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1"/>
  </p:notesMasterIdLst>
  <p:sldIdLst>
    <p:sldId id="256" r:id="rId2"/>
    <p:sldId id="257" r:id="rId3"/>
    <p:sldId id="258" r:id="rId4"/>
    <p:sldId id="701" r:id="rId5"/>
    <p:sldId id="702" r:id="rId6"/>
    <p:sldId id="730" r:id="rId7"/>
    <p:sldId id="731" r:id="rId8"/>
    <p:sldId id="732" r:id="rId9"/>
    <p:sldId id="733" r:id="rId10"/>
    <p:sldId id="725" r:id="rId11"/>
    <p:sldId id="734" r:id="rId12"/>
    <p:sldId id="750" r:id="rId13"/>
    <p:sldId id="751" r:id="rId14"/>
    <p:sldId id="752" r:id="rId15"/>
    <p:sldId id="735" r:id="rId16"/>
    <p:sldId id="736" r:id="rId17"/>
    <p:sldId id="737" r:id="rId18"/>
    <p:sldId id="738" r:id="rId19"/>
    <p:sldId id="739" r:id="rId20"/>
    <p:sldId id="740" r:id="rId21"/>
    <p:sldId id="741" r:id="rId22"/>
    <p:sldId id="742" r:id="rId23"/>
    <p:sldId id="743" r:id="rId24"/>
    <p:sldId id="744" r:id="rId25"/>
    <p:sldId id="726" r:id="rId26"/>
    <p:sldId id="745" r:id="rId27"/>
    <p:sldId id="753" r:id="rId28"/>
    <p:sldId id="755" r:id="rId29"/>
    <p:sldId id="756" r:id="rId30"/>
    <p:sldId id="727" r:id="rId31"/>
    <p:sldId id="747" r:id="rId32"/>
    <p:sldId id="748" r:id="rId33"/>
    <p:sldId id="746" r:id="rId34"/>
    <p:sldId id="728" r:id="rId35"/>
    <p:sldId id="749" r:id="rId36"/>
    <p:sldId id="754" r:id="rId37"/>
    <p:sldId id="729" r:id="rId38"/>
    <p:sldId id="757" r:id="rId39"/>
    <p:sldId id="279" r:id="rId40"/>
    <p:sldId id="265" r:id="rId41"/>
    <p:sldId id="259" r:id="rId42"/>
    <p:sldId id="266" r:id="rId43"/>
    <p:sldId id="267" r:id="rId44"/>
    <p:sldId id="268" r:id="rId45"/>
    <p:sldId id="260" r:id="rId46"/>
    <p:sldId id="269" r:id="rId47"/>
    <p:sldId id="270" r:id="rId48"/>
    <p:sldId id="271" r:id="rId49"/>
    <p:sldId id="272" r:id="rId50"/>
    <p:sldId id="273" r:id="rId51"/>
    <p:sldId id="274" r:id="rId52"/>
    <p:sldId id="275" r:id="rId53"/>
    <p:sldId id="276" r:id="rId54"/>
    <p:sldId id="277" r:id="rId55"/>
    <p:sldId id="278" r:id="rId56"/>
    <p:sldId id="280" r:id="rId57"/>
    <p:sldId id="759" r:id="rId58"/>
    <p:sldId id="760" r:id="rId59"/>
    <p:sldId id="289" r:id="rId60"/>
    <p:sldId id="761" r:id="rId61"/>
    <p:sldId id="762" r:id="rId62"/>
    <p:sldId id="763" r:id="rId63"/>
    <p:sldId id="283" r:id="rId64"/>
    <p:sldId id="288" r:id="rId65"/>
    <p:sldId id="287" r:id="rId66"/>
    <p:sldId id="284" r:id="rId67"/>
    <p:sldId id="764" r:id="rId68"/>
    <p:sldId id="765" r:id="rId69"/>
    <p:sldId id="766" r:id="rId70"/>
    <p:sldId id="767" r:id="rId71"/>
    <p:sldId id="769" r:id="rId72"/>
    <p:sldId id="771" r:id="rId73"/>
    <p:sldId id="772" r:id="rId74"/>
    <p:sldId id="282" r:id="rId75"/>
    <p:sldId id="281" r:id="rId76"/>
    <p:sldId id="774" r:id="rId77"/>
    <p:sldId id="777" r:id="rId78"/>
    <p:sldId id="778" r:id="rId79"/>
    <p:sldId id="779" r:id="rId80"/>
    <p:sldId id="780" r:id="rId81"/>
    <p:sldId id="722" r:id="rId82"/>
    <p:sldId id="724" r:id="rId83"/>
    <p:sldId id="781" r:id="rId84"/>
    <p:sldId id="782" r:id="rId85"/>
    <p:sldId id="783" r:id="rId86"/>
    <p:sldId id="784" r:id="rId87"/>
    <p:sldId id="721" r:id="rId88"/>
    <p:sldId id="785" r:id="rId89"/>
    <p:sldId id="786" r:id="rId90"/>
    <p:sldId id="787" r:id="rId91"/>
    <p:sldId id="788" r:id="rId92"/>
    <p:sldId id="789" r:id="rId93"/>
    <p:sldId id="790" r:id="rId94"/>
    <p:sldId id="791" r:id="rId95"/>
    <p:sldId id="792" r:id="rId96"/>
    <p:sldId id="793" r:id="rId97"/>
    <p:sldId id="794" r:id="rId98"/>
    <p:sldId id="795" r:id="rId99"/>
    <p:sldId id="796" r:id="rId100"/>
    <p:sldId id="797" r:id="rId101"/>
    <p:sldId id="798" r:id="rId102"/>
    <p:sldId id="799" r:id="rId103"/>
    <p:sldId id="800" r:id="rId104"/>
    <p:sldId id="801" r:id="rId105"/>
    <p:sldId id="802" r:id="rId106"/>
    <p:sldId id="803" r:id="rId107"/>
    <p:sldId id="804" r:id="rId108"/>
    <p:sldId id="805" r:id="rId109"/>
    <p:sldId id="806" r:id="rId110"/>
    <p:sldId id="807" r:id="rId111"/>
    <p:sldId id="808" r:id="rId112"/>
    <p:sldId id="758" r:id="rId113"/>
    <p:sldId id="809" r:id="rId114"/>
    <p:sldId id="810" r:id="rId115"/>
    <p:sldId id="811" r:id="rId116"/>
    <p:sldId id="812" r:id="rId117"/>
    <p:sldId id="813" r:id="rId118"/>
    <p:sldId id="814" r:id="rId119"/>
    <p:sldId id="815" r:id="rId120"/>
    <p:sldId id="816" r:id="rId121"/>
    <p:sldId id="817" r:id="rId122"/>
    <p:sldId id="818" r:id="rId123"/>
    <p:sldId id="819" r:id="rId124"/>
    <p:sldId id="820" r:id="rId125"/>
    <p:sldId id="768" r:id="rId126"/>
    <p:sldId id="707" r:id="rId127"/>
    <p:sldId id="708" r:id="rId128"/>
    <p:sldId id="709" r:id="rId129"/>
    <p:sldId id="710" r:id="rId130"/>
    <p:sldId id="711" r:id="rId131"/>
    <p:sldId id="715" r:id="rId132"/>
    <p:sldId id="716" r:id="rId133"/>
    <p:sldId id="821" r:id="rId134"/>
    <p:sldId id="720" r:id="rId135"/>
    <p:sldId id="713" r:id="rId136"/>
    <p:sldId id="770" r:id="rId137"/>
    <p:sldId id="822" r:id="rId138"/>
    <p:sldId id="823" r:id="rId139"/>
    <p:sldId id="824" r:id="rId140"/>
    <p:sldId id="723" r:id="rId141"/>
    <p:sldId id="773" r:id="rId142"/>
    <p:sldId id="825" r:id="rId143"/>
    <p:sldId id="775" r:id="rId144"/>
    <p:sldId id="826" r:id="rId145"/>
    <p:sldId id="827" r:id="rId146"/>
    <p:sldId id="828" r:id="rId147"/>
    <p:sldId id="829" r:id="rId148"/>
    <p:sldId id="830" r:id="rId149"/>
    <p:sldId id="717" r:id="rId150"/>
    <p:sldId id="1077" r:id="rId151"/>
    <p:sldId id="1078" r:id="rId152"/>
    <p:sldId id="1079" r:id="rId153"/>
    <p:sldId id="1080" r:id="rId154"/>
    <p:sldId id="1084" r:id="rId155"/>
    <p:sldId id="1085" r:id="rId156"/>
    <p:sldId id="1086" r:id="rId157"/>
    <p:sldId id="1097" r:id="rId158"/>
    <p:sldId id="1095" r:id="rId159"/>
    <p:sldId id="1094" r:id="rId160"/>
    <p:sldId id="1093" r:id="rId161"/>
    <p:sldId id="1092" r:id="rId162"/>
    <p:sldId id="1091" r:id="rId163"/>
    <p:sldId id="1090" r:id="rId164"/>
    <p:sldId id="1087" r:id="rId165"/>
    <p:sldId id="1089" r:id="rId166"/>
    <p:sldId id="1088" r:id="rId167"/>
    <p:sldId id="719" r:id="rId168"/>
    <p:sldId id="1096" r:id="rId169"/>
    <p:sldId id="776" r:id="rId170"/>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119"/>
    <p:restoredTop sz="94610"/>
  </p:normalViewPr>
  <p:slideViewPr>
    <p:cSldViewPr snapToGrid="0" snapToObjects="1">
      <p:cViewPr varScale="1">
        <p:scale>
          <a:sx n="122" d="100"/>
          <a:sy n="122" d="100"/>
        </p:scale>
        <p:origin x="1216"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notesMaster" Target="notesMasters/notesMaster1.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2" Type="http://schemas.openxmlformats.org/officeDocument/2006/relationships/presProps" Target="pres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theme" Target="theme/theme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tableStyles" Target="tableStyles.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5011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 y="1524000"/>
            <a:ext cx="7315200" cy="4114800"/>
          </a:xfrm>
          <a:prstGeom prst="rect">
            <a:avLst/>
          </a:prstGeom>
          <a:noFill/>
          <a:ln w="12700">
            <a:solidFill>
              <a:prstClr val="black"/>
            </a:solidFill>
          </a:ln>
        </p:spPr>
      </p:sp>
      <p:sp>
        <p:nvSpPr>
          <p:cNvPr id="3" name="Notes Placeholder 2"/>
          <p:cNvSpPr>
            <a:spLocks noGrp="1"/>
          </p:cNvSpPr>
          <p:nvPr>
            <p:ph type="body" idx="1"/>
          </p:nvPr>
        </p:nvSpPr>
        <p:spPr>
          <a:xfrm>
            <a:off x="685800" y="5867400"/>
            <a:ext cx="5486400" cy="4800600"/>
          </a:xfrm>
          <a:prstGeom prst="rect">
            <a:avLst/>
          </a:prstGeom>
        </p:spPr>
        <p:txBody>
          <a:bodyPr/>
          <a:lstStyle/>
          <a:p>
            <a:endParaRPr lang="en-US" dirty="0"/>
          </a:p>
        </p:txBody>
      </p:sp>
    </p:spTree>
    <p:extLst>
      <p:ext uri="{BB962C8B-B14F-4D97-AF65-F5344CB8AC3E}">
        <p14:creationId xmlns:p14="http://schemas.microsoft.com/office/powerpoint/2010/main" val="2476685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A26300-F6B5-E874-80F4-6F608E6B2C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879655-F514-81A1-53C1-5B5A16C04F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43A111-1B82-2934-AF18-04C1B7FAD05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AF61CA4-36C5-7606-A92A-167E626B8612}"/>
              </a:ext>
            </a:extLst>
          </p:cNvPr>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6512307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531D24-300A-7770-BE10-265EB723EC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FABD07-CE45-2943-CA34-36C4C51104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3141E4-CC31-B333-1616-C376A1FDBB6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41BD566-B0D5-F1E8-FE29-7A35CEC445FD}"/>
              </a:ext>
            </a:extLst>
          </p:cNvPr>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9364342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6A1265-5A3C-0444-8C88-8EA578DAFD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38407D-037E-E02B-6A98-3148FE386A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520F9C-04F0-83FB-F412-08A1BE5DF24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F8F2815-B3D5-8AD4-EFDB-739618C3A4C4}"/>
              </a:ext>
            </a:extLst>
          </p:cNvPr>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9645042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CB33E0-5558-02AF-5772-9822404217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1CF72E-EB92-F87A-10CA-F5BDEA1B8F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2A2FFF-AC8D-5DE0-5F81-9DDBCEA5D88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524A7EF-A148-AEAF-7B36-5F825DF63912}"/>
              </a:ext>
            </a:extLst>
          </p:cNvPr>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3043983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6C4628-B784-E838-5752-82A37C4BD6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D94A24-DE75-3377-00B0-2BFAC04992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D6C858-D41E-6353-EE88-8D343C91A5E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AA8F388-CAE5-8D32-0804-DC96D72031E1}"/>
              </a:ext>
            </a:extLst>
          </p:cNvPr>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4007119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6AA3E6-6508-195F-FB1A-8371519B18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DF70E3-7B9D-B58B-3F5D-D3381423EF7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CDC379-2884-CFAE-44B1-3EF10A59E7B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42BE70A-3DFE-5CF9-172B-73F61C94F7F1}"/>
              </a:ext>
            </a:extLst>
          </p:cNvPr>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9680672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8DA767-2636-8DAF-99D9-DD7054F8B4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DBE998-E409-6F00-D341-9D7FDB44A97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6090B9-22FF-21EF-E18F-F9898B0F2E2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AEA296B-4EE0-9CD5-6917-AF8684299EF7}"/>
              </a:ext>
            </a:extLst>
          </p:cNvPr>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6911872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0B108D-1786-8E04-B7E8-D03782D8EC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907ED5-2014-F0A1-525F-F16C3B4923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71D067-DC40-D4A7-2B6E-F37DB62AA1B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10653E8-4947-2E7A-83C3-B285D361378B}"/>
              </a:ext>
            </a:extLst>
          </p:cNvPr>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25358798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Open with the optimization snapshot. The controller jointly chooses association, HAP cache placement, one of two HAP locations, and TBS/LEO bandwidth. Emphasize that a location decision changes two paths at once, while an HAP cache miss creates both a relay-flow requirement and an extra utility cost.</a:t>
            </a:r>
          </a:p>
          <a:p>
            <a:endParaRPr/>
          </a:p>
          <a:p>
            <a:r>
              <a:t>[Sources]</a:t>
            </a:r>
          </a:p>
          <a:p>
            <a:r>
              <a:t>- [Claim and asset] Wei et al., Fig. 1 and Sec. II, pp. 2-4, user-provided paper PDF.</a:t>
            </a:r>
          </a:p>
          <a:p>
            <a:r>
              <a:t>- [Style] Session 1 Lei.pdf, user-provided visual reference.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Show why this is not four independent decisions. TBS and satellite rates are bandwidth-linear in the quasi-static snapshot. HAP location changes both access and backhaul rates. User utility subtracts an extra HAP relay cost when the requested item is not cached. The paper leaves the data index implicit in Eq. (14); m(i) is used here to denote the item requested by user i.</a:t>
            </a:r>
          </a:p>
          <a:p>
            <a:endParaRPr/>
          </a:p>
          <a:p>
            <a:r>
              <a:t>[Sources]</a:t>
            </a:r>
          </a:p>
          <a:p>
            <a:r>
              <a:t>- [Claims] Wei et al., Secs. II-B, II-C, and III-A, Eqs. (2)-(16), pp. 3-5.</a:t>
            </a:r>
          </a:p>
          <a:p>
            <a:r>
              <a:t>- [Notation clarification] The slide writes eta_{m(i),k} to make the paper's implicit requested-item index explicit.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Group the constraints by physical role instead of reading all ten lines of P1. The nonlinearity is removed with exact auxiliary binaries. This adds 2MQO + MO binary variables, which is also why the QUBO grows quickly. Eq. (20) makes the decomposition boundary explicit: all binary choices are X, while continuous TBS/LEO bandwidth is Y.</a:t>
            </a:r>
          </a:p>
          <a:p>
            <a:endParaRPr/>
          </a:p>
          <a:p>
            <a:r>
              <a:t>[Sources]</a:t>
            </a:r>
          </a:p>
          <a:p>
            <a:r>
              <a:t>- [Claims] Wei et al., Sec. III, Eqs. (16a)-(20), pp. 5-6.</a:t>
            </a:r>
          </a:p>
          <a:p>
            <a:r>
              <a:t>- [Derived count] Auxiliary binary count 2MQO + MO follows directly from u, v, and w index ranges.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Be precise about the quantum role. The QPU does not solve continuous bandwidth allocation and does not replace Benders decomposition. It solves the current penalized binary master. CPUs validate each candidate by solving an LP or dual and generate optimality or feasibility cuts. HyBDM uses the top sigma feasible samples to solve sigma LPs in parallel and add sigma cuts per master iteration. The paper establishes no worst-case complexity reduction.</a:t>
            </a:r>
          </a:p>
          <a:p>
            <a:endParaRPr/>
          </a:p>
          <a:p>
            <a:r>
              <a:t>[Sources]</a:t>
            </a:r>
          </a:p>
          <a:p>
            <a:r>
              <a:t>- [Claims] Wei et al., Sec. IV, Eqs. (22)-(28), Algorithms 1-2, pp. 6-8.</a:t>
            </a:r>
          </a:p>
          <a:p>
            <a:r>
              <a:t>- [Penalty notation] The slide shows penalties with explicit subtraction for positive lambda; the paper's printed sign convention in Eqs. (26)/(28) is ambiguous.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Use the exact table values. HyBD reaches the same tested objective as classical Benders with modest single-cut iteration reductions. The largest round reduction comes from HyBDM with five cuts: 14 to 5 in Case 1. The 82.8% timing figure is Case 3's average solver-access time, 167.3 to 28.81 ms. It is not end-to-end wall-clock time because setup, transfer, embedding, queue, and other overhead are excluded.</a:t>
            </a:r>
          </a:p>
          <a:p>
            <a:endParaRPr/>
          </a:p>
          <a:p>
            <a:r>
              <a:t>[Sources]</a:t>
            </a:r>
          </a:p>
          <a:p>
            <a:r>
              <a:t>- [Results] Wei et al., Tables II-IV and Figs. 4-7, pp. 9-10.</a:t>
            </a:r>
          </a:p>
          <a:p>
            <a:r>
              <a:t>- [Caveat] Solver-access-time definition and excluded overhead are stated on p. 10.</a:t>
            </a:r>
          </a:p>
          <a:p>
            <a:r>
              <a:t>- [Consistency choice] The slide uses the reproducible 82.8% from Table III rather than the unexplained 93.0% sentence on p. 12.</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CDA14F-A1C0-8E31-A8C6-D3FDC0DD6C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A5348E-F11C-E7AE-B2A0-1DA8C4FDD2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C4C2D6-EB00-69C7-0EF1-8D4F4A09C7A3}"/>
              </a:ext>
            </a:extLst>
          </p:cNvPr>
          <p:cNvSpPr>
            <a:spLocks noGrp="1"/>
          </p:cNvSpPr>
          <p:nvPr>
            <p:ph type="body" idx="1"/>
          </p:nvPr>
        </p:nvSpPr>
        <p:spPr/>
        <p:txBody>
          <a:bodyPr/>
          <a:lstStyle/>
          <a:p>
            <a:r>
              <a:t>Use the exact table values. HyBD reaches the same tested objective as classical Benders with modest single-cut iteration reductions. The largest round reduction comes from HyBDM with five cuts: 14 to 5 in Case 1. The 82.8% timing figure is Case 3's average solver-access time, 167.3 to 28.81 ms. It is not end-to-end wall-clock time because setup, transfer, embedding, queue, and other overhead are excluded.</a:t>
            </a:r>
          </a:p>
          <a:p>
            <a:endParaRPr/>
          </a:p>
          <a:p>
            <a:r>
              <a:t>[Sources]</a:t>
            </a:r>
          </a:p>
          <a:p>
            <a:r>
              <a:t>- [Results] Wei et al., Tables II-IV and Figs. 4-7, pp. 9-10.</a:t>
            </a:r>
          </a:p>
          <a:p>
            <a:r>
              <a:t>- [Caveat] Solver-access-time definition and excluded overhead are stated on p. 10.</a:t>
            </a:r>
          </a:p>
          <a:p>
            <a:r>
              <a:t>- [Consistency choice] The slide uses the reproducible 82.8% from Table III rather than the unexplained 93.0% sentence on p. 12.</a:t>
            </a:r>
          </a:p>
        </p:txBody>
      </p:sp>
      <p:sp>
        <p:nvSpPr>
          <p:cNvPr id="4" name="Slide Number Placeholder 3">
            <a:extLst>
              <a:ext uri="{FF2B5EF4-FFF2-40B4-BE49-F238E27FC236}">
                <a16:creationId xmlns:a16="http://schemas.microsoft.com/office/drawing/2014/main" id="{95F41B33-DFC5-63FB-0C2E-EA1ACBE95A8F}"/>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9764488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5C78FA-98A8-FC78-705A-AFA35776E9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BEA145-D854-8B37-2FC9-30085311B9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9D0129-599C-0E99-1754-5571E10D6FD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1C0A0EC-9F03-6628-E146-09D07DEBEA1B}"/>
              </a:ext>
            </a:extLst>
          </p:cNvPr>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4404840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7E8CCD-70DD-BB50-B453-DE27277D06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48D5D6-A8EE-F351-E5DA-6474DB8461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AFFE1A4-BF55-409D-EC3B-A36B29FE675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0504971-2074-A911-0D53-1B92B14E020D}"/>
              </a:ext>
            </a:extLst>
          </p:cNvPr>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87239459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796E2A-B6E1-E868-175E-9844D2DE9B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A14A08-B083-55D7-E072-A71A648116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49317A-F86F-09B1-6C88-09FE2D9D749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29443AB-B8B2-56D4-A8EE-35921AD950D7}"/>
              </a:ext>
            </a:extLst>
          </p:cNvPr>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315916465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00B13F-EEEC-99B6-191D-A7E41AAFF1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3CB559-CBC7-6F19-79A4-B0B1EE8CCD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B18C7E-05B8-DB44-6D20-31EF889900D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80E2163-454E-34D4-6C8E-F3FA9C74D9AE}"/>
              </a:ext>
            </a:extLst>
          </p:cNvPr>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320617366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F12CB3-0C99-57AC-802E-76C9543FDE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25AF23-C0DB-A15A-05DE-CFC34585D2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724B51D-98D5-03F3-78DC-11ECE66B4ED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92D33CE-CBA5-FAC1-39F4-10ACA4FD5833}"/>
              </a:ext>
            </a:extLst>
          </p:cNvPr>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85879915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ADB01B-DFB2-3CC6-9F0A-33384DCFA4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A7EDC9-B32A-E414-06E0-D92CCE262F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39752B-A259-EB63-3781-74C3F70072F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72FC7AB-76D7-AB5A-776B-57C0AB3EB404}"/>
              </a:ext>
            </a:extLst>
          </p:cNvPr>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51348246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CDBAED-92CC-994D-88BE-338B370674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ACB970-278F-03B8-8758-70E35BC391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F598B5-DA84-8D9F-CFB5-FB417F0EFA2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767185B-BFF7-0608-446A-AEDF7B653114}"/>
              </a:ext>
            </a:extLst>
          </p:cNvPr>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258616981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5AFC2F-6656-5F9F-3839-C7694A9584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70EA12-2DBC-2279-1FC4-2DD048AD7A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D4B8E2-DB88-39C1-A315-D82AA3EDC39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2AA8784-C5CB-4F71-D3B8-0980F2A05DB6}"/>
              </a:ext>
            </a:extLst>
          </p:cNvPr>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51865509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C69F38-843C-01CA-37DA-E84D4D130A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6FCD95-C834-5B60-87B1-2B21F8812C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72B466-92A3-DF94-3DDA-CF714EDBB81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9A8E50E-E196-B704-C10D-80CF95B444DB}"/>
              </a:ext>
            </a:extLst>
          </p:cNvPr>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47611283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463EE5-6C15-1D77-CF60-D96E9B1E0E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459885-D176-7705-3083-B44E0C8E89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E77966-CF79-3906-87A5-574304379A9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AB828FE-C482-1987-48B6-F4170DE8A259}"/>
              </a:ext>
            </a:extLst>
          </p:cNvPr>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318292878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6DB4D1-913E-47EF-3EA4-220D08774C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B1F7C3-D050-9B24-13F5-76383B85476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DE31CE-5BFB-A935-90AC-9DBA357274B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DB1EF60-ADD4-A5A9-3235-9F71B6F39BCF}"/>
              </a:ext>
            </a:extLst>
          </p:cNvPr>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283307630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657667-3D89-8DD8-1828-463250E22E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FFFE6B-8986-7E9E-58C5-7459007300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AC4AD1-F4D9-285E-3109-AA53C4F0694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0EF7CBD-AA95-5F77-792D-C157BD0D864A}"/>
              </a:ext>
            </a:extLst>
          </p:cNvPr>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5568908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2CBB75-7D63-42A6-4F5D-163996E7FD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13344D-C8E8-D13E-4110-ADD8D6FAD3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E9138D-D4B3-5D7A-F9BC-5AD0C1B2439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C677902-7D03-7EA0-E825-4F958AC058F8}"/>
              </a:ext>
            </a:extLst>
          </p:cNvPr>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4307245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0D128B-F485-30DC-7087-92C1901BA6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49D79C-3FD4-F352-3949-8E6464096D7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9D233A-2CF9-D8EA-D496-CF9CFBC3F26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4DE5633-ED98-9C95-75A6-8DCD99FC84D9}"/>
              </a:ext>
            </a:extLst>
          </p:cNvPr>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322994701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F585FD-9A76-69ED-798F-74E08D6A63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A549D8-F0D5-0D71-C2E0-46186F05AA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D78402B-FFD9-2E14-82A9-BD1F1A5AE29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40FBB8E-3D5B-D499-8DF1-377A1D222488}"/>
              </a:ext>
            </a:extLst>
          </p:cNvPr>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51175843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1C0954-0FC3-1D4F-A3A2-A3243B99AF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10BCB6-473E-09D4-7DA1-F5CC0377A5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53C6E1-CECC-BAD8-A3AB-E8121145F17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CBD3BE8-0690-A345-DEF7-ECA9B2184027}"/>
              </a:ext>
            </a:extLst>
          </p:cNvPr>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336063244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48A274-880A-078E-9E28-8CF1BD4A6E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16B6AF-5021-4769-EE57-C41C62F3F1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155397-7FEE-9BEB-CA66-70DAC08085E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1AB7C4C-7A37-4D9E-07BE-43A1B2329874}"/>
              </a:ext>
            </a:extLst>
          </p:cNvPr>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267092445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139506358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9E2E96-D1E0-B283-327A-966E22BCE0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47CB68-58C6-1B35-3540-90345702BE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809528-0356-E24B-5E95-409287191E3B}"/>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253457C4-B7D6-0F44-5206-E430E6E16B87}"/>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325014509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CF88BC-B879-F0D9-8814-5249299F28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63C91E-8210-D15F-7426-38207E6825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029DFC-21C2-8F50-1800-E393C83AD20F}"/>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C37EF139-0012-F168-3C81-0DD83C9CCFAC}"/>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5346964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CA7647-242D-DF56-6BB5-711B0FCA1A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D24DF2-7663-7EA3-80D2-34A632FC8C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367EAA-D2C1-786D-6D70-D4824D1BAA16}"/>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E8D2A4B2-5FDF-5CEB-060D-E9B1A4D4C172}"/>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47781184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038341-1AC3-EA3E-275D-DF839525BC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994287-D18C-2571-ADE9-14A9F3D8D6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89B3D0-009E-54DF-604C-FBEFE25EB43C}"/>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3D463DB8-9D1F-500A-850E-495BD6F1003D}"/>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369635411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3A1BBC-E7D2-82CA-BADE-68233FA603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D3EEF6-DC4B-00FF-4B45-866ED446C5A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C62B6D5-C077-6A4E-E287-290EA45B24B6}"/>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DD489D79-0DFA-B11B-60CD-C5B077BD289D}"/>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108825672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49FB9E-61E8-5A78-842F-A5377A7F3B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F45A5F-9BF5-8ED9-E8EB-DE77DE3E53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3B4141-9F56-A8D9-5248-B8E494BB7962}"/>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A3898928-46E9-F96B-9D4D-2D8773C362E3}"/>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347216948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DCBFF6-417B-B4C8-97C8-CDA8AEC568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6A19C7-FFCF-3732-E9C7-F12C5C9E63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2261B4-4204-F5A9-C502-B7403C090E9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AF284BC-6F5C-CAB7-E9B2-7CB2D243512E}"/>
              </a:ext>
            </a:extLst>
          </p:cNvPr>
          <p:cNvSpPr>
            <a:spLocks noGrp="1"/>
          </p:cNvSpPr>
          <p:nvPr>
            <p:ph type="sldNum" sz="quarter" idx="10"/>
          </p:nvPr>
        </p:nvSpPr>
        <p:spPr/>
        <p:txBody>
          <a:bodyPr/>
          <a:lstStyle/>
          <a:p>
            <a:fld id="{F7021451-1387-4CA6-816F-3879F97B5CBC}" type="slidenum">
              <a:rPr lang="en-US"/>
              <a:t>87</a:t>
            </a:fld>
            <a:endParaRPr lang="en-US"/>
          </a:p>
        </p:txBody>
      </p:sp>
    </p:spTree>
    <p:extLst>
      <p:ext uri="{BB962C8B-B14F-4D97-AF65-F5344CB8AC3E}">
        <p14:creationId xmlns:p14="http://schemas.microsoft.com/office/powerpoint/2010/main" val="257751492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0C397B-1622-4B3B-779E-F9426911B2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077101-EC3A-C605-331D-7D24CB09E2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95E889-A832-AA78-C7B7-234DF0523BE4}"/>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B85B9867-3AC2-D402-3B72-ECF1054DFB68}"/>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97077572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1FD8FB-2BC8-FA3B-34CB-A164A96DA7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1A32D5-9367-EEE0-2111-02BA2A713A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BB5A3E-8B11-EE92-AC65-F0B195D6954F}"/>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9F9AB056-2760-71F5-06AF-85B9B9B0769F}"/>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121337132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D085BE-ECB8-6D58-AEC8-A372A9F0D4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7EE591-8F62-DC37-088B-3E4B7FDA4C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8F8FDD-4F08-71EC-BCD8-790860ECB497}"/>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55A9D8E2-633E-274B-6B9D-B24BEE8F6E0E}"/>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376689762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7081D9-8586-8897-E10C-5E7680E530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12D1A5-5EB4-7675-5384-CE030F5534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893AC8-391F-9D22-42C1-196D6D06A6D7}"/>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46A84459-C19A-7375-3DFB-6F1B8ACD50A4}"/>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374753899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FB9176-8188-8829-299E-8390C48446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B43E21-8895-68FB-3C72-77019BDD629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59C5BB-C707-200F-E378-FCA89E726E1F}"/>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3B37D014-B420-9E37-FD34-93D0DBBD2497}"/>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393085991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C9246B-D93D-8633-6997-308C857BC7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7460F5-7068-5BE6-FF7A-5AD871B6CB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968B88-A826-2E20-E61A-7EC72266A705}"/>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02158A42-6AAE-74FD-D226-FB27A3AAB6E1}"/>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262902174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471B24-C8FA-6220-83C7-CAB4E1E297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9A5D98-9FEE-B936-D820-72EA8C8E9E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2D68BF6-3FFD-2888-D6DF-EAC8A561055F}"/>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511A18B6-057F-5B68-5D54-787C98D68563}"/>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60018666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00D5C9-3CA1-E9E9-5C4E-EB5AA029F3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101D99-CF4E-7F87-4405-C43FDF4FEB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D1F457-6469-7BDC-C5A8-4458F2D7CC71}"/>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CD743EE2-6F06-9D10-8729-1E81BD21370B}"/>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221760308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5FA023-192D-9328-9206-918573DB1A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ABB0F2-AEFD-59FF-33CB-5E25B8D809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64CCDD-42E4-94B2-DDB9-BB1596C0EFCE}"/>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35094141-B005-99D6-E99E-51B0CECBB4E0}"/>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40570835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1A6E09-20C4-7AB6-2FEE-0B93D9780C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6E8E09-6A68-00A8-37FA-9C6F2178EE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80C62A-4CEF-424B-F79A-6EF4CD518DDB}"/>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4E8B2E75-5231-01A9-DBF7-58370E53D8B5}"/>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56895046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9C59DD-7CDA-A52F-7666-3ECB269EB1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DA0E05-6F96-438B-5258-46C943B2BC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A40370B-969A-1F15-91EE-ADC5CBC87B2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8AC3EFD-1768-5D2B-22B9-9DA7332DEF30}"/>
              </a:ext>
            </a:extLst>
          </p:cNvPr>
          <p:cNvSpPr>
            <a:spLocks noGrp="1"/>
          </p:cNvSpPr>
          <p:nvPr>
            <p:ph type="sldNum" sz="quarter" idx="10"/>
          </p:nvPr>
        </p:nvSpPr>
        <p:spPr/>
        <p:txBody>
          <a:bodyPr/>
          <a:lstStyle/>
          <a:p>
            <a:fld id="{F7021451-1387-4CA6-816F-3879F97B5CBC}" type="slidenum">
              <a:rPr lang="en-US"/>
              <a:t>98</a:t>
            </a:fld>
            <a:endParaRPr lang="en-US"/>
          </a:p>
        </p:txBody>
      </p:sp>
    </p:spTree>
    <p:extLst>
      <p:ext uri="{BB962C8B-B14F-4D97-AF65-F5344CB8AC3E}">
        <p14:creationId xmlns:p14="http://schemas.microsoft.com/office/powerpoint/2010/main" val="214953830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5816A7-830B-274D-5BE2-D153180D7C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CEE417-28F0-B553-11A1-4046B7D7B9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B9340F-7A29-49C6-A24B-C7F274B35012}"/>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06E61D7B-885C-B7EB-6ED0-36297C62D247}"/>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132779637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FB2AF6-103D-F499-D8BB-C89B965055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AC04D5-F8D3-9706-E290-0367DBE677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C63861-CD87-7A22-A362-2EBFCEEE07EC}"/>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CA2A911D-CB95-7F9F-8744-9439B26AA6A8}"/>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394798592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C59C7F-6BCC-18F7-595A-DCE6F9C634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A01983-73DD-3220-6757-60A965F484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47E599-8DA3-020A-601E-AEA25A020DE3}"/>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11B93F56-852C-F941-FD81-EA48B006C5F0}"/>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381985572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9AD3E3-7155-7E9A-7CD9-1CD275CD68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C89862-F1AD-9F97-A0DC-F8BD8458E8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DC8D32-5C74-B225-F71A-615BC9B27761}"/>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E99DF7D7-54D8-EC16-063B-223379740141}"/>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333116914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B0F0A2-20D8-451B-AF91-BE474CBA58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1A1EBD-3E05-C77E-D3F1-AEBA88791C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6A1880-82FF-F1A0-08A1-E6758703C1E9}"/>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32C008BC-958C-C361-3ECC-8F4BE1FAA65F}"/>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406201491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77F7FF-224F-8A86-0DCD-6DCF88207C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6FC36C-3BD9-DE4F-D259-E85A6023B6D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2ABCD9-B691-498D-9338-9C8EC8FF3EA7}"/>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C0351D48-97DE-B164-890A-0A0A7F9B83D7}"/>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290513569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A54225-C009-0908-A9E1-FBA74B7C00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8B6EE1-0678-B0DE-EF71-A0F4A965CA0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2A90CB-551F-AE1E-5651-98573E5C91B7}"/>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18234E11-F1EA-F5A6-C4BB-6491B879F76D}"/>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207279346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387CA2-21A6-1772-CD4E-E1A09AA057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2B4B52-05AC-121B-346D-4434C1D91E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CCEDDB-4F1A-ABC6-70B1-817C366E5A00}"/>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E7C42A99-7BF1-E75B-BE16-DF4CA55BEBCE}"/>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171164244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717A2F-02B1-6F88-E094-88998EB849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0CB740-734C-5364-721A-35B64A45145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74A1EF-76F9-B596-25C7-BF191C6ECE57}"/>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97E614EB-0CD9-077F-3CA4-7B7BB5024672}"/>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225422648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414AAC-8918-F7D6-1536-7137F44B5A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D36027-77B5-3BD2-0A35-2E27AD6DDF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4B0E5E-6DDF-1BD7-FA2B-EAAE78FBAA27}"/>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76860481-1EE4-02F3-C7D0-8A094587369F}"/>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390130155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A8ABC5-B601-79EC-89B0-0F7EFD6F10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56D5C7-FC90-0C4F-16CA-EABE406A88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72FF730-F2CD-7461-1543-19D8C21146E8}"/>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CA724A5C-8C68-27A2-7D9D-CCAC4035E970}"/>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311449537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D6BFE7-A962-805E-3B02-AC087DEF83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4CF792-B2F8-1BB0-E682-B2BC7C5FA3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40511A-411B-174B-DAF9-C0ACFE6BCA68}"/>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04D92BC5-C658-065C-322C-DBEF972EB5AA}"/>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209196034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6788BC-FE8B-A9C7-6A2B-372C8682AB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C4CB02-AA8F-6E2A-2385-FA9FC95AFA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BD0EF5-3777-22DD-3AAC-9705C01667CF}"/>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3FE74198-C19C-AAA9-4AE1-6220AFF16E34}"/>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427806308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E8B727-B680-7BB3-2E6B-9DD0D48F5E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5DCBF7-676F-518E-FF5B-042AB79C25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222A6B-0DE1-B151-66A9-49D6B78E22E2}"/>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8079221A-42BE-3719-ABB6-6DD294ED9462}"/>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138638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29A98C-B103-1C99-EF39-14DF0BF285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C08C73-1006-D671-9B2D-57E2BA41FE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202CD4-6F0E-3AED-4317-E243A740C99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C3AF6A7-2DBA-4108-BC00-DC7B6B4C7998}"/>
              </a:ext>
            </a:extLst>
          </p:cNvPr>
          <p:cNvSpPr>
            <a:spLocks noGrp="1"/>
          </p:cNvSpPr>
          <p:nvPr>
            <p:ph type="sldNum" sz="quarter" idx="10"/>
          </p:nvPr>
        </p:nvSpPr>
        <p:spPr/>
        <p:txBody>
          <a:bodyPr/>
          <a:lstStyle/>
          <a:p>
            <a:fld id="{F7021451-1387-4CA6-816F-3879F97B5CBC}" type="slidenum">
              <a:rPr lang="en-US"/>
              <a:t>113</a:t>
            </a:fld>
            <a:endParaRPr lang="en-US"/>
          </a:p>
        </p:txBody>
      </p:sp>
    </p:spTree>
    <p:extLst>
      <p:ext uri="{BB962C8B-B14F-4D97-AF65-F5344CB8AC3E}">
        <p14:creationId xmlns:p14="http://schemas.microsoft.com/office/powerpoint/2010/main" val="72912920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AF13E6-D9D9-5E62-8735-728364D077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5D3563-C536-17B2-0BA4-35121CEEA4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C217A9-0ECF-C23F-C17C-FEF43843EC55}"/>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B92BBFE0-5576-D5AD-5077-4052F1377221}"/>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96491775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DD1173-0D3D-59D7-1F55-140768E7FB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4C310D-C774-8978-CFDD-A349FDDA81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C699EE-8D3B-A427-4CBE-ED3D91E2DAA0}"/>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5203C1E7-4486-6D4C-E439-77F928FE6AEA}"/>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310824959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218B2A-7F00-BFA4-C909-F11CFF12B7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55E2C0-E733-50B0-BB3B-39B94345BC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D94C5F-99C4-5EDC-12D8-F38C47D31627}"/>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6DD384EB-086E-B5E6-38CB-A921ECA84143}"/>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88196226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3B43BC-5571-2B84-F9A9-E729D4CB4D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11FE2D-6B41-BEE1-54AE-B21EB44AC7B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E7840D-036F-3B6F-D040-0C1CE534DFC3}"/>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9FA56E71-8732-625C-E6CA-1FDC90AE84A5}"/>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380233443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3A005E-21DA-0FAE-774F-258D59F641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D09900-9916-BB39-D5E2-B83BC85827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663BAF-2D73-EF3A-5313-5FEC78C9695A}"/>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A1EEE1A2-4786-9FC0-E781-BD79CE34D1E2}"/>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152982471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6A3717-6C6B-16F8-54A6-A94E25FD3F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F4692A-7113-D4E7-7E08-BC0CAEC984A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D8A1F3-9A0A-640A-DAAC-68B99F95C1B5}"/>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5EC469AB-356B-1FAD-3AD9-12789C307745}"/>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412258242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8464C8-BD04-9C3B-E73F-236C7F9535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D1DC2B-86D5-BF9F-D0D5-41E95EB9CD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FFCF50-97AC-727F-888C-76F72336AED0}"/>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8E502133-7DF6-14A7-4B9E-DD038B822780}"/>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275097333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4AD789-C6FE-9616-EFBD-A9FB73A194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929129-1BE4-1F92-DA83-1BC0625D2A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64A723-623D-F16E-785F-1B1079F24C91}"/>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04069DD7-E236-0C5A-559F-8E15F9907E05}"/>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24940920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001671-36AF-5067-EA1D-1920BD0A60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0178CA-82AD-DE7D-F571-90DEC9027D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1191F0-13F2-EA7D-A974-EA034FB4E116}"/>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E1EEDB98-BFF1-4B84-10D0-EBED5199A9C8}"/>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3703876647"/>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A97553-44AA-6730-635C-CE409F3190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016A32-9477-D096-99C8-CB18238A30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5BEB459-7FDB-54F1-E2DB-FACD0C26642C}"/>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494A6508-67AE-FCE0-FC4A-8ABDCF36DA38}"/>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211187748"/>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1748EE-238E-C28E-9BA1-BFF5767AB8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61582C-56CC-B450-E25A-8058A9D55D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BC5C16-CB41-BB50-3EA0-9F30EAE5197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CDBB0D1-F5D8-4C2C-C53B-AEB904906044}"/>
              </a:ext>
            </a:extLst>
          </p:cNvPr>
          <p:cNvSpPr>
            <a:spLocks noGrp="1"/>
          </p:cNvSpPr>
          <p:nvPr>
            <p:ph type="sldNum" sz="quarter" idx="10"/>
          </p:nvPr>
        </p:nvSpPr>
        <p:spPr/>
        <p:txBody>
          <a:bodyPr/>
          <a:lstStyle/>
          <a:p>
            <a:fld id="{F7021451-1387-4CA6-816F-3879F97B5CBC}" type="slidenum">
              <a:rPr lang="en-US"/>
              <a:t>126</a:t>
            </a:fld>
            <a:endParaRPr lang="en-US"/>
          </a:p>
        </p:txBody>
      </p:sp>
    </p:spTree>
    <p:extLst>
      <p:ext uri="{BB962C8B-B14F-4D97-AF65-F5344CB8AC3E}">
        <p14:creationId xmlns:p14="http://schemas.microsoft.com/office/powerpoint/2010/main" val="60646317"/>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7370B3-47CE-CA80-F6AF-BC01DA7C7B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08DF4F-6A63-7D38-B320-C405DA1BFC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0DE0B1-EBBB-24E4-3F4F-BC2EDB18E5B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F24A1F6-045B-9200-CC89-90301133928E}"/>
              </a:ext>
            </a:extLst>
          </p:cNvPr>
          <p:cNvSpPr>
            <a:spLocks noGrp="1"/>
          </p:cNvSpPr>
          <p:nvPr>
            <p:ph type="sldNum" sz="quarter" idx="10"/>
          </p:nvPr>
        </p:nvSpPr>
        <p:spPr/>
        <p:txBody>
          <a:bodyPr/>
          <a:lstStyle/>
          <a:p>
            <a:fld id="{F7021451-1387-4CA6-816F-3879F97B5CBC}" type="slidenum">
              <a:rPr lang="en-US"/>
              <a:t>127</a:t>
            </a:fld>
            <a:endParaRPr lang="en-US"/>
          </a:p>
        </p:txBody>
      </p:sp>
    </p:spTree>
    <p:extLst>
      <p:ext uri="{BB962C8B-B14F-4D97-AF65-F5344CB8AC3E}">
        <p14:creationId xmlns:p14="http://schemas.microsoft.com/office/powerpoint/2010/main" val="1999178949"/>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98E1CF-BDF6-0FA1-334E-98197F12E6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E06591-E01A-9B42-AF09-C18E5E7DF2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767098C-7AE2-B970-5E52-B3369E0C156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00B87FB-072A-BCB3-68C4-78792DED6F4A}"/>
              </a:ext>
            </a:extLst>
          </p:cNvPr>
          <p:cNvSpPr>
            <a:spLocks noGrp="1"/>
          </p:cNvSpPr>
          <p:nvPr>
            <p:ph type="sldNum" sz="quarter" idx="10"/>
          </p:nvPr>
        </p:nvSpPr>
        <p:spPr/>
        <p:txBody>
          <a:bodyPr/>
          <a:lstStyle/>
          <a:p>
            <a:fld id="{F7021451-1387-4CA6-816F-3879F97B5CBC}" type="slidenum">
              <a:rPr lang="en-US"/>
              <a:t>128</a:t>
            </a:fld>
            <a:endParaRPr lang="en-US"/>
          </a:p>
        </p:txBody>
      </p:sp>
    </p:spTree>
    <p:extLst>
      <p:ext uri="{BB962C8B-B14F-4D97-AF65-F5344CB8AC3E}">
        <p14:creationId xmlns:p14="http://schemas.microsoft.com/office/powerpoint/2010/main" val="392152694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688D4B-09DE-B95C-D943-7EB805DE1D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EEEE6A-809E-0759-8456-08B12E2F516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4B874C-5FB5-4F55-17F7-94966A7CC85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4581D77-0A0C-6378-8AE4-B338E6FE0EED}"/>
              </a:ext>
            </a:extLst>
          </p:cNvPr>
          <p:cNvSpPr>
            <a:spLocks noGrp="1"/>
          </p:cNvSpPr>
          <p:nvPr>
            <p:ph type="sldNum" sz="quarter" idx="10"/>
          </p:nvPr>
        </p:nvSpPr>
        <p:spPr/>
        <p:txBody>
          <a:bodyPr/>
          <a:lstStyle/>
          <a:p>
            <a:fld id="{F7021451-1387-4CA6-816F-3879F97B5CBC}" type="slidenum">
              <a:rPr lang="en-US"/>
              <a:t>129</a:t>
            </a:fld>
            <a:endParaRPr lang="en-US"/>
          </a:p>
        </p:txBody>
      </p:sp>
    </p:spTree>
    <p:extLst>
      <p:ext uri="{BB962C8B-B14F-4D97-AF65-F5344CB8AC3E}">
        <p14:creationId xmlns:p14="http://schemas.microsoft.com/office/powerpoint/2010/main" val="4230814390"/>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8CE710-F869-8919-12A5-BC5EB540FB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6788E6-B86A-786B-F88D-BB629D4893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5E3C21-72F9-04C1-7C90-D5FD4E0C478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6395391-0532-7152-3CED-62624EDFF48A}"/>
              </a:ext>
            </a:extLst>
          </p:cNvPr>
          <p:cNvSpPr>
            <a:spLocks noGrp="1"/>
          </p:cNvSpPr>
          <p:nvPr>
            <p:ph type="sldNum" sz="quarter" idx="10"/>
          </p:nvPr>
        </p:nvSpPr>
        <p:spPr/>
        <p:txBody>
          <a:bodyPr/>
          <a:lstStyle/>
          <a:p>
            <a:fld id="{F7021451-1387-4CA6-816F-3879F97B5CBC}" type="slidenum">
              <a:rPr lang="en-US"/>
              <a:t>130</a:t>
            </a:fld>
            <a:endParaRPr lang="en-US"/>
          </a:p>
        </p:txBody>
      </p:sp>
    </p:spTree>
    <p:extLst>
      <p:ext uri="{BB962C8B-B14F-4D97-AF65-F5344CB8AC3E}">
        <p14:creationId xmlns:p14="http://schemas.microsoft.com/office/powerpoint/2010/main" val="370757460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BD36BD-E839-BEA6-E535-5546BF6309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951225-CA3B-D620-0FC6-4BB05E5413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4B7BEA-6803-F489-E423-571222931C7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C7CCF00-5A04-2739-6185-274439A2019C}"/>
              </a:ext>
            </a:extLst>
          </p:cNvPr>
          <p:cNvSpPr>
            <a:spLocks noGrp="1"/>
          </p:cNvSpPr>
          <p:nvPr>
            <p:ph type="sldNum" sz="quarter" idx="10"/>
          </p:nvPr>
        </p:nvSpPr>
        <p:spPr/>
        <p:txBody>
          <a:bodyPr/>
          <a:lstStyle/>
          <a:p>
            <a:fld id="{F7021451-1387-4CA6-816F-3879F97B5CBC}" type="slidenum">
              <a:rPr lang="en-US"/>
              <a:t>131</a:t>
            </a:fld>
            <a:endParaRPr lang="en-US"/>
          </a:p>
        </p:txBody>
      </p:sp>
    </p:spTree>
    <p:extLst>
      <p:ext uri="{BB962C8B-B14F-4D97-AF65-F5344CB8AC3E}">
        <p14:creationId xmlns:p14="http://schemas.microsoft.com/office/powerpoint/2010/main" val="1569049689"/>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1D25EC-AD05-6B5C-122A-2917FFB14C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7F981D-0D96-7005-F766-CBA9B1E01B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C1D109-48F2-A7B9-65CE-42B86862668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DB98242-2B37-64BE-7C88-B0AFD4DFD5F0}"/>
              </a:ext>
            </a:extLst>
          </p:cNvPr>
          <p:cNvSpPr>
            <a:spLocks noGrp="1"/>
          </p:cNvSpPr>
          <p:nvPr>
            <p:ph type="sldNum" sz="quarter" idx="10"/>
          </p:nvPr>
        </p:nvSpPr>
        <p:spPr/>
        <p:txBody>
          <a:bodyPr/>
          <a:lstStyle/>
          <a:p>
            <a:fld id="{F7021451-1387-4CA6-816F-3879F97B5CBC}" type="slidenum">
              <a:rPr lang="en-US"/>
              <a:t>132</a:t>
            </a:fld>
            <a:endParaRPr lang="en-US"/>
          </a:p>
        </p:txBody>
      </p:sp>
    </p:spTree>
    <p:extLst>
      <p:ext uri="{BB962C8B-B14F-4D97-AF65-F5344CB8AC3E}">
        <p14:creationId xmlns:p14="http://schemas.microsoft.com/office/powerpoint/2010/main" val="3930309588"/>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DCBFF6-417B-B4C8-97C8-CDA8AEC568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6A19C7-FFCF-3732-E9C7-F12C5C9E63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2261B4-4204-F5A9-C502-B7403C090E9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AF284BC-6F5C-CAB7-E9B2-7CB2D243512E}"/>
              </a:ext>
            </a:extLst>
          </p:cNvPr>
          <p:cNvSpPr>
            <a:spLocks noGrp="1"/>
          </p:cNvSpPr>
          <p:nvPr>
            <p:ph type="sldNum" sz="quarter" idx="10"/>
          </p:nvPr>
        </p:nvSpPr>
        <p:spPr/>
        <p:txBody>
          <a:bodyPr/>
          <a:lstStyle/>
          <a:p>
            <a:fld id="{F7021451-1387-4CA6-816F-3879F97B5CBC}" type="slidenum">
              <a:rPr lang="en-US"/>
              <a:t>133</a:t>
            </a:fld>
            <a:endParaRPr lang="en-US"/>
          </a:p>
        </p:txBody>
      </p:sp>
    </p:spTree>
    <p:extLst>
      <p:ext uri="{BB962C8B-B14F-4D97-AF65-F5344CB8AC3E}">
        <p14:creationId xmlns:p14="http://schemas.microsoft.com/office/powerpoint/2010/main" val="2577514923"/>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55EF25-B90F-309F-F15C-A1B7337532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987C6B-192F-0291-69E5-59E9FD39E7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90317D-AC32-DD6E-7214-97DF2F5B691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D0652DB-D9F1-042F-BB84-7B34D80C3E32}"/>
              </a:ext>
            </a:extLst>
          </p:cNvPr>
          <p:cNvSpPr>
            <a:spLocks noGrp="1"/>
          </p:cNvSpPr>
          <p:nvPr>
            <p:ph type="sldNum" sz="quarter" idx="10"/>
          </p:nvPr>
        </p:nvSpPr>
        <p:spPr/>
        <p:txBody>
          <a:bodyPr/>
          <a:lstStyle/>
          <a:p>
            <a:fld id="{F7021451-1387-4CA6-816F-3879F97B5CBC}" type="slidenum">
              <a:rPr lang="en-US"/>
              <a:t>134</a:t>
            </a:fld>
            <a:endParaRPr lang="en-US"/>
          </a:p>
        </p:txBody>
      </p:sp>
    </p:spTree>
    <p:extLst>
      <p:ext uri="{BB962C8B-B14F-4D97-AF65-F5344CB8AC3E}">
        <p14:creationId xmlns:p14="http://schemas.microsoft.com/office/powerpoint/2010/main" val="379951065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42BDFA-BB97-78F6-97A7-D8310B4B09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B846B5-C7DA-2EC8-DC22-9DDCA2DDA2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7E0F73-B2A5-9587-5D91-B8492E6FB4C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E7BAAC2-4934-48A0-6D98-EE1A807876BF}"/>
              </a:ext>
            </a:extLst>
          </p:cNvPr>
          <p:cNvSpPr>
            <a:spLocks noGrp="1"/>
          </p:cNvSpPr>
          <p:nvPr>
            <p:ph type="sldNum" sz="quarter" idx="10"/>
          </p:nvPr>
        </p:nvSpPr>
        <p:spPr/>
        <p:txBody>
          <a:bodyPr/>
          <a:lstStyle/>
          <a:p>
            <a:fld id="{F7021451-1387-4CA6-816F-3879F97B5CBC}" type="slidenum">
              <a:rPr lang="en-US"/>
              <a:t>135</a:t>
            </a:fld>
            <a:endParaRPr lang="en-US"/>
          </a:p>
        </p:txBody>
      </p:sp>
    </p:spTree>
    <p:extLst>
      <p:ext uri="{BB962C8B-B14F-4D97-AF65-F5344CB8AC3E}">
        <p14:creationId xmlns:p14="http://schemas.microsoft.com/office/powerpoint/2010/main" val="746622228"/>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42D290-17F4-F285-9097-23B8CDD564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47AD2B-66B5-D738-D99D-828E88455C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64E997-37AF-7A70-0C72-684F9B905A7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7869EEA-B3C6-C49B-2E0A-C3CCF025BFFE}"/>
              </a:ext>
            </a:extLst>
          </p:cNvPr>
          <p:cNvSpPr>
            <a:spLocks noGrp="1"/>
          </p:cNvSpPr>
          <p:nvPr>
            <p:ph type="sldNum" sz="quarter" idx="10"/>
          </p:nvPr>
        </p:nvSpPr>
        <p:spPr/>
        <p:txBody>
          <a:bodyPr/>
          <a:lstStyle/>
          <a:p>
            <a:fld id="{F7021451-1387-4CA6-816F-3879F97B5CBC}" type="slidenum">
              <a:rPr lang="en-US"/>
              <a:t>136</a:t>
            </a:fld>
            <a:endParaRPr lang="en-US"/>
          </a:p>
        </p:txBody>
      </p:sp>
    </p:spTree>
    <p:extLst>
      <p:ext uri="{BB962C8B-B14F-4D97-AF65-F5344CB8AC3E}">
        <p14:creationId xmlns:p14="http://schemas.microsoft.com/office/powerpoint/2010/main" val="309978725"/>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6B2C38-3F59-67EE-57DE-8BE5B48B1C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B59B9C-A309-800F-0325-66C5CED1895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FC11AD-6B8F-AACC-960D-896E4042679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466AD02-2E9A-2F6E-1803-82037EFB874F}"/>
              </a:ext>
            </a:extLst>
          </p:cNvPr>
          <p:cNvSpPr>
            <a:spLocks noGrp="1"/>
          </p:cNvSpPr>
          <p:nvPr>
            <p:ph type="sldNum" sz="quarter" idx="10"/>
          </p:nvPr>
        </p:nvSpPr>
        <p:spPr/>
        <p:txBody>
          <a:bodyPr/>
          <a:lstStyle/>
          <a:p>
            <a:fld id="{F7021451-1387-4CA6-816F-3879F97B5CBC}" type="slidenum">
              <a:rPr lang="en-US"/>
              <a:t>137</a:t>
            </a:fld>
            <a:endParaRPr lang="en-US"/>
          </a:p>
        </p:txBody>
      </p:sp>
    </p:spTree>
    <p:extLst>
      <p:ext uri="{BB962C8B-B14F-4D97-AF65-F5344CB8AC3E}">
        <p14:creationId xmlns:p14="http://schemas.microsoft.com/office/powerpoint/2010/main" val="3197705265"/>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2ED379-8EFA-45B1-7938-C05B444C1C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6F97C4-CE36-54AD-3765-D6C7BD0C6B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F02CE8-4D1D-85D2-1134-31D58AD9012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D2C7527-73B7-77D5-FAF1-8EB68C293FF6}"/>
              </a:ext>
            </a:extLst>
          </p:cNvPr>
          <p:cNvSpPr>
            <a:spLocks noGrp="1"/>
          </p:cNvSpPr>
          <p:nvPr>
            <p:ph type="sldNum" sz="quarter" idx="10"/>
          </p:nvPr>
        </p:nvSpPr>
        <p:spPr/>
        <p:txBody>
          <a:bodyPr/>
          <a:lstStyle/>
          <a:p>
            <a:fld id="{F7021451-1387-4CA6-816F-3879F97B5CBC}" type="slidenum">
              <a:rPr lang="en-US"/>
              <a:t>138</a:t>
            </a:fld>
            <a:endParaRPr lang="en-US"/>
          </a:p>
        </p:txBody>
      </p:sp>
    </p:spTree>
    <p:extLst>
      <p:ext uri="{BB962C8B-B14F-4D97-AF65-F5344CB8AC3E}">
        <p14:creationId xmlns:p14="http://schemas.microsoft.com/office/powerpoint/2010/main" val="2164271189"/>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F28A3D-95FA-C098-7F21-3010F65C18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125708-7953-92EF-3671-6D04FE5942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64AE2F-3B4B-13D6-F510-204D4DDB07D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245D5D7-56C4-289E-8993-8977E9DD29C4}"/>
              </a:ext>
            </a:extLst>
          </p:cNvPr>
          <p:cNvSpPr>
            <a:spLocks noGrp="1"/>
          </p:cNvSpPr>
          <p:nvPr>
            <p:ph type="sldNum" sz="quarter" idx="10"/>
          </p:nvPr>
        </p:nvSpPr>
        <p:spPr/>
        <p:txBody>
          <a:bodyPr/>
          <a:lstStyle/>
          <a:p>
            <a:fld id="{F7021451-1387-4CA6-816F-3879F97B5CBC}" type="slidenum">
              <a:rPr lang="en-US"/>
              <a:t>139</a:t>
            </a:fld>
            <a:endParaRPr lang="en-US"/>
          </a:p>
        </p:txBody>
      </p:sp>
    </p:spTree>
    <p:extLst>
      <p:ext uri="{BB962C8B-B14F-4D97-AF65-F5344CB8AC3E}">
        <p14:creationId xmlns:p14="http://schemas.microsoft.com/office/powerpoint/2010/main" val="374583106"/>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3F85E0-3922-0716-B244-A873B85B9D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341488-451F-8629-B598-B5A5759AA9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A769EC-9103-14BB-4E42-0970D3CEF7F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3290A91-8308-78BC-8E6B-0C2A607EDDB4}"/>
              </a:ext>
            </a:extLst>
          </p:cNvPr>
          <p:cNvSpPr>
            <a:spLocks noGrp="1"/>
          </p:cNvSpPr>
          <p:nvPr>
            <p:ph type="sldNum" sz="quarter" idx="10"/>
          </p:nvPr>
        </p:nvSpPr>
        <p:spPr/>
        <p:txBody>
          <a:bodyPr/>
          <a:lstStyle/>
          <a:p>
            <a:fld id="{F7021451-1387-4CA6-816F-3879F97B5CBC}" type="slidenum">
              <a:rPr lang="en-US"/>
              <a:t>140</a:t>
            </a:fld>
            <a:endParaRPr lang="en-US"/>
          </a:p>
        </p:txBody>
      </p:sp>
    </p:spTree>
    <p:extLst>
      <p:ext uri="{BB962C8B-B14F-4D97-AF65-F5344CB8AC3E}">
        <p14:creationId xmlns:p14="http://schemas.microsoft.com/office/powerpoint/2010/main" val="964038454"/>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86F3DF-CC6A-B910-B564-9CACEC0CE8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431DED-1BCD-4516-EADD-C196BB7ECA7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90E2FE-6F3E-1BA7-66EC-0FABE66BFFE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54D8A4C-7E0B-E319-3929-13AA7E8DC708}"/>
              </a:ext>
            </a:extLst>
          </p:cNvPr>
          <p:cNvSpPr>
            <a:spLocks noGrp="1"/>
          </p:cNvSpPr>
          <p:nvPr>
            <p:ph type="sldNum" sz="quarter" idx="10"/>
          </p:nvPr>
        </p:nvSpPr>
        <p:spPr/>
        <p:txBody>
          <a:bodyPr/>
          <a:lstStyle/>
          <a:p>
            <a:fld id="{F7021451-1387-4CA6-816F-3879F97B5CBC}" type="slidenum">
              <a:rPr lang="en-US"/>
              <a:t>141</a:t>
            </a:fld>
            <a:endParaRPr lang="en-US"/>
          </a:p>
        </p:txBody>
      </p:sp>
    </p:spTree>
    <p:extLst>
      <p:ext uri="{BB962C8B-B14F-4D97-AF65-F5344CB8AC3E}">
        <p14:creationId xmlns:p14="http://schemas.microsoft.com/office/powerpoint/2010/main" val="3827587502"/>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A6B6F6-51D4-EA78-68C2-1D1265FD66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0F41FC-D84F-6472-294E-CF200926CF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048B24-3564-AE62-2E34-44A2CE6E494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571BDD2-3879-247F-5FF8-1E4D526D9FE8}"/>
              </a:ext>
            </a:extLst>
          </p:cNvPr>
          <p:cNvSpPr>
            <a:spLocks noGrp="1"/>
          </p:cNvSpPr>
          <p:nvPr>
            <p:ph type="sldNum" sz="quarter" idx="10"/>
          </p:nvPr>
        </p:nvSpPr>
        <p:spPr/>
        <p:txBody>
          <a:bodyPr/>
          <a:lstStyle/>
          <a:p>
            <a:fld id="{F7021451-1387-4CA6-816F-3879F97B5CBC}" type="slidenum">
              <a:rPr lang="en-US"/>
              <a:t>142</a:t>
            </a:fld>
            <a:endParaRPr lang="en-US"/>
          </a:p>
        </p:txBody>
      </p:sp>
    </p:spTree>
    <p:extLst>
      <p:ext uri="{BB962C8B-B14F-4D97-AF65-F5344CB8AC3E}">
        <p14:creationId xmlns:p14="http://schemas.microsoft.com/office/powerpoint/2010/main" val="4111722217"/>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9D0469-3422-56E4-09BC-7AF99D0078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A143E1-CF41-5A16-656D-577390B4DF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BF019B-6329-0135-111B-FECC0D93217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E374EAE-BA97-8365-1E15-9DD797D2E6B1}"/>
              </a:ext>
            </a:extLst>
          </p:cNvPr>
          <p:cNvSpPr>
            <a:spLocks noGrp="1"/>
          </p:cNvSpPr>
          <p:nvPr>
            <p:ph type="sldNum" sz="quarter" idx="10"/>
          </p:nvPr>
        </p:nvSpPr>
        <p:spPr/>
        <p:txBody>
          <a:bodyPr/>
          <a:lstStyle/>
          <a:p>
            <a:fld id="{F7021451-1387-4CA6-816F-3879F97B5CBC}" type="slidenum">
              <a:rPr lang="en-US"/>
              <a:t>143</a:t>
            </a:fld>
            <a:endParaRPr lang="en-US"/>
          </a:p>
        </p:txBody>
      </p:sp>
    </p:spTree>
    <p:extLst>
      <p:ext uri="{BB962C8B-B14F-4D97-AF65-F5344CB8AC3E}">
        <p14:creationId xmlns:p14="http://schemas.microsoft.com/office/powerpoint/2010/main" val="1057608578"/>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7A2062-FCE8-6754-5C2D-CB2A5208CC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324E24-88E2-883A-D597-2C00FBA2E1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F82AB2-25B8-D667-DF3F-2DDA2C0A79B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2EAE0F0-A061-C398-40B3-2BBB9A726D2F}"/>
              </a:ext>
            </a:extLst>
          </p:cNvPr>
          <p:cNvSpPr>
            <a:spLocks noGrp="1"/>
          </p:cNvSpPr>
          <p:nvPr>
            <p:ph type="sldNum" sz="quarter" idx="10"/>
          </p:nvPr>
        </p:nvSpPr>
        <p:spPr/>
        <p:txBody>
          <a:bodyPr/>
          <a:lstStyle/>
          <a:p>
            <a:fld id="{F7021451-1387-4CA6-816F-3879F97B5CBC}" type="slidenum">
              <a:rPr lang="en-US"/>
              <a:t>144</a:t>
            </a:fld>
            <a:endParaRPr lang="en-US"/>
          </a:p>
        </p:txBody>
      </p:sp>
    </p:spTree>
    <p:extLst>
      <p:ext uri="{BB962C8B-B14F-4D97-AF65-F5344CB8AC3E}">
        <p14:creationId xmlns:p14="http://schemas.microsoft.com/office/powerpoint/2010/main" val="3497019683"/>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80AABC-21F3-6448-58E8-3408B0E9E1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160E03-72D0-84A2-B073-0012BFA82B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77CB02-5F71-582E-8110-2AF69061666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1ECCB3C-4DCA-9324-9435-B48ECE1D9DF5}"/>
              </a:ext>
            </a:extLst>
          </p:cNvPr>
          <p:cNvSpPr>
            <a:spLocks noGrp="1"/>
          </p:cNvSpPr>
          <p:nvPr>
            <p:ph type="sldNum" sz="quarter" idx="10"/>
          </p:nvPr>
        </p:nvSpPr>
        <p:spPr/>
        <p:txBody>
          <a:bodyPr/>
          <a:lstStyle/>
          <a:p>
            <a:fld id="{F7021451-1387-4CA6-816F-3879F97B5CBC}" type="slidenum">
              <a:rPr lang="en-US"/>
              <a:t>145</a:t>
            </a:fld>
            <a:endParaRPr lang="en-US"/>
          </a:p>
        </p:txBody>
      </p:sp>
    </p:spTree>
    <p:extLst>
      <p:ext uri="{BB962C8B-B14F-4D97-AF65-F5344CB8AC3E}">
        <p14:creationId xmlns:p14="http://schemas.microsoft.com/office/powerpoint/2010/main" val="2854757068"/>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B5E360-B53E-F6E8-DA4D-22EBD8B2A1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695DF7-C7C7-E64D-2DB8-7E7A0D9B1F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B8FD1B-DCCC-7EE1-99EC-82D976DA44D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954B87A-6295-C255-6C07-15D590A2AC69}"/>
              </a:ext>
            </a:extLst>
          </p:cNvPr>
          <p:cNvSpPr>
            <a:spLocks noGrp="1"/>
          </p:cNvSpPr>
          <p:nvPr>
            <p:ph type="sldNum" sz="quarter" idx="10"/>
          </p:nvPr>
        </p:nvSpPr>
        <p:spPr/>
        <p:txBody>
          <a:bodyPr/>
          <a:lstStyle/>
          <a:p>
            <a:fld id="{F7021451-1387-4CA6-816F-3879F97B5CBC}" type="slidenum">
              <a:rPr lang="en-US"/>
              <a:t>146</a:t>
            </a:fld>
            <a:endParaRPr lang="en-US"/>
          </a:p>
        </p:txBody>
      </p:sp>
    </p:spTree>
    <p:extLst>
      <p:ext uri="{BB962C8B-B14F-4D97-AF65-F5344CB8AC3E}">
        <p14:creationId xmlns:p14="http://schemas.microsoft.com/office/powerpoint/2010/main" val="701995503"/>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93CCFA-E9E3-2A87-47FE-F02F35EE35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309441-2502-28D1-7EC8-2647EFA4C5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4C47FF-4313-E453-5188-A870C8792F4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93981EF-8CEF-599A-E333-F462960C825D}"/>
              </a:ext>
            </a:extLst>
          </p:cNvPr>
          <p:cNvSpPr>
            <a:spLocks noGrp="1"/>
          </p:cNvSpPr>
          <p:nvPr>
            <p:ph type="sldNum" sz="quarter" idx="10"/>
          </p:nvPr>
        </p:nvSpPr>
        <p:spPr/>
        <p:txBody>
          <a:bodyPr/>
          <a:lstStyle/>
          <a:p>
            <a:fld id="{F7021451-1387-4CA6-816F-3879F97B5CBC}" type="slidenum">
              <a:rPr lang="en-US"/>
              <a:t>147</a:t>
            </a:fld>
            <a:endParaRPr lang="en-US"/>
          </a:p>
        </p:txBody>
      </p:sp>
    </p:spTree>
    <p:extLst>
      <p:ext uri="{BB962C8B-B14F-4D97-AF65-F5344CB8AC3E}">
        <p14:creationId xmlns:p14="http://schemas.microsoft.com/office/powerpoint/2010/main" val="3684964589"/>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B7DD68-EFCD-D86F-D5C0-88D372845B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B40705-08E3-8450-3836-35FDD27FDB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E7278D-8A18-AA90-24C5-310F1AC4FAE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F295522-5097-3881-0063-F28575FCDA6A}"/>
              </a:ext>
            </a:extLst>
          </p:cNvPr>
          <p:cNvSpPr>
            <a:spLocks noGrp="1"/>
          </p:cNvSpPr>
          <p:nvPr>
            <p:ph type="sldNum" sz="quarter" idx="10"/>
          </p:nvPr>
        </p:nvSpPr>
        <p:spPr/>
        <p:txBody>
          <a:bodyPr/>
          <a:lstStyle/>
          <a:p>
            <a:fld id="{F7021451-1387-4CA6-816F-3879F97B5CBC}" type="slidenum">
              <a:rPr lang="en-US"/>
              <a:t>148</a:t>
            </a:fld>
            <a:endParaRPr lang="en-US"/>
          </a:p>
        </p:txBody>
      </p:sp>
    </p:spTree>
    <p:extLst>
      <p:ext uri="{BB962C8B-B14F-4D97-AF65-F5344CB8AC3E}">
        <p14:creationId xmlns:p14="http://schemas.microsoft.com/office/powerpoint/2010/main" val="3711382863"/>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979755-1BF2-E507-7AB4-7E3BFECEB2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0FBB29-FAEE-7748-094B-79D6A0D095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748419-A69A-D4BB-A783-AE2EBD33CEF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B8C7529-4BAB-471F-FF11-57C424A31CEC}"/>
              </a:ext>
            </a:extLst>
          </p:cNvPr>
          <p:cNvSpPr>
            <a:spLocks noGrp="1"/>
          </p:cNvSpPr>
          <p:nvPr>
            <p:ph type="sldNum" sz="quarter" idx="10"/>
          </p:nvPr>
        </p:nvSpPr>
        <p:spPr/>
        <p:txBody>
          <a:bodyPr/>
          <a:lstStyle/>
          <a:p>
            <a:fld id="{F7021451-1387-4CA6-816F-3879F97B5CBC}" type="slidenum">
              <a:rPr lang="en-US"/>
              <a:t>149</a:t>
            </a:fld>
            <a:endParaRPr lang="en-US"/>
          </a:p>
        </p:txBody>
      </p:sp>
    </p:spTree>
    <p:extLst>
      <p:ext uri="{BB962C8B-B14F-4D97-AF65-F5344CB8AC3E}">
        <p14:creationId xmlns:p14="http://schemas.microsoft.com/office/powerpoint/2010/main" val="200961459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32A3B2-E539-E21F-1605-F5E909463E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6ACBD0-D460-BA25-1BCF-B756E288C5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44EF51-36A9-9816-0F69-7A1ACAD08B0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E732AF1-1D80-DFBD-7660-55736BBF5FBC}"/>
              </a:ext>
            </a:extLst>
          </p:cNvPr>
          <p:cNvSpPr>
            <a:spLocks noGrp="1"/>
          </p:cNvSpPr>
          <p:nvPr>
            <p:ph type="sldNum" sz="quarter" idx="10"/>
          </p:nvPr>
        </p:nvSpPr>
        <p:spPr/>
        <p:txBody>
          <a:bodyPr/>
          <a:lstStyle/>
          <a:p>
            <a:fld id="{F7021451-1387-4CA6-816F-3879F97B5CBC}" type="slidenum">
              <a:rPr lang="en-US"/>
              <a:t>150</a:t>
            </a:fld>
            <a:endParaRPr lang="en-US"/>
          </a:p>
        </p:txBody>
      </p:sp>
    </p:spTree>
    <p:extLst>
      <p:ext uri="{BB962C8B-B14F-4D97-AF65-F5344CB8AC3E}">
        <p14:creationId xmlns:p14="http://schemas.microsoft.com/office/powerpoint/2010/main" val="3497439572"/>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90B5AD-08C6-E6C3-2D24-B1A8EBD886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58C9DC-3EE2-B29E-E220-A83FCCE249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C344E4-996D-1A73-666A-86761BE2FF4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B13FF9C-9DFC-8A69-6BC7-D99B969F5CC3}"/>
              </a:ext>
            </a:extLst>
          </p:cNvPr>
          <p:cNvSpPr>
            <a:spLocks noGrp="1"/>
          </p:cNvSpPr>
          <p:nvPr>
            <p:ph type="sldNum" sz="quarter" idx="10"/>
          </p:nvPr>
        </p:nvSpPr>
        <p:spPr/>
        <p:txBody>
          <a:bodyPr/>
          <a:lstStyle/>
          <a:p>
            <a:fld id="{F7021451-1387-4CA6-816F-3879F97B5CBC}" type="slidenum">
              <a:rPr lang="en-US"/>
              <a:t>151</a:t>
            </a:fld>
            <a:endParaRPr lang="en-US"/>
          </a:p>
        </p:txBody>
      </p:sp>
    </p:spTree>
    <p:extLst>
      <p:ext uri="{BB962C8B-B14F-4D97-AF65-F5344CB8AC3E}">
        <p14:creationId xmlns:p14="http://schemas.microsoft.com/office/powerpoint/2010/main" val="3152106821"/>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C4E9A8-59ED-C0C6-38C7-72C26E6B5F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5405AD-6946-6F7A-3A79-6421D9CAF0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9EB83A-862D-CAAE-F177-A661E70018F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695832D-51A8-1B26-D72E-CCB76164479B}"/>
              </a:ext>
            </a:extLst>
          </p:cNvPr>
          <p:cNvSpPr>
            <a:spLocks noGrp="1"/>
          </p:cNvSpPr>
          <p:nvPr>
            <p:ph type="sldNum" sz="quarter" idx="10"/>
          </p:nvPr>
        </p:nvSpPr>
        <p:spPr/>
        <p:txBody>
          <a:bodyPr/>
          <a:lstStyle/>
          <a:p>
            <a:fld id="{F7021451-1387-4CA6-816F-3879F97B5CBC}" type="slidenum">
              <a:rPr lang="en-US"/>
              <a:t>152</a:t>
            </a:fld>
            <a:endParaRPr lang="en-US"/>
          </a:p>
        </p:txBody>
      </p:sp>
    </p:spTree>
    <p:extLst>
      <p:ext uri="{BB962C8B-B14F-4D97-AF65-F5344CB8AC3E}">
        <p14:creationId xmlns:p14="http://schemas.microsoft.com/office/powerpoint/2010/main" val="2528296910"/>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34A1EF-679D-90DA-9E8E-AC842A7AC3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4A30F1-8606-F829-B9BC-D9EFFAD37B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DCA7B91-6E06-7BB6-1D11-2D91CDC8CE3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4CE2893-FDDA-9FC7-7E39-BBC6F2E729C5}"/>
              </a:ext>
            </a:extLst>
          </p:cNvPr>
          <p:cNvSpPr>
            <a:spLocks noGrp="1"/>
          </p:cNvSpPr>
          <p:nvPr>
            <p:ph type="sldNum" sz="quarter" idx="10"/>
          </p:nvPr>
        </p:nvSpPr>
        <p:spPr/>
        <p:txBody>
          <a:bodyPr/>
          <a:lstStyle/>
          <a:p>
            <a:fld id="{F7021451-1387-4CA6-816F-3879F97B5CBC}" type="slidenum">
              <a:rPr lang="en-US"/>
              <a:t>153</a:t>
            </a:fld>
            <a:endParaRPr lang="en-US"/>
          </a:p>
        </p:txBody>
      </p:sp>
    </p:spTree>
    <p:extLst>
      <p:ext uri="{BB962C8B-B14F-4D97-AF65-F5344CB8AC3E}">
        <p14:creationId xmlns:p14="http://schemas.microsoft.com/office/powerpoint/2010/main" val="2320077820"/>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2E43E1-4797-C2EB-B7C8-9BCEC5F051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05D4A9-EFDE-CC00-04F3-BCCA51CCEC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99CE33-B7EB-9B53-D3DF-31626AD93BF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FEB7B16-3AB1-F719-6662-06532235EC7C}"/>
              </a:ext>
            </a:extLst>
          </p:cNvPr>
          <p:cNvSpPr>
            <a:spLocks noGrp="1"/>
          </p:cNvSpPr>
          <p:nvPr>
            <p:ph type="sldNum" sz="quarter" idx="10"/>
          </p:nvPr>
        </p:nvSpPr>
        <p:spPr/>
        <p:txBody>
          <a:bodyPr/>
          <a:lstStyle/>
          <a:p>
            <a:fld id="{F7021451-1387-4CA6-816F-3879F97B5CBC}" type="slidenum">
              <a:rPr lang="en-US"/>
              <a:t>154</a:t>
            </a:fld>
            <a:endParaRPr lang="en-US"/>
          </a:p>
        </p:txBody>
      </p:sp>
    </p:spTree>
    <p:extLst>
      <p:ext uri="{BB962C8B-B14F-4D97-AF65-F5344CB8AC3E}">
        <p14:creationId xmlns:p14="http://schemas.microsoft.com/office/powerpoint/2010/main" val="988875472"/>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745CD5-56C6-E647-E291-3E2727CE39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B2978D-F340-5C42-EF2C-5C012DF80F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F5E88B-71B4-29EB-0C8B-64D5EAFB1F4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BD8157B-A3ED-0FA2-8CFB-CFCB5A23C6EA}"/>
              </a:ext>
            </a:extLst>
          </p:cNvPr>
          <p:cNvSpPr>
            <a:spLocks noGrp="1"/>
          </p:cNvSpPr>
          <p:nvPr>
            <p:ph type="sldNum" sz="quarter" idx="10"/>
          </p:nvPr>
        </p:nvSpPr>
        <p:spPr/>
        <p:txBody>
          <a:bodyPr/>
          <a:lstStyle/>
          <a:p>
            <a:fld id="{F7021451-1387-4CA6-816F-3879F97B5CBC}" type="slidenum">
              <a:rPr lang="en-US"/>
              <a:t>155</a:t>
            </a:fld>
            <a:endParaRPr lang="en-US"/>
          </a:p>
        </p:txBody>
      </p:sp>
    </p:spTree>
    <p:extLst>
      <p:ext uri="{BB962C8B-B14F-4D97-AF65-F5344CB8AC3E}">
        <p14:creationId xmlns:p14="http://schemas.microsoft.com/office/powerpoint/2010/main" val="2459553832"/>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C15C52-2A4D-3D81-409D-3875179E98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B9D3D1-939E-8686-C893-53ECFEC818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E587D6-ED88-6B08-95E0-D142D914DF8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4907500-499D-11A1-52AD-4DDCA1333880}"/>
              </a:ext>
            </a:extLst>
          </p:cNvPr>
          <p:cNvSpPr>
            <a:spLocks noGrp="1"/>
          </p:cNvSpPr>
          <p:nvPr>
            <p:ph type="sldNum" sz="quarter" idx="10"/>
          </p:nvPr>
        </p:nvSpPr>
        <p:spPr/>
        <p:txBody>
          <a:bodyPr/>
          <a:lstStyle/>
          <a:p>
            <a:fld id="{F7021451-1387-4CA6-816F-3879F97B5CBC}" type="slidenum">
              <a:rPr lang="en-US"/>
              <a:t>156</a:t>
            </a:fld>
            <a:endParaRPr lang="en-US"/>
          </a:p>
        </p:txBody>
      </p:sp>
    </p:spTree>
    <p:extLst>
      <p:ext uri="{BB962C8B-B14F-4D97-AF65-F5344CB8AC3E}">
        <p14:creationId xmlns:p14="http://schemas.microsoft.com/office/powerpoint/2010/main" val="4260913308"/>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F5990D-2809-F9DA-7E8A-67AFDF4615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0250AE-9909-A870-7273-53C02EBE80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772DA0-74AA-1828-01C2-1A9F345B369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5254420-1D0A-BBE4-59C6-381407BEFF70}"/>
              </a:ext>
            </a:extLst>
          </p:cNvPr>
          <p:cNvSpPr>
            <a:spLocks noGrp="1"/>
          </p:cNvSpPr>
          <p:nvPr>
            <p:ph type="sldNum" sz="quarter" idx="10"/>
          </p:nvPr>
        </p:nvSpPr>
        <p:spPr/>
        <p:txBody>
          <a:bodyPr/>
          <a:lstStyle/>
          <a:p>
            <a:fld id="{F7021451-1387-4CA6-816F-3879F97B5CBC}" type="slidenum">
              <a:rPr lang="en-US"/>
              <a:t>157</a:t>
            </a:fld>
            <a:endParaRPr lang="en-US"/>
          </a:p>
        </p:txBody>
      </p:sp>
    </p:spTree>
    <p:extLst>
      <p:ext uri="{BB962C8B-B14F-4D97-AF65-F5344CB8AC3E}">
        <p14:creationId xmlns:p14="http://schemas.microsoft.com/office/powerpoint/2010/main" val="2361153972"/>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F5990D-2809-F9DA-7E8A-67AFDF4615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0250AE-9909-A870-7273-53C02EBE80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772DA0-74AA-1828-01C2-1A9F345B369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5254420-1D0A-BBE4-59C6-381407BEFF70}"/>
              </a:ext>
            </a:extLst>
          </p:cNvPr>
          <p:cNvSpPr>
            <a:spLocks noGrp="1"/>
          </p:cNvSpPr>
          <p:nvPr>
            <p:ph type="sldNum" sz="quarter" idx="10"/>
          </p:nvPr>
        </p:nvSpPr>
        <p:spPr/>
        <p:txBody>
          <a:bodyPr/>
          <a:lstStyle/>
          <a:p>
            <a:fld id="{F7021451-1387-4CA6-816F-3879F97B5CBC}" type="slidenum">
              <a:rPr lang="en-US"/>
              <a:t>158</a:t>
            </a:fld>
            <a:endParaRPr lang="en-US"/>
          </a:p>
        </p:txBody>
      </p:sp>
    </p:spTree>
    <p:extLst>
      <p:ext uri="{BB962C8B-B14F-4D97-AF65-F5344CB8AC3E}">
        <p14:creationId xmlns:p14="http://schemas.microsoft.com/office/powerpoint/2010/main" val="2361153972"/>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207478-1E8D-A438-D041-7709BA2C3F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1ADA17-D883-C41D-6660-2473C16D93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CF64F8-251C-E75C-7638-37615BE0E95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CDA702E-915B-A8A1-CF13-A1F460B3F33A}"/>
              </a:ext>
            </a:extLst>
          </p:cNvPr>
          <p:cNvSpPr>
            <a:spLocks noGrp="1"/>
          </p:cNvSpPr>
          <p:nvPr>
            <p:ph type="sldNum" sz="quarter" idx="10"/>
          </p:nvPr>
        </p:nvSpPr>
        <p:spPr/>
        <p:txBody>
          <a:bodyPr/>
          <a:lstStyle/>
          <a:p>
            <a:fld id="{F7021451-1387-4CA6-816F-3879F97B5CBC}" type="slidenum">
              <a:rPr lang="en-US"/>
              <a:t>159</a:t>
            </a:fld>
            <a:endParaRPr lang="en-US"/>
          </a:p>
        </p:txBody>
      </p:sp>
    </p:spTree>
    <p:extLst>
      <p:ext uri="{BB962C8B-B14F-4D97-AF65-F5344CB8AC3E}">
        <p14:creationId xmlns:p14="http://schemas.microsoft.com/office/powerpoint/2010/main" val="3654136183"/>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7355A0-C6D9-F6E6-2AAB-568A576815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4DD517-27D0-41F3-EC09-72CB24652F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3C56D6-6BED-0384-5BC5-04EC06EBE5A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04A7C0A-A4B8-EE58-3864-5E67662D3658}"/>
              </a:ext>
            </a:extLst>
          </p:cNvPr>
          <p:cNvSpPr>
            <a:spLocks noGrp="1"/>
          </p:cNvSpPr>
          <p:nvPr>
            <p:ph type="sldNum" sz="quarter" idx="10"/>
          </p:nvPr>
        </p:nvSpPr>
        <p:spPr/>
        <p:txBody>
          <a:bodyPr/>
          <a:lstStyle/>
          <a:p>
            <a:fld id="{F7021451-1387-4CA6-816F-3879F97B5CBC}" type="slidenum">
              <a:rPr lang="en-US"/>
              <a:t>160</a:t>
            </a:fld>
            <a:endParaRPr lang="en-US"/>
          </a:p>
        </p:txBody>
      </p:sp>
    </p:spTree>
    <p:extLst>
      <p:ext uri="{BB962C8B-B14F-4D97-AF65-F5344CB8AC3E}">
        <p14:creationId xmlns:p14="http://schemas.microsoft.com/office/powerpoint/2010/main" val="2002740164"/>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B76F39-0CB0-D5D7-F4D6-B35D0932E0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659B04-070A-1A38-ADE3-E2439536E4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72D98C-5917-2B2B-8DC9-1428B5D0260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BCCD056-0593-C96A-1891-1BCFFDF027DA}"/>
              </a:ext>
            </a:extLst>
          </p:cNvPr>
          <p:cNvSpPr>
            <a:spLocks noGrp="1"/>
          </p:cNvSpPr>
          <p:nvPr>
            <p:ph type="sldNum" sz="quarter" idx="10"/>
          </p:nvPr>
        </p:nvSpPr>
        <p:spPr/>
        <p:txBody>
          <a:bodyPr/>
          <a:lstStyle/>
          <a:p>
            <a:fld id="{F7021451-1387-4CA6-816F-3879F97B5CBC}" type="slidenum">
              <a:rPr lang="en-US"/>
              <a:t>161</a:t>
            </a:fld>
            <a:endParaRPr lang="en-US"/>
          </a:p>
        </p:txBody>
      </p:sp>
    </p:spTree>
    <p:extLst>
      <p:ext uri="{BB962C8B-B14F-4D97-AF65-F5344CB8AC3E}">
        <p14:creationId xmlns:p14="http://schemas.microsoft.com/office/powerpoint/2010/main" val="1970729688"/>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F7CE39-DB1C-7A59-946D-E753C80D3F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5A6C08-E76B-9482-CAE0-9C67C76F5D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E877EC-B3B4-5265-B1D6-D7E7A528B31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5334DBA-7256-9CE8-9065-C82913267991}"/>
              </a:ext>
            </a:extLst>
          </p:cNvPr>
          <p:cNvSpPr>
            <a:spLocks noGrp="1"/>
          </p:cNvSpPr>
          <p:nvPr>
            <p:ph type="sldNum" sz="quarter" idx="10"/>
          </p:nvPr>
        </p:nvSpPr>
        <p:spPr/>
        <p:txBody>
          <a:bodyPr/>
          <a:lstStyle/>
          <a:p>
            <a:fld id="{F7021451-1387-4CA6-816F-3879F97B5CBC}" type="slidenum">
              <a:rPr lang="en-US"/>
              <a:t>162</a:t>
            </a:fld>
            <a:endParaRPr lang="en-US"/>
          </a:p>
        </p:txBody>
      </p:sp>
    </p:spTree>
    <p:extLst>
      <p:ext uri="{BB962C8B-B14F-4D97-AF65-F5344CB8AC3E}">
        <p14:creationId xmlns:p14="http://schemas.microsoft.com/office/powerpoint/2010/main" val="3750761927"/>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B71E87-FCC6-1EA7-0BA0-667CD41512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E4E456-03C4-0AF7-4B0A-9DD632EA20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A82274-F61C-81B0-88EA-3608E3E100C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676755E-1874-EC56-501B-008DE52465DA}"/>
              </a:ext>
            </a:extLst>
          </p:cNvPr>
          <p:cNvSpPr>
            <a:spLocks noGrp="1"/>
          </p:cNvSpPr>
          <p:nvPr>
            <p:ph type="sldNum" sz="quarter" idx="10"/>
          </p:nvPr>
        </p:nvSpPr>
        <p:spPr/>
        <p:txBody>
          <a:bodyPr/>
          <a:lstStyle/>
          <a:p>
            <a:fld id="{F7021451-1387-4CA6-816F-3879F97B5CBC}" type="slidenum">
              <a:rPr lang="en-US"/>
              <a:t>163</a:t>
            </a:fld>
            <a:endParaRPr lang="en-US"/>
          </a:p>
        </p:txBody>
      </p:sp>
    </p:spTree>
    <p:extLst>
      <p:ext uri="{BB962C8B-B14F-4D97-AF65-F5344CB8AC3E}">
        <p14:creationId xmlns:p14="http://schemas.microsoft.com/office/powerpoint/2010/main" val="2015889291"/>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173BC9-720C-3794-B422-62179B4200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4CE2B1-8CE3-E854-E677-3AA5B02CA2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7E6A77-9907-0480-A595-B264C93ACBB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8887E98-7857-E1A2-8324-9E44D9DC00C5}"/>
              </a:ext>
            </a:extLst>
          </p:cNvPr>
          <p:cNvSpPr>
            <a:spLocks noGrp="1"/>
          </p:cNvSpPr>
          <p:nvPr>
            <p:ph type="sldNum" sz="quarter" idx="10"/>
          </p:nvPr>
        </p:nvSpPr>
        <p:spPr/>
        <p:txBody>
          <a:bodyPr/>
          <a:lstStyle/>
          <a:p>
            <a:fld id="{F7021451-1387-4CA6-816F-3879F97B5CBC}" type="slidenum">
              <a:rPr lang="en-US"/>
              <a:t>164</a:t>
            </a:fld>
            <a:endParaRPr lang="en-US"/>
          </a:p>
        </p:txBody>
      </p:sp>
    </p:spTree>
    <p:extLst>
      <p:ext uri="{BB962C8B-B14F-4D97-AF65-F5344CB8AC3E}">
        <p14:creationId xmlns:p14="http://schemas.microsoft.com/office/powerpoint/2010/main" val="3972688522"/>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B52890-6BFB-7FB4-6172-DAB2739FD0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183FCB-6FFB-0E38-F9C2-21986CEBCC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EE4505-450A-A26D-0CD3-E27C87C7D10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EFB2C2B-E933-E6FF-DD8F-F0458AF39918}"/>
              </a:ext>
            </a:extLst>
          </p:cNvPr>
          <p:cNvSpPr>
            <a:spLocks noGrp="1"/>
          </p:cNvSpPr>
          <p:nvPr>
            <p:ph type="sldNum" sz="quarter" idx="10"/>
          </p:nvPr>
        </p:nvSpPr>
        <p:spPr/>
        <p:txBody>
          <a:bodyPr/>
          <a:lstStyle/>
          <a:p>
            <a:fld id="{F7021451-1387-4CA6-816F-3879F97B5CBC}" type="slidenum">
              <a:rPr lang="en-US"/>
              <a:t>165</a:t>
            </a:fld>
            <a:endParaRPr lang="en-US"/>
          </a:p>
        </p:txBody>
      </p:sp>
    </p:spTree>
    <p:extLst>
      <p:ext uri="{BB962C8B-B14F-4D97-AF65-F5344CB8AC3E}">
        <p14:creationId xmlns:p14="http://schemas.microsoft.com/office/powerpoint/2010/main" val="3558768538"/>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13721-4C28-3C43-966F-58F7A2018F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814B52-249D-24DE-970C-FBF845E963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7B1099-803F-B66F-C039-2BAAD8A529E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BF99C69-D932-732D-F911-D53B1BF01061}"/>
              </a:ext>
            </a:extLst>
          </p:cNvPr>
          <p:cNvSpPr>
            <a:spLocks noGrp="1"/>
          </p:cNvSpPr>
          <p:nvPr>
            <p:ph type="sldNum" sz="quarter" idx="10"/>
          </p:nvPr>
        </p:nvSpPr>
        <p:spPr/>
        <p:txBody>
          <a:bodyPr/>
          <a:lstStyle/>
          <a:p>
            <a:fld id="{F7021451-1387-4CA6-816F-3879F97B5CBC}" type="slidenum">
              <a:rPr lang="en-US"/>
              <a:t>166</a:t>
            </a:fld>
            <a:endParaRPr lang="en-US"/>
          </a:p>
        </p:txBody>
      </p:sp>
    </p:spTree>
    <p:extLst>
      <p:ext uri="{BB962C8B-B14F-4D97-AF65-F5344CB8AC3E}">
        <p14:creationId xmlns:p14="http://schemas.microsoft.com/office/powerpoint/2010/main" val="541200122"/>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458153-3072-91FE-44AA-907A066F69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00101E-BD3A-27AF-5E28-52228516E1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4B1BDD-53EA-B05D-0D5C-27AF76DAB78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3AA72DA-F671-66D0-D419-1DA622483393}"/>
              </a:ext>
            </a:extLst>
          </p:cNvPr>
          <p:cNvSpPr>
            <a:spLocks noGrp="1"/>
          </p:cNvSpPr>
          <p:nvPr>
            <p:ph type="sldNum" sz="quarter" idx="10"/>
          </p:nvPr>
        </p:nvSpPr>
        <p:spPr/>
        <p:txBody>
          <a:bodyPr/>
          <a:lstStyle/>
          <a:p>
            <a:fld id="{F7021451-1387-4CA6-816F-3879F97B5CBC}" type="slidenum">
              <a:rPr lang="en-US"/>
              <a:t>167</a:t>
            </a:fld>
            <a:endParaRPr lang="en-US"/>
          </a:p>
        </p:txBody>
      </p:sp>
    </p:spTree>
    <p:extLst>
      <p:ext uri="{BB962C8B-B14F-4D97-AF65-F5344CB8AC3E}">
        <p14:creationId xmlns:p14="http://schemas.microsoft.com/office/powerpoint/2010/main" val="809007486"/>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6F559E-514F-80FD-3CC6-6628B41BF8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64E1DF-6020-88B6-7B73-DC3E1D26D3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19DD7C-ED9C-5548-3220-0B86B0131B7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D50485D-B180-4DCD-8F9F-6464F125684E}"/>
              </a:ext>
            </a:extLst>
          </p:cNvPr>
          <p:cNvSpPr>
            <a:spLocks noGrp="1"/>
          </p:cNvSpPr>
          <p:nvPr>
            <p:ph type="sldNum" sz="quarter" idx="10"/>
          </p:nvPr>
        </p:nvSpPr>
        <p:spPr/>
        <p:txBody>
          <a:bodyPr/>
          <a:lstStyle/>
          <a:p>
            <a:fld id="{F7021451-1387-4CA6-816F-3879F97B5CBC}" type="slidenum">
              <a:rPr lang="en-US"/>
              <a:t>168</a:t>
            </a:fld>
            <a:endParaRPr lang="en-US"/>
          </a:p>
        </p:txBody>
      </p:sp>
    </p:spTree>
    <p:extLst>
      <p:ext uri="{BB962C8B-B14F-4D97-AF65-F5344CB8AC3E}">
        <p14:creationId xmlns:p14="http://schemas.microsoft.com/office/powerpoint/2010/main" val="938193"/>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60770727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gif"/></Relationships>
</file>

<file path=ppt/slides/_rels/slide6.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1.xml"/><Relationship Id="rId5" Type="http://schemas.openxmlformats.org/officeDocument/2006/relationships/image" Target="../media/image23.png"/><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7" Type="http://schemas.openxmlformats.org/officeDocument/2006/relationships/image" Target="../media/image28.jpeg"/><Relationship Id="rId2" Type="http://schemas.openxmlformats.org/officeDocument/2006/relationships/image" Target="../media/image24.jpeg"/><Relationship Id="rId1" Type="http://schemas.openxmlformats.org/officeDocument/2006/relationships/slideLayout" Target="../slideLayouts/slideLayout1.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image" Target="../media/image29.png"/><Relationship Id="rId1" Type="http://schemas.openxmlformats.org/officeDocument/2006/relationships/slideLayout" Target="../slideLayouts/slideLayout1.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42.png"/><Relationship Id="rId4" Type="http://schemas.openxmlformats.org/officeDocument/2006/relationships/image" Target="../media/image41.png"/></Relationships>
</file>

<file path=ppt/slides/_rels/slide1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png"/><Relationship Id="rId1" Type="http://schemas.openxmlformats.org/officeDocument/2006/relationships/slideLayout" Target="../slideLayouts/slideLayout1.xml"/><Relationship Id="rId5" Type="http://schemas.openxmlformats.org/officeDocument/2006/relationships/image" Target="../media/image46.png"/><Relationship Id="rId4" Type="http://schemas.openxmlformats.org/officeDocument/2006/relationships/image" Target="../media/image45.jpeg"/></Relationships>
</file>

<file path=ppt/slides/_rels/slide1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1.xml"/><Relationship Id="rId4" Type="http://schemas.openxmlformats.org/officeDocument/2006/relationships/image" Target="../media/image49.png"/></Relationships>
</file>

<file path=ppt/slides/_rels/slide1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1.xml"/><Relationship Id="rId6" Type="http://schemas.openxmlformats.org/officeDocument/2006/relationships/image" Target="../media/image54.jpeg"/><Relationship Id="rId5" Type="http://schemas.openxmlformats.org/officeDocument/2006/relationships/image" Target="../media/image53.png"/><Relationship Id="rId4" Type="http://schemas.openxmlformats.org/officeDocument/2006/relationships/image" Target="../media/image52.png"/></Relationships>
</file>

<file path=ppt/slides/_rels/slide2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1.xml"/><Relationship Id="rId4" Type="http://schemas.openxmlformats.org/officeDocument/2006/relationships/image" Target="../media/image59.png"/></Relationships>
</file>

<file path=ppt/slides/_rels/slide2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1.xml"/><Relationship Id="rId4" Type="http://schemas.openxmlformats.org/officeDocument/2006/relationships/image" Target="../media/image62.png"/></Relationships>
</file>

<file path=ppt/slides/_rels/slide23.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64.png"/><Relationship Id="rId7" Type="http://schemas.openxmlformats.org/officeDocument/2006/relationships/image" Target="../media/image68.png"/><Relationship Id="rId2" Type="http://schemas.openxmlformats.org/officeDocument/2006/relationships/image" Target="../media/image63.png"/><Relationship Id="rId1" Type="http://schemas.openxmlformats.org/officeDocument/2006/relationships/slideLayout" Target="../slideLayouts/slideLayout1.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70.png"/></Relationships>
</file>

<file path=ppt/slides/_rels/slide25.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76.svg"/><Relationship Id="rId2" Type="http://schemas.openxmlformats.org/officeDocument/2006/relationships/image" Target="../media/image75.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slideLayout" Target="../slideLayouts/slideLayout1.xml"/><Relationship Id="rId1" Type="http://schemas.openxmlformats.org/officeDocument/2006/relationships/video" Target="https://www.youtube.com/embed/trgn7s5-YHc?feature=oembed" TargetMode="External"/></Relationships>
</file>

<file path=ppt/slides/_rels/slide32.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image" Target="../media/image79.jpe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jpe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76.svg"/><Relationship Id="rId2" Type="http://schemas.openxmlformats.org/officeDocument/2006/relationships/image" Target="../media/image75.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image" Target="../media/image85.jpeg"/><Relationship Id="rId1" Type="http://schemas.openxmlformats.org/officeDocument/2006/relationships/slideLayout" Target="../slideLayouts/slideLayout1.xml"/><Relationship Id="rId6" Type="http://schemas.openxmlformats.org/officeDocument/2006/relationships/image" Target="../media/image89.png"/><Relationship Id="rId5" Type="http://schemas.openxmlformats.org/officeDocument/2006/relationships/image" Target="../media/image88.jpeg"/><Relationship Id="rId4" Type="http://schemas.openxmlformats.org/officeDocument/2006/relationships/image" Target="../media/image87.jpeg"/></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8" Type="http://schemas.openxmlformats.org/officeDocument/2006/relationships/image" Target="../media/image93.png"/><Relationship Id="rId3" Type="http://schemas.openxmlformats.org/officeDocument/2006/relationships/image" Target="NULL"/><Relationship Id="rId7" Type="http://schemas.openxmlformats.org/officeDocument/2006/relationships/image" Target="../media/image92.png"/><Relationship Id="rId12" Type="http://schemas.openxmlformats.org/officeDocument/2006/relationships/image" Target="../media/image96.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NULL"/><Relationship Id="rId11" Type="http://schemas.openxmlformats.org/officeDocument/2006/relationships/image" Target="../media/image95.png"/><Relationship Id="rId5" Type="http://schemas.openxmlformats.org/officeDocument/2006/relationships/image" Target="../media/image91.png"/><Relationship Id="rId10" Type="http://schemas.openxmlformats.org/officeDocument/2006/relationships/image" Target="../media/image94.png"/><Relationship Id="rId4" Type="http://schemas.openxmlformats.org/officeDocument/2006/relationships/image" Target="../media/image90.png"/><Relationship Id="rId9" Type="http://schemas.openxmlformats.org/officeDocument/2006/relationships/image" Target="NULL"/></Relationships>
</file>

<file path=ppt/slides/_rels/slide42.xml.rels><?xml version="1.0" encoding="UTF-8" standalone="yes"?>
<Relationships xmlns="http://schemas.openxmlformats.org/package/2006/relationships"><Relationship Id="rId8" Type="http://schemas.openxmlformats.org/officeDocument/2006/relationships/image" Target="NULL"/><Relationship Id="rId3" Type="http://schemas.openxmlformats.org/officeDocument/2006/relationships/image" Target="../media/image97.png"/><Relationship Id="rId7" Type="http://schemas.openxmlformats.org/officeDocument/2006/relationships/image" Target="../media/image100.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99.png"/><Relationship Id="rId5" Type="http://schemas.openxmlformats.org/officeDocument/2006/relationships/image" Target="NULL"/><Relationship Id="rId4" Type="http://schemas.openxmlformats.org/officeDocument/2006/relationships/image" Target="../media/image98.png"/></Relationships>
</file>

<file path=ppt/slides/_rels/slide43.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102.png"/><Relationship Id="rId4" Type="http://schemas.openxmlformats.org/officeDocument/2006/relationships/image" Target="../media/image99.png"/></Relationships>
</file>

<file path=ppt/slides/_rels/slide44.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05.png"/></Relationships>
</file>

<file path=ppt/slides/_rels/slide46.xml.rels><?xml version="1.0" encoding="UTF-8" standalone="yes"?>
<Relationships xmlns="http://schemas.openxmlformats.org/package/2006/relationships"><Relationship Id="rId8" Type="http://schemas.openxmlformats.org/officeDocument/2006/relationships/image" Target="../media/image109.png"/><Relationship Id="rId3" Type="http://schemas.openxmlformats.org/officeDocument/2006/relationships/image" Target="../media/image106.png"/><Relationship Id="rId7" Type="http://schemas.openxmlformats.org/officeDocument/2006/relationships/image" Target="../media/image102.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108.png"/><Relationship Id="rId5" Type="http://schemas.openxmlformats.org/officeDocument/2006/relationships/image" Target="NULL"/><Relationship Id="rId4" Type="http://schemas.openxmlformats.org/officeDocument/2006/relationships/image" Target="../media/image107.png"/><Relationship Id="rId9" Type="http://schemas.openxmlformats.org/officeDocument/2006/relationships/image" Target="../media/image110.png"/></Relationships>
</file>

<file path=ppt/slides/_rels/slide47.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8" Type="http://schemas.openxmlformats.org/officeDocument/2006/relationships/image" Target="NULL"/><Relationship Id="rId13" Type="http://schemas.openxmlformats.org/officeDocument/2006/relationships/image" Target="NULL"/><Relationship Id="rId18" Type="http://schemas.openxmlformats.org/officeDocument/2006/relationships/image" Target="../media/image116.png"/><Relationship Id="rId3" Type="http://schemas.openxmlformats.org/officeDocument/2006/relationships/image" Target="../media/image112.png"/><Relationship Id="rId7" Type="http://schemas.openxmlformats.org/officeDocument/2006/relationships/image" Target="NULL"/><Relationship Id="rId12" Type="http://schemas.openxmlformats.org/officeDocument/2006/relationships/image" Target="NULL"/><Relationship Id="rId17" Type="http://schemas.openxmlformats.org/officeDocument/2006/relationships/image" Target="NULL"/><Relationship Id="rId2" Type="http://schemas.openxmlformats.org/officeDocument/2006/relationships/notesSlide" Target="../notesSlides/notesSlide14.xml"/><Relationship Id="rId16" Type="http://schemas.openxmlformats.org/officeDocument/2006/relationships/image" Target="../media/image115.png"/><Relationship Id="rId1" Type="http://schemas.openxmlformats.org/officeDocument/2006/relationships/slideLayout" Target="../slideLayouts/slideLayout1.xml"/><Relationship Id="rId6" Type="http://schemas.openxmlformats.org/officeDocument/2006/relationships/image" Target="NULL"/><Relationship Id="rId11" Type="http://schemas.openxmlformats.org/officeDocument/2006/relationships/image" Target="NULL"/><Relationship Id="rId5" Type="http://schemas.openxmlformats.org/officeDocument/2006/relationships/image" Target="NULL"/><Relationship Id="rId15" Type="http://schemas.openxmlformats.org/officeDocument/2006/relationships/image" Target="NULL"/><Relationship Id="rId10" Type="http://schemas.openxmlformats.org/officeDocument/2006/relationships/image" Target="NULL"/><Relationship Id="rId4" Type="http://schemas.openxmlformats.org/officeDocument/2006/relationships/image" Target="../media/image113.png"/><Relationship Id="rId9" Type="http://schemas.openxmlformats.org/officeDocument/2006/relationships/image" Target="NULL"/><Relationship Id="rId14" Type="http://schemas.openxmlformats.org/officeDocument/2006/relationships/image" Target="../media/image114.png"/></Relationships>
</file>

<file path=ppt/slides/_rels/slide49.xml.rels><?xml version="1.0" encoding="UTF-8" standalone="yes"?>
<Relationships xmlns="http://schemas.openxmlformats.org/package/2006/relationships"><Relationship Id="rId8" Type="http://schemas.openxmlformats.org/officeDocument/2006/relationships/image" Target="../media/image119.png"/><Relationship Id="rId3" Type="http://schemas.openxmlformats.org/officeDocument/2006/relationships/image" Target="../media/image117.png"/><Relationship Id="rId7" Type="http://schemas.openxmlformats.org/officeDocument/2006/relationships/image" Target="NULL"/><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NULL"/><Relationship Id="rId5" Type="http://schemas.openxmlformats.org/officeDocument/2006/relationships/image" Target="NULL"/><Relationship Id="rId4" Type="http://schemas.openxmlformats.org/officeDocument/2006/relationships/image" Target="../media/image118.png"/><Relationship Id="rId9" Type="http://schemas.openxmlformats.org/officeDocument/2006/relationships/image" Target="NULL"/></Relationships>
</file>

<file path=ppt/slides/_rels/slide50.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121.png"/></Relationships>
</file>

<file path=ppt/slides/_rels/slide51.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126.png"/><Relationship Id="rId5" Type="http://schemas.openxmlformats.org/officeDocument/2006/relationships/image" Target="../media/image125.png"/><Relationship Id="rId4" Type="http://schemas.openxmlformats.org/officeDocument/2006/relationships/image" Target="../media/image124.png"/></Relationships>
</file>

<file path=ppt/slides/_rels/slide53.xml.rels><?xml version="1.0" encoding="UTF-8" standalone="yes"?>
<Relationships xmlns="http://schemas.openxmlformats.org/package/2006/relationships"><Relationship Id="rId8" Type="http://schemas.openxmlformats.org/officeDocument/2006/relationships/image" Target="../media/image132.png"/><Relationship Id="rId3" Type="http://schemas.openxmlformats.org/officeDocument/2006/relationships/image" Target="../media/image127.png"/><Relationship Id="rId7" Type="http://schemas.openxmlformats.org/officeDocument/2006/relationships/image" Target="../media/image131.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130.png"/><Relationship Id="rId5" Type="http://schemas.openxmlformats.org/officeDocument/2006/relationships/image" Target="../media/image129.png"/><Relationship Id="rId4" Type="http://schemas.openxmlformats.org/officeDocument/2006/relationships/image" Target="../media/image128.png"/></Relationships>
</file>

<file path=ppt/slides/_rels/slide54.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136.png"/><Relationship Id="rId4" Type="http://schemas.openxmlformats.org/officeDocument/2006/relationships/image" Target="../media/image135.pn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137.emf"/><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87.jpeg"/><Relationship Id="rId7" Type="http://schemas.openxmlformats.org/officeDocument/2006/relationships/image" Target="../media/image140.pn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139.jpg"/><Relationship Id="rId5" Type="http://schemas.openxmlformats.org/officeDocument/2006/relationships/image" Target="../media/image138.jpg"/><Relationship Id="rId4" Type="http://schemas.openxmlformats.org/officeDocument/2006/relationships/image" Target="../media/image89.png"/></Relationships>
</file>

<file path=ppt/slides/_rels/slide61.xml.rels><?xml version="1.0" encoding="UTF-8" standalone="yes"?>
<Relationships xmlns="http://schemas.openxmlformats.org/package/2006/relationships"><Relationship Id="rId3" Type="http://schemas.openxmlformats.org/officeDocument/2006/relationships/image" Target="../media/image137.emf"/><Relationship Id="rId2" Type="http://schemas.openxmlformats.org/officeDocument/2006/relationships/notesSlide" Target="../notesSlides/notesSlide27.xml"/><Relationship Id="rId1" Type="http://schemas.openxmlformats.org/officeDocument/2006/relationships/slideLayout" Target="../slideLayouts/slideLayout1.xml"/><Relationship Id="rId5" Type="http://schemas.openxmlformats.org/officeDocument/2006/relationships/image" Target="../media/image142.emf"/><Relationship Id="rId4" Type="http://schemas.openxmlformats.org/officeDocument/2006/relationships/image" Target="../media/image141.emf"/></Relationships>
</file>

<file path=ppt/slides/_rels/slide62.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144.png"/><Relationship Id="rId7" Type="http://schemas.openxmlformats.org/officeDocument/2006/relationships/image" Target="NULL"/><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image" Target="../media/image147.png"/><Relationship Id="rId5" Type="http://schemas.openxmlformats.org/officeDocument/2006/relationships/image" Target="../media/image146.png"/><Relationship Id="rId4" Type="http://schemas.openxmlformats.org/officeDocument/2006/relationships/image" Target="../media/image145.png"/></Relationships>
</file>

<file path=ppt/slides/_rels/slide64.xml.rels><?xml version="1.0" encoding="UTF-8" standalone="yes"?>
<Relationships xmlns="http://schemas.openxmlformats.org/package/2006/relationships"><Relationship Id="rId3" Type="http://schemas.openxmlformats.org/officeDocument/2006/relationships/image" Target="../media/image148.emf"/><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149.emf"/></Relationships>
</file>

<file path=ppt/slides/_rels/slide65.xml.rels><?xml version="1.0" encoding="UTF-8" standalone="yes"?>
<Relationships xmlns="http://schemas.openxmlformats.org/package/2006/relationships"><Relationship Id="rId8" Type="http://schemas.openxmlformats.org/officeDocument/2006/relationships/image" Target="../media/image151.png"/><Relationship Id="rId3" Type="http://schemas.openxmlformats.org/officeDocument/2006/relationships/image" Target="../media/image144.png"/><Relationship Id="rId7" Type="http://schemas.openxmlformats.org/officeDocument/2006/relationships/image" Target="NULL"/><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image" Target="NULL"/><Relationship Id="rId5" Type="http://schemas.openxmlformats.org/officeDocument/2006/relationships/image" Target="NULL"/><Relationship Id="rId4" Type="http://schemas.openxmlformats.org/officeDocument/2006/relationships/image" Target="../media/image150.png"/><Relationship Id="rId9" Type="http://schemas.openxmlformats.org/officeDocument/2006/relationships/image" Target="NULL"/></Relationships>
</file>

<file path=ppt/slides/_rels/slide66.xml.rels><?xml version="1.0" encoding="UTF-8" standalone="yes"?>
<Relationships xmlns="http://schemas.openxmlformats.org/package/2006/relationships"><Relationship Id="rId8" Type="http://schemas.openxmlformats.org/officeDocument/2006/relationships/image" Target="NULL"/><Relationship Id="rId3" Type="http://schemas.openxmlformats.org/officeDocument/2006/relationships/image" Target="../media/image152.png"/><Relationship Id="rId7" Type="http://schemas.openxmlformats.org/officeDocument/2006/relationships/image" Target="NULL"/><Relationship Id="rId2" Type="http://schemas.openxmlformats.org/officeDocument/2006/relationships/notesSlide" Target="../notesSlides/notesSlide32.xml"/><Relationship Id="rId1" Type="http://schemas.openxmlformats.org/officeDocument/2006/relationships/slideLayout" Target="../slideLayouts/slideLayout1.xml"/><Relationship Id="rId6" Type="http://schemas.openxmlformats.org/officeDocument/2006/relationships/image" Target="NULL"/><Relationship Id="rId5" Type="http://schemas.openxmlformats.org/officeDocument/2006/relationships/image" Target="NULL"/><Relationship Id="rId4" Type="http://schemas.openxmlformats.org/officeDocument/2006/relationships/image" Target="NULL"/><Relationship Id="rId9" Type="http://schemas.openxmlformats.org/officeDocument/2006/relationships/image" Target="NULL"/></Relationships>
</file>

<file path=ppt/slides/_rels/slide67.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openxmlformats.org/officeDocument/2006/relationships/image" Target="../media/image154.png"/></Relationships>
</file>

<file path=ppt/slides/_rels/slide68.xml.rels><?xml version="1.0" encoding="UTF-8" standalone="yes"?>
<Relationships xmlns="http://schemas.openxmlformats.org/package/2006/relationships"><Relationship Id="rId8" Type="http://schemas.openxmlformats.org/officeDocument/2006/relationships/image" Target="../media/image159.png"/><Relationship Id="rId13" Type="http://schemas.openxmlformats.org/officeDocument/2006/relationships/image" Target="NULL"/><Relationship Id="rId18" Type="http://schemas.openxmlformats.org/officeDocument/2006/relationships/image" Target="NULL"/><Relationship Id="rId3" Type="http://schemas.openxmlformats.org/officeDocument/2006/relationships/image" Target="../media/image152.png"/><Relationship Id="rId21" Type="http://schemas.openxmlformats.org/officeDocument/2006/relationships/image" Target="NULL"/><Relationship Id="rId7" Type="http://schemas.openxmlformats.org/officeDocument/2006/relationships/image" Target="../media/image158.png"/><Relationship Id="rId12" Type="http://schemas.openxmlformats.org/officeDocument/2006/relationships/image" Target="NULL"/><Relationship Id="rId17" Type="http://schemas.openxmlformats.org/officeDocument/2006/relationships/image" Target="NULL"/><Relationship Id="rId2" Type="http://schemas.openxmlformats.org/officeDocument/2006/relationships/notesSlide" Target="../notesSlides/notesSlide34.xml"/><Relationship Id="rId16" Type="http://schemas.openxmlformats.org/officeDocument/2006/relationships/image" Target="NULL"/><Relationship Id="rId20" Type="http://schemas.openxmlformats.org/officeDocument/2006/relationships/image" Target="NULL"/><Relationship Id="rId1" Type="http://schemas.openxmlformats.org/officeDocument/2006/relationships/slideLayout" Target="../slideLayouts/slideLayout1.xml"/><Relationship Id="rId6" Type="http://schemas.openxmlformats.org/officeDocument/2006/relationships/image" Target="../media/image157.png"/><Relationship Id="rId11" Type="http://schemas.openxmlformats.org/officeDocument/2006/relationships/image" Target="../media/image162.png"/><Relationship Id="rId5" Type="http://schemas.openxmlformats.org/officeDocument/2006/relationships/image" Target="../media/image156.png"/><Relationship Id="rId15" Type="http://schemas.openxmlformats.org/officeDocument/2006/relationships/image" Target="NULL"/><Relationship Id="rId10" Type="http://schemas.openxmlformats.org/officeDocument/2006/relationships/image" Target="../media/image161.png"/><Relationship Id="rId19" Type="http://schemas.openxmlformats.org/officeDocument/2006/relationships/image" Target="NULL"/><Relationship Id="rId4" Type="http://schemas.openxmlformats.org/officeDocument/2006/relationships/image" Target="../media/image155.png"/><Relationship Id="rId9" Type="http://schemas.openxmlformats.org/officeDocument/2006/relationships/image" Target="../media/image160.png"/><Relationship Id="rId14" Type="http://schemas.openxmlformats.org/officeDocument/2006/relationships/image" Target="NULL"/></Relationships>
</file>

<file path=ppt/slides/_rels/slide69.xml.rels><?xml version="1.0" encoding="UTF-8" standalone="yes"?>
<Relationships xmlns="http://schemas.openxmlformats.org/package/2006/relationships"><Relationship Id="rId3" Type="http://schemas.openxmlformats.org/officeDocument/2006/relationships/image" Target="../media/image163.emf"/><Relationship Id="rId2" Type="http://schemas.openxmlformats.org/officeDocument/2006/relationships/notesSlide" Target="../notesSlides/notesSlide35.xml"/><Relationship Id="rId1" Type="http://schemas.openxmlformats.org/officeDocument/2006/relationships/slideLayout" Target="../slideLayouts/slideLayout1.xml"/><Relationship Id="rId6" Type="http://schemas.openxmlformats.org/officeDocument/2006/relationships/image" Target="../media/image156.png"/><Relationship Id="rId5" Type="http://schemas.openxmlformats.org/officeDocument/2006/relationships/image" Target="../media/image165.emf"/><Relationship Id="rId4" Type="http://schemas.openxmlformats.org/officeDocument/2006/relationships/image" Target="../media/image164.emf"/></Relationships>
</file>

<file path=ppt/slides/_rels/slide70.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3" Type="http://schemas.openxmlformats.org/officeDocument/2006/relationships/image" Target="../media/image166.emf"/><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3" Type="http://schemas.openxmlformats.org/officeDocument/2006/relationships/image" Target="../media/image167.emf"/><Relationship Id="rId2" Type="http://schemas.openxmlformats.org/officeDocument/2006/relationships/notesSlide" Target="../notesSlides/notesSlide38.xml"/><Relationship Id="rId1" Type="http://schemas.openxmlformats.org/officeDocument/2006/relationships/slideLayout" Target="../slideLayouts/slideLayout1.xml"/><Relationship Id="rId4" Type="http://schemas.openxmlformats.org/officeDocument/2006/relationships/image" Target="../media/image168.emf"/></Relationships>
</file>

<file path=ppt/slides/_rels/slide73.xml.rels><?xml version="1.0" encoding="UTF-8" standalone="yes"?>
<Relationships xmlns="http://schemas.openxmlformats.org/package/2006/relationships"><Relationship Id="rId3" Type="http://schemas.openxmlformats.org/officeDocument/2006/relationships/image" Target="../media/image169.emf"/><Relationship Id="rId2" Type="http://schemas.openxmlformats.org/officeDocument/2006/relationships/notesSlide" Target="../notesSlides/notesSlide39.xml"/><Relationship Id="rId1" Type="http://schemas.openxmlformats.org/officeDocument/2006/relationships/slideLayout" Target="../slideLayouts/slideLayout1.xml"/><Relationship Id="rId4" Type="http://schemas.openxmlformats.org/officeDocument/2006/relationships/image" Target="../media/image170.emf"/></Relationships>
</file>

<file path=ppt/slides/_rels/slide74.xml.rels><?xml version="1.0" encoding="UTF-8" standalone="yes"?>
<Relationships xmlns="http://schemas.openxmlformats.org/package/2006/relationships"><Relationship Id="rId3" Type="http://schemas.openxmlformats.org/officeDocument/2006/relationships/image" Target="../media/image171.emf"/><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3" Type="http://schemas.openxmlformats.org/officeDocument/2006/relationships/image" Target="../media/image172.emf"/><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6.xml"/><Relationship Id="rId1" Type="http://schemas.openxmlformats.org/officeDocument/2006/relationships/slideLayout" Target="../slideLayouts/slideLayout1.xml"/><Relationship Id="rId5" Type="http://schemas.openxmlformats.org/officeDocument/2006/relationships/image" Target="../media/image7.gif"/><Relationship Id="rId4" Type="http://schemas.openxmlformats.org/officeDocument/2006/relationships/image" Target="../media/image6.png"/></Relationships>
</file>

<file path=ppt/slides/_rels/slide81.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47.xml"/><Relationship Id="rId1" Type="http://schemas.openxmlformats.org/officeDocument/2006/relationships/slideLayout" Target="../slideLayouts/slideLayout1.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slides/_rels/slide82.xml.rels><?xml version="1.0" encoding="UTF-8" standalone="yes"?>
<Relationships xmlns="http://schemas.openxmlformats.org/package/2006/relationships"><Relationship Id="rId3" Type="http://schemas.openxmlformats.org/officeDocument/2006/relationships/image" Target="../media/image173.png"/><Relationship Id="rId2" Type="http://schemas.openxmlformats.org/officeDocument/2006/relationships/notesSlide" Target="../notesSlides/notesSlide48.xml"/><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174.svg"/></Relationships>
</file>

<file path=ppt/slides/_rels/slide83.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49.xml"/><Relationship Id="rId1" Type="http://schemas.openxmlformats.org/officeDocument/2006/relationships/slideLayout" Target="../slideLayouts/slideLayout1.xml"/><Relationship Id="rId4" Type="http://schemas.openxmlformats.org/officeDocument/2006/relationships/image" Target="../media/image76.svg"/></Relationships>
</file>

<file path=ppt/slides/_rels/slide84.xml.rels><?xml version="1.0" encoding="UTF-8" standalone="yes"?>
<Relationships xmlns="http://schemas.openxmlformats.org/package/2006/relationships"><Relationship Id="rId3" Type="http://schemas.openxmlformats.org/officeDocument/2006/relationships/image" Target="../media/image175.png"/><Relationship Id="rId2" Type="http://schemas.openxmlformats.org/officeDocument/2006/relationships/notesSlide" Target="../notesSlides/notesSlide50.xml"/><Relationship Id="rId1" Type="http://schemas.openxmlformats.org/officeDocument/2006/relationships/slideLayout" Target="../slideLayouts/slideLayout1.xml"/><Relationship Id="rId5" Type="http://schemas.openxmlformats.org/officeDocument/2006/relationships/image" Target="../media/image177.png"/><Relationship Id="rId4" Type="http://schemas.openxmlformats.org/officeDocument/2006/relationships/image" Target="../media/image176.png"/></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3.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88.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54.xml"/><Relationship Id="rId1" Type="http://schemas.openxmlformats.org/officeDocument/2006/relationships/slideLayout" Target="../slideLayouts/slideLayout1.xml"/><Relationship Id="rId5" Type="http://schemas.openxmlformats.org/officeDocument/2006/relationships/image" Target="../media/image76.svg"/><Relationship Id="rId4" Type="http://schemas.openxmlformats.org/officeDocument/2006/relationships/image" Target="../media/image75.png"/></Relationships>
</file>

<file path=ppt/slides/_rels/slide89.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55.xml"/><Relationship Id="rId1" Type="http://schemas.openxmlformats.org/officeDocument/2006/relationships/slideLayout" Target="../slideLayouts/slideLayout1.xml"/><Relationship Id="rId6" Type="http://schemas.openxmlformats.org/officeDocument/2006/relationships/image" Target="../media/image180.png"/><Relationship Id="rId5" Type="http://schemas.openxmlformats.org/officeDocument/2006/relationships/image" Target="../media/image179.png"/><Relationship Id="rId4" Type="http://schemas.openxmlformats.org/officeDocument/2006/relationships/image" Target="../media/image178.png"/></Relationships>
</file>

<file path=ppt/slides/_rels/slide90.xml.rels><?xml version="1.0" encoding="UTF-8" standalone="yes"?>
<Relationships xmlns="http://schemas.openxmlformats.org/package/2006/relationships"><Relationship Id="rId8" Type="http://schemas.openxmlformats.org/officeDocument/2006/relationships/image" Target="../media/image186.svg"/><Relationship Id="rId3" Type="http://schemas.openxmlformats.org/officeDocument/2006/relationships/image" Target="../media/image181.png"/><Relationship Id="rId7" Type="http://schemas.openxmlformats.org/officeDocument/2006/relationships/image" Target="../media/image185.png"/><Relationship Id="rId12" Type="http://schemas.openxmlformats.org/officeDocument/2006/relationships/image" Target="../media/image190.svg"/><Relationship Id="rId2" Type="http://schemas.openxmlformats.org/officeDocument/2006/relationships/notesSlide" Target="../notesSlides/notesSlide56.xml"/><Relationship Id="rId1" Type="http://schemas.openxmlformats.org/officeDocument/2006/relationships/slideLayout" Target="../slideLayouts/slideLayout1.xml"/><Relationship Id="rId6" Type="http://schemas.openxmlformats.org/officeDocument/2006/relationships/image" Target="../media/image184.svg"/><Relationship Id="rId11" Type="http://schemas.openxmlformats.org/officeDocument/2006/relationships/image" Target="../media/image189.png"/><Relationship Id="rId5" Type="http://schemas.openxmlformats.org/officeDocument/2006/relationships/image" Target="../media/image183.png"/><Relationship Id="rId10" Type="http://schemas.openxmlformats.org/officeDocument/2006/relationships/image" Target="../media/image188.svg"/><Relationship Id="rId4" Type="http://schemas.openxmlformats.org/officeDocument/2006/relationships/image" Target="../media/image182.svg"/><Relationship Id="rId9" Type="http://schemas.openxmlformats.org/officeDocument/2006/relationships/image" Target="../media/image187.png"/></Relationships>
</file>

<file path=ppt/slides/_rels/slide91.xml.rels><?xml version="1.0" encoding="UTF-8" standalone="yes"?>
<Relationships xmlns="http://schemas.openxmlformats.org/package/2006/relationships"><Relationship Id="rId8" Type="http://schemas.openxmlformats.org/officeDocument/2006/relationships/image" Target="../media/image194.svg"/><Relationship Id="rId3" Type="http://schemas.openxmlformats.org/officeDocument/2006/relationships/image" Target="NULL"/><Relationship Id="rId7" Type="http://schemas.openxmlformats.org/officeDocument/2006/relationships/image" Target="../media/image193.png"/><Relationship Id="rId2" Type="http://schemas.openxmlformats.org/officeDocument/2006/relationships/notesSlide" Target="../notesSlides/notesSlide57.xml"/><Relationship Id="rId1" Type="http://schemas.openxmlformats.org/officeDocument/2006/relationships/slideLayout" Target="../slideLayouts/slideLayout1.xml"/><Relationship Id="rId6" Type="http://schemas.openxmlformats.org/officeDocument/2006/relationships/image" Target="../media/image192.svg"/><Relationship Id="rId5" Type="http://schemas.openxmlformats.org/officeDocument/2006/relationships/image" Target="../media/image191.png"/><Relationship Id="rId10" Type="http://schemas.openxmlformats.org/officeDocument/2006/relationships/image" Target="NULL"/><Relationship Id="rId4" Type="http://schemas.openxmlformats.org/officeDocument/2006/relationships/image" Target="NULL"/><Relationship Id="rId9" Type="http://schemas.openxmlformats.org/officeDocument/2006/relationships/image" Target="NULL"/></Relationships>
</file>

<file path=ppt/slides/_rels/slide92.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59.xml"/><Relationship Id="rId1" Type="http://schemas.openxmlformats.org/officeDocument/2006/relationships/slideLayout" Target="../slideLayouts/slideLayout1.xml"/><Relationship Id="rId5" Type="http://schemas.openxmlformats.org/officeDocument/2006/relationships/image" Target="../media/image196.svg"/><Relationship Id="rId4" Type="http://schemas.openxmlformats.org/officeDocument/2006/relationships/image" Target="../media/image195.png"/></Relationships>
</file>

<file path=ppt/slides/_rels/slide94.xml.rels><?xml version="1.0" encoding="UTF-8" standalone="yes"?>
<Relationships xmlns="http://schemas.openxmlformats.org/package/2006/relationships"><Relationship Id="rId3" Type="http://schemas.openxmlformats.org/officeDocument/2006/relationships/image" Target="../media/image197.png"/><Relationship Id="rId7" Type="http://schemas.openxmlformats.org/officeDocument/2006/relationships/image" Target="../media/image201.png"/><Relationship Id="rId2" Type="http://schemas.openxmlformats.org/officeDocument/2006/relationships/notesSlide" Target="../notesSlides/notesSlide60.xml"/><Relationship Id="rId1" Type="http://schemas.openxmlformats.org/officeDocument/2006/relationships/slideLayout" Target="../slideLayouts/slideLayout1.xml"/><Relationship Id="rId6" Type="http://schemas.openxmlformats.org/officeDocument/2006/relationships/image" Target="../media/image200.svg"/><Relationship Id="rId5" Type="http://schemas.openxmlformats.org/officeDocument/2006/relationships/image" Target="../media/image199.png"/><Relationship Id="rId4" Type="http://schemas.openxmlformats.org/officeDocument/2006/relationships/image" Target="../media/image198.svg"/></Relationships>
</file>

<file path=ppt/slides/_rels/slide95.xml.rels><?xml version="1.0" encoding="UTF-8" standalone="yes"?>
<Relationships xmlns="http://schemas.openxmlformats.org/package/2006/relationships"><Relationship Id="rId3" Type="http://schemas.openxmlformats.org/officeDocument/2006/relationships/image" Target="../media/image202.png"/><Relationship Id="rId2" Type="http://schemas.openxmlformats.org/officeDocument/2006/relationships/notesSlide" Target="../notesSlides/notesSlide61.xml"/><Relationship Id="rId1" Type="http://schemas.openxmlformats.org/officeDocument/2006/relationships/slideLayout" Target="../slideLayouts/slideLayout1.xml"/><Relationship Id="rId4" Type="http://schemas.openxmlformats.org/officeDocument/2006/relationships/image" Target="../media/image203.svg"/></Relationships>
</file>

<file path=ppt/slides/_rels/slide96.xml.rels><?xml version="1.0" encoding="UTF-8" standalone="yes"?>
<Relationships xmlns="http://schemas.openxmlformats.org/package/2006/relationships"><Relationship Id="rId3" Type="http://schemas.openxmlformats.org/officeDocument/2006/relationships/image" Target="../media/image204.png"/><Relationship Id="rId2" Type="http://schemas.openxmlformats.org/officeDocument/2006/relationships/notesSlide" Target="../notesSlides/notesSlide62.xml"/><Relationship Id="rId1" Type="http://schemas.openxmlformats.org/officeDocument/2006/relationships/slideLayout" Target="../slideLayouts/slideLayout1.xml"/><Relationship Id="rId6" Type="http://schemas.openxmlformats.org/officeDocument/2006/relationships/image" Target="../media/image207.svg"/><Relationship Id="rId5" Type="http://schemas.openxmlformats.org/officeDocument/2006/relationships/image" Target="../media/image206.png"/><Relationship Id="rId4" Type="http://schemas.openxmlformats.org/officeDocument/2006/relationships/image" Target="../media/image205.svg"/></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4.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99.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65.xml"/><Relationship Id="rId1" Type="http://schemas.openxmlformats.org/officeDocument/2006/relationships/slideLayout" Target="../slideLayouts/slideLayout1.xml"/><Relationship Id="rId4" Type="http://schemas.openxmlformats.org/officeDocument/2006/relationships/image" Target="NULL"/></Relationships>
</file>

<file path=ppt/slides/_rels/slide100.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66.xml"/><Relationship Id="rId1" Type="http://schemas.openxmlformats.org/officeDocument/2006/relationships/slideLayout" Target="../slideLayouts/slideLayout1.xml"/><Relationship Id="rId4" Type="http://schemas.openxmlformats.org/officeDocument/2006/relationships/image" Target="../media/image208.png"/></Relationships>
</file>

<file path=ppt/slides/_rels/slide101.xml.rels><?xml version="1.0" encoding="UTF-8" standalone="yes"?>
<Relationships xmlns="http://schemas.openxmlformats.org/package/2006/relationships"><Relationship Id="rId3" Type="http://schemas.openxmlformats.org/officeDocument/2006/relationships/image" Target="NULL"/><Relationship Id="rId7" Type="http://schemas.openxmlformats.org/officeDocument/2006/relationships/image" Target="../media/image177.png"/><Relationship Id="rId2" Type="http://schemas.openxmlformats.org/officeDocument/2006/relationships/notesSlide" Target="../notesSlides/notesSlide67.xml"/><Relationship Id="rId1" Type="http://schemas.openxmlformats.org/officeDocument/2006/relationships/slideLayout" Target="../slideLayouts/slideLayout1.xml"/><Relationship Id="rId6" Type="http://schemas.openxmlformats.org/officeDocument/2006/relationships/image" Target="../media/image176.png"/><Relationship Id="rId5" Type="http://schemas.openxmlformats.org/officeDocument/2006/relationships/image" Target="../media/image175.png"/><Relationship Id="rId4" Type="http://schemas.openxmlformats.org/officeDocument/2006/relationships/image" Target="NULL"/></Relationships>
</file>

<file path=ppt/slides/_rels/slide102.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68.xml"/><Relationship Id="rId1" Type="http://schemas.openxmlformats.org/officeDocument/2006/relationships/slideLayout" Target="../slideLayouts/slideLayout1.xml"/><Relationship Id="rId5" Type="http://schemas.openxmlformats.org/officeDocument/2006/relationships/image" Target="../media/image176.png"/><Relationship Id="rId4" Type="http://schemas.openxmlformats.org/officeDocument/2006/relationships/image" Target="../media/image175.png"/></Relationships>
</file>

<file path=ppt/slides/_rels/slide103.xml.rels><?xml version="1.0" encoding="UTF-8" standalone="yes"?>
<Relationships xmlns="http://schemas.openxmlformats.org/package/2006/relationships"><Relationship Id="rId3" Type="http://schemas.openxmlformats.org/officeDocument/2006/relationships/image" Target="../media/image209.png"/><Relationship Id="rId2" Type="http://schemas.openxmlformats.org/officeDocument/2006/relationships/notesSlide" Target="../notesSlides/notesSlide69.xml"/><Relationship Id="rId1" Type="http://schemas.openxmlformats.org/officeDocument/2006/relationships/slideLayout" Target="../slideLayouts/slideLayout1.xml"/><Relationship Id="rId4" Type="http://schemas.openxmlformats.org/officeDocument/2006/relationships/image" Target="../media/image210.svg"/></Relationships>
</file>

<file path=ppt/slides/_rels/slide104.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70.xml"/><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71.xml"/><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72.xml"/><Relationship Id="rId1" Type="http://schemas.openxmlformats.org/officeDocument/2006/relationships/slideLayout" Target="../slideLayouts/slideLayout1.xml"/><Relationship Id="rId5" Type="http://schemas.openxmlformats.org/officeDocument/2006/relationships/image" Target="NULL"/><Relationship Id="rId4" Type="http://schemas.openxmlformats.org/officeDocument/2006/relationships/image" Target="NULL"/></Relationships>
</file>

<file path=ppt/slides/_rels/slide107.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73.xml"/><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74.xml"/><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xml"/></Relationships>
</file>

<file path=ppt/slides/_rels/slide110.xml.rels><?xml version="1.0" encoding="UTF-8" standalone="yes"?>
<Relationships xmlns="http://schemas.openxmlformats.org/package/2006/relationships"><Relationship Id="rId3" Type="http://schemas.openxmlformats.org/officeDocument/2006/relationships/image" Target="../media/image211.png"/><Relationship Id="rId2" Type="http://schemas.openxmlformats.org/officeDocument/2006/relationships/notesSlide" Target="../notesSlides/notesSlide76.xml"/><Relationship Id="rId1" Type="http://schemas.openxmlformats.org/officeDocument/2006/relationships/slideLayout" Target="../slideLayouts/slideLayout1.xml"/><Relationship Id="rId4" Type="http://schemas.openxmlformats.org/officeDocument/2006/relationships/image" Target="../media/image212.png"/></Relationships>
</file>

<file path=ppt/slides/_rels/slide111.xml.rels><?xml version="1.0" encoding="UTF-8" standalone="yes"?>
<Relationships xmlns="http://schemas.openxmlformats.org/package/2006/relationships"><Relationship Id="rId3" Type="http://schemas.openxmlformats.org/officeDocument/2006/relationships/image" Target="../media/image213.png"/><Relationship Id="rId2" Type="http://schemas.openxmlformats.org/officeDocument/2006/relationships/notesSlide" Target="../notesSlides/notesSlide77.xml"/><Relationship Id="rId1" Type="http://schemas.openxmlformats.org/officeDocument/2006/relationships/slideLayout" Target="../slideLayouts/slideLayout1.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1.xml"/></Relationships>
</file>

<file path=ppt/slides/_rels/slide1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9.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1.xml"/></Relationships>
</file>

<file path=ppt/slides/_rels/slide116.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82.xml"/><Relationship Id="rId1" Type="http://schemas.openxmlformats.org/officeDocument/2006/relationships/slideLayout" Target="../slideLayouts/slideLayout1.xml"/><Relationship Id="rId4" Type="http://schemas.openxmlformats.org/officeDocument/2006/relationships/image" Target="NULL"/></Relationships>
</file>

<file path=ppt/slides/_rels/slide117.xml.rels><?xml version="1.0" encoding="UTF-8" standalone="yes"?>
<Relationships xmlns="http://schemas.openxmlformats.org/package/2006/relationships"><Relationship Id="rId3" Type="http://schemas.openxmlformats.org/officeDocument/2006/relationships/image" Target="../media/image214.png"/><Relationship Id="rId2" Type="http://schemas.openxmlformats.org/officeDocument/2006/relationships/notesSlide" Target="../notesSlides/notesSlide83.xml"/><Relationship Id="rId1" Type="http://schemas.openxmlformats.org/officeDocument/2006/relationships/slideLayout" Target="../slideLayouts/slideLayout1.xml"/><Relationship Id="rId6" Type="http://schemas.openxmlformats.org/officeDocument/2006/relationships/image" Target="../media/image217.svg"/><Relationship Id="rId5" Type="http://schemas.openxmlformats.org/officeDocument/2006/relationships/image" Target="../media/image216.png"/><Relationship Id="rId4" Type="http://schemas.openxmlformats.org/officeDocument/2006/relationships/image" Target="../media/image215.svg"/></Relationships>
</file>

<file path=ppt/slides/_rels/slide118.xml.rels><?xml version="1.0" encoding="UTF-8" standalone="yes"?>
<Relationships xmlns="http://schemas.openxmlformats.org/package/2006/relationships"><Relationship Id="rId8" Type="http://schemas.openxmlformats.org/officeDocument/2006/relationships/image" Target="../media/image223.svg"/><Relationship Id="rId3" Type="http://schemas.openxmlformats.org/officeDocument/2006/relationships/image" Target="../media/image218.png"/><Relationship Id="rId7" Type="http://schemas.openxmlformats.org/officeDocument/2006/relationships/image" Target="../media/image222.png"/><Relationship Id="rId12" Type="http://schemas.openxmlformats.org/officeDocument/2006/relationships/image" Target="../media/image227.svg"/><Relationship Id="rId2" Type="http://schemas.openxmlformats.org/officeDocument/2006/relationships/notesSlide" Target="../notesSlides/notesSlide84.xml"/><Relationship Id="rId1" Type="http://schemas.openxmlformats.org/officeDocument/2006/relationships/slideLayout" Target="../slideLayouts/slideLayout1.xml"/><Relationship Id="rId6" Type="http://schemas.openxmlformats.org/officeDocument/2006/relationships/image" Target="../media/image221.svg"/><Relationship Id="rId11" Type="http://schemas.openxmlformats.org/officeDocument/2006/relationships/image" Target="../media/image226.png"/><Relationship Id="rId5" Type="http://schemas.openxmlformats.org/officeDocument/2006/relationships/image" Target="../media/image220.png"/><Relationship Id="rId10" Type="http://schemas.openxmlformats.org/officeDocument/2006/relationships/image" Target="../media/image225.svg"/><Relationship Id="rId4" Type="http://schemas.openxmlformats.org/officeDocument/2006/relationships/image" Target="../media/image219.svg"/><Relationship Id="rId9" Type="http://schemas.openxmlformats.org/officeDocument/2006/relationships/image" Target="../media/image224.png"/></Relationships>
</file>

<file path=ppt/slides/_rels/slide119.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85.xml"/><Relationship Id="rId1" Type="http://schemas.openxmlformats.org/officeDocument/2006/relationships/slideLayout" Target="../slideLayouts/slideLayout1.xml"/></Relationships>
</file>

<file path=ppt/slides/_rels/slide120.xml.rels><?xml version="1.0" encoding="UTF-8" standalone="yes"?>
<Relationships xmlns="http://schemas.openxmlformats.org/package/2006/relationships"><Relationship Id="rId3" Type="http://schemas.openxmlformats.org/officeDocument/2006/relationships/image" Target="../media/image228.png"/><Relationship Id="rId2" Type="http://schemas.openxmlformats.org/officeDocument/2006/relationships/notesSlide" Target="../notesSlides/notesSlide86.xml"/><Relationship Id="rId1" Type="http://schemas.openxmlformats.org/officeDocument/2006/relationships/slideLayout" Target="../slideLayouts/slideLayout1.xml"/></Relationships>
</file>

<file path=ppt/slides/_rels/slide121.xml.rels><?xml version="1.0" encoding="UTF-8" standalone="yes"?>
<Relationships xmlns="http://schemas.openxmlformats.org/package/2006/relationships"><Relationship Id="rId3" Type="http://schemas.openxmlformats.org/officeDocument/2006/relationships/image" Target="../media/image229.png"/><Relationship Id="rId2" Type="http://schemas.openxmlformats.org/officeDocument/2006/relationships/notesSlide" Target="../notesSlides/notesSlide87.xml"/><Relationship Id="rId1" Type="http://schemas.openxmlformats.org/officeDocument/2006/relationships/slideLayout" Target="../slideLayouts/slideLayout1.xml"/><Relationship Id="rId4" Type="http://schemas.openxmlformats.org/officeDocument/2006/relationships/image" Target="../media/image230.png"/></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1.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xml"/></Relationships>
</file>

<file path=ppt/slides/_rels/slide1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0.xml"/><Relationship Id="rId1" Type="http://schemas.openxmlformats.org/officeDocument/2006/relationships/slideLayout" Target="../slideLayouts/slideLayout1.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1.xml"/></Relationships>
</file>

<file path=ppt/slides/_rels/slide126.xml.rels><?xml version="1.0" encoding="UTF-8" standalone="yes"?>
<Relationships xmlns="http://schemas.openxmlformats.org/package/2006/relationships"><Relationship Id="rId8" Type="http://schemas.openxmlformats.org/officeDocument/2006/relationships/image" Target="../media/image235.png"/><Relationship Id="rId3" Type="http://schemas.openxmlformats.org/officeDocument/2006/relationships/image" Target="../media/image231.png"/><Relationship Id="rId7" Type="http://schemas.openxmlformats.org/officeDocument/2006/relationships/image" Target="../media/image234.png"/><Relationship Id="rId2" Type="http://schemas.openxmlformats.org/officeDocument/2006/relationships/notesSlide" Target="../notesSlides/notesSlide92.xml"/><Relationship Id="rId1" Type="http://schemas.openxmlformats.org/officeDocument/2006/relationships/slideLayout" Target="../slideLayouts/slideLayout1.xml"/><Relationship Id="rId6" Type="http://schemas.openxmlformats.org/officeDocument/2006/relationships/image" Target="NULL"/><Relationship Id="rId5" Type="http://schemas.openxmlformats.org/officeDocument/2006/relationships/image" Target="../media/image233.png"/><Relationship Id="rId4" Type="http://schemas.openxmlformats.org/officeDocument/2006/relationships/image" Target="../media/image232.png"/></Relationships>
</file>

<file path=ppt/slides/_rels/slide127.xml.rels><?xml version="1.0" encoding="UTF-8" standalone="yes"?>
<Relationships xmlns="http://schemas.openxmlformats.org/package/2006/relationships"><Relationship Id="rId8" Type="http://schemas.openxmlformats.org/officeDocument/2006/relationships/image" Target="NULL"/><Relationship Id="rId3" Type="http://schemas.openxmlformats.org/officeDocument/2006/relationships/image" Target="../media/image236.png"/><Relationship Id="rId7" Type="http://schemas.openxmlformats.org/officeDocument/2006/relationships/image" Target="NULL"/><Relationship Id="rId2" Type="http://schemas.openxmlformats.org/officeDocument/2006/relationships/notesSlide" Target="../notesSlides/notesSlide93.xml"/><Relationship Id="rId1" Type="http://schemas.openxmlformats.org/officeDocument/2006/relationships/slideLayout" Target="../slideLayouts/slideLayout1.xml"/><Relationship Id="rId6" Type="http://schemas.openxmlformats.org/officeDocument/2006/relationships/image" Target="NULL"/><Relationship Id="rId5" Type="http://schemas.openxmlformats.org/officeDocument/2006/relationships/image" Target="NULL"/><Relationship Id="rId10" Type="http://schemas.openxmlformats.org/officeDocument/2006/relationships/image" Target="NULL"/><Relationship Id="rId4" Type="http://schemas.openxmlformats.org/officeDocument/2006/relationships/image" Target="NULL"/><Relationship Id="rId9" Type="http://schemas.openxmlformats.org/officeDocument/2006/relationships/image" Target="NULL"/></Relationships>
</file>

<file path=ppt/slides/_rels/slide128.xml.rels><?xml version="1.0" encoding="UTF-8" standalone="yes"?>
<Relationships xmlns="http://schemas.openxmlformats.org/package/2006/relationships"><Relationship Id="rId3" Type="http://schemas.openxmlformats.org/officeDocument/2006/relationships/image" Target="../media/image237.png"/><Relationship Id="rId2" Type="http://schemas.openxmlformats.org/officeDocument/2006/relationships/notesSlide" Target="../notesSlides/notesSlide94.xml"/><Relationship Id="rId1" Type="http://schemas.openxmlformats.org/officeDocument/2006/relationships/slideLayout" Target="../slideLayouts/slideLayout1.xml"/></Relationships>
</file>

<file path=ppt/slides/_rels/slide129.xml.rels><?xml version="1.0" encoding="UTF-8" standalone="yes"?>
<Relationships xmlns="http://schemas.openxmlformats.org/package/2006/relationships"><Relationship Id="rId3" Type="http://schemas.openxmlformats.org/officeDocument/2006/relationships/image" Target="../media/image238.png"/><Relationship Id="rId2" Type="http://schemas.openxmlformats.org/officeDocument/2006/relationships/notesSlide" Target="../notesSlides/notesSlide95.xml"/><Relationship Id="rId1" Type="http://schemas.openxmlformats.org/officeDocument/2006/relationships/slideLayout" Target="../slideLayouts/slideLayout1.xml"/><Relationship Id="rId6" Type="http://schemas.openxmlformats.org/officeDocument/2006/relationships/image" Target="../media/image241.png"/><Relationship Id="rId5" Type="http://schemas.openxmlformats.org/officeDocument/2006/relationships/image" Target="../media/image240.png"/><Relationship Id="rId4" Type="http://schemas.openxmlformats.org/officeDocument/2006/relationships/image" Target="../media/image239.png"/></Relationships>
</file>

<file path=ppt/slides/_rels/slide130.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96.xml"/><Relationship Id="rId1" Type="http://schemas.openxmlformats.org/officeDocument/2006/relationships/slideLayout" Target="../slideLayouts/slideLayout1.xml"/><Relationship Id="rId5" Type="http://schemas.openxmlformats.org/officeDocument/2006/relationships/image" Target="../media/image243.png"/><Relationship Id="rId4" Type="http://schemas.openxmlformats.org/officeDocument/2006/relationships/image" Target="../media/image242.png"/></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1.xml"/></Relationships>
</file>

<file path=ppt/slides/_rels/slide132.xml.rels><?xml version="1.0" encoding="UTF-8" standalone="yes"?>
<Relationships xmlns="http://schemas.openxmlformats.org/package/2006/relationships"><Relationship Id="rId8" Type="http://schemas.openxmlformats.org/officeDocument/2006/relationships/image" Target="../media/image244.jpg"/><Relationship Id="rId3" Type="http://schemas.openxmlformats.org/officeDocument/2006/relationships/image" Target="../media/image86.jpeg"/><Relationship Id="rId7" Type="http://schemas.openxmlformats.org/officeDocument/2006/relationships/image" Target="../media/image85.jpeg"/><Relationship Id="rId2" Type="http://schemas.openxmlformats.org/officeDocument/2006/relationships/notesSlide" Target="../notesSlides/notesSlide98.xml"/><Relationship Id="rId1" Type="http://schemas.openxmlformats.org/officeDocument/2006/relationships/slideLayout" Target="../slideLayouts/slideLayout1.xml"/><Relationship Id="rId6" Type="http://schemas.openxmlformats.org/officeDocument/2006/relationships/image" Target="../media/image89.png"/><Relationship Id="rId5" Type="http://schemas.openxmlformats.org/officeDocument/2006/relationships/image" Target="../media/image88.jpeg"/><Relationship Id="rId4" Type="http://schemas.openxmlformats.org/officeDocument/2006/relationships/image" Target="../media/image87.jpeg"/></Relationships>
</file>

<file path=ppt/slides/_rels/slide1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9.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1.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1.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1.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1.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1.xml"/></Relationships>
</file>

<file path=ppt/slides/_rels/slide139.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105.xml"/><Relationship Id="rId1" Type="http://schemas.openxmlformats.org/officeDocument/2006/relationships/slideLayout" Target="../slideLayouts/slideLayout1.xml"/></Relationships>
</file>

<file path=ppt/slides/_rels/slide140.xml.rels><?xml version="1.0" encoding="UTF-8" standalone="yes"?>
<Relationships xmlns="http://schemas.openxmlformats.org/package/2006/relationships"><Relationship Id="rId3" Type="http://schemas.openxmlformats.org/officeDocument/2006/relationships/image" Target="NULL"/><Relationship Id="rId7" Type="http://schemas.openxmlformats.org/officeDocument/2006/relationships/image" Target="NULL"/><Relationship Id="rId2" Type="http://schemas.openxmlformats.org/officeDocument/2006/relationships/notesSlide" Target="../notesSlides/notesSlide106.xml"/><Relationship Id="rId1" Type="http://schemas.openxmlformats.org/officeDocument/2006/relationships/slideLayout" Target="../slideLayouts/slideLayout1.xml"/><Relationship Id="rId5" Type="http://schemas.openxmlformats.org/officeDocument/2006/relationships/image" Target="NULL"/><Relationship Id="rId4" Type="http://schemas.openxmlformats.org/officeDocument/2006/relationships/image" Target="NULL"/></Relationships>
</file>

<file path=ppt/slides/_rels/slide141.xml.rels><?xml version="1.0" encoding="UTF-8" standalone="yes"?>
<Relationships xmlns="http://schemas.openxmlformats.org/package/2006/relationships"><Relationship Id="rId3" Type="http://schemas.openxmlformats.org/officeDocument/2006/relationships/image" Target="NULL"/><Relationship Id="rId7" Type="http://schemas.openxmlformats.org/officeDocument/2006/relationships/image" Target="NULL"/><Relationship Id="rId2" Type="http://schemas.openxmlformats.org/officeDocument/2006/relationships/notesSlide" Target="../notesSlides/notesSlide107.xml"/><Relationship Id="rId1" Type="http://schemas.openxmlformats.org/officeDocument/2006/relationships/slideLayout" Target="../slideLayouts/slideLayout1.xml"/><Relationship Id="rId6" Type="http://schemas.openxmlformats.org/officeDocument/2006/relationships/image" Target="NULL"/><Relationship Id="rId5" Type="http://schemas.openxmlformats.org/officeDocument/2006/relationships/image" Target="NULL"/><Relationship Id="rId4" Type="http://schemas.openxmlformats.org/officeDocument/2006/relationships/image" Target="NULL"/></Relationships>
</file>

<file path=ppt/slides/_rels/slide142.xml.rels><?xml version="1.0" encoding="UTF-8" standalone="yes"?>
<Relationships xmlns="http://schemas.openxmlformats.org/package/2006/relationships"><Relationship Id="rId8" Type="http://schemas.openxmlformats.org/officeDocument/2006/relationships/image" Target="NULL"/><Relationship Id="rId3" Type="http://schemas.openxmlformats.org/officeDocument/2006/relationships/image" Target="NULL"/><Relationship Id="rId7" Type="http://schemas.openxmlformats.org/officeDocument/2006/relationships/image" Target="NULL"/><Relationship Id="rId12" Type="http://schemas.openxmlformats.org/officeDocument/2006/relationships/image" Target="NULL"/><Relationship Id="rId2" Type="http://schemas.openxmlformats.org/officeDocument/2006/relationships/notesSlide" Target="../notesSlides/notesSlide108.xml"/><Relationship Id="rId1" Type="http://schemas.openxmlformats.org/officeDocument/2006/relationships/slideLayout" Target="../slideLayouts/slideLayout1.xml"/><Relationship Id="rId6" Type="http://schemas.openxmlformats.org/officeDocument/2006/relationships/image" Target="NULL"/><Relationship Id="rId11" Type="http://schemas.openxmlformats.org/officeDocument/2006/relationships/image" Target="NULL"/><Relationship Id="rId5" Type="http://schemas.openxmlformats.org/officeDocument/2006/relationships/image" Target="NULL"/><Relationship Id="rId10" Type="http://schemas.openxmlformats.org/officeDocument/2006/relationships/image" Target="NULL"/><Relationship Id="rId4" Type="http://schemas.openxmlformats.org/officeDocument/2006/relationships/image" Target="NULL"/><Relationship Id="rId9" Type="http://schemas.openxmlformats.org/officeDocument/2006/relationships/image" Target="NULL"/></Relationships>
</file>

<file path=ppt/slides/_rels/slide143.xml.rels><?xml version="1.0" encoding="UTF-8" standalone="yes"?>
<Relationships xmlns="http://schemas.openxmlformats.org/package/2006/relationships"><Relationship Id="rId8" Type="http://schemas.openxmlformats.org/officeDocument/2006/relationships/image" Target="NULL"/><Relationship Id="rId3" Type="http://schemas.openxmlformats.org/officeDocument/2006/relationships/image" Target="NULL"/><Relationship Id="rId7" Type="http://schemas.openxmlformats.org/officeDocument/2006/relationships/image" Target="NULL"/><Relationship Id="rId12" Type="http://schemas.openxmlformats.org/officeDocument/2006/relationships/image" Target="NULL"/><Relationship Id="rId2" Type="http://schemas.openxmlformats.org/officeDocument/2006/relationships/notesSlide" Target="../notesSlides/notesSlide109.xml"/><Relationship Id="rId1" Type="http://schemas.openxmlformats.org/officeDocument/2006/relationships/slideLayout" Target="../slideLayouts/slideLayout1.xml"/><Relationship Id="rId6" Type="http://schemas.openxmlformats.org/officeDocument/2006/relationships/image" Target="NULL"/><Relationship Id="rId11" Type="http://schemas.openxmlformats.org/officeDocument/2006/relationships/image" Target="NULL"/><Relationship Id="rId5" Type="http://schemas.openxmlformats.org/officeDocument/2006/relationships/image" Target="NULL"/><Relationship Id="rId10" Type="http://schemas.openxmlformats.org/officeDocument/2006/relationships/image" Target="NULL"/><Relationship Id="rId4" Type="http://schemas.openxmlformats.org/officeDocument/2006/relationships/image" Target="NULL"/><Relationship Id="rId9" Type="http://schemas.openxmlformats.org/officeDocument/2006/relationships/image" Target="NULL"/></Relationships>
</file>

<file path=ppt/slides/_rels/slide144.xml.rels><?xml version="1.0" encoding="UTF-8" standalone="yes"?>
<Relationships xmlns="http://schemas.openxmlformats.org/package/2006/relationships"><Relationship Id="rId8" Type="http://schemas.openxmlformats.org/officeDocument/2006/relationships/image" Target="NULL"/><Relationship Id="rId13" Type="http://schemas.openxmlformats.org/officeDocument/2006/relationships/image" Target="NULL"/><Relationship Id="rId3" Type="http://schemas.openxmlformats.org/officeDocument/2006/relationships/image" Target="NULL"/><Relationship Id="rId7" Type="http://schemas.openxmlformats.org/officeDocument/2006/relationships/image" Target="NULL"/><Relationship Id="rId12" Type="http://schemas.openxmlformats.org/officeDocument/2006/relationships/image" Target="NULL"/><Relationship Id="rId2" Type="http://schemas.openxmlformats.org/officeDocument/2006/relationships/notesSlide" Target="../notesSlides/notesSlide110.xml"/><Relationship Id="rId1" Type="http://schemas.openxmlformats.org/officeDocument/2006/relationships/slideLayout" Target="../slideLayouts/slideLayout1.xml"/><Relationship Id="rId6" Type="http://schemas.openxmlformats.org/officeDocument/2006/relationships/image" Target="NULL"/><Relationship Id="rId11" Type="http://schemas.openxmlformats.org/officeDocument/2006/relationships/image" Target="NULL"/><Relationship Id="rId5" Type="http://schemas.openxmlformats.org/officeDocument/2006/relationships/image" Target="NULL"/><Relationship Id="rId10" Type="http://schemas.openxmlformats.org/officeDocument/2006/relationships/image" Target="NULL"/><Relationship Id="rId4" Type="http://schemas.openxmlformats.org/officeDocument/2006/relationships/image" Target="NULL"/><Relationship Id="rId9" Type="http://schemas.openxmlformats.org/officeDocument/2006/relationships/image" Target="NULL"/><Relationship Id="rId14" Type="http://schemas.openxmlformats.org/officeDocument/2006/relationships/image" Target="NULL"/></Relationships>
</file>

<file path=ppt/slides/_rels/slide145.xml.rels><?xml version="1.0" encoding="UTF-8" standalone="yes"?>
<Relationships xmlns="http://schemas.openxmlformats.org/package/2006/relationships"><Relationship Id="rId3" Type="http://schemas.openxmlformats.org/officeDocument/2006/relationships/image" Target="../media/image245.png"/><Relationship Id="rId2" Type="http://schemas.openxmlformats.org/officeDocument/2006/relationships/notesSlide" Target="../notesSlides/notesSlide111.xml"/><Relationship Id="rId1" Type="http://schemas.openxmlformats.org/officeDocument/2006/relationships/slideLayout" Target="../slideLayouts/slideLayout1.xml"/><Relationship Id="rId5" Type="http://schemas.openxmlformats.org/officeDocument/2006/relationships/image" Target="../media/image247.png"/><Relationship Id="rId4" Type="http://schemas.openxmlformats.org/officeDocument/2006/relationships/image" Target="../media/image246.png"/></Relationships>
</file>

<file path=ppt/slides/_rels/slide146.xml.rels><?xml version="1.0" encoding="UTF-8" standalone="yes"?>
<Relationships xmlns="http://schemas.openxmlformats.org/package/2006/relationships"><Relationship Id="rId3" Type="http://schemas.openxmlformats.org/officeDocument/2006/relationships/image" Target="../media/image248.emf"/><Relationship Id="rId2" Type="http://schemas.openxmlformats.org/officeDocument/2006/relationships/notesSlide" Target="../notesSlides/notesSlide112.xml"/><Relationship Id="rId1" Type="http://schemas.openxmlformats.org/officeDocument/2006/relationships/slideLayout" Target="../slideLayouts/slideLayout1.xml"/><Relationship Id="rId4" Type="http://schemas.openxmlformats.org/officeDocument/2006/relationships/image" Target="../media/image249.emf"/></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1.xml"/></Relationships>
</file>

<file path=ppt/slides/_rels/slide1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4.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49.xml.rels><?xml version="1.0" encoding="UTF-8" standalone="yes"?>
<Relationships xmlns="http://schemas.openxmlformats.org/package/2006/relationships"><Relationship Id="rId3" Type="http://schemas.openxmlformats.org/officeDocument/2006/relationships/image" Target="../media/image250.png"/><Relationship Id="rId2" Type="http://schemas.openxmlformats.org/officeDocument/2006/relationships/notesSlide" Target="../notesSlides/notesSlide115.xml"/><Relationship Id="rId1" Type="http://schemas.openxmlformats.org/officeDocument/2006/relationships/slideLayout" Target="../slideLayouts/slideLayout1.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1.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1.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1.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1.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1.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1.xml"/></Relationships>
</file>

<file path=ppt/slides/_rels/slide156.xml.rels><?xml version="1.0" encoding="UTF-8" standalone="yes"?>
<Relationships xmlns="http://schemas.openxmlformats.org/package/2006/relationships"><Relationship Id="rId8" Type="http://schemas.openxmlformats.org/officeDocument/2006/relationships/image" Target="../media/image256.png"/><Relationship Id="rId3" Type="http://schemas.openxmlformats.org/officeDocument/2006/relationships/image" Target="../media/image251.png"/><Relationship Id="rId7" Type="http://schemas.openxmlformats.org/officeDocument/2006/relationships/image" Target="../media/image255.png"/><Relationship Id="rId2" Type="http://schemas.openxmlformats.org/officeDocument/2006/relationships/notesSlide" Target="../notesSlides/notesSlide122.xml"/><Relationship Id="rId1" Type="http://schemas.openxmlformats.org/officeDocument/2006/relationships/slideLayout" Target="../slideLayouts/slideLayout1.xml"/><Relationship Id="rId6" Type="http://schemas.openxmlformats.org/officeDocument/2006/relationships/image" Target="../media/image254.png"/><Relationship Id="rId5" Type="http://schemas.openxmlformats.org/officeDocument/2006/relationships/image" Target="../media/image253.png"/><Relationship Id="rId4" Type="http://schemas.openxmlformats.org/officeDocument/2006/relationships/image" Target="../media/image252.png"/></Relationships>
</file>

<file path=ppt/slides/_rels/slide157.xml.rels><?xml version="1.0" encoding="UTF-8" standalone="yes"?>
<Relationships xmlns="http://schemas.openxmlformats.org/package/2006/relationships"><Relationship Id="rId8" Type="http://schemas.openxmlformats.org/officeDocument/2006/relationships/image" Target="NULL"/><Relationship Id="rId3" Type="http://schemas.openxmlformats.org/officeDocument/2006/relationships/image" Target="../media/image257.png"/><Relationship Id="rId7" Type="http://schemas.openxmlformats.org/officeDocument/2006/relationships/image" Target="NULL"/><Relationship Id="rId2" Type="http://schemas.openxmlformats.org/officeDocument/2006/relationships/notesSlide" Target="../notesSlides/notesSlide123.xml"/><Relationship Id="rId1" Type="http://schemas.openxmlformats.org/officeDocument/2006/relationships/slideLayout" Target="../slideLayouts/slideLayout1.xml"/><Relationship Id="rId9" Type="http://schemas.openxmlformats.org/officeDocument/2006/relationships/image" Target="../media/image258.png"/></Relationships>
</file>

<file path=ppt/slides/_rels/slide158.xml.rels><?xml version="1.0" encoding="UTF-8" standalone="yes"?>
<Relationships xmlns="http://schemas.openxmlformats.org/package/2006/relationships"><Relationship Id="rId8" Type="http://schemas.openxmlformats.org/officeDocument/2006/relationships/image" Target="NULL"/><Relationship Id="rId3" Type="http://schemas.openxmlformats.org/officeDocument/2006/relationships/image" Target="../media/image257.png"/><Relationship Id="rId7" Type="http://schemas.openxmlformats.org/officeDocument/2006/relationships/image" Target="NULL"/><Relationship Id="rId2" Type="http://schemas.openxmlformats.org/officeDocument/2006/relationships/notesSlide" Target="../notesSlides/notesSlide124.xml"/><Relationship Id="rId1" Type="http://schemas.openxmlformats.org/officeDocument/2006/relationships/slideLayout" Target="../slideLayouts/slideLayout1.xml"/><Relationship Id="rId6" Type="http://schemas.openxmlformats.org/officeDocument/2006/relationships/image" Target="../media/image261.png"/><Relationship Id="rId5" Type="http://schemas.openxmlformats.org/officeDocument/2006/relationships/image" Target="../media/image260.png"/><Relationship Id="rId4" Type="http://schemas.openxmlformats.org/officeDocument/2006/relationships/image" Target="../media/image259.png"/></Relationships>
</file>

<file path=ppt/slides/_rels/slide159.xml.rels><?xml version="1.0" encoding="UTF-8" standalone="yes"?>
<Relationships xmlns="http://schemas.openxmlformats.org/package/2006/relationships"><Relationship Id="rId8" Type="http://schemas.openxmlformats.org/officeDocument/2006/relationships/image" Target="../media/image264.png"/><Relationship Id="rId13" Type="http://schemas.openxmlformats.org/officeDocument/2006/relationships/image" Target="NULL"/><Relationship Id="rId18" Type="http://schemas.openxmlformats.org/officeDocument/2006/relationships/image" Target="NULL"/><Relationship Id="rId3" Type="http://schemas.openxmlformats.org/officeDocument/2006/relationships/image" Target="../media/image257.png"/><Relationship Id="rId7" Type="http://schemas.openxmlformats.org/officeDocument/2006/relationships/image" Target="NULL"/><Relationship Id="rId12" Type="http://schemas.openxmlformats.org/officeDocument/2006/relationships/image" Target="NULL"/><Relationship Id="rId17" Type="http://schemas.openxmlformats.org/officeDocument/2006/relationships/image" Target="NULL"/><Relationship Id="rId2" Type="http://schemas.openxmlformats.org/officeDocument/2006/relationships/notesSlide" Target="../notesSlides/notesSlide125.xml"/><Relationship Id="rId16" Type="http://schemas.openxmlformats.org/officeDocument/2006/relationships/image" Target="NULL"/><Relationship Id="rId1" Type="http://schemas.openxmlformats.org/officeDocument/2006/relationships/slideLayout" Target="../slideLayouts/slideLayout1.xml"/><Relationship Id="rId6" Type="http://schemas.openxmlformats.org/officeDocument/2006/relationships/image" Target="../media/image263.png"/><Relationship Id="rId11" Type="http://schemas.openxmlformats.org/officeDocument/2006/relationships/image" Target="NULL"/><Relationship Id="rId5" Type="http://schemas.openxmlformats.org/officeDocument/2006/relationships/image" Target="NULL"/><Relationship Id="rId15" Type="http://schemas.openxmlformats.org/officeDocument/2006/relationships/image" Target="NULL"/><Relationship Id="rId10" Type="http://schemas.openxmlformats.org/officeDocument/2006/relationships/image" Target="NULL"/><Relationship Id="rId4" Type="http://schemas.openxmlformats.org/officeDocument/2006/relationships/image" Target="../media/image262.png"/><Relationship Id="rId9" Type="http://schemas.openxmlformats.org/officeDocument/2006/relationships/image" Target="NULL"/><Relationship Id="rId14" Type="http://schemas.openxmlformats.org/officeDocument/2006/relationships/image" Target="NULL"/></Relationships>
</file>

<file path=ppt/slides/_rels/slide160.xml.rels><?xml version="1.0" encoding="UTF-8" standalone="yes"?>
<Relationships xmlns="http://schemas.openxmlformats.org/package/2006/relationships"><Relationship Id="rId8" Type="http://schemas.openxmlformats.org/officeDocument/2006/relationships/image" Target="NULL"/><Relationship Id="rId3" Type="http://schemas.openxmlformats.org/officeDocument/2006/relationships/image" Target="../media/image257.png"/><Relationship Id="rId7" Type="http://schemas.openxmlformats.org/officeDocument/2006/relationships/image" Target="NULL"/><Relationship Id="rId2" Type="http://schemas.openxmlformats.org/officeDocument/2006/relationships/notesSlide" Target="../notesSlides/notesSlide126.xml"/><Relationship Id="rId1" Type="http://schemas.openxmlformats.org/officeDocument/2006/relationships/slideLayout" Target="../slideLayouts/slideLayout1.xml"/><Relationship Id="rId6" Type="http://schemas.openxmlformats.org/officeDocument/2006/relationships/image" Target="../media/image267.png"/><Relationship Id="rId11" Type="http://schemas.openxmlformats.org/officeDocument/2006/relationships/image" Target="NULL"/><Relationship Id="rId5" Type="http://schemas.openxmlformats.org/officeDocument/2006/relationships/image" Target="../media/image266.png"/><Relationship Id="rId10" Type="http://schemas.openxmlformats.org/officeDocument/2006/relationships/image" Target="NULL"/><Relationship Id="rId4" Type="http://schemas.openxmlformats.org/officeDocument/2006/relationships/image" Target="../media/image265.png"/><Relationship Id="rId9" Type="http://schemas.openxmlformats.org/officeDocument/2006/relationships/image" Target="NUL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1.xml"/></Relationships>
</file>

<file path=ppt/slides/_rels/slide162.xml.rels><?xml version="1.0" encoding="UTF-8" standalone="yes"?>
<Relationships xmlns="http://schemas.openxmlformats.org/package/2006/relationships"><Relationship Id="rId3" Type="http://schemas.openxmlformats.org/officeDocument/2006/relationships/image" Target="../media/image257.png"/><Relationship Id="rId2" Type="http://schemas.openxmlformats.org/officeDocument/2006/relationships/notesSlide" Target="../notesSlides/notesSlide128.xml"/><Relationship Id="rId1" Type="http://schemas.openxmlformats.org/officeDocument/2006/relationships/slideLayout" Target="../slideLayouts/slideLayout1.xml"/><Relationship Id="rId5" Type="http://schemas.openxmlformats.org/officeDocument/2006/relationships/image" Target="../media/image269.png"/><Relationship Id="rId4" Type="http://schemas.openxmlformats.org/officeDocument/2006/relationships/image" Target="../media/image268.png"/></Relationships>
</file>

<file path=ppt/slides/_rels/slide163.xml.rels><?xml version="1.0" encoding="UTF-8" standalone="yes"?>
<Relationships xmlns="http://schemas.openxmlformats.org/package/2006/relationships"><Relationship Id="rId3" Type="http://schemas.openxmlformats.org/officeDocument/2006/relationships/image" Target="../media/image270.png"/><Relationship Id="rId2" Type="http://schemas.openxmlformats.org/officeDocument/2006/relationships/notesSlide" Target="../notesSlides/notesSlide129.xml"/><Relationship Id="rId1" Type="http://schemas.openxmlformats.org/officeDocument/2006/relationships/slideLayout" Target="../slideLayouts/slideLayout1.xml"/><Relationship Id="rId5" Type="http://schemas.openxmlformats.org/officeDocument/2006/relationships/image" Target="../media/image272.png"/><Relationship Id="rId4" Type="http://schemas.openxmlformats.org/officeDocument/2006/relationships/image" Target="../media/image271.png"/></Relationships>
</file>

<file path=ppt/slides/_rels/slide164.xml.rels><?xml version="1.0" encoding="UTF-8" standalone="yes"?>
<Relationships xmlns="http://schemas.openxmlformats.org/package/2006/relationships"><Relationship Id="rId3" Type="http://schemas.openxmlformats.org/officeDocument/2006/relationships/image" Target="../media/image273.png"/><Relationship Id="rId2" Type="http://schemas.openxmlformats.org/officeDocument/2006/relationships/notesSlide" Target="../notesSlides/notesSlide130.xml"/><Relationship Id="rId1" Type="http://schemas.openxmlformats.org/officeDocument/2006/relationships/slideLayout" Target="../slideLayouts/slideLayout1.xml"/><Relationship Id="rId4" Type="http://schemas.openxmlformats.org/officeDocument/2006/relationships/image" Target="../media/image268.png"/></Relationships>
</file>

<file path=ppt/slides/_rels/slide165.xml.rels><?xml version="1.0" encoding="UTF-8" standalone="yes"?>
<Relationships xmlns="http://schemas.openxmlformats.org/package/2006/relationships"><Relationship Id="rId3" Type="http://schemas.openxmlformats.org/officeDocument/2006/relationships/image" Target="../media/image274.png"/><Relationship Id="rId2" Type="http://schemas.openxmlformats.org/officeDocument/2006/relationships/notesSlide" Target="../notesSlides/notesSlide131.xml"/><Relationship Id="rId1" Type="http://schemas.openxmlformats.org/officeDocument/2006/relationships/slideLayout" Target="../slideLayouts/slideLayout1.xml"/><Relationship Id="rId4" Type="http://schemas.openxmlformats.org/officeDocument/2006/relationships/image" Target="../media/image275.png"/></Relationships>
</file>

<file path=ppt/slides/_rels/slide166.xml.rels><?xml version="1.0" encoding="UTF-8" standalone="yes"?>
<Relationships xmlns="http://schemas.openxmlformats.org/package/2006/relationships"><Relationship Id="rId3" Type="http://schemas.openxmlformats.org/officeDocument/2006/relationships/image" Target="../media/image276.png"/><Relationship Id="rId2" Type="http://schemas.openxmlformats.org/officeDocument/2006/relationships/notesSlide" Target="../notesSlides/notesSlide132.xml"/><Relationship Id="rId1" Type="http://schemas.openxmlformats.org/officeDocument/2006/relationships/slideLayout" Target="../slideLayouts/slideLayout1.xml"/></Relationships>
</file>

<file path=ppt/slides/_rels/slide167.xml.rels><?xml version="1.0" encoding="UTF-8" standalone="yes"?>
<Relationships xmlns="http://schemas.openxmlformats.org/package/2006/relationships"><Relationship Id="rId3" Type="http://schemas.openxmlformats.org/officeDocument/2006/relationships/image" Target="../media/image277.jpeg"/><Relationship Id="rId2" Type="http://schemas.openxmlformats.org/officeDocument/2006/relationships/notesSlide" Target="../notesSlides/notesSlide133.xml"/><Relationship Id="rId1" Type="http://schemas.openxmlformats.org/officeDocument/2006/relationships/slideLayout" Target="../slideLayouts/slideLayout1.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1.xml"/></Relationships>
</file>

<file path=ppt/slides/_rels/slide16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5.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A42037"/>
        </a:solidFill>
        <a:effectLst/>
      </p:bgPr>
    </p:bg>
    <p:spTree>
      <p:nvGrpSpPr>
        <p:cNvPr id="1" name=""/>
        <p:cNvGrpSpPr/>
        <p:nvPr/>
      </p:nvGrpSpPr>
      <p:grpSpPr>
        <a:xfrm>
          <a:off x="0" y="0"/>
          <a:ext cx="0" cy="0"/>
          <a:chOff x="0" y="0"/>
          <a:chExt cx="0" cy="0"/>
        </a:xfrm>
      </p:grpSpPr>
      <p:pic>
        <p:nvPicPr>
          <p:cNvPr id="2" name="Image 0" descr="/home/claude/assets/bg_texture.png"/>
          <p:cNvPicPr>
            <a:picLocks noChangeAspect="1"/>
          </p:cNvPicPr>
          <p:nvPr/>
        </p:nvPicPr>
        <p:blipFill>
          <a:blip r:embed="rId3"/>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A42037">
              <a:alpha val="72000"/>
            </a:srgbClr>
          </a:solidFill>
          <a:ln/>
        </p:spPr>
        <p:txBody>
          <a:bodyPr/>
          <a:lstStyle/>
          <a:p>
            <a:endParaRPr lang="en-US"/>
          </a:p>
        </p:txBody>
      </p:sp>
      <p:sp>
        <p:nvSpPr>
          <p:cNvPr id="4" name="Text 1"/>
          <p:cNvSpPr/>
          <p:nvPr/>
        </p:nvSpPr>
        <p:spPr>
          <a:xfrm>
            <a:off x="822960" y="1417320"/>
            <a:ext cx="10515600" cy="365760"/>
          </a:xfrm>
          <a:prstGeom prst="rect">
            <a:avLst/>
          </a:prstGeom>
          <a:noFill/>
          <a:ln/>
        </p:spPr>
        <p:txBody>
          <a:bodyPr wrap="square" rtlCol="0" anchor="ctr"/>
          <a:lstStyle/>
          <a:p>
            <a:pPr marL="0" indent="0">
              <a:buNone/>
            </a:pPr>
            <a:r>
              <a:rPr lang="en-US" sz="1300" b="1" kern="0" spc="100" dirty="0">
                <a:solidFill>
                  <a:srgbClr val="F0D3D8"/>
                </a:solidFill>
                <a:latin typeface="Calibri" pitchFamily="34" charset="0"/>
                <a:ea typeface="Calibri" pitchFamily="34" charset="-122"/>
                <a:cs typeface="Calibri" pitchFamily="34" charset="-120"/>
              </a:rPr>
              <a:t>IEEE QCE 2026 Tutorial</a:t>
            </a:r>
            <a:endParaRPr lang="en-US" sz="1300" dirty="0"/>
          </a:p>
        </p:txBody>
      </p:sp>
      <p:sp>
        <p:nvSpPr>
          <p:cNvPr id="5" name="Text 2"/>
          <p:cNvSpPr/>
          <p:nvPr/>
        </p:nvSpPr>
        <p:spPr>
          <a:xfrm>
            <a:off x="822960" y="1874520"/>
            <a:ext cx="10515600" cy="1371600"/>
          </a:xfrm>
          <a:prstGeom prst="rect">
            <a:avLst/>
          </a:prstGeom>
          <a:noFill/>
          <a:ln/>
        </p:spPr>
        <p:txBody>
          <a:bodyPr wrap="square" rtlCol="0" anchor="ctr"/>
          <a:lstStyle/>
          <a:p>
            <a:pPr marL="0" indent="0">
              <a:buNone/>
            </a:pPr>
            <a:r>
              <a:rPr lang="en-US" sz="4000" b="1" dirty="0">
                <a:solidFill>
                  <a:srgbClr val="FFFFFF"/>
                </a:solidFill>
                <a:latin typeface="Cambria" pitchFamily="34" charset="0"/>
                <a:ea typeface="Cambria" pitchFamily="34" charset="-122"/>
                <a:cs typeface="Cambria" pitchFamily="34" charset="-120"/>
              </a:rPr>
              <a:t>Hybrid Satellite-Ground Quantum Networks and Computing</a:t>
            </a:r>
          </a:p>
        </p:txBody>
      </p:sp>
      <p:sp>
        <p:nvSpPr>
          <p:cNvPr id="6" name="Text 3"/>
          <p:cNvSpPr/>
          <p:nvPr/>
        </p:nvSpPr>
        <p:spPr>
          <a:xfrm>
            <a:off x="822960" y="3063240"/>
            <a:ext cx="10515600" cy="502920"/>
          </a:xfrm>
          <a:prstGeom prst="rect">
            <a:avLst/>
          </a:prstGeom>
          <a:noFill/>
          <a:ln/>
        </p:spPr>
        <p:txBody>
          <a:bodyPr wrap="square" rtlCol="0" anchor="ctr"/>
          <a:lstStyle/>
          <a:p>
            <a:pPr marL="0" indent="0">
              <a:buNone/>
            </a:pPr>
            <a:r>
              <a:rPr lang="en-US" sz="1800" i="1" dirty="0">
                <a:solidFill>
                  <a:srgbClr val="F0D3D8"/>
                </a:solidFill>
                <a:latin typeface="Calibri" pitchFamily="34" charset="0"/>
                <a:ea typeface="Calibri" pitchFamily="34" charset="-122"/>
                <a:cs typeface="Calibri" pitchFamily="34" charset="-120"/>
              </a:rPr>
              <a:t>TUT::QNET::QDC::57: Hybrid Satellite-Ground Quantum Networks and Computing</a:t>
            </a:r>
            <a:endParaRPr lang="en-US" sz="1800" dirty="0"/>
          </a:p>
        </p:txBody>
      </p:sp>
      <p:sp>
        <p:nvSpPr>
          <p:cNvPr id="7" name="Text 4"/>
          <p:cNvSpPr/>
          <p:nvPr/>
        </p:nvSpPr>
        <p:spPr>
          <a:xfrm>
            <a:off x="822960" y="3886200"/>
            <a:ext cx="7315200" cy="1005840"/>
          </a:xfrm>
          <a:prstGeom prst="rect">
            <a:avLst/>
          </a:prstGeom>
          <a:noFill/>
          <a:ln/>
        </p:spPr>
        <p:txBody>
          <a:bodyPr wrap="square" rtlCol="0" anchor="ctr"/>
          <a:lstStyle/>
          <a:p>
            <a:pPr marL="0" indent="0">
              <a:lnSpc>
                <a:spcPct val="130000"/>
              </a:lnSpc>
              <a:buNone/>
            </a:pPr>
            <a:r>
              <a:rPr lang="en-US" sz="1400" b="1" dirty="0">
                <a:solidFill>
                  <a:srgbClr val="FFFFFF"/>
                </a:solidFill>
                <a:latin typeface="Calibri" pitchFamily="34" charset="0"/>
                <a:ea typeface="Calibri" pitchFamily="34" charset="-122"/>
                <a:cs typeface="Calibri" pitchFamily="34" charset="-120"/>
              </a:rPr>
              <a:t>Yu Wang  </a:t>
            </a:r>
            <a:r>
              <a:rPr lang="en-US" sz="1400" dirty="0">
                <a:solidFill>
                  <a:srgbClr val="FFFFFF"/>
                </a:solidFill>
                <a:latin typeface="Calibri" pitchFamily="34" charset="0"/>
                <a:ea typeface="Calibri" pitchFamily="34" charset="-122"/>
                <a:cs typeface="Calibri" pitchFamily="34" charset="-120"/>
              </a:rPr>
              <a:t>·  Temple University
</a:t>
            </a:r>
            <a:r>
              <a:rPr lang="en-US" sz="1400" b="1" dirty="0">
                <a:solidFill>
                  <a:srgbClr val="FFFFFF"/>
                </a:solidFill>
                <a:latin typeface="Calibri" pitchFamily="34" charset="0"/>
                <a:ea typeface="Calibri" pitchFamily="34" charset="-122"/>
                <a:cs typeface="Calibri" pitchFamily="34" charset="-120"/>
              </a:rPr>
              <a:t>Lei Fan, Zhu Han</a:t>
            </a:r>
            <a:r>
              <a:rPr lang="en-US" sz="1400" dirty="0">
                <a:solidFill>
                  <a:srgbClr val="FFFFFF"/>
                </a:solidFill>
                <a:latin typeface="Calibri" pitchFamily="34" charset="0"/>
                <a:ea typeface="Calibri" pitchFamily="34" charset="-122"/>
                <a:cs typeface="Calibri" pitchFamily="34" charset="-120"/>
              </a:rPr>
              <a:t>  ·  University of Houston
</a:t>
            </a:r>
            <a:r>
              <a:rPr lang="en-US" sz="1400" b="1" dirty="0" err="1">
                <a:solidFill>
                  <a:srgbClr val="FFFFFF"/>
                </a:solidFill>
                <a:latin typeface="Calibri" pitchFamily="34" charset="0"/>
                <a:ea typeface="Calibri" pitchFamily="34" charset="-122"/>
                <a:cs typeface="Calibri" pitchFamily="34" charset="-120"/>
              </a:rPr>
              <a:t>Yuanxiong</a:t>
            </a:r>
            <a:r>
              <a:rPr lang="en-US" sz="1400" b="1" dirty="0">
                <a:solidFill>
                  <a:srgbClr val="FFFFFF"/>
                </a:solidFill>
                <a:latin typeface="Calibri" pitchFamily="34" charset="0"/>
                <a:ea typeface="Calibri" pitchFamily="34" charset="-122"/>
                <a:cs typeface="Calibri" pitchFamily="34" charset="-120"/>
              </a:rPr>
              <a:t> Guo</a:t>
            </a:r>
            <a:r>
              <a:rPr lang="en-US" sz="1400" dirty="0">
                <a:solidFill>
                  <a:srgbClr val="FFFFFF"/>
                </a:solidFill>
                <a:latin typeface="Calibri" pitchFamily="34" charset="0"/>
                <a:ea typeface="Calibri" pitchFamily="34" charset="-122"/>
                <a:cs typeface="Calibri" pitchFamily="34" charset="-120"/>
              </a:rPr>
              <a:t>  ·  University of Texas at San Antonio</a:t>
            </a:r>
            <a:endParaRPr lang="en-US" sz="1400" dirty="0"/>
          </a:p>
        </p:txBody>
      </p:sp>
      <p:sp>
        <p:nvSpPr>
          <p:cNvPr id="8" name="Text 5"/>
          <p:cNvSpPr/>
          <p:nvPr/>
        </p:nvSpPr>
        <p:spPr>
          <a:xfrm>
            <a:off x="822960" y="4892040"/>
            <a:ext cx="7315200" cy="365760"/>
          </a:xfrm>
          <a:prstGeom prst="rect">
            <a:avLst/>
          </a:prstGeom>
          <a:noFill/>
          <a:ln/>
        </p:spPr>
        <p:txBody>
          <a:bodyPr wrap="square" rtlCol="0" anchor="ctr"/>
          <a:lstStyle/>
          <a:p>
            <a:pPr marL="0" indent="0">
              <a:buNone/>
            </a:pPr>
            <a:r>
              <a:rPr lang="en-US" sz="1200" dirty="0">
                <a:solidFill>
                  <a:srgbClr val="F0D3D8"/>
                </a:solidFill>
                <a:latin typeface="Calibri" pitchFamily="34" charset="0"/>
                <a:ea typeface="Calibri" pitchFamily="34" charset="-122"/>
                <a:cs typeface="Calibri" pitchFamily="34" charset="-120"/>
              </a:rPr>
              <a:t>Sept 14, 2026  ·  Toronto, Canada</a:t>
            </a:r>
            <a:endParaRPr lang="en-US" sz="1200" dirty="0"/>
          </a:p>
        </p:txBody>
      </p:sp>
      <p:sp>
        <p:nvSpPr>
          <p:cNvPr id="9" name="Shape 6"/>
          <p:cNvSpPr/>
          <p:nvPr/>
        </p:nvSpPr>
        <p:spPr>
          <a:xfrm>
            <a:off x="2163928" y="5669280"/>
            <a:ext cx="7863840" cy="868680"/>
          </a:xfrm>
          <a:prstGeom prst="roundRect">
            <a:avLst>
              <a:gd name="adj" fmla="val 8421"/>
            </a:avLst>
          </a:prstGeom>
          <a:solidFill>
            <a:srgbClr val="FFFFFF"/>
          </a:solidFill>
          <a:ln/>
        </p:spPr>
        <p:txBody>
          <a:bodyPr/>
          <a:lstStyle/>
          <a:p>
            <a:endParaRPr lang="en-US"/>
          </a:p>
        </p:txBody>
      </p:sp>
      <p:pic>
        <p:nvPicPr>
          <p:cNvPr id="10" name="Image 1" descr="/home/claude/assets/logo_temple.png"/>
          <p:cNvPicPr>
            <a:picLocks noChangeAspect="1"/>
          </p:cNvPicPr>
          <p:nvPr/>
        </p:nvPicPr>
        <p:blipFill>
          <a:blip r:embed="rId4"/>
          <a:stretch>
            <a:fillRect/>
          </a:stretch>
        </p:blipFill>
        <p:spPr>
          <a:xfrm>
            <a:off x="2483968" y="5888736"/>
            <a:ext cx="2331720" cy="457200"/>
          </a:xfrm>
          <a:prstGeom prst="rect">
            <a:avLst/>
          </a:prstGeom>
        </p:spPr>
      </p:pic>
      <p:pic>
        <p:nvPicPr>
          <p:cNvPr id="11" name="Image 2" descr="/home/claude/assets/logo_houston.png"/>
          <p:cNvPicPr>
            <a:picLocks noChangeAspect="1"/>
          </p:cNvPicPr>
          <p:nvPr/>
        </p:nvPicPr>
        <p:blipFill>
          <a:blip r:embed="rId5"/>
          <a:stretch>
            <a:fillRect/>
          </a:stretch>
        </p:blipFill>
        <p:spPr>
          <a:xfrm>
            <a:off x="5030917" y="5835133"/>
            <a:ext cx="2205585" cy="545592"/>
          </a:xfrm>
          <a:prstGeom prst="rect">
            <a:avLst/>
          </a:prstGeom>
        </p:spPr>
      </p:pic>
      <p:pic>
        <p:nvPicPr>
          <p:cNvPr id="12" name="Image 3" descr="/home/claude/assets/logo_utsa.png"/>
          <p:cNvPicPr>
            <a:picLocks noChangeAspect="1"/>
          </p:cNvPicPr>
          <p:nvPr/>
        </p:nvPicPr>
        <p:blipFill>
          <a:blip r:embed="rId6"/>
          <a:stretch>
            <a:fillRect/>
          </a:stretch>
        </p:blipFill>
        <p:spPr>
          <a:xfrm>
            <a:off x="7386507" y="5844540"/>
            <a:ext cx="2485475" cy="54559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554480" cy="6858000"/>
          </a:xfrm>
          <a:prstGeom prst="rect">
            <a:avLst/>
          </a:prstGeom>
          <a:solidFill>
            <a:srgbClr val="A42037"/>
          </a:solidFill>
          <a:ln/>
        </p:spPr>
        <p:txBody>
          <a:bodyPr/>
          <a:lstStyle/>
          <a:p>
            <a:endParaRPr lang="en-US"/>
          </a:p>
        </p:txBody>
      </p:sp>
      <p:sp>
        <p:nvSpPr>
          <p:cNvPr id="4" name="Text 2"/>
          <p:cNvSpPr/>
          <p:nvPr/>
        </p:nvSpPr>
        <p:spPr>
          <a:xfrm>
            <a:off x="2011680" y="411480"/>
            <a:ext cx="9677095" cy="658368"/>
          </a:xfrm>
          <a:prstGeom prst="rect">
            <a:avLst/>
          </a:prstGeom>
          <a:noFill/>
          <a:ln/>
        </p:spPr>
        <p:txBody>
          <a:bodyPr wrap="square" rtlCol="0" anchor="ctr"/>
          <a:lstStyle/>
          <a:p>
            <a:pPr marL="0" indent="0">
              <a:buNone/>
            </a:pPr>
            <a:r>
              <a:rPr lang="en-US" sz="3000" b="1" dirty="0">
                <a:solidFill>
                  <a:srgbClr val="231F20"/>
                </a:solidFill>
                <a:latin typeface="Cambria" pitchFamily="34" charset="0"/>
                <a:ea typeface="Cambria" pitchFamily="34" charset="-122"/>
                <a:cs typeface="Cambria" pitchFamily="34" charset="-120"/>
              </a:rPr>
              <a:t>Schedule of This Tutorial </a:t>
            </a:r>
            <a:endParaRPr lang="en-US" sz="3000" dirty="0"/>
          </a:p>
        </p:txBody>
      </p:sp>
      <p:sp>
        <p:nvSpPr>
          <p:cNvPr id="5" name="Shape 3"/>
          <p:cNvSpPr/>
          <p:nvPr/>
        </p:nvSpPr>
        <p:spPr>
          <a:xfrm>
            <a:off x="2011680" y="1600200"/>
            <a:ext cx="585216" cy="585216"/>
          </a:xfrm>
          <a:prstGeom prst="roundRect">
            <a:avLst>
              <a:gd name="adj" fmla="val 50000"/>
            </a:avLst>
          </a:prstGeom>
          <a:solidFill>
            <a:srgbClr val="F2F0EF"/>
          </a:solidFill>
          <a:ln w="15875">
            <a:solidFill>
              <a:srgbClr val="A42037"/>
            </a:solidFill>
            <a:prstDash val="solid"/>
          </a:ln>
        </p:spPr>
        <p:txBody>
          <a:bodyPr/>
          <a:lstStyle/>
          <a:p>
            <a:endParaRPr lang="en-US"/>
          </a:p>
        </p:txBody>
      </p:sp>
      <p:sp>
        <p:nvSpPr>
          <p:cNvPr id="6" name="Text 4"/>
          <p:cNvSpPr/>
          <p:nvPr/>
        </p:nvSpPr>
        <p:spPr>
          <a:xfrm>
            <a:off x="2011680" y="1600200"/>
            <a:ext cx="585216" cy="585216"/>
          </a:xfrm>
          <a:prstGeom prst="rect">
            <a:avLst/>
          </a:prstGeom>
          <a:noFill/>
          <a:ln/>
        </p:spPr>
        <p:txBody>
          <a:bodyPr wrap="square" rtlCol="0" anchor="ctr"/>
          <a:lstStyle/>
          <a:p>
            <a:pPr marL="0" indent="0" algn="ctr">
              <a:buNone/>
            </a:pPr>
            <a:r>
              <a:rPr lang="en-US" sz="1800" b="1" dirty="0">
                <a:solidFill>
                  <a:srgbClr val="A42037"/>
                </a:solidFill>
                <a:latin typeface="Cambria" pitchFamily="34" charset="0"/>
                <a:ea typeface="Cambria" pitchFamily="34" charset="-122"/>
                <a:cs typeface="Cambria" pitchFamily="34" charset="-120"/>
              </a:rPr>
              <a:t>1</a:t>
            </a:r>
            <a:endParaRPr lang="en-US" sz="1800" dirty="0"/>
          </a:p>
        </p:txBody>
      </p:sp>
      <p:sp>
        <p:nvSpPr>
          <p:cNvPr id="7" name="Text 5"/>
          <p:cNvSpPr/>
          <p:nvPr/>
        </p:nvSpPr>
        <p:spPr>
          <a:xfrm>
            <a:off x="2788920" y="1572768"/>
            <a:ext cx="8854135" cy="365760"/>
          </a:xfrm>
          <a:prstGeom prst="rect">
            <a:avLst/>
          </a:prstGeom>
          <a:noFill/>
          <a:ln/>
        </p:spPr>
        <p:txBody>
          <a:bodyPr wrap="square" rtlCol="0" anchor="ctr"/>
          <a:lstStyle/>
          <a:p>
            <a:r>
              <a:rPr lang="en-US" sz="1600" b="1" dirty="0">
                <a:solidFill>
                  <a:srgbClr val="231F20"/>
                </a:solidFill>
                <a:latin typeface="Calibri" pitchFamily="34" charset="0"/>
                <a:ea typeface="Calibri" pitchFamily="34" charset="-122"/>
                <a:cs typeface="Calibri" pitchFamily="34" charset="-120"/>
              </a:rPr>
              <a:t>Introduction to Hybrid Satellite-Ground Quantum Networks (10-10:30am)</a:t>
            </a:r>
            <a:endParaRPr lang="en-US" sz="1600" dirty="0"/>
          </a:p>
        </p:txBody>
      </p:sp>
      <p:sp>
        <p:nvSpPr>
          <p:cNvPr id="8" name="Text 6"/>
          <p:cNvSpPr/>
          <p:nvPr/>
        </p:nvSpPr>
        <p:spPr>
          <a:xfrm>
            <a:off x="2788920" y="1901952"/>
            <a:ext cx="8854135" cy="365760"/>
          </a:xfrm>
          <a:prstGeom prst="rect">
            <a:avLst/>
          </a:prstGeom>
          <a:noFill/>
          <a:ln/>
        </p:spPr>
        <p:txBody>
          <a:bodyPr wrap="square" rtlCol="0" anchor="ctr"/>
          <a:lstStyle/>
          <a:p>
            <a:pPr marL="0" indent="0">
              <a:buNone/>
            </a:pPr>
            <a:r>
              <a:rPr lang="en-US" sz="1200" dirty="0">
                <a:solidFill>
                  <a:srgbClr val="58595B"/>
                </a:solidFill>
                <a:latin typeface="Calibri" pitchFamily="34" charset="0"/>
                <a:ea typeface="Calibri" pitchFamily="34" charset="-122"/>
                <a:cs typeface="Calibri" pitchFamily="34" charset="-120"/>
              </a:rPr>
              <a:t>Motivation, background, and overall system of satellite-ground QN</a:t>
            </a:r>
            <a:endParaRPr lang="en-US" sz="1200" dirty="0"/>
          </a:p>
        </p:txBody>
      </p:sp>
      <p:sp>
        <p:nvSpPr>
          <p:cNvPr id="9" name="Shape 7"/>
          <p:cNvSpPr/>
          <p:nvPr/>
        </p:nvSpPr>
        <p:spPr>
          <a:xfrm>
            <a:off x="2011680" y="2441448"/>
            <a:ext cx="9677095" cy="0"/>
          </a:xfrm>
          <a:prstGeom prst="line">
            <a:avLst/>
          </a:prstGeom>
          <a:noFill/>
          <a:ln w="9525">
            <a:solidFill>
              <a:srgbClr val="DAD7D6"/>
            </a:solidFill>
            <a:prstDash val="solid"/>
          </a:ln>
        </p:spPr>
        <p:txBody>
          <a:bodyPr/>
          <a:lstStyle/>
          <a:p>
            <a:endParaRPr lang="en-US"/>
          </a:p>
        </p:txBody>
      </p:sp>
      <p:sp>
        <p:nvSpPr>
          <p:cNvPr id="10" name="Shape 8"/>
          <p:cNvSpPr/>
          <p:nvPr/>
        </p:nvSpPr>
        <p:spPr>
          <a:xfrm>
            <a:off x="2011680" y="2532888"/>
            <a:ext cx="585216" cy="585216"/>
          </a:xfrm>
          <a:prstGeom prst="roundRect">
            <a:avLst>
              <a:gd name="adj" fmla="val 50000"/>
            </a:avLst>
          </a:prstGeom>
          <a:solidFill>
            <a:srgbClr val="F2F0EF"/>
          </a:solidFill>
          <a:ln w="15875">
            <a:solidFill>
              <a:srgbClr val="A42037"/>
            </a:solidFill>
            <a:prstDash val="solid"/>
          </a:ln>
        </p:spPr>
        <p:txBody>
          <a:bodyPr/>
          <a:lstStyle/>
          <a:p>
            <a:endParaRPr lang="en-US"/>
          </a:p>
        </p:txBody>
      </p:sp>
      <p:sp>
        <p:nvSpPr>
          <p:cNvPr id="11" name="Text 9"/>
          <p:cNvSpPr/>
          <p:nvPr/>
        </p:nvSpPr>
        <p:spPr>
          <a:xfrm>
            <a:off x="2011680" y="2532888"/>
            <a:ext cx="585216" cy="585216"/>
          </a:xfrm>
          <a:prstGeom prst="rect">
            <a:avLst/>
          </a:prstGeom>
          <a:noFill/>
          <a:ln/>
        </p:spPr>
        <p:txBody>
          <a:bodyPr wrap="square" rtlCol="0" anchor="ctr"/>
          <a:lstStyle/>
          <a:p>
            <a:pPr marL="0" indent="0" algn="ctr">
              <a:buNone/>
            </a:pPr>
            <a:r>
              <a:rPr lang="en-US" sz="1800" b="1" dirty="0">
                <a:solidFill>
                  <a:srgbClr val="A42037"/>
                </a:solidFill>
                <a:latin typeface="Cambria" pitchFamily="34" charset="0"/>
                <a:ea typeface="Cambria" pitchFamily="34" charset="-122"/>
                <a:cs typeface="Cambria" pitchFamily="34" charset="-120"/>
              </a:rPr>
              <a:t>2</a:t>
            </a:r>
            <a:endParaRPr lang="en-US" sz="1800" dirty="0"/>
          </a:p>
        </p:txBody>
      </p:sp>
      <p:sp>
        <p:nvSpPr>
          <p:cNvPr id="12" name="Text 10"/>
          <p:cNvSpPr/>
          <p:nvPr/>
        </p:nvSpPr>
        <p:spPr>
          <a:xfrm>
            <a:off x="2788920" y="2505456"/>
            <a:ext cx="8854135" cy="365760"/>
          </a:xfrm>
          <a:prstGeom prst="rect">
            <a:avLst/>
          </a:prstGeom>
          <a:noFill/>
          <a:ln/>
        </p:spPr>
        <p:txBody>
          <a:bodyPr wrap="square" rtlCol="0" anchor="ctr"/>
          <a:lstStyle/>
          <a:p>
            <a:pPr marL="0" indent="0">
              <a:buNone/>
            </a:pPr>
            <a:r>
              <a:rPr lang="en-US" sz="1600" b="1" dirty="0">
                <a:solidFill>
                  <a:srgbClr val="231F20"/>
                </a:solidFill>
                <a:latin typeface="Calibri" pitchFamily="34" charset="0"/>
                <a:ea typeface="Calibri" pitchFamily="34" charset="-122"/>
                <a:cs typeface="Calibri" pitchFamily="34" charset="-120"/>
              </a:rPr>
              <a:t>Hybrid Quantum-Classical Computing Framework (10:30-11am)</a:t>
            </a:r>
            <a:endParaRPr lang="en-US" sz="1600" dirty="0"/>
          </a:p>
        </p:txBody>
      </p:sp>
      <p:sp>
        <p:nvSpPr>
          <p:cNvPr id="13" name="Text 11"/>
          <p:cNvSpPr/>
          <p:nvPr/>
        </p:nvSpPr>
        <p:spPr>
          <a:xfrm>
            <a:off x="2788920" y="2834640"/>
            <a:ext cx="8854135" cy="365760"/>
          </a:xfrm>
          <a:prstGeom prst="rect">
            <a:avLst/>
          </a:prstGeom>
          <a:noFill/>
          <a:ln/>
        </p:spPr>
        <p:txBody>
          <a:bodyPr wrap="square" rtlCol="0" anchor="ctr"/>
          <a:lstStyle/>
          <a:p>
            <a:pPr marL="0" indent="0">
              <a:buNone/>
            </a:pPr>
            <a:r>
              <a:rPr lang="en-US" sz="1200" dirty="0">
                <a:solidFill>
                  <a:srgbClr val="58595B"/>
                </a:solidFill>
                <a:latin typeface="Calibri" pitchFamily="34" charset="0"/>
                <a:ea typeface="Calibri" pitchFamily="34" charset="-122"/>
                <a:cs typeface="Calibri" pitchFamily="34" charset="-120"/>
              </a:rPr>
              <a:t>Key concepts and techniques used by hybrid QC computing to solve optimization problems</a:t>
            </a:r>
            <a:endParaRPr lang="en-US" sz="1200" dirty="0"/>
          </a:p>
        </p:txBody>
      </p:sp>
      <p:sp>
        <p:nvSpPr>
          <p:cNvPr id="14" name="Shape 12"/>
          <p:cNvSpPr/>
          <p:nvPr/>
        </p:nvSpPr>
        <p:spPr>
          <a:xfrm>
            <a:off x="2011680" y="3374136"/>
            <a:ext cx="9677095" cy="0"/>
          </a:xfrm>
          <a:prstGeom prst="line">
            <a:avLst/>
          </a:prstGeom>
          <a:noFill/>
          <a:ln w="9525">
            <a:solidFill>
              <a:srgbClr val="DAD7D6"/>
            </a:solidFill>
            <a:prstDash val="solid"/>
          </a:ln>
        </p:spPr>
        <p:txBody>
          <a:bodyPr/>
          <a:lstStyle/>
          <a:p>
            <a:endParaRPr lang="en-US"/>
          </a:p>
        </p:txBody>
      </p:sp>
      <p:sp>
        <p:nvSpPr>
          <p:cNvPr id="15" name="Shape 13"/>
          <p:cNvSpPr/>
          <p:nvPr/>
        </p:nvSpPr>
        <p:spPr>
          <a:xfrm>
            <a:off x="2011680" y="3465576"/>
            <a:ext cx="585216" cy="585216"/>
          </a:xfrm>
          <a:prstGeom prst="roundRect">
            <a:avLst>
              <a:gd name="adj" fmla="val 50000"/>
            </a:avLst>
          </a:prstGeom>
          <a:solidFill>
            <a:srgbClr val="F2F0EF"/>
          </a:solidFill>
          <a:ln w="15875">
            <a:solidFill>
              <a:srgbClr val="A42037"/>
            </a:solidFill>
            <a:prstDash val="solid"/>
          </a:ln>
        </p:spPr>
        <p:txBody>
          <a:bodyPr/>
          <a:lstStyle/>
          <a:p>
            <a:endParaRPr lang="en-US"/>
          </a:p>
        </p:txBody>
      </p:sp>
      <p:sp>
        <p:nvSpPr>
          <p:cNvPr id="16" name="Text 14"/>
          <p:cNvSpPr/>
          <p:nvPr/>
        </p:nvSpPr>
        <p:spPr>
          <a:xfrm>
            <a:off x="2011680" y="3465576"/>
            <a:ext cx="585216" cy="585216"/>
          </a:xfrm>
          <a:prstGeom prst="rect">
            <a:avLst/>
          </a:prstGeom>
          <a:noFill/>
          <a:ln/>
        </p:spPr>
        <p:txBody>
          <a:bodyPr wrap="square" rtlCol="0" anchor="ctr"/>
          <a:lstStyle/>
          <a:p>
            <a:pPr marL="0" indent="0" algn="ctr">
              <a:buNone/>
            </a:pPr>
            <a:r>
              <a:rPr lang="en-US" sz="1800" b="1" dirty="0">
                <a:solidFill>
                  <a:srgbClr val="A42037"/>
                </a:solidFill>
                <a:latin typeface="Cambria" pitchFamily="34" charset="0"/>
                <a:ea typeface="Cambria" pitchFamily="34" charset="-122"/>
                <a:cs typeface="Cambria" pitchFamily="34" charset="-120"/>
              </a:rPr>
              <a:t>3</a:t>
            </a:r>
            <a:endParaRPr lang="en-US" sz="1800" dirty="0"/>
          </a:p>
        </p:txBody>
      </p:sp>
      <p:sp>
        <p:nvSpPr>
          <p:cNvPr id="17" name="Text 15"/>
          <p:cNvSpPr/>
          <p:nvPr/>
        </p:nvSpPr>
        <p:spPr>
          <a:xfrm>
            <a:off x="2788920" y="3438144"/>
            <a:ext cx="8854135" cy="365760"/>
          </a:xfrm>
          <a:prstGeom prst="rect">
            <a:avLst/>
          </a:prstGeom>
          <a:noFill/>
          <a:ln/>
        </p:spPr>
        <p:txBody>
          <a:bodyPr wrap="square" rtlCol="0" anchor="ctr"/>
          <a:lstStyle/>
          <a:p>
            <a:pPr marL="0" indent="0">
              <a:buNone/>
            </a:pPr>
            <a:r>
              <a:rPr lang="en-US" sz="1600" b="1" dirty="0">
                <a:solidFill>
                  <a:srgbClr val="231F20"/>
                </a:solidFill>
                <a:latin typeface="Calibri" pitchFamily="34" charset="0"/>
                <a:ea typeface="Calibri" pitchFamily="34" charset="-122"/>
                <a:cs typeface="Calibri" pitchFamily="34" charset="-120"/>
              </a:rPr>
              <a:t>Entanglement Distribution in Hybrid Satellite-Ground Quantum Networks (11-11:30am)</a:t>
            </a:r>
            <a:endParaRPr lang="en-US" sz="1600" dirty="0"/>
          </a:p>
        </p:txBody>
      </p:sp>
      <p:sp>
        <p:nvSpPr>
          <p:cNvPr id="18" name="Text 16"/>
          <p:cNvSpPr/>
          <p:nvPr/>
        </p:nvSpPr>
        <p:spPr>
          <a:xfrm>
            <a:off x="2788920" y="3767328"/>
            <a:ext cx="8854135" cy="365760"/>
          </a:xfrm>
          <a:prstGeom prst="rect">
            <a:avLst/>
          </a:prstGeom>
          <a:noFill/>
          <a:ln/>
        </p:spPr>
        <p:txBody>
          <a:bodyPr wrap="square" rtlCol="0" anchor="ctr"/>
          <a:lstStyle/>
          <a:p>
            <a:pPr marL="0" indent="0">
              <a:buNone/>
            </a:pPr>
            <a:r>
              <a:rPr lang="en-US" sz="1200" dirty="0">
                <a:solidFill>
                  <a:srgbClr val="58595B"/>
                </a:solidFill>
                <a:latin typeface="Calibri" pitchFamily="34" charset="0"/>
                <a:ea typeface="Calibri" pitchFamily="34" charset="-122"/>
                <a:cs typeface="Calibri" pitchFamily="34" charset="-120"/>
              </a:rPr>
              <a:t>How to use satellite to provide entanglement for ground quantum networks</a:t>
            </a:r>
            <a:endParaRPr lang="en-US" sz="1200" dirty="0"/>
          </a:p>
        </p:txBody>
      </p:sp>
      <p:sp>
        <p:nvSpPr>
          <p:cNvPr id="19" name="Shape 17"/>
          <p:cNvSpPr/>
          <p:nvPr/>
        </p:nvSpPr>
        <p:spPr>
          <a:xfrm>
            <a:off x="2011680" y="4306824"/>
            <a:ext cx="9677095" cy="0"/>
          </a:xfrm>
          <a:prstGeom prst="line">
            <a:avLst/>
          </a:prstGeom>
          <a:noFill/>
          <a:ln w="9525">
            <a:solidFill>
              <a:srgbClr val="DAD7D6"/>
            </a:solidFill>
            <a:prstDash val="solid"/>
          </a:ln>
        </p:spPr>
        <p:txBody>
          <a:bodyPr/>
          <a:lstStyle/>
          <a:p>
            <a:endParaRPr lang="en-US"/>
          </a:p>
        </p:txBody>
      </p:sp>
      <p:sp>
        <p:nvSpPr>
          <p:cNvPr id="20" name="Shape 18"/>
          <p:cNvSpPr/>
          <p:nvPr/>
        </p:nvSpPr>
        <p:spPr>
          <a:xfrm>
            <a:off x="2011680" y="4398264"/>
            <a:ext cx="585216" cy="585216"/>
          </a:xfrm>
          <a:prstGeom prst="roundRect">
            <a:avLst>
              <a:gd name="adj" fmla="val 50000"/>
            </a:avLst>
          </a:prstGeom>
          <a:solidFill>
            <a:srgbClr val="F2F0EF"/>
          </a:solidFill>
          <a:ln w="15875">
            <a:solidFill>
              <a:srgbClr val="A42037"/>
            </a:solidFill>
            <a:prstDash val="solid"/>
          </a:ln>
        </p:spPr>
        <p:txBody>
          <a:bodyPr/>
          <a:lstStyle/>
          <a:p>
            <a:endParaRPr lang="en-US"/>
          </a:p>
        </p:txBody>
      </p:sp>
      <p:sp>
        <p:nvSpPr>
          <p:cNvPr id="21" name="Text 19"/>
          <p:cNvSpPr/>
          <p:nvPr/>
        </p:nvSpPr>
        <p:spPr>
          <a:xfrm>
            <a:off x="2011680" y="4398264"/>
            <a:ext cx="585216" cy="585216"/>
          </a:xfrm>
          <a:prstGeom prst="rect">
            <a:avLst/>
          </a:prstGeom>
          <a:noFill/>
          <a:ln/>
        </p:spPr>
        <p:txBody>
          <a:bodyPr wrap="square" rtlCol="0" anchor="ctr"/>
          <a:lstStyle/>
          <a:p>
            <a:pPr marL="0" indent="0" algn="ctr">
              <a:buNone/>
            </a:pPr>
            <a:r>
              <a:rPr lang="en-US" sz="1800" b="1" dirty="0">
                <a:solidFill>
                  <a:srgbClr val="A42037"/>
                </a:solidFill>
                <a:latin typeface="Cambria" pitchFamily="34" charset="0"/>
                <a:ea typeface="Cambria" pitchFamily="34" charset="-122"/>
                <a:cs typeface="Cambria" pitchFamily="34" charset="-120"/>
              </a:rPr>
              <a:t>4</a:t>
            </a:r>
            <a:endParaRPr lang="en-US" sz="1800" dirty="0"/>
          </a:p>
        </p:txBody>
      </p:sp>
      <p:sp>
        <p:nvSpPr>
          <p:cNvPr id="22" name="Text 20"/>
          <p:cNvSpPr/>
          <p:nvPr/>
        </p:nvSpPr>
        <p:spPr>
          <a:xfrm>
            <a:off x="2788920" y="4370832"/>
            <a:ext cx="8854135" cy="365760"/>
          </a:xfrm>
          <a:prstGeom prst="rect">
            <a:avLst/>
          </a:prstGeom>
          <a:noFill/>
          <a:ln/>
        </p:spPr>
        <p:txBody>
          <a:bodyPr wrap="square" rtlCol="0" anchor="ctr"/>
          <a:lstStyle/>
          <a:p>
            <a:pPr marL="0" indent="0">
              <a:buNone/>
            </a:pPr>
            <a:r>
              <a:rPr lang="en-US" sz="1600" b="1" dirty="0">
                <a:solidFill>
                  <a:srgbClr val="231F20"/>
                </a:solidFill>
                <a:latin typeface="Calibri" pitchFamily="34" charset="0"/>
                <a:ea typeface="Calibri" pitchFamily="34" charset="-122"/>
                <a:cs typeface="Calibri" pitchFamily="34" charset="-120"/>
              </a:rPr>
              <a:t>Entanglement Routing in Hybrid Satellite-Ground Quantum Networks (1-1:40pm)</a:t>
            </a:r>
            <a:endParaRPr lang="en-US" sz="1600" dirty="0"/>
          </a:p>
        </p:txBody>
      </p:sp>
      <p:sp>
        <p:nvSpPr>
          <p:cNvPr id="23" name="Text 21"/>
          <p:cNvSpPr/>
          <p:nvPr/>
        </p:nvSpPr>
        <p:spPr>
          <a:xfrm>
            <a:off x="2788920" y="4700016"/>
            <a:ext cx="8854135" cy="365760"/>
          </a:xfrm>
          <a:prstGeom prst="rect">
            <a:avLst/>
          </a:prstGeom>
          <a:noFill/>
          <a:ln/>
        </p:spPr>
        <p:txBody>
          <a:bodyPr wrap="square" rtlCol="0" anchor="ctr"/>
          <a:lstStyle/>
          <a:p>
            <a:pPr marL="0" indent="0">
              <a:buNone/>
            </a:pPr>
            <a:r>
              <a:rPr lang="en-US" sz="1200" dirty="0">
                <a:solidFill>
                  <a:srgbClr val="58595B"/>
                </a:solidFill>
                <a:latin typeface="Calibri" pitchFamily="34" charset="0"/>
                <a:ea typeface="Calibri" pitchFamily="34" charset="-122"/>
                <a:cs typeface="Calibri" pitchFamily="34" charset="-120"/>
              </a:rPr>
              <a:t>How to routing entanglement in satellite-ground quantum networks</a:t>
            </a:r>
            <a:endParaRPr lang="en-US" sz="1200" dirty="0"/>
          </a:p>
        </p:txBody>
      </p:sp>
      <p:sp>
        <p:nvSpPr>
          <p:cNvPr id="24" name="Shape 22"/>
          <p:cNvSpPr/>
          <p:nvPr/>
        </p:nvSpPr>
        <p:spPr>
          <a:xfrm>
            <a:off x="2011680" y="5239512"/>
            <a:ext cx="9677095" cy="0"/>
          </a:xfrm>
          <a:prstGeom prst="line">
            <a:avLst/>
          </a:prstGeom>
          <a:noFill/>
          <a:ln w="9525">
            <a:solidFill>
              <a:srgbClr val="DAD7D6"/>
            </a:solidFill>
            <a:prstDash val="solid"/>
          </a:ln>
        </p:spPr>
        <p:txBody>
          <a:bodyPr/>
          <a:lstStyle/>
          <a:p>
            <a:endParaRPr lang="en-US"/>
          </a:p>
        </p:txBody>
      </p:sp>
      <p:sp>
        <p:nvSpPr>
          <p:cNvPr id="25" name="Shape 23"/>
          <p:cNvSpPr/>
          <p:nvPr/>
        </p:nvSpPr>
        <p:spPr>
          <a:xfrm>
            <a:off x="2011680" y="5330952"/>
            <a:ext cx="585216" cy="585216"/>
          </a:xfrm>
          <a:prstGeom prst="roundRect">
            <a:avLst>
              <a:gd name="adj" fmla="val 50000"/>
            </a:avLst>
          </a:prstGeom>
          <a:solidFill>
            <a:srgbClr val="F2F0EF"/>
          </a:solidFill>
          <a:ln w="15875">
            <a:solidFill>
              <a:srgbClr val="A42037"/>
            </a:solidFill>
            <a:prstDash val="solid"/>
          </a:ln>
        </p:spPr>
        <p:txBody>
          <a:bodyPr/>
          <a:lstStyle/>
          <a:p>
            <a:endParaRPr lang="en-US"/>
          </a:p>
        </p:txBody>
      </p:sp>
      <p:sp>
        <p:nvSpPr>
          <p:cNvPr id="26" name="Text 24"/>
          <p:cNvSpPr/>
          <p:nvPr/>
        </p:nvSpPr>
        <p:spPr>
          <a:xfrm>
            <a:off x="2011680" y="5330952"/>
            <a:ext cx="585216" cy="585216"/>
          </a:xfrm>
          <a:prstGeom prst="rect">
            <a:avLst/>
          </a:prstGeom>
          <a:noFill/>
          <a:ln/>
        </p:spPr>
        <p:txBody>
          <a:bodyPr wrap="square" rtlCol="0" anchor="ctr"/>
          <a:lstStyle/>
          <a:p>
            <a:pPr marL="0" indent="0" algn="ctr">
              <a:buNone/>
            </a:pPr>
            <a:r>
              <a:rPr lang="en-US" sz="1800" b="1" dirty="0">
                <a:solidFill>
                  <a:srgbClr val="A42037"/>
                </a:solidFill>
                <a:latin typeface="Cambria" pitchFamily="34" charset="0"/>
                <a:ea typeface="Cambria" pitchFamily="34" charset="-122"/>
                <a:cs typeface="Cambria" pitchFamily="34" charset="-120"/>
              </a:rPr>
              <a:t>5</a:t>
            </a:r>
            <a:endParaRPr lang="en-US" sz="1800" dirty="0"/>
          </a:p>
        </p:txBody>
      </p:sp>
      <p:sp>
        <p:nvSpPr>
          <p:cNvPr id="27" name="Text 25"/>
          <p:cNvSpPr/>
          <p:nvPr/>
        </p:nvSpPr>
        <p:spPr>
          <a:xfrm>
            <a:off x="2788920" y="5303520"/>
            <a:ext cx="8854135" cy="365760"/>
          </a:xfrm>
          <a:prstGeom prst="rect">
            <a:avLst/>
          </a:prstGeom>
          <a:noFill/>
          <a:ln/>
        </p:spPr>
        <p:txBody>
          <a:bodyPr wrap="square" rtlCol="0" anchor="ctr"/>
          <a:lstStyle/>
          <a:p>
            <a:pPr marL="0" indent="0">
              <a:buNone/>
            </a:pPr>
            <a:r>
              <a:rPr lang="en-US" sz="1600" b="1" dirty="0">
                <a:solidFill>
                  <a:srgbClr val="231F20"/>
                </a:solidFill>
                <a:latin typeface="Calibri" pitchFamily="34" charset="0"/>
                <a:ea typeface="Calibri" pitchFamily="34" charset="-122"/>
                <a:cs typeface="Calibri" pitchFamily="34" charset="-120"/>
              </a:rPr>
              <a:t>Distributed Quantum Computing via Hybrid Satellite-Ground Quantum Networks (1:50-2:30pm)</a:t>
            </a:r>
            <a:endParaRPr lang="en-US" sz="1600" dirty="0"/>
          </a:p>
        </p:txBody>
      </p:sp>
      <p:sp>
        <p:nvSpPr>
          <p:cNvPr id="28" name="Text 26"/>
          <p:cNvSpPr/>
          <p:nvPr/>
        </p:nvSpPr>
        <p:spPr>
          <a:xfrm>
            <a:off x="2788920" y="5632704"/>
            <a:ext cx="8854135" cy="365760"/>
          </a:xfrm>
          <a:prstGeom prst="rect">
            <a:avLst/>
          </a:prstGeom>
          <a:noFill/>
          <a:ln/>
        </p:spPr>
        <p:txBody>
          <a:bodyPr wrap="square" rtlCol="0" anchor="ctr"/>
          <a:lstStyle/>
          <a:p>
            <a:pPr marL="0" indent="0">
              <a:buNone/>
            </a:pPr>
            <a:r>
              <a:rPr lang="en-US" sz="1200" dirty="0">
                <a:solidFill>
                  <a:srgbClr val="58595B"/>
                </a:solidFill>
                <a:latin typeface="Calibri" pitchFamily="34" charset="0"/>
                <a:ea typeface="Calibri" pitchFamily="34" charset="-122"/>
                <a:cs typeface="Calibri" pitchFamily="34" charset="-120"/>
              </a:rPr>
              <a:t>How to support distributed quantum computing in hybrid quantum networks</a:t>
            </a:r>
            <a:endParaRPr lang="en-US" sz="1200" dirty="0"/>
          </a:p>
        </p:txBody>
      </p:sp>
      <p:sp>
        <p:nvSpPr>
          <p:cNvPr id="29" name="Text 27"/>
          <p:cNvSpPr/>
          <p:nvPr/>
        </p:nvSpPr>
        <p:spPr>
          <a:xfrm>
            <a:off x="11551615" y="6473952"/>
            <a:ext cx="411480" cy="274320"/>
          </a:xfrm>
          <a:prstGeom prst="rect">
            <a:avLst/>
          </a:prstGeom>
          <a:noFill/>
          <a:ln/>
        </p:spPr>
        <p:txBody>
          <a:bodyPr wrap="square" rtlCol="0" anchor="ctr"/>
          <a:lstStyle/>
          <a:p>
            <a:pPr marL="0" indent="0" algn="r">
              <a:buNone/>
            </a:pPr>
            <a:r>
              <a:rPr lang="en-US" sz="1000" dirty="0">
                <a:solidFill>
                  <a:srgbClr val="58595B"/>
                </a:solidFill>
                <a:latin typeface="Calibri" pitchFamily="34" charset="0"/>
                <a:ea typeface="Calibri" pitchFamily="34" charset="-122"/>
                <a:cs typeface="Calibri" pitchFamily="34" charset="-120"/>
              </a:rPr>
              <a:t>2</a:t>
            </a:r>
            <a:endParaRPr lang="en-US" sz="1000" dirty="0"/>
          </a:p>
        </p:txBody>
      </p:sp>
      <p:sp>
        <p:nvSpPr>
          <p:cNvPr id="30" name="Text 28"/>
          <p:cNvSpPr/>
          <p:nvPr/>
        </p:nvSpPr>
        <p:spPr>
          <a:xfrm>
            <a:off x="2011680" y="6473952"/>
            <a:ext cx="5486400" cy="274320"/>
          </a:xfrm>
          <a:prstGeom prst="rect">
            <a:avLst/>
          </a:prstGeom>
          <a:noFill/>
          <a:ln/>
        </p:spPr>
        <p:txBody>
          <a:bodyPr wrap="square" rtlCol="0" anchor="ctr"/>
          <a:lstStyle/>
          <a:p>
            <a:pPr marL="0" indent="0">
              <a:buNone/>
            </a:pPr>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A42037"/>
        </a:solidFill>
        <a:effectLst/>
      </p:bgPr>
    </p:bg>
    <p:spTree>
      <p:nvGrpSpPr>
        <p:cNvPr id="1" name=""/>
        <p:cNvGrpSpPr/>
        <p:nvPr/>
      </p:nvGrpSpPr>
      <p:grpSpPr>
        <a:xfrm>
          <a:off x="0" y="0"/>
          <a:ext cx="0" cy="0"/>
          <a:chOff x="0" y="0"/>
          <a:chExt cx="0" cy="0"/>
        </a:xfrm>
      </p:grpSpPr>
      <p:pic>
        <p:nvPicPr>
          <p:cNvPr id="2" name="Image 0" descr="/home/claude/assets/bg_texture.png"/>
          <p:cNvPicPr>
            <a:picLocks noChangeAspect="1"/>
          </p:cNvPicPr>
          <p:nvPr/>
        </p:nvPicPr>
        <p:blipFill>
          <a:blip r:embed="rId3"/>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A42037">
              <a:alpha val="70000"/>
            </a:srgbClr>
          </a:solidFill>
          <a:ln/>
        </p:spPr>
        <p:txBody>
          <a:bodyPr/>
          <a:lstStyle/>
          <a:p>
            <a:endParaRPr lang="en-US"/>
          </a:p>
        </p:txBody>
      </p:sp>
      <p:sp>
        <p:nvSpPr>
          <p:cNvPr id="4" name="Text 1"/>
          <p:cNvSpPr/>
          <p:nvPr/>
        </p:nvSpPr>
        <p:spPr>
          <a:xfrm>
            <a:off x="822960" y="2788920"/>
            <a:ext cx="10515600" cy="365760"/>
          </a:xfrm>
          <a:prstGeom prst="rect">
            <a:avLst/>
          </a:prstGeom>
          <a:noFill/>
          <a:ln/>
        </p:spPr>
        <p:txBody>
          <a:bodyPr wrap="square" rtlCol="0" anchor="ctr"/>
          <a:lstStyle/>
          <a:p>
            <a:pPr marL="0" indent="0">
              <a:buNone/>
            </a:pPr>
            <a:r>
              <a:rPr lang="en-US" sz="1300" b="1" kern="0" spc="200" dirty="0">
                <a:solidFill>
                  <a:srgbClr val="F0D3D8"/>
                </a:solidFill>
                <a:latin typeface="Calibri" pitchFamily="34" charset="0"/>
                <a:ea typeface="Calibri" pitchFamily="34" charset="-122"/>
                <a:cs typeface="Calibri" pitchFamily="34" charset="-120"/>
              </a:rPr>
              <a:t>SECTION 1</a:t>
            </a:r>
            <a:endParaRPr lang="en-US" sz="1300" dirty="0"/>
          </a:p>
        </p:txBody>
      </p:sp>
      <p:sp>
        <p:nvSpPr>
          <p:cNvPr id="5" name="Text 2"/>
          <p:cNvSpPr/>
          <p:nvPr/>
        </p:nvSpPr>
        <p:spPr>
          <a:xfrm>
            <a:off x="822960" y="3154680"/>
            <a:ext cx="10515600" cy="1005840"/>
          </a:xfrm>
          <a:prstGeom prst="rect">
            <a:avLst/>
          </a:prstGeom>
          <a:noFill/>
          <a:ln/>
        </p:spPr>
        <p:txBody>
          <a:bodyPr wrap="square" rtlCol="0" anchor="ctr"/>
          <a:lstStyle/>
          <a:p>
            <a:pPr marL="0" indent="0">
              <a:buNone/>
            </a:pPr>
            <a:r>
              <a:rPr lang="en-US" sz="3600" b="1" dirty="0">
                <a:solidFill>
                  <a:srgbClr val="FFFFFF"/>
                </a:solidFill>
                <a:latin typeface="Cambria" pitchFamily="34" charset="0"/>
                <a:ea typeface="Cambria" pitchFamily="34" charset="-122"/>
                <a:cs typeface="Cambria" pitchFamily="34" charset="-120"/>
              </a:rPr>
              <a:t>Introduction</a:t>
            </a:r>
            <a:endParaRPr lang="en-US" sz="3600" dirty="0"/>
          </a:p>
        </p:txBody>
      </p:sp>
      <p:sp>
        <p:nvSpPr>
          <p:cNvPr id="6" name="Text 3"/>
          <p:cNvSpPr/>
          <p:nvPr/>
        </p:nvSpPr>
        <p:spPr>
          <a:xfrm>
            <a:off x="822960" y="4023360"/>
            <a:ext cx="9144000" cy="457200"/>
          </a:xfrm>
          <a:prstGeom prst="rect">
            <a:avLst/>
          </a:prstGeom>
          <a:noFill/>
          <a:ln/>
        </p:spPr>
        <p:txBody>
          <a:bodyPr wrap="square" rtlCol="0" anchor="ctr"/>
          <a:lstStyle/>
          <a:p>
            <a:pPr marL="0" indent="0">
              <a:buNone/>
            </a:pPr>
            <a:r>
              <a:rPr lang="en-US" sz="1500" i="1" dirty="0">
                <a:solidFill>
                  <a:srgbClr val="F0D3D8"/>
                </a:solidFill>
                <a:latin typeface="Calibri" pitchFamily="34" charset="0"/>
                <a:ea typeface="Calibri" pitchFamily="34" charset="-122"/>
                <a:cs typeface="Calibri" pitchFamily="34" charset="-120"/>
              </a:rPr>
              <a:t>Motivation, background, and overall system of satellite-ground QN</a:t>
            </a:r>
          </a:p>
        </p:txBody>
      </p:sp>
      <p:sp>
        <p:nvSpPr>
          <p:cNvPr id="7" name="Text 4"/>
          <p:cNvSpPr/>
          <p:nvPr/>
        </p:nvSpPr>
        <p:spPr>
          <a:xfrm>
            <a:off x="11551615" y="6473952"/>
            <a:ext cx="411480" cy="274320"/>
          </a:xfrm>
          <a:prstGeom prst="rect">
            <a:avLst/>
          </a:prstGeom>
          <a:noFill/>
          <a:ln/>
        </p:spPr>
        <p:txBody>
          <a:bodyPr wrap="square" rtlCol="0" anchor="ctr"/>
          <a:lstStyle/>
          <a:p>
            <a:pPr marL="0" indent="0" algn="r">
              <a:buNone/>
            </a:pPr>
            <a:r>
              <a:rPr lang="en-US" sz="1000" dirty="0">
                <a:solidFill>
                  <a:srgbClr val="E8C9CE"/>
                </a:solidFill>
                <a:latin typeface="Calibri" pitchFamily="34" charset="0"/>
                <a:ea typeface="Calibri" pitchFamily="34" charset="-122"/>
                <a:cs typeface="Calibri" pitchFamily="34" charset="-120"/>
              </a:rPr>
              <a:t>3</a:t>
            </a:r>
            <a:endParaRPr lang="en-US" sz="1000" dirty="0"/>
          </a:p>
        </p:txBody>
      </p:sp>
      <p:sp>
        <p:nvSpPr>
          <p:cNvPr id="8" name="Text 5"/>
          <p:cNvSpPr/>
          <p:nvPr/>
        </p:nvSpPr>
        <p:spPr>
          <a:xfrm>
            <a:off x="502920" y="6473952"/>
            <a:ext cx="5486400" cy="274320"/>
          </a:xfrm>
          <a:prstGeom prst="rect">
            <a:avLst/>
          </a:prstGeom>
          <a:noFill/>
          <a:ln/>
        </p:spPr>
        <p:txBody>
          <a:bodyPr wrap="square" rtlCol="0" anchor="ctr"/>
          <a:lstStyle/>
          <a:p>
            <a:pPr marL="0" indent="0">
              <a:buNone/>
            </a:pPr>
            <a:r>
              <a:rPr lang="en-US" sz="900" i="1" dirty="0">
                <a:solidFill>
                  <a:srgbClr val="E8C9CE"/>
                </a:solidFill>
                <a:latin typeface="Calibri" pitchFamily="34" charset="0"/>
                <a:ea typeface="Calibri" pitchFamily="34" charset="-122"/>
                <a:cs typeface="Calibri" pitchFamily="34" charset="-120"/>
              </a:rPr>
              <a:t>Hybrid Satellite-Ground Quantum Networks and Computing |  QCE ’26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554480" cy="6858000"/>
          </a:xfrm>
          <a:prstGeom prst="rect">
            <a:avLst/>
          </a:prstGeom>
          <a:solidFill>
            <a:srgbClr val="A42037"/>
          </a:solidFill>
        </p:spPr>
        <p:txBody>
          <a:bodyPr/>
          <a:lstStyle/>
          <a:p>
            <a:endParaRPr lang="en-US"/>
          </a:p>
        </p:txBody>
      </p:sp>
      <p:sp>
        <p:nvSpPr>
          <p:cNvPr id="4" name="Text 2"/>
          <p:cNvSpPr/>
          <p:nvPr/>
        </p:nvSpPr>
        <p:spPr>
          <a:xfrm>
            <a:off x="2011680" y="411480"/>
            <a:ext cx="9677095" cy="658368"/>
          </a:xfrm>
          <a:prstGeom prst="rect">
            <a:avLst/>
          </a:prstGeom>
          <a:noFill/>
        </p:spPr>
        <p:txBody>
          <a:bodyPr wrap="square" rtlCol="0" anchor="ctr"/>
          <a:lstStyle/>
          <a:p>
            <a:pPr marL="0" indent="0">
              <a:buNone/>
            </a:pPr>
            <a:r>
              <a:rPr lang="en-US" sz="3000" b="1" dirty="0">
                <a:solidFill>
                  <a:srgbClr val="231F20"/>
                </a:solidFill>
                <a:latin typeface="Cambria" panose="02040503050406030204" pitchFamily="34" charset="0"/>
                <a:ea typeface="Cambria" panose="02040503050406030204" pitchFamily="34" charset="-122"/>
                <a:cs typeface="Cambria" panose="02040503050406030204" pitchFamily="34" charset="-120"/>
              </a:rPr>
              <a:t>Outline</a:t>
            </a:r>
            <a:endParaRPr lang="en-US" sz="3000" dirty="0"/>
          </a:p>
        </p:txBody>
      </p:sp>
      <p:sp>
        <p:nvSpPr>
          <p:cNvPr id="5" name="Shape 3"/>
          <p:cNvSpPr/>
          <p:nvPr/>
        </p:nvSpPr>
        <p:spPr>
          <a:xfrm>
            <a:off x="2011680" y="1600200"/>
            <a:ext cx="585216" cy="585216"/>
          </a:xfrm>
          <a:prstGeom prst="roundRect">
            <a:avLst>
              <a:gd name="adj" fmla="val 50000"/>
            </a:avLst>
          </a:prstGeom>
          <a:solidFill>
            <a:srgbClr val="F2F0EF"/>
          </a:solidFill>
          <a:ln w="15875">
            <a:solidFill>
              <a:srgbClr val="A42037"/>
            </a:solidFill>
            <a:prstDash val="solid"/>
          </a:ln>
        </p:spPr>
        <p:txBody>
          <a:bodyPr/>
          <a:lstStyle/>
          <a:p>
            <a:endParaRPr lang="en-US"/>
          </a:p>
        </p:txBody>
      </p:sp>
      <p:sp>
        <p:nvSpPr>
          <p:cNvPr id="6" name="Text 4"/>
          <p:cNvSpPr/>
          <p:nvPr/>
        </p:nvSpPr>
        <p:spPr>
          <a:xfrm>
            <a:off x="2011680" y="1600200"/>
            <a:ext cx="585216" cy="585216"/>
          </a:xfrm>
          <a:prstGeom prst="rect">
            <a:avLst/>
          </a:prstGeom>
          <a:noFill/>
        </p:spPr>
        <p:txBody>
          <a:bodyPr wrap="square" rtlCol="0" anchor="ctr"/>
          <a:lstStyle/>
          <a:p>
            <a:pPr marL="0" indent="0" algn="ctr">
              <a:buNone/>
            </a:pPr>
            <a:r>
              <a:rPr lang="en-US" sz="1800" b="1" dirty="0">
                <a:solidFill>
                  <a:srgbClr val="A42037"/>
                </a:solidFill>
                <a:latin typeface="Cambria" panose="02040503050406030204" pitchFamily="34" charset="0"/>
                <a:ea typeface="Cambria" panose="02040503050406030204" pitchFamily="34" charset="-122"/>
                <a:cs typeface="Cambria" panose="02040503050406030204" pitchFamily="34" charset="-120"/>
              </a:rPr>
              <a:t>1</a:t>
            </a:r>
            <a:endParaRPr lang="en-US" sz="1800" dirty="0"/>
          </a:p>
        </p:txBody>
      </p:sp>
      <p:sp>
        <p:nvSpPr>
          <p:cNvPr id="7" name="Text 5"/>
          <p:cNvSpPr/>
          <p:nvPr/>
        </p:nvSpPr>
        <p:spPr>
          <a:xfrm>
            <a:off x="2788919" y="1700785"/>
            <a:ext cx="8854135" cy="365760"/>
          </a:xfrm>
          <a:prstGeom prst="rect">
            <a:avLst/>
          </a:prstGeom>
          <a:noFill/>
        </p:spPr>
        <p:txBody>
          <a:bodyPr wrap="square" rtlCol="0" anchor="ctr"/>
          <a:lstStyle/>
          <a:p>
            <a:pPr indent="0">
              <a:buNone/>
            </a:pPr>
            <a:r>
              <a:rPr lang="en-US" sz="2000" dirty="0"/>
              <a:t>Quantum Network</a:t>
            </a:r>
          </a:p>
        </p:txBody>
      </p:sp>
      <p:sp>
        <p:nvSpPr>
          <p:cNvPr id="9" name="Shape 7"/>
          <p:cNvSpPr/>
          <p:nvPr/>
        </p:nvSpPr>
        <p:spPr>
          <a:xfrm>
            <a:off x="2011680" y="2441448"/>
            <a:ext cx="9677095" cy="0"/>
          </a:xfrm>
          <a:prstGeom prst="line">
            <a:avLst/>
          </a:prstGeom>
          <a:noFill/>
          <a:ln w="9525">
            <a:solidFill>
              <a:srgbClr val="DAD7D6"/>
            </a:solidFill>
            <a:prstDash val="solid"/>
          </a:ln>
        </p:spPr>
        <p:txBody>
          <a:bodyPr/>
          <a:lstStyle/>
          <a:p>
            <a:endParaRPr lang="en-US"/>
          </a:p>
        </p:txBody>
      </p:sp>
      <p:sp>
        <p:nvSpPr>
          <p:cNvPr id="10" name="Shape 8"/>
          <p:cNvSpPr/>
          <p:nvPr/>
        </p:nvSpPr>
        <p:spPr>
          <a:xfrm>
            <a:off x="2011680" y="2532888"/>
            <a:ext cx="585216" cy="585216"/>
          </a:xfrm>
          <a:prstGeom prst="roundRect">
            <a:avLst>
              <a:gd name="adj" fmla="val 50000"/>
            </a:avLst>
          </a:prstGeom>
          <a:solidFill>
            <a:srgbClr val="F2F0EF"/>
          </a:solidFill>
          <a:ln w="15875">
            <a:solidFill>
              <a:srgbClr val="A42037"/>
            </a:solidFill>
            <a:prstDash val="solid"/>
          </a:ln>
        </p:spPr>
        <p:txBody>
          <a:bodyPr/>
          <a:lstStyle/>
          <a:p>
            <a:endParaRPr lang="en-US"/>
          </a:p>
        </p:txBody>
      </p:sp>
      <p:sp>
        <p:nvSpPr>
          <p:cNvPr id="11" name="Text 9"/>
          <p:cNvSpPr/>
          <p:nvPr/>
        </p:nvSpPr>
        <p:spPr>
          <a:xfrm>
            <a:off x="2011680" y="2532888"/>
            <a:ext cx="585216" cy="585216"/>
          </a:xfrm>
          <a:prstGeom prst="rect">
            <a:avLst/>
          </a:prstGeom>
          <a:noFill/>
        </p:spPr>
        <p:txBody>
          <a:bodyPr wrap="square" rtlCol="0" anchor="ctr"/>
          <a:lstStyle/>
          <a:p>
            <a:pPr marL="0" indent="0" algn="ctr">
              <a:buNone/>
            </a:pPr>
            <a:r>
              <a:rPr lang="en-US" sz="1800" b="1" dirty="0">
                <a:solidFill>
                  <a:srgbClr val="A42037"/>
                </a:solidFill>
                <a:latin typeface="Cambria" panose="02040503050406030204" pitchFamily="34" charset="0"/>
                <a:ea typeface="Cambria" panose="02040503050406030204" pitchFamily="34" charset="-122"/>
                <a:cs typeface="Cambria" panose="02040503050406030204" pitchFamily="34" charset="-120"/>
              </a:rPr>
              <a:t>2</a:t>
            </a:r>
            <a:endParaRPr lang="en-US" sz="1800" dirty="0"/>
          </a:p>
        </p:txBody>
      </p:sp>
      <p:sp>
        <p:nvSpPr>
          <p:cNvPr id="12" name="Text 10"/>
          <p:cNvSpPr/>
          <p:nvPr/>
        </p:nvSpPr>
        <p:spPr>
          <a:xfrm>
            <a:off x="2788920" y="2633473"/>
            <a:ext cx="8854135" cy="365760"/>
          </a:xfrm>
          <a:prstGeom prst="rect">
            <a:avLst/>
          </a:prstGeom>
          <a:noFill/>
        </p:spPr>
        <p:txBody>
          <a:bodyPr wrap="square" rtlCol="0" anchor="ctr"/>
          <a:lstStyle/>
          <a:p>
            <a:r>
              <a:rPr lang="en-US" sz="2000" dirty="0"/>
              <a:t>Quantum Computing and Distributed Quantum Computing</a:t>
            </a:r>
          </a:p>
        </p:txBody>
      </p:sp>
      <p:sp>
        <p:nvSpPr>
          <p:cNvPr id="14" name="Shape 12"/>
          <p:cNvSpPr/>
          <p:nvPr/>
        </p:nvSpPr>
        <p:spPr>
          <a:xfrm>
            <a:off x="2011680" y="3374136"/>
            <a:ext cx="9677095" cy="0"/>
          </a:xfrm>
          <a:prstGeom prst="line">
            <a:avLst/>
          </a:prstGeom>
          <a:noFill/>
          <a:ln w="9525">
            <a:solidFill>
              <a:srgbClr val="DAD7D6"/>
            </a:solidFill>
            <a:prstDash val="solid"/>
          </a:ln>
        </p:spPr>
        <p:txBody>
          <a:bodyPr/>
          <a:lstStyle/>
          <a:p>
            <a:endParaRPr lang="en-US"/>
          </a:p>
        </p:txBody>
      </p:sp>
      <p:sp>
        <p:nvSpPr>
          <p:cNvPr id="15" name="Shape 13"/>
          <p:cNvSpPr/>
          <p:nvPr/>
        </p:nvSpPr>
        <p:spPr>
          <a:xfrm>
            <a:off x="2011680" y="3465576"/>
            <a:ext cx="585216" cy="585216"/>
          </a:xfrm>
          <a:prstGeom prst="roundRect">
            <a:avLst>
              <a:gd name="adj" fmla="val 50000"/>
            </a:avLst>
          </a:prstGeom>
          <a:solidFill>
            <a:srgbClr val="F2F0EF"/>
          </a:solidFill>
          <a:ln w="15875">
            <a:solidFill>
              <a:srgbClr val="A42037"/>
            </a:solidFill>
            <a:prstDash val="solid"/>
          </a:ln>
        </p:spPr>
        <p:txBody>
          <a:bodyPr/>
          <a:lstStyle/>
          <a:p>
            <a:endParaRPr lang="en-US"/>
          </a:p>
        </p:txBody>
      </p:sp>
      <p:sp>
        <p:nvSpPr>
          <p:cNvPr id="16" name="Text 14"/>
          <p:cNvSpPr/>
          <p:nvPr/>
        </p:nvSpPr>
        <p:spPr>
          <a:xfrm>
            <a:off x="2011680" y="3465576"/>
            <a:ext cx="585216" cy="585216"/>
          </a:xfrm>
          <a:prstGeom prst="rect">
            <a:avLst/>
          </a:prstGeom>
          <a:noFill/>
        </p:spPr>
        <p:txBody>
          <a:bodyPr wrap="square" rtlCol="0" anchor="ctr"/>
          <a:lstStyle/>
          <a:p>
            <a:pPr marL="0" indent="0" algn="ctr">
              <a:buNone/>
            </a:pPr>
            <a:r>
              <a:rPr lang="en-US" sz="1800" b="1" dirty="0">
                <a:solidFill>
                  <a:srgbClr val="A42037"/>
                </a:solidFill>
                <a:latin typeface="Cambria" panose="02040503050406030204" pitchFamily="34" charset="0"/>
                <a:ea typeface="Cambria" panose="02040503050406030204" pitchFamily="34" charset="-122"/>
                <a:cs typeface="Cambria" panose="02040503050406030204" pitchFamily="34" charset="-120"/>
              </a:rPr>
              <a:t>3</a:t>
            </a:r>
            <a:endParaRPr lang="en-US" sz="1800" dirty="0"/>
          </a:p>
        </p:txBody>
      </p:sp>
      <p:sp>
        <p:nvSpPr>
          <p:cNvPr id="17" name="Text 15"/>
          <p:cNvSpPr/>
          <p:nvPr/>
        </p:nvSpPr>
        <p:spPr>
          <a:xfrm>
            <a:off x="2788920" y="3580027"/>
            <a:ext cx="8854135" cy="365760"/>
          </a:xfrm>
          <a:prstGeom prst="rect">
            <a:avLst/>
          </a:prstGeom>
          <a:noFill/>
        </p:spPr>
        <p:txBody>
          <a:bodyPr wrap="square" rtlCol="0" anchor="ctr"/>
          <a:lstStyle/>
          <a:p>
            <a:r>
              <a:rPr lang="en-US" sz="2000" dirty="0"/>
              <a:t>Satellite-Ground Communication</a:t>
            </a:r>
          </a:p>
        </p:txBody>
      </p:sp>
      <p:sp>
        <p:nvSpPr>
          <p:cNvPr id="19" name="Shape 17"/>
          <p:cNvSpPr/>
          <p:nvPr/>
        </p:nvSpPr>
        <p:spPr>
          <a:xfrm>
            <a:off x="2011680" y="4306824"/>
            <a:ext cx="9677095" cy="0"/>
          </a:xfrm>
          <a:prstGeom prst="line">
            <a:avLst/>
          </a:prstGeom>
          <a:noFill/>
          <a:ln w="9525">
            <a:solidFill>
              <a:srgbClr val="DAD7D6"/>
            </a:solidFill>
            <a:prstDash val="solid"/>
          </a:ln>
        </p:spPr>
        <p:txBody>
          <a:bodyPr/>
          <a:lstStyle/>
          <a:p>
            <a:endParaRPr lang="en-US"/>
          </a:p>
        </p:txBody>
      </p:sp>
      <p:sp>
        <p:nvSpPr>
          <p:cNvPr id="20" name="Shape 18"/>
          <p:cNvSpPr/>
          <p:nvPr/>
        </p:nvSpPr>
        <p:spPr>
          <a:xfrm>
            <a:off x="2011680" y="4398264"/>
            <a:ext cx="585216" cy="585216"/>
          </a:xfrm>
          <a:prstGeom prst="roundRect">
            <a:avLst>
              <a:gd name="adj" fmla="val 50000"/>
            </a:avLst>
          </a:prstGeom>
          <a:solidFill>
            <a:srgbClr val="F2F0EF"/>
          </a:solidFill>
          <a:ln w="15875">
            <a:solidFill>
              <a:srgbClr val="A42037"/>
            </a:solidFill>
            <a:prstDash val="solid"/>
          </a:ln>
        </p:spPr>
        <p:txBody>
          <a:bodyPr/>
          <a:lstStyle/>
          <a:p>
            <a:endParaRPr lang="en-US"/>
          </a:p>
        </p:txBody>
      </p:sp>
      <p:sp>
        <p:nvSpPr>
          <p:cNvPr id="21" name="Text 19"/>
          <p:cNvSpPr/>
          <p:nvPr/>
        </p:nvSpPr>
        <p:spPr>
          <a:xfrm>
            <a:off x="2011680" y="4398264"/>
            <a:ext cx="585216" cy="585216"/>
          </a:xfrm>
          <a:prstGeom prst="rect">
            <a:avLst/>
          </a:prstGeom>
          <a:noFill/>
        </p:spPr>
        <p:txBody>
          <a:bodyPr wrap="square" rtlCol="0" anchor="ctr"/>
          <a:lstStyle/>
          <a:p>
            <a:pPr marL="0" indent="0" algn="ctr">
              <a:buNone/>
            </a:pPr>
            <a:r>
              <a:rPr lang="en-US" sz="1800" b="1" dirty="0">
                <a:solidFill>
                  <a:srgbClr val="A42037"/>
                </a:solidFill>
                <a:latin typeface="Cambria" panose="02040503050406030204" pitchFamily="34" charset="0"/>
                <a:ea typeface="Cambria" panose="02040503050406030204" pitchFamily="34" charset="-122"/>
                <a:cs typeface="Cambria" panose="02040503050406030204" pitchFamily="34" charset="-120"/>
              </a:rPr>
              <a:t>4</a:t>
            </a:r>
            <a:endParaRPr lang="en-US" sz="1800" dirty="0"/>
          </a:p>
        </p:txBody>
      </p:sp>
      <p:sp>
        <p:nvSpPr>
          <p:cNvPr id="22" name="Text 20"/>
          <p:cNvSpPr/>
          <p:nvPr/>
        </p:nvSpPr>
        <p:spPr>
          <a:xfrm>
            <a:off x="2788920" y="4521585"/>
            <a:ext cx="8854135" cy="365760"/>
          </a:xfrm>
          <a:prstGeom prst="rect">
            <a:avLst/>
          </a:prstGeom>
          <a:noFill/>
        </p:spPr>
        <p:txBody>
          <a:bodyPr wrap="square" rtlCol="0" anchor="ctr"/>
          <a:lstStyle/>
          <a:p>
            <a:r>
              <a:rPr lang="en-US" sz="2000" dirty="0"/>
              <a:t>Satellite-Assisted Quantum Networks</a:t>
            </a:r>
          </a:p>
        </p:txBody>
      </p:sp>
      <p:sp>
        <p:nvSpPr>
          <p:cNvPr id="24" name="Shape 22"/>
          <p:cNvSpPr/>
          <p:nvPr/>
        </p:nvSpPr>
        <p:spPr>
          <a:xfrm>
            <a:off x="2011680" y="5239512"/>
            <a:ext cx="9677095" cy="0"/>
          </a:xfrm>
          <a:prstGeom prst="line">
            <a:avLst/>
          </a:prstGeom>
          <a:noFill/>
          <a:ln w="9525">
            <a:solidFill>
              <a:srgbClr val="DAD7D6"/>
            </a:solidFill>
            <a:prstDash val="solid"/>
          </a:ln>
        </p:spPr>
        <p:txBody>
          <a:bodyPr/>
          <a:lstStyle/>
          <a:p>
            <a:endParaRPr lang="en-US"/>
          </a:p>
        </p:txBody>
      </p:sp>
      <p:sp>
        <p:nvSpPr>
          <p:cNvPr id="25" name="Shape 23"/>
          <p:cNvSpPr/>
          <p:nvPr/>
        </p:nvSpPr>
        <p:spPr>
          <a:xfrm>
            <a:off x="2011680" y="5330952"/>
            <a:ext cx="585216" cy="585216"/>
          </a:xfrm>
          <a:prstGeom prst="roundRect">
            <a:avLst>
              <a:gd name="adj" fmla="val 50000"/>
            </a:avLst>
          </a:prstGeom>
          <a:solidFill>
            <a:srgbClr val="F2F0EF"/>
          </a:solidFill>
          <a:ln w="15875">
            <a:solidFill>
              <a:srgbClr val="A42037"/>
            </a:solidFill>
            <a:prstDash val="solid"/>
          </a:ln>
        </p:spPr>
        <p:txBody>
          <a:bodyPr/>
          <a:lstStyle/>
          <a:p>
            <a:endParaRPr lang="en-US"/>
          </a:p>
        </p:txBody>
      </p:sp>
      <p:sp>
        <p:nvSpPr>
          <p:cNvPr id="26" name="Text 24"/>
          <p:cNvSpPr/>
          <p:nvPr/>
        </p:nvSpPr>
        <p:spPr>
          <a:xfrm>
            <a:off x="2011680" y="5330952"/>
            <a:ext cx="585216" cy="585216"/>
          </a:xfrm>
          <a:prstGeom prst="rect">
            <a:avLst/>
          </a:prstGeom>
          <a:noFill/>
        </p:spPr>
        <p:txBody>
          <a:bodyPr wrap="square" rtlCol="0" anchor="ctr"/>
          <a:lstStyle/>
          <a:p>
            <a:pPr marL="0" indent="0" algn="ctr">
              <a:buNone/>
            </a:pPr>
            <a:r>
              <a:rPr lang="en-US" sz="1800" b="1" dirty="0">
                <a:solidFill>
                  <a:srgbClr val="A42037"/>
                </a:solidFill>
                <a:latin typeface="Cambria" panose="02040503050406030204" pitchFamily="34" charset="0"/>
                <a:ea typeface="Cambria" panose="02040503050406030204" pitchFamily="34" charset="-122"/>
                <a:cs typeface="Cambria" panose="02040503050406030204" pitchFamily="34" charset="-120"/>
              </a:rPr>
              <a:t>5</a:t>
            </a:r>
            <a:endParaRPr lang="en-US" sz="1800" dirty="0"/>
          </a:p>
        </p:txBody>
      </p:sp>
      <p:sp>
        <p:nvSpPr>
          <p:cNvPr id="27" name="Text 25"/>
          <p:cNvSpPr/>
          <p:nvPr/>
        </p:nvSpPr>
        <p:spPr>
          <a:xfrm>
            <a:off x="2788920" y="5393724"/>
            <a:ext cx="8854135" cy="365760"/>
          </a:xfrm>
          <a:prstGeom prst="rect">
            <a:avLst/>
          </a:prstGeom>
          <a:noFill/>
        </p:spPr>
        <p:txBody>
          <a:bodyPr wrap="square" rtlCol="0" anchor="ctr"/>
          <a:lstStyle/>
          <a:p>
            <a:r>
              <a:rPr lang="en-US" sz="2000" dirty="0"/>
              <a:t>Satellite-Ground Quantum Computing</a:t>
            </a:r>
          </a:p>
        </p:txBody>
      </p:sp>
      <p:sp>
        <p:nvSpPr>
          <p:cNvPr id="29" name="Text 27"/>
          <p:cNvSpPr/>
          <p:nvPr/>
        </p:nvSpPr>
        <p:spPr>
          <a:xfrm>
            <a:off x="11551615" y="6473952"/>
            <a:ext cx="411480" cy="274320"/>
          </a:xfrm>
          <a:prstGeom prst="rect">
            <a:avLst/>
          </a:prstGeom>
          <a:noFill/>
        </p:spPr>
        <p:txBody>
          <a:bodyPr wrap="square" rtlCol="0" anchor="ctr"/>
          <a:lstStyle/>
          <a:p>
            <a:pPr marL="0" indent="0" algn="r">
              <a:buNone/>
            </a:pPr>
            <a:r>
              <a:rPr lang="en-US" sz="1000" dirty="0">
                <a:solidFill>
                  <a:srgbClr val="58595B"/>
                </a:solidFill>
                <a:latin typeface="Calibri" panose="020F0502020204030204" pitchFamily="34" charset="0"/>
                <a:ea typeface="Calibri" panose="020F0502020204030204" pitchFamily="34" charset="-122"/>
                <a:cs typeface="Calibri" panose="020F0502020204030204" pitchFamily="34" charset="-120"/>
              </a:rPr>
              <a:t>2</a:t>
            </a:r>
            <a:endParaRPr lang="en-US" sz="1000" dirty="0"/>
          </a:p>
        </p:txBody>
      </p:sp>
      <p:sp>
        <p:nvSpPr>
          <p:cNvPr id="30" name="Text 28"/>
          <p:cNvSpPr/>
          <p:nvPr/>
        </p:nvSpPr>
        <p:spPr>
          <a:xfrm>
            <a:off x="2011680" y="6473952"/>
            <a:ext cx="5486400" cy="274320"/>
          </a:xfrm>
          <a:prstGeom prst="rect">
            <a:avLst/>
          </a:prstGeom>
          <a:noFill/>
        </p:spPr>
        <p:txBody>
          <a:bodyPr wrap="square" rtlCol="0" anchor="ctr"/>
          <a:lstStyle/>
          <a:p>
            <a:r>
              <a:rPr lang="en-US" sz="900" i="1" dirty="0">
                <a:solidFill>
                  <a:srgbClr val="58595B"/>
                </a:solidFill>
                <a:latin typeface="Calibri" panose="020F0502020204030204" pitchFamily="34" charset="0"/>
                <a:ea typeface="Calibri" panose="020F0502020204030204" pitchFamily="34" charset="-122"/>
                <a:cs typeface="Calibri" panose="020F0502020204030204" pitchFamily="34" charset="-120"/>
              </a:rPr>
              <a:t>UNIQ  ·  Communication-Efficient Distributed Quantum Computing via Unified NIP</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16414"/>
            <a:ext cx="1554480" cy="6858000"/>
          </a:xfrm>
          <a:prstGeom prst="rect">
            <a:avLst/>
          </a:prstGeom>
          <a:solidFill>
            <a:srgbClr val="A42037"/>
          </a:solidFill>
        </p:spPr>
        <p:txBody>
          <a:bodyPr/>
          <a:lstStyle/>
          <a:p>
            <a:endParaRPr lang="en-US" sz="1250" dirty="0">
              <a:solidFill>
                <a:srgbClr val="EACBD1"/>
              </a:solidFill>
              <a:latin typeface="Calibri" panose="020F0502020204030204" pitchFamily="34" charset="0"/>
              <a:cs typeface="Calibri" panose="020F0502020204030204" pitchFamily="34" charset="-120"/>
            </a:endParaRPr>
          </a:p>
        </p:txBody>
      </p:sp>
      <p:sp>
        <p:nvSpPr>
          <p:cNvPr id="5" name="Shape 3"/>
          <p:cNvSpPr/>
          <p:nvPr/>
        </p:nvSpPr>
        <p:spPr>
          <a:xfrm>
            <a:off x="109728" y="1399032"/>
            <a:ext cx="1335024" cy="512064"/>
          </a:xfrm>
          <a:prstGeom prst="roundRect">
            <a:avLst>
              <a:gd name="adj" fmla="val 14286"/>
            </a:avLst>
          </a:prstGeom>
          <a:solidFill>
            <a:srgbClr val="FFFFFF"/>
          </a:solidFill>
        </p:spPr>
        <p:txBody>
          <a:bodyPr/>
          <a:lstStyle/>
          <a:p>
            <a:endParaRPr lang="en-US"/>
          </a:p>
        </p:txBody>
      </p:sp>
      <p:sp>
        <p:nvSpPr>
          <p:cNvPr id="4" name="Text 2"/>
          <p:cNvSpPr/>
          <p:nvPr/>
        </p:nvSpPr>
        <p:spPr>
          <a:xfrm>
            <a:off x="182880" y="1399032"/>
            <a:ext cx="1225296" cy="512064"/>
          </a:xfrm>
          <a:prstGeom prst="rect">
            <a:avLst/>
          </a:prstGeom>
          <a:noFill/>
        </p:spPr>
        <p:txBody>
          <a:bodyPr wrap="square" rtlCol="0" anchor="ctr"/>
          <a:lstStyle/>
          <a:p>
            <a:pPr algn="ctr"/>
            <a:r>
              <a:rPr lang="en-US" sz="1250" b="1" dirty="0">
                <a:solidFill>
                  <a:srgbClr val="A42037"/>
                </a:solidFill>
                <a:latin typeface="Calibri" panose="020F0502020204030204" pitchFamily="34" charset="0"/>
                <a:cs typeface="Calibri" panose="020F0502020204030204" pitchFamily="34" charset="-120"/>
              </a:rPr>
              <a:t>Quantum Network</a:t>
            </a:r>
          </a:p>
        </p:txBody>
      </p:sp>
      <p:sp>
        <p:nvSpPr>
          <p:cNvPr id="6" name="Text 4"/>
          <p:cNvSpPr/>
          <p:nvPr/>
        </p:nvSpPr>
        <p:spPr>
          <a:xfrm>
            <a:off x="182880" y="2267712"/>
            <a:ext cx="1225296"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Quantum Computing</a:t>
            </a:r>
          </a:p>
        </p:txBody>
      </p:sp>
      <p:sp>
        <p:nvSpPr>
          <p:cNvPr id="7" name="Text 5"/>
          <p:cNvSpPr/>
          <p:nvPr/>
        </p:nvSpPr>
        <p:spPr>
          <a:xfrm>
            <a:off x="0" y="3172968"/>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Distributed Quantum Computing</a:t>
            </a:r>
          </a:p>
          <a:p>
            <a:pPr marL="0" indent="0" algn="l">
              <a:buNone/>
            </a:pPr>
            <a:endParaRPr lang="en-US" sz="1250" dirty="0"/>
          </a:p>
        </p:txBody>
      </p:sp>
      <p:sp>
        <p:nvSpPr>
          <p:cNvPr id="8" name="Text 6"/>
          <p:cNvSpPr/>
          <p:nvPr/>
        </p:nvSpPr>
        <p:spPr>
          <a:xfrm>
            <a:off x="109728" y="4005072"/>
            <a:ext cx="1335024" cy="512064"/>
          </a:xfrm>
          <a:prstGeom prst="rect">
            <a:avLst/>
          </a:prstGeom>
          <a:noFill/>
        </p:spPr>
        <p:txBody>
          <a:bodyPr wrap="square" rtlCol="0" anchor="ctr"/>
          <a:lstStyle/>
          <a:p>
            <a:r>
              <a:rPr lang="en-US" sz="1250" dirty="0">
                <a:solidFill>
                  <a:srgbClr val="EACBD1"/>
                </a:solidFill>
                <a:latin typeface="Calibri" panose="020F0502020204030204" pitchFamily="34" charset="0"/>
                <a:cs typeface="Calibri" panose="020F0502020204030204" pitchFamily="34" charset="-120"/>
              </a:rPr>
              <a:t>Satellite-Ground Communications</a:t>
            </a:r>
          </a:p>
        </p:txBody>
      </p:sp>
      <p:sp>
        <p:nvSpPr>
          <p:cNvPr id="9" name="Text 7"/>
          <p:cNvSpPr/>
          <p:nvPr/>
        </p:nvSpPr>
        <p:spPr>
          <a:xfrm>
            <a:off x="0" y="4873752"/>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Satellite Assisted Quantum Networks</a:t>
            </a:r>
          </a:p>
        </p:txBody>
      </p:sp>
      <p:sp>
        <p:nvSpPr>
          <p:cNvPr id="10" name="Text 8"/>
          <p:cNvSpPr/>
          <p:nvPr/>
        </p:nvSpPr>
        <p:spPr>
          <a:xfrm>
            <a:off x="2011680" y="347472"/>
            <a:ext cx="9677095" cy="292608"/>
          </a:xfrm>
          <a:prstGeom prst="rect">
            <a:avLst/>
          </a:prstGeom>
          <a:noFill/>
        </p:spPr>
        <p:txBody>
          <a:bodyPr wrap="none" rtlCol="0" anchor="ctr"/>
          <a:lstStyle/>
          <a:p>
            <a:pPr marL="0" indent="0">
              <a:buNone/>
            </a:pPr>
            <a:r>
              <a:rPr lang="en-US" sz="1200" b="1" kern="0" spc="100" dirty="0">
                <a:solidFill>
                  <a:srgbClr val="A42037"/>
                </a:solidFill>
                <a:latin typeface="Calibri" panose="020F0502020204030204" pitchFamily="34" charset="0"/>
                <a:ea typeface="Calibri" panose="020F0502020204030204" pitchFamily="34" charset="-122"/>
                <a:cs typeface="Calibri" panose="020F0502020204030204" pitchFamily="34" charset="-120"/>
              </a:rPr>
              <a:t>INTRODUCTION</a:t>
            </a:r>
            <a:endParaRPr lang="en-US" sz="1200" dirty="0"/>
          </a:p>
        </p:txBody>
      </p:sp>
      <p:sp>
        <p:nvSpPr>
          <p:cNvPr id="11" name="Text 9"/>
          <p:cNvSpPr/>
          <p:nvPr/>
        </p:nvSpPr>
        <p:spPr>
          <a:xfrm>
            <a:off x="2011680" y="621792"/>
            <a:ext cx="9677095" cy="658368"/>
          </a:xfrm>
          <a:prstGeom prst="rect">
            <a:avLst/>
          </a:prstGeom>
          <a:noFill/>
        </p:spPr>
        <p:txBody>
          <a:bodyPr wrap="square" rtlCol="0" anchor="ctr"/>
          <a:lstStyle/>
          <a:p>
            <a:r>
              <a:rPr lang="en-US" sz="3200" dirty="0"/>
              <a:t>Quantum Network and Computing</a:t>
            </a:r>
          </a:p>
        </p:txBody>
      </p:sp>
      <p:sp>
        <p:nvSpPr>
          <p:cNvPr id="19" name="Text 17"/>
          <p:cNvSpPr/>
          <p:nvPr/>
        </p:nvSpPr>
        <p:spPr>
          <a:xfrm>
            <a:off x="11551615" y="6473952"/>
            <a:ext cx="411480" cy="274320"/>
          </a:xfrm>
          <a:prstGeom prst="rect">
            <a:avLst/>
          </a:prstGeom>
          <a:noFill/>
        </p:spPr>
        <p:txBody>
          <a:bodyPr wrap="square" rtlCol="0" anchor="ctr"/>
          <a:lstStyle/>
          <a:p>
            <a:pPr marL="0" indent="0" algn="r">
              <a:buNone/>
            </a:pPr>
            <a:r>
              <a:rPr lang="en-US" sz="1000" dirty="0">
                <a:solidFill>
                  <a:srgbClr val="58595B"/>
                </a:solidFill>
                <a:latin typeface="Calibri" panose="020F0502020204030204" pitchFamily="34" charset="0"/>
                <a:ea typeface="Calibri" panose="020F0502020204030204" pitchFamily="34" charset="-122"/>
                <a:cs typeface="Calibri" panose="020F0502020204030204" pitchFamily="34" charset="-120"/>
              </a:rPr>
              <a:t>3</a:t>
            </a:r>
            <a:endParaRPr lang="en-US" sz="1000" dirty="0"/>
          </a:p>
        </p:txBody>
      </p:sp>
      <p:sp>
        <p:nvSpPr>
          <p:cNvPr id="15" name="TextBox 14">
            <a:extLst>
              <a:ext uri="{FF2B5EF4-FFF2-40B4-BE49-F238E27FC236}">
                <a16:creationId xmlns:a16="http://schemas.microsoft.com/office/drawing/2014/main" id="{667C3A2A-8CA2-13CA-72BA-FBD8D10C693C}"/>
              </a:ext>
            </a:extLst>
          </p:cNvPr>
          <p:cNvSpPr txBox="1"/>
          <p:nvPr/>
        </p:nvSpPr>
        <p:spPr>
          <a:xfrm>
            <a:off x="0" y="5760720"/>
            <a:ext cx="1554480" cy="477054"/>
          </a:xfrm>
          <a:prstGeom prst="rect">
            <a:avLst/>
          </a:prstGeom>
          <a:noFill/>
        </p:spPr>
        <p:txBody>
          <a:bodyPr wrap="square">
            <a:spAutoFit/>
          </a:bodyPr>
          <a:lstStyle/>
          <a:p>
            <a:pPr algn="ctr"/>
            <a:r>
              <a:rPr lang="en-US" sz="1250" dirty="0">
                <a:solidFill>
                  <a:srgbClr val="EACBD1"/>
                </a:solidFill>
                <a:latin typeface="Calibri" panose="020F0502020204030204" pitchFamily="34" charset="0"/>
                <a:cs typeface="Calibri" panose="020F0502020204030204" pitchFamily="34" charset="-120"/>
              </a:rPr>
              <a:t>Satellite-Ground Quantum Computing</a:t>
            </a:r>
          </a:p>
        </p:txBody>
      </p:sp>
      <p:sp>
        <p:nvSpPr>
          <p:cNvPr id="3" name="TextBox 2">
            <a:extLst>
              <a:ext uri="{FF2B5EF4-FFF2-40B4-BE49-F238E27FC236}">
                <a16:creationId xmlns:a16="http://schemas.microsoft.com/office/drawing/2014/main" id="{78ADB259-A46E-15D4-FAD8-A377E2715024}"/>
              </a:ext>
            </a:extLst>
          </p:cNvPr>
          <p:cNvSpPr txBox="1"/>
          <p:nvPr/>
        </p:nvSpPr>
        <p:spPr>
          <a:xfrm>
            <a:off x="2011680" y="1449001"/>
            <a:ext cx="9542366" cy="830997"/>
          </a:xfrm>
          <a:prstGeom prst="rect">
            <a:avLst/>
          </a:prstGeom>
          <a:noFill/>
        </p:spPr>
        <p:txBody>
          <a:bodyPr wrap="square">
            <a:spAutoFit/>
          </a:bodyPr>
          <a:lstStyle/>
          <a:p>
            <a:r>
              <a:rPr lang="fr-FR" sz="2400" dirty="0"/>
              <a:t>Transmit quantum information </a:t>
            </a:r>
            <a:r>
              <a:rPr lang="fr-FR" sz="2400" dirty="0" err="1"/>
              <a:t>between</a:t>
            </a:r>
            <a:r>
              <a:rPr lang="fr-FR" sz="2400" dirty="0"/>
              <a:t> </a:t>
            </a:r>
            <a:r>
              <a:rPr lang="fr-FR" sz="2400" dirty="0" err="1"/>
              <a:t>nodes</a:t>
            </a:r>
            <a:r>
              <a:rPr lang="fr-FR" sz="2400" dirty="0"/>
              <a:t>, </a:t>
            </a:r>
          </a:p>
          <a:p>
            <a:r>
              <a:rPr lang="fr-FR" sz="2400" dirty="0" err="1"/>
              <a:t>using</a:t>
            </a:r>
            <a:r>
              <a:rPr lang="fr-FR" sz="2400" dirty="0"/>
              <a:t> quantum </a:t>
            </a:r>
            <a:r>
              <a:rPr lang="fr-FR" sz="2400" dirty="0" err="1"/>
              <a:t>phenomena</a:t>
            </a:r>
            <a:r>
              <a:rPr lang="fr-FR" sz="2400" dirty="0"/>
              <a:t> superposition and </a:t>
            </a:r>
            <a:r>
              <a:rPr lang="fr-FR" sz="2400" dirty="0" err="1"/>
              <a:t>entanglement</a:t>
            </a:r>
            <a:endParaRPr lang="en-US" sz="2400" dirty="0"/>
          </a:p>
        </p:txBody>
      </p:sp>
      <p:sp>
        <p:nvSpPr>
          <p:cNvPr id="14" name="Content Placeholder 2">
            <a:extLst>
              <a:ext uri="{FF2B5EF4-FFF2-40B4-BE49-F238E27FC236}">
                <a16:creationId xmlns:a16="http://schemas.microsoft.com/office/drawing/2014/main" id="{79282A2E-A6A0-FC4B-C81D-E60D9FE2DCE9}"/>
              </a:ext>
            </a:extLst>
          </p:cNvPr>
          <p:cNvSpPr txBox="1">
            <a:spLocks/>
          </p:cNvSpPr>
          <p:nvPr/>
        </p:nvSpPr>
        <p:spPr>
          <a:xfrm>
            <a:off x="3008919" y="2680608"/>
            <a:ext cx="3598937" cy="527250"/>
          </a:xfrm>
          <a:prstGeom prst="rect">
            <a:avLst/>
          </a:prstGeom>
        </p:spPr>
        <p:txBody>
          <a:bodyPr vert="horz" lIns="91440" tIns="45720" rIns="91440" bIns="45720" rtlCol="0">
            <a:normAutofit/>
          </a:bodyPr>
          <a:lstStyle>
            <a:lvl1pPr marL="457200" indent="-457200" algn="l" defTabSz="914400" rtl="0" eaLnBrk="1" latinLnBrk="0" hangingPunct="1">
              <a:lnSpc>
                <a:spcPct val="90000"/>
              </a:lnSpc>
              <a:spcBef>
                <a:spcPts val="1000"/>
              </a:spcBef>
              <a:buFont typeface="Wingdings" panose="05000000000000000000" pitchFamily="2" charset="2"/>
              <a:buChar char="Ø"/>
              <a:defRPr sz="2800" kern="1200">
                <a:solidFill>
                  <a:schemeClr val="bg1">
                    <a:lumMod val="50000"/>
                  </a:schemeClr>
                </a:solidFill>
                <a:latin typeface="Calibri" panose="020F0502020204030204" pitchFamily="34" charset="0"/>
                <a:ea typeface="+mn-ea"/>
                <a:cs typeface="Calibri" panose="020F0502020204030204" pitchFamily="34" charset="0"/>
              </a:defRPr>
            </a:lvl1pPr>
            <a:lvl2pPr marL="800100" indent="-342900" algn="l" defTabSz="914400" rtl="0" eaLnBrk="1" latinLnBrk="0" hangingPunct="1">
              <a:lnSpc>
                <a:spcPct val="90000"/>
              </a:lnSpc>
              <a:spcBef>
                <a:spcPts val="500"/>
              </a:spcBef>
              <a:buFont typeface="Wingdings" panose="05000000000000000000" pitchFamily="2" charset="2"/>
              <a:buChar char="q"/>
              <a:defRPr sz="2400" kern="1200">
                <a:solidFill>
                  <a:schemeClr val="bg1">
                    <a:lumMod val="50000"/>
                  </a:schemeClr>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Wingdings" panose="05000000000000000000" pitchFamily="2" charset="2"/>
              <a:buNone/>
              <a:defRPr sz="2000" kern="1200">
                <a:solidFill>
                  <a:schemeClr val="bg1">
                    <a:lumMod val="50000"/>
                  </a:schemeClr>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Wingdings" panose="05000000000000000000" pitchFamily="2" charset="2"/>
              <a:buNone/>
              <a:defRPr sz="1600" kern="1200">
                <a:solidFill>
                  <a:schemeClr val="bg1">
                    <a:lumMod val="50000"/>
                  </a:schemeClr>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Wingdings" panose="05000000000000000000" pitchFamily="2" charset="2"/>
              <a:buNone/>
              <a:defRPr sz="1700" kern="1200">
                <a:solidFill>
                  <a:schemeClr val="bg1">
                    <a:lumMod val="50000"/>
                  </a:schemeClr>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a:t>No bits, but </a:t>
            </a:r>
            <a:r>
              <a:rPr lang="en-US" sz="2400" i="1">
                <a:solidFill>
                  <a:srgbClr val="FF0000"/>
                </a:solidFill>
              </a:rPr>
              <a:t>qubits</a:t>
            </a:r>
          </a:p>
        </p:txBody>
      </p:sp>
      <p:pic>
        <p:nvPicPr>
          <p:cNvPr id="16" name="Picture 15">
            <a:extLst>
              <a:ext uri="{FF2B5EF4-FFF2-40B4-BE49-F238E27FC236}">
                <a16:creationId xmlns:a16="http://schemas.microsoft.com/office/drawing/2014/main" id="{92497D56-8B85-D99A-60B9-46DF799D3CBF}"/>
              </a:ext>
            </a:extLst>
          </p:cNvPr>
          <p:cNvPicPr>
            <a:picLocks noChangeAspect="1"/>
          </p:cNvPicPr>
          <p:nvPr/>
        </p:nvPicPr>
        <p:blipFill>
          <a:blip r:embed="rId2"/>
          <a:stretch>
            <a:fillRect/>
          </a:stretch>
        </p:blipFill>
        <p:spPr>
          <a:xfrm>
            <a:off x="4227422" y="3371475"/>
            <a:ext cx="2471138" cy="1852198"/>
          </a:xfrm>
          <a:prstGeom prst="rect">
            <a:avLst/>
          </a:prstGeom>
        </p:spPr>
      </p:pic>
      <p:pic>
        <p:nvPicPr>
          <p:cNvPr id="17" name="Picture 16">
            <a:extLst>
              <a:ext uri="{FF2B5EF4-FFF2-40B4-BE49-F238E27FC236}">
                <a16:creationId xmlns:a16="http://schemas.microsoft.com/office/drawing/2014/main" id="{CEC6C2C0-8479-2A8B-1654-77436B82C9F6}"/>
              </a:ext>
            </a:extLst>
          </p:cNvPr>
          <p:cNvPicPr>
            <a:picLocks noChangeAspect="1"/>
          </p:cNvPicPr>
          <p:nvPr/>
        </p:nvPicPr>
        <p:blipFill>
          <a:blip r:embed="rId3"/>
          <a:stretch>
            <a:fillRect/>
          </a:stretch>
        </p:blipFill>
        <p:spPr>
          <a:xfrm>
            <a:off x="1873965" y="3401919"/>
            <a:ext cx="1801010" cy="1801010"/>
          </a:xfrm>
          <a:prstGeom prst="rect">
            <a:avLst/>
          </a:prstGeom>
        </p:spPr>
      </p:pic>
      <p:sp>
        <p:nvSpPr>
          <p:cNvPr id="18" name="TextBox 17">
            <a:extLst>
              <a:ext uri="{FF2B5EF4-FFF2-40B4-BE49-F238E27FC236}">
                <a16:creationId xmlns:a16="http://schemas.microsoft.com/office/drawing/2014/main" id="{03515BF2-83A1-4F0F-B33A-3BC144C5F428}"/>
              </a:ext>
            </a:extLst>
          </p:cNvPr>
          <p:cNvSpPr txBox="1"/>
          <p:nvPr/>
        </p:nvSpPr>
        <p:spPr>
          <a:xfrm>
            <a:off x="2456474" y="5302314"/>
            <a:ext cx="1104890" cy="338554"/>
          </a:xfrm>
          <a:prstGeom prst="rect">
            <a:avLst/>
          </a:prstGeom>
          <a:noFill/>
        </p:spPr>
        <p:txBody>
          <a:bodyPr wrap="square">
            <a:spAutoFit/>
          </a:bodyPr>
          <a:lstStyle/>
          <a:p>
            <a:r>
              <a:rPr lang="en-US" sz="1600" dirty="0">
                <a:latin typeface="Calibri" panose="020F0502020204030204" pitchFamily="34" charset="0"/>
                <a:cs typeface="Calibri" panose="020F0502020204030204" pitchFamily="34" charset="0"/>
              </a:rPr>
              <a:t>B</a:t>
            </a:r>
            <a:r>
              <a:rPr lang="en-US" altLang="zh-CN" sz="1600" dirty="0">
                <a:latin typeface="Calibri" panose="020F0502020204030204" pitchFamily="34" charset="0"/>
                <a:cs typeface="Calibri" panose="020F0502020204030204" pitchFamily="34" charset="0"/>
              </a:rPr>
              <a:t>its </a:t>
            </a:r>
            <a:endParaRPr lang="en-US" sz="2400" baseline="30000" dirty="0">
              <a:latin typeface="Calibri" panose="020F0502020204030204" pitchFamily="34" charset="0"/>
              <a:cs typeface="Calibri" panose="020F0502020204030204" pitchFamily="34" charset="0"/>
            </a:endParaRPr>
          </a:p>
        </p:txBody>
      </p:sp>
      <p:sp>
        <p:nvSpPr>
          <p:cNvPr id="20" name="TextBox 19">
            <a:extLst>
              <a:ext uri="{FF2B5EF4-FFF2-40B4-BE49-F238E27FC236}">
                <a16:creationId xmlns:a16="http://schemas.microsoft.com/office/drawing/2014/main" id="{DF4E5CDE-662F-79DA-4D5D-3D60EC891D17}"/>
              </a:ext>
            </a:extLst>
          </p:cNvPr>
          <p:cNvSpPr txBox="1"/>
          <p:nvPr/>
        </p:nvSpPr>
        <p:spPr>
          <a:xfrm>
            <a:off x="5136190" y="5298915"/>
            <a:ext cx="1309205" cy="338554"/>
          </a:xfrm>
          <a:prstGeom prst="rect">
            <a:avLst/>
          </a:prstGeom>
          <a:noFill/>
        </p:spPr>
        <p:txBody>
          <a:bodyPr wrap="square">
            <a:spAutoFit/>
          </a:bodyPr>
          <a:lstStyle/>
          <a:p>
            <a:r>
              <a:rPr lang="en-US" sz="1600" dirty="0">
                <a:latin typeface="Calibri" panose="020F0502020204030204" pitchFamily="34" charset="0"/>
                <a:cs typeface="Calibri" panose="020F0502020204030204" pitchFamily="34" charset="0"/>
              </a:rPr>
              <a:t>Qub</a:t>
            </a:r>
            <a:r>
              <a:rPr lang="en-US" altLang="zh-CN" sz="1600" dirty="0">
                <a:latin typeface="Calibri" panose="020F0502020204030204" pitchFamily="34" charset="0"/>
                <a:cs typeface="Calibri" panose="020F0502020204030204" pitchFamily="34" charset="0"/>
              </a:rPr>
              <a:t>its</a:t>
            </a:r>
            <a:endParaRPr lang="en-US" sz="2400" baseline="30000" dirty="0">
              <a:latin typeface="Calibri" panose="020F0502020204030204" pitchFamily="34" charset="0"/>
              <a:cs typeface="Calibri" panose="020F0502020204030204" pitchFamily="34" charset="0"/>
            </a:endParaRPr>
          </a:p>
        </p:txBody>
      </p:sp>
      <p:sp>
        <p:nvSpPr>
          <p:cNvPr id="21" name="Rectangle: Rounded Corners 11">
            <a:extLst>
              <a:ext uri="{FF2B5EF4-FFF2-40B4-BE49-F238E27FC236}">
                <a16:creationId xmlns:a16="http://schemas.microsoft.com/office/drawing/2014/main" id="{2FE0A482-7734-08EA-BDD2-CC80571FCBF3}"/>
              </a:ext>
            </a:extLst>
          </p:cNvPr>
          <p:cNvSpPr/>
          <p:nvPr/>
        </p:nvSpPr>
        <p:spPr>
          <a:xfrm>
            <a:off x="1763709" y="2461372"/>
            <a:ext cx="4988806" cy="3278881"/>
          </a:xfrm>
          <a:prstGeom prst="roundRect">
            <a:avLst>
              <a:gd name="adj" fmla="val 4287"/>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Rounded Corners 12">
            <a:extLst>
              <a:ext uri="{FF2B5EF4-FFF2-40B4-BE49-F238E27FC236}">
                <a16:creationId xmlns:a16="http://schemas.microsoft.com/office/drawing/2014/main" id="{51E896F0-1F80-C370-0744-2052B889754C}"/>
              </a:ext>
            </a:extLst>
          </p:cNvPr>
          <p:cNvSpPr/>
          <p:nvPr/>
        </p:nvSpPr>
        <p:spPr>
          <a:xfrm>
            <a:off x="7138075" y="2482245"/>
            <a:ext cx="4871045" cy="3278881"/>
          </a:xfrm>
          <a:prstGeom prst="roundRect">
            <a:avLst>
              <a:gd name="adj" fmla="val 4287"/>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Group 22">
            <a:extLst>
              <a:ext uri="{FF2B5EF4-FFF2-40B4-BE49-F238E27FC236}">
                <a16:creationId xmlns:a16="http://schemas.microsoft.com/office/drawing/2014/main" id="{36EEC195-A2E7-D310-0A0C-BBD823D3E199}"/>
              </a:ext>
            </a:extLst>
          </p:cNvPr>
          <p:cNvGrpSpPr/>
          <p:nvPr/>
        </p:nvGrpSpPr>
        <p:grpSpPr>
          <a:xfrm>
            <a:off x="7539146" y="2834594"/>
            <a:ext cx="4256365" cy="2737232"/>
            <a:chOff x="7445212" y="3376463"/>
            <a:chExt cx="4580385" cy="3007321"/>
          </a:xfrm>
        </p:grpSpPr>
        <p:pic>
          <p:nvPicPr>
            <p:cNvPr id="24" name="Picture 2" descr="Teleportation">
              <a:extLst>
                <a:ext uri="{FF2B5EF4-FFF2-40B4-BE49-F238E27FC236}">
                  <a16:creationId xmlns:a16="http://schemas.microsoft.com/office/drawing/2014/main" id="{EC7CCF8C-763B-35A2-FCC1-45AF8681D75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45212" y="3376463"/>
              <a:ext cx="4417671" cy="2478037"/>
            </a:xfrm>
            <a:custGeom>
              <a:avLst/>
              <a:gdLst>
                <a:gd name="connsiteX0" fmla="*/ 0 w 4417671"/>
                <a:gd name="connsiteY0" fmla="*/ 0 h 2478037"/>
                <a:gd name="connsiteX1" fmla="*/ 419679 w 4417671"/>
                <a:gd name="connsiteY1" fmla="*/ 0 h 2478037"/>
                <a:gd name="connsiteX2" fmla="*/ 839357 w 4417671"/>
                <a:gd name="connsiteY2" fmla="*/ 0 h 2478037"/>
                <a:gd name="connsiteX3" fmla="*/ 1435743 w 4417671"/>
                <a:gd name="connsiteY3" fmla="*/ 0 h 2478037"/>
                <a:gd name="connsiteX4" fmla="*/ 2076305 w 4417671"/>
                <a:gd name="connsiteY4" fmla="*/ 0 h 2478037"/>
                <a:gd name="connsiteX5" fmla="*/ 2495984 w 4417671"/>
                <a:gd name="connsiteY5" fmla="*/ 0 h 2478037"/>
                <a:gd name="connsiteX6" fmla="*/ 3004016 w 4417671"/>
                <a:gd name="connsiteY6" fmla="*/ 0 h 2478037"/>
                <a:gd name="connsiteX7" fmla="*/ 3467872 w 4417671"/>
                <a:gd name="connsiteY7" fmla="*/ 0 h 2478037"/>
                <a:gd name="connsiteX8" fmla="*/ 4417671 w 4417671"/>
                <a:gd name="connsiteY8" fmla="*/ 0 h 2478037"/>
                <a:gd name="connsiteX9" fmla="*/ 4417671 w 4417671"/>
                <a:gd name="connsiteY9" fmla="*/ 520388 h 2478037"/>
                <a:gd name="connsiteX10" fmla="*/ 4417671 w 4417671"/>
                <a:gd name="connsiteY10" fmla="*/ 1015995 h 2478037"/>
                <a:gd name="connsiteX11" fmla="*/ 4417671 w 4417671"/>
                <a:gd name="connsiteY11" fmla="*/ 1462042 h 2478037"/>
                <a:gd name="connsiteX12" fmla="*/ 4417671 w 4417671"/>
                <a:gd name="connsiteY12" fmla="*/ 1982430 h 2478037"/>
                <a:gd name="connsiteX13" fmla="*/ 4417671 w 4417671"/>
                <a:gd name="connsiteY13" fmla="*/ 2478037 h 2478037"/>
                <a:gd name="connsiteX14" fmla="*/ 3953816 w 4417671"/>
                <a:gd name="connsiteY14" fmla="*/ 2478037 h 2478037"/>
                <a:gd name="connsiteX15" fmla="*/ 3313253 w 4417671"/>
                <a:gd name="connsiteY15" fmla="*/ 2478037 h 2478037"/>
                <a:gd name="connsiteX16" fmla="*/ 2805221 w 4417671"/>
                <a:gd name="connsiteY16" fmla="*/ 2478037 h 2478037"/>
                <a:gd name="connsiteX17" fmla="*/ 2341366 w 4417671"/>
                <a:gd name="connsiteY17" fmla="*/ 2478037 h 2478037"/>
                <a:gd name="connsiteX18" fmla="*/ 1744980 w 4417671"/>
                <a:gd name="connsiteY18" fmla="*/ 2478037 h 2478037"/>
                <a:gd name="connsiteX19" fmla="*/ 1104418 w 4417671"/>
                <a:gd name="connsiteY19" fmla="*/ 2478037 h 2478037"/>
                <a:gd name="connsiteX20" fmla="*/ 640562 w 4417671"/>
                <a:gd name="connsiteY20" fmla="*/ 2478037 h 2478037"/>
                <a:gd name="connsiteX21" fmla="*/ 0 w 4417671"/>
                <a:gd name="connsiteY21" fmla="*/ 2478037 h 2478037"/>
                <a:gd name="connsiteX22" fmla="*/ 0 w 4417671"/>
                <a:gd name="connsiteY22" fmla="*/ 2056771 h 2478037"/>
                <a:gd name="connsiteX23" fmla="*/ 0 w 4417671"/>
                <a:gd name="connsiteY23" fmla="*/ 1635504 h 2478037"/>
                <a:gd name="connsiteX24" fmla="*/ 0 w 4417671"/>
                <a:gd name="connsiteY24" fmla="*/ 1164677 h 2478037"/>
                <a:gd name="connsiteX25" fmla="*/ 0 w 4417671"/>
                <a:gd name="connsiteY25" fmla="*/ 743411 h 2478037"/>
                <a:gd name="connsiteX26" fmla="*/ 0 w 4417671"/>
                <a:gd name="connsiteY26" fmla="*/ 0 h 2478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17671" h="2478037" extrusionOk="0">
                  <a:moveTo>
                    <a:pt x="0" y="0"/>
                  </a:moveTo>
                  <a:cubicBezTo>
                    <a:pt x="190718" y="-10519"/>
                    <a:pt x="325512" y="33353"/>
                    <a:pt x="419679" y="0"/>
                  </a:cubicBezTo>
                  <a:cubicBezTo>
                    <a:pt x="513846" y="-33353"/>
                    <a:pt x="643711" y="14185"/>
                    <a:pt x="839357" y="0"/>
                  </a:cubicBezTo>
                  <a:cubicBezTo>
                    <a:pt x="1035003" y="-14185"/>
                    <a:pt x="1223007" y="4865"/>
                    <a:pt x="1435743" y="0"/>
                  </a:cubicBezTo>
                  <a:cubicBezTo>
                    <a:pt x="1648479" y="-4865"/>
                    <a:pt x="1775850" y="35973"/>
                    <a:pt x="2076305" y="0"/>
                  </a:cubicBezTo>
                  <a:cubicBezTo>
                    <a:pt x="2376760" y="-35973"/>
                    <a:pt x="2288316" y="17390"/>
                    <a:pt x="2495984" y="0"/>
                  </a:cubicBezTo>
                  <a:cubicBezTo>
                    <a:pt x="2703652" y="-17390"/>
                    <a:pt x="2757441" y="34727"/>
                    <a:pt x="3004016" y="0"/>
                  </a:cubicBezTo>
                  <a:cubicBezTo>
                    <a:pt x="3250591" y="-34727"/>
                    <a:pt x="3342297" y="51656"/>
                    <a:pt x="3467872" y="0"/>
                  </a:cubicBezTo>
                  <a:cubicBezTo>
                    <a:pt x="3593447" y="-51656"/>
                    <a:pt x="4118199" y="49728"/>
                    <a:pt x="4417671" y="0"/>
                  </a:cubicBezTo>
                  <a:cubicBezTo>
                    <a:pt x="4427432" y="220079"/>
                    <a:pt x="4377422" y="359121"/>
                    <a:pt x="4417671" y="520388"/>
                  </a:cubicBezTo>
                  <a:cubicBezTo>
                    <a:pt x="4457920" y="681655"/>
                    <a:pt x="4373737" y="787713"/>
                    <a:pt x="4417671" y="1015995"/>
                  </a:cubicBezTo>
                  <a:cubicBezTo>
                    <a:pt x="4461605" y="1244277"/>
                    <a:pt x="4410049" y="1359411"/>
                    <a:pt x="4417671" y="1462042"/>
                  </a:cubicBezTo>
                  <a:cubicBezTo>
                    <a:pt x="4425293" y="1564673"/>
                    <a:pt x="4383243" y="1790075"/>
                    <a:pt x="4417671" y="1982430"/>
                  </a:cubicBezTo>
                  <a:cubicBezTo>
                    <a:pt x="4452099" y="2174785"/>
                    <a:pt x="4393575" y="2270325"/>
                    <a:pt x="4417671" y="2478037"/>
                  </a:cubicBezTo>
                  <a:cubicBezTo>
                    <a:pt x="4222711" y="2525282"/>
                    <a:pt x="4106095" y="2449424"/>
                    <a:pt x="3953816" y="2478037"/>
                  </a:cubicBezTo>
                  <a:cubicBezTo>
                    <a:pt x="3801537" y="2506650"/>
                    <a:pt x="3474637" y="2423765"/>
                    <a:pt x="3313253" y="2478037"/>
                  </a:cubicBezTo>
                  <a:cubicBezTo>
                    <a:pt x="3151869" y="2532309"/>
                    <a:pt x="3023909" y="2465706"/>
                    <a:pt x="2805221" y="2478037"/>
                  </a:cubicBezTo>
                  <a:cubicBezTo>
                    <a:pt x="2586533" y="2490368"/>
                    <a:pt x="2496618" y="2461331"/>
                    <a:pt x="2341366" y="2478037"/>
                  </a:cubicBezTo>
                  <a:cubicBezTo>
                    <a:pt x="2186114" y="2494743"/>
                    <a:pt x="2022118" y="2475309"/>
                    <a:pt x="1744980" y="2478037"/>
                  </a:cubicBezTo>
                  <a:cubicBezTo>
                    <a:pt x="1467842" y="2480765"/>
                    <a:pt x="1348056" y="2425278"/>
                    <a:pt x="1104418" y="2478037"/>
                  </a:cubicBezTo>
                  <a:cubicBezTo>
                    <a:pt x="860780" y="2530796"/>
                    <a:pt x="744824" y="2431849"/>
                    <a:pt x="640562" y="2478037"/>
                  </a:cubicBezTo>
                  <a:cubicBezTo>
                    <a:pt x="536300" y="2524225"/>
                    <a:pt x="202680" y="2447363"/>
                    <a:pt x="0" y="2478037"/>
                  </a:cubicBezTo>
                  <a:cubicBezTo>
                    <a:pt x="-14984" y="2337032"/>
                    <a:pt x="1550" y="2226422"/>
                    <a:pt x="0" y="2056771"/>
                  </a:cubicBezTo>
                  <a:cubicBezTo>
                    <a:pt x="-1550" y="1887120"/>
                    <a:pt x="41876" y="1792220"/>
                    <a:pt x="0" y="1635504"/>
                  </a:cubicBezTo>
                  <a:cubicBezTo>
                    <a:pt x="-41876" y="1478788"/>
                    <a:pt x="35675" y="1263569"/>
                    <a:pt x="0" y="1164677"/>
                  </a:cubicBezTo>
                  <a:cubicBezTo>
                    <a:pt x="-35675" y="1065785"/>
                    <a:pt x="1861" y="933650"/>
                    <a:pt x="0" y="743411"/>
                  </a:cubicBezTo>
                  <a:cubicBezTo>
                    <a:pt x="-1861" y="553172"/>
                    <a:pt x="44797" y="205183"/>
                    <a:pt x="0" y="0"/>
                  </a:cubicBezTo>
                  <a:close/>
                </a:path>
              </a:pathLst>
            </a:custGeom>
            <a:noFill/>
            <a:ln>
              <a:noFill/>
              <a:extLst>
                <a:ext uri="{C807C97D-BFC1-408E-A445-0C87EB9F89A2}">
                  <ask:lineSketchStyleProps xmlns:ask="http://schemas.microsoft.com/office/drawing/2018/sketchyshapes" sd="3532225971">
                    <a:prstGeom prst="rect">
                      <a:avLst/>
                    </a:prstGeom>
                    <ask:type>
                      <ask:lineSketchScribble/>
                    </ask:type>
                  </ask:lineSketchStyleProps>
                </a:ext>
              </a:extLst>
            </a:ln>
            <a:extLst>
              <a:ext uri="{909E8E84-426E-40DD-AFC4-6F175D3DCCD1}">
                <a14:hiddenFill xmlns:a14="http://schemas.microsoft.com/office/drawing/2010/main">
                  <a:solidFill>
                    <a:srgbClr val="FFFFFF"/>
                  </a:solidFill>
                </a14:hiddenFill>
              </a:ext>
            </a:extLst>
          </p:spPr>
        </p:pic>
        <p:sp>
          <p:nvSpPr>
            <p:cNvPr id="25" name="TextBox 24">
              <a:extLst>
                <a:ext uri="{FF2B5EF4-FFF2-40B4-BE49-F238E27FC236}">
                  <a16:creationId xmlns:a16="http://schemas.microsoft.com/office/drawing/2014/main" id="{7BB70A04-A3A8-904D-DFD1-B4636DD7BAF9}"/>
                </a:ext>
              </a:extLst>
            </p:cNvPr>
            <p:cNvSpPr txBox="1"/>
            <p:nvPr/>
          </p:nvSpPr>
          <p:spPr>
            <a:xfrm>
              <a:off x="8161606" y="5876565"/>
              <a:ext cx="3863991" cy="507219"/>
            </a:xfrm>
            <a:prstGeom prst="rect">
              <a:avLst/>
            </a:prstGeom>
            <a:noFill/>
            <a:ln>
              <a:noFill/>
            </a:ln>
          </p:spPr>
          <p:txBody>
            <a:bodyPr wrap="square">
              <a:spAutoFit/>
            </a:bodyPr>
            <a:lstStyle/>
            <a:p>
              <a:r>
                <a:rPr lang="en-US" sz="2400" dirty="0">
                  <a:latin typeface="Calibri" panose="020F0502020204030204" pitchFamily="34" charset="0"/>
                  <a:cs typeface="Calibri" panose="020F0502020204030204" pitchFamily="34" charset="0"/>
                </a:rPr>
                <a:t>Quantum teleportation</a:t>
              </a:r>
              <a:endParaRPr lang="en-US" sz="3600" baseline="30000" dirty="0">
                <a:latin typeface="Calibri" panose="020F0502020204030204" pitchFamily="34" charset="0"/>
                <a:cs typeface="Calibri" panose="020F0502020204030204" pitchFamily="34" charset="0"/>
              </a:endParaRPr>
            </a:p>
          </p:txBody>
        </p:sp>
      </p:grpSp>
      <p:sp>
        <p:nvSpPr>
          <p:cNvPr id="26" name="TextBox 25">
            <a:extLst>
              <a:ext uri="{FF2B5EF4-FFF2-40B4-BE49-F238E27FC236}">
                <a16:creationId xmlns:a16="http://schemas.microsoft.com/office/drawing/2014/main" id="{04C64E37-FF2E-AB37-71ED-4492B0C20D67}"/>
              </a:ext>
            </a:extLst>
          </p:cNvPr>
          <p:cNvSpPr txBox="1"/>
          <p:nvPr/>
        </p:nvSpPr>
        <p:spPr>
          <a:xfrm>
            <a:off x="1781281" y="6080636"/>
            <a:ext cx="9770334" cy="600164"/>
          </a:xfrm>
          <a:prstGeom prst="rect">
            <a:avLst/>
          </a:prstGeom>
          <a:noFill/>
        </p:spPr>
        <p:txBody>
          <a:bodyPr wrap="square">
            <a:spAutoFit/>
          </a:bodyPr>
          <a:lstStyle/>
          <a:p>
            <a:pPr marL="0" indent="0">
              <a:lnSpc>
                <a:spcPct val="100000"/>
              </a:lnSpc>
              <a:buNone/>
            </a:pPr>
            <a:r>
              <a:rPr lang="en-US" sz="1100" dirty="0">
                <a:solidFill>
                  <a:schemeClr val="bg2">
                    <a:lumMod val="50000"/>
                  </a:schemeClr>
                </a:solidFill>
              </a:rPr>
              <a:t>Bit. [Online]. Available: https://www.computerhope.com/jargon/b/bit.htm</a:t>
            </a:r>
          </a:p>
          <a:p>
            <a:pPr marL="0" indent="0">
              <a:lnSpc>
                <a:spcPct val="100000"/>
              </a:lnSpc>
              <a:buNone/>
            </a:pPr>
            <a:r>
              <a:rPr lang="en-US" sz="1100" dirty="0">
                <a:solidFill>
                  <a:schemeClr val="bg2">
                    <a:lumMod val="50000"/>
                  </a:schemeClr>
                </a:solidFill>
              </a:rPr>
              <a:t>What is a qubit. [Online]. Available: https://www.quantum-inspire.com/kbase/what-is-a-qubit/</a:t>
            </a:r>
          </a:p>
          <a:p>
            <a:pPr marL="0" indent="0">
              <a:lnSpc>
                <a:spcPct val="100000"/>
              </a:lnSpc>
              <a:buNone/>
            </a:pPr>
            <a:r>
              <a:rPr lang="en-US" sz="1100" dirty="0">
                <a:solidFill>
                  <a:schemeClr val="bg2">
                    <a:lumMod val="50000"/>
                  </a:schemeClr>
                </a:solidFill>
              </a:rPr>
              <a:t>Teleportation is real, thanks to quantum entanglement. [Online]. Available: https://www.popularmechanics.com/science/a25699/how-quantum-teleportation-works/</a:t>
            </a:r>
          </a:p>
        </p:txBody>
      </p:sp>
      <p:pic>
        <p:nvPicPr>
          <p:cNvPr id="27" name="Picture 26" descr="A person in a garment&#10;&#10;Description automatically generated with low confidence">
            <a:extLst>
              <a:ext uri="{FF2B5EF4-FFF2-40B4-BE49-F238E27FC236}">
                <a16:creationId xmlns:a16="http://schemas.microsoft.com/office/drawing/2014/main" id="{C8C26141-BE55-0A2E-0615-C6EB51601D6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92904" y="205447"/>
            <a:ext cx="2770191" cy="1610681"/>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5B70D8-B309-1A9B-18E3-4C0DF7706B78}"/>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5BB94D4D-84D4-3E84-CF06-E40E9EA1DB51}"/>
              </a:ext>
            </a:extLst>
          </p:cNvPr>
          <p:cNvSpPr/>
          <p:nvPr/>
        </p:nvSpPr>
        <p:spPr>
          <a:xfrm>
            <a:off x="0" y="16414"/>
            <a:ext cx="1554480" cy="6858000"/>
          </a:xfrm>
          <a:prstGeom prst="rect">
            <a:avLst/>
          </a:prstGeom>
          <a:solidFill>
            <a:srgbClr val="A42037"/>
          </a:solidFill>
        </p:spPr>
        <p:txBody>
          <a:bodyPr/>
          <a:lstStyle/>
          <a:p>
            <a:endParaRPr lang="en-US" sz="1250" dirty="0">
              <a:solidFill>
                <a:srgbClr val="EACBD1"/>
              </a:solidFill>
              <a:latin typeface="Calibri" panose="020F0502020204030204" pitchFamily="34" charset="0"/>
              <a:cs typeface="Calibri" panose="020F0502020204030204" pitchFamily="34" charset="-120"/>
            </a:endParaRPr>
          </a:p>
        </p:txBody>
      </p:sp>
      <p:sp>
        <p:nvSpPr>
          <p:cNvPr id="5" name="Shape 3">
            <a:extLst>
              <a:ext uri="{FF2B5EF4-FFF2-40B4-BE49-F238E27FC236}">
                <a16:creationId xmlns:a16="http://schemas.microsoft.com/office/drawing/2014/main" id="{853FBA20-446C-73A4-90A7-1C03E218585C}"/>
              </a:ext>
            </a:extLst>
          </p:cNvPr>
          <p:cNvSpPr/>
          <p:nvPr/>
        </p:nvSpPr>
        <p:spPr>
          <a:xfrm>
            <a:off x="109728" y="1399032"/>
            <a:ext cx="1335024" cy="512064"/>
          </a:xfrm>
          <a:prstGeom prst="roundRect">
            <a:avLst>
              <a:gd name="adj" fmla="val 14286"/>
            </a:avLst>
          </a:prstGeom>
          <a:solidFill>
            <a:srgbClr val="FFFFFF"/>
          </a:solidFill>
        </p:spPr>
        <p:txBody>
          <a:bodyPr/>
          <a:lstStyle/>
          <a:p>
            <a:endParaRPr lang="en-US"/>
          </a:p>
        </p:txBody>
      </p:sp>
      <p:sp>
        <p:nvSpPr>
          <p:cNvPr id="4" name="Text 2">
            <a:extLst>
              <a:ext uri="{FF2B5EF4-FFF2-40B4-BE49-F238E27FC236}">
                <a16:creationId xmlns:a16="http://schemas.microsoft.com/office/drawing/2014/main" id="{C8D3E059-2A02-16DE-EDD0-D7620561FDEE}"/>
              </a:ext>
            </a:extLst>
          </p:cNvPr>
          <p:cNvSpPr/>
          <p:nvPr/>
        </p:nvSpPr>
        <p:spPr>
          <a:xfrm>
            <a:off x="182880" y="1399032"/>
            <a:ext cx="1225296" cy="512064"/>
          </a:xfrm>
          <a:prstGeom prst="rect">
            <a:avLst/>
          </a:prstGeom>
          <a:noFill/>
        </p:spPr>
        <p:txBody>
          <a:bodyPr wrap="square" rtlCol="0" anchor="ctr"/>
          <a:lstStyle/>
          <a:p>
            <a:pPr algn="ctr"/>
            <a:r>
              <a:rPr lang="en-US" sz="1250" b="1" dirty="0">
                <a:solidFill>
                  <a:srgbClr val="A42037"/>
                </a:solidFill>
                <a:latin typeface="Calibri" panose="020F0502020204030204" pitchFamily="34" charset="0"/>
                <a:cs typeface="Calibri" panose="020F0502020204030204" pitchFamily="34" charset="-120"/>
              </a:rPr>
              <a:t>Quantum Network</a:t>
            </a:r>
          </a:p>
        </p:txBody>
      </p:sp>
      <p:sp>
        <p:nvSpPr>
          <p:cNvPr id="6" name="Text 4">
            <a:extLst>
              <a:ext uri="{FF2B5EF4-FFF2-40B4-BE49-F238E27FC236}">
                <a16:creationId xmlns:a16="http://schemas.microsoft.com/office/drawing/2014/main" id="{98E6AB54-5713-C800-422E-43CF8338D1C7}"/>
              </a:ext>
            </a:extLst>
          </p:cNvPr>
          <p:cNvSpPr/>
          <p:nvPr/>
        </p:nvSpPr>
        <p:spPr>
          <a:xfrm>
            <a:off x="182880" y="2267712"/>
            <a:ext cx="1225296"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Quantum Computing</a:t>
            </a:r>
          </a:p>
        </p:txBody>
      </p:sp>
      <p:sp>
        <p:nvSpPr>
          <p:cNvPr id="7" name="Text 5">
            <a:extLst>
              <a:ext uri="{FF2B5EF4-FFF2-40B4-BE49-F238E27FC236}">
                <a16:creationId xmlns:a16="http://schemas.microsoft.com/office/drawing/2014/main" id="{997DB778-9F8A-9916-1D23-9D79E77C0A5C}"/>
              </a:ext>
            </a:extLst>
          </p:cNvPr>
          <p:cNvSpPr/>
          <p:nvPr/>
        </p:nvSpPr>
        <p:spPr>
          <a:xfrm>
            <a:off x="0" y="3172968"/>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Distributed Quantum Computing</a:t>
            </a:r>
          </a:p>
          <a:p>
            <a:pPr marL="0" indent="0" algn="l">
              <a:buNone/>
            </a:pPr>
            <a:endParaRPr lang="en-US" sz="1250" dirty="0"/>
          </a:p>
        </p:txBody>
      </p:sp>
      <p:sp>
        <p:nvSpPr>
          <p:cNvPr id="8" name="Text 6">
            <a:extLst>
              <a:ext uri="{FF2B5EF4-FFF2-40B4-BE49-F238E27FC236}">
                <a16:creationId xmlns:a16="http://schemas.microsoft.com/office/drawing/2014/main" id="{F59BCA5C-C5AF-CAD9-FE44-18A483D3C748}"/>
              </a:ext>
            </a:extLst>
          </p:cNvPr>
          <p:cNvSpPr/>
          <p:nvPr/>
        </p:nvSpPr>
        <p:spPr>
          <a:xfrm>
            <a:off x="109728" y="4005072"/>
            <a:ext cx="1335024" cy="512064"/>
          </a:xfrm>
          <a:prstGeom prst="rect">
            <a:avLst/>
          </a:prstGeom>
          <a:noFill/>
        </p:spPr>
        <p:txBody>
          <a:bodyPr wrap="square" rtlCol="0" anchor="ctr"/>
          <a:lstStyle/>
          <a:p>
            <a:r>
              <a:rPr lang="en-US" sz="1250" dirty="0">
                <a:solidFill>
                  <a:srgbClr val="EACBD1"/>
                </a:solidFill>
                <a:latin typeface="Calibri" panose="020F0502020204030204" pitchFamily="34" charset="0"/>
                <a:cs typeface="Calibri" panose="020F0502020204030204" pitchFamily="34" charset="-120"/>
              </a:rPr>
              <a:t>Satellite-Ground Communications</a:t>
            </a:r>
          </a:p>
        </p:txBody>
      </p:sp>
      <p:sp>
        <p:nvSpPr>
          <p:cNvPr id="9" name="Text 7">
            <a:extLst>
              <a:ext uri="{FF2B5EF4-FFF2-40B4-BE49-F238E27FC236}">
                <a16:creationId xmlns:a16="http://schemas.microsoft.com/office/drawing/2014/main" id="{F491AC29-54E4-72B3-D390-67784B575156}"/>
              </a:ext>
            </a:extLst>
          </p:cNvPr>
          <p:cNvSpPr/>
          <p:nvPr/>
        </p:nvSpPr>
        <p:spPr>
          <a:xfrm>
            <a:off x="0" y="4873752"/>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Satellite Assisted Quantum Networks</a:t>
            </a:r>
          </a:p>
        </p:txBody>
      </p:sp>
      <p:sp>
        <p:nvSpPr>
          <p:cNvPr id="10" name="Text 8">
            <a:extLst>
              <a:ext uri="{FF2B5EF4-FFF2-40B4-BE49-F238E27FC236}">
                <a16:creationId xmlns:a16="http://schemas.microsoft.com/office/drawing/2014/main" id="{D7D8C3D5-9F58-80F4-3C03-743FF89AD796}"/>
              </a:ext>
            </a:extLst>
          </p:cNvPr>
          <p:cNvSpPr/>
          <p:nvPr/>
        </p:nvSpPr>
        <p:spPr>
          <a:xfrm>
            <a:off x="2011680" y="347472"/>
            <a:ext cx="9677095" cy="292608"/>
          </a:xfrm>
          <a:prstGeom prst="rect">
            <a:avLst/>
          </a:prstGeom>
          <a:noFill/>
        </p:spPr>
        <p:txBody>
          <a:bodyPr wrap="none" rtlCol="0" anchor="ctr"/>
          <a:lstStyle/>
          <a:p>
            <a:pPr marL="0" indent="0">
              <a:buNone/>
            </a:pPr>
            <a:r>
              <a:rPr lang="en-US" sz="1200" b="1" kern="0" spc="100" dirty="0">
                <a:solidFill>
                  <a:srgbClr val="A42037"/>
                </a:solidFill>
                <a:latin typeface="Calibri" panose="020F0502020204030204" pitchFamily="34" charset="0"/>
                <a:ea typeface="Calibri" panose="020F0502020204030204" pitchFamily="34" charset="-122"/>
                <a:cs typeface="Calibri" panose="020F0502020204030204" pitchFamily="34" charset="-120"/>
              </a:rPr>
              <a:t>INTRODUCTION</a:t>
            </a:r>
            <a:endParaRPr lang="en-US" sz="1200" dirty="0"/>
          </a:p>
        </p:txBody>
      </p:sp>
      <p:sp>
        <p:nvSpPr>
          <p:cNvPr id="19" name="Text 17">
            <a:extLst>
              <a:ext uri="{FF2B5EF4-FFF2-40B4-BE49-F238E27FC236}">
                <a16:creationId xmlns:a16="http://schemas.microsoft.com/office/drawing/2014/main" id="{0C95E9CD-DD77-7D96-AF0A-C105F3F5B588}"/>
              </a:ext>
            </a:extLst>
          </p:cNvPr>
          <p:cNvSpPr/>
          <p:nvPr/>
        </p:nvSpPr>
        <p:spPr>
          <a:xfrm>
            <a:off x="11551615" y="6473952"/>
            <a:ext cx="411480" cy="274320"/>
          </a:xfrm>
          <a:prstGeom prst="rect">
            <a:avLst/>
          </a:prstGeom>
          <a:noFill/>
        </p:spPr>
        <p:txBody>
          <a:bodyPr wrap="square" rtlCol="0" anchor="ctr"/>
          <a:lstStyle/>
          <a:p>
            <a:pPr marL="0" indent="0" algn="r">
              <a:buNone/>
            </a:pPr>
            <a:r>
              <a:rPr lang="en-US" sz="1000" dirty="0">
                <a:solidFill>
                  <a:srgbClr val="58595B"/>
                </a:solidFill>
                <a:latin typeface="Calibri" panose="020F0502020204030204" pitchFamily="34" charset="0"/>
                <a:ea typeface="Calibri" panose="020F0502020204030204" pitchFamily="34" charset="-122"/>
                <a:cs typeface="Calibri" panose="020F0502020204030204" pitchFamily="34" charset="-120"/>
              </a:rPr>
              <a:t>3</a:t>
            </a:r>
            <a:endParaRPr lang="en-US" sz="1000" dirty="0"/>
          </a:p>
        </p:txBody>
      </p:sp>
      <p:sp>
        <p:nvSpPr>
          <p:cNvPr id="15" name="TextBox 14">
            <a:extLst>
              <a:ext uri="{FF2B5EF4-FFF2-40B4-BE49-F238E27FC236}">
                <a16:creationId xmlns:a16="http://schemas.microsoft.com/office/drawing/2014/main" id="{3AE0B879-C93F-0EB0-1EA8-C92AE1812EE2}"/>
              </a:ext>
            </a:extLst>
          </p:cNvPr>
          <p:cNvSpPr txBox="1"/>
          <p:nvPr/>
        </p:nvSpPr>
        <p:spPr>
          <a:xfrm>
            <a:off x="0" y="5760720"/>
            <a:ext cx="1554480" cy="477054"/>
          </a:xfrm>
          <a:prstGeom prst="rect">
            <a:avLst/>
          </a:prstGeom>
          <a:noFill/>
        </p:spPr>
        <p:txBody>
          <a:bodyPr wrap="square">
            <a:spAutoFit/>
          </a:bodyPr>
          <a:lstStyle/>
          <a:p>
            <a:pPr algn="ctr"/>
            <a:r>
              <a:rPr lang="en-US" sz="1250" dirty="0">
                <a:solidFill>
                  <a:srgbClr val="EACBD1"/>
                </a:solidFill>
                <a:latin typeface="Calibri" panose="020F0502020204030204" pitchFamily="34" charset="0"/>
                <a:cs typeface="Calibri" panose="020F0502020204030204" pitchFamily="34" charset="-120"/>
              </a:rPr>
              <a:t>Satellite-Ground Quantum Computing</a:t>
            </a:r>
          </a:p>
        </p:txBody>
      </p:sp>
      <p:sp>
        <p:nvSpPr>
          <p:cNvPr id="12" name="Text 9">
            <a:extLst>
              <a:ext uri="{FF2B5EF4-FFF2-40B4-BE49-F238E27FC236}">
                <a16:creationId xmlns:a16="http://schemas.microsoft.com/office/drawing/2014/main" id="{6007054F-48FA-11FD-33BE-5ED502CCD732}"/>
              </a:ext>
            </a:extLst>
          </p:cNvPr>
          <p:cNvSpPr/>
          <p:nvPr/>
        </p:nvSpPr>
        <p:spPr>
          <a:xfrm>
            <a:off x="2011680" y="621792"/>
            <a:ext cx="9677095" cy="658368"/>
          </a:xfrm>
          <a:prstGeom prst="rect">
            <a:avLst/>
          </a:prstGeom>
          <a:noFill/>
        </p:spPr>
        <p:txBody>
          <a:bodyPr wrap="square" rtlCol="0" anchor="ctr"/>
          <a:lstStyle/>
          <a:p>
            <a:r>
              <a:rPr lang="en-US" sz="3200" dirty="0"/>
              <a:t>Quantum Network</a:t>
            </a:r>
          </a:p>
        </p:txBody>
      </p:sp>
      <p:sp>
        <p:nvSpPr>
          <p:cNvPr id="13" name="Text 10">
            <a:extLst>
              <a:ext uri="{FF2B5EF4-FFF2-40B4-BE49-F238E27FC236}">
                <a16:creationId xmlns:a16="http://schemas.microsoft.com/office/drawing/2014/main" id="{35A5DFF9-A4DA-B638-1F1C-1B42F774FBDF}"/>
              </a:ext>
            </a:extLst>
          </p:cNvPr>
          <p:cNvSpPr/>
          <p:nvPr/>
        </p:nvSpPr>
        <p:spPr>
          <a:xfrm>
            <a:off x="2011680" y="1554480"/>
            <a:ext cx="4754880" cy="4206240"/>
          </a:xfrm>
          <a:prstGeom prst="rect">
            <a:avLst/>
          </a:prstGeom>
          <a:noFill/>
        </p:spPr>
        <p:txBody>
          <a:bodyPr wrap="square" rtlCol="0" anchor="t"/>
          <a:lstStyle/>
          <a:p>
            <a:pPr marL="342900" indent="-342900">
              <a:spcAft>
                <a:spcPts val="1600"/>
              </a:spcAft>
              <a:buSzPct val="100000"/>
              <a:buChar char="•"/>
            </a:pPr>
            <a:endParaRPr lang="en-US" sz="1450" dirty="0"/>
          </a:p>
        </p:txBody>
      </p:sp>
      <p:sp>
        <p:nvSpPr>
          <p:cNvPr id="28" name="TextBox 27">
            <a:extLst>
              <a:ext uri="{FF2B5EF4-FFF2-40B4-BE49-F238E27FC236}">
                <a16:creationId xmlns:a16="http://schemas.microsoft.com/office/drawing/2014/main" id="{342C22A9-F820-9102-BA58-69DE2C279D7E}"/>
              </a:ext>
            </a:extLst>
          </p:cNvPr>
          <p:cNvSpPr txBox="1"/>
          <p:nvPr/>
        </p:nvSpPr>
        <p:spPr>
          <a:xfrm>
            <a:off x="3450114" y="1414227"/>
            <a:ext cx="7081629" cy="523220"/>
          </a:xfrm>
          <a:prstGeom prst="rect">
            <a:avLst/>
          </a:prstGeom>
          <a:noFill/>
        </p:spPr>
        <p:txBody>
          <a:bodyPr wrap="square">
            <a:spAutoFit/>
          </a:bodyPr>
          <a:lstStyle/>
          <a:p>
            <a:r>
              <a:rPr lang="en-US" sz="2800" dirty="0">
                <a:solidFill>
                  <a:schemeClr val="tx1">
                    <a:lumMod val="65000"/>
                    <a:lumOff val="35000"/>
                  </a:schemeClr>
                </a:solidFill>
              </a:rPr>
              <a:t>E</a:t>
            </a:r>
            <a:r>
              <a:rPr lang="en-US" altLang="zh-CN" sz="2800" dirty="0">
                <a:solidFill>
                  <a:schemeClr val="tx1">
                    <a:lumMod val="65000"/>
                    <a:lumOff val="35000"/>
                  </a:schemeClr>
                </a:solidFill>
              </a:rPr>
              <a:t>ntanglement Generation and Swapping</a:t>
            </a:r>
            <a:endParaRPr lang="en-US" sz="2800" dirty="0"/>
          </a:p>
        </p:txBody>
      </p:sp>
      <p:sp>
        <p:nvSpPr>
          <p:cNvPr id="29" name="Content Placeholder 2">
            <a:extLst>
              <a:ext uri="{FF2B5EF4-FFF2-40B4-BE49-F238E27FC236}">
                <a16:creationId xmlns:a16="http://schemas.microsoft.com/office/drawing/2014/main" id="{CD8EDACC-9365-B68D-3DB1-1092E07FD1AF}"/>
              </a:ext>
            </a:extLst>
          </p:cNvPr>
          <p:cNvSpPr txBox="1">
            <a:spLocks/>
          </p:cNvSpPr>
          <p:nvPr/>
        </p:nvSpPr>
        <p:spPr>
          <a:xfrm>
            <a:off x="1787311" y="2085759"/>
            <a:ext cx="10167208" cy="75324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 Stage 1: Alice and Bob generate an Einstein-Podolsky-Rosen (EPR) pair and send one qubit from their respective pairs to Carol</a:t>
            </a:r>
          </a:p>
        </p:txBody>
      </p:sp>
      <p:pic>
        <p:nvPicPr>
          <p:cNvPr id="30" name="Graphic 29">
            <a:extLst>
              <a:ext uri="{FF2B5EF4-FFF2-40B4-BE49-F238E27FC236}">
                <a16:creationId xmlns:a16="http://schemas.microsoft.com/office/drawing/2014/main" id="{32ACBF4A-4B6F-19C2-3F08-B6F30AC0064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231437" y="4362884"/>
            <a:ext cx="2590800" cy="1600200"/>
          </a:xfrm>
          <a:prstGeom prst="rect">
            <a:avLst/>
          </a:prstGeom>
        </p:spPr>
      </p:pic>
      <p:pic>
        <p:nvPicPr>
          <p:cNvPr id="31" name="Graphic 30">
            <a:extLst>
              <a:ext uri="{FF2B5EF4-FFF2-40B4-BE49-F238E27FC236}">
                <a16:creationId xmlns:a16="http://schemas.microsoft.com/office/drawing/2014/main" id="{D45F8083-59B8-4929-4737-05CDA2BBDA7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868129" y="4358122"/>
            <a:ext cx="2600325" cy="1609725"/>
          </a:xfrm>
          <a:prstGeom prst="rect">
            <a:avLst/>
          </a:prstGeom>
        </p:spPr>
      </p:pic>
      <p:pic>
        <p:nvPicPr>
          <p:cNvPr id="32" name="Graphic 31">
            <a:extLst>
              <a:ext uri="{FF2B5EF4-FFF2-40B4-BE49-F238E27FC236}">
                <a16:creationId xmlns:a16="http://schemas.microsoft.com/office/drawing/2014/main" id="{7D610863-9DEA-60D7-E076-7A4689F1008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549783" y="4353359"/>
            <a:ext cx="2600325" cy="1609725"/>
          </a:xfrm>
          <a:prstGeom prst="rect">
            <a:avLst/>
          </a:prstGeom>
        </p:spPr>
      </p:pic>
      <p:sp>
        <p:nvSpPr>
          <p:cNvPr id="33" name="TextBox 32">
            <a:extLst>
              <a:ext uri="{FF2B5EF4-FFF2-40B4-BE49-F238E27FC236}">
                <a16:creationId xmlns:a16="http://schemas.microsoft.com/office/drawing/2014/main" id="{66105BF1-F1B9-379F-0D57-AEF9FE327BAC}"/>
              </a:ext>
            </a:extLst>
          </p:cNvPr>
          <p:cNvSpPr txBox="1"/>
          <p:nvPr/>
        </p:nvSpPr>
        <p:spPr>
          <a:xfrm>
            <a:off x="1868129" y="6078831"/>
            <a:ext cx="2740304" cy="338554"/>
          </a:xfrm>
          <a:prstGeom prst="rect">
            <a:avLst/>
          </a:prstGeom>
          <a:noFill/>
        </p:spPr>
        <p:txBody>
          <a:bodyPr wrap="square">
            <a:spAutoFit/>
          </a:bodyPr>
          <a:lstStyle/>
          <a:p>
            <a:r>
              <a:rPr lang="en-US" sz="1600">
                <a:latin typeface="Calibri" panose="020F0502020204030204" pitchFamily="34" charset="0"/>
                <a:cs typeface="Calibri" panose="020F0502020204030204" pitchFamily="34" charset="0"/>
              </a:rPr>
              <a:t>(a) Entanglement generation</a:t>
            </a:r>
            <a:endParaRPr lang="en-US" sz="2400" baseline="30000">
              <a:latin typeface="Calibri" panose="020F0502020204030204" pitchFamily="34" charset="0"/>
              <a:cs typeface="Calibri" panose="020F0502020204030204" pitchFamily="34" charset="0"/>
            </a:endParaRPr>
          </a:p>
        </p:txBody>
      </p:sp>
      <p:sp>
        <p:nvSpPr>
          <p:cNvPr id="34" name="TextBox 33">
            <a:extLst>
              <a:ext uri="{FF2B5EF4-FFF2-40B4-BE49-F238E27FC236}">
                <a16:creationId xmlns:a16="http://schemas.microsoft.com/office/drawing/2014/main" id="{985F5E45-ADEF-04C0-E39B-99214A7B4984}"/>
              </a:ext>
            </a:extLst>
          </p:cNvPr>
          <p:cNvSpPr txBox="1"/>
          <p:nvPr/>
        </p:nvSpPr>
        <p:spPr>
          <a:xfrm>
            <a:off x="5549783" y="6078831"/>
            <a:ext cx="2600325" cy="338554"/>
          </a:xfrm>
          <a:prstGeom prst="rect">
            <a:avLst/>
          </a:prstGeom>
          <a:noFill/>
        </p:spPr>
        <p:txBody>
          <a:bodyPr wrap="square">
            <a:spAutoFit/>
          </a:bodyPr>
          <a:lstStyle/>
          <a:p>
            <a:r>
              <a:rPr lang="en-US" sz="1600">
                <a:latin typeface="Calibri" panose="020F0502020204030204" pitchFamily="34" charset="0"/>
                <a:cs typeface="Calibri" panose="020F0502020204030204" pitchFamily="34" charset="0"/>
              </a:rPr>
              <a:t>(b) Entanglement swapping</a:t>
            </a:r>
            <a:endParaRPr lang="en-US" sz="2400" baseline="30000">
              <a:latin typeface="Calibri" panose="020F0502020204030204" pitchFamily="34" charset="0"/>
              <a:cs typeface="Calibri" panose="020F0502020204030204" pitchFamily="34" charset="0"/>
            </a:endParaRPr>
          </a:p>
        </p:txBody>
      </p:sp>
      <p:sp>
        <p:nvSpPr>
          <p:cNvPr id="35" name="TextBox 34">
            <a:extLst>
              <a:ext uri="{FF2B5EF4-FFF2-40B4-BE49-F238E27FC236}">
                <a16:creationId xmlns:a16="http://schemas.microsoft.com/office/drawing/2014/main" id="{3216B829-FF44-6DE4-55E6-AD77782A12B5}"/>
              </a:ext>
            </a:extLst>
          </p:cNvPr>
          <p:cNvSpPr txBox="1"/>
          <p:nvPr/>
        </p:nvSpPr>
        <p:spPr>
          <a:xfrm>
            <a:off x="9231437" y="6078831"/>
            <a:ext cx="2600325" cy="338554"/>
          </a:xfrm>
          <a:prstGeom prst="rect">
            <a:avLst/>
          </a:prstGeom>
          <a:noFill/>
        </p:spPr>
        <p:txBody>
          <a:bodyPr wrap="square">
            <a:spAutoFit/>
          </a:bodyPr>
          <a:lstStyle/>
          <a:p>
            <a:r>
              <a:rPr lang="en-US" sz="1600">
                <a:latin typeface="Calibri" panose="020F0502020204030204" pitchFamily="34" charset="0"/>
                <a:cs typeface="Calibri" panose="020F0502020204030204" pitchFamily="34" charset="0"/>
              </a:rPr>
              <a:t>(c) Entanglement established</a:t>
            </a:r>
            <a:endParaRPr lang="en-US" sz="2400" baseline="30000">
              <a:latin typeface="Calibri" panose="020F0502020204030204" pitchFamily="34" charset="0"/>
              <a:cs typeface="Calibri" panose="020F0502020204030204" pitchFamily="34" charset="0"/>
            </a:endParaRPr>
          </a:p>
        </p:txBody>
      </p:sp>
      <p:sp>
        <p:nvSpPr>
          <p:cNvPr id="36" name="TextBox 35">
            <a:extLst>
              <a:ext uri="{FF2B5EF4-FFF2-40B4-BE49-F238E27FC236}">
                <a16:creationId xmlns:a16="http://schemas.microsoft.com/office/drawing/2014/main" id="{EBC8DB16-08D0-FF20-C5C8-74B2A8A47F3F}"/>
              </a:ext>
            </a:extLst>
          </p:cNvPr>
          <p:cNvSpPr txBox="1"/>
          <p:nvPr/>
        </p:nvSpPr>
        <p:spPr>
          <a:xfrm>
            <a:off x="1787069" y="2940471"/>
            <a:ext cx="10455273" cy="757130"/>
          </a:xfrm>
          <a:prstGeom prst="rect">
            <a:avLst/>
          </a:prstGeom>
          <a:noFill/>
        </p:spPr>
        <p:txBody>
          <a:bodyPr wrap="square">
            <a:spAutoFit/>
          </a:bodyPr>
          <a:lstStyle/>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2400" dirty="0"/>
              <a:t>Stage 2: Carol performs a Bell-state measurement (BSM) and transmits the result to Bob, i.e., entanglement swapping</a:t>
            </a:r>
          </a:p>
        </p:txBody>
      </p:sp>
      <p:sp>
        <p:nvSpPr>
          <p:cNvPr id="37" name="TextBox 36">
            <a:extLst>
              <a:ext uri="{FF2B5EF4-FFF2-40B4-BE49-F238E27FC236}">
                <a16:creationId xmlns:a16="http://schemas.microsoft.com/office/drawing/2014/main" id="{AC6EAE76-43FE-D451-67F4-8A3E9DA0FAD7}"/>
              </a:ext>
            </a:extLst>
          </p:cNvPr>
          <p:cNvSpPr txBox="1"/>
          <p:nvPr/>
        </p:nvSpPr>
        <p:spPr>
          <a:xfrm>
            <a:off x="1787069" y="3721977"/>
            <a:ext cx="6138672" cy="424732"/>
          </a:xfrm>
          <a:prstGeom prst="rect">
            <a:avLst/>
          </a:prstGeom>
          <a:noFill/>
        </p:spPr>
        <p:txBody>
          <a:bodyPr wrap="square">
            <a:spAutoFit/>
          </a:bodyPr>
          <a:lstStyle/>
          <a:p>
            <a:pPr marL="342900" indent="-342900">
              <a:lnSpc>
                <a:spcPct val="90000"/>
              </a:lnSpc>
              <a:spcBef>
                <a:spcPts val="1000"/>
              </a:spcBef>
              <a:buFont typeface="Arial" panose="020B0604020202020204" pitchFamily="34" charset="0"/>
              <a:buChar char="•"/>
              <a:defRPr/>
            </a:pPr>
            <a:r>
              <a:rPr lang="en-US" sz="2400" dirty="0"/>
              <a:t>Stage 3: Alice and Bob are entangled</a:t>
            </a:r>
          </a:p>
        </p:txBody>
      </p:sp>
    </p:spTree>
    <p:extLst>
      <p:ext uri="{BB962C8B-B14F-4D97-AF65-F5344CB8AC3E}">
        <p14:creationId xmlns:p14="http://schemas.microsoft.com/office/powerpoint/2010/main" val="142669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36" grpId="0"/>
      <p:bldP spid="3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19D20C-FAB5-2373-D4FB-C36BC8FE203B}"/>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8534B9AB-C7B0-7958-2750-B8B1C07AA654}"/>
              </a:ext>
            </a:extLst>
          </p:cNvPr>
          <p:cNvSpPr/>
          <p:nvPr/>
        </p:nvSpPr>
        <p:spPr>
          <a:xfrm>
            <a:off x="0" y="4691"/>
            <a:ext cx="1554480" cy="6858000"/>
          </a:xfrm>
          <a:prstGeom prst="rect">
            <a:avLst/>
          </a:prstGeom>
          <a:solidFill>
            <a:srgbClr val="A42037"/>
          </a:solidFill>
        </p:spPr>
        <p:txBody>
          <a:bodyPr/>
          <a:lstStyle/>
          <a:p>
            <a:endParaRPr lang="en-US" sz="1250" dirty="0">
              <a:solidFill>
                <a:srgbClr val="EACBD1"/>
              </a:solidFill>
              <a:latin typeface="Calibri" panose="020F0502020204030204" pitchFamily="34" charset="0"/>
              <a:cs typeface="Calibri" panose="020F0502020204030204" pitchFamily="34" charset="-120"/>
            </a:endParaRPr>
          </a:p>
        </p:txBody>
      </p:sp>
      <p:sp>
        <p:nvSpPr>
          <p:cNvPr id="5" name="Shape 3">
            <a:extLst>
              <a:ext uri="{FF2B5EF4-FFF2-40B4-BE49-F238E27FC236}">
                <a16:creationId xmlns:a16="http://schemas.microsoft.com/office/drawing/2014/main" id="{D837DF77-8F6D-EE78-71FE-222276EF4A92}"/>
              </a:ext>
            </a:extLst>
          </p:cNvPr>
          <p:cNvSpPr/>
          <p:nvPr/>
        </p:nvSpPr>
        <p:spPr>
          <a:xfrm>
            <a:off x="109728" y="1399032"/>
            <a:ext cx="1335024" cy="512064"/>
          </a:xfrm>
          <a:prstGeom prst="roundRect">
            <a:avLst>
              <a:gd name="adj" fmla="val 14286"/>
            </a:avLst>
          </a:prstGeom>
          <a:solidFill>
            <a:srgbClr val="FFFFFF"/>
          </a:solidFill>
        </p:spPr>
        <p:txBody>
          <a:bodyPr/>
          <a:lstStyle/>
          <a:p>
            <a:endParaRPr lang="en-US"/>
          </a:p>
        </p:txBody>
      </p:sp>
      <p:sp>
        <p:nvSpPr>
          <p:cNvPr id="4" name="Text 2">
            <a:extLst>
              <a:ext uri="{FF2B5EF4-FFF2-40B4-BE49-F238E27FC236}">
                <a16:creationId xmlns:a16="http://schemas.microsoft.com/office/drawing/2014/main" id="{61C2216C-1402-4ACC-D37B-867D018508A9}"/>
              </a:ext>
            </a:extLst>
          </p:cNvPr>
          <p:cNvSpPr/>
          <p:nvPr/>
        </p:nvSpPr>
        <p:spPr>
          <a:xfrm>
            <a:off x="182880" y="1399032"/>
            <a:ext cx="1225296" cy="512064"/>
          </a:xfrm>
          <a:prstGeom prst="rect">
            <a:avLst/>
          </a:prstGeom>
          <a:noFill/>
        </p:spPr>
        <p:txBody>
          <a:bodyPr wrap="square" rtlCol="0" anchor="ctr"/>
          <a:lstStyle/>
          <a:p>
            <a:pPr algn="ctr"/>
            <a:r>
              <a:rPr lang="en-US" sz="1250" b="1" dirty="0">
                <a:solidFill>
                  <a:srgbClr val="A42037"/>
                </a:solidFill>
                <a:latin typeface="Calibri" panose="020F0502020204030204" pitchFamily="34" charset="0"/>
                <a:cs typeface="Calibri" panose="020F0502020204030204" pitchFamily="34" charset="-120"/>
              </a:rPr>
              <a:t>Quantum Network</a:t>
            </a:r>
          </a:p>
        </p:txBody>
      </p:sp>
      <p:sp>
        <p:nvSpPr>
          <p:cNvPr id="6" name="Text 4">
            <a:extLst>
              <a:ext uri="{FF2B5EF4-FFF2-40B4-BE49-F238E27FC236}">
                <a16:creationId xmlns:a16="http://schemas.microsoft.com/office/drawing/2014/main" id="{9DAB226E-D358-73FD-EC01-145BCF88B515}"/>
              </a:ext>
            </a:extLst>
          </p:cNvPr>
          <p:cNvSpPr/>
          <p:nvPr/>
        </p:nvSpPr>
        <p:spPr>
          <a:xfrm>
            <a:off x="182880" y="2267712"/>
            <a:ext cx="1225296"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Quantum Computing</a:t>
            </a:r>
          </a:p>
        </p:txBody>
      </p:sp>
      <p:sp>
        <p:nvSpPr>
          <p:cNvPr id="7" name="Text 5">
            <a:extLst>
              <a:ext uri="{FF2B5EF4-FFF2-40B4-BE49-F238E27FC236}">
                <a16:creationId xmlns:a16="http://schemas.microsoft.com/office/drawing/2014/main" id="{830BDEB0-ED9F-9319-68F5-056CB9069CE1}"/>
              </a:ext>
            </a:extLst>
          </p:cNvPr>
          <p:cNvSpPr/>
          <p:nvPr/>
        </p:nvSpPr>
        <p:spPr>
          <a:xfrm>
            <a:off x="0" y="3172968"/>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Distributed Quantum Computing</a:t>
            </a:r>
          </a:p>
          <a:p>
            <a:pPr marL="0" indent="0" algn="l">
              <a:buNone/>
            </a:pPr>
            <a:endParaRPr lang="en-US" sz="1250" dirty="0"/>
          </a:p>
        </p:txBody>
      </p:sp>
      <p:sp>
        <p:nvSpPr>
          <p:cNvPr id="8" name="Text 6">
            <a:extLst>
              <a:ext uri="{FF2B5EF4-FFF2-40B4-BE49-F238E27FC236}">
                <a16:creationId xmlns:a16="http://schemas.microsoft.com/office/drawing/2014/main" id="{E294EAD2-97F5-10EC-397A-A009CF2A1755}"/>
              </a:ext>
            </a:extLst>
          </p:cNvPr>
          <p:cNvSpPr/>
          <p:nvPr/>
        </p:nvSpPr>
        <p:spPr>
          <a:xfrm>
            <a:off x="109728" y="4005072"/>
            <a:ext cx="1335024" cy="512064"/>
          </a:xfrm>
          <a:prstGeom prst="rect">
            <a:avLst/>
          </a:prstGeom>
          <a:noFill/>
        </p:spPr>
        <p:txBody>
          <a:bodyPr wrap="square" rtlCol="0" anchor="ctr"/>
          <a:lstStyle/>
          <a:p>
            <a:r>
              <a:rPr lang="en-US" sz="1250" dirty="0">
                <a:solidFill>
                  <a:srgbClr val="EACBD1"/>
                </a:solidFill>
                <a:latin typeface="Calibri" panose="020F0502020204030204" pitchFamily="34" charset="0"/>
                <a:cs typeface="Calibri" panose="020F0502020204030204" pitchFamily="34" charset="-120"/>
              </a:rPr>
              <a:t>Satellite-Ground Communications</a:t>
            </a:r>
          </a:p>
        </p:txBody>
      </p:sp>
      <p:sp>
        <p:nvSpPr>
          <p:cNvPr id="9" name="Text 7">
            <a:extLst>
              <a:ext uri="{FF2B5EF4-FFF2-40B4-BE49-F238E27FC236}">
                <a16:creationId xmlns:a16="http://schemas.microsoft.com/office/drawing/2014/main" id="{EDED9108-29C2-6C84-F0BC-9765998425BC}"/>
              </a:ext>
            </a:extLst>
          </p:cNvPr>
          <p:cNvSpPr/>
          <p:nvPr/>
        </p:nvSpPr>
        <p:spPr>
          <a:xfrm>
            <a:off x="0" y="4873752"/>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Satellite Assisted Quantum Networks</a:t>
            </a:r>
          </a:p>
        </p:txBody>
      </p:sp>
      <p:sp>
        <p:nvSpPr>
          <p:cNvPr id="10" name="Text 8">
            <a:extLst>
              <a:ext uri="{FF2B5EF4-FFF2-40B4-BE49-F238E27FC236}">
                <a16:creationId xmlns:a16="http://schemas.microsoft.com/office/drawing/2014/main" id="{937EA385-B201-D3A6-0483-C21C135756AC}"/>
              </a:ext>
            </a:extLst>
          </p:cNvPr>
          <p:cNvSpPr/>
          <p:nvPr/>
        </p:nvSpPr>
        <p:spPr>
          <a:xfrm>
            <a:off x="2011680" y="347472"/>
            <a:ext cx="9677095" cy="292608"/>
          </a:xfrm>
          <a:prstGeom prst="rect">
            <a:avLst/>
          </a:prstGeom>
          <a:noFill/>
        </p:spPr>
        <p:txBody>
          <a:bodyPr wrap="none" rtlCol="0" anchor="ctr"/>
          <a:lstStyle/>
          <a:p>
            <a:pPr marL="0" indent="0">
              <a:buNone/>
            </a:pPr>
            <a:r>
              <a:rPr lang="en-US" sz="1200" b="1" kern="0" spc="100" dirty="0">
                <a:solidFill>
                  <a:srgbClr val="A42037"/>
                </a:solidFill>
                <a:latin typeface="Calibri" panose="020F0502020204030204" pitchFamily="34" charset="0"/>
                <a:ea typeface="Calibri" panose="020F0502020204030204" pitchFamily="34" charset="-122"/>
                <a:cs typeface="Calibri" panose="020F0502020204030204" pitchFamily="34" charset="-120"/>
              </a:rPr>
              <a:t>INTRODUCTION</a:t>
            </a:r>
            <a:endParaRPr lang="en-US" sz="1200" dirty="0"/>
          </a:p>
        </p:txBody>
      </p:sp>
      <p:sp>
        <p:nvSpPr>
          <p:cNvPr id="19" name="Text 17">
            <a:extLst>
              <a:ext uri="{FF2B5EF4-FFF2-40B4-BE49-F238E27FC236}">
                <a16:creationId xmlns:a16="http://schemas.microsoft.com/office/drawing/2014/main" id="{3C99510F-8AC6-EB43-95B5-A81AEDD8EC79}"/>
              </a:ext>
            </a:extLst>
          </p:cNvPr>
          <p:cNvSpPr/>
          <p:nvPr/>
        </p:nvSpPr>
        <p:spPr>
          <a:xfrm>
            <a:off x="11551615" y="6473952"/>
            <a:ext cx="411480" cy="274320"/>
          </a:xfrm>
          <a:prstGeom prst="rect">
            <a:avLst/>
          </a:prstGeom>
          <a:noFill/>
        </p:spPr>
        <p:txBody>
          <a:bodyPr wrap="square" rtlCol="0" anchor="ctr"/>
          <a:lstStyle/>
          <a:p>
            <a:pPr marL="0" indent="0" algn="r">
              <a:buNone/>
            </a:pPr>
            <a:r>
              <a:rPr lang="en-US" sz="1000" dirty="0">
                <a:solidFill>
                  <a:srgbClr val="58595B"/>
                </a:solidFill>
                <a:latin typeface="Calibri" panose="020F0502020204030204" pitchFamily="34" charset="0"/>
                <a:ea typeface="Calibri" panose="020F0502020204030204" pitchFamily="34" charset="-122"/>
                <a:cs typeface="Calibri" panose="020F0502020204030204" pitchFamily="34" charset="-120"/>
              </a:rPr>
              <a:t>3</a:t>
            </a:r>
            <a:endParaRPr lang="en-US" sz="1000" dirty="0"/>
          </a:p>
        </p:txBody>
      </p:sp>
      <p:sp>
        <p:nvSpPr>
          <p:cNvPr id="15" name="TextBox 14">
            <a:extLst>
              <a:ext uri="{FF2B5EF4-FFF2-40B4-BE49-F238E27FC236}">
                <a16:creationId xmlns:a16="http://schemas.microsoft.com/office/drawing/2014/main" id="{9EF6495A-4A9B-08DD-A04B-E82044D0DE2F}"/>
              </a:ext>
            </a:extLst>
          </p:cNvPr>
          <p:cNvSpPr txBox="1"/>
          <p:nvPr/>
        </p:nvSpPr>
        <p:spPr>
          <a:xfrm>
            <a:off x="0" y="5760720"/>
            <a:ext cx="1554480" cy="477054"/>
          </a:xfrm>
          <a:prstGeom prst="rect">
            <a:avLst/>
          </a:prstGeom>
          <a:noFill/>
        </p:spPr>
        <p:txBody>
          <a:bodyPr wrap="square">
            <a:spAutoFit/>
          </a:bodyPr>
          <a:lstStyle/>
          <a:p>
            <a:pPr algn="ctr"/>
            <a:r>
              <a:rPr lang="en-US" sz="1250" dirty="0">
                <a:solidFill>
                  <a:srgbClr val="EACBD1"/>
                </a:solidFill>
                <a:latin typeface="Calibri" panose="020F0502020204030204" pitchFamily="34" charset="0"/>
                <a:cs typeface="Calibri" panose="020F0502020204030204" pitchFamily="34" charset="-120"/>
              </a:rPr>
              <a:t>Satellite-Ground Quantum Computing</a:t>
            </a:r>
          </a:p>
        </p:txBody>
      </p:sp>
      <p:sp>
        <p:nvSpPr>
          <p:cNvPr id="3" name="Title 1">
            <a:extLst>
              <a:ext uri="{FF2B5EF4-FFF2-40B4-BE49-F238E27FC236}">
                <a16:creationId xmlns:a16="http://schemas.microsoft.com/office/drawing/2014/main" id="{7AB1D0B9-D152-663D-CDBD-E5B1D37F33EA}"/>
              </a:ext>
            </a:extLst>
          </p:cNvPr>
          <p:cNvSpPr txBox="1">
            <a:spLocks/>
          </p:cNvSpPr>
          <p:nvPr/>
        </p:nvSpPr>
        <p:spPr>
          <a:xfrm>
            <a:off x="3774614" y="773879"/>
            <a:ext cx="4987158" cy="75324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2800" dirty="0">
              <a:solidFill>
                <a:schemeClr val="tx1">
                  <a:lumMod val="65000"/>
                  <a:lumOff val="35000"/>
                </a:schemeClr>
              </a:solidFill>
              <a:latin typeface="+mn-lt"/>
              <a:ea typeface="+mn-ea"/>
              <a:cs typeface="+mn-cs"/>
            </a:endParaRPr>
          </a:p>
        </p:txBody>
      </p:sp>
      <p:sp>
        <p:nvSpPr>
          <p:cNvPr id="11" name="Content Placeholder 2">
            <a:extLst>
              <a:ext uri="{FF2B5EF4-FFF2-40B4-BE49-F238E27FC236}">
                <a16:creationId xmlns:a16="http://schemas.microsoft.com/office/drawing/2014/main" id="{C6AAFDA9-731D-DA9B-B6C8-F0D4C14380EB}"/>
              </a:ext>
            </a:extLst>
          </p:cNvPr>
          <p:cNvSpPr txBox="1">
            <a:spLocks/>
          </p:cNvSpPr>
          <p:nvPr/>
        </p:nvSpPr>
        <p:spPr>
          <a:xfrm>
            <a:off x="1839596" y="940037"/>
            <a:ext cx="10352404" cy="2772356"/>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Terrestrial Q</a:t>
            </a:r>
            <a:r>
              <a:rPr lang="en-US" altLang="zh-CN" dirty="0"/>
              <a:t>uantum</a:t>
            </a:r>
            <a:r>
              <a:rPr lang="en-US" dirty="0"/>
              <a:t> Network (TQN)</a:t>
            </a:r>
          </a:p>
          <a:p>
            <a:pPr lvl="1"/>
            <a:r>
              <a:rPr lang="en-US" dirty="0"/>
              <a:t>Utilize </a:t>
            </a:r>
            <a:r>
              <a:rPr lang="en-US" i="1" dirty="0">
                <a:solidFill>
                  <a:srgbClr val="FF0000"/>
                </a:solidFill>
              </a:rPr>
              <a:t>optical fiber </a:t>
            </a:r>
            <a:r>
              <a:rPr lang="en-US" dirty="0"/>
              <a:t>links</a:t>
            </a:r>
          </a:p>
          <a:p>
            <a:pPr lvl="1"/>
            <a:r>
              <a:rPr lang="en-US" dirty="0"/>
              <a:t>Exponential </a:t>
            </a:r>
            <a:r>
              <a:rPr lang="en-US" i="1" dirty="0">
                <a:solidFill>
                  <a:srgbClr val="FF0000"/>
                </a:solidFill>
              </a:rPr>
              <a:t>increase</a:t>
            </a:r>
            <a:r>
              <a:rPr lang="en-US" dirty="0"/>
              <a:t> in photon loss with distance</a:t>
            </a:r>
          </a:p>
          <a:p>
            <a:pPr lvl="1"/>
            <a:r>
              <a:rPr lang="en-US" dirty="0"/>
              <a:t>Terrestrial repeaters perform entanglement swapping and purification </a:t>
            </a:r>
            <a:r>
              <a:rPr lang="en-US" altLang="zh-CN" dirty="0"/>
              <a:t>to </a:t>
            </a:r>
            <a:r>
              <a:rPr lang="en-US" dirty="0"/>
              <a:t>ensuring high fidelity</a:t>
            </a:r>
          </a:p>
        </p:txBody>
      </p:sp>
      <p:grpSp>
        <p:nvGrpSpPr>
          <p:cNvPr id="12" name="Group 11">
            <a:extLst>
              <a:ext uri="{FF2B5EF4-FFF2-40B4-BE49-F238E27FC236}">
                <a16:creationId xmlns:a16="http://schemas.microsoft.com/office/drawing/2014/main" id="{01FCC587-61E1-6277-FF31-48A78F075DF2}"/>
              </a:ext>
            </a:extLst>
          </p:cNvPr>
          <p:cNvGrpSpPr/>
          <p:nvPr/>
        </p:nvGrpSpPr>
        <p:grpSpPr>
          <a:xfrm>
            <a:off x="8058961" y="3296952"/>
            <a:ext cx="3629814" cy="2345862"/>
            <a:chOff x="7803684" y="3047941"/>
            <a:chExt cx="3629814" cy="2345862"/>
          </a:xfrm>
        </p:grpSpPr>
        <p:sp>
          <p:nvSpPr>
            <p:cNvPr id="13" name="Rectangle: Rounded Corners 7">
              <a:extLst>
                <a:ext uri="{FF2B5EF4-FFF2-40B4-BE49-F238E27FC236}">
                  <a16:creationId xmlns:a16="http://schemas.microsoft.com/office/drawing/2014/main" id="{909FAD7D-A816-5FC4-760E-31D1940F4007}"/>
                </a:ext>
              </a:extLst>
            </p:cNvPr>
            <p:cNvSpPr/>
            <p:nvPr/>
          </p:nvSpPr>
          <p:spPr>
            <a:xfrm>
              <a:off x="7803684" y="3047941"/>
              <a:ext cx="3542442" cy="2345862"/>
            </a:xfrm>
            <a:prstGeom prst="roundRect">
              <a:avLst>
                <a:gd name="adj" fmla="val 1755"/>
              </a:avLst>
            </a:prstGeom>
            <a:solidFill>
              <a:srgbClr val="FFF2C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indent="-457200" algn="ctr">
                <a:buClr>
                  <a:srgbClr val="FF0000"/>
                </a:buClr>
                <a:buSzPct val="120000"/>
                <a:buBlip>
                  <a:blip r:embed="rId2"/>
                </a:buBlip>
              </a:pPr>
              <a:endParaRPr lang="en-US" sz="2400" b="1">
                <a:solidFill>
                  <a:schemeClr val="tx1"/>
                </a:solidFill>
                <a:latin typeface="Calibri" panose="020F0502020204030204" pitchFamily="34" charset="0"/>
                <a:cs typeface="Calibri" panose="020F0502020204030204" pitchFamily="34" charset="0"/>
              </a:endParaRPr>
            </a:p>
          </p:txBody>
        </p:sp>
        <p:sp>
          <p:nvSpPr>
            <p:cNvPr id="14" name="TextBox 13">
              <a:extLst>
                <a:ext uri="{FF2B5EF4-FFF2-40B4-BE49-F238E27FC236}">
                  <a16:creationId xmlns:a16="http://schemas.microsoft.com/office/drawing/2014/main" id="{C04DFCD1-9CE1-4712-447D-1E259E4623FC}"/>
                </a:ext>
              </a:extLst>
            </p:cNvPr>
            <p:cNvSpPr txBox="1"/>
            <p:nvPr/>
          </p:nvSpPr>
          <p:spPr>
            <a:xfrm>
              <a:off x="7891056" y="3369025"/>
              <a:ext cx="2793593" cy="400110"/>
            </a:xfrm>
            <a:prstGeom prst="rect">
              <a:avLst/>
            </a:prstGeom>
            <a:noFill/>
          </p:spPr>
          <p:txBody>
            <a:bodyPr wrap="square" rtlCol="0">
              <a:spAutoFit/>
            </a:bodyPr>
            <a:lstStyle/>
            <a:p>
              <a:pPr marL="342900" indent="-342900">
                <a:buBlip>
                  <a:blip r:embed="rId2"/>
                </a:buBlip>
              </a:pPr>
              <a:r>
                <a:rPr lang="en-US" sz="2000" b="1" dirty="0">
                  <a:solidFill>
                    <a:schemeClr val="tx1"/>
                  </a:solidFill>
                  <a:latin typeface="Calibri" panose="020F0502020204030204" pitchFamily="34" charset="0"/>
                  <a:cs typeface="Calibri" panose="020F0502020204030204" pitchFamily="34" charset="0"/>
                </a:rPr>
                <a:t>Limited Coverage</a:t>
              </a:r>
            </a:p>
          </p:txBody>
        </p:sp>
        <p:sp>
          <p:nvSpPr>
            <p:cNvPr id="16" name="TextBox 15">
              <a:extLst>
                <a:ext uri="{FF2B5EF4-FFF2-40B4-BE49-F238E27FC236}">
                  <a16:creationId xmlns:a16="http://schemas.microsoft.com/office/drawing/2014/main" id="{05DFA30D-B295-FF94-D472-E35B025EB27D}"/>
                </a:ext>
              </a:extLst>
            </p:cNvPr>
            <p:cNvSpPr txBox="1"/>
            <p:nvPr/>
          </p:nvSpPr>
          <p:spPr>
            <a:xfrm>
              <a:off x="7891056" y="4557773"/>
              <a:ext cx="2951585" cy="400110"/>
            </a:xfrm>
            <a:prstGeom prst="rect">
              <a:avLst/>
            </a:prstGeom>
            <a:noFill/>
          </p:spPr>
          <p:txBody>
            <a:bodyPr wrap="square" rtlCol="0">
              <a:spAutoFit/>
            </a:bodyPr>
            <a:lstStyle/>
            <a:p>
              <a:pPr marL="342900" indent="-342900">
                <a:buBlip>
                  <a:blip r:embed="rId2"/>
                </a:buBlip>
              </a:pPr>
              <a:r>
                <a:rPr lang="en-US" sz="2000" b="1">
                  <a:solidFill>
                    <a:schemeClr val="tx1"/>
                  </a:solidFill>
                  <a:latin typeface="Calibri" panose="020F0502020204030204" pitchFamily="34" charset="0"/>
                  <a:cs typeface="Calibri" panose="020F0502020204030204" pitchFamily="34" charset="0"/>
                </a:rPr>
                <a:t>Constrained scalability</a:t>
              </a:r>
            </a:p>
          </p:txBody>
        </p:sp>
        <p:sp>
          <p:nvSpPr>
            <p:cNvPr id="17" name="TextBox 16">
              <a:extLst>
                <a:ext uri="{FF2B5EF4-FFF2-40B4-BE49-F238E27FC236}">
                  <a16:creationId xmlns:a16="http://schemas.microsoft.com/office/drawing/2014/main" id="{0335493C-DE96-ED56-A23D-E942F0C8936A}"/>
                </a:ext>
              </a:extLst>
            </p:cNvPr>
            <p:cNvSpPr txBox="1"/>
            <p:nvPr/>
          </p:nvSpPr>
          <p:spPr>
            <a:xfrm>
              <a:off x="7891056" y="3964179"/>
              <a:ext cx="3542442" cy="400110"/>
            </a:xfrm>
            <a:prstGeom prst="rect">
              <a:avLst/>
            </a:prstGeom>
            <a:noFill/>
          </p:spPr>
          <p:txBody>
            <a:bodyPr wrap="square" rtlCol="0">
              <a:spAutoFit/>
            </a:bodyPr>
            <a:lstStyle/>
            <a:p>
              <a:pPr marL="342900" indent="-342900">
                <a:buBlip>
                  <a:blip r:embed="rId2"/>
                </a:buBlip>
              </a:pPr>
              <a:r>
                <a:rPr lang="en-US" sz="2000" b="1">
                  <a:latin typeface="Calibri" panose="020F0502020204030204" pitchFamily="34" charset="0"/>
                  <a:cs typeface="Calibri" panose="020F0502020204030204" pitchFamily="34" charset="0"/>
                </a:rPr>
                <a:t>Inefficient </a:t>
              </a:r>
              <a:r>
                <a:rPr lang="en-US" sz="2000" b="1">
                  <a:solidFill>
                    <a:schemeClr val="tx1"/>
                  </a:solidFill>
                  <a:latin typeface="Calibri" panose="020F0502020204030204" pitchFamily="34" charset="0"/>
                  <a:cs typeface="Calibri" panose="020F0502020204030204" pitchFamily="34" charset="0"/>
                </a:rPr>
                <a:t>communication</a:t>
              </a:r>
            </a:p>
          </p:txBody>
        </p:sp>
      </p:grpSp>
      <p:sp>
        <p:nvSpPr>
          <p:cNvPr id="18" name="AutoShape 2" descr="TRANSPARENT OPTICAL QUANTUM NETWORKS FOR DISTRIBUTED SCIENCE | ORNL">
            <a:extLst>
              <a:ext uri="{FF2B5EF4-FFF2-40B4-BE49-F238E27FC236}">
                <a16:creationId xmlns:a16="http://schemas.microsoft.com/office/drawing/2014/main" id="{F47B4EDD-03F2-CDF4-C44E-A5E24DCDA312}"/>
              </a:ext>
            </a:extLst>
          </p:cNvPr>
          <p:cNvSpPr>
            <a:spLocks noChangeAspect="1" noChangeArrowheads="1"/>
          </p:cNvSpPr>
          <p:nvPr/>
        </p:nvSpPr>
        <p:spPr bwMode="auto">
          <a:xfrm>
            <a:off x="6863398" y="3134982"/>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 name="Picture 4" descr="TRANSPARENT OPTICAL QUANTUM NETWORKS FOR DISTRIBUTED SCIENCE | ORNL">
            <a:extLst>
              <a:ext uri="{FF2B5EF4-FFF2-40B4-BE49-F238E27FC236}">
                <a16:creationId xmlns:a16="http://schemas.microsoft.com/office/drawing/2014/main" id="{D4048A36-787A-1BF4-6C60-B7177B9B79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6968" y="3129843"/>
            <a:ext cx="5927633" cy="33342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14240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6DA13F-FC2A-0409-B37F-3C0243E45355}"/>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61FC6E52-DF5F-D027-7543-26BC602E7D36}"/>
              </a:ext>
            </a:extLst>
          </p:cNvPr>
          <p:cNvSpPr/>
          <p:nvPr/>
        </p:nvSpPr>
        <p:spPr>
          <a:xfrm>
            <a:off x="0" y="4752"/>
            <a:ext cx="1554480" cy="6858000"/>
          </a:xfrm>
          <a:prstGeom prst="rect">
            <a:avLst/>
          </a:prstGeom>
          <a:solidFill>
            <a:srgbClr val="A42037"/>
          </a:solidFill>
        </p:spPr>
        <p:txBody>
          <a:bodyPr/>
          <a:lstStyle/>
          <a:p>
            <a:endParaRPr lang="en-US" sz="1250" dirty="0">
              <a:solidFill>
                <a:srgbClr val="EACBD1"/>
              </a:solidFill>
              <a:latin typeface="Calibri" panose="020F0502020204030204" pitchFamily="34" charset="0"/>
              <a:cs typeface="Calibri" panose="020F0502020204030204" pitchFamily="34" charset="-120"/>
            </a:endParaRPr>
          </a:p>
        </p:txBody>
      </p:sp>
      <p:sp>
        <p:nvSpPr>
          <p:cNvPr id="5" name="Shape 3">
            <a:extLst>
              <a:ext uri="{FF2B5EF4-FFF2-40B4-BE49-F238E27FC236}">
                <a16:creationId xmlns:a16="http://schemas.microsoft.com/office/drawing/2014/main" id="{2E1C7AEB-D4FE-B471-057D-7C83DD0044B7}"/>
              </a:ext>
            </a:extLst>
          </p:cNvPr>
          <p:cNvSpPr/>
          <p:nvPr/>
        </p:nvSpPr>
        <p:spPr>
          <a:xfrm>
            <a:off x="109728" y="1399032"/>
            <a:ext cx="1335024" cy="512064"/>
          </a:xfrm>
          <a:prstGeom prst="roundRect">
            <a:avLst>
              <a:gd name="adj" fmla="val 14286"/>
            </a:avLst>
          </a:prstGeom>
          <a:solidFill>
            <a:srgbClr val="FFFFFF"/>
          </a:solidFill>
        </p:spPr>
        <p:txBody>
          <a:bodyPr/>
          <a:lstStyle/>
          <a:p>
            <a:endParaRPr lang="en-US"/>
          </a:p>
        </p:txBody>
      </p:sp>
      <p:sp>
        <p:nvSpPr>
          <p:cNvPr id="4" name="Text 2">
            <a:extLst>
              <a:ext uri="{FF2B5EF4-FFF2-40B4-BE49-F238E27FC236}">
                <a16:creationId xmlns:a16="http://schemas.microsoft.com/office/drawing/2014/main" id="{A2FDA40C-49DF-37FC-946E-FC4FB08229DA}"/>
              </a:ext>
            </a:extLst>
          </p:cNvPr>
          <p:cNvSpPr/>
          <p:nvPr/>
        </p:nvSpPr>
        <p:spPr>
          <a:xfrm>
            <a:off x="182880" y="1399032"/>
            <a:ext cx="1225296" cy="512064"/>
          </a:xfrm>
          <a:prstGeom prst="rect">
            <a:avLst/>
          </a:prstGeom>
          <a:noFill/>
        </p:spPr>
        <p:txBody>
          <a:bodyPr wrap="square" rtlCol="0" anchor="ctr"/>
          <a:lstStyle/>
          <a:p>
            <a:pPr algn="ctr"/>
            <a:r>
              <a:rPr lang="en-US" sz="1250" b="1" dirty="0">
                <a:solidFill>
                  <a:srgbClr val="A42037"/>
                </a:solidFill>
                <a:latin typeface="Calibri" panose="020F0502020204030204" pitchFamily="34" charset="0"/>
                <a:cs typeface="Calibri" panose="020F0502020204030204" pitchFamily="34" charset="-120"/>
              </a:rPr>
              <a:t>Quantum Network</a:t>
            </a:r>
          </a:p>
        </p:txBody>
      </p:sp>
      <p:sp>
        <p:nvSpPr>
          <p:cNvPr id="6" name="Text 4">
            <a:extLst>
              <a:ext uri="{FF2B5EF4-FFF2-40B4-BE49-F238E27FC236}">
                <a16:creationId xmlns:a16="http://schemas.microsoft.com/office/drawing/2014/main" id="{A7DB231B-88B2-A27B-DEF8-D60445402B17}"/>
              </a:ext>
            </a:extLst>
          </p:cNvPr>
          <p:cNvSpPr/>
          <p:nvPr/>
        </p:nvSpPr>
        <p:spPr>
          <a:xfrm>
            <a:off x="182880" y="2267712"/>
            <a:ext cx="1225296"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Quantum Computing</a:t>
            </a:r>
          </a:p>
        </p:txBody>
      </p:sp>
      <p:sp>
        <p:nvSpPr>
          <p:cNvPr id="7" name="Text 5">
            <a:extLst>
              <a:ext uri="{FF2B5EF4-FFF2-40B4-BE49-F238E27FC236}">
                <a16:creationId xmlns:a16="http://schemas.microsoft.com/office/drawing/2014/main" id="{5D6566D0-633E-EA22-27D5-6E44E2FAC7EB}"/>
              </a:ext>
            </a:extLst>
          </p:cNvPr>
          <p:cNvSpPr/>
          <p:nvPr/>
        </p:nvSpPr>
        <p:spPr>
          <a:xfrm>
            <a:off x="0" y="3172968"/>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Distributed Quantum Computing</a:t>
            </a:r>
          </a:p>
          <a:p>
            <a:pPr marL="0" indent="0" algn="l">
              <a:buNone/>
            </a:pPr>
            <a:endParaRPr lang="en-US" sz="1250" dirty="0"/>
          </a:p>
        </p:txBody>
      </p:sp>
      <p:sp>
        <p:nvSpPr>
          <p:cNvPr id="8" name="Text 6">
            <a:extLst>
              <a:ext uri="{FF2B5EF4-FFF2-40B4-BE49-F238E27FC236}">
                <a16:creationId xmlns:a16="http://schemas.microsoft.com/office/drawing/2014/main" id="{F8F270C5-6FFD-C79E-ED17-0643A4F8E598}"/>
              </a:ext>
            </a:extLst>
          </p:cNvPr>
          <p:cNvSpPr/>
          <p:nvPr/>
        </p:nvSpPr>
        <p:spPr>
          <a:xfrm>
            <a:off x="109728" y="4005072"/>
            <a:ext cx="1335024" cy="512064"/>
          </a:xfrm>
          <a:prstGeom prst="rect">
            <a:avLst/>
          </a:prstGeom>
          <a:noFill/>
        </p:spPr>
        <p:txBody>
          <a:bodyPr wrap="square" rtlCol="0" anchor="ctr"/>
          <a:lstStyle/>
          <a:p>
            <a:r>
              <a:rPr lang="en-US" sz="1250" dirty="0">
                <a:solidFill>
                  <a:srgbClr val="EACBD1"/>
                </a:solidFill>
                <a:latin typeface="Calibri" panose="020F0502020204030204" pitchFamily="34" charset="0"/>
                <a:cs typeface="Calibri" panose="020F0502020204030204" pitchFamily="34" charset="-120"/>
              </a:rPr>
              <a:t>Satellite-Ground Communications</a:t>
            </a:r>
          </a:p>
        </p:txBody>
      </p:sp>
      <p:sp>
        <p:nvSpPr>
          <p:cNvPr id="9" name="Text 7">
            <a:extLst>
              <a:ext uri="{FF2B5EF4-FFF2-40B4-BE49-F238E27FC236}">
                <a16:creationId xmlns:a16="http://schemas.microsoft.com/office/drawing/2014/main" id="{B7CB387D-B255-ADEB-5041-C44B5E210A3D}"/>
              </a:ext>
            </a:extLst>
          </p:cNvPr>
          <p:cNvSpPr/>
          <p:nvPr/>
        </p:nvSpPr>
        <p:spPr>
          <a:xfrm>
            <a:off x="0" y="4873752"/>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Satellite Assisted Quantum Networks</a:t>
            </a:r>
          </a:p>
        </p:txBody>
      </p:sp>
      <p:sp>
        <p:nvSpPr>
          <p:cNvPr id="10" name="Text 8">
            <a:extLst>
              <a:ext uri="{FF2B5EF4-FFF2-40B4-BE49-F238E27FC236}">
                <a16:creationId xmlns:a16="http://schemas.microsoft.com/office/drawing/2014/main" id="{B28CCBD4-3F1B-34B0-BBF4-281D8D361A22}"/>
              </a:ext>
            </a:extLst>
          </p:cNvPr>
          <p:cNvSpPr/>
          <p:nvPr/>
        </p:nvSpPr>
        <p:spPr>
          <a:xfrm>
            <a:off x="2011680" y="347472"/>
            <a:ext cx="9677095" cy="292608"/>
          </a:xfrm>
          <a:prstGeom prst="rect">
            <a:avLst/>
          </a:prstGeom>
          <a:noFill/>
        </p:spPr>
        <p:txBody>
          <a:bodyPr wrap="none" rtlCol="0" anchor="ctr"/>
          <a:lstStyle/>
          <a:p>
            <a:pPr marL="0" indent="0">
              <a:buNone/>
            </a:pPr>
            <a:r>
              <a:rPr lang="en-US" sz="1200" b="1" kern="0" spc="100" dirty="0">
                <a:solidFill>
                  <a:srgbClr val="A42037"/>
                </a:solidFill>
                <a:latin typeface="Calibri" panose="020F0502020204030204" pitchFamily="34" charset="0"/>
                <a:ea typeface="Calibri" panose="020F0502020204030204" pitchFamily="34" charset="-122"/>
                <a:cs typeface="Calibri" panose="020F0502020204030204" pitchFamily="34" charset="-120"/>
              </a:rPr>
              <a:t>INTRODUCTION</a:t>
            </a:r>
            <a:endParaRPr lang="en-US" sz="1200" dirty="0"/>
          </a:p>
        </p:txBody>
      </p:sp>
      <p:sp>
        <p:nvSpPr>
          <p:cNvPr id="19" name="Text 17">
            <a:extLst>
              <a:ext uri="{FF2B5EF4-FFF2-40B4-BE49-F238E27FC236}">
                <a16:creationId xmlns:a16="http://schemas.microsoft.com/office/drawing/2014/main" id="{538F3664-3056-1873-0E58-9E9D161A3A54}"/>
              </a:ext>
            </a:extLst>
          </p:cNvPr>
          <p:cNvSpPr/>
          <p:nvPr/>
        </p:nvSpPr>
        <p:spPr>
          <a:xfrm>
            <a:off x="11551615" y="6473952"/>
            <a:ext cx="411480" cy="274320"/>
          </a:xfrm>
          <a:prstGeom prst="rect">
            <a:avLst/>
          </a:prstGeom>
          <a:noFill/>
        </p:spPr>
        <p:txBody>
          <a:bodyPr wrap="square" rtlCol="0" anchor="ctr"/>
          <a:lstStyle/>
          <a:p>
            <a:pPr marL="0" indent="0" algn="r">
              <a:buNone/>
            </a:pPr>
            <a:r>
              <a:rPr lang="en-US" sz="1000" dirty="0">
                <a:solidFill>
                  <a:srgbClr val="58595B"/>
                </a:solidFill>
                <a:latin typeface="Calibri" panose="020F0502020204030204" pitchFamily="34" charset="0"/>
                <a:ea typeface="Calibri" panose="020F0502020204030204" pitchFamily="34" charset="-122"/>
                <a:cs typeface="Calibri" panose="020F0502020204030204" pitchFamily="34" charset="-120"/>
              </a:rPr>
              <a:t>3</a:t>
            </a:r>
            <a:endParaRPr lang="en-US" sz="1000" dirty="0"/>
          </a:p>
        </p:txBody>
      </p:sp>
      <p:sp>
        <p:nvSpPr>
          <p:cNvPr id="15" name="TextBox 14">
            <a:extLst>
              <a:ext uri="{FF2B5EF4-FFF2-40B4-BE49-F238E27FC236}">
                <a16:creationId xmlns:a16="http://schemas.microsoft.com/office/drawing/2014/main" id="{CEE86647-1705-8DA1-D487-1BD1E99D5A50}"/>
              </a:ext>
            </a:extLst>
          </p:cNvPr>
          <p:cNvSpPr txBox="1"/>
          <p:nvPr/>
        </p:nvSpPr>
        <p:spPr>
          <a:xfrm>
            <a:off x="0" y="5760720"/>
            <a:ext cx="1554480" cy="477054"/>
          </a:xfrm>
          <a:prstGeom prst="rect">
            <a:avLst/>
          </a:prstGeom>
          <a:noFill/>
        </p:spPr>
        <p:txBody>
          <a:bodyPr wrap="square">
            <a:spAutoFit/>
          </a:bodyPr>
          <a:lstStyle/>
          <a:p>
            <a:pPr algn="ctr"/>
            <a:r>
              <a:rPr lang="en-US" sz="1250" dirty="0">
                <a:solidFill>
                  <a:srgbClr val="EACBD1"/>
                </a:solidFill>
                <a:latin typeface="Calibri" panose="020F0502020204030204" pitchFamily="34" charset="0"/>
                <a:cs typeface="Calibri" panose="020F0502020204030204" pitchFamily="34" charset="-120"/>
              </a:rPr>
              <a:t>Satellite-Ground Quantum Computing</a:t>
            </a:r>
          </a:p>
        </p:txBody>
      </p:sp>
      <p:grpSp>
        <p:nvGrpSpPr>
          <p:cNvPr id="3" name="组合 5">
            <a:extLst>
              <a:ext uri="{FF2B5EF4-FFF2-40B4-BE49-F238E27FC236}">
                <a16:creationId xmlns:a16="http://schemas.microsoft.com/office/drawing/2014/main" id="{8FCFBE51-F51B-7DCE-E398-CC47B7717CDC}"/>
              </a:ext>
            </a:extLst>
          </p:cNvPr>
          <p:cNvGrpSpPr/>
          <p:nvPr/>
        </p:nvGrpSpPr>
        <p:grpSpPr>
          <a:xfrm>
            <a:off x="1762110" y="735086"/>
            <a:ext cx="9926665" cy="5515983"/>
            <a:chOff x="1762110" y="747358"/>
            <a:chExt cx="9926665" cy="5515983"/>
          </a:xfrm>
        </p:grpSpPr>
        <p:sp>
          <p:nvSpPr>
            <p:cNvPr id="11" name="文本框 8">
              <a:extLst>
                <a:ext uri="{FF2B5EF4-FFF2-40B4-BE49-F238E27FC236}">
                  <a16:creationId xmlns:a16="http://schemas.microsoft.com/office/drawing/2014/main" id="{1267BFE3-9701-AA5D-2C7B-D45DC4C113F4}"/>
                </a:ext>
              </a:extLst>
            </p:cNvPr>
            <p:cNvSpPr txBox="1"/>
            <p:nvPr/>
          </p:nvSpPr>
          <p:spPr>
            <a:xfrm>
              <a:off x="1879615" y="747358"/>
              <a:ext cx="9809160" cy="523220"/>
            </a:xfrm>
            <a:prstGeom prst="rect">
              <a:avLst/>
            </a:prstGeom>
            <a:noFill/>
          </p:spPr>
          <p:txBody>
            <a:bodyPr wrap="none" rtlCol="0">
              <a:spAutoFit/>
            </a:bodyPr>
            <a:lstStyle/>
            <a:p>
              <a:r>
                <a:rPr lang="en-US" altLang="zh-CN" sz="2800" b="1" dirty="0">
                  <a:latin typeface="Calibri" panose="020F0502020204030204" pitchFamily="34" charset="0"/>
                  <a:ea typeface="Calibri" panose="020F0502020204030204" pitchFamily="34" charset="0"/>
                  <a:cs typeface="Calibri" panose="020F0502020204030204" pitchFamily="34" charset="0"/>
                </a:rPr>
                <a:t>Limitations of ground-based quantum entanglement distribution</a:t>
              </a:r>
            </a:p>
          </p:txBody>
        </p:sp>
        <p:sp>
          <p:nvSpPr>
            <p:cNvPr id="12" name="文本框 9">
              <a:extLst>
                <a:ext uri="{FF2B5EF4-FFF2-40B4-BE49-F238E27FC236}">
                  <a16:creationId xmlns:a16="http://schemas.microsoft.com/office/drawing/2014/main" id="{307C96A5-6099-0F58-7509-D986C0C44884}"/>
                </a:ext>
              </a:extLst>
            </p:cNvPr>
            <p:cNvSpPr txBox="1"/>
            <p:nvPr/>
          </p:nvSpPr>
          <p:spPr>
            <a:xfrm>
              <a:off x="1762110" y="1431249"/>
              <a:ext cx="7030528" cy="4832092"/>
            </a:xfrm>
            <a:prstGeom prst="rect">
              <a:avLst/>
            </a:prstGeom>
            <a:noFill/>
          </p:spPr>
          <p:txBody>
            <a:bodyPr wrap="square" rtlCol="0">
              <a:spAutoFit/>
            </a:bodyPr>
            <a:lstStyle/>
            <a:p>
              <a:pPr marL="285750" indent="-285750">
                <a:buFont typeface="Arial" panose="020B0604020202020204" pitchFamily="34" charset="0"/>
                <a:buChar char="•"/>
              </a:pPr>
              <a:r>
                <a:rPr lang="en-US" sz="2200" b="1" dirty="0"/>
                <a:t>Signal attenuation and decoherence:</a:t>
              </a:r>
              <a:r>
                <a:rPr lang="en-US" sz="2200" dirty="0"/>
                <a:t> Entanglement is fragile and easily disrupted by loss and noise during transmission.</a:t>
              </a:r>
            </a:p>
            <a:p>
              <a:pPr marL="285750" indent="-285750">
                <a:buFont typeface="Arial" panose="020B0604020202020204" pitchFamily="34" charset="0"/>
                <a:buChar char="•"/>
              </a:pPr>
              <a:r>
                <a:rPr lang="en-US" sz="2200" b="1" dirty="0"/>
                <a:t>Distance constraints:</a:t>
              </a:r>
              <a:r>
                <a:rPr lang="en-US" sz="2200" dirty="0"/>
                <a:t> Reliable entanglement maintenance is limited over long ground-based distances.</a:t>
              </a:r>
            </a:p>
            <a:p>
              <a:pPr marL="285750" indent="-285750">
                <a:buFont typeface="Arial" panose="020B0604020202020204" pitchFamily="34" charset="0"/>
                <a:buChar char="•"/>
              </a:pPr>
              <a:r>
                <a:rPr lang="en-US" sz="2200" b="1" dirty="0"/>
                <a:t>Environmental interference:</a:t>
              </a:r>
              <a:r>
                <a:rPr lang="en-US" sz="2200" dirty="0"/>
                <a:t> Electromagnetic noise, temperature shifts, and vibrations degrade quantum stability.</a:t>
              </a:r>
            </a:p>
            <a:p>
              <a:pPr marL="285750" indent="-285750">
                <a:buFont typeface="Arial" panose="020B0604020202020204" pitchFamily="34" charset="0"/>
                <a:buChar char="•"/>
              </a:pPr>
              <a:r>
                <a:rPr lang="en-US" sz="2200" b="1" dirty="0"/>
                <a:t>Device imperfections:</a:t>
              </a:r>
              <a:r>
                <a:rPr lang="en-US" sz="2200" dirty="0"/>
                <a:t> Hardware errors and component flaws reduce entanglement fidelity.</a:t>
              </a:r>
            </a:p>
            <a:p>
              <a:pPr marL="285750" indent="-285750">
                <a:buFont typeface="Arial" panose="020B0604020202020204" pitchFamily="34" charset="0"/>
                <a:buChar char="•"/>
              </a:pPr>
              <a:r>
                <a:rPr lang="en-US" sz="2200" b="1" dirty="0"/>
                <a:t>Security risks:</a:t>
              </a:r>
              <a:r>
                <a:rPr lang="en-US" sz="2200" dirty="0"/>
                <a:t> Protecting entanglement channels from eavesdropping and attacks remains difficult.</a:t>
              </a:r>
            </a:p>
            <a:p>
              <a:pPr marL="285750" indent="-285750">
                <a:buFont typeface="Arial" panose="020B0604020202020204" pitchFamily="34" charset="0"/>
                <a:buChar char="•"/>
              </a:pPr>
              <a:r>
                <a:rPr lang="en-US" sz="2200" b="1" dirty="0"/>
                <a:t>Cost and scalability:</a:t>
              </a:r>
              <a:r>
                <a:rPr lang="en-US" sz="2200" dirty="0"/>
                <a:t> High implementation costs and complex maintenance hinder large-scale deployment.</a:t>
              </a:r>
            </a:p>
          </p:txBody>
        </p:sp>
      </p:grpSp>
      <p:pic>
        <p:nvPicPr>
          <p:cNvPr id="13" name="Picture 4" descr="中国科大成功实现500公里地基量子密钥分发">
            <a:extLst>
              <a:ext uri="{FF2B5EF4-FFF2-40B4-BE49-F238E27FC236}">
                <a16:creationId xmlns:a16="http://schemas.microsoft.com/office/drawing/2014/main" id="{0CFE70A3-AD3C-41D5-97FA-14D24FFD59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60384" y="1655064"/>
            <a:ext cx="3139011" cy="1981501"/>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The Quantum Internet Alliance will build an advanced European quantum  internet ecosystem - Quantum Internet Alliance">
            <a:extLst>
              <a:ext uri="{FF2B5EF4-FFF2-40B4-BE49-F238E27FC236}">
                <a16:creationId xmlns:a16="http://schemas.microsoft.com/office/drawing/2014/main" id="{0A1979C6-3CA1-1F04-04C2-13473E8DF5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92638" y="3979415"/>
            <a:ext cx="3180902" cy="17813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06360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129DDA-BA32-13D8-D792-D8A1AF48F8DF}"/>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CBEF840D-CB7B-6B7C-67BC-0BF3D6166178}"/>
              </a:ext>
            </a:extLst>
          </p:cNvPr>
          <p:cNvSpPr/>
          <p:nvPr/>
        </p:nvSpPr>
        <p:spPr>
          <a:xfrm>
            <a:off x="0" y="-7032"/>
            <a:ext cx="1554480" cy="6858000"/>
          </a:xfrm>
          <a:prstGeom prst="rect">
            <a:avLst/>
          </a:prstGeom>
          <a:solidFill>
            <a:srgbClr val="A42037"/>
          </a:solidFill>
        </p:spPr>
        <p:txBody>
          <a:bodyPr/>
          <a:lstStyle/>
          <a:p>
            <a:endParaRPr lang="en-US" sz="1250" dirty="0">
              <a:solidFill>
                <a:srgbClr val="EACBD1"/>
              </a:solidFill>
              <a:latin typeface="Calibri" panose="020F0502020204030204" pitchFamily="34" charset="0"/>
              <a:cs typeface="Calibri" panose="020F0502020204030204" pitchFamily="34" charset="-120"/>
            </a:endParaRPr>
          </a:p>
        </p:txBody>
      </p:sp>
      <p:sp>
        <p:nvSpPr>
          <p:cNvPr id="5" name="Shape 3">
            <a:extLst>
              <a:ext uri="{FF2B5EF4-FFF2-40B4-BE49-F238E27FC236}">
                <a16:creationId xmlns:a16="http://schemas.microsoft.com/office/drawing/2014/main" id="{BA408841-CDB3-185D-CCBB-C300A41AFC3D}"/>
              </a:ext>
            </a:extLst>
          </p:cNvPr>
          <p:cNvSpPr/>
          <p:nvPr/>
        </p:nvSpPr>
        <p:spPr>
          <a:xfrm>
            <a:off x="109728" y="1399032"/>
            <a:ext cx="1335024" cy="512064"/>
          </a:xfrm>
          <a:prstGeom prst="roundRect">
            <a:avLst>
              <a:gd name="adj" fmla="val 14286"/>
            </a:avLst>
          </a:prstGeom>
          <a:solidFill>
            <a:srgbClr val="FFFFFF"/>
          </a:solidFill>
        </p:spPr>
        <p:txBody>
          <a:bodyPr/>
          <a:lstStyle/>
          <a:p>
            <a:endParaRPr lang="en-US"/>
          </a:p>
        </p:txBody>
      </p:sp>
      <p:sp>
        <p:nvSpPr>
          <p:cNvPr id="4" name="Text 2">
            <a:extLst>
              <a:ext uri="{FF2B5EF4-FFF2-40B4-BE49-F238E27FC236}">
                <a16:creationId xmlns:a16="http://schemas.microsoft.com/office/drawing/2014/main" id="{CBE6BC55-4C6B-F8CF-702A-783A91FDECAC}"/>
              </a:ext>
            </a:extLst>
          </p:cNvPr>
          <p:cNvSpPr/>
          <p:nvPr/>
        </p:nvSpPr>
        <p:spPr>
          <a:xfrm>
            <a:off x="182880" y="1399032"/>
            <a:ext cx="1225296" cy="512064"/>
          </a:xfrm>
          <a:prstGeom prst="rect">
            <a:avLst/>
          </a:prstGeom>
          <a:noFill/>
        </p:spPr>
        <p:txBody>
          <a:bodyPr wrap="square" rtlCol="0" anchor="ctr"/>
          <a:lstStyle/>
          <a:p>
            <a:pPr algn="ctr"/>
            <a:r>
              <a:rPr lang="en-US" sz="1250" b="1" dirty="0">
                <a:solidFill>
                  <a:srgbClr val="A42037"/>
                </a:solidFill>
                <a:latin typeface="Calibri" panose="020F0502020204030204" pitchFamily="34" charset="0"/>
                <a:cs typeface="Calibri" panose="020F0502020204030204" pitchFamily="34" charset="-120"/>
              </a:rPr>
              <a:t>Quantum Network</a:t>
            </a:r>
          </a:p>
        </p:txBody>
      </p:sp>
      <p:sp>
        <p:nvSpPr>
          <p:cNvPr id="6" name="Text 4">
            <a:extLst>
              <a:ext uri="{FF2B5EF4-FFF2-40B4-BE49-F238E27FC236}">
                <a16:creationId xmlns:a16="http://schemas.microsoft.com/office/drawing/2014/main" id="{20C4954D-E53E-B635-936C-C124B197DE0E}"/>
              </a:ext>
            </a:extLst>
          </p:cNvPr>
          <p:cNvSpPr/>
          <p:nvPr/>
        </p:nvSpPr>
        <p:spPr>
          <a:xfrm>
            <a:off x="182880" y="2267712"/>
            <a:ext cx="1225296"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Quantum Computing</a:t>
            </a:r>
          </a:p>
        </p:txBody>
      </p:sp>
      <p:sp>
        <p:nvSpPr>
          <p:cNvPr id="7" name="Text 5">
            <a:extLst>
              <a:ext uri="{FF2B5EF4-FFF2-40B4-BE49-F238E27FC236}">
                <a16:creationId xmlns:a16="http://schemas.microsoft.com/office/drawing/2014/main" id="{F5505A2A-DFC1-B404-ED58-0E1631C7C0DB}"/>
              </a:ext>
            </a:extLst>
          </p:cNvPr>
          <p:cNvSpPr/>
          <p:nvPr/>
        </p:nvSpPr>
        <p:spPr>
          <a:xfrm>
            <a:off x="0" y="3172968"/>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Distributed Quantum Computing</a:t>
            </a:r>
          </a:p>
          <a:p>
            <a:pPr marL="0" indent="0" algn="l">
              <a:buNone/>
            </a:pPr>
            <a:endParaRPr lang="en-US" sz="1250" dirty="0"/>
          </a:p>
        </p:txBody>
      </p:sp>
      <p:sp>
        <p:nvSpPr>
          <p:cNvPr id="8" name="Text 6">
            <a:extLst>
              <a:ext uri="{FF2B5EF4-FFF2-40B4-BE49-F238E27FC236}">
                <a16:creationId xmlns:a16="http://schemas.microsoft.com/office/drawing/2014/main" id="{F8203AA1-D9A5-D0DC-94F3-4232E0A87C30}"/>
              </a:ext>
            </a:extLst>
          </p:cNvPr>
          <p:cNvSpPr/>
          <p:nvPr/>
        </p:nvSpPr>
        <p:spPr>
          <a:xfrm>
            <a:off x="109728" y="4005072"/>
            <a:ext cx="1335024" cy="512064"/>
          </a:xfrm>
          <a:prstGeom prst="rect">
            <a:avLst/>
          </a:prstGeom>
          <a:noFill/>
        </p:spPr>
        <p:txBody>
          <a:bodyPr wrap="square" rtlCol="0" anchor="ctr"/>
          <a:lstStyle/>
          <a:p>
            <a:r>
              <a:rPr lang="en-US" sz="1250" dirty="0">
                <a:solidFill>
                  <a:srgbClr val="EACBD1"/>
                </a:solidFill>
                <a:latin typeface="Calibri" panose="020F0502020204030204" pitchFamily="34" charset="0"/>
                <a:cs typeface="Calibri" panose="020F0502020204030204" pitchFamily="34" charset="-120"/>
              </a:rPr>
              <a:t>Satellite-Ground Communications</a:t>
            </a:r>
          </a:p>
        </p:txBody>
      </p:sp>
      <p:sp>
        <p:nvSpPr>
          <p:cNvPr id="9" name="Text 7">
            <a:extLst>
              <a:ext uri="{FF2B5EF4-FFF2-40B4-BE49-F238E27FC236}">
                <a16:creationId xmlns:a16="http://schemas.microsoft.com/office/drawing/2014/main" id="{0953D44E-449D-18F3-6AB6-0BF54EBD1F36}"/>
              </a:ext>
            </a:extLst>
          </p:cNvPr>
          <p:cNvSpPr/>
          <p:nvPr/>
        </p:nvSpPr>
        <p:spPr>
          <a:xfrm>
            <a:off x="0" y="4873752"/>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Satellite Assisted Quantum Networks</a:t>
            </a:r>
          </a:p>
        </p:txBody>
      </p:sp>
      <p:sp>
        <p:nvSpPr>
          <p:cNvPr id="10" name="Text 8">
            <a:extLst>
              <a:ext uri="{FF2B5EF4-FFF2-40B4-BE49-F238E27FC236}">
                <a16:creationId xmlns:a16="http://schemas.microsoft.com/office/drawing/2014/main" id="{500047EE-D8A4-F42A-392E-AFF1DEC4F788}"/>
              </a:ext>
            </a:extLst>
          </p:cNvPr>
          <p:cNvSpPr/>
          <p:nvPr/>
        </p:nvSpPr>
        <p:spPr>
          <a:xfrm>
            <a:off x="2011680" y="347472"/>
            <a:ext cx="9677095" cy="292608"/>
          </a:xfrm>
          <a:prstGeom prst="rect">
            <a:avLst/>
          </a:prstGeom>
          <a:noFill/>
        </p:spPr>
        <p:txBody>
          <a:bodyPr wrap="none" rtlCol="0" anchor="ctr"/>
          <a:lstStyle/>
          <a:p>
            <a:pPr marL="0" indent="0">
              <a:buNone/>
            </a:pPr>
            <a:r>
              <a:rPr lang="en-US" sz="1200" b="1" kern="0" spc="100" dirty="0">
                <a:solidFill>
                  <a:srgbClr val="A42037"/>
                </a:solidFill>
                <a:latin typeface="Calibri" panose="020F0502020204030204" pitchFamily="34" charset="0"/>
                <a:ea typeface="Calibri" panose="020F0502020204030204" pitchFamily="34" charset="-122"/>
                <a:cs typeface="Calibri" panose="020F0502020204030204" pitchFamily="34" charset="-120"/>
              </a:rPr>
              <a:t>INTRODUCTION</a:t>
            </a:r>
            <a:endParaRPr lang="en-US" sz="1200" dirty="0"/>
          </a:p>
        </p:txBody>
      </p:sp>
      <p:sp>
        <p:nvSpPr>
          <p:cNvPr id="19" name="Text 17">
            <a:extLst>
              <a:ext uri="{FF2B5EF4-FFF2-40B4-BE49-F238E27FC236}">
                <a16:creationId xmlns:a16="http://schemas.microsoft.com/office/drawing/2014/main" id="{564D92DE-07A9-2166-EC26-A17213F4529E}"/>
              </a:ext>
            </a:extLst>
          </p:cNvPr>
          <p:cNvSpPr/>
          <p:nvPr/>
        </p:nvSpPr>
        <p:spPr>
          <a:xfrm>
            <a:off x="11551615" y="6473952"/>
            <a:ext cx="411480" cy="274320"/>
          </a:xfrm>
          <a:prstGeom prst="rect">
            <a:avLst/>
          </a:prstGeom>
          <a:noFill/>
        </p:spPr>
        <p:txBody>
          <a:bodyPr wrap="square" rtlCol="0" anchor="ctr"/>
          <a:lstStyle/>
          <a:p>
            <a:pPr marL="0" indent="0" algn="r">
              <a:buNone/>
            </a:pPr>
            <a:r>
              <a:rPr lang="en-US" sz="1000" dirty="0">
                <a:solidFill>
                  <a:srgbClr val="58595B"/>
                </a:solidFill>
                <a:latin typeface="Calibri" panose="020F0502020204030204" pitchFamily="34" charset="0"/>
                <a:ea typeface="Calibri" panose="020F0502020204030204" pitchFamily="34" charset="-122"/>
                <a:cs typeface="Calibri" panose="020F0502020204030204" pitchFamily="34" charset="-120"/>
              </a:rPr>
              <a:t>3</a:t>
            </a:r>
            <a:endParaRPr lang="en-US" sz="1000" dirty="0"/>
          </a:p>
        </p:txBody>
      </p:sp>
      <p:sp>
        <p:nvSpPr>
          <p:cNvPr id="15" name="TextBox 14">
            <a:extLst>
              <a:ext uri="{FF2B5EF4-FFF2-40B4-BE49-F238E27FC236}">
                <a16:creationId xmlns:a16="http://schemas.microsoft.com/office/drawing/2014/main" id="{9C9C39FF-7779-23CE-A307-3B4C37BA4D34}"/>
              </a:ext>
            </a:extLst>
          </p:cNvPr>
          <p:cNvSpPr txBox="1"/>
          <p:nvPr/>
        </p:nvSpPr>
        <p:spPr>
          <a:xfrm>
            <a:off x="0" y="5760720"/>
            <a:ext cx="1554480" cy="477054"/>
          </a:xfrm>
          <a:prstGeom prst="rect">
            <a:avLst/>
          </a:prstGeom>
          <a:noFill/>
        </p:spPr>
        <p:txBody>
          <a:bodyPr wrap="square">
            <a:spAutoFit/>
          </a:bodyPr>
          <a:lstStyle/>
          <a:p>
            <a:pPr algn="ctr"/>
            <a:r>
              <a:rPr lang="en-US" sz="1250" dirty="0">
                <a:solidFill>
                  <a:srgbClr val="EACBD1"/>
                </a:solidFill>
                <a:latin typeface="Calibri" panose="020F0502020204030204" pitchFamily="34" charset="0"/>
                <a:cs typeface="Calibri" panose="020F0502020204030204" pitchFamily="34" charset="-120"/>
              </a:rPr>
              <a:t>Satellite-Ground Quantum Computing</a:t>
            </a:r>
          </a:p>
        </p:txBody>
      </p:sp>
      <p:pic>
        <p:nvPicPr>
          <p:cNvPr id="2050" name="Picture 2" descr="Quantum network is step towards ultrasecure internet | Nature">
            <a:extLst>
              <a:ext uri="{FF2B5EF4-FFF2-40B4-BE49-F238E27FC236}">
                <a16:creationId xmlns:a16="http://schemas.microsoft.com/office/drawing/2014/main" id="{4948D514-E17C-BF8E-2682-1F4C267319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51167" y="152400"/>
            <a:ext cx="7620000" cy="6705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05103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4563DC-F448-4BFA-0A70-FB54033FF89A}"/>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247A7409-E3CE-8EE8-6D12-A7A359BE786B}"/>
              </a:ext>
            </a:extLst>
          </p:cNvPr>
          <p:cNvSpPr/>
          <p:nvPr/>
        </p:nvSpPr>
        <p:spPr>
          <a:xfrm>
            <a:off x="0" y="4691"/>
            <a:ext cx="1554480" cy="6858000"/>
          </a:xfrm>
          <a:prstGeom prst="rect">
            <a:avLst/>
          </a:prstGeom>
          <a:solidFill>
            <a:srgbClr val="A42037"/>
          </a:solidFill>
        </p:spPr>
        <p:txBody>
          <a:bodyPr/>
          <a:lstStyle/>
          <a:p>
            <a:endParaRPr lang="en-US" sz="1250" dirty="0">
              <a:solidFill>
                <a:srgbClr val="EACBD1"/>
              </a:solidFill>
              <a:latin typeface="Calibri" panose="020F0502020204030204" pitchFamily="34" charset="0"/>
              <a:cs typeface="Calibri" panose="020F0502020204030204" pitchFamily="34" charset="-120"/>
            </a:endParaRPr>
          </a:p>
        </p:txBody>
      </p:sp>
      <p:sp>
        <p:nvSpPr>
          <p:cNvPr id="5" name="Shape 3">
            <a:extLst>
              <a:ext uri="{FF2B5EF4-FFF2-40B4-BE49-F238E27FC236}">
                <a16:creationId xmlns:a16="http://schemas.microsoft.com/office/drawing/2014/main" id="{5DF53B4E-3A3B-72D0-F77D-B03F4824A3B8}"/>
              </a:ext>
            </a:extLst>
          </p:cNvPr>
          <p:cNvSpPr/>
          <p:nvPr/>
        </p:nvSpPr>
        <p:spPr>
          <a:xfrm>
            <a:off x="128016" y="2286000"/>
            <a:ext cx="1335024" cy="512064"/>
          </a:xfrm>
          <a:prstGeom prst="roundRect">
            <a:avLst>
              <a:gd name="adj" fmla="val 14286"/>
            </a:avLst>
          </a:prstGeom>
          <a:solidFill>
            <a:srgbClr val="FFFFFF"/>
          </a:solidFill>
        </p:spPr>
        <p:txBody>
          <a:bodyPr/>
          <a:lstStyle/>
          <a:p>
            <a:endParaRPr lang="en-US"/>
          </a:p>
        </p:txBody>
      </p:sp>
      <p:sp>
        <p:nvSpPr>
          <p:cNvPr id="4" name="Text 2">
            <a:extLst>
              <a:ext uri="{FF2B5EF4-FFF2-40B4-BE49-F238E27FC236}">
                <a16:creationId xmlns:a16="http://schemas.microsoft.com/office/drawing/2014/main" id="{214348DA-9B74-0AD1-0B35-15F4093A6A78}"/>
              </a:ext>
            </a:extLst>
          </p:cNvPr>
          <p:cNvSpPr/>
          <p:nvPr/>
        </p:nvSpPr>
        <p:spPr>
          <a:xfrm>
            <a:off x="182880" y="1399032"/>
            <a:ext cx="1225296"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Quantum Network</a:t>
            </a:r>
          </a:p>
        </p:txBody>
      </p:sp>
      <p:sp>
        <p:nvSpPr>
          <p:cNvPr id="6" name="Text 4">
            <a:extLst>
              <a:ext uri="{FF2B5EF4-FFF2-40B4-BE49-F238E27FC236}">
                <a16:creationId xmlns:a16="http://schemas.microsoft.com/office/drawing/2014/main" id="{50644A50-E5E5-3CD4-5C7F-658F7EF64836}"/>
              </a:ext>
            </a:extLst>
          </p:cNvPr>
          <p:cNvSpPr/>
          <p:nvPr/>
        </p:nvSpPr>
        <p:spPr>
          <a:xfrm>
            <a:off x="182880" y="2267712"/>
            <a:ext cx="1225296" cy="512064"/>
          </a:xfrm>
          <a:prstGeom prst="rect">
            <a:avLst/>
          </a:prstGeom>
          <a:noFill/>
        </p:spPr>
        <p:txBody>
          <a:bodyPr wrap="square" rtlCol="0" anchor="ctr"/>
          <a:lstStyle/>
          <a:p>
            <a:pPr algn="ctr"/>
            <a:r>
              <a:rPr lang="en-US" sz="1250" b="1" dirty="0">
                <a:solidFill>
                  <a:srgbClr val="A42037"/>
                </a:solidFill>
                <a:latin typeface="Calibri" panose="020F0502020204030204" pitchFamily="34" charset="0"/>
                <a:cs typeface="Calibri" panose="020F0502020204030204" pitchFamily="34" charset="-120"/>
              </a:rPr>
              <a:t>Quantum Computing</a:t>
            </a:r>
          </a:p>
        </p:txBody>
      </p:sp>
      <p:sp>
        <p:nvSpPr>
          <p:cNvPr id="7" name="Text 5">
            <a:extLst>
              <a:ext uri="{FF2B5EF4-FFF2-40B4-BE49-F238E27FC236}">
                <a16:creationId xmlns:a16="http://schemas.microsoft.com/office/drawing/2014/main" id="{66612754-F14B-C8B5-74DE-46CAC47758B5}"/>
              </a:ext>
            </a:extLst>
          </p:cNvPr>
          <p:cNvSpPr/>
          <p:nvPr/>
        </p:nvSpPr>
        <p:spPr>
          <a:xfrm>
            <a:off x="0" y="3172968"/>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Distributed Quantum Computing</a:t>
            </a:r>
          </a:p>
          <a:p>
            <a:pPr marL="0" indent="0" algn="l">
              <a:buNone/>
            </a:pPr>
            <a:endParaRPr lang="en-US" sz="1250" dirty="0"/>
          </a:p>
        </p:txBody>
      </p:sp>
      <p:sp>
        <p:nvSpPr>
          <p:cNvPr id="8" name="Text 6">
            <a:extLst>
              <a:ext uri="{FF2B5EF4-FFF2-40B4-BE49-F238E27FC236}">
                <a16:creationId xmlns:a16="http://schemas.microsoft.com/office/drawing/2014/main" id="{47865858-39C8-1F4E-C1FB-C6E21E5230C5}"/>
              </a:ext>
            </a:extLst>
          </p:cNvPr>
          <p:cNvSpPr/>
          <p:nvPr/>
        </p:nvSpPr>
        <p:spPr>
          <a:xfrm>
            <a:off x="109728" y="4005072"/>
            <a:ext cx="1335024" cy="512064"/>
          </a:xfrm>
          <a:prstGeom prst="rect">
            <a:avLst/>
          </a:prstGeom>
          <a:noFill/>
        </p:spPr>
        <p:txBody>
          <a:bodyPr wrap="square" rtlCol="0" anchor="ctr"/>
          <a:lstStyle/>
          <a:p>
            <a:r>
              <a:rPr lang="en-US" sz="1250" dirty="0">
                <a:solidFill>
                  <a:srgbClr val="EACBD1"/>
                </a:solidFill>
                <a:latin typeface="Calibri" panose="020F0502020204030204" pitchFamily="34" charset="0"/>
                <a:cs typeface="Calibri" panose="020F0502020204030204" pitchFamily="34" charset="-120"/>
              </a:rPr>
              <a:t>Satellite-Ground Communications</a:t>
            </a:r>
          </a:p>
        </p:txBody>
      </p:sp>
      <p:sp>
        <p:nvSpPr>
          <p:cNvPr id="9" name="Text 7">
            <a:extLst>
              <a:ext uri="{FF2B5EF4-FFF2-40B4-BE49-F238E27FC236}">
                <a16:creationId xmlns:a16="http://schemas.microsoft.com/office/drawing/2014/main" id="{5C9FAB71-ABEC-BF5F-21A7-1A03D58CD47C}"/>
              </a:ext>
            </a:extLst>
          </p:cNvPr>
          <p:cNvSpPr/>
          <p:nvPr/>
        </p:nvSpPr>
        <p:spPr>
          <a:xfrm>
            <a:off x="0" y="4873752"/>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Satellite Assisted Quantum Networks</a:t>
            </a:r>
          </a:p>
        </p:txBody>
      </p:sp>
      <p:sp>
        <p:nvSpPr>
          <p:cNvPr id="10" name="Text 8">
            <a:extLst>
              <a:ext uri="{FF2B5EF4-FFF2-40B4-BE49-F238E27FC236}">
                <a16:creationId xmlns:a16="http://schemas.microsoft.com/office/drawing/2014/main" id="{26837DC0-0BCD-35B9-A247-E8BEA9A7E74E}"/>
              </a:ext>
            </a:extLst>
          </p:cNvPr>
          <p:cNvSpPr/>
          <p:nvPr/>
        </p:nvSpPr>
        <p:spPr>
          <a:xfrm>
            <a:off x="2011680" y="347472"/>
            <a:ext cx="9677095" cy="292608"/>
          </a:xfrm>
          <a:prstGeom prst="rect">
            <a:avLst/>
          </a:prstGeom>
          <a:noFill/>
        </p:spPr>
        <p:txBody>
          <a:bodyPr wrap="none" rtlCol="0" anchor="ctr"/>
          <a:lstStyle/>
          <a:p>
            <a:pPr marL="0" indent="0">
              <a:buNone/>
            </a:pPr>
            <a:r>
              <a:rPr lang="en-US" sz="1200" b="1" kern="0" spc="100" dirty="0">
                <a:solidFill>
                  <a:srgbClr val="A42037"/>
                </a:solidFill>
                <a:latin typeface="Calibri" panose="020F0502020204030204" pitchFamily="34" charset="0"/>
                <a:ea typeface="Calibri" panose="020F0502020204030204" pitchFamily="34" charset="-122"/>
                <a:cs typeface="Calibri" panose="020F0502020204030204" pitchFamily="34" charset="-120"/>
              </a:rPr>
              <a:t>INTRODUCTION</a:t>
            </a:r>
            <a:endParaRPr lang="en-US" sz="1200" dirty="0"/>
          </a:p>
        </p:txBody>
      </p:sp>
      <p:sp>
        <p:nvSpPr>
          <p:cNvPr id="19" name="Text 17">
            <a:extLst>
              <a:ext uri="{FF2B5EF4-FFF2-40B4-BE49-F238E27FC236}">
                <a16:creationId xmlns:a16="http://schemas.microsoft.com/office/drawing/2014/main" id="{635EBD25-94CF-B88E-8C7A-BEF3EEBD3D9F}"/>
              </a:ext>
            </a:extLst>
          </p:cNvPr>
          <p:cNvSpPr/>
          <p:nvPr/>
        </p:nvSpPr>
        <p:spPr>
          <a:xfrm>
            <a:off x="11551615" y="6473952"/>
            <a:ext cx="411480" cy="274320"/>
          </a:xfrm>
          <a:prstGeom prst="rect">
            <a:avLst/>
          </a:prstGeom>
          <a:noFill/>
        </p:spPr>
        <p:txBody>
          <a:bodyPr wrap="square" rtlCol="0" anchor="ctr"/>
          <a:lstStyle/>
          <a:p>
            <a:pPr marL="0" indent="0" algn="r">
              <a:buNone/>
            </a:pPr>
            <a:r>
              <a:rPr lang="en-US" sz="1000" dirty="0">
                <a:solidFill>
                  <a:srgbClr val="58595B"/>
                </a:solidFill>
                <a:latin typeface="Calibri" panose="020F0502020204030204" pitchFamily="34" charset="0"/>
                <a:ea typeface="Calibri" panose="020F0502020204030204" pitchFamily="34" charset="-122"/>
                <a:cs typeface="Calibri" panose="020F0502020204030204" pitchFamily="34" charset="-120"/>
              </a:rPr>
              <a:t>3</a:t>
            </a:r>
            <a:endParaRPr lang="en-US" sz="1000" dirty="0"/>
          </a:p>
        </p:txBody>
      </p:sp>
      <p:sp>
        <p:nvSpPr>
          <p:cNvPr id="15" name="TextBox 14">
            <a:extLst>
              <a:ext uri="{FF2B5EF4-FFF2-40B4-BE49-F238E27FC236}">
                <a16:creationId xmlns:a16="http://schemas.microsoft.com/office/drawing/2014/main" id="{648267DF-74FC-DA5B-CF58-F0B74A967301}"/>
              </a:ext>
            </a:extLst>
          </p:cNvPr>
          <p:cNvSpPr txBox="1"/>
          <p:nvPr/>
        </p:nvSpPr>
        <p:spPr>
          <a:xfrm>
            <a:off x="0" y="5760720"/>
            <a:ext cx="1554480" cy="477054"/>
          </a:xfrm>
          <a:prstGeom prst="rect">
            <a:avLst/>
          </a:prstGeom>
          <a:noFill/>
        </p:spPr>
        <p:txBody>
          <a:bodyPr wrap="square">
            <a:spAutoFit/>
          </a:bodyPr>
          <a:lstStyle/>
          <a:p>
            <a:pPr algn="ctr"/>
            <a:r>
              <a:rPr lang="en-US" sz="1250" dirty="0">
                <a:solidFill>
                  <a:srgbClr val="EACBD1"/>
                </a:solidFill>
                <a:latin typeface="Calibri" panose="020F0502020204030204" pitchFamily="34" charset="0"/>
                <a:cs typeface="Calibri" panose="020F0502020204030204" pitchFamily="34" charset="-120"/>
              </a:rPr>
              <a:t>Satellite-Ground Quantum Computing</a:t>
            </a:r>
          </a:p>
        </p:txBody>
      </p:sp>
      <p:sp>
        <p:nvSpPr>
          <p:cNvPr id="27" name="TextBox 26">
            <a:extLst>
              <a:ext uri="{FF2B5EF4-FFF2-40B4-BE49-F238E27FC236}">
                <a16:creationId xmlns:a16="http://schemas.microsoft.com/office/drawing/2014/main" id="{998FED2D-F14A-6AC5-4238-6A2D67A031A6}"/>
              </a:ext>
            </a:extLst>
          </p:cNvPr>
          <p:cNvSpPr txBox="1"/>
          <p:nvPr/>
        </p:nvSpPr>
        <p:spPr>
          <a:xfrm>
            <a:off x="1095682" y="1246688"/>
            <a:ext cx="11642633" cy="589072"/>
          </a:xfrm>
          <a:prstGeom prst="rect">
            <a:avLst/>
          </a:prstGeom>
          <a:noFill/>
        </p:spPr>
        <p:txBody>
          <a:bodyPr wrap="square">
            <a:spAutoFit/>
          </a:bodyPr>
          <a:lstStyle/>
          <a:p>
            <a:pPr marL="342900" indent="-342900">
              <a:lnSpc>
                <a:spcPct val="150000"/>
              </a:lnSpc>
              <a:buFont typeface="Wingdings" panose="05000000000000000000" pitchFamily="2" charset="2"/>
              <a:buChar char="Ø"/>
            </a:pPr>
            <a:endParaRPr lang="en-US" altLang="zh-CN" sz="2400" b="1" dirty="0">
              <a:solidFill>
                <a:schemeClr val="accent2"/>
              </a:solidFill>
              <a:latin typeface="Calibri" panose="020F0502020204030204" pitchFamily="34" charset="0"/>
              <a:cs typeface="Calibri" panose="020F0502020204030204" pitchFamily="34" charset="0"/>
            </a:endParaRPr>
          </a:p>
        </p:txBody>
      </p:sp>
      <p:sp>
        <p:nvSpPr>
          <p:cNvPr id="89" name="TextBox 88">
            <a:extLst>
              <a:ext uri="{FF2B5EF4-FFF2-40B4-BE49-F238E27FC236}">
                <a16:creationId xmlns:a16="http://schemas.microsoft.com/office/drawing/2014/main" id="{5E0DACFC-B29A-5E61-4215-87C96B943775}"/>
              </a:ext>
            </a:extLst>
          </p:cNvPr>
          <p:cNvSpPr txBox="1"/>
          <p:nvPr/>
        </p:nvSpPr>
        <p:spPr>
          <a:xfrm>
            <a:off x="1824109" y="870690"/>
            <a:ext cx="11642633" cy="589072"/>
          </a:xfrm>
          <a:prstGeom prst="rect">
            <a:avLst/>
          </a:prstGeom>
          <a:noFill/>
        </p:spPr>
        <p:txBody>
          <a:bodyPr wrap="square">
            <a:spAutoFit/>
          </a:bodyPr>
          <a:lstStyle/>
          <a:p>
            <a:pPr marL="342900" indent="-342900">
              <a:lnSpc>
                <a:spcPct val="150000"/>
              </a:lnSpc>
              <a:buFont typeface="Wingdings" panose="05000000000000000000" pitchFamily="2" charset="2"/>
              <a:buChar char="Ø"/>
            </a:pPr>
            <a:endParaRPr lang="en-US" altLang="zh-CN" sz="2400" b="1" dirty="0">
              <a:solidFill>
                <a:schemeClr val="accent2"/>
              </a:solidFill>
              <a:latin typeface="Calibri" panose="020F0502020204030204" pitchFamily="34" charset="0"/>
              <a:cs typeface="Calibri" panose="020F0502020204030204" pitchFamily="34" charset="0"/>
            </a:endParaRPr>
          </a:p>
        </p:txBody>
      </p:sp>
      <p:sp>
        <p:nvSpPr>
          <p:cNvPr id="90" name="Arrow: Curved Down 9">
            <a:extLst>
              <a:ext uri="{FF2B5EF4-FFF2-40B4-BE49-F238E27FC236}">
                <a16:creationId xmlns:a16="http://schemas.microsoft.com/office/drawing/2014/main" id="{9ECC7222-592F-C762-0873-5CF82A4EA267}"/>
              </a:ext>
            </a:extLst>
          </p:cNvPr>
          <p:cNvSpPr/>
          <p:nvPr/>
        </p:nvSpPr>
        <p:spPr>
          <a:xfrm rot="19682428">
            <a:off x="7412834" y="1395502"/>
            <a:ext cx="1966811" cy="628152"/>
          </a:xfrm>
          <a:prstGeom prst="curvedDownArrow">
            <a:avLst/>
          </a:prstGeom>
          <a:solidFill>
            <a:schemeClr val="accent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1" name="Rectangle: Rounded Corners 11">
            <a:extLst>
              <a:ext uri="{FF2B5EF4-FFF2-40B4-BE49-F238E27FC236}">
                <a16:creationId xmlns:a16="http://schemas.microsoft.com/office/drawing/2014/main" id="{D9E2C503-9805-8CD2-BC5B-51E3A0914102}"/>
              </a:ext>
            </a:extLst>
          </p:cNvPr>
          <p:cNvSpPr/>
          <p:nvPr/>
        </p:nvSpPr>
        <p:spPr>
          <a:xfrm>
            <a:off x="6569935" y="2142875"/>
            <a:ext cx="2653112" cy="707419"/>
          </a:xfrm>
          <a:prstGeom prst="roundRect">
            <a:avLst/>
          </a:prstGeom>
          <a:solidFill>
            <a:schemeClr val="accent5">
              <a:lumMod val="20000"/>
              <a:lumOff val="80000"/>
            </a:schemeClr>
          </a:solidFill>
          <a:ln w="28575">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chemeClr val="tx1"/>
                </a:solidFill>
                <a:cs typeface="Times New Roman" panose="02020603050405020304" pitchFamily="18" charset="0"/>
              </a:rPr>
              <a:t>NP-hard Optimization Problems</a:t>
            </a:r>
            <a:endParaRPr lang="en-US" dirty="0">
              <a:solidFill>
                <a:schemeClr val="tx1"/>
              </a:solidFill>
            </a:endParaRPr>
          </a:p>
        </p:txBody>
      </p:sp>
      <p:pic>
        <p:nvPicPr>
          <p:cNvPr id="93" name="Picture 6" descr="See the source image">
            <a:extLst>
              <a:ext uri="{FF2B5EF4-FFF2-40B4-BE49-F238E27FC236}">
                <a16:creationId xmlns:a16="http://schemas.microsoft.com/office/drawing/2014/main" id="{C9B977BD-9BFD-AF6F-19A9-D22B27B41B8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7282" t="31537" r="26883" b="29104"/>
          <a:stretch/>
        </p:blipFill>
        <p:spPr bwMode="auto">
          <a:xfrm rot="10800000">
            <a:off x="5516177" y="2214923"/>
            <a:ext cx="1068226" cy="430887"/>
          </a:xfrm>
          <a:prstGeom prst="rect">
            <a:avLst/>
          </a:prstGeom>
          <a:noFill/>
          <a:extLst>
            <a:ext uri="{909E8E84-426E-40DD-AFC4-6F175D3DCCD1}">
              <a14:hiddenFill xmlns:a14="http://schemas.microsoft.com/office/drawing/2010/main">
                <a:solidFill>
                  <a:srgbClr val="FFFFFF"/>
                </a:solidFill>
              </a14:hiddenFill>
            </a:ext>
          </a:extLst>
        </p:spPr>
      </p:pic>
      <p:sp>
        <p:nvSpPr>
          <p:cNvPr id="94" name="TextBox 93">
            <a:extLst>
              <a:ext uri="{FF2B5EF4-FFF2-40B4-BE49-F238E27FC236}">
                <a16:creationId xmlns:a16="http://schemas.microsoft.com/office/drawing/2014/main" id="{BC07717F-BD6A-4950-CEF4-B86C6AB10FF7}"/>
              </a:ext>
            </a:extLst>
          </p:cNvPr>
          <p:cNvSpPr txBox="1"/>
          <p:nvPr/>
        </p:nvSpPr>
        <p:spPr>
          <a:xfrm>
            <a:off x="1642488" y="3538550"/>
            <a:ext cx="4455633" cy="707886"/>
          </a:xfrm>
          <a:prstGeom prst="rect">
            <a:avLst/>
          </a:prstGeom>
          <a:noFill/>
        </p:spPr>
        <p:txBody>
          <a:bodyPr wrap="square">
            <a:spAutoFit/>
          </a:bodyPr>
          <a:lstStyle/>
          <a:p>
            <a:r>
              <a:rPr lang="en-US" sz="2000" dirty="0">
                <a:solidFill>
                  <a:schemeClr val="tx2">
                    <a:lumMod val="60000"/>
                    <a:lumOff val="40000"/>
                  </a:schemeClr>
                </a:solidFill>
                <a:cs typeface="Times New Roman" panose="02020603050405020304" pitchFamily="18" charset="0"/>
              </a:rPr>
              <a:t>e. g. </a:t>
            </a:r>
            <a:r>
              <a:rPr lang="en-US" sz="2000" dirty="0">
                <a:cs typeface="Times New Roman" panose="02020603050405020304" pitchFamily="18" charset="0"/>
              </a:rPr>
              <a:t>Maximum Likelihood MIMO Detection Using Quantum Computing</a:t>
            </a:r>
            <a:endParaRPr lang="en-US" sz="2000" dirty="0"/>
          </a:p>
        </p:txBody>
      </p:sp>
      <p:sp>
        <p:nvSpPr>
          <p:cNvPr id="95" name="Rectangle: Rounded Corners 15">
            <a:extLst>
              <a:ext uri="{FF2B5EF4-FFF2-40B4-BE49-F238E27FC236}">
                <a16:creationId xmlns:a16="http://schemas.microsoft.com/office/drawing/2014/main" id="{EF364061-7960-28A8-4C04-5E6B5D762713}"/>
              </a:ext>
            </a:extLst>
          </p:cNvPr>
          <p:cNvSpPr/>
          <p:nvPr/>
        </p:nvSpPr>
        <p:spPr>
          <a:xfrm>
            <a:off x="2093519" y="1711480"/>
            <a:ext cx="3356287" cy="1682063"/>
          </a:xfrm>
          <a:prstGeom prst="roundRect">
            <a:avLst/>
          </a:prstGeom>
          <a:solidFill>
            <a:schemeClr val="accent3">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1" dirty="0">
              <a:solidFill>
                <a:schemeClr val="tx1"/>
              </a:solidFill>
              <a:cs typeface="Times New Roman" panose="02020603050405020304" pitchFamily="18" charset="0"/>
            </a:endParaRPr>
          </a:p>
        </p:txBody>
      </p:sp>
      <p:pic>
        <p:nvPicPr>
          <p:cNvPr id="96" name="Picture 95">
            <a:extLst>
              <a:ext uri="{FF2B5EF4-FFF2-40B4-BE49-F238E27FC236}">
                <a16:creationId xmlns:a16="http://schemas.microsoft.com/office/drawing/2014/main" id="{50D9A446-5C98-3AF1-360A-9431DADE6192}"/>
              </a:ext>
            </a:extLst>
          </p:cNvPr>
          <p:cNvPicPr>
            <a:picLocks noChangeAspect="1"/>
          </p:cNvPicPr>
          <p:nvPr/>
        </p:nvPicPr>
        <p:blipFill>
          <a:blip r:embed="rId3"/>
          <a:stretch>
            <a:fillRect/>
          </a:stretch>
        </p:blipFill>
        <p:spPr>
          <a:xfrm>
            <a:off x="2734513" y="4349106"/>
            <a:ext cx="2477168" cy="1385755"/>
          </a:xfrm>
          <a:prstGeom prst="rect">
            <a:avLst/>
          </a:prstGeom>
        </p:spPr>
      </p:pic>
      <p:sp>
        <p:nvSpPr>
          <p:cNvPr id="97" name="TextBox 96">
            <a:extLst>
              <a:ext uri="{FF2B5EF4-FFF2-40B4-BE49-F238E27FC236}">
                <a16:creationId xmlns:a16="http://schemas.microsoft.com/office/drawing/2014/main" id="{D232699E-9786-97C8-146C-785BD1076928}"/>
              </a:ext>
            </a:extLst>
          </p:cNvPr>
          <p:cNvSpPr txBox="1"/>
          <p:nvPr/>
        </p:nvSpPr>
        <p:spPr>
          <a:xfrm>
            <a:off x="1872196" y="782842"/>
            <a:ext cx="11049229" cy="830997"/>
          </a:xfrm>
          <a:prstGeom prst="rect">
            <a:avLst/>
          </a:prstGeom>
          <a:noFill/>
        </p:spPr>
        <p:txBody>
          <a:bodyPr wrap="square">
            <a:spAutoFit/>
          </a:bodyPr>
          <a:lstStyle/>
          <a:p>
            <a:r>
              <a:rPr lang="en-US" sz="2400" b="1" i="0" dirty="0">
                <a:solidFill>
                  <a:srgbClr val="0D38B3"/>
                </a:solidFill>
                <a:effectLst/>
                <a:cs typeface="Times New Roman" panose="02020603050405020304" pitchFamily="18" charset="0"/>
              </a:rPr>
              <a:t>Quantum Computing:</a:t>
            </a:r>
            <a:r>
              <a:rPr lang="en-US" sz="2400" b="1" i="0" dirty="0">
                <a:solidFill>
                  <a:schemeClr val="tx2">
                    <a:lumMod val="75000"/>
                  </a:schemeClr>
                </a:solidFill>
                <a:effectLst/>
                <a:cs typeface="Times New Roman" panose="02020603050405020304" pitchFamily="18" charset="0"/>
              </a:rPr>
              <a:t> </a:t>
            </a:r>
            <a:r>
              <a:rPr lang="en-US" sz="2400" i="0" dirty="0">
                <a:solidFill>
                  <a:srgbClr val="161616"/>
                </a:solidFill>
                <a:effectLst/>
                <a:cs typeface="Times New Roman" panose="02020603050405020304" pitchFamily="18" charset="0"/>
              </a:rPr>
              <a:t>use quantum mechanics to solve problems too complex for classical computers.</a:t>
            </a:r>
            <a:endParaRPr lang="en-US" sz="2400" dirty="0">
              <a:cs typeface="Times New Roman" panose="02020603050405020304" pitchFamily="18" charset="0"/>
            </a:endParaRPr>
          </a:p>
        </p:txBody>
      </p:sp>
      <p:sp>
        <p:nvSpPr>
          <p:cNvPr id="98" name="TextBox 97">
            <a:extLst>
              <a:ext uri="{FF2B5EF4-FFF2-40B4-BE49-F238E27FC236}">
                <a16:creationId xmlns:a16="http://schemas.microsoft.com/office/drawing/2014/main" id="{37A6689F-55F4-3BDA-877F-7F6C08B73D94}"/>
              </a:ext>
            </a:extLst>
          </p:cNvPr>
          <p:cNvSpPr txBox="1"/>
          <p:nvPr/>
        </p:nvSpPr>
        <p:spPr>
          <a:xfrm>
            <a:off x="2562145" y="1846310"/>
            <a:ext cx="2526632" cy="430887"/>
          </a:xfrm>
          <a:prstGeom prst="rect">
            <a:avLst/>
          </a:prstGeom>
          <a:noFill/>
        </p:spPr>
        <p:txBody>
          <a:bodyPr wrap="square">
            <a:spAutoFit/>
          </a:bodyPr>
          <a:lstStyle/>
          <a:p>
            <a:pPr algn="ctr"/>
            <a:r>
              <a:rPr lang="en-US" sz="2200" b="1" dirty="0">
                <a:solidFill>
                  <a:srgbClr val="F4860C"/>
                </a:solidFill>
                <a:cs typeface="Times New Roman" panose="02020603050405020304" pitchFamily="18" charset="0"/>
              </a:rPr>
              <a:t>MIMO Detection</a:t>
            </a:r>
            <a:endParaRPr lang="en-US" sz="2200" b="1" dirty="0">
              <a:solidFill>
                <a:srgbClr val="F4860C"/>
              </a:solidFill>
            </a:endParaRPr>
          </a:p>
        </p:txBody>
      </p:sp>
      <p:sp>
        <p:nvSpPr>
          <p:cNvPr id="99" name="TextBox 98">
            <a:extLst>
              <a:ext uri="{FF2B5EF4-FFF2-40B4-BE49-F238E27FC236}">
                <a16:creationId xmlns:a16="http://schemas.microsoft.com/office/drawing/2014/main" id="{C70AEBD2-E383-34C6-D3A1-63D56E531CD3}"/>
              </a:ext>
            </a:extLst>
          </p:cNvPr>
          <p:cNvSpPr txBox="1"/>
          <p:nvPr/>
        </p:nvSpPr>
        <p:spPr>
          <a:xfrm>
            <a:off x="2031349" y="2616222"/>
            <a:ext cx="3621717" cy="430887"/>
          </a:xfrm>
          <a:prstGeom prst="rect">
            <a:avLst/>
          </a:prstGeom>
          <a:noFill/>
        </p:spPr>
        <p:txBody>
          <a:bodyPr wrap="square">
            <a:spAutoFit/>
          </a:bodyPr>
          <a:lstStyle/>
          <a:p>
            <a:pPr algn="ctr"/>
            <a:r>
              <a:rPr lang="en-US" sz="2200" b="1" dirty="0">
                <a:solidFill>
                  <a:srgbClr val="C00000"/>
                </a:solidFill>
                <a:cs typeface="Times New Roman" panose="02020603050405020304" pitchFamily="18" charset="0"/>
              </a:rPr>
              <a:t>Resource Allocation</a:t>
            </a:r>
          </a:p>
        </p:txBody>
      </p:sp>
      <p:sp>
        <p:nvSpPr>
          <p:cNvPr id="100" name="TextBox 99">
            <a:extLst>
              <a:ext uri="{FF2B5EF4-FFF2-40B4-BE49-F238E27FC236}">
                <a16:creationId xmlns:a16="http://schemas.microsoft.com/office/drawing/2014/main" id="{8DAF6621-30C0-E690-E37B-FF9AF9517CCA}"/>
              </a:ext>
            </a:extLst>
          </p:cNvPr>
          <p:cNvSpPr txBox="1"/>
          <p:nvPr/>
        </p:nvSpPr>
        <p:spPr>
          <a:xfrm>
            <a:off x="3439697" y="2814953"/>
            <a:ext cx="771525" cy="523220"/>
          </a:xfrm>
          <a:prstGeom prst="rect">
            <a:avLst/>
          </a:prstGeom>
          <a:noFill/>
        </p:spPr>
        <p:txBody>
          <a:bodyPr wrap="square" rtlCol="0">
            <a:spAutoFit/>
          </a:bodyPr>
          <a:lstStyle/>
          <a:p>
            <a:pPr algn="ctr"/>
            <a:r>
              <a:rPr lang="en-US" sz="2800" b="1" dirty="0">
                <a:solidFill>
                  <a:schemeClr val="tx2">
                    <a:lumMod val="50000"/>
                  </a:schemeClr>
                </a:solidFill>
              </a:rPr>
              <a:t>. . .</a:t>
            </a:r>
          </a:p>
        </p:txBody>
      </p:sp>
      <p:sp>
        <p:nvSpPr>
          <p:cNvPr id="101" name="TextBox 100">
            <a:extLst>
              <a:ext uri="{FF2B5EF4-FFF2-40B4-BE49-F238E27FC236}">
                <a16:creationId xmlns:a16="http://schemas.microsoft.com/office/drawing/2014/main" id="{DE806923-5FAC-7696-D328-5DC09B66747C}"/>
              </a:ext>
            </a:extLst>
          </p:cNvPr>
          <p:cNvSpPr txBox="1"/>
          <p:nvPr/>
        </p:nvSpPr>
        <p:spPr>
          <a:xfrm>
            <a:off x="1985882" y="2224169"/>
            <a:ext cx="3621717" cy="430887"/>
          </a:xfrm>
          <a:prstGeom prst="rect">
            <a:avLst/>
          </a:prstGeom>
          <a:noFill/>
        </p:spPr>
        <p:txBody>
          <a:bodyPr wrap="square">
            <a:spAutoFit/>
          </a:bodyPr>
          <a:lstStyle/>
          <a:p>
            <a:pPr algn="ctr"/>
            <a:r>
              <a:rPr lang="en-US" sz="2200" b="1" dirty="0">
                <a:solidFill>
                  <a:schemeClr val="tx2"/>
                </a:solidFill>
                <a:cs typeface="Times New Roman" panose="02020603050405020304" pitchFamily="18" charset="0"/>
              </a:rPr>
              <a:t>Network Slicing</a:t>
            </a:r>
            <a:endParaRPr lang="en-US" sz="2200" b="1" dirty="0">
              <a:solidFill>
                <a:schemeClr val="tx2"/>
              </a:solidFill>
            </a:endParaRPr>
          </a:p>
        </p:txBody>
      </p:sp>
      <p:pic>
        <p:nvPicPr>
          <p:cNvPr id="102" name="Picture 101" descr="A computer chip with a atom symbol&#10;&#10;AI-generated content may be incorrect.">
            <a:extLst>
              <a:ext uri="{FF2B5EF4-FFF2-40B4-BE49-F238E27FC236}">
                <a16:creationId xmlns:a16="http://schemas.microsoft.com/office/drawing/2014/main" id="{4BF5CFD9-8F5C-B71D-7F8B-F31B3CA473C9}"/>
              </a:ext>
            </a:extLst>
          </p:cNvPr>
          <p:cNvPicPr>
            <a:picLocks noChangeAspect="1"/>
          </p:cNvPicPr>
          <p:nvPr/>
        </p:nvPicPr>
        <p:blipFill>
          <a:blip r:embed="rId4">
            <a:extLst>
              <a:ext uri="{28A0092B-C50C-407E-A947-70E740481C1C}">
                <a14:useLocalDpi xmlns:a14="http://schemas.microsoft.com/office/drawing/2010/main" val="0"/>
              </a:ext>
            </a:extLst>
          </a:blip>
          <a:srcRect l="7263" t="8364" r="8911" b="9585"/>
          <a:stretch>
            <a:fillRect/>
          </a:stretch>
        </p:blipFill>
        <p:spPr>
          <a:xfrm>
            <a:off x="9425214" y="1319467"/>
            <a:ext cx="2322178" cy="2273038"/>
          </a:xfrm>
          <a:prstGeom prst="rect">
            <a:avLst/>
          </a:prstGeom>
        </p:spPr>
      </p:pic>
      <p:pic>
        <p:nvPicPr>
          <p:cNvPr id="103" name="Picture 102">
            <a:extLst>
              <a:ext uri="{FF2B5EF4-FFF2-40B4-BE49-F238E27FC236}">
                <a16:creationId xmlns:a16="http://schemas.microsoft.com/office/drawing/2014/main" id="{1AC19B92-8652-7B1B-4C3D-74D3AD8C3EED}"/>
              </a:ext>
            </a:extLst>
          </p:cNvPr>
          <p:cNvPicPr>
            <a:picLocks noChangeAspect="1"/>
          </p:cNvPicPr>
          <p:nvPr/>
        </p:nvPicPr>
        <p:blipFill>
          <a:blip r:embed="rId5"/>
          <a:srcRect l="3726"/>
          <a:stretch>
            <a:fillRect/>
          </a:stretch>
        </p:blipFill>
        <p:spPr>
          <a:xfrm>
            <a:off x="5675803" y="3230305"/>
            <a:ext cx="2905582" cy="2573662"/>
          </a:xfrm>
          <a:prstGeom prst="rect">
            <a:avLst/>
          </a:prstGeom>
        </p:spPr>
      </p:pic>
      <p:sp>
        <p:nvSpPr>
          <p:cNvPr id="104" name="TextBox 103">
            <a:extLst>
              <a:ext uri="{FF2B5EF4-FFF2-40B4-BE49-F238E27FC236}">
                <a16:creationId xmlns:a16="http://schemas.microsoft.com/office/drawing/2014/main" id="{FC20A6AB-BE9C-B419-49C1-9754AB84AA95}"/>
              </a:ext>
            </a:extLst>
          </p:cNvPr>
          <p:cNvSpPr txBox="1"/>
          <p:nvPr/>
        </p:nvSpPr>
        <p:spPr>
          <a:xfrm>
            <a:off x="1807000" y="6169773"/>
            <a:ext cx="10086453" cy="441339"/>
          </a:xfrm>
          <a:prstGeom prst="rect">
            <a:avLst/>
          </a:prstGeom>
          <a:noFill/>
        </p:spPr>
        <p:txBody>
          <a:bodyPr wrap="square">
            <a:spAutoFit/>
          </a:bodyPr>
          <a:lstStyle/>
          <a:p>
            <a:pPr>
              <a:lnSpc>
                <a:spcPct val="80000"/>
              </a:lnSpc>
            </a:pPr>
            <a:r>
              <a:rPr lang="en-US" sz="1400" dirty="0">
                <a:solidFill>
                  <a:schemeClr val="tx1">
                    <a:lumMod val="50000"/>
                    <a:lumOff val="50000"/>
                  </a:schemeClr>
                </a:solidFill>
              </a:rPr>
              <a:t>[2] M. Kim, D. Venturelli, and K. Jamieson, “Leveraging quantum annealing for large MIMO processing in centralized radio access networks,” in </a:t>
            </a:r>
            <a:r>
              <a:rPr lang="en-US" sz="1400" i="1" dirty="0">
                <a:solidFill>
                  <a:schemeClr val="tx1">
                    <a:lumMod val="50000"/>
                    <a:lumOff val="50000"/>
                  </a:schemeClr>
                </a:solidFill>
              </a:rPr>
              <a:t>Proceedings of the ACM Special Interest Group on Data Communication</a:t>
            </a:r>
            <a:r>
              <a:rPr lang="en-US" sz="1400" dirty="0">
                <a:solidFill>
                  <a:schemeClr val="tx1">
                    <a:lumMod val="50000"/>
                    <a:lumOff val="50000"/>
                  </a:schemeClr>
                </a:solidFill>
              </a:rPr>
              <a:t>, Beijing, China, Aug. 2019.</a:t>
            </a:r>
          </a:p>
        </p:txBody>
      </p:sp>
      <p:sp>
        <p:nvSpPr>
          <p:cNvPr id="105" name="TextBox 104">
            <a:extLst>
              <a:ext uri="{FF2B5EF4-FFF2-40B4-BE49-F238E27FC236}">
                <a16:creationId xmlns:a16="http://schemas.microsoft.com/office/drawing/2014/main" id="{B0AB7292-21D4-FBBF-747B-4059A1155E18}"/>
              </a:ext>
            </a:extLst>
          </p:cNvPr>
          <p:cNvSpPr txBox="1"/>
          <p:nvPr/>
        </p:nvSpPr>
        <p:spPr>
          <a:xfrm>
            <a:off x="8878696" y="5497829"/>
            <a:ext cx="485775" cy="338554"/>
          </a:xfrm>
          <a:prstGeom prst="rect">
            <a:avLst/>
          </a:prstGeom>
          <a:noFill/>
        </p:spPr>
        <p:txBody>
          <a:bodyPr wrap="square" rtlCol="0">
            <a:spAutoFit/>
          </a:bodyPr>
          <a:lstStyle/>
          <a:p>
            <a:r>
              <a:rPr lang="en-US" sz="1600" dirty="0">
                <a:solidFill>
                  <a:schemeClr val="tx1">
                    <a:lumMod val="50000"/>
                    <a:lumOff val="50000"/>
                  </a:schemeClr>
                </a:solidFill>
              </a:rPr>
              <a:t>[2]</a:t>
            </a:r>
          </a:p>
        </p:txBody>
      </p:sp>
      <p:sp>
        <p:nvSpPr>
          <p:cNvPr id="106" name="Arrow: Right 29">
            <a:extLst>
              <a:ext uri="{FF2B5EF4-FFF2-40B4-BE49-F238E27FC236}">
                <a16:creationId xmlns:a16="http://schemas.microsoft.com/office/drawing/2014/main" id="{A37E930F-0D7B-AB7F-826B-DD01472F7FD7}"/>
              </a:ext>
            </a:extLst>
          </p:cNvPr>
          <p:cNvSpPr/>
          <p:nvPr/>
        </p:nvSpPr>
        <p:spPr>
          <a:xfrm flipV="1">
            <a:off x="8617635" y="4188289"/>
            <a:ext cx="715369" cy="666390"/>
          </a:xfrm>
          <a:prstGeom prst="rightArrow">
            <a:avLst/>
          </a:prstGeom>
          <a:gradFill flip="none" rotWithShape="1">
            <a:gsLst>
              <a:gs pos="0">
                <a:schemeClr val="bg2">
                  <a:lumMod val="50000"/>
                  <a:tint val="66000"/>
                  <a:satMod val="160000"/>
                </a:schemeClr>
              </a:gs>
              <a:gs pos="50000">
                <a:schemeClr val="bg2">
                  <a:lumMod val="50000"/>
                  <a:tint val="44500"/>
                  <a:satMod val="160000"/>
                </a:schemeClr>
              </a:gs>
              <a:gs pos="100000">
                <a:schemeClr val="bg2">
                  <a:lumMod val="50000"/>
                  <a:tint val="23500"/>
                  <a:satMod val="160000"/>
                </a:scheme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accent1">
                  <a:lumMod val="40000"/>
                  <a:lumOff val="60000"/>
                </a:schemeClr>
              </a:solidFill>
            </a:endParaRPr>
          </a:p>
        </p:txBody>
      </p:sp>
      <p:sp>
        <p:nvSpPr>
          <p:cNvPr id="107" name="TextBox 106">
            <a:extLst>
              <a:ext uri="{FF2B5EF4-FFF2-40B4-BE49-F238E27FC236}">
                <a16:creationId xmlns:a16="http://schemas.microsoft.com/office/drawing/2014/main" id="{CB734197-6F54-064D-CED8-B0CD16D64848}"/>
              </a:ext>
            </a:extLst>
          </p:cNvPr>
          <p:cNvSpPr txBox="1"/>
          <p:nvPr/>
        </p:nvSpPr>
        <p:spPr>
          <a:xfrm>
            <a:off x="9053684" y="4996289"/>
            <a:ext cx="3621717" cy="430887"/>
          </a:xfrm>
          <a:prstGeom prst="rect">
            <a:avLst/>
          </a:prstGeom>
          <a:noFill/>
        </p:spPr>
        <p:txBody>
          <a:bodyPr wrap="square">
            <a:spAutoFit/>
          </a:bodyPr>
          <a:lstStyle/>
          <a:p>
            <a:pPr algn="ctr"/>
            <a:r>
              <a:rPr lang="en-US" sz="2200" b="1" dirty="0">
                <a:solidFill>
                  <a:schemeClr val="tx2"/>
                </a:solidFill>
                <a:cs typeface="Times New Roman" panose="02020603050405020304" pitchFamily="18" charset="0"/>
              </a:rPr>
              <a:t>Network Slicing</a:t>
            </a:r>
            <a:endParaRPr lang="en-US" sz="2200" b="1" dirty="0">
              <a:solidFill>
                <a:schemeClr val="tx2"/>
              </a:solidFill>
            </a:endParaRPr>
          </a:p>
        </p:txBody>
      </p:sp>
      <p:sp>
        <p:nvSpPr>
          <p:cNvPr id="108" name="TextBox 107">
            <a:extLst>
              <a:ext uri="{FF2B5EF4-FFF2-40B4-BE49-F238E27FC236}">
                <a16:creationId xmlns:a16="http://schemas.microsoft.com/office/drawing/2014/main" id="{BB8D6996-3952-08B8-C83E-3289785A51B3}"/>
              </a:ext>
            </a:extLst>
          </p:cNvPr>
          <p:cNvSpPr txBox="1"/>
          <p:nvPr/>
        </p:nvSpPr>
        <p:spPr>
          <a:xfrm>
            <a:off x="9002657" y="4256477"/>
            <a:ext cx="3533775" cy="769441"/>
          </a:xfrm>
          <a:prstGeom prst="rect">
            <a:avLst/>
          </a:prstGeom>
          <a:noFill/>
        </p:spPr>
        <p:txBody>
          <a:bodyPr wrap="square">
            <a:spAutoFit/>
          </a:bodyPr>
          <a:lstStyle/>
          <a:p>
            <a:pPr algn="ctr"/>
            <a:r>
              <a:rPr lang="en-US" sz="2200" b="1" dirty="0">
                <a:solidFill>
                  <a:schemeClr val="accent3">
                    <a:lumMod val="75000"/>
                  </a:schemeClr>
                </a:solidFill>
              </a:rPr>
              <a:t>Network </a:t>
            </a:r>
          </a:p>
          <a:p>
            <a:pPr algn="ctr"/>
            <a:r>
              <a:rPr lang="en-US" sz="2200" b="1" dirty="0">
                <a:solidFill>
                  <a:schemeClr val="accent3">
                    <a:lumMod val="75000"/>
                  </a:schemeClr>
                </a:solidFill>
              </a:rPr>
              <a:t>Function Virtualization </a:t>
            </a:r>
          </a:p>
        </p:txBody>
      </p:sp>
      <p:sp>
        <p:nvSpPr>
          <p:cNvPr id="109" name="TextBox 108">
            <a:extLst>
              <a:ext uri="{FF2B5EF4-FFF2-40B4-BE49-F238E27FC236}">
                <a16:creationId xmlns:a16="http://schemas.microsoft.com/office/drawing/2014/main" id="{4F70F3E8-1E0F-DE27-10FF-AEDBDDB45D5C}"/>
              </a:ext>
            </a:extLst>
          </p:cNvPr>
          <p:cNvSpPr txBox="1"/>
          <p:nvPr/>
        </p:nvSpPr>
        <p:spPr>
          <a:xfrm>
            <a:off x="10478778" y="5272748"/>
            <a:ext cx="771525" cy="461665"/>
          </a:xfrm>
          <a:prstGeom prst="rect">
            <a:avLst/>
          </a:prstGeom>
          <a:noFill/>
        </p:spPr>
        <p:txBody>
          <a:bodyPr wrap="square" rtlCol="0">
            <a:spAutoFit/>
          </a:bodyPr>
          <a:lstStyle/>
          <a:p>
            <a:pPr algn="ctr"/>
            <a:r>
              <a:rPr lang="en-US" sz="2400" b="1" dirty="0">
                <a:solidFill>
                  <a:schemeClr val="tx2">
                    <a:lumMod val="50000"/>
                  </a:schemeClr>
                </a:solidFill>
              </a:rPr>
              <a:t>. . .</a:t>
            </a:r>
          </a:p>
        </p:txBody>
      </p:sp>
      <p:sp>
        <p:nvSpPr>
          <p:cNvPr id="110" name="TextBox 109">
            <a:extLst>
              <a:ext uri="{FF2B5EF4-FFF2-40B4-BE49-F238E27FC236}">
                <a16:creationId xmlns:a16="http://schemas.microsoft.com/office/drawing/2014/main" id="{8E7244A7-51D5-267F-4CE1-82D6E54DF19A}"/>
              </a:ext>
            </a:extLst>
          </p:cNvPr>
          <p:cNvSpPr txBox="1"/>
          <p:nvPr/>
        </p:nvSpPr>
        <p:spPr>
          <a:xfrm>
            <a:off x="9053684" y="3803704"/>
            <a:ext cx="3403857" cy="461665"/>
          </a:xfrm>
          <a:prstGeom prst="rect">
            <a:avLst/>
          </a:prstGeom>
          <a:noFill/>
        </p:spPr>
        <p:txBody>
          <a:bodyPr wrap="square">
            <a:spAutoFit/>
          </a:bodyPr>
          <a:lstStyle/>
          <a:p>
            <a:r>
              <a:rPr lang="en-US" sz="2400" b="1" dirty="0">
                <a:solidFill>
                  <a:srgbClr val="FF0000"/>
                </a:solidFill>
                <a:cs typeface="Times New Roman" panose="02020603050405020304" pitchFamily="18" charset="0"/>
              </a:rPr>
              <a:t>Quantum Computing: </a:t>
            </a:r>
            <a:endParaRPr lang="en-US" sz="2400" b="1" dirty="0">
              <a:solidFill>
                <a:srgbClr val="FF0000"/>
              </a:solidFill>
            </a:endParaRPr>
          </a:p>
        </p:txBody>
      </p:sp>
    </p:spTree>
    <p:extLst>
      <p:ext uri="{BB962C8B-B14F-4D97-AF65-F5344CB8AC3E}">
        <p14:creationId xmlns:p14="http://schemas.microsoft.com/office/powerpoint/2010/main" val="41533550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3B9479-4D08-C5C8-9A7B-6511DE199266}"/>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AE45306E-7077-A980-AD77-D53263D873E2}"/>
              </a:ext>
            </a:extLst>
          </p:cNvPr>
          <p:cNvSpPr/>
          <p:nvPr/>
        </p:nvSpPr>
        <p:spPr>
          <a:xfrm>
            <a:off x="0" y="0"/>
            <a:ext cx="1554480" cy="6858000"/>
          </a:xfrm>
          <a:prstGeom prst="rect">
            <a:avLst/>
          </a:prstGeom>
          <a:solidFill>
            <a:srgbClr val="A42037"/>
          </a:solidFill>
        </p:spPr>
        <p:txBody>
          <a:bodyPr/>
          <a:lstStyle/>
          <a:p>
            <a:endParaRPr lang="en-US" sz="1250" dirty="0">
              <a:solidFill>
                <a:srgbClr val="EACBD1"/>
              </a:solidFill>
              <a:latin typeface="Calibri" panose="020F0502020204030204" pitchFamily="34" charset="0"/>
              <a:cs typeface="Calibri" panose="020F0502020204030204" pitchFamily="34" charset="-120"/>
            </a:endParaRPr>
          </a:p>
        </p:txBody>
      </p:sp>
      <p:sp>
        <p:nvSpPr>
          <p:cNvPr id="5" name="Shape 3">
            <a:extLst>
              <a:ext uri="{FF2B5EF4-FFF2-40B4-BE49-F238E27FC236}">
                <a16:creationId xmlns:a16="http://schemas.microsoft.com/office/drawing/2014/main" id="{20202756-01CD-2786-8DED-27E0B006A875}"/>
              </a:ext>
            </a:extLst>
          </p:cNvPr>
          <p:cNvSpPr/>
          <p:nvPr/>
        </p:nvSpPr>
        <p:spPr>
          <a:xfrm>
            <a:off x="128016" y="2286000"/>
            <a:ext cx="1335024" cy="512064"/>
          </a:xfrm>
          <a:prstGeom prst="roundRect">
            <a:avLst>
              <a:gd name="adj" fmla="val 14286"/>
            </a:avLst>
          </a:prstGeom>
          <a:solidFill>
            <a:srgbClr val="FFFFFF"/>
          </a:solidFill>
        </p:spPr>
        <p:txBody>
          <a:bodyPr/>
          <a:lstStyle/>
          <a:p>
            <a:endParaRPr lang="en-US"/>
          </a:p>
        </p:txBody>
      </p:sp>
      <p:sp>
        <p:nvSpPr>
          <p:cNvPr id="4" name="Text 2">
            <a:extLst>
              <a:ext uri="{FF2B5EF4-FFF2-40B4-BE49-F238E27FC236}">
                <a16:creationId xmlns:a16="http://schemas.microsoft.com/office/drawing/2014/main" id="{BA6FEC6B-2F2C-C69B-E69B-F89F7122E0A2}"/>
              </a:ext>
            </a:extLst>
          </p:cNvPr>
          <p:cNvSpPr/>
          <p:nvPr/>
        </p:nvSpPr>
        <p:spPr>
          <a:xfrm>
            <a:off x="182880" y="1399032"/>
            <a:ext cx="1225296"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Quantum Network</a:t>
            </a:r>
          </a:p>
        </p:txBody>
      </p:sp>
      <p:sp>
        <p:nvSpPr>
          <p:cNvPr id="6" name="Text 4">
            <a:extLst>
              <a:ext uri="{FF2B5EF4-FFF2-40B4-BE49-F238E27FC236}">
                <a16:creationId xmlns:a16="http://schemas.microsoft.com/office/drawing/2014/main" id="{7119F3B0-19D5-F230-5AF9-0AF6230AB64F}"/>
              </a:ext>
            </a:extLst>
          </p:cNvPr>
          <p:cNvSpPr/>
          <p:nvPr/>
        </p:nvSpPr>
        <p:spPr>
          <a:xfrm>
            <a:off x="182880" y="2267712"/>
            <a:ext cx="1225296" cy="512064"/>
          </a:xfrm>
          <a:prstGeom prst="rect">
            <a:avLst/>
          </a:prstGeom>
          <a:noFill/>
        </p:spPr>
        <p:txBody>
          <a:bodyPr wrap="square" rtlCol="0" anchor="ctr"/>
          <a:lstStyle/>
          <a:p>
            <a:pPr algn="ctr"/>
            <a:r>
              <a:rPr lang="en-US" sz="1250" b="1" dirty="0">
                <a:solidFill>
                  <a:srgbClr val="A42037"/>
                </a:solidFill>
                <a:latin typeface="Calibri" panose="020F0502020204030204" pitchFamily="34" charset="0"/>
                <a:cs typeface="Calibri" panose="020F0502020204030204" pitchFamily="34" charset="-120"/>
              </a:rPr>
              <a:t>Quantum Computing</a:t>
            </a:r>
          </a:p>
        </p:txBody>
      </p:sp>
      <p:sp>
        <p:nvSpPr>
          <p:cNvPr id="7" name="Text 5">
            <a:extLst>
              <a:ext uri="{FF2B5EF4-FFF2-40B4-BE49-F238E27FC236}">
                <a16:creationId xmlns:a16="http://schemas.microsoft.com/office/drawing/2014/main" id="{0CC6AC41-44F9-DA7C-89C0-032C334AB76A}"/>
              </a:ext>
            </a:extLst>
          </p:cNvPr>
          <p:cNvSpPr/>
          <p:nvPr/>
        </p:nvSpPr>
        <p:spPr>
          <a:xfrm>
            <a:off x="0" y="3172968"/>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Distributed Quantum Computing</a:t>
            </a:r>
          </a:p>
          <a:p>
            <a:pPr marL="0" indent="0" algn="l">
              <a:buNone/>
            </a:pPr>
            <a:endParaRPr lang="en-US" sz="1250" dirty="0"/>
          </a:p>
        </p:txBody>
      </p:sp>
      <p:sp>
        <p:nvSpPr>
          <p:cNvPr id="8" name="Text 6">
            <a:extLst>
              <a:ext uri="{FF2B5EF4-FFF2-40B4-BE49-F238E27FC236}">
                <a16:creationId xmlns:a16="http://schemas.microsoft.com/office/drawing/2014/main" id="{3C4DAF00-A417-E80D-F2BB-3A1FD02FF111}"/>
              </a:ext>
            </a:extLst>
          </p:cNvPr>
          <p:cNvSpPr/>
          <p:nvPr/>
        </p:nvSpPr>
        <p:spPr>
          <a:xfrm>
            <a:off x="109728" y="4005072"/>
            <a:ext cx="1335024" cy="512064"/>
          </a:xfrm>
          <a:prstGeom prst="rect">
            <a:avLst/>
          </a:prstGeom>
          <a:noFill/>
        </p:spPr>
        <p:txBody>
          <a:bodyPr wrap="square" rtlCol="0" anchor="ctr"/>
          <a:lstStyle/>
          <a:p>
            <a:r>
              <a:rPr lang="en-US" sz="1250" dirty="0">
                <a:solidFill>
                  <a:srgbClr val="EACBD1"/>
                </a:solidFill>
                <a:latin typeface="Calibri" panose="020F0502020204030204" pitchFamily="34" charset="0"/>
                <a:cs typeface="Calibri" panose="020F0502020204030204" pitchFamily="34" charset="-120"/>
              </a:rPr>
              <a:t>Satellite-Ground Communications</a:t>
            </a:r>
          </a:p>
        </p:txBody>
      </p:sp>
      <p:sp>
        <p:nvSpPr>
          <p:cNvPr id="9" name="Text 7">
            <a:extLst>
              <a:ext uri="{FF2B5EF4-FFF2-40B4-BE49-F238E27FC236}">
                <a16:creationId xmlns:a16="http://schemas.microsoft.com/office/drawing/2014/main" id="{779D9095-30CC-82C4-2002-766D694810AE}"/>
              </a:ext>
            </a:extLst>
          </p:cNvPr>
          <p:cNvSpPr/>
          <p:nvPr/>
        </p:nvSpPr>
        <p:spPr>
          <a:xfrm>
            <a:off x="0" y="4873752"/>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Satellite Assisted Quantum Networks</a:t>
            </a:r>
          </a:p>
        </p:txBody>
      </p:sp>
      <p:sp>
        <p:nvSpPr>
          <p:cNvPr id="10" name="Text 8">
            <a:extLst>
              <a:ext uri="{FF2B5EF4-FFF2-40B4-BE49-F238E27FC236}">
                <a16:creationId xmlns:a16="http://schemas.microsoft.com/office/drawing/2014/main" id="{466E16CC-3617-7884-CC2C-087146CB75E2}"/>
              </a:ext>
            </a:extLst>
          </p:cNvPr>
          <p:cNvSpPr/>
          <p:nvPr/>
        </p:nvSpPr>
        <p:spPr>
          <a:xfrm>
            <a:off x="2011680" y="347472"/>
            <a:ext cx="9677095" cy="292608"/>
          </a:xfrm>
          <a:prstGeom prst="rect">
            <a:avLst/>
          </a:prstGeom>
          <a:noFill/>
        </p:spPr>
        <p:txBody>
          <a:bodyPr wrap="none" rtlCol="0" anchor="ctr"/>
          <a:lstStyle/>
          <a:p>
            <a:pPr marL="0" indent="0">
              <a:buNone/>
            </a:pPr>
            <a:r>
              <a:rPr lang="en-US" sz="1200" b="1" kern="0" spc="100" dirty="0">
                <a:solidFill>
                  <a:srgbClr val="A42037"/>
                </a:solidFill>
                <a:latin typeface="Calibri" panose="020F0502020204030204" pitchFamily="34" charset="0"/>
                <a:ea typeface="Calibri" panose="020F0502020204030204" pitchFamily="34" charset="-122"/>
                <a:cs typeface="Calibri" panose="020F0502020204030204" pitchFamily="34" charset="-120"/>
              </a:rPr>
              <a:t>INTRODUCTION</a:t>
            </a:r>
            <a:endParaRPr lang="en-US" sz="1200" dirty="0"/>
          </a:p>
        </p:txBody>
      </p:sp>
      <p:sp>
        <p:nvSpPr>
          <p:cNvPr id="19" name="Text 17">
            <a:extLst>
              <a:ext uri="{FF2B5EF4-FFF2-40B4-BE49-F238E27FC236}">
                <a16:creationId xmlns:a16="http://schemas.microsoft.com/office/drawing/2014/main" id="{9794A121-3F19-982F-5F82-96FA51DDCD43}"/>
              </a:ext>
            </a:extLst>
          </p:cNvPr>
          <p:cNvSpPr/>
          <p:nvPr/>
        </p:nvSpPr>
        <p:spPr>
          <a:xfrm>
            <a:off x="11551615" y="6473952"/>
            <a:ext cx="411480" cy="274320"/>
          </a:xfrm>
          <a:prstGeom prst="rect">
            <a:avLst/>
          </a:prstGeom>
          <a:noFill/>
        </p:spPr>
        <p:txBody>
          <a:bodyPr wrap="square" rtlCol="0" anchor="ctr"/>
          <a:lstStyle/>
          <a:p>
            <a:pPr marL="0" indent="0" algn="r">
              <a:buNone/>
            </a:pPr>
            <a:r>
              <a:rPr lang="en-US" sz="1000" dirty="0">
                <a:solidFill>
                  <a:srgbClr val="58595B"/>
                </a:solidFill>
                <a:latin typeface="Calibri" panose="020F0502020204030204" pitchFamily="34" charset="0"/>
                <a:ea typeface="Calibri" panose="020F0502020204030204" pitchFamily="34" charset="-122"/>
                <a:cs typeface="Calibri" panose="020F0502020204030204" pitchFamily="34" charset="-120"/>
              </a:rPr>
              <a:t>3</a:t>
            </a:r>
            <a:endParaRPr lang="en-US" sz="1000" dirty="0"/>
          </a:p>
        </p:txBody>
      </p:sp>
      <p:sp>
        <p:nvSpPr>
          <p:cNvPr id="15" name="TextBox 14">
            <a:extLst>
              <a:ext uri="{FF2B5EF4-FFF2-40B4-BE49-F238E27FC236}">
                <a16:creationId xmlns:a16="http://schemas.microsoft.com/office/drawing/2014/main" id="{076B71ED-1057-B154-E00D-C13C15187631}"/>
              </a:ext>
            </a:extLst>
          </p:cNvPr>
          <p:cNvSpPr txBox="1"/>
          <p:nvPr/>
        </p:nvSpPr>
        <p:spPr>
          <a:xfrm>
            <a:off x="0" y="5760720"/>
            <a:ext cx="1554480" cy="477054"/>
          </a:xfrm>
          <a:prstGeom prst="rect">
            <a:avLst/>
          </a:prstGeom>
          <a:noFill/>
        </p:spPr>
        <p:txBody>
          <a:bodyPr wrap="square">
            <a:spAutoFit/>
          </a:bodyPr>
          <a:lstStyle/>
          <a:p>
            <a:pPr algn="ctr"/>
            <a:r>
              <a:rPr lang="en-US" sz="1250" dirty="0">
                <a:solidFill>
                  <a:srgbClr val="EACBD1"/>
                </a:solidFill>
                <a:latin typeface="Calibri" panose="020F0502020204030204" pitchFamily="34" charset="0"/>
                <a:cs typeface="Calibri" panose="020F0502020204030204" pitchFamily="34" charset="-120"/>
              </a:rPr>
              <a:t>Satellite-Ground Quantum Computing</a:t>
            </a:r>
          </a:p>
        </p:txBody>
      </p:sp>
      <p:sp>
        <p:nvSpPr>
          <p:cNvPr id="27" name="TextBox 26">
            <a:extLst>
              <a:ext uri="{FF2B5EF4-FFF2-40B4-BE49-F238E27FC236}">
                <a16:creationId xmlns:a16="http://schemas.microsoft.com/office/drawing/2014/main" id="{A9C28343-6E22-62B7-EC01-02A62AF70201}"/>
              </a:ext>
            </a:extLst>
          </p:cNvPr>
          <p:cNvSpPr txBox="1"/>
          <p:nvPr/>
        </p:nvSpPr>
        <p:spPr>
          <a:xfrm>
            <a:off x="1095682" y="1246688"/>
            <a:ext cx="11642633" cy="589072"/>
          </a:xfrm>
          <a:prstGeom prst="rect">
            <a:avLst/>
          </a:prstGeom>
          <a:noFill/>
        </p:spPr>
        <p:txBody>
          <a:bodyPr wrap="square">
            <a:spAutoFit/>
          </a:bodyPr>
          <a:lstStyle/>
          <a:p>
            <a:pPr marL="342900" indent="-342900">
              <a:lnSpc>
                <a:spcPct val="150000"/>
              </a:lnSpc>
              <a:buFont typeface="Wingdings" panose="05000000000000000000" pitchFamily="2" charset="2"/>
              <a:buChar char="Ø"/>
            </a:pPr>
            <a:endParaRPr lang="en-US" altLang="zh-CN" sz="2400" b="1" dirty="0">
              <a:solidFill>
                <a:schemeClr val="accent2"/>
              </a:solidFill>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8AE8AC3A-9047-1C7C-7543-1D17E6027E24}"/>
              </a:ext>
            </a:extLst>
          </p:cNvPr>
          <p:cNvSpPr txBox="1"/>
          <p:nvPr/>
        </p:nvSpPr>
        <p:spPr>
          <a:xfrm>
            <a:off x="1642743" y="913467"/>
            <a:ext cx="11642633" cy="589072"/>
          </a:xfrm>
          <a:prstGeom prst="rect">
            <a:avLst/>
          </a:prstGeom>
          <a:noFill/>
        </p:spPr>
        <p:txBody>
          <a:bodyPr wrap="square">
            <a:spAutoFit/>
          </a:bodyPr>
          <a:lstStyle/>
          <a:p>
            <a:pPr marL="342900" indent="-342900">
              <a:lnSpc>
                <a:spcPct val="150000"/>
              </a:lnSpc>
              <a:buFont typeface="Wingdings" panose="05000000000000000000" pitchFamily="2" charset="2"/>
              <a:buChar char="Ø"/>
            </a:pPr>
            <a:endParaRPr lang="en-US" altLang="zh-CN" sz="2400" b="1" dirty="0">
              <a:solidFill>
                <a:schemeClr val="accent2"/>
              </a:solidFill>
              <a:latin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F284B95B-6CCC-3FA0-456B-47175A5E7D43}"/>
              </a:ext>
            </a:extLst>
          </p:cNvPr>
          <p:cNvSpPr txBox="1"/>
          <p:nvPr/>
        </p:nvSpPr>
        <p:spPr>
          <a:xfrm>
            <a:off x="7700736" y="982698"/>
            <a:ext cx="3911600" cy="461665"/>
          </a:xfrm>
          <a:prstGeom prst="rect">
            <a:avLst/>
          </a:prstGeom>
          <a:noFill/>
        </p:spPr>
        <p:txBody>
          <a:bodyPr wrap="square" rtlCol="0">
            <a:spAutoFit/>
          </a:bodyPr>
          <a:lstStyle/>
          <a:p>
            <a:r>
              <a:rPr lang="en-US" sz="2400" b="1" dirty="0"/>
              <a:t>Quantum Computer</a:t>
            </a:r>
          </a:p>
        </p:txBody>
      </p:sp>
      <p:sp>
        <p:nvSpPr>
          <p:cNvPr id="12" name="Arrow: Right 3">
            <a:extLst>
              <a:ext uri="{FF2B5EF4-FFF2-40B4-BE49-F238E27FC236}">
                <a16:creationId xmlns:a16="http://schemas.microsoft.com/office/drawing/2014/main" id="{270EC23C-F53D-F061-C464-1A57A7DD7375}"/>
              </a:ext>
            </a:extLst>
          </p:cNvPr>
          <p:cNvSpPr/>
          <p:nvPr/>
        </p:nvSpPr>
        <p:spPr>
          <a:xfrm flipV="1">
            <a:off x="4810610" y="2306013"/>
            <a:ext cx="1241617" cy="666390"/>
          </a:xfrm>
          <a:prstGeom prst="rightArrow">
            <a:avLst/>
          </a:prstGeom>
          <a:gradFill flip="none" rotWithShape="1">
            <a:gsLst>
              <a:gs pos="0">
                <a:schemeClr val="tx2">
                  <a:lumMod val="75000"/>
                </a:schemeClr>
              </a:gs>
              <a:gs pos="50000">
                <a:srgbClr val="3A79C6">
                  <a:tint val="44500"/>
                  <a:satMod val="160000"/>
                </a:srgbClr>
              </a:gs>
              <a:gs pos="100000">
                <a:srgbClr val="3A79C6">
                  <a:tint val="23500"/>
                  <a:satMod val="160000"/>
                </a:srgb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accent1">
                  <a:lumMod val="40000"/>
                  <a:lumOff val="60000"/>
                </a:schemeClr>
              </a:solidFill>
            </a:endParaRPr>
          </a:p>
        </p:txBody>
      </p:sp>
      <p:pic>
        <p:nvPicPr>
          <p:cNvPr id="13" name="Picture 10" descr="See the source image">
            <a:extLst>
              <a:ext uri="{FF2B5EF4-FFF2-40B4-BE49-F238E27FC236}">
                <a16:creationId xmlns:a16="http://schemas.microsoft.com/office/drawing/2014/main" id="{85339782-868F-49C4-0F3D-6BB180CDF9C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6213" t="5499" r="17770" b="5212"/>
          <a:stretch/>
        </p:blipFill>
        <p:spPr bwMode="auto">
          <a:xfrm>
            <a:off x="9038190" y="4233762"/>
            <a:ext cx="1618952" cy="1854359"/>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FCB80530-6AA4-F166-D268-1972F2A68E15}"/>
              </a:ext>
            </a:extLst>
          </p:cNvPr>
          <p:cNvSpPr txBox="1"/>
          <p:nvPr/>
        </p:nvSpPr>
        <p:spPr>
          <a:xfrm>
            <a:off x="6067632" y="1795744"/>
            <a:ext cx="3266208" cy="1429622"/>
          </a:xfrm>
          <a:prstGeom prst="rect">
            <a:avLst/>
          </a:prstGeom>
          <a:noFill/>
        </p:spPr>
        <p:txBody>
          <a:bodyPr wrap="square">
            <a:spAutoFit/>
          </a:bodyPr>
          <a:lstStyle/>
          <a:p>
            <a:pPr marL="285750" indent="-285750">
              <a:lnSpc>
                <a:spcPct val="150000"/>
              </a:lnSpc>
              <a:buFont typeface="Wingdings" panose="05000000000000000000" pitchFamily="2" charset="2"/>
              <a:buChar char="Ø"/>
            </a:pPr>
            <a:r>
              <a:rPr lang="en-US" sz="2000" dirty="0">
                <a:cs typeface="Times New Roman" panose="02020603050405020304" pitchFamily="18" charset="0"/>
              </a:rPr>
              <a:t> Gate Model</a:t>
            </a:r>
          </a:p>
          <a:p>
            <a:pPr marL="285750" indent="-285750">
              <a:lnSpc>
                <a:spcPct val="150000"/>
              </a:lnSpc>
              <a:buFont typeface="Wingdings" panose="05000000000000000000" pitchFamily="2" charset="2"/>
              <a:buChar char="Ø"/>
            </a:pPr>
            <a:r>
              <a:rPr lang="en-US" sz="2000" dirty="0">
                <a:cs typeface="Times New Roman" panose="02020603050405020304" pitchFamily="18" charset="0"/>
              </a:rPr>
              <a:t> Analog Quantum Model</a:t>
            </a:r>
          </a:p>
          <a:p>
            <a:pPr marL="285750" indent="-285750">
              <a:lnSpc>
                <a:spcPct val="150000"/>
              </a:lnSpc>
              <a:buFont typeface="Wingdings" panose="05000000000000000000" pitchFamily="2" charset="2"/>
              <a:buChar char="Ø"/>
            </a:pPr>
            <a:r>
              <a:rPr lang="en-US" sz="2000" dirty="0">
                <a:cs typeface="Times New Roman" panose="02020603050405020304" pitchFamily="18" charset="0"/>
              </a:rPr>
              <a:t> Quantum Annealing </a:t>
            </a:r>
          </a:p>
        </p:txBody>
      </p:sp>
      <p:sp>
        <p:nvSpPr>
          <p:cNvPr id="16" name="Oval 15">
            <a:extLst>
              <a:ext uri="{FF2B5EF4-FFF2-40B4-BE49-F238E27FC236}">
                <a16:creationId xmlns:a16="http://schemas.microsoft.com/office/drawing/2014/main" id="{00FC56B3-8783-CA5C-6753-4F658E791740}"/>
              </a:ext>
            </a:extLst>
          </p:cNvPr>
          <p:cNvSpPr/>
          <p:nvPr/>
        </p:nvSpPr>
        <p:spPr>
          <a:xfrm>
            <a:off x="6348083" y="2731753"/>
            <a:ext cx="2495041" cy="650784"/>
          </a:xfrm>
          <a:prstGeom prst="ellipse">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00"/>
          </a:p>
        </p:txBody>
      </p:sp>
      <p:pic>
        <p:nvPicPr>
          <p:cNvPr id="17" name="Picture 6" descr="See the source image">
            <a:extLst>
              <a:ext uri="{FF2B5EF4-FFF2-40B4-BE49-F238E27FC236}">
                <a16:creationId xmlns:a16="http://schemas.microsoft.com/office/drawing/2014/main" id="{E1FF5F99-9CA4-5699-369B-7BCE8BBAD93E}"/>
              </a:ext>
            </a:extLst>
          </p:cNvPr>
          <p:cNvPicPr>
            <a:picLocks noChangeAspect="1" noChangeArrowheads="1"/>
          </p:cNvPicPr>
          <p:nvPr/>
        </p:nvPicPr>
        <p:blipFill rotWithShape="1">
          <a:blip r:embed="rId3">
            <a:duotone>
              <a:schemeClr val="accent6">
                <a:shade val="45000"/>
                <a:satMod val="135000"/>
              </a:schemeClr>
              <a:prstClr val="white"/>
            </a:duotone>
            <a:extLst>
              <a:ext uri="{28A0092B-C50C-407E-A947-70E740481C1C}">
                <a14:useLocalDpi xmlns:a14="http://schemas.microsoft.com/office/drawing/2010/main" val="0"/>
              </a:ext>
            </a:extLst>
          </a:blip>
          <a:srcRect l="27282" t="31537" r="26883" b="29104"/>
          <a:stretch/>
        </p:blipFill>
        <p:spPr bwMode="auto">
          <a:xfrm rot="16200000">
            <a:off x="7044941" y="3807801"/>
            <a:ext cx="1068226" cy="429060"/>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C379D1BD-6C5D-73CF-2C51-E48C0A4EC7FE}"/>
              </a:ext>
            </a:extLst>
          </p:cNvPr>
          <p:cNvSpPr txBox="1"/>
          <p:nvPr/>
        </p:nvSpPr>
        <p:spPr>
          <a:xfrm>
            <a:off x="5310442" y="4378259"/>
            <a:ext cx="3969216" cy="1429622"/>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sz="2000" dirty="0"/>
              <a:t>More Qubits</a:t>
            </a:r>
          </a:p>
          <a:p>
            <a:pPr marL="285750" indent="-285750">
              <a:lnSpc>
                <a:spcPct val="150000"/>
              </a:lnSpc>
              <a:buFont typeface="Arial" panose="020B0604020202020204" pitchFamily="34" charset="0"/>
              <a:buChar char="•"/>
            </a:pPr>
            <a:r>
              <a:rPr lang="en-US" sz="2000" dirty="0"/>
              <a:t>Faster than classical solvers</a:t>
            </a:r>
          </a:p>
          <a:p>
            <a:pPr marL="285750" indent="-285750">
              <a:lnSpc>
                <a:spcPct val="150000"/>
              </a:lnSpc>
              <a:buFont typeface="Arial" panose="020B0604020202020204" pitchFamily="34" charset="0"/>
              <a:buChar char="•"/>
            </a:pPr>
            <a:r>
              <a:rPr lang="en-US" sz="2000" dirty="0"/>
              <a:t>Fit some optimization problems </a:t>
            </a:r>
          </a:p>
        </p:txBody>
      </p:sp>
      <p:pic>
        <p:nvPicPr>
          <p:cNvPr id="20" name="Picture 19">
            <a:extLst>
              <a:ext uri="{FF2B5EF4-FFF2-40B4-BE49-F238E27FC236}">
                <a16:creationId xmlns:a16="http://schemas.microsoft.com/office/drawing/2014/main" id="{870DE780-6FF8-182A-5BA5-856B79330F0F}"/>
              </a:ext>
            </a:extLst>
          </p:cNvPr>
          <p:cNvPicPr>
            <a:picLocks noChangeAspect="1"/>
          </p:cNvPicPr>
          <p:nvPr/>
        </p:nvPicPr>
        <p:blipFill>
          <a:blip r:embed="rId4"/>
          <a:srcRect t="15145" r="31460" b="21377"/>
          <a:stretch/>
        </p:blipFill>
        <p:spPr>
          <a:xfrm>
            <a:off x="1864373" y="2084168"/>
            <a:ext cx="3090964" cy="1998146"/>
          </a:xfrm>
          <a:prstGeom prst="rect">
            <a:avLst/>
          </a:prstGeom>
        </p:spPr>
      </p:pic>
      <p:sp>
        <p:nvSpPr>
          <p:cNvPr id="21" name="Speech Bubble: Oval 24">
            <a:extLst>
              <a:ext uri="{FF2B5EF4-FFF2-40B4-BE49-F238E27FC236}">
                <a16:creationId xmlns:a16="http://schemas.microsoft.com/office/drawing/2014/main" id="{F5F9D456-8409-BCD7-6DCE-F7EB3249F792}"/>
              </a:ext>
            </a:extLst>
          </p:cNvPr>
          <p:cNvSpPr/>
          <p:nvPr/>
        </p:nvSpPr>
        <p:spPr>
          <a:xfrm>
            <a:off x="1582380" y="1022702"/>
            <a:ext cx="3640597" cy="969799"/>
          </a:xfrm>
          <a:prstGeom prst="wedgeEllipseCallout">
            <a:avLst>
              <a:gd name="adj1" fmla="val -17389"/>
              <a:gd name="adj2" fmla="val 95073"/>
            </a:avLst>
          </a:prstGeom>
          <a:solidFill>
            <a:schemeClr val="bg1"/>
          </a:solidFill>
          <a:ln>
            <a:solidFill>
              <a:schemeClr val="tx2">
                <a:lumMod val="75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22" name="TextBox 21">
            <a:extLst>
              <a:ext uri="{FF2B5EF4-FFF2-40B4-BE49-F238E27FC236}">
                <a16:creationId xmlns:a16="http://schemas.microsoft.com/office/drawing/2014/main" id="{49527979-CE9A-2A01-5EDE-316C4C2A36A1}"/>
              </a:ext>
            </a:extLst>
          </p:cNvPr>
          <p:cNvSpPr txBox="1"/>
          <p:nvPr/>
        </p:nvSpPr>
        <p:spPr>
          <a:xfrm>
            <a:off x="1892586" y="1179219"/>
            <a:ext cx="3178082" cy="646331"/>
          </a:xfrm>
          <a:prstGeom prst="rect">
            <a:avLst/>
          </a:prstGeom>
          <a:noFill/>
        </p:spPr>
        <p:txBody>
          <a:bodyPr wrap="square" rtlCol="0">
            <a:spAutoFit/>
          </a:bodyPr>
          <a:lstStyle/>
          <a:p>
            <a:r>
              <a:rPr lang="en-US" b="1" i="1" dirty="0">
                <a:latin typeface="Times New Roman" panose="02020603050405020304" pitchFamily="18" charset="0"/>
                <a:cs typeface="Times New Roman" panose="02020603050405020304" pitchFamily="18" charset="0"/>
              </a:rPr>
              <a:t>Maybe we need to use quantum mechanics in our computers.</a:t>
            </a:r>
          </a:p>
        </p:txBody>
      </p:sp>
      <p:pic>
        <p:nvPicPr>
          <p:cNvPr id="23" name="Picture 4" descr="IBM reveals Osprey, the world's most powerful quantum computer">
            <a:extLst>
              <a:ext uri="{FF2B5EF4-FFF2-40B4-BE49-F238E27FC236}">
                <a16:creationId xmlns:a16="http://schemas.microsoft.com/office/drawing/2014/main" id="{93797F6E-BD0F-6135-7730-20E578C3C129}"/>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7573" t="4807" b="5150"/>
          <a:stretch/>
        </p:blipFill>
        <p:spPr bwMode="auto">
          <a:xfrm>
            <a:off x="9012571" y="1604527"/>
            <a:ext cx="3090964" cy="2007479"/>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6" descr="high resolution analysis of samples">
            <a:extLst>
              <a:ext uri="{FF2B5EF4-FFF2-40B4-BE49-F238E27FC236}">
                <a16:creationId xmlns:a16="http://schemas.microsoft.com/office/drawing/2014/main" id="{8A45BA43-AC58-0E9F-F169-36632953E3F5}"/>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641945" y="4171288"/>
            <a:ext cx="3581032" cy="2046813"/>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10" descr="D-Wave 2000Q: El primer ordenador cuántico que sale a la venta, prepara ...">
            <a:extLst>
              <a:ext uri="{FF2B5EF4-FFF2-40B4-BE49-F238E27FC236}">
                <a16:creationId xmlns:a16="http://schemas.microsoft.com/office/drawing/2014/main" id="{B53ECF1E-09DD-6B23-806E-3BB43462157F}"/>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657142" y="4556444"/>
            <a:ext cx="1449049" cy="10237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0954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F50591-ED14-7655-1DE3-AACF7C2EC095}"/>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C1E1FE3F-677D-F8AA-057A-17FA48EE4965}"/>
              </a:ext>
            </a:extLst>
          </p:cNvPr>
          <p:cNvSpPr/>
          <p:nvPr/>
        </p:nvSpPr>
        <p:spPr>
          <a:xfrm>
            <a:off x="0" y="0"/>
            <a:ext cx="1554480" cy="6858000"/>
          </a:xfrm>
          <a:prstGeom prst="rect">
            <a:avLst/>
          </a:prstGeom>
          <a:solidFill>
            <a:srgbClr val="A42037"/>
          </a:solidFill>
        </p:spPr>
        <p:txBody>
          <a:bodyPr/>
          <a:lstStyle/>
          <a:p>
            <a:endParaRPr lang="en-US" sz="1250" dirty="0">
              <a:solidFill>
                <a:srgbClr val="EACBD1"/>
              </a:solidFill>
              <a:latin typeface="Calibri" panose="020F0502020204030204" pitchFamily="34" charset="0"/>
              <a:cs typeface="Calibri" panose="020F0502020204030204" pitchFamily="34" charset="-120"/>
            </a:endParaRPr>
          </a:p>
        </p:txBody>
      </p:sp>
      <p:sp>
        <p:nvSpPr>
          <p:cNvPr id="5" name="Shape 3">
            <a:extLst>
              <a:ext uri="{FF2B5EF4-FFF2-40B4-BE49-F238E27FC236}">
                <a16:creationId xmlns:a16="http://schemas.microsoft.com/office/drawing/2014/main" id="{16857CAF-A1B9-5F3E-3771-809E74CD46C9}"/>
              </a:ext>
            </a:extLst>
          </p:cNvPr>
          <p:cNvSpPr/>
          <p:nvPr/>
        </p:nvSpPr>
        <p:spPr>
          <a:xfrm>
            <a:off x="128016" y="2286000"/>
            <a:ext cx="1335024" cy="512064"/>
          </a:xfrm>
          <a:prstGeom prst="roundRect">
            <a:avLst>
              <a:gd name="adj" fmla="val 14286"/>
            </a:avLst>
          </a:prstGeom>
          <a:solidFill>
            <a:srgbClr val="FFFFFF"/>
          </a:solidFill>
        </p:spPr>
        <p:txBody>
          <a:bodyPr/>
          <a:lstStyle/>
          <a:p>
            <a:endParaRPr lang="en-US"/>
          </a:p>
        </p:txBody>
      </p:sp>
      <p:sp>
        <p:nvSpPr>
          <p:cNvPr id="4" name="Text 2">
            <a:extLst>
              <a:ext uri="{FF2B5EF4-FFF2-40B4-BE49-F238E27FC236}">
                <a16:creationId xmlns:a16="http://schemas.microsoft.com/office/drawing/2014/main" id="{39D5AD6D-F781-0458-CC70-89B5EC87B917}"/>
              </a:ext>
            </a:extLst>
          </p:cNvPr>
          <p:cNvSpPr/>
          <p:nvPr/>
        </p:nvSpPr>
        <p:spPr>
          <a:xfrm>
            <a:off x="182880" y="1399032"/>
            <a:ext cx="1225296"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Quantum Network</a:t>
            </a:r>
          </a:p>
        </p:txBody>
      </p:sp>
      <p:sp>
        <p:nvSpPr>
          <p:cNvPr id="6" name="Text 4">
            <a:extLst>
              <a:ext uri="{FF2B5EF4-FFF2-40B4-BE49-F238E27FC236}">
                <a16:creationId xmlns:a16="http://schemas.microsoft.com/office/drawing/2014/main" id="{62113357-8F05-5022-BD77-D1AFF4672303}"/>
              </a:ext>
            </a:extLst>
          </p:cNvPr>
          <p:cNvSpPr/>
          <p:nvPr/>
        </p:nvSpPr>
        <p:spPr>
          <a:xfrm>
            <a:off x="182880" y="2267712"/>
            <a:ext cx="1225296" cy="512064"/>
          </a:xfrm>
          <a:prstGeom prst="rect">
            <a:avLst/>
          </a:prstGeom>
          <a:noFill/>
        </p:spPr>
        <p:txBody>
          <a:bodyPr wrap="square" rtlCol="0" anchor="ctr"/>
          <a:lstStyle/>
          <a:p>
            <a:pPr algn="ctr"/>
            <a:r>
              <a:rPr lang="en-US" sz="1250" b="1" dirty="0">
                <a:solidFill>
                  <a:srgbClr val="A42037"/>
                </a:solidFill>
                <a:latin typeface="Calibri" panose="020F0502020204030204" pitchFamily="34" charset="0"/>
                <a:cs typeface="Calibri" panose="020F0502020204030204" pitchFamily="34" charset="-120"/>
              </a:rPr>
              <a:t>Quantum Computing</a:t>
            </a:r>
          </a:p>
        </p:txBody>
      </p:sp>
      <p:sp>
        <p:nvSpPr>
          <p:cNvPr id="7" name="Text 5">
            <a:extLst>
              <a:ext uri="{FF2B5EF4-FFF2-40B4-BE49-F238E27FC236}">
                <a16:creationId xmlns:a16="http://schemas.microsoft.com/office/drawing/2014/main" id="{B8F08535-328E-3171-DDC4-92BCF56DE4E1}"/>
              </a:ext>
            </a:extLst>
          </p:cNvPr>
          <p:cNvSpPr/>
          <p:nvPr/>
        </p:nvSpPr>
        <p:spPr>
          <a:xfrm>
            <a:off x="0" y="3172968"/>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Distributed Quantum Computing</a:t>
            </a:r>
          </a:p>
          <a:p>
            <a:pPr marL="0" indent="0" algn="l">
              <a:buNone/>
            </a:pPr>
            <a:endParaRPr lang="en-US" sz="1250" dirty="0"/>
          </a:p>
        </p:txBody>
      </p:sp>
      <p:sp>
        <p:nvSpPr>
          <p:cNvPr id="8" name="Text 6">
            <a:extLst>
              <a:ext uri="{FF2B5EF4-FFF2-40B4-BE49-F238E27FC236}">
                <a16:creationId xmlns:a16="http://schemas.microsoft.com/office/drawing/2014/main" id="{4147A903-6C94-0548-E9EE-DE6AE34A3F11}"/>
              </a:ext>
            </a:extLst>
          </p:cNvPr>
          <p:cNvSpPr/>
          <p:nvPr/>
        </p:nvSpPr>
        <p:spPr>
          <a:xfrm>
            <a:off x="109728" y="4005072"/>
            <a:ext cx="1335024" cy="512064"/>
          </a:xfrm>
          <a:prstGeom prst="rect">
            <a:avLst/>
          </a:prstGeom>
          <a:noFill/>
        </p:spPr>
        <p:txBody>
          <a:bodyPr wrap="square" rtlCol="0" anchor="ctr"/>
          <a:lstStyle/>
          <a:p>
            <a:r>
              <a:rPr lang="en-US" sz="1250" dirty="0">
                <a:solidFill>
                  <a:srgbClr val="EACBD1"/>
                </a:solidFill>
                <a:latin typeface="Calibri" panose="020F0502020204030204" pitchFamily="34" charset="0"/>
                <a:cs typeface="Calibri" panose="020F0502020204030204" pitchFamily="34" charset="-120"/>
              </a:rPr>
              <a:t>Satellite-Ground Communications</a:t>
            </a:r>
          </a:p>
        </p:txBody>
      </p:sp>
      <p:sp>
        <p:nvSpPr>
          <p:cNvPr id="9" name="Text 7">
            <a:extLst>
              <a:ext uri="{FF2B5EF4-FFF2-40B4-BE49-F238E27FC236}">
                <a16:creationId xmlns:a16="http://schemas.microsoft.com/office/drawing/2014/main" id="{A96FF934-34B6-5AAD-87D7-CAB7CCF5B3D3}"/>
              </a:ext>
            </a:extLst>
          </p:cNvPr>
          <p:cNvSpPr/>
          <p:nvPr/>
        </p:nvSpPr>
        <p:spPr>
          <a:xfrm>
            <a:off x="0" y="4873752"/>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Satellite Assisted Quantum Networks</a:t>
            </a:r>
          </a:p>
        </p:txBody>
      </p:sp>
      <p:sp>
        <p:nvSpPr>
          <p:cNvPr id="10" name="Text 8">
            <a:extLst>
              <a:ext uri="{FF2B5EF4-FFF2-40B4-BE49-F238E27FC236}">
                <a16:creationId xmlns:a16="http://schemas.microsoft.com/office/drawing/2014/main" id="{59C36919-910B-59ED-8D4B-808125A5BD21}"/>
              </a:ext>
            </a:extLst>
          </p:cNvPr>
          <p:cNvSpPr/>
          <p:nvPr/>
        </p:nvSpPr>
        <p:spPr>
          <a:xfrm>
            <a:off x="2011680" y="347472"/>
            <a:ext cx="9677095" cy="292608"/>
          </a:xfrm>
          <a:prstGeom prst="rect">
            <a:avLst/>
          </a:prstGeom>
          <a:noFill/>
        </p:spPr>
        <p:txBody>
          <a:bodyPr wrap="none" rtlCol="0" anchor="ctr"/>
          <a:lstStyle/>
          <a:p>
            <a:pPr marL="0" indent="0">
              <a:buNone/>
            </a:pPr>
            <a:r>
              <a:rPr lang="en-US" sz="1200" b="1" kern="0" spc="100" dirty="0">
                <a:solidFill>
                  <a:srgbClr val="A42037"/>
                </a:solidFill>
                <a:latin typeface="Calibri" panose="020F0502020204030204" pitchFamily="34" charset="0"/>
                <a:ea typeface="Calibri" panose="020F0502020204030204" pitchFamily="34" charset="-122"/>
                <a:cs typeface="Calibri" panose="020F0502020204030204" pitchFamily="34" charset="-120"/>
              </a:rPr>
              <a:t>INTRODUCTION</a:t>
            </a:r>
            <a:endParaRPr lang="en-US" sz="1200" dirty="0"/>
          </a:p>
        </p:txBody>
      </p:sp>
      <p:sp>
        <p:nvSpPr>
          <p:cNvPr id="19" name="Text 17">
            <a:extLst>
              <a:ext uri="{FF2B5EF4-FFF2-40B4-BE49-F238E27FC236}">
                <a16:creationId xmlns:a16="http://schemas.microsoft.com/office/drawing/2014/main" id="{BC6841E0-784E-A402-D9C3-6B116D9DF8AB}"/>
              </a:ext>
            </a:extLst>
          </p:cNvPr>
          <p:cNvSpPr/>
          <p:nvPr/>
        </p:nvSpPr>
        <p:spPr>
          <a:xfrm>
            <a:off x="11551615" y="6473952"/>
            <a:ext cx="411480" cy="274320"/>
          </a:xfrm>
          <a:prstGeom prst="rect">
            <a:avLst/>
          </a:prstGeom>
          <a:noFill/>
        </p:spPr>
        <p:txBody>
          <a:bodyPr wrap="square" rtlCol="0" anchor="ctr"/>
          <a:lstStyle/>
          <a:p>
            <a:pPr marL="0" indent="0" algn="r">
              <a:buNone/>
            </a:pPr>
            <a:r>
              <a:rPr lang="en-US" sz="1000" dirty="0">
                <a:solidFill>
                  <a:srgbClr val="58595B"/>
                </a:solidFill>
                <a:latin typeface="Calibri" panose="020F0502020204030204" pitchFamily="34" charset="0"/>
                <a:ea typeface="Calibri" panose="020F0502020204030204" pitchFamily="34" charset="-122"/>
                <a:cs typeface="Calibri" panose="020F0502020204030204" pitchFamily="34" charset="-120"/>
              </a:rPr>
              <a:t>3</a:t>
            </a:r>
            <a:endParaRPr lang="en-US" sz="1000" dirty="0"/>
          </a:p>
        </p:txBody>
      </p:sp>
      <p:sp>
        <p:nvSpPr>
          <p:cNvPr id="15" name="TextBox 14">
            <a:extLst>
              <a:ext uri="{FF2B5EF4-FFF2-40B4-BE49-F238E27FC236}">
                <a16:creationId xmlns:a16="http://schemas.microsoft.com/office/drawing/2014/main" id="{EAD18618-F90D-CFE6-7E8A-D982C23C250C}"/>
              </a:ext>
            </a:extLst>
          </p:cNvPr>
          <p:cNvSpPr txBox="1"/>
          <p:nvPr/>
        </p:nvSpPr>
        <p:spPr>
          <a:xfrm>
            <a:off x="0" y="5760720"/>
            <a:ext cx="1554480" cy="477054"/>
          </a:xfrm>
          <a:prstGeom prst="rect">
            <a:avLst/>
          </a:prstGeom>
          <a:noFill/>
        </p:spPr>
        <p:txBody>
          <a:bodyPr wrap="square">
            <a:spAutoFit/>
          </a:bodyPr>
          <a:lstStyle/>
          <a:p>
            <a:pPr algn="ctr"/>
            <a:r>
              <a:rPr lang="en-US" sz="1250" dirty="0">
                <a:solidFill>
                  <a:srgbClr val="EACBD1"/>
                </a:solidFill>
                <a:latin typeface="Calibri" panose="020F0502020204030204" pitchFamily="34" charset="0"/>
                <a:cs typeface="Calibri" panose="020F0502020204030204" pitchFamily="34" charset="-120"/>
              </a:rPr>
              <a:t>Satellite-Ground Quantum Computing</a:t>
            </a:r>
          </a:p>
        </p:txBody>
      </p:sp>
      <p:sp>
        <p:nvSpPr>
          <p:cNvPr id="27" name="TextBox 26">
            <a:extLst>
              <a:ext uri="{FF2B5EF4-FFF2-40B4-BE49-F238E27FC236}">
                <a16:creationId xmlns:a16="http://schemas.microsoft.com/office/drawing/2014/main" id="{052A9385-5DB8-A2CB-4B39-EADA4F9349AA}"/>
              </a:ext>
            </a:extLst>
          </p:cNvPr>
          <p:cNvSpPr txBox="1"/>
          <p:nvPr/>
        </p:nvSpPr>
        <p:spPr>
          <a:xfrm>
            <a:off x="1095682" y="1246688"/>
            <a:ext cx="11642633" cy="589072"/>
          </a:xfrm>
          <a:prstGeom prst="rect">
            <a:avLst/>
          </a:prstGeom>
          <a:noFill/>
        </p:spPr>
        <p:txBody>
          <a:bodyPr wrap="square">
            <a:spAutoFit/>
          </a:bodyPr>
          <a:lstStyle/>
          <a:p>
            <a:pPr marL="342900" indent="-342900">
              <a:lnSpc>
                <a:spcPct val="150000"/>
              </a:lnSpc>
              <a:buFont typeface="Wingdings" panose="05000000000000000000" pitchFamily="2" charset="2"/>
              <a:buChar char="Ø"/>
            </a:pPr>
            <a:endParaRPr lang="en-US" altLang="zh-CN" sz="2400" b="1" dirty="0">
              <a:solidFill>
                <a:schemeClr val="accent2"/>
              </a:solidFill>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BDB63A1F-D8C5-87FE-A1EF-89A64C191FF8}"/>
              </a:ext>
            </a:extLst>
          </p:cNvPr>
          <p:cNvSpPr txBox="1"/>
          <p:nvPr/>
        </p:nvSpPr>
        <p:spPr>
          <a:xfrm>
            <a:off x="1815591" y="1184540"/>
            <a:ext cx="6119870" cy="369332"/>
          </a:xfrm>
          <a:prstGeom prst="rect">
            <a:avLst/>
          </a:prstGeom>
          <a:noFill/>
        </p:spPr>
        <p:txBody>
          <a:bodyPr wrap="square">
            <a:spAutoFit/>
          </a:bodyPr>
          <a:lstStyle/>
          <a:p>
            <a:pPr algn="l" fontAlgn="base"/>
            <a:r>
              <a:rPr lang="en-US" b="0" i="0" dirty="0">
                <a:effectLst/>
                <a:latin typeface="IBM Plex Sans" panose="020B0604020202020204" pitchFamily="34" charset="0"/>
              </a:rPr>
              <a:t>What is wrong in classic computing?</a:t>
            </a:r>
          </a:p>
        </p:txBody>
      </p:sp>
      <p:pic>
        <p:nvPicPr>
          <p:cNvPr id="11" name="Picture 2">
            <a:extLst>
              <a:ext uri="{FF2B5EF4-FFF2-40B4-BE49-F238E27FC236}">
                <a16:creationId xmlns:a16="http://schemas.microsoft.com/office/drawing/2014/main" id="{C749ECE0-A24B-AED5-FCE2-23AE2A84E1FA}"/>
              </a:ext>
            </a:extLst>
          </p:cNvPr>
          <p:cNvPicPr>
            <a:picLocks noChangeAspect="1" noChangeArrowheads="1"/>
          </p:cNvPicPr>
          <p:nvPr/>
        </p:nvPicPr>
        <p:blipFill>
          <a:blip r:embed="rId2">
            <a:clrChange>
              <a:clrFrom>
                <a:srgbClr val="1D2B2C">
                  <a:alpha val="41176"/>
                </a:srgbClr>
              </a:clrFrom>
              <a:clrTo>
                <a:srgbClr val="1D2B2C">
                  <a:alpha val="0"/>
                </a:srgbClr>
              </a:clrTo>
            </a:clrChange>
            <a:extLst>
              <a:ext uri="{28A0092B-C50C-407E-A947-70E740481C1C}">
                <a14:useLocalDpi xmlns:a14="http://schemas.microsoft.com/office/drawing/2010/main" val="0"/>
              </a:ext>
            </a:extLst>
          </a:blip>
          <a:srcRect/>
          <a:stretch>
            <a:fillRect/>
          </a:stretch>
        </p:blipFill>
        <p:spPr bwMode="auto">
          <a:xfrm>
            <a:off x="1815591" y="1765719"/>
            <a:ext cx="4345814" cy="2414341"/>
          </a:xfrm>
          <a:prstGeom prst="rect">
            <a:avLst/>
          </a:prstGeom>
          <a:solidFill>
            <a:schemeClr val="tx1"/>
          </a:solidFill>
          <a:ln>
            <a:noFill/>
          </a:ln>
        </p:spPr>
      </p:pic>
      <p:pic>
        <p:nvPicPr>
          <p:cNvPr id="12" name="Picture 4">
            <a:extLst>
              <a:ext uri="{FF2B5EF4-FFF2-40B4-BE49-F238E27FC236}">
                <a16:creationId xmlns:a16="http://schemas.microsoft.com/office/drawing/2014/main" id="{0D0EE46F-29BE-627D-EDB9-146A0E862A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13940" y="1977566"/>
            <a:ext cx="4345814" cy="2414341"/>
          </a:xfrm>
          <a:prstGeom prst="rect">
            <a:avLst/>
          </a:prstGeom>
          <a:solidFill>
            <a:schemeClr val="tx1"/>
          </a:solidFill>
        </p:spPr>
      </p:pic>
      <p:pic>
        <p:nvPicPr>
          <p:cNvPr id="13" name="Picture 6">
            <a:extLst>
              <a:ext uri="{FF2B5EF4-FFF2-40B4-BE49-F238E27FC236}">
                <a16:creationId xmlns:a16="http://schemas.microsoft.com/office/drawing/2014/main" id="{D0AD1EC9-5A83-9581-13F2-2B330CDDA68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99590" y="2189413"/>
            <a:ext cx="4345814" cy="2414341"/>
          </a:xfrm>
          <a:prstGeom prst="rect">
            <a:avLst/>
          </a:prstGeom>
          <a:solidFill>
            <a:schemeClr val="tx1"/>
          </a:solidFill>
        </p:spPr>
      </p:pic>
      <p:sp>
        <p:nvSpPr>
          <p:cNvPr id="14" name="TextBox 13">
            <a:extLst>
              <a:ext uri="{FF2B5EF4-FFF2-40B4-BE49-F238E27FC236}">
                <a16:creationId xmlns:a16="http://schemas.microsoft.com/office/drawing/2014/main" id="{BB30961C-F59E-1393-E1A5-4C223E3AF8C2}"/>
              </a:ext>
            </a:extLst>
          </p:cNvPr>
          <p:cNvSpPr txBox="1"/>
          <p:nvPr/>
        </p:nvSpPr>
        <p:spPr>
          <a:xfrm>
            <a:off x="6846257" y="1184540"/>
            <a:ext cx="5504602" cy="515590"/>
          </a:xfrm>
          <a:prstGeom prst="rect">
            <a:avLst/>
          </a:prstGeom>
          <a:noFill/>
        </p:spPr>
        <p:txBody>
          <a:bodyPr wrap="square">
            <a:spAutoFit/>
          </a:bodyPr>
          <a:lstStyle/>
          <a:p>
            <a:pPr algn="ctr" fontAlgn="base">
              <a:lnSpc>
                <a:spcPct val="125000"/>
              </a:lnSpc>
            </a:pPr>
            <a:r>
              <a:rPr lang="en-US" sz="2400" i="0" dirty="0">
                <a:effectLst/>
                <a:latin typeface="Abadi Extra Light" panose="020B0204020104020204" pitchFamily="34" charset="0"/>
              </a:rPr>
              <a:t>Many Practical NP hard Problems</a:t>
            </a:r>
          </a:p>
        </p:txBody>
      </p:sp>
      <p:sp>
        <p:nvSpPr>
          <p:cNvPr id="16" name="TextBox 15">
            <a:extLst>
              <a:ext uri="{FF2B5EF4-FFF2-40B4-BE49-F238E27FC236}">
                <a16:creationId xmlns:a16="http://schemas.microsoft.com/office/drawing/2014/main" id="{2114BC2E-3B89-24F9-162D-4E6AD9B407BB}"/>
              </a:ext>
            </a:extLst>
          </p:cNvPr>
          <p:cNvSpPr txBox="1"/>
          <p:nvPr/>
        </p:nvSpPr>
        <p:spPr>
          <a:xfrm>
            <a:off x="1931770" y="5175657"/>
            <a:ext cx="4417039" cy="830997"/>
          </a:xfrm>
          <a:prstGeom prst="rect">
            <a:avLst/>
          </a:prstGeom>
          <a:noFill/>
        </p:spPr>
        <p:txBody>
          <a:bodyPr wrap="square">
            <a:spAutoFit/>
          </a:bodyPr>
          <a:lstStyle/>
          <a:p>
            <a:pPr algn="ctr" fontAlgn="base"/>
            <a:r>
              <a:rPr lang="en-US" sz="2400" b="0" i="0" dirty="0">
                <a:effectLst/>
                <a:latin typeface="IBM Plex Sans" panose="020B0503050203000203" pitchFamily="34" charset="0"/>
              </a:rPr>
              <a:t>Total number of combinations exponentially grows</a:t>
            </a:r>
          </a:p>
        </p:txBody>
      </p:sp>
      <p:grpSp>
        <p:nvGrpSpPr>
          <p:cNvPr id="17" name="Group 16">
            <a:extLst>
              <a:ext uri="{FF2B5EF4-FFF2-40B4-BE49-F238E27FC236}">
                <a16:creationId xmlns:a16="http://schemas.microsoft.com/office/drawing/2014/main" id="{A853CF25-FDC9-6876-7310-643F1A99954A}"/>
              </a:ext>
            </a:extLst>
          </p:cNvPr>
          <p:cNvGrpSpPr/>
          <p:nvPr/>
        </p:nvGrpSpPr>
        <p:grpSpPr>
          <a:xfrm>
            <a:off x="7114869" y="1863431"/>
            <a:ext cx="4851161" cy="3882779"/>
            <a:chOff x="6422720" y="2872991"/>
            <a:chExt cx="4851161" cy="3882779"/>
          </a:xfrm>
        </p:grpSpPr>
        <p:grpSp>
          <p:nvGrpSpPr>
            <p:cNvPr id="18" name="Group 17">
              <a:extLst>
                <a:ext uri="{FF2B5EF4-FFF2-40B4-BE49-F238E27FC236}">
                  <a16:creationId xmlns:a16="http://schemas.microsoft.com/office/drawing/2014/main" id="{8189E5FC-85CF-A1F1-6E26-D96345B49355}"/>
                </a:ext>
              </a:extLst>
            </p:cNvPr>
            <p:cNvGrpSpPr/>
            <p:nvPr/>
          </p:nvGrpSpPr>
          <p:grpSpPr>
            <a:xfrm>
              <a:off x="6422720" y="4630563"/>
              <a:ext cx="4851161" cy="2125207"/>
              <a:chOff x="6203795" y="3231315"/>
              <a:chExt cx="4851161" cy="2125207"/>
            </a:xfrm>
          </p:grpSpPr>
          <p:pic>
            <p:nvPicPr>
              <p:cNvPr id="22" name="Picture 2">
                <a:extLst>
                  <a:ext uri="{FF2B5EF4-FFF2-40B4-BE49-F238E27FC236}">
                    <a16:creationId xmlns:a16="http://schemas.microsoft.com/office/drawing/2014/main" id="{8561AC93-3F95-D856-CA7A-5E1A0CF55A2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03795" y="3236506"/>
                <a:ext cx="2127528" cy="1426210"/>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631D0975-DF01-0CA0-D311-B668E2DDB462}"/>
                  </a:ext>
                </a:extLst>
              </p:cNvPr>
              <p:cNvSpPr txBox="1"/>
              <p:nvPr/>
            </p:nvSpPr>
            <p:spPr>
              <a:xfrm>
                <a:off x="6430484" y="4710191"/>
                <a:ext cx="1674149" cy="646331"/>
              </a:xfrm>
              <a:prstGeom prst="rect">
                <a:avLst/>
              </a:prstGeom>
              <a:noFill/>
            </p:spPr>
            <p:txBody>
              <a:bodyPr wrap="square">
                <a:spAutoFit/>
              </a:bodyPr>
              <a:lstStyle/>
              <a:p>
                <a:pPr algn="ctr"/>
                <a:r>
                  <a:rPr lang="en-US" dirty="0">
                    <a:solidFill>
                      <a:srgbClr val="323232"/>
                    </a:solidFill>
                    <a:latin typeface="IBM Plex Sans" panose="020B0503050203000203" pitchFamily="34" charset="0"/>
                  </a:rPr>
                  <a:t>Manufacturing &amp; Logistics</a:t>
                </a:r>
                <a:endParaRPr lang="en-US" dirty="0"/>
              </a:p>
            </p:txBody>
          </p:sp>
          <p:pic>
            <p:nvPicPr>
              <p:cNvPr id="24" name="Picture 4">
                <a:extLst>
                  <a:ext uri="{FF2B5EF4-FFF2-40B4-BE49-F238E27FC236}">
                    <a16:creationId xmlns:a16="http://schemas.microsoft.com/office/drawing/2014/main" id="{74CF6AF6-F1DD-A47C-8AF8-F32095C18C9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927427" y="3231315"/>
                <a:ext cx="2127529" cy="1422337"/>
              </a:xfrm>
              <a:prstGeom prst="rect">
                <a:avLst/>
              </a:prstGeom>
              <a:noFill/>
              <a:extLst>
                <a:ext uri="{909E8E84-426E-40DD-AFC4-6F175D3DCCD1}">
                  <a14:hiddenFill xmlns:a14="http://schemas.microsoft.com/office/drawing/2010/main">
                    <a:solidFill>
                      <a:srgbClr val="FFFFFF"/>
                    </a:solidFill>
                  </a14:hiddenFill>
                </a:ext>
              </a:extLst>
            </p:spPr>
          </p:pic>
          <p:sp>
            <p:nvSpPr>
              <p:cNvPr id="25" name="TextBox 24">
                <a:extLst>
                  <a:ext uri="{FF2B5EF4-FFF2-40B4-BE49-F238E27FC236}">
                    <a16:creationId xmlns:a16="http://schemas.microsoft.com/office/drawing/2014/main" id="{A0DCAA61-54E2-4854-7F60-7362AF759446}"/>
                  </a:ext>
                </a:extLst>
              </p:cNvPr>
              <p:cNvSpPr txBox="1"/>
              <p:nvPr/>
            </p:nvSpPr>
            <p:spPr>
              <a:xfrm>
                <a:off x="8927426" y="4710191"/>
                <a:ext cx="2127529" cy="369332"/>
              </a:xfrm>
              <a:prstGeom prst="rect">
                <a:avLst/>
              </a:prstGeom>
              <a:noFill/>
            </p:spPr>
            <p:txBody>
              <a:bodyPr wrap="square">
                <a:spAutoFit/>
              </a:bodyPr>
              <a:lstStyle/>
              <a:p>
                <a:pPr algn="ctr"/>
                <a:r>
                  <a:rPr lang="en-US" b="0" i="0" dirty="0">
                    <a:solidFill>
                      <a:srgbClr val="323232"/>
                    </a:solidFill>
                    <a:effectLst/>
                    <a:latin typeface="IBM Plex Sans" panose="020B0503050203000203" pitchFamily="34" charset="0"/>
                  </a:rPr>
                  <a:t>Financial Services</a:t>
                </a:r>
                <a:endParaRPr lang="en-US" dirty="0"/>
              </a:p>
            </p:txBody>
          </p:sp>
        </p:grpSp>
        <p:pic>
          <p:nvPicPr>
            <p:cNvPr id="20" name="Picture 8">
              <a:extLst>
                <a:ext uri="{FF2B5EF4-FFF2-40B4-BE49-F238E27FC236}">
                  <a16:creationId xmlns:a16="http://schemas.microsoft.com/office/drawing/2014/main" id="{619C8EF3-6514-5773-11E0-78CBE20166E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783045" y="2872991"/>
              <a:ext cx="2130512" cy="1426211"/>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a:extLst>
                <a:ext uri="{FF2B5EF4-FFF2-40B4-BE49-F238E27FC236}">
                  <a16:creationId xmlns:a16="http://schemas.microsoft.com/office/drawing/2014/main" id="{D55F0BD1-13A0-F163-8EF9-28476FD07DA4}"/>
                </a:ext>
              </a:extLst>
            </p:cNvPr>
            <p:cNvSpPr txBox="1"/>
            <p:nvPr/>
          </p:nvSpPr>
          <p:spPr>
            <a:xfrm>
              <a:off x="8165324" y="4277621"/>
              <a:ext cx="1540863" cy="369332"/>
            </a:xfrm>
            <a:prstGeom prst="rect">
              <a:avLst/>
            </a:prstGeom>
            <a:noFill/>
          </p:spPr>
          <p:txBody>
            <a:bodyPr wrap="square">
              <a:spAutoFit/>
            </a:bodyPr>
            <a:lstStyle/>
            <a:p>
              <a:pPr algn="ctr"/>
              <a:r>
                <a:rPr lang="en-US" dirty="0"/>
                <a:t> </a:t>
              </a:r>
              <a:r>
                <a:rPr lang="en-US" dirty="0">
                  <a:solidFill>
                    <a:srgbClr val="323232"/>
                  </a:solidFill>
                  <a:latin typeface="IBM Plex Sans" panose="020B0503050203000203" pitchFamily="34" charset="0"/>
                </a:rPr>
                <a:t>Life science</a:t>
              </a:r>
            </a:p>
          </p:txBody>
        </p:sp>
      </p:grpSp>
    </p:spTree>
    <p:extLst>
      <p:ext uri="{BB962C8B-B14F-4D97-AF65-F5344CB8AC3E}">
        <p14:creationId xmlns:p14="http://schemas.microsoft.com/office/powerpoint/2010/main" val="1937266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56C1FD-E857-5FC4-E9F3-38EBC8B0EFA1}"/>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2B675636-A2B4-6048-D4CC-FE7F112BCC0A}"/>
              </a:ext>
            </a:extLst>
          </p:cNvPr>
          <p:cNvSpPr/>
          <p:nvPr/>
        </p:nvSpPr>
        <p:spPr>
          <a:xfrm>
            <a:off x="0" y="0"/>
            <a:ext cx="1554480" cy="6858000"/>
          </a:xfrm>
          <a:prstGeom prst="rect">
            <a:avLst/>
          </a:prstGeom>
          <a:solidFill>
            <a:srgbClr val="A42037"/>
          </a:solidFill>
        </p:spPr>
        <p:txBody>
          <a:bodyPr/>
          <a:lstStyle/>
          <a:p>
            <a:endParaRPr lang="en-US" sz="1250" dirty="0">
              <a:solidFill>
                <a:srgbClr val="EACBD1"/>
              </a:solidFill>
              <a:latin typeface="Calibri" panose="020F0502020204030204" pitchFamily="34" charset="0"/>
              <a:cs typeface="Calibri" panose="020F0502020204030204" pitchFamily="34" charset="-120"/>
            </a:endParaRPr>
          </a:p>
        </p:txBody>
      </p:sp>
      <p:sp>
        <p:nvSpPr>
          <p:cNvPr id="5" name="Shape 3">
            <a:extLst>
              <a:ext uri="{FF2B5EF4-FFF2-40B4-BE49-F238E27FC236}">
                <a16:creationId xmlns:a16="http://schemas.microsoft.com/office/drawing/2014/main" id="{77ACF626-0343-DB94-0374-FCA704BD8B99}"/>
              </a:ext>
            </a:extLst>
          </p:cNvPr>
          <p:cNvSpPr/>
          <p:nvPr/>
        </p:nvSpPr>
        <p:spPr>
          <a:xfrm>
            <a:off x="128016" y="2286000"/>
            <a:ext cx="1335024" cy="512064"/>
          </a:xfrm>
          <a:prstGeom prst="roundRect">
            <a:avLst>
              <a:gd name="adj" fmla="val 14286"/>
            </a:avLst>
          </a:prstGeom>
          <a:solidFill>
            <a:srgbClr val="FFFFFF"/>
          </a:solidFill>
        </p:spPr>
        <p:txBody>
          <a:bodyPr/>
          <a:lstStyle/>
          <a:p>
            <a:endParaRPr lang="en-US"/>
          </a:p>
        </p:txBody>
      </p:sp>
      <p:sp>
        <p:nvSpPr>
          <p:cNvPr id="4" name="Text 2">
            <a:extLst>
              <a:ext uri="{FF2B5EF4-FFF2-40B4-BE49-F238E27FC236}">
                <a16:creationId xmlns:a16="http://schemas.microsoft.com/office/drawing/2014/main" id="{4A361922-38A0-CB92-D4A3-80D03952ADCD}"/>
              </a:ext>
            </a:extLst>
          </p:cNvPr>
          <p:cNvSpPr/>
          <p:nvPr/>
        </p:nvSpPr>
        <p:spPr>
          <a:xfrm>
            <a:off x="182880" y="1399032"/>
            <a:ext cx="1225296"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Quantum Network</a:t>
            </a:r>
          </a:p>
        </p:txBody>
      </p:sp>
      <p:sp>
        <p:nvSpPr>
          <p:cNvPr id="6" name="Text 4">
            <a:extLst>
              <a:ext uri="{FF2B5EF4-FFF2-40B4-BE49-F238E27FC236}">
                <a16:creationId xmlns:a16="http://schemas.microsoft.com/office/drawing/2014/main" id="{D5984F95-6CE9-0AA1-3374-8DEC1201710C}"/>
              </a:ext>
            </a:extLst>
          </p:cNvPr>
          <p:cNvSpPr/>
          <p:nvPr/>
        </p:nvSpPr>
        <p:spPr>
          <a:xfrm>
            <a:off x="182880" y="2267712"/>
            <a:ext cx="1225296" cy="512064"/>
          </a:xfrm>
          <a:prstGeom prst="rect">
            <a:avLst/>
          </a:prstGeom>
          <a:noFill/>
        </p:spPr>
        <p:txBody>
          <a:bodyPr wrap="square" rtlCol="0" anchor="ctr"/>
          <a:lstStyle/>
          <a:p>
            <a:pPr algn="ctr"/>
            <a:r>
              <a:rPr lang="en-US" sz="1250" b="1" dirty="0">
                <a:solidFill>
                  <a:srgbClr val="A42037"/>
                </a:solidFill>
                <a:latin typeface="Calibri" panose="020F0502020204030204" pitchFamily="34" charset="0"/>
                <a:cs typeface="Calibri" panose="020F0502020204030204" pitchFamily="34" charset="-120"/>
              </a:rPr>
              <a:t>Quantum Computing</a:t>
            </a:r>
          </a:p>
        </p:txBody>
      </p:sp>
      <p:sp>
        <p:nvSpPr>
          <p:cNvPr id="7" name="Text 5">
            <a:extLst>
              <a:ext uri="{FF2B5EF4-FFF2-40B4-BE49-F238E27FC236}">
                <a16:creationId xmlns:a16="http://schemas.microsoft.com/office/drawing/2014/main" id="{D5EE8D88-90E5-0E97-122A-3A7F28BEDB8A}"/>
              </a:ext>
            </a:extLst>
          </p:cNvPr>
          <p:cNvSpPr/>
          <p:nvPr/>
        </p:nvSpPr>
        <p:spPr>
          <a:xfrm>
            <a:off x="0" y="3172968"/>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Distributed Quantum Computing</a:t>
            </a:r>
          </a:p>
          <a:p>
            <a:pPr marL="0" indent="0" algn="l">
              <a:buNone/>
            </a:pPr>
            <a:endParaRPr lang="en-US" sz="1250" dirty="0"/>
          </a:p>
        </p:txBody>
      </p:sp>
      <p:sp>
        <p:nvSpPr>
          <p:cNvPr id="8" name="Text 6">
            <a:extLst>
              <a:ext uri="{FF2B5EF4-FFF2-40B4-BE49-F238E27FC236}">
                <a16:creationId xmlns:a16="http://schemas.microsoft.com/office/drawing/2014/main" id="{E7ECC3C8-5777-8D41-AD7B-3ADFDB18F50E}"/>
              </a:ext>
            </a:extLst>
          </p:cNvPr>
          <p:cNvSpPr/>
          <p:nvPr/>
        </p:nvSpPr>
        <p:spPr>
          <a:xfrm>
            <a:off x="109728" y="4005072"/>
            <a:ext cx="1335024" cy="512064"/>
          </a:xfrm>
          <a:prstGeom prst="rect">
            <a:avLst/>
          </a:prstGeom>
          <a:noFill/>
        </p:spPr>
        <p:txBody>
          <a:bodyPr wrap="square" rtlCol="0" anchor="ctr"/>
          <a:lstStyle/>
          <a:p>
            <a:r>
              <a:rPr lang="en-US" sz="1250" dirty="0">
                <a:solidFill>
                  <a:srgbClr val="EACBD1"/>
                </a:solidFill>
                <a:latin typeface="Calibri" panose="020F0502020204030204" pitchFamily="34" charset="0"/>
                <a:cs typeface="Calibri" panose="020F0502020204030204" pitchFamily="34" charset="-120"/>
              </a:rPr>
              <a:t>Satellite-Ground Communications</a:t>
            </a:r>
          </a:p>
        </p:txBody>
      </p:sp>
      <p:sp>
        <p:nvSpPr>
          <p:cNvPr id="9" name="Text 7">
            <a:extLst>
              <a:ext uri="{FF2B5EF4-FFF2-40B4-BE49-F238E27FC236}">
                <a16:creationId xmlns:a16="http://schemas.microsoft.com/office/drawing/2014/main" id="{5C8686FF-28C2-D8AF-D8CD-6DC1FF354A2E}"/>
              </a:ext>
            </a:extLst>
          </p:cNvPr>
          <p:cNvSpPr/>
          <p:nvPr/>
        </p:nvSpPr>
        <p:spPr>
          <a:xfrm>
            <a:off x="0" y="4873752"/>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Satellite Assisted Quantum Networks</a:t>
            </a:r>
          </a:p>
        </p:txBody>
      </p:sp>
      <p:sp>
        <p:nvSpPr>
          <p:cNvPr id="10" name="Text 8">
            <a:extLst>
              <a:ext uri="{FF2B5EF4-FFF2-40B4-BE49-F238E27FC236}">
                <a16:creationId xmlns:a16="http://schemas.microsoft.com/office/drawing/2014/main" id="{FB8C6CFA-A157-09D0-BF29-88BB0AC81503}"/>
              </a:ext>
            </a:extLst>
          </p:cNvPr>
          <p:cNvSpPr/>
          <p:nvPr/>
        </p:nvSpPr>
        <p:spPr>
          <a:xfrm>
            <a:off x="2011680" y="347472"/>
            <a:ext cx="9677095" cy="292608"/>
          </a:xfrm>
          <a:prstGeom prst="rect">
            <a:avLst/>
          </a:prstGeom>
          <a:noFill/>
        </p:spPr>
        <p:txBody>
          <a:bodyPr wrap="none" rtlCol="0" anchor="ctr"/>
          <a:lstStyle/>
          <a:p>
            <a:pPr marL="0" indent="0">
              <a:buNone/>
            </a:pPr>
            <a:r>
              <a:rPr lang="en-US" sz="1200" b="1" kern="0" spc="100" dirty="0">
                <a:solidFill>
                  <a:srgbClr val="A42037"/>
                </a:solidFill>
                <a:latin typeface="Calibri" panose="020F0502020204030204" pitchFamily="34" charset="0"/>
                <a:ea typeface="Calibri" panose="020F0502020204030204" pitchFamily="34" charset="-122"/>
                <a:cs typeface="Calibri" panose="020F0502020204030204" pitchFamily="34" charset="-120"/>
              </a:rPr>
              <a:t>INTRODUCTION</a:t>
            </a:r>
            <a:endParaRPr lang="en-US" sz="1200" dirty="0"/>
          </a:p>
        </p:txBody>
      </p:sp>
      <p:sp>
        <p:nvSpPr>
          <p:cNvPr id="19" name="Text 17">
            <a:extLst>
              <a:ext uri="{FF2B5EF4-FFF2-40B4-BE49-F238E27FC236}">
                <a16:creationId xmlns:a16="http://schemas.microsoft.com/office/drawing/2014/main" id="{D3186094-A9B5-B7C2-4C6A-2273D59B6EE7}"/>
              </a:ext>
            </a:extLst>
          </p:cNvPr>
          <p:cNvSpPr/>
          <p:nvPr/>
        </p:nvSpPr>
        <p:spPr>
          <a:xfrm>
            <a:off x="11551615" y="6473952"/>
            <a:ext cx="411480" cy="274320"/>
          </a:xfrm>
          <a:prstGeom prst="rect">
            <a:avLst/>
          </a:prstGeom>
          <a:noFill/>
        </p:spPr>
        <p:txBody>
          <a:bodyPr wrap="square" rtlCol="0" anchor="ctr"/>
          <a:lstStyle/>
          <a:p>
            <a:pPr marL="0" indent="0" algn="r">
              <a:buNone/>
            </a:pPr>
            <a:r>
              <a:rPr lang="en-US" sz="1000" dirty="0">
                <a:solidFill>
                  <a:srgbClr val="58595B"/>
                </a:solidFill>
                <a:latin typeface="Calibri" panose="020F0502020204030204" pitchFamily="34" charset="0"/>
                <a:ea typeface="Calibri" panose="020F0502020204030204" pitchFamily="34" charset="-122"/>
                <a:cs typeface="Calibri" panose="020F0502020204030204" pitchFamily="34" charset="-120"/>
              </a:rPr>
              <a:t>3</a:t>
            </a:r>
            <a:endParaRPr lang="en-US" sz="1000" dirty="0"/>
          </a:p>
        </p:txBody>
      </p:sp>
      <p:sp>
        <p:nvSpPr>
          <p:cNvPr id="15" name="TextBox 14">
            <a:extLst>
              <a:ext uri="{FF2B5EF4-FFF2-40B4-BE49-F238E27FC236}">
                <a16:creationId xmlns:a16="http://schemas.microsoft.com/office/drawing/2014/main" id="{D5044CDF-B264-21C3-B4DE-5104D44C79E3}"/>
              </a:ext>
            </a:extLst>
          </p:cNvPr>
          <p:cNvSpPr txBox="1"/>
          <p:nvPr/>
        </p:nvSpPr>
        <p:spPr>
          <a:xfrm>
            <a:off x="0" y="5760720"/>
            <a:ext cx="1554480" cy="477054"/>
          </a:xfrm>
          <a:prstGeom prst="rect">
            <a:avLst/>
          </a:prstGeom>
          <a:noFill/>
        </p:spPr>
        <p:txBody>
          <a:bodyPr wrap="square">
            <a:spAutoFit/>
          </a:bodyPr>
          <a:lstStyle/>
          <a:p>
            <a:pPr algn="ctr"/>
            <a:r>
              <a:rPr lang="en-US" sz="1250" dirty="0">
                <a:solidFill>
                  <a:srgbClr val="EACBD1"/>
                </a:solidFill>
                <a:latin typeface="Calibri" panose="020F0502020204030204" pitchFamily="34" charset="0"/>
                <a:cs typeface="Calibri" panose="020F0502020204030204" pitchFamily="34" charset="-120"/>
              </a:rPr>
              <a:t>Satellite-Ground Quantum Computing</a:t>
            </a:r>
          </a:p>
        </p:txBody>
      </p:sp>
      <p:sp>
        <p:nvSpPr>
          <p:cNvPr id="27" name="TextBox 26">
            <a:extLst>
              <a:ext uri="{FF2B5EF4-FFF2-40B4-BE49-F238E27FC236}">
                <a16:creationId xmlns:a16="http://schemas.microsoft.com/office/drawing/2014/main" id="{BAB5537A-C8CB-72D7-BD35-D450E0127C0D}"/>
              </a:ext>
            </a:extLst>
          </p:cNvPr>
          <p:cNvSpPr txBox="1"/>
          <p:nvPr/>
        </p:nvSpPr>
        <p:spPr>
          <a:xfrm>
            <a:off x="1095682" y="1246688"/>
            <a:ext cx="11642633" cy="589072"/>
          </a:xfrm>
          <a:prstGeom prst="rect">
            <a:avLst/>
          </a:prstGeom>
          <a:noFill/>
        </p:spPr>
        <p:txBody>
          <a:bodyPr wrap="square">
            <a:spAutoFit/>
          </a:bodyPr>
          <a:lstStyle/>
          <a:p>
            <a:pPr marL="342900" indent="-342900">
              <a:lnSpc>
                <a:spcPct val="150000"/>
              </a:lnSpc>
              <a:buFont typeface="Wingdings" panose="05000000000000000000" pitchFamily="2" charset="2"/>
              <a:buChar char="Ø"/>
            </a:pPr>
            <a:endParaRPr lang="en-US" altLang="zh-CN" sz="2400" b="1" dirty="0">
              <a:solidFill>
                <a:schemeClr val="accent2"/>
              </a:solidFill>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3D806A8F-340F-BF22-C7EA-6A6D3899811A}"/>
              </a:ext>
            </a:extLst>
          </p:cNvPr>
          <p:cNvSpPr txBox="1"/>
          <p:nvPr/>
        </p:nvSpPr>
        <p:spPr>
          <a:xfrm>
            <a:off x="1964515" y="933852"/>
            <a:ext cx="11812785" cy="400110"/>
          </a:xfrm>
          <a:prstGeom prst="rect">
            <a:avLst/>
          </a:prstGeom>
          <a:noFill/>
        </p:spPr>
        <p:txBody>
          <a:bodyPr wrap="square" rtlCol="0">
            <a:spAutoFit/>
          </a:bodyPr>
          <a:lstStyle/>
          <a:p>
            <a:r>
              <a:rPr lang="en-US" sz="2000" b="1" dirty="0"/>
              <a:t>Known Types of Quantum Computing and Their </a:t>
            </a:r>
            <a:r>
              <a:rPr lang="en-US" sz="2000" b="1" dirty="0">
                <a:solidFill>
                  <a:schemeClr val="accent2"/>
                </a:solidFill>
              </a:rPr>
              <a:t>Applications </a:t>
            </a:r>
            <a:r>
              <a:rPr lang="en-US" sz="2000" b="1" dirty="0">
                <a:solidFill>
                  <a:schemeClr val="accent1">
                    <a:lumMod val="75000"/>
                  </a:schemeClr>
                </a:solidFill>
              </a:rPr>
              <a:t>and</a:t>
            </a:r>
            <a:r>
              <a:rPr lang="en-US" sz="2000" b="1" dirty="0"/>
              <a:t> </a:t>
            </a:r>
            <a:r>
              <a:rPr lang="en-US" sz="2000" b="1" dirty="0">
                <a:solidFill>
                  <a:schemeClr val="accent1">
                    <a:lumMod val="75000"/>
                  </a:schemeClr>
                </a:solidFill>
              </a:rPr>
              <a:t>Generality</a:t>
            </a:r>
            <a:r>
              <a:rPr lang="en-US" sz="2000" b="1" dirty="0">
                <a:solidFill>
                  <a:schemeClr val="accent3">
                    <a:lumMod val="50000"/>
                  </a:schemeClr>
                </a:solidFill>
              </a:rPr>
              <a:t>.</a:t>
            </a:r>
          </a:p>
        </p:txBody>
      </p:sp>
      <p:pic>
        <p:nvPicPr>
          <p:cNvPr id="11" name="Picture 22" descr="The basics of quantum computing—A tutorial - EDN">
            <a:extLst>
              <a:ext uri="{FF2B5EF4-FFF2-40B4-BE49-F238E27FC236}">
                <a16:creationId xmlns:a16="http://schemas.microsoft.com/office/drawing/2014/main" id="{93238F4F-1168-82A7-E97F-FDF7E02AFC6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0987" b="39315"/>
          <a:stretch/>
        </p:blipFill>
        <p:spPr bwMode="auto">
          <a:xfrm>
            <a:off x="1499616" y="1785260"/>
            <a:ext cx="10651194" cy="3141953"/>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2" name="Table 24">
            <a:extLst>
              <a:ext uri="{FF2B5EF4-FFF2-40B4-BE49-F238E27FC236}">
                <a16:creationId xmlns:a16="http://schemas.microsoft.com/office/drawing/2014/main" id="{B74B744B-1632-6453-D81B-C0419A5F57E6}"/>
              </a:ext>
            </a:extLst>
          </p:cNvPr>
          <p:cNvGraphicFramePr>
            <a:graphicFrameLocks noGrp="1"/>
          </p:cNvGraphicFramePr>
          <p:nvPr/>
        </p:nvGraphicFramePr>
        <p:xfrm>
          <a:off x="1615287" y="5134624"/>
          <a:ext cx="3291840" cy="1280400"/>
        </p:xfrm>
        <a:graphic>
          <a:graphicData uri="http://schemas.openxmlformats.org/drawingml/2006/table">
            <a:tbl>
              <a:tblPr firstRow="1" bandRow="1">
                <a:tableStyleId>{2D5ABB26-0587-4C30-8999-92F81FD0307C}</a:tableStyleId>
              </a:tblPr>
              <a:tblGrid>
                <a:gridCol w="1734946">
                  <a:extLst>
                    <a:ext uri="{9D8B030D-6E8A-4147-A177-3AD203B41FA5}">
                      <a16:colId xmlns:a16="http://schemas.microsoft.com/office/drawing/2014/main" val="1876417064"/>
                    </a:ext>
                  </a:extLst>
                </a:gridCol>
                <a:gridCol w="1556894">
                  <a:extLst>
                    <a:ext uri="{9D8B030D-6E8A-4147-A177-3AD203B41FA5}">
                      <a16:colId xmlns:a16="http://schemas.microsoft.com/office/drawing/2014/main" val="3591325429"/>
                    </a:ext>
                  </a:extLst>
                </a:gridCol>
              </a:tblGrid>
              <a:tr h="902467">
                <a:tc>
                  <a:txBody>
                    <a:bodyPr/>
                    <a:lstStyle/>
                    <a:p>
                      <a:pPr algn="l"/>
                      <a:r>
                        <a:rPr lang="en-US" b="1" dirty="0">
                          <a:solidFill>
                            <a:schemeClr val="accent2"/>
                          </a:solidFill>
                        </a:rPr>
                        <a:t>Application:</a:t>
                      </a:r>
                      <a:endParaRPr lang="en-US" dirty="0"/>
                    </a:p>
                  </a:txBody>
                  <a:tcPr/>
                </a:tc>
                <a:tc>
                  <a:txBody>
                    <a:bodyPr/>
                    <a:lstStyle/>
                    <a:p>
                      <a:pPr algn="l"/>
                      <a:r>
                        <a:rPr lang="en-US" dirty="0"/>
                        <a:t>Optimization</a:t>
                      </a:r>
                    </a:p>
                    <a:p>
                      <a:pPr algn="l"/>
                      <a:endParaRPr lang="en-US" dirty="0"/>
                    </a:p>
                    <a:p>
                      <a:pPr algn="l"/>
                      <a:endParaRPr lang="en-US" dirty="0"/>
                    </a:p>
                  </a:txBody>
                  <a:tcPr/>
                </a:tc>
                <a:extLst>
                  <a:ext uri="{0D108BD9-81ED-4DB2-BD59-A6C34878D82A}">
                    <a16:rowId xmlns:a16="http://schemas.microsoft.com/office/drawing/2014/main" val="66867312"/>
                  </a:ext>
                </a:extLst>
              </a:tr>
              <a:tr h="366000">
                <a:tc>
                  <a:txBody>
                    <a:bodyPr/>
                    <a:lstStyle/>
                    <a:p>
                      <a:pPr algn="l"/>
                      <a:r>
                        <a:rPr lang="en-US" sz="1800" b="1" dirty="0">
                          <a:solidFill>
                            <a:schemeClr val="accent1">
                              <a:lumMod val="75000"/>
                            </a:schemeClr>
                          </a:solidFill>
                        </a:rPr>
                        <a:t>Generality </a:t>
                      </a:r>
                      <a:r>
                        <a:rPr lang="en-US" b="1" dirty="0">
                          <a:solidFill>
                            <a:schemeClr val="accent2"/>
                          </a:solidFill>
                        </a:rPr>
                        <a:t>:</a:t>
                      </a:r>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Restrictive</a:t>
                      </a:r>
                    </a:p>
                  </a:txBody>
                  <a:tcPr/>
                </a:tc>
                <a:extLst>
                  <a:ext uri="{0D108BD9-81ED-4DB2-BD59-A6C34878D82A}">
                    <a16:rowId xmlns:a16="http://schemas.microsoft.com/office/drawing/2014/main" val="1257186125"/>
                  </a:ext>
                </a:extLst>
              </a:tr>
            </a:tbl>
          </a:graphicData>
        </a:graphic>
      </p:graphicFrame>
      <p:graphicFrame>
        <p:nvGraphicFramePr>
          <p:cNvPr id="13" name="Table 24">
            <a:extLst>
              <a:ext uri="{FF2B5EF4-FFF2-40B4-BE49-F238E27FC236}">
                <a16:creationId xmlns:a16="http://schemas.microsoft.com/office/drawing/2014/main" id="{DE34DD27-0FCE-0558-C263-E1A5DD37797B}"/>
              </a:ext>
            </a:extLst>
          </p:cNvPr>
          <p:cNvGraphicFramePr>
            <a:graphicFrameLocks noGrp="1"/>
          </p:cNvGraphicFramePr>
          <p:nvPr/>
        </p:nvGraphicFramePr>
        <p:xfrm>
          <a:off x="4846319" y="5101327"/>
          <a:ext cx="3772747" cy="1285240"/>
        </p:xfrm>
        <a:graphic>
          <a:graphicData uri="http://schemas.openxmlformats.org/drawingml/2006/table">
            <a:tbl>
              <a:tblPr firstRow="1" bandRow="1">
                <a:tableStyleId>{2D5ABB26-0587-4C30-8999-92F81FD0307C}</a:tableStyleId>
              </a:tblPr>
              <a:tblGrid>
                <a:gridCol w="1449002">
                  <a:extLst>
                    <a:ext uri="{9D8B030D-6E8A-4147-A177-3AD203B41FA5}">
                      <a16:colId xmlns:a16="http://schemas.microsoft.com/office/drawing/2014/main" val="1876417064"/>
                    </a:ext>
                  </a:extLst>
                </a:gridCol>
                <a:gridCol w="2323745">
                  <a:extLst>
                    <a:ext uri="{9D8B030D-6E8A-4147-A177-3AD203B41FA5}">
                      <a16:colId xmlns:a16="http://schemas.microsoft.com/office/drawing/2014/main" val="3591325429"/>
                    </a:ext>
                  </a:extLst>
                </a:gridCol>
              </a:tblGrid>
              <a:tr h="370840">
                <a:tc>
                  <a:txBody>
                    <a:bodyPr/>
                    <a:lstStyle/>
                    <a:p>
                      <a:pPr algn="ctr"/>
                      <a:r>
                        <a:rPr lang="en-US" b="1" dirty="0">
                          <a:solidFill>
                            <a:schemeClr val="accent2"/>
                          </a:solidFill>
                        </a:rPr>
                        <a:t>Application:</a:t>
                      </a:r>
                      <a:endParaRPr lang="en-US" dirty="0"/>
                    </a:p>
                  </a:txBody>
                  <a:tcPr/>
                </a:tc>
                <a:tc>
                  <a:txBody>
                    <a:bodyPr/>
                    <a:lstStyle/>
                    <a:p>
                      <a:pPr algn="ctr"/>
                      <a:r>
                        <a:rPr lang="en-US" dirty="0"/>
                        <a:t>Chemistry</a:t>
                      </a:r>
                    </a:p>
                    <a:p>
                      <a:pPr algn="ctr"/>
                      <a:r>
                        <a:rPr lang="en-US" dirty="0"/>
                        <a:t>Sampling</a:t>
                      </a:r>
                    </a:p>
                    <a:p>
                      <a:pPr algn="ctr"/>
                      <a:r>
                        <a:rPr lang="en-US" dirty="0"/>
                        <a:t>Quantum Dynamics</a:t>
                      </a:r>
                    </a:p>
                  </a:txBody>
                  <a:tcPr/>
                </a:tc>
                <a:extLst>
                  <a:ext uri="{0D108BD9-81ED-4DB2-BD59-A6C34878D82A}">
                    <a16:rowId xmlns:a16="http://schemas.microsoft.com/office/drawing/2014/main" val="66867312"/>
                  </a:ext>
                </a:extLst>
              </a:tr>
              <a:tr h="370840">
                <a:tc>
                  <a:txBody>
                    <a:bodyPr/>
                    <a:lstStyle/>
                    <a:p>
                      <a:pPr algn="ctr"/>
                      <a:r>
                        <a:rPr lang="en-US" sz="1800" b="1" dirty="0">
                          <a:solidFill>
                            <a:schemeClr val="accent1">
                              <a:lumMod val="75000"/>
                            </a:schemeClr>
                          </a:solidFill>
                        </a:rPr>
                        <a:t>Generality </a:t>
                      </a:r>
                      <a:r>
                        <a:rPr lang="en-US" b="1" dirty="0">
                          <a:solidFill>
                            <a:schemeClr val="accent2"/>
                          </a:solidFill>
                        </a:rPr>
                        <a:t>:</a:t>
                      </a:r>
                      <a:endParaRPr lang="en-U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Partial</a:t>
                      </a:r>
                    </a:p>
                  </a:txBody>
                  <a:tcPr/>
                </a:tc>
                <a:extLst>
                  <a:ext uri="{0D108BD9-81ED-4DB2-BD59-A6C34878D82A}">
                    <a16:rowId xmlns:a16="http://schemas.microsoft.com/office/drawing/2014/main" val="1257186125"/>
                  </a:ext>
                </a:extLst>
              </a:tr>
            </a:tbl>
          </a:graphicData>
        </a:graphic>
      </p:graphicFrame>
      <p:graphicFrame>
        <p:nvGraphicFramePr>
          <p:cNvPr id="14" name="Table 24">
            <a:extLst>
              <a:ext uri="{FF2B5EF4-FFF2-40B4-BE49-F238E27FC236}">
                <a16:creationId xmlns:a16="http://schemas.microsoft.com/office/drawing/2014/main" id="{4E35D28F-1A2A-4359-AE76-D9557D7C5A54}"/>
              </a:ext>
            </a:extLst>
          </p:cNvPr>
          <p:cNvGraphicFramePr>
            <a:graphicFrameLocks noGrp="1"/>
          </p:cNvGraphicFramePr>
          <p:nvPr/>
        </p:nvGraphicFramePr>
        <p:xfrm>
          <a:off x="8619066" y="5129784"/>
          <a:ext cx="3772747" cy="1285240"/>
        </p:xfrm>
        <a:graphic>
          <a:graphicData uri="http://schemas.openxmlformats.org/drawingml/2006/table">
            <a:tbl>
              <a:tblPr firstRow="1" bandRow="1">
                <a:tableStyleId>{2D5ABB26-0587-4C30-8999-92F81FD0307C}</a:tableStyleId>
              </a:tblPr>
              <a:tblGrid>
                <a:gridCol w="1449002">
                  <a:extLst>
                    <a:ext uri="{9D8B030D-6E8A-4147-A177-3AD203B41FA5}">
                      <a16:colId xmlns:a16="http://schemas.microsoft.com/office/drawing/2014/main" val="1876417064"/>
                    </a:ext>
                  </a:extLst>
                </a:gridCol>
                <a:gridCol w="2323745">
                  <a:extLst>
                    <a:ext uri="{9D8B030D-6E8A-4147-A177-3AD203B41FA5}">
                      <a16:colId xmlns:a16="http://schemas.microsoft.com/office/drawing/2014/main" val="3591325429"/>
                    </a:ext>
                  </a:extLst>
                </a:gridCol>
              </a:tblGrid>
              <a:tr h="370840">
                <a:tc>
                  <a:txBody>
                    <a:bodyPr/>
                    <a:lstStyle/>
                    <a:p>
                      <a:pPr algn="ctr"/>
                      <a:r>
                        <a:rPr lang="en-US" b="1" dirty="0">
                          <a:solidFill>
                            <a:schemeClr val="accent2"/>
                          </a:solidFill>
                        </a:rPr>
                        <a:t>Application:</a:t>
                      </a:r>
                      <a:endParaRPr lang="en-US" dirty="0"/>
                    </a:p>
                  </a:txBody>
                  <a:tcPr/>
                </a:tc>
                <a:tc>
                  <a:txBody>
                    <a:bodyPr/>
                    <a:lstStyle/>
                    <a:p>
                      <a:pPr algn="ctr"/>
                      <a:r>
                        <a:rPr lang="en-US" dirty="0"/>
                        <a:t>Cryptography</a:t>
                      </a:r>
                    </a:p>
                    <a:p>
                      <a:pPr algn="ctr"/>
                      <a:r>
                        <a:rPr lang="en-US" dirty="0"/>
                        <a:t>Searching</a:t>
                      </a:r>
                    </a:p>
                    <a:p>
                      <a:pPr algn="ctr"/>
                      <a:r>
                        <a:rPr lang="en-US" dirty="0"/>
                        <a:t>Secure Computing</a:t>
                      </a:r>
                    </a:p>
                  </a:txBody>
                  <a:tcPr/>
                </a:tc>
                <a:extLst>
                  <a:ext uri="{0D108BD9-81ED-4DB2-BD59-A6C34878D82A}">
                    <a16:rowId xmlns:a16="http://schemas.microsoft.com/office/drawing/2014/main" val="66867312"/>
                  </a:ext>
                </a:extLst>
              </a:tr>
              <a:tr h="370840">
                <a:tc>
                  <a:txBody>
                    <a:bodyPr/>
                    <a:lstStyle/>
                    <a:p>
                      <a:pPr algn="ctr"/>
                      <a:r>
                        <a:rPr lang="en-US" sz="1800" b="1" dirty="0">
                          <a:solidFill>
                            <a:schemeClr val="accent1">
                              <a:lumMod val="75000"/>
                            </a:schemeClr>
                          </a:solidFill>
                        </a:rPr>
                        <a:t>Generality </a:t>
                      </a:r>
                      <a:r>
                        <a:rPr lang="en-US" b="1" dirty="0">
                          <a:solidFill>
                            <a:schemeClr val="accent2"/>
                          </a:solidFill>
                        </a:rPr>
                        <a:t>:</a:t>
                      </a:r>
                      <a:endParaRPr lang="en-U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High</a:t>
                      </a:r>
                    </a:p>
                  </a:txBody>
                  <a:tcPr/>
                </a:tc>
                <a:extLst>
                  <a:ext uri="{0D108BD9-81ED-4DB2-BD59-A6C34878D82A}">
                    <a16:rowId xmlns:a16="http://schemas.microsoft.com/office/drawing/2014/main" val="1257186125"/>
                  </a:ext>
                </a:extLst>
              </a:tr>
            </a:tbl>
          </a:graphicData>
        </a:graphic>
      </p:graphicFrame>
    </p:spTree>
    <p:extLst>
      <p:ext uri="{BB962C8B-B14F-4D97-AF65-F5344CB8AC3E}">
        <p14:creationId xmlns:p14="http://schemas.microsoft.com/office/powerpoint/2010/main" val="10181911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1C6E88-CA5D-5FC2-6D5D-9F3C8F44A88D}"/>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98CC770D-9864-AA72-16F6-BC70847FF552}"/>
              </a:ext>
            </a:extLst>
          </p:cNvPr>
          <p:cNvSpPr/>
          <p:nvPr/>
        </p:nvSpPr>
        <p:spPr>
          <a:xfrm>
            <a:off x="0" y="0"/>
            <a:ext cx="1554480" cy="6858000"/>
          </a:xfrm>
          <a:prstGeom prst="rect">
            <a:avLst/>
          </a:prstGeom>
          <a:solidFill>
            <a:srgbClr val="A42037"/>
          </a:solidFill>
        </p:spPr>
        <p:txBody>
          <a:bodyPr/>
          <a:lstStyle/>
          <a:p>
            <a:endParaRPr lang="en-US" sz="1250" dirty="0">
              <a:solidFill>
                <a:srgbClr val="EACBD1"/>
              </a:solidFill>
              <a:latin typeface="Calibri" panose="020F0502020204030204" pitchFamily="34" charset="0"/>
              <a:cs typeface="Calibri" panose="020F0502020204030204" pitchFamily="34" charset="-120"/>
            </a:endParaRPr>
          </a:p>
        </p:txBody>
      </p:sp>
      <p:sp>
        <p:nvSpPr>
          <p:cNvPr id="5" name="Shape 3">
            <a:extLst>
              <a:ext uri="{FF2B5EF4-FFF2-40B4-BE49-F238E27FC236}">
                <a16:creationId xmlns:a16="http://schemas.microsoft.com/office/drawing/2014/main" id="{1318E80D-6193-7065-E49B-28972EBD6FD2}"/>
              </a:ext>
            </a:extLst>
          </p:cNvPr>
          <p:cNvSpPr/>
          <p:nvPr/>
        </p:nvSpPr>
        <p:spPr>
          <a:xfrm>
            <a:off x="128016" y="2286000"/>
            <a:ext cx="1335024" cy="512064"/>
          </a:xfrm>
          <a:prstGeom prst="roundRect">
            <a:avLst>
              <a:gd name="adj" fmla="val 14286"/>
            </a:avLst>
          </a:prstGeom>
          <a:solidFill>
            <a:srgbClr val="FFFFFF"/>
          </a:solidFill>
        </p:spPr>
        <p:txBody>
          <a:bodyPr/>
          <a:lstStyle/>
          <a:p>
            <a:endParaRPr lang="en-US"/>
          </a:p>
        </p:txBody>
      </p:sp>
      <p:sp>
        <p:nvSpPr>
          <p:cNvPr id="4" name="Text 2">
            <a:extLst>
              <a:ext uri="{FF2B5EF4-FFF2-40B4-BE49-F238E27FC236}">
                <a16:creationId xmlns:a16="http://schemas.microsoft.com/office/drawing/2014/main" id="{266800D1-A7B5-E6DA-5AAB-E34CC94978D6}"/>
              </a:ext>
            </a:extLst>
          </p:cNvPr>
          <p:cNvSpPr/>
          <p:nvPr/>
        </p:nvSpPr>
        <p:spPr>
          <a:xfrm>
            <a:off x="182880" y="1399032"/>
            <a:ext cx="1225296"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Quantum Network</a:t>
            </a:r>
          </a:p>
        </p:txBody>
      </p:sp>
      <p:sp>
        <p:nvSpPr>
          <p:cNvPr id="6" name="Text 4">
            <a:extLst>
              <a:ext uri="{FF2B5EF4-FFF2-40B4-BE49-F238E27FC236}">
                <a16:creationId xmlns:a16="http://schemas.microsoft.com/office/drawing/2014/main" id="{AEEDEBB4-0A8D-728B-3C2F-633FC765506B}"/>
              </a:ext>
            </a:extLst>
          </p:cNvPr>
          <p:cNvSpPr/>
          <p:nvPr/>
        </p:nvSpPr>
        <p:spPr>
          <a:xfrm>
            <a:off x="182880" y="2267712"/>
            <a:ext cx="1225296" cy="512064"/>
          </a:xfrm>
          <a:prstGeom prst="rect">
            <a:avLst/>
          </a:prstGeom>
          <a:noFill/>
        </p:spPr>
        <p:txBody>
          <a:bodyPr wrap="square" rtlCol="0" anchor="ctr"/>
          <a:lstStyle/>
          <a:p>
            <a:pPr algn="ctr"/>
            <a:r>
              <a:rPr lang="en-US" sz="1250" b="1" dirty="0">
                <a:solidFill>
                  <a:srgbClr val="A42037"/>
                </a:solidFill>
                <a:latin typeface="Calibri" panose="020F0502020204030204" pitchFamily="34" charset="0"/>
                <a:cs typeface="Calibri" panose="020F0502020204030204" pitchFamily="34" charset="-120"/>
              </a:rPr>
              <a:t>Quantum Computing</a:t>
            </a:r>
          </a:p>
        </p:txBody>
      </p:sp>
      <p:sp>
        <p:nvSpPr>
          <p:cNvPr id="7" name="Text 5">
            <a:extLst>
              <a:ext uri="{FF2B5EF4-FFF2-40B4-BE49-F238E27FC236}">
                <a16:creationId xmlns:a16="http://schemas.microsoft.com/office/drawing/2014/main" id="{B89E7AC9-4A55-A929-9862-D6E3D2F14814}"/>
              </a:ext>
            </a:extLst>
          </p:cNvPr>
          <p:cNvSpPr/>
          <p:nvPr/>
        </p:nvSpPr>
        <p:spPr>
          <a:xfrm>
            <a:off x="0" y="3172968"/>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Distributed Quantum Computing</a:t>
            </a:r>
          </a:p>
          <a:p>
            <a:pPr marL="0" indent="0" algn="l">
              <a:buNone/>
            </a:pPr>
            <a:endParaRPr lang="en-US" sz="1250" dirty="0"/>
          </a:p>
        </p:txBody>
      </p:sp>
      <p:sp>
        <p:nvSpPr>
          <p:cNvPr id="8" name="Text 6">
            <a:extLst>
              <a:ext uri="{FF2B5EF4-FFF2-40B4-BE49-F238E27FC236}">
                <a16:creationId xmlns:a16="http://schemas.microsoft.com/office/drawing/2014/main" id="{B27BE36B-3EBC-5FBB-E576-A506773A61F7}"/>
              </a:ext>
            </a:extLst>
          </p:cNvPr>
          <p:cNvSpPr/>
          <p:nvPr/>
        </p:nvSpPr>
        <p:spPr>
          <a:xfrm>
            <a:off x="109728" y="4005072"/>
            <a:ext cx="1335024" cy="512064"/>
          </a:xfrm>
          <a:prstGeom prst="rect">
            <a:avLst/>
          </a:prstGeom>
          <a:noFill/>
        </p:spPr>
        <p:txBody>
          <a:bodyPr wrap="square" rtlCol="0" anchor="ctr"/>
          <a:lstStyle/>
          <a:p>
            <a:r>
              <a:rPr lang="en-US" sz="1250" dirty="0">
                <a:solidFill>
                  <a:srgbClr val="EACBD1"/>
                </a:solidFill>
                <a:latin typeface="Calibri" panose="020F0502020204030204" pitchFamily="34" charset="0"/>
                <a:cs typeface="Calibri" panose="020F0502020204030204" pitchFamily="34" charset="-120"/>
              </a:rPr>
              <a:t>Satellite-Ground Communications</a:t>
            </a:r>
          </a:p>
        </p:txBody>
      </p:sp>
      <p:sp>
        <p:nvSpPr>
          <p:cNvPr id="9" name="Text 7">
            <a:extLst>
              <a:ext uri="{FF2B5EF4-FFF2-40B4-BE49-F238E27FC236}">
                <a16:creationId xmlns:a16="http://schemas.microsoft.com/office/drawing/2014/main" id="{FD98ECED-7B3D-FD5C-59DD-DBCAA64D442A}"/>
              </a:ext>
            </a:extLst>
          </p:cNvPr>
          <p:cNvSpPr/>
          <p:nvPr/>
        </p:nvSpPr>
        <p:spPr>
          <a:xfrm>
            <a:off x="0" y="4873752"/>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Satellite Assisted Quantum Networks</a:t>
            </a:r>
          </a:p>
        </p:txBody>
      </p:sp>
      <p:sp>
        <p:nvSpPr>
          <p:cNvPr id="10" name="Text 8">
            <a:extLst>
              <a:ext uri="{FF2B5EF4-FFF2-40B4-BE49-F238E27FC236}">
                <a16:creationId xmlns:a16="http://schemas.microsoft.com/office/drawing/2014/main" id="{2416FD21-9B10-4EEC-347A-D7BC16CF39B4}"/>
              </a:ext>
            </a:extLst>
          </p:cNvPr>
          <p:cNvSpPr/>
          <p:nvPr/>
        </p:nvSpPr>
        <p:spPr>
          <a:xfrm>
            <a:off x="2011680" y="347472"/>
            <a:ext cx="9677095" cy="292608"/>
          </a:xfrm>
          <a:prstGeom prst="rect">
            <a:avLst/>
          </a:prstGeom>
          <a:noFill/>
        </p:spPr>
        <p:txBody>
          <a:bodyPr wrap="none" rtlCol="0" anchor="ctr"/>
          <a:lstStyle/>
          <a:p>
            <a:pPr marL="0" indent="0">
              <a:buNone/>
            </a:pPr>
            <a:r>
              <a:rPr lang="en-US" sz="1200" b="1" kern="0" spc="100" dirty="0">
                <a:solidFill>
                  <a:srgbClr val="A42037"/>
                </a:solidFill>
                <a:latin typeface="Calibri" panose="020F0502020204030204" pitchFamily="34" charset="0"/>
                <a:ea typeface="Calibri" panose="020F0502020204030204" pitchFamily="34" charset="-122"/>
                <a:cs typeface="Calibri" panose="020F0502020204030204" pitchFamily="34" charset="-120"/>
              </a:rPr>
              <a:t>INTRODUCTION</a:t>
            </a:r>
            <a:endParaRPr lang="en-US" sz="1200" dirty="0"/>
          </a:p>
        </p:txBody>
      </p:sp>
      <p:sp>
        <p:nvSpPr>
          <p:cNvPr id="19" name="Text 17">
            <a:extLst>
              <a:ext uri="{FF2B5EF4-FFF2-40B4-BE49-F238E27FC236}">
                <a16:creationId xmlns:a16="http://schemas.microsoft.com/office/drawing/2014/main" id="{7353BDFA-34A7-166F-33F5-8FEF74B3DAF3}"/>
              </a:ext>
            </a:extLst>
          </p:cNvPr>
          <p:cNvSpPr/>
          <p:nvPr/>
        </p:nvSpPr>
        <p:spPr>
          <a:xfrm>
            <a:off x="11551615" y="6473952"/>
            <a:ext cx="411480" cy="274320"/>
          </a:xfrm>
          <a:prstGeom prst="rect">
            <a:avLst/>
          </a:prstGeom>
          <a:noFill/>
        </p:spPr>
        <p:txBody>
          <a:bodyPr wrap="square" rtlCol="0" anchor="ctr"/>
          <a:lstStyle/>
          <a:p>
            <a:pPr marL="0" indent="0" algn="r">
              <a:buNone/>
            </a:pPr>
            <a:r>
              <a:rPr lang="en-US" sz="1000" dirty="0">
                <a:solidFill>
                  <a:srgbClr val="58595B"/>
                </a:solidFill>
                <a:latin typeface="Calibri" panose="020F0502020204030204" pitchFamily="34" charset="0"/>
                <a:ea typeface="Calibri" panose="020F0502020204030204" pitchFamily="34" charset="-122"/>
                <a:cs typeface="Calibri" panose="020F0502020204030204" pitchFamily="34" charset="-120"/>
              </a:rPr>
              <a:t>3</a:t>
            </a:r>
            <a:endParaRPr lang="en-US" sz="1000" dirty="0"/>
          </a:p>
        </p:txBody>
      </p:sp>
      <p:sp>
        <p:nvSpPr>
          <p:cNvPr id="15" name="TextBox 14">
            <a:extLst>
              <a:ext uri="{FF2B5EF4-FFF2-40B4-BE49-F238E27FC236}">
                <a16:creationId xmlns:a16="http://schemas.microsoft.com/office/drawing/2014/main" id="{3F86877A-8671-85E3-93B3-318E94F2B698}"/>
              </a:ext>
            </a:extLst>
          </p:cNvPr>
          <p:cNvSpPr txBox="1"/>
          <p:nvPr/>
        </p:nvSpPr>
        <p:spPr>
          <a:xfrm>
            <a:off x="0" y="5760720"/>
            <a:ext cx="1554480" cy="477054"/>
          </a:xfrm>
          <a:prstGeom prst="rect">
            <a:avLst/>
          </a:prstGeom>
          <a:noFill/>
        </p:spPr>
        <p:txBody>
          <a:bodyPr wrap="square">
            <a:spAutoFit/>
          </a:bodyPr>
          <a:lstStyle/>
          <a:p>
            <a:pPr algn="ctr"/>
            <a:r>
              <a:rPr lang="en-US" sz="1250" dirty="0">
                <a:solidFill>
                  <a:srgbClr val="EACBD1"/>
                </a:solidFill>
                <a:latin typeface="Calibri" panose="020F0502020204030204" pitchFamily="34" charset="0"/>
                <a:cs typeface="Calibri" panose="020F0502020204030204" pitchFamily="34" charset="-120"/>
              </a:rPr>
              <a:t>Satellite-Ground Quantum Computing</a:t>
            </a:r>
          </a:p>
        </p:txBody>
      </p:sp>
      <p:sp>
        <p:nvSpPr>
          <p:cNvPr id="27" name="TextBox 26">
            <a:extLst>
              <a:ext uri="{FF2B5EF4-FFF2-40B4-BE49-F238E27FC236}">
                <a16:creationId xmlns:a16="http://schemas.microsoft.com/office/drawing/2014/main" id="{CA5F30FD-3335-0BD4-324C-09E21C9939D9}"/>
              </a:ext>
            </a:extLst>
          </p:cNvPr>
          <p:cNvSpPr txBox="1"/>
          <p:nvPr/>
        </p:nvSpPr>
        <p:spPr>
          <a:xfrm>
            <a:off x="1095682" y="1246688"/>
            <a:ext cx="11642633" cy="589072"/>
          </a:xfrm>
          <a:prstGeom prst="rect">
            <a:avLst/>
          </a:prstGeom>
          <a:noFill/>
        </p:spPr>
        <p:txBody>
          <a:bodyPr wrap="square">
            <a:spAutoFit/>
          </a:bodyPr>
          <a:lstStyle/>
          <a:p>
            <a:pPr marL="342900" indent="-342900">
              <a:lnSpc>
                <a:spcPct val="150000"/>
              </a:lnSpc>
              <a:buFont typeface="Wingdings" panose="05000000000000000000" pitchFamily="2" charset="2"/>
              <a:buChar char="Ø"/>
            </a:pPr>
            <a:endParaRPr lang="en-US" altLang="zh-CN" sz="2400" b="1" dirty="0">
              <a:solidFill>
                <a:schemeClr val="accent2"/>
              </a:solidFill>
              <a:latin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2CF65835-85F1-1CD0-B530-9DC5A7284A50}"/>
              </a:ext>
            </a:extLst>
          </p:cNvPr>
          <p:cNvSpPr txBox="1"/>
          <p:nvPr/>
        </p:nvSpPr>
        <p:spPr>
          <a:xfrm>
            <a:off x="4349495" y="345234"/>
            <a:ext cx="6377552" cy="461665"/>
          </a:xfrm>
          <a:prstGeom prst="rect">
            <a:avLst/>
          </a:prstGeom>
          <a:noFill/>
        </p:spPr>
        <p:txBody>
          <a:bodyPr wrap="square">
            <a:spAutoFit/>
          </a:bodyPr>
          <a:lstStyle/>
          <a:p>
            <a:r>
              <a:rPr lang="en-US" altLang="zh-CN" sz="2400" b="1" dirty="0">
                <a:solidFill>
                  <a:srgbClr val="98113A"/>
                </a:solidFill>
                <a:latin typeface="Calibri" panose="020F0502020204030204" pitchFamily="34" charset="0"/>
                <a:cs typeface="Calibri" panose="020F0502020204030204" pitchFamily="34" charset="0"/>
              </a:rPr>
              <a:t>Gate Level Quantum Computing</a:t>
            </a:r>
            <a:endParaRPr lang="en-US" sz="2400" b="1" dirty="0">
              <a:solidFill>
                <a:srgbClr val="98113A"/>
              </a:solidFill>
              <a:latin typeface="Calibri" panose="020F0502020204030204" pitchFamily="34" charset="0"/>
              <a:cs typeface="Calibri" panose="020F0502020204030204" pitchFamily="34" charset="0"/>
            </a:endParaRPr>
          </a:p>
        </p:txBody>
      </p:sp>
      <p:pic>
        <p:nvPicPr>
          <p:cNvPr id="1026" name="Picture 2" descr="Quantum logic gate - Wikipedia">
            <a:extLst>
              <a:ext uri="{FF2B5EF4-FFF2-40B4-BE49-F238E27FC236}">
                <a16:creationId xmlns:a16="http://schemas.microsoft.com/office/drawing/2014/main" id="{492830C4-2EA9-58B2-95A9-E3BC920407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36467" y="783904"/>
            <a:ext cx="4655533" cy="572662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Quantum gates: the true building blocks of tomorrow's tech. From X-gates to  H-gates, each one reshapes reality at the smallest scale. Bit flips, phase  shifts, and superpositions— the language of qubits in">
            <a:extLst>
              <a:ext uri="{FF2B5EF4-FFF2-40B4-BE49-F238E27FC236}">
                <a16:creationId xmlns:a16="http://schemas.microsoft.com/office/drawing/2014/main" id="{053671EF-CDE3-A16D-B7E1-34EA67CD19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991975"/>
            <a:ext cx="5386113" cy="53861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35399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E13B17-1DF6-5A5E-3C80-3FC95E8D9C91}"/>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26321C2B-988F-D03C-FD20-29E3461B28A5}"/>
              </a:ext>
            </a:extLst>
          </p:cNvPr>
          <p:cNvSpPr/>
          <p:nvPr/>
        </p:nvSpPr>
        <p:spPr>
          <a:xfrm>
            <a:off x="0" y="0"/>
            <a:ext cx="1554480" cy="6858000"/>
          </a:xfrm>
          <a:prstGeom prst="rect">
            <a:avLst/>
          </a:prstGeom>
          <a:solidFill>
            <a:srgbClr val="A42037"/>
          </a:solidFill>
        </p:spPr>
        <p:txBody>
          <a:bodyPr/>
          <a:lstStyle/>
          <a:p>
            <a:endParaRPr lang="en-US" sz="1250" dirty="0">
              <a:solidFill>
                <a:srgbClr val="EACBD1"/>
              </a:solidFill>
              <a:latin typeface="Calibri" panose="020F0502020204030204" pitchFamily="34" charset="0"/>
              <a:cs typeface="Calibri" panose="020F0502020204030204" pitchFamily="34" charset="-120"/>
            </a:endParaRPr>
          </a:p>
        </p:txBody>
      </p:sp>
      <p:sp>
        <p:nvSpPr>
          <p:cNvPr id="5" name="Shape 3">
            <a:extLst>
              <a:ext uri="{FF2B5EF4-FFF2-40B4-BE49-F238E27FC236}">
                <a16:creationId xmlns:a16="http://schemas.microsoft.com/office/drawing/2014/main" id="{F3CB4965-B2CE-9881-37CF-8373D2D7D664}"/>
              </a:ext>
            </a:extLst>
          </p:cNvPr>
          <p:cNvSpPr/>
          <p:nvPr/>
        </p:nvSpPr>
        <p:spPr>
          <a:xfrm>
            <a:off x="128016" y="2286000"/>
            <a:ext cx="1335024" cy="512064"/>
          </a:xfrm>
          <a:prstGeom prst="roundRect">
            <a:avLst>
              <a:gd name="adj" fmla="val 14286"/>
            </a:avLst>
          </a:prstGeom>
          <a:solidFill>
            <a:srgbClr val="FFFFFF"/>
          </a:solidFill>
        </p:spPr>
        <p:txBody>
          <a:bodyPr/>
          <a:lstStyle/>
          <a:p>
            <a:endParaRPr lang="en-US"/>
          </a:p>
        </p:txBody>
      </p:sp>
      <p:sp>
        <p:nvSpPr>
          <p:cNvPr id="4" name="Text 2">
            <a:extLst>
              <a:ext uri="{FF2B5EF4-FFF2-40B4-BE49-F238E27FC236}">
                <a16:creationId xmlns:a16="http://schemas.microsoft.com/office/drawing/2014/main" id="{63CDC7ED-8655-759C-8A63-9D60C4D101A0}"/>
              </a:ext>
            </a:extLst>
          </p:cNvPr>
          <p:cNvSpPr/>
          <p:nvPr/>
        </p:nvSpPr>
        <p:spPr>
          <a:xfrm>
            <a:off x="182880" y="1399032"/>
            <a:ext cx="1225296"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Quantum Network</a:t>
            </a:r>
          </a:p>
        </p:txBody>
      </p:sp>
      <p:sp>
        <p:nvSpPr>
          <p:cNvPr id="6" name="Text 4">
            <a:extLst>
              <a:ext uri="{FF2B5EF4-FFF2-40B4-BE49-F238E27FC236}">
                <a16:creationId xmlns:a16="http://schemas.microsoft.com/office/drawing/2014/main" id="{031FEB53-A1BA-5160-A5DC-FE0DC866B86D}"/>
              </a:ext>
            </a:extLst>
          </p:cNvPr>
          <p:cNvSpPr/>
          <p:nvPr/>
        </p:nvSpPr>
        <p:spPr>
          <a:xfrm>
            <a:off x="182880" y="2267712"/>
            <a:ext cx="1225296" cy="512064"/>
          </a:xfrm>
          <a:prstGeom prst="rect">
            <a:avLst/>
          </a:prstGeom>
          <a:noFill/>
        </p:spPr>
        <p:txBody>
          <a:bodyPr wrap="square" rtlCol="0" anchor="ctr"/>
          <a:lstStyle/>
          <a:p>
            <a:pPr algn="ctr"/>
            <a:r>
              <a:rPr lang="en-US" sz="1250" b="1" dirty="0">
                <a:solidFill>
                  <a:srgbClr val="A42037"/>
                </a:solidFill>
                <a:latin typeface="Calibri" panose="020F0502020204030204" pitchFamily="34" charset="0"/>
                <a:cs typeface="Calibri" panose="020F0502020204030204" pitchFamily="34" charset="-120"/>
              </a:rPr>
              <a:t>Quantum Computing</a:t>
            </a:r>
          </a:p>
        </p:txBody>
      </p:sp>
      <p:sp>
        <p:nvSpPr>
          <p:cNvPr id="7" name="Text 5">
            <a:extLst>
              <a:ext uri="{FF2B5EF4-FFF2-40B4-BE49-F238E27FC236}">
                <a16:creationId xmlns:a16="http://schemas.microsoft.com/office/drawing/2014/main" id="{31C80137-CD14-DEC4-AC78-ED43266AF67D}"/>
              </a:ext>
            </a:extLst>
          </p:cNvPr>
          <p:cNvSpPr/>
          <p:nvPr/>
        </p:nvSpPr>
        <p:spPr>
          <a:xfrm>
            <a:off x="0" y="3172968"/>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Distributed Quantum Computing</a:t>
            </a:r>
          </a:p>
          <a:p>
            <a:pPr marL="0" indent="0" algn="l">
              <a:buNone/>
            </a:pPr>
            <a:endParaRPr lang="en-US" sz="1250" dirty="0"/>
          </a:p>
        </p:txBody>
      </p:sp>
      <p:sp>
        <p:nvSpPr>
          <p:cNvPr id="8" name="Text 6">
            <a:extLst>
              <a:ext uri="{FF2B5EF4-FFF2-40B4-BE49-F238E27FC236}">
                <a16:creationId xmlns:a16="http://schemas.microsoft.com/office/drawing/2014/main" id="{7F7C57CA-0C14-3D9C-1B8E-A0A4040B3510}"/>
              </a:ext>
            </a:extLst>
          </p:cNvPr>
          <p:cNvSpPr/>
          <p:nvPr/>
        </p:nvSpPr>
        <p:spPr>
          <a:xfrm>
            <a:off x="109728" y="4005072"/>
            <a:ext cx="1335024" cy="512064"/>
          </a:xfrm>
          <a:prstGeom prst="rect">
            <a:avLst/>
          </a:prstGeom>
          <a:noFill/>
        </p:spPr>
        <p:txBody>
          <a:bodyPr wrap="square" rtlCol="0" anchor="ctr"/>
          <a:lstStyle/>
          <a:p>
            <a:r>
              <a:rPr lang="en-US" sz="1250" dirty="0">
                <a:solidFill>
                  <a:srgbClr val="EACBD1"/>
                </a:solidFill>
                <a:latin typeface="Calibri" panose="020F0502020204030204" pitchFamily="34" charset="0"/>
                <a:cs typeface="Calibri" panose="020F0502020204030204" pitchFamily="34" charset="-120"/>
              </a:rPr>
              <a:t>Satellite-Ground Communications</a:t>
            </a:r>
          </a:p>
        </p:txBody>
      </p:sp>
      <p:sp>
        <p:nvSpPr>
          <p:cNvPr id="9" name="Text 7">
            <a:extLst>
              <a:ext uri="{FF2B5EF4-FFF2-40B4-BE49-F238E27FC236}">
                <a16:creationId xmlns:a16="http://schemas.microsoft.com/office/drawing/2014/main" id="{CAC169C0-37C9-A1BD-E171-2AFDAD6B4590}"/>
              </a:ext>
            </a:extLst>
          </p:cNvPr>
          <p:cNvSpPr/>
          <p:nvPr/>
        </p:nvSpPr>
        <p:spPr>
          <a:xfrm>
            <a:off x="0" y="4873752"/>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Satellite Assisted Quantum Networks</a:t>
            </a:r>
          </a:p>
        </p:txBody>
      </p:sp>
      <p:sp>
        <p:nvSpPr>
          <p:cNvPr id="10" name="Text 8">
            <a:extLst>
              <a:ext uri="{FF2B5EF4-FFF2-40B4-BE49-F238E27FC236}">
                <a16:creationId xmlns:a16="http://schemas.microsoft.com/office/drawing/2014/main" id="{ACB0F303-4127-E607-4663-BA6D4758C9AF}"/>
              </a:ext>
            </a:extLst>
          </p:cNvPr>
          <p:cNvSpPr/>
          <p:nvPr/>
        </p:nvSpPr>
        <p:spPr>
          <a:xfrm>
            <a:off x="2011680" y="347472"/>
            <a:ext cx="9677095" cy="292608"/>
          </a:xfrm>
          <a:prstGeom prst="rect">
            <a:avLst/>
          </a:prstGeom>
          <a:noFill/>
        </p:spPr>
        <p:txBody>
          <a:bodyPr wrap="none" rtlCol="0" anchor="ctr"/>
          <a:lstStyle/>
          <a:p>
            <a:pPr marL="0" indent="0">
              <a:buNone/>
            </a:pPr>
            <a:r>
              <a:rPr lang="en-US" sz="1200" b="1" kern="0" spc="100" dirty="0">
                <a:solidFill>
                  <a:srgbClr val="A42037"/>
                </a:solidFill>
                <a:latin typeface="Calibri" panose="020F0502020204030204" pitchFamily="34" charset="0"/>
                <a:ea typeface="Calibri" panose="020F0502020204030204" pitchFamily="34" charset="-122"/>
                <a:cs typeface="Calibri" panose="020F0502020204030204" pitchFamily="34" charset="-120"/>
              </a:rPr>
              <a:t>INTRODUCTION</a:t>
            </a:r>
            <a:endParaRPr lang="en-US" sz="1200" dirty="0"/>
          </a:p>
        </p:txBody>
      </p:sp>
      <p:sp>
        <p:nvSpPr>
          <p:cNvPr id="19" name="Text 17">
            <a:extLst>
              <a:ext uri="{FF2B5EF4-FFF2-40B4-BE49-F238E27FC236}">
                <a16:creationId xmlns:a16="http://schemas.microsoft.com/office/drawing/2014/main" id="{822294EF-D378-0FBE-B208-F1F63D4FB131}"/>
              </a:ext>
            </a:extLst>
          </p:cNvPr>
          <p:cNvSpPr/>
          <p:nvPr/>
        </p:nvSpPr>
        <p:spPr>
          <a:xfrm>
            <a:off x="11551615" y="6473952"/>
            <a:ext cx="411480" cy="274320"/>
          </a:xfrm>
          <a:prstGeom prst="rect">
            <a:avLst/>
          </a:prstGeom>
          <a:noFill/>
        </p:spPr>
        <p:txBody>
          <a:bodyPr wrap="square" rtlCol="0" anchor="ctr"/>
          <a:lstStyle/>
          <a:p>
            <a:pPr marL="0" indent="0" algn="r">
              <a:buNone/>
            </a:pPr>
            <a:r>
              <a:rPr lang="en-US" sz="1000" dirty="0">
                <a:solidFill>
                  <a:srgbClr val="58595B"/>
                </a:solidFill>
                <a:latin typeface="Calibri" panose="020F0502020204030204" pitchFamily="34" charset="0"/>
                <a:ea typeface="Calibri" panose="020F0502020204030204" pitchFamily="34" charset="-122"/>
                <a:cs typeface="Calibri" panose="020F0502020204030204" pitchFamily="34" charset="-120"/>
              </a:rPr>
              <a:t>3</a:t>
            </a:r>
            <a:endParaRPr lang="en-US" sz="1000" dirty="0"/>
          </a:p>
        </p:txBody>
      </p:sp>
      <p:sp>
        <p:nvSpPr>
          <p:cNvPr id="15" name="TextBox 14">
            <a:extLst>
              <a:ext uri="{FF2B5EF4-FFF2-40B4-BE49-F238E27FC236}">
                <a16:creationId xmlns:a16="http://schemas.microsoft.com/office/drawing/2014/main" id="{345E98AF-F562-0D25-09DA-F0F2AD481A36}"/>
              </a:ext>
            </a:extLst>
          </p:cNvPr>
          <p:cNvSpPr txBox="1"/>
          <p:nvPr/>
        </p:nvSpPr>
        <p:spPr>
          <a:xfrm>
            <a:off x="0" y="5760720"/>
            <a:ext cx="1554480" cy="477054"/>
          </a:xfrm>
          <a:prstGeom prst="rect">
            <a:avLst/>
          </a:prstGeom>
          <a:noFill/>
        </p:spPr>
        <p:txBody>
          <a:bodyPr wrap="square">
            <a:spAutoFit/>
          </a:bodyPr>
          <a:lstStyle/>
          <a:p>
            <a:pPr algn="ctr"/>
            <a:r>
              <a:rPr lang="en-US" sz="1250" dirty="0">
                <a:solidFill>
                  <a:srgbClr val="EACBD1"/>
                </a:solidFill>
                <a:latin typeface="Calibri" panose="020F0502020204030204" pitchFamily="34" charset="0"/>
                <a:cs typeface="Calibri" panose="020F0502020204030204" pitchFamily="34" charset="-120"/>
              </a:rPr>
              <a:t>Satellite-Ground Quantum Computing</a:t>
            </a:r>
          </a:p>
        </p:txBody>
      </p:sp>
      <p:sp>
        <p:nvSpPr>
          <p:cNvPr id="27" name="TextBox 26">
            <a:extLst>
              <a:ext uri="{FF2B5EF4-FFF2-40B4-BE49-F238E27FC236}">
                <a16:creationId xmlns:a16="http://schemas.microsoft.com/office/drawing/2014/main" id="{D8E271B1-88AA-2B85-279F-27EBBF3B1F0F}"/>
              </a:ext>
            </a:extLst>
          </p:cNvPr>
          <p:cNvSpPr txBox="1"/>
          <p:nvPr/>
        </p:nvSpPr>
        <p:spPr>
          <a:xfrm>
            <a:off x="1095682" y="1246688"/>
            <a:ext cx="11642633" cy="589072"/>
          </a:xfrm>
          <a:prstGeom prst="rect">
            <a:avLst/>
          </a:prstGeom>
          <a:noFill/>
        </p:spPr>
        <p:txBody>
          <a:bodyPr wrap="square">
            <a:spAutoFit/>
          </a:bodyPr>
          <a:lstStyle/>
          <a:p>
            <a:pPr marL="342900" indent="-342900">
              <a:lnSpc>
                <a:spcPct val="150000"/>
              </a:lnSpc>
              <a:buFont typeface="Wingdings" panose="05000000000000000000" pitchFamily="2" charset="2"/>
              <a:buChar char="Ø"/>
            </a:pPr>
            <a:endParaRPr lang="en-US" altLang="zh-CN" sz="2400" b="1" dirty="0">
              <a:solidFill>
                <a:schemeClr val="accent2"/>
              </a:solidFill>
              <a:latin typeface="Calibri" panose="020F0502020204030204" pitchFamily="34" charset="0"/>
              <a:cs typeface="Calibri" panose="020F0502020204030204" pitchFamily="34" charset="0"/>
            </a:endParaRPr>
          </a:p>
        </p:txBody>
      </p:sp>
      <p:sp>
        <p:nvSpPr>
          <p:cNvPr id="3" name="Rectangle 2">
            <a:extLst>
              <a:ext uri="{FF2B5EF4-FFF2-40B4-BE49-F238E27FC236}">
                <a16:creationId xmlns:a16="http://schemas.microsoft.com/office/drawing/2014/main" id="{00C52825-E649-2EF2-7EE1-DABE343B0F64}"/>
              </a:ext>
            </a:extLst>
          </p:cNvPr>
          <p:cNvSpPr/>
          <p:nvPr/>
        </p:nvSpPr>
        <p:spPr>
          <a:xfrm>
            <a:off x="5252271" y="983596"/>
            <a:ext cx="4572001" cy="830997"/>
          </a:xfrm>
          <a:prstGeom prst="rect">
            <a:avLst/>
          </a:prstGeom>
        </p:spPr>
        <p:txBody>
          <a:bodyPr wrap="square">
            <a:spAutoFit/>
          </a:bodyPr>
          <a:lstStyle/>
          <a:p>
            <a:pPr marL="285750" indent="-28575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 Heat the metal to a temperature; </a:t>
            </a:r>
          </a:p>
          <a:p>
            <a:pPr marL="285750" indent="-28575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 Lower the temperature;</a:t>
            </a:r>
          </a:p>
        </p:txBody>
      </p:sp>
      <p:sp>
        <p:nvSpPr>
          <p:cNvPr id="11" name="Rectangle 10">
            <a:extLst>
              <a:ext uri="{FF2B5EF4-FFF2-40B4-BE49-F238E27FC236}">
                <a16:creationId xmlns:a16="http://schemas.microsoft.com/office/drawing/2014/main" id="{DB48EA8C-AD0F-A588-36CA-56F903639A3F}"/>
              </a:ext>
            </a:extLst>
          </p:cNvPr>
          <p:cNvSpPr/>
          <p:nvPr/>
        </p:nvSpPr>
        <p:spPr>
          <a:xfrm>
            <a:off x="1737360" y="939854"/>
            <a:ext cx="3546582" cy="523220"/>
          </a:xfrm>
          <a:prstGeom prst="rect">
            <a:avLst/>
          </a:prstGeom>
        </p:spPr>
        <p:txBody>
          <a:bodyPr wrap="square">
            <a:spAutoFit/>
          </a:bodyPr>
          <a:lstStyle/>
          <a:p>
            <a:r>
              <a:rPr lang="en-US" sz="2800" dirty="0"/>
              <a:t>Annealing a Metal</a:t>
            </a:r>
          </a:p>
        </p:txBody>
      </p:sp>
      <p:sp>
        <p:nvSpPr>
          <p:cNvPr id="12" name="Rectangle 11">
            <a:extLst>
              <a:ext uri="{FF2B5EF4-FFF2-40B4-BE49-F238E27FC236}">
                <a16:creationId xmlns:a16="http://schemas.microsoft.com/office/drawing/2014/main" id="{C27C44A0-A72D-69DB-082C-E58EBEDF113D}"/>
              </a:ext>
            </a:extLst>
          </p:cNvPr>
          <p:cNvSpPr/>
          <p:nvPr/>
        </p:nvSpPr>
        <p:spPr>
          <a:xfrm>
            <a:off x="1737360" y="2303547"/>
            <a:ext cx="3617702" cy="523220"/>
          </a:xfrm>
          <a:prstGeom prst="rect">
            <a:avLst/>
          </a:prstGeom>
        </p:spPr>
        <p:txBody>
          <a:bodyPr wrap="square">
            <a:spAutoFit/>
          </a:bodyPr>
          <a:lstStyle/>
          <a:p>
            <a:r>
              <a:rPr lang="en-US" sz="2800" dirty="0">
                <a:cs typeface="Times New Roman" panose="02020603050405020304" pitchFamily="18" charset="0"/>
              </a:rPr>
              <a:t>Simulated Annealing</a:t>
            </a:r>
            <a:endParaRPr lang="en-US" sz="2400" b="1" dirty="0">
              <a:cs typeface="Times New Roman" panose="02020603050405020304" pitchFamily="18" charset="0"/>
            </a:endParaRPr>
          </a:p>
        </p:txBody>
      </p:sp>
      <p:sp>
        <p:nvSpPr>
          <p:cNvPr id="13" name="Rectangle 12">
            <a:extLst>
              <a:ext uri="{FF2B5EF4-FFF2-40B4-BE49-F238E27FC236}">
                <a16:creationId xmlns:a16="http://schemas.microsoft.com/office/drawing/2014/main" id="{B58A716E-79DE-84CE-C0FD-50D52D8EF1A5}"/>
              </a:ext>
            </a:extLst>
          </p:cNvPr>
          <p:cNvSpPr/>
          <p:nvPr/>
        </p:nvSpPr>
        <p:spPr>
          <a:xfrm>
            <a:off x="5252272" y="2373390"/>
            <a:ext cx="4572000" cy="1200329"/>
          </a:xfrm>
          <a:prstGeom prst="rect">
            <a:avLst/>
          </a:prstGeom>
        </p:spPr>
        <p:txBody>
          <a:bodyPr>
            <a:spAutoFit/>
          </a:bodyPr>
          <a:lstStyle/>
          <a:p>
            <a:pPr marL="285750" indent="-28575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Heuristic algorithm;</a:t>
            </a:r>
          </a:p>
          <a:p>
            <a:pPr marL="285750" indent="-28575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Random search method;</a:t>
            </a:r>
          </a:p>
          <a:p>
            <a:pPr marL="285750" indent="-285750">
              <a:buFont typeface="Arial" panose="020B0604020202020204" pitchFamily="34" charset="0"/>
              <a:buChar char="•"/>
            </a:pPr>
            <a:r>
              <a:rPr lang="en-US" sz="2400" b="1" dirty="0">
                <a:latin typeface="Times New Roman" panose="02020603050405020304" pitchFamily="18" charset="0"/>
                <a:cs typeface="Times New Roman" panose="02020603050405020304" pitchFamily="18" charset="0"/>
              </a:rPr>
              <a:t>The temperature variable;</a:t>
            </a:r>
          </a:p>
        </p:txBody>
      </p:sp>
      <p:pic>
        <p:nvPicPr>
          <p:cNvPr id="14" name="Picture 13" descr="A necklace hanging on a wall&#10;&#10;Description automatically generated">
            <a:extLst>
              <a:ext uri="{FF2B5EF4-FFF2-40B4-BE49-F238E27FC236}">
                <a16:creationId xmlns:a16="http://schemas.microsoft.com/office/drawing/2014/main" id="{2E8EC30B-B3D4-4310-AD22-E83A62F2C8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55484" y="3999845"/>
            <a:ext cx="5851132" cy="2069032"/>
          </a:xfrm>
          <a:prstGeom prst="rect">
            <a:avLst/>
          </a:prstGeom>
        </p:spPr>
      </p:pic>
      <p:sp>
        <p:nvSpPr>
          <p:cNvPr id="16" name="Rectangle 15">
            <a:extLst>
              <a:ext uri="{FF2B5EF4-FFF2-40B4-BE49-F238E27FC236}">
                <a16:creationId xmlns:a16="http://schemas.microsoft.com/office/drawing/2014/main" id="{469386A7-D628-2849-66CC-CB1709E87D5E}"/>
              </a:ext>
            </a:extLst>
          </p:cNvPr>
          <p:cNvSpPr/>
          <p:nvPr/>
        </p:nvSpPr>
        <p:spPr>
          <a:xfrm>
            <a:off x="8710456" y="6090502"/>
            <a:ext cx="2056460" cy="369332"/>
          </a:xfrm>
          <a:prstGeom prst="rect">
            <a:avLst/>
          </a:prstGeom>
        </p:spPr>
        <p:txBody>
          <a:bodyPr wrap="none">
            <a:spAutoFit/>
          </a:bodyPr>
          <a:lstStyle/>
          <a:p>
            <a:r>
              <a:rPr lang="en-US" b="1" dirty="0">
                <a:solidFill>
                  <a:srgbClr val="0070C0"/>
                </a:solidFill>
              </a:rPr>
              <a:t>Quantum tunneling</a:t>
            </a:r>
          </a:p>
        </p:txBody>
      </p:sp>
      <p:cxnSp>
        <p:nvCxnSpPr>
          <p:cNvPr id="17" name="Straight Arrow Connector 16">
            <a:extLst>
              <a:ext uri="{FF2B5EF4-FFF2-40B4-BE49-F238E27FC236}">
                <a16:creationId xmlns:a16="http://schemas.microsoft.com/office/drawing/2014/main" id="{71FA070D-B64B-3D4B-1B6A-033A9118A66B}"/>
              </a:ext>
            </a:extLst>
          </p:cNvPr>
          <p:cNvCxnSpPr>
            <a:cxnSpLocks/>
          </p:cNvCxnSpPr>
          <p:nvPr/>
        </p:nvCxnSpPr>
        <p:spPr>
          <a:xfrm flipV="1">
            <a:off x="9665949" y="6017187"/>
            <a:ext cx="0" cy="251664"/>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465B0ACE-5894-FAD9-C4D9-2BA1A42FDD73}"/>
              </a:ext>
            </a:extLst>
          </p:cNvPr>
          <p:cNvSpPr/>
          <p:nvPr/>
        </p:nvSpPr>
        <p:spPr>
          <a:xfrm>
            <a:off x="1737360" y="3947863"/>
            <a:ext cx="3302741" cy="523220"/>
          </a:xfrm>
          <a:prstGeom prst="rect">
            <a:avLst/>
          </a:prstGeom>
        </p:spPr>
        <p:txBody>
          <a:bodyPr wrap="square">
            <a:spAutoFit/>
          </a:bodyPr>
          <a:lstStyle/>
          <a:p>
            <a:r>
              <a:rPr lang="en-US" sz="2800" dirty="0">
                <a:solidFill>
                  <a:srgbClr val="0070C0"/>
                </a:solidFill>
                <a:cs typeface="Times New Roman" panose="02020603050405020304" pitchFamily="18" charset="0"/>
              </a:rPr>
              <a:t>Quantum Annealing</a:t>
            </a:r>
            <a:r>
              <a:rPr lang="en-US" sz="2800" b="1" dirty="0">
                <a:solidFill>
                  <a:srgbClr val="0070C0"/>
                </a:solidFill>
                <a:cs typeface="Times New Roman" panose="02020603050405020304" pitchFamily="18" charset="0"/>
              </a:rPr>
              <a:t>  </a:t>
            </a:r>
          </a:p>
        </p:txBody>
      </p:sp>
      <p:pic>
        <p:nvPicPr>
          <p:cNvPr id="20" name="Picture 6" descr="See the source image">
            <a:extLst>
              <a:ext uri="{FF2B5EF4-FFF2-40B4-BE49-F238E27FC236}">
                <a16:creationId xmlns:a16="http://schemas.microsoft.com/office/drawing/2014/main" id="{AED927F8-2ECE-7200-4B09-A7DC5F0EA5D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1133" r="21114"/>
          <a:stretch/>
        </p:blipFill>
        <p:spPr bwMode="auto">
          <a:xfrm>
            <a:off x="9972098" y="868316"/>
            <a:ext cx="1895712" cy="2726454"/>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a:extLst>
              <a:ext uri="{FF2B5EF4-FFF2-40B4-BE49-F238E27FC236}">
                <a16:creationId xmlns:a16="http://schemas.microsoft.com/office/drawing/2014/main" id="{E9FB5DDC-A7E3-44FE-BC65-ABC6A0FB5DFD}"/>
              </a:ext>
            </a:extLst>
          </p:cNvPr>
          <p:cNvSpPr txBox="1"/>
          <p:nvPr/>
        </p:nvSpPr>
        <p:spPr>
          <a:xfrm>
            <a:off x="1737360" y="4576170"/>
            <a:ext cx="4329801" cy="1856919"/>
          </a:xfrm>
          <a:prstGeom prst="rect">
            <a:avLst/>
          </a:prstGeom>
          <a:noFill/>
        </p:spPr>
        <p:txBody>
          <a:bodyPr wrap="square">
            <a:spAutoFit/>
          </a:bodyPr>
          <a:lstStyle/>
          <a:p>
            <a:pPr marL="209550" indent="-172085">
              <a:lnSpc>
                <a:spcPct val="100000"/>
              </a:lnSpc>
              <a:spcBef>
                <a:spcPts val="435"/>
              </a:spcBef>
              <a:buFont typeface="Arial" panose="020B0604020202020204"/>
              <a:buChar char="•"/>
              <a:tabLst>
                <a:tab pos="210185" algn="l"/>
              </a:tabLst>
            </a:pPr>
            <a:r>
              <a:rPr lang="en-US" sz="1800" b="1" spc="-5" dirty="0">
                <a:solidFill>
                  <a:srgbClr val="3C3C3B"/>
                </a:solidFill>
                <a:latin typeface="Arial" panose="020B0604020202020204"/>
                <a:cs typeface="Arial" panose="020B0604020202020204"/>
                <a:sym typeface="+mn-ea"/>
              </a:rPr>
              <a:t>Enables </a:t>
            </a:r>
            <a:r>
              <a:rPr lang="en-US" sz="1800" b="1" dirty="0">
                <a:solidFill>
                  <a:srgbClr val="3C3C3B"/>
                </a:solidFill>
                <a:latin typeface="Arial" panose="020B0604020202020204"/>
                <a:cs typeface="Arial" panose="020B0604020202020204"/>
                <a:sym typeface="+mn-ea"/>
              </a:rPr>
              <a:t>jumping </a:t>
            </a:r>
            <a:r>
              <a:rPr lang="en-US" sz="1800" b="1" spc="-5" dirty="0">
                <a:solidFill>
                  <a:srgbClr val="3C3C3B"/>
                </a:solidFill>
                <a:latin typeface="Arial" panose="020B0604020202020204"/>
                <a:cs typeface="Arial" panose="020B0604020202020204"/>
                <a:sym typeface="+mn-ea"/>
              </a:rPr>
              <a:t>from </a:t>
            </a:r>
            <a:r>
              <a:rPr lang="en-US" sz="1800" b="1" dirty="0">
                <a:solidFill>
                  <a:srgbClr val="3C3C3B"/>
                </a:solidFill>
                <a:latin typeface="Arial" panose="020B0604020202020204"/>
                <a:cs typeface="Arial" panose="020B0604020202020204"/>
                <a:sym typeface="+mn-ea"/>
              </a:rPr>
              <a:t>one </a:t>
            </a:r>
            <a:r>
              <a:rPr lang="en-US" sz="1800" b="1" spc="-5" dirty="0">
                <a:solidFill>
                  <a:srgbClr val="3C3C3B"/>
                </a:solidFill>
                <a:latin typeface="Arial" panose="020B0604020202020204"/>
                <a:cs typeface="Arial" panose="020B0604020202020204"/>
                <a:sym typeface="+mn-ea"/>
              </a:rPr>
              <a:t>classical state</a:t>
            </a:r>
            <a:r>
              <a:rPr lang="en-US" sz="1800" b="1" spc="170" dirty="0">
                <a:solidFill>
                  <a:srgbClr val="3C3C3B"/>
                </a:solidFill>
                <a:latin typeface="Arial" panose="020B0604020202020204"/>
                <a:cs typeface="Arial" panose="020B0604020202020204"/>
                <a:sym typeface="+mn-ea"/>
              </a:rPr>
              <a:t> </a:t>
            </a:r>
            <a:r>
              <a:rPr lang="en-US" sz="1800" b="1" dirty="0">
                <a:solidFill>
                  <a:srgbClr val="3C3C3B"/>
                </a:solidFill>
                <a:latin typeface="Arial" panose="020B0604020202020204"/>
                <a:cs typeface="Arial" panose="020B0604020202020204"/>
                <a:sym typeface="+mn-ea"/>
              </a:rPr>
              <a:t>to</a:t>
            </a:r>
            <a:r>
              <a:rPr lang="en-US" sz="1800" b="1" spc="-225" dirty="0">
                <a:solidFill>
                  <a:srgbClr val="3C3C3B"/>
                </a:solidFill>
                <a:latin typeface="Arial" panose="020B0604020202020204"/>
                <a:cs typeface="Arial" panose="020B0604020202020204"/>
                <a:sym typeface="+mn-ea"/>
              </a:rPr>
              <a:t> </a:t>
            </a:r>
            <a:r>
              <a:rPr lang="en-US" sz="1800" b="1" spc="-5" dirty="0">
                <a:solidFill>
                  <a:srgbClr val="3C3C3B"/>
                </a:solidFill>
                <a:latin typeface="Arial" panose="020B0604020202020204"/>
                <a:cs typeface="Arial" panose="020B0604020202020204"/>
                <a:sym typeface="+mn-ea"/>
              </a:rPr>
              <a:t>another</a:t>
            </a:r>
            <a:endParaRPr lang="en-US" sz="1800" dirty="0">
              <a:latin typeface="Arial" panose="020B0604020202020204"/>
              <a:cs typeface="Arial" panose="020B0604020202020204"/>
            </a:endParaRPr>
          </a:p>
          <a:p>
            <a:pPr marL="269240">
              <a:lnSpc>
                <a:spcPct val="100000"/>
              </a:lnSpc>
              <a:spcBef>
                <a:spcPts val="385"/>
              </a:spcBef>
            </a:pPr>
            <a:r>
              <a:rPr lang="en-US" sz="1800" dirty="0">
                <a:solidFill>
                  <a:srgbClr val="3C3C3B"/>
                </a:solidFill>
                <a:latin typeface="Arial" panose="020B0604020202020204"/>
                <a:cs typeface="Arial" panose="020B0604020202020204"/>
                <a:sym typeface="+mn-ea"/>
              </a:rPr>
              <a:t>– </a:t>
            </a:r>
            <a:r>
              <a:rPr lang="en-US" sz="1800" spc="-5" dirty="0">
                <a:solidFill>
                  <a:srgbClr val="3C3C3B"/>
                </a:solidFill>
                <a:latin typeface="Arial" panose="020B0604020202020204"/>
                <a:cs typeface="Arial" panose="020B0604020202020204"/>
                <a:sym typeface="+mn-ea"/>
              </a:rPr>
              <a:t>Decreases likelihood of getting stuck in </a:t>
            </a:r>
            <a:r>
              <a:rPr lang="en-US" sz="1800" dirty="0">
                <a:solidFill>
                  <a:srgbClr val="3C3C3B"/>
                </a:solidFill>
                <a:latin typeface="Arial" panose="020B0604020202020204"/>
                <a:cs typeface="Arial" panose="020B0604020202020204"/>
                <a:sym typeface="+mn-ea"/>
              </a:rPr>
              <a:t>a </a:t>
            </a:r>
            <a:r>
              <a:rPr lang="en-US" sz="1800" spc="-5" dirty="0">
                <a:solidFill>
                  <a:srgbClr val="3C3C3B"/>
                </a:solidFill>
                <a:latin typeface="Arial" panose="020B0604020202020204"/>
                <a:cs typeface="Arial" panose="020B0604020202020204"/>
                <a:sym typeface="+mn-ea"/>
              </a:rPr>
              <a:t>local minimum</a:t>
            </a:r>
            <a:endParaRPr lang="en-US" sz="1800" dirty="0">
              <a:latin typeface="Arial" panose="020B0604020202020204"/>
              <a:cs typeface="Arial" panose="020B0604020202020204"/>
            </a:endParaRPr>
          </a:p>
          <a:p>
            <a:pPr marL="209550" marR="280035" indent="-171450">
              <a:lnSpc>
                <a:spcPct val="100000"/>
              </a:lnSpc>
              <a:spcBef>
                <a:spcPts val="430"/>
              </a:spcBef>
              <a:buFont typeface="Arial" panose="020B0604020202020204"/>
              <a:buChar char="•"/>
              <a:tabLst>
                <a:tab pos="209550" algn="l"/>
              </a:tabLst>
            </a:pPr>
            <a:r>
              <a:rPr lang="en-US" sz="1800" b="1" dirty="0">
                <a:solidFill>
                  <a:srgbClr val="3C3C3B"/>
                </a:solidFill>
                <a:latin typeface="Arial" panose="020B0604020202020204"/>
                <a:cs typeface="Arial" panose="020B0604020202020204"/>
                <a:sym typeface="+mn-ea"/>
              </a:rPr>
              <a:t>Width of </a:t>
            </a:r>
            <a:r>
              <a:rPr lang="en-US" sz="1800" b="1" spc="-5" dirty="0">
                <a:solidFill>
                  <a:srgbClr val="3C3C3B"/>
                </a:solidFill>
                <a:latin typeface="Arial" panose="020B0604020202020204"/>
                <a:cs typeface="Arial" panose="020B0604020202020204"/>
                <a:sym typeface="+mn-ea"/>
              </a:rPr>
              <a:t>energy </a:t>
            </a:r>
            <a:r>
              <a:rPr lang="en-US" sz="1800" b="1" dirty="0">
                <a:solidFill>
                  <a:srgbClr val="3C3C3B"/>
                </a:solidFill>
                <a:latin typeface="Arial" panose="020B0604020202020204"/>
                <a:cs typeface="Arial" panose="020B0604020202020204"/>
                <a:sym typeface="+mn-ea"/>
              </a:rPr>
              <a:t>barrier is important, but height is</a:t>
            </a:r>
            <a:r>
              <a:rPr lang="en-US" sz="1800" b="1" spc="-5" dirty="0">
                <a:solidFill>
                  <a:srgbClr val="3C3C3B"/>
                </a:solidFill>
                <a:latin typeface="Arial" panose="020B0604020202020204"/>
                <a:cs typeface="Arial" panose="020B0604020202020204"/>
                <a:sym typeface="+mn-ea"/>
              </a:rPr>
              <a:t> </a:t>
            </a:r>
            <a:r>
              <a:rPr lang="en-US" sz="1800" b="1" dirty="0">
                <a:solidFill>
                  <a:srgbClr val="3C3C3B"/>
                </a:solidFill>
                <a:latin typeface="Arial" panose="020B0604020202020204"/>
                <a:cs typeface="Arial" panose="020B0604020202020204"/>
                <a:sym typeface="+mn-ea"/>
              </a:rPr>
              <a:t>not</a:t>
            </a:r>
            <a:endParaRPr lang="en-US" sz="1800" dirty="0">
              <a:latin typeface="Arial" panose="020B0604020202020204"/>
              <a:cs typeface="Arial" panose="020B0604020202020204"/>
            </a:endParaRPr>
          </a:p>
        </p:txBody>
      </p:sp>
      <p:sp>
        <p:nvSpPr>
          <p:cNvPr id="22" name="TextBox 21">
            <a:extLst>
              <a:ext uri="{FF2B5EF4-FFF2-40B4-BE49-F238E27FC236}">
                <a16:creationId xmlns:a16="http://schemas.microsoft.com/office/drawing/2014/main" id="{346D5245-4CCA-3791-9BB5-738E4617445A}"/>
              </a:ext>
            </a:extLst>
          </p:cNvPr>
          <p:cNvSpPr txBox="1"/>
          <p:nvPr/>
        </p:nvSpPr>
        <p:spPr>
          <a:xfrm>
            <a:off x="4349495" y="345234"/>
            <a:ext cx="6377552" cy="461665"/>
          </a:xfrm>
          <a:prstGeom prst="rect">
            <a:avLst/>
          </a:prstGeom>
          <a:noFill/>
        </p:spPr>
        <p:txBody>
          <a:bodyPr wrap="square">
            <a:spAutoFit/>
          </a:bodyPr>
          <a:lstStyle/>
          <a:p>
            <a:r>
              <a:rPr lang="en-US" altLang="zh-CN" sz="2400" b="1" dirty="0">
                <a:solidFill>
                  <a:srgbClr val="98113A"/>
                </a:solidFill>
                <a:latin typeface="Calibri" panose="020F0502020204030204" pitchFamily="34" charset="0"/>
                <a:cs typeface="Calibri" panose="020F0502020204030204" pitchFamily="34" charset="0"/>
              </a:rPr>
              <a:t>Quantum Annealing</a:t>
            </a:r>
            <a:endParaRPr lang="en-US" sz="2400" b="1" dirty="0">
              <a:solidFill>
                <a:srgbClr val="98113A"/>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310064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ADC1DA-4337-1008-6BF6-2F8F836118D2}"/>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2A481203-5D27-FA73-4149-171CBB89FFD0}"/>
              </a:ext>
            </a:extLst>
          </p:cNvPr>
          <p:cNvSpPr/>
          <p:nvPr/>
        </p:nvSpPr>
        <p:spPr>
          <a:xfrm>
            <a:off x="0" y="0"/>
            <a:ext cx="1554480" cy="6858000"/>
          </a:xfrm>
          <a:prstGeom prst="rect">
            <a:avLst/>
          </a:prstGeom>
          <a:solidFill>
            <a:srgbClr val="A42037"/>
          </a:solidFill>
        </p:spPr>
        <p:txBody>
          <a:bodyPr/>
          <a:lstStyle/>
          <a:p>
            <a:endParaRPr lang="en-US" sz="1250" dirty="0">
              <a:solidFill>
                <a:srgbClr val="EACBD1"/>
              </a:solidFill>
              <a:latin typeface="Calibri" panose="020F0502020204030204" pitchFamily="34" charset="0"/>
              <a:cs typeface="Calibri" panose="020F0502020204030204" pitchFamily="34" charset="-120"/>
            </a:endParaRPr>
          </a:p>
        </p:txBody>
      </p:sp>
      <p:sp>
        <p:nvSpPr>
          <p:cNvPr id="5" name="Shape 3">
            <a:extLst>
              <a:ext uri="{FF2B5EF4-FFF2-40B4-BE49-F238E27FC236}">
                <a16:creationId xmlns:a16="http://schemas.microsoft.com/office/drawing/2014/main" id="{11C6AA63-9B76-AAAC-F1C5-CFDD8D77AD31}"/>
              </a:ext>
            </a:extLst>
          </p:cNvPr>
          <p:cNvSpPr/>
          <p:nvPr/>
        </p:nvSpPr>
        <p:spPr>
          <a:xfrm>
            <a:off x="128016" y="2286000"/>
            <a:ext cx="1335024" cy="512064"/>
          </a:xfrm>
          <a:prstGeom prst="roundRect">
            <a:avLst>
              <a:gd name="adj" fmla="val 14286"/>
            </a:avLst>
          </a:prstGeom>
          <a:solidFill>
            <a:srgbClr val="FFFFFF"/>
          </a:solidFill>
        </p:spPr>
        <p:txBody>
          <a:bodyPr/>
          <a:lstStyle/>
          <a:p>
            <a:endParaRPr lang="en-US"/>
          </a:p>
        </p:txBody>
      </p:sp>
      <p:sp>
        <p:nvSpPr>
          <p:cNvPr id="4" name="Text 2">
            <a:extLst>
              <a:ext uri="{FF2B5EF4-FFF2-40B4-BE49-F238E27FC236}">
                <a16:creationId xmlns:a16="http://schemas.microsoft.com/office/drawing/2014/main" id="{C85CDE97-D79F-EB14-EF30-ABA4F494F752}"/>
              </a:ext>
            </a:extLst>
          </p:cNvPr>
          <p:cNvSpPr/>
          <p:nvPr/>
        </p:nvSpPr>
        <p:spPr>
          <a:xfrm>
            <a:off x="182880" y="1399032"/>
            <a:ext cx="1225296"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Quantum Network</a:t>
            </a:r>
          </a:p>
        </p:txBody>
      </p:sp>
      <p:sp>
        <p:nvSpPr>
          <p:cNvPr id="6" name="Text 4">
            <a:extLst>
              <a:ext uri="{FF2B5EF4-FFF2-40B4-BE49-F238E27FC236}">
                <a16:creationId xmlns:a16="http://schemas.microsoft.com/office/drawing/2014/main" id="{8AE81DC3-41EC-AA1E-DB17-A13B00AD8273}"/>
              </a:ext>
            </a:extLst>
          </p:cNvPr>
          <p:cNvSpPr/>
          <p:nvPr/>
        </p:nvSpPr>
        <p:spPr>
          <a:xfrm>
            <a:off x="182880" y="2267712"/>
            <a:ext cx="1225296" cy="512064"/>
          </a:xfrm>
          <a:prstGeom prst="rect">
            <a:avLst/>
          </a:prstGeom>
          <a:noFill/>
        </p:spPr>
        <p:txBody>
          <a:bodyPr wrap="square" rtlCol="0" anchor="ctr"/>
          <a:lstStyle/>
          <a:p>
            <a:pPr algn="ctr"/>
            <a:r>
              <a:rPr lang="en-US" sz="1250" b="1" dirty="0">
                <a:solidFill>
                  <a:srgbClr val="A42037"/>
                </a:solidFill>
                <a:latin typeface="Calibri" panose="020F0502020204030204" pitchFamily="34" charset="0"/>
                <a:cs typeface="Calibri" panose="020F0502020204030204" pitchFamily="34" charset="-120"/>
              </a:rPr>
              <a:t>Quantum Computing</a:t>
            </a:r>
          </a:p>
        </p:txBody>
      </p:sp>
      <p:sp>
        <p:nvSpPr>
          <p:cNvPr id="7" name="Text 5">
            <a:extLst>
              <a:ext uri="{FF2B5EF4-FFF2-40B4-BE49-F238E27FC236}">
                <a16:creationId xmlns:a16="http://schemas.microsoft.com/office/drawing/2014/main" id="{B1ECD133-9EF9-51E2-221A-A075D96A99CC}"/>
              </a:ext>
            </a:extLst>
          </p:cNvPr>
          <p:cNvSpPr/>
          <p:nvPr/>
        </p:nvSpPr>
        <p:spPr>
          <a:xfrm>
            <a:off x="0" y="3172968"/>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Distributed Quantum Computing</a:t>
            </a:r>
          </a:p>
          <a:p>
            <a:pPr marL="0" indent="0" algn="l">
              <a:buNone/>
            </a:pPr>
            <a:endParaRPr lang="en-US" sz="1250" dirty="0"/>
          </a:p>
        </p:txBody>
      </p:sp>
      <p:sp>
        <p:nvSpPr>
          <p:cNvPr id="8" name="Text 6">
            <a:extLst>
              <a:ext uri="{FF2B5EF4-FFF2-40B4-BE49-F238E27FC236}">
                <a16:creationId xmlns:a16="http://schemas.microsoft.com/office/drawing/2014/main" id="{AE7602D5-D816-69B2-270D-5EF3361A49FD}"/>
              </a:ext>
            </a:extLst>
          </p:cNvPr>
          <p:cNvSpPr/>
          <p:nvPr/>
        </p:nvSpPr>
        <p:spPr>
          <a:xfrm>
            <a:off x="109728" y="4005072"/>
            <a:ext cx="1335024" cy="512064"/>
          </a:xfrm>
          <a:prstGeom prst="rect">
            <a:avLst/>
          </a:prstGeom>
          <a:noFill/>
        </p:spPr>
        <p:txBody>
          <a:bodyPr wrap="square" rtlCol="0" anchor="ctr"/>
          <a:lstStyle/>
          <a:p>
            <a:r>
              <a:rPr lang="en-US" sz="1250" dirty="0">
                <a:solidFill>
                  <a:srgbClr val="EACBD1"/>
                </a:solidFill>
                <a:latin typeface="Calibri" panose="020F0502020204030204" pitchFamily="34" charset="0"/>
                <a:cs typeface="Calibri" panose="020F0502020204030204" pitchFamily="34" charset="-120"/>
              </a:rPr>
              <a:t>Satellite-Ground Communications</a:t>
            </a:r>
          </a:p>
        </p:txBody>
      </p:sp>
      <p:sp>
        <p:nvSpPr>
          <p:cNvPr id="9" name="Text 7">
            <a:extLst>
              <a:ext uri="{FF2B5EF4-FFF2-40B4-BE49-F238E27FC236}">
                <a16:creationId xmlns:a16="http://schemas.microsoft.com/office/drawing/2014/main" id="{62033176-F54D-E459-7E75-9903324E9825}"/>
              </a:ext>
            </a:extLst>
          </p:cNvPr>
          <p:cNvSpPr/>
          <p:nvPr/>
        </p:nvSpPr>
        <p:spPr>
          <a:xfrm>
            <a:off x="0" y="4873752"/>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Satellite Assisted Quantum Networks</a:t>
            </a:r>
          </a:p>
        </p:txBody>
      </p:sp>
      <p:sp>
        <p:nvSpPr>
          <p:cNvPr id="10" name="Text 8">
            <a:extLst>
              <a:ext uri="{FF2B5EF4-FFF2-40B4-BE49-F238E27FC236}">
                <a16:creationId xmlns:a16="http://schemas.microsoft.com/office/drawing/2014/main" id="{BA4B5E90-4687-2B53-B578-B4C09F72CB1A}"/>
              </a:ext>
            </a:extLst>
          </p:cNvPr>
          <p:cNvSpPr/>
          <p:nvPr/>
        </p:nvSpPr>
        <p:spPr>
          <a:xfrm>
            <a:off x="2011680" y="347472"/>
            <a:ext cx="9677095" cy="292608"/>
          </a:xfrm>
          <a:prstGeom prst="rect">
            <a:avLst/>
          </a:prstGeom>
          <a:noFill/>
        </p:spPr>
        <p:txBody>
          <a:bodyPr wrap="none" rtlCol="0" anchor="ctr"/>
          <a:lstStyle/>
          <a:p>
            <a:pPr marL="0" indent="0">
              <a:buNone/>
            </a:pPr>
            <a:r>
              <a:rPr lang="en-US" sz="1200" b="1" kern="0" spc="100" dirty="0">
                <a:solidFill>
                  <a:srgbClr val="A42037"/>
                </a:solidFill>
                <a:latin typeface="Calibri" panose="020F0502020204030204" pitchFamily="34" charset="0"/>
                <a:ea typeface="Calibri" panose="020F0502020204030204" pitchFamily="34" charset="-122"/>
                <a:cs typeface="Calibri" panose="020F0502020204030204" pitchFamily="34" charset="-120"/>
              </a:rPr>
              <a:t>INTRODUCTION</a:t>
            </a:r>
            <a:endParaRPr lang="en-US" sz="1200" dirty="0"/>
          </a:p>
        </p:txBody>
      </p:sp>
      <p:sp>
        <p:nvSpPr>
          <p:cNvPr id="19" name="Text 17">
            <a:extLst>
              <a:ext uri="{FF2B5EF4-FFF2-40B4-BE49-F238E27FC236}">
                <a16:creationId xmlns:a16="http://schemas.microsoft.com/office/drawing/2014/main" id="{4549276E-9E24-E9D6-77C1-B852179F30ED}"/>
              </a:ext>
            </a:extLst>
          </p:cNvPr>
          <p:cNvSpPr/>
          <p:nvPr/>
        </p:nvSpPr>
        <p:spPr>
          <a:xfrm>
            <a:off x="11551615" y="6473952"/>
            <a:ext cx="411480" cy="274320"/>
          </a:xfrm>
          <a:prstGeom prst="rect">
            <a:avLst/>
          </a:prstGeom>
          <a:noFill/>
        </p:spPr>
        <p:txBody>
          <a:bodyPr wrap="square" rtlCol="0" anchor="ctr"/>
          <a:lstStyle/>
          <a:p>
            <a:pPr marL="0" indent="0" algn="r">
              <a:buNone/>
            </a:pPr>
            <a:r>
              <a:rPr lang="en-US" sz="1000" dirty="0">
                <a:solidFill>
                  <a:srgbClr val="58595B"/>
                </a:solidFill>
                <a:latin typeface="Calibri" panose="020F0502020204030204" pitchFamily="34" charset="0"/>
                <a:ea typeface="Calibri" panose="020F0502020204030204" pitchFamily="34" charset="-122"/>
                <a:cs typeface="Calibri" panose="020F0502020204030204" pitchFamily="34" charset="-120"/>
              </a:rPr>
              <a:t>3</a:t>
            </a:r>
            <a:endParaRPr lang="en-US" sz="1000" dirty="0"/>
          </a:p>
        </p:txBody>
      </p:sp>
      <p:sp>
        <p:nvSpPr>
          <p:cNvPr id="15" name="TextBox 14">
            <a:extLst>
              <a:ext uri="{FF2B5EF4-FFF2-40B4-BE49-F238E27FC236}">
                <a16:creationId xmlns:a16="http://schemas.microsoft.com/office/drawing/2014/main" id="{0D352FF6-B80A-F60D-1112-0FFB7C3CF48D}"/>
              </a:ext>
            </a:extLst>
          </p:cNvPr>
          <p:cNvSpPr txBox="1"/>
          <p:nvPr/>
        </p:nvSpPr>
        <p:spPr>
          <a:xfrm>
            <a:off x="0" y="5760720"/>
            <a:ext cx="1554480" cy="477054"/>
          </a:xfrm>
          <a:prstGeom prst="rect">
            <a:avLst/>
          </a:prstGeom>
          <a:noFill/>
        </p:spPr>
        <p:txBody>
          <a:bodyPr wrap="square">
            <a:spAutoFit/>
          </a:bodyPr>
          <a:lstStyle/>
          <a:p>
            <a:pPr algn="ctr"/>
            <a:r>
              <a:rPr lang="en-US" sz="1250" dirty="0">
                <a:solidFill>
                  <a:srgbClr val="EACBD1"/>
                </a:solidFill>
                <a:latin typeface="Calibri" panose="020F0502020204030204" pitchFamily="34" charset="0"/>
                <a:cs typeface="Calibri" panose="020F0502020204030204" pitchFamily="34" charset="-120"/>
              </a:rPr>
              <a:t>Satellite-Ground Quantum Computing</a:t>
            </a:r>
          </a:p>
        </p:txBody>
      </p:sp>
      <p:sp>
        <p:nvSpPr>
          <p:cNvPr id="27" name="TextBox 26">
            <a:extLst>
              <a:ext uri="{FF2B5EF4-FFF2-40B4-BE49-F238E27FC236}">
                <a16:creationId xmlns:a16="http://schemas.microsoft.com/office/drawing/2014/main" id="{EA736733-FCFA-D181-1E56-86C3C20DF7FF}"/>
              </a:ext>
            </a:extLst>
          </p:cNvPr>
          <p:cNvSpPr txBox="1"/>
          <p:nvPr/>
        </p:nvSpPr>
        <p:spPr>
          <a:xfrm>
            <a:off x="1095682" y="1246688"/>
            <a:ext cx="11642633" cy="589072"/>
          </a:xfrm>
          <a:prstGeom prst="rect">
            <a:avLst/>
          </a:prstGeom>
          <a:noFill/>
        </p:spPr>
        <p:txBody>
          <a:bodyPr wrap="square">
            <a:spAutoFit/>
          </a:bodyPr>
          <a:lstStyle/>
          <a:p>
            <a:pPr marL="342900" indent="-342900">
              <a:lnSpc>
                <a:spcPct val="150000"/>
              </a:lnSpc>
              <a:buFont typeface="Wingdings" panose="05000000000000000000" pitchFamily="2" charset="2"/>
              <a:buChar char="Ø"/>
            </a:pPr>
            <a:endParaRPr lang="en-US" altLang="zh-CN" sz="2400" b="1" dirty="0">
              <a:solidFill>
                <a:schemeClr val="accent2"/>
              </a:solidFill>
              <a:latin typeface="Calibri" panose="020F0502020204030204" pitchFamily="34" charset="0"/>
              <a:cs typeface="Calibri" panose="020F0502020204030204" pitchFamily="34" charset="0"/>
            </a:endParaRPr>
          </a:p>
        </p:txBody>
      </p:sp>
      <p:sp>
        <p:nvSpPr>
          <p:cNvPr id="3" name="Content Placeholder 5">
            <a:extLst>
              <a:ext uri="{FF2B5EF4-FFF2-40B4-BE49-F238E27FC236}">
                <a16:creationId xmlns:a16="http://schemas.microsoft.com/office/drawing/2014/main" id="{ACFDDB72-92CC-D701-A20C-BBC2D96BEA96}"/>
              </a:ext>
            </a:extLst>
          </p:cNvPr>
          <p:cNvSpPr txBox="1">
            <a:spLocks/>
          </p:cNvSpPr>
          <p:nvPr/>
        </p:nvSpPr>
        <p:spPr>
          <a:xfrm>
            <a:off x="1868339" y="1028138"/>
            <a:ext cx="9708444" cy="5390480"/>
          </a:xfr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endParaRPr lang="en-US" dirty="0"/>
          </a:p>
          <a:p>
            <a:r>
              <a:rPr lang="en-US" dirty="0"/>
              <a:t>Superposition</a:t>
            </a:r>
            <a:endParaRPr lang="en-US" altLang="zh-CN" dirty="0"/>
          </a:p>
          <a:p>
            <a:endParaRPr lang="en-US" altLang="zh-CN" dirty="0"/>
          </a:p>
          <a:p>
            <a:endParaRPr lang="en-US" altLang="zh-CN" dirty="0"/>
          </a:p>
          <a:p>
            <a:endParaRPr lang="en-US" altLang="zh-CN" b="1" dirty="0">
              <a:latin typeface="+mj-lt"/>
            </a:endParaRPr>
          </a:p>
          <a:p>
            <a:r>
              <a:rPr lang="en-US" altLang="zh-CN" b="1" dirty="0">
                <a:latin typeface="+mj-lt"/>
              </a:rPr>
              <a:t>Tensor Product</a:t>
            </a:r>
            <a:endParaRPr lang="en-US" altLang="zh-CN" dirty="0"/>
          </a:p>
        </p:txBody>
      </p:sp>
      <p:pic>
        <p:nvPicPr>
          <p:cNvPr id="11" name="Picture 10" descr="Text&#10;&#10;Description automatically generated">
            <a:extLst>
              <a:ext uri="{FF2B5EF4-FFF2-40B4-BE49-F238E27FC236}">
                <a16:creationId xmlns:a16="http://schemas.microsoft.com/office/drawing/2014/main" id="{2025C3F0-DF38-A141-E5D6-1D9365736F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85182" y="4517136"/>
            <a:ext cx="6924266" cy="1901482"/>
          </a:xfrm>
          <a:prstGeom prst="rect">
            <a:avLst/>
          </a:prstGeom>
        </p:spPr>
      </p:pic>
      <p:pic>
        <p:nvPicPr>
          <p:cNvPr id="12" name="Picture 11" descr="A picture containing diagram&#10;&#10;Description automatically generated">
            <a:extLst>
              <a:ext uri="{FF2B5EF4-FFF2-40B4-BE49-F238E27FC236}">
                <a16:creationId xmlns:a16="http://schemas.microsoft.com/office/drawing/2014/main" id="{81C11365-6DAA-4810-216F-13EF0C5F372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54195" y="1336113"/>
            <a:ext cx="6303160" cy="2823731"/>
          </a:xfrm>
          <a:prstGeom prst="rect">
            <a:avLst/>
          </a:prstGeom>
        </p:spPr>
      </p:pic>
      <p:pic>
        <p:nvPicPr>
          <p:cNvPr id="13" name="Picture 2" descr="Qubit rotation towards the best solution | Download Scientific Diagram">
            <a:extLst>
              <a:ext uri="{FF2B5EF4-FFF2-40B4-BE49-F238E27FC236}">
                <a16:creationId xmlns:a16="http://schemas.microsoft.com/office/drawing/2014/main" id="{4D565554-E751-0A56-A8FE-54D1202CAAC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426291" y="4466492"/>
            <a:ext cx="2218259" cy="1974906"/>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DF2B7F0E-C100-F03D-53F5-3C7CD459B88B}"/>
              </a:ext>
            </a:extLst>
          </p:cNvPr>
          <p:cNvSpPr txBox="1"/>
          <p:nvPr/>
        </p:nvSpPr>
        <p:spPr>
          <a:xfrm>
            <a:off x="2059679" y="717392"/>
            <a:ext cx="6377552" cy="461665"/>
          </a:xfrm>
          <a:prstGeom prst="rect">
            <a:avLst/>
          </a:prstGeom>
          <a:noFill/>
        </p:spPr>
        <p:txBody>
          <a:bodyPr wrap="square">
            <a:spAutoFit/>
          </a:bodyPr>
          <a:lstStyle/>
          <a:p>
            <a:r>
              <a:rPr lang="en-US" altLang="zh-CN" sz="2400" b="1" dirty="0">
                <a:solidFill>
                  <a:srgbClr val="98113A"/>
                </a:solidFill>
                <a:latin typeface="Calibri" panose="020F0502020204030204" pitchFamily="34" charset="0"/>
                <a:cs typeface="Calibri" panose="020F0502020204030204" pitchFamily="34" charset="0"/>
              </a:rPr>
              <a:t>Qubits and Quantum Operation</a:t>
            </a:r>
            <a:endParaRPr lang="en-US" sz="2400" b="1" dirty="0">
              <a:solidFill>
                <a:srgbClr val="98113A"/>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747892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B72806-BAF2-74D5-1310-2ECFD9ED5E10}"/>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2B34C7F1-BBA4-3C85-5369-5B7154F41DD7}"/>
              </a:ext>
            </a:extLst>
          </p:cNvPr>
          <p:cNvSpPr/>
          <p:nvPr/>
        </p:nvSpPr>
        <p:spPr>
          <a:xfrm>
            <a:off x="0" y="0"/>
            <a:ext cx="1554480" cy="6858000"/>
          </a:xfrm>
          <a:prstGeom prst="rect">
            <a:avLst/>
          </a:prstGeom>
          <a:solidFill>
            <a:srgbClr val="A42037"/>
          </a:solidFill>
        </p:spPr>
        <p:txBody>
          <a:bodyPr/>
          <a:lstStyle/>
          <a:p>
            <a:endParaRPr lang="en-US" sz="1250" dirty="0">
              <a:solidFill>
                <a:srgbClr val="EACBD1"/>
              </a:solidFill>
              <a:latin typeface="Calibri" panose="020F0502020204030204" pitchFamily="34" charset="0"/>
              <a:cs typeface="Calibri" panose="020F0502020204030204" pitchFamily="34" charset="-120"/>
            </a:endParaRPr>
          </a:p>
        </p:txBody>
      </p:sp>
      <p:sp>
        <p:nvSpPr>
          <p:cNvPr id="5" name="Shape 3">
            <a:extLst>
              <a:ext uri="{FF2B5EF4-FFF2-40B4-BE49-F238E27FC236}">
                <a16:creationId xmlns:a16="http://schemas.microsoft.com/office/drawing/2014/main" id="{4D991649-A47A-D71B-1D31-6434A0625E35}"/>
              </a:ext>
            </a:extLst>
          </p:cNvPr>
          <p:cNvSpPr/>
          <p:nvPr/>
        </p:nvSpPr>
        <p:spPr>
          <a:xfrm>
            <a:off x="128016" y="2286000"/>
            <a:ext cx="1335024" cy="512064"/>
          </a:xfrm>
          <a:prstGeom prst="roundRect">
            <a:avLst>
              <a:gd name="adj" fmla="val 14286"/>
            </a:avLst>
          </a:prstGeom>
          <a:solidFill>
            <a:srgbClr val="FFFFFF"/>
          </a:solidFill>
        </p:spPr>
        <p:txBody>
          <a:bodyPr/>
          <a:lstStyle/>
          <a:p>
            <a:endParaRPr lang="en-US"/>
          </a:p>
        </p:txBody>
      </p:sp>
      <p:sp>
        <p:nvSpPr>
          <p:cNvPr id="4" name="Text 2">
            <a:extLst>
              <a:ext uri="{FF2B5EF4-FFF2-40B4-BE49-F238E27FC236}">
                <a16:creationId xmlns:a16="http://schemas.microsoft.com/office/drawing/2014/main" id="{C36F1657-CE5F-3B9D-D9D7-DDC55F6B1CA5}"/>
              </a:ext>
            </a:extLst>
          </p:cNvPr>
          <p:cNvSpPr/>
          <p:nvPr/>
        </p:nvSpPr>
        <p:spPr>
          <a:xfrm>
            <a:off x="182880" y="1399032"/>
            <a:ext cx="1225296"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Quantum Network</a:t>
            </a:r>
          </a:p>
        </p:txBody>
      </p:sp>
      <p:sp>
        <p:nvSpPr>
          <p:cNvPr id="6" name="Text 4">
            <a:extLst>
              <a:ext uri="{FF2B5EF4-FFF2-40B4-BE49-F238E27FC236}">
                <a16:creationId xmlns:a16="http://schemas.microsoft.com/office/drawing/2014/main" id="{AAE80D69-85EE-6B8D-02DB-D02D0C5C6D23}"/>
              </a:ext>
            </a:extLst>
          </p:cNvPr>
          <p:cNvSpPr/>
          <p:nvPr/>
        </p:nvSpPr>
        <p:spPr>
          <a:xfrm>
            <a:off x="182880" y="2267712"/>
            <a:ext cx="1225296" cy="512064"/>
          </a:xfrm>
          <a:prstGeom prst="rect">
            <a:avLst/>
          </a:prstGeom>
          <a:noFill/>
        </p:spPr>
        <p:txBody>
          <a:bodyPr wrap="square" rtlCol="0" anchor="ctr"/>
          <a:lstStyle/>
          <a:p>
            <a:pPr algn="ctr"/>
            <a:r>
              <a:rPr lang="en-US" sz="1250" b="1" dirty="0">
                <a:solidFill>
                  <a:srgbClr val="A42037"/>
                </a:solidFill>
                <a:latin typeface="Calibri" panose="020F0502020204030204" pitchFamily="34" charset="0"/>
                <a:cs typeface="Calibri" panose="020F0502020204030204" pitchFamily="34" charset="-120"/>
              </a:rPr>
              <a:t>Quantum Computing</a:t>
            </a:r>
          </a:p>
        </p:txBody>
      </p:sp>
      <p:sp>
        <p:nvSpPr>
          <p:cNvPr id="7" name="Text 5">
            <a:extLst>
              <a:ext uri="{FF2B5EF4-FFF2-40B4-BE49-F238E27FC236}">
                <a16:creationId xmlns:a16="http://schemas.microsoft.com/office/drawing/2014/main" id="{1BF2F218-1F54-075A-A954-C48334BA9166}"/>
              </a:ext>
            </a:extLst>
          </p:cNvPr>
          <p:cNvSpPr/>
          <p:nvPr/>
        </p:nvSpPr>
        <p:spPr>
          <a:xfrm>
            <a:off x="0" y="3172968"/>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Distributed Quantum Computing</a:t>
            </a:r>
          </a:p>
          <a:p>
            <a:pPr marL="0" indent="0" algn="l">
              <a:buNone/>
            </a:pPr>
            <a:endParaRPr lang="en-US" sz="1250" dirty="0"/>
          </a:p>
        </p:txBody>
      </p:sp>
      <p:sp>
        <p:nvSpPr>
          <p:cNvPr id="8" name="Text 6">
            <a:extLst>
              <a:ext uri="{FF2B5EF4-FFF2-40B4-BE49-F238E27FC236}">
                <a16:creationId xmlns:a16="http://schemas.microsoft.com/office/drawing/2014/main" id="{AE100463-52E4-BF7E-E03F-868C69FAFEC2}"/>
              </a:ext>
            </a:extLst>
          </p:cNvPr>
          <p:cNvSpPr/>
          <p:nvPr/>
        </p:nvSpPr>
        <p:spPr>
          <a:xfrm>
            <a:off x="109728" y="4005072"/>
            <a:ext cx="1335024" cy="512064"/>
          </a:xfrm>
          <a:prstGeom prst="rect">
            <a:avLst/>
          </a:prstGeom>
          <a:noFill/>
        </p:spPr>
        <p:txBody>
          <a:bodyPr wrap="square" rtlCol="0" anchor="ctr"/>
          <a:lstStyle/>
          <a:p>
            <a:r>
              <a:rPr lang="en-US" sz="1250" dirty="0">
                <a:solidFill>
                  <a:srgbClr val="EACBD1"/>
                </a:solidFill>
                <a:latin typeface="Calibri" panose="020F0502020204030204" pitchFamily="34" charset="0"/>
                <a:cs typeface="Calibri" panose="020F0502020204030204" pitchFamily="34" charset="-120"/>
              </a:rPr>
              <a:t>Satellite-Ground Communications</a:t>
            </a:r>
          </a:p>
        </p:txBody>
      </p:sp>
      <p:sp>
        <p:nvSpPr>
          <p:cNvPr id="9" name="Text 7">
            <a:extLst>
              <a:ext uri="{FF2B5EF4-FFF2-40B4-BE49-F238E27FC236}">
                <a16:creationId xmlns:a16="http://schemas.microsoft.com/office/drawing/2014/main" id="{05FD1259-38C2-17B3-651A-61ECC140F176}"/>
              </a:ext>
            </a:extLst>
          </p:cNvPr>
          <p:cNvSpPr/>
          <p:nvPr/>
        </p:nvSpPr>
        <p:spPr>
          <a:xfrm>
            <a:off x="0" y="4873752"/>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Satellite Assisted Quantum Networks</a:t>
            </a:r>
          </a:p>
        </p:txBody>
      </p:sp>
      <p:sp>
        <p:nvSpPr>
          <p:cNvPr id="10" name="Text 8">
            <a:extLst>
              <a:ext uri="{FF2B5EF4-FFF2-40B4-BE49-F238E27FC236}">
                <a16:creationId xmlns:a16="http://schemas.microsoft.com/office/drawing/2014/main" id="{578D8187-DC12-B111-1F2B-2221FAF2BDC5}"/>
              </a:ext>
            </a:extLst>
          </p:cNvPr>
          <p:cNvSpPr/>
          <p:nvPr/>
        </p:nvSpPr>
        <p:spPr>
          <a:xfrm>
            <a:off x="2011680" y="347472"/>
            <a:ext cx="9677095" cy="292608"/>
          </a:xfrm>
          <a:prstGeom prst="rect">
            <a:avLst/>
          </a:prstGeom>
          <a:noFill/>
        </p:spPr>
        <p:txBody>
          <a:bodyPr wrap="none" rtlCol="0" anchor="ctr"/>
          <a:lstStyle/>
          <a:p>
            <a:pPr marL="0" indent="0">
              <a:buNone/>
            </a:pPr>
            <a:r>
              <a:rPr lang="en-US" sz="1200" b="1" kern="0" spc="100" dirty="0">
                <a:solidFill>
                  <a:srgbClr val="A42037"/>
                </a:solidFill>
                <a:latin typeface="Calibri" panose="020F0502020204030204" pitchFamily="34" charset="0"/>
                <a:ea typeface="Calibri" panose="020F0502020204030204" pitchFamily="34" charset="-122"/>
                <a:cs typeface="Calibri" panose="020F0502020204030204" pitchFamily="34" charset="-120"/>
              </a:rPr>
              <a:t>INTRODUCTION</a:t>
            </a:r>
            <a:endParaRPr lang="en-US" sz="1200" dirty="0"/>
          </a:p>
        </p:txBody>
      </p:sp>
      <p:sp>
        <p:nvSpPr>
          <p:cNvPr id="19" name="Text 17">
            <a:extLst>
              <a:ext uri="{FF2B5EF4-FFF2-40B4-BE49-F238E27FC236}">
                <a16:creationId xmlns:a16="http://schemas.microsoft.com/office/drawing/2014/main" id="{14348CB1-F713-53F2-F143-0D714BD075B3}"/>
              </a:ext>
            </a:extLst>
          </p:cNvPr>
          <p:cNvSpPr/>
          <p:nvPr/>
        </p:nvSpPr>
        <p:spPr>
          <a:xfrm>
            <a:off x="11551615" y="6473952"/>
            <a:ext cx="411480" cy="274320"/>
          </a:xfrm>
          <a:prstGeom prst="rect">
            <a:avLst/>
          </a:prstGeom>
          <a:noFill/>
        </p:spPr>
        <p:txBody>
          <a:bodyPr wrap="square" rtlCol="0" anchor="ctr"/>
          <a:lstStyle/>
          <a:p>
            <a:pPr marL="0" indent="0" algn="r">
              <a:buNone/>
            </a:pPr>
            <a:r>
              <a:rPr lang="en-US" sz="1000" dirty="0">
                <a:solidFill>
                  <a:srgbClr val="58595B"/>
                </a:solidFill>
                <a:latin typeface="Calibri" panose="020F0502020204030204" pitchFamily="34" charset="0"/>
                <a:ea typeface="Calibri" panose="020F0502020204030204" pitchFamily="34" charset="-122"/>
                <a:cs typeface="Calibri" panose="020F0502020204030204" pitchFamily="34" charset="-120"/>
              </a:rPr>
              <a:t>3</a:t>
            </a:r>
            <a:endParaRPr lang="en-US" sz="1000" dirty="0"/>
          </a:p>
        </p:txBody>
      </p:sp>
      <p:sp>
        <p:nvSpPr>
          <p:cNvPr id="15" name="TextBox 14">
            <a:extLst>
              <a:ext uri="{FF2B5EF4-FFF2-40B4-BE49-F238E27FC236}">
                <a16:creationId xmlns:a16="http://schemas.microsoft.com/office/drawing/2014/main" id="{76285B1F-3F2A-BE5A-7951-71FD45DE1A61}"/>
              </a:ext>
            </a:extLst>
          </p:cNvPr>
          <p:cNvSpPr txBox="1"/>
          <p:nvPr/>
        </p:nvSpPr>
        <p:spPr>
          <a:xfrm>
            <a:off x="0" y="5760720"/>
            <a:ext cx="1554480" cy="477054"/>
          </a:xfrm>
          <a:prstGeom prst="rect">
            <a:avLst/>
          </a:prstGeom>
          <a:noFill/>
        </p:spPr>
        <p:txBody>
          <a:bodyPr wrap="square">
            <a:spAutoFit/>
          </a:bodyPr>
          <a:lstStyle/>
          <a:p>
            <a:pPr algn="ctr"/>
            <a:r>
              <a:rPr lang="en-US" sz="1250" dirty="0">
                <a:solidFill>
                  <a:srgbClr val="EACBD1"/>
                </a:solidFill>
                <a:latin typeface="Calibri" panose="020F0502020204030204" pitchFamily="34" charset="0"/>
                <a:cs typeface="Calibri" panose="020F0502020204030204" pitchFamily="34" charset="-120"/>
              </a:rPr>
              <a:t>Satellite-Ground Quantum Computing</a:t>
            </a:r>
          </a:p>
        </p:txBody>
      </p:sp>
      <p:sp>
        <p:nvSpPr>
          <p:cNvPr id="27" name="TextBox 26">
            <a:extLst>
              <a:ext uri="{FF2B5EF4-FFF2-40B4-BE49-F238E27FC236}">
                <a16:creationId xmlns:a16="http://schemas.microsoft.com/office/drawing/2014/main" id="{6D22505E-F6B9-84AA-5BAD-F23ED6A81FFB}"/>
              </a:ext>
            </a:extLst>
          </p:cNvPr>
          <p:cNvSpPr txBox="1"/>
          <p:nvPr/>
        </p:nvSpPr>
        <p:spPr>
          <a:xfrm>
            <a:off x="1095682" y="1246688"/>
            <a:ext cx="11642633" cy="589072"/>
          </a:xfrm>
          <a:prstGeom prst="rect">
            <a:avLst/>
          </a:prstGeom>
          <a:noFill/>
        </p:spPr>
        <p:txBody>
          <a:bodyPr wrap="square">
            <a:spAutoFit/>
          </a:bodyPr>
          <a:lstStyle/>
          <a:p>
            <a:pPr marL="342900" indent="-342900">
              <a:lnSpc>
                <a:spcPct val="150000"/>
              </a:lnSpc>
              <a:buFont typeface="Wingdings" panose="05000000000000000000" pitchFamily="2" charset="2"/>
              <a:buChar char="Ø"/>
            </a:pPr>
            <a:endParaRPr lang="en-US" altLang="zh-CN" sz="2400" b="1" dirty="0">
              <a:solidFill>
                <a:schemeClr val="accent2"/>
              </a:solidFill>
              <a:latin typeface="Calibri" panose="020F0502020204030204" pitchFamily="34" charset="0"/>
              <a:cs typeface="Calibri" panose="020F0502020204030204" pitchFamily="34" charset="0"/>
            </a:endParaRPr>
          </a:p>
        </p:txBody>
      </p:sp>
      <p:pic>
        <p:nvPicPr>
          <p:cNvPr id="3" name="Content Placeholder 4" descr="Text&#10;&#10;Description automatically generated">
            <a:extLst>
              <a:ext uri="{FF2B5EF4-FFF2-40B4-BE49-F238E27FC236}">
                <a16:creationId xmlns:a16="http://schemas.microsoft.com/office/drawing/2014/main" id="{D60A48D2-6689-C9B7-A0D9-E569E3427D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6059" y="1984894"/>
            <a:ext cx="8846409" cy="4018513"/>
          </a:xfrm>
        </p:spPr>
      </p:pic>
      <p:sp>
        <p:nvSpPr>
          <p:cNvPr id="11" name="TextBox 10">
            <a:extLst>
              <a:ext uri="{FF2B5EF4-FFF2-40B4-BE49-F238E27FC236}">
                <a16:creationId xmlns:a16="http://schemas.microsoft.com/office/drawing/2014/main" id="{E68DF906-9C30-DBA8-7F6C-3773313C09B9}"/>
              </a:ext>
            </a:extLst>
          </p:cNvPr>
          <p:cNvSpPr txBox="1"/>
          <p:nvPr/>
        </p:nvSpPr>
        <p:spPr>
          <a:xfrm>
            <a:off x="9412966" y="1262618"/>
            <a:ext cx="2561727" cy="369332"/>
          </a:xfrm>
          <a:prstGeom prst="rect">
            <a:avLst/>
          </a:prstGeom>
          <a:noFill/>
        </p:spPr>
        <p:txBody>
          <a:bodyPr wrap="none" rtlCol="0">
            <a:spAutoFit/>
          </a:bodyPr>
          <a:lstStyle/>
          <a:p>
            <a:r>
              <a:rPr lang="en-US" dirty="0"/>
              <a:t>Before studying quantum</a:t>
            </a:r>
          </a:p>
        </p:txBody>
      </p:sp>
      <p:pic>
        <p:nvPicPr>
          <p:cNvPr id="12" name="Picture 2" descr="Erwin Schrödinger: photo album">
            <a:extLst>
              <a:ext uri="{FF2B5EF4-FFF2-40B4-BE49-F238E27FC236}">
                <a16:creationId xmlns:a16="http://schemas.microsoft.com/office/drawing/2014/main" id="{D89CF30B-4217-6F8C-63B3-FCCEF76CB8E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82200" y="1633393"/>
            <a:ext cx="1515696" cy="2285969"/>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Erwin Schrödinger Documents | The Library">
            <a:extLst>
              <a:ext uri="{FF2B5EF4-FFF2-40B4-BE49-F238E27FC236}">
                <a16:creationId xmlns:a16="http://schemas.microsoft.com/office/drawing/2014/main" id="{4CC2E2FE-DFC7-1A3C-B84D-1C01FEF2ED2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82200" y="4243887"/>
            <a:ext cx="1542054" cy="2267236"/>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E1B0AB32-28CA-8048-2757-52BE4868200D}"/>
              </a:ext>
            </a:extLst>
          </p:cNvPr>
          <p:cNvSpPr txBox="1"/>
          <p:nvPr/>
        </p:nvSpPr>
        <p:spPr>
          <a:xfrm>
            <a:off x="9543502" y="3944921"/>
            <a:ext cx="2393091" cy="369332"/>
          </a:xfrm>
          <a:prstGeom prst="rect">
            <a:avLst/>
          </a:prstGeom>
          <a:noFill/>
        </p:spPr>
        <p:txBody>
          <a:bodyPr wrap="none" rtlCol="0">
            <a:spAutoFit/>
          </a:bodyPr>
          <a:lstStyle/>
          <a:p>
            <a:r>
              <a:rPr lang="en-US" dirty="0"/>
              <a:t>after studying quantum</a:t>
            </a:r>
          </a:p>
        </p:txBody>
      </p:sp>
      <p:pic>
        <p:nvPicPr>
          <p:cNvPr id="16" name="Content Placeholder 4" descr="Text&#10;&#10;Description automatically generated">
            <a:extLst>
              <a:ext uri="{FF2B5EF4-FFF2-40B4-BE49-F238E27FC236}">
                <a16:creationId xmlns:a16="http://schemas.microsoft.com/office/drawing/2014/main" id="{9D52B83F-8DF7-3168-F505-D6E07A69DA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8459" y="2137294"/>
            <a:ext cx="8846409" cy="4018513"/>
          </a:xfrm>
        </p:spPr>
      </p:pic>
      <p:pic>
        <p:nvPicPr>
          <p:cNvPr id="17" name="Picture 16">
            <a:extLst>
              <a:ext uri="{FF2B5EF4-FFF2-40B4-BE49-F238E27FC236}">
                <a16:creationId xmlns:a16="http://schemas.microsoft.com/office/drawing/2014/main" id="{07C4FC5D-1C98-9E22-0CF5-D93F89B4A6F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37360" y="1726672"/>
            <a:ext cx="7851761" cy="4276735"/>
          </a:xfrm>
          <a:prstGeom prst="rect">
            <a:avLst/>
          </a:prstGeom>
        </p:spPr>
      </p:pic>
      <p:sp>
        <p:nvSpPr>
          <p:cNvPr id="20" name="TextBox 19">
            <a:extLst>
              <a:ext uri="{FF2B5EF4-FFF2-40B4-BE49-F238E27FC236}">
                <a16:creationId xmlns:a16="http://schemas.microsoft.com/office/drawing/2014/main" id="{9A8521E2-DD3F-23FD-1F73-D455176DB2EA}"/>
              </a:ext>
            </a:extLst>
          </p:cNvPr>
          <p:cNvSpPr txBox="1"/>
          <p:nvPr/>
        </p:nvSpPr>
        <p:spPr>
          <a:xfrm>
            <a:off x="1983885" y="976115"/>
            <a:ext cx="6377552" cy="523220"/>
          </a:xfrm>
          <a:prstGeom prst="rect">
            <a:avLst/>
          </a:prstGeom>
          <a:noFill/>
        </p:spPr>
        <p:txBody>
          <a:bodyPr wrap="square">
            <a:spAutoFit/>
          </a:bodyPr>
          <a:lstStyle/>
          <a:p>
            <a:r>
              <a:rPr lang="en-US" altLang="zh-CN" sz="2800" b="1" dirty="0">
                <a:solidFill>
                  <a:srgbClr val="98113A"/>
                </a:solidFill>
                <a:latin typeface="Calibri" panose="020F0502020204030204" pitchFamily="34" charset="0"/>
                <a:cs typeface="Calibri" panose="020F0502020204030204" pitchFamily="34" charset="0"/>
              </a:rPr>
              <a:t>Schrödinger Equation</a:t>
            </a:r>
            <a:endParaRPr lang="en-US" sz="2800" b="1" dirty="0">
              <a:solidFill>
                <a:srgbClr val="98113A"/>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14813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A5B32F-BDA0-9181-B625-D9F56ACEC94B}"/>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5C12BCB1-2A3C-DF95-6AAE-684626AB288F}"/>
              </a:ext>
            </a:extLst>
          </p:cNvPr>
          <p:cNvSpPr/>
          <p:nvPr/>
        </p:nvSpPr>
        <p:spPr>
          <a:xfrm>
            <a:off x="14375" y="0"/>
            <a:ext cx="1554480" cy="6858000"/>
          </a:xfrm>
          <a:prstGeom prst="rect">
            <a:avLst/>
          </a:prstGeom>
          <a:solidFill>
            <a:srgbClr val="A42037"/>
          </a:solidFill>
        </p:spPr>
        <p:txBody>
          <a:bodyPr/>
          <a:lstStyle/>
          <a:p>
            <a:endParaRPr lang="en-US" sz="1250" dirty="0">
              <a:solidFill>
                <a:srgbClr val="EACBD1"/>
              </a:solidFill>
              <a:latin typeface="Calibri" panose="020F0502020204030204" pitchFamily="34" charset="0"/>
              <a:cs typeface="Calibri" panose="020F0502020204030204" pitchFamily="34" charset="-120"/>
            </a:endParaRPr>
          </a:p>
        </p:txBody>
      </p:sp>
      <p:sp>
        <p:nvSpPr>
          <p:cNvPr id="5" name="Shape 3">
            <a:extLst>
              <a:ext uri="{FF2B5EF4-FFF2-40B4-BE49-F238E27FC236}">
                <a16:creationId xmlns:a16="http://schemas.microsoft.com/office/drawing/2014/main" id="{3B3F9007-93CE-7C20-E822-F46003FC7D0B}"/>
              </a:ext>
            </a:extLst>
          </p:cNvPr>
          <p:cNvSpPr/>
          <p:nvPr/>
        </p:nvSpPr>
        <p:spPr>
          <a:xfrm>
            <a:off x="128016" y="2286000"/>
            <a:ext cx="1335024" cy="512064"/>
          </a:xfrm>
          <a:prstGeom prst="roundRect">
            <a:avLst>
              <a:gd name="adj" fmla="val 14286"/>
            </a:avLst>
          </a:prstGeom>
          <a:solidFill>
            <a:srgbClr val="FFFFFF"/>
          </a:solidFill>
        </p:spPr>
        <p:txBody>
          <a:bodyPr/>
          <a:lstStyle/>
          <a:p>
            <a:endParaRPr lang="en-US"/>
          </a:p>
        </p:txBody>
      </p:sp>
      <p:sp>
        <p:nvSpPr>
          <p:cNvPr id="4" name="Text 2">
            <a:extLst>
              <a:ext uri="{FF2B5EF4-FFF2-40B4-BE49-F238E27FC236}">
                <a16:creationId xmlns:a16="http://schemas.microsoft.com/office/drawing/2014/main" id="{7B6DFD30-D882-C419-A920-DA54AA2EC82B}"/>
              </a:ext>
            </a:extLst>
          </p:cNvPr>
          <p:cNvSpPr/>
          <p:nvPr/>
        </p:nvSpPr>
        <p:spPr>
          <a:xfrm>
            <a:off x="182880" y="1399032"/>
            <a:ext cx="1225296"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Quantum Network</a:t>
            </a:r>
          </a:p>
        </p:txBody>
      </p:sp>
      <p:sp>
        <p:nvSpPr>
          <p:cNvPr id="6" name="Text 4">
            <a:extLst>
              <a:ext uri="{FF2B5EF4-FFF2-40B4-BE49-F238E27FC236}">
                <a16:creationId xmlns:a16="http://schemas.microsoft.com/office/drawing/2014/main" id="{361BC60E-8003-720E-1635-2FF38F185D3E}"/>
              </a:ext>
            </a:extLst>
          </p:cNvPr>
          <p:cNvSpPr/>
          <p:nvPr/>
        </p:nvSpPr>
        <p:spPr>
          <a:xfrm>
            <a:off x="182880" y="2267712"/>
            <a:ext cx="1225296" cy="512064"/>
          </a:xfrm>
          <a:prstGeom prst="rect">
            <a:avLst/>
          </a:prstGeom>
          <a:noFill/>
        </p:spPr>
        <p:txBody>
          <a:bodyPr wrap="square" rtlCol="0" anchor="ctr"/>
          <a:lstStyle/>
          <a:p>
            <a:pPr algn="ctr"/>
            <a:r>
              <a:rPr lang="en-US" sz="1250" b="1" dirty="0">
                <a:solidFill>
                  <a:srgbClr val="A42037"/>
                </a:solidFill>
                <a:latin typeface="Calibri" panose="020F0502020204030204" pitchFamily="34" charset="0"/>
                <a:cs typeface="Calibri" panose="020F0502020204030204" pitchFamily="34" charset="-120"/>
              </a:rPr>
              <a:t>Quantum Computing</a:t>
            </a:r>
          </a:p>
        </p:txBody>
      </p:sp>
      <p:sp>
        <p:nvSpPr>
          <p:cNvPr id="7" name="Text 5">
            <a:extLst>
              <a:ext uri="{FF2B5EF4-FFF2-40B4-BE49-F238E27FC236}">
                <a16:creationId xmlns:a16="http://schemas.microsoft.com/office/drawing/2014/main" id="{46B25D74-5CF8-15EB-83AE-644D25917972}"/>
              </a:ext>
            </a:extLst>
          </p:cNvPr>
          <p:cNvSpPr/>
          <p:nvPr/>
        </p:nvSpPr>
        <p:spPr>
          <a:xfrm>
            <a:off x="0" y="3172968"/>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Distributed Quantum Computing</a:t>
            </a:r>
          </a:p>
          <a:p>
            <a:pPr marL="0" indent="0" algn="l">
              <a:buNone/>
            </a:pPr>
            <a:endParaRPr lang="en-US" sz="1250" dirty="0"/>
          </a:p>
        </p:txBody>
      </p:sp>
      <p:sp>
        <p:nvSpPr>
          <p:cNvPr id="8" name="Text 6">
            <a:extLst>
              <a:ext uri="{FF2B5EF4-FFF2-40B4-BE49-F238E27FC236}">
                <a16:creationId xmlns:a16="http://schemas.microsoft.com/office/drawing/2014/main" id="{CF27563C-AF3C-2CF2-5EB9-E3243B6E3745}"/>
              </a:ext>
            </a:extLst>
          </p:cNvPr>
          <p:cNvSpPr/>
          <p:nvPr/>
        </p:nvSpPr>
        <p:spPr>
          <a:xfrm>
            <a:off x="109728" y="4005072"/>
            <a:ext cx="1335024" cy="512064"/>
          </a:xfrm>
          <a:prstGeom prst="rect">
            <a:avLst/>
          </a:prstGeom>
          <a:noFill/>
        </p:spPr>
        <p:txBody>
          <a:bodyPr wrap="square" rtlCol="0" anchor="ctr"/>
          <a:lstStyle/>
          <a:p>
            <a:r>
              <a:rPr lang="en-US" sz="1250" dirty="0">
                <a:solidFill>
                  <a:srgbClr val="EACBD1"/>
                </a:solidFill>
                <a:latin typeface="Calibri" panose="020F0502020204030204" pitchFamily="34" charset="0"/>
                <a:cs typeface="Calibri" panose="020F0502020204030204" pitchFamily="34" charset="-120"/>
              </a:rPr>
              <a:t>Satellite-Ground Communications</a:t>
            </a:r>
          </a:p>
        </p:txBody>
      </p:sp>
      <p:sp>
        <p:nvSpPr>
          <p:cNvPr id="9" name="Text 7">
            <a:extLst>
              <a:ext uri="{FF2B5EF4-FFF2-40B4-BE49-F238E27FC236}">
                <a16:creationId xmlns:a16="http://schemas.microsoft.com/office/drawing/2014/main" id="{7D1FCA1B-8857-2507-4187-C1273E34C017}"/>
              </a:ext>
            </a:extLst>
          </p:cNvPr>
          <p:cNvSpPr/>
          <p:nvPr/>
        </p:nvSpPr>
        <p:spPr>
          <a:xfrm>
            <a:off x="0" y="4873752"/>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Satellite Assisted Quantum Networks</a:t>
            </a:r>
          </a:p>
        </p:txBody>
      </p:sp>
      <p:sp>
        <p:nvSpPr>
          <p:cNvPr id="10" name="Text 8">
            <a:extLst>
              <a:ext uri="{FF2B5EF4-FFF2-40B4-BE49-F238E27FC236}">
                <a16:creationId xmlns:a16="http://schemas.microsoft.com/office/drawing/2014/main" id="{2AF0DADE-8819-0FB8-ECAB-D0AFA038DB6C}"/>
              </a:ext>
            </a:extLst>
          </p:cNvPr>
          <p:cNvSpPr/>
          <p:nvPr/>
        </p:nvSpPr>
        <p:spPr>
          <a:xfrm>
            <a:off x="2011680" y="347472"/>
            <a:ext cx="9677095" cy="292608"/>
          </a:xfrm>
          <a:prstGeom prst="rect">
            <a:avLst/>
          </a:prstGeom>
          <a:noFill/>
        </p:spPr>
        <p:txBody>
          <a:bodyPr wrap="none" rtlCol="0" anchor="ctr"/>
          <a:lstStyle/>
          <a:p>
            <a:pPr marL="0" indent="0">
              <a:buNone/>
            </a:pPr>
            <a:r>
              <a:rPr lang="en-US" sz="1200" b="1" kern="0" spc="100" dirty="0">
                <a:solidFill>
                  <a:srgbClr val="A42037"/>
                </a:solidFill>
                <a:latin typeface="Calibri" panose="020F0502020204030204" pitchFamily="34" charset="0"/>
                <a:ea typeface="Calibri" panose="020F0502020204030204" pitchFamily="34" charset="-122"/>
                <a:cs typeface="Calibri" panose="020F0502020204030204" pitchFamily="34" charset="-120"/>
              </a:rPr>
              <a:t>INTRODUCTION</a:t>
            </a:r>
            <a:endParaRPr lang="en-US" sz="1200" dirty="0"/>
          </a:p>
        </p:txBody>
      </p:sp>
      <p:sp>
        <p:nvSpPr>
          <p:cNvPr id="19" name="Text 17">
            <a:extLst>
              <a:ext uri="{FF2B5EF4-FFF2-40B4-BE49-F238E27FC236}">
                <a16:creationId xmlns:a16="http://schemas.microsoft.com/office/drawing/2014/main" id="{E6F24D46-1B2F-1F76-DEB7-FCC5BC68C73E}"/>
              </a:ext>
            </a:extLst>
          </p:cNvPr>
          <p:cNvSpPr/>
          <p:nvPr/>
        </p:nvSpPr>
        <p:spPr>
          <a:xfrm>
            <a:off x="11551615" y="6473952"/>
            <a:ext cx="411480" cy="274320"/>
          </a:xfrm>
          <a:prstGeom prst="rect">
            <a:avLst/>
          </a:prstGeom>
          <a:noFill/>
        </p:spPr>
        <p:txBody>
          <a:bodyPr wrap="square" rtlCol="0" anchor="ctr"/>
          <a:lstStyle/>
          <a:p>
            <a:pPr marL="0" indent="0" algn="r">
              <a:buNone/>
            </a:pPr>
            <a:r>
              <a:rPr lang="en-US" sz="1000" dirty="0">
                <a:solidFill>
                  <a:srgbClr val="58595B"/>
                </a:solidFill>
                <a:latin typeface="Calibri" panose="020F0502020204030204" pitchFamily="34" charset="0"/>
                <a:ea typeface="Calibri" panose="020F0502020204030204" pitchFamily="34" charset="-122"/>
                <a:cs typeface="Calibri" panose="020F0502020204030204" pitchFamily="34" charset="-120"/>
              </a:rPr>
              <a:t>3</a:t>
            </a:r>
            <a:endParaRPr lang="en-US" sz="1000" dirty="0"/>
          </a:p>
        </p:txBody>
      </p:sp>
      <p:sp>
        <p:nvSpPr>
          <p:cNvPr id="15" name="TextBox 14">
            <a:extLst>
              <a:ext uri="{FF2B5EF4-FFF2-40B4-BE49-F238E27FC236}">
                <a16:creationId xmlns:a16="http://schemas.microsoft.com/office/drawing/2014/main" id="{CF59ADB1-F44B-70D4-1346-23385D5D6016}"/>
              </a:ext>
            </a:extLst>
          </p:cNvPr>
          <p:cNvSpPr txBox="1"/>
          <p:nvPr/>
        </p:nvSpPr>
        <p:spPr>
          <a:xfrm>
            <a:off x="0" y="5760720"/>
            <a:ext cx="1554480" cy="477054"/>
          </a:xfrm>
          <a:prstGeom prst="rect">
            <a:avLst/>
          </a:prstGeom>
          <a:noFill/>
        </p:spPr>
        <p:txBody>
          <a:bodyPr wrap="square">
            <a:spAutoFit/>
          </a:bodyPr>
          <a:lstStyle/>
          <a:p>
            <a:pPr algn="ctr"/>
            <a:r>
              <a:rPr lang="en-US" sz="1250" dirty="0">
                <a:solidFill>
                  <a:srgbClr val="EACBD1"/>
                </a:solidFill>
                <a:latin typeface="Calibri" panose="020F0502020204030204" pitchFamily="34" charset="0"/>
                <a:cs typeface="Calibri" panose="020F0502020204030204" pitchFamily="34" charset="-120"/>
              </a:rPr>
              <a:t>Satellite-Ground Quantum Computing</a:t>
            </a:r>
          </a:p>
        </p:txBody>
      </p:sp>
      <p:sp>
        <p:nvSpPr>
          <p:cNvPr id="27" name="TextBox 26">
            <a:extLst>
              <a:ext uri="{FF2B5EF4-FFF2-40B4-BE49-F238E27FC236}">
                <a16:creationId xmlns:a16="http://schemas.microsoft.com/office/drawing/2014/main" id="{A71620D5-E8BC-8027-EB2F-B3F1D27258B0}"/>
              </a:ext>
            </a:extLst>
          </p:cNvPr>
          <p:cNvSpPr txBox="1"/>
          <p:nvPr/>
        </p:nvSpPr>
        <p:spPr>
          <a:xfrm>
            <a:off x="1095682" y="1246688"/>
            <a:ext cx="11642633" cy="589072"/>
          </a:xfrm>
          <a:prstGeom prst="rect">
            <a:avLst/>
          </a:prstGeom>
          <a:noFill/>
        </p:spPr>
        <p:txBody>
          <a:bodyPr wrap="square">
            <a:spAutoFit/>
          </a:bodyPr>
          <a:lstStyle/>
          <a:p>
            <a:pPr marL="342900" indent="-342900">
              <a:lnSpc>
                <a:spcPct val="150000"/>
              </a:lnSpc>
              <a:buFont typeface="Wingdings" panose="05000000000000000000" pitchFamily="2" charset="2"/>
              <a:buChar char="Ø"/>
            </a:pPr>
            <a:endParaRPr lang="en-US" altLang="zh-CN" sz="2400" b="1" dirty="0">
              <a:solidFill>
                <a:schemeClr val="accent2"/>
              </a:solidFill>
              <a:latin typeface="Calibri" panose="020F0502020204030204" pitchFamily="34" charset="0"/>
              <a:cs typeface="Calibri" panose="020F0502020204030204" pitchFamily="34" charset="0"/>
            </a:endParaRPr>
          </a:p>
        </p:txBody>
      </p:sp>
      <p:pic>
        <p:nvPicPr>
          <p:cNvPr id="14" name="图片 2">
            <a:extLst>
              <a:ext uri="{FF2B5EF4-FFF2-40B4-BE49-F238E27FC236}">
                <a16:creationId xmlns:a16="http://schemas.microsoft.com/office/drawing/2014/main" id="{ACBD75F7-81A5-EEDB-D431-B0F187BABAEB}"/>
              </a:ext>
            </a:extLst>
          </p:cNvPr>
          <p:cNvPicPr>
            <a:picLocks noChangeAspect="1"/>
          </p:cNvPicPr>
          <p:nvPr/>
        </p:nvPicPr>
        <p:blipFill>
          <a:blip r:embed="rId2"/>
          <a:stretch>
            <a:fillRect/>
          </a:stretch>
        </p:blipFill>
        <p:spPr>
          <a:xfrm>
            <a:off x="4420442" y="1782575"/>
            <a:ext cx="3506470" cy="972185"/>
          </a:xfrm>
          <a:prstGeom prst="rect">
            <a:avLst/>
          </a:prstGeom>
        </p:spPr>
      </p:pic>
      <p:sp>
        <p:nvSpPr>
          <p:cNvPr id="16" name="文本框 4">
            <a:extLst>
              <a:ext uri="{FF2B5EF4-FFF2-40B4-BE49-F238E27FC236}">
                <a16:creationId xmlns:a16="http://schemas.microsoft.com/office/drawing/2014/main" id="{4D37FE64-5A31-9F80-C51B-9F08C05594EF}"/>
              </a:ext>
            </a:extLst>
          </p:cNvPr>
          <p:cNvSpPr txBox="1"/>
          <p:nvPr/>
        </p:nvSpPr>
        <p:spPr>
          <a:xfrm>
            <a:off x="1626991" y="1169398"/>
            <a:ext cx="6619576" cy="5552802"/>
          </a:xfrm>
          <a:prstGeom prst="rect">
            <a:avLst/>
          </a:prstGeom>
          <a:noFill/>
        </p:spPr>
        <p:txBody>
          <a:bodyPr wrap="square" rtlCol="0" anchor="t">
            <a:spAutoFit/>
          </a:bodyPr>
          <a:lstStyle/>
          <a:p>
            <a:pPr marL="234950" indent="-171450" algn="l">
              <a:lnSpc>
                <a:spcPct val="100000"/>
              </a:lnSpc>
              <a:spcBef>
                <a:spcPts val="100"/>
              </a:spcBef>
              <a:buFont typeface="Arial" panose="020B0604020202020204"/>
              <a:buChar char="•"/>
              <a:tabLst>
                <a:tab pos="234950" algn="l"/>
              </a:tabLst>
            </a:pPr>
            <a:r>
              <a:rPr lang="en-US" b="1" spc="-20" dirty="0">
                <a:solidFill>
                  <a:srgbClr val="3C3C3B"/>
                </a:solidFill>
                <a:latin typeface="Arial" panose="020B0604020202020204"/>
                <a:cs typeface="Arial" panose="020B0604020202020204"/>
                <a:sym typeface="+mn-ea"/>
              </a:rPr>
              <a:t>Problem</a:t>
            </a:r>
            <a:r>
              <a:rPr lang="zh-CN" altLang="en-US" b="1" spc="-20" dirty="0">
                <a:solidFill>
                  <a:srgbClr val="3C3C3B"/>
                </a:solidFill>
                <a:latin typeface="Arial" panose="020B0604020202020204"/>
                <a:cs typeface="Arial" panose="020B0604020202020204"/>
                <a:sym typeface="+mn-ea"/>
              </a:rPr>
              <a:t> </a:t>
            </a:r>
            <a:r>
              <a:rPr lang="en-US" altLang="zh-CN" b="1" spc="-20" dirty="0">
                <a:solidFill>
                  <a:srgbClr val="3C3C3B"/>
                </a:solidFill>
                <a:latin typeface="Arial" panose="020B0604020202020204"/>
                <a:cs typeface="Arial" panose="020B0604020202020204"/>
                <a:sym typeface="+mn-ea"/>
              </a:rPr>
              <a:t>of </a:t>
            </a:r>
            <a:r>
              <a:rPr b="1" spc="-5" dirty="0">
                <a:solidFill>
                  <a:srgbClr val="3C3C3B"/>
                </a:solidFill>
                <a:latin typeface="Arial" panose="020B0604020202020204"/>
                <a:cs typeface="Arial" panose="020B0604020202020204"/>
                <a:sym typeface="+mn-ea"/>
              </a:rPr>
              <a:t>Hamiltonian:</a:t>
            </a:r>
          </a:p>
          <a:p>
            <a:pPr marL="234950" indent="-171450" algn="l">
              <a:lnSpc>
                <a:spcPct val="100000"/>
              </a:lnSpc>
              <a:spcBef>
                <a:spcPts val="100"/>
              </a:spcBef>
              <a:buFont typeface="Arial" panose="020B0604020202020204"/>
              <a:buChar char="•"/>
              <a:tabLst>
                <a:tab pos="234950" algn="l"/>
              </a:tabLst>
            </a:pPr>
            <a:endParaRPr lang="zh-CN" altLang="en-US" dirty="0"/>
          </a:p>
          <a:p>
            <a:pPr marL="234950" indent="-171450" algn="l">
              <a:lnSpc>
                <a:spcPct val="100000"/>
              </a:lnSpc>
              <a:spcBef>
                <a:spcPts val="100"/>
              </a:spcBef>
              <a:buFont typeface="Arial" panose="020B0604020202020204"/>
              <a:buChar char="•"/>
              <a:tabLst>
                <a:tab pos="234950" algn="l"/>
              </a:tabLst>
            </a:pPr>
            <a:endParaRPr lang="zh-CN" altLang="en-US" dirty="0"/>
          </a:p>
          <a:p>
            <a:pPr marL="234950" indent="-171450" algn="l">
              <a:lnSpc>
                <a:spcPct val="100000"/>
              </a:lnSpc>
              <a:spcBef>
                <a:spcPts val="100"/>
              </a:spcBef>
              <a:buFont typeface="Arial" panose="020B0604020202020204"/>
              <a:buChar char="•"/>
              <a:tabLst>
                <a:tab pos="234950" algn="l"/>
              </a:tabLst>
            </a:pPr>
            <a:endParaRPr lang="zh-CN" altLang="en-US" dirty="0"/>
          </a:p>
          <a:p>
            <a:pPr marL="234950" indent="-171450" algn="l">
              <a:lnSpc>
                <a:spcPct val="100000"/>
              </a:lnSpc>
              <a:spcBef>
                <a:spcPts val="100"/>
              </a:spcBef>
              <a:buFont typeface="Arial" panose="020B0604020202020204"/>
              <a:buChar char="•"/>
              <a:tabLst>
                <a:tab pos="234950" algn="l"/>
              </a:tabLst>
            </a:pPr>
            <a:endParaRPr lang="en-US" altLang="zh-CN" dirty="0"/>
          </a:p>
          <a:p>
            <a:pPr marL="63500" algn="l">
              <a:lnSpc>
                <a:spcPct val="100000"/>
              </a:lnSpc>
              <a:spcBef>
                <a:spcPts val="100"/>
              </a:spcBef>
              <a:tabLst>
                <a:tab pos="234950" algn="l"/>
              </a:tabLst>
            </a:pPr>
            <a:endParaRPr lang="zh-CN" altLang="en-US" dirty="0"/>
          </a:p>
          <a:p>
            <a:pPr marL="234950" indent="-171450" algn="l">
              <a:lnSpc>
                <a:spcPct val="100000"/>
              </a:lnSpc>
              <a:spcBef>
                <a:spcPts val="5"/>
              </a:spcBef>
              <a:buFont typeface="Arial" panose="020B0604020202020204"/>
              <a:buChar char="•"/>
              <a:tabLst>
                <a:tab pos="234950" algn="l"/>
              </a:tabLst>
            </a:pPr>
            <a:r>
              <a:rPr b="1" dirty="0">
                <a:solidFill>
                  <a:srgbClr val="3C3C3B"/>
                </a:solidFill>
                <a:latin typeface="Arial" panose="020B0604020202020204"/>
                <a:cs typeface="Arial" panose="020B0604020202020204"/>
                <a:sym typeface="+mn-ea"/>
              </a:rPr>
              <a:t>Goal (what the hardware</a:t>
            </a:r>
            <a:r>
              <a:rPr b="1" spc="-10" dirty="0">
                <a:solidFill>
                  <a:srgbClr val="3C3C3B"/>
                </a:solidFill>
                <a:latin typeface="Arial" panose="020B0604020202020204"/>
                <a:cs typeface="Arial" panose="020B0604020202020204"/>
                <a:sym typeface="+mn-ea"/>
              </a:rPr>
              <a:t> </a:t>
            </a:r>
            <a:r>
              <a:rPr b="1" dirty="0">
                <a:solidFill>
                  <a:srgbClr val="3C3C3B"/>
                </a:solidFill>
                <a:latin typeface="Arial" panose="020B0604020202020204"/>
                <a:cs typeface="Arial" panose="020B0604020202020204"/>
                <a:sym typeface="+mn-ea"/>
              </a:rPr>
              <a:t>does)</a:t>
            </a:r>
            <a:endParaRPr dirty="0">
              <a:latin typeface="Arial" panose="020B0604020202020204"/>
              <a:cs typeface="Arial" panose="020B0604020202020204"/>
            </a:endParaRPr>
          </a:p>
          <a:p>
            <a:pPr marL="466090" lvl="1" indent="-172085" algn="l">
              <a:lnSpc>
                <a:spcPct val="100000"/>
              </a:lnSpc>
              <a:spcBef>
                <a:spcPts val="390"/>
              </a:spcBef>
              <a:buChar char="–"/>
              <a:tabLst>
                <a:tab pos="466725" algn="l"/>
              </a:tabLst>
            </a:pPr>
            <a:r>
              <a:rPr spc="-5" dirty="0">
                <a:solidFill>
                  <a:srgbClr val="3C3C3B"/>
                </a:solidFill>
                <a:latin typeface="Arial" panose="020B0604020202020204"/>
                <a:cs typeface="Arial" panose="020B0604020202020204"/>
                <a:sym typeface="+mn-ea"/>
              </a:rPr>
              <a:t>Minimize </a:t>
            </a:r>
            <a:r>
              <a:rPr lang="en-US" spc="-5" dirty="0">
                <a:solidFill>
                  <a:srgbClr val="3C3C3B"/>
                </a:solidFill>
                <a:latin typeface="Arial" panose="020B0604020202020204"/>
                <a:cs typeface="Arial" panose="020B0604020202020204"/>
                <a:sym typeface="+mn-ea"/>
              </a:rPr>
              <a:t>σ</a:t>
            </a:r>
            <a:r>
              <a:rPr spc="44" baseline="-14000" dirty="0">
                <a:solidFill>
                  <a:srgbClr val="3C3C3B"/>
                </a:solidFill>
                <a:latin typeface="Cambria" panose="02040503050406030204"/>
                <a:cs typeface="Cambria" panose="02040503050406030204"/>
                <a:sym typeface="+mn-ea"/>
              </a:rPr>
              <a:t>i </a:t>
            </a:r>
            <a:r>
              <a:rPr dirty="0">
                <a:solidFill>
                  <a:srgbClr val="3C3C3B"/>
                </a:solidFill>
                <a:latin typeface="Cambria" panose="02040503050406030204"/>
                <a:cs typeface="Cambria" panose="02040503050406030204"/>
                <a:sym typeface="+mn-ea"/>
              </a:rPr>
              <a:t>∈ </a:t>
            </a:r>
            <a:r>
              <a:rPr spc="-105" dirty="0">
                <a:solidFill>
                  <a:srgbClr val="3C3C3B"/>
                </a:solidFill>
                <a:latin typeface="Cambria" panose="02040503050406030204"/>
                <a:cs typeface="Cambria" panose="02040503050406030204"/>
                <a:sym typeface="+mn-ea"/>
              </a:rPr>
              <a:t>{</a:t>
            </a:r>
            <a:r>
              <a:rPr lang="en-US" spc="-105" dirty="0">
                <a:solidFill>
                  <a:srgbClr val="3C3C3B"/>
                </a:solidFill>
                <a:latin typeface="Cambria" panose="02040503050406030204"/>
                <a:cs typeface="Cambria" panose="02040503050406030204"/>
                <a:sym typeface="+mn-ea"/>
              </a:rPr>
              <a:t>-</a:t>
            </a:r>
            <a:r>
              <a:rPr spc="-105" dirty="0">
                <a:solidFill>
                  <a:srgbClr val="3C3C3B"/>
                </a:solidFill>
                <a:latin typeface="Cambria" panose="02040503050406030204"/>
                <a:cs typeface="Cambria" panose="02040503050406030204"/>
                <a:sym typeface="+mn-ea"/>
              </a:rPr>
              <a:t>1, </a:t>
            </a:r>
            <a:r>
              <a:rPr spc="100" dirty="0">
                <a:solidFill>
                  <a:srgbClr val="3C3C3B"/>
                </a:solidFill>
                <a:latin typeface="Cambria" panose="02040503050406030204"/>
                <a:cs typeface="Cambria" panose="02040503050406030204"/>
                <a:sym typeface="+mn-ea"/>
              </a:rPr>
              <a:t>+1} </a:t>
            </a:r>
            <a:r>
              <a:rPr spc="-5" dirty="0">
                <a:solidFill>
                  <a:srgbClr val="3C3C3B"/>
                </a:solidFill>
                <a:latin typeface="Arial" panose="020B0604020202020204"/>
                <a:cs typeface="Arial" panose="020B0604020202020204"/>
                <a:sym typeface="+mn-ea"/>
              </a:rPr>
              <a:t>subject to provided </a:t>
            </a:r>
            <a:r>
              <a:rPr spc="100" dirty="0">
                <a:solidFill>
                  <a:srgbClr val="3C3C3B"/>
                </a:solidFill>
                <a:latin typeface="Cambria" panose="02040503050406030204"/>
                <a:cs typeface="Cambria" panose="02040503050406030204"/>
                <a:sym typeface="+mn-ea"/>
              </a:rPr>
              <a:t>J</a:t>
            </a:r>
            <a:r>
              <a:rPr spc="150" baseline="-14000" dirty="0">
                <a:solidFill>
                  <a:srgbClr val="3C3C3B"/>
                </a:solidFill>
                <a:latin typeface="Cambria" panose="02040503050406030204"/>
                <a:cs typeface="Cambria" panose="02040503050406030204"/>
                <a:sym typeface="+mn-ea"/>
              </a:rPr>
              <a:t>i,j </a:t>
            </a:r>
            <a:r>
              <a:rPr dirty="0">
                <a:solidFill>
                  <a:srgbClr val="3C3C3B"/>
                </a:solidFill>
                <a:latin typeface="Cambria" panose="02040503050406030204"/>
                <a:cs typeface="Cambria" panose="02040503050406030204"/>
                <a:sym typeface="+mn-ea"/>
              </a:rPr>
              <a:t>∈ </a:t>
            </a:r>
            <a:r>
              <a:rPr lang="en-US" spc="-135" dirty="0">
                <a:solidFill>
                  <a:srgbClr val="3C3C3B"/>
                </a:solidFill>
                <a:latin typeface="Cambria" panose="02040503050406030204"/>
                <a:cs typeface="Cambria" panose="02040503050406030204"/>
                <a:sym typeface="+mn-ea"/>
              </a:rPr>
              <a:t>R</a:t>
            </a:r>
            <a:r>
              <a:rPr spc="-135" dirty="0">
                <a:solidFill>
                  <a:srgbClr val="3C3C3B"/>
                </a:solidFill>
                <a:latin typeface="Cambria" panose="02040503050406030204"/>
                <a:cs typeface="Cambria" panose="02040503050406030204"/>
                <a:sym typeface="+mn-ea"/>
              </a:rPr>
              <a:t> </a:t>
            </a:r>
            <a:r>
              <a:rPr lang="en-US" spc="-135" dirty="0">
                <a:solidFill>
                  <a:srgbClr val="3C3C3B"/>
                </a:solidFill>
                <a:latin typeface="Cambria" panose="02040503050406030204"/>
                <a:cs typeface="Cambria" panose="02040503050406030204"/>
                <a:sym typeface="+mn-ea"/>
              </a:rPr>
              <a:t> </a:t>
            </a:r>
            <a:r>
              <a:rPr spc="-5" dirty="0">
                <a:solidFill>
                  <a:srgbClr val="3C3C3B"/>
                </a:solidFill>
                <a:latin typeface="Arial" panose="020B0604020202020204"/>
                <a:cs typeface="Arial" panose="020B0604020202020204"/>
                <a:sym typeface="+mn-ea"/>
              </a:rPr>
              <a:t>and </a:t>
            </a:r>
            <a:r>
              <a:rPr spc="45" dirty="0">
                <a:solidFill>
                  <a:srgbClr val="3C3C3B"/>
                </a:solidFill>
                <a:latin typeface="Cambria" panose="02040503050406030204"/>
                <a:cs typeface="Cambria" panose="02040503050406030204"/>
                <a:sym typeface="+mn-ea"/>
              </a:rPr>
              <a:t>h</a:t>
            </a:r>
            <a:r>
              <a:rPr spc="67" baseline="-14000" dirty="0">
                <a:solidFill>
                  <a:srgbClr val="3C3C3B"/>
                </a:solidFill>
                <a:latin typeface="Cambria" panose="02040503050406030204"/>
                <a:cs typeface="Cambria" panose="02040503050406030204"/>
                <a:sym typeface="+mn-ea"/>
              </a:rPr>
              <a:t>i </a:t>
            </a:r>
            <a:r>
              <a:rPr spc="-10" dirty="0">
                <a:solidFill>
                  <a:srgbClr val="3C3C3B"/>
                </a:solidFill>
                <a:latin typeface="Cambria" panose="02040503050406030204"/>
                <a:cs typeface="Cambria" panose="02040503050406030204"/>
                <a:sym typeface="+mn-ea"/>
              </a:rPr>
              <a:t>∈ </a:t>
            </a:r>
            <a:r>
              <a:rPr lang="en-US" spc="-135" dirty="0">
                <a:solidFill>
                  <a:srgbClr val="3C3C3B"/>
                </a:solidFill>
                <a:latin typeface="Cambria" panose="02040503050406030204"/>
                <a:cs typeface="Cambria" panose="02040503050406030204"/>
                <a:sym typeface="+mn-ea"/>
              </a:rPr>
              <a:t>R</a:t>
            </a:r>
            <a:r>
              <a:rPr spc="30" dirty="0">
                <a:solidFill>
                  <a:srgbClr val="3C3C3B"/>
                </a:solidFill>
                <a:latin typeface="Cambria" panose="02040503050406030204"/>
                <a:cs typeface="Cambria" panose="02040503050406030204"/>
                <a:sym typeface="+mn-ea"/>
              </a:rPr>
              <a:t> </a:t>
            </a:r>
            <a:r>
              <a:rPr spc="-10" dirty="0">
                <a:solidFill>
                  <a:srgbClr val="3C3C3B"/>
                </a:solidFill>
                <a:latin typeface="Arial" panose="020B0604020202020204"/>
                <a:cs typeface="Arial" panose="020B0604020202020204"/>
                <a:sym typeface="+mn-ea"/>
              </a:rPr>
              <a:t>coefficients</a:t>
            </a:r>
            <a:endParaRPr dirty="0">
              <a:latin typeface="Arial" panose="020B0604020202020204"/>
              <a:cs typeface="Arial" panose="020B0604020202020204"/>
            </a:endParaRPr>
          </a:p>
          <a:p>
            <a:pPr marL="466090" lvl="1" indent="-172085" algn="l">
              <a:lnSpc>
                <a:spcPct val="100000"/>
              </a:lnSpc>
              <a:spcBef>
                <a:spcPts val="570"/>
              </a:spcBef>
              <a:buChar char="–"/>
              <a:tabLst>
                <a:tab pos="466725" algn="l"/>
              </a:tabLst>
            </a:pPr>
            <a:r>
              <a:rPr spc="-5" dirty="0">
                <a:solidFill>
                  <a:srgbClr val="3C3C3B"/>
                </a:solidFill>
                <a:latin typeface="Arial" panose="020B0604020202020204"/>
                <a:cs typeface="Arial" panose="020B0604020202020204"/>
                <a:sym typeface="+mn-ea"/>
              </a:rPr>
              <a:t>In other words, </a:t>
            </a:r>
            <a:r>
              <a:rPr dirty="0">
                <a:solidFill>
                  <a:srgbClr val="3C3C3B"/>
                </a:solidFill>
                <a:latin typeface="Arial" panose="020B0604020202020204"/>
                <a:cs typeface="Arial" panose="020B0604020202020204"/>
                <a:sym typeface="+mn-ea"/>
              </a:rPr>
              <a:t>a </a:t>
            </a:r>
            <a:r>
              <a:rPr spc="-5" dirty="0">
                <a:solidFill>
                  <a:srgbClr val="3C3C3B"/>
                </a:solidFill>
                <a:latin typeface="Arial" panose="020B0604020202020204"/>
                <a:cs typeface="Arial" panose="020B0604020202020204"/>
                <a:sym typeface="+mn-ea"/>
              </a:rPr>
              <a:t>quantum optimization program is merely </a:t>
            </a:r>
            <a:r>
              <a:rPr dirty="0">
                <a:solidFill>
                  <a:srgbClr val="3C3C3B"/>
                </a:solidFill>
                <a:latin typeface="Arial" panose="020B0604020202020204"/>
                <a:cs typeface="Arial" panose="020B0604020202020204"/>
                <a:sym typeface="+mn-ea"/>
              </a:rPr>
              <a:t>a list </a:t>
            </a:r>
            <a:r>
              <a:rPr spc="-5" dirty="0">
                <a:solidFill>
                  <a:srgbClr val="3C3C3B"/>
                </a:solidFill>
                <a:latin typeface="Arial" panose="020B0604020202020204"/>
                <a:cs typeface="Arial" panose="020B0604020202020204"/>
                <a:sym typeface="+mn-ea"/>
              </a:rPr>
              <a:t>of </a:t>
            </a:r>
            <a:r>
              <a:rPr spc="100" dirty="0">
                <a:solidFill>
                  <a:srgbClr val="3C3C3B"/>
                </a:solidFill>
                <a:latin typeface="Cambria" panose="02040503050406030204"/>
                <a:cs typeface="Cambria" panose="02040503050406030204"/>
                <a:sym typeface="+mn-ea"/>
              </a:rPr>
              <a:t>J</a:t>
            </a:r>
            <a:r>
              <a:rPr spc="150" baseline="-14000" dirty="0">
                <a:solidFill>
                  <a:srgbClr val="3C3C3B"/>
                </a:solidFill>
                <a:latin typeface="Cambria" panose="02040503050406030204"/>
                <a:cs typeface="Cambria" panose="02040503050406030204"/>
                <a:sym typeface="+mn-ea"/>
              </a:rPr>
              <a:t>i,j </a:t>
            </a:r>
            <a:r>
              <a:rPr spc="-5" dirty="0">
                <a:solidFill>
                  <a:srgbClr val="3C3C3B"/>
                </a:solidFill>
                <a:latin typeface="Arial" panose="020B0604020202020204"/>
                <a:cs typeface="Arial" panose="020B0604020202020204"/>
                <a:sym typeface="+mn-ea"/>
              </a:rPr>
              <a:t>and</a:t>
            </a:r>
            <a:r>
              <a:rPr spc="-95" dirty="0">
                <a:solidFill>
                  <a:srgbClr val="3C3C3B"/>
                </a:solidFill>
                <a:latin typeface="Arial" panose="020B0604020202020204"/>
                <a:cs typeface="Arial" panose="020B0604020202020204"/>
                <a:sym typeface="+mn-ea"/>
              </a:rPr>
              <a:t> </a:t>
            </a:r>
            <a:r>
              <a:rPr spc="45" dirty="0">
                <a:solidFill>
                  <a:srgbClr val="3C3C3B"/>
                </a:solidFill>
                <a:latin typeface="Cambria" panose="02040503050406030204"/>
                <a:cs typeface="Cambria" panose="02040503050406030204"/>
                <a:sym typeface="+mn-ea"/>
              </a:rPr>
              <a:t>h</a:t>
            </a:r>
            <a:r>
              <a:rPr spc="67" baseline="-14000" dirty="0">
                <a:solidFill>
                  <a:srgbClr val="3C3C3B"/>
                </a:solidFill>
                <a:latin typeface="Cambria" panose="02040503050406030204"/>
                <a:cs typeface="Cambria" panose="02040503050406030204"/>
                <a:sym typeface="+mn-ea"/>
              </a:rPr>
              <a:t>i</a:t>
            </a:r>
            <a:endParaRPr baseline="-14000" dirty="0">
              <a:latin typeface="Cambria" panose="02040503050406030204"/>
              <a:cs typeface="Cambria" panose="02040503050406030204"/>
            </a:endParaRPr>
          </a:p>
          <a:p>
            <a:pPr marL="234950" indent="-171450" algn="l">
              <a:lnSpc>
                <a:spcPct val="100000"/>
              </a:lnSpc>
              <a:spcBef>
                <a:spcPts val="610"/>
              </a:spcBef>
              <a:buFont typeface="Arial" panose="020B0604020202020204"/>
              <a:buChar char="•"/>
              <a:tabLst>
                <a:tab pos="234950" algn="l"/>
              </a:tabLst>
            </a:pPr>
            <a:r>
              <a:rPr b="1" dirty="0">
                <a:solidFill>
                  <a:srgbClr val="3C3C3B"/>
                </a:solidFill>
                <a:latin typeface="Arial" panose="020B0604020202020204"/>
                <a:cs typeface="Arial" panose="020B0604020202020204"/>
                <a:sym typeface="+mn-ea"/>
              </a:rPr>
              <a:t>Classical</a:t>
            </a:r>
            <a:endParaRPr dirty="0">
              <a:latin typeface="Arial" panose="020B0604020202020204"/>
              <a:cs typeface="Arial" panose="020B0604020202020204"/>
            </a:endParaRPr>
          </a:p>
          <a:p>
            <a:pPr marL="466090" lvl="1" indent="-172085" algn="l">
              <a:lnSpc>
                <a:spcPct val="100000"/>
              </a:lnSpc>
              <a:spcBef>
                <a:spcPts val="385"/>
              </a:spcBef>
              <a:buChar char="–"/>
              <a:tabLst>
                <a:tab pos="466725" algn="l"/>
              </a:tabLst>
            </a:pPr>
            <a:r>
              <a:rPr spc="-5" dirty="0">
                <a:solidFill>
                  <a:srgbClr val="3C3C3B"/>
                </a:solidFill>
                <a:latin typeface="Arial" panose="020B0604020202020204"/>
                <a:cs typeface="Arial" panose="020B0604020202020204"/>
                <a:sym typeface="+mn-ea"/>
              </a:rPr>
              <a:t>Much easier to reason than </a:t>
            </a:r>
            <a:r>
              <a:rPr dirty="0">
                <a:solidFill>
                  <a:srgbClr val="3C3C3B"/>
                </a:solidFill>
                <a:latin typeface="Arial" panose="020B0604020202020204"/>
                <a:cs typeface="Arial" panose="020B0604020202020204"/>
                <a:sym typeface="+mn-ea"/>
              </a:rPr>
              <a:t>a </a:t>
            </a:r>
            <a:r>
              <a:rPr spc="-5" dirty="0">
                <a:solidFill>
                  <a:srgbClr val="3C3C3B"/>
                </a:solidFill>
                <a:latin typeface="Arial" panose="020B0604020202020204"/>
                <a:cs typeface="Arial" panose="020B0604020202020204"/>
                <a:sym typeface="+mn-ea"/>
              </a:rPr>
              <a:t>quantum</a:t>
            </a:r>
            <a:r>
              <a:rPr spc="65" dirty="0">
                <a:solidFill>
                  <a:srgbClr val="3C3C3B"/>
                </a:solidFill>
                <a:latin typeface="Arial" panose="020B0604020202020204"/>
                <a:cs typeface="Arial" panose="020B0604020202020204"/>
                <a:sym typeface="+mn-ea"/>
              </a:rPr>
              <a:t> </a:t>
            </a:r>
            <a:r>
              <a:rPr spc="-5" dirty="0">
                <a:solidFill>
                  <a:srgbClr val="3C3C3B"/>
                </a:solidFill>
                <a:latin typeface="Arial" panose="020B0604020202020204"/>
                <a:cs typeface="Arial" panose="020B0604020202020204"/>
                <a:sym typeface="+mn-ea"/>
              </a:rPr>
              <a:t>Hamiltonian</a:t>
            </a:r>
            <a:endParaRPr dirty="0">
              <a:latin typeface="Arial" panose="020B0604020202020204"/>
              <a:cs typeface="Arial" panose="020B0604020202020204"/>
            </a:endParaRPr>
          </a:p>
          <a:p>
            <a:pPr marL="466090" lvl="1" indent="-172085" algn="l">
              <a:lnSpc>
                <a:spcPct val="100000"/>
              </a:lnSpc>
              <a:spcBef>
                <a:spcPts val="385"/>
              </a:spcBef>
              <a:buChar char="–"/>
              <a:tabLst>
                <a:tab pos="466725" algn="l"/>
              </a:tabLst>
            </a:pPr>
            <a:r>
              <a:rPr spc="-5" dirty="0">
                <a:solidFill>
                  <a:srgbClr val="3C3C3B"/>
                </a:solidFill>
                <a:latin typeface="Arial" panose="020B0604020202020204"/>
                <a:cs typeface="Arial" panose="020B0604020202020204"/>
                <a:sym typeface="+mn-ea"/>
              </a:rPr>
              <a:t>Quantum </a:t>
            </a:r>
            <a:r>
              <a:rPr spc="-10" dirty="0">
                <a:solidFill>
                  <a:srgbClr val="3C3C3B"/>
                </a:solidFill>
                <a:latin typeface="Arial" panose="020B0604020202020204"/>
                <a:cs typeface="Arial" panose="020B0604020202020204"/>
                <a:sym typeface="+mn-ea"/>
              </a:rPr>
              <a:t>effects </a:t>
            </a:r>
            <a:r>
              <a:rPr spc="-5" dirty="0">
                <a:solidFill>
                  <a:srgbClr val="3C3C3B"/>
                </a:solidFill>
                <a:latin typeface="Arial" panose="020B0604020202020204"/>
                <a:cs typeface="Arial" panose="020B0604020202020204"/>
                <a:sym typeface="+mn-ea"/>
              </a:rPr>
              <a:t>are used internally to work towards the</a:t>
            </a:r>
            <a:r>
              <a:rPr spc="70" dirty="0">
                <a:solidFill>
                  <a:srgbClr val="3C3C3B"/>
                </a:solidFill>
                <a:latin typeface="Arial" panose="020B0604020202020204"/>
                <a:cs typeface="Arial" panose="020B0604020202020204"/>
                <a:sym typeface="+mn-ea"/>
              </a:rPr>
              <a:t> </a:t>
            </a:r>
            <a:r>
              <a:rPr spc="-5" dirty="0">
                <a:solidFill>
                  <a:srgbClr val="3C3C3B"/>
                </a:solidFill>
                <a:latin typeface="Arial" panose="020B0604020202020204"/>
                <a:cs typeface="Arial" panose="020B0604020202020204"/>
                <a:sym typeface="+mn-ea"/>
              </a:rPr>
              <a:t>goal</a:t>
            </a:r>
            <a:endParaRPr dirty="0">
              <a:latin typeface="Arial" panose="020B0604020202020204"/>
              <a:cs typeface="Arial" panose="020B0604020202020204"/>
            </a:endParaRPr>
          </a:p>
          <a:p>
            <a:pPr marL="234950" indent="-171450" algn="l">
              <a:lnSpc>
                <a:spcPct val="100000"/>
              </a:lnSpc>
              <a:spcBef>
                <a:spcPts val="430"/>
              </a:spcBef>
              <a:buFont typeface="Arial" panose="020B0604020202020204"/>
              <a:buChar char="•"/>
              <a:tabLst>
                <a:tab pos="234950" algn="l"/>
              </a:tabLst>
            </a:pPr>
            <a:r>
              <a:rPr b="1" spc="-5" dirty="0">
                <a:solidFill>
                  <a:srgbClr val="3C3C3B"/>
                </a:solidFill>
                <a:latin typeface="Arial" panose="020B0604020202020204"/>
                <a:cs typeface="Arial" panose="020B0604020202020204"/>
                <a:sym typeface="+mn-ea"/>
              </a:rPr>
              <a:t>Sparsely</a:t>
            </a:r>
            <a:r>
              <a:rPr b="1" spc="-10" dirty="0">
                <a:solidFill>
                  <a:srgbClr val="3C3C3B"/>
                </a:solidFill>
                <a:latin typeface="Arial" panose="020B0604020202020204"/>
                <a:cs typeface="Arial" panose="020B0604020202020204"/>
                <a:sym typeface="+mn-ea"/>
              </a:rPr>
              <a:t> </a:t>
            </a:r>
            <a:r>
              <a:rPr b="1" spc="-5" dirty="0">
                <a:solidFill>
                  <a:srgbClr val="3C3C3B"/>
                </a:solidFill>
                <a:latin typeface="Arial" panose="020B0604020202020204"/>
                <a:cs typeface="Arial" panose="020B0604020202020204"/>
                <a:sym typeface="+mn-ea"/>
              </a:rPr>
              <a:t>connected</a:t>
            </a:r>
            <a:endParaRPr dirty="0">
              <a:latin typeface="Arial" panose="020B0604020202020204"/>
              <a:cs typeface="Arial" panose="020B0604020202020204"/>
            </a:endParaRPr>
          </a:p>
          <a:p>
            <a:pPr marL="466090" marR="55880" lvl="1" indent="-171450" algn="l">
              <a:lnSpc>
                <a:spcPct val="100000"/>
              </a:lnSpc>
              <a:spcBef>
                <a:spcPts val="385"/>
              </a:spcBef>
              <a:buChar char="–"/>
              <a:tabLst>
                <a:tab pos="466725" algn="l"/>
              </a:tabLst>
            </a:pPr>
            <a:r>
              <a:rPr spc="-5" dirty="0">
                <a:solidFill>
                  <a:srgbClr val="3C3C3B"/>
                </a:solidFill>
                <a:latin typeface="Arial" panose="020B0604020202020204"/>
                <a:cs typeface="Arial" panose="020B0604020202020204"/>
                <a:sym typeface="+mn-ea"/>
              </a:rPr>
              <a:t>Possible to map fully connected problems onto the </a:t>
            </a:r>
            <a:r>
              <a:rPr spc="-15" dirty="0">
                <a:solidFill>
                  <a:srgbClr val="3C3C3B"/>
                </a:solidFill>
                <a:latin typeface="Arial" panose="020B0604020202020204"/>
                <a:cs typeface="Arial" panose="020B0604020202020204"/>
                <a:sym typeface="+mn-ea"/>
              </a:rPr>
              <a:t>D-Wave’s </a:t>
            </a:r>
            <a:r>
              <a:rPr spc="-5" dirty="0">
                <a:solidFill>
                  <a:srgbClr val="3C3C3B"/>
                </a:solidFill>
                <a:latin typeface="Arial" panose="020B0604020202020204"/>
                <a:cs typeface="Arial" panose="020B0604020202020204"/>
                <a:sym typeface="+mn-ea"/>
              </a:rPr>
              <a:t>Chimera graph</a:t>
            </a:r>
            <a:endParaRPr lang="zh-CN" altLang="en-US" dirty="0"/>
          </a:p>
        </p:txBody>
      </p:sp>
      <p:pic>
        <p:nvPicPr>
          <p:cNvPr id="17" name="Picture 16" descr="Chart, line chart&#10;&#10;Description automatically generated">
            <a:extLst>
              <a:ext uri="{FF2B5EF4-FFF2-40B4-BE49-F238E27FC236}">
                <a16:creationId xmlns:a16="http://schemas.microsoft.com/office/drawing/2014/main" id="{7D45F809-3D76-1202-4EC5-E8C947A29CE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62839" y="1972591"/>
            <a:ext cx="3835061" cy="3946416"/>
          </a:xfrm>
          <a:prstGeom prst="rect">
            <a:avLst/>
          </a:prstGeom>
        </p:spPr>
      </p:pic>
      <p:pic>
        <p:nvPicPr>
          <p:cNvPr id="18" name="Picture 17">
            <a:extLst>
              <a:ext uri="{FF2B5EF4-FFF2-40B4-BE49-F238E27FC236}">
                <a16:creationId xmlns:a16="http://schemas.microsoft.com/office/drawing/2014/main" id="{7F9478BB-EAA7-1733-7823-6019F961B296}"/>
              </a:ext>
            </a:extLst>
          </p:cNvPr>
          <p:cNvPicPr>
            <a:picLocks noChangeAspect="1"/>
          </p:cNvPicPr>
          <p:nvPr/>
        </p:nvPicPr>
        <p:blipFill>
          <a:blip r:embed="rId4"/>
          <a:stretch>
            <a:fillRect/>
          </a:stretch>
        </p:blipFill>
        <p:spPr>
          <a:xfrm>
            <a:off x="2712541" y="1678435"/>
            <a:ext cx="5534025" cy="1076325"/>
          </a:xfrm>
          <a:prstGeom prst="rect">
            <a:avLst/>
          </a:prstGeom>
        </p:spPr>
      </p:pic>
      <p:sp>
        <p:nvSpPr>
          <p:cNvPr id="21" name="TextBox 20">
            <a:extLst>
              <a:ext uri="{FF2B5EF4-FFF2-40B4-BE49-F238E27FC236}">
                <a16:creationId xmlns:a16="http://schemas.microsoft.com/office/drawing/2014/main" id="{AD8FD87D-6367-6942-BF70-32544367F985}"/>
              </a:ext>
            </a:extLst>
          </p:cNvPr>
          <p:cNvSpPr txBox="1"/>
          <p:nvPr/>
        </p:nvSpPr>
        <p:spPr>
          <a:xfrm>
            <a:off x="5174063" y="563669"/>
            <a:ext cx="6377552" cy="584775"/>
          </a:xfrm>
          <a:prstGeom prst="rect">
            <a:avLst/>
          </a:prstGeom>
          <a:noFill/>
        </p:spPr>
        <p:txBody>
          <a:bodyPr wrap="square">
            <a:spAutoFit/>
          </a:bodyPr>
          <a:lstStyle/>
          <a:p>
            <a:r>
              <a:rPr lang="en-US" sz="3200" b="1" dirty="0" err="1">
                <a:solidFill>
                  <a:srgbClr val="98113A"/>
                </a:solidFill>
                <a:latin typeface="Calibri" panose="020F0502020204030204" pitchFamily="34" charset="0"/>
                <a:cs typeface="Calibri" panose="020F0502020204030204" pitchFamily="34" charset="0"/>
              </a:rPr>
              <a:t>Dwave</a:t>
            </a:r>
            <a:r>
              <a:rPr lang="en-US" sz="3200" b="1" dirty="0">
                <a:solidFill>
                  <a:srgbClr val="98113A"/>
                </a:solidFill>
                <a:latin typeface="Calibri" panose="020F0502020204030204" pitchFamily="34" charset="0"/>
                <a:cs typeface="Calibri" panose="020F0502020204030204" pitchFamily="34" charset="0"/>
              </a:rPr>
              <a:t> </a:t>
            </a:r>
            <a:r>
              <a:rPr lang="en-US" sz="3200" b="1" dirty="0">
                <a:solidFill>
                  <a:srgbClr val="98113A"/>
                </a:solidFill>
                <a:latin typeface="Calibri" panose="020F0502020204030204" pitchFamily="34" charset="0"/>
                <a:cs typeface="Calibri" panose="020F0502020204030204" pitchFamily="34" charset="0"/>
                <a:sym typeface="+mn-ea"/>
              </a:rPr>
              <a:t>Hamiltonian</a:t>
            </a:r>
            <a:endParaRPr lang="en-US" sz="3200" b="1" dirty="0">
              <a:solidFill>
                <a:srgbClr val="98113A"/>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267137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89AED7-8E33-827E-B3C2-85F1531533CD}"/>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8502BAE7-6262-726D-5767-5CAE1FD7F34A}"/>
              </a:ext>
            </a:extLst>
          </p:cNvPr>
          <p:cNvSpPr/>
          <p:nvPr/>
        </p:nvSpPr>
        <p:spPr>
          <a:xfrm>
            <a:off x="0" y="-7681"/>
            <a:ext cx="1554480" cy="6858000"/>
          </a:xfrm>
          <a:prstGeom prst="rect">
            <a:avLst/>
          </a:prstGeom>
          <a:solidFill>
            <a:srgbClr val="A42037"/>
          </a:solidFill>
        </p:spPr>
        <p:txBody>
          <a:bodyPr/>
          <a:lstStyle/>
          <a:p>
            <a:endParaRPr lang="en-US" sz="1250" dirty="0">
              <a:solidFill>
                <a:srgbClr val="EACBD1"/>
              </a:solidFill>
              <a:latin typeface="Calibri" panose="020F0502020204030204" pitchFamily="34" charset="0"/>
              <a:cs typeface="Calibri" panose="020F0502020204030204" pitchFamily="34" charset="-120"/>
            </a:endParaRPr>
          </a:p>
        </p:txBody>
      </p:sp>
      <p:sp>
        <p:nvSpPr>
          <p:cNvPr id="5" name="Shape 3">
            <a:extLst>
              <a:ext uri="{FF2B5EF4-FFF2-40B4-BE49-F238E27FC236}">
                <a16:creationId xmlns:a16="http://schemas.microsoft.com/office/drawing/2014/main" id="{1BED0C1B-E009-6664-34BD-3A3ABDBF36C1}"/>
              </a:ext>
            </a:extLst>
          </p:cNvPr>
          <p:cNvSpPr/>
          <p:nvPr/>
        </p:nvSpPr>
        <p:spPr>
          <a:xfrm>
            <a:off x="128016" y="2286000"/>
            <a:ext cx="1335024" cy="512064"/>
          </a:xfrm>
          <a:prstGeom prst="roundRect">
            <a:avLst>
              <a:gd name="adj" fmla="val 14286"/>
            </a:avLst>
          </a:prstGeom>
          <a:solidFill>
            <a:srgbClr val="FFFFFF"/>
          </a:solidFill>
        </p:spPr>
        <p:txBody>
          <a:bodyPr/>
          <a:lstStyle/>
          <a:p>
            <a:endParaRPr lang="en-US"/>
          </a:p>
        </p:txBody>
      </p:sp>
      <p:sp>
        <p:nvSpPr>
          <p:cNvPr id="4" name="Text 2">
            <a:extLst>
              <a:ext uri="{FF2B5EF4-FFF2-40B4-BE49-F238E27FC236}">
                <a16:creationId xmlns:a16="http://schemas.microsoft.com/office/drawing/2014/main" id="{57E2F7DE-3490-2C65-BDB2-55C456AAA102}"/>
              </a:ext>
            </a:extLst>
          </p:cNvPr>
          <p:cNvSpPr/>
          <p:nvPr/>
        </p:nvSpPr>
        <p:spPr>
          <a:xfrm>
            <a:off x="182880" y="1399032"/>
            <a:ext cx="1225296"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Quantum Network</a:t>
            </a:r>
          </a:p>
        </p:txBody>
      </p:sp>
      <p:sp>
        <p:nvSpPr>
          <p:cNvPr id="6" name="Text 4">
            <a:extLst>
              <a:ext uri="{FF2B5EF4-FFF2-40B4-BE49-F238E27FC236}">
                <a16:creationId xmlns:a16="http://schemas.microsoft.com/office/drawing/2014/main" id="{2B3BDCF6-AC1F-7C63-9E54-A2E3157BF5E9}"/>
              </a:ext>
            </a:extLst>
          </p:cNvPr>
          <p:cNvSpPr/>
          <p:nvPr/>
        </p:nvSpPr>
        <p:spPr>
          <a:xfrm>
            <a:off x="182880" y="2267712"/>
            <a:ext cx="1225296" cy="512064"/>
          </a:xfrm>
          <a:prstGeom prst="rect">
            <a:avLst/>
          </a:prstGeom>
          <a:noFill/>
        </p:spPr>
        <p:txBody>
          <a:bodyPr wrap="square" rtlCol="0" anchor="ctr"/>
          <a:lstStyle/>
          <a:p>
            <a:pPr algn="ctr"/>
            <a:r>
              <a:rPr lang="en-US" sz="1250" b="1" dirty="0">
                <a:solidFill>
                  <a:srgbClr val="A42037"/>
                </a:solidFill>
                <a:latin typeface="Calibri" panose="020F0502020204030204" pitchFamily="34" charset="0"/>
                <a:cs typeface="Calibri" panose="020F0502020204030204" pitchFamily="34" charset="-120"/>
              </a:rPr>
              <a:t>Quantum Computing</a:t>
            </a:r>
          </a:p>
        </p:txBody>
      </p:sp>
      <p:sp>
        <p:nvSpPr>
          <p:cNvPr id="7" name="Text 5">
            <a:extLst>
              <a:ext uri="{FF2B5EF4-FFF2-40B4-BE49-F238E27FC236}">
                <a16:creationId xmlns:a16="http://schemas.microsoft.com/office/drawing/2014/main" id="{93B4BD52-9591-26C8-B02F-89A756B03304}"/>
              </a:ext>
            </a:extLst>
          </p:cNvPr>
          <p:cNvSpPr/>
          <p:nvPr/>
        </p:nvSpPr>
        <p:spPr>
          <a:xfrm>
            <a:off x="0" y="3172968"/>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Distributed Quantum Computing</a:t>
            </a:r>
          </a:p>
          <a:p>
            <a:pPr marL="0" indent="0" algn="l">
              <a:buNone/>
            </a:pPr>
            <a:endParaRPr lang="en-US" sz="1250" dirty="0"/>
          </a:p>
        </p:txBody>
      </p:sp>
      <p:sp>
        <p:nvSpPr>
          <p:cNvPr id="8" name="Text 6">
            <a:extLst>
              <a:ext uri="{FF2B5EF4-FFF2-40B4-BE49-F238E27FC236}">
                <a16:creationId xmlns:a16="http://schemas.microsoft.com/office/drawing/2014/main" id="{C8F78428-7BA0-8C3F-0ECA-57106FCB4D64}"/>
              </a:ext>
            </a:extLst>
          </p:cNvPr>
          <p:cNvSpPr/>
          <p:nvPr/>
        </p:nvSpPr>
        <p:spPr>
          <a:xfrm>
            <a:off x="109728" y="4005072"/>
            <a:ext cx="1335024" cy="512064"/>
          </a:xfrm>
          <a:prstGeom prst="rect">
            <a:avLst/>
          </a:prstGeom>
          <a:noFill/>
        </p:spPr>
        <p:txBody>
          <a:bodyPr wrap="square" rtlCol="0" anchor="ctr"/>
          <a:lstStyle/>
          <a:p>
            <a:r>
              <a:rPr lang="en-US" sz="1250" dirty="0">
                <a:solidFill>
                  <a:srgbClr val="EACBD1"/>
                </a:solidFill>
                <a:latin typeface="Calibri" panose="020F0502020204030204" pitchFamily="34" charset="0"/>
                <a:cs typeface="Calibri" panose="020F0502020204030204" pitchFamily="34" charset="-120"/>
              </a:rPr>
              <a:t>Satellite-Ground Communications</a:t>
            </a:r>
          </a:p>
        </p:txBody>
      </p:sp>
      <p:sp>
        <p:nvSpPr>
          <p:cNvPr id="9" name="Text 7">
            <a:extLst>
              <a:ext uri="{FF2B5EF4-FFF2-40B4-BE49-F238E27FC236}">
                <a16:creationId xmlns:a16="http://schemas.microsoft.com/office/drawing/2014/main" id="{40E190EE-AD89-F659-1EFB-70C0ED75136C}"/>
              </a:ext>
            </a:extLst>
          </p:cNvPr>
          <p:cNvSpPr/>
          <p:nvPr/>
        </p:nvSpPr>
        <p:spPr>
          <a:xfrm>
            <a:off x="0" y="4873752"/>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Satellite Assisted Quantum Networks</a:t>
            </a:r>
          </a:p>
        </p:txBody>
      </p:sp>
      <p:sp>
        <p:nvSpPr>
          <p:cNvPr id="10" name="Text 8">
            <a:extLst>
              <a:ext uri="{FF2B5EF4-FFF2-40B4-BE49-F238E27FC236}">
                <a16:creationId xmlns:a16="http://schemas.microsoft.com/office/drawing/2014/main" id="{AA6624A7-7B2B-51E1-17A3-2E0376936A5C}"/>
              </a:ext>
            </a:extLst>
          </p:cNvPr>
          <p:cNvSpPr/>
          <p:nvPr/>
        </p:nvSpPr>
        <p:spPr>
          <a:xfrm>
            <a:off x="2011680" y="347472"/>
            <a:ext cx="9677095" cy="292608"/>
          </a:xfrm>
          <a:prstGeom prst="rect">
            <a:avLst/>
          </a:prstGeom>
          <a:noFill/>
        </p:spPr>
        <p:txBody>
          <a:bodyPr wrap="none" rtlCol="0" anchor="ctr"/>
          <a:lstStyle/>
          <a:p>
            <a:pPr marL="0" indent="0">
              <a:buNone/>
            </a:pPr>
            <a:r>
              <a:rPr lang="en-US" sz="1200" b="1" kern="0" spc="100" dirty="0">
                <a:solidFill>
                  <a:srgbClr val="A42037"/>
                </a:solidFill>
                <a:latin typeface="Calibri" panose="020F0502020204030204" pitchFamily="34" charset="0"/>
                <a:ea typeface="Calibri" panose="020F0502020204030204" pitchFamily="34" charset="-122"/>
                <a:cs typeface="Calibri" panose="020F0502020204030204" pitchFamily="34" charset="-120"/>
              </a:rPr>
              <a:t>INTRODUCTION</a:t>
            </a:r>
            <a:endParaRPr lang="en-US" sz="1200" dirty="0"/>
          </a:p>
        </p:txBody>
      </p:sp>
      <p:sp>
        <p:nvSpPr>
          <p:cNvPr id="19" name="Text 17">
            <a:extLst>
              <a:ext uri="{FF2B5EF4-FFF2-40B4-BE49-F238E27FC236}">
                <a16:creationId xmlns:a16="http://schemas.microsoft.com/office/drawing/2014/main" id="{A3DD22F5-952D-DEFA-631F-B89A3B203A10}"/>
              </a:ext>
            </a:extLst>
          </p:cNvPr>
          <p:cNvSpPr/>
          <p:nvPr/>
        </p:nvSpPr>
        <p:spPr>
          <a:xfrm>
            <a:off x="11551617" y="6348162"/>
            <a:ext cx="411480" cy="400110"/>
          </a:xfrm>
          <a:prstGeom prst="rect">
            <a:avLst/>
          </a:prstGeom>
          <a:noFill/>
        </p:spPr>
        <p:txBody>
          <a:bodyPr wrap="square" rtlCol="0" anchor="ctr"/>
          <a:lstStyle/>
          <a:p>
            <a:pPr marL="0" indent="0" algn="r">
              <a:buNone/>
            </a:pPr>
            <a:r>
              <a:rPr lang="en-US" sz="1000" dirty="0">
                <a:solidFill>
                  <a:srgbClr val="58595B"/>
                </a:solidFill>
                <a:latin typeface="Calibri" panose="020F0502020204030204" pitchFamily="34" charset="0"/>
                <a:ea typeface="Calibri" panose="020F0502020204030204" pitchFamily="34" charset="-122"/>
                <a:cs typeface="Calibri" panose="020F0502020204030204" pitchFamily="34" charset="-120"/>
              </a:rPr>
              <a:t>3</a:t>
            </a:r>
            <a:endParaRPr lang="en-US" sz="1000" dirty="0"/>
          </a:p>
        </p:txBody>
      </p:sp>
      <p:sp>
        <p:nvSpPr>
          <p:cNvPr id="15" name="TextBox 14">
            <a:extLst>
              <a:ext uri="{FF2B5EF4-FFF2-40B4-BE49-F238E27FC236}">
                <a16:creationId xmlns:a16="http://schemas.microsoft.com/office/drawing/2014/main" id="{BB4A84E5-30A4-A295-D90B-8B03E6016C94}"/>
              </a:ext>
            </a:extLst>
          </p:cNvPr>
          <p:cNvSpPr txBox="1"/>
          <p:nvPr/>
        </p:nvSpPr>
        <p:spPr>
          <a:xfrm>
            <a:off x="0" y="5760720"/>
            <a:ext cx="1554480" cy="477054"/>
          </a:xfrm>
          <a:prstGeom prst="rect">
            <a:avLst/>
          </a:prstGeom>
          <a:noFill/>
        </p:spPr>
        <p:txBody>
          <a:bodyPr wrap="square">
            <a:spAutoFit/>
          </a:bodyPr>
          <a:lstStyle/>
          <a:p>
            <a:pPr algn="ctr"/>
            <a:r>
              <a:rPr lang="en-US" sz="1250" dirty="0">
                <a:solidFill>
                  <a:srgbClr val="EACBD1"/>
                </a:solidFill>
                <a:latin typeface="Calibri" panose="020F0502020204030204" pitchFamily="34" charset="0"/>
                <a:cs typeface="Calibri" panose="020F0502020204030204" pitchFamily="34" charset="-120"/>
              </a:rPr>
              <a:t>Satellite-Ground Quantum Computing</a:t>
            </a:r>
          </a:p>
        </p:txBody>
      </p:sp>
      <p:sp>
        <p:nvSpPr>
          <p:cNvPr id="27" name="TextBox 26">
            <a:extLst>
              <a:ext uri="{FF2B5EF4-FFF2-40B4-BE49-F238E27FC236}">
                <a16:creationId xmlns:a16="http://schemas.microsoft.com/office/drawing/2014/main" id="{341A3978-C3F2-6C6F-78AE-9C89A1E91185}"/>
              </a:ext>
            </a:extLst>
          </p:cNvPr>
          <p:cNvSpPr txBox="1"/>
          <p:nvPr/>
        </p:nvSpPr>
        <p:spPr>
          <a:xfrm>
            <a:off x="1095682" y="1246688"/>
            <a:ext cx="11642633" cy="589072"/>
          </a:xfrm>
          <a:prstGeom prst="rect">
            <a:avLst/>
          </a:prstGeom>
          <a:noFill/>
        </p:spPr>
        <p:txBody>
          <a:bodyPr wrap="square">
            <a:spAutoFit/>
          </a:bodyPr>
          <a:lstStyle/>
          <a:p>
            <a:pPr marL="342900" indent="-342900">
              <a:lnSpc>
                <a:spcPct val="150000"/>
              </a:lnSpc>
              <a:buFont typeface="Wingdings" panose="05000000000000000000" pitchFamily="2" charset="2"/>
              <a:buChar char="Ø"/>
            </a:pPr>
            <a:endParaRPr lang="en-US" altLang="zh-CN" sz="2400" b="1" dirty="0">
              <a:solidFill>
                <a:schemeClr val="accent2"/>
              </a:solidFill>
              <a:latin typeface="Calibri" panose="020F0502020204030204" pitchFamily="34" charset="0"/>
              <a:cs typeface="Calibri" panose="020F0502020204030204" pitchFamily="34" charset="0"/>
            </a:endParaRPr>
          </a:p>
        </p:txBody>
      </p:sp>
      <p:sp>
        <p:nvSpPr>
          <p:cNvPr id="3" name="Rectangle 2">
            <a:extLst>
              <a:ext uri="{FF2B5EF4-FFF2-40B4-BE49-F238E27FC236}">
                <a16:creationId xmlns:a16="http://schemas.microsoft.com/office/drawing/2014/main" id="{38B6EF4B-C8E1-85DD-7DAC-FE5A96481FBA}"/>
              </a:ext>
            </a:extLst>
          </p:cNvPr>
          <p:cNvSpPr/>
          <p:nvPr/>
        </p:nvSpPr>
        <p:spPr>
          <a:xfrm>
            <a:off x="1572355" y="3133453"/>
            <a:ext cx="7727141" cy="400110"/>
          </a:xfrm>
          <a:prstGeom prst="rect">
            <a:avLst/>
          </a:prstGeom>
        </p:spPr>
        <p:txBody>
          <a:bodyPr wrap="square">
            <a:spAutoFit/>
          </a:bodyPr>
          <a:lstStyle/>
          <a:p>
            <a:r>
              <a:rPr lang="en-US" altLang="zh-CN" sz="2000" b="1" kern="0" dirty="0">
                <a:solidFill>
                  <a:prstClr val="black"/>
                </a:solidFill>
                <a:latin typeface="华光中楷_CNKI" panose="02000500000000000000" charset="-122"/>
                <a:ea typeface="华光中楷_CNKI" panose="02000500000000000000" charset="-122"/>
              </a:rPr>
              <a:t>QUBO (Quadratic Unconstrained Binary Optimization)</a:t>
            </a:r>
            <a:endParaRPr lang="en-US" sz="2000" dirty="0"/>
          </a:p>
        </p:txBody>
      </p:sp>
      <p:sp>
        <p:nvSpPr>
          <p:cNvPr id="11" name="TextBox 10">
            <a:extLst>
              <a:ext uri="{FF2B5EF4-FFF2-40B4-BE49-F238E27FC236}">
                <a16:creationId xmlns:a16="http://schemas.microsoft.com/office/drawing/2014/main" id="{292BC019-98BD-422F-95D1-E3E43E3DD2BC}"/>
              </a:ext>
            </a:extLst>
          </p:cNvPr>
          <p:cNvSpPr txBox="1"/>
          <p:nvPr/>
        </p:nvSpPr>
        <p:spPr>
          <a:xfrm>
            <a:off x="1572355" y="4444926"/>
            <a:ext cx="8347157" cy="400110"/>
          </a:xfrm>
          <a:prstGeom prst="rect">
            <a:avLst/>
          </a:prstGeom>
          <a:noFill/>
        </p:spPr>
        <p:txBody>
          <a:bodyPr wrap="none" rtlCol="0">
            <a:spAutoFit/>
          </a:bodyPr>
          <a:lstStyle/>
          <a:p>
            <a:r>
              <a:rPr lang="en-US" sz="2000" dirty="0">
                <a:latin typeface="Times New Roman" panose="02020603050405020304" pitchFamily="18" charset="0"/>
                <a:cs typeface="Times New Roman" panose="02020603050405020304" pitchFamily="18" charset="0"/>
              </a:rPr>
              <a:t>These important optimization problems can be transformed into QUBO model: </a:t>
            </a:r>
          </a:p>
        </p:txBody>
      </p:sp>
      <mc:AlternateContent xmlns:mc="http://schemas.openxmlformats.org/markup-compatibility/2006" xmlns:a14="http://schemas.microsoft.com/office/drawing/2010/main">
        <mc:Choice Requires="a14">
          <p:sp>
            <p:nvSpPr>
              <p:cNvPr id="12" name="Rectangle 11">
                <a:extLst>
                  <a:ext uri="{FF2B5EF4-FFF2-40B4-BE49-F238E27FC236}">
                    <a16:creationId xmlns:a16="http://schemas.microsoft.com/office/drawing/2014/main" id="{68D77F01-F154-E1BF-CE5B-77344CB6B198}"/>
                  </a:ext>
                </a:extLst>
              </p:cNvPr>
              <p:cNvSpPr/>
              <p:nvPr/>
            </p:nvSpPr>
            <p:spPr>
              <a:xfrm>
                <a:off x="3301443" y="3535706"/>
                <a:ext cx="4294252" cy="87408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000" b="0" i="1" smtClean="0">
                          <a:solidFill>
                            <a:schemeClr val="tx1"/>
                          </a:solidFill>
                          <a:latin typeface="Cambria Math" panose="02040503050406030204" pitchFamily="18" charset="0"/>
                        </a:rPr>
                        <m:t>𝑓</m:t>
                      </m:r>
                      <m:d>
                        <m:dPr>
                          <m:ctrlPr>
                            <a:rPr lang="en-US" sz="2000" b="0" i="1">
                              <a:solidFill>
                                <a:schemeClr val="tx1"/>
                              </a:solidFill>
                              <a:latin typeface="Cambria Math" panose="02040503050406030204" pitchFamily="18" charset="0"/>
                            </a:rPr>
                          </m:ctrlPr>
                        </m:dPr>
                        <m:e>
                          <m:r>
                            <a:rPr lang="en-US" sz="2000" b="0" i="1">
                              <a:solidFill>
                                <a:schemeClr val="tx1"/>
                              </a:solidFill>
                              <a:latin typeface="Cambria Math" panose="02040503050406030204" pitchFamily="18" charset="0"/>
                            </a:rPr>
                            <m:t>𝑥</m:t>
                          </m:r>
                        </m:e>
                      </m:d>
                      <m:r>
                        <a:rPr lang="en-US" sz="2000" b="0" i="0">
                          <a:solidFill>
                            <a:schemeClr val="tx1"/>
                          </a:solidFill>
                          <a:latin typeface="Cambria Math" panose="02040503050406030204" pitchFamily="18" charset="0"/>
                        </a:rPr>
                        <m:t>= </m:t>
                      </m:r>
                      <m:nary>
                        <m:naryPr>
                          <m:chr m:val="∑"/>
                          <m:limLoc m:val="undOvr"/>
                          <m:supHide m:val="on"/>
                          <m:ctrlPr>
                            <a:rPr lang="en-US" sz="2000" b="0" i="1">
                              <a:solidFill>
                                <a:schemeClr val="tx1"/>
                              </a:solidFill>
                              <a:latin typeface="Cambria Math" panose="02040503050406030204" pitchFamily="18" charset="0"/>
                            </a:rPr>
                          </m:ctrlPr>
                        </m:naryPr>
                        <m:sub>
                          <m:r>
                            <a:rPr lang="en-US" sz="2000" b="0" i="1">
                              <a:solidFill>
                                <a:schemeClr val="tx1"/>
                              </a:solidFill>
                              <a:latin typeface="Cambria Math" panose="02040503050406030204" pitchFamily="18" charset="0"/>
                            </a:rPr>
                            <m:t>𝑖</m:t>
                          </m:r>
                        </m:sub>
                        <m:sup/>
                        <m:e>
                          <m:sSub>
                            <m:sSubPr>
                              <m:ctrlPr>
                                <a:rPr lang="en-US" sz="2000" b="1" i="1">
                                  <a:solidFill>
                                    <a:schemeClr val="tx1"/>
                                  </a:solidFill>
                                  <a:latin typeface="Cambria Math" panose="02040503050406030204" pitchFamily="18" charset="0"/>
                                </a:rPr>
                              </m:ctrlPr>
                            </m:sSubPr>
                            <m:e>
                              <m:r>
                                <a:rPr lang="en-US" sz="2000" b="1" i="1">
                                  <a:solidFill>
                                    <a:schemeClr val="tx1"/>
                                  </a:solidFill>
                                  <a:latin typeface="Cambria Math" panose="02040503050406030204" pitchFamily="18" charset="0"/>
                                </a:rPr>
                                <m:t>𝑸</m:t>
                              </m:r>
                            </m:e>
                            <m:sub>
                              <m:r>
                                <a:rPr lang="en-US" sz="2000" b="0" i="1">
                                  <a:solidFill>
                                    <a:schemeClr val="tx1"/>
                                  </a:solidFill>
                                  <a:latin typeface="Cambria Math" panose="02040503050406030204" pitchFamily="18" charset="0"/>
                                </a:rPr>
                                <m:t>𝑖</m:t>
                              </m:r>
                              <m:r>
                                <a:rPr lang="en-US" sz="2000" b="0" i="0">
                                  <a:solidFill>
                                    <a:schemeClr val="tx1"/>
                                  </a:solidFill>
                                  <a:latin typeface="Cambria Math" panose="02040503050406030204" pitchFamily="18" charset="0"/>
                                </a:rPr>
                                <m:t>,</m:t>
                              </m:r>
                              <m:r>
                                <a:rPr lang="en-US" sz="2000" b="0" i="1">
                                  <a:solidFill>
                                    <a:schemeClr val="tx1"/>
                                  </a:solidFill>
                                  <a:latin typeface="Cambria Math" panose="02040503050406030204" pitchFamily="18" charset="0"/>
                                </a:rPr>
                                <m:t>𝑖</m:t>
                              </m:r>
                            </m:sub>
                          </m:sSub>
                          <m:sSub>
                            <m:sSubPr>
                              <m:ctrlPr>
                                <a:rPr lang="en-US" sz="2000" b="0" i="1">
                                  <a:solidFill>
                                    <a:schemeClr val="tx1"/>
                                  </a:solidFill>
                                  <a:latin typeface="Cambria Math" panose="02040503050406030204" pitchFamily="18" charset="0"/>
                                </a:rPr>
                              </m:ctrlPr>
                            </m:sSubPr>
                            <m:e>
                              <m:r>
                                <a:rPr lang="en-US" sz="2000" b="0" i="1">
                                  <a:solidFill>
                                    <a:schemeClr val="tx1"/>
                                  </a:solidFill>
                                  <a:latin typeface="Cambria Math" panose="02040503050406030204" pitchFamily="18" charset="0"/>
                                </a:rPr>
                                <m:t>𝑥</m:t>
                              </m:r>
                            </m:e>
                            <m:sub>
                              <m:r>
                                <a:rPr lang="en-US" sz="2000" b="0" i="1">
                                  <a:solidFill>
                                    <a:schemeClr val="tx1"/>
                                  </a:solidFill>
                                  <a:latin typeface="Cambria Math" panose="02040503050406030204" pitchFamily="18" charset="0"/>
                                </a:rPr>
                                <m:t>𝑖</m:t>
                              </m:r>
                            </m:sub>
                          </m:sSub>
                        </m:e>
                      </m:nary>
                      <m:r>
                        <a:rPr lang="en-US" sz="2000" b="0" i="0" smtClean="0">
                          <a:solidFill>
                            <a:schemeClr val="tx1"/>
                          </a:solidFill>
                          <a:latin typeface="Cambria Math" panose="02040503050406030204" pitchFamily="18" charset="0"/>
                        </a:rPr>
                        <m:t>  </m:t>
                      </m:r>
                      <m:r>
                        <a:rPr lang="en-US" sz="2000" b="0" i="0">
                          <a:solidFill>
                            <a:schemeClr val="tx1"/>
                          </a:solidFill>
                          <a:latin typeface="Cambria Math" panose="02040503050406030204" pitchFamily="18" charset="0"/>
                        </a:rPr>
                        <m:t>+</m:t>
                      </m:r>
                      <m:r>
                        <a:rPr lang="en-US" sz="2000" b="0" i="1" smtClean="0">
                          <a:solidFill>
                            <a:schemeClr val="tx1"/>
                          </a:solidFill>
                          <a:latin typeface="Cambria Math" panose="02040503050406030204" pitchFamily="18" charset="0"/>
                        </a:rPr>
                        <m:t>  </m:t>
                      </m:r>
                      <m:nary>
                        <m:naryPr>
                          <m:chr m:val="∑"/>
                          <m:limLoc m:val="undOvr"/>
                          <m:supHide m:val="on"/>
                          <m:ctrlPr>
                            <a:rPr lang="en-US" sz="2000" b="0" i="1">
                              <a:solidFill>
                                <a:schemeClr val="tx1"/>
                              </a:solidFill>
                              <a:latin typeface="Cambria Math" panose="02040503050406030204" pitchFamily="18" charset="0"/>
                            </a:rPr>
                          </m:ctrlPr>
                        </m:naryPr>
                        <m:sub>
                          <m:r>
                            <a:rPr lang="en-US" sz="2000" b="0" i="1">
                              <a:solidFill>
                                <a:schemeClr val="tx1"/>
                              </a:solidFill>
                              <a:latin typeface="Cambria Math" panose="02040503050406030204" pitchFamily="18" charset="0"/>
                            </a:rPr>
                            <m:t>𝑖</m:t>
                          </m:r>
                        </m:sub>
                        <m:sup/>
                        <m:e>
                          <m:nary>
                            <m:naryPr>
                              <m:chr m:val="∑"/>
                              <m:limLoc m:val="undOvr"/>
                              <m:supHide m:val="on"/>
                              <m:ctrlPr>
                                <a:rPr lang="en-US" sz="2000" b="0" i="1">
                                  <a:solidFill>
                                    <a:schemeClr val="tx1"/>
                                  </a:solidFill>
                                  <a:latin typeface="Cambria Math" panose="02040503050406030204" pitchFamily="18" charset="0"/>
                                </a:rPr>
                              </m:ctrlPr>
                            </m:naryPr>
                            <m:sub>
                              <m:r>
                                <a:rPr lang="en-US" sz="2000" b="0" i="1">
                                  <a:solidFill>
                                    <a:schemeClr val="tx1"/>
                                  </a:solidFill>
                                  <a:latin typeface="Cambria Math" panose="02040503050406030204" pitchFamily="18" charset="0"/>
                                </a:rPr>
                                <m:t>𝑖</m:t>
                              </m:r>
                              <m:r>
                                <a:rPr lang="en-US" sz="2000" b="0" i="0">
                                  <a:solidFill>
                                    <a:schemeClr val="tx1"/>
                                  </a:solidFill>
                                  <a:latin typeface="Cambria Math" panose="02040503050406030204" pitchFamily="18" charset="0"/>
                                </a:rPr>
                                <m:t>&lt;</m:t>
                              </m:r>
                              <m:r>
                                <a:rPr lang="en-US" sz="2000" b="0" i="1">
                                  <a:solidFill>
                                    <a:schemeClr val="tx1"/>
                                  </a:solidFill>
                                  <a:latin typeface="Cambria Math" panose="02040503050406030204" pitchFamily="18" charset="0"/>
                                </a:rPr>
                                <m:t>𝑗</m:t>
                              </m:r>
                            </m:sub>
                            <m:sup/>
                            <m:e>
                              <m:sSub>
                                <m:sSubPr>
                                  <m:ctrlPr>
                                    <a:rPr lang="en-US" sz="2000" b="1" i="1">
                                      <a:solidFill>
                                        <a:schemeClr val="tx1"/>
                                      </a:solidFill>
                                      <a:latin typeface="Cambria Math" panose="02040503050406030204" pitchFamily="18" charset="0"/>
                                    </a:rPr>
                                  </m:ctrlPr>
                                </m:sSubPr>
                                <m:e>
                                  <m:r>
                                    <a:rPr lang="en-US" sz="2000" b="1" i="1">
                                      <a:solidFill>
                                        <a:schemeClr val="tx1"/>
                                      </a:solidFill>
                                      <a:latin typeface="Cambria Math" panose="02040503050406030204" pitchFamily="18" charset="0"/>
                                    </a:rPr>
                                    <m:t>𝑸</m:t>
                                  </m:r>
                                </m:e>
                                <m:sub>
                                  <m:r>
                                    <a:rPr lang="en-US" sz="2000" b="0" i="1">
                                      <a:solidFill>
                                        <a:schemeClr val="tx1"/>
                                      </a:solidFill>
                                      <a:latin typeface="Cambria Math" panose="02040503050406030204" pitchFamily="18" charset="0"/>
                                    </a:rPr>
                                    <m:t>𝑖</m:t>
                                  </m:r>
                                  <m:r>
                                    <a:rPr lang="en-US" sz="2000" b="0" i="0">
                                      <a:solidFill>
                                        <a:schemeClr val="tx1"/>
                                      </a:solidFill>
                                      <a:latin typeface="Cambria Math" panose="02040503050406030204" pitchFamily="18" charset="0"/>
                                    </a:rPr>
                                    <m:t>,</m:t>
                                  </m:r>
                                  <m:r>
                                    <a:rPr lang="en-US" sz="2000" b="0" i="1">
                                      <a:solidFill>
                                        <a:schemeClr val="tx1"/>
                                      </a:solidFill>
                                      <a:latin typeface="Cambria Math" panose="02040503050406030204" pitchFamily="18" charset="0"/>
                                    </a:rPr>
                                    <m:t>𝑗</m:t>
                                  </m:r>
                                </m:sub>
                              </m:sSub>
                              <m:sSub>
                                <m:sSubPr>
                                  <m:ctrlPr>
                                    <a:rPr lang="en-US" sz="2000" b="0" i="1">
                                      <a:solidFill>
                                        <a:schemeClr val="tx1"/>
                                      </a:solidFill>
                                      <a:latin typeface="Cambria Math" panose="02040503050406030204" pitchFamily="18" charset="0"/>
                                    </a:rPr>
                                  </m:ctrlPr>
                                </m:sSubPr>
                                <m:e>
                                  <m:r>
                                    <a:rPr lang="en-US" sz="2000" b="0" i="1">
                                      <a:solidFill>
                                        <a:schemeClr val="tx1"/>
                                      </a:solidFill>
                                      <a:latin typeface="Cambria Math" panose="02040503050406030204" pitchFamily="18" charset="0"/>
                                    </a:rPr>
                                    <m:t>𝑥</m:t>
                                  </m:r>
                                </m:e>
                                <m:sub>
                                  <m:r>
                                    <a:rPr lang="en-US" sz="2000" b="0" i="1">
                                      <a:solidFill>
                                        <a:schemeClr val="tx1"/>
                                      </a:solidFill>
                                      <a:latin typeface="Cambria Math" panose="02040503050406030204" pitchFamily="18" charset="0"/>
                                    </a:rPr>
                                    <m:t>𝑖</m:t>
                                  </m:r>
                                </m:sub>
                              </m:sSub>
                            </m:e>
                          </m:nary>
                          <m:sSub>
                            <m:sSubPr>
                              <m:ctrlPr>
                                <a:rPr lang="en-US" sz="2000" b="0" i="1">
                                  <a:solidFill>
                                    <a:schemeClr val="tx1"/>
                                  </a:solidFill>
                                  <a:latin typeface="Cambria Math" panose="02040503050406030204" pitchFamily="18" charset="0"/>
                                </a:rPr>
                              </m:ctrlPr>
                            </m:sSubPr>
                            <m:e>
                              <m:r>
                                <a:rPr lang="en-US" sz="2000" b="0" i="1">
                                  <a:solidFill>
                                    <a:schemeClr val="tx1"/>
                                  </a:solidFill>
                                  <a:latin typeface="Cambria Math" panose="02040503050406030204" pitchFamily="18" charset="0"/>
                                </a:rPr>
                                <m:t>𝑥</m:t>
                              </m:r>
                            </m:e>
                            <m:sub>
                              <m:r>
                                <a:rPr lang="en-US" sz="2000" b="0" i="1">
                                  <a:solidFill>
                                    <a:schemeClr val="tx1"/>
                                  </a:solidFill>
                                  <a:latin typeface="Cambria Math" panose="02040503050406030204" pitchFamily="18" charset="0"/>
                                </a:rPr>
                                <m:t>𝑗</m:t>
                              </m:r>
                            </m:sub>
                          </m:sSub>
                        </m:e>
                      </m:nary>
                    </m:oMath>
                  </m:oMathPara>
                </a14:m>
                <a:endParaRPr lang="en-US" dirty="0">
                  <a:solidFill>
                    <a:schemeClr val="tx1"/>
                  </a:solidFill>
                </a:endParaRPr>
              </a:p>
            </p:txBody>
          </p:sp>
        </mc:Choice>
        <mc:Fallback xmlns="">
          <p:sp>
            <p:nvSpPr>
              <p:cNvPr id="12" name="Rectangle 11">
                <a:extLst>
                  <a:ext uri="{FF2B5EF4-FFF2-40B4-BE49-F238E27FC236}">
                    <a16:creationId xmlns:a16="http://schemas.microsoft.com/office/drawing/2014/main" id="{68D77F01-F154-E1BF-CE5B-77344CB6B198}"/>
                  </a:ext>
                </a:extLst>
              </p:cNvPr>
              <p:cNvSpPr>
                <a:spLocks noRot="1" noChangeAspect="1" noMove="1" noResize="1" noEditPoints="1" noAdjustHandles="1" noChangeArrowheads="1" noChangeShapeType="1" noTextEdit="1"/>
              </p:cNvSpPr>
              <p:nvPr/>
            </p:nvSpPr>
            <p:spPr>
              <a:xfrm>
                <a:off x="3301443" y="3535706"/>
                <a:ext cx="4294252" cy="874085"/>
              </a:xfrm>
              <a:prstGeom prst="rect">
                <a:avLst/>
              </a:prstGeom>
              <a:blipFill>
                <a:blip r:embed="rId2"/>
                <a:stretch>
                  <a:fillRect t="-120000" b="-16285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Rectangle 12">
                <a:extLst>
                  <a:ext uri="{FF2B5EF4-FFF2-40B4-BE49-F238E27FC236}">
                    <a16:creationId xmlns:a16="http://schemas.microsoft.com/office/drawing/2014/main" id="{60BB73CA-062D-082C-698E-E41DFFE584C4}"/>
                  </a:ext>
                </a:extLst>
              </p:cNvPr>
              <p:cNvSpPr/>
              <p:nvPr/>
            </p:nvSpPr>
            <p:spPr>
              <a:xfrm>
                <a:off x="3625408" y="1917234"/>
                <a:ext cx="3839641" cy="8785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000" b="0" i="1" smtClean="0">
                          <a:solidFill>
                            <a:schemeClr val="tx1"/>
                          </a:solidFill>
                          <a:latin typeface="Cambria Math" panose="02040503050406030204" pitchFamily="18" charset="0"/>
                        </a:rPr>
                        <m:t>𝐻</m:t>
                      </m:r>
                      <m:d>
                        <m:dPr>
                          <m:ctrlPr>
                            <a:rPr lang="en-US" sz="2000" b="0" i="1">
                              <a:solidFill>
                                <a:schemeClr val="tx1"/>
                              </a:solidFill>
                              <a:latin typeface="Cambria Math" panose="02040503050406030204" pitchFamily="18" charset="0"/>
                            </a:rPr>
                          </m:ctrlPr>
                        </m:dPr>
                        <m:e>
                          <m:r>
                            <a:rPr lang="en-US" sz="2000" b="0" i="1">
                              <a:solidFill>
                                <a:schemeClr val="tx1"/>
                              </a:solidFill>
                              <a:latin typeface="Cambria Math" panose="02040503050406030204" pitchFamily="18" charset="0"/>
                            </a:rPr>
                            <m:t>𝑠</m:t>
                          </m:r>
                        </m:e>
                      </m:d>
                      <m:r>
                        <a:rPr lang="en-US" sz="2000" b="0" i="0">
                          <a:solidFill>
                            <a:schemeClr val="tx1"/>
                          </a:solidFill>
                          <a:latin typeface="Cambria Math" panose="02040503050406030204" pitchFamily="18" charset="0"/>
                        </a:rPr>
                        <m:t>= </m:t>
                      </m:r>
                      <m:nary>
                        <m:naryPr>
                          <m:chr m:val="∑"/>
                          <m:limLoc m:val="undOvr"/>
                          <m:supHide m:val="on"/>
                          <m:ctrlPr>
                            <a:rPr lang="en-US" sz="2000" b="0" i="1">
                              <a:solidFill>
                                <a:schemeClr val="tx1"/>
                              </a:solidFill>
                              <a:latin typeface="Cambria Math" panose="02040503050406030204" pitchFamily="18" charset="0"/>
                            </a:rPr>
                          </m:ctrlPr>
                        </m:naryPr>
                        <m:sub>
                          <m:r>
                            <a:rPr lang="en-US" sz="2000" b="0" i="1">
                              <a:solidFill>
                                <a:schemeClr val="tx1"/>
                              </a:solidFill>
                              <a:latin typeface="Cambria Math" panose="02040503050406030204" pitchFamily="18" charset="0"/>
                            </a:rPr>
                            <m:t>𝑖</m:t>
                          </m:r>
                        </m:sub>
                        <m:sup/>
                        <m:e>
                          <m:sSub>
                            <m:sSubPr>
                              <m:ctrlPr>
                                <a:rPr lang="en-US" sz="2000" b="0" i="1">
                                  <a:solidFill>
                                    <a:schemeClr val="tx1"/>
                                  </a:solidFill>
                                  <a:latin typeface="Cambria Math" panose="02040503050406030204" pitchFamily="18" charset="0"/>
                                </a:rPr>
                              </m:ctrlPr>
                            </m:sSubPr>
                            <m:e>
                              <m:r>
                                <a:rPr lang="en-US" sz="2000" b="0" i="1">
                                  <a:solidFill>
                                    <a:schemeClr val="tx1"/>
                                  </a:solidFill>
                                  <a:latin typeface="Cambria Math" panose="02040503050406030204" pitchFamily="18" charset="0"/>
                                </a:rPr>
                                <m:t>h</m:t>
                              </m:r>
                            </m:e>
                            <m:sub>
                              <m:r>
                                <a:rPr lang="en-US" sz="2000" b="0" i="1">
                                  <a:solidFill>
                                    <a:schemeClr val="tx1"/>
                                  </a:solidFill>
                                  <a:latin typeface="Cambria Math" panose="02040503050406030204" pitchFamily="18" charset="0"/>
                                </a:rPr>
                                <m:t>𝑖</m:t>
                              </m:r>
                            </m:sub>
                          </m:sSub>
                          <m:sSub>
                            <m:sSubPr>
                              <m:ctrlPr>
                                <a:rPr lang="en-US" sz="2000" b="0" i="1">
                                  <a:solidFill>
                                    <a:schemeClr val="tx1"/>
                                  </a:solidFill>
                                  <a:latin typeface="Cambria Math" panose="02040503050406030204" pitchFamily="18" charset="0"/>
                                </a:rPr>
                              </m:ctrlPr>
                            </m:sSubPr>
                            <m:e>
                              <m:r>
                                <a:rPr lang="en-US" sz="2000" b="0" i="1">
                                  <a:solidFill>
                                    <a:schemeClr val="tx1"/>
                                  </a:solidFill>
                                  <a:latin typeface="Cambria Math" panose="02040503050406030204" pitchFamily="18" charset="0"/>
                                </a:rPr>
                                <m:t>𝑠</m:t>
                              </m:r>
                            </m:e>
                            <m:sub>
                              <m:r>
                                <a:rPr lang="en-US" sz="2000" b="0" i="1">
                                  <a:solidFill>
                                    <a:schemeClr val="tx1"/>
                                  </a:solidFill>
                                  <a:latin typeface="Cambria Math" panose="02040503050406030204" pitchFamily="18" charset="0"/>
                                </a:rPr>
                                <m:t>𝑖</m:t>
                              </m:r>
                            </m:sub>
                          </m:sSub>
                        </m:e>
                      </m:nary>
                      <m:r>
                        <a:rPr lang="en-US" sz="2000" b="0" i="0">
                          <a:solidFill>
                            <a:schemeClr val="tx1"/>
                          </a:solidFill>
                          <a:latin typeface="Cambria Math" panose="02040503050406030204" pitchFamily="18" charset="0"/>
                        </a:rPr>
                        <m:t>+</m:t>
                      </m:r>
                      <m:nary>
                        <m:naryPr>
                          <m:chr m:val="∑"/>
                          <m:limLoc m:val="undOvr"/>
                          <m:supHide m:val="on"/>
                          <m:ctrlPr>
                            <a:rPr lang="en-US" sz="2000" b="0" i="1">
                              <a:solidFill>
                                <a:schemeClr val="tx1"/>
                              </a:solidFill>
                              <a:latin typeface="Cambria Math" panose="02040503050406030204" pitchFamily="18" charset="0"/>
                            </a:rPr>
                          </m:ctrlPr>
                        </m:naryPr>
                        <m:sub>
                          <m:r>
                            <a:rPr lang="en-US" sz="2000" b="0" i="1">
                              <a:solidFill>
                                <a:schemeClr val="tx1"/>
                              </a:solidFill>
                              <a:latin typeface="Cambria Math" panose="02040503050406030204" pitchFamily="18" charset="0"/>
                            </a:rPr>
                            <m:t>𝑖</m:t>
                          </m:r>
                        </m:sub>
                        <m:sup/>
                        <m:e>
                          <m:nary>
                            <m:naryPr>
                              <m:chr m:val="∑"/>
                              <m:limLoc m:val="undOvr"/>
                              <m:supHide m:val="on"/>
                              <m:ctrlPr>
                                <a:rPr lang="en-US" sz="2000" b="0" i="1">
                                  <a:solidFill>
                                    <a:schemeClr val="tx1"/>
                                  </a:solidFill>
                                  <a:latin typeface="Cambria Math" panose="02040503050406030204" pitchFamily="18" charset="0"/>
                                </a:rPr>
                              </m:ctrlPr>
                            </m:naryPr>
                            <m:sub>
                              <m:r>
                                <a:rPr lang="en-US" sz="2000" b="0" i="1">
                                  <a:solidFill>
                                    <a:schemeClr val="tx1"/>
                                  </a:solidFill>
                                  <a:latin typeface="Cambria Math" panose="02040503050406030204" pitchFamily="18" charset="0"/>
                                </a:rPr>
                                <m:t>𝑖</m:t>
                              </m:r>
                              <m:r>
                                <a:rPr lang="en-US" sz="2000" b="0" i="0">
                                  <a:solidFill>
                                    <a:schemeClr val="tx1"/>
                                  </a:solidFill>
                                  <a:latin typeface="Cambria Math" panose="02040503050406030204" pitchFamily="18" charset="0"/>
                                </a:rPr>
                                <m:t>&lt;</m:t>
                              </m:r>
                              <m:r>
                                <a:rPr lang="en-US" sz="2000" b="0" i="1">
                                  <a:solidFill>
                                    <a:schemeClr val="tx1"/>
                                  </a:solidFill>
                                  <a:latin typeface="Cambria Math" panose="02040503050406030204" pitchFamily="18" charset="0"/>
                                </a:rPr>
                                <m:t>𝑗</m:t>
                              </m:r>
                            </m:sub>
                            <m:sup/>
                            <m:e>
                              <m:sSub>
                                <m:sSubPr>
                                  <m:ctrlPr>
                                    <a:rPr lang="en-US" sz="2000" b="0" i="1">
                                      <a:solidFill>
                                        <a:schemeClr val="tx1"/>
                                      </a:solidFill>
                                      <a:latin typeface="Cambria Math" panose="02040503050406030204" pitchFamily="18" charset="0"/>
                                    </a:rPr>
                                  </m:ctrlPr>
                                </m:sSubPr>
                                <m:e>
                                  <m:r>
                                    <a:rPr lang="en-US" sz="2000" b="0" i="1">
                                      <a:solidFill>
                                        <a:schemeClr val="tx1"/>
                                      </a:solidFill>
                                      <a:latin typeface="Cambria Math" panose="02040503050406030204" pitchFamily="18" charset="0"/>
                                    </a:rPr>
                                    <m:t>𝐽</m:t>
                                  </m:r>
                                </m:e>
                                <m:sub>
                                  <m:r>
                                    <a:rPr lang="en-US" sz="2000" b="0" i="1">
                                      <a:solidFill>
                                        <a:schemeClr val="tx1"/>
                                      </a:solidFill>
                                      <a:latin typeface="Cambria Math" panose="02040503050406030204" pitchFamily="18" charset="0"/>
                                    </a:rPr>
                                    <m:t>𝑖</m:t>
                                  </m:r>
                                  <m:r>
                                    <a:rPr lang="en-US" sz="2000" b="0" i="0">
                                      <a:solidFill>
                                        <a:schemeClr val="tx1"/>
                                      </a:solidFill>
                                      <a:latin typeface="Cambria Math" panose="02040503050406030204" pitchFamily="18" charset="0"/>
                                    </a:rPr>
                                    <m:t>,</m:t>
                                  </m:r>
                                  <m:r>
                                    <a:rPr lang="en-US" sz="2000" b="0" i="1">
                                      <a:solidFill>
                                        <a:schemeClr val="tx1"/>
                                      </a:solidFill>
                                      <a:latin typeface="Cambria Math" panose="02040503050406030204" pitchFamily="18" charset="0"/>
                                    </a:rPr>
                                    <m:t>𝑗</m:t>
                                  </m:r>
                                </m:sub>
                              </m:sSub>
                              <m:sSub>
                                <m:sSubPr>
                                  <m:ctrlPr>
                                    <a:rPr lang="en-US" sz="2000" b="0" i="1">
                                      <a:solidFill>
                                        <a:schemeClr val="tx1"/>
                                      </a:solidFill>
                                      <a:latin typeface="Cambria Math" panose="02040503050406030204" pitchFamily="18" charset="0"/>
                                    </a:rPr>
                                  </m:ctrlPr>
                                </m:sSubPr>
                                <m:e>
                                  <m:r>
                                    <a:rPr lang="en-US" sz="2000" b="0" i="1">
                                      <a:solidFill>
                                        <a:schemeClr val="tx1"/>
                                      </a:solidFill>
                                      <a:latin typeface="Cambria Math" panose="02040503050406030204" pitchFamily="18" charset="0"/>
                                    </a:rPr>
                                    <m:t>𝑠</m:t>
                                  </m:r>
                                </m:e>
                                <m:sub>
                                  <m:r>
                                    <a:rPr lang="en-US" sz="2000" b="0" i="1">
                                      <a:solidFill>
                                        <a:schemeClr val="tx1"/>
                                      </a:solidFill>
                                      <a:latin typeface="Cambria Math" panose="02040503050406030204" pitchFamily="18" charset="0"/>
                                    </a:rPr>
                                    <m:t>𝑖</m:t>
                                  </m:r>
                                </m:sub>
                              </m:sSub>
                            </m:e>
                          </m:nary>
                          <m:sSub>
                            <m:sSubPr>
                              <m:ctrlPr>
                                <a:rPr lang="en-US" sz="2000" b="0" i="1">
                                  <a:solidFill>
                                    <a:schemeClr val="tx1"/>
                                  </a:solidFill>
                                  <a:latin typeface="Cambria Math" panose="02040503050406030204" pitchFamily="18" charset="0"/>
                                </a:rPr>
                              </m:ctrlPr>
                            </m:sSubPr>
                            <m:e>
                              <m:r>
                                <a:rPr lang="en-US" sz="2000" b="0" i="1">
                                  <a:solidFill>
                                    <a:schemeClr val="tx1"/>
                                  </a:solidFill>
                                  <a:latin typeface="Cambria Math" panose="02040503050406030204" pitchFamily="18" charset="0"/>
                                </a:rPr>
                                <m:t>𝑠</m:t>
                              </m:r>
                            </m:e>
                            <m:sub>
                              <m:r>
                                <a:rPr lang="en-US" sz="2000" b="0" i="1">
                                  <a:solidFill>
                                    <a:schemeClr val="tx1"/>
                                  </a:solidFill>
                                  <a:latin typeface="Cambria Math" panose="02040503050406030204" pitchFamily="18" charset="0"/>
                                </a:rPr>
                                <m:t>𝑗</m:t>
                              </m:r>
                            </m:sub>
                          </m:sSub>
                        </m:e>
                      </m:nary>
                    </m:oMath>
                  </m:oMathPara>
                </a14:m>
                <a:endParaRPr lang="en-US" dirty="0">
                  <a:solidFill>
                    <a:schemeClr val="tx1"/>
                  </a:solidFill>
                </a:endParaRPr>
              </a:p>
            </p:txBody>
          </p:sp>
        </mc:Choice>
        <mc:Fallback xmlns="">
          <p:sp>
            <p:nvSpPr>
              <p:cNvPr id="13" name="Rectangle 12">
                <a:extLst>
                  <a:ext uri="{FF2B5EF4-FFF2-40B4-BE49-F238E27FC236}">
                    <a16:creationId xmlns:a16="http://schemas.microsoft.com/office/drawing/2014/main" id="{60BB73CA-062D-082C-698E-E41DFFE584C4}"/>
                  </a:ext>
                </a:extLst>
              </p:cNvPr>
              <p:cNvSpPr>
                <a:spLocks noRot="1" noChangeAspect="1" noMove="1" noResize="1" noEditPoints="1" noAdjustHandles="1" noChangeArrowheads="1" noChangeShapeType="1" noTextEdit="1"/>
              </p:cNvSpPr>
              <p:nvPr/>
            </p:nvSpPr>
            <p:spPr>
              <a:xfrm>
                <a:off x="3625408" y="1917234"/>
                <a:ext cx="3839641" cy="878510"/>
              </a:xfrm>
              <a:prstGeom prst="rect">
                <a:avLst/>
              </a:prstGeom>
              <a:blipFill>
                <a:blip r:embed="rId3"/>
                <a:stretch>
                  <a:fillRect t="-120000" b="-161429"/>
                </a:stretch>
              </a:blipFill>
            </p:spPr>
            <p:txBody>
              <a:bodyPr/>
              <a:lstStyle/>
              <a:p>
                <a:r>
                  <a:rPr lang="en-US">
                    <a:noFill/>
                  </a:rPr>
                  <a:t> </a:t>
                </a:r>
              </a:p>
            </p:txBody>
          </p:sp>
        </mc:Fallback>
      </mc:AlternateContent>
      <p:sp>
        <p:nvSpPr>
          <p:cNvPr id="14" name="Arrow: Right 10">
            <a:extLst>
              <a:ext uri="{FF2B5EF4-FFF2-40B4-BE49-F238E27FC236}">
                <a16:creationId xmlns:a16="http://schemas.microsoft.com/office/drawing/2014/main" id="{3A54D252-81BB-7B6A-ABED-CBBB64524584}"/>
              </a:ext>
            </a:extLst>
          </p:cNvPr>
          <p:cNvSpPr/>
          <p:nvPr/>
        </p:nvSpPr>
        <p:spPr>
          <a:xfrm>
            <a:off x="5202879" y="5477275"/>
            <a:ext cx="1585777" cy="369332"/>
          </a:xfrm>
          <a:prstGeom prst="rightArrow">
            <a:avLst/>
          </a:prstGeom>
          <a:solidFill>
            <a:srgbClr val="FF9900"/>
          </a:solidFill>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p>
        </p:txBody>
      </p:sp>
      <p:sp>
        <p:nvSpPr>
          <p:cNvPr id="16" name="Rectangle: Rounded Corners 11">
            <a:extLst>
              <a:ext uri="{FF2B5EF4-FFF2-40B4-BE49-F238E27FC236}">
                <a16:creationId xmlns:a16="http://schemas.microsoft.com/office/drawing/2014/main" id="{3EC9E7D7-0E95-F73B-B864-FE4D4430C31F}"/>
              </a:ext>
            </a:extLst>
          </p:cNvPr>
          <p:cNvSpPr/>
          <p:nvPr/>
        </p:nvSpPr>
        <p:spPr>
          <a:xfrm>
            <a:off x="6882079" y="4908509"/>
            <a:ext cx="3486964" cy="1606883"/>
          </a:xfrm>
          <a:prstGeom prst="roundRect">
            <a:avLst/>
          </a:prstGeom>
          <a:solidFill>
            <a:srgbClr val="FF99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a:t>Quantum Computing:</a:t>
            </a:r>
          </a:p>
          <a:p>
            <a:pPr algn="ctr"/>
            <a:r>
              <a:rPr lang="en-US" sz="2400" b="1" dirty="0"/>
              <a:t>provide an alternative method to solve some NP-hard problems</a:t>
            </a:r>
            <a:endParaRPr lang="en-US" sz="2000" b="1" dirty="0"/>
          </a:p>
        </p:txBody>
      </p:sp>
      <p:sp>
        <p:nvSpPr>
          <p:cNvPr id="17" name="Rectangle 16">
            <a:extLst>
              <a:ext uri="{FF2B5EF4-FFF2-40B4-BE49-F238E27FC236}">
                <a16:creationId xmlns:a16="http://schemas.microsoft.com/office/drawing/2014/main" id="{7C2A38C9-588A-D91A-D4FE-7896B839CBC7}"/>
              </a:ext>
            </a:extLst>
          </p:cNvPr>
          <p:cNvSpPr/>
          <p:nvPr/>
        </p:nvSpPr>
        <p:spPr>
          <a:xfrm>
            <a:off x="1822544" y="4878587"/>
            <a:ext cx="3633173" cy="1631216"/>
          </a:xfrm>
          <a:prstGeom prst="rect">
            <a:avLst/>
          </a:prstGeom>
        </p:spPr>
        <p:txBody>
          <a:bodyPr wrap="square">
            <a:spAutoFit/>
          </a:bodyPr>
          <a:lstStyle/>
          <a:p>
            <a:pPr marL="285750" indent="-285750" fontAlgn="base">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Knapsack Problems </a:t>
            </a:r>
          </a:p>
          <a:p>
            <a:pPr marL="285750" indent="-285750" fontAlgn="base">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Assignment Problems</a:t>
            </a:r>
          </a:p>
          <a:p>
            <a:pPr marL="285750" indent="-285750" fontAlgn="base">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Task Allocation Problems</a:t>
            </a:r>
          </a:p>
          <a:p>
            <a:pPr marL="285750" indent="-285750" fontAlgn="base">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Capital Budgeting Problems </a:t>
            </a:r>
          </a:p>
          <a:p>
            <a:pPr marL="285750" indent="-285750" fontAlgn="base">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 (NP-hard problem)</a:t>
            </a:r>
          </a:p>
        </p:txBody>
      </p:sp>
      <p:sp>
        <p:nvSpPr>
          <p:cNvPr id="18" name="Rectangle 17">
            <a:extLst>
              <a:ext uri="{FF2B5EF4-FFF2-40B4-BE49-F238E27FC236}">
                <a16:creationId xmlns:a16="http://schemas.microsoft.com/office/drawing/2014/main" id="{520E055E-3B56-20C3-E1CF-D0CAAB4F0048}"/>
              </a:ext>
            </a:extLst>
          </p:cNvPr>
          <p:cNvSpPr/>
          <p:nvPr/>
        </p:nvSpPr>
        <p:spPr>
          <a:xfrm>
            <a:off x="1572355" y="2000437"/>
            <a:ext cx="1923925" cy="523220"/>
          </a:xfrm>
          <a:prstGeom prst="rect">
            <a:avLst/>
          </a:prstGeom>
        </p:spPr>
        <p:txBody>
          <a:bodyPr wrap="none">
            <a:spAutoFit/>
          </a:bodyPr>
          <a:lstStyle/>
          <a:p>
            <a:pPr lvl="0"/>
            <a:r>
              <a:rPr lang="en-US" altLang="zh-CN" sz="2800" b="1" kern="0" dirty="0" err="1">
                <a:solidFill>
                  <a:prstClr val="black"/>
                </a:solidFill>
                <a:ea typeface="华光中楷_CNKI" panose="02000500000000000000" charset="-122"/>
                <a:cs typeface="+mj-cs"/>
              </a:rPr>
              <a:t>Ising</a:t>
            </a:r>
            <a:r>
              <a:rPr lang="en-US" altLang="zh-CN" sz="2800" b="1" kern="0" dirty="0">
                <a:solidFill>
                  <a:prstClr val="black"/>
                </a:solidFill>
                <a:ea typeface="华光中楷_CNKI" panose="02000500000000000000" charset="-122"/>
                <a:cs typeface="+mj-cs"/>
              </a:rPr>
              <a:t> Model</a:t>
            </a:r>
            <a:endParaRPr kumimoji="0" lang="en-US" sz="1200" b="0" i="0" u="none" strike="noStrike" kern="0" cap="none" spc="0" normalizeH="0" baseline="0" noProof="0" dirty="0">
              <a:ln>
                <a:noFill/>
              </a:ln>
              <a:solidFill>
                <a:sysClr val="windowText" lastClr="000000"/>
              </a:solidFill>
              <a:effectLst/>
              <a:uLnTx/>
              <a:uFillTx/>
            </a:endParaRPr>
          </a:p>
        </p:txBody>
      </p:sp>
      <mc:AlternateContent xmlns:mc="http://schemas.openxmlformats.org/markup-compatibility/2006" xmlns:a14="http://schemas.microsoft.com/office/drawing/2010/main">
        <mc:Choice Requires="a14">
          <p:sp>
            <p:nvSpPr>
              <p:cNvPr id="20" name="Rectangle 1">
                <a:extLst>
                  <a:ext uri="{FF2B5EF4-FFF2-40B4-BE49-F238E27FC236}">
                    <a16:creationId xmlns:a16="http://schemas.microsoft.com/office/drawing/2014/main" id="{F3B0A76F-0568-0C96-02FE-0CC903C42CB3}"/>
                  </a:ext>
                </a:extLst>
              </p:cNvPr>
              <p:cNvSpPr>
                <a:spLocks noChangeArrowheads="1"/>
              </p:cNvSpPr>
              <p:nvPr/>
            </p:nvSpPr>
            <p:spPr bwMode="auto">
              <a:xfrm>
                <a:off x="7954399" y="3772693"/>
                <a:ext cx="2946401" cy="400110"/>
              </a:xfrm>
              <a:prstGeom prst="rect">
                <a:avLst/>
              </a:prstGeom>
              <a:solidFill>
                <a:srgbClr val="CCECFF"/>
              </a:solidFill>
              <a:ln>
                <a:noFill/>
              </a:ln>
              <a:effec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14:m>
                  <m:oMath xmlns:m="http://schemas.openxmlformats.org/officeDocument/2006/math">
                    <m:r>
                      <a:rPr lang="en-US" sz="2000" b="1" i="1" smtClean="0">
                        <a:solidFill>
                          <a:schemeClr val="tx1"/>
                        </a:solidFill>
                        <a:latin typeface="Cambria Math" panose="02040503050406030204" pitchFamily="18" charset="0"/>
                      </a:rPr>
                      <m:t>𝑸</m:t>
                    </m:r>
                  </m:oMath>
                </a14:m>
                <a:r>
                  <a:rPr lang="en-US" altLang="en-US" sz="2000" dirty="0">
                    <a:latin typeface="Times New Roman" panose="02020603050405020304" pitchFamily="18" charset="0"/>
                    <a:ea typeface="Lato"/>
                    <a:cs typeface="Times New Roman" panose="02020603050405020304" pitchFamily="18" charset="0"/>
                  </a:rPr>
                  <a:t> :  </a:t>
                </a:r>
                <a:r>
                  <a:rPr kumimoji="0" lang="en-US" altLang="en-US" sz="2000" b="0" i="0" u="none" strike="noStrike" cap="none" normalizeH="0" baseline="0" dirty="0">
                    <a:ln>
                      <a:noFill/>
                    </a:ln>
                    <a:effectLst/>
                    <a:latin typeface="Times New Roman" panose="02020603050405020304" pitchFamily="18" charset="0"/>
                    <a:ea typeface="Lato"/>
                    <a:cs typeface="Times New Roman" panose="02020603050405020304" pitchFamily="18" charset="0"/>
                  </a:rPr>
                  <a:t>upper-diagonal matrix</a:t>
                </a:r>
              </a:p>
            </p:txBody>
          </p:sp>
        </mc:Choice>
        <mc:Fallback xmlns="">
          <p:sp>
            <p:nvSpPr>
              <p:cNvPr id="20" name="Rectangle 1">
                <a:extLst>
                  <a:ext uri="{FF2B5EF4-FFF2-40B4-BE49-F238E27FC236}">
                    <a16:creationId xmlns:a16="http://schemas.microsoft.com/office/drawing/2014/main" id="{F3B0A76F-0568-0C96-02FE-0CC903C42CB3}"/>
                  </a:ext>
                </a:extLst>
              </p:cNvPr>
              <p:cNvSpPr>
                <a:spLocks noRot="1" noChangeAspect="1" noMove="1" noResize="1" noEditPoints="1" noAdjustHandles="1" noChangeArrowheads="1" noChangeShapeType="1" noTextEdit="1"/>
              </p:cNvSpPr>
              <p:nvPr/>
            </p:nvSpPr>
            <p:spPr bwMode="auto">
              <a:xfrm>
                <a:off x="7954399" y="3772693"/>
                <a:ext cx="2946401" cy="400110"/>
              </a:xfrm>
              <a:prstGeom prst="rect">
                <a:avLst/>
              </a:prstGeom>
              <a:blipFill>
                <a:blip r:embed="rId4"/>
                <a:stretch>
                  <a:fillRect l="-858" t="-9375" b="-25000"/>
                </a:stretch>
              </a:blipFill>
              <a:ln>
                <a:noFill/>
              </a:ln>
              <a:effectLst/>
            </p:spPr>
            <p:txBody>
              <a:bodyPr/>
              <a:lstStyle/>
              <a:p>
                <a:r>
                  <a:rPr lang="en-US">
                    <a:noFill/>
                  </a:rPr>
                  <a:t> </a:t>
                </a:r>
              </a:p>
            </p:txBody>
          </p:sp>
        </mc:Fallback>
      </mc:AlternateContent>
      <p:cxnSp>
        <p:nvCxnSpPr>
          <p:cNvPr id="21" name="Straight Arrow Connector 20">
            <a:extLst>
              <a:ext uri="{FF2B5EF4-FFF2-40B4-BE49-F238E27FC236}">
                <a16:creationId xmlns:a16="http://schemas.microsoft.com/office/drawing/2014/main" id="{B4754D51-E7CD-0D1F-F099-36273D111190}"/>
              </a:ext>
            </a:extLst>
          </p:cNvPr>
          <p:cNvCxnSpPr>
            <a:cxnSpLocks/>
          </p:cNvCxnSpPr>
          <p:nvPr/>
        </p:nvCxnSpPr>
        <p:spPr>
          <a:xfrm flipV="1">
            <a:off x="4686867" y="2683071"/>
            <a:ext cx="0" cy="134588"/>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BC610B9E-0F83-E4E1-CC77-80D853E6AB07}"/>
              </a:ext>
            </a:extLst>
          </p:cNvPr>
          <p:cNvSpPr txBox="1"/>
          <p:nvPr/>
        </p:nvSpPr>
        <p:spPr>
          <a:xfrm>
            <a:off x="3427405" y="2813730"/>
            <a:ext cx="2371626" cy="276999"/>
          </a:xfrm>
          <a:prstGeom prst="rect">
            <a:avLst/>
          </a:prstGeom>
          <a:solidFill>
            <a:srgbClr val="CCECFF"/>
          </a:solidFill>
        </p:spPr>
        <p:txBody>
          <a:bodyPr wrap="square" rtlCol="0">
            <a:spAutoFit/>
          </a:bodyPr>
          <a:lstStyle/>
          <a:p>
            <a:pPr algn="ctr"/>
            <a:r>
              <a:rPr lang="en-US" sz="1200" dirty="0"/>
              <a:t>Spins interact with applied field</a:t>
            </a:r>
          </a:p>
        </p:txBody>
      </p:sp>
      <p:sp>
        <p:nvSpPr>
          <p:cNvPr id="23" name="TextBox 22">
            <a:extLst>
              <a:ext uri="{FF2B5EF4-FFF2-40B4-BE49-F238E27FC236}">
                <a16:creationId xmlns:a16="http://schemas.microsoft.com/office/drawing/2014/main" id="{5D4E108C-356A-3DC6-2186-1433B6327629}"/>
              </a:ext>
            </a:extLst>
          </p:cNvPr>
          <p:cNvSpPr txBox="1"/>
          <p:nvPr/>
        </p:nvSpPr>
        <p:spPr>
          <a:xfrm>
            <a:off x="6660966" y="2688519"/>
            <a:ext cx="2149925" cy="523220"/>
          </a:xfrm>
          <a:prstGeom prst="rect">
            <a:avLst/>
          </a:prstGeom>
          <a:solidFill>
            <a:srgbClr val="CCECFF"/>
          </a:solidFill>
        </p:spPr>
        <p:txBody>
          <a:bodyPr wrap="square" rtlCol="0">
            <a:spAutoFit/>
          </a:bodyPr>
          <a:lstStyle/>
          <a:p>
            <a:pPr algn="ctr"/>
            <a:r>
              <a:rPr lang="en-US" sz="1400" dirty="0"/>
              <a:t>Neighboring spins interact with each other</a:t>
            </a:r>
          </a:p>
        </p:txBody>
      </p:sp>
      <p:cxnSp>
        <p:nvCxnSpPr>
          <p:cNvPr id="24" name="Straight Arrow Connector 23">
            <a:extLst>
              <a:ext uri="{FF2B5EF4-FFF2-40B4-BE49-F238E27FC236}">
                <a16:creationId xmlns:a16="http://schemas.microsoft.com/office/drawing/2014/main" id="{CEFE2F70-4235-752F-BACF-4AAFAB0C15A9}"/>
              </a:ext>
            </a:extLst>
          </p:cNvPr>
          <p:cNvCxnSpPr>
            <a:cxnSpLocks/>
          </p:cNvCxnSpPr>
          <p:nvPr/>
        </p:nvCxnSpPr>
        <p:spPr>
          <a:xfrm flipH="1" flipV="1">
            <a:off x="6788656" y="2557591"/>
            <a:ext cx="807039" cy="12548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E93AA19A-9E68-8756-3E56-2B2C32952D45}"/>
              </a:ext>
            </a:extLst>
          </p:cNvPr>
          <p:cNvSpPr txBox="1"/>
          <p:nvPr/>
        </p:nvSpPr>
        <p:spPr>
          <a:xfrm>
            <a:off x="1799008" y="904554"/>
            <a:ext cx="10210112" cy="830997"/>
          </a:xfrm>
          <a:prstGeom prst="rect">
            <a:avLst/>
          </a:prstGeom>
          <a:noFill/>
        </p:spPr>
        <p:txBody>
          <a:bodyPr wrap="square" rtlCol="0">
            <a:spAutoFit/>
          </a:bodyPr>
          <a:lstStyle/>
          <a:p>
            <a:r>
              <a:rPr lang="en-US" sz="2400" dirty="0">
                <a:solidFill>
                  <a:srgbClr val="FF0000"/>
                </a:solidFill>
                <a:latin typeface="Times New Roman" panose="02020603050405020304" pitchFamily="18" charset="0"/>
                <a:cs typeface="Times New Roman" panose="02020603050405020304" pitchFamily="18" charset="0"/>
              </a:rPr>
              <a:t>Core idea</a:t>
            </a:r>
            <a:r>
              <a:rPr lang="en-US" sz="2400" dirty="0">
                <a:latin typeface="Times New Roman" panose="02020603050405020304" pitchFamily="18" charset="0"/>
                <a:cs typeface="Times New Roman" panose="02020603050405020304" pitchFamily="18" charset="0"/>
              </a:rPr>
              <a:t>: Encoding the objective function as the eigenvalue of the final ground state of   Schrodinger equation, based on </a:t>
            </a:r>
            <a:r>
              <a:rPr lang="en-US" sz="2400" dirty="0">
                <a:solidFill>
                  <a:srgbClr val="0070C0"/>
                </a:solidFill>
                <a:latin typeface="Times New Roman" panose="02020603050405020304" pitchFamily="18" charset="0"/>
                <a:cs typeface="Times New Roman" panose="02020603050405020304" pitchFamily="18" charset="0"/>
              </a:rPr>
              <a:t>Adiabatic Quantum Computing Model</a:t>
            </a:r>
          </a:p>
        </p:txBody>
      </p:sp>
      <p:grpSp>
        <p:nvGrpSpPr>
          <p:cNvPr id="26" name="Group 25">
            <a:extLst>
              <a:ext uri="{FF2B5EF4-FFF2-40B4-BE49-F238E27FC236}">
                <a16:creationId xmlns:a16="http://schemas.microsoft.com/office/drawing/2014/main" id="{9C1F9F07-07C3-F190-1C7F-812FA8272150}"/>
              </a:ext>
            </a:extLst>
          </p:cNvPr>
          <p:cNvGrpSpPr/>
          <p:nvPr/>
        </p:nvGrpSpPr>
        <p:grpSpPr>
          <a:xfrm>
            <a:off x="9036948" y="1835759"/>
            <a:ext cx="3027036" cy="1726507"/>
            <a:chOff x="4791318" y="1824268"/>
            <a:chExt cx="7179902" cy="3985877"/>
          </a:xfrm>
        </p:grpSpPr>
        <p:pic>
          <p:nvPicPr>
            <p:cNvPr id="28" name="Picture 27">
              <a:extLst>
                <a:ext uri="{FF2B5EF4-FFF2-40B4-BE49-F238E27FC236}">
                  <a16:creationId xmlns:a16="http://schemas.microsoft.com/office/drawing/2014/main" id="{8576A3B7-F757-7BE9-85D4-8873C650234D}"/>
                </a:ext>
              </a:extLst>
            </p:cNvPr>
            <p:cNvPicPr>
              <a:picLocks noChangeAspect="1"/>
            </p:cNvPicPr>
            <p:nvPr/>
          </p:nvPicPr>
          <p:blipFill rotWithShape="1">
            <a:blip r:embed="rId5">
              <a:extLst>
                <a:ext uri="{28A0092B-C50C-407E-A947-70E740481C1C}">
                  <a14:useLocalDpi xmlns:a14="http://schemas.microsoft.com/office/drawing/2010/main" val="0"/>
                </a:ext>
              </a:extLst>
            </a:blip>
            <a:srcRect l="3696"/>
            <a:stretch/>
          </p:blipFill>
          <p:spPr>
            <a:xfrm>
              <a:off x="4791318" y="2255951"/>
              <a:ext cx="3061614" cy="2987611"/>
            </a:xfrm>
            <a:prstGeom prst="rect">
              <a:avLst/>
            </a:prstGeom>
          </p:spPr>
        </p:pic>
        <p:sp>
          <p:nvSpPr>
            <p:cNvPr id="29" name="TextBox 28">
              <a:extLst>
                <a:ext uri="{FF2B5EF4-FFF2-40B4-BE49-F238E27FC236}">
                  <a16:creationId xmlns:a16="http://schemas.microsoft.com/office/drawing/2014/main" id="{1A455ED5-53CB-A5A1-7ECD-348ED5E652B3}"/>
                </a:ext>
              </a:extLst>
            </p:cNvPr>
            <p:cNvSpPr txBox="1"/>
            <p:nvPr/>
          </p:nvSpPr>
          <p:spPr>
            <a:xfrm>
              <a:off x="5234472" y="5256864"/>
              <a:ext cx="2064671" cy="553281"/>
            </a:xfrm>
            <a:prstGeom prst="rect">
              <a:avLst/>
            </a:prstGeom>
            <a:noFill/>
          </p:spPr>
          <p:txBody>
            <a:bodyPr wrap="square">
              <a:spAutoFit/>
            </a:bodyPr>
            <a:lstStyle/>
            <a:p>
              <a:pPr algn="ctr"/>
              <a:r>
                <a:rPr lang="en-US" sz="1400" dirty="0"/>
                <a:t>Chimera</a:t>
              </a:r>
            </a:p>
          </p:txBody>
        </p:sp>
        <p:sp>
          <p:nvSpPr>
            <p:cNvPr id="30" name="Arrow: Curved Down 13">
              <a:extLst>
                <a:ext uri="{FF2B5EF4-FFF2-40B4-BE49-F238E27FC236}">
                  <a16:creationId xmlns:a16="http://schemas.microsoft.com/office/drawing/2014/main" id="{0C5DC08C-D5A1-5A49-413C-4E369E6389BC}"/>
                </a:ext>
              </a:extLst>
            </p:cNvPr>
            <p:cNvSpPr/>
            <p:nvPr/>
          </p:nvSpPr>
          <p:spPr>
            <a:xfrm>
              <a:off x="7040881" y="1824268"/>
              <a:ext cx="2296160" cy="418380"/>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31" name="Picture 2">
              <a:extLst>
                <a:ext uri="{FF2B5EF4-FFF2-40B4-BE49-F238E27FC236}">
                  <a16:creationId xmlns:a16="http://schemas.microsoft.com/office/drawing/2014/main" id="{B6B65623-132E-71E5-F4A5-957AEA369A63}"/>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2506"/>
            <a:stretch/>
          </p:blipFill>
          <p:spPr bwMode="auto">
            <a:xfrm>
              <a:off x="8168640" y="2269255"/>
              <a:ext cx="3802580" cy="2855836"/>
            </a:xfrm>
            <a:prstGeom prst="rect">
              <a:avLst/>
            </a:prstGeom>
            <a:noFill/>
            <a:extLst>
              <a:ext uri="{909E8E84-426E-40DD-AFC4-6F175D3DCCD1}">
                <a14:hiddenFill xmlns:a14="http://schemas.microsoft.com/office/drawing/2010/main">
                  <a:solidFill>
                    <a:srgbClr val="FFFFFF"/>
                  </a:solidFill>
                </a14:hiddenFill>
              </a:ext>
            </a:extLst>
          </p:spPr>
        </p:pic>
        <p:sp>
          <p:nvSpPr>
            <p:cNvPr id="32" name="TextBox 31">
              <a:extLst>
                <a:ext uri="{FF2B5EF4-FFF2-40B4-BE49-F238E27FC236}">
                  <a16:creationId xmlns:a16="http://schemas.microsoft.com/office/drawing/2014/main" id="{EB2715AC-E062-9B53-E91A-5F04507B616D}"/>
                </a:ext>
              </a:extLst>
            </p:cNvPr>
            <p:cNvSpPr txBox="1"/>
            <p:nvPr/>
          </p:nvSpPr>
          <p:spPr>
            <a:xfrm>
              <a:off x="9416145" y="5191814"/>
              <a:ext cx="1873697" cy="618331"/>
            </a:xfrm>
            <a:prstGeom prst="rect">
              <a:avLst/>
            </a:prstGeom>
            <a:noFill/>
          </p:spPr>
          <p:txBody>
            <a:bodyPr wrap="square">
              <a:spAutoFit/>
            </a:bodyPr>
            <a:lstStyle/>
            <a:p>
              <a:pPr algn="ctr"/>
              <a:r>
                <a:rPr lang="en-US" sz="1400" dirty="0"/>
                <a:t>Pegasus</a:t>
              </a:r>
            </a:p>
          </p:txBody>
        </p:sp>
      </p:grpSp>
      <p:sp>
        <p:nvSpPr>
          <p:cNvPr id="34" name="TextBox 33">
            <a:extLst>
              <a:ext uri="{FF2B5EF4-FFF2-40B4-BE49-F238E27FC236}">
                <a16:creationId xmlns:a16="http://schemas.microsoft.com/office/drawing/2014/main" id="{A8144C4B-63D9-71E2-A04F-8FC7D492843E}"/>
              </a:ext>
            </a:extLst>
          </p:cNvPr>
          <p:cNvSpPr txBox="1"/>
          <p:nvPr/>
        </p:nvSpPr>
        <p:spPr>
          <a:xfrm>
            <a:off x="4905515" y="329194"/>
            <a:ext cx="6377552" cy="461665"/>
          </a:xfrm>
          <a:prstGeom prst="rect">
            <a:avLst/>
          </a:prstGeom>
          <a:noFill/>
        </p:spPr>
        <p:txBody>
          <a:bodyPr wrap="square">
            <a:spAutoFit/>
          </a:bodyPr>
          <a:lstStyle/>
          <a:p>
            <a:r>
              <a:rPr lang="en-US" sz="2400" b="1" dirty="0">
                <a:solidFill>
                  <a:srgbClr val="98113A"/>
                </a:solidFill>
                <a:latin typeface="Calibri" panose="020F0502020204030204" pitchFamily="34" charset="0"/>
                <a:cs typeface="Calibri" panose="020F0502020204030204" pitchFamily="34" charset="0"/>
              </a:rPr>
              <a:t>Link Schrodinger with QUBO Model</a:t>
            </a:r>
          </a:p>
        </p:txBody>
      </p:sp>
    </p:spTree>
    <p:extLst>
      <p:ext uri="{BB962C8B-B14F-4D97-AF65-F5344CB8AC3E}">
        <p14:creationId xmlns:p14="http://schemas.microsoft.com/office/powerpoint/2010/main" val="7307340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F1E15C-675E-020A-47E3-667EE68FCD94}"/>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49D988AE-A6DA-2AC2-19BA-B5012F10F12A}"/>
              </a:ext>
            </a:extLst>
          </p:cNvPr>
          <p:cNvSpPr/>
          <p:nvPr/>
        </p:nvSpPr>
        <p:spPr>
          <a:xfrm>
            <a:off x="18288" y="0"/>
            <a:ext cx="1554480" cy="6858000"/>
          </a:xfrm>
          <a:prstGeom prst="rect">
            <a:avLst/>
          </a:prstGeom>
          <a:solidFill>
            <a:srgbClr val="A42037"/>
          </a:solidFill>
        </p:spPr>
        <p:txBody>
          <a:bodyPr/>
          <a:lstStyle/>
          <a:p>
            <a:endParaRPr lang="en-US" sz="1250" dirty="0">
              <a:solidFill>
                <a:srgbClr val="EACBD1"/>
              </a:solidFill>
              <a:latin typeface="Calibri" panose="020F0502020204030204" pitchFamily="34" charset="0"/>
              <a:cs typeface="Calibri" panose="020F0502020204030204" pitchFamily="34" charset="-120"/>
            </a:endParaRPr>
          </a:p>
        </p:txBody>
      </p:sp>
      <p:sp>
        <p:nvSpPr>
          <p:cNvPr id="5" name="Shape 3">
            <a:extLst>
              <a:ext uri="{FF2B5EF4-FFF2-40B4-BE49-F238E27FC236}">
                <a16:creationId xmlns:a16="http://schemas.microsoft.com/office/drawing/2014/main" id="{8068284E-64C5-3373-B6AC-3ECD3B76D46A}"/>
              </a:ext>
            </a:extLst>
          </p:cNvPr>
          <p:cNvSpPr/>
          <p:nvPr/>
        </p:nvSpPr>
        <p:spPr>
          <a:xfrm>
            <a:off x="128016" y="2286000"/>
            <a:ext cx="1335024" cy="512064"/>
          </a:xfrm>
          <a:prstGeom prst="roundRect">
            <a:avLst>
              <a:gd name="adj" fmla="val 14286"/>
            </a:avLst>
          </a:prstGeom>
          <a:solidFill>
            <a:srgbClr val="FFFFFF"/>
          </a:solidFill>
        </p:spPr>
        <p:txBody>
          <a:bodyPr/>
          <a:lstStyle/>
          <a:p>
            <a:endParaRPr lang="en-US"/>
          </a:p>
        </p:txBody>
      </p:sp>
      <p:sp>
        <p:nvSpPr>
          <p:cNvPr id="4" name="Text 2">
            <a:extLst>
              <a:ext uri="{FF2B5EF4-FFF2-40B4-BE49-F238E27FC236}">
                <a16:creationId xmlns:a16="http://schemas.microsoft.com/office/drawing/2014/main" id="{E31BA5E7-A219-768A-9402-426F2DFE1149}"/>
              </a:ext>
            </a:extLst>
          </p:cNvPr>
          <p:cNvSpPr/>
          <p:nvPr/>
        </p:nvSpPr>
        <p:spPr>
          <a:xfrm>
            <a:off x="182880" y="1399032"/>
            <a:ext cx="1225296"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Quantum Network</a:t>
            </a:r>
          </a:p>
        </p:txBody>
      </p:sp>
      <p:sp>
        <p:nvSpPr>
          <p:cNvPr id="6" name="Text 4">
            <a:extLst>
              <a:ext uri="{FF2B5EF4-FFF2-40B4-BE49-F238E27FC236}">
                <a16:creationId xmlns:a16="http://schemas.microsoft.com/office/drawing/2014/main" id="{9DF0FCE2-DFA7-3B1E-AD54-D52748FF7446}"/>
              </a:ext>
            </a:extLst>
          </p:cNvPr>
          <p:cNvSpPr/>
          <p:nvPr/>
        </p:nvSpPr>
        <p:spPr>
          <a:xfrm>
            <a:off x="182880" y="2267712"/>
            <a:ext cx="1225296" cy="512064"/>
          </a:xfrm>
          <a:prstGeom prst="rect">
            <a:avLst/>
          </a:prstGeom>
          <a:noFill/>
        </p:spPr>
        <p:txBody>
          <a:bodyPr wrap="square" rtlCol="0" anchor="ctr"/>
          <a:lstStyle/>
          <a:p>
            <a:pPr algn="ctr"/>
            <a:r>
              <a:rPr lang="en-US" sz="1250" b="1" dirty="0">
                <a:solidFill>
                  <a:srgbClr val="A42037"/>
                </a:solidFill>
                <a:latin typeface="Calibri" panose="020F0502020204030204" pitchFamily="34" charset="0"/>
                <a:cs typeface="Calibri" panose="020F0502020204030204" pitchFamily="34" charset="-120"/>
              </a:rPr>
              <a:t>Quantum Computing</a:t>
            </a:r>
          </a:p>
        </p:txBody>
      </p:sp>
      <p:sp>
        <p:nvSpPr>
          <p:cNvPr id="7" name="Text 5">
            <a:extLst>
              <a:ext uri="{FF2B5EF4-FFF2-40B4-BE49-F238E27FC236}">
                <a16:creationId xmlns:a16="http://schemas.microsoft.com/office/drawing/2014/main" id="{77AD074D-0BEB-28E9-517C-FB82804D15E2}"/>
              </a:ext>
            </a:extLst>
          </p:cNvPr>
          <p:cNvSpPr/>
          <p:nvPr/>
        </p:nvSpPr>
        <p:spPr>
          <a:xfrm>
            <a:off x="0" y="3172968"/>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Distributed Quantum Computing</a:t>
            </a:r>
          </a:p>
          <a:p>
            <a:pPr marL="0" indent="0" algn="l">
              <a:buNone/>
            </a:pPr>
            <a:endParaRPr lang="en-US" sz="1250" dirty="0"/>
          </a:p>
        </p:txBody>
      </p:sp>
      <p:sp>
        <p:nvSpPr>
          <p:cNvPr id="8" name="Text 6">
            <a:extLst>
              <a:ext uri="{FF2B5EF4-FFF2-40B4-BE49-F238E27FC236}">
                <a16:creationId xmlns:a16="http://schemas.microsoft.com/office/drawing/2014/main" id="{601A5150-368B-0F9D-97EF-0B2774695321}"/>
              </a:ext>
            </a:extLst>
          </p:cNvPr>
          <p:cNvSpPr/>
          <p:nvPr/>
        </p:nvSpPr>
        <p:spPr>
          <a:xfrm>
            <a:off x="109728" y="4005072"/>
            <a:ext cx="1335024" cy="512064"/>
          </a:xfrm>
          <a:prstGeom prst="rect">
            <a:avLst/>
          </a:prstGeom>
          <a:noFill/>
        </p:spPr>
        <p:txBody>
          <a:bodyPr wrap="square" rtlCol="0" anchor="ctr"/>
          <a:lstStyle/>
          <a:p>
            <a:r>
              <a:rPr lang="en-US" sz="1250" dirty="0">
                <a:solidFill>
                  <a:srgbClr val="EACBD1"/>
                </a:solidFill>
                <a:latin typeface="Calibri" panose="020F0502020204030204" pitchFamily="34" charset="0"/>
                <a:cs typeface="Calibri" panose="020F0502020204030204" pitchFamily="34" charset="-120"/>
              </a:rPr>
              <a:t>Satellite-Ground Communications</a:t>
            </a:r>
          </a:p>
        </p:txBody>
      </p:sp>
      <p:sp>
        <p:nvSpPr>
          <p:cNvPr id="9" name="Text 7">
            <a:extLst>
              <a:ext uri="{FF2B5EF4-FFF2-40B4-BE49-F238E27FC236}">
                <a16:creationId xmlns:a16="http://schemas.microsoft.com/office/drawing/2014/main" id="{CDC96F16-A5A7-42C9-5951-F1DDFCC2C76E}"/>
              </a:ext>
            </a:extLst>
          </p:cNvPr>
          <p:cNvSpPr/>
          <p:nvPr/>
        </p:nvSpPr>
        <p:spPr>
          <a:xfrm>
            <a:off x="0" y="4873752"/>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Satellite Assisted Quantum Networks</a:t>
            </a:r>
          </a:p>
        </p:txBody>
      </p:sp>
      <p:sp>
        <p:nvSpPr>
          <p:cNvPr id="10" name="Text 8">
            <a:extLst>
              <a:ext uri="{FF2B5EF4-FFF2-40B4-BE49-F238E27FC236}">
                <a16:creationId xmlns:a16="http://schemas.microsoft.com/office/drawing/2014/main" id="{EE23AC6E-8A7E-9BE5-4E35-7D174803EFBB}"/>
              </a:ext>
            </a:extLst>
          </p:cNvPr>
          <p:cNvSpPr/>
          <p:nvPr/>
        </p:nvSpPr>
        <p:spPr>
          <a:xfrm>
            <a:off x="2011680" y="347472"/>
            <a:ext cx="9677095" cy="292608"/>
          </a:xfrm>
          <a:prstGeom prst="rect">
            <a:avLst/>
          </a:prstGeom>
          <a:noFill/>
        </p:spPr>
        <p:txBody>
          <a:bodyPr wrap="none" rtlCol="0" anchor="ctr"/>
          <a:lstStyle/>
          <a:p>
            <a:pPr marL="0" indent="0">
              <a:buNone/>
            </a:pPr>
            <a:r>
              <a:rPr lang="en-US" sz="1200" b="1" kern="0" spc="100" dirty="0">
                <a:solidFill>
                  <a:srgbClr val="A42037"/>
                </a:solidFill>
                <a:latin typeface="Calibri" panose="020F0502020204030204" pitchFamily="34" charset="0"/>
                <a:ea typeface="Calibri" panose="020F0502020204030204" pitchFamily="34" charset="-122"/>
                <a:cs typeface="Calibri" panose="020F0502020204030204" pitchFamily="34" charset="-120"/>
              </a:rPr>
              <a:t>INTRODUCTION</a:t>
            </a:r>
            <a:endParaRPr lang="en-US" sz="1200" dirty="0"/>
          </a:p>
        </p:txBody>
      </p:sp>
      <p:sp>
        <p:nvSpPr>
          <p:cNvPr id="19" name="Text 17">
            <a:extLst>
              <a:ext uri="{FF2B5EF4-FFF2-40B4-BE49-F238E27FC236}">
                <a16:creationId xmlns:a16="http://schemas.microsoft.com/office/drawing/2014/main" id="{6473A905-4070-425F-897B-A77C0C115900}"/>
              </a:ext>
            </a:extLst>
          </p:cNvPr>
          <p:cNvSpPr/>
          <p:nvPr/>
        </p:nvSpPr>
        <p:spPr>
          <a:xfrm>
            <a:off x="11551615" y="6473952"/>
            <a:ext cx="411480" cy="274320"/>
          </a:xfrm>
          <a:prstGeom prst="rect">
            <a:avLst/>
          </a:prstGeom>
          <a:noFill/>
        </p:spPr>
        <p:txBody>
          <a:bodyPr wrap="square" rtlCol="0" anchor="ctr"/>
          <a:lstStyle/>
          <a:p>
            <a:pPr marL="0" indent="0" algn="r">
              <a:buNone/>
            </a:pPr>
            <a:r>
              <a:rPr lang="en-US" sz="1000" dirty="0">
                <a:solidFill>
                  <a:srgbClr val="58595B"/>
                </a:solidFill>
                <a:latin typeface="Calibri" panose="020F0502020204030204" pitchFamily="34" charset="0"/>
                <a:ea typeface="Calibri" panose="020F0502020204030204" pitchFamily="34" charset="-122"/>
                <a:cs typeface="Calibri" panose="020F0502020204030204" pitchFamily="34" charset="-120"/>
              </a:rPr>
              <a:t>3</a:t>
            </a:r>
            <a:endParaRPr lang="en-US" sz="1000" dirty="0"/>
          </a:p>
        </p:txBody>
      </p:sp>
      <p:sp>
        <p:nvSpPr>
          <p:cNvPr id="15" name="TextBox 14">
            <a:extLst>
              <a:ext uri="{FF2B5EF4-FFF2-40B4-BE49-F238E27FC236}">
                <a16:creationId xmlns:a16="http://schemas.microsoft.com/office/drawing/2014/main" id="{78FB99FD-3A29-63EA-C4AE-B1871CD46981}"/>
              </a:ext>
            </a:extLst>
          </p:cNvPr>
          <p:cNvSpPr txBox="1"/>
          <p:nvPr/>
        </p:nvSpPr>
        <p:spPr>
          <a:xfrm>
            <a:off x="0" y="5760720"/>
            <a:ext cx="1554480" cy="477054"/>
          </a:xfrm>
          <a:prstGeom prst="rect">
            <a:avLst/>
          </a:prstGeom>
          <a:noFill/>
        </p:spPr>
        <p:txBody>
          <a:bodyPr wrap="square">
            <a:spAutoFit/>
          </a:bodyPr>
          <a:lstStyle/>
          <a:p>
            <a:pPr algn="ctr"/>
            <a:r>
              <a:rPr lang="en-US" sz="1250" dirty="0">
                <a:solidFill>
                  <a:srgbClr val="EACBD1"/>
                </a:solidFill>
                <a:latin typeface="Calibri" panose="020F0502020204030204" pitchFamily="34" charset="0"/>
                <a:cs typeface="Calibri" panose="020F0502020204030204" pitchFamily="34" charset="-120"/>
              </a:rPr>
              <a:t>Satellite-Ground Quantum Computing</a:t>
            </a:r>
          </a:p>
        </p:txBody>
      </p:sp>
      <p:sp>
        <p:nvSpPr>
          <p:cNvPr id="27" name="TextBox 26">
            <a:extLst>
              <a:ext uri="{FF2B5EF4-FFF2-40B4-BE49-F238E27FC236}">
                <a16:creationId xmlns:a16="http://schemas.microsoft.com/office/drawing/2014/main" id="{1DF214D0-54CC-D5C5-25DF-70C36ADB6DB1}"/>
              </a:ext>
            </a:extLst>
          </p:cNvPr>
          <p:cNvSpPr txBox="1"/>
          <p:nvPr/>
        </p:nvSpPr>
        <p:spPr>
          <a:xfrm>
            <a:off x="1095682" y="1246688"/>
            <a:ext cx="11642633" cy="589072"/>
          </a:xfrm>
          <a:prstGeom prst="rect">
            <a:avLst/>
          </a:prstGeom>
          <a:noFill/>
        </p:spPr>
        <p:txBody>
          <a:bodyPr wrap="square">
            <a:spAutoFit/>
          </a:bodyPr>
          <a:lstStyle/>
          <a:p>
            <a:pPr marL="342900" indent="-342900">
              <a:lnSpc>
                <a:spcPct val="150000"/>
              </a:lnSpc>
              <a:buFont typeface="Wingdings" panose="05000000000000000000" pitchFamily="2" charset="2"/>
              <a:buChar char="Ø"/>
            </a:pPr>
            <a:endParaRPr lang="en-US" altLang="zh-CN" sz="2400" b="1" dirty="0">
              <a:solidFill>
                <a:schemeClr val="accent2"/>
              </a:solidFill>
              <a:latin typeface="Calibri" panose="020F0502020204030204" pitchFamily="34" charset="0"/>
              <a:cs typeface="Calibri" panose="020F0502020204030204" pitchFamily="34" charset="0"/>
            </a:endParaRPr>
          </a:p>
        </p:txBody>
      </p:sp>
      <p:sp>
        <p:nvSpPr>
          <p:cNvPr id="3" name="文本框 6">
            <a:extLst>
              <a:ext uri="{FF2B5EF4-FFF2-40B4-BE49-F238E27FC236}">
                <a16:creationId xmlns:a16="http://schemas.microsoft.com/office/drawing/2014/main" id="{05F8F533-5005-0218-0D90-9EBD221DBC67}"/>
              </a:ext>
            </a:extLst>
          </p:cNvPr>
          <p:cNvSpPr txBox="1"/>
          <p:nvPr/>
        </p:nvSpPr>
        <p:spPr>
          <a:xfrm>
            <a:off x="2011680" y="1310798"/>
            <a:ext cx="6767195" cy="2263140"/>
          </a:xfrm>
          <a:prstGeom prst="rect">
            <a:avLst/>
          </a:prstGeom>
          <a:noFill/>
        </p:spPr>
        <p:txBody>
          <a:bodyPr wrap="square" rtlCol="0" anchor="t">
            <a:spAutoFit/>
          </a:bodyPr>
          <a:lstStyle/>
          <a:p>
            <a:pPr marL="234950" indent="-171450" algn="l">
              <a:lnSpc>
                <a:spcPct val="100000"/>
              </a:lnSpc>
              <a:spcBef>
                <a:spcPts val="795"/>
              </a:spcBef>
              <a:buFont typeface="Arial" panose="020B0604020202020204"/>
              <a:buChar char="•"/>
              <a:tabLst>
                <a:tab pos="234950" algn="l"/>
              </a:tabLst>
            </a:pPr>
            <a:r>
              <a:rPr lang="en-US" b="1" spc="-15" dirty="0">
                <a:solidFill>
                  <a:srgbClr val="3C3C3B"/>
                </a:solidFill>
                <a:latin typeface="Arial" panose="020B0604020202020204"/>
                <a:cs typeface="Arial" panose="020B0604020202020204"/>
                <a:sym typeface="+mn-ea"/>
              </a:rPr>
              <a:t>C</a:t>
            </a:r>
            <a:r>
              <a:rPr b="1" spc="-5" dirty="0">
                <a:solidFill>
                  <a:srgbClr val="3C3C3B"/>
                </a:solidFill>
                <a:latin typeface="Arial" panose="020B0604020202020204"/>
                <a:cs typeface="Arial" panose="020B0604020202020204"/>
                <a:sym typeface="+mn-ea"/>
              </a:rPr>
              <a:t>onsidering </a:t>
            </a:r>
            <a:r>
              <a:rPr b="1" dirty="0">
                <a:solidFill>
                  <a:srgbClr val="3C3C3B"/>
                </a:solidFill>
                <a:latin typeface="Arial" panose="020B0604020202020204"/>
                <a:cs typeface="Arial" panose="020B0604020202020204"/>
                <a:sym typeface="+mn-ea"/>
              </a:rPr>
              <a:t>only </a:t>
            </a:r>
            <a:r>
              <a:rPr b="1" spc="-5" dirty="0">
                <a:solidFill>
                  <a:srgbClr val="3C3C3B"/>
                </a:solidFill>
                <a:latin typeface="Arial" panose="020B0604020202020204"/>
                <a:cs typeface="Arial" panose="020B0604020202020204"/>
                <a:sym typeface="+mn-ea"/>
              </a:rPr>
              <a:t>the external</a:t>
            </a:r>
            <a:r>
              <a:rPr b="1" spc="-25" dirty="0">
                <a:solidFill>
                  <a:srgbClr val="3C3C3B"/>
                </a:solidFill>
                <a:latin typeface="Arial" panose="020B0604020202020204"/>
                <a:cs typeface="Arial" panose="020B0604020202020204"/>
                <a:sym typeface="+mn-ea"/>
              </a:rPr>
              <a:t> </a:t>
            </a:r>
            <a:r>
              <a:rPr b="1" spc="-5" dirty="0">
                <a:solidFill>
                  <a:srgbClr val="3C3C3B"/>
                </a:solidFill>
                <a:latin typeface="Arial" panose="020B0604020202020204"/>
                <a:cs typeface="Arial" panose="020B0604020202020204"/>
                <a:sym typeface="+mn-ea"/>
              </a:rPr>
              <a:t>field:</a:t>
            </a:r>
          </a:p>
          <a:p>
            <a:pPr marL="234950" indent="-171450" algn="l">
              <a:lnSpc>
                <a:spcPct val="100000"/>
              </a:lnSpc>
              <a:spcBef>
                <a:spcPts val="795"/>
              </a:spcBef>
              <a:buFont typeface="Arial" panose="020B0604020202020204"/>
              <a:buChar char="•"/>
              <a:tabLst>
                <a:tab pos="234950" algn="l"/>
              </a:tabLst>
            </a:pPr>
            <a:endParaRPr lang="zh-CN" altLang="en-US" dirty="0"/>
          </a:p>
          <a:p>
            <a:pPr marL="234950" indent="-171450" algn="l">
              <a:lnSpc>
                <a:spcPct val="100000"/>
              </a:lnSpc>
              <a:spcBef>
                <a:spcPts val="795"/>
              </a:spcBef>
              <a:buFont typeface="Arial" panose="020B0604020202020204"/>
              <a:buChar char="•"/>
              <a:tabLst>
                <a:tab pos="234950" algn="l"/>
              </a:tabLst>
            </a:pPr>
            <a:endParaRPr lang="zh-CN" altLang="en-US" dirty="0"/>
          </a:p>
          <a:p>
            <a:pPr marL="234950" indent="-171450" algn="l">
              <a:lnSpc>
                <a:spcPct val="100000"/>
              </a:lnSpc>
              <a:spcBef>
                <a:spcPts val="795"/>
              </a:spcBef>
              <a:buFont typeface="Arial" panose="020B0604020202020204"/>
              <a:buChar char="•"/>
              <a:tabLst>
                <a:tab pos="234950" algn="l"/>
              </a:tabLst>
            </a:pPr>
            <a:r>
              <a:rPr b="1" spc="-20" dirty="0">
                <a:solidFill>
                  <a:srgbClr val="3C3C3B"/>
                </a:solidFill>
                <a:latin typeface="Arial" panose="020B0604020202020204"/>
                <a:cs typeface="Arial" panose="020B0604020202020204"/>
                <a:sym typeface="+mn-ea"/>
              </a:rPr>
              <a:t>We </a:t>
            </a:r>
            <a:r>
              <a:rPr b="1" spc="-5" dirty="0">
                <a:solidFill>
                  <a:srgbClr val="3C3C3B"/>
                </a:solidFill>
                <a:latin typeface="Arial" panose="020B0604020202020204"/>
                <a:cs typeface="Arial" panose="020B0604020202020204"/>
                <a:sym typeface="+mn-ea"/>
              </a:rPr>
              <a:t>arbitrarily call </a:t>
            </a:r>
            <a:r>
              <a:rPr lang="en-US" spc="-5" dirty="0">
                <a:solidFill>
                  <a:srgbClr val="3C3C3B"/>
                </a:solidFill>
                <a:latin typeface="Arial" panose="020B0604020202020204"/>
                <a:cs typeface="Arial" panose="020B0604020202020204"/>
                <a:sym typeface="+mn-ea"/>
              </a:rPr>
              <a:t>σ</a:t>
            </a:r>
            <a:r>
              <a:rPr spc="195" baseline="32000" dirty="0">
                <a:solidFill>
                  <a:srgbClr val="3C3C3B"/>
                </a:solidFill>
                <a:latin typeface="Cambria" panose="02040503050406030204"/>
                <a:cs typeface="Cambria" panose="02040503050406030204"/>
                <a:sym typeface="+mn-ea"/>
              </a:rPr>
              <a:t>z </a:t>
            </a:r>
            <a:r>
              <a:rPr spc="345" dirty="0">
                <a:solidFill>
                  <a:srgbClr val="3C3C3B"/>
                </a:solidFill>
                <a:latin typeface="Cambria" panose="02040503050406030204"/>
                <a:cs typeface="Cambria" panose="02040503050406030204"/>
                <a:sym typeface="+mn-ea"/>
              </a:rPr>
              <a:t>= </a:t>
            </a:r>
            <a:r>
              <a:rPr spc="215" dirty="0">
                <a:solidFill>
                  <a:srgbClr val="3C3C3B"/>
                </a:solidFill>
                <a:latin typeface="Cambria" panose="02040503050406030204"/>
                <a:cs typeface="Cambria" panose="02040503050406030204"/>
                <a:sym typeface="+mn-ea"/>
              </a:rPr>
              <a:t>+1 </a:t>
            </a:r>
            <a:r>
              <a:rPr b="1" spc="10" dirty="0">
                <a:solidFill>
                  <a:srgbClr val="3C3C3B"/>
                </a:solidFill>
                <a:latin typeface="Arial" panose="020B0604020202020204"/>
                <a:cs typeface="Arial" panose="020B0604020202020204"/>
                <a:sym typeface="+mn-ea"/>
              </a:rPr>
              <a:t>“TRUE” </a:t>
            </a:r>
            <a:r>
              <a:rPr b="1" spc="-5" dirty="0">
                <a:solidFill>
                  <a:srgbClr val="3C3C3B"/>
                </a:solidFill>
                <a:latin typeface="Arial" panose="020B0604020202020204"/>
                <a:cs typeface="Arial" panose="020B0604020202020204"/>
                <a:sym typeface="+mn-ea"/>
              </a:rPr>
              <a:t>and </a:t>
            </a:r>
            <a:r>
              <a:rPr lang="en-US" spc="-5" dirty="0">
                <a:solidFill>
                  <a:srgbClr val="3C3C3B"/>
                </a:solidFill>
                <a:latin typeface="Arial" panose="020B0604020202020204"/>
                <a:cs typeface="Arial" panose="020B0604020202020204"/>
                <a:sym typeface="+mn-ea"/>
              </a:rPr>
              <a:t>σ</a:t>
            </a:r>
            <a:r>
              <a:rPr spc="195" baseline="32000" dirty="0">
                <a:solidFill>
                  <a:srgbClr val="3C3C3B"/>
                </a:solidFill>
                <a:latin typeface="Cambria" panose="02040503050406030204"/>
                <a:cs typeface="Cambria" panose="02040503050406030204"/>
                <a:sym typeface="+mn-ea"/>
              </a:rPr>
              <a:t>z </a:t>
            </a:r>
            <a:r>
              <a:rPr spc="345" dirty="0">
                <a:solidFill>
                  <a:srgbClr val="3C3C3B"/>
                </a:solidFill>
                <a:latin typeface="Cambria" panose="02040503050406030204"/>
                <a:cs typeface="Cambria" panose="02040503050406030204"/>
                <a:sym typeface="+mn-ea"/>
              </a:rPr>
              <a:t>= </a:t>
            </a:r>
            <a:r>
              <a:rPr spc="-190" dirty="0">
                <a:solidFill>
                  <a:srgbClr val="3C3C3B"/>
                </a:solidFill>
                <a:latin typeface="Cambria" panose="02040503050406030204"/>
                <a:cs typeface="Cambria" panose="02040503050406030204"/>
                <a:sym typeface="+mn-ea"/>
              </a:rPr>
              <a:t>—1</a:t>
            </a:r>
            <a:r>
              <a:rPr spc="-195" dirty="0">
                <a:solidFill>
                  <a:srgbClr val="3C3C3B"/>
                </a:solidFill>
                <a:latin typeface="Cambria" panose="02040503050406030204"/>
                <a:cs typeface="Cambria" panose="02040503050406030204"/>
                <a:sym typeface="+mn-ea"/>
              </a:rPr>
              <a:t> </a:t>
            </a:r>
            <a:r>
              <a:rPr b="1" spc="-5" dirty="0">
                <a:solidFill>
                  <a:srgbClr val="3C3C3B"/>
                </a:solidFill>
                <a:latin typeface="Arial" panose="020B0604020202020204"/>
                <a:cs typeface="Arial" panose="020B0604020202020204"/>
                <a:sym typeface="+mn-ea"/>
              </a:rPr>
              <a:t>“FALSE”</a:t>
            </a:r>
          </a:p>
          <a:p>
            <a:pPr marL="234950" indent="-171450" algn="l">
              <a:lnSpc>
                <a:spcPct val="100000"/>
              </a:lnSpc>
              <a:spcBef>
                <a:spcPts val="795"/>
              </a:spcBef>
              <a:buFont typeface="Arial" panose="020B0604020202020204"/>
              <a:buChar char="•"/>
              <a:tabLst>
                <a:tab pos="234950" algn="l"/>
              </a:tabLst>
            </a:pPr>
            <a:r>
              <a:rPr b="1" spc="-5" dirty="0">
                <a:solidFill>
                  <a:srgbClr val="3C3C3B"/>
                </a:solidFill>
                <a:latin typeface="Arial" panose="020B0604020202020204"/>
                <a:cs typeface="Arial" panose="020B0604020202020204"/>
                <a:sym typeface="+mn-ea"/>
              </a:rPr>
              <a:t>Here are the </a:t>
            </a:r>
            <a:r>
              <a:rPr b="1" dirty="0">
                <a:solidFill>
                  <a:srgbClr val="3C3C3B"/>
                </a:solidFill>
                <a:latin typeface="Arial" panose="020B0604020202020204"/>
                <a:cs typeface="Arial" panose="020B0604020202020204"/>
                <a:sym typeface="+mn-ea"/>
              </a:rPr>
              <a:t>optimal </a:t>
            </a:r>
            <a:r>
              <a:rPr b="1" spc="-5" dirty="0">
                <a:solidFill>
                  <a:srgbClr val="3C3C3B"/>
                </a:solidFill>
                <a:latin typeface="Arial" panose="020B0604020202020204"/>
                <a:cs typeface="Arial" panose="020B0604020202020204"/>
                <a:sym typeface="+mn-ea"/>
              </a:rPr>
              <a:t>values </a:t>
            </a:r>
            <a:r>
              <a:rPr b="1" dirty="0">
                <a:solidFill>
                  <a:srgbClr val="3C3C3B"/>
                </a:solidFill>
                <a:latin typeface="Arial" panose="020B0604020202020204"/>
                <a:cs typeface="Arial" panose="020B0604020202020204"/>
                <a:sym typeface="+mn-ea"/>
              </a:rPr>
              <a:t>of </a:t>
            </a:r>
            <a:r>
              <a:rPr lang="en-US" spc="-5" dirty="0">
                <a:solidFill>
                  <a:srgbClr val="3C3C3B"/>
                </a:solidFill>
                <a:latin typeface="Arial" panose="020B0604020202020204"/>
                <a:cs typeface="Arial" panose="020B0604020202020204"/>
                <a:sym typeface="+mn-ea"/>
              </a:rPr>
              <a:t>σ</a:t>
            </a:r>
            <a:r>
              <a:rPr spc="195" baseline="32000" dirty="0">
                <a:solidFill>
                  <a:srgbClr val="3C3C3B"/>
                </a:solidFill>
                <a:latin typeface="Cambria" panose="02040503050406030204"/>
                <a:cs typeface="Cambria" panose="02040503050406030204"/>
                <a:sym typeface="+mn-ea"/>
              </a:rPr>
              <a:t>z </a:t>
            </a:r>
            <a:r>
              <a:rPr b="1" dirty="0">
                <a:solidFill>
                  <a:srgbClr val="3C3C3B"/>
                </a:solidFill>
                <a:latin typeface="Arial" panose="020B0604020202020204"/>
                <a:cs typeface="Arial" panose="020B0604020202020204"/>
                <a:sym typeface="+mn-ea"/>
              </a:rPr>
              <a:t>for different </a:t>
            </a:r>
            <a:r>
              <a:rPr b="1" spc="-5" dirty="0">
                <a:solidFill>
                  <a:srgbClr val="3C3C3B"/>
                </a:solidFill>
                <a:latin typeface="Arial" panose="020B0604020202020204"/>
                <a:cs typeface="Arial" panose="020B0604020202020204"/>
                <a:sym typeface="+mn-ea"/>
              </a:rPr>
              <a:t>values </a:t>
            </a:r>
            <a:r>
              <a:rPr b="1" dirty="0">
                <a:solidFill>
                  <a:srgbClr val="3C3C3B"/>
                </a:solidFill>
                <a:latin typeface="Arial" panose="020B0604020202020204"/>
                <a:cs typeface="Arial" panose="020B0604020202020204"/>
                <a:sym typeface="+mn-ea"/>
              </a:rPr>
              <a:t>of</a:t>
            </a:r>
            <a:r>
              <a:rPr b="1" spc="-340" dirty="0">
                <a:solidFill>
                  <a:srgbClr val="3C3C3B"/>
                </a:solidFill>
                <a:latin typeface="Arial" panose="020B0604020202020204"/>
                <a:cs typeface="Arial" panose="020B0604020202020204"/>
                <a:sym typeface="+mn-ea"/>
              </a:rPr>
              <a:t> </a:t>
            </a:r>
            <a:r>
              <a:rPr lang="en-US" b="1" spc="-340" dirty="0">
                <a:solidFill>
                  <a:srgbClr val="3C3C3B"/>
                </a:solidFill>
                <a:latin typeface="Arial" panose="020B0604020202020204"/>
                <a:cs typeface="Arial" panose="020B0604020202020204"/>
                <a:sym typeface="+mn-ea"/>
              </a:rPr>
              <a:t> h</a:t>
            </a:r>
            <a:endParaRPr dirty="0">
              <a:latin typeface="Arial" panose="020B0604020202020204"/>
              <a:cs typeface="Arial" panose="020B0604020202020204"/>
            </a:endParaRPr>
          </a:p>
          <a:p>
            <a:pPr marL="234950" indent="-171450">
              <a:lnSpc>
                <a:spcPct val="100000"/>
              </a:lnSpc>
              <a:spcBef>
                <a:spcPts val="795"/>
              </a:spcBef>
              <a:buFont typeface="Arial" panose="020B0604020202020204"/>
              <a:buChar char="•"/>
              <a:tabLst>
                <a:tab pos="234950" algn="l"/>
              </a:tabLst>
            </a:pPr>
            <a:endParaRPr lang="zh-CN" altLang="en-US" dirty="0"/>
          </a:p>
        </p:txBody>
      </p:sp>
      <p:pic>
        <p:nvPicPr>
          <p:cNvPr id="11" name="图片 7">
            <a:extLst>
              <a:ext uri="{FF2B5EF4-FFF2-40B4-BE49-F238E27FC236}">
                <a16:creationId xmlns:a16="http://schemas.microsoft.com/office/drawing/2014/main" id="{D87F2769-E4FB-47CB-3108-8955509D6BD8}"/>
              </a:ext>
            </a:extLst>
          </p:cNvPr>
          <p:cNvPicPr>
            <a:picLocks noChangeAspect="1"/>
          </p:cNvPicPr>
          <p:nvPr/>
        </p:nvPicPr>
        <p:blipFill>
          <a:blip r:embed="rId2"/>
          <a:stretch>
            <a:fillRect/>
          </a:stretch>
        </p:blipFill>
        <p:spPr>
          <a:xfrm>
            <a:off x="3858895" y="1725453"/>
            <a:ext cx="3098800" cy="692785"/>
          </a:xfrm>
          <a:prstGeom prst="rect">
            <a:avLst/>
          </a:prstGeom>
        </p:spPr>
      </p:pic>
      <p:pic>
        <p:nvPicPr>
          <p:cNvPr id="12" name="图片 9">
            <a:extLst>
              <a:ext uri="{FF2B5EF4-FFF2-40B4-BE49-F238E27FC236}">
                <a16:creationId xmlns:a16="http://schemas.microsoft.com/office/drawing/2014/main" id="{4A8D29E5-B0BC-2BCA-436B-B0369DE8D6A3}"/>
              </a:ext>
            </a:extLst>
          </p:cNvPr>
          <p:cNvPicPr>
            <a:picLocks noChangeAspect="1"/>
          </p:cNvPicPr>
          <p:nvPr/>
        </p:nvPicPr>
        <p:blipFill>
          <a:blip r:embed="rId3"/>
          <a:stretch>
            <a:fillRect/>
          </a:stretch>
        </p:blipFill>
        <p:spPr>
          <a:xfrm>
            <a:off x="4755515" y="3323748"/>
            <a:ext cx="5330825" cy="1704340"/>
          </a:xfrm>
          <a:prstGeom prst="rect">
            <a:avLst/>
          </a:prstGeom>
        </p:spPr>
      </p:pic>
      <p:sp>
        <p:nvSpPr>
          <p:cNvPr id="13" name="object 6">
            <a:extLst>
              <a:ext uri="{FF2B5EF4-FFF2-40B4-BE49-F238E27FC236}">
                <a16:creationId xmlns:a16="http://schemas.microsoft.com/office/drawing/2014/main" id="{DF432D95-443D-99FB-F4E0-897220FD7C33}"/>
              </a:ext>
            </a:extLst>
          </p:cNvPr>
          <p:cNvSpPr txBox="1"/>
          <p:nvPr/>
        </p:nvSpPr>
        <p:spPr>
          <a:xfrm>
            <a:off x="2326639" y="4813167"/>
            <a:ext cx="1657985" cy="299720"/>
          </a:xfrm>
          <a:prstGeom prst="rect">
            <a:avLst/>
          </a:prstGeom>
        </p:spPr>
        <p:txBody>
          <a:bodyPr vert="horz" wrap="square" lIns="0" tIns="12700" rIns="0" bIns="0" rtlCol="0">
            <a:spAutoFit/>
          </a:bodyPr>
          <a:lstStyle/>
          <a:p>
            <a:pPr marL="184150" indent="-171450">
              <a:lnSpc>
                <a:spcPct val="100000"/>
              </a:lnSpc>
              <a:spcBef>
                <a:spcPts val="100"/>
              </a:spcBef>
              <a:buFont typeface="Arial" panose="020B0604020202020204"/>
              <a:buChar char="•"/>
              <a:tabLst>
                <a:tab pos="184150" algn="l"/>
              </a:tabLst>
            </a:pPr>
            <a:r>
              <a:rPr sz="1800" b="1" spc="-5" dirty="0">
                <a:solidFill>
                  <a:srgbClr val="3C3C3B"/>
                </a:solidFill>
                <a:latin typeface="Arial" panose="020B0604020202020204"/>
                <a:cs typeface="Arial" panose="020B0604020202020204"/>
              </a:rPr>
              <a:t>Observations</a:t>
            </a:r>
            <a:endParaRPr sz="1800" dirty="0">
              <a:latin typeface="Arial" panose="020B0604020202020204"/>
              <a:cs typeface="Arial" panose="020B0604020202020204"/>
            </a:endParaRPr>
          </a:p>
        </p:txBody>
      </p:sp>
      <p:sp>
        <p:nvSpPr>
          <p:cNvPr id="14" name="object 8">
            <a:extLst>
              <a:ext uri="{FF2B5EF4-FFF2-40B4-BE49-F238E27FC236}">
                <a16:creationId xmlns:a16="http://schemas.microsoft.com/office/drawing/2014/main" id="{EF338324-1F87-8E8B-35EA-ED5DE93DF4F7}"/>
              </a:ext>
            </a:extLst>
          </p:cNvPr>
          <p:cNvSpPr txBox="1"/>
          <p:nvPr/>
        </p:nvSpPr>
        <p:spPr>
          <a:xfrm>
            <a:off x="2477643" y="5139974"/>
            <a:ext cx="4204970" cy="258445"/>
          </a:xfrm>
          <a:prstGeom prst="rect">
            <a:avLst/>
          </a:prstGeom>
        </p:spPr>
        <p:txBody>
          <a:bodyPr vert="horz" wrap="square" lIns="0" tIns="12700" rIns="0" bIns="0" rtlCol="0">
            <a:spAutoFit/>
          </a:bodyPr>
          <a:lstStyle/>
          <a:p>
            <a:pPr marL="38100">
              <a:lnSpc>
                <a:spcPct val="100000"/>
              </a:lnSpc>
              <a:spcBef>
                <a:spcPts val="100"/>
              </a:spcBef>
            </a:pPr>
            <a:r>
              <a:rPr sz="1600" dirty="0">
                <a:solidFill>
                  <a:srgbClr val="3C3C3B"/>
                </a:solidFill>
                <a:latin typeface="Arial" panose="020B0604020202020204"/>
                <a:cs typeface="Arial" panose="020B0604020202020204"/>
              </a:rPr>
              <a:t>– A </a:t>
            </a:r>
            <a:r>
              <a:rPr sz="1600" spc="-5" dirty="0">
                <a:solidFill>
                  <a:srgbClr val="2683CF"/>
                </a:solidFill>
                <a:latin typeface="Arial" panose="020B0604020202020204"/>
                <a:cs typeface="Arial" panose="020B0604020202020204"/>
              </a:rPr>
              <a:t>negative </a:t>
            </a:r>
            <a:r>
              <a:rPr sz="1600" i="1" spc="45" dirty="0">
                <a:solidFill>
                  <a:srgbClr val="3C3C3B"/>
                </a:solidFill>
                <a:latin typeface="Cambria" panose="02040503050406030204"/>
                <a:cs typeface="Cambria" panose="02040503050406030204"/>
              </a:rPr>
              <a:t>h</a:t>
            </a:r>
            <a:r>
              <a:rPr sz="1725" i="1" spc="67" baseline="-14000" dirty="0">
                <a:solidFill>
                  <a:srgbClr val="3C3C3B"/>
                </a:solidFill>
                <a:latin typeface="Cambria" panose="02040503050406030204"/>
                <a:cs typeface="Cambria" panose="02040503050406030204"/>
              </a:rPr>
              <a:t>i</a:t>
            </a:r>
            <a:r>
              <a:rPr sz="1725" spc="67" baseline="-14000" dirty="0">
                <a:solidFill>
                  <a:srgbClr val="3C3C3B"/>
                </a:solidFill>
                <a:latin typeface="Cambria" panose="02040503050406030204"/>
                <a:cs typeface="Cambria" panose="02040503050406030204"/>
              </a:rPr>
              <a:t> </a:t>
            </a:r>
            <a:r>
              <a:rPr sz="1600" spc="-5" dirty="0">
                <a:solidFill>
                  <a:srgbClr val="3C3C3B"/>
                </a:solidFill>
                <a:latin typeface="Arial" panose="020B0604020202020204"/>
                <a:cs typeface="Arial" panose="020B0604020202020204"/>
              </a:rPr>
              <a:t>means, “I want </a:t>
            </a:r>
            <a:r>
              <a:rPr lang="en-US" sz="1600" spc="-5" dirty="0">
                <a:solidFill>
                  <a:srgbClr val="3C3C3B"/>
                </a:solidFill>
                <a:latin typeface="Arial" panose="020B0604020202020204"/>
                <a:cs typeface="Arial" panose="020B0604020202020204"/>
                <a:sym typeface="+mn-ea"/>
              </a:rPr>
              <a:t>σ</a:t>
            </a:r>
            <a:r>
              <a:rPr sz="1725" spc="240" baseline="31000" dirty="0">
                <a:solidFill>
                  <a:srgbClr val="3C3C3B"/>
                </a:solidFill>
                <a:latin typeface="Cambria" panose="02040503050406030204"/>
                <a:cs typeface="Cambria" panose="02040503050406030204"/>
              </a:rPr>
              <a:t>z </a:t>
            </a:r>
            <a:r>
              <a:rPr sz="1600" spc="-5" dirty="0">
                <a:solidFill>
                  <a:srgbClr val="3C3C3B"/>
                </a:solidFill>
                <a:latin typeface="Arial" panose="020B0604020202020204"/>
                <a:cs typeface="Arial" panose="020B0604020202020204"/>
              </a:rPr>
              <a:t>to be</a:t>
            </a:r>
            <a:r>
              <a:rPr sz="1600" spc="-20" dirty="0">
                <a:solidFill>
                  <a:srgbClr val="3C3C3B"/>
                </a:solidFill>
                <a:latin typeface="Arial" panose="020B0604020202020204"/>
                <a:cs typeface="Arial" panose="020B0604020202020204"/>
              </a:rPr>
              <a:t> </a:t>
            </a:r>
            <a:r>
              <a:rPr sz="1600" spc="10" dirty="0">
                <a:solidFill>
                  <a:srgbClr val="3C3C3B"/>
                </a:solidFill>
                <a:latin typeface="Arial" panose="020B0604020202020204"/>
                <a:cs typeface="Arial" panose="020B0604020202020204"/>
              </a:rPr>
              <a:t>T</a:t>
            </a:r>
            <a:r>
              <a:rPr sz="1250" spc="10" dirty="0">
                <a:solidFill>
                  <a:srgbClr val="3C3C3B"/>
                </a:solidFill>
                <a:latin typeface="Arial" panose="020B0604020202020204"/>
                <a:cs typeface="Arial" panose="020B0604020202020204"/>
              </a:rPr>
              <a:t>RUE</a:t>
            </a:r>
            <a:r>
              <a:rPr sz="1600" spc="10" dirty="0">
                <a:solidFill>
                  <a:srgbClr val="3C3C3B"/>
                </a:solidFill>
                <a:latin typeface="Arial" panose="020B0604020202020204"/>
                <a:cs typeface="Arial" panose="020B0604020202020204"/>
              </a:rPr>
              <a:t>”</a:t>
            </a:r>
            <a:endParaRPr sz="1600" dirty="0">
              <a:latin typeface="Arial" panose="020B0604020202020204"/>
              <a:cs typeface="Arial" panose="020B0604020202020204"/>
            </a:endParaRPr>
          </a:p>
        </p:txBody>
      </p:sp>
      <p:sp>
        <p:nvSpPr>
          <p:cNvPr id="16" name="object 10">
            <a:extLst>
              <a:ext uri="{FF2B5EF4-FFF2-40B4-BE49-F238E27FC236}">
                <a16:creationId xmlns:a16="http://schemas.microsoft.com/office/drawing/2014/main" id="{1B2A76AF-F2C9-254B-7802-D8B678AA78EC}"/>
              </a:ext>
            </a:extLst>
          </p:cNvPr>
          <p:cNvSpPr txBox="1"/>
          <p:nvPr/>
        </p:nvSpPr>
        <p:spPr>
          <a:xfrm>
            <a:off x="2477643" y="5432582"/>
            <a:ext cx="4971415" cy="258445"/>
          </a:xfrm>
          <a:prstGeom prst="rect">
            <a:avLst/>
          </a:prstGeom>
        </p:spPr>
        <p:txBody>
          <a:bodyPr vert="horz" wrap="square" lIns="0" tIns="12700" rIns="0" bIns="0" rtlCol="0">
            <a:spAutoFit/>
          </a:bodyPr>
          <a:lstStyle/>
          <a:p>
            <a:pPr marL="38100">
              <a:lnSpc>
                <a:spcPct val="100000"/>
              </a:lnSpc>
              <a:spcBef>
                <a:spcPts val="100"/>
              </a:spcBef>
            </a:pPr>
            <a:r>
              <a:rPr sz="1600" dirty="0">
                <a:solidFill>
                  <a:srgbClr val="3C3C3B"/>
                </a:solidFill>
                <a:latin typeface="Arial" panose="020B0604020202020204"/>
                <a:cs typeface="Arial" panose="020B0604020202020204"/>
              </a:rPr>
              <a:t>– A </a:t>
            </a:r>
            <a:r>
              <a:rPr sz="1600" dirty="0">
                <a:solidFill>
                  <a:srgbClr val="2683CF"/>
                </a:solidFill>
                <a:latin typeface="Arial" panose="020B0604020202020204"/>
                <a:cs typeface="Arial" panose="020B0604020202020204"/>
              </a:rPr>
              <a:t>zero </a:t>
            </a:r>
            <a:r>
              <a:rPr sz="1600" i="1" spc="45" dirty="0">
                <a:solidFill>
                  <a:srgbClr val="3C3C3B"/>
                </a:solidFill>
                <a:latin typeface="Cambria" panose="02040503050406030204"/>
                <a:cs typeface="Cambria" panose="02040503050406030204"/>
              </a:rPr>
              <a:t>h</a:t>
            </a:r>
            <a:r>
              <a:rPr sz="1725" i="1" spc="67" baseline="-14000" dirty="0">
                <a:solidFill>
                  <a:srgbClr val="3C3C3B"/>
                </a:solidFill>
                <a:latin typeface="Cambria" panose="02040503050406030204"/>
                <a:cs typeface="Cambria" panose="02040503050406030204"/>
              </a:rPr>
              <a:t>i</a:t>
            </a:r>
            <a:r>
              <a:rPr sz="1725" spc="67" baseline="-14000" dirty="0">
                <a:solidFill>
                  <a:srgbClr val="3C3C3B"/>
                </a:solidFill>
                <a:latin typeface="Cambria" panose="02040503050406030204"/>
                <a:cs typeface="Cambria" panose="02040503050406030204"/>
              </a:rPr>
              <a:t> </a:t>
            </a:r>
            <a:r>
              <a:rPr sz="1600" spc="-5" dirty="0">
                <a:solidFill>
                  <a:srgbClr val="3C3C3B"/>
                </a:solidFill>
                <a:latin typeface="Arial" panose="020B0604020202020204"/>
                <a:cs typeface="Arial" panose="020B0604020202020204"/>
              </a:rPr>
              <a:t>means, “I don’t care if </a:t>
            </a:r>
            <a:r>
              <a:rPr lang="en-US" sz="1600" spc="-5" dirty="0">
                <a:solidFill>
                  <a:srgbClr val="3C3C3B"/>
                </a:solidFill>
                <a:latin typeface="Arial" panose="020B0604020202020204"/>
                <a:cs typeface="Arial" panose="020B0604020202020204"/>
                <a:sym typeface="+mn-ea"/>
              </a:rPr>
              <a:t>σ</a:t>
            </a:r>
            <a:r>
              <a:rPr sz="1725" spc="240" baseline="31000" dirty="0">
                <a:solidFill>
                  <a:srgbClr val="3C3C3B"/>
                </a:solidFill>
                <a:latin typeface="Cambria" panose="02040503050406030204"/>
                <a:cs typeface="Cambria" panose="02040503050406030204"/>
              </a:rPr>
              <a:t>z </a:t>
            </a:r>
            <a:r>
              <a:rPr sz="1600" dirty="0">
                <a:solidFill>
                  <a:srgbClr val="3C3C3B"/>
                </a:solidFill>
                <a:latin typeface="Arial" panose="020B0604020202020204"/>
                <a:cs typeface="Arial" panose="020B0604020202020204"/>
              </a:rPr>
              <a:t>is </a:t>
            </a:r>
            <a:r>
              <a:rPr sz="1600" spc="15" dirty="0">
                <a:solidFill>
                  <a:srgbClr val="3C3C3B"/>
                </a:solidFill>
                <a:latin typeface="Arial" panose="020B0604020202020204"/>
                <a:cs typeface="Arial" panose="020B0604020202020204"/>
              </a:rPr>
              <a:t>T</a:t>
            </a:r>
            <a:r>
              <a:rPr sz="1250" spc="15" dirty="0">
                <a:solidFill>
                  <a:srgbClr val="3C3C3B"/>
                </a:solidFill>
                <a:latin typeface="Arial" panose="020B0604020202020204"/>
                <a:cs typeface="Arial" panose="020B0604020202020204"/>
              </a:rPr>
              <a:t>RUE </a:t>
            </a:r>
            <a:r>
              <a:rPr sz="1600" spc="-5" dirty="0">
                <a:solidFill>
                  <a:srgbClr val="3C3C3B"/>
                </a:solidFill>
                <a:latin typeface="Arial" panose="020B0604020202020204"/>
                <a:cs typeface="Arial" panose="020B0604020202020204"/>
              </a:rPr>
              <a:t>or</a:t>
            </a:r>
            <a:r>
              <a:rPr sz="1600" spc="70" dirty="0">
                <a:solidFill>
                  <a:srgbClr val="3C3C3B"/>
                </a:solidFill>
                <a:latin typeface="Arial" panose="020B0604020202020204"/>
                <a:cs typeface="Arial" panose="020B0604020202020204"/>
              </a:rPr>
              <a:t> </a:t>
            </a:r>
            <a:r>
              <a:rPr sz="1600" spc="-10" dirty="0">
                <a:solidFill>
                  <a:srgbClr val="3C3C3B"/>
                </a:solidFill>
                <a:latin typeface="Arial" panose="020B0604020202020204"/>
                <a:cs typeface="Arial" panose="020B0604020202020204"/>
              </a:rPr>
              <a:t>F</a:t>
            </a:r>
            <a:r>
              <a:rPr sz="1250" spc="-10" dirty="0">
                <a:solidFill>
                  <a:srgbClr val="3C3C3B"/>
                </a:solidFill>
                <a:latin typeface="Arial" panose="020B0604020202020204"/>
                <a:cs typeface="Arial" panose="020B0604020202020204"/>
              </a:rPr>
              <a:t>ALSE</a:t>
            </a:r>
            <a:r>
              <a:rPr sz="1600" spc="-10" dirty="0">
                <a:solidFill>
                  <a:srgbClr val="3C3C3B"/>
                </a:solidFill>
                <a:latin typeface="Arial" panose="020B0604020202020204"/>
                <a:cs typeface="Arial" panose="020B0604020202020204"/>
              </a:rPr>
              <a:t>”</a:t>
            </a:r>
            <a:endParaRPr sz="1600" dirty="0">
              <a:latin typeface="Arial" panose="020B0604020202020204"/>
              <a:cs typeface="Arial" panose="020B0604020202020204"/>
            </a:endParaRPr>
          </a:p>
        </p:txBody>
      </p:sp>
      <p:sp>
        <p:nvSpPr>
          <p:cNvPr id="17" name="object 12">
            <a:extLst>
              <a:ext uri="{FF2B5EF4-FFF2-40B4-BE49-F238E27FC236}">
                <a16:creationId xmlns:a16="http://schemas.microsoft.com/office/drawing/2014/main" id="{C73BF7E7-E6CF-B462-3EBB-A516385B9653}"/>
              </a:ext>
            </a:extLst>
          </p:cNvPr>
          <p:cNvSpPr txBox="1"/>
          <p:nvPr/>
        </p:nvSpPr>
        <p:spPr>
          <a:xfrm>
            <a:off x="2477641" y="5725190"/>
            <a:ext cx="4189095" cy="258445"/>
          </a:xfrm>
          <a:prstGeom prst="rect">
            <a:avLst/>
          </a:prstGeom>
        </p:spPr>
        <p:txBody>
          <a:bodyPr vert="horz" wrap="square" lIns="0" tIns="12700" rIns="0" bIns="0" rtlCol="0">
            <a:spAutoFit/>
          </a:bodyPr>
          <a:lstStyle/>
          <a:p>
            <a:pPr marL="38100">
              <a:lnSpc>
                <a:spcPct val="100000"/>
              </a:lnSpc>
              <a:spcBef>
                <a:spcPts val="100"/>
              </a:spcBef>
            </a:pPr>
            <a:r>
              <a:rPr sz="1600" dirty="0">
                <a:solidFill>
                  <a:srgbClr val="3C3C3B"/>
                </a:solidFill>
                <a:latin typeface="Arial" panose="020B0604020202020204"/>
                <a:cs typeface="Arial" panose="020B0604020202020204"/>
              </a:rPr>
              <a:t>– A </a:t>
            </a:r>
            <a:r>
              <a:rPr sz="1600" spc="-5" dirty="0">
                <a:solidFill>
                  <a:srgbClr val="2683CF"/>
                </a:solidFill>
                <a:latin typeface="Arial" panose="020B0604020202020204"/>
                <a:cs typeface="Arial" panose="020B0604020202020204"/>
              </a:rPr>
              <a:t>positive </a:t>
            </a:r>
            <a:r>
              <a:rPr sz="1600" i="1" spc="45" dirty="0">
                <a:solidFill>
                  <a:srgbClr val="3C3C3B"/>
                </a:solidFill>
                <a:latin typeface="Cambria" panose="02040503050406030204"/>
                <a:cs typeface="Cambria" panose="02040503050406030204"/>
              </a:rPr>
              <a:t>h</a:t>
            </a:r>
            <a:r>
              <a:rPr sz="1725" i="1" spc="67" baseline="-14000" dirty="0">
                <a:solidFill>
                  <a:srgbClr val="3C3C3B"/>
                </a:solidFill>
                <a:latin typeface="Cambria" panose="02040503050406030204"/>
                <a:cs typeface="Cambria" panose="02040503050406030204"/>
              </a:rPr>
              <a:t>i</a:t>
            </a:r>
            <a:r>
              <a:rPr sz="1725" spc="67" baseline="-14000" dirty="0">
                <a:solidFill>
                  <a:srgbClr val="3C3C3B"/>
                </a:solidFill>
                <a:latin typeface="Cambria" panose="02040503050406030204"/>
                <a:cs typeface="Cambria" panose="02040503050406030204"/>
              </a:rPr>
              <a:t> </a:t>
            </a:r>
            <a:r>
              <a:rPr sz="1600" spc="-5" dirty="0">
                <a:solidFill>
                  <a:srgbClr val="3C3C3B"/>
                </a:solidFill>
                <a:latin typeface="Arial" panose="020B0604020202020204"/>
                <a:cs typeface="Arial" panose="020B0604020202020204"/>
              </a:rPr>
              <a:t>means, “I want </a:t>
            </a:r>
            <a:r>
              <a:rPr lang="en-US" sz="1600" spc="-5" dirty="0">
                <a:solidFill>
                  <a:srgbClr val="3C3C3B"/>
                </a:solidFill>
                <a:latin typeface="Arial" panose="020B0604020202020204"/>
                <a:cs typeface="Arial" panose="020B0604020202020204"/>
                <a:sym typeface="+mn-ea"/>
              </a:rPr>
              <a:t>σ</a:t>
            </a:r>
            <a:r>
              <a:rPr sz="1725" spc="240" baseline="31000" dirty="0">
                <a:solidFill>
                  <a:srgbClr val="3C3C3B"/>
                </a:solidFill>
                <a:latin typeface="Cambria" panose="02040503050406030204"/>
                <a:cs typeface="Cambria" panose="02040503050406030204"/>
              </a:rPr>
              <a:t>z </a:t>
            </a:r>
            <a:r>
              <a:rPr sz="1600" dirty="0">
                <a:solidFill>
                  <a:srgbClr val="3C3C3B"/>
                </a:solidFill>
                <a:latin typeface="Arial" panose="020B0604020202020204"/>
                <a:cs typeface="Arial" panose="020B0604020202020204"/>
              </a:rPr>
              <a:t>to </a:t>
            </a:r>
            <a:r>
              <a:rPr sz="1600" spc="-5" dirty="0">
                <a:solidFill>
                  <a:srgbClr val="3C3C3B"/>
                </a:solidFill>
                <a:latin typeface="Arial" panose="020B0604020202020204"/>
                <a:cs typeface="Arial" panose="020B0604020202020204"/>
              </a:rPr>
              <a:t>be</a:t>
            </a:r>
            <a:r>
              <a:rPr sz="1600" dirty="0">
                <a:solidFill>
                  <a:srgbClr val="3C3C3B"/>
                </a:solidFill>
                <a:latin typeface="Arial" panose="020B0604020202020204"/>
                <a:cs typeface="Arial" panose="020B0604020202020204"/>
              </a:rPr>
              <a:t> </a:t>
            </a:r>
            <a:r>
              <a:rPr sz="1600" spc="-10" dirty="0">
                <a:solidFill>
                  <a:srgbClr val="3C3C3B"/>
                </a:solidFill>
                <a:latin typeface="Arial" panose="020B0604020202020204"/>
                <a:cs typeface="Arial" panose="020B0604020202020204"/>
              </a:rPr>
              <a:t>F</a:t>
            </a:r>
            <a:r>
              <a:rPr sz="1250" spc="-10" dirty="0">
                <a:solidFill>
                  <a:srgbClr val="3C3C3B"/>
                </a:solidFill>
                <a:latin typeface="Arial" panose="020B0604020202020204"/>
                <a:cs typeface="Arial" panose="020B0604020202020204"/>
              </a:rPr>
              <a:t>ALSE</a:t>
            </a:r>
            <a:r>
              <a:rPr sz="1600" spc="-10" dirty="0">
                <a:solidFill>
                  <a:srgbClr val="3C3C3B"/>
                </a:solidFill>
                <a:latin typeface="Arial" panose="020B0604020202020204"/>
                <a:cs typeface="Arial" panose="020B0604020202020204"/>
              </a:rPr>
              <a:t>”</a:t>
            </a:r>
            <a:endParaRPr sz="1600" dirty="0">
              <a:latin typeface="Arial" panose="020B0604020202020204"/>
              <a:cs typeface="Arial" panose="020B0604020202020204"/>
            </a:endParaRPr>
          </a:p>
        </p:txBody>
      </p:sp>
      <p:sp>
        <p:nvSpPr>
          <p:cNvPr id="20" name="TextBox 19">
            <a:extLst>
              <a:ext uri="{FF2B5EF4-FFF2-40B4-BE49-F238E27FC236}">
                <a16:creationId xmlns:a16="http://schemas.microsoft.com/office/drawing/2014/main" id="{3B27B1DC-4BF0-E279-0FA6-18121790A90F}"/>
              </a:ext>
            </a:extLst>
          </p:cNvPr>
          <p:cNvSpPr txBox="1"/>
          <p:nvPr/>
        </p:nvSpPr>
        <p:spPr>
          <a:xfrm>
            <a:off x="5585543" y="479544"/>
            <a:ext cx="6377552" cy="523220"/>
          </a:xfrm>
          <a:prstGeom prst="rect">
            <a:avLst/>
          </a:prstGeom>
          <a:noFill/>
        </p:spPr>
        <p:txBody>
          <a:bodyPr wrap="square">
            <a:spAutoFit/>
          </a:bodyPr>
          <a:lstStyle/>
          <a:p>
            <a:r>
              <a:rPr lang="en-US" sz="2800" b="1" dirty="0">
                <a:solidFill>
                  <a:srgbClr val="98113A"/>
                </a:solidFill>
                <a:latin typeface="Calibri" panose="020F0502020204030204" pitchFamily="34" charset="0"/>
                <a:cs typeface="Calibri" panose="020F0502020204030204" pitchFamily="34" charset="0"/>
              </a:rPr>
              <a:t>QUBO Equation</a:t>
            </a:r>
          </a:p>
        </p:txBody>
      </p:sp>
    </p:spTree>
    <p:extLst>
      <p:ext uri="{BB962C8B-B14F-4D97-AF65-F5344CB8AC3E}">
        <p14:creationId xmlns:p14="http://schemas.microsoft.com/office/powerpoint/2010/main" val="4129510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FAFF69-AECD-0FA6-9A7D-2E3BFFB94CBF}"/>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5BEE9FF9-133B-3F97-E6DB-CBD61BAF85B3}"/>
              </a:ext>
            </a:extLst>
          </p:cNvPr>
          <p:cNvSpPr/>
          <p:nvPr/>
        </p:nvSpPr>
        <p:spPr>
          <a:xfrm>
            <a:off x="0" y="-6448"/>
            <a:ext cx="1554480" cy="6858000"/>
          </a:xfrm>
          <a:prstGeom prst="rect">
            <a:avLst/>
          </a:prstGeom>
          <a:solidFill>
            <a:srgbClr val="A42037"/>
          </a:solidFill>
        </p:spPr>
        <p:txBody>
          <a:bodyPr/>
          <a:lstStyle/>
          <a:p>
            <a:endParaRPr lang="en-US" sz="1250" dirty="0">
              <a:solidFill>
                <a:srgbClr val="EACBD1"/>
              </a:solidFill>
              <a:latin typeface="Calibri" panose="020F0502020204030204" pitchFamily="34" charset="0"/>
              <a:cs typeface="Calibri" panose="020F0502020204030204" pitchFamily="34" charset="-120"/>
            </a:endParaRPr>
          </a:p>
        </p:txBody>
      </p:sp>
      <p:sp>
        <p:nvSpPr>
          <p:cNvPr id="5" name="Shape 3">
            <a:extLst>
              <a:ext uri="{FF2B5EF4-FFF2-40B4-BE49-F238E27FC236}">
                <a16:creationId xmlns:a16="http://schemas.microsoft.com/office/drawing/2014/main" id="{79276B20-8128-66D8-A257-D1ABDCDB4EAC}"/>
              </a:ext>
            </a:extLst>
          </p:cNvPr>
          <p:cNvSpPr/>
          <p:nvPr/>
        </p:nvSpPr>
        <p:spPr>
          <a:xfrm>
            <a:off x="128016" y="2286000"/>
            <a:ext cx="1335024" cy="512064"/>
          </a:xfrm>
          <a:prstGeom prst="roundRect">
            <a:avLst>
              <a:gd name="adj" fmla="val 14286"/>
            </a:avLst>
          </a:prstGeom>
          <a:solidFill>
            <a:srgbClr val="FFFFFF"/>
          </a:solidFill>
        </p:spPr>
        <p:txBody>
          <a:bodyPr/>
          <a:lstStyle/>
          <a:p>
            <a:endParaRPr lang="en-US"/>
          </a:p>
        </p:txBody>
      </p:sp>
      <p:sp>
        <p:nvSpPr>
          <p:cNvPr id="4" name="Text 2">
            <a:extLst>
              <a:ext uri="{FF2B5EF4-FFF2-40B4-BE49-F238E27FC236}">
                <a16:creationId xmlns:a16="http://schemas.microsoft.com/office/drawing/2014/main" id="{859292D3-6388-C7C1-CEE9-20043B4A8B08}"/>
              </a:ext>
            </a:extLst>
          </p:cNvPr>
          <p:cNvSpPr/>
          <p:nvPr/>
        </p:nvSpPr>
        <p:spPr>
          <a:xfrm>
            <a:off x="182880" y="1399032"/>
            <a:ext cx="1225296"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Quantum Network</a:t>
            </a:r>
          </a:p>
        </p:txBody>
      </p:sp>
      <p:sp>
        <p:nvSpPr>
          <p:cNvPr id="6" name="Text 4">
            <a:extLst>
              <a:ext uri="{FF2B5EF4-FFF2-40B4-BE49-F238E27FC236}">
                <a16:creationId xmlns:a16="http://schemas.microsoft.com/office/drawing/2014/main" id="{2A9CA633-90C8-363E-414F-312AB3AD8F17}"/>
              </a:ext>
            </a:extLst>
          </p:cNvPr>
          <p:cNvSpPr/>
          <p:nvPr/>
        </p:nvSpPr>
        <p:spPr>
          <a:xfrm>
            <a:off x="182880" y="2267712"/>
            <a:ext cx="1225296" cy="512064"/>
          </a:xfrm>
          <a:prstGeom prst="rect">
            <a:avLst/>
          </a:prstGeom>
          <a:noFill/>
        </p:spPr>
        <p:txBody>
          <a:bodyPr wrap="square" rtlCol="0" anchor="ctr"/>
          <a:lstStyle/>
          <a:p>
            <a:pPr algn="ctr"/>
            <a:r>
              <a:rPr lang="en-US" sz="1250" b="1" dirty="0">
                <a:solidFill>
                  <a:srgbClr val="A42037"/>
                </a:solidFill>
                <a:latin typeface="Calibri" panose="020F0502020204030204" pitchFamily="34" charset="0"/>
                <a:cs typeface="Calibri" panose="020F0502020204030204" pitchFamily="34" charset="-120"/>
              </a:rPr>
              <a:t>Quantum Computing</a:t>
            </a:r>
          </a:p>
        </p:txBody>
      </p:sp>
      <p:sp>
        <p:nvSpPr>
          <p:cNvPr id="7" name="Text 5">
            <a:extLst>
              <a:ext uri="{FF2B5EF4-FFF2-40B4-BE49-F238E27FC236}">
                <a16:creationId xmlns:a16="http://schemas.microsoft.com/office/drawing/2014/main" id="{E5E3E7E5-1B29-9D41-4B7B-4B0E9DE0BD94}"/>
              </a:ext>
            </a:extLst>
          </p:cNvPr>
          <p:cNvSpPr/>
          <p:nvPr/>
        </p:nvSpPr>
        <p:spPr>
          <a:xfrm>
            <a:off x="0" y="3172968"/>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Distributed Quantum Computing</a:t>
            </a:r>
          </a:p>
          <a:p>
            <a:pPr marL="0" indent="0" algn="l">
              <a:buNone/>
            </a:pPr>
            <a:endParaRPr lang="en-US" sz="1250" dirty="0"/>
          </a:p>
        </p:txBody>
      </p:sp>
      <p:sp>
        <p:nvSpPr>
          <p:cNvPr id="8" name="Text 6">
            <a:extLst>
              <a:ext uri="{FF2B5EF4-FFF2-40B4-BE49-F238E27FC236}">
                <a16:creationId xmlns:a16="http://schemas.microsoft.com/office/drawing/2014/main" id="{8859F704-3E2E-56C5-7480-978D83580161}"/>
              </a:ext>
            </a:extLst>
          </p:cNvPr>
          <p:cNvSpPr/>
          <p:nvPr/>
        </p:nvSpPr>
        <p:spPr>
          <a:xfrm>
            <a:off x="109728" y="4005072"/>
            <a:ext cx="1335024" cy="512064"/>
          </a:xfrm>
          <a:prstGeom prst="rect">
            <a:avLst/>
          </a:prstGeom>
          <a:noFill/>
        </p:spPr>
        <p:txBody>
          <a:bodyPr wrap="square" rtlCol="0" anchor="ctr"/>
          <a:lstStyle/>
          <a:p>
            <a:r>
              <a:rPr lang="en-US" sz="1250" dirty="0">
                <a:solidFill>
                  <a:srgbClr val="EACBD1"/>
                </a:solidFill>
                <a:latin typeface="Calibri" panose="020F0502020204030204" pitchFamily="34" charset="0"/>
                <a:cs typeface="Calibri" panose="020F0502020204030204" pitchFamily="34" charset="-120"/>
              </a:rPr>
              <a:t>Satellite-Ground Communications</a:t>
            </a:r>
          </a:p>
        </p:txBody>
      </p:sp>
      <p:sp>
        <p:nvSpPr>
          <p:cNvPr id="9" name="Text 7">
            <a:extLst>
              <a:ext uri="{FF2B5EF4-FFF2-40B4-BE49-F238E27FC236}">
                <a16:creationId xmlns:a16="http://schemas.microsoft.com/office/drawing/2014/main" id="{966C71F4-6F3B-5034-4AC4-E2B68560CCE3}"/>
              </a:ext>
            </a:extLst>
          </p:cNvPr>
          <p:cNvSpPr/>
          <p:nvPr/>
        </p:nvSpPr>
        <p:spPr>
          <a:xfrm>
            <a:off x="0" y="4873752"/>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Satellite Assisted Quantum Networks</a:t>
            </a:r>
          </a:p>
        </p:txBody>
      </p:sp>
      <p:sp>
        <p:nvSpPr>
          <p:cNvPr id="10" name="Text 8">
            <a:extLst>
              <a:ext uri="{FF2B5EF4-FFF2-40B4-BE49-F238E27FC236}">
                <a16:creationId xmlns:a16="http://schemas.microsoft.com/office/drawing/2014/main" id="{C6682A77-1FA4-7A89-78EA-D8590DA6F1CE}"/>
              </a:ext>
            </a:extLst>
          </p:cNvPr>
          <p:cNvSpPr/>
          <p:nvPr/>
        </p:nvSpPr>
        <p:spPr>
          <a:xfrm>
            <a:off x="2011680" y="347472"/>
            <a:ext cx="9677095" cy="292608"/>
          </a:xfrm>
          <a:prstGeom prst="rect">
            <a:avLst/>
          </a:prstGeom>
          <a:noFill/>
        </p:spPr>
        <p:txBody>
          <a:bodyPr wrap="none" rtlCol="0" anchor="ctr"/>
          <a:lstStyle/>
          <a:p>
            <a:pPr marL="0" indent="0">
              <a:buNone/>
            </a:pPr>
            <a:r>
              <a:rPr lang="en-US" sz="1200" b="1" kern="0" spc="100" dirty="0">
                <a:solidFill>
                  <a:srgbClr val="A42037"/>
                </a:solidFill>
                <a:latin typeface="Calibri" panose="020F0502020204030204" pitchFamily="34" charset="0"/>
                <a:ea typeface="Calibri" panose="020F0502020204030204" pitchFamily="34" charset="-122"/>
                <a:cs typeface="Calibri" panose="020F0502020204030204" pitchFamily="34" charset="-120"/>
              </a:rPr>
              <a:t>INTRODUCTION</a:t>
            </a:r>
            <a:endParaRPr lang="en-US" sz="1200" dirty="0"/>
          </a:p>
        </p:txBody>
      </p:sp>
      <p:sp>
        <p:nvSpPr>
          <p:cNvPr id="19" name="Text 17">
            <a:extLst>
              <a:ext uri="{FF2B5EF4-FFF2-40B4-BE49-F238E27FC236}">
                <a16:creationId xmlns:a16="http://schemas.microsoft.com/office/drawing/2014/main" id="{303E801E-8B25-B31C-32FA-03CFDE0126E2}"/>
              </a:ext>
            </a:extLst>
          </p:cNvPr>
          <p:cNvSpPr/>
          <p:nvPr/>
        </p:nvSpPr>
        <p:spPr>
          <a:xfrm>
            <a:off x="11551615" y="6473952"/>
            <a:ext cx="411480" cy="274320"/>
          </a:xfrm>
          <a:prstGeom prst="rect">
            <a:avLst/>
          </a:prstGeom>
          <a:noFill/>
        </p:spPr>
        <p:txBody>
          <a:bodyPr wrap="square" rtlCol="0" anchor="ctr"/>
          <a:lstStyle/>
          <a:p>
            <a:pPr marL="0" indent="0" algn="r">
              <a:buNone/>
            </a:pPr>
            <a:r>
              <a:rPr lang="en-US" sz="1000" dirty="0">
                <a:solidFill>
                  <a:srgbClr val="58595B"/>
                </a:solidFill>
                <a:latin typeface="Calibri" panose="020F0502020204030204" pitchFamily="34" charset="0"/>
                <a:ea typeface="Calibri" panose="020F0502020204030204" pitchFamily="34" charset="-122"/>
                <a:cs typeface="Calibri" panose="020F0502020204030204" pitchFamily="34" charset="-120"/>
              </a:rPr>
              <a:t>3</a:t>
            </a:r>
            <a:endParaRPr lang="en-US" sz="1000" dirty="0"/>
          </a:p>
        </p:txBody>
      </p:sp>
      <p:sp>
        <p:nvSpPr>
          <p:cNvPr id="15" name="TextBox 14">
            <a:extLst>
              <a:ext uri="{FF2B5EF4-FFF2-40B4-BE49-F238E27FC236}">
                <a16:creationId xmlns:a16="http://schemas.microsoft.com/office/drawing/2014/main" id="{35C407E9-95FA-BAFB-27A3-D0B4C08C6DD9}"/>
              </a:ext>
            </a:extLst>
          </p:cNvPr>
          <p:cNvSpPr txBox="1"/>
          <p:nvPr/>
        </p:nvSpPr>
        <p:spPr>
          <a:xfrm>
            <a:off x="0" y="5760720"/>
            <a:ext cx="1554480" cy="477054"/>
          </a:xfrm>
          <a:prstGeom prst="rect">
            <a:avLst/>
          </a:prstGeom>
          <a:noFill/>
        </p:spPr>
        <p:txBody>
          <a:bodyPr wrap="square">
            <a:spAutoFit/>
          </a:bodyPr>
          <a:lstStyle/>
          <a:p>
            <a:pPr algn="ctr"/>
            <a:r>
              <a:rPr lang="en-US" sz="1250" dirty="0">
                <a:solidFill>
                  <a:srgbClr val="EACBD1"/>
                </a:solidFill>
                <a:latin typeface="Calibri" panose="020F0502020204030204" pitchFamily="34" charset="0"/>
                <a:cs typeface="Calibri" panose="020F0502020204030204" pitchFamily="34" charset="-120"/>
              </a:rPr>
              <a:t>Satellite-Ground Quantum Computing</a:t>
            </a:r>
          </a:p>
        </p:txBody>
      </p:sp>
      <p:sp>
        <p:nvSpPr>
          <p:cNvPr id="27" name="TextBox 26">
            <a:extLst>
              <a:ext uri="{FF2B5EF4-FFF2-40B4-BE49-F238E27FC236}">
                <a16:creationId xmlns:a16="http://schemas.microsoft.com/office/drawing/2014/main" id="{FDB96172-BC5D-9359-5226-B0D4EA09C428}"/>
              </a:ext>
            </a:extLst>
          </p:cNvPr>
          <p:cNvSpPr txBox="1"/>
          <p:nvPr/>
        </p:nvSpPr>
        <p:spPr>
          <a:xfrm>
            <a:off x="1095682" y="1246688"/>
            <a:ext cx="11642633" cy="589072"/>
          </a:xfrm>
          <a:prstGeom prst="rect">
            <a:avLst/>
          </a:prstGeom>
          <a:noFill/>
        </p:spPr>
        <p:txBody>
          <a:bodyPr wrap="square">
            <a:spAutoFit/>
          </a:bodyPr>
          <a:lstStyle/>
          <a:p>
            <a:pPr marL="342900" indent="-342900">
              <a:lnSpc>
                <a:spcPct val="150000"/>
              </a:lnSpc>
              <a:buFont typeface="Wingdings" panose="05000000000000000000" pitchFamily="2" charset="2"/>
              <a:buChar char="Ø"/>
            </a:pPr>
            <a:endParaRPr lang="en-US" altLang="zh-CN" sz="2400" b="1" dirty="0">
              <a:solidFill>
                <a:schemeClr val="accent2"/>
              </a:solidFill>
              <a:latin typeface="Calibri" panose="020F0502020204030204" pitchFamily="34" charset="0"/>
              <a:cs typeface="Calibri" panose="020F0502020204030204" pitchFamily="34" charset="0"/>
            </a:endParaRPr>
          </a:p>
        </p:txBody>
      </p:sp>
      <p:sp>
        <p:nvSpPr>
          <p:cNvPr id="3" name="文本框 6">
            <a:extLst>
              <a:ext uri="{FF2B5EF4-FFF2-40B4-BE49-F238E27FC236}">
                <a16:creationId xmlns:a16="http://schemas.microsoft.com/office/drawing/2014/main" id="{AD5972BC-5A15-BF5D-07E9-9F98100E4C5A}"/>
              </a:ext>
            </a:extLst>
          </p:cNvPr>
          <p:cNvSpPr txBox="1"/>
          <p:nvPr/>
        </p:nvSpPr>
        <p:spPr>
          <a:xfrm>
            <a:off x="1737360" y="1165860"/>
            <a:ext cx="7544435" cy="2263140"/>
          </a:xfrm>
          <a:prstGeom prst="rect">
            <a:avLst/>
          </a:prstGeom>
          <a:noFill/>
        </p:spPr>
        <p:txBody>
          <a:bodyPr wrap="none" rtlCol="0" anchor="t">
            <a:spAutoFit/>
          </a:bodyPr>
          <a:lstStyle/>
          <a:p>
            <a:pPr marL="234950" indent="-171450">
              <a:lnSpc>
                <a:spcPct val="100000"/>
              </a:lnSpc>
              <a:spcBef>
                <a:spcPts val="795"/>
              </a:spcBef>
              <a:buFont typeface="Arial" panose="020B0604020202020204"/>
              <a:buChar char="•"/>
              <a:tabLst>
                <a:tab pos="234950" algn="l"/>
              </a:tabLst>
            </a:pPr>
            <a:r>
              <a:rPr lang="en-US" b="1" spc="-5" dirty="0">
                <a:solidFill>
                  <a:srgbClr val="3C3C3B"/>
                </a:solidFill>
                <a:latin typeface="Arial" panose="020B0604020202020204"/>
                <a:cs typeface="Arial" panose="020B0604020202020204"/>
                <a:sym typeface="+mn-ea"/>
              </a:rPr>
              <a:t>C</a:t>
            </a:r>
            <a:r>
              <a:rPr b="1" spc="-5" dirty="0">
                <a:solidFill>
                  <a:srgbClr val="3C3C3B"/>
                </a:solidFill>
                <a:latin typeface="Arial" panose="020B0604020202020204"/>
                <a:cs typeface="Arial" panose="020B0604020202020204"/>
                <a:sym typeface="+mn-ea"/>
              </a:rPr>
              <a:t>onsider </a:t>
            </a:r>
            <a:r>
              <a:rPr b="1" dirty="0">
                <a:solidFill>
                  <a:srgbClr val="3C3C3B"/>
                </a:solidFill>
                <a:latin typeface="Arial" panose="020B0604020202020204"/>
                <a:cs typeface="Arial" panose="020B0604020202020204"/>
                <a:sym typeface="+mn-ea"/>
              </a:rPr>
              <a:t>only </a:t>
            </a:r>
            <a:r>
              <a:rPr b="1" spc="-5" dirty="0">
                <a:solidFill>
                  <a:srgbClr val="3C3C3B"/>
                </a:solidFill>
                <a:latin typeface="Arial" panose="020B0604020202020204"/>
                <a:cs typeface="Arial" panose="020B0604020202020204"/>
                <a:sym typeface="+mn-ea"/>
              </a:rPr>
              <a:t>the coupler</a:t>
            </a:r>
            <a:r>
              <a:rPr b="1" spc="-10" dirty="0">
                <a:solidFill>
                  <a:srgbClr val="3C3C3B"/>
                </a:solidFill>
                <a:latin typeface="Arial" panose="020B0604020202020204"/>
                <a:cs typeface="Arial" panose="020B0604020202020204"/>
                <a:sym typeface="+mn-ea"/>
              </a:rPr>
              <a:t> </a:t>
            </a:r>
            <a:r>
              <a:rPr b="1" spc="-5" dirty="0">
                <a:solidFill>
                  <a:srgbClr val="3C3C3B"/>
                </a:solidFill>
                <a:latin typeface="Arial" panose="020B0604020202020204"/>
                <a:cs typeface="Arial" panose="020B0604020202020204"/>
                <a:sym typeface="+mn-ea"/>
              </a:rPr>
              <a:t>strengths:</a:t>
            </a:r>
            <a:endParaRPr>
              <a:latin typeface="Arial" panose="020B0604020202020204"/>
              <a:cs typeface="Arial" panose="020B0604020202020204"/>
            </a:endParaRPr>
          </a:p>
          <a:p>
            <a:pPr marL="234950" indent="-171450">
              <a:lnSpc>
                <a:spcPct val="100000"/>
              </a:lnSpc>
              <a:spcBef>
                <a:spcPts val="795"/>
              </a:spcBef>
              <a:buFont typeface="Arial" panose="020B0604020202020204"/>
              <a:buChar char="•"/>
              <a:tabLst>
                <a:tab pos="234950" algn="l"/>
              </a:tabLst>
            </a:pPr>
            <a:endParaRPr lang="zh-CN" altLang="en-US"/>
          </a:p>
          <a:p>
            <a:pPr marL="234950" indent="-171450">
              <a:lnSpc>
                <a:spcPct val="100000"/>
              </a:lnSpc>
              <a:spcBef>
                <a:spcPts val="795"/>
              </a:spcBef>
              <a:buFont typeface="Arial" panose="020B0604020202020204"/>
              <a:buChar char="•"/>
              <a:tabLst>
                <a:tab pos="234950" algn="l"/>
              </a:tabLst>
            </a:pPr>
            <a:endParaRPr lang="zh-CN" altLang="en-US"/>
          </a:p>
          <a:p>
            <a:pPr marL="234950" indent="-171450">
              <a:lnSpc>
                <a:spcPct val="100000"/>
              </a:lnSpc>
              <a:spcBef>
                <a:spcPts val="795"/>
              </a:spcBef>
              <a:buFont typeface="Arial" panose="020B0604020202020204"/>
              <a:buChar char="•"/>
              <a:tabLst>
                <a:tab pos="234950" algn="l"/>
              </a:tabLst>
            </a:pPr>
            <a:r>
              <a:rPr b="1" spc="-5" dirty="0">
                <a:solidFill>
                  <a:srgbClr val="3C3C3B"/>
                </a:solidFill>
                <a:latin typeface="Arial" panose="020B0604020202020204"/>
                <a:cs typeface="Arial" panose="020B0604020202020204"/>
                <a:sym typeface="+mn-ea"/>
              </a:rPr>
              <a:t>Here are the </a:t>
            </a:r>
            <a:r>
              <a:rPr b="1" dirty="0">
                <a:solidFill>
                  <a:srgbClr val="3C3C3B"/>
                </a:solidFill>
                <a:latin typeface="Arial" panose="020B0604020202020204"/>
                <a:cs typeface="Arial" panose="020B0604020202020204"/>
                <a:sym typeface="+mn-ea"/>
              </a:rPr>
              <a:t>optimal </a:t>
            </a:r>
            <a:r>
              <a:rPr b="1" spc="-5" dirty="0">
                <a:solidFill>
                  <a:srgbClr val="3C3C3B"/>
                </a:solidFill>
                <a:latin typeface="Arial" panose="020B0604020202020204"/>
                <a:cs typeface="Arial" panose="020B0604020202020204"/>
                <a:sym typeface="+mn-ea"/>
              </a:rPr>
              <a:t>values </a:t>
            </a:r>
            <a:r>
              <a:rPr b="1" dirty="0">
                <a:solidFill>
                  <a:srgbClr val="3C3C3B"/>
                </a:solidFill>
                <a:latin typeface="Arial" panose="020B0604020202020204"/>
                <a:cs typeface="Arial" panose="020B0604020202020204"/>
                <a:sym typeface="+mn-ea"/>
              </a:rPr>
              <a:t>of </a:t>
            </a:r>
            <a:r>
              <a:rPr lang="en-US" spc="-5" dirty="0">
                <a:solidFill>
                  <a:srgbClr val="3C3C3B"/>
                </a:solidFill>
                <a:latin typeface="Arial" panose="020B0604020202020204"/>
                <a:cs typeface="Arial" panose="020B0604020202020204"/>
                <a:sym typeface="+mn-ea"/>
              </a:rPr>
              <a:t>σ</a:t>
            </a:r>
            <a:r>
              <a:rPr spc="195" baseline="32000" dirty="0">
                <a:solidFill>
                  <a:srgbClr val="3C3C3B"/>
                </a:solidFill>
                <a:latin typeface="Cambria" panose="02040503050406030204"/>
                <a:cs typeface="Cambria" panose="02040503050406030204"/>
                <a:sym typeface="+mn-ea"/>
              </a:rPr>
              <a:t>z </a:t>
            </a:r>
            <a:r>
              <a:rPr b="1" spc="-5" dirty="0">
                <a:solidFill>
                  <a:srgbClr val="3C3C3B"/>
                </a:solidFill>
                <a:latin typeface="Arial" panose="020B0604020202020204"/>
                <a:cs typeface="Arial" panose="020B0604020202020204"/>
                <a:sym typeface="+mn-ea"/>
              </a:rPr>
              <a:t>and </a:t>
            </a:r>
            <a:r>
              <a:rPr lang="en-US" spc="-5" dirty="0">
                <a:solidFill>
                  <a:srgbClr val="3C3C3B"/>
                </a:solidFill>
                <a:latin typeface="Arial" panose="020B0604020202020204"/>
                <a:cs typeface="Arial" panose="020B0604020202020204"/>
                <a:sym typeface="+mn-ea"/>
              </a:rPr>
              <a:t>σ</a:t>
            </a:r>
            <a:r>
              <a:rPr spc="195" baseline="32000" dirty="0">
                <a:solidFill>
                  <a:srgbClr val="3C3C3B"/>
                </a:solidFill>
                <a:latin typeface="Cambria" panose="02040503050406030204"/>
                <a:cs typeface="Cambria" panose="02040503050406030204"/>
                <a:sym typeface="+mn-ea"/>
              </a:rPr>
              <a:t>z </a:t>
            </a:r>
            <a:r>
              <a:rPr b="1" dirty="0">
                <a:solidFill>
                  <a:srgbClr val="3C3C3B"/>
                </a:solidFill>
                <a:latin typeface="Arial" panose="020B0604020202020204"/>
                <a:cs typeface="Arial" panose="020B0604020202020204"/>
                <a:sym typeface="+mn-ea"/>
              </a:rPr>
              <a:t>for different </a:t>
            </a:r>
            <a:r>
              <a:rPr b="1" spc="-5" dirty="0">
                <a:solidFill>
                  <a:srgbClr val="3C3C3B"/>
                </a:solidFill>
                <a:latin typeface="Arial" panose="020B0604020202020204"/>
                <a:cs typeface="Arial" panose="020B0604020202020204"/>
                <a:sym typeface="+mn-ea"/>
              </a:rPr>
              <a:t>values </a:t>
            </a:r>
            <a:r>
              <a:rPr b="1" dirty="0">
                <a:solidFill>
                  <a:srgbClr val="3C3C3B"/>
                </a:solidFill>
                <a:latin typeface="Arial" panose="020B0604020202020204"/>
                <a:cs typeface="Arial" panose="020B0604020202020204"/>
                <a:sym typeface="+mn-ea"/>
              </a:rPr>
              <a:t>of</a:t>
            </a:r>
            <a:r>
              <a:rPr b="1" spc="245" dirty="0">
                <a:solidFill>
                  <a:srgbClr val="3C3C3B"/>
                </a:solidFill>
                <a:latin typeface="Arial" panose="020B0604020202020204"/>
                <a:cs typeface="Arial" panose="020B0604020202020204"/>
                <a:sym typeface="+mn-ea"/>
              </a:rPr>
              <a:t> </a:t>
            </a:r>
            <a:r>
              <a:rPr spc="114" dirty="0">
                <a:solidFill>
                  <a:srgbClr val="3C3C3B"/>
                </a:solidFill>
                <a:latin typeface="Cambria" panose="02040503050406030204"/>
                <a:cs typeface="Cambria" panose="02040503050406030204"/>
                <a:sym typeface="+mn-ea"/>
              </a:rPr>
              <a:t>J</a:t>
            </a:r>
            <a:r>
              <a:rPr spc="172" baseline="-15000" dirty="0">
                <a:solidFill>
                  <a:srgbClr val="3C3C3B"/>
                </a:solidFill>
                <a:latin typeface="Cambria" panose="02040503050406030204"/>
                <a:cs typeface="Cambria" panose="02040503050406030204"/>
                <a:sym typeface="+mn-ea"/>
              </a:rPr>
              <a:t>i,j</a:t>
            </a:r>
            <a:r>
              <a:rPr b="1" spc="114" dirty="0">
                <a:solidFill>
                  <a:srgbClr val="3C3C3B"/>
                </a:solidFill>
                <a:latin typeface="Arial" panose="020B0604020202020204"/>
                <a:cs typeface="Arial" panose="020B0604020202020204"/>
                <a:sym typeface="+mn-ea"/>
              </a:rPr>
              <a:t>:</a:t>
            </a:r>
            <a:endParaRPr>
              <a:latin typeface="Arial" panose="020B0604020202020204"/>
              <a:cs typeface="Arial" panose="020B0604020202020204"/>
            </a:endParaRPr>
          </a:p>
          <a:p>
            <a:pPr marL="234950" indent="-171450">
              <a:lnSpc>
                <a:spcPct val="100000"/>
              </a:lnSpc>
              <a:spcBef>
                <a:spcPts val="795"/>
              </a:spcBef>
              <a:buFont typeface="Arial" panose="020B0604020202020204"/>
              <a:buChar char="•"/>
              <a:tabLst>
                <a:tab pos="234950" algn="l"/>
              </a:tabLst>
            </a:pPr>
            <a:endParaRPr>
              <a:latin typeface="Arial" panose="020B0604020202020204"/>
              <a:cs typeface="Arial" panose="020B0604020202020204"/>
            </a:endParaRPr>
          </a:p>
          <a:p>
            <a:pPr marL="234950" indent="-171450">
              <a:lnSpc>
                <a:spcPct val="100000"/>
              </a:lnSpc>
              <a:spcBef>
                <a:spcPts val="795"/>
              </a:spcBef>
              <a:buFont typeface="Arial" panose="020B0604020202020204"/>
              <a:buChar char="•"/>
              <a:tabLst>
                <a:tab pos="234950" algn="l"/>
              </a:tabLst>
            </a:pPr>
            <a:endParaRPr lang="zh-CN" altLang="en-US"/>
          </a:p>
        </p:txBody>
      </p:sp>
      <p:pic>
        <p:nvPicPr>
          <p:cNvPr id="11" name="图片 2">
            <a:extLst>
              <a:ext uri="{FF2B5EF4-FFF2-40B4-BE49-F238E27FC236}">
                <a16:creationId xmlns:a16="http://schemas.microsoft.com/office/drawing/2014/main" id="{C637FC39-9D09-F499-2EF7-81A61F9D4146}"/>
              </a:ext>
            </a:extLst>
          </p:cNvPr>
          <p:cNvPicPr>
            <a:picLocks noChangeAspect="1"/>
          </p:cNvPicPr>
          <p:nvPr/>
        </p:nvPicPr>
        <p:blipFill>
          <a:blip r:embed="rId2"/>
          <a:stretch>
            <a:fillRect/>
          </a:stretch>
        </p:blipFill>
        <p:spPr>
          <a:xfrm>
            <a:off x="3359785" y="1532890"/>
            <a:ext cx="3471545" cy="874395"/>
          </a:xfrm>
          <a:prstGeom prst="rect">
            <a:avLst/>
          </a:prstGeom>
        </p:spPr>
      </p:pic>
      <p:pic>
        <p:nvPicPr>
          <p:cNvPr id="12" name="图片 3">
            <a:extLst>
              <a:ext uri="{FF2B5EF4-FFF2-40B4-BE49-F238E27FC236}">
                <a16:creationId xmlns:a16="http://schemas.microsoft.com/office/drawing/2014/main" id="{D80D4B97-A840-B408-5B68-A58A97B16DA3}"/>
              </a:ext>
            </a:extLst>
          </p:cNvPr>
          <p:cNvPicPr>
            <a:picLocks noChangeAspect="1"/>
          </p:cNvPicPr>
          <p:nvPr/>
        </p:nvPicPr>
        <p:blipFill>
          <a:blip r:embed="rId3"/>
          <a:stretch>
            <a:fillRect/>
          </a:stretch>
        </p:blipFill>
        <p:spPr>
          <a:xfrm>
            <a:off x="2677160" y="2754630"/>
            <a:ext cx="5015230" cy="1678940"/>
          </a:xfrm>
          <a:prstGeom prst="rect">
            <a:avLst/>
          </a:prstGeom>
        </p:spPr>
      </p:pic>
      <p:sp>
        <p:nvSpPr>
          <p:cNvPr id="13" name="object 4">
            <a:extLst>
              <a:ext uri="{FF2B5EF4-FFF2-40B4-BE49-F238E27FC236}">
                <a16:creationId xmlns:a16="http://schemas.microsoft.com/office/drawing/2014/main" id="{AE85AC4F-4D74-0BBD-4ADF-B794689315A0}"/>
              </a:ext>
            </a:extLst>
          </p:cNvPr>
          <p:cNvSpPr txBox="1"/>
          <p:nvPr/>
        </p:nvSpPr>
        <p:spPr>
          <a:xfrm>
            <a:off x="1924057" y="4585771"/>
            <a:ext cx="5768340" cy="1341755"/>
          </a:xfrm>
          <a:prstGeom prst="rect">
            <a:avLst/>
          </a:prstGeom>
        </p:spPr>
        <p:txBody>
          <a:bodyPr vert="horz" wrap="square" lIns="0" tIns="69850" rIns="0" bIns="0" rtlCol="0">
            <a:spAutoFit/>
          </a:bodyPr>
          <a:lstStyle/>
          <a:p>
            <a:pPr marL="247650" indent="-171450">
              <a:lnSpc>
                <a:spcPct val="100000"/>
              </a:lnSpc>
              <a:spcBef>
                <a:spcPts val="550"/>
              </a:spcBef>
              <a:buFont typeface="Arial" panose="020B0604020202020204"/>
              <a:buChar char="•"/>
              <a:tabLst>
                <a:tab pos="247650" algn="l"/>
              </a:tabLst>
            </a:pPr>
            <a:r>
              <a:rPr b="1" spc="-5" dirty="0">
                <a:solidFill>
                  <a:srgbClr val="3C3C3B"/>
                </a:solidFill>
                <a:latin typeface="Arial" panose="020B0604020202020204"/>
                <a:cs typeface="Arial" panose="020B0604020202020204"/>
              </a:rPr>
              <a:t>Observations</a:t>
            </a:r>
            <a:endParaRPr dirty="0">
              <a:latin typeface="Arial" panose="020B0604020202020204"/>
              <a:cs typeface="Arial" panose="020B0604020202020204"/>
            </a:endParaRPr>
          </a:p>
          <a:p>
            <a:pPr marL="478790" lvl="1" indent="-172085">
              <a:lnSpc>
                <a:spcPts val="1380"/>
              </a:lnSpc>
              <a:spcBef>
                <a:spcPts val="405"/>
              </a:spcBef>
              <a:buChar char="–"/>
              <a:tabLst>
                <a:tab pos="479425" algn="l"/>
              </a:tabLst>
            </a:pPr>
            <a:r>
              <a:rPr sz="1600" dirty="0">
                <a:solidFill>
                  <a:srgbClr val="3C3C3B"/>
                </a:solidFill>
                <a:latin typeface="Arial" panose="020B0604020202020204"/>
                <a:cs typeface="Arial" panose="020B0604020202020204"/>
              </a:rPr>
              <a:t>A </a:t>
            </a:r>
            <a:r>
              <a:rPr sz="1600" spc="-5" dirty="0">
                <a:solidFill>
                  <a:srgbClr val="2683CF"/>
                </a:solidFill>
                <a:latin typeface="Arial" panose="020B0604020202020204"/>
                <a:cs typeface="Arial" panose="020B0604020202020204"/>
              </a:rPr>
              <a:t>negative </a:t>
            </a:r>
            <a:r>
              <a:rPr sz="1600" i="1" spc="100" dirty="0">
                <a:solidFill>
                  <a:srgbClr val="3C3C3B"/>
                </a:solidFill>
                <a:latin typeface="Cambria" panose="02040503050406030204"/>
                <a:cs typeface="Cambria" panose="02040503050406030204"/>
              </a:rPr>
              <a:t>J</a:t>
            </a:r>
            <a:r>
              <a:rPr sz="1725" i="1" spc="150" baseline="-14000" dirty="0">
                <a:solidFill>
                  <a:srgbClr val="3C3C3B"/>
                </a:solidFill>
                <a:latin typeface="Cambria" panose="02040503050406030204"/>
                <a:cs typeface="Cambria" panose="02040503050406030204"/>
              </a:rPr>
              <a:t>i,j</a:t>
            </a:r>
            <a:r>
              <a:rPr sz="1725" spc="150" baseline="-14000" dirty="0">
                <a:solidFill>
                  <a:srgbClr val="3C3C3B"/>
                </a:solidFill>
                <a:latin typeface="Cambria" panose="02040503050406030204"/>
                <a:cs typeface="Cambria" panose="02040503050406030204"/>
              </a:rPr>
              <a:t> </a:t>
            </a:r>
            <a:r>
              <a:rPr sz="1600" spc="-5" dirty="0">
                <a:solidFill>
                  <a:srgbClr val="3C3C3B"/>
                </a:solidFill>
                <a:latin typeface="Arial" panose="020B0604020202020204"/>
                <a:cs typeface="Arial" panose="020B0604020202020204"/>
              </a:rPr>
              <a:t>means, “I want </a:t>
            </a:r>
            <a:r>
              <a:rPr lang="en-US" sz="1600" spc="-5" dirty="0">
                <a:solidFill>
                  <a:srgbClr val="3C3C3B"/>
                </a:solidFill>
                <a:latin typeface="Arial" panose="020B0604020202020204"/>
                <a:cs typeface="Arial" panose="020B0604020202020204"/>
              </a:rPr>
              <a:t>σ</a:t>
            </a:r>
            <a:r>
              <a:rPr sz="1725" spc="240" baseline="31000" dirty="0">
                <a:solidFill>
                  <a:srgbClr val="3C3C3B"/>
                </a:solidFill>
                <a:latin typeface="Cambria" panose="02040503050406030204"/>
                <a:cs typeface="Cambria" panose="02040503050406030204"/>
              </a:rPr>
              <a:t>z </a:t>
            </a:r>
            <a:r>
              <a:rPr sz="1600" spc="-5" dirty="0">
                <a:solidFill>
                  <a:srgbClr val="3C3C3B"/>
                </a:solidFill>
                <a:latin typeface="Arial" panose="020B0604020202020204"/>
                <a:cs typeface="Arial" panose="020B0604020202020204"/>
              </a:rPr>
              <a:t>and </a:t>
            </a:r>
            <a:r>
              <a:rPr lang="en-US" sz="1600" spc="-5" dirty="0">
                <a:solidFill>
                  <a:srgbClr val="3C3C3B"/>
                </a:solidFill>
                <a:latin typeface="Arial" panose="020B0604020202020204"/>
                <a:cs typeface="Arial" panose="020B0604020202020204"/>
                <a:sym typeface="+mn-ea"/>
              </a:rPr>
              <a:t>σ</a:t>
            </a:r>
            <a:r>
              <a:rPr sz="1725" spc="240" baseline="31000" dirty="0">
                <a:solidFill>
                  <a:srgbClr val="3C3C3B"/>
                </a:solidFill>
                <a:latin typeface="Cambria" panose="02040503050406030204"/>
                <a:cs typeface="Cambria" panose="02040503050406030204"/>
              </a:rPr>
              <a:t>z </a:t>
            </a:r>
            <a:r>
              <a:rPr sz="1600" spc="-5" dirty="0">
                <a:solidFill>
                  <a:srgbClr val="3C3C3B"/>
                </a:solidFill>
                <a:latin typeface="Arial" panose="020B0604020202020204"/>
                <a:cs typeface="Arial" panose="020B0604020202020204"/>
              </a:rPr>
              <a:t>to be</a:t>
            </a:r>
            <a:r>
              <a:rPr sz="1600" spc="25" dirty="0">
                <a:solidFill>
                  <a:srgbClr val="3C3C3B"/>
                </a:solidFill>
                <a:latin typeface="Arial" panose="020B0604020202020204"/>
                <a:cs typeface="Arial" panose="020B0604020202020204"/>
              </a:rPr>
              <a:t> </a:t>
            </a:r>
            <a:r>
              <a:rPr sz="1600" spc="-5" dirty="0">
                <a:solidFill>
                  <a:srgbClr val="3C3C3B"/>
                </a:solidFill>
                <a:latin typeface="Arial" panose="020B0604020202020204"/>
                <a:cs typeface="Arial" panose="020B0604020202020204"/>
              </a:rPr>
              <a:t>equal”</a:t>
            </a:r>
            <a:endParaRPr sz="1600" dirty="0">
              <a:latin typeface="Arial" panose="020B0604020202020204"/>
              <a:cs typeface="Arial" panose="020B0604020202020204"/>
            </a:endParaRPr>
          </a:p>
          <a:p>
            <a:pPr marL="3275330">
              <a:lnSpc>
                <a:spcPts val="840"/>
              </a:lnSpc>
              <a:tabLst>
                <a:tab pos="3935095" algn="l"/>
              </a:tabLst>
            </a:pPr>
            <a:r>
              <a:rPr sz="1150" spc="90" dirty="0">
                <a:solidFill>
                  <a:srgbClr val="3C3C3B"/>
                </a:solidFill>
                <a:latin typeface="Cambria" panose="02040503050406030204"/>
                <a:cs typeface="Cambria" panose="02040503050406030204"/>
              </a:rPr>
              <a:t>i	</a:t>
            </a:r>
            <a:r>
              <a:rPr sz="1150" spc="240" dirty="0">
                <a:solidFill>
                  <a:srgbClr val="3C3C3B"/>
                </a:solidFill>
                <a:latin typeface="Cambria" panose="02040503050406030204"/>
                <a:cs typeface="Cambria" panose="02040503050406030204"/>
              </a:rPr>
              <a:t>j</a:t>
            </a:r>
            <a:endParaRPr sz="1150" dirty="0">
              <a:latin typeface="Cambria" panose="02040503050406030204"/>
              <a:cs typeface="Cambria" panose="02040503050406030204"/>
            </a:endParaRPr>
          </a:p>
          <a:p>
            <a:pPr marL="478790" lvl="1" indent="-172085">
              <a:lnSpc>
                <a:spcPts val="1380"/>
              </a:lnSpc>
              <a:spcBef>
                <a:spcPts val="345"/>
              </a:spcBef>
              <a:buChar char="–"/>
              <a:tabLst>
                <a:tab pos="479425" algn="l"/>
              </a:tabLst>
            </a:pPr>
            <a:r>
              <a:rPr sz="1600" dirty="0">
                <a:solidFill>
                  <a:srgbClr val="3C3C3B"/>
                </a:solidFill>
                <a:latin typeface="Arial" panose="020B0604020202020204"/>
                <a:cs typeface="Arial" panose="020B0604020202020204"/>
              </a:rPr>
              <a:t>A </a:t>
            </a:r>
            <a:r>
              <a:rPr sz="1600" dirty="0">
                <a:solidFill>
                  <a:srgbClr val="2683CF"/>
                </a:solidFill>
                <a:latin typeface="Arial" panose="020B0604020202020204"/>
                <a:cs typeface="Arial" panose="020B0604020202020204"/>
              </a:rPr>
              <a:t>zero </a:t>
            </a:r>
            <a:r>
              <a:rPr sz="1600" i="1" spc="100" dirty="0">
                <a:solidFill>
                  <a:srgbClr val="3C3C3B"/>
                </a:solidFill>
                <a:latin typeface="Cambria" panose="02040503050406030204"/>
                <a:cs typeface="Cambria" panose="02040503050406030204"/>
              </a:rPr>
              <a:t>J</a:t>
            </a:r>
            <a:r>
              <a:rPr sz="1725" i="1" spc="150" baseline="-14000" dirty="0">
                <a:solidFill>
                  <a:srgbClr val="3C3C3B"/>
                </a:solidFill>
                <a:latin typeface="Cambria" panose="02040503050406030204"/>
                <a:cs typeface="Cambria" panose="02040503050406030204"/>
              </a:rPr>
              <a:t>i,j</a:t>
            </a:r>
            <a:r>
              <a:rPr sz="1725" spc="150" baseline="-14000" dirty="0">
                <a:solidFill>
                  <a:srgbClr val="3C3C3B"/>
                </a:solidFill>
                <a:latin typeface="Cambria" panose="02040503050406030204"/>
                <a:cs typeface="Cambria" panose="02040503050406030204"/>
              </a:rPr>
              <a:t> </a:t>
            </a:r>
            <a:r>
              <a:rPr sz="1600" spc="-5" dirty="0">
                <a:solidFill>
                  <a:srgbClr val="3C3C3B"/>
                </a:solidFill>
                <a:latin typeface="Arial" panose="020B0604020202020204"/>
                <a:cs typeface="Arial" panose="020B0604020202020204"/>
              </a:rPr>
              <a:t>means, “I don’t care how </a:t>
            </a:r>
            <a:r>
              <a:rPr lang="en-US" sz="1600" spc="-5" dirty="0">
                <a:solidFill>
                  <a:srgbClr val="3C3C3B"/>
                </a:solidFill>
                <a:latin typeface="Arial" panose="020B0604020202020204"/>
                <a:cs typeface="Arial" panose="020B0604020202020204"/>
                <a:sym typeface="+mn-ea"/>
              </a:rPr>
              <a:t>σ</a:t>
            </a:r>
            <a:r>
              <a:rPr sz="1725" spc="240" baseline="31000" dirty="0">
                <a:solidFill>
                  <a:srgbClr val="3C3C3B"/>
                </a:solidFill>
                <a:latin typeface="Cambria" panose="02040503050406030204"/>
                <a:cs typeface="Cambria" panose="02040503050406030204"/>
              </a:rPr>
              <a:t>z </a:t>
            </a:r>
            <a:r>
              <a:rPr sz="1600" spc="-5" dirty="0">
                <a:solidFill>
                  <a:srgbClr val="3C3C3B"/>
                </a:solidFill>
                <a:latin typeface="Arial" panose="020B0604020202020204"/>
                <a:cs typeface="Arial" panose="020B0604020202020204"/>
              </a:rPr>
              <a:t>and </a:t>
            </a:r>
            <a:r>
              <a:rPr lang="en-US" sz="1600" spc="-5" dirty="0">
                <a:solidFill>
                  <a:srgbClr val="3C3C3B"/>
                </a:solidFill>
                <a:latin typeface="Arial" panose="020B0604020202020204"/>
                <a:cs typeface="Arial" panose="020B0604020202020204"/>
                <a:sym typeface="+mn-ea"/>
              </a:rPr>
              <a:t>σ</a:t>
            </a:r>
            <a:r>
              <a:rPr sz="1725" spc="240" baseline="31000" dirty="0">
                <a:solidFill>
                  <a:srgbClr val="3C3C3B"/>
                </a:solidFill>
                <a:latin typeface="Cambria" panose="02040503050406030204"/>
                <a:cs typeface="Cambria" panose="02040503050406030204"/>
              </a:rPr>
              <a:t>z </a:t>
            </a:r>
            <a:r>
              <a:rPr sz="1600" spc="-5" dirty="0">
                <a:solidFill>
                  <a:srgbClr val="3C3C3B"/>
                </a:solidFill>
                <a:latin typeface="Arial" panose="020B0604020202020204"/>
                <a:cs typeface="Arial" panose="020B0604020202020204"/>
              </a:rPr>
              <a:t>are</a:t>
            </a:r>
            <a:r>
              <a:rPr sz="1600" dirty="0">
                <a:solidFill>
                  <a:srgbClr val="3C3C3B"/>
                </a:solidFill>
                <a:latin typeface="Arial" panose="020B0604020202020204"/>
                <a:cs typeface="Arial" panose="020B0604020202020204"/>
              </a:rPr>
              <a:t> </a:t>
            </a:r>
            <a:r>
              <a:rPr sz="1600" spc="-5" dirty="0">
                <a:solidFill>
                  <a:srgbClr val="3C3C3B"/>
                </a:solidFill>
                <a:latin typeface="Arial" panose="020B0604020202020204"/>
                <a:cs typeface="Arial" panose="020B0604020202020204"/>
              </a:rPr>
              <a:t>related”</a:t>
            </a:r>
            <a:endParaRPr sz="1600" dirty="0">
              <a:latin typeface="Arial" panose="020B0604020202020204"/>
              <a:cs typeface="Arial" panose="020B0604020202020204"/>
            </a:endParaRPr>
          </a:p>
          <a:p>
            <a:pPr marL="3796030">
              <a:lnSpc>
                <a:spcPts val="840"/>
              </a:lnSpc>
              <a:tabLst>
                <a:tab pos="4456430" algn="l"/>
              </a:tabLst>
            </a:pPr>
            <a:r>
              <a:rPr sz="1150" spc="90" dirty="0">
                <a:solidFill>
                  <a:srgbClr val="3C3C3B"/>
                </a:solidFill>
                <a:latin typeface="Cambria" panose="02040503050406030204"/>
                <a:cs typeface="Cambria" panose="02040503050406030204"/>
              </a:rPr>
              <a:t>i	</a:t>
            </a:r>
            <a:r>
              <a:rPr sz="1150" spc="240" dirty="0">
                <a:solidFill>
                  <a:srgbClr val="3C3C3B"/>
                </a:solidFill>
                <a:latin typeface="Cambria" panose="02040503050406030204"/>
                <a:cs typeface="Cambria" panose="02040503050406030204"/>
              </a:rPr>
              <a:t>j</a:t>
            </a:r>
            <a:endParaRPr sz="1150" dirty="0">
              <a:latin typeface="Cambria" panose="02040503050406030204"/>
              <a:cs typeface="Cambria" panose="02040503050406030204"/>
            </a:endParaRPr>
          </a:p>
          <a:p>
            <a:pPr marL="478790" lvl="1" indent="-172085">
              <a:lnSpc>
                <a:spcPts val="1380"/>
              </a:lnSpc>
              <a:spcBef>
                <a:spcPts val="350"/>
              </a:spcBef>
              <a:buChar char="–"/>
              <a:tabLst>
                <a:tab pos="479425" algn="l"/>
              </a:tabLst>
            </a:pPr>
            <a:r>
              <a:rPr sz="1600" dirty="0">
                <a:solidFill>
                  <a:srgbClr val="3C3C3B"/>
                </a:solidFill>
                <a:latin typeface="Arial" panose="020B0604020202020204"/>
                <a:cs typeface="Arial" panose="020B0604020202020204"/>
              </a:rPr>
              <a:t>A </a:t>
            </a:r>
            <a:r>
              <a:rPr sz="1600" spc="-5" dirty="0">
                <a:solidFill>
                  <a:srgbClr val="2683CF"/>
                </a:solidFill>
                <a:latin typeface="Arial" panose="020B0604020202020204"/>
                <a:cs typeface="Arial" panose="020B0604020202020204"/>
              </a:rPr>
              <a:t>positive </a:t>
            </a:r>
            <a:r>
              <a:rPr sz="1600" i="1" spc="100" dirty="0">
                <a:solidFill>
                  <a:srgbClr val="3C3C3B"/>
                </a:solidFill>
                <a:latin typeface="Cambria" panose="02040503050406030204"/>
                <a:cs typeface="Cambria" panose="02040503050406030204"/>
              </a:rPr>
              <a:t>J</a:t>
            </a:r>
            <a:r>
              <a:rPr sz="1725" i="1" spc="150" baseline="-14000" dirty="0">
                <a:solidFill>
                  <a:srgbClr val="3C3C3B"/>
                </a:solidFill>
                <a:latin typeface="Cambria" panose="02040503050406030204"/>
                <a:cs typeface="Cambria" panose="02040503050406030204"/>
              </a:rPr>
              <a:t>i,j</a:t>
            </a:r>
            <a:r>
              <a:rPr sz="1725" spc="150" baseline="-14000" dirty="0">
                <a:solidFill>
                  <a:srgbClr val="3C3C3B"/>
                </a:solidFill>
                <a:latin typeface="Cambria" panose="02040503050406030204"/>
                <a:cs typeface="Cambria" panose="02040503050406030204"/>
              </a:rPr>
              <a:t> </a:t>
            </a:r>
            <a:r>
              <a:rPr sz="1600" spc="-5" dirty="0">
                <a:solidFill>
                  <a:srgbClr val="3C3C3B"/>
                </a:solidFill>
                <a:latin typeface="Arial" panose="020B0604020202020204"/>
                <a:cs typeface="Arial" panose="020B0604020202020204"/>
              </a:rPr>
              <a:t>means, “I want </a:t>
            </a:r>
            <a:r>
              <a:rPr lang="en-US" sz="1600" spc="-5" dirty="0">
                <a:solidFill>
                  <a:srgbClr val="3C3C3B"/>
                </a:solidFill>
                <a:latin typeface="Arial" panose="020B0604020202020204"/>
                <a:cs typeface="Arial" panose="020B0604020202020204"/>
                <a:sym typeface="+mn-ea"/>
              </a:rPr>
              <a:t>σ</a:t>
            </a:r>
            <a:r>
              <a:rPr sz="1725" spc="240" baseline="31000" dirty="0">
                <a:solidFill>
                  <a:srgbClr val="3C3C3B"/>
                </a:solidFill>
                <a:latin typeface="Cambria" panose="02040503050406030204"/>
                <a:cs typeface="Cambria" panose="02040503050406030204"/>
              </a:rPr>
              <a:t>z </a:t>
            </a:r>
            <a:r>
              <a:rPr sz="1600" spc="-5" dirty="0">
                <a:solidFill>
                  <a:srgbClr val="3C3C3B"/>
                </a:solidFill>
                <a:latin typeface="Arial" panose="020B0604020202020204"/>
                <a:cs typeface="Arial" panose="020B0604020202020204"/>
              </a:rPr>
              <a:t>and </a:t>
            </a:r>
            <a:r>
              <a:rPr lang="en-US" sz="1600" spc="-5" dirty="0">
                <a:solidFill>
                  <a:srgbClr val="3C3C3B"/>
                </a:solidFill>
                <a:latin typeface="Arial" panose="020B0604020202020204"/>
                <a:cs typeface="Arial" panose="020B0604020202020204"/>
                <a:sym typeface="+mn-ea"/>
              </a:rPr>
              <a:t>σ</a:t>
            </a:r>
            <a:r>
              <a:rPr sz="1725" spc="240" baseline="31000" dirty="0">
                <a:solidFill>
                  <a:srgbClr val="3C3C3B"/>
                </a:solidFill>
                <a:latin typeface="Cambria" panose="02040503050406030204"/>
                <a:cs typeface="Cambria" panose="02040503050406030204"/>
              </a:rPr>
              <a:t>z </a:t>
            </a:r>
            <a:r>
              <a:rPr sz="1600" spc="-5" dirty="0">
                <a:solidFill>
                  <a:srgbClr val="3C3C3B"/>
                </a:solidFill>
                <a:latin typeface="Arial" panose="020B0604020202020204"/>
                <a:cs typeface="Arial" panose="020B0604020202020204"/>
              </a:rPr>
              <a:t>to be</a:t>
            </a:r>
            <a:r>
              <a:rPr sz="1600" spc="35" dirty="0">
                <a:solidFill>
                  <a:srgbClr val="3C3C3B"/>
                </a:solidFill>
                <a:latin typeface="Arial" panose="020B0604020202020204"/>
                <a:cs typeface="Arial" panose="020B0604020202020204"/>
              </a:rPr>
              <a:t> </a:t>
            </a:r>
            <a:r>
              <a:rPr sz="1600" spc="-10" dirty="0">
                <a:solidFill>
                  <a:srgbClr val="3C3C3B"/>
                </a:solidFill>
                <a:latin typeface="Arial" panose="020B0604020202020204"/>
                <a:cs typeface="Arial" panose="020B0604020202020204"/>
              </a:rPr>
              <a:t>different”</a:t>
            </a:r>
            <a:endParaRPr sz="1600" dirty="0">
              <a:latin typeface="Arial" panose="020B0604020202020204"/>
              <a:cs typeface="Arial" panose="020B0604020202020204"/>
            </a:endParaRPr>
          </a:p>
          <a:p>
            <a:pPr marL="3195955">
              <a:lnSpc>
                <a:spcPts val="840"/>
              </a:lnSpc>
              <a:tabLst>
                <a:tab pos="3855720" algn="l"/>
              </a:tabLst>
            </a:pPr>
            <a:r>
              <a:rPr sz="1150" spc="90" dirty="0">
                <a:solidFill>
                  <a:srgbClr val="3C3C3B"/>
                </a:solidFill>
                <a:latin typeface="Cambria" panose="02040503050406030204"/>
                <a:cs typeface="Cambria" panose="02040503050406030204"/>
              </a:rPr>
              <a:t>i	</a:t>
            </a:r>
            <a:r>
              <a:rPr sz="1150" spc="240" dirty="0">
                <a:solidFill>
                  <a:srgbClr val="3C3C3B"/>
                </a:solidFill>
                <a:latin typeface="Cambria" panose="02040503050406030204"/>
                <a:cs typeface="Cambria" panose="02040503050406030204"/>
              </a:rPr>
              <a:t>j</a:t>
            </a:r>
            <a:endParaRPr sz="1150" dirty="0">
              <a:latin typeface="Cambria" panose="02040503050406030204"/>
              <a:cs typeface="Cambria" panose="02040503050406030204"/>
            </a:endParaRPr>
          </a:p>
        </p:txBody>
      </p:sp>
      <p:pic>
        <p:nvPicPr>
          <p:cNvPr id="14" name="图片 99">
            <a:extLst>
              <a:ext uri="{FF2B5EF4-FFF2-40B4-BE49-F238E27FC236}">
                <a16:creationId xmlns:a16="http://schemas.microsoft.com/office/drawing/2014/main" id="{85E70600-0340-2C54-9C31-DAF4CEF6CD42}"/>
              </a:ext>
            </a:extLst>
          </p:cNvPr>
          <p:cNvPicPr/>
          <p:nvPr/>
        </p:nvPicPr>
        <p:blipFill>
          <a:blip r:embed="rId4"/>
          <a:stretch>
            <a:fillRect/>
          </a:stretch>
        </p:blipFill>
        <p:spPr>
          <a:xfrm>
            <a:off x="8453120" y="2674066"/>
            <a:ext cx="2639060" cy="2515235"/>
          </a:xfrm>
          <a:prstGeom prst="rect">
            <a:avLst/>
          </a:prstGeom>
          <a:noFill/>
          <a:ln w="9525">
            <a:noFill/>
          </a:ln>
        </p:spPr>
      </p:pic>
      <p:sp>
        <p:nvSpPr>
          <p:cNvPr id="16" name="TextBox 15">
            <a:extLst>
              <a:ext uri="{FF2B5EF4-FFF2-40B4-BE49-F238E27FC236}">
                <a16:creationId xmlns:a16="http://schemas.microsoft.com/office/drawing/2014/main" id="{03AF27BC-D2D5-E605-40E6-9AE4EDC52A73}"/>
              </a:ext>
            </a:extLst>
          </p:cNvPr>
          <p:cNvSpPr txBox="1"/>
          <p:nvPr/>
        </p:nvSpPr>
        <p:spPr>
          <a:xfrm>
            <a:off x="7862811" y="5169934"/>
            <a:ext cx="4030399" cy="923330"/>
          </a:xfrm>
          <a:prstGeom prst="rect">
            <a:avLst/>
          </a:prstGeom>
          <a:noFill/>
        </p:spPr>
        <p:txBody>
          <a:bodyPr wrap="none" rtlCol="0">
            <a:spAutoFit/>
          </a:bodyPr>
          <a:lstStyle/>
          <a:p>
            <a:r>
              <a:rPr lang="en-US" dirty="0"/>
              <a:t>Best answer appear with high probability</a:t>
            </a:r>
          </a:p>
          <a:p>
            <a:r>
              <a:rPr lang="en-US" dirty="0"/>
              <a:t>but not 100%, which is Achilles’ heel for </a:t>
            </a:r>
          </a:p>
          <a:p>
            <a:r>
              <a:rPr lang="en-US" dirty="0"/>
              <a:t>many quantum algorithms but not ours</a:t>
            </a:r>
          </a:p>
        </p:txBody>
      </p:sp>
      <p:sp>
        <p:nvSpPr>
          <p:cNvPr id="17" name="TextBox 16">
            <a:extLst>
              <a:ext uri="{FF2B5EF4-FFF2-40B4-BE49-F238E27FC236}">
                <a16:creationId xmlns:a16="http://schemas.microsoft.com/office/drawing/2014/main" id="{19883FD1-66C7-8982-D644-A52E320B215C}"/>
              </a:ext>
            </a:extLst>
          </p:cNvPr>
          <p:cNvSpPr txBox="1"/>
          <p:nvPr/>
        </p:nvSpPr>
        <p:spPr>
          <a:xfrm>
            <a:off x="5585543" y="479544"/>
            <a:ext cx="6377552" cy="523220"/>
          </a:xfrm>
          <a:prstGeom prst="rect">
            <a:avLst/>
          </a:prstGeom>
          <a:noFill/>
        </p:spPr>
        <p:txBody>
          <a:bodyPr wrap="square">
            <a:spAutoFit/>
          </a:bodyPr>
          <a:lstStyle/>
          <a:p>
            <a:r>
              <a:rPr lang="en-US" sz="2800" b="1" dirty="0">
                <a:solidFill>
                  <a:srgbClr val="98113A"/>
                </a:solidFill>
                <a:latin typeface="Calibri" panose="020F0502020204030204" pitchFamily="34" charset="0"/>
                <a:cs typeface="Calibri" panose="020F0502020204030204" pitchFamily="34" charset="0"/>
              </a:rPr>
              <a:t>QUBO Equation</a:t>
            </a:r>
          </a:p>
        </p:txBody>
      </p:sp>
    </p:spTree>
    <p:extLst>
      <p:ext uri="{BB962C8B-B14F-4D97-AF65-F5344CB8AC3E}">
        <p14:creationId xmlns:p14="http://schemas.microsoft.com/office/powerpoint/2010/main" val="4029159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C12D40-50C1-78E6-ECE2-CC5F61F1E2EB}"/>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6FE7F49F-FB8A-3C27-7180-485D034ED155}"/>
              </a:ext>
            </a:extLst>
          </p:cNvPr>
          <p:cNvSpPr/>
          <p:nvPr/>
        </p:nvSpPr>
        <p:spPr>
          <a:xfrm>
            <a:off x="0" y="0"/>
            <a:ext cx="1554480" cy="6858000"/>
          </a:xfrm>
          <a:prstGeom prst="rect">
            <a:avLst/>
          </a:prstGeom>
          <a:solidFill>
            <a:srgbClr val="A42037"/>
          </a:solidFill>
        </p:spPr>
        <p:txBody>
          <a:bodyPr/>
          <a:lstStyle/>
          <a:p>
            <a:endParaRPr lang="en-US" sz="1250" dirty="0">
              <a:solidFill>
                <a:srgbClr val="EACBD1"/>
              </a:solidFill>
              <a:latin typeface="Calibri" panose="020F0502020204030204" pitchFamily="34" charset="0"/>
              <a:cs typeface="Calibri" panose="020F0502020204030204" pitchFamily="34" charset="-120"/>
            </a:endParaRPr>
          </a:p>
        </p:txBody>
      </p:sp>
      <p:sp>
        <p:nvSpPr>
          <p:cNvPr id="5" name="Shape 3">
            <a:extLst>
              <a:ext uri="{FF2B5EF4-FFF2-40B4-BE49-F238E27FC236}">
                <a16:creationId xmlns:a16="http://schemas.microsoft.com/office/drawing/2014/main" id="{01ED9BE9-4607-7F4D-90D1-459755E3BE60}"/>
              </a:ext>
            </a:extLst>
          </p:cNvPr>
          <p:cNvSpPr/>
          <p:nvPr/>
        </p:nvSpPr>
        <p:spPr>
          <a:xfrm>
            <a:off x="128016" y="2286000"/>
            <a:ext cx="1335024" cy="512064"/>
          </a:xfrm>
          <a:prstGeom prst="roundRect">
            <a:avLst>
              <a:gd name="adj" fmla="val 14286"/>
            </a:avLst>
          </a:prstGeom>
          <a:solidFill>
            <a:srgbClr val="FFFFFF"/>
          </a:solidFill>
        </p:spPr>
        <p:txBody>
          <a:bodyPr/>
          <a:lstStyle/>
          <a:p>
            <a:endParaRPr lang="en-US"/>
          </a:p>
        </p:txBody>
      </p:sp>
      <p:sp>
        <p:nvSpPr>
          <p:cNvPr id="4" name="Text 2">
            <a:extLst>
              <a:ext uri="{FF2B5EF4-FFF2-40B4-BE49-F238E27FC236}">
                <a16:creationId xmlns:a16="http://schemas.microsoft.com/office/drawing/2014/main" id="{99F8469B-4874-D6A4-4880-8F892161BEB2}"/>
              </a:ext>
            </a:extLst>
          </p:cNvPr>
          <p:cNvSpPr/>
          <p:nvPr/>
        </p:nvSpPr>
        <p:spPr>
          <a:xfrm>
            <a:off x="182880" y="1399032"/>
            <a:ext cx="1225296"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Quantum Network</a:t>
            </a:r>
          </a:p>
        </p:txBody>
      </p:sp>
      <p:sp>
        <p:nvSpPr>
          <p:cNvPr id="6" name="Text 4">
            <a:extLst>
              <a:ext uri="{FF2B5EF4-FFF2-40B4-BE49-F238E27FC236}">
                <a16:creationId xmlns:a16="http://schemas.microsoft.com/office/drawing/2014/main" id="{B15FACCE-C4F3-2C2E-A471-748F9136EDDF}"/>
              </a:ext>
            </a:extLst>
          </p:cNvPr>
          <p:cNvSpPr/>
          <p:nvPr/>
        </p:nvSpPr>
        <p:spPr>
          <a:xfrm>
            <a:off x="182880" y="2267712"/>
            <a:ext cx="1225296" cy="512064"/>
          </a:xfrm>
          <a:prstGeom prst="rect">
            <a:avLst/>
          </a:prstGeom>
          <a:noFill/>
        </p:spPr>
        <p:txBody>
          <a:bodyPr wrap="square" rtlCol="0" anchor="ctr"/>
          <a:lstStyle/>
          <a:p>
            <a:pPr algn="ctr"/>
            <a:r>
              <a:rPr lang="en-US" sz="1250" b="1" dirty="0">
                <a:solidFill>
                  <a:srgbClr val="A42037"/>
                </a:solidFill>
                <a:latin typeface="Calibri" panose="020F0502020204030204" pitchFamily="34" charset="0"/>
                <a:cs typeface="Calibri" panose="020F0502020204030204" pitchFamily="34" charset="-120"/>
              </a:rPr>
              <a:t>Quantum Computing</a:t>
            </a:r>
          </a:p>
        </p:txBody>
      </p:sp>
      <p:sp>
        <p:nvSpPr>
          <p:cNvPr id="7" name="Text 5">
            <a:extLst>
              <a:ext uri="{FF2B5EF4-FFF2-40B4-BE49-F238E27FC236}">
                <a16:creationId xmlns:a16="http://schemas.microsoft.com/office/drawing/2014/main" id="{438C801D-9A72-1EA1-AC95-6D4B772CC30E}"/>
              </a:ext>
            </a:extLst>
          </p:cNvPr>
          <p:cNvSpPr/>
          <p:nvPr/>
        </p:nvSpPr>
        <p:spPr>
          <a:xfrm>
            <a:off x="0" y="3172968"/>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Distributed Quantum Computing</a:t>
            </a:r>
          </a:p>
          <a:p>
            <a:pPr marL="0" indent="0" algn="l">
              <a:buNone/>
            </a:pPr>
            <a:endParaRPr lang="en-US" sz="1250" dirty="0"/>
          </a:p>
        </p:txBody>
      </p:sp>
      <p:sp>
        <p:nvSpPr>
          <p:cNvPr id="8" name="Text 6">
            <a:extLst>
              <a:ext uri="{FF2B5EF4-FFF2-40B4-BE49-F238E27FC236}">
                <a16:creationId xmlns:a16="http://schemas.microsoft.com/office/drawing/2014/main" id="{1C6F4ED4-3EAD-0B92-93D5-0FFFE2D80540}"/>
              </a:ext>
            </a:extLst>
          </p:cNvPr>
          <p:cNvSpPr/>
          <p:nvPr/>
        </p:nvSpPr>
        <p:spPr>
          <a:xfrm>
            <a:off x="109728" y="4005072"/>
            <a:ext cx="1335024" cy="512064"/>
          </a:xfrm>
          <a:prstGeom prst="rect">
            <a:avLst/>
          </a:prstGeom>
          <a:noFill/>
        </p:spPr>
        <p:txBody>
          <a:bodyPr wrap="square" rtlCol="0" anchor="ctr"/>
          <a:lstStyle/>
          <a:p>
            <a:r>
              <a:rPr lang="en-US" sz="1250" dirty="0">
                <a:solidFill>
                  <a:srgbClr val="EACBD1"/>
                </a:solidFill>
                <a:latin typeface="Calibri" panose="020F0502020204030204" pitchFamily="34" charset="0"/>
                <a:cs typeface="Calibri" panose="020F0502020204030204" pitchFamily="34" charset="-120"/>
              </a:rPr>
              <a:t>Satellite-Ground Communications</a:t>
            </a:r>
          </a:p>
        </p:txBody>
      </p:sp>
      <p:sp>
        <p:nvSpPr>
          <p:cNvPr id="9" name="Text 7">
            <a:extLst>
              <a:ext uri="{FF2B5EF4-FFF2-40B4-BE49-F238E27FC236}">
                <a16:creationId xmlns:a16="http://schemas.microsoft.com/office/drawing/2014/main" id="{B954C71D-34C4-05EF-A41C-1B526B0E4BF3}"/>
              </a:ext>
            </a:extLst>
          </p:cNvPr>
          <p:cNvSpPr/>
          <p:nvPr/>
        </p:nvSpPr>
        <p:spPr>
          <a:xfrm>
            <a:off x="0" y="4873752"/>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Satellite Assisted Quantum Networks</a:t>
            </a:r>
          </a:p>
        </p:txBody>
      </p:sp>
      <p:sp>
        <p:nvSpPr>
          <p:cNvPr id="10" name="Text 8">
            <a:extLst>
              <a:ext uri="{FF2B5EF4-FFF2-40B4-BE49-F238E27FC236}">
                <a16:creationId xmlns:a16="http://schemas.microsoft.com/office/drawing/2014/main" id="{DC608816-E277-A9D9-D6DB-1765CD4D5489}"/>
              </a:ext>
            </a:extLst>
          </p:cNvPr>
          <p:cNvSpPr/>
          <p:nvPr/>
        </p:nvSpPr>
        <p:spPr>
          <a:xfrm>
            <a:off x="2011680" y="347472"/>
            <a:ext cx="9677095" cy="292608"/>
          </a:xfrm>
          <a:prstGeom prst="rect">
            <a:avLst/>
          </a:prstGeom>
          <a:noFill/>
        </p:spPr>
        <p:txBody>
          <a:bodyPr wrap="none" rtlCol="0" anchor="ctr"/>
          <a:lstStyle/>
          <a:p>
            <a:pPr marL="0" indent="0">
              <a:buNone/>
            </a:pPr>
            <a:r>
              <a:rPr lang="en-US" sz="1200" b="1" kern="0" spc="100" dirty="0">
                <a:solidFill>
                  <a:srgbClr val="A42037"/>
                </a:solidFill>
                <a:latin typeface="Calibri" panose="020F0502020204030204" pitchFamily="34" charset="0"/>
                <a:ea typeface="Calibri" panose="020F0502020204030204" pitchFamily="34" charset="-122"/>
                <a:cs typeface="Calibri" panose="020F0502020204030204" pitchFamily="34" charset="-120"/>
              </a:rPr>
              <a:t>INTRODUCTION</a:t>
            </a:r>
            <a:endParaRPr lang="en-US" sz="1200" dirty="0"/>
          </a:p>
        </p:txBody>
      </p:sp>
      <p:sp>
        <p:nvSpPr>
          <p:cNvPr id="19" name="Text 17">
            <a:extLst>
              <a:ext uri="{FF2B5EF4-FFF2-40B4-BE49-F238E27FC236}">
                <a16:creationId xmlns:a16="http://schemas.microsoft.com/office/drawing/2014/main" id="{9C6628A3-9FB4-E922-4B9E-B8F8A5958E80}"/>
              </a:ext>
            </a:extLst>
          </p:cNvPr>
          <p:cNvSpPr/>
          <p:nvPr/>
        </p:nvSpPr>
        <p:spPr>
          <a:xfrm>
            <a:off x="11551615" y="6473952"/>
            <a:ext cx="411480" cy="274320"/>
          </a:xfrm>
          <a:prstGeom prst="rect">
            <a:avLst/>
          </a:prstGeom>
          <a:noFill/>
        </p:spPr>
        <p:txBody>
          <a:bodyPr wrap="square" rtlCol="0" anchor="ctr"/>
          <a:lstStyle/>
          <a:p>
            <a:pPr marL="0" indent="0" algn="r">
              <a:buNone/>
            </a:pPr>
            <a:r>
              <a:rPr lang="en-US" sz="1000" dirty="0">
                <a:solidFill>
                  <a:srgbClr val="58595B"/>
                </a:solidFill>
                <a:latin typeface="Calibri" panose="020F0502020204030204" pitchFamily="34" charset="0"/>
                <a:ea typeface="Calibri" panose="020F0502020204030204" pitchFamily="34" charset="-122"/>
                <a:cs typeface="Calibri" panose="020F0502020204030204" pitchFamily="34" charset="-120"/>
              </a:rPr>
              <a:t>3</a:t>
            </a:r>
            <a:endParaRPr lang="en-US" sz="1000" dirty="0"/>
          </a:p>
        </p:txBody>
      </p:sp>
      <p:sp>
        <p:nvSpPr>
          <p:cNvPr id="15" name="TextBox 14">
            <a:extLst>
              <a:ext uri="{FF2B5EF4-FFF2-40B4-BE49-F238E27FC236}">
                <a16:creationId xmlns:a16="http://schemas.microsoft.com/office/drawing/2014/main" id="{0A236A1D-027E-9985-4D65-B98171AB8425}"/>
              </a:ext>
            </a:extLst>
          </p:cNvPr>
          <p:cNvSpPr txBox="1"/>
          <p:nvPr/>
        </p:nvSpPr>
        <p:spPr>
          <a:xfrm>
            <a:off x="0" y="5760720"/>
            <a:ext cx="1554480" cy="477054"/>
          </a:xfrm>
          <a:prstGeom prst="rect">
            <a:avLst/>
          </a:prstGeom>
          <a:noFill/>
        </p:spPr>
        <p:txBody>
          <a:bodyPr wrap="square">
            <a:spAutoFit/>
          </a:bodyPr>
          <a:lstStyle/>
          <a:p>
            <a:pPr algn="ctr"/>
            <a:r>
              <a:rPr lang="en-US" sz="1250" dirty="0">
                <a:solidFill>
                  <a:srgbClr val="EACBD1"/>
                </a:solidFill>
                <a:latin typeface="Calibri" panose="020F0502020204030204" pitchFamily="34" charset="0"/>
                <a:cs typeface="Calibri" panose="020F0502020204030204" pitchFamily="34" charset="-120"/>
              </a:rPr>
              <a:t>Satellite-Ground Quantum Computing</a:t>
            </a:r>
          </a:p>
        </p:txBody>
      </p:sp>
      <p:sp>
        <p:nvSpPr>
          <p:cNvPr id="27" name="TextBox 26">
            <a:extLst>
              <a:ext uri="{FF2B5EF4-FFF2-40B4-BE49-F238E27FC236}">
                <a16:creationId xmlns:a16="http://schemas.microsoft.com/office/drawing/2014/main" id="{D67BA5C6-164A-3C13-C53C-1E407C357A6A}"/>
              </a:ext>
            </a:extLst>
          </p:cNvPr>
          <p:cNvSpPr txBox="1"/>
          <p:nvPr/>
        </p:nvSpPr>
        <p:spPr>
          <a:xfrm>
            <a:off x="1095682" y="1246688"/>
            <a:ext cx="11642633" cy="589072"/>
          </a:xfrm>
          <a:prstGeom prst="rect">
            <a:avLst/>
          </a:prstGeom>
          <a:noFill/>
        </p:spPr>
        <p:txBody>
          <a:bodyPr wrap="square">
            <a:spAutoFit/>
          </a:bodyPr>
          <a:lstStyle/>
          <a:p>
            <a:pPr marL="342900" indent="-342900">
              <a:lnSpc>
                <a:spcPct val="150000"/>
              </a:lnSpc>
              <a:buFont typeface="Wingdings" panose="05000000000000000000" pitchFamily="2" charset="2"/>
              <a:buChar char="Ø"/>
            </a:pPr>
            <a:endParaRPr lang="en-US" altLang="zh-CN" sz="2400" b="1" dirty="0">
              <a:solidFill>
                <a:schemeClr val="accent2"/>
              </a:solidFill>
              <a:latin typeface="Calibri" panose="020F0502020204030204" pitchFamily="34" charset="0"/>
              <a:cs typeface="Calibri" panose="020F0502020204030204" pitchFamily="34" charset="0"/>
            </a:endParaRPr>
          </a:p>
        </p:txBody>
      </p:sp>
      <p:sp>
        <p:nvSpPr>
          <p:cNvPr id="3" name="Oval 2">
            <a:extLst>
              <a:ext uri="{FF2B5EF4-FFF2-40B4-BE49-F238E27FC236}">
                <a16:creationId xmlns:a16="http://schemas.microsoft.com/office/drawing/2014/main" id="{793A990A-1E73-EAD5-48D1-368561AA878B}"/>
              </a:ext>
            </a:extLst>
          </p:cNvPr>
          <p:cNvSpPr/>
          <p:nvPr/>
        </p:nvSpPr>
        <p:spPr>
          <a:xfrm>
            <a:off x="1682496" y="4561435"/>
            <a:ext cx="1256392" cy="1237202"/>
          </a:xfrm>
          <a:prstGeom prst="ellipse">
            <a:avLst/>
          </a:prstGeom>
          <a:blipFill>
            <a:blip r:embed="rId2">
              <a:extLst>
                <a:ext uri="{28A0092B-C50C-407E-A947-70E740481C1C}">
                  <a14:useLocalDpi xmlns:a14="http://schemas.microsoft.com/office/drawing/2010/main" val="0"/>
                </a:ext>
              </a:extLst>
            </a:blip>
            <a:stretch>
              <a:fillRect l="5245" t="34850" r="5245" b="34850"/>
            </a:stretch>
          </a:blipFill>
          <a:ln w="31750">
            <a:solidFill>
              <a:schemeClr val="tx2">
                <a:lumMod val="40000"/>
                <a:lumOff val="60000"/>
              </a:schemeClr>
            </a:solidFill>
          </a:ln>
        </p:spPr>
        <p:style>
          <a:lnRef idx="2">
            <a:schemeClr val="accent1"/>
          </a:lnRef>
          <a:fillRef idx="1">
            <a:schemeClr val="lt1"/>
          </a:fillRef>
          <a:effectRef idx="0">
            <a:schemeClr val="accent1"/>
          </a:effectRef>
          <a:fontRef idx="minor">
            <a:schemeClr val="dk1"/>
          </a:fontRef>
        </p:style>
        <p:txBody>
          <a:bodyPr/>
          <a:lstStyle/>
          <a:p>
            <a:endParaRPr lang="en-US" dirty="0"/>
          </a:p>
        </p:txBody>
      </p:sp>
      <p:pic>
        <p:nvPicPr>
          <p:cNvPr id="11" name="Picture 2" descr="Energy diagram: double-well potential.">
            <a:extLst>
              <a:ext uri="{FF2B5EF4-FFF2-40B4-BE49-F238E27FC236}">
                <a16:creationId xmlns:a16="http://schemas.microsoft.com/office/drawing/2014/main" id="{9672AF5A-A6EC-5A8F-0951-55EA3D19CC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7402" y="1790446"/>
            <a:ext cx="10183849" cy="2218434"/>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6B294FC8-C440-5284-0675-4CC521A3C2DF}"/>
              </a:ext>
            </a:extLst>
          </p:cNvPr>
          <p:cNvSpPr txBox="1"/>
          <p:nvPr/>
        </p:nvSpPr>
        <p:spPr>
          <a:xfrm>
            <a:off x="9143245" y="4447921"/>
            <a:ext cx="2943169" cy="1464231"/>
          </a:xfrm>
          <a:prstGeom prst="round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marL="285750" indent="-285750">
              <a:buFont typeface="Arial" panose="020B0604020202020204" pitchFamily="34" charset="0"/>
              <a:buChar char="•"/>
            </a:pPr>
            <a:r>
              <a:rPr lang="en-US" sz="2000" dirty="0">
                <a:latin typeface="Arial Nova Cond Light" panose="020B0306020202020204" pitchFamily="34" charset="0"/>
              </a:rPr>
              <a:t>Inputs’ energy are set.</a:t>
            </a:r>
          </a:p>
          <a:p>
            <a:pPr marL="285750" indent="-285750">
              <a:buFont typeface="Arial" panose="020B0604020202020204" pitchFamily="34" charset="0"/>
              <a:buChar char="•"/>
            </a:pPr>
            <a:r>
              <a:rPr lang="en-US" sz="2000" dirty="0">
                <a:latin typeface="Arial Nova Cond Light" panose="020B0306020202020204" pitchFamily="34" charset="0"/>
              </a:rPr>
              <a:t>Lowest energy is at or closes to the optima.</a:t>
            </a:r>
          </a:p>
          <a:p>
            <a:pPr marL="285750" indent="-285750">
              <a:buFont typeface="Arial" panose="020B0604020202020204" pitchFamily="34" charset="0"/>
              <a:buChar char="•"/>
            </a:pPr>
            <a:r>
              <a:rPr lang="en-US" sz="2000" dirty="0">
                <a:latin typeface="Arial Nova Cond Light" panose="020B0306020202020204" pitchFamily="34" charset="0"/>
              </a:rPr>
              <a:t>Energy </a:t>
            </a:r>
            <a:r>
              <a:rPr lang="en-US" sz="2000" dirty="0">
                <a:latin typeface="Arial Nova Cond Light" panose="020B0306020202020204" pitchFamily="34" charset="0"/>
                <a:cs typeface="Calibri" panose="020F0502020204030204" pitchFamily="34" charset="0"/>
              </a:rPr>
              <a:t>→</a:t>
            </a:r>
            <a:r>
              <a:rPr lang="en-US" sz="2000" dirty="0">
                <a:latin typeface="Arial Nova Cond Light" panose="020B0306020202020204" pitchFamily="34" charset="0"/>
              </a:rPr>
              <a:t> possibility</a:t>
            </a:r>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B46087BD-8BF1-6235-A62E-E3EDB3AD7F1D}"/>
                  </a:ext>
                </a:extLst>
              </p:cNvPr>
              <p:cNvSpPr txBox="1"/>
              <p:nvPr/>
            </p:nvSpPr>
            <p:spPr>
              <a:xfrm>
                <a:off x="3310758" y="4447921"/>
                <a:ext cx="2117353" cy="1464231"/>
              </a:xfrm>
              <a:prstGeom prst="flowChartAlternateProcess">
                <a:avLst/>
              </a:prstGeom>
            </p:spPr>
            <p:style>
              <a:lnRef idx="2">
                <a:schemeClr val="accent2"/>
              </a:lnRef>
              <a:fillRef idx="1">
                <a:schemeClr val="lt1"/>
              </a:fillRef>
              <a:effectRef idx="0">
                <a:schemeClr val="accent2"/>
              </a:effectRef>
              <a:fontRef idx="minor">
                <a:schemeClr val="dk1"/>
              </a:fontRef>
            </p:style>
            <p:txBody>
              <a:bodyPr wrap="square">
                <a:spAutoFit/>
              </a:bodyPr>
              <a:lstStyle/>
              <a:p>
                <a:pPr marL="285750" indent="-285750" algn="just">
                  <a:buFont typeface="Arial" panose="020B0604020202020204" pitchFamily="34" charset="0"/>
                  <a:buChar char="•"/>
                </a:pPr>
                <a:r>
                  <a:rPr lang="en-US" sz="2000" dirty="0">
                    <a:latin typeface="Arial Nova Cond Light" panose="020B0306020202020204" pitchFamily="34" charset="0"/>
                  </a:rPr>
                  <a:t>Initial Qubits</a:t>
                </a:r>
              </a:p>
              <a:p>
                <a:pPr marL="285750" indent="-285750" algn="just">
                  <a:buFont typeface="Arial" panose="020B0604020202020204" pitchFamily="34" charset="0"/>
                  <a:buChar char="•"/>
                </a:pPr>
                <a:r>
                  <a:rPr lang="en-US" sz="2000" dirty="0">
                    <a:latin typeface="Arial Nova Cond Light" panose="020B0306020202020204" pitchFamily="34" charset="0"/>
                  </a:rPr>
                  <a:t>Superposition at </a:t>
                </a:r>
                <a:br>
                  <a:rPr lang="en-US" sz="2000" dirty="0">
                    <a:latin typeface="Arial Nova Cond Light" panose="020B0306020202020204" pitchFamily="34" charset="0"/>
                  </a:rPr>
                </a:br>
                <a:r>
                  <a:rPr lang="en-US" sz="2000" dirty="0">
                    <a:latin typeface="Arial Nova Cond Light" panose="020B0306020202020204" pitchFamily="34" charset="0"/>
                  </a:rPr>
                  <a:t>|</a:t>
                </a:r>
                <a14:m>
                  <m:oMath xmlns:m="http://schemas.openxmlformats.org/officeDocument/2006/math">
                    <m:d>
                      <m:dPr>
                        <m:begChr m:val=""/>
                        <m:endChr m:val="⟩"/>
                        <m:ctrlPr>
                          <a:rPr lang="en-US" sz="2000" b="0" i="1" smtClean="0">
                            <a:latin typeface="Cambria Math" panose="02040503050406030204" pitchFamily="18" charset="0"/>
                          </a:rPr>
                        </m:ctrlPr>
                      </m:dPr>
                      <m:e>
                        <m:r>
                          <a:rPr lang="en-US" sz="2000" b="0" i="1" smtClean="0">
                            <a:latin typeface="Cambria Math" panose="02040503050406030204" pitchFamily="18" charset="0"/>
                          </a:rPr>
                          <m:t>0</m:t>
                        </m:r>
                      </m:e>
                    </m:d>
                  </m:oMath>
                </a14:m>
                <a:r>
                  <a:rPr lang="en-US" sz="2000" dirty="0">
                    <a:latin typeface="Arial Nova Cond Light" panose="020B0306020202020204" pitchFamily="34" charset="0"/>
                  </a:rPr>
                  <a:t>s and |</a:t>
                </a:r>
                <a14:m>
                  <m:oMath xmlns:m="http://schemas.openxmlformats.org/officeDocument/2006/math">
                    <m:d>
                      <m:dPr>
                        <m:begChr m:val=""/>
                        <m:endChr m:val="⟩"/>
                        <m:ctrlPr>
                          <a:rPr lang="en-US" sz="2000" b="0" i="1" smtClean="0">
                            <a:latin typeface="Cambria Math" panose="02040503050406030204" pitchFamily="18" charset="0"/>
                          </a:rPr>
                        </m:ctrlPr>
                      </m:dPr>
                      <m:e>
                        <m:r>
                          <a:rPr lang="en-US" sz="2000" b="0" i="1" smtClean="0">
                            <a:latin typeface="Cambria Math" panose="02040503050406030204" pitchFamily="18" charset="0"/>
                          </a:rPr>
                          <m:t>1</m:t>
                        </m:r>
                      </m:e>
                    </m:d>
                  </m:oMath>
                </a14:m>
                <a:r>
                  <a:rPr lang="en-US" sz="2000" dirty="0">
                    <a:latin typeface="Arial Nova Cond Light" panose="020B0306020202020204" pitchFamily="34" charset="0"/>
                  </a:rPr>
                  <a:t>s. </a:t>
                </a:r>
              </a:p>
              <a:p>
                <a:pPr marL="285750" indent="-285750" algn="just">
                  <a:buFont typeface="Arial" panose="020B0604020202020204" pitchFamily="34" charset="0"/>
                  <a:buChar char="•"/>
                </a:pPr>
                <a:r>
                  <a:rPr lang="en-US" sz="2000" dirty="0">
                    <a:latin typeface="Arial Nova Cond Light" panose="020B0306020202020204" pitchFamily="34" charset="0"/>
                  </a:rPr>
                  <a:t>Not yet coupled. </a:t>
                </a:r>
              </a:p>
            </p:txBody>
          </p:sp>
        </mc:Choice>
        <mc:Fallback xmlns="">
          <p:sp>
            <p:nvSpPr>
              <p:cNvPr id="13" name="TextBox 12">
                <a:extLst>
                  <a:ext uri="{FF2B5EF4-FFF2-40B4-BE49-F238E27FC236}">
                    <a16:creationId xmlns:a16="http://schemas.microsoft.com/office/drawing/2014/main" id="{B46087BD-8BF1-6235-A62E-E3EDB3AD7F1D}"/>
                  </a:ext>
                </a:extLst>
              </p:cNvPr>
              <p:cNvSpPr txBox="1">
                <a:spLocks noRot="1" noChangeAspect="1" noMove="1" noResize="1" noEditPoints="1" noAdjustHandles="1" noChangeArrowheads="1" noChangeShapeType="1" noTextEdit="1"/>
              </p:cNvSpPr>
              <p:nvPr/>
            </p:nvSpPr>
            <p:spPr>
              <a:xfrm>
                <a:off x="3310758" y="4447921"/>
                <a:ext cx="2117353" cy="1464231"/>
              </a:xfrm>
              <a:prstGeom prst="flowChartAlternateProcess">
                <a:avLst/>
              </a:prstGeom>
              <a:blipFill>
                <a:blip r:embed="rId4"/>
                <a:stretch>
                  <a:fillRect b="-22034"/>
                </a:stretch>
              </a:blipFill>
            </p:spPr>
            <p:txBody>
              <a:bodyPr/>
              <a:lstStyle/>
              <a:p>
                <a:r>
                  <a:rPr lang="en-US">
                    <a:noFill/>
                  </a:rPr>
                  <a:t> </a:t>
                </a:r>
              </a:p>
            </p:txBody>
          </p:sp>
        </mc:Fallback>
      </mc:AlternateContent>
      <p:sp>
        <p:nvSpPr>
          <p:cNvPr id="14" name="TextBox 13">
            <a:extLst>
              <a:ext uri="{FF2B5EF4-FFF2-40B4-BE49-F238E27FC236}">
                <a16:creationId xmlns:a16="http://schemas.microsoft.com/office/drawing/2014/main" id="{54C85D97-CEA6-93CB-4C28-3DD146693CBD}"/>
              </a:ext>
            </a:extLst>
          </p:cNvPr>
          <p:cNvSpPr txBox="1"/>
          <p:nvPr/>
        </p:nvSpPr>
        <p:spPr>
          <a:xfrm>
            <a:off x="5737843" y="4447921"/>
            <a:ext cx="3233743" cy="1464231"/>
          </a:xfrm>
          <a:prstGeom prst="flowChartAlternateProcess">
            <a:avLst/>
          </a:prstGeom>
        </p:spPr>
        <p:style>
          <a:lnRef idx="2">
            <a:schemeClr val="accent1"/>
          </a:lnRef>
          <a:fillRef idx="1">
            <a:schemeClr val="lt1"/>
          </a:fillRef>
          <a:effectRef idx="0">
            <a:schemeClr val="accent1"/>
          </a:effectRef>
          <a:fontRef idx="minor">
            <a:schemeClr val="dk1"/>
          </a:fontRef>
        </p:style>
        <p:txBody>
          <a:bodyPr wrap="square">
            <a:spAutoFit/>
          </a:bodyPr>
          <a:lstStyle/>
          <a:p>
            <a:pPr marL="285750" indent="-285750">
              <a:buFont typeface="Arial" panose="020B0604020202020204" pitchFamily="34" charset="0"/>
              <a:buChar char="•"/>
            </a:pPr>
            <a:r>
              <a:rPr lang="en-US" altLang="zh-CN" sz="2000" dirty="0">
                <a:latin typeface="Arial Nova Cond Light" panose="020B0306020202020204" pitchFamily="34" charset="0"/>
              </a:rPr>
              <a:t>Q</a:t>
            </a:r>
            <a:r>
              <a:rPr lang="en-US" sz="2000" dirty="0">
                <a:latin typeface="Arial Nova Cond Light" panose="020B0306020202020204" pitchFamily="34" charset="0"/>
              </a:rPr>
              <a:t>ubits are entangled. </a:t>
            </a:r>
          </a:p>
          <a:p>
            <a:pPr marL="285750" indent="-285750">
              <a:buFont typeface="Arial" panose="020B0604020202020204" pitchFamily="34" charset="0"/>
              <a:buChar char="•"/>
            </a:pPr>
            <a:r>
              <a:rPr lang="en-US" sz="2000" dirty="0">
                <a:latin typeface="Arial Nova Cond Light" panose="020B0306020202020204" pitchFamily="34" charset="0"/>
              </a:rPr>
              <a:t>At state of many possible answers. </a:t>
            </a:r>
          </a:p>
          <a:p>
            <a:pPr marL="285750" indent="-285750">
              <a:buFont typeface="Arial" panose="020B0604020202020204" pitchFamily="34" charset="0"/>
              <a:buChar char="•"/>
            </a:pPr>
            <a:r>
              <a:rPr lang="en-US" sz="2000" dirty="0">
                <a:latin typeface="Arial Nova Cond Light" panose="020B0306020202020204" pitchFamily="34" charset="0"/>
              </a:rPr>
              <a:t>Couplers &amp; biases applied</a:t>
            </a:r>
          </a:p>
        </p:txBody>
      </p:sp>
      <p:cxnSp>
        <p:nvCxnSpPr>
          <p:cNvPr id="16" name="Straight Arrow Connector 15">
            <a:extLst>
              <a:ext uri="{FF2B5EF4-FFF2-40B4-BE49-F238E27FC236}">
                <a16:creationId xmlns:a16="http://schemas.microsoft.com/office/drawing/2014/main" id="{763DCAD3-15FF-59E4-0984-210048D00129}"/>
              </a:ext>
            </a:extLst>
          </p:cNvPr>
          <p:cNvCxnSpPr/>
          <p:nvPr/>
        </p:nvCxnSpPr>
        <p:spPr>
          <a:xfrm>
            <a:off x="3197120" y="4194168"/>
            <a:ext cx="858012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C0198AE8-B4B9-268C-853A-FBBA1DCAD006}"/>
              </a:ext>
            </a:extLst>
          </p:cNvPr>
          <p:cNvSpPr txBox="1"/>
          <p:nvPr/>
        </p:nvSpPr>
        <p:spPr>
          <a:xfrm>
            <a:off x="9510721" y="3867664"/>
            <a:ext cx="2428751" cy="307777"/>
          </a:xfrm>
          <a:prstGeom prst="rect">
            <a:avLst/>
          </a:prstGeom>
          <a:noFill/>
        </p:spPr>
        <p:txBody>
          <a:bodyPr wrap="square">
            <a:spAutoFit/>
          </a:bodyPr>
          <a:lstStyle/>
          <a:p>
            <a:r>
              <a:rPr lang="en-US" altLang="zh-CN" sz="1400" b="1" dirty="0"/>
              <a:t>A</a:t>
            </a:r>
            <a:r>
              <a:rPr lang="en-US" sz="1400" b="1" dirty="0"/>
              <a:t> matter of microseconds.</a:t>
            </a:r>
          </a:p>
        </p:txBody>
      </p:sp>
      <p:sp>
        <p:nvSpPr>
          <p:cNvPr id="18" name="TextBox 17">
            <a:extLst>
              <a:ext uri="{FF2B5EF4-FFF2-40B4-BE49-F238E27FC236}">
                <a16:creationId xmlns:a16="http://schemas.microsoft.com/office/drawing/2014/main" id="{DFB6BD1F-992D-5002-E290-A72EDCE74348}"/>
              </a:ext>
            </a:extLst>
          </p:cNvPr>
          <p:cNvSpPr txBox="1"/>
          <p:nvPr/>
        </p:nvSpPr>
        <p:spPr>
          <a:xfrm>
            <a:off x="1682496" y="1246688"/>
            <a:ext cx="6095010" cy="400110"/>
          </a:xfrm>
          <a:prstGeom prst="rect">
            <a:avLst/>
          </a:prstGeom>
          <a:noFill/>
        </p:spPr>
        <p:txBody>
          <a:bodyPr wrap="square">
            <a:spAutoFit/>
          </a:bodyPr>
          <a:lstStyle/>
          <a:p>
            <a:r>
              <a:rPr lang="en-US" sz="2000" b="1" dirty="0"/>
              <a:t>Energy diagram in Quantum Annealing</a:t>
            </a:r>
          </a:p>
        </p:txBody>
      </p:sp>
      <p:sp>
        <p:nvSpPr>
          <p:cNvPr id="21" name="TextBox 20">
            <a:extLst>
              <a:ext uri="{FF2B5EF4-FFF2-40B4-BE49-F238E27FC236}">
                <a16:creationId xmlns:a16="http://schemas.microsoft.com/office/drawing/2014/main" id="{917E677D-2665-5D8B-F431-B32DA0B87EB4}"/>
              </a:ext>
            </a:extLst>
          </p:cNvPr>
          <p:cNvSpPr txBox="1"/>
          <p:nvPr/>
        </p:nvSpPr>
        <p:spPr>
          <a:xfrm>
            <a:off x="4986580" y="528375"/>
            <a:ext cx="6377552" cy="523220"/>
          </a:xfrm>
          <a:prstGeom prst="rect">
            <a:avLst/>
          </a:prstGeom>
          <a:noFill/>
        </p:spPr>
        <p:txBody>
          <a:bodyPr wrap="square">
            <a:spAutoFit/>
          </a:bodyPr>
          <a:lstStyle/>
          <a:p>
            <a:r>
              <a:rPr lang="en-US" sz="2800" b="1" dirty="0">
                <a:solidFill>
                  <a:srgbClr val="98113A"/>
                </a:solidFill>
                <a:latin typeface="Calibri" panose="020F0502020204030204" pitchFamily="34" charset="0"/>
                <a:cs typeface="Calibri" panose="020F0502020204030204" pitchFamily="34" charset="0"/>
              </a:rPr>
              <a:t>QUBO Quantum Annealing</a:t>
            </a:r>
          </a:p>
        </p:txBody>
      </p:sp>
    </p:spTree>
    <p:extLst>
      <p:ext uri="{BB962C8B-B14F-4D97-AF65-F5344CB8AC3E}">
        <p14:creationId xmlns:p14="http://schemas.microsoft.com/office/powerpoint/2010/main" val="34022105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4B13EF-00BE-40FB-360C-B8BA464E44AE}"/>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1AB60199-42D3-E4B4-9C77-888F36BE3EF2}"/>
              </a:ext>
            </a:extLst>
          </p:cNvPr>
          <p:cNvSpPr/>
          <p:nvPr/>
        </p:nvSpPr>
        <p:spPr>
          <a:xfrm>
            <a:off x="0" y="15709"/>
            <a:ext cx="1554480" cy="6858000"/>
          </a:xfrm>
          <a:prstGeom prst="rect">
            <a:avLst/>
          </a:prstGeom>
          <a:solidFill>
            <a:srgbClr val="A42037"/>
          </a:solidFill>
        </p:spPr>
        <p:txBody>
          <a:bodyPr/>
          <a:lstStyle/>
          <a:p>
            <a:endParaRPr lang="en-US" sz="1250" dirty="0">
              <a:solidFill>
                <a:srgbClr val="EACBD1"/>
              </a:solidFill>
              <a:latin typeface="Calibri" panose="020F0502020204030204" pitchFamily="34" charset="0"/>
              <a:cs typeface="Calibri" panose="020F0502020204030204" pitchFamily="34" charset="-120"/>
            </a:endParaRPr>
          </a:p>
        </p:txBody>
      </p:sp>
      <p:sp>
        <p:nvSpPr>
          <p:cNvPr id="5" name="Shape 3">
            <a:extLst>
              <a:ext uri="{FF2B5EF4-FFF2-40B4-BE49-F238E27FC236}">
                <a16:creationId xmlns:a16="http://schemas.microsoft.com/office/drawing/2014/main" id="{EBBCBEE9-C22F-DE69-533E-0532B1C0A267}"/>
              </a:ext>
            </a:extLst>
          </p:cNvPr>
          <p:cNvSpPr/>
          <p:nvPr/>
        </p:nvSpPr>
        <p:spPr>
          <a:xfrm>
            <a:off x="128016" y="2286000"/>
            <a:ext cx="1335024" cy="512064"/>
          </a:xfrm>
          <a:prstGeom prst="roundRect">
            <a:avLst>
              <a:gd name="adj" fmla="val 14286"/>
            </a:avLst>
          </a:prstGeom>
          <a:solidFill>
            <a:srgbClr val="FFFFFF"/>
          </a:solidFill>
        </p:spPr>
        <p:txBody>
          <a:bodyPr/>
          <a:lstStyle/>
          <a:p>
            <a:endParaRPr lang="en-US"/>
          </a:p>
        </p:txBody>
      </p:sp>
      <p:sp>
        <p:nvSpPr>
          <p:cNvPr id="4" name="Text 2">
            <a:extLst>
              <a:ext uri="{FF2B5EF4-FFF2-40B4-BE49-F238E27FC236}">
                <a16:creationId xmlns:a16="http://schemas.microsoft.com/office/drawing/2014/main" id="{90E2B3C2-50DE-F1BF-7B15-B987B5732A09}"/>
              </a:ext>
            </a:extLst>
          </p:cNvPr>
          <p:cNvSpPr/>
          <p:nvPr/>
        </p:nvSpPr>
        <p:spPr>
          <a:xfrm>
            <a:off x="182880" y="1399032"/>
            <a:ext cx="1225296"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Quantum Network</a:t>
            </a:r>
          </a:p>
        </p:txBody>
      </p:sp>
      <p:sp>
        <p:nvSpPr>
          <p:cNvPr id="6" name="Text 4">
            <a:extLst>
              <a:ext uri="{FF2B5EF4-FFF2-40B4-BE49-F238E27FC236}">
                <a16:creationId xmlns:a16="http://schemas.microsoft.com/office/drawing/2014/main" id="{5EB575A8-138D-2776-731B-AF0447BC27AF}"/>
              </a:ext>
            </a:extLst>
          </p:cNvPr>
          <p:cNvSpPr/>
          <p:nvPr/>
        </p:nvSpPr>
        <p:spPr>
          <a:xfrm>
            <a:off x="182880" y="2267712"/>
            <a:ext cx="1225296" cy="512064"/>
          </a:xfrm>
          <a:prstGeom prst="rect">
            <a:avLst/>
          </a:prstGeom>
          <a:noFill/>
        </p:spPr>
        <p:txBody>
          <a:bodyPr wrap="square" rtlCol="0" anchor="ctr"/>
          <a:lstStyle/>
          <a:p>
            <a:pPr algn="ctr"/>
            <a:r>
              <a:rPr lang="en-US" sz="1250" b="1" dirty="0">
                <a:solidFill>
                  <a:srgbClr val="A42037"/>
                </a:solidFill>
                <a:latin typeface="Calibri" panose="020F0502020204030204" pitchFamily="34" charset="0"/>
                <a:cs typeface="Calibri" panose="020F0502020204030204" pitchFamily="34" charset="-120"/>
              </a:rPr>
              <a:t>Quantum Computing</a:t>
            </a:r>
          </a:p>
        </p:txBody>
      </p:sp>
      <p:sp>
        <p:nvSpPr>
          <p:cNvPr id="7" name="Text 5">
            <a:extLst>
              <a:ext uri="{FF2B5EF4-FFF2-40B4-BE49-F238E27FC236}">
                <a16:creationId xmlns:a16="http://schemas.microsoft.com/office/drawing/2014/main" id="{FD9F69E5-D382-B154-4572-B935463C1201}"/>
              </a:ext>
            </a:extLst>
          </p:cNvPr>
          <p:cNvSpPr/>
          <p:nvPr/>
        </p:nvSpPr>
        <p:spPr>
          <a:xfrm>
            <a:off x="0" y="3172968"/>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Distributed Quantum Computing</a:t>
            </a:r>
          </a:p>
          <a:p>
            <a:pPr marL="0" indent="0" algn="l">
              <a:buNone/>
            </a:pPr>
            <a:endParaRPr lang="en-US" sz="1250" dirty="0"/>
          </a:p>
        </p:txBody>
      </p:sp>
      <p:sp>
        <p:nvSpPr>
          <p:cNvPr id="8" name="Text 6">
            <a:extLst>
              <a:ext uri="{FF2B5EF4-FFF2-40B4-BE49-F238E27FC236}">
                <a16:creationId xmlns:a16="http://schemas.microsoft.com/office/drawing/2014/main" id="{040CB761-BE05-BECD-6730-C7A77C2C8FEA}"/>
              </a:ext>
            </a:extLst>
          </p:cNvPr>
          <p:cNvSpPr/>
          <p:nvPr/>
        </p:nvSpPr>
        <p:spPr>
          <a:xfrm>
            <a:off x="109728" y="4005072"/>
            <a:ext cx="1335024" cy="512064"/>
          </a:xfrm>
          <a:prstGeom prst="rect">
            <a:avLst/>
          </a:prstGeom>
          <a:noFill/>
        </p:spPr>
        <p:txBody>
          <a:bodyPr wrap="square" rtlCol="0" anchor="ctr"/>
          <a:lstStyle/>
          <a:p>
            <a:r>
              <a:rPr lang="en-US" sz="1250" dirty="0">
                <a:solidFill>
                  <a:srgbClr val="EACBD1"/>
                </a:solidFill>
                <a:latin typeface="Calibri" panose="020F0502020204030204" pitchFamily="34" charset="0"/>
                <a:cs typeface="Calibri" panose="020F0502020204030204" pitchFamily="34" charset="-120"/>
              </a:rPr>
              <a:t>Satellite-Ground Communications</a:t>
            </a:r>
          </a:p>
        </p:txBody>
      </p:sp>
      <p:sp>
        <p:nvSpPr>
          <p:cNvPr id="9" name="Text 7">
            <a:extLst>
              <a:ext uri="{FF2B5EF4-FFF2-40B4-BE49-F238E27FC236}">
                <a16:creationId xmlns:a16="http://schemas.microsoft.com/office/drawing/2014/main" id="{7EAEF408-B3A6-EDC6-417F-8FC470F532F4}"/>
              </a:ext>
            </a:extLst>
          </p:cNvPr>
          <p:cNvSpPr/>
          <p:nvPr/>
        </p:nvSpPr>
        <p:spPr>
          <a:xfrm>
            <a:off x="0" y="4873752"/>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Satellite Assisted Quantum Networks</a:t>
            </a:r>
          </a:p>
        </p:txBody>
      </p:sp>
      <p:sp>
        <p:nvSpPr>
          <p:cNvPr id="10" name="Text 8">
            <a:extLst>
              <a:ext uri="{FF2B5EF4-FFF2-40B4-BE49-F238E27FC236}">
                <a16:creationId xmlns:a16="http://schemas.microsoft.com/office/drawing/2014/main" id="{255DB465-A76F-CEF0-00AE-96D0D7AE25C6}"/>
              </a:ext>
            </a:extLst>
          </p:cNvPr>
          <p:cNvSpPr/>
          <p:nvPr/>
        </p:nvSpPr>
        <p:spPr>
          <a:xfrm>
            <a:off x="2011680" y="347472"/>
            <a:ext cx="9677095" cy="292608"/>
          </a:xfrm>
          <a:prstGeom prst="rect">
            <a:avLst/>
          </a:prstGeom>
          <a:noFill/>
        </p:spPr>
        <p:txBody>
          <a:bodyPr wrap="none" rtlCol="0" anchor="ctr"/>
          <a:lstStyle/>
          <a:p>
            <a:pPr marL="0" indent="0">
              <a:buNone/>
            </a:pPr>
            <a:r>
              <a:rPr lang="en-US" sz="1200" b="1" kern="0" spc="100" dirty="0">
                <a:solidFill>
                  <a:srgbClr val="A42037"/>
                </a:solidFill>
                <a:latin typeface="Calibri" panose="020F0502020204030204" pitchFamily="34" charset="0"/>
                <a:ea typeface="Calibri" panose="020F0502020204030204" pitchFamily="34" charset="-122"/>
                <a:cs typeface="Calibri" panose="020F0502020204030204" pitchFamily="34" charset="-120"/>
              </a:rPr>
              <a:t>INTRODUCTION</a:t>
            </a:r>
            <a:endParaRPr lang="en-US" sz="1200" dirty="0"/>
          </a:p>
        </p:txBody>
      </p:sp>
      <p:sp>
        <p:nvSpPr>
          <p:cNvPr id="19" name="Text 17">
            <a:extLst>
              <a:ext uri="{FF2B5EF4-FFF2-40B4-BE49-F238E27FC236}">
                <a16:creationId xmlns:a16="http://schemas.microsoft.com/office/drawing/2014/main" id="{E0FBA4FF-A111-CE60-1FCB-6E8E89293326}"/>
              </a:ext>
            </a:extLst>
          </p:cNvPr>
          <p:cNvSpPr/>
          <p:nvPr/>
        </p:nvSpPr>
        <p:spPr>
          <a:xfrm>
            <a:off x="11551615" y="6473952"/>
            <a:ext cx="411480" cy="274320"/>
          </a:xfrm>
          <a:prstGeom prst="rect">
            <a:avLst/>
          </a:prstGeom>
          <a:noFill/>
        </p:spPr>
        <p:txBody>
          <a:bodyPr wrap="square" rtlCol="0" anchor="ctr"/>
          <a:lstStyle/>
          <a:p>
            <a:pPr marL="0" indent="0" algn="r">
              <a:buNone/>
            </a:pPr>
            <a:r>
              <a:rPr lang="en-US" sz="1000" dirty="0">
                <a:solidFill>
                  <a:srgbClr val="58595B"/>
                </a:solidFill>
                <a:latin typeface="Calibri" panose="020F0502020204030204" pitchFamily="34" charset="0"/>
                <a:ea typeface="Calibri" panose="020F0502020204030204" pitchFamily="34" charset="-122"/>
                <a:cs typeface="Calibri" panose="020F0502020204030204" pitchFamily="34" charset="-120"/>
              </a:rPr>
              <a:t>3</a:t>
            </a:r>
            <a:endParaRPr lang="en-US" sz="1000" dirty="0"/>
          </a:p>
        </p:txBody>
      </p:sp>
      <p:sp>
        <p:nvSpPr>
          <p:cNvPr id="15" name="TextBox 14">
            <a:extLst>
              <a:ext uri="{FF2B5EF4-FFF2-40B4-BE49-F238E27FC236}">
                <a16:creationId xmlns:a16="http://schemas.microsoft.com/office/drawing/2014/main" id="{257D6A07-0376-1756-DE25-A487FAA983DA}"/>
              </a:ext>
            </a:extLst>
          </p:cNvPr>
          <p:cNvSpPr txBox="1"/>
          <p:nvPr/>
        </p:nvSpPr>
        <p:spPr>
          <a:xfrm>
            <a:off x="0" y="5760720"/>
            <a:ext cx="1554480" cy="477054"/>
          </a:xfrm>
          <a:prstGeom prst="rect">
            <a:avLst/>
          </a:prstGeom>
          <a:noFill/>
        </p:spPr>
        <p:txBody>
          <a:bodyPr wrap="square">
            <a:spAutoFit/>
          </a:bodyPr>
          <a:lstStyle/>
          <a:p>
            <a:pPr algn="ctr"/>
            <a:r>
              <a:rPr lang="en-US" sz="1250" dirty="0">
                <a:solidFill>
                  <a:srgbClr val="EACBD1"/>
                </a:solidFill>
                <a:latin typeface="Calibri" panose="020F0502020204030204" pitchFamily="34" charset="0"/>
                <a:cs typeface="Calibri" panose="020F0502020204030204" pitchFamily="34" charset="-120"/>
              </a:rPr>
              <a:t>Satellite-Ground Quantum Computing</a:t>
            </a:r>
          </a:p>
        </p:txBody>
      </p:sp>
      <p:sp>
        <p:nvSpPr>
          <p:cNvPr id="27" name="TextBox 26">
            <a:extLst>
              <a:ext uri="{FF2B5EF4-FFF2-40B4-BE49-F238E27FC236}">
                <a16:creationId xmlns:a16="http://schemas.microsoft.com/office/drawing/2014/main" id="{FAD619E4-1D20-4757-83AE-05425339CBBB}"/>
              </a:ext>
            </a:extLst>
          </p:cNvPr>
          <p:cNvSpPr txBox="1"/>
          <p:nvPr/>
        </p:nvSpPr>
        <p:spPr>
          <a:xfrm>
            <a:off x="1095682" y="1246688"/>
            <a:ext cx="11642633" cy="589072"/>
          </a:xfrm>
          <a:prstGeom prst="rect">
            <a:avLst/>
          </a:prstGeom>
          <a:noFill/>
        </p:spPr>
        <p:txBody>
          <a:bodyPr wrap="square">
            <a:spAutoFit/>
          </a:bodyPr>
          <a:lstStyle/>
          <a:p>
            <a:pPr marL="342900" indent="-342900">
              <a:lnSpc>
                <a:spcPct val="150000"/>
              </a:lnSpc>
              <a:buFont typeface="Wingdings" panose="05000000000000000000" pitchFamily="2" charset="2"/>
              <a:buChar char="Ø"/>
            </a:pPr>
            <a:endParaRPr lang="en-US" altLang="zh-CN" sz="2400" b="1" dirty="0">
              <a:solidFill>
                <a:schemeClr val="accent2"/>
              </a:solidFill>
              <a:latin typeface="Calibri" panose="020F0502020204030204" pitchFamily="34" charset="0"/>
              <a:cs typeface="Calibri" panose="020F0502020204030204" pitchFamily="34" charset="0"/>
            </a:endParaRPr>
          </a:p>
        </p:txBody>
      </p:sp>
      <p:pic>
        <p:nvPicPr>
          <p:cNvPr id="3" name="Picture 2" descr="Diagram, text&#10;&#10;Description automatically generated with medium confidence">
            <a:extLst>
              <a:ext uri="{FF2B5EF4-FFF2-40B4-BE49-F238E27FC236}">
                <a16:creationId xmlns:a16="http://schemas.microsoft.com/office/drawing/2014/main" id="{D7B1DD17-1F88-0051-47A7-5CA51A6EDB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11680" y="1583558"/>
            <a:ext cx="5303783" cy="3592441"/>
          </a:xfrm>
          <a:prstGeom prst="rect">
            <a:avLst/>
          </a:prstGeom>
        </p:spPr>
      </p:pic>
      <p:pic>
        <p:nvPicPr>
          <p:cNvPr id="11" name="Picture 10" descr="\begin{align*}&#10;\min_{\mathbf{u}} \quad &amp; \left(\mathbf{b} -\mathbf{A}\mathbf{x}\right)^{\intercal}\mathbf{u} \\&#10;\textrm{s.t.} \quad &amp; \mathbf{G}^{\intercal} \mathbf{u} \geq \mathbf{h} \\&#10;&amp; \mathbf{u} \in \mathbb{R}^{m}_{+}\\&#10;\end{align*}">
            <a:extLst>
              <a:ext uri="{FF2B5EF4-FFF2-40B4-BE49-F238E27FC236}">
                <a16:creationId xmlns:a16="http://schemas.microsoft.com/office/drawing/2014/main" id="{5D5D77CD-57CE-527E-74B1-A0ED636726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74174" y="4473750"/>
            <a:ext cx="1349187" cy="758918"/>
          </a:xfrm>
          <a:prstGeom prst="rect">
            <a:avLst/>
          </a:prstGeom>
        </p:spPr>
      </p:pic>
      <p:pic>
        <p:nvPicPr>
          <p:cNvPr id="12" name="Picture 11" descr="\begin{align*}&#10;\max_{\mathbf{x},\ t} \quad &amp;  \mathbf{c}^{\intercal}\mathbf{x} + t\\&#10;\textrm{s.t.} \quad &amp; \left(\mathbf{b}-\mathbf{A}\mathbf{x}\right)^{\intercal}u^{k}\geq t \quad \textrm{for}\ k \in K\\&#10; &amp; \left(\mathbf{b}-\mathbf{A}\mathbf{x}\right)^{\intercal}r^{j}\geq 0 \quad \textrm{for}\ j \in J\\&#10; &amp; t \in \mathbb{R},\ \mathbf{x} \in \mathbf{X},\ \mathbf{x} \in \left\{0,1\right\}^{n}&#10;\end{align*}">
            <a:extLst>
              <a:ext uri="{FF2B5EF4-FFF2-40B4-BE49-F238E27FC236}">
                <a16:creationId xmlns:a16="http://schemas.microsoft.com/office/drawing/2014/main" id="{7847BBAC-B959-7B7C-D929-598B63EF219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192450" y="1504606"/>
            <a:ext cx="2216589" cy="874124"/>
          </a:xfrm>
          <a:prstGeom prst="rect">
            <a:avLst/>
          </a:prstGeom>
        </p:spPr>
      </p:pic>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95D1FC52-66F3-C028-1EB9-0AB29D204D65}"/>
                  </a:ext>
                </a:extLst>
              </p:cNvPr>
              <p:cNvSpPr txBox="1"/>
              <p:nvPr/>
            </p:nvSpPr>
            <p:spPr>
              <a:xfrm>
                <a:off x="6142810" y="5172794"/>
                <a:ext cx="1331546" cy="506870"/>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bar>
                        <m:barPr>
                          <m:ctrlPr>
                            <a:rPr lang="en-US" sz="1200" i="1" dirty="0">
                              <a:latin typeface="Cambria Math" panose="02040503050406030204" pitchFamily="18" charset="0"/>
                              <a:cs typeface="Adobe Devanagari" panose="02040503050201020203" pitchFamily="18" charset="0"/>
                            </a:rPr>
                          </m:ctrlPr>
                        </m:barPr>
                        <m:e>
                          <m:r>
                            <a:rPr lang="en-US" sz="1200" i="1" dirty="0">
                              <a:latin typeface="Cambria Math" panose="02040503050406030204" pitchFamily="18" charset="0"/>
                              <a:cs typeface="Adobe Devanagari" panose="02040503050201020203" pitchFamily="18" charset="0"/>
                            </a:rPr>
                            <m:t>𝑡</m:t>
                          </m:r>
                        </m:e>
                      </m:bar>
                      <m:r>
                        <a:rPr lang="en-US" sz="1200" b="0" i="1" dirty="0" smtClean="0">
                          <a:latin typeface="Cambria Math" panose="02040503050406030204" pitchFamily="18" charset="0"/>
                          <a:cs typeface="Adobe Devanagari" panose="02040503050201020203" pitchFamily="18" charset="0"/>
                        </a:rPr>
                        <m:t>=</m:t>
                      </m:r>
                      <m:sSup>
                        <m:sSupPr>
                          <m:ctrlPr>
                            <a:rPr lang="en-US" sz="1200" i="1">
                              <a:latin typeface="Cambria Math" panose="02040503050406030204" pitchFamily="18" charset="0"/>
                            </a:rPr>
                          </m:ctrlPr>
                        </m:sSupPr>
                        <m:e>
                          <m:r>
                            <a:rPr lang="en-US" sz="1200" i="1">
                              <a:latin typeface="Cambria Math" panose="02040503050406030204" pitchFamily="18" charset="0"/>
                            </a:rPr>
                            <m:t>(</m:t>
                          </m:r>
                          <m:r>
                            <a:rPr lang="en-US" sz="1200" b="1">
                              <a:latin typeface="Cambria Math" panose="02040503050406030204" pitchFamily="18" charset="0"/>
                            </a:rPr>
                            <m:t>𝐛</m:t>
                          </m:r>
                          <m:r>
                            <a:rPr lang="en-US" sz="1200" b="1">
                              <a:latin typeface="Cambria Math" panose="02040503050406030204" pitchFamily="18" charset="0"/>
                            </a:rPr>
                            <m:t>−</m:t>
                          </m:r>
                          <m:r>
                            <a:rPr lang="en-US" sz="1200" b="1">
                              <a:latin typeface="Cambria Math" panose="02040503050406030204" pitchFamily="18" charset="0"/>
                            </a:rPr>
                            <m:t>𝐀𝐱</m:t>
                          </m:r>
                          <m:r>
                            <a:rPr lang="en-US" sz="1200" i="1">
                              <a:latin typeface="Cambria Math" panose="02040503050406030204" pitchFamily="18" charset="0"/>
                            </a:rPr>
                            <m:t>)</m:t>
                          </m:r>
                        </m:e>
                        <m:sup>
                          <m:r>
                            <m:rPr>
                              <m:nor/>
                            </m:rPr>
                            <a:rPr lang="en-US" sz="1200" b="0" i="0" smtClean="0">
                              <a:latin typeface="Corbel Light" panose="020B0303020204020204" pitchFamily="34" charset="0"/>
                            </a:rPr>
                            <m:t>T</m:t>
                          </m:r>
                        </m:sup>
                      </m:sSup>
                      <m:r>
                        <a:rPr lang="en-US" sz="1200" b="1" i="0">
                          <a:latin typeface="Cambria Math" panose="02040503050406030204" pitchFamily="18" charset="0"/>
                        </a:rPr>
                        <m:t>𝐮</m:t>
                      </m:r>
                    </m:oMath>
                  </m:oMathPara>
                </a14:m>
                <a:br>
                  <a:rPr lang="en-US" sz="1600" i="1" dirty="0">
                    <a:latin typeface="Cambria Math" panose="02040503050406030204" pitchFamily="18" charset="0"/>
                  </a:rPr>
                </a:br>
                <a14:m>
                  <m:oMath xmlns:m="http://schemas.openxmlformats.org/officeDocument/2006/math">
                    <m:sSup>
                      <m:sSupPr>
                        <m:ctrlPr>
                          <a:rPr lang="en-US" sz="1200" b="0" i="1" smtClean="0">
                            <a:latin typeface="Cambria Math" panose="02040503050406030204" pitchFamily="18" charset="0"/>
                          </a:rPr>
                        </m:ctrlPr>
                      </m:sSupPr>
                      <m:e>
                        <m:r>
                          <a:rPr lang="en-US" sz="1200" b="0" i="1" smtClean="0">
                            <a:latin typeface="Cambria Math" panose="02040503050406030204" pitchFamily="18" charset="0"/>
                          </a:rPr>
                          <m:t>𝑢</m:t>
                        </m:r>
                      </m:e>
                      <m:sup>
                        <m:r>
                          <a:rPr lang="en-US" sz="1200" b="0" i="1" smtClean="0">
                            <a:latin typeface="Cambria Math" panose="02040503050406030204" pitchFamily="18" charset="0"/>
                          </a:rPr>
                          <m:t>𝑘</m:t>
                        </m:r>
                      </m:sup>
                    </m:sSup>
                  </m:oMath>
                </a14:m>
                <a:r>
                  <a:rPr lang="en-US" sz="1200" dirty="0"/>
                  <a:t> or </a:t>
                </a:r>
                <a14:m>
                  <m:oMath xmlns:m="http://schemas.openxmlformats.org/officeDocument/2006/math">
                    <m:sSup>
                      <m:sSupPr>
                        <m:ctrlPr>
                          <a:rPr lang="en-US" sz="1200" b="0" i="1" smtClean="0">
                            <a:latin typeface="Cambria Math" panose="02040503050406030204" pitchFamily="18" charset="0"/>
                          </a:rPr>
                        </m:ctrlPr>
                      </m:sSupPr>
                      <m:e>
                        <m:r>
                          <a:rPr lang="en-US" sz="1200" b="0" i="1" smtClean="0">
                            <a:latin typeface="Cambria Math" panose="02040503050406030204" pitchFamily="18" charset="0"/>
                          </a:rPr>
                          <m:t>𝑟</m:t>
                        </m:r>
                      </m:e>
                      <m:sup>
                        <m:r>
                          <a:rPr lang="en-US" sz="1200" i="1">
                            <a:latin typeface="Cambria Math" panose="02040503050406030204" pitchFamily="18" charset="0"/>
                          </a:rPr>
                          <m:t>𝑘</m:t>
                        </m:r>
                      </m:sup>
                    </m:sSup>
                  </m:oMath>
                </a14:m>
                <a:endParaRPr lang="en-US" sz="1600" dirty="0"/>
              </a:p>
            </p:txBody>
          </p:sp>
        </mc:Choice>
        <mc:Fallback xmlns="">
          <p:sp>
            <p:nvSpPr>
              <p:cNvPr id="13" name="TextBox 12">
                <a:extLst>
                  <a:ext uri="{FF2B5EF4-FFF2-40B4-BE49-F238E27FC236}">
                    <a16:creationId xmlns:a16="http://schemas.microsoft.com/office/drawing/2014/main" id="{95D1FC52-66F3-C028-1EB9-0AB29D204D65}"/>
                  </a:ext>
                </a:extLst>
              </p:cNvPr>
              <p:cNvSpPr txBox="1">
                <a:spLocks noRot="1" noChangeAspect="1" noMove="1" noResize="1" noEditPoints="1" noAdjustHandles="1" noChangeArrowheads="1" noChangeShapeType="1" noTextEdit="1"/>
              </p:cNvSpPr>
              <p:nvPr/>
            </p:nvSpPr>
            <p:spPr>
              <a:xfrm>
                <a:off x="6142810" y="5172794"/>
                <a:ext cx="1331546" cy="506870"/>
              </a:xfrm>
              <a:prstGeom prst="rect">
                <a:avLst/>
              </a:prstGeom>
              <a:blipFill>
                <a:blip r:embed="rId5"/>
                <a:stretch>
                  <a:fillRect b="-731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C087380E-BA0A-BAF6-4A62-92CFE9EFA30B}"/>
                  </a:ext>
                </a:extLst>
              </p:cNvPr>
              <p:cNvSpPr txBox="1"/>
              <p:nvPr/>
            </p:nvSpPr>
            <p:spPr>
              <a:xfrm>
                <a:off x="2479116" y="1156789"/>
                <a:ext cx="464419" cy="37427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b="1" i="0" smtClean="0">
                          <a:latin typeface="Cambria Math" panose="02040503050406030204" pitchFamily="18" charset="0"/>
                        </a:rPr>
                        <m:t>𝐱</m:t>
                      </m:r>
                    </m:oMath>
                  </m:oMathPara>
                </a14:m>
                <a:endParaRPr lang="en-US" b="1" dirty="0"/>
              </a:p>
            </p:txBody>
          </p:sp>
        </mc:Choice>
        <mc:Fallback xmlns="">
          <p:sp>
            <p:nvSpPr>
              <p:cNvPr id="14" name="TextBox 13">
                <a:extLst>
                  <a:ext uri="{FF2B5EF4-FFF2-40B4-BE49-F238E27FC236}">
                    <a16:creationId xmlns:a16="http://schemas.microsoft.com/office/drawing/2014/main" id="{C087380E-BA0A-BAF6-4A62-92CFE9EFA30B}"/>
                  </a:ext>
                </a:extLst>
              </p:cNvPr>
              <p:cNvSpPr txBox="1">
                <a:spLocks noRot="1" noChangeAspect="1" noMove="1" noResize="1" noEditPoints="1" noAdjustHandles="1" noChangeArrowheads="1" noChangeShapeType="1" noTextEdit="1"/>
              </p:cNvSpPr>
              <p:nvPr/>
            </p:nvSpPr>
            <p:spPr>
              <a:xfrm>
                <a:off x="2479116" y="1156789"/>
                <a:ext cx="464419" cy="374270"/>
              </a:xfrm>
              <a:prstGeom prst="rect">
                <a:avLst/>
              </a:prstGeom>
              <a:blipFill>
                <a:blip r:embed="rId6"/>
                <a:stretch>
                  <a:fillRect/>
                </a:stretch>
              </a:blipFill>
            </p:spPr>
            <p:txBody>
              <a:bodyPr/>
              <a:lstStyle/>
              <a:p>
                <a:r>
                  <a:rPr lang="en-US">
                    <a:noFill/>
                  </a:rPr>
                  <a:t> </a:t>
                </a:r>
              </a:p>
            </p:txBody>
          </p:sp>
        </mc:Fallback>
      </mc:AlternateContent>
      <p:sp>
        <p:nvSpPr>
          <p:cNvPr id="16" name="Action Button: Blank 3" descr="cpu&#10;">
            <a:hlinkClick r:id="" action="ppaction://noaction" highlightClick="1"/>
            <a:extLst>
              <a:ext uri="{FF2B5EF4-FFF2-40B4-BE49-F238E27FC236}">
                <a16:creationId xmlns:a16="http://schemas.microsoft.com/office/drawing/2014/main" id="{63007644-CCC6-D0F0-DD01-54C18241328C}"/>
              </a:ext>
            </a:extLst>
          </p:cNvPr>
          <p:cNvSpPr/>
          <p:nvPr/>
        </p:nvSpPr>
        <p:spPr>
          <a:xfrm>
            <a:off x="6174411" y="3823826"/>
            <a:ext cx="587141" cy="606391"/>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Action Button: Blank 22">
            <a:hlinkClick r:id="" action="ppaction://noaction" highlightClick="1"/>
            <a:extLst>
              <a:ext uri="{FF2B5EF4-FFF2-40B4-BE49-F238E27FC236}">
                <a16:creationId xmlns:a16="http://schemas.microsoft.com/office/drawing/2014/main" id="{2CF49898-3702-A405-518A-7D7EA858FA3C}"/>
              </a:ext>
            </a:extLst>
          </p:cNvPr>
          <p:cNvSpPr/>
          <p:nvPr/>
        </p:nvSpPr>
        <p:spPr>
          <a:xfrm>
            <a:off x="2432456" y="2260081"/>
            <a:ext cx="557740" cy="52180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9272A484-40DA-5134-C06A-E2D11FE8B411}"/>
                  </a:ext>
                </a:extLst>
              </p:cNvPr>
              <p:cNvSpPr txBox="1"/>
              <p:nvPr/>
            </p:nvSpPr>
            <p:spPr>
              <a:xfrm>
                <a:off x="3220563" y="2260081"/>
                <a:ext cx="971887" cy="414537"/>
              </a:xfrm>
              <a:prstGeom prst="rect">
                <a:avLst/>
              </a:prstGeom>
              <a:noFill/>
            </p:spPr>
            <p:txBody>
              <a:bodyPr wrap="square">
                <a:spAutoFit/>
              </a:bodyPr>
              <a:lstStyle/>
              <a:p>
                <a:r>
                  <a:rPr lang="en-US" sz="2000" b="0" i="1" dirty="0">
                    <a:latin typeface="Adobe Devanagari" panose="02040503050201020203" pitchFamily="18" charset="0"/>
                    <a:cs typeface="Adobe Devanagari" panose="02040503050201020203" pitchFamily="18" charset="0"/>
                  </a:rPr>
                  <a:t> </a:t>
                </a:r>
                <a14:m>
                  <m:oMath xmlns:m="http://schemas.openxmlformats.org/officeDocument/2006/math">
                    <m:bar>
                      <m:barPr>
                        <m:ctrlPr>
                          <a:rPr lang="en-US" sz="2000" b="0" i="1" dirty="0" smtClean="0">
                            <a:latin typeface="Cambria Math" panose="02040503050406030204" pitchFamily="18" charset="0"/>
                            <a:cs typeface="Adobe Devanagari" panose="02040503050201020203" pitchFamily="18" charset="0"/>
                          </a:rPr>
                        </m:ctrlPr>
                      </m:barPr>
                      <m:e>
                        <m:r>
                          <a:rPr lang="en-US" sz="2000" b="0" i="1" dirty="0" smtClean="0">
                            <a:latin typeface="Cambria Math" panose="02040503050406030204" pitchFamily="18" charset="0"/>
                            <a:cs typeface="Adobe Devanagari" panose="02040503050201020203" pitchFamily="18" charset="0"/>
                          </a:rPr>
                          <m:t>𝑡</m:t>
                        </m:r>
                      </m:e>
                    </m:bar>
                    <m:r>
                      <a:rPr lang="en-US" sz="2000" b="0" i="1" dirty="0" smtClean="0">
                        <a:latin typeface="Cambria Math" panose="02040503050406030204" pitchFamily="18" charset="0"/>
                        <a:cs typeface="Adobe Devanagari" panose="02040503050201020203" pitchFamily="18" charset="0"/>
                      </a:rPr>
                      <m:t>=</m:t>
                    </m:r>
                    <m:acc>
                      <m:accPr>
                        <m:chr m:val="̅"/>
                        <m:ctrlPr>
                          <a:rPr lang="en-US" sz="2000" b="0" i="1" dirty="0" smtClean="0">
                            <a:latin typeface="Cambria Math" panose="02040503050406030204" pitchFamily="18" charset="0"/>
                            <a:cs typeface="Adobe Devanagari" panose="02040503050201020203" pitchFamily="18" charset="0"/>
                          </a:rPr>
                        </m:ctrlPr>
                      </m:accPr>
                      <m:e>
                        <m:r>
                          <a:rPr lang="en-US" sz="2000" b="0" i="1" dirty="0" smtClean="0">
                            <a:latin typeface="Cambria Math" panose="02040503050406030204" pitchFamily="18" charset="0"/>
                            <a:cs typeface="Adobe Devanagari" panose="02040503050201020203" pitchFamily="18" charset="0"/>
                          </a:rPr>
                          <m:t>𝑡</m:t>
                        </m:r>
                      </m:e>
                    </m:acc>
                  </m:oMath>
                </a14:m>
                <a:r>
                  <a:rPr lang="en-US" sz="2000" dirty="0"/>
                  <a:t> ?</a:t>
                </a:r>
              </a:p>
            </p:txBody>
          </p:sp>
        </mc:Choice>
        <mc:Fallback xmlns="">
          <p:sp>
            <p:nvSpPr>
              <p:cNvPr id="18" name="TextBox 17">
                <a:extLst>
                  <a:ext uri="{FF2B5EF4-FFF2-40B4-BE49-F238E27FC236}">
                    <a16:creationId xmlns:a16="http://schemas.microsoft.com/office/drawing/2014/main" id="{9272A484-40DA-5134-C06A-E2D11FE8B411}"/>
                  </a:ext>
                </a:extLst>
              </p:cNvPr>
              <p:cNvSpPr txBox="1">
                <a:spLocks noRot="1" noChangeAspect="1" noMove="1" noResize="1" noEditPoints="1" noAdjustHandles="1" noChangeArrowheads="1" noChangeShapeType="1" noTextEdit="1"/>
              </p:cNvSpPr>
              <p:nvPr/>
            </p:nvSpPr>
            <p:spPr>
              <a:xfrm>
                <a:off x="3220563" y="2260081"/>
                <a:ext cx="971887" cy="414537"/>
              </a:xfrm>
              <a:prstGeom prst="rect">
                <a:avLst/>
              </a:prstGeom>
              <a:blipFill>
                <a:blip r:embed="rId7"/>
                <a:stretch>
                  <a:fillRect t="-9091" r="-5128" b="-21212"/>
                </a:stretch>
              </a:blipFill>
            </p:spPr>
            <p:txBody>
              <a:bodyPr/>
              <a:lstStyle/>
              <a:p>
                <a:r>
                  <a:rPr lang="en-US">
                    <a:noFill/>
                  </a:rPr>
                  <a:t> </a:t>
                </a:r>
              </a:p>
            </p:txBody>
          </p:sp>
        </mc:Fallback>
      </mc:AlternateContent>
      <p:pic>
        <p:nvPicPr>
          <p:cNvPr id="20" name="Picture 19" descr="\begin{align*}&#10;\max_{\mathbf{x},\ t} \quad &amp;  \mathbf{c}^{\intercal}\mathbf{x} + t\\&#10;\textrm{s.t.} \quad &amp; \left(\mathbf{b}-\mathbf{A}\mathbf{x}\right)^{\intercal}u^{k}\geq t \quad \textrm{for}\ k \in K\\&#10; &amp; \left(\mathbf{b}-\mathbf{A}\mathbf{x}\right)^{\intercal}r^{j}\geq 0 \quad \textrm{for}\ j \in J\\&#10; &amp; t \in \mathbb{R},\ \mathbf{x} \in \mathbf{X},\ \mathbf{x} \in \left\{0,1\right\}^{n}&#10;\end{align*}">
            <a:extLst>
              <a:ext uri="{FF2B5EF4-FFF2-40B4-BE49-F238E27FC236}">
                <a16:creationId xmlns:a16="http://schemas.microsoft.com/office/drawing/2014/main" id="{94E739F6-7C85-4F17-61FC-9567B3D4339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529200" y="1459182"/>
            <a:ext cx="3895570" cy="1536239"/>
          </a:xfrm>
          <a:prstGeom prst="rect">
            <a:avLst/>
          </a:prstGeom>
        </p:spPr>
      </p:pic>
      <p:sp>
        <p:nvSpPr>
          <p:cNvPr id="21" name="TextBox 20">
            <a:extLst>
              <a:ext uri="{FF2B5EF4-FFF2-40B4-BE49-F238E27FC236}">
                <a16:creationId xmlns:a16="http://schemas.microsoft.com/office/drawing/2014/main" id="{285F299F-4ED8-2800-1070-018F2B9B9570}"/>
              </a:ext>
            </a:extLst>
          </p:cNvPr>
          <p:cNvSpPr txBox="1"/>
          <p:nvPr/>
        </p:nvSpPr>
        <p:spPr>
          <a:xfrm>
            <a:off x="9528525" y="1405809"/>
            <a:ext cx="1896245" cy="369332"/>
          </a:xfrm>
          <a:prstGeom prst="rect">
            <a:avLst/>
          </a:prstGeom>
          <a:noFill/>
        </p:spPr>
        <p:txBody>
          <a:bodyPr wrap="square">
            <a:spAutoFit/>
          </a:bodyPr>
          <a:lstStyle/>
          <a:p>
            <a:r>
              <a:rPr lang="en-US" dirty="0">
                <a:latin typeface="Arial Nova" panose="020B0504020202020204" pitchFamily="34" charset="0"/>
                <a:cs typeface="Arial" panose="020B0604020202020204" pitchFamily="34" charset="0"/>
              </a:rPr>
              <a:t>Master Problem</a:t>
            </a:r>
            <a:endParaRPr lang="en-US" dirty="0">
              <a:latin typeface="Arial Nova" panose="020B0504020202020204" pitchFamily="34" charset="0"/>
            </a:endParaRPr>
          </a:p>
        </p:txBody>
      </p:sp>
      <p:pic>
        <p:nvPicPr>
          <p:cNvPr id="22" name="Picture 21" descr="\begin{align*}&#10;\min_{\mathbf{u}} \quad &amp; \left(\mathbf{b} -\mathbf{A}\mathbf{x}\right)^{\intercal}\mathbf{u} \\&#10;\textrm{s.t.} \quad &amp; \mathbf{G}^{\intercal} \mathbf{u} \geq \mathbf{h} \\&#10;&amp; \mathbf{u} \in \mathbb{R}^{m}_{+}\\&#10;\end{align*}">
            <a:extLst>
              <a:ext uri="{FF2B5EF4-FFF2-40B4-BE49-F238E27FC236}">
                <a16:creationId xmlns:a16="http://schemas.microsoft.com/office/drawing/2014/main" id="{095E4DCE-C9C1-A458-6098-1AB1AC6365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62624" y="4655145"/>
            <a:ext cx="2306762" cy="1297554"/>
          </a:xfrm>
          <a:prstGeom prst="rect">
            <a:avLst/>
          </a:prstGeom>
        </p:spPr>
      </p:pic>
      <p:sp>
        <p:nvSpPr>
          <p:cNvPr id="23" name="TextBox 22">
            <a:extLst>
              <a:ext uri="{FF2B5EF4-FFF2-40B4-BE49-F238E27FC236}">
                <a16:creationId xmlns:a16="http://schemas.microsoft.com/office/drawing/2014/main" id="{A6B43CB6-DCF7-4F16-7ACB-603DFEE8A40A}"/>
              </a:ext>
            </a:extLst>
          </p:cNvPr>
          <p:cNvSpPr txBox="1"/>
          <p:nvPr/>
        </p:nvSpPr>
        <p:spPr>
          <a:xfrm>
            <a:off x="8750548" y="6093505"/>
            <a:ext cx="1958941" cy="369332"/>
          </a:xfrm>
          <a:prstGeom prst="rect">
            <a:avLst/>
          </a:prstGeom>
          <a:noFill/>
        </p:spPr>
        <p:txBody>
          <a:bodyPr wrap="square">
            <a:spAutoFit/>
          </a:bodyPr>
          <a:lstStyle/>
          <a:p>
            <a:r>
              <a:rPr lang="en-US" dirty="0">
                <a:latin typeface="Arial Nova" panose="020B0504020202020204" pitchFamily="34" charset="0"/>
                <a:cs typeface="Arial" panose="020B0604020202020204" pitchFamily="34" charset="0"/>
              </a:rPr>
              <a:t>Subproblem</a:t>
            </a:r>
            <a:endParaRPr lang="en-US" dirty="0">
              <a:latin typeface="Arial Nova" panose="020B0504020202020204" pitchFamily="34" charset="0"/>
            </a:endParaRPr>
          </a:p>
        </p:txBody>
      </p:sp>
      <p:grpSp>
        <p:nvGrpSpPr>
          <p:cNvPr id="24" name="Group 23">
            <a:extLst>
              <a:ext uri="{FF2B5EF4-FFF2-40B4-BE49-F238E27FC236}">
                <a16:creationId xmlns:a16="http://schemas.microsoft.com/office/drawing/2014/main" id="{4A7F1802-795B-46BC-E97C-CD846B61E6BC}"/>
              </a:ext>
            </a:extLst>
          </p:cNvPr>
          <p:cNvGrpSpPr/>
          <p:nvPr/>
        </p:nvGrpSpPr>
        <p:grpSpPr>
          <a:xfrm>
            <a:off x="9419928" y="3080527"/>
            <a:ext cx="275785" cy="1440038"/>
            <a:chOff x="9512860" y="2974224"/>
            <a:chExt cx="275785" cy="2448004"/>
          </a:xfrm>
        </p:grpSpPr>
        <p:cxnSp>
          <p:nvCxnSpPr>
            <p:cNvPr id="25" name="Straight Arrow Connector 24">
              <a:extLst>
                <a:ext uri="{FF2B5EF4-FFF2-40B4-BE49-F238E27FC236}">
                  <a16:creationId xmlns:a16="http://schemas.microsoft.com/office/drawing/2014/main" id="{0FF1F565-1F39-6EC9-DE7C-771DF770C24C}"/>
                </a:ext>
              </a:extLst>
            </p:cNvPr>
            <p:cNvCxnSpPr>
              <a:cxnSpLocks/>
            </p:cNvCxnSpPr>
            <p:nvPr/>
          </p:nvCxnSpPr>
          <p:spPr>
            <a:xfrm rot="5400000" flipH="1">
              <a:off x="8312632" y="4174452"/>
              <a:ext cx="2400455"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26" name="Straight Arrow Connector 25">
              <a:extLst>
                <a:ext uri="{FF2B5EF4-FFF2-40B4-BE49-F238E27FC236}">
                  <a16:creationId xmlns:a16="http://schemas.microsoft.com/office/drawing/2014/main" id="{A5566FFA-C2F2-243F-61AB-EDB56A68A508}"/>
                </a:ext>
              </a:extLst>
            </p:cNvPr>
            <p:cNvCxnSpPr>
              <a:cxnSpLocks/>
            </p:cNvCxnSpPr>
            <p:nvPr/>
          </p:nvCxnSpPr>
          <p:spPr>
            <a:xfrm rot="5400000">
              <a:off x="8588418" y="4222001"/>
              <a:ext cx="2400454"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grpSp>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BABA2B33-F9E6-4860-D92E-1CA6E34538EE}"/>
                  </a:ext>
                </a:extLst>
              </p:cNvPr>
              <p:cNvSpPr txBox="1"/>
              <p:nvPr/>
            </p:nvSpPr>
            <p:spPr>
              <a:xfrm>
                <a:off x="9856952" y="3652831"/>
                <a:ext cx="1705075" cy="369332"/>
              </a:xfrm>
              <a:prstGeom prst="rect">
                <a:avLst/>
              </a:prstGeom>
              <a:noFill/>
            </p:spPr>
            <p:txBody>
              <a:bodyPr wrap="square" rtlCol="0">
                <a:spAutoFit/>
              </a:bodyPr>
              <a:lstStyle/>
              <a:p>
                <a:pPr algn="ctr"/>
                <a:r>
                  <a:rPr lang="en-US" dirty="0"/>
                  <a:t>solution </a:t>
                </a:r>
                <a14:m>
                  <m:oMath xmlns:m="http://schemas.openxmlformats.org/officeDocument/2006/math">
                    <m:r>
                      <a:rPr lang="en-US" b="1" i="0" smtClean="0">
                        <a:latin typeface="Cambria Math" panose="02040503050406030204" pitchFamily="18" charset="0"/>
                      </a:rPr>
                      <m:t>𝐱</m:t>
                    </m:r>
                  </m:oMath>
                </a14:m>
                <a:endParaRPr lang="en-US" dirty="0"/>
              </a:p>
            </p:txBody>
          </p:sp>
        </mc:Choice>
        <mc:Fallback xmlns="">
          <p:sp>
            <p:nvSpPr>
              <p:cNvPr id="28" name="TextBox 27">
                <a:extLst>
                  <a:ext uri="{FF2B5EF4-FFF2-40B4-BE49-F238E27FC236}">
                    <a16:creationId xmlns:a16="http://schemas.microsoft.com/office/drawing/2014/main" id="{BABA2B33-F9E6-4860-D92E-1CA6E34538EE}"/>
                  </a:ext>
                </a:extLst>
              </p:cNvPr>
              <p:cNvSpPr txBox="1">
                <a:spLocks noRot="1" noChangeAspect="1" noMove="1" noResize="1" noEditPoints="1" noAdjustHandles="1" noChangeArrowheads="1" noChangeShapeType="1" noTextEdit="1"/>
              </p:cNvSpPr>
              <p:nvPr/>
            </p:nvSpPr>
            <p:spPr>
              <a:xfrm>
                <a:off x="9856952" y="3652831"/>
                <a:ext cx="1705075" cy="369332"/>
              </a:xfrm>
              <a:prstGeom prst="rect">
                <a:avLst/>
              </a:prstGeom>
              <a:blipFill>
                <a:blip r:embed="rId8"/>
                <a:stretch>
                  <a:fillRect t="-6667" b="-26667"/>
                </a:stretch>
              </a:blipFill>
            </p:spPr>
            <p:txBody>
              <a:bodyPr/>
              <a:lstStyle/>
              <a:p>
                <a:r>
                  <a:rPr lang="en-US">
                    <a:noFill/>
                  </a:rPr>
                  <a:t> </a:t>
                </a:r>
              </a:p>
            </p:txBody>
          </p:sp>
        </mc:Fallback>
      </mc:AlternateContent>
      <p:sp>
        <p:nvSpPr>
          <p:cNvPr id="30" name="TextBox 29">
            <a:extLst>
              <a:ext uri="{FF2B5EF4-FFF2-40B4-BE49-F238E27FC236}">
                <a16:creationId xmlns:a16="http://schemas.microsoft.com/office/drawing/2014/main" id="{7F704F24-7B17-AD96-85D1-F5E6D1F30C1F}"/>
              </a:ext>
            </a:extLst>
          </p:cNvPr>
          <p:cNvSpPr txBox="1"/>
          <p:nvPr/>
        </p:nvSpPr>
        <p:spPr>
          <a:xfrm>
            <a:off x="3657600" y="420374"/>
            <a:ext cx="6338807" cy="646331"/>
          </a:xfrm>
          <a:prstGeom prst="rect">
            <a:avLst/>
          </a:prstGeom>
          <a:noFill/>
        </p:spPr>
        <p:txBody>
          <a:bodyPr wrap="square">
            <a:spAutoFit/>
          </a:bodyPr>
          <a:lstStyle/>
          <a:p>
            <a:pPr algn="ctr"/>
            <a:r>
              <a:rPr lang="en-US" altLang="zh-CN" sz="1800" dirty="0">
                <a:solidFill>
                  <a:srgbClr val="FF0000"/>
                </a:solidFill>
              </a:rPr>
              <a:t>Hybrid GPU and Quantum Computing </a:t>
            </a:r>
          </a:p>
          <a:p>
            <a:pPr algn="ctr"/>
            <a:r>
              <a:rPr lang="en-US" altLang="zh-CN" sz="1800" dirty="0">
                <a:solidFill>
                  <a:srgbClr val="FF0000"/>
                </a:solidFill>
              </a:rPr>
              <a:t>using Benders' Decomposition</a:t>
            </a:r>
            <a:r>
              <a:rPr lang="en-US" altLang="zh-CN" dirty="0">
                <a:solidFill>
                  <a:srgbClr val="FF0000"/>
                </a:solidFill>
              </a:rPr>
              <a:t> for Mixed Integer Programming </a:t>
            </a:r>
            <a:endParaRPr lang="en-US" altLang="zh-CN" sz="1800" dirty="0">
              <a:solidFill>
                <a:srgbClr val="FF0000"/>
              </a:solidFill>
            </a:endParaRPr>
          </a:p>
        </p:txBody>
      </p:sp>
    </p:spTree>
    <p:extLst>
      <p:ext uri="{BB962C8B-B14F-4D97-AF65-F5344CB8AC3E}">
        <p14:creationId xmlns:p14="http://schemas.microsoft.com/office/powerpoint/2010/main" val="257729133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6"/>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par>
                          <p:cTn id="8" fill="hold">
                            <p:stCondLst>
                              <p:cond delay="500"/>
                            </p:stCondLst>
                            <p:childTnLst>
                              <p:par>
                                <p:cTn id="9" presetID="50" presetClass="path" presetSubtype="0" accel="50000" decel="50000" fill="hold" grpId="1" nodeType="afterEffect">
                                  <p:stCondLst>
                                    <p:cond delay="0"/>
                                  </p:stCondLst>
                                  <p:childTnLst>
                                    <p:animMotion origin="layout" path="M 2.08333E-7 -4.07407E-6 L -0.20365 -4.07407E-6 C -0.29479 -4.07407E-6 -0.40638 -0.11967 -0.40638 -0.2162 L -0.40638 -0.43032 " pathEditMode="relative" rAng="0" ptsTypes="AAAA">
                                      <p:cBhvr>
                                        <p:cTn id="10" dur="2000" fill="hold"/>
                                        <p:tgtEl>
                                          <p:spTgt spid="13"/>
                                        </p:tgtEl>
                                        <p:attrNameLst>
                                          <p:attrName>ppt_x</p:attrName>
                                          <p:attrName>ppt_y</p:attrName>
                                        </p:attrNameLst>
                                      </p:cBhvr>
                                      <p:rCtr x="-20326" y="-21528"/>
                                    </p:animMotion>
                                  </p:childTnLst>
                                </p:cTn>
                              </p:par>
                            </p:childTnLst>
                          </p:cTn>
                        </p:par>
                        <p:par>
                          <p:cTn id="11" fill="hold">
                            <p:stCondLst>
                              <p:cond delay="2500"/>
                            </p:stCondLst>
                            <p:childTnLst>
                              <p:par>
                                <p:cTn id="12" presetID="10" presetClass="exit" presetSubtype="0" fill="hold" grpId="2" nodeType="afterEffect">
                                  <p:stCondLst>
                                    <p:cond delay="0"/>
                                  </p:stCondLst>
                                  <p:childTnLst>
                                    <p:animEffect transition="out" filter="fade">
                                      <p:cBhvr>
                                        <p:cTn id="13" dur="500"/>
                                        <p:tgtEl>
                                          <p:spTgt spid="13"/>
                                        </p:tgtEl>
                                      </p:cBhvr>
                                    </p:animEffect>
                                    <p:set>
                                      <p:cBhvr>
                                        <p:cTn id="14" dur="1" fill="hold">
                                          <p:stCondLst>
                                            <p:cond delay="499"/>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6"/>
                  </p:tgtEl>
                </p:cond>
              </p:nextCondLst>
            </p:seq>
            <p:seq concurrent="1" nextAc="seek">
              <p:cTn id="15" restart="whenNotActive" fill="hold" evtFilter="cancelBubble" nodeType="interactiveSeq">
                <p:stCondLst>
                  <p:cond evt="onClick" delay="0">
                    <p:tgtEl>
                      <p:spTgt spid="17"/>
                    </p:tgtEl>
                  </p:cond>
                </p:stCondLst>
                <p:endSync evt="end" delay="0">
                  <p:rtn val="all"/>
                </p:endSync>
                <p:childTnLst>
                  <p:par>
                    <p:cTn id="16" fill="hold">
                      <p:stCondLst>
                        <p:cond delay="0"/>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fade">
                                      <p:cBhvr>
                                        <p:cTn id="20" dur="500"/>
                                        <p:tgtEl>
                                          <p:spTgt spid="18"/>
                                        </p:tgtEl>
                                      </p:cBhvr>
                                    </p:animEffect>
                                  </p:childTnLst>
                                </p:cTn>
                              </p:par>
                            </p:childTnLst>
                          </p:cTn>
                        </p:par>
                        <p:par>
                          <p:cTn id="21" fill="hold">
                            <p:stCondLst>
                              <p:cond delay="500"/>
                            </p:stCondLst>
                            <p:childTnLst>
                              <p:par>
                                <p:cTn id="22" presetID="32" presetClass="emph" presetSubtype="0" fill="hold" grpId="1" nodeType="afterEffect">
                                  <p:stCondLst>
                                    <p:cond delay="0"/>
                                  </p:stCondLst>
                                  <p:childTnLst>
                                    <p:animRot by="120000">
                                      <p:cBhvr>
                                        <p:cTn id="23" dur="180" fill="hold">
                                          <p:stCondLst>
                                            <p:cond delay="0"/>
                                          </p:stCondLst>
                                        </p:cTn>
                                        <p:tgtEl>
                                          <p:spTgt spid="18"/>
                                        </p:tgtEl>
                                        <p:attrNameLst>
                                          <p:attrName>r</p:attrName>
                                        </p:attrNameLst>
                                      </p:cBhvr>
                                    </p:animRot>
                                    <p:animRot by="-240000">
                                      <p:cBhvr>
                                        <p:cTn id="24" dur="360" fill="hold">
                                          <p:stCondLst>
                                            <p:cond delay="360"/>
                                          </p:stCondLst>
                                        </p:cTn>
                                        <p:tgtEl>
                                          <p:spTgt spid="18"/>
                                        </p:tgtEl>
                                        <p:attrNameLst>
                                          <p:attrName>r</p:attrName>
                                        </p:attrNameLst>
                                      </p:cBhvr>
                                    </p:animRot>
                                    <p:animRot by="240000">
                                      <p:cBhvr>
                                        <p:cTn id="25" dur="360" fill="hold">
                                          <p:stCondLst>
                                            <p:cond delay="720"/>
                                          </p:stCondLst>
                                        </p:cTn>
                                        <p:tgtEl>
                                          <p:spTgt spid="18"/>
                                        </p:tgtEl>
                                        <p:attrNameLst>
                                          <p:attrName>r</p:attrName>
                                        </p:attrNameLst>
                                      </p:cBhvr>
                                    </p:animRot>
                                    <p:animRot by="-240000">
                                      <p:cBhvr>
                                        <p:cTn id="26" dur="360" fill="hold">
                                          <p:stCondLst>
                                            <p:cond delay="1080"/>
                                          </p:stCondLst>
                                        </p:cTn>
                                        <p:tgtEl>
                                          <p:spTgt spid="18"/>
                                        </p:tgtEl>
                                        <p:attrNameLst>
                                          <p:attrName>r</p:attrName>
                                        </p:attrNameLst>
                                      </p:cBhvr>
                                    </p:animRot>
                                    <p:animRot by="120000">
                                      <p:cBhvr>
                                        <p:cTn id="27" dur="360" fill="hold">
                                          <p:stCondLst>
                                            <p:cond delay="1440"/>
                                          </p:stCondLst>
                                        </p:cTn>
                                        <p:tgtEl>
                                          <p:spTgt spid="18"/>
                                        </p:tgtEl>
                                        <p:attrNameLst>
                                          <p:attrName>r</p:attrName>
                                        </p:attrNameLst>
                                      </p:cBhvr>
                                    </p:animRot>
                                  </p:childTnLst>
                                </p:cTn>
                              </p:par>
                            </p:childTnLst>
                          </p:cTn>
                        </p:par>
                        <p:par>
                          <p:cTn id="28" fill="hold">
                            <p:stCondLst>
                              <p:cond delay="2300"/>
                            </p:stCondLst>
                            <p:childTnLst>
                              <p:par>
                                <p:cTn id="29" presetID="10" presetClass="exit" presetSubtype="0" fill="hold" grpId="2" nodeType="afterEffect">
                                  <p:stCondLst>
                                    <p:cond delay="0"/>
                                  </p:stCondLst>
                                  <p:childTnLst>
                                    <p:animEffect transition="out" filter="fade">
                                      <p:cBhvr>
                                        <p:cTn id="30" dur="500"/>
                                        <p:tgtEl>
                                          <p:spTgt spid="18"/>
                                        </p:tgtEl>
                                      </p:cBhvr>
                                    </p:animEffect>
                                    <p:set>
                                      <p:cBhvr>
                                        <p:cTn id="31" dur="1" fill="hold">
                                          <p:stCondLst>
                                            <p:cond delay="499"/>
                                          </p:stCondLst>
                                        </p:cTn>
                                        <p:tgtEl>
                                          <p:spTgt spid="18"/>
                                        </p:tgtEl>
                                        <p:attrNameLst>
                                          <p:attrName>style.visibility</p:attrName>
                                        </p:attrNameLst>
                                      </p:cBhvr>
                                      <p:to>
                                        <p:strVal val="hidden"/>
                                      </p:to>
                                    </p:set>
                                  </p:childTnLst>
                                </p:cTn>
                              </p:par>
                            </p:childTnLst>
                          </p:cTn>
                        </p:par>
                        <p:par>
                          <p:cTn id="32" fill="hold">
                            <p:stCondLst>
                              <p:cond delay="2800"/>
                            </p:stCondLst>
                            <p:childTnLst>
                              <p:par>
                                <p:cTn id="33" presetID="10" presetClass="entr" presetSubtype="0"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500"/>
                                        <p:tgtEl>
                                          <p:spTgt spid="14"/>
                                        </p:tgtEl>
                                      </p:cBhvr>
                                    </p:animEffect>
                                  </p:childTnLst>
                                </p:cTn>
                              </p:par>
                            </p:childTnLst>
                          </p:cTn>
                        </p:par>
                        <p:par>
                          <p:cTn id="36" fill="hold">
                            <p:stCondLst>
                              <p:cond delay="3300"/>
                            </p:stCondLst>
                            <p:childTnLst>
                              <p:par>
                                <p:cTn id="37" presetID="50" presetClass="path" presetSubtype="0" accel="50000" decel="50000" fill="hold" grpId="1" nodeType="afterEffect">
                                  <p:stCondLst>
                                    <p:cond delay="0"/>
                                  </p:stCondLst>
                                  <p:childTnLst>
                                    <p:animMotion origin="layout" path="M -2.08333E-6 -3.7037E-6 L 0.1862 -3.7037E-6 C 0.2694 -3.7037E-6 0.37253 0.11204 0.37253 0.20278 L 0.37253 0.40625 " pathEditMode="relative" rAng="0" ptsTypes="AAAA">
                                      <p:cBhvr>
                                        <p:cTn id="38" dur="2000" fill="hold"/>
                                        <p:tgtEl>
                                          <p:spTgt spid="14"/>
                                        </p:tgtEl>
                                        <p:attrNameLst>
                                          <p:attrName>ppt_x</p:attrName>
                                          <p:attrName>ppt_y</p:attrName>
                                        </p:attrNameLst>
                                      </p:cBhvr>
                                      <p:rCtr x="18620" y="20301"/>
                                    </p:animMotion>
                                  </p:childTnLst>
                                </p:cTn>
                              </p:par>
                            </p:childTnLst>
                          </p:cTn>
                        </p:par>
                        <p:par>
                          <p:cTn id="39" fill="hold">
                            <p:stCondLst>
                              <p:cond delay="5300"/>
                            </p:stCondLst>
                            <p:childTnLst>
                              <p:par>
                                <p:cTn id="40" presetID="10" presetClass="exit" presetSubtype="0" fill="hold" grpId="2" nodeType="afterEffect">
                                  <p:stCondLst>
                                    <p:cond delay="0"/>
                                  </p:stCondLst>
                                  <p:childTnLst>
                                    <p:animEffect transition="out" filter="fade">
                                      <p:cBhvr>
                                        <p:cTn id="41" dur="500"/>
                                        <p:tgtEl>
                                          <p:spTgt spid="14"/>
                                        </p:tgtEl>
                                      </p:cBhvr>
                                    </p:animEffect>
                                    <p:set>
                                      <p:cBhvr>
                                        <p:cTn id="42" dur="1" fill="hold">
                                          <p:stCondLst>
                                            <p:cond delay="4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7"/>
                  </p:tgtEl>
                </p:cond>
              </p:nextCondLst>
            </p:seq>
          </p:childTnLst>
        </p:cTn>
      </p:par>
    </p:tnLst>
    <p:bldLst>
      <p:bldP spid="13" grpId="0"/>
      <p:bldP spid="13" grpId="1"/>
      <p:bldP spid="13" grpId="2"/>
      <p:bldP spid="14" grpId="0"/>
      <p:bldP spid="14" grpId="1"/>
      <p:bldP spid="14" grpId="2"/>
      <p:bldP spid="18" grpId="0"/>
      <p:bldP spid="18" grpId="1"/>
      <p:bldP spid="18" grpId="2"/>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48DEB1-261F-7E2E-AC21-87F5AF8D068B}"/>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85E294B7-FB9F-5121-FFA1-396FC11ECF5C}"/>
              </a:ext>
            </a:extLst>
          </p:cNvPr>
          <p:cNvSpPr/>
          <p:nvPr/>
        </p:nvSpPr>
        <p:spPr>
          <a:xfrm>
            <a:off x="9145" y="0"/>
            <a:ext cx="1554480" cy="6858000"/>
          </a:xfrm>
          <a:prstGeom prst="rect">
            <a:avLst/>
          </a:prstGeom>
          <a:solidFill>
            <a:srgbClr val="A42037"/>
          </a:solidFill>
        </p:spPr>
        <p:txBody>
          <a:bodyPr/>
          <a:lstStyle/>
          <a:p>
            <a:endParaRPr lang="en-US" sz="1250" dirty="0">
              <a:solidFill>
                <a:srgbClr val="EACBD1"/>
              </a:solidFill>
              <a:latin typeface="Calibri" panose="020F0502020204030204" pitchFamily="34" charset="0"/>
              <a:cs typeface="Calibri" panose="020F0502020204030204" pitchFamily="34" charset="-120"/>
            </a:endParaRPr>
          </a:p>
        </p:txBody>
      </p:sp>
      <p:sp>
        <p:nvSpPr>
          <p:cNvPr id="5" name="Shape 3">
            <a:extLst>
              <a:ext uri="{FF2B5EF4-FFF2-40B4-BE49-F238E27FC236}">
                <a16:creationId xmlns:a16="http://schemas.microsoft.com/office/drawing/2014/main" id="{55014BBE-9FC0-B1E3-12EE-C0581D888950}"/>
              </a:ext>
            </a:extLst>
          </p:cNvPr>
          <p:cNvSpPr/>
          <p:nvPr/>
        </p:nvSpPr>
        <p:spPr>
          <a:xfrm>
            <a:off x="128016" y="2286000"/>
            <a:ext cx="1335024" cy="512064"/>
          </a:xfrm>
          <a:prstGeom prst="roundRect">
            <a:avLst>
              <a:gd name="adj" fmla="val 14286"/>
            </a:avLst>
          </a:prstGeom>
          <a:solidFill>
            <a:srgbClr val="FFFFFF"/>
          </a:solidFill>
        </p:spPr>
        <p:txBody>
          <a:bodyPr/>
          <a:lstStyle/>
          <a:p>
            <a:endParaRPr lang="en-US"/>
          </a:p>
        </p:txBody>
      </p:sp>
      <p:sp>
        <p:nvSpPr>
          <p:cNvPr id="4" name="Text 2">
            <a:extLst>
              <a:ext uri="{FF2B5EF4-FFF2-40B4-BE49-F238E27FC236}">
                <a16:creationId xmlns:a16="http://schemas.microsoft.com/office/drawing/2014/main" id="{1ACEACB5-B079-71FC-308E-F8817A095E2A}"/>
              </a:ext>
            </a:extLst>
          </p:cNvPr>
          <p:cNvSpPr/>
          <p:nvPr/>
        </p:nvSpPr>
        <p:spPr>
          <a:xfrm>
            <a:off x="182880" y="1399032"/>
            <a:ext cx="1225296"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Quantum Network</a:t>
            </a:r>
          </a:p>
        </p:txBody>
      </p:sp>
      <p:sp>
        <p:nvSpPr>
          <p:cNvPr id="6" name="Text 4">
            <a:extLst>
              <a:ext uri="{FF2B5EF4-FFF2-40B4-BE49-F238E27FC236}">
                <a16:creationId xmlns:a16="http://schemas.microsoft.com/office/drawing/2014/main" id="{EFFD0307-8C69-EF46-B85F-B11FD4D38C8F}"/>
              </a:ext>
            </a:extLst>
          </p:cNvPr>
          <p:cNvSpPr/>
          <p:nvPr/>
        </p:nvSpPr>
        <p:spPr>
          <a:xfrm>
            <a:off x="182880" y="2267712"/>
            <a:ext cx="1225296" cy="512064"/>
          </a:xfrm>
          <a:prstGeom prst="rect">
            <a:avLst/>
          </a:prstGeom>
          <a:noFill/>
        </p:spPr>
        <p:txBody>
          <a:bodyPr wrap="square" rtlCol="0" anchor="ctr"/>
          <a:lstStyle/>
          <a:p>
            <a:pPr algn="ctr"/>
            <a:r>
              <a:rPr lang="en-US" sz="1250" b="1" dirty="0">
                <a:solidFill>
                  <a:srgbClr val="A42037"/>
                </a:solidFill>
                <a:latin typeface="Calibri" panose="020F0502020204030204" pitchFamily="34" charset="0"/>
                <a:cs typeface="Calibri" panose="020F0502020204030204" pitchFamily="34" charset="-120"/>
              </a:rPr>
              <a:t>Quantum Computing</a:t>
            </a:r>
          </a:p>
        </p:txBody>
      </p:sp>
      <p:sp>
        <p:nvSpPr>
          <p:cNvPr id="7" name="Text 5">
            <a:extLst>
              <a:ext uri="{FF2B5EF4-FFF2-40B4-BE49-F238E27FC236}">
                <a16:creationId xmlns:a16="http://schemas.microsoft.com/office/drawing/2014/main" id="{CC9A713A-53AC-A580-FA38-22BEA39D10EC}"/>
              </a:ext>
            </a:extLst>
          </p:cNvPr>
          <p:cNvSpPr/>
          <p:nvPr/>
        </p:nvSpPr>
        <p:spPr>
          <a:xfrm>
            <a:off x="0" y="3172968"/>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Distributed Quantum Computing</a:t>
            </a:r>
          </a:p>
          <a:p>
            <a:pPr marL="0" indent="0" algn="l">
              <a:buNone/>
            </a:pPr>
            <a:endParaRPr lang="en-US" sz="1250" dirty="0"/>
          </a:p>
        </p:txBody>
      </p:sp>
      <p:sp>
        <p:nvSpPr>
          <p:cNvPr id="8" name="Text 6">
            <a:extLst>
              <a:ext uri="{FF2B5EF4-FFF2-40B4-BE49-F238E27FC236}">
                <a16:creationId xmlns:a16="http://schemas.microsoft.com/office/drawing/2014/main" id="{490E9F95-6F08-DE55-95BA-0A7AF53F2E8C}"/>
              </a:ext>
            </a:extLst>
          </p:cNvPr>
          <p:cNvSpPr/>
          <p:nvPr/>
        </p:nvSpPr>
        <p:spPr>
          <a:xfrm>
            <a:off x="109728" y="4005072"/>
            <a:ext cx="1335024" cy="512064"/>
          </a:xfrm>
          <a:prstGeom prst="rect">
            <a:avLst/>
          </a:prstGeom>
          <a:noFill/>
        </p:spPr>
        <p:txBody>
          <a:bodyPr wrap="square" rtlCol="0" anchor="ctr"/>
          <a:lstStyle/>
          <a:p>
            <a:r>
              <a:rPr lang="en-US" sz="1250" dirty="0">
                <a:solidFill>
                  <a:srgbClr val="EACBD1"/>
                </a:solidFill>
                <a:latin typeface="Calibri" panose="020F0502020204030204" pitchFamily="34" charset="0"/>
                <a:cs typeface="Calibri" panose="020F0502020204030204" pitchFamily="34" charset="-120"/>
              </a:rPr>
              <a:t>Satellite-Ground Communications</a:t>
            </a:r>
          </a:p>
        </p:txBody>
      </p:sp>
      <p:sp>
        <p:nvSpPr>
          <p:cNvPr id="9" name="Text 7">
            <a:extLst>
              <a:ext uri="{FF2B5EF4-FFF2-40B4-BE49-F238E27FC236}">
                <a16:creationId xmlns:a16="http://schemas.microsoft.com/office/drawing/2014/main" id="{C27244D7-DFE1-9510-B3FE-6972EF2D1C8C}"/>
              </a:ext>
            </a:extLst>
          </p:cNvPr>
          <p:cNvSpPr/>
          <p:nvPr/>
        </p:nvSpPr>
        <p:spPr>
          <a:xfrm>
            <a:off x="0" y="4873752"/>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Satellite Assisted Quantum Networks</a:t>
            </a:r>
          </a:p>
        </p:txBody>
      </p:sp>
      <p:sp>
        <p:nvSpPr>
          <p:cNvPr id="10" name="Text 8">
            <a:extLst>
              <a:ext uri="{FF2B5EF4-FFF2-40B4-BE49-F238E27FC236}">
                <a16:creationId xmlns:a16="http://schemas.microsoft.com/office/drawing/2014/main" id="{3D97E8CC-9B14-B46B-E474-DE125D43A4B0}"/>
              </a:ext>
            </a:extLst>
          </p:cNvPr>
          <p:cNvSpPr/>
          <p:nvPr/>
        </p:nvSpPr>
        <p:spPr>
          <a:xfrm>
            <a:off x="2011680" y="347472"/>
            <a:ext cx="9677095" cy="292608"/>
          </a:xfrm>
          <a:prstGeom prst="rect">
            <a:avLst/>
          </a:prstGeom>
          <a:noFill/>
        </p:spPr>
        <p:txBody>
          <a:bodyPr wrap="none" rtlCol="0" anchor="ctr"/>
          <a:lstStyle/>
          <a:p>
            <a:pPr marL="0" indent="0">
              <a:buNone/>
            </a:pPr>
            <a:r>
              <a:rPr lang="en-US" sz="1200" b="1" kern="0" spc="100" dirty="0">
                <a:solidFill>
                  <a:srgbClr val="A42037"/>
                </a:solidFill>
                <a:latin typeface="Calibri" panose="020F0502020204030204" pitchFamily="34" charset="0"/>
                <a:ea typeface="Calibri" panose="020F0502020204030204" pitchFamily="34" charset="-122"/>
                <a:cs typeface="Calibri" panose="020F0502020204030204" pitchFamily="34" charset="-120"/>
              </a:rPr>
              <a:t>INTRODUCTION</a:t>
            </a:r>
            <a:endParaRPr lang="en-US" sz="1200" dirty="0"/>
          </a:p>
        </p:txBody>
      </p:sp>
      <p:sp>
        <p:nvSpPr>
          <p:cNvPr id="19" name="Text 17">
            <a:extLst>
              <a:ext uri="{FF2B5EF4-FFF2-40B4-BE49-F238E27FC236}">
                <a16:creationId xmlns:a16="http://schemas.microsoft.com/office/drawing/2014/main" id="{9A507459-C9B7-39DE-5D48-C3DD092BB64E}"/>
              </a:ext>
            </a:extLst>
          </p:cNvPr>
          <p:cNvSpPr/>
          <p:nvPr/>
        </p:nvSpPr>
        <p:spPr>
          <a:xfrm>
            <a:off x="11551615" y="6473952"/>
            <a:ext cx="411480" cy="274320"/>
          </a:xfrm>
          <a:prstGeom prst="rect">
            <a:avLst/>
          </a:prstGeom>
          <a:noFill/>
        </p:spPr>
        <p:txBody>
          <a:bodyPr wrap="square" rtlCol="0" anchor="ctr"/>
          <a:lstStyle/>
          <a:p>
            <a:pPr marL="0" indent="0" algn="r">
              <a:buNone/>
            </a:pPr>
            <a:r>
              <a:rPr lang="en-US" sz="1000" dirty="0">
                <a:solidFill>
                  <a:srgbClr val="58595B"/>
                </a:solidFill>
                <a:latin typeface="Calibri" panose="020F0502020204030204" pitchFamily="34" charset="0"/>
                <a:ea typeface="Calibri" panose="020F0502020204030204" pitchFamily="34" charset="-122"/>
                <a:cs typeface="Calibri" panose="020F0502020204030204" pitchFamily="34" charset="-120"/>
              </a:rPr>
              <a:t>3</a:t>
            </a:r>
            <a:endParaRPr lang="en-US" sz="1000" dirty="0"/>
          </a:p>
        </p:txBody>
      </p:sp>
      <p:sp>
        <p:nvSpPr>
          <p:cNvPr id="15" name="TextBox 14">
            <a:extLst>
              <a:ext uri="{FF2B5EF4-FFF2-40B4-BE49-F238E27FC236}">
                <a16:creationId xmlns:a16="http://schemas.microsoft.com/office/drawing/2014/main" id="{5003705D-2E4A-6030-00F7-B9578154CC97}"/>
              </a:ext>
            </a:extLst>
          </p:cNvPr>
          <p:cNvSpPr txBox="1"/>
          <p:nvPr/>
        </p:nvSpPr>
        <p:spPr>
          <a:xfrm>
            <a:off x="0" y="5760720"/>
            <a:ext cx="1554480" cy="477054"/>
          </a:xfrm>
          <a:prstGeom prst="rect">
            <a:avLst/>
          </a:prstGeom>
          <a:noFill/>
        </p:spPr>
        <p:txBody>
          <a:bodyPr wrap="square">
            <a:spAutoFit/>
          </a:bodyPr>
          <a:lstStyle/>
          <a:p>
            <a:pPr algn="ctr"/>
            <a:r>
              <a:rPr lang="en-US" sz="1250" dirty="0">
                <a:solidFill>
                  <a:srgbClr val="EACBD1"/>
                </a:solidFill>
                <a:latin typeface="Calibri" panose="020F0502020204030204" pitchFamily="34" charset="0"/>
                <a:cs typeface="Calibri" panose="020F0502020204030204" pitchFamily="34" charset="-120"/>
              </a:rPr>
              <a:t>Satellite-Ground Quantum Computing</a:t>
            </a:r>
          </a:p>
        </p:txBody>
      </p:sp>
      <p:sp>
        <p:nvSpPr>
          <p:cNvPr id="27" name="TextBox 26">
            <a:extLst>
              <a:ext uri="{FF2B5EF4-FFF2-40B4-BE49-F238E27FC236}">
                <a16:creationId xmlns:a16="http://schemas.microsoft.com/office/drawing/2014/main" id="{B509FCF1-A6A9-3BCF-A229-C66811B309D7}"/>
              </a:ext>
            </a:extLst>
          </p:cNvPr>
          <p:cNvSpPr txBox="1"/>
          <p:nvPr/>
        </p:nvSpPr>
        <p:spPr>
          <a:xfrm>
            <a:off x="1095682" y="1246688"/>
            <a:ext cx="11642633" cy="589072"/>
          </a:xfrm>
          <a:prstGeom prst="rect">
            <a:avLst/>
          </a:prstGeom>
          <a:noFill/>
        </p:spPr>
        <p:txBody>
          <a:bodyPr wrap="square">
            <a:spAutoFit/>
          </a:bodyPr>
          <a:lstStyle/>
          <a:p>
            <a:pPr marL="342900" indent="-342900">
              <a:lnSpc>
                <a:spcPct val="150000"/>
              </a:lnSpc>
              <a:buFont typeface="Wingdings" panose="05000000000000000000" pitchFamily="2" charset="2"/>
              <a:buChar char="Ø"/>
            </a:pPr>
            <a:endParaRPr lang="en-US" altLang="zh-CN" sz="2400" b="1" dirty="0">
              <a:solidFill>
                <a:schemeClr val="accent2"/>
              </a:solidFill>
              <a:latin typeface="Calibri" panose="020F0502020204030204" pitchFamily="34" charset="0"/>
              <a:cs typeface="Calibri" panose="020F0502020204030204" pitchFamily="34" charset="0"/>
            </a:endParaRPr>
          </a:p>
        </p:txBody>
      </p:sp>
      <p:pic>
        <p:nvPicPr>
          <p:cNvPr id="3" name="high_resolution">
            <a:hlinkClick r:id="" action="ppaction://media"/>
            <a:extLst>
              <a:ext uri="{FF2B5EF4-FFF2-40B4-BE49-F238E27FC236}">
                <a16:creationId xmlns:a16="http://schemas.microsoft.com/office/drawing/2014/main" id="{180053AD-B139-06BA-2885-DD84E20B2DFD}"/>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572769" y="440460"/>
            <a:ext cx="10619232" cy="5707837"/>
          </a:xfrm>
          <a:prstGeom prst="rect">
            <a:avLst/>
          </a:prstGeom>
        </p:spPr>
      </p:pic>
    </p:spTree>
    <p:extLst>
      <p:ext uri="{BB962C8B-B14F-4D97-AF65-F5344CB8AC3E}">
        <p14:creationId xmlns:p14="http://schemas.microsoft.com/office/powerpoint/2010/main" val="2507054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7746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vol="80000">
                <p:cTn id="12" fill="hold" display="0">
                  <p:stCondLst>
                    <p:cond delay="indefinite"/>
                  </p:stCondLst>
                </p:cTn>
                <p:tgtEl>
                  <p:spTgt spid="3"/>
                </p:tgtEl>
              </p:cMediaNode>
            </p:vide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52F105-4E07-6460-698A-DF9DAE4C82AE}"/>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BE5E36FE-7047-F46A-E02C-DAF3346183F8}"/>
              </a:ext>
            </a:extLst>
          </p:cNvPr>
          <p:cNvSpPr/>
          <p:nvPr/>
        </p:nvSpPr>
        <p:spPr>
          <a:xfrm>
            <a:off x="0" y="-15551"/>
            <a:ext cx="1554480" cy="6858000"/>
          </a:xfrm>
          <a:prstGeom prst="rect">
            <a:avLst/>
          </a:prstGeom>
          <a:solidFill>
            <a:srgbClr val="A42037"/>
          </a:solidFill>
        </p:spPr>
        <p:txBody>
          <a:bodyPr/>
          <a:lstStyle/>
          <a:p>
            <a:endParaRPr lang="en-US" sz="1250" dirty="0">
              <a:solidFill>
                <a:srgbClr val="EACBD1"/>
              </a:solidFill>
              <a:latin typeface="Calibri" panose="020F0502020204030204" pitchFamily="34" charset="0"/>
              <a:cs typeface="Calibri" panose="020F0502020204030204" pitchFamily="34" charset="-120"/>
            </a:endParaRPr>
          </a:p>
        </p:txBody>
      </p:sp>
      <p:sp>
        <p:nvSpPr>
          <p:cNvPr id="5" name="Shape 3">
            <a:extLst>
              <a:ext uri="{FF2B5EF4-FFF2-40B4-BE49-F238E27FC236}">
                <a16:creationId xmlns:a16="http://schemas.microsoft.com/office/drawing/2014/main" id="{FECFB590-25B7-4EA5-7C49-947BBDAD70D9}"/>
              </a:ext>
            </a:extLst>
          </p:cNvPr>
          <p:cNvSpPr/>
          <p:nvPr/>
        </p:nvSpPr>
        <p:spPr>
          <a:xfrm>
            <a:off x="164592" y="3035808"/>
            <a:ext cx="1225296" cy="649224"/>
          </a:xfrm>
          <a:prstGeom prst="roundRect">
            <a:avLst>
              <a:gd name="adj" fmla="val 14286"/>
            </a:avLst>
          </a:prstGeom>
          <a:solidFill>
            <a:srgbClr val="FFFFFF"/>
          </a:solidFill>
        </p:spPr>
        <p:txBody>
          <a:bodyPr/>
          <a:lstStyle/>
          <a:p>
            <a:endParaRPr lang="en-US" dirty="0"/>
          </a:p>
        </p:txBody>
      </p:sp>
      <p:sp>
        <p:nvSpPr>
          <p:cNvPr id="4" name="Text 2">
            <a:extLst>
              <a:ext uri="{FF2B5EF4-FFF2-40B4-BE49-F238E27FC236}">
                <a16:creationId xmlns:a16="http://schemas.microsoft.com/office/drawing/2014/main" id="{29D5C6D3-171C-7318-0743-928A044FF26E}"/>
              </a:ext>
            </a:extLst>
          </p:cNvPr>
          <p:cNvSpPr/>
          <p:nvPr/>
        </p:nvSpPr>
        <p:spPr>
          <a:xfrm>
            <a:off x="182880" y="1399032"/>
            <a:ext cx="1225296"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Quantum Network</a:t>
            </a:r>
          </a:p>
        </p:txBody>
      </p:sp>
      <p:sp>
        <p:nvSpPr>
          <p:cNvPr id="6" name="Text 4">
            <a:extLst>
              <a:ext uri="{FF2B5EF4-FFF2-40B4-BE49-F238E27FC236}">
                <a16:creationId xmlns:a16="http://schemas.microsoft.com/office/drawing/2014/main" id="{C8B0CC7B-6CA2-15D6-D0D7-38762310B986}"/>
              </a:ext>
            </a:extLst>
          </p:cNvPr>
          <p:cNvSpPr/>
          <p:nvPr/>
        </p:nvSpPr>
        <p:spPr>
          <a:xfrm>
            <a:off x="182880" y="2267712"/>
            <a:ext cx="1225296"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Quantum Computing</a:t>
            </a:r>
          </a:p>
        </p:txBody>
      </p:sp>
      <p:sp>
        <p:nvSpPr>
          <p:cNvPr id="7" name="Text 5">
            <a:extLst>
              <a:ext uri="{FF2B5EF4-FFF2-40B4-BE49-F238E27FC236}">
                <a16:creationId xmlns:a16="http://schemas.microsoft.com/office/drawing/2014/main" id="{1386C689-AA40-4DFC-AA2C-6F4E009601DB}"/>
              </a:ext>
            </a:extLst>
          </p:cNvPr>
          <p:cNvSpPr/>
          <p:nvPr/>
        </p:nvSpPr>
        <p:spPr>
          <a:xfrm>
            <a:off x="0" y="3172968"/>
            <a:ext cx="1554480" cy="512064"/>
          </a:xfrm>
          <a:prstGeom prst="rect">
            <a:avLst/>
          </a:prstGeom>
          <a:noFill/>
        </p:spPr>
        <p:txBody>
          <a:bodyPr wrap="square" rtlCol="0" anchor="ctr"/>
          <a:lstStyle/>
          <a:p>
            <a:pPr algn="ctr"/>
            <a:r>
              <a:rPr lang="en-US" sz="1250" b="1" dirty="0">
                <a:solidFill>
                  <a:srgbClr val="A42037"/>
                </a:solidFill>
                <a:latin typeface="Calibri" panose="020F0502020204030204" pitchFamily="34" charset="0"/>
                <a:cs typeface="Calibri" panose="020F0502020204030204" pitchFamily="34" charset="-120"/>
              </a:rPr>
              <a:t>Distributed Quantum Computing</a:t>
            </a:r>
          </a:p>
          <a:p>
            <a:pPr marL="0" indent="0" algn="l">
              <a:buNone/>
            </a:pPr>
            <a:endParaRPr lang="en-US" sz="1250" dirty="0"/>
          </a:p>
        </p:txBody>
      </p:sp>
      <p:sp>
        <p:nvSpPr>
          <p:cNvPr id="8" name="Text 6">
            <a:extLst>
              <a:ext uri="{FF2B5EF4-FFF2-40B4-BE49-F238E27FC236}">
                <a16:creationId xmlns:a16="http://schemas.microsoft.com/office/drawing/2014/main" id="{DB6A5BBC-2AA2-CBCB-D503-0DC73C84E0BE}"/>
              </a:ext>
            </a:extLst>
          </p:cNvPr>
          <p:cNvSpPr/>
          <p:nvPr/>
        </p:nvSpPr>
        <p:spPr>
          <a:xfrm>
            <a:off x="109728" y="4005072"/>
            <a:ext cx="1335024" cy="512064"/>
          </a:xfrm>
          <a:prstGeom prst="rect">
            <a:avLst/>
          </a:prstGeom>
          <a:noFill/>
        </p:spPr>
        <p:txBody>
          <a:bodyPr wrap="square" rtlCol="0" anchor="ctr"/>
          <a:lstStyle/>
          <a:p>
            <a:r>
              <a:rPr lang="en-US" sz="1250" dirty="0">
                <a:solidFill>
                  <a:srgbClr val="EACBD1"/>
                </a:solidFill>
                <a:latin typeface="Calibri" panose="020F0502020204030204" pitchFamily="34" charset="0"/>
                <a:cs typeface="Calibri" panose="020F0502020204030204" pitchFamily="34" charset="-120"/>
              </a:rPr>
              <a:t>Satellite-Ground Communications</a:t>
            </a:r>
          </a:p>
        </p:txBody>
      </p:sp>
      <p:sp>
        <p:nvSpPr>
          <p:cNvPr id="9" name="Text 7">
            <a:extLst>
              <a:ext uri="{FF2B5EF4-FFF2-40B4-BE49-F238E27FC236}">
                <a16:creationId xmlns:a16="http://schemas.microsoft.com/office/drawing/2014/main" id="{0903EED1-8487-E2CB-FC32-B7649C223F77}"/>
              </a:ext>
            </a:extLst>
          </p:cNvPr>
          <p:cNvSpPr/>
          <p:nvPr/>
        </p:nvSpPr>
        <p:spPr>
          <a:xfrm>
            <a:off x="0" y="4873752"/>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Satellite Assisted Quantum Networks</a:t>
            </a:r>
          </a:p>
        </p:txBody>
      </p:sp>
      <p:sp>
        <p:nvSpPr>
          <p:cNvPr id="10" name="Text 8">
            <a:extLst>
              <a:ext uri="{FF2B5EF4-FFF2-40B4-BE49-F238E27FC236}">
                <a16:creationId xmlns:a16="http://schemas.microsoft.com/office/drawing/2014/main" id="{97ED7005-81A0-38E6-3CB9-7C9E35ECAB0D}"/>
              </a:ext>
            </a:extLst>
          </p:cNvPr>
          <p:cNvSpPr/>
          <p:nvPr/>
        </p:nvSpPr>
        <p:spPr>
          <a:xfrm>
            <a:off x="2011680" y="347472"/>
            <a:ext cx="9677095" cy="292608"/>
          </a:xfrm>
          <a:prstGeom prst="rect">
            <a:avLst/>
          </a:prstGeom>
          <a:noFill/>
        </p:spPr>
        <p:txBody>
          <a:bodyPr wrap="none" rtlCol="0" anchor="ctr"/>
          <a:lstStyle/>
          <a:p>
            <a:pPr marL="0" indent="0">
              <a:buNone/>
            </a:pPr>
            <a:r>
              <a:rPr lang="en-US" sz="1200" b="1" kern="0" spc="100" dirty="0">
                <a:solidFill>
                  <a:srgbClr val="A42037"/>
                </a:solidFill>
                <a:latin typeface="Calibri" panose="020F0502020204030204" pitchFamily="34" charset="0"/>
                <a:ea typeface="Calibri" panose="020F0502020204030204" pitchFamily="34" charset="-122"/>
                <a:cs typeface="Calibri" panose="020F0502020204030204" pitchFamily="34" charset="-120"/>
              </a:rPr>
              <a:t>INTRODUCTION</a:t>
            </a:r>
            <a:endParaRPr lang="en-US" sz="1200" dirty="0"/>
          </a:p>
        </p:txBody>
      </p:sp>
      <p:sp>
        <p:nvSpPr>
          <p:cNvPr id="11" name="Text 9">
            <a:extLst>
              <a:ext uri="{FF2B5EF4-FFF2-40B4-BE49-F238E27FC236}">
                <a16:creationId xmlns:a16="http://schemas.microsoft.com/office/drawing/2014/main" id="{766D1A28-3F7C-AB7A-6837-F735C2632866}"/>
              </a:ext>
            </a:extLst>
          </p:cNvPr>
          <p:cNvSpPr/>
          <p:nvPr/>
        </p:nvSpPr>
        <p:spPr>
          <a:xfrm>
            <a:off x="2011680" y="621792"/>
            <a:ext cx="9677095" cy="658368"/>
          </a:xfrm>
          <a:prstGeom prst="rect">
            <a:avLst/>
          </a:prstGeom>
          <a:noFill/>
        </p:spPr>
        <p:txBody>
          <a:bodyPr wrap="square" rtlCol="0" anchor="ctr"/>
          <a:lstStyle/>
          <a:p>
            <a:r>
              <a:rPr lang="en-US" sz="3200" dirty="0"/>
              <a:t>Distributed Quantum Computing</a:t>
            </a:r>
          </a:p>
        </p:txBody>
      </p:sp>
      <p:sp>
        <p:nvSpPr>
          <p:cNvPr id="12" name="Text 10">
            <a:extLst>
              <a:ext uri="{FF2B5EF4-FFF2-40B4-BE49-F238E27FC236}">
                <a16:creationId xmlns:a16="http://schemas.microsoft.com/office/drawing/2014/main" id="{F3626E54-DDA5-1AB9-9990-03C74BCD13D8}"/>
              </a:ext>
            </a:extLst>
          </p:cNvPr>
          <p:cNvSpPr/>
          <p:nvPr/>
        </p:nvSpPr>
        <p:spPr>
          <a:xfrm>
            <a:off x="2011680" y="1554480"/>
            <a:ext cx="4754880" cy="4206240"/>
          </a:xfrm>
          <a:prstGeom prst="rect">
            <a:avLst/>
          </a:prstGeom>
          <a:noFill/>
        </p:spPr>
        <p:txBody>
          <a:bodyPr wrap="square" rtlCol="0" anchor="t"/>
          <a:lstStyle/>
          <a:p>
            <a:pPr marL="342900" indent="-342900">
              <a:spcAft>
                <a:spcPts val="1600"/>
              </a:spcAft>
              <a:buSzPct val="100000"/>
              <a:buChar char="•"/>
            </a:pPr>
            <a:endParaRPr lang="en-US" sz="1450" dirty="0"/>
          </a:p>
        </p:txBody>
      </p:sp>
      <p:sp>
        <p:nvSpPr>
          <p:cNvPr id="19" name="Text 17">
            <a:extLst>
              <a:ext uri="{FF2B5EF4-FFF2-40B4-BE49-F238E27FC236}">
                <a16:creationId xmlns:a16="http://schemas.microsoft.com/office/drawing/2014/main" id="{E2C9A90A-895A-44E2-E017-20D4256B278F}"/>
              </a:ext>
            </a:extLst>
          </p:cNvPr>
          <p:cNvSpPr/>
          <p:nvPr/>
        </p:nvSpPr>
        <p:spPr>
          <a:xfrm>
            <a:off x="11551615" y="6473952"/>
            <a:ext cx="411480" cy="274320"/>
          </a:xfrm>
          <a:prstGeom prst="rect">
            <a:avLst/>
          </a:prstGeom>
          <a:noFill/>
        </p:spPr>
        <p:txBody>
          <a:bodyPr wrap="square" rtlCol="0" anchor="ctr"/>
          <a:lstStyle/>
          <a:p>
            <a:pPr marL="0" indent="0" algn="r">
              <a:buNone/>
            </a:pPr>
            <a:r>
              <a:rPr lang="en-US" sz="1000" dirty="0">
                <a:solidFill>
                  <a:srgbClr val="58595B"/>
                </a:solidFill>
                <a:latin typeface="Calibri" panose="020F0502020204030204" pitchFamily="34" charset="0"/>
                <a:ea typeface="Calibri" panose="020F0502020204030204" pitchFamily="34" charset="-122"/>
                <a:cs typeface="Calibri" panose="020F0502020204030204" pitchFamily="34" charset="-120"/>
              </a:rPr>
              <a:t>3</a:t>
            </a:r>
            <a:endParaRPr lang="en-US" sz="1000" dirty="0"/>
          </a:p>
        </p:txBody>
      </p:sp>
      <p:sp>
        <p:nvSpPr>
          <p:cNvPr id="15" name="TextBox 14">
            <a:extLst>
              <a:ext uri="{FF2B5EF4-FFF2-40B4-BE49-F238E27FC236}">
                <a16:creationId xmlns:a16="http://schemas.microsoft.com/office/drawing/2014/main" id="{98AAE755-8510-33FF-42A1-FA5CDB0C9A77}"/>
              </a:ext>
            </a:extLst>
          </p:cNvPr>
          <p:cNvSpPr txBox="1"/>
          <p:nvPr/>
        </p:nvSpPr>
        <p:spPr>
          <a:xfrm>
            <a:off x="0" y="5760720"/>
            <a:ext cx="1554480" cy="477054"/>
          </a:xfrm>
          <a:prstGeom prst="rect">
            <a:avLst/>
          </a:prstGeom>
          <a:noFill/>
        </p:spPr>
        <p:txBody>
          <a:bodyPr wrap="square">
            <a:spAutoFit/>
          </a:bodyPr>
          <a:lstStyle/>
          <a:p>
            <a:pPr algn="ctr"/>
            <a:r>
              <a:rPr lang="en-US" sz="1250" dirty="0">
                <a:solidFill>
                  <a:srgbClr val="EACBD1"/>
                </a:solidFill>
                <a:latin typeface="Calibri" panose="020F0502020204030204" pitchFamily="34" charset="0"/>
                <a:cs typeface="Calibri" panose="020F0502020204030204" pitchFamily="34" charset="-120"/>
              </a:rPr>
              <a:t>Satellite-Ground Quantum Computing</a:t>
            </a:r>
          </a:p>
        </p:txBody>
      </p:sp>
      <p:sp>
        <p:nvSpPr>
          <p:cNvPr id="14" name="TextBox 13">
            <a:extLst>
              <a:ext uri="{FF2B5EF4-FFF2-40B4-BE49-F238E27FC236}">
                <a16:creationId xmlns:a16="http://schemas.microsoft.com/office/drawing/2014/main" id="{F1F80A43-9720-8180-46E8-E2A907D08CF7}"/>
              </a:ext>
            </a:extLst>
          </p:cNvPr>
          <p:cNvSpPr txBox="1"/>
          <p:nvPr/>
        </p:nvSpPr>
        <p:spPr>
          <a:xfrm>
            <a:off x="1913970" y="1424294"/>
            <a:ext cx="10061143" cy="4617161"/>
          </a:xfrm>
          <a:prstGeom prst="rect">
            <a:avLst/>
          </a:prstGeom>
          <a:noFill/>
        </p:spPr>
        <p:txBody>
          <a:bodyPr wrap="square">
            <a:spAutoFit/>
          </a:bodyPr>
          <a:lstStyle/>
          <a:p>
            <a:pPr marL="342900" indent="-342900">
              <a:lnSpc>
                <a:spcPct val="150000"/>
              </a:lnSpc>
              <a:buFont typeface="Arial" panose="020B0604020202020204" pitchFamily="34" charset="0"/>
              <a:buChar char="•"/>
            </a:pPr>
            <a:r>
              <a:rPr lang="en-US" altLang="zh-CN" b="1" dirty="0">
                <a:solidFill>
                  <a:schemeClr val="accent2"/>
                </a:solidFill>
                <a:latin typeface="Calibri" panose="020F0502020204030204" pitchFamily="34" charset="0"/>
                <a:ea typeface="Calibri" panose="020F0502020204030204" pitchFamily="34" charset="0"/>
                <a:cs typeface="Calibri" panose="020F0502020204030204" pitchFamily="34" charset="0"/>
              </a:rPr>
              <a:t>What is Distributed Quantum Computing (DQC)?</a:t>
            </a:r>
          </a:p>
          <a:p>
            <a:pPr marL="800100" lvl="1" indent="-342900">
              <a:lnSpc>
                <a:spcPct val="150000"/>
              </a:lnSpc>
              <a:buFont typeface="Arial" panose="020B0604020202020204" pitchFamily="34" charset="0"/>
              <a:buChar char="•"/>
            </a:pPr>
            <a:r>
              <a:rPr lang="en-US" sz="1600" dirty="0">
                <a:latin typeface="Arial" panose="020B0604020202020204" pitchFamily="34" charset="0"/>
                <a:cs typeface="Arial" panose="020B0604020202020204" pitchFamily="34" charset="0"/>
              </a:rPr>
              <a:t>Multiple interconnected quantum processors (QPUs) work together to solve large-scale computational problems</a:t>
            </a:r>
          </a:p>
          <a:p>
            <a:pPr marL="342900" indent="-342900">
              <a:lnSpc>
                <a:spcPct val="150000"/>
              </a:lnSpc>
              <a:buFont typeface="Arial" panose="020B0604020202020204" pitchFamily="34" charset="0"/>
              <a:buChar char="•"/>
            </a:pPr>
            <a:r>
              <a:rPr lang="en-US" altLang="zh-CN" b="1" dirty="0">
                <a:solidFill>
                  <a:schemeClr val="accent2"/>
                </a:solidFill>
                <a:latin typeface="Calibri" panose="020F0502020204030204" pitchFamily="34" charset="0"/>
                <a:cs typeface="Calibri" panose="020F0502020204030204" pitchFamily="34" charset="0"/>
              </a:rPr>
              <a:t>Why DQC?</a:t>
            </a:r>
          </a:p>
          <a:p>
            <a:pPr marL="800100" lvl="1" indent="-342900">
              <a:lnSpc>
                <a:spcPct val="150000"/>
              </a:lnSpc>
              <a:buFont typeface="Arial" panose="020B0604020202020204" pitchFamily="34" charset="0"/>
              <a:buChar char="•"/>
            </a:pPr>
            <a:r>
              <a:rPr lang="en-US" altLang="zh-CN" sz="1600" dirty="0">
                <a:latin typeface="Arial" panose="020B0604020202020204" pitchFamily="34" charset="0"/>
                <a:cs typeface="Arial" panose="020B0604020202020204" pitchFamily="34" charset="0"/>
              </a:rPr>
              <a:t>single QPUs have limited qubits</a:t>
            </a:r>
          </a:p>
          <a:p>
            <a:pPr marL="800100" lvl="1" indent="-342900">
              <a:lnSpc>
                <a:spcPct val="150000"/>
              </a:lnSpc>
              <a:buFont typeface="Arial" panose="020B0604020202020204" pitchFamily="34" charset="0"/>
              <a:buChar char="•"/>
            </a:pPr>
            <a:r>
              <a:rPr lang="en-US" altLang="zh-CN" sz="1600" dirty="0">
                <a:latin typeface="Arial" panose="020B0604020202020204" pitchFamily="34" charset="0"/>
                <a:cs typeface="Arial" panose="020B0604020202020204" pitchFamily="34" charset="0"/>
              </a:rPr>
              <a:t>monolithic large QPU is very hard to build</a:t>
            </a:r>
          </a:p>
          <a:p>
            <a:pPr marL="800100" lvl="1" indent="-342900">
              <a:lnSpc>
                <a:spcPct val="150000"/>
              </a:lnSpc>
              <a:buFont typeface="Arial" panose="020B0604020202020204" pitchFamily="34" charset="0"/>
              <a:buChar char="•"/>
            </a:pPr>
            <a:r>
              <a:rPr lang="en-US" altLang="zh-CN" sz="1600" dirty="0">
                <a:latin typeface="Arial" panose="020B0604020202020204" pitchFamily="34" charset="0"/>
                <a:cs typeface="Arial" panose="020B0604020202020204" pitchFamily="34" charset="0"/>
              </a:rPr>
              <a:t>a pathway to large-scale quantum computing</a:t>
            </a:r>
          </a:p>
          <a:p>
            <a:pPr marL="342900" indent="-342900">
              <a:lnSpc>
                <a:spcPct val="150000"/>
              </a:lnSpc>
              <a:buFont typeface="Arial" panose="020B0604020202020204" pitchFamily="34" charset="0"/>
              <a:buChar char="•"/>
            </a:pPr>
            <a:r>
              <a:rPr lang="en-US" b="1" dirty="0">
                <a:solidFill>
                  <a:schemeClr val="accent2"/>
                </a:solidFill>
                <a:latin typeface="Calibri" panose="020F0502020204030204" pitchFamily="34" charset="0"/>
                <a:cs typeface="Calibri" panose="020F0502020204030204" pitchFamily="34" charset="0"/>
              </a:rPr>
              <a:t>Challenges in DQC</a:t>
            </a:r>
          </a:p>
          <a:p>
            <a:pPr marL="800100" lvl="1" indent="-342900">
              <a:lnSpc>
                <a:spcPct val="150000"/>
              </a:lnSpc>
              <a:buFont typeface="Arial" panose="020B0604020202020204" pitchFamily="34" charset="0"/>
              <a:buChar char="•"/>
            </a:pPr>
            <a:r>
              <a:rPr lang="en-US" altLang="zh-CN" sz="1600" dirty="0">
                <a:latin typeface="Arial" panose="020B0604020202020204" pitchFamily="34" charset="0"/>
                <a:cs typeface="Arial" panose="020B0604020202020204" pitchFamily="34" charset="0"/>
              </a:rPr>
              <a:t>Qubit allocation/Circuit partition: distribution and management of qubits across multiple QPUs to optimize communication and execution time</a:t>
            </a:r>
          </a:p>
          <a:p>
            <a:pPr marL="800100" lvl="1" indent="-342900">
              <a:lnSpc>
                <a:spcPct val="150000"/>
              </a:lnSpc>
              <a:buFont typeface="Arial" panose="020B0604020202020204" pitchFamily="34" charset="0"/>
              <a:buChar char="•"/>
            </a:pPr>
            <a:r>
              <a:rPr lang="en-US" altLang="zh-CN" sz="1600" dirty="0">
                <a:latin typeface="Arial" panose="020B0604020202020204" pitchFamily="34" charset="0"/>
                <a:cs typeface="Arial" panose="020B0604020202020204" pitchFamily="34" charset="0"/>
              </a:rPr>
              <a:t>Quantum network function: serve high-quality &amp; low-latency connections among quantum nodes to for remote operations</a:t>
            </a:r>
          </a:p>
        </p:txBody>
      </p:sp>
      <p:cxnSp>
        <p:nvCxnSpPr>
          <p:cNvPr id="16" name="Straight Connector 15">
            <a:extLst>
              <a:ext uri="{FF2B5EF4-FFF2-40B4-BE49-F238E27FC236}">
                <a16:creationId xmlns:a16="http://schemas.microsoft.com/office/drawing/2014/main" id="{2D959E24-88F9-B898-9E1E-CB3F50CDA06A}"/>
              </a:ext>
            </a:extLst>
          </p:cNvPr>
          <p:cNvCxnSpPr>
            <a:cxnSpLocks/>
          </p:cNvCxnSpPr>
          <p:nvPr/>
        </p:nvCxnSpPr>
        <p:spPr>
          <a:xfrm flipH="1" flipV="1">
            <a:off x="6911589" y="3185193"/>
            <a:ext cx="1231855" cy="96843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Connector: Curved 260">
            <a:extLst>
              <a:ext uri="{FF2B5EF4-FFF2-40B4-BE49-F238E27FC236}">
                <a16:creationId xmlns:a16="http://schemas.microsoft.com/office/drawing/2014/main" id="{5E4C2676-52EE-7253-65FA-6653ABB5C052}"/>
              </a:ext>
            </a:extLst>
          </p:cNvPr>
          <p:cNvCxnSpPr>
            <a:cxnSpLocks/>
          </p:cNvCxnSpPr>
          <p:nvPr/>
        </p:nvCxnSpPr>
        <p:spPr>
          <a:xfrm rot="16200000" flipH="1">
            <a:off x="6964766" y="2886824"/>
            <a:ext cx="1158489" cy="1536244"/>
          </a:xfrm>
          <a:prstGeom prst="curvedConnector2">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14B91C56-4AEC-8C00-5FB5-D01B13878BD7}"/>
              </a:ext>
            </a:extLst>
          </p:cNvPr>
          <p:cNvCxnSpPr>
            <a:cxnSpLocks/>
          </p:cNvCxnSpPr>
          <p:nvPr/>
        </p:nvCxnSpPr>
        <p:spPr>
          <a:xfrm flipH="1" flipV="1">
            <a:off x="5748550" y="2742312"/>
            <a:ext cx="789108" cy="230701"/>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0A443932-5211-BA56-A6BB-D6D1E20AF918}"/>
              </a:ext>
            </a:extLst>
          </p:cNvPr>
          <p:cNvCxnSpPr>
            <a:cxnSpLocks/>
          </p:cNvCxnSpPr>
          <p:nvPr/>
        </p:nvCxnSpPr>
        <p:spPr>
          <a:xfrm flipH="1">
            <a:off x="6921727" y="2498264"/>
            <a:ext cx="824667" cy="36449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FA73B30E-1AF3-1579-F63D-2766A2DF9978}"/>
              </a:ext>
            </a:extLst>
          </p:cNvPr>
          <p:cNvCxnSpPr>
            <a:cxnSpLocks/>
          </p:cNvCxnSpPr>
          <p:nvPr/>
        </p:nvCxnSpPr>
        <p:spPr>
          <a:xfrm flipH="1" flipV="1">
            <a:off x="7976527" y="2563056"/>
            <a:ext cx="499682" cy="42050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60C509BE-AA82-E002-4DBD-E0B68BAE642A}"/>
              </a:ext>
            </a:extLst>
          </p:cNvPr>
          <p:cNvCxnSpPr>
            <a:cxnSpLocks/>
            <a:stCxn id="35" idx="0"/>
          </p:cNvCxnSpPr>
          <p:nvPr/>
        </p:nvCxnSpPr>
        <p:spPr>
          <a:xfrm flipV="1">
            <a:off x="8510162" y="3365338"/>
            <a:ext cx="44916" cy="36753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ADC266C5-06FC-A28C-E6A3-C7A2676DB7EE}"/>
              </a:ext>
            </a:extLst>
          </p:cNvPr>
          <p:cNvCxnSpPr>
            <a:cxnSpLocks/>
          </p:cNvCxnSpPr>
          <p:nvPr/>
        </p:nvCxnSpPr>
        <p:spPr>
          <a:xfrm flipH="1">
            <a:off x="8885573" y="3900153"/>
            <a:ext cx="936169" cy="21011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00D9218A-7FCE-7648-2C18-2122AD116375}"/>
              </a:ext>
            </a:extLst>
          </p:cNvPr>
          <p:cNvCxnSpPr>
            <a:cxnSpLocks/>
          </p:cNvCxnSpPr>
          <p:nvPr/>
        </p:nvCxnSpPr>
        <p:spPr>
          <a:xfrm flipH="1" flipV="1">
            <a:off x="8794253" y="3225895"/>
            <a:ext cx="1027489" cy="44435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079CA44E-E65D-6508-3A16-EE750B2A5C6E}"/>
              </a:ext>
            </a:extLst>
          </p:cNvPr>
          <p:cNvCxnSpPr>
            <a:cxnSpLocks/>
          </p:cNvCxnSpPr>
          <p:nvPr/>
        </p:nvCxnSpPr>
        <p:spPr>
          <a:xfrm>
            <a:off x="7894812" y="2105094"/>
            <a:ext cx="0" cy="193633"/>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31AC5E92-8B75-8DF1-2F0B-714EADE5F292}"/>
              </a:ext>
            </a:extLst>
          </p:cNvPr>
          <p:cNvCxnSpPr>
            <a:cxnSpLocks/>
          </p:cNvCxnSpPr>
          <p:nvPr/>
        </p:nvCxnSpPr>
        <p:spPr>
          <a:xfrm flipH="1">
            <a:off x="10496711" y="3307479"/>
            <a:ext cx="759049" cy="21194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CEB4CF0-05C2-3B6F-853C-2A2D2B7A3689}"/>
              </a:ext>
            </a:extLst>
          </p:cNvPr>
          <p:cNvCxnSpPr>
            <a:cxnSpLocks/>
          </p:cNvCxnSpPr>
          <p:nvPr/>
        </p:nvCxnSpPr>
        <p:spPr>
          <a:xfrm flipH="1">
            <a:off x="11608220" y="2546125"/>
            <a:ext cx="528047" cy="529576"/>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AF8BF1E5-5F2D-3DF9-0BF6-33BB25EE4EE0}"/>
              </a:ext>
            </a:extLst>
          </p:cNvPr>
          <p:cNvCxnSpPr>
            <a:cxnSpLocks/>
          </p:cNvCxnSpPr>
          <p:nvPr/>
        </p:nvCxnSpPr>
        <p:spPr>
          <a:xfrm flipH="1">
            <a:off x="8774787" y="2714541"/>
            <a:ext cx="1183282" cy="33727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7E0BD926-41B4-593A-A20C-A7CFE0F31396}"/>
              </a:ext>
            </a:extLst>
          </p:cNvPr>
          <p:cNvCxnSpPr>
            <a:cxnSpLocks/>
          </p:cNvCxnSpPr>
          <p:nvPr/>
        </p:nvCxnSpPr>
        <p:spPr>
          <a:xfrm flipH="1" flipV="1">
            <a:off x="10301183" y="2714541"/>
            <a:ext cx="954577" cy="40316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08B80610-8144-96FF-D02D-E1BFCFEA8A1F}"/>
              </a:ext>
            </a:extLst>
          </p:cNvPr>
          <p:cNvCxnSpPr>
            <a:cxnSpLocks/>
          </p:cNvCxnSpPr>
          <p:nvPr/>
        </p:nvCxnSpPr>
        <p:spPr>
          <a:xfrm>
            <a:off x="10054792" y="2173128"/>
            <a:ext cx="112215" cy="34795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1" name="Connector: Curved 339">
            <a:extLst>
              <a:ext uri="{FF2B5EF4-FFF2-40B4-BE49-F238E27FC236}">
                <a16:creationId xmlns:a16="http://schemas.microsoft.com/office/drawing/2014/main" id="{5E177880-2955-57F1-ED17-057EE0606CE5}"/>
              </a:ext>
            </a:extLst>
          </p:cNvPr>
          <p:cNvCxnSpPr>
            <a:cxnSpLocks/>
          </p:cNvCxnSpPr>
          <p:nvPr/>
        </p:nvCxnSpPr>
        <p:spPr>
          <a:xfrm>
            <a:off x="11602046" y="3215332"/>
            <a:ext cx="534221" cy="10562"/>
          </a:xfrm>
          <a:prstGeom prst="curvedConnector3">
            <a:avLst>
              <a:gd name="adj1" fmla="val 50000"/>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32" name="Connector: Curved 22">
            <a:extLst>
              <a:ext uri="{FF2B5EF4-FFF2-40B4-BE49-F238E27FC236}">
                <a16:creationId xmlns:a16="http://schemas.microsoft.com/office/drawing/2014/main" id="{1F80AF91-50C3-F3F2-E639-700AFA86AAB1}"/>
              </a:ext>
            </a:extLst>
          </p:cNvPr>
          <p:cNvCxnSpPr>
            <a:cxnSpLocks/>
          </p:cNvCxnSpPr>
          <p:nvPr/>
        </p:nvCxnSpPr>
        <p:spPr>
          <a:xfrm rot="16200000" flipV="1">
            <a:off x="9208342" y="2655559"/>
            <a:ext cx="452342" cy="1443175"/>
          </a:xfrm>
          <a:prstGeom prst="curvedConnector2">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33" name="Connector: Curved 25">
            <a:extLst>
              <a:ext uri="{FF2B5EF4-FFF2-40B4-BE49-F238E27FC236}">
                <a16:creationId xmlns:a16="http://schemas.microsoft.com/office/drawing/2014/main" id="{5D86C9CC-F4DB-AE3B-8CEC-2E4042617CEE}"/>
              </a:ext>
            </a:extLst>
          </p:cNvPr>
          <p:cNvCxnSpPr>
            <a:cxnSpLocks/>
            <a:stCxn id="39" idx="2"/>
          </p:cNvCxnSpPr>
          <p:nvPr/>
        </p:nvCxnSpPr>
        <p:spPr>
          <a:xfrm rot="5400000">
            <a:off x="9301672" y="3495015"/>
            <a:ext cx="350695" cy="1417100"/>
          </a:xfrm>
          <a:prstGeom prst="curvedConnector2">
            <a:avLst/>
          </a:prstGeom>
          <a:ln w="19050">
            <a:prstDash val="dash"/>
          </a:ln>
        </p:spPr>
        <p:style>
          <a:lnRef idx="1">
            <a:schemeClr val="accent1"/>
          </a:lnRef>
          <a:fillRef idx="0">
            <a:schemeClr val="accent1"/>
          </a:fillRef>
          <a:effectRef idx="0">
            <a:schemeClr val="accent1"/>
          </a:effectRef>
          <a:fontRef idx="minor">
            <a:schemeClr val="tx1"/>
          </a:fontRef>
        </p:style>
      </p:cxnSp>
      <p:grpSp>
        <p:nvGrpSpPr>
          <p:cNvPr id="34" name="Group 33">
            <a:extLst>
              <a:ext uri="{FF2B5EF4-FFF2-40B4-BE49-F238E27FC236}">
                <a16:creationId xmlns:a16="http://schemas.microsoft.com/office/drawing/2014/main" id="{D476D424-5B6A-937A-8299-C3C40C131D16}"/>
              </a:ext>
            </a:extLst>
          </p:cNvPr>
          <p:cNvGrpSpPr/>
          <p:nvPr/>
        </p:nvGrpSpPr>
        <p:grpSpPr>
          <a:xfrm>
            <a:off x="8129946" y="3732875"/>
            <a:ext cx="760432" cy="760432"/>
            <a:chOff x="8117260" y="4051137"/>
            <a:chExt cx="760432" cy="760432"/>
          </a:xfrm>
        </p:grpSpPr>
        <p:sp>
          <p:nvSpPr>
            <p:cNvPr id="35" name="Arc 34">
              <a:extLst>
                <a:ext uri="{FF2B5EF4-FFF2-40B4-BE49-F238E27FC236}">
                  <a16:creationId xmlns:a16="http://schemas.microsoft.com/office/drawing/2014/main" id="{BF623A3C-A9A1-6705-A321-F47124A5B3C0}"/>
                </a:ext>
              </a:extLst>
            </p:cNvPr>
            <p:cNvSpPr/>
            <p:nvPr/>
          </p:nvSpPr>
          <p:spPr>
            <a:xfrm>
              <a:off x="8117260" y="4051137"/>
              <a:ext cx="760432" cy="760432"/>
            </a:xfrm>
            <a:prstGeom prst="arc">
              <a:avLst>
                <a:gd name="adj1" fmla="val 16200000"/>
                <a:gd name="adj2" fmla="val 16065247"/>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97"/>
            </a:p>
          </p:txBody>
        </p:sp>
        <p:pic>
          <p:nvPicPr>
            <p:cNvPr id="36" name="Picture 2" descr="Quantum-Computing Icons - Free SVG ...">
              <a:extLst>
                <a:ext uri="{FF2B5EF4-FFF2-40B4-BE49-F238E27FC236}">
                  <a16:creationId xmlns:a16="http://schemas.microsoft.com/office/drawing/2014/main" id="{4D78B301-E1B1-DFEE-6ACF-4359F748E9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51732" y="4173264"/>
              <a:ext cx="523910" cy="52391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7" name="Group 36">
            <a:extLst>
              <a:ext uri="{FF2B5EF4-FFF2-40B4-BE49-F238E27FC236}">
                <a16:creationId xmlns:a16="http://schemas.microsoft.com/office/drawing/2014/main" id="{1CB820CA-DEA9-ABEE-B21C-C32DA76B24DD}"/>
              </a:ext>
            </a:extLst>
          </p:cNvPr>
          <p:cNvGrpSpPr/>
          <p:nvPr/>
        </p:nvGrpSpPr>
        <p:grpSpPr>
          <a:xfrm>
            <a:off x="9789142" y="3382181"/>
            <a:ext cx="760432" cy="760432"/>
            <a:chOff x="8117260" y="4051137"/>
            <a:chExt cx="760432" cy="760432"/>
          </a:xfrm>
        </p:grpSpPr>
        <p:sp>
          <p:nvSpPr>
            <p:cNvPr id="38" name="Arc 37">
              <a:extLst>
                <a:ext uri="{FF2B5EF4-FFF2-40B4-BE49-F238E27FC236}">
                  <a16:creationId xmlns:a16="http://schemas.microsoft.com/office/drawing/2014/main" id="{BD382318-AB6C-7352-A881-4421326EF441}"/>
                </a:ext>
              </a:extLst>
            </p:cNvPr>
            <p:cNvSpPr/>
            <p:nvPr/>
          </p:nvSpPr>
          <p:spPr>
            <a:xfrm>
              <a:off x="8117260" y="4051137"/>
              <a:ext cx="760432" cy="760432"/>
            </a:xfrm>
            <a:prstGeom prst="arc">
              <a:avLst>
                <a:gd name="adj1" fmla="val 16200000"/>
                <a:gd name="adj2" fmla="val 16065247"/>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97"/>
            </a:p>
          </p:txBody>
        </p:sp>
        <p:pic>
          <p:nvPicPr>
            <p:cNvPr id="39" name="Picture 2" descr="Quantum-Computing Icons - Free SVG ...">
              <a:extLst>
                <a:ext uri="{FF2B5EF4-FFF2-40B4-BE49-F238E27FC236}">
                  <a16:creationId xmlns:a16="http://schemas.microsoft.com/office/drawing/2014/main" id="{8EA444CC-FE18-E1D2-991E-F8F87FC2D6B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51732" y="4173264"/>
              <a:ext cx="523910" cy="52391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40" name="Group 39">
            <a:extLst>
              <a:ext uri="{FF2B5EF4-FFF2-40B4-BE49-F238E27FC236}">
                <a16:creationId xmlns:a16="http://schemas.microsoft.com/office/drawing/2014/main" id="{23B12196-F001-9546-DD7E-3BF9A1327DF4}"/>
              </a:ext>
            </a:extLst>
          </p:cNvPr>
          <p:cNvGrpSpPr/>
          <p:nvPr/>
        </p:nvGrpSpPr>
        <p:grpSpPr>
          <a:xfrm>
            <a:off x="11261287" y="3000361"/>
            <a:ext cx="444568" cy="444568"/>
            <a:chOff x="8117260" y="4051137"/>
            <a:chExt cx="760432" cy="760432"/>
          </a:xfrm>
        </p:grpSpPr>
        <p:sp>
          <p:nvSpPr>
            <p:cNvPr id="41" name="Arc 40">
              <a:extLst>
                <a:ext uri="{FF2B5EF4-FFF2-40B4-BE49-F238E27FC236}">
                  <a16:creationId xmlns:a16="http://schemas.microsoft.com/office/drawing/2014/main" id="{CA4A60B4-C5C3-9933-008F-7AF29DCEB4F8}"/>
                </a:ext>
              </a:extLst>
            </p:cNvPr>
            <p:cNvSpPr/>
            <p:nvPr/>
          </p:nvSpPr>
          <p:spPr>
            <a:xfrm>
              <a:off x="8117260" y="4051137"/>
              <a:ext cx="760432" cy="760432"/>
            </a:xfrm>
            <a:prstGeom prst="arc">
              <a:avLst>
                <a:gd name="adj1" fmla="val 16200000"/>
                <a:gd name="adj2" fmla="val 16065247"/>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97"/>
            </a:p>
          </p:txBody>
        </p:sp>
        <p:pic>
          <p:nvPicPr>
            <p:cNvPr id="42" name="Picture 2" descr="Quantum-Computing Icons - Free SVG ...">
              <a:extLst>
                <a:ext uri="{FF2B5EF4-FFF2-40B4-BE49-F238E27FC236}">
                  <a16:creationId xmlns:a16="http://schemas.microsoft.com/office/drawing/2014/main" id="{96B258C0-D3DF-05A7-BFD9-FF164FEFD21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51732" y="4173264"/>
              <a:ext cx="523910" cy="52391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43" name="Group 42">
            <a:extLst>
              <a:ext uri="{FF2B5EF4-FFF2-40B4-BE49-F238E27FC236}">
                <a16:creationId xmlns:a16="http://schemas.microsoft.com/office/drawing/2014/main" id="{1957EFC5-C2FB-DB5E-5414-D0B1D57D1315}"/>
              </a:ext>
            </a:extLst>
          </p:cNvPr>
          <p:cNvGrpSpPr/>
          <p:nvPr/>
        </p:nvGrpSpPr>
        <p:grpSpPr>
          <a:xfrm>
            <a:off x="8374755" y="2906526"/>
            <a:ext cx="444568" cy="444568"/>
            <a:chOff x="8117260" y="4051137"/>
            <a:chExt cx="760432" cy="760432"/>
          </a:xfrm>
        </p:grpSpPr>
        <p:sp>
          <p:nvSpPr>
            <p:cNvPr id="44" name="Arc 43">
              <a:extLst>
                <a:ext uri="{FF2B5EF4-FFF2-40B4-BE49-F238E27FC236}">
                  <a16:creationId xmlns:a16="http://schemas.microsoft.com/office/drawing/2014/main" id="{8CC187FA-2126-B0CC-A0D7-1C7AF2864B1E}"/>
                </a:ext>
              </a:extLst>
            </p:cNvPr>
            <p:cNvSpPr/>
            <p:nvPr/>
          </p:nvSpPr>
          <p:spPr>
            <a:xfrm>
              <a:off x="8117260" y="4051137"/>
              <a:ext cx="760432" cy="760432"/>
            </a:xfrm>
            <a:prstGeom prst="arc">
              <a:avLst>
                <a:gd name="adj1" fmla="val 16200000"/>
                <a:gd name="adj2" fmla="val 16065247"/>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97"/>
            </a:p>
          </p:txBody>
        </p:sp>
        <p:pic>
          <p:nvPicPr>
            <p:cNvPr id="45" name="Picture 2" descr="Quantum-Computing Icons - Free SVG ...">
              <a:extLst>
                <a:ext uri="{FF2B5EF4-FFF2-40B4-BE49-F238E27FC236}">
                  <a16:creationId xmlns:a16="http://schemas.microsoft.com/office/drawing/2014/main" id="{8D27343A-A668-B114-04E7-5F9CCDE7771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51732" y="4173264"/>
              <a:ext cx="523910" cy="52391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46" name="Group 45">
            <a:extLst>
              <a:ext uri="{FF2B5EF4-FFF2-40B4-BE49-F238E27FC236}">
                <a16:creationId xmlns:a16="http://schemas.microsoft.com/office/drawing/2014/main" id="{E9A6A924-6DCC-8045-1A56-9312A51E8D82}"/>
              </a:ext>
            </a:extLst>
          </p:cNvPr>
          <p:cNvGrpSpPr/>
          <p:nvPr/>
        </p:nvGrpSpPr>
        <p:grpSpPr>
          <a:xfrm>
            <a:off x="6528708" y="2795567"/>
            <a:ext cx="444568" cy="444568"/>
            <a:chOff x="8117260" y="4051137"/>
            <a:chExt cx="760432" cy="760432"/>
          </a:xfrm>
        </p:grpSpPr>
        <p:sp>
          <p:nvSpPr>
            <p:cNvPr id="47" name="Arc 46">
              <a:extLst>
                <a:ext uri="{FF2B5EF4-FFF2-40B4-BE49-F238E27FC236}">
                  <a16:creationId xmlns:a16="http://schemas.microsoft.com/office/drawing/2014/main" id="{0BBBE736-C44A-3553-8270-D41976305B82}"/>
                </a:ext>
              </a:extLst>
            </p:cNvPr>
            <p:cNvSpPr/>
            <p:nvPr/>
          </p:nvSpPr>
          <p:spPr>
            <a:xfrm>
              <a:off x="8117260" y="4051137"/>
              <a:ext cx="760432" cy="760432"/>
            </a:xfrm>
            <a:prstGeom prst="arc">
              <a:avLst>
                <a:gd name="adj1" fmla="val 16200000"/>
                <a:gd name="adj2" fmla="val 16065247"/>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97"/>
            </a:p>
          </p:txBody>
        </p:sp>
        <p:pic>
          <p:nvPicPr>
            <p:cNvPr id="48" name="Picture 2" descr="Quantum-Computing Icons - Free SVG ...">
              <a:extLst>
                <a:ext uri="{FF2B5EF4-FFF2-40B4-BE49-F238E27FC236}">
                  <a16:creationId xmlns:a16="http://schemas.microsoft.com/office/drawing/2014/main" id="{5174DCDE-047A-42C1-E626-015F73A3C32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51732" y="4173264"/>
              <a:ext cx="523910" cy="523910"/>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49" name="Connector: Curved 330">
            <a:extLst>
              <a:ext uri="{FF2B5EF4-FFF2-40B4-BE49-F238E27FC236}">
                <a16:creationId xmlns:a16="http://schemas.microsoft.com/office/drawing/2014/main" id="{93BF1B91-AFF4-7FB3-9096-6DBB14782BDC}"/>
              </a:ext>
            </a:extLst>
          </p:cNvPr>
          <p:cNvCxnSpPr>
            <a:cxnSpLocks/>
          </p:cNvCxnSpPr>
          <p:nvPr/>
        </p:nvCxnSpPr>
        <p:spPr>
          <a:xfrm rot="5400000" flipH="1" flipV="1">
            <a:off x="10658119" y="2943038"/>
            <a:ext cx="400684" cy="945275"/>
          </a:xfrm>
          <a:prstGeom prst="curvedConnector2">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50" name="Connector: Curved 16">
            <a:extLst>
              <a:ext uri="{FF2B5EF4-FFF2-40B4-BE49-F238E27FC236}">
                <a16:creationId xmlns:a16="http://schemas.microsoft.com/office/drawing/2014/main" id="{19F8B80A-1D32-8BFD-DEC5-36FEF9CC82B2}"/>
              </a:ext>
            </a:extLst>
          </p:cNvPr>
          <p:cNvCxnSpPr>
            <a:cxnSpLocks/>
          </p:cNvCxnSpPr>
          <p:nvPr/>
        </p:nvCxnSpPr>
        <p:spPr>
          <a:xfrm rot="10800000" flipV="1">
            <a:off x="8263771" y="3219236"/>
            <a:ext cx="204934" cy="723757"/>
          </a:xfrm>
          <a:prstGeom prst="curvedConnector2">
            <a:avLst/>
          </a:prstGeom>
          <a:ln w="19050">
            <a:prstDash val="dash"/>
          </a:ln>
        </p:spPr>
        <p:style>
          <a:lnRef idx="1">
            <a:schemeClr val="accent1"/>
          </a:lnRef>
          <a:fillRef idx="0">
            <a:schemeClr val="accent1"/>
          </a:fillRef>
          <a:effectRef idx="0">
            <a:schemeClr val="accent1"/>
          </a:effectRef>
          <a:fontRef idx="minor">
            <a:schemeClr val="tx1"/>
          </a:fontRef>
        </p:style>
      </p:cxnSp>
      <p:grpSp>
        <p:nvGrpSpPr>
          <p:cNvPr id="51" name="Group 50">
            <a:extLst>
              <a:ext uri="{FF2B5EF4-FFF2-40B4-BE49-F238E27FC236}">
                <a16:creationId xmlns:a16="http://schemas.microsoft.com/office/drawing/2014/main" id="{57320C55-A3A5-CA97-C1EC-9AB40CAB9BF9}"/>
              </a:ext>
            </a:extLst>
          </p:cNvPr>
          <p:cNvGrpSpPr/>
          <p:nvPr/>
        </p:nvGrpSpPr>
        <p:grpSpPr>
          <a:xfrm>
            <a:off x="7692427" y="2299359"/>
            <a:ext cx="354171" cy="354171"/>
            <a:chOff x="8117260" y="4051137"/>
            <a:chExt cx="760432" cy="760432"/>
          </a:xfrm>
        </p:grpSpPr>
        <p:sp>
          <p:nvSpPr>
            <p:cNvPr id="52" name="Arc 51">
              <a:extLst>
                <a:ext uri="{FF2B5EF4-FFF2-40B4-BE49-F238E27FC236}">
                  <a16:creationId xmlns:a16="http://schemas.microsoft.com/office/drawing/2014/main" id="{81283D00-D05B-A206-029A-7E5EA5F6F8C9}"/>
                </a:ext>
              </a:extLst>
            </p:cNvPr>
            <p:cNvSpPr/>
            <p:nvPr/>
          </p:nvSpPr>
          <p:spPr>
            <a:xfrm>
              <a:off x="8117260" y="4051137"/>
              <a:ext cx="760432" cy="760432"/>
            </a:xfrm>
            <a:prstGeom prst="arc">
              <a:avLst>
                <a:gd name="adj1" fmla="val 16200000"/>
                <a:gd name="adj2" fmla="val 16065247"/>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97"/>
            </a:p>
          </p:txBody>
        </p:sp>
        <p:pic>
          <p:nvPicPr>
            <p:cNvPr id="53" name="Picture 2" descr="Quantum-Computing Icons - Free SVG ...">
              <a:extLst>
                <a:ext uri="{FF2B5EF4-FFF2-40B4-BE49-F238E27FC236}">
                  <a16:creationId xmlns:a16="http://schemas.microsoft.com/office/drawing/2014/main" id="{37B1BD08-7553-326F-E942-E1058DC0EF5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51732" y="4173264"/>
              <a:ext cx="523910" cy="52391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4" name="Group 53">
            <a:extLst>
              <a:ext uri="{FF2B5EF4-FFF2-40B4-BE49-F238E27FC236}">
                <a16:creationId xmlns:a16="http://schemas.microsoft.com/office/drawing/2014/main" id="{46381251-5084-2F47-7A71-E3474FC3FB44}"/>
              </a:ext>
            </a:extLst>
          </p:cNvPr>
          <p:cNvGrpSpPr/>
          <p:nvPr/>
        </p:nvGrpSpPr>
        <p:grpSpPr>
          <a:xfrm>
            <a:off x="9971389" y="2476444"/>
            <a:ext cx="354171" cy="354171"/>
            <a:chOff x="8117260" y="4051137"/>
            <a:chExt cx="760432" cy="760432"/>
          </a:xfrm>
        </p:grpSpPr>
        <p:sp>
          <p:nvSpPr>
            <p:cNvPr id="55" name="Arc 54">
              <a:extLst>
                <a:ext uri="{FF2B5EF4-FFF2-40B4-BE49-F238E27FC236}">
                  <a16:creationId xmlns:a16="http://schemas.microsoft.com/office/drawing/2014/main" id="{FF2E8E7C-8956-7E59-93A7-1758EB8CB818}"/>
                </a:ext>
              </a:extLst>
            </p:cNvPr>
            <p:cNvSpPr/>
            <p:nvPr/>
          </p:nvSpPr>
          <p:spPr>
            <a:xfrm>
              <a:off x="8117260" y="4051137"/>
              <a:ext cx="760432" cy="760432"/>
            </a:xfrm>
            <a:prstGeom prst="arc">
              <a:avLst>
                <a:gd name="adj1" fmla="val 16200000"/>
                <a:gd name="adj2" fmla="val 16065247"/>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97"/>
            </a:p>
          </p:txBody>
        </p:sp>
        <p:pic>
          <p:nvPicPr>
            <p:cNvPr id="56" name="Picture 2" descr="Quantum-Computing Icons - Free SVG ...">
              <a:extLst>
                <a:ext uri="{FF2B5EF4-FFF2-40B4-BE49-F238E27FC236}">
                  <a16:creationId xmlns:a16="http://schemas.microsoft.com/office/drawing/2014/main" id="{6120843C-BE87-BB8E-4F5D-BA71A33F8D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51732" y="4173264"/>
              <a:ext cx="523910" cy="52391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8642460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1C5EAD-D464-3511-08E9-96C6C5EBBA39}"/>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E200C977-A412-89BF-37C3-B0098BB8E133}"/>
              </a:ext>
            </a:extLst>
          </p:cNvPr>
          <p:cNvSpPr/>
          <p:nvPr/>
        </p:nvSpPr>
        <p:spPr>
          <a:xfrm>
            <a:off x="-10739" y="0"/>
            <a:ext cx="1554480" cy="6858000"/>
          </a:xfrm>
          <a:prstGeom prst="rect">
            <a:avLst/>
          </a:prstGeom>
          <a:solidFill>
            <a:srgbClr val="A42037"/>
          </a:solidFill>
        </p:spPr>
        <p:txBody>
          <a:bodyPr/>
          <a:lstStyle/>
          <a:p>
            <a:endParaRPr lang="en-US" sz="1250" dirty="0">
              <a:solidFill>
                <a:srgbClr val="EACBD1"/>
              </a:solidFill>
              <a:latin typeface="Calibri" panose="020F0502020204030204" pitchFamily="34" charset="0"/>
              <a:cs typeface="Calibri" panose="020F0502020204030204" pitchFamily="34" charset="-120"/>
            </a:endParaRPr>
          </a:p>
        </p:txBody>
      </p:sp>
      <p:sp>
        <p:nvSpPr>
          <p:cNvPr id="5" name="Shape 3">
            <a:extLst>
              <a:ext uri="{FF2B5EF4-FFF2-40B4-BE49-F238E27FC236}">
                <a16:creationId xmlns:a16="http://schemas.microsoft.com/office/drawing/2014/main" id="{9F60C04B-D8CB-3B8B-3FD9-3960360544EC}"/>
              </a:ext>
            </a:extLst>
          </p:cNvPr>
          <p:cNvSpPr/>
          <p:nvPr/>
        </p:nvSpPr>
        <p:spPr>
          <a:xfrm>
            <a:off x="164592" y="3035808"/>
            <a:ext cx="1225296" cy="649224"/>
          </a:xfrm>
          <a:prstGeom prst="roundRect">
            <a:avLst>
              <a:gd name="adj" fmla="val 14286"/>
            </a:avLst>
          </a:prstGeom>
          <a:solidFill>
            <a:srgbClr val="FFFFFF"/>
          </a:solidFill>
        </p:spPr>
        <p:txBody>
          <a:bodyPr/>
          <a:lstStyle/>
          <a:p>
            <a:endParaRPr lang="en-US" dirty="0"/>
          </a:p>
        </p:txBody>
      </p:sp>
      <p:sp>
        <p:nvSpPr>
          <p:cNvPr id="4" name="Text 2">
            <a:extLst>
              <a:ext uri="{FF2B5EF4-FFF2-40B4-BE49-F238E27FC236}">
                <a16:creationId xmlns:a16="http://schemas.microsoft.com/office/drawing/2014/main" id="{3D104AC4-FC82-5B21-DF57-5988C3B4F3CA}"/>
              </a:ext>
            </a:extLst>
          </p:cNvPr>
          <p:cNvSpPr/>
          <p:nvPr/>
        </p:nvSpPr>
        <p:spPr>
          <a:xfrm>
            <a:off x="182880" y="1399032"/>
            <a:ext cx="1225296"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Quantum Network</a:t>
            </a:r>
          </a:p>
        </p:txBody>
      </p:sp>
      <p:sp>
        <p:nvSpPr>
          <p:cNvPr id="6" name="Text 4">
            <a:extLst>
              <a:ext uri="{FF2B5EF4-FFF2-40B4-BE49-F238E27FC236}">
                <a16:creationId xmlns:a16="http://schemas.microsoft.com/office/drawing/2014/main" id="{C3E38B89-E17E-5740-3C9D-92FC60BA8C56}"/>
              </a:ext>
            </a:extLst>
          </p:cNvPr>
          <p:cNvSpPr/>
          <p:nvPr/>
        </p:nvSpPr>
        <p:spPr>
          <a:xfrm>
            <a:off x="182880" y="2267712"/>
            <a:ext cx="1225296"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Quantum Computing</a:t>
            </a:r>
          </a:p>
        </p:txBody>
      </p:sp>
      <p:sp>
        <p:nvSpPr>
          <p:cNvPr id="7" name="Text 5">
            <a:extLst>
              <a:ext uri="{FF2B5EF4-FFF2-40B4-BE49-F238E27FC236}">
                <a16:creationId xmlns:a16="http://schemas.microsoft.com/office/drawing/2014/main" id="{A7099BA0-6404-1651-D155-815FEA8BD277}"/>
              </a:ext>
            </a:extLst>
          </p:cNvPr>
          <p:cNvSpPr/>
          <p:nvPr/>
        </p:nvSpPr>
        <p:spPr>
          <a:xfrm>
            <a:off x="0" y="3172968"/>
            <a:ext cx="1554480" cy="512064"/>
          </a:xfrm>
          <a:prstGeom prst="rect">
            <a:avLst/>
          </a:prstGeom>
          <a:noFill/>
        </p:spPr>
        <p:txBody>
          <a:bodyPr wrap="square" rtlCol="0" anchor="ctr"/>
          <a:lstStyle/>
          <a:p>
            <a:pPr algn="ctr"/>
            <a:r>
              <a:rPr lang="en-US" sz="1250" b="1" dirty="0">
                <a:solidFill>
                  <a:srgbClr val="A42037"/>
                </a:solidFill>
                <a:latin typeface="Calibri" panose="020F0502020204030204" pitchFamily="34" charset="0"/>
                <a:cs typeface="Calibri" panose="020F0502020204030204" pitchFamily="34" charset="-120"/>
              </a:rPr>
              <a:t>Distributed Quantum Computing</a:t>
            </a:r>
          </a:p>
          <a:p>
            <a:pPr marL="0" indent="0" algn="l">
              <a:buNone/>
            </a:pPr>
            <a:endParaRPr lang="en-US" sz="1250" dirty="0"/>
          </a:p>
        </p:txBody>
      </p:sp>
      <p:sp>
        <p:nvSpPr>
          <p:cNvPr id="8" name="Text 6">
            <a:extLst>
              <a:ext uri="{FF2B5EF4-FFF2-40B4-BE49-F238E27FC236}">
                <a16:creationId xmlns:a16="http://schemas.microsoft.com/office/drawing/2014/main" id="{FC0EAD8B-74D3-D951-4200-6D89FFEECAC1}"/>
              </a:ext>
            </a:extLst>
          </p:cNvPr>
          <p:cNvSpPr/>
          <p:nvPr/>
        </p:nvSpPr>
        <p:spPr>
          <a:xfrm>
            <a:off x="109728" y="4005072"/>
            <a:ext cx="1335024" cy="512064"/>
          </a:xfrm>
          <a:prstGeom prst="rect">
            <a:avLst/>
          </a:prstGeom>
          <a:noFill/>
        </p:spPr>
        <p:txBody>
          <a:bodyPr wrap="square" rtlCol="0" anchor="ctr"/>
          <a:lstStyle/>
          <a:p>
            <a:r>
              <a:rPr lang="en-US" sz="1250" dirty="0">
                <a:solidFill>
                  <a:srgbClr val="EACBD1"/>
                </a:solidFill>
                <a:latin typeface="Calibri" panose="020F0502020204030204" pitchFamily="34" charset="0"/>
                <a:cs typeface="Calibri" panose="020F0502020204030204" pitchFamily="34" charset="-120"/>
              </a:rPr>
              <a:t>Satellite-Ground Communications</a:t>
            </a:r>
          </a:p>
        </p:txBody>
      </p:sp>
      <p:sp>
        <p:nvSpPr>
          <p:cNvPr id="9" name="Text 7">
            <a:extLst>
              <a:ext uri="{FF2B5EF4-FFF2-40B4-BE49-F238E27FC236}">
                <a16:creationId xmlns:a16="http://schemas.microsoft.com/office/drawing/2014/main" id="{15F67B1A-06CE-1014-28DC-177E36B1F0F2}"/>
              </a:ext>
            </a:extLst>
          </p:cNvPr>
          <p:cNvSpPr/>
          <p:nvPr/>
        </p:nvSpPr>
        <p:spPr>
          <a:xfrm>
            <a:off x="0" y="4873752"/>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Satellite Assisted Quantum Networks</a:t>
            </a:r>
          </a:p>
        </p:txBody>
      </p:sp>
      <p:sp>
        <p:nvSpPr>
          <p:cNvPr id="10" name="Text 8">
            <a:extLst>
              <a:ext uri="{FF2B5EF4-FFF2-40B4-BE49-F238E27FC236}">
                <a16:creationId xmlns:a16="http://schemas.microsoft.com/office/drawing/2014/main" id="{6346A538-8FCC-7CB6-E522-464AE3E6321F}"/>
              </a:ext>
            </a:extLst>
          </p:cNvPr>
          <p:cNvSpPr/>
          <p:nvPr/>
        </p:nvSpPr>
        <p:spPr>
          <a:xfrm>
            <a:off x="2011680" y="347472"/>
            <a:ext cx="9677095" cy="292608"/>
          </a:xfrm>
          <a:prstGeom prst="rect">
            <a:avLst/>
          </a:prstGeom>
          <a:noFill/>
        </p:spPr>
        <p:txBody>
          <a:bodyPr wrap="none" rtlCol="0" anchor="ctr"/>
          <a:lstStyle/>
          <a:p>
            <a:pPr marL="0" indent="0">
              <a:buNone/>
            </a:pPr>
            <a:r>
              <a:rPr lang="en-US" sz="1200" b="1" kern="0" spc="100" dirty="0">
                <a:solidFill>
                  <a:srgbClr val="A42037"/>
                </a:solidFill>
                <a:latin typeface="Calibri" panose="020F0502020204030204" pitchFamily="34" charset="0"/>
                <a:ea typeface="Calibri" panose="020F0502020204030204" pitchFamily="34" charset="-122"/>
                <a:cs typeface="Calibri" panose="020F0502020204030204" pitchFamily="34" charset="-120"/>
              </a:rPr>
              <a:t>INTRODUCTION</a:t>
            </a:r>
            <a:endParaRPr lang="en-US" sz="1200" dirty="0"/>
          </a:p>
        </p:txBody>
      </p:sp>
      <p:sp>
        <p:nvSpPr>
          <p:cNvPr id="11" name="Text 9">
            <a:extLst>
              <a:ext uri="{FF2B5EF4-FFF2-40B4-BE49-F238E27FC236}">
                <a16:creationId xmlns:a16="http://schemas.microsoft.com/office/drawing/2014/main" id="{E0788347-F101-7BE5-A554-6AAF6DEA8C2F}"/>
              </a:ext>
            </a:extLst>
          </p:cNvPr>
          <p:cNvSpPr/>
          <p:nvPr/>
        </p:nvSpPr>
        <p:spPr>
          <a:xfrm>
            <a:off x="3882927" y="187607"/>
            <a:ext cx="9677095" cy="658368"/>
          </a:xfrm>
          <a:prstGeom prst="rect">
            <a:avLst/>
          </a:prstGeom>
          <a:noFill/>
        </p:spPr>
        <p:txBody>
          <a:bodyPr wrap="square" rtlCol="0" anchor="ctr"/>
          <a:lstStyle/>
          <a:p>
            <a:r>
              <a:rPr lang="en-US" sz="3200" dirty="0"/>
              <a:t>Distributed Quantum Computing</a:t>
            </a:r>
          </a:p>
        </p:txBody>
      </p:sp>
      <p:sp>
        <p:nvSpPr>
          <p:cNvPr id="12" name="Text 10">
            <a:extLst>
              <a:ext uri="{FF2B5EF4-FFF2-40B4-BE49-F238E27FC236}">
                <a16:creationId xmlns:a16="http://schemas.microsoft.com/office/drawing/2014/main" id="{6F7D788A-E5FB-E9DC-E72F-F04EC7836E63}"/>
              </a:ext>
            </a:extLst>
          </p:cNvPr>
          <p:cNvSpPr/>
          <p:nvPr/>
        </p:nvSpPr>
        <p:spPr>
          <a:xfrm>
            <a:off x="2011680" y="1554480"/>
            <a:ext cx="4754880" cy="4206240"/>
          </a:xfrm>
          <a:prstGeom prst="rect">
            <a:avLst/>
          </a:prstGeom>
          <a:noFill/>
        </p:spPr>
        <p:txBody>
          <a:bodyPr wrap="square" rtlCol="0" anchor="t"/>
          <a:lstStyle/>
          <a:p>
            <a:pPr marL="342900" indent="-342900">
              <a:spcAft>
                <a:spcPts val="1600"/>
              </a:spcAft>
              <a:buSzPct val="100000"/>
              <a:buChar char="•"/>
            </a:pPr>
            <a:endParaRPr lang="en-US" sz="1450" dirty="0"/>
          </a:p>
        </p:txBody>
      </p:sp>
      <p:sp>
        <p:nvSpPr>
          <p:cNvPr id="19" name="Text 17">
            <a:extLst>
              <a:ext uri="{FF2B5EF4-FFF2-40B4-BE49-F238E27FC236}">
                <a16:creationId xmlns:a16="http://schemas.microsoft.com/office/drawing/2014/main" id="{3793086B-1018-5BA0-7C1E-02AD63A1CA9B}"/>
              </a:ext>
            </a:extLst>
          </p:cNvPr>
          <p:cNvSpPr/>
          <p:nvPr/>
        </p:nvSpPr>
        <p:spPr>
          <a:xfrm>
            <a:off x="11551615" y="6473952"/>
            <a:ext cx="411480" cy="274320"/>
          </a:xfrm>
          <a:prstGeom prst="rect">
            <a:avLst/>
          </a:prstGeom>
          <a:noFill/>
        </p:spPr>
        <p:txBody>
          <a:bodyPr wrap="square" rtlCol="0" anchor="ctr"/>
          <a:lstStyle/>
          <a:p>
            <a:pPr marL="0" indent="0" algn="r">
              <a:buNone/>
            </a:pPr>
            <a:r>
              <a:rPr lang="en-US" sz="1000" dirty="0">
                <a:solidFill>
                  <a:srgbClr val="58595B"/>
                </a:solidFill>
                <a:latin typeface="Calibri" panose="020F0502020204030204" pitchFamily="34" charset="0"/>
                <a:ea typeface="Calibri" panose="020F0502020204030204" pitchFamily="34" charset="-122"/>
                <a:cs typeface="Calibri" panose="020F0502020204030204" pitchFamily="34" charset="-120"/>
              </a:rPr>
              <a:t>3</a:t>
            </a:r>
            <a:endParaRPr lang="en-US" sz="1000" dirty="0"/>
          </a:p>
        </p:txBody>
      </p:sp>
      <p:sp>
        <p:nvSpPr>
          <p:cNvPr id="15" name="TextBox 14">
            <a:extLst>
              <a:ext uri="{FF2B5EF4-FFF2-40B4-BE49-F238E27FC236}">
                <a16:creationId xmlns:a16="http://schemas.microsoft.com/office/drawing/2014/main" id="{AD8F1ACF-F5C0-48EB-63A2-ED1454B0BF64}"/>
              </a:ext>
            </a:extLst>
          </p:cNvPr>
          <p:cNvSpPr txBox="1"/>
          <p:nvPr/>
        </p:nvSpPr>
        <p:spPr>
          <a:xfrm>
            <a:off x="0" y="5760720"/>
            <a:ext cx="1554480" cy="477054"/>
          </a:xfrm>
          <a:prstGeom prst="rect">
            <a:avLst/>
          </a:prstGeom>
          <a:noFill/>
        </p:spPr>
        <p:txBody>
          <a:bodyPr wrap="square">
            <a:spAutoFit/>
          </a:bodyPr>
          <a:lstStyle/>
          <a:p>
            <a:pPr algn="ctr"/>
            <a:r>
              <a:rPr lang="en-US" sz="1250" dirty="0">
                <a:solidFill>
                  <a:srgbClr val="EACBD1"/>
                </a:solidFill>
                <a:latin typeface="Calibri" panose="020F0502020204030204" pitchFamily="34" charset="0"/>
                <a:cs typeface="Calibri" panose="020F0502020204030204" pitchFamily="34" charset="-120"/>
              </a:rPr>
              <a:t>Satellite-Ground Quantum Computing</a:t>
            </a:r>
          </a:p>
        </p:txBody>
      </p:sp>
      <p:grpSp>
        <p:nvGrpSpPr>
          <p:cNvPr id="3" name="Group 2">
            <a:extLst>
              <a:ext uri="{FF2B5EF4-FFF2-40B4-BE49-F238E27FC236}">
                <a16:creationId xmlns:a16="http://schemas.microsoft.com/office/drawing/2014/main" id="{923C633A-B468-9998-40C0-1656A454BAFC}"/>
              </a:ext>
            </a:extLst>
          </p:cNvPr>
          <p:cNvGrpSpPr/>
          <p:nvPr/>
        </p:nvGrpSpPr>
        <p:grpSpPr>
          <a:xfrm>
            <a:off x="2096187" y="881198"/>
            <a:ext cx="9296129" cy="3061990"/>
            <a:chOff x="216117" y="1082550"/>
            <a:chExt cx="11664767" cy="3971472"/>
          </a:xfrm>
        </p:grpSpPr>
        <p:cxnSp>
          <p:nvCxnSpPr>
            <p:cNvPr id="13" name="Straight Connector 12">
              <a:extLst>
                <a:ext uri="{FF2B5EF4-FFF2-40B4-BE49-F238E27FC236}">
                  <a16:creationId xmlns:a16="http://schemas.microsoft.com/office/drawing/2014/main" id="{8CFA3616-18B2-5C07-EFD9-0A4B705FA8D9}"/>
                </a:ext>
              </a:extLst>
            </p:cNvPr>
            <p:cNvCxnSpPr>
              <a:cxnSpLocks/>
              <a:stCxn id="14" idx="4"/>
              <a:endCxn id="16" idx="0"/>
            </p:cNvCxnSpPr>
            <p:nvPr/>
          </p:nvCxnSpPr>
          <p:spPr>
            <a:xfrm flipH="1">
              <a:off x="4862947" y="2663900"/>
              <a:ext cx="81636" cy="368932"/>
            </a:xfrm>
            <a:prstGeom prst="line">
              <a:avLst/>
            </a:prstGeom>
            <a:ln w="38100">
              <a:solidFill>
                <a:schemeClr val="accent4"/>
              </a:solidFill>
            </a:ln>
          </p:spPr>
          <p:style>
            <a:lnRef idx="2">
              <a:schemeClr val="accent1"/>
            </a:lnRef>
            <a:fillRef idx="0">
              <a:schemeClr val="accent1"/>
            </a:fillRef>
            <a:effectRef idx="1">
              <a:schemeClr val="accent1"/>
            </a:effectRef>
            <a:fontRef idx="minor">
              <a:schemeClr val="tx1"/>
            </a:fontRef>
          </p:style>
        </p:cxnSp>
        <p:sp>
          <p:nvSpPr>
            <p:cNvPr id="14" name="Flowchart: Connector 168">
              <a:extLst>
                <a:ext uri="{FF2B5EF4-FFF2-40B4-BE49-F238E27FC236}">
                  <a16:creationId xmlns:a16="http://schemas.microsoft.com/office/drawing/2014/main" id="{B4D35D80-E641-C592-62FF-AC65450A565F}"/>
                </a:ext>
              </a:extLst>
            </p:cNvPr>
            <p:cNvSpPr/>
            <p:nvPr/>
          </p:nvSpPr>
          <p:spPr>
            <a:xfrm>
              <a:off x="4851611" y="2481020"/>
              <a:ext cx="185944" cy="182880"/>
            </a:xfrm>
            <a:prstGeom prst="flowChartConnector">
              <a:avLst/>
            </a:prstGeom>
            <a:solidFill>
              <a:schemeClr val="tx2">
                <a:lumMod val="50000"/>
                <a:lumOff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6" name="Flowchart: Connector 168">
              <a:extLst>
                <a:ext uri="{FF2B5EF4-FFF2-40B4-BE49-F238E27FC236}">
                  <a16:creationId xmlns:a16="http://schemas.microsoft.com/office/drawing/2014/main" id="{ACC33C5C-A021-BE16-99B1-A078E5536A0E}"/>
                </a:ext>
              </a:extLst>
            </p:cNvPr>
            <p:cNvSpPr/>
            <p:nvPr/>
          </p:nvSpPr>
          <p:spPr>
            <a:xfrm>
              <a:off x="4769975" y="3032832"/>
              <a:ext cx="185944" cy="182880"/>
            </a:xfrm>
            <a:prstGeom prst="flowChartConnector">
              <a:avLst/>
            </a:prstGeom>
            <a:solidFill>
              <a:schemeClr val="tx2">
                <a:lumMod val="50000"/>
                <a:lumOff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7" name="Flowchart: Connector 168">
              <a:extLst>
                <a:ext uri="{FF2B5EF4-FFF2-40B4-BE49-F238E27FC236}">
                  <a16:creationId xmlns:a16="http://schemas.microsoft.com/office/drawing/2014/main" id="{97C8B5BD-16E1-B7A3-FED5-EB255C915681}"/>
                </a:ext>
              </a:extLst>
            </p:cNvPr>
            <p:cNvSpPr/>
            <p:nvPr/>
          </p:nvSpPr>
          <p:spPr>
            <a:xfrm>
              <a:off x="5372377" y="3590389"/>
              <a:ext cx="185944" cy="182880"/>
            </a:xfrm>
            <a:prstGeom prst="flowChartConnector">
              <a:avLst/>
            </a:prstGeom>
            <a:solidFill>
              <a:schemeClr val="tx2">
                <a:lumMod val="50000"/>
                <a:lumOff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8" name="Flowchart: Connector 168">
              <a:extLst>
                <a:ext uri="{FF2B5EF4-FFF2-40B4-BE49-F238E27FC236}">
                  <a16:creationId xmlns:a16="http://schemas.microsoft.com/office/drawing/2014/main" id="{78895ABD-FAED-E9C5-88FB-4E899BCC833D}"/>
                </a:ext>
              </a:extLst>
            </p:cNvPr>
            <p:cNvSpPr/>
            <p:nvPr/>
          </p:nvSpPr>
          <p:spPr>
            <a:xfrm>
              <a:off x="5986570" y="3008573"/>
              <a:ext cx="185944" cy="182880"/>
            </a:xfrm>
            <a:prstGeom prst="flowChartConnector">
              <a:avLst/>
            </a:prstGeom>
            <a:solidFill>
              <a:schemeClr val="tx2">
                <a:lumMod val="50000"/>
                <a:lumOff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20" name="Straight Connector 19">
              <a:extLst>
                <a:ext uri="{FF2B5EF4-FFF2-40B4-BE49-F238E27FC236}">
                  <a16:creationId xmlns:a16="http://schemas.microsoft.com/office/drawing/2014/main" id="{13AF1C45-F0F5-B932-30AF-E5859C5C727D}"/>
                </a:ext>
              </a:extLst>
            </p:cNvPr>
            <p:cNvCxnSpPr>
              <a:cxnSpLocks/>
              <a:endCxn id="17" idx="1"/>
            </p:cNvCxnSpPr>
            <p:nvPr/>
          </p:nvCxnSpPr>
          <p:spPr>
            <a:xfrm>
              <a:off x="4912996" y="3152650"/>
              <a:ext cx="486612" cy="464521"/>
            </a:xfrm>
            <a:prstGeom prst="line">
              <a:avLst/>
            </a:prstGeom>
            <a:ln w="38100">
              <a:solidFill>
                <a:schemeClr val="accent4"/>
              </a:soli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8E0BEB1D-F9EE-1F69-01D7-38A42778977D}"/>
                </a:ext>
              </a:extLst>
            </p:cNvPr>
            <p:cNvCxnSpPr>
              <a:cxnSpLocks/>
              <a:stCxn id="18" idx="3"/>
              <a:endCxn id="17" idx="7"/>
            </p:cNvCxnSpPr>
            <p:nvPr/>
          </p:nvCxnSpPr>
          <p:spPr>
            <a:xfrm flipH="1">
              <a:off x="5531090" y="3164671"/>
              <a:ext cx="482711" cy="452500"/>
            </a:xfrm>
            <a:prstGeom prst="line">
              <a:avLst/>
            </a:prstGeom>
            <a:ln w="38100">
              <a:solidFill>
                <a:schemeClr val="accent4"/>
              </a:solidFill>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74BE9156-CD5A-2DAD-0703-0E5925DFA918}"/>
                </a:ext>
              </a:extLst>
            </p:cNvPr>
            <p:cNvCxnSpPr>
              <a:cxnSpLocks/>
              <a:stCxn id="18" idx="2"/>
              <a:endCxn id="16" idx="6"/>
            </p:cNvCxnSpPr>
            <p:nvPr/>
          </p:nvCxnSpPr>
          <p:spPr>
            <a:xfrm flipH="1">
              <a:off x="4955919" y="3100013"/>
              <a:ext cx="1030651" cy="24259"/>
            </a:xfrm>
            <a:prstGeom prst="line">
              <a:avLst/>
            </a:prstGeom>
            <a:ln w="38100">
              <a:solidFill>
                <a:schemeClr val="accent4"/>
              </a:solidFill>
            </a:ln>
          </p:spPr>
          <p:style>
            <a:lnRef idx="2">
              <a:schemeClr val="accent1"/>
            </a:lnRef>
            <a:fillRef idx="0">
              <a:schemeClr val="accent1"/>
            </a:fillRef>
            <a:effectRef idx="1">
              <a:schemeClr val="accent1"/>
            </a:effectRef>
            <a:fontRef idx="minor">
              <a:schemeClr val="tx1"/>
            </a:fontRef>
          </p:style>
        </p:cxnSp>
        <p:sp>
          <p:nvSpPr>
            <p:cNvPr id="23" name="Flowchart: Connector 168">
              <a:extLst>
                <a:ext uri="{FF2B5EF4-FFF2-40B4-BE49-F238E27FC236}">
                  <a16:creationId xmlns:a16="http://schemas.microsoft.com/office/drawing/2014/main" id="{D3951031-7E7B-C192-A8CD-C8ED609E230F}"/>
                </a:ext>
              </a:extLst>
            </p:cNvPr>
            <p:cNvSpPr/>
            <p:nvPr/>
          </p:nvSpPr>
          <p:spPr>
            <a:xfrm>
              <a:off x="5738899" y="2473866"/>
              <a:ext cx="185944" cy="182880"/>
            </a:xfrm>
            <a:prstGeom prst="flowChartConnector">
              <a:avLst/>
            </a:prstGeom>
            <a:solidFill>
              <a:schemeClr val="tx2">
                <a:lumMod val="50000"/>
                <a:lumOff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24" name="Straight Connector 23">
              <a:extLst>
                <a:ext uri="{FF2B5EF4-FFF2-40B4-BE49-F238E27FC236}">
                  <a16:creationId xmlns:a16="http://schemas.microsoft.com/office/drawing/2014/main" id="{01960176-B42A-425F-EFDE-ADC851307C97}"/>
                </a:ext>
              </a:extLst>
            </p:cNvPr>
            <p:cNvCxnSpPr>
              <a:cxnSpLocks/>
              <a:stCxn id="23" idx="4"/>
              <a:endCxn id="18" idx="1"/>
            </p:cNvCxnSpPr>
            <p:nvPr/>
          </p:nvCxnSpPr>
          <p:spPr>
            <a:xfrm>
              <a:off x="5831871" y="2656746"/>
              <a:ext cx="181930" cy="378609"/>
            </a:xfrm>
            <a:prstGeom prst="line">
              <a:avLst/>
            </a:prstGeom>
            <a:ln w="38100">
              <a:solidFill>
                <a:schemeClr val="accent4"/>
              </a:solidFill>
            </a:ln>
          </p:spPr>
          <p:style>
            <a:lnRef idx="2">
              <a:schemeClr val="accent1"/>
            </a:lnRef>
            <a:fillRef idx="0">
              <a:schemeClr val="accent1"/>
            </a:fillRef>
            <a:effectRef idx="1">
              <a:schemeClr val="accent1"/>
            </a:effectRef>
            <a:fontRef idx="minor">
              <a:schemeClr val="tx1"/>
            </a:fontRef>
          </p:style>
        </p:cxnSp>
        <p:sp>
          <p:nvSpPr>
            <p:cNvPr id="25" name="TextBox 24">
              <a:extLst>
                <a:ext uri="{FF2B5EF4-FFF2-40B4-BE49-F238E27FC236}">
                  <a16:creationId xmlns:a16="http://schemas.microsoft.com/office/drawing/2014/main" id="{D6B28276-7E33-7AA1-4B03-B23D6930F0B2}"/>
                </a:ext>
              </a:extLst>
            </p:cNvPr>
            <p:cNvSpPr txBox="1"/>
            <p:nvPr/>
          </p:nvSpPr>
          <p:spPr>
            <a:xfrm>
              <a:off x="3843336" y="1314122"/>
              <a:ext cx="3589544" cy="770303"/>
            </a:xfrm>
            <a:prstGeom prst="rect">
              <a:avLst/>
            </a:prstGeom>
            <a:noFill/>
          </p:spPr>
          <p:txBody>
            <a:bodyPr wrap="square" rtlCol="0">
              <a:spAutoFit/>
            </a:bodyPr>
            <a:lstStyle/>
            <a:p>
              <a:pPr algn="ctr"/>
              <a:r>
                <a:rPr lang="en-US" dirty="0"/>
                <a:t>Qubit </a:t>
              </a:r>
              <a:r>
                <a:rPr lang="en-US" b="1" dirty="0"/>
                <a:t>Interaction</a:t>
              </a:r>
              <a:r>
                <a:rPr lang="en-US" dirty="0"/>
                <a:t> Graph </a:t>
              </a:r>
              <a:br>
                <a:rPr lang="en-US" dirty="0"/>
              </a:br>
              <a:r>
                <a:rPr lang="en-US" dirty="0"/>
                <a:t>G’(Q,C)</a:t>
              </a:r>
            </a:p>
          </p:txBody>
        </p:sp>
        <p:sp>
          <p:nvSpPr>
            <p:cNvPr id="26" name="TextBox 25">
              <a:extLst>
                <a:ext uri="{FF2B5EF4-FFF2-40B4-BE49-F238E27FC236}">
                  <a16:creationId xmlns:a16="http://schemas.microsoft.com/office/drawing/2014/main" id="{D9EBDDEE-E7B3-1C79-3598-879B241B808E}"/>
                </a:ext>
              </a:extLst>
            </p:cNvPr>
            <p:cNvSpPr txBox="1"/>
            <p:nvPr/>
          </p:nvSpPr>
          <p:spPr>
            <a:xfrm>
              <a:off x="2868525" y="4533769"/>
              <a:ext cx="1407385" cy="366811"/>
            </a:xfrm>
            <a:prstGeom prst="rect">
              <a:avLst/>
            </a:prstGeom>
            <a:noFill/>
          </p:spPr>
          <p:txBody>
            <a:bodyPr wrap="square" rtlCol="0">
              <a:spAutoFit/>
            </a:bodyPr>
            <a:lstStyle/>
            <a:p>
              <a:r>
                <a:rPr lang="en-US" sz="1400" dirty="0"/>
                <a:t>logical qubit</a:t>
              </a:r>
            </a:p>
          </p:txBody>
        </p:sp>
        <p:cxnSp>
          <p:nvCxnSpPr>
            <p:cNvPr id="27" name="Straight Connector 26">
              <a:extLst>
                <a:ext uri="{FF2B5EF4-FFF2-40B4-BE49-F238E27FC236}">
                  <a16:creationId xmlns:a16="http://schemas.microsoft.com/office/drawing/2014/main" id="{E859B37B-32D6-0F7C-8383-7CB29ABC0A48}"/>
                </a:ext>
              </a:extLst>
            </p:cNvPr>
            <p:cNvCxnSpPr>
              <a:cxnSpLocks/>
            </p:cNvCxnSpPr>
            <p:nvPr/>
          </p:nvCxnSpPr>
          <p:spPr>
            <a:xfrm flipH="1" flipV="1">
              <a:off x="5680976" y="3633856"/>
              <a:ext cx="4931921" cy="359252"/>
            </a:xfrm>
            <a:prstGeom prst="line">
              <a:avLst/>
            </a:prstGeom>
            <a:ln w="31750">
              <a:solidFill>
                <a:schemeClr val="tx2">
                  <a:lumMod val="50000"/>
                  <a:lumOff val="50000"/>
                </a:schemeClr>
              </a:solidFill>
              <a:prstDash val="sysDot"/>
              <a:headEnd type="stealth" w="lg" len="lg"/>
            </a:ln>
          </p:spPr>
          <p:style>
            <a:lnRef idx="2">
              <a:schemeClr val="accent1"/>
            </a:lnRef>
            <a:fillRef idx="0">
              <a:schemeClr val="accent1"/>
            </a:fillRef>
            <a:effectRef idx="1">
              <a:schemeClr val="accent1"/>
            </a:effectRef>
            <a:fontRef idx="minor">
              <a:schemeClr val="tx1"/>
            </a:fontRef>
          </p:style>
        </p:cxnSp>
        <p:sp>
          <p:nvSpPr>
            <p:cNvPr id="28" name="Oval 27">
              <a:extLst>
                <a:ext uri="{FF2B5EF4-FFF2-40B4-BE49-F238E27FC236}">
                  <a16:creationId xmlns:a16="http://schemas.microsoft.com/office/drawing/2014/main" id="{37BABAF2-2555-D3A7-F648-37CB85188494}"/>
                </a:ext>
              </a:extLst>
            </p:cNvPr>
            <p:cNvSpPr/>
            <p:nvPr/>
          </p:nvSpPr>
          <p:spPr>
            <a:xfrm>
              <a:off x="4507346" y="2974787"/>
              <a:ext cx="1190651" cy="1008437"/>
            </a:xfrm>
            <a:prstGeom prst="ellipse">
              <a:avLst/>
            </a:prstGeom>
            <a:noFill/>
            <a:ln w="31750">
              <a:solidFill>
                <a:schemeClr val="tx2">
                  <a:lumMod val="50000"/>
                  <a:lumOff val="50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242D2FB8-3549-49C8-A89D-7C46BB1B3B2F}"/>
                </a:ext>
              </a:extLst>
            </p:cNvPr>
            <p:cNvSpPr/>
            <p:nvPr/>
          </p:nvSpPr>
          <p:spPr>
            <a:xfrm>
              <a:off x="4695136" y="2213906"/>
              <a:ext cx="586820" cy="631385"/>
            </a:xfrm>
            <a:prstGeom prst="ellipse">
              <a:avLst/>
            </a:prstGeom>
            <a:noFill/>
            <a:ln w="31750">
              <a:solidFill>
                <a:schemeClr val="tx2">
                  <a:lumMod val="50000"/>
                  <a:lumOff val="50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0" name="Straight Connector 29">
              <a:extLst>
                <a:ext uri="{FF2B5EF4-FFF2-40B4-BE49-F238E27FC236}">
                  <a16:creationId xmlns:a16="http://schemas.microsoft.com/office/drawing/2014/main" id="{742F650E-293E-9574-83F8-52A1FF1C7136}"/>
                </a:ext>
              </a:extLst>
            </p:cNvPr>
            <p:cNvCxnSpPr>
              <a:cxnSpLocks/>
              <a:stCxn id="105" idx="1"/>
            </p:cNvCxnSpPr>
            <p:nvPr/>
          </p:nvCxnSpPr>
          <p:spPr>
            <a:xfrm flipH="1">
              <a:off x="5147675" y="1804981"/>
              <a:ext cx="5323128" cy="461064"/>
            </a:xfrm>
            <a:prstGeom prst="line">
              <a:avLst/>
            </a:prstGeom>
            <a:ln w="31750">
              <a:solidFill>
                <a:schemeClr val="tx2">
                  <a:lumMod val="50000"/>
                  <a:lumOff val="50000"/>
                </a:schemeClr>
              </a:solidFill>
              <a:prstDash val="sysDot"/>
              <a:headEnd type="stealth" w="lg" len="lg"/>
            </a:ln>
          </p:spPr>
          <p:style>
            <a:lnRef idx="2">
              <a:schemeClr val="accent1"/>
            </a:lnRef>
            <a:fillRef idx="0">
              <a:schemeClr val="accent1"/>
            </a:fillRef>
            <a:effectRef idx="1">
              <a:schemeClr val="accent1"/>
            </a:effectRef>
            <a:fontRef idx="minor">
              <a:schemeClr val="tx1"/>
            </a:fontRef>
          </p:style>
        </p:cxnSp>
        <p:sp>
          <p:nvSpPr>
            <p:cNvPr id="31" name="TextBox 30">
              <a:extLst>
                <a:ext uri="{FF2B5EF4-FFF2-40B4-BE49-F238E27FC236}">
                  <a16:creationId xmlns:a16="http://schemas.microsoft.com/office/drawing/2014/main" id="{F98FF52A-3487-69BF-681C-ED324471CF01}"/>
                </a:ext>
              </a:extLst>
            </p:cNvPr>
            <p:cNvSpPr txBox="1"/>
            <p:nvPr/>
          </p:nvSpPr>
          <p:spPr>
            <a:xfrm>
              <a:off x="6492292" y="2041084"/>
              <a:ext cx="2037225" cy="440173"/>
            </a:xfrm>
            <a:prstGeom prst="rect">
              <a:avLst/>
            </a:prstGeom>
            <a:noFill/>
          </p:spPr>
          <p:txBody>
            <a:bodyPr wrap="square" rtlCol="0">
              <a:spAutoFit/>
            </a:bodyPr>
            <a:lstStyle/>
            <a:p>
              <a:pPr algn="ctr"/>
              <a:r>
                <a:rPr lang="en-US" dirty="0">
                  <a:solidFill>
                    <a:schemeClr val="tx2">
                      <a:lumMod val="50000"/>
                      <a:lumOff val="50000"/>
                    </a:schemeClr>
                  </a:solidFill>
                </a:rPr>
                <a:t>qubit allocation</a:t>
              </a:r>
            </a:p>
          </p:txBody>
        </p:sp>
        <p:sp>
          <p:nvSpPr>
            <p:cNvPr id="32" name="Oval 31">
              <a:extLst>
                <a:ext uri="{FF2B5EF4-FFF2-40B4-BE49-F238E27FC236}">
                  <a16:creationId xmlns:a16="http://schemas.microsoft.com/office/drawing/2014/main" id="{20415F35-1905-B805-A958-7F1F99CB4723}"/>
                </a:ext>
              </a:extLst>
            </p:cNvPr>
            <p:cNvSpPr/>
            <p:nvPr/>
          </p:nvSpPr>
          <p:spPr>
            <a:xfrm>
              <a:off x="5533066" y="2332311"/>
              <a:ext cx="1030651" cy="945195"/>
            </a:xfrm>
            <a:prstGeom prst="ellipse">
              <a:avLst/>
            </a:prstGeom>
            <a:noFill/>
            <a:ln w="31750">
              <a:solidFill>
                <a:schemeClr val="tx2">
                  <a:lumMod val="50000"/>
                  <a:lumOff val="50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3" name="Straight Connector 32">
              <a:extLst>
                <a:ext uri="{FF2B5EF4-FFF2-40B4-BE49-F238E27FC236}">
                  <a16:creationId xmlns:a16="http://schemas.microsoft.com/office/drawing/2014/main" id="{1234E3B9-B5F1-BD8C-C35E-5DB0B69273D2}"/>
                </a:ext>
              </a:extLst>
            </p:cNvPr>
            <p:cNvCxnSpPr>
              <a:cxnSpLocks/>
              <a:stCxn id="103" idx="2"/>
              <a:endCxn id="32" idx="6"/>
            </p:cNvCxnSpPr>
            <p:nvPr/>
          </p:nvCxnSpPr>
          <p:spPr>
            <a:xfrm flipH="1" flipV="1">
              <a:off x="6563717" y="2804909"/>
              <a:ext cx="3137228" cy="106516"/>
            </a:xfrm>
            <a:prstGeom prst="line">
              <a:avLst/>
            </a:prstGeom>
            <a:ln w="31750">
              <a:solidFill>
                <a:schemeClr val="tx2">
                  <a:lumMod val="50000"/>
                  <a:lumOff val="50000"/>
                </a:schemeClr>
              </a:solidFill>
              <a:prstDash val="sysDot"/>
              <a:headEnd type="stealth" w="lg" len="lg"/>
            </a:ln>
          </p:spPr>
          <p:style>
            <a:lnRef idx="2">
              <a:schemeClr val="accent1"/>
            </a:lnRef>
            <a:fillRef idx="0">
              <a:schemeClr val="accent1"/>
            </a:fillRef>
            <a:effectRef idx="1">
              <a:schemeClr val="accent1"/>
            </a:effectRef>
            <a:fontRef idx="minor">
              <a:schemeClr val="tx1"/>
            </a:fontRef>
          </p:style>
        </p:cxnSp>
        <p:cxnSp>
          <p:nvCxnSpPr>
            <p:cNvPr id="34" name="Straight Arrow Connector 33">
              <a:extLst>
                <a:ext uri="{FF2B5EF4-FFF2-40B4-BE49-F238E27FC236}">
                  <a16:creationId xmlns:a16="http://schemas.microsoft.com/office/drawing/2014/main" id="{53AAE7DD-1F96-439C-22D3-7A3F961129C0}"/>
                </a:ext>
              </a:extLst>
            </p:cNvPr>
            <p:cNvCxnSpPr>
              <a:cxnSpLocks/>
              <a:stCxn id="26" idx="0"/>
            </p:cNvCxnSpPr>
            <p:nvPr/>
          </p:nvCxnSpPr>
          <p:spPr>
            <a:xfrm flipH="1" flipV="1">
              <a:off x="647591" y="3983224"/>
              <a:ext cx="2924627" cy="550545"/>
            </a:xfrm>
            <a:prstGeom prst="straightConnector1">
              <a:avLst/>
            </a:prstGeom>
            <a:ln>
              <a:prstDash val="dashDot"/>
              <a:tailEnd type="triangle"/>
            </a:ln>
          </p:spPr>
          <p:style>
            <a:lnRef idx="2">
              <a:schemeClr val="accent1"/>
            </a:lnRef>
            <a:fillRef idx="0">
              <a:schemeClr val="accent1"/>
            </a:fillRef>
            <a:effectRef idx="1">
              <a:schemeClr val="accent1"/>
            </a:effectRef>
            <a:fontRef idx="minor">
              <a:schemeClr val="tx1"/>
            </a:fontRef>
          </p:style>
        </p:cxnSp>
        <p:sp>
          <p:nvSpPr>
            <p:cNvPr id="35" name="TextBox 34">
              <a:extLst>
                <a:ext uri="{FF2B5EF4-FFF2-40B4-BE49-F238E27FC236}">
                  <a16:creationId xmlns:a16="http://schemas.microsoft.com/office/drawing/2014/main" id="{A89E57E9-B0B5-DE82-C1BE-F6EF4D26AF15}"/>
                </a:ext>
              </a:extLst>
            </p:cNvPr>
            <p:cNvSpPr txBox="1"/>
            <p:nvPr/>
          </p:nvSpPr>
          <p:spPr>
            <a:xfrm>
              <a:off x="6127719" y="2839492"/>
              <a:ext cx="569456" cy="518952"/>
            </a:xfrm>
            <a:prstGeom prst="rect">
              <a:avLst/>
            </a:prstGeom>
            <a:noFill/>
          </p:spPr>
          <p:txBody>
            <a:bodyPr wrap="square" rtlCol="0">
              <a:spAutoFit/>
            </a:bodyPr>
            <a:lstStyle/>
            <a:p>
              <a:r>
                <a:rPr lang="en-US" sz="2000" dirty="0"/>
                <a:t>q</a:t>
              </a:r>
              <a:r>
                <a:rPr lang="en-US" sz="2000" baseline="-25000" dirty="0"/>
                <a:t>1</a:t>
              </a:r>
              <a:endParaRPr lang="en-US" sz="2400" baseline="-25000" dirty="0"/>
            </a:p>
          </p:txBody>
        </p:sp>
        <p:sp>
          <p:nvSpPr>
            <p:cNvPr id="36" name="TextBox 35">
              <a:extLst>
                <a:ext uri="{FF2B5EF4-FFF2-40B4-BE49-F238E27FC236}">
                  <a16:creationId xmlns:a16="http://schemas.microsoft.com/office/drawing/2014/main" id="{4B5ACD54-B35C-AD40-466A-65E79C044611}"/>
                </a:ext>
              </a:extLst>
            </p:cNvPr>
            <p:cNvSpPr txBox="1"/>
            <p:nvPr/>
          </p:nvSpPr>
          <p:spPr>
            <a:xfrm>
              <a:off x="5286443" y="3619411"/>
              <a:ext cx="569456" cy="440173"/>
            </a:xfrm>
            <a:prstGeom prst="rect">
              <a:avLst/>
            </a:prstGeom>
            <a:noFill/>
          </p:spPr>
          <p:txBody>
            <a:bodyPr wrap="square" rtlCol="0">
              <a:spAutoFit/>
            </a:bodyPr>
            <a:lstStyle/>
            <a:p>
              <a:r>
                <a:rPr lang="en-US" dirty="0"/>
                <a:t>q</a:t>
              </a:r>
              <a:r>
                <a:rPr lang="en-US" baseline="-25000" dirty="0"/>
                <a:t>5</a:t>
              </a:r>
            </a:p>
          </p:txBody>
        </p:sp>
        <p:sp>
          <p:nvSpPr>
            <p:cNvPr id="37" name="TextBox 36">
              <a:extLst>
                <a:ext uri="{FF2B5EF4-FFF2-40B4-BE49-F238E27FC236}">
                  <a16:creationId xmlns:a16="http://schemas.microsoft.com/office/drawing/2014/main" id="{6D69269B-FFC0-E5A6-D103-F575CD21FC09}"/>
                </a:ext>
              </a:extLst>
            </p:cNvPr>
            <p:cNvSpPr txBox="1"/>
            <p:nvPr/>
          </p:nvSpPr>
          <p:spPr>
            <a:xfrm>
              <a:off x="5680977" y="4173675"/>
              <a:ext cx="2450400" cy="880347"/>
            </a:xfrm>
            <a:prstGeom prst="rect">
              <a:avLst/>
            </a:prstGeom>
            <a:noFill/>
          </p:spPr>
          <p:txBody>
            <a:bodyPr wrap="square" rtlCol="0">
              <a:spAutoFit/>
            </a:bodyPr>
            <a:lstStyle/>
            <a:p>
              <a:pPr algn="ctr"/>
              <a:r>
                <a:rPr lang="en-US" sz="1400" dirty="0"/>
                <a:t>number of CNOT gate operation between </a:t>
              </a:r>
              <a:br>
                <a:rPr lang="en-US" sz="1400" dirty="0"/>
              </a:br>
              <a:r>
                <a:rPr lang="en-US" sz="1400" dirty="0"/>
                <a:t>two logical qubits</a:t>
              </a:r>
            </a:p>
          </p:txBody>
        </p:sp>
        <p:sp>
          <p:nvSpPr>
            <p:cNvPr id="38" name="TextBox 37">
              <a:extLst>
                <a:ext uri="{FF2B5EF4-FFF2-40B4-BE49-F238E27FC236}">
                  <a16:creationId xmlns:a16="http://schemas.microsoft.com/office/drawing/2014/main" id="{CC3C9A39-0248-505D-385F-8DD50E871660}"/>
                </a:ext>
              </a:extLst>
            </p:cNvPr>
            <p:cNvSpPr txBox="1"/>
            <p:nvPr/>
          </p:nvSpPr>
          <p:spPr>
            <a:xfrm>
              <a:off x="4882926" y="2096754"/>
              <a:ext cx="569456" cy="440173"/>
            </a:xfrm>
            <a:prstGeom prst="rect">
              <a:avLst/>
            </a:prstGeom>
            <a:noFill/>
          </p:spPr>
          <p:txBody>
            <a:bodyPr wrap="square" rtlCol="0">
              <a:spAutoFit/>
            </a:bodyPr>
            <a:lstStyle/>
            <a:p>
              <a:r>
                <a:rPr lang="en-US" dirty="0"/>
                <a:t>q</a:t>
              </a:r>
              <a:r>
                <a:rPr lang="en-US" baseline="-25000" dirty="0"/>
                <a:t>3</a:t>
              </a:r>
            </a:p>
          </p:txBody>
        </p:sp>
        <p:sp>
          <p:nvSpPr>
            <p:cNvPr id="39" name="TextBox 38">
              <a:extLst>
                <a:ext uri="{FF2B5EF4-FFF2-40B4-BE49-F238E27FC236}">
                  <a16:creationId xmlns:a16="http://schemas.microsoft.com/office/drawing/2014/main" id="{7ED79914-B0E9-DE24-A08D-2ADFF0EA6C37}"/>
                </a:ext>
              </a:extLst>
            </p:cNvPr>
            <p:cNvSpPr txBox="1"/>
            <p:nvPr/>
          </p:nvSpPr>
          <p:spPr>
            <a:xfrm>
              <a:off x="4578219" y="3115513"/>
              <a:ext cx="569456" cy="440173"/>
            </a:xfrm>
            <a:prstGeom prst="rect">
              <a:avLst/>
            </a:prstGeom>
            <a:noFill/>
          </p:spPr>
          <p:txBody>
            <a:bodyPr wrap="square" rtlCol="0">
              <a:spAutoFit/>
            </a:bodyPr>
            <a:lstStyle/>
            <a:p>
              <a:r>
                <a:rPr lang="en-US" dirty="0"/>
                <a:t>q</a:t>
              </a:r>
              <a:r>
                <a:rPr lang="en-US" baseline="-25000" dirty="0"/>
                <a:t>4</a:t>
              </a:r>
            </a:p>
          </p:txBody>
        </p:sp>
        <p:sp>
          <p:nvSpPr>
            <p:cNvPr id="40" name="TextBox 39">
              <a:extLst>
                <a:ext uri="{FF2B5EF4-FFF2-40B4-BE49-F238E27FC236}">
                  <a16:creationId xmlns:a16="http://schemas.microsoft.com/office/drawing/2014/main" id="{3630D361-2C2D-CD90-DA41-7F5168EC9C27}"/>
                </a:ext>
              </a:extLst>
            </p:cNvPr>
            <p:cNvSpPr txBox="1"/>
            <p:nvPr/>
          </p:nvSpPr>
          <p:spPr>
            <a:xfrm>
              <a:off x="5922835" y="2303919"/>
              <a:ext cx="569456" cy="440173"/>
            </a:xfrm>
            <a:prstGeom prst="rect">
              <a:avLst/>
            </a:prstGeom>
            <a:noFill/>
          </p:spPr>
          <p:txBody>
            <a:bodyPr wrap="square" rtlCol="0">
              <a:spAutoFit/>
            </a:bodyPr>
            <a:lstStyle/>
            <a:p>
              <a:r>
                <a:rPr lang="en-US" dirty="0"/>
                <a:t>q</a:t>
              </a:r>
              <a:r>
                <a:rPr lang="en-US" baseline="-25000" dirty="0"/>
                <a:t>2</a:t>
              </a:r>
            </a:p>
          </p:txBody>
        </p:sp>
        <p:grpSp>
          <p:nvGrpSpPr>
            <p:cNvPr id="41" name="Group 40">
              <a:extLst>
                <a:ext uri="{FF2B5EF4-FFF2-40B4-BE49-F238E27FC236}">
                  <a16:creationId xmlns:a16="http://schemas.microsoft.com/office/drawing/2014/main" id="{F472A780-2BE8-99E5-5BF1-32AD88C6D028}"/>
                </a:ext>
              </a:extLst>
            </p:cNvPr>
            <p:cNvGrpSpPr/>
            <p:nvPr/>
          </p:nvGrpSpPr>
          <p:grpSpPr>
            <a:xfrm>
              <a:off x="7809239" y="1082550"/>
              <a:ext cx="4071645" cy="3892733"/>
              <a:chOff x="264911" y="1050229"/>
              <a:chExt cx="4071645" cy="3892733"/>
            </a:xfrm>
          </p:grpSpPr>
          <p:sp>
            <p:nvSpPr>
              <p:cNvPr id="87" name="TextBox 86">
                <a:extLst>
                  <a:ext uri="{FF2B5EF4-FFF2-40B4-BE49-F238E27FC236}">
                    <a16:creationId xmlns:a16="http://schemas.microsoft.com/office/drawing/2014/main" id="{57BF82E2-E115-C33D-67F3-F4FEFAB52D25}"/>
                  </a:ext>
                </a:extLst>
              </p:cNvPr>
              <p:cNvSpPr txBox="1"/>
              <p:nvPr/>
            </p:nvSpPr>
            <p:spPr>
              <a:xfrm>
                <a:off x="264911" y="1050229"/>
                <a:ext cx="3467135" cy="770303"/>
              </a:xfrm>
              <a:prstGeom prst="rect">
                <a:avLst/>
              </a:prstGeom>
              <a:noFill/>
            </p:spPr>
            <p:txBody>
              <a:bodyPr wrap="square" rtlCol="0">
                <a:spAutoFit/>
              </a:bodyPr>
              <a:lstStyle/>
              <a:p>
                <a:pPr algn="ctr"/>
                <a:r>
                  <a:rPr lang="en-US" dirty="0"/>
                  <a:t>Quantum Network </a:t>
                </a:r>
                <a:br>
                  <a:rPr lang="en-US" dirty="0"/>
                </a:br>
                <a:r>
                  <a:rPr lang="en-US" dirty="0"/>
                  <a:t>G(V,E)</a:t>
                </a:r>
              </a:p>
            </p:txBody>
          </p:sp>
          <p:cxnSp>
            <p:nvCxnSpPr>
              <p:cNvPr id="88" name="Straight Connector 87">
                <a:extLst>
                  <a:ext uri="{FF2B5EF4-FFF2-40B4-BE49-F238E27FC236}">
                    <a16:creationId xmlns:a16="http://schemas.microsoft.com/office/drawing/2014/main" id="{01FC2538-C505-7F8D-E63E-08B0FB0CA7E1}"/>
                  </a:ext>
                </a:extLst>
              </p:cNvPr>
              <p:cNvCxnSpPr>
                <a:cxnSpLocks/>
                <a:stCxn id="100" idx="5"/>
                <a:endCxn id="103" idx="1"/>
              </p:cNvCxnSpPr>
              <p:nvPr/>
            </p:nvCxnSpPr>
            <p:spPr>
              <a:xfrm>
                <a:off x="1640112" y="2309833"/>
                <a:ext cx="563051" cy="457388"/>
              </a:xfrm>
              <a:prstGeom prst="line">
                <a:avLst/>
              </a:prstGeom>
              <a:ln w="38100">
                <a:solidFill>
                  <a:schemeClr val="accent4"/>
                </a:solidFill>
                <a:prstDash val="dash"/>
              </a:ln>
            </p:spPr>
            <p:style>
              <a:lnRef idx="2">
                <a:schemeClr val="accent1"/>
              </a:lnRef>
              <a:fillRef idx="0">
                <a:schemeClr val="accent1"/>
              </a:fillRef>
              <a:effectRef idx="1">
                <a:schemeClr val="accent1"/>
              </a:effectRef>
              <a:fontRef idx="minor">
                <a:schemeClr val="tx1"/>
              </a:fontRef>
            </p:style>
          </p:cxnSp>
          <p:cxnSp>
            <p:nvCxnSpPr>
              <p:cNvPr id="89" name="Straight Connector 88">
                <a:extLst>
                  <a:ext uri="{FF2B5EF4-FFF2-40B4-BE49-F238E27FC236}">
                    <a16:creationId xmlns:a16="http://schemas.microsoft.com/office/drawing/2014/main" id="{B3D52C07-4D0A-7023-A1BC-30BDC07E3315}"/>
                  </a:ext>
                </a:extLst>
              </p:cNvPr>
              <p:cNvCxnSpPr>
                <a:cxnSpLocks/>
                <a:stCxn id="102" idx="0"/>
              </p:cNvCxnSpPr>
              <p:nvPr/>
            </p:nvCxnSpPr>
            <p:spPr>
              <a:xfrm flipH="1" flipV="1">
                <a:off x="3083088" y="2042174"/>
                <a:ext cx="167658" cy="1867325"/>
              </a:xfrm>
              <a:prstGeom prst="line">
                <a:avLst/>
              </a:prstGeom>
              <a:ln w="41275">
                <a:solidFill>
                  <a:schemeClr val="accent2"/>
                </a:solidFill>
                <a:prstDash val="dash"/>
                <a:headEnd type="stealth"/>
                <a:tailEnd type="stealth"/>
              </a:ln>
            </p:spPr>
            <p:style>
              <a:lnRef idx="2">
                <a:schemeClr val="accent1"/>
              </a:lnRef>
              <a:fillRef idx="0">
                <a:schemeClr val="accent1"/>
              </a:fillRef>
              <a:effectRef idx="1">
                <a:schemeClr val="accent1"/>
              </a:effectRef>
              <a:fontRef idx="minor">
                <a:schemeClr val="tx1"/>
              </a:fontRef>
            </p:style>
          </p:cxnSp>
          <p:cxnSp>
            <p:nvCxnSpPr>
              <p:cNvPr id="90" name="Straight Connector 89">
                <a:extLst>
                  <a:ext uri="{FF2B5EF4-FFF2-40B4-BE49-F238E27FC236}">
                    <a16:creationId xmlns:a16="http://schemas.microsoft.com/office/drawing/2014/main" id="{D9D58314-D2C0-FAF1-A090-CE3D187D2E10}"/>
                  </a:ext>
                </a:extLst>
              </p:cNvPr>
              <p:cNvCxnSpPr>
                <a:cxnSpLocks/>
                <a:stCxn id="104" idx="0"/>
                <a:endCxn id="103" idx="4"/>
              </p:cNvCxnSpPr>
              <p:nvPr/>
            </p:nvCxnSpPr>
            <p:spPr>
              <a:xfrm flipV="1">
                <a:off x="2296265" y="3037329"/>
                <a:ext cx="19271" cy="880182"/>
              </a:xfrm>
              <a:prstGeom prst="line">
                <a:avLst/>
              </a:prstGeom>
              <a:ln w="41275">
                <a:solidFill>
                  <a:schemeClr val="accent2"/>
                </a:solidFill>
                <a:prstDash val="dash"/>
                <a:headEnd w="lg" len="lg"/>
                <a:tailEnd type="stealth" w="med" len="med"/>
              </a:ln>
            </p:spPr>
            <p:style>
              <a:lnRef idx="2">
                <a:schemeClr val="accent1"/>
              </a:lnRef>
              <a:fillRef idx="0">
                <a:schemeClr val="accent1"/>
              </a:fillRef>
              <a:effectRef idx="1">
                <a:schemeClr val="accent1"/>
              </a:effectRef>
              <a:fontRef idx="minor">
                <a:schemeClr val="tx1"/>
              </a:fontRef>
            </p:style>
          </p:cxnSp>
          <p:cxnSp>
            <p:nvCxnSpPr>
              <p:cNvPr id="91" name="Straight Connector 90">
                <a:extLst>
                  <a:ext uri="{FF2B5EF4-FFF2-40B4-BE49-F238E27FC236}">
                    <a16:creationId xmlns:a16="http://schemas.microsoft.com/office/drawing/2014/main" id="{52CC0EC4-A1D2-C81B-F857-12A9F866842E}"/>
                  </a:ext>
                </a:extLst>
              </p:cNvPr>
              <p:cNvCxnSpPr>
                <a:cxnSpLocks/>
                <a:stCxn id="101" idx="6"/>
                <a:endCxn id="104" idx="2"/>
              </p:cNvCxnSpPr>
              <p:nvPr/>
            </p:nvCxnSpPr>
            <p:spPr>
              <a:xfrm>
                <a:off x="1286292" y="4037625"/>
                <a:ext cx="851054" cy="38112"/>
              </a:xfrm>
              <a:prstGeom prst="line">
                <a:avLst/>
              </a:prstGeom>
              <a:ln w="38100">
                <a:solidFill>
                  <a:schemeClr val="accent4"/>
                </a:solidFill>
                <a:prstDash val="dash"/>
              </a:ln>
            </p:spPr>
            <p:style>
              <a:lnRef idx="2">
                <a:schemeClr val="accent1"/>
              </a:lnRef>
              <a:fillRef idx="0">
                <a:schemeClr val="accent1"/>
              </a:fillRef>
              <a:effectRef idx="1">
                <a:schemeClr val="accent1"/>
              </a:effectRef>
              <a:fontRef idx="minor">
                <a:schemeClr val="tx1"/>
              </a:fontRef>
            </p:style>
          </p:cxnSp>
          <p:cxnSp>
            <p:nvCxnSpPr>
              <p:cNvPr id="92" name="Straight Connector 91">
                <a:extLst>
                  <a:ext uri="{FF2B5EF4-FFF2-40B4-BE49-F238E27FC236}">
                    <a16:creationId xmlns:a16="http://schemas.microsoft.com/office/drawing/2014/main" id="{DAD6C8CD-B153-0914-47DE-88424FB2CB1F}"/>
                  </a:ext>
                </a:extLst>
              </p:cNvPr>
              <p:cNvCxnSpPr>
                <a:cxnSpLocks/>
                <a:stCxn id="104" idx="6"/>
                <a:endCxn id="102" idx="2"/>
              </p:cNvCxnSpPr>
              <p:nvPr/>
            </p:nvCxnSpPr>
            <p:spPr>
              <a:xfrm flipV="1">
                <a:off x="2455184" y="4067725"/>
                <a:ext cx="636643" cy="8012"/>
              </a:xfrm>
              <a:prstGeom prst="line">
                <a:avLst/>
              </a:prstGeom>
              <a:ln w="41275">
                <a:solidFill>
                  <a:schemeClr val="accent2"/>
                </a:solidFill>
                <a:prstDash val="dash"/>
                <a:tailEnd type="stealth"/>
              </a:ln>
            </p:spPr>
            <p:style>
              <a:lnRef idx="2">
                <a:schemeClr val="accent1"/>
              </a:lnRef>
              <a:fillRef idx="0">
                <a:schemeClr val="accent1"/>
              </a:fillRef>
              <a:effectRef idx="1">
                <a:schemeClr val="accent1"/>
              </a:effectRef>
              <a:fontRef idx="minor">
                <a:schemeClr val="tx1"/>
              </a:fontRef>
            </p:style>
          </p:cxnSp>
          <p:cxnSp>
            <p:nvCxnSpPr>
              <p:cNvPr id="93" name="Straight Connector 92">
                <a:extLst>
                  <a:ext uri="{FF2B5EF4-FFF2-40B4-BE49-F238E27FC236}">
                    <a16:creationId xmlns:a16="http://schemas.microsoft.com/office/drawing/2014/main" id="{30A04CEF-8339-FD71-B4ED-5A34FA790B32}"/>
                  </a:ext>
                </a:extLst>
              </p:cNvPr>
              <p:cNvCxnSpPr>
                <a:cxnSpLocks/>
                <a:stCxn id="106" idx="0"/>
                <a:endCxn id="108" idx="1"/>
              </p:cNvCxnSpPr>
              <p:nvPr/>
            </p:nvCxnSpPr>
            <p:spPr>
              <a:xfrm flipV="1">
                <a:off x="2315537" y="4258006"/>
                <a:ext cx="8152" cy="368505"/>
              </a:xfrm>
              <a:prstGeom prst="line">
                <a:avLst/>
              </a:prstGeom>
              <a:ln w="38100">
                <a:solidFill>
                  <a:schemeClr val="accent4"/>
                </a:solidFill>
                <a:prstDash val="dash"/>
              </a:ln>
            </p:spPr>
            <p:style>
              <a:lnRef idx="2">
                <a:schemeClr val="accent1"/>
              </a:lnRef>
              <a:fillRef idx="0">
                <a:schemeClr val="accent1"/>
              </a:fillRef>
              <a:effectRef idx="1">
                <a:schemeClr val="accent1"/>
              </a:effectRef>
              <a:fontRef idx="minor">
                <a:schemeClr val="tx1"/>
              </a:fontRef>
            </p:style>
          </p:cxnSp>
          <p:cxnSp>
            <p:nvCxnSpPr>
              <p:cNvPr id="94" name="Straight Connector 93">
                <a:extLst>
                  <a:ext uri="{FF2B5EF4-FFF2-40B4-BE49-F238E27FC236}">
                    <a16:creationId xmlns:a16="http://schemas.microsoft.com/office/drawing/2014/main" id="{9F6D39E4-9BAA-4B24-B96B-FAA7E12BADBA}"/>
                  </a:ext>
                </a:extLst>
              </p:cNvPr>
              <p:cNvCxnSpPr>
                <a:cxnSpLocks/>
                <a:stCxn id="100" idx="3"/>
                <a:endCxn id="95" idx="7"/>
              </p:cNvCxnSpPr>
              <p:nvPr/>
            </p:nvCxnSpPr>
            <p:spPr>
              <a:xfrm flipH="1">
                <a:off x="719402" y="2309833"/>
                <a:ext cx="695964" cy="635156"/>
              </a:xfrm>
              <a:prstGeom prst="line">
                <a:avLst/>
              </a:prstGeom>
              <a:ln w="38100">
                <a:solidFill>
                  <a:schemeClr val="accent4"/>
                </a:solidFill>
                <a:prstDash val="dash"/>
              </a:ln>
            </p:spPr>
            <p:style>
              <a:lnRef idx="2">
                <a:schemeClr val="accent1"/>
              </a:lnRef>
              <a:fillRef idx="0">
                <a:schemeClr val="accent1"/>
              </a:fillRef>
              <a:effectRef idx="1">
                <a:schemeClr val="accent1"/>
              </a:effectRef>
              <a:fontRef idx="minor">
                <a:schemeClr val="tx1"/>
              </a:fontRef>
            </p:style>
          </p:cxnSp>
          <p:sp>
            <p:nvSpPr>
              <p:cNvPr id="95" name="Flowchart: Connector 44">
                <a:extLst>
                  <a:ext uri="{FF2B5EF4-FFF2-40B4-BE49-F238E27FC236}">
                    <a16:creationId xmlns:a16="http://schemas.microsoft.com/office/drawing/2014/main" id="{6CAC607E-BAE9-91B0-15C4-E9BBC08FC330}"/>
                  </a:ext>
                </a:extLst>
              </p:cNvPr>
              <p:cNvSpPr/>
              <p:nvPr/>
            </p:nvSpPr>
            <p:spPr>
              <a:xfrm>
                <a:off x="448110" y="2898646"/>
                <a:ext cx="317838" cy="316451"/>
              </a:xfrm>
              <a:prstGeom prst="flowChartConnector">
                <a:avLst/>
              </a:prstGeom>
              <a:solidFill>
                <a:schemeClr val="bg1"/>
              </a:solidFill>
              <a:ln w="19050" cmpd="sng">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96" name="Straight Connector 95">
                <a:extLst>
                  <a:ext uri="{FF2B5EF4-FFF2-40B4-BE49-F238E27FC236}">
                    <a16:creationId xmlns:a16="http://schemas.microsoft.com/office/drawing/2014/main" id="{996B7736-9F8D-B52C-A407-6383918F813E}"/>
                  </a:ext>
                </a:extLst>
              </p:cNvPr>
              <p:cNvCxnSpPr>
                <a:cxnSpLocks/>
                <a:stCxn id="95" idx="4"/>
                <a:endCxn id="101" idx="1"/>
              </p:cNvCxnSpPr>
              <p:nvPr/>
            </p:nvCxnSpPr>
            <p:spPr>
              <a:xfrm>
                <a:off x="607029" y="3215097"/>
                <a:ext cx="407971" cy="710645"/>
              </a:xfrm>
              <a:prstGeom prst="line">
                <a:avLst/>
              </a:prstGeom>
              <a:ln w="38100">
                <a:solidFill>
                  <a:schemeClr val="accent4"/>
                </a:solidFill>
                <a:prstDash val="dash"/>
              </a:ln>
            </p:spPr>
            <p:style>
              <a:lnRef idx="2">
                <a:schemeClr val="accent1"/>
              </a:lnRef>
              <a:fillRef idx="0">
                <a:schemeClr val="accent1"/>
              </a:fillRef>
              <a:effectRef idx="1">
                <a:schemeClr val="accent1"/>
              </a:effectRef>
              <a:fontRef idx="minor">
                <a:schemeClr val="tx1"/>
              </a:fontRef>
            </p:style>
          </p:cxnSp>
          <p:cxnSp>
            <p:nvCxnSpPr>
              <p:cNvPr id="97" name="Straight Connector 96">
                <a:extLst>
                  <a:ext uri="{FF2B5EF4-FFF2-40B4-BE49-F238E27FC236}">
                    <a16:creationId xmlns:a16="http://schemas.microsoft.com/office/drawing/2014/main" id="{DF3F3741-4DF4-BCC4-C6CA-2E1CCD59CCC6}"/>
                  </a:ext>
                </a:extLst>
              </p:cNvPr>
              <p:cNvCxnSpPr>
                <a:cxnSpLocks/>
                <a:stCxn id="106" idx="1"/>
                <a:endCxn id="101" idx="5"/>
              </p:cNvCxnSpPr>
              <p:nvPr/>
            </p:nvCxnSpPr>
            <p:spPr>
              <a:xfrm flipH="1" flipV="1">
                <a:off x="1239746" y="4149507"/>
                <a:ext cx="963417" cy="523347"/>
              </a:xfrm>
              <a:prstGeom prst="line">
                <a:avLst/>
              </a:prstGeom>
              <a:ln w="38100">
                <a:solidFill>
                  <a:schemeClr val="accent4"/>
                </a:solidFill>
                <a:prstDash val="dash"/>
              </a:ln>
            </p:spPr>
            <p:style>
              <a:lnRef idx="2">
                <a:schemeClr val="accent1"/>
              </a:lnRef>
              <a:fillRef idx="0">
                <a:schemeClr val="accent1"/>
              </a:fillRef>
              <a:effectRef idx="1">
                <a:schemeClr val="accent1"/>
              </a:effectRef>
              <a:fontRef idx="minor">
                <a:schemeClr val="tx1"/>
              </a:fontRef>
            </p:style>
          </p:cxnSp>
          <p:cxnSp>
            <p:nvCxnSpPr>
              <p:cNvPr id="98" name="Straight Connector 97">
                <a:extLst>
                  <a:ext uri="{FF2B5EF4-FFF2-40B4-BE49-F238E27FC236}">
                    <a16:creationId xmlns:a16="http://schemas.microsoft.com/office/drawing/2014/main" id="{134D5690-02D6-ECC0-8242-12EFE7ADF1B4}"/>
                  </a:ext>
                </a:extLst>
              </p:cNvPr>
              <p:cNvCxnSpPr>
                <a:cxnSpLocks/>
                <a:stCxn id="105" idx="2"/>
              </p:cNvCxnSpPr>
              <p:nvPr/>
            </p:nvCxnSpPr>
            <p:spPr>
              <a:xfrm flipH="1">
                <a:off x="1745223" y="1884543"/>
                <a:ext cx="1134706" cy="297618"/>
              </a:xfrm>
              <a:prstGeom prst="line">
                <a:avLst/>
              </a:prstGeom>
              <a:ln w="38100">
                <a:solidFill>
                  <a:schemeClr val="accent4"/>
                </a:solidFill>
                <a:prstDash val="dash"/>
              </a:ln>
            </p:spPr>
            <p:style>
              <a:lnRef idx="2">
                <a:schemeClr val="accent1"/>
              </a:lnRef>
              <a:fillRef idx="0">
                <a:schemeClr val="accent1"/>
              </a:fillRef>
              <a:effectRef idx="1">
                <a:schemeClr val="accent1"/>
              </a:effectRef>
              <a:fontRef idx="minor">
                <a:schemeClr val="tx1"/>
              </a:fontRef>
            </p:style>
          </p:cxnSp>
          <p:cxnSp>
            <p:nvCxnSpPr>
              <p:cNvPr id="99" name="Straight Connector 98">
                <a:extLst>
                  <a:ext uri="{FF2B5EF4-FFF2-40B4-BE49-F238E27FC236}">
                    <a16:creationId xmlns:a16="http://schemas.microsoft.com/office/drawing/2014/main" id="{06EF5B22-A4C7-10C4-2D45-0996462C1F55}"/>
                  </a:ext>
                </a:extLst>
              </p:cNvPr>
              <p:cNvCxnSpPr>
                <a:cxnSpLocks/>
                <a:stCxn id="101" idx="0"/>
                <a:endCxn id="100" idx="4"/>
              </p:cNvCxnSpPr>
              <p:nvPr/>
            </p:nvCxnSpPr>
            <p:spPr>
              <a:xfrm flipV="1">
                <a:off x="1127373" y="2356176"/>
                <a:ext cx="400366" cy="1523223"/>
              </a:xfrm>
              <a:prstGeom prst="line">
                <a:avLst/>
              </a:prstGeom>
              <a:ln w="38100">
                <a:solidFill>
                  <a:schemeClr val="accent4"/>
                </a:solidFill>
                <a:prstDash val="dash"/>
              </a:ln>
            </p:spPr>
            <p:style>
              <a:lnRef idx="2">
                <a:schemeClr val="accent1"/>
              </a:lnRef>
              <a:fillRef idx="0">
                <a:schemeClr val="accent1"/>
              </a:fillRef>
              <a:effectRef idx="1">
                <a:schemeClr val="accent1"/>
              </a:effectRef>
              <a:fontRef idx="minor">
                <a:schemeClr val="tx1"/>
              </a:fontRef>
            </p:style>
          </p:cxnSp>
          <p:sp>
            <p:nvSpPr>
              <p:cNvPr id="100" name="Flowchart: Connector 44">
                <a:extLst>
                  <a:ext uri="{FF2B5EF4-FFF2-40B4-BE49-F238E27FC236}">
                    <a16:creationId xmlns:a16="http://schemas.microsoft.com/office/drawing/2014/main" id="{3158FFE3-7D40-63D7-753A-A4AE9705A757}"/>
                  </a:ext>
                </a:extLst>
              </p:cNvPr>
              <p:cNvSpPr/>
              <p:nvPr/>
            </p:nvSpPr>
            <p:spPr>
              <a:xfrm>
                <a:off x="1368820" y="2039725"/>
                <a:ext cx="317838" cy="316451"/>
              </a:xfrm>
              <a:prstGeom prst="flowChartConnector">
                <a:avLst/>
              </a:prstGeom>
              <a:solidFill>
                <a:schemeClr val="bg1"/>
              </a:solidFill>
              <a:ln w="19050" cmpd="sng">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01" name="Flowchart: Connector 44">
                <a:extLst>
                  <a:ext uri="{FF2B5EF4-FFF2-40B4-BE49-F238E27FC236}">
                    <a16:creationId xmlns:a16="http://schemas.microsoft.com/office/drawing/2014/main" id="{A8312B52-3954-486A-C15C-550520B157F8}"/>
                  </a:ext>
                </a:extLst>
              </p:cNvPr>
              <p:cNvSpPr/>
              <p:nvPr/>
            </p:nvSpPr>
            <p:spPr>
              <a:xfrm>
                <a:off x="968454" y="3879399"/>
                <a:ext cx="317838" cy="316451"/>
              </a:xfrm>
              <a:prstGeom prst="flowChartConnector">
                <a:avLst/>
              </a:prstGeom>
              <a:solidFill>
                <a:schemeClr val="bg1"/>
              </a:solidFill>
              <a:ln w="19050" cmpd="sng">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02" name="Flowchart: Connector 44">
                <a:extLst>
                  <a:ext uri="{FF2B5EF4-FFF2-40B4-BE49-F238E27FC236}">
                    <a16:creationId xmlns:a16="http://schemas.microsoft.com/office/drawing/2014/main" id="{2F0E1685-35DB-33F2-EF8D-1E555A8C1B4A}"/>
                  </a:ext>
                </a:extLst>
              </p:cNvPr>
              <p:cNvSpPr/>
              <p:nvPr/>
            </p:nvSpPr>
            <p:spPr>
              <a:xfrm>
                <a:off x="3091827" y="3909499"/>
                <a:ext cx="317838" cy="316451"/>
              </a:xfrm>
              <a:prstGeom prst="flowChartConnector">
                <a:avLst/>
              </a:prstGeom>
              <a:solidFill>
                <a:schemeClr val="accent2"/>
              </a:solidFill>
              <a:ln w="19050" cmpd="sng">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03" name="Flowchart: Connector 44">
                <a:extLst>
                  <a:ext uri="{FF2B5EF4-FFF2-40B4-BE49-F238E27FC236}">
                    <a16:creationId xmlns:a16="http://schemas.microsoft.com/office/drawing/2014/main" id="{85397A69-0877-8CCD-8F93-62C2134504ED}"/>
                  </a:ext>
                </a:extLst>
              </p:cNvPr>
              <p:cNvSpPr/>
              <p:nvPr/>
            </p:nvSpPr>
            <p:spPr>
              <a:xfrm>
                <a:off x="2156617" y="2720878"/>
                <a:ext cx="317838" cy="316451"/>
              </a:xfrm>
              <a:prstGeom prst="flowChartConnector">
                <a:avLst/>
              </a:prstGeom>
              <a:solidFill>
                <a:schemeClr val="accent2"/>
              </a:solidFill>
              <a:ln w="19050" cmpd="sng">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04" name="Flowchart: Connector 44">
                <a:extLst>
                  <a:ext uri="{FF2B5EF4-FFF2-40B4-BE49-F238E27FC236}">
                    <a16:creationId xmlns:a16="http://schemas.microsoft.com/office/drawing/2014/main" id="{41A706E7-9EA4-1853-2969-800D02E8A1A0}"/>
                  </a:ext>
                </a:extLst>
              </p:cNvPr>
              <p:cNvSpPr/>
              <p:nvPr/>
            </p:nvSpPr>
            <p:spPr>
              <a:xfrm>
                <a:off x="2137346" y="3917511"/>
                <a:ext cx="317838" cy="316451"/>
              </a:xfrm>
              <a:prstGeom prst="flowChartConnector">
                <a:avLst/>
              </a:prstGeom>
              <a:solidFill>
                <a:schemeClr val="accent2">
                  <a:lumMod val="60000"/>
                  <a:lumOff val="40000"/>
                </a:schemeClr>
              </a:solidFill>
              <a:ln w="19050" cmpd="sng">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05" name="Flowchart: Connector 44">
                <a:extLst>
                  <a:ext uri="{FF2B5EF4-FFF2-40B4-BE49-F238E27FC236}">
                    <a16:creationId xmlns:a16="http://schemas.microsoft.com/office/drawing/2014/main" id="{65326FA8-B266-289C-A450-2C42803A7B81}"/>
                  </a:ext>
                </a:extLst>
              </p:cNvPr>
              <p:cNvSpPr/>
              <p:nvPr/>
            </p:nvSpPr>
            <p:spPr>
              <a:xfrm>
                <a:off x="2879929" y="1726317"/>
                <a:ext cx="317838" cy="316451"/>
              </a:xfrm>
              <a:prstGeom prst="flowChartConnector">
                <a:avLst/>
              </a:prstGeom>
              <a:solidFill>
                <a:schemeClr val="accent2"/>
              </a:solidFill>
              <a:ln w="19050" cmpd="sng">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06" name="Flowchart: Connector 44">
                <a:extLst>
                  <a:ext uri="{FF2B5EF4-FFF2-40B4-BE49-F238E27FC236}">
                    <a16:creationId xmlns:a16="http://schemas.microsoft.com/office/drawing/2014/main" id="{12E79F06-A3D3-17AB-CFB9-8D74922509F8}"/>
                  </a:ext>
                </a:extLst>
              </p:cNvPr>
              <p:cNvSpPr/>
              <p:nvPr/>
            </p:nvSpPr>
            <p:spPr>
              <a:xfrm>
                <a:off x="2156617" y="4626511"/>
                <a:ext cx="317838" cy="316451"/>
              </a:xfrm>
              <a:prstGeom prst="flowChartConnector">
                <a:avLst/>
              </a:prstGeom>
              <a:solidFill>
                <a:schemeClr val="bg1"/>
              </a:solidFill>
              <a:ln w="19050" cmpd="sng">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07" name="TextBox 106">
                <a:extLst>
                  <a:ext uri="{FF2B5EF4-FFF2-40B4-BE49-F238E27FC236}">
                    <a16:creationId xmlns:a16="http://schemas.microsoft.com/office/drawing/2014/main" id="{C70A349D-7132-0B60-B3EB-B118041DF937}"/>
                  </a:ext>
                </a:extLst>
              </p:cNvPr>
              <p:cNvSpPr txBox="1"/>
              <p:nvPr/>
            </p:nvSpPr>
            <p:spPr>
              <a:xfrm>
                <a:off x="2492083" y="2607689"/>
                <a:ext cx="569456" cy="440173"/>
              </a:xfrm>
              <a:prstGeom prst="rect">
                <a:avLst/>
              </a:prstGeom>
              <a:noFill/>
            </p:spPr>
            <p:txBody>
              <a:bodyPr wrap="square" rtlCol="0">
                <a:spAutoFit/>
              </a:bodyPr>
              <a:lstStyle/>
              <a:p>
                <a:r>
                  <a:rPr lang="en-US" dirty="0"/>
                  <a:t>v</a:t>
                </a:r>
                <a:r>
                  <a:rPr lang="en-US" baseline="-25000" dirty="0"/>
                  <a:t>1</a:t>
                </a:r>
              </a:p>
            </p:txBody>
          </p:sp>
          <p:sp>
            <p:nvSpPr>
              <p:cNvPr id="108" name="TextBox 107">
                <a:extLst>
                  <a:ext uri="{FF2B5EF4-FFF2-40B4-BE49-F238E27FC236}">
                    <a16:creationId xmlns:a16="http://schemas.microsoft.com/office/drawing/2014/main" id="{3FBCD259-3E61-E6EE-B79D-DDC71CF8CC84}"/>
                  </a:ext>
                </a:extLst>
              </p:cNvPr>
              <p:cNvSpPr txBox="1"/>
              <p:nvPr/>
            </p:nvSpPr>
            <p:spPr>
              <a:xfrm>
                <a:off x="2323689" y="4037920"/>
                <a:ext cx="569456" cy="440173"/>
              </a:xfrm>
              <a:prstGeom prst="rect">
                <a:avLst/>
              </a:prstGeom>
              <a:noFill/>
            </p:spPr>
            <p:txBody>
              <a:bodyPr wrap="square" rtlCol="0">
                <a:spAutoFit/>
              </a:bodyPr>
              <a:lstStyle/>
              <a:p>
                <a:r>
                  <a:rPr lang="en-US" dirty="0"/>
                  <a:t>v</a:t>
                </a:r>
                <a:r>
                  <a:rPr lang="en-US" baseline="-25000" dirty="0"/>
                  <a:t>2</a:t>
                </a:r>
              </a:p>
            </p:txBody>
          </p:sp>
          <p:sp>
            <p:nvSpPr>
              <p:cNvPr id="109" name="TextBox 108">
                <a:extLst>
                  <a:ext uri="{FF2B5EF4-FFF2-40B4-BE49-F238E27FC236}">
                    <a16:creationId xmlns:a16="http://schemas.microsoft.com/office/drawing/2014/main" id="{061E424A-A328-3371-2A5F-34BE660E16A6}"/>
                  </a:ext>
                </a:extLst>
              </p:cNvPr>
              <p:cNvSpPr txBox="1"/>
              <p:nvPr/>
            </p:nvSpPr>
            <p:spPr>
              <a:xfrm>
                <a:off x="3409665" y="3995117"/>
                <a:ext cx="569456" cy="440173"/>
              </a:xfrm>
              <a:prstGeom prst="rect">
                <a:avLst/>
              </a:prstGeom>
              <a:noFill/>
            </p:spPr>
            <p:txBody>
              <a:bodyPr wrap="square" rtlCol="0">
                <a:spAutoFit/>
              </a:bodyPr>
              <a:lstStyle/>
              <a:p>
                <a:r>
                  <a:rPr lang="en-US" dirty="0"/>
                  <a:t>v</a:t>
                </a:r>
                <a:r>
                  <a:rPr lang="en-US" baseline="-25000" dirty="0"/>
                  <a:t>3</a:t>
                </a:r>
              </a:p>
            </p:txBody>
          </p:sp>
          <p:cxnSp>
            <p:nvCxnSpPr>
              <p:cNvPr id="110" name="Straight Connector 109">
                <a:extLst>
                  <a:ext uri="{FF2B5EF4-FFF2-40B4-BE49-F238E27FC236}">
                    <a16:creationId xmlns:a16="http://schemas.microsoft.com/office/drawing/2014/main" id="{24B6B96C-F660-E83E-2CB0-ACB159661D5B}"/>
                  </a:ext>
                </a:extLst>
              </p:cNvPr>
              <p:cNvCxnSpPr>
                <a:cxnSpLocks/>
                <a:endCxn id="103" idx="7"/>
              </p:cNvCxnSpPr>
              <p:nvPr/>
            </p:nvCxnSpPr>
            <p:spPr>
              <a:xfrm flipH="1">
                <a:off x="2427909" y="1981842"/>
                <a:ext cx="482815" cy="785379"/>
              </a:xfrm>
              <a:prstGeom prst="line">
                <a:avLst/>
              </a:prstGeom>
              <a:ln w="38100">
                <a:solidFill>
                  <a:schemeClr val="accent4"/>
                </a:solidFill>
                <a:prstDash val="dash"/>
              </a:ln>
            </p:spPr>
            <p:style>
              <a:lnRef idx="2">
                <a:schemeClr val="accent1"/>
              </a:lnRef>
              <a:fillRef idx="0">
                <a:schemeClr val="accent1"/>
              </a:fillRef>
              <a:effectRef idx="1">
                <a:schemeClr val="accent1"/>
              </a:effectRef>
              <a:fontRef idx="minor">
                <a:schemeClr val="tx1"/>
              </a:fontRef>
            </p:style>
          </p:cxnSp>
          <p:sp>
            <p:nvSpPr>
              <p:cNvPr id="111" name="TextBox 110">
                <a:extLst>
                  <a:ext uri="{FF2B5EF4-FFF2-40B4-BE49-F238E27FC236}">
                    <a16:creationId xmlns:a16="http://schemas.microsoft.com/office/drawing/2014/main" id="{89DA6237-3A15-4D89-EE86-A1C2C33E2F41}"/>
                  </a:ext>
                </a:extLst>
              </p:cNvPr>
              <p:cNvSpPr txBox="1"/>
              <p:nvPr/>
            </p:nvSpPr>
            <p:spPr>
              <a:xfrm>
                <a:off x="3108970" y="1497062"/>
                <a:ext cx="569456" cy="440173"/>
              </a:xfrm>
              <a:prstGeom prst="rect">
                <a:avLst/>
              </a:prstGeom>
              <a:noFill/>
            </p:spPr>
            <p:txBody>
              <a:bodyPr wrap="square" rtlCol="0">
                <a:spAutoFit/>
              </a:bodyPr>
              <a:lstStyle/>
              <a:p>
                <a:r>
                  <a:rPr lang="en-US" dirty="0"/>
                  <a:t>v</a:t>
                </a:r>
                <a:r>
                  <a:rPr lang="en-US" baseline="-25000" dirty="0"/>
                  <a:t>4</a:t>
                </a:r>
              </a:p>
            </p:txBody>
          </p:sp>
          <p:sp>
            <p:nvSpPr>
              <p:cNvPr id="112" name="TextBox 111">
                <a:extLst>
                  <a:ext uri="{FF2B5EF4-FFF2-40B4-BE49-F238E27FC236}">
                    <a16:creationId xmlns:a16="http://schemas.microsoft.com/office/drawing/2014/main" id="{26B8C6C5-D843-63A8-ACC7-4D6B949942FF}"/>
                  </a:ext>
                </a:extLst>
              </p:cNvPr>
              <p:cNvSpPr txBox="1"/>
              <p:nvPr/>
            </p:nvSpPr>
            <p:spPr>
              <a:xfrm>
                <a:off x="2299331" y="3127519"/>
                <a:ext cx="2037225" cy="440173"/>
              </a:xfrm>
              <a:prstGeom prst="rect">
                <a:avLst/>
              </a:prstGeom>
              <a:noFill/>
            </p:spPr>
            <p:txBody>
              <a:bodyPr wrap="square" rtlCol="0">
                <a:spAutoFit/>
              </a:bodyPr>
              <a:lstStyle/>
              <a:p>
                <a:pPr algn="ctr"/>
                <a:r>
                  <a:rPr lang="en-US" dirty="0">
                    <a:solidFill>
                      <a:srgbClr val="FF0000"/>
                    </a:solidFill>
                  </a:rPr>
                  <a:t>final topology</a:t>
                </a:r>
              </a:p>
            </p:txBody>
          </p:sp>
          <p:sp>
            <p:nvSpPr>
              <p:cNvPr id="113" name="Flowchart: Connector 168">
                <a:extLst>
                  <a:ext uri="{FF2B5EF4-FFF2-40B4-BE49-F238E27FC236}">
                    <a16:creationId xmlns:a16="http://schemas.microsoft.com/office/drawing/2014/main" id="{B16896AA-A0C8-2054-69E1-D1D28D03C0A1}"/>
                  </a:ext>
                </a:extLst>
              </p:cNvPr>
              <p:cNvSpPr/>
              <p:nvPr/>
            </p:nvSpPr>
            <p:spPr>
              <a:xfrm>
                <a:off x="2215571" y="2784918"/>
                <a:ext cx="95228" cy="93659"/>
              </a:xfrm>
              <a:prstGeom prst="flowChartConnector">
                <a:avLst/>
              </a:prstGeom>
              <a:solidFill>
                <a:schemeClr val="tx2">
                  <a:lumMod val="50000"/>
                  <a:lumOff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14" name="Flowchart: Connector 168">
                <a:extLst>
                  <a:ext uri="{FF2B5EF4-FFF2-40B4-BE49-F238E27FC236}">
                    <a16:creationId xmlns:a16="http://schemas.microsoft.com/office/drawing/2014/main" id="{04E60420-2B0D-DC10-A936-639C7F3A2D2F}"/>
                  </a:ext>
                </a:extLst>
              </p:cNvPr>
              <p:cNvSpPr/>
              <p:nvPr/>
            </p:nvSpPr>
            <p:spPr>
              <a:xfrm>
                <a:off x="2314806" y="2905419"/>
                <a:ext cx="95228" cy="93659"/>
              </a:xfrm>
              <a:prstGeom prst="flowChartConnector">
                <a:avLst/>
              </a:prstGeom>
              <a:solidFill>
                <a:schemeClr val="tx2">
                  <a:lumMod val="50000"/>
                  <a:lumOff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15" name="Flowchart: Connector 168">
                <a:extLst>
                  <a:ext uri="{FF2B5EF4-FFF2-40B4-BE49-F238E27FC236}">
                    <a16:creationId xmlns:a16="http://schemas.microsoft.com/office/drawing/2014/main" id="{955DFFFE-E06F-090F-6910-77EFCC27EF1D}"/>
                  </a:ext>
                </a:extLst>
              </p:cNvPr>
              <p:cNvSpPr/>
              <p:nvPr/>
            </p:nvSpPr>
            <p:spPr>
              <a:xfrm>
                <a:off x="3154786" y="3979304"/>
                <a:ext cx="95228" cy="93659"/>
              </a:xfrm>
              <a:prstGeom prst="flowChartConnector">
                <a:avLst/>
              </a:prstGeom>
              <a:solidFill>
                <a:schemeClr val="tx2">
                  <a:lumMod val="50000"/>
                  <a:lumOff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16" name="Flowchart: Connector 168">
                <a:extLst>
                  <a:ext uri="{FF2B5EF4-FFF2-40B4-BE49-F238E27FC236}">
                    <a16:creationId xmlns:a16="http://schemas.microsoft.com/office/drawing/2014/main" id="{8E58241B-4F12-655B-EF34-C06B0DA59D7C}"/>
                  </a:ext>
                </a:extLst>
              </p:cNvPr>
              <p:cNvSpPr/>
              <p:nvPr/>
            </p:nvSpPr>
            <p:spPr>
              <a:xfrm>
                <a:off x="3254021" y="4099805"/>
                <a:ext cx="95228" cy="93659"/>
              </a:xfrm>
              <a:prstGeom prst="flowChartConnector">
                <a:avLst/>
              </a:prstGeom>
              <a:solidFill>
                <a:schemeClr val="tx2">
                  <a:lumMod val="50000"/>
                  <a:lumOff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17" name="Flowchart: Connector 168">
                <a:extLst>
                  <a:ext uri="{FF2B5EF4-FFF2-40B4-BE49-F238E27FC236}">
                    <a16:creationId xmlns:a16="http://schemas.microsoft.com/office/drawing/2014/main" id="{AACE0D37-8824-D2AE-C91B-21837D2B4D67}"/>
                  </a:ext>
                </a:extLst>
              </p:cNvPr>
              <p:cNvSpPr/>
              <p:nvPr/>
            </p:nvSpPr>
            <p:spPr>
              <a:xfrm>
                <a:off x="2991234" y="1806694"/>
                <a:ext cx="95228" cy="93659"/>
              </a:xfrm>
              <a:prstGeom prst="flowChartConnector">
                <a:avLst/>
              </a:prstGeom>
              <a:solidFill>
                <a:schemeClr val="tx2">
                  <a:lumMod val="50000"/>
                  <a:lumOff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sp>
          <p:nvSpPr>
            <p:cNvPr id="42" name="TextBox 41">
              <a:extLst>
                <a:ext uri="{FF2B5EF4-FFF2-40B4-BE49-F238E27FC236}">
                  <a16:creationId xmlns:a16="http://schemas.microsoft.com/office/drawing/2014/main" id="{8E00C866-F8A0-CA03-16A5-063843394A4B}"/>
                </a:ext>
              </a:extLst>
            </p:cNvPr>
            <p:cNvSpPr txBox="1"/>
            <p:nvPr/>
          </p:nvSpPr>
          <p:spPr>
            <a:xfrm>
              <a:off x="4896180" y="3302141"/>
              <a:ext cx="417057" cy="440173"/>
            </a:xfrm>
            <a:prstGeom prst="rect">
              <a:avLst/>
            </a:prstGeom>
            <a:noFill/>
          </p:spPr>
          <p:txBody>
            <a:bodyPr wrap="square" rtlCol="0">
              <a:spAutoFit/>
            </a:bodyPr>
            <a:lstStyle/>
            <a:p>
              <a:r>
                <a:rPr lang="en-US" dirty="0">
                  <a:solidFill>
                    <a:schemeClr val="tx2">
                      <a:lumMod val="50000"/>
                      <a:lumOff val="50000"/>
                    </a:schemeClr>
                  </a:solidFill>
                </a:rPr>
                <a:t>2</a:t>
              </a:r>
              <a:endParaRPr lang="en-US" baseline="-25000" dirty="0">
                <a:solidFill>
                  <a:schemeClr val="tx2">
                    <a:lumMod val="50000"/>
                    <a:lumOff val="50000"/>
                  </a:schemeClr>
                </a:solidFill>
              </a:endParaRPr>
            </a:p>
          </p:txBody>
        </p:sp>
        <p:sp>
          <p:nvSpPr>
            <p:cNvPr id="43" name="TextBox 42">
              <a:extLst>
                <a:ext uri="{FF2B5EF4-FFF2-40B4-BE49-F238E27FC236}">
                  <a16:creationId xmlns:a16="http://schemas.microsoft.com/office/drawing/2014/main" id="{D6FBD8F5-24BF-6170-D55A-6E2293A3B723}"/>
                </a:ext>
              </a:extLst>
            </p:cNvPr>
            <p:cNvSpPr txBox="1"/>
            <p:nvPr/>
          </p:nvSpPr>
          <p:spPr>
            <a:xfrm>
              <a:off x="5716876" y="3226138"/>
              <a:ext cx="441349" cy="440173"/>
            </a:xfrm>
            <a:prstGeom prst="rect">
              <a:avLst/>
            </a:prstGeom>
            <a:noFill/>
          </p:spPr>
          <p:txBody>
            <a:bodyPr wrap="square" rtlCol="0">
              <a:spAutoFit/>
            </a:bodyPr>
            <a:lstStyle/>
            <a:p>
              <a:r>
                <a:rPr lang="en-US" dirty="0">
                  <a:solidFill>
                    <a:schemeClr val="tx2">
                      <a:lumMod val="50000"/>
                      <a:lumOff val="50000"/>
                    </a:schemeClr>
                  </a:solidFill>
                </a:rPr>
                <a:t>1</a:t>
              </a:r>
              <a:endParaRPr lang="en-US" baseline="-25000" dirty="0">
                <a:solidFill>
                  <a:schemeClr val="tx2">
                    <a:lumMod val="50000"/>
                    <a:lumOff val="50000"/>
                  </a:schemeClr>
                </a:solidFill>
              </a:endParaRPr>
            </a:p>
          </p:txBody>
        </p:sp>
        <p:sp>
          <p:nvSpPr>
            <p:cNvPr id="44" name="TextBox 43">
              <a:extLst>
                <a:ext uri="{FF2B5EF4-FFF2-40B4-BE49-F238E27FC236}">
                  <a16:creationId xmlns:a16="http://schemas.microsoft.com/office/drawing/2014/main" id="{733BF3EC-701B-23F3-63CD-977CB193B8EA}"/>
                </a:ext>
              </a:extLst>
            </p:cNvPr>
            <p:cNvSpPr txBox="1"/>
            <p:nvPr/>
          </p:nvSpPr>
          <p:spPr>
            <a:xfrm>
              <a:off x="5280941" y="2784335"/>
              <a:ext cx="417057" cy="440173"/>
            </a:xfrm>
            <a:prstGeom prst="rect">
              <a:avLst/>
            </a:prstGeom>
            <a:noFill/>
          </p:spPr>
          <p:txBody>
            <a:bodyPr wrap="square" rtlCol="0">
              <a:spAutoFit/>
            </a:bodyPr>
            <a:lstStyle/>
            <a:p>
              <a:r>
                <a:rPr lang="en-US" dirty="0">
                  <a:solidFill>
                    <a:schemeClr val="tx2">
                      <a:lumMod val="50000"/>
                      <a:lumOff val="50000"/>
                    </a:schemeClr>
                  </a:solidFill>
                </a:rPr>
                <a:t>1</a:t>
              </a:r>
              <a:endParaRPr lang="en-US" baseline="-25000" dirty="0">
                <a:solidFill>
                  <a:schemeClr val="tx2">
                    <a:lumMod val="50000"/>
                    <a:lumOff val="50000"/>
                  </a:schemeClr>
                </a:solidFill>
              </a:endParaRPr>
            </a:p>
          </p:txBody>
        </p:sp>
        <p:sp>
          <p:nvSpPr>
            <p:cNvPr id="45" name="TextBox 44">
              <a:extLst>
                <a:ext uri="{FF2B5EF4-FFF2-40B4-BE49-F238E27FC236}">
                  <a16:creationId xmlns:a16="http://schemas.microsoft.com/office/drawing/2014/main" id="{7BA72DA7-D09A-F1B0-452A-35D8079AFBCB}"/>
                </a:ext>
              </a:extLst>
            </p:cNvPr>
            <p:cNvSpPr txBox="1"/>
            <p:nvPr/>
          </p:nvSpPr>
          <p:spPr>
            <a:xfrm>
              <a:off x="4545392" y="2632882"/>
              <a:ext cx="417057" cy="440173"/>
            </a:xfrm>
            <a:prstGeom prst="rect">
              <a:avLst/>
            </a:prstGeom>
            <a:noFill/>
          </p:spPr>
          <p:txBody>
            <a:bodyPr wrap="square" rtlCol="0">
              <a:spAutoFit/>
            </a:bodyPr>
            <a:lstStyle/>
            <a:p>
              <a:r>
                <a:rPr lang="en-US" dirty="0">
                  <a:solidFill>
                    <a:schemeClr val="tx2">
                      <a:lumMod val="50000"/>
                      <a:lumOff val="50000"/>
                    </a:schemeClr>
                  </a:solidFill>
                </a:rPr>
                <a:t>1</a:t>
              </a:r>
              <a:endParaRPr lang="en-US" baseline="-25000" dirty="0">
                <a:solidFill>
                  <a:schemeClr val="tx2">
                    <a:lumMod val="50000"/>
                    <a:lumOff val="50000"/>
                  </a:schemeClr>
                </a:solidFill>
              </a:endParaRPr>
            </a:p>
          </p:txBody>
        </p:sp>
        <p:sp>
          <p:nvSpPr>
            <p:cNvPr id="46" name="TextBox 45">
              <a:extLst>
                <a:ext uri="{FF2B5EF4-FFF2-40B4-BE49-F238E27FC236}">
                  <a16:creationId xmlns:a16="http://schemas.microsoft.com/office/drawing/2014/main" id="{8965627C-839C-930C-6860-92A972A23C8A}"/>
                </a:ext>
              </a:extLst>
            </p:cNvPr>
            <p:cNvSpPr txBox="1"/>
            <p:nvPr/>
          </p:nvSpPr>
          <p:spPr>
            <a:xfrm>
              <a:off x="5909970" y="2606400"/>
              <a:ext cx="417057" cy="440173"/>
            </a:xfrm>
            <a:prstGeom prst="rect">
              <a:avLst/>
            </a:prstGeom>
            <a:noFill/>
          </p:spPr>
          <p:txBody>
            <a:bodyPr wrap="square" rtlCol="0">
              <a:spAutoFit/>
            </a:bodyPr>
            <a:lstStyle/>
            <a:p>
              <a:r>
                <a:rPr lang="en-US" dirty="0">
                  <a:solidFill>
                    <a:schemeClr val="tx2">
                      <a:lumMod val="50000"/>
                      <a:lumOff val="50000"/>
                    </a:schemeClr>
                  </a:solidFill>
                </a:rPr>
                <a:t>2</a:t>
              </a:r>
              <a:endParaRPr lang="en-US" baseline="-25000" dirty="0">
                <a:solidFill>
                  <a:schemeClr val="tx2">
                    <a:lumMod val="50000"/>
                    <a:lumOff val="50000"/>
                  </a:schemeClr>
                </a:solidFill>
              </a:endParaRPr>
            </a:p>
          </p:txBody>
        </p:sp>
        <p:grpSp>
          <p:nvGrpSpPr>
            <p:cNvPr id="47" name="Group 46">
              <a:extLst>
                <a:ext uri="{FF2B5EF4-FFF2-40B4-BE49-F238E27FC236}">
                  <a16:creationId xmlns:a16="http://schemas.microsoft.com/office/drawing/2014/main" id="{DD547A89-04A9-017C-B10F-67A74E3B79FF}"/>
                </a:ext>
              </a:extLst>
            </p:cNvPr>
            <p:cNvGrpSpPr/>
            <p:nvPr/>
          </p:nvGrpSpPr>
          <p:grpSpPr>
            <a:xfrm>
              <a:off x="216117" y="1358093"/>
              <a:ext cx="3162448" cy="2670118"/>
              <a:chOff x="216117" y="1358093"/>
              <a:chExt cx="3162448" cy="2670118"/>
            </a:xfrm>
          </p:grpSpPr>
          <p:sp>
            <p:nvSpPr>
              <p:cNvPr id="51" name="Flowchart: Connector 168">
                <a:extLst>
                  <a:ext uri="{FF2B5EF4-FFF2-40B4-BE49-F238E27FC236}">
                    <a16:creationId xmlns:a16="http://schemas.microsoft.com/office/drawing/2014/main" id="{620EFF26-0390-080E-4D33-05E1A792EE2A}"/>
                  </a:ext>
                </a:extLst>
              </p:cNvPr>
              <p:cNvSpPr/>
              <p:nvPr/>
            </p:nvSpPr>
            <p:spPr>
              <a:xfrm>
                <a:off x="3060621" y="3802836"/>
                <a:ext cx="95228" cy="93659"/>
              </a:xfrm>
              <a:prstGeom prst="flowChartConnector">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52" name="Flowchart: Connector 168">
                <a:extLst>
                  <a:ext uri="{FF2B5EF4-FFF2-40B4-BE49-F238E27FC236}">
                    <a16:creationId xmlns:a16="http://schemas.microsoft.com/office/drawing/2014/main" id="{1E90E5E6-CEB9-3341-9EB9-9A98A538E3FE}"/>
                  </a:ext>
                </a:extLst>
              </p:cNvPr>
              <p:cNvSpPr/>
              <p:nvPr/>
            </p:nvSpPr>
            <p:spPr>
              <a:xfrm>
                <a:off x="2646509" y="3381309"/>
                <a:ext cx="95228" cy="93659"/>
              </a:xfrm>
              <a:prstGeom prst="flowChartConnector">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53" name="Flowchart: Connector 168">
                <a:extLst>
                  <a:ext uri="{FF2B5EF4-FFF2-40B4-BE49-F238E27FC236}">
                    <a16:creationId xmlns:a16="http://schemas.microsoft.com/office/drawing/2014/main" id="{41F58DD4-AE03-FB8C-A7D9-603FE4E41D4E}"/>
                  </a:ext>
                </a:extLst>
              </p:cNvPr>
              <p:cNvSpPr/>
              <p:nvPr/>
            </p:nvSpPr>
            <p:spPr>
              <a:xfrm>
                <a:off x="2633255" y="2559569"/>
                <a:ext cx="95228" cy="93659"/>
              </a:xfrm>
              <a:prstGeom prst="flowChartConnector">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54" name="Flowchart: Connector 168">
                <a:extLst>
                  <a:ext uri="{FF2B5EF4-FFF2-40B4-BE49-F238E27FC236}">
                    <a16:creationId xmlns:a16="http://schemas.microsoft.com/office/drawing/2014/main" id="{30BB835D-A62B-CE06-2F06-52CDE313C161}"/>
                  </a:ext>
                </a:extLst>
              </p:cNvPr>
              <p:cNvSpPr/>
              <p:nvPr/>
            </p:nvSpPr>
            <p:spPr>
              <a:xfrm>
                <a:off x="914028" y="2554396"/>
                <a:ext cx="95228" cy="93659"/>
              </a:xfrm>
              <a:prstGeom prst="flowChartConnector">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55" name="Flowchart: Connector 168">
                <a:extLst>
                  <a:ext uri="{FF2B5EF4-FFF2-40B4-BE49-F238E27FC236}">
                    <a16:creationId xmlns:a16="http://schemas.microsoft.com/office/drawing/2014/main" id="{17118F43-80D2-8130-D6DD-FDE337D42031}"/>
                  </a:ext>
                </a:extLst>
              </p:cNvPr>
              <p:cNvSpPr/>
              <p:nvPr/>
            </p:nvSpPr>
            <p:spPr>
              <a:xfrm>
                <a:off x="1559830" y="2957241"/>
                <a:ext cx="95228" cy="93659"/>
              </a:xfrm>
              <a:prstGeom prst="flowChartConnector">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56" name="Flowchart: Connector 168">
                <a:extLst>
                  <a:ext uri="{FF2B5EF4-FFF2-40B4-BE49-F238E27FC236}">
                    <a16:creationId xmlns:a16="http://schemas.microsoft.com/office/drawing/2014/main" id="{D062077F-1E76-9E52-D1CE-BF56F825A542}"/>
                  </a:ext>
                </a:extLst>
              </p:cNvPr>
              <p:cNvSpPr/>
              <p:nvPr/>
            </p:nvSpPr>
            <p:spPr>
              <a:xfrm>
                <a:off x="1948845" y="3396638"/>
                <a:ext cx="95228" cy="93659"/>
              </a:xfrm>
              <a:prstGeom prst="flowChartConnector">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57" name="Straight Connector 56">
                <a:extLst>
                  <a:ext uri="{FF2B5EF4-FFF2-40B4-BE49-F238E27FC236}">
                    <a16:creationId xmlns:a16="http://schemas.microsoft.com/office/drawing/2014/main" id="{9A7D8C4A-6EF9-1054-DE75-BD5A59847907}"/>
                  </a:ext>
                </a:extLst>
              </p:cNvPr>
              <p:cNvCxnSpPr>
                <a:cxnSpLocks/>
              </p:cNvCxnSpPr>
              <p:nvPr/>
            </p:nvCxnSpPr>
            <p:spPr>
              <a:xfrm flipV="1">
                <a:off x="2000396" y="2169937"/>
                <a:ext cx="0" cy="1311987"/>
              </a:xfrm>
              <a:prstGeom prst="line">
                <a:avLst/>
              </a:prstGeom>
            </p:spPr>
            <p:style>
              <a:lnRef idx="2">
                <a:schemeClr val="accent1"/>
              </a:lnRef>
              <a:fillRef idx="0">
                <a:schemeClr val="accent1"/>
              </a:fillRef>
              <a:effectRef idx="1">
                <a:schemeClr val="accent1"/>
              </a:effectRef>
              <a:fontRef idx="minor">
                <a:schemeClr val="tx1"/>
              </a:fontRef>
            </p:style>
          </p:cxnSp>
          <p:sp>
            <p:nvSpPr>
              <p:cNvPr id="58" name="Flowchart: Connector 168">
                <a:extLst>
                  <a:ext uri="{FF2B5EF4-FFF2-40B4-BE49-F238E27FC236}">
                    <a16:creationId xmlns:a16="http://schemas.microsoft.com/office/drawing/2014/main" id="{14D21FF2-E80D-358A-ABAD-7DC0BEF020FC}"/>
                  </a:ext>
                </a:extLst>
              </p:cNvPr>
              <p:cNvSpPr/>
              <p:nvPr/>
            </p:nvSpPr>
            <p:spPr>
              <a:xfrm>
                <a:off x="917035" y="3809924"/>
                <a:ext cx="95228" cy="93659"/>
              </a:xfrm>
              <a:prstGeom prst="flowChartConnector">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59" name="Straight Connector 58">
                <a:extLst>
                  <a:ext uri="{FF2B5EF4-FFF2-40B4-BE49-F238E27FC236}">
                    <a16:creationId xmlns:a16="http://schemas.microsoft.com/office/drawing/2014/main" id="{9BA5BB28-7610-3089-D956-668B7B226202}"/>
                  </a:ext>
                </a:extLst>
              </p:cNvPr>
              <p:cNvCxnSpPr>
                <a:cxnSpLocks/>
              </p:cNvCxnSpPr>
              <p:nvPr/>
            </p:nvCxnSpPr>
            <p:spPr>
              <a:xfrm>
                <a:off x="688528" y="2146268"/>
                <a:ext cx="2690037" cy="0"/>
              </a:xfrm>
              <a:prstGeom prst="line">
                <a:avLst/>
              </a:prstGeom>
            </p:spPr>
            <p:style>
              <a:lnRef idx="2">
                <a:schemeClr val="accent1"/>
              </a:lnRef>
              <a:fillRef idx="0">
                <a:schemeClr val="accent1"/>
              </a:fillRef>
              <a:effectRef idx="1">
                <a:schemeClr val="accent1"/>
              </a:effectRef>
              <a:fontRef idx="minor">
                <a:schemeClr val="tx1"/>
              </a:fontRef>
            </p:style>
          </p:cxnSp>
          <p:sp>
            <p:nvSpPr>
              <p:cNvPr id="60" name="TextBox 59">
                <a:extLst>
                  <a:ext uri="{FF2B5EF4-FFF2-40B4-BE49-F238E27FC236}">
                    <a16:creationId xmlns:a16="http://schemas.microsoft.com/office/drawing/2014/main" id="{BBC3361C-7A14-31B6-B787-16C855DA16A3}"/>
                  </a:ext>
                </a:extLst>
              </p:cNvPr>
              <p:cNvSpPr txBox="1"/>
              <p:nvPr/>
            </p:nvSpPr>
            <p:spPr>
              <a:xfrm>
                <a:off x="513412" y="1358093"/>
                <a:ext cx="2690036" cy="440173"/>
              </a:xfrm>
              <a:prstGeom prst="rect">
                <a:avLst/>
              </a:prstGeom>
              <a:noFill/>
            </p:spPr>
            <p:txBody>
              <a:bodyPr wrap="square" rtlCol="0">
                <a:spAutoFit/>
              </a:bodyPr>
              <a:lstStyle/>
              <a:p>
                <a:pPr algn="ctr"/>
                <a:r>
                  <a:rPr lang="en-US" dirty="0"/>
                  <a:t>Quantum Circuit</a:t>
                </a:r>
              </a:p>
            </p:txBody>
          </p:sp>
          <p:sp>
            <p:nvSpPr>
              <p:cNvPr id="61" name="TextBox 60">
                <a:extLst>
                  <a:ext uri="{FF2B5EF4-FFF2-40B4-BE49-F238E27FC236}">
                    <a16:creationId xmlns:a16="http://schemas.microsoft.com/office/drawing/2014/main" id="{5B90C416-02C7-BCC9-7D22-0AF9BCDC7241}"/>
                  </a:ext>
                </a:extLst>
              </p:cNvPr>
              <p:cNvSpPr txBox="1"/>
              <p:nvPr/>
            </p:nvSpPr>
            <p:spPr>
              <a:xfrm>
                <a:off x="233426" y="1887442"/>
                <a:ext cx="569456" cy="440173"/>
              </a:xfrm>
              <a:prstGeom prst="rect">
                <a:avLst/>
              </a:prstGeom>
              <a:noFill/>
            </p:spPr>
            <p:txBody>
              <a:bodyPr wrap="square" rtlCol="0">
                <a:spAutoFit/>
              </a:bodyPr>
              <a:lstStyle/>
              <a:p>
                <a:r>
                  <a:rPr lang="en-US" dirty="0"/>
                  <a:t>q</a:t>
                </a:r>
                <a:r>
                  <a:rPr lang="en-US" baseline="-25000" dirty="0"/>
                  <a:t>1</a:t>
                </a:r>
              </a:p>
            </p:txBody>
          </p:sp>
          <p:cxnSp>
            <p:nvCxnSpPr>
              <p:cNvPr id="62" name="Straight Connector 61">
                <a:extLst>
                  <a:ext uri="{FF2B5EF4-FFF2-40B4-BE49-F238E27FC236}">
                    <a16:creationId xmlns:a16="http://schemas.microsoft.com/office/drawing/2014/main" id="{15270AF0-EBB9-0069-C8DC-4D7B2D5E8C37}"/>
                  </a:ext>
                </a:extLst>
              </p:cNvPr>
              <p:cNvCxnSpPr>
                <a:cxnSpLocks/>
              </p:cNvCxnSpPr>
              <p:nvPr/>
            </p:nvCxnSpPr>
            <p:spPr>
              <a:xfrm>
                <a:off x="671218" y="2606399"/>
                <a:ext cx="2690037" cy="0"/>
              </a:xfrm>
              <a:prstGeom prst="line">
                <a:avLst/>
              </a:prstGeom>
            </p:spPr>
            <p:style>
              <a:lnRef idx="2">
                <a:schemeClr val="accent1"/>
              </a:lnRef>
              <a:fillRef idx="0">
                <a:schemeClr val="accent1"/>
              </a:fillRef>
              <a:effectRef idx="1">
                <a:schemeClr val="accent1"/>
              </a:effectRef>
              <a:fontRef idx="minor">
                <a:schemeClr val="tx1"/>
              </a:fontRef>
            </p:style>
          </p:cxnSp>
          <p:sp>
            <p:nvSpPr>
              <p:cNvPr id="63" name="TextBox 62">
                <a:extLst>
                  <a:ext uri="{FF2B5EF4-FFF2-40B4-BE49-F238E27FC236}">
                    <a16:creationId xmlns:a16="http://schemas.microsoft.com/office/drawing/2014/main" id="{671D62BA-6504-D6EC-23AB-C8D89FA01E92}"/>
                  </a:ext>
                </a:extLst>
              </p:cNvPr>
              <p:cNvSpPr txBox="1"/>
              <p:nvPr/>
            </p:nvSpPr>
            <p:spPr>
              <a:xfrm>
                <a:off x="228684" y="2304089"/>
                <a:ext cx="569456" cy="440173"/>
              </a:xfrm>
              <a:prstGeom prst="rect">
                <a:avLst/>
              </a:prstGeom>
              <a:noFill/>
            </p:spPr>
            <p:txBody>
              <a:bodyPr wrap="square" rtlCol="0">
                <a:spAutoFit/>
              </a:bodyPr>
              <a:lstStyle/>
              <a:p>
                <a:r>
                  <a:rPr lang="en-US" dirty="0"/>
                  <a:t>q</a:t>
                </a:r>
                <a:r>
                  <a:rPr lang="en-US" baseline="-25000" dirty="0"/>
                  <a:t>2</a:t>
                </a:r>
              </a:p>
            </p:txBody>
          </p:sp>
          <p:cxnSp>
            <p:nvCxnSpPr>
              <p:cNvPr id="64" name="Straight Connector 63">
                <a:extLst>
                  <a:ext uri="{FF2B5EF4-FFF2-40B4-BE49-F238E27FC236}">
                    <a16:creationId xmlns:a16="http://schemas.microsoft.com/office/drawing/2014/main" id="{78B1B391-5116-54F2-9877-BEDA6F543EAB}"/>
                  </a:ext>
                </a:extLst>
              </p:cNvPr>
              <p:cNvCxnSpPr>
                <a:cxnSpLocks/>
              </p:cNvCxnSpPr>
              <p:nvPr/>
            </p:nvCxnSpPr>
            <p:spPr>
              <a:xfrm>
                <a:off x="671219" y="2994857"/>
                <a:ext cx="2690037" cy="0"/>
              </a:xfrm>
              <a:prstGeom prst="line">
                <a:avLst/>
              </a:prstGeom>
            </p:spPr>
            <p:style>
              <a:lnRef idx="2">
                <a:schemeClr val="accent1"/>
              </a:lnRef>
              <a:fillRef idx="0">
                <a:schemeClr val="accent1"/>
              </a:fillRef>
              <a:effectRef idx="1">
                <a:schemeClr val="accent1"/>
              </a:effectRef>
              <a:fontRef idx="minor">
                <a:schemeClr val="tx1"/>
              </a:fontRef>
            </p:style>
          </p:cxnSp>
          <p:sp>
            <p:nvSpPr>
              <p:cNvPr id="65" name="TextBox 64">
                <a:extLst>
                  <a:ext uri="{FF2B5EF4-FFF2-40B4-BE49-F238E27FC236}">
                    <a16:creationId xmlns:a16="http://schemas.microsoft.com/office/drawing/2014/main" id="{B27CD8A8-7452-5A9B-6AAC-C7864617B365}"/>
                  </a:ext>
                </a:extLst>
              </p:cNvPr>
              <p:cNvSpPr txBox="1"/>
              <p:nvPr/>
            </p:nvSpPr>
            <p:spPr>
              <a:xfrm>
                <a:off x="216117" y="2722779"/>
                <a:ext cx="569456" cy="440173"/>
              </a:xfrm>
              <a:prstGeom prst="rect">
                <a:avLst/>
              </a:prstGeom>
              <a:noFill/>
            </p:spPr>
            <p:txBody>
              <a:bodyPr wrap="square" rtlCol="0">
                <a:spAutoFit/>
              </a:bodyPr>
              <a:lstStyle/>
              <a:p>
                <a:r>
                  <a:rPr lang="en-US" dirty="0"/>
                  <a:t>q</a:t>
                </a:r>
                <a:r>
                  <a:rPr lang="en-US" baseline="-25000" dirty="0"/>
                  <a:t>3</a:t>
                </a:r>
              </a:p>
            </p:txBody>
          </p:sp>
          <p:cxnSp>
            <p:nvCxnSpPr>
              <p:cNvPr id="66" name="Straight Connector 65">
                <a:extLst>
                  <a:ext uri="{FF2B5EF4-FFF2-40B4-BE49-F238E27FC236}">
                    <a16:creationId xmlns:a16="http://schemas.microsoft.com/office/drawing/2014/main" id="{E85F4AF6-2C47-B1A4-48F4-A7531019873F}"/>
                  </a:ext>
                </a:extLst>
              </p:cNvPr>
              <p:cNvCxnSpPr>
                <a:cxnSpLocks/>
              </p:cNvCxnSpPr>
              <p:nvPr/>
            </p:nvCxnSpPr>
            <p:spPr>
              <a:xfrm>
                <a:off x="671219" y="3431731"/>
                <a:ext cx="2690037" cy="0"/>
              </a:xfrm>
              <a:prstGeom prst="line">
                <a:avLst/>
              </a:prstGeom>
            </p:spPr>
            <p:style>
              <a:lnRef idx="2">
                <a:schemeClr val="accent1"/>
              </a:lnRef>
              <a:fillRef idx="0">
                <a:schemeClr val="accent1"/>
              </a:fillRef>
              <a:effectRef idx="1">
                <a:schemeClr val="accent1"/>
              </a:effectRef>
              <a:fontRef idx="minor">
                <a:schemeClr val="tx1"/>
              </a:fontRef>
            </p:style>
          </p:cxnSp>
          <p:sp>
            <p:nvSpPr>
              <p:cNvPr id="67" name="TextBox 66">
                <a:extLst>
                  <a:ext uri="{FF2B5EF4-FFF2-40B4-BE49-F238E27FC236}">
                    <a16:creationId xmlns:a16="http://schemas.microsoft.com/office/drawing/2014/main" id="{8537965E-ED94-57D6-FF27-ED5BAD976D9F}"/>
                  </a:ext>
                </a:extLst>
              </p:cNvPr>
              <p:cNvSpPr txBox="1"/>
              <p:nvPr/>
            </p:nvSpPr>
            <p:spPr>
              <a:xfrm>
                <a:off x="216117" y="3133149"/>
                <a:ext cx="569456" cy="440173"/>
              </a:xfrm>
              <a:prstGeom prst="rect">
                <a:avLst/>
              </a:prstGeom>
              <a:noFill/>
            </p:spPr>
            <p:txBody>
              <a:bodyPr wrap="square" rtlCol="0">
                <a:spAutoFit/>
              </a:bodyPr>
              <a:lstStyle/>
              <a:p>
                <a:r>
                  <a:rPr lang="en-US" dirty="0"/>
                  <a:t>q</a:t>
                </a:r>
                <a:r>
                  <a:rPr lang="en-US" baseline="-25000" dirty="0"/>
                  <a:t>4</a:t>
                </a:r>
              </a:p>
            </p:txBody>
          </p:sp>
          <p:cxnSp>
            <p:nvCxnSpPr>
              <p:cNvPr id="68" name="Straight Connector 67">
                <a:extLst>
                  <a:ext uri="{FF2B5EF4-FFF2-40B4-BE49-F238E27FC236}">
                    <a16:creationId xmlns:a16="http://schemas.microsoft.com/office/drawing/2014/main" id="{E8D7BD53-8D1B-D5AA-DB44-6CD7539FA6AB}"/>
                  </a:ext>
                </a:extLst>
              </p:cNvPr>
              <p:cNvCxnSpPr>
                <a:cxnSpLocks/>
              </p:cNvCxnSpPr>
              <p:nvPr/>
            </p:nvCxnSpPr>
            <p:spPr>
              <a:xfrm>
                <a:off x="683786" y="3860116"/>
                <a:ext cx="2690037" cy="0"/>
              </a:xfrm>
              <a:prstGeom prst="line">
                <a:avLst/>
              </a:prstGeom>
            </p:spPr>
            <p:style>
              <a:lnRef idx="2">
                <a:schemeClr val="accent1"/>
              </a:lnRef>
              <a:fillRef idx="0">
                <a:schemeClr val="accent1"/>
              </a:fillRef>
              <a:effectRef idx="1">
                <a:schemeClr val="accent1"/>
              </a:effectRef>
              <a:fontRef idx="minor">
                <a:schemeClr val="tx1"/>
              </a:fontRef>
            </p:style>
          </p:cxnSp>
          <p:sp>
            <p:nvSpPr>
              <p:cNvPr id="69" name="TextBox 68">
                <a:extLst>
                  <a:ext uri="{FF2B5EF4-FFF2-40B4-BE49-F238E27FC236}">
                    <a16:creationId xmlns:a16="http://schemas.microsoft.com/office/drawing/2014/main" id="{6F38635A-9878-398A-7ADB-B3427C9F0850}"/>
                  </a:ext>
                </a:extLst>
              </p:cNvPr>
              <p:cNvSpPr txBox="1"/>
              <p:nvPr/>
            </p:nvSpPr>
            <p:spPr>
              <a:xfrm>
                <a:off x="228684" y="3588038"/>
                <a:ext cx="569456" cy="440173"/>
              </a:xfrm>
              <a:prstGeom prst="rect">
                <a:avLst/>
              </a:prstGeom>
              <a:noFill/>
            </p:spPr>
            <p:txBody>
              <a:bodyPr wrap="square" rtlCol="0">
                <a:spAutoFit/>
              </a:bodyPr>
              <a:lstStyle/>
              <a:p>
                <a:r>
                  <a:rPr lang="en-US" dirty="0"/>
                  <a:t>q</a:t>
                </a:r>
                <a:r>
                  <a:rPr lang="en-US" baseline="-25000" dirty="0"/>
                  <a:t>5</a:t>
                </a:r>
              </a:p>
            </p:txBody>
          </p:sp>
          <p:cxnSp>
            <p:nvCxnSpPr>
              <p:cNvPr id="70" name="Straight Connector 69">
                <a:extLst>
                  <a:ext uri="{FF2B5EF4-FFF2-40B4-BE49-F238E27FC236}">
                    <a16:creationId xmlns:a16="http://schemas.microsoft.com/office/drawing/2014/main" id="{87C69FFD-3DCA-A489-2DB2-0A886492333B}"/>
                  </a:ext>
                </a:extLst>
              </p:cNvPr>
              <p:cNvCxnSpPr>
                <a:cxnSpLocks/>
                <a:stCxn id="54" idx="4"/>
              </p:cNvCxnSpPr>
              <p:nvPr/>
            </p:nvCxnSpPr>
            <p:spPr>
              <a:xfrm flipH="1" flipV="1">
                <a:off x="961468" y="2123548"/>
                <a:ext cx="174" cy="524507"/>
              </a:xfrm>
              <a:prstGeom prst="line">
                <a:avLst/>
              </a:prstGeom>
            </p:spPr>
            <p:style>
              <a:lnRef idx="2">
                <a:schemeClr val="accent1"/>
              </a:lnRef>
              <a:fillRef idx="0">
                <a:schemeClr val="accent1"/>
              </a:fillRef>
              <a:effectRef idx="1">
                <a:schemeClr val="accent1"/>
              </a:effectRef>
              <a:fontRef idx="minor">
                <a:schemeClr val="tx1"/>
              </a:fontRef>
            </p:style>
          </p:cxnSp>
          <p:sp>
            <p:nvSpPr>
              <p:cNvPr id="71" name="Flowchart: Connector 168">
                <a:extLst>
                  <a:ext uri="{FF2B5EF4-FFF2-40B4-BE49-F238E27FC236}">
                    <a16:creationId xmlns:a16="http://schemas.microsoft.com/office/drawing/2014/main" id="{7805A8B8-8184-60FD-5DB8-0FFF054E5551}"/>
                  </a:ext>
                </a:extLst>
              </p:cNvPr>
              <p:cNvSpPr/>
              <p:nvPr/>
            </p:nvSpPr>
            <p:spPr>
              <a:xfrm>
                <a:off x="917099" y="2102474"/>
                <a:ext cx="95228" cy="93659"/>
              </a:xfrm>
              <a:prstGeom prst="flowChartConnector">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72" name="Flowchart: Connector 168">
                <a:extLst>
                  <a:ext uri="{FF2B5EF4-FFF2-40B4-BE49-F238E27FC236}">
                    <a16:creationId xmlns:a16="http://schemas.microsoft.com/office/drawing/2014/main" id="{7E24D4F8-F4CB-6513-19C3-175CABB020DE}"/>
                  </a:ext>
                </a:extLst>
              </p:cNvPr>
              <p:cNvSpPr/>
              <p:nvPr/>
            </p:nvSpPr>
            <p:spPr>
              <a:xfrm>
                <a:off x="1950409" y="2093120"/>
                <a:ext cx="95228" cy="93659"/>
              </a:xfrm>
              <a:prstGeom prst="flowChartConnector">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73" name="Flowchart: Connector 168">
                <a:extLst>
                  <a:ext uri="{FF2B5EF4-FFF2-40B4-BE49-F238E27FC236}">
                    <a16:creationId xmlns:a16="http://schemas.microsoft.com/office/drawing/2014/main" id="{A2551B1E-95E0-71AB-B2E4-C9E1DA83E1EC}"/>
                  </a:ext>
                </a:extLst>
              </p:cNvPr>
              <p:cNvSpPr/>
              <p:nvPr/>
            </p:nvSpPr>
            <p:spPr>
              <a:xfrm>
                <a:off x="1566454" y="3374685"/>
                <a:ext cx="95228" cy="93659"/>
              </a:xfrm>
              <a:prstGeom prst="flowChartConnector">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74" name="Straight Connector 73">
                <a:extLst>
                  <a:ext uri="{FF2B5EF4-FFF2-40B4-BE49-F238E27FC236}">
                    <a16:creationId xmlns:a16="http://schemas.microsoft.com/office/drawing/2014/main" id="{CAB3FD18-25EA-A543-3AE5-EBB6472CC4DD}"/>
                  </a:ext>
                </a:extLst>
              </p:cNvPr>
              <p:cNvCxnSpPr>
                <a:cxnSpLocks/>
                <a:endCxn id="55" idx="0"/>
              </p:cNvCxnSpPr>
              <p:nvPr/>
            </p:nvCxnSpPr>
            <p:spPr>
              <a:xfrm flipH="1" flipV="1">
                <a:off x="1607444" y="2957241"/>
                <a:ext cx="6622" cy="460442"/>
              </a:xfrm>
              <a:prstGeom prst="line">
                <a:avLst/>
              </a:prstGeom>
            </p:spPr>
            <p:style>
              <a:lnRef idx="2">
                <a:schemeClr val="accent1"/>
              </a:lnRef>
              <a:fillRef idx="0">
                <a:schemeClr val="accent1"/>
              </a:fillRef>
              <a:effectRef idx="1">
                <a:schemeClr val="accent1"/>
              </a:effectRef>
              <a:fontRef idx="minor">
                <a:schemeClr val="tx1"/>
              </a:fontRef>
            </p:style>
          </p:cxnSp>
          <p:sp>
            <p:nvSpPr>
              <p:cNvPr id="75" name="Flowchart: Connector 168">
                <a:extLst>
                  <a:ext uri="{FF2B5EF4-FFF2-40B4-BE49-F238E27FC236}">
                    <a16:creationId xmlns:a16="http://schemas.microsoft.com/office/drawing/2014/main" id="{6FD74452-1DF5-93D2-98D0-70BD61E6A463}"/>
                  </a:ext>
                </a:extLst>
              </p:cNvPr>
              <p:cNvSpPr/>
              <p:nvPr/>
            </p:nvSpPr>
            <p:spPr>
              <a:xfrm>
                <a:off x="2653133" y="3798753"/>
                <a:ext cx="95228" cy="93659"/>
              </a:xfrm>
              <a:prstGeom prst="flowChartConnector">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76" name="Straight Connector 75">
                <a:extLst>
                  <a:ext uri="{FF2B5EF4-FFF2-40B4-BE49-F238E27FC236}">
                    <a16:creationId xmlns:a16="http://schemas.microsoft.com/office/drawing/2014/main" id="{D33DE222-C4E9-FE1E-97D8-CAAB0F972D1D}"/>
                  </a:ext>
                </a:extLst>
              </p:cNvPr>
              <p:cNvCxnSpPr>
                <a:cxnSpLocks/>
                <a:endCxn id="52" idx="0"/>
              </p:cNvCxnSpPr>
              <p:nvPr/>
            </p:nvCxnSpPr>
            <p:spPr>
              <a:xfrm flipH="1" flipV="1">
                <a:off x="2694123" y="3381309"/>
                <a:ext cx="6624" cy="460442"/>
              </a:xfrm>
              <a:prstGeom prst="line">
                <a:avLst/>
              </a:prstGeom>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02E910C7-C186-C2F3-1B9B-B92B04C72A5F}"/>
                  </a:ext>
                </a:extLst>
              </p:cNvPr>
              <p:cNvCxnSpPr>
                <a:cxnSpLocks/>
                <a:stCxn id="51" idx="4"/>
              </p:cNvCxnSpPr>
              <p:nvPr/>
            </p:nvCxnSpPr>
            <p:spPr>
              <a:xfrm flipH="1" flipV="1">
                <a:off x="3103220" y="2200135"/>
                <a:ext cx="5015" cy="1696360"/>
              </a:xfrm>
              <a:prstGeom prst="line">
                <a:avLst/>
              </a:prstGeom>
            </p:spPr>
            <p:style>
              <a:lnRef idx="2">
                <a:schemeClr val="accent1"/>
              </a:lnRef>
              <a:fillRef idx="0">
                <a:schemeClr val="accent1"/>
              </a:fillRef>
              <a:effectRef idx="1">
                <a:schemeClr val="accent1"/>
              </a:effectRef>
              <a:fontRef idx="minor">
                <a:schemeClr val="tx1"/>
              </a:fontRef>
            </p:style>
          </p:cxnSp>
          <p:sp>
            <p:nvSpPr>
              <p:cNvPr id="78" name="Flowchart: Connector 168">
                <a:extLst>
                  <a:ext uri="{FF2B5EF4-FFF2-40B4-BE49-F238E27FC236}">
                    <a16:creationId xmlns:a16="http://schemas.microsoft.com/office/drawing/2014/main" id="{89BD60CC-A755-2D2B-6D33-0EAE01B48BF3}"/>
                  </a:ext>
                </a:extLst>
              </p:cNvPr>
              <p:cNvSpPr/>
              <p:nvPr/>
            </p:nvSpPr>
            <p:spPr>
              <a:xfrm>
                <a:off x="3042970" y="2106476"/>
                <a:ext cx="95228" cy="93659"/>
              </a:xfrm>
              <a:prstGeom prst="flowChartConnector">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79" name="Straight Connector 78">
                <a:extLst>
                  <a:ext uri="{FF2B5EF4-FFF2-40B4-BE49-F238E27FC236}">
                    <a16:creationId xmlns:a16="http://schemas.microsoft.com/office/drawing/2014/main" id="{000513D4-8DA9-1013-E451-F5FAD525BE75}"/>
                  </a:ext>
                </a:extLst>
              </p:cNvPr>
              <p:cNvCxnSpPr>
                <a:cxnSpLocks/>
                <a:stCxn id="53" idx="4"/>
              </p:cNvCxnSpPr>
              <p:nvPr/>
            </p:nvCxnSpPr>
            <p:spPr>
              <a:xfrm flipV="1">
                <a:off x="2680869" y="2139949"/>
                <a:ext cx="0" cy="513279"/>
              </a:xfrm>
              <a:prstGeom prst="line">
                <a:avLst/>
              </a:prstGeom>
            </p:spPr>
            <p:style>
              <a:lnRef idx="2">
                <a:schemeClr val="accent1"/>
              </a:lnRef>
              <a:fillRef idx="0">
                <a:schemeClr val="accent1"/>
              </a:fillRef>
              <a:effectRef idx="1">
                <a:schemeClr val="accent1"/>
              </a:effectRef>
              <a:fontRef idx="minor">
                <a:schemeClr val="tx1"/>
              </a:fontRef>
            </p:style>
          </p:cxnSp>
          <p:sp>
            <p:nvSpPr>
              <p:cNvPr id="80" name="Flowchart: Connector 168">
                <a:extLst>
                  <a:ext uri="{FF2B5EF4-FFF2-40B4-BE49-F238E27FC236}">
                    <a16:creationId xmlns:a16="http://schemas.microsoft.com/office/drawing/2014/main" id="{D57A7CBF-7CE6-637C-00DF-A870B349C9DC}"/>
                  </a:ext>
                </a:extLst>
              </p:cNvPr>
              <p:cNvSpPr/>
              <p:nvPr/>
            </p:nvSpPr>
            <p:spPr>
              <a:xfrm>
                <a:off x="2633255" y="2082598"/>
                <a:ext cx="95228" cy="93659"/>
              </a:xfrm>
              <a:prstGeom prst="flowChartConnector">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81" name="Straight Connector 80">
                <a:extLst>
                  <a:ext uri="{FF2B5EF4-FFF2-40B4-BE49-F238E27FC236}">
                    <a16:creationId xmlns:a16="http://schemas.microsoft.com/office/drawing/2014/main" id="{CA6B91EC-3223-5C38-CC1B-52C05813DB94}"/>
                  </a:ext>
                </a:extLst>
              </p:cNvPr>
              <p:cNvCxnSpPr>
                <a:cxnSpLocks/>
              </p:cNvCxnSpPr>
              <p:nvPr/>
            </p:nvCxnSpPr>
            <p:spPr>
              <a:xfrm flipH="1" flipV="1">
                <a:off x="961468" y="3436172"/>
                <a:ext cx="3245" cy="482850"/>
              </a:xfrm>
              <a:prstGeom prst="line">
                <a:avLst/>
              </a:prstGeom>
            </p:spPr>
            <p:style>
              <a:lnRef idx="2">
                <a:schemeClr val="accent1"/>
              </a:lnRef>
              <a:fillRef idx="0">
                <a:schemeClr val="accent1"/>
              </a:fillRef>
              <a:effectRef idx="1">
                <a:schemeClr val="accent1"/>
              </a:effectRef>
              <a:fontRef idx="minor">
                <a:schemeClr val="tx1"/>
              </a:fontRef>
            </p:style>
          </p:cxnSp>
          <p:sp>
            <p:nvSpPr>
              <p:cNvPr id="82" name="Flowchart: Connector 168">
                <a:extLst>
                  <a:ext uri="{FF2B5EF4-FFF2-40B4-BE49-F238E27FC236}">
                    <a16:creationId xmlns:a16="http://schemas.microsoft.com/office/drawing/2014/main" id="{F7B4763F-EF5F-DD27-7F25-3F53D26EF2B7}"/>
                  </a:ext>
                </a:extLst>
              </p:cNvPr>
              <p:cNvSpPr/>
              <p:nvPr/>
            </p:nvSpPr>
            <p:spPr>
              <a:xfrm>
                <a:off x="917101" y="3374685"/>
                <a:ext cx="95228" cy="93659"/>
              </a:xfrm>
              <a:prstGeom prst="flowChartConnector">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83" name="Rectangle 82">
                <a:extLst>
                  <a:ext uri="{FF2B5EF4-FFF2-40B4-BE49-F238E27FC236}">
                    <a16:creationId xmlns:a16="http://schemas.microsoft.com/office/drawing/2014/main" id="{21115DBB-8A84-751D-874C-1783CF406176}"/>
                  </a:ext>
                </a:extLst>
              </p:cNvPr>
              <p:cNvSpPr/>
              <p:nvPr/>
            </p:nvSpPr>
            <p:spPr>
              <a:xfrm>
                <a:off x="2178072" y="2380428"/>
                <a:ext cx="331745" cy="331745"/>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Y</a:t>
                </a:r>
              </a:p>
            </p:txBody>
          </p:sp>
          <p:sp>
            <p:nvSpPr>
              <p:cNvPr id="84" name="Rectangle 83">
                <a:extLst>
                  <a:ext uri="{FF2B5EF4-FFF2-40B4-BE49-F238E27FC236}">
                    <a16:creationId xmlns:a16="http://schemas.microsoft.com/office/drawing/2014/main" id="{A6FB8213-E74A-7A86-5767-175039D6882F}"/>
                  </a:ext>
                </a:extLst>
              </p:cNvPr>
              <p:cNvSpPr/>
              <p:nvPr/>
            </p:nvSpPr>
            <p:spPr>
              <a:xfrm>
                <a:off x="2491880" y="2838391"/>
                <a:ext cx="331745" cy="331745"/>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a:t>
                </a:r>
              </a:p>
            </p:txBody>
          </p:sp>
          <p:sp>
            <p:nvSpPr>
              <p:cNvPr id="85" name="Rectangle 84">
                <a:extLst>
                  <a:ext uri="{FF2B5EF4-FFF2-40B4-BE49-F238E27FC236}">
                    <a16:creationId xmlns:a16="http://schemas.microsoft.com/office/drawing/2014/main" id="{DEB3B9A5-0A55-26C4-96C4-B7684B6EFC70}"/>
                  </a:ext>
                </a:extLst>
              </p:cNvPr>
              <p:cNvSpPr/>
              <p:nvPr/>
            </p:nvSpPr>
            <p:spPr>
              <a:xfrm>
                <a:off x="1144405" y="3241818"/>
                <a:ext cx="331745" cy="331745"/>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X</a:t>
                </a:r>
              </a:p>
            </p:txBody>
          </p:sp>
          <p:sp>
            <p:nvSpPr>
              <p:cNvPr id="86" name="Rectangle 85">
                <a:extLst>
                  <a:ext uri="{FF2B5EF4-FFF2-40B4-BE49-F238E27FC236}">
                    <a16:creationId xmlns:a16="http://schemas.microsoft.com/office/drawing/2014/main" id="{9AC3F8BC-9043-4D16-5155-7BE65515A515}"/>
                  </a:ext>
                </a:extLst>
              </p:cNvPr>
              <p:cNvSpPr/>
              <p:nvPr/>
            </p:nvSpPr>
            <p:spPr>
              <a:xfrm>
                <a:off x="1164287" y="1989487"/>
                <a:ext cx="331745" cy="331745"/>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a:t>
                </a:r>
              </a:p>
            </p:txBody>
          </p:sp>
        </p:grpSp>
        <p:cxnSp>
          <p:nvCxnSpPr>
            <p:cNvPr id="48" name="Straight Arrow Connector 47">
              <a:extLst>
                <a:ext uri="{FF2B5EF4-FFF2-40B4-BE49-F238E27FC236}">
                  <a16:creationId xmlns:a16="http://schemas.microsoft.com/office/drawing/2014/main" id="{0CDF5C8E-17DF-C591-319B-94F1B14FB15A}"/>
                </a:ext>
              </a:extLst>
            </p:cNvPr>
            <p:cNvCxnSpPr>
              <a:cxnSpLocks/>
              <a:stCxn id="26" idx="0"/>
            </p:cNvCxnSpPr>
            <p:nvPr/>
          </p:nvCxnSpPr>
          <p:spPr>
            <a:xfrm flipV="1">
              <a:off x="3572218" y="3763454"/>
              <a:ext cx="1800159" cy="770314"/>
            </a:xfrm>
            <a:prstGeom prst="straightConnector1">
              <a:avLst/>
            </a:prstGeom>
            <a:ln>
              <a:prstDash val="dashDot"/>
              <a:tailEnd type="triangle"/>
            </a:ln>
          </p:spPr>
          <p:style>
            <a:lnRef idx="2">
              <a:schemeClr val="accent1"/>
            </a:lnRef>
            <a:fillRef idx="0">
              <a:schemeClr val="accent1"/>
            </a:fillRef>
            <a:effectRef idx="1">
              <a:schemeClr val="accent1"/>
            </a:effectRef>
            <a:fontRef idx="minor">
              <a:schemeClr val="tx1"/>
            </a:fontRef>
          </p:style>
        </p:cxnSp>
        <p:cxnSp>
          <p:nvCxnSpPr>
            <p:cNvPr id="49" name="Straight Arrow Connector 48">
              <a:extLst>
                <a:ext uri="{FF2B5EF4-FFF2-40B4-BE49-F238E27FC236}">
                  <a16:creationId xmlns:a16="http://schemas.microsoft.com/office/drawing/2014/main" id="{F799D8B7-9011-77F8-637D-7E6048556D14}"/>
                </a:ext>
              </a:extLst>
            </p:cNvPr>
            <p:cNvCxnSpPr>
              <a:cxnSpLocks/>
              <a:stCxn id="37" idx="0"/>
            </p:cNvCxnSpPr>
            <p:nvPr/>
          </p:nvCxnSpPr>
          <p:spPr>
            <a:xfrm flipH="1" flipV="1">
              <a:off x="3144133" y="3978725"/>
              <a:ext cx="3762044" cy="194950"/>
            </a:xfrm>
            <a:prstGeom prst="straightConnector1">
              <a:avLst/>
            </a:prstGeom>
            <a:ln>
              <a:prstDash val="dashDot"/>
              <a:tailEnd type="triangle"/>
            </a:ln>
          </p:spPr>
          <p:style>
            <a:lnRef idx="2">
              <a:schemeClr val="accent1"/>
            </a:lnRef>
            <a:fillRef idx="0">
              <a:schemeClr val="accent1"/>
            </a:fillRef>
            <a:effectRef idx="1">
              <a:schemeClr val="accent1"/>
            </a:effectRef>
            <a:fontRef idx="minor">
              <a:schemeClr val="tx1"/>
            </a:fontRef>
          </p:style>
        </p:cxnSp>
        <p:cxnSp>
          <p:nvCxnSpPr>
            <p:cNvPr id="50" name="Straight Arrow Connector 49">
              <a:extLst>
                <a:ext uri="{FF2B5EF4-FFF2-40B4-BE49-F238E27FC236}">
                  <a16:creationId xmlns:a16="http://schemas.microsoft.com/office/drawing/2014/main" id="{43398A16-8723-A482-A588-121AE347FBC9}"/>
                </a:ext>
              </a:extLst>
            </p:cNvPr>
            <p:cNvCxnSpPr>
              <a:cxnSpLocks/>
              <a:stCxn id="37" idx="0"/>
            </p:cNvCxnSpPr>
            <p:nvPr/>
          </p:nvCxnSpPr>
          <p:spPr>
            <a:xfrm flipH="1" flipV="1">
              <a:off x="5816892" y="3456971"/>
              <a:ext cx="1089285" cy="716703"/>
            </a:xfrm>
            <a:prstGeom prst="straightConnector1">
              <a:avLst/>
            </a:prstGeom>
            <a:ln>
              <a:prstDash val="dashDot"/>
              <a:tailEnd type="triangle"/>
            </a:ln>
          </p:spPr>
          <p:style>
            <a:lnRef idx="2">
              <a:schemeClr val="accent1"/>
            </a:lnRef>
            <a:fillRef idx="0">
              <a:schemeClr val="accent1"/>
            </a:fillRef>
            <a:effectRef idx="1">
              <a:schemeClr val="accent1"/>
            </a:effectRef>
            <a:fontRef idx="minor">
              <a:schemeClr val="tx1"/>
            </a:fontRef>
          </p:style>
        </p:cxnSp>
      </p:grpSp>
      <p:sp>
        <p:nvSpPr>
          <p:cNvPr id="118" name="TextBox 117">
            <a:extLst>
              <a:ext uri="{FF2B5EF4-FFF2-40B4-BE49-F238E27FC236}">
                <a16:creationId xmlns:a16="http://schemas.microsoft.com/office/drawing/2014/main" id="{1C635E08-161A-EA36-38B7-CE4F0891B74D}"/>
              </a:ext>
            </a:extLst>
          </p:cNvPr>
          <p:cNvSpPr txBox="1"/>
          <p:nvPr/>
        </p:nvSpPr>
        <p:spPr>
          <a:xfrm>
            <a:off x="1389888" y="5451751"/>
            <a:ext cx="10883613" cy="1287532"/>
          </a:xfrm>
          <a:prstGeom prst="rect">
            <a:avLst/>
          </a:prstGeom>
          <a:noFill/>
        </p:spPr>
        <p:txBody>
          <a:bodyPr wrap="square">
            <a:spAutoFit/>
          </a:bodyPr>
          <a:lstStyle/>
          <a:p>
            <a:pPr marL="800100" lvl="1" indent="-342900">
              <a:lnSpc>
                <a:spcPct val="150000"/>
              </a:lnSpc>
              <a:buFont typeface="Wingdings" panose="05000000000000000000" pitchFamily="2" charset="2"/>
              <a:buChar char="Ø"/>
            </a:pPr>
            <a:r>
              <a:rPr lang="en-US" b="1" dirty="0">
                <a:latin typeface="Arial" panose="020B0604020202020204" pitchFamily="34" charset="0"/>
                <a:cs typeface="Arial" panose="020B0604020202020204" pitchFamily="34" charset="0"/>
              </a:rPr>
              <a:t>Entangled qubits</a:t>
            </a:r>
            <a:r>
              <a:rPr lang="en-US" dirty="0">
                <a:latin typeface="Arial" panose="020B0604020202020204" pitchFamily="34" charset="0"/>
                <a:cs typeface="Arial" panose="020B0604020202020204" pitchFamily="34" charset="0"/>
              </a:rPr>
              <a:t> enables </a:t>
            </a:r>
            <a:r>
              <a:rPr lang="en-US" b="1" dirty="0">
                <a:latin typeface="Arial" panose="020B0604020202020204" pitchFamily="34" charset="0"/>
                <a:cs typeface="Arial" panose="020B0604020202020204" pitchFamily="34" charset="0"/>
              </a:rPr>
              <a:t>remote quantum gates</a:t>
            </a:r>
            <a:r>
              <a:rPr lang="en-US" dirty="0">
                <a:latin typeface="Arial" panose="020B0604020202020204" pitchFamily="34" charset="0"/>
                <a:cs typeface="Arial" panose="020B0604020202020204" pitchFamily="34" charset="0"/>
              </a:rPr>
              <a:t> and </a:t>
            </a:r>
            <a:r>
              <a:rPr lang="en-US" b="1" dirty="0">
                <a:latin typeface="Arial" panose="020B0604020202020204" pitchFamily="34" charset="0"/>
                <a:cs typeface="Arial" panose="020B0604020202020204" pitchFamily="34" charset="0"/>
              </a:rPr>
              <a:t>teleportation-based communication</a:t>
            </a:r>
          </a:p>
          <a:p>
            <a:pPr marL="800100" lvl="1" indent="-342900">
              <a:lnSpc>
                <a:spcPct val="150000"/>
              </a:lnSpc>
              <a:buFont typeface="Wingdings" panose="05000000000000000000" pitchFamily="2" charset="2"/>
              <a:buChar char="Ø"/>
            </a:pPr>
            <a:r>
              <a:rPr lang="en-US" b="1" dirty="0">
                <a:latin typeface="Arial" panose="020B0604020202020204" pitchFamily="34" charset="0"/>
                <a:cs typeface="Arial" panose="020B0604020202020204" pitchFamily="34" charset="0"/>
              </a:rPr>
              <a:t>Qubit allocation</a:t>
            </a:r>
            <a:r>
              <a:rPr lang="en-US" dirty="0">
                <a:latin typeface="Arial" panose="020B0604020202020204" pitchFamily="34" charset="0"/>
                <a:cs typeface="Arial" panose="020B0604020202020204" pitchFamily="34" charset="0"/>
              </a:rPr>
              <a:t> requires balancing </a:t>
            </a:r>
            <a:r>
              <a:rPr lang="en-US" b="1" dirty="0">
                <a:latin typeface="Arial" panose="020B0604020202020204" pitchFamily="34" charset="0"/>
                <a:cs typeface="Arial" panose="020B0604020202020204" pitchFamily="34" charset="0"/>
              </a:rPr>
              <a:t>local processing</a:t>
            </a:r>
            <a:r>
              <a:rPr lang="en-US" dirty="0">
                <a:latin typeface="Arial" panose="020B0604020202020204" pitchFamily="34" charset="0"/>
                <a:cs typeface="Arial" panose="020B0604020202020204" pitchFamily="34" charset="0"/>
              </a:rPr>
              <a:t> and </a:t>
            </a:r>
            <a:r>
              <a:rPr lang="en-US" b="1" dirty="0">
                <a:latin typeface="Arial" panose="020B0604020202020204" pitchFamily="34" charset="0"/>
                <a:cs typeface="Arial" panose="020B0604020202020204" pitchFamily="34" charset="0"/>
              </a:rPr>
              <a:t>remote operations</a:t>
            </a:r>
            <a:r>
              <a:rPr lang="en-US" dirty="0">
                <a:latin typeface="Arial" panose="020B0604020202020204" pitchFamily="34" charset="0"/>
                <a:cs typeface="Arial" panose="020B0604020202020204" pitchFamily="34" charset="0"/>
              </a:rPr>
              <a:t>.</a:t>
            </a:r>
          </a:p>
          <a:p>
            <a:pPr marL="800100" lvl="1" indent="-342900">
              <a:lnSpc>
                <a:spcPct val="150000"/>
              </a:lnSpc>
              <a:buFont typeface="Wingdings" panose="05000000000000000000" pitchFamily="2" charset="2"/>
              <a:buChar char="Ø"/>
            </a:pPr>
            <a:r>
              <a:rPr lang="en-US" b="1" dirty="0">
                <a:latin typeface="Arial" panose="020B0604020202020204" pitchFamily="34" charset="0"/>
                <a:cs typeface="Arial" panose="020B0604020202020204" pitchFamily="34" charset="0"/>
              </a:rPr>
              <a:t>Network topology </a:t>
            </a:r>
            <a:r>
              <a:rPr lang="en-US" dirty="0">
                <a:latin typeface="Arial" panose="020B0604020202020204" pitchFamily="34" charset="0"/>
                <a:cs typeface="Arial" panose="020B0604020202020204" pitchFamily="34" charset="0"/>
              </a:rPr>
              <a:t>affects entanglement </a:t>
            </a:r>
            <a:r>
              <a:rPr lang="en-US" b="1" dirty="0">
                <a:latin typeface="Arial" panose="020B0604020202020204" pitchFamily="34" charset="0"/>
                <a:cs typeface="Arial" panose="020B0604020202020204" pitchFamily="34" charset="0"/>
              </a:rPr>
              <a:t>fidelity</a:t>
            </a:r>
            <a:r>
              <a:rPr lang="en-US" dirty="0">
                <a:latin typeface="Arial" panose="020B0604020202020204" pitchFamily="34" charset="0"/>
                <a:cs typeface="Arial" panose="020B0604020202020204" pitchFamily="34" charset="0"/>
              </a:rPr>
              <a:t> and </a:t>
            </a:r>
            <a:r>
              <a:rPr lang="en-US" b="1" dirty="0">
                <a:latin typeface="Arial" panose="020B0604020202020204" pitchFamily="34" charset="0"/>
                <a:cs typeface="Arial" panose="020B0604020202020204" pitchFamily="34" charset="0"/>
              </a:rPr>
              <a:t>cost</a:t>
            </a:r>
            <a:r>
              <a:rPr lang="en-US" dirty="0">
                <a:latin typeface="Arial" panose="020B0604020202020204" pitchFamily="34" charset="0"/>
                <a:cs typeface="Arial" panose="020B0604020202020204" pitchFamily="34" charset="0"/>
              </a:rPr>
              <a:t> of served entangled qubits.</a:t>
            </a:r>
          </a:p>
        </p:txBody>
      </p:sp>
      <p:sp>
        <p:nvSpPr>
          <p:cNvPr id="119" name="TextBox 118">
            <a:extLst>
              <a:ext uri="{FF2B5EF4-FFF2-40B4-BE49-F238E27FC236}">
                <a16:creationId xmlns:a16="http://schemas.microsoft.com/office/drawing/2014/main" id="{98D15A9A-F618-D1B4-2E23-168F49ADB923}"/>
              </a:ext>
            </a:extLst>
          </p:cNvPr>
          <p:cNvSpPr txBox="1"/>
          <p:nvPr/>
        </p:nvSpPr>
        <p:spPr>
          <a:xfrm>
            <a:off x="1833972" y="4133119"/>
            <a:ext cx="3878576" cy="1200329"/>
          </a:xfrm>
          <a:prstGeom prst="rect">
            <a:avLst/>
          </a:prstGeom>
          <a:noFill/>
        </p:spPr>
        <p:txBody>
          <a:bodyPr wrap="square" rtlCol="0">
            <a:spAutoFit/>
          </a:bodyPr>
          <a:lstStyle/>
          <a:p>
            <a:pPr marL="285750" indent="-285750">
              <a:buFont typeface="Arial" panose="020B0604020202020204" pitchFamily="34" charset="0"/>
              <a:buChar char="•"/>
            </a:pPr>
            <a:r>
              <a:rPr lang="en-US" b="1" dirty="0"/>
              <a:t>Quantum circuits </a:t>
            </a:r>
            <a:r>
              <a:rPr lang="en-US" dirty="0"/>
              <a:t>describe quantum algorithms</a:t>
            </a:r>
          </a:p>
          <a:p>
            <a:pPr marL="285750" indent="-285750">
              <a:buFont typeface="Arial" panose="020B0604020202020204" pitchFamily="34" charset="0"/>
              <a:buChar char="•"/>
            </a:pPr>
            <a:r>
              <a:rPr lang="en-US" dirty="0"/>
              <a:t>Single qubit gates + CNOT are </a:t>
            </a:r>
            <a:r>
              <a:rPr lang="en-US" b="1" dirty="0"/>
              <a:t>universal</a:t>
            </a:r>
          </a:p>
        </p:txBody>
      </p:sp>
      <p:sp>
        <p:nvSpPr>
          <p:cNvPr id="120" name="TextBox 119">
            <a:extLst>
              <a:ext uri="{FF2B5EF4-FFF2-40B4-BE49-F238E27FC236}">
                <a16:creationId xmlns:a16="http://schemas.microsoft.com/office/drawing/2014/main" id="{B818CE3F-2A54-F794-CDB1-BE03DB7FA73A}"/>
              </a:ext>
            </a:extLst>
          </p:cNvPr>
          <p:cNvSpPr txBox="1"/>
          <p:nvPr/>
        </p:nvSpPr>
        <p:spPr>
          <a:xfrm>
            <a:off x="5829639" y="4181000"/>
            <a:ext cx="2689900" cy="923330"/>
          </a:xfrm>
          <a:prstGeom prst="rect">
            <a:avLst/>
          </a:prstGeom>
          <a:noFill/>
        </p:spPr>
        <p:txBody>
          <a:bodyPr wrap="square" rtlCol="0">
            <a:spAutoFit/>
          </a:bodyPr>
          <a:lstStyle/>
          <a:p>
            <a:r>
              <a:rPr lang="en-US" dirty="0"/>
              <a:t>Qubit Interaction Graph (QIG) captures all </a:t>
            </a:r>
            <a:r>
              <a:rPr lang="en-US" b="1" dirty="0"/>
              <a:t>inter-qubit communications</a:t>
            </a:r>
          </a:p>
        </p:txBody>
      </p:sp>
      <p:sp>
        <p:nvSpPr>
          <p:cNvPr id="121" name="TextBox 120">
            <a:extLst>
              <a:ext uri="{FF2B5EF4-FFF2-40B4-BE49-F238E27FC236}">
                <a16:creationId xmlns:a16="http://schemas.microsoft.com/office/drawing/2014/main" id="{3FE40010-291A-FDFB-5214-A4D3D2B549A5}"/>
              </a:ext>
            </a:extLst>
          </p:cNvPr>
          <p:cNvSpPr txBox="1"/>
          <p:nvPr/>
        </p:nvSpPr>
        <p:spPr>
          <a:xfrm>
            <a:off x="8666651" y="4200930"/>
            <a:ext cx="3063809" cy="646331"/>
          </a:xfrm>
          <a:prstGeom prst="rect">
            <a:avLst/>
          </a:prstGeom>
          <a:noFill/>
        </p:spPr>
        <p:txBody>
          <a:bodyPr wrap="square" rtlCol="0">
            <a:spAutoFit/>
          </a:bodyPr>
          <a:lstStyle/>
          <a:p>
            <a:r>
              <a:rPr lang="en-US" dirty="0"/>
              <a:t>Exactly a </a:t>
            </a:r>
            <a:r>
              <a:rPr lang="en-US" b="1" dirty="0"/>
              <a:t>graph partition </a:t>
            </a:r>
            <a:r>
              <a:rPr lang="en-US" dirty="0"/>
              <a:t>problem, which is </a:t>
            </a:r>
            <a:r>
              <a:rPr lang="en-US" b="1" dirty="0"/>
              <a:t>NP-hard</a:t>
            </a:r>
          </a:p>
        </p:txBody>
      </p:sp>
    </p:spTree>
    <p:extLst>
      <p:ext uri="{BB962C8B-B14F-4D97-AF65-F5344CB8AC3E}">
        <p14:creationId xmlns:p14="http://schemas.microsoft.com/office/powerpoint/2010/main" val="19765054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AEC8F8-37B8-24C7-044C-C8CA29788DAC}"/>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89CB43C5-C6BF-0674-EA7D-BC1B017B4322}"/>
              </a:ext>
            </a:extLst>
          </p:cNvPr>
          <p:cNvSpPr/>
          <p:nvPr/>
        </p:nvSpPr>
        <p:spPr>
          <a:xfrm>
            <a:off x="0" y="0"/>
            <a:ext cx="1554480" cy="6858000"/>
          </a:xfrm>
          <a:prstGeom prst="rect">
            <a:avLst/>
          </a:prstGeom>
          <a:solidFill>
            <a:srgbClr val="A42037"/>
          </a:solidFill>
        </p:spPr>
        <p:txBody>
          <a:bodyPr/>
          <a:lstStyle/>
          <a:p>
            <a:endParaRPr lang="en-US" sz="1250" dirty="0">
              <a:solidFill>
                <a:srgbClr val="EACBD1"/>
              </a:solidFill>
              <a:latin typeface="Calibri" panose="020F0502020204030204" pitchFamily="34" charset="0"/>
              <a:cs typeface="Calibri" panose="020F0502020204030204" pitchFamily="34" charset="-120"/>
            </a:endParaRPr>
          </a:p>
        </p:txBody>
      </p:sp>
      <p:sp>
        <p:nvSpPr>
          <p:cNvPr id="5" name="Shape 3">
            <a:extLst>
              <a:ext uri="{FF2B5EF4-FFF2-40B4-BE49-F238E27FC236}">
                <a16:creationId xmlns:a16="http://schemas.microsoft.com/office/drawing/2014/main" id="{76ED1ADA-2B57-9534-2F15-76D992CA5A0B}"/>
              </a:ext>
            </a:extLst>
          </p:cNvPr>
          <p:cNvSpPr/>
          <p:nvPr/>
        </p:nvSpPr>
        <p:spPr>
          <a:xfrm>
            <a:off x="164592" y="3035808"/>
            <a:ext cx="1225296" cy="649224"/>
          </a:xfrm>
          <a:prstGeom prst="roundRect">
            <a:avLst>
              <a:gd name="adj" fmla="val 14286"/>
            </a:avLst>
          </a:prstGeom>
          <a:solidFill>
            <a:srgbClr val="FFFFFF"/>
          </a:solidFill>
        </p:spPr>
        <p:txBody>
          <a:bodyPr/>
          <a:lstStyle/>
          <a:p>
            <a:endParaRPr lang="en-US" dirty="0"/>
          </a:p>
        </p:txBody>
      </p:sp>
      <p:sp>
        <p:nvSpPr>
          <p:cNvPr id="4" name="Text 2">
            <a:extLst>
              <a:ext uri="{FF2B5EF4-FFF2-40B4-BE49-F238E27FC236}">
                <a16:creationId xmlns:a16="http://schemas.microsoft.com/office/drawing/2014/main" id="{63F46754-5FEA-8391-E6FA-19968F5B3CF9}"/>
              </a:ext>
            </a:extLst>
          </p:cNvPr>
          <p:cNvSpPr/>
          <p:nvPr/>
        </p:nvSpPr>
        <p:spPr>
          <a:xfrm>
            <a:off x="182880" y="1399032"/>
            <a:ext cx="1225296"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Quantum Network</a:t>
            </a:r>
          </a:p>
        </p:txBody>
      </p:sp>
      <p:sp>
        <p:nvSpPr>
          <p:cNvPr id="6" name="Text 4">
            <a:extLst>
              <a:ext uri="{FF2B5EF4-FFF2-40B4-BE49-F238E27FC236}">
                <a16:creationId xmlns:a16="http://schemas.microsoft.com/office/drawing/2014/main" id="{516FBBD6-55DD-2BE0-0FD3-B254CDBFFEEE}"/>
              </a:ext>
            </a:extLst>
          </p:cNvPr>
          <p:cNvSpPr/>
          <p:nvPr/>
        </p:nvSpPr>
        <p:spPr>
          <a:xfrm>
            <a:off x="182880" y="2267712"/>
            <a:ext cx="1225296"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Quantum Computing</a:t>
            </a:r>
          </a:p>
        </p:txBody>
      </p:sp>
      <p:sp>
        <p:nvSpPr>
          <p:cNvPr id="7" name="Text 5">
            <a:extLst>
              <a:ext uri="{FF2B5EF4-FFF2-40B4-BE49-F238E27FC236}">
                <a16:creationId xmlns:a16="http://schemas.microsoft.com/office/drawing/2014/main" id="{8E647B1E-5C4B-30BF-261D-1D658BE435ED}"/>
              </a:ext>
            </a:extLst>
          </p:cNvPr>
          <p:cNvSpPr/>
          <p:nvPr/>
        </p:nvSpPr>
        <p:spPr>
          <a:xfrm>
            <a:off x="0" y="3172968"/>
            <a:ext cx="1554480" cy="512064"/>
          </a:xfrm>
          <a:prstGeom prst="rect">
            <a:avLst/>
          </a:prstGeom>
          <a:noFill/>
        </p:spPr>
        <p:txBody>
          <a:bodyPr wrap="square" rtlCol="0" anchor="ctr"/>
          <a:lstStyle/>
          <a:p>
            <a:pPr algn="ctr"/>
            <a:r>
              <a:rPr lang="en-US" sz="1250" b="1" dirty="0">
                <a:solidFill>
                  <a:srgbClr val="A42037"/>
                </a:solidFill>
                <a:latin typeface="Calibri" panose="020F0502020204030204" pitchFamily="34" charset="0"/>
                <a:cs typeface="Calibri" panose="020F0502020204030204" pitchFamily="34" charset="-120"/>
              </a:rPr>
              <a:t>Distributed Quantum Computing</a:t>
            </a:r>
          </a:p>
          <a:p>
            <a:pPr marL="0" indent="0" algn="l">
              <a:buNone/>
            </a:pPr>
            <a:endParaRPr lang="en-US" sz="1250" dirty="0"/>
          </a:p>
        </p:txBody>
      </p:sp>
      <p:sp>
        <p:nvSpPr>
          <p:cNvPr id="8" name="Text 6">
            <a:extLst>
              <a:ext uri="{FF2B5EF4-FFF2-40B4-BE49-F238E27FC236}">
                <a16:creationId xmlns:a16="http://schemas.microsoft.com/office/drawing/2014/main" id="{9F3B7110-FD34-BE98-CB21-D6A377CEC301}"/>
              </a:ext>
            </a:extLst>
          </p:cNvPr>
          <p:cNvSpPr/>
          <p:nvPr/>
        </p:nvSpPr>
        <p:spPr>
          <a:xfrm>
            <a:off x="109728" y="4005072"/>
            <a:ext cx="1335024" cy="512064"/>
          </a:xfrm>
          <a:prstGeom prst="rect">
            <a:avLst/>
          </a:prstGeom>
          <a:noFill/>
        </p:spPr>
        <p:txBody>
          <a:bodyPr wrap="square" rtlCol="0" anchor="ctr"/>
          <a:lstStyle/>
          <a:p>
            <a:r>
              <a:rPr lang="en-US" sz="1250" dirty="0">
                <a:solidFill>
                  <a:srgbClr val="EACBD1"/>
                </a:solidFill>
                <a:latin typeface="Calibri" panose="020F0502020204030204" pitchFamily="34" charset="0"/>
                <a:cs typeface="Calibri" panose="020F0502020204030204" pitchFamily="34" charset="-120"/>
              </a:rPr>
              <a:t>Satellite-Ground Communications</a:t>
            </a:r>
          </a:p>
        </p:txBody>
      </p:sp>
      <p:sp>
        <p:nvSpPr>
          <p:cNvPr id="9" name="Text 7">
            <a:extLst>
              <a:ext uri="{FF2B5EF4-FFF2-40B4-BE49-F238E27FC236}">
                <a16:creationId xmlns:a16="http://schemas.microsoft.com/office/drawing/2014/main" id="{FFFC48AE-4A56-B521-8231-9A5C37EA659C}"/>
              </a:ext>
            </a:extLst>
          </p:cNvPr>
          <p:cNvSpPr/>
          <p:nvPr/>
        </p:nvSpPr>
        <p:spPr>
          <a:xfrm>
            <a:off x="0" y="4873752"/>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Satellite Assisted Quantum Networks</a:t>
            </a:r>
          </a:p>
        </p:txBody>
      </p:sp>
      <p:sp>
        <p:nvSpPr>
          <p:cNvPr id="10" name="Text 8">
            <a:extLst>
              <a:ext uri="{FF2B5EF4-FFF2-40B4-BE49-F238E27FC236}">
                <a16:creationId xmlns:a16="http://schemas.microsoft.com/office/drawing/2014/main" id="{3795A278-9106-9618-2D30-5E442CED0B0A}"/>
              </a:ext>
            </a:extLst>
          </p:cNvPr>
          <p:cNvSpPr/>
          <p:nvPr/>
        </p:nvSpPr>
        <p:spPr>
          <a:xfrm>
            <a:off x="2011680" y="347472"/>
            <a:ext cx="9677095" cy="292608"/>
          </a:xfrm>
          <a:prstGeom prst="rect">
            <a:avLst/>
          </a:prstGeom>
          <a:noFill/>
        </p:spPr>
        <p:txBody>
          <a:bodyPr wrap="none" rtlCol="0" anchor="ctr"/>
          <a:lstStyle/>
          <a:p>
            <a:pPr marL="0" indent="0">
              <a:buNone/>
            </a:pPr>
            <a:r>
              <a:rPr lang="en-US" sz="1200" b="1" kern="0" spc="100" dirty="0">
                <a:solidFill>
                  <a:srgbClr val="A42037"/>
                </a:solidFill>
                <a:latin typeface="Calibri" panose="020F0502020204030204" pitchFamily="34" charset="0"/>
                <a:ea typeface="Calibri" panose="020F0502020204030204" pitchFamily="34" charset="-122"/>
                <a:cs typeface="Calibri" panose="020F0502020204030204" pitchFamily="34" charset="-120"/>
              </a:rPr>
              <a:t>INTRODUCTION</a:t>
            </a:r>
            <a:endParaRPr lang="en-US" sz="1200" dirty="0"/>
          </a:p>
        </p:txBody>
      </p:sp>
      <p:sp>
        <p:nvSpPr>
          <p:cNvPr id="12" name="Text 10">
            <a:extLst>
              <a:ext uri="{FF2B5EF4-FFF2-40B4-BE49-F238E27FC236}">
                <a16:creationId xmlns:a16="http://schemas.microsoft.com/office/drawing/2014/main" id="{8780F22D-8183-2B88-0075-4CB05520303A}"/>
              </a:ext>
            </a:extLst>
          </p:cNvPr>
          <p:cNvSpPr/>
          <p:nvPr/>
        </p:nvSpPr>
        <p:spPr>
          <a:xfrm>
            <a:off x="2011680" y="1554480"/>
            <a:ext cx="4754880" cy="4206240"/>
          </a:xfrm>
          <a:prstGeom prst="rect">
            <a:avLst/>
          </a:prstGeom>
          <a:noFill/>
        </p:spPr>
        <p:txBody>
          <a:bodyPr wrap="square" rtlCol="0" anchor="t"/>
          <a:lstStyle/>
          <a:p>
            <a:pPr marL="342900" indent="-342900">
              <a:spcAft>
                <a:spcPts val="1600"/>
              </a:spcAft>
              <a:buSzPct val="100000"/>
              <a:buChar char="•"/>
            </a:pPr>
            <a:endParaRPr lang="en-US" sz="1450" dirty="0"/>
          </a:p>
        </p:txBody>
      </p:sp>
      <p:sp>
        <p:nvSpPr>
          <p:cNvPr id="19" name="Text 17">
            <a:extLst>
              <a:ext uri="{FF2B5EF4-FFF2-40B4-BE49-F238E27FC236}">
                <a16:creationId xmlns:a16="http://schemas.microsoft.com/office/drawing/2014/main" id="{DDDDFCB6-3DBC-0B75-2EDA-E12CF347DA3F}"/>
              </a:ext>
            </a:extLst>
          </p:cNvPr>
          <p:cNvSpPr/>
          <p:nvPr/>
        </p:nvSpPr>
        <p:spPr>
          <a:xfrm>
            <a:off x="11551615" y="6473952"/>
            <a:ext cx="411480" cy="274320"/>
          </a:xfrm>
          <a:prstGeom prst="rect">
            <a:avLst/>
          </a:prstGeom>
          <a:noFill/>
        </p:spPr>
        <p:txBody>
          <a:bodyPr wrap="square" rtlCol="0" anchor="ctr"/>
          <a:lstStyle/>
          <a:p>
            <a:pPr marL="0" indent="0" algn="r">
              <a:buNone/>
            </a:pPr>
            <a:r>
              <a:rPr lang="en-US" sz="1000" dirty="0">
                <a:solidFill>
                  <a:srgbClr val="58595B"/>
                </a:solidFill>
                <a:latin typeface="Calibri" panose="020F0502020204030204" pitchFamily="34" charset="0"/>
                <a:ea typeface="Calibri" panose="020F0502020204030204" pitchFamily="34" charset="-122"/>
                <a:cs typeface="Calibri" panose="020F0502020204030204" pitchFamily="34" charset="-120"/>
              </a:rPr>
              <a:t>3</a:t>
            </a:r>
            <a:endParaRPr lang="en-US" sz="1000" dirty="0"/>
          </a:p>
        </p:txBody>
      </p:sp>
      <p:sp>
        <p:nvSpPr>
          <p:cNvPr id="15" name="TextBox 14">
            <a:extLst>
              <a:ext uri="{FF2B5EF4-FFF2-40B4-BE49-F238E27FC236}">
                <a16:creationId xmlns:a16="http://schemas.microsoft.com/office/drawing/2014/main" id="{9D54DCA4-FC24-0BFB-1366-8ABC88CC4705}"/>
              </a:ext>
            </a:extLst>
          </p:cNvPr>
          <p:cNvSpPr txBox="1"/>
          <p:nvPr/>
        </p:nvSpPr>
        <p:spPr>
          <a:xfrm>
            <a:off x="0" y="5760720"/>
            <a:ext cx="1554480" cy="477054"/>
          </a:xfrm>
          <a:prstGeom prst="rect">
            <a:avLst/>
          </a:prstGeom>
          <a:noFill/>
        </p:spPr>
        <p:txBody>
          <a:bodyPr wrap="square">
            <a:spAutoFit/>
          </a:bodyPr>
          <a:lstStyle/>
          <a:p>
            <a:pPr algn="ctr"/>
            <a:r>
              <a:rPr lang="en-US" sz="1250" dirty="0">
                <a:solidFill>
                  <a:srgbClr val="EACBD1"/>
                </a:solidFill>
                <a:latin typeface="Calibri" panose="020F0502020204030204" pitchFamily="34" charset="0"/>
                <a:cs typeface="Calibri" panose="020F0502020204030204" pitchFamily="34" charset="-120"/>
              </a:rPr>
              <a:t>Satellite-Ground Quantum Computing</a:t>
            </a:r>
          </a:p>
        </p:txBody>
      </p:sp>
      <p:pic>
        <p:nvPicPr>
          <p:cNvPr id="122" name="Picture 121">
            <a:extLst>
              <a:ext uri="{FF2B5EF4-FFF2-40B4-BE49-F238E27FC236}">
                <a16:creationId xmlns:a16="http://schemas.microsoft.com/office/drawing/2014/main" id="{2E20DFEA-8F72-F694-25B9-EAED40E3C519}"/>
              </a:ext>
            </a:extLst>
          </p:cNvPr>
          <p:cNvPicPr>
            <a:picLocks noChangeAspect="1"/>
          </p:cNvPicPr>
          <p:nvPr/>
        </p:nvPicPr>
        <p:blipFill>
          <a:blip r:embed="rId2"/>
          <a:srcRect b="19"/>
          <a:stretch>
            <a:fillRect/>
          </a:stretch>
        </p:blipFill>
        <p:spPr>
          <a:xfrm>
            <a:off x="1609344" y="731520"/>
            <a:ext cx="10568416" cy="5943600"/>
          </a:xfrm>
          <a:prstGeom prst="rect">
            <a:avLst/>
          </a:prstGeom>
        </p:spPr>
      </p:pic>
    </p:spTree>
    <p:extLst>
      <p:ext uri="{BB962C8B-B14F-4D97-AF65-F5344CB8AC3E}">
        <p14:creationId xmlns:p14="http://schemas.microsoft.com/office/powerpoint/2010/main" val="17882616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8CA5C2-DAA7-E25E-2A37-4DDDA8A5287E}"/>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6323A2D7-1800-4491-57E6-0525A8F740AA}"/>
              </a:ext>
            </a:extLst>
          </p:cNvPr>
          <p:cNvSpPr/>
          <p:nvPr/>
        </p:nvSpPr>
        <p:spPr>
          <a:xfrm>
            <a:off x="0" y="0"/>
            <a:ext cx="1554480" cy="6858000"/>
          </a:xfrm>
          <a:prstGeom prst="rect">
            <a:avLst/>
          </a:prstGeom>
          <a:solidFill>
            <a:srgbClr val="A42037"/>
          </a:solidFill>
        </p:spPr>
        <p:txBody>
          <a:bodyPr/>
          <a:lstStyle/>
          <a:p>
            <a:endParaRPr lang="en-US" sz="1250" dirty="0">
              <a:solidFill>
                <a:srgbClr val="EACBD1"/>
              </a:solidFill>
              <a:latin typeface="Calibri" panose="020F0502020204030204" pitchFamily="34" charset="0"/>
              <a:cs typeface="Calibri" panose="020F0502020204030204" pitchFamily="34" charset="-120"/>
            </a:endParaRPr>
          </a:p>
        </p:txBody>
      </p:sp>
      <p:sp>
        <p:nvSpPr>
          <p:cNvPr id="5" name="Shape 3">
            <a:extLst>
              <a:ext uri="{FF2B5EF4-FFF2-40B4-BE49-F238E27FC236}">
                <a16:creationId xmlns:a16="http://schemas.microsoft.com/office/drawing/2014/main" id="{3C8A36B5-F2F0-6D26-4822-155D3721412C}"/>
              </a:ext>
            </a:extLst>
          </p:cNvPr>
          <p:cNvSpPr/>
          <p:nvPr/>
        </p:nvSpPr>
        <p:spPr>
          <a:xfrm>
            <a:off x="164592" y="3035808"/>
            <a:ext cx="1225296" cy="649224"/>
          </a:xfrm>
          <a:prstGeom prst="roundRect">
            <a:avLst>
              <a:gd name="adj" fmla="val 14286"/>
            </a:avLst>
          </a:prstGeom>
          <a:solidFill>
            <a:srgbClr val="FFFFFF"/>
          </a:solidFill>
        </p:spPr>
        <p:txBody>
          <a:bodyPr/>
          <a:lstStyle/>
          <a:p>
            <a:endParaRPr lang="en-US" dirty="0"/>
          </a:p>
        </p:txBody>
      </p:sp>
      <p:sp>
        <p:nvSpPr>
          <p:cNvPr id="4" name="Text 2">
            <a:extLst>
              <a:ext uri="{FF2B5EF4-FFF2-40B4-BE49-F238E27FC236}">
                <a16:creationId xmlns:a16="http://schemas.microsoft.com/office/drawing/2014/main" id="{DB3AE690-459B-BCAD-A9AA-83AA739A2158}"/>
              </a:ext>
            </a:extLst>
          </p:cNvPr>
          <p:cNvSpPr/>
          <p:nvPr/>
        </p:nvSpPr>
        <p:spPr>
          <a:xfrm>
            <a:off x="182880" y="1399032"/>
            <a:ext cx="1225296"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Quantum Network</a:t>
            </a:r>
          </a:p>
        </p:txBody>
      </p:sp>
      <p:sp>
        <p:nvSpPr>
          <p:cNvPr id="6" name="Text 4">
            <a:extLst>
              <a:ext uri="{FF2B5EF4-FFF2-40B4-BE49-F238E27FC236}">
                <a16:creationId xmlns:a16="http://schemas.microsoft.com/office/drawing/2014/main" id="{8134A829-5A87-865C-4784-EB8720BF2730}"/>
              </a:ext>
            </a:extLst>
          </p:cNvPr>
          <p:cNvSpPr/>
          <p:nvPr/>
        </p:nvSpPr>
        <p:spPr>
          <a:xfrm>
            <a:off x="182880" y="2267712"/>
            <a:ext cx="1225296"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Quantum Computing</a:t>
            </a:r>
          </a:p>
        </p:txBody>
      </p:sp>
      <p:sp>
        <p:nvSpPr>
          <p:cNvPr id="7" name="Text 5">
            <a:extLst>
              <a:ext uri="{FF2B5EF4-FFF2-40B4-BE49-F238E27FC236}">
                <a16:creationId xmlns:a16="http://schemas.microsoft.com/office/drawing/2014/main" id="{EDD7B1AD-6F01-46DC-756A-7A158A6269D9}"/>
              </a:ext>
            </a:extLst>
          </p:cNvPr>
          <p:cNvSpPr/>
          <p:nvPr/>
        </p:nvSpPr>
        <p:spPr>
          <a:xfrm>
            <a:off x="0" y="3172968"/>
            <a:ext cx="1554480" cy="512064"/>
          </a:xfrm>
          <a:prstGeom prst="rect">
            <a:avLst/>
          </a:prstGeom>
          <a:noFill/>
        </p:spPr>
        <p:txBody>
          <a:bodyPr wrap="square" rtlCol="0" anchor="ctr"/>
          <a:lstStyle/>
          <a:p>
            <a:pPr algn="ctr"/>
            <a:r>
              <a:rPr lang="en-US" sz="1250" b="1" dirty="0">
                <a:solidFill>
                  <a:srgbClr val="A42037"/>
                </a:solidFill>
                <a:latin typeface="Calibri" panose="020F0502020204030204" pitchFamily="34" charset="0"/>
                <a:cs typeface="Calibri" panose="020F0502020204030204" pitchFamily="34" charset="-120"/>
              </a:rPr>
              <a:t>Distributed Quantum Computing</a:t>
            </a:r>
          </a:p>
          <a:p>
            <a:pPr marL="0" indent="0" algn="l">
              <a:buNone/>
            </a:pPr>
            <a:endParaRPr lang="en-US" sz="1250" dirty="0"/>
          </a:p>
        </p:txBody>
      </p:sp>
      <p:sp>
        <p:nvSpPr>
          <p:cNvPr id="8" name="Text 6">
            <a:extLst>
              <a:ext uri="{FF2B5EF4-FFF2-40B4-BE49-F238E27FC236}">
                <a16:creationId xmlns:a16="http://schemas.microsoft.com/office/drawing/2014/main" id="{B370C45C-F47A-1EA6-00A8-DD2859888902}"/>
              </a:ext>
            </a:extLst>
          </p:cNvPr>
          <p:cNvSpPr/>
          <p:nvPr/>
        </p:nvSpPr>
        <p:spPr>
          <a:xfrm>
            <a:off x="109728" y="4005072"/>
            <a:ext cx="1335024" cy="512064"/>
          </a:xfrm>
          <a:prstGeom prst="rect">
            <a:avLst/>
          </a:prstGeom>
          <a:noFill/>
        </p:spPr>
        <p:txBody>
          <a:bodyPr wrap="square" rtlCol="0" anchor="ctr"/>
          <a:lstStyle/>
          <a:p>
            <a:r>
              <a:rPr lang="en-US" sz="1250" dirty="0">
                <a:solidFill>
                  <a:srgbClr val="EACBD1"/>
                </a:solidFill>
                <a:latin typeface="Calibri" panose="020F0502020204030204" pitchFamily="34" charset="0"/>
                <a:cs typeface="Calibri" panose="020F0502020204030204" pitchFamily="34" charset="-120"/>
              </a:rPr>
              <a:t>Satellite-Ground Communications</a:t>
            </a:r>
          </a:p>
        </p:txBody>
      </p:sp>
      <p:sp>
        <p:nvSpPr>
          <p:cNvPr id="9" name="Text 7">
            <a:extLst>
              <a:ext uri="{FF2B5EF4-FFF2-40B4-BE49-F238E27FC236}">
                <a16:creationId xmlns:a16="http://schemas.microsoft.com/office/drawing/2014/main" id="{1927C794-079C-B0B0-2619-EB24E90CDDBE}"/>
              </a:ext>
            </a:extLst>
          </p:cNvPr>
          <p:cNvSpPr/>
          <p:nvPr/>
        </p:nvSpPr>
        <p:spPr>
          <a:xfrm>
            <a:off x="0" y="4873752"/>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Satellite Assisted Quantum Networks</a:t>
            </a:r>
          </a:p>
        </p:txBody>
      </p:sp>
      <p:sp>
        <p:nvSpPr>
          <p:cNvPr id="10" name="Text 8">
            <a:extLst>
              <a:ext uri="{FF2B5EF4-FFF2-40B4-BE49-F238E27FC236}">
                <a16:creationId xmlns:a16="http://schemas.microsoft.com/office/drawing/2014/main" id="{BC45500D-5CB6-5BBA-7B18-60423E3D609B}"/>
              </a:ext>
            </a:extLst>
          </p:cNvPr>
          <p:cNvSpPr/>
          <p:nvPr/>
        </p:nvSpPr>
        <p:spPr>
          <a:xfrm>
            <a:off x="2011680" y="347472"/>
            <a:ext cx="9677095" cy="292608"/>
          </a:xfrm>
          <a:prstGeom prst="rect">
            <a:avLst/>
          </a:prstGeom>
          <a:noFill/>
        </p:spPr>
        <p:txBody>
          <a:bodyPr wrap="none" rtlCol="0" anchor="ctr"/>
          <a:lstStyle/>
          <a:p>
            <a:pPr marL="0" indent="0">
              <a:buNone/>
            </a:pPr>
            <a:r>
              <a:rPr lang="en-US" sz="1200" b="1" kern="0" spc="100" dirty="0">
                <a:solidFill>
                  <a:srgbClr val="A42037"/>
                </a:solidFill>
                <a:latin typeface="Calibri" panose="020F0502020204030204" pitchFamily="34" charset="0"/>
                <a:ea typeface="Calibri" panose="020F0502020204030204" pitchFamily="34" charset="-122"/>
                <a:cs typeface="Calibri" panose="020F0502020204030204" pitchFamily="34" charset="-120"/>
              </a:rPr>
              <a:t>INTRODUCTION</a:t>
            </a:r>
            <a:endParaRPr lang="en-US" sz="1200" dirty="0"/>
          </a:p>
        </p:txBody>
      </p:sp>
      <p:sp>
        <p:nvSpPr>
          <p:cNvPr id="12" name="Text 10">
            <a:extLst>
              <a:ext uri="{FF2B5EF4-FFF2-40B4-BE49-F238E27FC236}">
                <a16:creationId xmlns:a16="http://schemas.microsoft.com/office/drawing/2014/main" id="{C6101095-3F03-BFD6-0A28-B20AF0C57197}"/>
              </a:ext>
            </a:extLst>
          </p:cNvPr>
          <p:cNvSpPr/>
          <p:nvPr/>
        </p:nvSpPr>
        <p:spPr>
          <a:xfrm>
            <a:off x="2011680" y="1554480"/>
            <a:ext cx="4754880" cy="4206240"/>
          </a:xfrm>
          <a:prstGeom prst="rect">
            <a:avLst/>
          </a:prstGeom>
          <a:noFill/>
        </p:spPr>
        <p:txBody>
          <a:bodyPr wrap="square" rtlCol="0" anchor="t"/>
          <a:lstStyle/>
          <a:p>
            <a:pPr marL="342900" indent="-342900">
              <a:spcAft>
                <a:spcPts val="1600"/>
              </a:spcAft>
              <a:buSzPct val="100000"/>
              <a:buChar char="•"/>
            </a:pPr>
            <a:endParaRPr lang="en-US" sz="1450" dirty="0"/>
          </a:p>
        </p:txBody>
      </p:sp>
      <p:sp>
        <p:nvSpPr>
          <p:cNvPr id="19" name="Text 17">
            <a:extLst>
              <a:ext uri="{FF2B5EF4-FFF2-40B4-BE49-F238E27FC236}">
                <a16:creationId xmlns:a16="http://schemas.microsoft.com/office/drawing/2014/main" id="{D133EE01-34BA-855A-F645-C645BDAFC76F}"/>
              </a:ext>
            </a:extLst>
          </p:cNvPr>
          <p:cNvSpPr/>
          <p:nvPr/>
        </p:nvSpPr>
        <p:spPr>
          <a:xfrm>
            <a:off x="11551615" y="6473952"/>
            <a:ext cx="411480" cy="274320"/>
          </a:xfrm>
          <a:prstGeom prst="rect">
            <a:avLst/>
          </a:prstGeom>
          <a:noFill/>
        </p:spPr>
        <p:txBody>
          <a:bodyPr wrap="square" rtlCol="0" anchor="ctr"/>
          <a:lstStyle/>
          <a:p>
            <a:pPr marL="0" indent="0" algn="r">
              <a:buNone/>
            </a:pPr>
            <a:r>
              <a:rPr lang="en-US" sz="1000" dirty="0">
                <a:solidFill>
                  <a:srgbClr val="58595B"/>
                </a:solidFill>
                <a:latin typeface="Calibri" panose="020F0502020204030204" pitchFamily="34" charset="0"/>
                <a:ea typeface="Calibri" panose="020F0502020204030204" pitchFamily="34" charset="-122"/>
                <a:cs typeface="Calibri" panose="020F0502020204030204" pitchFamily="34" charset="-120"/>
              </a:rPr>
              <a:t>3</a:t>
            </a:r>
            <a:endParaRPr lang="en-US" sz="1000" dirty="0"/>
          </a:p>
        </p:txBody>
      </p:sp>
      <p:sp>
        <p:nvSpPr>
          <p:cNvPr id="15" name="TextBox 14">
            <a:extLst>
              <a:ext uri="{FF2B5EF4-FFF2-40B4-BE49-F238E27FC236}">
                <a16:creationId xmlns:a16="http://schemas.microsoft.com/office/drawing/2014/main" id="{5A23B1DA-CDA8-7603-EE04-15143D0C4A86}"/>
              </a:ext>
            </a:extLst>
          </p:cNvPr>
          <p:cNvSpPr txBox="1"/>
          <p:nvPr/>
        </p:nvSpPr>
        <p:spPr>
          <a:xfrm>
            <a:off x="0" y="5760720"/>
            <a:ext cx="1554480" cy="477054"/>
          </a:xfrm>
          <a:prstGeom prst="rect">
            <a:avLst/>
          </a:prstGeom>
          <a:noFill/>
        </p:spPr>
        <p:txBody>
          <a:bodyPr wrap="square">
            <a:spAutoFit/>
          </a:bodyPr>
          <a:lstStyle/>
          <a:p>
            <a:pPr algn="ctr"/>
            <a:r>
              <a:rPr lang="en-US" sz="1250" dirty="0">
                <a:solidFill>
                  <a:srgbClr val="EACBD1"/>
                </a:solidFill>
                <a:latin typeface="Calibri" panose="020F0502020204030204" pitchFamily="34" charset="0"/>
                <a:cs typeface="Calibri" panose="020F0502020204030204" pitchFamily="34" charset="-120"/>
              </a:rPr>
              <a:t>Satellite-Ground Quantum Computing</a:t>
            </a:r>
          </a:p>
        </p:txBody>
      </p:sp>
      <p:pic>
        <p:nvPicPr>
          <p:cNvPr id="3" name="Picture 2">
            <a:extLst>
              <a:ext uri="{FF2B5EF4-FFF2-40B4-BE49-F238E27FC236}">
                <a16:creationId xmlns:a16="http://schemas.microsoft.com/office/drawing/2014/main" id="{02D15931-E98A-EE1B-57B1-9429E7A3A675}"/>
              </a:ext>
            </a:extLst>
          </p:cNvPr>
          <p:cNvPicPr>
            <a:picLocks noChangeAspect="1"/>
          </p:cNvPicPr>
          <p:nvPr/>
        </p:nvPicPr>
        <p:blipFill>
          <a:blip r:embed="rId2"/>
          <a:srcRect/>
          <a:stretch>
            <a:fillRect/>
          </a:stretch>
        </p:blipFill>
        <p:spPr>
          <a:xfrm>
            <a:off x="1608906" y="651424"/>
            <a:ext cx="10634402" cy="5981851"/>
          </a:xfrm>
          <a:prstGeom prst="rect">
            <a:avLst/>
          </a:prstGeom>
          <a:effectLst>
            <a:outerShdw blurRad="596900" dist="330200" dir="8820000" sx="87000" sy="87000" algn="ctr" rotWithShape="0">
              <a:srgbClr val="000000">
                <a:alpha val="29000"/>
              </a:srgbClr>
            </a:outerShdw>
          </a:effectLst>
        </p:spPr>
      </p:pic>
    </p:spTree>
    <p:extLst>
      <p:ext uri="{BB962C8B-B14F-4D97-AF65-F5344CB8AC3E}">
        <p14:creationId xmlns:p14="http://schemas.microsoft.com/office/powerpoint/2010/main" val="517592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FAB930-97A4-74C5-6FE6-4A2898962A21}"/>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D3271CE6-A2F2-D9E1-494B-7D890BFE7CCC}"/>
              </a:ext>
            </a:extLst>
          </p:cNvPr>
          <p:cNvSpPr/>
          <p:nvPr/>
        </p:nvSpPr>
        <p:spPr>
          <a:xfrm>
            <a:off x="0" y="0"/>
            <a:ext cx="1554480" cy="6858000"/>
          </a:xfrm>
          <a:prstGeom prst="rect">
            <a:avLst/>
          </a:prstGeom>
          <a:solidFill>
            <a:srgbClr val="A42037"/>
          </a:solidFill>
        </p:spPr>
        <p:txBody>
          <a:bodyPr/>
          <a:lstStyle/>
          <a:p>
            <a:endParaRPr lang="en-US" sz="1250" dirty="0">
              <a:solidFill>
                <a:srgbClr val="EACBD1"/>
              </a:solidFill>
              <a:latin typeface="Calibri" panose="020F0502020204030204" pitchFamily="34" charset="0"/>
              <a:cs typeface="Calibri" panose="020F0502020204030204" pitchFamily="34" charset="-120"/>
            </a:endParaRPr>
          </a:p>
        </p:txBody>
      </p:sp>
      <p:sp>
        <p:nvSpPr>
          <p:cNvPr id="5" name="Shape 3">
            <a:extLst>
              <a:ext uri="{FF2B5EF4-FFF2-40B4-BE49-F238E27FC236}">
                <a16:creationId xmlns:a16="http://schemas.microsoft.com/office/drawing/2014/main" id="{92B51A64-B53A-AC4D-3294-22B2F49B9B05}"/>
              </a:ext>
            </a:extLst>
          </p:cNvPr>
          <p:cNvSpPr/>
          <p:nvPr/>
        </p:nvSpPr>
        <p:spPr>
          <a:xfrm>
            <a:off x="164592" y="3035808"/>
            <a:ext cx="1225296" cy="649224"/>
          </a:xfrm>
          <a:prstGeom prst="roundRect">
            <a:avLst>
              <a:gd name="adj" fmla="val 14286"/>
            </a:avLst>
          </a:prstGeom>
          <a:solidFill>
            <a:srgbClr val="FFFFFF"/>
          </a:solidFill>
        </p:spPr>
        <p:txBody>
          <a:bodyPr/>
          <a:lstStyle/>
          <a:p>
            <a:endParaRPr lang="en-US" dirty="0"/>
          </a:p>
        </p:txBody>
      </p:sp>
      <p:sp>
        <p:nvSpPr>
          <p:cNvPr id="4" name="Text 2">
            <a:extLst>
              <a:ext uri="{FF2B5EF4-FFF2-40B4-BE49-F238E27FC236}">
                <a16:creationId xmlns:a16="http://schemas.microsoft.com/office/drawing/2014/main" id="{E9417D93-1A5F-10CF-B8B0-149C1CEB058B}"/>
              </a:ext>
            </a:extLst>
          </p:cNvPr>
          <p:cNvSpPr/>
          <p:nvPr/>
        </p:nvSpPr>
        <p:spPr>
          <a:xfrm>
            <a:off x="182880" y="1399032"/>
            <a:ext cx="1225296"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Quantum Network</a:t>
            </a:r>
          </a:p>
        </p:txBody>
      </p:sp>
      <p:sp>
        <p:nvSpPr>
          <p:cNvPr id="6" name="Text 4">
            <a:extLst>
              <a:ext uri="{FF2B5EF4-FFF2-40B4-BE49-F238E27FC236}">
                <a16:creationId xmlns:a16="http://schemas.microsoft.com/office/drawing/2014/main" id="{B1198F0A-5259-EBF3-8FFE-2C4AF09B42D6}"/>
              </a:ext>
            </a:extLst>
          </p:cNvPr>
          <p:cNvSpPr/>
          <p:nvPr/>
        </p:nvSpPr>
        <p:spPr>
          <a:xfrm>
            <a:off x="182880" y="2267712"/>
            <a:ext cx="1225296"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Quantum Computing</a:t>
            </a:r>
          </a:p>
        </p:txBody>
      </p:sp>
      <p:sp>
        <p:nvSpPr>
          <p:cNvPr id="7" name="Text 5">
            <a:extLst>
              <a:ext uri="{FF2B5EF4-FFF2-40B4-BE49-F238E27FC236}">
                <a16:creationId xmlns:a16="http://schemas.microsoft.com/office/drawing/2014/main" id="{732D0FCD-F3E1-DC19-0DF6-7286A5BB4753}"/>
              </a:ext>
            </a:extLst>
          </p:cNvPr>
          <p:cNvSpPr/>
          <p:nvPr/>
        </p:nvSpPr>
        <p:spPr>
          <a:xfrm>
            <a:off x="0" y="3172968"/>
            <a:ext cx="1554480" cy="512064"/>
          </a:xfrm>
          <a:prstGeom prst="rect">
            <a:avLst/>
          </a:prstGeom>
          <a:noFill/>
        </p:spPr>
        <p:txBody>
          <a:bodyPr wrap="square" rtlCol="0" anchor="ctr"/>
          <a:lstStyle/>
          <a:p>
            <a:pPr algn="ctr"/>
            <a:r>
              <a:rPr lang="en-US" sz="1250" b="1" dirty="0">
                <a:solidFill>
                  <a:srgbClr val="A42037"/>
                </a:solidFill>
                <a:latin typeface="Calibri" panose="020F0502020204030204" pitchFamily="34" charset="0"/>
                <a:cs typeface="Calibri" panose="020F0502020204030204" pitchFamily="34" charset="-120"/>
              </a:rPr>
              <a:t>Distributed Quantum Computing</a:t>
            </a:r>
          </a:p>
          <a:p>
            <a:pPr marL="0" indent="0" algn="l">
              <a:buNone/>
            </a:pPr>
            <a:endParaRPr lang="en-US" sz="1250" dirty="0"/>
          </a:p>
        </p:txBody>
      </p:sp>
      <p:sp>
        <p:nvSpPr>
          <p:cNvPr id="8" name="Text 6">
            <a:extLst>
              <a:ext uri="{FF2B5EF4-FFF2-40B4-BE49-F238E27FC236}">
                <a16:creationId xmlns:a16="http://schemas.microsoft.com/office/drawing/2014/main" id="{0EA46F28-E5E9-8ACB-59D5-9258157D58C1}"/>
              </a:ext>
            </a:extLst>
          </p:cNvPr>
          <p:cNvSpPr/>
          <p:nvPr/>
        </p:nvSpPr>
        <p:spPr>
          <a:xfrm>
            <a:off x="109728" y="4005072"/>
            <a:ext cx="1335024" cy="512064"/>
          </a:xfrm>
          <a:prstGeom prst="rect">
            <a:avLst/>
          </a:prstGeom>
          <a:noFill/>
        </p:spPr>
        <p:txBody>
          <a:bodyPr wrap="square" rtlCol="0" anchor="ctr"/>
          <a:lstStyle/>
          <a:p>
            <a:r>
              <a:rPr lang="en-US" sz="1250" dirty="0">
                <a:solidFill>
                  <a:srgbClr val="EACBD1"/>
                </a:solidFill>
                <a:latin typeface="Calibri" panose="020F0502020204030204" pitchFamily="34" charset="0"/>
                <a:cs typeface="Calibri" panose="020F0502020204030204" pitchFamily="34" charset="-120"/>
              </a:rPr>
              <a:t>Satellite-Ground Communications</a:t>
            </a:r>
          </a:p>
        </p:txBody>
      </p:sp>
      <p:sp>
        <p:nvSpPr>
          <p:cNvPr id="9" name="Text 7">
            <a:extLst>
              <a:ext uri="{FF2B5EF4-FFF2-40B4-BE49-F238E27FC236}">
                <a16:creationId xmlns:a16="http://schemas.microsoft.com/office/drawing/2014/main" id="{5A208305-3F07-C9EB-9487-BE5CFED28335}"/>
              </a:ext>
            </a:extLst>
          </p:cNvPr>
          <p:cNvSpPr/>
          <p:nvPr/>
        </p:nvSpPr>
        <p:spPr>
          <a:xfrm>
            <a:off x="0" y="4873752"/>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Satellite Assisted Quantum Networks</a:t>
            </a:r>
          </a:p>
        </p:txBody>
      </p:sp>
      <p:sp>
        <p:nvSpPr>
          <p:cNvPr id="10" name="Text 8">
            <a:extLst>
              <a:ext uri="{FF2B5EF4-FFF2-40B4-BE49-F238E27FC236}">
                <a16:creationId xmlns:a16="http://schemas.microsoft.com/office/drawing/2014/main" id="{22BD8D10-A64F-B6D0-59C1-CC1A4F936130}"/>
              </a:ext>
            </a:extLst>
          </p:cNvPr>
          <p:cNvSpPr/>
          <p:nvPr/>
        </p:nvSpPr>
        <p:spPr>
          <a:xfrm>
            <a:off x="2011680" y="347472"/>
            <a:ext cx="9677095" cy="292608"/>
          </a:xfrm>
          <a:prstGeom prst="rect">
            <a:avLst/>
          </a:prstGeom>
          <a:noFill/>
        </p:spPr>
        <p:txBody>
          <a:bodyPr wrap="none" rtlCol="0" anchor="ctr"/>
          <a:lstStyle/>
          <a:p>
            <a:pPr marL="0" indent="0">
              <a:buNone/>
            </a:pPr>
            <a:r>
              <a:rPr lang="en-US" sz="1200" b="1" kern="0" spc="100" dirty="0">
                <a:solidFill>
                  <a:srgbClr val="A42037"/>
                </a:solidFill>
                <a:latin typeface="Calibri" panose="020F0502020204030204" pitchFamily="34" charset="0"/>
                <a:ea typeface="Calibri" panose="020F0502020204030204" pitchFamily="34" charset="-122"/>
                <a:cs typeface="Calibri" panose="020F0502020204030204" pitchFamily="34" charset="-120"/>
              </a:rPr>
              <a:t>INTRODUCTION</a:t>
            </a:r>
            <a:endParaRPr lang="en-US" sz="1200" dirty="0"/>
          </a:p>
        </p:txBody>
      </p:sp>
      <p:sp>
        <p:nvSpPr>
          <p:cNvPr id="12" name="Text 10">
            <a:extLst>
              <a:ext uri="{FF2B5EF4-FFF2-40B4-BE49-F238E27FC236}">
                <a16:creationId xmlns:a16="http://schemas.microsoft.com/office/drawing/2014/main" id="{32B0B58D-180F-AB2D-FC80-152D1C0C99CB}"/>
              </a:ext>
            </a:extLst>
          </p:cNvPr>
          <p:cNvSpPr/>
          <p:nvPr/>
        </p:nvSpPr>
        <p:spPr>
          <a:xfrm>
            <a:off x="2011680" y="1554480"/>
            <a:ext cx="4754880" cy="4206240"/>
          </a:xfrm>
          <a:prstGeom prst="rect">
            <a:avLst/>
          </a:prstGeom>
          <a:noFill/>
        </p:spPr>
        <p:txBody>
          <a:bodyPr wrap="square" rtlCol="0" anchor="t"/>
          <a:lstStyle/>
          <a:p>
            <a:pPr marL="342900" indent="-342900">
              <a:spcAft>
                <a:spcPts val="1600"/>
              </a:spcAft>
              <a:buSzPct val="100000"/>
              <a:buChar char="•"/>
            </a:pPr>
            <a:endParaRPr lang="en-US" sz="1450" dirty="0"/>
          </a:p>
        </p:txBody>
      </p:sp>
      <p:sp>
        <p:nvSpPr>
          <p:cNvPr id="19" name="Text 17">
            <a:extLst>
              <a:ext uri="{FF2B5EF4-FFF2-40B4-BE49-F238E27FC236}">
                <a16:creationId xmlns:a16="http://schemas.microsoft.com/office/drawing/2014/main" id="{027108EC-2C00-1A24-377B-6F6A598AFEDE}"/>
              </a:ext>
            </a:extLst>
          </p:cNvPr>
          <p:cNvSpPr/>
          <p:nvPr/>
        </p:nvSpPr>
        <p:spPr>
          <a:xfrm>
            <a:off x="11551615" y="6473952"/>
            <a:ext cx="411480" cy="274320"/>
          </a:xfrm>
          <a:prstGeom prst="rect">
            <a:avLst/>
          </a:prstGeom>
          <a:noFill/>
        </p:spPr>
        <p:txBody>
          <a:bodyPr wrap="square" rtlCol="0" anchor="ctr"/>
          <a:lstStyle/>
          <a:p>
            <a:pPr marL="0" indent="0" algn="r">
              <a:buNone/>
            </a:pPr>
            <a:r>
              <a:rPr lang="en-US" sz="1000" dirty="0">
                <a:solidFill>
                  <a:srgbClr val="58595B"/>
                </a:solidFill>
                <a:latin typeface="Calibri" panose="020F0502020204030204" pitchFamily="34" charset="0"/>
                <a:ea typeface="Calibri" panose="020F0502020204030204" pitchFamily="34" charset="-122"/>
                <a:cs typeface="Calibri" panose="020F0502020204030204" pitchFamily="34" charset="-120"/>
              </a:rPr>
              <a:t>3</a:t>
            </a:r>
            <a:endParaRPr lang="en-US" sz="1000" dirty="0"/>
          </a:p>
        </p:txBody>
      </p:sp>
      <p:sp>
        <p:nvSpPr>
          <p:cNvPr id="15" name="TextBox 14">
            <a:extLst>
              <a:ext uri="{FF2B5EF4-FFF2-40B4-BE49-F238E27FC236}">
                <a16:creationId xmlns:a16="http://schemas.microsoft.com/office/drawing/2014/main" id="{6F1149EC-869D-943C-11D4-D0A2332CDB40}"/>
              </a:ext>
            </a:extLst>
          </p:cNvPr>
          <p:cNvSpPr txBox="1"/>
          <p:nvPr/>
        </p:nvSpPr>
        <p:spPr>
          <a:xfrm>
            <a:off x="0" y="5760720"/>
            <a:ext cx="1554480" cy="477054"/>
          </a:xfrm>
          <a:prstGeom prst="rect">
            <a:avLst/>
          </a:prstGeom>
          <a:noFill/>
        </p:spPr>
        <p:txBody>
          <a:bodyPr wrap="square">
            <a:spAutoFit/>
          </a:bodyPr>
          <a:lstStyle/>
          <a:p>
            <a:pPr algn="ctr"/>
            <a:r>
              <a:rPr lang="en-US" sz="1250" dirty="0">
                <a:solidFill>
                  <a:srgbClr val="EACBD1"/>
                </a:solidFill>
                <a:latin typeface="Calibri" panose="020F0502020204030204" pitchFamily="34" charset="0"/>
                <a:cs typeface="Calibri" panose="020F0502020204030204" pitchFamily="34" charset="-120"/>
              </a:rPr>
              <a:t>Satellite-Ground Quantum Computing</a:t>
            </a:r>
          </a:p>
        </p:txBody>
      </p:sp>
      <p:pic>
        <p:nvPicPr>
          <p:cNvPr id="3" name="Picture 2">
            <a:extLst>
              <a:ext uri="{FF2B5EF4-FFF2-40B4-BE49-F238E27FC236}">
                <a16:creationId xmlns:a16="http://schemas.microsoft.com/office/drawing/2014/main" id="{53FF5D4C-A05F-3C04-A5E3-6CDECEF425D9}"/>
              </a:ext>
            </a:extLst>
          </p:cNvPr>
          <p:cNvPicPr>
            <a:picLocks noChangeAspect="1"/>
          </p:cNvPicPr>
          <p:nvPr/>
        </p:nvPicPr>
        <p:blipFill>
          <a:blip r:embed="rId2"/>
          <a:stretch>
            <a:fillRect/>
          </a:stretch>
        </p:blipFill>
        <p:spPr>
          <a:xfrm>
            <a:off x="1554479" y="801793"/>
            <a:ext cx="10504309" cy="5435981"/>
          </a:xfrm>
          <a:prstGeom prst="rect">
            <a:avLst/>
          </a:prstGeom>
        </p:spPr>
      </p:pic>
    </p:spTree>
    <p:extLst>
      <p:ext uri="{BB962C8B-B14F-4D97-AF65-F5344CB8AC3E}">
        <p14:creationId xmlns:p14="http://schemas.microsoft.com/office/powerpoint/2010/main" val="26472985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D458AA-F578-2099-410E-4F7915EA6C38}"/>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5AD42AF8-534D-B72A-CE26-84BB197768F7}"/>
              </a:ext>
            </a:extLst>
          </p:cNvPr>
          <p:cNvSpPr/>
          <p:nvPr/>
        </p:nvSpPr>
        <p:spPr>
          <a:xfrm>
            <a:off x="0" y="0"/>
            <a:ext cx="1554480" cy="6858000"/>
          </a:xfrm>
          <a:prstGeom prst="rect">
            <a:avLst/>
          </a:prstGeom>
          <a:solidFill>
            <a:srgbClr val="A42037"/>
          </a:solidFill>
        </p:spPr>
        <p:txBody>
          <a:bodyPr/>
          <a:lstStyle/>
          <a:p>
            <a:endParaRPr lang="en-US" sz="1250" dirty="0">
              <a:solidFill>
                <a:srgbClr val="EACBD1"/>
              </a:solidFill>
              <a:latin typeface="Calibri" panose="020F0502020204030204" pitchFamily="34" charset="0"/>
              <a:cs typeface="Calibri" panose="020F0502020204030204" pitchFamily="34" charset="-120"/>
            </a:endParaRPr>
          </a:p>
        </p:txBody>
      </p:sp>
      <p:sp>
        <p:nvSpPr>
          <p:cNvPr id="5" name="Shape 3">
            <a:extLst>
              <a:ext uri="{FF2B5EF4-FFF2-40B4-BE49-F238E27FC236}">
                <a16:creationId xmlns:a16="http://schemas.microsoft.com/office/drawing/2014/main" id="{1C76C43F-DBE9-52EF-88D3-BCE57CA9304A}"/>
              </a:ext>
            </a:extLst>
          </p:cNvPr>
          <p:cNvSpPr/>
          <p:nvPr/>
        </p:nvSpPr>
        <p:spPr>
          <a:xfrm>
            <a:off x="109728" y="4023360"/>
            <a:ext cx="1335024" cy="512064"/>
          </a:xfrm>
          <a:prstGeom prst="roundRect">
            <a:avLst>
              <a:gd name="adj" fmla="val 14286"/>
            </a:avLst>
          </a:prstGeom>
          <a:solidFill>
            <a:srgbClr val="FFFFFF"/>
          </a:solidFill>
        </p:spPr>
        <p:txBody>
          <a:bodyPr/>
          <a:lstStyle/>
          <a:p>
            <a:endParaRPr lang="en-US"/>
          </a:p>
        </p:txBody>
      </p:sp>
      <p:sp>
        <p:nvSpPr>
          <p:cNvPr id="4" name="Text 2">
            <a:extLst>
              <a:ext uri="{FF2B5EF4-FFF2-40B4-BE49-F238E27FC236}">
                <a16:creationId xmlns:a16="http://schemas.microsoft.com/office/drawing/2014/main" id="{8FBBC378-7FAE-6113-B198-6DA83A8A9376}"/>
              </a:ext>
            </a:extLst>
          </p:cNvPr>
          <p:cNvSpPr/>
          <p:nvPr/>
        </p:nvSpPr>
        <p:spPr>
          <a:xfrm>
            <a:off x="182880" y="1399032"/>
            <a:ext cx="1225296"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Quantum Network</a:t>
            </a:r>
          </a:p>
        </p:txBody>
      </p:sp>
      <p:sp>
        <p:nvSpPr>
          <p:cNvPr id="6" name="Text 4">
            <a:extLst>
              <a:ext uri="{FF2B5EF4-FFF2-40B4-BE49-F238E27FC236}">
                <a16:creationId xmlns:a16="http://schemas.microsoft.com/office/drawing/2014/main" id="{24C1BBDD-F562-AC1B-F644-6229620DC3E9}"/>
              </a:ext>
            </a:extLst>
          </p:cNvPr>
          <p:cNvSpPr/>
          <p:nvPr/>
        </p:nvSpPr>
        <p:spPr>
          <a:xfrm>
            <a:off x="182880" y="2267712"/>
            <a:ext cx="1225296"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Quantum Computing</a:t>
            </a:r>
          </a:p>
        </p:txBody>
      </p:sp>
      <p:sp>
        <p:nvSpPr>
          <p:cNvPr id="7" name="Text 5">
            <a:extLst>
              <a:ext uri="{FF2B5EF4-FFF2-40B4-BE49-F238E27FC236}">
                <a16:creationId xmlns:a16="http://schemas.microsoft.com/office/drawing/2014/main" id="{A479446E-D972-DADF-35B1-E927282956D3}"/>
              </a:ext>
            </a:extLst>
          </p:cNvPr>
          <p:cNvSpPr/>
          <p:nvPr/>
        </p:nvSpPr>
        <p:spPr>
          <a:xfrm>
            <a:off x="0" y="3172968"/>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Distributed Quantum Computing</a:t>
            </a:r>
          </a:p>
          <a:p>
            <a:pPr marL="0" indent="0" algn="l">
              <a:buNone/>
            </a:pPr>
            <a:endParaRPr lang="en-US" sz="1250" dirty="0"/>
          </a:p>
        </p:txBody>
      </p:sp>
      <p:sp>
        <p:nvSpPr>
          <p:cNvPr id="8" name="Text 6">
            <a:extLst>
              <a:ext uri="{FF2B5EF4-FFF2-40B4-BE49-F238E27FC236}">
                <a16:creationId xmlns:a16="http://schemas.microsoft.com/office/drawing/2014/main" id="{F6188216-6707-34D2-5950-FCA03B589AE7}"/>
              </a:ext>
            </a:extLst>
          </p:cNvPr>
          <p:cNvSpPr/>
          <p:nvPr/>
        </p:nvSpPr>
        <p:spPr>
          <a:xfrm>
            <a:off x="109728" y="4005072"/>
            <a:ext cx="1335024" cy="512064"/>
          </a:xfrm>
          <a:prstGeom prst="rect">
            <a:avLst/>
          </a:prstGeom>
          <a:noFill/>
        </p:spPr>
        <p:txBody>
          <a:bodyPr wrap="square" rtlCol="0" anchor="ctr"/>
          <a:lstStyle/>
          <a:p>
            <a:r>
              <a:rPr lang="en-US" sz="1250" b="1" dirty="0">
                <a:solidFill>
                  <a:srgbClr val="A42037"/>
                </a:solidFill>
                <a:latin typeface="Calibri" panose="020F0502020204030204" pitchFamily="34" charset="0"/>
                <a:cs typeface="Calibri" panose="020F0502020204030204" pitchFamily="34" charset="-120"/>
              </a:rPr>
              <a:t>Satellite-Ground Communications</a:t>
            </a:r>
          </a:p>
        </p:txBody>
      </p:sp>
      <p:sp>
        <p:nvSpPr>
          <p:cNvPr id="9" name="Text 7">
            <a:extLst>
              <a:ext uri="{FF2B5EF4-FFF2-40B4-BE49-F238E27FC236}">
                <a16:creationId xmlns:a16="http://schemas.microsoft.com/office/drawing/2014/main" id="{0415E27F-E79E-6DEA-ED65-09EFF5AA9547}"/>
              </a:ext>
            </a:extLst>
          </p:cNvPr>
          <p:cNvSpPr/>
          <p:nvPr/>
        </p:nvSpPr>
        <p:spPr>
          <a:xfrm>
            <a:off x="0" y="4873752"/>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Satellite Assisted Quantum Networks</a:t>
            </a:r>
          </a:p>
        </p:txBody>
      </p:sp>
      <p:sp>
        <p:nvSpPr>
          <p:cNvPr id="10" name="Text 8">
            <a:extLst>
              <a:ext uri="{FF2B5EF4-FFF2-40B4-BE49-F238E27FC236}">
                <a16:creationId xmlns:a16="http://schemas.microsoft.com/office/drawing/2014/main" id="{ECED995E-C330-7286-2658-7AC684EC377B}"/>
              </a:ext>
            </a:extLst>
          </p:cNvPr>
          <p:cNvSpPr/>
          <p:nvPr/>
        </p:nvSpPr>
        <p:spPr>
          <a:xfrm>
            <a:off x="2011680" y="347472"/>
            <a:ext cx="9677095" cy="292608"/>
          </a:xfrm>
          <a:prstGeom prst="rect">
            <a:avLst/>
          </a:prstGeom>
          <a:noFill/>
        </p:spPr>
        <p:txBody>
          <a:bodyPr wrap="none" rtlCol="0" anchor="ctr"/>
          <a:lstStyle/>
          <a:p>
            <a:pPr marL="0" indent="0">
              <a:buNone/>
            </a:pPr>
            <a:r>
              <a:rPr lang="en-US" sz="1200" b="1" kern="0" spc="100" dirty="0">
                <a:solidFill>
                  <a:srgbClr val="A42037"/>
                </a:solidFill>
                <a:latin typeface="Calibri" panose="020F0502020204030204" pitchFamily="34" charset="0"/>
                <a:ea typeface="Calibri" panose="020F0502020204030204" pitchFamily="34" charset="-122"/>
                <a:cs typeface="Calibri" panose="020F0502020204030204" pitchFamily="34" charset="-120"/>
              </a:rPr>
              <a:t>INTRODUCTION</a:t>
            </a:r>
            <a:endParaRPr lang="en-US" sz="1200" dirty="0"/>
          </a:p>
        </p:txBody>
      </p:sp>
      <p:sp>
        <p:nvSpPr>
          <p:cNvPr id="11" name="Text 9">
            <a:extLst>
              <a:ext uri="{FF2B5EF4-FFF2-40B4-BE49-F238E27FC236}">
                <a16:creationId xmlns:a16="http://schemas.microsoft.com/office/drawing/2014/main" id="{A14351E5-2F7B-BC94-E456-BA8663A00498}"/>
              </a:ext>
            </a:extLst>
          </p:cNvPr>
          <p:cNvSpPr/>
          <p:nvPr/>
        </p:nvSpPr>
        <p:spPr>
          <a:xfrm>
            <a:off x="2011680" y="621792"/>
            <a:ext cx="9677095" cy="658368"/>
          </a:xfrm>
          <a:prstGeom prst="rect">
            <a:avLst/>
          </a:prstGeom>
          <a:noFill/>
        </p:spPr>
        <p:txBody>
          <a:bodyPr wrap="square" rtlCol="0" anchor="ctr"/>
          <a:lstStyle/>
          <a:p>
            <a:r>
              <a:rPr lang="en-US" sz="3200" dirty="0"/>
              <a:t>Satellite-Ground Quantum Networking and Computing</a:t>
            </a:r>
          </a:p>
        </p:txBody>
      </p:sp>
      <p:sp>
        <p:nvSpPr>
          <p:cNvPr id="12" name="Text 10">
            <a:extLst>
              <a:ext uri="{FF2B5EF4-FFF2-40B4-BE49-F238E27FC236}">
                <a16:creationId xmlns:a16="http://schemas.microsoft.com/office/drawing/2014/main" id="{65023B45-049B-805F-4428-AF9543E428E4}"/>
              </a:ext>
            </a:extLst>
          </p:cNvPr>
          <p:cNvSpPr/>
          <p:nvPr/>
        </p:nvSpPr>
        <p:spPr>
          <a:xfrm>
            <a:off x="2011680" y="1554480"/>
            <a:ext cx="4754880" cy="4206240"/>
          </a:xfrm>
          <a:prstGeom prst="rect">
            <a:avLst/>
          </a:prstGeom>
          <a:noFill/>
        </p:spPr>
        <p:txBody>
          <a:bodyPr wrap="square" rtlCol="0" anchor="t"/>
          <a:lstStyle/>
          <a:p>
            <a:pPr marL="342900" indent="-342900">
              <a:spcAft>
                <a:spcPts val="1600"/>
              </a:spcAft>
              <a:buSzPct val="100000"/>
              <a:buChar char="•"/>
            </a:pPr>
            <a:endParaRPr lang="en-US" sz="1450" dirty="0"/>
          </a:p>
        </p:txBody>
      </p:sp>
      <p:sp>
        <p:nvSpPr>
          <p:cNvPr id="19" name="Text 17">
            <a:extLst>
              <a:ext uri="{FF2B5EF4-FFF2-40B4-BE49-F238E27FC236}">
                <a16:creationId xmlns:a16="http://schemas.microsoft.com/office/drawing/2014/main" id="{872ED26F-BAA1-6D40-E559-9FA079195F1C}"/>
              </a:ext>
            </a:extLst>
          </p:cNvPr>
          <p:cNvSpPr/>
          <p:nvPr/>
        </p:nvSpPr>
        <p:spPr>
          <a:xfrm>
            <a:off x="11551615" y="6473952"/>
            <a:ext cx="411480" cy="274320"/>
          </a:xfrm>
          <a:prstGeom prst="rect">
            <a:avLst/>
          </a:prstGeom>
          <a:noFill/>
        </p:spPr>
        <p:txBody>
          <a:bodyPr wrap="square" rtlCol="0" anchor="ctr"/>
          <a:lstStyle/>
          <a:p>
            <a:pPr marL="0" indent="0" algn="r">
              <a:buNone/>
            </a:pPr>
            <a:r>
              <a:rPr lang="en-US" sz="1000" dirty="0">
                <a:solidFill>
                  <a:srgbClr val="58595B"/>
                </a:solidFill>
                <a:latin typeface="Calibri" panose="020F0502020204030204" pitchFamily="34" charset="0"/>
                <a:ea typeface="Calibri" panose="020F0502020204030204" pitchFamily="34" charset="-122"/>
                <a:cs typeface="Calibri" panose="020F0502020204030204" pitchFamily="34" charset="-120"/>
              </a:rPr>
              <a:t>3</a:t>
            </a:r>
            <a:endParaRPr lang="en-US" sz="1000" dirty="0"/>
          </a:p>
        </p:txBody>
      </p:sp>
      <p:sp>
        <p:nvSpPr>
          <p:cNvPr id="15" name="TextBox 14">
            <a:extLst>
              <a:ext uri="{FF2B5EF4-FFF2-40B4-BE49-F238E27FC236}">
                <a16:creationId xmlns:a16="http://schemas.microsoft.com/office/drawing/2014/main" id="{5C57FDC9-A73B-F886-B79F-08180B8A51CF}"/>
              </a:ext>
            </a:extLst>
          </p:cNvPr>
          <p:cNvSpPr txBox="1"/>
          <p:nvPr/>
        </p:nvSpPr>
        <p:spPr>
          <a:xfrm>
            <a:off x="0" y="5760720"/>
            <a:ext cx="1554480" cy="477054"/>
          </a:xfrm>
          <a:prstGeom prst="rect">
            <a:avLst/>
          </a:prstGeom>
          <a:noFill/>
        </p:spPr>
        <p:txBody>
          <a:bodyPr wrap="square">
            <a:spAutoFit/>
          </a:bodyPr>
          <a:lstStyle/>
          <a:p>
            <a:pPr algn="ctr"/>
            <a:r>
              <a:rPr lang="en-US" sz="1250" dirty="0">
                <a:solidFill>
                  <a:srgbClr val="EACBD1"/>
                </a:solidFill>
                <a:latin typeface="Calibri" panose="020F0502020204030204" pitchFamily="34" charset="0"/>
                <a:cs typeface="Calibri" panose="020F0502020204030204" pitchFamily="34" charset="-120"/>
              </a:rPr>
              <a:t>Satellite-Ground Quantum Computing</a:t>
            </a:r>
          </a:p>
        </p:txBody>
      </p:sp>
      <p:sp>
        <p:nvSpPr>
          <p:cNvPr id="14" name="TextBox 13">
            <a:extLst>
              <a:ext uri="{FF2B5EF4-FFF2-40B4-BE49-F238E27FC236}">
                <a16:creationId xmlns:a16="http://schemas.microsoft.com/office/drawing/2014/main" id="{7DE3BB7A-4857-7C35-174C-4AEC641E8F61}"/>
              </a:ext>
            </a:extLst>
          </p:cNvPr>
          <p:cNvSpPr txBox="1"/>
          <p:nvPr/>
        </p:nvSpPr>
        <p:spPr>
          <a:xfrm>
            <a:off x="995193" y="1340913"/>
            <a:ext cx="11642633" cy="589072"/>
          </a:xfrm>
          <a:prstGeom prst="rect">
            <a:avLst/>
          </a:prstGeom>
          <a:noFill/>
        </p:spPr>
        <p:txBody>
          <a:bodyPr wrap="square">
            <a:spAutoFit/>
          </a:bodyPr>
          <a:lstStyle/>
          <a:p>
            <a:pPr marL="342900" indent="-342900">
              <a:lnSpc>
                <a:spcPct val="150000"/>
              </a:lnSpc>
              <a:buFont typeface="Wingdings" panose="05000000000000000000" pitchFamily="2" charset="2"/>
              <a:buChar char="Ø"/>
            </a:pPr>
            <a:endParaRPr lang="en-US" altLang="zh-CN" sz="2400" b="1" dirty="0">
              <a:solidFill>
                <a:schemeClr val="accent2"/>
              </a:solidFill>
              <a:latin typeface="Calibri" panose="020F0502020204030204" pitchFamily="34" charset="0"/>
              <a:cs typeface="Calibri" panose="020F0502020204030204" pitchFamily="34" charset="0"/>
            </a:endParaRPr>
          </a:p>
        </p:txBody>
      </p:sp>
      <p:sp>
        <p:nvSpPr>
          <p:cNvPr id="16" name="Title 1">
            <a:extLst>
              <a:ext uri="{FF2B5EF4-FFF2-40B4-BE49-F238E27FC236}">
                <a16:creationId xmlns:a16="http://schemas.microsoft.com/office/drawing/2014/main" id="{40DEDCA1-586B-D711-3260-2AC9C85A14F8}"/>
              </a:ext>
            </a:extLst>
          </p:cNvPr>
          <p:cNvSpPr txBox="1">
            <a:spLocks/>
          </p:cNvSpPr>
          <p:nvPr/>
        </p:nvSpPr>
        <p:spPr>
          <a:xfrm>
            <a:off x="2344201" y="1384487"/>
            <a:ext cx="8497956" cy="75324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dirty="0">
                <a:solidFill>
                  <a:schemeClr val="tx1">
                    <a:lumMod val="65000"/>
                    <a:lumOff val="35000"/>
                  </a:schemeClr>
                </a:solidFill>
                <a:latin typeface="+mn-lt"/>
                <a:ea typeface="+mn-ea"/>
                <a:cs typeface="+mn-cs"/>
              </a:rPr>
              <a:t>Space-Aerial-Terrestrial Quantum </a:t>
            </a:r>
            <a:r>
              <a:rPr lang="en-US" altLang="zh-CN" sz="2800" dirty="0">
                <a:solidFill>
                  <a:schemeClr val="tx1">
                    <a:lumMod val="65000"/>
                    <a:lumOff val="35000"/>
                  </a:schemeClr>
                </a:solidFill>
                <a:latin typeface="+mn-lt"/>
                <a:ea typeface="+mn-ea"/>
                <a:cs typeface="+mn-cs"/>
              </a:rPr>
              <a:t>N</a:t>
            </a:r>
            <a:r>
              <a:rPr lang="en-US" sz="2800" dirty="0">
                <a:solidFill>
                  <a:schemeClr val="tx1">
                    <a:lumMod val="65000"/>
                    <a:lumOff val="35000"/>
                  </a:schemeClr>
                </a:solidFill>
                <a:latin typeface="+mn-lt"/>
                <a:ea typeface="+mn-ea"/>
                <a:cs typeface="+mn-cs"/>
              </a:rPr>
              <a:t>etworks (SATQNs) </a:t>
            </a:r>
          </a:p>
        </p:txBody>
      </p:sp>
      <p:sp>
        <p:nvSpPr>
          <p:cNvPr id="17" name="Content Placeholder 2">
            <a:extLst>
              <a:ext uri="{FF2B5EF4-FFF2-40B4-BE49-F238E27FC236}">
                <a16:creationId xmlns:a16="http://schemas.microsoft.com/office/drawing/2014/main" id="{5AC829F7-FBAC-F8D2-9248-2A7A4417EAD9}"/>
              </a:ext>
            </a:extLst>
          </p:cNvPr>
          <p:cNvSpPr txBox="1">
            <a:spLocks/>
          </p:cNvSpPr>
          <p:nvPr/>
        </p:nvSpPr>
        <p:spPr>
          <a:xfrm>
            <a:off x="2011680" y="2193770"/>
            <a:ext cx="5293895" cy="428018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SATQN has three layers</a:t>
            </a:r>
          </a:p>
          <a:p>
            <a:pPr lvl="1"/>
            <a:r>
              <a:rPr lang="en-US" dirty="0">
                <a:solidFill>
                  <a:srgbClr val="00B050"/>
                </a:solidFill>
              </a:rPr>
              <a:t>Space quantum network </a:t>
            </a:r>
            <a:r>
              <a:rPr lang="en-US" dirty="0"/>
              <a:t>enables </a:t>
            </a:r>
            <a:r>
              <a:rPr lang="en-US" i="1" dirty="0">
                <a:solidFill>
                  <a:srgbClr val="FF0000"/>
                </a:solidFill>
              </a:rPr>
              <a:t>long-distance</a:t>
            </a:r>
            <a:r>
              <a:rPr lang="en-US" dirty="0"/>
              <a:t> entanglement distribution via free space optical links</a:t>
            </a:r>
          </a:p>
          <a:p>
            <a:pPr lvl="1"/>
            <a:r>
              <a:rPr lang="en-US" dirty="0">
                <a:solidFill>
                  <a:srgbClr val="00B050"/>
                </a:solidFill>
              </a:rPr>
              <a:t>Aerial quantum network </a:t>
            </a:r>
            <a:r>
              <a:rPr lang="en-US" dirty="0"/>
              <a:t>supports </a:t>
            </a:r>
            <a:r>
              <a:rPr lang="en-US" i="1" dirty="0">
                <a:solidFill>
                  <a:srgbClr val="FF0000"/>
                </a:solidFill>
              </a:rPr>
              <a:t>flexible and rapid deployment</a:t>
            </a:r>
            <a:r>
              <a:rPr lang="en-US" dirty="0"/>
              <a:t> using free space optical links</a:t>
            </a:r>
          </a:p>
          <a:p>
            <a:pPr lvl="1"/>
            <a:r>
              <a:rPr lang="en-US" dirty="0">
                <a:solidFill>
                  <a:srgbClr val="00B050"/>
                </a:solidFill>
              </a:rPr>
              <a:t>Terrestrial quantum network </a:t>
            </a:r>
            <a:r>
              <a:rPr lang="en-US" dirty="0"/>
              <a:t>offers </a:t>
            </a:r>
            <a:r>
              <a:rPr lang="en-US" i="1" dirty="0">
                <a:solidFill>
                  <a:srgbClr val="FF0000"/>
                </a:solidFill>
              </a:rPr>
              <a:t>stable</a:t>
            </a:r>
            <a:r>
              <a:rPr lang="en-US" dirty="0"/>
              <a:t> quantum connections via optical fiber links</a:t>
            </a:r>
          </a:p>
        </p:txBody>
      </p:sp>
      <p:pic>
        <p:nvPicPr>
          <p:cNvPr id="18" name="Graphic 17">
            <a:extLst>
              <a:ext uri="{FF2B5EF4-FFF2-40B4-BE49-F238E27FC236}">
                <a16:creationId xmlns:a16="http://schemas.microsoft.com/office/drawing/2014/main" id="{82A14C64-27F0-43FB-3E0D-66F17DE3A27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223760" y="2042260"/>
            <a:ext cx="4589564" cy="4536961"/>
          </a:xfrm>
          <a:prstGeom prst="rect">
            <a:avLst/>
          </a:prstGeom>
        </p:spPr>
      </p:pic>
    </p:spTree>
    <p:extLst>
      <p:ext uri="{BB962C8B-B14F-4D97-AF65-F5344CB8AC3E}">
        <p14:creationId xmlns:p14="http://schemas.microsoft.com/office/powerpoint/2010/main" val="33955843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E2A1C5-5CA6-5BE2-8573-956F8AE9F251}"/>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60EC1669-8BFB-8165-033E-ED12A6FB4984}"/>
              </a:ext>
            </a:extLst>
          </p:cNvPr>
          <p:cNvSpPr/>
          <p:nvPr/>
        </p:nvSpPr>
        <p:spPr>
          <a:xfrm>
            <a:off x="18288" y="0"/>
            <a:ext cx="1554480" cy="6858000"/>
          </a:xfrm>
          <a:prstGeom prst="rect">
            <a:avLst/>
          </a:prstGeom>
          <a:solidFill>
            <a:srgbClr val="A42037"/>
          </a:solidFill>
        </p:spPr>
        <p:txBody>
          <a:bodyPr/>
          <a:lstStyle/>
          <a:p>
            <a:endParaRPr lang="en-US" sz="1250" dirty="0">
              <a:solidFill>
                <a:srgbClr val="EACBD1"/>
              </a:solidFill>
              <a:latin typeface="Calibri" panose="020F0502020204030204" pitchFamily="34" charset="0"/>
              <a:cs typeface="Calibri" panose="020F0502020204030204" pitchFamily="34" charset="-120"/>
            </a:endParaRPr>
          </a:p>
        </p:txBody>
      </p:sp>
      <p:sp>
        <p:nvSpPr>
          <p:cNvPr id="5" name="Shape 3">
            <a:extLst>
              <a:ext uri="{FF2B5EF4-FFF2-40B4-BE49-F238E27FC236}">
                <a16:creationId xmlns:a16="http://schemas.microsoft.com/office/drawing/2014/main" id="{5CB55BD4-6B0F-B3EF-DC28-F77194733FBC}"/>
              </a:ext>
            </a:extLst>
          </p:cNvPr>
          <p:cNvSpPr/>
          <p:nvPr/>
        </p:nvSpPr>
        <p:spPr>
          <a:xfrm>
            <a:off x="109728" y="4023360"/>
            <a:ext cx="1335024" cy="512064"/>
          </a:xfrm>
          <a:prstGeom prst="roundRect">
            <a:avLst>
              <a:gd name="adj" fmla="val 14286"/>
            </a:avLst>
          </a:prstGeom>
          <a:solidFill>
            <a:srgbClr val="FFFFFF"/>
          </a:solidFill>
        </p:spPr>
        <p:txBody>
          <a:bodyPr/>
          <a:lstStyle/>
          <a:p>
            <a:endParaRPr lang="en-US"/>
          </a:p>
        </p:txBody>
      </p:sp>
      <p:sp>
        <p:nvSpPr>
          <p:cNvPr id="4" name="Text 2">
            <a:extLst>
              <a:ext uri="{FF2B5EF4-FFF2-40B4-BE49-F238E27FC236}">
                <a16:creationId xmlns:a16="http://schemas.microsoft.com/office/drawing/2014/main" id="{2E5C93E9-D839-CDB8-4DEE-F0B82B00896D}"/>
              </a:ext>
            </a:extLst>
          </p:cNvPr>
          <p:cNvSpPr/>
          <p:nvPr/>
        </p:nvSpPr>
        <p:spPr>
          <a:xfrm>
            <a:off x="182880" y="1399032"/>
            <a:ext cx="1225296"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Quantum Network</a:t>
            </a:r>
          </a:p>
        </p:txBody>
      </p:sp>
      <p:sp>
        <p:nvSpPr>
          <p:cNvPr id="6" name="Text 4">
            <a:extLst>
              <a:ext uri="{FF2B5EF4-FFF2-40B4-BE49-F238E27FC236}">
                <a16:creationId xmlns:a16="http://schemas.microsoft.com/office/drawing/2014/main" id="{ADFAB704-E090-0169-7C32-C4C6FB6005A1}"/>
              </a:ext>
            </a:extLst>
          </p:cNvPr>
          <p:cNvSpPr/>
          <p:nvPr/>
        </p:nvSpPr>
        <p:spPr>
          <a:xfrm>
            <a:off x="182880" y="2267712"/>
            <a:ext cx="1225296"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Quantum Computing</a:t>
            </a:r>
          </a:p>
        </p:txBody>
      </p:sp>
      <p:sp>
        <p:nvSpPr>
          <p:cNvPr id="7" name="Text 5">
            <a:extLst>
              <a:ext uri="{FF2B5EF4-FFF2-40B4-BE49-F238E27FC236}">
                <a16:creationId xmlns:a16="http://schemas.microsoft.com/office/drawing/2014/main" id="{C0F5A507-1943-CFC8-0D67-641AEFF01DF1}"/>
              </a:ext>
            </a:extLst>
          </p:cNvPr>
          <p:cNvSpPr/>
          <p:nvPr/>
        </p:nvSpPr>
        <p:spPr>
          <a:xfrm>
            <a:off x="0" y="3172968"/>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Distributed Quantum Computing</a:t>
            </a:r>
          </a:p>
          <a:p>
            <a:pPr marL="0" indent="0" algn="l">
              <a:buNone/>
            </a:pPr>
            <a:endParaRPr lang="en-US" sz="1250" dirty="0"/>
          </a:p>
        </p:txBody>
      </p:sp>
      <p:sp>
        <p:nvSpPr>
          <p:cNvPr id="8" name="Text 6">
            <a:extLst>
              <a:ext uri="{FF2B5EF4-FFF2-40B4-BE49-F238E27FC236}">
                <a16:creationId xmlns:a16="http://schemas.microsoft.com/office/drawing/2014/main" id="{B986134C-BE6E-31CE-7FB5-CF365FF81D95}"/>
              </a:ext>
            </a:extLst>
          </p:cNvPr>
          <p:cNvSpPr/>
          <p:nvPr/>
        </p:nvSpPr>
        <p:spPr>
          <a:xfrm>
            <a:off x="109728" y="4005072"/>
            <a:ext cx="1335024" cy="512064"/>
          </a:xfrm>
          <a:prstGeom prst="rect">
            <a:avLst/>
          </a:prstGeom>
          <a:noFill/>
        </p:spPr>
        <p:txBody>
          <a:bodyPr wrap="square" rtlCol="0" anchor="ctr"/>
          <a:lstStyle/>
          <a:p>
            <a:r>
              <a:rPr lang="en-US" sz="1250" b="1" dirty="0">
                <a:solidFill>
                  <a:srgbClr val="A42037"/>
                </a:solidFill>
                <a:latin typeface="Calibri" panose="020F0502020204030204" pitchFamily="34" charset="0"/>
                <a:cs typeface="Calibri" panose="020F0502020204030204" pitchFamily="34" charset="-120"/>
              </a:rPr>
              <a:t>Satellite-Ground Communications</a:t>
            </a:r>
          </a:p>
        </p:txBody>
      </p:sp>
      <p:sp>
        <p:nvSpPr>
          <p:cNvPr id="9" name="Text 7">
            <a:extLst>
              <a:ext uri="{FF2B5EF4-FFF2-40B4-BE49-F238E27FC236}">
                <a16:creationId xmlns:a16="http://schemas.microsoft.com/office/drawing/2014/main" id="{BFE1B2CE-91EE-58B1-4331-134F21A03B6D}"/>
              </a:ext>
            </a:extLst>
          </p:cNvPr>
          <p:cNvSpPr/>
          <p:nvPr/>
        </p:nvSpPr>
        <p:spPr>
          <a:xfrm>
            <a:off x="0" y="4873752"/>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Satellite Assisted Quantum Networks</a:t>
            </a:r>
          </a:p>
        </p:txBody>
      </p:sp>
      <p:sp>
        <p:nvSpPr>
          <p:cNvPr id="10" name="Text 8">
            <a:extLst>
              <a:ext uri="{FF2B5EF4-FFF2-40B4-BE49-F238E27FC236}">
                <a16:creationId xmlns:a16="http://schemas.microsoft.com/office/drawing/2014/main" id="{4F0F5024-E4D9-7B4B-260E-104FB1D94A59}"/>
              </a:ext>
            </a:extLst>
          </p:cNvPr>
          <p:cNvSpPr/>
          <p:nvPr/>
        </p:nvSpPr>
        <p:spPr>
          <a:xfrm>
            <a:off x="2011680" y="347472"/>
            <a:ext cx="9677095" cy="292608"/>
          </a:xfrm>
          <a:prstGeom prst="rect">
            <a:avLst/>
          </a:prstGeom>
          <a:noFill/>
        </p:spPr>
        <p:txBody>
          <a:bodyPr wrap="none" rtlCol="0" anchor="ctr"/>
          <a:lstStyle/>
          <a:p>
            <a:pPr marL="0" indent="0">
              <a:buNone/>
            </a:pPr>
            <a:r>
              <a:rPr lang="en-US" sz="1200" b="1" kern="0" spc="100" dirty="0">
                <a:solidFill>
                  <a:srgbClr val="A42037"/>
                </a:solidFill>
                <a:latin typeface="Calibri" panose="020F0502020204030204" pitchFamily="34" charset="0"/>
                <a:ea typeface="Calibri" panose="020F0502020204030204" pitchFamily="34" charset="-122"/>
                <a:cs typeface="Calibri" panose="020F0502020204030204" pitchFamily="34" charset="-120"/>
              </a:rPr>
              <a:t>INTRODUCTION</a:t>
            </a:r>
            <a:endParaRPr lang="en-US" sz="1200" dirty="0"/>
          </a:p>
        </p:txBody>
      </p:sp>
      <p:sp>
        <p:nvSpPr>
          <p:cNvPr id="11" name="Text 9">
            <a:extLst>
              <a:ext uri="{FF2B5EF4-FFF2-40B4-BE49-F238E27FC236}">
                <a16:creationId xmlns:a16="http://schemas.microsoft.com/office/drawing/2014/main" id="{580349AC-98EC-FB42-19B2-9C75F979C498}"/>
              </a:ext>
            </a:extLst>
          </p:cNvPr>
          <p:cNvSpPr/>
          <p:nvPr/>
        </p:nvSpPr>
        <p:spPr>
          <a:xfrm>
            <a:off x="2011680" y="621792"/>
            <a:ext cx="9677095" cy="658368"/>
          </a:xfrm>
          <a:prstGeom prst="rect">
            <a:avLst/>
          </a:prstGeom>
          <a:noFill/>
        </p:spPr>
        <p:txBody>
          <a:bodyPr wrap="square" rtlCol="0" anchor="ctr"/>
          <a:lstStyle/>
          <a:p>
            <a:r>
              <a:rPr lang="en-US" sz="3200" dirty="0"/>
              <a:t>AI in Space</a:t>
            </a:r>
          </a:p>
        </p:txBody>
      </p:sp>
      <p:sp>
        <p:nvSpPr>
          <p:cNvPr id="19" name="Text 17">
            <a:extLst>
              <a:ext uri="{FF2B5EF4-FFF2-40B4-BE49-F238E27FC236}">
                <a16:creationId xmlns:a16="http://schemas.microsoft.com/office/drawing/2014/main" id="{BCA84FAA-1CBA-9EBF-895E-F75F18DA32BA}"/>
              </a:ext>
            </a:extLst>
          </p:cNvPr>
          <p:cNvSpPr/>
          <p:nvPr/>
        </p:nvSpPr>
        <p:spPr>
          <a:xfrm>
            <a:off x="11551615" y="6473952"/>
            <a:ext cx="411480" cy="274320"/>
          </a:xfrm>
          <a:prstGeom prst="rect">
            <a:avLst/>
          </a:prstGeom>
          <a:noFill/>
        </p:spPr>
        <p:txBody>
          <a:bodyPr wrap="square" rtlCol="0" anchor="ctr"/>
          <a:lstStyle/>
          <a:p>
            <a:pPr marL="0" indent="0" algn="r">
              <a:buNone/>
            </a:pPr>
            <a:r>
              <a:rPr lang="en-US" sz="1000" dirty="0">
                <a:solidFill>
                  <a:srgbClr val="58595B"/>
                </a:solidFill>
                <a:latin typeface="Calibri" panose="020F0502020204030204" pitchFamily="34" charset="0"/>
                <a:ea typeface="Calibri" panose="020F0502020204030204" pitchFamily="34" charset="-122"/>
                <a:cs typeface="Calibri" panose="020F0502020204030204" pitchFamily="34" charset="-120"/>
              </a:rPr>
              <a:t>3</a:t>
            </a:r>
            <a:endParaRPr lang="en-US" sz="1000" dirty="0"/>
          </a:p>
        </p:txBody>
      </p:sp>
      <p:sp>
        <p:nvSpPr>
          <p:cNvPr id="15" name="TextBox 14">
            <a:extLst>
              <a:ext uri="{FF2B5EF4-FFF2-40B4-BE49-F238E27FC236}">
                <a16:creationId xmlns:a16="http://schemas.microsoft.com/office/drawing/2014/main" id="{223E0D98-4725-D75A-0FB1-675F3BF514B8}"/>
              </a:ext>
            </a:extLst>
          </p:cNvPr>
          <p:cNvSpPr txBox="1"/>
          <p:nvPr/>
        </p:nvSpPr>
        <p:spPr>
          <a:xfrm>
            <a:off x="0" y="5760720"/>
            <a:ext cx="1554480" cy="477054"/>
          </a:xfrm>
          <a:prstGeom prst="rect">
            <a:avLst/>
          </a:prstGeom>
          <a:noFill/>
        </p:spPr>
        <p:txBody>
          <a:bodyPr wrap="square">
            <a:spAutoFit/>
          </a:bodyPr>
          <a:lstStyle/>
          <a:p>
            <a:pPr algn="ctr"/>
            <a:r>
              <a:rPr lang="en-US" sz="1250" dirty="0">
                <a:solidFill>
                  <a:srgbClr val="EACBD1"/>
                </a:solidFill>
                <a:latin typeface="Calibri" panose="020F0502020204030204" pitchFamily="34" charset="0"/>
                <a:cs typeface="Calibri" panose="020F0502020204030204" pitchFamily="34" charset="-120"/>
              </a:rPr>
              <a:t>Satellite-Ground Quantum Computing</a:t>
            </a:r>
          </a:p>
        </p:txBody>
      </p:sp>
      <p:sp>
        <p:nvSpPr>
          <p:cNvPr id="3" name="TextBox 2">
            <a:extLst>
              <a:ext uri="{FF2B5EF4-FFF2-40B4-BE49-F238E27FC236}">
                <a16:creationId xmlns:a16="http://schemas.microsoft.com/office/drawing/2014/main" id="{AA55E990-935B-02A9-95FD-360613244A4C}"/>
              </a:ext>
            </a:extLst>
          </p:cNvPr>
          <p:cNvSpPr txBox="1"/>
          <p:nvPr/>
        </p:nvSpPr>
        <p:spPr>
          <a:xfrm>
            <a:off x="937987" y="1130467"/>
            <a:ext cx="11642633" cy="589072"/>
          </a:xfrm>
          <a:prstGeom prst="rect">
            <a:avLst/>
          </a:prstGeom>
          <a:noFill/>
        </p:spPr>
        <p:txBody>
          <a:bodyPr wrap="square">
            <a:spAutoFit/>
          </a:bodyPr>
          <a:lstStyle/>
          <a:p>
            <a:pPr marL="342900" indent="-342900">
              <a:lnSpc>
                <a:spcPct val="150000"/>
              </a:lnSpc>
              <a:buFont typeface="Wingdings" panose="05000000000000000000" pitchFamily="2" charset="2"/>
              <a:buChar char="Ø"/>
            </a:pPr>
            <a:endParaRPr lang="en-US" altLang="zh-CN" sz="2400" b="1" dirty="0">
              <a:solidFill>
                <a:schemeClr val="accent2"/>
              </a:solidFill>
              <a:latin typeface="Calibri" panose="020F0502020204030204" pitchFamily="34" charset="0"/>
              <a:cs typeface="Calibri" panose="020F0502020204030204" pitchFamily="34" charset="0"/>
            </a:endParaRPr>
          </a:p>
        </p:txBody>
      </p:sp>
      <p:pic>
        <p:nvPicPr>
          <p:cNvPr id="22" name="Online Media 7" descr="Elon Musk on data centers in space - Nov 2025">
            <a:hlinkClick r:id="" action="ppaction://media"/>
            <a:extLst>
              <a:ext uri="{FF2B5EF4-FFF2-40B4-BE49-F238E27FC236}">
                <a16:creationId xmlns:a16="http://schemas.microsoft.com/office/drawing/2014/main" id="{EBA40966-D79A-75DC-FA0E-C6EE93C388DE}"/>
              </a:ext>
            </a:extLst>
          </p:cNvPr>
          <p:cNvPicPr>
            <a:picLocks noRot="1" noChangeAspect="1"/>
          </p:cNvPicPr>
          <p:nvPr>
            <a:videoFile r:link="rId1"/>
          </p:nvPr>
        </p:nvPicPr>
        <p:blipFill>
          <a:blip r:embed="rId3"/>
          <a:stretch>
            <a:fillRect/>
          </a:stretch>
        </p:blipFill>
        <p:spPr>
          <a:xfrm>
            <a:off x="2163283" y="1254743"/>
            <a:ext cx="9388332" cy="5304408"/>
          </a:xfrm>
          <a:prstGeom prst="rect">
            <a:avLst/>
          </a:prstGeom>
        </p:spPr>
      </p:pic>
    </p:spTree>
    <p:extLst>
      <p:ext uri="{BB962C8B-B14F-4D97-AF65-F5344CB8AC3E}">
        <p14:creationId xmlns:p14="http://schemas.microsoft.com/office/powerpoint/2010/main" val="2631207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2"/>
                                        </p:tgtEl>
                                      </p:cBhvr>
                                    </p:cmd>
                                  </p:childTnLst>
                                </p:cTn>
                              </p:par>
                            </p:childTnLst>
                          </p:cTn>
                        </p:par>
                      </p:childTnLst>
                    </p:cTn>
                  </p:par>
                </p:childTnLst>
              </p:cTn>
              <p:nextCondLst>
                <p:cond evt="onClick" delay="0">
                  <p:tgtEl>
                    <p:spTgt spid="22"/>
                  </p:tgtEl>
                </p:cond>
              </p:nextCondLst>
            </p:seq>
            <p:video>
              <p:cMediaNode vol="80000">
                <p:cTn id="12" fill="hold" display="0">
                  <p:stCondLst>
                    <p:cond delay="indefinite"/>
                  </p:stCondLst>
                </p:cTn>
                <p:tgtEl>
                  <p:spTgt spid="22"/>
                </p:tgtEl>
              </p:cMediaNode>
            </p:vide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1854D6-16E5-50A9-A582-6FD64A5F6864}"/>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9AD4B8C6-8325-80B3-4553-4D5E7A7549CD}"/>
              </a:ext>
            </a:extLst>
          </p:cNvPr>
          <p:cNvSpPr/>
          <p:nvPr/>
        </p:nvSpPr>
        <p:spPr>
          <a:xfrm>
            <a:off x="12026" y="0"/>
            <a:ext cx="1554480" cy="6858000"/>
          </a:xfrm>
          <a:prstGeom prst="rect">
            <a:avLst/>
          </a:prstGeom>
          <a:solidFill>
            <a:srgbClr val="A42037"/>
          </a:solidFill>
        </p:spPr>
        <p:txBody>
          <a:bodyPr/>
          <a:lstStyle/>
          <a:p>
            <a:endParaRPr lang="en-US" sz="1250" dirty="0">
              <a:solidFill>
                <a:srgbClr val="EACBD1"/>
              </a:solidFill>
              <a:latin typeface="Calibri" panose="020F0502020204030204" pitchFamily="34" charset="0"/>
              <a:cs typeface="Calibri" panose="020F0502020204030204" pitchFamily="34" charset="-120"/>
            </a:endParaRPr>
          </a:p>
        </p:txBody>
      </p:sp>
      <p:sp>
        <p:nvSpPr>
          <p:cNvPr id="5" name="Shape 3">
            <a:extLst>
              <a:ext uri="{FF2B5EF4-FFF2-40B4-BE49-F238E27FC236}">
                <a16:creationId xmlns:a16="http://schemas.microsoft.com/office/drawing/2014/main" id="{BF4632CF-C49A-ADB3-FD72-71F4C7C48F5B}"/>
              </a:ext>
            </a:extLst>
          </p:cNvPr>
          <p:cNvSpPr/>
          <p:nvPr/>
        </p:nvSpPr>
        <p:spPr>
          <a:xfrm>
            <a:off x="109728" y="4023360"/>
            <a:ext cx="1335024" cy="512064"/>
          </a:xfrm>
          <a:prstGeom prst="roundRect">
            <a:avLst>
              <a:gd name="adj" fmla="val 14286"/>
            </a:avLst>
          </a:prstGeom>
          <a:solidFill>
            <a:srgbClr val="FFFFFF"/>
          </a:solidFill>
        </p:spPr>
        <p:txBody>
          <a:bodyPr/>
          <a:lstStyle/>
          <a:p>
            <a:endParaRPr lang="en-US"/>
          </a:p>
        </p:txBody>
      </p:sp>
      <p:sp>
        <p:nvSpPr>
          <p:cNvPr id="4" name="Text 2">
            <a:extLst>
              <a:ext uri="{FF2B5EF4-FFF2-40B4-BE49-F238E27FC236}">
                <a16:creationId xmlns:a16="http://schemas.microsoft.com/office/drawing/2014/main" id="{D0733139-48C8-D663-EB3A-6E8B0D9113C5}"/>
              </a:ext>
            </a:extLst>
          </p:cNvPr>
          <p:cNvSpPr/>
          <p:nvPr/>
        </p:nvSpPr>
        <p:spPr>
          <a:xfrm>
            <a:off x="182880" y="1399032"/>
            <a:ext cx="1225296"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Quantum Network</a:t>
            </a:r>
          </a:p>
        </p:txBody>
      </p:sp>
      <p:sp>
        <p:nvSpPr>
          <p:cNvPr id="6" name="Text 4">
            <a:extLst>
              <a:ext uri="{FF2B5EF4-FFF2-40B4-BE49-F238E27FC236}">
                <a16:creationId xmlns:a16="http://schemas.microsoft.com/office/drawing/2014/main" id="{121C4DF1-B914-2AD5-E95F-2D09B72B26A3}"/>
              </a:ext>
            </a:extLst>
          </p:cNvPr>
          <p:cNvSpPr/>
          <p:nvPr/>
        </p:nvSpPr>
        <p:spPr>
          <a:xfrm>
            <a:off x="182880" y="2267712"/>
            <a:ext cx="1225296"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Quantum Computing</a:t>
            </a:r>
          </a:p>
        </p:txBody>
      </p:sp>
      <p:sp>
        <p:nvSpPr>
          <p:cNvPr id="7" name="Text 5">
            <a:extLst>
              <a:ext uri="{FF2B5EF4-FFF2-40B4-BE49-F238E27FC236}">
                <a16:creationId xmlns:a16="http://schemas.microsoft.com/office/drawing/2014/main" id="{FC8D7289-9C6F-4A51-69D8-F88635D7370E}"/>
              </a:ext>
            </a:extLst>
          </p:cNvPr>
          <p:cNvSpPr/>
          <p:nvPr/>
        </p:nvSpPr>
        <p:spPr>
          <a:xfrm>
            <a:off x="0" y="3172968"/>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Distributed Quantum Computing</a:t>
            </a:r>
          </a:p>
          <a:p>
            <a:pPr marL="0" indent="0" algn="l">
              <a:buNone/>
            </a:pPr>
            <a:endParaRPr lang="en-US" sz="1250" dirty="0"/>
          </a:p>
        </p:txBody>
      </p:sp>
      <p:sp>
        <p:nvSpPr>
          <p:cNvPr id="8" name="Text 6">
            <a:extLst>
              <a:ext uri="{FF2B5EF4-FFF2-40B4-BE49-F238E27FC236}">
                <a16:creationId xmlns:a16="http://schemas.microsoft.com/office/drawing/2014/main" id="{27C600B8-A5D0-A0FD-3D77-51EAB365F3A0}"/>
              </a:ext>
            </a:extLst>
          </p:cNvPr>
          <p:cNvSpPr/>
          <p:nvPr/>
        </p:nvSpPr>
        <p:spPr>
          <a:xfrm>
            <a:off x="109728" y="4005072"/>
            <a:ext cx="1335024" cy="512064"/>
          </a:xfrm>
          <a:prstGeom prst="rect">
            <a:avLst/>
          </a:prstGeom>
          <a:noFill/>
        </p:spPr>
        <p:txBody>
          <a:bodyPr wrap="square" rtlCol="0" anchor="ctr"/>
          <a:lstStyle/>
          <a:p>
            <a:r>
              <a:rPr lang="en-US" sz="1250" b="1" dirty="0">
                <a:solidFill>
                  <a:srgbClr val="A42037"/>
                </a:solidFill>
                <a:latin typeface="Calibri" panose="020F0502020204030204" pitchFamily="34" charset="0"/>
                <a:cs typeface="Calibri" panose="020F0502020204030204" pitchFamily="34" charset="-120"/>
              </a:rPr>
              <a:t>Satellite-Ground Communications</a:t>
            </a:r>
          </a:p>
        </p:txBody>
      </p:sp>
      <p:sp>
        <p:nvSpPr>
          <p:cNvPr id="9" name="Text 7">
            <a:extLst>
              <a:ext uri="{FF2B5EF4-FFF2-40B4-BE49-F238E27FC236}">
                <a16:creationId xmlns:a16="http://schemas.microsoft.com/office/drawing/2014/main" id="{24AD9360-A20C-A1C1-2DD2-C0372FD168E7}"/>
              </a:ext>
            </a:extLst>
          </p:cNvPr>
          <p:cNvSpPr/>
          <p:nvPr/>
        </p:nvSpPr>
        <p:spPr>
          <a:xfrm>
            <a:off x="0" y="4873752"/>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Satellite Assisted Quantum Networks</a:t>
            </a:r>
          </a:p>
        </p:txBody>
      </p:sp>
      <p:sp>
        <p:nvSpPr>
          <p:cNvPr id="10" name="Text 8">
            <a:extLst>
              <a:ext uri="{FF2B5EF4-FFF2-40B4-BE49-F238E27FC236}">
                <a16:creationId xmlns:a16="http://schemas.microsoft.com/office/drawing/2014/main" id="{AD09CFE9-1DB9-D6F1-0C6E-C00DCB0455AA}"/>
              </a:ext>
            </a:extLst>
          </p:cNvPr>
          <p:cNvSpPr/>
          <p:nvPr/>
        </p:nvSpPr>
        <p:spPr>
          <a:xfrm>
            <a:off x="2011680" y="347472"/>
            <a:ext cx="9677095" cy="292608"/>
          </a:xfrm>
          <a:prstGeom prst="rect">
            <a:avLst/>
          </a:prstGeom>
          <a:noFill/>
        </p:spPr>
        <p:txBody>
          <a:bodyPr wrap="none" rtlCol="0" anchor="ctr"/>
          <a:lstStyle/>
          <a:p>
            <a:pPr marL="0" indent="0">
              <a:buNone/>
            </a:pPr>
            <a:r>
              <a:rPr lang="en-US" sz="1200" b="1" kern="0" spc="100" dirty="0">
                <a:solidFill>
                  <a:srgbClr val="A42037"/>
                </a:solidFill>
                <a:latin typeface="Calibri" panose="020F0502020204030204" pitchFamily="34" charset="0"/>
                <a:ea typeface="Calibri" panose="020F0502020204030204" pitchFamily="34" charset="-122"/>
                <a:cs typeface="Calibri" panose="020F0502020204030204" pitchFamily="34" charset="-120"/>
              </a:rPr>
              <a:t>INTRODUCTION</a:t>
            </a:r>
            <a:endParaRPr lang="en-US" sz="1200" dirty="0"/>
          </a:p>
        </p:txBody>
      </p:sp>
      <p:sp>
        <p:nvSpPr>
          <p:cNvPr id="11" name="Text 9">
            <a:extLst>
              <a:ext uri="{FF2B5EF4-FFF2-40B4-BE49-F238E27FC236}">
                <a16:creationId xmlns:a16="http://schemas.microsoft.com/office/drawing/2014/main" id="{F27D293D-EDB0-9645-3BB2-1466F59B920F}"/>
              </a:ext>
            </a:extLst>
          </p:cNvPr>
          <p:cNvSpPr/>
          <p:nvPr/>
        </p:nvSpPr>
        <p:spPr>
          <a:xfrm>
            <a:off x="2011680" y="621792"/>
            <a:ext cx="9677095" cy="658368"/>
          </a:xfrm>
          <a:prstGeom prst="rect">
            <a:avLst/>
          </a:prstGeom>
          <a:noFill/>
        </p:spPr>
        <p:txBody>
          <a:bodyPr wrap="square" rtlCol="0" anchor="ctr"/>
          <a:lstStyle/>
          <a:p>
            <a:r>
              <a:rPr lang="en-US" sz="3200" dirty="0"/>
              <a:t>AAN Standardization in 3GPP </a:t>
            </a:r>
          </a:p>
        </p:txBody>
      </p:sp>
      <p:sp>
        <p:nvSpPr>
          <p:cNvPr id="12" name="Text 10">
            <a:extLst>
              <a:ext uri="{FF2B5EF4-FFF2-40B4-BE49-F238E27FC236}">
                <a16:creationId xmlns:a16="http://schemas.microsoft.com/office/drawing/2014/main" id="{7D600878-1612-D545-B4AF-527DBBA122C4}"/>
              </a:ext>
            </a:extLst>
          </p:cNvPr>
          <p:cNvSpPr/>
          <p:nvPr/>
        </p:nvSpPr>
        <p:spPr>
          <a:xfrm>
            <a:off x="2011680" y="1554480"/>
            <a:ext cx="4754880" cy="4206240"/>
          </a:xfrm>
          <a:prstGeom prst="rect">
            <a:avLst/>
          </a:prstGeom>
          <a:noFill/>
        </p:spPr>
        <p:txBody>
          <a:bodyPr wrap="square" rtlCol="0" anchor="t"/>
          <a:lstStyle/>
          <a:p>
            <a:pPr marL="342900" indent="-342900">
              <a:spcAft>
                <a:spcPts val="1600"/>
              </a:spcAft>
              <a:buSzPct val="100000"/>
              <a:buChar char="•"/>
            </a:pPr>
            <a:endParaRPr lang="en-US" sz="1450" dirty="0"/>
          </a:p>
        </p:txBody>
      </p:sp>
      <p:sp>
        <p:nvSpPr>
          <p:cNvPr id="19" name="Text 17">
            <a:extLst>
              <a:ext uri="{FF2B5EF4-FFF2-40B4-BE49-F238E27FC236}">
                <a16:creationId xmlns:a16="http://schemas.microsoft.com/office/drawing/2014/main" id="{A342E874-3364-4751-B892-6D612D5FD95A}"/>
              </a:ext>
            </a:extLst>
          </p:cNvPr>
          <p:cNvSpPr/>
          <p:nvPr/>
        </p:nvSpPr>
        <p:spPr>
          <a:xfrm>
            <a:off x="11551615" y="6473952"/>
            <a:ext cx="411480" cy="274320"/>
          </a:xfrm>
          <a:prstGeom prst="rect">
            <a:avLst/>
          </a:prstGeom>
          <a:noFill/>
        </p:spPr>
        <p:txBody>
          <a:bodyPr wrap="square" rtlCol="0" anchor="ctr"/>
          <a:lstStyle/>
          <a:p>
            <a:pPr marL="0" indent="0" algn="r">
              <a:buNone/>
            </a:pPr>
            <a:r>
              <a:rPr lang="en-US" sz="1000" dirty="0">
                <a:solidFill>
                  <a:srgbClr val="58595B"/>
                </a:solidFill>
                <a:latin typeface="Calibri" panose="020F0502020204030204" pitchFamily="34" charset="0"/>
                <a:ea typeface="Calibri" panose="020F0502020204030204" pitchFamily="34" charset="-122"/>
                <a:cs typeface="Calibri" panose="020F0502020204030204" pitchFamily="34" charset="-120"/>
              </a:rPr>
              <a:t>3</a:t>
            </a:r>
            <a:endParaRPr lang="en-US" sz="1000" dirty="0"/>
          </a:p>
        </p:txBody>
      </p:sp>
      <p:sp>
        <p:nvSpPr>
          <p:cNvPr id="15" name="TextBox 14">
            <a:extLst>
              <a:ext uri="{FF2B5EF4-FFF2-40B4-BE49-F238E27FC236}">
                <a16:creationId xmlns:a16="http://schemas.microsoft.com/office/drawing/2014/main" id="{FFBDE6BE-0BBE-AC35-1CFB-00F313440DB7}"/>
              </a:ext>
            </a:extLst>
          </p:cNvPr>
          <p:cNvSpPr txBox="1"/>
          <p:nvPr/>
        </p:nvSpPr>
        <p:spPr>
          <a:xfrm>
            <a:off x="0" y="5760720"/>
            <a:ext cx="1554480" cy="477054"/>
          </a:xfrm>
          <a:prstGeom prst="rect">
            <a:avLst/>
          </a:prstGeom>
          <a:noFill/>
        </p:spPr>
        <p:txBody>
          <a:bodyPr wrap="square">
            <a:spAutoFit/>
          </a:bodyPr>
          <a:lstStyle/>
          <a:p>
            <a:pPr algn="ctr"/>
            <a:r>
              <a:rPr lang="en-US" sz="1250" dirty="0">
                <a:solidFill>
                  <a:srgbClr val="EACBD1"/>
                </a:solidFill>
                <a:latin typeface="Calibri" panose="020F0502020204030204" pitchFamily="34" charset="0"/>
                <a:cs typeface="Calibri" panose="020F0502020204030204" pitchFamily="34" charset="-120"/>
              </a:rPr>
              <a:t>Satellite-Ground Quantum Computing</a:t>
            </a:r>
          </a:p>
        </p:txBody>
      </p:sp>
      <p:sp>
        <p:nvSpPr>
          <p:cNvPr id="20" name="右箭头 4">
            <a:extLst>
              <a:ext uri="{FF2B5EF4-FFF2-40B4-BE49-F238E27FC236}">
                <a16:creationId xmlns:a16="http://schemas.microsoft.com/office/drawing/2014/main" id="{8BE1EAD0-230C-7496-9C97-041CFD4D89EA}"/>
              </a:ext>
            </a:extLst>
          </p:cNvPr>
          <p:cNvSpPr/>
          <p:nvPr/>
        </p:nvSpPr>
        <p:spPr>
          <a:xfrm>
            <a:off x="2298655" y="3844957"/>
            <a:ext cx="9143232" cy="288032"/>
          </a:xfrm>
          <a:prstGeom prst="rightArrow">
            <a:avLst/>
          </a:prstGeom>
          <a:gradFill flip="none" rotWithShape="1">
            <a:gsLst>
              <a:gs pos="100000">
                <a:srgbClr val="E9EFF7"/>
              </a:gs>
              <a:gs pos="23000">
                <a:schemeClr val="accent1">
                  <a:lumMod val="45000"/>
                  <a:lumOff val="55000"/>
                </a:schemeClr>
              </a:gs>
              <a:gs pos="0">
                <a:srgbClr val="6B9BD8"/>
              </a:gs>
              <a:gs pos="58000">
                <a:schemeClr val="accent1">
                  <a:lumMod val="30000"/>
                  <a:lumOff val="70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6">
            <a:extLst>
              <a:ext uri="{FF2B5EF4-FFF2-40B4-BE49-F238E27FC236}">
                <a16:creationId xmlns:a16="http://schemas.microsoft.com/office/drawing/2014/main" id="{9CCE6E82-A946-FB3D-44A0-AC630D9F03D9}"/>
              </a:ext>
            </a:extLst>
          </p:cNvPr>
          <p:cNvSpPr txBox="1"/>
          <p:nvPr/>
        </p:nvSpPr>
        <p:spPr>
          <a:xfrm>
            <a:off x="2226648" y="4151718"/>
            <a:ext cx="1571042" cy="815608"/>
          </a:xfrm>
          <a:prstGeom prst="rect">
            <a:avLst/>
          </a:prstGeom>
          <a:noFill/>
        </p:spPr>
        <p:txBody>
          <a:bodyPr wrap="square" rtlCol="0">
            <a:spAutoFit/>
          </a:bodyPr>
          <a:lstStyle/>
          <a:p>
            <a:pPr algn="ctr"/>
            <a:r>
              <a:rPr lang="en-US" altLang="zh-CN" sz="1400" dirty="0">
                <a:latin typeface="Arial" panose="020B0604020202020204" pitchFamily="34" charset="0"/>
                <a:cs typeface="Arial" panose="020B0604020202020204" pitchFamily="34" charset="0"/>
              </a:rPr>
              <a:t>2017</a:t>
            </a:r>
          </a:p>
          <a:p>
            <a:pPr algn="ctr">
              <a:spcAft>
                <a:spcPts val="600"/>
              </a:spcAft>
            </a:pPr>
            <a:r>
              <a:rPr lang="en-US" altLang="zh-CN" sz="1400" b="1" dirty="0">
                <a:solidFill>
                  <a:srgbClr val="C00000"/>
                </a:solidFill>
                <a:latin typeface="Arial" panose="020B0604020202020204" pitchFamily="34" charset="0"/>
                <a:cs typeface="Arial" panose="020B0604020202020204" pitchFamily="34" charset="0"/>
              </a:rPr>
              <a:t>Release 14</a:t>
            </a:r>
          </a:p>
          <a:p>
            <a:pPr algn="ctr"/>
            <a:r>
              <a:rPr lang="en-US" altLang="zh-CN" sz="1400" dirty="0">
                <a:latin typeface="Arial" panose="020B0604020202020204" pitchFamily="34" charset="0"/>
                <a:cs typeface="Arial" panose="020B0604020202020204" pitchFamily="34" charset="0"/>
              </a:rPr>
              <a:t>3GPP TR 22.822</a:t>
            </a:r>
            <a:endParaRPr lang="zh-CN" altLang="en-US" sz="1400" b="1" dirty="0">
              <a:latin typeface="Arial" panose="020B0604020202020204" pitchFamily="34" charset="0"/>
              <a:cs typeface="Arial" panose="020B0604020202020204" pitchFamily="34" charset="0"/>
            </a:endParaRPr>
          </a:p>
        </p:txBody>
      </p:sp>
      <p:cxnSp>
        <p:nvCxnSpPr>
          <p:cNvPr id="22" name="直接连接符 8">
            <a:extLst>
              <a:ext uri="{FF2B5EF4-FFF2-40B4-BE49-F238E27FC236}">
                <a16:creationId xmlns:a16="http://schemas.microsoft.com/office/drawing/2014/main" id="{856FBC9A-EC0F-2535-EF60-05F8852AA172}"/>
              </a:ext>
            </a:extLst>
          </p:cNvPr>
          <p:cNvCxnSpPr/>
          <p:nvPr/>
        </p:nvCxnSpPr>
        <p:spPr>
          <a:xfrm flipV="1">
            <a:off x="2995533" y="2959792"/>
            <a:ext cx="2131" cy="1037955"/>
          </a:xfrm>
          <a:prstGeom prst="line">
            <a:avLst/>
          </a:prstGeom>
          <a:ln w="15875">
            <a:prstDash val="sysDash"/>
          </a:ln>
        </p:spPr>
        <p:style>
          <a:lnRef idx="1">
            <a:schemeClr val="accent1"/>
          </a:lnRef>
          <a:fillRef idx="0">
            <a:schemeClr val="accent1"/>
          </a:fillRef>
          <a:effectRef idx="0">
            <a:schemeClr val="accent1"/>
          </a:effectRef>
          <a:fontRef idx="minor">
            <a:schemeClr val="tx1"/>
          </a:fontRef>
        </p:style>
      </p:cxnSp>
      <p:sp>
        <p:nvSpPr>
          <p:cNvPr id="23" name="文本框 9">
            <a:extLst>
              <a:ext uri="{FF2B5EF4-FFF2-40B4-BE49-F238E27FC236}">
                <a16:creationId xmlns:a16="http://schemas.microsoft.com/office/drawing/2014/main" id="{9FF1D57E-96AB-64D6-2893-910ACC4102BF}"/>
              </a:ext>
            </a:extLst>
          </p:cNvPr>
          <p:cNvSpPr txBox="1"/>
          <p:nvPr/>
        </p:nvSpPr>
        <p:spPr>
          <a:xfrm>
            <a:off x="2226648" y="1907216"/>
            <a:ext cx="1573173" cy="954107"/>
          </a:xfrm>
          <a:prstGeom prst="rect">
            <a:avLst/>
          </a:prstGeom>
        </p:spPr>
        <p:txBody>
          <a:bodyPr wrap="square">
            <a:spAutoFit/>
          </a:bodyPr>
          <a:lstStyle>
            <a:defPPr>
              <a:defRPr lang="zh-CN"/>
            </a:defPPr>
            <a:lvl1pPr algn="ctr"/>
          </a:lstStyle>
          <a:p>
            <a:r>
              <a:rPr lang="en-US" altLang="zh-CN" sz="1600" b="1" dirty="0">
                <a:latin typeface="Arial" panose="020B0604020202020204" pitchFamily="34" charset="0"/>
                <a:cs typeface="Arial" panose="020B0604020202020204" pitchFamily="34" charset="0"/>
              </a:rPr>
              <a:t>Three Use Cases of AAN</a:t>
            </a:r>
          </a:p>
          <a:p>
            <a:r>
              <a:rPr lang="en-US" altLang="zh-CN" sz="1200" dirty="0">
                <a:solidFill>
                  <a:srgbClr val="0070C0"/>
                </a:solidFill>
                <a:latin typeface="Arial" panose="020B0604020202020204" pitchFamily="34" charset="0"/>
                <a:cs typeface="Arial" panose="020B0604020202020204" pitchFamily="34" charset="0"/>
              </a:rPr>
              <a:t>Concept of satellite network access</a:t>
            </a:r>
            <a:endParaRPr lang="zh-CN" altLang="en-US" sz="1200" dirty="0">
              <a:solidFill>
                <a:srgbClr val="0070C0"/>
              </a:solidFill>
              <a:latin typeface="Arial" panose="020B0604020202020204" pitchFamily="34" charset="0"/>
              <a:cs typeface="Arial" panose="020B0604020202020204" pitchFamily="34" charset="0"/>
            </a:endParaRPr>
          </a:p>
        </p:txBody>
      </p:sp>
      <p:grpSp>
        <p:nvGrpSpPr>
          <p:cNvPr id="24" name="组合 22">
            <a:extLst>
              <a:ext uri="{FF2B5EF4-FFF2-40B4-BE49-F238E27FC236}">
                <a16:creationId xmlns:a16="http://schemas.microsoft.com/office/drawing/2014/main" id="{F7835779-EFB4-4A21-2E24-23F71C448FBE}"/>
              </a:ext>
            </a:extLst>
          </p:cNvPr>
          <p:cNvGrpSpPr/>
          <p:nvPr/>
        </p:nvGrpSpPr>
        <p:grpSpPr>
          <a:xfrm>
            <a:off x="4261889" y="1728428"/>
            <a:ext cx="2175950" cy="3244620"/>
            <a:chOff x="2477203" y="1323252"/>
            <a:chExt cx="2175950" cy="3244620"/>
          </a:xfrm>
        </p:grpSpPr>
        <p:sp>
          <p:nvSpPr>
            <p:cNvPr id="25" name="椭圆 18">
              <a:extLst>
                <a:ext uri="{FF2B5EF4-FFF2-40B4-BE49-F238E27FC236}">
                  <a16:creationId xmlns:a16="http://schemas.microsoft.com/office/drawing/2014/main" id="{3AAF36FC-DA98-F8C8-A3D6-0B48370EE8E9}"/>
                </a:ext>
              </a:extLst>
            </p:cNvPr>
            <p:cNvSpPr/>
            <p:nvPr/>
          </p:nvSpPr>
          <p:spPr>
            <a:xfrm>
              <a:off x="3467417" y="3479968"/>
              <a:ext cx="216024" cy="21602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6" name="直接连接符 19">
              <a:extLst>
                <a:ext uri="{FF2B5EF4-FFF2-40B4-BE49-F238E27FC236}">
                  <a16:creationId xmlns:a16="http://schemas.microsoft.com/office/drawing/2014/main" id="{6D80CBE4-1DFE-0305-7D2E-07D7C564252C}"/>
                </a:ext>
              </a:extLst>
            </p:cNvPr>
            <p:cNvCxnSpPr>
              <a:cxnSpLocks/>
              <a:stCxn id="25" idx="0"/>
            </p:cNvCxnSpPr>
            <p:nvPr/>
          </p:nvCxnSpPr>
          <p:spPr>
            <a:xfrm flipV="1">
              <a:off x="3575429" y="2711254"/>
              <a:ext cx="0" cy="768714"/>
            </a:xfrm>
            <a:prstGeom prst="line">
              <a:avLst/>
            </a:prstGeom>
            <a:ln w="15875">
              <a:prstDash val="sysDash"/>
            </a:ln>
          </p:spPr>
          <p:style>
            <a:lnRef idx="1">
              <a:schemeClr val="accent1"/>
            </a:lnRef>
            <a:fillRef idx="0">
              <a:schemeClr val="accent1"/>
            </a:fillRef>
            <a:effectRef idx="0">
              <a:schemeClr val="accent1"/>
            </a:effectRef>
            <a:fontRef idx="minor">
              <a:schemeClr val="tx1"/>
            </a:fontRef>
          </p:style>
        </p:cxnSp>
        <p:sp>
          <p:nvSpPr>
            <p:cNvPr id="27" name="文本框 20">
              <a:extLst>
                <a:ext uri="{FF2B5EF4-FFF2-40B4-BE49-F238E27FC236}">
                  <a16:creationId xmlns:a16="http://schemas.microsoft.com/office/drawing/2014/main" id="{0781B57B-B858-558B-8DB9-C674D5F27684}"/>
                </a:ext>
              </a:extLst>
            </p:cNvPr>
            <p:cNvSpPr txBox="1"/>
            <p:nvPr/>
          </p:nvSpPr>
          <p:spPr>
            <a:xfrm>
              <a:off x="2819635" y="3774515"/>
              <a:ext cx="1458162" cy="523220"/>
            </a:xfrm>
            <a:prstGeom prst="rect">
              <a:avLst/>
            </a:prstGeom>
            <a:noFill/>
          </p:spPr>
          <p:txBody>
            <a:bodyPr wrap="square" rtlCol="0">
              <a:spAutoFit/>
            </a:bodyPr>
            <a:lstStyle/>
            <a:p>
              <a:pPr algn="ctr"/>
              <a:r>
                <a:rPr lang="en-US" altLang="zh-CN" sz="1400" dirty="0">
                  <a:latin typeface="Arial" panose="020B0604020202020204" pitchFamily="34" charset="0"/>
                  <a:cs typeface="Arial" panose="020B0604020202020204" pitchFamily="34" charset="0"/>
                </a:rPr>
                <a:t>2020</a:t>
              </a:r>
            </a:p>
            <a:p>
              <a:pPr algn="ctr"/>
              <a:r>
                <a:rPr lang="en-US" altLang="zh-CN" sz="1400" b="1" dirty="0">
                  <a:solidFill>
                    <a:srgbClr val="C00000"/>
                  </a:solidFill>
                  <a:latin typeface="Arial" panose="020B0604020202020204" pitchFamily="34" charset="0"/>
                  <a:cs typeface="Arial" panose="020B0604020202020204" pitchFamily="34" charset="0"/>
                </a:rPr>
                <a:t>Release 16</a:t>
              </a:r>
              <a:endParaRPr lang="zh-CN" altLang="en-US" sz="1400" b="1" dirty="0">
                <a:solidFill>
                  <a:srgbClr val="C00000"/>
                </a:solidFill>
                <a:latin typeface="Arial" panose="020B0604020202020204" pitchFamily="34" charset="0"/>
                <a:cs typeface="Arial" panose="020B0604020202020204" pitchFamily="34" charset="0"/>
              </a:endParaRPr>
            </a:p>
          </p:txBody>
        </p:sp>
        <p:sp>
          <p:nvSpPr>
            <p:cNvPr id="28" name="矩形 21">
              <a:extLst>
                <a:ext uri="{FF2B5EF4-FFF2-40B4-BE49-F238E27FC236}">
                  <a16:creationId xmlns:a16="http://schemas.microsoft.com/office/drawing/2014/main" id="{C2713F2B-3397-37A9-846A-31ABC60BBA0F}"/>
                </a:ext>
              </a:extLst>
            </p:cNvPr>
            <p:cNvSpPr/>
            <p:nvPr/>
          </p:nvSpPr>
          <p:spPr>
            <a:xfrm>
              <a:off x="2477203" y="1323252"/>
              <a:ext cx="2175950" cy="1400383"/>
            </a:xfrm>
            <a:prstGeom prst="rect">
              <a:avLst/>
            </a:prstGeom>
          </p:spPr>
          <p:txBody>
            <a:bodyPr wrap="square">
              <a:spAutoFit/>
            </a:bodyPr>
            <a:lstStyle/>
            <a:p>
              <a:pPr algn="ctr">
                <a:spcAft>
                  <a:spcPts val="600"/>
                </a:spcAft>
              </a:pPr>
              <a:r>
                <a:rPr lang="en-US" altLang="zh-CN" sz="1600" b="1" dirty="0">
                  <a:latin typeface="Arial" panose="020B0604020202020204" pitchFamily="34" charset="0"/>
                  <a:cs typeface="Arial" panose="020B0604020202020204" pitchFamily="34" charset="0"/>
                </a:rPr>
                <a:t>Adapting New Radio to support AAN</a:t>
              </a:r>
            </a:p>
            <a:p>
              <a:pPr algn="ctr"/>
              <a:r>
                <a:rPr lang="en-US" altLang="zh-CN" sz="1200" dirty="0">
                  <a:solidFill>
                    <a:srgbClr val="0070C0"/>
                  </a:solidFill>
                  <a:latin typeface="Arial" panose="020B0604020202020204" pitchFamily="34" charset="0"/>
                  <a:cs typeface="Arial" panose="020B0604020202020204" pitchFamily="34" charset="0"/>
                </a:rPr>
                <a:t>Necessary features including architecture, higher-layer protocols, and physical layer aspects</a:t>
              </a:r>
              <a:endParaRPr lang="zh-CN" altLang="en-US" sz="1200" dirty="0">
                <a:solidFill>
                  <a:srgbClr val="0070C0"/>
                </a:solidFill>
                <a:latin typeface="Arial" panose="020B0604020202020204" pitchFamily="34" charset="0"/>
                <a:cs typeface="Arial" panose="020B0604020202020204" pitchFamily="34" charset="0"/>
              </a:endParaRPr>
            </a:p>
          </p:txBody>
        </p:sp>
        <p:sp>
          <p:nvSpPr>
            <p:cNvPr id="29" name="矩形 23">
              <a:extLst>
                <a:ext uri="{FF2B5EF4-FFF2-40B4-BE49-F238E27FC236}">
                  <a16:creationId xmlns:a16="http://schemas.microsoft.com/office/drawing/2014/main" id="{58CB1A24-9A82-8A0C-E2E1-38D1A66B825C}"/>
                </a:ext>
              </a:extLst>
            </p:cNvPr>
            <p:cNvSpPr/>
            <p:nvPr/>
          </p:nvSpPr>
          <p:spPr>
            <a:xfrm>
              <a:off x="2863520" y="4260095"/>
              <a:ext cx="1591974" cy="307777"/>
            </a:xfrm>
            <a:prstGeom prst="rect">
              <a:avLst/>
            </a:prstGeom>
          </p:spPr>
          <p:txBody>
            <a:bodyPr wrap="none">
              <a:spAutoFit/>
            </a:bodyPr>
            <a:lstStyle/>
            <a:p>
              <a:r>
                <a:rPr lang="en-US" altLang="zh-CN" sz="1400" dirty="0">
                  <a:latin typeface="Arial" panose="020B0604020202020204" pitchFamily="34" charset="0"/>
                  <a:cs typeface="Arial" panose="020B0604020202020204" pitchFamily="34" charset="0"/>
                </a:rPr>
                <a:t>3GPP TR 38.821 </a:t>
              </a:r>
              <a:endParaRPr lang="zh-CN" altLang="en-US" sz="1400" dirty="0">
                <a:latin typeface="Arial" panose="020B0604020202020204" pitchFamily="34" charset="0"/>
                <a:cs typeface="Arial" panose="020B0604020202020204" pitchFamily="34" charset="0"/>
              </a:endParaRPr>
            </a:p>
          </p:txBody>
        </p:sp>
        <p:sp>
          <p:nvSpPr>
            <p:cNvPr id="30" name="矩形 36">
              <a:extLst>
                <a:ext uri="{FF2B5EF4-FFF2-40B4-BE49-F238E27FC236}">
                  <a16:creationId xmlns:a16="http://schemas.microsoft.com/office/drawing/2014/main" id="{CE1F470F-96D7-57E9-FAA7-45CEA7C3C4F6}"/>
                </a:ext>
              </a:extLst>
            </p:cNvPr>
            <p:cNvSpPr/>
            <p:nvPr/>
          </p:nvSpPr>
          <p:spPr>
            <a:xfrm>
              <a:off x="2479331" y="1358648"/>
              <a:ext cx="2173821" cy="1369606"/>
            </a:xfrm>
            <a:prstGeom prst="rect">
              <a:avLst/>
            </a:prstGeom>
            <a:noFill/>
            <a:ln w="15875">
              <a:solidFill>
                <a:schemeClr val="tx2">
                  <a:lumMod val="60000"/>
                  <a:lumOff val="4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1" name="组合 16">
            <a:extLst>
              <a:ext uri="{FF2B5EF4-FFF2-40B4-BE49-F238E27FC236}">
                <a16:creationId xmlns:a16="http://schemas.microsoft.com/office/drawing/2014/main" id="{D606787D-2F39-05A4-6938-0C1CC187406F}"/>
              </a:ext>
            </a:extLst>
          </p:cNvPr>
          <p:cNvGrpSpPr/>
          <p:nvPr/>
        </p:nvGrpSpPr>
        <p:grpSpPr>
          <a:xfrm>
            <a:off x="2936504" y="3021382"/>
            <a:ext cx="1989167" cy="3229231"/>
            <a:chOff x="950987" y="2641016"/>
            <a:chExt cx="1989167" cy="3229231"/>
          </a:xfrm>
        </p:grpSpPr>
        <p:cxnSp>
          <p:nvCxnSpPr>
            <p:cNvPr id="32" name="直接连接符 11">
              <a:extLst>
                <a:ext uri="{FF2B5EF4-FFF2-40B4-BE49-F238E27FC236}">
                  <a16:creationId xmlns:a16="http://schemas.microsoft.com/office/drawing/2014/main" id="{8AE103C7-B278-11B7-BB2D-A534CD1AA9FF}"/>
                </a:ext>
              </a:extLst>
            </p:cNvPr>
            <p:cNvCxnSpPr/>
            <p:nvPr/>
          </p:nvCxnSpPr>
          <p:spPr>
            <a:xfrm flipV="1">
              <a:off x="1945571" y="3584230"/>
              <a:ext cx="0" cy="1275334"/>
            </a:xfrm>
            <a:prstGeom prst="line">
              <a:avLst/>
            </a:prstGeom>
            <a:ln w="15875">
              <a:prstDash val="sysDash"/>
            </a:ln>
          </p:spPr>
          <p:style>
            <a:lnRef idx="1">
              <a:schemeClr val="accent1"/>
            </a:lnRef>
            <a:fillRef idx="0">
              <a:schemeClr val="accent1"/>
            </a:fillRef>
            <a:effectRef idx="0">
              <a:schemeClr val="accent1"/>
            </a:effectRef>
            <a:fontRef idx="minor">
              <a:schemeClr val="tx1"/>
            </a:fontRef>
          </p:style>
        </p:cxnSp>
        <p:sp>
          <p:nvSpPr>
            <p:cNvPr id="33" name="文本框 12">
              <a:extLst>
                <a:ext uri="{FF2B5EF4-FFF2-40B4-BE49-F238E27FC236}">
                  <a16:creationId xmlns:a16="http://schemas.microsoft.com/office/drawing/2014/main" id="{378C7BFD-D715-F26B-86E3-FD78FBA970F7}"/>
                </a:ext>
              </a:extLst>
            </p:cNvPr>
            <p:cNvSpPr txBox="1"/>
            <p:nvPr/>
          </p:nvSpPr>
          <p:spPr>
            <a:xfrm>
              <a:off x="1248061" y="2641016"/>
              <a:ext cx="1458162" cy="523220"/>
            </a:xfrm>
            <a:prstGeom prst="rect">
              <a:avLst/>
            </a:prstGeom>
            <a:noFill/>
          </p:spPr>
          <p:txBody>
            <a:bodyPr wrap="square" rtlCol="0">
              <a:spAutoFit/>
            </a:bodyPr>
            <a:lstStyle/>
            <a:p>
              <a:pPr algn="ctr"/>
              <a:r>
                <a:rPr lang="en-US" altLang="zh-CN" sz="1400" dirty="0">
                  <a:latin typeface="Arial" panose="020B0604020202020204" pitchFamily="34" charset="0"/>
                  <a:cs typeface="Arial" panose="020B0604020202020204" pitchFamily="34" charset="0"/>
                </a:rPr>
                <a:t>2019</a:t>
              </a:r>
            </a:p>
            <a:p>
              <a:pPr algn="ctr"/>
              <a:r>
                <a:rPr lang="en-US" altLang="zh-CN" sz="1400" b="1" dirty="0">
                  <a:solidFill>
                    <a:srgbClr val="C00000"/>
                  </a:solidFill>
                  <a:latin typeface="Arial" panose="020B0604020202020204" pitchFamily="34" charset="0"/>
                  <a:cs typeface="Arial" panose="020B0604020202020204" pitchFamily="34" charset="0"/>
                </a:rPr>
                <a:t>Release 15</a:t>
              </a:r>
              <a:endParaRPr lang="zh-CN" altLang="en-US" sz="1400" b="1" dirty="0">
                <a:solidFill>
                  <a:srgbClr val="C00000"/>
                </a:solidFill>
                <a:latin typeface="Arial" panose="020B0604020202020204" pitchFamily="34" charset="0"/>
                <a:cs typeface="Arial" panose="020B0604020202020204" pitchFamily="34" charset="0"/>
              </a:endParaRPr>
            </a:p>
          </p:txBody>
        </p:sp>
        <p:sp>
          <p:nvSpPr>
            <p:cNvPr id="34" name="文本框 13">
              <a:extLst>
                <a:ext uri="{FF2B5EF4-FFF2-40B4-BE49-F238E27FC236}">
                  <a16:creationId xmlns:a16="http://schemas.microsoft.com/office/drawing/2014/main" id="{EC009C00-4F61-794D-2A3E-A0F255F58812}"/>
                </a:ext>
              </a:extLst>
            </p:cNvPr>
            <p:cNvSpPr txBox="1"/>
            <p:nvPr/>
          </p:nvSpPr>
          <p:spPr>
            <a:xfrm>
              <a:off x="950987" y="4900750"/>
              <a:ext cx="1989167" cy="969496"/>
            </a:xfrm>
            <a:prstGeom prst="rect">
              <a:avLst/>
            </a:prstGeom>
            <a:noFill/>
          </p:spPr>
          <p:txBody>
            <a:bodyPr wrap="square" rtlCol="0">
              <a:spAutoFit/>
            </a:bodyPr>
            <a:lstStyle/>
            <a:p>
              <a:pPr algn="ctr">
                <a:spcAft>
                  <a:spcPts val="600"/>
                </a:spcAft>
              </a:pPr>
              <a:r>
                <a:rPr lang="en-US" altLang="zh-CN" sz="1600" b="1" dirty="0">
                  <a:latin typeface="Arial" panose="020B0604020202020204" pitchFamily="34" charset="0"/>
                  <a:cs typeface="Arial" panose="020B0604020202020204" pitchFamily="34" charset="0"/>
                </a:rPr>
                <a:t>5G enabled AAN</a:t>
              </a:r>
            </a:p>
            <a:p>
              <a:pPr algn="ctr"/>
              <a:r>
                <a:rPr lang="en-US" altLang="zh-CN" sz="1200" dirty="0">
                  <a:solidFill>
                    <a:srgbClr val="0070C0"/>
                  </a:solidFill>
                  <a:latin typeface="Arial" panose="020B0604020202020204" pitchFamily="34" charset="0"/>
                  <a:cs typeface="Arial" panose="020B0604020202020204" pitchFamily="34" charset="0"/>
                </a:rPr>
                <a:t>Study on deployment scenarios, key parameters, and channel models</a:t>
              </a:r>
              <a:endParaRPr lang="zh-CN" altLang="en-US" sz="1200" dirty="0">
                <a:solidFill>
                  <a:srgbClr val="0070C0"/>
                </a:solidFill>
                <a:latin typeface="Arial" panose="020B0604020202020204" pitchFamily="34" charset="0"/>
                <a:cs typeface="Arial" panose="020B0604020202020204" pitchFamily="34" charset="0"/>
              </a:endParaRPr>
            </a:p>
          </p:txBody>
        </p:sp>
        <p:sp>
          <p:nvSpPr>
            <p:cNvPr id="35" name="矩形 15">
              <a:extLst>
                <a:ext uri="{FF2B5EF4-FFF2-40B4-BE49-F238E27FC236}">
                  <a16:creationId xmlns:a16="http://schemas.microsoft.com/office/drawing/2014/main" id="{B871123D-D171-B099-16AF-11C1915AB89C}"/>
                </a:ext>
              </a:extLst>
            </p:cNvPr>
            <p:cNvSpPr/>
            <p:nvPr/>
          </p:nvSpPr>
          <p:spPr>
            <a:xfrm>
              <a:off x="1171012" y="3130655"/>
              <a:ext cx="1528945" cy="307777"/>
            </a:xfrm>
            <a:prstGeom prst="rect">
              <a:avLst/>
            </a:prstGeom>
          </p:spPr>
          <p:txBody>
            <a:bodyPr wrap="none">
              <a:spAutoFit/>
            </a:bodyPr>
            <a:lstStyle/>
            <a:p>
              <a:r>
                <a:rPr lang="en-US" altLang="zh-CN" sz="1400" dirty="0">
                  <a:latin typeface="Arial" panose="020B0604020202020204" pitchFamily="34" charset="0"/>
                  <a:cs typeface="Arial" panose="020B0604020202020204" pitchFamily="34" charset="0"/>
                </a:rPr>
                <a:t>3GPP TR 38.811</a:t>
              </a:r>
              <a:endParaRPr lang="zh-CN" altLang="en-US" sz="1400" dirty="0">
                <a:latin typeface="Arial" panose="020B0604020202020204" pitchFamily="34" charset="0"/>
                <a:cs typeface="Arial" panose="020B0604020202020204" pitchFamily="34" charset="0"/>
              </a:endParaRPr>
            </a:p>
          </p:txBody>
        </p:sp>
        <p:sp>
          <p:nvSpPr>
            <p:cNvPr id="36" name="矩形 37">
              <a:extLst>
                <a:ext uri="{FF2B5EF4-FFF2-40B4-BE49-F238E27FC236}">
                  <a16:creationId xmlns:a16="http://schemas.microsoft.com/office/drawing/2014/main" id="{169740EF-6BB8-217F-A547-EAB688A1D342}"/>
                </a:ext>
              </a:extLst>
            </p:cNvPr>
            <p:cNvSpPr/>
            <p:nvPr/>
          </p:nvSpPr>
          <p:spPr>
            <a:xfrm>
              <a:off x="950987" y="4871341"/>
              <a:ext cx="1989167" cy="998906"/>
            </a:xfrm>
            <a:prstGeom prst="rect">
              <a:avLst/>
            </a:prstGeom>
            <a:noFill/>
            <a:ln w="15875">
              <a:solidFill>
                <a:schemeClr val="tx2">
                  <a:lumMod val="60000"/>
                  <a:lumOff val="4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10">
              <a:extLst>
                <a:ext uri="{FF2B5EF4-FFF2-40B4-BE49-F238E27FC236}">
                  <a16:creationId xmlns:a16="http://schemas.microsoft.com/office/drawing/2014/main" id="{7007F866-F44D-22A9-C966-56A6A0B5B5D4}"/>
                </a:ext>
              </a:extLst>
            </p:cNvPr>
            <p:cNvSpPr/>
            <p:nvPr/>
          </p:nvSpPr>
          <p:spPr>
            <a:xfrm>
              <a:off x="1837559" y="3492349"/>
              <a:ext cx="216024" cy="21602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8" name="矩形 45">
            <a:extLst>
              <a:ext uri="{FF2B5EF4-FFF2-40B4-BE49-F238E27FC236}">
                <a16:creationId xmlns:a16="http://schemas.microsoft.com/office/drawing/2014/main" id="{912C83C0-E539-6852-07D2-40ABE4FDC03A}"/>
              </a:ext>
            </a:extLst>
          </p:cNvPr>
          <p:cNvSpPr/>
          <p:nvPr/>
        </p:nvSpPr>
        <p:spPr>
          <a:xfrm>
            <a:off x="2339529" y="1895061"/>
            <a:ext cx="1434014" cy="1030155"/>
          </a:xfrm>
          <a:prstGeom prst="rect">
            <a:avLst/>
          </a:prstGeom>
          <a:noFill/>
          <a:ln w="15875">
            <a:solidFill>
              <a:schemeClr val="tx2">
                <a:lumMod val="60000"/>
                <a:lumOff val="4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5">
            <a:extLst>
              <a:ext uri="{FF2B5EF4-FFF2-40B4-BE49-F238E27FC236}">
                <a16:creationId xmlns:a16="http://schemas.microsoft.com/office/drawing/2014/main" id="{3477F52F-4B2E-5ECA-38D3-E094A7943068}"/>
              </a:ext>
            </a:extLst>
          </p:cNvPr>
          <p:cNvSpPr/>
          <p:nvPr/>
        </p:nvSpPr>
        <p:spPr>
          <a:xfrm>
            <a:off x="2887521" y="3887496"/>
            <a:ext cx="216024" cy="21602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40" name="组合 28">
            <a:extLst>
              <a:ext uri="{FF2B5EF4-FFF2-40B4-BE49-F238E27FC236}">
                <a16:creationId xmlns:a16="http://schemas.microsoft.com/office/drawing/2014/main" id="{710951B4-F61F-0A27-0A4B-6B65F2B0852A}"/>
              </a:ext>
            </a:extLst>
          </p:cNvPr>
          <p:cNvGrpSpPr/>
          <p:nvPr/>
        </p:nvGrpSpPr>
        <p:grpSpPr>
          <a:xfrm>
            <a:off x="5213703" y="3079782"/>
            <a:ext cx="2727003" cy="3430746"/>
            <a:chOff x="3288362" y="2684635"/>
            <a:chExt cx="2727003" cy="3430746"/>
          </a:xfrm>
        </p:grpSpPr>
        <p:cxnSp>
          <p:nvCxnSpPr>
            <p:cNvPr id="41" name="直接连接符 30">
              <a:extLst>
                <a:ext uri="{FF2B5EF4-FFF2-40B4-BE49-F238E27FC236}">
                  <a16:creationId xmlns:a16="http://schemas.microsoft.com/office/drawing/2014/main" id="{560FBE5F-929C-1DCC-9625-783426BFAB45}"/>
                </a:ext>
              </a:extLst>
            </p:cNvPr>
            <p:cNvCxnSpPr>
              <a:cxnSpLocks/>
              <a:stCxn id="45" idx="0"/>
            </p:cNvCxnSpPr>
            <p:nvPr/>
          </p:nvCxnSpPr>
          <p:spPr>
            <a:xfrm flipV="1">
              <a:off x="4649098" y="3666179"/>
              <a:ext cx="5140" cy="1187592"/>
            </a:xfrm>
            <a:prstGeom prst="line">
              <a:avLst/>
            </a:prstGeom>
            <a:ln w="15875">
              <a:prstDash val="sysDash"/>
            </a:ln>
          </p:spPr>
          <p:style>
            <a:lnRef idx="1">
              <a:schemeClr val="accent1"/>
            </a:lnRef>
            <a:fillRef idx="0">
              <a:schemeClr val="accent1"/>
            </a:fillRef>
            <a:effectRef idx="0">
              <a:schemeClr val="accent1"/>
            </a:effectRef>
            <a:fontRef idx="minor">
              <a:schemeClr val="tx1"/>
            </a:fontRef>
          </p:style>
        </p:cxnSp>
        <p:sp>
          <p:nvSpPr>
            <p:cNvPr id="42" name="文本框 32">
              <a:extLst>
                <a:ext uri="{FF2B5EF4-FFF2-40B4-BE49-F238E27FC236}">
                  <a16:creationId xmlns:a16="http://schemas.microsoft.com/office/drawing/2014/main" id="{A7806C3A-C24F-891A-4EBE-769E7319A44B}"/>
                </a:ext>
              </a:extLst>
            </p:cNvPr>
            <p:cNvSpPr txBox="1"/>
            <p:nvPr/>
          </p:nvSpPr>
          <p:spPr>
            <a:xfrm>
              <a:off x="3849042" y="2684635"/>
              <a:ext cx="1458162" cy="523220"/>
            </a:xfrm>
            <a:prstGeom prst="rect">
              <a:avLst/>
            </a:prstGeom>
            <a:noFill/>
          </p:spPr>
          <p:txBody>
            <a:bodyPr wrap="square" rtlCol="0">
              <a:spAutoFit/>
            </a:bodyPr>
            <a:lstStyle/>
            <a:p>
              <a:pPr algn="ctr"/>
              <a:r>
                <a:rPr lang="en-US" altLang="zh-CN" sz="1400" dirty="0">
                  <a:latin typeface="Arial" panose="020B0604020202020204" pitchFamily="34" charset="0"/>
                  <a:cs typeface="Arial" panose="020B0604020202020204" pitchFamily="34" charset="0"/>
                </a:rPr>
                <a:t>2021</a:t>
              </a:r>
            </a:p>
            <a:p>
              <a:pPr algn="ctr"/>
              <a:r>
                <a:rPr lang="en-US" altLang="zh-CN" sz="1400" b="1" dirty="0">
                  <a:solidFill>
                    <a:srgbClr val="C00000"/>
                  </a:solidFill>
                  <a:latin typeface="Arial" panose="020B0604020202020204" pitchFamily="34" charset="0"/>
                  <a:cs typeface="Arial" panose="020B0604020202020204" pitchFamily="34" charset="0"/>
                </a:rPr>
                <a:t>Release 17</a:t>
              </a:r>
              <a:endParaRPr lang="zh-CN" altLang="en-US" sz="1400" b="1" dirty="0">
                <a:solidFill>
                  <a:srgbClr val="C00000"/>
                </a:solidFill>
                <a:latin typeface="Arial" panose="020B0604020202020204" pitchFamily="34" charset="0"/>
                <a:cs typeface="Arial" panose="020B0604020202020204" pitchFamily="34" charset="0"/>
              </a:endParaRPr>
            </a:p>
          </p:txBody>
        </p:sp>
        <p:sp>
          <p:nvSpPr>
            <p:cNvPr id="43" name="矩形 33">
              <a:extLst>
                <a:ext uri="{FF2B5EF4-FFF2-40B4-BE49-F238E27FC236}">
                  <a16:creationId xmlns:a16="http://schemas.microsoft.com/office/drawing/2014/main" id="{10D27133-BB8C-C4B4-EE47-DD2385AC2800}"/>
                </a:ext>
              </a:extLst>
            </p:cNvPr>
            <p:cNvSpPr/>
            <p:nvPr/>
          </p:nvSpPr>
          <p:spPr>
            <a:xfrm>
              <a:off x="3817325" y="3182220"/>
              <a:ext cx="1542282" cy="307777"/>
            </a:xfrm>
            <a:prstGeom prst="rect">
              <a:avLst/>
            </a:prstGeom>
          </p:spPr>
          <p:txBody>
            <a:bodyPr wrap="none">
              <a:spAutoFit/>
            </a:bodyPr>
            <a:lstStyle/>
            <a:p>
              <a:r>
                <a:rPr lang="en-US" altLang="zh-CN" sz="1400" dirty="0">
                  <a:latin typeface="Arial" panose="020B0604020202020204" pitchFamily="34" charset="0"/>
                  <a:cs typeface="Arial" panose="020B0604020202020204" pitchFamily="34" charset="0"/>
                </a:rPr>
                <a:t>3GPP TR 38.863</a:t>
              </a:r>
            </a:p>
          </p:txBody>
        </p:sp>
        <p:sp>
          <p:nvSpPr>
            <p:cNvPr id="44" name="矩形 34">
              <a:extLst>
                <a:ext uri="{FF2B5EF4-FFF2-40B4-BE49-F238E27FC236}">
                  <a16:creationId xmlns:a16="http://schemas.microsoft.com/office/drawing/2014/main" id="{290B01A0-4EE3-146F-D2F5-78FF21792628}"/>
                </a:ext>
              </a:extLst>
            </p:cNvPr>
            <p:cNvSpPr/>
            <p:nvPr/>
          </p:nvSpPr>
          <p:spPr>
            <a:xfrm>
              <a:off x="3330318" y="5376975"/>
              <a:ext cx="2637559" cy="646331"/>
            </a:xfrm>
            <a:prstGeom prst="rect">
              <a:avLst/>
            </a:prstGeom>
          </p:spPr>
          <p:txBody>
            <a:bodyPr wrap="square">
              <a:spAutoFit/>
            </a:bodyPr>
            <a:lstStyle/>
            <a:p>
              <a:pPr algn="ctr"/>
              <a:r>
                <a:rPr lang="en-US" altLang="zh-CN" sz="1200" dirty="0">
                  <a:solidFill>
                    <a:srgbClr val="0070C0"/>
                  </a:solidFill>
                  <a:latin typeface="Arial" panose="020B0604020202020204" pitchFamily="34" charset="0"/>
                  <a:cs typeface="Arial" panose="020B0604020202020204" pitchFamily="34" charset="0"/>
                </a:rPr>
                <a:t>Time, synchronization, and HARQ enhancement; mobility management; switch-over; signaling</a:t>
              </a:r>
              <a:endParaRPr lang="zh-CN" altLang="en-US" sz="1200" dirty="0">
                <a:solidFill>
                  <a:srgbClr val="0070C0"/>
                </a:solidFill>
                <a:latin typeface="Arial" panose="020B0604020202020204" pitchFamily="34" charset="0"/>
                <a:cs typeface="Arial" panose="020B0604020202020204" pitchFamily="34" charset="0"/>
              </a:endParaRPr>
            </a:p>
          </p:txBody>
        </p:sp>
        <p:sp>
          <p:nvSpPr>
            <p:cNvPr id="45" name="矩形 35">
              <a:extLst>
                <a:ext uri="{FF2B5EF4-FFF2-40B4-BE49-F238E27FC236}">
                  <a16:creationId xmlns:a16="http://schemas.microsoft.com/office/drawing/2014/main" id="{14694754-FEA7-1A72-A029-768C16B37C90}"/>
                </a:ext>
              </a:extLst>
            </p:cNvPr>
            <p:cNvSpPr/>
            <p:nvPr/>
          </p:nvSpPr>
          <p:spPr>
            <a:xfrm>
              <a:off x="3330318" y="4853771"/>
              <a:ext cx="2637559" cy="584775"/>
            </a:xfrm>
            <a:prstGeom prst="rect">
              <a:avLst/>
            </a:prstGeom>
          </p:spPr>
          <p:txBody>
            <a:bodyPr wrap="square">
              <a:spAutoFit/>
            </a:bodyPr>
            <a:lstStyle/>
            <a:p>
              <a:pPr algn="ctr">
                <a:spcAft>
                  <a:spcPts val="600"/>
                </a:spcAft>
              </a:pPr>
              <a:r>
                <a:rPr lang="en-US" altLang="zh-CN" sz="1600" b="1" dirty="0">
                  <a:latin typeface="Arial" panose="020B0604020202020204" pitchFamily="34" charset="0"/>
                  <a:cs typeface="Arial" panose="020B0604020202020204" pitchFamily="34" charset="0"/>
                </a:rPr>
                <a:t>New Radio specifications for AAN</a:t>
              </a:r>
            </a:p>
          </p:txBody>
        </p:sp>
        <p:sp>
          <p:nvSpPr>
            <p:cNvPr id="46" name="矩形 38">
              <a:extLst>
                <a:ext uri="{FF2B5EF4-FFF2-40B4-BE49-F238E27FC236}">
                  <a16:creationId xmlns:a16="http://schemas.microsoft.com/office/drawing/2014/main" id="{A8F8EF1F-A35E-94ED-BBEF-787D6CC745CB}"/>
                </a:ext>
              </a:extLst>
            </p:cNvPr>
            <p:cNvSpPr/>
            <p:nvPr/>
          </p:nvSpPr>
          <p:spPr>
            <a:xfrm>
              <a:off x="3288362" y="4840046"/>
              <a:ext cx="2727003" cy="1275335"/>
            </a:xfrm>
            <a:prstGeom prst="rect">
              <a:avLst/>
            </a:prstGeom>
            <a:noFill/>
            <a:ln w="15875">
              <a:solidFill>
                <a:schemeClr val="tx2">
                  <a:lumMod val="60000"/>
                  <a:lumOff val="4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29">
              <a:extLst>
                <a:ext uri="{FF2B5EF4-FFF2-40B4-BE49-F238E27FC236}">
                  <a16:creationId xmlns:a16="http://schemas.microsoft.com/office/drawing/2014/main" id="{5139DB5F-F941-3970-8CB0-73920583A320}"/>
                </a:ext>
              </a:extLst>
            </p:cNvPr>
            <p:cNvSpPr/>
            <p:nvPr/>
          </p:nvSpPr>
          <p:spPr>
            <a:xfrm>
              <a:off x="4517085" y="3492349"/>
              <a:ext cx="216024" cy="21602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8" name="组合 49">
            <a:extLst>
              <a:ext uri="{FF2B5EF4-FFF2-40B4-BE49-F238E27FC236}">
                <a16:creationId xmlns:a16="http://schemas.microsoft.com/office/drawing/2014/main" id="{AD0DA08E-7741-0E8F-85D2-E146FB0B2D6F}"/>
              </a:ext>
            </a:extLst>
          </p:cNvPr>
          <p:cNvGrpSpPr/>
          <p:nvPr/>
        </p:nvGrpSpPr>
        <p:grpSpPr>
          <a:xfrm>
            <a:off x="7013903" y="1786187"/>
            <a:ext cx="2116744" cy="3128977"/>
            <a:chOff x="4716016" y="1391040"/>
            <a:chExt cx="2116744" cy="3128977"/>
          </a:xfrm>
        </p:grpSpPr>
        <p:cxnSp>
          <p:nvCxnSpPr>
            <p:cNvPr id="49" name="直接连接符 40">
              <a:extLst>
                <a:ext uri="{FF2B5EF4-FFF2-40B4-BE49-F238E27FC236}">
                  <a16:creationId xmlns:a16="http://schemas.microsoft.com/office/drawing/2014/main" id="{75A8F9BF-E115-2A4A-5927-B48E86D7BE0E}"/>
                </a:ext>
              </a:extLst>
            </p:cNvPr>
            <p:cNvCxnSpPr>
              <a:cxnSpLocks/>
            </p:cNvCxnSpPr>
            <p:nvPr/>
          </p:nvCxnSpPr>
          <p:spPr>
            <a:xfrm flipH="1" flipV="1">
              <a:off x="5710743" y="2741203"/>
              <a:ext cx="1226" cy="815104"/>
            </a:xfrm>
            <a:prstGeom prst="line">
              <a:avLst/>
            </a:prstGeom>
            <a:ln w="15875">
              <a:prstDash val="sysDash"/>
            </a:ln>
          </p:spPr>
          <p:style>
            <a:lnRef idx="1">
              <a:schemeClr val="accent1"/>
            </a:lnRef>
            <a:fillRef idx="0">
              <a:schemeClr val="accent1"/>
            </a:fillRef>
            <a:effectRef idx="0">
              <a:schemeClr val="accent1"/>
            </a:effectRef>
            <a:fontRef idx="minor">
              <a:schemeClr val="tx1"/>
            </a:fontRef>
          </p:style>
        </p:cxnSp>
        <p:grpSp>
          <p:nvGrpSpPr>
            <p:cNvPr id="50" name="组合 31">
              <a:extLst>
                <a:ext uri="{FF2B5EF4-FFF2-40B4-BE49-F238E27FC236}">
                  <a16:creationId xmlns:a16="http://schemas.microsoft.com/office/drawing/2014/main" id="{1AEAA69E-F5BC-D4D9-2FC1-C0FFC3CB542D}"/>
                </a:ext>
              </a:extLst>
            </p:cNvPr>
            <p:cNvGrpSpPr/>
            <p:nvPr/>
          </p:nvGrpSpPr>
          <p:grpSpPr>
            <a:xfrm>
              <a:off x="4716016" y="1391040"/>
              <a:ext cx="2116744" cy="3128977"/>
              <a:chOff x="4919027" y="1391040"/>
              <a:chExt cx="2116744" cy="3128977"/>
            </a:xfrm>
          </p:grpSpPr>
          <p:sp>
            <p:nvSpPr>
              <p:cNvPr id="51" name="文本框 41">
                <a:extLst>
                  <a:ext uri="{FF2B5EF4-FFF2-40B4-BE49-F238E27FC236}">
                    <a16:creationId xmlns:a16="http://schemas.microsoft.com/office/drawing/2014/main" id="{A6F74A0D-8D28-FEB5-EAA0-297C9DAC6966}"/>
                  </a:ext>
                </a:extLst>
              </p:cNvPr>
              <p:cNvSpPr txBox="1"/>
              <p:nvPr/>
            </p:nvSpPr>
            <p:spPr>
              <a:xfrm>
                <a:off x="5151587" y="3756218"/>
                <a:ext cx="1458162" cy="523220"/>
              </a:xfrm>
              <a:prstGeom prst="rect">
                <a:avLst/>
              </a:prstGeom>
              <a:noFill/>
            </p:spPr>
            <p:txBody>
              <a:bodyPr wrap="square" rtlCol="0">
                <a:spAutoFit/>
              </a:bodyPr>
              <a:lstStyle/>
              <a:p>
                <a:pPr algn="ctr"/>
                <a:r>
                  <a:rPr lang="en-US" altLang="zh-CN" sz="1400" dirty="0">
                    <a:latin typeface="Arial" panose="020B0604020202020204" pitchFamily="34" charset="0"/>
                    <a:cs typeface="Arial" panose="020B0604020202020204" pitchFamily="34" charset="0"/>
                  </a:rPr>
                  <a:t>2022</a:t>
                </a:r>
              </a:p>
              <a:p>
                <a:pPr algn="ctr"/>
                <a:r>
                  <a:rPr lang="en-US" altLang="zh-CN" sz="1400" b="1" dirty="0">
                    <a:solidFill>
                      <a:srgbClr val="C00000"/>
                    </a:solidFill>
                    <a:latin typeface="Arial" panose="020B0604020202020204" pitchFamily="34" charset="0"/>
                    <a:cs typeface="Arial" panose="020B0604020202020204" pitchFamily="34" charset="0"/>
                  </a:rPr>
                  <a:t>Release 18</a:t>
                </a:r>
                <a:endParaRPr lang="zh-CN" altLang="en-US" sz="1400" b="1" dirty="0">
                  <a:solidFill>
                    <a:srgbClr val="C00000"/>
                  </a:solidFill>
                  <a:latin typeface="Arial" panose="020B0604020202020204" pitchFamily="34" charset="0"/>
                  <a:cs typeface="Arial" panose="020B0604020202020204" pitchFamily="34" charset="0"/>
                </a:endParaRPr>
              </a:p>
            </p:txBody>
          </p:sp>
          <p:sp>
            <p:nvSpPr>
              <p:cNvPr id="52" name="矩形 42">
                <a:extLst>
                  <a:ext uri="{FF2B5EF4-FFF2-40B4-BE49-F238E27FC236}">
                    <a16:creationId xmlns:a16="http://schemas.microsoft.com/office/drawing/2014/main" id="{E6AE58BF-918C-39E0-A17A-760535500F42}"/>
                  </a:ext>
                </a:extLst>
              </p:cNvPr>
              <p:cNvSpPr/>
              <p:nvPr/>
            </p:nvSpPr>
            <p:spPr>
              <a:xfrm>
                <a:off x="4919027" y="1912139"/>
                <a:ext cx="2116744" cy="830997"/>
              </a:xfrm>
              <a:prstGeom prst="rect">
                <a:avLst/>
              </a:prstGeom>
            </p:spPr>
            <p:txBody>
              <a:bodyPr wrap="square">
                <a:spAutoFit/>
              </a:bodyPr>
              <a:lstStyle/>
              <a:p>
                <a:pPr algn="ctr"/>
                <a:r>
                  <a:rPr lang="en-US" altLang="zh-CN" sz="1200" dirty="0">
                    <a:solidFill>
                      <a:srgbClr val="0070C0"/>
                    </a:solidFill>
                    <a:latin typeface="Arial" panose="020B0604020202020204" pitchFamily="34" charset="0"/>
                    <a:cs typeface="Arial" panose="020B0604020202020204" pitchFamily="34" charset="0"/>
                  </a:rPr>
                  <a:t>Coverage enhancement; mobility and service continuity enhancement; deployment in higher bands</a:t>
                </a:r>
                <a:endParaRPr lang="zh-CN" altLang="en-US" sz="1200" dirty="0">
                  <a:solidFill>
                    <a:srgbClr val="0070C0"/>
                  </a:solidFill>
                  <a:latin typeface="Arial" panose="020B0604020202020204" pitchFamily="34" charset="0"/>
                  <a:cs typeface="Arial" panose="020B0604020202020204" pitchFamily="34" charset="0"/>
                </a:endParaRPr>
              </a:p>
            </p:txBody>
          </p:sp>
          <p:sp>
            <p:nvSpPr>
              <p:cNvPr id="53" name="矩形 43">
                <a:extLst>
                  <a:ext uri="{FF2B5EF4-FFF2-40B4-BE49-F238E27FC236}">
                    <a16:creationId xmlns:a16="http://schemas.microsoft.com/office/drawing/2014/main" id="{8BC8DB05-4671-8ADF-0126-89D4EDC4452D}"/>
                  </a:ext>
                </a:extLst>
              </p:cNvPr>
              <p:cNvSpPr/>
              <p:nvPr/>
            </p:nvSpPr>
            <p:spPr>
              <a:xfrm>
                <a:off x="4948168" y="1400106"/>
                <a:ext cx="2036395" cy="584775"/>
              </a:xfrm>
              <a:prstGeom prst="rect">
                <a:avLst/>
              </a:prstGeom>
            </p:spPr>
            <p:txBody>
              <a:bodyPr wrap="square">
                <a:spAutoFit/>
              </a:bodyPr>
              <a:lstStyle/>
              <a:p>
                <a:pPr algn="ctr">
                  <a:spcAft>
                    <a:spcPts val="600"/>
                  </a:spcAft>
                </a:pPr>
                <a:r>
                  <a:rPr lang="en-US" altLang="zh-CN" sz="1600" b="1" dirty="0">
                    <a:latin typeface="Arial" panose="020B0604020202020204" pitchFamily="34" charset="0"/>
                    <a:cs typeface="Arial" panose="020B0604020202020204" pitchFamily="34" charset="0"/>
                  </a:rPr>
                  <a:t>Integration with 5G Enhanced</a:t>
                </a:r>
              </a:p>
            </p:txBody>
          </p:sp>
          <p:sp>
            <p:nvSpPr>
              <p:cNvPr id="54" name="矩形 44">
                <a:extLst>
                  <a:ext uri="{FF2B5EF4-FFF2-40B4-BE49-F238E27FC236}">
                    <a16:creationId xmlns:a16="http://schemas.microsoft.com/office/drawing/2014/main" id="{694013BB-F03C-CA3B-B5AB-C8857A5527E4}"/>
                  </a:ext>
                </a:extLst>
              </p:cNvPr>
              <p:cNvSpPr/>
              <p:nvPr/>
            </p:nvSpPr>
            <p:spPr>
              <a:xfrm>
                <a:off x="4948169" y="1391040"/>
                <a:ext cx="2036395" cy="1369606"/>
              </a:xfrm>
              <a:prstGeom prst="rect">
                <a:avLst/>
              </a:prstGeom>
              <a:noFill/>
              <a:ln w="15875">
                <a:solidFill>
                  <a:schemeClr val="tx2">
                    <a:lumMod val="60000"/>
                    <a:lumOff val="4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39">
                <a:extLst>
                  <a:ext uri="{FF2B5EF4-FFF2-40B4-BE49-F238E27FC236}">
                    <a16:creationId xmlns:a16="http://schemas.microsoft.com/office/drawing/2014/main" id="{CF2DD243-D0A0-DB26-9694-766F6FD544E1}"/>
                  </a:ext>
                </a:extLst>
              </p:cNvPr>
              <p:cNvSpPr/>
              <p:nvPr/>
            </p:nvSpPr>
            <p:spPr>
              <a:xfrm>
                <a:off x="5798923" y="3489997"/>
                <a:ext cx="216024" cy="21602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46">
                <a:extLst>
                  <a:ext uri="{FF2B5EF4-FFF2-40B4-BE49-F238E27FC236}">
                    <a16:creationId xmlns:a16="http://schemas.microsoft.com/office/drawing/2014/main" id="{7F17CDAA-7702-6C83-F8DF-106E6925333B}"/>
                  </a:ext>
                </a:extLst>
              </p:cNvPr>
              <p:cNvSpPr/>
              <p:nvPr/>
            </p:nvSpPr>
            <p:spPr>
              <a:xfrm>
                <a:off x="5195224" y="4212240"/>
                <a:ext cx="1542282" cy="307777"/>
              </a:xfrm>
              <a:prstGeom prst="rect">
                <a:avLst/>
              </a:prstGeom>
            </p:spPr>
            <p:txBody>
              <a:bodyPr wrap="none">
                <a:spAutoFit/>
              </a:bodyPr>
              <a:lstStyle/>
              <a:p>
                <a:r>
                  <a:rPr lang="en-US" altLang="zh-CN" sz="1400" dirty="0">
                    <a:latin typeface="Arial" panose="020B0604020202020204" pitchFamily="34" charset="0"/>
                    <a:cs typeface="Arial" panose="020B0604020202020204" pitchFamily="34" charset="0"/>
                  </a:rPr>
                  <a:t>3GPP TR 38.882</a:t>
                </a:r>
              </a:p>
            </p:txBody>
          </p:sp>
        </p:grpSp>
      </p:grpSp>
      <p:grpSp>
        <p:nvGrpSpPr>
          <p:cNvPr id="57" name="组合 54">
            <a:extLst>
              <a:ext uri="{FF2B5EF4-FFF2-40B4-BE49-F238E27FC236}">
                <a16:creationId xmlns:a16="http://schemas.microsoft.com/office/drawing/2014/main" id="{AE9FADEB-9689-6CB8-C5C8-FF215B555032}"/>
              </a:ext>
            </a:extLst>
          </p:cNvPr>
          <p:cNvGrpSpPr/>
          <p:nvPr/>
        </p:nvGrpSpPr>
        <p:grpSpPr>
          <a:xfrm>
            <a:off x="8094023" y="3105336"/>
            <a:ext cx="2668013" cy="3372310"/>
            <a:chOff x="6234308" y="2710189"/>
            <a:chExt cx="2668013" cy="3372310"/>
          </a:xfrm>
        </p:grpSpPr>
        <p:sp>
          <p:nvSpPr>
            <p:cNvPr id="58" name="文本框 47">
              <a:extLst>
                <a:ext uri="{FF2B5EF4-FFF2-40B4-BE49-F238E27FC236}">
                  <a16:creationId xmlns:a16="http://schemas.microsoft.com/office/drawing/2014/main" id="{71F3DA98-A24A-857B-1B7C-C2EEDD29F5A8}"/>
                </a:ext>
              </a:extLst>
            </p:cNvPr>
            <p:cNvSpPr txBox="1"/>
            <p:nvPr/>
          </p:nvSpPr>
          <p:spPr>
            <a:xfrm>
              <a:off x="6491771" y="2710189"/>
              <a:ext cx="1458162" cy="523220"/>
            </a:xfrm>
            <a:prstGeom prst="rect">
              <a:avLst/>
            </a:prstGeom>
            <a:noFill/>
          </p:spPr>
          <p:txBody>
            <a:bodyPr wrap="square" rtlCol="0">
              <a:spAutoFit/>
            </a:bodyPr>
            <a:lstStyle/>
            <a:p>
              <a:pPr algn="ctr"/>
              <a:r>
                <a:rPr lang="en-US" altLang="zh-CN" sz="1400" dirty="0">
                  <a:latin typeface="Arial" panose="020B0604020202020204" pitchFamily="34" charset="0"/>
                  <a:cs typeface="Arial" panose="020B0604020202020204" pitchFamily="34" charset="0"/>
                </a:rPr>
                <a:t>2025</a:t>
              </a:r>
            </a:p>
            <a:p>
              <a:pPr algn="ctr"/>
              <a:r>
                <a:rPr lang="en-US" altLang="zh-CN" sz="1400" b="1" dirty="0">
                  <a:solidFill>
                    <a:srgbClr val="C00000"/>
                  </a:solidFill>
                  <a:latin typeface="Arial" panose="020B0604020202020204" pitchFamily="34" charset="0"/>
                  <a:cs typeface="Arial" panose="020B0604020202020204" pitchFamily="34" charset="0"/>
                </a:rPr>
                <a:t>Release 19</a:t>
              </a:r>
            </a:p>
          </p:txBody>
        </p:sp>
        <p:cxnSp>
          <p:nvCxnSpPr>
            <p:cNvPr id="59" name="直接连接符 50">
              <a:extLst>
                <a:ext uri="{FF2B5EF4-FFF2-40B4-BE49-F238E27FC236}">
                  <a16:creationId xmlns:a16="http://schemas.microsoft.com/office/drawing/2014/main" id="{83A7AE4F-7998-42AA-95EF-5F2F0D5CD506}"/>
                </a:ext>
              </a:extLst>
            </p:cNvPr>
            <p:cNvCxnSpPr>
              <a:cxnSpLocks/>
            </p:cNvCxnSpPr>
            <p:nvPr/>
          </p:nvCxnSpPr>
          <p:spPr>
            <a:xfrm flipV="1">
              <a:off x="7293451" y="3618444"/>
              <a:ext cx="5140" cy="1187592"/>
            </a:xfrm>
            <a:prstGeom prst="line">
              <a:avLst/>
            </a:prstGeom>
            <a:ln w="15875">
              <a:prstDash val="sysDash"/>
            </a:ln>
          </p:spPr>
          <p:style>
            <a:lnRef idx="1">
              <a:schemeClr val="accent1"/>
            </a:lnRef>
            <a:fillRef idx="0">
              <a:schemeClr val="accent1"/>
            </a:fillRef>
            <a:effectRef idx="0">
              <a:schemeClr val="accent1"/>
            </a:effectRef>
            <a:fontRef idx="minor">
              <a:schemeClr val="tx1"/>
            </a:fontRef>
          </p:style>
        </p:cxnSp>
        <p:sp>
          <p:nvSpPr>
            <p:cNvPr id="60" name="矩形 51">
              <a:extLst>
                <a:ext uri="{FF2B5EF4-FFF2-40B4-BE49-F238E27FC236}">
                  <a16:creationId xmlns:a16="http://schemas.microsoft.com/office/drawing/2014/main" id="{929FA8AD-78BE-1DCB-8B60-1BF646D7A205}"/>
                </a:ext>
              </a:extLst>
            </p:cNvPr>
            <p:cNvSpPr/>
            <p:nvPr/>
          </p:nvSpPr>
          <p:spPr>
            <a:xfrm>
              <a:off x="6234308" y="5376975"/>
              <a:ext cx="2668013" cy="646331"/>
            </a:xfrm>
            <a:prstGeom prst="rect">
              <a:avLst/>
            </a:prstGeom>
          </p:spPr>
          <p:txBody>
            <a:bodyPr wrap="square">
              <a:spAutoFit/>
            </a:bodyPr>
            <a:lstStyle/>
            <a:p>
              <a:pPr algn="ctr"/>
              <a:r>
                <a:rPr lang="en-US" altLang="zh-CN" sz="1200" dirty="0">
                  <a:solidFill>
                    <a:srgbClr val="0070C0"/>
                  </a:solidFill>
                  <a:latin typeface="Arial" panose="020B0604020202020204" pitchFamily="34" charset="0"/>
                  <a:cs typeface="Arial" panose="020B0604020202020204" pitchFamily="34" charset="0"/>
                </a:rPr>
                <a:t>Regenerative payload for AAN; GNSS-independent access; store-and-forward; RedCap UE support</a:t>
              </a:r>
              <a:endParaRPr lang="zh-CN" altLang="en-US" sz="1200" dirty="0">
                <a:solidFill>
                  <a:srgbClr val="0070C0"/>
                </a:solidFill>
                <a:latin typeface="Arial" panose="020B0604020202020204" pitchFamily="34" charset="0"/>
                <a:cs typeface="Arial" panose="020B0604020202020204" pitchFamily="34" charset="0"/>
              </a:endParaRPr>
            </a:p>
          </p:txBody>
        </p:sp>
        <p:sp>
          <p:nvSpPr>
            <p:cNvPr id="61" name="矩形 52">
              <a:extLst>
                <a:ext uri="{FF2B5EF4-FFF2-40B4-BE49-F238E27FC236}">
                  <a16:creationId xmlns:a16="http://schemas.microsoft.com/office/drawing/2014/main" id="{D9D2C947-7C16-38C9-6F38-802AE87D7B64}"/>
                </a:ext>
              </a:extLst>
            </p:cNvPr>
            <p:cNvSpPr/>
            <p:nvPr/>
          </p:nvSpPr>
          <p:spPr>
            <a:xfrm>
              <a:off x="6234308" y="4841231"/>
              <a:ext cx="2523016" cy="584775"/>
            </a:xfrm>
            <a:prstGeom prst="rect">
              <a:avLst/>
            </a:prstGeom>
          </p:spPr>
          <p:txBody>
            <a:bodyPr wrap="square">
              <a:spAutoFit/>
            </a:bodyPr>
            <a:lstStyle/>
            <a:p>
              <a:pPr algn="ctr">
                <a:spcAft>
                  <a:spcPts val="600"/>
                </a:spcAft>
              </a:pPr>
              <a:r>
                <a:rPr lang="en-US" altLang="zh-CN" sz="1600" b="1" dirty="0">
                  <a:latin typeface="Arial" panose="020B0604020202020204" pitchFamily="34" charset="0"/>
                  <a:cs typeface="Arial" panose="020B0604020202020204" pitchFamily="34" charset="0"/>
                </a:rPr>
                <a:t>AAN Deep Integration Enhancement</a:t>
              </a:r>
            </a:p>
          </p:txBody>
        </p:sp>
        <p:sp>
          <p:nvSpPr>
            <p:cNvPr id="62" name="矩形 53">
              <a:extLst>
                <a:ext uri="{FF2B5EF4-FFF2-40B4-BE49-F238E27FC236}">
                  <a16:creationId xmlns:a16="http://schemas.microsoft.com/office/drawing/2014/main" id="{6DCBA05A-C2A1-C3DE-1DAB-A125CC139472}"/>
                </a:ext>
              </a:extLst>
            </p:cNvPr>
            <p:cNvSpPr/>
            <p:nvPr/>
          </p:nvSpPr>
          <p:spPr>
            <a:xfrm>
              <a:off x="6297245" y="4812657"/>
              <a:ext cx="2523016" cy="1269842"/>
            </a:xfrm>
            <a:prstGeom prst="rect">
              <a:avLst/>
            </a:prstGeom>
            <a:noFill/>
            <a:ln w="15875">
              <a:solidFill>
                <a:schemeClr val="tx2">
                  <a:lumMod val="60000"/>
                  <a:lumOff val="4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48">
              <a:extLst>
                <a:ext uri="{FF2B5EF4-FFF2-40B4-BE49-F238E27FC236}">
                  <a16:creationId xmlns:a16="http://schemas.microsoft.com/office/drawing/2014/main" id="{4B8B7AB2-E7A2-953A-73C3-F8236330720F}"/>
                </a:ext>
              </a:extLst>
            </p:cNvPr>
            <p:cNvSpPr/>
            <p:nvPr/>
          </p:nvSpPr>
          <p:spPr>
            <a:xfrm>
              <a:off x="7181986" y="3483716"/>
              <a:ext cx="216024" cy="21602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矩形 2">
              <a:extLst>
                <a:ext uri="{FF2B5EF4-FFF2-40B4-BE49-F238E27FC236}">
                  <a16:creationId xmlns:a16="http://schemas.microsoft.com/office/drawing/2014/main" id="{8A004C6E-C312-0A09-A7B6-43A0F8E1F6EB}"/>
                </a:ext>
              </a:extLst>
            </p:cNvPr>
            <p:cNvSpPr/>
            <p:nvPr/>
          </p:nvSpPr>
          <p:spPr>
            <a:xfrm>
              <a:off x="6438104" y="3175939"/>
              <a:ext cx="1542282" cy="307777"/>
            </a:xfrm>
            <a:prstGeom prst="rect">
              <a:avLst/>
            </a:prstGeom>
          </p:spPr>
          <p:txBody>
            <a:bodyPr wrap="none">
              <a:spAutoFit/>
            </a:bodyPr>
            <a:lstStyle/>
            <a:p>
              <a:r>
                <a:rPr lang="en-US" altLang="zh-CN" sz="1400" dirty="0">
                  <a:latin typeface="Arial" panose="020B0604020202020204" pitchFamily="34" charset="0"/>
                  <a:cs typeface="Arial" panose="020B0604020202020204" pitchFamily="34" charset="0"/>
                </a:rPr>
                <a:t>3GPP TR 21.919</a:t>
              </a:r>
            </a:p>
          </p:txBody>
        </p:sp>
      </p:grpSp>
      <p:grpSp>
        <p:nvGrpSpPr>
          <p:cNvPr id="65" name="组合 55">
            <a:extLst>
              <a:ext uri="{FF2B5EF4-FFF2-40B4-BE49-F238E27FC236}">
                <a16:creationId xmlns:a16="http://schemas.microsoft.com/office/drawing/2014/main" id="{B305D450-E5CF-CB27-AB92-CE9788A474DB}"/>
              </a:ext>
            </a:extLst>
          </p:cNvPr>
          <p:cNvGrpSpPr/>
          <p:nvPr/>
        </p:nvGrpSpPr>
        <p:grpSpPr>
          <a:xfrm>
            <a:off x="9318159" y="1795253"/>
            <a:ext cx="2116744" cy="2985823"/>
            <a:chOff x="7495816" y="1400106"/>
            <a:chExt cx="2116744" cy="2985823"/>
          </a:xfrm>
        </p:grpSpPr>
        <p:cxnSp>
          <p:nvCxnSpPr>
            <p:cNvPr id="66" name="直接连接符 7">
              <a:extLst>
                <a:ext uri="{FF2B5EF4-FFF2-40B4-BE49-F238E27FC236}">
                  <a16:creationId xmlns:a16="http://schemas.microsoft.com/office/drawing/2014/main" id="{FCB29E88-5DA9-B602-CBAF-5F309294A74F}"/>
                </a:ext>
              </a:extLst>
            </p:cNvPr>
            <p:cNvCxnSpPr>
              <a:cxnSpLocks/>
            </p:cNvCxnSpPr>
            <p:nvPr/>
          </p:nvCxnSpPr>
          <p:spPr>
            <a:xfrm flipH="1" flipV="1">
              <a:off x="8492341" y="2805650"/>
              <a:ext cx="1226" cy="815104"/>
            </a:xfrm>
            <a:prstGeom prst="line">
              <a:avLst/>
            </a:prstGeom>
            <a:ln w="15875">
              <a:prstDash val="sysDash"/>
            </a:ln>
          </p:spPr>
          <p:style>
            <a:lnRef idx="1">
              <a:schemeClr val="accent1"/>
            </a:lnRef>
            <a:fillRef idx="0">
              <a:schemeClr val="accent1"/>
            </a:fillRef>
            <a:effectRef idx="0">
              <a:schemeClr val="accent1"/>
            </a:effectRef>
            <a:fontRef idx="minor">
              <a:schemeClr val="tx1"/>
            </a:fontRef>
          </p:style>
        </p:cxnSp>
        <p:sp>
          <p:nvSpPr>
            <p:cNvPr id="67" name="矩形 17">
              <a:extLst>
                <a:ext uri="{FF2B5EF4-FFF2-40B4-BE49-F238E27FC236}">
                  <a16:creationId xmlns:a16="http://schemas.microsoft.com/office/drawing/2014/main" id="{2ED0E536-2BAA-DFA6-8966-8973AD0F361B}"/>
                </a:ext>
              </a:extLst>
            </p:cNvPr>
            <p:cNvSpPr/>
            <p:nvPr/>
          </p:nvSpPr>
          <p:spPr>
            <a:xfrm>
              <a:off x="7495816" y="1921205"/>
              <a:ext cx="2116744" cy="830997"/>
            </a:xfrm>
            <a:prstGeom prst="rect">
              <a:avLst/>
            </a:prstGeom>
          </p:spPr>
          <p:txBody>
            <a:bodyPr wrap="square">
              <a:spAutoFit/>
            </a:bodyPr>
            <a:lstStyle/>
            <a:p>
              <a:pPr algn="ctr"/>
              <a:r>
                <a:rPr lang="en-US" altLang="zh-CN" sz="1200" dirty="0">
                  <a:solidFill>
                    <a:srgbClr val="0070C0"/>
                  </a:solidFill>
                  <a:latin typeface="Arial" panose="020B0604020202020204" pitchFamily="34" charset="0"/>
                  <a:cs typeface="Arial" panose="020B0604020202020204" pitchFamily="34" charset="0"/>
                </a:rPr>
                <a:t>GNSS-resilient AAN operation; IoT AAN Phase 4; 6G AAN architecture study initiated</a:t>
              </a:r>
              <a:endParaRPr lang="zh-CN" altLang="en-US" sz="1200" dirty="0">
                <a:solidFill>
                  <a:srgbClr val="0070C0"/>
                </a:solidFill>
                <a:latin typeface="Arial" panose="020B0604020202020204" pitchFamily="34" charset="0"/>
                <a:cs typeface="Arial" panose="020B0604020202020204" pitchFamily="34" charset="0"/>
              </a:endParaRPr>
            </a:p>
          </p:txBody>
        </p:sp>
        <p:sp>
          <p:nvSpPr>
            <p:cNvPr id="68" name="矩形 24">
              <a:extLst>
                <a:ext uri="{FF2B5EF4-FFF2-40B4-BE49-F238E27FC236}">
                  <a16:creationId xmlns:a16="http://schemas.microsoft.com/office/drawing/2014/main" id="{37BA555E-E7CA-5117-9272-87E235E67613}"/>
                </a:ext>
              </a:extLst>
            </p:cNvPr>
            <p:cNvSpPr/>
            <p:nvPr/>
          </p:nvSpPr>
          <p:spPr>
            <a:xfrm>
              <a:off x="7524957" y="1409172"/>
              <a:ext cx="2036395" cy="584775"/>
            </a:xfrm>
            <a:prstGeom prst="rect">
              <a:avLst/>
            </a:prstGeom>
          </p:spPr>
          <p:txBody>
            <a:bodyPr wrap="square">
              <a:spAutoFit/>
            </a:bodyPr>
            <a:lstStyle/>
            <a:p>
              <a:pPr algn="ctr">
                <a:spcAft>
                  <a:spcPts val="600"/>
                </a:spcAft>
              </a:pPr>
              <a:r>
                <a:rPr lang="da-DK" altLang="zh-CN" sz="1600" b="1" dirty="0">
                  <a:latin typeface="Arial" panose="020B0604020202020204" pitchFamily="34" charset="0"/>
                  <a:cs typeface="Arial" panose="020B0604020202020204" pitchFamily="34" charset="0"/>
                </a:rPr>
                <a:t>AAN Native Integration for 6G</a:t>
              </a:r>
              <a:endParaRPr lang="en-US" altLang="zh-CN" sz="1600" b="1" dirty="0">
                <a:latin typeface="Arial" panose="020B0604020202020204" pitchFamily="34" charset="0"/>
                <a:cs typeface="Arial" panose="020B0604020202020204" pitchFamily="34" charset="0"/>
              </a:endParaRPr>
            </a:p>
          </p:txBody>
        </p:sp>
        <p:sp>
          <p:nvSpPr>
            <p:cNvPr id="69" name="矩形 25">
              <a:extLst>
                <a:ext uri="{FF2B5EF4-FFF2-40B4-BE49-F238E27FC236}">
                  <a16:creationId xmlns:a16="http://schemas.microsoft.com/office/drawing/2014/main" id="{09F14D23-7544-CA00-BAD9-7BED2C7B477F}"/>
                </a:ext>
              </a:extLst>
            </p:cNvPr>
            <p:cNvSpPr/>
            <p:nvPr/>
          </p:nvSpPr>
          <p:spPr>
            <a:xfrm>
              <a:off x="7524958" y="1400106"/>
              <a:ext cx="2036395" cy="1369606"/>
            </a:xfrm>
            <a:prstGeom prst="rect">
              <a:avLst/>
            </a:prstGeom>
            <a:noFill/>
            <a:ln w="15875">
              <a:solidFill>
                <a:schemeClr val="tx2">
                  <a:lumMod val="60000"/>
                  <a:lumOff val="4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椭圆 26">
              <a:extLst>
                <a:ext uri="{FF2B5EF4-FFF2-40B4-BE49-F238E27FC236}">
                  <a16:creationId xmlns:a16="http://schemas.microsoft.com/office/drawing/2014/main" id="{0637CA34-34B3-D4EC-C3F9-4545C6C9B083}"/>
                </a:ext>
              </a:extLst>
            </p:cNvPr>
            <p:cNvSpPr/>
            <p:nvPr/>
          </p:nvSpPr>
          <p:spPr>
            <a:xfrm>
              <a:off x="8375712" y="3499063"/>
              <a:ext cx="216024" cy="21602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文本框 27">
              <a:extLst>
                <a:ext uri="{FF2B5EF4-FFF2-40B4-BE49-F238E27FC236}">
                  <a16:creationId xmlns:a16="http://schemas.microsoft.com/office/drawing/2014/main" id="{786BECA7-08C4-7F71-09B3-363DDA250179}"/>
                </a:ext>
              </a:extLst>
            </p:cNvPr>
            <p:cNvSpPr txBox="1"/>
            <p:nvPr/>
          </p:nvSpPr>
          <p:spPr>
            <a:xfrm>
              <a:off x="7763260" y="3862709"/>
              <a:ext cx="1458162" cy="523220"/>
            </a:xfrm>
            <a:prstGeom prst="rect">
              <a:avLst/>
            </a:prstGeom>
            <a:noFill/>
          </p:spPr>
          <p:txBody>
            <a:bodyPr wrap="square" rtlCol="0">
              <a:spAutoFit/>
            </a:bodyPr>
            <a:lstStyle/>
            <a:p>
              <a:pPr algn="ctr"/>
              <a:r>
                <a:rPr lang="en-US" altLang="zh-CN" sz="1400" dirty="0">
                  <a:latin typeface="Arial" panose="020B0604020202020204" pitchFamily="34" charset="0"/>
                  <a:cs typeface="Arial" panose="020B0604020202020204" pitchFamily="34" charset="0"/>
                </a:rPr>
                <a:t>2026 Ongoing</a:t>
              </a:r>
            </a:p>
            <a:p>
              <a:pPr algn="ctr"/>
              <a:r>
                <a:rPr lang="en-US" altLang="zh-CN" sz="1400" b="1">
                  <a:solidFill>
                    <a:srgbClr val="C00000"/>
                  </a:solidFill>
                  <a:latin typeface="Arial" panose="020B0604020202020204" pitchFamily="34" charset="0"/>
                  <a:cs typeface="Arial" panose="020B0604020202020204" pitchFamily="34" charset="0"/>
                </a:rPr>
                <a:t>Release 20</a:t>
              </a:r>
              <a:endParaRPr lang="zh-CN" altLang="en-US" sz="1400" b="1" dirty="0">
                <a:solidFill>
                  <a:srgbClr val="C00000"/>
                </a:solidFill>
                <a:latin typeface="Arial" panose="020B0604020202020204" pitchFamily="34" charset="0"/>
                <a:cs typeface="Arial" panose="020B0604020202020204" pitchFamily="34" charset="0"/>
              </a:endParaRPr>
            </a:p>
          </p:txBody>
        </p:sp>
      </p:grpSp>
      <p:pic>
        <p:nvPicPr>
          <p:cNvPr id="72" name="Picture 2" descr="Amazon.com: Aerial Access Networks: Integration of UAVs, HAPs, and  Satellites: 9781108837934: Song, Lingyang, Di, Boya, Zhang, Hongliang, Han,  Zhu: Books">
            <a:extLst>
              <a:ext uri="{FF2B5EF4-FFF2-40B4-BE49-F238E27FC236}">
                <a16:creationId xmlns:a16="http://schemas.microsoft.com/office/drawing/2014/main" id="{003CCD8D-6442-57D0-281F-F8AE5911D6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91072" y="86671"/>
            <a:ext cx="4721961" cy="66230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1048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C42B40-D5A2-D341-0A76-F4DCCCBB3529}"/>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E23DC048-9463-2110-34AE-3ADEAFF98740}"/>
              </a:ext>
            </a:extLst>
          </p:cNvPr>
          <p:cNvSpPr/>
          <p:nvPr/>
        </p:nvSpPr>
        <p:spPr>
          <a:xfrm>
            <a:off x="0" y="0"/>
            <a:ext cx="1554480" cy="6858000"/>
          </a:xfrm>
          <a:prstGeom prst="rect">
            <a:avLst/>
          </a:prstGeom>
          <a:solidFill>
            <a:srgbClr val="A42037"/>
          </a:solidFill>
        </p:spPr>
        <p:txBody>
          <a:bodyPr/>
          <a:lstStyle/>
          <a:p>
            <a:endParaRPr lang="en-US" sz="1250" dirty="0">
              <a:solidFill>
                <a:srgbClr val="EACBD1"/>
              </a:solidFill>
              <a:latin typeface="Calibri" panose="020F0502020204030204" pitchFamily="34" charset="0"/>
              <a:cs typeface="Calibri" panose="020F0502020204030204" pitchFamily="34" charset="-120"/>
            </a:endParaRPr>
          </a:p>
        </p:txBody>
      </p:sp>
      <p:sp>
        <p:nvSpPr>
          <p:cNvPr id="5" name="Shape 3">
            <a:extLst>
              <a:ext uri="{FF2B5EF4-FFF2-40B4-BE49-F238E27FC236}">
                <a16:creationId xmlns:a16="http://schemas.microsoft.com/office/drawing/2014/main" id="{81BEAFAA-5DB4-E1EC-41B6-1245CEFE1235}"/>
              </a:ext>
            </a:extLst>
          </p:cNvPr>
          <p:cNvSpPr/>
          <p:nvPr/>
        </p:nvSpPr>
        <p:spPr>
          <a:xfrm>
            <a:off x="109728" y="4023360"/>
            <a:ext cx="1335024" cy="512064"/>
          </a:xfrm>
          <a:prstGeom prst="roundRect">
            <a:avLst>
              <a:gd name="adj" fmla="val 14286"/>
            </a:avLst>
          </a:prstGeom>
          <a:solidFill>
            <a:srgbClr val="FFFFFF"/>
          </a:solidFill>
        </p:spPr>
        <p:txBody>
          <a:bodyPr/>
          <a:lstStyle/>
          <a:p>
            <a:endParaRPr lang="en-US"/>
          </a:p>
        </p:txBody>
      </p:sp>
      <p:sp>
        <p:nvSpPr>
          <p:cNvPr id="4" name="Text 2">
            <a:extLst>
              <a:ext uri="{FF2B5EF4-FFF2-40B4-BE49-F238E27FC236}">
                <a16:creationId xmlns:a16="http://schemas.microsoft.com/office/drawing/2014/main" id="{85289392-0492-220F-B447-497EC919D976}"/>
              </a:ext>
            </a:extLst>
          </p:cNvPr>
          <p:cNvSpPr/>
          <p:nvPr/>
        </p:nvSpPr>
        <p:spPr>
          <a:xfrm>
            <a:off x="182880" y="1399032"/>
            <a:ext cx="1225296"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Quantum Network</a:t>
            </a:r>
          </a:p>
        </p:txBody>
      </p:sp>
      <p:sp>
        <p:nvSpPr>
          <p:cNvPr id="6" name="Text 4">
            <a:extLst>
              <a:ext uri="{FF2B5EF4-FFF2-40B4-BE49-F238E27FC236}">
                <a16:creationId xmlns:a16="http://schemas.microsoft.com/office/drawing/2014/main" id="{15F2C060-9D8A-25B3-F99C-C86A3B64178E}"/>
              </a:ext>
            </a:extLst>
          </p:cNvPr>
          <p:cNvSpPr/>
          <p:nvPr/>
        </p:nvSpPr>
        <p:spPr>
          <a:xfrm>
            <a:off x="182880" y="2267712"/>
            <a:ext cx="1225296"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Quantum Computing</a:t>
            </a:r>
          </a:p>
        </p:txBody>
      </p:sp>
      <p:sp>
        <p:nvSpPr>
          <p:cNvPr id="7" name="Text 5">
            <a:extLst>
              <a:ext uri="{FF2B5EF4-FFF2-40B4-BE49-F238E27FC236}">
                <a16:creationId xmlns:a16="http://schemas.microsoft.com/office/drawing/2014/main" id="{C763B5B5-3AA6-9C93-5BDB-158124DBF5C8}"/>
              </a:ext>
            </a:extLst>
          </p:cNvPr>
          <p:cNvSpPr/>
          <p:nvPr/>
        </p:nvSpPr>
        <p:spPr>
          <a:xfrm>
            <a:off x="0" y="3172968"/>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Distributed Quantum Computing</a:t>
            </a:r>
          </a:p>
          <a:p>
            <a:pPr marL="0" indent="0" algn="l">
              <a:buNone/>
            </a:pPr>
            <a:endParaRPr lang="en-US" sz="1250" dirty="0"/>
          </a:p>
        </p:txBody>
      </p:sp>
      <p:sp>
        <p:nvSpPr>
          <p:cNvPr id="8" name="Text 6">
            <a:extLst>
              <a:ext uri="{FF2B5EF4-FFF2-40B4-BE49-F238E27FC236}">
                <a16:creationId xmlns:a16="http://schemas.microsoft.com/office/drawing/2014/main" id="{5E9F35E0-8E93-C8D0-7EB9-ED4D6D4CFF1E}"/>
              </a:ext>
            </a:extLst>
          </p:cNvPr>
          <p:cNvSpPr/>
          <p:nvPr/>
        </p:nvSpPr>
        <p:spPr>
          <a:xfrm>
            <a:off x="109728" y="4005072"/>
            <a:ext cx="1335024" cy="512064"/>
          </a:xfrm>
          <a:prstGeom prst="rect">
            <a:avLst/>
          </a:prstGeom>
          <a:noFill/>
        </p:spPr>
        <p:txBody>
          <a:bodyPr wrap="square" rtlCol="0" anchor="ctr"/>
          <a:lstStyle/>
          <a:p>
            <a:r>
              <a:rPr lang="en-US" sz="1250" b="1" dirty="0">
                <a:solidFill>
                  <a:srgbClr val="A42037"/>
                </a:solidFill>
                <a:latin typeface="Calibri" panose="020F0502020204030204" pitchFamily="34" charset="0"/>
                <a:cs typeface="Calibri" panose="020F0502020204030204" pitchFamily="34" charset="-120"/>
              </a:rPr>
              <a:t>Satellite-Ground Communications</a:t>
            </a:r>
          </a:p>
        </p:txBody>
      </p:sp>
      <p:sp>
        <p:nvSpPr>
          <p:cNvPr id="9" name="Text 7">
            <a:extLst>
              <a:ext uri="{FF2B5EF4-FFF2-40B4-BE49-F238E27FC236}">
                <a16:creationId xmlns:a16="http://schemas.microsoft.com/office/drawing/2014/main" id="{56AE61C7-3B0F-DD6B-9484-FCF30D1D3FBE}"/>
              </a:ext>
            </a:extLst>
          </p:cNvPr>
          <p:cNvSpPr/>
          <p:nvPr/>
        </p:nvSpPr>
        <p:spPr>
          <a:xfrm>
            <a:off x="0" y="4873752"/>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Satellite Assisted Quantum Networks</a:t>
            </a:r>
          </a:p>
        </p:txBody>
      </p:sp>
      <p:sp>
        <p:nvSpPr>
          <p:cNvPr id="10" name="Text 8">
            <a:extLst>
              <a:ext uri="{FF2B5EF4-FFF2-40B4-BE49-F238E27FC236}">
                <a16:creationId xmlns:a16="http://schemas.microsoft.com/office/drawing/2014/main" id="{9AB5F224-68C7-B19C-06EE-2C05122C0C0A}"/>
              </a:ext>
            </a:extLst>
          </p:cNvPr>
          <p:cNvSpPr/>
          <p:nvPr/>
        </p:nvSpPr>
        <p:spPr>
          <a:xfrm>
            <a:off x="2011680" y="347472"/>
            <a:ext cx="9677095" cy="292608"/>
          </a:xfrm>
          <a:prstGeom prst="rect">
            <a:avLst/>
          </a:prstGeom>
          <a:noFill/>
        </p:spPr>
        <p:txBody>
          <a:bodyPr wrap="none" rtlCol="0" anchor="ctr"/>
          <a:lstStyle/>
          <a:p>
            <a:pPr marL="0" indent="0">
              <a:buNone/>
            </a:pPr>
            <a:r>
              <a:rPr lang="en-US" sz="1200" b="1" kern="0" spc="100" dirty="0">
                <a:solidFill>
                  <a:srgbClr val="A42037"/>
                </a:solidFill>
                <a:latin typeface="Calibri" panose="020F0502020204030204" pitchFamily="34" charset="0"/>
                <a:ea typeface="Calibri" panose="020F0502020204030204" pitchFamily="34" charset="-122"/>
                <a:cs typeface="Calibri" panose="020F0502020204030204" pitchFamily="34" charset="-120"/>
              </a:rPr>
              <a:t>INTRODUCTION</a:t>
            </a:r>
            <a:endParaRPr lang="en-US" sz="1200" dirty="0"/>
          </a:p>
        </p:txBody>
      </p:sp>
      <p:sp>
        <p:nvSpPr>
          <p:cNvPr id="11" name="Text 9">
            <a:extLst>
              <a:ext uri="{FF2B5EF4-FFF2-40B4-BE49-F238E27FC236}">
                <a16:creationId xmlns:a16="http://schemas.microsoft.com/office/drawing/2014/main" id="{3D0950EF-6F3D-0290-6641-D4F9CE85D6F1}"/>
              </a:ext>
            </a:extLst>
          </p:cNvPr>
          <p:cNvSpPr/>
          <p:nvPr/>
        </p:nvSpPr>
        <p:spPr>
          <a:xfrm>
            <a:off x="2011680" y="621792"/>
            <a:ext cx="9677095" cy="658368"/>
          </a:xfrm>
          <a:prstGeom prst="rect">
            <a:avLst/>
          </a:prstGeom>
          <a:noFill/>
        </p:spPr>
        <p:txBody>
          <a:bodyPr wrap="square" rtlCol="0" anchor="ctr"/>
          <a:lstStyle/>
          <a:p>
            <a:r>
              <a:rPr lang="en-US" altLang="zh-CN" sz="3200" b="1" dirty="0">
                <a:latin typeface="Calibri" panose="020F0502020204030204" pitchFamily="34" charset="0"/>
                <a:ea typeface="Calibri" panose="020F0502020204030204" pitchFamily="34" charset="0"/>
                <a:cs typeface="Calibri" panose="020F0502020204030204" pitchFamily="34" charset="0"/>
              </a:rPr>
              <a:t>Satellite-assisted Quantum Networks (SATQN)</a:t>
            </a:r>
            <a:endParaRPr lang="en-US" sz="3200" dirty="0"/>
          </a:p>
        </p:txBody>
      </p:sp>
      <p:sp>
        <p:nvSpPr>
          <p:cNvPr id="12" name="Text 10">
            <a:extLst>
              <a:ext uri="{FF2B5EF4-FFF2-40B4-BE49-F238E27FC236}">
                <a16:creationId xmlns:a16="http://schemas.microsoft.com/office/drawing/2014/main" id="{C1CF316A-FE76-F366-C534-506B3E00A98B}"/>
              </a:ext>
            </a:extLst>
          </p:cNvPr>
          <p:cNvSpPr/>
          <p:nvPr/>
        </p:nvSpPr>
        <p:spPr>
          <a:xfrm>
            <a:off x="2011680" y="1554480"/>
            <a:ext cx="4754880" cy="4206240"/>
          </a:xfrm>
          <a:prstGeom prst="rect">
            <a:avLst/>
          </a:prstGeom>
          <a:noFill/>
        </p:spPr>
        <p:txBody>
          <a:bodyPr wrap="square" rtlCol="0" anchor="t"/>
          <a:lstStyle/>
          <a:p>
            <a:pPr marL="342900" indent="-342900">
              <a:spcAft>
                <a:spcPts val="1600"/>
              </a:spcAft>
              <a:buSzPct val="100000"/>
              <a:buChar char="•"/>
            </a:pPr>
            <a:endParaRPr lang="en-US" sz="1450" dirty="0"/>
          </a:p>
        </p:txBody>
      </p:sp>
      <p:sp>
        <p:nvSpPr>
          <p:cNvPr id="19" name="Text 17">
            <a:extLst>
              <a:ext uri="{FF2B5EF4-FFF2-40B4-BE49-F238E27FC236}">
                <a16:creationId xmlns:a16="http://schemas.microsoft.com/office/drawing/2014/main" id="{76623C07-61B5-9EBD-E72F-6E4FB9E61512}"/>
              </a:ext>
            </a:extLst>
          </p:cNvPr>
          <p:cNvSpPr/>
          <p:nvPr/>
        </p:nvSpPr>
        <p:spPr>
          <a:xfrm>
            <a:off x="11551615" y="6473952"/>
            <a:ext cx="411480" cy="274320"/>
          </a:xfrm>
          <a:prstGeom prst="rect">
            <a:avLst/>
          </a:prstGeom>
          <a:noFill/>
        </p:spPr>
        <p:txBody>
          <a:bodyPr wrap="square" rtlCol="0" anchor="ctr"/>
          <a:lstStyle/>
          <a:p>
            <a:pPr marL="0" indent="0" algn="r">
              <a:buNone/>
            </a:pPr>
            <a:r>
              <a:rPr lang="en-US" sz="1000" dirty="0">
                <a:solidFill>
                  <a:srgbClr val="58595B"/>
                </a:solidFill>
                <a:latin typeface="Calibri" panose="020F0502020204030204" pitchFamily="34" charset="0"/>
                <a:ea typeface="Calibri" panose="020F0502020204030204" pitchFamily="34" charset="-122"/>
                <a:cs typeface="Calibri" panose="020F0502020204030204" pitchFamily="34" charset="-120"/>
              </a:rPr>
              <a:t>3</a:t>
            </a:r>
            <a:endParaRPr lang="en-US" sz="1000" dirty="0"/>
          </a:p>
        </p:txBody>
      </p:sp>
      <p:sp>
        <p:nvSpPr>
          <p:cNvPr id="15" name="TextBox 14">
            <a:extLst>
              <a:ext uri="{FF2B5EF4-FFF2-40B4-BE49-F238E27FC236}">
                <a16:creationId xmlns:a16="http://schemas.microsoft.com/office/drawing/2014/main" id="{05D02639-934D-9590-A324-4E66D4AFF827}"/>
              </a:ext>
            </a:extLst>
          </p:cNvPr>
          <p:cNvSpPr txBox="1"/>
          <p:nvPr/>
        </p:nvSpPr>
        <p:spPr>
          <a:xfrm>
            <a:off x="0" y="5760720"/>
            <a:ext cx="1554480" cy="477054"/>
          </a:xfrm>
          <a:prstGeom prst="rect">
            <a:avLst/>
          </a:prstGeom>
          <a:noFill/>
        </p:spPr>
        <p:txBody>
          <a:bodyPr wrap="square">
            <a:spAutoFit/>
          </a:bodyPr>
          <a:lstStyle/>
          <a:p>
            <a:pPr algn="ctr"/>
            <a:r>
              <a:rPr lang="en-US" sz="1250" dirty="0">
                <a:solidFill>
                  <a:srgbClr val="EACBD1"/>
                </a:solidFill>
                <a:latin typeface="Calibri" panose="020F0502020204030204" pitchFamily="34" charset="0"/>
                <a:cs typeface="Calibri" panose="020F0502020204030204" pitchFamily="34" charset="-120"/>
              </a:rPr>
              <a:t>Satellite-Ground Quantum Computing</a:t>
            </a:r>
          </a:p>
        </p:txBody>
      </p:sp>
      <p:sp>
        <p:nvSpPr>
          <p:cNvPr id="13" name="Rectangle 1">
            <a:extLst>
              <a:ext uri="{FF2B5EF4-FFF2-40B4-BE49-F238E27FC236}">
                <a16:creationId xmlns:a16="http://schemas.microsoft.com/office/drawing/2014/main" id="{502BCB0B-24CA-E5BA-3555-76EAE3B2BD93}"/>
              </a:ext>
            </a:extLst>
          </p:cNvPr>
          <p:cNvSpPr>
            <a:spLocks noChangeArrowheads="1"/>
          </p:cNvSpPr>
          <p:nvPr/>
        </p:nvSpPr>
        <p:spPr bwMode="auto">
          <a:xfrm>
            <a:off x="1769991" y="1484444"/>
            <a:ext cx="6324299" cy="4708981"/>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eaLnBrk="0" fontAlgn="base" hangingPunct="0">
              <a:spcBef>
                <a:spcPct val="0"/>
              </a:spcBef>
              <a:spcAft>
                <a:spcPct val="0"/>
              </a:spcAft>
              <a:buFontTx/>
              <a:buChar char="•"/>
            </a:pPr>
            <a:r>
              <a:rPr lang="en-US" altLang="en-US" sz="2000" b="1" dirty="0">
                <a:solidFill>
                  <a:srgbClr val="222222"/>
                </a:solidFill>
                <a:latin typeface="Arial" panose="020B0604020202020204" pitchFamily="34" charset="0"/>
                <a:cs typeface="Arial" panose="020B0604020202020204" pitchFamily="34" charset="0"/>
              </a:rPr>
              <a:t> Overcoming distance limits:</a:t>
            </a:r>
            <a:r>
              <a:rPr lang="en-US" altLang="en-US" sz="2000" dirty="0">
                <a:solidFill>
                  <a:srgbClr val="222222"/>
                </a:solidFill>
                <a:latin typeface="Arial" panose="020B0604020202020204" pitchFamily="34" charset="0"/>
                <a:cs typeface="Arial" panose="020B0604020202020204" pitchFamily="34" charset="0"/>
              </a:rPr>
              <a:t> Satellites enable global-scale entanglement distribution beyond ground-based range.</a:t>
            </a:r>
          </a:p>
          <a:p>
            <a:pPr lvl="0" eaLnBrk="0" fontAlgn="base" hangingPunct="0">
              <a:spcBef>
                <a:spcPct val="0"/>
              </a:spcBef>
              <a:spcAft>
                <a:spcPct val="0"/>
              </a:spcAft>
              <a:buFontTx/>
              <a:buChar char="•"/>
            </a:pPr>
            <a:r>
              <a:rPr lang="en-US" altLang="en-US" sz="2000" b="1" dirty="0">
                <a:solidFill>
                  <a:srgbClr val="222222"/>
                </a:solidFill>
                <a:latin typeface="Arial" panose="020B0604020202020204" pitchFamily="34" charset="0"/>
                <a:cs typeface="Arial" panose="020B0604020202020204" pitchFamily="34" charset="0"/>
              </a:rPr>
              <a:t> Reduced signal loss:</a:t>
            </a:r>
            <a:r>
              <a:rPr lang="en-US" altLang="en-US" sz="2000" dirty="0">
                <a:solidFill>
                  <a:srgbClr val="222222"/>
                </a:solidFill>
                <a:latin typeface="Arial" panose="020B0604020202020204" pitchFamily="34" charset="0"/>
                <a:cs typeface="Arial" panose="020B0604020202020204" pitchFamily="34" charset="0"/>
              </a:rPr>
              <a:t> Space offers minimal attenuation and interference for more reliable quantum transmission.</a:t>
            </a:r>
          </a:p>
          <a:p>
            <a:pPr lvl="0" eaLnBrk="0" fontAlgn="base" hangingPunct="0">
              <a:spcBef>
                <a:spcPct val="0"/>
              </a:spcBef>
              <a:spcAft>
                <a:spcPct val="0"/>
              </a:spcAft>
              <a:buFontTx/>
              <a:buChar char="•"/>
            </a:pPr>
            <a:r>
              <a:rPr lang="en-US" altLang="en-US" sz="2000" b="1" dirty="0">
                <a:solidFill>
                  <a:srgbClr val="222222"/>
                </a:solidFill>
                <a:latin typeface="Arial" panose="020B0604020202020204" pitchFamily="34" charset="0"/>
                <a:cs typeface="Arial" panose="020B0604020202020204" pitchFamily="34" charset="0"/>
              </a:rPr>
              <a:t> Broad coverage:</a:t>
            </a:r>
            <a:r>
              <a:rPr lang="en-US" altLang="en-US" sz="2000" dirty="0">
                <a:solidFill>
                  <a:srgbClr val="222222"/>
                </a:solidFill>
                <a:latin typeface="Arial" panose="020B0604020202020204" pitchFamily="34" charset="0"/>
                <a:cs typeface="Arial" panose="020B0604020202020204" pitchFamily="34" charset="0"/>
              </a:rPr>
              <a:t> Satellites connect remote and inaccessible regions lacking ground infrastructure.</a:t>
            </a:r>
          </a:p>
          <a:p>
            <a:pPr lvl="0" eaLnBrk="0" fontAlgn="base" hangingPunct="0">
              <a:spcBef>
                <a:spcPct val="0"/>
              </a:spcBef>
              <a:spcAft>
                <a:spcPct val="0"/>
              </a:spcAft>
              <a:buFontTx/>
              <a:buChar char="•"/>
            </a:pPr>
            <a:r>
              <a:rPr lang="en-US" altLang="en-US" sz="2000" b="1" dirty="0">
                <a:solidFill>
                  <a:srgbClr val="222222"/>
                </a:solidFill>
                <a:latin typeface="Arial" panose="020B0604020202020204" pitchFamily="34" charset="0"/>
                <a:cs typeface="Arial" panose="020B0604020202020204" pitchFamily="34" charset="0"/>
              </a:rPr>
              <a:t> Freedom from obstacles:</a:t>
            </a:r>
            <a:r>
              <a:rPr lang="en-US" altLang="en-US" sz="2000" dirty="0">
                <a:solidFill>
                  <a:srgbClr val="222222"/>
                </a:solidFill>
                <a:latin typeface="Arial" panose="020B0604020202020204" pitchFamily="34" charset="0"/>
                <a:cs typeface="Arial" panose="020B0604020202020204" pitchFamily="34" charset="0"/>
              </a:rPr>
              <a:t> Signals are unaffected by terrain, buildings, or other terrestrial barriers.</a:t>
            </a:r>
          </a:p>
          <a:p>
            <a:pPr lvl="0" eaLnBrk="0" fontAlgn="base" hangingPunct="0">
              <a:spcBef>
                <a:spcPct val="0"/>
              </a:spcBef>
              <a:spcAft>
                <a:spcPct val="0"/>
              </a:spcAft>
              <a:buFontTx/>
              <a:buChar char="•"/>
            </a:pPr>
            <a:r>
              <a:rPr lang="en-US" altLang="en-US" sz="2000" b="1" dirty="0">
                <a:solidFill>
                  <a:srgbClr val="222222"/>
                </a:solidFill>
                <a:latin typeface="Arial" panose="020B0604020202020204" pitchFamily="34" charset="0"/>
                <a:cs typeface="Arial" panose="020B0604020202020204" pitchFamily="34" charset="0"/>
              </a:rPr>
              <a:t> Global quantum networking:</a:t>
            </a:r>
            <a:r>
              <a:rPr lang="en-US" altLang="en-US" sz="2000" dirty="0">
                <a:solidFill>
                  <a:srgbClr val="222222"/>
                </a:solidFill>
                <a:latin typeface="Arial" panose="020B0604020202020204" pitchFamily="34" charset="0"/>
                <a:cs typeface="Arial" panose="020B0604020202020204" pitchFamily="34" charset="0"/>
              </a:rPr>
              <a:t> Satellite links are essential for secure, worldwide quantum communication.</a:t>
            </a:r>
          </a:p>
          <a:p>
            <a:pPr lvl="0" eaLnBrk="0" fontAlgn="base" hangingPunct="0">
              <a:spcBef>
                <a:spcPct val="0"/>
              </a:spcBef>
              <a:spcAft>
                <a:spcPct val="0"/>
              </a:spcAft>
              <a:buFontTx/>
              <a:buChar char="•"/>
            </a:pPr>
            <a:r>
              <a:rPr lang="en-US" altLang="en-US" sz="2000" b="1" dirty="0">
                <a:solidFill>
                  <a:srgbClr val="222222"/>
                </a:solidFill>
                <a:latin typeface="Arial" panose="020B0604020202020204" pitchFamily="34" charset="0"/>
                <a:cs typeface="Arial" panose="020B0604020202020204" pitchFamily="34" charset="0"/>
              </a:rPr>
              <a:t> Complementary integration:</a:t>
            </a:r>
            <a:r>
              <a:rPr lang="en-US" altLang="en-US" sz="2000" dirty="0">
                <a:solidFill>
                  <a:srgbClr val="222222"/>
                </a:solidFill>
                <a:latin typeface="Arial" panose="020B0604020202020204" pitchFamily="34" charset="0"/>
                <a:cs typeface="Arial" panose="020B0604020202020204" pitchFamily="34" charset="0"/>
              </a:rPr>
              <a:t> Satellite systems enhance and extend ground-based quantum networks</a:t>
            </a:r>
            <a:endParaRPr kumimoji="0" lang="en-US" altLang="en-US" sz="2000" b="0" i="0" u="none" strike="noStrike" cap="none" normalizeH="0" baseline="0" dirty="0">
              <a:ln>
                <a:noFill/>
              </a:ln>
              <a:solidFill>
                <a:schemeClr val="tx1"/>
              </a:solidFill>
              <a:effectLst/>
              <a:latin typeface="Arial" panose="020B0604020202020204" pitchFamily="34" charset="0"/>
            </a:endParaRPr>
          </a:p>
        </p:txBody>
      </p:sp>
      <p:pic>
        <p:nvPicPr>
          <p:cNvPr id="14" name="Picture 2" descr="How SpaceX's 12,000-Satellite Internet ...">
            <a:extLst>
              <a:ext uri="{FF2B5EF4-FFF2-40B4-BE49-F238E27FC236}">
                <a16:creationId xmlns:a16="http://schemas.microsoft.com/office/drawing/2014/main" id="{887ABE85-C31D-0BEB-7FF8-335016547AB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04018" y="3586156"/>
            <a:ext cx="3952604" cy="2960638"/>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descr="China's quantum satellite achieves ...">
            <a:extLst>
              <a:ext uri="{FF2B5EF4-FFF2-40B4-BE49-F238E27FC236}">
                <a16:creationId xmlns:a16="http://schemas.microsoft.com/office/drawing/2014/main" id="{7B83E4EC-8A97-D569-A2D0-F91C566C59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04018" y="1350684"/>
            <a:ext cx="3952603" cy="22134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12084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920DB9-52CB-5379-AFE1-52146234C647}"/>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CD402780-39D8-34DA-767B-E21A73F6B0D7}"/>
              </a:ext>
            </a:extLst>
          </p:cNvPr>
          <p:cNvSpPr/>
          <p:nvPr/>
        </p:nvSpPr>
        <p:spPr>
          <a:xfrm>
            <a:off x="0" y="4565"/>
            <a:ext cx="1554480" cy="6858000"/>
          </a:xfrm>
          <a:prstGeom prst="rect">
            <a:avLst/>
          </a:prstGeom>
          <a:solidFill>
            <a:srgbClr val="A42037"/>
          </a:solidFill>
        </p:spPr>
        <p:txBody>
          <a:bodyPr/>
          <a:lstStyle/>
          <a:p>
            <a:endParaRPr lang="en-US" sz="1250" dirty="0">
              <a:solidFill>
                <a:srgbClr val="EACBD1"/>
              </a:solidFill>
              <a:latin typeface="Calibri" panose="020F0502020204030204" pitchFamily="34" charset="0"/>
              <a:cs typeface="Calibri" panose="020F0502020204030204" pitchFamily="34" charset="-120"/>
            </a:endParaRPr>
          </a:p>
        </p:txBody>
      </p:sp>
      <p:sp>
        <p:nvSpPr>
          <p:cNvPr id="5" name="Shape 3">
            <a:extLst>
              <a:ext uri="{FF2B5EF4-FFF2-40B4-BE49-F238E27FC236}">
                <a16:creationId xmlns:a16="http://schemas.microsoft.com/office/drawing/2014/main" id="{FE03F457-03D6-CFA9-B541-CCB6701872F3}"/>
              </a:ext>
            </a:extLst>
          </p:cNvPr>
          <p:cNvSpPr/>
          <p:nvPr/>
        </p:nvSpPr>
        <p:spPr>
          <a:xfrm>
            <a:off x="109728" y="4895747"/>
            <a:ext cx="1335024" cy="512064"/>
          </a:xfrm>
          <a:prstGeom prst="roundRect">
            <a:avLst>
              <a:gd name="adj" fmla="val 14286"/>
            </a:avLst>
          </a:prstGeom>
          <a:solidFill>
            <a:srgbClr val="FFFFFF"/>
          </a:solidFill>
        </p:spPr>
        <p:txBody>
          <a:bodyPr/>
          <a:lstStyle/>
          <a:p>
            <a:endParaRPr lang="en-US"/>
          </a:p>
        </p:txBody>
      </p:sp>
      <p:sp>
        <p:nvSpPr>
          <p:cNvPr id="4" name="Text 2">
            <a:extLst>
              <a:ext uri="{FF2B5EF4-FFF2-40B4-BE49-F238E27FC236}">
                <a16:creationId xmlns:a16="http://schemas.microsoft.com/office/drawing/2014/main" id="{A2613B3C-7801-DB38-3B17-A0B33F9838CE}"/>
              </a:ext>
            </a:extLst>
          </p:cNvPr>
          <p:cNvSpPr/>
          <p:nvPr/>
        </p:nvSpPr>
        <p:spPr>
          <a:xfrm>
            <a:off x="182880" y="1399032"/>
            <a:ext cx="1225296"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Quantum Network</a:t>
            </a:r>
          </a:p>
        </p:txBody>
      </p:sp>
      <p:sp>
        <p:nvSpPr>
          <p:cNvPr id="6" name="Text 4">
            <a:extLst>
              <a:ext uri="{FF2B5EF4-FFF2-40B4-BE49-F238E27FC236}">
                <a16:creationId xmlns:a16="http://schemas.microsoft.com/office/drawing/2014/main" id="{4524F5B2-5A75-107F-BFCF-3DB63AB4AF83}"/>
              </a:ext>
            </a:extLst>
          </p:cNvPr>
          <p:cNvSpPr/>
          <p:nvPr/>
        </p:nvSpPr>
        <p:spPr>
          <a:xfrm>
            <a:off x="182880" y="2267712"/>
            <a:ext cx="1225296"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Quantum Computing</a:t>
            </a:r>
          </a:p>
        </p:txBody>
      </p:sp>
      <p:sp>
        <p:nvSpPr>
          <p:cNvPr id="7" name="Text 5">
            <a:extLst>
              <a:ext uri="{FF2B5EF4-FFF2-40B4-BE49-F238E27FC236}">
                <a16:creationId xmlns:a16="http://schemas.microsoft.com/office/drawing/2014/main" id="{5614EA62-A54D-1C52-50F0-5AC5E9C9EB2C}"/>
              </a:ext>
            </a:extLst>
          </p:cNvPr>
          <p:cNvSpPr/>
          <p:nvPr/>
        </p:nvSpPr>
        <p:spPr>
          <a:xfrm>
            <a:off x="0" y="3172968"/>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Distributed Quantum Computing</a:t>
            </a:r>
          </a:p>
          <a:p>
            <a:pPr marL="0" indent="0" algn="l">
              <a:buNone/>
            </a:pPr>
            <a:endParaRPr lang="en-US" sz="1250" dirty="0"/>
          </a:p>
        </p:txBody>
      </p:sp>
      <p:sp>
        <p:nvSpPr>
          <p:cNvPr id="8" name="Text 6">
            <a:extLst>
              <a:ext uri="{FF2B5EF4-FFF2-40B4-BE49-F238E27FC236}">
                <a16:creationId xmlns:a16="http://schemas.microsoft.com/office/drawing/2014/main" id="{6459D727-1C8B-2062-4D89-352F54EB5972}"/>
              </a:ext>
            </a:extLst>
          </p:cNvPr>
          <p:cNvSpPr/>
          <p:nvPr/>
        </p:nvSpPr>
        <p:spPr>
          <a:xfrm>
            <a:off x="109728" y="4005072"/>
            <a:ext cx="1335024" cy="512064"/>
          </a:xfrm>
          <a:prstGeom prst="rect">
            <a:avLst/>
          </a:prstGeom>
          <a:noFill/>
        </p:spPr>
        <p:txBody>
          <a:bodyPr wrap="square" rtlCol="0" anchor="ctr"/>
          <a:lstStyle/>
          <a:p>
            <a:r>
              <a:rPr lang="en-US" sz="1250" dirty="0">
                <a:solidFill>
                  <a:srgbClr val="EACBD1"/>
                </a:solidFill>
                <a:latin typeface="Calibri" panose="020F0502020204030204" pitchFamily="34" charset="0"/>
                <a:cs typeface="Calibri" panose="020F0502020204030204" pitchFamily="34" charset="-120"/>
              </a:rPr>
              <a:t>Satellite-Ground Communications</a:t>
            </a:r>
          </a:p>
        </p:txBody>
      </p:sp>
      <p:sp>
        <p:nvSpPr>
          <p:cNvPr id="9" name="Text 7">
            <a:extLst>
              <a:ext uri="{FF2B5EF4-FFF2-40B4-BE49-F238E27FC236}">
                <a16:creationId xmlns:a16="http://schemas.microsoft.com/office/drawing/2014/main" id="{CDB2FE8D-BD61-B7EA-D548-0E98E8C6E164}"/>
              </a:ext>
            </a:extLst>
          </p:cNvPr>
          <p:cNvSpPr/>
          <p:nvPr/>
        </p:nvSpPr>
        <p:spPr>
          <a:xfrm>
            <a:off x="0" y="4873752"/>
            <a:ext cx="1554480" cy="512064"/>
          </a:xfrm>
          <a:prstGeom prst="rect">
            <a:avLst/>
          </a:prstGeom>
          <a:noFill/>
        </p:spPr>
        <p:txBody>
          <a:bodyPr wrap="square" rtlCol="0" anchor="ctr"/>
          <a:lstStyle/>
          <a:p>
            <a:pPr algn="ctr"/>
            <a:r>
              <a:rPr lang="en-US" sz="1250" b="1" dirty="0">
                <a:solidFill>
                  <a:srgbClr val="A42037"/>
                </a:solidFill>
                <a:latin typeface="Calibri" panose="020F0502020204030204" pitchFamily="34" charset="0"/>
                <a:cs typeface="Calibri" panose="020F0502020204030204" pitchFamily="34" charset="-120"/>
              </a:rPr>
              <a:t>Satellite Assisted Quantum Networks</a:t>
            </a:r>
          </a:p>
        </p:txBody>
      </p:sp>
      <p:sp>
        <p:nvSpPr>
          <p:cNvPr id="10" name="Text 8">
            <a:extLst>
              <a:ext uri="{FF2B5EF4-FFF2-40B4-BE49-F238E27FC236}">
                <a16:creationId xmlns:a16="http://schemas.microsoft.com/office/drawing/2014/main" id="{13E773E3-C18E-BE16-1A72-B15F3A82F037}"/>
              </a:ext>
            </a:extLst>
          </p:cNvPr>
          <p:cNvSpPr/>
          <p:nvPr/>
        </p:nvSpPr>
        <p:spPr>
          <a:xfrm>
            <a:off x="2011680" y="347472"/>
            <a:ext cx="9677095" cy="292608"/>
          </a:xfrm>
          <a:prstGeom prst="rect">
            <a:avLst/>
          </a:prstGeom>
          <a:noFill/>
        </p:spPr>
        <p:txBody>
          <a:bodyPr wrap="none" rtlCol="0" anchor="ctr"/>
          <a:lstStyle/>
          <a:p>
            <a:pPr marL="0" indent="0">
              <a:buNone/>
            </a:pPr>
            <a:r>
              <a:rPr lang="en-US" sz="1200" b="1" kern="0" spc="100" dirty="0">
                <a:solidFill>
                  <a:srgbClr val="A42037"/>
                </a:solidFill>
                <a:latin typeface="Calibri" panose="020F0502020204030204" pitchFamily="34" charset="0"/>
                <a:ea typeface="Calibri" panose="020F0502020204030204" pitchFamily="34" charset="-122"/>
                <a:cs typeface="Calibri" panose="020F0502020204030204" pitchFamily="34" charset="-120"/>
              </a:rPr>
              <a:t>INTRODUCTION</a:t>
            </a:r>
            <a:endParaRPr lang="en-US" sz="1200" dirty="0"/>
          </a:p>
        </p:txBody>
      </p:sp>
      <p:sp>
        <p:nvSpPr>
          <p:cNvPr id="11" name="Text 9">
            <a:extLst>
              <a:ext uri="{FF2B5EF4-FFF2-40B4-BE49-F238E27FC236}">
                <a16:creationId xmlns:a16="http://schemas.microsoft.com/office/drawing/2014/main" id="{3E43039C-C4A8-AAD1-CDAA-70E7BF26DD91}"/>
              </a:ext>
            </a:extLst>
          </p:cNvPr>
          <p:cNvSpPr/>
          <p:nvPr/>
        </p:nvSpPr>
        <p:spPr>
          <a:xfrm>
            <a:off x="2011680" y="621792"/>
            <a:ext cx="9677095" cy="658368"/>
          </a:xfrm>
          <a:prstGeom prst="rect">
            <a:avLst/>
          </a:prstGeom>
          <a:noFill/>
        </p:spPr>
        <p:txBody>
          <a:bodyPr wrap="square" rtlCol="0" anchor="ctr"/>
          <a:lstStyle/>
          <a:p>
            <a:r>
              <a:rPr lang="en-US" sz="3200" dirty="0">
                <a:solidFill>
                  <a:schemeClr val="tx1">
                    <a:lumMod val="65000"/>
                    <a:lumOff val="35000"/>
                  </a:schemeClr>
                </a:solidFill>
              </a:rPr>
              <a:t>SATQN Applications</a:t>
            </a:r>
          </a:p>
        </p:txBody>
      </p:sp>
      <p:sp>
        <p:nvSpPr>
          <p:cNvPr id="12" name="Text 10">
            <a:extLst>
              <a:ext uri="{FF2B5EF4-FFF2-40B4-BE49-F238E27FC236}">
                <a16:creationId xmlns:a16="http://schemas.microsoft.com/office/drawing/2014/main" id="{6910F4AB-7401-518C-CD9C-CEEDEF1640D0}"/>
              </a:ext>
            </a:extLst>
          </p:cNvPr>
          <p:cNvSpPr/>
          <p:nvPr/>
        </p:nvSpPr>
        <p:spPr>
          <a:xfrm>
            <a:off x="2011680" y="1554480"/>
            <a:ext cx="4754880" cy="4206240"/>
          </a:xfrm>
          <a:prstGeom prst="rect">
            <a:avLst/>
          </a:prstGeom>
          <a:noFill/>
        </p:spPr>
        <p:txBody>
          <a:bodyPr wrap="square" rtlCol="0" anchor="t"/>
          <a:lstStyle/>
          <a:p>
            <a:pPr marL="342900" indent="-342900">
              <a:spcAft>
                <a:spcPts val="1600"/>
              </a:spcAft>
              <a:buSzPct val="100000"/>
              <a:buChar char="•"/>
            </a:pPr>
            <a:endParaRPr lang="en-US" sz="1450" dirty="0"/>
          </a:p>
        </p:txBody>
      </p:sp>
      <p:sp>
        <p:nvSpPr>
          <p:cNvPr id="19" name="Text 17">
            <a:extLst>
              <a:ext uri="{FF2B5EF4-FFF2-40B4-BE49-F238E27FC236}">
                <a16:creationId xmlns:a16="http://schemas.microsoft.com/office/drawing/2014/main" id="{E6A67805-A868-BDF8-033A-6532494389C3}"/>
              </a:ext>
            </a:extLst>
          </p:cNvPr>
          <p:cNvSpPr/>
          <p:nvPr/>
        </p:nvSpPr>
        <p:spPr>
          <a:xfrm>
            <a:off x="11551615" y="6473952"/>
            <a:ext cx="411480" cy="274320"/>
          </a:xfrm>
          <a:prstGeom prst="rect">
            <a:avLst/>
          </a:prstGeom>
          <a:noFill/>
        </p:spPr>
        <p:txBody>
          <a:bodyPr wrap="square" rtlCol="0" anchor="ctr"/>
          <a:lstStyle/>
          <a:p>
            <a:pPr marL="0" indent="0" algn="r">
              <a:buNone/>
            </a:pPr>
            <a:r>
              <a:rPr lang="en-US" sz="1000" dirty="0">
                <a:solidFill>
                  <a:srgbClr val="58595B"/>
                </a:solidFill>
                <a:latin typeface="Calibri" panose="020F0502020204030204" pitchFamily="34" charset="0"/>
                <a:ea typeface="Calibri" panose="020F0502020204030204" pitchFamily="34" charset="-122"/>
                <a:cs typeface="Calibri" panose="020F0502020204030204" pitchFamily="34" charset="-120"/>
              </a:rPr>
              <a:t>3</a:t>
            </a:r>
            <a:endParaRPr lang="en-US" sz="1000" dirty="0"/>
          </a:p>
        </p:txBody>
      </p:sp>
      <p:sp>
        <p:nvSpPr>
          <p:cNvPr id="15" name="TextBox 14">
            <a:extLst>
              <a:ext uri="{FF2B5EF4-FFF2-40B4-BE49-F238E27FC236}">
                <a16:creationId xmlns:a16="http://schemas.microsoft.com/office/drawing/2014/main" id="{98383BCC-343B-DF50-3134-5C17EC21CBCA}"/>
              </a:ext>
            </a:extLst>
          </p:cNvPr>
          <p:cNvSpPr txBox="1"/>
          <p:nvPr/>
        </p:nvSpPr>
        <p:spPr>
          <a:xfrm>
            <a:off x="0" y="5760720"/>
            <a:ext cx="1554480" cy="477054"/>
          </a:xfrm>
          <a:prstGeom prst="rect">
            <a:avLst/>
          </a:prstGeom>
          <a:noFill/>
        </p:spPr>
        <p:txBody>
          <a:bodyPr wrap="square">
            <a:spAutoFit/>
          </a:bodyPr>
          <a:lstStyle/>
          <a:p>
            <a:pPr algn="ctr"/>
            <a:r>
              <a:rPr lang="en-US" sz="1250" dirty="0">
                <a:solidFill>
                  <a:srgbClr val="EACBD1"/>
                </a:solidFill>
                <a:latin typeface="Calibri" panose="020F0502020204030204" pitchFamily="34" charset="0"/>
                <a:cs typeface="Calibri" panose="020F0502020204030204" pitchFamily="34" charset="-120"/>
              </a:rPr>
              <a:t>Satellite-Ground Quantum Computing</a:t>
            </a:r>
          </a:p>
        </p:txBody>
      </p:sp>
      <p:sp>
        <p:nvSpPr>
          <p:cNvPr id="14" name="Text 10">
            <a:extLst>
              <a:ext uri="{FF2B5EF4-FFF2-40B4-BE49-F238E27FC236}">
                <a16:creationId xmlns:a16="http://schemas.microsoft.com/office/drawing/2014/main" id="{323998E9-46C2-AB9D-6095-0F1AD69FAFEC}"/>
              </a:ext>
            </a:extLst>
          </p:cNvPr>
          <p:cNvSpPr/>
          <p:nvPr/>
        </p:nvSpPr>
        <p:spPr>
          <a:xfrm>
            <a:off x="2011680" y="1554480"/>
            <a:ext cx="4754880" cy="4206240"/>
          </a:xfrm>
          <a:prstGeom prst="rect">
            <a:avLst/>
          </a:prstGeom>
          <a:noFill/>
        </p:spPr>
        <p:txBody>
          <a:bodyPr wrap="square" rtlCol="0" anchor="t"/>
          <a:lstStyle/>
          <a:p>
            <a:pPr marL="342900" indent="-342900">
              <a:spcAft>
                <a:spcPts val="1600"/>
              </a:spcAft>
              <a:buSzPct val="100000"/>
              <a:buChar char="•"/>
            </a:pPr>
            <a:endParaRPr lang="en-US" sz="1450" dirty="0"/>
          </a:p>
        </p:txBody>
      </p:sp>
      <p:sp>
        <p:nvSpPr>
          <p:cNvPr id="16" name="Content Placeholder 2">
            <a:extLst>
              <a:ext uri="{FF2B5EF4-FFF2-40B4-BE49-F238E27FC236}">
                <a16:creationId xmlns:a16="http://schemas.microsoft.com/office/drawing/2014/main" id="{53122604-B892-E647-864E-C8DB7E0E48D5}"/>
              </a:ext>
            </a:extLst>
          </p:cNvPr>
          <p:cNvSpPr txBox="1">
            <a:spLocks/>
          </p:cNvSpPr>
          <p:nvPr/>
        </p:nvSpPr>
        <p:spPr>
          <a:xfrm>
            <a:off x="1690866" y="3852901"/>
            <a:ext cx="6706379" cy="1806283"/>
          </a:xfrm>
          <a:prstGeom prst="rect">
            <a:avLst/>
          </a:prstGeom>
        </p:spPr>
        <p:txBody>
          <a:bodyPr vert="horz" lIns="91440" tIns="45720" rIns="91440" bIns="45720" rtlCol="0">
            <a:normAutofit fontScale="92500" lnSpcReduction="10000"/>
          </a:bodyPr>
          <a:lstStyle>
            <a:lvl1pPr marL="457200" indent="-457200" algn="l" defTabSz="914400" rtl="0" eaLnBrk="1" latinLnBrk="0" hangingPunct="1">
              <a:lnSpc>
                <a:spcPct val="90000"/>
              </a:lnSpc>
              <a:spcBef>
                <a:spcPts val="1000"/>
              </a:spcBef>
              <a:buFont typeface="Wingdings" panose="05000000000000000000" pitchFamily="2" charset="2"/>
              <a:buChar char="Ø"/>
              <a:defRPr sz="2800" kern="1200">
                <a:solidFill>
                  <a:schemeClr val="bg1">
                    <a:lumMod val="50000"/>
                  </a:schemeClr>
                </a:solidFill>
                <a:latin typeface="Calibri" panose="020F0502020204030204" pitchFamily="34" charset="0"/>
                <a:ea typeface="+mn-ea"/>
                <a:cs typeface="Calibri" panose="020F0502020204030204" pitchFamily="34" charset="0"/>
              </a:defRPr>
            </a:lvl1pPr>
            <a:lvl2pPr marL="800100" indent="-342900" algn="l" defTabSz="914400" rtl="0" eaLnBrk="1" latinLnBrk="0" hangingPunct="1">
              <a:lnSpc>
                <a:spcPct val="90000"/>
              </a:lnSpc>
              <a:spcBef>
                <a:spcPts val="500"/>
              </a:spcBef>
              <a:buFont typeface="Wingdings" panose="05000000000000000000" pitchFamily="2" charset="2"/>
              <a:buChar char="q"/>
              <a:defRPr sz="2400" kern="1200">
                <a:solidFill>
                  <a:schemeClr val="bg1">
                    <a:lumMod val="50000"/>
                  </a:schemeClr>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Wingdings" panose="05000000000000000000" pitchFamily="2" charset="2"/>
              <a:buNone/>
              <a:defRPr sz="2000" kern="1200">
                <a:solidFill>
                  <a:schemeClr val="bg1">
                    <a:lumMod val="50000"/>
                  </a:schemeClr>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Wingdings" panose="05000000000000000000" pitchFamily="2" charset="2"/>
              <a:buNone/>
              <a:defRPr sz="1600" kern="1200">
                <a:solidFill>
                  <a:schemeClr val="bg1">
                    <a:lumMod val="50000"/>
                  </a:schemeClr>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Wingdings" panose="05000000000000000000" pitchFamily="2" charset="2"/>
              <a:buNone/>
              <a:defRPr sz="1700" kern="1200">
                <a:solidFill>
                  <a:schemeClr val="bg1">
                    <a:lumMod val="50000"/>
                  </a:schemeClr>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Time-insensitive applications</a:t>
            </a:r>
          </a:p>
          <a:p>
            <a:pPr lvl="1"/>
            <a:r>
              <a:rPr lang="en-US" dirty="0"/>
              <a:t>Support long-term stream of entanglements</a:t>
            </a:r>
          </a:p>
          <a:p>
            <a:pPr lvl="1"/>
            <a:r>
              <a:rPr lang="en-US" dirty="0"/>
              <a:t>Require secure communications</a:t>
            </a:r>
          </a:p>
          <a:p>
            <a:pPr lvl="1"/>
            <a:r>
              <a:rPr lang="en-US" dirty="0"/>
              <a:t>Steady stream of entanglement over time</a:t>
            </a:r>
          </a:p>
          <a:p>
            <a:pPr lvl="1"/>
            <a:r>
              <a:rPr lang="en-US" dirty="0"/>
              <a:t>E.g., Quantum key distribution (QKD)</a:t>
            </a:r>
          </a:p>
        </p:txBody>
      </p:sp>
      <p:sp>
        <p:nvSpPr>
          <p:cNvPr id="17" name="TextBox 16">
            <a:extLst>
              <a:ext uri="{FF2B5EF4-FFF2-40B4-BE49-F238E27FC236}">
                <a16:creationId xmlns:a16="http://schemas.microsoft.com/office/drawing/2014/main" id="{C78298D0-F76D-8CC5-4E5F-8FC6299B301D}"/>
              </a:ext>
            </a:extLst>
          </p:cNvPr>
          <p:cNvSpPr txBox="1"/>
          <p:nvPr/>
        </p:nvSpPr>
        <p:spPr>
          <a:xfrm>
            <a:off x="1554480" y="6417017"/>
            <a:ext cx="10408615" cy="430887"/>
          </a:xfrm>
          <a:prstGeom prst="rect">
            <a:avLst/>
          </a:prstGeom>
          <a:noFill/>
        </p:spPr>
        <p:txBody>
          <a:bodyPr wrap="square">
            <a:spAutoFit/>
          </a:bodyPr>
          <a:lstStyle/>
          <a:p>
            <a:r>
              <a:rPr lang="en-US" sz="1100" dirty="0">
                <a:solidFill>
                  <a:schemeClr val="bg2">
                    <a:lumMod val="50000"/>
                  </a:schemeClr>
                </a:solidFill>
              </a:rPr>
              <a:t>Distributed quantum phase estimation with entangled photons. [Online]. Available: https://www.nature.com/articles/s41566-020-00718-2</a:t>
            </a:r>
          </a:p>
          <a:p>
            <a:r>
              <a:rPr lang="en-US" sz="1100" dirty="0">
                <a:solidFill>
                  <a:schemeClr val="bg2">
                    <a:lumMod val="50000"/>
                  </a:schemeClr>
                </a:solidFill>
              </a:rPr>
              <a:t>Quantum Key Distribution Technology. [Online]. Available: https://www.drishtiias.com/daily-updates/daily-news-analysis/quantum-key-distribution-technology/print_manually</a:t>
            </a:r>
          </a:p>
        </p:txBody>
      </p:sp>
      <p:pic>
        <p:nvPicPr>
          <p:cNvPr id="18" name="Picture 2" descr="Quantum Key Distribution (QKD)">
            <a:extLst>
              <a:ext uri="{FF2B5EF4-FFF2-40B4-BE49-F238E27FC236}">
                <a16:creationId xmlns:a16="http://schemas.microsoft.com/office/drawing/2014/main" id="{DA1D7F9E-480D-F935-41EE-BA3AC76738A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94766" y="3917376"/>
            <a:ext cx="4561784" cy="2530957"/>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4" descr="Distributed Computing Framework">
            <a:extLst>
              <a:ext uri="{FF2B5EF4-FFF2-40B4-BE49-F238E27FC236}">
                <a16:creationId xmlns:a16="http://schemas.microsoft.com/office/drawing/2014/main" id="{751622FF-5C9C-6742-73E0-8C04FCB961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93596" y="981801"/>
            <a:ext cx="4015524" cy="3023271"/>
          </a:xfrm>
          <a:prstGeom prst="rect">
            <a:avLst/>
          </a:prstGeom>
          <a:noFill/>
          <a:extLst>
            <a:ext uri="{909E8E84-426E-40DD-AFC4-6F175D3DCCD1}">
              <a14:hiddenFill xmlns:a14="http://schemas.microsoft.com/office/drawing/2010/main">
                <a:solidFill>
                  <a:srgbClr val="FFFFFF"/>
                </a:solidFill>
              </a14:hiddenFill>
            </a:ext>
          </a:extLst>
        </p:spPr>
      </p:pic>
      <p:sp>
        <p:nvSpPr>
          <p:cNvPr id="21" name="Content Placeholder 2">
            <a:extLst>
              <a:ext uri="{FF2B5EF4-FFF2-40B4-BE49-F238E27FC236}">
                <a16:creationId xmlns:a16="http://schemas.microsoft.com/office/drawing/2014/main" id="{FF881E66-DD29-6E1A-A1ED-F7ACACC9059E}"/>
              </a:ext>
            </a:extLst>
          </p:cNvPr>
          <p:cNvSpPr txBox="1">
            <a:spLocks/>
          </p:cNvSpPr>
          <p:nvPr/>
        </p:nvSpPr>
        <p:spPr>
          <a:xfrm>
            <a:off x="1737360" y="1655064"/>
            <a:ext cx="6822126" cy="1806283"/>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Time-sensitive applications</a:t>
            </a:r>
          </a:p>
          <a:p>
            <a:pPr lvl="1"/>
            <a:r>
              <a:rPr lang="en-US" dirty="0"/>
              <a:t>Complete tasks as quickly as possible</a:t>
            </a:r>
          </a:p>
          <a:p>
            <a:pPr lvl="1"/>
            <a:r>
              <a:rPr lang="en-US" dirty="0"/>
              <a:t>Avoid information decoherence due to noise or delay</a:t>
            </a:r>
          </a:p>
          <a:p>
            <a:pPr lvl="1"/>
            <a:r>
              <a:rPr lang="en-US" dirty="0"/>
              <a:t>E.g., Distributed quantum computing (DQC)</a:t>
            </a:r>
          </a:p>
        </p:txBody>
      </p:sp>
    </p:spTree>
    <p:extLst>
      <p:ext uri="{BB962C8B-B14F-4D97-AF65-F5344CB8AC3E}">
        <p14:creationId xmlns:p14="http://schemas.microsoft.com/office/powerpoint/2010/main" val="22772573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F0BB21-2B64-9B02-3AC3-83756B26A989}"/>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8021D177-5289-12F9-EEBF-C9A33C9B9815}"/>
              </a:ext>
            </a:extLst>
          </p:cNvPr>
          <p:cNvSpPr/>
          <p:nvPr/>
        </p:nvSpPr>
        <p:spPr>
          <a:xfrm>
            <a:off x="14112" y="0"/>
            <a:ext cx="1554480" cy="6858000"/>
          </a:xfrm>
          <a:prstGeom prst="rect">
            <a:avLst/>
          </a:prstGeom>
          <a:solidFill>
            <a:srgbClr val="A42037"/>
          </a:solidFill>
        </p:spPr>
        <p:txBody>
          <a:bodyPr/>
          <a:lstStyle/>
          <a:p>
            <a:endParaRPr lang="en-US" sz="1250" dirty="0">
              <a:solidFill>
                <a:srgbClr val="EACBD1"/>
              </a:solidFill>
              <a:latin typeface="Calibri" panose="020F0502020204030204" pitchFamily="34" charset="0"/>
              <a:cs typeface="Calibri" panose="020F0502020204030204" pitchFamily="34" charset="-120"/>
            </a:endParaRPr>
          </a:p>
        </p:txBody>
      </p:sp>
      <p:sp>
        <p:nvSpPr>
          <p:cNvPr id="5" name="Shape 3">
            <a:extLst>
              <a:ext uri="{FF2B5EF4-FFF2-40B4-BE49-F238E27FC236}">
                <a16:creationId xmlns:a16="http://schemas.microsoft.com/office/drawing/2014/main" id="{4F4A29FB-DFFD-D6E3-40D4-63BAC6B3BCCC}"/>
              </a:ext>
            </a:extLst>
          </p:cNvPr>
          <p:cNvSpPr/>
          <p:nvPr/>
        </p:nvSpPr>
        <p:spPr>
          <a:xfrm>
            <a:off x="109728" y="4895747"/>
            <a:ext cx="1335024" cy="512064"/>
          </a:xfrm>
          <a:prstGeom prst="roundRect">
            <a:avLst>
              <a:gd name="adj" fmla="val 14286"/>
            </a:avLst>
          </a:prstGeom>
          <a:solidFill>
            <a:srgbClr val="FFFFFF"/>
          </a:solidFill>
        </p:spPr>
        <p:txBody>
          <a:bodyPr/>
          <a:lstStyle/>
          <a:p>
            <a:endParaRPr lang="en-US"/>
          </a:p>
        </p:txBody>
      </p:sp>
      <p:sp>
        <p:nvSpPr>
          <p:cNvPr id="4" name="Text 2">
            <a:extLst>
              <a:ext uri="{FF2B5EF4-FFF2-40B4-BE49-F238E27FC236}">
                <a16:creationId xmlns:a16="http://schemas.microsoft.com/office/drawing/2014/main" id="{0212C8A6-6EF7-3994-D59E-697247E56640}"/>
              </a:ext>
            </a:extLst>
          </p:cNvPr>
          <p:cNvSpPr/>
          <p:nvPr/>
        </p:nvSpPr>
        <p:spPr>
          <a:xfrm>
            <a:off x="182880" y="1399032"/>
            <a:ext cx="1225296"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Quantum Network</a:t>
            </a:r>
          </a:p>
        </p:txBody>
      </p:sp>
      <p:sp>
        <p:nvSpPr>
          <p:cNvPr id="6" name="Text 4">
            <a:extLst>
              <a:ext uri="{FF2B5EF4-FFF2-40B4-BE49-F238E27FC236}">
                <a16:creationId xmlns:a16="http://schemas.microsoft.com/office/drawing/2014/main" id="{F079397C-5EEA-452B-B958-F2EEE4236239}"/>
              </a:ext>
            </a:extLst>
          </p:cNvPr>
          <p:cNvSpPr/>
          <p:nvPr/>
        </p:nvSpPr>
        <p:spPr>
          <a:xfrm>
            <a:off x="182880" y="2267712"/>
            <a:ext cx="1225296"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Quantum Computing</a:t>
            </a:r>
          </a:p>
        </p:txBody>
      </p:sp>
      <p:sp>
        <p:nvSpPr>
          <p:cNvPr id="7" name="Text 5">
            <a:extLst>
              <a:ext uri="{FF2B5EF4-FFF2-40B4-BE49-F238E27FC236}">
                <a16:creationId xmlns:a16="http://schemas.microsoft.com/office/drawing/2014/main" id="{3FC437A9-54E3-F74D-28D9-37C505B9E6A0}"/>
              </a:ext>
            </a:extLst>
          </p:cNvPr>
          <p:cNvSpPr/>
          <p:nvPr/>
        </p:nvSpPr>
        <p:spPr>
          <a:xfrm>
            <a:off x="0" y="3172968"/>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Distributed Quantum Computing</a:t>
            </a:r>
          </a:p>
          <a:p>
            <a:pPr marL="0" indent="0" algn="l">
              <a:buNone/>
            </a:pPr>
            <a:endParaRPr lang="en-US" sz="1250" dirty="0"/>
          </a:p>
        </p:txBody>
      </p:sp>
      <p:sp>
        <p:nvSpPr>
          <p:cNvPr id="8" name="Text 6">
            <a:extLst>
              <a:ext uri="{FF2B5EF4-FFF2-40B4-BE49-F238E27FC236}">
                <a16:creationId xmlns:a16="http://schemas.microsoft.com/office/drawing/2014/main" id="{F89D9396-0563-3A73-0FFD-838DAE916BBC}"/>
              </a:ext>
            </a:extLst>
          </p:cNvPr>
          <p:cNvSpPr/>
          <p:nvPr/>
        </p:nvSpPr>
        <p:spPr>
          <a:xfrm>
            <a:off x="109728" y="4005072"/>
            <a:ext cx="1335024" cy="512064"/>
          </a:xfrm>
          <a:prstGeom prst="rect">
            <a:avLst/>
          </a:prstGeom>
          <a:noFill/>
        </p:spPr>
        <p:txBody>
          <a:bodyPr wrap="square" rtlCol="0" anchor="ctr"/>
          <a:lstStyle/>
          <a:p>
            <a:r>
              <a:rPr lang="en-US" sz="1250" dirty="0">
                <a:solidFill>
                  <a:srgbClr val="EACBD1"/>
                </a:solidFill>
                <a:latin typeface="Calibri" panose="020F0502020204030204" pitchFamily="34" charset="0"/>
                <a:cs typeface="Calibri" panose="020F0502020204030204" pitchFamily="34" charset="-120"/>
              </a:rPr>
              <a:t>Satellite-Ground Communications</a:t>
            </a:r>
          </a:p>
        </p:txBody>
      </p:sp>
      <p:sp>
        <p:nvSpPr>
          <p:cNvPr id="9" name="Text 7">
            <a:extLst>
              <a:ext uri="{FF2B5EF4-FFF2-40B4-BE49-F238E27FC236}">
                <a16:creationId xmlns:a16="http://schemas.microsoft.com/office/drawing/2014/main" id="{99DCE645-A834-A876-ECA8-813ECBD3E32F}"/>
              </a:ext>
            </a:extLst>
          </p:cNvPr>
          <p:cNvSpPr/>
          <p:nvPr/>
        </p:nvSpPr>
        <p:spPr>
          <a:xfrm>
            <a:off x="0" y="4873752"/>
            <a:ext cx="1554480" cy="512064"/>
          </a:xfrm>
          <a:prstGeom prst="rect">
            <a:avLst/>
          </a:prstGeom>
          <a:noFill/>
        </p:spPr>
        <p:txBody>
          <a:bodyPr wrap="square" rtlCol="0" anchor="ctr"/>
          <a:lstStyle/>
          <a:p>
            <a:pPr algn="ctr"/>
            <a:r>
              <a:rPr lang="en-US" sz="1250" b="1" dirty="0">
                <a:solidFill>
                  <a:srgbClr val="A42037"/>
                </a:solidFill>
                <a:latin typeface="Calibri" panose="020F0502020204030204" pitchFamily="34" charset="0"/>
                <a:cs typeface="Calibri" panose="020F0502020204030204" pitchFamily="34" charset="-120"/>
              </a:rPr>
              <a:t>Satellite Assisted Quantum Networks</a:t>
            </a:r>
          </a:p>
        </p:txBody>
      </p:sp>
      <p:sp>
        <p:nvSpPr>
          <p:cNvPr id="10" name="Text 8">
            <a:extLst>
              <a:ext uri="{FF2B5EF4-FFF2-40B4-BE49-F238E27FC236}">
                <a16:creationId xmlns:a16="http://schemas.microsoft.com/office/drawing/2014/main" id="{9590220F-A75D-7AAF-44F9-9BD835E78840}"/>
              </a:ext>
            </a:extLst>
          </p:cNvPr>
          <p:cNvSpPr/>
          <p:nvPr/>
        </p:nvSpPr>
        <p:spPr>
          <a:xfrm>
            <a:off x="2011680" y="347472"/>
            <a:ext cx="9677095" cy="292608"/>
          </a:xfrm>
          <a:prstGeom prst="rect">
            <a:avLst/>
          </a:prstGeom>
          <a:noFill/>
        </p:spPr>
        <p:txBody>
          <a:bodyPr wrap="none" rtlCol="0" anchor="ctr"/>
          <a:lstStyle/>
          <a:p>
            <a:pPr marL="0" indent="0">
              <a:buNone/>
            </a:pPr>
            <a:r>
              <a:rPr lang="en-US" sz="1200" b="1" kern="0" spc="100" dirty="0">
                <a:solidFill>
                  <a:srgbClr val="A42037"/>
                </a:solidFill>
                <a:latin typeface="Calibri" panose="020F0502020204030204" pitchFamily="34" charset="0"/>
                <a:ea typeface="Calibri" panose="020F0502020204030204" pitchFamily="34" charset="-122"/>
                <a:cs typeface="Calibri" panose="020F0502020204030204" pitchFamily="34" charset="-120"/>
              </a:rPr>
              <a:t>INTRODUCTION</a:t>
            </a:r>
            <a:endParaRPr lang="en-US" sz="1200" dirty="0"/>
          </a:p>
        </p:txBody>
      </p:sp>
      <p:sp>
        <p:nvSpPr>
          <p:cNvPr id="11" name="Text 9">
            <a:extLst>
              <a:ext uri="{FF2B5EF4-FFF2-40B4-BE49-F238E27FC236}">
                <a16:creationId xmlns:a16="http://schemas.microsoft.com/office/drawing/2014/main" id="{816F0274-4338-4E32-0DE5-14ACD46AF6BE}"/>
              </a:ext>
            </a:extLst>
          </p:cNvPr>
          <p:cNvSpPr/>
          <p:nvPr/>
        </p:nvSpPr>
        <p:spPr>
          <a:xfrm>
            <a:off x="2011680" y="621792"/>
            <a:ext cx="9677095" cy="658368"/>
          </a:xfrm>
          <a:prstGeom prst="rect">
            <a:avLst/>
          </a:prstGeom>
          <a:noFill/>
        </p:spPr>
        <p:txBody>
          <a:bodyPr wrap="square" rtlCol="0" anchor="ctr"/>
          <a:lstStyle/>
          <a:p>
            <a:r>
              <a:rPr lang="en-US" sz="3200" dirty="0"/>
              <a:t>Challenges in SATQNs</a:t>
            </a:r>
            <a:endParaRPr lang="en-US" sz="3200" dirty="0">
              <a:solidFill>
                <a:schemeClr val="tx1">
                  <a:lumMod val="65000"/>
                  <a:lumOff val="35000"/>
                </a:schemeClr>
              </a:solidFill>
            </a:endParaRPr>
          </a:p>
        </p:txBody>
      </p:sp>
      <p:sp>
        <p:nvSpPr>
          <p:cNvPr id="12" name="Text 10">
            <a:extLst>
              <a:ext uri="{FF2B5EF4-FFF2-40B4-BE49-F238E27FC236}">
                <a16:creationId xmlns:a16="http://schemas.microsoft.com/office/drawing/2014/main" id="{88149188-466E-62C9-5534-20B1A9EC5DB9}"/>
              </a:ext>
            </a:extLst>
          </p:cNvPr>
          <p:cNvSpPr/>
          <p:nvPr/>
        </p:nvSpPr>
        <p:spPr>
          <a:xfrm>
            <a:off x="2011680" y="1554480"/>
            <a:ext cx="4754880" cy="4206240"/>
          </a:xfrm>
          <a:prstGeom prst="rect">
            <a:avLst/>
          </a:prstGeom>
          <a:noFill/>
        </p:spPr>
        <p:txBody>
          <a:bodyPr wrap="square" rtlCol="0" anchor="t"/>
          <a:lstStyle/>
          <a:p>
            <a:pPr marL="342900" indent="-342900">
              <a:spcAft>
                <a:spcPts val="1600"/>
              </a:spcAft>
              <a:buSzPct val="100000"/>
              <a:buChar char="•"/>
            </a:pPr>
            <a:endParaRPr lang="en-US" sz="1450" dirty="0"/>
          </a:p>
        </p:txBody>
      </p:sp>
      <p:sp>
        <p:nvSpPr>
          <p:cNvPr id="19" name="Text 17">
            <a:extLst>
              <a:ext uri="{FF2B5EF4-FFF2-40B4-BE49-F238E27FC236}">
                <a16:creationId xmlns:a16="http://schemas.microsoft.com/office/drawing/2014/main" id="{B5C0AE7E-CFAA-4E90-60E8-60523B2BE05D}"/>
              </a:ext>
            </a:extLst>
          </p:cNvPr>
          <p:cNvSpPr/>
          <p:nvPr/>
        </p:nvSpPr>
        <p:spPr>
          <a:xfrm>
            <a:off x="11551615" y="6473952"/>
            <a:ext cx="411480" cy="274320"/>
          </a:xfrm>
          <a:prstGeom prst="rect">
            <a:avLst/>
          </a:prstGeom>
          <a:noFill/>
        </p:spPr>
        <p:txBody>
          <a:bodyPr wrap="square" rtlCol="0" anchor="ctr"/>
          <a:lstStyle/>
          <a:p>
            <a:pPr marL="0" indent="0" algn="r">
              <a:buNone/>
            </a:pPr>
            <a:r>
              <a:rPr lang="en-US" sz="1000" dirty="0">
                <a:solidFill>
                  <a:srgbClr val="58595B"/>
                </a:solidFill>
                <a:latin typeface="Calibri" panose="020F0502020204030204" pitchFamily="34" charset="0"/>
                <a:ea typeface="Calibri" panose="020F0502020204030204" pitchFamily="34" charset="-122"/>
                <a:cs typeface="Calibri" panose="020F0502020204030204" pitchFamily="34" charset="-120"/>
              </a:rPr>
              <a:t>3</a:t>
            </a:r>
            <a:endParaRPr lang="en-US" sz="1000" dirty="0"/>
          </a:p>
        </p:txBody>
      </p:sp>
      <p:sp>
        <p:nvSpPr>
          <p:cNvPr id="15" name="TextBox 14">
            <a:extLst>
              <a:ext uri="{FF2B5EF4-FFF2-40B4-BE49-F238E27FC236}">
                <a16:creationId xmlns:a16="http://schemas.microsoft.com/office/drawing/2014/main" id="{9C1BC1C1-E958-6B1C-08FC-9504537C1425}"/>
              </a:ext>
            </a:extLst>
          </p:cNvPr>
          <p:cNvSpPr txBox="1"/>
          <p:nvPr/>
        </p:nvSpPr>
        <p:spPr>
          <a:xfrm>
            <a:off x="0" y="5760720"/>
            <a:ext cx="1554480" cy="477054"/>
          </a:xfrm>
          <a:prstGeom prst="rect">
            <a:avLst/>
          </a:prstGeom>
          <a:noFill/>
        </p:spPr>
        <p:txBody>
          <a:bodyPr wrap="square">
            <a:spAutoFit/>
          </a:bodyPr>
          <a:lstStyle/>
          <a:p>
            <a:pPr algn="ctr"/>
            <a:r>
              <a:rPr lang="en-US" sz="1250" dirty="0">
                <a:solidFill>
                  <a:srgbClr val="EACBD1"/>
                </a:solidFill>
                <a:latin typeface="Calibri" panose="020F0502020204030204" pitchFamily="34" charset="0"/>
                <a:cs typeface="Calibri" panose="020F0502020204030204" pitchFamily="34" charset="-120"/>
              </a:rPr>
              <a:t>Satellite-Ground Quantum Computing</a:t>
            </a:r>
          </a:p>
        </p:txBody>
      </p:sp>
      <p:sp>
        <p:nvSpPr>
          <p:cNvPr id="14" name="Text 10">
            <a:extLst>
              <a:ext uri="{FF2B5EF4-FFF2-40B4-BE49-F238E27FC236}">
                <a16:creationId xmlns:a16="http://schemas.microsoft.com/office/drawing/2014/main" id="{7A1F948C-4F2E-2FF8-B3CA-D3706D42D68D}"/>
              </a:ext>
            </a:extLst>
          </p:cNvPr>
          <p:cNvSpPr/>
          <p:nvPr/>
        </p:nvSpPr>
        <p:spPr>
          <a:xfrm>
            <a:off x="2011680" y="1554480"/>
            <a:ext cx="4754880" cy="4206240"/>
          </a:xfrm>
          <a:prstGeom prst="rect">
            <a:avLst/>
          </a:prstGeom>
          <a:noFill/>
        </p:spPr>
        <p:txBody>
          <a:bodyPr wrap="square" rtlCol="0" anchor="t"/>
          <a:lstStyle/>
          <a:p>
            <a:pPr marL="342900" indent="-342900">
              <a:spcAft>
                <a:spcPts val="1600"/>
              </a:spcAft>
              <a:buSzPct val="100000"/>
              <a:buChar char="•"/>
            </a:pPr>
            <a:endParaRPr lang="en-US" sz="1450" dirty="0"/>
          </a:p>
        </p:txBody>
      </p:sp>
      <p:grpSp>
        <p:nvGrpSpPr>
          <p:cNvPr id="3" name="Group 2">
            <a:extLst>
              <a:ext uri="{FF2B5EF4-FFF2-40B4-BE49-F238E27FC236}">
                <a16:creationId xmlns:a16="http://schemas.microsoft.com/office/drawing/2014/main" id="{84D7231D-E959-A8B9-8375-15EA4F0080E2}"/>
              </a:ext>
            </a:extLst>
          </p:cNvPr>
          <p:cNvGrpSpPr/>
          <p:nvPr/>
        </p:nvGrpSpPr>
        <p:grpSpPr>
          <a:xfrm>
            <a:off x="7021121" y="1697736"/>
            <a:ext cx="137874" cy="4506808"/>
            <a:chOff x="5118931" y="1781587"/>
            <a:chExt cx="153824" cy="4635932"/>
          </a:xfrm>
        </p:grpSpPr>
        <p:cxnSp>
          <p:nvCxnSpPr>
            <p:cNvPr id="13" name="Straight Connector 12">
              <a:extLst>
                <a:ext uri="{FF2B5EF4-FFF2-40B4-BE49-F238E27FC236}">
                  <a16:creationId xmlns:a16="http://schemas.microsoft.com/office/drawing/2014/main" id="{262860F9-16FD-9857-4855-C20DB60607A2}"/>
                </a:ext>
              </a:extLst>
            </p:cNvPr>
            <p:cNvCxnSpPr>
              <a:cxnSpLocks/>
              <a:stCxn id="22" idx="4"/>
              <a:endCxn id="23" idx="0"/>
            </p:cNvCxnSpPr>
            <p:nvPr/>
          </p:nvCxnSpPr>
          <p:spPr>
            <a:xfrm>
              <a:off x="5195843" y="1935411"/>
              <a:ext cx="0" cy="4328284"/>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22" name="Oval 21">
              <a:extLst>
                <a:ext uri="{FF2B5EF4-FFF2-40B4-BE49-F238E27FC236}">
                  <a16:creationId xmlns:a16="http://schemas.microsoft.com/office/drawing/2014/main" id="{9AFAC040-8A15-D610-9E10-1BFF6C58DA1E}"/>
                </a:ext>
              </a:extLst>
            </p:cNvPr>
            <p:cNvSpPr/>
            <p:nvPr/>
          </p:nvSpPr>
          <p:spPr>
            <a:xfrm>
              <a:off x="5118931" y="1781587"/>
              <a:ext cx="153824" cy="153824"/>
            </a:xfrm>
            <a:prstGeom prst="ellipse">
              <a:avLst/>
            </a:prstGeom>
            <a:ln>
              <a:solidFill>
                <a:srgbClr val="5B9BD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75548ED2-B845-1370-376A-D41A394C067E}"/>
                </a:ext>
              </a:extLst>
            </p:cNvPr>
            <p:cNvSpPr/>
            <p:nvPr/>
          </p:nvSpPr>
          <p:spPr>
            <a:xfrm>
              <a:off x="5118931" y="6263695"/>
              <a:ext cx="153824" cy="153824"/>
            </a:xfrm>
            <a:prstGeom prst="ellipse">
              <a:avLst/>
            </a:prstGeom>
            <a:ln>
              <a:solidFill>
                <a:srgbClr val="5B9BD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4" name="TextBox 23">
            <a:extLst>
              <a:ext uri="{FF2B5EF4-FFF2-40B4-BE49-F238E27FC236}">
                <a16:creationId xmlns:a16="http://schemas.microsoft.com/office/drawing/2014/main" id="{45E25432-5BB6-2C91-8808-B58F80CD20B0}"/>
              </a:ext>
            </a:extLst>
          </p:cNvPr>
          <p:cNvSpPr txBox="1"/>
          <p:nvPr/>
        </p:nvSpPr>
        <p:spPr>
          <a:xfrm>
            <a:off x="7852088" y="1875666"/>
            <a:ext cx="3816539" cy="1258372"/>
          </a:xfrm>
          <a:prstGeom prst="roundRect">
            <a:avLst>
              <a:gd name="adj" fmla="val 8293"/>
            </a:avLst>
          </a:prstGeom>
          <a:solidFill>
            <a:srgbClr val="C2A49F"/>
          </a:solidFill>
          <a:ln>
            <a:noFill/>
          </a:ln>
        </p:spPr>
        <p:txBody>
          <a:bodyPr wrap="square" rtlCol="0">
            <a:spAutoFit/>
          </a:bodyPr>
          <a:lstStyle/>
          <a:p>
            <a:pPr algn="ctr" defTabSz="914377">
              <a:defRPr/>
            </a:pPr>
            <a:r>
              <a:rPr kumimoji="1" lang="en-US" sz="2400" b="1" kern="0" dirty="0">
                <a:solidFill>
                  <a:schemeClr val="bg1"/>
                </a:solidFill>
                <a:latin typeface="Calibri" panose="020F0502020204030204" pitchFamily="34" charset="0"/>
                <a:ea typeface="Meiryo UI"/>
                <a:cs typeface="Calibri" panose="020F0502020204030204" pitchFamily="34" charset="0"/>
              </a:rPr>
              <a:t>Complex Integration</a:t>
            </a:r>
          </a:p>
          <a:p>
            <a:pPr algn="ctr" defTabSz="914377">
              <a:defRPr/>
            </a:pPr>
            <a:r>
              <a:rPr kumimoji="1" lang="en-US" sz="2400" kern="0" dirty="0">
                <a:solidFill>
                  <a:schemeClr val="bg1"/>
                </a:solidFill>
                <a:latin typeface="Calibri" panose="020F0502020204030204" pitchFamily="34" charset="0"/>
                <a:ea typeface="Meiryo UI"/>
                <a:cs typeface="Calibri" panose="020F0502020204030204" pitchFamily="34" charset="0"/>
              </a:rPr>
              <a:t>free space optical links and optical fiber links</a:t>
            </a:r>
          </a:p>
        </p:txBody>
      </p:sp>
      <p:sp>
        <p:nvSpPr>
          <p:cNvPr id="25" name="TextBox 24">
            <a:extLst>
              <a:ext uri="{FF2B5EF4-FFF2-40B4-BE49-F238E27FC236}">
                <a16:creationId xmlns:a16="http://schemas.microsoft.com/office/drawing/2014/main" id="{F4E337E1-96D8-ED0D-B409-1F180A1C53C1}"/>
              </a:ext>
            </a:extLst>
          </p:cNvPr>
          <p:cNvSpPr txBox="1"/>
          <p:nvPr/>
        </p:nvSpPr>
        <p:spPr>
          <a:xfrm>
            <a:off x="7852088" y="3660927"/>
            <a:ext cx="3816538" cy="1658091"/>
          </a:xfrm>
          <a:prstGeom prst="roundRect">
            <a:avLst>
              <a:gd name="adj" fmla="val 9223"/>
            </a:avLst>
          </a:prstGeom>
          <a:solidFill>
            <a:srgbClr val="C2A49F"/>
          </a:solidFill>
          <a:ln>
            <a:noFill/>
          </a:ln>
        </p:spPr>
        <p:txBody>
          <a:bodyPr wrap="square" rtlCol="0">
            <a:spAutoFit/>
          </a:bodyPr>
          <a:lstStyle/>
          <a:p>
            <a:pPr algn="ctr" defTabSz="914377">
              <a:defRPr/>
            </a:pPr>
            <a:r>
              <a:rPr kumimoji="1" lang="en-US" sz="2400" b="1" kern="0">
                <a:solidFill>
                  <a:schemeClr val="bg1"/>
                </a:solidFill>
                <a:latin typeface="Calibri" panose="020F0502020204030204" pitchFamily="34" charset="0"/>
                <a:ea typeface="Meiryo UI"/>
                <a:cs typeface="Calibri" panose="020F0502020204030204" pitchFamily="34" charset="0"/>
              </a:rPr>
              <a:t>Decoherence and Errors</a:t>
            </a:r>
          </a:p>
          <a:p>
            <a:pPr algn="ctr" defTabSz="914377">
              <a:defRPr/>
            </a:pPr>
            <a:r>
              <a:rPr kumimoji="1" lang="en-US" sz="2400" kern="0">
                <a:solidFill>
                  <a:schemeClr val="bg1"/>
                </a:solidFill>
                <a:latin typeface="Calibri" panose="020F0502020204030204" pitchFamily="34" charset="0"/>
                <a:ea typeface="Meiryo UI"/>
                <a:cs typeface="Calibri" panose="020F0502020204030204" pitchFamily="34" charset="0"/>
              </a:rPr>
              <a:t>noise in quantum channels and imperfections in quantum operations </a:t>
            </a:r>
          </a:p>
        </p:txBody>
      </p:sp>
      <p:pic>
        <p:nvPicPr>
          <p:cNvPr id="26" name="Graphic 25">
            <a:extLst>
              <a:ext uri="{FF2B5EF4-FFF2-40B4-BE49-F238E27FC236}">
                <a16:creationId xmlns:a16="http://schemas.microsoft.com/office/drawing/2014/main" id="{68B4B260-C301-D5F8-89C4-E4F0C7E9B8B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949606" y="1847275"/>
            <a:ext cx="4379656" cy="4329459"/>
          </a:xfrm>
          <a:prstGeom prst="rect">
            <a:avLst/>
          </a:prstGeom>
        </p:spPr>
      </p:pic>
    </p:spTree>
    <p:extLst>
      <p:ext uri="{BB962C8B-B14F-4D97-AF65-F5344CB8AC3E}">
        <p14:creationId xmlns:p14="http://schemas.microsoft.com/office/powerpoint/2010/main" val="32305778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2753E9-DC6E-5123-B7F7-03B610251B98}"/>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E105F9D0-554F-CE0B-1F3F-EFF9CC4D3F5E}"/>
              </a:ext>
            </a:extLst>
          </p:cNvPr>
          <p:cNvSpPr/>
          <p:nvPr/>
        </p:nvSpPr>
        <p:spPr>
          <a:xfrm>
            <a:off x="0" y="-951"/>
            <a:ext cx="1554480" cy="6858000"/>
          </a:xfrm>
          <a:prstGeom prst="rect">
            <a:avLst/>
          </a:prstGeom>
          <a:solidFill>
            <a:srgbClr val="A42037"/>
          </a:solidFill>
        </p:spPr>
        <p:txBody>
          <a:bodyPr/>
          <a:lstStyle/>
          <a:p>
            <a:endParaRPr lang="en-US" sz="1250" dirty="0">
              <a:solidFill>
                <a:srgbClr val="EACBD1"/>
              </a:solidFill>
              <a:latin typeface="Calibri" panose="020F0502020204030204" pitchFamily="34" charset="0"/>
              <a:cs typeface="Calibri" panose="020F0502020204030204" pitchFamily="34" charset="-120"/>
            </a:endParaRPr>
          </a:p>
        </p:txBody>
      </p:sp>
      <p:sp>
        <p:nvSpPr>
          <p:cNvPr id="5" name="Shape 3">
            <a:extLst>
              <a:ext uri="{FF2B5EF4-FFF2-40B4-BE49-F238E27FC236}">
                <a16:creationId xmlns:a16="http://schemas.microsoft.com/office/drawing/2014/main" id="{9406C956-F947-C737-2A4F-31E486A3B0EE}"/>
              </a:ext>
            </a:extLst>
          </p:cNvPr>
          <p:cNvSpPr/>
          <p:nvPr/>
        </p:nvSpPr>
        <p:spPr>
          <a:xfrm>
            <a:off x="109728" y="4895747"/>
            <a:ext cx="1335024" cy="512064"/>
          </a:xfrm>
          <a:prstGeom prst="roundRect">
            <a:avLst>
              <a:gd name="adj" fmla="val 14286"/>
            </a:avLst>
          </a:prstGeom>
          <a:solidFill>
            <a:srgbClr val="FFFFFF"/>
          </a:solidFill>
        </p:spPr>
        <p:txBody>
          <a:bodyPr/>
          <a:lstStyle/>
          <a:p>
            <a:endParaRPr lang="en-US"/>
          </a:p>
        </p:txBody>
      </p:sp>
      <p:sp>
        <p:nvSpPr>
          <p:cNvPr id="4" name="Text 2">
            <a:extLst>
              <a:ext uri="{FF2B5EF4-FFF2-40B4-BE49-F238E27FC236}">
                <a16:creationId xmlns:a16="http://schemas.microsoft.com/office/drawing/2014/main" id="{993E8691-BA4D-470F-CA50-5DE169838BCF}"/>
              </a:ext>
            </a:extLst>
          </p:cNvPr>
          <p:cNvSpPr/>
          <p:nvPr/>
        </p:nvSpPr>
        <p:spPr>
          <a:xfrm>
            <a:off x="182880" y="1399032"/>
            <a:ext cx="1225296"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Quantum Network</a:t>
            </a:r>
          </a:p>
        </p:txBody>
      </p:sp>
      <p:sp>
        <p:nvSpPr>
          <p:cNvPr id="6" name="Text 4">
            <a:extLst>
              <a:ext uri="{FF2B5EF4-FFF2-40B4-BE49-F238E27FC236}">
                <a16:creationId xmlns:a16="http://schemas.microsoft.com/office/drawing/2014/main" id="{73F4A7D0-D097-4B14-33CC-A80890F8E9F9}"/>
              </a:ext>
            </a:extLst>
          </p:cNvPr>
          <p:cNvSpPr/>
          <p:nvPr/>
        </p:nvSpPr>
        <p:spPr>
          <a:xfrm>
            <a:off x="182880" y="2267712"/>
            <a:ext cx="1225296"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Quantum Computing</a:t>
            </a:r>
          </a:p>
        </p:txBody>
      </p:sp>
      <p:sp>
        <p:nvSpPr>
          <p:cNvPr id="7" name="Text 5">
            <a:extLst>
              <a:ext uri="{FF2B5EF4-FFF2-40B4-BE49-F238E27FC236}">
                <a16:creationId xmlns:a16="http://schemas.microsoft.com/office/drawing/2014/main" id="{4BB8140E-8649-79AB-5FE7-53E066E71AAA}"/>
              </a:ext>
            </a:extLst>
          </p:cNvPr>
          <p:cNvSpPr/>
          <p:nvPr/>
        </p:nvSpPr>
        <p:spPr>
          <a:xfrm>
            <a:off x="0" y="3172968"/>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Distributed Quantum Computing</a:t>
            </a:r>
          </a:p>
          <a:p>
            <a:pPr marL="0" indent="0" algn="l">
              <a:buNone/>
            </a:pPr>
            <a:endParaRPr lang="en-US" sz="1250" dirty="0"/>
          </a:p>
        </p:txBody>
      </p:sp>
      <p:sp>
        <p:nvSpPr>
          <p:cNvPr id="8" name="Text 6">
            <a:extLst>
              <a:ext uri="{FF2B5EF4-FFF2-40B4-BE49-F238E27FC236}">
                <a16:creationId xmlns:a16="http://schemas.microsoft.com/office/drawing/2014/main" id="{AEE20FD8-20EB-47AB-0702-E408E186D8CA}"/>
              </a:ext>
            </a:extLst>
          </p:cNvPr>
          <p:cNvSpPr/>
          <p:nvPr/>
        </p:nvSpPr>
        <p:spPr>
          <a:xfrm>
            <a:off x="109728" y="4005072"/>
            <a:ext cx="1335024" cy="512064"/>
          </a:xfrm>
          <a:prstGeom prst="rect">
            <a:avLst/>
          </a:prstGeom>
          <a:noFill/>
        </p:spPr>
        <p:txBody>
          <a:bodyPr wrap="square" rtlCol="0" anchor="ctr"/>
          <a:lstStyle/>
          <a:p>
            <a:r>
              <a:rPr lang="en-US" sz="1250" dirty="0">
                <a:solidFill>
                  <a:srgbClr val="EACBD1"/>
                </a:solidFill>
                <a:latin typeface="Calibri" panose="020F0502020204030204" pitchFamily="34" charset="0"/>
                <a:cs typeface="Calibri" panose="020F0502020204030204" pitchFamily="34" charset="-120"/>
              </a:rPr>
              <a:t>Satellite-Ground Communications</a:t>
            </a:r>
          </a:p>
        </p:txBody>
      </p:sp>
      <p:sp>
        <p:nvSpPr>
          <p:cNvPr id="9" name="Text 7">
            <a:extLst>
              <a:ext uri="{FF2B5EF4-FFF2-40B4-BE49-F238E27FC236}">
                <a16:creationId xmlns:a16="http://schemas.microsoft.com/office/drawing/2014/main" id="{F1F525E2-1D02-F642-9BDF-CD3FB9021351}"/>
              </a:ext>
            </a:extLst>
          </p:cNvPr>
          <p:cNvSpPr/>
          <p:nvPr/>
        </p:nvSpPr>
        <p:spPr>
          <a:xfrm>
            <a:off x="0" y="4873752"/>
            <a:ext cx="1554480" cy="512064"/>
          </a:xfrm>
          <a:prstGeom prst="rect">
            <a:avLst/>
          </a:prstGeom>
          <a:noFill/>
        </p:spPr>
        <p:txBody>
          <a:bodyPr wrap="square" rtlCol="0" anchor="ctr"/>
          <a:lstStyle/>
          <a:p>
            <a:pPr algn="ctr"/>
            <a:r>
              <a:rPr lang="en-US" sz="1250" b="1" dirty="0">
                <a:solidFill>
                  <a:srgbClr val="A42037"/>
                </a:solidFill>
                <a:latin typeface="Calibri" panose="020F0502020204030204" pitchFamily="34" charset="0"/>
                <a:cs typeface="Calibri" panose="020F0502020204030204" pitchFamily="34" charset="-120"/>
              </a:rPr>
              <a:t>Satellite Assisted Quantum Networks</a:t>
            </a:r>
          </a:p>
        </p:txBody>
      </p:sp>
      <p:sp>
        <p:nvSpPr>
          <p:cNvPr id="10" name="Text 8">
            <a:extLst>
              <a:ext uri="{FF2B5EF4-FFF2-40B4-BE49-F238E27FC236}">
                <a16:creationId xmlns:a16="http://schemas.microsoft.com/office/drawing/2014/main" id="{9CE16DFF-8A3A-5068-F95D-D741C7B83581}"/>
              </a:ext>
            </a:extLst>
          </p:cNvPr>
          <p:cNvSpPr/>
          <p:nvPr/>
        </p:nvSpPr>
        <p:spPr>
          <a:xfrm>
            <a:off x="2011680" y="347472"/>
            <a:ext cx="9677095" cy="292608"/>
          </a:xfrm>
          <a:prstGeom prst="rect">
            <a:avLst/>
          </a:prstGeom>
          <a:noFill/>
        </p:spPr>
        <p:txBody>
          <a:bodyPr wrap="none" rtlCol="0" anchor="ctr"/>
          <a:lstStyle/>
          <a:p>
            <a:pPr marL="0" indent="0">
              <a:buNone/>
            </a:pPr>
            <a:r>
              <a:rPr lang="en-US" sz="1200" b="1" kern="0" spc="100" dirty="0">
                <a:solidFill>
                  <a:srgbClr val="A42037"/>
                </a:solidFill>
                <a:latin typeface="Calibri" panose="020F0502020204030204" pitchFamily="34" charset="0"/>
                <a:ea typeface="Calibri" panose="020F0502020204030204" pitchFamily="34" charset="-122"/>
                <a:cs typeface="Calibri" panose="020F0502020204030204" pitchFamily="34" charset="-120"/>
              </a:rPr>
              <a:t>INTRODUCTION</a:t>
            </a:r>
            <a:endParaRPr lang="en-US" sz="1200" dirty="0"/>
          </a:p>
        </p:txBody>
      </p:sp>
      <p:sp>
        <p:nvSpPr>
          <p:cNvPr id="11" name="Text 9">
            <a:extLst>
              <a:ext uri="{FF2B5EF4-FFF2-40B4-BE49-F238E27FC236}">
                <a16:creationId xmlns:a16="http://schemas.microsoft.com/office/drawing/2014/main" id="{C6B8F84C-BEDE-18D4-9FDB-C348A136522D}"/>
              </a:ext>
            </a:extLst>
          </p:cNvPr>
          <p:cNvSpPr/>
          <p:nvPr/>
        </p:nvSpPr>
        <p:spPr>
          <a:xfrm>
            <a:off x="2011680" y="621792"/>
            <a:ext cx="9677095" cy="658368"/>
          </a:xfrm>
          <a:prstGeom prst="rect">
            <a:avLst/>
          </a:prstGeom>
          <a:noFill/>
        </p:spPr>
        <p:txBody>
          <a:bodyPr wrap="square" rtlCol="0" anchor="ctr"/>
          <a:lstStyle/>
          <a:p>
            <a:r>
              <a:rPr lang="en-US" sz="3200" dirty="0"/>
              <a:t>Satellite-Assisted Quantum Networks</a:t>
            </a:r>
            <a:endParaRPr lang="en-US" sz="3200" dirty="0">
              <a:solidFill>
                <a:schemeClr val="tx1">
                  <a:lumMod val="65000"/>
                  <a:lumOff val="35000"/>
                </a:schemeClr>
              </a:solidFill>
            </a:endParaRPr>
          </a:p>
        </p:txBody>
      </p:sp>
      <p:sp>
        <p:nvSpPr>
          <p:cNvPr id="12" name="Text 10">
            <a:extLst>
              <a:ext uri="{FF2B5EF4-FFF2-40B4-BE49-F238E27FC236}">
                <a16:creationId xmlns:a16="http://schemas.microsoft.com/office/drawing/2014/main" id="{612D7A31-21A0-2F4D-AF48-6C94573B1F75}"/>
              </a:ext>
            </a:extLst>
          </p:cNvPr>
          <p:cNvSpPr/>
          <p:nvPr/>
        </p:nvSpPr>
        <p:spPr>
          <a:xfrm>
            <a:off x="2011680" y="1554480"/>
            <a:ext cx="4754880" cy="4206240"/>
          </a:xfrm>
          <a:prstGeom prst="rect">
            <a:avLst/>
          </a:prstGeom>
          <a:noFill/>
        </p:spPr>
        <p:txBody>
          <a:bodyPr wrap="square" rtlCol="0" anchor="t"/>
          <a:lstStyle/>
          <a:p>
            <a:pPr marL="342900" indent="-342900">
              <a:spcAft>
                <a:spcPts val="1600"/>
              </a:spcAft>
              <a:buSzPct val="100000"/>
              <a:buChar char="•"/>
            </a:pPr>
            <a:endParaRPr lang="en-US" sz="1450" dirty="0"/>
          </a:p>
        </p:txBody>
      </p:sp>
      <p:sp>
        <p:nvSpPr>
          <p:cNvPr id="19" name="Text 17">
            <a:extLst>
              <a:ext uri="{FF2B5EF4-FFF2-40B4-BE49-F238E27FC236}">
                <a16:creationId xmlns:a16="http://schemas.microsoft.com/office/drawing/2014/main" id="{9729ED65-EB22-4D89-E37E-D2B7412616F5}"/>
              </a:ext>
            </a:extLst>
          </p:cNvPr>
          <p:cNvSpPr/>
          <p:nvPr/>
        </p:nvSpPr>
        <p:spPr>
          <a:xfrm>
            <a:off x="11551615" y="6473952"/>
            <a:ext cx="411480" cy="274320"/>
          </a:xfrm>
          <a:prstGeom prst="rect">
            <a:avLst/>
          </a:prstGeom>
          <a:noFill/>
        </p:spPr>
        <p:txBody>
          <a:bodyPr wrap="square" rtlCol="0" anchor="ctr"/>
          <a:lstStyle/>
          <a:p>
            <a:pPr marL="0" indent="0" algn="r">
              <a:buNone/>
            </a:pPr>
            <a:r>
              <a:rPr lang="en-US" sz="1000" dirty="0">
                <a:solidFill>
                  <a:srgbClr val="58595B"/>
                </a:solidFill>
                <a:latin typeface="Calibri" panose="020F0502020204030204" pitchFamily="34" charset="0"/>
                <a:ea typeface="Calibri" panose="020F0502020204030204" pitchFamily="34" charset="-122"/>
                <a:cs typeface="Calibri" panose="020F0502020204030204" pitchFamily="34" charset="-120"/>
              </a:rPr>
              <a:t>3</a:t>
            </a:r>
            <a:endParaRPr lang="en-US" sz="1000" dirty="0"/>
          </a:p>
        </p:txBody>
      </p:sp>
      <p:sp>
        <p:nvSpPr>
          <p:cNvPr id="15" name="TextBox 14">
            <a:extLst>
              <a:ext uri="{FF2B5EF4-FFF2-40B4-BE49-F238E27FC236}">
                <a16:creationId xmlns:a16="http://schemas.microsoft.com/office/drawing/2014/main" id="{6906ED7C-4172-4A92-3A22-1B409FDA0592}"/>
              </a:ext>
            </a:extLst>
          </p:cNvPr>
          <p:cNvSpPr txBox="1"/>
          <p:nvPr/>
        </p:nvSpPr>
        <p:spPr>
          <a:xfrm>
            <a:off x="0" y="5760720"/>
            <a:ext cx="1554480" cy="477054"/>
          </a:xfrm>
          <a:prstGeom prst="rect">
            <a:avLst/>
          </a:prstGeom>
          <a:noFill/>
        </p:spPr>
        <p:txBody>
          <a:bodyPr wrap="square">
            <a:spAutoFit/>
          </a:bodyPr>
          <a:lstStyle/>
          <a:p>
            <a:pPr algn="ctr"/>
            <a:r>
              <a:rPr lang="en-US" sz="1250" dirty="0">
                <a:solidFill>
                  <a:srgbClr val="EACBD1"/>
                </a:solidFill>
                <a:latin typeface="Calibri" panose="020F0502020204030204" pitchFamily="34" charset="0"/>
                <a:cs typeface="Calibri" panose="020F0502020204030204" pitchFamily="34" charset="-120"/>
              </a:rPr>
              <a:t>Satellite-Ground Quantum Computing</a:t>
            </a:r>
          </a:p>
        </p:txBody>
      </p:sp>
      <p:sp>
        <p:nvSpPr>
          <p:cNvPr id="14" name="Text 10">
            <a:extLst>
              <a:ext uri="{FF2B5EF4-FFF2-40B4-BE49-F238E27FC236}">
                <a16:creationId xmlns:a16="http://schemas.microsoft.com/office/drawing/2014/main" id="{A0ECD408-AA9A-2B26-BB89-51201BB6306C}"/>
              </a:ext>
            </a:extLst>
          </p:cNvPr>
          <p:cNvSpPr/>
          <p:nvPr/>
        </p:nvSpPr>
        <p:spPr>
          <a:xfrm>
            <a:off x="2011680" y="1554480"/>
            <a:ext cx="4754880" cy="4206240"/>
          </a:xfrm>
          <a:prstGeom prst="rect">
            <a:avLst/>
          </a:prstGeom>
          <a:noFill/>
        </p:spPr>
        <p:txBody>
          <a:bodyPr wrap="square" rtlCol="0" anchor="t"/>
          <a:lstStyle/>
          <a:p>
            <a:pPr marL="342900" indent="-342900">
              <a:spcAft>
                <a:spcPts val="1600"/>
              </a:spcAft>
              <a:buSzPct val="100000"/>
              <a:buChar char="•"/>
            </a:pPr>
            <a:endParaRPr lang="en-US" sz="1450" dirty="0"/>
          </a:p>
        </p:txBody>
      </p:sp>
      <p:pic>
        <p:nvPicPr>
          <p:cNvPr id="13" name="Picture 12" descr="A diagram of a satellite and satellite&#10;&#10;AI-generated content may be incorrect.">
            <a:extLst>
              <a:ext uri="{FF2B5EF4-FFF2-40B4-BE49-F238E27FC236}">
                <a16:creationId xmlns:a16="http://schemas.microsoft.com/office/drawing/2014/main" id="{06566AF2-DCB3-A71A-5438-1379660452D0}"/>
              </a:ext>
            </a:extLst>
          </p:cNvPr>
          <p:cNvPicPr>
            <a:picLocks noChangeAspect="1"/>
          </p:cNvPicPr>
          <p:nvPr/>
        </p:nvPicPr>
        <p:blipFill>
          <a:blip r:embed="rId2"/>
          <a:stretch>
            <a:fillRect/>
          </a:stretch>
        </p:blipFill>
        <p:spPr>
          <a:xfrm>
            <a:off x="1627632" y="1373948"/>
            <a:ext cx="7079411" cy="4108203"/>
          </a:xfrm>
          <a:prstGeom prst="rect">
            <a:avLst/>
          </a:prstGeom>
        </p:spPr>
      </p:pic>
      <p:sp>
        <p:nvSpPr>
          <p:cNvPr id="17" name="TextBox 16">
            <a:extLst>
              <a:ext uri="{FF2B5EF4-FFF2-40B4-BE49-F238E27FC236}">
                <a16:creationId xmlns:a16="http://schemas.microsoft.com/office/drawing/2014/main" id="{2824E985-944F-5C8C-EE0F-349DD2403C13}"/>
              </a:ext>
            </a:extLst>
          </p:cNvPr>
          <p:cNvSpPr txBox="1"/>
          <p:nvPr/>
        </p:nvSpPr>
        <p:spPr>
          <a:xfrm>
            <a:off x="2520176" y="5647095"/>
            <a:ext cx="6851480" cy="400110"/>
          </a:xfrm>
          <a:prstGeom prst="rect">
            <a:avLst/>
          </a:prstGeom>
          <a:noFill/>
        </p:spPr>
        <p:txBody>
          <a:bodyPr wrap="square">
            <a:spAutoFit/>
          </a:bodyPr>
          <a:lstStyle/>
          <a:p>
            <a:r>
              <a:rPr lang="en-US" sz="2000" dirty="0"/>
              <a:t>Simplified example of a satellite-assisted quantum network. </a:t>
            </a:r>
          </a:p>
        </p:txBody>
      </p:sp>
      <p:sp>
        <p:nvSpPr>
          <p:cNvPr id="20" name="TextBox 19">
            <a:extLst>
              <a:ext uri="{FF2B5EF4-FFF2-40B4-BE49-F238E27FC236}">
                <a16:creationId xmlns:a16="http://schemas.microsoft.com/office/drawing/2014/main" id="{BA58D250-DDD5-3E40-0ED0-5DFD06212E1D}"/>
              </a:ext>
            </a:extLst>
          </p:cNvPr>
          <p:cNvSpPr txBox="1"/>
          <p:nvPr/>
        </p:nvSpPr>
        <p:spPr>
          <a:xfrm>
            <a:off x="8717678" y="1456997"/>
            <a:ext cx="3390382" cy="4401205"/>
          </a:xfrm>
          <a:prstGeom prst="rect">
            <a:avLst/>
          </a:prstGeom>
          <a:noFill/>
        </p:spPr>
        <p:txBody>
          <a:bodyPr wrap="square">
            <a:spAutoFit/>
          </a:bodyPr>
          <a:lstStyle/>
          <a:p>
            <a:pPr marL="285750" indent="-285750">
              <a:buFont typeface="Arial" panose="020B0604020202020204" pitchFamily="34" charset="0"/>
              <a:buChar char="•"/>
            </a:pPr>
            <a:r>
              <a:rPr lang="en-US" sz="2000" dirty="0"/>
              <a:t>The quantum repeaters are depicted as nodes, connected via fiber links. </a:t>
            </a:r>
          </a:p>
          <a:p>
            <a:pPr marL="285750" indent="-285750">
              <a:buFont typeface="Arial" panose="020B0604020202020204" pitchFamily="34" charset="0"/>
              <a:buChar char="•"/>
            </a:pPr>
            <a:r>
              <a:rPr lang="en-US" sz="2000" dirty="0"/>
              <a:t>Dedicated ground stations (satellite dishes) have both fiber and satellite connections.</a:t>
            </a:r>
          </a:p>
          <a:p>
            <a:pPr marL="285750" indent="-285750">
              <a:buFont typeface="Arial" panose="020B0604020202020204" pitchFamily="34" charset="0"/>
              <a:buChar char="•"/>
            </a:pPr>
            <a:r>
              <a:rPr lang="en-US" sz="2000" dirty="0"/>
              <a:t>Link colors represent entanglement generation probability, with blue indicating higher probability (shorter links) transitioning to red for lower probability (longer links).</a:t>
            </a:r>
          </a:p>
        </p:txBody>
      </p:sp>
      <p:sp>
        <p:nvSpPr>
          <p:cNvPr id="22" name="TextBox 21">
            <a:extLst>
              <a:ext uri="{FF2B5EF4-FFF2-40B4-BE49-F238E27FC236}">
                <a16:creationId xmlns:a16="http://schemas.microsoft.com/office/drawing/2014/main" id="{035C1FEA-1D55-EA24-36F7-A273153E8B56}"/>
              </a:ext>
            </a:extLst>
          </p:cNvPr>
          <p:cNvSpPr txBox="1"/>
          <p:nvPr/>
        </p:nvSpPr>
        <p:spPr>
          <a:xfrm>
            <a:off x="2011680" y="6236208"/>
            <a:ext cx="9951415" cy="307777"/>
          </a:xfrm>
          <a:prstGeom prst="rect">
            <a:avLst/>
          </a:prstGeom>
          <a:noFill/>
        </p:spPr>
        <p:txBody>
          <a:bodyPr wrap="square">
            <a:spAutoFit/>
          </a:bodyPr>
          <a:lstStyle/>
          <a:p>
            <a:r>
              <a:rPr lang="en-US" sz="1400" dirty="0" err="1"/>
              <a:t>Arxiv</a:t>
            </a:r>
            <a:r>
              <a:rPr lang="en-US" sz="1400" dirty="0"/>
              <a:t>: </a:t>
            </a:r>
            <a:r>
              <a:rPr lang="en-US" sz="1400" dirty="0" err="1"/>
              <a:t>SatQNet</a:t>
            </a:r>
            <a:r>
              <a:rPr lang="en-US" sz="1400" dirty="0"/>
              <a:t>: Satellite-assisted Quantum Network Entanglement Routing Using Directed Line Graph Neural Networks</a:t>
            </a:r>
          </a:p>
        </p:txBody>
      </p:sp>
    </p:spTree>
    <p:extLst>
      <p:ext uri="{BB962C8B-B14F-4D97-AF65-F5344CB8AC3E}">
        <p14:creationId xmlns:p14="http://schemas.microsoft.com/office/powerpoint/2010/main" val="12665089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962AFA-5A12-0286-EFA0-26860D826FD6}"/>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9A954246-DA53-90AC-8A0A-0563CA9B5F1F}"/>
              </a:ext>
            </a:extLst>
          </p:cNvPr>
          <p:cNvSpPr/>
          <p:nvPr/>
        </p:nvSpPr>
        <p:spPr>
          <a:xfrm>
            <a:off x="0" y="0"/>
            <a:ext cx="1554480" cy="6858000"/>
          </a:xfrm>
          <a:prstGeom prst="rect">
            <a:avLst/>
          </a:prstGeom>
          <a:solidFill>
            <a:srgbClr val="A42037"/>
          </a:solidFill>
        </p:spPr>
        <p:txBody>
          <a:bodyPr/>
          <a:lstStyle/>
          <a:p>
            <a:endParaRPr lang="en-US" sz="1250" dirty="0">
              <a:solidFill>
                <a:srgbClr val="EACBD1"/>
              </a:solidFill>
              <a:latin typeface="Calibri" panose="020F0502020204030204" pitchFamily="34" charset="0"/>
              <a:cs typeface="Calibri" panose="020F0502020204030204" pitchFamily="34" charset="-120"/>
            </a:endParaRPr>
          </a:p>
        </p:txBody>
      </p:sp>
      <p:sp>
        <p:nvSpPr>
          <p:cNvPr id="5" name="Shape 3">
            <a:extLst>
              <a:ext uri="{FF2B5EF4-FFF2-40B4-BE49-F238E27FC236}">
                <a16:creationId xmlns:a16="http://schemas.microsoft.com/office/drawing/2014/main" id="{89B0010E-2D69-B597-5B2B-76F96E0125AD}"/>
              </a:ext>
            </a:extLst>
          </p:cNvPr>
          <p:cNvSpPr/>
          <p:nvPr/>
        </p:nvSpPr>
        <p:spPr>
          <a:xfrm>
            <a:off x="109728" y="5760720"/>
            <a:ext cx="1280160" cy="669414"/>
          </a:xfrm>
          <a:prstGeom prst="roundRect">
            <a:avLst>
              <a:gd name="adj" fmla="val 14286"/>
            </a:avLst>
          </a:prstGeom>
          <a:solidFill>
            <a:srgbClr val="FFFFFF"/>
          </a:solidFill>
        </p:spPr>
        <p:txBody>
          <a:bodyPr/>
          <a:lstStyle/>
          <a:p>
            <a:endParaRPr lang="en-US"/>
          </a:p>
        </p:txBody>
      </p:sp>
      <p:sp>
        <p:nvSpPr>
          <p:cNvPr id="4" name="Text 2">
            <a:extLst>
              <a:ext uri="{FF2B5EF4-FFF2-40B4-BE49-F238E27FC236}">
                <a16:creationId xmlns:a16="http://schemas.microsoft.com/office/drawing/2014/main" id="{28961F39-FE2F-299E-31A5-B788E03C11A8}"/>
              </a:ext>
            </a:extLst>
          </p:cNvPr>
          <p:cNvSpPr/>
          <p:nvPr/>
        </p:nvSpPr>
        <p:spPr>
          <a:xfrm>
            <a:off x="182880" y="1399032"/>
            <a:ext cx="1225296"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Quantum Network</a:t>
            </a:r>
          </a:p>
        </p:txBody>
      </p:sp>
      <p:sp>
        <p:nvSpPr>
          <p:cNvPr id="6" name="Text 4">
            <a:extLst>
              <a:ext uri="{FF2B5EF4-FFF2-40B4-BE49-F238E27FC236}">
                <a16:creationId xmlns:a16="http://schemas.microsoft.com/office/drawing/2014/main" id="{22429BEF-216D-E944-6B43-60069FA7930D}"/>
              </a:ext>
            </a:extLst>
          </p:cNvPr>
          <p:cNvSpPr/>
          <p:nvPr/>
        </p:nvSpPr>
        <p:spPr>
          <a:xfrm>
            <a:off x="182880" y="2267712"/>
            <a:ext cx="1225296"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Quantum Computing</a:t>
            </a:r>
          </a:p>
        </p:txBody>
      </p:sp>
      <p:sp>
        <p:nvSpPr>
          <p:cNvPr id="7" name="Text 5">
            <a:extLst>
              <a:ext uri="{FF2B5EF4-FFF2-40B4-BE49-F238E27FC236}">
                <a16:creationId xmlns:a16="http://schemas.microsoft.com/office/drawing/2014/main" id="{1304E271-6638-E575-4143-6C59B7ADA92B}"/>
              </a:ext>
            </a:extLst>
          </p:cNvPr>
          <p:cNvSpPr/>
          <p:nvPr/>
        </p:nvSpPr>
        <p:spPr>
          <a:xfrm>
            <a:off x="0" y="3172968"/>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Distributed Quantum Computing</a:t>
            </a:r>
          </a:p>
          <a:p>
            <a:pPr marL="0" indent="0" algn="l">
              <a:buNone/>
            </a:pPr>
            <a:endParaRPr lang="en-US" sz="1250" dirty="0"/>
          </a:p>
        </p:txBody>
      </p:sp>
      <p:sp>
        <p:nvSpPr>
          <p:cNvPr id="8" name="Text 6">
            <a:extLst>
              <a:ext uri="{FF2B5EF4-FFF2-40B4-BE49-F238E27FC236}">
                <a16:creationId xmlns:a16="http://schemas.microsoft.com/office/drawing/2014/main" id="{9CE4CDB9-EB3D-6DF0-D1B5-77124DE0B499}"/>
              </a:ext>
            </a:extLst>
          </p:cNvPr>
          <p:cNvSpPr/>
          <p:nvPr/>
        </p:nvSpPr>
        <p:spPr>
          <a:xfrm>
            <a:off x="109728" y="4005072"/>
            <a:ext cx="1335024" cy="512064"/>
          </a:xfrm>
          <a:prstGeom prst="rect">
            <a:avLst/>
          </a:prstGeom>
          <a:noFill/>
        </p:spPr>
        <p:txBody>
          <a:bodyPr wrap="square" rtlCol="0" anchor="ctr"/>
          <a:lstStyle/>
          <a:p>
            <a:r>
              <a:rPr lang="en-US" sz="1250" dirty="0">
                <a:solidFill>
                  <a:srgbClr val="EACBD1"/>
                </a:solidFill>
                <a:latin typeface="Calibri" panose="020F0502020204030204" pitchFamily="34" charset="0"/>
                <a:cs typeface="Calibri" panose="020F0502020204030204" pitchFamily="34" charset="-120"/>
              </a:rPr>
              <a:t>Satellite-Ground Communications</a:t>
            </a:r>
          </a:p>
        </p:txBody>
      </p:sp>
      <p:sp>
        <p:nvSpPr>
          <p:cNvPr id="9" name="Text 7">
            <a:extLst>
              <a:ext uri="{FF2B5EF4-FFF2-40B4-BE49-F238E27FC236}">
                <a16:creationId xmlns:a16="http://schemas.microsoft.com/office/drawing/2014/main" id="{6BED573E-F8CC-DAE0-1EF1-4DA6011B1D73}"/>
              </a:ext>
            </a:extLst>
          </p:cNvPr>
          <p:cNvSpPr/>
          <p:nvPr/>
        </p:nvSpPr>
        <p:spPr>
          <a:xfrm>
            <a:off x="0" y="4873752"/>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Satellite Assisted Quantum Networks</a:t>
            </a:r>
          </a:p>
        </p:txBody>
      </p:sp>
      <p:sp>
        <p:nvSpPr>
          <p:cNvPr id="10" name="Text 8">
            <a:extLst>
              <a:ext uri="{FF2B5EF4-FFF2-40B4-BE49-F238E27FC236}">
                <a16:creationId xmlns:a16="http://schemas.microsoft.com/office/drawing/2014/main" id="{F95E7538-4573-4F1D-037D-F0570EA796BF}"/>
              </a:ext>
            </a:extLst>
          </p:cNvPr>
          <p:cNvSpPr/>
          <p:nvPr/>
        </p:nvSpPr>
        <p:spPr>
          <a:xfrm>
            <a:off x="2011680" y="347472"/>
            <a:ext cx="9677095" cy="292608"/>
          </a:xfrm>
          <a:prstGeom prst="rect">
            <a:avLst/>
          </a:prstGeom>
          <a:noFill/>
        </p:spPr>
        <p:txBody>
          <a:bodyPr wrap="none" rtlCol="0" anchor="ctr"/>
          <a:lstStyle/>
          <a:p>
            <a:pPr marL="0" indent="0">
              <a:buNone/>
            </a:pPr>
            <a:r>
              <a:rPr lang="en-US" sz="1200" b="1" kern="0" spc="100" dirty="0">
                <a:solidFill>
                  <a:srgbClr val="A42037"/>
                </a:solidFill>
                <a:latin typeface="Calibri" panose="020F0502020204030204" pitchFamily="34" charset="0"/>
                <a:ea typeface="Calibri" panose="020F0502020204030204" pitchFamily="34" charset="-122"/>
                <a:cs typeface="Calibri" panose="020F0502020204030204" pitchFamily="34" charset="-120"/>
              </a:rPr>
              <a:t>INTRODUCTION</a:t>
            </a:r>
            <a:endParaRPr lang="en-US" sz="1200" dirty="0"/>
          </a:p>
        </p:txBody>
      </p:sp>
      <p:sp>
        <p:nvSpPr>
          <p:cNvPr id="11" name="Text 9">
            <a:extLst>
              <a:ext uri="{FF2B5EF4-FFF2-40B4-BE49-F238E27FC236}">
                <a16:creationId xmlns:a16="http://schemas.microsoft.com/office/drawing/2014/main" id="{140AA7C2-B32C-8D7D-7998-41343E818EE0}"/>
              </a:ext>
            </a:extLst>
          </p:cNvPr>
          <p:cNvSpPr/>
          <p:nvPr/>
        </p:nvSpPr>
        <p:spPr>
          <a:xfrm>
            <a:off x="2011680" y="621792"/>
            <a:ext cx="9677095" cy="658368"/>
          </a:xfrm>
          <a:prstGeom prst="rect">
            <a:avLst/>
          </a:prstGeom>
          <a:noFill/>
        </p:spPr>
        <p:txBody>
          <a:bodyPr wrap="square" rtlCol="0" anchor="ctr"/>
          <a:lstStyle/>
          <a:p>
            <a:r>
              <a:rPr lang="en-US" sz="3200" dirty="0"/>
              <a:t>Satellite-Ground Quantum Computing</a:t>
            </a:r>
          </a:p>
        </p:txBody>
      </p:sp>
      <p:sp>
        <p:nvSpPr>
          <p:cNvPr id="12" name="Text 10">
            <a:extLst>
              <a:ext uri="{FF2B5EF4-FFF2-40B4-BE49-F238E27FC236}">
                <a16:creationId xmlns:a16="http://schemas.microsoft.com/office/drawing/2014/main" id="{65547489-8024-B389-91B1-4F5AE0CC2835}"/>
              </a:ext>
            </a:extLst>
          </p:cNvPr>
          <p:cNvSpPr/>
          <p:nvPr/>
        </p:nvSpPr>
        <p:spPr>
          <a:xfrm>
            <a:off x="2011680" y="1554480"/>
            <a:ext cx="4754880" cy="4206240"/>
          </a:xfrm>
          <a:prstGeom prst="rect">
            <a:avLst/>
          </a:prstGeom>
          <a:noFill/>
        </p:spPr>
        <p:txBody>
          <a:bodyPr wrap="square" rtlCol="0" anchor="t"/>
          <a:lstStyle/>
          <a:p>
            <a:pPr marL="342900" indent="-342900">
              <a:spcAft>
                <a:spcPts val="1600"/>
              </a:spcAft>
              <a:buSzPct val="100000"/>
              <a:buChar char="•"/>
            </a:pPr>
            <a:endParaRPr lang="en-US" sz="1450" dirty="0"/>
          </a:p>
        </p:txBody>
      </p:sp>
      <p:sp>
        <p:nvSpPr>
          <p:cNvPr id="19" name="Text 17">
            <a:extLst>
              <a:ext uri="{FF2B5EF4-FFF2-40B4-BE49-F238E27FC236}">
                <a16:creationId xmlns:a16="http://schemas.microsoft.com/office/drawing/2014/main" id="{9E3FF167-49CE-AE38-D0C6-0AE22549BCF9}"/>
              </a:ext>
            </a:extLst>
          </p:cNvPr>
          <p:cNvSpPr/>
          <p:nvPr/>
        </p:nvSpPr>
        <p:spPr>
          <a:xfrm>
            <a:off x="11551615" y="6473952"/>
            <a:ext cx="411480" cy="274320"/>
          </a:xfrm>
          <a:prstGeom prst="rect">
            <a:avLst/>
          </a:prstGeom>
          <a:noFill/>
        </p:spPr>
        <p:txBody>
          <a:bodyPr wrap="square" rtlCol="0" anchor="ctr"/>
          <a:lstStyle/>
          <a:p>
            <a:pPr marL="0" indent="0" algn="r">
              <a:buNone/>
            </a:pPr>
            <a:r>
              <a:rPr lang="en-US" sz="1000" dirty="0">
                <a:solidFill>
                  <a:srgbClr val="58595B"/>
                </a:solidFill>
                <a:latin typeface="Calibri" panose="020F0502020204030204" pitchFamily="34" charset="0"/>
                <a:ea typeface="Calibri" panose="020F0502020204030204" pitchFamily="34" charset="-122"/>
                <a:cs typeface="Calibri" panose="020F0502020204030204" pitchFamily="34" charset="-120"/>
              </a:rPr>
              <a:t>3</a:t>
            </a:r>
            <a:endParaRPr lang="en-US" sz="1000" dirty="0"/>
          </a:p>
        </p:txBody>
      </p:sp>
      <p:sp>
        <p:nvSpPr>
          <p:cNvPr id="15" name="TextBox 14">
            <a:extLst>
              <a:ext uri="{FF2B5EF4-FFF2-40B4-BE49-F238E27FC236}">
                <a16:creationId xmlns:a16="http://schemas.microsoft.com/office/drawing/2014/main" id="{4E3A1474-C957-6678-C889-5863B96F19D9}"/>
              </a:ext>
            </a:extLst>
          </p:cNvPr>
          <p:cNvSpPr txBox="1"/>
          <p:nvPr/>
        </p:nvSpPr>
        <p:spPr>
          <a:xfrm>
            <a:off x="0" y="5760720"/>
            <a:ext cx="1554480" cy="669414"/>
          </a:xfrm>
          <a:prstGeom prst="rect">
            <a:avLst/>
          </a:prstGeom>
          <a:noFill/>
        </p:spPr>
        <p:txBody>
          <a:bodyPr wrap="square">
            <a:spAutoFit/>
          </a:bodyPr>
          <a:lstStyle/>
          <a:p>
            <a:pPr algn="ctr"/>
            <a:r>
              <a:rPr lang="en-US" sz="1250" b="1" dirty="0">
                <a:solidFill>
                  <a:srgbClr val="A42037"/>
                </a:solidFill>
                <a:latin typeface="Calibri" panose="020F0502020204030204" pitchFamily="34" charset="0"/>
                <a:cs typeface="Calibri" panose="020F0502020204030204" pitchFamily="34" charset="-120"/>
              </a:rPr>
              <a:t>Satellite-Ground Quantum Computing</a:t>
            </a:r>
          </a:p>
        </p:txBody>
      </p:sp>
      <p:sp>
        <p:nvSpPr>
          <p:cNvPr id="13" name="Rectangle 2">
            <a:extLst>
              <a:ext uri="{FF2B5EF4-FFF2-40B4-BE49-F238E27FC236}">
                <a16:creationId xmlns:a16="http://schemas.microsoft.com/office/drawing/2014/main" id="{4BB129EC-8BF8-1D27-FC2E-30667CC7DF12}"/>
              </a:ext>
            </a:extLst>
          </p:cNvPr>
          <p:cNvSpPr>
            <a:spLocks noChangeArrowheads="1"/>
          </p:cNvSpPr>
          <p:nvPr/>
        </p:nvSpPr>
        <p:spPr bwMode="auto">
          <a:xfrm rot="10800000" flipV="1">
            <a:off x="1893544" y="5065775"/>
            <a:ext cx="9795231" cy="16619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b="1" i="0" u="none" strike="noStrike" cap="none" normalizeH="0" baseline="0" dirty="0">
                <a:ln>
                  <a:noFill/>
                </a:ln>
                <a:solidFill>
                  <a:schemeClr val="tx1"/>
                </a:solidFill>
                <a:effectLst/>
                <a:latin typeface="Arial" panose="020B0604020202020204" pitchFamily="34" charset="0"/>
                <a:ea typeface="Google Sans"/>
              </a:rPr>
              <a:t> Quantum Key Distribution (QKD):</a:t>
            </a:r>
            <a:r>
              <a:rPr kumimoji="0" lang="en-US" altLang="en-US" b="0" i="0" u="none" strike="noStrike" cap="none" normalizeH="0" baseline="0" dirty="0">
                <a:ln>
                  <a:noFill/>
                </a:ln>
                <a:solidFill>
                  <a:schemeClr val="tx1"/>
                </a:solidFill>
                <a:effectLst/>
                <a:latin typeface="Arial" panose="020B0604020202020204" pitchFamily="34" charset="0"/>
                <a:ea typeface="Google Sans"/>
              </a:rPr>
              <a:t> Satellites send fragile light particles (photons) to ground stations to create unbreakable encryption keys.</a:t>
            </a:r>
            <a:endParaRPr kumimoji="0" lang="en-US" altLang="en-US"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b="1" i="0" u="none" strike="noStrike" cap="none" normalizeH="0" baseline="0" dirty="0">
                <a:ln>
                  <a:noFill/>
                </a:ln>
                <a:solidFill>
                  <a:schemeClr val="tx1"/>
                </a:solidFill>
                <a:effectLst/>
                <a:latin typeface="Arial" panose="020B0604020202020204" pitchFamily="34" charset="0"/>
                <a:ea typeface="Google Sans"/>
              </a:rPr>
              <a:t> Space-Based Advantage:</a:t>
            </a:r>
            <a:r>
              <a:rPr kumimoji="0" lang="en-US" altLang="en-US" b="0" i="0" u="none" strike="noStrike" cap="none" normalizeH="0" baseline="0" dirty="0">
                <a:ln>
                  <a:noFill/>
                </a:ln>
                <a:solidFill>
                  <a:schemeClr val="tx1"/>
                </a:solidFill>
                <a:effectLst/>
                <a:latin typeface="Arial" panose="020B0604020202020204" pitchFamily="34" charset="0"/>
                <a:ea typeface="Google Sans"/>
              </a:rPr>
              <a:t> Photons travel through empty space with very little loss or interference, unlike ground fiber-optic cables that degrade over long distances. </a:t>
            </a:r>
            <a:endParaRPr kumimoji="0" lang="en-US" altLang="en-US"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b="1" i="0" u="none" strike="noStrike" cap="none" normalizeH="0" baseline="0" dirty="0">
                <a:ln>
                  <a:noFill/>
                </a:ln>
                <a:solidFill>
                  <a:schemeClr val="tx1"/>
                </a:solidFill>
                <a:effectLst/>
                <a:latin typeface="Arial" panose="020B0604020202020204" pitchFamily="34" charset="0"/>
                <a:ea typeface="Google Sans"/>
              </a:rPr>
              <a:t> Entanglement:</a:t>
            </a:r>
            <a:r>
              <a:rPr kumimoji="0" lang="en-US" altLang="en-US" b="0" i="0" u="none" strike="noStrike" cap="none" normalizeH="0" baseline="0" dirty="0">
                <a:ln>
                  <a:noFill/>
                </a:ln>
                <a:solidFill>
                  <a:schemeClr val="tx1"/>
                </a:solidFill>
                <a:effectLst/>
                <a:latin typeface="Arial" panose="020B0604020202020204" pitchFamily="34" charset="0"/>
                <a:ea typeface="Google Sans"/>
              </a:rPr>
              <a:t> Low-Earth-orbit satellites generate and split pairs of linked photons, sending one half to the ground and keeping or sending the other elsewhere to connect remote networks. </a:t>
            </a:r>
            <a:endParaRPr kumimoji="0" lang="en-US" altLang="en-US" b="0" i="0" u="none" strike="noStrike" cap="none" normalizeH="0" baseline="0" dirty="0">
              <a:ln>
                <a:noFill/>
              </a:ln>
              <a:solidFill>
                <a:schemeClr val="tx1"/>
              </a:solidFill>
              <a:effectLst/>
              <a:latin typeface="Arial" panose="020B0604020202020204" pitchFamily="34" charset="0"/>
            </a:endParaRPr>
          </a:p>
        </p:txBody>
      </p:sp>
      <p:pic>
        <p:nvPicPr>
          <p:cNvPr id="1028" name="Picture 4" descr="How Quantum Computing Could Transform Satellite Ground Stations and Space Operations">
            <a:extLst>
              <a:ext uri="{FF2B5EF4-FFF2-40B4-BE49-F238E27FC236}">
                <a16:creationId xmlns:a16="http://schemas.microsoft.com/office/drawing/2014/main" id="{027B0909-794F-0A94-8DA5-EBBCCE5629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26506" y="1305933"/>
            <a:ext cx="6501161" cy="3656903"/>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46B10892-BE06-A62C-DF3F-FB75B858BBA4}"/>
              </a:ext>
            </a:extLst>
          </p:cNvPr>
          <p:cNvSpPr txBox="1"/>
          <p:nvPr/>
        </p:nvSpPr>
        <p:spPr>
          <a:xfrm>
            <a:off x="9547742" y="2571464"/>
            <a:ext cx="2141033" cy="738664"/>
          </a:xfrm>
          <a:prstGeom prst="rect">
            <a:avLst/>
          </a:prstGeom>
          <a:noFill/>
        </p:spPr>
        <p:txBody>
          <a:bodyPr wrap="square">
            <a:spAutoFit/>
          </a:bodyPr>
          <a:lstStyle/>
          <a:p>
            <a:r>
              <a:rPr lang="en-US" sz="1050" dirty="0"/>
              <a:t>https://</a:t>
            </a:r>
            <a:r>
              <a:rPr lang="en-US" sz="1050" dirty="0" err="1"/>
              <a:t>www.linkedin.com</a:t>
            </a:r>
            <a:r>
              <a:rPr lang="en-US" sz="1050" dirty="0"/>
              <a:t>/pulse/how-quantum-computing-could-transform-satellite-ground-kiran-kolipaka-oqpgc</a:t>
            </a:r>
          </a:p>
        </p:txBody>
      </p:sp>
    </p:spTree>
    <p:extLst>
      <p:ext uri="{BB962C8B-B14F-4D97-AF65-F5344CB8AC3E}">
        <p14:creationId xmlns:p14="http://schemas.microsoft.com/office/powerpoint/2010/main" val="41616799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F74922-A9D5-6B2F-276D-C92DAB9DB158}"/>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A6111BFD-35E9-8B63-3F34-2614267A4FA6}"/>
              </a:ext>
            </a:extLst>
          </p:cNvPr>
          <p:cNvSpPr/>
          <p:nvPr/>
        </p:nvSpPr>
        <p:spPr>
          <a:xfrm>
            <a:off x="0" y="0"/>
            <a:ext cx="1554480" cy="6858000"/>
          </a:xfrm>
          <a:prstGeom prst="rect">
            <a:avLst/>
          </a:prstGeom>
          <a:solidFill>
            <a:srgbClr val="A42037"/>
          </a:solidFill>
        </p:spPr>
        <p:txBody>
          <a:bodyPr/>
          <a:lstStyle/>
          <a:p>
            <a:endParaRPr lang="en-US" sz="1250" dirty="0">
              <a:solidFill>
                <a:srgbClr val="EACBD1"/>
              </a:solidFill>
              <a:latin typeface="Calibri" panose="020F0502020204030204" pitchFamily="34" charset="0"/>
              <a:cs typeface="Calibri" panose="020F0502020204030204" pitchFamily="34" charset="-120"/>
            </a:endParaRPr>
          </a:p>
        </p:txBody>
      </p:sp>
      <p:sp>
        <p:nvSpPr>
          <p:cNvPr id="5" name="Shape 3">
            <a:extLst>
              <a:ext uri="{FF2B5EF4-FFF2-40B4-BE49-F238E27FC236}">
                <a16:creationId xmlns:a16="http://schemas.microsoft.com/office/drawing/2014/main" id="{E873C74F-2581-8F50-3903-23B90D35F405}"/>
              </a:ext>
            </a:extLst>
          </p:cNvPr>
          <p:cNvSpPr/>
          <p:nvPr/>
        </p:nvSpPr>
        <p:spPr>
          <a:xfrm>
            <a:off x="109728" y="5760720"/>
            <a:ext cx="1280160" cy="669414"/>
          </a:xfrm>
          <a:prstGeom prst="roundRect">
            <a:avLst>
              <a:gd name="adj" fmla="val 14286"/>
            </a:avLst>
          </a:prstGeom>
          <a:solidFill>
            <a:srgbClr val="FFFFFF"/>
          </a:solidFill>
        </p:spPr>
        <p:txBody>
          <a:bodyPr/>
          <a:lstStyle/>
          <a:p>
            <a:endParaRPr lang="en-US"/>
          </a:p>
        </p:txBody>
      </p:sp>
      <p:sp>
        <p:nvSpPr>
          <p:cNvPr id="4" name="Text 2">
            <a:extLst>
              <a:ext uri="{FF2B5EF4-FFF2-40B4-BE49-F238E27FC236}">
                <a16:creationId xmlns:a16="http://schemas.microsoft.com/office/drawing/2014/main" id="{2E750C8F-90A5-A834-74C3-97FA21AA32D8}"/>
              </a:ext>
            </a:extLst>
          </p:cNvPr>
          <p:cNvSpPr/>
          <p:nvPr/>
        </p:nvSpPr>
        <p:spPr>
          <a:xfrm>
            <a:off x="182880" y="1399032"/>
            <a:ext cx="1225296"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Quantum Network</a:t>
            </a:r>
          </a:p>
        </p:txBody>
      </p:sp>
      <p:sp>
        <p:nvSpPr>
          <p:cNvPr id="6" name="Text 4">
            <a:extLst>
              <a:ext uri="{FF2B5EF4-FFF2-40B4-BE49-F238E27FC236}">
                <a16:creationId xmlns:a16="http://schemas.microsoft.com/office/drawing/2014/main" id="{4C349A71-FFD9-A946-5D5C-3E529F1451D8}"/>
              </a:ext>
            </a:extLst>
          </p:cNvPr>
          <p:cNvSpPr/>
          <p:nvPr/>
        </p:nvSpPr>
        <p:spPr>
          <a:xfrm>
            <a:off x="182880" y="2267712"/>
            <a:ext cx="1225296"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Quantum Computing</a:t>
            </a:r>
          </a:p>
        </p:txBody>
      </p:sp>
      <p:sp>
        <p:nvSpPr>
          <p:cNvPr id="7" name="Text 5">
            <a:extLst>
              <a:ext uri="{FF2B5EF4-FFF2-40B4-BE49-F238E27FC236}">
                <a16:creationId xmlns:a16="http://schemas.microsoft.com/office/drawing/2014/main" id="{38F048EF-B396-0188-63AA-B45CD072A59A}"/>
              </a:ext>
            </a:extLst>
          </p:cNvPr>
          <p:cNvSpPr/>
          <p:nvPr/>
        </p:nvSpPr>
        <p:spPr>
          <a:xfrm>
            <a:off x="0" y="3172968"/>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Distributed Quantum Computing</a:t>
            </a:r>
          </a:p>
          <a:p>
            <a:pPr marL="0" indent="0" algn="l">
              <a:buNone/>
            </a:pPr>
            <a:endParaRPr lang="en-US" sz="1250" dirty="0"/>
          </a:p>
        </p:txBody>
      </p:sp>
      <p:sp>
        <p:nvSpPr>
          <p:cNvPr id="8" name="Text 6">
            <a:extLst>
              <a:ext uri="{FF2B5EF4-FFF2-40B4-BE49-F238E27FC236}">
                <a16:creationId xmlns:a16="http://schemas.microsoft.com/office/drawing/2014/main" id="{F13C98DE-36AA-2446-8D09-5BD5A671705C}"/>
              </a:ext>
            </a:extLst>
          </p:cNvPr>
          <p:cNvSpPr/>
          <p:nvPr/>
        </p:nvSpPr>
        <p:spPr>
          <a:xfrm>
            <a:off x="109728" y="4005072"/>
            <a:ext cx="1335024" cy="512064"/>
          </a:xfrm>
          <a:prstGeom prst="rect">
            <a:avLst/>
          </a:prstGeom>
          <a:noFill/>
        </p:spPr>
        <p:txBody>
          <a:bodyPr wrap="square" rtlCol="0" anchor="ctr"/>
          <a:lstStyle/>
          <a:p>
            <a:r>
              <a:rPr lang="en-US" sz="1250" dirty="0">
                <a:solidFill>
                  <a:srgbClr val="EACBD1"/>
                </a:solidFill>
                <a:latin typeface="Calibri" panose="020F0502020204030204" pitchFamily="34" charset="0"/>
                <a:cs typeface="Calibri" panose="020F0502020204030204" pitchFamily="34" charset="-120"/>
              </a:rPr>
              <a:t>Satellite-Ground Communications</a:t>
            </a:r>
          </a:p>
        </p:txBody>
      </p:sp>
      <p:sp>
        <p:nvSpPr>
          <p:cNvPr id="9" name="Text 7">
            <a:extLst>
              <a:ext uri="{FF2B5EF4-FFF2-40B4-BE49-F238E27FC236}">
                <a16:creationId xmlns:a16="http://schemas.microsoft.com/office/drawing/2014/main" id="{7675B13C-F3B1-1A2C-9D01-E5F15E703172}"/>
              </a:ext>
            </a:extLst>
          </p:cNvPr>
          <p:cNvSpPr/>
          <p:nvPr/>
        </p:nvSpPr>
        <p:spPr>
          <a:xfrm>
            <a:off x="0" y="4873752"/>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Satellite Assisted Quantum Networks</a:t>
            </a:r>
          </a:p>
        </p:txBody>
      </p:sp>
      <p:sp>
        <p:nvSpPr>
          <p:cNvPr id="10" name="Text 8">
            <a:extLst>
              <a:ext uri="{FF2B5EF4-FFF2-40B4-BE49-F238E27FC236}">
                <a16:creationId xmlns:a16="http://schemas.microsoft.com/office/drawing/2014/main" id="{BEE8A00D-7A5E-9F19-5611-4624FF0BCD7B}"/>
              </a:ext>
            </a:extLst>
          </p:cNvPr>
          <p:cNvSpPr/>
          <p:nvPr/>
        </p:nvSpPr>
        <p:spPr>
          <a:xfrm>
            <a:off x="2011680" y="347472"/>
            <a:ext cx="9677095" cy="292608"/>
          </a:xfrm>
          <a:prstGeom prst="rect">
            <a:avLst/>
          </a:prstGeom>
          <a:noFill/>
        </p:spPr>
        <p:txBody>
          <a:bodyPr wrap="none" rtlCol="0" anchor="ctr"/>
          <a:lstStyle/>
          <a:p>
            <a:pPr marL="0" indent="0">
              <a:buNone/>
            </a:pPr>
            <a:r>
              <a:rPr lang="en-US" sz="1200" b="1" kern="0" spc="100" dirty="0">
                <a:solidFill>
                  <a:srgbClr val="A42037"/>
                </a:solidFill>
                <a:latin typeface="Calibri" panose="020F0502020204030204" pitchFamily="34" charset="0"/>
                <a:ea typeface="Calibri" panose="020F0502020204030204" pitchFamily="34" charset="-122"/>
                <a:cs typeface="Calibri" panose="020F0502020204030204" pitchFamily="34" charset="-120"/>
              </a:rPr>
              <a:t>INTRODUCTION</a:t>
            </a:r>
            <a:endParaRPr lang="en-US" sz="1200" dirty="0"/>
          </a:p>
        </p:txBody>
      </p:sp>
      <p:sp>
        <p:nvSpPr>
          <p:cNvPr id="11" name="Text 9">
            <a:extLst>
              <a:ext uri="{FF2B5EF4-FFF2-40B4-BE49-F238E27FC236}">
                <a16:creationId xmlns:a16="http://schemas.microsoft.com/office/drawing/2014/main" id="{2FC8B41D-4B02-86F5-D32A-4E31E34AD4DD}"/>
              </a:ext>
            </a:extLst>
          </p:cNvPr>
          <p:cNvSpPr/>
          <p:nvPr/>
        </p:nvSpPr>
        <p:spPr>
          <a:xfrm>
            <a:off x="2011680" y="621792"/>
            <a:ext cx="9677095" cy="658368"/>
          </a:xfrm>
          <a:prstGeom prst="rect">
            <a:avLst/>
          </a:prstGeom>
          <a:noFill/>
        </p:spPr>
        <p:txBody>
          <a:bodyPr wrap="square" rtlCol="0" anchor="ctr"/>
          <a:lstStyle/>
          <a:p>
            <a:r>
              <a:rPr lang="en-US" sz="3200" dirty="0"/>
              <a:t>Satellite-Ground Quantum Computing</a:t>
            </a:r>
          </a:p>
        </p:txBody>
      </p:sp>
      <p:sp>
        <p:nvSpPr>
          <p:cNvPr id="19" name="Text 17">
            <a:extLst>
              <a:ext uri="{FF2B5EF4-FFF2-40B4-BE49-F238E27FC236}">
                <a16:creationId xmlns:a16="http://schemas.microsoft.com/office/drawing/2014/main" id="{3AEF0E06-AAC6-97B3-604E-23F200A37584}"/>
              </a:ext>
            </a:extLst>
          </p:cNvPr>
          <p:cNvSpPr/>
          <p:nvPr/>
        </p:nvSpPr>
        <p:spPr>
          <a:xfrm>
            <a:off x="11551615" y="6473952"/>
            <a:ext cx="411480" cy="274320"/>
          </a:xfrm>
          <a:prstGeom prst="rect">
            <a:avLst/>
          </a:prstGeom>
          <a:noFill/>
        </p:spPr>
        <p:txBody>
          <a:bodyPr wrap="square" rtlCol="0" anchor="ctr"/>
          <a:lstStyle/>
          <a:p>
            <a:pPr marL="0" indent="0" algn="r">
              <a:buNone/>
            </a:pPr>
            <a:r>
              <a:rPr lang="en-US" sz="1000" dirty="0">
                <a:solidFill>
                  <a:srgbClr val="58595B"/>
                </a:solidFill>
                <a:latin typeface="Calibri" panose="020F0502020204030204" pitchFamily="34" charset="0"/>
                <a:ea typeface="Calibri" panose="020F0502020204030204" pitchFamily="34" charset="-122"/>
                <a:cs typeface="Calibri" panose="020F0502020204030204" pitchFamily="34" charset="-120"/>
              </a:rPr>
              <a:t>3</a:t>
            </a:r>
            <a:endParaRPr lang="en-US" sz="1000" dirty="0"/>
          </a:p>
        </p:txBody>
      </p:sp>
      <p:sp>
        <p:nvSpPr>
          <p:cNvPr id="15" name="TextBox 14">
            <a:extLst>
              <a:ext uri="{FF2B5EF4-FFF2-40B4-BE49-F238E27FC236}">
                <a16:creationId xmlns:a16="http://schemas.microsoft.com/office/drawing/2014/main" id="{CB51B2F8-0458-DCBE-BA62-70621759EA49}"/>
              </a:ext>
            </a:extLst>
          </p:cNvPr>
          <p:cNvSpPr txBox="1"/>
          <p:nvPr/>
        </p:nvSpPr>
        <p:spPr>
          <a:xfrm>
            <a:off x="0" y="5760720"/>
            <a:ext cx="1554480" cy="669414"/>
          </a:xfrm>
          <a:prstGeom prst="rect">
            <a:avLst/>
          </a:prstGeom>
          <a:noFill/>
        </p:spPr>
        <p:txBody>
          <a:bodyPr wrap="square">
            <a:spAutoFit/>
          </a:bodyPr>
          <a:lstStyle/>
          <a:p>
            <a:pPr algn="ctr"/>
            <a:r>
              <a:rPr lang="en-US" sz="1250" b="1" dirty="0">
                <a:solidFill>
                  <a:srgbClr val="A42037"/>
                </a:solidFill>
                <a:latin typeface="Calibri" panose="020F0502020204030204" pitchFamily="34" charset="0"/>
                <a:cs typeface="Calibri" panose="020F0502020204030204" pitchFamily="34" charset="-120"/>
              </a:rPr>
              <a:t>Satellite-Ground Quantum Computing</a:t>
            </a:r>
          </a:p>
        </p:txBody>
      </p:sp>
      <p:sp>
        <p:nvSpPr>
          <p:cNvPr id="3" name="Rectangle 1">
            <a:extLst>
              <a:ext uri="{FF2B5EF4-FFF2-40B4-BE49-F238E27FC236}">
                <a16:creationId xmlns:a16="http://schemas.microsoft.com/office/drawing/2014/main" id="{910C530C-7430-982B-A113-1CF77C40BDBD}"/>
              </a:ext>
            </a:extLst>
          </p:cNvPr>
          <p:cNvSpPr>
            <a:spLocks noChangeArrowheads="1"/>
          </p:cNvSpPr>
          <p:nvPr/>
        </p:nvSpPr>
        <p:spPr bwMode="auto">
          <a:xfrm>
            <a:off x="1735846" y="5870656"/>
            <a:ext cx="10228762"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000" b="1" i="0" u="none" strike="noStrike" cap="none" normalizeH="0" baseline="0" dirty="0">
                <a:ln>
                  <a:noFill/>
                </a:ln>
                <a:solidFill>
                  <a:schemeClr val="tx1"/>
                </a:solidFill>
                <a:effectLst/>
                <a:latin typeface="Arial" panose="020B0604020202020204" pitchFamily="34" charset="0"/>
                <a:ea typeface="Google Sans"/>
              </a:rPr>
              <a:t> Global Security:</a:t>
            </a:r>
            <a:r>
              <a:rPr kumimoji="0" lang="en-US" altLang="en-US" sz="2000" b="0" i="0" u="none" strike="noStrike" cap="none" normalizeH="0" baseline="0" dirty="0">
                <a:ln>
                  <a:noFill/>
                </a:ln>
                <a:solidFill>
                  <a:schemeClr val="tx1"/>
                </a:solidFill>
                <a:effectLst/>
                <a:latin typeface="Arial" panose="020B0604020202020204" pitchFamily="34" charset="0"/>
                <a:ea typeface="Google Sans"/>
              </a:rPr>
              <a:t> Creating hack-proof communication networks across continents.</a:t>
            </a:r>
            <a:endParaRPr kumimoji="0" lang="en-US" altLang="en-US" sz="11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000" b="1" i="0" u="none" strike="noStrike" cap="none" normalizeH="0" baseline="0" dirty="0">
                <a:ln>
                  <a:noFill/>
                </a:ln>
                <a:solidFill>
                  <a:schemeClr val="tx1"/>
                </a:solidFill>
                <a:effectLst/>
                <a:latin typeface="Arial" panose="020B0604020202020204" pitchFamily="34" charset="0"/>
                <a:ea typeface="Google Sans"/>
              </a:rPr>
              <a:t> Distributed Computing:</a:t>
            </a:r>
            <a:r>
              <a:rPr kumimoji="0" lang="en-US" altLang="en-US" sz="2000" b="0" i="0" u="none" strike="noStrike" cap="none" normalizeH="0" baseline="0" dirty="0">
                <a:ln>
                  <a:noFill/>
                </a:ln>
                <a:solidFill>
                  <a:schemeClr val="tx1"/>
                </a:solidFill>
                <a:effectLst/>
                <a:latin typeface="Arial" panose="020B0604020202020204" pitchFamily="34" charset="0"/>
                <a:ea typeface="Google Sans"/>
              </a:rPr>
              <a:t> Linking separate quantum computers together via space relays.</a:t>
            </a:r>
            <a:endParaRPr kumimoji="0" lang="en-US" altLang="en-US" sz="11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000" b="1" i="0" u="none" strike="noStrike" cap="none" normalizeH="0" baseline="0" dirty="0">
                <a:ln>
                  <a:noFill/>
                </a:ln>
                <a:solidFill>
                  <a:schemeClr val="tx1"/>
                </a:solidFill>
                <a:effectLst/>
                <a:latin typeface="Arial" panose="020B0604020202020204" pitchFamily="34" charset="0"/>
                <a:ea typeface="Google Sans"/>
              </a:rPr>
              <a:t> Quantum Sensing:</a:t>
            </a:r>
            <a:r>
              <a:rPr kumimoji="0" lang="en-US" altLang="en-US" sz="2000" b="0" i="0" u="none" strike="noStrike" cap="none" normalizeH="0" baseline="0" dirty="0">
                <a:ln>
                  <a:noFill/>
                </a:ln>
                <a:solidFill>
                  <a:schemeClr val="tx1"/>
                </a:solidFill>
                <a:effectLst/>
                <a:latin typeface="Arial" panose="020B0604020202020204" pitchFamily="34" charset="0"/>
                <a:ea typeface="Google Sans"/>
              </a:rPr>
              <a:t> Improving environmental monitoring and timing precision from space</a:t>
            </a:r>
            <a:endParaRPr kumimoji="0" lang="en-US" altLang="en-US" sz="3200" b="0" i="0" u="none" strike="noStrike" cap="none" normalizeH="0" baseline="0" dirty="0">
              <a:ln>
                <a:noFill/>
              </a:ln>
              <a:solidFill>
                <a:schemeClr val="tx1"/>
              </a:solidFill>
              <a:effectLst/>
              <a:latin typeface="Arial" panose="020B0604020202020204" pitchFamily="34" charset="0"/>
            </a:endParaRPr>
          </a:p>
        </p:txBody>
      </p:sp>
      <p:pic>
        <p:nvPicPr>
          <p:cNvPr id="2051" name="Picture 3" descr="Satellite Quantum Communications - The UK Integrated Quantum Networks Hub">
            <a:extLst>
              <a:ext uri="{FF2B5EF4-FFF2-40B4-BE49-F238E27FC236}">
                <a16:creationId xmlns:a16="http://schemas.microsoft.com/office/drawing/2014/main" id="{3EF4E4C0-BF9B-030C-E17D-A32E56A013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3272" y="1229788"/>
            <a:ext cx="1841448" cy="1640488"/>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25125620-3DCA-87A5-331A-283753144637}"/>
              </a:ext>
            </a:extLst>
          </p:cNvPr>
          <p:cNvSpPr txBox="1"/>
          <p:nvPr/>
        </p:nvSpPr>
        <p:spPr>
          <a:xfrm>
            <a:off x="1525466" y="3950969"/>
            <a:ext cx="2197826" cy="369332"/>
          </a:xfrm>
          <a:prstGeom prst="rect">
            <a:avLst/>
          </a:prstGeom>
          <a:noFill/>
        </p:spPr>
        <p:txBody>
          <a:bodyPr wrap="square">
            <a:spAutoFit/>
          </a:bodyPr>
          <a:lstStyle/>
          <a:p>
            <a:r>
              <a:rPr lang="en-US" dirty="0"/>
              <a:t>Boeing’s Q4S Mission</a:t>
            </a:r>
          </a:p>
        </p:txBody>
      </p:sp>
      <p:pic>
        <p:nvPicPr>
          <p:cNvPr id="2053" name="Picture 5" descr="Boeing takes a major step toward the quantum internet">
            <a:extLst>
              <a:ext uri="{FF2B5EF4-FFF2-40B4-BE49-F238E27FC236}">
                <a16:creationId xmlns:a16="http://schemas.microsoft.com/office/drawing/2014/main" id="{04937AEA-B2A9-9D12-4824-E4A9084749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4282" y="3137569"/>
            <a:ext cx="1437741" cy="807828"/>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2F9D24DD-6D86-51D0-FE0D-BEDF40AC37DD}"/>
              </a:ext>
            </a:extLst>
          </p:cNvPr>
          <p:cNvSpPr txBox="1"/>
          <p:nvPr/>
        </p:nvSpPr>
        <p:spPr>
          <a:xfrm>
            <a:off x="1633272" y="2706969"/>
            <a:ext cx="2171700" cy="369332"/>
          </a:xfrm>
          <a:prstGeom prst="rect">
            <a:avLst/>
          </a:prstGeom>
          <a:noFill/>
        </p:spPr>
        <p:txBody>
          <a:bodyPr wrap="square">
            <a:spAutoFit/>
          </a:bodyPr>
          <a:lstStyle/>
          <a:p>
            <a:r>
              <a:rPr lang="en-US" dirty="0"/>
              <a:t>SPOQC Mission (UK)</a:t>
            </a:r>
          </a:p>
        </p:txBody>
      </p:sp>
      <p:pic>
        <p:nvPicPr>
          <p:cNvPr id="2055" name="Picture 7" descr="Eagle-1 infographic">
            <a:extLst>
              <a:ext uri="{FF2B5EF4-FFF2-40B4-BE49-F238E27FC236}">
                <a16:creationId xmlns:a16="http://schemas.microsoft.com/office/drawing/2014/main" id="{66EF795B-6CE8-3CC9-C5CD-C8B663C78D4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15485" y="1505227"/>
            <a:ext cx="5119384" cy="2879653"/>
          </a:xfrm>
          <a:prstGeom prst="rect">
            <a:avLst/>
          </a:prstGeom>
          <a:noFill/>
          <a:extLst>
            <a:ext uri="{909E8E84-426E-40DD-AFC4-6F175D3DCCD1}">
              <a14:hiddenFill xmlns:a14="http://schemas.microsoft.com/office/drawing/2010/main">
                <a:solidFill>
                  <a:srgbClr val="FFFFFF"/>
                </a:solidFill>
              </a14:hiddenFill>
            </a:ext>
          </a:extLst>
        </p:spPr>
      </p:pic>
      <p:sp>
        <p:nvSpPr>
          <p:cNvPr id="22" name="TextBox 21">
            <a:extLst>
              <a:ext uri="{FF2B5EF4-FFF2-40B4-BE49-F238E27FC236}">
                <a16:creationId xmlns:a16="http://schemas.microsoft.com/office/drawing/2014/main" id="{19CBF87E-85DC-3F98-CFAD-3C0028AD0EAA}"/>
              </a:ext>
            </a:extLst>
          </p:cNvPr>
          <p:cNvSpPr txBox="1"/>
          <p:nvPr/>
        </p:nvSpPr>
        <p:spPr>
          <a:xfrm>
            <a:off x="1633272" y="5240301"/>
            <a:ext cx="2148535" cy="646331"/>
          </a:xfrm>
          <a:prstGeom prst="rect">
            <a:avLst/>
          </a:prstGeom>
          <a:noFill/>
        </p:spPr>
        <p:txBody>
          <a:bodyPr wrap="square">
            <a:spAutoFit/>
          </a:bodyPr>
          <a:lstStyle/>
          <a:p>
            <a:r>
              <a:rPr lang="en-US" dirty="0" err="1"/>
              <a:t>IonQ</a:t>
            </a:r>
            <a:r>
              <a:rPr lang="en-US" dirty="0"/>
              <a:t> &amp; </a:t>
            </a:r>
            <a:r>
              <a:rPr lang="en-US" dirty="0" err="1"/>
              <a:t>Skyloom</a:t>
            </a:r>
            <a:r>
              <a:rPr lang="en-US" dirty="0"/>
              <a:t> </a:t>
            </a:r>
          </a:p>
          <a:p>
            <a:r>
              <a:rPr lang="en-US" dirty="0"/>
              <a:t>Infrastructure</a:t>
            </a:r>
          </a:p>
        </p:txBody>
      </p:sp>
      <p:pic>
        <p:nvPicPr>
          <p:cNvPr id="2057" name="Picture 9" descr="IonQ Announces Plans to Acquire Skyloom">
            <a:extLst>
              <a:ext uri="{FF2B5EF4-FFF2-40B4-BE49-F238E27FC236}">
                <a16:creationId xmlns:a16="http://schemas.microsoft.com/office/drawing/2014/main" id="{87D0B8D7-3CEA-3A49-2991-57EAD5AD708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95245" y="4311112"/>
            <a:ext cx="1467210" cy="978140"/>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23">
            <a:extLst>
              <a:ext uri="{FF2B5EF4-FFF2-40B4-BE49-F238E27FC236}">
                <a16:creationId xmlns:a16="http://schemas.microsoft.com/office/drawing/2014/main" id="{3FAB183A-1880-512F-DC69-681153861083}"/>
              </a:ext>
            </a:extLst>
          </p:cNvPr>
          <p:cNvSpPr txBox="1"/>
          <p:nvPr/>
        </p:nvSpPr>
        <p:spPr>
          <a:xfrm>
            <a:off x="3940447" y="4531505"/>
            <a:ext cx="4897089" cy="369332"/>
          </a:xfrm>
          <a:prstGeom prst="rect">
            <a:avLst/>
          </a:prstGeom>
          <a:noFill/>
        </p:spPr>
        <p:txBody>
          <a:bodyPr wrap="square">
            <a:spAutoFit/>
          </a:bodyPr>
          <a:lstStyle/>
          <a:p>
            <a:r>
              <a:rPr lang="en-US" dirty="0"/>
              <a:t>EAGLE-1 &amp; SAGA (European Space Agency)</a:t>
            </a:r>
          </a:p>
        </p:txBody>
      </p:sp>
      <p:pic>
        <p:nvPicPr>
          <p:cNvPr id="2059" name="Picture 11" descr="Quantum Encryption in Orbit - Max Polyakov">
            <a:extLst>
              <a:ext uri="{FF2B5EF4-FFF2-40B4-BE49-F238E27FC236}">
                <a16:creationId xmlns:a16="http://schemas.microsoft.com/office/drawing/2014/main" id="{6E446667-5A9B-F3F6-8852-F228908B991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37536" y="1435478"/>
            <a:ext cx="3310051" cy="3593722"/>
          </a:xfrm>
          <a:prstGeom prst="rect">
            <a:avLst/>
          </a:prstGeom>
          <a:noFill/>
          <a:extLst>
            <a:ext uri="{909E8E84-426E-40DD-AFC4-6F175D3DCCD1}">
              <a14:hiddenFill xmlns:a14="http://schemas.microsoft.com/office/drawing/2010/main">
                <a:solidFill>
                  <a:srgbClr val="FFFFFF"/>
                </a:solidFill>
              </a14:hiddenFill>
            </a:ext>
          </a:extLst>
        </p:spPr>
      </p:pic>
      <p:sp>
        <p:nvSpPr>
          <p:cNvPr id="26" name="TextBox 25">
            <a:extLst>
              <a:ext uri="{FF2B5EF4-FFF2-40B4-BE49-F238E27FC236}">
                <a16:creationId xmlns:a16="http://schemas.microsoft.com/office/drawing/2014/main" id="{127B79AC-F869-FCFA-1E9F-65C52143C467}"/>
              </a:ext>
            </a:extLst>
          </p:cNvPr>
          <p:cNvSpPr txBox="1"/>
          <p:nvPr/>
        </p:nvSpPr>
        <p:spPr>
          <a:xfrm>
            <a:off x="8936448" y="5194134"/>
            <a:ext cx="3112226" cy="369332"/>
          </a:xfrm>
          <a:prstGeom prst="rect">
            <a:avLst/>
          </a:prstGeom>
          <a:noFill/>
        </p:spPr>
        <p:txBody>
          <a:bodyPr wrap="square">
            <a:spAutoFit/>
          </a:bodyPr>
          <a:lstStyle/>
          <a:p>
            <a:r>
              <a:rPr lang="en-US" dirty="0" err="1"/>
              <a:t>Micius</a:t>
            </a:r>
            <a:r>
              <a:rPr lang="en-US" dirty="0"/>
              <a:t> (Mozi) Satellite (China)</a:t>
            </a:r>
          </a:p>
        </p:txBody>
      </p:sp>
    </p:spTree>
    <p:extLst>
      <p:ext uri="{BB962C8B-B14F-4D97-AF65-F5344CB8AC3E}">
        <p14:creationId xmlns:p14="http://schemas.microsoft.com/office/powerpoint/2010/main" val="226149926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home/claude/assets/bg_texture.png"/>
          <p:cNvPicPr>
            <a:picLocks noChangeAspect="1"/>
          </p:cNvPicPr>
          <p:nvPr/>
        </p:nvPicPr>
        <p:blipFill>
          <a:blip r:embed="rId3"/>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A42037">
              <a:alpha val="70000"/>
            </a:srgbClr>
          </a:solidFill>
          <a:ln/>
        </p:spPr>
        <p:txBody>
          <a:bodyPr/>
          <a:lstStyle/>
          <a:p>
            <a:endParaRPr lang="en-US"/>
          </a:p>
        </p:txBody>
      </p:sp>
      <p:sp>
        <p:nvSpPr>
          <p:cNvPr id="4" name="Text 1"/>
          <p:cNvSpPr/>
          <p:nvPr/>
        </p:nvSpPr>
        <p:spPr>
          <a:xfrm>
            <a:off x="822960" y="2788920"/>
            <a:ext cx="10515600" cy="365760"/>
          </a:xfrm>
          <a:prstGeom prst="rect">
            <a:avLst/>
          </a:prstGeom>
          <a:noFill/>
          <a:ln/>
        </p:spPr>
        <p:txBody>
          <a:bodyPr wrap="square" rtlCol="0" anchor="ctr"/>
          <a:lstStyle/>
          <a:p>
            <a:pPr marL="0" indent="0">
              <a:buNone/>
            </a:pPr>
            <a:r>
              <a:rPr lang="en-US" sz="1300" b="1" kern="0" spc="200" dirty="0">
                <a:solidFill>
                  <a:srgbClr val="F0D3D8"/>
                </a:solidFill>
                <a:latin typeface="Calibri" pitchFamily="34" charset="0"/>
                <a:ea typeface="Calibri" pitchFamily="34" charset="-122"/>
                <a:cs typeface="Calibri" pitchFamily="34" charset="-120"/>
              </a:rPr>
              <a:t>SECTION 2</a:t>
            </a:r>
            <a:endParaRPr lang="en-US" sz="1300" dirty="0"/>
          </a:p>
        </p:txBody>
      </p:sp>
      <p:sp>
        <p:nvSpPr>
          <p:cNvPr id="5" name="Text 2"/>
          <p:cNvSpPr/>
          <p:nvPr/>
        </p:nvSpPr>
        <p:spPr>
          <a:xfrm>
            <a:off x="822960" y="3154680"/>
            <a:ext cx="10515600" cy="1005840"/>
          </a:xfrm>
          <a:prstGeom prst="rect">
            <a:avLst/>
          </a:prstGeom>
          <a:noFill/>
          <a:ln/>
        </p:spPr>
        <p:txBody>
          <a:bodyPr wrap="square" rtlCol="0" anchor="ctr"/>
          <a:lstStyle/>
          <a:p>
            <a:pPr marL="0" indent="0">
              <a:buNone/>
            </a:pPr>
            <a:r>
              <a:rPr lang="en-US" sz="3600" b="1" dirty="0">
                <a:solidFill>
                  <a:srgbClr val="FFFFFF"/>
                </a:solidFill>
                <a:latin typeface="Cambria" pitchFamily="34" charset="0"/>
                <a:ea typeface="Cambria" pitchFamily="34" charset="-122"/>
                <a:cs typeface="Cambria" pitchFamily="34" charset="-120"/>
              </a:rPr>
              <a:t>Hybrid Quantum-Classical Computing Framework</a:t>
            </a:r>
          </a:p>
        </p:txBody>
      </p:sp>
      <p:sp>
        <p:nvSpPr>
          <p:cNvPr id="6" name="Text 3"/>
          <p:cNvSpPr/>
          <p:nvPr/>
        </p:nvSpPr>
        <p:spPr>
          <a:xfrm>
            <a:off x="822960" y="4160520"/>
            <a:ext cx="9144000" cy="457200"/>
          </a:xfrm>
          <a:prstGeom prst="rect">
            <a:avLst/>
          </a:prstGeom>
          <a:noFill/>
          <a:ln/>
        </p:spPr>
        <p:txBody>
          <a:bodyPr wrap="square" rtlCol="0" anchor="ctr"/>
          <a:lstStyle/>
          <a:p>
            <a:pPr marL="0" indent="0">
              <a:buNone/>
            </a:pPr>
            <a:r>
              <a:rPr lang="en-US" sz="1500" i="1" dirty="0">
                <a:solidFill>
                  <a:srgbClr val="F0D3D8"/>
                </a:solidFill>
                <a:latin typeface="Calibri" pitchFamily="34" charset="0"/>
                <a:ea typeface="Calibri" pitchFamily="34" charset="-122"/>
                <a:cs typeface="Calibri" pitchFamily="34" charset="-120"/>
              </a:rPr>
              <a:t>Key concepts and techniques used by hybrid QC computing to solve optimization problems</a:t>
            </a:r>
          </a:p>
        </p:txBody>
      </p:sp>
      <p:sp>
        <p:nvSpPr>
          <p:cNvPr id="7" name="Text 4"/>
          <p:cNvSpPr/>
          <p:nvPr/>
        </p:nvSpPr>
        <p:spPr>
          <a:xfrm>
            <a:off x="11551615" y="6473952"/>
            <a:ext cx="411480" cy="274320"/>
          </a:xfrm>
          <a:prstGeom prst="rect">
            <a:avLst/>
          </a:prstGeom>
          <a:noFill/>
          <a:ln/>
        </p:spPr>
        <p:txBody>
          <a:bodyPr wrap="square" rtlCol="0" anchor="ctr"/>
          <a:lstStyle/>
          <a:p>
            <a:pPr marL="0" indent="0" algn="r">
              <a:buNone/>
            </a:pPr>
            <a:r>
              <a:rPr lang="en-US" sz="1000" dirty="0">
                <a:solidFill>
                  <a:srgbClr val="E8C9CE"/>
                </a:solidFill>
                <a:latin typeface="Calibri" pitchFamily="34" charset="0"/>
                <a:ea typeface="Calibri" pitchFamily="34" charset="-122"/>
                <a:cs typeface="Calibri" pitchFamily="34" charset="-120"/>
              </a:rPr>
              <a:t>3</a:t>
            </a:r>
            <a:endParaRPr lang="en-US" sz="1000" dirty="0"/>
          </a:p>
        </p:txBody>
      </p:sp>
      <p:sp>
        <p:nvSpPr>
          <p:cNvPr id="8" name="Text 5"/>
          <p:cNvSpPr/>
          <p:nvPr/>
        </p:nvSpPr>
        <p:spPr>
          <a:xfrm>
            <a:off x="502920" y="6473952"/>
            <a:ext cx="5486400" cy="274320"/>
          </a:xfrm>
          <a:prstGeom prst="rect">
            <a:avLst/>
          </a:prstGeom>
          <a:noFill/>
          <a:ln/>
        </p:spPr>
        <p:txBody>
          <a:bodyPr wrap="square" rtlCol="0" anchor="ctr"/>
          <a:lstStyle/>
          <a:p>
            <a:pPr marL="0" indent="0">
              <a:buNone/>
            </a:pPr>
            <a:r>
              <a:rPr lang="en-US" sz="900" i="1" dirty="0">
                <a:solidFill>
                  <a:srgbClr val="E8C9CE"/>
                </a:solidFill>
                <a:latin typeface="Calibri" pitchFamily="34" charset="0"/>
                <a:ea typeface="Calibri" pitchFamily="34" charset="-122"/>
                <a:cs typeface="Calibri" pitchFamily="34" charset="-120"/>
              </a:rPr>
              <a:t>Hybrid Satellite-Ground Quantum Networks and Computing |  QCE ’26</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554480" cy="6858000"/>
          </a:xfrm>
          <a:prstGeom prst="rect">
            <a:avLst/>
          </a:prstGeom>
          <a:solidFill>
            <a:srgbClr val="A42037"/>
          </a:solidFill>
          <a:ln/>
        </p:spPr>
        <p:txBody>
          <a:bodyPr/>
          <a:lstStyle/>
          <a:p>
            <a:endParaRPr lang="en-US"/>
          </a:p>
        </p:txBody>
      </p:sp>
      <p:sp>
        <p:nvSpPr>
          <p:cNvPr id="4" name="Text 2"/>
          <p:cNvSpPr/>
          <p:nvPr/>
        </p:nvSpPr>
        <p:spPr>
          <a:xfrm>
            <a:off x="2011680" y="411480"/>
            <a:ext cx="9677095" cy="658368"/>
          </a:xfrm>
          <a:prstGeom prst="rect">
            <a:avLst/>
          </a:prstGeom>
          <a:noFill/>
          <a:ln/>
        </p:spPr>
        <p:txBody>
          <a:bodyPr wrap="square" rtlCol="0" anchor="ctr"/>
          <a:lstStyle/>
          <a:p>
            <a:pPr marL="0" indent="0">
              <a:buNone/>
            </a:pPr>
            <a:r>
              <a:rPr lang="en-US" sz="3000" b="1" dirty="0">
                <a:solidFill>
                  <a:srgbClr val="231F20"/>
                </a:solidFill>
                <a:latin typeface="Cambria" pitchFamily="34" charset="0"/>
                <a:ea typeface="Cambria" pitchFamily="34" charset="-122"/>
                <a:cs typeface="Cambria" pitchFamily="34" charset="-120"/>
              </a:rPr>
              <a:t>Outline</a:t>
            </a:r>
            <a:endParaRPr lang="en-US" sz="3000" dirty="0"/>
          </a:p>
        </p:txBody>
      </p:sp>
      <p:sp>
        <p:nvSpPr>
          <p:cNvPr id="5" name="Shape 3"/>
          <p:cNvSpPr/>
          <p:nvPr/>
        </p:nvSpPr>
        <p:spPr>
          <a:xfrm>
            <a:off x="2011680" y="1600200"/>
            <a:ext cx="585216" cy="585216"/>
          </a:xfrm>
          <a:prstGeom prst="roundRect">
            <a:avLst>
              <a:gd name="adj" fmla="val 50000"/>
            </a:avLst>
          </a:prstGeom>
          <a:solidFill>
            <a:srgbClr val="F2F0EF"/>
          </a:solidFill>
          <a:ln w="15875">
            <a:solidFill>
              <a:srgbClr val="A42037"/>
            </a:solidFill>
            <a:prstDash val="solid"/>
          </a:ln>
        </p:spPr>
        <p:txBody>
          <a:bodyPr/>
          <a:lstStyle/>
          <a:p>
            <a:endParaRPr lang="en-US"/>
          </a:p>
        </p:txBody>
      </p:sp>
      <p:sp>
        <p:nvSpPr>
          <p:cNvPr id="6" name="Text 4"/>
          <p:cNvSpPr/>
          <p:nvPr/>
        </p:nvSpPr>
        <p:spPr>
          <a:xfrm>
            <a:off x="2011680" y="1600200"/>
            <a:ext cx="585216" cy="585216"/>
          </a:xfrm>
          <a:prstGeom prst="rect">
            <a:avLst/>
          </a:prstGeom>
          <a:noFill/>
          <a:ln/>
        </p:spPr>
        <p:txBody>
          <a:bodyPr wrap="square" rtlCol="0" anchor="ctr"/>
          <a:lstStyle/>
          <a:p>
            <a:pPr marL="0" indent="0" algn="ctr">
              <a:buNone/>
            </a:pPr>
            <a:r>
              <a:rPr lang="en-US" sz="1800" b="1" dirty="0">
                <a:solidFill>
                  <a:srgbClr val="A42037"/>
                </a:solidFill>
                <a:latin typeface="Cambria" pitchFamily="34" charset="0"/>
                <a:ea typeface="Cambria" pitchFamily="34" charset="-122"/>
                <a:cs typeface="Cambria" pitchFamily="34" charset="-120"/>
              </a:rPr>
              <a:t>1</a:t>
            </a:r>
            <a:endParaRPr lang="en-US" sz="1800" dirty="0"/>
          </a:p>
        </p:txBody>
      </p:sp>
      <p:sp>
        <p:nvSpPr>
          <p:cNvPr id="7" name="Text 5"/>
          <p:cNvSpPr/>
          <p:nvPr/>
        </p:nvSpPr>
        <p:spPr>
          <a:xfrm>
            <a:off x="2788920" y="1572768"/>
            <a:ext cx="8854135" cy="365760"/>
          </a:xfrm>
          <a:prstGeom prst="rect">
            <a:avLst/>
          </a:prstGeom>
          <a:noFill/>
          <a:ln/>
        </p:spPr>
        <p:txBody>
          <a:bodyPr wrap="square" rtlCol="0" anchor="ctr"/>
          <a:lstStyle/>
          <a:p>
            <a:r>
              <a:rPr lang="en-US" sz="1600" b="1" dirty="0">
                <a:solidFill>
                  <a:srgbClr val="231F20"/>
                </a:solidFill>
                <a:latin typeface="Calibri" pitchFamily="34" charset="0"/>
                <a:ea typeface="Calibri" pitchFamily="34" charset="-122"/>
                <a:cs typeface="Calibri" pitchFamily="34" charset="-120"/>
              </a:rPr>
              <a:t>Quantum Optimization Algorithms </a:t>
            </a:r>
          </a:p>
        </p:txBody>
      </p:sp>
      <p:sp>
        <p:nvSpPr>
          <p:cNvPr id="8" name="Text 6"/>
          <p:cNvSpPr/>
          <p:nvPr/>
        </p:nvSpPr>
        <p:spPr>
          <a:xfrm>
            <a:off x="2788920" y="1901952"/>
            <a:ext cx="8854135" cy="365760"/>
          </a:xfrm>
          <a:prstGeom prst="rect">
            <a:avLst/>
          </a:prstGeom>
          <a:noFill/>
          <a:ln/>
        </p:spPr>
        <p:txBody>
          <a:bodyPr wrap="square" rtlCol="0" anchor="ctr"/>
          <a:lstStyle/>
          <a:p>
            <a:r>
              <a:rPr lang="en-US" sz="1200" dirty="0">
                <a:solidFill>
                  <a:srgbClr val="58595B"/>
                </a:solidFill>
                <a:latin typeface="Calibri" pitchFamily="34" charset="0"/>
                <a:ea typeface="Calibri" pitchFamily="34" charset="-122"/>
                <a:cs typeface="Calibri" pitchFamily="34" charset="-120"/>
              </a:rPr>
              <a:t> Key math foundations and principles</a:t>
            </a:r>
            <a:endParaRPr lang="en-US" sz="1200" dirty="0"/>
          </a:p>
        </p:txBody>
      </p:sp>
      <p:sp>
        <p:nvSpPr>
          <p:cNvPr id="9" name="Shape 7"/>
          <p:cNvSpPr/>
          <p:nvPr/>
        </p:nvSpPr>
        <p:spPr>
          <a:xfrm>
            <a:off x="2011680" y="2441448"/>
            <a:ext cx="9677095" cy="0"/>
          </a:xfrm>
          <a:prstGeom prst="line">
            <a:avLst/>
          </a:prstGeom>
          <a:noFill/>
          <a:ln w="9525">
            <a:solidFill>
              <a:srgbClr val="DAD7D6"/>
            </a:solidFill>
            <a:prstDash val="solid"/>
          </a:ln>
        </p:spPr>
        <p:txBody>
          <a:bodyPr/>
          <a:lstStyle/>
          <a:p>
            <a:endParaRPr lang="en-US"/>
          </a:p>
        </p:txBody>
      </p:sp>
      <p:sp>
        <p:nvSpPr>
          <p:cNvPr id="10" name="Shape 8"/>
          <p:cNvSpPr/>
          <p:nvPr/>
        </p:nvSpPr>
        <p:spPr>
          <a:xfrm>
            <a:off x="2011680" y="2532888"/>
            <a:ext cx="585216" cy="585216"/>
          </a:xfrm>
          <a:prstGeom prst="roundRect">
            <a:avLst>
              <a:gd name="adj" fmla="val 50000"/>
            </a:avLst>
          </a:prstGeom>
          <a:solidFill>
            <a:srgbClr val="F2F0EF"/>
          </a:solidFill>
          <a:ln w="15875">
            <a:solidFill>
              <a:srgbClr val="A42037"/>
            </a:solidFill>
            <a:prstDash val="solid"/>
          </a:ln>
        </p:spPr>
        <p:txBody>
          <a:bodyPr/>
          <a:lstStyle/>
          <a:p>
            <a:endParaRPr lang="en-US"/>
          </a:p>
        </p:txBody>
      </p:sp>
      <p:sp>
        <p:nvSpPr>
          <p:cNvPr id="11" name="Text 9"/>
          <p:cNvSpPr/>
          <p:nvPr/>
        </p:nvSpPr>
        <p:spPr>
          <a:xfrm>
            <a:off x="2011680" y="2532888"/>
            <a:ext cx="585216" cy="585216"/>
          </a:xfrm>
          <a:prstGeom prst="rect">
            <a:avLst/>
          </a:prstGeom>
          <a:noFill/>
          <a:ln/>
        </p:spPr>
        <p:txBody>
          <a:bodyPr wrap="square" rtlCol="0" anchor="ctr"/>
          <a:lstStyle/>
          <a:p>
            <a:pPr marL="0" indent="0" algn="ctr">
              <a:buNone/>
            </a:pPr>
            <a:r>
              <a:rPr lang="en-US" sz="1800" b="1" dirty="0">
                <a:solidFill>
                  <a:srgbClr val="A42037"/>
                </a:solidFill>
                <a:latin typeface="Cambria" pitchFamily="34" charset="0"/>
                <a:ea typeface="Cambria" pitchFamily="34" charset="-122"/>
                <a:cs typeface="Cambria" pitchFamily="34" charset="-120"/>
              </a:rPr>
              <a:t>2</a:t>
            </a:r>
            <a:endParaRPr lang="en-US" sz="1800" dirty="0"/>
          </a:p>
        </p:txBody>
      </p:sp>
      <p:sp>
        <p:nvSpPr>
          <p:cNvPr id="12" name="Text 10"/>
          <p:cNvSpPr/>
          <p:nvPr/>
        </p:nvSpPr>
        <p:spPr>
          <a:xfrm>
            <a:off x="2788920" y="2505456"/>
            <a:ext cx="8854135" cy="365760"/>
          </a:xfrm>
          <a:prstGeom prst="rect">
            <a:avLst/>
          </a:prstGeom>
          <a:noFill/>
          <a:ln/>
        </p:spPr>
        <p:txBody>
          <a:bodyPr wrap="square" rtlCol="0" anchor="ctr"/>
          <a:lstStyle/>
          <a:p>
            <a:pPr marL="0" indent="0">
              <a:buNone/>
            </a:pPr>
            <a:r>
              <a:rPr lang="en-US" altLang="zh-CN" sz="1600" b="1" dirty="0">
                <a:solidFill>
                  <a:srgbClr val="231F20"/>
                </a:solidFill>
                <a:latin typeface="Calibri" pitchFamily="34" charset="0"/>
                <a:ea typeface="Calibri" pitchFamily="34" charset="-122"/>
                <a:cs typeface="Calibri" pitchFamily="34" charset="-120"/>
              </a:rPr>
              <a:t>Hybrid Quantum Classical Computing</a:t>
            </a:r>
            <a:endParaRPr lang="en-US" sz="1600" b="1" dirty="0">
              <a:solidFill>
                <a:srgbClr val="231F20"/>
              </a:solidFill>
              <a:latin typeface="Calibri" pitchFamily="34" charset="0"/>
              <a:ea typeface="Calibri" pitchFamily="34" charset="-122"/>
              <a:cs typeface="Calibri" pitchFamily="34" charset="-120"/>
            </a:endParaRPr>
          </a:p>
        </p:txBody>
      </p:sp>
      <p:sp>
        <p:nvSpPr>
          <p:cNvPr id="13" name="Text 11"/>
          <p:cNvSpPr/>
          <p:nvPr/>
        </p:nvSpPr>
        <p:spPr>
          <a:xfrm>
            <a:off x="2788920" y="2834640"/>
            <a:ext cx="8854135" cy="365760"/>
          </a:xfrm>
          <a:prstGeom prst="rect">
            <a:avLst/>
          </a:prstGeom>
          <a:noFill/>
          <a:ln/>
        </p:spPr>
        <p:txBody>
          <a:bodyPr wrap="square" rtlCol="0" anchor="ctr"/>
          <a:lstStyle/>
          <a:p>
            <a:pPr marL="0" indent="0">
              <a:buNone/>
            </a:pPr>
            <a:r>
              <a:rPr lang="en-US" sz="1200" dirty="0">
                <a:solidFill>
                  <a:srgbClr val="58595B"/>
                </a:solidFill>
                <a:latin typeface="Calibri" pitchFamily="34" charset="0"/>
                <a:ea typeface="Calibri" pitchFamily="34" charset="-122"/>
                <a:cs typeface="Calibri" pitchFamily="34" charset="-120"/>
              </a:rPr>
              <a:t>Key concepts and workflow</a:t>
            </a:r>
            <a:endParaRPr lang="en-US" sz="1200" dirty="0"/>
          </a:p>
        </p:txBody>
      </p:sp>
      <p:sp>
        <p:nvSpPr>
          <p:cNvPr id="14" name="Shape 12"/>
          <p:cNvSpPr/>
          <p:nvPr/>
        </p:nvSpPr>
        <p:spPr>
          <a:xfrm>
            <a:off x="2011680" y="3374136"/>
            <a:ext cx="9677095" cy="0"/>
          </a:xfrm>
          <a:prstGeom prst="line">
            <a:avLst/>
          </a:prstGeom>
          <a:noFill/>
          <a:ln w="9525">
            <a:solidFill>
              <a:srgbClr val="DAD7D6"/>
            </a:solidFill>
            <a:prstDash val="solid"/>
          </a:ln>
        </p:spPr>
        <p:txBody>
          <a:bodyPr/>
          <a:lstStyle/>
          <a:p>
            <a:endParaRPr lang="en-US"/>
          </a:p>
        </p:txBody>
      </p:sp>
      <p:sp>
        <p:nvSpPr>
          <p:cNvPr id="15" name="Shape 13"/>
          <p:cNvSpPr/>
          <p:nvPr/>
        </p:nvSpPr>
        <p:spPr>
          <a:xfrm>
            <a:off x="2011680" y="3465576"/>
            <a:ext cx="585216" cy="585216"/>
          </a:xfrm>
          <a:prstGeom prst="roundRect">
            <a:avLst>
              <a:gd name="adj" fmla="val 50000"/>
            </a:avLst>
          </a:prstGeom>
          <a:solidFill>
            <a:srgbClr val="F2F0EF"/>
          </a:solidFill>
          <a:ln w="15875">
            <a:solidFill>
              <a:srgbClr val="A42037"/>
            </a:solidFill>
            <a:prstDash val="solid"/>
          </a:ln>
        </p:spPr>
        <p:txBody>
          <a:bodyPr/>
          <a:lstStyle/>
          <a:p>
            <a:endParaRPr lang="en-US"/>
          </a:p>
        </p:txBody>
      </p:sp>
      <p:sp>
        <p:nvSpPr>
          <p:cNvPr id="16" name="Text 14"/>
          <p:cNvSpPr/>
          <p:nvPr/>
        </p:nvSpPr>
        <p:spPr>
          <a:xfrm>
            <a:off x="2011680" y="3465576"/>
            <a:ext cx="585216" cy="585216"/>
          </a:xfrm>
          <a:prstGeom prst="rect">
            <a:avLst/>
          </a:prstGeom>
          <a:noFill/>
          <a:ln/>
        </p:spPr>
        <p:txBody>
          <a:bodyPr wrap="square" rtlCol="0" anchor="ctr"/>
          <a:lstStyle/>
          <a:p>
            <a:pPr marL="0" indent="0" algn="ctr">
              <a:buNone/>
            </a:pPr>
            <a:r>
              <a:rPr lang="en-US" sz="1800" b="1" dirty="0">
                <a:solidFill>
                  <a:srgbClr val="A42037"/>
                </a:solidFill>
                <a:latin typeface="Cambria" pitchFamily="34" charset="0"/>
                <a:ea typeface="Cambria" pitchFamily="34" charset="-122"/>
                <a:cs typeface="Cambria" pitchFamily="34" charset="-120"/>
              </a:rPr>
              <a:t>3</a:t>
            </a:r>
            <a:endParaRPr lang="en-US" sz="1800" dirty="0"/>
          </a:p>
        </p:txBody>
      </p:sp>
      <p:sp>
        <p:nvSpPr>
          <p:cNvPr id="17" name="Text 15"/>
          <p:cNvSpPr/>
          <p:nvPr/>
        </p:nvSpPr>
        <p:spPr>
          <a:xfrm>
            <a:off x="2788920" y="3438144"/>
            <a:ext cx="8854135" cy="365760"/>
          </a:xfrm>
          <a:prstGeom prst="rect">
            <a:avLst/>
          </a:prstGeom>
          <a:noFill/>
          <a:ln/>
        </p:spPr>
        <p:txBody>
          <a:bodyPr wrap="square" rtlCol="0" anchor="ctr"/>
          <a:lstStyle/>
          <a:p>
            <a:pPr marL="0" indent="0">
              <a:buNone/>
            </a:pPr>
            <a:r>
              <a:rPr lang="en-US" sz="1600" b="1" dirty="0">
                <a:solidFill>
                  <a:srgbClr val="231F20"/>
                </a:solidFill>
                <a:latin typeface="Calibri" pitchFamily="34" charset="0"/>
                <a:ea typeface="Calibri" pitchFamily="34" charset="-122"/>
                <a:cs typeface="Calibri" pitchFamily="34" charset="-120"/>
              </a:rPr>
              <a:t>Hybrid Quantum-Classical Application</a:t>
            </a:r>
            <a:endParaRPr lang="en-US" sz="1600" dirty="0"/>
          </a:p>
        </p:txBody>
      </p:sp>
      <p:sp>
        <p:nvSpPr>
          <p:cNvPr id="18" name="Text 16"/>
          <p:cNvSpPr/>
          <p:nvPr/>
        </p:nvSpPr>
        <p:spPr>
          <a:xfrm>
            <a:off x="2788920" y="3767328"/>
            <a:ext cx="8854135" cy="365760"/>
          </a:xfrm>
          <a:prstGeom prst="rect">
            <a:avLst/>
          </a:prstGeom>
          <a:noFill/>
          <a:ln/>
        </p:spPr>
        <p:txBody>
          <a:bodyPr wrap="square" rtlCol="0" anchor="ctr"/>
          <a:lstStyle/>
          <a:p>
            <a:pPr marL="0" indent="0">
              <a:buNone/>
            </a:pPr>
            <a:r>
              <a:rPr lang="en-US" sz="1200" dirty="0">
                <a:solidFill>
                  <a:srgbClr val="58595B"/>
                </a:solidFill>
                <a:latin typeface="Calibri" pitchFamily="34" charset="0"/>
                <a:ea typeface="Calibri" pitchFamily="34" charset="-122"/>
                <a:cs typeface="Calibri" pitchFamily="34" charset="-120"/>
              </a:rPr>
              <a:t>Simulation Results</a:t>
            </a:r>
            <a:endParaRPr lang="en-US" sz="1200" dirty="0"/>
          </a:p>
        </p:txBody>
      </p:sp>
      <p:sp>
        <p:nvSpPr>
          <p:cNvPr id="19" name="Shape 17"/>
          <p:cNvSpPr/>
          <p:nvPr/>
        </p:nvSpPr>
        <p:spPr>
          <a:xfrm>
            <a:off x="2011680" y="4306824"/>
            <a:ext cx="9677095" cy="0"/>
          </a:xfrm>
          <a:prstGeom prst="line">
            <a:avLst/>
          </a:prstGeom>
          <a:noFill/>
          <a:ln w="9525">
            <a:solidFill>
              <a:srgbClr val="DAD7D6"/>
            </a:solidFill>
            <a:prstDash val="solid"/>
          </a:ln>
        </p:spPr>
        <p:txBody>
          <a:bodyPr/>
          <a:lstStyle/>
          <a:p>
            <a:endParaRPr lang="en-US"/>
          </a:p>
        </p:txBody>
      </p:sp>
      <p:sp>
        <p:nvSpPr>
          <p:cNvPr id="20" name="Shape 18"/>
          <p:cNvSpPr/>
          <p:nvPr/>
        </p:nvSpPr>
        <p:spPr>
          <a:xfrm>
            <a:off x="2011680" y="4398264"/>
            <a:ext cx="585216" cy="585216"/>
          </a:xfrm>
          <a:prstGeom prst="roundRect">
            <a:avLst>
              <a:gd name="adj" fmla="val 50000"/>
            </a:avLst>
          </a:prstGeom>
          <a:solidFill>
            <a:srgbClr val="F2F0EF"/>
          </a:solidFill>
          <a:ln w="15875">
            <a:solidFill>
              <a:srgbClr val="A42037"/>
            </a:solidFill>
            <a:prstDash val="solid"/>
          </a:ln>
        </p:spPr>
        <p:txBody>
          <a:bodyPr/>
          <a:lstStyle/>
          <a:p>
            <a:endParaRPr lang="en-US"/>
          </a:p>
        </p:txBody>
      </p:sp>
      <p:sp>
        <p:nvSpPr>
          <p:cNvPr id="21" name="Text 19"/>
          <p:cNvSpPr/>
          <p:nvPr/>
        </p:nvSpPr>
        <p:spPr>
          <a:xfrm>
            <a:off x="2011680" y="4398264"/>
            <a:ext cx="585216" cy="585216"/>
          </a:xfrm>
          <a:prstGeom prst="rect">
            <a:avLst/>
          </a:prstGeom>
          <a:noFill/>
          <a:ln/>
        </p:spPr>
        <p:txBody>
          <a:bodyPr wrap="square" rtlCol="0" anchor="ctr"/>
          <a:lstStyle/>
          <a:p>
            <a:pPr marL="0" indent="0" algn="ctr">
              <a:buNone/>
            </a:pPr>
            <a:r>
              <a:rPr lang="en-US" sz="1800" b="1" dirty="0">
                <a:solidFill>
                  <a:srgbClr val="A42037"/>
                </a:solidFill>
                <a:latin typeface="Cambria" pitchFamily="34" charset="0"/>
                <a:ea typeface="Cambria" pitchFamily="34" charset="-122"/>
                <a:cs typeface="Cambria" pitchFamily="34" charset="-120"/>
              </a:rPr>
              <a:t>4</a:t>
            </a:r>
            <a:endParaRPr lang="en-US" sz="1800" dirty="0"/>
          </a:p>
        </p:txBody>
      </p:sp>
      <p:sp>
        <p:nvSpPr>
          <p:cNvPr id="22" name="Text 20"/>
          <p:cNvSpPr/>
          <p:nvPr/>
        </p:nvSpPr>
        <p:spPr>
          <a:xfrm>
            <a:off x="2788920" y="4370832"/>
            <a:ext cx="8854135" cy="365760"/>
          </a:xfrm>
          <a:prstGeom prst="rect">
            <a:avLst/>
          </a:prstGeom>
          <a:noFill/>
          <a:ln/>
        </p:spPr>
        <p:txBody>
          <a:bodyPr wrap="square" rtlCol="0" anchor="ctr"/>
          <a:lstStyle/>
          <a:p>
            <a:pPr marL="0" indent="0">
              <a:buNone/>
            </a:pPr>
            <a:r>
              <a:rPr lang="en-US" sz="1600" b="1" dirty="0">
                <a:solidFill>
                  <a:srgbClr val="231F20"/>
                </a:solidFill>
                <a:latin typeface="Calibri" pitchFamily="34" charset="0"/>
                <a:cs typeface="Calibri" pitchFamily="34" charset="-120"/>
              </a:rPr>
              <a:t>Conclusion</a:t>
            </a:r>
            <a:endParaRPr lang="en-US" sz="1600" dirty="0"/>
          </a:p>
        </p:txBody>
      </p:sp>
      <p:sp>
        <p:nvSpPr>
          <p:cNvPr id="23" name="Text 21"/>
          <p:cNvSpPr/>
          <p:nvPr/>
        </p:nvSpPr>
        <p:spPr>
          <a:xfrm>
            <a:off x="2788920" y="4700016"/>
            <a:ext cx="8854135" cy="365760"/>
          </a:xfrm>
          <a:prstGeom prst="rect">
            <a:avLst/>
          </a:prstGeom>
          <a:noFill/>
          <a:ln/>
        </p:spPr>
        <p:txBody>
          <a:bodyPr wrap="square" rtlCol="0" anchor="ctr"/>
          <a:lstStyle/>
          <a:p>
            <a:endParaRPr lang="en-US" sz="1200" dirty="0"/>
          </a:p>
        </p:txBody>
      </p:sp>
      <p:sp>
        <p:nvSpPr>
          <p:cNvPr id="24" name="Shape 22"/>
          <p:cNvSpPr/>
          <p:nvPr/>
        </p:nvSpPr>
        <p:spPr>
          <a:xfrm>
            <a:off x="2011680" y="5239512"/>
            <a:ext cx="9677095" cy="0"/>
          </a:xfrm>
          <a:prstGeom prst="line">
            <a:avLst/>
          </a:prstGeom>
          <a:noFill/>
          <a:ln w="9525">
            <a:solidFill>
              <a:srgbClr val="DAD7D6"/>
            </a:solidFill>
            <a:prstDash val="solid"/>
          </a:ln>
        </p:spPr>
        <p:txBody>
          <a:bodyPr/>
          <a:lstStyle/>
          <a:p>
            <a:endParaRPr lang="en-US"/>
          </a:p>
        </p:txBody>
      </p:sp>
      <p:sp>
        <p:nvSpPr>
          <p:cNvPr id="30" name="Text 28"/>
          <p:cNvSpPr/>
          <p:nvPr/>
        </p:nvSpPr>
        <p:spPr>
          <a:xfrm>
            <a:off x="2011680" y="6473952"/>
            <a:ext cx="5486400" cy="274320"/>
          </a:xfrm>
          <a:prstGeom prst="rect">
            <a:avLst/>
          </a:prstGeom>
          <a:noFill/>
          <a:ln/>
        </p:spPr>
        <p:txBody>
          <a:bodyPr wrap="square" rtlCol="0" anchor="ctr"/>
          <a:lstStyle/>
          <a:p>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554480" cy="6858000"/>
          </a:xfrm>
          <a:prstGeom prst="rect">
            <a:avLst/>
          </a:prstGeom>
          <a:solidFill>
            <a:srgbClr val="A42037"/>
          </a:solidFill>
          <a:ln/>
        </p:spPr>
        <p:txBody>
          <a:bodyPr/>
          <a:lstStyle/>
          <a:p>
            <a:endParaRPr lang="en-US" dirty="0"/>
          </a:p>
        </p:txBody>
      </p:sp>
      <p:sp>
        <p:nvSpPr>
          <p:cNvPr id="4" name="Shape 2"/>
          <p:cNvSpPr/>
          <p:nvPr/>
        </p:nvSpPr>
        <p:spPr>
          <a:xfrm>
            <a:off x="109728" y="1399032"/>
            <a:ext cx="1335024" cy="512064"/>
          </a:xfrm>
          <a:prstGeom prst="roundRect">
            <a:avLst>
              <a:gd name="adj" fmla="val 14286"/>
            </a:avLst>
          </a:prstGeom>
          <a:solidFill>
            <a:srgbClr val="FFFFFF"/>
          </a:solidFill>
          <a:ln/>
        </p:spPr>
        <p:txBody>
          <a:bodyPr/>
          <a:lstStyle/>
          <a:p>
            <a:endParaRPr lang="en-US"/>
          </a:p>
        </p:txBody>
      </p:sp>
      <p:sp>
        <p:nvSpPr>
          <p:cNvPr id="5" name="Text 3"/>
          <p:cNvSpPr/>
          <p:nvPr/>
        </p:nvSpPr>
        <p:spPr>
          <a:xfrm>
            <a:off x="182880" y="139903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ea typeface="Calibri" pitchFamily="34" charset="-122"/>
                <a:cs typeface="Calibri" pitchFamily="34" charset="-120"/>
              </a:rPr>
              <a:t>Q Algorithm</a:t>
            </a:r>
            <a:endParaRPr lang="en-US" sz="1250" dirty="0"/>
          </a:p>
        </p:txBody>
      </p:sp>
      <p:sp>
        <p:nvSpPr>
          <p:cNvPr id="6" name="Text 4"/>
          <p:cNvSpPr/>
          <p:nvPr/>
        </p:nvSpPr>
        <p:spPr>
          <a:xfrm>
            <a:off x="182880" y="2267712"/>
            <a:ext cx="1225296" cy="512064"/>
          </a:xfrm>
          <a:prstGeom prst="rect">
            <a:avLst/>
          </a:prstGeom>
          <a:noFill/>
          <a:ln/>
        </p:spPr>
        <p:txBody>
          <a:bodyPr wrap="square" rtlCol="0" anchor="ctr"/>
          <a:lstStyle/>
          <a:p>
            <a:pPr marL="0" indent="0" algn="l">
              <a:buNone/>
            </a:pPr>
            <a:r>
              <a:rPr lang="en-US" sz="1250" dirty="0" err="1">
                <a:solidFill>
                  <a:srgbClr val="EACBD1"/>
                </a:solidFill>
                <a:latin typeface="Calibri" pitchFamily="34" charset="0"/>
                <a:ea typeface="Calibri" pitchFamily="34" charset="-122"/>
                <a:cs typeface="Calibri" pitchFamily="34" charset="-120"/>
              </a:rPr>
              <a:t>HyQC</a:t>
            </a:r>
            <a:endParaRPr lang="en-US" sz="1250" dirty="0"/>
          </a:p>
        </p:txBody>
      </p:sp>
      <p:sp>
        <p:nvSpPr>
          <p:cNvPr id="7" name="Text 5"/>
          <p:cNvSpPr/>
          <p:nvPr/>
        </p:nvSpPr>
        <p:spPr>
          <a:xfrm>
            <a:off x="182880" y="313639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Application</a:t>
            </a:r>
            <a:endParaRPr lang="en-US" sz="1250" dirty="0"/>
          </a:p>
        </p:txBody>
      </p:sp>
      <p:sp>
        <p:nvSpPr>
          <p:cNvPr id="8" name="Text 6"/>
          <p:cNvSpPr/>
          <p:nvPr/>
        </p:nvSpPr>
        <p:spPr>
          <a:xfrm>
            <a:off x="182880" y="4005072"/>
            <a:ext cx="1225296" cy="512064"/>
          </a:xfrm>
          <a:prstGeom prst="rect">
            <a:avLst/>
          </a:prstGeom>
          <a:noFill/>
          <a:ln/>
        </p:spPr>
        <p:txBody>
          <a:bodyPr wrap="square" rtlCol="0" anchor="ctr"/>
          <a:lstStyle/>
          <a:p>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p:cNvSpPr/>
          <p:nvPr/>
        </p:nvSpPr>
        <p:spPr>
          <a:xfrm>
            <a:off x="2011680" y="347472"/>
            <a:ext cx="9677095" cy="292608"/>
          </a:xfrm>
          <a:prstGeom prst="rect">
            <a:avLst/>
          </a:prstGeom>
          <a:noFill/>
          <a:ln/>
        </p:spPr>
        <p:txBody>
          <a:bodyPr wrap="none" rtlCol="0" anchor="ctr"/>
          <a:lstStyle/>
          <a:p>
            <a:r>
              <a:rPr lang="fr-FR" sz="1200" b="1" kern="0" spc="100" dirty="0">
                <a:solidFill>
                  <a:srgbClr val="A42037"/>
                </a:solidFill>
                <a:latin typeface="Calibri" pitchFamily="34" charset="0"/>
                <a:ea typeface="Calibri" pitchFamily="34" charset="-122"/>
                <a:cs typeface="Calibri" pitchFamily="34" charset="-120"/>
              </a:rPr>
              <a:t>Quantum </a:t>
            </a:r>
            <a:r>
              <a:rPr lang="en-US" sz="1200" b="1" kern="0" spc="100" dirty="0">
                <a:solidFill>
                  <a:srgbClr val="A42037"/>
                </a:solidFill>
                <a:latin typeface="Calibri" pitchFamily="34" charset="0"/>
                <a:ea typeface="Calibri" pitchFamily="34" charset="-122"/>
                <a:cs typeface="Calibri" pitchFamily="34" charset="-120"/>
              </a:rPr>
              <a:t>Quantum Optimization Algorithms</a:t>
            </a:r>
          </a:p>
          <a:p>
            <a:pPr marL="0" indent="0">
              <a:buNone/>
            </a:pPr>
            <a:endParaRPr lang="fr-FR" sz="1200" b="1" kern="0" spc="100" dirty="0">
              <a:solidFill>
                <a:srgbClr val="A42037"/>
              </a:solidFill>
              <a:latin typeface="Calibri" pitchFamily="34" charset="0"/>
              <a:ea typeface="Calibri" pitchFamily="34" charset="-122"/>
              <a:cs typeface="Calibri" pitchFamily="34" charset="-120"/>
            </a:endParaRPr>
          </a:p>
        </p:txBody>
      </p:sp>
      <p:sp>
        <p:nvSpPr>
          <p:cNvPr id="11" name="Text 9"/>
          <p:cNvSpPr/>
          <p:nvPr/>
        </p:nvSpPr>
        <p:spPr>
          <a:xfrm>
            <a:off x="2011680" y="621792"/>
            <a:ext cx="9677095" cy="658368"/>
          </a:xfrm>
          <a:prstGeom prst="rect">
            <a:avLst/>
          </a:prstGeom>
          <a:noFill/>
          <a:ln/>
        </p:spPr>
        <p:txBody>
          <a:bodyPr wrap="square" rtlCol="0" anchor="ctr"/>
          <a:lstStyle/>
          <a:p>
            <a:pPr marL="0" indent="0">
              <a:buNone/>
            </a:pPr>
            <a:r>
              <a:rPr lang="en-US" sz="2000" b="1" dirty="0">
                <a:solidFill>
                  <a:srgbClr val="00B0F0"/>
                </a:solidFill>
                <a:latin typeface="Cambria" pitchFamily="34" charset="0"/>
                <a:ea typeface="Cambria" pitchFamily="34" charset="-122"/>
                <a:cs typeface="Cambria" pitchFamily="34" charset="-120"/>
              </a:rPr>
              <a:t>Hamiltonian Simulation on Quantum Computer</a:t>
            </a:r>
            <a:endParaRPr lang="en-US" sz="2000" dirty="0">
              <a:solidFill>
                <a:srgbClr val="00B0F0"/>
              </a:solidFill>
            </a:endParaRPr>
          </a:p>
        </p:txBody>
      </p:sp>
      <p:sp>
        <p:nvSpPr>
          <p:cNvPr id="14" name="Text 12"/>
          <p:cNvSpPr/>
          <p:nvPr/>
        </p:nvSpPr>
        <p:spPr>
          <a:xfrm>
            <a:off x="2011680" y="6473952"/>
            <a:ext cx="5486400" cy="274320"/>
          </a:xfrm>
          <a:prstGeom prst="rect">
            <a:avLst/>
          </a:prstGeom>
          <a:noFill/>
          <a:ln/>
        </p:spPr>
        <p:txBody>
          <a:bodyPr wrap="square" rtlCol="0" anchor="ctr"/>
          <a:lstStyle/>
          <a:p>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E7F26EA4-B1F9-2A32-2BED-B14DC9CCF812}"/>
                  </a:ext>
                </a:extLst>
              </p:cNvPr>
              <p:cNvSpPr txBox="1"/>
              <p:nvPr/>
            </p:nvSpPr>
            <p:spPr>
              <a:xfrm>
                <a:off x="1898063" y="1324919"/>
                <a:ext cx="4989621" cy="2680153"/>
              </a:xfrm>
              <a:prstGeom prst="rect">
                <a:avLst/>
              </a:prstGeom>
            </p:spPr>
            <p:txBody>
              <a:bodyPr vert="horz" wrap="square" lIns="91440" tIns="45720" rIns="91440" bIns="45720" rtlCol="0" anchor="t">
                <a:normAutofit/>
              </a:bodyPr>
              <a:lstStyle/>
              <a:p>
                <a:pPr>
                  <a:lnSpc>
                    <a:spcPct val="150000"/>
                  </a:lnSpc>
                </a:pPr>
                <a:r>
                  <a:rPr lang="en-US" dirty="0">
                    <a:solidFill>
                      <a:srgbClr val="000000"/>
                    </a:solidFill>
                    <a:latin typeface="+mj-lt"/>
                  </a:rPr>
                  <a:t>Evolution from </a:t>
                </a:r>
                <a14:m>
                  <m:oMath xmlns:m="http://schemas.openxmlformats.org/officeDocument/2006/math">
                    <m:r>
                      <a:rPr lang="en-US" i="1" dirty="0" smtClean="0">
                        <a:solidFill>
                          <a:srgbClr val="000000"/>
                        </a:solidFill>
                        <a:latin typeface="Cambria Math" panose="02040503050406030204" pitchFamily="18" charset="0"/>
                      </a:rPr>
                      <m:t>𝑡</m:t>
                    </m:r>
                    <m:r>
                      <a:rPr lang="en-US" i="1" dirty="0" smtClean="0">
                        <a:solidFill>
                          <a:srgbClr val="000000"/>
                        </a:solidFill>
                        <a:latin typeface="Cambria Math" panose="02040503050406030204" pitchFamily="18" charset="0"/>
                      </a:rPr>
                      <m:t> = 0</m:t>
                    </m:r>
                  </m:oMath>
                </a14:m>
                <a:r>
                  <a:rPr lang="en-US" dirty="0">
                    <a:solidFill>
                      <a:srgbClr val="000000"/>
                    </a:solidFill>
                    <a:latin typeface="+mj-lt"/>
                  </a:rPr>
                  <a:t> to </a:t>
                </a:r>
                <a14:m>
                  <m:oMath xmlns:m="http://schemas.openxmlformats.org/officeDocument/2006/math">
                    <m:r>
                      <a:rPr lang="en-US" i="1" dirty="0" smtClean="0">
                        <a:solidFill>
                          <a:srgbClr val="000000"/>
                        </a:solidFill>
                        <a:latin typeface="Cambria Math" panose="02040503050406030204" pitchFamily="18" charset="0"/>
                      </a:rPr>
                      <m:t>𝑡</m:t>
                    </m:r>
                    <m:r>
                      <a:rPr lang="en-US" i="1" dirty="0" smtClean="0">
                        <a:solidFill>
                          <a:srgbClr val="000000"/>
                        </a:solidFill>
                        <a:latin typeface="Cambria Math" panose="02040503050406030204" pitchFamily="18" charset="0"/>
                      </a:rPr>
                      <m:t> = </m:t>
                    </m:r>
                    <m:r>
                      <a:rPr lang="en-US" i="1" dirty="0" smtClean="0">
                        <a:solidFill>
                          <a:srgbClr val="000000"/>
                        </a:solidFill>
                        <a:latin typeface="Cambria Math" panose="02040503050406030204" pitchFamily="18" charset="0"/>
                      </a:rPr>
                      <m:t>𝑇</m:t>
                    </m:r>
                  </m:oMath>
                </a14:m>
                <a:r>
                  <a:rPr lang="en-US" dirty="0">
                    <a:solidFill>
                      <a:srgbClr val="000000"/>
                    </a:solidFill>
                    <a:latin typeface="+mj-lt"/>
                  </a:rPr>
                  <a:t>.</a:t>
                </a:r>
              </a:p>
              <a:p>
                <a:pPr>
                  <a:lnSpc>
                    <a:spcPct val="150000"/>
                  </a:lnSpc>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𝑖</m:t>
                      </m:r>
                      <m:f>
                        <m:fPr>
                          <m:ctrlPr>
                            <a:rPr lang="en-US" b="0" i="1" smtClean="0">
                              <a:latin typeface="Cambria Math" panose="02040503050406030204" pitchFamily="18" charset="0"/>
                            </a:rPr>
                          </m:ctrlPr>
                        </m:fPr>
                        <m:num>
                          <m:r>
                            <a:rPr lang="en-US" b="0" i="1" smtClean="0">
                              <a:latin typeface="Cambria Math" panose="02040503050406030204" pitchFamily="18" charset="0"/>
                            </a:rPr>
                            <m:t>𝜕</m:t>
                          </m:r>
                          <m:d>
                            <m:dPr>
                              <m:begChr m:val=""/>
                              <m:endChr m:val="⟩"/>
                              <m:ctrlPr>
                                <a:rPr lang="en-US" b="0" i="1" smtClean="0">
                                  <a:solidFill>
                                    <a:schemeClr val="bg2">
                                      <a:lumMod val="50000"/>
                                    </a:schemeClr>
                                  </a:solidFill>
                                  <a:latin typeface="Cambria Math" panose="02040503050406030204" pitchFamily="18" charset="0"/>
                                </a:rPr>
                              </m:ctrlPr>
                            </m:dPr>
                            <m:e>
                              <m:r>
                                <a:rPr lang="en-US" b="0" i="1" smtClean="0">
                                  <a:solidFill>
                                    <a:schemeClr val="bg2">
                                      <a:lumMod val="50000"/>
                                    </a:schemeClr>
                                  </a:solidFill>
                                  <a:latin typeface="Cambria Math" panose="02040503050406030204" pitchFamily="18" charset="0"/>
                                </a:rPr>
                                <m:t>|</m:t>
                              </m:r>
                              <m:r>
                                <a:rPr lang="en-US" b="0" i="1" smtClean="0">
                                  <a:solidFill>
                                    <a:schemeClr val="bg2">
                                      <a:lumMod val="50000"/>
                                    </a:schemeClr>
                                  </a:solidFill>
                                  <a:latin typeface="Cambria Math" panose="02040503050406030204" pitchFamily="18" charset="0"/>
                                </a:rPr>
                                <m:t>𝜓</m:t>
                              </m:r>
                              <m:r>
                                <a:rPr lang="en-US" b="0" i="1" smtClean="0">
                                  <a:solidFill>
                                    <a:schemeClr val="bg2">
                                      <a:lumMod val="50000"/>
                                    </a:schemeClr>
                                  </a:solidFill>
                                  <a:latin typeface="Cambria Math" panose="02040503050406030204" pitchFamily="18" charset="0"/>
                                </a:rPr>
                                <m:t>(</m:t>
                              </m:r>
                              <m:r>
                                <a:rPr lang="en-US" b="0" i="1" smtClean="0">
                                  <a:solidFill>
                                    <a:schemeClr val="bg2">
                                      <a:lumMod val="50000"/>
                                    </a:schemeClr>
                                  </a:solidFill>
                                  <a:latin typeface="Cambria Math" panose="02040503050406030204" pitchFamily="18" charset="0"/>
                                </a:rPr>
                                <m:t>𝑡</m:t>
                              </m:r>
                              <m:r>
                                <a:rPr lang="en-US" b="0" i="1" smtClean="0">
                                  <a:solidFill>
                                    <a:schemeClr val="bg2">
                                      <a:lumMod val="50000"/>
                                    </a:schemeClr>
                                  </a:solidFill>
                                  <a:latin typeface="Cambria Math" panose="02040503050406030204" pitchFamily="18" charset="0"/>
                                </a:rPr>
                                <m:t>)</m:t>
                              </m:r>
                            </m:e>
                          </m:d>
                        </m:num>
                        <m:den>
                          <m:r>
                            <a:rPr lang="en-US" b="0" i="1" smtClean="0">
                              <a:latin typeface="Cambria Math" panose="02040503050406030204" pitchFamily="18" charset="0"/>
                            </a:rPr>
                            <m:t>𝜕</m:t>
                          </m:r>
                          <m:r>
                            <a:rPr lang="en-US" b="0" i="1" smtClean="0">
                              <a:latin typeface="Cambria Math" panose="02040503050406030204" pitchFamily="18" charset="0"/>
                            </a:rPr>
                            <m:t>𝑡</m:t>
                          </m:r>
                        </m:den>
                      </m:f>
                      <m:r>
                        <a:rPr lang="en-US" b="0" i="1" smtClean="0">
                          <a:latin typeface="Cambria Math" panose="02040503050406030204" pitchFamily="18" charset="0"/>
                        </a:rPr>
                        <m:t>=</m:t>
                      </m:r>
                      <m:r>
                        <a:rPr lang="en-US" b="0" i="1" smtClean="0">
                          <a:solidFill>
                            <a:srgbClr val="7030A0"/>
                          </a:solidFill>
                          <a:latin typeface="Cambria Math" panose="02040503050406030204" pitchFamily="18" charset="0"/>
                        </a:rPr>
                        <m:t>𝐻</m:t>
                      </m:r>
                      <m:r>
                        <a:rPr lang="en-US" b="0" i="1" smtClean="0">
                          <a:solidFill>
                            <a:srgbClr val="7030A0"/>
                          </a:solidFill>
                          <a:latin typeface="Cambria Math" panose="02040503050406030204" pitchFamily="18" charset="0"/>
                        </a:rPr>
                        <m:t>(</m:t>
                      </m:r>
                      <m:r>
                        <a:rPr lang="en-US" b="0" i="1" smtClean="0">
                          <a:solidFill>
                            <a:srgbClr val="7030A0"/>
                          </a:solidFill>
                          <a:latin typeface="Cambria Math" panose="02040503050406030204" pitchFamily="18" charset="0"/>
                        </a:rPr>
                        <m:t>𝑡</m:t>
                      </m:r>
                      <m:r>
                        <a:rPr lang="en-US" b="0" i="1" smtClean="0">
                          <a:solidFill>
                            <a:srgbClr val="7030A0"/>
                          </a:solidFill>
                          <a:latin typeface="Cambria Math" panose="02040503050406030204" pitchFamily="18" charset="0"/>
                        </a:rPr>
                        <m:t>)</m:t>
                      </m:r>
                      <m:d>
                        <m:dPr>
                          <m:begChr m:val=""/>
                          <m:endChr m:val="⟩"/>
                          <m:ctrlPr>
                            <a:rPr lang="en-US" i="1">
                              <a:solidFill>
                                <a:schemeClr val="bg2">
                                  <a:lumMod val="50000"/>
                                </a:schemeClr>
                              </a:solidFill>
                              <a:latin typeface="Cambria Math" panose="02040503050406030204" pitchFamily="18" charset="0"/>
                            </a:rPr>
                          </m:ctrlPr>
                        </m:dPr>
                        <m:e>
                          <m:r>
                            <a:rPr lang="en-US" i="1">
                              <a:solidFill>
                                <a:schemeClr val="bg2">
                                  <a:lumMod val="50000"/>
                                </a:schemeClr>
                              </a:solidFill>
                              <a:latin typeface="Cambria Math" panose="02040503050406030204" pitchFamily="18" charset="0"/>
                            </a:rPr>
                            <m:t>|</m:t>
                          </m:r>
                          <m:r>
                            <a:rPr lang="en-US" i="1">
                              <a:solidFill>
                                <a:schemeClr val="bg2">
                                  <a:lumMod val="50000"/>
                                </a:schemeClr>
                              </a:solidFill>
                              <a:latin typeface="Cambria Math" panose="02040503050406030204" pitchFamily="18" charset="0"/>
                            </a:rPr>
                            <m:t>𝜓</m:t>
                          </m:r>
                          <m:r>
                            <a:rPr lang="en-US" i="1">
                              <a:solidFill>
                                <a:schemeClr val="bg2">
                                  <a:lumMod val="50000"/>
                                </a:schemeClr>
                              </a:solidFill>
                              <a:latin typeface="Cambria Math" panose="02040503050406030204" pitchFamily="18" charset="0"/>
                            </a:rPr>
                            <m:t>(</m:t>
                          </m:r>
                          <m:r>
                            <a:rPr lang="en-US" i="1">
                              <a:solidFill>
                                <a:schemeClr val="bg2">
                                  <a:lumMod val="50000"/>
                                </a:schemeClr>
                              </a:solidFill>
                              <a:latin typeface="Cambria Math" panose="02040503050406030204" pitchFamily="18" charset="0"/>
                            </a:rPr>
                            <m:t>𝑡</m:t>
                          </m:r>
                          <m:r>
                            <a:rPr lang="en-US" i="1">
                              <a:solidFill>
                                <a:schemeClr val="bg2">
                                  <a:lumMod val="50000"/>
                                </a:schemeClr>
                              </a:solidFill>
                              <a:latin typeface="Cambria Math" panose="02040503050406030204" pitchFamily="18" charset="0"/>
                            </a:rPr>
                            <m:t>)</m:t>
                          </m:r>
                        </m:e>
                      </m:d>
                    </m:oMath>
                  </m:oMathPara>
                </a14:m>
                <a:endParaRPr lang="en-US" dirty="0">
                  <a:latin typeface="Aptos" panose="020B0004020202020204" pitchFamily="34" charset="0"/>
                </a:endParaRPr>
              </a:p>
              <a:p>
                <a:pPr>
                  <a:lnSpc>
                    <a:spcPct val="150000"/>
                  </a:lnSpc>
                </a:pPr>
                <a14:m>
                  <m:oMath xmlns:m="http://schemas.openxmlformats.org/officeDocument/2006/math">
                    <m:d>
                      <m:dPr>
                        <m:begChr m:val=""/>
                        <m:endChr m:val="⟩"/>
                        <m:ctrlPr>
                          <a:rPr lang="en-US" i="1">
                            <a:solidFill>
                              <a:schemeClr val="bg2">
                                <a:lumMod val="50000"/>
                              </a:schemeClr>
                            </a:solidFill>
                            <a:latin typeface="Cambria Math" panose="02040503050406030204" pitchFamily="18" charset="0"/>
                          </a:rPr>
                        </m:ctrlPr>
                      </m:dPr>
                      <m:e>
                        <m:r>
                          <a:rPr lang="en-US" i="1">
                            <a:solidFill>
                              <a:schemeClr val="bg2">
                                <a:lumMod val="50000"/>
                              </a:schemeClr>
                            </a:solidFill>
                            <a:latin typeface="Cambria Math" panose="02040503050406030204" pitchFamily="18" charset="0"/>
                          </a:rPr>
                          <m:t>|</m:t>
                        </m:r>
                        <m:r>
                          <a:rPr lang="en-US" i="1">
                            <a:solidFill>
                              <a:schemeClr val="bg2">
                                <a:lumMod val="50000"/>
                              </a:schemeClr>
                            </a:solidFill>
                            <a:latin typeface="Cambria Math" panose="02040503050406030204" pitchFamily="18" charset="0"/>
                          </a:rPr>
                          <m:t>𝜓</m:t>
                        </m:r>
                        <m:r>
                          <a:rPr lang="en-US" i="1">
                            <a:solidFill>
                              <a:schemeClr val="bg2">
                                <a:lumMod val="50000"/>
                              </a:schemeClr>
                            </a:solidFill>
                            <a:latin typeface="Cambria Math" panose="02040503050406030204" pitchFamily="18" charset="0"/>
                          </a:rPr>
                          <m:t>(</m:t>
                        </m:r>
                        <m:r>
                          <a:rPr lang="en-US" i="1">
                            <a:solidFill>
                              <a:schemeClr val="bg2">
                                <a:lumMod val="50000"/>
                              </a:schemeClr>
                            </a:solidFill>
                            <a:latin typeface="Cambria Math" panose="02040503050406030204" pitchFamily="18" charset="0"/>
                          </a:rPr>
                          <m:t>𝑡</m:t>
                        </m:r>
                        <m:r>
                          <a:rPr lang="en-US" i="1">
                            <a:solidFill>
                              <a:schemeClr val="bg2">
                                <a:lumMod val="50000"/>
                              </a:schemeClr>
                            </a:solidFill>
                            <a:latin typeface="Cambria Math" panose="02040503050406030204" pitchFamily="18" charset="0"/>
                          </a:rPr>
                          <m:t>)</m:t>
                        </m:r>
                      </m:e>
                    </m:d>
                  </m:oMath>
                </a14:m>
                <a:r>
                  <a:rPr lang="en-US" dirty="0">
                    <a:latin typeface="+mj-lt"/>
                  </a:rPr>
                  <a:t>: </a:t>
                </a:r>
                <a:r>
                  <a:rPr lang="en-US" dirty="0">
                    <a:solidFill>
                      <a:srgbClr val="000000"/>
                    </a:solidFill>
                    <a:latin typeface="+mj-lt"/>
                  </a:rPr>
                  <a:t>the</a:t>
                </a:r>
                <a:r>
                  <a:rPr lang="en-US" dirty="0">
                    <a:latin typeface="+mj-lt"/>
                  </a:rPr>
                  <a:t> </a:t>
                </a:r>
                <a:r>
                  <a:rPr lang="en-US" altLang="zh-CN" dirty="0">
                    <a:solidFill>
                      <a:srgbClr val="000000"/>
                    </a:solidFill>
                    <a:latin typeface="+mj-lt"/>
                  </a:rPr>
                  <a:t>actual state of the system</a:t>
                </a:r>
              </a:p>
              <a:p>
                <a:pPr>
                  <a:lnSpc>
                    <a:spcPct val="150000"/>
                  </a:lnSpc>
                </a:pPr>
                <a14:m>
                  <m:oMath xmlns:m="http://schemas.openxmlformats.org/officeDocument/2006/math">
                    <m:r>
                      <a:rPr lang="en-US" b="0" i="1" smtClean="0">
                        <a:solidFill>
                          <a:srgbClr val="7030A0"/>
                        </a:solidFill>
                        <a:latin typeface="Cambria Math" panose="02040503050406030204" pitchFamily="18" charset="0"/>
                      </a:rPr>
                      <m:t>𝐻</m:t>
                    </m:r>
                    <m:r>
                      <a:rPr lang="en-US" b="0" i="1" smtClean="0">
                        <a:solidFill>
                          <a:srgbClr val="7030A0"/>
                        </a:solidFill>
                        <a:latin typeface="Cambria Math" panose="02040503050406030204" pitchFamily="18" charset="0"/>
                      </a:rPr>
                      <m:t>(</m:t>
                    </m:r>
                    <m:r>
                      <a:rPr lang="en-US" b="0" i="1" smtClean="0">
                        <a:solidFill>
                          <a:srgbClr val="7030A0"/>
                        </a:solidFill>
                        <a:latin typeface="Cambria Math" panose="02040503050406030204" pitchFamily="18" charset="0"/>
                      </a:rPr>
                      <m:t>𝑡</m:t>
                    </m:r>
                    <m:r>
                      <a:rPr lang="en-US" b="0" i="1" smtClean="0">
                        <a:solidFill>
                          <a:srgbClr val="7030A0"/>
                        </a:solidFill>
                        <a:latin typeface="Cambria Math" panose="02040503050406030204" pitchFamily="18" charset="0"/>
                      </a:rPr>
                      <m:t>)</m:t>
                    </m:r>
                  </m:oMath>
                </a14:m>
                <a:r>
                  <a:rPr lang="en-US" dirty="0">
                    <a:latin typeface="+mj-lt"/>
                  </a:rPr>
                  <a:t>: </a:t>
                </a:r>
                <a:r>
                  <a:rPr lang="en-US" dirty="0">
                    <a:solidFill>
                      <a:srgbClr val="000000"/>
                    </a:solidFill>
                    <a:latin typeface="+mj-lt"/>
                  </a:rPr>
                  <a:t>a time-dependent Hamiltonian (i.e., Kinetic energy + Potential Energy)</a:t>
                </a:r>
              </a:p>
            </p:txBody>
          </p:sp>
        </mc:Choice>
        <mc:Fallback xmlns="">
          <p:sp>
            <p:nvSpPr>
              <p:cNvPr id="15" name="TextBox 14">
                <a:extLst>
                  <a:ext uri="{FF2B5EF4-FFF2-40B4-BE49-F238E27FC236}">
                    <a16:creationId xmlns:a16="http://schemas.microsoft.com/office/drawing/2014/main" id="{E7F26EA4-B1F9-2A32-2BED-B14DC9CCF812}"/>
                  </a:ext>
                </a:extLst>
              </p:cNvPr>
              <p:cNvSpPr txBox="1">
                <a:spLocks noRot="1" noChangeAspect="1" noMove="1" noResize="1" noEditPoints="1" noAdjustHandles="1" noChangeArrowheads="1" noChangeShapeType="1" noTextEdit="1"/>
              </p:cNvSpPr>
              <p:nvPr/>
            </p:nvSpPr>
            <p:spPr>
              <a:xfrm>
                <a:off x="1898063" y="1324919"/>
                <a:ext cx="4989621" cy="2680153"/>
              </a:xfrm>
              <a:prstGeom prst="rect">
                <a:avLst/>
              </a:prstGeom>
              <a:blipFill>
                <a:blip r:embed="rId3"/>
                <a:stretch>
                  <a:fillRect l="-977"/>
                </a:stretch>
              </a:blipFill>
            </p:spPr>
            <p:txBody>
              <a:bodyPr/>
              <a:lstStyle/>
              <a:p>
                <a:r>
                  <a:rPr lang="en-US">
                    <a:noFill/>
                  </a:rPr>
                  <a:t> </a:t>
                </a:r>
              </a:p>
            </p:txBody>
          </p:sp>
        </mc:Fallback>
      </mc:AlternateContent>
      <p:pic>
        <p:nvPicPr>
          <p:cNvPr id="17" name="Picture 16" descr="A black background with a black square&#10;&#10;Description automatically generated with medium confidence">
            <a:extLst>
              <a:ext uri="{FF2B5EF4-FFF2-40B4-BE49-F238E27FC236}">
                <a16:creationId xmlns:a16="http://schemas.microsoft.com/office/drawing/2014/main" id="{0A71B18A-C7DD-B19A-4FAD-11E961E46479}"/>
              </a:ext>
            </a:extLst>
          </p:cNvPr>
          <p:cNvPicPr>
            <a:picLocks noChangeAspect="1"/>
          </p:cNvPicPr>
          <p:nvPr/>
        </p:nvPicPr>
        <p:blipFill>
          <a:blip r:embed="rId4"/>
          <a:stretch>
            <a:fillRect/>
          </a:stretch>
        </p:blipFill>
        <p:spPr>
          <a:xfrm>
            <a:off x="2139212" y="4504216"/>
            <a:ext cx="3267117" cy="432314"/>
          </a:xfrm>
          <a:prstGeom prst="rect">
            <a:avLst/>
          </a:prstGeom>
        </p:spPr>
      </p:pic>
      <p:pic>
        <p:nvPicPr>
          <p:cNvPr id="19" name="Picture 18" descr="A black background with a black square&#10;&#10;Description automatically generated with medium confidence">
            <a:extLst>
              <a:ext uri="{FF2B5EF4-FFF2-40B4-BE49-F238E27FC236}">
                <a16:creationId xmlns:a16="http://schemas.microsoft.com/office/drawing/2014/main" id="{464C8E46-6E81-7B1D-3353-433172820D7A}"/>
              </a:ext>
            </a:extLst>
          </p:cNvPr>
          <p:cNvPicPr>
            <a:picLocks noChangeAspect="1"/>
          </p:cNvPicPr>
          <p:nvPr/>
        </p:nvPicPr>
        <p:blipFill>
          <a:blip r:embed="rId5"/>
          <a:stretch>
            <a:fillRect/>
          </a:stretch>
        </p:blipFill>
        <p:spPr>
          <a:xfrm>
            <a:off x="2076366" y="5222676"/>
            <a:ext cx="3803609" cy="580278"/>
          </a:xfrm>
          <a:prstGeom prst="rect">
            <a:avLst/>
          </a:prstGeom>
        </p:spPr>
      </p:pic>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F0DC96C4-2B63-070D-687F-5C56B0680015}"/>
                  </a:ext>
                </a:extLst>
              </p:cNvPr>
              <p:cNvSpPr txBox="1"/>
              <p:nvPr/>
            </p:nvSpPr>
            <p:spPr>
              <a:xfrm>
                <a:off x="6376465" y="1645657"/>
                <a:ext cx="5460711" cy="1894878"/>
              </a:xfrm>
              <a:prstGeom prst="rect">
                <a:avLst/>
              </a:prstGeom>
              <a:noFill/>
            </p:spPr>
            <p:txBody>
              <a:bodyPr wrap="square">
                <a:spAutoFit/>
              </a:bodyPr>
              <a:lstStyle/>
              <a:p>
                <a:pPr>
                  <a:lnSpc>
                    <a:spcPct val="150000"/>
                  </a:lnSpc>
                </a:pPr>
                <a14:m>
                  <m:oMathPara xmlns:m="http://schemas.openxmlformats.org/officeDocument/2006/math">
                    <m:oMathParaPr>
                      <m:jc m:val="centerGroup"/>
                    </m:oMathParaPr>
                    <m:oMath xmlns:m="http://schemas.openxmlformats.org/officeDocument/2006/math">
                      <m:r>
                        <a:rPr lang="en-US" b="0" i="1" smtClean="0">
                          <a:solidFill>
                            <a:srgbClr val="7030A0"/>
                          </a:solidFill>
                          <a:latin typeface="Cambria Math" panose="02040503050406030204" pitchFamily="18" charset="0"/>
                        </a:rPr>
                        <m:t>𝐻</m:t>
                      </m:r>
                      <m:d>
                        <m:dPr>
                          <m:ctrlPr>
                            <a:rPr lang="en-US" b="0" i="1" smtClean="0">
                              <a:solidFill>
                                <a:srgbClr val="7030A0"/>
                              </a:solidFill>
                              <a:latin typeface="Cambria Math" panose="02040503050406030204" pitchFamily="18" charset="0"/>
                            </a:rPr>
                          </m:ctrlPr>
                        </m:dPr>
                        <m:e>
                          <m:r>
                            <a:rPr lang="en-US" b="0" i="1" smtClean="0">
                              <a:solidFill>
                                <a:srgbClr val="7030A0"/>
                              </a:solidFill>
                              <a:latin typeface="Cambria Math" panose="02040503050406030204" pitchFamily="18" charset="0"/>
                            </a:rPr>
                            <m:t>𝑡</m:t>
                          </m:r>
                        </m:e>
                      </m:d>
                      <m:d>
                        <m:dPr>
                          <m:begChr m:val=""/>
                          <m:endChr m:val="⟩"/>
                          <m:ctrlPr>
                            <a:rPr lang="en-US" i="1">
                              <a:solidFill>
                                <a:schemeClr val="bg2">
                                  <a:lumMod val="50000"/>
                                </a:schemeClr>
                              </a:solidFill>
                              <a:latin typeface="Cambria Math" panose="02040503050406030204" pitchFamily="18" charset="0"/>
                            </a:rPr>
                          </m:ctrlPr>
                        </m:dPr>
                        <m:e>
                          <m:r>
                            <a:rPr lang="en-US" i="1">
                              <a:solidFill>
                                <a:schemeClr val="bg2">
                                  <a:lumMod val="50000"/>
                                </a:schemeClr>
                              </a:solidFill>
                              <a:latin typeface="Cambria Math" panose="02040503050406030204" pitchFamily="18" charset="0"/>
                            </a:rPr>
                            <m:t>|</m:t>
                          </m:r>
                          <m:sSub>
                            <m:sSubPr>
                              <m:ctrlPr>
                                <a:rPr lang="en-US" b="0" i="1" smtClean="0">
                                  <a:solidFill>
                                    <a:schemeClr val="bg2">
                                      <a:lumMod val="50000"/>
                                    </a:schemeClr>
                                  </a:solidFill>
                                  <a:latin typeface="Cambria Math" panose="02040503050406030204" pitchFamily="18" charset="0"/>
                                </a:rPr>
                              </m:ctrlPr>
                            </m:sSubPr>
                            <m:e>
                              <m:r>
                                <a:rPr lang="en-US" b="0" i="1" smtClean="0">
                                  <a:solidFill>
                                    <a:schemeClr val="bg2">
                                      <a:lumMod val="50000"/>
                                    </a:schemeClr>
                                  </a:solidFill>
                                  <a:latin typeface="Cambria Math" panose="02040503050406030204" pitchFamily="18" charset="0"/>
                                </a:rPr>
                                <m:t>𝜙</m:t>
                              </m:r>
                            </m:e>
                            <m:sub>
                              <m:r>
                                <a:rPr lang="en-US" b="0" i="1" smtClean="0">
                                  <a:solidFill>
                                    <a:schemeClr val="bg2">
                                      <a:lumMod val="50000"/>
                                    </a:schemeClr>
                                  </a:solidFill>
                                  <a:latin typeface="Cambria Math" panose="02040503050406030204" pitchFamily="18" charset="0"/>
                                </a:rPr>
                                <m:t>𝑗</m:t>
                              </m:r>
                            </m:sub>
                          </m:sSub>
                          <m:r>
                            <a:rPr lang="en-US" i="1">
                              <a:solidFill>
                                <a:schemeClr val="bg2">
                                  <a:lumMod val="50000"/>
                                </a:schemeClr>
                              </a:solidFill>
                              <a:latin typeface="Cambria Math" panose="02040503050406030204" pitchFamily="18" charset="0"/>
                            </a:rPr>
                            <m:t>(</m:t>
                          </m:r>
                          <m:r>
                            <a:rPr lang="en-US" i="1">
                              <a:solidFill>
                                <a:schemeClr val="bg2">
                                  <a:lumMod val="50000"/>
                                </a:schemeClr>
                              </a:solidFill>
                              <a:latin typeface="Cambria Math" panose="02040503050406030204" pitchFamily="18" charset="0"/>
                            </a:rPr>
                            <m:t>𝑡</m:t>
                          </m:r>
                          <m:r>
                            <a:rPr lang="en-US" i="1">
                              <a:solidFill>
                                <a:schemeClr val="bg2">
                                  <a:lumMod val="50000"/>
                                </a:schemeClr>
                              </a:solidFill>
                              <a:latin typeface="Cambria Math" panose="02040503050406030204" pitchFamily="18" charset="0"/>
                            </a:rPr>
                            <m:t>)</m:t>
                          </m:r>
                        </m:e>
                      </m:d>
                      <m:r>
                        <a:rPr lang="en-US" b="0" i="1" smtClean="0">
                          <a:solidFill>
                            <a:schemeClr val="bg2">
                              <a:lumMod val="50000"/>
                            </a:schemeClr>
                          </a:solidFill>
                          <a:latin typeface="Cambria Math" panose="02040503050406030204" pitchFamily="18" charset="0"/>
                        </a:rPr>
                        <m:t>=</m:t>
                      </m:r>
                      <m:sSub>
                        <m:sSubPr>
                          <m:ctrlPr>
                            <a:rPr lang="en-US" b="0" i="1" smtClean="0">
                              <a:solidFill>
                                <a:schemeClr val="tx1">
                                  <a:lumMod val="75000"/>
                                  <a:lumOff val="25000"/>
                                </a:schemeClr>
                              </a:solidFill>
                              <a:latin typeface="Cambria Math" panose="02040503050406030204" pitchFamily="18" charset="0"/>
                            </a:rPr>
                          </m:ctrlPr>
                        </m:sSubPr>
                        <m:e>
                          <m:r>
                            <a:rPr lang="en-US" b="0" i="1" smtClean="0">
                              <a:solidFill>
                                <a:schemeClr val="tx1">
                                  <a:lumMod val="75000"/>
                                  <a:lumOff val="25000"/>
                                </a:schemeClr>
                              </a:solidFill>
                              <a:latin typeface="Cambria Math" panose="02040503050406030204" pitchFamily="18" charset="0"/>
                            </a:rPr>
                            <m:t>𝐸</m:t>
                          </m:r>
                        </m:e>
                        <m:sub>
                          <m:r>
                            <a:rPr lang="en-US" b="0" i="1" smtClean="0">
                              <a:solidFill>
                                <a:schemeClr val="tx1">
                                  <a:lumMod val="75000"/>
                                  <a:lumOff val="25000"/>
                                </a:schemeClr>
                              </a:solidFill>
                              <a:latin typeface="Cambria Math" panose="02040503050406030204" pitchFamily="18" charset="0"/>
                            </a:rPr>
                            <m:t>𝑗</m:t>
                          </m:r>
                        </m:sub>
                      </m:sSub>
                      <m:d>
                        <m:dPr>
                          <m:ctrlPr>
                            <a:rPr lang="en-US" i="1">
                              <a:solidFill>
                                <a:schemeClr val="tx1">
                                  <a:lumMod val="75000"/>
                                  <a:lumOff val="25000"/>
                                </a:schemeClr>
                              </a:solidFill>
                              <a:latin typeface="Cambria Math" panose="02040503050406030204" pitchFamily="18" charset="0"/>
                            </a:rPr>
                          </m:ctrlPr>
                        </m:dPr>
                        <m:e>
                          <m:r>
                            <a:rPr lang="en-US" i="1">
                              <a:solidFill>
                                <a:schemeClr val="tx1">
                                  <a:lumMod val="75000"/>
                                  <a:lumOff val="25000"/>
                                </a:schemeClr>
                              </a:solidFill>
                              <a:latin typeface="Cambria Math" panose="02040503050406030204" pitchFamily="18" charset="0"/>
                            </a:rPr>
                            <m:t>𝑡</m:t>
                          </m:r>
                        </m:e>
                      </m:d>
                      <m:d>
                        <m:dPr>
                          <m:begChr m:val=""/>
                          <m:endChr m:val="⟩"/>
                          <m:ctrlPr>
                            <a:rPr lang="en-US" i="1">
                              <a:solidFill>
                                <a:schemeClr val="bg2">
                                  <a:lumMod val="50000"/>
                                </a:schemeClr>
                              </a:solidFill>
                              <a:latin typeface="Cambria Math" panose="02040503050406030204" pitchFamily="18" charset="0"/>
                            </a:rPr>
                          </m:ctrlPr>
                        </m:dPr>
                        <m:e>
                          <m:r>
                            <a:rPr lang="en-US" i="1">
                              <a:solidFill>
                                <a:schemeClr val="bg2">
                                  <a:lumMod val="50000"/>
                                </a:schemeClr>
                              </a:solidFill>
                              <a:latin typeface="Cambria Math" panose="02040503050406030204" pitchFamily="18" charset="0"/>
                            </a:rPr>
                            <m:t>|</m:t>
                          </m:r>
                          <m:sSub>
                            <m:sSubPr>
                              <m:ctrlPr>
                                <a:rPr lang="en-US" i="1">
                                  <a:solidFill>
                                    <a:schemeClr val="bg2">
                                      <a:lumMod val="50000"/>
                                    </a:schemeClr>
                                  </a:solidFill>
                                  <a:latin typeface="Cambria Math" panose="02040503050406030204" pitchFamily="18" charset="0"/>
                                </a:rPr>
                              </m:ctrlPr>
                            </m:sSubPr>
                            <m:e>
                              <m:r>
                                <a:rPr lang="en-US" i="1">
                                  <a:solidFill>
                                    <a:schemeClr val="bg2">
                                      <a:lumMod val="50000"/>
                                    </a:schemeClr>
                                  </a:solidFill>
                                  <a:latin typeface="Cambria Math" panose="02040503050406030204" pitchFamily="18" charset="0"/>
                                </a:rPr>
                                <m:t>𝜙</m:t>
                              </m:r>
                            </m:e>
                            <m:sub>
                              <m:r>
                                <a:rPr lang="en-US" i="1">
                                  <a:solidFill>
                                    <a:schemeClr val="bg2">
                                      <a:lumMod val="50000"/>
                                    </a:schemeClr>
                                  </a:solidFill>
                                  <a:latin typeface="Cambria Math" panose="02040503050406030204" pitchFamily="18" charset="0"/>
                                </a:rPr>
                                <m:t>𝑗</m:t>
                              </m:r>
                            </m:sub>
                          </m:sSub>
                          <m:r>
                            <a:rPr lang="en-US" i="1">
                              <a:solidFill>
                                <a:schemeClr val="bg2">
                                  <a:lumMod val="50000"/>
                                </a:schemeClr>
                              </a:solidFill>
                              <a:latin typeface="Cambria Math" panose="02040503050406030204" pitchFamily="18" charset="0"/>
                            </a:rPr>
                            <m:t>(</m:t>
                          </m:r>
                          <m:r>
                            <a:rPr lang="en-US" i="1">
                              <a:solidFill>
                                <a:schemeClr val="bg2">
                                  <a:lumMod val="50000"/>
                                </a:schemeClr>
                              </a:solidFill>
                              <a:latin typeface="Cambria Math" panose="02040503050406030204" pitchFamily="18" charset="0"/>
                            </a:rPr>
                            <m:t>𝑡</m:t>
                          </m:r>
                          <m:r>
                            <a:rPr lang="en-US" i="1">
                              <a:solidFill>
                                <a:schemeClr val="bg2">
                                  <a:lumMod val="50000"/>
                                </a:schemeClr>
                              </a:solidFill>
                              <a:latin typeface="Cambria Math" panose="02040503050406030204" pitchFamily="18" charset="0"/>
                            </a:rPr>
                            <m:t>)</m:t>
                          </m:r>
                        </m:e>
                      </m:d>
                    </m:oMath>
                  </m:oMathPara>
                </a14:m>
                <a:endParaRPr lang="en-US" dirty="0">
                  <a:solidFill>
                    <a:schemeClr val="bg2">
                      <a:lumMod val="50000"/>
                    </a:schemeClr>
                  </a:solidFill>
                </a:endParaRPr>
              </a:p>
              <a:p>
                <a:pPr>
                  <a:lnSpc>
                    <a:spcPct val="150000"/>
                  </a:lnSpc>
                </a:pPr>
                <a14:m>
                  <m:oMath xmlns:m="http://schemas.openxmlformats.org/officeDocument/2006/math">
                    <m:d>
                      <m:dPr>
                        <m:begChr m:val=""/>
                        <m:endChr m:val="⟩"/>
                        <m:ctrlPr>
                          <a:rPr lang="en-US" i="1">
                            <a:solidFill>
                              <a:schemeClr val="bg2">
                                <a:lumMod val="50000"/>
                              </a:schemeClr>
                            </a:solidFill>
                            <a:latin typeface="Cambria Math" panose="02040503050406030204" pitchFamily="18" charset="0"/>
                          </a:rPr>
                        </m:ctrlPr>
                      </m:dPr>
                      <m:e>
                        <m:r>
                          <a:rPr lang="en-US" i="1">
                            <a:solidFill>
                              <a:schemeClr val="bg2">
                                <a:lumMod val="50000"/>
                              </a:schemeClr>
                            </a:solidFill>
                            <a:latin typeface="Cambria Math" panose="02040503050406030204" pitchFamily="18" charset="0"/>
                          </a:rPr>
                          <m:t>|</m:t>
                        </m:r>
                        <m:sSub>
                          <m:sSubPr>
                            <m:ctrlPr>
                              <a:rPr lang="en-US" i="1">
                                <a:solidFill>
                                  <a:schemeClr val="bg2">
                                    <a:lumMod val="50000"/>
                                  </a:schemeClr>
                                </a:solidFill>
                                <a:latin typeface="Cambria Math" panose="02040503050406030204" pitchFamily="18" charset="0"/>
                              </a:rPr>
                            </m:ctrlPr>
                          </m:sSubPr>
                          <m:e>
                            <m:r>
                              <a:rPr lang="en-US" i="1">
                                <a:solidFill>
                                  <a:schemeClr val="bg2">
                                    <a:lumMod val="50000"/>
                                  </a:schemeClr>
                                </a:solidFill>
                                <a:latin typeface="Cambria Math" panose="02040503050406030204" pitchFamily="18" charset="0"/>
                              </a:rPr>
                              <m:t>𝜙</m:t>
                            </m:r>
                          </m:e>
                          <m:sub>
                            <m:r>
                              <a:rPr lang="en-US" i="1">
                                <a:solidFill>
                                  <a:schemeClr val="bg2">
                                    <a:lumMod val="50000"/>
                                  </a:schemeClr>
                                </a:solidFill>
                                <a:latin typeface="Cambria Math" panose="02040503050406030204" pitchFamily="18" charset="0"/>
                              </a:rPr>
                              <m:t>𝑗</m:t>
                            </m:r>
                          </m:sub>
                        </m:sSub>
                        <m:r>
                          <a:rPr lang="en-US" i="1">
                            <a:solidFill>
                              <a:schemeClr val="bg2">
                                <a:lumMod val="50000"/>
                              </a:schemeClr>
                            </a:solidFill>
                            <a:latin typeface="Cambria Math" panose="02040503050406030204" pitchFamily="18" charset="0"/>
                          </a:rPr>
                          <m:t>(</m:t>
                        </m:r>
                        <m:r>
                          <a:rPr lang="en-US" i="1">
                            <a:solidFill>
                              <a:schemeClr val="bg2">
                                <a:lumMod val="50000"/>
                              </a:schemeClr>
                            </a:solidFill>
                            <a:latin typeface="Cambria Math" panose="02040503050406030204" pitchFamily="18" charset="0"/>
                          </a:rPr>
                          <m:t>𝑡</m:t>
                        </m:r>
                        <m:r>
                          <a:rPr lang="en-US" i="1">
                            <a:solidFill>
                              <a:schemeClr val="bg2">
                                <a:lumMod val="50000"/>
                              </a:schemeClr>
                            </a:solidFill>
                            <a:latin typeface="Cambria Math" panose="02040503050406030204" pitchFamily="18" charset="0"/>
                          </a:rPr>
                          <m:t>)</m:t>
                        </m:r>
                      </m:e>
                    </m:d>
                  </m:oMath>
                </a14:m>
                <a:r>
                  <a:rPr lang="en-US" dirty="0"/>
                  <a:t>: </a:t>
                </a:r>
                <a:r>
                  <a:rPr lang="en-US" dirty="0">
                    <a:solidFill>
                      <a:srgbClr val="000000"/>
                    </a:solidFill>
                  </a:rPr>
                  <a:t>the </a:t>
                </a:r>
                <a14:m>
                  <m:oMath xmlns:m="http://schemas.openxmlformats.org/officeDocument/2006/math">
                    <m:r>
                      <a:rPr lang="en-US" i="1" dirty="0" smtClean="0">
                        <a:solidFill>
                          <a:srgbClr val="000000"/>
                        </a:solidFill>
                        <a:latin typeface="Cambria Math" panose="02040503050406030204" pitchFamily="18" charset="0"/>
                      </a:rPr>
                      <m:t>𝑗</m:t>
                    </m:r>
                    <m:r>
                      <a:rPr lang="en-US" i="1" baseline="30000" dirty="0" smtClean="0">
                        <a:solidFill>
                          <a:srgbClr val="000000"/>
                        </a:solidFill>
                        <a:latin typeface="Cambria Math" panose="02040503050406030204" pitchFamily="18" charset="0"/>
                      </a:rPr>
                      <m:t>𝑡h</m:t>
                    </m:r>
                  </m:oMath>
                </a14:m>
                <a:r>
                  <a:rPr lang="en-US" dirty="0">
                    <a:solidFill>
                      <a:srgbClr val="000000"/>
                    </a:solidFill>
                  </a:rPr>
                  <a:t> instantaneous eigenstate</a:t>
                </a:r>
                <a:endParaRPr lang="en-US" dirty="0"/>
              </a:p>
              <a:p>
                <a:pPr>
                  <a:lnSpc>
                    <a:spcPct val="150000"/>
                  </a:lnSpc>
                </a:pPr>
                <a14:m>
                  <m:oMath xmlns:m="http://schemas.openxmlformats.org/officeDocument/2006/math">
                    <m:sSub>
                      <m:sSubPr>
                        <m:ctrlPr>
                          <a:rPr lang="en-US" i="1">
                            <a:solidFill>
                              <a:schemeClr val="tx1">
                                <a:lumMod val="75000"/>
                                <a:lumOff val="25000"/>
                              </a:schemeClr>
                            </a:solidFill>
                            <a:latin typeface="Cambria Math" panose="02040503050406030204" pitchFamily="18" charset="0"/>
                          </a:rPr>
                        </m:ctrlPr>
                      </m:sSubPr>
                      <m:e>
                        <m:r>
                          <a:rPr lang="en-US" i="1">
                            <a:solidFill>
                              <a:schemeClr val="tx1">
                                <a:lumMod val="75000"/>
                                <a:lumOff val="25000"/>
                              </a:schemeClr>
                            </a:solidFill>
                            <a:latin typeface="Cambria Math" panose="02040503050406030204" pitchFamily="18" charset="0"/>
                          </a:rPr>
                          <m:t>𝐸</m:t>
                        </m:r>
                      </m:e>
                      <m:sub>
                        <m:r>
                          <a:rPr lang="en-US" i="1">
                            <a:solidFill>
                              <a:schemeClr val="tx1">
                                <a:lumMod val="75000"/>
                                <a:lumOff val="25000"/>
                              </a:schemeClr>
                            </a:solidFill>
                            <a:latin typeface="Cambria Math" panose="02040503050406030204" pitchFamily="18" charset="0"/>
                          </a:rPr>
                          <m:t>𝑗</m:t>
                        </m:r>
                      </m:sub>
                    </m:sSub>
                    <m:d>
                      <m:dPr>
                        <m:ctrlPr>
                          <a:rPr lang="en-US" i="1">
                            <a:solidFill>
                              <a:schemeClr val="tx1">
                                <a:lumMod val="75000"/>
                                <a:lumOff val="25000"/>
                              </a:schemeClr>
                            </a:solidFill>
                            <a:latin typeface="Cambria Math" panose="02040503050406030204" pitchFamily="18" charset="0"/>
                          </a:rPr>
                        </m:ctrlPr>
                      </m:dPr>
                      <m:e>
                        <m:r>
                          <a:rPr lang="en-US" i="1">
                            <a:solidFill>
                              <a:schemeClr val="tx1">
                                <a:lumMod val="75000"/>
                                <a:lumOff val="25000"/>
                              </a:schemeClr>
                            </a:solidFill>
                            <a:latin typeface="Cambria Math" panose="02040503050406030204" pitchFamily="18" charset="0"/>
                          </a:rPr>
                          <m:t>𝑡</m:t>
                        </m:r>
                      </m:e>
                    </m:d>
                  </m:oMath>
                </a14:m>
                <a:r>
                  <a:rPr lang="en-US" dirty="0"/>
                  <a:t>: </a:t>
                </a:r>
                <a:r>
                  <a:rPr lang="en-US" dirty="0">
                    <a:solidFill>
                      <a:srgbClr val="000000"/>
                    </a:solidFill>
                  </a:rPr>
                  <a:t>the </a:t>
                </a:r>
                <a14:m>
                  <m:oMath xmlns:m="http://schemas.openxmlformats.org/officeDocument/2006/math">
                    <m:r>
                      <a:rPr lang="en-US" i="1" dirty="0" smtClean="0">
                        <a:solidFill>
                          <a:srgbClr val="000000"/>
                        </a:solidFill>
                        <a:latin typeface="Cambria Math" panose="02040503050406030204" pitchFamily="18" charset="0"/>
                      </a:rPr>
                      <m:t>𝑗</m:t>
                    </m:r>
                    <m:r>
                      <a:rPr lang="en-US" i="1" baseline="30000" dirty="0" smtClean="0">
                        <a:solidFill>
                          <a:srgbClr val="000000"/>
                        </a:solidFill>
                        <a:latin typeface="Cambria Math" panose="02040503050406030204" pitchFamily="18" charset="0"/>
                      </a:rPr>
                      <m:t>𝑡h</m:t>
                    </m:r>
                  </m:oMath>
                </a14:m>
                <a:r>
                  <a:rPr lang="en-US" dirty="0">
                    <a:solidFill>
                      <a:srgbClr val="000000"/>
                    </a:solidFill>
                  </a:rPr>
                  <a:t> instantaneous eigenvalue</a:t>
                </a:r>
                <a:endParaRPr lang="en-US" dirty="0"/>
              </a:p>
              <a:p>
                <a:pPr>
                  <a:lnSpc>
                    <a:spcPct val="150000"/>
                  </a:lnSpc>
                </a:pPr>
                <a:endParaRPr lang="en-US" dirty="0"/>
              </a:p>
            </p:txBody>
          </p:sp>
        </mc:Choice>
        <mc:Fallback xmlns="">
          <p:sp>
            <p:nvSpPr>
              <p:cNvPr id="20" name="TextBox 19">
                <a:extLst>
                  <a:ext uri="{FF2B5EF4-FFF2-40B4-BE49-F238E27FC236}">
                    <a16:creationId xmlns:a16="http://schemas.microsoft.com/office/drawing/2014/main" id="{F0DC96C4-2B63-070D-687F-5C56B0680015}"/>
                  </a:ext>
                </a:extLst>
              </p:cNvPr>
              <p:cNvSpPr txBox="1">
                <a:spLocks noRot="1" noChangeAspect="1" noMove="1" noResize="1" noEditPoints="1" noAdjustHandles="1" noChangeArrowheads="1" noChangeShapeType="1" noTextEdit="1"/>
              </p:cNvSpPr>
              <p:nvPr/>
            </p:nvSpPr>
            <p:spPr>
              <a:xfrm>
                <a:off x="6376465" y="1645657"/>
                <a:ext cx="5460711" cy="1894878"/>
              </a:xfrm>
              <a:prstGeom prst="rect">
                <a:avLst/>
              </a:prstGeom>
              <a:blipFill>
                <a:blip r:embed="rId6"/>
                <a:stretch>
                  <a:fillRect l="-335" t="-2251" b="-1608"/>
                </a:stretch>
              </a:blipFill>
            </p:spPr>
            <p:txBody>
              <a:bodyPr/>
              <a:lstStyle/>
              <a:p>
                <a:r>
                  <a:rPr lang="en-US">
                    <a:noFill/>
                  </a:rPr>
                  <a:t> </a:t>
                </a:r>
              </a:p>
            </p:txBody>
          </p:sp>
        </mc:Fallback>
      </mc:AlternateContent>
      <p:grpSp>
        <p:nvGrpSpPr>
          <p:cNvPr id="21" name="Group 20">
            <a:extLst>
              <a:ext uri="{FF2B5EF4-FFF2-40B4-BE49-F238E27FC236}">
                <a16:creationId xmlns:a16="http://schemas.microsoft.com/office/drawing/2014/main" id="{B0188BAF-37B4-1240-8DF7-56C3AA4534A5}"/>
              </a:ext>
            </a:extLst>
          </p:cNvPr>
          <p:cNvGrpSpPr/>
          <p:nvPr/>
        </p:nvGrpSpPr>
        <p:grpSpPr>
          <a:xfrm>
            <a:off x="6442049" y="3701033"/>
            <a:ext cx="5868806" cy="2263835"/>
            <a:chOff x="4786293" y="3414722"/>
            <a:chExt cx="7232981" cy="2357836"/>
          </a:xfrm>
        </p:grpSpPr>
        <p:pic>
          <p:nvPicPr>
            <p:cNvPr id="22" name="Picture 21">
              <a:extLst>
                <a:ext uri="{FF2B5EF4-FFF2-40B4-BE49-F238E27FC236}">
                  <a16:creationId xmlns:a16="http://schemas.microsoft.com/office/drawing/2014/main" id="{BC271FCF-485E-548C-C161-FD7889499F06}"/>
                </a:ext>
              </a:extLst>
            </p:cNvPr>
            <p:cNvPicPr>
              <a:picLocks noChangeAspect="1"/>
            </p:cNvPicPr>
            <p:nvPr/>
          </p:nvPicPr>
          <p:blipFill>
            <a:blip r:embed="rId7"/>
            <a:stretch>
              <a:fillRect/>
            </a:stretch>
          </p:blipFill>
          <p:spPr>
            <a:xfrm>
              <a:off x="4786293" y="3890305"/>
              <a:ext cx="792481" cy="792481"/>
            </a:xfrm>
            <a:prstGeom prst="rect">
              <a:avLst/>
            </a:prstGeom>
          </p:spPr>
        </p:pic>
        <p:cxnSp>
          <p:nvCxnSpPr>
            <p:cNvPr id="23" name="Straight Arrow Connector 22">
              <a:extLst>
                <a:ext uri="{FF2B5EF4-FFF2-40B4-BE49-F238E27FC236}">
                  <a16:creationId xmlns:a16="http://schemas.microsoft.com/office/drawing/2014/main" id="{759759D7-32DE-BA88-A79F-26DDA0F87ECE}"/>
                </a:ext>
              </a:extLst>
            </p:cNvPr>
            <p:cNvCxnSpPr>
              <a:cxnSpLocks/>
            </p:cNvCxnSpPr>
            <p:nvPr/>
          </p:nvCxnSpPr>
          <p:spPr>
            <a:xfrm>
              <a:off x="5555793" y="4286547"/>
              <a:ext cx="569813" cy="0"/>
            </a:xfrm>
            <a:prstGeom prst="straightConnector1">
              <a:avLst/>
            </a:prstGeom>
            <a:ln w="38100">
              <a:tailEnd type="stealth"/>
            </a:ln>
          </p:spPr>
          <p:style>
            <a:lnRef idx="1">
              <a:schemeClr val="accent1"/>
            </a:lnRef>
            <a:fillRef idx="0">
              <a:schemeClr val="accent1"/>
            </a:fillRef>
            <a:effectRef idx="0">
              <a:schemeClr val="accent1"/>
            </a:effectRef>
            <a:fontRef idx="minor">
              <a:schemeClr val="tx1"/>
            </a:fontRef>
          </p:style>
        </p:cxnSp>
        <p:pic>
          <p:nvPicPr>
            <p:cNvPr id="24" name="Picture 23">
              <a:extLst>
                <a:ext uri="{FF2B5EF4-FFF2-40B4-BE49-F238E27FC236}">
                  <a16:creationId xmlns:a16="http://schemas.microsoft.com/office/drawing/2014/main" id="{2303326B-48E9-16D9-198F-B2CE951FBE4C}"/>
                </a:ext>
              </a:extLst>
            </p:cNvPr>
            <p:cNvPicPr>
              <a:picLocks noChangeAspect="1"/>
            </p:cNvPicPr>
            <p:nvPr/>
          </p:nvPicPr>
          <p:blipFill>
            <a:blip r:embed="rId8"/>
            <a:stretch>
              <a:fillRect/>
            </a:stretch>
          </p:blipFill>
          <p:spPr>
            <a:xfrm>
              <a:off x="6185747" y="3890307"/>
              <a:ext cx="792480" cy="792480"/>
            </a:xfrm>
            <a:prstGeom prst="rect">
              <a:avLst/>
            </a:prstGeom>
          </p:spPr>
        </p:pic>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9D6BF733-73F7-C273-8705-36B1D06499B4}"/>
                    </a:ext>
                  </a:extLst>
                </p:cNvPr>
                <p:cNvSpPr txBox="1"/>
                <p:nvPr/>
              </p:nvSpPr>
              <p:spPr>
                <a:xfrm>
                  <a:off x="6125606" y="4828845"/>
                  <a:ext cx="852621" cy="40011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2000" b="0" i="1" smtClean="0">
                            <a:solidFill>
                              <a:srgbClr val="7030A0"/>
                            </a:solidFill>
                            <a:latin typeface="Cambria Math" panose="02040503050406030204" pitchFamily="18" charset="0"/>
                          </a:rPr>
                          <m:t>𝐻</m:t>
                        </m:r>
                        <m:r>
                          <a:rPr lang="en-US" sz="2000" b="0" i="1" smtClean="0">
                            <a:solidFill>
                              <a:srgbClr val="7030A0"/>
                            </a:solidFill>
                            <a:latin typeface="Cambria Math" panose="02040503050406030204" pitchFamily="18" charset="0"/>
                          </a:rPr>
                          <m:t>(</m:t>
                        </m:r>
                        <m:r>
                          <a:rPr lang="en-US" sz="2000" b="0" i="1" smtClean="0">
                            <a:solidFill>
                              <a:srgbClr val="7030A0"/>
                            </a:solidFill>
                            <a:latin typeface="Cambria Math" panose="02040503050406030204" pitchFamily="18" charset="0"/>
                          </a:rPr>
                          <m:t>𝑡</m:t>
                        </m:r>
                        <m:r>
                          <a:rPr lang="en-US" sz="2000" b="0" i="1" smtClean="0">
                            <a:solidFill>
                              <a:srgbClr val="7030A0"/>
                            </a:solidFill>
                            <a:latin typeface="Cambria Math" panose="02040503050406030204" pitchFamily="18" charset="0"/>
                          </a:rPr>
                          <m:t>)</m:t>
                        </m:r>
                      </m:oMath>
                    </m:oMathPara>
                  </a14:m>
                  <a:endParaRPr lang="en-US" sz="2000" dirty="0"/>
                </a:p>
              </p:txBody>
            </p:sp>
          </mc:Choice>
          <mc:Fallback xmlns="">
            <p:sp>
              <p:nvSpPr>
                <p:cNvPr id="11" name="TextBox 10">
                  <a:extLst>
                    <a:ext uri="{FF2B5EF4-FFF2-40B4-BE49-F238E27FC236}">
                      <a16:creationId xmlns:a16="http://schemas.microsoft.com/office/drawing/2014/main" id="{6168E34B-35EA-4CA2-046A-ABA183545DB8}"/>
                    </a:ext>
                  </a:extLst>
                </p:cNvPr>
                <p:cNvSpPr txBox="1">
                  <a:spLocks noRot="1" noChangeAspect="1" noMove="1" noResize="1" noEditPoints="1" noAdjustHandles="1" noChangeArrowheads="1" noChangeShapeType="1" noTextEdit="1"/>
                </p:cNvSpPr>
                <p:nvPr/>
              </p:nvSpPr>
              <p:spPr>
                <a:xfrm>
                  <a:off x="6125606" y="4828845"/>
                  <a:ext cx="852621" cy="400110"/>
                </a:xfrm>
                <a:prstGeom prst="rect">
                  <a:avLst/>
                </a:prstGeom>
                <a:blipFill>
                  <a:blip r:embed="rId9"/>
                  <a:stretch>
                    <a:fillRect b="-20635"/>
                  </a:stretch>
                </a:blipFill>
              </p:spPr>
              <p:txBody>
                <a:bodyPr/>
                <a:lstStyle/>
                <a:p>
                  <a:r>
                    <a:rPr lang="en-US">
                      <a:noFill/>
                    </a:rPr>
                    <a:t> </a:t>
                  </a:r>
                </a:p>
              </p:txBody>
            </p:sp>
          </mc:Fallback>
        </mc:AlternateContent>
        <p:cxnSp>
          <p:nvCxnSpPr>
            <p:cNvPr id="26" name="Straight Arrow Connector 25">
              <a:extLst>
                <a:ext uri="{FF2B5EF4-FFF2-40B4-BE49-F238E27FC236}">
                  <a16:creationId xmlns:a16="http://schemas.microsoft.com/office/drawing/2014/main" id="{A0DFFB44-90C4-0CF0-4283-E9A486A60521}"/>
                </a:ext>
              </a:extLst>
            </p:cNvPr>
            <p:cNvCxnSpPr>
              <a:cxnSpLocks/>
            </p:cNvCxnSpPr>
            <p:nvPr/>
          </p:nvCxnSpPr>
          <p:spPr>
            <a:xfrm flipV="1">
              <a:off x="7057006" y="4286546"/>
              <a:ext cx="727761" cy="1"/>
            </a:xfrm>
            <a:prstGeom prst="straightConnector1">
              <a:avLst/>
            </a:prstGeom>
            <a:ln w="38100">
              <a:tailEnd type="stealth"/>
            </a:ln>
          </p:spPr>
          <p:style>
            <a:lnRef idx="1">
              <a:schemeClr val="accent1"/>
            </a:lnRef>
            <a:fillRef idx="0">
              <a:schemeClr val="accent1"/>
            </a:fillRef>
            <a:effectRef idx="0">
              <a:schemeClr val="accent1"/>
            </a:effectRef>
            <a:fontRef idx="minor">
              <a:schemeClr val="tx1"/>
            </a:fontRef>
          </p:style>
        </p:cxnSp>
        <p:pic>
          <p:nvPicPr>
            <p:cNvPr id="27" name="Picture 26">
              <a:extLst>
                <a:ext uri="{FF2B5EF4-FFF2-40B4-BE49-F238E27FC236}">
                  <a16:creationId xmlns:a16="http://schemas.microsoft.com/office/drawing/2014/main" id="{346FC510-77BC-84D7-EEA9-2B98F1D7DA59}"/>
                </a:ext>
              </a:extLst>
            </p:cNvPr>
            <p:cNvPicPr>
              <a:picLocks noChangeAspect="1"/>
            </p:cNvPicPr>
            <p:nvPr/>
          </p:nvPicPr>
          <p:blipFill>
            <a:blip r:embed="rId10"/>
            <a:stretch>
              <a:fillRect/>
            </a:stretch>
          </p:blipFill>
          <p:spPr>
            <a:xfrm>
              <a:off x="11150211" y="3780517"/>
              <a:ext cx="869063" cy="869063"/>
            </a:xfrm>
            <a:prstGeom prst="rect">
              <a:avLst/>
            </a:prstGeom>
          </p:spPr>
        </p:pic>
        <p:cxnSp>
          <p:nvCxnSpPr>
            <p:cNvPr id="28" name="Straight Arrow Connector 27">
              <a:extLst>
                <a:ext uri="{FF2B5EF4-FFF2-40B4-BE49-F238E27FC236}">
                  <a16:creationId xmlns:a16="http://schemas.microsoft.com/office/drawing/2014/main" id="{29544BC4-F893-B351-733E-B7A4A184733B}"/>
                </a:ext>
              </a:extLst>
            </p:cNvPr>
            <p:cNvCxnSpPr>
              <a:cxnSpLocks/>
            </p:cNvCxnSpPr>
            <p:nvPr/>
          </p:nvCxnSpPr>
          <p:spPr>
            <a:xfrm flipV="1">
              <a:off x="10422450" y="4286547"/>
              <a:ext cx="727761" cy="1"/>
            </a:xfrm>
            <a:prstGeom prst="straightConnector1">
              <a:avLst/>
            </a:prstGeom>
            <a:ln w="38100">
              <a:tailEnd type="stealth"/>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787865C1-00A2-2063-B6BA-066F88840E98}"/>
                </a:ext>
              </a:extLst>
            </p:cNvPr>
            <p:cNvSpPr txBox="1"/>
            <p:nvPr/>
          </p:nvSpPr>
          <p:spPr>
            <a:xfrm>
              <a:off x="8143551" y="5399576"/>
              <a:ext cx="1905258" cy="369332"/>
            </a:xfrm>
            <a:prstGeom prst="rect">
              <a:avLst/>
            </a:prstGeom>
            <a:noFill/>
          </p:spPr>
          <p:txBody>
            <a:bodyPr wrap="square">
              <a:spAutoFit/>
            </a:bodyPr>
            <a:lstStyle/>
            <a:p>
              <a:pPr algn="ctr"/>
              <a:r>
                <a:rPr lang="en-US" b="1" dirty="0">
                  <a:solidFill>
                    <a:srgbClr val="000000"/>
                  </a:solidFill>
                  <a:latin typeface="Aptos" panose="020B0004020202020204" pitchFamily="34" charset="0"/>
                </a:rPr>
                <a:t>Evolution (Path)</a:t>
              </a:r>
              <a:endParaRPr lang="en-US" b="1" dirty="0">
                <a:solidFill>
                  <a:srgbClr val="000000"/>
                </a:solidFill>
              </a:endParaRPr>
            </a:p>
          </p:txBody>
        </p:sp>
        <p:pic>
          <p:nvPicPr>
            <p:cNvPr id="30" name="Picture 29">
              <a:extLst>
                <a:ext uri="{FF2B5EF4-FFF2-40B4-BE49-F238E27FC236}">
                  <a16:creationId xmlns:a16="http://schemas.microsoft.com/office/drawing/2014/main" id="{B1C6A9EA-4E65-6DF8-F009-1FB4614EB59A}"/>
                </a:ext>
              </a:extLst>
            </p:cNvPr>
            <p:cNvPicPr>
              <a:picLocks noChangeAspect="1"/>
            </p:cNvPicPr>
            <p:nvPr/>
          </p:nvPicPr>
          <p:blipFill>
            <a:blip r:embed="rId11"/>
            <a:stretch>
              <a:fillRect/>
            </a:stretch>
          </p:blipFill>
          <p:spPr>
            <a:xfrm>
              <a:off x="5708989" y="3784681"/>
              <a:ext cx="352832" cy="376633"/>
            </a:xfrm>
            <a:prstGeom prst="rect">
              <a:avLst/>
            </a:prstGeom>
          </p:spPr>
        </p:pic>
        <p:pic>
          <p:nvPicPr>
            <p:cNvPr id="31" name="Picture 30">
              <a:extLst>
                <a:ext uri="{FF2B5EF4-FFF2-40B4-BE49-F238E27FC236}">
                  <a16:creationId xmlns:a16="http://schemas.microsoft.com/office/drawing/2014/main" id="{ED27BB9A-33B3-1FBF-4F88-A7CA56422383}"/>
                </a:ext>
              </a:extLst>
            </p:cNvPr>
            <p:cNvPicPr>
              <a:picLocks noChangeAspect="1"/>
            </p:cNvPicPr>
            <p:nvPr/>
          </p:nvPicPr>
          <p:blipFill>
            <a:blip r:embed="rId12"/>
            <a:stretch>
              <a:fillRect/>
            </a:stretch>
          </p:blipFill>
          <p:spPr>
            <a:xfrm>
              <a:off x="7834799" y="5395925"/>
              <a:ext cx="352832" cy="376633"/>
            </a:xfrm>
            <a:prstGeom prst="rect">
              <a:avLst/>
            </a:prstGeom>
          </p:spPr>
        </p:pic>
        <p:grpSp>
          <p:nvGrpSpPr>
            <p:cNvPr id="32" name="Group 31">
              <a:extLst>
                <a:ext uri="{FF2B5EF4-FFF2-40B4-BE49-F238E27FC236}">
                  <a16:creationId xmlns:a16="http://schemas.microsoft.com/office/drawing/2014/main" id="{E7D1A5E1-A37F-B22E-B044-197B3B1E4030}"/>
                </a:ext>
              </a:extLst>
            </p:cNvPr>
            <p:cNvGrpSpPr/>
            <p:nvPr/>
          </p:nvGrpSpPr>
          <p:grpSpPr>
            <a:xfrm>
              <a:off x="7784767" y="3414722"/>
              <a:ext cx="2251023" cy="1894879"/>
              <a:chOff x="193962" y="3429000"/>
              <a:chExt cx="2754410" cy="2458616"/>
            </a:xfrm>
          </p:grpSpPr>
          <p:sp>
            <p:nvSpPr>
              <p:cNvPr id="33" name="TextBox 32">
                <a:extLst>
                  <a:ext uri="{FF2B5EF4-FFF2-40B4-BE49-F238E27FC236}">
                    <a16:creationId xmlns:a16="http://schemas.microsoft.com/office/drawing/2014/main" id="{8454FB43-A205-837D-9D2C-83162AF70090}"/>
                  </a:ext>
                </a:extLst>
              </p:cNvPr>
              <p:cNvSpPr txBox="1"/>
              <p:nvPr/>
            </p:nvSpPr>
            <p:spPr>
              <a:xfrm>
                <a:off x="193962" y="3429000"/>
                <a:ext cx="657103" cy="276999"/>
              </a:xfrm>
              <a:prstGeom prst="rect">
                <a:avLst/>
              </a:prstGeom>
              <a:noFill/>
            </p:spPr>
            <p:txBody>
              <a:bodyPr wrap="none" rtlCol="0">
                <a:spAutoFit/>
              </a:bodyPr>
              <a:lstStyle/>
              <a:p>
                <a:r>
                  <a:rPr lang="en-US" sz="1200" b="1" dirty="0"/>
                  <a:t>Energy</a:t>
                </a:r>
              </a:p>
            </p:txBody>
          </p:sp>
          <p:cxnSp>
            <p:nvCxnSpPr>
              <p:cNvPr id="34" name="Straight Arrow Connector 33">
                <a:extLst>
                  <a:ext uri="{FF2B5EF4-FFF2-40B4-BE49-F238E27FC236}">
                    <a16:creationId xmlns:a16="http://schemas.microsoft.com/office/drawing/2014/main" id="{DDF2FA98-2B15-26C4-E9AB-15D0CC0B23C9}"/>
                  </a:ext>
                </a:extLst>
              </p:cNvPr>
              <p:cNvCxnSpPr/>
              <p:nvPr/>
            </p:nvCxnSpPr>
            <p:spPr>
              <a:xfrm flipV="1">
                <a:off x="522514" y="3750906"/>
                <a:ext cx="0" cy="2136710"/>
              </a:xfrm>
              <a:prstGeom prst="straightConnector1">
                <a:avLst/>
              </a:prstGeom>
              <a:ln w="254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9C3B9AA0-D31A-4D77-7EEB-E8101281DDA2}"/>
                  </a:ext>
                </a:extLst>
              </p:cNvPr>
              <p:cNvCxnSpPr>
                <a:cxnSpLocks/>
              </p:cNvCxnSpPr>
              <p:nvPr/>
            </p:nvCxnSpPr>
            <p:spPr>
              <a:xfrm>
                <a:off x="1908410" y="4925905"/>
                <a:ext cx="495300" cy="0"/>
              </a:xfrm>
              <a:prstGeom prst="line">
                <a:avLst/>
              </a:prstGeom>
              <a:ln w="15875">
                <a:solidFill>
                  <a:schemeClr val="accent1"/>
                </a:solidFill>
                <a:prstDash val="dash"/>
              </a:ln>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A0CFD7A7-046B-DF9C-8EFA-5BD427119417}"/>
                  </a:ext>
                </a:extLst>
              </p:cNvPr>
              <p:cNvCxnSpPr>
                <a:cxnSpLocks/>
              </p:cNvCxnSpPr>
              <p:nvPr/>
            </p:nvCxnSpPr>
            <p:spPr>
              <a:xfrm>
                <a:off x="1008297" y="4703000"/>
                <a:ext cx="552450" cy="0"/>
              </a:xfrm>
              <a:prstGeom prst="line">
                <a:avLst/>
              </a:prstGeom>
              <a:ln w="15875">
                <a:solidFill>
                  <a:schemeClr val="accent1"/>
                </a:solidFill>
                <a:prstDash val="dash"/>
              </a:ln>
            </p:spPr>
            <p:style>
              <a:lnRef idx="2">
                <a:schemeClr val="accent1"/>
              </a:lnRef>
              <a:fillRef idx="0">
                <a:schemeClr val="accent1"/>
              </a:fillRef>
              <a:effectRef idx="1">
                <a:schemeClr val="accent1"/>
              </a:effectRef>
              <a:fontRef idx="minor">
                <a:schemeClr val="tx1"/>
              </a:fontRef>
            </p:style>
          </p:cxnSp>
          <p:sp>
            <p:nvSpPr>
              <p:cNvPr id="37" name="Oval 36">
                <a:extLst>
                  <a:ext uri="{FF2B5EF4-FFF2-40B4-BE49-F238E27FC236}">
                    <a16:creationId xmlns:a16="http://schemas.microsoft.com/office/drawing/2014/main" id="{64A8DBE1-311A-CC84-3694-38CBFA53B1E5}"/>
                  </a:ext>
                </a:extLst>
              </p:cNvPr>
              <p:cNvSpPr/>
              <p:nvPr/>
            </p:nvSpPr>
            <p:spPr>
              <a:xfrm>
                <a:off x="880913" y="4558947"/>
                <a:ext cx="144053" cy="144053"/>
              </a:xfrm>
              <a:prstGeom prst="ellipse">
                <a:avLst/>
              </a:prstGeom>
              <a:solidFill>
                <a:srgbClr val="00B050"/>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Oval 37">
                <a:extLst>
                  <a:ext uri="{FF2B5EF4-FFF2-40B4-BE49-F238E27FC236}">
                    <a16:creationId xmlns:a16="http://schemas.microsoft.com/office/drawing/2014/main" id="{791D7EAC-655C-6839-FCEC-03514C012B4B}"/>
                  </a:ext>
                </a:extLst>
              </p:cNvPr>
              <p:cNvSpPr/>
              <p:nvPr/>
            </p:nvSpPr>
            <p:spPr>
              <a:xfrm>
                <a:off x="1703227" y="4925905"/>
                <a:ext cx="128983" cy="128983"/>
              </a:xfrm>
              <a:prstGeom prst="ellipse">
                <a:avLst/>
              </a:prstGeom>
              <a:solidFill>
                <a:srgbClr val="00B050"/>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Oval 38">
                <a:extLst>
                  <a:ext uri="{FF2B5EF4-FFF2-40B4-BE49-F238E27FC236}">
                    <a16:creationId xmlns:a16="http://schemas.microsoft.com/office/drawing/2014/main" id="{B7FE6BF8-E301-9452-F1FC-A6671782A16E}"/>
                  </a:ext>
                </a:extLst>
              </p:cNvPr>
              <p:cNvSpPr/>
              <p:nvPr/>
            </p:nvSpPr>
            <p:spPr>
              <a:xfrm>
                <a:off x="2535770" y="5367238"/>
                <a:ext cx="150018" cy="150018"/>
              </a:xfrm>
              <a:prstGeom prst="ellipse">
                <a:avLst/>
              </a:prstGeom>
              <a:solidFill>
                <a:srgbClr val="00B050"/>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Freeform: Shape 39">
                <a:extLst>
                  <a:ext uri="{FF2B5EF4-FFF2-40B4-BE49-F238E27FC236}">
                    <a16:creationId xmlns:a16="http://schemas.microsoft.com/office/drawing/2014/main" id="{0D6F1ABF-E923-28A0-A26E-E48CD509435A}"/>
                  </a:ext>
                </a:extLst>
              </p:cNvPr>
              <p:cNvSpPr/>
              <p:nvPr/>
            </p:nvSpPr>
            <p:spPr>
              <a:xfrm>
                <a:off x="617772" y="4023014"/>
                <a:ext cx="2311400" cy="1549069"/>
              </a:xfrm>
              <a:custGeom>
                <a:avLst/>
                <a:gdLst>
                  <a:gd name="connsiteX0" fmla="*/ 0 w 2311400"/>
                  <a:gd name="connsiteY0" fmla="*/ 0 h 1549069"/>
                  <a:gd name="connsiteX1" fmla="*/ 311150 w 2311400"/>
                  <a:gd name="connsiteY1" fmla="*/ 685800 h 1549069"/>
                  <a:gd name="connsiteX2" fmla="*/ 765175 w 2311400"/>
                  <a:gd name="connsiteY2" fmla="*/ 342900 h 1549069"/>
                  <a:gd name="connsiteX3" fmla="*/ 1158875 w 2311400"/>
                  <a:gd name="connsiteY3" fmla="*/ 1054100 h 1549069"/>
                  <a:gd name="connsiteX4" fmla="*/ 1593850 w 2311400"/>
                  <a:gd name="connsiteY4" fmla="*/ 228600 h 1549069"/>
                  <a:gd name="connsiteX5" fmla="*/ 1965325 w 2311400"/>
                  <a:gd name="connsiteY5" fmla="*/ 1543050 h 1549069"/>
                  <a:gd name="connsiteX6" fmla="*/ 2311400 w 2311400"/>
                  <a:gd name="connsiteY6" fmla="*/ 717550 h 1549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11400" h="1549069">
                    <a:moveTo>
                      <a:pt x="0" y="0"/>
                    </a:moveTo>
                    <a:cubicBezTo>
                      <a:pt x="91810" y="314325"/>
                      <a:pt x="183621" y="628650"/>
                      <a:pt x="311150" y="685800"/>
                    </a:cubicBezTo>
                    <a:cubicBezTo>
                      <a:pt x="438679" y="742950"/>
                      <a:pt x="623888" y="281517"/>
                      <a:pt x="765175" y="342900"/>
                    </a:cubicBezTo>
                    <a:cubicBezTo>
                      <a:pt x="906463" y="404283"/>
                      <a:pt x="1020763" y="1073150"/>
                      <a:pt x="1158875" y="1054100"/>
                    </a:cubicBezTo>
                    <a:cubicBezTo>
                      <a:pt x="1296987" y="1035050"/>
                      <a:pt x="1459442" y="147108"/>
                      <a:pt x="1593850" y="228600"/>
                    </a:cubicBezTo>
                    <a:cubicBezTo>
                      <a:pt x="1728258" y="310092"/>
                      <a:pt x="1845733" y="1461558"/>
                      <a:pt x="1965325" y="1543050"/>
                    </a:cubicBezTo>
                    <a:cubicBezTo>
                      <a:pt x="2084917" y="1624542"/>
                      <a:pt x="2258483" y="854075"/>
                      <a:pt x="2311400" y="717550"/>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1" name="Straight Connector 40">
                <a:extLst>
                  <a:ext uri="{FF2B5EF4-FFF2-40B4-BE49-F238E27FC236}">
                    <a16:creationId xmlns:a16="http://schemas.microsoft.com/office/drawing/2014/main" id="{A2E96421-951C-F570-46AD-C1E51E22A7CA}"/>
                  </a:ext>
                </a:extLst>
              </p:cNvPr>
              <p:cNvCxnSpPr>
                <a:cxnSpLocks/>
              </p:cNvCxnSpPr>
              <p:nvPr/>
            </p:nvCxnSpPr>
            <p:spPr>
              <a:xfrm>
                <a:off x="1141647" y="4558947"/>
                <a:ext cx="361950" cy="0"/>
              </a:xfrm>
              <a:prstGeom prst="line">
                <a:avLst/>
              </a:prstGeom>
              <a:ln w="15875">
                <a:solidFill>
                  <a:schemeClr val="accent1"/>
                </a:solidFill>
                <a:prstDash val="dash"/>
              </a:ln>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8E347D41-F875-70C7-1816-88D8F7033BF8}"/>
                  </a:ext>
                </a:extLst>
              </p:cNvPr>
              <p:cNvCxnSpPr>
                <a:cxnSpLocks/>
              </p:cNvCxnSpPr>
              <p:nvPr/>
            </p:nvCxnSpPr>
            <p:spPr>
              <a:xfrm>
                <a:off x="1806810" y="5078305"/>
                <a:ext cx="638175" cy="0"/>
              </a:xfrm>
              <a:prstGeom prst="line">
                <a:avLst/>
              </a:prstGeom>
              <a:ln w="15875">
                <a:solidFill>
                  <a:schemeClr val="accent1"/>
                </a:solidFill>
                <a:prstDash val="dash"/>
              </a:ln>
            </p:spPr>
            <p:style>
              <a:lnRef idx="2">
                <a:schemeClr val="accent1"/>
              </a:lnRef>
              <a:fillRef idx="0">
                <a:schemeClr val="accent1"/>
              </a:fillRef>
              <a:effectRef idx="1">
                <a:schemeClr val="accent1"/>
              </a:effectRef>
              <a:fontRef idx="minor">
                <a:schemeClr val="tx1"/>
              </a:fontRef>
            </p:style>
          </p:cxnSp>
          <p:sp>
            <p:nvSpPr>
              <p:cNvPr id="43" name="Freeform: Shape 42">
                <a:extLst>
                  <a:ext uri="{FF2B5EF4-FFF2-40B4-BE49-F238E27FC236}">
                    <a16:creationId xmlns:a16="http://schemas.microsoft.com/office/drawing/2014/main" id="{D14E47D1-385C-8A97-D9EA-FA05C6EC709E}"/>
                  </a:ext>
                </a:extLst>
              </p:cNvPr>
              <p:cNvSpPr/>
              <p:nvPr/>
            </p:nvSpPr>
            <p:spPr>
              <a:xfrm>
                <a:off x="1060450" y="4259186"/>
                <a:ext cx="450850" cy="233439"/>
              </a:xfrm>
              <a:custGeom>
                <a:avLst/>
                <a:gdLst>
                  <a:gd name="connsiteX0" fmla="*/ 0 w 450850"/>
                  <a:gd name="connsiteY0" fmla="*/ 233439 h 233439"/>
                  <a:gd name="connsiteX1" fmla="*/ 279400 w 450850"/>
                  <a:gd name="connsiteY1" fmla="*/ 1664 h 233439"/>
                  <a:gd name="connsiteX2" fmla="*/ 450850 w 450850"/>
                  <a:gd name="connsiteY2" fmla="*/ 147714 h 233439"/>
                </a:gdLst>
                <a:ahLst/>
                <a:cxnLst>
                  <a:cxn ang="0">
                    <a:pos x="connsiteX0" y="connsiteY0"/>
                  </a:cxn>
                  <a:cxn ang="0">
                    <a:pos x="connsiteX1" y="connsiteY1"/>
                  </a:cxn>
                  <a:cxn ang="0">
                    <a:pos x="connsiteX2" y="connsiteY2"/>
                  </a:cxn>
                </a:cxnLst>
                <a:rect l="l" t="t" r="r" b="b"/>
                <a:pathLst>
                  <a:path w="450850" h="233439">
                    <a:moveTo>
                      <a:pt x="0" y="233439"/>
                    </a:moveTo>
                    <a:cubicBezTo>
                      <a:pt x="102129" y="124695"/>
                      <a:pt x="204258" y="15951"/>
                      <a:pt x="279400" y="1664"/>
                    </a:cubicBezTo>
                    <a:cubicBezTo>
                      <a:pt x="354542" y="-12624"/>
                      <a:pt x="402696" y="67545"/>
                      <a:pt x="450850" y="147714"/>
                    </a:cubicBezTo>
                  </a:path>
                </a:pathLst>
              </a:custGeom>
              <a:noFill/>
              <a:ln w="12700" cap="rnd">
                <a:solidFill>
                  <a:schemeClr val="accent2"/>
                </a:solidFill>
                <a:prstDash val="dash"/>
                <a:miter lim="800000"/>
                <a:tailEnd type="stealth" w="sm"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44" name="TextBox 43">
                <a:extLst>
                  <a:ext uri="{FF2B5EF4-FFF2-40B4-BE49-F238E27FC236}">
                    <a16:creationId xmlns:a16="http://schemas.microsoft.com/office/drawing/2014/main" id="{9CF1103C-9E1B-8DDB-EF08-81277931EFA9}"/>
                  </a:ext>
                </a:extLst>
              </p:cNvPr>
              <p:cNvSpPr txBox="1"/>
              <p:nvPr/>
            </p:nvSpPr>
            <p:spPr>
              <a:xfrm>
                <a:off x="825793" y="3967987"/>
                <a:ext cx="1061509" cy="253916"/>
              </a:xfrm>
              <a:prstGeom prst="rect">
                <a:avLst/>
              </a:prstGeom>
              <a:noFill/>
            </p:spPr>
            <p:txBody>
              <a:bodyPr wrap="none" rtlCol="0">
                <a:spAutoFit/>
              </a:bodyPr>
              <a:lstStyle/>
              <a:p>
                <a:r>
                  <a:rPr lang="en-US" sz="1050" b="1" dirty="0">
                    <a:solidFill>
                      <a:schemeClr val="accent2"/>
                    </a:solidFill>
                  </a:rPr>
                  <a:t>Classical path</a:t>
                </a:r>
              </a:p>
            </p:txBody>
          </p:sp>
          <p:sp>
            <p:nvSpPr>
              <p:cNvPr id="45" name="Freeform: Shape 44">
                <a:extLst>
                  <a:ext uri="{FF2B5EF4-FFF2-40B4-BE49-F238E27FC236}">
                    <a16:creationId xmlns:a16="http://schemas.microsoft.com/office/drawing/2014/main" id="{D1FFFEC0-1B16-5E65-22ED-05F958FBC3B8}"/>
                  </a:ext>
                </a:extLst>
              </p:cNvPr>
              <p:cNvSpPr/>
              <p:nvPr/>
            </p:nvSpPr>
            <p:spPr>
              <a:xfrm>
                <a:off x="1959769" y="4118543"/>
                <a:ext cx="371475" cy="386782"/>
              </a:xfrm>
              <a:custGeom>
                <a:avLst/>
                <a:gdLst>
                  <a:gd name="connsiteX0" fmla="*/ 0 w 371475"/>
                  <a:gd name="connsiteY0" fmla="*/ 386782 h 386782"/>
                  <a:gd name="connsiteX1" fmla="*/ 223837 w 371475"/>
                  <a:gd name="connsiteY1" fmla="*/ 3401 h 386782"/>
                  <a:gd name="connsiteX2" fmla="*/ 371475 w 371475"/>
                  <a:gd name="connsiteY2" fmla="*/ 198663 h 386782"/>
                </a:gdLst>
                <a:ahLst/>
                <a:cxnLst>
                  <a:cxn ang="0">
                    <a:pos x="connsiteX0" y="connsiteY0"/>
                  </a:cxn>
                  <a:cxn ang="0">
                    <a:pos x="connsiteX1" y="connsiteY1"/>
                  </a:cxn>
                  <a:cxn ang="0">
                    <a:pos x="connsiteX2" y="connsiteY2"/>
                  </a:cxn>
                </a:cxnLst>
                <a:rect l="l" t="t" r="r" b="b"/>
                <a:pathLst>
                  <a:path w="371475" h="386782">
                    <a:moveTo>
                      <a:pt x="0" y="386782"/>
                    </a:moveTo>
                    <a:cubicBezTo>
                      <a:pt x="80962" y="210768"/>
                      <a:pt x="161925" y="34754"/>
                      <a:pt x="223837" y="3401"/>
                    </a:cubicBezTo>
                    <a:cubicBezTo>
                      <a:pt x="285749" y="-27952"/>
                      <a:pt x="348059" y="166913"/>
                      <a:pt x="371475" y="198663"/>
                    </a:cubicBezTo>
                  </a:path>
                </a:pathLst>
              </a:custGeom>
              <a:noFill/>
              <a:ln w="12700">
                <a:solidFill>
                  <a:schemeClr val="accent2"/>
                </a:solidFill>
                <a:prstDash val="dash"/>
                <a:tailEnd type="stealth" w="sm"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Box 45">
                <a:extLst>
                  <a:ext uri="{FF2B5EF4-FFF2-40B4-BE49-F238E27FC236}">
                    <a16:creationId xmlns:a16="http://schemas.microsoft.com/office/drawing/2014/main" id="{53A435A9-5775-7D0E-F408-BF3A019750A9}"/>
                  </a:ext>
                </a:extLst>
              </p:cNvPr>
              <p:cNvSpPr txBox="1"/>
              <p:nvPr/>
            </p:nvSpPr>
            <p:spPr>
              <a:xfrm>
                <a:off x="663019" y="4951347"/>
                <a:ext cx="992579" cy="253916"/>
              </a:xfrm>
              <a:prstGeom prst="rect">
                <a:avLst/>
              </a:prstGeom>
              <a:noFill/>
            </p:spPr>
            <p:txBody>
              <a:bodyPr wrap="none" rtlCol="0">
                <a:spAutoFit/>
              </a:bodyPr>
              <a:lstStyle/>
              <a:p>
                <a:r>
                  <a:rPr lang="en-US" sz="1050" b="1" dirty="0">
                    <a:solidFill>
                      <a:srgbClr val="0070C0"/>
                    </a:solidFill>
                  </a:rPr>
                  <a:t>Tunnel effect</a:t>
                </a:r>
              </a:p>
            </p:txBody>
          </p:sp>
          <p:cxnSp>
            <p:nvCxnSpPr>
              <p:cNvPr id="47" name="Straight Arrow Connector 46">
                <a:extLst>
                  <a:ext uri="{FF2B5EF4-FFF2-40B4-BE49-F238E27FC236}">
                    <a16:creationId xmlns:a16="http://schemas.microsoft.com/office/drawing/2014/main" id="{5536A995-5E8A-E65E-0E4C-40C6B1825716}"/>
                  </a:ext>
                </a:extLst>
              </p:cNvPr>
              <p:cNvCxnSpPr/>
              <p:nvPr/>
            </p:nvCxnSpPr>
            <p:spPr>
              <a:xfrm>
                <a:off x="959296" y="4849400"/>
                <a:ext cx="519009" cy="0"/>
              </a:xfrm>
              <a:prstGeom prst="straightConnector1">
                <a:avLst/>
              </a:prstGeom>
              <a:ln w="12700">
                <a:solidFill>
                  <a:srgbClr val="0070C0"/>
                </a:solidFill>
                <a:prstDash val="dash"/>
                <a:tailEnd type="stealth" w="sm" len="med"/>
              </a:ln>
            </p:spPr>
            <p:style>
              <a:lnRef idx="2">
                <a:schemeClr val="accent1"/>
              </a:lnRef>
              <a:fillRef idx="0">
                <a:schemeClr val="accent1"/>
              </a:fillRef>
              <a:effectRef idx="1">
                <a:schemeClr val="accent1"/>
              </a:effectRef>
              <a:fontRef idx="minor">
                <a:schemeClr val="tx1"/>
              </a:fontRef>
            </p:style>
          </p:cxnSp>
          <p:sp>
            <p:nvSpPr>
              <p:cNvPr id="48" name="Oval 47">
                <a:extLst>
                  <a:ext uri="{FF2B5EF4-FFF2-40B4-BE49-F238E27FC236}">
                    <a16:creationId xmlns:a16="http://schemas.microsoft.com/office/drawing/2014/main" id="{05E32AC9-2294-9F99-FB92-9F066E8CBCA1}"/>
                  </a:ext>
                </a:extLst>
              </p:cNvPr>
              <p:cNvSpPr/>
              <p:nvPr/>
            </p:nvSpPr>
            <p:spPr>
              <a:xfrm>
                <a:off x="1284522" y="4558947"/>
                <a:ext cx="144053" cy="144053"/>
              </a:xfrm>
              <a:prstGeom prst="ellipse">
                <a:avLst/>
              </a:prstGeom>
              <a:solidFill>
                <a:srgbClr val="00B050">
                  <a:alpha val="36000"/>
                </a:srgbClr>
              </a:solidFill>
              <a:ln w="3175">
                <a:solidFill>
                  <a:schemeClr val="accent1"/>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Oval 48">
                <a:extLst>
                  <a:ext uri="{FF2B5EF4-FFF2-40B4-BE49-F238E27FC236}">
                    <a16:creationId xmlns:a16="http://schemas.microsoft.com/office/drawing/2014/main" id="{5C152A40-050D-8A66-83F4-59DE9BA8F631}"/>
                  </a:ext>
                </a:extLst>
              </p:cNvPr>
              <p:cNvSpPr/>
              <p:nvPr/>
            </p:nvSpPr>
            <p:spPr>
              <a:xfrm>
                <a:off x="2125897" y="4925905"/>
                <a:ext cx="144053" cy="144053"/>
              </a:xfrm>
              <a:prstGeom prst="ellipse">
                <a:avLst/>
              </a:prstGeom>
              <a:solidFill>
                <a:srgbClr val="00B050">
                  <a:alpha val="36000"/>
                </a:srgbClr>
              </a:solidFill>
              <a:ln w="3175">
                <a:solidFill>
                  <a:schemeClr val="accent1"/>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50" name="Straight Arrow Connector 49">
                <a:extLst>
                  <a:ext uri="{FF2B5EF4-FFF2-40B4-BE49-F238E27FC236}">
                    <a16:creationId xmlns:a16="http://schemas.microsoft.com/office/drawing/2014/main" id="{355B4DCB-1CC3-9328-E70E-366169BCE9BE}"/>
                  </a:ext>
                </a:extLst>
              </p:cNvPr>
              <p:cNvCxnSpPr/>
              <p:nvPr/>
            </p:nvCxnSpPr>
            <p:spPr>
              <a:xfrm>
                <a:off x="1860027" y="5192300"/>
                <a:ext cx="519009" cy="0"/>
              </a:xfrm>
              <a:prstGeom prst="straightConnector1">
                <a:avLst/>
              </a:prstGeom>
              <a:ln w="12700">
                <a:solidFill>
                  <a:srgbClr val="0070C0"/>
                </a:solidFill>
                <a:prstDash val="dash"/>
                <a:tailEnd type="stealth" w="sm" len="med"/>
              </a:ln>
            </p:spPr>
            <p:style>
              <a:lnRef idx="2">
                <a:schemeClr val="accent1"/>
              </a:lnRef>
              <a:fillRef idx="0">
                <a:schemeClr val="accent1"/>
              </a:fillRef>
              <a:effectRef idx="1">
                <a:schemeClr val="accent1"/>
              </a:effectRef>
              <a:fontRef idx="minor">
                <a:schemeClr val="tx1"/>
              </a:fontRef>
            </p:style>
          </p:cxnSp>
          <p:sp>
            <p:nvSpPr>
              <p:cNvPr id="51" name="TextBox 50">
                <a:extLst>
                  <a:ext uri="{FF2B5EF4-FFF2-40B4-BE49-F238E27FC236}">
                    <a16:creationId xmlns:a16="http://schemas.microsoft.com/office/drawing/2014/main" id="{306331C3-134E-E6EE-BB63-FB7BAF6ED028}"/>
                  </a:ext>
                </a:extLst>
              </p:cNvPr>
              <p:cNvSpPr txBox="1"/>
              <p:nvPr/>
            </p:nvSpPr>
            <p:spPr>
              <a:xfrm>
                <a:off x="2273187" y="5586049"/>
                <a:ext cx="675185" cy="246221"/>
              </a:xfrm>
              <a:prstGeom prst="rect">
                <a:avLst/>
              </a:prstGeom>
              <a:noFill/>
            </p:spPr>
            <p:txBody>
              <a:bodyPr wrap="none" rtlCol="0">
                <a:spAutoFit/>
              </a:bodyPr>
              <a:lstStyle/>
              <a:p>
                <a:pPr algn="ctr"/>
                <a:r>
                  <a:rPr lang="en-US" sz="1000" b="1" dirty="0"/>
                  <a:t>Solution</a:t>
                </a:r>
              </a:p>
            </p:txBody>
          </p:sp>
        </p:grpSp>
      </p:gr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01B0F6-B191-49B4-4E4F-11F596FBEA08}"/>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659A0463-1FE3-D769-4115-AEEEE0DD6871}"/>
              </a:ext>
            </a:extLst>
          </p:cNvPr>
          <p:cNvSpPr/>
          <p:nvPr/>
        </p:nvSpPr>
        <p:spPr>
          <a:xfrm>
            <a:off x="0" y="0"/>
            <a:ext cx="1554480" cy="6858000"/>
          </a:xfrm>
          <a:prstGeom prst="rect">
            <a:avLst/>
          </a:prstGeom>
          <a:solidFill>
            <a:srgbClr val="A42037"/>
          </a:solidFill>
          <a:ln/>
        </p:spPr>
        <p:txBody>
          <a:bodyPr/>
          <a:lstStyle/>
          <a:p>
            <a:endParaRPr lang="en-US" dirty="0"/>
          </a:p>
        </p:txBody>
      </p:sp>
      <p:sp>
        <p:nvSpPr>
          <p:cNvPr id="4" name="Shape 2">
            <a:extLst>
              <a:ext uri="{FF2B5EF4-FFF2-40B4-BE49-F238E27FC236}">
                <a16:creationId xmlns:a16="http://schemas.microsoft.com/office/drawing/2014/main" id="{703BBADC-EA19-199E-11DF-A5574173AA10}"/>
              </a:ext>
            </a:extLst>
          </p:cNvPr>
          <p:cNvSpPr/>
          <p:nvPr/>
        </p:nvSpPr>
        <p:spPr>
          <a:xfrm>
            <a:off x="109728" y="1399032"/>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BB165613-6F4E-512E-D8EC-FEDFFB335883}"/>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ea typeface="Calibri" pitchFamily="34" charset="-122"/>
                <a:cs typeface="Calibri" pitchFamily="34" charset="-120"/>
              </a:rPr>
              <a:t>Q Algorithm</a:t>
            </a:r>
            <a:endParaRPr lang="en-US" sz="1250" dirty="0"/>
          </a:p>
        </p:txBody>
      </p:sp>
      <p:sp>
        <p:nvSpPr>
          <p:cNvPr id="6" name="Text 4">
            <a:extLst>
              <a:ext uri="{FF2B5EF4-FFF2-40B4-BE49-F238E27FC236}">
                <a16:creationId xmlns:a16="http://schemas.microsoft.com/office/drawing/2014/main" id="{ECCC9FC6-750D-F91A-2F40-F3A76A289DF8}"/>
              </a:ext>
            </a:extLst>
          </p:cNvPr>
          <p:cNvSpPr/>
          <p:nvPr/>
        </p:nvSpPr>
        <p:spPr>
          <a:xfrm>
            <a:off x="182880" y="2267712"/>
            <a:ext cx="1225296" cy="512064"/>
          </a:xfrm>
          <a:prstGeom prst="rect">
            <a:avLst/>
          </a:prstGeom>
          <a:noFill/>
          <a:ln/>
        </p:spPr>
        <p:txBody>
          <a:bodyPr wrap="square" rtlCol="0" anchor="ctr"/>
          <a:lstStyle/>
          <a:p>
            <a:pPr marL="0" indent="0" algn="l">
              <a:buNone/>
            </a:pPr>
            <a:r>
              <a:rPr lang="en-US" sz="1250" dirty="0" err="1">
                <a:solidFill>
                  <a:srgbClr val="EACBD1"/>
                </a:solidFill>
                <a:latin typeface="Calibri" pitchFamily="34" charset="0"/>
                <a:ea typeface="Calibri" pitchFamily="34" charset="-122"/>
                <a:cs typeface="Calibri" pitchFamily="34" charset="-120"/>
              </a:rPr>
              <a:t>HyQC</a:t>
            </a:r>
            <a:endParaRPr lang="en-US" sz="1250" dirty="0"/>
          </a:p>
        </p:txBody>
      </p:sp>
      <p:sp>
        <p:nvSpPr>
          <p:cNvPr id="7" name="Text 5">
            <a:extLst>
              <a:ext uri="{FF2B5EF4-FFF2-40B4-BE49-F238E27FC236}">
                <a16:creationId xmlns:a16="http://schemas.microsoft.com/office/drawing/2014/main" id="{58611843-CC53-072E-8454-397EFBF026C9}"/>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Application</a:t>
            </a:r>
            <a:endParaRPr lang="en-US" sz="1250" dirty="0"/>
          </a:p>
        </p:txBody>
      </p:sp>
      <p:sp>
        <p:nvSpPr>
          <p:cNvPr id="8" name="Text 6">
            <a:extLst>
              <a:ext uri="{FF2B5EF4-FFF2-40B4-BE49-F238E27FC236}">
                <a16:creationId xmlns:a16="http://schemas.microsoft.com/office/drawing/2014/main" id="{B8CE19C1-B651-0181-63DD-EF6CCAC7B9E4}"/>
              </a:ext>
            </a:extLst>
          </p:cNvPr>
          <p:cNvSpPr/>
          <p:nvPr/>
        </p:nvSpPr>
        <p:spPr>
          <a:xfrm>
            <a:off x="182880" y="4005072"/>
            <a:ext cx="1225296" cy="512064"/>
          </a:xfrm>
          <a:prstGeom prst="rect">
            <a:avLst/>
          </a:prstGeom>
          <a:noFill/>
          <a:ln/>
        </p:spPr>
        <p:txBody>
          <a:bodyPr wrap="square" rtlCol="0" anchor="ctr"/>
          <a:lstStyle/>
          <a:p>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9" name="Text 7">
            <a:extLst>
              <a:ext uri="{FF2B5EF4-FFF2-40B4-BE49-F238E27FC236}">
                <a16:creationId xmlns:a16="http://schemas.microsoft.com/office/drawing/2014/main" id="{1DA8E720-7DAE-EBC3-7F6D-355D33A5375F}"/>
              </a:ext>
            </a:extLst>
          </p:cNvPr>
          <p:cNvSpPr/>
          <p:nvPr/>
        </p:nvSpPr>
        <p:spPr>
          <a:xfrm>
            <a:off x="182880" y="4873752"/>
            <a:ext cx="1225296" cy="512064"/>
          </a:xfrm>
          <a:prstGeom prst="rect">
            <a:avLst/>
          </a:prstGeom>
          <a:noFill/>
          <a:ln/>
        </p:spPr>
        <p:txBody>
          <a:bodyPr wrap="square" rtlCol="0" anchor="ctr"/>
          <a:lstStyle/>
          <a:p>
            <a:pPr marL="0" indent="0" algn="l">
              <a:buNone/>
            </a:pPr>
            <a:endParaRPr lang="en-US" sz="1250" dirty="0"/>
          </a:p>
        </p:txBody>
      </p:sp>
      <p:sp>
        <p:nvSpPr>
          <p:cNvPr id="10" name="Text 8">
            <a:extLst>
              <a:ext uri="{FF2B5EF4-FFF2-40B4-BE49-F238E27FC236}">
                <a16:creationId xmlns:a16="http://schemas.microsoft.com/office/drawing/2014/main" id="{032A55DD-256A-0557-79A2-3E12BF8D559C}"/>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Quantum Optimization Algorithms</a:t>
            </a:r>
          </a:p>
        </p:txBody>
      </p:sp>
      <p:sp>
        <p:nvSpPr>
          <p:cNvPr id="11" name="Text 9">
            <a:extLst>
              <a:ext uri="{FF2B5EF4-FFF2-40B4-BE49-F238E27FC236}">
                <a16:creationId xmlns:a16="http://schemas.microsoft.com/office/drawing/2014/main" id="{58574DDC-73E0-AF64-8BBA-F4B2F7B00A18}"/>
              </a:ext>
            </a:extLst>
          </p:cNvPr>
          <p:cNvSpPr/>
          <p:nvPr/>
        </p:nvSpPr>
        <p:spPr>
          <a:xfrm>
            <a:off x="2011680" y="621792"/>
            <a:ext cx="9677095" cy="658368"/>
          </a:xfrm>
          <a:prstGeom prst="rect">
            <a:avLst/>
          </a:prstGeom>
          <a:noFill/>
          <a:ln/>
        </p:spPr>
        <p:txBody>
          <a:bodyPr wrap="square" rtlCol="0" anchor="ctr"/>
          <a:lstStyle/>
          <a:p>
            <a:pPr marL="0" indent="0">
              <a:buNone/>
            </a:pPr>
            <a:r>
              <a:rPr lang="en-US" sz="2000" b="1" dirty="0">
                <a:solidFill>
                  <a:srgbClr val="00B0F0"/>
                </a:solidFill>
                <a:latin typeface="Cambria" pitchFamily="34" charset="0"/>
                <a:ea typeface="Cambria" pitchFamily="34" charset="-122"/>
                <a:cs typeface="Cambria" pitchFamily="34" charset="-120"/>
              </a:rPr>
              <a:t>*Encode the objective function in the final Hamiltonian of the Quantum System</a:t>
            </a:r>
          </a:p>
        </p:txBody>
      </p:sp>
      <p:sp>
        <p:nvSpPr>
          <p:cNvPr id="12" name="Text 10">
            <a:extLst>
              <a:ext uri="{FF2B5EF4-FFF2-40B4-BE49-F238E27FC236}">
                <a16:creationId xmlns:a16="http://schemas.microsoft.com/office/drawing/2014/main" id="{BE0B3E61-452D-B020-1339-E3A10EF50C1B}"/>
              </a:ext>
            </a:extLst>
          </p:cNvPr>
          <p:cNvSpPr/>
          <p:nvPr/>
        </p:nvSpPr>
        <p:spPr>
          <a:xfrm>
            <a:off x="2011680" y="1554480"/>
            <a:ext cx="9677095" cy="4206240"/>
          </a:xfrm>
          <a:prstGeom prst="rect">
            <a:avLst/>
          </a:prstGeom>
          <a:noFill/>
          <a:ln/>
        </p:spPr>
        <p:txBody>
          <a:bodyPr wrap="square" rtlCol="0" anchor="t"/>
          <a:lstStyle/>
          <a:p>
            <a:pPr>
              <a:spcAft>
                <a:spcPts val="1400"/>
              </a:spcAft>
              <a:buSzPct val="100000"/>
            </a:pPr>
            <a:endParaRPr lang="en-US" sz="1600" dirty="0"/>
          </a:p>
        </p:txBody>
      </p:sp>
      <p:sp>
        <p:nvSpPr>
          <p:cNvPr id="14" name="Text 12">
            <a:extLst>
              <a:ext uri="{FF2B5EF4-FFF2-40B4-BE49-F238E27FC236}">
                <a16:creationId xmlns:a16="http://schemas.microsoft.com/office/drawing/2014/main" id="{F21880E2-DE28-A69B-5C88-0EAAE8A2B842}"/>
              </a:ext>
            </a:extLst>
          </p:cNvPr>
          <p:cNvSpPr/>
          <p:nvPr/>
        </p:nvSpPr>
        <p:spPr>
          <a:xfrm>
            <a:off x="2011680" y="6473952"/>
            <a:ext cx="5486400" cy="274320"/>
          </a:xfrm>
          <a:prstGeom prst="rect">
            <a:avLst/>
          </a:prstGeom>
          <a:noFill/>
          <a:ln/>
        </p:spPr>
        <p:txBody>
          <a:bodyPr wrap="square" rtlCol="0" anchor="ctr"/>
          <a:lstStyle/>
          <a:p>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grpSp>
        <p:nvGrpSpPr>
          <p:cNvPr id="30" name="Group 29">
            <a:extLst>
              <a:ext uri="{FF2B5EF4-FFF2-40B4-BE49-F238E27FC236}">
                <a16:creationId xmlns:a16="http://schemas.microsoft.com/office/drawing/2014/main" id="{3C99CAB4-97FF-DAFD-0ACF-B30346712187}"/>
              </a:ext>
            </a:extLst>
          </p:cNvPr>
          <p:cNvGrpSpPr/>
          <p:nvPr/>
        </p:nvGrpSpPr>
        <p:grpSpPr>
          <a:xfrm>
            <a:off x="2011680" y="1587358"/>
            <a:ext cx="7605286" cy="1360708"/>
            <a:chOff x="272611" y="1477085"/>
            <a:chExt cx="8326362" cy="1539563"/>
          </a:xfrm>
        </p:grpSpPr>
        <p:sp>
          <p:nvSpPr>
            <p:cNvPr id="31" name="TextBox 30">
              <a:extLst>
                <a:ext uri="{FF2B5EF4-FFF2-40B4-BE49-F238E27FC236}">
                  <a16:creationId xmlns:a16="http://schemas.microsoft.com/office/drawing/2014/main" id="{C477CE19-247D-0024-7C6F-A1DA033630CF}"/>
                </a:ext>
              </a:extLst>
            </p:cNvPr>
            <p:cNvSpPr txBox="1"/>
            <p:nvPr/>
          </p:nvSpPr>
          <p:spPr>
            <a:xfrm>
              <a:off x="272611" y="1477085"/>
              <a:ext cx="8326362" cy="369332"/>
            </a:xfrm>
            <a:prstGeom prst="rect">
              <a:avLst/>
            </a:prstGeom>
            <a:noFill/>
          </p:spPr>
          <p:txBody>
            <a:bodyPr wrap="square">
              <a:spAutoFit/>
            </a:bodyPr>
            <a:lstStyle/>
            <a:p>
              <a:r>
                <a:rPr lang="en-US" altLang="zh-CN" sz="1800" b="1" kern="0" dirty="0">
                  <a:solidFill>
                    <a:prstClr val="black"/>
                  </a:solidFill>
                  <a:latin typeface="华光中楷_CNKI" panose="02000500000000000000" charset="-122"/>
                  <a:ea typeface="华光中楷_CNKI" panose="02000500000000000000" charset="-122"/>
                </a:rPr>
                <a:t>QUBO (Quadratic Unconstrained Binary Optimization)</a:t>
              </a:r>
              <a:endParaRPr lang="en-US" sz="1800" dirty="0"/>
            </a:p>
          </p:txBody>
        </p:sp>
        <p:pic>
          <p:nvPicPr>
            <p:cNvPr id="32" name="Picture 31" descr=" f_{\text{obj}}(x) = \textcolor{blue}{\sum_{i}x_{i}Q_{i,i}x_{i} + \sum_{i}\sum_{i &lt; j}x_{i}Q_{i,j}x_{j}}">
              <a:extLst>
                <a:ext uri="{FF2B5EF4-FFF2-40B4-BE49-F238E27FC236}">
                  <a16:creationId xmlns:a16="http://schemas.microsoft.com/office/drawing/2014/main" id="{F7E5F0BE-3E8D-87AA-DE75-DD9EB364E787}"/>
                </a:ext>
              </a:extLst>
            </p:cNvPr>
            <p:cNvPicPr>
              <a:picLocks noChangeAspect="1"/>
            </p:cNvPicPr>
            <p:nvPr/>
          </p:nvPicPr>
          <p:blipFill>
            <a:blip r:embed="rId3"/>
            <a:stretch>
              <a:fillRect/>
            </a:stretch>
          </p:blipFill>
          <p:spPr>
            <a:xfrm>
              <a:off x="433508" y="2107050"/>
              <a:ext cx="5974961" cy="909598"/>
            </a:xfrm>
            <a:prstGeom prst="rect">
              <a:avLst/>
            </a:prstGeom>
          </p:spPr>
        </p:pic>
      </p:grpSp>
      <p:pic>
        <p:nvPicPr>
          <p:cNvPr id="34" name="Picture 33">
            <a:extLst>
              <a:ext uri="{FF2B5EF4-FFF2-40B4-BE49-F238E27FC236}">
                <a16:creationId xmlns:a16="http://schemas.microsoft.com/office/drawing/2014/main" id="{2B4BCEF7-85B3-E834-9701-DD5094A2D2D8}"/>
              </a:ext>
            </a:extLst>
          </p:cNvPr>
          <p:cNvPicPr>
            <a:picLocks noChangeAspect="1"/>
          </p:cNvPicPr>
          <p:nvPr/>
        </p:nvPicPr>
        <p:blipFill>
          <a:blip r:embed="rId4"/>
          <a:stretch>
            <a:fillRect/>
          </a:stretch>
        </p:blipFill>
        <p:spPr>
          <a:xfrm>
            <a:off x="8035887" y="2050354"/>
            <a:ext cx="3863960" cy="768849"/>
          </a:xfrm>
          <a:prstGeom prst="rect">
            <a:avLst/>
          </a:prstGeom>
        </p:spPr>
      </p:pic>
      <p:grpSp>
        <p:nvGrpSpPr>
          <p:cNvPr id="35" name="Group 34">
            <a:extLst>
              <a:ext uri="{FF2B5EF4-FFF2-40B4-BE49-F238E27FC236}">
                <a16:creationId xmlns:a16="http://schemas.microsoft.com/office/drawing/2014/main" id="{50FD8AA1-D2FB-267D-B305-5CD0541815C2}"/>
              </a:ext>
            </a:extLst>
          </p:cNvPr>
          <p:cNvGrpSpPr/>
          <p:nvPr/>
        </p:nvGrpSpPr>
        <p:grpSpPr>
          <a:xfrm>
            <a:off x="1865376" y="3200363"/>
            <a:ext cx="5856084" cy="2834677"/>
            <a:chOff x="473107" y="3297367"/>
            <a:chExt cx="5856084" cy="2834677"/>
          </a:xfrm>
        </p:grpSpPr>
        <p:sp>
          <p:nvSpPr>
            <p:cNvPr id="36" name="Rectangle 35">
              <a:extLst>
                <a:ext uri="{FF2B5EF4-FFF2-40B4-BE49-F238E27FC236}">
                  <a16:creationId xmlns:a16="http://schemas.microsoft.com/office/drawing/2014/main" id="{7B4C068D-3949-CE4F-FF7E-370E3317C5AF}"/>
                </a:ext>
              </a:extLst>
            </p:cNvPr>
            <p:cNvSpPr/>
            <p:nvPr/>
          </p:nvSpPr>
          <p:spPr>
            <a:xfrm>
              <a:off x="516546" y="3916715"/>
              <a:ext cx="3143809" cy="523220"/>
            </a:xfrm>
            <a:prstGeom prst="rect">
              <a:avLst/>
            </a:prstGeom>
          </p:spPr>
          <p:txBody>
            <a:bodyPr wrap="none">
              <a:spAutoFit/>
            </a:bodyPr>
            <a:lstStyle/>
            <a:p>
              <a:pPr lvl="0"/>
              <a:r>
                <a:rPr lang="en-US" altLang="zh-CN" sz="2800" b="1" kern="0" dirty="0">
                  <a:solidFill>
                    <a:prstClr val="black"/>
                  </a:solidFill>
                  <a:ea typeface="华光中楷_CNKI" panose="02000500000000000000" charset="-122"/>
                  <a:cs typeface="+mj-cs"/>
                </a:rPr>
                <a:t>Final Hamiltonian</a:t>
              </a:r>
              <a:endParaRPr kumimoji="0" lang="en-US" sz="1200" b="0" i="0" u="none" strike="noStrike" kern="0" cap="none" spc="0" normalizeH="0" baseline="0" noProof="0" dirty="0">
                <a:ln>
                  <a:noFill/>
                </a:ln>
                <a:solidFill>
                  <a:sysClr val="windowText" lastClr="000000"/>
                </a:solidFill>
                <a:effectLst/>
                <a:uLnTx/>
                <a:uFillTx/>
              </a:endParaRPr>
            </a:p>
          </p:txBody>
        </p:sp>
        <mc:AlternateContent xmlns:mc="http://schemas.openxmlformats.org/markup-compatibility/2006" xmlns:a14="http://schemas.microsoft.com/office/drawing/2010/main">
          <mc:Choice Requires="a14">
            <p:sp>
              <p:nvSpPr>
                <p:cNvPr id="37" name="Rectangle 1">
                  <a:extLst>
                    <a:ext uri="{FF2B5EF4-FFF2-40B4-BE49-F238E27FC236}">
                      <a16:creationId xmlns:a16="http://schemas.microsoft.com/office/drawing/2014/main" id="{296ABE3B-0D41-80F9-2D68-7B34EEB5C2DF}"/>
                    </a:ext>
                  </a:extLst>
                </p:cNvPr>
                <p:cNvSpPr>
                  <a:spLocks noChangeArrowheads="1"/>
                </p:cNvSpPr>
                <p:nvPr/>
              </p:nvSpPr>
              <p:spPr bwMode="auto">
                <a:xfrm>
                  <a:off x="473107" y="3297367"/>
                  <a:ext cx="5856084" cy="412036"/>
                </a:xfrm>
                <a:prstGeom prst="rect">
                  <a:avLst/>
                </a:prstGeom>
                <a:solidFill>
                  <a:srgbClr val="CCECFF"/>
                </a:solidFill>
                <a:ln>
                  <a:noFill/>
                </a:ln>
                <a:effec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r>
                    <a:rPr lang="en-US" altLang="en-US" sz="2000" dirty="0">
                      <a:solidFill>
                        <a:srgbClr val="000000"/>
                      </a:solidFill>
                      <a:latin typeface="Times New Roman" panose="02020603050405020304" pitchFamily="18" charset="0"/>
                      <a:ea typeface="Lato"/>
                      <a:cs typeface="Times New Roman" panose="02020603050405020304" pitchFamily="18" charset="0"/>
                    </a:rPr>
                    <a:t>Q:  </a:t>
                  </a:r>
                  <a:r>
                    <a:rPr lang="en-US" altLang="en-US" sz="2000" dirty="0">
                      <a:solidFill>
                        <a:srgbClr val="000000"/>
                      </a:solidFill>
                      <a:latin typeface="Arial Nova Cond Light" panose="020B0306020202020204" pitchFamily="34" charset="0"/>
                      <a:ea typeface="Lato"/>
                      <a:cs typeface="Times New Roman" panose="02020603050405020304" pitchFamily="18" charset="0"/>
                    </a:rPr>
                    <a:t>Upper triangular matrix	</a:t>
                  </a:r>
                  <a:r>
                    <a:rPr lang="en-US" altLang="en-US" sz="2000" dirty="0">
                      <a:solidFill>
                        <a:srgbClr val="000000"/>
                      </a:solidFill>
                      <a:ea typeface="Lato"/>
                      <a:cs typeface="Times New Roman" panose="02020603050405020304" pitchFamily="18" charset="0"/>
                    </a:rPr>
                    <a:t> </a:t>
                  </a:r>
                  <a14:m>
                    <m:oMath xmlns:m="http://schemas.openxmlformats.org/officeDocument/2006/math">
                      <m:sSub>
                        <m:sSubPr>
                          <m:ctrlPr>
                            <a:rPr lang="en-US" altLang="en-US" sz="2000" b="1" i="1" dirty="0">
                              <a:solidFill>
                                <a:srgbClr val="000000"/>
                              </a:solidFill>
                              <a:latin typeface="Cambria Math" panose="02040503050406030204" pitchFamily="18" charset="0"/>
                              <a:ea typeface="HGSMinchoB" panose="02020800000000000000" pitchFamily="18" charset="-128"/>
                              <a:cs typeface="Posterama" panose="020B0502040204020203" pitchFamily="34" charset="0"/>
                            </a:rPr>
                          </m:ctrlPr>
                        </m:sSubPr>
                        <m:e>
                          <m:r>
                            <a:rPr lang="en-US" altLang="en-US" sz="2000" b="1" i="1" dirty="0">
                              <a:solidFill>
                                <a:srgbClr val="000000"/>
                              </a:solidFill>
                              <a:latin typeface="Cambria Math" panose="02040503050406030204" pitchFamily="18" charset="0"/>
                              <a:ea typeface="HGSMinchoB" panose="02020800000000000000" pitchFamily="18" charset="-128"/>
                              <a:cs typeface="Posterama" panose="020B0502040204020203" pitchFamily="34" charset="0"/>
                            </a:rPr>
                            <m:t>𝒙</m:t>
                          </m:r>
                        </m:e>
                        <m:sub>
                          <m:r>
                            <m:rPr>
                              <m:nor/>
                            </m:rPr>
                            <a:rPr lang="en-US" sz="2000" i="1" dirty="0">
                              <a:solidFill>
                                <a:srgbClr val="000000"/>
                              </a:solidFill>
                              <a:latin typeface="Bell MT" panose="02020503060305020303" pitchFamily="18" charset="0"/>
                              <a:cs typeface="Arial" panose="020B0604020202020204" pitchFamily="34" charset="0"/>
                            </a:rPr>
                            <m:t>i</m:t>
                          </m:r>
                          <m:r>
                            <a:rPr lang="en-US" sz="2000" i="1" dirty="0">
                              <a:solidFill>
                                <a:srgbClr val="000000"/>
                              </a:solidFill>
                              <a:latin typeface="Cambria Math" panose="02040503050406030204" pitchFamily="18" charset="0"/>
                              <a:cs typeface="Arial" panose="020B0604020202020204" pitchFamily="34" charset="0"/>
                            </a:rPr>
                            <m:t> </m:t>
                          </m:r>
                        </m:sub>
                      </m:sSub>
                    </m:oMath>
                  </a14:m>
                  <a:r>
                    <a:rPr lang="en-US" altLang="en-US" sz="2000" dirty="0">
                      <a:solidFill>
                        <a:srgbClr val="000000"/>
                      </a:solidFill>
                      <a:latin typeface="Times New Roman" panose="02020603050405020304" pitchFamily="18" charset="0"/>
                      <a:ea typeface="Lato"/>
                      <a:cs typeface="Times New Roman" panose="02020603050405020304" pitchFamily="18" charset="0"/>
                    </a:rPr>
                    <a:t> :  </a:t>
                  </a:r>
                  <a:r>
                    <a:rPr lang="en-US" altLang="en-US" sz="2000" dirty="0">
                      <a:solidFill>
                        <a:srgbClr val="000000"/>
                      </a:solidFill>
                      <a:latin typeface="Arial Nova Cond Light" panose="020B0306020202020204" pitchFamily="34" charset="0"/>
                      <a:ea typeface="Lato"/>
                      <a:cs typeface="Times New Roman" panose="02020603050405020304" pitchFamily="18" charset="0"/>
                    </a:rPr>
                    <a:t>Binary variable</a:t>
                  </a:r>
                  <a:endParaRPr kumimoji="0" lang="en-US" altLang="en-US" sz="2000" b="0" i="0" u="none" strike="noStrike" cap="none" normalizeH="0" baseline="0" dirty="0">
                    <a:ln>
                      <a:noFill/>
                    </a:ln>
                    <a:solidFill>
                      <a:srgbClr val="000000"/>
                    </a:solidFill>
                    <a:effectLst/>
                    <a:latin typeface="Arial Nova Cond Light" panose="020B0306020202020204" pitchFamily="34" charset="0"/>
                    <a:ea typeface="Lato"/>
                    <a:cs typeface="Times New Roman" panose="02020603050405020304" pitchFamily="18" charset="0"/>
                  </a:endParaRPr>
                </a:p>
              </p:txBody>
            </p:sp>
          </mc:Choice>
          <mc:Fallback xmlns="">
            <p:sp>
              <p:nvSpPr>
                <p:cNvPr id="37" name="Rectangle 1">
                  <a:extLst>
                    <a:ext uri="{FF2B5EF4-FFF2-40B4-BE49-F238E27FC236}">
                      <a16:creationId xmlns:a16="http://schemas.microsoft.com/office/drawing/2014/main" id="{296ABE3B-0D41-80F9-2D68-7B34EEB5C2DF}"/>
                    </a:ext>
                  </a:extLst>
                </p:cNvPr>
                <p:cNvSpPr>
                  <a:spLocks noRot="1" noChangeAspect="1" noMove="1" noResize="1" noEditPoints="1" noAdjustHandles="1" noChangeArrowheads="1" noChangeShapeType="1" noTextEdit="1"/>
                </p:cNvSpPr>
                <p:nvPr/>
              </p:nvSpPr>
              <p:spPr bwMode="auto">
                <a:xfrm>
                  <a:off x="473107" y="3297367"/>
                  <a:ext cx="5856084" cy="412036"/>
                </a:xfrm>
                <a:prstGeom prst="rect">
                  <a:avLst/>
                </a:prstGeom>
                <a:blipFill>
                  <a:blip r:embed="rId5"/>
                  <a:stretch>
                    <a:fillRect l="-1041" t="-7353" b="-22059"/>
                  </a:stretch>
                </a:blipFill>
                <a:ln>
                  <a:noFill/>
                </a:ln>
                <a:effectLst/>
              </p:spPr>
              <p:txBody>
                <a:bodyPr/>
                <a:lstStyle/>
                <a:p>
                  <a:r>
                    <a:rPr lang="en-US">
                      <a:noFill/>
                    </a:rPr>
                    <a:t> </a:t>
                  </a:r>
                </a:p>
              </p:txBody>
            </p:sp>
          </mc:Fallback>
        </mc:AlternateContent>
        <p:pic>
          <p:nvPicPr>
            <p:cNvPr id="38" name="Picture 37" descr="\mathcal{H}_{\text{final}} = \color{blue}&#10;&#10;\underbrace{  \sum_{i} h_i \hat{\sigma}_z^{(i)} + \sum_{i &gt; j} J_{i,j} \hat{\sigma}_z^{(i)} \hat{\sigma}_z^{(j)} }_{\text{Problem Hamiltonian}}">
              <a:extLst>
                <a:ext uri="{FF2B5EF4-FFF2-40B4-BE49-F238E27FC236}">
                  <a16:creationId xmlns:a16="http://schemas.microsoft.com/office/drawing/2014/main" id="{3F72E5BA-C7B5-6298-D077-91A57FB0150E}"/>
                </a:ext>
              </a:extLst>
            </p:cNvPr>
            <p:cNvPicPr>
              <a:picLocks noChangeAspect="1"/>
            </p:cNvPicPr>
            <p:nvPr/>
          </p:nvPicPr>
          <p:blipFill>
            <a:blip r:embed="rId6"/>
            <a:stretch>
              <a:fillRect/>
            </a:stretch>
          </p:blipFill>
          <p:spPr>
            <a:xfrm>
              <a:off x="678135" y="4629785"/>
              <a:ext cx="5504089" cy="1502259"/>
            </a:xfrm>
            <a:prstGeom prst="rect">
              <a:avLst/>
            </a:prstGeom>
          </p:spPr>
        </p:pic>
      </p:grpSp>
      <p:pic>
        <p:nvPicPr>
          <p:cNvPr id="40" name="Picture 39" descr="\textcolor{blue}{\mathcal{H}_{\text{final}}} |x^{*}\rangle  = \textcolor{blue} {f_{\text{obj}}(x^{*})}|x^{*}\rangle&#10;">
            <a:extLst>
              <a:ext uri="{FF2B5EF4-FFF2-40B4-BE49-F238E27FC236}">
                <a16:creationId xmlns:a16="http://schemas.microsoft.com/office/drawing/2014/main" id="{D2073F02-96B0-D95C-132B-D065416438AD}"/>
              </a:ext>
            </a:extLst>
          </p:cNvPr>
          <p:cNvPicPr>
            <a:picLocks noChangeAspect="1"/>
          </p:cNvPicPr>
          <p:nvPr/>
        </p:nvPicPr>
        <p:blipFill>
          <a:blip r:embed="rId7"/>
          <a:stretch>
            <a:fillRect/>
          </a:stretch>
        </p:blipFill>
        <p:spPr>
          <a:xfrm>
            <a:off x="7975470" y="3315077"/>
            <a:ext cx="4170505" cy="635178"/>
          </a:xfrm>
          <a:prstGeom prst="rect">
            <a:avLst/>
          </a:prstGeom>
        </p:spPr>
      </p:pic>
      <mc:AlternateContent xmlns:mc="http://schemas.openxmlformats.org/markup-compatibility/2006" xmlns:a14="http://schemas.microsoft.com/office/drawing/2010/main">
        <mc:Choice Requires="a14">
          <p:graphicFrame>
            <p:nvGraphicFramePr>
              <p:cNvPr id="42" name="Table 41">
                <a:extLst>
                  <a:ext uri="{FF2B5EF4-FFF2-40B4-BE49-F238E27FC236}">
                    <a16:creationId xmlns:a16="http://schemas.microsoft.com/office/drawing/2014/main" id="{6FA03CD7-D5E7-08D5-C7B2-56C9A089D973}"/>
                  </a:ext>
                </a:extLst>
              </p:cNvPr>
              <p:cNvGraphicFramePr>
                <a:graphicFrameLocks noGrp="1"/>
              </p:cNvGraphicFramePr>
              <p:nvPr/>
            </p:nvGraphicFramePr>
            <p:xfrm>
              <a:off x="8193036" y="4451902"/>
              <a:ext cx="3642043" cy="1548003"/>
            </p:xfrm>
            <a:graphic>
              <a:graphicData uri="http://schemas.openxmlformats.org/drawingml/2006/table">
                <a:tbl>
                  <a:tblPr firstRow="1" bandRow="1">
                    <a:tableStyleId>{2D5ABB26-0587-4C30-8999-92F81FD0307C}</a:tableStyleId>
                  </a:tblPr>
                  <a:tblGrid>
                    <a:gridCol w="705808">
                      <a:extLst>
                        <a:ext uri="{9D8B030D-6E8A-4147-A177-3AD203B41FA5}">
                          <a16:colId xmlns:a16="http://schemas.microsoft.com/office/drawing/2014/main" val="3432378262"/>
                        </a:ext>
                      </a:extLst>
                    </a:gridCol>
                    <a:gridCol w="2936235">
                      <a:extLst>
                        <a:ext uri="{9D8B030D-6E8A-4147-A177-3AD203B41FA5}">
                          <a16:colId xmlns:a16="http://schemas.microsoft.com/office/drawing/2014/main" val="2988753156"/>
                        </a:ext>
                      </a:extLst>
                    </a:gridCol>
                  </a:tblGrid>
                  <a:tr h="388504">
                    <a:tc>
                      <a:txBody>
                        <a:bodyPr/>
                        <a:lstStyle/>
                        <a:p>
                          <a:pPr algn="ctr"/>
                          <a14:m>
                            <m:oMath xmlns:m="http://schemas.openxmlformats.org/officeDocument/2006/math">
                              <m:sSubSup>
                                <m:sSubSupPr>
                                  <m:ctrlPr>
                                    <a:rPr lang="en-US" sz="2000" i="1" smtClean="0">
                                      <a:solidFill>
                                        <a:srgbClr val="000000"/>
                                      </a:solidFill>
                                      <a:latin typeface="Cambria Math" panose="02040503050406030204" pitchFamily="18" charset="0"/>
                                      <a:ea typeface="Cambria Math" panose="02040503050406030204" pitchFamily="18" charset="0"/>
                                    </a:rPr>
                                  </m:ctrlPr>
                                </m:sSubSupPr>
                                <m:e>
                                  <m:acc>
                                    <m:accPr>
                                      <m:chr m:val="̂"/>
                                      <m:ctrlPr>
                                        <a:rPr lang="en-US" sz="2000" i="1" smtClean="0">
                                          <a:solidFill>
                                            <a:srgbClr val="000000"/>
                                          </a:solidFill>
                                          <a:latin typeface="Cambria Math" panose="02040503050406030204" pitchFamily="18" charset="0"/>
                                          <a:ea typeface="Cambria Math" panose="02040503050406030204" pitchFamily="18" charset="0"/>
                                        </a:rPr>
                                      </m:ctrlPr>
                                    </m:accPr>
                                    <m:e>
                                      <m:r>
                                        <a:rPr lang="en-US" sz="2000" i="1" smtClean="0">
                                          <a:solidFill>
                                            <a:srgbClr val="000000"/>
                                          </a:solidFill>
                                          <a:latin typeface="Cambria Math" panose="02040503050406030204" pitchFamily="18" charset="0"/>
                                          <a:ea typeface="Cambria Math" panose="02040503050406030204" pitchFamily="18" charset="0"/>
                                        </a:rPr>
                                        <m:t>𝜎</m:t>
                                      </m:r>
                                    </m:e>
                                  </m:acc>
                                </m:e>
                                <m:sub>
                                  <m:r>
                                    <a:rPr lang="en-US" sz="2000" b="0" i="1" smtClean="0">
                                      <a:solidFill>
                                        <a:srgbClr val="000000"/>
                                      </a:solidFill>
                                      <a:effectLst/>
                                      <a:latin typeface="Cambria Math" panose="02040503050406030204" pitchFamily="18" charset="0"/>
                                    </a:rPr>
                                    <m:t>𝑧</m:t>
                                  </m:r>
                                </m:sub>
                                <m:sup>
                                  <m:r>
                                    <a:rPr lang="en-US" sz="2000" b="0" i="1" smtClean="0">
                                      <a:solidFill>
                                        <a:srgbClr val="000000"/>
                                      </a:solidFill>
                                      <a:latin typeface="Cambria Math" panose="02040503050406030204" pitchFamily="18" charset="0"/>
                                    </a:rPr>
                                    <m:t>(</m:t>
                                  </m:r>
                                  <m:r>
                                    <a:rPr lang="en-US" sz="2000" b="0" i="1" smtClean="0">
                                      <a:solidFill>
                                        <a:srgbClr val="000000"/>
                                      </a:solidFill>
                                      <a:latin typeface="Cambria Math" panose="02040503050406030204" pitchFamily="18" charset="0"/>
                                    </a:rPr>
                                    <m:t>𝑖</m:t>
                                  </m:r>
                                  <m:r>
                                    <a:rPr lang="en-US" sz="2000" b="0" i="1" smtClean="0">
                                      <a:solidFill>
                                        <a:srgbClr val="000000"/>
                                      </a:solidFill>
                                      <a:latin typeface="Cambria Math" panose="02040503050406030204" pitchFamily="18" charset="0"/>
                                    </a:rPr>
                                    <m:t>)</m:t>
                                  </m:r>
                                </m:sup>
                              </m:sSubSup>
                            </m:oMath>
                          </a14:m>
                          <a:r>
                            <a:rPr lang="en-US" sz="2000" dirty="0">
                              <a:solidFill>
                                <a:srgbClr val="000000"/>
                              </a:solidFill>
                              <a:latin typeface="Aptos" panose="020B0004020202020204" pitchFamily="34" charset="0"/>
                            </a:rPr>
                            <a:t>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solidFill>
                                <a:srgbClr val="000000"/>
                              </a:solidFill>
                              <a:latin typeface="+mj-lt"/>
                            </a:rPr>
                            <a:t>: Pauli matrices operating on qubit </a:t>
                          </a:r>
                          <a14:m>
                            <m:oMath xmlns:m="http://schemas.openxmlformats.org/officeDocument/2006/math">
                              <m:sSub>
                                <m:sSubPr>
                                  <m:ctrlPr>
                                    <a:rPr lang="en-US" sz="2000" b="0" i="1" smtClean="0">
                                      <a:solidFill>
                                        <a:srgbClr val="000000"/>
                                      </a:solidFill>
                                      <a:latin typeface="Cambria Math" panose="02040503050406030204" pitchFamily="18" charset="0"/>
                                    </a:rPr>
                                  </m:ctrlPr>
                                </m:sSubPr>
                                <m:e>
                                  <m:r>
                                    <a:rPr lang="en-US" sz="2000" b="0" i="1" smtClean="0">
                                      <a:solidFill>
                                        <a:srgbClr val="000000"/>
                                      </a:solidFill>
                                      <a:latin typeface="Cambria Math" panose="02040503050406030204" pitchFamily="18" charset="0"/>
                                    </a:rPr>
                                    <m:t>𝑞</m:t>
                                  </m:r>
                                </m:e>
                                <m:sub>
                                  <m:r>
                                    <a:rPr lang="en-US" sz="2000" b="0" i="1" smtClean="0">
                                      <a:solidFill>
                                        <a:srgbClr val="000000"/>
                                      </a:solidFill>
                                      <a:latin typeface="Cambria Math" panose="02040503050406030204" pitchFamily="18" charset="0"/>
                                    </a:rPr>
                                    <m:t>𝑖</m:t>
                                  </m:r>
                                </m:sub>
                              </m:sSub>
                            </m:oMath>
                          </a14:m>
                          <a:r>
                            <a:rPr lang="en-US" sz="2000" dirty="0">
                              <a:solidFill>
                                <a:srgbClr val="000000"/>
                              </a:solidFill>
                              <a:latin typeface="+mj-lt"/>
                            </a:rPr>
                            <a:t>. </a:t>
                          </a:r>
                          <a:endParaRPr lang="en-US" sz="2000" i="1" dirty="0">
                            <a:solidFill>
                              <a:srgbClr val="000000"/>
                            </a:solidFill>
                            <a:latin typeface="+mj-lt"/>
                          </a:endParaRPr>
                        </a:p>
                      </a:txBody>
                      <a:tcPr/>
                    </a:tc>
                    <a:extLst>
                      <a:ext uri="{0D108BD9-81ED-4DB2-BD59-A6C34878D82A}">
                        <a16:rowId xmlns:a16="http://schemas.microsoft.com/office/drawing/2014/main" val="711005623"/>
                      </a:ext>
                    </a:extLst>
                  </a:tr>
                  <a:tr h="370840">
                    <a:tc>
                      <a:txBody>
                        <a:bodyPr/>
                        <a:lstStyle/>
                        <a:p>
                          <a:pPr algn="ctr"/>
                          <a14:m>
                            <m:oMath xmlns:m="http://schemas.openxmlformats.org/officeDocument/2006/math">
                              <m:sSub>
                                <m:sSubPr>
                                  <m:ctrlPr>
                                    <a:rPr lang="en-US" sz="2000" b="0" i="1" smtClean="0">
                                      <a:solidFill>
                                        <a:srgbClr val="000000"/>
                                      </a:solidFill>
                                      <a:latin typeface="Cambria Math" panose="02040503050406030204" pitchFamily="18" charset="0"/>
                                    </a:rPr>
                                  </m:ctrlPr>
                                </m:sSubPr>
                                <m:e>
                                  <m:r>
                                    <a:rPr lang="en-US" sz="2000" b="0" i="1" smtClean="0">
                                      <a:solidFill>
                                        <a:srgbClr val="000000"/>
                                      </a:solidFill>
                                      <a:latin typeface="Cambria Math" panose="02040503050406030204" pitchFamily="18" charset="0"/>
                                    </a:rPr>
                                    <m:t>h</m:t>
                                  </m:r>
                                </m:e>
                                <m:sub>
                                  <m:r>
                                    <a:rPr lang="en-US" sz="2000" i="1" smtClean="0">
                                      <a:solidFill>
                                        <a:srgbClr val="000000"/>
                                      </a:solidFill>
                                      <a:latin typeface="Cambria Math" panose="02040503050406030204" pitchFamily="18" charset="0"/>
                                    </a:rPr>
                                    <m:t>𝑖</m:t>
                                  </m:r>
                                </m:sub>
                              </m:sSub>
                            </m:oMath>
                          </a14:m>
                          <a:r>
                            <a:rPr lang="en-US" sz="2000" dirty="0">
                              <a:solidFill>
                                <a:srgbClr val="000000"/>
                              </a:solidFill>
                              <a:latin typeface="Aptos" panose="020B0004020202020204" pitchFamily="34" charset="0"/>
                            </a:rPr>
                            <a:t>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solidFill>
                                <a:srgbClr val="000000"/>
                              </a:solidFill>
                              <a:latin typeface="+mj-lt"/>
                            </a:rPr>
                            <a:t>: qubit biases </a:t>
                          </a:r>
                        </a:p>
                      </a:txBody>
                      <a:tcPr/>
                    </a:tc>
                    <a:extLst>
                      <a:ext uri="{0D108BD9-81ED-4DB2-BD59-A6C34878D82A}">
                        <a16:rowId xmlns:a16="http://schemas.microsoft.com/office/drawing/2014/main" val="2835387487"/>
                      </a:ext>
                    </a:extLst>
                  </a:tr>
                  <a:tr h="370840">
                    <a:tc>
                      <a:txBody>
                        <a:bodyPr/>
                        <a:lstStyle/>
                        <a:p>
                          <a:pPr algn="ctr"/>
                          <a14:m>
                            <m:oMathPara xmlns:m="http://schemas.openxmlformats.org/officeDocument/2006/math">
                              <m:oMathParaPr>
                                <m:jc m:val="centerGroup"/>
                              </m:oMathParaPr>
                              <m:oMath xmlns:m="http://schemas.openxmlformats.org/officeDocument/2006/math">
                                <m:sSub>
                                  <m:sSubPr>
                                    <m:ctrlPr>
                                      <a:rPr lang="en-US" sz="2000" i="1" dirty="0">
                                        <a:solidFill>
                                          <a:srgbClr val="000000"/>
                                        </a:solidFill>
                                        <a:latin typeface="Cambria Math" panose="02040503050406030204" pitchFamily="18" charset="0"/>
                                        <a:cs typeface="Arial" panose="020B0604020202020204" pitchFamily="34" charset="0"/>
                                      </a:rPr>
                                    </m:ctrlPr>
                                  </m:sSubPr>
                                  <m:e>
                                    <m:r>
                                      <m:rPr>
                                        <m:nor/>
                                      </m:rPr>
                                      <a:rPr lang="en-US" sz="2000" i="1" dirty="0">
                                        <a:solidFill>
                                          <a:srgbClr val="000000"/>
                                        </a:solidFill>
                                        <a:latin typeface="Aptos" panose="020B0004020202020204" pitchFamily="34" charset="0"/>
                                        <a:cs typeface="Arial" panose="020B0604020202020204" pitchFamily="34" charset="0"/>
                                      </a:rPr>
                                      <m:t>J</m:t>
                                    </m:r>
                                  </m:e>
                                  <m:sub>
                                    <m:r>
                                      <m:rPr>
                                        <m:nor/>
                                      </m:rPr>
                                      <a:rPr lang="en-US" sz="2000" b="0" i="1" dirty="0" smtClean="0">
                                        <a:solidFill>
                                          <a:srgbClr val="000000"/>
                                        </a:solidFill>
                                        <a:latin typeface="Aptos" panose="020B0004020202020204" pitchFamily="34" charset="0"/>
                                        <a:cs typeface="Arial" panose="020B0604020202020204" pitchFamily="34" charset="0"/>
                                      </a:rPr>
                                      <m:t>i</m:t>
                                    </m:r>
                                    <m:r>
                                      <m:rPr>
                                        <m:nor/>
                                      </m:rPr>
                                      <a:rPr lang="en-US" sz="2000" b="0" i="1" dirty="0" smtClean="0">
                                        <a:solidFill>
                                          <a:srgbClr val="000000"/>
                                        </a:solidFill>
                                        <a:latin typeface="Aptos" panose="020B0004020202020204" pitchFamily="34" charset="0"/>
                                        <a:cs typeface="Arial" panose="020B0604020202020204" pitchFamily="34" charset="0"/>
                                      </a:rPr>
                                      <m:t>, </m:t>
                                    </m:r>
                                    <m:r>
                                      <m:rPr>
                                        <m:nor/>
                                      </m:rPr>
                                      <a:rPr lang="en-US" sz="2000" b="0" i="1" dirty="0" smtClean="0">
                                        <a:solidFill>
                                          <a:srgbClr val="000000"/>
                                        </a:solidFill>
                                        <a:latin typeface="Aptos" panose="020B0004020202020204" pitchFamily="34" charset="0"/>
                                        <a:cs typeface="Arial" panose="020B0604020202020204" pitchFamily="34" charset="0"/>
                                      </a:rPr>
                                      <m:t>j</m:t>
                                    </m:r>
                                  </m:sub>
                                </m:sSub>
                              </m:oMath>
                            </m:oMathPara>
                          </a14:m>
                          <a:endParaRPr lang="en-US" sz="2000" dirty="0">
                            <a:solidFill>
                              <a:srgbClr val="000000"/>
                            </a:solidFill>
                            <a:latin typeface="Aptos" panose="020B00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solidFill>
                                <a:srgbClr val="000000"/>
                              </a:solidFill>
                              <a:latin typeface="+mj-lt"/>
                            </a:rPr>
                            <a:t>: coupling strengths.</a:t>
                          </a:r>
                        </a:p>
                      </a:txBody>
                      <a:tcPr/>
                    </a:tc>
                    <a:extLst>
                      <a:ext uri="{0D108BD9-81ED-4DB2-BD59-A6C34878D82A}">
                        <a16:rowId xmlns:a16="http://schemas.microsoft.com/office/drawing/2014/main" val="896569939"/>
                      </a:ext>
                    </a:extLst>
                  </a:tr>
                </a:tbl>
              </a:graphicData>
            </a:graphic>
          </p:graphicFrame>
        </mc:Choice>
        <mc:Fallback xmlns="">
          <p:graphicFrame>
            <p:nvGraphicFramePr>
              <p:cNvPr id="42" name="Table 41">
                <a:extLst>
                  <a:ext uri="{FF2B5EF4-FFF2-40B4-BE49-F238E27FC236}">
                    <a16:creationId xmlns:a16="http://schemas.microsoft.com/office/drawing/2014/main" id="{6FA03CD7-D5E7-08D5-C7B2-56C9A089D973}"/>
                  </a:ext>
                </a:extLst>
              </p:cNvPr>
              <p:cNvGraphicFramePr>
                <a:graphicFrameLocks noGrp="1"/>
              </p:cNvGraphicFramePr>
              <p:nvPr>
                <p:extLst>
                  <p:ext uri="{D42A27DB-BD31-4B8C-83A1-F6EECF244321}">
                    <p14:modId xmlns:p14="http://schemas.microsoft.com/office/powerpoint/2010/main" val="564630102"/>
                  </p:ext>
                </p:extLst>
              </p:nvPr>
            </p:nvGraphicFramePr>
            <p:xfrm>
              <a:off x="8193036" y="4451902"/>
              <a:ext cx="3642043" cy="1548003"/>
            </p:xfrm>
            <a:graphic>
              <a:graphicData uri="http://schemas.openxmlformats.org/drawingml/2006/table">
                <a:tbl>
                  <a:tblPr firstRow="1" bandRow="1">
                    <a:tableStyleId>{2D5ABB26-0587-4C30-8999-92F81FD0307C}</a:tableStyleId>
                  </a:tblPr>
                  <a:tblGrid>
                    <a:gridCol w="705808">
                      <a:extLst>
                        <a:ext uri="{9D8B030D-6E8A-4147-A177-3AD203B41FA5}">
                          <a16:colId xmlns:a16="http://schemas.microsoft.com/office/drawing/2014/main" val="3432378262"/>
                        </a:ext>
                      </a:extLst>
                    </a:gridCol>
                    <a:gridCol w="2936235">
                      <a:extLst>
                        <a:ext uri="{9D8B030D-6E8A-4147-A177-3AD203B41FA5}">
                          <a16:colId xmlns:a16="http://schemas.microsoft.com/office/drawing/2014/main" val="2988753156"/>
                        </a:ext>
                      </a:extLst>
                    </a:gridCol>
                  </a:tblGrid>
                  <a:tr h="701040">
                    <a:tc>
                      <a:txBody>
                        <a:bodyPr/>
                        <a:lstStyle/>
                        <a:p>
                          <a:endParaRPr lang="en-US"/>
                        </a:p>
                      </a:txBody>
                      <a:tcPr>
                        <a:blipFill>
                          <a:blip r:embed="rId8"/>
                          <a:stretch>
                            <a:fillRect t="-4348" r="-415517" b="-129565"/>
                          </a:stretch>
                        </a:blipFill>
                      </a:tcPr>
                    </a:tc>
                    <a:tc>
                      <a:txBody>
                        <a:bodyPr/>
                        <a:lstStyle/>
                        <a:p>
                          <a:endParaRPr lang="en-US"/>
                        </a:p>
                      </a:txBody>
                      <a:tcPr>
                        <a:blipFill>
                          <a:blip r:embed="rId8"/>
                          <a:stretch>
                            <a:fillRect l="-24066" t="-4348" b="-129565"/>
                          </a:stretch>
                        </a:blipFill>
                      </a:tcPr>
                    </a:tc>
                    <a:extLst>
                      <a:ext uri="{0D108BD9-81ED-4DB2-BD59-A6C34878D82A}">
                        <a16:rowId xmlns:a16="http://schemas.microsoft.com/office/drawing/2014/main" val="711005623"/>
                      </a:ext>
                    </a:extLst>
                  </a:tr>
                  <a:tr h="396240">
                    <a:tc>
                      <a:txBody>
                        <a:bodyPr/>
                        <a:lstStyle/>
                        <a:p>
                          <a:endParaRPr lang="en-US"/>
                        </a:p>
                      </a:txBody>
                      <a:tcPr>
                        <a:blipFill>
                          <a:blip r:embed="rId8"/>
                          <a:stretch>
                            <a:fillRect t="-181818" r="-415517" b="-125758"/>
                          </a:stretch>
                        </a:blip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solidFill>
                                <a:srgbClr val="000000"/>
                              </a:solidFill>
                              <a:latin typeface="+mj-lt"/>
                            </a:rPr>
                            <a:t>: qubit biases </a:t>
                          </a:r>
                        </a:p>
                      </a:txBody>
                      <a:tcPr/>
                    </a:tc>
                    <a:extLst>
                      <a:ext uri="{0D108BD9-81ED-4DB2-BD59-A6C34878D82A}">
                        <a16:rowId xmlns:a16="http://schemas.microsoft.com/office/drawing/2014/main" val="2835387487"/>
                      </a:ext>
                    </a:extLst>
                  </a:tr>
                  <a:tr h="450723">
                    <a:tc>
                      <a:txBody>
                        <a:bodyPr/>
                        <a:lstStyle/>
                        <a:p>
                          <a:endParaRPr lang="en-US"/>
                        </a:p>
                      </a:txBody>
                      <a:tcPr>
                        <a:blipFill>
                          <a:blip r:embed="rId8"/>
                          <a:stretch>
                            <a:fillRect t="-251351" r="-415517" b="-12162"/>
                          </a:stretch>
                        </a:blip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solidFill>
                                <a:srgbClr val="000000"/>
                              </a:solidFill>
                              <a:latin typeface="+mj-lt"/>
                            </a:rPr>
                            <a:t>: coupling strengths.</a:t>
                          </a:r>
                        </a:p>
                      </a:txBody>
                      <a:tcPr/>
                    </a:tc>
                    <a:extLst>
                      <a:ext uri="{0D108BD9-81ED-4DB2-BD59-A6C34878D82A}">
                        <a16:rowId xmlns:a16="http://schemas.microsoft.com/office/drawing/2014/main" val="896569939"/>
                      </a:ext>
                    </a:extLst>
                  </a:tr>
                </a:tbl>
              </a:graphicData>
            </a:graphic>
          </p:graphicFrame>
        </mc:Fallback>
      </mc:AlternateContent>
    </p:spTree>
    <p:extLst>
      <p:ext uri="{BB962C8B-B14F-4D97-AF65-F5344CB8AC3E}">
        <p14:creationId xmlns:p14="http://schemas.microsoft.com/office/powerpoint/2010/main" val="343371226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515F00-38DA-AC76-8555-D0E4F747CE7D}"/>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6E0CDEC7-21C6-0854-C29B-51A8259D32E9}"/>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FF27A120-6189-2ED1-18C8-F302CC1D0E24}"/>
              </a:ext>
            </a:extLst>
          </p:cNvPr>
          <p:cNvSpPr/>
          <p:nvPr/>
        </p:nvSpPr>
        <p:spPr>
          <a:xfrm>
            <a:off x="109728" y="1399032"/>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06FACB3E-6AA3-CB63-4D6D-BC06D93001B7}"/>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ea typeface="Calibri" pitchFamily="34" charset="-122"/>
                <a:cs typeface="Calibri" pitchFamily="34" charset="-120"/>
              </a:rPr>
              <a:t>Q Algorithm</a:t>
            </a:r>
            <a:endParaRPr lang="en-US" sz="1250" dirty="0"/>
          </a:p>
        </p:txBody>
      </p:sp>
      <p:sp>
        <p:nvSpPr>
          <p:cNvPr id="6" name="Text 4">
            <a:extLst>
              <a:ext uri="{FF2B5EF4-FFF2-40B4-BE49-F238E27FC236}">
                <a16:creationId xmlns:a16="http://schemas.microsoft.com/office/drawing/2014/main" id="{734BCEBA-4E21-9F59-5E55-98AAD588B378}"/>
              </a:ext>
            </a:extLst>
          </p:cNvPr>
          <p:cNvSpPr/>
          <p:nvPr/>
        </p:nvSpPr>
        <p:spPr>
          <a:xfrm>
            <a:off x="182880" y="2267712"/>
            <a:ext cx="1225296" cy="512064"/>
          </a:xfrm>
          <a:prstGeom prst="rect">
            <a:avLst/>
          </a:prstGeom>
          <a:noFill/>
          <a:ln/>
        </p:spPr>
        <p:txBody>
          <a:bodyPr wrap="square" rtlCol="0" anchor="ctr"/>
          <a:lstStyle/>
          <a:p>
            <a:pPr marL="0" indent="0" algn="l">
              <a:buNone/>
            </a:pPr>
            <a:r>
              <a:rPr lang="en-US" sz="1250" dirty="0" err="1">
                <a:solidFill>
                  <a:srgbClr val="EACBD1"/>
                </a:solidFill>
                <a:latin typeface="Calibri" pitchFamily="34" charset="0"/>
                <a:ea typeface="Calibri" pitchFamily="34" charset="-122"/>
                <a:cs typeface="Calibri" pitchFamily="34" charset="-120"/>
              </a:rPr>
              <a:t>HyQC</a:t>
            </a:r>
            <a:endParaRPr lang="en-US" sz="1250" dirty="0"/>
          </a:p>
        </p:txBody>
      </p:sp>
      <p:sp>
        <p:nvSpPr>
          <p:cNvPr id="7" name="Text 5">
            <a:extLst>
              <a:ext uri="{FF2B5EF4-FFF2-40B4-BE49-F238E27FC236}">
                <a16:creationId xmlns:a16="http://schemas.microsoft.com/office/drawing/2014/main" id="{264060E2-B6F8-90E4-2428-FF91306ECEC2}"/>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Application</a:t>
            </a:r>
            <a:endParaRPr lang="en-US" sz="1250" dirty="0"/>
          </a:p>
        </p:txBody>
      </p:sp>
      <p:sp>
        <p:nvSpPr>
          <p:cNvPr id="8" name="Text 6">
            <a:extLst>
              <a:ext uri="{FF2B5EF4-FFF2-40B4-BE49-F238E27FC236}">
                <a16:creationId xmlns:a16="http://schemas.microsoft.com/office/drawing/2014/main" id="{9532F211-494F-5E57-684C-D1C598C5721D}"/>
              </a:ext>
            </a:extLst>
          </p:cNvPr>
          <p:cNvSpPr/>
          <p:nvPr/>
        </p:nvSpPr>
        <p:spPr>
          <a:xfrm>
            <a:off x="182880" y="4005072"/>
            <a:ext cx="1225296" cy="512064"/>
          </a:xfrm>
          <a:prstGeom prst="rect">
            <a:avLst/>
          </a:prstGeom>
          <a:noFill/>
          <a:ln/>
        </p:spPr>
        <p:txBody>
          <a:bodyPr wrap="square" rtlCol="0" anchor="ctr"/>
          <a:lstStyle/>
          <a:p>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9" name="Text 7">
            <a:extLst>
              <a:ext uri="{FF2B5EF4-FFF2-40B4-BE49-F238E27FC236}">
                <a16:creationId xmlns:a16="http://schemas.microsoft.com/office/drawing/2014/main" id="{35473AA6-AC76-26B2-74C6-F01820DDFE06}"/>
              </a:ext>
            </a:extLst>
          </p:cNvPr>
          <p:cNvSpPr/>
          <p:nvPr/>
        </p:nvSpPr>
        <p:spPr>
          <a:xfrm>
            <a:off x="182880" y="4873752"/>
            <a:ext cx="1225296" cy="512064"/>
          </a:xfrm>
          <a:prstGeom prst="rect">
            <a:avLst/>
          </a:prstGeom>
          <a:noFill/>
          <a:ln/>
        </p:spPr>
        <p:txBody>
          <a:bodyPr wrap="square" rtlCol="0" anchor="ctr"/>
          <a:lstStyle/>
          <a:p>
            <a:pPr marL="0" indent="0" algn="l">
              <a:buNone/>
            </a:pPr>
            <a:endParaRPr lang="en-US" sz="1250" dirty="0"/>
          </a:p>
        </p:txBody>
      </p:sp>
      <p:sp>
        <p:nvSpPr>
          <p:cNvPr id="10" name="Text 8">
            <a:extLst>
              <a:ext uri="{FF2B5EF4-FFF2-40B4-BE49-F238E27FC236}">
                <a16:creationId xmlns:a16="http://schemas.microsoft.com/office/drawing/2014/main" id="{775F5B47-9F34-68BB-0B61-750F66BC5885}"/>
              </a:ext>
            </a:extLst>
          </p:cNvPr>
          <p:cNvSpPr/>
          <p:nvPr/>
        </p:nvSpPr>
        <p:spPr>
          <a:xfrm>
            <a:off x="2011680" y="347472"/>
            <a:ext cx="9677095" cy="292608"/>
          </a:xfrm>
          <a:prstGeom prst="rect">
            <a:avLst/>
          </a:prstGeom>
          <a:noFill/>
          <a:ln/>
        </p:spPr>
        <p:txBody>
          <a:bodyPr wrap="none" rtlCol="0" anchor="ctr"/>
          <a:lstStyle/>
          <a:p>
            <a:r>
              <a:rPr lang="en-US" sz="1200" b="1" kern="0" spc="100" dirty="0">
                <a:solidFill>
                  <a:srgbClr val="A42037"/>
                </a:solidFill>
                <a:latin typeface="Calibri" pitchFamily="34" charset="0"/>
                <a:ea typeface="Calibri" pitchFamily="34" charset="-122"/>
                <a:cs typeface="Calibri" pitchFamily="34" charset="-120"/>
              </a:rPr>
              <a:t>Quantum Optimization Algorithms</a:t>
            </a:r>
          </a:p>
        </p:txBody>
      </p:sp>
      <p:sp>
        <p:nvSpPr>
          <p:cNvPr id="11" name="Text 9">
            <a:extLst>
              <a:ext uri="{FF2B5EF4-FFF2-40B4-BE49-F238E27FC236}">
                <a16:creationId xmlns:a16="http://schemas.microsoft.com/office/drawing/2014/main" id="{C7C92A01-D0D6-A5C1-4E96-A9AC3C0B9AE3}"/>
              </a:ext>
            </a:extLst>
          </p:cNvPr>
          <p:cNvSpPr/>
          <p:nvPr/>
        </p:nvSpPr>
        <p:spPr>
          <a:xfrm>
            <a:off x="2011680" y="621792"/>
            <a:ext cx="9677095" cy="658368"/>
          </a:xfrm>
          <a:prstGeom prst="rect">
            <a:avLst/>
          </a:prstGeom>
          <a:noFill/>
          <a:ln/>
        </p:spPr>
        <p:txBody>
          <a:bodyPr wrap="square" rtlCol="0" anchor="ctr"/>
          <a:lstStyle/>
          <a:p>
            <a:pPr marL="0" indent="0">
              <a:buNone/>
            </a:pPr>
            <a:r>
              <a:rPr lang="en-US" sz="2000" b="1" dirty="0">
                <a:solidFill>
                  <a:srgbClr val="00B0F0"/>
                </a:solidFill>
                <a:latin typeface="Cambria" pitchFamily="34" charset="0"/>
                <a:ea typeface="Cambria" pitchFamily="34" charset="-122"/>
                <a:cs typeface="Cambria" pitchFamily="34" charset="-120"/>
              </a:rPr>
              <a:t>*Encode the objective function in the final Hamiltonian of the Quantum System</a:t>
            </a:r>
            <a:endParaRPr lang="en-US" sz="2000" dirty="0">
              <a:solidFill>
                <a:srgbClr val="00B0F0"/>
              </a:solidFill>
            </a:endParaRPr>
          </a:p>
        </p:txBody>
      </p:sp>
      <p:sp>
        <p:nvSpPr>
          <p:cNvPr id="14" name="Text 12">
            <a:extLst>
              <a:ext uri="{FF2B5EF4-FFF2-40B4-BE49-F238E27FC236}">
                <a16:creationId xmlns:a16="http://schemas.microsoft.com/office/drawing/2014/main" id="{5AE9CA00-F58F-E9D8-F83F-0529123AC425}"/>
              </a:ext>
            </a:extLst>
          </p:cNvPr>
          <p:cNvSpPr/>
          <p:nvPr/>
        </p:nvSpPr>
        <p:spPr>
          <a:xfrm>
            <a:off x="2011680" y="6473952"/>
            <a:ext cx="5486400" cy="274320"/>
          </a:xfrm>
          <a:prstGeom prst="rect">
            <a:avLst/>
          </a:prstGeom>
          <a:noFill/>
          <a:ln/>
        </p:spPr>
        <p:txBody>
          <a:bodyPr wrap="square" rtlCol="0" anchor="ctr"/>
          <a:lstStyle/>
          <a:p>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pic>
        <p:nvPicPr>
          <p:cNvPr id="15" name="Picture 14" descr="A black background with red letters and a black background&#10;&#10;Description automatically generated">
            <a:extLst>
              <a:ext uri="{FF2B5EF4-FFF2-40B4-BE49-F238E27FC236}">
                <a16:creationId xmlns:a16="http://schemas.microsoft.com/office/drawing/2014/main" id="{70507CB4-2148-3719-7961-FFF4FC8D64D8}"/>
              </a:ext>
            </a:extLst>
          </p:cNvPr>
          <p:cNvPicPr>
            <a:picLocks noChangeAspect="1"/>
          </p:cNvPicPr>
          <p:nvPr/>
        </p:nvPicPr>
        <p:blipFill>
          <a:blip r:embed="rId3"/>
          <a:stretch>
            <a:fillRect/>
          </a:stretch>
        </p:blipFill>
        <p:spPr>
          <a:xfrm>
            <a:off x="2416740" y="1444243"/>
            <a:ext cx="2480636" cy="995917"/>
          </a:xfrm>
          <a:prstGeom prst="rect">
            <a:avLst/>
          </a:prstGeom>
        </p:spPr>
      </p:pic>
      <p:pic>
        <p:nvPicPr>
          <p:cNvPr id="17" name="Picture 16" descr="\mathcal{H}_{\text{final}} = \color{blue}&#10;&#10;\underbrace{  \sum_{i} h_i \hat{\sigma}_z^{(i)} + \sum_{i &gt; j} J_{i,j} \hat{\sigma}_z^{(i)} \hat{\sigma}_z^{(j)} }_{\text{Problem Hamiltonian}}">
            <a:extLst>
              <a:ext uri="{FF2B5EF4-FFF2-40B4-BE49-F238E27FC236}">
                <a16:creationId xmlns:a16="http://schemas.microsoft.com/office/drawing/2014/main" id="{B7317B5B-DB29-FDCC-9AC1-132E8CAE1D21}"/>
              </a:ext>
            </a:extLst>
          </p:cNvPr>
          <p:cNvPicPr>
            <a:picLocks noChangeAspect="1"/>
          </p:cNvPicPr>
          <p:nvPr/>
        </p:nvPicPr>
        <p:blipFill>
          <a:blip r:embed="rId4"/>
          <a:stretch>
            <a:fillRect/>
          </a:stretch>
        </p:blipFill>
        <p:spPr>
          <a:xfrm>
            <a:off x="5963572" y="1471836"/>
            <a:ext cx="4681810" cy="1277830"/>
          </a:xfrm>
          <a:prstGeom prst="rect">
            <a:avLst/>
          </a:prstGeom>
        </p:spPr>
      </p:pic>
      <p:pic>
        <p:nvPicPr>
          <p:cNvPr id="19" name="Picture 18" descr="\mathcal{H}(t) = &#10;(1-s(t))\textcolor{red}{\underbrace{ &#10;\left( \sum_{i} \hat{\sigma}_z^{(i)} \right)}_{\text{Initial Hamiltonian}}}&#10;+ s(t)&#10;\textcolor{blue}{&#10;\underbrace{ \left( \sum_{i} h_i \hat{\sigma}_z^{(i)} + \sum_{i &gt; j} J_{i,j} \hat{\sigma}_z^{(i)} \hat{\sigma}_z^{(j)} \right)}_{\text{Problem Hamiltonian}}}">
            <a:extLst>
              <a:ext uri="{FF2B5EF4-FFF2-40B4-BE49-F238E27FC236}">
                <a16:creationId xmlns:a16="http://schemas.microsoft.com/office/drawing/2014/main" id="{F37E3A57-F903-26C9-5B03-D19F059F364D}"/>
              </a:ext>
            </a:extLst>
          </p:cNvPr>
          <p:cNvPicPr>
            <a:picLocks noChangeAspect="1"/>
          </p:cNvPicPr>
          <p:nvPr/>
        </p:nvPicPr>
        <p:blipFill>
          <a:blip r:embed="rId5"/>
          <a:stretch>
            <a:fillRect/>
          </a:stretch>
        </p:blipFill>
        <p:spPr>
          <a:xfrm>
            <a:off x="2300829" y="3489327"/>
            <a:ext cx="8751050" cy="1540381"/>
          </a:xfrm>
          <a:prstGeom prst="rect">
            <a:avLst/>
          </a:prstGeom>
        </p:spPr>
      </p:pic>
      <p:sp>
        <p:nvSpPr>
          <p:cNvPr id="21" name="Rectangle 20">
            <a:extLst>
              <a:ext uri="{FF2B5EF4-FFF2-40B4-BE49-F238E27FC236}">
                <a16:creationId xmlns:a16="http://schemas.microsoft.com/office/drawing/2014/main" id="{4E22A761-7D20-06F7-E9A4-8377946CA986}"/>
              </a:ext>
            </a:extLst>
          </p:cNvPr>
          <p:cNvSpPr/>
          <p:nvPr/>
        </p:nvSpPr>
        <p:spPr>
          <a:xfrm>
            <a:off x="3840706" y="5397651"/>
            <a:ext cx="5102679" cy="523220"/>
          </a:xfrm>
          <a:prstGeom prst="rect">
            <a:avLst/>
          </a:prstGeom>
        </p:spPr>
        <p:txBody>
          <a:bodyPr wrap="none">
            <a:spAutoFit/>
          </a:bodyPr>
          <a:lstStyle/>
          <a:p>
            <a:pPr lvl="0"/>
            <a:r>
              <a:rPr lang="en-US" altLang="zh-CN" sz="2800" b="1" kern="0" dirty="0">
                <a:solidFill>
                  <a:prstClr val="black"/>
                </a:solidFill>
                <a:ea typeface="华光中楷_CNKI" panose="02000500000000000000" charset="-122"/>
                <a:cs typeface="+mj-cs"/>
              </a:rPr>
              <a:t>Time Dependent Hamiltonian</a:t>
            </a:r>
            <a:endParaRPr kumimoji="0" lang="en-US" sz="1200" b="0" i="0" u="none" strike="noStrike" kern="0" cap="none" spc="0" normalizeH="0" baseline="0" noProof="0" dirty="0">
              <a:ln>
                <a:noFill/>
              </a:ln>
              <a:solidFill>
                <a:sysClr val="windowText" lastClr="000000"/>
              </a:solidFill>
              <a:effectLst/>
              <a:uLnTx/>
              <a:uFillTx/>
            </a:endParaRPr>
          </a:p>
        </p:txBody>
      </p:sp>
      <p:sp>
        <p:nvSpPr>
          <p:cNvPr id="25" name="Arrow: Curved Right 24">
            <a:extLst>
              <a:ext uri="{FF2B5EF4-FFF2-40B4-BE49-F238E27FC236}">
                <a16:creationId xmlns:a16="http://schemas.microsoft.com/office/drawing/2014/main" id="{8B54B75B-12DB-2BCE-D55C-41BEA1350B05}"/>
              </a:ext>
            </a:extLst>
          </p:cNvPr>
          <p:cNvSpPr/>
          <p:nvPr/>
        </p:nvSpPr>
        <p:spPr>
          <a:xfrm>
            <a:off x="1703552" y="1833241"/>
            <a:ext cx="597277" cy="2016264"/>
          </a:xfrm>
          <a:prstGeom prst="curvedRightArrow">
            <a:avLst/>
          </a:prstGeom>
          <a:solidFill>
            <a:schemeClr val="tx2">
              <a:lumMod val="40000"/>
              <a:lumOff val="60000"/>
            </a:schemeClr>
          </a:solidFill>
          <a:ln>
            <a:solidFill>
              <a:srgbClr val="BDD4F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7" name="Arrow: Curved Right 26">
            <a:extLst>
              <a:ext uri="{FF2B5EF4-FFF2-40B4-BE49-F238E27FC236}">
                <a16:creationId xmlns:a16="http://schemas.microsoft.com/office/drawing/2014/main" id="{B65977C2-A418-F457-178F-72F5B1F2C8ED}"/>
              </a:ext>
            </a:extLst>
          </p:cNvPr>
          <p:cNvSpPr/>
          <p:nvPr/>
        </p:nvSpPr>
        <p:spPr>
          <a:xfrm rot="10800000">
            <a:off x="11006771" y="1741534"/>
            <a:ext cx="907368" cy="2016264"/>
          </a:xfrm>
          <a:prstGeom prst="curvedRightArrow">
            <a:avLst/>
          </a:prstGeom>
          <a:solidFill>
            <a:srgbClr val="00B0F0"/>
          </a:solidFill>
          <a:ln>
            <a:solidFill>
              <a:srgbClr val="BDD4F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241997857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AFC0C3-B5F0-EDA4-1D1C-5ED1EF4FADA4}"/>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51379C8B-4884-CC5E-E67E-0A1EAA36E699}"/>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9AE0E38A-22DA-070B-0860-98BD4942385A}"/>
              </a:ext>
            </a:extLst>
          </p:cNvPr>
          <p:cNvSpPr/>
          <p:nvPr/>
        </p:nvSpPr>
        <p:spPr>
          <a:xfrm>
            <a:off x="109728" y="1399032"/>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60ABE2EB-6192-7F8B-F87B-FCF8DA4AF1B3}"/>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ea typeface="Calibri" pitchFamily="34" charset="-122"/>
                <a:cs typeface="Calibri" pitchFamily="34" charset="-120"/>
              </a:rPr>
              <a:t>Q Algorithm</a:t>
            </a:r>
            <a:endParaRPr lang="en-US" sz="1250" dirty="0"/>
          </a:p>
        </p:txBody>
      </p:sp>
      <p:sp>
        <p:nvSpPr>
          <p:cNvPr id="6" name="Text 4">
            <a:extLst>
              <a:ext uri="{FF2B5EF4-FFF2-40B4-BE49-F238E27FC236}">
                <a16:creationId xmlns:a16="http://schemas.microsoft.com/office/drawing/2014/main" id="{28393612-E32B-E1A8-DCB2-5100CD6B4D14}"/>
              </a:ext>
            </a:extLst>
          </p:cNvPr>
          <p:cNvSpPr/>
          <p:nvPr/>
        </p:nvSpPr>
        <p:spPr>
          <a:xfrm>
            <a:off x="182880" y="2267712"/>
            <a:ext cx="1225296" cy="512064"/>
          </a:xfrm>
          <a:prstGeom prst="rect">
            <a:avLst/>
          </a:prstGeom>
          <a:noFill/>
          <a:ln/>
        </p:spPr>
        <p:txBody>
          <a:bodyPr wrap="square" rtlCol="0" anchor="ctr"/>
          <a:lstStyle/>
          <a:p>
            <a:pPr marL="0" indent="0" algn="l">
              <a:buNone/>
            </a:pPr>
            <a:r>
              <a:rPr lang="en-US" sz="1250" dirty="0" err="1">
                <a:solidFill>
                  <a:srgbClr val="EACBD1"/>
                </a:solidFill>
                <a:latin typeface="Calibri" pitchFamily="34" charset="0"/>
                <a:ea typeface="Calibri" pitchFamily="34" charset="-122"/>
                <a:cs typeface="Calibri" pitchFamily="34" charset="-120"/>
              </a:rPr>
              <a:t>HyQC</a:t>
            </a:r>
            <a:endParaRPr lang="en-US" sz="1250" dirty="0"/>
          </a:p>
        </p:txBody>
      </p:sp>
      <p:sp>
        <p:nvSpPr>
          <p:cNvPr id="7" name="Text 5">
            <a:extLst>
              <a:ext uri="{FF2B5EF4-FFF2-40B4-BE49-F238E27FC236}">
                <a16:creationId xmlns:a16="http://schemas.microsoft.com/office/drawing/2014/main" id="{BD17BCE8-6CC0-C9D5-DDF3-E75724CF9190}"/>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Application</a:t>
            </a:r>
            <a:endParaRPr lang="en-US" sz="1250" dirty="0"/>
          </a:p>
        </p:txBody>
      </p:sp>
      <p:sp>
        <p:nvSpPr>
          <p:cNvPr id="8" name="Text 6">
            <a:extLst>
              <a:ext uri="{FF2B5EF4-FFF2-40B4-BE49-F238E27FC236}">
                <a16:creationId xmlns:a16="http://schemas.microsoft.com/office/drawing/2014/main" id="{F9AFC769-372F-D2CA-86F4-276338763C3A}"/>
              </a:ext>
            </a:extLst>
          </p:cNvPr>
          <p:cNvSpPr/>
          <p:nvPr/>
        </p:nvSpPr>
        <p:spPr>
          <a:xfrm>
            <a:off x="182880" y="4005072"/>
            <a:ext cx="1225296" cy="512064"/>
          </a:xfrm>
          <a:prstGeom prst="rect">
            <a:avLst/>
          </a:prstGeom>
          <a:noFill/>
          <a:ln/>
        </p:spPr>
        <p:txBody>
          <a:bodyPr wrap="square" rtlCol="0" anchor="ctr"/>
          <a:lstStyle/>
          <a:p>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9" name="Text 7">
            <a:extLst>
              <a:ext uri="{FF2B5EF4-FFF2-40B4-BE49-F238E27FC236}">
                <a16:creationId xmlns:a16="http://schemas.microsoft.com/office/drawing/2014/main" id="{E5F31EBC-6BA6-82F7-2CF6-D5461616DD8E}"/>
              </a:ext>
            </a:extLst>
          </p:cNvPr>
          <p:cNvSpPr/>
          <p:nvPr/>
        </p:nvSpPr>
        <p:spPr>
          <a:xfrm>
            <a:off x="182880" y="4873752"/>
            <a:ext cx="1225296" cy="512064"/>
          </a:xfrm>
          <a:prstGeom prst="rect">
            <a:avLst/>
          </a:prstGeom>
          <a:noFill/>
          <a:ln/>
        </p:spPr>
        <p:txBody>
          <a:bodyPr wrap="square" rtlCol="0" anchor="ctr"/>
          <a:lstStyle/>
          <a:p>
            <a:pPr marL="0" indent="0" algn="l">
              <a:buNone/>
            </a:pPr>
            <a:endParaRPr lang="en-US" sz="1250" dirty="0"/>
          </a:p>
        </p:txBody>
      </p:sp>
      <p:sp>
        <p:nvSpPr>
          <p:cNvPr id="10" name="Text 8">
            <a:extLst>
              <a:ext uri="{FF2B5EF4-FFF2-40B4-BE49-F238E27FC236}">
                <a16:creationId xmlns:a16="http://schemas.microsoft.com/office/drawing/2014/main" id="{09844033-D015-5D30-456E-F81A7CF67933}"/>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INTRODUCTION</a:t>
            </a:r>
            <a:endParaRPr lang="en-US" sz="1200" dirty="0"/>
          </a:p>
        </p:txBody>
      </p:sp>
      <p:sp>
        <p:nvSpPr>
          <p:cNvPr id="14" name="Text 12">
            <a:extLst>
              <a:ext uri="{FF2B5EF4-FFF2-40B4-BE49-F238E27FC236}">
                <a16:creationId xmlns:a16="http://schemas.microsoft.com/office/drawing/2014/main" id="{10E377EA-0024-32CC-824E-019EB8725916}"/>
              </a:ext>
            </a:extLst>
          </p:cNvPr>
          <p:cNvSpPr/>
          <p:nvPr/>
        </p:nvSpPr>
        <p:spPr>
          <a:xfrm>
            <a:off x="2011680" y="6473952"/>
            <a:ext cx="5486400" cy="274320"/>
          </a:xfrm>
          <a:prstGeom prst="rect">
            <a:avLst/>
          </a:prstGeom>
          <a:noFill/>
          <a:ln/>
        </p:spPr>
        <p:txBody>
          <a:bodyPr wrap="square" rtlCol="0" anchor="ctr"/>
          <a:lstStyle/>
          <a:p>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sp>
        <p:nvSpPr>
          <p:cNvPr id="15" name="TextBox 14">
            <a:extLst>
              <a:ext uri="{FF2B5EF4-FFF2-40B4-BE49-F238E27FC236}">
                <a16:creationId xmlns:a16="http://schemas.microsoft.com/office/drawing/2014/main" id="{14BA02AB-155B-FCBB-A7F4-457295E33774}"/>
              </a:ext>
            </a:extLst>
          </p:cNvPr>
          <p:cNvSpPr txBox="1"/>
          <p:nvPr/>
        </p:nvSpPr>
        <p:spPr>
          <a:xfrm>
            <a:off x="3555984" y="777874"/>
            <a:ext cx="4743030" cy="523220"/>
          </a:xfrm>
          <a:prstGeom prst="rect">
            <a:avLst/>
          </a:prstGeom>
          <a:noFill/>
        </p:spPr>
        <p:txBody>
          <a:bodyPr wrap="none" rtlCol="0">
            <a:spAutoFit/>
          </a:bodyPr>
          <a:lstStyle/>
          <a:p>
            <a:r>
              <a:rPr lang="en-US" sz="2800" b="1" dirty="0">
                <a:solidFill>
                  <a:srgbClr val="C00000"/>
                </a:solidFill>
              </a:rPr>
              <a:t>Quantum Adiabatic Algorithm </a:t>
            </a:r>
          </a:p>
        </p:txBody>
      </p:sp>
      <p:pic>
        <p:nvPicPr>
          <p:cNvPr id="17" name="Picture 16">
            <a:extLst>
              <a:ext uri="{FF2B5EF4-FFF2-40B4-BE49-F238E27FC236}">
                <a16:creationId xmlns:a16="http://schemas.microsoft.com/office/drawing/2014/main" id="{79E1A1B8-33FA-E3CF-477D-D6B6D348625F}"/>
              </a:ext>
            </a:extLst>
          </p:cNvPr>
          <p:cNvPicPr>
            <a:picLocks noChangeAspect="1"/>
          </p:cNvPicPr>
          <p:nvPr/>
        </p:nvPicPr>
        <p:blipFill>
          <a:blip r:embed="rId3"/>
          <a:stretch>
            <a:fillRect/>
          </a:stretch>
        </p:blipFill>
        <p:spPr>
          <a:xfrm>
            <a:off x="2011680" y="1379805"/>
            <a:ext cx="8672075" cy="4916622"/>
          </a:xfrm>
          <a:prstGeom prst="rect">
            <a:avLst/>
          </a:prstGeom>
        </p:spPr>
      </p:pic>
    </p:spTree>
    <p:extLst>
      <p:ext uri="{BB962C8B-B14F-4D97-AF65-F5344CB8AC3E}">
        <p14:creationId xmlns:p14="http://schemas.microsoft.com/office/powerpoint/2010/main" val="366269480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554480" cy="6858000"/>
          </a:xfrm>
          <a:prstGeom prst="rect">
            <a:avLst/>
          </a:prstGeom>
          <a:solidFill>
            <a:srgbClr val="A42037"/>
          </a:solidFill>
          <a:ln/>
        </p:spPr>
        <p:txBody>
          <a:bodyPr/>
          <a:lstStyle/>
          <a:p>
            <a:endParaRPr lang="en-US"/>
          </a:p>
        </p:txBody>
      </p:sp>
      <p:sp>
        <p:nvSpPr>
          <p:cNvPr id="4" name="Text 2"/>
          <p:cNvSpPr/>
          <p:nvPr/>
        </p:nvSpPr>
        <p:spPr>
          <a:xfrm>
            <a:off x="182880" y="139903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Q Algorithm</a:t>
            </a:r>
            <a:endParaRPr lang="en-US" sz="1250" dirty="0"/>
          </a:p>
        </p:txBody>
      </p:sp>
      <p:sp>
        <p:nvSpPr>
          <p:cNvPr id="5" name="Shape 3"/>
          <p:cNvSpPr/>
          <p:nvPr/>
        </p:nvSpPr>
        <p:spPr>
          <a:xfrm>
            <a:off x="109728" y="2267712"/>
            <a:ext cx="1335024" cy="512064"/>
          </a:xfrm>
          <a:prstGeom prst="roundRect">
            <a:avLst>
              <a:gd name="adj" fmla="val 14286"/>
            </a:avLst>
          </a:prstGeom>
          <a:solidFill>
            <a:srgbClr val="FFFFFF"/>
          </a:solidFill>
          <a:ln/>
        </p:spPr>
        <p:txBody>
          <a:bodyPr/>
          <a:lstStyle/>
          <a:p>
            <a:endParaRPr lang="en-US"/>
          </a:p>
        </p:txBody>
      </p:sp>
      <p:sp>
        <p:nvSpPr>
          <p:cNvPr id="6" name="Text 4"/>
          <p:cNvSpPr/>
          <p:nvPr/>
        </p:nvSpPr>
        <p:spPr>
          <a:xfrm>
            <a:off x="182880" y="2267712"/>
            <a:ext cx="1225296" cy="512064"/>
          </a:xfrm>
          <a:prstGeom prst="rect">
            <a:avLst/>
          </a:prstGeom>
          <a:noFill/>
          <a:ln/>
        </p:spPr>
        <p:txBody>
          <a:bodyPr wrap="square" rtlCol="0" anchor="ctr"/>
          <a:lstStyle/>
          <a:p>
            <a:pPr marL="0" indent="0" algn="l">
              <a:buNone/>
            </a:pPr>
            <a:r>
              <a:rPr lang="en-US" sz="1250" b="1" dirty="0" err="1">
                <a:solidFill>
                  <a:srgbClr val="A42037"/>
                </a:solidFill>
                <a:latin typeface="Calibri" pitchFamily="34" charset="0"/>
                <a:ea typeface="Calibri" pitchFamily="34" charset="-122"/>
                <a:cs typeface="Calibri" pitchFamily="34" charset="-120"/>
              </a:rPr>
              <a:t>HyQC</a:t>
            </a:r>
            <a:endParaRPr lang="en-US" sz="1250" dirty="0"/>
          </a:p>
        </p:txBody>
      </p:sp>
      <p:sp>
        <p:nvSpPr>
          <p:cNvPr id="7" name="Text 5"/>
          <p:cNvSpPr/>
          <p:nvPr/>
        </p:nvSpPr>
        <p:spPr>
          <a:xfrm>
            <a:off x="182880" y="3133554"/>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Application</a:t>
            </a:r>
            <a:endParaRPr lang="en-US" sz="1250" dirty="0"/>
          </a:p>
        </p:txBody>
      </p:sp>
      <p:sp>
        <p:nvSpPr>
          <p:cNvPr id="8" name="Text 6"/>
          <p:cNvSpPr/>
          <p:nvPr/>
        </p:nvSpPr>
        <p:spPr>
          <a:xfrm>
            <a:off x="182880" y="4005072"/>
            <a:ext cx="1225296" cy="512064"/>
          </a:xfrm>
          <a:prstGeom prst="rect">
            <a:avLst/>
          </a:prstGeom>
          <a:noFill/>
          <a:ln/>
        </p:spPr>
        <p:txBody>
          <a:bodyPr wrap="square" rtlCol="0" anchor="ctr"/>
          <a:lstStyle/>
          <a:p>
            <a:pPr marL="0" indent="0" algn="l">
              <a:buNone/>
            </a:pPr>
            <a:endParaRPr lang="en-US" sz="1250" dirty="0"/>
          </a:p>
        </p:txBody>
      </p:sp>
      <p:sp>
        <p:nvSpPr>
          <p:cNvPr id="9" name="Text 7"/>
          <p:cNvSpPr/>
          <p:nvPr/>
        </p:nvSpPr>
        <p:spPr>
          <a:xfrm>
            <a:off x="182880" y="3760576"/>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Hybrid Quantum Classical Optimization Algorithms </a:t>
            </a:r>
          </a:p>
          <a:p>
            <a:pPr marL="0" indent="0">
              <a:buNone/>
            </a:pPr>
            <a:endParaRPr lang="en-US" sz="1200" dirty="0"/>
          </a:p>
        </p:txBody>
      </p:sp>
      <p:sp>
        <p:nvSpPr>
          <p:cNvPr id="20" name="Text 18"/>
          <p:cNvSpPr/>
          <p:nvPr/>
        </p:nvSpPr>
        <p:spPr>
          <a:xfrm>
            <a:off x="2011680" y="6473952"/>
            <a:ext cx="5486400" cy="274320"/>
          </a:xfrm>
          <a:prstGeom prst="rect">
            <a:avLst/>
          </a:prstGeom>
          <a:noFill/>
          <a:ln/>
        </p:spPr>
        <p:txBody>
          <a:bodyPr wrap="square" rtlCol="0" anchor="ctr"/>
          <a:lstStyle/>
          <a:p>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sp>
        <p:nvSpPr>
          <p:cNvPr id="21" name="文本框 103">
            <a:extLst>
              <a:ext uri="{FF2B5EF4-FFF2-40B4-BE49-F238E27FC236}">
                <a16:creationId xmlns:a16="http://schemas.microsoft.com/office/drawing/2014/main" id="{DD16E797-1835-6A6A-8A1C-A8DBA6DDD802}"/>
              </a:ext>
            </a:extLst>
          </p:cNvPr>
          <p:cNvSpPr txBox="1"/>
          <p:nvPr/>
        </p:nvSpPr>
        <p:spPr>
          <a:xfrm>
            <a:off x="2488766" y="819898"/>
            <a:ext cx="9898742" cy="492443"/>
          </a:xfrm>
          <a:prstGeom prst="rect">
            <a:avLst/>
          </a:prstGeom>
          <a:noFill/>
        </p:spPr>
        <p:txBody>
          <a:bodyPr wrap="square">
            <a:spAutoFit/>
          </a:bodyPr>
          <a:lstStyle/>
          <a:p>
            <a:pPr algn="ctr"/>
            <a:r>
              <a:rPr lang="en-US" altLang="zh-CN" sz="2600" b="1" dirty="0">
                <a:solidFill>
                  <a:srgbClr val="C00000"/>
                </a:solidFill>
                <a:latin typeface="Bahnschrift" panose="020B0502040204020203" pitchFamily="34" charset="0"/>
              </a:rPr>
              <a:t>Hybrid QPU-CPU Algorithm Design</a:t>
            </a:r>
          </a:p>
        </p:txBody>
      </p:sp>
      <p:sp>
        <p:nvSpPr>
          <p:cNvPr id="25" name="Rectangle 2">
            <a:extLst>
              <a:ext uri="{FF2B5EF4-FFF2-40B4-BE49-F238E27FC236}">
                <a16:creationId xmlns:a16="http://schemas.microsoft.com/office/drawing/2014/main" id="{05E43A5A-8000-2196-3A76-17A9EA68323C}"/>
              </a:ext>
            </a:extLst>
          </p:cNvPr>
          <p:cNvSpPr>
            <a:spLocks noChangeArrowheads="1"/>
          </p:cNvSpPr>
          <p:nvPr/>
        </p:nvSpPr>
        <p:spPr bwMode="auto">
          <a:xfrm>
            <a:off x="1786040" y="1664505"/>
            <a:ext cx="4494174"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Leverage Classical Optimization Frameworks</a:t>
            </a:r>
          </a:p>
          <a:p>
            <a:pPr marL="742950" lvl="1" indent="-285750" eaLnBrk="0" fontAlgn="base" hangingPunct="0">
              <a:spcBef>
                <a:spcPct val="0"/>
              </a:spcBef>
              <a:spcAft>
                <a:spcPct val="0"/>
              </a:spcAft>
              <a:buFont typeface="Arial" panose="020B0604020202020204" pitchFamily="34" charset="0"/>
              <a:buChar char="•"/>
            </a:pPr>
            <a:r>
              <a:rPr lang="en-US" sz="1600" dirty="0"/>
              <a:t>Build on proven decomposition and convex optimization methods to ensure scalability, stability, and interpretability</a:t>
            </a:r>
            <a:endParaRPr lang="en-US" altLang="en-US" sz="1600" dirty="0">
              <a:latin typeface="Times New Roman" panose="02020603050405020304" pitchFamily="18" charset="0"/>
              <a:cs typeface="Times New Roman" panose="02020603050405020304" pitchFamily="18"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Identify Quantum-Ready Problem Structures</a:t>
            </a:r>
          </a:p>
          <a:p>
            <a:pPr marL="742950" lvl="1" indent="-285750" eaLnBrk="0" fontAlgn="base" hangingPunct="0">
              <a:spcBef>
                <a:spcPct val="0"/>
              </a:spcBef>
              <a:spcAft>
                <a:spcPct val="0"/>
              </a:spcAft>
              <a:buFont typeface="Arial" panose="020B0604020202020204" pitchFamily="34" charset="0"/>
              <a:buChar char="•"/>
            </a:pPr>
            <a:r>
              <a:rPr lang="en-US" sz="1600" dirty="0"/>
              <a:t>Extract discrete, combinatorial, or non-convex components that can be efficiently mapped to quantum processors (QPU) while keeping continuous parts classical.</a:t>
            </a:r>
            <a:endParaRPr lang="en-US" altLang="en-US" sz="1600" dirty="0">
              <a:latin typeface="Times New Roman" panose="02020603050405020304" pitchFamily="18" charset="0"/>
              <a:cs typeface="Times New Roman" panose="02020603050405020304" pitchFamily="18"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Accelerate While Preserving Guarantees</a:t>
            </a:r>
          </a:p>
          <a:p>
            <a:pPr marL="742950" lvl="1" indent="-285750" eaLnBrk="0" fontAlgn="base" hangingPunct="0">
              <a:spcBef>
                <a:spcPct val="0"/>
              </a:spcBef>
              <a:spcAft>
                <a:spcPct val="0"/>
              </a:spcAft>
              <a:buFont typeface="Arial" panose="020B0604020202020204" pitchFamily="34" charset="0"/>
              <a:buChar char="•"/>
            </a:pPr>
            <a:r>
              <a:rPr lang="en-US" sz="1600" dirty="0"/>
              <a:t>Integrate quantum modules to speed up computation without compromising theoretical properties such as convergence, feasibility, and optimality.</a:t>
            </a:r>
            <a:b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b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grpSp>
        <p:nvGrpSpPr>
          <p:cNvPr id="26" name="Group 25">
            <a:extLst>
              <a:ext uri="{FF2B5EF4-FFF2-40B4-BE49-F238E27FC236}">
                <a16:creationId xmlns:a16="http://schemas.microsoft.com/office/drawing/2014/main" id="{3638E228-E62A-46C4-3E17-4BF585D67AFF}"/>
              </a:ext>
            </a:extLst>
          </p:cNvPr>
          <p:cNvGrpSpPr/>
          <p:nvPr/>
        </p:nvGrpSpPr>
        <p:grpSpPr>
          <a:xfrm>
            <a:off x="6467631" y="1599810"/>
            <a:ext cx="1850256" cy="3658379"/>
            <a:chOff x="4836881" y="1384727"/>
            <a:chExt cx="2626053" cy="4239387"/>
          </a:xfrm>
        </p:grpSpPr>
        <p:pic>
          <p:nvPicPr>
            <p:cNvPr id="27" name="Picture 26">
              <a:extLst>
                <a:ext uri="{FF2B5EF4-FFF2-40B4-BE49-F238E27FC236}">
                  <a16:creationId xmlns:a16="http://schemas.microsoft.com/office/drawing/2014/main" id="{35057DF3-B375-A646-08F6-B85E55FE49E8}"/>
                </a:ext>
              </a:extLst>
            </p:cNvPr>
            <p:cNvPicPr>
              <a:picLocks noChangeAspect="1"/>
            </p:cNvPicPr>
            <p:nvPr/>
          </p:nvPicPr>
          <p:blipFill rotWithShape="1">
            <a:blip r:embed="rId3"/>
            <a:srcRect l="1" r="-9131" b="-10390"/>
            <a:stretch/>
          </p:blipFill>
          <p:spPr>
            <a:xfrm>
              <a:off x="4838021" y="2205295"/>
              <a:ext cx="1057178" cy="1069376"/>
            </a:xfrm>
            <a:prstGeom prst="rect">
              <a:avLst/>
            </a:prstGeom>
          </p:spPr>
        </p:pic>
        <p:pic>
          <p:nvPicPr>
            <p:cNvPr id="28" name="Picture 27">
              <a:extLst>
                <a:ext uri="{FF2B5EF4-FFF2-40B4-BE49-F238E27FC236}">
                  <a16:creationId xmlns:a16="http://schemas.microsoft.com/office/drawing/2014/main" id="{3D3AC361-500B-6A97-D094-39EC8CF8BFFD}"/>
                </a:ext>
              </a:extLst>
            </p:cNvPr>
            <p:cNvPicPr>
              <a:picLocks noChangeAspect="1"/>
            </p:cNvPicPr>
            <p:nvPr/>
          </p:nvPicPr>
          <p:blipFill rotWithShape="1">
            <a:blip r:embed="rId4"/>
            <a:srcRect l="-13994" t="-17655" b="1073"/>
            <a:stretch/>
          </p:blipFill>
          <p:spPr>
            <a:xfrm>
              <a:off x="6487443" y="2074314"/>
              <a:ext cx="975491" cy="990133"/>
            </a:xfrm>
            <a:prstGeom prst="rect">
              <a:avLst/>
            </a:prstGeom>
          </p:spPr>
        </p:pic>
        <p:pic>
          <p:nvPicPr>
            <p:cNvPr id="29" name="Picture 28">
              <a:extLst>
                <a:ext uri="{FF2B5EF4-FFF2-40B4-BE49-F238E27FC236}">
                  <a16:creationId xmlns:a16="http://schemas.microsoft.com/office/drawing/2014/main" id="{EE3EA45B-7898-0064-0E49-040A4E5FEC7E}"/>
                </a:ext>
              </a:extLst>
            </p:cNvPr>
            <p:cNvPicPr>
              <a:picLocks noChangeAspect="1"/>
            </p:cNvPicPr>
            <p:nvPr/>
          </p:nvPicPr>
          <p:blipFill rotWithShape="1">
            <a:blip r:embed="rId3"/>
            <a:srcRect l="1" r="-9131" b="-10390"/>
            <a:stretch/>
          </p:blipFill>
          <p:spPr>
            <a:xfrm>
              <a:off x="4836881" y="4031672"/>
              <a:ext cx="1057178" cy="1069376"/>
            </a:xfrm>
            <a:prstGeom prst="rect">
              <a:avLst/>
            </a:prstGeom>
          </p:spPr>
        </p:pic>
        <p:pic>
          <p:nvPicPr>
            <p:cNvPr id="30" name="Picture 29">
              <a:extLst>
                <a:ext uri="{FF2B5EF4-FFF2-40B4-BE49-F238E27FC236}">
                  <a16:creationId xmlns:a16="http://schemas.microsoft.com/office/drawing/2014/main" id="{DB3507DA-EA93-CE4B-BF7F-53781922E9BC}"/>
                </a:ext>
              </a:extLst>
            </p:cNvPr>
            <p:cNvPicPr>
              <a:picLocks noChangeAspect="1"/>
            </p:cNvPicPr>
            <p:nvPr/>
          </p:nvPicPr>
          <p:blipFill rotWithShape="1">
            <a:blip r:embed="rId3"/>
            <a:srcRect l="1" r="-9131" b="-10390"/>
            <a:stretch/>
          </p:blipFill>
          <p:spPr>
            <a:xfrm>
              <a:off x="4838021" y="3115974"/>
              <a:ext cx="1057178" cy="1069376"/>
            </a:xfrm>
            <a:prstGeom prst="rect">
              <a:avLst/>
            </a:prstGeom>
          </p:spPr>
        </p:pic>
        <p:pic>
          <p:nvPicPr>
            <p:cNvPr id="31" name="Picture 30">
              <a:extLst>
                <a:ext uri="{FF2B5EF4-FFF2-40B4-BE49-F238E27FC236}">
                  <a16:creationId xmlns:a16="http://schemas.microsoft.com/office/drawing/2014/main" id="{A31C754C-95A1-C417-7194-D45CA8A8C9E6}"/>
                </a:ext>
              </a:extLst>
            </p:cNvPr>
            <p:cNvPicPr>
              <a:picLocks noChangeAspect="1"/>
            </p:cNvPicPr>
            <p:nvPr/>
          </p:nvPicPr>
          <p:blipFill rotWithShape="1">
            <a:blip r:embed="rId4"/>
            <a:srcRect l="-13994" t="-17655" b="1073"/>
            <a:stretch/>
          </p:blipFill>
          <p:spPr>
            <a:xfrm>
              <a:off x="6487442" y="3029320"/>
              <a:ext cx="975491" cy="990133"/>
            </a:xfrm>
            <a:prstGeom prst="rect">
              <a:avLst/>
            </a:prstGeom>
          </p:spPr>
        </p:pic>
        <p:pic>
          <p:nvPicPr>
            <p:cNvPr id="32" name="Picture 31">
              <a:extLst>
                <a:ext uri="{FF2B5EF4-FFF2-40B4-BE49-F238E27FC236}">
                  <a16:creationId xmlns:a16="http://schemas.microsoft.com/office/drawing/2014/main" id="{471BB1CA-DD35-2F1C-CF65-6C730CD89E5C}"/>
                </a:ext>
              </a:extLst>
            </p:cNvPr>
            <p:cNvPicPr>
              <a:picLocks noChangeAspect="1"/>
            </p:cNvPicPr>
            <p:nvPr/>
          </p:nvPicPr>
          <p:blipFill rotWithShape="1">
            <a:blip r:embed="rId4"/>
            <a:srcRect l="-13994" t="-17655" b="1073"/>
            <a:stretch/>
          </p:blipFill>
          <p:spPr>
            <a:xfrm>
              <a:off x="6487442" y="3952010"/>
              <a:ext cx="975491" cy="990133"/>
            </a:xfrm>
            <a:prstGeom prst="rect">
              <a:avLst/>
            </a:prstGeom>
          </p:spPr>
        </p:pic>
        <p:sp>
          <p:nvSpPr>
            <p:cNvPr id="33" name="Arrow: Curved Down 32">
              <a:extLst>
                <a:ext uri="{FF2B5EF4-FFF2-40B4-BE49-F238E27FC236}">
                  <a16:creationId xmlns:a16="http://schemas.microsoft.com/office/drawing/2014/main" id="{0757CC48-0842-64EC-CE92-498D4387819D}"/>
                </a:ext>
              </a:extLst>
            </p:cNvPr>
            <p:cNvSpPr/>
            <p:nvPr/>
          </p:nvSpPr>
          <p:spPr>
            <a:xfrm>
              <a:off x="5132728" y="1384727"/>
              <a:ext cx="2163170" cy="797706"/>
            </a:xfrm>
            <a:prstGeom prst="curvedDownArrow">
              <a:avLst>
                <a:gd name="adj1" fmla="val 25000"/>
                <a:gd name="adj2" fmla="val 50000"/>
                <a:gd name="adj3" fmla="val 52052"/>
              </a:avLst>
            </a:prstGeom>
            <a:solidFill>
              <a:srgbClr val="40C89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Arrow: Curved Up 33">
              <a:extLst>
                <a:ext uri="{FF2B5EF4-FFF2-40B4-BE49-F238E27FC236}">
                  <a16:creationId xmlns:a16="http://schemas.microsoft.com/office/drawing/2014/main" id="{728F5711-00A5-0768-54FB-F89A3E7C9A8D}"/>
                </a:ext>
              </a:extLst>
            </p:cNvPr>
            <p:cNvSpPr/>
            <p:nvPr/>
          </p:nvSpPr>
          <p:spPr>
            <a:xfrm flipH="1">
              <a:off x="5188305" y="5043106"/>
              <a:ext cx="2004892" cy="581008"/>
            </a:xfrm>
            <a:prstGeom prst="curvedUpArrow">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36" name="TextBox 35">
            <a:extLst>
              <a:ext uri="{FF2B5EF4-FFF2-40B4-BE49-F238E27FC236}">
                <a16:creationId xmlns:a16="http://schemas.microsoft.com/office/drawing/2014/main" id="{78FFC556-5753-8540-0B97-6EEED9525B56}"/>
              </a:ext>
            </a:extLst>
          </p:cNvPr>
          <p:cNvSpPr txBox="1"/>
          <p:nvPr/>
        </p:nvSpPr>
        <p:spPr>
          <a:xfrm>
            <a:off x="6249919" y="2216759"/>
            <a:ext cx="606256" cy="261610"/>
          </a:xfrm>
          <a:prstGeom prst="rect">
            <a:avLst/>
          </a:prstGeom>
          <a:noFill/>
        </p:spPr>
        <p:txBody>
          <a:bodyPr wrap="square" rtlCol="0">
            <a:spAutoFit/>
          </a:bodyPr>
          <a:lstStyle/>
          <a:p>
            <a:r>
              <a:rPr lang="en-US" sz="1100" dirty="0">
                <a:solidFill>
                  <a:srgbClr val="FF0000"/>
                </a:solidFill>
              </a:rPr>
              <a:t>QPU</a:t>
            </a:r>
          </a:p>
        </p:txBody>
      </p:sp>
      <p:sp>
        <p:nvSpPr>
          <p:cNvPr id="38" name="TextBox 37">
            <a:extLst>
              <a:ext uri="{FF2B5EF4-FFF2-40B4-BE49-F238E27FC236}">
                <a16:creationId xmlns:a16="http://schemas.microsoft.com/office/drawing/2014/main" id="{A13E3EE2-1A93-3FBB-7116-ECC8CADB0EE8}"/>
              </a:ext>
            </a:extLst>
          </p:cNvPr>
          <p:cNvSpPr txBox="1"/>
          <p:nvPr/>
        </p:nvSpPr>
        <p:spPr>
          <a:xfrm>
            <a:off x="6194597" y="3074061"/>
            <a:ext cx="606256" cy="261610"/>
          </a:xfrm>
          <a:prstGeom prst="rect">
            <a:avLst/>
          </a:prstGeom>
          <a:noFill/>
        </p:spPr>
        <p:txBody>
          <a:bodyPr wrap="square" rtlCol="0">
            <a:spAutoFit/>
          </a:bodyPr>
          <a:lstStyle/>
          <a:p>
            <a:r>
              <a:rPr lang="en-US" sz="1100" dirty="0">
                <a:solidFill>
                  <a:srgbClr val="FF0000"/>
                </a:solidFill>
              </a:rPr>
              <a:t>QPU</a:t>
            </a:r>
          </a:p>
        </p:txBody>
      </p:sp>
      <p:sp>
        <p:nvSpPr>
          <p:cNvPr id="40" name="TextBox 39">
            <a:extLst>
              <a:ext uri="{FF2B5EF4-FFF2-40B4-BE49-F238E27FC236}">
                <a16:creationId xmlns:a16="http://schemas.microsoft.com/office/drawing/2014/main" id="{07660EAF-0A49-FE3D-F1B6-E4C81773A6DF}"/>
              </a:ext>
            </a:extLst>
          </p:cNvPr>
          <p:cNvSpPr txBox="1"/>
          <p:nvPr/>
        </p:nvSpPr>
        <p:spPr>
          <a:xfrm>
            <a:off x="6214313" y="3841944"/>
            <a:ext cx="606256" cy="261610"/>
          </a:xfrm>
          <a:prstGeom prst="rect">
            <a:avLst/>
          </a:prstGeom>
          <a:noFill/>
        </p:spPr>
        <p:txBody>
          <a:bodyPr wrap="square" rtlCol="0">
            <a:spAutoFit/>
          </a:bodyPr>
          <a:lstStyle/>
          <a:p>
            <a:r>
              <a:rPr lang="en-US" sz="1100" dirty="0">
                <a:solidFill>
                  <a:srgbClr val="FF0000"/>
                </a:solidFill>
              </a:rPr>
              <a:t>QPU</a:t>
            </a:r>
          </a:p>
        </p:txBody>
      </p:sp>
      <p:sp>
        <p:nvSpPr>
          <p:cNvPr id="42" name="TextBox 41">
            <a:extLst>
              <a:ext uri="{FF2B5EF4-FFF2-40B4-BE49-F238E27FC236}">
                <a16:creationId xmlns:a16="http://schemas.microsoft.com/office/drawing/2014/main" id="{32F069AF-4ED1-7E51-E411-D50BF5598723}"/>
              </a:ext>
            </a:extLst>
          </p:cNvPr>
          <p:cNvSpPr txBox="1"/>
          <p:nvPr/>
        </p:nvSpPr>
        <p:spPr>
          <a:xfrm>
            <a:off x="8375441" y="1724852"/>
            <a:ext cx="3633679" cy="4585871"/>
          </a:xfrm>
          <a:prstGeom prst="rect">
            <a:avLst/>
          </a:prstGeom>
          <a:noFill/>
        </p:spPr>
        <p:txBody>
          <a:bodyPr wrap="square" rtlCol="0">
            <a:spAutoFit/>
          </a:bodyPr>
          <a:lstStyle/>
          <a:p>
            <a:r>
              <a:rPr lang="en-US" sz="2400" b="1" dirty="0">
                <a:solidFill>
                  <a:srgbClr val="FF0000"/>
                </a:solidFill>
              </a:rPr>
              <a:t>On QPU:</a:t>
            </a:r>
          </a:p>
          <a:p>
            <a:r>
              <a:rPr lang="en-US" sz="2400" b="1" dirty="0">
                <a:latin typeface="Times New Roman" panose="02020603050405020304" pitchFamily="18" charset="0"/>
                <a:cs typeface="Times New Roman" panose="02020603050405020304" pitchFamily="18" charset="0"/>
              </a:rPr>
              <a:t>Quantum Adiabatic Algorithm </a:t>
            </a:r>
          </a:p>
          <a:p>
            <a:r>
              <a:rPr lang="en-US" sz="2400" b="1" dirty="0">
                <a:latin typeface="Times New Roman" panose="02020603050405020304" pitchFamily="18" charset="0"/>
                <a:cs typeface="Times New Roman" panose="02020603050405020304" pitchFamily="18" charset="0"/>
              </a:rPr>
              <a:t>Quantum Hamiltonian Descent</a:t>
            </a:r>
          </a:p>
          <a:p>
            <a:r>
              <a:rPr lang="en-US" sz="2400" b="1" dirty="0">
                <a:solidFill>
                  <a:srgbClr val="FF0000"/>
                </a:solidFill>
              </a:rPr>
              <a:t>On CPU:</a:t>
            </a:r>
          </a:p>
          <a:p>
            <a:r>
              <a:rPr lang="en-US" sz="2400" b="1" dirty="0"/>
              <a:t>Linear Programming</a:t>
            </a:r>
          </a:p>
          <a:p>
            <a:r>
              <a:rPr lang="en-US" sz="2400" b="1" dirty="0"/>
              <a:t>Convex optimization</a:t>
            </a:r>
          </a:p>
          <a:p>
            <a:r>
              <a:rPr lang="en-US" sz="2400" b="1" dirty="0"/>
              <a:t>Dual Updates</a:t>
            </a:r>
          </a:p>
          <a:p>
            <a:r>
              <a:rPr lang="en-US" sz="2400" b="1" dirty="0">
                <a:latin typeface="Times New Roman" panose="02020603050405020304" pitchFamily="18" charset="0"/>
                <a:cs typeface="Times New Roman" panose="02020603050405020304" pitchFamily="18" charset="0"/>
              </a:rPr>
              <a:t> </a:t>
            </a:r>
          </a:p>
          <a:p>
            <a:endParaRPr lang="en-US" sz="2400" b="1" dirty="0">
              <a:solidFill>
                <a:srgbClr val="FF0000"/>
              </a:solidFill>
            </a:endParaRPr>
          </a:p>
          <a:p>
            <a:endParaRPr lang="en-US" sz="2800" dirty="0">
              <a:solidFill>
                <a:srgbClr val="FF0000"/>
              </a:solidFill>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E3362F-CF50-5C84-43D7-4E06D0C2D2E8}"/>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0D43E20B-1EA8-CBCE-6BCE-8CF7C5FC7439}"/>
              </a:ext>
            </a:extLst>
          </p:cNvPr>
          <p:cNvSpPr/>
          <p:nvPr/>
        </p:nvSpPr>
        <p:spPr>
          <a:xfrm>
            <a:off x="0" y="0"/>
            <a:ext cx="1554480" cy="6858000"/>
          </a:xfrm>
          <a:prstGeom prst="rect">
            <a:avLst/>
          </a:prstGeom>
          <a:solidFill>
            <a:srgbClr val="A42037"/>
          </a:solidFill>
          <a:ln/>
        </p:spPr>
        <p:txBody>
          <a:bodyPr/>
          <a:lstStyle/>
          <a:p>
            <a:endParaRPr lang="en-US"/>
          </a:p>
        </p:txBody>
      </p:sp>
      <p:sp>
        <p:nvSpPr>
          <p:cNvPr id="4" name="Text 2">
            <a:extLst>
              <a:ext uri="{FF2B5EF4-FFF2-40B4-BE49-F238E27FC236}">
                <a16:creationId xmlns:a16="http://schemas.microsoft.com/office/drawing/2014/main" id="{6928A3F7-B41E-E0CF-57FC-4C558FAC2B30}"/>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Q Algorithm</a:t>
            </a:r>
            <a:endParaRPr lang="en-US" sz="1250" dirty="0"/>
          </a:p>
        </p:txBody>
      </p:sp>
      <p:sp>
        <p:nvSpPr>
          <p:cNvPr id="5" name="Shape 3">
            <a:extLst>
              <a:ext uri="{FF2B5EF4-FFF2-40B4-BE49-F238E27FC236}">
                <a16:creationId xmlns:a16="http://schemas.microsoft.com/office/drawing/2014/main" id="{6946D3DB-C574-034E-6B8B-55C9965691F5}"/>
              </a:ext>
            </a:extLst>
          </p:cNvPr>
          <p:cNvSpPr/>
          <p:nvPr/>
        </p:nvSpPr>
        <p:spPr>
          <a:xfrm>
            <a:off x="109728" y="2267712"/>
            <a:ext cx="1335024" cy="512064"/>
          </a:xfrm>
          <a:prstGeom prst="roundRect">
            <a:avLst>
              <a:gd name="adj" fmla="val 14286"/>
            </a:avLst>
          </a:prstGeom>
          <a:solidFill>
            <a:srgbClr val="FFFFFF"/>
          </a:solidFill>
          <a:ln/>
        </p:spPr>
        <p:txBody>
          <a:bodyPr/>
          <a:lstStyle/>
          <a:p>
            <a:endParaRPr lang="en-US"/>
          </a:p>
        </p:txBody>
      </p:sp>
      <p:sp>
        <p:nvSpPr>
          <p:cNvPr id="6" name="Text 4">
            <a:extLst>
              <a:ext uri="{FF2B5EF4-FFF2-40B4-BE49-F238E27FC236}">
                <a16:creationId xmlns:a16="http://schemas.microsoft.com/office/drawing/2014/main" id="{4F0A11D3-55BB-7C02-0A55-DDD48CEE880E}"/>
              </a:ext>
            </a:extLst>
          </p:cNvPr>
          <p:cNvSpPr/>
          <p:nvPr/>
        </p:nvSpPr>
        <p:spPr>
          <a:xfrm>
            <a:off x="182880" y="2267712"/>
            <a:ext cx="1225296" cy="512064"/>
          </a:xfrm>
          <a:prstGeom prst="rect">
            <a:avLst/>
          </a:prstGeom>
          <a:noFill/>
          <a:ln/>
        </p:spPr>
        <p:txBody>
          <a:bodyPr wrap="square" rtlCol="0" anchor="ctr"/>
          <a:lstStyle/>
          <a:p>
            <a:pPr marL="0" indent="0" algn="l">
              <a:buNone/>
            </a:pPr>
            <a:r>
              <a:rPr lang="en-US" sz="1250" b="1" dirty="0" err="1">
                <a:solidFill>
                  <a:srgbClr val="A42037"/>
                </a:solidFill>
                <a:latin typeface="Calibri" pitchFamily="34" charset="0"/>
                <a:ea typeface="Calibri" pitchFamily="34" charset="-122"/>
                <a:cs typeface="Calibri" pitchFamily="34" charset="-120"/>
              </a:rPr>
              <a:t>HyQC</a:t>
            </a:r>
            <a:endParaRPr lang="en-US" sz="1250" dirty="0"/>
          </a:p>
        </p:txBody>
      </p:sp>
      <p:sp>
        <p:nvSpPr>
          <p:cNvPr id="7" name="Text 5">
            <a:extLst>
              <a:ext uri="{FF2B5EF4-FFF2-40B4-BE49-F238E27FC236}">
                <a16:creationId xmlns:a16="http://schemas.microsoft.com/office/drawing/2014/main" id="{5A472F74-824B-B477-6A90-A0014A72EF3D}"/>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Application</a:t>
            </a:r>
            <a:endParaRPr lang="en-US" sz="1250" dirty="0"/>
          </a:p>
        </p:txBody>
      </p:sp>
      <p:sp>
        <p:nvSpPr>
          <p:cNvPr id="8" name="Text 6">
            <a:extLst>
              <a:ext uri="{FF2B5EF4-FFF2-40B4-BE49-F238E27FC236}">
                <a16:creationId xmlns:a16="http://schemas.microsoft.com/office/drawing/2014/main" id="{3782B4C5-A791-AC11-6E82-76CBF2FF9680}"/>
              </a:ext>
            </a:extLst>
          </p:cNvPr>
          <p:cNvSpPr/>
          <p:nvPr/>
        </p:nvSpPr>
        <p:spPr>
          <a:xfrm>
            <a:off x="182880" y="4005072"/>
            <a:ext cx="1225296" cy="512064"/>
          </a:xfrm>
          <a:prstGeom prst="rect">
            <a:avLst/>
          </a:prstGeom>
          <a:noFill/>
          <a:ln/>
        </p:spPr>
        <p:txBody>
          <a:bodyPr wrap="square" rtlCol="0" anchor="ctr"/>
          <a:lstStyle/>
          <a:p>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9" name="Text 7">
            <a:extLst>
              <a:ext uri="{FF2B5EF4-FFF2-40B4-BE49-F238E27FC236}">
                <a16:creationId xmlns:a16="http://schemas.microsoft.com/office/drawing/2014/main" id="{B8312336-01A4-0BDE-D02E-1BA8647077CF}"/>
              </a:ext>
            </a:extLst>
          </p:cNvPr>
          <p:cNvSpPr/>
          <p:nvPr/>
        </p:nvSpPr>
        <p:spPr>
          <a:xfrm>
            <a:off x="182880" y="4873752"/>
            <a:ext cx="1225296" cy="512064"/>
          </a:xfrm>
          <a:prstGeom prst="rect">
            <a:avLst/>
          </a:prstGeom>
          <a:noFill/>
          <a:ln/>
        </p:spPr>
        <p:txBody>
          <a:bodyPr wrap="square" rtlCol="0" anchor="ctr"/>
          <a:lstStyle/>
          <a:p>
            <a:pPr marL="0" indent="0" algn="l">
              <a:buNone/>
            </a:pPr>
            <a:endParaRPr lang="en-US" sz="1250" dirty="0"/>
          </a:p>
        </p:txBody>
      </p:sp>
      <p:sp>
        <p:nvSpPr>
          <p:cNvPr id="10" name="Text 8">
            <a:extLst>
              <a:ext uri="{FF2B5EF4-FFF2-40B4-BE49-F238E27FC236}">
                <a16:creationId xmlns:a16="http://schemas.microsoft.com/office/drawing/2014/main" id="{DDD001AA-D030-3F71-F66B-512452B93DEE}"/>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Hybrid Quantum Classical Optimization Algorithms </a:t>
            </a:r>
          </a:p>
          <a:p>
            <a:pPr marL="0" indent="0">
              <a:buNone/>
            </a:pPr>
            <a:endParaRPr lang="en-US" sz="1200" dirty="0"/>
          </a:p>
        </p:txBody>
      </p:sp>
      <p:sp>
        <p:nvSpPr>
          <p:cNvPr id="21" name="文本框 103">
            <a:extLst>
              <a:ext uri="{FF2B5EF4-FFF2-40B4-BE49-F238E27FC236}">
                <a16:creationId xmlns:a16="http://schemas.microsoft.com/office/drawing/2014/main" id="{14092EB9-C7ED-5FED-092C-9E305B8E9B8C}"/>
              </a:ext>
            </a:extLst>
          </p:cNvPr>
          <p:cNvSpPr txBox="1"/>
          <p:nvPr/>
        </p:nvSpPr>
        <p:spPr>
          <a:xfrm>
            <a:off x="2488766" y="819898"/>
            <a:ext cx="9062849" cy="492443"/>
          </a:xfrm>
          <a:prstGeom prst="rect">
            <a:avLst/>
          </a:prstGeom>
          <a:noFill/>
        </p:spPr>
        <p:txBody>
          <a:bodyPr wrap="square">
            <a:spAutoFit/>
          </a:bodyPr>
          <a:lstStyle/>
          <a:p>
            <a:pPr algn="ctr"/>
            <a:r>
              <a:rPr lang="en-US" altLang="zh-CN" sz="2600" b="1" dirty="0">
                <a:solidFill>
                  <a:srgbClr val="C00000"/>
                </a:solidFill>
                <a:latin typeface="Bahnschrift" panose="020B0502040204020203" pitchFamily="34" charset="0"/>
              </a:rPr>
              <a:t>Hybrid Quantum Classical Benders’ Decomposition</a:t>
            </a:r>
          </a:p>
        </p:txBody>
      </p:sp>
      <p:grpSp>
        <p:nvGrpSpPr>
          <p:cNvPr id="3" name="Group 2">
            <a:extLst>
              <a:ext uri="{FF2B5EF4-FFF2-40B4-BE49-F238E27FC236}">
                <a16:creationId xmlns:a16="http://schemas.microsoft.com/office/drawing/2014/main" id="{2EC35851-4760-397C-353A-788A9E38BC2F}"/>
              </a:ext>
            </a:extLst>
          </p:cNvPr>
          <p:cNvGrpSpPr/>
          <p:nvPr/>
        </p:nvGrpSpPr>
        <p:grpSpPr>
          <a:xfrm>
            <a:off x="1696122" y="1492159"/>
            <a:ext cx="6805235" cy="4682969"/>
            <a:chOff x="95505" y="860938"/>
            <a:chExt cx="8133297" cy="5155444"/>
          </a:xfrm>
        </p:grpSpPr>
        <p:sp>
          <p:nvSpPr>
            <p:cNvPr id="11" name="TextBox 10">
              <a:extLst>
                <a:ext uri="{FF2B5EF4-FFF2-40B4-BE49-F238E27FC236}">
                  <a16:creationId xmlns:a16="http://schemas.microsoft.com/office/drawing/2014/main" id="{AC14678D-7613-A0DF-37F4-269B70FDE6FB}"/>
                </a:ext>
              </a:extLst>
            </p:cNvPr>
            <p:cNvSpPr txBox="1"/>
            <p:nvPr/>
          </p:nvSpPr>
          <p:spPr>
            <a:xfrm>
              <a:off x="95505" y="2690558"/>
              <a:ext cx="3477812" cy="461664"/>
            </a:xfrm>
            <a:prstGeom prst="rect">
              <a:avLst/>
            </a:prstGeom>
            <a:noFill/>
          </p:spPr>
          <p:txBody>
            <a:bodyPr wrap="none" rtlCol="0">
              <a:spAutoFit/>
            </a:bodyPr>
            <a:lstStyle/>
            <a:p>
              <a:r>
                <a:rPr lang="en-US" sz="2400" dirty="0"/>
                <a:t>Optimality/Feasibility Cuts</a:t>
              </a:r>
            </a:p>
          </p:txBody>
        </p:sp>
        <p:pic>
          <p:nvPicPr>
            <p:cNvPr id="12" name="Picture 11">
              <a:extLst>
                <a:ext uri="{FF2B5EF4-FFF2-40B4-BE49-F238E27FC236}">
                  <a16:creationId xmlns:a16="http://schemas.microsoft.com/office/drawing/2014/main" id="{83EB0D29-6E97-0E27-D9F7-0D2D2A33E9BB}"/>
                </a:ext>
              </a:extLst>
            </p:cNvPr>
            <p:cNvPicPr>
              <a:picLocks noChangeAspect="1"/>
            </p:cNvPicPr>
            <p:nvPr/>
          </p:nvPicPr>
          <p:blipFill>
            <a:blip r:embed="rId3"/>
            <a:stretch>
              <a:fillRect/>
            </a:stretch>
          </p:blipFill>
          <p:spPr>
            <a:xfrm>
              <a:off x="853997" y="3202282"/>
              <a:ext cx="2205224" cy="796976"/>
            </a:xfrm>
            <a:prstGeom prst="rect">
              <a:avLst/>
            </a:prstGeom>
          </p:spPr>
        </p:pic>
        <p:grpSp>
          <p:nvGrpSpPr>
            <p:cNvPr id="13" name="Group 12">
              <a:extLst>
                <a:ext uri="{FF2B5EF4-FFF2-40B4-BE49-F238E27FC236}">
                  <a16:creationId xmlns:a16="http://schemas.microsoft.com/office/drawing/2014/main" id="{BBD3B948-EEC0-EC75-DB9D-851C690914D8}"/>
                </a:ext>
              </a:extLst>
            </p:cNvPr>
            <p:cNvGrpSpPr/>
            <p:nvPr/>
          </p:nvGrpSpPr>
          <p:grpSpPr>
            <a:xfrm>
              <a:off x="152032" y="860938"/>
              <a:ext cx="8076770" cy="5155444"/>
              <a:chOff x="362854" y="602166"/>
              <a:chExt cx="8076770" cy="5155444"/>
            </a:xfrm>
          </p:grpSpPr>
          <p:sp>
            <p:nvSpPr>
              <p:cNvPr id="14" name="文本框 5">
                <a:extLst>
                  <a:ext uri="{FF2B5EF4-FFF2-40B4-BE49-F238E27FC236}">
                    <a16:creationId xmlns:a16="http://schemas.microsoft.com/office/drawing/2014/main" id="{3C70C834-87A8-1B25-C814-7F042B0B6E9E}"/>
                  </a:ext>
                </a:extLst>
              </p:cNvPr>
              <p:cNvSpPr txBox="1"/>
              <p:nvPr/>
            </p:nvSpPr>
            <p:spPr>
              <a:xfrm>
                <a:off x="7529523" y="3649363"/>
                <a:ext cx="65" cy="276999"/>
              </a:xfrm>
              <a:prstGeom prst="rect">
                <a:avLst/>
              </a:prstGeom>
              <a:noFill/>
            </p:spPr>
            <p:txBody>
              <a:bodyPr wrap="none" lIns="0" tIns="0" rIns="0" bIns="0" rtlCol="0">
                <a:spAutoFit/>
              </a:bodyPr>
              <a:lstStyle/>
              <a:p>
                <a:endParaRPr lang="zh-CN" altLang="en-US">
                  <a:latin typeface="Aptos" panose="020B0004020202020204" pitchFamily="34" charset="0"/>
                </a:endParaRPr>
              </a:p>
            </p:txBody>
          </p:sp>
          <p:sp>
            <p:nvSpPr>
              <p:cNvPr id="15" name="文本框 9">
                <a:extLst>
                  <a:ext uri="{FF2B5EF4-FFF2-40B4-BE49-F238E27FC236}">
                    <a16:creationId xmlns:a16="http://schemas.microsoft.com/office/drawing/2014/main" id="{B746CDFD-C1A9-6638-8132-D5B440B89F6A}"/>
                  </a:ext>
                </a:extLst>
              </p:cNvPr>
              <p:cNvSpPr txBox="1"/>
              <p:nvPr/>
            </p:nvSpPr>
            <p:spPr>
              <a:xfrm>
                <a:off x="7529523" y="3649363"/>
                <a:ext cx="65" cy="276999"/>
              </a:xfrm>
              <a:prstGeom prst="rect">
                <a:avLst/>
              </a:prstGeom>
              <a:noFill/>
            </p:spPr>
            <p:txBody>
              <a:bodyPr wrap="none" lIns="0" tIns="0" rIns="0" bIns="0" rtlCol="0">
                <a:spAutoFit/>
              </a:bodyPr>
              <a:lstStyle/>
              <a:p>
                <a:endParaRPr lang="zh-CN" altLang="en-US">
                  <a:latin typeface="Aptos" panose="020B0004020202020204" pitchFamily="34" charset="0"/>
                </a:endParaRPr>
              </a:p>
            </p:txBody>
          </p:sp>
          <p:sp>
            <p:nvSpPr>
              <p:cNvPr id="16" name="Rectangle 15">
                <a:extLst>
                  <a:ext uri="{FF2B5EF4-FFF2-40B4-BE49-F238E27FC236}">
                    <a16:creationId xmlns:a16="http://schemas.microsoft.com/office/drawing/2014/main" id="{0C294FD6-593F-F61C-6545-5AE633758F6B}"/>
                  </a:ext>
                </a:extLst>
              </p:cNvPr>
              <p:cNvSpPr/>
              <p:nvPr/>
            </p:nvSpPr>
            <p:spPr>
              <a:xfrm>
                <a:off x="2290120" y="602166"/>
                <a:ext cx="3629608" cy="1771681"/>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7" name="Rectangle 16">
                <a:extLst>
                  <a:ext uri="{FF2B5EF4-FFF2-40B4-BE49-F238E27FC236}">
                    <a16:creationId xmlns:a16="http://schemas.microsoft.com/office/drawing/2014/main" id="{20E1DB34-A351-3CAE-D11C-7E483A4C5A1D}"/>
                  </a:ext>
                </a:extLst>
              </p:cNvPr>
              <p:cNvSpPr/>
              <p:nvPr/>
            </p:nvSpPr>
            <p:spPr>
              <a:xfrm>
                <a:off x="2393369" y="3926362"/>
                <a:ext cx="3724555" cy="1831248"/>
              </a:xfrm>
              <a:prstGeom prst="rect">
                <a:avLst/>
              </a:prstGeom>
              <a:gradFill flip="none" rotWithShape="1">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p>
            </p:txBody>
          </p:sp>
          <p:sp>
            <p:nvSpPr>
              <p:cNvPr id="18" name="TextBox 17">
                <a:extLst>
                  <a:ext uri="{FF2B5EF4-FFF2-40B4-BE49-F238E27FC236}">
                    <a16:creationId xmlns:a16="http://schemas.microsoft.com/office/drawing/2014/main" id="{C8DC83C4-1ECE-3290-53D6-3A3C315FD32C}"/>
                  </a:ext>
                </a:extLst>
              </p:cNvPr>
              <p:cNvSpPr txBox="1"/>
              <p:nvPr/>
            </p:nvSpPr>
            <p:spPr>
              <a:xfrm>
                <a:off x="6287682" y="4260853"/>
                <a:ext cx="2151942" cy="403438"/>
              </a:xfrm>
              <a:prstGeom prst="rect">
                <a:avLst/>
              </a:prstGeom>
              <a:noFill/>
            </p:spPr>
            <p:txBody>
              <a:bodyPr wrap="square" rtlCol="0">
                <a:spAutoFit/>
              </a:bodyPr>
              <a:lstStyle/>
              <a:p>
                <a:r>
                  <a:rPr lang="en-US" dirty="0"/>
                  <a:t>Integer Solutions</a:t>
                </a:r>
              </a:p>
            </p:txBody>
          </p:sp>
          <p:pic>
            <p:nvPicPr>
              <p:cNvPr id="22" name="Picture 21">
                <a:extLst>
                  <a:ext uri="{FF2B5EF4-FFF2-40B4-BE49-F238E27FC236}">
                    <a16:creationId xmlns:a16="http://schemas.microsoft.com/office/drawing/2014/main" id="{E02215AA-ABCC-5A9D-5EAD-08401000B6AE}"/>
                  </a:ext>
                </a:extLst>
              </p:cNvPr>
              <p:cNvPicPr>
                <a:picLocks noChangeAspect="1"/>
              </p:cNvPicPr>
              <p:nvPr/>
            </p:nvPicPr>
            <p:blipFill>
              <a:blip r:embed="rId4"/>
              <a:stretch>
                <a:fillRect/>
              </a:stretch>
            </p:blipFill>
            <p:spPr>
              <a:xfrm>
                <a:off x="2695797" y="4399339"/>
                <a:ext cx="3038475" cy="1285875"/>
              </a:xfrm>
              <a:prstGeom prst="rect">
                <a:avLst/>
              </a:prstGeom>
            </p:spPr>
          </p:pic>
          <p:sp>
            <p:nvSpPr>
              <p:cNvPr id="23" name="Arrow: Curved Left 22">
                <a:extLst>
                  <a:ext uri="{FF2B5EF4-FFF2-40B4-BE49-F238E27FC236}">
                    <a16:creationId xmlns:a16="http://schemas.microsoft.com/office/drawing/2014/main" id="{BAD1FDAE-EE4B-9B93-B4AB-D3BAB09F6B7D}"/>
                  </a:ext>
                </a:extLst>
              </p:cNvPr>
              <p:cNvSpPr/>
              <p:nvPr/>
            </p:nvSpPr>
            <p:spPr>
              <a:xfrm rot="10800000">
                <a:off x="362854" y="1019530"/>
                <a:ext cx="1972858" cy="3858583"/>
              </a:xfrm>
              <a:prstGeom prst="curvedLeftArrow">
                <a:avLst/>
              </a:prstGeom>
              <a:solidFill>
                <a:schemeClr val="accent5">
                  <a:lumMod val="60000"/>
                  <a:lumOff val="40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4" name="TextBox 23">
                <a:extLst>
                  <a:ext uri="{FF2B5EF4-FFF2-40B4-BE49-F238E27FC236}">
                    <a16:creationId xmlns:a16="http://schemas.microsoft.com/office/drawing/2014/main" id="{BECADB51-B5A4-E1C7-9111-AA0F87B5677A}"/>
                  </a:ext>
                </a:extLst>
              </p:cNvPr>
              <p:cNvSpPr txBox="1"/>
              <p:nvPr/>
            </p:nvSpPr>
            <p:spPr>
              <a:xfrm>
                <a:off x="2662581" y="696073"/>
                <a:ext cx="2243115" cy="461664"/>
              </a:xfrm>
              <a:prstGeom prst="rect">
                <a:avLst/>
              </a:prstGeom>
              <a:noFill/>
            </p:spPr>
            <p:txBody>
              <a:bodyPr wrap="none" rtlCol="0">
                <a:spAutoFit/>
              </a:bodyPr>
              <a:lstStyle/>
              <a:p>
                <a:r>
                  <a:rPr lang="en-US" sz="2400" b="1" dirty="0">
                    <a:ln w="9525">
                      <a:solidFill>
                        <a:schemeClr val="bg1"/>
                      </a:solidFill>
                      <a:prstDash val="solid"/>
                    </a:ln>
                    <a:effectLst>
                      <a:outerShdw blurRad="12700" dist="38100" dir="2700000" algn="tl" rotWithShape="0">
                        <a:schemeClr val="bg1">
                          <a:lumMod val="50000"/>
                        </a:schemeClr>
                      </a:outerShdw>
                    </a:effectLst>
                  </a:rPr>
                  <a:t>Master Problem</a:t>
                </a:r>
              </a:p>
            </p:txBody>
          </p:sp>
          <p:sp>
            <p:nvSpPr>
              <p:cNvPr id="35" name="TextBox 34">
                <a:extLst>
                  <a:ext uri="{FF2B5EF4-FFF2-40B4-BE49-F238E27FC236}">
                    <a16:creationId xmlns:a16="http://schemas.microsoft.com/office/drawing/2014/main" id="{EB498A43-412A-F068-559D-40194A673D57}"/>
                  </a:ext>
                </a:extLst>
              </p:cNvPr>
              <p:cNvSpPr txBox="1"/>
              <p:nvPr/>
            </p:nvSpPr>
            <p:spPr>
              <a:xfrm>
                <a:off x="3029150" y="3899130"/>
                <a:ext cx="1809535" cy="461664"/>
              </a:xfrm>
              <a:prstGeom prst="rect">
                <a:avLst/>
              </a:prstGeom>
              <a:noFill/>
            </p:spPr>
            <p:txBody>
              <a:bodyPr wrap="none" rtlCol="0">
                <a:spAutoFit/>
              </a:bodyPr>
              <a:lstStyle/>
              <a:p>
                <a:r>
                  <a:rPr lang="en-US" sz="2400" b="1" dirty="0">
                    <a:ln w="9525">
                      <a:solidFill>
                        <a:schemeClr val="bg1"/>
                      </a:solidFill>
                      <a:prstDash val="solid"/>
                    </a:ln>
                    <a:effectLst>
                      <a:outerShdw blurRad="12700" dist="38100" dir="2700000" algn="tl" rotWithShape="0">
                        <a:schemeClr val="bg1">
                          <a:lumMod val="50000"/>
                        </a:schemeClr>
                      </a:outerShdw>
                    </a:effectLst>
                  </a:rPr>
                  <a:t>Sub Problem</a:t>
                </a:r>
              </a:p>
            </p:txBody>
          </p:sp>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1860C1D7-C6CB-D75F-5A65-D3B08F34FF08}"/>
                      </a:ext>
                    </a:extLst>
                  </p:cNvPr>
                  <p:cNvSpPr txBox="1"/>
                  <p:nvPr/>
                </p:nvSpPr>
                <p:spPr>
                  <a:xfrm>
                    <a:off x="7007415" y="4063348"/>
                    <a:ext cx="294031" cy="30257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𝑥</m:t>
                              </m:r>
                            </m:e>
                            <m:sup>
                              <m:r>
                                <a:rPr lang="en-US" b="0" i="1" smtClean="0">
                                  <a:latin typeface="Cambria Math" panose="02040503050406030204" pitchFamily="18" charset="0"/>
                                </a:rPr>
                                <m:t>∗</m:t>
                              </m:r>
                            </m:sup>
                          </m:sSup>
                        </m:oMath>
                      </m:oMathPara>
                    </a14:m>
                    <a:endParaRPr lang="en-US" dirty="0"/>
                  </a:p>
                </p:txBody>
              </p:sp>
            </mc:Choice>
            <mc:Fallback xmlns="">
              <p:sp>
                <p:nvSpPr>
                  <p:cNvPr id="38" name="TextBox 37">
                    <a:extLst>
                      <a:ext uri="{FF2B5EF4-FFF2-40B4-BE49-F238E27FC236}">
                        <a16:creationId xmlns:a16="http://schemas.microsoft.com/office/drawing/2014/main" id="{CA470DC3-82E5-C3F1-9983-B9095FE4F102}"/>
                      </a:ext>
                    </a:extLst>
                  </p:cNvPr>
                  <p:cNvSpPr txBox="1">
                    <a:spLocks noRot="1" noChangeAspect="1" noMove="1" noResize="1" noEditPoints="1" noAdjustHandles="1" noChangeArrowheads="1" noChangeShapeType="1" noTextEdit="1"/>
                  </p:cNvSpPr>
                  <p:nvPr/>
                </p:nvSpPr>
                <p:spPr>
                  <a:xfrm>
                    <a:off x="7007415" y="4063348"/>
                    <a:ext cx="294031" cy="302579"/>
                  </a:xfrm>
                  <a:prstGeom prst="rect">
                    <a:avLst/>
                  </a:prstGeom>
                  <a:blipFill>
                    <a:blip r:embed="rId5"/>
                    <a:stretch>
                      <a:fillRect l="-13333" r="-4444"/>
                    </a:stretch>
                  </a:blipFill>
                </p:spPr>
                <p:txBody>
                  <a:bodyPr/>
                  <a:lstStyle/>
                  <a:p>
                    <a:r>
                      <a:rPr lang="en-US">
                        <a:noFill/>
                      </a:rPr>
                      <a:t> </a:t>
                    </a:r>
                  </a:p>
                </p:txBody>
              </p:sp>
            </mc:Fallback>
          </mc:AlternateContent>
        </p:grpSp>
      </p:grpSp>
      <p:grpSp>
        <p:nvGrpSpPr>
          <p:cNvPr id="39" name="Group 38">
            <a:extLst>
              <a:ext uri="{FF2B5EF4-FFF2-40B4-BE49-F238E27FC236}">
                <a16:creationId xmlns:a16="http://schemas.microsoft.com/office/drawing/2014/main" id="{A82F9426-DB87-3E51-3C93-B21EED8E36D6}"/>
              </a:ext>
            </a:extLst>
          </p:cNvPr>
          <p:cNvGrpSpPr/>
          <p:nvPr/>
        </p:nvGrpSpPr>
        <p:grpSpPr>
          <a:xfrm>
            <a:off x="6528039" y="1545073"/>
            <a:ext cx="4750908" cy="4591539"/>
            <a:chOff x="5426198" y="1316840"/>
            <a:chExt cx="5508752" cy="4816185"/>
          </a:xfrm>
        </p:grpSpPr>
        <p:sp>
          <p:nvSpPr>
            <p:cNvPr id="41" name="Rectangle 40">
              <a:extLst>
                <a:ext uri="{FF2B5EF4-FFF2-40B4-BE49-F238E27FC236}">
                  <a16:creationId xmlns:a16="http://schemas.microsoft.com/office/drawing/2014/main" id="{2D00B99F-4953-207C-4AEE-356ED11A20B1}"/>
                </a:ext>
              </a:extLst>
            </p:cNvPr>
            <p:cNvSpPr/>
            <p:nvPr/>
          </p:nvSpPr>
          <p:spPr>
            <a:xfrm>
              <a:off x="7588826" y="1316840"/>
              <a:ext cx="3346124" cy="1744413"/>
            </a:xfrm>
            <a:prstGeom prst="rect">
              <a:avLst/>
            </a:prstGeom>
            <a:solidFill>
              <a:srgbClr val="BDD4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43" name="Arrow: Right 42">
              <a:extLst>
                <a:ext uri="{FF2B5EF4-FFF2-40B4-BE49-F238E27FC236}">
                  <a16:creationId xmlns:a16="http://schemas.microsoft.com/office/drawing/2014/main" id="{E4B33F35-31F9-76FA-8343-A946AA6DCF8D}"/>
                </a:ext>
              </a:extLst>
            </p:cNvPr>
            <p:cNvSpPr/>
            <p:nvPr/>
          </p:nvSpPr>
          <p:spPr>
            <a:xfrm>
              <a:off x="5457021" y="2158635"/>
              <a:ext cx="1931046" cy="357809"/>
            </a:xfrm>
            <a:prstGeom prst="rightArrow">
              <a:avLst/>
            </a:prstGeom>
            <a:solidFill>
              <a:schemeClr val="accent5">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98150344-3A2D-F975-C500-913026369C85}"/>
                </a:ext>
              </a:extLst>
            </p:cNvPr>
            <p:cNvSpPr/>
            <p:nvPr/>
          </p:nvSpPr>
          <p:spPr>
            <a:xfrm>
              <a:off x="7572139" y="4374576"/>
              <a:ext cx="3346124" cy="1758449"/>
            </a:xfrm>
            <a:prstGeom prst="rect">
              <a:avLst/>
            </a:prstGeom>
            <a:solidFill>
              <a:srgbClr val="D2EB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45" name="TextBox 44">
              <a:extLst>
                <a:ext uri="{FF2B5EF4-FFF2-40B4-BE49-F238E27FC236}">
                  <a16:creationId xmlns:a16="http://schemas.microsoft.com/office/drawing/2014/main" id="{97B22ED4-82A2-E146-9450-02C0D096E094}"/>
                </a:ext>
              </a:extLst>
            </p:cNvPr>
            <p:cNvSpPr txBox="1"/>
            <p:nvPr/>
          </p:nvSpPr>
          <p:spPr>
            <a:xfrm>
              <a:off x="8376067" y="4480316"/>
              <a:ext cx="1771639" cy="461665"/>
            </a:xfrm>
            <a:prstGeom prst="rect">
              <a:avLst/>
            </a:prstGeom>
            <a:noFill/>
          </p:spPr>
          <p:txBody>
            <a:bodyPr wrap="none" rtlCol="0">
              <a:spAutoFit/>
            </a:bodyPr>
            <a:lstStyle/>
            <a:p>
              <a:r>
                <a:rPr lang="en-US" sz="2400" b="1" dirty="0">
                  <a:ln w="9525">
                    <a:solidFill>
                      <a:schemeClr val="bg1"/>
                    </a:solidFill>
                    <a:prstDash val="solid"/>
                  </a:ln>
                  <a:effectLst>
                    <a:outerShdw blurRad="12700" dist="38100" dir="2700000" algn="tl" rotWithShape="0">
                      <a:schemeClr val="bg1">
                        <a:lumMod val="50000"/>
                      </a:schemeClr>
                    </a:outerShdw>
                  </a:effectLst>
                </a:rPr>
                <a:t>Ising Model</a:t>
              </a:r>
            </a:p>
          </p:txBody>
        </p:sp>
        <p:sp>
          <p:nvSpPr>
            <p:cNvPr id="46" name="Arrow: Down 45">
              <a:extLst>
                <a:ext uri="{FF2B5EF4-FFF2-40B4-BE49-F238E27FC236}">
                  <a16:creationId xmlns:a16="http://schemas.microsoft.com/office/drawing/2014/main" id="{3FFCC487-331C-8855-6C07-47409B43BE59}"/>
                </a:ext>
              </a:extLst>
            </p:cNvPr>
            <p:cNvSpPr/>
            <p:nvPr/>
          </p:nvSpPr>
          <p:spPr>
            <a:xfrm>
              <a:off x="9002885" y="3225806"/>
              <a:ext cx="484632" cy="1022069"/>
            </a:xfrm>
            <a:prstGeom prst="downArrow">
              <a:avLst/>
            </a:prstGeom>
            <a:solidFill>
              <a:schemeClr val="bg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extBox 46">
              <a:extLst>
                <a:ext uri="{FF2B5EF4-FFF2-40B4-BE49-F238E27FC236}">
                  <a16:creationId xmlns:a16="http://schemas.microsoft.com/office/drawing/2014/main" id="{3C49446C-749B-4B86-15BF-4B5C93B153F2}"/>
                </a:ext>
              </a:extLst>
            </p:cNvPr>
            <p:cNvSpPr txBox="1"/>
            <p:nvPr/>
          </p:nvSpPr>
          <p:spPr>
            <a:xfrm>
              <a:off x="5426198" y="1778343"/>
              <a:ext cx="2033314" cy="369332"/>
            </a:xfrm>
            <a:prstGeom prst="rect">
              <a:avLst/>
            </a:prstGeom>
            <a:noFill/>
          </p:spPr>
          <p:txBody>
            <a:bodyPr wrap="none" rtlCol="0">
              <a:spAutoFit/>
            </a:bodyPr>
            <a:lstStyle/>
            <a:p>
              <a:r>
                <a:rPr lang="en-US" dirty="0"/>
                <a:t>Quadratic Penalty</a:t>
              </a:r>
            </a:p>
          </p:txBody>
        </p:sp>
        <p:sp>
          <p:nvSpPr>
            <p:cNvPr id="48" name="TextBox 47">
              <a:extLst>
                <a:ext uri="{FF2B5EF4-FFF2-40B4-BE49-F238E27FC236}">
                  <a16:creationId xmlns:a16="http://schemas.microsoft.com/office/drawing/2014/main" id="{14B9A192-FB79-2910-F4CE-C0C3BF257CF9}"/>
                </a:ext>
              </a:extLst>
            </p:cNvPr>
            <p:cNvSpPr txBox="1"/>
            <p:nvPr/>
          </p:nvSpPr>
          <p:spPr>
            <a:xfrm>
              <a:off x="9427806" y="3356306"/>
              <a:ext cx="1507144" cy="646331"/>
            </a:xfrm>
            <a:prstGeom prst="rect">
              <a:avLst/>
            </a:prstGeom>
            <a:noFill/>
          </p:spPr>
          <p:txBody>
            <a:bodyPr wrap="none" rtlCol="0">
              <a:spAutoFit/>
            </a:bodyPr>
            <a:lstStyle/>
            <a:p>
              <a:r>
                <a:rPr lang="en-US" dirty="0"/>
                <a:t>Hamiltonian </a:t>
              </a:r>
            </a:p>
            <a:p>
              <a:r>
                <a:rPr lang="en-US" dirty="0"/>
                <a:t>Formulation</a:t>
              </a:r>
            </a:p>
          </p:txBody>
        </p:sp>
        <p:pic>
          <p:nvPicPr>
            <p:cNvPr id="49" name="Picture 48" descr="A blue and black screen with a plus and a symbol&#10;&#10;Description automatically generated with medium confidence">
              <a:extLst>
                <a:ext uri="{FF2B5EF4-FFF2-40B4-BE49-F238E27FC236}">
                  <a16:creationId xmlns:a16="http://schemas.microsoft.com/office/drawing/2014/main" id="{E021F32B-C97B-FC4C-E0A2-F5FB3C2307F8}"/>
                </a:ext>
              </a:extLst>
            </p:cNvPr>
            <p:cNvPicPr>
              <a:picLocks noChangeAspect="1"/>
            </p:cNvPicPr>
            <p:nvPr/>
          </p:nvPicPr>
          <p:blipFill>
            <a:blip r:embed="rId6">
              <a:duotone>
                <a:prstClr val="black"/>
                <a:schemeClr val="tx2">
                  <a:tint val="45000"/>
                  <a:satMod val="400000"/>
                </a:schemeClr>
              </a:duotone>
            </a:blip>
            <a:stretch>
              <a:fillRect/>
            </a:stretch>
          </p:blipFill>
          <p:spPr>
            <a:xfrm>
              <a:off x="7763786" y="2277796"/>
              <a:ext cx="2885879" cy="464513"/>
            </a:xfrm>
            <a:prstGeom prst="rect">
              <a:avLst/>
            </a:prstGeom>
          </p:spPr>
        </p:pic>
        <p:pic>
          <p:nvPicPr>
            <p:cNvPr id="50" name="Picture 49" descr="\mathcal{H}(t) = &#10;(1-s(t))\textcolor{red}{\underbrace{ &#10;\left( \sum_{i} \hat{\sigma}_z^{(i)} \right)}_{\text{Initial Hamiltonian}}}&#10;+ s(t)&#10;\textcolor{blue}{&#10;\underbrace{ \left( \sum_{i} h_i \hat{\sigma}_z^{(i)} + \sum_{i &gt; j} J_{i,j} \hat{\sigma}_z^{(i)} \hat{\sigma}_z^{(j)} \right)}_{\text{Problem Hamiltonian}}}">
              <a:extLst>
                <a:ext uri="{FF2B5EF4-FFF2-40B4-BE49-F238E27FC236}">
                  <a16:creationId xmlns:a16="http://schemas.microsoft.com/office/drawing/2014/main" id="{E976BC5F-A89C-968C-98A7-4947EAD2AE3F}"/>
                </a:ext>
              </a:extLst>
            </p:cNvPr>
            <p:cNvPicPr>
              <a:picLocks noChangeAspect="1"/>
            </p:cNvPicPr>
            <p:nvPr/>
          </p:nvPicPr>
          <p:blipFill>
            <a:blip r:embed="rId7"/>
            <a:stretch>
              <a:fillRect/>
            </a:stretch>
          </p:blipFill>
          <p:spPr>
            <a:xfrm>
              <a:off x="7661352" y="5144261"/>
              <a:ext cx="3172300" cy="558395"/>
            </a:xfrm>
            <a:prstGeom prst="rect">
              <a:avLst/>
            </a:prstGeom>
          </p:spPr>
        </p:pic>
      </p:grpSp>
      <p:pic>
        <p:nvPicPr>
          <p:cNvPr id="52" name="Picture 51" descr="A black background with a black square&#10;&#10;Description automatically generated with medium confidence">
            <a:extLst>
              <a:ext uri="{FF2B5EF4-FFF2-40B4-BE49-F238E27FC236}">
                <a16:creationId xmlns:a16="http://schemas.microsoft.com/office/drawing/2014/main" id="{4EE24DBC-6D1D-ADB0-88A8-3A826A5D40E2}"/>
              </a:ext>
            </a:extLst>
          </p:cNvPr>
          <p:cNvPicPr>
            <a:picLocks noChangeAspect="1"/>
          </p:cNvPicPr>
          <p:nvPr/>
        </p:nvPicPr>
        <p:blipFill>
          <a:blip r:embed="rId8"/>
          <a:stretch>
            <a:fillRect/>
          </a:stretch>
        </p:blipFill>
        <p:spPr>
          <a:xfrm>
            <a:off x="3658612" y="2121740"/>
            <a:ext cx="2330297" cy="504546"/>
          </a:xfrm>
          <a:prstGeom prst="rect">
            <a:avLst/>
          </a:prstGeom>
        </p:spPr>
      </p:pic>
      <p:pic>
        <p:nvPicPr>
          <p:cNvPr id="54" name="Picture 53" descr="A black background with a black square&#10;&#10;Description automatically generated with medium confidence">
            <a:extLst>
              <a:ext uri="{FF2B5EF4-FFF2-40B4-BE49-F238E27FC236}">
                <a16:creationId xmlns:a16="http://schemas.microsoft.com/office/drawing/2014/main" id="{2EE799D4-DCA0-82A0-A7F8-03C43BE1A5E3}"/>
              </a:ext>
            </a:extLst>
          </p:cNvPr>
          <p:cNvPicPr>
            <a:picLocks noChangeAspect="1"/>
          </p:cNvPicPr>
          <p:nvPr/>
        </p:nvPicPr>
        <p:blipFill>
          <a:blip r:embed="rId9"/>
          <a:stretch>
            <a:fillRect/>
          </a:stretch>
        </p:blipFill>
        <p:spPr>
          <a:xfrm>
            <a:off x="3695423" y="2627743"/>
            <a:ext cx="2330297" cy="288969"/>
          </a:xfrm>
          <a:prstGeom prst="rect">
            <a:avLst/>
          </a:prstGeom>
        </p:spPr>
      </p:pic>
      <p:sp>
        <p:nvSpPr>
          <p:cNvPr id="56" name="Arrow: Left 55">
            <a:extLst>
              <a:ext uri="{FF2B5EF4-FFF2-40B4-BE49-F238E27FC236}">
                <a16:creationId xmlns:a16="http://schemas.microsoft.com/office/drawing/2014/main" id="{82BE61F9-9644-4461-6243-C188F2B49E2A}"/>
              </a:ext>
            </a:extLst>
          </p:cNvPr>
          <p:cNvSpPr/>
          <p:nvPr/>
        </p:nvSpPr>
        <p:spPr>
          <a:xfrm>
            <a:off x="6723422" y="5152627"/>
            <a:ext cx="1651213" cy="455788"/>
          </a:xfrm>
          <a:prstGeom prst="leftArrow">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TextBox 57">
            <a:extLst>
              <a:ext uri="{FF2B5EF4-FFF2-40B4-BE49-F238E27FC236}">
                <a16:creationId xmlns:a16="http://schemas.microsoft.com/office/drawing/2014/main" id="{C708F719-5DE7-382F-E93D-90DFD8FB8AF4}"/>
              </a:ext>
            </a:extLst>
          </p:cNvPr>
          <p:cNvSpPr txBox="1"/>
          <p:nvPr/>
        </p:nvSpPr>
        <p:spPr>
          <a:xfrm>
            <a:off x="1916562" y="6260369"/>
            <a:ext cx="9995452" cy="461665"/>
          </a:xfrm>
          <a:prstGeom prst="rect">
            <a:avLst/>
          </a:prstGeom>
          <a:noFill/>
        </p:spPr>
        <p:txBody>
          <a:bodyPr wrap="square">
            <a:spAutoFit/>
          </a:bodyPr>
          <a:lstStyle/>
          <a:p>
            <a:r>
              <a:rPr lang="en-US" sz="1200" b="0" i="0" dirty="0">
                <a:solidFill>
                  <a:srgbClr val="222222"/>
                </a:solidFill>
                <a:effectLst/>
                <a:latin typeface="Arial" panose="020B0604020202020204" pitchFamily="34" charset="0"/>
              </a:rPr>
              <a:t>Zhao, Zhongqi, </a:t>
            </a:r>
            <a:r>
              <a:rPr lang="en-US" sz="1200" b="1" i="0" dirty="0">
                <a:solidFill>
                  <a:srgbClr val="222222"/>
                </a:solidFill>
                <a:effectLst/>
                <a:latin typeface="Arial" panose="020B0604020202020204" pitchFamily="34" charset="0"/>
              </a:rPr>
              <a:t>Lei Fan</a:t>
            </a:r>
            <a:r>
              <a:rPr lang="en-US" sz="1200" b="0" i="0" dirty="0">
                <a:solidFill>
                  <a:srgbClr val="222222"/>
                </a:solidFill>
                <a:effectLst/>
                <a:latin typeface="Arial" panose="020B0604020202020204" pitchFamily="34" charset="0"/>
              </a:rPr>
              <a:t>, and Zhu Han. "Hybrid quantum benders’ decomposition for mixed-integer linear programming." </a:t>
            </a:r>
            <a:r>
              <a:rPr lang="en-US" sz="1200" b="0" i="1" dirty="0">
                <a:solidFill>
                  <a:srgbClr val="222222"/>
                </a:solidFill>
                <a:effectLst/>
                <a:latin typeface="Arial" panose="020B0604020202020204" pitchFamily="34" charset="0"/>
              </a:rPr>
              <a:t>2022 IEEE Wireless Communications and Networking Conference (WCNC)</a:t>
            </a:r>
            <a:r>
              <a:rPr lang="en-US" sz="1200" b="0" i="0" dirty="0">
                <a:solidFill>
                  <a:srgbClr val="222222"/>
                </a:solidFill>
                <a:effectLst/>
                <a:latin typeface="Arial" panose="020B0604020202020204" pitchFamily="34" charset="0"/>
              </a:rPr>
              <a:t>. IEEE, 2022.</a:t>
            </a:r>
            <a:endParaRPr lang="en-US" sz="1200" dirty="0"/>
          </a:p>
        </p:txBody>
      </p:sp>
    </p:spTree>
    <p:extLst>
      <p:ext uri="{BB962C8B-B14F-4D97-AF65-F5344CB8AC3E}">
        <p14:creationId xmlns:p14="http://schemas.microsoft.com/office/powerpoint/2010/main" val="330454327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4CF09C-950E-9B6F-036D-E0713E7003B0}"/>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B0362E07-26C9-88A0-CA7D-161F9886530A}"/>
              </a:ext>
            </a:extLst>
          </p:cNvPr>
          <p:cNvSpPr/>
          <p:nvPr/>
        </p:nvSpPr>
        <p:spPr>
          <a:xfrm>
            <a:off x="0" y="0"/>
            <a:ext cx="1554480" cy="6858000"/>
          </a:xfrm>
          <a:prstGeom prst="rect">
            <a:avLst/>
          </a:prstGeom>
          <a:solidFill>
            <a:srgbClr val="A42037"/>
          </a:solidFill>
          <a:ln/>
        </p:spPr>
        <p:txBody>
          <a:bodyPr/>
          <a:lstStyle/>
          <a:p>
            <a:endParaRPr lang="en-US"/>
          </a:p>
        </p:txBody>
      </p:sp>
      <p:sp>
        <p:nvSpPr>
          <p:cNvPr id="4" name="Text 2">
            <a:extLst>
              <a:ext uri="{FF2B5EF4-FFF2-40B4-BE49-F238E27FC236}">
                <a16:creationId xmlns:a16="http://schemas.microsoft.com/office/drawing/2014/main" id="{A726EAED-76F0-798D-CDD5-EEA76F13AF24}"/>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Q Algorithm</a:t>
            </a:r>
            <a:endParaRPr lang="en-US" sz="1250" dirty="0"/>
          </a:p>
        </p:txBody>
      </p:sp>
      <p:sp>
        <p:nvSpPr>
          <p:cNvPr id="5" name="Shape 3">
            <a:extLst>
              <a:ext uri="{FF2B5EF4-FFF2-40B4-BE49-F238E27FC236}">
                <a16:creationId xmlns:a16="http://schemas.microsoft.com/office/drawing/2014/main" id="{B82100B2-063B-7641-7F7B-330CE40FF180}"/>
              </a:ext>
            </a:extLst>
          </p:cNvPr>
          <p:cNvSpPr/>
          <p:nvPr/>
        </p:nvSpPr>
        <p:spPr>
          <a:xfrm>
            <a:off x="109728" y="2267712"/>
            <a:ext cx="1335024" cy="512064"/>
          </a:xfrm>
          <a:prstGeom prst="roundRect">
            <a:avLst>
              <a:gd name="adj" fmla="val 14286"/>
            </a:avLst>
          </a:prstGeom>
          <a:solidFill>
            <a:srgbClr val="FFFFFF"/>
          </a:solidFill>
          <a:ln/>
        </p:spPr>
        <p:txBody>
          <a:bodyPr/>
          <a:lstStyle/>
          <a:p>
            <a:endParaRPr lang="en-US"/>
          </a:p>
        </p:txBody>
      </p:sp>
      <p:sp>
        <p:nvSpPr>
          <p:cNvPr id="6" name="Text 4">
            <a:extLst>
              <a:ext uri="{FF2B5EF4-FFF2-40B4-BE49-F238E27FC236}">
                <a16:creationId xmlns:a16="http://schemas.microsoft.com/office/drawing/2014/main" id="{9CB2F9AD-C8C6-7014-BB7D-AFED0DC90C79}"/>
              </a:ext>
            </a:extLst>
          </p:cNvPr>
          <p:cNvSpPr/>
          <p:nvPr/>
        </p:nvSpPr>
        <p:spPr>
          <a:xfrm>
            <a:off x="182880" y="2267712"/>
            <a:ext cx="1225296" cy="512064"/>
          </a:xfrm>
          <a:prstGeom prst="rect">
            <a:avLst/>
          </a:prstGeom>
          <a:noFill/>
          <a:ln/>
        </p:spPr>
        <p:txBody>
          <a:bodyPr wrap="square" rtlCol="0" anchor="ctr"/>
          <a:lstStyle/>
          <a:p>
            <a:pPr marL="0" indent="0" algn="l">
              <a:buNone/>
            </a:pPr>
            <a:r>
              <a:rPr lang="en-US" sz="1250" b="1" dirty="0" err="1">
                <a:solidFill>
                  <a:srgbClr val="A42037"/>
                </a:solidFill>
                <a:latin typeface="Calibri" pitchFamily="34" charset="0"/>
                <a:ea typeface="Calibri" pitchFamily="34" charset="-122"/>
                <a:cs typeface="Calibri" pitchFamily="34" charset="-120"/>
              </a:rPr>
              <a:t>HyQC</a:t>
            </a:r>
            <a:endParaRPr lang="en-US" sz="1250" dirty="0"/>
          </a:p>
        </p:txBody>
      </p:sp>
      <p:sp>
        <p:nvSpPr>
          <p:cNvPr id="7" name="Text 5">
            <a:extLst>
              <a:ext uri="{FF2B5EF4-FFF2-40B4-BE49-F238E27FC236}">
                <a16:creationId xmlns:a16="http://schemas.microsoft.com/office/drawing/2014/main" id="{DF647B52-0928-4191-DBB8-EA3B2804BEF7}"/>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Application</a:t>
            </a:r>
            <a:endParaRPr lang="en-US" sz="1250" dirty="0"/>
          </a:p>
        </p:txBody>
      </p:sp>
      <p:sp>
        <p:nvSpPr>
          <p:cNvPr id="9" name="Text 7">
            <a:extLst>
              <a:ext uri="{FF2B5EF4-FFF2-40B4-BE49-F238E27FC236}">
                <a16:creationId xmlns:a16="http://schemas.microsoft.com/office/drawing/2014/main" id="{BA3581CE-6E2D-B806-DECB-00D546865422}"/>
              </a:ext>
            </a:extLst>
          </p:cNvPr>
          <p:cNvSpPr/>
          <p:nvPr/>
        </p:nvSpPr>
        <p:spPr>
          <a:xfrm>
            <a:off x="164592" y="3872484"/>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a:extLst>
              <a:ext uri="{FF2B5EF4-FFF2-40B4-BE49-F238E27FC236}">
                <a16:creationId xmlns:a16="http://schemas.microsoft.com/office/drawing/2014/main" id="{21B20F57-63DE-0A12-CC56-8AAE017BD8BE}"/>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Hybrid Quantum Classical Optimization Algorithms </a:t>
            </a:r>
          </a:p>
          <a:p>
            <a:pPr marL="0" indent="0">
              <a:buNone/>
            </a:pPr>
            <a:endParaRPr lang="en-US" sz="1200" dirty="0"/>
          </a:p>
        </p:txBody>
      </p:sp>
      <p:sp>
        <p:nvSpPr>
          <p:cNvPr id="21" name="文本框 103">
            <a:extLst>
              <a:ext uri="{FF2B5EF4-FFF2-40B4-BE49-F238E27FC236}">
                <a16:creationId xmlns:a16="http://schemas.microsoft.com/office/drawing/2014/main" id="{8B087C46-7EF6-C55A-4A5C-C1F01105FE93}"/>
              </a:ext>
            </a:extLst>
          </p:cNvPr>
          <p:cNvSpPr txBox="1"/>
          <p:nvPr/>
        </p:nvSpPr>
        <p:spPr>
          <a:xfrm>
            <a:off x="2488766" y="819898"/>
            <a:ext cx="9062849" cy="492443"/>
          </a:xfrm>
          <a:prstGeom prst="rect">
            <a:avLst/>
          </a:prstGeom>
          <a:noFill/>
        </p:spPr>
        <p:txBody>
          <a:bodyPr wrap="square">
            <a:spAutoFit/>
          </a:bodyPr>
          <a:lstStyle/>
          <a:p>
            <a:pPr algn="ctr"/>
            <a:r>
              <a:rPr lang="en-US" altLang="zh-CN" sz="2600" b="1" dirty="0">
                <a:solidFill>
                  <a:srgbClr val="C00000"/>
                </a:solidFill>
                <a:latin typeface="Bahnschrift" panose="020B0502040204020203" pitchFamily="34" charset="0"/>
              </a:rPr>
              <a:t>Hybrid Quantum Multi-Cut Benders’ Decomposition</a:t>
            </a:r>
          </a:p>
        </p:txBody>
      </p:sp>
      <p:pic>
        <p:nvPicPr>
          <p:cNvPr id="25" name="Content Placeholder 15" descr="A diagram of a computer&#10;&#10;Description automatically generated">
            <a:extLst>
              <a:ext uri="{FF2B5EF4-FFF2-40B4-BE49-F238E27FC236}">
                <a16:creationId xmlns:a16="http://schemas.microsoft.com/office/drawing/2014/main" id="{C692B35A-1A53-FA3B-03AB-F13AEC9FA1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37360" y="1750646"/>
            <a:ext cx="4576841" cy="3635170"/>
          </a:xfrm>
          <a:prstGeom prst="rect">
            <a:avLst/>
          </a:prstGeom>
        </p:spPr>
      </p:pic>
      <p:sp>
        <p:nvSpPr>
          <p:cNvPr id="27" name="Content Placeholder 3">
            <a:extLst>
              <a:ext uri="{FF2B5EF4-FFF2-40B4-BE49-F238E27FC236}">
                <a16:creationId xmlns:a16="http://schemas.microsoft.com/office/drawing/2014/main" id="{E1AF746B-F506-6DD4-EE66-471BE52B177A}"/>
              </a:ext>
            </a:extLst>
          </p:cNvPr>
          <p:cNvSpPr txBox="1">
            <a:spLocks/>
          </p:cNvSpPr>
          <p:nvPr/>
        </p:nvSpPr>
        <p:spPr>
          <a:xfrm>
            <a:off x="6615210" y="1599424"/>
            <a:ext cx="4738589" cy="420859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2A2C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2A2C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2A2C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2A2C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2A2C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rgbClr val="CA2A39"/>
                </a:solidFill>
                <a:latin typeface="CMSY10"/>
              </a:rPr>
              <a:t> </a:t>
            </a:r>
            <a:r>
              <a:rPr lang="en-US" dirty="0">
                <a:solidFill>
                  <a:srgbClr val="000000"/>
                </a:solidFill>
                <a:latin typeface="F31"/>
              </a:rPr>
              <a:t>Quantum algorithm returns multiple solutions after solving the master problem</a:t>
            </a:r>
          </a:p>
          <a:p>
            <a:r>
              <a:rPr lang="en-US" dirty="0">
                <a:solidFill>
                  <a:srgbClr val="CA2A39"/>
                </a:solidFill>
                <a:latin typeface="CMSY10"/>
              </a:rPr>
              <a:t> </a:t>
            </a:r>
            <a:r>
              <a:rPr lang="en-US" dirty="0">
                <a:solidFill>
                  <a:srgbClr val="000000"/>
                </a:solidFill>
                <a:latin typeface="F31"/>
              </a:rPr>
              <a:t>Each integer solution produce a subproblem, which further returns an optimality/feasibility cut</a:t>
            </a:r>
          </a:p>
          <a:p>
            <a:r>
              <a:rPr lang="en-US" dirty="0">
                <a:solidFill>
                  <a:srgbClr val="CA2A39"/>
                </a:solidFill>
                <a:latin typeface="CMSY10"/>
              </a:rPr>
              <a:t> </a:t>
            </a:r>
            <a:r>
              <a:rPr lang="en-US" dirty="0">
                <a:solidFill>
                  <a:srgbClr val="000000"/>
                </a:solidFill>
                <a:latin typeface="F31"/>
              </a:rPr>
              <a:t>Reduce the number of iterations and speed up the convergence</a:t>
            </a:r>
            <a:endParaRPr lang="en-US" dirty="0"/>
          </a:p>
        </p:txBody>
      </p:sp>
      <p:sp>
        <p:nvSpPr>
          <p:cNvPr id="29" name="TextBox 28">
            <a:extLst>
              <a:ext uri="{FF2B5EF4-FFF2-40B4-BE49-F238E27FC236}">
                <a16:creationId xmlns:a16="http://schemas.microsoft.com/office/drawing/2014/main" id="{E5AB2256-FE5C-DFF1-67D9-69C37141E112}"/>
              </a:ext>
            </a:extLst>
          </p:cNvPr>
          <p:cNvSpPr txBox="1"/>
          <p:nvPr/>
        </p:nvSpPr>
        <p:spPr>
          <a:xfrm>
            <a:off x="1737360" y="6048863"/>
            <a:ext cx="10355940" cy="461665"/>
          </a:xfrm>
          <a:prstGeom prst="rect">
            <a:avLst/>
          </a:prstGeom>
          <a:noFill/>
        </p:spPr>
        <p:txBody>
          <a:bodyPr wrap="square">
            <a:spAutoFit/>
          </a:bodyPr>
          <a:lstStyle/>
          <a:p>
            <a:r>
              <a:rPr lang="en-US" sz="1200" b="0" i="0" dirty="0">
                <a:solidFill>
                  <a:srgbClr val="222222"/>
                </a:solidFill>
                <a:effectLst/>
                <a:latin typeface="Arial" panose="020B0604020202020204" pitchFamily="34" charset="0"/>
              </a:rPr>
              <a:t>Zhao, Zhongqi, Mingze Li, Lei Fan, and Zhu Han. "HQC-Bend: A Python Package of Hybrid Quantum-Classical Multi-cuts Benders’ Decomposition Algorithm." In </a:t>
            </a:r>
            <a:r>
              <a:rPr lang="en-US" sz="1200" b="0" i="1" dirty="0">
                <a:solidFill>
                  <a:srgbClr val="222222"/>
                </a:solidFill>
                <a:effectLst/>
                <a:latin typeface="Arial" panose="020B0604020202020204" pitchFamily="34" charset="0"/>
              </a:rPr>
              <a:t>2025 International Conference on Quantum Communications, Networking, and Computing (QCNC)</a:t>
            </a:r>
            <a:r>
              <a:rPr lang="en-US" sz="1200" b="0" i="0" dirty="0">
                <a:solidFill>
                  <a:srgbClr val="222222"/>
                </a:solidFill>
                <a:effectLst/>
                <a:latin typeface="Arial" panose="020B0604020202020204" pitchFamily="34" charset="0"/>
              </a:rPr>
              <a:t>, pp. 591-597. IEEE, 2025.</a:t>
            </a:r>
            <a:endParaRPr lang="en-US" sz="1200" dirty="0"/>
          </a:p>
        </p:txBody>
      </p:sp>
    </p:spTree>
    <p:extLst>
      <p:ext uri="{BB962C8B-B14F-4D97-AF65-F5344CB8AC3E}">
        <p14:creationId xmlns:p14="http://schemas.microsoft.com/office/powerpoint/2010/main" val="244269354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B005B4-0690-95A1-7A68-E644457A0A87}"/>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C439180C-DF08-F144-B8C9-EC952554BFB9}"/>
              </a:ext>
            </a:extLst>
          </p:cNvPr>
          <p:cNvSpPr/>
          <p:nvPr/>
        </p:nvSpPr>
        <p:spPr>
          <a:xfrm>
            <a:off x="0" y="0"/>
            <a:ext cx="1554480" cy="6858000"/>
          </a:xfrm>
          <a:prstGeom prst="rect">
            <a:avLst/>
          </a:prstGeom>
          <a:solidFill>
            <a:srgbClr val="A42037"/>
          </a:solidFill>
          <a:ln/>
        </p:spPr>
        <p:txBody>
          <a:bodyPr/>
          <a:lstStyle/>
          <a:p>
            <a:endParaRPr lang="en-US"/>
          </a:p>
        </p:txBody>
      </p:sp>
      <p:sp>
        <p:nvSpPr>
          <p:cNvPr id="4" name="Text 2">
            <a:extLst>
              <a:ext uri="{FF2B5EF4-FFF2-40B4-BE49-F238E27FC236}">
                <a16:creationId xmlns:a16="http://schemas.microsoft.com/office/drawing/2014/main" id="{7E708D73-8F7A-375A-5A88-E366CEAC27AF}"/>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Q Algorithm</a:t>
            </a:r>
            <a:endParaRPr lang="en-US" sz="1250" dirty="0"/>
          </a:p>
        </p:txBody>
      </p:sp>
      <p:sp>
        <p:nvSpPr>
          <p:cNvPr id="5" name="Shape 3">
            <a:extLst>
              <a:ext uri="{FF2B5EF4-FFF2-40B4-BE49-F238E27FC236}">
                <a16:creationId xmlns:a16="http://schemas.microsoft.com/office/drawing/2014/main" id="{34F083EE-801F-3531-9F41-58938604296D}"/>
              </a:ext>
            </a:extLst>
          </p:cNvPr>
          <p:cNvSpPr/>
          <p:nvPr/>
        </p:nvSpPr>
        <p:spPr>
          <a:xfrm>
            <a:off x="109728" y="2267712"/>
            <a:ext cx="1335024" cy="512064"/>
          </a:xfrm>
          <a:prstGeom prst="roundRect">
            <a:avLst>
              <a:gd name="adj" fmla="val 14286"/>
            </a:avLst>
          </a:prstGeom>
          <a:solidFill>
            <a:srgbClr val="FFFFFF"/>
          </a:solidFill>
          <a:ln/>
        </p:spPr>
        <p:txBody>
          <a:bodyPr/>
          <a:lstStyle/>
          <a:p>
            <a:endParaRPr lang="en-US"/>
          </a:p>
        </p:txBody>
      </p:sp>
      <p:sp>
        <p:nvSpPr>
          <p:cNvPr id="6" name="Text 4">
            <a:extLst>
              <a:ext uri="{FF2B5EF4-FFF2-40B4-BE49-F238E27FC236}">
                <a16:creationId xmlns:a16="http://schemas.microsoft.com/office/drawing/2014/main" id="{3E1A051C-B06C-1518-0E71-BBAA10FE12B6}"/>
              </a:ext>
            </a:extLst>
          </p:cNvPr>
          <p:cNvSpPr/>
          <p:nvPr/>
        </p:nvSpPr>
        <p:spPr>
          <a:xfrm>
            <a:off x="182880" y="2267712"/>
            <a:ext cx="1225296" cy="512064"/>
          </a:xfrm>
          <a:prstGeom prst="rect">
            <a:avLst/>
          </a:prstGeom>
          <a:noFill/>
          <a:ln/>
        </p:spPr>
        <p:txBody>
          <a:bodyPr wrap="square" rtlCol="0" anchor="ctr"/>
          <a:lstStyle/>
          <a:p>
            <a:pPr marL="0" indent="0" algn="l">
              <a:buNone/>
            </a:pPr>
            <a:r>
              <a:rPr lang="en-US" sz="1250" b="1" dirty="0" err="1">
                <a:solidFill>
                  <a:srgbClr val="A42037"/>
                </a:solidFill>
                <a:latin typeface="Calibri" pitchFamily="34" charset="0"/>
                <a:ea typeface="Calibri" pitchFamily="34" charset="-122"/>
                <a:cs typeface="Calibri" pitchFamily="34" charset="-120"/>
              </a:rPr>
              <a:t>HyQC</a:t>
            </a:r>
            <a:endParaRPr lang="en-US" sz="1250" dirty="0"/>
          </a:p>
        </p:txBody>
      </p:sp>
      <p:sp>
        <p:nvSpPr>
          <p:cNvPr id="7" name="Text 5">
            <a:extLst>
              <a:ext uri="{FF2B5EF4-FFF2-40B4-BE49-F238E27FC236}">
                <a16:creationId xmlns:a16="http://schemas.microsoft.com/office/drawing/2014/main" id="{A5CF5B0F-74A2-DB05-C093-91B002670E0B}"/>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Application</a:t>
            </a:r>
            <a:endParaRPr lang="en-US" sz="1250" dirty="0"/>
          </a:p>
        </p:txBody>
      </p:sp>
      <p:sp>
        <p:nvSpPr>
          <p:cNvPr id="8" name="Text 6">
            <a:extLst>
              <a:ext uri="{FF2B5EF4-FFF2-40B4-BE49-F238E27FC236}">
                <a16:creationId xmlns:a16="http://schemas.microsoft.com/office/drawing/2014/main" id="{02C31ACB-B7CC-3027-2DF2-D2A3BCD9200A}"/>
              </a:ext>
            </a:extLst>
          </p:cNvPr>
          <p:cNvSpPr/>
          <p:nvPr/>
        </p:nvSpPr>
        <p:spPr>
          <a:xfrm>
            <a:off x="182880" y="4005072"/>
            <a:ext cx="1225296" cy="512064"/>
          </a:xfrm>
          <a:prstGeom prst="rect">
            <a:avLst/>
          </a:prstGeom>
          <a:noFill/>
          <a:ln/>
        </p:spPr>
        <p:txBody>
          <a:bodyPr wrap="square" rtlCol="0" anchor="ctr"/>
          <a:lstStyle/>
          <a:p>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9" name="Text 7">
            <a:extLst>
              <a:ext uri="{FF2B5EF4-FFF2-40B4-BE49-F238E27FC236}">
                <a16:creationId xmlns:a16="http://schemas.microsoft.com/office/drawing/2014/main" id="{29E98839-349E-25FF-56E5-8152D7D3E7A2}"/>
              </a:ext>
            </a:extLst>
          </p:cNvPr>
          <p:cNvSpPr/>
          <p:nvPr/>
        </p:nvSpPr>
        <p:spPr>
          <a:xfrm>
            <a:off x="182880" y="4873752"/>
            <a:ext cx="1225296" cy="512064"/>
          </a:xfrm>
          <a:prstGeom prst="rect">
            <a:avLst/>
          </a:prstGeom>
          <a:noFill/>
          <a:ln/>
        </p:spPr>
        <p:txBody>
          <a:bodyPr wrap="square" rtlCol="0" anchor="ctr"/>
          <a:lstStyle/>
          <a:p>
            <a:pPr marL="0" indent="0" algn="l">
              <a:buNone/>
            </a:pPr>
            <a:endParaRPr lang="en-US" sz="1250" dirty="0"/>
          </a:p>
        </p:txBody>
      </p:sp>
      <p:sp>
        <p:nvSpPr>
          <p:cNvPr id="10" name="Text 8">
            <a:extLst>
              <a:ext uri="{FF2B5EF4-FFF2-40B4-BE49-F238E27FC236}">
                <a16:creationId xmlns:a16="http://schemas.microsoft.com/office/drawing/2014/main" id="{F55EF7BD-4B2E-C253-CC5E-C64EB17C31B7}"/>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Hybrid Quantum Classical Optimization Algorithms </a:t>
            </a:r>
          </a:p>
          <a:p>
            <a:pPr marL="0" indent="0">
              <a:buNone/>
            </a:pPr>
            <a:endParaRPr lang="en-US" sz="1200" dirty="0"/>
          </a:p>
        </p:txBody>
      </p:sp>
      <p:sp>
        <p:nvSpPr>
          <p:cNvPr id="21" name="文本框 103">
            <a:extLst>
              <a:ext uri="{FF2B5EF4-FFF2-40B4-BE49-F238E27FC236}">
                <a16:creationId xmlns:a16="http://schemas.microsoft.com/office/drawing/2014/main" id="{5172B644-08D3-9AE6-A955-A1028E5442DD}"/>
              </a:ext>
            </a:extLst>
          </p:cNvPr>
          <p:cNvSpPr txBox="1"/>
          <p:nvPr/>
        </p:nvSpPr>
        <p:spPr>
          <a:xfrm>
            <a:off x="2488766" y="819898"/>
            <a:ext cx="9062849" cy="492443"/>
          </a:xfrm>
          <a:prstGeom prst="rect">
            <a:avLst/>
          </a:prstGeom>
          <a:noFill/>
        </p:spPr>
        <p:txBody>
          <a:bodyPr wrap="square">
            <a:spAutoFit/>
          </a:bodyPr>
          <a:lstStyle/>
          <a:p>
            <a:pPr algn="ctr"/>
            <a:r>
              <a:rPr lang="en-US" altLang="zh-CN" sz="2600" b="1" dirty="0">
                <a:solidFill>
                  <a:srgbClr val="C00000"/>
                </a:solidFill>
                <a:latin typeface="Bahnschrift" panose="020B0502040204020203" pitchFamily="34" charset="0"/>
              </a:rPr>
              <a:t>Dantzig-Wolfe (DW) Decomposition</a:t>
            </a:r>
          </a:p>
        </p:txBody>
      </p:sp>
      <p:sp>
        <p:nvSpPr>
          <p:cNvPr id="29" name="TextBox 28">
            <a:extLst>
              <a:ext uri="{FF2B5EF4-FFF2-40B4-BE49-F238E27FC236}">
                <a16:creationId xmlns:a16="http://schemas.microsoft.com/office/drawing/2014/main" id="{F2AF6743-1662-E137-4B81-394B23B4492F}"/>
              </a:ext>
            </a:extLst>
          </p:cNvPr>
          <p:cNvSpPr txBox="1"/>
          <p:nvPr/>
        </p:nvSpPr>
        <p:spPr>
          <a:xfrm>
            <a:off x="1737360" y="6269155"/>
            <a:ext cx="9951415" cy="461665"/>
          </a:xfrm>
          <a:prstGeom prst="rect">
            <a:avLst/>
          </a:prstGeom>
          <a:noFill/>
        </p:spPr>
        <p:txBody>
          <a:bodyPr wrap="square">
            <a:spAutoFit/>
          </a:bodyPr>
          <a:lstStyle/>
          <a:p>
            <a:r>
              <a:rPr lang="en-US" sz="1200" b="0" i="0" dirty="0">
                <a:solidFill>
                  <a:srgbClr val="222222"/>
                </a:solidFill>
                <a:effectLst/>
                <a:latin typeface="Arial" panose="020B0604020202020204" pitchFamily="34" charset="0"/>
              </a:rPr>
              <a:t>Wei, Xinliang, Jiyao Liu, Lei Fan, Yuanxiong Guo, Zhu Han, and Yu Wang. "Hybrid quantum-classical computing via Dantzig-Wolfe decomposition for integer linear programming." In 2024 33rd international conference on computer communications and networks (ICCCN), pp. 1-9. IEEE, 2024.</a:t>
            </a:r>
            <a:endParaRPr lang="en-US" sz="1200" dirty="0"/>
          </a:p>
        </p:txBody>
      </p:sp>
      <p:sp>
        <p:nvSpPr>
          <p:cNvPr id="3" name="文本框 9">
            <a:extLst>
              <a:ext uri="{FF2B5EF4-FFF2-40B4-BE49-F238E27FC236}">
                <a16:creationId xmlns:a16="http://schemas.microsoft.com/office/drawing/2014/main" id="{6980F294-55BE-0720-5C74-ACC60DE35312}"/>
              </a:ext>
            </a:extLst>
          </p:cNvPr>
          <p:cNvSpPr txBox="1"/>
          <p:nvPr/>
        </p:nvSpPr>
        <p:spPr>
          <a:xfrm>
            <a:off x="1657683" y="1455009"/>
            <a:ext cx="3436390" cy="400110"/>
          </a:xfrm>
          <a:prstGeom prst="rect">
            <a:avLst/>
          </a:prstGeom>
          <a:noFill/>
        </p:spPr>
        <p:txBody>
          <a:bodyPr wrap="none" rtlCol="0">
            <a:spAutoFit/>
          </a:bodyPr>
          <a:lstStyle/>
          <a:p>
            <a:r>
              <a:rPr lang="en-US" altLang="zh-CN" sz="2000" b="1" dirty="0">
                <a:latin typeface="Calibri" panose="020F0502020204030204" pitchFamily="34" charset="0"/>
                <a:ea typeface="Calibri" panose="020F0502020204030204" pitchFamily="34" charset="0"/>
                <a:cs typeface="Calibri" panose="020F0502020204030204" pitchFamily="34" charset="0"/>
              </a:rPr>
              <a:t>A. Integer Linear Programming</a:t>
            </a:r>
            <a:endParaRPr lang="zh-CN" altLang="en-US" sz="2000" b="1" dirty="0">
              <a:latin typeface="Calibri" panose="020F0502020204030204" pitchFamily="34" charset="0"/>
              <a:cs typeface="Calibri" panose="020F0502020204030204" pitchFamily="34" charset="0"/>
            </a:endParaRPr>
          </a:p>
        </p:txBody>
      </p:sp>
      <p:grpSp>
        <p:nvGrpSpPr>
          <p:cNvPr id="11" name="Group 10">
            <a:extLst>
              <a:ext uri="{FF2B5EF4-FFF2-40B4-BE49-F238E27FC236}">
                <a16:creationId xmlns:a16="http://schemas.microsoft.com/office/drawing/2014/main" id="{BE9AEB13-A50A-3338-0F2C-C74CDAB1D810}"/>
              </a:ext>
            </a:extLst>
          </p:cNvPr>
          <p:cNvGrpSpPr/>
          <p:nvPr/>
        </p:nvGrpSpPr>
        <p:grpSpPr>
          <a:xfrm>
            <a:off x="2212845" y="1842667"/>
            <a:ext cx="3179067" cy="4340834"/>
            <a:chOff x="578090" y="1809039"/>
            <a:chExt cx="3179067" cy="4340834"/>
          </a:xfrm>
        </p:grpSpPr>
        <p:grpSp>
          <p:nvGrpSpPr>
            <p:cNvPr id="12" name="组合 14">
              <a:extLst>
                <a:ext uri="{FF2B5EF4-FFF2-40B4-BE49-F238E27FC236}">
                  <a16:creationId xmlns:a16="http://schemas.microsoft.com/office/drawing/2014/main" id="{F5687942-AA6D-1100-617D-F2018B3263D0}"/>
                </a:ext>
              </a:extLst>
            </p:cNvPr>
            <p:cNvGrpSpPr/>
            <p:nvPr/>
          </p:nvGrpSpPr>
          <p:grpSpPr>
            <a:xfrm>
              <a:off x="578090" y="1809039"/>
              <a:ext cx="2921744" cy="1712740"/>
              <a:chOff x="578090" y="1809039"/>
              <a:chExt cx="2921744" cy="1712740"/>
            </a:xfrm>
          </p:grpSpPr>
          <p:pic>
            <p:nvPicPr>
              <p:cNvPr id="49" name="图片 11">
                <a:extLst>
                  <a:ext uri="{FF2B5EF4-FFF2-40B4-BE49-F238E27FC236}">
                    <a16:creationId xmlns:a16="http://schemas.microsoft.com/office/drawing/2014/main" id="{E2629B65-73B9-C6D8-E69C-8216184A4C02}"/>
                  </a:ext>
                </a:extLst>
              </p:cNvPr>
              <p:cNvPicPr>
                <a:picLocks noChangeAspect="1"/>
              </p:cNvPicPr>
              <p:nvPr/>
            </p:nvPicPr>
            <p:blipFill>
              <a:blip r:embed="rId3"/>
              <a:stretch>
                <a:fillRect/>
              </a:stretch>
            </p:blipFill>
            <p:spPr>
              <a:xfrm>
                <a:off x="578090" y="1809039"/>
                <a:ext cx="2921744" cy="1452741"/>
              </a:xfrm>
              <a:prstGeom prst="rect">
                <a:avLst/>
              </a:prstGeom>
            </p:spPr>
          </p:pic>
          <p:pic>
            <p:nvPicPr>
              <p:cNvPr id="50" name="图片 13">
                <a:extLst>
                  <a:ext uri="{FF2B5EF4-FFF2-40B4-BE49-F238E27FC236}">
                    <a16:creationId xmlns:a16="http://schemas.microsoft.com/office/drawing/2014/main" id="{9789ECBA-DC16-8A61-A7C9-3CB03D4E147A}"/>
                  </a:ext>
                </a:extLst>
              </p:cNvPr>
              <p:cNvPicPr>
                <a:picLocks noChangeAspect="1"/>
              </p:cNvPicPr>
              <p:nvPr/>
            </p:nvPicPr>
            <p:blipFill>
              <a:blip r:embed="rId4"/>
              <a:stretch>
                <a:fillRect/>
              </a:stretch>
            </p:blipFill>
            <p:spPr>
              <a:xfrm>
                <a:off x="1227103" y="3305512"/>
                <a:ext cx="1623717" cy="216267"/>
              </a:xfrm>
              <a:prstGeom prst="rect">
                <a:avLst/>
              </a:prstGeom>
            </p:spPr>
          </p:pic>
        </p:grpSp>
        <p:sp>
          <p:nvSpPr>
            <p:cNvPr id="13" name="文本框 16">
              <a:extLst>
                <a:ext uri="{FF2B5EF4-FFF2-40B4-BE49-F238E27FC236}">
                  <a16:creationId xmlns:a16="http://schemas.microsoft.com/office/drawing/2014/main" id="{C2A004DF-8A61-BD9F-639E-51713DA9EE5B}"/>
                </a:ext>
              </a:extLst>
            </p:cNvPr>
            <p:cNvSpPr txBox="1"/>
            <p:nvPr/>
          </p:nvSpPr>
          <p:spPr>
            <a:xfrm>
              <a:off x="1468314" y="3869783"/>
              <a:ext cx="1557162" cy="338554"/>
            </a:xfrm>
            <a:prstGeom prst="rect">
              <a:avLst/>
            </a:prstGeom>
            <a:noFill/>
          </p:spPr>
          <p:txBody>
            <a:bodyPr wrap="square">
              <a:spAutoFit/>
            </a:bodyPr>
            <a:lstStyle/>
            <a:p>
              <a:pPr algn="ctr"/>
              <a:r>
                <a:rPr lang="en-US" altLang="zh-CN" sz="1600" dirty="0">
                  <a:solidFill>
                    <a:schemeClr val="accent2"/>
                  </a:solidFill>
                  <a:latin typeface="Calibri" panose="020F0502020204030204" pitchFamily="34" charset="0"/>
                  <a:ea typeface="Calibri" panose="020F0502020204030204" pitchFamily="34" charset="0"/>
                  <a:cs typeface="Calibri" panose="020F0502020204030204" pitchFamily="34" charset="0"/>
                </a:rPr>
                <a:t>Block structure</a:t>
              </a:r>
              <a:endParaRPr lang="zh-CN" altLang="en-US" sz="1600" dirty="0">
                <a:solidFill>
                  <a:schemeClr val="accent2"/>
                </a:solidFill>
                <a:latin typeface="Calibri" panose="020F0502020204030204" pitchFamily="34" charset="0"/>
                <a:cs typeface="Calibri" panose="020F0502020204030204" pitchFamily="34" charset="0"/>
              </a:endParaRPr>
            </a:p>
          </p:txBody>
        </p:sp>
        <p:cxnSp>
          <p:nvCxnSpPr>
            <p:cNvPr id="14" name="直接连接符 41">
              <a:extLst>
                <a:ext uri="{FF2B5EF4-FFF2-40B4-BE49-F238E27FC236}">
                  <a16:creationId xmlns:a16="http://schemas.microsoft.com/office/drawing/2014/main" id="{10B55203-CEAC-7230-117A-CCC1B9EEB1BB}"/>
                </a:ext>
              </a:extLst>
            </p:cNvPr>
            <p:cNvCxnSpPr>
              <a:cxnSpLocks/>
            </p:cNvCxnSpPr>
            <p:nvPr/>
          </p:nvCxnSpPr>
          <p:spPr>
            <a:xfrm flipV="1">
              <a:off x="623256" y="2932009"/>
              <a:ext cx="291141" cy="1374642"/>
            </a:xfrm>
            <a:prstGeom prst="line">
              <a:avLst/>
            </a:prstGeom>
            <a:ln w="19050">
              <a:prstDash val="sysDash"/>
            </a:ln>
          </p:spPr>
          <p:style>
            <a:lnRef idx="1">
              <a:schemeClr val="accent2"/>
            </a:lnRef>
            <a:fillRef idx="0">
              <a:schemeClr val="accent2"/>
            </a:fillRef>
            <a:effectRef idx="0">
              <a:schemeClr val="accent2"/>
            </a:effectRef>
            <a:fontRef idx="minor">
              <a:schemeClr val="tx1"/>
            </a:fontRef>
          </p:style>
        </p:cxnSp>
        <p:grpSp>
          <p:nvGrpSpPr>
            <p:cNvPr id="15" name="组合 77">
              <a:extLst>
                <a:ext uri="{FF2B5EF4-FFF2-40B4-BE49-F238E27FC236}">
                  <a16:creationId xmlns:a16="http://schemas.microsoft.com/office/drawing/2014/main" id="{094CD5F5-D54B-50C9-A5C6-0499F265F2BB}"/>
                </a:ext>
              </a:extLst>
            </p:cNvPr>
            <p:cNvGrpSpPr/>
            <p:nvPr/>
          </p:nvGrpSpPr>
          <p:grpSpPr>
            <a:xfrm>
              <a:off x="623256" y="4310346"/>
              <a:ext cx="3133901" cy="1839527"/>
              <a:chOff x="623256" y="4310346"/>
              <a:chExt cx="3133901" cy="1839527"/>
            </a:xfrm>
          </p:grpSpPr>
          <p:sp>
            <p:nvSpPr>
              <p:cNvPr id="16" name="矩形 18">
                <a:extLst>
                  <a:ext uri="{FF2B5EF4-FFF2-40B4-BE49-F238E27FC236}">
                    <a16:creationId xmlns:a16="http://schemas.microsoft.com/office/drawing/2014/main" id="{0E9F5146-7972-487B-C39E-D03E1446D7EE}"/>
                  </a:ext>
                </a:extLst>
              </p:cNvPr>
              <p:cNvSpPr/>
              <p:nvPr/>
            </p:nvSpPr>
            <p:spPr>
              <a:xfrm>
                <a:off x="774992" y="4522821"/>
                <a:ext cx="2175304" cy="1431757"/>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9">
                <a:extLst>
                  <a:ext uri="{FF2B5EF4-FFF2-40B4-BE49-F238E27FC236}">
                    <a16:creationId xmlns:a16="http://schemas.microsoft.com/office/drawing/2014/main" id="{29199B7C-5039-9796-D78D-545A6A9E506C}"/>
                  </a:ext>
                </a:extLst>
              </p:cNvPr>
              <p:cNvSpPr/>
              <p:nvPr/>
            </p:nvSpPr>
            <p:spPr>
              <a:xfrm>
                <a:off x="774992" y="4522821"/>
                <a:ext cx="2175304" cy="288035"/>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8" name="矩形 20">
                <a:extLst>
                  <a:ext uri="{FF2B5EF4-FFF2-40B4-BE49-F238E27FC236}">
                    <a16:creationId xmlns:a16="http://schemas.microsoft.com/office/drawing/2014/main" id="{D4644BAB-3AF6-CD72-4348-DFA67B8B39C3}"/>
                  </a:ext>
                </a:extLst>
              </p:cNvPr>
              <p:cNvSpPr/>
              <p:nvPr/>
            </p:nvSpPr>
            <p:spPr>
              <a:xfrm>
                <a:off x="774992" y="4811133"/>
                <a:ext cx="677571" cy="288035"/>
              </a:xfrm>
              <a:prstGeom prst="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21">
                <a:extLst>
                  <a:ext uri="{FF2B5EF4-FFF2-40B4-BE49-F238E27FC236}">
                    <a16:creationId xmlns:a16="http://schemas.microsoft.com/office/drawing/2014/main" id="{CAF4ECD2-3CBF-AE41-F777-771ED0EB124E}"/>
                  </a:ext>
                </a:extLst>
              </p:cNvPr>
              <p:cNvSpPr/>
              <p:nvPr/>
            </p:nvSpPr>
            <p:spPr>
              <a:xfrm>
                <a:off x="1452563" y="5098725"/>
                <a:ext cx="677571" cy="288035"/>
              </a:xfrm>
              <a:prstGeom prst="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2">
                <a:extLst>
                  <a:ext uri="{FF2B5EF4-FFF2-40B4-BE49-F238E27FC236}">
                    <a16:creationId xmlns:a16="http://schemas.microsoft.com/office/drawing/2014/main" id="{A7C110AD-5B5E-CF01-B51B-62355E5376DF}"/>
                  </a:ext>
                </a:extLst>
              </p:cNvPr>
              <p:cNvSpPr/>
              <p:nvPr/>
            </p:nvSpPr>
            <p:spPr>
              <a:xfrm>
                <a:off x="2130133" y="5626265"/>
                <a:ext cx="820163" cy="328313"/>
              </a:xfrm>
              <a:prstGeom prst="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23" name="文本框 24">
                    <a:extLst>
                      <a:ext uri="{FF2B5EF4-FFF2-40B4-BE49-F238E27FC236}">
                        <a16:creationId xmlns:a16="http://schemas.microsoft.com/office/drawing/2014/main" id="{B5D74392-B34D-6B50-95CC-14021B16D3E1}"/>
                      </a:ext>
                    </a:extLst>
                  </p:cNvPr>
                  <p:cNvSpPr txBox="1"/>
                  <p:nvPr/>
                </p:nvSpPr>
                <p:spPr>
                  <a:xfrm>
                    <a:off x="1757153" y="4568602"/>
                    <a:ext cx="281808" cy="192873"/>
                  </a:xfrm>
                  <a:prstGeom prst="rect">
                    <a:avLst/>
                  </a:prstGeom>
                  <a:noFill/>
                </p:spPr>
                <p:txBody>
                  <a:bodyPr wrap="none" lIns="0" tIns="0" rIns="0" bIns="0" rtlCol="0">
                    <a:spAutoFit/>
                  </a:bodyPr>
                  <a:lstStyle/>
                  <a:p>
                    <a:pPr/>
                    <a14:m>
                      <m:oMathPara xmlns:m="http://schemas.openxmlformats.org/officeDocument/2006/math">
                        <m:oMathParaPr>
                          <m:jc m:val="center"/>
                        </m:oMathParaPr>
                        <m:oMath xmlns:m="http://schemas.openxmlformats.org/officeDocument/2006/math">
                          <m:sSub>
                            <m:sSubPr>
                              <m:ctrlPr>
                                <a:rPr lang="en-US" altLang="zh-CN" sz="1200" b="1" i="1" smtClean="0">
                                  <a:latin typeface="Cambria Math" panose="02040503050406030204" pitchFamily="18" charset="0"/>
                                </a:rPr>
                              </m:ctrlPr>
                            </m:sSubPr>
                            <m:e>
                              <m:r>
                                <a:rPr lang="en-US" altLang="zh-CN" sz="1200" b="1" i="1" smtClean="0">
                                  <a:latin typeface="Cambria Math" panose="02040503050406030204" pitchFamily="18" charset="0"/>
                                </a:rPr>
                                <m:t>𝑨</m:t>
                              </m:r>
                            </m:e>
                            <m:sub>
                              <m:r>
                                <a:rPr lang="en-US" altLang="zh-CN" sz="1200" b="0" i="1" smtClean="0">
                                  <a:latin typeface="Cambria Math" panose="02040503050406030204" pitchFamily="18" charset="0"/>
                                </a:rPr>
                                <m:t>0,</m:t>
                              </m:r>
                              <m:r>
                                <a:rPr lang="en-US" altLang="zh-CN" sz="1200" b="0" i="1" smtClean="0">
                                  <a:latin typeface="Cambria Math" panose="02040503050406030204" pitchFamily="18" charset="0"/>
                                </a:rPr>
                                <m:t>𝑖</m:t>
                              </m:r>
                            </m:sub>
                          </m:sSub>
                        </m:oMath>
                      </m:oMathPara>
                    </a14:m>
                    <a:endParaRPr lang="zh-CN" altLang="en-US" sz="1200" i="1" dirty="0"/>
                  </a:p>
                </p:txBody>
              </p:sp>
            </mc:Choice>
            <mc:Fallback xmlns="">
              <p:sp>
                <p:nvSpPr>
                  <p:cNvPr id="25" name="文本框 24">
                    <a:extLst>
                      <a:ext uri="{FF2B5EF4-FFF2-40B4-BE49-F238E27FC236}">
                        <a16:creationId xmlns:a16="http://schemas.microsoft.com/office/drawing/2014/main" id="{0F3ACA40-1ACA-350C-421F-4F5FA736302C}"/>
                      </a:ext>
                    </a:extLst>
                  </p:cNvPr>
                  <p:cNvSpPr txBox="1">
                    <a:spLocks noRot="1" noChangeAspect="1" noMove="1" noResize="1" noEditPoints="1" noAdjustHandles="1" noChangeArrowheads="1" noChangeShapeType="1" noTextEdit="1"/>
                  </p:cNvSpPr>
                  <p:nvPr/>
                </p:nvSpPr>
                <p:spPr>
                  <a:xfrm>
                    <a:off x="1757153" y="4568602"/>
                    <a:ext cx="281808" cy="192873"/>
                  </a:xfrm>
                  <a:prstGeom prst="rect">
                    <a:avLst/>
                  </a:prstGeom>
                  <a:blipFill>
                    <a:blip r:embed="rId5"/>
                    <a:stretch>
                      <a:fillRect l="-13043" r="-4348" b="-12500"/>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4" name="文本框 25">
                    <a:extLst>
                      <a:ext uri="{FF2B5EF4-FFF2-40B4-BE49-F238E27FC236}">
                        <a16:creationId xmlns:a16="http://schemas.microsoft.com/office/drawing/2014/main" id="{1C0397A2-F528-35D0-B29F-07AD9BBD5E7E}"/>
                      </a:ext>
                    </a:extLst>
                  </p:cNvPr>
                  <p:cNvSpPr txBox="1"/>
                  <p:nvPr/>
                </p:nvSpPr>
                <p:spPr>
                  <a:xfrm>
                    <a:off x="1002683" y="4862683"/>
                    <a:ext cx="307071" cy="192873"/>
                  </a:xfrm>
                  <a:prstGeom prst="rect">
                    <a:avLst/>
                  </a:prstGeom>
                  <a:noFill/>
                </p:spPr>
                <p:txBody>
                  <a:bodyPr wrap="none" lIns="0" tIns="0" rIns="0" bIns="0" rtlCol="0">
                    <a:spAutoFit/>
                  </a:bodyPr>
                  <a:lstStyle/>
                  <a:p>
                    <a:pPr/>
                    <a14:m>
                      <m:oMathPara xmlns:m="http://schemas.openxmlformats.org/officeDocument/2006/math">
                        <m:oMathParaPr>
                          <m:jc m:val="center"/>
                        </m:oMathParaPr>
                        <m:oMath xmlns:m="http://schemas.openxmlformats.org/officeDocument/2006/math">
                          <m:sSub>
                            <m:sSubPr>
                              <m:ctrlPr>
                                <a:rPr lang="en-US" altLang="zh-CN" sz="1200" b="1" i="1" smtClean="0">
                                  <a:latin typeface="Cambria Math" panose="02040503050406030204" pitchFamily="18" charset="0"/>
                                </a:rPr>
                              </m:ctrlPr>
                            </m:sSubPr>
                            <m:e>
                              <m:r>
                                <a:rPr lang="en-US" altLang="zh-CN" sz="1200" b="1" i="1" smtClean="0">
                                  <a:latin typeface="Cambria Math" panose="02040503050406030204" pitchFamily="18" charset="0"/>
                                </a:rPr>
                                <m:t>𝑨</m:t>
                              </m:r>
                            </m:e>
                            <m:sub>
                              <m:r>
                                <a:rPr lang="en-US" altLang="zh-CN" sz="1200" b="0" i="1" smtClean="0">
                                  <a:latin typeface="Cambria Math" panose="02040503050406030204" pitchFamily="18" charset="0"/>
                                </a:rPr>
                                <m:t>1,1</m:t>
                              </m:r>
                            </m:sub>
                          </m:sSub>
                        </m:oMath>
                      </m:oMathPara>
                    </a14:m>
                    <a:endParaRPr lang="zh-CN" altLang="en-US" sz="1200" i="1" dirty="0"/>
                  </a:p>
                </p:txBody>
              </p:sp>
            </mc:Choice>
            <mc:Fallback xmlns="">
              <p:sp>
                <p:nvSpPr>
                  <p:cNvPr id="26" name="文本框 25">
                    <a:extLst>
                      <a:ext uri="{FF2B5EF4-FFF2-40B4-BE49-F238E27FC236}">
                        <a16:creationId xmlns:a16="http://schemas.microsoft.com/office/drawing/2014/main" id="{FCA1415A-62D2-A21F-E1FA-C54B36FF05C9}"/>
                      </a:ext>
                    </a:extLst>
                  </p:cNvPr>
                  <p:cNvSpPr txBox="1">
                    <a:spLocks noRot="1" noChangeAspect="1" noMove="1" noResize="1" noEditPoints="1" noAdjustHandles="1" noChangeArrowheads="1" noChangeShapeType="1" noTextEdit="1"/>
                  </p:cNvSpPr>
                  <p:nvPr/>
                </p:nvSpPr>
                <p:spPr>
                  <a:xfrm>
                    <a:off x="1002683" y="4862683"/>
                    <a:ext cx="307071" cy="192873"/>
                  </a:xfrm>
                  <a:prstGeom prst="rect">
                    <a:avLst/>
                  </a:prstGeom>
                  <a:blipFill>
                    <a:blip r:embed="rId6"/>
                    <a:stretch>
                      <a:fillRect l="-9804" b="-1290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6" name="文本框 26">
                    <a:extLst>
                      <a:ext uri="{FF2B5EF4-FFF2-40B4-BE49-F238E27FC236}">
                        <a16:creationId xmlns:a16="http://schemas.microsoft.com/office/drawing/2014/main" id="{6EE3B9E8-7A15-1AD8-D74F-BE7E79122DB5}"/>
                      </a:ext>
                    </a:extLst>
                  </p:cNvPr>
                  <p:cNvSpPr txBox="1"/>
                  <p:nvPr/>
                </p:nvSpPr>
                <p:spPr>
                  <a:xfrm>
                    <a:off x="2101422" y="4862640"/>
                    <a:ext cx="126637" cy="184666"/>
                  </a:xfrm>
                  <a:prstGeom prst="rect">
                    <a:avLst/>
                  </a:prstGeom>
                  <a:noFill/>
                </p:spPr>
                <p:txBody>
                  <a:bodyPr wrap="none" lIns="0" tIns="0" rIns="0" bIns="0" rtlCol="0">
                    <a:spAutoFit/>
                  </a:bodyPr>
                  <a:lstStyle/>
                  <a:p>
                    <a:pPr/>
                    <a14:m>
                      <m:oMathPara xmlns:m="http://schemas.openxmlformats.org/officeDocument/2006/math">
                        <m:oMathParaPr>
                          <m:jc m:val="center"/>
                        </m:oMathParaPr>
                        <m:oMath xmlns:m="http://schemas.openxmlformats.org/officeDocument/2006/math">
                          <m:r>
                            <a:rPr lang="en-US" altLang="zh-CN" sz="1200" b="0" i="1" smtClean="0">
                              <a:latin typeface="Cambria Math" panose="02040503050406030204" pitchFamily="18" charset="0"/>
                            </a:rPr>
                            <m:t>0</m:t>
                          </m:r>
                        </m:oMath>
                      </m:oMathPara>
                    </a14:m>
                    <a:endParaRPr lang="zh-CN" altLang="en-US" sz="1200" dirty="0"/>
                  </a:p>
                </p:txBody>
              </p:sp>
            </mc:Choice>
            <mc:Fallback xmlns="">
              <p:sp>
                <p:nvSpPr>
                  <p:cNvPr id="27" name="文本框 26">
                    <a:extLst>
                      <a:ext uri="{FF2B5EF4-FFF2-40B4-BE49-F238E27FC236}">
                        <a16:creationId xmlns:a16="http://schemas.microsoft.com/office/drawing/2014/main" id="{1FCBD1FF-5FDD-390B-D40D-59C133142825}"/>
                      </a:ext>
                    </a:extLst>
                  </p:cNvPr>
                  <p:cNvSpPr txBox="1">
                    <a:spLocks noRot="1" noChangeAspect="1" noMove="1" noResize="1" noEditPoints="1" noAdjustHandles="1" noChangeArrowheads="1" noChangeShapeType="1" noTextEdit="1"/>
                  </p:cNvSpPr>
                  <p:nvPr/>
                </p:nvSpPr>
                <p:spPr>
                  <a:xfrm>
                    <a:off x="2101422" y="4862640"/>
                    <a:ext cx="126637" cy="184666"/>
                  </a:xfrm>
                  <a:prstGeom prst="rect">
                    <a:avLst/>
                  </a:prstGeom>
                  <a:blipFill>
                    <a:blip r:embed="rId7"/>
                    <a:stretch>
                      <a:fillRect l="-30000" r="-30000" b="-666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8" name="文本框 27">
                    <a:extLst>
                      <a:ext uri="{FF2B5EF4-FFF2-40B4-BE49-F238E27FC236}">
                        <a16:creationId xmlns:a16="http://schemas.microsoft.com/office/drawing/2014/main" id="{12D1CDA2-C55C-0E3B-95B7-BF8DAE19A23A}"/>
                      </a:ext>
                    </a:extLst>
                  </p:cNvPr>
                  <p:cNvSpPr txBox="1"/>
                  <p:nvPr/>
                </p:nvSpPr>
                <p:spPr>
                  <a:xfrm>
                    <a:off x="1029581" y="5152962"/>
                    <a:ext cx="126637" cy="184666"/>
                  </a:xfrm>
                  <a:prstGeom prst="rect">
                    <a:avLst/>
                  </a:prstGeom>
                  <a:noFill/>
                </p:spPr>
                <p:txBody>
                  <a:bodyPr wrap="none" lIns="0" tIns="0" rIns="0" bIns="0" rtlCol="0">
                    <a:spAutoFit/>
                  </a:bodyPr>
                  <a:lstStyle/>
                  <a:p>
                    <a:pPr/>
                    <a14:m>
                      <m:oMathPara xmlns:m="http://schemas.openxmlformats.org/officeDocument/2006/math">
                        <m:oMathParaPr>
                          <m:jc m:val="center"/>
                        </m:oMathParaPr>
                        <m:oMath xmlns:m="http://schemas.openxmlformats.org/officeDocument/2006/math">
                          <m:r>
                            <a:rPr lang="en-US" altLang="zh-CN" sz="1200" b="0" i="1" smtClean="0">
                              <a:latin typeface="Cambria Math" panose="02040503050406030204" pitchFamily="18" charset="0"/>
                            </a:rPr>
                            <m:t>0</m:t>
                          </m:r>
                        </m:oMath>
                      </m:oMathPara>
                    </a14:m>
                    <a:endParaRPr lang="zh-CN" altLang="en-US" sz="1200" dirty="0"/>
                  </a:p>
                </p:txBody>
              </p:sp>
            </mc:Choice>
            <mc:Fallback xmlns="">
              <p:sp>
                <p:nvSpPr>
                  <p:cNvPr id="28" name="文本框 27">
                    <a:extLst>
                      <a:ext uri="{FF2B5EF4-FFF2-40B4-BE49-F238E27FC236}">
                        <a16:creationId xmlns:a16="http://schemas.microsoft.com/office/drawing/2014/main" id="{45494A94-A4BA-247D-A530-DBF4951319EB}"/>
                      </a:ext>
                    </a:extLst>
                  </p:cNvPr>
                  <p:cNvSpPr txBox="1">
                    <a:spLocks noRot="1" noChangeAspect="1" noMove="1" noResize="1" noEditPoints="1" noAdjustHandles="1" noChangeArrowheads="1" noChangeShapeType="1" noTextEdit="1"/>
                  </p:cNvSpPr>
                  <p:nvPr/>
                </p:nvSpPr>
                <p:spPr>
                  <a:xfrm>
                    <a:off x="1029581" y="5152962"/>
                    <a:ext cx="126637" cy="184666"/>
                  </a:xfrm>
                  <a:prstGeom prst="rect">
                    <a:avLst/>
                  </a:prstGeom>
                  <a:blipFill>
                    <a:blip r:embed="rId7"/>
                    <a:stretch>
                      <a:fillRect l="-28571" r="-23810" b="-3226"/>
                    </a:stretch>
                  </a:blipFill>
                </p:spPr>
                <p:txBody>
                  <a:bodyPr/>
                  <a:lstStyle/>
                  <a:p>
                    <a:r>
                      <a:rPr lang="zh-CN" altLang="en-US">
                        <a:noFill/>
                      </a:rPr>
                      <a:t> </a:t>
                    </a:r>
                  </a:p>
                </p:txBody>
              </p:sp>
            </mc:Fallback>
          </mc:AlternateContent>
          <p:sp>
            <p:nvSpPr>
              <p:cNvPr id="30" name="矩形 31">
                <a:extLst>
                  <a:ext uri="{FF2B5EF4-FFF2-40B4-BE49-F238E27FC236}">
                    <a16:creationId xmlns:a16="http://schemas.microsoft.com/office/drawing/2014/main" id="{2D65A284-D4A0-83B5-9946-231A35474CF1}"/>
                  </a:ext>
                </a:extLst>
              </p:cNvPr>
              <p:cNvSpPr/>
              <p:nvPr/>
            </p:nvSpPr>
            <p:spPr>
              <a:xfrm>
                <a:off x="3335843" y="4522821"/>
                <a:ext cx="278446" cy="1431757"/>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2">
                <a:extLst>
                  <a:ext uri="{FF2B5EF4-FFF2-40B4-BE49-F238E27FC236}">
                    <a16:creationId xmlns:a16="http://schemas.microsoft.com/office/drawing/2014/main" id="{D1FB0A42-7D7C-42CC-09C7-F96C7C3930E9}"/>
                  </a:ext>
                </a:extLst>
              </p:cNvPr>
              <p:cNvSpPr/>
              <p:nvPr/>
            </p:nvSpPr>
            <p:spPr>
              <a:xfrm>
                <a:off x="3335896" y="4522495"/>
                <a:ext cx="278393" cy="288035"/>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2" name="矩形 33">
                <a:extLst>
                  <a:ext uri="{FF2B5EF4-FFF2-40B4-BE49-F238E27FC236}">
                    <a16:creationId xmlns:a16="http://schemas.microsoft.com/office/drawing/2014/main" id="{25E2D008-222E-08C9-D83F-D504294E8A9B}"/>
                  </a:ext>
                </a:extLst>
              </p:cNvPr>
              <p:cNvSpPr/>
              <p:nvPr/>
            </p:nvSpPr>
            <p:spPr>
              <a:xfrm>
                <a:off x="3335064" y="4810226"/>
                <a:ext cx="278393" cy="288035"/>
              </a:xfrm>
              <a:prstGeom prst="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4">
                <a:extLst>
                  <a:ext uri="{FF2B5EF4-FFF2-40B4-BE49-F238E27FC236}">
                    <a16:creationId xmlns:a16="http://schemas.microsoft.com/office/drawing/2014/main" id="{B64BA053-1ED0-D116-FEC0-8A443ECA1EB3}"/>
                  </a:ext>
                </a:extLst>
              </p:cNvPr>
              <p:cNvSpPr/>
              <p:nvPr/>
            </p:nvSpPr>
            <p:spPr>
              <a:xfrm>
                <a:off x="3335241" y="5097957"/>
                <a:ext cx="278041" cy="287709"/>
              </a:xfrm>
              <a:prstGeom prst="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5">
                <a:extLst>
                  <a:ext uri="{FF2B5EF4-FFF2-40B4-BE49-F238E27FC236}">
                    <a16:creationId xmlns:a16="http://schemas.microsoft.com/office/drawing/2014/main" id="{8E2B5569-1216-1959-4994-CA1F2822E319}"/>
                  </a:ext>
                </a:extLst>
              </p:cNvPr>
              <p:cNvSpPr/>
              <p:nvPr/>
            </p:nvSpPr>
            <p:spPr>
              <a:xfrm>
                <a:off x="3336188" y="5622771"/>
                <a:ext cx="277093" cy="331807"/>
              </a:xfrm>
              <a:prstGeom prst="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35" name="文本框 36">
                    <a:extLst>
                      <a:ext uri="{FF2B5EF4-FFF2-40B4-BE49-F238E27FC236}">
                        <a16:creationId xmlns:a16="http://schemas.microsoft.com/office/drawing/2014/main" id="{F3266EC1-A4A1-275E-0227-6D0C9EEA8793}"/>
                      </a:ext>
                    </a:extLst>
                  </p:cNvPr>
                  <p:cNvSpPr txBox="1"/>
                  <p:nvPr/>
                </p:nvSpPr>
                <p:spPr>
                  <a:xfrm>
                    <a:off x="3376312" y="4571029"/>
                    <a:ext cx="206787" cy="184666"/>
                  </a:xfrm>
                  <a:prstGeom prst="rect">
                    <a:avLst/>
                  </a:prstGeom>
                  <a:noFill/>
                </p:spPr>
                <p:txBody>
                  <a:bodyPr wrap="none" lIns="0" tIns="0" rIns="0" bIns="0" rtlCol="0">
                    <a:spAutoFit/>
                  </a:bodyPr>
                  <a:lstStyle/>
                  <a:p>
                    <a:pPr/>
                    <a14:m>
                      <m:oMathPara xmlns:m="http://schemas.openxmlformats.org/officeDocument/2006/math">
                        <m:oMathParaPr>
                          <m:jc m:val="center"/>
                        </m:oMathParaPr>
                        <m:oMath xmlns:m="http://schemas.openxmlformats.org/officeDocument/2006/math">
                          <m:sSub>
                            <m:sSubPr>
                              <m:ctrlPr>
                                <a:rPr lang="en-US" altLang="zh-CN" sz="1200" b="1" i="1" smtClean="0">
                                  <a:latin typeface="Cambria Math" panose="02040503050406030204" pitchFamily="18" charset="0"/>
                                </a:rPr>
                              </m:ctrlPr>
                            </m:sSubPr>
                            <m:e>
                              <m:r>
                                <a:rPr lang="en-US" altLang="zh-CN" sz="1200" b="1" i="1" smtClean="0">
                                  <a:latin typeface="Cambria Math" panose="02040503050406030204" pitchFamily="18" charset="0"/>
                                </a:rPr>
                                <m:t>𝒃</m:t>
                              </m:r>
                            </m:e>
                            <m:sub>
                              <m:r>
                                <a:rPr lang="en-US" altLang="zh-CN" sz="1200" b="0" i="1" smtClean="0">
                                  <a:latin typeface="Cambria Math" panose="02040503050406030204" pitchFamily="18" charset="0"/>
                                </a:rPr>
                                <m:t>0</m:t>
                              </m:r>
                            </m:sub>
                          </m:sSub>
                        </m:oMath>
                      </m:oMathPara>
                    </a14:m>
                    <a:endParaRPr lang="zh-CN" altLang="en-US" sz="1200" i="1" dirty="0"/>
                  </a:p>
                </p:txBody>
              </p:sp>
            </mc:Choice>
            <mc:Fallback xmlns="">
              <p:sp>
                <p:nvSpPr>
                  <p:cNvPr id="37" name="文本框 36">
                    <a:extLst>
                      <a:ext uri="{FF2B5EF4-FFF2-40B4-BE49-F238E27FC236}">
                        <a16:creationId xmlns:a16="http://schemas.microsoft.com/office/drawing/2014/main" id="{DABB6024-15B6-376C-37AB-923D6A316C36}"/>
                      </a:ext>
                    </a:extLst>
                  </p:cNvPr>
                  <p:cNvSpPr txBox="1">
                    <a:spLocks noRot="1" noChangeAspect="1" noMove="1" noResize="1" noEditPoints="1" noAdjustHandles="1" noChangeArrowheads="1" noChangeShapeType="1" noTextEdit="1"/>
                  </p:cNvSpPr>
                  <p:nvPr/>
                </p:nvSpPr>
                <p:spPr>
                  <a:xfrm>
                    <a:off x="3376312" y="4571029"/>
                    <a:ext cx="206787" cy="184666"/>
                  </a:xfrm>
                  <a:prstGeom prst="rect">
                    <a:avLst/>
                  </a:prstGeom>
                  <a:blipFill>
                    <a:blip r:embed="rId8"/>
                    <a:stretch>
                      <a:fillRect l="-17647" t="-3333" r="-2941" b="-1333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6" name="文本框 37">
                    <a:extLst>
                      <a:ext uri="{FF2B5EF4-FFF2-40B4-BE49-F238E27FC236}">
                        <a16:creationId xmlns:a16="http://schemas.microsoft.com/office/drawing/2014/main" id="{B244BDD8-CD89-1C3F-30D9-FF449CDE33A6}"/>
                      </a:ext>
                    </a:extLst>
                  </p:cNvPr>
                  <p:cNvSpPr txBox="1"/>
                  <p:nvPr/>
                </p:nvSpPr>
                <p:spPr>
                  <a:xfrm>
                    <a:off x="3377190" y="4858371"/>
                    <a:ext cx="203196" cy="184666"/>
                  </a:xfrm>
                  <a:prstGeom prst="rect">
                    <a:avLst/>
                  </a:prstGeom>
                  <a:noFill/>
                </p:spPr>
                <p:txBody>
                  <a:bodyPr wrap="none" lIns="0" tIns="0" rIns="0" bIns="0" rtlCol="0">
                    <a:spAutoFit/>
                  </a:bodyPr>
                  <a:lstStyle/>
                  <a:p>
                    <a:pPr/>
                    <a14:m>
                      <m:oMathPara xmlns:m="http://schemas.openxmlformats.org/officeDocument/2006/math">
                        <m:oMathParaPr>
                          <m:jc m:val="center"/>
                        </m:oMathParaPr>
                        <m:oMath xmlns:m="http://schemas.openxmlformats.org/officeDocument/2006/math">
                          <m:sSub>
                            <m:sSubPr>
                              <m:ctrlPr>
                                <a:rPr lang="en-US" altLang="zh-CN" sz="1200" b="1" i="1" smtClean="0">
                                  <a:latin typeface="Cambria Math" panose="02040503050406030204" pitchFamily="18" charset="0"/>
                                </a:rPr>
                              </m:ctrlPr>
                            </m:sSubPr>
                            <m:e>
                              <m:r>
                                <a:rPr lang="en-US" altLang="zh-CN" sz="1200" b="1" i="1" smtClean="0">
                                  <a:latin typeface="Cambria Math" panose="02040503050406030204" pitchFamily="18" charset="0"/>
                                </a:rPr>
                                <m:t>𝒃</m:t>
                              </m:r>
                            </m:e>
                            <m:sub>
                              <m:r>
                                <a:rPr lang="en-US" altLang="zh-CN" sz="1200" b="0" i="1" smtClean="0">
                                  <a:latin typeface="Cambria Math" panose="02040503050406030204" pitchFamily="18" charset="0"/>
                                </a:rPr>
                                <m:t>1</m:t>
                              </m:r>
                            </m:sub>
                          </m:sSub>
                        </m:oMath>
                      </m:oMathPara>
                    </a14:m>
                    <a:endParaRPr lang="zh-CN" altLang="en-US" sz="1200" i="1" dirty="0"/>
                  </a:p>
                </p:txBody>
              </p:sp>
            </mc:Choice>
            <mc:Fallback xmlns="">
              <p:sp>
                <p:nvSpPr>
                  <p:cNvPr id="38" name="文本框 37">
                    <a:extLst>
                      <a:ext uri="{FF2B5EF4-FFF2-40B4-BE49-F238E27FC236}">
                        <a16:creationId xmlns:a16="http://schemas.microsoft.com/office/drawing/2014/main" id="{E18D2B96-C92F-812E-FC3D-A8B47161F82B}"/>
                      </a:ext>
                    </a:extLst>
                  </p:cNvPr>
                  <p:cNvSpPr txBox="1">
                    <a:spLocks noRot="1" noChangeAspect="1" noMove="1" noResize="1" noEditPoints="1" noAdjustHandles="1" noChangeArrowheads="1" noChangeShapeType="1" noTextEdit="1"/>
                  </p:cNvSpPr>
                  <p:nvPr/>
                </p:nvSpPr>
                <p:spPr>
                  <a:xfrm>
                    <a:off x="3377190" y="4858371"/>
                    <a:ext cx="203196" cy="184666"/>
                  </a:xfrm>
                  <a:prstGeom prst="rect">
                    <a:avLst/>
                  </a:prstGeom>
                  <a:blipFill>
                    <a:blip r:embed="rId9"/>
                    <a:stretch>
                      <a:fillRect l="-21212" t="-3333" r="-3030" b="-1333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7" name="文本框 38">
                    <a:extLst>
                      <a:ext uri="{FF2B5EF4-FFF2-40B4-BE49-F238E27FC236}">
                        <a16:creationId xmlns:a16="http://schemas.microsoft.com/office/drawing/2014/main" id="{D3401B92-8996-8913-7653-6F76B99164B7}"/>
                      </a:ext>
                    </a:extLst>
                  </p:cNvPr>
                  <p:cNvSpPr txBox="1"/>
                  <p:nvPr/>
                </p:nvSpPr>
                <p:spPr>
                  <a:xfrm>
                    <a:off x="3373599" y="5152792"/>
                    <a:ext cx="206787" cy="184666"/>
                  </a:xfrm>
                  <a:prstGeom prst="rect">
                    <a:avLst/>
                  </a:prstGeom>
                  <a:noFill/>
                </p:spPr>
                <p:txBody>
                  <a:bodyPr wrap="none" lIns="0" tIns="0" rIns="0" bIns="0" rtlCol="0">
                    <a:spAutoFit/>
                  </a:bodyPr>
                  <a:lstStyle/>
                  <a:p>
                    <a:pPr/>
                    <a14:m>
                      <m:oMathPara xmlns:m="http://schemas.openxmlformats.org/officeDocument/2006/math">
                        <m:oMathParaPr>
                          <m:jc m:val="center"/>
                        </m:oMathParaPr>
                        <m:oMath xmlns:m="http://schemas.openxmlformats.org/officeDocument/2006/math">
                          <m:sSub>
                            <m:sSubPr>
                              <m:ctrlPr>
                                <a:rPr lang="en-US" altLang="zh-CN" sz="1200" b="1" i="1" smtClean="0">
                                  <a:latin typeface="Cambria Math" panose="02040503050406030204" pitchFamily="18" charset="0"/>
                                </a:rPr>
                              </m:ctrlPr>
                            </m:sSubPr>
                            <m:e>
                              <m:r>
                                <a:rPr lang="en-US" altLang="zh-CN" sz="1200" b="1" i="1" smtClean="0">
                                  <a:latin typeface="Cambria Math" panose="02040503050406030204" pitchFamily="18" charset="0"/>
                                </a:rPr>
                                <m:t>𝒃</m:t>
                              </m:r>
                            </m:e>
                            <m:sub>
                              <m:r>
                                <a:rPr lang="en-US" altLang="zh-CN" sz="1200" b="0" i="1" smtClean="0">
                                  <a:latin typeface="Cambria Math" panose="02040503050406030204" pitchFamily="18" charset="0"/>
                                </a:rPr>
                                <m:t>2</m:t>
                              </m:r>
                            </m:sub>
                          </m:sSub>
                        </m:oMath>
                      </m:oMathPara>
                    </a14:m>
                    <a:endParaRPr lang="zh-CN" altLang="en-US" sz="1200" i="1" dirty="0"/>
                  </a:p>
                </p:txBody>
              </p:sp>
            </mc:Choice>
            <mc:Fallback xmlns="">
              <p:sp>
                <p:nvSpPr>
                  <p:cNvPr id="39" name="文本框 38">
                    <a:extLst>
                      <a:ext uri="{FF2B5EF4-FFF2-40B4-BE49-F238E27FC236}">
                        <a16:creationId xmlns:a16="http://schemas.microsoft.com/office/drawing/2014/main" id="{BE97E34A-C49F-C685-3BED-CAE62C04B68D}"/>
                      </a:ext>
                    </a:extLst>
                  </p:cNvPr>
                  <p:cNvSpPr txBox="1">
                    <a:spLocks noRot="1" noChangeAspect="1" noMove="1" noResize="1" noEditPoints="1" noAdjustHandles="1" noChangeArrowheads="1" noChangeShapeType="1" noTextEdit="1"/>
                  </p:cNvSpPr>
                  <p:nvPr/>
                </p:nvSpPr>
                <p:spPr>
                  <a:xfrm>
                    <a:off x="3373599" y="5152792"/>
                    <a:ext cx="206787" cy="184666"/>
                  </a:xfrm>
                  <a:prstGeom prst="rect">
                    <a:avLst/>
                  </a:prstGeom>
                  <a:blipFill>
                    <a:blip r:embed="rId10"/>
                    <a:stretch>
                      <a:fillRect l="-17647" t="-3226" r="-2941" b="-967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8" name="文本框 39">
                    <a:extLst>
                      <a:ext uri="{FF2B5EF4-FFF2-40B4-BE49-F238E27FC236}">
                        <a16:creationId xmlns:a16="http://schemas.microsoft.com/office/drawing/2014/main" id="{EA588B79-ACE3-5E86-9468-330C0AA5E61E}"/>
                      </a:ext>
                    </a:extLst>
                  </p:cNvPr>
                  <p:cNvSpPr txBox="1"/>
                  <p:nvPr/>
                </p:nvSpPr>
                <p:spPr>
                  <a:xfrm>
                    <a:off x="3377847" y="5695739"/>
                    <a:ext cx="184987" cy="184666"/>
                  </a:xfrm>
                  <a:prstGeom prst="rect">
                    <a:avLst/>
                  </a:prstGeom>
                  <a:noFill/>
                </p:spPr>
                <p:txBody>
                  <a:bodyPr wrap="none" lIns="0" tIns="0" rIns="0" bIns="0" rtlCol="0">
                    <a:spAutoFit/>
                  </a:bodyPr>
                  <a:lstStyle/>
                  <a:p>
                    <a:pPr/>
                    <a14:m>
                      <m:oMathPara xmlns:m="http://schemas.openxmlformats.org/officeDocument/2006/math">
                        <m:oMathParaPr>
                          <m:jc m:val="center"/>
                        </m:oMathParaPr>
                        <m:oMath xmlns:m="http://schemas.openxmlformats.org/officeDocument/2006/math">
                          <m:sSub>
                            <m:sSubPr>
                              <m:ctrlPr>
                                <a:rPr lang="en-US" altLang="zh-CN" sz="1200" b="1" i="1" smtClean="0">
                                  <a:latin typeface="Cambria Math" panose="02040503050406030204" pitchFamily="18" charset="0"/>
                                </a:rPr>
                              </m:ctrlPr>
                            </m:sSubPr>
                            <m:e>
                              <m:r>
                                <a:rPr lang="en-US" altLang="zh-CN" sz="1200" b="1" i="1" smtClean="0">
                                  <a:latin typeface="Cambria Math" panose="02040503050406030204" pitchFamily="18" charset="0"/>
                                </a:rPr>
                                <m:t>𝒃</m:t>
                              </m:r>
                            </m:e>
                            <m:sub>
                              <m:r>
                                <a:rPr lang="en-US" altLang="zh-CN" sz="1200" b="0" i="1" smtClean="0">
                                  <a:latin typeface="Cambria Math" panose="02040503050406030204" pitchFamily="18" charset="0"/>
                                </a:rPr>
                                <m:t>𝑖</m:t>
                              </m:r>
                            </m:sub>
                          </m:sSub>
                        </m:oMath>
                      </m:oMathPara>
                    </a14:m>
                    <a:endParaRPr lang="zh-CN" altLang="en-US" sz="1200" i="1" dirty="0"/>
                  </a:p>
                </p:txBody>
              </p:sp>
            </mc:Choice>
            <mc:Fallback xmlns="">
              <p:sp>
                <p:nvSpPr>
                  <p:cNvPr id="40" name="文本框 39">
                    <a:extLst>
                      <a:ext uri="{FF2B5EF4-FFF2-40B4-BE49-F238E27FC236}">
                        <a16:creationId xmlns:a16="http://schemas.microsoft.com/office/drawing/2014/main" id="{7AB0D812-E55A-F05C-A9BE-8D01340E21A9}"/>
                      </a:ext>
                    </a:extLst>
                  </p:cNvPr>
                  <p:cNvSpPr txBox="1">
                    <a:spLocks noRot="1" noChangeAspect="1" noMove="1" noResize="1" noEditPoints="1" noAdjustHandles="1" noChangeArrowheads="1" noChangeShapeType="1" noTextEdit="1"/>
                  </p:cNvSpPr>
                  <p:nvPr/>
                </p:nvSpPr>
                <p:spPr>
                  <a:xfrm>
                    <a:off x="3377847" y="5695739"/>
                    <a:ext cx="184987" cy="184666"/>
                  </a:xfrm>
                  <a:prstGeom prst="rect">
                    <a:avLst/>
                  </a:prstGeom>
                  <a:blipFill>
                    <a:blip r:embed="rId11"/>
                    <a:stretch>
                      <a:fillRect l="-23333" t="-3226" r="-3333" b="-12903"/>
                    </a:stretch>
                  </a:blipFill>
                </p:spPr>
                <p:txBody>
                  <a:bodyPr/>
                  <a:lstStyle/>
                  <a:p>
                    <a:r>
                      <a:rPr lang="zh-CN" altLang="en-US">
                        <a:noFill/>
                      </a:rPr>
                      <a:t> </a:t>
                    </a:r>
                  </a:p>
                </p:txBody>
              </p:sp>
            </mc:Fallback>
          </mc:AlternateContent>
          <p:sp>
            <p:nvSpPr>
              <p:cNvPr id="39" name="矩形 40">
                <a:extLst>
                  <a:ext uri="{FF2B5EF4-FFF2-40B4-BE49-F238E27FC236}">
                    <a16:creationId xmlns:a16="http://schemas.microsoft.com/office/drawing/2014/main" id="{87971212-2A4A-3F1C-60F4-B159FDE5DFD4}"/>
                  </a:ext>
                </a:extLst>
              </p:cNvPr>
              <p:cNvSpPr/>
              <p:nvPr/>
            </p:nvSpPr>
            <p:spPr>
              <a:xfrm>
                <a:off x="623256" y="4310346"/>
                <a:ext cx="3133901" cy="1839527"/>
              </a:xfrm>
              <a:prstGeom prst="rect">
                <a:avLst/>
              </a:prstGeom>
              <a:noFill/>
              <a:ln w="19050">
                <a:solidFill>
                  <a:schemeClr val="accent2"/>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40" name="文本框 43">
                    <a:extLst>
                      <a:ext uri="{FF2B5EF4-FFF2-40B4-BE49-F238E27FC236}">
                        <a16:creationId xmlns:a16="http://schemas.microsoft.com/office/drawing/2014/main" id="{8CBFD1B6-3DB9-0908-F66A-C6569255B194}"/>
                      </a:ext>
                    </a:extLst>
                  </p:cNvPr>
                  <p:cNvSpPr txBox="1"/>
                  <p:nvPr/>
                </p:nvSpPr>
                <p:spPr>
                  <a:xfrm>
                    <a:off x="2485829" y="5146366"/>
                    <a:ext cx="126637" cy="184666"/>
                  </a:xfrm>
                  <a:prstGeom prst="rect">
                    <a:avLst/>
                  </a:prstGeom>
                  <a:noFill/>
                </p:spPr>
                <p:txBody>
                  <a:bodyPr wrap="none" lIns="0" tIns="0" rIns="0" bIns="0" rtlCol="0">
                    <a:spAutoFit/>
                  </a:bodyPr>
                  <a:lstStyle/>
                  <a:p>
                    <a:pPr/>
                    <a14:m>
                      <m:oMathPara xmlns:m="http://schemas.openxmlformats.org/officeDocument/2006/math">
                        <m:oMathParaPr>
                          <m:jc m:val="center"/>
                        </m:oMathParaPr>
                        <m:oMath xmlns:m="http://schemas.openxmlformats.org/officeDocument/2006/math">
                          <m:r>
                            <a:rPr lang="en-US" altLang="zh-CN" sz="1200" b="0" i="1" smtClean="0">
                              <a:latin typeface="Cambria Math" panose="02040503050406030204" pitchFamily="18" charset="0"/>
                            </a:rPr>
                            <m:t>0</m:t>
                          </m:r>
                        </m:oMath>
                      </m:oMathPara>
                    </a14:m>
                    <a:endParaRPr lang="zh-CN" altLang="en-US" sz="1200" dirty="0"/>
                  </a:p>
                </p:txBody>
              </p:sp>
            </mc:Choice>
            <mc:Fallback xmlns="">
              <p:sp>
                <p:nvSpPr>
                  <p:cNvPr id="44" name="文本框 43">
                    <a:extLst>
                      <a:ext uri="{FF2B5EF4-FFF2-40B4-BE49-F238E27FC236}">
                        <a16:creationId xmlns:a16="http://schemas.microsoft.com/office/drawing/2014/main" id="{733C6682-C84C-2486-A185-D4F55ADF6C11}"/>
                      </a:ext>
                    </a:extLst>
                  </p:cNvPr>
                  <p:cNvSpPr txBox="1">
                    <a:spLocks noRot="1" noChangeAspect="1" noMove="1" noResize="1" noEditPoints="1" noAdjustHandles="1" noChangeArrowheads="1" noChangeShapeType="1" noTextEdit="1"/>
                  </p:cNvSpPr>
                  <p:nvPr/>
                </p:nvSpPr>
                <p:spPr>
                  <a:xfrm>
                    <a:off x="2485829" y="5146366"/>
                    <a:ext cx="126637" cy="184666"/>
                  </a:xfrm>
                  <a:prstGeom prst="rect">
                    <a:avLst/>
                  </a:prstGeom>
                  <a:blipFill>
                    <a:blip r:embed="rId7"/>
                    <a:stretch>
                      <a:fillRect l="-28571" r="-23810" b="-3226"/>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1" name="文本框 44">
                    <a:extLst>
                      <a:ext uri="{FF2B5EF4-FFF2-40B4-BE49-F238E27FC236}">
                        <a16:creationId xmlns:a16="http://schemas.microsoft.com/office/drawing/2014/main" id="{303568BF-36B9-DAE9-718E-5B7DD9F48B3E}"/>
                      </a:ext>
                    </a:extLst>
                  </p:cNvPr>
                  <p:cNvSpPr txBox="1"/>
                  <p:nvPr/>
                </p:nvSpPr>
                <p:spPr>
                  <a:xfrm>
                    <a:off x="2395611" y="5669085"/>
                    <a:ext cx="260969" cy="192873"/>
                  </a:xfrm>
                  <a:prstGeom prst="rect">
                    <a:avLst/>
                  </a:prstGeom>
                  <a:noFill/>
                </p:spPr>
                <p:txBody>
                  <a:bodyPr wrap="none" lIns="0" tIns="0" rIns="0" bIns="0" rtlCol="0">
                    <a:spAutoFit/>
                  </a:bodyPr>
                  <a:lstStyle/>
                  <a:p>
                    <a:pPr/>
                    <a14:m>
                      <m:oMathPara xmlns:m="http://schemas.openxmlformats.org/officeDocument/2006/math">
                        <m:oMathParaPr>
                          <m:jc m:val="center"/>
                        </m:oMathParaPr>
                        <m:oMath xmlns:m="http://schemas.openxmlformats.org/officeDocument/2006/math">
                          <m:sSub>
                            <m:sSubPr>
                              <m:ctrlPr>
                                <a:rPr lang="en-US" altLang="zh-CN" sz="1200" b="1" i="1" smtClean="0">
                                  <a:latin typeface="Cambria Math" panose="02040503050406030204" pitchFamily="18" charset="0"/>
                                </a:rPr>
                              </m:ctrlPr>
                            </m:sSubPr>
                            <m:e>
                              <m:r>
                                <a:rPr lang="en-US" altLang="zh-CN" sz="1200" b="1" i="1" smtClean="0">
                                  <a:latin typeface="Cambria Math" panose="02040503050406030204" pitchFamily="18" charset="0"/>
                                </a:rPr>
                                <m:t>𝑨</m:t>
                              </m:r>
                            </m:e>
                            <m:sub>
                              <m:r>
                                <a:rPr lang="en-US" altLang="zh-CN" sz="1200" b="0" i="1" smtClean="0">
                                  <a:latin typeface="Cambria Math" panose="02040503050406030204" pitchFamily="18" charset="0"/>
                                </a:rPr>
                                <m:t>𝑖</m:t>
                              </m:r>
                              <m:r>
                                <a:rPr lang="en-US" altLang="zh-CN" sz="1200" b="0" i="1" smtClean="0">
                                  <a:latin typeface="Cambria Math" panose="02040503050406030204" pitchFamily="18" charset="0"/>
                                </a:rPr>
                                <m:t>,</m:t>
                              </m:r>
                              <m:r>
                                <a:rPr lang="en-US" altLang="zh-CN" sz="1200" b="0" i="1" smtClean="0">
                                  <a:latin typeface="Cambria Math" panose="02040503050406030204" pitchFamily="18" charset="0"/>
                                </a:rPr>
                                <m:t>𝑖</m:t>
                              </m:r>
                            </m:sub>
                          </m:sSub>
                        </m:oMath>
                      </m:oMathPara>
                    </a14:m>
                    <a:endParaRPr lang="zh-CN" altLang="en-US" sz="1200" i="1" dirty="0"/>
                  </a:p>
                </p:txBody>
              </p:sp>
            </mc:Choice>
            <mc:Fallback xmlns="">
              <p:sp>
                <p:nvSpPr>
                  <p:cNvPr id="45" name="文本框 44">
                    <a:extLst>
                      <a:ext uri="{FF2B5EF4-FFF2-40B4-BE49-F238E27FC236}">
                        <a16:creationId xmlns:a16="http://schemas.microsoft.com/office/drawing/2014/main" id="{3E15DA2F-CCFC-51CC-DFD3-CEC16D50F27A}"/>
                      </a:ext>
                    </a:extLst>
                  </p:cNvPr>
                  <p:cNvSpPr txBox="1">
                    <a:spLocks noRot="1" noChangeAspect="1" noMove="1" noResize="1" noEditPoints="1" noAdjustHandles="1" noChangeArrowheads="1" noChangeShapeType="1" noTextEdit="1"/>
                  </p:cNvSpPr>
                  <p:nvPr/>
                </p:nvSpPr>
                <p:spPr>
                  <a:xfrm>
                    <a:off x="2395611" y="5669085"/>
                    <a:ext cx="260969" cy="192873"/>
                  </a:xfrm>
                  <a:prstGeom prst="rect">
                    <a:avLst/>
                  </a:prstGeom>
                  <a:blipFill>
                    <a:blip r:embed="rId12"/>
                    <a:stretch>
                      <a:fillRect l="-11628" r="-2326" b="-12500"/>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2" name="文本框 45">
                    <a:extLst>
                      <a:ext uri="{FF2B5EF4-FFF2-40B4-BE49-F238E27FC236}">
                        <a16:creationId xmlns:a16="http://schemas.microsoft.com/office/drawing/2014/main" id="{0D0521A7-29B3-7F7F-316B-9D4811AFB1C2}"/>
                      </a:ext>
                    </a:extLst>
                  </p:cNvPr>
                  <p:cNvSpPr txBox="1"/>
                  <p:nvPr/>
                </p:nvSpPr>
                <p:spPr>
                  <a:xfrm>
                    <a:off x="1389244" y="5703069"/>
                    <a:ext cx="126637" cy="184666"/>
                  </a:xfrm>
                  <a:prstGeom prst="rect">
                    <a:avLst/>
                  </a:prstGeom>
                  <a:noFill/>
                </p:spPr>
                <p:txBody>
                  <a:bodyPr wrap="none" lIns="0" tIns="0" rIns="0" bIns="0" rtlCol="0">
                    <a:spAutoFit/>
                  </a:bodyPr>
                  <a:lstStyle/>
                  <a:p>
                    <a:pPr/>
                    <a14:m>
                      <m:oMathPara xmlns:m="http://schemas.openxmlformats.org/officeDocument/2006/math">
                        <m:oMathParaPr>
                          <m:jc m:val="center"/>
                        </m:oMathParaPr>
                        <m:oMath xmlns:m="http://schemas.openxmlformats.org/officeDocument/2006/math">
                          <m:r>
                            <a:rPr lang="en-US" altLang="zh-CN" sz="1200" b="0" i="1" smtClean="0">
                              <a:latin typeface="Cambria Math" panose="02040503050406030204" pitchFamily="18" charset="0"/>
                            </a:rPr>
                            <m:t>0</m:t>
                          </m:r>
                        </m:oMath>
                      </m:oMathPara>
                    </a14:m>
                    <a:endParaRPr lang="zh-CN" altLang="en-US" sz="1200" dirty="0"/>
                  </a:p>
                </p:txBody>
              </p:sp>
            </mc:Choice>
            <mc:Fallback xmlns="">
              <p:sp>
                <p:nvSpPr>
                  <p:cNvPr id="46" name="文本框 45">
                    <a:extLst>
                      <a:ext uri="{FF2B5EF4-FFF2-40B4-BE49-F238E27FC236}">
                        <a16:creationId xmlns:a16="http://schemas.microsoft.com/office/drawing/2014/main" id="{6E1DC044-04C3-BA00-64CF-9F01BE7DEFD2}"/>
                      </a:ext>
                    </a:extLst>
                  </p:cNvPr>
                  <p:cNvSpPr txBox="1">
                    <a:spLocks noRot="1" noChangeAspect="1" noMove="1" noResize="1" noEditPoints="1" noAdjustHandles="1" noChangeArrowheads="1" noChangeShapeType="1" noTextEdit="1"/>
                  </p:cNvSpPr>
                  <p:nvPr/>
                </p:nvSpPr>
                <p:spPr>
                  <a:xfrm>
                    <a:off x="1389244" y="5703069"/>
                    <a:ext cx="126637" cy="184666"/>
                  </a:xfrm>
                  <a:prstGeom prst="rect">
                    <a:avLst/>
                  </a:prstGeom>
                  <a:blipFill>
                    <a:blip r:embed="rId7"/>
                    <a:stretch>
                      <a:fillRect l="-28571" r="-23810" b="-6667"/>
                    </a:stretch>
                  </a:blipFill>
                </p:spPr>
                <p:txBody>
                  <a:bodyPr/>
                  <a:lstStyle/>
                  <a:p>
                    <a:r>
                      <a:rPr lang="zh-CN" altLang="en-US">
                        <a:noFill/>
                      </a:rPr>
                      <a:t> </a:t>
                    </a:r>
                  </a:p>
                </p:txBody>
              </p:sp>
            </mc:Fallback>
          </mc:AlternateContent>
          <p:sp>
            <p:nvSpPr>
              <p:cNvPr id="43" name="文本框 46">
                <a:extLst>
                  <a:ext uri="{FF2B5EF4-FFF2-40B4-BE49-F238E27FC236}">
                    <a16:creationId xmlns:a16="http://schemas.microsoft.com/office/drawing/2014/main" id="{11153C0C-BA07-A2A2-4970-8BD508CEBCC5}"/>
                  </a:ext>
                </a:extLst>
              </p:cNvPr>
              <p:cNvSpPr txBox="1"/>
              <p:nvPr/>
            </p:nvSpPr>
            <p:spPr>
              <a:xfrm>
                <a:off x="1728541" y="5389063"/>
                <a:ext cx="461665" cy="251031"/>
              </a:xfrm>
              <a:prstGeom prst="rect">
                <a:avLst/>
              </a:prstGeom>
              <a:noFill/>
            </p:spPr>
            <p:txBody>
              <a:bodyPr vert="eaVert" wrap="none" rtlCol="0">
                <a:spAutoFit/>
              </a:bodyPr>
              <a:lstStyle/>
              <a:p>
                <a:r>
                  <a:rPr lang="en-US" altLang="zh-CN" dirty="0">
                    <a:latin typeface="Calibri" panose="020F0502020204030204" pitchFamily="34" charset="0"/>
                    <a:ea typeface="Calibri" panose="020F0502020204030204" pitchFamily="34" charset="0"/>
                    <a:cs typeface="Calibri" panose="020F0502020204030204" pitchFamily="34" charset="0"/>
                  </a:rPr>
                  <a:t>…</a:t>
                </a:r>
                <a:endParaRPr lang="zh-CN" altLang="en-US" dirty="0">
                  <a:latin typeface="Calibri" panose="020F0502020204030204" pitchFamily="34" charset="0"/>
                  <a:cs typeface="Calibri" panose="020F0502020204030204" pitchFamily="34" charset="0"/>
                </a:endParaRPr>
              </a:p>
            </p:txBody>
          </p:sp>
          <mc:AlternateContent xmlns:mc="http://schemas.openxmlformats.org/markup-compatibility/2006" xmlns:a14="http://schemas.microsoft.com/office/drawing/2010/main">
            <mc:Choice Requires="a14">
              <p:sp>
                <p:nvSpPr>
                  <p:cNvPr id="44" name="文本框 47">
                    <a:extLst>
                      <a:ext uri="{FF2B5EF4-FFF2-40B4-BE49-F238E27FC236}">
                        <a16:creationId xmlns:a16="http://schemas.microsoft.com/office/drawing/2014/main" id="{B63E3D42-FA10-CF02-3ADC-5DE14EE88659}"/>
                      </a:ext>
                    </a:extLst>
                  </p:cNvPr>
                  <p:cNvSpPr txBox="1"/>
                  <p:nvPr/>
                </p:nvSpPr>
                <p:spPr>
                  <a:xfrm>
                    <a:off x="1652024" y="5144585"/>
                    <a:ext cx="304571" cy="192873"/>
                  </a:xfrm>
                  <a:prstGeom prst="rect">
                    <a:avLst/>
                  </a:prstGeom>
                  <a:noFill/>
                </p:spPr>
                <p:txBody>
                  <a:bodyPr wrap="none" lIns="0" tIns="0" rIns="0" bIns="0" rtlCol="0">
                    <a:spAutoFit/>
                  </a:bodyPr>
                  <a:lstStyle/>
                  <a:p>
                    <a:pPr/>
                    <a14:m>
                      <m:oMathPara xmlns:m="http://schemas.openxmlformats.org/officeDocument/2006/math">
                        <m:oMathParaPr>
                          <m:jc m:val="center"/>
                        </m:oMathParaPr>
                        <m:oMath xmlns:m="http://schemas.openxmlformats.org/officeDocument/2006/math">
                          <m:sSub>
                            <m:sSubPr>
                              <m:ctrlPr>
                                <a:rPr lang="en-US" altLang="zh-CN" sz="1200" b="1" i="1" smtClean="0">
                                  <a:latin typeface="Cambria Math" panose="02040503050406030204" pitchFamily="18" charset="0"/>
                                </a:rPr>
                              </m:ctrlPr>
                            </m:sSubPr>
                            <m:e>
                              <m:r>
                                <a:rPr lang="en-US" altLang="zh-CN" sz="1200" b="1" i="1" smtClean="0">
                                  <a:latin typeface="Cambria Math" panose="02040503050406030204" pitchFamily="18" charset="0"/>
                                </a:rPr>
                                <m:t>𝑨</m:t>
                              </m:r>
                            </m:e>
                            <m:sub>
                              <m:r>
                                <a:rPr lang="en-US" altLang="zh-CN" sz="1200" b="0" i="1" smtClean="0">
                                  <a:latin typeface="Cambria Math" panose="02040503050406030204" pitchFamily="18" charset="0"/>
                                </a:rPr>
                                <m:t>2,2</m:t>
                              </m:r>
                            </m:sub>
                          </m:sSub>
                        </m:oMath>
                      </m:oMathPara>
                    </a14:m>
                    <a:endParaRPr lang="zh-CN" altLang="en-US" sz="1200" i="1" dirty="0"/>
                  </a:p>
                </p:txBody>
              </p:sp>
            </mc:Choice>
            <mc:Fallback xmlns="">
              <p:sp>
                <p:nvSpPr>
                  <p:cNvPr id="48" name="文本框 47">
                    <a:extLst>
                      <a:ext uri="{FF2B5EF4-FFF2-40B4-BE49-F238E27FC236}">
                        <a16:creationId xmlns:a16="http://schemas.microsoft.com/office/drawing/2014/main" id="{5FEF8264-93AC-442B-D8F3-20DB14D99B88}"/>
                      </a:ext>
                    </a:extLst>
                  </p:cNvPr>
                  <p:cNvSpPr txBox="1">
                    <a:spLocks noRot="1" noChangeAspect="1" noMove="1" noResize="1" noEditPoints="1" noAdjustHandles="1" noChangeArrowheads="1" noChangeShapeType="1" noTextEdit="1"/>
                  </p:cNvSpPr>
                  <p:nvPr/>
                </p:nvSpPr>
                <p:spPr>
                  <a:xfrm>
                    <a:off x="1652024" y="5144585"/>
                    <a:ext cx="304571" cy="192873"/>
                  </a:xfrm>
                  <a:prstGeom prst="rect">
                    <a:avLst/>
                  </a:prstGeom>
                  <a:blipFill>
                    <a:blip r:embed="rId13"/>
                    <a:stretch>
                      <a:fillRect l="-10000" r="-2000" b="-9375"/>
                    </a:stretch>
                  </a:blipFill>
                </p:spPr>
                <p:txBody>
                  <a:bodyPr/>
                  <a:lstStyle/>
                  <a:p>
                    <a:r>
                      <a:rPr lang="zh-CN" altLang="en-US">
                        <a:noFill/>
                      </a:rPr>
                      <a:t> </a:t>
                    </a:r>
                  </a:p>
                </p:txBody>
              </p:sp>
            </mc:Fallback>
          </mc:AlternateContent>
          <p:cxnSp>
            <p:nvCxnSpPr>
              <p:cNvPr id="45" name="直接连接符 49">
                <a:extLst>
                  <a:ext uri="{FF2B5EF4-FFF2-40B4-BE49-F238E27FC236}">
                    <a16:creationId xmlns:a16="http://schemas.microsoft.com/office/drawing/2014/main" id="{C3BB3105-C45D-BA4A-52E1-9E27CADA6D48}"/>
                  </a:ext>
                </a:extLst>
              </p:cNvPr>
              <p:cNvCxnSpPr/>
              <p:nvPr/>
            </p:nvCxnSpPr>
            <p:spPr>
              <a:xfrm>
                <a:off x="774992" y="5097957"/>
                <a:ext cx="2175304"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46" name="直接连接符 50">
                <a:extLst>
                  <a:ext uri="{FF2B5EF4-FFF2-40B4-BE49-F238E27FC236}">
                    <a16:creationId xmlns:a16="http://schemas.microsoft.com/office/drawing/2014/main" id="{67A94C29-6925-FA7A-688F-F46559BCE939}"/>
                  </a:ext>
                </a:extLst>
              </p:cNvPr>
              <p:cNvCxnSpPr/>
              <p:nvPr/>
            </p:nvCxnSpPr>
            <p:spPr>
              <a:xfrm>
                <a:off x="771525" y="5385367"/>
                <a:ext cx="2175304"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47" name="直接连接符 51">
                <a:extLst>
                  <a:ext uri="{FF2B5EF4-FFF2-40B4-BE49-F238E27FC236}">
                    <a16:creationId xmlns:a16="http://schemas.microsoft.com/office/drawing/2014/main" id="{43F5B4A3-1B1E-23BC-A317-988EEC6498AF}"/>
                  </a:ext>
                </a:extLst>
              </p:cNvPr>
              <p:cNvCxnSpPr/>
              <p:nvPr/>
            </p:nvCxnSpPr>
            <p:spPr>
              <a:xfrm>
                <a:off x="771525" y="5627533"/>
                <a:ext cx="2175304" cy="0"/>
              </a:xfrm>
              <a:prstGeom prst="line">
                <a:avLst/>
              </a:prstGeom>
              <a:ln w="12700"/>
            </p:spPr>
            <p:style>
              <a:lnRef idx="1">
                <a:schemeClr val="dk1"/>
              </a:lnRef>
              <a:fillRef idx="0">
                <a:schemeClr val="dk1"/>
              </a:fillRef>
              <a:effectRef idx="0">
                <a:schemeClr val="dk1"/>
              </a:effectRef>
              <a:fontRef idx="minor">
                <a:schemeClr val="tx1"/>
              </a:fontRef>
            </p:style>
          </p:cxnSp>
          <p:sp>
            <p:nvSpPr>
              <p:cNvPr id="48" name="文本框 52">
                <a:extLst>
                  <a:ext uri="{FF2B5EF4-FFF2-40B4-BE49-F238E27FC236}">
                    <a16:creationId xmlns:a16="http://schemas.microsoft.com/office/drawing/2014/main" id="{2ED68C69-F612-25F1-5DBB-B85F296171C0}"/>
                  </a:ext>
                </a:extLst>
              </p:cNvPr>
              <p:cNvSpPr txBox="1"/>
              <p:nvPr/>
            </p:nvSpPr>
            <p:spPr>
              <a:xfrm rot="10800000">
                <a:off x="3181104" y="5378703"/>
                <a:ext cx="461665" cy="251031"/>
              </a:xfrm>
              <a:prstGeom prst="rect">
                <a:avLst/>
              </a:prstGeom>
              <a:noFill/>
            </p:spPr>
            <p:txBody>
              <a:bodyPr vert="eaVert" wrap="none" rtlCol="0">
                <a:spAutoFit/>
              </a:bodyPr>
              <a:lstStyle/>
              <a:p>
                <a:r>
                  <a:rPr lang="en-US" altLang="zh-CN" dirty="0">
                    <a:latin typeface="Calibri" panose="020F0502020204030204" pitchFamily="34" charset="0"/>
                    <a:ea typeface="Calibri" panose="020F0502020204030204" pitchFamily="34" charset="0"/>
                    <a:cs typeface="Calibri" panose="020F0502020204030204" pitchFamily="34" charset="0"/>
                  </a:rPr>
                  <a:t>…</a:t>
                </a:r>
                <a:endParaRPr lang="zh-CN" altLang="en-US" dirty="0">
                  <a:latin typeface="Calibri" panose="020F0502020204030204" pitchFamily="34" charset="0"/>
                  <a:cs typeface="Calibri" panose="020F0502020204030204" pitchFamily="34" charset="0"/>
                </a:endParaRPr>
              </a:p>
            </p:txBody>
          </p:sp>
        </p:grpSp>
      </p:grpSp>
      <p:sp>
        <p:nvSpPr>
          <p:cNvPr id="51" name="矩形 15">
            <a:extLst>
              <a:ext uri="{FF2B5EF4-FFF2-40B4-BE49-F238E27FC236}">
                <a16:creationId xmlns:a16="http://schemas.microsoft.com/office/drawing/2014/main" id="{FF2F72BA-CBD3-817C-3551-1AE1C79E412E}"/>
              </a:ext>
            </a:extLst>
          </p:cNvPr>
          <p:cNvSpPr/>
          <p:nvPr/>
        </p:nvSpPr>
        <p:spPr>
          <a:xfrm>
            <a:off x="2549152" y="2286893"/>
            <a:ext cx="2664997" cy="678744"/>
          </a:xfrm>
          <a:prstGeom prst="rect">
            <a:avLst/>
          </a:pr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2" name="直接连接符 42">
            <a:extLst>
              <a:ext uri="{FF2B5EF4-FFF2-40B4-BE49-F238E27FC236}">
                <a16:creationId xmlns:a16="http://schemas.microsoft.com/office/drawing/2014/main" id="{83CAA392-29EE-0FDA-DEA0-5C437CC23165}"/>
              </a:ext>
            </a:extLst>
          </p:cNvPr>
          <p:cNvCxnSpPr>
            <a:cxnSpLocks/>
          </p:cNvCxnSpPr>
          <p:nvPr/>
        </p:nvCxnSpPr>
        <p:spPr>
          <a:xfrm>
            <a:off x="5195312" y="2952898"/>
            <a:ext cx="177763" cy="1374642"/>
          </a:xfrm>
          <a:prstGeom prst="line">
            <a:avLst/>
          </a:prstGeom>
          <a:ln w="19050">
            <a:prstDash val="sysDash"/>
          </a:ln>
        </p:spPr>
        <p:style>
          <a:lnRef idx="1">
            <a:schemeClr val="accent2"/>
          </a:lnRef>
          <a:fillRef idx="0">
            <a:schemeClr val="accent2"/>
          </a:fillRef>
          <a:effectRef idx="0">
            <a:schemeClr val="accent2"/>
          </a:effectRef>
          <a:fontRef idx="minor">
            <a:schemeClr val="tx1"/>
          </a:fontRef>
        </p:style>
      </p:cxnSp>
      <p:sp>
        <p:nvSpPr>
          <p:cNvPr id="53" name="文本框 57">
            <a:extLst>
              <a:ext uri="{FF2B5EF4-FFF2-40B4-BE49-F238E27FC236}">
                <a16:creationId xmlns:a16="http://schemas.microsoft.com/office/drawing/2014/main" id="{BD7FCA7B-143C-34DB-0E31-7B136359733C}"/>
              </a:ext>
            </a:extLst>
          </p:cNvPr>
          <p:cNvSpPr txBox="1"/>
          <p:nvPr/>
        </p:nvSpPr>
        <p:spPr>
          <a:xfrm>
            <a:off x="5945829" y="1491232"/>
            <a:ext cx="4242059" cy="400110"/>
          </a:xfrm>
          <a:prstGeom prst="rect">
            <a:avLst/>
          </a:prstGeom>
          <a:noFill/>
        </p:spPr>
        <p:txBody>
          <a:bodyPr wrap="none" rtlCol="0">
            <a:spAutoFit/>
          </a:bodyPr>
          <a:lstStyle/>
          <a:p>
            <a:r>
              <a:rPr lang="en-US" altLang="zh-CN" sz="2000" b="1" dirty="0">
                <a:latin typeface="Calibri" panose="020F0502020204030204" pitchFamily="34" charset="0"/>
                <a:ea typeface="Calibri" panose="020F0502020204030204" pitchFamily="34" charset="0"/>
                <a:cs typeface="Calibri" panose="020F0502020204030204" pitchFamily="34" charset="0"/>
              </a:rPr>
              <a:t>B. Dantzig-Wolfe (DW) Decomposition</a:t>
            </a:r>
          </a:p>
        </p:txBody>
      </p:sp>
      <p:grpSp>
        <p:nvGrpSpPr>
          <p:cNvPr id="54" name="组合 63">
            <a:extLst>
              <a:ext uri="{FF2B5EF4-FFF2-40B4-BE49-F238E27FC236}">
                <a16:creationId xmlns:a16="http://schemas.microsoft.com/office/drawing/2014/main" id="{75C60912-6169-2511-2B3C-8C7EE8093C83}"/>
              </a:ext>
            </a:extLst>
          </p:cNvPr>
          <p:cNvGrpSpPr/>
          <p:nvPr/>
        </p:nvGrpSpPr>
        <p:grpSpPr>
          <a:xfrm>
            <a:off x="5945829" y="2036417"/>
            <a:ext cx="3181883" cy="338554"/>
            <a:chOff x="5049438" y="1696619"/>
            <a:chExt cx="3181883" cy="338554"/>
          </a:xfrm>
        </p:grpSpPr>
        <p:pic>
          <p:nvPicPr>
            <p:cNvPr id="55" name="图片 61">
              <a:extLst>
                <a:ext uri="{FF2B5EF4-FFF2-40B4-BE49-F238E27FC236}">
                  <a16:creationId xmlns:a16="http://schemas.microsoft.com/office/drawing/2014/main" id="{55229544-3D42-9A86-1DF7-7287A59CAFDB}"/>
                </a:ext>
              </a:extLst>
            </p:cNvPr>
            <p:cNvPicPr>
              <a:picLocks noChangeAspect="1"/>
            </p:cNvPicPr>
            <p:nvPr/>
          </p:nvPicPr>
          <p:blipFill>
            <a:blip r:embed="rId14"/>
            <a:stretch>
              <a:fillRect/>
            </a:stretch>
          </p:blipFill>
          <p:spPr>
            <a:xfrm>
              <a:off x="5534599" y="1743844"/>
              <a:ext cx="2696722" cy="259612"/>
            </a:xfrm>
            <a:prstGeom prst="rect">
              <a:avLst/>
            </a:prstGeom>
          </p:spPr>
        </p:pic>
        <p:sp>
          <p:nvSpPr>
            <p:cNvPr id="56" name="文本框 62">
              <a:extLst>
                <a:ext uri="{FF2B5EF4-FFF2-40B4-BE49-F238E27FC236}">
                  <a16:creationId xmlns:a16="http://schemas.microsoft.com/office/drawing/2014/main" id="{4A27475E-700D-1F01-C21E-43F6D71239A5}"/>
                </a:ext>
              </a:extLst>
            </p:cNvPr>
            <p:cNvSpPr txBox="1"/>
            <p:nvPr/>
          </p:nvSpPr>
          <p:spPr>
            <a:xfrm>
              <a:off x="5049438" y="1696619"/>
              <a:ext cx="485161" cy="338554"/>
            </a:xfrm>
            <a:prstGeom prst="rect">
              <a:avLst/>
            </a:prstGeom>
            <a:noFill/>
          </p:spPr>
          <p:txBody>
            <a:bodyPr wrap="square">
              <a:spAutoFit/>
            </a:bodyPr>
            <a:lstStyle/>
            <a:p>
              <a:pPr algn="ctr"/>
              <a:r>
                <a:rPr lang="en-US" altLang="zh-CN" sz="1600" dirty="0">
                  <a:latin typeface="Calibri" panose="020F0502020204030204" pitchFamily="34" charset="0"/>
                  <a:ea typeface="Calibri" panose="020F0502020204030204" pitchFamily="34" charset="0"/>
                  <a:cs typeface="Calibri" panose="020F0502020204030204" pitchFamily="34" charset="0"/>
                </a:rPr>
                <a:t>Let</a:t>
              </a:r>
              <a:endParaRPr lang="zh-CN" altLang="en-US" sz="1600" dirty="0">
                <a:latin typeface="Calibri" panose="020F0502020204030204" pitchFamily="34" charset="0"/>
                <a:cs typeface="Calibri" panose="020F0502020204030204" pitchFamily="34" charset="0"/>
              </a:endParaRPr>
            </a:p>
          </p:txBody>
        </p:sp>
      </p:grpSp>
      <mc:AlternateContent xmlns:mc="http://schemas.openxmlformats.org/markup-compatibility/2006" xmlns:a14="http://schemas.microsoft.com/office/drawing/2010/main">
        <mc:Choice Requires="a14">
          <p:sp>
            <p:nvSpPr>
              <p:cNvPr id="57" name="文本框 65">
                <a:extLst>
                  <a:ext uri="{FF2B5EF4-FFF2-40B4-BE49-F238E27FC236}">
                    <a16:creationId xmlns:a16="http://schemas.microsoft.com/office/drawing/2014/main" id="{6CBA7452-F591-BA03-BDBB-5B72ED1AA84A}"/>
                  </a:ext>
                </a:extLst>
              </p:cNvPr>
              <p:cNvSpPr txBox="1"/>
              <p:nvPr/>
            </p:nvSpPr>
            <p:spPr>
              <a:xfrm>
                <a:off x="5945829" y="4183581"/>
                <a:ext cx="6109034" cy="646331"/>
              </a:xfrm>
              <a:prstGeom prst="rect">
                <a:avLst/>
              </a:prstGeom>
              <a:noFill/>
            </p:spPr>
            <p:txBody>
              <a:bodyPr wrap="square">
                <a:spAutoFit/>
              </a:bodyPr>
              <a:lstStyle/>
              <a:p>
                <a:r>
                  <a:rPr lang="en-US" altLang="zh-CN" dirty="0">
                    <a:latin typeface="Calibri" panose="020F0502020204030204" pitchFamily="34" charset="0"/>
                    <a:ea typeface="Calibri" panose="020F0502020204030204" pitchFamily="34" charset="0"/>
                    <a:cs typeface="Calibri" panose="020F0502020204030204" pitchFamily="34" charset="0"/>
                  </a:rPr>
                  <a:t>if </a:t>
                </a:r>
                <a14:m>
                  <m:oMath xmlns:m="http://schemas.openxmlformats.org/officeDocument/2006/math">
                    <m:sSub>
                      <m:sSubPr>
                        <m:ctrlPr>
                          <a:rPr lang="en-US" altLang="zh-CN" i="1" dirty="0" smtClean="0">
                            <a:latin typeface="Cambria Math" panose="02040503050406030204" pitchFamily="18" charset="0"/>
                            <a:ea typeface="Calibri" panose="020F0502020204030204" pitchFamily="34" charset="0"/>
                            <a:cs typeface="Calibri" panose="020F0502020204030204" pitchFamily="34" charset="0"/>
                          </a:rPr>
                        </m:ctrlPr>
                      </m:sSubPr>
                      <m:e>
                        <m:r>
                          <a:rPr lang="en-US" altLang="zh-CN" i="1" dirty="0" smtClean="0">
                            <a:latin typeface="Cambria Math" panose="02040503050406030204" pitchFamily="18" charset="0"/>
                            <a:ea typeface="Calibri" panose="020F0502020204030204" pitchFamily="34" charset="0"/>
                            <a:cs typeface="Calibri" panose="020F0502020204030204" pitchFamily="34" charset="0"/>
                          </a:rPr>
                          <m:t>𝑃</m:t>
                        </m:r>
                      </m:e>
                      <m:sub>
                        <m:r>
                          <a:rPr lang="en-US" altLang="zh-CN" b="0" i="1" dirty="0" smtClean="0">
                            <a:latin typeface="Cambria Math" panose="02040503050406030204" pitchFamily="18" charset="0"/>
                            <a:ea typeface="Calibri" panose="020F0502020204030204" pitchFamily="34" charset="0"/>
                            <a:cs typeface="Calibri" panose="020F0502020204030204" pitchFamily="34" charset="0"/>
                          </a:rPr>
                          <m:t>𝑖</m:t>
                        </m:r>
                      </m:sub>
                    </m:sSub>
                  </m:oMath>
                </a14:m>
                <a:r>
                  <a:rPr lang="en-US" altLang="zh-CN" dirty="0">
                    <a:latin typeface="Calibri" panose="020F0502020204030204" pitchFamily="34" charset="0"/>
                    <a:ea typeface="Calibri" panose="020F0502020204030204" pitchFamily="34" charset="0"/>
                    <a:cs typeface="Calibri" panose="020F0502020204030204" pitchFamily="34" charset="0"/>
                  </a:rPr>
                  <a:t> is </a:t>
                </a:r>
                <a:r>
                  <a:rPr lang="en-US" altLang="zh-CN" dirty="0">
                    <a:solidFill>
                      <a:schemeClr val="accent2"/>
                    </a:solidFill>
                    <a:latin typeface="Calibri" panose="020F0502020204030204" pitchFamily="34" charset="0"/>
                    <a:ea typeface="Calibri" panose="020F0502020204030204" pitchFamily="34" charset="0"/>
                    <a:cs typeface="Calibri" panose="020F0502020204030204" pitchFamily="34" charset="0"/>
                  </a:rPr>
                  <a:t>bounded or unbounded</a:t>
                </a:r>
                <a:r>
                  <a:rPr lang="en-US" altLang="zh-CN" dirty="0">
                    <a:latin typeface="Calibri" panose="020F0502020204030204" pitchFamily="34" charset="0"/>
                    <a:ea typeface="Calibri" panose="020F0502020204030204" pitchFamily="34" charset="0"/>
                    <a:cs typeface="Calibri" panose="020F0502020204030204" pitchFamily="34" charset="0"/>
                  </a:rPr>
                  <a:t>, </a:t>
                </a:r>
                <a14:m>
                  <m:oMath xmlns:m="http://schemas.openxmlformats.org/officeDocument/2006/math">
                    <m:sSub>
                      <m:sSubPr>
                        <m:ctrlPr>
                          <a:rPr lang="en-US" altLang="zh-CN" i="1" dirty="0" smtClean="0">
                            <a:latin typeface="Cambria Math" panose="02040503050406030204" pitchFamily="18" charset="0"/>
                            <a:ea typeface="Calibri" panose="020F0502020204030204" pitchFamily="34" charset="0"/>
                            <a:cs typeface="Calibri" panose="020F0502020204030204" pitchFamily="34" charset="0"/>
                          </a:rPr>
                        </m:ctrlPr>
                      </m:sSubPr>
                      <m:e>
                        <m:r>
                          <a:rPr lang="en-US" altLang="zh-CN" i="1" dirty="0" smtClean="0">
                            <a:latin typeface="Cambria Math" panose="02040503050406030204" pitchFamily="18" charset="0"/>
                            <a:ea typeface="Calibri" panose="020F0502020204030204" pitchFamily="34" charset="0"/>
                            <a:cs typeface="Calibri" panose="020F0502020204030204" pitchFamily="34" charset="0"/>
                          </a:rPr>
                          <m:t>𝑥</m:t>
                        </m:r>
                      </m:e>
                      <m:sub>
                        <m:r>
                          <a:rPr lang="en-US" altLang="zh-CN" i="1" dirty="0" smtClean="0">
                            <a:latin typeface="Cambria Math" panose="02040503050406030204" pitchFamily="18" charset="0"/>
                            <a:ea typeface="Calibri" panose="020F0502020204030204" pitchFamily="34" charset="0"/>
                            <a:cs typeface="Calibri" panose="020F0502020204030204" pitchFamily="34" charset="0"/>
                          </a:rPr>
                          <m:t>𝑖</m:t>
                        </m:r>
                      </m:sub>
                    </m:sSub>
                  </m:oMath>
                </a14:m>
                <a:r>
                  <a:rPr lang="en-US" altLang="zh-CN" dirty="0">
                    <a:latin typeface="Calibri" panose="020F0502020204030204" pitchFamily="34" charset="0"/>
                    <a:ea typeface="Calibri" panose="020F0502020204030204" pitchFamily="34" charset="0"/>
                    <a:cs typeface="Calibri" panose="020F0502020204030204" pitchFamily="34" charset="0"/>
                  </a:rPr>
                  <a:t> can also be represented by a </a:t>
                </a:r>
                <a:r>
                  <a:rPr lang="en-US" altLang="zh-CN" dirty="0">
                    <a:solidFill>
                      <a:schemeClr val="accent2"/>
                    </a:solidFill>
                    <a:latin typeface="Calibri" panose="020F0502020204030204" pitchFamily="34" charset="0"/>
                    <a:ea typeface="Calibri" panose="020F0502020204030204" pitchFamily="34" charset="0"/>
                    <a:cs typeface="Calibri" panose="020F0502020204030204" pitchFamily="34" charset="0"/>
                  </a:rPr>
                  <a:t>linear combination of vertices and polar rays </a:t>
                </a:r>
                <a:r>
                  <a:rPr lang="en-US" altLang="zh-CN" dirty="0">
                    <a:latin typeface="Calibri" panose="020F0502020204030204" pitchFamily="34" charset="0"/>
                    <a:ea typeface="Calibri" panose="020F0502020204030204" pitchFamily="34" charset="0"/>
                    <a:cs typeface="Calibri" panose="020F0502020204030204" pitchFamily="34" charset="0"/>
                  </a:rPr>
                  <a:t>of </a:t>
                </a:r>
                <a14:m>
                  <m:oMath xmlns:m="http://schemas.openxmlformats.org/officeDocument/2006/math">
                    <m:sSub>
                      <m:sSubPr>
                        <m:ctrlPr>
                          <a:rPr lang="en-US" altLang="zh-CN" i="1" dirty="0">
                            <a:latin typeface="Cambria Math" panose="02040503050406030204" pitchFamily="18" charset="0"/>
                            <a:ea typeface="Calibri" panose="020F0502020204030204" pitchFamily="34" charset="0"/>
                            <a:cs typeface="Calibri" panose="020F0502020204030204" pitchFamily="34" charset="0"/>
                          </a:rPr>
                        </m:ctrlPr>
                      </m:sSubPr>
                      <m:e>
                        <m:r>
                          <a:rPr lang="en-US" altLang="zh-CN" i="1" dirty="0">
                            <a:latin typeface="Cambria Math" panose="02040503050406030204" pitchFamily="18" charset="0"/>
                            <a:ea typeface="Calibri" panose="020F0502020204030204" pitchFamily="34" charset="0"/>
                            <a:cs typeface="Calibri" panose="020F0502020204030204" pitchFamily="34" charset="0"/>
                          </a:rPr>
                          <m:t>𝑃</m:t>
                        </m:r>
                      </m:e>
                      <m:sub>
                        <m:r>
                          <a:rPr lang="en-US" altLang="zh-CN" i="1" dirty="0">
                            <a:latin typeface="Cambria Math" panose="02040503050406030204" pitchFamily="18" charset="0"/>
                            <a:ea typeface="Calibri" panose="020F0502020204030204" pitchFamily="34" charset="0"/>
                            <a:cs typeface="Calibri" panose="020F0502020204030204" pitchFamily="34" charset="0"/>
                          </a:rPr>
                          <m:t>𝑖</m:t>
                        </m:r>
                      </m:sub>
                    </m:sSub>
                  </m:oMath>
                </a14:m>
                <a:r>
                  <a:rPr lang="en-US" altLang="zh-CN" dirty="0">
                    <a:latin typeface="Calibri" panose="020F0502020204030204" pitchFamily="34" charset="0"/>
                    <a:ea typeface="Calibri" panose="020F0502020204030204" pitchFamily="34" charset="0"/>
                    <a:cs typeface="Calibri" panose="020F0502020204030204" pitchFamily="34" charset="0"/>
                  </a:rPr>
                  <a:t>.</a:t>
                </a:r>
                <a:endParaRPr lang="zh-CN" altLang="en-US" dirty="0">
                  <a:latin typeface="Calibri" panose="020F0502020204030204" pitchFamily="34" charset="0"/>
                  <a:cs typeface="Calibri" panose="020F0502020204030204" pitchFamily="34" charset="0"/>
                </a:endParaRPr>
              </a:p>
            </p:txBody>
          </p:sp>
        </mc:Choice>
        <mc:Fallback xmlns="">
          <p:sp>
            <p:nvSpPr>
              <p:cNvPr id="57" name="文本框 65">
                <a:extLst>
                  <a:ext uri="{FF2B5EF4-FFF2-40B4-BE49-F238E27FC236}">
                    <a16:creationId xmlns:a16="http://schemas.microsoft.com/office/drawing/2014/main" id="{6CBA7452-F591-BA03-BDBB-5B72ED1AA84A}"/>
                  </a:ext>
                </a:extLst>
              </p:cNvPr>
              <p:cNvSpPr txBox="1">
                <a:spLocks noRot="1" noChangeAspect="1" noMove="1" noResize="1" noEditPoints="1" noAdjustHandles="1" noChangeArrowheads="1" noChangeShapeType="1" noTextEdit="1"/>
              </p:cNvSpPr>
              <p:nvPr/>
            </p:nvSpPr>
            <p:spPr>
              <a:xfrm>
                <a:off x="5945829" y="4183581"/>
                <a:ext cx="6109034" cy="646331"/>
              </a:xfrm>
              <a:prstGeom prst="rect">
                <a:avLst/>
              </a:prstGeom>
              <a:blipFill>
                <a:blip r:embed="rId15"/>
                <a:stretch>
                  <a:fillRect l="-798" t="-4717" r="-399" b="-14151"/>
                </a:stretch>
              </a:blipFill>
            </p:spPr>
            <p:txBody>
              <a:bodyPr/>
              <a:lstStyle/>
              <a:p>
                <a:r>
                  <a:rPr lang="en-US">
                    <a:noFill/>
                  </a:rPr>
                  <a:t> </a:t>
                </a:r>
              </a:p>
            </p:txBody>
          </p:sp>
        </mc:Fallback>
      </mc:AlternateContent>
      <p:pic>
        <p:nvPicPr>
          <p:cNvPr id="58" name="图片 67">
            <a:extLst>
              <a:ext uri="{FF2B5EF4-FFF2-40B4-BE49-F238E27FC236}">
                <a16:creationId xmlns:a16="http://schemas.microsoft.com/office/drawing/2014/main" id="{7ADEED7D-46F9-A3A2-B2E2-82329BBEAE91}"/>
              </a:ext>
            </a:extLst>
          </p:cNvPr>
          <p:cNvPicPr>
            <a:picLocks noChangeAspect="1"/>
          </p:cNvPicPr>
          <p:nvPr/>
        </p:nvPicPr>
        <p:blipFill>
          <a:blip r:embed="rId16"/>
          <a:stretch>
            <a:fillRect/>
          </a:stretch>
        </p:blipFill>
        <p:spPr>
          <a:xfrm>
            <a:off x="7467783" y="5008083"/>
            <a:ext cx="3560148" cy="495140"/>
          </a:xfrm>
          <a:prstGeom prst="rect">
            <a:avLst/>
          </a:prstGeom>
        </p:spPr>
      </p:pic>
      <mc:AlternateContent xmlns:mc="http://schemas.openxmlformats.org/markup-compatibility/2006" xmlns:a14="http://schemas.microsoft.com/office/drawing/2010/main">
        <mc:Choice Requires="a14">
          <p:sp>
            <p:nvSpPr>
              <p:cNvPr id="59" name="文本框 74">
                <a:extLst>
                  <a:ext uri="{FF2B5EF4-FFF2-40B4-BE49-F238E27FC236}">
                    <a16:creationId xmlns:a16="http://schemas.microsoft.com/office/drawing/2014/main" id="{1C469C9A-75FD-D99E-9B77-32771B74902D}"/>
                  </a:ext>
                </a:extLst>
              </p:cNvPr>
              <p:cNvSpPr txBox="1"/>
              <p:nvPr/>
            </p:nvSpPr>
            <p:spPr>
              <a:xfrm>
                <a:off x="5945829" y="2594886"/>
                <a:ext cx="6109034" cy="646331"/>
              </a:xfrm>
              <a:prstGeom prst="rect">
                <a:avLst/>
              </a:prstGeom>
              <a:noFill/>
            </p:spPr>
            <p:txBody>
              <a:bodyPr wrap="square">
                <a:spAutoFit/>
              </a:bodyPr>
              <a:lstStyle/>
              <a:p>
                <a:r>
                  <a:rPr lang="en-US" altLang="zh-CN" dirty="0">
                    <a:latin typeface="Calibri" panose="020F0502020204030204" pitchFamily="34" charset="0"/>
                    <a:ea typeface="Calibri" panose="020F0502020204030204" pitchFamily="34" charset="0"/>
                    <a:cs typeface="Calibri" panose="020F0502020204030204" pitchFamily="34" charset="0"/>
                  </a:rPr>
                  <a:t>if </a:t>
                </a:r>
                <a14:m>
                  <m:oMath xmlns:m="http://schemas.openxmlformats.org/officeDocument/2006/math">
                    <m:sSub>
                      <m:sSubPr>
                        <m:ctrlPr>
                          <a:rPr lang="en-US" altLang="zh-CN" i="1" dirty="0" smtClean="0">
                            <a:latin typeface="Cambria Math" panose="02040503050406030204" pitchFamily="18" charset="0"/>
                            <a:ea typeface="Calibri" panose="020F0502020204030204" pitchFamily="34" charset="0"/>
                            <a:cs typeface="Calibri" panose="020F0502020204030204" pitchFamily="34" charset="0"/>
                          </a:rPr>
                        </m:ctrlPr>
                      </m:sSubPr>
                      <m:e>
                        <m:r>
                          <a:rPr lang="en-US" altLang="zh-CN" i="1" dirty="0" smtClean="0">
                            <a:latin typeface="Cambria Math" panose="02040503050406030204" pitchFamily="18" charset="0"/>
                            <a:ea typeface="Calibri" panose="020F0502020204030204" pitchFamily="34" charset="0"/>
                            <a:cs typeface="Calibri" panose="020F0502020204030204" pitchFamily="34" charset="0"/>
                          </a:rPr>
                          <m:t>𝑃</m:t>
                        </m:r>
                      </m:e>
                      <m:sub>
                        <m:r>
                          <a:rPr lang="en-US" altLang="zh-CN" b="0" i="1" dirty="0" smtClean="0">
                            <a:latin typeface="Cambria Math" panose="02040503050406030204" pitchFamily="18" charset="0"/>
                            <a:ea typeface="Calibri" panose="020F0502020204030204" pitchFamily="34" charset="0"/>
                            <a:cs typeface="Calibri" panose="020F0502020204030204" pitchFamily="34" charset="0"/>
                          </a:rPr>
                          <m:t>𝑖</m:t>
                        </m:r>
                      </m:sub>
                    </m:sSub>
                  </m:oMath>
                </a14:m>
                <a:r>
                  <a:rPr lang="en-US" altLang="zh-CN" dirty="0">
                    <a:latin typeface="Calibri" panose="020F0502020204030204" pitchFamily="34" charset="0"/>
                    <a:ea typeface="Calibri" panose="020F0502020204030204" pitchFamily="34" charset="0"/>
                    <a:cs typeface="Calibri" panose="020F0502020204030204" pitchFamily="34" charset="0"/>
                  </a:rPr>
                  <a:t> is </a:t>
                </a:r>
                <a:r>
                  <a:rPr lang="en-US" altLang="zh-CN" dirty="0">
                    <a:solidFill>
                      <a:schemeClr val="accent2"/>
                    </a:solidFill>
                    <a:latin typeface="Calibri" panose="020F0502020204030204" pitchFamily="34" charset="0"/>
                    <a:ea typeface="Calibri" panose="020F0502020204030204" pitchFamily="34" charset="0"/>
                    <a:cs typeface="Calibri" panose="020F0502020204030204" pitchFamily="34" charset="0"/>
                  </a:rPr>
                  <a:t>bounded</a:t>
                </a:r>
                <a:r>
                  <a:rPr lang="en-US" altLang="zh-CN" dirty="0">
                    <a:latin typeface="Calibri" panose="020F0502020204030204" pitchFamily="34" charset="0"/>
                    <a:ea typeface="Calibri" panose="020F0502020204030204" pitchFamily="34" charset="0"/>
                    <a:cs typeface="Calibri" panose="020F0502020204030204" pitchFamily="34" charset="0"/>
                  </a:rPr>
                  <a:t>, </a:t>
                </a:r>
                <a14:m>
                  <m:oMath xmlns:m="http://schemas.openxmlformats.org/officeDocument/2006/math">
                    <m:sSub>
                      <m:sSubPr>
                        <m:ctrlPr>
                          <a:rPr lang="en-US" altLang="zh-CN" i="1" dirty="0" smtClean="0">
                            <a:latin typeface="Cambria Math" panose="02040503050406030204" pitchFamily="18" charset="0"/>
                            <a:ea typeface="Calibri" panose="020F0502020204030204" pitchFamily="34" charset="0"/>
                            <a:cs typeface="Calibri" panose="020F0502020204030204" pitchFamily="34" charset="0"/>
                          </a:rPr>
                        </m:ctrlPr>
                      </m:sSubPr>
                      <m:e>
                        <m:r>
                          <a:rPr lang="en-US" altLang="zh-CN" i="1" dirty="0" smtClean="0">
                            <a:latin typeface="Cambria Math" panose="02040503050406030204" pitchFamily="18" charset="0"/>
                            <a:ea typeface="Calibri" panose="020F0502020204030204" pitchFamily="34" charset="0"/>
                            <a:cs typeface="Calibri" panose="020F0502020204030204" pitchFamily="34" charset="0"/>
                          </a:rPr>
                          <m:t>𝑥</m:t>
                        </m:r>
                      </m:e>
                      <m:sub>
                        <m:r>
                          <a:rPr lang="en-US" altLang="zh-CN" i="1" dirty="0" smtClean="0">
                            <a:latin typeface="Cambria Math" panose="02040503050406030204" pitchFamily="18" charset="0"/>
                            <a:ea typeface="Calibri" panose="020F0502020204030204" pitchFamily="34" charset="0"/>
                            <a:cs typeface="Calibri" panose="020F0502020204030204" pitchFamily="34" charset="0"/>
                          </a:rPr>
                          <m:t>𝑖</m:t>
                        </m:r>
                      </m:sub>
                    </m:sSub>
                  </m:oMath>
                </a14:m>
                <a:r>
                  <a:rPr lang="en-US" altLang="zh-CN" dirty="0">
                    <a:latin typeface="Calibri" panose="020F0502020204030204" pitchFamily="34" charset="0"/>
                    <a:ea typeface="Calibri" panose="020F0502020204030204" pitchFamily="34" charset="0"/>
                    <a:cs typeface="Calibri" panose="020F0502020204030204" pitchFamily="34" charset="0"/>
                  </a:rPr>
                  <a:t> can be expressed as </a:t>
                </a:r>
                <a:r>
                  <a:rPr lang="en-US" altLang="zh-CN" dirty="0">
                    <a:solidFill>
                      <a:schemeClr val="accent2"/>
                    </a:solidFill>
                    <a:latin typeface="Calibri" panose="020F0502020204030204" pitchFamily="34" charset="0"/>
                    <a:ea typeface="Calibri" panose="020F0502020204030204" pitchFamily="34" charset="0"/>
                    <a:cs typeface="Calibri" panose="020F0502020204030204" pitchFamily="34" charset="0"/>
                  </a:rPr>
                  <a:t>a convex combination of the vertices</a:t>
                </a:r>
                <a:r>
                  <a:rPr lang="en-US" altLang="zh-CN" dirty="0">
                    <a:latin typeface="Calibri" panose="020F0502020204030204" pitchFamily="34" charset="0"/>
                    <a:ea typeface="Calibri" panose="020F0502020204030204" pitchFamily="34" charset="0"/>
                    <a:cs typeface="Calibri" panose="020F0502020204030204" pitchFamily="34" charset="0"/>
                  </a:rPr>
                  <a:t> of </a:t>
                </a:r>
                <a14:m>
                  <m:oMath xmlns:m="http://schemas.openxmlformats.org/officeDocument/2006/math">
                    <m:sSub>
                      <m:sSubPr>
                        <m:ctrlPr>
                          <a:rPr lang="en-US" altLang="zh-CN" i="1" dirty="0">
                            <a:latin typeface="Cambria Math" panose="02040503050406030204" pitchFamily="18" charset="0"/>
                            <a:ea typeface="Calibri" panose="020F0502020204030204" pitchFamily="34" charset="0"/>
                            <a:cs typeface="Calibri" panose="020F0502020204030204" pitchFamily="34" charset="0"/>
                          </a:rPr>
                        </m:ctrlPr>
                      </m:sSubPr>
                      <m:e>
                        <m:r>
                          <a:rPr lang="en-US" altLang="zh-CN" i="1" dirty="0">
                            <a:latin typeface="Cambria Math" panose="02040503050406030204" pitchFamily="18" charset="0"/>
                            <a:ea typeface="Calibri" panose="020F0502020204030204" pitchFamily="34" charset="0"/>
                            <a:cs typeface="Calibri" panose="020F0502020204030204" pitchFamily="34" charset="0"/>
                          </a:rPr>
                          <m:t>𝑃</m:t>
                        </m:r>
                      </m:e>
                      <m:sub>
                        <m:r>
                          <a:rPr lang="en-US" altLang="zh-CN" i="1" dirty="0">
                            <a:latin typeface="Cambria Math" panose="02040503050406030204" pitchFamily="18" charset="0"/>
                            <a:ea typeface="Calibri" panose="020F0502020204030204" pitchFamily="34" charset="0"/>
                            <a:cs typeface="Calibri" panose="020F0502020204030204" pitchFamily="34" charset="0"/>
                          </a:rPr>
                          <m:t>𝑖</m:t>
                        </m:r>
                      </m:sub>
                    </m:sSub>
                  </m:oMath>
                </a14:m>
                <a:r>
                  <a:rPr lang="en-US" altLang="zh-CN" dirty="0">
                    <a:latin typeface="Calibri" panose="020F0502020204030204" pitchFamily="34" charset="0"/>
                    <a:ea typeface="Calibri" panose="020F0502020204030204" pitchFamily="34" charset="0"/>
                    <a:cs typeface="Calibri" panose="020F0502020204030204" pitchFamily="34" charset="0"/>
                  </a:rPr>
                  <a:t>.</a:t>
                </a:r>
                <a:endParaRPr lang="zh-CN" altLang="en-US" dirty="0">
                  <a:latin typeface="Calibri" panose="020F0502020204030204" pitchFamily="34" charset="0"/>
                  <a:cs typeface="Calibri" panose="020F0502020204030204" pitchFamily="34" charset="0"/>
                </a:endParaRPr>
              </a:p>
            </p:txBody>
          </p:sp>
        </mc:Choice>
        <mc:Fallback xmlns="">
          <p:sp>
            <p:nvSpPr>
              <p:cNvPr id="59" name="文本框 74">
                <a:extLst>
                  <a:ext uri="{FF2B5EF4-FFF2-40B4-BE49-F238E27FC236}">
                    <a16:creationId xmlns:a16="http://schemas.microsoft.com/office/drawing/2014/main" id="{1C469C9A-75FD-D99E-9B77-32771B74902D}"/>
                  </a:ext>
                </a:extLst>
              </p:cNvPr>
              <p:cNvSpPr txBox="1">
                <a:spLocks noRot="1" noChangeAspect="1" noMove="1" noResize="1" noEditPoints="1" noAdjustHandles="1" noChangeArrowheads="1" noChangeShapeType="1" noTextEdit="1"/>
              </p:cNvSpPr>
              <p:nvPr/>
            </p:nvSpPr>
            <p:spPr>
              <a:xfrm>
                <a:off x="5945829" y="2594886"/>
                <a:ext cx="6109034" cy="646331"/>
              </a:xfrm>
              <a:prstGeom prst="rect">
                <a:avLst/>
              </a:prstGeom>
              <a:blipFill>
                <a:blip r:embed="rId17"/>
                <a:stretch>
                  <a:fillRect l="-798" t="-5660" b="-14151"/>
                </a:stretch>
              </a:blipFill>
            </p:spPr>
            <p:txBody>
              <a:bodyPr/>
              <a:lstStyle/>
              <a:p>
                <a:r>
                  <a:rPr lang="en-US">
                    <a:noFill/>
                  </a:rPr>
                  <a:t> </a:t>
                </a:r>
              </a:p>
            </p:txBody>
          </p:sp>
        </mc:Fallback>
      </mc:AlternateContent>
      <p:pic>
        <p:nvPicPr>
          <p:cNvPr id="60" name="图片 76">
            <a:extLst>
              <a:ext uri="{FF2B5EF4-FFF2-40B4-BE49-F238E27FC236}">
                <a16:creationId xmlns:a16="http://schemas.microsoft.com/office/drawing/2014/main" id="{617D9A67-2735-2414-2C26-616E8623DF80}"/>
              </a:ext>
            </a:extLst>
          </p:cNvPr>
          <p:cNvPicPr>
            <a:picLocks noChangeAspect="1"/>
          </p:cNvPicPr>
          <p:nvPr/>
        </p:nvPicPr>
        <p:blipFill>
          <a:blip r:embed="rId18"/>
          <a:stretch>
            <a:fillRect/>
          </a:stretch>
        </p:blipFill>
        <p:spPr>
          <a:xfrm>
            <a:off x="7467783" y="3413838"/>
            <a:ext cx="3202521" cy="601372"/>
          </a:xfrm>
          <a:prstGeom prst="rect">
            <a:avLst/>
          </a:prstGeom>
        </p:spPr>
      </p:pic>
    </p:spTree>
    <p:extLst>
      <p:ext uri="{BB962C8B-B14F-4D97-AF65-F5344CB8AC3E}">
        <p14:creationId xmlns:p14="http://schemas.microsoft.com/office/powerpoint/2010/main" val="3193130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51"/>
                                        </p:tgtEl>
                                        <p:attrNameLst>
                                          <p:attrName>style.visibility</p:attrName>
                                        </p:attrNameLst>
                                      </p:cBhvr>
                                      <p:to>
                                        <p:strVal val="visible"/>
                                      </p:to>
                                    </p:set>
                                    <p:animEffect transition="in" filter="wipe(up)">
                                      <p:cBhvr>
                                        <p:cTn id="12" dur="500"/>
                                        <p:tgtEl>
                                          <p:spTgt spid="51"/>
                                        </p:tgtEl>
                                      </p:cBhvr>
                                    </p:animEffect>
                                  </p:childTnLst>
                                </p:cTn>
                              </p:par>
                              <p:par>
                                <p:cTn id="13" presetID="22" presetClass="entr" presetSubtype="1" fill="hold" nodeType="withEffect">
                                  <p:stCondLst>
                                    <p:cond delay="0"/>
                                  </p:stCondLst>
                                  <p:childTnLst>
                                    <p:set>
                                      <p:cBhvr>
                                        <p:cTn id="14" dur="1" fill="hold">
                                          <p:stCondLst>
                                            <p:cond delay="0"/>
                                          </p:stCondLst>
                                        </p:cTn>
                                        <p:tgtEl>
                                          <p:spTgt spid="52"/>
                                        </p:tgtEl>
                                        <p:attrNameLst>
                                          <p:attrName>style.visibility</p:attrName>
                                        </p:attrNameLst>
                                      </p:cBhvr>
                                      <p:to>
                                        <p:strVal val="visible"/>
                                      </p:to>
                                    </p:set>
                                    <p:animEffect transition="in" filter="wipe(up)">
                                      <p:cBhvr>
                                        <p:cTn id="15" dur="500"/>
                                        <p:tgtEl>
                                          <p:spTgt spid="5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53"/>
                                        </p:tgtEl>
                                        <p:attrNameLst>
                                          <p:attrName>style.visibility</p:attrName>
                                        </p:attrNameLst>
                                      </p:cBhvr>
                                      <p:to>
                                        <p:strVal val="visible"/>
                                      </p:to>
                                    </p:set>
                                    <p:animEffect transition="in" filter="fade">
                                      <p:cBhvr>
                                        <p:cTn id="20" dur="500"/>
                                        <p:tgtEl>
                                          <p:spTgt spid="53"/>
                                        </p:tgtEl>
                                      </p:cBhvr>
                                    </p:animEffect>
                                  </p:childTnLst>
                                </p:cTn>
                              </p:par>
                              <p:par>
                                <p:cTn id="21" presetID="10" presetClass="entr" presetSubtype="0" fill="hold" nodeType="withEffect">
                                  <p:stCondLst>
                                    <p:cond delay="0"/>
                                  </p:stCondLst>
                                  <p:childTnLst>
                                    <p:set>
                                      <p:cBhvr>
                                        <p:cTn id="22" dur="1" fill="hold">
                                          <p:stCondLst>
                                            <p:cond delay="0"/>
                                          </p:stCondLst>
                                        </p:cTn>
                                        <p:tgtEl>
                                          <p:spTgt spid="54"/>
                                        </p:tgtEl>
                                        <p:attrNameLst>
                                          <p:attrName>style.visibility</p:attrName>
                                        </p:attrNameLst>
                                      </p:cBhvr>
                                      <p:to>
                                        <p:strVal val="visible"/>
                                      </p:to>
                                    </p:set>
                                    <p:animEffect transition="in" filter="fade">
                                      <p:cBhvr>
                                        <p:cTn id="23" dur="500"/>
                                        <p:tgtEl>
                                          <p:spTgt spid="54"/>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59"/>
                                        </p:tgtEl>
                                        <p:attrNameLst>
                                          <p:attrName>style.visibility</p:attrName>
                                        </p:attrNameLst>
                                      </p:cBhvr>
                                      <p:to>
                                        <p:strVal val="visible"/>
                                      </p:to>
                                    </p:set>
                                    <p:animEffect transition="in" filter="fade">
                                      <p:cBhvr>
                                        <p:cTn id="26" dur="500"/>
                                        <p:tgtEl>
                                          <p:spTgt spid="59"/>
                                        </p:tgtEl>
                                      </p:cBhvr>
                                    </p:animEffect>
                                  </p:childTnLst>
                                </p:cTn>
                              </p:par>
                              <p:par>
                                <p:cTn id="27" presetID="10" presetClass="entr" presetSubtype="0" fill="hold" nodeType="withEffect">
                                  <p:stCondLst>
                                    <p:cond delay="0"/>
                                  </p:stCondLst>
                                  <p:childTnLst>
                                    <p:set>
                                      <p:cBhvr>
                                        <p:cTn id="28" dur="1" fill="hold">
                                          <p:stCondLst>
                                            <p:cond delay="0"/>
                                          </p:stCondLst>
                                        </p:cTn>
                                        <p:tgtEl>
                                          <p:spTgt spid="60"/>
                                        </p:tgtEl>
                                        <p:attrNameLst>
                                          <p:attrName>style.visibility</p:attrName>
                                        </p:attrNameLst>
                                      </p:cBhvr>
                                      <p:to>
                                        <p:strVal val="visible"/>
                                      </p:to>
                                    </p:set>
                                    <p:animEffect transition="in" filter="fade">
                                      <p:cBhvr>
                                        <p:cTn id="29" dur="500"/>
                                        <p:tgtEl>
                                          <p:spTgt spid="60"/>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57"/>
                                        </p:tgtEl>
                                        <p:attrNameLst>
                                          <p:attrName>style.visibility</p:attrName>
                                        </p:attrNameLst>
                                      </p:cBhvr>
                                      <p:to>
                                        <p:strVal val="visible"/>
                                      </p:to>
                                    </p:set>
                                    <p:animEffect transition="in" filter="fade">
                                      <p:cBhvr>
                                        <p:cTn id="34" dur="500"/>
                                        <p:tgtEl>
                                          <p:spTgt spid="57"/>
                                        </p:tgtEl>
                                      </p:cBhvr>
                                    </p:animEffect>
                                  </p:childTnLst>
                                </p:cTn>
                              </p:par>
                              <p:par>
                                <p:cTn id="35" presetID="10" presetClass="entr" presetSubtype="0" fill="hold" nodeType="withEffect">
                                  <p:stCondLst>
                                    <p:cond delay="0"/>
                                  </p:stCondLst>
                                  <p:childTnLst>
                                    <p:set>
                                      <p:cBhvr>
                                        <p:cTn id="36" dur="1" fill="hold">
                                          <p:stCondLst>
                                            <p:cond delay="0"/>
                                          </p:stCondLst>
                                        </p:cTn>
                                        <p:tgtEl>
                                          <p:spTgt spid="58"/>
                                        </p:tgtEl>
                                        <p:attrNameLst>
                                          <p:attrName>style.visibility</p:attrName>
                                        </p:attrNameLst>
                                      </p:cBhvr>
                                      <p:to>
                                        <p:strVal val="visible"/>
                                      </p:to>
                                    </p:set>
                                    <p:animEffect transition="in" filter="fade">
                                      <p:cBhvr>
                                        <p:cTn id="37"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1" grpId="0" animBg="1"/>
      <p:bldP spid="53" grpId="0"/>
      <p:bldP spid="57" grpId="0"/>
      <p:bldP spid="59"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DA116B-7D93-C7C7-16BD-1E1E12938E07}"/>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76C802ED-BF78-1D99-28A3-75BB302EFCA0}"/>
              </a:ext>
            </a:extLst>
          </p:cNvPr>
          <p:cNvSpPr/>
          <p:nvPr/>
        </p:nvSpPr>
        <p:spPr>
          <a:xfrm>
            <a:off x="0" y="0"/>
            <a:ext cx="1554480" cy="6858000"/>
          </a:xfrm>
          <a:prstGeom prst="rect">
            <a:avLst/>
          </a:prstGeom>
          <a:solidFill>
            <a:srgbClr val="A42037"/>
          </a:solidFill>
          <a:ln/>
        </p:spPr>
        <p:txBody>
          <a:bodyPr/>
          <a:lstStyle/>
          <a:p>
            <a:endParaRPr lang="en-US"/>
          </a:p>
        </p:txBody>
      </p:sp>
      <p:sp>
        <p:nvSpPr>
          <p:cNvPr id="4" name="Text 2">
            <a:extLst>
              <a:ext uri="{FF2B5EF4-FFF2-40B4-BE49-F238E27FC236}">
                <a16:creationId xmlns:a16="http://schemas.microsoft.com/office/drawing/2014/main" id="{9AD3FADC-2967-C284-EC56-40DDFD3366EB}"/>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Q Algorithm</a:t>
            </a:r>
            <a:endParaRPr lang="en-US" sz="1250" dirty="0"/>
          </a:p>
        </p:txBody>
      </p:sp>
      <p:sp>
        <p:nvSpPr>
          <p:cNvPr id="5" name="Shape 3">
            <a:extLst>
              <a:ext uri="{FF2B5EF4-FFF2-40B4-BE49-F238E27FC236}">
                <a16:creationId xmlns:a16="http://schemas.microsoft.com/office/drawing/2014/main" id="{98FA1112-9AB8-4EC9-34A8-3D1BF0EBFE29}"/>
              </a:ext>
            </a:extLst>
          </p:cNvPr>
          <p:cNvSpPr/>
          <p:nvPr/>
        </p:nvSpPr>
        <p:spPr>
          <a:xfrm>
            <a:off x="109728" y="2267712"/>
            <a:ext cx="1335024" cy="512064"/>
          </a:xfrm>
          <a:prstGeom prst="roundRect">
            <a:avLst>
              <a:gd name="adj" fmla="val 14286"/>
            </a:avLst>
          </a:prstGeom>
          <a:solidFill>
            <a:srgbClr val="FFFFFF"/>
          </a:solidFill>
          <a:ln/>
        </p:spPr>
        <p:txBody>
          <a:bodyPr/>
          <a:lstStyle/>
          <a:p>
            <a:endParaRPr lang="en-US"/>
          </a:p>
        </p:txBody>
      </p:sp>
      <p:sp>
        <p:nvSpPr>
          <p:cNvPr id="6" name="Text 4">
            <a:extLst>
              <a:ext uri="{FF2B5EF4-FFF2-40B4-BE49-F238E27FC236}">
                <a16:creationId xmlns:a16="http://schemas.microsoft.com/office/drawing/2014/main" id="{90C9AB01-4F2A-DD2C-4AFC-F561E30DC950}"/>
              </a:ext>
            </a:extLst>
          </p:cNvPr>
          <p:cNvSpPr/>
          <p:nvPr/>
        </p:nvSpPr>
        <p:spPr>
          <a:xfrm>
            <a:off x="182880" y="2267712"/>
            <a:ext cx="1225296" cy="512064"/>
          </a:xfrm>
          <a:prstGeom prst="rect">
            <a:avLst/>
          </a:prstGeom>
          <a:noFill/>
          <a:ln/>
        </p:spPr>
        <p:txBody>
          <a:bodyPr wrap="square" rtlCol="0" anchor="ctr"/>
          <a:lstStyle/>
          <a:p>
            <a:pPr marL="0" indent="0" algn="l">
              <a:buNone/>
            </a:pPr>
            <a:r>
              <a:rPr lang="en-US" sz="1250" b="1" dirty="0" err="1">
                <a:solidFill>
                  <a:srgbClr val="A42037"/>
                </a:solidFill>
                <a:latin typeface="Calibri" pitchFamily="34" charset="0"/>
                <a:ea typeface="Calibri" pitchFamily="34" charset="-122"/>
                <a:cs typeface="Calibri" pitchFamily="34" charset="-120"/>
              </a:rPr>
              <a:t>HyQC</a:t>
            </a:r>
            <a:endParaRPr lang="en-US" sz="1250" dirty="0"/>
          </a:p>
        </p:txBody>
      </p:sp>
      <p:sp>
        <p:nvSpPr>
          <p:cNvPr id="7" name="Text 5">
            <a:extLst>
              <a:ext uri="{FF2B5EF4-FFF2-40B4-BE49-F238E27FC236}">
                <a16:creationId xmlns:a16="http://schemas.microsoft.com/office/drawing/2014/main" id="{0ECE194C-AF86-0A53-4DD4-3450036813A5}"/>
              </a:ext>
            </a:extLst>
          </p:cNvPr>
          <p:cNvSpPr/>
          <p:nvPr/>
        </p:nvSpPr>
        <p:spPr>
          <a:xfrm>
            <a:off x="182880" y="3136392"/>
            <a:ext cx="1225296" cy="512064"/>
          </a:xfrm>
          <a:prstGeom prst="rect">
            <a:avLst/>
          </a:prstGeom>
          <a:noFill/>
          <a:ln/>
        </p:spPr>
        <p:txBody>
          <a:bodyPr wrap="square" rtlCol="0" anchor="ctr"/>
          <a:lstStyle/>
          <a:p>
            <a:pPr marL="0" indent="0" algn="l">
              <a:buNone/>
            </a:pPr>
            <a:r>
              <a:rPr lang="en-US" altLang="zh-CN" sz="1250" dirty="0">
                <a:solidFill>
                  <a:srgbClr val="EACBD1"/>
                </a:solidFill>
                <a:latin typeface="Calibri" pitchFamily="34" charset="0"/>
                <a:ea typeface="Calibri" pitchFamily="34" charset="-122"/>
                <a:cs typeface="Calibri" pitchFamily="34" charset="-120"/>
              </a:rPr>
              <a:t>Application</a:t>
            </a:r>
            <a:endParaRPr lang="en-US" sz="1250" dirty="0"/>
          </a:p>
        </p:txBody>
      </p:sp>
      <p:sp>
        <p:nvSpPr>
          <p:cNvPr id="9" name="Text 7">
            <a:extLst>
              <a:ext uri="{FF2B5EF4-FFF2-40B4-BE49-F238E27FC236}">
                <a16:creationId xmlns:a16="http://schemas.microsoft.com/office/drawing/2014/main" id="{C90D0952-69DE-8C1F-122B-56F50B5695DC}"/>
              </a:ext>
            </a:extLst>
          </p:cNvPr>
          <p:cNvSpPr/>
          <p:nvPr/>
        </p:nvSpPr>
        <p:spPr>
          <a:xfrm>
            <a:off x="164592" y="3880989"/>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a:extLst>
              <a:ext uri="{FF2B5EF4-FFF2-40B4-BE49-F238E27FC236}">
                <a16:creationId xmlns:a16="http://schemas.microsoft.com/office/drawing/2014/main" id="{B17BD1FD-AA80-BD74-F14E-D4161FE5162C}"/>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Hybrid Quantum Classical Optimization Algorithms </a:t>
            </a:r>
          </a:p>
          <a:p>
            <a:pPr marL="0" indent="0">
              <a:buNone/>
            </a:pPr>
            <a:endParaRPr lang="en-US" sz="1200" dirty="0"/>
          </a:p>
        </p:txBody>
      </p:sp>
      <p:sp>
        <p:nvSpPr>
          <p:cNvPr id="21" name="文本框 103">
            <a:extLst>
              <a:ext uri="{FF2B5EF4-FFF2-40B4-BE49-F238E27FC236}">
                <a16:creationId xmlns:a16="http://schemas.microsoft.com/office/drawing/2014/main" id="{2595F893-1B52-4E9F-B97F-DF51ECAEA0C2}"/>
              </a:ext>
            </a:extLst>
          </p:cNvPr>
          <p:cNvSpPr txBox="1"/>
          <p:nvPr/>
        </p:nvSpPr>
        <p:spPr>
          <a:xfrm>
            <a:off x="2488766" y="573676"/>
            <a:ext cx="9062849" cy="492443"/>
          </a:xfrm>
          <a:prstGeom prst="rect">
            <a:avLst/>
          </a:prstGeom>
          <a:noFill/>
        </p:spPr>
        <p:txBody>
          <a:bodyPr wrap="square">
            <a:spAutoFit/>
          </a:bodyPr>
          <a:lstStyle/>
          <a:p>
            <a:pPr algn="ctr"/>
            <a:r>
              <a:rPr lang="en-US" altLang="zh-CN" sz="2600" b="1" dirty="0">
                <a:solidFill>
                  <a:srgbClr val="C00000"/>
                </a:solidFill>
                <a:latin typeface="Bahnschrift" panose="020B0502040204020203" pitchFamily="34" charset="0"/>
              </a:rPr>
              <a:t>Dantzig-Wolfe (DW) Decomposition</a:t>
            </a:r>
          </a:p>
        </p:txBody>
      </p:sp>
      <p:sp>
        <p:nvSpPr>
          <p:cNvPr id="29" name="TextBox 28">
            <a:extLst>
              <a:ext uri="{FF2B5EF4-FFF2-40B4-BE49-F238E27FC236}">
                <a16:creationId xmlns:a16="http://schemas.microsoft.com/office/drawing/2014/main" id="{BCEEDF8D-F32C-3893-2C28-D2116A674687}"/>
              </a:ext>
            </a:extLst>
          </p:cNvPr>
          <p:cNvSpPr txBox="1"/>
          <p:nvPr/>
        </p:nvSpPr>
        <p:spPr>
          <a:xfrm>
            <a:off x="1737360" y="6269155"/>
            <a:ext cx="9878673" cy="646331"/>
          </a:xfrm>
          <a:prstGeom prst="rect">
            <a:avLst/>
          </a:prstGeom>
          <a:noFill/>
        </p:spPr>
        <p:txBody>
          <a:bodyPr wrap="square">
            <a:spAutoFit/>
          </a:bodyPr>
          <a:lstStyle/>
          <a:p>
            <a:r>
              <a:rPr lang="en-US" sz="1200" b="0" i="0" dirty="0">
                <a:solidFill>
                  <a:srgbClr val="222222"/>
                </a:solidFill>
                <a:effectLst/>
                <a:latin typeface="Arial" panose="020B0604020202020204" pitchFamily="34" charset="0"/>
              </a:rPr>
              <a:t>Wei, Xinliang, Jiyao Liu, Lei Fan, Yuanxiong Guo, Zhu Han, and Yu Wang. "Hybrid quantum-classical computing via Dantzig-Wolfe decomposition for integer linear programming." In 2024 33rd international conference on computer communications and networks (ICCCN), pp. 1-9. IEEE, 2024.</a:t>
            </a:r>
            <a:endParaRPr lang="en-US" sz="1200" dirty="0"/>
          </a:p>
        </p:txBody>
      </p:sp>
      <p:pic>
        <p:nvPicPr>
          <p:cNvPr id="25" name="图片 69">
            <a:extLst>
              <a:ext uri="{FF2B5EF4-FFF2-40B4-BE49-F238E27FC236}">
                <a16:creationId xmlns:a16="http://schemas.microsoft.com/office/drawing/2014/main" id="{A7CF004C-8ACC-6855-28E6-876D55FB4D6C}"/>
              </a:ext>
            </a:extLst>
          </p:cNvPr>
          <p:cNvPicPr>
            <a:picLocks noChangeAspect="1"/>
          </p:cNvPicPr>
          <p:nvPr/>
        </p:nvPicPr>
        <p:blipFill>
          <a:blip r:embed="rId3"/>
          <a:stretch>
            <a:fillRect/>
          </a:stretch>
        </p:blipFill>
        <p:spPr>
          <a:xfrm>
            <a:off x="1885619" y="1980379"/>
            <a:ext cx="3451098" cy="1962438"/>
          </a:xfrm>
          <a:prstGeom prst="rect">
            <a:avLst/>
          </a:prstGeom>
        </p:spPr>
      </p:pic>
      <p:pic>
        <p:nvPicPr>
          <p:cNvPr id="27" name="图片 12">
            <a:extLst>
              <a:ext uri="{FF2B5EF4-FFF2-40B4-BE49-F238E27FC236}">
                <a16:creationId xmlns:a16="http://schemas.microsoft.com/office/drawing/2014/main" id="{F327C55D-AA37-9192-1C33-11C29088C1EF}"/>
              </a:ext>
            </a:extLst>
          </p:cNvPr>
          <p:cNvPicPr>
            <a:picLocks noChangeAspect="1"/>
          </p:cNvPicPr>
          <p:nvPr/>
        </p:nvPicPr>
        <p:blipFill>
          <a:blip r:embed="rId4"/>
          <a:stretch>
            <a:fillRect/>
          </a:stretch>
        </p:blipFill>
        <p:spPr>
          <a:xfrm>
            <a:off x="1885619" y="4694985"/>
            <a:ext cx="2843014" cy="1475840"/>
          </a:xfrm>
          <a:prstGeom prst="rect">
            <a:avLst/>
          </a:prstGeom>
        </p:spPr>
      </p:pic>
      <p:sp>
        <p:nvSpPr>
          <p:cNvPr id="61" name="文本框 64">
            <a:extLst>
              <a:ext uri="{FF2B5EF4-FFF2-40B4-BE49-F238E27FC236}">
                <a16:creationId xmlns:a16="http://schemas.microsoft.com/office/drawing/2014/main" id="{52BF41F0-EE5C-FDBF-74D1-14BF22DCBCE4}"/>
              </a:ext>
            </a:extLst>
          </p:cNvPr>
          <p:cNvSpPr txBox="1"/>
          <p:nvPr/>
        </p:nvSpPr>
        <p:spPr>
          <a:xfrm>
            <a:off x="1885619" y="1107452"/>
            <a:ext cx="1900328" cy="400110"/>
          </a:xfrm>
          <a:prstGeom prst="rect">
            <a:avLst/>
          </a:prstGeom>
          <a:noFill/>
        </p:spPr>
        <p:txBody>
          <a:bodyPr wrap="none" rtlCol="0">
            <a:spAutoFit/>
          </a:bodyPr>
          <a:lstStyle/>
          <a:p>
            <a:r>
              <a:rPr lang="en-US" altLang="zh-CN" sz="2000" b="1" dirty="0">
                <a:latin typeface="Calibri" panose="020F0502020204030204" pitchFamily="34" charset="0"/>
                <a:ea typeface="Calibri" panose="020F0502020204030204" pitchFamily="34" charset="0"/>
                <a:cs typeface="Calibri" panose="020F0502020204030204" pitchFamily="34" charset="0"/>
              </a:rPr>
              <a:t>Master Problem</a:t>
            </a:r>
            <a:endParaRPr lang="zh-CN" altLang="en-US" sz="2000" b="1" dirty="0">
              <a:latin typeface="Calibri" panose="020F0502020204030204" pitchFamily="34" charset="0"/>
              <a:cs typeface="Calibri" panose="020F0502020204030204" pitchFamily="34" charset="0"/>
            </a:endParaRPr>
          </a:p>
        </p:txBody>
      </p:sp>
      <mc:AlternateContent xmlns:mc="http://schemas.openxmlformats.org/markup-compatibility/2006" xmlns:a14="http://schemas.microsoft.com/office/drawing/2010/main">
        <mc:Choice Requires="a14">
          <p:sp>
            <p:nvSpPr>
              <p:cNvPr id="62" name="文本框 68">
                <a:extLst>
                  <a:ext uri="{FF2B5EF4-FFF2-40B4-BE49-F238E27FC236}">
                    <a16:creationId xmlns:a16="http://schemas.microsoft.com/office/drawing/2014/main" id="{8807235A-A5A8-C6F5-8E6A-FCBE5A2930E4}"/>
                  </a:ext>
                </a:extLst>
              </p:cNvPr>
              <p:cNvSpPr txBox="1"/>
              <p:nvPr/>
            </p:nvSpPr>
            <p:spPr>
              <a:xfrm>
                <a:off x="1834058" y="4208387"/>
                <a:ext cx="2227347" cy="369332"/>
              </a:xfrm>
              <a:prstGeom prst="rect">
                <a:avLst/>
              </a:prstGeom>
              <a:noFill/>
            </p:spPr>
            <p:txBody>
              <a:bodyPr wrap="square">
                <a:spAutoFit/>
              </a:bodyPr>
              <a:lstStyle/>
              <a:p>
                <a:r>
                  <a:rPr lang="en-US" altLang="zh-CN" dirty="0">
                    <a:latin typeface="Calibri" panose="020F0502020204030204" pitchFamily="34" charset="0"/>
                    <a:ea typeface="Calibri" panose="020F0502020204030204" pitchFamily="34" charset="0"/>
                    <a:cs typeface="Calibri" panose="020F0502020204030204" pitchFamily="34" charset="0"/>
                  </a:rPr>
                  <a:t>if </a:t>
                </a:r>
                <a14:m>
                  <m:oMath xmlns:m="http://schemas.openxmlformats.org/officeDocument/2006/math">
                    <m:sSub>
                      <m:sSubPr>
                        <m:ctrlPr>
                          <a:rPr lang="en-US" altLang="zh-CN" i="1" dirty="0" smtClean="0">
                            <a:latin typeface="Cambria Math" panose="02040503050406030204" pitchFamily="18" charset="0"/>
                            <a:ea typeface="Calibri" panose="020F0502020204030204" pitchFamily="34" charset="0"/>
                            <a:cs typeface="Calibri" panose="020F0502020204030204" pitchFamily="34" charset="0"/>
                          </a:rPr>
                        </m:ctrlPr>
                      </m:sSubPr>
                      <m:e>
                        <m:r>
                          <a:rPr lang="en-US" altLang="zh-CN" i="1" dirty="0" smtClean="0">
                            <a:latin typeface="Cambria Math" panose="02040503050406030204" pitchFamily="18" charset="0"/>
                            <a:ea typeface="Calibri" panose="020F0502020204030204" pitchFamily="34" charset="0"/>
                            <a:cs typeface="Calibri" panose="020F0502020204030204" pitchFamily="34" charset="0"/>
                          </a:rPr>
                          <m:t>𝑃</m:t>
                        </m:r>
                      </m:e>
                      <m:sub>
                        <m:r>
                          <a:rPr lang="en-US" altLang="zh-CN" b="0" i="1" dirty="0" smtClean="0">
                            <a:latin typeface="Cambria Math" panose="02040503050406030204" pitchFamily="18" charset="0"/>
                            <a:ea typeface="Calibri" panose="020F0502020204030204" pitchFamily="34" charset="0"/>
                            <a:cs typeface="Calibri" panose="020F0502020204030204" pitchFamily="34" charset="0"/>
                          </a:rPr>
                          <m:t>𝑖</m:t>
                        </m:r>
                      </m:sub>
                    </m:sSub>
                  </m:oMath>
                </a14:m>
                <a:r>
                  <a:rPr lang="en-US" altLang="zh-CN" dirty="0">
                    <a:latin typeface="Calibri" panose="020F0502020204030204" pitchFamily="34" charset="0"/>
                    <a:ea typeface="Calibri" panose="020F0502020204030204" pitchFamily="34" charset="0"/>
                    <a:cs typeface="Calibri" panose="020F0502020204030204" pitchFamily="34" charset="0"/>
                  </a:rPr>
                  <a:t> is </a:t>
                </a:r>
                <a:r>
                  <a:rPr lang="en-US" altLang="zh-CN" dirty="0">
                    <a:solidFill>
                      <a:schemeClr val="accent2"/>
                    </a:solidFill>
                    <a:latin typeface="Calibri" panose="020F0502020204030204" pitchFamily="34" charset="0"/>
                    <a:ea typeface="Calibri" panose="020F0502020204030204" pitchFamily="34" charset="0"/>
                    <a:cs typeface="Calibri" panose="020F0502020204030204" pitchFamily="34" charset="0"/>
                  </a:rPr>
                  <a:t>bounded:</a:t>
                </a:r>
                <a:endParaRPr lang="zh-CN" altLang="en-US" dirty="0"/>
              </a:p>
            </p:txBody>
          </p:sp>
        </mc:Choice>
        <mc:Fallback xmlns="">
          <p:sp>
            <p:nvSpPr>
              <p:cNvPr id="62" name="文本框 68">
                <a:extLst>
                  <a:ext uri="{FF2B5EF4-FFF2-40B4-BE49-F238E27FC236}">
                    <a16:creationId xmlns:a16="http://schemas.microsoft.com/office/drawing/2014/main" id="{8807235A-A5A8-C6F5-8E6A-FCBE5A2930E4}"/>
                  </a:ext>
                </a:extLst>
              </p:cNvPr>
              <p:cNvSpPr txBox="1">
                <a:spLocks noRot="1" noChangeAspect="1" noMove="1" noResize="1" noEditPoints="1" noAdjustHandles="1" noChangeArrowheads="1" noChangeShapeType="1" noTextEdit="1"/>
              </p:cNvSpPr>
              <p:nvPr/>
            </p:nvSpPr>
            <p:spPr>
              <a:xfrm>
                <a:off x="1834058" y="4208387"/>
                <a:ext cx="2227347" cy="369332"/>
              </a:xfrm>
              <a:prstGeom prst="rect">
                <a:avLst/>
              </a:prstGeom>
              <a:blipFill>
                <a:blip r:embed="rId5"/>
                <a:stretch>
                  <a:fillRect l="-2466" t="-8197" b="-245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3" name="文本框 72">
                <a:extLst>
                  <a:ext uri="{FF2B5EF4-FFF2-40B4-BE49-F238E27FC236}">
                    <a16:creationId xmlns:a16="http://schemas.microsoft.com/office/drawing/2014/main" id="{DD271413-63B1-32D3-2710-91226DC834F4}"/>
                  </a:ext>
                </a:extLst>
              </p:cNvPr>
              <p:cNvSpPr txBox="1"/>
              <p:nvPr/>
            </p:nvSpPr>
            <p:spPr>
              <a:xfrm>
                <a:off x="1834058" y="1611047"/>
                <a:ext cx="3293820" cy="369332"/>
              </a:xfrm>
              <a:prstGeom prst="rect">
                <a:avLst/>
              </a:prstGeom>
              <a:noFill/>
            </p:spPr>
            <p:txBody>
              <a:bodyPr wrap="square">
                <a:spAutoFit/>
              </a:bodyPr>
              <a:lstStyle/>
              <a:p>
                <a:r>
                  <a:rPr lang="en-US" altLang="zh-CN" dirty="0">
                    <a:latin typeface="Calibri" panose="020F0502020204030204" pitchFamily="34" charset="0"/>
                    <a:ea typeface="Calibri" panose="020F0502020204030204" pitchFamily="34" charset="0"/>
                    <a:cs typeface="Calibri" panose="020F0502020204030204" pitchFamily="34" charset="0"/>
                  </a:rPr>
                  <a:t>if </a:t>
                </a:r>
                <a14:m>
                  <m:oMath xmlns:m="http://schemas.openxmlformats.org/officeDocument/2006/math">
                    <m:sSub>
                      <m:sSubPr>
                        <m:ctrlPr>
                          <a:rPr lang="en-US" altLang="zh-CN" i="1" dirty="0" smtClean="0">
                            <a:latin typeface="Cambria Math" panose="02040503050406030204" pitchFamily="18" charset="0"/>
                            <a:ea typeface="Calibri" panose="020F0502020204030204" pitchFamily="34" charset="0"/>
                            <a:cs typeface="Calibri" panose="020F0502020204030204" pitchFamily="34" charset="0"/>
                          </a:rPr>
                        </m:ctrlPr>
                      </m:sSubPr>
                      <m:e>
                        <m:r>
                          <a:rPr lang="en-US" altLang="zh-CN" i="1" dirty="0" smtClean="0">
                            <a:latin typeface="Cambria Math" panose="02040503050406030204" pitchFamily="18" charset="0"/>
                            <a:ea typeface="Calibri" panose="020F0502020204030204" pitchFamily="34" charset="0"/>
                            <a:cs typeface="Calibri" panose="020F0502020204030204" pitchFamily="34" charset="0"/>
                          </a:rPr>
                          <m:t>𝑃</m:t>
                        </m:r>
                      </m:e>
                      <m:sub>
                        <m:r>
                          <a:rPr lang="en-US" altLang="zh-CN" b="0" i="1" dirty="0" smtClean="0">
                            <a:latin typeface="Cambria Math" panose="02040503050406030204" pitchFamily="18" charset="0"/>
                            <a:ea typeface="Calibri" panose="020F0502020204030204" pitchFamily="34" charset="0"/>
                            <a:cs typeface="Calibri" panose="020F0502020204030204" pitchFamily="34" charset="0"/>
                          </a:rPr>
                          <m:t>𝑖</m:t>
                        </m:r>
                      </m:sub>
                    </m:sSub>
                  </m:oMath>
                </a14:m>
                <a:r>
                  <a:rPr lang="en-US" altLang="zh-CN" dirty="0">
                    <a:latin typeface="Calibri" panose="020F0502020204030204" pitchFamily="34" charset="0"/>
                    <a:ea typeface="Calibri" panose="020F0502020204030204" pitchFamily="34" charset="0"/>
                    <a:cs typeface="Calibri" panose="020F0502020204030204" pitchFamily="34" charset="0"/>
                  </a:rPr>
                  <a:t> is </a:t>
                </a:r>
                <a:r>
                  <a:rPr lang="en-US" altLang="zh-CN" dirty="0">
                    <a:solidFill>
                      <a:schemeClr val="accent2"/>
                    </a:solidFill>
                    <a:latin typeface="Calibri" panose="020F0502020204030204" pitchFamily="34" charset="0"/>
                    <a:ea typeface="Calibri" panose="020F0502020204030204" pitchFamily="34" charset="0"/>
                    <a:cs typeface="Calibri" panose="020F0502020204030204" pitchFamily="34" charset="0"/>
                  </a:rPr>
                  <a:t>bounded or unbounded:</a:t>
                </a:r>
                <a:endParaRPr lang="zh-CN" altLang="en-US" dirty="0"/>
              </a:p>
            </p:txBody>
          </p:sp>
        </mc:Choice>
        <mc:Fallback xmlns="">
          <p:sp>
            <p:nvSpPr>
              <p:cNvPr id="63" name="文本框 72">
                <a:extLst>
                  <a:ext uri="{FF2B5EF4-FFF2-40B4-BE49-F238E27FC236}">
                    <a16:creationId xmlns:a16="http://schemas.microsoft.com/office/drawing/2014/main" id="{DD271413-63B1-32D3-2710-91226DC834F4}"/>
                  </a:ext>
                </a:extLst>
              </p:cNvPr>
              <p:cNvSpPr txBox="1">
                <a:spLocks noRot="1" noChangeAspect="1" noMove="1" noResize="1" noEditPoints="1" noAdjustHandles="1" noChangeArrowheads="1" noChangeShapeType="1" noTextEdit="1"/>
              </p:cNvSpPr>
              <p:nvPr/>
            </p:nvSpPr>
            <p:spPr>
              <a:xfrm>
                <a:off x="1834058" y="1611047"/>
                <a:ext cx="3293820" cy="369332"/>
              </a:xfrm>
              <a:prstGeom prst="rect">
                <a:avLst/>
              </a:prstGeom>
              <a:blipFill>
                <a:blip r:embed="rId6"/>
                <a:stretch>
                  <a:fillRect l="-1667" t="-8197" b="-245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4" name="文本框 8">
                <a:extLst>
                  <a:ext uri="{FF2B5EF4-FFF2-40B4-BE49-F238E27FC236}">
                    <a16:creationId xmlns:a16="http://schemas.microsoft.com/office/drawing/2014/main" id="{DA554997-F2B3-6B6D-86A9-1ED82EBBB2FD}"/>
                  </a:ext>
                </a:extLst>
              </p:cNvPr>
              <p:cNvSpPr txBox="1"/>
              <p:nvPr/>
            </p:nvSpPr>
            <p:spPr>
              <a:xfrm>
                <a:off x="5380348" y="1375081"/>
                <a:ext cx="1941622" cy="400110"/>
              </a:xfrm>
              <a:prstGeom prst="rect">
                <a:avLst/>
              </a:prstGeom>
              <a:noFill/>
            </p:spPr>
            <p:txBody>
              <a:bodyPr wrap="none" rtlCol="0">
                <a:spAutoFit/>
              </a:bodyPr>
              <a:lstStyle/>
              <a:p>
                <a14:m>
                  <m:oMath xmlns:m="http://schemas.openxmlformats.org/officeDocument/2006/math">
                    <m:r>
                      <a:rPr lang="en-US" altLang="zh-CN" sz="2000" b="1" i="1" dirty="0" smtClean="0">
                        <a:latin typeface="Cambria Math" panose="02040503050406030204" pitchFamily="18" charset="0"/>
                        <a:ea typeface="Calibri" panose="020F0502020204030204" pitchFamily="34" charset="0"/>
                        <a:cs typeface="Calibri" panose="020F0502020204030204" pitchFamily="34" charset="0"/>
                      </a:rPr>
                      <m:t>𝒊</m:t>
                    </m:r>
                  </m:oMath>
                </a14:m>
                <a:r>
                  <a:rPr lang="en-US" altLang="zh-CN" sz="2000" b="1" dirty="0">
                    <a:latin typeface="Calibri" panose="020F0502020204030204" pitchFamily="34" charset="0"/>
                    <a:ea typeface="Calibri" panose="020F0502020204030204" pitchFamily="34" charset="0"/>
                    <a:cs typeface="Calibri" panose="020F0502020204030204" pitchFamily="34" charset="0"/>
                  </a:rPr>
                  <a:t>-th Subproblem</a:t>
                </a:r>
              </a:p>
            </p:txBody>
          </p:sp>
        </mc:Choice>
        <mc:Fallback xmlns="">
          <p:sp>
            <p:nvSpPr>
              <p:cNvPr id="64" name="文本框 8">
                <a:extLst>
                  <a:ext uri="{FF2B5EF4-FFF2-40B4-BE49-F238E27FC236}">
                    <a16:creationId xmlns:a16="http://schemas.microsoft.com/office/drawing/2014/main" id="{DA554997-F2B3-6B6D-86A9-1ED82EBBB2FD}"/>
                  </a:ext>
                </a:extLst>
              </p:cNvPr>
              <p:cNvSpPr txBox="1">
                <a:spLocks noRot="1" noChangeAspect="1" noMove="1" noResize="1" noEditPoints="1" noAdjustHandles="1" noChangeArrowheads="1" noChangeShapeType="1" noTextEdit="1"/>
              </p:cNvSpPr>
              <p:nvPr/>
            </p:nvSpPr>
            <p:spPr>
              <a:xfrm>
                <a:off x="5380348" y="1375081"/>
                <a:ext cx="1941622" cy="400110"/>
              </a:xfrm>
              <a:prstGeom prst="rect">
                <a:avLst/>
              </a:prstGeom>
              <a:blipFill>
                <a:blip r:embed="rId7"/>
                <a:stretch>
                  <a:fillRect t="-9231" r="-3145" b="-27692"/>
                </a:stretch>
              </a:blipFill>
            </p:spPr>
            <p:txBody>
              <a:bodyPr/>
              <a:lstStyle/>
              <a:p>
                <a:r>
                  <a:rPr lang="en-US">
                    <a:noFill/>
                  </a:rPr>
                  <a:t> </a:t>
                </a:r>
              </a:p>
            </p:txBody>
          </p:sp>
        </mc:Fallback>
      </mc:AlternateContent>
      <p:pic>
        <p:nvPicPr>
          <p:cNvPr id="65" name="图片 23">
            <a:extLst>
              <a:ext uri="{FF2B5EF4-FFF2-40B4-BE49-F238E27FC236}">
                <a16:creationId xmlns:a16="http://schemas.microsoft.com/office/drawing/2014/main" id="{2B55CDF5-8726-4AD0-98B7-34FC79AF9341}"/>
              </a:ext>
            </a:extLst>
          </p:cNvPr>
          <p:cNvPicPr>
            <a:picLocks noChangeAspect="1"/>
          </p:cNvPicPr>
          <p:nvPr/>
        </p:nvPicPr>
        <p:blipFill>
          <a:blip r:embed="rId8"/>
          <a:stretch>
            <a:fillRect/>
          </a:stretch>
        </p:blipFill>
        <p:spPr>
          <a:xfrm>
            <a:off x="7708327" y="1422911"/>
            <a:ext cx="3242739" cy="1169891"/>
          </a:xfrm>
          <a:prstGeom prst="rect">
            <a:avLst/>
          </a:prstGeom>
        </p:spPr>
      </p:pic>
      <p:sp>
        <p:nvSpPr>
          <p:cNvPr id="66" name="文本框 74">
            <a:extLst>
              <a:ext uri="{FF2B5EF4-FFF2-40B4-BE49-F238E27FC236}">
                <a16:creationId xmlns:a16="http://schemas.microsoft.com/office/drawing/2014/main" id="{26B7D072-D1B5-009D-2169-C4DC2CE8029B}"/>
              </a:ext>
            </a:extLst>
          </p:cNvPr>
          <p:cNvSpPr txBox="1"/>
          <p:nvPr/>
        </p:nvSpPr>
        <p:spPr>
          <a:xfrm>
            <a:off x="5380348" y="2699382"/>
            <a:ext cx="1493166" cy="400110"/>
          </a:xfrm>
          <a:prstGeom prst="rect">
            <a:avLst/>
          </a:prstGeom>
          <a:noFill/>
        </p:spPr>
        <p:txBody>
          <a:bodyPr wrap="none" rtlCol="0">
            <a:spAutoFit/>
          </a:bodyPr>
          <a:lstStyle/>
          <a:p>
            <a:r>
              <a:rPr lang="en-US" altLang="zh-CN" sz="2000" b="1" dirty="0">
                <a:latin typeface="Calibri" panose="020F0502020204030204" pitchFamily="34" charset="0"/>
                <a:ea typeface="Calibri" panose="020F0502020204030204" pitchFamily="34" charset="0"/>
                <a:cs typeface="Calibri" panose="020F0502020204030204" pitchFamily="34" charset="0"/>
              </a:rPr>
              <a:t>Three cases:</a:t>
            </a:r>
          </a:p>
        </p:txBody>
      </p:sp>
      <mc:AlternateContent xmlns:mc="http://schemas.openxmlformats.org/markup-compatibility/2006" xmlns:a14="http://schemas.microsoft.com/office/drawing/2010/main">
        <mc:Choice Requires="a14">
          <p:sp>
            <p:nvSpPr>
              <p:cNvPr id="67" name="文本框 75">
                <a:extLst>
                  <a:ext uri="{FF2B5EF4-FFF2-40B4-BE49-F238E27FC236}">
                    <a16:creationId xmlns:a16="http://schemas.microsoft.com/office/drawing/2014/main" id="{F45436F0-B40F-F3B9-29EA-FD86BC6A4C71}"/>
                  </a:ext>
                </a:extLst>
              </p:cNvPr>
              <p:cNvSpPr txBox="1"/>
              <p:nvPr/>
            </p:nvSpPr>
            <p:spPr>
              <a:xfrm>
                <a:off x="5380348" y="3149708"/>
                <a:ext cx="6377007" cy="2960490"/>
              </a:xfrm>
              <a:prstGeom prst="rect">
                <a:avLst/>
              </a:prstGeom>
              <a:noFill/>
            </p:spPr>
            <p:txBody>
              <a:bodyPr wrap="square" rtlCol="0">
                <a:spAutoFit/>
              </a:bodyPr>
              <a:lstStyle/>
              <a:p>
                <a:pPr marL="342900" indent="-342900" algn="just">
                  <a:lnSpc>
                    <a:spcPct val="150000"/>
                  </a:lnSpc>
                  <a:buFont typeface="+mj-lt"/>
                  <a:buAutoNum type="alphaLcParenR"/>
                </a:pPr>
                <a:r>
                  <a:rPr lang="en-US" altLang="zh-CN" sz="1400" dirty="0">
                    <a:solidFill>
                      <a:schemeClr val="accent2"/>
                    </a:solidFill>
                    <a:latin typeface="Calibri" panose="020F0502020204030204" pitchFamily="34" charset="0"/>
                    <a:ea typeface="Calibri" panose="020F0502020204030204" pitchFamily="34" charset="0"/>
                    <a:cs typeface="Calibri" panose="020F0502020204030204" pitchFamily="34" charset="0"/>
                  </a:rPr>
                  <a:t>The optimal target value is </a:t>
                </a:r>
                <a14:m>
                  <m:oMath xmlns:m="http://schemas.openxmlformats.org/officeDocument/2006/math">
                    <m:r>
                      <a:rPr lang="en-US" altLang="zh-CN" sz="1400" i="1" dirty="0" smtClean="0">
                        <a:solidFill>
                          <a:schemeClr val="accent2"/>
                        </a:solidFill>
                        <a:latin typeface="Cambria Math" panose="02040503050406030204" pitchFamily="18" charset="0"/>
                        <a:ea typeface="Calibri" panose="020F0502020204030204" pitchFamily="34" charset="0"/>
                        <a:cs typeface="Calibri" panose="020F0502020204030204" pitchFamily="34" charset="0"/>
                      </a:rPr>
                      <m:t>−∞</m:t>
                    </m:r>
                  </m:oMath>
                </a14:m>
                <a:r>
                  <a:rPr lang="en-US" altLang="zh-CN" sz="1400" dirty="0">
                    <a:solidFill>
                      <a:schemeClr val="accent2"/>
                    </a:solidFill>
                    <a:latin typeface="Calibri" panose="020F0502020204030204" pitchFamily="34" charset="0"/>
                    <a:ea typeface="Calibri" panose="020F0502020204030204" pitchFamily="34" charset="0"/>
                    <a:cs typeface="Calibri" panose="020F0502020204030204" pitchFamily="34" charset="0"/>
                  </a:rPr>
                  <a:t>. </a:t>
                </a:r>
                <a:r>
                  <a:rPr lang="en-US" altLang="zh-CN" sz="1400" dirty="0">
                    <a:latin typeface="Calibri" panose="020F0502020204030204" pitchFamily="34" charset="0"/>
                    <a:ea typeface="Calibri" panose="020F0502020204030204" pitchFamily="34" charset="0"/>
                    <a:cs typeface="Calibri" panose="020F0502020204030204" pitchFamily="34" charset="0"/>
                  </a:rPr>
                  <a:t>In this case, </a:t>
                </a:r>
                <a14:m>
                  <m:oMath xmlns:m="http://schemas.openxmlformats.org/officeDocument/2006/math">
                    <m:sSub>
                      <m:sSubPr>
                        <m:ctrlPr>
                          <a:rPr lang="en-US" altLang="zh-CN" sz="1400" i="1" dirty="0" smtClean="0">
                            <a:latin typeface="Cambria Math" panose="02040503050406030204" pitchFamily="18" charset="0"/>
                            <a:ea typeface="Calibri" panose="020F0502020204030204" pitchFamily="34" charset="0"/>
                            <a:cs typeface="Calibri" panose="020F0502020204030204" pitchFamily="34" charset="0"/>
                          </a:rPr>
                        </m:ctrlPr>
                      </m:sSubPr>
                      <m:e>
                        <m:r>
                          <a:rPr lang="en-US" altLang="zh-CN" sz="1400" i="1" dirty="0" smtClean="0">
                            <a:latin typeface="Cambria Math" panose="02040503050406030204" pitchFamily="18" charset="0"/>
                            <a:ea typeface="Calibri" panose="020F0502020204030204" pitchFamily="34" charset="0"/>
                            <a:cs typeface="Calibri" panose="020F0502020204030204" pitchFamily="34" charset="0"/>
                          </a:rPr>
                          <m:t>𝛼</m:t>
                        </m:r>
                      </m:e>
                      <m:sub>
                        <m:r>
                          <a:rPr lang="en-US" altLang="zh-CN" sz="1400" i="1" dirty="0" err="1" smtClean="0">
                            <a:latin typeface="Cambria Math" panose="02040503050406030204" pitchFamily="18" charset="0"/>
                            <a:ea typeface="Calibri" panose="020F0502020204030204" pitchFamily="34" charset="0"/>
                            <a:cs typeface="Calibri" panose="020F0502020204030204" pitchFamily="34" charset="0"/>
                          </a:rPr>
                          <m:t>𝑖</m:t>
                        </m:r>
                        <m:r>
                          <a:rPr lang="en-US" altLang="zh-CN" sz="1400" b="0" i="1" dirty="0" smtClean="0">
                            <a:latin typeface="Cambria Math" panose="02040503050406030204" pitchFamily="18" charset="0"/>
                            <a:ea typeface="Calibri" panose="020F0502020204030204" pitchFamily="34" charset="0"/>
                            <a:cs typeface="Calibri" panose="020F0502020204030204" pitchFamily="34" charset="0"/>
                          </a:rPr>
                          <m:t>,</m:t>
                        </m:r>
                        <m:r>
                          <a:rPr lang="en-US" altLang="zh-CN" sz="1400" b="0" i="1" dirty="0" smtClean="0">
                            <a:latin typeface="Cambria Math" panose="02040503050406030204" pitchFamily="18" charset="0"/>
                            <a:ea typeface="Calibri" panose="020F0502020204030204" pitchFamily="34" charset="0"/>
                            <a:cs typeface="Calibri" panose="020F0502020204030204" pitchFamily="34" charset="0"/>
                          </a:rPr>
                          <m:t>𝑗</m:t>
                        </m:r>
                      </m:sub>
                    </m:sSub>
                    <m:r>
                      <a:rPr lang="en-US" altLang="zh-CN" sz="1400" i="1" dirty="0" smtClean="0">
                        <a:latin typeface="Cambria Math" panose="02040503050406030204" pitchFamily="18" charset="0"/>
                        <a:ea typeface="Calibri" panose="020F0502020204030204" pitchFamily="34" charset="0"/>
                        <a:cs typeface="Calibri" panose="020F0502020204030204" pitchFamily="34" charset="0"/>
                      </a:rPr>
                      <m:t>, </m:t>
                    </m:r>
                    <m:sSub>
                      <m:sSubPr>
                        <m:ctrlPr>
                          <a:rPr lang="en-US" altLang="zh-CN" sz="1400" i="1" dirty="0" smtClean="0">
                            <a:latin typeface="Cambria Math" panose="02040503050406030204" pitchFamily="18" charset="0"/>
                            <a:ea typeface="Calibri" panose="020F0502020204030204" pitchFamily="34" charset="0"/>
                            <a:cs typeface="Calibri" panose="020F0502020204030204" pitchFamily="34" charset="0"/>
                          </a:rPr>
                        </m:ctrlPr>
                      </m:sSubPr>
                      <m:e>
                        <m:r>
                          <a:rPr lang="en-US" altLang="zh-CN" sz="1400" i="1" dirty="0" smtClean="0">
                            <a:latin typeface="Cambria Math" panose="02040503050406030204" pitchFamily="18" charset="0"/>
                            <a:ea typeface="Calibri" panose="020F0502020204030204" pitchFamily="34" charset="0"/>
                            <a:cs typeface="Calibri" panose="020F0502020204030204" pitchFamily="34" charset="0"/>
                          </a:rPr>
                          <m:t>𝛽</m:t>
                        </m:r>
                      </m:e>
                      <m:sub>
                        <m:r>
                          <a:rPr lang="en-US" altLang="zh-CN" sz="1400" i="1" dirty="0" err="1" smtClean="0">
                            <a:latin typeface="Cambria Math" panose="02040503050406030204" pitchFamily="18" charset="0"/>
                            <a:ea typeface="Calibri" panose="020F0502020204030204" pitchFamily="34" charset="0"/>
                            <a:cs typeface="Calibri" panose="020F0502020204030204" pitchFamily="34" charset="0"/>
                          </a:rPr>
                          <m:t>𝑖</m:t>
                        </m:r>
                        <m:r>
                          <a:rPr lang="en-US" altLang="zh-CN" sz="1400" b="0" i="1" dirty="0" smtClean="0">
                            <a:latin typeface="Cambria Math" panose="02040503050406030204" pitchFamily="18" charset="0"/>
                            <a:ea typeface="Calibri" panose="020F0502020204030204" pitchFamily="34" charset="0"/>
                            <a:cs typeface="Calibri" panose="020F0502020204030204" pitchFamily="34" charset="0"/>
                          </a:rPr>
                          <m:t>,</m:t>
                        </m:r>
                        <m:r>
                          <a:rPr lang="en-US" altLang="zh-CN" sz="1400" b="0" i="1" dirty="0" smtClean="0">
                            <a:latin typeface="Cambria Math" panose="02040503050406030204" pitchFamily="18" charset="0"/>
                            <a:ea typeface="Calibri" panose="020F0502020204030204" pitchFamily="34" charset="0"/>
                            <a:cs typeface="Calibri" panose="020F0502020204030204" pitchFamily="34" charset="0"/>
                          </a:rPr>
                          <m:t>𝑘</m:t>
                        </m:r>
                      </m:sub>
                    </m:sSub>
                    <m:r>
                      <a:rPr lang="en-US" altLang="zh-CN" sz="1400" i="1" dirty="0" smtClean="0">
                        <a:latin typeface="Cambria Math" panose="02040503050406030204" pitchFamily="18" charset="0"/>
                        <a:ea typeface="Calibri" panose="020F0502020204030204" pitchFamily="34" charset="0"/>
                        <a:cs typeface="Calibri" panose="020F0502020204030204" pitchFamily="34" charset="0"/>
                      </a:rPr>
                      <m:t>&lt;0 </m:t>
                    </m:r>
                  </m:oMath>
                </a14:m>
                <a:r>
                  <a:rPr lang="en-US" altLang="zh-CN" sz="1400" dirty="0">
                    <a:latin typeface="Calibri" panose="020F0502020204030204" pitchFamily="34" charset="0"/>
                    <a:ea typeface="Calibri" panose="020F0502020204030204" pitchFamily="34" charset="0"/>
                    <a:cs typeface="Calibri" panose="020F0502020204030204" pitchFamily="34" charset="0"/>
                  </a:rPr>
                  <a:t>and the solution of the subproblem is the extreme ray </a:t>
                </a:r>
                <a14:m>
                  <m:oMath xmlns:m="http://schemas.openxmlformats.org/officeDocument/2006/math">
                    <m:sSubSup>
                      <m:sSubSupPr>
                        <m:ctrlPr>
                          <a:rPr lang="en-US" altLang="zh-CN" sz="1400" i="1" dirty="0" smtClean="0">
                            <a:latin typeface="Cambria Math" panose="02040503050406030204" pitchFamily="18" charset="0"/>
                            <a:ea typeface="Calibri" panose="020F0502020204030204" pitchFamily="34" charset="0"/>
                            <a:cs typeface="Calibri" panose="020F0502020204030204" pitchFamily="34" charset="0"/>
                          </a:rPr>
                        </m:ctrlPr>
                      </m:sSubSupPr>
                      <m:e>
                        <m:r>
                          <a:rPr lang="en-US" altLang="zh-CN" sz="1400" i="1" dirty="0" smtClean="0">
                            <a:latin typeface="Cambria Math" panose="02040503050406030204" pitchFamily="18" charset="0"/>
                            <a:ea typeface="Calibri" panose="020F0502020204030204" pitchFamily="34" charset="0"/>
                            <a:cs typeface="Calibri" panose="020F0502020204030204" pitchFamily="34" charset="0"/>
                          </a:rPr>
                          <m:t>𝑤</m:t>
                        </m:r>
                      </m:e>
                      <m:sub>
                        <m:r>
                          <a:rPr lang="en-US" altLang="zh-CN" sz="1400" b="0" i="1" dirty="0" smtClean="0">
                            <a:latin typeface="Cambria Math" panose="02040503050406030204" pitchFamily="18" charset="0"/>
                            <a:ea typeface="Calibri" panose="020F0502020204030204" pitchFamily="34" charset="0"/>
                            <a:cs typeface="Calibri" panose="020F0502020204030204" pitchFamily="34" charset="0"/>
                          </a:rPr>
                          <m:t>𝑖</m:t>
                        </m:r>
                      </m:sub>
                      <m:sup>
                        <m:r>
                          <a:rPr lang="en-US" altLang="zh-CN" sz="1400" b="0" i="1" dirty="0" smtClean="0">
                            <a:latin typeface="Cambria Math" panose="02040503050406030204" pitchFamily="18" charset="0"/>
                            <a:ea typeface="Calibri" panose="020F0502020204030204" pitchFamily="34" charset="0"/>
                            <a:cs typeface="Calibri" panose="020F0502020204030204" pitchFamily="34" charset="0"/>
                          </a:rPr>
                          <m:t>(</m:t>
                        </m:r>
                        <m:r>
                          <a:rPr lang="en-US" altLang="zh-CN" sz="1400" i="1" dirty="0" smtClean="0">
                            <a:latin typeface="Cambria Math" panose="02040503050406030204" pitchFamily="18" charset="0"/>
                            <a:ea typeface="Calibri" panose="020F0502020204030204" pitchFamily="34" charset="0"/>
                            <a:cs typeface="Calibri" panose="020F0502020204030204" pitchFamily="34" charset="0"/>
                          </a:rPr>
                          <m:t>𝑘</m:t>
                        </m:r>
                        <m:r>
                          <a:rPr lang="en-US" altLang="zh-CN" sz="1400" b="0" i="1" dirty="0" smtClean="0">
                            <a:latin typeface="Cambria Math" panose="02040503050406030204" pitchFamily="18" charset="0"/>
                            <a:ea typeface="Calibri" panose="020F0502020204030204" pitchFamily="34" charset="0"/>
                            <a:cs typeface="Calibri" panose="020F0502020204030204" pitchFamily="34" charset="0"/>
                          </a:rPr>
                          <m:t>)</m:t>
                        </m:r>
                      </m:sup>
                    </m:sSubSup>
                  </m:oMath>
                </a14:m>
                <a:r>
                  <a:rPr lang="en-US" altLang="zh-CN" sz="1400" dirty="0">
                    <a:latin typeface="Calibri" panose="020F0502020204030204" pitchFamily="34" charset="0"/>
                    <a:ea typeface="Calibri" panose="020F0502020204030204" pitchFamily="34" charset="0"/>
                    <a:cs typeface="Calibri" panose="020F0502020204030204" pitchFamily="34" charset="0"/>
                  </a:rPr>
                  <a:t>, and then we add </a:t>
                </a:r>
                <a14:m>
                  <m:oMath xmlns:m="http://schemas.openxmlformats.org/officeDocument/2006/math">
                    <m:sSub>
                      <m:sSubPr>
                        <m:ctrlPr>
                          <a:rPr lang="en-US" altLang="zh-CN" sz="1400" i="1" dirty="0" smtClean="0">
                            <a:latin typeface="Cambria Math" panose="02040503050406030204" pitchFamily="18" charset="0"/>
                            <a:ea typeface="Calibri" panose="020F0502020204030204" pitchFamily="34" charset="0"/>
                            <a:cs typeface="Calibri" panose="020F0502020204030204" pitchFamily="34" charset="0"/>
                          </a:rPr>
                        </m:ctrlPr>
                      </m:sSubPr>
                      <m:e>
                        <m:r>
                          <a:rPr lang="en-US" altLang="zh-CN" sz="1400" i="1" dirty="0" smtClean="0">
                            <a:latin typeface="Cambria Math" panose="02040503050406030204" pitchFamily="18" charset="0"/>
                            <a:ea typeface="Calibri" panose="020F0502020204030204" pitchFamily="34" charset="0"/>
                            <a:cs typeface="Calibri" panose="020F0502020204030204" pitchFamily="34" charset="0"/>
                          </a:rPr>
                          <m:t>𝐴</m:t>
                        </m:r>
                      </m:e>
                      <m:sub>
                        <m:r>
                          <a:rPr lang="en-US" altLang="zh-CN" sz="1400" b="0" i="1" dirty="0" smtClean="0">
                            <a:latin typeface="Cambria Math" panose="02040503050406030204" pitchFamily="18" charset="0"/>
                            <a:ea typeface="Calibri" panose="020F0502020204030204" pitchFamily="34" charset="0"/>
                            <a:cs typeface="Calibri" panose="020F0502020204030204" pitchFamily="34" charset="0"/>
                          </a:rPr>
                          <m:t>0,</m:t>
                        </m:r>
                        <m:r>
                          <a:rPr lang="en-US" altLang="zh-CN" sz="1400" b="0" i="1" dirty="0" smtClean="0">
                            <a:latin typeface="Cambria Math" panose="02040503050406030204" pitchFamily="18" charset="0"/>
                            <a:ea typeface="Calibri" panose="020F0502020204030204" pitchFamily="34" charset="0"/>
                            <a:cs typeface="Calibri" panose="020F0502020204030204" pitchFamily="34" charset="0"/>
                          </a:rPr>
                          <m:t>𝑖</m:t>
                        </m:r>
                      </m:sub>
                    </m:sSub>
                    <m:sSubSup>
                      <m:sSubSupPr>
                        <m:ctrlPr>
                          <a:rPr lang="en-US" altLang="zh-CN" sz="1400" i="1" dirty="0">
                            <a:latin typeface="Cambria Math" panose="02040503050406030204" pitchFamily="18" charset="0"/>
                            <a:ea typeface="Calibri" panose="020F0502020204030204" pitchFamily="34" charset="0"/>
                            <a:cs typeface="Calibri" panose="020F0502020204030204" pitchFamily="34" charset="0"/>
                          </a:rPr>
                        </m:ctrlPr>
                      </m:sSubSupPr>
                      <m:e>
                        <m:r>
                          <a:rPr lang="en-US" altLang="zh-CN" sz="1400" i="1" dirty="0">
                            <a:latin typeface="Cambria Math" panose="02040503050406030204" pitchFamily="18" charset="0"/>
                            <a:ea typeface="Calibri" panose="020F0502020204030204" pitchFamily="34" charset="0"/>
                            <a:cs typeface="Calibri" panose="020F0502020204030204" pitchFamily="34" charset="0"/>
                          </a:rPr>
                          <m:t>𝑤</m:t>
                        </m:r>
                      </m:e>
                      <m:sub>
                        <m:r>
                          <a:rPr lang="en-US" altLang="zh-CN" sz="1400" i="1" dirty="0">
                            <a:latin typeface="Cambria Math" panose="02040503050406030204" pitchFamily="18" charset="0"/>
                            <a:ea typeface="Calibri" panose="020F0502020204030204" pitchFamily="34" charset="0"/>
                            <a:cs typeface="Calibri" panose="020F0502020204030204" pitchFamily="34" charset="0"/>
                          </a:rPr>
                          <m:t>𝑖</m:t>
                        </m:r>
                      </m:sub>
                      <m:sup>
                        <m:r>
                          <a:rPr lang="en-US" altLang="zh-CN" sz="1400" i="1" dirty="0">
                            <a:latin typeface="Cambria Math" panose="02040503050406030204" pitchFamily="18" charset="0"/>
                            <a:ea typeface="Calibri" panose="020F0502020204030204" pitchFamily="34" charset="0"/>
                            <a:cs typeface="Calibri" panose="020F0502020204030204" pitchFamily="34" charset="0"/>
                          </a:rPr>
                          <m:t>(</m:t>
                        </m:r>
                        <m:r>
                          <a:rPr lang="en-US" altLang="zh-CN" sz="1400" i="1" dirty="0">
                            <a:latin typeface="Cambria Math" panose="02040503050406030204" pitchFamily="18" charset="0"/>
                            <a:ea typeface="Calibri" panose="020F0502020204030204" pitchFamily="34" charset="0"/>
                            <a:cs typeface="Calibri" panose="020F0502020204030204" pitchFamily="34" charset="0"/>
                          </a:rPr>
                          <m:t>𝑘</m:t>
                        </m:r>
                        <m:r>
                          <a:rPr lang="en-US" altLang="zh-CN" sz="1400" i="1" dirty="0">
                            <a:latin typeface="Cambria Math" panose="02040503050406030204" pitchFamily="18" charset="0"/>
                            <a:ea typeface="Calibri" panose="020F0502020204030204" pitchFamily="34" charset="0"/>
                            <a:cs typeface="Calibri" panose="020F0502020204030204" pitchFamily="34" charset="0"/>
                          </a:rPr>
                          <m:t>)</m:t>
                        </m:r>
                      </m:sup>
                    </m:sSubSup>
                  </m:oMath>
                </a14:m>
                <a:r>
                  <a:rPr lang="en-US" altLang="zh-CN" sz="1400" dirty="0">
                    <a:latin typeface="Calibri" panose="020F0502020204030204" pitchFamily="34" charset="0"/>
                    <a:ea typeface="Calibri" panose="020F0502020204030204" pitchFamily="34" charset="0"/>
                    <a:cs typeface="Calibri" panose="020F0502020204030204" pitchFamily="34" charset="0"/>
                  </a:rPr>
                  <a:t>to the master problem for next round calculation. </a:t>
                </a:r>
              </a:p>
              <a:p>
                <a:pPr marL="342900" indent="-342900" algn="just">
                  <a:lnSpc>
                    <a:spcPct val="150000"/>
                  </a:lnSpc>
                  <a:buFont typeface="+mj-lt"/>
                  <a:buAutoNum type="alphaLcParenR"/>
                </a:pPr>
                <a:r>
                  <a:rPr lang="en-US" altLang="zh-CN" sz="1400" dirty="0">
                    <a:solidFill>
                      <a:schemeClr val="accent2"/>
                    </a:solidFill>
                    <a:latin typeface="Calibri" panose="020F0502020204030204" pitchFamily="34" charset="0"/>
                    <a:ea typeface="Calibri" panose="020F0502020204030204" pitchFamily="34" charset="0"/>
                    <a:cs typeface="Calibri" panose="020F0502020204030204" pitchFamily="34" charset="0"/>
                  </a:rPr>
                  <a:t>The optimal target value is bounded and </a:t>
                </a:r>
                <a14:m>
                  <m:oMath xmlns:m="http://schemas.openxmlformats.org/officeDocument/2006/math">
                    <m:sSub>
                      <m:sSubPr>
                        <m:ctrlPr>
                          <a:rPr lang="en-US" altLang="zh-CN" sz="1400" i="1" dirty="0" smtClean="0">
                            <a:solidFill>
                              <a:schemeClr val="accent2"/>
                            </a:solidFill>
                            <a:latin typeface="Cambria Math" panose="02040503050406030204" pitchFamily="18" charset="0"/>
                            <a:ea typeface="Calibri" panose="020F0502020204030204" pitchFamily="34" charset="0"/>
                            <a:cs typeface="Calibri" panose="020F0502020204030204" pitchFamily="34" charset="0"/>
                          </a:rPr>
                        </m:ctrlPr>
                      </m:sSubPr>
                      <m:e>
                        <m:r>
                          <a:rPr lang="en-US" altLang="zh-CN" sz="1400" i="1" dirty="0" smtClean="0">
                            <a:solidFill>
                              <a:schemeClr val="accent2"/>
                            </a:solidFill>
                            <a:latin typeface="Cambria Math" panose="02040503050406030204" pitchFamily="18" charset="0"/>
                            <a:ea typeface="Calibri" panose="020F0502020204030204" pitchFamily="34" charset="0"/>
                            <a:cs typeface="Calibri" panose="020F0502020204030204" pitchFamily="34" charset="0"/>
                          </a:rPr>
                          <m:t>𝑓</m:t>
                        </m:r>
                      </m:e>
                      <m:sub>
                        <m:r>
                          <a:rPr lang="en-US" altLang="zh-CN" sz="1400" i="1" dirty="0" smtClean="0">
                            <a:solidFill>
                              <a:schemeClr val="accent2"/>
                            </a:solidFill>
                            <a:latin typeface="Cambria Math" panose="02040503050406030204" pitchFamily="18" charset="0"/>
                            <a:ea typeface="Calibri" panose="020F0502020204030204" pitchFamily="34" charset="0"/>
                            <a:cs typeface="Calibri" panose="020F0502020204030204" pitchFamily="34" charset="0"/>
                          </a:rPr>
                          <m:t>𝑖</m:t>
                        </m:r>
                      </m:sub>
                    </m:sSub>
                    <m:r>
                      <a:rPr lang="en-US" altLang="zh-CN" sz="1400" i="1" dirty="0" smtClean="0">
                        <a:solidFill>
                          <a:schemeClr val="accent2"/>
                        </a:solidFill>
                        <a:latin typeface="Cambria Math" panose="02040503050406030204" pitchFamily="18" charset="0"/>
                        <a:ea typeface="Calibri" panose="020F0502020204030204" pitchFamily="34" charset="0"/>
                        <a:cs typeface="Calibri" panose="020F0502020204030204" pitchFamily="34" charset="0"/>
                      </a:rPr>
                      <m:t>&lt;</m:t>
                    </m:r>
                    <m:sSub>
                      <m:sSubPr>
                        <m:ctrlPr>
                          <a:rPr lang="en-US" altLang="zh-CN" sz="1400" i="1" dirty="0" smtClean="0">
                            <a:solidFill>
                              <a:schemeClr val="accent2"/>
                            </a:solidFill>
                            <a:latin typeface="Cambria Math" panose="02040503050406030204" pitchFamily="18" charset="0"/>
                            <a:ea typeface="Calibri" panose="020F0502020204030204" pitchFamily="34" charset="0"/>
                            <a:cs typeface="Calibri" panose="020F0502020204030204" pitchFamily="34" charset="0"/>
                          </a:rPr>
                        </m:ctrlPr>
                      </m:sSubPr>
                      <m:e>
                        <m:r>
                          <a:rPr lang="en-US" altLang="zh-CN" sz="1400" i="1" dirty="0" smtClean="0">
                            <a:solidFill>
                              <a:schemeClr val="accent2"/>
                            </a:solidFill>
                            <a:latin typeface="Cambria Math" panose="02040503050406030204" pitchFamily="18" charset="0"/>
                            <a:ea typeface="Calibri" panose="020F0502020204030204" pitchFamily="34" charset="0"/>
                            <a:cs typeface="Calibri" panose="020F0502020204030204" pitchFamily="34" charset="0"/>
                          </a:rPr>
                          <m:t>𝑧</m:t>
                        </m:r>
                      </m:e>
                      <m:sub>
                        <m:r>
                          <a:rPr lang="en-US" altLang="zh-CN" sz="1400" i="1" dirty="0" smtClean="0">
                            <a:solidFill>
                              <a:schemeClr val="accent2"/>
                            </a:solidFill>
                            <a:latin typeface="Cambria Math" panose="02040503050406030204" pitchFamily="18" charset="0"/>
                            <a:ea typeface="Calibri" panose="020F0502020204030204" pitchFamily="34" charset="0"/>
                            <a:cs typeface="Calibri" panose="020F0502020204030204" pitchFamily="34" charset="0"/>
                          </a:rPr>
                          <m:t>𝑖</m:t>
                        </m:r>
                      </m:sub>
                    </m:sSub>
                  </m:oMath>
                </a14:m>
                <a:r>
                  <a:rPr lang="en-US" altLang="zh-CN" sz="1400" dirty="0">
                    <a:solidFill>
                      <a:schemeClr val="accent2"/>
                    </a:solidFill>
                    <a:latin typeface="Calibri" panose="020F0502020204030204" pitchFamily="34" charset="0"/>
                    <a:ea typeface="Calibri" panose="020F0502020204030204" pitchFamily="34" charset="0"/>
                    <a:cs typeface="Calibri" panose="020F0502020204030204" pitchFamily="34" charset="0"/>
                  </a:rPr>
                  <a:t>. </a:t>
                </a:r>
                <a:r>
                  <a:rPr lang="en-US" altLang="zh-CN" sz="1400" dirty="0">
                    <a:latin typeface="Calibri" panose="020F0502020204030204" pitchFamily="34" charset="0"/>
                    <a:ea typeface="Calibri" panose="020F0502020204030204" pitchFamily="34" charset="0"/>
                    <a:cs typeface="Calibri" panose="020F0502020204030204" pitchFamily="34" charset="0"/>
                  </a:rPr>
                  <a:t>In this case, </a:t>
                </a:r>
                <a14:m>
                  <m:oMath xmlns:m="http://schemas.openxmlformats.org/officeDocument/2006/math">
                    <m:sSub>
                      <m:sSubPr>
                        <m:ctrlPr>
                          <a:rPr lang="en-US" altLang="zh-CN" sz="1400" i="1" dirty="0">
                            <a:latin typeface="Cambria Math" panose="02040503050406030204" pitchFamily="18" charset="0"/>
                            <a:ea typeface="Calibri" panose="020F0502020204030204" pitchFamily="34" charset="0"/>
                            <a:cs typeface="Calibri" panose="020F0502020204030204" pitchFamily="34" charset="0"/>
                          </a:rPr>
                        </m:ctrlPr>
                      </m:sSubPr>
                      <m:e>
                        <m:r>
                          <a:rPr lang="en-US" altLang="zh-CN" sz="1400" i="1" dirty="0">
                            <a:latin typeface="Cambria Math" panose="02040503050406030204" pitchFamily="18" charset="0"/>
                            <a:ea typeface="Calibri" panose="020F0502020204030204" pitchFamily="34" charset="0"/>
                            <a:cs typeface="Calibri" panose="020F0502020204030204" pitchFamily="34" charset="0"/>
                          </a:rPr>
                          <m:t>𝛼</m:t>
                        </m:r>
                      </m:e>
                      <m:sub>
                        <m:r>
                          <a:rPr lang="en-US" altLang="zh-CN" sz="1400" i="1" dirty="0" err="1">
                            <a:latin typeface="Cambria Math" panose="02040503050406030204" pitchFamily="18" charset="0"/>
                            <a:ea typeface="Calibri" panose="020F0502020204030204" pitchFamily="34" charset="0"/>
                            <a:cs typeface="Calibri" panose="020F0502020204030204" pitchFamily="34" charset="0"/>
                          </a:rPr>
                          <m:t>𝑖</m:t>
                        </m:r>
                        <m:r>
                          <a:rPr lang="en-US" altLang="zh-CN" sz="1400" i="1" dirty="0">
                            <a:latin typeface="Cambria Math" panose="02040503050406030204" pitchFamily="18" charset="0"/>
                            <a:ea typeface="Calibri" panose="020F0502020204030204" pitchFamily="34" charset="0"/>
                            <a:cs typeface="Calibri" panose="020F0502020204030204" pitchFamily="34" charset="0"/>
                          </a:rPr>
                          <m:t>,</m:t>
                        </m:r>
                        <m:r>
                          <a:rPr lang="en-US" altLang="zh-CN" sz="1400" i="1" dirty="0">
                            <a:latin typeface="Cambria Math" panose="02040503050406030204" pitchFamily="18" charset="0"/>
                            <a:ea typeface="Calibri" panose="020F0502020204030204" pitchFamily="34" charset="0"/>
                            <a:cs typeface="Calibri" panose="020F0502020204030204" pitchFamily="34" charset="0"/>
                          </a:rPr>
                          <m:t>𝑗</m:t>
                        </m:r>
                      </m:sub>
                    </m:sSub>
                    <m:r>
                      <a:rPr lang="en-US" altLang="zh-CN" sz="1400" i="1" dirty="0">
                        <a:latin typeface="Cambria Math" panose="02040503050406030204" pitchFamily="18" charset="0"/>
                        <a:ea typeface="Calibri" panose="020F0502020204030204" pitchFamily="34" charset="0"/>
                        <a:cs typeface="Calibri" panose="020F0502020204030204" pitchFamily="34" charset="0"/>
                      </a:rPr>
                      <m:t>&lt; 0 </m:t>
                    </m:r>
                  </m:oMath>
                </a14:m>
                <a:r>
                  <a:rPr lang="en-US" altLang="zh-CN" sz="1400" dirty="0">
                    <a:latin typeface="Calibri" panose="020F0502020204030204" pitchFamily="34" charset="0"/>
                    <a:ea typeface="Calibri" panose="020F0502020204030204" pitchFamily="34" charset="0"/>
                    <a:cs typeface="Calibri" panose="020F0502020204030204" pitchFamily="34" charset="0"/>
                  </a:rPr>
                  <a:t>and the solution of the subproblem is the extreme point </a:t>
                </a:r>
                <a14:m>
                  <m:oMath xmlns:m="http://schemas.openxmlformats.org/officeDocument/2006/math">
                    <m:sSubSup>
                      <m:sSubSupPr>
                        <m:ctrlPr>
                          <a:rPr lang="en-US" altLang="zh-CN" sz="1400" b="0" i="1" dirty="0" smtClean="0">
                            <a:latin typeface="Cambria Math" panose="02040503050406030204" pitchFamily="18" charset="0"/>
                            <a:ea typeface="Calibri" panose="020F0502020204030204" pitchFamily="34" charset="0"/>
                            <a:cs typeface="Calibri" panose="020F0502020204030204" pitchFamily="34" charset="0"/>
                          </a:rPr>
                        </m:ctrlPr>
                      </m:sSubSupPr>
                      <m:e>
                        <m:r>
                          <a:rPr lang="en-US" altLang="zh-CN" sz="1400" b="0" i="1" dirty="0" smtClean="0">
                            <a:latin typeface="Cambria Math" panose="02040503050406030204" pitchFamily="18" charset="0"/>
                            <a:ea typeface="Calibri" panose="020F0502020204030204" pitchFamily="34" charset="0"/>
                            <a:cs typeface="Calibri" panose="020F0502020204030204" pitchFamily="34" charset="0"/>
                          </a:rPr>
                          <m:t>𝑣</m:t>
                        </m:r>
                      </m:e>
                      <m:sub>
                        <m:r>
                          <a:rPr lang="en-US" altLang="zh-CN" sz="1400" i="1" dirty="0">
                            <a:latin typeface="Cambria Math" panose="02040503050406030204" pitchFamily="18" charset="0"/>
                            <a:ea typeface="Calibri" panose="020F0502020204030204" pitchFamily="34" charset="0"/>
                            <a:cs typeface="Calibri" panose="020F0502020204030204" pitchFamily="34" charset="0"/>
                          </a:rPr>
                          <m:t>𝑖</m:t>
                        </m:r>
                      </m:sub>
                      <m:sup>
                        <m:r>
                          <a:rPr lang="en-US" altLang="zh-CN" sz="1400" i="1" dirty="0">
                            <a:latin typeface="Cambria Math" panose="02040503050406030204" pitchFamily="18" charset="0"/>
                            <a:ea typeface="Calibri" panose="020F0502020204030204" pitchFamily="34" charset="0"/>
                            <a:cs typeface="Calibri" panose="020F0502020204030204" pitchFamily="34" charset="0"/>
                          </a:rPr>
                          <m:t>(</m:t>
                        </m:r>
                        <m:r>
                          <a:rPr lang="en-US" altLang="zh-CN" sz="1400" b="0" i="1" dirty="0" smtClean="0">
                            <a:latin typeface="Cambria Math" panose="02040503050406030204" pitchFamily="18" charset="0"/>
                            <a:ea typeface="Calibri" panose="020F0502020204030204" pitchFamily="34" charset="0"/>
                            <a:cs typeface="Calibri" panose="020F0502020204030204" pitchFamily="34" charset="0"/>
                          </a:rPr>
                          <m:t>𝑗</m:t>
                        </m:r>
                        <m:r>
                          <a:rPr lang="en-US" altLang="zh-CN" sz="1400" i="1" dirty="0">
                            <a:latin typeface="Cambria Math" panose="02040503050406030204" pitchFamily="18" charset="0"/>
                            <a:ea typeface="Calibri" panose="020F0502020204030204" pitchFamily="34" charset="0"/>
                            <a:cs typeface="Calibri" panose="020F0502020204030204" pitchFamily="34" charset="0"/>
                          </a:rPr>
                          <m:t>)</m:t>
                        </m:r>
                      </m:sup>
                    </m:sSubSup>
                  </m:oMath>
                </a14:m>
                <a:r>
                  <a:rPr lang="en-US" altLang="zh-CN" sz="1400" dirty="0">
                    <a:latin typeface="Calibri" panose="020F0502020204030204" pitchFamily="34" charset="0"/>
                    <a:ea typeface="Calibri" panose="020F0502020204030204" pitchFamily="34" charset="0"/>
                    <a:cs typeface="Calibri" panose="020F0502020204030204" pitchFamily="34" charset="0"/>
                  </a:rPr>
                  <a:t>, and then we add </a:t>
                </a:r>
                <a14:m>
                  <m:oMath xmlns:m="http://schemas.openxmlformats.org/officeDocument/2006/math">
                    <m:sSub>
                      <m:sSubPr>
                        <m:ctrlPr>
                          <a:rPr lang="en-US" altLang="zh-CN" sz="1400" i="1" dirty="0">
                            <a:latin typeface="Cambria Math" panose="02040503050406030204" pitchFamily="18" charset="0"/>
                            <a:ea typeface="Calibri" panose="020F0502020204030204" pitchFamily="34" charset="0"/>
                            <a:cs typeface="Calibri" panose="020F0502020204030204" pitchFamily="34" charset="0"/>
                          </a:rPr>
                        </m:ctrlPr>
                      </m:sSubPr>
                      <m:e>
                        <m:r>
                          <a:rPr lang="en-US" altLang="zh-CN" sz="1400" i="1" dirty="0">
                            <a:latin typeface="Cambria Math" panose="02040503050406030204" pitchFamily="18" charset="0"/>
                            <a:ea typeface="Calibri" panose="020F0502020204030204" pitchFamily="34" charset="0"/>
                            <a:cs typeface="Calibri" panose="020F0502020204030204" pitchFamily="34" charset="0"/>
                          </a:rPr>
                          <m:t>𝐴</m:t>
                        </m:r>
                      </m:e>
                      <m:sub>
                        <m:r>
                          <a:rPr lang="en-US" altLang="zh-CN" sz="1400" i="1" dirty="0">
                            <a:latin typeface="Cambria Math" panose="02040503050406030204" pitchFamily="18" charset="0"/>
                            <a:ea typeface="Calibri" panose="020F0502020204030204" pitchFamily="34" charset="0"/>
                            <a:cs typeface="Calibri" panose="020F0502020204030204" pitchFamily="34" charset="0"/>
                          </a:rPr>
                          <m:t>0,</m:t>
                        </m:r>
                        <m:r>
                          <a:rPr lang="en-US" altLang="zh-CN" sz="1400" i="1" dirty="0">
                            <a:latin typeface="Cambria Math" panose="02040503050406030204" pitchFamily="18" charset="0"/>
                            <a:ea typeface="Calibri" panose="020F0502020204030204" pitchFamily="34" charset="0"/>
                            <a:cs typeface="Calibri" panose="020F0502020204030204" pitchFamily="34" charset="0"/>
                          </a:rPr>
                          <m:t>𝑖</m:t>
                        </m:r>
                      </m:sub>
                    </m:sSub>
                    <m:sSubSup>
                      <m:sSubSupPr>
                        <m:ctrlPr>
                          <a:rPr lang="en-US" altLang="zh-CN" sz="1400" b="0" i="1" dirty="0" smtClean="0">
                            <a:latin typeface="Cambria Math" panose="02040503050406030204" pitchFamily="18" charset="0"/>
                            <a:ea typeface="Calibri" panose="020F0502020204030204" pitchFamily="34" charset="0"/>
                            <a:cs typeface="Calibri" panose="020F0502020204030204" pitchFamily="34" charset="0"/>
                          </a:rPr>
                        </m:ctrlPr>
                      </m:sSubSupPr>
                      <m:e>
                        <m:r>
                          <a:rPr lang="en-US" altLang="zh-CN" sz="1400" b="0" i="1" dirty="0" smtClean="0">
                            <a:latin typeface="Cambria Math" panose="02040503050406030204" pitchFamily="18" charset="0"/>
                            <a:ea typeface="Calibri" panose="020F0502020204030204" pitchFamily="34" charset="0"/>
                            <a:cs typeface="Calibri" panose="020F0502020204030204" pitchFamily="34" charset="0"/>
                          </a:rPr>
                          <m:t>𝑣</m:t>
                        </m:r>
                      </m:e>
                      <m:sub>
                        <m:r>
                          <a:rPr lang="en-US" altLang="zh-CN" sz="1400" i="1" dirty="0">
                            <a:latin typeface="Cambria Math" panose="02040503050406030204" pitchFamily="18" charset="0"/>
                            <a:ea typeface="Calibri" panose="020F0502020204030204" pitchFamily="34" charset="0"/>
                            <a:cs typeface="Calibri" panose="020F0502020204030204" pitchFamily="34" charset="0"/>
                          </a:rPr>
                          <m:t>𝑖</m:t>
                        </m:r>
                      </m:sub>
                      <m:sup>
                        <m:r>
                          <a:rPr lang="en-US" altLang="zh-CN" sz="1400" i="1" dirty="0">
                            <a:latin typeface="Cambria Math" panose="02040503050406030204" pitchFamily="18" charset="0"/>
                            <a:ea typeface="Calibri" panose="020F0502020204030204" pitchFamily="34" charset="0"/>
                            <a:cs typeface="Calibri" panose="020F0502020204030204" pitchFamily="34" charset="0"/>
                          </a:rPr>
                          <m:t>(</m:t>
                        </m:r>
                        <m:r>
                          <a:rPr lang="en-US" altLang="zh-CN" sz="1400" b="0" i="1" dirty="0" smtClean="0">
                            <a:latin typeface="Cambria Math" panose="02040503050406030204" pitchFamily="18" charset="0"/>
                            <a:ea typeface="Calibri" panose="020F0502020204030204" pitchFamily="34" charset="0"/>
                            <a:cs typeface="Calibri" panose="020F0502020204030204" pitchFamily="34" charset="0"/>
                          </a:rPr>
                          <m:t>𝑗</m:t>
                        </m:r>
                        <m:r>
                          <a:rPr lang="en-US" altLang="zh-CN" sz="1400" i="1" dirty="0">
                            <a:latin typeface="Cambria Math" panose="02040503050406030204" pitchFamily="18" charset="0"/>
                            <a:ea typeface="Calibri" panose="020F0502020204030204" pitchFamily="34" charset="0"/>
                            <a:cs typeface="Calibri" panose="020F0502020204030204" pitchFamily="34" charset="0"/>
                          </a:rPr>
                          <m:t>)</m:t>
                        </m:r>
                      </m:sup>
                    </m:sSubSup>
                    <m:r>
                      <a:rPr lang="en-US" altLang="zh-CN" sz="1400" i="1" dirty="0">
                        <a:latin typeface="Cambria Math" panose="02040503050406030204" pitchFamily="18" charset="0"/>
                        <a:ea typeface="Calibri" panose="020F0502020204030204" pitchFamily="34" charset="0"/>
                        <a:cs typeface="Calibri" panose="020F0502020204030204" pitchFamily="34" charset="0"/>
                      </a:rPr>
                      <m:t> </m:t>
                    </m:r>
                  </m:oMath>
                </a14:m>
                <a:r>
                  <a:rPr lang="en-US" altLang="zh-CN" sz="1400" dirty="0">
                    <a:latin typeface="Calibri" panose="020F0502020204030204" pitchFamily="34" charset="0"/>
                    <a:ea typeface="Calibri" panose="020F0502020204030204" pitchFamily="34" charset="0"/>
                    <a:cs typeface="Calibri" panose="020F0502020204030204" pitchFamily="34" charset="0"/>
                  </a:rPr>
                  <a:t>to the master problem for next round calculation.</a:t>
                </a:r>
              </a:p>
              <a:p>
                <a:pPr marL="342900" indent="-342900" algn="just">
                  <a:lnSpc>
                    <a:spcPct val="150000"/>
                  </a:lnSpc>
                  <a:buFont typeface="+mj-lt"/>
                  <a:buAutoNum type="alphaLcParenR"/>
                </a:pPr>
                <a:r>
                  <a:rPr lang="en-US" altLang="zh-CN" sz="1400" dirty="0">
                    <a:solidFill>
                      <a:schemeClr val="accent2"/>
                    </a:solidFill>
                    <a:latin typeface="Calibri" panose="020F0502020204030204" pitchFamily="34" charset="0"/>
                    <a:ea typeface="Calibri" panose="020F0502020204030204" pitchFamily="34" charset="0"/>
                    <a:cs typeface="Calibri" panose="020F0502020204030204" pitchFamily="34" charset="0"/>
                  </a:rPr>
                  <a:t>The optimal target value is bounded and </a:t>
                </a:r>
                <a14:m>
                  <m:oMath xmlns:m="http://schemas.openxmlformats.org/officeDocument/2006/math">
                    <m:sSub>
                      <m:sSubPr>
                        <m:ctrlPr>
                          <a:rPr lang="en-US" altLang="zh-CN" sz="1400" i="1" dirty="0" smtClean="0">
                            <a:solidFill>
                              <a:schemeClr val="accent2"/>
                            </a:solidFill>
                            <a:latin typeface="Cambria Math" panose="02040503050406030204" pitchFamily="18" charset="0"/>
                            <a:ea typeface="Calibri" panose="020F0502020204030204" pitchFamily="34" charset="0"/>
                            <a:cs typeface="Calibri" panose="020F0502020204030204" pitchFamily="34" charset="0"/>
                          </a:rPr>
                        </m:ctrlPr>
                      </m:sSubPr>
                      <m:e>
                        <m:r>
                          <a:rPr lang="en-US" altLang="zh-CN" sz="1400" i="1" dirty="0" smtClean="0">
                            <a:solidFill>
                              <a:schemeClr val="accent2"/>
                            </a:solidFill>
                            <a:latin typeface="Cambria Math" panose="02040503050406030204" pitchFamily="18" charset="0"/>
                            <a:ea typeface="Calibri" panose="020F0502020204030204" pitchFamily="34" charset="0"/>
                            <a:cs typeface="Calibri" panose="020F0502020204030204" pitchFamily="34" charset="0"/>
                          </a:rPr>
                          <m:t>𝑓</m:t>
                        </m:r>
                      </m:e>
                      <m:sub>
                        <m:r>
                          <a:rPr lang="en-US" altLang="zh-CN" sz="1400" i="1" dirty="0" smtClean="0">
                            <a:solidFill>
                              <a:schemeClr val="accent2"/>
                            </a:solidFill>
                            <a:latin typeface="Cambria Math" panose="02040503050406030204" pitchFamily="18" charset="0"/>
                            <a:ea typeface="Calibri" panose="020F0502020204030204" pitchFamily="34" charset="0"/>
                            <a:cs typeface="Calibri" panose="020F0502020204030204" pitchFamily="34" charset="0"/>
                          </a:rPr>
                          <m:t>𝑖</m:t>
                        </m:r>
                      </m:sub>
                    </m:sSub>
                    <m:r>
                      <a:rPr lang="en-US" altLang="zh-CN" sz="1400" i="1" dirty="0" smtClean="0">
                        <a:solidFill>
                          <a:schemeClr val="accent2"/>
                        </a:solidFill>
                        <a:latin typeface="Cambria Math" panose="02040503050406030204" pitchFamily="18" charset="0"/>
                        <a:ea typeface="Calibri" panose="020F0502020204030204" pitchFamily="34" charset="0"/>
                        <a:cs typeface="Calibri" panose="020F0502020204030204" pitchFamily="34" charset="0"/>
                      </a:rPr>
                      <m:t>≥</m:t>
                    </m:r>
                    <m:sSub>
                      <m:sSubPr>
                        <m:ctrlPr>
                          <a:rPr lang="en-US" altLang="zh-CN" sz="1400" i="1" dirty="0" smtClean="0">
                            <a:solidFill>
                              <a:schemeClr val="accent2"/>
                            </a:solidFill>
                            <a:latin typeface="Cambria Math" panose="02040503050406030204" pitchFamily="18" charset="0"/>
                            <a:ea typeface="Calibri" panose="020F0502020204030204" pitchFamily="34" charset="0"/>
                            <a:cs typeface="Calibri" panose="020F0502020204030204" pitchFamily="34" charset="0"/>
                          </a:rPr>
                        </m:ctrlPr>
                      </m:sSubPr>
                      <m:e>
                        <m:r>
                          <a:rPr lang="en-US" altLang="zh-CN" sz="1400" i="1" dirty="0" smtClean="0">
                            <a:solidFill>
                              <a:schemeClr val="accent2"/>
                            </a:solidFill>
                            <a:latin typeface="Cambria Math" panose="02040503050406030204" pitchFamily="18" charset="0"/>
                            <a:ea typeface="Calibri" panose="020F0502020204030204" pitchFamily="34" charset="0"/>
                            <a:cs typeface="Calibri" panose="020F0502020204030204" pitchFamily="34" charset="0"/>
                          </a:rPr>
                          <m:t>𝑧</m:t>
                        </m:r>
                      </m:e>
                      <m:sub>
                        <m:r>
                          <a:rPr lang="en-US" altLang="zh-CN" sz="1400" i="1" dirty="0" smtClean="0">
                            <a:solidFill>
                              <a:schemeClr val="accent2"/>
                            </a:solidFill>
                            <a:latin typeface="Cambria Math" panose="02040503050406030204" pitchFamily="18" charset="0"/>
                            <a:ea typeface="Calibri" panose="020F0502020204030204" pitchFamily="34" charset="0"/>
                            <a:cs typeface="Calibri" panose="020F0502020204030204" pitchFamily="34" charset="0"/>
                          </a:rPr>
                          <m:t>𝑖</m:t>
                        </m:r>
                      </m:sub>
                    </m:sSub>
                  </m:oMath>
                </a14:m>
                <a:r>
                  <a:rPr lang="en-US" altLang="zh-CN" sz="1400" dirty="0">
                    <a:latin typeface="Calibri" panose="020F0502020204030204" pitchFamily="34" charset="0"/>
                    <a:ea typeface="Calibri" panose="020F0502020204030204" pitchFamily="34" charset="0"/>
                    <a:cs typeface="Calibri" panose="020F0502020204030204" pitchFamily="34" charset="0"/>
                  </a:rPr>
                  <a:t>. In this case, </a:t>
                </a:r>
                <a14:m>
                  <m:oMath xmlns:m="http://schemas.openxmlformats.org/officeDocument/2006/math">
                    <m:r>
                      <a:rPr lang="en-US" altLang="zh-CN" sz="1400" i="1" dirty="0" smtClean="0">
                        <a:latin typeface="Cambria Math" panose="02040503050406030204" pitchFamily="18" charset="0"/>
                        <a:ea typeface="Calibri" panose="020F0502020204030204" pitchFamily="34" charset="0"/>
                        <a:cs typeface="Calibri" panose="020F0502020204030204" pitchFamily="34" charset="0"/>
                      </a:rPr>
                      <m:t>0≤</m:t>
                    </m:r>
                    <m:sSub>
                      <m:sSubPr>
                        <m:ctrlPr>
                          <a:rPr lang="en-US" altLang="zh-CN" sz="1400" i="1" dirty="0" smtClean="0">
                            <a:latin typeface="Cambria Math" panose="02040503050406030204" pitchFamily="18" charset="0"/>
                            <a:ea typeface="Calibri" panose="020F0502020204030204" pitchFamily="34" charset="0"/>
                            <a:cs typeface="Calibri" panose="020F0502020204030204" pitchFamily="34" charset="0"/>
                          </a:rPr>
                        </m:ctrlPr>
                      </m:sSubPr>
                      <m:e>
                        <m:r>
                          <a:rPr lang="en-US" altLang="zh-CN" sz="1400" i="1" dirty="0" smtClean="0">
                            <a:latin typeface="Cambria Math" panose="02040503050406030204" pitchFamily="18" charset="0"/>
                            <a:ea typeface="Calibri" panose="020F0502020204030204" pitchFamily="34" charset="0"/>
                            <a:cs typeface="Calibri" panose="020F0502020204030204" pitchFamily="34" charset="0"/>
                          </a:rPr>
                          <m:t>𝛼</m:t>
                        </m:r>
                      </m:e>
                      <m:sub>
                        <m:r>
                          <a:rPr lang="en-US" altLang="zh-CN" sz="1400" i="1" dirty="0" err="1" smtClean="0">
                            <a:latin typeface="Cambria Math" panose="02040503050406030204" pitchFamily="18" charset="0"/>
                            <a:ea typeface="Calibri" panose="020F0502020204030204" pitchFamily="34" charset="0"/>
                            <a:cs typeface="Calibri" panose="020F0502020204030204" pitchFamily="34" charset="0"/>
                          </a:rPr>
                          <m:t>𝑖</m:t>
                        </m:r>
                        <m:r>
                          <a:rPr lang="en-US" altLang="zh-CN" sz="1400" b="0" i="1" dirty="0" smtClean="0">
                            <a:latin typeface="Cambria Math" panose="02040503050406030204" pitchFamily="18" charset="0"/>
                            <a:ea typeface="Calibri" panose="020F0502020204030204" pitchFamily="34" charset="0"/>
                            <a:cs typeface="Calibri" panose="020F0502020204030204" pitchFamily="34" charset="0"/>
                          </a:rPr>
                          <m:t>,</m:t>
                        </m:r>
                        <m:r>
                          <a:rPr lang="en-US" altLang="zh-CN" sz="1400" b="0" i="1" dirty="0" smtClean="0">
                            <a:latin typeface="Cambria Math" panose="02040503050406030204" pitchFamily="18" charset="0"/>
                            <a:ea typeface="Calibri" panose="020F0502020204030204" pitchFamily="34" charset="0"/>
                            <a:cs typeface="Calibri" panose="020F0502020204030204" pitchFamily="34" charset="0"/>
                          </a:rPr>
                          <m:t>𝑗</m:t>
                        </m:r>
                      </m:sub>
                    </m:sSub>
                    <m:r>
                      <a:rPr lang="en-US" altLang="zh-CN" sz="1400" i="1" dirty="0" smtClean="0">
                        <a:latin typeface="Cambria Math" panose="02040503050406030204" pitchFamily="18" charset="0"/>
                        <a:ea typeface="Calibri" panose="020F0502020204030204" pitchFamily="34" charset="0"/>
                        <a:cs typeface="Calibri" panose="020F0502020204030204" pitchFamily="34" charset="0"/>
                      </a:rPr>
                      <m:t>≤</m:t>
                    </m:r>
                    <m:sSub>
                      <m:sSubPr>
                        <m:ctrlPr>
                          <a:rPr lang="en-US" altLang="zh-CN" sz="1400" i="1" dirty="0" smtClean="0">
                            <a:latin typeface="Cambria Math" panose="02040503050406030204" pitchFamily="18" charset="0"/>
                            <a:ea typeface="Calibri" panose="020F0502020204030204" pitchFamily="34" charset="0"/>
                            <a:cs typeface="Calibri" panose="020F0502020204030204" pitchFamily="34" charset="0"/>
                          </a:rPr>
                        </m:ctrlPr>
                      </m:sSubPr>
                      <m:e>
                        <m:r>
                          <a:rPr lang="en-US" altLang="zh-CN" sz="1400" i="1" dirty="0" smtClean="0">
                            <a:latin typeface="Cambria Math" panose="02040503050406030204" pitchFamily="18" charset="0"/>
                            <a:ea typeface="Calibri" panose="020F0502020204030204" pitchFamily="34" charset="0"/>
                            <a:cs typeface="Calibri" panose="020F0502020204030204" pitchFamily="34" charset="0"/>
                          </a:rPr>
                          <m:t>𝛽</m:t>
                        </m:r>
                      </m:e>
                      <m:sub>
                        <m:r>
                          <a:rPr lang="en-US" altLang="zh-CN" sz="1400" i="1" dirty="0" err="1" smtClean="0">
                            <a:latin typeface="Cambria Math" panose="02040503050406030204" pitchFamily="18" charset="0"/>
                            <a:ea typeface="Calibri" panose="020F0502020204030204" pitchFamily="34" charset="0"/>
                            <a:cs typeface="Calibri" panose="020F0502020204030204" pitchFamily="34" charset="0"/>
                          </a:rPr>
                          <m:t>𝑖</m:t>
                        </m:r>
                        <m:r>
                          <a:rPr lang="en-US" altLang="zh-CN" sz="1400" b="0" i="1" dirty="0" smtClean="0">
                            <a:latin typeface="Cambria Math" panose="02040503050406030204" pitchFamily="18" charset="0"/>
                            <a:ea typeface="Calibri" panose="020F0502020204030204" pitchFamily="34" charset="0"/>
                            <a:cs typeface="Calibri" panose="020F0502020204030204" pitchFamily="34" charset="0"/>
                          </a:rPr>
                          <m:t>,</m:t>
                        </m:r>
                        <m:r>
                          <a:rPr lang="en-US" altLang="zh-CN" sz="1400" b="0" i="1" dirty="0" smtClean="0">
                            <a:latin typeface="Cambria Math" panose="02040503050406030204" pitchFamily="18" charset="0"/>
                            <a:ea typeface="Calibri" panose="020F0502020204030204" pitchFamily="34" charset="0"/>
                            <a:cs typeface="Calibri" panose="020F0502020204030204" pitchFamily="34" charset="0"/>
                          </a:rPr>
                          <m:t>𝑘</m:t>
                        </m:r>
                      </m:sub>
                    </m:sSub>
                  </m:oMath>
                </a14:m>
                <a:r>
                  <a:rPr lang="en-US" altLang="zh-CN" sz="1400" dirty="0">
                    <a:latin typeface="Calibri" panose="020F0502020204030204" pitchFamily="34" charset="0"/>
                    <a:ea typeface="Calibri" panose="020F0502020204030204" pitchFamily="34" charset="0"/>
                    <a:cs typeface="Calibri" panose="020F0502020204030204" pitchFamily="34" charset="0"/>
                  </a:rPr>
                  <a:t>, and </a:t>
                </a:r>
                <a14:m>
                  <m:oMath xmlns:m="http://schemas.openxmlformats.org/officeDocument/2006/math">
                    <m:sSub>
                      <m:sSubPr>
                        <m:ctrlPr>
                          <a:rPr lang="en-US" altLang="zh-CN" sz="1400" i="1" dirty="0" smtClean="0">
                            <a:latin typeface="Cambria Math" panose="02040503050406030204" pitchFamily="18" charset="0"/>
                            <a:ea typeface="Calibri" panose="020F0502020204030204" pitchFamily="34" charset="0"/>
                            <a:cs typeface="Calibri" panose="020F0502020204030204" pitchFamily="34" charset="0"/>
                          </a:rPr>
                        </m:ctrlPr>
                      </m:sSubPr>
                      <m:e>
                        <m:r>
                          <a:rPr lang="en-US" altLang="zh-CN" sz="1400" i="1" dirty="0" smtClean="0">
                            <a:latin typeface="Cambria Math" panose="02040503050406030204" pitchFamily="18" charset="0"/>
                            <a:ea typeface="Calibri" panose="020F0502020204030204" pitchFamily="34" charset="0"/>
                            <a:cs typeface="Calibri" panose="020F0502020204030204" pitchFamily="34" charset="0"/>
                          </a:rPr>
                          <m:t>𝑧</m:t>
                        </m:r>
                      </m:e>
                      <m:sub>
                        <m:r>
                          <a:rPr lang="en-US" altLang="zh-CN" sz="1400" i="1" dirty="0" smtClean="0">
                            <a:latin typeface="Cambria Math" panose="02040503050406030204" pitchFamily="18" charset="0"/>
                            <a:ea typeface="Calibri" panose="020F0502020204030204" pitchFamily="34" charset="0"/>
                            <a:cs typeface="Calibri" panose="020F0502020204030204" pitchFamily="34" charset="0"/>
                          </a:rPr>
                          <m:t>𝑖</m:t>
                        </m:r>
                      </m:sub>
                    </m:sSub>
                    <m:r>
                      <a:rPr lang="en-US" altLang="zh-CN" sz="1400" i="1" dirty="0" smtClean="0">
                        <a:latin typeface="Cambria Math" panose="02040503050406030204" pitchFamily="18" charset="0"/>
                        <a:ea typeface="Calibri" panose="020F0502020204030204" pitchFamily="34" charset="0"/>
                        <a:cs typeface="Calibri" panose="020F0502020204030204" pitchFamily="34" charset="0"/>
                      </a:rPr>
                      <m:t>≥0</m:t>
                    </m:r>
                  </m:oMath>
                </a14:m>
                <a:r>
                  <a:rPr lang="en-US" altLang="zh-CN" sz="1400" dirty="0">
                    <a:latin typeface="Calibri" panose="020F0502020204030204" pitchFamily="34" charset="0"/>
                    <a:ea typeface="Calibri" panose="020F0502020204030204" pitchFamily="34" charset="0"/>
                    <a:cs typeface="Calibri" panose="020F0502020204030204" pitchFamily="34" charset="0"/>
                  </a:rPr>
                  <a:t>, and therefore we find the optimal solution.</a:t>
                </a:r>
                <a:endParaRPr lang="en-US" altLang="zh-CN" sz="1400" b="0" dirty="0">
                  <a:solidFill>
                    <a:schemeClr val="accent2"/>
                  </a:solidFill>
                  <a:latin typeface="Calibri" panose="020F0502020204030204" pitchFamily="34" charset="0"/>
                  <a:ea typeface="Calibri" panose="020F0502020204030204" pitchFamily="34" charset="0"/>
                  <a:cs typeface="Calibri" panose="020F0502020204030204" pitchFamily="34" charset="0"/>
                </a:endParaRPr>
              </a:p>
            </p:txBody>
          </p:sp>
        </mc:Choice>
        <mc:Fallback xmlns="">
          <p:sp>
            <p:nvSpPr>
              <p:cNvPr id="67" name="文本框 75">
                <a:extLst>
                  <a:ext uri="{FF2B5EF4-FFF2-40B4-BE49-F238E27FC236}">
                    <a16:creationId xmlns:a16="http://schemas.microsoft.com/office/drawing/2014/main" id="{F45436F0-B40F-F3B9-29EA-FD86BC6A4C71}"/>
                  </a:ext>
                </a:extLst>
              </p:cNvPr>
              <p:cNvSpPr txBox="1">
                <a:spLocks noRot="1" noChangeAspect="1" noMove="1" noResize="1" noEditPoints="1" noAdjustHandles="1" noChangeArrowheads="1" noChangeShapeType="1" noTextEdit="1"/>
              </p:cNvSpPr>
              <p:nvPr/>
            </p:nvSpPr>
            <p:spPr>
              <a:xfrm>
                <a:off x="5380348" y="3149708"/>
                <a:ext cx="6377007" cy="2960490"/>
              </a:xfrm>
              <a:prstGeom prst="rect">
                <a:avLst/>
              </a:prstGeom>
              <a:blipFill>
                <a:blip r:embed="rId9"/>
                <a:stretch>
                  <a:fillRect l="-382" r="-287" b="-2062"/>
                </a:stretch>
              </a:blipFill>
            </p:spPr>
            <p:txBody>
              <a:bodyPr/>
              <a:lstStyle/>
              <a:p>
                <a:r>
                  <a:rPr lang="en-US">
                    <a:noFill/>
                  </a:rPr>
                  <a:t> </a:t>
                </a:r>
              </a:p>
            </p:txBody>
          </p:sp>
        </mc:Fallback>
      </mc:AlternateContent>
    </p:spTree>
    <p:extLst>
      <p:ext uri="{BB962C8B-B14F-4D97-AF65-F5344CB8AC3E}">
        <p14:creationId xmlns:p14="http://schemas.microsoft.com/office/powerpoint/2010/main" val="1611207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fade">
                                      <p:cBhvr>
                                        <p:cTn id="7" dur="500"/>
                                        <p:tgtEl>
                                          <p:spTgt spid="61"/>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3"/>
                                        </p:tgtEl>
                                        <p:attrNameLst>
                                          <p:attrName>style.visibility</p:attrName>
                                        </p:attrNameLst>
                                      </p:cBhvr>
                                      <p:to>
                                        <p:strVal val="visible"/>
                                      </p:to>
                                    </p:set>
                                    <p:animEffect transition="in" filter="fade">
                                      <p:cBhvr>
                                        <p:cTn id="11" dur="500"/>
                                        <p:tgtEl>
                                          <p:spTgt spid="6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fade">
                                      <p:cBhvr>
                                        <p:cTn id="15" dur="500"/>
                                        <p:tgtEl>
                                          <p:spTgt spid="25"/>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62"/>
                                        </p:tgtEl>
                                        <p:attrNameLst>
                                          <p:attrName>style.visibility</p:attrName>
                                        </p:attrNameLst>
                                      </p:cBhvr>
                                      <p:to>
                                        <p:strVal val="visible"/>
                                      </p:to>
                                    </p:set>
                                    <p:animEffect transition="in" filter="fade">
                                      <p:cBhvr>
                                        <p:cTn id="19" dur="500"/>
                                        <p:tgtEl>
                                          <p:spTgt spid="62"/>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fade">
                                      <p:cBhvr>
                                        <p:cTn id="23" dur="500"/>
                                        <p:tgtEl>
                                          <p:spTgt spid="27"/>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64"/>
                                        </p:tgtEl>
                                        <p:attrNameLst>
                                          <p:attrName>style.visibility</p:attrName>
                                        </p:attrNameLst>
                                      </p:cBhvr>
                                      <p:to>
                                        <p:strVal val="visible"/>
                                      </p:to>
                                    </p:set>
                                    <p:animEffect transition="in" filter="wipe(left)">
                                      <p:cBhvr>
                                        <p:cTn id="28" dur="500"/>
                                        <p:tgtEl>
                                          <p:spTgt spid="64"/>
                                        </p:tgtEl>
                                      </p:cBhvr>
                                    </p:animEffect>
                                  </p:childTnLst>
                                </p:cTn>
                              </p:par>
                              <p:par>
                                <p:cTn id="29" presetID="22" presetClass="entr" presetSubtype="8" fill="hold" nodeType="withEffect">
                                  <p:stCondLst>
                                    <p:cond delay="0"/>
                                  </p:stCondLst>
                                  <p:childTnLst>
                                    <p:set>
                                      <p:cBhvr>
                                        <p:cTn id="30" dur="1" fill="hold">
                                          <p:stCondLst>
                                            <p:cond delay="0"/>
                                          </p:stCondLst>
                                        </p:cTn>
                                        <p:tgtEl>
                                          <p:spTgt spid="65"/>
                                        </p:tgtEl>
                                        <p:attrNameLst>
                                          <p:attrName>style.visibility</p:attrName>
                                        </p:attrNameLst>
                                      </p:cBhvr>
                                      <p:to>
                                        <p:strVal val="visible"/>
                                      </p:to>
                                    </p:set>
                                    <p:animEffect transition="in" filter="wipe(left)">
                                      <p:cBhvr>
                                        <p:cTn id="31" dur="500"/>
                                        <p:tgtEl>
                                          <p:spTgt spid="65"/>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1" fill="hold" grpId="0" nodeType="clickEffect">
                                  <p:stCondLst>
                                    <p:cond delay="0"/>
                                  </p:stCondLst>
                                  <p:childTnLst>
                                    <p:set>
                                      <p:cBhvr>
                                        <p:cTn id="35" dur="1" fill="hold">
                                          <p:stCondLst>
                                            <p:cond delay="0"/>
                                          </p:stCondLst>
                                        </p:cTn>
                                        <p:tgtEl>
                                          <p:spTgt spid="66"/>
                                        </p:tgtEl>
                                        <p:attrNameLst>
                                          <p:attrName>style.visibility</p:attrName>
                                        </p:attrNameLst>
                                      </p:cBhvr>
                                      <p:to>
                                        <p:strVal val="visible"/>
                                      </p:to>
                                    </p:set>
                                    <p:animEffect transition="in" filter="wipe(up)">
                                      <p:cBhvr>
                                        <p:cTn id="36" dur="500"/>
                                        <p:tgtEl>
                                          <p:spTgt spid="66"/>
                                        </p:tgtEl>
                                      </p:cBhvr>
                                    </p:animEffect>
                                  </p:childTnLst>
                                </p:cTn>
                              </p:par>
                              <p:par>
                                <p:cTn id="37" presetID="22" presetClass="entr" presetSubtype="1" fill="hold" grpId="0" nodeType="withEffect">
                                  <p:stCondLst>
                                    <p:cond delay="0"/>
                                  </p:stCondLst>
                                  <p:childTnLst>
                                    <p:set>
                                      <p:cBhvr>
                                        <p:cTn id="38" dur="1" fill="hold">
                                          <p:stCondLst>
                                            <p:cond delay="0"/>
                                          </p:stCondLst>
                                        </p:cTn>
                                        <p:tgtEl>
                                          <p:spTgt spid="67"/>
                                        </p:tgtEl>
                                        <p:attrNameLst>
                                          <p:attrName>style.visibility</p:attrName>
                                        </p:attrNameLst>
                                      </p:cBhvr>
                                      <p:to>
                                        <p:strVal val="visible"/>
                                      </p:to>
                                    </p:set>
                                    <p:animEffect transition="in" filter="wipe(up)">
                                      <p:cBhvr>
                                        <p:cTn id="39"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62" grpId="0"/>
      <p:bldP spid="63" grpId="0"/>
      <p:bldP spid="64" grpId="0"/>
      <p:bldP spid="66" grpId="0"/>
      <p:bldP spid="67"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336B07-8030-E578-DA4B-20CA26BFECB7}"/>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BE5EDF14-84EE-DD62-D9EC-D1CA31C4FEE2}"/>
              </a:ext>
            </a:extLst>
          </p:cNvPr>
          <p:cNvSpPr/>
          <p:nvPr/>
        </p:nvSpPr>
        <p:spPr>
          <a:xfrm>
            <a:off x="0" y="0"/>
            <a:ext cx="1554480" cy="6858000"/>
          </a:xfrm>
          <a:prstGeom prst="rect">
            <a:avLst/>
          </a:prstGeom>
          <a:solidFill>
            <a:srgbClr val="A42037"/>
          </a:solidFill>
          <a:ln/>
        </p:spPr>
        <p:txBody>
          <a:bodyPr/>
          <a:lstStyle/>
          <a:p>
            <a:endParaRPr lang="en-US"/>
          </a:p>
        </p:txBody>
      </p:sp>
      <p:sp>
        <p:nvSpPr>
          <p:cNvPr id="4" name="Text 2">
            <a:extLst>
              <a:ext uri="{FF2B5EF4-FFF2-40B4-BE49-F238E27FC236}">
                <a16:creationId xmlns:a16="http://schemas.microsoft.com/office/drawing/2014/main" id="{604E364C-88C6-7736-9BEB-6E99ACC3083E}"/>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Q Algorithm</a:t>
            </a:r>
            <a:endParaRPr lang="en-US" sz="1250" dirty="0"/>
          </a:p>
        </p:txBody>
      </p:sp>
      <p:sp>
        <p:nvSpPr>
          <p:cNvPr id="5" name="Shape 3">
            <a:extLst>
              <a:ext uri="{FF2B5EF4-FFF2-40B4-BE49-F238E27FC236}">
                <a16:creationId xmlns:a16="http://schemas.microsoft.com/office/drawing/2014/main" id="{B5C22146-E8BB-26CB-A5D9-CB2D268F7F05}"/>
              </a:ext>
            </a:extLst>
          </p:cNvPr>
          <p:cNvSpPr/>
          <p:nvPr/>
        </p:nvSpPr>
        <p:spPr>
          <a:xfrm>
            <a:off x="109728" y="2267712"/>
            <a:ext cx="1335024" cy="512064"/>
          </a:xfrm>
          <a:prstGeom prst="roundRect">
            <a:avLst>
              <a:gd name="adj" fmla="val 14286"/>
            </a:avLst>
          </a:prstGeom>
          <a:solidFill>
            <a:srgbClr val="FFFFFF"/>
          </a:solidFill>
          <a:ln/>
        </p:spPr>
        <p:txBody>
          <a:bodyPr/>
          <a:lstStyle/>
          <a:p>
            <a:endParaRPr lang="en-US"/>
          </a:p>
        </p:txBody>
      </p:sp>
      <p:sp>
        <p:nvSpPr>
          <p:cNvPr id="6" name="Text 4">
            <a:extLst>
              <a:ext uri="{FF2B5EF4-FFF2-40B4-BE49-F238E27FC236}">
                <a16:creationId xmlns:a16="http://schemas.microsoft.com/office/drawing/2014/main" id="{8A447D3F-36FB-BE36-8571-608E1D058C6C}"/>
              </a:ext>
            </a:extLst>
          </p:cNvPr>
          <p:cNvSpPr/>
          <p:nvPr/>
        </p:nvSpPr>
        <p:spPr>
          <a:xfrm>
            <a:off x="182880" y="2267712"/>
            <a:ext cx="1225296" cy="512064"/>
          </a:xfrm>
          <a:prstGeom prst="rect">
            <a:avLst/>
          </a:prstGeom>
          <a:noFill/>
          <a:ln/>
        </p:spPr>
        <p:txBody>
          <a:bodyPr wrap="square" rtlCol="0" anchor="ctr"/>
          <a:lstStyle/>
          <a:p>
            <a:pPr marL="0" indent="0" algn="l">
              <a:buNone/>
            </a:pPr>
            <a:r>
              <a:rPr lang="en-US" sz="1250" b="1" dirty="0" err="1">
                <a:solidFill>
                  <a:srgbClr val="A42037"/>
                </a:solidFill>
                <a:latin typeface="Calibri" pitchFamily="34" charset="0"/>
                <a:ea typeface="Calibri" pitchFamily="34" charset="-122"/>
                <a:cs typeface="Calibri" pitchFamily="34" charset="-120"/>
              </a:rPr>
              <a:t>HyQC</a:t>
            </a:r>
            <a:endParaRPr lang="en-US" sz="1250" dirty="0"/>
          </a:p>
        </p:txBody>
      </p:sp>
      <p:sp>
        <p:nvSpPr>
          <p:cNvPr id="7" name="Text 5">
            <a:extLst>
              <a:ext uri="{FF2B5EF4-FFF2-40B4-BE49-F238E27FC236}">
                <a16:creationId xmlns:a16="http://schemas.microsoft.com/office/drawing/2014/main" id="{D27D479C-3F51-9B59-86FC-F3D667A2464E}"/>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Application</a:t>
            </a:r>
            <a:endParaRPr lang="en-US" sz="1250" dirty="0"/>
          </a:p>
        </p:txBody>
      </p:sp>
      <p:sp>
        <p:nvSpPr>
          <p:cNvPr id="9" name="Text 7">
            <a:extLst>
              <a:ext uri="{FF2B5EF4-FFF2-40B4-BE49-F238E27FC236}">
                <a16:creationId xmlns:a16="http://schemas.microsoft.com/office/drawing/2014/main" id="{529459C1-6F18-BED2-E1E2-43A994E0501B}"/>
              </a:ext>
            </a:extLst>
          </p:cNvPr>
          <p:cNvSpPr/>
          <p:nvPr/>
        </p:nvSpPr>
        <p:spPr>
          <a:xfrm>
            <a:off x="182880" y="3872484"/>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a:extLst>
              <a:ext uri="{FF2B5EF4-FFF2-40B4-BE49-F238E27FC236}">
                <a16:creationId xmlns:a16="http://schemas.microsoft.com/office/drawing/2014/main" id="{3FBA2D8B-E7C5-14C1-00DE-4689E2FFB042}"/>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Hybrid Quantum Classical Optimization Algorithms </a:t>
            </a:r>
          </a:p>
          <a:p>
            <a:pPr marL="0" indent="0">
              <a:buNone/>
            </a:pPr>
            <a:endParaRPr lang="en-US" sz="1200" dirty="0"/>
          </a:p>
        </p:txBody>
      </p:sp>
      <p:sp>
        <p:nvSpPr>
          <p:cNvPr id="21" name="文本框 103">
            <a:extLst>
              <a:ext uri="{FF2B5EF4-FFF2-40B4-BE49-F238E27FC236}">
                <a16:creationId xmlns:a16="http://schemas.microsoft.com/office/drawing/2014/main" id="{F9475A31-BB80-84E0-5892-E2C79771BD21}"/>
              </a:ext>
            </a:extLst>
          </p:cNvPr>
          <p:cNvSpPr txBox="1"/>
          <p:nvPr/>
        </p:nvSpPr>
        <p:spPr>
          <a:xfrm>
            <a:off x="2488766" y="573676"/>
            <a:ext cx="9062849" cy="492443"/>
          </a:xfrm>
          <a:prstGeom prst="rect">
            <a:avLst/>
          </a:prstGeom>
          <a:noFill/>
        </p:spPr>
        <p:txBody>
          <a:bodyPr wrap="square">
            <a:spAutoFit/>
          </a:bodyPr>
          <a:lstStyle/>
          <a:p>
            <a:pPr algn="ctr"/>
            <a:r>
              <a:rPr lang="en-US" altLang="zh-CN" sz="2600" b="1" dirty="0">
                <a:solidFill>
                  <a:srgbClr val="C00000"/>
                </a:solidFill>
                <a:latin typeface="Bahnschrift" panose="020B0502040204020203" pitchFamily="34" charset="0"/>
              </a:rPr>
              <a:t>Dantzig-Wolfe (DW) Decomposition</a:t>
            </a:r>
          </a:p>
        </p:txBody>
      </p:sp>
      <p:sp>
        <p:nvSpPr>
          <p:cNvPr id="29" name="TextBox 28">
            <a:extLst>
              <a:ext uri="{FF2B5EF4-FFF2-40B4-BE49-F238E27FC236}">
                <a16:creationId xmlns:a16="http://schemas.microsoft.com/office/drawing/2014/main" id="{47AE6EEB-F920-8480-92A5-58A57056492D}"/>
              </a:ext>
            </a:extLst>
          </p:cNvPr>
          <p:cNvSpPr txBox="1"/>
          <p:nvPr/>
        </p:nvSpPr>
        <p:spPr>
          <a:xfrm>
            <a:off x="1737360" y="6269155"/>
            <a:ext cx="9814255" cy="646331"/>
          </a:xfrm>
          <a:prstGeom prst="rect">
            <a:avLst/>
          </a:prstGeom>
          <a:noFill/>
        </p:spPr>
        <p:txBody>
          <a:bodyPr wrap="square">
            <a:spAutoFit/>
          </a:bodyPr>
          <a:lstStyle/>
          <a:p>
            <a:r>
              <a:rPr lang="en-US" sz="1200" b="0" i="0" dirty="0">
                <a:solidFill>
                  <a:srgbClr val="222222"/>
                </a:solidFill>
                <a:effectLst/>
                <a:latin typeface="Arial" panose="020B0604020202020204" pitchFamily="34" charset="0"/>
              </a:rPr>
              <a:t>Wei, Xinliang, Jiyao Liu, Lei Fan, Yuanxiong Guo, Zhu Han, and Yu Wang. "Hybrid quantum-classical computing via Dantzig-Wolfe decomposition for integer linear programming." In 2024 33rd international conference on computer communications and networks (ICCCN), pp. 1-9. IEEE, 2024.</a:t>
            </a:r>
            <a:endParaRPr lang="en-US" sz="1200" dirty="0"/>
          </a:p>
        </p:txBody>
      </p:sp>
      <p:pic>
        <p:nvPicPr>
          <p:cNvPr id="3" name="图片 8">
            <a:extLst>
              <a:ext uri="{FF2B5EF4-FFF2-40B4-BE49-F238E27FC236}">
                <a16:creationId xmlns:a16="http://schemas.microsoft.com/office/drawing/2014/main" id="{D6304257-C758-7B1D-CBCF-9BB78A650E60}"/>
              </a:ext>
            </a:extLst>
          </p:cNvPr>
          <p:cNvPicPr>
            <a:picLocks noChangeAspect="1"/>
          </p:cNvPicPr>
          <p:nvPr/>
        </p:nvPicPr>
        <p:blipFill>
          <a:blip r:embed="rId3"/>
          <a:stretch>
            <a:fillRect/>
          </a:stretch>
        </p:blipFill>
        <p:spPr>
          <a:xfrm>
            <a:off x="1885262" y="1393164"/>
            <a:ext cx="4875302" cy="4271207"/>
          </a:xfrm>
          <a:prstGeom prst="rect">
            <a:avLst/>
          </a:prstGeom>
        </p:spPr>
      </p:pic>
      <p:pic>
        <p:nvPicPr>
          <p:cNvPr id="11" name="图片 10">
            <a:extLst>
              <a:ext uri="{FF2B5EF4-FFF2-40B4-BE49-F238E27FC236}">
                <a16:creationId xmlns:a16="http://schemas.microsoft.com/office/drawing/2014/main" id="{77190EED-9A7C-B300-37C1-377EF543B8F0}"/>
              </a:ext>
            </a:extLst>
          </p:cNvPr>
          <p:cNvPicPr>
            <a:picLocks noChangeAspect="1"/>
          </p:cNvPicPr>
          <p:nvPr/>
        </p:nvPicPr>
        <p:blipFill>
          <a:blip r:embed="rId4"/>
          <a:stretch>
            <a:fillRect/>
          </a:stretch>
        </p:blipFill>
        <p:spPr>
          <a:xfrm>
            <a:off x="7755168" y="1066119"/>
            <a:ext cx="3672053" cy="5088739"/>
          </a:xfrm>
          <a:prstGeom prst="rect">
            <a:avLst/>
          </a:prstGeom>
        </p:spPr>
      </p:pic>
    </p:spTree>
    <p:extLst>
      <p:ext uri="{BB962C8B-B14F-4D97-AF65-F5344CB8AC3E}">
        <p14:creationId xmlns:p14="http://schemas.microsoft.com/office/powerpoint/2010/main" val="308726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randombar(horizontal)">
                                      <p:cBhvr>
                                        <p:cTn id="1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ail-6">
            <a:extLst>
              <a:ext uri="{FF2B5EF4-FFF2-40B4-BE49-F238E27FC236}">
                <a16:creationId xmlns:a16="http://schemas.microsoft.com/office/drawing/2014/main" id="{4B97A96D-AFEE-4737-8EBF-F7C714CCFDB8}"/>
              </a:ext>
            </a:extLst>
          </p:cNvPr>
          <p:cNvSpPr>
            <a:spLocks noGrp="1"/>
          </p:cNvSpPr>
          <p:nvPr/>
        </p:nvSpPr>
        <p:spPr>
          <a:xfrm>
            <a:off x="0" y="0"/>
            <a:ext cx="1924050" cy="6858000"/>
          </a:xfrm>
          <a:prstGeom prst="rect">
            <a:avLst/>
          </a:prstGeom>
          <a:solidFill>
            <a:srgbClr val="A42037"/>
          </a:solidFill>
          <a:ln w="0">
            <a:solidFill>
              <a:srgbClr val="A42037"/>
            </a:solidFill>
            <a:prstDash val="solid"/>
          </a:ln>
        </p:spPr>
        <p:txBody>
          <a:bodyPr/>
          <a:lstStyle/>
          <a:p>
            <a:endParaRPr lang="en-US"/>
          </a:p>
        </p:txBody>
      </p:sp>
      <p:sp>
        <p:nvSpPr>
          <p:cNvPr id="2" name="nav-label-6-0">
            <a:extLst>
              <a:ext uri="{FF2B5EF4-FFF2-40B4-BE49-F238E27FC236}">
                <a16:creationId xmlns:a16="http://schemas.microsoft.com/office/drawing/2014/main" id="{CF81AF23-24C8-414C-B4E6-60A785C7B0CD}"/>
              </a:ext>
            </a:extLst>
          </p:cNvPr>
          <p:cNvSpPr>
            <a:spLocks noGrp="1"/>
          </p:cNvSpPr>
          <p:nvPr/>
        </p:nvSpPr>
        <p:spPr>
          <a:xfrm>
            <a:off x="333375" y="1466850"/>
            <a:ext cx="1381125" cy="247650"/>
          </a:xfrm>
          <a:prstGeom prst="rect">
            <a:avLst/>
          </a:prstGeom>
          <a:noFill/>
          <a:ln w="0">
            <a:noFill/>
            <a:prstDash val="solid"/>
          </a:ln>
        </p:spPr>
        <p:txBody>
          <a:bodyPr/>
          <a:lstStyle/>
          <a:p>
            <a:pPr algn="l">
              <a:defRPr sz="1350" b="0" i="0">
                <a:solidFill>
                  <a:srgbClr val="F3DADF"/>
                </a:solidFill>
              </a:defRPr>
            </a:pPr>
            <a:r>
              <a:rPr sz="1350" b="0" i="0" dirty="0">
                <a:solidFill>
                  <a:srgbClr val="F3DADF"/>
                </a:solidFill>
              </a:rPr>
              <a:t>Q Algorithm</a:t>
            </a:r>
          </a:p>
        </p:txBody>
      </p:sp>
      <p:sp>
        <p:nvSpPr>
          <p:cNvPr id="3" name="nav-label-6-1">
            <a:extLst>
              <a:ext uri="{FF2B5EF4-FFF2-40B4-BE49-F238E27FC236}">
                <a16:creationId xmlns:a16="http://schemas.microsoft.com/office/drawing/2014/main" id="{F868A3AB-F5C9-4066-8EDD-AF091D681E4F}"/>
              </a:ext>
            </a:extLst>
          </p:cNvPr>
          <p:cNvSpPr>
            <a:spLocks noGrp="1"/>
          </p:cNvSpPr>
          <p:nvPr/>
        </p:nvSpPr>
        <p:spPr>
          <a:xfrm>
            <a:off x="333375" y="2400300"/>
            <a:ext cx="1381125" cy="247650"/>
          </a:xfrm>
          <a:prstGeom prst="rect">
            <a:avLst/>
          </a:prstGeom>
          <a:noFill/>
          <a:ln w="0">
            <a:noFill/>
            <a:prstDash val="solid"/>
          </a:ln>
        </p:spPr>
        <p:txBody>
          <a:bodyPr/>
          <a:lstStyle/>
          <a:p>
            <a:pPr algn="l">
              <a:defRPr sz="1350" b="0" i="0">
                <a:solidFill>
                  <a:srgbClr val="F3DADF"/>
                </a:solidFill>
              </a:defRPr>
            </a:pPr>
            <a:r>
              <a:rPr sz="1350" b="0" i="0">
                <a:solidFill>
                  <a:srgbClr val="F3DADF"/>
                </a:solidFill>
              </a:rPr>
              <a:t>HyQC</a:t>
            </a:r>
          </a:p>
        </p:txBody>
      </p:sp>
      <p:sp>
        <p:nvSpPr>
          <p:cNvPr id="4" name="nav-active-6-2">
            <a:extLst>
              <a:ext uri="{FF2B5EF4-FFF2-40B4-BE49-F238E27FC236}">
                <a16:creationId xmlns:a16="http://schemas.microsoft.com/office/drawing/2014/main" id="{07975D67-97C8-486A-8CB0-FB4F78FDDF25}"/>
              </a:ext>
            </a:extLst>
          </p:cNvPr>
          <p:cNvSpPr>
            <a:spLocks noGrp="1"/>
          </p:cNvSpPr>
          <p:nvPr/>
        </p:nvSpPr>
        <p:spPr>
          <a:xfrm>
            <a:off x="133350" y="3171825"/>
            <a:ext cx="1666875" cy="533400"/>
          </a:xfrm>
          <a:prstGeom prst="roundRect">
            <a:avLst>
              <a:gd name="adj" fmla="val 19643"/>
            </a:avLst>
          </a:prstGeom>
          <a:solidFill>
            <a:srgbClr val="FFFFFF"/>
          </a:solidFill>
          <a:ln w="0">
            <a:solidFill>
              <a:srgbClr val="FFFFFF"/>
            </a:solidFill>
            <a:prstDash val="solid"/>
          </a:ln>
        </p:spPr>
        <p:txBody>
          <a:bodyPr/>
          <a:lstStyle/>
          <a:p>
            <a:endParaRPr lang="en-US"/>
          </a:p>
        </p:txBody>
      </p:sp>
      <p:sp>
        <p:nvSpPr>
          <p:cNvPr id="5" name="nav-label-6-2">
            <a:extLst>
              <a:ext uri="{FF2B5EF4-FFF2-40B4-BE49-F238E27FC236}">
                <a16:creationId xmlns:a16="http://schemas.microsoft.com/office/drawing/2014/main" id="{76275B0F-6C92-46B8-9DAA-26A41E60A1A4}"/>
              </a:ext>
            </a:extLst>
          </p:cNvPr>
          <p:cNvSpPr>
            <a:spLocks noGrp="1"/>
          </p:cNvSpPr>
          <p:nvPr/>
        </p:nvSpPr>
        <p:spPr>
          <a:xfrm>
            <a:off x="333375" y="3333750"/>
            <a:ext cx="1381125" cy="247650"/>
          </a:xfrm>
          <a:prstGeom prst="rect">
            <a:avLst/>
          </a:prstGeom>
          <a:noFill/>
          <a:ln w="0">
            <a:noFill/>
            <a:prstDash val="solid"/>
          </a:ln>
        </p:spPr>
        <p:txBody>
          <a:bodyPr/>
          <a:lstStyle/>
          <a:p>
            <a:pPr algn="l">
              <a:defRPr sz="1350" b="1" i="0">
                <a:solidFill>
                  <a:srgbClr val="A42037"/>
                </a:solidFill>
              </a:defRPr>
            </a:pPr>
            <a:r>
              <a:rPr sz="1350" b="1" i="0">
                <a:solidFill>
                  <a:srgbClr val="A42037"/>
                </a:solidFill>
              </a:rPr>
              <a:t>Application</a:t>
            </a:r>
          </a:p>
        </p:txBody>
      </p:sp>
      <p:sp>
        <p:nvSpPr>
          <p:cNvPr id="6" name="nav-label-6-3">
            <a:extLst>
              <a:ext uri="{FF2B5EF4-FFF2-40B4-BE49-F238E27FC236}">
                <a16:creationId xmlns:a16="http://schemas.microsoft.com/office/drawing/2014/main" id="{BBFB12DF-5AA6-4ADA-8CAD-22237F5642FB}"/>
              </a:ext>
            </a:extLst>
          </p:cNvPr>
          <p:cNvSpPr>
            <a:spLocks noGrp="1"/>
          </p:cNvSpPr>
          <p:nvPr/>
        </p:nvSpPr>
        <p:spPr>
          <a:xfrm>
            <a:off x="333375" y="4267200"/>
            <a:ext cx="1381125" cy="247650"/>
          </a:xfrm>
          <a:prstGeom prst="rect">
            <a:avLst/>
          </a:prstGeom>
          <a:noFill/>
          <a:ln w="0">
            <a:noFill/>
            <a:prstDash val="solid"/>
          </a:ln>
        </p:spPr>
        <p:txBody>
          <a:bodyPr/>
          <a:lstStyle/>
          <a:p>
            <a:pPr algn="l">
              <a:defRPr sz="1350" b="0" i="0">
                <a:solidFill>
                  <a:srgbClr val="F3DADF"/>
                </a:solidFill>
              </a:defRPr>
            </a:pPr>
            <a:r>
              <a:rPr sz="1350" b="0" i="0">
                <a:solidFill>
                  <a:srgbClr val="F3DADF"/>
                </a:solidFill>
              </a:rPr>
              <a:t>Conclusion</a:t>
            </a:r>
          </a:p>
        </p:txBody>
      </p:sp>
      <p:sp>
        <p:nvSpPr>
          <p:cNvPr id="7" name="kicker-6">
            <a:extLst>
              <a:ext uri="{FF2B5EF4-FFF2-40B4-BE49-F238E27FC236}">
                <a16:creationId xmlns:a16="http://schemas.microsoft.com/office/drawing/2014/main" id="{BB1B7DE2-8400-4075-A85D-F587144F33F2}"/>
              </a:ext>
            </a:extLst>
          </p:cNvPr>
          <p:cNvSpPr>
            <a:spLocks noGrp="1"/>
          </p:cNvSpPr>
          <p:nvPr/>
        </p:nvSpPr>
        <p:spPr>
          <a:xfrm>
            <a:off x="2324100" y="381000"/>
            <a:ext cx="5334000" cy="228600"/>
          </a:xfrm>
          <a:prstGeom prst="rect">
            <a:avLst/>
          </a:prstGeom>
          <a:noFill/>
          <a:ln w="0">
            <a:noFill/>
            <a:prstDash val="solid"/>
          </a:ln>
        </p:spPr>
        <p:txBody>
          <a:bodyPr/>
          <a:lstStyle/>
          <a:p>
            <a:pPr algn="l">
              <a:defRPr sz="1200" b="1" i="0">
                <a:solidFill>
                  <a:srgbClr val="A42037"/>
                </a:solidFill>
              </a:defRPr>
            </a:pPr>
            <a:r>
              <a:rPr sz="1200" b="1" i="0">
                <a:solidFill>
                  <a:srgbClr val="A42037"/>
                </a:solidFill>
              </a:rPr>
              <a:t>APPLICATION · CASE STUDY</a:t>
            </a:r>
          </a:p>
        </p:txBody>
      </p:sp>
      <p:sp>
        <p:nvSpPr>
          <p:cNvPr id="8" name="title-6">
            <a:extLst>
              <a:ext uri="{FF2B5EF4-FFF2-40B4-BE49-F238E27FC236}">
                <a16:creationId xmlns:a16="http://schemas.microsoft.com/office/drawing/2014/main" id="{C66B2810-B795-46C4-A525-DD64E18E63F8}"/>
              </a:ext>
            </a:extLst>
          </p:cNvPr>
          <p:cNvSpPr>
            <a:spLocks noGrp="1"/>
          </p:cNvSpPr>
          <p:nvPr/>
        </p:nvSpPr>
        <p:spPr>
          <a:xfrm>
            <a:off x="2324100" y="704850"/>
            <a:ext cx="9486900" cy="523875"/>
          </a:xfrm>
          <a:prstGeom prst="rect">
            <a:avLst/>
          </a:prstGeom>
          <a:noFill/>
          <a:ln w="0">
            <a:noFill/>
            <a:prstDash val="solid"/>
          </a:ln>
        </p:spPr>
        <p:txBody>
          <a:bodyPr/>
          <a:lstStyle/>
          <a:p>
            <a:pPr algn="l">
              <a:defRPr sz="2700" b="1" i="0">
                <a:solidFill>
                  <a:srgbClr val="252122"/>
                </a:solidFill>
              </a:defRPr>
            </a:pPr>
            <a:r>
              <a:rPr sz="2700" b="1" i="0">
                <a:solidFill>
                  <a:srgbClr val="252122"/>
                </a:solidFill>
              </a:rPr>
              <a:t>One SAGIN snapshot couples four resource decisions</a:t>
            </a:r>
          </a:p>
        </p:txBody>
      </p:sp>
      <p:sp>
        <p:nvSpPr>
          <p:cNvPr id="9" name="citation-6">
            <a:extLst>
              <a:ext uri="{FF2B5EF4-FFF2-40B4-BE49-F238E27FC236}">
                <a16:creationId xmlns:a16="http://schemas.microsoft.com/office/drawing/2014/main" id="{5A02EBB8-973E-4E46-B65C-ED1019DBA577}"/>
              </a:ext>
            </a:extLst>
          </p:cNvPr>
          <p:cNvSpPr>
            <a:spLocks noGrp="1"/>
          </p:cNvSpPr>
          <p:nvPr/>
        </p:nvSpPr>
        <p:spPr>
          <a:xfrm>
            <a:off x="2324100" y="6257925"/>
            <a:ext cx="8772525" cy="209550"/>
          </a:xfrm>
          <a:prstGeom prst="rect">
            <a:avLst/>
          </a:prstGeom>
          <a:noFill/>
          <a:ln w="0">
            <a:noFill/>
            <a:prstDash val="solid"/>
          </a:ln>
        </p:spPr>
        <p:txBody>
          <a:bodyPr lIns="91440" tIns="45720" rIns="91440" bIns="45720" anchor="t"/>
          <a:lstStyle/>
          <a:p>
            <a:pPr>
              <a:defRPr sz="900" b="0" i="1">
                <a:solidFill>
                  <a:srgbClr val="6C6768"/>
                </a:solidFill>
              </a:defRPr>
            </a:pPr>
            <a:r>
              <a:rPr lang="en-US" sz="1000" b="0" dirty="0">
                <a:ea typeface="+mn-lt"/>
                <a:cs typeface="+mn-lt"/>
              </a:rPr>
              <a:t>Wei</a:t>
            </a:r>
            <a:r>
              <a:rPr lang="en-US" sz="1000" dirty="0">
                <a:ea typeface="+mn-lt"/>
                <a:cs typeface="+mn-lt"/>
              </a:rPr>
              <a:t>, </a:t>
            </a:r>
            <a:r>
              <a:rPr lang="en-US" sz="1000" dirty="0" err="1">
                <a:ea typeface="+mn-lt"/>
                <a:cs typeface="+mn-lt"/>
              </a:rPr>
              <a:t>Xinliang</a:t>
            </a:r>
            <a:r>
              <a:rPr lang="en-US" sz="1000" dirty="0">
                <a:ea typeface="+mn-lt"/>
                <a:cs typeface="+mn-lt"/>
              </a:rPr>
              <a:t>, Jiyao Liu, Lei Fan, Yuanxiong Guo, Yanmin Gong, Zhu Han,</a:t>
            </a:r>
            <a:r>
              <a:rPr lang="en-US" sz="1000" b="0" dirty="0">
                <a:ea typeface="+mn-lt"/>
                <a:cs typeface="+mn-lt"/>
              </a:rPr>
              <a:t> and </a:t>
            </a:r>
            <a:r>
              <a:rPr lang="en-US" sz="1000" dirty="0">
                <a:ea typeface="+mn-lt"/>
                <a:cs typeface="+mn-lt"/>
              </a:rPr>
              <a:t>Yu Wang</a:t>
            </a:r>
            <a:r>
              <a:rPr lang="en-US" sz="1000" b="0" dirty="0">
                <a:ea typeface="+mn-lt"/>
                <a:cs typeface="+mn-lt"/>
              </a:rPr>
              <a:t>. </a:t>
            </a:r>
            <a:r>
              <a:rPr lang="en-US" sz="1000" dirty="0">
                <a:ea typeface="+mn-lt"/>
                <a:cs typeface="+mn-lt"/>
              </a:rPr>
              <a:t>"Quantum-Assisted Resource Management for Data Access in Space-Air-Ground Integrated Networks." </a:t>
            </a:r>
            <a:r>
              <a:rPr lang="en-US" sz="1000" i="1" dirty="0">
                <a:ea typeface="+mn-lt"/>
                <a:cs typeface="+mn-lt"/>
              </a:rPr>
              <a:t>IEEE Transactions on Wireless Communications</a:t>
            </a:r>
            <a:r>
              <a:rPr lang="en-US" sz="1000" dirty="0">
                <a:ea typeface="+mn-lt"/>
                <a:cs typeface="+mn-lt"/>
              </a:rPr>
              <a:t> (2025).</a:t>
            </a:r>
            <a:endParaRPr lang="en-US" sz="1000">
              <a:ea typeface="Calibri"/>
              <a:cs typeface="Calibri"/>
            </a:endParaRPr>
          </a:p>
        </p:txBody>
      </p:sp>
      <p:sp>
        <p:nvSpPr>
          <p:cNvPr id="10" name="footer-6">
            <a:extLst>
              <a:ext uri="{FF2B5EF4-FFF2-40B4-BE49-F238E27FC236}">
                <a16:creationId xmlns:a16="http://schemas.microsoft.com/office/drawing/2014/main" id="{DFA8D6D5-5508-436E-B82F-018777E82511}"/>
              </a:ext>
            </a:extLst>
          </p:cNvPr>
          <p:cNvSpPr>
            <a:spLocks noGrp="1"/>
          </p:cNvSpPr>
          <p:nvPr/>
        </p:nvSpPr>
        <p:spPr>
          <a:xfrm>
            <a:off x="2324100" y="6553200"/>
            <a:ext cx="6191250" cy="171450"/>
          </a:xfrm>
          <a:prstGeom prst="rect">
            <a:avLst/>
          </a:prstGeom>
          <a:noFill/>
          <a:ln w="0">
            <a:noFill/>
            <a:prstDash val="solid"/>
          </a:ln>
        </p:spPr>
        <p:txBody>
          <a:bodyPr/>
          <a:lstStyle/>
          <a:p>
            <a:pPr algn="l">
              <a:defRPr sz="900" b="0" i="1">
                <a:solidFill>
                  <a:srgbClr val="6C6768"/>
                </a:solidFill>
              </a:defRPr>
            </a:pPr>
            <a:r>
              <a:rPr sz="900" b="0" i="1">
                <a:solidFill>
                  <a:srgbClr val="6C6768"/>
                </a:solidFill>
              </a:rPr>
              <a:t>Hybrid Satellite-Ground Quantum Networks and Computing | QCE '26</a:t>
            </a:r>
          </a:p>
        </p:txBody>
      </p:sp>
      <p:sp>
        <p:nvSpPr>
          <p:cNvPr id="12" name="decision-vector-text">
            <a:extLst>
              <a:ext uri="{FF2B5EF4-FFF2-40B4-BE49-F238E27FC236}">
                <a16:creationId xmlns:a16="http://schemas.microsoft.com/office/drawing/2014/main" id="{DED820F9-549B-4CAF-96BF-37BEE2A6E7FE}"/>
              </a:ext>
            </a:extLst>
          </p:cNvPr>
          <p:cNvSpPr>
            <a:spLocks noGrp="1"/>
          </p:cNvSpPr>
          <p:nvPr/>
        </p:nvSpPr>
        <p:spPr>
          <a:xfrm>
            <a:off x="2324100" y="1352550"/>
            <a:ext cx="3905250" cy="228600"/>
          </a:xfrm>
          <a:prstGeom prst="rect">
            <a:avLst/>
          </a:prstGeom>
          <a:noFill/>
          <a:ln w="0">
            <a:noFill/>
            <a:prstDash val="solid"/>
          </a:ln>
        </p:spPr>
        <p:txBody>
          <a:bodyPr/>
          <a:lstStyle/>
          <a:p>
            <a:pPr algn="l">
              <a:defRPr sz="1125" b="1" i="0">
                <a:solidFill>
                  <a:srgbClr val="A42037"/>
                </a:solidFill>
              </a:defRPr>
            </a:pPr>
            <a:r>
              <a:rPr sz="1125" b="1" i="0">
                <a:solidFill>
                  <a:srgbClr val="A42037"/>
                </a:solidFill>
              </a:rPr>
              <a:t>JOINT DECISION VECTOR</a:t>
            </a:r>
          </a:p>
        </p:txBody>
      </p:sp>
      <p:sp>
        <p:nvSpPr>
          <p:cNvPr id="13" name="decision-vector-line">
            <a:extLst>
              <a:ext uri="{FF2B5EF4-FFF2-40B4-BE49-F238E27FC236}">
                <a16:creationId xmlns:a16="http://schemas.microsoft.com/office/drawing/2014/main" id="{0533CA1D-061E-474B-95C9-DE61007F91D4}"/>
              </a:ext>
            </a:extLst>
          </p:cNvPr>
          <p:cNvSpPr>
            <a:spLocks noGrp="1"/>
          </p:cNvSpPr>
          <p:nvPr/>
        </p:nvSpPr>
        <p:spPr>
          <a:xfrm>
            <a:off x="2324100" y="1609725"/>
            <a:ext cx="3905250" cy="0"/>
          </a:xfrm>
          <a:prstGeom prst="line">
            <a:avLst/>
          </a:prstGeom>
          <a:noFill/>
          <a:ln w="9525">
            <a:solidFill>
              <a:srgbClr val="D8D4D3"/>
            </a:solidFill>
            <a:prstDash val="solid"/>
          </a:ln>
        </p:spPr>
        <p:txBody>
          <a:bodyPr/>
          <a:lstStyle/>
          <a:p>
            <a:endParaRPr lang="en-US"/>
          </a:p>
        </p:txBody>
      </p:sp>
      <p:sp>
        <p:nvSpPr>
          <p:cNvPr id="14" name="decision-dot-1">
            <a:extLst>
              <a:ext uri="{FF2B5EF4-FFF2-40B4-BE49-F238E27FC236}">
                <a16:creationId xmlns:a16="http://schemas.microsoft.com/office/drawing/2014/main" id="{831168F0-65D9-4E69-97BF-B4C3A992628B}"/>
              </a:ext>
            </a:extLst>
          </p:cNvPr>
          <p:cNvSpPr>
            <a:spLocks noGrp="1"/>
          </p:cNvSpPr>
          <p:nvPr/>
        </p:nvSpPr>
        <p:spPr>
          <a:xfrm>
            <a:off x="2324100" y="1743075"/>
            <a:ext cx="342900" cy="342900"/>
          </a:xfrm>
          <a:prstGeom prst="ellipse">
            <a:avLst/>
          </a:prstGeom>
          <a:solidFill>
            <a:srgbClr val="A42037"/>
          </a:solidFill>
          <a:ln w="0">
            <a:solidFill>
              <a:srgbClr val="A42037"/>
            </a:solidFill>
            <a:prstDash val="solid"/>
          </a:ln>
        </p:spPr>
        <p:txBody>
          <a:bodyPr/>
          <a:lstStyle/>
          <a:p>
            <a:endParaRPr lang="en-US"/>
          </a:p>
        </p:txBody>
      </p:sp>
      <p:sp>
        <p:nvSpPr>
          <p:cNvPr id="15" name="decision-symbol-1">
            <a:extLst>
              <a:ext uri="{FF2B5EF4-FFF2-40B4-BE49-F238E27FC236}">
                <a16:creationId xmlns:a16="http://schemas.microsoft.com/office/drawing/2014/main" id="{4C9CD625-E712-4A01-924F-36562AFA14BB}"/>
              </a:ext>
            </a:extLst>
          </p:cNvPr>
          <p:cNvSpPr>
            <a:spLocks noGrp="1"/>
          </p:cNvSpPr>
          <p:nvPr/>
        </p:nvSpPr>
        <p:spPr>
          <a:xfrm>
            <a:off x="2362200" y="1790700"/>
            <a:ext cx="266700" cy="209550"/>
          </a:xfrm>
          <a:prstGeom prst="rect">
            <a:avLst/>
          </a:prstGeom>
          <a:noFill/>
          <a:ln w="0">
            <a:noFill/>
            <a:prstDash val="solid"/>
          </a:ln>
        </p:spPr>
        <p:txBody>
          <a:bodyPr/>
          <a:lstStyle/>
          <a:p>
            <a:pPr algn="ctr">
              <a:defRPr sz="1350" b="1" i="0">
                <a:solidFill>
                  <a:srgbClr val="FFFFFF"/>
                </a:solidFill>
              </a:defRPr>
            </a:pPr>
            <a:r>
              <a:rPr sz="1350" b="1" i="0">
                <a:solidFill>
                  <a:srgbClr val="FFFFFF"/>
                </a:solidFill>
              </a:rPr>
              <a:t>x</a:t>
            </a:r>
          </a:p>
        </p:txBody>
      </p:sp>
      <p:sp>
        <p:nvSpPr>
          <p:cNvPr id="16" name="decision-label-1">
            <a:extLst>
              <a:ext uri="{FF2B5EF4-FFF2-40B4-BE49-F238E27FC236}">
                <a16:creationId xmlns:a16="http://schemas.microsoft.com/office/drawing/2014/main" id="{6D22C370-7585-4134-B592-5AE1D7FA1E13}"/>
              </a:ext>
            </a:extLst>
          </p:cNvPr>
          <p:cNvSpPr>
            <a:spLocks noGrp="1"/>
          </p:cNvSpPr>
          <p:nvPr/>
        </p:nvSpPr>
        <p:spPr>
          <a:xfrm>
            <a:off x="2800350" y="1714500"/>
            <a:ext cx="3762375" cy="219075"/>
          </a:xfrm>
          <a:prstGeom prst="rect">
            <a:avLst/>
          </a:prstGeom>
          <a:noFill/>
          <a:ln w="0">
            <a:noFill/>
            <a:prstDash val="solid"/>
          </a:ln>
        </p:spPr>
        <p:txBody>
          <a:bodyPr/>
          <a:lstStyle/>
          <a:p>
            <a:pPr algn="l">
              <a:defRPr sz="1425" b="1" i="0">
                <a:solidFill>
                  <a:srgbClr val="252122"/>
                </a:solidFill>
              </a:defRPr>
            </a:pPr>
            <a:r>
              <a:rPr sz="1425" b="1" i="0">
                <a:solidFill>
                  <a:srgbClr val="252122"/>
                </a:solidFill>
              </a:rPr>
              <a:t>User association  x, y, z</a:t>
            </a:r>
          </a:p>
        </p:txBody>
      </p:sp>
      <p:sp>
        <p:nvSpPr>
          <p:cNvPr id="17" name="decision-desc-1">
            <a:extLst>
              <a:ext uri="{FF2B5EF4-FFF2-40B4-BE49-F238E27FC236}">
                <a16:creationId xmlns:a16="http://schemas.microsoft.com/office/drawing/2014/main" id="{B7937686-5EF5-4C75-9446-370213E39224}"/>
              </a:ext>
            </a:extLst>
          </p:cNvPr>
          <p:cNvSpPr>
            <a:spLocks noGrp="1"/>
          </p:cNvSpPr>
          <p:nvPr/>
        </p:nvSpPr>
        <p:spPr>
          <a:xfrm>
            <a:off x="2800350" y="1981200"/>
            <a:ext cx="3762375" cy="333375"/>
          </a:xfrm>
          <a:prstGeom prst="rect">
            <a:avLst/>
          </a:prstGeom>
          <a:noFill/>
          <a:ln w="0">
            <a:noFill/>
            <a:prstDash val="solid"/>
          </a:ln>
        </p:spPr>
        <p:txBody>
          <a:bodyPr lIns="91440" tIns="45720" rIns="91440" bIns="45720" anchor="t"/>
          <a:lstStyle/>
          <a:p>
            <a:pPr>
              <a:defRPr sz="1200" b="0" i="0">
                <a:solidFill>
                  <a:srgbClr val="555052"/>
                </a:solidFill>
              </a:defRPr>
            </a:pPr>
            <a:r>
              <a:rPr sz="1200" b="0" i="0" dirty="0">
                <a:solidFill>
                  <a:srgbClr val="555052"/>
                </a:solidFill>
              </a:rPr>
              <a:t>Connect each </a:t>
            </a:r>
            <a:r>
              <a:rPr lang="en-US" sz="1200" dirty="0">
                <a:solidFill>
                  <a:srgbClr val="555052"/>
                </a:solidFill>
              </a:rPr>
              <a:t>Mobile User</a:t>
            </a:r>
            <a:r>
              <a:rPr sz="1200" b="0" i="0" dirty="0">
                <a:solidFill>
                  <a:srgbClr val="555052"/>
                </a:solidFill>
              </a:rPr>
              <a:t> to at most one </a:t>
            </a:r>
            <a:r>
              <a:rPr lang="en-US" sz="1200" dirty="0">
                <a:solidFill>
                  <a:srgbClr val="555052"/>
                </a:solidFill>
                <a:ea typeface="+mn-lt"/>
                <a:cs typeface="+mn-lt"/>
              </a:rPr>
              <a:t>terrestrial</a:t>
            </a:r>
            <a:r>
              <a:rPr lang="en-US" sz="1200" dirty="0">
                <a:solidFill>
                  <a:srgbClr val="555052"/>
                </a:solidFill>
              </a:rPr>
              <a:t> Base Station (</a:t>
            </a:r>
            <a:r>
              <a:rPr sz="1200" b="0" i="0" dirty="0">
                <a:solidFill>
                  <a:srgbClr val="555052"/>
                </a:solidFill>
              </a:rPr>
              <a:t>TBS</a:t>
            </a:r>
            <a:r>
              <a:rPr lang="en-US" sz="1200" dirty="0">
                <a:solidFill>
                  <a:srgbClr val="555052"/>
                </a:solidFill>
              </a:rPr>
              <a:t>),</a:t>
            </a:r>
            <a:r>
              <a:rPr sz="1200" b="0" i="0" dirty="0">
                <a:solidFill>
                  <a:srgbClr val="555052"/>
                </a:solidFill>
              </a:rPr>
              <a:t> HAP, or LEO.</a:t>
            </a:r>
            <a:r>
              <a:rPr lang="en-US" sz="1200" dirty="0">
                <a:solidFill>
                  <a:srgbClr val="555052"/>
                </a:solidFill>
              </a:rPr>
              <a:t> Binary</a:t>
            </a:r>
            <a:endParaRPr sz="1200" b="0" i="0" dirty="0">
              <a:solidFill>
                <a:srgbClr val="555052"/>
              </a:solidFill>
            </a:endParaRPr>
          </a:p>
        </p:txBody>
      </p:sp>
      <p:sp>
        <p:nvSpPr>
          <p:cNvPr id="18" name="decision-dot-2">
            <a:extLst>
              <a:ext uri="{FF2B5EF4-FFF2-40B4-BE49-F238E27FC236}">
                <a16:creationId xmlns:a16="http://schemas.microsoft.com/office/drawing/2014/main" id="{0188D91F-E6F0-421E-9B4F-CB221396E73E}"/>
              </a:ext>
            </a:extLst>
          </p:cNvPr>
          <p:cNvSpPr>
            <a:spLocks noGrp="1"/>
          </p:cNvSpPr>
          <p:nvPr/>
        </p:nvSpPr>
        <p:spPr>
          <a:xfrm>
            <a:off x="2324100" y="2381250"/>
            <a:ext cx="342900" cy="342900"/>
          </a:xfrm>
          <a:prstGeom prst="ellipse">
            <a:avLst/>
          </a:prstGeom>
          <a:solidFill>
            <a:srgbClr val="ED7D31"/>
          </a:solidFill>
          <a:ln w="0">
            <a:solidFill>
              <a:srgbClr val="ED7D31"/>
            </a:solidFill>
            <a:prstDash val="solid"/>
          </a:ln>
        </p:spPr>
        <p:txBody>
          <a:bodyPr/>
          <a:lstStyle/>
          <a:p>
            <a:endParaRPr lang="en-US"/>
          </a:p>
        </p:txBody>
      </p:sp>
      <p:sp>
        <p:nvSpPr>
          <p:cNvPr id="19" name="decision-symbol-2">
            <a:extLst>
              <a:ext uri="{FF2B5EF4-FFF2-40B4-BE49-F238E27FC236}">
                <a16:creationId xmlns:a16="http://schemas.microsoft.com/office/drawing/2014/main" id="{88A7FFB9-D9BC-4D32-825D-DCB0C12B126C}"/>
              </a:ext>
            </a:extLst>
          </p:cNvPr>
          <p:cNvSpPr>
            <a:spLocks noGrp="1"/>
          </p:cNvSpPr>
          <p:nvPr/>
        </p:nvSpPr>
        <p:spPr>
          <a:xfrm>
            <a:off x="2362200" y="2428875"/>
            <a:ext cx="266700" cy="209550"/>
          </a:xfrm>
          <a:prstGeom prst="rect">
            <a:avLst/>
          </a:prstGeom>
          <a:noFill/>
          <a:ln w="0">
            <a:noFill/>
            <a:prstDash val="solid"/>
          </a:ln>
        </p:spPr>
        <p:txBody>
          <a:bodyPr/>
          <a:lstStyle/>
          <a:p>
            <a:pPr algn="ctr">
              <a:defRPr sz="1350" b="1" i="0">
                <a:solidFill>
                  <a:srgbClr val="FFFFFF"/>
                </a:solidFill>
              </a:defRPr>
            </a:pPr>
            <a:r>
              <a:rPr sz="1350" b="1" i="0">
                <a:solidFill>
                  <a:srgbClr val="FFFFFF"/>
                </a:solidFill>
              </a:rPr>
              <a:t>η</a:t>
            </a:r>
          </a:p>
        </p:txBody>
      </p:sp>
      <p:sp>
        <p:nvSpPr>
          <p:cNvPr id="20" name="decision-label-2">
            <a:extLst>
              <a:ext uri="{FF2B5EF4-FFF2-40B4-BE49-F238E27FC236}">
                <a16:creationId xmlns:a16="http://schemas.microsoft.com/office/drawing/2014/main" id="{075B370E-4A75-4CF0-9C30-E026804208B0}"/>
              </a:ext>
            </a:extLst>
          </p:cNvPr>
          <p:cNvSpPr>
            <a:spLocks noGrp="1"/>
          </p:cNvSpPr>
          <p:nvPr/>
        </p:nvSpPr>
        <p:spPr>
          <a:xfrm>
            <a:off x="2800350" y="2352675"/>
            <a:ext cx="3762375" cy="219075"/>
          </a:xfrm>
          <a:prstGeom prst="rect">
            <a:avLst/>
          </a:prstGeom>
          <a:noFill/>
          <a:ln w="0">
            <a:noFill/>
            <a:prstDash val="solid"/>
          </a:ln>
        </p:spPr>
        <p:txBody>
          <a:bodyPr lIns="91440" tIns="45720" rIns="91440" bIns="45720" anchor="t"/>
          <a:lstStyle/>
          <a:p>
            <a:pPr>
              <a:defRPr sz="1425" b="1" i="0">
                <a:solidFill>
                  <a:srgbClr val="252122"/>
                </a:solidFill>
              </a:defRPr>
            </a:pPr>
            <a:r>
              <a:rPr lang="en-US" sz="1400" dirty="0">
                <a:solidFill>
                  <a:srgbClr val="252122"/>
                </a:solidFill>
                <a:ea typeface="+mn-lt"/>
                <a:cs typeface="+mn-lt"/>
              </a:rPr>
              <a:t>High-altitude Platform</a:t>
            </a:r>
            <a:r>
              <a:rPr lang="en-US" sz="1400" b="1" dirty="0">
                <a:solidFill>
                  <a:srgbClr val="252122"/>
                </a:solidFill>
              </a:rPr>
              <a:t>(</a:t>
            </a:r>
            <a:r>
              <a:rPr sz="1400" b="1" i="0" dirty="0">
                <a:solidFill>
                  <a:srgbClr val="252122"/>
                </a:solidFill>
              </a:rPr>
              <a:t>HAP</a:t>
            </a:r>
            <a:r>
              <a:rPr lang="en-US" sz="1400" b="1" dirty="0">
                <a:solidFill>
                  <a:srgbClr val="252122"/>
                </a:solidFill>
              </a:rPr>
              <a:t>)</a:t>
            </a:r>
            <a:r>
              <a:rPr sz="1400" b="1" i="0" dirty="0">
                <a:solidFill>
                  <a:srgbClr val="252122"/>
                </a:solidFill>
              </a:rPr>
              <a:t> cache placement  η</a:t>
            </a:r>
            <a:endParaRPr lang="en-US" sz="1400" dirty="0"/>
          </a:p>
        </p:txBody>
      </p:sp>
      <p:sp>
        <p:nvSpPr>
          <p:cNvPr id="21" name="decision-desc-2">
            <a:extLst>
              <a:ext uri="{FF2B5EF4-FFF2-40B4-BE49-F238E27FC236}">
                <a16:creationId xmlns:a16="http://schemas.microsoft.com/office/drawing/2014/main" id="{68A1DC5D-9969-4015-83A3-8E5B726B47D3}"/>
              </a:ext>
            </a:extLst>
          </p:cNvPr>
          <p:cNvSpPr>
            <a:spLocks noGrp="1"/>
          </p:cNvSpPr>
          <p:nvPr/>
        </p:nvSpPr>
        <p:spPr>
          <a:xfrm>
            <a:off x="2800350" y="2619375"/>
            <a:ext cx="3762375" cy="333375"/>
          </a:xfrm>
          <a:prstGeom prst="rect">
            <a:avLst/>
          </a:prstGeom>
          <a:noFill/>
          <a:ln w="0">
            <a:noFill/>
            <a:prstDash val="solid"/>
          </a:ln>
        </p:spPr>
        <p:txBody>
          <a:bodyPr lIns="91440" tIns="45720" rIns="91440" bIns="45720" anchor="t"/>
          <a:lstStyle/>
          <a:p>
            <a:pPr>
              <a:defRPr sz="1200" b="0" i="0">
                <a:solidFill>
                  <a:srgbClr val="555052"/>
                </a:solidFill>
              </a:defRPr>
            </a:pPr>
            <a:r>
              <a:rPr sz="1200" b="0" i="0" dirty="0">
                <a:solidFill>
                  <a:srgbClr val="555052"/>
                </a:solidFill>
              </a:rPr>
              <a:t>Store requested items subject to each HAP's capacity.</a:t>
            </a:r>
            <a:r>
              <a:rPr lang="en-US" sz="1200" dirty="0">
                <a:solidFill>
                  <a:srgbClr val="555052"/>
                </a:solidFill>
              </a:rPr>
              <a:t> Binary</a:t>
            </a:r>
            <a:endParaRPr sz="1200" b="0" i="0" dirty="0">
              <a:solidFill>
                <a:srgbClr val="555052"/>
              </a:solidFill>
            </a:endParaRPr>
          </a:p>
        </p:txBody>
      </p:sp>
      <p:sp>
        <p:nvSpPr>
          <p:cNvPr id="22" name="decision-dot-3">
            <a:extLst>
              <a:ext uri="{FF2B5EF4-FFF2-40B4-BE49-F238E27FC236}">
                <a16:creationId xmlns:a16="http://schemas.microsoft.com/office/drawing/2014/main" id="{E2273B2A-B845-43BC-9D03-7887F7213F4D}"/>
              </a:ext>
            </a:extLst>
          </p:cNvPr>
          <p:cNvSpPr>
            <a:spLocks noGrp="1"/>
          </p:cNvSpPr>
          <p:nvPr/>
        </p:nvSpPr>
        <p:spPr>
          <a:xfrm>
            <a:off x="2324100" y="3019425"/>
            <a:ext cx="342900" cy="342900"/>
          </a:xfrm>
          <a:prstGeom prst="ellipse">
            <a:avLst/>
          </a:prstGeom>
          <a:solidFill>
            <a:srgbClr val="2A8F6A"/>
          </a:solidFill>
          <a:ln w="0">
            <a:solidFill>
              <a:srgbClr val="2A8F6A"/>
            </a:solidFill>
            <a:prstDash val="solid"/>
          </a:ln>
        </p:spPr>
        <p:txBody>
          <a:bodyPr/>
          <a:lstStyle/>
          <a:p>
            <a:endParaRPr lang="en-US"/>
          </a:p>
        </p:txBody>
      </p:sp>
      <p:sp>
        <p:nvSpPr>
          <p:cNvPr id="23" name="decision-symbol-3">
            <a:extLst>
              <a:ext uri="{FF2B5EF4-FFF2-40B4-BE49-F238E27FC236}">
                <a16:creationId xmlns:a16="http://schemas.microsoft.com/office/drawing/2014/main" id="{EC7645C1-5CB4-4A74-B758-29B666A0E9BF}"/>
              </a:ext>
            </a:extLst>
          </p:cNvPr>
          <p:cNvSpPr>
            <a:spLocks noGrp="1"/>
          </p:cNvSpPr>
          <p:nvPr/>
        </p:nvSpPr>
        <p:spPr>
          <a:xfrm>
            <a:off x="2362200" y="3067050"/>
            <a:ext cx="266700" cy="209550"/>
          </a:xfrm>
          <a:prstGeom prst="rect">
            <a:avLst/>
          </a:prstGeom>
          <a:noFill/>
          <a:ln w="0">
            <a:noFill/>
            <a:prstDash val="solid"/>
          </a:ln>
        </p:spPr>
        <p:txBody>
          <a:bodyPr/>
          <a:lstStyle/>
          <a:p>
            <a:pPr algn="ctr">
              <a:defRPr sz="1350" b="1" i="0">
                <a:solidFill>
                  <a:srgbClr val="FFFFFF"/>
                </a:solidFill>
              </a:defRPr>
            </a:pPr>
            <a:r>
              <a:rPr sz="1350" b="1" i="0">
                <a:solidFill>
                  <a:srgbClr val="FFFFFF"/>
                </a:solidFill>
              </a:rPr>
              <a:t>ξ</a:t>
            </a:r>
          </a:p>
        </p:txBody>
      </p:sp>
      <p:sp>
        <p:nvSpPr>
          <p:cNvPr id="24" name="decision-label-3">
            <a:extLst>
              <a:ext uri="{FF2B5EF4-FFF2-40B4-BE49-F238E27FC236}">
                <a16:creationId xmlns:a16="http://schemas.microsoft.com/office/drawing/2014/main" id="{FF230148-B1F9-40A1-82E4-7EFC165575C8}"/>
              </a:ext>
            </a:extLst>
          </p:cNvPr>
          <p:cNvSpPr>
            <a:spLocks noGrp="1"/>
          </p:cNvSpPr>
          <p:nvPr/>
        </p:nvSpPr>
        <p:spPr>
          <a:xfrm>
            <a:off x="2800350" y="2990850"/>
            <a:ext cx="3762375" cy="219075"/>
          </a:xfrm>
          <a:prstGeom prst="rect">
            <a:avLst/>
          </a:prstGeom>
          <a:noFill/>
          <a:ln w="0">
            <a:noFill/>
            <a:prstDash val="solid"/>
          </a:ln>
        </p:spPr>
        <p:txBody>
          <a:bodyPr/>
          <a:lstStyle/>
          <a:p>
            <a:pPr algn="l">
              <a:defRPr sz="1425" b="1" i="0">
                <a:solidFill>
                  <a:srgbClr val="252122"/>
                </a:solidFill>
              </a:defRPr>
            </a:pPr>
            <a:r>
              <a:rPr sz="1425" b="1" i="0">
                <a:solidFill>
                  <a:srgbClr val="252122"/>
                </a:solidFill>
              </a:rPr>
              <a:t>HAP location  ξ</a:t>
            </a:r>
          </a:p>
        </p:txBody>
      </p:sp>
      <p:sp>
        <p:nvSpPr>
          <p:cNvPr id="25" name="decision-desc-3">
            <a:extLst>
              <a:ext uri="{FF2B5EF4-FFF2-40B4-BE49-F238E27FC236}">
                <a16:creationId xmlns:a16="http://schemas.microsoft.com/office/drawing/2014/main" id="{6FCE2407-69D8-4DD1-A42E-CC40D82308F6}"/>
              </a:ext>
            </a:extLst>
          </p:cNvPr>
          <p:cNvSpPr>
            <a:spLocks noGrp="1"/>
          </p:cNvSpPr>
          <p:nvPr/>
        </p:nvSpPr>
        <p:spPr>
          <a:xfrm>
            <a:off x="2800350" y="3257550"/>
            <a:ext cx="3762375" cy="333375"/>
          </a:xfrm>
          <a:prstGeom prst="rect">
            <a:avLst/>
          </a:prstGeom>
          <a:noFill/>
          <a:ln w="0">
            <a:noFill/>
            <a:prstDash val="solid"/>
          </a:ln>
        </p:spPr>
        <p:txBody>
          <a:bodyPr lIns="91440" tIns="45720" rIns="91440" bIns="45720" anchor="t"/>
          <a:lstStyle/>
          <a:p>
            <a:pPr>
              <a:defRPr sz="1200" b="0" i="0">
                <a:solidFill>
                  <a:srgbClr val="555052"/>
                </a:solidFill>
              </a:defRPr>
            </a:pPr>
            <a:r>
              <a:rPr sz="1200" b="0" i="0" dirty="0">
                <a:solidFill>
                  <a:srgbClr val="555052"/>
                </a:solidFill>
              </a:rPr>
              <a:t>Choose one of two feasible locations; both links change.</a:t>
            </a:r>
            <a:r>
              <a:rPr lang="en-US" sz="1200" dirty="0">
                <a:solidFill>
                  <a:srgbClr val="555052"/>
                </a:solidFill>
              </a:rPr>
              <a:t> Binary</a:t>
            </a:r>
            <a:endParaRPr sz="1200" b="0" i="0" dirty="0">
              <a:solidFill>
                <a:srgbClr val="555052"/>
              </a:solidFill>
            </a:endParaRPr>
          </a:p>
        </p:txBody>
      </p:sp>
      <p:sp>
        <p:nvSpPr>
          <p:cNvPr id="26" name="decision-dot-4">
            <a:extLst>
              <a:ext uri="{FF2B5EF4-FFF2-40B4-BE49-F238E27FC236}">
                <a16:creationId xmlns:a16="http://schemas.microsoft.com/office/drawing/2014/main" id="{D18B9E08-B1F7-4B38-996D-B64FD81A2C43}"/>
              </a:ext>
            </a:extLst>
          </p:cNvPr>
          <p:cNvSpPr>
            <a:spLocks noGrp="1"/>
          </p:cNvSpPr>
          <p:nvPr/>
        </p:nvSpPr>
        <p:spPr>
          <a:xfrm>
            <a:off x="2324100" y="3657600"/>
            <a:ext cx="342900" cy="342900"/>
          </a:xfrm>
          <a:prstGeom prst="ellipse">
            <a:avLst/>
          </a:prstGeom>
          <a:solidFill>
            <a:srgbClr val="3575B5"/>
          </a:solidFill>
          <a:ln w="0">
            <a:solidFill>
              <a:srgbClr val="3575B5"/>
            </a:solidFill>
            <a:prstDash val="solid"/>
          </a:ln>
        </p:spPr>
        <p:txBody>
          <a:bodyPr/>
          <a:lstStyle/>
          <a:p>
            <a:endParaRPr lang="en-US"/>
          </a:p>
        </p:txBody>
      </p:sp>
      <p:sp>
        <p:nvSpPr>
          <p:cNvPr id="27" name="decision-symbol-4">
            <a:extLst>
              <a:ext uri="{FF2B5EF4-FFF2-40B4-BE49-F238E27FC236}">
                <a16:creationId xmlns:a16="http://schemas.microsoft.com/office/drawing/2014/main" id="{CE3BA243-B228-42B5-96C2-CE2FCAB832DB}"/>
              </a:ext>
            </a:extLst>
          </p:cNvPr>
          <p:cNvSpPr>
            <a:spLocks noGrp="1"/>
          </p:cNvSpPr>
          <p:nvPr/>
        </p:nvSpPr>
        <p:spPr>
          <a:xfrm>
            <a:off x="2362200" y="3705225"/>
            <a:ext cx="266700" cy="209550"/>
          </a:xfrm>
          <a:prstGeom prst="rect">
            <a:avLst/>
          </a:prstGeom>
          <a:noFill/>
          <a:ln w="0">
            <a:noFill/>
            <a:prstDash val="solid"/>
          </a:ln>
        </p:spPr>
        <p:txBody>
          <a:bodyPr/>
          <a:lstStyle/>
          <a:p>
            <a:pPr algn="ctr">
              <a:defRPr sz="1350" b="1" i="0">
                <a:solidFill>
                  <a:srgbClr val="FFFFFF"/>
                </a:solidFill>
              </a:defRPr>
            </a:pPr>
            <a:r>
              <a:rPr sz="1350" b="1" i="0">
                <a:solidFill>
                  <a:srgbClr val="FFFFFF"/>
                </a:solidFill>
              </a:rPr>
              <a:t>b</a:t>
            </a:r>
          </a:p>
        </p:txBody>
      </p:sp>
      <p:sp>
        <p:nvSpPr>
          <p:cNvPr id="28" name="decision-label-4">
            <a:extLst>
              <a:ext uri="{FF2B5EF4-FFF2-40B4-BE49-F238E27FC236}">
                <a16:creationId xmlns:a16="http://schemas.microsoft.com/office/drawing/2014/main" id="{B07F59C8-A434-4EF0-BED3-DBC9BB6BAD9D}"/>
              </a:ext>
            </a:extLst>
          </p:cNvPr>
          <p:cNvSpPr>
            <a:spLocks noGrp="1"/>
          </p:cNvSpPr>
          <p:nvPr/>
        </p:nvSpPr>
        <p:spPr>
          <a:xfrm>
            <a:off x="2800350" y="3629025"/>
            <a:ext cx="3762375" cy="219075"/>
          </a:xfrm>
          <a:prstGeom prst="rect">
            <a:avLst/>
          </a:prstGeom>
          <a:noFill/>
          <a:ln w="0">
            <a:noFill/>
            <a:prstDash val="solid"/>
          </a:ln>
        </p:spPr>
        <p:txBody>
          <a:bodyPr/>
          <a:lstStyle/>
          <a:p>
            <a:pPr algn="l">
              <a:defRPr sz="1425" b="1" i="0">
                <a:solidFill>
                  <a:srgbClr val="252122"/>
                </a:solidFill>
              </a:defRPr>
            </a:pPr>
            <a:r>
              <a:rPr sz="1425" b="1" i="0">
                <a:solidFill>
                  <a:srgbClr val="252122"/>
                </a:solidFill>
              </a:rPr>
              <a:t>Bandwidth allocation  b</a:t>
            </a:r>
          </a:p>
        </p:txBody>
      </p:sp>
      <p:sp>
        <p:nvSpPr>
          <p:cNvPr id="29" name="decision-desc-4">
            <a:extLst>
              <a:ext uri="{FF2B5EF4-FFF2-40B4-BE49-F238E27FC236}">
                <a16:creationId xmlns:a16="http://schemas.microsoft.com/office/drawing/2014/main" id="{D8936042-F8B5-4B93-BB7A-66ECB2CCA56E}"/>
              </a:ext>
            </a:extLst>
          </p:cNvPr>
          <p:cNvSpPr>
            <a:spLocks noGrp="1"/>
          </p:cNvSpPr>
          <p:nvPr/>
        </p:nvSpPr>
        <p:spPr>
          <a:xfrm>
            <a:off x="2800350" y="3895725"/>
            <a:ext cx="3762375" cy="333375"/>
          </a:xfrm>
          <a:prstGeom prst="rect">
            <a:avLst/>
          </a:prstGeom>
          <a:noFill/>
          <a:ln w="0">
            <a:noFill/>
            <a:prstDash val="solid"/>
          </a:ln>
        </p:spPr>
        <p:txBody>
          <a:bodyPr/>
          <a:lstStyle/>
          <a:p>
            <a:pPr algn="l">
              <a:defRPr sz="1200" b="0" i="0">
                <a:solidFill>
                  <a:srgbClr val="555052"/>
                </a:solidFill>
              </a:defRPr>
            </a:pPr>
            <a:r>
              <a:rPr sz="1200" b="0" i="0">
                <a:solidFill>
                  <a:srgbClr val="555052"/>
                </a:solidFill>
              </a:rPr>
              <a:t>Allocate continuous TBS-to-MU and LEO-to-MU bandwidth.</a:t>
            </a:r>
          </a:p>
        </p:txBody>
      </p:sp>
      <p:sp>
        <p:nvSpPr>
          <p:cNvPr id="30" name="scope-box">
            <a:extLst>
              <a:ext uri="{FF2B5EF4-FFF2-40B4-BE49-F238E27FC236}">
                <a16:creationId xmlns:a16="http://schemas.microsoft.com/office/drawing/2014/main" id="{714964AA-6B90-407F-B345-37964206ADC1}"/>
              </a:ext>
            </a:extLst>
          </p:cNvPr>
          <p:cNvSpPr>
            <a:spLocks noGrp="1"/>
          </p:cNvSpPr>
          <p:nvPr/>
        </p:nvSpPr>
        <p:spPr>
          <a:xfrm>
            <a:off x="2324100" y="4400550"/>
            <a:ext cx="4000500" cy="1066800"/>
          </a:xfrm>
          <a:prstGeom prst="roundRect">
            <a:avLst>
              <a:gd name="adj" fmla="val 8929"/>
            </a:avLst>
          </a:prstGeom>
          <a:solidFill>
            <a:srgbClr val="F4F2F1"/>
          </a:solidFill>
          <a:ln w="9525">
            <a:solidFill>
              <a:srgbClr val="D8D4D3"/>
            </a:solidFill>
            <a:prstDash val="solid"/>
          </a:ln>
        </p:spPr>
        <p:txBody>
          <a:bodyPr/>
          <a:lstStyle/>
          <a:p>
            <a:endParaRPr lang="en-US"/>
          </a:p>
        </p:txBody>
      </p:sp>
      <p:sp>
        <p:nvSpPr>
          <p:cNvPr id="31" name="scope-label">
            <a:extLst>
              <a:ext uri="{FF2B5EF4-FFF2-40B4-BE49-F238E27FC236}">
                <a16:creationId xmlns:a16="http://schemas.microsoft.com/office/drawing/2014/main" id="{BADF94C7-61FE-40A2-9D7D-E7207F98DE06}"/>
              </a:ext>
            </a:extLst>
          </p:cNvPr>
          <p:cNvSpPr>
            <a:spLocks noGrp="1"/>
          </p:cNvSpPr>
          <p:nvPr/>
        </p:nvSpPr>
        <p:spPr>
          <a:xfrm>
            <a:off x="2495550" y="4514850"/>
            <a:ext cx="1809750" cy="209550"/>
          </a:xfrm>
          <a:prstGeom prst="rect">
            <a:avLst/>
          </a:prstGeom>
          <a:noFill/>
          <a:ln w="0">
            <a:noFill/>
            <a:prstDash val="solid"/>
          </a:ln>
        </p:spPr>
        <p:txBody>
          <a:bodyPr/>
          <a:lstStyle/>
          <a:p>
            <a:pPr algn="l">
              <a:defRPr sz="1125" b="1" i="0">
                <a:solidFill>
                  <a:srgbClr val="A42037"/>
                </a:solidFill>
              </a:defRPr>
            </a:pPr>
            <a:r>
              <a:rPr sz="1125" b="1" i="0">
                <a:solidFill>
                  <a:srgbClr val="A42037"/>
                </a:solidFill>
              </a:rPr>
              <a:t>MODELING SCOPE</a:t>
            </a:r>
          </a:p>
        </p:txBody>
      </p:sp>
      <p:sp>
        <p:nvSpPr>
          <p:cNvPr id="32" name="scope-body">
            <a:extLst>
              <a:ext uri="{FF2B5EF4-FFF2-40B4-BE49-F238E27FC236}">
                <a16:creationId xmlns:a16="http://schemas.microsoft.com/office/drawing/2014/main" id="{C19247F0-58C5-4B10-AECB-F101582A3690}"/>
              </a:ext>
            </a:extLst>
          </p:cNvPr>
          <p:cNvSpPr>
            <a:spLocks noGrp="1"/>
          </p:cNvSpPr>
          <p:nvPr/>
        </p:nvSpPr>
        <p:spPr>
          <a:xfrm>
            <a:off x="2495550" y="4762500"/>
            <a:ext cx="3667125" cy="638175"/>
          </a:xfrm>
          <a:prstGeom prst="rect">
            <a:avLst/>
          </a:prstGeom>
          <a:noFill/>
          <a:ln w="0">
            <a:noFill/>
            <a:prstDash val="solid"/>
          </a:ln>
        </p:spPr>
        <p:txBody>
          <a:bodyPr/>
          <a:lstStyle/>
          <a:p>
            <a:pPr algn="l">
              <a:defRPr sz="1200" b="0" i="0">
                <a:solidFill>
                  <a:srgbClr val="555052"/>
                </a:solidFill>
              </a:defRPr>
            </a:pPr>
            <a:r>
              <a:rPr sz="1200" b="0" i="0">
                <a:solidFill>
                  <a:srgbClr val="555052"/>
                </a:solidFill>
              </a:rPr>
              <a:t>Centralized, snapshot-based, quasi-static channels</a:t>
            </a:r>
          </a:p>
          <a:p>
            <a:pPr algn="l">
              <a:defRPr sz="1200" b="0" i="0">
                <a:solidFill>
                  <a:srgbClr val="555052"/>
                </a:solidFill>
              </a:defRPr>
            </a:pPr>
            <a:r>
              <a:rPr sz="1200" b="0" i="0">
                <a:solidFill>
                  <a:srgbClr val="555052"/>
                </a:solidFill>
              </a:rPr>
              <a:t>Fixed MU / LEO / TBS positions; perfect CSI</a:t>
            </a:r>
          </a:p>
          <a:p>
            <a:pPr algn="l">
              <a:defRPr sz="1200" b="0" i="0">
                <a:solidFill>
                  <a:srgbClr val="555052"/>
                </a:solidFill>
              </a:defRPr>
            </a:pPr>
            <a:r>
              <a:rPr sz="1200" b="0" i="0">
                <a:solidFill>
                  <a:srgbClr val="555052"/>
                </a:solidFill>
              </a:rPr>
              <a:t>Each HAP selects one of two candidate locations</a:t>
            </a:r>
          </a:p>
        </p:txBody>
      </p:sp>
      <p:pic>
        <p:nvPicPr>
          <p:cNvPr id="69" name="Picture 68"/>
          <p:cNvPicPr>
            <a:picLocks noChangeAspect="1"/>
          </p:cNvPicPr>
          <p:nvPr/>
        </p:nvPicPr>
        <p:blipFill>
          <a:blip r:embed="rId3"/>
          <a:stretch/>
        </p:blipFill>
        <p:spPr>
          <a:xfrm>
            <a:off x="6619875" y="1562673"/>
            <a:ext cx="5048250" cy="3494529"/>
          </a:xfrm>
          <a:prstGeom prst="rect">
            <a:avLst/>
          </a:prstGeom>
        </p:spPr>
      </p:pic>
      <p:sp>
        <p:nvSpPr>
          <p:cNvPr id="34" name="fig1-caption">
            <a:extLst>
              <a:ext uri="{FF2B5EF4-FFF2-40B4-BE49-F238E27FC236}">
                <a16:creationId xmlns:a16="http://schemas.microsoft.com/office/drawing/2014/main" id="{99B9F3B3-2C62-47F2-854E-9F09AF50A890}"/>
              </a:ext>
            </a:extLst>
          </p:cNvPr>
          <p:cNvSpPr>
            <a:spLocks noGrp="1"/>
          </p:cNvSpPr>
          <p:nvPr/>
        </p:nvSpPr>
        <p:spPr>
          <a:xfrm>
            <a:off x="6800850" y="5191125"/>
            <a:ext cx="4724400" cy="400050"/>
          </a:xfrm>
          <a:prstGeom prst="rect">
            <a:avLst/>
          </a:prstGeom>
          <a:noFill/>
          <a:ln w="0">
            <a:noFill/>
            <a:prstDash val="solid"/>
          </a:ln>
        </p:spPr>
        <p:txBody>
          <a:bodyPr/>
          <a:lstStyle/>
          <a:p>
            <a:pPr algn="ctr">
              <a:defRPr sz="1125" b="0" i="1">
                <a:solidFill>
                  <a:srgbClr val="555052"/>
                </a:solidFill>
              </a:defRPr>
            </a:pPr>
            <a:r>
              <a:rPr sz="1125" b="0" i="1" dirty="0">
                <a:solidFill>
                  <a:srgbClr val="555052"/>
                </a:solidFill>
              </a:rPr>
              <a:t>Direct TBS/LEO service competes with HAP service; an HAP cache miss also consumes LEO-HAP relay capacity.</a:t>
            </a:r>
          </a:p>
        </p:txBody>
      </p:sp>
      <p:sp>
        <p:nvSpPr>
          <p:cNvPr id="35" name="coupling-callout">
            <a:extLst>
              <a:ext uri="{FF2B5EF4-FFF2-40B4-BE49-F238E27FC236}">
                <a16:creationId xmlns:a16="http://schemas.microsoft.com/office/drawing/2014/main" id="{61D54767-9D9F-41A1-B430-68A6CC053A42}"/>
              </a:ext>
            </a:extLst>
          </p:cNvPr>
          <p:cNvSpPr>
            <a:spLocks noGrp="1"/>
          </p:cNvSpPr>
          <p:nvPr/>
        </p:nvSpPr>
        <p:spPr>
          <a:xfrm>
            <a:off x="2324100" y="5657850"/>
            <a:ext cx="9486900" cy="457200"/>
          </a:xfrm>
          <a:prstGeom prst="roundRect">
            <a:avLst>
              <a:gd name="adj" fmla="val 16667"/>
            </a:avLst>
          </a:prstGeom>
          <a:solidFill>
            <a:srgbClr val="FFF1E6"/>
          </a:solidFill>
          <a:ln w="9525">
            <a:solidFill>
              <a:srgbClr val="F4C89C"/>
            </a:solidFill>
            <a:prstDash val="solid"/>
          </a:ln>
        </p:spPr>
        <p:txBody>
          <a:bodyPr/>
          <a:lstStyle/>
          <a:p>
            <a:endParaRPr lang="en-US"/>
          </a:p>
        </p:txBody>
      </p:sp>
      <p:sp>
        <p:nvSpPr>
          <p:cNvPr id="36" name="coupling-callout-text">
            <a:extLst>
              <a:ext uri="{FF2B5EF4-FFF2-40B4-BE49-F238E27FC236}">
                <a16:creationId xmlns:a16="http://schemas.microsoft.com/office/drawing/2014/main" id="{D451F2DE-D203-4867-96EB-DD5EA0B3497A}"/>
              </a:ext>
            </a:extLst>
          </p:cNvPr>
          <p:cNvSpPr>
            <a:spLocks noGrp="1"/>
          </p:cNvSpPr>
          <p:nvPr/>
        </p:nvSpPr>
        <p:spPr>
          <a:xfrm>
            <a:off x="2495550" y="5781675"/>
            <a:ext cx="9144000" cy="228600"/>
          </a:xfrm>
          <a:prstGeom prst="rect">
            <a:avLst/>
          </a:prstGeom>
          <a:noFill/>
          <a:ln w="0">
            <a:noFill/>
            <a:prstDash val="solid"/>
          </a:ln>
        </p:spPr>
        <p:txBody>
          <a:bodyPr/>
          <a:lstStyle/>
          <a:p>
            <a:pPr algn="ctr">
              <a:defRPr sz="1275" b="1" i="0">
                <a:solidFill>
                  <a:srgbClr val="252122"/>
                </a:solidFill>
              </a:defRPr>
            </a:pPr>
            <a:r>
              <a:rPr sz="1275" b="1" i="0">
                <a:solidFill>
                  <a:srgbClr val="252122"/>
                </a:solidFill>
              </a:rPr>
              <a:t>Key coupling: HAP location changes access and backhaul; caching changes relay demand and user cost.</a:t>
            </a:r>
          </a:p>
        </p:txBody>
      </p:sp>
    </p:spTree>
    <p:extLst>
      <p:ext uri="{BB962C8B-B14F-4D97-AF65-F5344CB8AC3E}">
        <p14:creationId xmlns:p14="http://schemas.microsoft.com/office/powerpoint/2010/main" val="117224053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ail-7">
            <a:extLst>
              <a:ext uri="{FF2B5EF4-FFF2-40B4-BE49-F238E27FC236}">
                <a16:creationId xmlns:a16="http://schemas.microsoft.com/office/drawing/2014/main" id="{A79559B4-1BBC-40EA-A86D-8112E4183B4E}"/>
              </a:ext>
            </a:extLst>
          </p:cNvPr>
          <p:cNvSpPr>
            <a:spLocks noGrp="1"/>
          </p:cNvSpPr>
          <p:nvPr/>
        </p:nvSpPr>
        <p:spPr>
          <a:xfrm>
            <a:off x="0" y="0"/>
            <a:ext cx="1924050" cy="6858000"/>
          </a:xfrm>
          <a:prstGeom prst="rect">
            <a:avLst/>
          </a:prstGeom>
          <a:solidFill>
            <a:srgbClr val="A42037"/>
          </a:solidFill>
          <a:ln w="0">
            <a:solidFill>
              <a:srgbClr val="A42037"/>
            </a:solidFill>
            <a:prstDash val="solid"/>
          </a:ln>
        </p:spPr>
        <p:txBody>
          <a:bodyPr/>
          <a:lstStyle/>
          <a:p>
            <a:endParaRPr lang="en-US"/>
          </a:p>
        </p:txBody>
      </p:sp>
      <p:sp>
        <p:nvSpPr>
          <p:cNvPr id="2" name="nav-label-7-0">
            <a:extLst>
              <a:ext uri="{FF2B5EF4-FFF2-40B4-BE49-F238E27FC236}">
                <a16:creationId xmlns:a16="http://schemas.microsoft.com/office/drawing/2014/main" id="{AE590946-1239-4B16-A41F-870DF5342273}"/>
              </a:ext>
            </a:extLst>
          </p:cNvPr>
          <p:cNvSpPr>
            <a:spLocks noGrp="1"/>
          </p:cNvSpPr>
          <p:nvPr/>
        </p:nvSpPr>
        <p:spPr>
          <a:xfrm>
            <a:off x="333375" y="1466850"/>
            <a:ext cx="1381125" cy="247650"/>
          </a:xfrm>
          <a:prstGeom prst="rect">
            <a:avLst/>
          </a:prstGeom>
          <a:noFill/>
          <a:ln w="0">
            <a:noFill/>
            <a:prstDash val="solid"/>
          </a:ln>
        </p:spPr>
        <p:txBody>
          <a:bodyPr/>
          <a:lstStyle/>
          <a:p>
            <a:pPr algn="l">
              <a:defRPr sz="1350" b="0" i="0">
                <a:solidFill>
                  <a:srgbClr val="F3DADF"/>
                </a:solidFill>
              </a:defRPr>
            </a:pPr>
            <a:r>
              <a:rPr sz="1350" b="0" i="0">
                <a:solidFill>
                  <a:srgbClr val="F3DADF"/>
                </a:solidFill>
              </a:rPr>
              <a:t>Q Algorithm</a:t>
            </a:r>
          </a:p>
        </p:txBody>
      </p:sp>
      <p:sp>
        <p:nvSpPr>
          <p:cNvPr id="3" name="nav-label-7-1">
            <a:extLst>
              <a:ext uri="{FF2B5EF4-FFF2-40B4-BE49-F238E27FC236}">
                <a16:creationId xmlns:a16="http://schemas.microsoft.com/office/drawing/2014/main" id="{47635779-1996-4653-A354-FCF24CFB7F78}"/>
              </a:ext>
            </a:extLst>
          </p:cNvPr>
          <p:cNvSpPr>
            <a:spLocks noGrp="1"/>
          </p:cNvSpPr>
          <p:nvPr/>
        </p:nvSpPr>
        <p:spPr>
          <a:xfrm>
            <a:off x="333375" y="2400300"/>
            <a:ext cx="1381125" cy="247650"/>
          </a:xfrm>
          <a:prstGeom prst="rect">
            <a:avLst/>
          </a:prstGeom>
          <a:noFill/>
          <a:ln w="0">
            <a:noFill/>
            <a:prstDash val="solid"/>
          </a:ln>
        </p:spPr>
        <p:txBody>
          <a:bodyPr/>
          <a:lstStyle/>
          <a:p>
            <a:pPr algn="l">
              <a:defRPr sz="1350" b="0" i="0">
                <a:solidFill>
                  <a:srgbClr val="F3DADF"/>
                </a:solidFill>
              </a:defRPr>
            </a:pPr>
            <a:r>
              <a:rPr sz="1350" b="0" i="0">
                <a:solidFill>
                  <a:srgbClr val="F3DADF"/>
                </a:solidFill>
              </a:rPr>
              <a:t>HyQC</a:t>
            </a:r>
          </a:p>
        </p:txBody>
      </p:sp>
      <p:sp>
        <p:nvSpPr>
          <p:cNvPr id="4" name="nav-active-7-2">
            <a:extLst>
              <a:ext uri="{FF2B5EF4-FFF2-40B4-BE49-F238E27FC236}">
                <a16:creationId xmlns:a16="http://schemas.microsoft.com/office/drawing/2014/main" id="{AF1D3F5B-987E-4AE6-80E3-CA835BA33ED9}"/>
              </a:ext>
            </a:extLst>
          </p:cNvPr>
          <p:cNvSpPr>
            <a:spLocks noGrp="1"/>
          </p:cNvSpPr>
          <p:nvPr/>
        </p:nvSpPr>
        <p:spPr>
          <a:xfrm>
            <a:off x="133350" y="3171825"/>
            <a:ext cx="1666875" cy="533400"/>
          </a:xfrm>
          <a:prstGeom prst="roundRect">
            <a:avLst>
              <a:gd name="adj" fmla="val 19643"/>
            </a:avLst>
          </a:prstGeom>
          <a:solidFill>
            <a:srgbClr val="FFFFFF"/>
          </a:solidFill>
          <a:ln w="0">
            <a:solidFill>
              <a:srgbClr val="FFFFFF"/>
            </a:solidFill>
            <a:prstDash val="solid"/>
          </a:ln>
        </p:spPr>
        <p:txBody>
          <a:bodyPr/>
          <a:lstStyle/>
          <a:p>
            <a:endParaRPr lang="en-US"/>
          </a:p>
        </p:txBody>
      </p:sp>
      <p:sp>
        <p:nvSpPr>
          <p:cNvPr id="5" name="nav-label-7-2">
            <a:extLst>
              <a:ext uri="{FF2B5EF4-FFF2-40B4-BE49-F238E27FC236}">
                <a16:creationId xmlns:a16="http://schemas.microsoft.com/office/drawing/2014/main" id="{C5C2B082-2D4D-444F-9646-3ABAE2249B4F}"/>
              </a:ext>
            </a:extLst>
          </p:cNvPr>
          <p:cNvSpPr>
            <a:spLocks noGrp="1"/>
          </p:cNvSpPr>
          <p:nvPr/>
        </p:nvSpPr>
        <p:spPr>
          <a:xfrm>
            <a:off x="333375" y="3333750"/>
            <a:ext cx="1381125" cy="247650"/>
          </a:xfrm>
          <a:prstGeom prst="rect">
            <a:avLst/>
          </a:prstGeom>
          <a:noFill/>
          <a:ln w="0">
            <a:noFill/>
            <a:prstDash val="solid"/>
          </a:ln>
        </p:spPr>
        <p:txBody>
          <a:bodyPr/>
          <a:lstStyle/>
          <a:p>
            <a:pPr algn="l">
              <a:defRPr sz="1350" b="1" i="0">
                <a:solidFill>
                  <a:srgbClr val="A42037"/>
                </a:solidFill>
              </a:defRPr>
            </a:pPr>
            <a:r>
              <a:rPr sz="1350" b="1" i="0">
                <a:solidFill>
                  <a:srgbClr val="A42037"/>
                </a:solidFill>
              </a:rPr>
              <a:t>Application</a:t>
            </a:r>
          </a:p>
        </p:txBody>
      </p:sp>
      <p:sp>
        <p:nvSpPr>
          <p:cNvPr id="6" name="nav-label-7-3">
            <a:extLst>
              <a:ext uri="{FF2B5EF4-FFF2-40B4-BE49-F238E27FC236}">
                <a16:creationId xmlns:a16="http://schemas.microsoft.com/office/drawing/2014/main" id="{D80C1BD3-2B1F-4F96-A2F8-A88EB4AB944B}"/>
              </a:ext>
            </a:extLst>
          </p:cNvPr>
          <p:cNvSpPr>
            <a:spLocks noGrp="1"/>
          </p:cNvSpPr>
          <p:nvPr/>
        </p:nvSpPr>
        <p:spPr>
          <a:xfrm>
            <a:off x="333375" y="4267200"/>
            <a:ext cx="1381125" cy="247650"/>
          </a:xfrm>
          <a:prstGeom prst="rect">
            <a:avLst/>
          </a:prstGeom>
          <a:noFill/>
          <a:ln w="0">
            <a:noFill/>
            <a:prstDash val="solid"/>
          </a:ln>
        </p:spPr>
        <p:txBody>
          <a:bodyPr/>
          <a:lstStyle/>
          <a:p>
            <a:pPr algn="l">
              <a:defRPr sz="1350" b="0" i="0">
                <a:solidFill>
                  <a:srgbClr val="F3DADF"/>
                </a:solidFill>
              </a:defRPr>
            </a:pPr>
            <a:r>
              <a:rPr sz="1350" b="0" i="0">
                <a:solidFill>
                  <a:srgbClr val="F3DADF"/>
                </a:solidFill>
              </a:rPr>
              <a:t>Conclusion</a:t>
            </a:r>
          </a:p>
        </p:txBody>
      </p:sp>
      <p:sp>
        <p:nvSpPr>
          <p:cNvPr id="7" name="kicker-7">
            <a:extLst>
              <a:ext uri="{FF2B5EF4-FFF2-40B4-BE49-F238E27FC236}">
                <a16:creationId xmlns:a16="http://schemas.microsoft.com/office/drawing/2014/main" id="{70F07430-1712-4171-B77F-9C160B2E5652}"/>
              </a:ext>
            </a:extLst>
          </p:cNvPr>
          <p:cNvSpPr>
            <a:spLocks noGrp="1"/>
          </p:cNvSpPr>
          <p:nvPr/>
        </p:nvSpPr>
        <p:spPr>
          <a:xfrm>
            <a:off x="2324100" y="381000"/>
            <a:ext cx="5334000" cy="228600"/>
          </a:xfrm>
          <a:prstGeom prst="rect">
            <a:avLst/>
          </a:prstGeom>
          <a:noFill/>
          <a:ln w="0">
            <a:noFill/>
            <a:prstDash val="solid"/>
          </a:ln>
        </p:spPr>
        <p:txBody>
          <a:bodyPr/>
          <a:lstStyle/>
          <a:p>
            <a:pPr algn="l">
              <a:defRPr sz="1200" b="1" i="0">
                <a:solidFill>
                  <a:srgbClr val="A42037"/>
                </a:solidFill>
              </a:defRPr>
            </a:pPr>
            <a:r>
              <a:rPr sz="1200" b="1" i="0">
                <a:solidFill>
                  <a:srgbClr val="A42037"/>
                </a:solidFill>
              </a:rPr>
              <a:t>APPLICATION · MATHEMATICAL MODEL I</a:t>
            </a:r>
          </a:p>
        </p:txBody>
      </p:sp>
      <p:sp>
        <p:nvSpPr>
          <p:cNvPr id="8" name="title-7">
            <a:extLst>
              <a:ext uri="{FF2B5EF4-FFF2-40B4-BE49-F238E27FC236}">
                <a16:creationId xmlns:a16="http://schemas.microsoft.com/office/drawing/2014/main" id="{C55B9F2D-FAB3-4F8E-9BE6-87737F803B62}"/>
              </a:ext>
            </a:extLst>
          </p:cNvPr>
          <p:cNvSpPr>
            <a:spLocks noGrp="1"/>
          </p:cNvSpPr>
          <p:nvPr/>
        </p:nvSpPr>
        <p:spPr>
          <a:xfrm>
            <a:off x="2324100" y="704850"/>
            <a:ext cx="9486900" cy="523875"/>
          </a:xfrm>
          <a:prstGeom prst="rect">
            <a:avLst/>
          </a:prstGeom>
          <a:noFill/>
          <a:ln w="0">
            <a:noFill/>
            <a:prstDash val="solid"/>
          </a:ln>
        </p:spPr>
        <p:txBody>
          <a:bodyPr/>
          <a:lstStyle/>
          <a:p>
            <a:pPr algn="l">
              <a:defRPr sz="2700" b="1" i="0">
                <a:solidFill>
                  <a:srgbClr val="252122"/>
                </a:solidFill>
              </a:defRPr>
            </a:pPr>
            <a:r>
              <a:rPr sz="2700" b="1" i="0">
                <a:solidFill>
                  <a:srgbClr val="252122"/>
                </a:solidFill>
              </a:rPr>
              <a:t>Rates, location, and caching define the utility</a:t>
            </a:r>
          </a:p>
        </p:txBody>
      </p:sp>
      <p:sp>
        <p:nvSpPr>
          <p:cNvPr id="9" name="citation-7">
            <a:extLst>
              <a:ext uri="{FF2B5EF4-FFF2-40B4-BE49-F238E27FC236}">
                <a16:creationId xmlns:a16="http://schemas.microsoft.com/office/drawing/2014/main" id="{103301FD-00D0-404B-B418-601AFEA347CB}"/>
              </a:ext>
            </a:extLst>
          </p:cNvPr>
          <p:cNvSpPr>
            <a:spLocks noGrp="1"/>
          </p:cNvSpPr>
          <p:nvPr/>
        </p:nvSpPr>
        <p:spPr>
          <a:xfrm>
            <a:off x="2324100" y="6257925"/>
            <a:ext cx="8772525" cy="209550"/>
          </a:xfrm>
          <a:prstGeom prst="rect">
            <a:avLst/>
          </a:prstGeom>
          <a:noFill/>
          <a:ln w="0">
            <a:noFill/>
            <a:prstDash val="solid"/>
          </a:ln>
        </p:spPr>
        <p:txBody>
          <a:bodyPr/>
          <a:lstStyle/>
          <a:p>
            <a:pPr algn="l">
              <a:defRPr sz="900" b="0" i="1">
                <a:solidFill>
                  <a:srgbClr val="6C6768"/>
                </a:solidFill>
              </a:defRPr>
            </a:pPr>
            <a:r>
              <a:rPr sz="900" b="0" i="1">
                <a:solidFill>
                  <a:srgbClr val="6C6768"/>
                </a:solidFill>
              </a:rPr>
              <a:t>Wei et al., Eqs. (2)-(16), pp. 3-5; m(i) denotes the item requested by MU i.</a:t>
            </a:r>
          </a:p>
        </p:txBody>
      </p:sp>
      <p:sp>
        <p:nvSpPr>
          <p:cNvPr id="10" name="footer-7">
            <a:extLst>
              <a:ext uri="{FF2B5EF4-FFF2-40B4-BE49-F238E27FC236}">
                <a16:creationId xmlns:a16="http://schemas.microsoft.com/office/drawing/2014/main" id="{321F9035-879E-4C56-9B45-302AA0F320EF}"/>
              </a:ext>
            </a:extLst>
          </p:cNvPr>
          <p:cNvSpPr>
            <a:spLocks noGrp="1"/>
          </p:cNvSpPr>
          <p:nvPr/>
        </p:nvSpPr>
        <p:spPr>
          <a:xfrm>
            <a:off x="2324100" y="6553200"/>
            <a:ext cx="6191250" cy="171450"/>
          </a:xfrm>
          <a:prstGeom prst="rect">
            <a:avLst/>
          </a:prstGeom>
          <a:noFill/>
          <a:ln w="0">
            <a:noFill/>
            <a:prstDash val="solid"/>
          </a:ln>
        </p:spPr>
        <p:txBody>
          <a:bodyPr/>
          <a:lstStyle/>
          <a:p>
            <a:pPr algn="l">
              <a:defRPr sz="900" b="0" i="1">
                <a:solidFill>
                  <a:srgbClr val="6C6768"/>
                </a:solidFill>
              </a:defRPr>
            </a:pPr>
            <a:r>
              <a:rPr sz="900" b="0" i="1">
                <a:solidFill>
                  <a:srgbClr val="6C6768"/>
                </a:solidFill>
              </a:rPr>
              <a:t>Hybrid Satellite-Ground Quantum Networks and Computing | QCE '26</a:t>
            </a:r>
          </a:p>
        </p:txBody>
      </p:sp>
      <p:sp>
        <p:nvSpPr>
          <p:cNvPr id="12" name="access-rates-text">
            <a:extLst>
              <a:ext uri="{FF2B5EF4-FFF2-40B4-BE49-F238E27FC236}">
                <a16:creationId xmlns:a16="http://schemas.microsoft.com/office/drawing/2014/main" id="{00BA3C32-7818-43DC-9C62-9B759A7321A8}"/>
              </a:ext>
            </a:extLst>
          </p:cNvPr>
          <p:cNvSpPr>
            <a:spLocks noGrp="1"/>
          </p:cNvSpPr>
          <p:nvPr/>
        </p:nvSpPr>
        <p:spPr>
          <a:xfrm>
            <a:off x="2324100" y="1381125"/>
            <a:ext cx="4514850" cy="228600"/>
          </a:xfrm>
          <a:prstGeom prst="rect">
            <a:avLst/>
          </a:prstGeom>
          <a:noFill/>
          <a:ln w="0">
            <a:noFill/>
            <a:prstDash val="solid"/>
          </a:ln>
        </p:spPr>
        <p:txBody>
          <a:bodyPr/>
          <a:lstStyle/>
          <a:p>
            <a:pPr algn="l">
              <a:defRPr sz="1125" b="1" i="0">
                <a:solidFill>
                  <a:srgbClr val="3575B5"/>
                </a:solidFill>
              </a:defRPr>
            </a:pPr>
            <a:r>
              <a:rPr sz="1125" b="1" i="0">
                <a:solidFill>
                  <a:srgbClr val="3575B5"/>
                </a:solidFill>
              </a:rPr>
              <a:t>BANDWIDTH-CONTROLLED ACCESS RATES</a:t>
            </a:r>
          </a:p>
        </p:txBody>
      </p:sp>
      <p:sp>
        <p:nvSpPr>
          <p:cNvPr id="13" name="access-rates-line">
            <a:extLst>
              <a:ext uri="{FF2B5EF4-FFF2-40B4-BE49-F238E27FC236}">
                <a16:creationId xmlns:a16="http://schemas.microsoft.com/office/drawing/2014/main" id="{79F10EF7-7E79-456A-A5D2-19E499914555}"/>
              </a:ext>
            </a:extLst>
          </p:cNvPr>
          <p:cNvSpPr>
            <a:spLocks noGrp="1"/>
          </p:cNvSpPr>
          <p:nvPr/>
        </p:nvSpPr>
        <p:spPr>
          <a:xfrm>
            <a:off x="2324100" y="1638300"/>
            <a:ext cx="4514850" cy="0"/>
          </a:xfrm>
          <a:prstGeom prst="line">
            <a:avLst/>
          </a:prstGeom>
          <a:noFill/>
          <a:ln w="9525">
            <a:solidFill>
              <a:srgbClr val="D8D4D3"/>
            </a:solidFill>
            <a:prstDash val="solid"/>
          </a:ln>
        </p:spPr>
        <p:txBody>
          <a:bodyPr/>
          <a:lstStyle/>
          <a:p>
            <a:endParaRPr lang="en-US"/>
          </a:p>
        </p:txBody>
      </p:sp>
      <p:pic>
        <p:nvPicPr>
          <p:cNvPr id="45" name="Picture 44"/>
          <p:cNvPicPr>
            <a:picLocks noChangeAspect="1"/>
          </p:cNvPicPr>
          <p:nvPr/>
        </p:nvPicPr>
        <p:blipFill>
          <a:blip r:embed="rId3"/>
          <a:stretch/>
        </p:blipFill>
        <p:spPr>
          <a:xfrm>
            <a:off x="2362200" y="1805890"/>
            <a:ext cx="4572000" cy="445871"/>
          </a:xfrm>
          <a:prstGeom prst="rect">
            <a:avLst/>
          </a:prstGeom>
        </p:spPr>
      </p:pic>
      <p:sp>
        <p:nvSpPr>
          <p:cNvPr id="15" name="rate-note">
            <a:extLst>
              <a:ext uri="{FF2B5EF4-FFF2-40B4-BE49-F238E27FC236}">
                <a16:creationId xmlns:a16="http://schemas.microsoft.com/office/drawing/2014/main" id="{5126CFEC-6494-48EF-9382-FCF45C508CCB}"/>
              </a:ext>
            </a:extLst>
          </p:cNvPr>
          <p:cNvSpPr>
            <a:spLocks noGrp="1"/>
          </p:cNvSpPr>
          <p:nvPr/>
        </p:nvSpPr>
        <p:spPr>
          <a:xfrm>
            <a:off x="2438400" y="2324100"/>
            <a:ext cx="4333875" cy="457200"/>
          </a:xfrm>
          <a:prstGeom prst="rect">
            <a:avLst/>
          </a:prstGeom>
          <a:noFill/>
          <a:ln w="0">
            <a:noFill/>
            <a:prstDash val="solid"/>
          </a:ln>
        </p:spPr>
        <p:txBody>
          <a:bodyPr lIns="91440" tIns="45720" rIns="91440" bIns="45720" anchor="t"/>
          <a:lstStyle/>
          <a:p>
            <a:pPr algn="l">
              <a:defRPr sz="1200" b="0" i="1">
                <a:solidFill>
                  <a:srgbClr val="555052"/>
                </a:solidFill>
              </a:defRPr>
            </a:pPr>
            <a:r>
              <a:rPr sz="1200" b="0" i="1" dirty="0">
                <a:solidFill>
                  <a:srgbClr val="555052"/>
                </a:solidFill>
              </a:rPr>
              <a:t>With channel and power fixed during the snapshot, these rates are linear in the optimized bandwidth b.</a:t>
            </a:r>
          </a:p>
          <a:p>
            <a:pPr>
              <a:defRPr sz="1200" b="0" i="1">
                <a:solidFill>
                  <a:srgbClr val="555052"/>
                </a:solidFill>
              </a:defRPr>
            </a:pPr>
            <a:r>
              <a:rPr lang="en-US" sz="1200" i="1" dirty="0">
                <a:solidFill>
                  <a:srgbClr val="555052"/>
                </a:solidFill>
                <a:ea typeface="Calibri"/>
                <a:cs typeface="Calibri"/>
              </a:rPr>
              <a:t>h: channel efficiency </a:t>
            </a:r>
          </a:p>
        </p:txBody>
      </p:sp>
      <p:sp>
        <p:nvSpPr>
          <p:cNvPr id="16" name="location-rates-text">
            <a:extLst>
              <a:ext uri="{FF2B5EF4-FFF2-40B4-BE49-F238E27FC236}">
                <a16:creationId xmlns:a16="http://schemas.microsoft.com/office/drawing/2014/main" id="{6AC4CA07-F3CB-4456-A4E9-F77392FDDA9C}"/>
              </a:ext>
            </a:extLst>
          </p:cNvPr>
          <p:cNvSpPr>
            <a:spLocks noGrp="1"/>
          </p:cNvSpPr>
          <p:nvPr/>
        </p:nvSpPr>
        <p:spPr>
          <a:xfrm>
            <a:off x="2324100" y="2943225"/>
            <a:ext cx="4514850" cy="228600"/>
          </a:xfrm>
          <a:prstGeom prst="rect">
            <a:avLst/>
          </a:prstGeom>
          <a:noFill/>
          <a:ln w="0">
            <a:noFill/>
            <a:prstDash val="solid"/>
          </a:ln>
        </p:spPr>
        <p:txBody>
          <a:bodyPr/>
          <a:lstStyle/>
          <a:p>
            <a:pPr algn="l">
              <a:defRPr sz="1125" b="1" i="0">
                <a:solidFill>
                  <a:srgbClr val="2A8F6A"/>
                </a:solidFill>
              </a:defRPr>
            </a:pPr>
            <a:r>
              <a:rPr sz="1125" b="1" i="0">
                <a:solidFill>
                  <a:srgbClr val="2A8F6A"/>
                </a:solidFill>
              </a:rPr>
              <a:t>HAP LOCATION CONTROLS TWO LINKS</a:t>
            </a:r>
          </a:p>
        </p:txBody>
      </p:sp>
      <p:sp>
        <p:nvSpPr>
          <p:cNvPr id="17" name="location-rates-line">
            <a:extLst>
              <a:ext uri="{FF2B5EF4-FFF2-40B4-BE49-F238E27FC236}">
                <a16:creationId xmlns:a16="http://schemas.microsoft.com/office/drawing/2014/main" id="{BFD8232E-84E1-4292-A86C-DE93FEA866A9}"/>
              </a:ext>
            </a:extLst>
          </p:cNvPr>
          <p:cNvSpPr>
            <a:spLocks noGrp="1"/>
          </p:cNvSpPr>
          <p:nvPr/>
        </p:nvSpPr>
        <p:spPr>
          <a:xfrm>
            <a:off x="2324100" y="3200400"/>
            <a:ext cx="4514850" cy="0"/>
          </a:xfrm>
          <a:prstGeom prst="line">
            <a:avLst/>
          </a:prstGeom>
          <a:noFill/>
          <a:ln w="9525">
            <a:solidFill>
              <a:srgbClr val="D8D4D3"/>
            </a:solidFill>
            <a:prstDash val="solid"/>
          </a:ln>
        </p:spPr>
        <p:txBody>
          <a:bodyPr/>
          <a:lstStyle/>
          <a:p>
            <a:endParaRPr lang="en-US"/>
          </a:p>
        </p:txBody>
      </p:sp>
      <p:pic>
        <p:nvPicPr>
          <p:cNvPr id="49" name="Picture 48"/>
          <p:cNvPicPr>
            <a:picLocks noChangeAspect="1"/>
          </p:cNvPicPr>
          <p:nvPr/>
        </p:nvPicPr>
        <p:blipFill>
          <a:blip r:embed="rId4"/>
          <a:stretch/>
        </p:blipFill>
        <p:spPr>
          <a:xfrm>
            <a:off x="2552700" y="3360588"/>
            <a:ext cx="4095750" cy="841674"/>
          </a:xfrm>
          <a:prstGeom prst="rect">
            <a:avLst/>
          </a:prstGeom>
        </p:spPr>
      </p:pic>
      <p:sp>
        <p:nvSpPr>
          <p:cNvPr id="19" name="location-note">
            <a:extLst>
              <a:ext uri="{FF2B5EF4-FFF2-40B4-BE49-F238E27FC236}">
                <a16:creationId xmlns:a16="http://schemas.microsoft.com/office/drawing/2014/main" id="{9C89DA31-E1DA-4A5D-8D8E-34BF304664A1}"/>
              </a:ext>
            </a:extLst>
          </p:cNvPr>
          <p:cNvSpPr>
            <a:spLocks noGrp="1"/>
          </p:cNvSpPr>
          <p:nvPr/>
        </p:nvSpPr>
        <p:spPr>
          <a:xfrm>
            <a:off x="2438400" y="4257675"/>
            <a:ext cx="4333875" cy="400050"/>
          </a:xfrm>
          <a:prstGeom prst="rect">
            <a:avLst/>
          </a:prstGeom>
          <a:noFill/>
          <a:ln w="0">
            <a:noFill/>
            <a:prstDash val="solid"/>
          </a:ln>
        </p:spPr>
        <p:txBody>
          <a:bodyPr lIns="91440" tIns="45720" rIns="91440" bIns="45720" anchor="t"/>
          <a:lstStyle/>
          <a:p>
            <a:pPr algn="l">
              <a:defRPr sz="1200" b="0" i="1">
                <a:solidFill>
                  <a:srgbClr val="555052"/>
                </a:solidFill>
              </a:defRPr>
            </a:pPr>
            <a:r>
              <a:rPr sz="1200" b="0" i="1" dirty="0">
                <a:solidFill>
                  <a:srgbClr val="555052"/>
                </a:solidFill>
              </a:rPr>
              <a:t>The same </a:t>
            </a:r>
            <a:r>
              <a:rPr lang="el-GR" sz="1200" i="1" dirty="0">
                <a:solidFill>
                  <a:srgbClr val="555052"/>
                </a:solidFill>
              </a:rPr>
              <a:t>ξ</a:t>
            </a:r>
            <a:r>
              <a:rPr lang="en-US" sz="1200" i="1" dirty="0">
                <a:solidFill>
                  <a:srgbClr val="555052"/>
                </a:solidFill>
              </a:rPr>
              <a:t>_k</a:t>
            </a:r>
            <a:r>
              <a:rPr sz="1200" b="0" i="1" dirty="0">
                <a:solidFill>
                  <a:srgbClr val="555052"/>
                </a:solidFill>
              </a:rPr>
              <a:t> selects the MU-HAP access rate and the LEO-HAP backhaul rate.</a:t>
            </a:r>
          </a:p>
          <a:p>
            <a:pPr>
              <a:defRPr sz="1200" b="0" i="1">
                <a:solidFill>
                  <a:srgbClr val="555052"/>
                </a:solidFill>
              </a:defRPr>
            </a:pPr>
            <a:r>
              <a:rPr lang="en-US" sz="1200" i="1" dirty="0">
                <a:solidFill>
                  <a:srgbClr val="555052"/>
                </a:solidFill>
                <a:ea typeface="Calibri"/>
                <a:cs typeface="Calibri"/>
              </a:rPr>
              <a:t>r: achievable rate </a:t>
            </a:r>
          </a:p>
        </p:txBody>
      </p:sp>
      <p:sp>
        <p:nvSpPr>
          <p:cNvPr id="20" name="model-divider">
            <a:extLst>
              <a:ext uri="{FF2B5EF4-FFF2-40B4-BE49-F238E27FC236}">
                <a16:creationId xmlns:a16="http://schemas.microsoft.com/office/drawing/2014/main" id="{D4A24D99-EDC6-4B1E-82F8-C4A3AF42E23E}"/>
              </a:ext>
            </a:extLst>
          </p:cNvPr>
          <p:cNvSpPr>
            <a:spLocks noGrp="1"/>
          </p:cNvSpPr>
          <p:nvPr/>
        </p:nvSpPr>
        <p:spPr>
          <a:xfrm>
            <a:off x="7124700" y="1381125"/>
            <a:ext cx="0" cy="3448050"/>
          </a:xfrm>
          <a:prstGeom prst="line">
            <a:avLst/>
          </a:prstGeom>
          <a:noFill/>
          <a:ln w="9525">
            <a:solidFill>
              <a:srgbClr val="D8D4D3"/>
            </a:solidFill>
            <a:prstDash val="solid"/>
          </a:ln>
        </p:spPr>
        <p:txBody>
          <a:bodyPr/>
          <a:lstStyle/>
          <a:p>
            <a:endParaRPr lang="en-US"/>
          </a:p>
        </p:txBody>
      </p:sp>
      <p:sp>
        <p:nvSpPr>
          <p:cNvPr id="21" name="user-utility-text">
            <a:extLst>
              <a:ext uri="{FF2B5EF4-FFF2-40B4-BE49-F238E27FC236}">
                <a16:creationId xmlns:a16="http://schemas.microsoft.com/office/drawing/2014/main" id="{EF277019-B072-42F4-8DF3-5E6CE48E41F8}"/>
              </a:ext>
            </a:extLst>
          </p:cNvPr>
          <p:cNvSpPr>
            <a:spLocks noGrp="1"/>
          </p:cNvSpPr>
          <p:nvPr/>
        </p:nvSpPr>
        <p:spPr>
          <a:xfrm>
            <a:off x="7429500" y="1381125"/>
            <a:ext cx="4238625" cy="228600"/>
          </a:xfrm>
          <a:prstGeom prst="rect">
            <a:avLst/>
          </a:prstGeom>
          <a:noFill/>
          <a:ln w="0">
            <a:noFill/>
            <a:prstDash val="solid"/>
          </a:ln>
        </p:spPr>
        <p:txBody>
          <a:bodyPr/>
          <a:lstStyle/>
          <a:p>
            <a:pPr algn="l">
              <a:defRPr sz="1125" b="1" i="0">
                <a:solidFill>
                  <a:srgbClr val="A42037"/>
                </a:solidFill>
              </a:defRPr>
            </a:pPr>
            <a:r>
              <a:rPr sz="1125" b="1" i="0">
                <a:solidFill>
                  <a:srgbClr val="A42037"/>
                </a:solidFill>
              </a:rPr>
              <a:t>RATE MINUS ACCESS AND CACHE-MISS COSTS</a:t>
            </a:r>
          </a:p>
        </p:txBody>
      </p:sp>
      <p:sp>
        <p:nvSpPr>
          <p:cNvPr id="22" name="user-utility-line">
            <a:extLst>
              <a:ext uri="{FF2B5EF4-FFF2-40B4-BE49-F238E27FC236}">
                <a16:creationId xmlns:a16="http://schemas.microsoft.com/office/drawing/2014/main" id="{4CCCF305-026C-422A-B4F7-E8F15D14E282}"/>
              </a:ext>
            </a:extLst>
          </p:cNvPr>
          <p:cNvSpPr>
            <a:spLocks noGrp="1"/>
          </p:cNvSpPr>
          <p:nvPr/>
        </p:nvSpPr>
        <p:spPr>
          <a:xfrm>
            <a:off x="7429500" y="1638300"/>
            <a:ext cx="4238625" cy="0"/>
          </a:xfrm>
          <a:prstGeom prst="line">
            <a:avLst/>
          </a:prstGeom>
          <a:noFill/>
          <a:ln w="9525">
            <a:solidFill>
              <a:srgbClr val="D8D4D3"/>
            </a:solidFill>
            <a:prstDash val="solid"/>
          </a:ln>
        </p:spPr>
        <p:txBody>
          <a:bodyPr/>
          <a:lstStyle/>
          <a:p>
            <a:endParaRPr lang="en-US"/>
          </a:p>
        </p:txBody>
      </p:sp>
      <p:pic>
        <p:nvPicPr>
          <p:cNvPr id="54" name="Picture 53"/>
          <p:cNvPicPr>
            <a:picLocks noChangeAspect="1"/>
          </p:cNvPicPr>
          <p:nvPr/>
        </p:nvPicPr>
        <p:blipFill>
          <a:blip r:embed="rId5"/>
          <a:stretch/>
        </p:blipFill>
        <p:spPr>
          <a:xfrm>
            <a:off x="7639050" y="1834919"/>
            <a:ext cx="3762375" cy="921212"/>
          </a:xfrm>
          <a:prstGeom prst="rect">
            <a:avLst/>
          </a:prstGeom>
        </p:spPr>
      </p:pic>
      <p:sp>
        <p:nvSpPr>
          <p:cNvPr id="24" name="utility-meaning">
            <a:extLst>
              <a:ext uri="{FF2B5EF4-FFF2-40B4-BE49-F238E27FC236}">
                <a16:creationId xmlns:a16="http://schemas.microsoft.com/office/drawing/2014/main" id="{286ABBB7-A82E-4F57-A156-C84F208FD736}"/>
              </a:ext>
            </a:extLst>
          </p:cNvPr>
          <p:cNvSpPr>
            <a:spLocks noGrp="1"/>
          </p:cNvSpPr>
          <p:nvPr/>
        </p:nvSpPr>
        <p:spPr>
          <a:xfrm>
            <a:off x="7524750" y="3000375"/>
            <a:ext cx="4000500" cy="552450"/>
          </a:xfrm>
          <a:prstGeom prst="roundRect">
            <a:avLst>
              <a:gd name="adj" fmla="val 13793"/>
            </a:avLst>
          </a:prstGeom>
          <a:solidFill>
            <a:srgbClr val="F4F2F1"/>
          </a:solidFill>
          <a:ln w="9525">
            <a:solidFill>
              <a:srgbClr val="D8D4D3"/>
            </a:solidFill>
            <a:prstDash val="solid"/>
          </a:ln>
        </p:spPr>
        <p:txBody>
          <a:bodyPr/>
          <a:lstStyle/>
          <a:p>
            <a:endParaRPr lang="en-US"/>
          </a:p>
        </p:txBody>
      </p:sp>
      <p:sp>
        <p:nvSpPr>
          <p:cNvPr id="25" name="utility-meaning-text">
            <a:extLst>
              <a:ext uri="{FF2B5EF4-FFF2-40B4-BE49-F238E27FC236}">
                <a16:creationId xmlns:a16="http://schemas.microsoft.com/office/drawing/2014/main" id="{48C3155A-257D-49E4-8EAA-0346F48BA8C4}"/>
              </a:ext>
            </a:extLst>
          </p:cNvPr>
          <p:cNvSpPr>
            <a:spLocks noGrp="1"/>
          </p:cNvSpPr>
          <p:nvPr/>
        </p:nvSpPr>
        <p:spPr>
          <a:xfrm>
            <a:off x="7705725" y="3162300"/>
            <a:ext cx="3638550" cy="247650"/>
          </a:xfrm>
          <a:prstGeom prst="rect">
            <a:avLst/>
          </a:prstGeom>
          <a:noFill/>
          <a:ln w="0">
            <a:noFill/>
            <a:prstDash val="solid"/>
          </a:ln>
        </p:spPr>
        <p:txBody>
          <a:bodyPr/>
          <a:lstStyle/>
          <a:p>
            <a:pPr algn="ctr">
              <a:defRPr sz="1275" b="1" i="0">
                <a:solidFill>
                  <a:srgbClr val="252122"/>
                </a:solidFill>
              </a:defRPr>
            </a:pPr>
            <a:r>
              <a:rPr sz="1275" b="1" i="0">
                <a:solidFill>
                  <a:srgbClr val="252122"/>
                </a:solidFill>
              </a:rPr>
              <a:t>utility = delivered rate - association cost - HAP cache-miss cost</a:t>
            </a:r>
          </a:p>
        </p:txBody>
      </p:sp>
      <p:sp>
        <p:nvSpPr>
          <p:cNvPr id="26" name="network-objective-text">
            <a:extLst>
              <a:ext uri="{FF2B5EF4-FFF2-40B4-BE49-F238E27FC236}">
                <a16:creationId xmlns:a16="http://schemas.microsoft.com/office/drawing/2014/main" id="{40B498C2-E46F-4741-AF13-6275FBCDF3B4}"/>
              </a:ext>
            </a:extLst>
          </p:cNvPr>
          <p:cNvSpPr>
            <a:spLocks noGrp="1"/>
          </p:cNvSpPr>
          <p:nvPr/>
        </p:nvSpPr>
        <p:spPr>
          <a:xfrm>
            <a:off x="7429500" y="3790950"/>
            <a:ext cx="4238625" cy="228600"/>
          </a:xfrm>
          <a:prstGeom prst="rect">
            <a:avLst/>
          </a:prstGeom>
          <a:noFill/>
          <a:ln w="0">
            <a:noFill/>
            <a:prstDash val="solid"/>
          </a:ln>
        </p:spPr>
        <p:txBody>
          <a:bodyPr/>
          <a:lstStyle/>
          <a:p>
            <a:pPr algn="l">
              <a:defRPr sz="1125" b="1" i="0">
                <a:solidFill>
                  <a:srgbClr val="A42037"/>
                </a:solidFill>
              </a:defRPr>
            </a:pPr>
            <a:r>
              <a:rPr sz="1125" b="1" i="0">
                <a:solidFill>
                  <a:srgbClr val="A42037"/>
                </a:solidFill>
              </a:rPr>
              <a:t>NETWORK OBJECTIVE</a:t>
            </a:r>
          </a:p>
        </p:txBody>
      </p:sp>
      <p:sp>
        <p:nvSpPr>
          <p:cNvPr id="27" name="network-objective-line">
            <a:extLst>
              <a:ext uri="{FF2B5EF4-FFF2-40B4-BE49-F238E27FC236}">
                <a16:creationId xmlns:a16="http://schemas.microsoft.com/office/drawing/2014/main" id="{3B77776B-6BE5-41A7-97D5-C5D756A8CCAE}"/>
              </a:ext>
            </a:extLst>
          </p:cNvPr>
          <p:cNvSpPr>
            <a:spLocks noGrp="1"/>
          </p:cNvSpPr>
          <p:nvPr/>
        </p:nvSpPr>
        <p:spPr>
          <a:xfrm>
            <a:off x="7429500" y="4048125"/>
            <a:ext cx="4238625" cy="0"/>
          </a:xfrm>
          <a:prstGeom prst="line">
            <a:avLst/>
          </a:prstGeom>
          <a:noFill/>
          <a:ln w="9525">
            <a:solidFill>
              <a:srgbClr val="D8D4D3"/>
            </a:solidFill>
            <a:prstDash val="solid"/>
          </a:ln>
        </p:spPr>
        <p:txBody>
          <a:bodyPr/>
          <a:lstStyle/>
          <a:p>
            <a:endParaRPr lang="en-US"/>
          </a:p>
        </p:txBody>
      </p:sp>
      <p:pic>
        <p:nvPicPr>
          <p:cNvPr id="59" name="Picture 58"/>
          <p:cNvPicPr>
            <a:picLocks noChangeAspect="1"/>
          </p:cNvPicPr>
          <p:nvPr/>
        </p:nvPicPr>
        <p:blipFill>
          <a:blip r:embed="rId6"/>
          <a:stretch/>
        </p:blipFill>
        <p:spPr>
          <a:xfrm>
            <a:off x="7524750" y="4224737"/>
            <a:ext cx="4000500" cy="580225"/>
          </a:xfrm>
          <a:prstGeom prst="rect">
            <a:avLst/>
          </a:prstGeom>
        </p:spPr>
      </p:pic>
      <p:sp>
        <p:nvSpPr>
          <p:cNvPr id="29" name="minlp-callout">
            <a:extLst>
              <a:ext uri="{FF2B5EF4-FFF2-40B4-BE49-F238E27FC236}">
                <a16:creationId xmlns:a16="http://schemas.microsoft.com/office/drawing/2014/main" id="{400531F4-BC8C-4835-870C-97DBB279FB42}"/>
              </a:ext>
            </a:extLst>
          </p:cNvPr>
          <p:cNvSpPr>
            <a:spLocks noGrp="1"/>
          </p:cNvSpPr>
          <p:nvPr/>
        </p:nvSpPr>
        <p:spPr>
          <a:xfrm>
            <a:off x="2324100" y="5153025"/>
            <a:ext cx="9486900" cy="895350"/>
          </a:xfrm>
          <a:prstGeom prst="roundRect">
            <a:avLst>
              <a:gd name="adj" fmla="val 8511"/>
            </a:avLst>
          </a:prstGeom>
          <a:solidFill>
            <a:srgbClr val="F4F2F1"/>
          </a:solidFill>
          <a:ln w="9525">
            <a:solidFill>
              <a:srgbClr val="D8D4D3"/>
            </a:solidFill>
            <a:prstDash val="solid"/>
          </a:ln>
        </p:spPr>
        <p:txBody>
          <a:bodyPr/>
          <a:lstStyle/>
          <a:p>
            <a:endParaRPr lang="en-US"/>
          </a:p>
        </p:txBody>
      </p:sp>
      <p:sp>
        <p:nvSpPr>
          <p:cNvPr id="30" name="minlp-callout-label">
            <a:extLst>
              <a:ext uri="{FF2B5EF4-FFF2-40B4-BE49-F238E27FC236}">
                <a16:creationId xmlns:a16="http://schemas.microsoft.com/office/drawing/2014/main" id="{844E3468-BA2A-4CA3-B664-7EC4316CAB51}"/>
              </a:ext>
            </a:extLst>
          </p:cNvPr>
          <p:cNvSpPr>
            <a:spLocks noGrp="1"/>
          </p:cNvSpPr>
          <p:nvPr/>
        </p:nvSpPr>
        <p:spPr>
          <a:xfrm>
            <a:off x="2495550" y="5286375"/>
            <a:ext cx="1809750" cy="209550"/>
          </a:xfrm>
          <a:prstGeom prst="rect">
            <a:avLst/>
          </a:prstGeom>
          <a:noFill/>
          <a:ln w="0">
            <a:noFill/>
            <a:prstDash val="solid"/>
          </a:ln>
        </p:spPr>
        <p:txBody>
          <a:bodyPr/>
          <a:lstStyle/>
          <a:p>
            <a:pPr algn="l">
              <a:defRPr sz="1125" b="1" i="0">
                <a:solidFill>
                  <a:srgbClr val="C00000"/>
                </a:solidFill>
              </a:defRPr>
            </a:pPr>
            <a:r>
              <a:rPr sz="1125" b="1" i="0">
                <a:solidFill>
                  <a:srgbClr val="C00000"/>
                </a:solidFill>
              </a:rPr>
              <a:t>WHY P1 IS A MINLP</a:t>
            </a:r>
          </a:p>
        </p:txBody>
      </p:sp>
      <p:sp>
        <p:nvSpPr>
          <p:cNvPr id="31" name="minlp-callout-body">
            <a:extLst>
              <a:ext uri="{FF2B5EF4-FFF2-40B4-BE49-F238E27FC236}">
                <a16:creationId xmlns:a16="http://schemas.microsoft.com/office/drawing/2014/main" id="{A1410371-F0C8-4A63-AB34-0DC1FE70C64F}"/>
              </a:ext>
            </a:extLst>
          </p:cNvPr>
          <p:cNvSpPr>
            <a:spLocks noGrp="1"/>
          </p:cNvSpPr>
          <p:nvPr/>
        </p:nvSpPr>
        <p:spPr>
          <a:xfrm>
            <a:off x="2495550" y="5553075"/>
            <a:ext cx="9144000" cy="381000"/>
          </a:xfrm>
          <a:prstGeom prst="rect">
            <a:avLst/>
          </a:prstGeom>
          <a:noFill/>
          <a:ln w="0">
            <a:noFill/>
            <a:prstDash val="solid"/>
          </a:ln>
        </p:spPr>
        <p:txBody>
          <a:bodyPr/>
          <a:lstStyle/>
          <a:p>
            <a:pPr algn="l">
              <a:defRPr sz="1350" b="1" i="0">
                <a:solidFill>
                  <a:srgbClr val="252122"/>
                </a:solidFill>
              </a:defRPr>
            </a:pPr>
            <a:r>
              <a:rPr sz="1350" b="1" i="0">
                <a:solidFill>
                  <a:srgbClr val="252122"/>
                </a:solidFill>
              </a:rPr>
              <a:t>Products x·b and z·b gate bandwidth by association; y·η, y·ξ, and y·η·ξ couple HAP association, caching, and location.</a:t>
            </a:r>
          </a:p>
        </p:txBody>
      </p:sp>
    </p:spTree>
    <p:extLst>
      <p:ext uri="{BB962C8B-B14F-4D97-AF65-F5344CB8AC3E}">
        <p14:creationId xmlns:p14="http://schemas.microsoft.com/office/powerpoint/2010/main" val="77094357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ail-8">
            <a:extLst>
              <a:ext uri="{FF2B5EF4-FFF2-40B4-BE49-F238E27FC236}">
                <a16:creationId xmlns:a16="http://schemas.microsoft.com/office/drawing/2014/main" id="{23B92E8A-A404-4052-B694-331B16526249}"/>
              </a:ext>
            </a:extLst>
          </p:cNvPr>
          <p:cNvSpPr>
            <a:spLocks noGrp="1"/>
          </p:cNvSpPr>
          <p:nvPr/>
        </p:nvSpPr>
        <p:spPr>
          <a:xfrm>
            <a:off x="0" y="0"/>
            <a:ext cx="1924050" cy="6858000"/>
          </a:xfrm>
          <a:prstGeom prst="rect">
            <a:avLst/>
          </a:prstGeom>
          <a:solidFill>
            <a:srgbClr val="A42037"/>
          </a:solidFill>
          <a:ln w="0">
            <a:solidFill>
              <a:srgbClr val="A42037"/>
            </a:solidFill>
            <a:prstDash val="solid"/>
          </a:ln>
        </p:spPr>
        <p:txBody>
          <a:bodyPr/>
          <a:lstStyle/>
          <a:p>
            <a:endParaRPr lang="en-US"/>
          </a:p>
        </p:txBody>
      </p:sp>
      <p:sp>
        <p:nvSpPr>
          <p:cNvPr id="2" name="nav-label-8-0">
            <a:extLst>
              <a:ext uri="{FF2B5EF4-FFF2-40B4-BE49-F238E27FC236}">
                <a16:creationId xmlns:a16="http://schemas.microsoft.com/office/drawing/2014/main" id="{79DE5F32-00C0-4D85-B749-79BA4336F7F3}"/>
              </a:ext>
            </a:extLst>
          </p:cNvPr>
          <p:cNvSpPr>
            <a:spLocks noGrp="1"/>
          </p:cNvSpPr>
          <p:nvPr/>
        </p:nvSpPr>
        <p:spPr>
          <a:xfrm>
            <a:off x="333375" y="1466850"/>
            <a:ext cx="1381125" cy="247650"/>
          </a:xfrm>
          <a:prstGeom prst="rect">
            <a:avLst/>
          </a:prstGeom>
          <a:noFill/>
          <a:ln w="0">
            <a:noFill/>
            <a:prstDash val="solid"/>
          </a:ln>
        </p:spPr>
        <p:txBody>
          <a:bodyPr/>
          <a:lstStyle/>
          <a:p>
            <a:pPr algn="l">
              <a:defRPr sz="1350" b="0" i="0">
                <a:solidFill>
                  <a:srgbClr val="F3DADF"/>
                </a:solidFill>
              </a:defRPr>
            </a:pPr>
            <a:r>
              <a:rPr sz="1350" b="0" i="0">
                <a:solidFill>
                  <a:srgbClr val="F3DADF"/>
                </a:solidFill>
              </a:rPr>
              <a:t>Q Algorithm</a:t>
            </a:r>
          </a:p>
        </p:txBody>
      </p:sp>
      <p:sp>
        <p:nvSpPr>
          <p:cNvPr id="3" name="nav-label-8-1">
            <a:extLst>
              <a:ext uri="{FF2B5EF4-FFF2-40B4-BE49-F238E27FC236}">
                <a16:creationId xmlns:a16="http://schemas.microsoft.com/office/drawing/2014/main" id="{763FDF5F-F119-40FF-9F09-49BC9ADE3824}"/>
              </a:ext>
            </a:extLst>
          </p:cNvPr>
          <p:cNvSpPr>
            <a:spLocks noGrp="1"/>
          </p:cNvSpPr>
          <p:nvPr/>
        </p:nvSpPr>
        <p:spPr>
          <a:xfrm>
            <a:off x="333375" y="2400300"/>
            <a:ext cx="1381125" cy="247650"/>
          </a:xfrm>
          <a:prstGeom prst="rect">
            <a:avLst/>
          </a:prstGeom>
          <a:noFill/>
          <a:ln w="0">
            <a:noFill/>
            <a:prstDash val="solid"/>
          </a:ln>
        </p:spPr>
        <p:txBody>
          <a:bodyPr/>
          <a:lstStyle/>
          <a:p>
            <a:pPr algn="l">
              <a:defRPr sz="1350" b="0" i="0">
                <a:solidFill>
                  <a:srgbClr val="F3DADF"/>
                </a:solidFill>
              </a:defRPr>
            </a:pPr>
            <a:r>
              <a:rPr sz="1350" b="0" i="0">
                <a:solidFill>
                  <a:srgbClr val="F3DADF"/>
                </a:solidFill>
              </a:rPr>
              <a:t>HyQC</a:t>
            </a:r>
          </a:p>
        </p:txBody>
      </p:sp>
      <p:sp>
        <p:nvSpPr>
          <p:cNvPr id="4" name="nav-active-8-2">
            <a:extLst>
              <a:ext uri="{FF2B5EF4-FFF2-40B4-BE49-F238E27FC236}">
                <a16:creationId xmlns:a16="http://schemas.microsoft.com/office/drawing/2014/main" id="{D0DB03A9-7FCA-446B-B657-F1E69D1C150D}"/>
              </a:ext>
            </a:extLst>
          </p:cNvPr>
          <p:cNvSpPr>
            <a:spLocks noGrp="1"/>
          </p:cNvSpPr>
          <p:nvPr/>
        </p:nvSpPr>
        <p:spPr>
          <a:xfrm>
            <a:off x="133350" y="3171825"/>
            <a:ext cx="1666875" cy="533400"/>
          </a:xfrm>
          <a:prstGeom prst="roundRect">
            <a:avLst>
              <a:gd name="adj" fmla="val 19643"/>
            </a:avLst>
          </a:prstGeom>
          <a:solidFill>
            <a:srgbClr val="FFFFFF"/>
          </a:solidFill>
          <a:ln w="0">
            <a:solidFill>
              <a:srgbClr val="FFFFFF"/>
            </a:solidFill>
            <a:prstDash val="solid"/>
          </a:ln>
        </p:spPr>
        <p:txBody>
          <a:bodyPr/>
          <a:lstStyle/>
          <a:p>
            <a:endParaRPr lang="en-US"/>
          </a:p>
        </p:txBody>
      </p:sp>
      <p:sp>
        <p:nvSpPr>
          <p:cNvPr id="5" name="nav-label-8-2">
            <a:extLst>
              <a:ext uri="{FF2B5EF4-FFF2-40B4-BE49-F238E27FC236}">
                <a16:creationId xmlns:a16="http://schemas.microsoft.com/office/drawing/2014/main" id="{D08791C3-E9EA-425D-BE56-D8712C7FB47E}"/>
              </a:ext>
            </a:extLst>
          </p:cNvPr>
          <p:cNvSpPr>
            <a:spLocks noGrp="1"/>
          </p:cNvSpPr>
          <p:nvPr/>
        </p:nvSpPr>
        <p:spPr>
          <a:xfrm>
            <a:off x="333375" y="3333750"/>
            <a:ext cx="1381125" cy="247650"/>
          </a:xfrm>
          <a:prstGeom prst="rect">
            <a:avLst/>
          </a:prstGeom>
          <a:noFill/>
          <a:ln w="0">
            <a:noFill/>
            <a:prstDash val="solid"/>
          </a:ln>
        </p:spPr>
        <p:txBody>
          <a:bodyPr/>
          <a:lstStyle/>
          <a:p>
            <a:pPr algn="l">
              <a:defRPr sz="1350" b="1" i="0">
                <a:solidFill>
                  <a:srgbClr val="A42037"/>
                </a:solidFill>
              </a:defRPr>
            </a:pPr>
            <a:r>
              <a:rPr sz="1350" b="1" i="0">
                <a:solidFill>
                  <a:srgbClr val="A42037"/>
                </a:solidFill>
              </a:rPr>
              <a:t>Application</a:t>
            </a:r>
          </a:p>
        </p:txBody>
      </p:sp>
      <p:sp>
        <p:nvSpPr>
          <p:cNvPr id="6" name="nav-label-8-3">
            <a:extLst>
              <a:ext uri="{FF2B5EF4-FFF2-40B4-BE49-F238E27FC236}">
                <a16:creationId xmlns:a16="http://schemas.microsoft.com/office/drawing/2014/main" id="{0DA62907-6C02-4783-8F2D-803824621843}"/>
              </a:ext>
            </a:extLst>
          </p:cNvPr>
          <p:cNvSpPr>
            <a:spLocks noGrp="1"/>
          </p:cNvSpPr>
          <p:nvPr/>
        </p:nvSpPr>
        <p:spPr>
          <a:xfrm>
            <a:off x="333375" y="4267200"/>
            <a:ext cx="1381125" cy="247650"/>
          </a:xfrm>
          <a:prstGeom prst="rect">
            <a:avLst/>
          </a:prstGeom>
          <a:noFill/>
          <a:ln w="0">
            <a:noFill/>
            <a:prstDash val="solid"/>
          </a:ln>
        </p:spPr>
        <p:txBody>
          <a:bodyPr/>
          <a:lstStyle/>
          <a:p>
            <a:pPr algn="l">
              <a:defRPr sz="1350" b="0" i="0">
                <a:solidFill>
                  <a:srgbClr val="F3DADF"/>
                </a:solidFill>
              </a:defRPr>
            </a:pPr>
            <a:r>
              <a:rPr sz="1350" b="0" i="0">
                <a:solidFill>
                  <a:srgbClr val="F3DADF"/>
                </a:solidFill>
              </a:rPr>
              <a:t>Conclusion</a:t>
            </a:r>
          </a:p>
        </p:txBody>
      </p:sp>
      <p:sp>
        <p:nvSpPr>
          <p:cNvPr id="7" name="kicker-8">
            <a:extLst>
              <a:ext uri="{FF2B5EF4-FFF2-40B4-BE49-F238E27FC236}">
                <a16:creationId xmlns:a16="http://schemas.microsoft.com/office/drawing/2014/main" id="{695D0149-E739-48E7-9848-CB6689E3BE9E}"/>
              </a:ext>
            </a:extLst>
          </p:cNvPr>
          <p:cNvSpPr>
            <a:spLocks noGrp="1"/>
          </p:cNvSpPr>
          <p:nvPr/>
        </p:nvSpPr>
        <p:spPr>
          <a:xfrm>
            <a:off x="2324100" y="381000"/>
            <a:ext cx="5334000" cy="228600"/>
          </a:xfrm>
          <a:prstGeom prst="rect">
            <a:avLst/>
          </a:prstGeom>
          <a:noFill/>
          <a:ln w="0">
            <a:noFill/>
            <a:prstDash val="solid"/>
          </a:ln>
        </p:spPr>
        <p:txBody>
          <a:bodyPr/>
          <a:lstStyle/>
          <a:p>
            <a:pPr algn="l">
              <a:defRPr sz="1200" b="1" i="0">
                <a:solidFill>
                  <a:srgbClr val="A42037"/>
                </a:solidFill>
              </a:defRPr>
            </a:pPr>
            <a:r>
              <a:rPr sz="1200" b="1" i="0">
                <a:solidFill>
                  <a:srgbClr val="A42037"/>
                </a:solidFill>
              </a:rPr>
              <a:t>APPLICATION · MATHEMATICAL MODEL II</a:t>
            </a:r>
          </a:p>
        </p:txBody>
      </p:sp>
      <p:sp>
        <p:nvSpPr>
          <p:cNvPr id="8" name="title-8">
            <a:extLst>
              <a:ext uri="{FF2B5EF4-FFF2-40B4-BE49-F238E27FC236}">
                <a16:creationId xmlns:a16="http://schemas.microsoft.com/office/drawing/2014/main" id="{54A25098-8E54-4015-990F-DC6022AE4B6F}"/>
              </a:ext>
            </a:extLst>
          </p:cNvPr>
          <p:cNvSpPr>
            <a:spLocks noGrp="1"/>
          </p:cNvSpPr>
          <p:nvPr/>
        </p:nvSpPr>
        <p:spPr>
          <a:xfrm>
            <a:off x="2324100" y="704850"/>
            <a:ext cx="9486900" cy="523875"/>
          </a:xfrm>
          <a:prstGeom prst="rect">
            <a:avLst/>
          </a:prstGeom>
          <a:noFill/>
          <a:ln w="0">
            <a:noFill/>
            <a:prstDash val="solid"/>
          </a:ln>
        </p:spPr>
        <p:txBody>
          <a:bodyPr/>
          <a:lstStyle/>
          <a:p>
            <a:pPr algn="l">
              <a:defRPr sz="2700" b="1" i="0">
                <a:solidFill>
                  <a:srgbClr val="252122"/>
                </a:solidFill>
              </a:defRPr>
            </a:pPr>
            <a:r>
              <a:rPr sz="2700" b="1" i="0">
                <a:solidFill>
                  <a:srgbClr val="252122"/>
                </a:solidFill>
              </a:rPr>
              <a:t>Linearization exposes a Benders-ready MILP</a:t>
            </a:r>
          </a:p>
        </p:txBody>
      </p:sp>
      <p:sp>
        <p:nvSpPr>
          <p:cNvPr id="9" name="citation-8">
            <a:extLst>
              <a:ext uri="{FF2B5EF4-FFF2-40B4-BE49-F238E27FC236}">
                <a16:creationId xmlns:a16="http://schemas.microsoft.com/office/drawing/2014/main" id="{83BF6FEC-7819-4659-8E9E-20B0EDEBA840}"/>
              </a:ext>
            </a:extLst>
          </p:cNvPr>
          <p:cNvSpPr>
            <a:spLocks noGrp="1"/>
          </p:cNvSpPr>
          <p:nvPr/>
        </p:nvSpPr>
        <p:spPr>
          <a:xfrm>
            <a:off x="2324100" y="6257925"/>
            <a:ext cx="8772525" cy="209550"/>
          </a:xfrm>
          <a:prstGeom prst="rect">
            <a:avLst/>
          </a:prstGeom>
          <a:noFill/>
          <a:ln w="0">
            <a:noFill/>
            <a:prstDash val="solid"/>
          </a:ln>
        </p:spPr>
        <p:txBody>
          <a:bodyPr lIns="91440" tIns="45720" rIns="91440" bIns="45720" anchor="t"/>
          <a:lstStyle/>
          <a:p>
            <a:pPr algn="l">
              <a:defRPr sz="900" b="0" i="1">
                <a:solidFill>
                  <a:srgbClr val="6C6768"/>
                </a:solidFill>
              </a:defRPr>
            </a:pPr>
            <a:r>
              <a:rPr sz="900" b="0" i="1" dirty="0">
                <a:solidFill>
                  <a:srgbClr val="6C6768"/>
                </a:solidFill>
              </a:rPr>
              <a:t>Wei et al., </a:t>
            </a:r>
            <a:r>
              <a:rPr sz="900" b="0" i="1" dirty="0" err="1">
                <a:solidFill>
                  <a:srgbClr val="6C6768"/>
                </a:solidFill>
              </a:rPr>
              <a:t>Eqs</a:t>
            </a:r>
            <a:r>
              <a:rPr sz="900" b="0" i="1" dirty="0">
                <a:solidFill>
                  <a:srgbClr val="6C6768"/>
                </a:solidFill>
              </a:rPr>
              <a:t>. (16a)-(20</a:t>
            </a:r>
            <a:r>
              <a:rPr lang="en-US" sz="900" i="1" dirty="0">
                <a:solidFill>
                  <a:srgbClr val="6C6768"/>
                </a:solidFill>
              </a:rPr>
              <a:t>)</a:t>
            </a:r>
            <a:endParaRPr sz="900" b="0" i="1" dirty="0">
              <a:solidFill>
                <a:srgbClr val="6C6768"/>
              </a:solidFill>
            </a:endParaRPr>
          </a:p>
        </p:txBody>
      </p:sp>
      <p:sp>
        <p:nvSpPr>
          <p:cNvPr id="10" name="footer-8">
            <a:extLst>
              <a:ext uri="{FF2B5EF4-FFF2-40B4-BE49-F238E27FC236}">
                <a16:creationId xmlns:a16="http://schemas.microsoft.com/office/drawing/2014/main" id="{15F77A11-DF79-4C58-8DD2-232A6E928704}"/>
              </a:ext>
            </a:extLst>
          </p:cNvPr>
          <p:cNvSpPr>
            <a:spLocks noGrp="1"/>
          </p:cNvSpPr>
          <p:nvPr/>
        </p:nvSpPr>
        <p:spPr>
          <a:xfrm>
            <a:off x="2324100" y="6553200"/>
            <a:ext cx="6191250" cy="171450"/>
          </a:xfrm>
          <a:prstGeom prst="rect">
            <a:avLst/>
          </a:prstGeom>
          <a:noFill/>
          <a:ln w="0">
            <a:noFill/>
            <a:prstDash val="solid"/>
          </a:ln>
        </p:spPr>
        <p:txBody>
          <a:bodyPr/>
          <a:lstStyle/>
          <a:p>
            <a:pPr algn="l">
              <a:defRPr sz="900" b="0" i="1">
                <a:solidFill>
                  <a:srgbClr val="6C6768"/>
                </a:solidFill>
              </a:defRPr>
            </a:pPr>
            <a:r>
              <a:rPr sz="900" b="0" i="1">
                <a:solidFill>
                  <a:srgbClr val="6C6768"/>
                </a:solidFill>
              </a:rPr>
              <a:t>Hybrid Satellite-Ground Quantum Networks and Computing | QCE '26</a:t>
            </a:r>
          </a:p>
        </p:txBody>
      </p:sp>
      <p:sp>
        <p:nvSpPr>
          <p:cNvPr id="12" name="physical-feasibility-text">
            <a:extLst>
              <a:ext uri="{FF2B5EF4-FFF2-40B4-BE49-F238E27FC236}">
                <a16:creationId xmlns:a16="http://schemas.microsoft.com/office/drawing/2014/main" id="{63B3F51F-BFDB-49AA-91C7-AC65F4D9F651}"/>
              </a:ext>
            </a:extLst>
          </p:cNvPr>
          <p:cNvSpPr>
            <a:spLocks noGrp="1"/>
          </p:cNvSpPr>
          <p:nvPr/>
        </p:nvSpPr>
        <p:spPr>
          <a:xfrm>
            <a:off x="2324100" y="1371600"/>
            <a:ext cx="5391150" cy="228600"/>
          </a:xfrm>
          <a:prstGeom prst="rect">
            <a:avLst/>
          </a:prstGeom>
          <a:noFill/>
          <a:ln w="0">
            <a:noFill/>
            <a:prstDash val="solid"/>
          </a:ln>
        </p:spPr>
        <p:txBody>
          <a:bodyPr/>
          <a:lstStyle/>
          <a:p>
            <a:pPr algn="l">
              <a:defRPr sz="1125" b="1" i="0">
                <a:solidFill>
                  <a:srgbClr val="A42037"/>
                </a:solidFill>
              </a:defRPr>
            </a:pPr>
            <a:r>
              <a:rPr sz="1125" b="1" i="0">
                <a:solidFill>
                  <a:srgbClr val="A42037"/>
                </a:solidFill>
              </a:rPr>
              <a:t>PHYSICAL FEASIBILITY IN P1</a:t>
            </a:r>
          </a:p>
        </p:txBody>
      </p:sp>
      <p:sp>
        <p:nvSpPr>
          <p:cNvPr id="13" name="physical-feasibility-line">
            <a:extLst>
              <a:ext uri="{FF2B5EF4-FFF2-40B4-BE49-F238E27FC236}">
                <a16:creationId xmlns:a16="http://schemas.microsoft.com/office/drawing/2014/main" id="{781D9462-6E3F-49A9-856B-3F1973AB1259}"/>
              </a:ext>
            </a:extLst>
          </p:cNvPr>
          <p:cNvSpPr>
            <a:spLocks noGrp="1"/>
          </p:cNvSpPr>
          <p:nvPr/>
        </p:nvSpPr>
        <p:spPr>
          <a:xfrm>
            <a:off x="2324100" y="1628775"/>
            <a:ext cx="5391150" cy="0"/>
          </a:xfrm>
          <a:prstGeom prst="line">
            <a:avLst/>
          </a:prstGeom>
          <a:noFill/>
          <a:ln w="9525">
            <a:solidFill>
              <a:srgbClr val="D8D4D3"/>
            </a:solidFill>
            <a:prstDash val="solid"/>
          </a:ln>
        </p:spPr>
        <p:txBody>
          <a:bodyPr/>
          <a:lstStyle/>
          <a:p>
            <a:endParaRPr lang="en-US"/>
          </a:p>
        </p:txBody>
      </p:sp>
      <p:sp>
        <p:nvSpPr>
          <p:cNvPr id="14" name="constraint-label-1">
            <a:extLst>
              <a:ext uri="{FF2B5EF4-FFF2-40B4-BE49-F238E27FC236}">
                <a16:creationId xmlns:a16="http://schemas.microsoft.com/office/drawing/2014/main" id="{82EB12DF-AE21-461C-B35E-9A70881BE476}"/>
              </a:ext>
            </a:extLst>
          </p:cNvPr>
          <p:cNvSpPr>
            <a:spLocks noGrp="1"/>
          </p:cNvSpPr>
          <p:nvPr/>
        </p:nvSpPr>
        <p:spPr>
          <a:xfrm>
            <a:off x="2362200" y="1724025"/>
            <a:ext cx="2857500" cy="190500"/>
          </a:xfrm>
          <a:prstGeom prst="rect">
            <a:avLst/>
          </a:prstGeom>
          <a:noFill/>
          <a:ln w="0">
            <a:noFill/>
            <a:prstDash val="solid"/>
          </a:ln>
        </p:spPr>
        <p:txBody>
          <a:bodyPr/>
          <a:lstStyle/>
          <a:p>
            <a:pPr algn="l">
              <a:defRPr sz="975" b="1" i="0">
                <a:solidFill>
                  <a:srgbClr val="6C6768"/>
                </a:solidFill>
              </a:defRPr>
            </a:pPr>
            <a:r>
              <a:rPr sz="975" b="1" i="0">
                <a:solidFill>
                  <a:srgbClr val="6C6768"/>
                </a:solidFill>
              </a:rPr>
              <a:t>ASSOCIATION + SATELLITE CAPACITY</a:t>
            </a:r>
          </a:p>
        </p:txBody>
      </p:sp>
      <p:pic>
        <p:nvPicPr>
          <p:cNvPr id="51" name="Picture 50"/>
          <p:cNvPicPr>
            <a:picLocks noChangeAspect="1"/>
          </p:cNvPicPr>
          <p:nvPr/>
        </p:nvPicPr>
        <p:blipFill>
          <a:blip r:embed="rId3"/>
          <a:stretch/>
        </p:blipFill>
        <p:spPr>
          <a:xfrm>
            <a:off x="2730836" y="1943100"/>
            <a:ext cx="4234777" cy="638175"/>
          </a:xfrm>
          <a:prstGeom prst="rect">
            <a:avLst/>
          </a:prstGeom>
        </p:spPr>
      </p:pic>
      <p:sp>
        <p:nvSpPr>
          <p:cNvPr id="16" name="constraint-label-2">
            <a:extLst>
              <a:ext uri="{FF2B5EF4-FFF2-40B4-BE49-F238E27FC236}">
                <a16:creationId xmlns:a16="http://schemas.microsoft.com/office/drawing/2014/main" id="{7D4BD804-BDB0-4CAB-B180-0FAFA8A71D1F}"/>
              </a:ext>
            </a:extLst>
          </p:cNvPr>
          <p:cNvSpPr>
            <a:spLocks noGrp="1"/>
          </p:cNvSpPr>
          <p:nvPr/>
        </p:nvSpPr>
        <p:spPr>
          <a:xfrm>
            <a:off x="2362200" y="2647950"/>
            <a:ext cx="2857500" cy="190500"/>
          </a:xfrm>
          <a:prstGeom prst="rect">
            <a:avLst/>
          </a:prstGeom>
          <a:noFill/>
          <a:ln w="0">
            <a:noFill/>
            <a:prstDash val="solid"/>
          </a:ln>
        </p:spPr>
        <p:txBody>
          <a:bodyPr/>
          <a:lstStyle/>
          <a:p>
            <a:pPr algn="l">
              <a:defRPr sz="975" b="1" i="0">
                <a:solidFill>
                  <a:srgbClr val="6C6768"/>
                </a:solidFill>
              </a:defRPr>
            </a:pPr>
            <a:r>
              <a:rPr sz="975" b="1" i="0">
                <a:solidFill>
                  <a:srgbClr val="6C6768"/>
                </a:solidFill>
              </a:rPr>
              <a:t>CACHE + BANDWIDTH BUDGETS</a:t>
            </a:r>
          </a:p>
        </p:txBody>
      </p:sp>
      <p:pic>
        <p:nvPicPr>
          <p:cNvPr id="53" name="Picture 52"/>
          <p:cNvPicPr>
            <a:picLocks noChangeAspect="1"/>
          </p:cNvPicPr>
          <p:nvPr/>
        </p:nvPicPr>
        <p:blipFill>
          <a:blip r:embed="rId4"/>
          <a:stretch/>
        </p:blipFill>
        <p:spPr>
          <a:xfrm>
            <a:off x="2371725" y="2876972"/>
            <a:ext cx="5219700" cy="589707"/>
          </a:xfrm>
          <a:prstGeom prst="rect">
            <a:avLst/>
          </a:prstGeom>
        </p:spPr>
      </p:pic>
      <p:sp>
        <p:nvSpPr>
          <p:cNvPr id="18" name="constraint-label-3">
            <a:extLst>
              <a:ext uri="{FF2B5EF4-FFF2-40B4-BE49-F238E27FC236}">
                <a16:creationId xmlns:a16="http://schemas.microsoft.com/office/drawing/2014/main" id="{356156FD-937F-4B49-90A5-5C696B537D46}"/>
              </a:ext>
            </a:extLst>
          </p:cNvPr>
          <p:cNvSpPr>
            <a:spLocks noGrp="1"/>
          </p:cNvSpPr>
          <p:nvPr/>
        </p:nvSpPr>
        <p:spPr>
          <a:xfrm>
            <a:off x="2362200" y="3533775"/>
            <a:ext cx="2857500" cy="190500"/>
          </a:xfrm>
          <a:prstGeom prst="rect">
            <a:avLst/>
          </a:prstGeom>
          <a:noFill/>
          <a:ln w="0">
            <a:noFill/>
            <a:prstDash val="solid"/>
          </a:ln>
        </p:spPr>
        <p:txBody>
          <a:bodyPr/>
          <a:lstStyle/>
          <a:p>
            <a:pPr algn="l">
              <a:defRPr sz="975" b="1" i="0">
                <a:solidFill>
                  <a:srgbClr val="6C6768"/>
                </a:solidFill>
              </a:defRPr>
            </a:pPr>
            <a:r>
              <a:rPr sz="975" b="1" i="0">
                <a:solidFill>
                  <a:srgbClr val="6C6768"/>
                </a:solidFill>
              </a:rPr>
              <a:t>CACHE-MISS BACKHAUL FLOW</a:t>
            </a:r>
          </a:p>
        </p:txBody>
      </p:sp>
      <p:pic>
        <p:nvPicPr>
          <p:cNvPr id="55" name="Picture 54"/>
          <p:cNvPicPr>
            <a:picLocks noChangeAspect="1"/>
          </p:cNvPicPr>
          <p:nvPr/>
        </p:nvPicPr>
        <p:blipFill>
          <a:blip r:embed="rId5"/>
          <a:stretch/>
        </p:blipFill>
        <p:spPr>
          <a:xfrm>
            <a:off x="2791662" y="3762375"/>
            <a:ext cx="3960727" cy="742950"/>
          </a:xfrm>
          <a:prstGeom prst="rect">
            <a:avLst/>
          </a:prstGeom>
        </p:spPr>
      </p:pic>
      <p:sp>
        <p:nvSpPr>
          <p:cNvPr id="20" name="linearization-divider">
            <a:extLst>
              <a:ext uri="{FF2B5EF4-FFF2-40B4-BE49-F238E27FC236}">
                <a16:creationId xmlns:a16="http://schemas.microsoft.com/office/drawing/2014/main" id="{A5AEA5BC-4395-41DE-89C3-9689D865B573}"/>
              </a:ext>
            </a:extLst>
          </p:cNvPr>
          <p:cNvSpPr>
            <a:spLocks noGrp="1"/>
          </p:cNvSpPr>
          <p:nvPr/>
        </p:nvSpPr>
        <p:spPr>
          <a:xfrm>
            <a:off x="7943850" y="1381125"/>
            <a:ext cx="0" cy="3219450"/>
          </a:xfrm>
          <a:prstGeom prst="line">
            <a:avLst/>
          </a:prstGeom>
          <a:noFill/>
          <a:ln w="9525">
            <a:solidFill>
              <a:srgbClr val="D8D4D3"/>
            </a:solidFill>
            <a:prstDash val="solid"/>
          </a:ln>
        </p:spPr>
        <p:txBody>
          <a:bodyPr/>
          <a:lstStyle/>
          <a:p>
            <a:endParaRPr lang="en-US"/>
          </a:p>
        </p:txBody>
      </p:sp>
      <p:sp>
        <p:nvSpPr>
          <p:cNvPr id="21" name="binary-products-text">
            <a:extLst>
              <a:ext uri="{FF2B5EF4-FFF2-40B4-BE49-F238E27FC236}">
                <a16:creationId xmlns:a16="http://schemas.microsoft.com/office/drawing/2014/main" id="{DED8B5ED-4C38-4B61-B4D0-C0C4655F553C}"/>
              </a:ext>
            </a:extLst>
          </p:cNvPr>
          <p:cNvSpPr>
            <a:spLocks noGrp="1"/>
          </p:cNvSpPr>
          <p:nvPr/>
        </p:nvSpPr>
        <p:spPr>
          <a:xfrm>
            <a:off x="8248650" y="1371600"/>
            <a:ext cx="3429000" cy="228600"/>
          </a:xfrm>
          <a:prstGeom prst="rect">
            <a:avLst/>
          </a:prstGeom>
          <a:noFill/>
          <a:ln w="0">
            <a:noFill/>
            <a:prstDash val="solid"/>
          </a:ln>
        </p:spPr>
        <p:txBody>
          <a:bodyPr/>
          <a:lstStyle/>
          <a:p>
            <a:pPr algn="l">
              <a:defRPr sz="1125" b="1" i="0">
                <a:solidFill>
                  <a:srgbClr val="ED7D31"/>
                </a:solidFill>
              </a:defRPr>
            </a:pPr>
            <a:r>
              <a:rPr sz="1125" b="1" i="0">
                <a:solidFill>
                  <a:srgbClr val="ED7D31"/>
                </a:solidFill>
              </a:rPr>
              <a:t>EXACT BINARY-PRODUCT LINEARIZATION</a:t>
            </a:r>
          </a:p>
        </p:txBody>
      </p:sp>
      <p:sp>
        <p:nvSpPr>
          <p:cNvPr id="22" name="binary-products-line">
            <a:extLst>
              <a:ext uri="{FF2B5EF4-FFF2-40B4-BE49-F238E27FC236}">
                <a16:creationId xmlns:a16="http://schemas.microsoft.com/office/drawing/2014/main" id="{F4EB5427-F974-4B03-95ED-EBEB9011DCCC}"/>
              </a:ext>
            </a:extLst>
          </p:cNvPr>
          <p:cNvSpPr>
            <a:spLocks noGrp="1"/>
          </p:cNvSpPr>
          <p:nvPr/>
        </p:nvSpPr>
        <p:spPr>
          <a:xfrm>
            <a:off x="8248650" y="1628775"/>
            <a:ext cx="3429000" cy="0"/>
          </a:xfrm>
          <a:prstGeom prst="line">
            <a:avLst/>
          </a:prstGeom>
          <a:noFill/>
          <a:ln w="9525">
            <a:solidFill>
              <a:srgbClr val="D8D4D3"/>
            </a:solidFill>
            <a:prstDash val="solid"/>
          </a:ln>
        </p:spPr>
        <p:txBody>
          <a:bodyPr/>
          <a:lstStyle/>
          <a:p>
            <a:endParaRPr lang="en-US"/>
          </a:p>
        </p:txBody>
      </p:sp>
      <p:pic>
        <p:nvPicPr>
          <p:cNvPr id="59" name="Picture 58"/>
          <p:cNvPicPr>
            <a:picLocks noChangeAspect="1"/>
          </p:cNvPicPr>
          <p:nvPr/>
        </p:nvPicPr>
        <p:blipFill>
          <a:blip r:embed="rId6"/>
          <a:stretch/>
        </p:blipFill>
        <p:spPr>
          <a:xfrm>
            <a:off x="8343900" y="1870989"/>
            <a:ext cx="3200400" cy="134697"/>
          </a:xfrm>
          <a:prstGeom prst="rect">
            <a:avLst/>
          </a:prstGeom>
        </p:spPr>
      </p:pic>
      <p:sp>
        <p:nvSpPr>
          <p:cNvPr id="24" name="hull-label">
            <a:extLst>
              <a:ext uri="{FF2B5EF4-FFF2-40B4-BE49-F238E27FC236}">
                <a16:creationId xmlns:a16="http://schemas.microsoft.com/office/drawing/2014/main" id="{C7B35733-A96F-40AD-AD67-A18E96766138}"/>
              </a:ext>
            </a:extLst>
          </p:cNvPr>
          <p:cNvSpPr>
            <a:spLocks noGrp="1"/>
          </p:cNvSpPr>
          <p:nvPr/>
        </p:nvSpPr>
        <p:spPr>
          <a:xfrm>
            <a:off x="8315325" y="2209800"/>
            <a:ext cx="3238500" cy="228600"/>
          </a:xfrm>
          <a:prstGeom prst="rect">
            <a:avLst/>
          </a:prstGeom>
          <a:noFill/>
          <a:ln w="0">
            <a:noFill/>
            <a:prstDash val="solid"/>
          </a:ln>
        </p:spPr>
        <p:txBody>
          <a:bodyPr/>
          <a:lstStyle/>
          <a:p>
            <a:pPr algn="l">
              <a:defRPr sz="1200" b="1" i="0">
                <a:solidFill>
                  <a:srgbClr val="252122"/>
                </a:solidFill>
              </a:defRPr>
            </a:pPr>
            <a:r>
              <a:rPr sz="1200" b="1" i="0">
                <a:solidFill>
                  <a:srgbClr val="252122"/>
                </a:solidFill>
              </a:rPr>
              <a:t>Representative exact hull for u = yη</a:t>
            </a:r>
          </a:p>
        </p:txBody>
      </p:sp>
      <p:pic>
        <p:nvPicPr>
          <p:cNvPr id="61" name="Picture 60"/>
          <p:cNvPicPr>
            <a:picLocks noChangeAspect="1"/>
          </p:cNvPicPr>
          <p:nvPr/>
        </p:nvPicPr>
        <p:blipFill>
          <a:blip r:embed="rId7"/>
          <a:stretch/>
        </p:blipFill>
        <p:spPr>
          <a:xfrm>
            <a:off x="8334375" y="2594234"/>
            <a:ext cx="3181350" cy="145533"/>
          </a:xfrm>
          <a:prstGeom prst="rect">
            <a:avLst/>
          </a:prstGeom>
        </p:spPr>
      </p:pic>
      <p:sp>
        <p:nvSpPr>
          <p:cNvPr id="26" name="hull-note">
            <a:extLst>
              <a:ext uri="{FF2B5EF4-FFF2-40B4-BE49-F238E27FC236}">
                <a16:creationId xmlns:a16="http://schemas.microsoft.com/office/drawing/2014/main" id="{C88FB2AA-6B00-4FEF-A96E-2EDE544BA3F3}"/>
              </a:ext>
            </a:extLst>
          </p:cNvPr>
          <p:cNvSpPr>
            <a:spLocks noGrp="1"/>
          </p:cNvSpPr>
          <p:nvPr/>
        </p:nvSpPr>
        <p:spPr>
          <a:xfrm>
            <a:off x="8334375" y="2962275"/>
            <a:ext cx="3162300" cy="457200"/>
          </a:xfrm>
          <a:prstGeom prst="rect">
            <a:avLst/>
          </a:prstGeom>
          <a:noFill/>
          <a:ln w="0">
            <a:noFill/>
            <a:prstDash val="solid"/>
          </a:ln>
        </p:spPr>
        <p:txBody>
          <a:bodyPr/>
          <a:lstStyle/>
          <a:p>
            <a:pPr algn="l">
              <a:defRPr sz="1275" b="0" i="0">
                <a:solidFill>
                  <a:srgbClr val="555052"/>
                </a:solidFill>
              </a:defRPr>
            </a:pPr>
            <a:r>
              <a:rPr sz="1275" b="0" i="0">
                <a:solidFill>
                  <a:srgbClr val="555052"/>
                </a:solidFill>
              </a:rPr>
              <a:t>The same 3-constraint pattern enforces v = uξ and w = yξ.</a:t>
            </a:r>
          </a:p>
        </p:txBody>
      </p:sp>
      <p:sp>
        <p:nvSpPr>
          <p:cNvPr id="27" name="binary-growth">
            <a:extLst>
              <a:ext uri="{FF2B5EF4-FFF2-40B4-BE49-F238E27FC236}">
                <a16:creationId xmlns:a16="http://schemas.microsoft.com/office/drawing/2014/main" id="{0DC1AE2F-16D1-461C-8613-089CDB4DE695}"/>
              </a:ext>
            </a:extLst>
          </p:cNvPr>
          <p:cNvSpPr>
            <a:spLocks noGrp="1"/>
          </p:cNvSpPr>
          <p:nvPr/>
        </p:nvSpPr>
        <p:spPr>
          <a:xfrm>
            <a:off x="8305800" y="3609975"/>
            <a:ext cx="3238500" cy="800100"/>
          </a:xfrm>
          <a:prstGeom prst="roundRect">
            <a:avLst>
              <a:gd name="adj" fmla="val 9524"/>
            </a:avLst>
          </a:prstGeom>
          <a:solidFill>
            <a:srgbClr val="FFF1E6"/>
          </a:solidFill>
          <a:ln w="9525">
            <a:solidFill>
              <a:srgbClr val="F0BE8E"/>
            </a:solidFill>
            <a:prstDash val="solid"/>
          </a:ln>
        </p:spPr>
        <p:txBody>
          <a:bodyPr/>
          <a:lstStyle/>
          <a:p>
            <a:endParaRPr lang="en-US"/>
          </a:p>
        </p:txBody>
      </p:sp>
      <p:sp>
        <p:nvSpPr>
          <p:cNvPr id="28" name="binary-growth-label">
            <a:extLst>
              <a:ext uri="{FF2B5EF4-FFF2-40B4-BE49-F238E27FC236}">
                <a16:creationId xmlns:a16="http://schemas.microsoft.com/office/drawing/2014/main" id="{C841B1C3-7C1F-4BDE-AB4A-4F4663F76E7E}"/>
              </a:ext>
            </a:extLst>
          </p:cNvPr>
          <p:cNvSpPr>
            <a:spLocks noGrp="1"/>
          </p:cNvSpPr>
          <p:nvPr/>
        </p:nvSpPr>
        <p:spPr>
          <a:xfrm>
            <a:off x="8458200" y="3733800"/>
            <a:ext cx="2924175" cy="190500"/>
          </a:xfrm>
          <a:prstGeom prst="rect">
            <a:avLst/>
          </a:prstGeom>
          <a:noFill/>
          <a:ln w="0">
            <a:noFill/>
            <a:prstDash val="solid"/>
          </a:ln>
        </p:spPr>
        <p:txBody>
          <a:bodyPr/>
          <a:lstStyle/>
          <a:p>
            <a:pPr algn="ctr">
              <a:defRPr sz="1050" b="1" i="0">
                <a:solidFill>
                  <a:srgbClr val="ED7D31"/>
                </a:solidFill>
              </a:defRPr>
            </a:pPr>
            <a:r>
              <a:rPr sz="1050" b="1" i="0">
                <a:solidFill>
                  <a:srgbClr val="ED7D31"/>
                </a:solidFill>
              </a:rPr>
              <a:t>AUXILIARY BINARY GROWTH</a:t>
            </a:r>
          </a:p>
        </p:txBody>
      </p:sp>
      <p:sp>
        <p:nvSpPr>
          <p:cNvPr id="29" name="binary-growth-value">
            <a:extLst>
              <a:ext uri="{FF2B5EF4-FFF2-40B4-BE49-F238E27FC236}">
                <a16:creationId xmlns:a16="http://schemas.microsoft.com/office/drawing/2014/main" id="{28182D68-FDB2-439D-AD6F-46AA6DD3E1F1}"/>
              </a:ext>
            </a:extLst>
          </p:cNvPr>
          <p:cNvSpPr>
            <a:spLocks noGrp="1"/>
          </p:cNvSpPr>
          <p:nvPr/>
        </p:nvSpPr>
        <p:spPr>
          <a:xfrm>
            <a:off x="8572500" y="4000500"/>
            <a:ext cx="2667000" cy="285750"/>
          </a:xfrm>
          <a:prstGeom prst="rect">
            <a:avLst/>
          </a:prstGeom>
          <a:noFill/>
          <a:ln w="0">
            <a:noFill/>
            <a:prstDash val="solid"/>
          </a:ln>
        </p:spPr>
        <p:txBody>
          <a:bodyPr lIns="91440" tIns="45720" rIns="91440" bIns="45720" anchor="t"/>
          <a:lstStyle/>
          <a:p>
            <a:pPr algn="ctr">
              <a:defRPr sz="1875" b="1" i="0">
                <a:solidFill>
                  <a:srgbClr val="252122"/>
                </a:solidFill>
              </a:defRPr>
            </a:pPr>
            <a:r>
              <a:rPr lang="en-US" sz="1850" b="1" dirty="0">
                <a:solidFill>
                  <a:srgbClr val="252122"/>
                </a:solidFill>
              </a:rPr>
              <a:t>Increase Binary </a:t>
            </a:r>
            <a:r>
              <a:rPr lang="en-US" sz="1850" b="1" dirty="0" err="1">
                <a:solidFill>
                  <a:srgbClr val="252122"/>
                </a:solidFill>
              </a:rPr>
              <a:t>Varaibles</a:t>
            </a:r>
            <a:endParaRPr lang="en-US" dirty="0" err="1"/>
          </a:p>
        </p:txBody>
      </p:sp>
      <p:sp>
        <p:nvSpPr>
          <p:cNvPr id="30" name="milp-band">
            <a:extLst>
              <a:ext uri="{FF2B5EF4-FFF2-40B4-BE49-F238E27FC236}">
                <a16:creationId xmlns:a16="http://schemas.microsoft.com/office/drawing/2014/main" id="{380208D6-0E4E-408E-BC3D-6524DE717D0F}"/>
              </a:ext>
            </a:extLst>
          </p:cNvPr>
          <p:cNvSpPr>
            <a:spLocks noGrp="1"/>
          </p:cNvSpPr>
          <p:nvPr/>
        </p:nvSpPr>
        <p:spPr>
          <a:xfrm>
            <a:off x="2324100" y="4781550"/>
            <a:ext cx="9486900" cy="1304925"/>
          </a:xfrm>
          <a:prstGeom prst="roundRect">
            <a:avLst>
              <a:gd name="adj" fmla="val 5839"/>
            </a:avLst>
          </a:prstGeom>
          <a:solidFill>
            <a:srgbClr val="EAF2FB"/>
          </a:solidFill>
          <a:ln w="9525">
            <a:solidFill>
              <a:srgbClr val="B9D4EE"/>
            </a:solidFill>
            <a:prstDash val="solid"/>
          </a:ln>
        </p:spPr>
        <p:txBody>
          <a:bodyPr/>
          <a:lstStyle/>
          <a:p>
            <a:endParaRPr lang="en-US"/>
          </a:p>
        </p:txBody>
      </p:sp>
      <p:sp>
        <p:nvSpPr>
          <p:cNvPr id="31" name="milp-band-label">
            <a:extLst>
              <a:ext uri="{FF2B5EF4-FFF2-40B4-BE49-F238E27FC236}">
                <a16:creationId xmlns:a16="http://schemas.microsoft.com/office/drawing/2014/main" id="{2DFF302D-AAC6-471C-BE1D-3A9291769399}"/>
              </a:ext>
            </a:extLst>
          </p:cNvPr>
          <p:cNvSpPr>
            <a:spLocks noGrp="1"/>
          </p:cNvSpPr>
          <p:nvPr/>
        </p:nvSpPr>
        <p:spPr>
          <a:xfrm>
            <a:off x="2495550" y="4886325"/>
            <a:ext cx="2571750" cy="200025"/>
          </a:xfrm>
          <a:prstGeom prst="rect">
            <a:avLst/>
          </a:prstGeom>
          <a:noFill/>
          <a:ln w="0">
            <a:noFill/>
            <a:prstDash val="solid"/>
          </a:ln>
        </p:spPr>
        <p:txBody>
          <a:bodyPr lIns="91440" tIns="45720" rIns="91440" bIns="45720" anchor="t"/>
          <a:lstStyle/>
          <a:p>
            <a:pPr>
              <a:defRPr sz="1050" b="1" i="0">
                <a:solidFill>
                  <a:srgbClr val="3575B5"/>
                </a:solidFill>
              </a:defRPr>
            </a:pPr>
            <a:r>
              <a:rPr lang="en-US" sz="1050" b="1" dirty="0">
                <a:solidFill>
                  <a:srgbClr val="3575B5"/>
                </a:solidFill>
              </a:rPr>
              <a:t>Reformulated MILP Model</a:t>
            </a:r>
            <a:endParaRPr lang="en-US" sz="1050" b="1" i="0" dirty="0">
              <a:solidFill>
                <a:srgbClr val="3575B5"/>
              </a:solidFill>
              <a:ea typeface="Calibri"/>
              <a:cs typeface="Calibri"/>
            </a:endParaRPr>
          </a:p>
        </p:txBody>
      </p:sp>
      <p:pic>
        <p:nvPicPr>
          <p:cNvPr id="68" name="Picture 67"/>
          <p:cNvPicPr>
            <a:picLocks noChangeAspect="1"/>
          </p:cNvPicPr>
          <p:nvPr/>
        </p:nvPicPr>
        <p:blipFill>
          <a:blip r:embed="rId8"/>
          <a:stretch/>
        </p:blipFill>
        <p:spPr>
          <a:xfrm>
            <a:off x="3763135" y="5114925"/>
            <a:ext cx="4465704" cy="838200"/>
          </a:xfrm>
          <a:prstGeom prst="rect">
            <a:avLst/>
          </a:prstGeom>
        </p:spPr>
      </p:pic>
      <p:sp>
        <p:nvSpPr>
          <p:cNvPr id="33" name="qpu-block">
            <a:extLst>
              <a:ext uri="{FF2B5EF4-FFF2-40B4-BE49-F238E27FC236}">
                <a16:creationId xmlns:a16="http://schemas.microsoft.com/office/drawing/2014/main" id="{5ACA3C13-7057-4FE4-8EF6-5537B1D08A17}"/>
              </a:ext>
            </a:extLst>
          </p:cNvPr>
          <p:cNvSpPr>
            <a:spLocks noGrp="1"/>
          </p:cNvSpPr>
          <p:nvPr/>
        </p:nvSpPr>
        <p:spPr>
          <a:xfrm>
            <a:off x="9810750" y="5000625"/>
            <a:ext cx="1695450" cy="409575"/>
          </a:xfrm>
          <a:prstGeom prst="roundRect">
            <a:avLst>
              <a:gd name="adj" fmla="val 16279"/>
            </a:avLst>
          </a:prstGeom>
          <a:solidFill>
            <a:srgbClr val="FFF1E6"/>
          </a:solidFill>
          <a:ln w="9525">
            <a:solidFill>
              <a:srgbClr val="E9B780"/>
            </a:solidFill>
            <a:prstDash val="solid"/>
          </a:ln>
        </p:spPr>
        <p:txBody>
          <a:bodyPr/>
          <a:lstStyle/>
          <a:p>
            <a:endParaRPr lang="en-US"/>
          </a:p>
        </p:txBody>
      </p:sp>
      <p:sp>
        <p:nvSpPr>
          <p:cNvPr id="34" name="qpu-block-text">
            <a:extLst>
              <a:ext uri="{FF2B5EF4-FFF2-40B4-BE49-F238E27FC236}">
                <a16:creationId xmlns:a16="http://schemas.microsoft.com/office/drawing/2014/main" id="{BD1A7B08-2576-4026-9F33-572D0FCD557B}"/>
              </a:ext>
            </a:extLst>
          </p:cNvPr>
          <p:cNvSpPr>
            <a:spLocks noGrp="1"/>
          </p:cNvSpPr>
          <p:nvPr/>
        </p:nvSpPr>
        <p:spPr>
          <a:xfrm>
            <a:off x="9906000" y="5124450"/>
            <a:ext cx="1504950" cy="190500"/>
          </a:xfrm>
          <a:prstGeom prst="rect">
            <a:avLst/>
          </a:prstGeom>
          <a:noFill/>
          <a:ln w="0">
            <a:noFill/>
            <a:prstDash val="solid"/>
          </a:ln>
        </p:spPr>
        <p:txBody>
          <a:bodyPr/>
          <a:lstStyle/>
          <a:p>
            <a:pPr algn="ctr">
              <a:defRPr sz="1125" b="1" i="0">
                <a:solidFill>
                  <a:srgbClr val="252122"/>
                </a:solidFill>
              </a:defRPr>
            </a:pPr>
            <a:r>
              <a:rPr sz="1125" b="1" i="0">
                <a:solidFill>
                  <a:srgbClr val="252122"/>
                </a:solidFill>
              </a:rPr>
              <a:t>QPU master: X binary</a:t>
            </a:r>
          </a:p>
        </p:txBody>
      </p:sp>
      <p:sp>
        <p:nvSpPr>
          <p:cNvPr id="35" name="cpu-block">
            <a:extLst>
              <a:ext uri="{FF2B5EF4-FFF2-40B4-BE49-F238E27FC236}">
                <a16:creationId xmlns:a16="http://schemas.microsoft.com/office/drawing/2014/main" id="{6CD4015C-E2B7-49F8-822A-A400C70CF984}"/>
              </a:ext>
            </a:extLst>
          </p:cNvPr>
          <p:cNvSpPr>
            <a:spLocks noGrp="1"/>
          </p:cNvSpPr>
          <p:nvPr/>
        </p:nvSpPr>
        <p:spPr>
          <a:xfrm>
            <a:off x="9810750" y="5505450"/>
            <a:ext cx="1695450" cy="409575"/>
          </a:xfrm>
          <a:prstGeom prst="roundRect">
            <a:avLst>
              <a:gd name="adj" fmla="val 16279"/>
            </a:avLst>
          </a:prstGeom>
          <a:solidFill>
            <a:srgbClr val="FFFFFF"/>
          </a:solidFill>
          <a:ln w="9525">
            <a:solidFill>
              <a:srgbClr val="9DBFDF"/>
            </a:solidFill>
            <a:prstDash val="solid"/>
          </a:ln>
        </p:spPr>
        <p:txBody>
          <a:bodyPr/>
          <a:lstStyle/>
          <a:p>
            <a:endParaRPr lang="en-US"/>
          </a:p>
        </p:txBody>
      </p:sp>
      <p:sp>
        <p:nvSpPr>
          <p:cNvPr id="36" name="cpu-block-text">
            <a:extLst>
              <a:ext uri="{FF2B5EF4-FFF2-40B4-BE49-F238E27FC236}">
                <a16:creationId xmlns:a16="http://schemas.microsoft.com/office/drawing/2014/main" id="{462617D6-6E3A-432A-8C72-B698F255D8A8}"/>
              </a:ext>
            </a:extLst>
          </p:cNvPr>
          <p:cNvSpPr>
            <a:spLocks noGrp="1"/>
          </p:cNvSpPr>
          <p:nvPr/>
        </p:nvSpPr>
        <p:spPr>
          <a:xfrm>
            <a:off x="9877425" y="5629275"/>
            <a:ext cx="1562100" cy="190500"/>
          </a:xfrm>
          <a:prstGeom prst="rect">
            <a:avLst/>
          </a:prstGeom>
          <a:noFill/>
          <a:ln w="0">
            <a:noFill/>
            <a:prstDash val="solid"/>
          </a:ln>
        </p:spPr>
        <p:txBody>
          <a:bodyPr/>
          <a:lstStyle/>
          <a:p>
            <a:pPr algn="ctr">
              <a:defRPr sz="1125" b="1" i="0">
                <a:solidFill>
                  <a:srgbClr val="252122"/>
                </a:solidFill>
              </a:defRPr>
            </a:pPr>
            <a:r>
              <a:rPr sz="1125" b="1" i="0">
                <a:solidFill>
                  <a:srgbClr val="252122"/>
                </a:solidFill>
              </a:rPr>
              <a:t>CPU LP: Y = bandwidth</a:t>
            </a:r>
          </a:p>
        </p:txBody>
      </p:sp>
    </p:spTree>
    <p:extLst>
      <p:ext uri="{BB962C8B-B14F-4D97-AF65-F5344CB8AC3E}">
        <p14:creationId xmlns:p14="http://schemas.microsoft.com/office/powerpoint/2010/main" val="300395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ail-9">
            <a:extLst>
              <a:ext uri="{FF2B5EF4-FFF2-40B4-BE49-F238E27FC236}">
                <a16:creationId xmlns:a16="http://schemas.microsoft.com/office/drawing/2014/main" id="{46A44A35-88D2-4DD8-8171-BAA835677BCC}"/>
              </a:ext>
            </a:extLst>
          </p:cNvPr>
          <p:cNvSpPr>
            <a:spLocks noGrp="1"/>
          </p:cNvSpPr>
          <p:nvPr/>
        </p:nvSpPr>
        <p:spPr>
          <a:xfrm>
            <a:off x="0" y="0"/>
            <a:ext cx="1924050" cy="6858000"/>
          </a:xfrm>
          <a:prstGeom prst="rect">
            <a:avLst/>
          </a:prstGeom>
          <a:solidFill>
            <a:srgbClr val="A42037"/>
          </a:solidFill>
          <a:ln w="0">
            <a:solidFill>
              <a:srgbClr val="A42037"/>
            </a:solidFill>
            <a:prstDash val="solid"/>
          </a:ln>
        </p:spPr>
        <p:txBody>
          <a:bodyPr/>
          <a:lstStyle/>
          <a:p>
            <a:endParaRPr lang="en-US"/>
          </a:p>
        </p:txBody>
      </p:sp>
      <p:sp>
        <p:nvSpPr>
          <p:cNvPr id="2" name="nav-label-9-0">
            <a:extLst>
              <a:ext uri="{FF2B5EF4-FFF2-40B4-BE49-F238E27FC236}">
                <a16:creationId xmlns:a16="http://schemas.microsoft.com/office/drawing/2014/main" id="{4DF67BD4-914F-4467-85E2-51967D6915A8}"/>
              </a:ext>
            </a:extLst>
          </p:cNvPr>
          <p:cNvSpPr>
            <a:spLocks noGrp="1"/>
          </p:cNvSpPr>
          <p:nvPr/>
        </p:nvSpPr>
        <p:spPr>
          <a:xfrm>
            <a:off x="333375" y="1466850"/>
            <a:ext cx="1381125" cy="247650"/>
          </a:xfrm>
          <a:prstGeom prst="rect">
            <a:avLst/>
          </a:prstGeom>
          <a:noFill/>
          <a:ln w="0">
            <a:noFill/>
            <a:prstDash val="solid"/>
          </a:ln>
        </p:spPr>
        <p:txBody>
          <a:bodyPr/>
          <a:lstStyle/>
          <a:p>
            <a:pPr algn="l">
              <a:defRPr sz="1350" b="0" i="0">
                <a:solidFill>
                  <a:srgbClr val="F3DADF"/>
                </a:solidFill>
              </a:defRPr>
            </a:pPr>
            <a:r>
              <a:rPr sz="1350" b="0" i="0">
                <a:solidFill>
                  <a:srgbClr val="F3DADF"/>
                </a:solidFill>
              </a:rPr>
              <a:t>Q Algorithm</a:t>
            </a:r>
          </a:p>
        </p:txBody>
      </p:sp>
      <p:sp>
        <p:nvSpPr>
          <p:cNvPr id="3" name="nav-label-9-1">
            <a:extLst>
              <a:ext uri="{FF2B5EF4-FFF2-40B4-BE49-F238E27FC236}">
                <a16:creationId xmlns:a16="http://schemas.microsoft.com/office/drawing/2014/main" id="{292953A6-B6C9-4181-B3D6-E65CD1560048}"/>
              </a:ext>
            </a:extLst>
          </p:cNvPr>
          <p:cNvSpPr>
            <a:spLocks noGrp="1"/>
          </p:cNvSpPr>
          <p:nvPr/>
        </p:nvSpPr>
        <p:spPr>
          <a:xfrm>
            <a:off x="333375" y="2400300"/>
            <a:ext cx="1381125" cy="247650"/>
          </a:xfrm>
          <a:prstGeom prst="rect">
            <a:avLst/>
          </a:prstGeom>
          <a:noFill/>
          <a:ln w="0">
            <a:noFill/>
            <a:prstDash val="solid"/>
          </a:ln>
        </p:spPr>
        <p:txBody>
          <a:bodyPr/>
          <a:lstStyle/>
          <a:p>
            <a:pPr algn="l">
              <a:defRPr sz="1350" b="0" i="0">
                <a:solidFill>
                  <a:srgbClr val="F3DADF"/>
                </a:solidFill>
              </a:defRPr>
            </a:pPr>
            <a:r>
              <a:rPr sz="1350" b="0" i="0">
                <a:solidFill>
                  <a:srgbClr val="F3DADF"/>
                </a:solidFill>
              </a:rPr>
              <a:t>HyQC</a:t>
            </a:r>
          </a:p>
        </p:txBody>
      </p:sp>
      <p:sp>
        <p:nvSpPr>
          <p:cNvPr id="4" name="nav-active-9-2">
            <a:extLst>
              <a:ext uri="{FF2B5EF4-FFF2-40B4-BE49-F238E27FC236}">
                <a16:creationId xmlns:a16="http://schemas.microsoft.com/office/drawing/2014/main" id="{C316B3E4-541C-40E4-A585-783723164200}"/>
              </a:ext>
            </a:extLst>
          </p:cNvPr>
          <p:cNvSpPr>
            <a:spLocks noGrp="1"/>
          </p:cNvSpPr>
          <p:nvPr/>
        </p:nvSpPr>
        <p:spPr>
          <a:xfrm>
            <a:off x="133350" y="3171825"/>
            <a:ext cx="1666875" cy="533400"/>
          </a:xfrm>
          <a:prstGeom prst="roundRect">
            <a:avLst>
              <a:gd name="adj" fmla="val 19643"/>
            </a:avLst>
          </a:prstGeom>
          <a:solidFill>
            <a:srgbClr val="FFFFFF"/>
          </a:solidFill>
          <a:ln w="0">
            <a:solidFill>
              <a:srgbClr val="FFFFFF"/>
            </a:solidFill>
            <a:prstDash val="solid"/>
          </a:ln>
        </p:spPr>
        <p:txBody>
          <a:bodyPr/>
          <a:lstStyle/>
          <a:p>
            <a:endParaRPr lang="en-US"/>
          </a:p>
        </p:txBody>
      </p:sp>
      <p:sp>
        <p:nvSpPr>
          <p:cNvPr id="5" name="nav-label-9-2">
            <a:extLst>
              <a:ext uri="{FF2B5EF4-FFF2-40B4-BE49-F238E27FC236}">
                <a16:creationId xmlns:a16="http://schemas.microsoft.com/office/drawing/2014/main" id="{830E6353-946E-4EA7-8E8C-DBC05B1558C4}"/>
              </a:ext>
            </a:extLst>
          </p:cNvPr>
          <p:cNvSpPr>
            <a:spLocks noGrp="1"/>
          </p:cNvSpPr>
          <p:nvPr/>
        </p:nvSpPr>
        <p:spPr>
          <a:xfrm>
            <a:off x="333375" y="3333750"/>
            <a:ext cx="1381125" cy="247650"/>
          </a:xfrm>
          <a:prstGeom prst="rect">
            <a:avLst/>
          </a:prstGeom>
          <a:noFill/>
          <a:ln w="0">
            <a:noFill/>
            <a:prstDash val="solid"/>
          </a:ln>
        </p:spPr>
        <p:txBody>
          <a:bodyPr/>
          <a:lstStyle/>
          <a:p>
            <a:pPr algn="l">
              <a:defRPr sz="1350" b="1" i="0">
                <a:solidFill>
                  <a:srgbClr val="A42037"/>
                </a:solidFill>
              </a:defRPr>
            </a:pPr>
            <a:r>
              <a:rPr sz="1350" b="1" i="0">
                <a:solidFill>
                  <a:srgbClr val="A42037"/>
                </a:solidFill>
              </a:rPr>
              <a:t>Application</a:t>
            </a:r>
          </a:p>
        </p:txBody>
      </p:sp>
      <p:sp>
        <p:nvSpPr>
          <p:cNvPr id="6" name="nav-label-9-3">
            <a:extLst>
              <a:ext uri="{FF2B5EF4-FFF2-40B4-BE49-F238E27FC236}">
                <a16:creationId xmlns:a16="http://schemas.microsoft.com/office/drawing/2014/main" id="{D6C03CC0-8B05-4D42-91AB-0D7941B44436}"/>
              </a:ext>
            </a:extLst>
          </p:cNvPr>
          <p:cNvSpPr>
            <a:spLocks noGrp="1"/>
          </p:cNvSpPr>
          <p:nvPr/>
        </p:nvSpPr>
        <p:spPr>
          <a:xfrm>
            <a:off x="333375" y="4267200"/>
            <a:ext cx="1381125" cy="247650"/>
          </a:xfrm>
          <a:prstGeom prst="rect">
            <a:avLst/>
          </a:prstGeom>
          <a:noFill/>
          <a:ln w="0">
            <a:noFill/>
            <a:prstDash val="solid"/>
          </a:ln>
        </p:spPr>
        <p:txBody>
          <a:bodyPr/>
          <a:lstStyle/>
          <a:p>
            <a:pPr algn="l">
              <a:defRPr sz="1350" b="0" i="0">
                <a:solidFill>
                  <a:srgbClr val="F3DADF"/>
                </a:solidFill>
              </a:defRPr>
            </a:pPr>
            <a:r>
              <a:rPr sz="1350" b="0" i="0">
                <a:solidFill>
                  <a:srgbClr val="F3DADF"/>
                </a:solidFill>
              </a:rPr>
              <a:t>Conclusion</a:t>
            </a:r>
          </a:p>
        </p:txBody>
      </p:sp>
      <p:sp>
        <p:nvSpPr>
          <p:cNvPr id="7" name="kicker-9">
            <a:extLst>
              <a:ext uri="{FF2B5EF4-FFF2-40B4-BE49-F238E27FC236}">
                <a16:creationId xmlns:a16="http://schemas.microsoft.com/office/drawing/2014/main" id="{2157DD0A-E955-44CA-BEE5-DC5AA579D937}"/>
              </a:ext>
            </a:extLst>
          </p:cNvPr>
          <p:cNvSpPr>
            <a:spLocks noGrp="1"/>
          </p:cNvSpPr>
          <p:nvPr/>
        </p:nvSpPr>
        <p:spPr>
          <a:xfrm>
            <a:off x="2324100" y="381000"/>
            <a:ext cx="5334000" cy="228600"/>
          </a:xfrm>
          <a:prstGeom prst="rect">
            <a:avLst/>
          </a:prstGeom>
          <a:noFill/>
          <a:ln w="0">
            <a:noFill/>
            <a:prstDash val="solid"/>
          </a:ln>
        </p:spPr>
        <p:txBody>
          <a:bodyPr/>
          <a:lstStyle/>
          <a:p>
            <a:pPr algn="l">
              <a:defRPr sz="1200" b="1" i="0">
                <a:solidFill>
                  <a:srgbClr val="A42037"/>
                </a:solidFill>
              </a:defRPr>
            </a:pPr>
            <a:r>
              <a:rPr sz="1200" b="1" i="0">
                <a:solidFill>
                  <a:srgbClr val="A42037"/>
                </a:solidFill>
              </a:rPr>
              <a:t>APPLICATION · ALGORITHM</a:t>
            </a:r>
          </a:p>
        </p:txBody>
      </p:sp>
      <p:sp>
        <p:nvSpPr>
          <p:cNvPr id="8" name="title-9">
            <a:extLst>
              <a:ext uri="{FF2B5EF4-FFF2-40B4-BE49-F238E27FC236}">
                <a16:creationId xmlns:a16="http://schemas.microsoft.com/office/drawing/2014/main" id="{605FAF5E-6BF5-4D00-8A4F-C19A98CD3932}"/>
              </a:ext>
            </a:extLst>
          </p:cNvPr>
          <p:cNvSpPr>
            <a:spLocks noGrp="1"/>
          </p:cNvSpPr>
          <p:nvPr/>
        </p:nvSpPr>
        <p:spPr>
          <a:xfrm>
            <a:off x="2324100" y="704850"/>
            <a:ext cx="9486900" cy="523875"/>
          </a:xfrm>
          <a:prstGeom prst="rect">
            <a:avLst/>
          </a:prstGeom>
          <a:noFill/>
          <a:ln w="0">
            <a:noFill/>
            <a:prstDash val="solid"/>
          </a:ln>
        </p:spPr>
        <p:txBody>
          <a:bodyPr/>
          <a:lstStyle/>
          <a:p>
            <a:pPr algn="l">
              <a:defRPr sz="2700" b="1" i="0">
                <a:solidFill>
                  <a:srgbClr val="252122"/>
                </a:solidFill>
              </a:defRPr>
            </a:pPr>
            <a:r>
              <a:rPr sz="2700" b="1" i="0">
                <a:solidFill>
                  <a:srgbClr val="252122"/>
                </a:solidFill>
              </a:rPr>
              <a:t>HyBD sends only the discrete master to the QPU</a:t>
            </a:r>
          </a:p>
        </p:txBody>
      </p:sp>
      <p:sp>
        <p:nvSpPr>
          <p:cNvPr id="10" name="footer-9">
            <a:extLst>
              <a:ext uri="{FF2B5EF4-FFF2-40B4-BE49-F238E27FC236}">
                <a16:creationId xmlns:a16="http://schemas.microsoft.com/office/drawing/2014/main" id="{CA62E79E-4611-4B60-AE29-CDC517D9C018}"/>
              </a:ext>
            </a:extLst>
          </p:cNvPr>
          <p:cNvSpPr>
            <a:spLocks noGrp="1"/>
          </p:cNvSpPr>
          <p:nvPr/>
        </p:nvSpPr>
        <p:spPr>
          <a:xfrm>
            <a:off x="2324100" y="6553200"/>
            <a:ext cx="6191250" cy="171450"/>
          </a:xfrm>
          <a:prstGeom prst="rect">
            <a:avLst/>
          </a:prstGeom>
          <a:noFill/>
          <a:ln w="0">
            <a:noFill/>
            <a:prstDash val="solid"/>
          </a:ln>
        </p:spPr>
        <p:txBody>
          <a:bodyPr/>
          <a:lstStyle/>
          <a:p>
            <a:pPr algn="l">
              <a:defRPr sz="900" b="0" i="1">
                <a:solidFill>
                  <a:srgbClr val="6C6768"/>
                </a:solidFill>
              </a:defRPr>
            </a:pPr>
            <a:r>
              <a:rPr sz="900" b="0" i="1">
                <a:solidFill>
                  <a:srgbClr val="6C6768"/>
                </a:solidFill>
              </a:rPr>
              <a:t>Hybrid Satellite-Ground Quantum Networks and Computing | QCE '26</a:t>
            </a:r>
          </a:p>
        </p:txBody>
      </p:sp>
      <p:sp>
        <p:nvSpPr>
          <p:cNvPr id="12" name="algorithm-thesis">
            <a:extLst>
              <a:ext uri="{FF2B5EF4-FFF2-40B4-BE49-F238E27FC236}">
                <a16:creationId xmlns:a16="http://schemas.microsoft.com/office/drawing/2014/main" id="{F3852B5E-8C60-44B4-8244-256EFC6FBD22}"/>
              </a:ext>
            </a:extLst>
          </p:cNvPr>
          <p:cNvSpPr>
            <a:spLocks noGrp="1"/>
          </p:cNvSpPr>
          <p:nvPr/>
        </p:nvSpPr>
        <p:spPr>
          <a:xfrm>
            <a:off x="2324100" y="1304925"/>
            <a:ext cx="9486900" cy="266700"/>
          </a:xfrm>
          <a:prstGeom prst="rect">
            <a:avLst/>
          </a:prstGeom>
          <a:noFill/>
          <a:ln w="0">
            <a:noFill/>
            <a:prstDash val="solid"/>
          </a:ln>
        </p:spPr>
        <p:txBody>
          <a:bodyPr/>
          <a:lstStyle/>
          <a:p>
            <a:pPr algn="l">
              <a:defRPr sz="1350" b="0" i="1">
                <a:solidFill>
                  <a:srgbClr val="555052"/>
                </a:solidFill>
              </a:defRPr>
            </a:pPr>
            <a:r>
              <a:rPr sz="1350" b="0" i="1">
                <a:solidFill>
                  <a:srgbClr val="555052"/>
                </a:solidFill>
              </a:rPr>
              <a:t>The classical Benders loop stays intact; quantum annealing acts as the binary master oracle and sample generator.</a:t>
            </a:r>
          </a:p>
        </p:txBody>
      </p:sp>
      <p:sp>
        <p:nvSpPr>
          <p:cNvPr id="13" name="flow-arrow-0">
            <a:extLst>
              <a:ext uri="{FF2B5EF4-FFF2-40B4-BE49-F238E27FC236}">
                <a16:creationId xmlns:a16="http://schemas.microsoft.com/office/drawing/2014/main" id="{53AFF943-647D-467D-818A-E100816CDCAB}"/>
              </a:ext>
            </a:extLst>
          </p:cNvPr>
          <p:cNvSpPr>
            <a:spLocks noGrp="1"/>
          </p:cNvSpPr>
          <p:nvPr/>
        </p:nvSpPr>
        <p:spPr>
          <a:xfrm>
            <a:off x="4381500" y="1924050"/>
            <a:ext cx="371475" cy="266700"/>
          </a:xfrm>
          <a:prstGeom prst="rightArrow">
            <a:avLst/>
          </a:prstGeom>
          <a:solidFill>
            <a:srgbClr val="D8D4D3"/>
          </a:solidFill>
          <a:ln w="0">
            <a:solidFill>
              <a:srgbClr val="D8D4D3"/>
            </a:solidFill>
            <a:prstDash val="solid"/>
          </a:ln>
        </p:spPr>
        <p:txBody>
          <a:bodyPr/>
          <a:lstStyle/>
          <a:p>
            <a:endParaRPr lang="en-US"/>
          </a:p>
        </p:txBody>
      </p:sp>
      <p:sp>
        <p:nvSpPr>
          <p:cNvPr id="14" name="flow-arrow-1">
            <a:extLst>
              <a:ext uri="{FF2B5EF4-FFF2-40B4-BE49-F238E27FC236}">
                <a16:creationId xmlns:a16="http://schemas.microsoft.com/office/drawing/2014/main" id="{746D59B6-6159-4169-A13B-3B041E82AD61}"/>
              </a:ext>
            </a:extLst>
          </p:cNvPr>
          <p:cNvSpPr>
            <a:spLocks noGrp="1"/>
          </p:cNvSpPr>
          <p:nvPr/>
        </p:nvSpPr>
        <p:spPr>
          <a:xfrm>
            <a:off x="6858000" y="1924050"/>
            <a:ext cx="371475" cy="266700"/>
          </a:xfrm>
          <a:prstGeom prst="rightArrow">
            <a:avLst/>
          </a:prstGeom>
          <a:solidFill>
            <a:srgbClr val="D8D4D3"/>
          </a:solidFill>
          <a:ln w="0">
            <a:solidFill>
              <a:srgbClr val="D8D4D3"/>
            </a:solidFill>
            <a:prstDash val="solid"/>
          </a:ln>
        </p:spPr>
        <p:txBody>
          <a:bodyPr/>
          <a:lstStyle/>
          <a:p>
            <a:endParaRPr lang="en-US"/>
          </a:p>
        </p:txBody>
      </p:sp>
      <p:sp>
        <p:nvSpPr>
          <p:cNvPr id="15" name="flow-arrow-2">
            <a:extLst>
              <a:ext uri="{FF2B5EF4-FFF2-40B4-BE49-F238E27FC236}">
                <a16:creationId xmlns:a16="http://schemas.microsoft.com/office/drawing/2014/main" id="{8ABB5B0A-33F8-4D5C-BF04-934285A1C329}"/>
              </a:ext>
            </a:extLst>
          </p:cNvPr>
          <p:cNvSpPr>
            <a:spLocks noGrp="1"/>
          </p:cNvSpPr>
          <p:nvPr/>
        </p:nvSpPr>
        <p:spPr>
          <a:xfrm>
            <a:off x="9334500" y="1924050"/>
            <a:ext cx="371475" cy="266700"/>
          </a:xfrm>
          <a:prstGeom prst="rightArrow">
            <a:avLst/>
          </a:prstGeom>
          <a:solidFill>
            <a:srgbClr val="D8D4D3"/>
          </a:solidFill>
          <a:ln w="0">
            <a:solidFill>
              <a:srgbClr val="D8D4D3"/>
            </a:solidFill>
            <a:prstDash val="solid"/>
          </a:ln>
        </p:spPr>
        <p:txBody>
          <a:bodyPr/>
          <a:lstStyle/>
          <a:p>
            <a:endParaRPr lang="en-US"/>
          </a:p>
        </p:txBody>
      </p:sp>
      <p:sp>
        <p:nvSpPr>
          <p:cNvPr id="16" name="flow-node-0">
            <a:extLst>
              <a:ext uri="{FF2B5EF4-FFF2-40B4-BE49-F238E27FC236}">
                <a16:creationId xmlns:a16="http://schemas.microsoft.com/office/drawing/2014/main" id="{E810011B-C70E-434E-B8E2-909CDBBBDE4D}"/>
              </a:ext>
            </a:extLst>
          </p:cNvPr>
          <p:cNvSpPr>
            <a:spLocks noGrp="1"/>
          </p:cNvSpPr>
          <p:nvPr/>
        </p:nvSpPr>
        <p:spPr>
          <a:xfrm>
            <a:off x="2324100" y="1657350"/>
            <a:ext cx="2000250" cy="952500"/>
          </a:xfrm>
          <a:prstGeom prst="roundRect">
            <a:avLst>
              <a:gd name="adj" fmla="val 9000"/>
            </a:avLst>
          </a:prstGeom>
          <a:solidFill>
            <a:srgbClr val="FFF1E6"/>
          </a:solidFill>
          <a:ln w="9525">
            <a:solidFill>
              <a:srgbClr val="E7B179"/>
            </a:solidFill>
            <a:prstDash val="solid"/>
          </a:ln>
        </p:spPr>
        <p:txBody>
          <a:bodyPr/>
          <a:lstStyle/>
          <a:p>
            <a:endParaRPr lang="en-US"/>
          </a:p>
        </p:txBody>
      </p:sp>
      <p:sp>
        <p:nvSpPr>
          <p:cNvPr id="17" name="flow-node-title-0">
            <a:extLst>
              <a:ext uri="{FF2B5EF4-FFF2-40B4-BE49-F238E27FC236}">
                <a16:creationId xmlns:a16="http://schemas.microsoft.com/office/drawing/2014/main" id="{BB3D7A64-7D1F-47E2-AB51-9EF7EBCDA18B}"/>
              </a:ext>
            </a:extLst>
          </p:cNvPr>
          <p:cNvSpPr>
            <a:spLocks noGrp="1"/>
          </p:cNvSpPr>
          <p:nvPr/>
        </p:nvSpPr>
        <p:spPr>
          <a:xfrm>
            <a:off x="2447925" y="1790700"/>
            <a:ext cx="1752600" cy="228600"/>
          </a:xfrm>
          <a:prstGeom prst="rect">
            <a:avLst/>
          </a:prstGeom>
          <a:noFill/>
          <a:ln w="0">
            <a:noFill/>
            <a:prstDash val="solid"/>
          </a:ln>
        </p:spPr>
        <p:txBody>
          <a:bodyPr/>
          <a:lstStyle/>
          <a:p>
            <a:pPr algn="ctr">
              <a:defRPr sz="1275" b="1" i="0">
                <a:solidFill>
                  <a:srgbClr val="252122"/>
                </a:solidFill>
              </a:defRPr>
            </a:pPr>
            <a:r>
              <a:rPr sz="1275" b="1" i="0">
                <a:solidFill>
                  <a:srgbClr val="252122"/>
                </a:solidFill>
              </a:rPr>
              <a:t>1  Build QUBO master</a:t>
            </a:r>
          </a:p>
        </p:txBody>
      </p:sp>
      <p:sp>
        <p:nvSpPr>
          <p:cNvPr id="18" name="flow-node-body-0">
            <a:extLst>
              <a:ext uri="{FF2B5EF4-FFF2-40B4-BE49-F238E27FC236}">
                <a16:creationId xmlns:a16="http://schemas.microsoft.com/office/drawing/2014/main" id="{DCE0EF82-8BC8-4B43-8645-03C9D03DB5AD}"/>
              </a:ext>
            </a:extLst>
          </p:cNvPr>
          <p:cNvSpPr>
            <a:spLocks noGrp="1"/>
          </p:cNvSpPr>
          <p:nvPr/>
        </p:nvSpPr>
        <p:spPr>
          <a:xfrm>
            <a:off x="2438400" y="2085975"/>
            <a:ext cx="1771650" cy="419100"/>
          </a:xfrm>
          <a:prstGeom prst="rect">
            <a:avLst/>
          </a:prstGeom>
          <a:noFill/>
          <a:ln w="0">
            <a:noFill/>
            <a:prstDash val="solid"/>
          </a:ln>
        </p:spPr>
        <p:txBody>
          <a:bodyPr/>
          <a:lstStyle/>
          <a:p>
            <a:pPr algn="ctr">
              <a:defRPr sz="1050" b="0" i="0">
                <a:solidFill>
                  <a:srgbClr val="555052"/>
                </a:solidFill>
              </a:defRPr>
            </a:pPr>
            <a:r>
              <a:rPr sz="1050" b="0" i="0">
                <a:solidFill>
                  <a:srgbClr val="555052"/>
                </a:solidFill>
              </a:rPr>
              <a:t>binary X + encoded ω + accumulated cuts</a:t>
            </a:r>
          </a:p>
        </p:txBody>
      </p:sp>
      <p:sp>
        <p:nvSpPr>
          <p:cNvPr id="19" name="flow-node-1">
            <a:extLst>
              <a:ext uri="{FF2B5EF4-FFF2-40B4-BE49-F238E27FC236}">
                <a16:creationId xmlns:a16="http://schemas.microsoft.com/office/drawing/2014/main" id="{FB6E73F6-472A-4539-ADB0-90DBFB96F7C4}"/>
              </a:ext>
            </a:extLst>
          </p:cNvPr>
          <p:cNvSpPr>
            <a:spLocks noGrp="1"/>
          </p:cNvSpPr>
          <p:nvPr/>
        </p:nvSpPr>
        <p:spPr>
          <a:xfrm>
            <a:off x="4800600" y="1657350"/>
            <a:ext cx="2000250" cy="952500"/>
          </a:xfrm>
          <a:prstGeom prst="roundRect">
            <a:avLst>
              <a:gd name="adj" fmla="val 9000"/>
            </a:avLst>
          </a:prstGeom>
          <a:solidFill>
            <a:srgbClr val="FFF7E7"/>
          </a:solidFill>
          <a:ln w="9525">
            <a:solidFill>
              <a:srgbClr val="E3C37C"/>
            </a:solidFill>
            <a:prstDash val="solid"/>
          </a:ln>
        </p:spPr>
        <p:txBody>
          <a:bodyPr/>
          <a:lstStyle/>
          <a:p>
            <a:endParaRPr lang="en-US"/>
          </a:p>
        </p:txBody>
      </p:sp>
      <p:sp>
        <p:nvSpPr>
          <p:cNvPr id="20" name="flow-node-title-1">
            <a:extLst>
              <a:ext uri="{FF2B5EF4-FFF2-40B4-BE49-F238E27FC236}">
                <a16:creationId xmlns:a16="http://schemas.microsoft.com/office/drawing/2014/main" id="{0A7BC03F-ECD1-4DE3-813A-6433710AEA23}"/>
              </a:ext>
            </a:extLst>
          </p:cNvPr>
          <p:cNvSpPr>
            <a:spLocks noGrp="1"/>
          </p:cNvSpPr>
          <p:nvPr/>
        </p:nvSpPr>
        <p:spPr>
          <a:xfrm>
            <a:off x="4924425" y="1790700"/>
            <a:ext cx="1752600" cy="228600"/>
          </a:xfrm>
          <a:prstGeom prst="rect">
            <a:avLst/>
          </a:prstGeom>
          <a:noFill/>
          <a:ln w="0">
            <a:noFill/>
            <a:prstDash val="solid"/>
          </a:ln>
        </p:spPr>
        <p:txBody>
          <a:bodyPr/>
          <a:lstStyle/>
          <a:p>
            <a:pPr algn="ctr">
              <a:defRPr sz="1275" b="1" i="0">
                <a:solidFill>
                  <a:srgbClr val="252122"/>
                </a:solidFill>
              </a:defRPr>
            </a:pPr>
            <a:r>
              <a:rPr sz="1275" b="1" i="0">
                <a:solidFill>
                  <a:srgbClr val="252122"/>
                </a:solidFill>
              </a:rPr>
              <a:t>2  Sample on QPU</a:t>
            </a:r>
          </a:p>
        </p:txBody>
      </p:sp>
      <p:sp>
        <p:nvSpPr>
          <p:cNvPr id="21" name="flow-node-body-1">
            <a:extLst>
              <a:ext uri="{FF2B5EF4-FFF2-40B4-BE49-F238E27FC236}">
                <a16:creationId xmlns:a16="http://schemas.microsoft.com/office/drawing/2014/main" id="{3307575D-93BC-4D1A-858D-4634A1991502}"/>
              </a:ext>
            </a:extLst>
          </p:cNvPr>
          <p:cNvSpPr>
            <a:spLocks noGrp="1"/>
          </p:cNvSpPr>
          <p:nvPr/>
        </p:nvSpPr>
        <p:spPr>
          <a:xfrm>
            <a:off x="4914900" y="2085975"/>
            <a:ext cx="1771650" cy="419100"/>
          </a:xfrm>
          <a:prstGeom prst="rect">
            <a:avLst/>
          </a:prstGeom>
          <a:noFill/>
          <a:ln w="0">
            <a:noFill/>
            <a:prstDash val="solid"/>
          </a:ln>
        </p:spPr>
        <p:txBody>
          <a:bodyPr/>
          <a:lstStyle/>
          <a:p>
            <a:pPr algn="ctr">
              <a:defRPr sz="1050" b="0" i="0">
                <a:solidFill>
                  <a:srgbClr val="555052"/>
                </a:solidFill>
              </a:defRPr>
            </a:pPr>
            <a:r>
              <a:rPr sz="1050" b="0" i="0">
                <a:solidFill>
                  <a:srgbClr val="555052"/>
                </a:solidFill>
              </a:rPr>
              <a:t>retain top σ feasible candidate solutions X'</a:t>
            </a:r>
          </a:p>
        </p:txBody>
      </p:sp>
      <p:sp>
        <p:nvSpPr>
          <p:cNvPr id="22" name="flow-node-2">
            <a:extLst>
              <a:ext uri="{FF2B5EF4-FFF2-40B4-BE49-F238E27FC236}">
                <a16:creationId xmlns:a16="http://schemas.microsoft.com/office/drawing/2014/main" id="{B5AFE5CF-BFA4-42A7-900C-6BCA8ADC4A05}"/>
              </a:ext>
            </a:extLst>
          </p:cNvPr>
          <p:cNvSpPr>
            <a:spLocks noGrp="1"/>
          </p:cNvSpPr>
          <p:nvPr/>
        </p:nvSpPr>
        <p:spPr>
          <a:xfrm>
            <a:off x="7277100" y="1657350"/>
            <a:ext cx="2000250" cy="952500"/>
          </a:xfrm>
          <a:prstGeom prst="roundRect">
            <a:avLst>
              <a:gd name="adj" fmla="val 9000"/>
            </a:avLst>
          </a:prstGeom>
          <a:solidFill>
            <a:srgbClr val="EAF2FB"/>
          </a:solidFill>
          <a:ln w="9525">
            <a:solidFill>
              <a:srgbClr val="9DBFDF"/>
            </a:solidFill>
            <a:prstDash val="solid"/>
          </a:ln>
        </p:spPr>
        <p:txBody>
          <a:bodyPr/>
          <a:lstStyle/>
          <a:p>
            <a:endParaRPr lang="en-US"/>
          </a:p>
        </p:txBody>
      </p:sp>
      <p:sp>
        <p:nvSpPr>
          <p:cNvPr id="23" name="flow-node-title-2">
            <a:extLst>
              <a:ext uri="{FF2B5EF4-FFF2-40B4-BE49-F238E27FC236}">
                <a16:creationId xmlns:a16="http://schemas.microsoft.com/office/drawing/2014/main" id="{269E8993-249A-4F28-B95B-0479B0B9AEB9}"/>
              </a:ext>
            </a:extLst>
          </p:cNvPr>
          <p:cNvSpPr>
            <a:spLocks noGrp="1"/>
          </p:cNvSpPr>
          <p:nvPr/>
        </p:nvSpPr>
        <p:spPr>
          <a:xfrm>
            <a:off x="7400925" y="1790700"/>
            <a:ext cx="1752600" cy="228600"/>
          </a:xfrm>
          <a:prstGeom prst="rect">
            <a:avLst/>
          </a:prstGeom>
          <a:noFill/>
          <a:ln w="0">
            <a:noFill/>
            <a:prstDash val="solid"/>
          </a:ln>
        </p:spPr>
        <p:txBody>
          <a:bodyPr/>
          <a:lstStyle/>
          <a:p>
            <a:pPr algn="ctr">
              <a:defRPr sz="1275" b="1" i="0">
                <a:solidFill>
                  <a:srgbClr val="252122"/>
                </a:solidFill>
              </a:defRPr>
            </a:pPr>
            <a:r>
              <a:rPr sz="1275" b="1" i="0">
                <a:solidFill>
                  <a:srgbClr val="252122"/>
                </a:solidFill>
              </a:rPr>
              <a:t>3  Solve σ LPs on CPUs</a:t>
            </a:r>
          </a:p>
        </p:txBody>
      </p:sp>
      <p:sp>
        <p:nvSpPr>
          <p:cNvPr id="24" name="flow-node-body-2">
            <a:extLst>
              <a:ext uri="{FF2B5EF4-FFF2-40B4-BE49-F238E27FC236}">
                <a16:creationId xmlns:a16="http://schemas.microsoft.com/office/drawing/2014/main" id="{82682003-0CFB-44A6-874D-706D93FC54D4}"/>
              </a:ext>
            </a:extLst>
          </p:cNvPr>
          <p:cNvSpPr>
            <a:spLocks noGrp="1"/>
          </p:cNvSpPr>
          <p:nvPr/>
        </p:nvSpPr>
        <p:spPr>
          <a:xfrm>
            <a:off x="7391400" y="2085975"/>
            <a:ext cx="1771650" cy="419100"/>
          </a:xfrm>
          <a:prstGeom prst="rect">
            <a:avLst/>
          </a:prstGeom>
          <a:noFill/>
          <a:ln w="0">
            <a:noFill/>
            <a:prstDash val="solid"/>
          </a:ln>
        </p:spPr>
        <p:txBody>
          <a:bodyPr/>
          <a:lstStyle/>
          <a:p>
            <a:pPr algn="ctr">
              <a:defRPr sz="1050" b="0" i="0">
                <a:solidFill>
                  <a:srgbClr val="555052"/>
                </a:solidFill>
              </a:defRPr>
            </a:pPr>
            <a:r>
              <a:rPr sz="1050" b="0" i="0">
                <a:solidFill>
                  <a:srgbClr val="555052"/>
                </a:solidFill>
              </a:rPr>
              <a:t>recover bandwidth Y and dual point or ray</a:t>
            </a:r>
          </a:p>
        </p:txBody>
      </p:sp>
      <p:sp>
        <p:nvSpPr>
          <p:cNvPr id="25" name="flow-node-3">
            <a:extLst>
              <a:ext uri="{FF2B5EF4-FFF2-40B4-BE49-F238E27FC236}">
                <a16:creationId xmlns:a16="http://schemas.microsoft.com/office/drawing/2014/main" id="{DA2F6BEB-728D-4274-9B7E-08375BC960B8}"/>
              </a:ext>
            </a:extLst>
          </p:cNvPr>
          <p:cNvSpPr>
            <a:spLocks noGrp="1"/>
          </p:cNvSpPr>
          <p:nvPr/>
        </p:nvSpPr>
        <p:spPr>
          <a:xfrm>
            <a:off x="9753600" y="1657350"/>
            <a:ext cx="2000250" cy="952500"/>
          </a:xfrm>
          <a:prstGeom prst="roundRect">
            <a:avLst>
              <a:gd name="adj" fmla="val 9000"/>
            </a:avLst>
          </a:prstGeom>
          <a:solidFill>
            <a:srgbClr val="EAF6F1"/>
          </a:solidFill>
          <a:ln w="9525">
            <a:solidFill>
              <a:srgbClr val="A8D4C2"/>
            </a:solidFill>
            <a:prstDash val="solid"/>
          </a:ln>
        </p:spPr>
        <p:txBody>
          <a:bodyPr/>
          <a:lstStyle/>
          <a:p>
            <a:endParaRPr lang="en-US"/>
          </a:p>
        </p:txBody>
      </p:sp>
      <p:sp>
        <p:nvSpPr>
          <p:cNvPr id="26" name="flow-node-title-3">
            <a:extLst>
              <a:ext uri="{FF2B5EF4-FFF2-40B4-BE49-F238E27FC236}">
                <a16:creationId xmlns:a16="http://schemas.microsoft.com/office/drawing/2014/main" id="{E7B94122-39AA-4D17-BD61-1A6A71E43F50}"/>
              </a:ext>
            </a:extLst>
          </p:cNvPr>
          <p:cNvSpPr>
            <a:spLocks noGrp="1"/>
          </p:cNvSpPr>
          <p:nvPr/>
        </p:nvSpPr>
        <p:spPr>
          <a:xfrm>
            <a:off x="9877425" y="1790700"/>
            <a:ext cx="1752600" cy="228600"/>
          </a:xfrm>
          <a:prstGeom prst="rect">
            <a:avLst/>
          </a:prstGeom>
          <a:noFill/>
          <a:ln w="0">
            <a:noFill/>
            <a:prstDash val="solid"/>
          </a:ln>
        </p:spPr>
        <p:txBody>
          <a:bodyPr/>
          <a:lstStyle/>
          <a:p>
            <a:pPr algn="ctr">
              <a:defRPr sz="1275" b="1" i="0">
                <a:solidFill>
                  <a:srgbClr val="252122"/>
                </a:solidFill>
              </a:defRPr>
            </a:pPr>
            <a:r>
              <a:rPr sz="1275" b="1" i="0">
                <a:solidFill>
                  <a:srgbClr val="252122"/>
                </a:solidFill>
              </a:rPr>
              <a:t>4  Add σ cuts</a:t>
            </a:r>
          </a:p>
        </p:txBody>
      </p:sp>
      <p:sp>
        <p:nvSpPr>
          <p:cNvPr id="27" name="flow-node-body-3">
            <a:extLst>
              <a:ext uri="{FF2B5EF4-FFF2-40B4-BE49-F238E27FC236}">
                <a16:creationId xmlns:a16="http://schemas.microsoft.com/office/drawing/2014/main" id="{AAA66EB9-0C2C-4F2B-9394-D5ECD403DA33}"/>
              </a:ext>
            </a:extLst>
          </p:cNvPr>
          <p:cNvSpPr>
            <a:spLocks noGrp="1"/>
          </p:cNvSpPr>
          <p:nvPr/>
        </p:nvSpPr>
        <p:spPr>
          <a:xfrm>
            <a:off x="9867900" y="2085975"/>
            <a:ext cx="1771650" cy="419100"/>
          </a:xfrm>
          <a:prstGeom prst="rect">
            <a:avLst/>
          </a:prstGeom>
          <a:noFill/>
          <a:ln w="0">
            <a:noFill/>
            <a:prstDash val="solid"/>
          </a:ln>
        </p:spPr>
        <p:txBody>
          <a:bodyPr/>
          <a:lstStyle/>
          <a:p>
            <a:pPr algn="ctr">
              <a:defRPr sz="1050" b="0" i="0">
                <a:solidFill>
                  <a:srgbClr val="555052"/>
                </a:solidFill>
              </a:defRPr>
            </a:pPr>
            <a:r>
              <a:rPr sz="1050" b="0" i="0">
                <a:solidFill>
                  <a:srgbClr val="555052"/>
                </a:solidFill>
              </a:rPr>
              <a:t>update upper/lower bounds and repeat</a:t>
            </a:r>
          </a:p>
        </p:txBody>
      </p:sp>
      <p:pic>
        <p:nvPicPr>
          <p:cNvPr id="11" name="Picture 10">
            <a:extLst>
              <a:ext uri="{FF2B5EF4-FFF2-40B4-BE49-F238E27FC236}">
                <a16:creationId xmlns:a16="http://schemas.microsoft.com/office/drawing/2014/main" id="{1E5B93CB-1276-AB80-6A16-42D7F8FCDB7F}"/>
              </a:ext>
            </a:extLst>
          </p:cNvPr>
          <p:cNvPicPr>
            <a:picLocks noChangeAspect="1"/>
          </p:cNvPicPr>
          <p:nvPr/>
        </p:nvPicPr>
        <p:blipFill>
          <a:blip r:embed="rId3"/>
          <a:stretch>
            <a:fillRect/>
          </a:stretch>
        </p:blipFill>
        <p:spPr>
          <a:xfrm>
            <a:off x="2090814" y="1119397"/>
            <a:ext cx="9959204" cy="5435151"/>
          </a:xfrm>
          <a:prstGeom prst="rect">
            <a:avLst/>
          </a:prstGeom>
        </p:spPr>
      </p:pic>
    </p:spTree>
    <p:extLst>
      <p:ext uri="{BB962C8B-B14F-4D97-AF65-F5344CB8AC3E}">
        <p14:creationId xmlns:p14="http://schemas.microsoft.com/office/powerpoint/2010/main" val="74973312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ail-10">
            <a:extLst>
              <a:ext uri="{FF2B5EF4-FFF2-40B4-BE49-F238E27FC236}">
                <a16:creationId xmlns:a16="http://schemas.microsoft.com/office/drawing/2014/main" id="{64D3E5D8-2E3D-414E-BD4E-ABCBA4726422}"/>
              </a:ext>
            </a:extLst>
          </p:cNvPr>
          <p:cNvSpPr>
            <a:spLocks noGrp="1"/>
          </p:cNvSpPr>
          <p:nvPr/>
        </p:nvSpPr>
        <p:spPr>
          <a:xfrm>
            <a:off x="0" y="0"/>
            <a:ext cx="1924050" cy="6858000"/>
          </a:xfrm>
          <a:prstGeom prst="rect">
            <a:avLst/>
          </a:prstGeom>
          <a:solidFill>
            <a:srgbClr val="A42037"/>
          </a:solidFill>
          <a:ln w="0">
            <a:solidFill>
              <a:srgbClr val="A42037"/>
            </a:solidFill>
            <a:prstDash val="solid"/>
          </a:ln>
        </p:spPr>
        <p:txBody>
          <a:bodyPr/>
          <a:lstStyle/>
          <a:p>
            <a:endParaRPr lang="en-US"/>
          </a:p>
        </p:txBody>
      </p:sp>
      <p:sp>
        <p:nvSpPr>
          <p:cNvPr id="2" name="nav-label-10-0">
            <a:extLst>
              <a:ext uri="{FF2B5EF4-FFF2-40B4-BE49-F238E27FC236}">
                <a16:creationId xmlns:a16="http://schemas.microsoft.com/office/drawing/2014/main" id="{CDE2625F-03C8-4A71-A139-22DCCFF66AE9}"/>
              </a:ext>
            </a:extLst>
          </p:cNvPr>
          <p:cNvSpPr>
            <a:spLocks noGrp="1"/>
          </p:cNvSpPr>
          <p:nvPr/>
        </p:nvSpPr>
        <p:spPr>
          <a:xfrm>
            <a:off x="333375" y="1466850"/>
            <a:ext cx="1381125" cy="247650"/>
          </a:xfrm>
          <a:prstGeom prst="rect">
            <a:avLst/>
          </a:prstGeom>
          <a:noFill/>
          <a:ln w="0">
            <a:noFill/>
            <a:prstDash val="solid"/>
          </a:ln>
        </p:spPr>
        <p:txBody>
          <a:bodyPr/>
          <a:lstStyle/>
          <a:p>
            <a:pPr algn="l">
              <a:defRPr sz="1350" b="0" i="0">
                <a:solidFill>
                  <a:srgbClr val="F3DADF"/>
                </a:solidFill>
              </a:defRPr>
            </a:pPr>
            <a:r>
              <a:rPr sz="1350" b="0" i="0">
                <a:solidFill>
                  <a:srgbClr val="F3DADF"/>
                </a:solidFill>
              </a:rPr>
              <a:t>Q Algorithm</a:t>
            </a:r>
          </a:p>
        </p:txBody>
      </p:sp>
      <p:sp>
        <p:nvSpPr>
          <p:cNvPr id="3" name="nav-label-10-1">
            <a:extLst>
              <a:ext uri="{FF2B5EF4-FFF2-40B4-BE49-F238E27FC236}">
                <a16:creationId xmlns:a16="http://schemas.microsoft.com/office/drawing/2014/main" id="{FB0BD57D-5C54-4C10-9DB5-FEF3E57123E4}"/>
              </a:ext>
            </a:extLst>
          </p:cNvPr>
          <p:cNvSpPr>
            <a:spLocks noGrp="1"/>
          </p:cNvSpPr>
          <p:nvPr/>
        </p:nvSpPr>
        <p:spPr>
          <a:xfrm>
            <a:off x="333375" y="2400300"/>
            <a:ext cx="1381125" cy="247650"/>
          </a:xfrm>
          <a:prstGeom prst="rect">
            <a:avLst/>
          </a:prstGeom>
          <a:noFill/>
          <a:ln w="0">
            <a:noFill/>
            <a:prstDash val="solid"/>
          </a:ln>
        </p:spPr>
        <p:txBody>
          <a:bodyPr/>
          <a:lstStyle/>
          <a:p>
            <a:pPr algn="l">
              <a:defRPr sz="1350" b="0" i="0">
                <a:solidFill>
                  <a:srgbClr val="F3DADF"/>
                </a:solidFill>
              </a:defRPr>
            </a:pPr>
            <a:r>
              <a:rPr sz="1350" b="0" i="0">
                <a:solidFill>
                  <a:srgbClr val="F3DADF"/>
                </a:solidFill>
              </a:rPr>
              <a:t>HyQC</a:t>
            </a:r>
          </a:p>
        </p:txBody>
      </p:sp>
      <p:sp>
        <p:nvSpPr>
          <p:cNvPr id="4" name="nav-active-10-2">
            <a:extLst>
              <a:ext uri="{FF2B5EF4-FFF2-40B4-BE49-F238E27FC236}">
                <a16:creationId xmlns:a16="http://schemas.microsoft.com/office/drawing/2014/main" id="{F7A8CF4E-8273-42A2-B009-C94347679BE1}"/>
              </a:ext>
            </a:extLst>
          </p:cNvPr>
          <p:cNvSpPr>
            <a:spLocks noGrp="1"/>
          </p:cNvSpPr>
          <p:nvPr/>
        </p:nvSpPr>
        <p:spPr>
          <a:xfrm>
            <a:off x="133350" y="3171825"/>
            <a:ext cx="1666875" cy="533400"/>
          </a:xfrm>
          <a:prstGeom prst="roundRect">
            <a:avLst>
              <a:gd name="adj" fmla="val 19643"/>
            </a:avLst>
          </a:prstGeom>
          <a:solidFill>
            <a:srgbClr val="FFFFFF"/>
          </a:solidFill>
          <a:ln w="0">
            <a:solidFill>
              <a:srgbClr val="FFFFFF"/>
            </a:solidFill>
            <a:prstDash val="solid"/>
          </a:ln>
        </p:spPr>
        <p:txBody>
          <a:bodyPr/>
          <a:lstStyle/>
          <a:p>
            <a:endParaRPr lang="en-US"/>
          </a:p>
        </p:txBody>
      </p:sp>
      <p:sp>
        <p:nvSpPr>
          <p:cNvPr id="5" name="nav-label-10-2">
            <a:extLst>
              <a:ext uri="{FF2B5EF4-FFF2-40B4-BE49-F238E27FC236}">
                <a16:creationId xmlns:a16="http://schemas.microsoft.com/office/drawing/2014/main" id="{FBE15E5B-B466-4187-8736-EF5BCA282E18}"/>
              </a:ext>
            </a:extLst>
          </p:cNvPr>
          <p:cNvSpPr>
            <a:spLocks noGrp="1"/>
          </p:cNvSpPr>
          <p:nvPr/>
        </p:nvSpPr>
        <p:spPr>
          <a:xfrm>
            <a:off x="333375" y="3333750"/>
            <a:ext cx="1381125" cy="247650"/>
          </a:xfrm>
          <a:prstGeom prst="rect">
            <a:avLst/>
          </a:prstGeom>
          <a:noFill/>
          <a:ln w="0">
            <a:noFill/>
            <a:prstDash val="solid"/>
          </a:ln>
        </p:spPr>
        <p:txBody>
          <a:bodyPr/>
          <a:lstStyle/>
          <a:p>
            <a:pPr algn="l">
              <a:defRPr sz="1350" b="1" i="0">
                <a:solidFill>
                  <a:srgbClr val="A42037"/>
                </a:solidFill>
              </a:defRPr>
            </a:pPr>
            <a:r>
              <a:rPr sz="1350" b="1" i="0">
                <a:solidFill>
                  <a:srgbClr val="A42037"/>
                </a:solidFill>
              </a:rPr>
              <a:t>Application</a:t>
            </a:r>
          </a:p>
        </p:txBody>
      </p:sp>
      <p:sp>
        <p:nvSpPr>
          <p:cNvPr id="6" name="nav-label-10-3">
            <a:extLst>
              <a:ext uri="{FF2B5EF4-FFF2-40B4-BE49-F238E27FC236}">
                <a16:creationId xmlns:a16="http://schemas.microsoft.com/office/drawing/2014/main" id="{3FB10762-E4D9-43A9-9464-E3010C13EA8A}"/>
              </a:ext>
            </a:extLst>
          </p:cNvPr>
          <p:cNvSpPr>
            <a:spLocks noGrp="1"/>
          </p:cNvSpPr>
          <p:nvPr/>
        </p:nvSpPr>
        <p:spPr>
          <a:xfrm>
            <a:off x="333375" y="4267200"/>
            <a:ext cx="1381125" cy="247650"/>
          </a:xfrm>
          <a:prstGeom prst="rect">
            <a:avLst/>
          </a:prstGeom>
          <a:noFill/>
          <a:ln w="0">
            <a:noFill/>
            <a:prstDash val="solid"/>
          </a:ln>
        </p:spPr>
        <p:txBody>
          <a:bodyPr/>
          <a:lstStyle/>
          <a:p>
            <a:pPr algn="l">
              <a:defRPr sz="1350" b="0" i="0">
                <a:solidFill>
                  <a:srgbClr val="F3DADF"/>
                </a:solidFill>
              </a:defRPr>
            </a:pPr>
            <a:r>
              <a:rPr sz="1350" b="0" i="0">
                <a:solidFill>
                  <a:srgbClr val="F3DADF"/>
                </a:solidFill>
              </a:rPr>
              <a:t>Conclusion</a:t>
            </a:r>
          </a:p>
        </p:txBody>
      </p:sp>
      <p:sp>
        <p:nvSpPr>
          <p:cNvPr id="7" name="kicker-10">
            <a:extLst>
              <a:ext uri="{FF2B5EF4-FFF2-40B4-BE49-F238E27FC236}">
                <a16:creationId xmlns:a16="http://schemas.microsoft.com/office/drawing/2014/main" id="{6D00E630-3A2C-457B-8967-B64BBB276127}"/>
              </a:ext>
            </a:extLst>
          </p:cNvPr>
          <p:cNvSpPr>
            <a:spLocks noGrp="1"/>
          </p:cNvSpPr>
          <p:nvPr/>
        </p:nvSpPr>
        <p:spPr>
          <a:xfrm>
            <a:off x="2324100" y="381000"/>
            <a:ext cx="5334000" cy="228600"/>
          </a:xfrm>
          <a:prstGeom prst="rect">
            <a:avLst/>
          </a:prstGeom>
          <a:noFill/>
          <a:ln w="0">
            <a:noFill/>
            <a:prstDash val="solid"/>
          </a:ln>
        </p:spPr>
        <p:txBody>
          <a:bodyPr/>
          <a:lstStyle/>
          <a:p>
            <a:pPr algn="l">
              <a:defRPr sz="1200" b="1" i="0">
                <a:solidFill>
                  <a:srgbClr val="A42037"/>
                </a:solidFill>
              </a:defRPr>
            </a:pPr>
            <a:r>
              <a:rPr sz="1200" b="1" i="0">
                <a:solidFill>
                  <a:srgbClr val="A42037"/>
                </a:solidFill>
              </a:rPr>
              <a:t>APPLICATION · SIMULATION AND HARDWARE RESULTS</a:t>
            </a:r>
          </a:p>
        </p:txBody>
      </p:sp>
      <p:sp>
        <p:nvSpPr>
          <p:cNvPr id="8" name="title-10">
            <a:extLst>
              <a:ext uri="{FF2B5EF4-FFF2-40B4-BE49-F238E27FC236}">
                <a16:creationId xmlns:a16="http://schemas.microsoft.com/office/drawing/2014/main" id="{AEED23F5-DC57-44B8-866B-87C0468899A0}"/>
              </a:ext>
            </a:extLst>
          </p:cNvPr>
          <p:cNvSpPr>
            <a:spLocks noGrp="1"/>
          </p:cNvSpPr>
          <p:nvPr/>
        </p:nvSpPr>
        <p:spPr>
          <a:xfrm>
            <a:off x="2324100" y="704850"/>
            <a:ext cx="9486900" cy="523875"/>
          </a:xfrm>
          <a:prstGeom prst="rect">
            <a:avLst/>
          </a:prstGeom>
          <a:noFill/>
          <a:ln w="0">
            <a:noFill/>
            <a:prstDash val="solid"/>
          </a:ln>
        </p:spPr>
        <p:txBody>
          <a:bodyPr/>
          <a:lstStyle/>
          <a:p>
            <a:pPr algn="l">
              <a:defRPr sz="2700" b="1" i="0">
                <a:solidFill>
                  <a:srgbClr val="252122"/>
                </a:solidFill>
              </a:defRPr>
            </a:pPr>
            <a:r>
              <a:rPr sz="2700" b="1" i="0">
                <a:solidFill>
                  <a:srgbClr val="252122"/>
                </a:solidFill>
              </a:rPr>
              <a:t>Hardware tests match CBD with fewer Benders rounds</a:t>
            </a:r>
          </a:p>
        </p:txBody>
      </p:sp>
      <p:sp>
        <p:nvSpPr>
          <p:cNvPr id="10" name="footer-10">
            <a:extLst>
              <a:ext uri="{FF2B5EF4-FFF2-40B4-BE49-F238E27FC236}">
                <a16:creationId xmlns:a16="http://schemas.microsoft.com/office/drawing/2014/main" id="{B004E127-EC37-4AA3-B7A8-8F0853139236}"/>
              </a:ext>
            </a:extLst>
          </p:cNvPr>
          <p:cNvSpPr>
            <a:spLocks noGrp="1"/>
          </p:cNvSpPr>
          <p:nvPr/>
        </p:nvSpPr>
        <p:spPr>
          <a:xfrm>
            <a:off x="2324100" y="6553200"/>
            <a:ext cx="6191250" cy="171450"/>
          </a:xfrm>
          <a:prstGeom prst="rect">
            <a:avLst/>
          </a:prstGeom>
          <a:noFill/>
          <a:ln w="0">
            <a:noFill/>
            <a:prstDash val="solid"/>
          </a:ln>
        </p:spPr>
        <p:txBody>
          <a:bodyPr/>
          <a:lstStyle/>
          <a:p>
            <a:pPr algn="l">
              <a:defRPr sz="900" b="0" i="1">
                <a:solidFill>
                  <a:srgbClr val="6C6768"/>
                </a:solidFill>
              </a:defRPr>
            </a:pPr>
            <a:r>
              <a:rPr sz="900" b="0" i="1">
                <a:solidFill>
                  <a:srgbClr val="6C6768"/>
                </a:solidFill>
              </a:rPr>
              <a:t>Hybrid Satellite-Ground Quantum Networks and Computing | QCE '26</a:t>
            </a:r>
          </a:p>
        </p:txBody>
      </p:sp>
      <p:sp>
        <p:nvSpPr>
          <p:cNvPr id="12" name="rounds-chart-title">
            <a:extLst>
              <a:ext uri="{FF2B5EF4-FFF2-40B4-BE49-F238E27FC236}">
                <a16:creationId xmlns:a16="http://schemas.microsoft.com/office/drawing/2014/main" id="{2EF62536-1540-4712-AC9B-4D1CE6BB1222}"/>
              </a:ext>
            </a:extLst>
          </p:cNvPr>
          <p:cNvSpPr>
            <a:spLocks noGrp="1"/>
          </p:cNvSpPr>
          <p:nvPr/>
        </p:nvSpPr>
        <p:spPr>
          <a:xfrm>
            <a:off x="2324100" y="1371600"/>
            <a:ext cx="5334000" cy="238125"/>
          </a:xfrm>
          <a:prstGeom prst="rect">
            <a:avLst/>
          </a:prstGeom>
          <a:noFill/>
          <a:ln w="0">
            <a:noFill/>
            <a:prstDash val="solid"/>
          </a:ln>
        </p:spPr>
        <p:txBody>
          <a:bodyPr/>
          <a:lstStyle/>
          <a:p>
            <a:pPr algn="ctr">
              <a:defRPr sz="1350" b="1" i="0">
                <a:solidFill>
                  <a:srgbClr val="252122"/>
                </a:solidFill>
              </a:defRPr>
            </a:pPr>
            <a:r>
              <a:rPr sz="1350" b="1" i="0">
                <a:solidFill>
                  <a:srgbClr val="252122"/>
                </a:solidFill>
              </a:rPr>
              <a:t>Benders rounds to convergence</a:t>
            </a:r>
          </a:p>
        </p:txBody>
      </p:sp>
      <p:sp>
        <p:nvSpPr>
          <p:cNvPr id="22" name="case-strip">
            <a:extLst>
              <a:ext uri="{FF2B5EF4-FFF2-40B4-BE49-F238E27FC236}">
                <a16:creationId xmlns:a16="http://schemas.microsoft.com/office/drawing/2014/main" id="{A179681A-5664-4D42-AA10-1E36E492AF62}"/>
              </a:ext>
            </a:extLst>
          </p:cNvPr>
          <p:cNvSpPr>
            <a:spLocks noGrp="1"/>
          </p:cNvSpPr>
          <p:nvPr/>
        </p:nvSpPr>
        <p:spPr>
          <a:xfrm>
            <a:off x="2324100" y="5477297"/>
            <a:ext cx="9486900" cy="962025"/>
          </a:xfrm>
          <a:prstGeom prst="roundRect">
            <a:avLst>
              <a:gd name="adj" fmla="val 7921"/>
            </a:avLst>
          </a:prstGeom>
          <a:solidFill>
            <a:srgbClr val="F4F2F1"/>
          </a:solidFill>
          <a:ln w="9525">
            <a:solidFill>
              <a:srgbClr val="D8D4D3"/>
            </a:solidFill>
            <a:prstDash val="solid"/>
          </a:ln>
        </p:spPr>
        <p:txBody>
          <a:bodyPr/>
          <a:lstStyle/>
          <a:p>
            <a:endParaRPr lang="en-US"/>
          </a:p>
        </p:txBody>
      </p:sp>
      <p:sp>
        <p:nvSpPr>
          <p:cNvPr id="23" name="case-strip-label">
            <a:extLst>
              <a:ext uri="{FF2B5EF4-FFF2-40B4-BE49-F238E27FC236}">
                <a16:creationId xmlns:a16="http://schemas.microsoft.com/office/drawing/2014/main" id="{F0ED400E-9BC4-409D-9A31-69007FFC9CBD}"/>
              </a:ext>
            </a:extLst>
          </p:cNvPr>
          <p:cNvSpPr>
            <a:spLocks noGrp="1"/>
          </p:cNvSpPr>
          <p:nvPr/>
        </p:nvSpPr>
        <p:spPr>
          <a:xfrm>
            <a:off x="2476500" y="4876800"/>
            <a:ext cx="4000500" cy="190500"/>
          </a:xfrm>
          <a:prstGeom prst="rect">
            <a:avLst/>
          </a:prstGeom>
          <a:noFill/>
          <a:ln w="0">
            <a:noFill/>
            <a:prstDash val="solid"/>
          </a:ln>
        </p:spPr>
        <p:txBody>
          <a:bodyPr/>
          <a:lstStyle/>
          <a:p>
            <a:pPr algn="l">
              <a:defRPr sz="1050" b="1" i="0">
                <a:solidFill>
                  <a:srgbClr val="A42037"/>
                </a:solidFill>
              </a:defRPr>
            </a:pPr>
            <a:r>
              <a:rPr sz="1050" b="1" i="0">
                <a:solidFill>
                  <a:srgbClr val="A42037"/>
                </a:solidFill>
              </a:rPr>
              <a:t>TEST CASES  tuple = {MU, TBS, HAP, LEO, data}</a:t>
            </a:r>
          </a:p>
        </p:txBody>
      </p:sp>
      <p:sp>
        <p:nvSpPr>
          <p:cNvPr id="24" name="case-label-0">
            <a:extLst>
              <a:ext uri="{FF2B5EF4-FFF2-40B4-BE49-F238E27FC236}">
                <a16:creationId xmlns:a16="http://schemas.microsoft.com/office/drawing/2014/main" id="{CB13E919-E4BB-4356-A5A8-26DF6053DCB1}"/>
              </a:ext>
            </a:extLst>
          </p:cNvPr>
          <p:cNvSpPr>
            <a:spLocks noGrp="1"/>
          </p:cNvSpPr>
          <p:nvPr/>
        </p:nvSpPr>
        <p:spPr>
          <a:xfrm>
            <a:off x="2495550" y="5655996"/>
            <a:ext cx="704850" cy="190500"/>
          </a:xfrm>
          <a:prstGeom prst="rect">
            <a:avLst/>
          </a:prstGeom>
          <a:noFill/>
          <a:ln w="0">
            <a:noFill/>
            <a:prstDash val="solid"/>
          </a:ln>
        </p:spPr>
        <p:txBody>
          <a:bodyPr/>
          <a:lstStyle/>
          <a:p>
            <a:pPr algn="l">
              <a:defRPr sz="1200" b="1" i="0">
                <a:solidFill>
                  <a:srgbClr val="252122"/>
                </a:solidFill>
              </a:defRPr>
            </a:pPr>
            <a:r>
              <a:rPr sz="1200" b="1" i="0">
                <a:solidFill>
                  <a:srgbClr val="252122"/>
                </a:solidFill>
              </a:rPr>
              <a:t>Case 1</a:t>
            </a:r>
          </a:p>
        </p:txBody>
      </p:sp>
      <p:sp>
        <p:nvSpPr>
          <p:cNvPr id="25" name="case-setup-0">
            <a:extLst>
              <a:ext uri="{FF2B5EF4-FFF2-40B4-BE49-F238E27FC236}">
                <a16:creationId xmlns:a16="http://schemas.microsoft.com/office/drawing/2014/main" id="{790385B7-950A-472C-9BD6-06A911080921}"/>
              </a:ext>
            </a:extLst>
          </p:cNvPr>
          <p:cNvSpPr>
            <a:spLocks noGrp="1"/>
          </p:cNvSpPr>
          <p:nvPr/>
        </p:nvSpPr>
        <p:spPr>
          <a:xfrm>
            <a:off x="3204783" y="5653214"/>
            <a:ext cx="1638300" cy="209550"/>
          </a:xfrm>
          <a:prstGeom prst="rect">
            <a:avLst/>
          </a:prstGeom>
          <a:noFill/>
          <a:ln w="0">
            <a:noFill/>
            <a:prstDash val="solid"/>
          </a:ln>
        </p:spPr>
        <p:txBody>
          <a:bodyPr lIns="91440" tIns="45720" rIns="91440" bIns="45720" anchor="t"/>
          <a:lstStyle/>
          <a:p>
            <a:pPr algn="l">
              <a:defRPr sz="1200" b="0" i="0">
                <a:solidFill>
                  <a:srgbClr val="252122"/>
                </a:solidFill>
              </a:defRPr>
            </a:pPr>
            <a:r>
              <a:rPr b="0" i="0" dirty="0">
                <a:solidFill>
                  <a:srgbClr val="252122"/>
                </a:solidFill>
              </a:rPr>
              <a:t>{25, 5, 1, 1, 8}</a:t>
            </a:r>
            <a:endParaRPr lang="en-US" b="0" i="0" dirty="0">
              <a:solidFill>
                <a:srgbClr val="252122"/>
              </a:solidFill>
              <a:ea typeface="Calibri"/>
              <a:cs typeface="Calibri"/>
            </a:endParaRPr>
          </a:p>
        </p:txBody>
      </p:sp>
      <p:sp>
        <p:nvSpPr>
          <p:cNvPr id="26" name="case-vars-0">
            <a:extLst>
              <a:ext uri="{FF2B5EF4-FFF2-40B4-BE49-F238E27FC236}">
                <a16:creationId xmlns:a16="http://schemas.microsoft.com/office/drawing/2014/main" id="{DF9CCA20-A52B-4F6F-9557-3ED2F57FF77E}"/>
              </a:ext>
            </a:extLst>
          </p:cNvPr>
          <p:cNvSpPr>
            <a:spLocks noGrp="1"/>
          </p:cNvSpPr>
          <p:nvPr/>
        </p:nvSpPr>
        <p:spPr>
          <a:xfrm>
            <a:off x="2475320" y="5863185"/>
            <a:ext cx="2724150" cy="190500"/>
          </a:xfrm>
          <a:prstGeom prst="rect">
            <a:avLst/>
          </a:prstGeom>
          <a:noFill/>
          <a:ln w="0">
            <a:noFill/>
            <a:prstDash val="solid"/>
          </a:ln>
        </p:spPr>
        <p:txBody>
          <a:bodyPr lIns="91440" tIns="45720" rIns="91440" bIns="45720" anchor="t"/>
          <a:lstStyle/>
          <a:p>
            <a:pPr algn="l">
              <a:defRPr sz="1050" b="0" i="0">
                <a:solidFill>
                  <a:srgbClr val="555052"/>
                </a:solidFill>
              </a:defRPr>
            </a:pPr>
            <a:r>
              <a:rPr b="0" i="0" dirty="0">
                <a:solidFill>
                  <a:srgbClr val="555052"/>
                </a:solidFill>
              </a:rPr>
              <a:t>621 reported logical binaries</a:t>
            </a:r>
            <a:endParaRPr lang="en-US" b="0" i="0" dirty="0">
              <a:solidFill>
                <a:srgbClr val="555052"/>
              </a:solidFill>
              <a:ea typeface="Calibri"/>
              <a:cs typeface="Calibri"/>
            </a:endParaRPr>
          </a:p>
        </p:txBody>
      </p:sp>
      <p:sp>
        <p:nvSpPr>
          <p:cNvPr id="27" name="case-divider-1">
            <a:extLst>
              <a:ext uri="{FF2B5EF4-FFF2-40B4-BE49-F238E27FC236}">
                <a16:creationId xmlns:a16="http://schemas.microsoft.com/office/drawing/2014/main" id="{19FA9C9F-1244-4617-8ABB-447114324CD4}"/>
              </a:ext>
            </a:extLst>
          </p:cNvPr>
          <p:cNvSpPr>
            <a:spLocks noGrp="1"/>
          </p:cNvSpPr>
          <p:nvPr/>
        </p:nvSpPr>
        <p:spPr>
          <a:xfrm>
            <a:off x="5422507" y="5655574"/>
            <a:ext cx="0" cy="495300"/>
          </a:xfrm>
          <a:prstGeom prst="line">
            <a:avLst/>
          </a:prstGeom>
          <a:noFill/>
          <a:ln w="9525">
            <a:solidFill>
              <a:srgbClr val="D8D4D3"/>
            </a:solidFill>
            <a:prstDash val="solid"/>
          </a:ln>
        </p:spPr>
        <p:txBody>
          <a:bodyPr/>
          <a:lstStyle/>
          <a:p>
            <a:endParaRPr lang="en-US"/>
          </a:p>
        </p:txBody>
      </p:sp>
      <p:sp>
        <p:nvSpPr>
          <p:cNvPr id="28" name="case-label-1">
            <a:extLst>
              <a:ext uri="{FF2B5EF4-FFF2-40B4-BE49-F238E27FC236}">
                <a16:creationId xmlns:a16="http://schemas.microsoft.com/office/drawing/2014/main" id="{0C451F2B-E08E-4CBF-9F55-C1E9D12FD9AB}"/>
              </a:ext>
            </a:extLst>
          </p:cNvPr>
          <p:cNvSpPr>
            <a:spLocks noGrp="1"/>
          </p:cNvSpPr>
          <p:nvPr/>
        </p:nvSpPr>
        <p:spPr>
          <a:xfrm>
            <a:off x="5600700" y="5642509"/>
            <a:ext cx="704850" cy="190500"/>
          </a:xfrm>
          <a:prstGeom prst="rect">
            <a:avLst/>
          </a:prstGeom>
          <a:noFill/>
          <a:ln w="0">
            <a:noFill/>
            <a:prstDash val="solid"/>
          </a:ln>
        </p:spPr>
        <p:txBody>
          <a:bodyPr lIns="91440" tIns="45720" rIns="91440" bIns="45720" anchor="t"/>
          <a:lstStyle/>
          <a:p>
            <a:pPr algn="l">
              <a:defRPr sz="1200" b="1" i="0">
                <a:solidFill>
                  <a:srgbClr val="252122"/>
                </a:solidFill>
              </a:defRPr>
            </a:pPr>
            <a:r>
              <a:rPr b="1" i="0" dirty="0">
                <a:solidFill>
                  <a:srgbClr val="252122"/>
                </a:solidFill>
              </a:rPr>
              <a:t>Case 2</a:t>
            </a:r>
            <a:endParaRPr lang="en-US" b="1" i="0" dirty="0">
              <a:solidFill>
                <a:srgbClr val="252122"/>
              </a:solidFill>
              <a:ea typeface="Calibri"/>
              <a:cs typeface="Calibri"/>
            </a:endParaRPr>
          </a:p>
        </p:txBody>
      </p:sp>
      <p:sp>
        <p:nvSpPr>
          <p:cNvPr id="29" name="case-setup-1">
            <a:extLst>
              <a:ext uri="{FF2B5EF4-FFF2-40B4-BE49-F238E27FC236}">
                <a16:creationId xmlns:a16="http://schemas.microsoft.com/office/drawing/2014/main" id="{A6A94BD6-29EE-45E2-85B8-D657414C9593}"/>
              </a:ext>
            </a:extLst>
          </p:cNvPr>
          <p:cNvSpPr>
            <a:spLocks noGrp="1"/>
          </p:cNvSpPr>
          <p:nvPr/>
        </p:nvSpPr>
        <p:spPr>
          <a:xfrm>
            <a:off x="6303190" y="5646471"/>
            <a:ext cx="1638300" cy="209550"/>
          </a:xfrm>
          <a:prstGeom prst="rect">
            <a:avLst/>
          </a:prstGeom>
          <a:noFill/>
          <a:ln w="0">
            <a:noFill/>
            <a:prstDash val="solid"/>
          </a:ln>
        </p:spPr>
        <p:txBody>
          <a:bodyPr lIns="91440" tIns="45720" rIns="91440" bIns="45720" anchor="t"/>
          <a:lstStyle/>
          <a:p>
            <a:pPr algn="l">
              <a:defRPr sz="1200" b="0" i="0">
                <a:solidFill>
                  <a:srgbClr val="252122"/>
                </a:solidFill>
              </a:defRPr>
            </a:pPr>
            <a:r>
              <a:rPr b="0" i="0" dirty="0">
                <a:solidFill>
                  <a:srgbClr val="252122"/>
                </a:solidFill>
              </a:rPr>
              <a:t>{25, 5, 2, 1, 5}</a:t>
            </a:r>
            <a:endParaRPr lang="en-US" b="0" i="0" dirty="0">
              <a:solidFill>
                <a:srgbClr val="252122"/>
              </a:solidFill>
              <a:ea typeface="Calibri"/>
              <a:cs typeface="Calibri"/>
            </a:endParaRPr>
          </a:p>
        </p:txBody>
      </p:sp>
      <p:sp>
        <p:nvSpPr>
          <p:cNvPr id="30" name="case-vars-1">
            <a:extLst>
              <a:ext uri="{FF2B5EF4-FFF2-40B4-BE49-F238E27FC236}">
                <a16:creationId xmlns:a16="http://schemas.microsoft.com/office/drawing/2014/main" id="{A7DA0463-0374-4BB8-9F09-F5A2EAA9BE98}"/>
              </a:ext>
            </a:extLst>
          </p:cNvPr>
          <p:cNvSpPr>
            <a:spLocks noGrp="1"/>
          </p:cNvSpPr>
          <p:nvPr/>
        </p:nvSpPr>
        <p:spPr>
          <a:xfrm>
            <a:off x="5600700" y="5863185"/>
            <a:ext cx="2724150" cy="190500"/>
          </a:xfrm>
          <a:prstGeom prst="rect">
            <a:avLst/>
          </a:prstGeom>
          <a:noFill/>
          <a:ln w="0">
            <a:noFill/>
            <a:prstDash val="solid"/>
          </a:ln>
        </p:spPr>
        <p:txBody>
          <a:bodyPr lIns="91440" tIns="45720" rIns="91440" bIns="45720" anchor="t"/>
          <a:lstStyle/>
          <a:p>
            <a:pPr algn="l">
              <a:defRPr sz="1050" b="0" i="0">
                <a:solidFill>
                  <a:srgbClr val="555052"/>
                </a:solidFill>
              </a:defRPr>
            </a:pPr>
            <a:r>
              <a:rPr b="0" i="0" dirty="0">
                <a:solidFill>
                  <a:srgbClr val="555052"/>
                </a:solidFill>
              </a:rPr>
              <a:t>774 reported logical binaries</a:t>
            </a:r>
            <a:endParaRPr lang="en-US" b="0" i="0" dirty="0">
              <a:solidFill>
                <a:srgbClr val="555052"/>
              </a:solidFill>
              <a:ea typeface="Calibri"/>
              <a:cs typeface="Calibri"/>
            </a:endParaRPr>
          </a:p>
        </p:txBody>
      </p:sp>
      <p:sp>
        <p:nvSpPr>
          <p:cNvPr id="31" name="case-divider-2">
            <a:extLst>
              <a:ext uri="{FF2B5EF4-FFF2-40B4-BE49-F238E27FC236}">
                <a16:creationId xmlns:a16="http://schemas.microsoft.com/office/drawing/2014/main" id="{79DF63E7-981F-4554-9701-2C3B10C85496}"/>
              </a:ext>
            </a:extLst>
          </p:cNvPr>
          <p:cNvSpPr>
            <a:spLocks noGrp="1"/>
          </p:cNvSpPr>
          <p:nvPr/>
        </p:nvSpPr>
        <p:spPr>
          <a:xfrm>
            <a:off x="8514170" y="5615114"/>
            <a:ext cx="0" cy="495300"/>
          </a:xfrm>
          <a:prstGeom prst="line">
            <a:avLst/>
          </a:prstGeom>
          <a:noFill/>
          <a:ln w="9525">
            <a:solidFill>
              <a:srgbClr val="D8D4D3"/>
            </a:solidFill>
            <a:prstDash val="solid"/>
          </a:ln>
        </p:spPr>
        <p:txBody>
          <a:bodyPr/>
          <a:lstStyle/>
          <a:p>
            <a:endParaRPr lang="en-US"/>
          </a:p>
        </p:txBody>
      </p:sp>
      <p:sp>
        <p:nvSpPr>
          <p:cNvPr id="32" name="case-label-2">
            <a:extLst>
              <a:ext uri="{FF2B5EF4-FFF2-40B4-BE49-F238E27FC236}">
                <a16:creationId xmlns:a16="http://schemas.microsoft.com/office/drawing/2014/main" id="{3AC48695-984F-46EC-A7E4-436170E7D1D3}"/>
              </a:ext>
            </a:extLst>
          </p:cNvPr>
          <p:cNvSpPr>
            <a:spLocks noGrp="1"/>
          </p:cNvSpPr>
          <p:nvPr/>
        </p:nvSpPr>
        <p:spPr>
          <a:xfrm>
            <a:off x="8699107" y="5622279"/>
            <a:ext cx="704850" cy="190500"/>
          </a:xfrm>
          <a:prstGeom prst="rect">
            <a:avLst/>
          </a:prstGeom>
          <a:noFill/>
          <a:ln w="0">
            <a:noFill/>
            <a:prstDash val="solid"/>
          </a:ln>
        </p:spPr>
        <p:txBody>
          <a:bodyPr lIns="91440" tIns="45720" rIns="91440" bIns="45720" anchor="t"/>
          <a:lstStyle/>
          <a:p>
            <a:pPr algn="l">
              <a:defRPr sz="1200" b="1" i="0">
                <a:solidFill>
                  <a:srgbClr val="252122"/>
                </a:solidFill>
              </a:defRPr>
            </a:pPr>
            <a:r>
              <a:rPr b="1" i="0" dirty="0">
                <a:solidFill>
                  <a:srgbClr val="252122"/>
                </a:solidFill>
              </a:rPr>
              <a:t>Case 3</a:t>
            </a:r>
            <a:endParaRPr lang="en-US" b="1" i="0" dirty="0">
              <a:solidFill>
                <a:srgbClr val="252122"/>
              </a:solidFill>
              <a:ea typeface="Calibri"/>
              <a:cs typeface="Calibri"/>
            </a:endParaRPr>
          </a:p>
        </p:txBody>
      </p:sp>
      <p:sp>
        <p:nvSpPr>
          <p:cNvPr id="33" name="case-setup-2">
            <a:extLst>
              <a:ext uri="{FF2B5EF4-FFF2-40B4-BE49-F238E27FC236}">
                <a16:creationId xmlns:a16="http://schemas.microsoft.com/office/drawing/2014/main" id="{DDDE22DC-CF9C-440A-934F-BD48FDB73E5F}"/>
              </a:ext>
            </a:extLst>
          </p:cNvPr>
          <p:cNvSpPr>
            <a:spLocks noGrp="1"/>
          </p:cNvSpPr>
          <p:nvPr/>
        </p:nvSpPr>
        <p:spPr>
          <a:xfrm>
            <a:off x="9408340" y="5612754"/>
            <a:ext cx="1638300" cy="209550"/>
          </a:xfrm>
          <a:prstGeom prst="rect">
            <a:avLst/>
          </a:prstGeom>
          <a:noFill/>
          <a:ln w="0">
            <a:noFill/>
            <a:prstDash val="solid"/>
          </a:ln>
        </p:spPr>
        <p:txBody>
          <a:bodyPr lIns="91440" tIns="45720" rIns="91440" bIns="45720" anchor="t"/>
          <a:lstStyle/>
          <a:p>
            <a:pPr algn="l">
              <a:defRPr sz="1200" b="0" i="0">
                <a:solidFill>
                  <a:srgbClr val="252122"/>
                </a:solidFill>
              </a:defRPr>
            </a:pPr>
            <a:r>
              <a:rPr b="0" i="0" dirty="0">
                <a:solidFill>
                  <a:srgbClr val="252122"/>
                </a:solidFill>
              </a:rPr>
              <a:t>{25, 3, 2, 2, 5}</a:t>
            </a:r>
            <a:endParaRPr lang="en-US" b="0" i="0" dirty="0">
              <a:solidFill>
                <a:srgbClr val="252122"/>
              </a:solidFill>
              <a:ea typeface="Calibri"/>
              <a:cs typeface="Calibri"/>
            </a:endParaRPr>
          </a:p>
        </p:txBody>
      </p:sp>
      <p:sp>
        <p:nvSpPr>
          <p:cNvPr id="34" name="case-vars-2">
            <a:extLst>
              <a:ext uri="{FF2B5EF4-FFF2-40B4-BE49-F238E27FC236}">
                <a16:creationId xmlns:a16="http://schemas.microsoft.com/office/drawing/2014/main" id="{DBDBC8F7-9CB7-4416-83FD-BB79254AD659}"/>
              </a:ext>
            </a:extLst>
          </p:cNvPr>
          <p:cNvSpPr>
            <a:spLocks noGrp="1"/>
          </p:cNvSpPr>
          <p:nvPr/>
        </p:nvSpPr>
        <p:spPr>
          <a:xfrm>
            <a:off x="8699107" y="5842955"/>
            <a:ext cx="2724150" cy="190500"/>
          </a:xfrm>
          <a:prstGeom prst="rect">
            <a:avLst/>
          </a:prstGeom>
          <a:noFill/>
          <a:ln w="0">
            <a:noFill/>
            <a:prstDash val="solid"/>
          </a:ln>
        </p:spPr>
        <p:txBody>
          <a:bodyPr/>
          <a:lstStyle/>
          <a:p>
            <a:pPr algn="l">
              <a:defRPr sz="1050" b="0" i="0">
                <a:solidFill>
                  <a:srgbClr val="555052"/>
                </a:solidFill>
              </a:defRPr>
            </a:pPr>
            <a:r>
              <a:rPr sz="1050" b="0" i="0">
                <a:solidFill>
                  <a:srgbClr val="555052"/>
                </a:solidFill>
              </a:rPr>
              <a:t>749 reported logical binaries</a:t>
            </a:r>
          </a:p>
        </p:txBody>
      </p:sp>
      <p:sp>
        <p:nvSpPr>
          <p:cNvPr id="35" name="result-summary">
            <a:extLst>
              <a:ext uri="{FF2B5EF4-FFF2-40B4-BE49-F238E27FC236}">
                <a16:creationId xmlns:a16="http://schemas.microsoft.com/office/drawing/2014/main" id="{595AA32D-BDB0-4A65-AA78-0D4951BA671F}"/>
              </a:ext>
            </a:extLst>
          </p:cNvPr>
          <p:cNvSpPr>
            <a:spLocks noGrp="1"/>
          </p:cNvSpPr>
          <p:nvPr/>
        </p:nvSpPr>
        <p:spPr>
          <a:xfrm>
            <a:off x="2324100" y="6345758"/>
            <a:ext cx="9486900" cy="209550"/>
          </a:xfrm>
          <a:prstGeom prst="rect">
            <a:avLst/>
          </a:prstGeom>
          <a:noFill/>
          <a:ln w="0">
            <a:noFill/>
            <a:prstDash val="solid"/>
          </a:ln>
        </p:spPr>
        <p:txBody>
          <a:bodyPr lIns="91440" tIns="45720" rIns="91440" bIns="45720" anchor="t"/>
          <a:lstStyle/>
          <a:p>
            <a:pPr algn="ctr">
              <a:defRPr sz="1125" b="1" i="0">
                <a:solidFill>
                  <a:srgbClr val="252122"/>
                </a:solidFill>
              </a:defRPr>
            </a:pPr>
            <a:r>
              <a:rPr sz="1200" b="1" i="0" dirty="0">
                <a:solidFill>
                  <a:srgbClr val="252122"/>
                </a:solidFill>
              </a:rPr>
              <a:t>D-Wave Leap + classical LP solver | Same optimal objective as CBD in the tested cases | RAND is lower</a:t>
            </a:r>
            <a:endParaRPr lang="en-US" sz="1200" b="1" i="0" dirty="0">
              <a:solidFill>
                <a:srgbClr val="252122"/>
              </a:solidFill>
              <a:ea typeface="Calibri"/>
              <a:cs typeface="Calibri"/>
            </a:endParaRPr>
          </a:p>
        </p:txBody>
      </p:sp>
      <p:pic>
        <p:nvPicPr>
          <p:cNvPr id="13" name="Picture 12">
            <a:extLst>
              <a:ext uri="{FF2B5EF4-FFF2-40B4-BE49-F238E27FC236}">
                <a16:creationId xmlns:a16="http://schemas.microsoft.com/office/drawing/2014/main" id="{C6038E9E-02B4-1285-D429-EF04F9A17B50}"/>
              </a:ext>
            </a:extLst>
          </p:cNvPr>
          <p:cNvPicPr>
            <a:picLocks noChangeAspect="1"/>
          </p:cNvPicPr>
          <p:nvPr/>
        </p:nvPicPr>
        <p:blipFill>
          <a:blip r:embed="rId3"/>
          <a:stretch>
            <a:fillRect/>
          </a:stretch>
        </p:blipFill>
        <p:spPr>
          <a:xfrm>
            <a:off x="2473970" y="3584391"/>
            <a:ext cx="4728784" cy="1833606"/>
          </a:xfrm>
          <a:prstGeom prst="rect">
            <a:avLst/>
          </a:prstGeom>
        </p:spPr>
      </p:pic>
      <p:pic>
        <p:nvPicPr>
          <p:cNvPr id="18" name="Picture 17">
            <a:extLst>
              <a:ext uri="{FF2B5EF4-FFF2-40B4-BE49-F238E27FC236}">
                <a16:creationId xmlns:a16="http://schemas.microsoft.com/office/drawing/2014/main" id="{221D4C1A-86AC-4A6F-7FCE-3855C8213D3B}"/>
              </a:ext>
            </a:extLst>
          </p:cNvPr>
          <p:cNvPicPr>
            <a:picLocks noChangeAspect="1"/>
          </p:cNvPicPr>
          <p:nvPr/>
        </p:nvPicPr>
        <p:blipFill>
          <a:blip r:embed="rId4"/>
          <a:stretch>
            <a:fillRect/>
          </a:stretch>
        </p:blipFill>
        <p:spPr>
          <a:xfrm>
            <a:off x="2161458" y="1119397"/>
            <a:ext cx="5158251" cy="2211826"/>
          </a:xfrm>
          <a:prstGeom prst="rect">
            <a:avLst/>
          </a:prstGeom>
        </p:spPr>
      </p:pic>
      <p:pic>
        <p:nvPicPr>
          <p:cNvPr id="39" name="Picture 38">
            <a:extLst>
              <a:ext uri="{FF2B5EF4-FFF2-40B4-BE49-F238E27FC236}">
                <a16:creationId xmlns:a16="http://schemas.microsoft.com/office/drawing/2014/main" id="{B5C100FF-25AB-1A17-7915-94E3F2DAF79E}"/>
              </a:ext>
            </a:extLst>
          </p:cNvPr>
          <p:cNvPicPr>
            <a:picLocks noChangeAspect="1"/>
          </p:cNvPicPr>
          <p:nvPr/>
        </p:nvPicPr>
        <p:blipFill>
          <a:blip r:embed="rId5"/>
          <a:stretch>
            <a:fillRect/>
          </a:stretch>
        </p:blipFill>
        <p:spPr>
          <a:xfrm>
            <a:off x="7635341" y="2350146"/>
            <a:ext cx="3543300" cy="2724150"/>
          </a:xfrm>
          <a:prstGeom prst="rect">
            <a:avLst/>
          </a:prstGeom>
        </p:spPr>
      </p:pic>
      <p:sp>
        <p:nvSpPr>
          <p:cNvPr id="40" name="TextBox 39">
            <a:extLst>
              <a:ext uri="{FF2B5EF4-FFF2-40B4-BE49-F238E27FC236}">
                <a16:creationId xmlns:a16="http://schemas.microsoft.com/office/drawing/2014/main" id="{2E1AC4A0-EFDD-992A-E19D-79159159F16D}"/>
              </a:ext>
            </a:extLst>
          </p:cNvPr>
          <p:cNvSpPr txBox="1"/>
          <p:nvPr/>
        </p:nvSpPr>
        <p:spPr>
          <a:xfrm>
            <a:off x="9056337" y="1749902"/>
            <a:ext cx="1267752"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i="0" u="none" strike="noStrike" baseline="0" dirty="0">
                <a:solidFill>
                  <a:srgbClr val="252122"/>
                </a:solidFill>
                <a:latin typeface="Calibri"/>
              </a:rPr>
              <a:t>Case 3</a:t>
            </a:r>
            <a:r>
              <a:rPr b="0" i="0" dirty="0">
                <a:solidFill>
                  <a:srgbClr val="000000"/>
                </a:solidFill>
                <a:latin typeface="Calibri"/>
                <a:ea typeface="Calibri"/>
                <a:cs typeface="Calibri"/>
              </a:rPr>
              <a:t>​</a:t>
            </a:r>
            <a:endParaRPr lang="en-US" dirty="0"/>
          </a:p>
          <a:p>
            <a:pPr algn="ctr"/>
            <a:endParaRPr lang="en-US"/>
          </a:p>
        </p:txBody>
      </p:sp>
    </p:spTree>
    <p:extLst>
      <p:ext uri="{BB962C8B-B14F-4D97-AF65-F5344CB8AC3E}">
        <p14:creationId xmlns:p14="http://schemas.microsoft.com/office/powerpoint/2010/main" val="50376919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6EE73F-411B-AB58-1CE1-03E35F43AD8C}"/>
            </a:ext>
          </a:extLst>
        </p:cNvPr>
        <p:cNvGrpSpPr/>
        <p:nvPr/>
      </p:nvGrpSpPr>
      <p:grpSpPr>
        <a:xfrm>
          <a:off x="0" y="0"/>
          <a:ext cx="0" cy="0"/>
          <a:chOff x="0" y="0"/>
          <a:chExt cx="0" cy="0"/>
        </a:xfrm>
      </p:grpSpPr>
      <p:sp>
        <p:nvSpPr>
          <p:cNvPr id="37" name="rail-10">
            <a:extLst>
              <a:ext uri="{FF2B5EF4-FFF2-40B4-BE49-F238E27FC236}">
                <a16:creationId xmlns:a16="http://schemas.microsoft.com/office/drawing/2014/main" id="{64450CBA-752C-42B2-3AD9-36FA3D1E3CA0}"/>
              </a:ext>
            </a:extLst>
          </p:cNvPr>
          <p:cNvSpPr>
            <a:spLocks noGrp="1"/>
          </p:cNvSpPr>
          <p:nvPr/>
        </p:nvSpPr>
        <p:spPr>
          <a:xfrm>
            <a:off x="0" y="0"/>
            <a:ext cx="1924050" cy="6858000"/>
          </a:xfrm>
          <a:prstGeom prst="rect">
            <a:avLst/>
          </a:prstGeom>
          <a:solidFill>
            <a:srgbClr val="A42037"/>
          </a:solidFill>
          <a:ln w="0">
            <a:solidFill>
              <a:srgbClr val="A42037"/>
            </a:solidFill>
            <a:prstDash val="solid"/>
          </a:ln>
        </p:spPr>
        <p:txBody>
          <a:bodyPr/>
          <a:lstStyle/>
          <a:p>
            <a:endParaRPr lang="en-US"/>
          </a:p>
        </p:txBody>
      </p:sp>
      <p:sp>
        <p:nvSpPr>
          <p:cNvPr id="2" name="nav-label-10-0">
            <a:extLst>
              <a:ext uri="{FF2B5EF4-FFF2-40B4-BE49-F238E27FC236}">
                <a16:creationId xmlns:a16="http://schemas.microsoft.com/office/drawing/2014/main" id="{D7E8C58D-C3B7-9FB9-1684-3B6D26B34004}"/>
              </a:ext>
            </a:extLst>
          </p:cNvPr>
          <p:cNvSpPr>
            <a:spLocks noGrp="1"/>
          </p:cNvSpPr>
          <p:nvPr/>
        </p:nvSpPr>
        <p:spPr>
          <a:xfrm>
            <a:off x="333375" y="1466850"/>
            <a:ext cx="1381125" cy="247650"/>
          </a:xfrm>
          <a:prstGeom prst="rect">
            <a:avLst/>
          </a:prstGeom>
          <a:noFill/>
          <a:ln w="0">
            <a:noFill/>
            <a:prstDash val="solid"/>
          </a:ln>
        </p:spPr>
        <p:txBody>
          <a:bodyPr/>
          <a:lstStyle/>
          <a:p>
            <a:pPr algn="l">
              <a:defRPr sz="1350" b="0" i="0">
                <a:solidFill>
                  <a:srgbClr val="F3DADF"/>
                </a:solidFill>
              </a:defRPr>
            </a:pPr>
            <a:r>
              <a:rPr sz="1350" b="0" i="0">
                <a:solidFill>
                  <a:srgbClr val="F3DADF"/>
                </a:solidFill>
              </a:rPr>
              <a:t>Q Algorithm</a:t>
            </a:r>
          </a:p>
        </p:txBody>
      </p:sp>
      <p:sp>
        <p:nvSpPr>
          <p:cNvPr id="3" name="nav-label-10-1">
            <a:extLst>
              <a:ext uri="{FF2B5EF4-FFF2-40B4-BE49-F238E27FC236}">
                <a16:creationId xmlns:a16="http://schemas.microsoft.com/office/drawing/2014/main" id="{8472C672-4EBB-37ED-D773-BA8272F6B25A}"/>
              </a:ext>
            </a:extLst>
          </p:cNvPr>
          <p:cNvSpPr>
            <a:spLocks noGrp="1"/>
          </p:cNvSpPr>
          <p:nvPr/>
        </p:nvSpPr>
        <p:spPr>
          <a:xfrm>
            <a:off x="333375" y="2400300"/>
            <a:ext cx="1381125" cy="247650"/>
          </a:xfrm>
          <a:prstGeom prst="rect">
            <a:avLst/>
          </a:prstGeom>
          <a:noFill/>
          <a:ln w="0">
            <a:noFill/>
            <a:prstDash val="solid"/>
          </a:ln>
        </p:spPr>
        <p:txBody>
          <a:bodyPr/>
          <a:lstStyle/>
          <a:p>
            <a:pPr algn="l">
              <a:defRPr sz="1350" b="0" i="0">
                <a:solidFill>
                  <a:srgbClr val="F3DADF"/>
                </a:solidFill>
              </a:defRPr>
            </a:pPr>
            <a:r>
              <a:rPr sz="1350" b="0" i="0">
                <a:solidFill>
                  <a:srgbClr val="F3DADF"/>
                </a:solidFill>
              </a:rPr>
              <a:t>HyQC</a:t>
            </a:r>
          </a:p>
        </p:txBody>
      </p:sp>
      <p:sp>
        <p:nvSpPr>
          <p:cNvPr id="6" name="nav-label-10-3">
            <a:extLst>
              <a:ext uri="{FF2B5EF4-FFF2-40B4-BE49-F238E27FC236}">
                <a16:creationId xmlns:a16="http://schemas.microsoft.com/office/drawing/2014/main" id="{EB9A831D-9868-AA7E-9363-143A0227CA19}"/>
              </a:ext>
            </a:extLst>
          </p:cNvPr>
          <p:cNvSpPr>
            <a:spLocks noGrp="1"/>
          </p:cNvSpPr>
          <p:nvPr/>
        </p:nvSpPr>
        <p:spPr>
          <a:xfrm>
            <a:off x="272415" y="3464560"/>
            <a:ext cx="1381125" cy="247650"/>
          </a:xfrm>
          <a:prstGeom prst="rect">
            <a:avLst/>
          </a:prstGeom>
          <a:noFill/>
          <a:ln w="0">
            <a:noFill/>
            <a:prstDash val="solid"/>
          </a:ln>
        </p:spPr>
        <p:txBody>
          <a:bodyPr lIns="91440" tIns="45720" rIns="91440" bIns="45720" anchor="t"/>
          <a:lstStyle/>
          <a:p>
            <a:pPr algn="l">
              <a:defRPr sz="1350" b="0" i="0">
                <a:solidFill>
                  <a:srgbClr val="F3DADF"/>
                </a:solidFill>
              </a:defRPr>
            </a:pPr>
            <a:r>
              <a:rPr lang="en-US" sz="1350" dirty="0">
                <a:solidFill>
                  <a:srgbClr val="F3DADF"/>
                </a:solidFill>
                <a:ea typeface="Calibri"/>
                <a:cs typeface="Calibri"/>
              </a:rPr>
              <a:t>Application</a:t>
            </a:r>
            <a:endParaRPr lang="en-US" sz="1350" b="0" i="0" dirty="0">
              <a:solidFill>
                <a:srgbClr val="F3DADF"/>
              </a:solidFill>
              <a:ea typeface="Calibri"/>
              <a:cs typeface="Calibri"/>
            </a:endParaRPr>
          </a:p>
        </p:txBody>
      </p:sp>
      <p:sp>
        <p:nvSpPr>
          <p:cNvPr id="7" name="kicker-10">
            <a:extLst>
              <a:ext uri="{FF2B5EF4-FFF2-40B4-BE49-F238E27FC236}">
                <a16:creationId xmlns:a16="http://schemas.microsoft.com/office/drawing/2014/main" id="{769B734B-C51E-01BA-4787-8240F1495724}"/>
              </a:ext>
            </a:extLst>
          </p:cNvPr>
          <p:cNvSpPr>
            <a:spLocks noGrp="1"/>
          </p:cNvSpPr>
          <p:nvPr/>
        </p:nvSpPr>
        <p:spPr>
          <a:xfrm>
            <a:off x="2324100" y="381000"/>
            <a:ext cx="5334000" cy="228600"/>
          </a:xfrm>
          <a:prstGeom prst="rect">
            <a:avLst/>
          </a:prstGeom>
          <a:noFill/>
          <a:ln w="0">
            <a:noFill/>
            <a:prstDash val="solid"/>
          </a:ln>
        </p:spPr>
        <p:txBody>
          <a:bodyPr lIns="91440" tIns="45720" rIns="91440" bIns="45720" anchor="t"/>
          <a:lstStyle/>
          <a:p>
            <a:pPr algn="l">
              <a:defRPr sz="1200" b="1" i="0">
                <a:solidFill>
                  <a:srgbClr val="A42037"/>
                </a:solidFill>
              </a:defRPr>
            </a:pPr>
            <a:r>
              <a:rPr lang="en-US" sz="1200" b="1" dirty="0">
                <a:solidFill>
                  <a:srgbClr val="A42037"/>
                </a:solidFill>
              </a:rPr>
              <a:t>CONCLUSION</a:t>
            </a:r>
            <a:endParaRPr lang="en-US" dirty="0"/>
          </a:p>
        </p:txBody>
      </p:sp>
      <p:sp>
        <p:nvSpPr>
          <p:cNvPr id="8" name="title-10">
            <a:extLst>
              <a:ext uri="{FF2B5EF4-FFF2-40B4-BE49-F238E27FC236}">
                <a16:creationId xmlns:a16="http://schemas.microsoft.com/office/drawing/2014/main" id="{15F8FC0B-4C5E-E0DB-B2E1-B11654D62F3D}"/>
              </a:ext>
            </a:extLst>
          </p:cNvPr>
          <p:cNvSpPr>
            <a:spLocks noGrp="1"/>
          </p:cNvSpPr>
          <p:nvPr/>
        </p:nvSpPr>
        <p:spPr>
          <a:xfrm>
            <a:off x="2324100" y="704850"/>
            <a:ext cx="9486900" cy="523875"/>
          </a:xfrm>
          <a:prstGeom prst="rect">
            <a:avLst/>
          </a:prstGeom>
          <a:noFill/>
          <a:ln w="0">
            <a:noFill/>
            <a:prstDash val="solid"/>
          </a:ln>
        </p:spPr>
        <p:txBody>
          <a:bodyPr lIns="91440" tIns="45720" rIns="91440" bIns="45720" anchor="t"/>
          <a:lstStyle/>
          <a:p>
            <a:pPr>
              <a:defRPr sz="2700" b="1" i="0">
                <a:solidFill>
                  <a:srgbClr val="252122"/>
                </a:solidFill>
              </a:defRPr>
            </a:pPr>
            <a:r>
              <a:rPr lang="en-US" dirty="0">
                <a:ea typeface="Calibri"/>
                <a:cs typeface="Calibri"/>
              </a:rPr>
              <a:t>Hybrid Quantum Classical Computing</a:t>
            </a:r>
          </a:p>
        </p:txBody>
      </p:sp>
      <p:sp>
        <p:nvSpPr>
          <p:cNvPr id="10" name="footer-10">
            <a:extLst>
              <a:ext uri="{FF2B5EF4-FFF2-40B4-BE49-F238E27FC236}">
                <a16:creationId xmlns:a16="http://schemas.microsoft.com/office/drawing/2014/main" id="{79E0BF43-B51B-3739-F249-A3F6045695C1}"/>
              </a:ext>
            </a:extLst>
          </p:cNvPr>
          <p:cNvSpPr>
            <a:spLocks noGrp="1"/>
          </p:cNvSpPr>
          <p:nvPr/>
        </p:nvSpPr>
        <p:spPr>
          <a:xfrm>
            <a:off x="2324100" y="6553200"/>
            <a:ext cx="6191250" cy="171450"/>
          </a:xfrm>
          <a:prstGeom prst="rect">
            <a:avLst/>
          </a:prstGeom>
          <a:noFill/>
          <a:ln w="0">
            <a:noFill/>
            <a:prstDash val="solid"/>
          </a:ln>
        </p:spPr>
        <p:txBody>
          <a:bodyPr/>
          <a:lstStyle/>
          <a:p>
            <a:pPr algn="l">
              <a:defRPr sz="900" b="0" i="1">
                <a:solidFill>
                  <a:srgbClr val="6C6768"/>
                </a:solidFill>
              </a:defRPr>
            </a:pPr>
            <a:r>
              <a:rPr sz="900" b="0" i="1">
                <a:solidFill>
                  <a:srgbClr val="6C6768"/>
                </a:solidFill>
              </a:rPr>
              <a:t>Hybrid Satellite-Ground Quantum Networks and Computing | QCE '26</a:t>
            </a:r>
          </a:p>
        </p:txBody>
      </p:sp>
      <p:sp>
        <p:nvSpPr>
          <p:cNvPr id="9" name="nav-active-10-2">
            <a:extLst>
              <a:ext uri="{FF2B5EF4-FFF2-40B4-BE49-F238E27FC236}">
                <a16:creationId xmlns:a16="http://schemas.microsoft.com/office/drawing/2014/main" id="{93A47D1E-966B-73B7-4ADE-56107778C12C}"/>
              </a:ext>
            </a:extLst>
          </p:cNvPr>
          <p:cNvSpPr>
            <a:spLocks noGrp="1"/>
          </p:cNvSpPr>
          <p:nvPr/>
        </p:nvSpPr>
        <p:spPr>
          <a:xfrm>
            <a:off x="133349" y="4411344"/>
            <a:ext cx="1666875" cy="553720"/>
          </a:xfrm>
          <a:prstGeom prst="roundRect">
            <a:avLst>
              <a:gd name="adj" fmla="val 19643"/>
            </a:avLst>
          </a:prstGeom>
          <a:solidFill>
            <a:srgbClr val="FFFFFF"/>
          </a:solidFill>
          <a:ln w="0">
            <a:solidFill>
              <a:srgbClr val="FFFFFF"/>
            </a:solidFill>
            <a:prstDash val="solid"/>
          </a:ln>
        </p:spPr>
        <p:txBody>
          <a:bodyPr lIns="91440" tIns="45720" rIns="91440" bIns="45720" anchor="t"/>
          <a:lstStyle/>
          <a:p>
            <a:pPr algn="just"/>
            <a:r>
              <a:rPr lang="en-US" sz="1350" b="1" dirty="0">
                <a:solidFill>
                  <a:srgbClr val="A42037"/>
                </a:solidFill>
                <a:latin typeface="Calibri"/>
              </a:rPr>
              <a:t>   Conclusion</a:t>
            </a:r>
            <a:endParaRPr lang="en-US" sz="1350" dirty="0">
              <a:ea typeface="Calibri"/>
              <a:cs typeface="Calibri"/>
            </a:endParaRPr>
          </a:p>
        </p:txBody>
      </p:sp>
      <p:sp>
        <p:nvSpPr>
          <p:cNvPr id="14" name="TextBox 13">
            <a:extLst>
              <a:ext uri="{FF2B5EF4-FFF2-40B4-BE49-F238E27FC236}">
                <a16:creationId xmlns:a16="http://schemas.microsoft.com/office/drawing/2014/main" id="{48371C41-5F97-1F63-AFD8-9CD4325D12EB}"/>
              </a:ext>
            </a:extLst>
          </p:cNvPr>
          <p:cNvSpPr txBox="1"/>
          <p:nvPr/>
        </p:nvSpPr>
        <p:spPr>
          <a:xfrm>
            <a:off x="2320869" y="1289662"/>
            <a:ext cx="9601200" cy="403187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800" dirty="0">
                <a:ea typeface="+mn-lt"/>
                <a:cs typeface="+mn-lt"/>
              </a:rPr>
              <a:t>Select the right role for each processor</a:t>
            </a:r>
          </a:p>
          <a:p>
            <a:pPr marL="742950" lvl="1" indent="-285750">
              <a:buFont typeface="Courier New"/>
              <a:buChar char="o"/>
            </a:pPr>
            <a:r>
              <a:rPr lang="en-US" sz="2400" dirty="0">
                <a:ea typeface="+mn-lt"/>
                <a:cs typeface="+mn-lt"/>
              </a:rPr>
              <a:t>QPU: hard tasks; CPU: convex optimization</a:t>
            </a:r>
            <a:r>
              <a:rPr lang="en-US" sz="2800" dirty="0">
                <a:ea typeface="+mn-lt"/>
                <a:cs typeface="+mn-lt"/>
              </a:rPr>
              <a:t>;</a:t>
            </a:r>
          </a:p>
          <a:p>
            <a:pPr marL="285750" indent="-285750">
              <a:buFont typeface="Arial"/>
              <a:buChar char="•"/>
            </a:pPr>
            <a:r>
              <a:rPr lang="en-US" sz="2800" dirty="0">
                <a:ea typeface="+mn-lt"/>
                <a:cs typeface="+mn-lt"/>
              </a:rPr>
              <a:t>Decomposition provides the bridge</a:t>
            </a:r>
          </a:p>
          <a:p>
            <a:pPr marL="742950" lvl="1" indent="-285750">
              <a:buFont typeface="Courier New"/>
              <a:buChar char="o"/>
            </a:pPr>
            <a:r>
              <a:rPr lang="en-US" sz="2400" dirty="0">
                <a:ea typeface="+mn-lt"/>
                <a:cs typeface="+mn-lt"/>
              </a:rPr>
              <a:t>Benders and Dantzig–Wolfe decomposition create a structured interface between quantum and classical computing</a:t>
            </a:r>
          </a:p>
          <a:p>
            <a:pPr marL="742950" lvl="1" indent="-285750">
              <a:buFont typeface="Courier New"/>
              <a:buChar char="o"/>
            </a:pPr>
            <a:r>
              <a:rPr lang="en-US" sz="2400" dirty="0">
                <a:ea typeface="+mn-lt"/>
                <a:cs typeface="+mn-lt"/>
              </a:rPr>
              <a:t>Multiple QPU samples can generate multiple cuts in one iteration and reduce the number of decomposition rounds</a:t>
            </a:r>
          </a:p>
          <a:p>
            <a:pPr marL="285750" indent="-285750">
              <a:buFont typeface="Arial"/>
              <a:buChar char="•"/>
            </a:pPr>
            <a:r>
              <a:rPr lang="en-US" sz="2800" dirty="0">
                <a:ea typeface="+mn-lt"/>
                <a:cs typeface="+mn-lt"/>
              </a:rPr>
              <a:t>The SAGIN case study demonstrates the workflow</a:t>
            </a:r>
            <a:endParaRPr lang="en-US" dirty="0"/>
          </a:p>
          <a:p>
            <a:pPr marL="742950" lvl="1" indent="-285750">
              <a:buFont typeface="Courier New"/>
              <a:buChar char="o"/>
            </a:pPr>
            <a:r>
              <a:rPr lang="en-US" sz="2400" dirty="0">
                <a:ea typeface="+mn-lt"/>
                <a:cs typeface="+mn-lt"/>
              </a:rPr>
              <a:t>hybrid method reached the same optimal objective as classical Benders decomposition while requiring fewer Benders rounds</a:t>
            </a:r>
            <a:endParaRPr lang="en-US" sz="2400" dirty="0">
              <a:ea typeface="Calibri" panose="020F0502020204030204"/>
              <a:cs typeface="Calibri" panose="020F0502020204030204"/>
            </a:endParaRPr>
          </a:p>
        </p:txBody>
      </p:sp>
    </p:spTree>
    <p:extLst>
      <p:ext uri="{BB962C8B-B14F-4D97-AF65-F5344CB8AC3E}">
        <p14:creationId xmlns:p14="http://schemas.microsoft.com/office/powerpoint/2010/main" val="220470444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home/claude/assets/bg_texture.png"/>
          <p:cNvPicPr>
            <a:picLocks noChangeAspect="1"/>
          </p:cNvPicPr>
          <p:nvPr/>
        </p:nvPicPr>
        <p:blipFill>
          <a:blip r:embed="rId3"/>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A42037">
              <a:alpha val="70000"/>
            </a:srgbClr>
          </a:solidFill>
          <a:ln/>
        </p:spPr>
        <p:txBody>
          <a:bodyPr/>
          <a:lstStyle/>
          <a:p>
            <a:endParaRPr lang="en-US"/>
          </a:p>
        </p:txBody>
      </p:sp>
      <p:sp>
        <p:nvSpPr>
          <p:cNvPr id="4" name="Text 1"/>
          <p:cNvSpPr/>
          <p:nvPr/>
        </p:nvSpPr>
        <p:spPr>
          <a:xfrm>
            <a:off x="822960" y="2788920"/>
            <a:ext cx="10515600" cy="365760"/>
          </a:xfrm>
          <a:prstGeom prst="rect">
            <a:avLst/>
          </a:prstGeom>
          <a:noFill/>
          <a:ln/>
        </p:spPr>
        <p:txBody>
          <a:bodyPr wrap="square" rtlCol="0" anchor="ctr"/>
          <a:lstStyle/>
          <a:p>
            <a:pPr marL="0" indent="0">
              <a:buNone/>
            </a:pPr>
            <a:r>
              <a:rPr lang="en-US" sz="1300" b="1" kern="0" spc="200" dirty="0">
                <a:solidFill>
                  <a:srgbClr val="F0D3D8"/>
                </a:solidFill>
                <a:latin typeface="Calibri" pitchFamily="34" charset="0"/>
                <a:ea typeface="Calibri" pitchFamily="34" charset="-122"/>
                <a:cs typeface="Calibri" pitchFamily="34" charset="-120"/>
              </a:rPr>
              <a:t>SECTION 3</a:t>
            </a:r>
            <a:endParaRPr lang="en-US" sz="1300" dirty="0"/>
          </a:p>
        </p:txBody>
      </p:sp>
      <p:sp>
        <p:nvSpPr>
          <p:cNvPr id="5" name="Text 2"/>
          <p:cNvSpPr/>
          <p:nvPr/>
        </p:nvSpPr>
        <p:spPr>
          <a:xfrm>
            <a:off x="822960" y="3154680"/>
            <a:ext cx="10515600" cy="1005840"/>
          </a:xfrm>
          <a:prstGeom prst="rect">
            <a:avLst/>
          </a:prstGeom>
          <a:noFill/>
          <a:ln/>
        </p:spPr>
        <p:txBody>
          <a:bodyPr wrap="square" rtlCol="0" anchor="ctr"/>
          <a:lstStyle/>
          <a:p>
            <a:pPr marL="0" indent="0">
              <a:buNone/>
            </a:pPr>
            <a:r>
              <a:rPr lang="en-US" sz="3600" b="1" dirty="0">
                <a:solidFill>
                  <a:srgbClr val="FFFFFF"/>
                </a:solidFill>
                <a:latin typeface="Cambria" pitchFamily="34" charset="0"/>
                <a:ea typeface="Cambria" pitchFamily="34" charset="-122"/>
                <a:cs typeface="Cambria" pitchFamily="34" charset="-120"/>
              </a:rPr>
              <a:t>Entanglement Distribution in Hybrid Satellite-Ground Quantum Networks</a:t>
            </a:r>
            <a:endParaRPr lang="en-US" sz="3600" dirty="0"/>
          </a:p>
        </p:txBody>
      </p:sp>
      <p:sp>
        <p:nvSpPr>
          <p:cNvPr id="6" name="Text 3"/>
          <p:cNvSpPr/>
          <p:nvPr/>
        </p:nvSpPr>
        <p:spPr>
          <a:xfrm>
            <a:off x="822960" y="4160520"/>
            <a:ext cx="9144000" cy="457200"/>
          </a:xfrm>
          <a:prstGeom prst="rect">
            <a:avLst/>
          </a:prstGeom>
          <a:noFill/>
          <a:ln/>
        </p:spPr>
        <p:txBody>
          <a:bodyPr wrap="square" rtlCol="0" anchor="ctr"/>
          <a:lstStyle/>
          <a:p>
            <a:pPr marL="0" indent="0">
              <a:buNone/>
            </a:pPr>
            <a:r>
              <a:rPr lang="en-US" sz="1500" i="1" dirty="0">
                <a:solidFill>
                  <a:srgbClr val="F0D3D8"/>
                </a:solidFill>
                <a:latin typeface="Calibri" pitchFamily="34" charset="0"/>
                <a:ea typeface="Calibri" pitchFamily="34" charset="-122"/>
                <a:cs typeface="Calibri" pitchFamily="34" charset="-120"/>
              </a:rPr>
              <a:t>How to use satellite to provide entanglement for ground quantum networks</a:t>
            </a:r>
          </a:p>
        </p:txBody>
      </p:sp>
      <p:sp>
        <p:nvSpPr>
          <p:cNvPr id="7" name="Text 4"/>
          <p:cNvSpPr/>
          <p:nvPr/>
        </p:nvSpPr>
        <p:spPr>
          <a:xfrm>
            <a:off x="11551615" y="6473952"/>
            <a:ext cx="411480" cy="274320"/>
          </a:xfrm>
          <a:prstGeom prst="rect">
            <a:avLst/>
          </a:prstGeom>
          <a:noFill/>
          <a:ln/>
        </p:spPr>
        <p:txBody>
          <a:bodyPr wrap="square" rtlCol="0" anchor="ctr"/>
          <a:lstStyle/>
          <a:p>
            <a:pPr marL="0" indent="0" algn="r">
              <a:buNone/>
            </a:pPr>
            <a:r>
              <a:rPr lang="en-US" sz="1000" dirty="0">
                <a:solidFill>
                  <a:srgbClr val="E8C9CE"/>
                </a:solidFill>
                <a:latin typeface="Calibri" pitchFamily="34" charset="0"/>
                <a:ea typeface="Calibri" pitchFamily="34" charset="-122"/>
                <a:cs typeface="Calibri" pitchFamily="34" charset="-120"/>
              </a:rPr>
              <a:t>3</a:t>
            </a:r>
            <a:endParaRPr lang="en-US" sz="1000" dirty="0"/>
          </a:p>
        </p:txBody>
      </p:sp>
      <p:sp>
        <p:nvSpPr>
          <p:cNvPr id="8" name="Text 5"/>
          <p:cNvSpPr/>
          <p:nvPr/>
        </p:nvSpPr>
        <p:spPr>
          <a:xfrm>
            <a:off x="502920" y="6473952"/>
            <a:ext cx="5486400" cy="274320"/>
          </a:xfrm>
          <a:prstGeom prst="rect">
            <a:avLst/>
          </a:prstGeom>
          <a:noFill/>
          <a:ln/>
        </p:spPr>
        <p:txBody>
          <a:bodyPr wrap="square" rtlCol="0" anchor="ctr"/>
          <a:lstStyle/>
          <a:p>
            <a:pPr marL="0" indent="0">
              <a:buNone/>
            </a:pPr>
            <a:r>
              <a:rPr lang="en-US" sz="900" i="1" dirty="0">
                <a:solidFill>
                  <a:srgbClr val="E8C9CE"/>
                </a:solidFill>
                <a:latin typeface="Calibri" pitchFamily="34" charset="0"/>
                <a:ea typeface="Calibri" pitchFamily="34" charset="-122"/>
                <a:cs typeface="Calibri" pitchFamily="34" charset="-120"/>
              </a:rPr>
              <a:t>Hybrid Satellite-Ground Quantum Networks and Computing |  QCE ’26</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554480" cy="6858000"/>
          </a:xfrm>
          <a:prstGeom prst="rect">
            <a:avLst/>
          </a:prstGeom>
          <a:solidFill>
            <a:srgbClr val="A42037"/>
          </a:solidFill>
          <a:ln/>
        </p:spPr>
        <p:txBody>
          <a:bodyPr/>
          <a:lstStyle/>
          <a:p>
            <a:endParaRPr lang="en-US"/>
          </a:p>
        </p:txBody>
      </p:sp>
      <p:sp>
        <p:nvSpPr>
          <p:cNvPr id="4" name="Text 2"/>
          <p:cNvSpPr/>
          <p:nvPr/>
        </p:nvSpPr>
        <p:spPr>
          <a:xfrm>
            <a:off x="2011680" y="411480"/>
            <a:ext cx="9677095" cy="658368"/>
          </a:xfrm>
          <a:prstGeom prst="rect">
            <a:avLst/>
          </a:prstGeom>
          <a:noFill/>
          <a:ln/>
        </p:spPr>
        <p:txBody>
          <a:bodyPr wrap="square" rtlCol="0" anchor="ctr"/>
          <a:lstStyle/>
          <a:p>
            <a:pPr marL="0" indent="0">
              <a:buNone/>
            </a:pPr>
            <a:r>
              <a:rPr lang="en-US" sz="3000" b="1" dirty="0">
                <a:solidFill>
                  <a:srgbClr val="231F20"/>
                </a:solidFill>
                <a:latin typeface="Cambria" pitchFamily="34" charset="0"/>
                <a:ea typeface="Cambria" pitchFamily="34" charset="-122"/>
                <a:cs typeface="Cambria" pitchFamily="34" charset="-120"/>
              </a:rPr>
              <a:t>Outline</a:t>
            </a:r>
            <a:endParaRPr lang="en-US" sz="3000" dirty="0"/>
          </a:p>
        </p:txBody>
      </p:sp>
      <p:sp>
        <p:nvSpPr>
          <p:cNvPr id="5" name="Shape 3"/>
          <p:cNvSpPr/>
          <p:nvPr/>
        </p:nvSpPr>
        <p:spPr>
          <a:xfrm>
            <a:off x="2011680" y="1600200"/>
            <a:ext cx="585216" cy="585216"/>
          </a:xfrm>
          <a:prstGeom prst="roundRect">
            <a:avLst>
              <a:gd name="adj" fmla="val 50000"/>
            </a:avLst>
          </a:prstGeom>
          <a:solidFill>
            <a:srgbClr val="F2F0EF"/>
          </a:solidFill>
          <a:ln w="15875">
            <a:solidFill>
              <a:srgbClr val="A42037"/>
            </a:solidFill>
            <a:prstDash val="solid"/>
          </a:ln>
        </p:spPr>
        <p:txBody>
          <a:bodyPr/>
          <a:lstStyle/>
          <a:p>
            <a:endParaRPr lang="en-US"/>
          </a:p>
        </p:txBody>
      </p:sp>
      <p:sp>
        <p:nvSpPr>
          <p:cNvPr id="6" name="Text 4"/>
          <p:cNvSpPr/>
          <p:nvPr/>
        </p:nvSpPr>
        <p:spPr>
          <a:xfrm>
            <a:off x="2011680" y="1600200"/>
            <a:ext cx="585216" cy="585216"/>
          </a:xfrm>
          <a:prstGeom prst="rect">
            <a:avLst/>
          </a:prstGeom>
          <a:noFill/>
          <a:ln/>
        </p:spPr>
        <p:txBody>
          <a:bodyPr wrap="square" rtlCol="0" anchor="ctr"/>
          <a:lstStyle/>
          <a:p>
            <a:pPr marL="0" indent="0" algn="ctr">
              <a:buNone/>
            </a:pPr>
            <a:r>
              <a:rPr lang="en-US" sz="1800" b="1" dirty="0">
                <a:solidFill>
                  <a:srgbClr val="A42037"/>
                </a:solidFill>
                <a:latin typeface="Cambria" pitchFamily="34" charset="0"/>
                <a:ea typeface="Cambria" pitchFamily="34" charset="-122"/>
                <a:cs typeface="Cambria" pitchFamily="34" charset="-120"/>
              </a:rPr>
              <a:t>1</a:t>
            </a:r>
            <a:endParaRPr lang="en-US" sz="1800" dirty="0"/>
          </a:p>
        </p:txBody>
      </p:sp>
      <p:sp>
        <p:nvSpPr>
          <p:cNvPr id="7" name="Text 5"/>
          <p:cNvSpPr/>
          <p:nvPr/>
        </p:nvSpPr>
        <p:spPr>
          <a:xfrm>
            <a:off x="2788920" y="1572768"/>
            <a:ext cx="8854135" cy="365760"/>
          </a:xfrm>
          <a:prstGeom prst="rect">
            <a:avLst/>
          </a:prstGeom>
          <a:noFill/>
          <a:ln/>
        </p:spPr>
        <p:txBody>
          <a:bodyPr wrap="square" rtlCol="0" anchor="ctr"/>
          <a:lstStyle/>
          <a:p>
            <a:pPr marL="0" indent="0">
              <a:buNone/>
            </a:pPr>
            <a:r>
              <a:rPr lang="en-US" sz="1600" b="1" dirty="0">
                <a:solidFill>
                  <a:srgbClr val="231F20"/>
                </a:solidFill>
                <a:latin typeface="Calibri" pitchFamily="34" charset="0"/>
                <a:ea typeface="Calibri" pitchFamily="34" charset="-122"/>
                <a:cs typeface="Calibri" pitchFamily="34" charset="-120"/>
              </a:rPr>
              <a:t>Introduction</a:t>
            </a:r>
            <a:endParaRPr lang="en-US" sz="1600" dirty="0"/>
          </a:p>
        </p:txBody>
      </p:sp>
      <p:sp>
        <p:nvSpPr>
          <p:cNvPr id="8" name="Text 6"/>
          <p:cNvSpPr/>
          <p:nvPr/>
        </p:nvSpPr>
        <p:spPr>
          <a:xfrm>
            <a:off x="2788920" y="1901952"/>
            <a:ext cx="8854135" cy="365760"/>
          </a:xfrm>
          <a:prstGeom prst="rect">
            <a:avLst/>
          </a:prstGeom>
          <a:noFill/>
          <a:ln/>
        </p:spPr>
        <p:txBody>
          <a:bodyPr wrap="square" rtlCol="0" anchor="ctr"/>
          <a:lstStyle/>
          <a:p>
            <a:pPr marL="0" indent="0">
              <a:buNone/>
            </a:pPr>
            <a:r>
              <a:rPr lang="en-US" sz="1200" dirty="0">
                <a:solidFill>
                  <a:srgbClr val="58595B"/>
                </a:solidFill>
                <a:latin typeface="Calibri" pitchFamily="34" charset="0"/>
                <a:ea typeface="Calibri" pitchFamily="34" charset="-122"/>
                <a:cs typeface="Calibri" pitchFamily="34" charset="-120"/>
              </a:rPr>
              <a:t>Motivation, background, and problem setup</a:t>
            </a:r>
            <a:endParaRPr lang="en-US" sz="1200" dirty="0"/>
          </a:p>
        </p:txBody>
      </p:sp>
      <p:sp>
        <p:nvSpPr>
          <p:cNvPr id="9" name="Shape 7"/>
          <p:cNvSpPr/>
          <p:nvPr/>
        </p:nvSpPr>
        <p:spPr>
          <a:xfrm>
            <a:off x="2011680" y="2441448"/>
            <a:ext cx="9677095" cy="0"/>
          </a:xfrm>
          <a:prstGeom prst="line">
            <a:avLst/>
          </a:prstGeom>
          <a:noFill/>
          <a:ln w="9525">
            <a:solidFill>
              <a:srgbClr val="DAD7D6"/>
            </a:solidFill>
            <a:prstDash val="solid"/>
          </a:ln>
        </p:spPr>
        <p:txBody>
          <a:bodyPr/>
          <a:lstStyle/>
          <a:p>
            <a:endParaRPr lang="en-US"/>
          </a:p>
        </p:txBody>
      </p:sp>
      <p:sp>
        <p:nvSpPr>
          <p:cNvPr id="10" name="Shape 8"/>
          <p:cNvSpPr/>
          <p:nvPr/>
        </p:nvSpPr>
        <p:spPr>
          <a:xfrm>
            <a:off x="2011680" y="2532888"/>
            <a:ext cx="585216" cy="585216"/>
          </a:xfrm>
          <a:prstGeom prst="roundRect">
            <a:avLst>
              <a:gd name="adj" fmla="val 50000"/>
            </a:avLst>
          </a:prstGeom>
          <a:solidFill>
            <a:srgbClr val="F2F0EF"/>
          </a:solidFill>
          <a:ln w="15875">
            <a:solidFill>
              <a:srgbClr val="A42037"/>
            </a:solidFill>
            <a:prstDash val="solid"/>
          </a:ln>
        </p:spPr>
        <p:txBody>
          <a:bodyPr/>
          <a:lstStyle/>
          <a:p>
            <a:endParaRPr lang="en-US"/>
          </a:p>
        </p:txBody>
      </p:sp>
      <p:sp>
        <p:nvSpPr>
          <p:cNvPr id="11" name="Text 9"/>
          <p:cNvSpPr/>
          <p:nvPr/>
        </p:nvSpPr>
        <p:spPr>
          <a:xfrm>
            <a:off x="2011680" y="2532888"/>
            <a:ext cx="585216" cy="585216"/>
          </a:xfrm>
          <a:prstGeom prst="rect">
            <a:avLst/>
          </a:prstGeom>
          <a:noFill/>
          <a:ln/>
        </p:spPr>
        <p:txBody>
          <a:bodyPr wrap="square" rtlCol="0" anchor="ctr"/>
          <a:lstStyle/>
          <a:p>
            <a:pPr marL="0" indent="0" algn="ctr">
              <a:buNone/>
            </a:pPr>
            <a:r>
              <a:rPr lang="en-US" sz="1800" b="1" dirty="0">
                <a:solidFill>
                  <a:srgbClr val="A42037"/>
                </a:solidFill>
                <a:latin typeface="Cambria" pitchFamily="34" charset="0"/>
                <a:ea typeface="Cambria" pitchFamily="34" charset="-122"/>
                <a:cs typeface="Cambria" pitchFamily="34" charset="-120"/>
              </a:rPr>
              <a:t>2</a:t>
            </a:r>
            <a:endParaRPr lang="en-US" sz="1800" dirty="0"/>
          </a:p>
        </p:txBody>
      </p:sp>
      <p:sp>
        <p:nvSpPr>
          <p:cNvPr id="12" name="Text 10"/>
          <p:cNvSpPr/>
          <p:nvPr/>
        </p:nvSpPr>
        <p:spPr>
          <a:xfrm>
            <a:off x="2788920" y="2505456"/>
            <a:ext cx="8854135" cy="365760"/>
          </a:xfrm>
          <a:prstGeom prst="rect">
            <a:avLst/>
          </a:prstGeom>
          <a:noFill/>
          <a:ln/>
        </p:spPr>
        <p:txBody>
          <a:bodyPr wrap="square" rtlCol="0" anchor="ctr"/>
          <a:lstStyle/>
          <a:p>
            <a:r>
              <a:rPr lang="en-US" sz="1600" b="1" dirty="0">
                <a:solidFill>
                  <a:srgbClr val="231F20"/>
                </a:solidFill>
                <a:latin typeface="Calibri" pitchFamily="34" charset="0"/>
                <a:ea typeface="Calibri" pitchFamily="34" charset="-122"/>
                <a:cs typeface="Calibri" pitchFamily="34" charset="-120"/>
              </a:rPr>
              <a:t>System Model and Problem Formulation</a:t>
            </a:r>
            <a:endParaRPr lang="en-US" sz="1600" dirty="0"/>
          </a:p>
        </p:txBody>
      </p:sp>
      <p:sp>
        <p:nvSpPr>
          <p:cNvPr id="13" name="Text 11"/>
          <p:cNvSpPr/>
          <p:nvPr/>
        </p:nvSpPr>
        <p:spPr>
          <a:xfrm>
            <a:off x="2788920" y="2834640"/>
            <a:ext cx="8854135" cy="365760"/>
          </a:xfrm>
          <a:prstGeom prst="rect">
            <a:avLst/>
          </a:prstGeom>
          <a:noFill/>
          <a:ln/>
        </p:spPr>
        <p:txBody>
          <a:bodyPr wrap="square" rtlCol="0" anchor="ctr"/>
          <a:lstStyle/>
          <a:p>
            <a:pPr marL="0" indent="0">
              <a:buNone/>
            </a:pPr>
            <a:r>
              <a:rPr lang="en-US" sz="1200" dirty="0">
                <a:solidFill>
                  <a:srgbClr val="58595B"/>
                </a:solidFill>
                <a:latin typeface="Calibri" pitchFamily="34" charset="0"/>
                <a:ea typeface="Calibri" pitchFamily="34" charset="-122"/>
                <a:cs typeface="Calibri" pitchFamily="34" charset="-120"/>
              </a:rPr>
              <a:t>Key concepts and definitions used throughout</a:t>
            </a:r>
            <a:endParaRPr lang="en-US" sz="1200" dirty="0"/>
          </a:p>
        </p:txBody>
      </p:sp>
      <p:sp>
        <p:nvSpPr>
          <p:cNvPr id="14" name="Shape 12"/>
          <p:cNvSpPr/>
          <p:nvPr/>
        </p:nvSpPr>
        <p:spPr>
          <a:xfrm>
            <a:off x="2011680" y="3374136"/>
            <a:ext cx="9677095" cy="0"/>
          </a:xfrm>
          <a:prstGeom prst="line">
            <a:avLst/>
          </a:prstGeom>
          <a:noFill/>
          <a:ln w="9525">
            <a:solidFill>
              <a:srgbClr val="DAD7D6"/>
            </a:solidFill>
            <a:prstDash val="solid"/>
          </a:ln>
        </p:spPr>
        <p:txBody>
          <a:bodyPr/>
          <a:lstStyle/>
          <a:p>
            <a:endParaRPr lang="en-US"/>
          </a:p>
        </p:txBody>
      </p:sp>
      <p:sp>
        <p:nvSpPr>
          <p:cNvPr id="15" name="Shape 13"/>
          <p:cNvSpPr/>
          <p:nvPr/>
        </p:nvSpPr>
        <p:spPr>
          <a:xfrm>
            <a:off x="2011680" y="3465576"/>
            <a:ext cx="585216" cy="585216"/>
          </a:xfrm>
          <a:prstGeom prst="roundRect">
            <a:avLst>
              <a:gd name="adj" fmla="val 50000"/>
            </a:avLst>
          </a:prstGeom>
          <a:solidFill>
            <a:srgbClr val="F2F0EF"/>
          </a:solidFill>
          <a:ln w="15875">
            <a:solidFill>
              <a:srgbClr val="A42037"/>
            </a:solidFill>
            <a:prstDash val="solid"/>
          </a:ln>
        </p:spPr>
        <p:txBody>
          <a:bodyPr/>
          <a:lstStyle/>
          <a:p>
            <a:endParaRPr lang="en-US"/>
          </a:p>
        </p:txBody>
      </p:sp>
      <p:sp>
        <p:nvSpPr>
          <p:cNvPr id="16" name="Text 14"/>
          <p:cNvSpPr/>
          <p:nvPr/>
        </p:nvSpPr>
        <p:spPr>
          <a:xfrm>
            <a:off x="2011680" y="3465576"/>
            <a:ext cx="585216" cy="585216"/>
          </a:xfrm>
          <a:prstGeom prst="rect">
            <a:avLst/>
          </a:prstGeom>
          <a:noFill/>
          <a:ln/>
        </p:spPr>
        <p:txBody>
          <a:bodyPr wrap="square" rtlCol="0" anchor="ctr"/>
          <a:lstStyle/>
          <a:p>
            <a:pPr marL="0" indent="0" algn="ctr">
              <a:buNone/>
            </a:pPr>
            <a:r>
              <a:rPr lang="en-US" sz="1800" b="1" dirty="0">
                <a:solidFill>
                  <a:srgbClr val="A42037"/>
                </a:solidFill>
                <a:latin typeface="Cambria" pitchFamily="34" charset="0"/>
                <a:ea typeface="Cambria" pitchFamily="34" charset="-122"/>
                <a:cs typeface="Cambria" pitchFamily="34" charset="-120"/>
              </a:rPr>
              <a:t>3</a:t>
            </a:r>
            <a:endParaRPr lang="en-US" sz="1800" dirty="0"/>
          </a:p>
        </p:txBody>
      </p:sp>
      <p:sp>
        <p:nvSpPr>
          <p:cNvPr id="17" name="Text 15"/>
          <p:cNvSpPr/>
          <p:nvPr/>
        </p:nvSpPr>
        <p:spPr>
          <a:xfrm>
            <a:off x="2788920" y="3438144"/>
            <a:ext cx="8854135" cy="365760"/>
          </a:xfrm>
          <a:prstGeom prst="rect">
            <a:avLst/>
          </a:prstGeom>
          <a:noFill/>
          <a:ln/>
        </p:spPr>
        <p:txBody>
          <a:bodyPr wrap="square" rtlCol="0" anchor="ctr"/>
          <a:lstStyle/>
          <a:p>
            <a:r>
              <a:rPr lang="en-US" sz="1600" b="1" dirty="0">
                <a:solidFill>
                  <a:srgbClr val="231F20"/>
                </a:solidFill>
                <a:latin typeface="Calibri" pitchFamily="34" charset="0"/>
                <a:ea typeface="Calibri" pitchFamily="34" charset="-122"/>
                <a:cs typeface="Calibri" pitchFamily="34" charset="-120"/>
              </a:rPr>
              <a:t>Proposed HQCDW Algorithm</a:t>
            </a:r>
            <a:endParaRPr lang="en-US" sz="1600" dirty="0"/>
          </a:p>
        </p:txBody>
      </p:sp>
      <p:sp>
        <p:nvSpPr>
          <p:cNvPr id="18" name="Text 16"/>
          <p:cNvSpPr/>
          <p:nvPr/>
        </p:nvSpPr>
        <p:spPr>
          <a:xfrm>
            <a:off x="2788920" y="3767328"/>
            <a:ext cx="8854135" cy="365760"/>
          </a:xfrm>
          <a:prstGeom prst="rect">
            <a:avLst/>
          </a:prstGeom>
          <a:noFill/>
          <a:ln/>
        </p:spPr>
        <p:txBody>
          <a:bodyPr wrap="square" rtlCol="0" anchor="ctr"/>
          <a:lstStyle/>
          <a:p>
            <a:pPr marL="0" indent="0">
              <a:buNone/>
            </a:pPr>
            <a:r>
              <a:rPr lang="en-US" sz="1200" dirty="0">
                <a:solidFill>
                  <a:srgbClr val="58595B"/>
                </a:solidFill>
                <a:latin typeface="Calibri" pitchFamily="34" charset="0"/>
                <a:ea typeface="Calibri" pitchFamily="34" charset="-122"/>
                <a:cs typeface="Calibri" pitchFamily="34" charset="-120"/>
              </a:rPr>
              <a:t>Main techniques covered in this tutorial</a:t>
            </a:r>
            <a:endParaRPr lang="en-US" sz="1200" dirty="0"/>
          </a:p>
        </p:txBody>
      </p:sp>
      <p:sp>
        <p:nvSpPr>
          <p:cNvPr id="19" name="Shape 17"/>
          <p:cNvSpPr/>
          <p:nvPr/>
        </p:nvSpPr>
        <p:spPr>
          <a:xfrm>
            <a:off x="2011680" y="4306824"/>
            <a:ext cx="9677095" cy="0"/>
          </a:xfrm>
          <a:prstGeom prst="line">
            <a:avLst/>
          </a:prstGeom>
          <a:noFill/>
          <a:ln w="9525">
            <a:solidFill>
              <a:srgbClr val="DAD7D6"/>
            </a:solidFill>
            <a:prstDash val="solid"/>
          </a:ln>
        </p:spPr>
        <p:txBody>
          <a:bodyPr/>
          <a:lstStyle/>
          <a:p>
            <a:endParaRPr lang="en-US"/>
          </a:p>
        </p:txBody>
      </p:sp>
      <p:sp>
        <p:nvSpPr>
          <p:cNvPr id="20" name="Shape 18"/>
          <p:cNvSpPr/>
          <p:nvPr/>
        </p:nvSpPr>
        <p:spPr>
          <a:xfrm>
            <a:off x="2011680" y="4398264"/>
            <a:ext cx="585216" cy="585216"/>
          </a:xfrm>
          <a:prstGeom prst="roundRect">
            <a:avLst>
              <a:gd name="adj" fmla="val 50000"/>
            </a:avLst>
          </a:prstGeom>
          <a:solidFill>
            <a:srgbClr val="F2F0EF"/>
          </a:solidFill>
          <a:ln w="15875">
            <a:solidFill>
              <a:srgbClr val="A42037"/>
            </a:solidFill>
            <a:prstDash val="solid"/>
          </a:ln>
        </p:spPr>
        <p:txBody>
          <a:bodyPr/>
          <a:lstStyle/>
          <a:p>
            <a:endParaRPr lang="en-US"/>
          </a:p>
        </p:txBody>
      </p:sp>
      <p:sp>
        <p:nvSpPr>
          <p:cNvPr id="21" name="Text 19"/>
          <p:cNvSpPr/>
          <p:nvPr/>
        </p:nvSpPr>
        <p:spPr>
          <a:xfrm>
            <a:off x="2011680" y="4398264"/>
            <a:ext cx="585216" cy="585216"/>
          </a:xfrm>
          <a:prstGeom prst="rect">
            <a:avLst/>
          </a:prstGeom>
          <a:noFill/>
          <a:ln/>
        </p:spPr>
        <p:txBody>
          <a:bodyPr wrap="square" rtlCol="0" anchor="ctr"/>
          <a:lstStyle/>
          <a:p>
            <a:pPr marL="0" indent="0" algn="ctr">
              <a:buNone/>
            </a:pPr>
            <a:r>
              <a:rPr lang="en-US" sz="1800" b="1" dirty="0">
                <a:solidFill>
                  <a:srgbClr val="A42037"/>
                </a:solidFill>
                <a:latin typeface="Cambria" pitchFamily="34" charset="0"/>
                <a:ea typeface="Cambria" pitchFamily="34" charset="-122"/>
                <a:cs typeface="Cambria" pitchFamily="34" charset="-120"/>
              </a:rPr>
              <a:t>4</a:t>
            </a:r>
            <a:endParaRPr lang="en-US" sz="1800" dirty="0"/>
          </a:p>
        </p:txBody>
      </p:sp>
      <p:sp>
        <p:nvSpPr>
          <p:cNvPr id="22" name="Text 20"/>
          <p:cNvSpPr/>
          <p:nvPr/>
        </p:nvSpPr>
        <p:spPr>
          <a:xfrm>
            <a:off x="2788920" y="4370832"/>
            <a:ext cx="8854135" cy="365760"/>
          </a:xfrm>
          <a:prstGeom prst="rect">
            <a:avLst/>
          </a:prstGeom>
          <a:noFill/>
          <a:ln/>
        </p:spPr>
        <p:txBody>
          <a:bodyPr wrap="square" rtlCol="0" anchor="ctr"/>
          <a:lstStyle/>
          <a:p>
            <a:pPr marL="0" indent="0">
              <a:buNone/>
            </a:pPr>
            <a:r>
              <a:rPr lang="en-US" sz="1600" b="1" dirty="0">
                <a:solidFill>
                  <a:srgbClr val="231F20"/>
                </a:solidFill>
                <a:latin typeface="Calibri" pitchFamily="34" charset="0"/>
                <a:ea typeface="Calibri" pitchFamily="34" charset="-122"/>
                <a:cs typeface="Calibri" pitchFamily="34" charset="-120"/>
              </a:rPr>
              <a:t>Evaluation</a:t>
            </a:r>
            <a:endParaRPr lang="en-US" sz="1600" dirty="0"/>
          </a:p>
        </p:txBody>
      </p:sp>
      <p:sp>
        <p:nvSpPr>
          <p:cNvPr id="23" name="Text 21"/>
          <p:cNvSpPr/>
          <p:nvPr/>
        </p:nvSpPr>
        <p:spPr>
          <a:xfrm>
            <a:off x="2788920" y="4700016"/>
            <a:ext cx="8854135" cy="365760"/>
          </a:xfrm>
          <a:prstGeom prst="rect">
            <a:avLst/>
          </a:prstGeom>
          <a:noFill/>
          <a:ln/>
        </p:spPr>
        <p:txBody>
          <a:bodyPr wrap="square" rtlCol="0" anchor="ctr"/>
          <a:lstStyle/>
          <a:p>
            <a:pPr marL="0" indent="0">
              <a:buNone/>
            </a:pPr>
            <a:r>
              <a:rPr lang="en-US" sz="1200" dirty="0">
                <a:solidFill>
                  <a:srgbClr val="58595B"/>
                </a:solidFill>
                <a:latin typeface="Calibri" pitchFamily="34" charset="0"/>
                <a:ea typeface="Calibri" pitchFamily="34" charset="-122"/>
                <a:cs typeface="Calibri" pitchFamily="34" charset="-120"/>
              </a:rPr>
              <a:t>Applying the methods, evaluation highlights</a:t>
            </a:r>
            <a:endParaRPr lang="en-US" sz="1200" dirty="0"/>
          </a:p>
        </p:txBody>
      </p:sp>
      <p:sp>
        <p:nvSpPr>
          <p:cNvPr id="24" name="Shape 22"/>
          <p:cNvSpPr/>
          <p:nvPr/>
        </p:nvSpPr>
        <p:spPr>
          <a:xfrm>
            <a:off x="2011680" y="5239512"/>
            <a:ext cx="9677095" cy="0"/>
          </a:xfrm>
          <a:prstGeom prst="line">
            <a:avLst/>
          </a:prstGeom>
          <a:noFill/>
          <a:ln w="9525">
            <a:solidFill>
              <a:srgbClr val="DAD7D6"/>
            </a:solidFill>
            <a:prstDash val="solid"/>
          </a:ln>
        </p:spPr>
        <p:txBody>
          <a:bodyPr/>
          <a:lstStyle/>
          <a:p>
            <a:endParaRPr lang="en-US"/>
          </a:p>
        </p:txBody>
      </p:sp>
      <p:sp>
        <p:nvSpPr>
          <p:cNvPr id="25" name="Shape 23"/>
          <p:cNvSpPr/>
          <p:nvPr/>
        </p:nvSpPr>
        <p:spPr>
          <a:xfrm>
            <a:off x="2011680" y="5330952"/>
            <a:ext cx="585216" cy="585216"/>
          </a:xfrm>
          <a:prstGeom prst="roundRect">
            <a:avLst>
              <a:gd name="adj" fmla="val 50000"/>
            </a:avLst>
          </a:prstGeom>
          <a:solidFill>
            <a:srgbClr val="F2F0EF"/>
          </a:solidFill>
          <a:ln w="15875">
            <a:solidFill>
              <a:srgbClr val="A42037"/>
            </a:solidFill>
            <a:prstDash val="solid"/>
          </a:ln>
        </p:spPr>
        <p:txBody>
          <a:bodyPr/>
          <a:lstStyle/>
          <a:p>
            <a:endParaRPr lang="en-US"/>
          </a:p>
        </p:txBody>
      </p:sp>
      <p:sp>
        <p:nvSpPr>
          <p:cNvPr id="26" name="Text 24"/>
          <p:cNvSpPr/>
          <p:nvPr/>
        </p:nvSpPr>
        <p:spPr>
          <a:xfrm>
            <a:off x="2011680" y="5330952"/>
            <a:ext cx="585216" cy="585216"/>
          </a:xfrm>
          <a:prstGeom prst="rect">
            <a:avLst/>
          </a:prstGeom>
          <a:noFill/>
          <a:ln/>
        </p:spPr>
        <p:txBody>
          <a:bodyPr wrap="square" rtlCol="0" anchor="ctr"/>
          <a:lstStyle/>
          <a:p>
            <a:pPr marL="0" indent="0" algn="ctr">
              <a:buNone/>
            </a:pPr>
            <a:r>
              <a:rPr lang="en-US" sz="1800" b="1" dirty="0">
                <a:solidFill>
                  <a:srgbClr val="A42037"/>
                </a:solidFill>
                <a:latin typeface="Cambria" pitchFamily="34" charset="0"/>
                <a:ea typeface="Cambria" pitchFamily="34" charset="-122"/>
                <a:cs typeface="Cambria" pitchFamily="34" charset="-120"/>
              </a:rPr>
              <a:t>5</a:t>
            </a:r>
            <a:endParaRPr lang="en-US" sz="1800" dirty="0"/>
          </a:p>
        </p:txBody>
      </p:sp>
      <p:sp>
        <p:nvSpPr>
          <p:cNvPr id="27" name="Text 25"/>
          <p:cNvSpPr/>
          <p:nvPr/>
        </p:nvSpPr>
        <p:spPr>
          <a:xfrm>
            <a:off x="2788920" y="5303520"/>
            <a:ext cx="8854135" cy="365760"/>
          </a:xfrm>
          <a:prstGeom prst="rect">
            <a:avLst/>
          </a:prstGeom>
          <a:noFill/>
          <a:ln/>
        </p:spPr>
        <p:txBody>
          <a:bodyPr wrap="square" rtlCol="0" anchor="ctr"/>
          <a:lstStyle/>
          <a:p>
            <a:pPr marL="0" indent="0">
              <a:buNone/>
            </a:pPr>
            <a:r>
              <a:rPr lang="en-US" sz="1600" b="1" dirty="0">
                <a:solidFill>
                  <a:srgbClr val="231F20"/>
                </a:solidFill>
                <a:latin typeface="Calibri" pitchFamily="34" charset="0"/>
                <a:ea typeface="Calibri" pitchFamily="34" charset="-122"/>
                <a:cs typeface="Calibri" pitchFamily="34" charset="-120"/>
              </a:rPr>
              <a:t>Conclusion</a:t>
            </a:r>
            <a:endParaRPr lang="en-US" sz="1600" dirty="0"/>
          </a:p>
        </p:txBody>
      </p:sp>
      <p:sp>
        <p:nvSpPr>
          <p:cNvPr id="28" name="Text 26"/>
          <p:cNvSpPr/>
          <p:nvPr/>
        </p:nvSpPr>
        <p:spPr>
          <a:xfrm>
            <a:off x="2788920" y="5632704"/>
            <a:ext cx="8854135" cy="365760"/>
          </a:xfrm>
          <a:prstGeom prst="rect">
            <a:avLst/>
          </a:prstGeom>
          <a:noFill/>
          <a:ln/>
        </p:spPr>
        <p:txBody>
          <a:bodyPr wrap="square" rtlCol="0" anchor="ctr"/>
          <a:lstStyle/>
          <a:p>
            <a:pPr marL="0" indent="0">
              <a:buNone/>
            </a:pPr>
            <a:r>
              <a:rPr lang="en-US" sz="1200" dirty="0">
                <a:solidFill>
                  <a:srgbClr val="58595B"/>
                </a:solidFill>
                <a:latin typeface="Calibri" pitchFamily="34" charset="0"/>
                <a:ea typeface="Calibri" pitchFamily="34" charset="-122"/>
                <a:cs typeface="Calibri" pitchFamily="34" charset="-120"/>
              </a:rPr>
              <a:t>Takeaways, open problems, and resources</a:t>
            </a:r>
            <a:endParaRPr lang="en-US" sz="1200" dirty="0"/>
          </a:p>
        </p:txBody>
      </p:sp>
      <p:sp>
        <p:nvSpPr>
          <p:cNvPr id="29" name="Text 27"/>
          <p:cNvSpPr/>
          <p:nvPr/>
        </p:nvSpPr>
        <p:spPr>
          <a:xfrm>
            <a:off x="11551615" y="6473952"/>
            <a:ext cx="411480" cy="274320"/>
          </a:xfrm>
          <a:prstGeom prst="rect">
            <a:avLst/>
          </a:prstGeom>
          <a:noFill/>
          <a:ln/>
        </p:spPr>
        <p:txBody>
          <a:bodyPr wrap="square" rtlCol="0" anchor="ctr"/>
          <a:lstStyle/>
          <a:p>
            <a:pPr marL="0" indent="0" algn="r">
              <a:buNone/>
            </a:pPr>
            <a:r>
              <a:rPr lang="en-US" sz="1000" dirty="0">
                <a:solidFill>
                  <a:srgbClr val="58595B"/>
                </a:solidFill>
                <a:latin typeface="Calibri" pitchFamily="34" charset="0"/>
                <a:ea typeface="Calibri" pitchFamily="34" charset="-122"/>
                <a:cs typeface="Calibri" pitchFamily="34" charset="-120"/>
              </a:rPr>
              <a:t>2</a:t>
            </a:r>
            <a:endParaRPr lang="en-US" sz="1000" dirty="0"/>
          </a:p>
        </p:txBody>
      </p:sp>
      <p:sp>
        <p:nvSpPr>
          <p:cNvPr id="30" name="Text 28"/>
          <p:cNvSpPr/>
          <p:nvPr/>
        </p:nvSpPr>
        <p:spPr>
          <a:xfrm>
            <a:off x="2011680" y="6473952"/>
            <a:ext cx="5486400" cy="274320"/>
          </a:xfrm>
          <a:prstGeom prst="rect">
            <a:avLst/>
          </a:prstGeom>
          <a:noFill/>
          <a:ln/>
        </p:spPr>
        <p:txBody>
          <a:bodyPr wrap="square" rtlCol="0" anchor="ctr"/>
          <a:lstStyle/>
          <a:p>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EB093D-8251-DEE1-BE97-5EB1754E7CD9}"/>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48BE3526-B1C6-A9D7-8CA6-8157163AE2A2}"/>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CF3BF38D-ACA1-9B74-8A12-37580A2C5FB8}"/>
              </a:ext>
            </a:extLst>
          </p:cNvPr>
          <p:cNvSpPr/>
          <p:nvPr/>
        </p:nvSpPr>
        <p:spPr>
          <a:xfrm>
            <a:off x="109728" y="1399032"/>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E39EAF26-8B45-7CEA-7F41-C1F5FA0F3B21}"/>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ea typeface="Calibri" pitchFamily="34" charset="-122"/>
                <a:cs typeface="Calibri" pitchFamily="34" charset="-120"/>
              </a:rPr>
              <a:t>Introduction</a:t>
            </a:r>
            <a:endParaRPr lang="en-US" sz="1250" dirty="0"/>
          </a:p>
        </p:txBody>
      </p:sp>
      <p:sp>
        <p:nvSpPr>
          <p:cNvPr id="6" name="Text 4">
            <a:extLst>
              <a:ext uri="{FF2B5EF4-FFF2-40B4-BE49-F238E27FC236}">
                <a16:creationId xmlns:a16="http://schemas.microsoft.com/office/drawing/2014/main" id="{B5BA2BC0-72AF-F730-1779-14DF83C7BDD5}"/>
              </a:ext>
            </a:extLst>
          </p:cNvPr>
          <p:cNvSpPr/>
          <p:nvPr/>
        </p:nvSpPr>
        <p:spPr>
          <a:xfrm>
            <a:off x="182880" y="226771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Model and Problem</a:t>
            </a:r>
            <a:endParaRPr lang="en-US" sz="1250" dirty="0"/>
          </a:p>
        </p:txBody>
      </p:sp>
      <p:sp>
        <p:nvSpPr>
          <p:cNvPr id="7" name="Text 5">
            <a:extLst>
              <a:ext uri="{FF2B5EF4-FFF2-40B4-BE49-F238E27FC236}">
                <a16:creationId xmlns:a16="http://schemas.microsoft.com/office/drawing/2014/main" id="{C367A2F1-6508-E85A-0C43-DDF7ACB3D84F}"/>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HQCDW Algorithm</a:t>
            </a:r>
            <a:endParaRPr lang="en-US" sz="1250" dirty="0"/>
          </a:p>
        </p:txBody>
      </p:sp>
      <p:sp>
        <p:nvSpPr>
          <p:cNvPr id="8" name="Text 6">
            <a:extLst>
              <a:ext uri="{FF2B5EF4-FFF2-40B4-BE49-F238E27FC236}">
                <a16:creationId xmlns:a16="http://schemas.microsoft.com/office/drawing/2014/main" id="{02FA8BF7-D916-6454-E60D-D977038D01A7}"/>
              </a:ext>
            </a:extLst>
          </p:cNvPr>
          <p:cNvSpPr/>
          <p:nvPr/>
        </p:nvSpPr>
        <p:spPr>
          <a:xfrm>
            <a:off x="182880" y="400507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Evaluation</a:t>
            </a:r>
            <a:endParaRPr lang="en-US" sz="1250" dirty="0"/>
          </a:p>
        </p:txBody>
      </p:sp>
      <p:sp>
        <p:nvSpPr>
          <p:cNvPr id="9" name="Text 7">
            <a:extLst>
              <a:ext uri="{FF2B5EF4-FFF2-40B4-BE49-F238E27FC236}">
                <a16:creationId xmlns:a16="http://schemas.microsoft.com/office/drawing/2014/main" id="{90FF7F78-1F17-BE9F-3A09-C6085B6B761B}"/>
              </a:ext>
            </a:extLst>
          </p:cNvPr>
          <p:cNvSpPr/>
          <p:nvPr/>
        </p:nvSpPr>
        <p:spPr>
          <a:xfrm>
            <a:off x="182880" y="487375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a:extLst>
              <a:ext uri="{FF2B5EF4-FFF2-40B4-BE49-F238E27FC236}">
                <a16:creationId xmlns:a16="http://schemas.microsoft.com/office/drawing/2014/main" id="{0AD10183-F2FB-7106-020D-D9566DCDE276}"/>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INTRODUCTION</a:t>
            </a:r>
            <a:endParaRPr lang="en-US" sz="1200" dirty="0"/>
          </a:p>
        </p:txBody>
      </p:sp>
      <p:sp>
        <p:nvSpPr>
          <p:cNvPr id="11" name="Text 9">
            <a:extLst>
              <a:ext uri="{FF2B5EF4-FFF2-40B4-BE49-F238E27FC236}">
                <a16:creationId xmlns:a16="http://schemas.microsoft.com/office/drawing/2014/main" id="{7367B397-F23F-E58A-29A1-2B9ABFA1C79A}"/>
              </a:ext>
            </a:extLst>
          </p:cNvPr>
          <p:cNvSpPr/>
          <p:nvPr/>
        </p:nvSpPr>
        <p:spPr>
          <a:xfrm>
            <a:off x="2011680" y="621792"/>
            <a:ext cx="9677095" cy="658368"/>
          </a:xfrm>
          <a:prstGeom prst="rect">
            <a:avLst/>
          </a:prstGeom>
          <a:noFill/>
          <a:ln/>
        </p:spPr>
        <p:txBody>
          <a:bodyPr wrap="square" rtlCol="0" anchor="ctr"/>
          <a:lstStyle/>
          <a:p>
            <a:pPr marL="0" indent="0">
              <a:buNone/>
            </a:pPr>
            <a:r>
              <a:rPr lang="en-US" sz="3000" b="1" dirty="0">
                <a:solidFill>
                  <a:srgbClr val="231F20"/>
                </a:solidFill>
                <a:latin typeface="Cambria" pitchFamily="34" charset="0"/>
                <a:ea typeface="Cambria" pitchFamily="34" charset="-122"/>
                <a:cs typeface="Cambria" pitchFamily="34" charset="-120"/>
              </a:rPr>
              <a:t>Satellite-based Entanglement Distribution </a:t>
            </a:r>
            <a:endParaRPr lang="en-US" sz="3000" dirty="0"/>
          </a:p>
        </p:txBody>
      </p:sp>
      <p:sp>
        <p:nvSpPr>
          <p:cNvPr id="12" name="Text 10">
            <a:extLst>
              <a:ext uri="{FF2B5EF4-FFF2-40B4-BE49-F238E27FC236}">
                <a16:creationId xmlns:a16="http://schemas.microsoft.com/office/drawing/2014/main" id="{4284E842-003E-1A2A-C542-CC39DD6C8B79}"/>
              </a:ext>
            </a:extLst>
          </p:cNvPr>
          <p:cNvSpPr/>
          <p:nvPr/>
        </p:nvSpPr>
        <p:spPr>
          <a:xfrm>
            <a:off x="2011680" y="1554480"/>
            <a:ext cx="6302980" cy="4206240"/>
          </a:xfrm>
          <a:prstGeom prst="rect">
            <a:avLst/>
          </a:prstGeom>
          <a:noFill/>
          <a:ln/>
        </p:spPr>
        <p:txBody>
          <a:bodyPr wrap="square" rtlCol="0" anchor="t"/>
          <a:lstStyle/>
          <a:p>
            <a:pPr marL="342900" indent="-342900">
              <a:spcAft>
                <a:spcPts val="1400"/>
              </a:spcAft>
              <a:buSzPct val="100000"/>
              <a:buChar char="•"/>
            </a:pPr>
            <a:r>
              <a:rPr lang="en-US" sz="1600" b="1" dirty="0">
                <a:solidFill>
                  <a:srgbClr val="231F20"/>
                </a:solidFill>
                <a:latin typeface="Calibri" pitchFamily="34" charset="0"/>
                <a:ea typeface="Calibri" pitchFamily="34" charset="-122"/>
                <a:cs typeface="Calibri" pitchFamily="34" charset="-120"/>
              </a:rPr>
              <a:t>Limitations of ground-based quantum entanglement distribution</a:t>
            </a:r>
          </a:p>
          <a:p>
            <a:pPr marL="685800" lvl="1" indent="-342900">
              <a:spcAft>
                <a:spcPts val="1400"/>
              </a:spcAft>
              <a:buSzPct val="100000"/>
              <a:buChar char="–"/>
            </a:pPr>
            <a:r>
              <a:rPr lang="en-US" sz="1400" dirty="0">
                <a:solidFill>
                  <a:srgbClr val="58595B"/>
                </a:solidFill>
                <a:latin typeface="Calibri" pitchFamily="34" charset="0"/>
                <a:ea typeface="Calibri" pitchFamily="34" charset="-122"/>
                <a:cs typeface="Calibri" pitchFamily="34" charset="-120"/>
              </a:rPr>
              <a:t>Exponential photon loss in fiber (roughly 0.2 dB/km)</a:t>
            </a:r>
          </a:p>
          <a:p>
            <a:pPr marL="685800" lvl="1" indent="-342900">
              <a:spcAft>
                <a:spcPts val="1400"/>
              </a:spcAft>
              <a:buSzPct val="100000"/>
              <a:buChar char="–"/>
            </a:pPr>
            <a:r>
              <a:rPr lang="en-US" sz="1400" dirty="0">
                <a:solidFill>
                  <a:srgbClr val="58595B"/>
                </a:solidFill>
                <a:latin typeface="Calibri" pitchFamily="34" charset="0"/>
                <a:ea typeface="Calibri" pitchFamily="34" charset="-122"/>
                <a:cs typeface="Calibri" pitchFamily="34" charset="-120"/>
              </a:rPr>
              <a:t>Decoherence accumulates with distance (more swapping, more noise)) </a:t>
            </a:r>
          </a:p>
          <a:p>
            <a:pPr marL="685800" lvl="1" indent="-342900">
              <a:spcAft>
                <a:spcPts val="1400"/>
              </a:spcAft>
              <a:buSzPct val="100000"/>
              <a:buChar char="–"/>
            </a:pPr>
            <a:r>
              <a:rPr lang="en-US" sz="1400" dirty="0">
                <a:solidFill>
                  <a:srgbClr val="58595B"/>
                </a:solidFill>
                <a:latin typeface="Calibri" pitchFamily="34" charset="0"/>
                <a:ea typeface="Calibri" pitchFamily="34" charset="-122"/>
                <a:cs typeface="Calibri" pitchFamily="34" charset="-120"/>
              </a:rPr>
              <a:t>Geographic and infrastructure constraints</a:t>
            </a:r>
          </a:p>
          <a:p>
            <a:pPr marL="342900" indent="-342900">
              <a:spcAft>
                <a:spcPts val="1400"/>
              </a:spcAft>
              <a:buSzPct val="100000"/>
              <a:buChar char="•"/>
            </a:pPr>
            <a:r>
              <a:rPr lang="en-US" sz="1600" b="1" dirty="0">
                <a:solidFill>
                  <a:srgbClr val="231F20"/>
                </a:solidFill>
                <a:latin typeface="Calibri" pitchFamily="34" charset="0"/>
                <a:ea typeface="Calibri" pitchFamily="34" charset="-122"/>
                <a:cs typeface="Calibri" pitchFamily="34" charset="-120"/>
              </a:rPr>
              <a:t>An alternative way: satellite-based entanglement distribution </a:t>
            </a:r>
          </a:p>
          <a:p>
            <a:pPr marL="685800" lvl="1" indent="-342900">
              <a:spcAft>
                <a:spcPts val="1400"/>
              </a:spcAft>
              <a:buSzPct val="100000"/>
              <a:buChar char="–"/>
            </a:pPr>
            <a:r>
              <a:rPr lang="en-US" sz="1400" dirty="0">
                <a:solidFill>
                  <a:srgbClr val="58595B"/>
                </a:solidFill>
                <a:latin typeface="Calibri" pitchFamily="34" charset="0"/>
                <a:ea typeface="Calibri" pitchFamily="34" charset="-122"/>
                <a:cs typeface="Calibri" pitchFamily="34" charset="-120"/>
              </a:rPr>
              <a:t>Bypass many environmental factors, enable the creation of long-distance entangled links with higher fidelity</a:t>
            </a:r>
          </a:p>
          <a:p>
            <a:pPr marL="685800" lvl="1" indent="-342900">
              <a:spcAft>
                <a:spcPts val="1400"/>
              </a:spcAft>
              <a:buSzPct val="100000"/>
              <a:buChar char="–"/>
            </a:pPr>
            <a:r>
              <a:rPr lang="en-US" sz="1400" dirty="0">
                <a:solidFill>
                  <a:srgbClr val="58595B"/>
                </a:solidFill>
                <a:latin typeface="Calibri" pitchFamily="34" charset="0"/>
                <a:ea typeface="Calibri" pitchFamily="34" charset="-122"/>
                <a:cs typeface="Calibri" pitchFamily="34" charset="-120"/>
              </a:rPr>
              <a:t>Single “hop” replaces many repeater nodes</a:t>
            </a:r>
          </a:p>
          <a:p>
            <a:pPr marL="685800" lvl="1" indent="-342900">
              <a:spcAft>
                <a:spcPts val="1400"/>
              </a:spcAft>
              <a:buSzPct val="100000"/>
              <a:buChar char="–"/>
            </a:pPr>
            <a:r>
              <a:rPr lang="en-US" sz="1400" dirty="0">
                <a:solidFill>
                  <a:srgbClr val="58595B"/>
                </a:solidFill>
                <a:latin typeface="Calibri" pitchFamily="34" charset="0"/>
                <a:ea typeface="Calibri" pitchFamily="34" charset="-122"/>
                <a:cs typeface="Calibri" pitchFamily="34" charset="-120"/>
              </a:rPr>
              <a:t>Overcome the geographical constraints of ground-based systems</a:t>
            </a:r>
          </a:p>
          <a:p>
            <a:pPr marL="685800" lvl="1" indent="-342900">
              <a:spcAft>
                <a:spcPts val="1400"/>
              </a:spcAft>
              <a:buSzPct val="100000"/>
              <a:buChar char="–"/>
            </a:pPr>
            <a:r>
              <a:rPr lang="en-US" sz="1400" dirty="0">
                <a:solidFill>
                  <a:srgbClr val="58595B"/>
                </a:solidFill>
                <a:latin typeface="Calibri" pitchFamily="34" charset="0"/>
                <a:ea typeface="Calibri" pitchFamily="34" charset="-122"/>
                <a:cs typeface="Calibri" pitchFamily="34" charset="-120"/>
              </a:rPr>
              <a:t>Downward atmospheric path is shorter and more favorable</a:t>
            </a:r>
          </a:p>
          <a:p>
            <a:pPr marL="685800" lvl="1" indent="-342900">
              <a:spcAft>
                <a:spcPts val="1400"/>
              </a:spcAft>
              <a:buSzPct val="100000"/>
              <a:buChar char="–"/>
            </a:pPr>
            <a:endParaRPr lang="en-US" sz="1400" dirty="0">
              <a:solidFill>
                <a:srgbClr val="58595B"/>
              </a:solidFill>
              <a:latin typeface="Calibri" pitchFamily="34" charset="0"/>
              <a:ea typeface="Calibri" pitchFamily="34" charset="-122"/>
              <a:cs typeface="Calibri" pitchFamily="34" charset="-120"/>
            </a:endParaRPr>
          </a:p>
        </p:txBody>
      </p:sp>
      <p:sp>
        <p:nvSpPr>
          <p:cNvPr id="13" name="Text 11">
            <a:extLst>
              <a:ext uri="{FF2B5EF4-FFF2-40B4-BE49-F238E27FC236}">
                <a16:creationId xmlns:a16="http://schemas.microsoft.com/office/drawing/2014/main" id="{7FF29C16-9EC6-7CB1-C75D-8059464600F5}"/>
              </a:ext>
            </a:extLst>
          </p:cNvPr>
          <p:cNvSpPr/>
          <p:nvPr/>
        </p:nvSpPr>
        <p:spPr>
          <a:xfrm>
            <a:off x="11551615" y="6473952"/>
            <a:ext cx="411480" cy="274320"/>
          </a:xfrm>
          <a:prstGeom prst="rect">
            <a:avLst/>
          </a:prstGeom>
          <a:noFill/>
          <a:ln/>
        </p:spPr>
        <p:txBody>
          <a:bodyPr wrap="square" rtlCol="0" anchor="ctr"/>
          <a:lstStyle/>
          <a:p>
            <a:pPr marL="0" indent="0" algn="r">
              <a:buNone/>
            </a:pPr>
            <a:r>
              <a:rPr lang="en-US" sz="1000" dirty="0">
                <a:solidFill>
                  <a:srgbClr val="58595B"/>
                </a:solidFill>
                <a:latin typeface="Calibri" pitchFamily="34" charset="0"/>
                <a:ea typeface="Calibri" pitchFamily="34" charset="-122"/>
                <a:cs typeface="Calibri" pitchFamily="34" charset="-120"/>
              </a:rPr>
              <a:t>4</a:t>
            </a:r>
            <a:endParaRPr lang="en-US" sz="1000" dirty="0"/>
          </a:p>
        </p:txBody>
      </p:sp>
      <p:sp>
        <p:nvSpPr>
          <p:cNvPr id="14" name="Text 12">
            <a:extLst>
              <a:ext uri="{FF2B5EF4-FFF2-40B4-BE49-F238E27FC236}">
                <a16:creationId xmlns:a16="http://schemas.microsoft.com/office/drawing/2014/main" id="{F5AF26B8-FF50-A154-CFAB-51B360A7ED59}"/>
              </a:ext>
            </a:extLst>
          </p:cNvPr>
          <p:cNvSpPr/>
          <p:nvPr/>
        </p:nvSpPr>
        <p:spPr>
          <a:xfrm>
            <a:off x="2011680" y="6473952"/>
            <a:ext cx="5486400" cy="274320"/>
          </a:xfrm>
          <a:prstGeom prst="rect">
            <a:avLst/>
          </a:prstGeom>
          <a:noFill/>
          <a:ln/>
        </p:spPr>
        <p:txBody>
          <a:bodyPr wrap="square" rtlCol="0" anchor="ctr"/>
          <a:lstStyle/>
          <a:p>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pic>
        <p:nvPicPr>
          <p:cNvPr id="3" name="Picture 2">
            <a:extLst>
              <a:ext uri="{FF2B5EF4-FFF2-40B4-BE49-F238E27FC236}">
                <a16:creationId xmlns:a16="http://schemas.microsoft.com/office/drawing/2014/main" id="{A363EFC0-1266-5A57-46B0-44A7ACB252FF}"/>
              </a:ext>
            </a:extLst>
          </p:cNvPr>
          <p:cNvPicPr>
            <a:picLocks noChangeAspect="1"/>
          </p:cNvPicPr>
          <p:nvPr/>
        </p:nvPicPr>
        <p:blipFill>
          <a:blip r:embed="rId3"/>
          <a:stretch>
            <a:fillRect/>
          </a:stretch>
        </p:blipFill>
        <p:spPr>
          <a:xfrm>
            <a:off x="8100419" y="1746321"/>
            <a:ext cx="3908701" cy="3557199"/>
          </a:xfrm>
          <a:prstGeom prst="rect">
            <a:avLst/>
          </a:prstGeom>
        </p:spPr>
      </p:pic>
    </p:spTree>
    <p:extLst>
      <p:ext uri="{BB962C8B-B14F-4D97-AF65-F5344CB8AC3E}">
        <p14:creationId xmlns:p14="http://schemas.microsoft.com/office/powerpoint/2010/main" val="368935670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554480" cy="6858000"/>
          </a:xfrm>
          <a:prstGeom prst="rect">
            <a:avLst/>
          </a:prstGeom>
          <a:solidFill>
            <a:srgbClr val="A42037"/>
          </a:solidFill>
          <a:ln/>
        </p:spPr>
        <p:txBody>
          <a:bodyPr/>
          <a:lstStyle/>
          <a:p>
            <a:endParaRPr lang="en-US"/>
          </a:p>
        </p:txBody>
      </p:sp>
      <p:sp>
        <p:nvSpPr>
          <p:cNvPr id="4" name="Shape 2"/>
          <p:cNvSpPr/>
          <p:nvPr/>
        </p:nvSpPr>
        <p:spPr>
          <a:xfrm>
            <a:off x="109728" y="1399032"/>
            <a:ext cx="1335024" cy="512064"/>
          </a:xfrm>
          <a:prstGeom prst="roundRect">
            <a:avLst>
              <a:gd name="adj" fmla="val 14286"/>
            </a:avLst>
          </a:prstGeom>
          <a:solidFill>
            <a:srgbClr val="FFFFFF"/>
          </a:solidFill>
          <a:ln/>
        </p:spPr>
        <p:txBody>
          <a:bodyPr/>
          <a:lstStyle/>
          <a:p>
            <a:endParaRPr lang="en-US"/>
          </a:p>
        </p:txBody>
      </p:sp>
      <p:sp>
        <p:nvSpPr>
          <p:cNvPr id="5" name="Text 3"/>
          <p:cNvSpPr/>
          <p:nvPr/>
        </p:nvSpPr>
        <p:spPr>
          <a:xfrm>
            <a:off x="182880" y="139903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ea typeface="Calibri" pitchFamily="34" charset="-122"/>
                <a:cs typeface="Calibri" pitchFamily="34" charset="-120"/>
              </a:rPr>
              <a:t>Introduction</a:t>
            </a:r>
            <a:endParaRPr lang="en-US" sz="1250" dirty="0"/>
          </a:p>
        </p:txBody>
      </p:sp>
      <p:sp>
        <p:nvSpPr>
          <p:cNvPr id="6" name="Text 4"/>
          <p:cNvSpPr/>
          <p:nvPr/>
        </p:nvSpPr>
        <p:spPr>
          <a:xfrm>
            <a:off x="182880" y="226771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Model and Problem</a:t>
            </a:r>
            <a:endParaRPr lang="en-US" sz="1250" dirty="0"/>
          </a:p>
        </p:txBody>
      </p:sp>
      <p:sp>
        <p:nvSpPr>
          <p:cNvPr id="7" name="Text 5"/>
          <p:cNvSpPr/>
          <p:nvPr/>
        </p:nvSpPr>
        <p:spPr>
          <a:xfrm>
            <a:off x="182880" y="313639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HQCDW Algorithm</a:t>
            </a:r>
            <a:endParaRPr lang="en-US" sz="1250" dirty="0"/>
          </a:p>
        </p:txBody>
      </p:sp>
      <p:sp>
        <p:nvSpPr>
          <p:cNvPr id="8" name="Text 6"/>
          <p:cNvSpPr/>
          <p:nvPr/>
        </p:nvSpPr>
        <p:spPr>
          <a:xfrm>
            <a:off x="182880" y="400507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Evaluation</a:t>
            </a:r>
            <a:endParaRPr lang="en-US" sz="1250" dirty="0"/>
          </a:p>
        </p:txBody>
      </p:sp>
      <p:sp>
        <p:nvSpPr>
          <p:cNvPr id="9" name="Text 7"/>
          <p:cNvSpPr/>
          <p:nvPr/>
        </p:nvSpPr>
        <p:spPr>
          <a:xfrm>
            <a:off x="182880" y="487375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INTRODUCTION</a:t>
            </a:r>
            <a:endParaRPr lang="en-US" sz="1200" dirty="0"/>
          </a:p>
        </p:txBody>
      </p:sp>
      <p:sp>
        <p:nvSpPr>
          <p:cNvPr id="11" name="Text 9"/>
          <p:cNvSpPr/>
          <p:nvPr/>
        </p:nvSpPr>
        <p:spPr>
          <a:xfrm>
            <a:off x="2011680" y="621792"/>
            <a:ext cx="9677095" cy="658368"/>
          </a:xfrm>
          <a:prstGeom prst="rect">
            <a:avLst/>
          </a:prstGeom>
          <a:noFill/>
          <a:ln/>
        </p:spPr>
        <p:txBody>
          <a:bodyPr wrap="square" rtlCol="0" anchor="ctr"/>
          <a:lstStyle/>
          <a:p>
            <a:pPr marL="0" indent="0">
              <a:buNone/>
            </a:pPr>
            <a:r>
              <a:rPr lang="en-US" sz="3000" b="1" dirty="0">
                <a:solidFill>
                  <a:srgbClr val="231F20"/>
                </a:solidFill>
                <a:latin typeface="Cambria" pitchFamily="34" charset="0"/>
                <a:ea typeface="Cambria" pitchFamily="34" charset="-122"/>
                <a:cs typeface="Cambria" pitchFamily="34" charset="-120"/>
              </a:rPr>
              <a:t>Satellite-based Entanglement Distribution </a:t>
            </a:r>
            <a:endParaRPr lang="en-US" sz="3000" dirty="0"/>
          </a:p>
        </p:txBody>
      </p:sp>
      <p:sp>
        <p:nvSpPr>
          <p:cNvPr id="12" name="Text 10"/>
          <p:cNvSpPr/>
          <p:nvPr/>
        </p:nvSpPr>
        <p:spPr>
          <a:xfrm>
            <a:off x="1698257" y="5005806"/>
            <a:ext cx="10059098" cy="1428213"/>
          </a:xfrm>
          <a:prstGeom prst="rect">
            <a:avLst/>
          </a:prstGeom>
          <a:noFill/>
          <a:ln/>
        </p:spPr>
        <p:txBody>
          <a:bodyPr wrap="square" rtlCol="0" anchor="t"/>
          <a:lstStyle/>
          <a:p>
            <a:pPr marL="342900" lvl="1">
              <a:spcAft>
                <a:spcPts val="400"/>
              </a:spcAft>
              <a:buSzPct val="100000"/>
            </a:pPr>
            <a:r>
              <a:rPr lang="en-US" sz="1200" dirty="0">
                <a:solidFill>
                  <a:srgbClr val="58595B"/>
                </a:solidFill>
                <a:latin typeface="Calibri" pitchFamily="34" charset="0"/>
                <a:cs typeface="Calibri" pitchFamily="34" charset="-120"/>
              </a:rPr>
              <a:t>[1] Yin et al., “Satellite-based entanglement distribution over 1200 kilometers,” Science, vol. 356, no. 6343, Jun. 2017</a:t>
            </a:r>
          </a:p>
          <a:p>
            <a:pPr marL="342900" lvl="1">
              <a:spcAft>
                <a:spcPts val="400"/>
              </a:spcAft>
              <a:buSzPct val="100000"/>
            </a:pPr>
            <a:r>
              <a:rPr lang="en-US" sz="1200" dirty="0">
                <a:solidFill>
                  <a:srgbClr val="58595B"/>
                </a:solidFill>
                <a:latin typeface="Calibri" pitchFamily="34" charset="0"/>
                <a:cs typeface="Calibri" pitchFamily="34" charset="-120"/>
              </a:rPr>
              <a:t>[2] Hiemstra et al. "The European satellite-based QKD system EAGLE-1." Free-space laser communications XXXVII. Vol. 13355. SPIE, 2025.</a:t>
            </a:r>
          </a:p>
          <a:p>
            <a:pPr marL="342900" lvl="1">
              <a:spcAft>
                <a:spcPts val="400"/>
              </a:spcAft>
              <a:buSzPct val="100000"/>
            </a:pPr>
            <a:r>
              <a:rPr lang="en-US" sz="1200" dirty="0">
                <a:solidFill>
                  <a:srgbClr val="58595B"/>
                </a:solidFill>
                <a:latin typeface="Calibri" pitchFamily="34" charset="0"/>
                <a:cs typeface="Calibri" pitchFamily="34" charset="-120"/>
              </a:rPr>
              <a:t>[3] Merolla et al. "High-performance 1560 nm entangled photon source for high secure key rates QKD satellite-based communications." International Conf. on Space Optics—ICSO 2022. Vol. 12777. SPIE, 2023.</a:t>
            </a:r>
          </a:p>
          <a:p>
            <a:pPr marL="342900" lvl="1">
              <a:spcAft>
                <a:spcPts val="400"/>
              </a:spcAft>
              <a:buSzPct val="100000"/>
            </a:pPr>
            <a:r>
              <a:rPr lang="en-US" sz="1200" dirty="0">
                <a:solidFill>
                  <a:srgbClr val="58595B"/>
                </a:solidFill>
                <a:latin typeface="Calibri" pitchFamily="34" charset="0"/>
                <a:cs typeface="Calibri" pitchFamily="34" charset="-120"/>
              </a:rPr>
              <a:t>[4] Mazzarella et al., “QUARC: Quantum research CubeSat—A constellation for quantum communication,” Cryptography, vol. 4, no. 1, p. 7, 2020</a:t>
            </a:r>
          </a:p>
          <a:p>
            <a:pPr marL="342900" lvl="1">
              <a:spcAft>
                <a:spcPts val="400"/>
              </a:spcAft>
              <a:buSzPct val="100000"/>
            </a:pPr>
            <a:r>
              <a:rPr lang="en-US" sz="1200" dirty="0">
                <a:solidFill>
                  <a:srgbClr val="58595B"/>
                </a:solidFill>
                <a:latin typeface="Calibri" pitchFamily="34" charset="0"/>
                <a:cs typeface="Calibri" pitchFamily="34" charset="-120"/>
              </a:rPr>
              <a:t>[5] Hutterer, et al.  "QUBE-II - Quantum Key Distribution with a CubeSat". 73rd International Astronautical Congress, IAC 2022</a:t>
            </a:r>
          </a:p>
        </p:txBody>
      </p:sp>
      <p:sp>
        <p:nvSpPr>
          <p:cNvPr id="13" name="Text 11"/>
          <p:cNvSpPr/>
          <p:nvPr/>
        </p:nvSpPr>
        <p:spPr>
          <a:xfrm>
            <a:off x="11551615" y="6473952"/>
            <a:ext cx="411480" cy="274320"/>
          </a:xfrm>
          <a:prstGeom prst="rect">
            <a:avLst/>
          </a:prstGeom>
          <a:noFill/>
          <a:ln/>
        </p:spPr>
        <p:txBody>
          <a:bodyPr wrap="square" rtlCol="0" anchor="ctr"/>
          <a:lstStyle/>
          <a:p>
            <a:pPr marL="0" indent="0" algn="r">
              <a:buNone/>
            </a:pPr>
            <a:r>
              <a:rPr lang="en-US" sz="1000" dirty="0">
                <a:solidFill>
                  <a:srgbClr val="58595B"/>
                </a:solidFill>
                <a:latin typeface="Calibri" pitchFamily="34" charset="0"/>
                <a:ea typeface="Calibri" pitchFamily="34" charset="-122"/>
                <a:cs typeface="Calibri" pitchFamily="34" charset="-120"/>
              </a:rPr>
              <a:t>4</a:t>
            </a:r>
            <a:endParaRPr lang="en-US" sz="1000" dirty="0"/>
          </a:p>
        </p:txBody>
      </p:sp>
      <p:sp>
        <p:nvSpPr>
          <p:cNvPr id="14" name="Text 12"/>
          <p:cNvSpPr/>
          <p:nvPr/>
        </p:nvSpPr>
        <p:spPr>
          <a:xfrm>
            <a:off x="2011680" y="6473952"/>
            <a:ext cx="5486400" cy="274320"/>
          </a:xfrm>
          <a:prstGeom prst="rect">
            <a:avLst/>
          </a:prstGeom>
          <a:noFill/>
          <a:ln/>
        </p:spPr>
        <p:txBody>
          <a:bodyPr wrap="square" rtlCol="0" anchor="ctr"/>
          <a:lstStyle/>
          <a:p>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pic>
        <p:nvPicPr>
          <p:cNvPr id="15" name="Picture 7" descr="Eagle-1 infographic">
            <a:extLst>
              <a:ext uri="{FF2B5EF4-FFF2-40B4-BE49-F238E27FC236}">
                <a16:creationId xmlns:a16="http://schemas.microsoft.com/office/drawing/2014/main" id="{E22402C7-B6CB-7598-5A61-F2CDB9CD95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00689" y="1559572"/>
            <a:ext cx="4122232" cy="2318755"/>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383D8A2E-3146-9212-D792-B46761C34C3E}"/>
              </a:ext>
            </a:extLst>
          </p:cNvPr>
          <p:cNvSpPr txBox="1"/>
          <p:nvPr/>
        </p:nvSpPr>
        <p:spPr>
          <a:xfrm>
            <a:off x="5019737" y="3958783"/>
            <a:ext cx="4003183" cy="307777"/>
          </a:xfrm>
          <a:prstGeom prst="rect">
            <a:avLst/>
          </a:prstGeom>
          <a:noFill/>
        </p:spPr>
        <p:txBody>
          <a:bodyPr wrap="square">
            <a:spAutoFit/>
          </a:bodyPr>
          <a:lstStyle/>
          <a:p>
            <a:r>
              <a:rPr lang="en-US" sz="1400" dirty="0"/>
              <a:t>EAGLE-1 &amp; SAGA (European Space Agency) [2&amp;3]</a:t>
            </a:r>
          </a:p>
        </p:txBody>
      </p:sp>
      <p:pic>
        <p:nvPicPr>
          <p:cNvPr id="17" name="Picture 11" descr="Quantum Encryption in Orbit - Max Polyakov">
            <a:extLst>
              <a:ext uri="{FF2B5EF4-FFF2-40B4-BE49-F238E27FC236}">
                <a16:creationId xmlns:a16="http://schemas.microsoft.com/office/drawing/2014/main" id="{FDBB95E2-A323-51EA-8F06-3E6BF41A103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66532" y="1549311"/>
            <a:ext cx="2645605" cy="2872333"/>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E16169C2-4BB5-C7D5-176B-4DEDE1708D13}"/>
              </a:ext>
            </a:extLst>
          </p:cNvPr>
          <p:cNvSpPr txBox="1"/>
          <p:nvPr/>
        </p:nvSpPr>
        <p:spPr>
          <a:xfrm>
            <a:off x="2011680" y="4434957"/>
            <a:ext cx="2645605" cy="307777"/>
          </a:xfrm>
          <a:prstGeom prst="rect">
            <a:avLst/>
          </a:prstGeom>
          <a:noFill/>
        </p:spPr>
        <p:txBody>
          <a:bodyPr wrap="square">
            <a:spAutoFit/>
          </a:bodyPr>
          <a:lstStyle/>
          <a:p>
            <a:r>
              <a:rPr lang="en-US" sz="1400" dirty="0" err="1"/>
              <a:t>Micius</a:t>
            </a:r>
            <a:r>
              <a:rPr lang="en-US" sz="1400" dirty="0"/>
              <a:t> (Mozi) Satellite (China) [1]</a:t>
            </a:r>
          </a:p>
        </p:txBody>
      </p:sp>
      <p:pic>
        <p:nvPicPr>
          <p:cNvPr id="20" name="Picture 19" descr="Cryptography 04 00007 g001">
            <a:extLst>
              <a:ext uri="{FF2B5EF4-FFF2-40B4-BE49-F238E27FC236}">
                <a16:creationId xmlns:a16="http://schemas.microsoft.com/office/drawing/2014/main" id="{9D8A0D20-D6C7-A57E-A646-DA9D5FBA887E}"/>
              </a:ext>
            </a:extLst>
          </p:cNvPr>
          <p:cNvPicPr>
            <a:picLocks noChangeAspect="1"/>
          </p:cNvPicPr>
          <p:nvPr/>
        </p:nvPicPr>
        <p:blipFill>
          <a:blip r:embed="rId5"/>
          <a:stretch>
            <a:fillRect/>
          </a:stretch>
        </p:blipFill>
        <p:spPr>
          <a:xfrm>
            <a:off x="9211473" y="1224243"/>
            <a:ext cx="1258606" cy="1859796"/>
          </a:xfrm>
          <a:prstGeom prst="rect">
            <a:avLst/>
          </a:prstGeom>
        </p:spPr>
      </p:pic>
      <p:pic>
        <p:nvPicPr>
          <p:cNvPr id="21" name="Picture 20" descr="Cryptography 04 00007 g006">
            <a:extLst>
              <a:ext uri="{FF2B5EF4-FFF2-40B4-BE49-F238E27FC236}">
                <a16:creationId xmlns:a16="http://schemas.microsoft.com/office/drawing/2014/main" id="{294F470F-D40F-9E77-6F52-C1030220D8C7}"/>
              </a:ext>
            </a:extLst>
          </p:cNvPr>
          <p:cNvPicPr>
            <a:picLocks noChangeAspect="1"/>
          </p:cNvPicPr>
          <p:nvPr/>
        </p:nvPicPr>
        <p:blipFill>
          <a:blip r:embed="rId6"/>
          <a:stretch>
            <a:fillRect/>
          </a:stretch>
        </p:blipFill>
        <p:spPr>
          <a:xfrm>
            <a:off x="10224427" y="1470785"/>
            <a:ext cx="1572031" cy="1023648"/>
          </a:xfrm>
          <a:prstGeom prst="rect">
            <a:avLst/>
          </a:prstGeom>
        </p:spPr>
      </p:pic>
      <p:sp>
        <p:nvSpPr>
          <p:cNvPr id="25" name="TextBox 24">
            <a:extLst>
              <a:ext uri="{FF2B5EF4-FFF2-40B4-BE49-F238E27FC236}">
                <a16:creationId xmlns:a16="http://schemas.microsoft.com/office/drawing/2014/main" id="{8A22FFAB-2535-F554-55E4-C9EEEA2FEA95}"/>
              </a:ext>
            </a:extLst>
          </p:cNvPr>
          <p:cNvSpPr txBox="1"/>
          <p:nvPr/>
        </p:nvSpPr>
        <p:spPr>
          <a:xfrm>
            <a:off x="10335567" y="2603617"/>
            <a:ext cx="1487721" cy="307777"/>
          </a:xfrm>
          <a:prstGeom prst="rect">
            <a:avLst/>
          </a:prstGeom>
          <a:noFill/>
        </p:spPr>
        <p:txBody>
          <a:bodyPr wrap="square">
            <a:spAutoFit/>
          </a:bodyPr>
          <a:lstStyle/>
          <a:p>
            <a:r>
              <a:rPr lang="en-US" sz="1400" dirty="0"/>
              <a:t>QUARC (UK) [4]</a:t>
            </a:r>
          </a:p>
        </p:txBody>
      </p:sp>
      <p:pic>
        <p:nvPicPr>
          <p:cNvPr id="3" name="Picture 2">
            <a:extLst>
              <a:ext uri="{FF2B5EF4-FFF2-40B4-BE49-F238E27FC236}">
                <a16:creationId xmlns:a16="http://schemas.microsoft.com/office/drawing/2014/main" id="{EA91AF15-CF11-3532-779C-102632075491}"/>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9309738" y="3166212"/>
            <a:ext cx="2051657" cy="1215500"/>
          </a:xfrm>
          <a:prstGeom prst="rect">
            <a:avLst/>
          </a:prstGeom>
        </p:spPr>
      </p:pic>
      <p:sp>
        <p:nvSpPr>
          <p:cNvPr id="19" name="TextBox 18">
            <a:extLst>
              <a:ext uri="{FF2B5EF4-FFF2-40B4-BE49-F238E27FC236}">
                <a16:creationId xmlns:a16="http://schemas.microsoft.com/office/drawing/2014/main" id="{F32E5A1F-622B-2866-2657-BDD89ABD60E1}"/>
              </a:ext>
            </a:extLst>
          </p:cNvPr>
          <p:cNvSpPr txBox="1"/>
          <p:nvPr/>
        </p:nvSpPr>
        <p:spPr>
          <a:xfrm>
            <a:off x="9577137" y="4416201"/>
            <a:ext cx="1812817" cy="307777"/>
          </a:xfrm>
          <a:prstGeom prst="rect">
            <a:avLst/>
          </a:prstGeom>
          <a:noFill/>
        </p:spPr>
        <p:txBody>
          <a:bodyPr wrap="square">
            <a:spAutoFit/>
          </a:bodyPr>
          <a:lstStyle/>
          <a:p>
            <a:r>
              <a:rPr lang="en-US" sz="1400" dirty="0"/>
              <a:t>QUBE II (Germany) [5]</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B8DB5F-2CA7-627D-3AFA-B82B2E91E18A}"/>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ED8777D4-F928-8629-E620-4D73D8AD8D5F}"/>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DA7B92CF-588A-42D1-FB4E-3E7F20348A99}"/>
              </a:ext>
            </a:extLst>
          </p:cNvPr>
          <p:cNvSpPr/>
          <p:nvPr/>
        </p:nvSpPr>
        <p:spPr>
          <a:xfrm>
            <a:off x="109728" y="1399032"/>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FE2F1F57-ED6F-2217-0631-C1E26E70BD4A}"/>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ea typeface="Calibri" pitchFamily="34" charset="-122"/>
                <a:cs typeface="Calibri" pitchFamily="34" charset="-120"/>
              </a:rPr>
              <a:t>Introduction</a:t>
            </a:r>
            <a:endParaRPr lang="en-US" sz="1250" dirty="0"/>
          </a:p>
        </p:txBody>
      </p:sp>
      <p:sp>
        <p:nvSpPr>
          <p:cNvPr id="6" name="Text 4">
            <a:extLst>
              <a:ext uri="{FF2B5EF4-FFF2-40B4-BE49-F238E27FC236}">
                <a16:creationId xmlns:a16="http://schemas.microsoft.com/office/drawing/2014/main" id="{FB759895-8948-4480-A591-B4D3C7CCB56E}"/>
              </a:ext>
            </a:extLst>
          </p:cNvPr>
          <p:cNvSpPr/>
          <p:nvPr/>
        </p:nvSpPr>
        <p:spPr>
          <a:xfrm>
            <a:off x="182880" y="226771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Model and Problem</a:t>
            </a:r>
            <a:endParaRPr lang="en-US" sz="1250" dirty="0"/>
          </a:p>
        </p:txBody>
      </p:sp>
      <p:sp>
        <p:nvSpPr>
          <p:cNvPr id="7" name="Text 5">
            <a:extLst>
              <a:ext uri="{FF2B5EF4-FFF2-40B4-BE49-F238E27FC236}">
                <a16:creationId xmlns:a16="http://schemas.microsoft.com/office/drawing/2014/main" id="{4ED2CDF9-DD60-45EE-9D10-79ED73C28BAF}"/>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HQCDW Algorithm</a:t>
            </a:r>
            <a:endParaRPr lang="en-US" sz="1250" dirty="0"/>
          </a:p>
        </p:txBody>
      </p:sp>
      <p:sp>
        <p:nvSpPr>
          <p:cNvPr id="8" name="Text 6">
            <a:extLst>
              <a:ext uri="{FF2B5EF4-FFF2-40B4-BE49-F238E27FC236}">
                <a16:creationId xmlns:a16="http://schemas.microsoft.com/office/drawing/2014/main" id="{63C5AFB0-637F-086C-48B8-68B0A9ADF8D2}"/>
              </a:ext>
            </a:extLst>
          </p:cNvPr>
          <p:cNvSpPr/>
          <p:nvPr/>
        </p:nvSpPr>
        <p:spPr>
          <a:xfrm>
            <a:off x="182880" y="400507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Evaluation</a:t>
            </a:r>
            <a:endParaRPr lang="en-US" sz="1250" dirty="0"/>
          </a:p>
        </p:txBody>
      </p:sp>
      <p:sp>
        <p:nvSpPr>
          <p:cNvPr id="9" name="Text 7">
            <a:extLst>
              <a:ext uri="{FF2B5EF4-FFF2-40B4-BE49-F238E27FC236}">
                <a16:creationId xmlns:a16="http://schemas.microsoft.com/office/drawing/2014/main" id="{6979FC4F-F70B-219F-CE95-78C6D04AFB27}"/>
              </a:ext>
            </a:extLst>
          </p:cNvPr>
          <p:cNvSpPr/>
          <p:nvPr/>
        </p:nvSpPr>
        <p:spPr>
          <a:xfrm>
            <a:off x="182880" y="487375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a:extLst>
              <a:ext uri="{FF2B5EF4-FFF2-40B4-BE49-F238E27FC236}">
                <a16:creationId xmlns:a16="http://schemas.microsoft.com/office/drawing/2014/main" id="{9C67BC86-6404-FA60-1593-71D7A348B92D}"/>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INTRODUCTION</a:t>
            </a:r>
            <a:endParaRPr lang="en-US" sz="1200" dirty="0"/>
          </a:p>
        </p:txBody>
      </p:sp>
      <p:sp>
        <p:nvSpPr>
          <p:cNvPr id="11" name="Text 9">
            <a:extLst>
              <a:ext uri="{FF2B5EF4-FFF2-40B4-BE49-F238E27FC236}">
                <a16:creationId xmlns:a16="http://schemas.microsoft.com/office/drawing/2014/main" id="{3D69B686-4C05-53B4-5525-5523E7EDFA28}"/>
              </a:ext>
            </a:extLst>
          </p:cNvPr>
          <p:cNvSpPr/>
          <p:nvPr/>
        </p:nvSpPr>
        <p:spPr>
          <a:xfrm>
            <a:off x="2011680" y="621792"/>
            <a:ext cx="9677095" cy="658368"/>
          </a:xfrm>
          <a:prstGeom prst="rect">
            <a:avLst/>
          </a:prstGeom>
          <a:noFill/>
          <a:ln/>
        </p:spPr>
        <p:txBody>
          <a:bodyPr wrap="square" rtlCol="0" anchor="ctr"/>
          <a:lstStyle/>
          <a:p>
            <a:pPr marL="0" indent="0">
              <a:buNone/>
            </a:pPr>
            <a:r>
              <a:rPr lang="en-US" sz="3000" b="1" dirty="0">
                <a:solidFill>
                  <a:srgbClr val="231F20"/>
                </a:solidFill>
                <a:latin typeface="Cambria" pitchFamily="34" charset="0"/>
                <a:ea typeface="Cambria" pitchFamily="34" charset="-122"/>
                <a:cs typeface="Cambria" pitchFamily="34" charset="-120"/>
              </a:rPr>
              <a:t>Optimization of Entanglement Distribution from Sky</a:t>
            </a:r>
            <a:endParaRPr lang="en-US" sz="3000" dirty="0"/>
          </a:p>
        </p:txBody>
      </p:sp>
      <p:sp>
        <p:nvSpPr>
          <p:cNvPr id="12" name="Text 10">
            <a:extLst>
              <a:ext uri="{FF2B5EF4-FFF2-40B4-BE49-F238E27FC236}">
                <a16:creationId xmlns:a16="http://schemas.microsoft.com/office/drawing/2014/main" id="{AA588467-EE27-9BFE-2641-D36BFA6EE1A0}"/>
              </a:ext>
            </a:extLst>
          </p:cNvPr>
          <p:cNvSpPr/>
          <p:nvPr/>
        </p:nvSpPr>
        <p:spPr>
          <a:xfrm>
            <a:off x="2011680" y="1554480"/>
            <a:ext cx="5952674" cy="4836160"/>
          </a:xfrm>
          <a:prstGeom prst="rect">
            <a:avLst/>
          </a:prstGeom>
          <a:noFill/>
          <a:ln/>
        </p:spPr>
        <p:txBody>
          <a:bodyPr wrap="square" rtlCol="0" anchor="t"/>
          <a:lstStyle/>
          <a:p>
            <a:pPr marL="342900" indent="-342900">
              <a:spcAft>
                <a:spcPts val="800"/>
              </a:spcAft>
              <a:buSzPct val="100000"/>
              <a:buChar char="•"/>
            </a:pPr>
            <a:r>
              <a:rPr lang="en-US" sz="1400" b="1" dirty="0">
                <a:solidFill>
                  <a:srgbClr val="231F20"/>
                </a:solidFill>
                <a:latin typeface="Calibri" pitchFamily="34" charset="0"/>
                <a:ea typeface="Calibri" pitchFamily="34" charset="-122"/>
                <a:cs typeface="Calibri" pitchFamily="34" charset="-120"/>
              </a:rPr>
              <a:t>Selecting an optimal satellite configuration for satellite-based entanglement distribution </a:t>
            </a:r>
            <a:endParaRPr lang="en-US" sz="1400" dirty="0"/>
          </a:p>
          <a:p>
            <a:pPr marL="685800" lvl="1" indent="-342900">
              <a:spcAft>
                <a:spcPts val="200"/>
              </a:spcAft>
              <a:buSzPct val="100000"/>
              <a:buChar char="–"/>
            </a:pPr>
            <a:r>
              <a:rPr lang="en-US" sz="1200" dirty="0">
                <a:solidFill>
                  <a:srgbClr val="58595B"/>
                </a:solidFill>
                <a:latin typeface="Calibri" pitchFamily="34" charset="0"/>
                <a:ea typeface="Calibri" pitchFamily="34" charset="-122"/>
                <a:cs typeface="Calibri" pitchFamily="34" charset="-120"/>
              </a:rPr>
              <a:t>[1] Khatri et al., </a:t>
            </a:r>
            <a:r>
              <a:rPr lang="en-US" sz="1200" dirty="0" err="1">
                <a:solidFill>
                  <a:srgbClr val="58595B"/>
                </a:solidFill>
                <a:latin typeface="Calibri" pitchFamily="34" charset="0"/>
                <a:ea typeface="Calibri" pitchFamily="34" charset="-122"/>
                <a:cs typeface="Calibri" pitchFamily="34" charset="-120"/>
              </a:rPr>
              <a:t>npj</a:t>
            </a:r>
            <a:r>
              <a:rPr lang="en-US" sz="1200" dirty="0">
                <a:solidFill>
                  <a:srgbClr val="58595B"/>
                </a:solidFill>
                <a:latin typeface="Calibri" pitchFamily="34" charset="0"/>
                <a:ea typeface="Calibri" pitchFamily="34" charset="-122"/>
                <a:cs typeface="Calibri" pitchFamily="34" charset="-120"/>
              </a:rPr>
              <a:t> Quantum Inf., 2021</a:t>
            </a:r>
            <a:endParaRPr lang="en-US" sz="1200" dirty="0">
              <a:solidFill>
                <a:srgbClr val="58595B"/>
              </a:solidFill>
              <a:latin typeface="Calibri" pitchFamily="34" charset="0"/>
              <a:cs typeface="Calibri" pitchFamily="34" charset="-120"/>
            </a:endParaRPr>
          </a:p>
          <a:p>
            <a:pPr marL="685800" lvl="1" indent="-342900">
              <a:spcAft>
                <a:spcPts val="200"/>
              </a:spcAft>
              <a:buSzPct val="100000"/>
              <a:buFontTx/>
              <a:buChar char="–"/>
            </a:pPr>
            <a:r>
              <a:rPr lang="en-US" sz="1200" dirty="0">
                <a:solidFill>
                  <a:srgbClr val="58595B"/>
                </a:solidFill>
                <a:latin typeface="Calibri" pitchFamily="34" charset="0"/>
                <a:cs typeface="Calibri" pitchFamily="34" charset="-120"/>
              </a:rPr>
              <a:t>[2] </a:t>
            </a:r>
            <a:r>
              <a:rPr lang="en-US" sz="1200" dirty="0" err="1">
                <a:solidFill>
                  <a:srgbClr val="58595B"/>
                </a:solidFill>
                <a:latin typeface="Calibri" pitchFamily="34" charset="0"/>
                <a:cs typeface="Calibri" pitchFamily="34" charset="-120"/>
              </a:rPr>
              <a:t>Panigraphy</a:t>
            </a:r>
            <a:r>
              <a:rPr lang="en-US" sz="1200" dirty="0">
                <a:solidFill>
                  <a:srgbClr val="58595B"/>
                </a:solidFill>
                <a:latin typeface="Calibri" pitchFamily="34" charset="0"/>
                <a:cs typeface="Calibri" pitchFamily="34" charset="-120"/>
              </a:rPr>
              <a:t> et al. INFOCOM workshop, 2022</a:t>
            </a:r>
          </a:p>
          <a:p>
            <a:pPr marL="685800" lvl="1" indent="-342900">
              <a:spcAft>
                <a:spcPts val="200"/>
              </a:spcAft>
              <a:buSzPct val="100000"/>
              <a:buFontTx/>
              <a:buChar char="–"/>
            </a:pPr>
            <a:r>
              <a:rPr lang="en-US" sz="1200" dirty="0">
                <a:solidFill>
                  <a:srgbClr val="58595B"/>
                </a:solidFill>
                <a:latin typeface="Calibri" pitchFamily="34" charset="0"/>
                <a:cs typeface="Calibri" pitchFamily="34" charset="-120"/>
              </a:rPr>
              <a:t>[3] Wei et al. IEEE Network, 2025</a:t>
            </a:r>
            <a:endParaRPr lang="en-US" sz="1400" dirty="0"/>
          </a:p>
          <a:p>
            <a:pPr marL="342900" indent="-342900">
              <a:spcBef>
                <a:spcPts val="400"/>
              </a:spcBef>
              <a:spcAft>
                <a:spcPts val="800"/>
              </a:spcAft>
              <a:buSzPct val="100000"/>
              <a:buChar char="•"/>
            </a:pPr>
            <a:r>
              <a:rPr lang="en-US" sz="1400" b="1" dirty="0">
                <a:solidFill>
                  <a:srgbClr val="231F20"/>
                </a:solidFill>
                <a:latin typeface="Calibri" pitchFamily="34" charset="0"/>
                <a:cs typeface="Calibri" pitchFamily="34" charset="-120"/>
              </a:rPr>
              <a:t>Satellite assignment </a:t>
            </a:r>
            <a:r>
              <a:rPr lang="en-US" sz="1400" b="1" i="1" dirty="0" err="1">
                <a:solidFill>
                  <a:srgbClr val="231F20"/>
                </a:solidFill>
                <a:latin typeface="Calibri" pitchFamily="34" charset="0"/>
                <a:cs typeface="Calibri" pitchFamily="34" charset="-120"/>
              </a:rPr>
              <a:t>x</a:t>
            </a:r>
            <a:r>
              <a:rPr lang="en-US" sz="1400" b="1" i="1" baseline="-25000" dirty="0" err="1">
                <a:solidFill>
                  <a:srgbClr val="231F20"/>
                </a:solidFill>
                <a:latin typeface="Calibri" pitchFamily="34" charset="0"/>
                <a:cs typeface="Calibri" pitchFamily="34" charset="-120"/>
              </a:rPr>
              <a:t>i,j</a:t>
            </a:r>
            <a:r>
              <a:rPr lang="en-US" sz="1400" b="1" dirty="0">
                <a:solidFill>
                  <a:srgbClr val="231F20"/>
                </a:solidFill>
                <a:latin typeface="Calibri" pitchFamily="34" charset="0"/>
                <a:cs typeface="Calibri" pitchFamily="34" charset="-120"/>
              </a:rPr>
              <a:t> to maximize the weighted utility </a:t>
            </a:r>
            <a:endParaRPr lang="en-US" sz="1400" dirty="0"/>
          </a:p>
          <a:p>
            <a:pPr marL="685800" lvl="1" indent="-342900">
              <a:spcAft>
                <a:spcPts val="1400"/>
              </a:spcAft>
              <a:buSzPct val="100000"/>
              <a:buChar char="–"/>
            </a:pPr>
            <a:r>
              <a:rPr lang="en-US" sz="1200" dirty="0">
                <a:solidFill>
                  <a:srgbClr val="58595B"/>
                </a:solidFill>
                <a:latin typeface="Calibri" pitchFamily="34" charset="0"/>
                <a:ea typeface="Calibri" pitchFamily="34" charset="-122"/>
                <a:cs typeface="Calibri" pitchFamily="34" charset="-120"/>
              </a:rPr>
              <a:t>Constraints on GS receivers (</a:t>
            </a:r>
            <a:r>
              <a:rPr lang="en-US" sz="1200" dirty="0" err="1">
                <a:solidFill>
                  <a:srgbClr val="58595B"/>
                </a:solidFill>
                <a:latin typeface="Calibri" pitchFamily="34" charset="0"/>
                <a:ea typeface="Calibri" pitchFamily="34" charset="-122"/>
                <a:cs typeface="Calibri" pitchFamily="34" charset="-120"/>
              </a:rPr>
              <a:t>R</a:t>
            </a:r>
            <a:r>
              <a:rPr lang="en-US" sz="1200" baseline="-25000" dirty="0" err="1">
                <a:solidFill>
                  <a:srgbClr val="58595B"/>
                </a:solidFill>
                <a:latin typeface="Calibri" pitchFamily="34" charset="0"/>
                <a:ea typeface="Calibri" pitchFamily="34" charset="-122"/>
                <a:cs typeface="Calibri" pitchFamily="34" charset="-120"/>
              </a:rPr>
              <a:t>k</a:t>
            </a:r>
            <a:r>
              <a:rPr lang="en-US" sz="1200" dirty="0">
                <a:solidFill>
                  <a:srgbClr val="58595B"/>
                </a:solidFill>
                <a:latin typeface="Calibri" pitchFamily="34" charset="0"/>
                <a:ea typeface="Calibri" pitchFamily="34" charset="-122"/>
                <a:cs typeface="Calibri" pitchFamily="34" charset="-120"/>
              </a:rPr>
              <a:t>), satellite transmitters (T</a:t>
            </a:r>
            <a:r>
              <a:rPr lang="en-US" sz="1200" baseline="-25000" dirty="0">
                <a:solidFill>
                  <a:srgbClr val="58595B"/>
                </a:solidFill>
                <a:latin typeface="Calibri" pitchFamily="34" charset="0"/>
                <a:ea typeface="Calibri" pitchFamily="34" charset="-122"/>
                <a:cs typeface="Calibri" pitchFamily="34" charset="-120"/>
              </a:rPr>
              <a:t>i</a:t>
            </a:r>
            <a:r>
              <a:rPr lang="en-US" sz="1200" dirty="0">
                <a:solidFill>
                  <a:srgbClr val="58595B"/>
                </a:solidFill>
                <a:latin typeface="Calibri" pitchFamily="34" charset="0"/>
                <a:ea typeface="Calibri" pitchFamily="34" charset="-122"/>
                <a:cs typeface="Calibri" pitchFamily="34" charset="-120"/>
              </a:rPr>
              <a:t>), fidelity threshold (</a:t>
            </a:r>
            <a:r>
              <a:rPr lang="en-US" sz="1200" dirty="0" err="1">
                <a:solidFill>
                  <a:srgbClr val="58595B"/>
                </a:solidFill>
                <a:latin typeface="Calibri" pitchFamily="34" charset="0"/>
                <a:ea typeface="Calibri" pitchFamily="34" charset="-122"/>
                <a:cs typeface="Calibri" pitchFamily="34" charset="-120"/>
              </a:rPr>
              <a:t>F</a:t>
            </a:r>
            <a:r>
              <a:rPr lang="en-US" sz="1200" baseline="-25000" dirty="0" err="1">
                <a:solidFill>
                  <a:srgbClr val="58595B"/>
                </a:solidFill>
                <a:latin typeface="Calibri" pitchFamily="34" charset="0"/>
                <a:ea typeface="Calibri" pitchFamily="34" charset="-122"/>
                <a:cs typeface="Calibri" pitchFamily="34" charset="-120"/>
              </a:rPr>
              <a:t>j</a:t>
            </a:r>
            <a:r>
              <a:rPr lang="en-US" sz="1200" baseline="30000" dirty="0" err="1">
                <a:solidFill>
                  <a:srgbClr val="58595B"/>
                </a:solidFill>
                <a:latin typeface="Calibri" pitchFamily="34" charset="0"/>
                <a:ea typeface="Calibri" pitchFamily="34" charset="-122"/>
                <a:cs typeface="Calibri" pitchFamily="34" charset="-120"/>
              </a:rPr>
              <a:t>th</a:t>
            </a:r>
            <a:r>
              <a:rPr lang="en-US" sz="1200" dirty="0">
                <a:solidFill>
                  <a:srgbClr val="58595B"/>
                </a:solidFill>
                <a:latin typeface="Calibri" pitchFamily="34" charset="0"/>
                <a:ea typeface="Calibri" pitchFamily="34" charset="-122"/>
                <a:cs typeface="Calibri" pitchFamily="34" charset="-120"/>
              </a:rPr>
              <a:t>) </a:t>
            </a:r>
          </a:p>
          <a:p>
            <a:pPr marL="685800" lvl="1" indent="-342900">
              <a:spcAft>
                <a:spcPts val="1400"/>
              </a:spcAft>
              <a:buSzPct val="100000"/>
              <a:buChar char="–"/>
            </a:pPr>
            <a:endParaRPr lang="en-US" sz="1400" dirty="0">
              <a:solidFill>
                <a:srgbClr val="58595B"/>
              </a:solidFill>
              <a:latin typeface="Calibri" pitchFamily="34" charset="0"/>
              <a:cs typeface="Calibri" pitchFamily="34" charset="-120"/>
            </a:endParaRPr>
          </a:p>
          <a:p>
            <a:pPr marL="685800" lvl="1" indent="-342900">
              <a:spcAft>
                <a:spcPts val="1400"/>
              </a:spcAft>
              <a:buSzPct val="100000"/>
              <a:buChar char="–"/>
            </a:pPr>
            <a:endParaRPr lang="en-US" sz="1400" dirty="0">
              <a:solidFill>
                <a:srgbClr val="58595B"/>
              </a:solidFill>
              <a:latin typeface="Calibri" pitchFamily="34" charset="0"/>
              <a:cs typeface="Calibri" pitchFamily="34" charset="-120"/>
            </a:endParaRPr>
          </a:p>
          <a:p>
            <a:pPr marL="685800" lvl="1" indent="-342900">
              <a:spcAft>
                <a:spcPts val="1400"/>
              </a:spcAft>
              <a:buSzPct val="100000"/>
              <a:buChar char="–"/>
            </a:pPr>
            <a:endParaRPr lang="en-US" sz="1400" dirty="0">
              <a:solidFill>
                <a:srgbClr val="58595B"/>
              </a:solidFill>
              <a:latin typeface="Calibri" pitchFamily="34" charset="0"/>
              <a:cs typeface="Calibri" pitchFamily="34" charset="-120"/>
            </a:endParaRPr>
          </a:p>
          <a:p>
            <a:pPr marL="685800" lvl="1" indent="-342900">
              <a:spcAft>
                <a:spcPts val="1400"/>
              </a:spcAft>
              <a:buSzPct val="100000"/>
              <a:buChar char="–"/>
            </a:pPr>
            <a:endParaRPr lang="en-US" sz="1400" dirty="0">
              <a:solidFill>
                <a:srgbClr val="58595B"/>
              </a:solidFill>
              <a:latin typeface="Calibri" pitchFamily="34" charset="0"/>
              <a:cs typeface="Calibri" pitchFamily="34" charset="-120"/>
            </a:endParaRPr>
          </a:p>
          <a:p>
            <a:pPr marL="342900" lvl="1">
              <a:spcAft>
                <a:spcPts val="1400"/>
              </a:spcAft>
              <a:buSzPct val="100000"/>
            </a:pPr>
            <a:br>
              <a:rPr lang="en-US" sz="1400" dirty="0">
                <a:solidFill>
                  <a:srgbClr val="58595B"/>
                </a:solidFill>
                <a:latin typeface="Calibri" pitchFamily="34" charset="0"/>
                <a:cs typeface="Calibri" pitchFamily="34" charset="-120"/>
              </a:rPr>
            </a:br>
            <a:endParaRPr lang="en-US" sz="1600" dirty="0"/>
          </a:p>
          <a:p>
            <a:pPr marL="342900" indent="-342900">
              <a:buSzPct val="100000"/>
              <a:buChar char="•"/>
            </a:pPr>
            <a:r>
              <a:rPr lang="en-US" sz="1400" b="1" dirty="0">
                <a:solidFill>
                  <a:srgbClr val="231F20"/>
                </a:solidFill>
                <a:latin typeface="Calibri" pitchFamily="34" charset="0"/>
                <a:ea typeface="Calibri" pitchFamily="34" charset="-122"/>
                <a:cs typeface="Calibri" pitchFamily="34" charset="-120"/>
              </a:rPr>
              <a:t>Solutions: Greedy</a:t>
            </a:r>
            <a:r>
              <a:rPr lang="en-US" sz="1400" b="1" baseline="30000" dirty="0">
                <a:solidFill>
                  <a:srgbClr val="231F20"/>
                </a:solidFill>
                <a:latin typeface="Calibri" pitchFamily="34" charset="0"/>
                <a:ea typeface="Calibri" pitchFamily="34" charset="-122"/>
                <a:cs typeface="Calibri" pitchFamily="34" charset="-120"/>
              </a:rPr>
              <a:t>[1]</a:t>
            </a:r>
            <a:r>
              <a:rPr lang="en-US" sz="1400" b="1" dirty="0">
                <a:solidFill>
                  <a:srgbClr val="231F20"/>
                </a:solidFill>
                <a:latin typeface="Calibri" pitchFamily="34" charset="0"/>
                <a:ea typeface="Calibri" pitchFamily="34" charset="-122"/>
                <a:cs typeface="Calibri" pitchFamily="34" charset="-120"/>
              </a:rPr>
              <a:t>, MIS-based</a:t>
            </a:r>
            <a:r>
              <a:rPr lang="en-US" sz="1400" b="1" baseline="30000" dirty="0">
                <a:solidFill>
                  <a:srgbClr val="231F20"/>
                </a:solidFill>
                <a:latin typeface="Calibri" pitchFamily="34" charset="0"/>
                <a:ea typeface="Calibri" pitchFamily="34" charset="-122"/>
                <a:cs typeface="Calibri" pitchFamily="34" charset="-120"/>
              </a:rPr>
              <a:t>[2]</a:t>
            </a:r>
            <a:r>
              <a:rPr lang="en-US" sz="1400" b="1" dirty="0">
                <a:solidFill>
                  <a:srgbClr val="231F20"/>
                </a:solidFill>
                <a:latin typeface="Calibri" pitchFamily="34" charset="0"/>
                <a:ea typeface="Calibri" pitchFamily="34" charset="-122"/>
                <a:cs typeface="Calibri" pitchFamily="34" charset="-120"/>
              </a:rPr>
              <a:t> (only for special cases), </a:t>
            </a:r>
            <a:r>
              <a:rPr lang="en-US" sz="1400" b="1" dirty="0" err="1">
                <a:solidFill>
                  <a:srgbClr val="231F20"/>
                </a:solidFill>
                <a:latin typeface="Calibri" pitchFamily="34" charset="0"/>
                <a:ea typeface="Calibri" pitchFamily="34" charset="-122"/>
                <a:cs typeface="Calibri" pitchFamily="34" charset="-120"/>
              </a:rPr>
              <a:t>MaxFlow</a:t>
            </a:r>
            <a:r>
              <a:rPr lang="en-US" sz="1400" b="1" dirty="0">
                <a:solidFill>
                  <a:srgbClr val="231F20"/>
                </a:solidFill>
                <a:latin typeface="Calibri" pitchFamily="34" charset="0"/>
                <a:ea typeface="Calibri" pitchFamily="34" charset="-122"/>
                <a:cs typeface="Calibri" pitchFamily="34" charset="-120"/>
              </a:rPr>
              <a:t>-based</a:t>
            </a:r>
            <a:r>
              <a:rPr lang="en-US" sz="1400" b="1" baseline="30000" dirty="0">
                <a:solidFill>
                  <a:srgbClr val="231F20"/>
                </a:solidFill>
                <a:latin typeface="Calibri" pitchFamily="34" charset="0"/>
                <a:ea typeface="Calibri" pitchFamily="34" charset="-122"/>
                <a:cs typeface="Calibri" pitchFamily="34" charset="-120"/>
              </a:rPr>
              <a:t>[3]</a:t>
            </a:r>
            <a:r>
              <a:rPr lang="en-US" sz="1400" b="1" dirty="0">
                <a:solidFill>
                  <a:srgbClr val="231F20"/>
                </a:solidFill>
                <a:latin typeface="Calibri" pitchFamily="34" charset="0"/>
                <a:ea typeface="Calibri" pitchFamily="34" charset="-122"/>
                <a:cs typeface="Calibri" pitchFamily="34" charset="-120"/>
              </a:rPr>
              <a:t> (for more general special cases), LP-based (opt but large time-complexity)</a:t>
            </a:r>
            <a:endParaRPr lang="en-US" sz="1400" dirty="0"/>
          </a:p>
        </p:txBody>
      </p:sp>
      <p:sp>
        <p:nvSpPr>
          <p:cNvPr id="13" name="Text 11">
            <a:extLst>
              <a:ext uri="{FF2B5EF4-FFF2-40B4-BE49-F238E27FC236}">
                <a16:creationId xmlns:a16="http://schemas.microsoft.com/office/drawing/2014/main" id="{71C58192-9BFE-8FE1-A32E-76B6A9415CD8}"/>
              </a:ext>
            </a:extLst>
          </p:cNvPr>
          <p:cNvSpPr/>
          <p:nvPr/>
        </p:nvSpPr>
        <p:spPr>
          <a:xfrm>
            <a:off x="11551615" y="6473952"/>
            <a:ext cx="411480" cy="274320"/>
          </a:xfrm>
          <a:prstGeom prst="rect">
            <a:avLst/>
          </a:prstGeom>
          <a:noFill/>
          <a:ln/>
        </p:spPr>
        <p:txBody>
          <a:bodyPr wrap="square" rtlCol="0" anchor="ctr"/>
          <a:lstStyle/>
          <a:p>
            <a:pPr marL="0" indent="0" algn="r">
              <a:buNone/>
            </a:pPr>
            <a:r>
              <a:rPr lang="en-US" sz="1000" dirty="0">
                <a:solidFill>
                  <a:srgbClr val="58595B"/>
                </a:solidFill>
                <a:latin typeface="Calibri" pitchFamily="34" charset="0"/>
                <a:ea typeface="Calibri" pitchFamily="34" charset="-122"/>
                <a:cs typeface="Calibri" pitchFamily="34" charset="-120"/>
              </a:rPr>
              <a:t>4</a:t>
            </a:r>
            <a:endParaRPr lang="en-US" sz="1000" dirty="0"/>
          </a:p>
        </p:txBody>
      </p:sp>
      <p:sp>
        <p:nvSpPr>
          <p:cNvPr id="14" name="Text 12">
            <a:extLst>
              <a:ext uri="{FF2B5EF4-FFF2-40B4-BE49-F238E27FC236}">
                <a16:creationId xmlns:a16="http://schemas.microsoft.com/office/drawing/2014/main" id="{516296B6-4ACB-3E49-A267-B6B7C965E8C7}"/>
              </a:ext>
            </a:extLst>
          </p:cNvPr>
          <p:cNvSpPr/>
          <p:nvPr/>
        </p:nvSpPr>
        <p:spPr>
          <a:xfrm>
            <a:off x="2011680" y="6473952"/>
            <a:ext cx="5486400" cy="274320"/>
          </a:xfrm>
          <a:prstGeom prst="rect">
            <a:avLst/>
          </a:prstGeom>
          <a:noFill/>
          <a:ln/>
        </p:spPr>
        <p:txBody>
          <a:bodyPr wrap="square" rtlCol="0" anchor="ctr"/>
          <a:lstStyle/>
          <a:p>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pic>
        <p:nvPicPr>
          <p:cNvPr id="3" name="Picture 2">
            <a:extLst>
              <a:ext uri="{FF2B5EF4-FFF2-40B4-BE49-F238E27FC236}">
                <a16:creationId xmlns:a16="http://schemas.microsoft.com/office/drawing/2014/main" id="{73EAAE1E-2F87-2398-ABBD-840C270743CB}"/>
              </a:ext>
            </a:extLst>
          </p:cNvPr>
          <p:cNvPicPr>
            <a:picLocks noChangeAspect="1"/>
          </p:cNvPicPr>
          <p:nvPr/>
        </p:nvPicPr>
        <p:blipFill>
          <a:blip r:embed="rId3"/>
          <a:stretch>
            <a:fillRect/>
          </a:stretch>
        </p:blipFill>
        <p:spPr>
          <a:xfrm>
            <a:off x="8081544" y="1283096"/>
            <a:ext cx="3530600" cy="3213100"/>
          </a:xfrm>
          <a:prstGeom prst="rect">
            <a:avLst/>
          </a:prstGeom>
        </p:spPr>
      </p:pic>
      <p:pic>
        <p:nvPicPr>
          <p:cNvPr id="15" name="Picture 14">
            <a:extLst>
              <a:ext uri="{FF2B5EF4-FFF2-40B4-BE49-F238E27FC236}">
                <a16:creationId xmlns:a16="http://schemas.microsoft.com/office/drawing/2014/main" id="{324A0686-2FC5-EE13-BB5C-601A81F697AF}"/>
              </a:ext>
            </a:extLst>
          </p:cNvPr>
          <p:cNvPicPr>
            <a:picLocks noChangeAspect="1"/>
          </p:cNvPicPr>
          <p:nvPr/>
        </p:nvPicPr>
        <p:blipFill>
          <a:blip r:embed="rId4"/>
          <a:stretch>
            <a:fillRect/>
          </a:stretch>
        </p:blipFill>
        <p:spPr>
          <a:xfrm>
            <a:off x="7658691" y="4765040"/>
            <a:ext cx="3683000" cy="1625600"/>
          </a:xfrm>
          <a:prstGeom prst="rect">
            <a:avLst/>
          </a:prstGeom>
        </p:spPr>
      </p:pic>
      <p:pic>
        <p:nvPicPr>
          <p:cNvPr id="16" name="Picture 15">
            <a:extLst>
              <a:ext uri="{FF2B5EF4-FFF2-40B4-BE49-F238E27FC236}">
                <a16:creationId xmlns:a16="http://schemas.microsoft.com/office/drawing/2014/main" id="{8A92DDD3-76DA-FB75-AD78-5E71C07C19C6}"/>
              </a:ext>
            </a:extLst>
          </p:cNvPr>
          <p:cNvPicPr>
            <a:picLocks noChangeAspect="1"/>
          </p:cNvPicPr>
          <p:nvPr/>
        </p:nvPicPr>
        <p:blipFill>
          <a:blip r:embed="rId5"/>
          <a:stretch>
            <a:fillRect/>
          </a:stretch>
        </p:blipFill>
        <p:spPr>
          <a:xfrm>
            <a:off x="3335075" y="3338944"/>
            <a:ext cx="2685967" cy="2314504"/>
          </a:xfrm>
          <a:prstGeom prst="rect">
            <a:avLst/>
          </a:prstGeom>
        </p:spPr>
      </p:pic>
    </p:spTree>
    <p:extLst>
      <p:ext uri="{BB962C8B-B14F-4D97-AF65-F5344CB8AC3E}">
        <p14:creationId xmlns:p14="http://schemas.microsoft.com/office/powerpoint/2010/main" val="227821771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D66A0E-D02D-FFEA-31B7-951BD3C29DC5}"/>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B6AE6FB3-8310-36BA-3201-A8EC6CDA0773}"/>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52DBDF35-CBA4-222A-2B82-037F24F31C87}"/>
              </a:ext>
            </a:extLst>
          </p:cNvPr>
          <p:cNvSpPr/>
          <p:nvPr/>
        </p:nvSpPr>
        <p:spPr>
          <a:xfrm>
            <a:off x="109728" y="1399032"/>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8CFDFEBA-5F77-79EA-E380-711180F082AE}"/>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ea typeface="Calibri" pitchFamily="34" charset="-122"/>
                <a:cs typeface="Calibri" pitchFamily="34" charset="-120"/>
              </a:rPr>
              <a:t>Introduction</a:t>
            </a:r>
            <a:endParaRPr lang="en-US" sz="1250" dirty="0"/>
          </a:p>
        </p:txBody>
      </p:sp>
      <p:sp>
        <p:nvSpPr>
          <p:cNvPr id="6" name="Text 4">
            <a:extLst>
              <a:ext uri="{FF2B5EF4-FFF2-40B4-BE49-F238E27FC236}">
                <a16:creationId xmlns:a16="http://schemas.microsoft.com/office/drawing/2014/main" id="{653138A2-968C-B797-82C1-AE1525934B5C}"/>
              </a:ext>
            </a:extLst>
          </p:cNvPr>
          <p:cNvSpPr/>
          <p:nvPr/>
        </p:nvSpPr>
        <p:spPr>
          <a:xfrm>
            <a:off x="182880" y="226771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Model and Problem</a:t>
            </a:r>
            <a:endParaRPr lang="en-US" sz="1250" dirty="0"/>
          </a:p>
        </p:txBody>
      </p:sp>
      <p:sp>
        <p:nvSpPr>
          <p:cNvPr id="7" name="Text 5">
            <a:extLst>
              <a:ext uri="{FF2B5EF4-FFF2-40B4-BE49-F238E27FC236}">
                <a16:creationId xmlns:a16="http://schemas.microsoft.com/office/drawing/2014/main" id="{697924A3-B5BC-E4DB-847A-9164CCCFB93C}"/>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HQCDW Algorithm</a:t>
            </a:r>
            <a:endParaRPr lang="en-US" sz="1250" dirty="0"/>
          </a:p>
        </p:txBody>
      </p:sp>
      <p:sp>
        <p:nvSpPr>
          <p:cNvPr id="8" name="Text 6">
            <a:extLst>
              <a:ext uri="{FF2B5EF4-FFF2-40B4-BE49-F238E27FC236}">
                <a16:creationId xmlns:a16="http://schemas.microsoft.com/office/drawing/2014/main" id="{1BE790E8-06AF-8713-C4A2-9150FCDEBAA0}"/>
              </a:ext>
            </a:extLst>
          </p:cNvPr>
          <p:cNvSpPr/>
          <p:nvPr/>
        </p:nvSpPr>
        <p:spPr>
          <a:xfrm>
            <a:off x="182880" y="400507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Evaluation</a:t>
            </a:r>
            <a:endParaRPr lang="en-US" sz="1250" dirty="0"/>
          </a:p>
        </p:txBody>
      </p:sp>
      <p:sp>
        <p:nvSpPr>
          <p:cNvPr id="9" name="Text 7">
            <a:extLst>
              <a:ext uri="{FF2B5EF4-FFF2-40B4-BE49-F238E27FC236}">
                <a16:creationId xmlns:a16="http://schemas.microsoft.com/office/drawing/2014/main" id="{F1F8FE62-25EA-1F0F-4D63-FE0BDB7D2EE4}"/>
              </a:ext>
            </a:extLst>
          </p:cNvPr>
          <p:cNvSpPr/>
          <p:nvPr/>
        </p:nvSpPr>
        <p:spPr>
          <a:xfrm>
            <a:off x="182880" y="487375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a:extLst>
              <a:ext uri="{FF2B5EF4-FFF2-40B4-BE49-F238E27FC236}">
                <a16:creationId xmlns:a16="http://schemas.microsoft.com/office/drawing/2014/main" id="{592FC0F2-733E-E8EF-D3C0-8470FB922CAB}"/>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INTRODUCTION</a:t>
            </a:r>
            <a:endParaRPr lang="en-US" sz="1200" dirty="0"/>
          </a:p>
        </p:txBody>
      </p:sp>
      <p:sp>
        <p:nvSpPr>
          <p:cNvPr id="11" name="Text 9">
            <a:extLst>
              <a:ext uri="{FF2B5EF4-FFF2-40B4-BE49-F238E27FC236}">
                <a16:creationId xmlns:a16="http://schemas.microsoft.com/office/drawing/2014/main" id="{0188585F-75CB-536B-EA79-2A62FCC136C9}"/>
              </a:ext>
            </a:extLst>
          </p:cNvPr>
          <p:cNvSpPr/>
          <p:nvPr/>
        </p:nvSpPr>
        <p:spPr>
          <a:xfrm>
            <a:off x="2011680" y="621792"/>
            <a:ext cx="9677095" cy="658368"/>
          </a:xfrm>
          <a:prstGeom prst="rect">
            <a:avLst/>
          </a:prstGeom>
          <a:noFill/>
          <a:ln/>
        </p:spPr>
        <p:txBody>
          <a:bodyPr wrap="square" rtlCol="0" anchor="ctr"/>
          <a:lstStyle/>
          <a:p>
            <a:pPr marL="0" indent="0">
              <a:buNone/>
            </a:pPr>
            <a:r>
              <a:rPr lang="en-US" sz="3000" b="1" dirty="0">
                <a:solidFill>
                  <a:srgbClr val="231F20"/>
                </a:solidFill>
                <a:latin typeface="Cambria" pitchFamily="34" charset="0"/>
                <a:ea typeface="Cambria" pitchFamily="34" charset="-122"/>
                <a:cs typeface="Cambria" pitchFamily="34" charset="-120"/>
              </a:rPr>
              <a:t>Motivation &amp; Contribution</a:t>
            </a:r>
            <a:endParaRPr lang="en-US" sz="3000" dirty="0"/>
          </a:p>
        </p:txBody>
      </p:sp>
      <p:sp>
        <p:nvSpPr>
          <p:cNvPr id="12" name="Text 10">
            <a:extLst>
              <a:ext uri="{FF2B5EF4-FFF2-40B4-BE49-F238E27FC236}">
                <a16:creationId xmlns:a16="http://schemas.microsoft.com/office/drawing/2014/main" id="{46E75E37-95F7-45AD-0239-2277216818DA}"/>
              </a:ext>
            </a:extLst>
          </p:cNvPr>
          <p:cNvSpPr/>
          <p:nvPr/>
        </p:nvSpPr>
        <p:spPr>
          <a:xfrm>
            <a:off x="2011680" y="1554480"/>
            <a:ext cx="5407825" cy="4206240"/>
          </a:xfrm>
          <a:prstGeom prst="rect">
            <a:avLst/>
          </a:prstGeom>
          <a:noFill/>
          <a:ln/>
        </p:spPr>
        <p:txBody>
          <a:bodyPr wrap="square" rtlCol="0" anchor="t"/>
          <a:lstStyle/>
          <a:p>
            <a:pPr marL="342900" indent="-342900">
              <a:spcAft>
                <a:spcPts val="1400"/>
              </a:spcAft>
              <a:buSzPct val="100000"/>
              <a:buChar char="•"/>
            </a:pPr>
            <a:r>
              <a:rPr lang="en-US" sz="1600" dirty="0">
                <a:solidFill>
                  <a:srgbClr val="231F20"/>
                </a:solidFill>
                <a:latin typeface="Calibri" pitchFamily="34" charset="0"/>
                <a:ea typeface="Calibri" pitchFamily="34" charset="-122"/>
                <a:cs typeface="Calibri" pitchFamily="34" charset="-120"/>
              </a:rPr>
              <a:t>Limitations and challenges of previous works</a:t>
            </a:r>
            <a:endParaRPr lang="en-US" sz="1600" dirty="0"/>
          </a:p>
          <a:p>
            <a:pPr marL="685800" lvl="1" indent="-342900">
              <a:spcAft>
                <a:spcPts val="1400"/>
              </a:spcAft>
              <a:buSzPct val="100000"/>
              <a:buChar char="–"/>
            </a:pPr>
            <a:r>
              <a:rPr lang="en-US" sz="1400" dirty="0">
                <a:solidFill>
                  <a:srgbClr val="58595B"/>
                </a:solidFill>
                <a:latin typeface="Calibri" pitchFamily="34" charset="0"/>
                <a:ea typeface="Calibri" pitchFamily="34" charset="-122"/>
                <a:cs typeface="Calibri" pitchFamily="34" charset="-120"/>
              </a:rPr>
              <a:t>a heuristic greedy algorithm and ignores some resource constraints</a:t>
            </a:r>
          </a:p>
          <a:p>
            <a:pPr marL="685800" lvl="1" indent="-342900">
              <a:spcAft>
                <a:spcPts val="1400"/>
              </a:spcAft>
              <a:buSzPct val="100000"/>
              <a:buChar char="–"/>
            </a:pPr>
            <a:r>
              <a:rPr lang="en-US" sz="1400" dirty="0">
                <a:solidFill>
                  <a:srgbClr val="58595B"/>
                </a:solidFill>
                <a:latin typeface="Calibri" pitchFamily="34" charset="0"/>
                <a:ea typeface="Calibri" pitchFamily="34" charset="-122"/>
                <a:cs typeface="Calibri" pitchFamily="34" charset="-120"/>
              </a:rPr>
              <a:t>only consider some specific settings by converting the problem into either a maximum weight independent set problem or a maximum weight bipartite matching problem</a:t>
            </a:r>
          </a:p>
          <a:p>
            <a:pPr marL="685800" lvl="1" indent="-342900">
              <a:spcAft>
                <a:spcPts val="1400"/>
              </a:spcAft>
              <a:buSzPct val="100000"/>
              <a:buChar char="–"/>
            </a:pPr>
            <a:r>
              <a:rPr lang="en-US" sz="1400" dirty="0">
                <a:solidFill>
                  <a:srgbClr val="58595B"/>
                </a:solidFill>
                <a:latin typeface="Calibri" pitchFamily="34" charset="0"/>
                <a:ea typeface="Calibri" pitchFamily="34" charset="-122"/>
                <a:cs typeface="Calibri" pitchFamily="34" charset="-120"/>
              </a:rPr>
              <a:t>without possible terrestrial swapping (which can improve feasibility of the problem) </a:t>
            </a:r>
          </a:p>
          <a:p>
            <a:pPr marL="342900" indent="-342900">
              <a:spcAft>
                <a:spcPts val="1400"/>
              </a:spcAft>
              <a:buSzPct val="100000"/>
              <a:buChar char="•"/>
            </a:pPr>
            <a:r>
              <a:rPr lang="en-US" sz="1600" dirty="0">
                <a:solidFill>
                  <a:srgbClr val="231F20"/>
                </a:solidFill>
                <a:latin typeface="Calibri" pitchFamily="34" charset="0"/>
                <a:ea typeface="Calibri" pitchFamily="34" charset="-122"/>
                <a:cs typeface="Calibri" pitchFamily="34" charset="-120"/>
              </a:rPr>
              <a:t>Our work investigates a </a:t>
            </a:r>
            <a:r>
              <a:rPr lang="en-US" sz="1600" dirty="0">
                <a:solidFill>
                  <a:schemeClr val="accent1"/>
                </a:solidFill>
                <a:latin typeface="Calibri" pitchFamily="34" charset="0"/>
                <a:ea typeface="Calibri" pitchFamily="34" charset="-122"/>
                <a:cs typeface="Calibri" pitchFamily="34" charset="-120"/>
              </a:rPr>
              <a:t>joint satellite assignment</a:t>
            </a:r>
            <a:r>
              <a:rPr lang="en-US" sz="1600" dirty="0">
                <a:solidFill>
                  <a:srgbClr val="231F20"/>
                </a:solidFill>
                <a:latin typeface="Calibri" pitchFamily="34" charset="0"/>
                <a:ea typeface="Calibri" pitchFamily="34" charset="-122"/>
                <a:cs typeface="Calibri" pitchFamily="34" charset="-120"/>
              </a:rPr>
              <a:t>, </a:t>
            </a:r>
            <a:r>
              <a:rPr lang="en-US" sz="1600" dirty="0">
                <a:solidFill>
                  <a:schemeClr val="accent1"/>
                </a:solidFill>
                <a:latin typeface="Calibri" pitchFamily="34" charset="0"/>
                <a:ea typeface="Calibri" pitchFamily="34" charset="-122"/>
                <a:cs typeface="Calibri" pitchFamily="34" charset="-120"/>
              </a:rPr>
              <a:t>resource allocation</a:t>
            </a:r>
            <a:r>
              <a:rPr lang="en-US" sz="1600" dirty="0">
                <a:solidFill>
                  <a:srgbClr val="231F20"/>
                </a:solidFill>
                <a:latin typeface="Calibri" pitchFamily="34" charset="0"/>
                <a:ea typeface="Calibri" pitchFamily="34" charset="-122"/>
                <a:cs typeface="Calibri" pitchFamily="34" charset="-120"/>
              </a:rPr>
              <a:t>, and </a:t>
            </a:r>
            <a:r>
              <a:rPr lang="en-US" sz="1600" dirty="0">
                <a:solidFill>
                  <a:schemeClr val="accent1"/>
                </a:solidFill>
                <a:latin typeface="Calibri" pitchFamily="34" charset="0"/>
                <a:ea typeface="Calibri" pitchFamily="34" charset="-122"/>
                <a:cs typeface="Calibri" pitchFamily="34" charset="-120"/>
              </a:rPr>
              <a:t>path selection scenario</a:t>
            </a:r>
            <a:r>
              <a:rPr lang="en-US" sz="1600" dirty="0">
                <a:solidFill>
                  <a:srgbClr val="231F20"/>
                </a:solidFill>
                <a:latin typeface="Calibri" pitchFamily="34" charset="0"/>
                <a:ea typeface="Calibri" pitchFamily="34" charset="-122"/>
                <a:cs typeface="Calibri" pitchFamily="34" charset="-120"/>
              </a:rPr>
              <a:t> to build quantum entanglements for ground stations by leveraging </a:t>
            </a:r>
            <a:r>
              <a:rPr lang="en-US" sz="1600" dirty="0">
                <a:solidFill>
                  <a:schemeClr val="accent1"/>
                </a:solidFill>
                <a:latin typeface="Calibri" pitchFamily="34" charset="0"/>
                <a:ea typeface="Calibri" pitchFamily="34" charset="-122"/>
                <a:cs typeface="Calibri" pitchFamily="34" charset="-120"/>
              </a:rPr>
              <a:t>satellite-based entanglement distribution </a:t>
            </a:r>
            <a:r>
              <a:rPr lang="en-US" sz="1600" dirty="0">
                <a:solidFill>
                  <a:srgbClr val="231F20"/>
                </a:solidFill>
                <a:latin typeface="Calibri" pitchFamily="34" charset="0"/>
                <a:ea typeface="Calibri" pitchFamily="34" charset="-122"/>
                <a:cs typeface="Calibri" pitchFamily="34" charset="-120"/>
              </a:rPr>
              <a:t>and </a:t>
            </a:r>
            <a:r>
              <a:rPr lang="en-US" sz="1600" dirty="0">
                <a:solidFill>
                  <a:schemeClr val="accent1"/>
                </a:solidFill>
                <a:latin typeface="Calibri" pitchFamily="34" charset="0"/>
                <a:ea typeface="Calibri" pitchFamily="34" charset="-122"/>
                <a:cs typeface="Calibri" pitchFamily="34" charset="-120"/>
              </a:rPr>
              <a:t>terrestrial quantum swapping</a:t>
            </a:r>
            <a:r>
              <a:rPr lang="en-US" sz="1600" dirty="0">
                <a:solidFill>
                  <a:srgbClr val="231F20"/>
                </a:solidFill>
                <a:latin typeface="Calibri" pitchFamily="34" charset="0"/>
                <a:ea typeface="Calibri" pitchFamily="34" charset="-122"/>
                <a:cs typeface="Calibri" pitchFamily="34" charset="-120"/>
              </a:rPr>
              <a:t>.</a:t>
            </a:r>
            <a:endParaRPr lang="en-US" sz="1600" dirty="0"/>
          </a:p>
          <a:p>
            <a:pPr marL="685800" lvl="1" indent="-342900">
              <a:spcAft>
                <a:spcPts val="1400"/>
              </a:spcAft>
              <a:buSzPct val="100000"/>
              <a:buChar char="–"/>
            </a:pPr>
            <a:r>
              <a:rPr lang="en-US" sz="1400" dirty="0">
                <a:solidFill>
                  <a:srgbClr val="58595B"/>
                </a:solidFill>
                <a:latin typeface="Calibri" pitchFamily="34" charset="0"/>
                <a:ea typeface="Calibri" pitchFamily="34" charset="-122"/>
                <a:cs typeface="Calibri" pitchFamily="34" charset="-120"/>
              </a:rPr>
              <a:t>X. Wei, L. Fan, Y. Guo, Z. Han, Y. Wang, Entanglement from Sky: Optimizing Satellite-based Entanglement Distribution for Quantum Networks, IEEE/ACM Trans. on Networking (TON), Volume: 32, Issue: 6, Pages: 5295-5309, Dec. 2024.</a:t>
            </a:r>
            <a:endParaRPr lang="en-US" sz="1600" dirty="0"/>
          </a:p>
        </p:txBody>
      </p:sp>
      <p:sp>
        <p:nvSpPr>
          <p:cNvPr id="13" name="Text 11">
            <a:extLst>
              <a:ext uri="{FF2B5EF4-FFF2-40B4-BE49-F238E27FC236}">
                <a16:creationId xmlns:a16="http://schemas.microsoft.com/office/drawing/2014/main" id="{56BCE00D-65E5-78C7-74BD-4B0BBE745A32}"/>
              </a:ext>
            </a:extLst>
          </p:cNvPr>
          <p:cNvSpPr/>
          <p:nvPr/>
        </p:nvSpPr>
        <p:spPr>
          <a:xfrm>
            <a:off x="11551615" y="6473952"/>
            <a:ext cx="411480" cy="274320"/>
          </a:xfrm>
          <a:prstGeom prst="rect">
            <a:avLst/>
          </a:prstGeom>
          <a:noFill/>
          <a:ln/>
        </p:spPr>
        <p:txBody>
          <a:bodyPr wrap="square" rtlCol="0" anchor="ctr"/>
          <a:lstStyle/>
          <a:p>
            <a:pPr marL="0" indent="0" algn="r">
              <a:buNone/>
            </a:pPr>
            <a:r>
              <a:rPr lang="en-US" sz="1000" dirty="0">
                <a:solidFill>
                  <a:srgbClr val="58595B"/>
                </a:solidFill>
                <a:latin typeface="Calibri" pitchFamily="34" charset="0"/>
                <a:ea typeface="Calibri" pitchFamily="34" charset="-122"/>
                <a:cs typeface="Calibri" pitchFamily="34" charset="-120"/>
              </a:rPr>
              <a:t>4</a:t>
            </a:r>
            <a:endParaRPr lang="en-US" sz="1000" dirty="0"/>
          </a:p>
        </p:txBody>
      </p:sp>
      <p:sp>
        <p:nvSpPr>
          <p:cNvPr id="14" name="Text 12">
            <a:extLst>
              <a:ext uri="{FF2B5EF4-FFF2-40B4-BE49-F238E27FC236}">
                <a16:creationId xmlns:a16="http://schemas.microsoft.com/office/drawing/2014/main" id="{00932C23-DE27-5219-D26A-B641AC3CB456}"/>
              </a:ext>
            </a:extLst>
          </p:cNvPr>
          <p:cNvSpPr/>
          <p:nvPr/>
        </p:nvSpPr>
        <p:spPr>
          <a:xfrm>
            <a:off x="2011680" y="6473952"/>
            <a:ext cx="5486400" cy="274320"/>
          </a:xfrm>
          <a:prstGeom prst="rect">
            <a:avLst/>
          </a:prstGeom>
          <a:noFill/>
          <a:ln/>
        </p:spPr>
        <p:txBody>
          <a:bodyPr wrap="square" rtlCol="0" anchor="ctr"/>
          <a:lstStyle/>
          <a:p>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pic>
        <p:nvPicPr>
          <p:cNvPr id="18" name="图片 11">
            <a:extLst>
              <a:ext uri="{FF2B5EF4-FFF2-40B4-BE49-F238E27FC236}">
                <a16:creationId xmlns:a16="http://schemas.microsoft.com/office/drawing/2014/main" id="{C290F96E-2124-EEE8-BB3A-F711233B4BAB}"/>
              </a:ext>
            </a:extLst>
          </p:cNvPr>
          <p:cNvPicPr>
            <a:picLocks noChangeAspect="1"/>
          </p:cNvPicPr>
          <p:nvPr/>
        </p:nvPicPr>
        <p:blipFill>
          <a:blip r:embed="rId3"/>
          <a:stretch>
            <a:fillRect/>
          </a:stretch>
        </p:blipFill>
        <p:spPr>
          <a:xfrm>
            <a:off x="7379980" y="1526231"/>
            <a:ext cx="4636800" cy="3361680"/>
          </a:xfrm>
          <a:prstGeom prst="rect">
            <a:avLst/>
          </a:prstGeom>
        </p:spPr>
      </p:pic>
      <p:sp>
        <p:nvSpPr>
          <p:cNvPr id="19" name="文本框 13">
            <a:extLst>
              <a:ext uri="{FF2B5EF4-FFF2-40B4-BE49-F238E27FC236}">
                <a16:creationId xmlns:a16="http://schemas.microsoft.com/office/drawing/2014/main" id="{DDA25CC3-3F4D-5F47-5E13-E73223E19FEB}"/>
              </a:ext>
            </a:extLst>
          </p:cNvPr>
          <p:cNvSpPr txBox="1"/>
          <p:nvPr/>
        </p:nvSpPr>
        <p:spPr>
          <a:xfrm>
            <a:off x="7876705" y="4887911"/>
            <a:ext cx="3953878" cy="461665"/>
          </a:xfrm>
          <a:prstGeom prst="rect">
            <a:avLst/>
          </a:prstGeom>
          <a:noFill/>
        </p:spPr>
        <p:txBody>
          <a:bodyPr wrap="square">
            <a:spAutoFit/>
          </a:bodyPr>
          <a:lstStyle/>
          <a:p>
            <a:r>
              <a:rPr lang="en-US" altLang="zh-CN" sz="1200" dirty="0">
                <a:latin typeface="Calibri" panose="020F0502020204030204" pitchFamily="34" charset="0"/>
                <a:ea typeface="Calibri" panose="020F0502020204030204" pitchFamily="34" charset="0"/>
                <a:cs typeface="Calibri" panose="020F0502020204030204" pitchFamily="34" charset="0"/>
              </a:rPr>
              <a:t>Fig. 1. The satellite-based entanglement distribution and terrestrial quantum swapping architecture.</a:t>
            </a:r>
            <a:endParaRPr lang="zh-CN" altLang="en-US" sz="12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3833556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7E70C7-258D-FA46-BE9D-247E32A8EEED}"/>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FF46C0C3-C2B9-0D02-14F8-02C7DD546DF5}"/>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A4F14F2F-1F3F-73A9-AE0F-B09B54FCE425}"/>
              </a:ext>
            </a:extLst>
          </p:cNvPr>
          <p:cNvSpPr/>
          <p:nvPr/>
        </p:nvSpPr>
        <p:spPr>
          <a:xfrm>
            <a:off x="109728" y="2248153"/>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35511E0E-7D0A-3074-17D3-2AEB651F2DFA}"/>
              </a:ext>
            </a:extLst>
          </p:cNvPr>
          <p:cNvSpPr/>
          <p:nvPr/>
        </p:nvSpPr>
        <p:spPr>
          <a:xfrm>
            <a:off x="182880" y="1399032"/>
            <a:ext cx="1225296" cy="512064"/>
          </a:xfrm>
          <a:prstGeom prst="rect">
            <a:avLst/>
          </a:prstGeom>
          <a:noFill/>
          <a:ln/>
        </p:spPr>
        <p:txBody>
          <a:bodyPr wrap="square" rtlCol="0" anchor="ctr"/>
          <a:lstStyle/>
          <a:p>
            <a:r>
              <a:rPr lang="en-US" sz="1250" dirty="0">
                <a:solidFill>
                  <a:srgbClr val="EACBD1"/>
                </a:solidFill>
                <a:latin typeface="Calibri" pitchFamily="34" charset="0"/>
                <a:cs typeface="Calibri" pitchFamily="34" charset="-120"/>
              </a:rPr>
              <a:t>Introduction</a:t>
            </a:r>
          </a:p>
        </p:txBody>
      </p:sp>
      <p:sp>
        <p:nvSpPr>
          <p:cNvPr id="6" name="Text 4">
            <a:extLst>
              <a:ext uri="{FF2B5EF4-FFF2-40B4-BE49-F238E27FC236}">
                <a16:creationId xmlns:a16="http://schemas.microsoft.com/office/drawing/2014/main" id="{99C72CC1-46CA-860A-F531-68EC0F6BAC56}"/>
              </a:ext>
            </a:extLst>
          </p:cNvPr>
          <p:cNvSpPr/>
          <p:nvPr/>
        </p:nvSpPr>
        <p:spPr>
          <a:xfrm>
            <a:off x="182880" y="2267712"/>
            <a:ext cx="1225296" cy="512064"/>
          </a:xfrm>
          <a:prstGeom prst="rect">
            <a:avLst/>
          </a:prstGeom>
          <a:noFill/>
          <a:ln/>
        </p:spPr>
        <p:txBody>
          <a:bodyPr wrap="square" rtlCol="0" anchor="ctr"/>
          <a:lstStyle/>
          <a:p>
            <a:r>
              <a:rPr lang="en-US" sz="1250" b="1" dirty="0">
                <a:solidFill>
                  <a:srgbClr val="A42037"/>
                </a:solidFill>
                <a:latin typeface="Calibri" pitchFamily="34" charset="0"/>
                <a:cs typeface="Calibri" pitchFamily="34" charset="-120"/>
              </a:rPr>
              <a:t>Model and Problem</a:t>
            </a:r>
          </a:p>
        </p:txBody>
      </p:sp>
      <p:sp>
        <p:nvSpPr>
          <p:cNvPr id="7" name="Text 5">
            <a:extLst>
              <a:ext uri="{FF2B5EF4-FFF2-40B4-BE49-F238E27FC236}">
                <a16:creationId xmlns:a16="http://schemas.microsoft.com/office/drawing/2014/main" id="{0F4D3622-0BA9-2A2E-7F92-DF78E3B10A18}"/>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HQCDW Algorithm</a:t>
            </a:r>
            <a:endParaRPr lang="en-US" sz="1250" dirty="0"/>
          </a:p>
        </p:txBody>
      </p:sp>
      <p:sp>
        <p:nvSpPr>
          <p:cNvPr id="8" name="Text 6">
            <a:extLst>
              <a:ext uri="{FF2B5EF4-FFF2-40B4-BE49-F238E27FC236}">
                <a16:creationId xmlns:a16="http://schemas.microsoft.com/office/drawing/2014/main" id="{F02C2F25-E81D-A340-43DD-CF94A98E1E88}"/>
              </a:ext>
            </a:extLst>
          </p:cNvPr>
          <p:cNvSpPr/>
          <p:nvPr/>
        </p:nvSpPr>
        <p:spPr>
          <a:xfrm>
            <a:off x="182880" y="400507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Evaluation</a:t>
            </a:r>
            <a:endParaRPr lang="en-US" sz="1250" dirty="0"/>
          </a:p>
        </p:txBody>
      </p:sp>
      <p:sp>
        <p:nvSpPr>
          <p:cNvPr id="9" name="Text 7">
            <a:extLst>
              <a:ext uri="{FF2B5EF4-FFF2-40B4-BE49-F238E27FC236}">
                <a16:creationId xmlns:a16="http://schemas.microsoft.com/office/drawing/2014/main" id="{5C19B9B0-634D-1342-1765-D9BDF1AAFF88}"/>
              </a:ext>
            </a:extLst>
          </p:cNvPr>
          <p:cNvSpPr/>
          <p:nvPr/>
        </p:nvSpPr>
        <p:spPr>
          <a:xfrm>
            <a:off x="182880" y="487375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a:extLst>
              <a:ext uri="{FF2B5EF4-FFF2-40B4-BE49-F238E27FC236}">
                <a16:creationId xmlns:a16="http://schemas.microsoft.com/office/drawing/2014/main" id="{6613F45E-F003-08B5-1D30-07CBBFE2BB1A}"/>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MODEL AND PROBLEM</a:t>
            </a:r>
            <a:endParaRPr lang="en-US" sz="1200" dirty="0"/>
          </a:p>
        </p:txBody>
      </p:sp>
      <p:sp>
        <p:nvSpPr>
          <p:cNvPr id="11" name="Text 9">
            <a:extLst>
              <a:ext uri="{FF2B5EF4-FFF2-40B4-BE49-F238E27FC236}">
                <a16:creationId xmlns:a16="http://schemas.microsoft.com/office/drawing/2014/main" id="{77E6E45A-D60C-B724-4D0C-68DABCCBF8B9}"/>
              </a:ext>
            </a:extLst>
          </p:cNvPr>
          <p:cNvSpPr/>
          <p:nvPr/>
        </p:nvSpPr>
        <p:spPr>
          <a:xfrm>
            <a:off x="2011680" y="621792"/>
            <a:ext cx="9677095" cy="658368"/>
          </a:xfrm>
          <a:prstGeom prst="rect">
            <a:avLst/>
          </a:prstGeom>
          <a:noFill/>
          <a:ln/>
        </p:spPr>
        <p:txBody>
          <a:bodyPr wrap="square" rtlCol="0" anchor="ctr"/>
          <a:lstStyle/>
          <a:p>
            <a:pPr marL="0" indent="0">
              <a:buNone/>
            </a:pPr>
            <a:r>
              <a:rPr lang="en-US" sz="3000" b="1" dirty="0">
                <a:solidFill>
                  <a:srgbClr val="231F20"/>
                </a:solidFill>
                <a:latin typeface="Cambria" pitchFamily="34" charset="0"/>
                <a:ea typeface="Cambria" pitchFamily="34" charset="-122"/>
                <a:cs typeface="Cambria" pitchFamily="34" charset="-120"/>
              </a:rPr>
              <a:t>System Model</a:t>
            </a:r>
            <a:endParaRPr lang="en-US" sz="3000" dirty="0"/>
          </a:p>
        </p:txBody>
      </p:sp>
      <p:sp>
        <p:nvSpPr>
          <p:cNvPr id="12" name="Text 10">
            <a:extLst>
              <a:ext uri="{FF2B5EF4-FFF2-40B4-BE49-F238E27FC236}">
                <a16:creationId xmlns:a16="http://schemas.microsoft.com/office/drawing/2014/main" id="{F77D7896-3774-A9D6-4877-29528B777CCF}"/>
              </a:ext>
            </a:extLst>
          </p:cNvPr>
          <p:cNvSpPr/>
          <p:nvPr/>
        </p:nvSpPr>
        <p:spPr>
          <a:xfrm>
            <a:off x="2011680" y="1554480"/>
            <a:ext cx="5486399" cy="4206240"/>
          </a:xfrm>
          <a:prstGeom prst="rect">
            <a:avLst/>
          </a:prstGeom>
          <a:noFill/>
          <a:ln/>
        </p:spPr>
        <p:txBody>
          <a:bodyPr wrap="square" rtlCol="0" anchor="t"/>
          <a:lstStyle/>
          <a:p>
            <a:pPr marL="342900" indent="-342900">
              <a:spcAft>
                <a:spcPts val="1400"/>
              </a:spcAft>
              <a:buSzPct val="100000"/>
              <a:buChar char="•"/>
            </a:pPr>
            <a:r>
              <a:rPr lang="en-US" b="1" dirty="0">
                <a:solidFill>
                  <a:srgbClr val="231F20"/>
                </a:solidFill>
                <a:latin typeface="Calibri" pitchFamily="34" charset="0"/>
                <a:ea typeface="Calibri" pitchFamily="34" charset="-122"/>
                <a:cs typeface="Calibri" pitchFamily="34" charset="-120"/>
              </a:rPr>
              <a:t>Network Model</a:t>
            </a:r>
            <a:endParaRPr lang="en-US" dirty="0"/>
          </a:p>
          <a:p>
            <a:pPr marL="685800" lvl="1" indent="-342900">
              <a:spcAft>
                <a:spcPts val="1400"/>
              </a:spcAft>
              <a:buSzPct val="100000"/>
              <a:buChar char="–"/>
            </a:pPr>
            <a:r>
              <a:rPr lang="en-US" sz="1400" dirty="0">
                <a:solidFill>
                  <a:srgbClr val="58595B"/>
                </a:solidFill>
                <a:latin typeface="Calibri" pitchFamily="34" charset="0"/>
                <a:ea typeface="Calibri" pitchFamily="34" charset="-122"/>
                <a:cs typeface="Calibri" pitchFamily="34" charset="-120"/>
              </a:rPr>
              <a:t>satellites (SAT): 𝑀 = {1, · · · , |𝑀|}, 𝑠𝑚</a:t>
            </a:r>
            <a:r>
              <a:rPr lang="en-US" sz="1400" baseline="-25000" dirty="0">
                <a:solidFill>
                  <a:srgbClr val="58595B"/>
                </a:solidFill>
                <a:latin typeface="Calibri" pitchFamily="34" charset="0"/>
                <a:ea typeface="Calibri" pitchFamily="34" charset="-122"/>
                <a:cs typeface="Calibri" pitchFamily="34" charset="-120"/>
              </a:rPr>
              <a:t>𝑖</a:t>
            </a:r>
            <a:r>
              <a:rPr lang="en-US" sz="1400" dirty="0">
                <a:solidFill>
                  <a:srgbClr val="58595B"/>
                </a:solidFill>
                <a:latin typeface="Calibri" pitchFamily="34" charset="0"/>
                <a:ea typeface="Calibri" pitchFamily="34" charset="-122"/>
                <a:cs typeface="Calibri" pitchFamily="34" charset="-120"/>
              </a:rPr>
              <a:t>: quantum memory of SAT 𝑖, 𝑡𝑟</a:t>
            </a:r>
            <a:r>
              <a:rPr lang="en-US" sz="1400" baseline="-25000" dirty="0">
                <a:solidFill>
                  <a:srgbClr val="58595B"/>
                </a:solidFill>
                <a:latin typeface="Calibri" pitchFamily="34" charset="0"/>
                <a:ea typeface="Calibri" pitchFamily="34" charset="-122"/>
                <a:cs typeface="Calibri" pitchFamily="34" charset="-120"/>
              </a:rPr>
              <a:t>𝑖</a:t>
            </a:r>
            <a:r>
              <a:rPr lang="en-US" sz="1400" dirty="0">
                <a:solidFill>
                  <a:srgbClr val="58595B"/>
                </a:solidFill>
                <a:latin typeface="Calibri" pitchFamily="34" charset="0"/>
                <a:ea typeface="Calibri" pitchFamily="34" charset="-122"/>
                <a:cs typeface="Calibri" pitchFamily="34" charset="-120"/>
              </a:rPr>
              <a:t>: number of transmitters of SAT 𝑖.</a:t>
            </a:r>
          </a:p>
          <a:p>
            <a:pPr marL="685800" lvl="1" indent="-342900">
              <a:spcAft>
                <a:spcPts val="1400"/>
              </a:spcAft>
              <a:buSzPct val="100000"/>
              <a:buChar char="–"/>
            </a:pPr>
            <a:r>
              <a:rPr lang="en-US" sz="1400" dirty="0">
                <a:solidFill>
                  <a:srgbClr val="58595B"/>
                </a:solidFill>
                <a:latin typeface="Calibri" pitchFamily="34" charset="0"/>
                <a:ea typeface="Calibri" pitchFamily="34" charset="-122"/>
                <a:cs typeface="Calibri" pitchFamily="34" charset="-120"/>
              </a:rPr>
              <a:t>ground stations (GS): 𝑁 = {1, · · · , |𝑁|}, g𝑚</a:t>
            </a:r>
            <a:r>
              <a:rPr lang="en-US" sz="1400" baseline="-25000" dirty="0">
                <a:solidFill>
                  <a:srgbClr val="58595B"/>
                </a:solidFill>
                <a:latin typeface="Calibri" pitchFamily="34" charset="0"/>
                <a:ea typeface="Calibri" pitchFamily="34" charset="-122"/>
                <a:cs typeface="Calibri" pitchFamily="34" charset="-120"/>
              </a:rPr>
              <a:t>𝑘</a:t>
            </a:r>
            <a:r>
              <a:rPr lang="en-US" sz="1400" dirty="0">
                <a:solidFill>
                  <a:srgbClr val="58595B"/>
                </a:solidFill>
                <a:latin typeface="Calibri" pitchFamily="34" charset="0"/>
                <a:ea typeface="Calibri" pitchFamily="34" charset="-122"/>
                <a:cs typeface="Calibri" pitchFamily="34" charset="-120"/>
              </a:rPr>
              <a:t>: quantum memory of GS 𝑘, 𝑟𝑟</a:t>
            </a:r>
            <a:r>
              <a:rPr lang="en-US" sz="1400" baseline="-25000" dirty="0">
                <a:solidFill>
                  <a:srgbClr val="58595B"/>
                </a:solidFill>
                <a:latin typeface="Calibri" pitchFamily="34" charset="0"/>
                <a:ea typeface="Calibri" pitchFamily="34" charset="-122"/>
                <a:cs typeface="Calibri" pitchFamily="34" charset="-120"/>
              </a:rPr>
              <a:t>𝑘</a:t>
            </a:r>
            <a:r>
              <a:rPr lang="en-US" sz="1400" dirty="0">
                <a:solidFill>
                  <a:srgbClr val="58595B"/>
                </a:solidFill>
                <a:latin typeface="Calibri" pitchFamily="34" charset="0"/>
                <a:ea typeface="Calibri" pitchFamily="34" charset="-122"/>
                <a:cs typeface="Calibri" pitchFamily="34" charset="-120"/>
              </a:rPr>
              <a:t>: number of receivers of GS 𝑘.</a:t>
            </a:r>
          </a:p>
          <a:p>
            <a:pPr marL="685800" lvl="1" indent="-342900">
              <a:spcAft>
                <a:spcPts val="1400"/>
              </a:spcAft>
              <a:buSzPct val="100000"/>
              <a:buChar char="–"/>
            </a:pPr>
            <a:r>
              <a:rPr lang="en-US" sz="1400" dirty="0">
                <a:solidFill>
                  <a:srgbClr val="58595B"/>
                </a:solidFill>
                <a:latin typeface="Calibri" pitchFamily="34" charset="0"/>
                <a:ea typeface="Calibri" pitchFamily="34" charset="-122"/>
                <a:cs typeface="Calibri" pitchFamily="34" charset="-120"/>
              </a:rPr>
              <a:t>ground station pairs (GSP): 𝑂 = {1, · · · , |𝑂|}</a:t>
            </a:r>
            <a:endParaRPr lang="en-US" sz="1600" dirty="0"/>
          </a:p>
          <a:p>
            <a:pPr marL="342900" indent="-342900">
              <a:spcAft>
                <a:spcPts val="1400"/>
              </a:spcAft>
              <a:buSzPct val="100000"/>
              <a:buChar char="•"/>
            </a:pPr>
            <a:r>
              <a:rPr lang="en-US" b="1" dirty="0">
                <a:solidFill>
                  <a:srgbClr val="231F20"/>
                </a:solidFill>
                <a:latin typeface="Calibri" pitchFamily="34" charset="0"/>
                <a:ea typeface="Calibri" pitchFamily="34" charset="-122"/>
                <a:cs typeface="Calibri" pitchFamily="34" charset="-120"/>
              </a:rPr>
              <a:t>Channel Model</a:t>
            </a:r>
            <a:br>
              <a:rPr lang="en-US" sz="1600" b="1" dirty="0">
                <a:solidFill>
                  <a:srgbClr val="231F20"/>
                </a:solidFill>
                <a:latin typeface="Calibri" pitchFamily="34" charset="0"/>
                <a:ea typeface="Calibri" pitchFamily="34" charset="-122"/>
                <a:cs typeface="Calibri" pitchFamily="34" charset="-120"/>
              </a:rPr>
            </a:br>
            <a:r>
              <a:rPr lang="en-US" sz="1600" b="1" dirty="0">
                <a:solidFill>
                  <a:srgbClr val="231F20"/>
                </a:solidFill>
                <a:latin typeface="Calibri" pitchFamily="34" charset="0"/>
                <a:ea typeface="Calibri" pitchFamily="34" charset="-122"/>
                <a:cs typeface="Calibri" pitchFamily="34" charset="-120"/>
              </a:rPr>
              <a:t>    spontaneous parametric down-conversion (SPDC)</a:t>
            </a:r>
            <a:endParaRPr lang="en-US" sz="1600" dirty="0"/>
          </a:p>
          <a:p>
            <a:pPr marL="685800" lvl="1" indent="-342900">
              <a:spcAft>
                <a:spcPts val="1400"/>
              </a:spcAft>
              <a:buSzPct val="100000"/>
              <a:buChar char="–"/>
            </a:pPr>
            <a:r>
              <a:rPr lang="en-US" sz="1400" dirty="0">
                <a:solidFill>
                  <a:srgbClr val="58595B"/>
                </a:solidFill>
                <a:latin typeface="Calibri" pitchFamily="34" charset="0"/>
                <a:ea typeface="Calibri" pitchFamily="34" charset="-122"/>
                <a:cs typeface="Calibri" pitchFamily="34" charset="-120"/>
              </a:rPr>
              <a:t>space-to-ground transmittance:</a:t>
            </a:r>
          </a:p>
          <a:p>
            <a:pPr marL="685800" lvl="1" indent="-342900">
              <a:spcAft>
                <a:spcPts val="1400"/>
              </a:spcAft>
              <a:buSzPct val="100000"/>
              <a:buChar char="–"/>
            </a:pPr>
            <a:r>
              <a:rPr lang="en-US" sz="1400" dirty="0">
                <a:solidFill>
                  <a:srgbClr val="58595B"/>
                </a:solidFill>
                <a:latin typeface="Calibri" pitchFamily="34" charset="0"/>
                <a:ea typeface="Calibri" pitchFamily="34" charset="-122"/>
                <a:cs typeface="Calibri" pitchFamily="34" charset="-120"/>
              </a:rPr>
              <a:t>free-space transmittance:</a:t>
            </a:r>
          </a:p>
          <a:p>
            <a:pPr marL="685800" lvl="1" indent="-342900">
              <a:spcAft>
                <a:spcPts val="1400"/>
              </a:spcAft>
              <a:buSzPct val="100000"/>
              <a:buChar char="–"/>
            </a:pPr>
            <a:r>
              <a:rPr lang="en-US" sz="1400" dirty="0">
                <a:solidFill>
                  <a:srgbClr val="58595B"/>
                </a:solidFill>
                <a:latin typeface="Calibri" pitchFamily="34" charset="0"/>
                <a:ea typeface="Calibri" pitchFamily="34" charset="-122"/>
                <a:cs typeface="Calibri" pitchFamily="34" charset="-120"/>
              </a:rPr>
              <a:t>atmospheric transmittance:</a:t>
            </a:r>
          </a:p>
        </p:txBody>
      </p:sp>
      <p:sp>
        <p:nvSpPr>
          <p:cNvPr id="13" name="Text 11">
            <a:extLst>
              <a:ext uri="{FF2B5EF4-FFF2-40B4-BE49-F238E27FC236}">
                <a16:creationId xmlns:a16="http://schemas.microsoft.com/office/drawing/2014/main" id="{80713611-92A2-DB85-14E9-A66C8DD74E0D}"/>
              </a:ext>
            </a:extLst>
          </p:cNvPr>
          <p:cNvSpPr/>
          <p:nvPr/>
        </p:nvSpPr>
        <p:spPr>
          <a:xfrm>
            <a:off x="11551615" y="6473952"/>
            <a:ext cx="411480" cy="274320"/>
          </a:xfrm>
          <a:prstGeom prst="rect">
            <a:avLst/>
          </a:prstGeom>
          <a:noFill/>
          <a:ln/>
        </p:spPr>
        <p:txBody>
          <a:bodyPr wrap="square" rtlCol="0" anchor="ctr"/>
          <a:lstStyle/>
          <a:p>
            <a:pPr marL="0" indent="0" algn="r">
              <a:buNone/>
            </a:pPr>
            <a:r>
              <a:rPr lang="en-US" sz="1000" dirty="0">
                <a:solidFill>
                  <a:srgbClr val="58595B"/>
                </a:solidFill>
                <a:latin typeface="Calibri" pitchFamily="34" charset="0"/>
                <a:ea typeface="Calibri" pitchFamily="34" charset="-122"/>
                <a:cs typeface="Calibri" pitchFamily="34" charset="-120"/>
              </a:rPr>
              <a:t>4</a:t>
            </a:r>
            <a:endParaRPr lang="en-US" sz="1000" dirty="0"/>
          </a:p>
        </p:txBody>
      </p:sp>
      <p:sp>
        <p:nvSpPr>
          <p:cNvPr id="14" name="Text 12">
            <a:extLst>
              <a:ext uri="{FF2B5EF4-FFF2-40B4-BE49-F238E27FC236}">
                <a16:creationId xmlns:a16="http://schemas.microsoft.com/office/drawing/2014/main" id="{C50E05DF-0147-441A-262B-2D14F48B1155}"/>
              </a:ext>
            </a:extLst>
          </p:cNvPr>
          <p:cNvSpPr/>
          <p:nvPr/>
        </p:nvSpPr>
        <p:spPr>
          <a:xfrm>
            <a:off x="2011680" y="6473952"/>
            <a:ext cx="5486400" cy="274320"/>
          </a:xfrm>
          <a:prstGeom prst="rect">
            <a:avLst/>
          </a:prstGeom>
          <a:noFill/>
          <a:ln/>
        </p:spPr>
        <p:txBody>
          <a:bodyPr wrap="square" rtlCol="0" anchor="ctr"/>
          <a:lstStyle/>
          <a:p>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grpSp>
        <p:nvGrpSpPr>
          <p:cNvPr id="3" name="组合 13">
            <a:extLst>
              <a:ext uri="{FF2B5EF4-FFF2-40B4-BE49-F238E27FC236}">
                <a16:creationId xmlns:a16="http://schemas.microsoft.com/office/drawing/2014/main" id="{89F5C4BD-B10C-922B-DF3C-74EE109644E8}"/>
              </a:ext>
            </a:extLst>
          </p:cNvPr>
          <p:cNvGrpSpPr/>
          <p:nvPr/>
        </p:nvGrpSpPr>
        <p:grpSpPr>
          <a:xfrm>
            <a:off x="7498079" y="885424"/>
            <a:ext cx="4565984" cy="3237522"/>
            <a:chOff x="7429501" y="1124389"/>
            <a:chExt cx="4565984" cy="3237522"/>
          </a:xfrm>
        </p:grpSpPr>
        <p:pic>
          <p:nvPicPr>
            <p:cNvPr id="15" name="图片 8">
              <a:extLst>
                <a:ext uri="{FF2B5EF4-FFF2-40B4-BE49-F238E27FC236}">
                  <a16:creationId xmlns:a16="http://schemas.microsoft.com/office/drawing/2014/main" id="{1AF606D7-BA9C-FBD2-A335-15B89B4B2C7D}"/>
                </a:ext>
              </a:extLst>
            </p:cNvPr>
            <p:cNvPicPr>
              <a:picLocks noChangeAspect="1"/>
            </p:cNvPicPr>
            <p:nvPr/>
          </p:nvPicPr>
          <p:blipFill>
            <a:blip r:embed="rId3"/>
            <a:stretch>
              <a:fillRect/>
            </a:stretch>
          </p:blipFill>
          <p:spPr>
            <a:xfrm>
              <a:off x="7576761" y="1124389"/>
              <a:ext cx="4119920" cy="2709447"/>
            </a:xfrm>
            <a:prstGeom prst="rect">
              <a:avLst/>
            </a:prstGeom>
          </p:spPr>
        </p:pic>
        <p:sp>
          <p:nvSpPr>
            <p:cNvPr id="16" name="文本框 10">
              <a:extLst>
                <a:ext uri="{FF2B5EF4-FFF2-40B4-BE49-F238E27FC236}">
                  <a16:creationId xmlns:a16="http://schemas.microsoft.com/office/drawing/2014/main" id="{68831E55-F75F-1B01-48A3-AE22940954C0}"/>
                </a:ext>
              </a:extLst>
            </p:cNvPr>
            <p:cNvSpPr txBox="1"/>
            <p:nvPr/>
          </p:nvSpPr>
          <p:spPr>
            <a:xfrm>
              <a:off x="7429501" y="3900246"/>
              <a:ext cx="4565984" cy="461665"/>
            </a:xfrm>
            <a:prstGeom prst="rect">
              <a:avLst/>
            </a:prstGeom>
            <a:noFill/>
          </p:spPr>
          <p:txBody>
            <a:bodyPr wrap="square">
              <a:spAutoFit/>
            </a:bodyPr>
            <a:lstStyle/>
            <a:p>
              <a:r>
                <a:rPr lang="en-US" altLang="zh-CN" sz="1200" dirty="0">
                  <a:latin typeface="Calibri" panose="020F0502020204030204" pitchFamily="34" charset="0"/>
                  <a:ea typeface="Calibri" panose="020F0502020204030204" pitchFamily="34" charset="0"/>
                  <a:cs typeface="Calibri" panose="020F0502020204030204" pitchFamily="34" charset="0"/>
                </a:rPr>
                <a:t>Fig. 2. An example of the space-to-ground transmittance between one SAT and two GSs for the entanglement distribution to this GSP.</a:t>
              </a:r>
              <a:endParaRPr lang="zh-CN" altLang="en-US" sz="1200" dirty="0">
                <a:latin typeface="Calibri" panose="020F0502020204030204" pitchFamily="34" charset="0"/>
                <a:cs typeface="Calibri" panose="020F0502020204030204" pitchFamily="34" charset="0"/>
              </a:endParaRPr>
            </a:p>
          </p:txBody>
        </p:sp>
      </p:grpSp>
      <p:pic>
        <p:nvPicPr>
          <p:cNvPr id="17" name="图片 19">
            <a:extLst>
              <a:ext uri="{FF2B5EF4-FFF2-40B4-BE49-F238E27FC236}">
                <a16:creationId xmlns:a16="http://schemas.microsoft.com/office/drawing/2014/main" id="{F7435EF7-A42F-6709-B694-966B8EE6E545}"/>
              </a:ext>
            </a:extLst>
          </p:cNvPr>
          <p:cNvPicPr>
            <a:picLocks noChangeAspect="1"/>
          </p:cNvPicPr>
          <p:nvPr/>
        </p:nvPicPr>
        <p:blipFill>
          <a:blip r:embed="rId4"/>
          <a:stretch>
            <a:fillRect/>
          </a:stretch>
        </p:blipFill>
        <p:spPr>
          <a:xfrm>
            <a:off x="5260095" y="4148201"/>
            <a:ext cx="1671810" cy="466551"/>
          </a:xfrm>
          <a:prstGeom prst="rect">
            <a:avLst/>
          </a:prstGeom>
        </p:spPr>
      </p:pic>
      <p:pic>
        <p:nvPicPr>
          <p:cNvPr id="18" name="图片 21">
            <a:extLst>
              <a:ext uri="{FF2B5EF4-FFF2-40B4-BE49-F238E27FC236}">
                <a16:creationId xmlns:a16="http://schemas.microsoft.com/office/drawing/2014/main" id="{0239A977-E784-EEFA-43FB-90B091EAA6BE}"/>
              </a:ext>
            </a:extLst>
          </p:cNvPr>
          <p:cNvPicPr>
            <a:picLocks noChangeAspect="1"/>
          </p:cNvPicPr>
          <p:nvPr/>
        </p:nvPicPr>
        <p:blipFill>
          <a:blip r:embed="rId5"/>
          <a:stretch>
            <a:fillRect/>
          </a:stretch>
        </p:blipFill>
        <p:spPr>
          <a:xfrm>
            <a:off x="4972360" y="4698690"/>
            <a:ext cx="2416592" cy="560248"/>
          </a:xfrm>
          <a:prstGeom prst="rect">
            <a:avLst/>
          </a:prstGeom>
        </p:spPr>
      </p:pic>
      <p:pic>
        <p:nvPicPr>
          <p:cNvPr id="19" name="图片 23">
            <a:extLst>
              <a:ext uri="{FF2B5EF4-FFF2-40B4-BE49-F238E27FC236}">
                <a16:creationId xmlns:a16="http://schemas.microsoft.com/office/drawing/2014/main" id="{6DF29C69-4640-3894-331F-85CEEC46197D}"/>
              </a:ext>
            </a:extLst>
          </p:cNvPr>
          <p:cNvPicPr>
            <a:picLocks noChangeAspect="1"/>
          </p:cNvPicPr>
          <p:nvPr/>
        </p:nvPicPr>
        <p:blipFill>
          <a:blip r:embed="rId6"/>
          <a:stretch>
            <a:fillRect/>
          </a:stretch>
        </p:blipFill>
        <p:spPr>
          <a:xfrm>
            <a:off x="3663378" y="5317693"/>
            <a:ext cx="1271858" cy="363388"/>
          </a:xfrm>
          <a:prstGeom prst="rect">
            <a:avLst/>
          </a:prstGeom>
        </p:spPr>
      </p:pic>
      <mc:AlternateContent xmlns:mc="http://schemas.openxmlformats.org/markup-compatibility/2006" xmlns:a14="http://schemas.microsoft.com/office/drawing/2010/main">
        <mc:Choice Requires="a14">
          <p:sp>
            <p:nvSpPr>
              <p:cNvPr id="20" name="文本框 24">
                <a:extLst>
                  <a:ext uri="{FF2B5EF4-FFF2-40B4-BE49-F238E27FC236}">
                    <a16:creationId xmlns:a16="http://schemas.microsoft.com/office/drawing/2014/main" id="{A21EB0CD-9291-1082-706C-C98CCB69992B}"/>
                  </a:ext>
                </a:extLst>
              </p:cNvPr>
              <p:cNvSpPr txBox="1"/>
              <p:nvPr/>
            </p:nvSpPr>
            <p:spPr>
              <a:xfrm>
                <a:off x="7816605" y="4542192"/>
                <a:ext cx="4146490" cy="1551002"/>
              </a:xfrm>
              <a:prstGeom prst="rect">
                <a:avLst/>
              </a:prstGeom>
              <a:noFill/>
            </p:spPr>
            <p:txBody>
              <a:bodyPr wrap="square" rtlCol="0">
                <a:spAutoFit/>
              </a:bodyPr>
              <a:lstStyle/>
              <a:p>
                <a:pPr>
                  <a:lnSpc>
                    <a:spcPct val="150000"/>
                  </a:lnSpc>
                </a:pPr>
                <a14:m>
                  <m:oMath xmlns:m="http://schemas.openxmlformats.org/officeDocument/2006/math">
                    <m:sSubSup>
                      <m:sSubSupPr>
                        <m:ctrlPr>
                          <a:rPr lang="en-US" altLang="zh-CN" sz="1600" b="0" i="1" smtClean="0">
                            <a:latin typeface="Cambria Math" panose="02040503050406030204" pitchFamily="18" charset="0"/>
                            <a:ea typeface="Calibri" panose="020F0502020204030204" pitchFamily="34" charset="0"/>
                            <a:cs typeface="Calibri" panose="020F0502020204030204" pitchFamily="34" charset="0"/>
                          </a:rPr>
                        </m:ctrlPr>
                      </m:sSubSupPr>
                      <m:e>
                        <m:r>
                          <a:rPr lang="en-US" altLang="zh-CN" sz="1600" b="0" i="1" smtClean="0">
                            <a:latin typeface="Cambria Math" panose="02040503050406030204" pitchFamily="18" charset="0"/>
                            <a:ea typeface="Calibri" panose="020F0502020204030204" pitchFamily="34" charset="0"/>
                            <a:cs typeface="Calibri" panose="020F0502020204030204" pitchFamily="34" charset="0"/>
                          </a:rPr>
                          <m:t>𝑑</m:t>
                        </m:r>
                      </m:e>
                      <m:sub>
                        <m:r>
                          <a:rPr lang="en-US" altLang="zh-CN" sz="1600" b="0" i="1" smtClean="0">
                            <a:latin typeface="Cambria Math" panose="02040503050406030204" pitchFamily="18" charset="0"/>
                            <a:ea typeface="Calibri" panose="020F0502020204030204" pitchFamily="34" charset="0"/>
                            <a:cs typeface="Calibri" panose="020F0502020204030204" pitchFamily="34" charset="0"/>
                          </a:rPr>
                          <m:t>𝑖</m:t>
                        </m:r>
                      </m:sub>
                      <m:sup>
                        <m:r>
                          <a:rPr lang="en-US" altLang="zh-CN" sz="1600" b="0" i="1" smtClean="0">
                            <a:latin typeface="Cambria Math" panose="02040503050406030204" pitchFamily="18" charset="0"/>
                            <a:ea typeface="Calibri" panose="020F0502020204030204" pitchFamily="34" charset="0"/>
                            <a:cs typeface="Calibri" panose="020F0502020204030204" pitchFamily="34" charset="0"/>
                          </a:rPr>
                          <m:t>𝑇</m:t>
                        </m:r>
                      </m:sup>
                    </m:sSubSup>
                    <m:r>
                      <a:rPr lang="en-US" altLang="zh-CN" sz="1600" b="0" i="1" smtClean="0">
                        <a:latin typeface="Cambria Math" panose="02040503050406030204" pitchFamily="18" charset="0"/>
                        <a:ea typeface="Calibri" panose="020F0502020204030204" pitchFamily="34" charset="0"/>
                        <a:cs typeface="Calibri" panose="020F0502020204030204" pitchFamily="34" charset="0"/>
                      </a:rPr>
                      <m:t>, </m:t>
                    </m:r>
                    <m:sSubSup>
                      <m:sSubSupPr>
                        <m:ctrlPr>
                          <a:rPr lang="en-US" altLang="zh-CN" sz="1600" b="0" i="1" smtClean="0">
                            <a:latin typeface="Cambria Math" panose="02040503050406030204" pitchFamily="18" charset="0"/>
                            <a:ea typeface="Calibri" panose="020F0502020204030204" pitchFamily="34" charset="0"/>
                            <a:cs typeface="Calibri" panose="020F0502020204030204" pitchFamily="34" charset="0"/>
                          </a:rPr>
                        </m:ctrlPr>
                      </m:sSubSupPr>
                      <m:e>
                        <m:r>
                          <a:rPr lang="en-US" altLang="zh-CN" sz="1600" b="0" i="1" smtClean="0">
                            <a:latin typeface="Cambria Math" panose="02040503050406030204" pitchFamily="18" charset="0"/>
                            <a:ea typeface="Calibri" panose="020F0502020204030204" pitchFamily="34" charset="0"/>
                            <a:cs typeface="Calibri" panose="020F0502020204030204" pitchFamily="34" charset="0"/>
                          </a:rPr>
                          <m:t>𝑑</m:t>
                        </m:r>
                      </m:e>
                      <m:sub>
                        <m:r>
                          <a:rPr lang="en-US" altLang="zh-CN" sz="1600" b="0" i="1" smtClean="0">
                            <a:latin typeface="Cambria Math" panose="02040503050406030204" pitchFamily="18" charset="0"/>
                            <a:ea typeface="Calibri" panose="020F0502020204030204" pitchFamily="34" charset="0"/>
                            <a:cs typeface="Calibri" panose="020F0502020204030204" pitchFamily="34" charset="0"/>
                          </a:rPr>
                          <m:t>𝑘</m:t>
                        </m:r>
                      </m:sub>
                      <m:sup>
                        <m:r>
                          <a:rPr lang="en-US" altLang="zh-CN" sz="1600" b="0" i="1" smtClean="0">
                            <a:latin typeface="Cambria Math" panose="02040503050406030204" pitchFamily="18" charset="0"/>
                            <a:ea typeface="Calibri" panose="020F0502020204030204" pitchFamily="34" charset="0"/>
                            <a:cs typeface="Calibri" panose="020F0502020204030204" pitchFamily="34" charset="0"/>
                          </a:rPr>
                          <m:t>𝑅</m:t>
                        </m:r>
                      </m:sup>
                    </m:sSubSup>
                  </m:oMath>
                </a14:m>
                <a:r>
                  <a:rPr lang="en-US" altLang="zh-CN" sz="1600" dirty="0">
                    <a:latin typeface="Calibri" panose="020F0502020204030204" pitchFamily="34" charset="0"/>
                    <a:ea typeface="Calibri" panose="020F0502020204030204" pitchFamily="34" charset="0"/>
                    <a:cs typeface="Calibri" panose="020F0502020204030204" pitchFamily="34" charset="0"/>
                  </a:rPr>
                  <a:t>: the circular apertures of diameter of the transmitter and receiver telescopes </a:t>
                </a:r>
              </a:p>
              <a:p>
                <a:pPr>
                  <a:lnSpc>
                    <a:spcPct val="150000"/>
                  </a:lnSpc>
                </a:pPr>
                <a14:m>
                  <m:oMath xmlns:m="http://schemas.openxmlformats.org/officeDocument/2006/math">
                    <m:r>
                      <a:rPr lang="zh-CN" altLang="en-US" sz="1600" b="0" i="1" smtClean="0">
                        <a:latin typeface="Cambria Math" panose="02040503050406030204" pitchFamily="18" charset="0"/>
                        <a:ea typeface="Calibri" panose="020F0502020204030204" pitchFamily="34" charset="0"/>
                        <a:cs typeface="Calibri" panose="020F0502020204030204" pitchFamily="34" charset="0"/>
                      </a:rPr>
                      <m:t>𝜆</m:t>
                    </m:r>
                  </m:oMath>
                </a14:m>
                <a:r>
                  <a:rPr lang="en-US" altLang="zh-CN" sz="1600" dirty="0">
                    <a:latin typeface="Calibri" panose="020F0502020204030204" pitchFamily="34" charset="0"/>
                    <a:ea typeface="Calibri" panose="020F0502020204030204" pitchFamily="34" charset="0"/>
                    <a:cs typeface="Calibri" panose="020F0502020204030204" pitchFamily="34" charset="0"/>
                  </a:rPr>
                  <a:t>: the specific wavelength</a:t>
                </a:r>
              </a:p>
              <a:p>
                <a:pPr>
                  <a:lnSpc>
                    <a:spcPct val="150000"/>
                  </a:lnSpc>
                </a:pPr>
                <a14:m>
                  <m:oMath xmlns:m="http://schemas.openxmlformats.org/officeDocument/2006/math">
                    <m:acc>
                      <m:accPr>
                        <m:chr m:val="̂"/>
                        <m:ctrlPr>
                          <a:rPr lang="zh-CN" altLang="en-US" sz="1600" b="0" i="1" smtClean="0">
                            <a:latin typeface="Cambria Math" panose="02040503050406030204" pitchFamily="18" charset="0"/>
                            <a:cs typeface="Calibri" panose="020F0502020204030204" pitchFamily="34" charset="0"/>
                          </a:rPr>
                        </m:ctrlPr>
                      </m:accPr>
                      <m:e>
                        <m:r>
                          <a:rPr lang="zh-CN" altLang="en-US" sz="1600" b="0" i="1" smtClean="0">
                            <a:latin typeface="Cambria Math" panose="02040503050406030204" pitchFamily="18" charset="0"/>
                            <a:cs typeface="Calibri" panose="020F0502020204030204" pitchFamily="34" charset="0"/>
                          </a:rPr>
                          <m:t>𝛼</m:t>
                        </m:r>
                      </m:e>
                    </m:acc>
                  </m:oMath>
                </a14:m>
                <a:r>
                  <a:rPr lang="en-US" altLang="zh-CN" sz="1600" dirty="0">
                    <a:latin typeface="Calibri" panose="020F0502020204030204" pitchFamily="34" charset="0"/>
                    <a:ea typeface="Calibri" panose="020F0502020204030204" pitchFamily="34" charset="0"/>
                    <a:cs typeface="Calibri" panose="020F0502020204030204" pitchFamily="34" charset="0"/>
                  </a:rPr>
                  <a:t>: the atmospheric extinction coefficient</a:t>
                </a:r>
              </a:p>
            </p:txBody>
          </p:sp>
        </mc:Choice>
        <mc:Fallback xmlns="">
          <p:sp>
            <p:nvSpPr>
              <p:cNvPr id="20" name="文本框 24">
                <a:extLst>
                  <a:ext uri="{FF2B5EF4-FFF2-40B4-BE49-F238E27FC236}">
                    <a16:creationId xmlns:a16="http://schemas.microsoft.com/office/drawing/2014/main" id="{A21EB0CD-9291-1082-706C-C98CCB69992B}"/>
                  </a:ext>
                </a:extLst>
              </p:cNvPr>
              <p:cNvSpPr txBox="1">
                <a:spLocks noRot="1" noChangeAspect="1" noMove="1" noResize="1" noEditPoints="1" noAdjustHandles="1" noChangeArrowheads="1" noChangeShapeType="1" noTextEdit="1"/>
              </p:cNvSpPr>
              <p:nvPr/>
            </p:nvSpPr>
            <p:spPr>
              <a:xfrm>
                <a:off x="7816605" y="4542192"/>
                <a:ext cx="4146490" cy="1551002"/>
              </a:xfrm>
              <a:prstGeom prst="rect">
                <a:avLst/>
              </a:prstGeom>
              <a:blipFill>
                <a:blip r:embed="rId7"/>
                <a:stretch>
                  <a:fillRect l="-917" b="-3226"/>
                </a:stretch>
              </a:blipFill>
            </p:spPr>
            <p:txBody>
              <a:bodyPr/>
              <a:lstStyle/>
              <a:p>
                <a:r>
                  <a:rPr lang="en-US">
                    <a:noFill/>
                  </a:rPr>
                  <a:t> </a:t>
                </a:r>
              </a:p>
            </p:txBody>
          </p:sp>
        </mc:Fallback>
      </mc:AlternateContent>
    </p:spTree>
    <p:extLst>
      <p:ext uri="{BB962C8B-B14F-4D97-AF65-F5344CB8AC3E}">
        <p14:creationId xmlns:p14="http://schemas.microsoft.com/office/powerpoint/2010/main" val="2951478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left)">
                                      <p:cBhvr>
                                        <p:cTn id="1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4FC8A2-4349-0700-5900-1D6B030DD4B5}"/>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A5D86221-12F7-45F3-CD42-D2FA7FF94304}"/>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4B5C9BF0-F2C7-93DA-710B-EB22F2143B9F}"/>
              </a:ext>
            </a:extLst>
          </p:cNvPr>
          <p:cNvSpPr/>
          <p:nvPr/>
        </p:nvSpPr>
        <p:spPr>
          <a:xfrm>
            <a:off x="109728" y="2248153"/>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9656F4B0-5F18-BF08-00A7-354BA88823B3}"/>
              </a:ext>
            </a:extLst>
          </p:cNvPr>
          <p:cNvSpPr/>
          <p:nvPr/>
        </p:nvSpPr>
        <p:spPr>
          <a:xfrm>
            <a:off x="182880" y="1399032"/>
            <a:ext cx="1225296" cy="512064"/>
          </a:xfrm>
          <a:prstGeom prst="rect">
            <a:avLst/>
          </a:prstGeom>
          <a:noFill/>
          <a:ln/>
        </p:spPr>
        <p:txBody>
          <a:bodyPr wrap="square" rtlCol="0" anchor="ctr"/>
          <a:lstStyle/>
          <a:p>
            <a:r>
              <a:rPr lang="en-US" sz="1250" dirty="0">
                <a:solidFill>
                  <a:srgbClr val="EACBD1"/>
                </a:solidFill>
                <a:latin typeface="Calibri" pitchFamily="34" charset="0"/>
                <a:cs typeface="Calibri" pitchFamily="34" charset="-120"/>
              </a:rPr>
              <a:t>Introduction</a:t>
            </a:r>
          </a:p>
        </p:txBody>
      </p:sp>
      <p:sp>
        <p:nvSpPr>
          <p:cNvPr id="6" name="Text 4">
            <a:extLst>
              <a:ext uri="{FF2B5EF4-FFF2-40B4-BE49-F238E27FC236}">
                <a16:creationId xmlns:a16="http://schemas.microsoft.com/office/drawing/2014/main" id="{0951B55E-CF74-A60A-1B1A-598B1508700F}"/>
              </a:ext>
            </a:extLst>
          </p:cNvPr>
          <p:cNvSpPr/>
          <p:nvPr/>
        </p:nvSpPr>
        <p:spPr>
          <a:xfrm>
            <a:off x="182880" y="2267712"/>
            <a:ext cx="1225296" cy="512064"/>
          </a:xfrm>
          <a:prstGeom prst="rect">
            <a:avLst/>
          </a:prstGeom>
          <a:noFill/>
          <a:ln/>
        </p:spPr>
        <p:txBody>
          <a:bodyPr wrap="square" rtlCol="0" anchor="ctr"/>
          <a:lstStyle/>
          <a:p>
            <a:r>
              <a:rPr lang="en-US" sz="1250" b="1" dirty="0">
                <a:solidFill>
                  <a:srgbClr val="A42037"/>
                </a:solidFill>
                <a:latin typeface="Calibri" pitchFamily="34" charset="0"/>
                <a:cs typeface="Calibri" pitchFamily="34" charset="-120"/>
              </a:rPr>
              <a:t>Model and Problem</a:t>
            </a:r>
          </a:p>
        </p:txBody>
      </p:sp>
      <p:sp>
        <p:nvSpPr>
          <p:cNvPr id="7" name="Text 5">
            <a:extLst>
              <a:ext uri="{FF2B5EF4-FFF2-40B4-BE49-F238E27FC236}">
                <a16:creationId xmlns:a16="http://schemas.microsoft.com/office/drawing/2014/main" id="{0483AA83-A775-68E5-279D-EFF13F85F7A5}"/>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HQCDW Algorithm</a:t>
            </a:r>
            <a:endParaRPr lang="en-US" sz="1250" dirty="0"/>
          </a:p>
        </p:txBody>
      </p:sp>
      <p:sp>
        <p:nvSpPr>
          <p:cNvPr id="8" name="Text 6">
            <a:extLst>
              <a:ext uri="{FF2B5EF4-FFF2-40B4-BE49-F238E27FC236}">
                <a16:creationId xmlns:a16="http://schemas.microsoft.com/office/drawing/2014/main" id="{4B13748D-5175-8406-CB3F-4307DBAF9538}"/>
              </a:ext>
            </a:extLst>
          </p:cNvPr>
          <p:cNvSpPr/>
          <p:nvPr/>
        </p:nvSpPr>
        <p:spPr>
          <a:xfrm>
            <a:off x="182880" y="400507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Evaluation</a:t>
            </a:r>
            <a:endParaRPr lang="en-US" sz="1250" dirty="0"/>
          </a:p>
        </p:txBody>
      </p:sp>
      <p:sp>
        <p:nvSpPr>
          <p:cNvPr id="9" name="Text 7">
            <a:extLst>
              <a:ext uri="{FF2B5EF4-FFF2-40B4-BE49-F238E27FC236}">
                <a16:creationId xmlns:a16="http://schemas.microsoft.com/office/drawing/2014/main" id="{721D8C7A-FB02-78E3-5BA6-3E9CDF887B90}"/>
              </a:ext>
            </a:extLst>
          </p:cNvPr>
          <p:cNvSpPr/>
          <p:nvPr/>
        </p:nvSpPr>
        <p:spPr>
          <a:xfrm>
            <a:off x="182880" y="487375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a:extLst>
              <a:ext uri="{FF2B5EF4-FFF2-40B4-BE49-F238E27FC236}">
                <a16:creationId xmlns:a16="http://schemas.microsoft.com/office/drawing/2014/main" id="{D298F3B0-2049-1A76-0272-B31B915C2D45}"/>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MODEL AND PROBLEM</a:t>
            </a:r>
            <a:endParaRPr lang="en-US" sz="1200" dirty="0"/>
          </a:p>
        </p:txBody>
      </p:sp>
      <p:sp>
        <p:nvSpPr>
          <p:cNvPr id="11" name="Text 9">
            <a:extLst>
              <a:ext uri="{FF2B5EF4-FFF2-40B4-BE49-F238E27FC236}">
                <a16:creationId xmlns:a16="http://schemas.microsoft.com/office/drawing/2014/main" id="{6278D2CF-4FBB-7CEE-CD91-220EF0049803}"/>
              </a:ext>
            </a:extLst>
          </p:cNvPr>
          <p:cNvSpPr/>
          <p:nvPr/>
        </p:nvSpPr>
        <p:spPr>
          <a:xfrm>
            <a:off x="2011680" y="621792"/>
            <a:ext cx="9677095" cy="658368"/>
          </a:xfrm>
          <a:prstGeom prst="rect">
            <a:avLst/>
          </a:prstGeom>
          <a:noFill/>
          <a:ln/>
        </p:spPr>
        <p:txBody>
          <a:bodyPr wrap="square" rtlCol="0" anchor="ctr"/>
          <a:lstStyle/>
          <a:p>
            <a:pPr marL="0" indent="0">
              <a:buNone/>
            </a:pPr>
            <a:r>
              <a:rPr lang="en-US" sz="3000" b="1" dirty="0">
                <a:solidFill>
                  <a:srgbClr val="231F20"/>
                </a:solidFill>
                <a:latin typeface="Cambria" pitchFamily="34" charset="0"/>
                <a:ea typeface="Cambria" pitchFamily="34" charset="-122"/>
                <a:cs typeface="Cambria" pitchFamily="34" charset="-120"/>
              </a:rPr>
              <a:t>System Model</a:t>
            </a:r>
            <a:endParaRPr lang="en-US" sz="3000" dirty="0"/>
          </a:p>
        </p:txBody>
      </p:sp>
      <p:sp>
        <p:nvSpPr>
          <p:cNvPr id="12" name="Text 10">
            <a:extLst>
              <a:ext uri="{FF2B5EF4-FFF2-40B4-BE49-F238E27FC236}">
                <a16:creationId xmlns:a16="http://schemas.microsoft.com/office/drawing/2014/main" id="{D0192401-D4A7-E794-5D0E-D04611C3863D}"/>
              </a:ext>
            </a:extLst>
          </p:cNvPr>
          <p:cNvSpPr/>
          <p:nvPr/>
        </p:nvSpPr>
        <p:spPr>
          <a:xfrm>
            <a:off x="2011680" y="1333221"/>
            <a:ext cx="5486399" cy="4206240"/>
          </a:xfrm>
          <a:prstGeom prst="rect">
            <a:avLst/>
          </a:prstGeom>
          <a:noFill/>
          <a:ln/>
        </p:spPr>
        <p:txBody>
          <a:bodyPr wrap="square" rtlCol="0" anchor="t"/>
          <a:lstStyle/>
          <a:p>
            <a:pPr marL="342900" indent="-342900">
              <a:spcAft>
                <a:spcPts val="1400"/>
              </a:spcAft>
              <a:buSzPct val="100000"/>
              <a:buChar char="•"/>
            </a:pPr>
            <a:r>
              <a:rPr lang="en-US" b="1" dirty="0">
                <a:solidFill>
                  <a:srgbClr val="231F20"/>
                </a:solidFill>
                <a:latin typeface="Calibri" pitchFamily="34" charset="0"/>
                <a:ea typeface="Calibri" pitchFamily="34" charset="-122"/>
                <a:cs typeface="Calibri" pitchFamily="34" charset="-120"/>
              </a:rPr>
              <a:t>Entanglement Model</a:t>
            </a:r>
            <a:endParaRPr lang="en-US" dirty="0"/>
          </a:p>
          <a:p>
            <a:pPr marL="685800" lvl="1" indent="-342900">
              <a:spcAft>
                <a:spcPts val="1400"/>
              </a:spcAft>
              <a:buSzPct val="100000"/>
              <a:buChar char="–"/>
            </a:pPr>
            <a:r>
              <a:rPr lang="en-US" sz="1400" dirty="0">
                <a:solidFill>
                  <a:srgbClr val="58595B"/>
                </a:solidFill>
                <a:latin typeface="Calibri" pitchFamily="34" charset="0"/>
                <a:ea typeface="Calibri" pitchFamily="34" charset="-122"/>
                <a:cs typeface="Calibri" pitchFamily="34" charset="-120"/>
              </a:rPr>
              <a:t>Either via satellite-based entanglement</a:t>
            </a:r>
          </a:p>
          <a:p>
            <a:pPr marL="685800" lvl="1" indent="-342900">
              <a:spcAft>
                <a:spcPts val="1400"/>
              </a:spcAft>
              <a:buSzPct val="100000"/>
              <a:buChar char="–"/>
            </a:pPr>
            <a:r>
              <a:rPr lang="en-US" sz="1400" dirty="0">
                <a:solidFill>
                  <a:srgbClr val="58595B"/>
                </a:solidFill>
                <a:latin typeface="Calibri" pitchFamily="34" charset="0"/>
                <a:ea typeface="Calibri" pitchFamily="34" charset="-122"/>
                <a:cs typeface="Calibri" pitchFamily="34" charset="-120"/>
              </a:rPr>
              <a:t>Or via GS swapping (limited to two-hop)</a:t>
            </a:r>
          </a:p>
          <a:p>
            <a:pPr marL="685800" lvl="1" indent="-342900">
              <a:spcAft>
                <a:spcPts val="1400"/>
              </a:spcAft>
              <a:buSzPct val="100000"/>
              <a:buChar char="–"/>
            </a:pPr>
            <a:endParaRPr lang="en-US" sz="1400" dirty="0">
              <a:solidFill>
                <a:srgbClr val="58595B"/>
              </a:solidFill>
              <a:latin typeface="Calibri" pitchFamily="34" charset="0"/>
              <a:ea typeface="Calibri" pitchFamily="34" charset="-122"/>
              <a:cs typeface="Calibri" pitchFamily="34" charset="-120"/>
            </a:endParaRPr>
          </a:p>
          <a:p>
            <a:pPr marL="685800" lvl="1" indent="-342900">
              <a:spcAft>
                <a:spcPts val="1400"/>
              </a:spcAft>
              <a:buSzPct val="100000"/>
              <a:buChar char="–"/>
            </a:pPr>
            <a:endParaRPr lang="en-US" sz="1400" dirty="0">
              <a:solidFill>
                <a:srgbClr val="58595B"/>
              </a:solidFill>
              <a:latin typeface="Calibri" pitchFamily="34" charset="0"/>
              <a:ea typeface="Calibri" pitchFamily="34" charset="-122"/>
              <a:cs typeface="Calibri" pitchFamily="34" charset="-120"/>
            </a:endParaRPr>
          </a:p>
        </p:txBody>
      </p:sp>
      <p:sp>
        <p:nvSpPr>
          <p:cNvPr id="13" name="Text 11">
            <a:extLst>
              <a:ext uri="{FF2B5EF4-FFF2-40B4-BE49-F238E27FC236}">
                <a16:creationId xmlns:a16="http://schemas.microsoft.com/office/drawing/2014/main" id="{09770FA0-0592-B36C-F296-B575B1902BD4}"/>
              </a:ext>
            </a:extLst>
          </p:cNvPr>
          <p:cNvSpPr/>
          <p:nvPr/>
        </p:nvSpPr>
        <p:spPr>
          <a:xfrm>
            <a:off x="11551615" y="6473952"/>
            <a:ext cx="411480" cy="274320"/>
          </a:xfrm>
          <a:prstGeom prst="rect">
            <a:avLst/>
          </a:prstGeom>
          <a:noFill/>
          <a:ln/>
        </p:spPr>
        <p:txBody>
          <a:bodyPr wrap="square" rtlCol="0" anchor="ctr"/>
          <a:lstStyle/>
          <a:p>
            <a:pPr marL="0" indent="0" algn="r">
              <a:buNone/>
            </a:pPr>
            <a:r>
              <a:rPr lang="en-US" sz="1000" dirty="0">
                <a:solidFill>
                  <a:srgbClr val="58595B"/>
                </a:solidFill>
                <a:latin typeface="Calibri" pitchFamily="34" charset="0"/>
                <a:ea typeface="Calibri" pitchFamily="34" charset="-122"/>
                <a:cs typeface="Calibri" pitchFamily="34" charset="-120"/>
              </a:rPr>
              <a:t>4</a:t>
            </a:r>
            <a:endParaRPr lang="en-US" sz="1000" dirty="0"/>
          </a:p>
        </p:txBody>
      </p:sp>
      <p:sp>
        <p:nvSpPr>
          <p:cNvPr id="14" name="Text 12">
            <a:extLst>
              <a:ext uri="{FF2B5EF4-FFF2-40B4-BE49-F238E27FC236}">
                <a16:creationId xmlns:a16="http://schemas.microsoft.com/office/drawing/2014/main" id="{BBF3BDF3-DF68-1B62-3EC8-C07F5511D45C}"/>
              </a:ext>
            </a:extLst>
          </p:cNvPr>
          <p:cNvSpPr/>
          <p:nvPr/>
        </p:nvSpPr>
        <p:spPr>
          <a:xfrm>
            <a:off x="2011680" y="6473952"/>
            <a:ext cx="5486400" cy="274320"/>
          </a:xfrm>
          <a:prstGeom prst="rect">
            <a:avLst/>
          </a:prstGeom>
          <a:noFill/>
          <a:ln/>
        </p:spPr>
        <p:txBody>
          <a:bodyPr wrap="square" rtlCol="0" anchor="ctr"/>
          <a:lstStyle/>
          <a:p>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pic>
        <p:nvPicPr>
          <p:cNvPr id="17" name="Picture 16">
            <a:extLst>
              <a:ext uri="{FF2B5EF4-FFF2-40B4-BE49-F238E27FC236}">
                <a16:creationId xmlns:a16="http://schemas.microsoft.com/office/drawing/2014/main" id="{7A168389-5AD7-5D45-E2B0-4FA3CA5F84CC}"/>
              </a:ext>
            </a:extLst>
          </p:cNvPr>
          <p:cNvPicPr>
            <a:picLocks noChangeAspect="1"/>
          </p:cNvPicPr>
          <p:nvPr/>
        </p:nvPicPr>
        <p:blipFill>
          <a:blip r:embed="rId3"/>
          <a:stretch>
            <a:fillRect/>
          </a:stretch>
        </p:blipFill>
        <p:spPr>
          <a:xfrm>
            <a:off x="2019089" y="2749762"/>
            <a:ext cx="3940994" cy="1995440"/>
          </a:xfrm>
          <a:prstGeom prst="rect">
            <a:avLst/>
          </a:prstGeom>
        </p:spPr>
      </p:pic>
      <p:pic>
        <p:nvPicPr>
          <p:cNvPr id="18" name="Picture 17">
            <a:extLst>
              <a:ext uri="{FF2B5EF4-FFF2-40B4-BE49-F238E27FC236}">
                <a16:creationId xmlns:a16="http://schemas.microsoft.com/office/drawing/2014/main" id="{0BF17439-5F31-7C56-49BD-B81F112CD3F6}"/>
              </a:ext>
            </a:extLst>
          </p:cNvPr>
          <p:cNvPicPr>
            <a:picLocks noChangeAspect="1"/>
          </p:cNvPicPr>
          <p:nvPr/>
        </p:nvPicPr>
        <p:blipFill>
          <a:blip r:embed="rId4"/>
          <a:stretch>
            <a:fillRect/>
          </a:stretch>
        </p:blipFill>
        <p:spPr>
          <a:xfrm>
            <a:off x="6022131" y="1089099"/>
            <a:ext cx="6169869" cy="4390099"/>
          </a:xfrm>
          <a:prstGeom prst="rect">
            <a:avLst/>
          </a:prstGeom>
        </p:spPr>
      </p:pic>
      <p:sp>
        <p:nvSpPr>
          <p:cNvPr id="19" name="文本框 13">
            <a:extLst>
              <a:ext uri="{FF2B5EF4-FFF2-40B4-BE49-F238E27FC236}">
                <a16:creationId xmlns:a16="http://schemas.microsoft.com/office/drawing/2014/main" id="{4B89EE0D-6DDE-45EE-98F8-3E58A9DF0C8A}"/>
              </a:ext>
            </a:extLst>
          </p:cNvPr>
          <p:cNvSpPr txBox="1"/>
          <p:nvPr/>
        </p:nvSpPr>
        <p:spPr>
          <a:xfrm>
            <a:off x="7130126" y="5592522"/>
            <a:ext cx="3953878" cy="461665"/>
          </a:xfrm>
          <a:prstGeom prst="rect">
            <a:avLst/>
          </a:prstGeom>
          <a:noFill/>
        </p:spPr>
        <p:txBody>
          <a:bodyPr wrap="square">
            <a:spAutoFit/>
          </a:bodyPr>
          <a:lstStyle/>
          <a:p>
            <a:r>
              <a:rPr lang="en-US" altLang="zh-CN" sz="1200" dirty="0">
                <a:latin typeface="Calibri" panose="020F0502020204030204" pitchFamily="34" charset="0"/>
                <a:ea typeface="Calibri" panose="020F0502020204030204" pitchFamily="34" charset="0"/>
                <a:cs typeface="Calibri" panose="020F0502020204030204" pitchFamily="34" charset="0"/>
              </a:rPr>
              <a:t>Fig. 1. The satellite-based entanglement distribution and terrestrial quantum swapping architecture.</a:t>
            </a:r>
            <a:endParaRPr lang="zh-CN" altLang="en-US" sz="12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0644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CD1025-4A32-4709-47B0-6077FBDA5F61}"/>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E4E2C365-B7E9-8093-D48D-77F95B7A0790}"/>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94FC35CC-15A9-9F10-F6F7-2F12399BB586}"/>
              </a:ext>
            </a:extLst>
          </p:cNvPr>
          <p:cNvSpPr/>
          <p:nvPr/>
        </p:nvSpPr>
        <p:spPr>
          <a:xfrm>
            <a:off x="109728" y="2248153"/>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9557500E-73CA-CB83-B337-2BC178CBAB09}"/>
              </a:ext>
            </a:extLst>
          </p:cNvPr>
          <p:cNvSpPr/>
          <p:nvPr/>
        </p:nvSpPr>
        <p:spPr>
          <a:xfrm>
            <a:off x="182880" y="1399032"/>
            <a:ext cx="1225296" cy="512064"/>
          </a:xfrm>
          <a:prstGeom prst="rect">
            <a:avLst/>
          </a:prstGeom>
          <a:noFill/>
          <a:ln/>
        </p:spPr>
        <p:txBody>
          <a:bodyPr wrap="square" rtlCol="0" anchor="ctr"/>
          <a:lstStyle/>
          <a:p>
            <a:r>
              <a:rPr lang="en-US" sz="1250" dirty="0">
                <a:solidFill>
                  <a:srgbClr val="EACBD1"/>
                </a:solidFill>
                <a:latin typeface="Calibri" pitchFamily="34" charset="0"/>
                <a:cs typeface="Calibri" pitchFamily="34" charset="-120"/>
              </a:rPr>
              <a:t>Introduction</a:t>
            </a:r>
          </a:p>
        </p:txBody>
      </p:sp>
      <p:sp>
        <p:nvSpPr>
          <p:cNvPr id="6" name="Text 4">
            <a:extLst>
              <a:ext uri="{FF2B5EF4-FFF2-40B4-BE49-F238E27FC236}">
                <a16:creationId xmlns:a16="http://schemas.microsoft.com/office/drawing/2014/main" id="{74AEA9E3-DC44-A010-613A-81269E376E9A}"/>
              </a:ext>
            </a:extLst>
          </p:cNvPr>
          <p:cNvSpPr/>
          <p:nvPr/>
        </p:nvSpPr>
        <p:spPr>
          <a:xfrm>
            <a:off x="182880" y="2267712"/>
            <a:ext cx="1225296" cy="512064"/>
          </a:xfrm>
          <a:prstGeom prst="rect">
            <a:avLst/>
          </a:prstGeom>
          <a:noFill/>
          <a:ln/>
        </p:spPr>
        <p:txBody>
          <a:bodyPr wrap="square" rtlCol="0" anchor="ctr"/>
          <a:lstStyle/>
          <a:p>
            <a:r>
              <a:rPr lang="en-US" sz="1250" b="1" dirty="0">
                <a:solidFill>
                  <a:srgbClr val="A42037"/>
                </a:solidFill>
                <a:latin typeface="Calibri" pitchFamily="34" charset="0"/>
                <a:cs typeface="Calibri" pitchFamily="34" charset="-120"/>
              </a:rPr>
              <a:t>Model and Problem</a:t>
            </a:r>
          </a:p>
        </p:txBody>
      </p:sp>
      <p:sp>
        <p:nvSpPr>
          <p:cNvPr id="7" name="Text 5">
            <a:extLst>
              <a:ext uri="{FF2B5EF4-FFF2-40B4-BE49-F238E27FC236}">
                <a16:creationId xmlns:a16="http://schemas.microsoft.com/office/drawing/2014/main" id="{4F31FE17-7050-6D56-FFA7-B9B2560AD19A}"/>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HQCDW Algorithm</a:t>
            </a:r>
            <a:endParaRPr lang="en-US" sz="1250" dirty="0"/>
          </a:p>
        </p:txBody>
      </p:sp>
      <p:sp>
        <p:nvSpPr>
          <p:cNvPr id="8" name="Text 6">
            <a:extLst>
              <a:ext uri="{FF2B5EF4-FFF2-40B4-BE49-F238E27FC236}">
                <a16:creationId xmlns:a16="http://schemas.microsoft.com/office/drawing/2014/main" id="{4C3B530B-1567-8794-8AAB-44616552E263}"/>
              </a:ext>
            </a:extLst>
          </p:cNvPr>
          <p:cNvSpPr/>
          <p:nvPr/>
        </p:nvSpPr>
        <p:spPr>
          <a:xfrm>
            <a:off x="182880" y="400507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Evaluation</a:t>
            </a:r>
            <a:endParaRPr lang="en-US" sz="1250" dirty="0"/>
          </a:p>
        </p:txBody>
      </p:sp>
      <p:sp>
        <p:nvSpPr>
          <p:cNvPr id="9" name="Text 7">
            <a:extLst>
              <a:ext uri="{FF2B5EF4-FFF2-40B4-BE49-F238E27FC236}">
                <a16:creationId xmlns:a16="http://schemas.microsoft.com/office/drawing/2014/main" id="{7ECDDF96-A60B-AE10-4A15-29A2244A3DAF}"/>
              </a:ext>
            </a:extLst>
          </p:cNvPr>
          <p:cNvSpPr/>
          <p:nvPr/>
        </p:nvSpPr>
        <p:spPr>
          <a:xfrm>
            <a:off x="182880" y="487375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a:extLst>
              <a:ext uri="{FF2B5EF4-FFF2-40B4-BE49-F238E27FC236}">
                <a16:creationId xmlns:a16="http://schemas.microsoft.com/office/drawing/2014/main" id="{726CF819-AAF2-23CC-6CFF-0637E50CCCCB}"/>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MODEL AND PROBLEM</a:t>
            </a:r>
            <a:endParaRPr lang="en-US" sz="1200" dirty="0"/>
          </a:p>
        </p:txBody>
      </p:sp>
      <p:sp>
        <p:nvSpPr>
          <p:cNvPr id="11" name="Text 9">
            <a:extLst>
              <a:ext uri="{FF2B5EF4-FFF2-40B4-BE49-F238E27FC236}">
                <a16:creationId xmlns:a16="http://schemas.microsoft.com/office/drawing/2014/main" id="{2D91A523-DEC9-0D0E-34E1-3DA2F935011C}"/>
              </a:ext>
            </a:extLst>
          </p:cNvPr>
          <p:cNvSpPr/>
          <p:nvPr/>
        </p:nvSpPr>
        <p:spPr>
          <a:xfrm>
            <a:off x="2011680" y="621792"/>
            <a:ext cx="9677095" cy="658368"/>
          </a:xfrm>
          <a:prstGeom prst="rect">
            <a:avLst/>
          </a:prstGeom>
          <a:noFill/>
          <a:ln/>
        </p:spPr>
        <p:txBody>
          <a:bodyPr wrap="square" rtlCol="0" anchor="ctr"/>
          <a:lstStyle/>
          <a:p>
            <a:pPr marL="0" indent="0">
              <a:buNone/>
            </a:pPr>
            <a:r>
              <a:rPr lang="en-US" sz="3000" b="1" dirty="0">
                <a:solidFill>
                  <a:srgbClr val="231F20"/>
                </a:solidFill>
                <a:latin typeface="Cambria" pitchFamily="34" charset="0"/>
                <a:ea typeface="Cambria" pitchFamily="34" charset="-122"/>
                <a:cs typeface="Cambria" pitchFamily="34" charset="-120"/>
              </a:rPr>
              <a:t>System Model</a:t>
            </a:r>
            <a:endParaRPr lang="en-US" sz="3000" dirty="0"/>
          </a:p>
        </p:txBody>
      </p:sp>
      <p:sp>
        <p:nvSpPr>
          <p:cNvPr id="12" name="Text 10">
            <a:extLst>
              <a:ext uri="{FF2B5EF4-FFF2-40B4-BE49-F238E27FC236}">
                <a16:creationId xmlns:a16="http://schemas.microsoft.com/office/drawing/2014/main" id="{6AC71F67-ED42-4946-BB93-4BEAC52A01A9}"/>
              </a:ext>
            </a:extLst>
          </p:cNvPr>
          <p:cNvSpPr/>
          <p:nvPr/>
        </p:nvSpPr>
        <p:spPr>
          <a:xfrm>
            <a:off x="2011680" y="1333221"/>
            <a:ext cx="5486399" cy="4206240"/>
          </a:xfrm>
          <a:prstGeom prst="rect">
            <a:avLst/>
          </a:prstGeom>
          <a:noFill/>
          <a:ln/>
        </p:spPr>
        <p:txBody>
          <a:bodyPr wrap="square" rtlCol="0" anchor="t"/>
          <a:lstStyle/>
          <a:p>
            <a:pPr marL="342900" indent="-342900">
              <a:spcAft>
                <a:spcPts val="1400"/>
              </a:spcAft>
              <a:buSzPct val="100000"/>
              <a:buChar char="•"/>
            </a:pPr>
            <a:r>
              <a:rPr lang="en-US" b="1" dirty="0">
                <a:solidFill>
                  <a:srgbClr val="231F20"/>
                </a:solidFill>
                <a:latin typeface="Calibri" pitchFamily="34" charset="0"/>
                <a:ea typeface="Calibri" pitchFamily="34" charset="-122"/>
                <a:cs typeface="Calibri" pitchFamily="34" charset="-120"/>
              </a:rPr>
              <a:t>Satellite-to-Ground Entanglement</a:t>
            </a:r>
            <a:endParaRPr lang="en-US" dirty="0"/>
          </a:p>
          <a:p>
            <a:pPr marL="685800" lvl="1" indent="-342900">
              <a:spcAft>
                <a:spcPts val="1400"/>
              </a:spcAft>
              <a:buSzPct val="100000"/>
              <a:buChar char="–"/>
            </a:pPr>
            <a:r>
              <a:rPr lang="en-US" sz="1400" dirty="0">
                <a:solidFill>
                  <a:srgbClr val="58595B"/>
                </a:solidFill>
                <a:latin typeface="Calibri" pitchFamily="34" charset="0"/>
                <a:ea typeface="Calibri" pitchFamily="34" charset="-122"/>
                <a:cs typeface="Calibri" pitchFamily="34" charset="-120"/>
              </a:rPr>
              <a:t>The fidelity of entangled photon pair after transmission can be approximated by</a:t>
            </a:r>
          </a:p>
          <a:p>
            <a:pPr marL="685800" lvl="1" indent="-342900">
              <a:spcAft>
                <a:spcPts val="1400"/>
              </a:spcAft>
              <a:buSzPct val="100000"/>
              <a:buChar char="–"/>
            </a:pPr>
            <a:endParaRPr lang="en-US" sz="1400" dirty="0">
              <a:solidFill>
                <a:srgbClr val="58595B"/>
              </a:solidFill>
              <a:latin typeface="Calibri" pitchFamily="34" charset="0"/>
              <a:ea typeface="Calibri" pitchFamily="34" charset="-122"/>
              <a:cs typeface="Calibri" pitchFamily="34" charset="-120"/>
            </a:endParaRPr>
          </a:p>
          <a:p>
            <a:pPr marL="685800" lvl="1" indent="-342900">
              <a:spcAft>
                <a:spcPts val="1400"/>
              </a:spcAft>
              <a:buSzPct val="100000"/>
              <a:buChar char="–"/>
            </a:pPr>
            <a:endParaRPr lang="en-US" sz="1400" dirty="0">
              <a:solidFill>
                <a:srgbClr val="58595B"/>
              </a:solidFill>
              <a:latin typeface="Calibri" pitchFamily="34" charset="0"/>
              <a:ea typeface="Calibri" pitchFamily="34" charset="-122"/>
              <a:cs typeface="Calibri" pitchFamily="34" charset="-120"/>
            </a:endParaRPr>
          </a:p>
          <a:p>
            <a:pPr marL="685800" lvl="1" indent="-342900">
              <a:spcAft>
                <a:spcPts val="1400"/>
              </a:spcAft>
              <a:buSzPct val="100000"/>
              <a:buChar char="–"/>
            </a:pPr>
            <a:endParaRPr lang="en-US" sz="1400" dirty="0">
              <a:solidFill>
                <a:srgbClr val="58595B"/>
              </a:solidFill>
              <a:latin typeface="Calibri" pitchFamily="34" charset="0"/>
              <a:ea typeface="Calibri" pitchFamily="34" charset="-122"/>
              <a:cs typeface="Calibri" pitchFamily="34" charset="-120"/>
            </a:endParaRPr>
          </a:p>
          <a:p>
            <a:pPr marL="685800" lvl="1" indent="-342900">
              <a:spcAft>
                <a:spcPts val="1400"/>
              </a:spcAft>
              <a:buSzPct val="100000"/>
              <a:buChar char="–"/>
            </a:pPr>
            <a:endParaRPr lang="en-US" sz="1400" dirty="0">
              <a:solidFill>
                <a:srgbClr val="58595B"/>
              </a:solidFill>
              <a:latin typeface="Calibri" pitchFamily="34" charset="0"/>
              <a:ea typeface="Calibri" pitchFamily="34" charset="-122"/>
              <a:cs typeface="Calibri" pitchFamily="34" charset="-120"/>
            </a:endParaRPr>
          </a:p>
          <a:p>
            <a:pPr marL="685800" lvl="1" indent="-342900">
              <a:spcAft>
                <a:spcPts val="1400"/>
              </a:spcAft>
              <a:buSzPct val="100000"/>
              <a:buChar char="–"/>
            </a:pPr>
            <a:endParaRPr lang="en-US" sz="1400" dirty="0">
              <a:solidFill>
                <a:srgbClr val="58595B"/>
              </a:solidFill>
              <a:latin typeface="Calibri" pitchFamily="34" charset="0"/>
              <a:ea typeface="Calibri" pitchFamily="34" charset="-122"/>
              <a:cs typeface="Calibri" pitchFamily="34" charset="-120"/>
            </a:endParaRPr>
          </a:p>
          <a:p>
            <a:pPr marL="342900" lvl="1">
              <a:spcAft>
                <a:spcPts val="1400"/>
              </a:spcAft>
              <a:buSzPct val="100000"/>
            </a:pPr>
            <a:endParaRPr lang="en-US" sz="1400" dirty="0">
              <a:solidFill>
                <a:srgbClr val="58595B"/>
              </a:solidFill>
              <a:latin typeface="Calibri" pitchFamily="34" charset="0"/>
              <a:ea typeface="Calibri" pitchFamily="34" charset="-122"/>
              <a:cs typeface="Calibri" pitchFamily="34" charset="-120"/>
            </a:endParaRPr>
          </a:p>
          <a:p>
            <a:pPr marL="342900" indent="-342900">
              <a:spcAft>
                <a:spcPts val="1400"/>
              </a:spcAft>
              <a:buSzPct val="100000"/>
              <a:buChar char="•"/>
            </a:pPr>
            <a:r>
              <a:rPr lang="en-US" b="1" dirty="0">
                <a:solidFill>
                  <a:srgbClr val="231F20"/>
                </a:solidFill>
                <a:latin typeface="Calibri" pitchFamily="34" charset="0"/>
                <a:ea typeface="Calibri" pitchFamily="34" charset="-122"/>
                <a:cs typeface="Calibri" pitchFamily="34" charset="-120"/>
              </a:rPr>
              <a:t>Terrestrial Quantum Swapping</a:t>
            </a:r>
          </a:p>
          <a:p>
            <a:pPr marL="685800" lvl="1" indent="-342900">
              <a:spcAft>
                <a:spcPts val="1400"/>
              </a:spcAft>
              <a:buSzPct val="100000"/>
              <a:buChar char="–"/>
            </a:pPr>
            <a:r>
              <a:rPr lang="en-US" sz="1400" dirty="0">
                <a:solidFill>
                  <a:srgbClr val="58595B"/>
                </a:solidFill>
                <a:latin typeface="Calibri" pitchFamily="34" charset="0"/>
                <a:ea typeface="Calibri" pitchFamily="34" charset="-122"/>
                <a:cs typeface="Calibri" pitchFamily="34" charset="-120"/>
              </a:rPr>
              <a:t>The fidelities of the new states after swapping are defined below</a:t>
            </a:r>
            <a:r>
              <a:rPr lang="en-US" sz="1400" baseline="30000" dirty="0">
                <a:solidFill>
                  <a:srgbClr val="58595B"/>
                </a:solidFill>
                <a:latin typeface="Calibri" pitchFamily="34" charset="0"/>
                <a:ea typeface="Calibri" pitchFamily="34" charset="-122"/>
                <a:cs typeface="Calibri" pitchFamily="34" charset="-120"/>
              </a:rPr>
              <a:t> [2]</a:t>
            </a:r>
          </a:p>
          <a:p>
            <a:pPr marL="685800" lvl="1" indent="-342900">
              <a:spcAft>
                <a:spcPts val="1400"/>
              </a:spcAft>
              <a:buSzPct val="100000"/>
              <a:buChar char="–"/>
            </a:pPr>
            <a:endParaRPr lang="en-US" sz="1400" dirty="0">
              <a:solidFill>
                <a:srgbClr val="58595B"/>
              </a:solidFill>
              <a:latin typeface="Calibri" pitchFamily="34" charset="0"/>
              <a:ea typeface="Calibri" pitchFamily="34" charset="-122"/>
              <a:cs typeface="Calibri" pitchFamily="34" charset="-120"/>
            </a:endParaRPr>
          </a:p>
        </p:txBody>
      </p:sp>
      <p:sp>
        <p:nvSpPr>
          <p:cNvPr id="13" name="Text 11">
            <a:extLst>
              <a:ext uri="{FF2B5EF4-FFF2-40B4-BE49-F238E27FC236}">
                <a16:creationId xmlns:a16="http://schemas.microsoft.com/office/drawing/2014/main" id="{E1D1E1F6-F7D6-8AD1-325D-1766DD083BFE}"/>
              </a:ext>
            </a:extLst>
          </p:cNvPr>
          <p:cNvSpPr/>
          <p:nvPr/>
        </p:nvSpPr>
        <p:spPr>
          <a:xfrm>
            <a:off x="11551615" y="6473952"/>
            <a:ext cx="411480" cy="274320"/>
          </a:xfrm>
          <a:prstGeom prst="rect">
            <a:avLst/>
          </a:prstGeom>
          <a:noFill/>
          <a:ln/>
        </p:spPr>
        <p:txBody>
          <a:bodyPr wrap="square" rtlCol="0" anchor="ctr"/>
          <a:lstStyle/>
          <a:p>
            <a:pPr marL="0" indent="0" algn="r">
              <a:buNone/>
            </a:pPr>
            <a:r>
              <a:rPr lang="en-US" sz="1000" dirty="0">
                <a:solidFill>
                  <a:srgbClr val="58595B"/>
                </a:solidFill>
                <a:latin typeface="Calibri" pitchFamily="34" charset="0"/>
                <a:ea typeface="Calibri" pitchFamily="34" charset="-122"/>
                <a:cs typeface="Calibri" pitchFamily="34" charset="-120"/>
              </a:rPr>
              <a:t>4</a:t>
            </a:r>
            <a:endParaRPr lang="en-US" sz="1000" dirty="0"/>
          </a:p>
        </p:txBody>
      </p:sp>
      <p:sp>
        <p:nvSpPr>
          <p:cNvPr id="14" name="Text 12">
            <a:extLst>
              <a:ext uri="{FF2B5EF4-FFF2-40B4-BE49-F238E27FC236}">
                <a16:creationId xmlns:a16="http://schemas.microsoft.com/office/drawing/2014/main" id="{EBF2F516-FDDC-3EEE-24C1-A9E274275BAD}"/>
              </a:ext>
            </a:extLst>
          </p:cNvPr>
          <p:cNvSpPr/>
          <p:nvPr/>
        </p:nvSpPr>
        <p:spPr>
          <a:xfrm>
            <a:off x="2011680" y="6473952"/>
            <a:ext cx="5486400" cy="274320"/>
          </a:xfrm>
          <a:prstGeom prst="rect">
            <a:avLst/>
          </a:prstGeom>
          <a:noFill/>
          <a:ln/>
        </p:spPr>
        <p:txBody>
          <a:bodyPr wrap="square" rtlCol="0" anchor="ctr"/>
          <a:lstStyle/>
          <a:p>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grpSp>
        <p:nvGrpSpPr>
          <p:cNvPr id="3" name="组合 13">
            <a:extLst>
              <a:ext uri="{FF2B5EF4-FFF2-40B4-BE49-F238E27FC236}">
                <a16:creationId xmlns:a16="http://schemas.microsoft.com/office/drawing/2014/main" id="{9769461D-D53D-B667-2C4F-A6C5CD05DE94}"/>
              </a:ext>
            </a:extLst>
          </p:cNvPr>
          <p:cNvGrpSpPr/>
          <p:nvPr/>
        </p:nvGrpSpPr>
        <p:grpSpPr>
          <a:xfrm>
            <a:off x="7498079" y="885424"/>
            <a:ext cx="4565984" cy="3237522"/>
            <a:chOff x="7429501" y="1124389"/>
            <a:chExt cx="4565984" cy="3237522"/>
          </a:xfrm>
        </p:grpSpPr>
        <p:pic>
          <p:nvPicPr>
            <p:cNvPr id="15" name="图片 8">
              <a:extLst>
                <a:ext uri="{FF2B5EF4-FFF2-40B4-BE49-F238E27FC236}">
                  <a16:creationId xmlns:a16="http://schemas.microsoft.com/office/drawing/2014/main" id="{2471342B-6A1D-34C5-CC9A-101888C7C60D}"/>
                </a:ext>
              </a:extLst>
            </p:cNvPr>
            <p:cNvPicPr>
              <a:picLocks noChangeAspect="1"/>
            </p:cNvPicPr>
            <p:nvPr/>
          </p:nvPicPr>
          <p:blipFill>
            <a:blip r:embed="rId3"/>
            <a:stretch>
              <a:fillRect/>
            </a:stretch>
          </p:blipFill>
          <p:spPr>
            <a:xfrm>
              <a:off x="7576761" y="1124389"/>
              <a:ext cx="4119920" cy="2709447"/>
            </a:xfrm>
            <a:prstGeom prst="rect">
              <a:avLst/>
            </a:prstGeom>
          </p:spPr>
        </p:pic>
        <p:sp>
          <p:nvSpPr>
            <p:cNvPr id="16" name="文本框 10">
              <a:extLst>
                <a:ext uri="{FF2B5EF4-FFF2-40B4-BE49-F238E27FC236}">
                  <a16:creationId xmlns:a16="http://schemas.microsoft.com/office/drawing/2014/main" id="{3DC09AFD-087E-B35E-EF09-A9A25BC3A9BC}"/>
                </a:ext>
              </a:extLst>
            </p:cNvPr>
            <p:cNvSpPr txBox="1"/>
            <p:nvPr/>
          </p:nvSpPr>
          <p:spPr>
            <a:xfrm>
              <a:off x="7429501" y="3900246"/>
              <a:ext cx="4565984" cy="461665"/>
            </a:xfrm>
            <a:prstGeom prst="rect">
              <a:avLst/>
            </a:prstGeom>
            <a:noFill/>
          </p:spPr>
          <p:txBody>
            <a:bodyPr wrap="square">
              <a:spAutoFit/>
            </a:bodyPr>
            <a:lstStyle/>
            <a:p>
              <a:r>
                <a:rPr lang="en-US" altLang="zh-CN" sz="1200" dirty="0">
                  <a:latin typeface="Calibri" panose="020F0502020204030204" pitchFamily="34" charset="0"/>
                  <a:ea typeface="Calibri" panose="020F0502020204030204" pitchFamily="34" charset="0"/>
                  <a:cs typeface="Calibri" panose="020F0502020204030204" pitchFamily="34" charset="0"/>
                </a:rPr>
                <a:t>Fig. 2. An example of the space-to-ground transmittance between one SAT and two GSs for the entanglement distribution to this GSP.</a:t>
              </a:r>
              <a:endParaRPr lang="zh-CN" altLang="en-US" sz="1200" dirty="0">
                <a:latin typeface="Calibri" panose="020F0502020204030204" pitchFamily="34" charset="0"/>
                <a:cs typeface="Calibri" panose="020F0502020204030204" pitchFamily="34" charset="0"/>
              </a:endParaRPr>
            </a:p>
          </p:txBody>
        </p:sp>
      </p:grpSp>
      <p:pic>
        <p:nvPicPr>
          <p:cNvPr id="21" name="图片 23">
            <a:extLst>
              <a:ext uri="{FF2B5EF4-FFF2-40B4-BE49-F238E27FC236}">
                <a16:creationId xmlns:a16="http://schemas.microsoft.com/office/drawing/2014/main" id="{ACA9A2E2-C445-FDB9-5F15-703B1F4ECA92}"/>
              </a:ext>
            </a:extLst>
          </p:cNvPr>
          <p:cNvPicPr>
            <a:picLocks noChangeAspect="1"/>
          </p:cNvPicPr>
          <p:nvPr/>
        </p:nvPicPr>
        <p:blipFill>
          <a:blip r:embed="rId4"/>
          <a:stretch>
            <a:fillRect/>
          </a:stretch>
        </p:blipFill>
        <p:spPr>
          <a:xfrm>
            <a:off x="2778751" y="2349429"/>
            <a:ext cx="5083804" cy="963313"/>
          </a:xfrm>
          <a:prstGeom prst="rect">
            <a:avLst/>
          </a:prstGeom>
        </p:spPr>
      </p:pic>
      <mc:AlternateContent xmlns:mc="http://schemas.openxmlformats.org/markup-compatibility/2006" xmlns:a14="http://schemas.microsoft.com/office/drawing/2010/main">
        <mc:Choice Requires="a14">
          <p:sp>
            <p:nvSpPr>
              <p:cNvPr id="22" name="文本框 33">
                <a:extLst>
                  <a:ext uri="{FF2B5EF4-FFF2-40B4-BE49-F238E27FC236}">
                    <a16:creationId xmlns:a16="http://schemas.microsoft.com/office/drawing/2014/main" id="{5EBDD569-360D-6E71-D465-C6D7571A40FA}"/>
                  </a:ext>
                </a:extLst>
              </p:cNvPr>
              <p:cNvSpPr txBox="1"/>
              <p:nvPr/>
            </p:nvSpPr>
            <p:spPr>
              <a:xfrm>
                <a:off x="2871475" y="3418782"/>
                <a:ext cx="4119920" cy="307777"/>
              </a:xfrm>
              <a:prstGeom prst="rect">
                <a:avLst/>
              </a:prstGeom>
              <a:noFill/>
            </p:spPr>
            <p:txBody>
              <a:bodyPr wrap="square">
                <a:spAutoFit/>
              </a:bodyPr>
              <a:lstStyle/>
              <a:p>
                <a14:m>
                  <m:oMath xmlns:m="http://schemas.openxmlformats.org/officeDocument/2006/math">
                    <m:sSub>
                      <m:sSubPr>
                        <m:ctrlPr>
                          <a:rPr lang="en-US" altLang="zh-CN" sz="1400" b="0" i="1" smtClean="0">
                            <a:effectLst/>
                            <a:highlight>
                              <a:srgbClr val="FFFFFF"/>
                            </a:highlight>
                            <a:latin typeface="Cambria Math" panose="02040503050406030204" pitchFamily="18" charset="0"/>
                            <a:ea typeface="Calibri" panose="020F0502020204030204" pitchFamily="34" charset="0"/>
                            <a:cs typeface="Calibri" panose="020F0502020204030204" pitchFamily="34" charset="0"/>
                          </a:rPr>
                        </m:ctrlPr>
                      </m:sSubPr>
                      <m:e>
                        <m:r>
                          <a:rPr lang="en-US" altLang="zh-CN" sz="1400" b="0" i="1" smtClean="0">
                            <a:effectLst/>
                            <a:highlight>
                              <a:srgbClr val="FFFFFF"/>
                            </a:highlight>
                            <a:latin typeface="Cambria Math" panose="02040503050406030204" pitchFamily="18" charset="0"/>
                            <a:ea typeface="Calibri" panose="020F0502020204030204" pitchFamily="34" charset="0"/>
                            <a:cs typeface="Calibri" panose="020F0502020204030204" pitchFamily="34" charset="0"/>
                          </a:rPr>
                          <m:t>𝐹</m:t>
                        </m:r>
                      </m:e>
                      <m:sub>
                        <m:r>
                          <a:rPr lang="en-US" altLang="zh-CN" sz="1400" b="0" i="1" smtClean="0">
                            <a:effectLst/>
                            <a:highlight>
                              <a:srgbClr val="FFFFFF"/>
                            </a:highlight>
                            <a:latin typeface="Cambria Math" panose="02040503050406030204" pitchFamily="18" charset="0"/>
                            <a:ea typeface="Calibri" panose="020F0502020204030204" pitchFamily="34" charset="0"/>
                            <a:cs typeface="Calibri" panose="020F0502020204030204" pitchFamily="34" charset="0"/>
                          </a:rPr>
                          <m:t>0</m:t>
                        </m:r>
                      </m:sub>
                    </m:sSub>
                  </m:oMath>
                </a14:m>
                <a:r>
                  <a:rPr lang="en-US" altLang="zh-CN" sz="1400" b="0" i="0" dirty="0">
                    <a:effectLst/>
                    <a:highlight>
                      <a:srgbClr val="FFFFFF"/>
                    </a:highlight>
                    <a:latin typeface="Calibri" panose="020F0502020204030204" pitchFamily="34" charset="0"/>
                    <a:ea typeface="Calibri" panose="020F0502020204030204" pitchFamily="34" charset="0"/>
                    <a:cs typeface="Calibri" panose="020F0502020204030204" pitchFamily="34" charset="0"/>
                  </a:rPr>
                  <a:t> is the initial fidelity of the entangled photon pair.</a:t>
                </a:r>
                <a:endParaRPr lang="zh-CN" altLang="en-US" sz="1400" dirty="0">
                  <a:latin typeface="Calibri" panose="020F0502020204030204" pitchFamily="34" charset="0"/>
                  <a:cs typeface="Calibri" panose="020F0502020204030204" pitchFamily="34" charset="0"/>
                </a:endParaRPr>
              </a:p>
            </p:txBody>
          </p:sp>
        </mc:Choice>
        <mc:Fallback xmlns="">
          <p:sp>
            <p:nvSpPr>
              <p:cNvPr id="22" name="文本框 33">
                <a:extLst>
                  <a:ext uri="{FF2B5EF4-FFF2-40B4-BE49-F238E27FC236}">
                    <a16:creationId xmlns:a16="http://schemas.microsoft.com/office/drawing/2014/main" id="{5EBDD569-360D-6E71-D465-C6D7571A40FA}"/>
                  </a:ext>
                </a:extLst>
              </p:cNvPr>
              <p:cNvSpPr txBox="1">
                <a:spLocks noRot="1" noChangeAspect="1" noMove="1" noResize="1" noEditPoints="1" noAdjustHandles="1" noChangeArrowheads="1" noChangeShapeType="1" noTextEdit="1"/>
              </p:cNvSpPr>
              <p:nvPr/>
            </p:nvSpPr>
            <p:spPr>
              <a:xfrm>
                <a:off x="2871475" y="3418782"/>
                <a:ext cx="4119920" cy="307777"/>
              </a:xfrm>
              <a:prstGeom prst="rect">
                <a:avLst/>
              </a:prstGeom>
              <a:blipFill>
                <a:blip r:embed="rId5"/>
                <a:stretch>
                  <a:fillRect t="-4000"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文本框 34">
                <a:extLst>
                  <a:ext uri="{FF2B5EF4-FFF2-40B4-BE49-F238E27FC236}">
                    <a16:creationId xmlns:a16="http://schemas.microsoft.com/office/drawing/2014/main" id="{F6E42FA2-3163-FFC3-2CFE-27C0144372D4}"/>
                  </a:ext>
                </a:extLst>
              </p:cNvPr>
              <p:cNvSpPr txBox="1"/>
              <p:nvPr/>
            </p:nvSpPr>
            <p:spPr>
              <a:xfrm>
                <a:off x="2871475" y="4090911"/>
                <a:ext cx="4898356" cy="397096"/>
              </a:xfrm>
              <a:prstGeom prst="rect">
                <a:avLst/>
              </a:prstGeom>
              <a:noFill/>
            </p:spPr>
            <p:txBody>
              <a:bodyPr wrap="square">
                <a:spAutoFit/>
              </a:bodyPr>
              <a:lstStyle/>
              <a:p>
                <a:r>
                  <a:rPr lang="en-US" altLang="zh-CN" sz="1600" dirty="0">
                    <a:latin typeface="Calibri" panose="020F0502020204030204" pitchFamily="34" charset="0"/>
                    <a:cs typeface="Calibri" panose="020F0502020204030204" pitchFamily="34" charset="0"/>
                  </a:rPr>
                  <a:t>Assumptions</a:t>
                </a:r>
                <a:r>
                  <a:rPr lang="en-US" altLang="zh-CN" sz="1600" baseline="30000" dirty="0">
                    <a:latin typeface="Calibri" panose="020F0502020204030204" pitchFamily="34" charset="0"/>
                    <a:cs typeface="Calibri" panose="020F0502020204030204" pitchFamily="34" charset="0"/>
                  </a:rPr>
                  <a:t>[1]</a:t>
                </a:r>
                <a:r>
                  <a:rPr lang="en-US" altLang="zh-CN" sz="1600" dirty="0">
                    <a:latin typeface="Calibri" panose="020F0502020204030204" pitchFamily="34" charset="0"/>
                    <a:cs typeface="Calibri" panose="020F0502020204030204" pitchFamily="34" charset="0"/>
                  </a:rPr>
                  <a:t>:   </a:t>
                </a:r>
                <a14:m>
                  <m:oMath xmlns:m="http://schemas.openxmlformats.org/officeDocument/2006/math">
                    <m:sSubSup>
                      <m:sSubSupPr>
                        <m:ctrlPr>
                          <a:rPr lang="zh-CN" altLang="en-US" sz="1600" i="1">
                            <a:latin typeface="Cambria Math" panose="02040503050406030204" pitchFamily="18" charset="0"/>
                            <a:cs typeface="Calibri" panose="020F0502020204030204" pitchFamily="34" charset="0"/>
                          </a:rPr>
                        </m:ctrlPr>
                      </m:sSubSupPr>
                      <m:e>
                        <m:r>
                          <a:rPr lang="zh-CN" altLang="en-US" sz="1600" i="1">
                            <a:latin typeface="Cambria Math" panose="02040503050406030204" pitchFamily="18" charset="0"/>
                            <a:cs typeface="Calibri" panose="020F0502020204030204" pitchFamily="34" charset="0"/>
                          </a:rPr>
                          <m:t>𝜂</m:t>
                        </m:r>
                      </m:e>
                      <m:sub>
                        <m:r>
                          <a:rPr lang="en-US" altLang="zh-CN" sz="1600" i="1">
                            <a:latin typeface="Cambria Math" panose="02040503050406030204" pitchFamily="18" charset="0"/>
                            <a:cs typeface="Calibri" panose="020F0502020204030204" pitchFamily="34" charset="0"/>
                          </a:rPr>
                          <m:t>𝑖</m:t>
                        </m:r>
                        <m:r>
                          <a:rPr lang="en-US" altLang="zh-CN" sz="1600" i="1">
                            <a:latin typeface="Cambria Math" panose="02040503050406030204" pitchFamily="18" charset="0"/>
                            <a:cs typeface="Calibri" panose="020F0502020204030204" pitchFamily="34" charset="0"/>
                          </a:rPr>
                          <m:t>,</m:t>
                        </m:r>
                        <m:sSub>
                          <m:sSubPr>
                            <m:ctrlPr>
                              <a:rPr lang="en-US" altLang="zh-CN" sz="1600" b="0" i="1" smtClean="0">
                                <a:latin typeface="Cambria Math" panose="02040503050406030204" pitchFamily="18" charset="0"/>
                                <a:cs typeface="Calibri" panose="020F0502020204030204" pitchFamily="34" charset="0"/>
                              </a:rPr>
                            </m:ctrlPr>
                          </m:sSubPr>
                          <m:e>
                            <m:r>
                              <a:rPr lang="en-US" altLang="zh-CN" sz="1600" b="0" i="1" smtClean="0">
                                <a:latin typeface="Cambria Math" panose="02040503050406030204" pitchFamily="18" charset="0"/>
                                <a:cs typeface="Calibri" panose="020F0502020204030204" pitchFamily="34" charset="0"/>
                              </a:rPr>
                              <m:t>𝑘</m:t>
                            </m:r>
                          </m:e>
                          <m:sub>
                            <m:r>
                              <a:rPr lang="en-US" altLang="zh-CN" sz="1600" b="0" i="1" smtClean="0">
                                <a:latin typeface="Cambria Math" panose="02040503050406030204" pitchFamily="18" charset="0"/>
                                <a:cs typeface="Calibri" panose="020F0502020204030204" pitchFamily="34" charset="0"/>
                              </a:rPr>
                              <m:t>1</m:t>
                            </m:r>
                          </m:sub>
                        </m:sSub>
                      </m:sub>
                      <m:sup>
                        <m:r>
                          <a:rPr lang="en-US" altLang="zh-CN" sz="1600" i="1">
                            <a:latin typeface="Cambria Math" panose="02040503050406030204" pitchFamily="18" charset="0"/>
                            <a:cs typeface="Calibri" panose="020F0502020204030204" pitchFamily="34" charset="0"/>
                          </a:rPr>
                          <m:t>𝑠𝑔</m:t>
                        </m:r>
                      </m:sup>
                    </m:sSubSup>
                    <m:r>
                      <a:rPr lang="en-US" altLang="zh-CN" sz="1600" b="0" i="0" smtClean="0">
                        <a:latin typeface="Cambria Math" panose="02040503050406030204" pitchFamily="18" charset="0"/>
                        <a:cs typeface="Calibri" panose="020F0502020204030204" pitchFamily="34" charset="0"/>
                      </a:rPr>
                      <m:t>=</m:t>
                    </m:r>
                    <m:sSubSup>
                      <m:sSubSupPr>
                        <m:ctrlPr>
                          <a:rPr lang="zh-CN" altLang="en-US" sz="1600" i="1">
                            <a:latin typeface="Cambria Math" panose="02040503050406030204" pitchFamily="18" charset="0"/>
                            <a:cs typeface="Calibri" panose="020F0502020204030204" pitchFamily="34" charset="0"/>
                          </a:rPr>
                        </m:ctrlPr>
                      </m:sSubSupPr>
                      <m:e>
                        <m:r>
                          <a:rPr lang="zh-CN" altLang="en-US" sz="1600" i="1">
                            <a:latin typeface="Cambria Math" panose="02040503050406030204" pitchFamily="18" charset="0"/>
                            <a:cs typeface="Calibri" panose="020F0502020204030204" pitchFamily="34" charset="0"/>
                          </a:rPr>
                          <m:t>𝜂</m:t>
                        </m:r>
                      </m:e>
                      <m:sub>
                        <m:r>
                          <a:rPr lang="en-US" altLang="zh-CN" sz="1600" i="1">
                            <a:latin typeface="Cambria Math" panose="02040503050406030204" pitchFamily="18" charset="0"/>
                            <a:cs typeface="Calibri" panose="020F0502020204030204" pitchFamily="34" charset="0"/>
                          </a:rPr>
                          <m:t>𝑖</m:t>
                        </m:r>
                        <m:r>
                          <a:rPr lang="en-US" altLang="zh-CN" sz="1600" i="1">
                            <a:latin typeface="Cambria Math" panose="02040503050406030204" pitchFamily="18" charset="0"/>
                            <a:cs typeface="Calibri" panose="020F0502020204030204" pitchFamily="34" charset="0"/>
                          </a:rPr>
                          <m:t>,</m:t>
                        </m:r>
                        <m:sSub>
                          <m:sSubPr>
                            <m:ctrlPr>
                              <a:rPr lang="en-US" altLang="zh-CN" sz="1600" b="0" i="1" smtClean="0">
                                <a:latin typeface="Cambria Math" panose="02040503050406030204" pitchFamily="18" charset="0"/>
                                <a:cs typeface="Calibri" panose="020F0502020204030204" pitchFamily="34" charset="0"/>
                              </a:rPr>
                            </m:ctrlPr>
                          </m:sSubPr>
                          <m:e>
                            <m:r>
                              <a:rPr lang="en-US" altLang="zh-CN" sz="1600" b="0" i="1" smtClean="0">
                                <a:latin typeface="Cambria Math" panose="02040503050406030204" pitchFamily="18" charset="0"/>
                                <a:cs typeface="Calibri" panose="020F0502020204030204" pitchFamily="34" charset="0"/>
                              </a:rPr>
                              <m:t>𝑘</m:t>
                            </m:r>
                          </m:e>
                          <m:sub>
                            <m:r>
                              <a:rPr lang="en-US" altLang="zh-CN" sz="1600" b="0" i="1" smtClean="0">
                                <a:latin typeface="Cambria Math" panose="02040503050406030204" pitchFamily="18" charset="0"/>
                                <a:cs typeface="Calibri" panose="020F0502020204030204" pitchFamily="34" charset="0"/>
                              </a:rPr>
                              <m:t>2</m:t>
                            </m:r>
                          </m:sub>
                        </m:sSub>
                      </m:sub>
                      <m:sup>
                        <m:r>
                          <a:rPr lang="en-US" altLang="zh-CN" sz="1600" i="1">
                            <a:latin typeface="Cambria Math" panose="02040503050406030204" pitchFamily="18" charset="0"/>
                            <a:cs typeface="Calibri" panose="020F0502020204030204" pitchFamily="34" charset="0"/>
                          </a:rPr>
                          <m:t>𝑠𝑔</m:t>
                        </m:r>
                      </m:sup>
                    </m:sSubSup>
                    <m:sSubSup>
                      <m:sSubSupPr>
                        <m:ctrlPr>
                          <a:rPr lang="en-US" altLang="zh-CN" sz="1600" b="0" i="1" smtClean="0">
                            <a:latin typeface="Cambria Math" panose="02040503050406030204" pitchFamily="18" charset="0"/>
                            <a:cs typeface="Calibri" panose="020F0502020204030204" pitchFamily="34" charset="0"/>
                          </a:rPr>
                        </m:ctrlPr>
                      </m:sSubSupPr>
                      <m:e>
                        <m:r>
                          <a:rPr lang="en-US" altLang="zh-CN" sz="1600" b="0" i="1" smtClean="0">
                            <a:latin typeface="Cambria Math" panose="02040503050406030204" pitchFamily="18" charset="0"/>
                            <a:cs typeface="Calibri" panose="020F0502020204030204" pitchFamily="34" charset="0"/>
                          </a:rPr>
                          <m:t>=</m:t>
                        </m:r>
                        <m:r>
                          <a:rPr lang="zh-CN" altLang="en-US" sz="1600" i="1" smtClean="0">
                            <a:latin typeface="Cambria Math" panose="02040503050406030204" pitchFamily="18" charset="0"/>
                            <a:cs typeface="Calibri" panose="020F0502020204030204" pitchFamily="34" charset="0"/>
                          </a:rPr>
                          <m:t>𝜂</m:t>
                        </m:r>
                      </m:e>
                      <m:sub>
                        <m:r>
                          <a:rPr lang="en-US" altLang="zh-CN" sz="1600" b="0" i="1" smtClean="0">
                            <a:latin typeface="Cambria Math" panose="02040503050406030204" pitchFamily="18" charset="0"/>
                            <a:cs typeface="Calibri" panose="020F0502020204030204" pitchFamily="34" charset="0"/>
                          </a:rPr>
                          <m:t>𝑖</m:t>
                        </m:r>
                        <m:r>
                          <a:rPr lang="en-US" altLang="zh-CN" sz="1600" b="0" i="1" smtClean="0">
                            <a:latin typeface="Cambria Math" panose="02040503050406030204" pitchFamily="18" charset="0"/>
                            <a:cs typeface="Calibri" panose="020F0502020204030204" pitchFamily="34" charset="0"/>
                          </a:rPr>
                          <m:t>,</m:t>
                        </m:r>
                        <m:r>
                          <a:rPr lang="en-US" altLang="zh-CN" sz="1600" b="0" i="1" smtClean="0">
                            <a:latin typeface="Cambria Math" panose="02040503050406030204" pitchFamily="18" charset="0"/>
                            <a:cs typeface="Calibri" panose="020F0502020204030204" pitchFamily="34" charset="0"/>
                          </a:rPr>
                          <m:t>𝑗</m:t>
                        </m:r>
                      </m:sub>
                      <m:sup>
                        <m:r>
                          <a:rPr lang="en-US" altLang="zh-CN" sz="1600" b="0" i="1" smtClean="0">
                            <a:latin typeface="Cambria Math" panose="02040503050406030204" pitchFamily="18" charset="0"/>
                            <a:cs typeface="Calibri" panose="020F0502020204030204" pitchFamily="34" charset="0"/>
                          </a:rPr>
                          <m:t>𝑠𝑔</m:t>
                        </m:r>
                      </m:sup>
                    </m:sSubSup>
                  </m:oMath>
                </a14:m>
                <a:r>
                  <a:rPr lang="en-US" altLang="zh-CN" sz="1600" dirty="0">
                    <a:latin typeface="Calibri" panose="020F0502020204030204" pitchFamily="34" charset="0"/>
                    <a:cs typeface="Calibri" panose="020F0502020204030204" pitchFamily="34" charset="0"/>
                  </a:rPr>
                  <a:t>,  </a:t>
                </a:r>
                <a14:m>
                  <m:oMath xmlns:m="http://schemas.openxmlformats.org/officeDocument/2006/math">
                    <m:sSub>
                      <m:sSubPr>
                        <m:ctrlPr>
                          <a:rPr lang="en-US" altLang="zh-CN" sz="1600" b="0" i="1" smtClean="0">
                            <a:highlight>
                              <a:srgbClr val="FFFFFF"/>
                            </a:highlight>
                            <a:latin typeface="Cambria Math" panose="02040503050406030204" pitchFamily="18" charset="0"/>
                            <a:ea typeface="Calibri" panose="020F0502020204030204" pitchFamily="34" charset="0"/>
                            <a:cs typeface="Calibri" panose="020F0502020204030204" pitchFamily="34" charset="0"/>
                          </a:rPr>
                        </m:ctrlPr>
                      </m:sSubPr>
                      <m:e>
                        <m:acc>
                          <m:accPr>
                            <m:chr m:val="̅"/>
                            <m:ctrlPr>
                              <a:rPr lang="en-US" altLang="zh-CN" sz="1600" b="0" i="1" smtClean="0">
                                <a:highlight>
                                  <a:srgbClr val="FFFFFF"/>
                                </a:highlight>
                                <a:latin typeface="Cambria Math" panose="02040503050406030204" pitchFamily="18" charset="0"/>
                                <a:ea typeface="Calibri" panose="020F0502020204030204" pitchFamily="34" charset="0"/>
                                <a:cs typeface="Calibri" panose="020F0502020204030204" pitchFamily="34" charset="0"/>
                              </a:rPr>
                            </m:ctrlPr>
                          </m:accPr>
                          <m:e>
                            <m:r>
                              <a:rPr lang="en-US" altLang="zh-CN" sz="1600" b="0" i="1" smtClean="0">
                                <a:highlight>
                                  <a:srgbClr val="FFFFFF"/>
                                </a:highlight>
                                <a:latin typeface="Cambria Math" panose="02040503050406030204" pitchFamily="18" charset="0"/>
                                <a:ea typeface="Calibri" panose="020F0502020204030204" pitchFamily="34" charset="0"/>
                                <a:cs typeface="Calibri" panose="020F0502020204030204" pitchFamily="34" charset="0"/>
                              </a:rPr>
                              <m:t>𝑛</m:t>
                            </m:r>
                          </m:e>
                        </m:acc>
                      </m:e>
                      <m:sub>
                        <m:sSub>
                          <m:sSubPr>
                            <m:ctrlPr>
                              <a:rPr lang="en-US" altLang="zh-CN" sz="1600" b="0" i="1" smtClean="0">
                                <a:highlight>
                                  <a:srgbClr val="FFFFFF"/>
                                </a:highlight>
                                <a:latin typeface="Cambria Math" panose="02040503050406030204" pitchFamily="18" charset="0"/>
                                <a:ea typeface="Calibri" panose="020F0502020204030204" pitchFamily="34" charset="0"/>
                                <a:cs typeface="Calibri" panose="020F0502020204030204" pitchFamily="34" charset="0"/>
                              </a:rPr>
                            </m:ctrlPr>
                          </m:sSubPr>
                          <m:e>
                            <m:r>
                              <a:rPr lang="en-US" altLang="zh-CN" sz="1600" b="0" i="1" smtClean="0">
                                <a:highlight>
                                  <a:srgbClr val="FFFFFF"/>
                                </a:highlight>
                                <a:latin typeface="Cambria Math" panose="02040503050406030204" pitchFamily="18" charset="0"/>
                                <a:ea typeface="Calibri" panose="020F0502020204030204" pitchFamily="34" charset="0"/>
                                <a:cs typeface="Calibri" panose="020F0502020204030204" pitchFamily="34" charset="0"/>
                              </a:rPr>
                              <m:t>𝑘</m:t>
                            </m:r>
                          </m:e>
                          <m:sub>
                            <m:r>
                              <a:rPr lang="en-US" altLang="zh-CN" sz="1600" b="0" i="1" smtClean="0">
                                <a:highlight>
                                  <a:srgbClr val="FFFFFF"/>
                                </a:highlight>
                                <a:latin typeface="Cambria Math" panose="02040503050406030204" pitchFamily="18" charset="0"/>
                                <a:ea typeface="Calibri" panose="020F0502020204030204" pitchFamily="34" charset="0"/>
                                <a:cs typeface="Calibri" panose="020F0502020204030204" pitchFamily="34" charset="0"/>
                              </a:rPr>
                              <m:t>1</m:t>
                            </m:r>
                          </m:sub>
                        </m:sSub>
                      </m:sub>
                    </m:sSub>
                    <m:r>
                      <a:rPr lang="en-US" altLang="zh-CN" sz="1600" b="0" i="1" smtClean="0">
                        <a:highlight>
                          <a:srgbClr val="FFFFFF"/>
                        </a:highlight>
                        <a:latin typeface="Cambria Math" panose="02040503050406030204" pitchFamily="18" charset="0"/>
                        <a:ea typeface="Calibri" panose="020F0502020204030204" pitchFamily="34" charset="0"/>
                        <a:cs typeface="Calibri" panose="020F0502020204030204" pitchFamily="34" charset="0"/>
                      </a:rPr>
                      <m:t>=</m:t>
                    </m:r>
                    <m:sSub>
                      <m:sSubPr>
                        <m:ctrlPr>
                          <a:rPr lang="en-US" altLang="zh-CN" sz="1600" i="1">
                            <a:highlight>
                              <a:srgbClr val="FFFFFF"/>
                            </a:highlight>
                            <a:latin typeface="Cambria Math" panose="02040503050406030204" pitchFamily="18" charset="0"/>
                            <a:ea typeface="Calibri" panose="020F0502020204030204" pitchFamily="34" charset="0"/>
                            <a:cs typeface="Calibri" panose="020F0502020204030204" pitchFamily="34" charset="0"/>
                          </a:rPr>
                        </m:ctrlPr>
                      </m:sSubPr>
                      <m:e>
                        <m:acc>
                          <m:accPr>
                            <m:chr m:val="̅"/>
                            <m:ctrlPr>
                              <a:rPr lang="en-US" altLang="zh-CN" sz="1600" i="1">
                                <a:highlight>
                                  <a:srgbClr val="FFFFFF"/>
                                </a:highlight>
                                <a:latin typeface="Cambria Math" panose="02040503050406030204" pitchFamily="18" charset="0"/>
                                <a:ea typeface="Calibri" panose="020F0502020204030204" pitchFamily="34" charset="0"/>
                                <a:cs typeface="Calibri" panose="020F0502020204030204" pitchFamily="34" charset="0"/>
                              </a:rPr>
                            </m:ctrlPr>
                          </m:accPr>
                          <m:e>
                            <m:r>
                              <a:rPr lang="en-US" altLang="zh-CN" sz="1600" i="1">
                                <a:highlight>
                                  <a:srgbClr val="FFFFFF"/>
                                </a:highlight>
                                <a:latin typeface="Cambria Math" panose="02040503050406030204" pitchFamily="18" charset="0"/>
                                <a:ea typeface="Calibri" panose="020F0502020204030204" pitchFamily="34" charset="0"/>
                                <a:cs typeface="Calibri" panose="020F0502020204030204" pitchFamily="34" charset="0"/>
                              </a:rPr>
                              <m:t>𝑛</m:t>
                            </m:r>
                          </m:e>
                        </m:acc>
                      </m:e>
                      <m:sub>
                        <m:sSub>
                          <m:sSubPr>
                            <m:ctrlPr>
                              <a:rPr lang="en-US" altLang="zh-CN" sz="1600" i="1">
                                <a:highlight>
                                  <a:srgbClr val="FFFFFF"/>
                                </a:highlight>
                                <a:latin typeface="Cambria Math" panose="02040503050406030204" pitchFamily="18" charset="0"/>
                                <a:ea typeface="Calibri" panose="020F0502020204030204" pitchFamily="34" charset="0"/>
                                <a:cs typeface="Calibri" panose="020F0502020204030204" pitchFamily="34" charset="0"/>
                              </a:rPr>
                            </m:ctrlPr>
                          </m:sSubPr>
                          <m:e>
                            <m:r>
                              <a:rPr lang="en-US" altLang="zh-CN" sz="1600" i="1">
                                <a:highlight>
                                  <a:srgbClr val="FFFFFF"/>
                                </a:highlight>
                                <a:latin typeface="Cambria Math" panose="02040503050406030204" pitchFamily="18" charset="0"/>
                                <a:ea typeface="Calibri" panose="020F0502020204030204" pitchFamily="34" charset="0"/>
                                <a:cs typeface="Calibri" panose="020F0502020204030204" pitchFamily="34" charset="0"/>
                              </a:rPr>
                              <m:t>𝑘</m:t>
                            </m:r>
                          </m:e>
                          <m:sub>
                            <m:r>
                              <a:rPr lang="en-US" altLang="zh-CN" sz="1600" b="0" i="1" smtClean="0">
                                <a:highlight>
                                  <a:srgbClr val="FFFFFF"/>
                                </a:highlight>
                                <a:latin typeface="Cambria Math" panose="02040503050406030204" pitchFamily="18" charset="0"/>
                                <a:ea typeface="Calibri" panose="020F0502020204030204" pitchFamily="34" charset="0"/>
                                <a:cs typeface="Calibri" panose="020F0502020204030204" pitchFamily="34" charset="0"/>
                              </a:rPr>
                              <m:t>2</m:t>
                            </m:r>
                          </m:sub>
                        </m:sSub>
                      </m:sub>
                    </m:sSub>
                    <m:r>
                      <a:rPr lang="en-US" altLang="zh-CN" sz="1600" b="0" i="1" smtClean="0">
                        <a:highlight>
                          <a:srgbClr val="FFFFFF"/>
                        </a:highlight>
                        <a:latin typeface="Cambria Math" panose="02040503050406030204" pitchFamily="18" charset="0"/>
                        <a:ea typeface="Calibri" panose="020F0502020204030204" pitchFamily="34" charset="0"/>
                        <a:cs typeface="Calibri" panose="020F0502020204030204" pitchFamily="34" charset="0"/>
                      </a:rPr>
                      <m:t>=</m:t>
                    </m:r>
                    <m:sSub>
                      <m:sSubPr>
                        <m:ctrlPr>
                          <a:rPr lang="en-US" altLang="zh-CN" sz="1600" i="1">
                            <a:highlight>
                              <a:srgbClr val="FFFFFF"/>
                            </a:highlight>
                            <a:latin typeface="Cambria Math" panose="02040503050406030204" pitchFamily="18" charset="0"/>
                            <a:ea typeface="Calibri" panose="020F0502020204030204" pitchFamily="34" charset="0"/>
                            <a:cs typeface="Calibri" panose="020F0502020204030204" pitchFamily="34" charset="0"/>
                          </a:rPr>
                        </m:ctrlPr>
                      </m:sSubPr>
                      <m:e>
                        <m:acc>
                          <m:accPr>
                            <m:chr m:val="̅"/>
                            <m:ctrlPr>
                              <a:rPr lang="en-US" altLang="zh-CN" sz="1600" i="1">
                                <a:highlight>
                                  <a:srgbClr val="FFFFFF"/>
                                </a:highlight>
                                <a:latin typeface="Cambria Math" panose="02040503050406030204" pitchFamily="18" charset="0"/>
                                <a:ea typeface="Calibri" panose="020F0502020204030204" pitchFamily="34" charset="0"/>
                                <a:cs typeface="Calibri" panose="020F0502020204030204" pitchFamily="34" charset="0"/>
                              </a:rPr>
                            </m:ctrlPr>
                          </m:accPr>
                          <m:e>
                            <m:r>
                              <a:rPr lang="en-US" altLang="zh-CN" sz="1600" i="1">
                                <a:highlight>
                                  <a:srgbClr val="FFFFFF"/>
                                </a:highlight>
                                <a:latin typeface="Cambria Math" panose="02040503050406030204" pitchFamily="18" charset="0"/>
                                <a:ea typeface="Calibri" panose="020F0502020204030204" pitchFamily="34" charset="0"/>
                                <a:cs typeface="Calibri" panose="020F0502020204030204" pitchFamily="34" charset="0"/>
                              </a:rPr>
                              <m:t>𝑛</m:t>
                            </m:r>
                          </m:e>
                        </m:acc>
                      </m:e>
                      <m:sub>
                        <m:r>
                          <a:rPr lang="en-US" altLang="zh-CN" sz="1600" b="0" i="1" smtClean="0">
                            <a:highlight>
                              <a:srgbClr val="FFFFFF"/>
                            </a:highlight>
                            <a:latin typeface="Cambria Math" panose="02040503050406030204" pitchFamily="18" charset="0"/>
                            <a:ea typeface="Calibri" panose="020F0502020204030204" pitchFamily="34" charset="0"/>
                            <a:cs typeface="Calibri" panose="020F0502020204030204" pitchFamily="34" charset="0"/>
                          </a:rPr>
                          <m:t>𝑗</m:t>
                        </m:r>
                      </m:sub>
                    </m:sSub>
                  </m:oMath>
                </a14:m>
                <a:endParaRPr lang="zh-CN" altLang="en-US" sz="1600" dirty="0">
                  <a:latin typeface="Calibri" panose="020F0502020204030204" pitchFamily="34" charset="0"/>
                  <a:cs typeface="Calibri" panose="020F0502020204030204" pitchFamily="34" charset="0"/>
                </a:endParaRPr>
              </a:p>
            </p:txBody>
          </p:sp>
        </mc:Choice>
        <mc:Fallback xmlns="">
          <p:sp>
            <p:nvSpPr>
              <p:cNvPr id="23" name="文本框 34">
                <a:extLst>
                  <a:ext uri="{FF2B5EF4-FFF2-40B4-BE49-F238E27FC236}">
                    <a16:creationId xmlns:a16="http://schemas.microsoft.com/office/drawing/2014/main" id="{F6E42FA2-3163-FFC3-2CFE-27C0144372D4}"/>
                  </a:ext>
                </a:extLst>
              </p:cNvPr>
              <p:cNvSpPr txBox="1">
                <a:spLocks noRot="1" noChangeAspect="1" noMove="1" noResize="1" noEditPoints="1" noAdjustHandles="1" noChangeArrowheads="1" noChangeShapeType="1" noTextEdit="1"/>
              </p:cNvSpPr>
              <p:nvPr/>
            </p:nvSpPr>
            <p:spPr>
              <a:xfrm>
                <a:off x="2871475" y="4090911"/>
                <a:ext cx="4898356" cy="397096"/>
              </a:xfrm>
              <a:prstGeom prst="rect">
                <a:avLst/>
              </a:prstGeom>
              <a:blipFill>
                <a:blip r:embed="rId6"/>
                <a:stretch>
                  <a:fillRect l="-777" t="-3125" b="-625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文本框 36">
                <a:extLst>
                  <a:ext uri="{FF2B5EF4-FFF2-40B4-BE49-F238E27FC236}">
                    <a16:creationId xmlns:a16="http://schemas.microsoft.com/office/drawing/2014/main" id="{66600E98-80CE-FF54-CFEF-7A6331567323}"/>
                  </a:ext>
                </a:extLst>
              </p:cNvPr>
              <p:cNvSpPr txBox="1"/>
              <p:nvPr/>
            </p:nvSpPr>
            <p:spPr>
              <a:xfrm>
                <a:off x="2871475" y="3726559"/>
                <a:ext cx="4468729" cy="307777"/>
              </a:xfrm>
              <a:prstGeom prst="rect">
                <a:avLst/>
              </a:prstGeom>
              <a:noFill/>
            </p:spPr>
            <p:txBody>
              <a:bodyPr wrap="square">
                <a:spAutoFit/>
              </a:bodyPr>
              <a:lstStyle/>
              <a:p>
                <a14:m>
                  <m:oMath xmlns:m="http://schemas.openxmlformats.org/officeDocument/2006/math">
                    <m:sSub>
                      <m:sSubPr>
                        <m:ctrlPr>
                          <a:rPr lang="en-US" altLang="zh-CN" sz="1400" b="0" i="1" smtClean="0">
                            <a:highlight>
                              <a:srgbClr val="FFFFFF"/>
                            </a:highlight>
                            <a:latin typeface="Cambria Math" panose="02040503050406030204" pitchFamily="18" charset="0"/>
                            <a:ea typeface="Calibri" panose="020F0502020204030204" pitchFamily="34" charset="0"/>
                            <a:cs typeface="Calibri" panose="020F0502020204030204" pitchFamily="34" charset="0"/>
                          </a:rPr>
                        </m:ctrlPr>
                      </m:sSubPr>
                      <m:e>
                        <m:acc>
                          <m:accPr>
                            <m:chr m:val="̅"/>
                            <m:ctrlPr>
                              <a:rPr lang="en-US" altLang="zh-CN" sz="1400" b="0" i="1" smtClean="0">
                                <a:highlight>
                                  <a:srgbClr val="FFFFFF"/>
                                </a:highlight>
                                <a:latin typeface="Cambria Math" panose="02040503050406030204" pitchFamily="18" charset="0"/>
                                <a:ea typeface="Calibri" panose="020F0502020204030204" pitchFamily="34" charset="0"/>
                                <a:cs typeface="Calibri" panose="020F0502020204030204" pitchFamily="34" charset="0"/>
                              </a:rPr>
                            </m:ctrlPr>
                          </m:accPr>
                          <m:e>
                            <m:r>
                              <a:rPr lang="en-US" altLang="zh-CN" sz="1400" b="0" i="1" smtClean="0">
                                <a:highlight>
                                  <a:srgbClr val="FFFFFF"/>
                                </a:highlight>
                                <a:latin typeface="Cambria Math" panose="02040503050406030204" pitchFamily="18" charset="0"/>
                                <a:ea typeface="Calibri" panose="020F0502020204030204" pitchFamily="34" charset="0"/>
                                <a:cs typeface="Calibri" panose="020F0502020204030204" pitchFamily="34" charset="0"/>
                              </a:rPr>
                              <m:t>𝑛</m:t>
                            </m:r>
                          </m:e>
                        </m:acc>
                      </m:e>
                      <m:sub>
                        <m:r>
                          <a:rPr lang="en-US" altLang="zh-CN" sz="1400" b="0" i="1" smtClean="0">
                            <a:highlight>
                              <a:srgbClr val="FFFFFF"/>
                            </a:highlight>
                            <a:latin typeface="Cambria Math" panose="02040503050406030204" pitchFamily="18" charset="0"/>
                            <a:ea typeface="Calibri" panose="020F0502020204030204" pitchFamily="34" charset="0"/>
                            <a:cs typeface="Calibri" panose="020F0502020204030204" pitchFamily="34" charset="0"/>
                          </a:rPr>
                          <m:t>𝑘</m:t>
                        </m:r>
                      </m:sub>
                    </m:sSub>
                  </m:oMath>
                </a14:m>
                <a:r>
                  <a:rPr lang="en-US" altLang="zh-CN" sz="1400" dirty="0">
                    <a:highlight>
                      <a:srgbClr val="FFFFFF"/>
                    </a:highlight>
                    <a:latin typeface="Calibri" panose="020F0502020204030204" pitchFamily="34" charset="0"/>
                    <a:ea typeface="Calibri" panose="020F0502020204030204" pitchFamily="34" charset="0"/>
                    <a:cs typeface="Calibri" panose="020F0502020204030204" pitchFamily="34" charset="0"/>
                  </a:rPr>
                  <a:t> is </a:t>
                </a:r>
                <a:r>
                  <a:rPr lang="zh-CN" altLang="en-US" sz="1400" dirty="0">
                    <a:latin typeface="Calibri" panose="020F0502020204030204" pitchFamily="34" charset="0"/>
                    <a:cs typeface="Calibri" panose="020F0502020204030204" pitchFamily="34" charset="0"/>
                  </a:rPr>
                  <a:t>the number of background photons received by GS </a:t>
                </a:r>
                <a14:m>
                  <m:oMath xmlns:m="http://schemas.openxmlformats.org/officeDocument/2006/math">
                    <m:r>
                      <a:rPr lang="en-US" altLang="zh-CN" sz="1400" i="1" dirty="0" smtClean="0">
                        <a:latin typeface="Cambria Math" panose="02040503050406030204" pitchFamily="18" charset="0"/>
                        <a:ea typeface="Calibri" panose="020F0502020204030204" pitchFamily="34" charset="0"/>
                        <a:cs typeface="Calibri" panose="020F0502020204030204" pitchFamily="34" charset="0"/>
                      </a:rPr>
                      <m:t>𝑘</m:t>
                    </m:r>
                  </m:oMath>
                </a14:m>
                <a:r>
                  <a:rPr lang="en-US" altLang="zh-CN" sz="1400" dirty="0">
                    <a:latin typeface="Calibri" panose="020F0502020204030204" pitchFamily="34" charset="0"/>
                    <a:cs typeface="Calibri" panose="020F0502020204030204" pitchFamily="34" charset="0"/>
                  </a:rPr>
                  <a:t>.</a:t>
                </a:r>
                <a:endParaRPr lang="zh-CN" altLang="en-US" sz="1400" dirty="0">
                  <a:latin typeface="Calibri" panose="020F0502020204030204" pitchFamily="34" charset="0"/>
                  <a:cs typeface="Calibri" panose="020F0502020204030204" pitchFamily="34" charset="0"/>
                </a:endParaRPr>
              </a:p>
            </p:txBody>
          </p:sp>
        </mc:Choice>
        <mc:Fallback xmlns="">
          <p:sp>
            <p:nvSpPr>
              <p:cNvPr id="24" name="文本框 36">
                <a:extLst>
                  <a:ext uri="{FF2B5EF4-FFF2-40B4-BE49-F238E27FC236}">
                    <a16:creationId xmlns:a16="http://schemas.microsoft.com/office/drawing/2014/main" id="{66600E98-80CE-FF54-CFEF-7A6331567323}"/>
                  </a:ext>
                </a:extLst>
              </p:cNvPr>
              <p:cNvSpPr txBox="1">
                <a:spLocks noRot="1" noChangeAspect="1" noMove="1" noResize="1" noEditPoints="1" noAdjustHandles="1" noChangeArrowheads="1" noChangeShapeType="1" noTextEdit="1"/>
              </p:cNvSpPr>
              <p:nvPr/>
            </p:nvSpPr>
            <p:spPr>
              <a:xfrm>
                <a:off x="2871475" y="3726559"/>
                <a:ext cx="4468729" cy="307777"/>
              </a:xfrm>
              <a:prstGeom prst="rect">
                <a:avLst/>
              </a:prstGeom>
              <a:blipFill>
                <a:blip r:embed="rId7"/>
                <a:stretch>
                  <a:fillRect t="-4000" b="-20000"/>
                </a:stretch>
              </a:blipFill>
            </p:spPr>
            <p:txBody>
              <a:bodyPr/>
              <a:lstStyle/>
              <a:p>
                <a:r>
                  <a:rPr lang="en-US">
                    <a:noFill/>
                  </a:rPr>
                  <a:t> </a:t>
                </a:r>
              </a:p>
            </p:txBody>
          </p:sp>
        </mc:Fallback>
      </mc:AlternateContent>
      <p:pic>
        <p:nvPicPr>
          <p:cNvPr id="25" name="图片 27">
            <a:extLst>
              <a:ext uri="{FF2B5EF4-FFF2-40B4-BE49-F238E27FC236}">
                <a16:creationId xmlns:a16="http://schemas.microsoft.com/office/drawing/2014/main" id="{1D5E102C-C6B4-9316-52F0-0665517E86C6}"/>
              </a:ext>
            </a:extLst>
          </p:cNvPr>
          <p:cNvPicPr>
            <a:picLocks noChangeAspect="1"/>
          </p:cNvPicPr>
          <p:nvPr/>
        </p:nvPicPr>
        <p:blipFill>
          <a:blip r:embed="rId8"/>
          <a:stretch>
            <a:fillRect/>
          </a:stretch>
        </p:blipFill>
        <p:spPr>
          <a:xfrm>
            <a:off x="3660717" y="5459240"/>
            <a:ext cx="3085472" cy="778699"/>
          </a:xfrm>
          <a:prstGeom prst="rect">
            <a:avLst/>
          </a:prstGeom>
        </p:spPr>
      </p:pic>
      <mc:AlternateContent xmlns:mc="http://schemas.openxmlformats.org/markup-compatibility/2006" xmlns:a14="http://schemas.microsoft.com/office/drawing/2010/main">
        <mc:Choice Requires="a14">
          <p:sp>
            <p:nvSpPr>
              <p:cNvPr id="26" name="文本框 31">
                <a:extLst>
                  <a:ext uri="{FF2B5EF4-FFF2-40B4-BE49-F238E27FC236}">
                    <a16:creationId xmlns:a16="http://schemas.microsoft.com/office/drawing/2014/main" id="{3C0566D5-56BE-9339-505C-6763CA12B3AE}"/>
                  </a:ext>
                </a:extLst>
              </p:cNvPr>
              <p:cNvSpPr txBox="1"/>
              <p:nvPr/>
            </p:nvSpPr>
            <p:spPr>
              <a:xfrm>
                <a:off x="2667959" y="6135398"/>
                <a:ext cx="6109034" cy="307777"/>
              </a:xfrm>
              <a:prstGeom prst="rect">
                <a:avLst/>
              </a:prstGeom>
              <a:noFill/>
            </p:spPr>
            <p:txBody>
              <a:bodyPr wrap="square">
                <a:spAutoFit/>
              </a:bodyPr>
              <a:lstStyle/>
              <a:p>
                <a14:m>
                  <m:oMath xmlns:m="http://schemas.openxmlformats.org/officeDocument/2006/math">
                    <m:sSub>
                      <m:sSubPr>
                        <m:ctrlPr>
                          <a:rPr lang="en-US" altLang="zh-CN" sz="1400" b="0" i="1" smtClean="0">
                            <a:latin typeface="Cambria Math" panose="02040503050406030204" pitchFamily="18" charset="0"/>
                            <a:cs typeface="Calibri" panose="020F0502020204030204" pitchFamily="34" charset="0"/>
                          </a:rPr>
                        </m:ctrlPr>
                      </m:sSubPr>
                      <m:e>
                        <m:r>
                          <a:rPr lang="en-US" altLang="zh-CN" sz="1400" b="0" i="1" smtClean="0">
                            <a:latin typeface="Cambria Math" panose="02040503050406030204" pitchFamily="18" charset="0"/>
                            <a:cs typeface="Calibri" panose="020F0502020204030204" pitchFamily="34" charset="0"/>
                          </a:rPr>
                          <m:t>𝐹</m:t>
                        </m:r>
                      </m:e>
                      <m:sub>
                        <m:r>
                          <a:rPr lang="en-US" altLang="zh-CN" sz="1400" b="0" i="1" smtClean="0">
                            <a:latin typeface="Cambria Math" panose="02040503050406030204" pitchFamily="18" charset="0"/>
                            <a:cs typeface="Calibri" panose="020F0502020204030204" pitchFamily="34" charset="0"/>
                          </a:rPr>
                          <m:t>1</m:t>
                        </m:r>
                      </m:sub>
                    </m:sSub>
                  </m:oMath>
                </a14:m>
                <a:r>
                  <a:rPr lang="zh-CN" altLang="en-US" sz="1400" dirty="0">
                    <a:latin typeface="Calibri" panose="020F0502020204030204" pitchFamily="34" charset="0"/>
                    <a:cs typeface="Calibri" panose="020F0502020204030204" pitchFamily="34" charset="0"/>
                  </a:rPr>
                  <a:t> and </a:t>
                </a:r>
                <a14:m>
                  <m:oMath xmlns:m="http://schemas.openxmlformats.org/officeDocument/2006/math">
                    <m:sSub>
                      <m:sSubPr>
                        <m:ctrlPr>
                          <a:rPr lang="en-US" altLang="zh-CN" sz="1400" b="0" i="1" dirty="0" smtClean="0">
                            <a:latin typeface="Cambria Math" panose="02040503050406030204" pitchFamily="18" charset="0"/>
                            <a:cs typeface="Calibri" panose="020F0502020204030204" pitchFamily="34" charset="0"/>
                          </a:rPr>
                        </m:ctrlPr>
                      </m:sSubPr>
                      <m:e>
                        <m:r>
                          <a:rPr lang="en-US" altLang="zh-CN" sz="1400" b="0" i="1" dirty="0" smtClean="0">
                            <a:latin typeface="Cambria Math" panose="02040503050406030204" pitchFamily="18" charset="0"/>
                            <a:cs typeface="Calibri" panose="020F0502020204030204" pitchFamily="34" charset="0"/>
                          </a:rPr>
                          <m:t>𝐹</m:t>
                        </m:r>
                      </m:e>
                      <m:sub>
                        <m:r>
                          <a:rPr lang="en-US" altLang="zh-CN" sz="1400" b="0" i="1" dirty="0" smtClean="0">
                            <a:latin typeface="Cambria Math" panose="02040503050406030204" pitchFamily="18" charset="0"/>
                            <a:cs typeface="Calibri" panose="020F0502020204030204" pitchFamily="34" charset="0"/>
                          </a:rPr>
                          <m:t>2</m:t>
                        </m:r>
                      </m:sub>
                    </m:sSub>
                  </m:oMath>
                </a14:m>
                <a:r>
                  <a:rPr lang="zh-CN" altLang="en-US" sz="1400" dirty="0">
                    <a:latin typeface="Calibri" panose="020F0502020204030204" pitchFamily="34" charset="0"/>
                    <a:cs typeface="Calibri" panose="020F0502020204030204" pitchFamily="34" charset="0"/>
                  </a:rPr>
                  <a:t> are the fidelities of two entanglement links, respectively.</a:t>
                </a:r>
              </a:p>
            </p:txBody>
          </p:sp>
        </mc:Choice>
        <mc:Fallback xmlns="">
          <p:sp>
            <p:nvSpPr>
              <p:cNvPr id="26" name="文本框 31">
                <a:extLst>
                  <a:ext uri="{FF2B5EF4-FFF2-40B4-BE49-F238E27FC236}">
                    <a16:creationId xmlns:a16="http://schemas.microsoft.com/office/drawing/2014/main" id="{3C0566D5-56BE-9339-505C-6763CA12B3AE}"/>
                  </a:ext>
                </a:extLst>
              </p:cNvPr>
              <p:cNvSpPr txBox="1">
                <a:spLocks noRot="1" noChangeAspect="1" noMove="1" noResize="1" noEditPoints="1" noAdjustHandles="1" noChangeArrowheads="1" noChangeShapeType="1" noTextEdit="1"/>
              </p:cNvSpPr>
              <p:nvPr/>
            </p:nvSpPr>
            <p:spPr>
              <a:xfrm>
                <a:off x="2667959" y="6135398"/>
                <a:ext cx="6109034" cy="307777"/>
              </a:xfrm>
              <a:prstGeom prst="rect">
                <a:avLst/>
              </a:prstGeom>
              <a:blipFill>
                <a:blip r:embed="rId9"/>
                <a:stretch>
                  <a:fillRect b="-19231"/>
                </a:stretch>
              </a:blipFill>
            </p:spPr>
            <p:txBody>
              <a:bodyPr/>
              <a:lstStyle/>
              <a:p>
                <a:r>
                  <a:rPr lang="en-US">
                    <a:noFill/>
                  </a:rPr>
                  <a:t> </a:t>
                </a:r>
              </a:p>
            </p:txBody>
          </p:sp>
        </mc:Fallback>
      </mc:AlternateContent>
      <p:sp>
        <p:nvSpPr>
          <p:cNvPr id="27" name="文本框 29">
            <a:extLst>
              <a:ext uri="{FF2B5EF4-FFF2-40B4-BE49-F238E27FC236}">
                <a16:creationId xmlns:a16="http://schemas.microsoft.com/office/drawing/2014/main" id="{67452B86-081B-6964-79F7-BE00348D265C}"/>
              </a:ext>
            </a:extLst>
          </p:cNvPr>
          <p:cNvSpPr txBox="1"/>
          <p:nvPr/>
        </p:nvSpPr>
        <p:spPr>
          <a:xfrm>
            <a:off x="7691364" y="4740418"/>
            <a:ext cx="4317756" cy="923330"/>
          </a:xfrm>
          <a:prstGeom prst="rect">
            <a:avLst/>
          </a:prstGeom>
          <a:noFill/>
        </p:spPr>
        <p:txBody>
          <a:bodyPr wrap="square">
            <a:spAutoFit/>
          </a:bodyPr>
          <a:lstStyle/>
          <a:p>
            <a:r>
              <a:rPr lang="en-US" altLang="zh-CN" sz="900"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[1] N. K. </a:t>
            </a:r>
            <a:r>
              <a:rPr lang="en-US" altLang="zh-CN" sz="900" dirty="0" err="1">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Panigrahy</a:t>
            </a:r>
            <a:r>
              <a:rPr lang="en-US" altLang="zh-CN" sz="900"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 P. Dhara, D. </a:t>
            </a:r>
            <a:r>
              <a:rPr lang="en-US" altLang="zh-CN" sz="900" dirty="0" err="1">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Towsley</a:t>
            </a:r>
            <a:r>
              <a:rPr lang="en-US" altLang="zh-CN" sz="900"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 S. Guha, and L. </a:t>
            </a:r>
            <a:r>
              <a:rPr lang="en-US" altLang="zh-CN" sz="900" dirty="0" err="1">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Tassiulas</a:t>
            </a:r>
            <a:r>
              <a:rPr lang="en-US" altLang="zh-CN" sz="900"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 “Optimal Entanglement Distribution using Satellite Based Quantum Networks,” in IEEE Conference on Computer Communications (INFOCOM) Workshops, Virtual, May 2022.</a:t>
            </a:r>
          </a:p>
          <a:p>
            <a:r>
              <a:rPr lang="en-US" altLang="zh-CN" sz="900"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[2] A. Zang, X. Chen, A. Kolar, and J. Chung, “Entanglement Distribution in Quantum Repeater with Purification and Optimized Buffer Time,” in IEEE Conference on Computer Communications Workshops, New York, NY, May 2023. </a:t>
            </a:r>
            <a:endParaRPr lang="zh-CN" altLang="en-US" sz="900" dirty="0">
              <a:solidFill>
                <a:schemeClr val="bg1">
                  <a:lumMod val="65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15268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A0FDED-8A06-467C-E551-9752FC00373C}"/>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2150F3D6-830A-FCAA-8B64-48BFE3588097}"/>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71443E64-D469-04AD-22A7-60A5978A5313}"/>
              </a:ext>
            </a:extLst>
          </p:cNvPr>
          <p:cNvSpPr/>
          <p:nvPr/>
        </p:nvSpPr>
        <p:spPr>
          <a:xfrm>
            <a:off x="109728" y="2248153"/>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58FA7AEB-1ACC-FDC2-26F5-38F3746F2EAA}"/>
              </a:ext>
            </a:extLst>
          </p:cNvPr>
          <p:cNvSpPr/>
          <p:nvPr/>
        </p:nvSpPr>
        <p:spPr>
          <a:xfrm>
            <a:off x="182880" y="1399032"/>
            <a:ext cx="1225296" cy="512064"/>
          </a:xfrm>
          <a:prstGeom prst="rect">
            <a:avLst/>
          </a:prstGeom>
          <a:noFill/>
          <a:ln/>
        </p:spPr>
        <p:txBody>
          <a:bodyPr wrap="square" rtlCol="0" anchor="ctr"/>
          <a:lstStyle/>
          <a:p>
            <a:r>
              <a:rPr lang="en-US" sz="1250" dirty="0">
                <a:solidFill>
                  <a:srgbClr val="EACBD1"/>
                </a:solidFill>
                <a:latin typeface="Calibri" pitchFamily="34" charset="0"/>
                <a:cs typeface="Calibri" pitchFamily="34" charset="-120"/>
              </a:rPr>
              <a:t>Introduction</a:t>
            </a:r>
          </a:p>
        </p:txBody>
      </p:sp>
      <p:sp>
        <p:nvSpPr>
          <p:cNvPr id="6" name="Text 4">
            <a:extLst>
              <a:ext uri="{FF2B5EF4-FFF2-40B4-BE49-F238E27FC236}">
                <a16:creationId xmlns:a16="http://schemas.microsoft.com/office/drawing/2014/main" id="{DB7F1053-8C01-08DD-13BA-A8EB845F1679}"/>
              </a:ext>
            </a:extLst>
          </p:cNvPr>
          <p:cNvSpPr/>
          <p:nvPr/>
        </p:nvSpPr>
        <p:spPr>
          <a:xfrm>
            <a:off x="182880" y="2267712"/>
            <a:ext cx="1225296" cy="512064"/>
          </a:xfrm>
          <a:prstGeom prst="rect">
            <a:avLst/>
          </a:prstGeom>
          <a:noFill/>
          <a:ln/>
        </p:spPr>
        <p:txBody>
          <a:bodyPr wrap="square" rtlCol="0" anchor="ctr"/>
          <a:lstStyle/>
          <a:p>
            <a:r>
              <a:rPr lang="en-US" sz="1250" b="1" dirty="0">
                <a:solidFill>
                  <a:srgbClr val="A42037"/>
                </a:solidFill>
                <a:latin typeface="Calibri" pitchFamily="34" charset="0"/>
                <a:cs typeface="Calibri" pitchFamily="34" charset="-120"/>
              </a:rPr>
              <a:t>Model and Problem</a:t>
            </a:r>
          </a:p>
        </p:txBody>
      </p:sp>
      <p:sp>
        <p:nvSpPr>
          <p:cNvPr id="7" name="Text 5">
            <a:extLst>
              <a:ext uri="{FF2B5EF4-FFF2-40B4-BE49-F238E27FC236}">
                <a16:creationId xmlns:a16="http://schemas.microsoft.com/office/drawing/2014/main" id="{12928D22-1EAB-80F3-0AF2-6B7FB9C18E85}"/>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HQCDW Algorithm</a:t>
            </a:r>
            <a:endParaRPr lang="en-US" sz="1250" dirty="0"/>
          </a:p>
        </p:txBody>
      </p:sp>
      <p:sp>
        <p:nvSpPr>
          <p:cNvPr id="8" name="Text 6">
            <a:extLst>
              <a:ext uri="{FF2B5EF4-FFF2-40B4-BE49-F238E27FC236}">
                <a16:creationId xmlns:a16="http://schemas.microsoft.com/office/drawing/2014/main" id="{8B0085E7-036C-38F6-480B-343189D11583}"/>
              </a:ext>
            </a:extLst>
          </p:cNvPr>
          <p:cNvSpPr/>
          <p:nvPr/>
        </p:nvSpPr>
        <p:spPr>
          <a:xfrm>
            <a:off x="182880" y="400507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Evaluation</a:t>
            </a:r>
            <a:endParaRPr lang="en-US" sz="1250" dirty="0"/>
          </a:p>
        </p:txBody>
      </p:sp>
      <p:sp>
        <p:nvSpPr>
          <p:cNvPr id="9" name="Text 7">
            <a:extLst>
              <a:ext uri="{FF2B5EF4-FFF2-40B4-BE49-F238E27FC236}">
                <a16:creationId xmlns:a16="http://schemas.microsoft.com/office/drawing/2014/main" id="{C6F85E3E-0646-238C-F6AB-391F5521AD5B}"/>
              </a:ext>
            </a:extLst>
          </p:cNvPr>
          <p:cNvSpPr/>
          <p:nvPr/>
        </p:nvSpPr>
        <p:spPr>
          <a:xfrm>
            <a:off x="182880" y="487375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a:extLst>
              <a:ext uri="{FF2B5EF4-FFF2-40B4-BE49-F238E27FC236}">
                <a16:creationId xmlns:a16="http://schemas.microsoft.com/office/drawing/2014/main" id="{2C000692-A795-83A5-9105-961FC58935BE}"/>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MODEL AND PROBLEM</a:t>
            </a:r>
            <a:endParaRPr lang="en-US" sz="1200" dirty="0"/>
          </a:p>
        </p:txBody>
      </p:sp>
      <p:sp>
        <p:nvSpPr>
          <p:cNvPr id="11" name="Text 9">
            <a:extLst>
              <a:ext uri="{FF2B5EF4-FFF2-40B4-BE49-F238E27FC236}">
                <a16:creationId xmlns:a16="http://schemas.microsoft.com/office/drawing/2014/main" id="{D1C488BC-3363-4F73-2496-3963C85EED9E}"/>
              </a:ext>
            </a:extLst>
          </p:cNvPr>
          <p:cNvSpPr/>
          <p:nvPr/>
        </p:nvSpPr>
        <p:spPr>
          <a:xfrm>
            <a:off x="2011680" y="621792"/>
            <a:ext cx="9677095" cy="658368"/>
          </a:xfrm>
          <a:prstGeom prst="rect">
            <a:avLst/>
          </a:prstGeom>
          <a:noFill/>
          <a:ln/>
        </p:spPr>
        <p:txBody>
          <a:bodyPr wrap="square" rtlCol="0" anchor="ctr"/>
          <a:lstStyle/>
          <a:p>
            <a:pPr marL="0" indent="0">
              <a:buNone/>
            </a:pPr>
            <a:r>
              <a:rPr lang="en-US" sz="3000" b="1" dirty="0">
                <a:solidFill>
                  <a:srgbClr val="231F20"/>
                </a:solidFill>
                <a:latin typeface="Cambria" pitchFamily="34" charset="0"/>
                <a:ea typeface="Cambria" pitchFamily="34" charset="-122"/>
                <a:cs typeface="Cambria" pitchFamily="34" charset="-120"/>
              </a:rPr>
              <a:t>Problem Formulation</a:t>
            </a:r>
            <a:endParaRPr lang="en-US" sz="3000" dirty="0"/>
          </a:p>
        </p:txBody>
      </p:sp>
      <p:sp>
        <p:nvSpPr>
          <p:cNvPr id="12" name="Text 10">
            <a:extLst>
              <a:ext uri="{FF2B5EF4-FFF2-40B4-BE49-F238E27FC236}">
                <a16:creationId xmlns:a16="http://schemas.microsoft.com/office/drawing/2014/main" id="{F3A0EFEB-79CC-C4EF-F244-3A8E8BDCF433}"/>
              </a:ext>
            </a:extLst>
          </p:cNvPr>
          <p:cNvSpPr/>
          <p:nvPr/>
        </p:nvSpPr>
        <p:spPr>
          <a:xfrm>
            <a:off x="2011680" y="1554480"/>
            <a:ext cx="9677095" cy="658368"/>
          </a:xfrm>
          <a:prstGeom prst="rect">
            <a:avLst/>
          </a:prstGeom>
          <a:noFill/>
          <a:ln/>
        </p:spPr>
        <p:txBody>
          <a:bodyPr wrap="square" rtlCol="0" anchor="t"/>
          <a:lstStyle/>
          <a:p>
            <a:pPr marL="342900" indent="-342900">
              <a:spcAft>
                <a:spcPts val="1400"/>
              </a:spcAft>
              <a:buSzPct val="100000"/>
              <a:buChar char="•"/>
            </a:pPr>
            <a:r>
              <a:rPr lang="en-US" sz="1600" b="1" dirty="0">
                <a:solidFill>
                  <a:srgbClr val="231F20"/>
                </a:solidFill>
                <a:latin typeface="Calibri" pitchFamily="34" charset="0"/>
                <a:ea typeface="Calibri" pitchFamily="34" charset="-122"/>
                <a:cs typeface="Calibri" pitchFamily="34" charset="-120"/>
              </a:rPr>
              <a:t>The joint satellite assignment, resource allocation, and path selection problem.</a:t>
            </a:r>
          </a:p>
          <a:p>
            <a:pPr>
              <a:spcAft>
                <a:spcPts val="1400"/>
              </a:spcAft>
              <a:buSzPct val="100000"/>
            </a:pPr>
            <a:endParaRPr lang="en-US" sz="1600" b="1" dirty="0">
              <a:solidFill>
                <a:srgbClr val="231F20"/>
              </a:solidFill>
              <a:latin typeface="Calibri" pitchFamily="34" charset="0"/>
              <a:ea typeface="Calibri" pitchFamily="34" charset="-122"/>
              <a:cs typeface="Calibri" pitchFamily="34" charset="-120"/>
            </a:endParaRPr>
          </a:p>
        </p:txBody>
      </p:sp>
      <p:sp>
        <p:nvSpPr>
          <p:cNvPr id="13" name="Text 11">
            <a:extLst>
              <a:ext uri="{FF2B5EF4-FFF2-40B4-BE49-F238E27FC236}">
                <a16:creationId xmlns:a16="http://schemas.microsoft.com/office/drawing/2014/main" id="{A68D0E3F-67D7-62DD-08DE-6E24878392D8}"/>
              </a:ext>
            </a:extLst>
          </p:cNvPr>
          <p:cNvSpPr/>
          <p:nvPr/>
        </p:nvSpPr>
        <p:spPr>
          <a:xfrm>
            <a:off x="11551615" y="6473952"/>
            <a:ext cx="411480" cy="274320"/>
          </a:xfrm>
          <a:prstGeom prst="rect">
            <a:avLst/>
          </a:prstGeom>
          <a:noFill/>
          <a:ln/>
        </p:spPr>
        <p:txBody>
          <a:bodyPr wrap="square" rtlCol="0" anchor="ctr"/>
          <a:lstStyle/>
          <a:p>
            <a:pPr marL="0" indent="0" algn="r">
              <a:buNone/>
            </a:pPr>
            <a:r>
              <a:rPr lang="en-US" sz="1000" dirty="0">
                <a:solidFill>
                  <a:srgbClr val="58595B"/>
                </a:solidFill>
                <a:latin typeface="Calibri" pitchFamily="34" charset="0"/>
                <a:ea typeface="Calibri" pitchFamily="34" charset="-122"/>
                <a:cs typeface="Calibri" pitchFamily="34" charset="-120"/>
              </a:rPr>
              <a:t>4</a:t>
            </a:r>
            <a:endParaRPr lang="en-US" sz="1000" dirty="0"/>
          </a:p>
        </p:txBody>
      </p:sp>
      <p:sp>
        <p:nvSpPr>
          <p:cNvPr id="14" name="Text 12">
            <a:extLst>
              <a:ext uri="{FF2B5EF4-FFF2-40B4-BE49-F238E27FC236}">
                <a16:creationId xmlns:a16="http://schemas.microsoft.com/office/drawing/2014/main" id="{B0F4E766-582F-406A-A869-6C1BF18BBE59}"/>
              </a:ext>
            </a:extLst>
          </p:cNvPr>
          <p:cNvSpPr/>
          <p:nvPr/>
        </p:nvSpPr>
        <p:spPr>
          <a:xfrm>
            <a:off x="2011680" y="6473952"/>
            <a:ext cx="5486400" cy="274320"/>
          </a:xfrm>
          <a:prstGeom prst="rect">
            <a:avLst/>
          </a:prstGeom>
          <a:noFill/>
          <a:ln/>
        </p:spPr>
        <p:txBody>
          <a:bodyPr wrap="square" rtlCol="0" anchor="ctr"/>
          <a:lstStyle/>
          <a:p>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pic>
        <p:nvPicPr>
          <p:cNvPr id="3" name="图片 8">
            <a:extLst>
              <a:ext uri="{FF2B5EF4-FFF2-40B4-BE49-F238E27FC236}">
                <a16:creationId xmlns:a16="http://schemas.microsoft.com/office/drawing/2014/main" id="{161D7E56-C4A5-05B1-439D-691959B61B6E}"/>
              </a:ext>
            </a:extLst>
          </p:cNvPr>
          <p:cNvPicPr>
            <a:picLocks noChangeAspect="1"/>
          </p:cNvPicPr>
          <p:nvPr/>
        </p:nvPicPr>
        <p:blipFill>
          <a:blip r:embed="rId3"/>
          <a:stretch>
            <a:fillRect/>
          </a:stretch>
        </p:blipFill>
        <p:spPr>
          <a:xfrm>
            <a:off x="1591055" y="1826401"/>
            <a:ext cx="3653407" cy="4458848"/>
          </a:xfrm>
          <a:prstGeom prst="rect">
            <a:avLst/>
          </a:prstGeom>
        </p:spPr>
      </p:pic>
      <p:cxnSp>
        <p:nvCxnSpPr>
          <p:cNvPr id="15" name="直接箭头连接符 12">
            <a:extLst>
              <a:ext uri="{FF2B5EF4-FFF2-40B4-BE49-F238E27FC236}">
                <a16:creationId xmlns:a16="http://schemas.microsoft.com/office/drawing/2014/main" id="{2BC87E53-5C67-F42D-0C9B-1497EAAAC015}"/>
              </a:ext>
            </a:extLst>
          </p:cNvPr>
          <p:cNvCxnSpPr/>
          <p:nvPr/>
        </p:nvCxnSpPr>
        <p:spPr>
          <a:xfrm>
            <a:off x="5174316" y="2091670"/>
            <a:ext cx="745958" cy="0"/>
          </a:xfrm>
          <a:prstGeom prst="straightConnector1">
            <a:avLst/>
          </a:prstGeom>
          <a:ln w="190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6" name="直接箭头连接符 13">
            <a:extLst>
              <a:ext uri="{FF2B5EF4-FFF2-40B4-BE49-F238E27FC236}">
                <a16:creationId xmlns:a16="http://schemas.microsoft.com/office/drawing/2014/main" id="{E4642C69-F991-27DC-E9D6-D106A150DD83}"/>
              </a:ext>
            </a:extLst>
          </p:cNvPr>
          <p:cNvCxnSpPr/>
          <p:nvPr/>
        </p:nvCxnSpPr>
        <p:spPr>
          <a:xfrm>
            <a:off x="5165851" y="2516764"/>
            <a:ext cx="745958" cy="0"/>
          </a:xfrm>
          <a:prstGeom prst="straightConnector1">
            <a:avLst/>
          </a:prstGeom>
          <a:ln w="1905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cxnSp>
        <p:nvCxnSpPr>
          <p:cNvPr id="17" name="直接箭头连接符 14">
            <a:extLst>
              <a:ext uri="{FF2B5EF4-FFF2-40B4-BE49-F238E27FC236}">
                <a16:creationId xmlns:a16="http://schemas.microsoft.com/office/drawing/2014/main" id="{5C9282D9-6BDC-0A2A-4A0D-527AB51AA164}"/>
              </a:ext>
            </a:extLst>
          </p:cNvPr>
          <p:cNvCxnSpPr/>
          <p:nvPr/>
        </p:nvCxnSpPr>
        <p:spPr>
          <a:xfrm>
            <a:off x="5151996" y="2900576"/>
            <a:ext cx="745958" cy="0"/>
          </a:xfrm>
          <a:prstGeom prst="straightConnector1">
            <a:avLst/>
          </a:prstGeom>
          <a:ln w="1905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cxnSp>
        <p:nvCxnSpPr>
          <p:cNvPr id="18" name="直接箭头连接符 15">
            <a:extLst>
              <a:ext uri="{FF2B5EF4-FFF2-40B4-BE49-F238E27FC236}">
                <a16:creationId xmlns:a16="http://schemas.microsoft.com/office/drawing/2014/main" id="{B015F4B7-F9EA-1512-45C1-B99C1B457EEB}"/>
              </a:ext>
            </a:extLst>
          </p:cNvPr>
          <p:cNvCxnSpPr/>
          <p:nvPr/>
        </p:nvCxnSpPr>
        <p:spPr>
          <a:xfrm>
            <a:off x="5145017" y="3295439"/>
            <a:ext cx="745958" cy="0"/>
          </a:xfrm>
          <a:prstGeom prst="straightConnector1">
            <a:avLst/>
          </a:prstGeom>
          <a:ln w="1905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19" name="直接箭头连接符 16">
            <a:extLst>
              <a:ext uri="{FF2B5EF4-FFF2-40B4-BE49-F238E27FC236}">
                <a16:creationId xmlns:a16="http://schemas.microsoft.com/office/drawing/2014/main" id="{EE598C7C-3C61-F30C-22DF-C4ECDB559D93}"/>
              </a:ext>
            </a:extLst>
          </p:cNvPr>
          <p:cNvCxnSpPr/>
          <p:nvPr/>
        </p:nvCxnSpPr>
        <p:spPr>
          <a:xfrm>
            <a:off x="5158870" y="3732627"/>
            <a:ext cx="745958" cy="0"/>
          </a:xfrm>
          <a:prstGeom prst="straightConnector1">
            <a:avLst/>
          </a:prstGeom>
          <a:ln w="190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20" name="直接箭头连接符 17">
            <a:extLst>
              <a:ext uri="{FF2B5EF4-FFF2-40B4-BE49-F238E27FC236}">
                <a16:creationId xmlns:a16="http://schemas.microsoft.com/office/drawing/2014/main" id="{2DBAFAEF-1E25-9725-634E-078D981554DE}"/>
              </a:ext>
            </a:extLst>
          </p:cNvPr>
          <p:cNvCxnSpPr/>
          <p:nvPr/>
        </p:nvCxnSpPr>
        <p:spPr>
          <a:xfrm>
            <a:off x="5145226" y="4268084"/>
            <a:ext cx="745958" cy="0"/>
          </a:xfrm>
          <a:prstGeom prst="straightConnector1">
            <a:avLst/>
          </a:prstGeom>
          <a:ln w="190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直接箭头连接符 18">
            <a:extLst>
              <a:ext uri="{FF2B5EF4-FFF2-40B4-BE49-F238E27FC236}">
                <a16:creationId xmlns:a16="http://schemas.microsoft.com/office/drawing/2014/main" id="{2D71941D-FE01-B25E-C261-143DF5DEF22F}"/>
              </a:ext>
            </a:extLst>
          </p:cNvPr>
          <p:cNvCxnSpPr/>
          <p:nvPr/>
        </p:nvCxnSpPr>
        <p:spPr>
          <a:xfrm>
            <a:off x="5164152" y="4873752"/>
            <a:ext cx="745958" cy="0"/>
          </a:xfrm>
          <a:prstGeom prst="straightConnector1">
            <a:avLst/>
          </a:prstGeom>
          <a:ln w="19050">
            <a:solidFill>
              <a:srgbClr val="98113A"/>
            </a:solidFill>
            <a:tailEnd type="triangle"/>
          </a:ln>
        </p:spPr>
        <p:style>
          <a:lnRef idx="1">
            <a:schemeClr val="accent1"/>
          </a:lnRef>
          <a:fillRef idx="0">
            <a:schemeClr val="accent1"/>
          </a:fillRef>
          <a:effectRef idx="0">
            <a:schemeClr val="accent1"/>
          </a:effectRef>
          <a:fontRef idx="minor">
            <a:schemeClr val="tx1"/>
          </a:fontRef>
        </p:style>
      </p:cxnSp>
      <p:cxnSp>
        <p:nvCxnSpPr>
          <p:cNvPr id="22" name="直接箭头连接符 19">
            <a:extLst>
              <a:ext uri="{FF2B5EF4-FFF2-40B4-BE49-F238E27FC236}">
                <a16:creationId xmlns:a16="http://schemas.microsoft.com/office/drawing/2014/main" id="{C2FEFEA8-45AC-F90A-E21F-E33AC57CC1D1}"/>
              </a:ext>
            </a:extLst>
          </p:cNvPr>
          <p:cNvCxnSpPr/>
          <p:nvPr/>
        </p:nvCxnSpPr>
        <p:spPr>
          <a:xfrm>
            <a:off x="5184882" y="5469470"/>
            <a:ext cx="745958" cy="0"/>
          </a:xfrm>
          <a:prstGeom prst="straightConnector1">
            <a:avLst/>
          </a:prstGeom>
          <a:ln w="1905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23" name="直接箭头连接符 20">
            <a:extLst>
              <a:ext uri="{FF2B5EF4-FFF2-40B4-BE49-F238E27FC236}">
                <a16:creationId xmlns:a16="http://schemas.microsoft.com/office/drawing/2014/main" id="{7ACF8B6B-D71F-CBAA-47F8-11B4A9295EE5}"/>
              </a:ext>
            </a:extLst>
          </p:cNvPr>
          <p:cNvCxnSpPr/>
          <p:nvPr/>
        </p:nvCxnSpPr>
        <p:spPr>
          <a:xfrm>
            <a:off x="5157280" y="6003758"/>
            <a:ext cx="745958"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文本框 22">
            <a:extLst>
              <a:ext uri="{FF2B5EF4-FFF2-40B4-BE49-F238E27FC236}">
                <a16:creationId xmlns:a16="http://schemas.microsoft.com/office/drawing/2014/main" id="{9887D155-6868-CDEC-4EA6-D8677104BB96}"/>
              </a:ext>
            </a:extLst>
          </p:cNvPr>
          <p:cNvSpPr txBox="1"/>
          <p:nvPr/>
        </p:nvSpPr>
        <p:spPr>
          <a:xfrm>
            <a:off x="5931421" y="1935269"/>
            <a:ext cx="4312739" cy="307777"/>
          </a:xfrm>
          <a:prstGeom prst="rect">
            <a:avLst/>
          </a:prstGeom>
          <a:noFill/>
        </p:spPr>
        <p:txBody>
          <a:bodyPr wrap="square">
            <a:spAutoFit/>
          </a:bodyPr>
          <a:lstStyle/>
          <a:p>
            <a:r>
              <a:rPr lang="en-US" altLang="zh-CN" sz="1400" dirty="0">
                <a:solidFill>
                  <a:schemeClr val="accent6"/>
                </a:solidFill>
                <a:latin typeface="Calibri" panose="020F0502020204030204" pitchFamily="34" charset="0"/>
                <a:ea typeface="Calibri" panose="020F0502020204030204" pitchFamily="34" charset="0"/>
                <a:cs typeface="Calibri" panose="020F0502020204030204" pitchFamily="34" charset="0"/>
              </a:rPr>
              <a:t>Objective: maximize the overall utility of all traffic GSPs</a:t>
            </a:r>
            <a:endParaRPr lang="zh-CN" altLang="en-US" sz="1400" dirty="0">
              <a:solidFill>
                <a:schemeClr val="accent6"/>
              </a:solidFill>
              <a:latin typeface="Calibri" panose="020F0502020204030204" pitchFamily="34" charset="0"/>
              <a:cs typeface="Calibri" panose="020F0502020204030204" pitchFamily="34" charset="0"/>
            </a:endParaRPr>
          </a:p>
        </p:txBody>
      </p:sp>
      <p:sp>
        <p:nvSpPr>
          <p:cNvPr id="25" name="文本框 23">
            <a:extLst>
              <a:ext uri="{FF2B5EF4-FFF2-40B4-BE49-F238E27FC236}">
                <a16:creationId xmlns:a16="http://schemas.microsoft.com/office/drawing/2014/main" id="{1AE16A7C-0118-3A4A-13FB-F3C6F2FE7800}"/>
              </a:ext>
            </a:extLst>
          </p:cNvPr>
          <p:cNvSpPr txBox="1"/>
          <p:nvPr/>
        </p:nvSpPr>
        <p:spPr>
          <a:xfrm>
            <a:off x="10244160" y="1740010"/>
            <a:ext cx="2051512" cy="617733"/>
          </a:xfrm>
          <a:prstGeom prst="rect">
            <a:avLst/>
          </a:prstGeom>
          <a:noFill/>
        </p:spPr>
        <p:txBody>
          <a:bodyPr wrap="square">
            <a:spAutoFit/>
          </a:bodyPr>
          <a:lstStyle/>
          <a:p>
            <a:pPr>
              <a:lnSpc>
                <a:spcPct val="150000"/>
              </a:lnSpc>
            </a:pPr>
            <a:r>
              <a:rPr lang="en-US" altLang="zh-CN" sz="1200" dirty="0">
                <a:solidFill>
                  <a:schemeClr val="accent6"/>
                </a:solidFill>
                <a:latin typeface="Calibri" panose="020F0502020204030204" pitchFamily="34" charset="0"/>
                <a:ea typeface="Calibri" panose="020F0502020204030204" pitchFamily="34" charset="0"/>
                <a:cs typeface="Calibri" panose="020F0502020204030204" pitchFamily="34" charset="0"/>
              </a:rPr>
              <a:t>Satellite assignment or</a:t>
            </a:r>
          </a:p>
          <a:p>
            <a:pPr>
              <a:lnSpc>
                <a:spcPct val="150000"/>
              </a:lnSpc>
            </a:pPr>
            <a:r>
              <a:rPr lang="en-US" altLang="zh-CN" sz="1200" dirty="0">
                <a:solidFill>
                  <a:schemeClr val="accent6"/>
                </a:solidFill>
                <a:latin typeface="Calibri" panose="020F0502020204030204" pitchFamily="34" charset="0"/>
                <a:ea typeface="Calibri" panose="020F0502020204030204" pitchFamily="34" charset="0"/>
                <a:cs typeface="Calibri" panose="020F0502020204030204" pitchFamily="34" charset="0"/>
              </a:rPr>
              <a:t>Terrestrial quantum swapping</a:t>
            </a:r>
            <a:endParaRPr lang="zh-CN" altLang="en-US" sz="1200" dirty="0">
              <a:solidFill>
                <a:schemeClr val="accent6"/>
              </a:solidFill>
              <a:latin typeface="Calibri" panose="020F0502020204030204" pitchFamily="34" charset="0"/>
              <a:cs typeface="Calibri" panose="020F0502020204030204" pitchFamily="34" charset="0"/>
            </a:endParaRPr>
          </a:p>
        </p:txBody>
      </p:sp>
      <p:sp>
        <p:nvSpPr>
          <p:cNvPr id="26" name="左大括号 24">
            <a:extLst>
              <a:ext uri="{FF2B5EF4-FFF2-40B4-BE49-F238E27FC236}">
                <a16:creationId xmlns:a16="http://schemas.microsoft.com/office/drawing/2014/main" id="{B8121682-9E6D-7085-24BA-59BD40D80956}"/>
              </a:ext>
            </a:extLst>
          </p:cNvPr>
          <p:cNvSpPr/>
          <p:nvPr/>
        </p:nvSpPr>
        <p:spPr>
          <a:xfrm>
            <a:off x="10123844" y="1904230"/>
            <a:ext cx="120316" cy="396819"/>
          </a:xfrm>
          <a:prstGeom prst="leftBrace">
            <a:avLst/>
          </a:prstGeom>
          <a:ln w="19050">
            <a:solidFill>
              <a:schemeClr val="accent6"/>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27" name="文本框 26">
                <a:extLst>
                  <a:ext uri="{FF2B5EF4-FFF2-40B4-BE49-F238E27FC236}">
                    <a16:creationId xmlns:a16="http://schemas.microsoft.com/office/drawing/2014/main" id="{FBCE7004-1140-9877-C572-E2B259C56C42}"/>
                  </a:ext>
                </a:extLst>
              </p:cNvPr>
              <p:cNvSpPr txBox="1"/>
              <p:nvPr/>
            </p:nvSpPr>
            <p:spPr>
              <a:xfrm>
                <a:off x="5931421" y="2240261"/>
                <a:ext cx="6109034" cy="523220"/>
              </a:xfrm>
              <a:prstGeom prst="rect">
                <a:avLst/>
              </a:prstGeom>
              <a:noFill/>
            </p:spPr>
            <p:txBody>
              <a:bodyPr wrap="square">
                <a:spAutoFit/>
              </a:bodyPr>
              <a:lstStyle/>
              <a:p>
                <a:r>
                  <a:rPr lang="en-US" altLang="zh-CN" sz="1400" dirty="0">
                    <a:solidFill>
                      <a:schemeClr val="accent5"/>
                    </a:solidFill>
                    <a:latin typeface="Calibri" panose="020F0502020204030204" pitchFamily="34" charset="0"/>
                    <a:ea typeface="Calibri" panose="020F0502020204030204" pitchFamily="34" charset="0"/>
                    <a:cs typeface="Calibri" panose="020F0502020204030204" pitchFamily="34" charset="0"/>
                  </a:rPr>
                  <a:t>each GSP </a:t>
                </a:r>
                <a14:m>
                  <m:oMath xmlns:m="http://schemas.openxmlformats.org/officeDocument/2006/math">
                    <m:r>
                      <a:rPr lang="en-US" altLang="zh-CN" sz="1400" i="1" dirty="0" smtClean="0">
                        <a:solidFill>
                          <a:schemeClr val="accent5"/>
                        </a:solidFill>
                        <a:latin typeface="Cambria Math" panose="02040503050406030204" pitchFamily="18" charset="0"/>
                        <a:ea typeface="Calibri" panose="020F0502020204030204" pitchFamily="34" charset="0"/>
                        <a:cs typeface="Calibri" panose="020F0502020204030204" pitchFamily="34" charset="0"/>
                      </a:rPr>
                      <m:t>𝑗</m:t>
                    </m:r>
                  </m:oMath>
                </a14:m>
                <a:r>
                  <a:rPr lang="en-US" altLang="zh-CN" sz="1400" dirty="0">
                    <a:solidFill>
                      <a:schemeClr val="accent5"/>
                    </a:solidFill>
                    <a:latin typeface="Calibri" panose="020F0502020204030204" pitchFamily="34" charset="0"/>
                    <a:ea typeface="Calibri" panose="020F0502020204030204" pitchFamily="34" charset="0"/>
                    <a:cs typeface="Calibri" panose="020F0502020204030204" pitchFamily="34" charset="0"/>
                  </a:rPr>
                  <a:t> only connects to one satellite or only selects one swapping path if the satellite assignment is not available.</a:t>
                </a:r>
                <a:endParaRPr lang="zh-CN" altLang="en-US" sz="1400" dirty="0">
                  <a:solidFill>
                    <a:schemeClr val="accent5"/>
                  </a:solidFill>
                  <a:latin typeface="Calibri" panose="020F0502020204030204" pitchFamily="34" charset="0"/>
                  <a:cs typeface="Calibri" panose="020F0502020204030204" pitchFamily="34" charset="0"/>
                </a:endParaRPr>
              </a:p>
            </p:txBody>
          </p:sp>
        </mc:Choice>
        <mc:Fallback xmlns="">
          <p:sp>
            <p:nvSpPr>
              <p:cNvPr id="27" name="文本框 26">
                <a:extLst>
                  <a:ext uri="{FF2B5EF4-FFF2-40B4-BE49-F238E27FC236}">
                    <a16:creationId xmlns:a16="http://schemas.microsoft.com/office/drawing/2014/main" id="{FBCE7004-1140-9877-C572-E2B259C56C42}"/>
                  </a:ext>
                </a:extLst>
              </p:cNvPr>
              <p:cNvSpPr txBox="1">
                <a:spLocks noRot="1" noChangeAspect="1" noMove="1" noResize="1" noEditPoints="1" noAdjustHandles="1" noChangeArrowheads="1" noChangeShapeType="1" noTextEdit="1"/>
              </p:cNvSpPr>
              <p:nvPr/>
            </p:nvSpPr>
            <p:spPr>
              <a:xfrm>
                <a:off x="5931421" y="2240261"/>
                <a:ext cx="6109034" cy="523220"/>
              </a:xfrm>
              <a:prstGeom prst="rect">
                <a:avLst/>
              </a:prstGeom>
              <a:blipFill>
                <a:blip r:embed="rId4"/>
                <a:stretch>
                  <a:fillRect l="-415" t="-2381" b="-1190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文本框 28">
                <a:extLst>
                  <a:ext uri="{FF2B5EF4-FFF2-40B4-BE49-F238E27FC236}">
                    <a16:creationId xmlns:a16="http://schemas.microsoft.com/office/drawing/2014/main" id="{B72B31EF-66B9-72F1-85AE-E27224355830}"/>
                  </a:ext>
                </a:extLst>
              </p:cNvPr>
              <p:cNvSpPr txBox="1"/>
              <p:nvPr/>
            </p:nvSpPr>
            <p:spPr>
              <a:xfrm>
                <a:off x="5931421" y="2710971"/>
                <a:ext cx="6109034" cy="523220"/>
              </a:xfrm>
              <a:prstGeom prst="rect">
                <a:avLst/>
              </a:prstGeom>
              <a:noFill/>
            </p:spPr>
            <p:txBody>
              <a:bodyPr wrap="square">
                <a:spAutoFit/>
              </a:bodyPr>
              <a:lstStyle/>
              <a:p>
                <a:r>
                  <a:rPr lang="en-US" altLang="zh-CN" sz="1400" dirty="0">
                    <a:solidFill>
                      <a:schemeClr val="accent4"/>
                    </a:solidFill>
                    <a:latin typeface="Calibri" panose="020F0502020204030204" pitchFamily="34" charset="0"/>
                    <a:ea typeface="Calibri" panose="020F0502020204030204" pitchFamily="34" charset="0"/>
                    <a:cs typeface="Calibri" panose="020F0502020204030204" pitchFamily="34" charset="0"/>
                  </a:rPr>
                  <a:t>a GS </a:t>
                </a:r>
                <a14:m>
                  <m:oMath xmlns:m="http://schemas.openxmlformats.org/officeDocument/2006/math">
                    <m:r>
                      <a:rPr lang="en-US" altLang="zh-CN" sz="1400" i="1" dirty="0" smtClean="0">
                        <a:solidFill>
                          <a:schemeClr val="accent4"/>
                        </a:solidFill>
                        <a:latin typeface="Cambria Math" panose="02040503050406030204" pitchFamily="18" charset="0"/>
                        <a:ea typeface="Calibri" panose="020F0502020204030204" pitchFamily="34" charset="0"/>
                        <a:cs typeface="Calibri" panose="020F0502020204030204" pitchFamily="34" charset="0"/>
                      </a:rPr>
                      <m:t>𝑘</m:t>
                    </m:r>
                  </m:oMath>
                </a14:m>
                <a:r>
                  <a:rPr lang="en-US" altLang="zh-CN" sz="1400" dirty="0">
                    <a:solidFill>
                      <a:schemeClr val="accent4"/>
                    </a:solidFill>
                    <a:latin typeface="Calibri" panose="020F0502020204030204" pitchFamily="34" charset="0"/>
                    <a:ea typeface="Calibri" panose="020F0502020204030204" pitchFamily="34" charset="0"/>
                    <a:cs typeface="Calibri" panose="020F0502020204030204" pitchFamily="34" charset="0"/>
                  </a:rPr>
                  <a:t> can be part of multiple GSPs and thus is not allowed to be allocated to more than </a:t>
                </a:r>
                <a14:m>
                  <m:oMath xmlns:m="http://schemas.openxmlformats.org/officeDocument/2006/math">
                    <m:sSub>
                      <m:sSubPr>
                        <m:ctrlPr>
                          <a:rPr lang="en-US" altLang="zh-CN" sz="1400" i="1" dirty="0">
                            <a:solidFill>
                              <a:schemeClr val="accent4"/>
                            </a:solidFill>
                            <a:latin typeface="Cambria Math" panose="02040503050406030204" pitchFamily="18" charset="0"/>
                            <a:ea typeface="Calibri" panose="020F0502020204030204" pitchFamily="34" charset="0"/>
                            <a:cs typeface="Calibri" panose="020F0502020204030204" pitchFamily="34" charset="0"/>
                          </a:rPr>
                        </m:ctrlPr>
                      </m:sSubPr>
                      <m:e>
                        <m:r>
                          <a:rPr lang="en-US" altLang="zh-CN" sz="1400" i="1" dirty="0">
                            <a:solidFill>
                              <a:schemeClr val="accent4"/>
                            </a:solidFill>
                            <a:latin typeface="Cambria Math" panose="02040503050406030204" pitchFamily="18" charset="0"/>
                            <a:ea typeface="Calibri" panose="020F0502020204030204" pitchFamily="34" charset="0"/>
                            <a:cs typeface="Calibri" panose="020F0502020204030204" pitchFamily="34" charset="0"/>
                          </a:rPr>
                          <m:t>𝑟𝑟</m:t>
                        </m:r>
                      </m:e>
                      <m:sub>
                        <m:r>
                          <a:rPr lang="en-US" altLang="zh-CN" sz="1400" i="1" dirty="0">
                            <a:solidFill>
                              <a:schemeClr val="accent4"/>
                            </a:solidFill>
                            <a:latin typeface="Cambria Math" panose="02040503050406030204" pitchFamily="18" charset="0"/>
                            <a:ea typeface="Calibri" panose="020F0502020204030204" pitchFamily="34" charset="0"/>
                            <a:cs typeface="Calibri" panose="020F0502020204030204" pitchFamily="34" charset="0"/>
                          </a:rPr>
                          <m:t>𝑘</m:t>
                        </m:r>
                      </m:sub>
                    </m:sSub>
                    <m:r>
                      <a:rPr lang="en-US" altLang="zh-CN" sz="1400" i="1" dirty="0">
                        <a:solidFill>
                          <a:schemeClr val="accent4"/>
                        </a:solidFill>
                        <a:latin typeface="Cambria Math" panose="02040503050406030204" pitchFamily="18" charset="0"/>
                        <a:ea typeface="Calibri" panose="020F0502020204030204" pitchFamily="34" charset="0"/>
                        <a:cs typeface="Calibri" panose="020F0502020204030204" pitchFamily="34" charset="0"/>
                      </a:rPr>
                      <m:t> </m:t>
                    </m:r>
                  </m:oMath>
                </a14:m>
                <a:r>
                  <a:rPr lang="en-US" altLang="zh-CN" sz="1400" dirty="0">
                    <a:solidFill>
                      <a:schemeClr val="accent4"/>
                    </a:solidFill>
                    <a:latin typeface="Calibri" panose="020F0502020204030204" pitchFamily="34" charset="0"/>
                    <a:ea typeface="Calibri" panose="020F0502020204030204" pitchFamily="34" charset="0"/>
                    <a:cs typeface="Calibri" panose="020F0502020204030204" pitchFamily="34" charset="0"/>
                  </a:rPr>
                  <a:t>satellites.</a:t>
                </a:r>
                <a:endParaRPr lang="zh-CN" altLang="en-US" sz="1400" dirty="0">
                  <a:solidFill>
                    <a:schemeClr val="accent4"/>
                  </a:solidFill>
                  <a:latin typeface="Calibri" panose="020F0502020204030204" pitchFamily="34" charset="0"/>
                  <a:cs typeface="Calibri" panose="020F0502020204030204" pitchFamily="34" charset="0"/>
                </a:endParaRPr>
              </a:p>
            </p:txBody>
          </p:sp>
        </mc:Choice>
        <mc:Fallback xmlns="">
          <p:sp>
            <p:nvSpPr>
              <p:cNvPr id="28" name="文本框 28">
                <a:extLst>
                  <a:ext uri="{FF2B5EF4-FFF2-40B4-BE49-F238E27FC236}">
                    <a16:creationId xmlns:a16="http://schemas.microsoft.com/office/drawing/2014/main" id="{B72B31EF-66B9-72F1-85AE-E27224355830}"/>
                  </a:ext>
                </a:extLst>
              </p:cNvPr>
              <p:cNvSpPr txBox="1">
                <a:spLocks noRot="1" noChangeAspect="1" noMove="1" noResize="1" noEditPoints="1" noAdjustHandles="1" noChangeArrowheads="1" noChangeShapeType="1" noTextEdit="1"/>
              </p:cNvSpPr>
              <p:nvPr/>
            </p:nvSpPr>
            <p:spPr>
              <a:xfrm>
                <a:off x="5931421" y="2710971"/>
                <a:ext cx="6109034" cy="523220"/>
              </a:xfrm>
              <a:prstGeom prst="rect">
                <a:avLst/>
              </a:prstGeom>
              <a:blipFill>
                <a:blip r:embed="rId5"/>
                <a:stretch>
                  <a:fillRect l="-415" t="-2381" b="-1190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文本框 30">
                <a:extLst>
                  <a:ext uri="{FF2B5EF4-FFF2-40B4-BE49-F238E27FC236}">
                    <a16:creationId xmlns:a16="http://schemas.microsoft.com/office/drawing/2014/main" id="{B232496B-5940-635E-9B18-8648212B8321}"/>
                  </a:ext>
                </a:extLst>
              </p:cNvPr>
              <p:cNvSpPr txBox="1"/>
              <p:nvPr/>
            </p:nvSpPr>
            <p:spPr>
              <a:xfrm>
                <a:off x="5932849" y="3155375"/>
                <a:ext cx="4032083" cy="307777"/>
              </a:xfrm>
              <a:prstGeom prst="rect">
                <a:avLst/>
              </a:prstGeom>
              <a:noFill/>
            </p:spPr>
            <p:txBody>
              <a:bodyPr wrap="square">
                <a:spAutoFit/>
              </a:bodyPr>
              <a:lstStyle/>
              <a:p>
                <a:r>
                  <a:rPr lang="en-US" altLang="zh-CN" sz="1400" dirty="0">
                    <a:solidFill>
                      <a:schemeClr val="accent3"/>
                    </a:solidFill>
                    <a:latin typeface="Calibri" panose="020F0502020204030204" pitchFamily="34" charset="0"/>
                    <a:ea typeface="Calibri" panose="020F0502020204030204" pitchFamily="34" charset="0"/>
                    <a:cs typeface="Calibri" panose="020F0502020204030204" pitchFamily="34" charset="0"/>
                  </a:rPr>
                  <a:t>SAT </a:t>
                </a:r>
                <a14:m>
                  <m:oMath xmlns:m="http://schemas.openxmlformats.org/officeDocument/2006/math">
                    <m:r>
                      <a:rPr lang="en-US" altLang="zh-CN" sz="1400" i="1" dirty="0" smtClean="0">
                        <a:solidFill>
                          <a:schemeClr val="accent3"/>
                        </a:solidFill>
                        <a:latin typeface="Cambria Math" panose="02040503050406030204" pitchFamily="18" charset="0"/>
                        <a:ea typeface="Calibri" panose="020F0502020204030204" pitchFamily="34" charset="0"/>
                        <a:cs typeface="Calibri" panose="020F0502020204030204" pitchFamily="34" charset="0"/>
                      </a:rPr>
                      <m:t>𝑖</m:t>
                    </m:r>
                  </m:oMath>
                </a14:m>
                <a:r>
                  <a:rPr lang="en-US" altLang="zh-CN" sz="1400" dirty="0">
                    <a:solidFill>
                      <a:schemeClr val="accent3"/>
                    </a:solidFill>
                    <a:latin typeface="Calibri" panose="020F0502020204030204" pitchFamily="34" charset="0"/>
                    <a:ea typeface="Calibri" panose="020F0502020204030204" pitchFamily="34" charset="0"/>
                    <a:cs typeface="Calibri" panose="020F0502020204030204" pitchFamily="34" charset="0"/>
                  </a:rPr>
                  <a:t> does not get allocated to more than </a:t>
                </a:r>
                <a14:m>
                  <m:oMath xmlns:m="http://schemas.openxmlformats.org/officeDocument/2006/math">
                    <m:sSub>
                      <m:sSubPr>
                        <m:ctrlPr>
                          <a:rPr lang="en-US" altLang="zh-CN" sz="1400" i="1" dirty="0">
                            <a:solidFill>
                              <a:schemeClr val="accent3"/>
                            </a:solidFill>
                            <a:latin typeface="Cambria Math" panose="02040503050406030204" pitchFamily="18" charset="0"/>
                            <a:ea typeface="Calibri" panose="020F0502020204030204" pitchFamily="34" charset="0"/>
                            <a:cs typeface="Calibri" panose="020F0502020204030204" pitchFamily="34" charset="0"/>
                          </a:rPr>
                        </m:ctrlPr>
                      </m:sSubPr>
                      <m:e>
                        <m:r>
                          <a:rPr lang="en-US" altLang="zh-CN" sz="1400" i="1" dirty="0">
                            <a:solidFill>
                              <a:schemeClr val="accent3"/>
                            </a:solidFill>
                            <a:latin typeface="Cambria Math" panose="02040503050406030204" pitchFamily="18" charset="0"/>
                            <a:ea typeface="Calibri" panose="020F0502020204030204" pitchFamily="34" charset="0"/>
                            <a:cs typeface="Calibri" panose="020F0502020204030204" pitchFamily="34" charset="0"/>
                          </a:rPr>
                          <m:t>𝑡𝑟</m:t>
                        </m:r>
                      </m:e>
                      <m:sub>
                        <m:r>
                          <a:rPr lang="en-US" altLang="zh-CN" sz="1400" i="1" dirty="0">
                            <a:solidFill>
                              <a:schemeClr val="accent3"/>
                            </a:solidFill>
                            <a:latin typeface="Cambria Math" panose="02040503050406030204" pitchFamily="18" charset="0"/>
                            <a:ea typeface="Calibri" panose="020F0502020204030204" pitchFamily="34" charset="0"/>
                            <a:cs typeface="Calibri" panose="020F0502020204030204" pitchFamily="34" charset="0"/>
                          </a:rPr>
                          <m:t>𝑖</m:t>
                        </m:r>
                      </m:sub>
                    </m:sSub>
                  </m:oMath>
                </a14:m>
                <a:r>
                  <a:rPr lang="en-US" altLang="zh-CN" sz="1400" dirty="0">
                    <a:solidFill>
                      <a:schemeClr val="accent3"/>
                    </a:solidFill>
                    <a:latin typeface="Calibri" panose="020F0502020204030204" pitchFamily="34" charset="0"/>
                    <a:ea typeface="Calibri" panose="020F0502020204030204" pitchFamily="34" charset="0"/>
                    <a:cs typeface="Calibri" panose="020F0502020204030204" pitchFamily="34" charset="0"/>
                  </a:rPr>
                  <a:t> GSPs.</a:t>
                </a:r>
                <a:endParaRPr lang="zh-CN" altLang="en-US" sz="1400" dirty="0">
                  <a:solidFill>
                    <a:schemeClr val="accent3"/>
                  </a:solidFill>
                  <a:latin typeface="Calibri" panose="020F0502020204030204" pitchFamily="34" charset="0"/>
                  <a:cs typeface="Calibri" panose="020F0502020204030204" pitchFamily="34" charset="0"/>
                </a:endParaRPr>
              </a:p>
            </p:txBody>
          </p:sp>
        </mc:Choice>
        <mc:Fallback xmlns="">
          <p:sp>
            <p:nvSpPr>
              <p:cNvPr id="29" name="文本框 30">
                <a:extLst>
                  <a:ext uri="{FF2B5EF4-FFF2-40B4-BE49-F238E27FC236}">
                    <a16:creationId xmlns:a16="http://schemas.microsoft.com/office/drawing/2014/main" id="{B232496B-5940-635E-9B18-8648212B8321}"/>
                  </a:ext>
                </a:extLst>
              </p:cNvPr>
              <p:cNvSpPr txBox="1">
                <a:spLocks noRot="1" noChangeAspect="1" noMove="1" noResize="1" noEditPoints="1" noAdjustHandles="1" noChangeArrowheads="1" noChangeShapeType="1" noTextEdit="1"/>
              </p:cNvSpPr>
              <p:nvPr/>
            </p:nvSpPr>
            <p:spPr>
              <a:xfrm>
                <a:off x="5932849" y="3155375"/>
                <a:ext cx="4032083" cy="307777"/>
              </a:xfrm>
              <a:prstGeom prst="rect">
                <a:avLst/>
              </a:prstGeom>
              <a:blipFill>
                <a:blip r:embed="rId6"/>
                <a:stretch>
                  <a:fillRect l="-629" t="-4000"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文本框 32">
                <a:extLst>
                  <a:ext uri="{FF2B5EF4-FFF2-40B4-BE49-F238E27FC236}">
                    <a16:creationId xmlns:a16="http://schemas.microsoft.com/office/drawing/2014/main" id="{A12816AB-BFAF-496C-D152-042149B4A003}"/>
                  </a:ext>
                </a:extLst>
              </p:cNvPr>
              <p:cNvSpPr txBox="1"/>
              <p:nvPr/>
            </p:nvSpPr>
            <p:spPr>
              <a:xfrm>
                <a:off x="5932003" y="3567735"/>
                <a:ext cx="6108452" cy="307777"/>
              </a:xfrm>
              <a:prstGeom prst="rect">
                <a:avLst/>
              </a:prstGeom>
              <a:noFill/>
            </p:spPr>
            <p:txBody>
              <a:bodyPr wrap="square">
                <a:spAutoFit/>
              </a:bodyPr>
              <a:lstStyle/>
              <a:p>
                <a:r>
                  <a:rPr lang="en-US" altLang="zh-CN" sz="1400" dirty="0">
                    <a:solidFill>
                      <a:schemeClr val="accent2"/>
                    </a:solidFill>
                    <a:latin typeface="Calibri" panose="020F0502020204030204" pitchFamily="34" charset="0"/>
                    <a:ea typeface="Calibri" panose="020F0502020204030204" pitchFamily="34" charset="0"/>
                    <a:cs typeface="Calibri" panose="020F0502020204030204" pitchFamily="34" charset="0"/>
                  </a:rPr>
                  <a:t>the total entangled photon received from different satellites cannot exceed </a:t>
                </a:r>
                <a:r>
                  <a:rPr lang="en-US" altLang="zh-CN" sz="1400" i="1" dirty="0">
                    <a:solidFill>
                      <a:schemeClr val="accent2"/>
                    </a:solidFill>
                    <a:latin typeface="Calibri" panose="020F0502020204030204" pitchFamily="34" charset="0"/>
                    <a:ea typeface="Calibri" panose="020F0502020204030204" pitchFamily="34" charset="0"/>
                    <a:cs typeface="Calibri" panose="020F0502020204030204" pitchFamily="34" charset="0"/>
                  </a:rPr>
                  <a:t>g</a:t>
                </a:r>
                <a14:m>
                  <m:oMath xmlns:m="http://schemas.openxmlformats.org/officeDocument/2006/math">
                    <m:sSub>
                      <m:sSubPr>
                        <m:ctrlPr>
                          <a:rPr lang="en-US" altLang="zh-CN" sz="1400" i="1" dirty="0">
                            <a:solidFill>
                              <a:schemeClr val="accent2"/>
                            </a:solidFill>
                            <a:latin typeface="Cambria Math" panose="02040503050406030204" pitchFamily="18" charset="0"/>
                            <a:ea typeface="Calibri" panose="020F0502020204030204" pitchFamily="34" charset="0"/>
                            <a:cs typeface="Calibri" panose="020F0502020204030204" pitchFamily="34" charset="0"/>
                          </a:rPr>
                        </m:ctrlPr>
                      </m:sSubPr>
                      <m:e>
                        <m:r>
                          <a:rPr lang="en-US" altLang="zh-CN" sz="1400" i="1" dirty="0">
                            <a:solidFill>
                              <a:schemeClr val="accent2"/>
                            </a:solidFill>
                            <a:latin typeface="Cambria Math" panose="02040503050406030204" pitchFamily="18" charset="0"/>
                            <a:ea typeface="Calibri" panose="020F0502020204030204" pitchFamily="34" charset="0"/>
                            <a:cs typeface="Calibri" panose="020F0502020204030204" pitchFamily="34" charset="0"/>
                          </a:rPr>
                          <m:t>𝑚</m:t>
                        </m:r>
                      </m:e>
                      <m:sub>
                        <m:r>
                          <a:rPr lang="en-US" altLang="zh-CN" sz="1400" b="0" i="1" dirty="0" smtClean="0">
                            <a:solidFill>
                              <a:schemeClr val="accent2"/>
                            </a:solidFill>
                            <a:latin typeface="Cambria Math" panose="02040503050406030204" pitchFamily="18" charset="0"/>
                            <a:ea typeface="Calibri" panose="020F0502020204030204" pitchFamily="34" charset="0"/>
                            <a:cs typeface="Calibri" panose="020F0502020204030204" pitchFamily="34" charset="0"/>
                          </a:rPr>
                          <m:t>𝑘</m:t>
                        </m:r>
                      </m:sub>
                    </m:sSub>
                  </m:oMath>
                </a14:m>
                <a:r>
                  <a:rPr lang="en-US" altLang="zh-CN" sz="1400" dirty="0">
                    <a:solidFill>
                      <a:schemeClr val="accent2"/>
                    </a:solidFill>
                    <a:latin typeface="Calibri" panose="020F0502020204030204" pitchFamily="34" charset="0"/>
                    <a:cs typeface="Calibri" panose="020F0502020204030204" pitchFamily="34" charset="0"/>
                  </a:rPr>
                  <a:t>.</a:t>
                </a:r>
                <a:endParaRPr lang="zh-CN" altLang="en-US" sz="1400" dirty="0">
                  <a:solidFill>
                    <a:schemeClr val="accent2"/>
                  </a:solidFill>
                  <a:latin typeface="Calibri" panose="020F0502020204030204" pitchFamily="34" charset="0"/>
                  <a:cs typeface="Calibri" panose="020F0502020204030204" pitchFamily="34" charset="0"/>
                </a:endParaRPr>
              </a:p>
            </p:txBody>
          </p:sp>
        </mc:Choice>
        <mc:Fallback xmlns="">
          <p:sp>
            <p:nvSpPr>
              <p:cNvPr id="30" name="文本框 32">
                <a:extLst>
                  <a:ext uri="{FF2B5EF4-FFF2-40B4-BE49-F238E27FC236}">
                    <a16:creationId xmlns:a16="http://schemas.microsoft.com/office/drawing/2014/main" id="{A12816AB-BFAF-496C-D152-042149B4A003}"/>
                  </a:ext>
                </a:extLst>
              </p:cNvPr>
              <p:cNvSpPr txBox="1">
                <a:spLocks noRot="1" noChangeAspect="1" noMove="1" noResize="1" noEditPoints="1" noAdjustHandles="1" noChangeArrowheads="1" noChangeShapeType="1" noTextEdit="1"/>
              </p:cNvSpPr>
              <p:nvPr/>
            </p:nvSpPr>
            <p:spPr>
              <a:xfrm>
                <a:off x="5932003" y="3567735"/>
                <a:ext cx="6108452" cy="307777"/>
              </a:xfrm>
              <a:prstGeom prst="rect">
                <a:avLst/>
              </a:prstGeom>
              <a:blipFill>
                <a:blip r:embed="rId7"/>
                <a:stretch>
                  <a:fillRect l="-415" t="-3846" b="-1923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文本框 34">
                <a:extLst>
                  <a:ext uri="{FF2B5EF4-FFF2-40B4-BE49-F238E27FC236}">
                    <a16:creationId xmlns:a16="http://schemas.microsoft.com/office/drawing/2014/main" id="{8E117D42-35CE-336A-22A2-1D8A22F527E1}"/>
                  </a:ext>
                </a:extLst>
              </p:cNvPr>
              <p:cNvSpPr txBox="1"/>
              <p:nvPr/>
            </p:nvSpPr>
            <p:spPr>
              <a:xfrm>
                <a:off x="5931421" y="4097460"/>
                <a:ext cx="6109034" cy="307777"/>
              </a:xfrm>
              <a:prstGeom prst="rect">
                <a:avLst/>
              </a:prstGeom>
              <a:noFill/>
            </p:spPr>
            <p:txBody>
              <a:bodyPr wrap="square">
                <a:spAutoFit/>
              </a:bodyPr>
              <a:lstStyle/>
              <a:p>
                <a:r>
                  <a:rPr lang="en-US" altLang="zh-CN" sz="1400" dirty="0">
                    <a:solidFill>
                      <a:schemeClr val="accent1"/>
                    </a:solidFill>
                    <a:latin typeface="Calibri" panose="020F0502020204030204" pitchFamily="34" charset="0"/>
                    <a:ea typeface="Calibri" panose="020F0502020204030204" pitchFamily="34" charset="0"/>
                    <a:cs typeface="Calibri" panose="020F0502020204030204" pitchFamily="34" charset="0"/>
                  </a:rPr>
                  <a:t>the total entangled photon pair allocation fraction of SAT </a:t>
                </a:r>
                <a14:m>
                  <m:oMath xmlns:m="http://schemas.openxmlformats.org/officeDocument/2006/math">
                    <m:r>
                      <a:rPr lang="en-US" altLang="zh-CN" sz="1400" i="1" dirty="0" smtClean="0">
                        <a:solidFill>
                          <a:schemeClr val="accent1"/>
                        </a:solidFill>
                        <a:latin typeface="Cambria Math" panose="02040503050406030204" pitchFamily="18" charset="0"/>
                        <a:ea typeface="Calibri" panose="020F0502020204030204" pitchFamily="34" charset="0"/>
                        <a:cs typeface="Calibri" panose="020F0502020204030204" pitchFamily="34" charset="0"/>
                      </a:rPr>
                      <m:t>𝑖</m:t>
                    </m:r>
                  </m:oMath>
                </a14:m>
                <a:r>
                  <a:rPr lang="en-US" altLang="zh-CN" sz="1400" dirty="0">
                    <a:solidFill>
                      <a:schemeClr val="accent1"/>
                    </a:solidFill>
                    <a:latin typeface="Calibri" panose="020F0502020204030204" pitchFamily="34" charset="0"/>
                    <a:ea typeface="Calibri" panose="020F0502020204030204" pitchFamily="34" charset="0"/>
                    <a:cs typeface="Calibri" panose="020F0502020204030204" pitchFamily="34" charset="0"/>
                  </a:rPr>
                  <a:t> cannot exceed </a:t>
                </a:r>
                <a14:m>
                  <m:oMath xmlns:m="http://schemas.openxmlformats.org/officeDocument/2006/math">
                    <m:r>
                      <a:rPr lang="en-US" altLang="zh-CN" sz="1400" i="1" dirty="0">
                        <a:solidFill>
                          <a:schemeClr val="accent1"/>
                        </a:solidFill>
                        <a:latin typeface="Cambria Math" panose="02040503050406030204" pitchFamily="18" charset="0"/>
                        <a:ea typeface="Calibri" panose="020F0502020204030204" pitchFamily="34" charset="0"/>
                        <a:cs typeface="Calibri" panose="020F0502020204030204" pitchFamily="34" charset="0"/>
                      </a:rPr>
                      <m:t>𝑠</m:t>
                    </m:r>
                    <m:sSub>
                      <m:sSubPr>
                        <m:ctrlPr>
                          <a:rPr lang="en-US" altLang="zh-CN" sz="1400" i="1" dirty="0">
                            <a:solidFill>
                              <a:schemeClr val="accent1"/>
                            </a:solidFill>
                            <a:latin typeface="Cambria Math" panose="02040503050406030204" pitchFamily="18" charset="0"/>
                            <a:ea typeface="Calibri" panose="020F0502020204030204" pitchFamily="34" charset="0"/>
                            <a:cs typeface="Calibri" panose="020F0502020204030204" pitchFamily="34" charset="0"/>
                          </a:rPr>
                        </m:ctrlPr>
                      </m:sSubPr>
                      <m:e>
                        <m:r>
                          <a:rPr lang="en-US" altLang="zh-CN" sz="1400" i="1" dirty="0">
                            <a:solidFill>
                              <a:schemeClr val="accent1"/>
                            </a:solidFill>
                            <a:latin typeface="Cambria Math" panose="02040503050406030204" pitchFamily="18" charset="0"/>
                            <a:ea typeface="Calibri" panose="020F0502020204030204" pitchFamily="34" charset="0"/>
                            <a:cs typeface="Calibri" panose="020F0502020204030204" pitchFamily="34" charset="0"/>
                          </a:rPr>
                          <m:t>𝑚</m:t>
                        </m:r>
                      </m:e>
                      <m:sub>
                        <m:r>
                          <a:rPr lang="en-US" altLang="zh-CN" sz="1400" i="1" dirty="0">
                            <a:solidFill>
                              <a:schemeClr val="accent1"/>
                            </a:solidFill>
                            <a:latin typeface="Cambria Math" panose="02040503050406030204" pitchFamily="18" charset="0"/>
                            <a:ea typeface="Calibri" panose="020F0502020204030204" pitchFamily="34" charset="0"/>
                            <a:cs typeface="Calibri" panose="020F0502020204030204" pitchFamily="34" charset="0"/>
                          </a:rPr>
                          <m:t>𝑖</m:t>
                        </m:r>
                      </m:sub>
                    </m:sSub>
                  </m:oMath>
                </a14:m>
                <a:r>
                  <a:rPr lang="en-US" altLang="zh-CN" sz="1400" dirty="0">
                    <a:solidFill>
                      <a:schemeClr val="accent1"/>
                    </a:solidFill>
                    <a:latin typeface="Calibri" panose="020F0502020204030204" pitchFamily="34" charset="0"/>
                    <a:ea typeface="Calibri" panose="020F0502020204030204" pitchFamily="34" charset="0"/>
                    <a:cs typeface="Calibri" panose="020F0502020204030204" pitchFamily="34" charset="0"/>
                  </a:rPr>
                  <a:t> .</a:t>
                </a:r>
                <a:endParaRPr lang="zh-CN" altLang="en-US" sz="1400" dirty="0">
                  <a:solidFill>
                    <a:schemeClr val="accent1"/>
                  </a:solidFill>
                  <a:latin typeface="Calibri" panose="020F0502020204030204" pitchFamily="34" charset="0"/>
                  <a:cs typeface="Calibri" panose="020F0502020204030204" pitchFamily="34" charset="0"/>
                </a:endParaRPr>
              </a:p>
            </p:txBody>
          </p:sp>
        </mc:Choice>
        <mc:Fallback xmlns="">
          <p:sp>
            <p:nvSpPr>
              <p:cNvPr id="31" name="文本框 34">
                <a:extLst>
                  <a:ext uri="{FF2B5EF4-FFF2-40B4-BE49-F238E27FC236}">
                    <a16:creationId xmlns:a16="http://schemas.microsoft.com/office/drawing/2014/main" id="{8E117D42-35CE-336A-22A2-1D8A22F527E1}"/>
                  </a:ext>
                </a:extLst>
              </p:cNvPr>
              <p:cNvSpPr txBox="1">
                <a:spLocks noRot="1" noChangeAspect="1" noMove="1" noResize="1" noEditPoints="1" noAdjustHandles="1" noChangeArrowheads="1" noChangeShapeType="1" noTextEdit="1"/>
              </p:cNvSpPr>
              <p:nvPr/>
            </p:nvSpPr>
            <p:spPr>
              <a:xfrm>
                <a:off x="5931421" y="4097460"/>
                <a:ext cx="6109034" cy="307777"/>
              </a:xfrm>
              <a:prstGeom prst="rect">
                <a:avLst/>
              </a:prstGeom>
              <a:blipFill>
                <a:blip r:embed="rId8"/>
                <a:stretch>
                  <a:fillRect l="-415" t="-3846" b="-15385"/>
                </a:stretch>
              </a:blipFill>
            </p:spPr>
            <p:txBody>
              <a:bodyPr/>
              <a:lstStyle/>
              <a:p>
                <a:r>
                  <a:rPr lang="en-US">
                    <a:noFill/>
                  </a:rPr>
                  <a:t> </a:t>
                </a:r>
              </a:p>
            </p:txBody>
          </p:sp>
        </mc:Fallback>
      </mc:AlternateContent>
      <p:sp>
        <p:nvSpPr>
          <p:cNvPr id="32" name="文本框 36">
            <a:extLst>
              <a:ext uri="{FF2B5EF4-FFF2-40B4-BE49-F238E27FC236}">
                <a16:creationId xmlns:a16="http://schemas.microsoft.com/office/drawing/2014/main" id="{DB92F9B6-A495-5385-8C86-AB944816271B}"/>
              </a:ext>
            </a:extLst>
          </p:cNvPr>
          <p:cNvSpPr txBox="1"/>
          <p:nvPr/>
        </p:nvSpPr>
        <p:spPr>
          <a:xfrm>
            <a:off x="5931421" y="4640402"/>
            <a:ext cx="6109034" cy="523220"/>
          </a:xfrm>
          <a:prstGeom prst="rect">
            <a:avLst/>
          </a:prstGeom>
          <a:noFill/>
        </p:spPr>
        <p:txBody>
          <a:bodyPr wrap="square">
            <a:spAutoFit/>
          </a:bodyPr>
          <a:lstStyle/>
          <a:p>
            <a:r>
              <a:rPr lang="en-US" altLang="zh-CN" sz="1400" dirty="0">
                <a:solidFill>
                  <a:srgbClr val="98113A"/>
                </a:solidFill>
                <a:latin typeface="Calibri" panose="020F0502020204030204" pitchFamily="34" charset="0"/>
                <a:ea typeface="Calibri" panose="020F0502020204030204" pitchFamily="34" charset="0"/>
                <a:cs typeface="Calibri" panose="020F0502020204030204" pitchFamily="34" charset="0"/>
              </a:rPr>
              <a:t>if a swapping path is selected, then two entanglement links along this path must be established based on the satellite assignment.</a:t>
            </a:r>
            <a:endParaRPr lang="zh-CN" altLang="en-US" sz="1400" dirty="0">
              <a:solidFill>
                <a:srgbClr val="98113A"/>
              </a:solidFill>
              <a:latin typeface="Calibri" panose="020F0502020204030204" pitchFamily="34" charset="0"/>
              <a:cs typeface="Calibri" panose="020F0502020204030204" pitchFamily="34" charset="0"/>
            </a:endParaRPr>
          </a:p>
        </p:txBody>
      </p:sp>
      <p:sp>
        <p:nvSpPr>
          <p:cNvPr id="33" name="文本框 38">
            <a:extLst>
              <a:ext uri="{FF2B5EF4-FFF2-40B4-BE49-F238E27FC236}">
                <a16:creationId xmlns:a16="http://schemas.microsoft.com/office/drawing/2014/main" id="{443F206B-F910-1DA1-5C90-A19AEC245382}"/>
              </a:ext>
            </a:extLst>
          </p:cNvPr>
          <p:cNvSpPr txBox="1"/>
          <p:nvPr/>
        </p:nvSpPr>
        <p:spPr>
          <a:xfrm>
            <a:off x="5931421" y="5201884"/>
            <a:ext cx="6109034" cy="523220"/>
          </a:xfrm>
          <a:prstGeom prst="rect">
            <a:avLst/>
          </a:prstGeom>
          <a:noFill/>
        </p:spPr>
        <p:txBody>
          <a:bodyPr wrap="square">
            <a:spAutoFit/>
          </a:bodyPr>
          <a:lstStyle/>
          <a:p>
            <a:r>
              <a:rPr lang="en-US" altLang="zh-CN" sz="1400" dirty="0">
                <a:solidFill>
                  <a:srgbClr val="7030A0"/>
                </a:solidFill>
                <a:latin typeface="Calibri" panose="020F0502020204030204" pitchFamily="34" charset="0"/>
                <a:ea typeface="Calibri" panose="020F0502020204030204" pitchFamily="34" charset="0"/>
                <a:cs typeface="Calibri" panose="020F0502020204030204" pitchFamily="34" charset="0"/>
              </a:rPr>
              <a:t>the fidelity of entanglement links after transmitting or swapping is larger than the fidelity threshold.</a:t>
            </a:r>
            <a:endParaRPr lang="zh-CN" altLang="en-US" sz="1400" dirty="0">
              <a:solidFill>
                <a:srgbClr val="7030A0"/>
              </a:solidFill>
              <a:latin typeface="Calibri" panose="020F0502020204030204" pitchFamily="34" charset="0"/>
              <a:cs typeface="Calibri" panose="020F0502020204030204" pitchFamily="34" charset="0"/>
            </a:endParaRPr>
          </a:p>
        </p:txBody>
      </p:sp>
      <p:sp>
        <p:nvSpPr>
          <p:cNvPr id="34" name="爆炸形: 8 pt  39">
            <a:extLst>
              <a:ext uri="{FF2B5EF4-FFF2-40B4-BE49-F238E27FC236}">
                <a16:creationId xmlns:a16="http://schemas.microsoft.com/office/drawing/2014/main" id="{C2113885-7435-9C91-7EF3-EFED7A532E19}"/>
              </a:ext>
            </a:extLst>
          </p:cNvPr>
          <p:cNvSpPr/>
          <p:nvPr/>
        </p:nvSpPr>
        <p:spPr>
          <a:xfrm>
            <a:off x="9015640" y="914278"/>
            <a:ext cx="2535975" cy="966985"/>
          </a:xfrm>
          <a:prstGeom prst="irregularSeal1">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600" dirty="0">
                <a:solidFill>
                  <a:schemeClr val="tx1"/>
                </a:solidFill>
                <a:latin typeface="Calibri" panose="020F0502020204030204" pitchFamily="34" charset="0"/>
                <a:ea typeface="Calibri" panose="020F0502020204030204" pitchFamily="34" charset="0"/>
                <a:cs typeface="Calibri" panose="020F0502020204030204" pitchFamily="34" charset="0"/>
              </a:rPr>
              <a:t>hard problem to solve</a:t>
            </a:r>
            <a:endParaRPr lang="zh-CN" altLang="en-US" sz="1600" dirty="0">
              <a:solidFill>
                <a:schemeClr val="tx1"/>
              </a:solidFill>
              <a:latin typeface="Calibri" panose="020F0502020204030204" pitchFamily="34" charset="0"/>
              <a:cs typeface="Calibri" panose="020F0502020204030204" pitchFamily="34" charset="0"/>
            </a:endParaRPr>
          </a:p>
        </p:txBody>
      </p:sp>
      <mc:AlternateContent xmlns:mc="http://schemas.openxmlformats.org/markup-compatibility/2006" xmlns:a14="http://schemas.microsoft.com/office/drawing/2010/main">
        <mc:Choice Requires="a14">
          <p:sp>
            <p:nvSpPr>
              <p:cNvPr id="35" name="文本框 40">
                <a:extLst>
                  <a:ext uri="{FF2B5EF4-FFF2-40B4-BE49-F238E27FC236}">
                    <a16:creationId xmlns:a16="http://schemas.microsoft.com/office/drawing/2014/main" id="{74F58C87-AF23-3D43-0566-FF89BB197A9E}"/>
                  </a:ext>
                </a:extLst>
              </p:cNvPr>
              <p:cNvSpPr txBox="1"/>
              <p:nvPr/>
            </p:nvSpPr>
            <p:spPr>
              <a:xfrm>
                <a:off x="5931421" y="5662200"/>
                <a:ext cx="6109034" cy="761555"/>
              </a:xfrm>
              <a:prstGeom prst="rect">
                <a:avLst/>
              </a:prstGeom>
              <a:noFill/>
            </p:spPr>
            <p:txBody>
              <a:bodyPr wrap="square">
                <a:spAutoFit/>
              </a:bodyPr>
              <a:lstStyle/>
              <a:p>
                <a:pPr>
                  <a:lnSpc>
                    <a:spcPct val="150000"/>
                  </a:lnSpc>
                </a:pPr>
                <a14:m>
                  <m:oMath xmlns:m="http://schemas.openxmlformats.org/officeDocument/2006/math">
                    <m:sSub>
                      <m:sSubPr>
                        <m:ctrlPr>
                          <a:rPr lang="en-US" altLang="zh-CN" sz="1400" b="0" i="1" smtClean="0">
                            <a:latin typeface="Cambria Math" panose="02040503050406030204" pitchFamily="18" charset="0"/>
                            <a:ea typeface="Calibri" panose="020F0502020204030204" pitchFamily="34" charset="0"/>
                            <a:cs typeface="Calibri" panose="020F0502020204030204" pitchFamily="34" charset="0"/>
                          </a:rPr>
                        </m:ctrlPr>
                      </m:sSubPr>
                      <m:e>
                        <m:r>
                          <a:rPr lang="en-US" altLang="zh-CN" sz="1400" b="0" i="1" smtClean="0">
                            <a:latin typeface="Cambria Math" panose="02040503050406030204" pitchFamily="18" charset="0"/>
                            <a:ea typeface="Calibri" panose="020F0502020204030204" pitchFamily="34" charset="0"/>
                            <a:cs typeface="Calibri" panose="020F0502020204030204" pitchFamily="34" charset="0"/>
                          </a:rPr>
                          <m:t>𝑥</m:t>
                        </m:r>
                      </m:e>
                      <m:sub>
                        <m:r>
                          <a:rPr lang="en-US" altLang="zh-CN" sz="1400" b="0" i="1" smtClean="0">
                            <a:latin typeface="Cambria Math" panose="02040503050406030204" pitchFamily="18" charset="0"/>
                            <a:ea typeface="Calibri" panose="020F0502020204030204" pitchFamily="34" charset="0"/>
                            <a:cs typeface="Calibri" panose="020F0502020204030204" pitchFamily="34" charset="0"/>
                          </a:rPr>
                          <m:t>𝑖</m:t>
                        </m:r>
                        <m:r>
                          <a:rPr lang="en-US" altLang="zh-CN" sz="1400" b="0" i="1" smtClean="0">
                            <a:latin typeface="Cambria Math" panose="02040503050406030204" pitchFamily="18" charset="0"/>
                            <a:ea typeface="Calibri" panose="020F0502020204030204" pitchFamily="34" charset="0"/>
                            <a:cs typeface="Calibri" panose="020F0502020204030204" pitchFamily="34" charset="0"/>
                          </a:rPr>
                          <m:t>,</m:t>
                        </m:r>
                        <m:r>
                          <a:rPr lang="en-US" altLang="zh-CN" sz="1400" b="0" i="1" smtClean="0">
                            <a:latin typeface="Cambria Math" panose="02040503050406030204" pitchFamily="18" charset="0"/>
                            <a:ea typeface="Calibri" panose="020F0502020204030204" pitchFamily="34" charset="0"/>
                            <a:cs typeface="Calibri" panose="020F0502020204030204" pitchFamily="34" charset="0"/>
                          </a:rPr>
                          <m:t>𝑗</m:t>
                        </m:r>
                      </m:sub>
                    </m:sSub>
                  </m:oMath>
                </a14:m>
                <a:r>
                  <a:rPr lang="en-US" altLang="zh-CN" sz="1400" dirty="0">
                    <a:latin typeface="Calibri" panose="020F0502020204030204" pitchFamily="34" charset="0"/>
                    <a:cs typeface="Calibri" panose="020F0502020204030204" pitchFamily="34" charset="0"/>
                  </a:rPr>
                  <a:t>:</a:t>
                </a:r>
                <a:r>
                  <a:rPr lang="zh-CN" altLang="en-US" sz="1400" dirty="0">
                    <a:latin typeface="Calibri" panose="020F0502020204030204" pitchFamily="34" charset="0"/>
                    <a:cs typeface="Calibri" panose="020F0502020204030204" pitchFamily="34" charset="0"/>
                  </a:rPr>
                  <a:t> </a:t>
                </a:r>
                <a:r>
                  <a:rPr lang="en-US" altLang="zh-CN" sz="1400" dirty="0">
                    <a:latin typeface="Calibri" panose="020F0502020204030204" pitchFamily="34" charset="0"/>
                    <a:cs typeface="Calibri" panose="020F0502020204030204" pitchFamily="34" charset="0"/>
                  </a:rPr>
                  <a:t>if satellite </a:t>
                </a:r>
                <a14:m>
                  <m:oMath xmlns:m="http://schemas.openxmlformats.org/officeDocument/2006/math">
                    <m:r>
                      <a:rPr lang="en-US" altLang="zh-CN" sz="1400" i="1" dirty="0" smtClean="0">
                        <a:latin typeface="Cambria Math" panose="02040503050406030204" pitchFamily="18" charset="0"/>
                        <a:cs typeface="Calibri" panose="020F0502020204030204" pitchFamily="34" charset="0"/>
                      </a:rPr>
                      <m:t>𝑖</m:t>
                    </m:r>
                  </m:oMath>
                </a14:m>
                <a:r>
                  <a:rPr lang="en-US" altLang="zh-CN" sz="1400" dirty="0">
                    <a:latin typeface="Calibri" panose="020F0502020204030204" pitchFamily="34" charset="0"/>
                    <a:cs typeface="Calibri" panose="020F0502020204030204" pitchFamily="34" charset="0"/>
                  </a:rPr>
                  <a:t> is assigned to GSP </a:t>
                </a:r>
                <a14:m>
                  <m:oMath xmlns:m="http://schemas.openxmlformats.org/officeDocument/2006/math">
                    <m:r>
                      <a:rPr lang="en-US" altLang="zh-CN" sz="1400" i="1" dirty="0" smtClean="0">
                        <a:latin typeface="Cambria Math" panose="02040503050406030204" pitchFamily="18" charset="0"/>
                        <a:cs typeface="Calibri" panose="020F0502020204030204" pitchFamily="34" charset="0"/>
                      </a:rPr>
                      <m:t>𝑗</m:t>
                    </m:r>
                  </m:oMath>
                </a14:m>
                <a:r>
                  <a:rPr lang="en-US" altLang="zh-CN" sz="1400" dirty="0">
                    <a:latin typeface="Calibri" panose="020F0502020204030204" pitchFamily="34" charset="0"/>
                    <a:cs typeface="Calibri" panose="020F0502020204030204" pitchFamily="34" charset="0"/>
                  </a:rPr>
                  <a:t>;    </a:t>
                </a:r>
                <a14:m>
                  <m:oMath xmlns:m="http://schemas.openxmlformats.org/officeDocument/2006/math">
                    <m:sSub>
                      <m:sSubPr>
                        <m:ctrlPr>
                          <a:rPr lang="en-US" altLang="zh-CN" sz="1400" b="0" i="1" smtClean="0">
                            <a:latin typeface="Cambria Math" panose="02040503050406030204" pitchFamily="18" charset="0"/>
                            <a:ea typeface="Calibri" panose="020F0502020204030204" pitchFamily="34" charset="0"/>
                            <a:cs typeface="Calibri" panose="020F0502020204030204" pitchFamily="34" charset="0"/>
                          </a:rPr>
                        </m:ctrlPr>
                      </m:sSubPr>
                      <m:e>
                        <m:r>
                          <a:rPr lang="en-US" altLang="zh-CN" sz="1400" b="0" i="1" smtClean="0">
                            <a:latin typeface="Cambria Math" panose="02040503050406030204" pitchFamily="18" charset="0"/>
                            <a:ea typeface="Calibri" panose="020F0502020204030204" pitchFamily="34" charset="0"/>
                            <a:cs typeface="Calibri" panose="020F0502020204030204" pitchFamily="34" charset="0"/>
                          </a:rPr>
                          <m:t>𝑦</m:t>
                        </m:r>
                      </m:e>
                      <m:sub>
                        <m:r>
                          <a:rPr lang="en-US" altLang="zh-CN" sz="1400" i="1">
                            <a:latin typeface="Cambria Math" panose="02040503050406030204" pitchFamily="18" charset="0"/>
                            <a:ea typeface="Calibri" panose="020F0502020204030204" pitchFamily="34" charset="0"/>
                            <a:cs typeface="Calibri" panose="020F0502020204030204" pitchFamily="34" charset="0"/>
                          </a:rPr>
                          <m:t>𝑖</m:t>
                        </m:r>
                        <m:r>
                          <a:rPr lang="en-US" altLang="zh-CN" sz="1400" i="1">
                            <a:latin typeface="Cambria Math" panose="02040503050406030204" pitchFamily="18" charset="0"/>
                            <a:ea typeface="Calibri" panose="020F0502020204030204" pitchFamily="34" charset="0"/>
                            <a:cs typeface="Calibri" panose="020F0502020204030204" pitchFamily="34" charset="0"/>
                          </a:rPr>
                          <m:t>,</m:t>
                        </m:r>
                        <m:r>
                          <a:rPr lang="en-US" altLang="zh-CN" sz="1400" i="1">
                            <a:latin typeface="Cambria Math" panose="02040503050406030204" pitchFamily="18" charset="0"/>
                            <a:ea typeface="Calibri" panose="020F0502020204030204" pitchFamily="34" charset="0"/>
                            <a:cs typeface="Calibri" panose="020F0502020204030204" pitchFamily="34" charset="0"/>
                          </a:rPr>
                          <m:t>𝑗</m:t>
                        </m:r>
                      </m:sub>
                    </m:sSub>
                  </m:oMath>
                </a14:m>
                <a:r>
                  <a:rPr lang="en-US" altLang="zh-CN" sz="1400" dirty="0">
                    <a:latin typeface="Calibri" panose="020F0502020204030204" pitchFamily="34" charset="0"/>
                    <a:cs typeface="Calibri" panose="020F0502020204030204" pitchFamily="34" charset="0"/>
                  </a:rPr>
                  <a:t>:</a:t>
                </a:r>
                <a:r>
                  <a:rPr lang="zh-CN" altLang="en-US" sz="1400" dirty="0">
                    <a:latin typeface="Calibri" panose="020F0502020204030204" pitchFamily="34" charset="0"/>
                    <a:cs typeface="Calibri" panose="020F0502020204030204" pitchFamily="34" charset="0"/>
                  </a:rPr>
                  <a:t> </a:t>
                </a:r>
                <a:r>
                  <a:rPr lang="en-US" altLang="zh-CN" sz="1400" dirty="0">
                    <a:latin typeface="Calibri" panose="020F0502020204030204" pitchFamily="34" charset="0"/>
                    <a:cs typeface="Calibri" panose="020F0502020204030204" pitchFamily="34" charset="0"/>
                  </a:rPr>
                  <a:t>the entangled photon pair allocation;</a:t>
                </a:r>
                <a:endParaRPr lang="en-US" altLang="zh-CN" sz="1400" i="1" dirty="0">
                  <a:latin typeface="Cambria Math" panose="02040503050406030204" pitchFamily="18" charset="0"/>
                  <a:ea typeface="Calibri" panose="020F0502020204030204" pitchFamily="34" charset="0"/>
                  <a:cs typeface="Calibri" panose="020F0502020204030204" pitchFamily="34" charset="0"/>
                </a:endParaRPr>
              </a:p>
              <a:p>
                <a:pPr>
                  <a:lnSpc>
                    <a:spcPct val="150000"/>
                  </a:lnSpc>
                </a:pPr>
                <a14:m>
                  <m:oMath xmlns:m="http://schemas.openxmlformats.org/officeDocument/2006/math">
                    <m:sSub>
                      <m:sSubPr>
                        <m:ctrlPr>
                          <a:rPr lang="en-US" altLang="zh-CN" sz="1400" b="0" i="1" smtClean="0">
                            <a:latin typeface="Cambria Math" panose="02040503050406030204" pitchFamily="18" charset="0"/>
                            <a:ea typeface="Calibri" panose="020F0502020204030204" pitchFamily="34" charset="0"/>
                            <a:cs typeface="Calibri" panose="020F0502020204030204" pitchFamily="34" charset="0"/>
                          </a:rPr>
                        </m:ctrlPr>
                      </m:sSubPr>
                      <m:e>
                        <m:r>
                          <a:rPr lang="en-US" altLang="zh-CN" sz="1400" b="0" i="1" smtClean="0">
                            <a:latin typeface="Cambria Math" panose="02040503050406030204" pitchFamily="18" charset="0"/>
                            <a:ea typeface="Calibri" panose="020F0502020204030204" pitchFamily="34" charset="0"/>
                            <a:cs typeface="Calibri" panose="020F0502020204030204" pitchFamily="34" charset="0"/>
                          </a:rPr>
                          <m:t>𝑧</m:t>
                        </m:r>
                      </m:e>
                      <m:sub>
                        <m:r>
                          <a:rPr lang="en-US" altLang="zh-CN" sz="1400" b="0" i="1" smtClean="0">
                            <a:latin typeface="Cambria Math" panose="02040503050406030204" pitchFamily="18" charset="0"/>
                            <a:ea typeface="Calibri" panose="020F0502020204030204" pitchFamily="34" charset="0"/>
                            <a:cs typeface="Calibri" panose="020F0502020204030204" pitchFamily="34" charset="0"/>
                          </a:rPr>
                          <m:t>𝑝</m:t>
                        </m:r>
                        <m:r>
                          <a:rPr lang="en-US" altLang="zh-CN" sz="1400" i="1">
                            <a:latin typeface="Cambria Math" panose="02040503050406030204" pitchFamily="18" charset="0"/>
                            <a:ea typeface="Calibri" panose="020F0502020204030204" pitchFamily="34" charset="0"/>
                            <a:cs typeface="Calibri" panose="020F0502020204030204" pitchFamily="34" charset="0"/>
                          </a:rPr>
                          <m:t>,</m:t>
                        </m:r>
                        <m:r>
                          <a:rPr lang="en-US" altLang="zh-CN" sz="1400" i="1">
                            <a:latin typeface="Cambria Math" panose="02040503050406030204" pitchFamily="18" charset="0"/>
                            <a:ea typeface="Calibri" panose="020F0502020204030204" pitchFamily="34" charset="0"/>
                            <a:cs typeface="Calibri" panose="020F0502020204030204" pitchFamily="34" charset="0"/>
                          </a:rPr>
                          <m:t>𝑗</m:t>
                        </m:r>
                      </m:sub>
                    </m:sSub>
                  </m:oMath>
                </a14:m>
                <a:r>
                  <a:rPr lang="en-US" altLang="zh-CN" sz="1400" dirty="0">
                    <a:latin typeface="Calibri" panose="020F0502020204030204" pitchFamily="34" charset="0"/>
                    <a:cs typeface="Calibri" panose="020F0502020204030204" pitchFamily="34" charset="0"/>
                  </a:rPr>
                  <a:t>:</a:t>
                </a:r>
                <a:r>
                  <a:rPr lang="zh-CN" altLang="en-US" sz="1400" dirty="0">
                    <a:latin typeface="Calibri" panose="020F0502020204030204" pitchFamily="34" charset="0"/>
                    <a:cs typeface="Calibri" panose="020F0502020204030204" pitchFamily="34" charset="0"/>
                  </a:rPr>
                  <a:t> </a:t>
                </a:r>
                <a:r>
                  <a:rPr lang="en-US" altLang="zh-CN" sz="1400" dirty="0">
                    <a:latin typeface="Calibri" panose="020F0502020204030204" pitchFamily="34" charset="0"/>
                    <a:cs typeface="Calibri" panose="020F0502020204030204" pitchFamily="34" charset="0"/>
                  </a:rPr>
                  <a:t>if path </a:t>
                </a:r>
                <a14:m>
                  <m:oMath xmlns:m="http://schemas.openxmlformats.org/officeDocument/2006/math">
                    <m:r>
                      <a:rPr lang="en-US" altLang="zh-CN" sz="1400" b="0" i="1" dirty="0" smtClean="0">
                        <a:latin typeface="Cambria Math" panose="02040503050406030204" pitchFamily="18" charset="0"/>
                        <a:cs typeface="Calibri" panose="020F0502020204030204" pitchFamily="34" charset="0"/>
                      </a:rPr>
                      <m:t>𝑝</m:t>
                    </m:r>
                  </m:oMath>
                </a14:m>
                <a:r>
                  <a:rPr lang="en-US" altLang="zh-CN" sz="1400" dirty="0">
                    <a:latin typeface="Calibri" panose="020F0502020204030204" pitchFamily="34" charset="0"/>
                    <a:cs typeface="Calibri" panose="020F0502020204030204" pitchFamily="34" charset="0"/>
                  </a:rPr>
                  <a:t> is selected to GSP </a:t>
                </a:r>
                <a14:m>
                  <m:oMath xmlns:m="http://schemas.openxmlformats.org/officeDocument/2006/math">
                    <m:r>
                      <a:rPr lang="en-US" altLang="zh-CN" sz="1400" i="1" dirty="0">
                        <a:latin typeface="Cambria Math" panose="02040503050406030204" pitchFamily="18" charset="0"/>
                        <a:cs typeface="Calibri" panose="020F0502020204030204" pitchFamily="34" charset="0"/>
                      </a:rPr>
                      <m:t>𝑗</m:t>
                    </m:r>
                  </m:oMath>
                </a14:m>
                <a:r>
                  <a:rPr lang="en-US" altLang="zh-CN" sz="1400" dirty="0">
                    <a:latin typeface="Calibri" panose="020F0502020204030204" pitchFamily="34" charset="0"/>
                    <a:cs typeface="Calibri" panose="020F0502020204030204" pitchFamily="34" charset="0"/>
                  </a:rPr>
                  <a:t>;         </a:t>
                </a:r>
                <a14:m>
                  <m:oMath xmlns:m="http://schemas.openxmlformats.org/officeDocument/2006/math">
                    <m:sSub>
                      <m:sSubPr>
                        <m:ctrlPr>
                          <a:rPr lang="en-US" altLang="zh-CN" sz="1400" b="0" i="1" smtClean="0">
                            <a:latin typeface="Cambria Math" panose="02040503050406030204" pitchFamily="18" charset="0"/>
                            <a:cs typeface="Calibri" panose="020F0502020204030204" pitchFamily="34" charset="0"/>
                          </a:rPr>
                        </m:ctrlPr>
                      </m:sSubPr>
                      <m:e>
                        <m:acc>
                          <m:accPr>
                            <m:chr m:val="̂"/>
                            <m:ctrlPr>
                              <a:rPr lang="en-US" altLang="zh-CN" sz="1400" b="0" i="1" smtClean="0">
                                <a:latin typeface="Cambria Math" panose="02040503050406030204" pitchFamily="18" charset="0"/>
                                <a:cs typeface="Calibri" panose="020F0502020204030204" pitchFamily="34" charset="0"/>
                              </a:rPr>
                            </m:ctrlPr>
                          </m:accPr>
                          <m:e>
                            <m:r>
                              <a:rPr lang="en-US" altLang="zh-CN" sz="1400" b="0" i="1" smtClean="0">
                                <a:latin typeface="Cambria Math" panose="02040503050406030204" pitchFamily="18" charset="0"/>
                                <a:cs typeface="Calibri" panose="020F0502020204030204" pitchFamily="34" charset="0"/>
                              </a:rPr>
                              <m:t>𝑦</m:t>
                            </m:r>
                          </m:e>
                        </m:acc>
                      </m:e>
                      <m:sub>
                        <m:r>
                          <a:rPr lang="en-US" altLang="zh-CN" sz="1400" b="0" i="1" smtClean="0">
                            <a:latin typeface="Cambria Math" panose="02040503050406030204" pitchFamily="18" charset="0"/>
                            <a:cs typeface="Calibri" panose="020F0502020204030204" pitchFamily="34" charset="0"/>
                          </a:rPr>
                          <m:t>𝑝</m:t>
                        </m:r>
                        <m:r>
                          <a:rPr lang="en-US" altLang="zh-CN" sz="1400" b="0" i="1" smtClean="0">
                            <a:latin typeface="Cambria Math" panose="02040503050406030204" pitchFamily="18" charset="0"/>
                            <a:cs typeface="Calibri" panose="020F0502020204030204" pitchFamily="34" charset="0"/>
                          </a:rPr>
                          <m:t>,</m:t>
                        </m:r>
                        <m:r>
                          <a:rPr lang="en-US" altLang="zh-CN" sz="1400" b="0" i="1" smtClean="0">
                            <a:latin typeface="Cambria Math" panose="02040503050406030204" pitchFamily="18" charset="0"/>
                            <a:cs typeface="Calibri" panose="020F0502020204030204" pitchFamily="34" charset="0"/>
                          </a:rPr>
                          <m:t>𝑗</m:t>
                        </m:r>
                      </m:sub>
                    </m:sSub>
                  </m:oMath>
                </a14:m>
                <a:r>
                  <a:rPr lang="en-US" altLang="zh-CN" sz="1400" dirty="0">
                    <a:latin typeface="Calibri" panose="020F0502020204030204" pitchFamily="34" charset="0"/>
                    <a:cs typeface="Calibri" panose="020F0502020204030204" pitchFamily="34" charset="0"/>
                  </a:rPr>
                  <a:t>:</a:t>
                </a:r>
                <a:r>
                  <a:rPr lang="zh-CN" altLang="en-US" sz="1400" dirty="0">
                    <a:latin typeface="Calibri" panose="020F0502020204030204" pitchFamily="34" charset="0"/>
                    <a:cs typeface="Calibri" panose="020F0502020204030204" pitchFamily="34" charset="0"/>
                  </a:rPr>
                  <a:t> </a:t>
                </a:r>
                <a:r>
                  <a:rPr lang="en-US" altLang="zh-CN" sz="1400" dirty="0">
                    <a:latin typeface="Calibri" panose="020F0502020204030204" pitchFamily="34" charset="0"/>
                    <a:cs typeface="Calibri" panose="020F0502020204030204" pitchFamily="34" charset="0"/>
                  </a:rPr>
                  <a:t>the entangled photon pair allocation.</a:t>
                </a:r>
                <a:endParaRPr lang="en-US" altLang="zh-CN" sz="1400" i="1" dirty="0">
                  <a:latin typeface="Cambria Math" panose="02040503050406030204" pitchFamily="18" charset="0"/>
                  <a:ea typeface="Calibri" panose="020F0502020204030204" pitchFamily="34" charset="0"/>
                  <a:cs typeface="Calibri" panose="020F0502020204030204" pitchFamily="34" charset="0"/>
                </a:endParaRPr>
              </a:p>
            </p:txBody>
          </p:sp>
        </mc:Choice>
        <mc:Fallback xmlns="">
          <p:sp>
            <p:nvSpPr>
              <p:cNvPr id="35" name="文本框 40">
                <a:extLst>
                  <a:ext uri="{FF2B5EF4-FFF2-40B4-BE49-F238E27FC236}">
                    <a16:creationId xmlns:a16="http://schemas.microsoft.com/office/drawing/2014/main" id="{74F58C87-AF23-3D43-0566-FF89BB197A9E}"/>
                  </a:ext>
                </a:extLst>
              </p:cNvPr>
              <p:cNvSpPr txBox="1">
                <a:spLocks noRot="1" noChangeAspect="1" noMove="1" noResize="1" noEditPoints="1" noAdjustHandles="1" noChangeArrowheads="1" noChangeShapeType="1" noTextEdit="1"/>
              </p:cNvSpPr>
              <p:nvPr/>
            </p:nvSpPr>
            <p:spPr>
              <a:xfrm>
                <a:off x="5931421" y="5662200"/>
                <a:ext cx="6109034" cy="761555"/>
              </a:xfrm>
              <a:prstGeom prst="rect">
                <a:avLst/>
              </a:prstGeom>
              <a:blipFill>
                <a:blip r:embed="rId9"/>
                <a:stretch>
                  <a:fillRect b="-6557"/>
                </a:stretch>
              </a:blipFill>
            </p:spPr>
            <p:txBody>
              <a:bodyPr/>
              <a:lstStyle/>
              <a:p>
                <a:r>
                  <a:rPr lang="en-US">
                    <a:noFill/>
                  </a:rPr>
                  <a:t> </a:t>
                </a:r>
              </a:p>
            </p:txBody>
          </p:sp>
        </mc:Fallback>
      </mc:AlternateContent>
    </p:spTree>
    <p:extLst>
      <p:ext uri="{BB962C8B-B14F-4D97-AF65-F5344CB8AC3E}">
        <p14:creationId xmlns:p14="http://schemas.microsoft.com/office/powerpoint/2010/main" val="2485286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500"/>
                                        <p:tgtEl>
                                          <p:spTgt spid="15"/>
                                        </p:tgtEl>
                                      </p:cBhvr>
                                    </p:animEffect>
                                  </p:childTnLst>
                                </p:cTn>
                              </p:par>
                              <p:par>
                                <p:cTn id="13" presetID="22" presetClass="entr" presetSubtype="8"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left)">
                                      <p:cBhvr>
                                        <p:cTn id="15" dur="500"/>
                                        <p:tgtEl>
                                          <p:spTgt spid="16"/>
                                        </p:tgtEl>
                                      </p:cBhvr>
                                    </p:animEffect>
                                  </p:childTnLst>
                                </p:cTn>
                              </p:par>
                              <p:par>
                                <p:cTn id="16" presetID="22" presetClass="entr" presetSubtype="8" fill="hold" nodeType="with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wipe(left)">
                                      <p:cBhvr>
                                        <p:cTn id="18" dur="500"/>
                                        <p:tgtEl>
                                          <p:spTgt spid="17"/>
                                        </p:tgtEl>
                                      </p:cBhvr>
                                    </p:animEffect>
                                  </p:childTnLst>
                                </p:cTn>
                              </p:par>
                              <p:par>
                                <p:cTn id="19" presetID="22" presetClass="entr" presetSubtype="8" fill="hold" nodeType="with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wipe(left)">
                                      <p:cBhvr>
                                        <p:cTn id="21" dur="500"/>
                                        <p:tgtEl>
                                          <p:spTgt spid="18"/>
                                        </p:tgtEl>
                                      </p:cBhvr>
                                    </p:animEffect>
                                  </p:childTnLst>
                                </p:cTn>
                              </p:par>
                              <p:par>
                                <p:cTn id="22" presetID="22" presetClass="entr" presetSubtype="8" fill="hold" nodeType="with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wipe(left)">
                                      <p:cBhvr>
                                        <p:cTn id="24" dur="500"/>
                                        <p:tgtEl>
                                          <p:spTgt spid="19"/>
                                        </p:tgtEl>
                                      </p:cBhvr>
                                    </p:animEffect>
                                  </p:childTnLst>
                                </p:cTn>
                              </p:par>
                              <p:par>
                                <p:cTn id="25" presetID="22" presetClass="entr" presetSubtype="8" fill="hold" nodeType="with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left)">
                                      <p:cBhvr>
                                        <p:cTn id="27" dur="500"/>
                                        <p:tgtEl>
                                          <p:spTgt spid="20"/>
                                        </p:tgtEl>
                                      </p:cBhvr>
                                    </p:animEffect>
                                  </p:childTnLst>
                                </p:cTn>
                              </p:par>
                              <p:par>
                                <p:cTn id="28" presetID="22" presetClass="entr" presetSubtype="8" fill="hold" nodeType="with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wipe(left)">
                                      <p:cBhvr>
                                        <p:cTn id="30" dur="500"/>
                                        <p:tgtEl>
                                          <p:spTgt spid="21"/>
                                        </p:tgtEl>
                                      </p:cBhvr>
                                    </p:animEffect>
                                  </p:childTnLst>
                                </p:cTn>
                              </p:par>
                              <p:par>
                                <p:cTn id="31" presetID="22" presetClass="entr" presetSubtype="8" fill="hold" nodeType="with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wipe(left)">
                                      <p:cBhvr>
                                        <p:cTn id="33" dur="500"/>
                                        <p:tgtEl>
                                          <p:spTgt spid="22"/>
                                        </p:tgtEl>
                                      </p:cBhvr>
                                    </p:animEffect>
                                  </p:childTnLst>
                                </p:cTn>
                              </p:par>
                              <p:par>
                                <p:cTn id="34" presetID="22" presetClass="entr" presetSubtype="8" fill="hold" nodeType="with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wipe(left)">
                                      <p:cBhvr>
                                        <p:cTn id="36" dur="500"/>
                                        <p:tgtEl>
                                          <p:spTgt spid="23"/>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wipe(left)">
                                      <p:cBhvr>
                                        <p:cTn id="39" dur="500"/>
                                        <p:tgtEl>
                                          <p:spTgt spid="24"/>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wipe(left)">
                                      <p:cBhvr>
                                        <p:cTn id="42" dur="500"/>
                                        <p:tgtEl>
                                          <p:spTgt spid="26"/>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wipe(left)">
                                      <p:cBhvr>
                                        <p:cTn id="45" dur="500"/>
                                        <p:tgtEl>
                                          <p:spTgt spid="27"/>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28"/>
                                        </p:tgtEl>
                                        <p:attrNameLst>
                                          <p:attrName>style.visibility</p:attrName>
                                        </p:attrNameLst>
                                      </p:cBhvr>
                                      <p:to>
                                        <p:strVal val="visible"/>
                                      </p:to>
                                    </p:set>
                                    <p:animEffect transition="in" filter="wipe(left)">
                                      <p:cBhvr>
                                        <p:cTn id="48" dur="500"/>
                                        <p:tgtEl>
                                          <p:spTgt spid="28"/>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29"/>
                                        </p:tgtEl>
                                        <p:attrNameLst>
                                          <p:attrName>style.visibility</p:attrName>
                                        </p:attrNameLst>
                                      </p:cBhvr>
                                      <p:to>
                                        <p:strVal val="visible"/>
                                      </p:to>
                                    </p:set>
                                    <p:animEffect transition="in" filter="wipe(left)">
                                      <p:cBhvr>
                                        <p:cTn id="51" dur="500"/>
                                        <p:tgtEl>
                                          <p:spTgt spid="29"/>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30"/>
                                        </p:tgtEl>
                                        <p:attrNameLst>
                                          <p:attrName>style.visibility</p:attrName>
                                        </p:attrNameLst>
                                      </p:cBhvr>
                                      <p:to>
                                        <p:strVal val="visible"/>
                                      </p:to>
                                    </p:set>
                                    <p:animEffect transition="in" filter="wipe(left)">
                                      <p:cBhvr>
                                        <p:cTn id="54" dur="500"/>
                                        <p:tgtEl>
                                          <p:spTgt spid="30"/>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31"/>
                                        </p:tgtEl>
                                        <p:attrNameLst>
                                          <p:attrName>style.visibility</p:attrName>
                                        </p:attrNameLst>
                                      </p:cBhvr>
                                      <p:to>
                                        <p:strVal val="visible"/>
                                      </p:to>
                                    </p:set>
                                    <p:animEffect transition="in" filter="wipe(left)">
                                      <p:cBhvr>
                                        <p:cTn id="57" dur="500"/>
                                        <p:tgtEl>
                                          <p:spTgt spid="31"/>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32"/>
                                        </p:tgtEl>
                                        <p:attrNameLst>
                                          <p:attrName>style.visibility</p:attrName>
                                        </p:attrNameLst>
                                      </p:cBhvr>
                                      <p:to>
                                        <p:strVal val="visible"/>
                                      </p:to>
                                    </p:set>
                                    <p:animEffect transition="in" filter="wipe(left)">
                                      <p:cBhvr>
                                        <p:cTn id="60" dur="500"/>
                                        <p:tgtEl>
                                          <p:spTgt spid="32"/>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33"/>
                                        </p:tgtEl>
                                        <p:attrNameLst>
                                          <p:attrName>style.visibility</p:attrName>
                                        </p:attrNameLst>
                                      </p:cBhvr>
                                      <p:to>
                                        <p:strVal val="visible"/>
                                      </p:to>
                                    </p:set>
                                    <p:animEffect transition="in" filter="wipe(left)">
                                      <p:cBhvr>
                                        <p:cTn id="63" dur="500"/>
                                        <p:tgtEl>
                                          <p:spTgt spid="33"/>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35"/>
                                        </p:tgtEl>
                                        <p:attrNameLst>
                                          <p:attrName>style.visibility</p:attrName>
                                        </p:attrNameLst>
                                      </p:cBhvr>
                                      <p:to>
                                        <p:strVal val="visible"/>
                                      </p:to>
                                    </p:set>
                                    <p:animEffect transition="in" filter="wipe(left)">
                                      <p:cBhvr>
                                        <p:cTn id="66" dur="500"/>
                                        <p:tgtEl>
                                          <p:spTgt spid="35"/>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25"/>
                                        </p:tgtEl>
                                        <p:attrNameLst>
                                          <p:attrName>style.visibility</p:attrName>
                                        </p:attrNameLst>
                                      </p:cBhvr>
                                      <p:to>
                                        <p:strVal val="visible"/>
                                      </p:to>
                                    </p:set>
                                    <p:animEffect transition="in" filter="wipe(left)">
                                      <p:cBhvr>
                                        <p:cTn id="69" dur="500"/>
                                        <p:tgtEl>
                                          <p:spTgt spid="25"/>
                                        </p:tgtEl>
                                      </p:cBhvr>
                                    </p:animEffect>
                                  </p:childTnLst>
                                </p:cTn>
                              </p:par>
                            </p:childTnLst>
                          </p:cTn>
                        </p:par>
                      </p:childTnLst>
                    </p:cTn>
                  </p:par>
                  <p:par>
                    <p:cTn id="70" fill="hold">
                      <p:stCondLst>
                        <p:cond delay="indefinite"/>
                      </p:stCondLst>
                      <p:childTnLst>
                        <p:par>
                          <p:cTn id="71" fill="hold">
                            <p:stCondLst>
                              <p:cond delay="0"/>
                            </p:stCondLst>
                            <p:childTnLst>
                              <p:par>
                                <p:cTn id="72" presetID="16" presetClass="entr" presetSubtype="21" fill="hold" grpId="0" nodeType="clickEffect">
                                  <p:stCondLst>
                                    <p:cond delay="0"/>
                                  </p:stCondLst>
                                  <p:childTnLst>
                                    <p:set>
                                      <p:cBhvr>
                                        <p:cTn id="73" dur="1" fill="hold">
                                          <p:stCondLst>
                                            <p:cond delay="0"/>
                                          </p:stCondLst>
                                        </p:cTn>
                                        <p:tgtEl>
                                          <p:spTgt spid="34"/>
                                        </p:tgtEl>
                                        <p:attrNameLst>
                                          <p:attrName>style.visibility</p:attrName>
                                        </p:attrNameLst>
                                      </p:cBhvr>
                                      <p:to>
                                        <p:strVal val="visible"/>
                                      </p:to>
                                    </p:set>
                                    <p:animEffect transition="in" filter="barn(inVertical)">
                                      <p:cBhvr>
                                        <p:cTn id="74"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animBg="1"/>
      <p:bldP spid="27" grpId="0"/>
      <p:bldP spid="28" grpId="0"/>
      <p:bldP spid="29" grpId="0"/>
      <p:bldP spid="30" grpId="0"/>
      <p:bldP spid="31" grpId="0"/>
      <p:bldP spid="32" grpId="0"/>
      <p:bldP spid="33" grpId="0"/>
      <p:bldP spid="34" grpId="0" animBg="1"/>
      <p:bldP spid="35"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7371EC-AD81-69A0-310E-CF145EAB3F34}"/>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24C6A114-EAFF-4320-1468-D27212A1EA5D}"/>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7868B547-C4DE-64DC-8818-A48EE800D05D}"/>
              </a:ext>
            </a:extLst>
          </p:cNvPr>
          <p:cNvSpPr/>
          <p:nvPr/>
        </p:nvSpPr>
        <p:spPr>
          <a:xfrm>
            <a:off x="109728" y="3142772"/>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3301D076-0566-A3A4-572D-45A96BB34689}"/>
              </a:ext>
            </a:extLst>
          </p:cNvPr>
          <p:cNvSpPr/>
          <p:nvPr/>
        </p:nvSpPr>
        <p:spPr>
          <a:xfrm>
            <a:off x="182880" y="1399032"/>
            <a:ext cx="1225296" cy="512064"/>
          </a:xfrm>
          <a:prstGeom prst="rect">
            <a:avLst/>
          </a:prstGeom>
          <a:noFill/>
          <a:ln/>
        </p:spPr>
        <p:txBody>
          <a:bodyPr wrap="square" rtlCol="0" anchor="ctr"/>
          <a:lstStyle/>
          <a:p>
            <a:r>
              <a:rPr lang="en-US" sz="1250" dirty="0">
                <a:solidFill>
                  <a:srgbClr val="EACBD1"/>
                </a:solidFill>
                <a:latin typeface="Calibri" pitchFamily="34" charset="0"/>
                <a:cs typeface="Calibri" pitchFamily="34" charset="-120"/>
              </a:rPr>
              <a:t>Introduction</a:t>
            </a:r>
          </a:p>
        </p:txBody>
      </p:sp>
      <p:sp>
        <p:nvSpPr>
          <p:cNvPr id="6" name="Text 4">
            <a:extLst>
              <a:ext uri="{FF2B5EF4-FFF2-40B4-BE49-F238E27FC236}">
                <a16:creationId xmlns:a16="http://schemas.microsoft.com/office/drawing/2014/main" id="{90045644-139B-AEF4-2649-40862C7EF0F8}"/>
              </a:ext>
            </a:extLst>
          </p:cNvPr>
          <p:cNvSpPr/>
          <p:nvPr/>
        </p:nvSpPr>
        <p:spPr>
          <a:xfrm>
            <a:off x="182880" y="226771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Model and Problem</a:t>
            </a:r>
            <a:endParaRPr lang="en-US" sz="1250" dirty="0"/>
          </a:p>
        </p:txBody>
      </p:sp>
      <p:sp>
        <p:nvSpPr>
          <p:cNvPr id="7" name="Text 5">
            <a:extLst>
              <a:ext uri="{FF2B5EF4-FFF2-40B4-BE49-F238E27FC236}">
                <a16:creationId xmlns:a16="http://schemas.microsoft.com/office/drawing/2014/main" id="{83ACD03C-80A6-E8A7-F7C2-25335B2A1F33}"/>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cs typeface="Calibri" pitchFamily="34" charset="-120"/>
              </a:rPr>
              <a:t>HQCDW</a:t>
            </a:r>
            <a:r>
              <a:rPr lang="en-US" sz="1250" dirty="0">
                <a:solidFill>
                  <a:srgbClr val="EACBD1"/>
                </a:solidFill>
                <a:latin typeface="Calibri" pitchFamily="34" charset="0"/>
                <a:ea typeface="Calibri" pitchFamily="34" charset="-122"/>
                <a:cs typeface="Calibri" pitchFamily="34" charset="-120"/>
              </a:rPr>
              <a:t> </a:t>
            </a:r>
            <a:r>
              <a:rPr lang="en-US" sz="1250" b="1" dirty="0">
                <a:solidFill>
                  <a:srgbClr val="A42037"/>
                </a:solidFill>
                <a:latin typeface="Calibri" pitchFamily="34" charset="0"/>
                <a:cs typeface="Calibri" pitchFamily="34" charset="-120"/>
              </a:rPr>
              <a:t>Algorithm</a:t>
            </a:r>
            <a:endParaRPr lang="en-US" sz="1250" dirty="0"/>
          </a:p>
        </p:txBody>
      </p:sp>
      <p:sp>
        <p:nvSpPr>
          <p:cNvPr id="8" name="Text 6">
            <a:extLst>
              <a:ext uri="{FF2B5EF4-FFF2-40B4-BE49-F238E27FC236}">
                <a16:creationId xmlns:a16="http://schemas.microsoft.com/office/drawing/2014/main" id="{B9012BBC-318F-393A-6AB9-B8D2A3154826}"/>
              </a:ext>
            </a:extLst>
          </p:cNvPr>
          <p:cNvSpPr/>
          <p:nvPr/>
        </p:nvSpPr>
        <p:spPr>
          <a:xfrm>
            <a:off x="182880" y="400507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Evaluation</a:t>
            </a:r>
            <a:endParaRPr lang="en-US" sz="1250" dirty="0"/>
          </a:p>
        </p:txBody>
      </p:sp>
      <p:sp>
        <p:nvSpPr>
          <p:cNvPr id="9" name="Text 7">
            <a:extLst>
              <a:ext uri="{FF2B5EF4-FFF2-40B4-BE49-F238E27FC236}">
                <a16:creationId xmlns:a16="http://schemas.microsoft.com/office/drawing/2014/main" id="{7CA934CA-AED0-FFE6-CDE1-EB60CF44A85F}"/>
              </a:ext>
            </a:extLst>
          </p:cNvPr>
          <p:cNvSpPr/>
          <p:nvPr/>
        </p:nvSpPr>
        <p:spPr>
          <a:xfrm>
            <a:off x="182880" y="487375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1" name="Text 9">
            <a:extLst>
              <a:ext uri="{FF2B5EF4-FFF2-40B4-BE49-F238E27FC236}">
                <a16:creationId xmlns:a16="http://schemas.microsoft.com/office/drawing/2014/main" id="{87A1C2E7-29FC-47F6-632D-079E164A198B}"/>
              </a:ext>
            </a:extLst>
          </p:cNvPr>
          <p:cNvSpPr/>
          <p:nvPr/>
        </p:nvSpPr>
        <p:spPr>
          <a:xfrm>
            <a:off x="2011680" y="621792"/>
            <a:ext cx="9677095" cy="658368"/>
          </a:xfrm>
          <a:prstGeom prst="rect">
            <a:avLst/>
          </a:prstGeom>
          <a:noFill/>
          <a:ln/>
        </p:spPr>
        <p:txBody>
          <a:bodyPr wrap="square" rtlCol="0" anchor="ctr"/>
          <a:lstStyle/>
          <a:p>
            <a:pPr marL="0" indent="0">
              <a:buNone/>
            </a:pPr>
            <a:r>
              <a:rPr lang="en-US" sz="3000" b="1" dirty="0">
                <a:solidFill>
                  <a:srgbClr val="231F20"/>
                </a:solidFill>
                <a:latin typeface="Cambria" pitchFamily="34" charset="0"/>
                <a:ea typeface="Cambria" pitchFamily="34" charset="-122"/>
                <a:cs typeface="Cambria" pitchFamily="34" charset="-120"/>
              </a:rPr>
              <a:t>HQCDW Algorithm</a:t>
            </a:r>
            <a:endParaRPr lang="en-US" sz="3000" dirty="0"/>
          </a:p>
        </p:txBody>
      </p:sp>
      <p:sp>
        <p:nvSpPr>
          <p:cNvPr id="10" name="Text 8">
            <a:extLst>
              <a:ext uri="{FF2B5EF4-FFF2-40B4-BE49-F238E27FC236}">
                <a16:creationId xmlns:a16="http://schemas.microsoft.com/office/drawing/2014/main" id="{F5EC1291-0C86-403A-C2BC-088B3E6E215E}"/>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HQCDW ALGORITHM</a:t>
            </a:r>
            <a:endParaRPr lang="en-US" sz="1200" dirty="0"/>
          </a:p>
        </p:txBody>
      </p:sp>
      <p:sp>
        <p:nvSpPr>
          <p:cNvPr id="14" name="Text 12">
            <a:extLst>
              <a:ext uri="{FF2B5EF4-FFF2-40B4-BE49-F238E27FC236}">
                <a16:creationId xmlns:a16="http://schemas.microsoft.com/office/drawing/2014/main" id="{EAF4196C-82B7-B814-800D-41F340274D0D}"/>
              </a:ext>
            </a:extLst>
          </p:cNvPr>
          <p:cNvSpPr/>
          <p:nvPr/>
        </p:nvSpPr>
        <p:spPr>
          <a:xfrm>
            <a:off x="2011680" y="6473952"/>
            <a:ext cx="5486400" cy="274320"/>
          </a:xfrm>
          <a:prstGeom prst="rect">
            <a:avLst/>
          </a:prstGeom>
          <a:noFill/>
          <a:ln/>
        </p:spPr>
        <p:txBody>
          <a:bodyPr wrap="square" rtlCol="0" anchor="ctr"/>
          <a:lstStyle/>
          <a:p>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sp>
        <p:nvSpPr>
          <p:cNvPr id="13" name="Text 11">
            <a:extLst>
              <a:ext uri="{FF2B5EF4-FFF2-40B4-BE49-F238E27FC236}">
                <a16:creationId xmlns:a16="http://schemas.microsoft.com/office/drawing/2014/main" id="{0F8669E9-96DC-E26D-5A95-BEC0E430F7D1}"/>
              </a:ext>
            </a:extLst>
          </p:cNvPr>
          <p:cNvSpPr/>
          <p:nvPr/>
        </p:nvSpPr>
        <p:spPr>
          <a:xfrm>
            <a:off x="11551615" y="6473952"/>
            <a:ext cx="411480" cy="274320"/>
          </a:xfrm>
          <a:prstGeom prst="rect">
            <a:avLst/>
          </a:prstGeom>
          <a:noFill/>
          <a:ln/>
        </p:spPr>
        <p:txBody>
          <a:bodyPr wrap="square" rtlCol="0" anchor="ctr"/>
          <a:lstStyle/>
          <a:p>
            <a:pPr marL="0" indent="0" algn="r">
              <a:buNone/>
            </a:pPr>
            <a:r>
              <a:rPr lang="en-US" sz="1000" dirty="0">
                <a:solidFill>
                  <a:srgbClr val="58595B"/>
                </a:solidFill>
                <a:latin typeface="Calibri" pitchFamily="34" charset="0"/>
                <a:ea typeface="Calibri" pitchFamily="34" charset="-122"/>
                <a:cs typeface="Calibri" pitchFamily="34" charset="-120"/>
              </a:rPr>
              <a:t>4</a:t>
            </a:r>
            <a:endParaRPr lang="en-US" sz="1000" dirty="0"/>
          </a:p>
        </p:txBody>
      </p:sp>
      <p:pic>
        <p:nvPicPr>
          <p:cNvPr id="3" name="图片 8">
            <a:extLst>
              <a:ext uri="{FF2B5EF4-FFF2-40B4-BE49-F238E27FC236}">
                <a16:creationId xmlns:a16="http://schemas.microsoft.com/office/drawing/2014/main" id="{7F25F8F4-DC24-5B43-30E4-FC431F1DFB8E}"/>
              </a:ext>
            </a:extLst>
          </p:cNvPr>
          <p:cNvPicPr>
            <a:picLocks noChangeAspect="1"/>
          </p:cNvPicPr>
          <p:nvPr/>
        </p:nvPicPr>
        <p:blipFill>
          <a:blip r:embed="rId3"/>
          <a:stretch>
            <a:fillRect/>
          </a:stretch>
        </p:blipFill>
        <p:spPr>
          <a:xfrm>
            <a:off x="1680926" y="1554480"/>
            <a:ext cx="5707426" cy="2966765"/>
          </a:xfrm>
          <a:prstGeom prst="rect">
            <a:avLst/>
          </a:prstGeom>
        </p:spPr>
      </p:pic>
      <p:pic>
        <p:nvPicPr>
          <p:cNvPr id="12" name="图片 10">
            <a:extLst>
              <a:ext uri="{FF2B5EF4-FFF2-40B4-BE49-F238E27FC236}">
                <a16:creationId xmlns:a16="http://schemas.microsoft.com/office/drawing/2014/main" id="{EF036840-AA37-C3B4-84F7-D69892691874}"/>
              </a:ext>
            </a:extLst>
          </p:cNvPr>
          <p:cNvPicPr>
            <a:picLocks noChangeAspect="1"/>
          </p:cNvPicPr>
          <p:nvPr/>
        </p:nvPicPr>
        <p:blipFill>
          <a:blip r:embed="rId4"/>
          <a:stretch>
            <a:fillRect/>
          </a:stretch>
        </p:blipFill>
        <p:spPr>
          <a:xfrm>
            <a:off x="7498080" y="914400"/>
            <a:ext cx="4332454" cy="5275847"/>
          </a:xfrm>
          <a:prstGeom prst="rect">
            <a:avLst/>
          </a:prstGeom>
        </p:spPr>
      </p:pic>
      <p:sp>
        <p:nvSpPr>
          <p:cNvPr id="15" name="文本框 12">
            <a:extLst>
              <a:ext uri="{FF2B5EF4-FFF2-40B4-BE49-F238E27FC236}">
                <a16:creationId xmlns:a16="http://schemas.microsoft.com/office/drawing/2014/main" id="{C2ABF9FC-33EC-0F3B-4D2F-59E6EF2C6EE0}"/>
              </a:ext>
            </a:extLst>
          </p:cNvPr>
          <p:cNvSpPr txBox="1"/>
          <p:nvPr/>
        </p:nvSpPr>
        <p:spPr>
          <a:xfrm>
            <a:off x="1874560" y="4597731"/>
            <a:ext cx="5477216" cy="461665"/>
          </a:xfrm>
          <a:prstGeom prst="rect">
            <a:avLst/>
          </a:prstGeom>
          <a:noFill/>
        </p:spPr>
        <p:txBody>
          <a:bodyPr wrap="square">
            <a:spAutoFit/>
          </a:bodyPr>
          <a:lstStyle/>
          <a:p>
            <a:r>
              <a:rPr lang="en-US" altLang="zh-CN" sz="1200" dirty="0">
                <a:latin typeface="Calibri" panose="020F0502020204030204" pitchFamily="34" charset="0"/>
                <a:ea typeface="Calibri" panose="020F0502020204030204" pitchFamily="34" charset="0"/>
                <a:cs typeface="Calibri" panose="020F0502020204030204" pitchFamily="34" charset="0"/>
              </a:rPr>
              <a:t>Fig. 3. Proposed HQCDW framework for joint satellite-based quantum entanglement distribution and terrestrial quantum swapping.</a:t>
            </a:r>
            <a:endParaRPr lang="zh-CN" altLang="en-US" sz="12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29736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childTnLst>
                          </p:cTn>
                        </p:par>
                        <p:par>
                          <p:cTn id="11" fill="hold">
                            <p:stCondLst>
                              <p:cond delay="500"/>
                            </p:stCondLst>
                            <p:childTnLst>
                              <p:par>
                                <p:cTn id="12" presetID="14" presetClass="entr" presetSubtype="10" fill="hold" nodeType="after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randombar(horizontal)">
                                      <p:cBhvr>
                                        <p:cTn id="1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562AE6-7E6C-5106-A3B2-AD6994AE6FD6}"/>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13505B57-0096-9DA3-9A2A-3F37A462B33E}"/>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AAFDC0AE-B2E3-3545-1343-436EDD968351}"/>
              </a:ext>
            </a:extLst>
          </p:cNvPr>
          <p:cNvSpPr/>
          <p:nvPr/>
        </p:nvSpPr>
        <p:spPr>
          <a:xfrm>
            <a:off x="109728" y="3142772"/>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5B87F2D9-544E-A835-2DE1-657505A6404B}"/>
              </a:ext>
            </a:extLst>
          </p:cNvPr>
          <p:cNvSpPr/>
          <p:nvPr/>
        </p:nvSpPr>
        <p:spPr>
          <a:xfrm>
            <a:off x="182880" y="1399032"/>
            <a:ext cx="1225296" cy="512064"/>
          </a:xfrm>
          <a:prstGeom prst="rect">
            <a:avLst/>
          </a:prstGeom>
          <a:noFill/>
          <a:ln/>
        </p:spPr>
        <p:txBody>
          <a:bodyPr wrap="square" rtlCol="0" anchor="ctr"/>
          <a:lstStyle/>
          <a:p>
            <a:r>
              <a:rPr lang="en-US" sz="1250" dirty="0">
                <a:solidFill>
                  <a:srgbClr val="EACBD1"/>
                </a:solidFill>
                <a:latin typeface="Calibri" pitchFamily="34" charset="0"/>
                <a:cs typeface="Calibri" pitchFamily="34" charset="-120"/>
              </a:rPr>
              <a:t>Introduction</a:t>
            </a:r>
          </a:p>
        </p:txBody>
      </p:sp>
      <p:sp>
        <p:nvSpPr>
          <p:cNvPr id="6" name="Text 4">
            <a:extLst>
              <a:ext uri="{FF2B5EF4-FFF2-40B4-BE49-F238E27FC236}">
                <a16:creationId xmlns:a16="http://schemas.microsoft.com/office/drawing/2014/main" id="{157043C5-B443-4817-AD2F-A74DB30AB3EF}"/>
              </a:ext>
            </a:extLst>
          </p:cNvPr>
          <p:cNvSpPr/>
          <p:nvPr/>
        </p:nvSpPr>
        <p:spPr>
          <a:xfrm>
            <a:off x="182880" y="226771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Model and Problem</a:t>
            </a:r>
            <a:endParaRPr lang="en-US" sz="1250" dirty="0"/>
          </a:p>
        </p:txBody>
      </p:sp>
      <p:sp>
        <p:nvSpPr>
          <p:cNvPr id="7" name="Text 5">
            <a:extLst>
              <a:ext uri="{FF2B5EF4-FFF2-40B4-BE49-F238E27FC236}">
                <a16:creationId xmlns:a16="http://schemas.microsoft.com/office/drawing/2014/main" id="{503B0145-851E-E62E-3D63-791D484461B9}"/>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cs typeface="Calibri" pitchFamily="34" charset="-120"/>
              </a:rPr>
              <a:t>HQCDW</a:t>
            </a:r>
            <a:r>
              <a:rPr lang="en-US" sz="1250" dirty="0">
                <a:solidFill>
                  <a:srgbClr val="EACBD1"/>
                </a:solidFill>
                <a:latin typeface="Calibri" pitchFamily="34" charset="0"/>
                <a:ea typeface="Calibri" pitchFamily="34" charset="-122"/>
                <a:cs typeface="Calibri" pitchFamily="34" charset="-120"/>
              </a:rPr>
              <a:t> </a:t>
            </a:r>
            <a:r>
              <a:rPr lang="en-US" sz="1250" b="1" dirty="0">
                <a:solidFill>
                  <a:srgbClr val="A42037"/>
                </a:solidFill>
                <a:latin typeface="Calibri" pitchFamily="34" charset="0"/>
                <a:cs typeface="Calibri" pitchFamily="34" charset="-120"/>
              </a:rPr>
              <a:t>Algorithm</a:t>
            </a:r>
            <a:endParaRPr lang="en-US" sz="1250" dirty="0"/>
          </a:p>
        </p:txBody>
      </p:sp>
      <p:sp>
        <p:nvSpPr>
          <p:cNvPr id="8" name="Text 6">
            <a:extLst>
              <a:ext uri="{FF2B5EF4-FFF2-40B4-BE49-F238E27FC236}">
                <a16:creationId xmlns:a16="http://schemas.microsoft.com/office/drawing/2014/main" id="{92E62D96-99B7-3615-C4D0-4FEF0A9A3ED1}"/>
              </a:ext>
            </a:extLst>
          </p:cNvPr>
          <p:cNvSpPr/>
          <p:nvPr/>
        </p:nvSpPr>
        <p:spPr>
          <a:xfrm>
            <a:off x="182880" y="400507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Evaluation</a:t>
            </a:r>
            <a:endParaRPr lang="en-US" sz="1250" dirty="0"/>
          </a:p>
        </p:txBody>
      </p:sp>
      <p:sp>
        <p:nvSpPr>
          <p:cNvPr id="9" name="Text 7">
            <a:extLst>
              <a:ext uri="{FF2B5EF4-FFF2-40B4-BE49-F238E27FC236}">
                <a16:creationId xmlns:a16="http://schemas.microsoft.com/office/drawing/2014/main" id="{88151878-CB7A-7B7A-E4AE-B04EC5605272}"/>
              </a:ext>
            </a:extLst>
          </p:cNvPr>
          <p:cNvSpPr/>
          <p:nvPr/>
        </p:nvSpPr>
        <p:spPr>
          <a:xfrm>
            <a:off x="182880" y="487375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1" name="Text 9">
            <a:extLst>
              <a:ext uri="{FF2B5EF4-FFF2-40B4-BE49-F238E27FC236}">
                <a16:creationId xmlns:a16="http://schemas.microsoft.com/office/drawing/2014/main" id="{D4916A37-63EF-423B-ADA8-28CB2BC4E108}"/>
              </a:ext>
            </a:extLst>
          </p:cNvPr>
          <p:cNvSpPr/>
          <p:nvPr/>
        </p:nvSpPr>
        <p:spPr>
          <a:xfrm>
            <a:off x="2011680" y="621792"/>
            <a:ext cx="9677095" cy="658368"/>
          </a:xfrm>
          <a:prstGeom prst="rect">
            <a:avLst/>
          </a:prstGeom>
          <a:noFill/>
          <a:ln/>
        </p:spPr>
        <p:txBody>
          <a:bodyPr wrap="square" rtlCol="0" anchor="ctr"/>
          <a:lstStyle/>
          <a:p>
            <a:pPr marL="0" indent="0">
              <a:buNone/>
            </a:pPr>
            <a:r>
              <a:rPr lang="en-US" sz="3000" b="1" dirty="0">
                <a:solidFill>
                  <a:srgbClr val="231F20"/>
                </a:solidFill>
                <a:latin typeface="Cambria" pitchFamily="34" charset="0"/>
                <a:ea typeface="Cambria" pitchFamily="34" charset="-122"/>
                <a:cs typeface="Cambria" pitchFamily="34" charset="-120"/>
              </a:rPr>
              <a:t>HQCDW Algorithm</a:t>
            </a:r>
            <a:endParaRPr lang="en-US" sz="3000" dirty="0"/>
          </a:p>
        </p:txBody>
      </p:sp>
      <p:sp>
        <p:nvSpPr>
          <p:cNvPr id="62" name="Rectangle 61">
            <a:extLst>
              <a:ext uri="{FF2B5EF4-FFF2-40B4-BE49-F238E27FC236}">
                <a16:creationId xmlns:a16="http://schemas.microsoft.com/office/drawing/2014/main" id="{2F880D0C-672B-D75F-306A-94F29569D65F}"/>
              </a:ext>
            </a:extLst>
          </p:cNvPr>
          <p:cNvSpPr/>
          <p:nvPr/>
        </p:nvSpPr>
        <p:spPr>
          <a:xfrm>
            <a:off x="1" y="640080"/>
            <a:ext cx="12161136" cy="6108192"/>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8">
            <a:extLst>
              <a:ext uri="{FF2B5EF4-FFF2-40B4-BE49-F238E27FC236}">
                <a16:creationId xmlns:a16="http://schemas.microsoft.com/office/drawing/2014/main" id="{C36E0494-3774-1F99-D1B6-E1C19A356A91}"/>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HQCDW ALGORITHM</a:t>
            </a:r>
            <a:endParaRPr lang="en-US" sz="1200" dirty="0"/>
          </a:p>
        </p:txBody>
      </p:sp>
      <p:sp>
        <p:nvSpPr>
          <p:cNvPr id="14" name="Text 12">
            <a:extLst>
              <a:ext uri="{FF2B5EF4-FFF2-40B4-BE49-F238E27FC236}">
                <a16:creationId xmlns:a16="http://schemas.microsoft.com/office/drawing/2014/main" id="{B5C54510-F74B-9B5A-0386-F3E7134BE800}"/>
              </a:ext>
            </a:extLst>
          </p:cNvPr>
          <p:cNvSpPr/>
          <p:nvPr/>
        </p:nvSpPr>
        <p:spPr>
          <a:xfrm>
            <a:off x="2011680" y="6473952"/>
            <a:ext cx="5486400" cy="274320"/>
          </a:xfrm>
          <a:prstGeom prst="rect">
            <a:avLst/>
          </a:prstGeom>
          <a:noFill/>
          <a:ln/>
        </p:spPr>
        <p:txBody>
          <a:bodyPr wrap="square" rtlCol="0" anchor="ctr"/>
          <a:lstStyle/>
          <a:p>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sp>
        <p:nvSpPr>
          <p:cNvPr id="13" name="Text 11">
            <a:extLst>
              <a:ext uri="{FF2B5EF4-FFF2-40B4-BE49-F238E27FC236}">
                <a16:creationId xmlns:a16="http://schemas.microsoft.com/office/drawing/2014/main" id="{DDDE3438-6358-CF81-8482-2450173EAA9C}"/>
              </a:ext>
            </a:extLst>
          </p:cNvPr>
          <p:cNvSpPr/>
          <p:nvPr/>
        </p:nvSpPr>
        <p:spPr>
          <a:xfrm>
            <a:off x="11551615" y="6473952"/>
            <a:ext cx="411480" cy="274320"/>
          </a:xfrm>
          <a:prstGeom prst="rect">
            <a:avLst/>
          </a:prstGeom>
          <a:noFill/>
          <a:ln/>
        </p:spPr>
        <p:txBody>
          <a:bodyPr wrap="square" rtlCol="0" anchor="ctr"/>
          <a:lstStyle/>
          <a:p>
            <a:pPr marL="0" indent="0" algn="r">
              <a:buNone/>
            </a:pPr>
            <a:r>
              <a:rPr lang="en-US" sz="1000" dirty="0">
                <a:solidFill>
                  <a:srgbClr val="58595B"/>
                </a:solidFill>
                <a:latin typeface="Calibri" pitchFamily="34" charset="0"/>
                <a:ea typeface="Calibri" pitchFamily="34" charset="-122"/>
                <a:cs typeface="Calibri" pitchFamily="34" charset="-120"/>
              </a:rPr>
              <a:t>4</a:t>
            </a:r>
            <a:endParaRPr lang="en-US" sz="1000" dirty="0"/>
          </a:p>
        </p:txBody>
      </p:sp>
      <p:pic>
        <p:nvPicPr>
          <p:cNvPr id="3" name="图片 13">
            <a:extLst>
              <a:ext uri="{FF2B5EF4-FFF2-40B4-BE49-F238E27FC236}">
                <a16:creationId xmlns:a16="http://schemas.microsoft.com/office/drawing/2014/main" id="{F0DE450E-11C6-1B2A-9264-FA0A2EB2616A}"/>
              </a:ext>
            </a:extLst>
          </p:cNvPr>
          <p:cNvPicPr>
            <a:picLocks noChangeAspect="1"/>
          </p:cNvPicPr>
          <p:nvPr/>
        </p:nvPicPr>
        <p:blipFill>
          <a:blip r:embed="rId3"/>
          <a:stretch>
            <a:fillRect/>
          </a:stretch>
        </p:blipFill>
        <p:spPr>
          <a:xfrm>
            <a:off x="727515" y="927900"/>
            <a:ext cx="2400454" cy="2929665"/>
          </a:xfrm>
          <a:prstGeom prst="rect">
            <a:avLst/>
          </a:prstGeom>
        </p:spPr>
      </p:pic>
      <p:pic>
        <p:nvPicPr>
          <p:cNvPr id="15" name="图片 15">
            <a:extLst>
              <a:ext uri="{FF2B5EF4-FFF2-40B4-BE49-F238E27FC236}">
                <a16:creationId xmlns:a16="http://schemas.microsoft.com/office/drawing/2014/main" id="{5B6DADF2-AFB5-6983-6EB3-0C3A1EC322E4}"/>
              </a:ext>
            </a:extLst>
          </p:cNvPr>
          <p:cNvPicPr>
            <a:picLocks noChangeAspect="1"/>
          </p:cNvPicPr>
          <p:nvPr/>
        </p:nvPicPr>
        <p:blipFill>
          <a:blip r:embed="rId4"/>
          <a:stretch>
            <a:fillRect/>
          </a:stretch>
        </p:blipFill>
        <p:spPr>
          <a:xfrm>
            <a:off x="726207" y="4278676"/>
            <a:ext cx="2401080" cy="2231852"/>
          </a:xfrm>
          <a:prstGeom prst="rect">
            <a:avLst/>
          </a:prstGeom>
        </p:spPr>
      </p:pic>
      <p:cxnSp>
        <p:nvCxnSpPr>
          <p:cNvPr id="16" name="直接箭头连接符 17">
            <a:extLst>
              <a:ext uri="{FF2B5EF4-FFF2-40B4-BE49-F238E27FC236}">
                <a16:creationId xmlns:a16="http://schemas.microsoft.com/office/drawing/2014/main" id="{D95ED881-D376-D66C-E1F9-557E678CD236}"/>
              </a:ext>
            </a:extLst>
          </p:cNvPr>
          <p:cNvCxnSpPr>
            <a:cxnSpLocks/>
            <a:stCxn id="3" idx="2"/>
            <a:endCxn id="15" idx="0"/>
          </p:cNvCxnSpPr>
          <p:nvPr/>
        </p:nvCxnSpPr>
        <p:spPr>
          <a:xfrm flipH="1">
            <a:off x="1926747" y="3857565"/>
            <a:ext cx="995" cy="421111"/>
          </a:xfrm>
          <a:prstGeom prst="straightConnector1">
            <a:avLst/>
          </a:prstGeom>
          <a:ln w="190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17" name="文本框 19">
            <a:extLst>
              <a:ext uri="{FF2B5EF4-FFF2-40B4-BE49-F238E27FC236}">
                <a16:creationId xmlns:a16="http://schemas.microsoft.com/office/drawing/2014/main" id="{1D9D6222-A159-59CF-8708-1EB52B425BEE}"/>
              </a:ext>
            </a:extLst>
          </p:cNvPr>
          <p:cNvSpPr txBox="1"/>
          <p:nvPr/>
        </p:nvSpPr>
        <p:spPr>
          <a:xfrm>
            <a:off x="2055802" y="3914232"/>
            <a:ext cx="1577595" cy="307777"/>
          </a:xfrm>
          <a:prstGeom prst="rect">
            <a:avLst/>
          </a:prstGeom>
          <a:noFill/>
        </p:spPr>
        <p:txBody>
          <a:bodyPr wrap="square">
            <a:spAutoFit/>
          </a:bodyPr>
          <a:lstStyle/>
          <a:p>
            <a:r>
              <a:rPr lang="zh-CN" altLang="en-US" sz="1400" dirty="0">
                <a:solidFill>
                  <a:schemeClr val="accent6"/>
                </a:solidFill>
                <a:latin typeface="Calibri" panose="020F0502020204030204" pitchFamily="34" charset="0"/>
                <a:ea typeface="Calibri" panose="020F0502020204030204" pitchFamily="34" charset="0"/>
                <a:cs typeface="Calibri" panose="020F0502020204030204" pitchFamily="34" charset="0"/>
              </a:rPr>
              <a:t>① </a:t>
            </a:r>
            <a:r>
              <a:rPr lang="en-US" altLang="zh-CN" sz="1400" dirty="0">
                <a:solidFill>
                  <a:schemeClr val="accent6"/>
                </a:solidFill>
                <a:latin typeface="Calibri" panose="020F0502020204030204" pitchFamily="34" charset="0"/>
                <a:ea typeface="Calibri" panose="020F0502020204030204" pitchFamily="34" charset="0"/>
                <a:cs typeface="Calibri" panose="020F0502020204030204" pitchFamily="34" charset="0"/>
              </a:rPr>
              <a:t>Linearization</a:t>
            </a:r>
            <a:endParaRPr lang="zh-CN" altLang="en-US" sz="1400" dirty="0">
              <a:solidFill>
                <a:schemeClr val="accent6"/>
              </a:solidFill>
              <a:latin typeface="Calibri" panose="020F0502020204030204" pitchFamily="34" charset="0"/>
              <a:cs typeface="Calibri" panose="020F0502020204030204" pitchFamily="34" charset="0"/>
            </a:endParaRPr>
          </a:p>
        </p:txBody>
      </p:sp>
      <p:pic>
        <p:nvPicPr>
          <p:cNvPr id="18" name="图片 23">
            <a:extLst>
              <a:ext uri="{FF2B5EF4-FFF2-40B4-BE49-F238E27FC236}">
                <a16:creationId xmlns:a16="http://schemas.microsoft.com/office/drawing/2014/main" id="{943D9019-7F56-AF8A-6C25-68DBFE148D23}"/>
              </a:ext>
            </a:extLst>
          </p:cNvPr>
          <p:cNvPicPr>
            <a:picLocks noChangeAspect="1"/>
          </p:cNvPicPr>
          <p:nvPr/>
        </p:nvPicPr>
        <p:blipFill>
          <a:blip r:embed="rId5"/>
          <a:stretch>
            <a:fillRect/>
          </a:stretch>
        </p:blipFill>
        <p:spPr>
          <a:xfrm>
            <a:off x="4674407" y="4411434"/>
            <a:ext cx="3339195" cy="1984792"/>
          </a:xfrm>
          <a:prstGeom prst="rect">
            <a:avLst/>
          </a:prstGeom>
        </p:spPr>
      </p:pic>
      <p:cxnSp>
        <p:nvCxnSpPr>
          <p:cNvPr id="19" name="直接箭头连接符 24">
            <a:extLst>
              <a:ext uri="{FF2B5EF4-FFF2-40B4-BE49-F238E27FC236}">
                <a16:creationId xmlns:a16="http://schemas.microsoft.com/office/drawing/2014/main" id="{2BCDC82B-8E4E-3B0E-98E8-859492819603}"/>
              </a:ext>
            </a:extLst>
          </p:cNvPr>
          <p:cNvCxnSpPr>
            <a:cxnSpLocks/>
            <a:stCxn id="15" idx="3"/>
            <a:endCxn id="18" idx="1"/>
          </p:cNvCxnSpPr>
          <p:nvPr/>
        </p:nvCxnSpPr>
        <p:spPr>
          <a:xfrm>
            <a:off x="3127287" y="5394602"/>
            <a:ext cx="1547120" cy="9228"/>
          </a:xfrm>
          <a:prstGeom prst="straightConnector1">
            <a:avLst/>
          </a:prstGeom>
          <a:ln w="1905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sp>
        <p:nvSpPr>
          <p:cNvPr id="20" name="文本框 28">
            <a:extLst>
              <a:ext uri="{FF2B5EF4-FFF2-40B4-BE49-F238E27FC236}">
                <a16:creationId xmlns:a16="http://schemas.microsoft.com/office/drawing/2014/main" id="{6D26AE4E-F708-6ADC-14FD-F67CA132AE18}"/>
              </a:ext>
            </a:extLst>
          </p:cNvPr>
          <p:cNvSpPr txBox="1"/>
          <p:nvPr/>
        </p:nvSpPr>
        <p:spPr>
          <a:xfrm>
            <a:off x="3182997" y="4985781"/>
            <a:ext cx="1435700" cy="307777"/>
          </a:xfrm>
          <a:prstGeom prst="rect">
            <a:avLst/>
          </a:prstGeom>
          <a:noFill/>
        </p:spPr>
        <p:txBody>
          <a:bodyPr wrap="square">
            <a:spAutoFit/>
          </a:bodyPr>
          <a:lstStyle/>
          <a:p>
            <a:r>
              <a:rPr lang="zh-CN" altLang="en-US" sz="1400" dirty="0">
                <a:solidFill>
                  <a:schemeClr val="accent5"/>
                </a:solidFill>
                <a:latin typeface="Calibri" panose="020F0502020204030204" pitchFamily="34" charset="0"/>
                <a:ea typeface="Calibri" panose="020F0502020204030204" pitchFamily="34" charset="0"/>
                <a:cs typeface="Calibri" panose="020F0502020204030204" pitchFamily="34" charset="0"/>
              </a:rPr>
              <a:t>② </a:t>
            </a:r>
            <a:r>
              <a:rPr lang="en-US" altLang="zh-CN" sz="1400" dirty="0">
                <a:solidFill>
                  <a:schemeClr val="accent5"/>
                </a:solidFill>
                <a:latin typeface="Calibri" panose="020F0502020204030204" pitchFamily="34" charset="0"/>
                <a:ea typeface="Calibri" panose="020F0502020204030204" pitchFamily="34" charset="0"/>
                <a:cs typeface="Calibri" panose="020F0502020204030204" pitchFamily="34" charset="0"/>
              </a:rPr>
              <a:t>general form</a:t>
            </a:r>
            <a:endParaRPr lang="zh-CN" altLang="en-US" sz="1400" dirty="0">
              <a:solidFill>
                <a:schemeClr val="accent5"/>
              </a:solidFill>
              <a:latin typeface="Calibri" panose="020F0502020204030204" pitchFamily="34" charset="0"/>
              <a:cs typeface="Calibri" panose="020F0502020204030204" pitchFamily="34" charset="0"/>
            </a:endParaRPr>
          </a:p>
        </p:txBody>
      </p:sp>
      <p:sp>
        <p:nvSpPr>
          <p:cNvPr id="21" name="矩形 32">
            <a:extLst>
              <a:ext uri="{FF2B5EF4-FFF2-40B4-BE49-F238E27FC236}">
                <a16:creationId xmlns:a16="http://schemas.microsoft.com/office/drawing/2014/main" id="{52AF866C-71D3-192E-F238-6F57B04BCC04}"/>
              </a:ext>
            </a:extLst>
          </p:cNvPr>
          <p:cNvSpPr/>
          <p:nvPr/>
        </p:nvSpPr>
        <p:spPr>
          <a:xfrm>
            <a:off x="5090215" y="4826107"/>
            <a:ext cx="2979097" cy="978928"/>
          </a:xfrm>
          <a:prstGeom prst="rect">
            <a:avLst/>
          </a:pr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2" name="组合 41">
            <a:extLst>
              <a:ext uri="{FF2B5EF4-FFF2-40B4-BE49-F238E27FC236}">
                <a16:creationId xmlns:a16="http://schemas.microsoft.com/office/drawing/2014/main" id="{3E60287D-3CE8-19D1-8E5A-6AF7EE9B2A4A}"/>
              </a:ext>
            </a:extLst>
          </p:cNvPr>
          <p:cNvGrpSpPr/>
          <p:nvPr/>
        </p:nvGrpSpPr>
        <p:grpSpPr>
          <a:xfrm>
            <a:off x="5016645" y="3029194"/>
            <a:ext cx="6137631" cy="1046693"/>
            <a:chOff x="5015788" y="2985640"/>
            <a:chExt cx="6137631" cy="1046693"/>
          </a:xfrm>
        </p:grpSpPr>
        <p:pic>
          <p:nvPicPr>
            <p:cNvPr id="23" name="图片 34">
              <a:extLst>
                <a:ext uri="{FF2B5EF4-FFF2-40B4-BE49-F238E27FC236}">
                  <a16:creationId xmlns:a16="http://schemas.microsoft.com/office/drawing/2014/main" id="{733E29BF-2090-EE71-6285-F9CBC081D9F1}"/>
                </a:ext>
              </a:extLst>
            </p:cNvPr>
            <p:cNvPicPr>
              <a:picLocks noChangeAspect="1"/>
            </p:cNvPicPr>
            <p:nvPr/>
          </p:nvPicPr>
          <p:blipFill>
            <a:blip r:embed="rId6"/>
            <a:stretch>
              <a:fillRect/>
            </a:stretch>
          </p:blipFill>
          <p:spPr>
            <a:xfrm>
              <a:off x="5015788" y="2985640"/>
              <a:ext cx="2654717" cy="1046693"/>
            </a:xfrm>
            <a:prstGeom prst="rect">
              <a:avLst/>
            </a:prstGeom>
          </p:spPr>
        </p:pic>
        <p:pic>
          <p:nvPicPr>
            <p:cNvPr id="24" name="图片 36">
              <a:extLst>
                <a:ext uri="{FF2B5EF4-FFF2-40B4-BE49-F238E27FC236}">
                  <a16:creationId xmlns:a16="http://schemas.microsoft.com/office/drawing/2014/main" id="{D9F9FD9E-717E-BF50-73F9-F9E5948C5E13}"/>
                </a:ext>
              </a:extLst>
            </p:cNvPr>
            <p:cNvPicPr>
              <a:picLocks noChangeAspect="1"/>
            </p:cNvPicPr>
            <p:nvPr/>
          </p:nvPicPr>
          <p:blipFill>
            <a:blip r:embed="rId7"/>
            <a:stretch>
              <a:fillRect/>
            </a:stretch>
          </p:blipFill>
          <p:spPr>
            <a:xfrm>
              <a:off x="7814224" y="3544128"/>
              <a:ext cx="3339195" cy="488205"/>
            </a:xfrm>
            <a:prstGeom prst="rect">
              <a:avLst/>
            </a:prstGeom>
          </p:spPr>
        </p:pic>
      </p:grpSp>
      <p:cxnSp>
        <p:nvCxnSpPr>
          <p:cNvPr id="25" name="直接箭头连接符 37">
            <a:extLst>
              <a:ext uri="{FF2B5EF4-FFF2-40B4-BE49-F238E27FC236}">
                <a16:creationId xmlns:a16="http://schemas.microsoft.com/office/drawing/2014/main" id="{A4A580AF-8973-ADB3-DF85-B1B9558932E8}"/>
              </a:ext>
            </a:extLst>
          </p:cNvPr>
          <p:cNvCxnSpPr>
            <a:cxnSpLocks/>
            <a:stCxn id="18" idx="0"/>
            <a:endCxn id="23" idx="2"/>
          </p:cNvCxnSpPr>
          <p:nvPr/>
        </p:nvCxnSpPr>
        <p:spPr>
          <a:xfrm flipH="1" flipV="1">
            <a:off x="6344004" y="4075887"/>
            <a:ext cx="1" cy="335547"/>
          </a:xfrm>
          <a:prstGeom prst="straightConnector1">
            <a:avLst/>
          </a:prstGeom>
          <a:ln w="1905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sp>
        <p:nvSpPr>
          <p:cNvPr id="26" name="文本框 40">
            <a:extLst>
              <a:ext uri="{FF2B5EF4-FFF2-40B4-BE49-F238E27FC236}">
                <a16:creationId xmlns:a16="http://schemas.microsoft.com/office/drawing/2014/main" id="{EEBA318F-6352-6ABD-B723-3DE887BE2058}"/>
              </a:ext>
            </a:extLst>
          </p:cNvPr>
          <p:cNvSpPr txBox="1"/>
          <p:nvPr/>
        </p:nvSpPr>
        <p:spPr>
          <a:xfrm>
            <a:off x="6382423" y="4096087"/>
            <a:ext cx="1667236" cy="307777"/>
          </a:xfrm>
          <a:prstGeom prst="rect">
            <a:avLst/>
          </a:prstGeom>
          <a:noFill/>
        </p:spPr>
        <p:txBody>
          <a:bodyPr wrap="square">
            <a:spAutoFit/>
          </a:bodyPr>
          <a:lstStyle/>
          <a:p>
            <a:r>
              <a:rPr lang="zh-CN" altLang="en-US" sz="1400" dirty="0">
                <a:solidFill>
                  <a:schemeClr val="accent4"/>
                </a:solidFill>
                <a:latin typeface="Calibri" panose="020F0502020204030204" pitchFamily="34" charset="0"/>
                <a:ea typeface="Calibri" panose="020F0502020204030204" pitchFamily="34" charset="0"/>
                <a:cs typeface="Calibri" panose="020F0502020204030204" pitchFamily="34" charset="0"/>
              </a:rPr>
              <a:t>③ </a:t>
            </a:r>
            <a:r>
              <a:rPr lang="en-US" altLang="zh-CN" sz="1400" dirty="0">
                <a:solidFill>
                  <a:schemeClr val="accent4"/>
                </a:solidFill>
                <a:latin typeface="Calibri" panose="020F0502020204030204" pitchFamily="34" charset="0"/>
                <a:ea typeface="Calibri" panose="020F0502020204030204" pitchFamily="34" charset="0"/>
                <a:cs typeface="Calibri" panose="020F0502020204030204" pitchFamily="34" charset="0"/>
              </a:rPr>
              <a:t>reformulation</a:t>
            </a:r>
            <a:endParaRPr lang="zh-CN" altLang="en-US" sz="1400" dirty="0">
              <a:solidFill>
                <a:schemeClr val="accent4"/>
              </a:solidFill>
              <a:latin typeface="Calibri" panose="020F0502020204030204" pitchFamily="34" charset="0"/>
              <a:cs typeface="Calibri" panose="020F0502020204030204" pitchFamily="34" charset="0"/>
            </a:endParaRPr>
          </a:p>
        </p:txBody>
      </p:sp>
      <p:pic>
        <p:nvPicPr>
          <p:cNvPr id="27" name="图片 43">
            <a:extLst>
              <a:ext uri="{FF2B5EF4-FFF2-40B4-BE49-F238E27FC236}">
                <a16:creationId xmlns:a16="http://schemas.microsoft.com/office/drawing/2014/main" id="{A08975DA-F0D6-C046-BFAE-E5F3890CED6A}"/>
              </a:ext>
            </a:extLst>
          </p:cNvPr>
          <p:cNvPicPr>
            <a:picLocks noChangeAspect="1"/>
          </p:cNvPicPr>
          <p:nvPr/>
        </p:nvPicPr>
        <p:blipFill>
          <a:blip r:embed="rId8"/>
          <a:stretch>
            <a:fillRect/>
          </a:stretch>
        </p:blipFill>
        <p:spPr>
          <a:xfrm>
            <a:off x="4527634" y="927900"/>
            <a:ext cx="3133901" cy="1924931"/>
          </a:xfrm>
          <a:prstGeom prst="rect">
            <a:avLst/>
          </a:prstGeom>
        </p:spPr>
      </p:pic>
      <p:cxnSp>
        <p:nvCxnSpPr>
          <p:cNvPr id="28" name="连接符: 肘形 45">
            <a:extLst>
              <a:ext uri="{FF2B5EF4-FFF2-40B4-BE49-F238E27FC236}">
                <a16:creationId xmlns:a16="http://schemas.microsoft.com/office/drawing/2014/main" id="{027C4DF3-5A1C-6986-2F36-FCC33F15F15C}"/>
              </a:ext>
            </a:extLst>
          </p:cNvPr>
          <p:cNvCxnSpPr>
            <a:stCxn id="23" idx="1"/>
            <a:endCxn id="27" idx="1"/>
          </p:cNvCxnSpPr>
          <p:nvPr/>
        </p:nvCxnSpPr>
        <p:spPr>
          <a:xfrm rot="10800000">
            <a:off x="4527635" y="1890367"/>
            <a:ext cx="489011" cy="1662175"/>
          </a:xfrm>
          <a:prstGeom prst="bentConnector3">
            <a:avLst>
              <a:gd name="adj1" fmla="val 277147"/>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9" name="文本框 47">
            <a:extLst>
              <a:ext uri="{FF2B5EF4-FFF2-40B4-BE49-F238E27FC236}">
                <a16:creationId xmlns:a16="http://schemas.microsoft.com/office/drawing/2014/main" id="{E7E40DC2-86B1-8B20-CDC3-E1FD3FDF3A2E}"/>
              </a:ext>
            </a:extLst>
          </p:cNvPr>
          <p:cNvSpPr txBox="1"/>
          <p:nvPr/>
        </p:nvSpPr>
        <p:spPr>
          <a:xfrm>
            <a:off x="3657390" y="2525870"/>
            <a:ext cx="1492983" cy="738664"/>
          </a:xfrm>
          <a:prstGeom prst="rect">
            <a:avLst/>
          </a:prstGeom>
          <a:noFill/>
        </p:spPr>
        <p:txBody>
          <a:bodyPr wrap="square">
            <a:spAutoFit/>
          </a:bodyPr>
          <a:lstStyle/>
          <a:p>
            <a:r>
              <a:rPr lang="zh-CN" altLang="en-US" sz="1400" dirty="0">
                <a:latin typeface="Calibri" panose="020F0502020204030204" pitchFamily="34" charset="0"/>
                <a:ea typeface="Calibri" panose="020F0502020204030204" pitchFamily="34" charset="0"/>
                <a:cs typeface="Calibri" panose="020F0502020204030204" pitchFamily="34" charset="0"/>
              </a:rPr>
              <a:t>④ </a:t>
            </a:r>
            <a:r>
              <a:rPr lang="en-US" altLang="zh-CN" sz="1400" dirty="0">
                <a:latin typeface="Calibri" panose="020F0502020204030204" pitchFamily="34" charset="0"/>
                <a:ea typeface="Calibri" panose="020F0502020204030204" pitchFamily="34" charset="0"/>
                <a:cs typeface="Calibri" panose="020F0502020204030204" pitchFamily="34" charset="0"/>
              </a:rPr>
              <a:t>linear combination of extreme points</a:t>
            </a:r>
            <a:endParaRPr lang="zh-CN" altLang="en-US" sz="1400" dirty="0">
              <a:latin typeface="Calibri" panose="020F0502020204030204" pitchFamily="34" charset="0"/>
              <a:cs typeface="Calibri" panose="020F0502020204030204" pitchFamily="34" charset="0"/>
            </a:endParaRPr>
          </a:p>
        </p:txBody>
      </p:sp>
      <p:pic>
        <p:nvPicPr>
          <p:cNvPr id="30" name="图片 50">
            <a:extLst>
              <a:ext uri="{FF2B5EF4-FFF2-40B4-BE49-F238E27FC236}">
                <a16:creationId xmlns:a16="http://schemas.microsoft.com/office/drawing/2014/main" id="{324BE6BD-9A60-EF89-6FA1-9AC235F9941A}"/>
              </a:ext>
            </a:extLst>
          </p:cNvPr>
          <p:cNvPicPr>
            <a:picLocks noChangeAspect="1"/>
          </p:cNvPicPr>
          <p:nvPr/>
        </p:nvPicPr>
        <p:blipFill>
          <a:blip r:embed="rId9"/>
          <a:stretch>
            <a:fillRect/>
          </a:stretch>
        </p:blipFill>
        <p:spPr>
          <a:xfrm>
            <a:off x="8636254" y="965475"/>
            <a:ext cx="2908133" cy="681062"/>
          </a:xfrm>
          <a:prstGeom prst="rect">
            <a:avLst/>
          </a:prstGeom>
        </p:spPr>
      </p:pic>
      <p:pic>
        <p:nvPicPr>
          <p:cNvPr id="31" name="图片 52">
            <a:extLst>
              <a:ext uri="{FF2B5EF4-FFF2-40B4-BE49-F238E27FC236}">
                <a16:creationId xmlns:a16="http://schemas.microsoft.com/office/drawing/2014/main" id="{EE698305-391F-CAD3-FBDB-754F1C731E91}"/>
              </a:ext>
            </a:extLst>
          </p:cNvPr>
          <p:cNvPicPr>
            <a:picLocks noChangeAspect="1"/>
          </p:cNvPicPr>
          <p:nvPr/>
        </p:nvPicPr>
        <p:blipFill>
          <a:blip r:embed="rId10"/>
          <a:stretch>
            <a:fillRect/>
          </a:stretch>
        </p:blipFill>
        <p:spPr>
          <a:xfrm>
            <a:off x="8644027" y="1811942"/>
            <a:ext cx="2702756" cy="884369"/>
          </a:xfrm>
          <a:prstGeom prst="rect">
            <a:avLst/>
          </a:prstGeom>
        </p:spPr>
      </p:pic>
      <p:pic>
        <p:nvPicPr>
          <p:cNvPr id="32" name="图片 54">
            <a:extLst>
              <a:ext uri="{FF2B5EF4-FFF2-40B4-BE49-F238E27FC236}">
                <a16:creationId xmlns:a16="http://schemas.microsoft.com/office/drawing/2014/main" id="{1C55C64F-CCDC-540A-3DD7-7BBFC2B6F52A}"/>
              </a:ext>
            </a:extLst>
          </p:cNvPr>
          <p:cNvPicPr>
            <a:picLocks noChangeAspect="1"/>
          </p:cNvPicPr>
          <p:nvPr/>
        </p:nvPicPr>
        <p:blipFill>
          <a:blip r:embed="rId11"/>
          <a:stretch>
            <a:fillRect/>
          </a:stretch>
        </p:blipFill>
        <p:spPr>
          <a:xfrm>
            <a:off x="8636254" y="2721455"/>
            <a:ext cx="3133901" cy="683309"/>
          </a:xfrm>
          <a:prstGeom prst="rect">
            <a:avLst/>
          </a:prstGeom>
        </p:spPr>
      </p:pic>
      <p:sp>
        <p:nvSpPr>
          <p:cNvPr id="33" name="左大括号 55">
            <a:extLst>
              <a:ext uri="{FF2B5EF4-FFF2-40B4-BE49-F238E27FC236}">
                <a16:creationId xmlns:a16="http://schemas.microsoft.com/office/drawing/2014/main" id="{6060E143-D440-EF13-DDF2-D44B09CA04B7}"/>
              </a:ext>
            </a:extLst>
          </p:cNvPr>
          <p:cNvSpPr/>
          <p:nvPr/>
        </p:nvSpPr>
        <p:spPr>
          <a:xfrm>
            <a:off x="7755639" y="1101487"/>
            <a:ext cx="588039" cy="2303180"/>
          </a:xfrm>
          <a:prstGeom prst="leftBrace">
            <a:avLst>
              <a:gd name="adj1" fmla="val 11613"/>
              <a:gd name="adj2" fmla="val 50000"/>
            </a:avLst>
          </a:prstGeom>
          <a:ln w="19050">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4" name="文本框 59">
            <a:extLst>
              <a:ext uri="{FF2B5EF4-FFF2-40B4-BE49-F238E27FC236}">
                <a16:creationId xmlns:a16="http://schemas.microsoft.com/office/drawing/2014/main" id="{075CAB79-ABDA-B0C7-D115-2AF075692BD4}"/>
              </a:ext>
            </a:extLst>
          </p:cNvPr>
          <p:cNvSpPr txBox="1"/>
          <p:nvPr/>
        </p:nvSpPr>
        <p:spPr>
          <a:xfrm>
            <a:off x="8069312" y="2130264"/>
            <a:ext cx="1292290" cy="523220"/>
          </a:xfrm>
          <a:prstGeom prst="rect">
            <a:avLst/>
          </a:prstGeom>
          <a:noFill/>
        </p:spPr>
        <p:txBody>
          <a:bodyPr wrap="square">
            <a:spAutoFit/>
          </a:bodyPr>
          <a:lstStyle/>
          <a:p>
            <a:r>
              <a:rPr lang="zh-CN" altLang="en-US" sz="1400" dirty="0">
                <a:solidFill>
                  <a:schemeClr val="accent2"/>
                </a:solidFill>
                <a:latin typeface="Calibri" panose="020F0502020204030204" pitchFamily="34" charset="0"/>
                <a:ea typeface="Calibri" panose="020F0502020204030204" pitchFamily="34" charset="0"/>
                <a:cs typeface="Calibri" panose="020F0502020204030204" pitchFamily="34" charset="0"/>
              </a:rPr>
              <a:t>⑤ </a:t>
            </a:r>
            <a:r>
              <a:rPr lang="en-US" altLang="zh-CN" sz="1400" dirty="0">
                <a:solidFill>
                  <a:schemeClr val="accent2"/>
                </a:solidFill>
                <a:latin typeface="Calibri" panose="020F0502020204030204" pitchFamily="34" charset="0"/>
                <a:ea typeface="Calibri" panose="020F0502020204030204" pitchFamily="34" charset="0"/>
                <a:cs typeface="Calibri" panose="020F0502020204030204" pitchFamily="34" charset="0"/>
              </a:rPr>
              <a:t>DW decomposition</a:t>
            </a:r>
            <a:endParaRPr lang="zh-CN" altLang="en-US" sz="1400" dirty="0">
              <a:solidFill>
                <a:schemeClr val="accent2"/>
              </a:solidFill>
              <a:latin typeface="Calibri" panose="020F0502020204030204" pitchFamily="34" charset="0"/>
              <a:cs typeface="Calibri" panose="020F0502020204030204" pitchFamily="34" charset="0"/>
            </a:endParaRPr>
          </a:p>
        </p:txBody>
      </p:sp>
      <p:sp>
        <p:nvSpPr>
          <p:cNvPr id="35" name="文本框 5">
            <a:extLst>
              <a:ext uri="{FF2B5EF4-FFF2-40B4-BE49-F238E27FC236}">
                <a16:creationId xmlns:a16="http://schemas.microsoft.com/office/drawing/2014/main" id="{73EAFB76-7BA4-5502-A90C-430F28259669}"/>
              </a:ext>
            </a:extLst>
          </p:cNvPr>
          <p:cNvSpPr txBox="1"/>
          <p:nvPr/>
        </p:nvSpPr>
        <p:spPr>
          <a:xfrm>
            <a:off x="8049658" y="5053961"/>
            <a:ext cx="881271" cy="523220"/>
          </a:xfrm>
          <a:prstGeom prst="rect">
            <a:avLst/>
          </a:prstGeom>
          <a:noFill/>
        </p:spPr>
        <p:txBody>
          <a:bodyPr wrap="square">
            <a:spAutoFit/>
          </a:bodyPr>
          <a:lstStyle/>
          <a:p>
            <a:r>
              <a:rPr lang="en-US" altLang="zh-CN" sz="1400" dirty="0">
                <a:solidFill>
                  <a:schemeClr val="accent2"/>
                </a:solidFill>
                <a:latin typeface="Calibri" panose="020F0502020204030204" pitchFamily="34" charset="0"/>
                <a:ea typeface="Calibri" panose="020F0502020204030204" pitchFamily="34" charset="0"/>
                <a:cs typeface="Calibri" panose="020F0502020204030204" pitchFamily="34" charset="0"/>
              </a:rPr>
              <a:t>Block </a:t>
            </a:r>
          </a:p>
          <a:p>
            <a:r>
              <a:rPr lang="en-US" altLang="zh-CN" sz="1400" dirty="0">
                <a:solidFill>
                  <a:schemeClr val="accent2"/>
                </a:solidFill>
                <a:latin typeface="Calibri" panose="020F0502020204030204" pitchFamily="34" charset="0"/>
                <a:ea typeface="Calibri" panose="020F0502020204030204" pitchFamily="34" charset="0"/>
                <a:cs typeface="Calibri" panose="020F0502020204030204" pitchFamily="34" charset="0"/>
              </a:rPr>
              <a:t>structure</a:t>
            </a:r>
            <a:endParaRPr lang="zh-CN" altLang="en-US" sz="1400" dirty="0">
              <a:solidFill>
                <a:schemeClr val="accent2"/>
              </a:solidFill>
              <a:latin typeface="Calibri" panose="020F0502020204030204" pitchFamily="34" charset="0"/>
              <a:cs typeface="Calibri" panose="020F0502020204030204" pitchFamily="34" charset="0"/>
            </a:endParaRPr>
          </a:p>
        </p:txBody>
      </p:sp>
      <p:grpSp>
        <p:nvGrpSpPr>
          <p:cNvPr id="36" name="组合 57">
            <a:extLst>
              <a:ext uri="{FF2B5EF4-FFF2-40B4-BE49-F238E27FC236}">
                <a16:creationId xmlns:a16="http://schemas.microsoft.com/office/drawing/2014/main" id="{EE5E5698-70CC-571F-BAB8-39B99FA97661}"/>
              </a:ext>
            </a:extLst>
          </p:cNvPr>
          <p:cNvGrpSpPr/>
          <p:nvPr/>
        </p:nvGrpSpPr>
        <p:grpSpPr>
          <a:xfrm>
            <a:off x="8875219" y="4509575"/>
            <a:ext cx="3133901" cy="1839527"/>
            <a:chOff x="8681855" y="4466021"/>
            <a:chExt cx="3133901" cy="1839527"/>
          </a:xfrm>
        </p:grpSpPr>
        <p:sp>
          <p:nvSpPr>
            <p:cNvPr id="37" name="矩形 8">
              <a:extLst>
                <a:ext uri="{FF2B5EF4-FFF2-40B4-BE49-F238E27FC236}">
                  <a16:creationId xmlns:a16="http://schemas.microsoft.com/office/drawing/2014/main" id="{308927D3-8D94-587E-3822-62E45C02AD02}"/>
                </a:ext>
              </a:extLst>
            </p:cNvPr>
            <p:cNvSpPr/>
            <p:nvPr/>
          </p:nvSpPr>
          <p:spPr>
            <a:xfrm>
              <a:off x="8833591" y="4678496"/>
              <a:ext cx="2175304" cy="1431757"/>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14">
              <a:extLst>
                <a:ext uri="{FF2B5EF4-FFF2-40B4-BE49-F238E27FC236}">
                  <a16:creationId xmlns:a16="http://schemas.microsoft.com/office/drawing/2014/main" id="{6B01E314-D488-61EF-AF40-AC857F0A7CE1}"/>
                </a:ext>
              </a:extLst>
            </p:cNvPr>
            <p:cNvSpPr/>
            <p:nvPr/>
          </p:nvSpPr>
          <p:spPr>
            <a:xfrm>
              <a:off x="8833591" y="4678496"/>
              <a:ext cx="1081934" cy="288035"/>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9" name="矩形 16">
              <a:extLst>
                <a:ext uri="{FF2B5EF4-FFF2-40B4-BE49-F238E27FC236}">
                  <a16:creationId xmlns:a16="http://schemas.microsoft.com/office/drawing/2014/main" id="{1BCF15E1-5563-46E3-9E16-E37DA3C0B430}"/>
                </a:ext>
              </a:extLst>
            </p:cNvPr>
            <p:cNvSpPr/>
            <p:nvPr/>
          </p:nvSpPr>
          <p:spPr>
            <a:xfrm>
              <a:off x="8833591" y="4966808"/>
              <a:ext cx="1081934" cy="288035"/>
            </a:xfrm>
            <a:prstGeom prst="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18">
              <a:extLst>
                <a:ext uri="{FF2B5EF4-FFF2-40B4-BE49-F238E27FC236}">
                  <a16:creationId xmlns:a16="http://schemas.microsoft.com/office/drawing/2014/main" id="{57B01DF1-0F8F-2398-B206-92C5E108C2EC}"/>
                </a:ext>
              </a:extLst>
            </p:cNvPr>
            <p:cNvSpPr/>
            <p:nvPr/>
          </p:nvSpPr>
          <p:spPr>
            <a:xfrm>
              <a:off x="9915525" y="5258721"/>
              <a:ext cx="1093370" cy="523220"/>
            </a:xfrm>
            <a:prstGeom prst="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20">
              <a:extLst>
                <a:ext uri="{FF2B5EF4-FFF2-40B4-BE49-F238E27FC236}">
                  <a16:creationId xmlns:a16="http://schemas.microsoft.com/office/drawing/2014/main" id="{DE94BFF0-5A86-3324-BA52-F60FD40500AE}"/>
                </a:ext>
              </a:extLst>
            </p:cNvPr>
            <p:cNvSpPr/>
            <p:nvPr/>
          </p:nvSpPr>
          <p:spPr>
            <a:xfrm>
              <a:off x="8835671" y="5781940"/>
              <a:ext cx="1079854" cy="328313"/>
            </a:xfrm>
            <a:prstGeom prst="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21">
              <a:extLst>
                <a:ext uri="{FF2B5EF4-FFF2-40B4-BE49-F238E27FC236}">
                  <a16:creationId xmlns:a16="http://schemas.microsoft.com/office/drawing/2014/main" id="{D8990645-76D4-8E72-39C1-BF5FFF2999AD}"/>
                </a:ext>
              </a:extLst>
            </p:cNvPr>
            <p:cNvSpPr/>
            <p:nvPr/>
          </p:nvSpPr>
          <p:spPr>
            <a:xfrm>
              <a:off x="9915933" y="5781940"/>
              <a:ext cx="1092962" cy="328313"/>
            </a:xfrm>
            <a:prstGeom prst="rect">
              <a:avLst/>
            </a:prstGeom>
            <a:solidFill>
              <a:srgbClr val="F5BBA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43" name="文本框 22">
                  <a:extLst>
                    <a:ext uri="{FF2B5EF4-FFF2-40B4-BE49-F238E27FC236}">
                      <a16:creationId xmlns:a16="http://schemas.microsoft.com/office/drawing/2014/main" id="{E8921B0E-7E07-2FA6-AEEE-5035060D884E}"/>
                    </a:ext>
                  </a:extLst>
                </p:cNvPr>
                <p:cNvSpPr txBox="1"/>
                <p:nvPr/>
              </p:nvSpPr>
              <p:spPr>
                <a:xfrm>
                  <a:off x="9264143" y="4730180"/>
                  <a:ext cx="220830" cy="184666"/>
                </a:xfrm>
                <a:prstGeom prst="rect">
                  <a:avLst/>
                </a:prstGeom>
                <a:noFill/>
              </p:spPr>
              <p:txBody>
                <a:bodyPr wrap="none" lIns="0" tIns="0" rIns="0" bIns="0" rtlCol="0">
                  <a:spAutoFit/>
                </a:bodyPr>
                <a:lstStyle/>
                <a:p>
                  <a:pPr/>
                  <a14:m>
                    <m:oMathPara xmlns:m="http://schemas.openxmlformats.org/officeDocument/2006/math">
                      <m:oMathParaPr>
                        <m:jc m:val="center"/>
                      </m:oMathParaPr>
                      <m:oMath xmlns:m="http://schemas.openxmlformats.org/officeDocument/2006/math">
                        <m:sSub>
                          <m:sSubPr>
                            <m:ctrlPr>
                              <a:rPr lang="en-US" altLang="zh-CN" sz="1200" b="1" i="1" smtClean="0">
                                <a:latin typeface="Cambria Math" panose="02040503050406030204" pitchFamily="18" charset="0"/>
                              </a:rPr>
                            </m:ctrlPr>
                          </m:sSubPr>
                          <m:e>
                            <m:r>
                              <a:rPr lang="en-US" altLang="zh-CN" sz="1200" b="1" i="0" smtClean="0">
                                <a:latin typeface="Cambria Math" panose="02040503050406030204" pitchFamily="18" charset="0"/>
                              </a:rPr>
                              <m:t>𝐁</m:t>
                            </m:r>
                          </m:e>
                          <m:sub>
                            <m:r>
                              <a:rPr lang="en-US" altLang="zh-CN" sz="1200" b="0" i="0" smtClean="0">
                                <a:latin typeface="Cambria Math" panose="02040503050406030204" pitchFamily="18" charset="0"/>
                              </a:rPr>
                              <m:t>1</m:t>
                            </m:r>
                          </m:sub>
                        </m:sSub>
                      </m:oMath>
                    </m:oMathPara>
                  </a14:m>
                  <a:endParaRPr lang="zh-CN" altLang="en-US" sz="1200" dirty="0"/>
                </a:p>
              </p:txBody>
            </p:sp>
          </mc:Choice>
          <mc:Fallback xmlns="">
            <p:sp>
              <p:nvSpPr>
                <p:cNvPr id="23" name="文本框 22">
                  <a:extLst>
                    <a:ext uri="{FF2B5EF4-FFF2-40B4-BE49-F238E27FC236}">
                      <a16:creationId xmlns:a16="http://schemas.microsoft.com/office/drawing/2014/main" id="{863888CF-F4A0-FBCF-A330-2BFB146CABBB}"/>
                    </a:ext>
                  </a:extLst>
                </p:cNvPr>
                <p:cNvSpPr txBox="1">
                  <a:spLocks noRot="1" noChangeAspect="1" noMove="1" noResize="1" noEditPoints="1" noAdjustHandles="1" noChangeArrowheads="1" noChangeShapeType="1" noTextEdit="1"/>
                </p:cNvSpPr>
                <p:nvPr/>
              </p:nvSpPr>
              <p:spPr>
                <a:xfrm>
                  <a:off x="9264143" y="4730180"/>
                  <a:ext cx="220830" cy="184666"/>
                </a:xfrm>
                <a:prstGeom prst="rect">
                  <a:avLst/>
                </a:prstGeom>
                <a:blipFill>
                  <a:blip r:embed="rId12"/>
                  <a:stretch>
                    <a:fillRect l="-13889" b="-1333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4" name="文本框 25">
                  <a:extLst>
                    <a:ext uri="{FF2B5EF4-FFF2-40B4-BE49-F238E27FC236}">
                      <a16:creationId xmlns:a16="http://schemas.microsoft.com/office/drawing/2014/main" id="{5BCEE878-77C5-BC67-CDF4-1358BD4B62A6}"/>
                    </a:ext>
                  </a:extLst>
                </p:cNvPr>
                <p:cNvSpPr txBox="1"/>
                <p:nvPr/>
              </p:nvSpPr>
              <p:spPr>
                <a:xfrm>
                  <a:off x="9264143" y="5018492"/>
                  <a:ext cx="224420" cy="184666"/>
                </a:xfrm>
                <a:prstGeom prst="rect">
                  <a:avLst/>
                </a:prstGeom>
                <a:noFill/>
              </p:spPr>
              <p:txBody>
                <a:bodyPr wrap="none" lIns="0" tIns="0" rIns="0" bIns="0" rtlCol="0">
                  <a:spAutoFit/>
                </a:bodyPr>
                <a:lstStyle/>
                <a:p>
                  <a:pPr/>
                  <a14:m>
                    <m:oMathPara xmlns:m="http://schemas.openxmlformats.org/officeDocument/2006/math">
                      <m:oMathParaPr>
                        <m:jc m:val="center"/>
                      </m:oMathParaPr>
                      <m:oMath xmlns:m="http://schemas.openxmlformats.org/officeDocument/2006/math">
                        <m:sSub>
                          <m:sSubPr>
                            <m:ctrlPr>
                              <a:rPr lang="en-US" altLang="zh-CN" sz="1200" b="1" i="1" smtClean="0">
                                <a:latin typeface="Cambria Math" panose="02040503050406030204" pitchFamily="18" charset="0"/>
                              </a:rPr>
                            </m:ctrlPr>
                          </m:sSubPr>
                          <m:e>
                            <m:r>
                              <a:rPr lang="en-US" altLang="zh-CN" sz="1200" b="1" i="0" smtClean="0">
                                <a:latin typeface="Cambria Math" panose="02040503050406030204" pitchFamily="18" charset="0"/>
                              </a:rPr>
                              <m:t>𝐁</m:t>
                            </m:r>
                          </m:e>
                          <m:sub>
                            <m:r>
                              <a:rPr lang="en-US" altLang="zh-CN" sz="1200" b="0" i="0" smtClean="0">
                                <a:latin typeface="Cambria Math" panose="02040503050406030204" pitchFamily="18" charset="0"/>
                              </a:rPr>
                              <m:t>2</m:t>
                            </m:r>
                          </m:sub>
                        </m:sSub>
                      </m:oMath>
                    </m:oMathPara>
                  </a14:m>
                  <a:endParaRPr lang="zh-CN" altLang="en-US" sz="1200" dirty="0"/>
                </a:p>
              </p:txBody>
            </p:sp>
          </mc:Choice>
          <mc:Fallback xmlns="">
            <p:sp>
              <p:nvSpPr>
                <p:cNvPr id="26" name="文本框 25">
                  <a:extLst>
                    <a:ext uri="{FF2B5EF4-FFF2-40B4-BE49-F238E27FC236}">
                      <a16:creationId xmlns:a16="http://schemas.microsoft.com/office/drawing/2014/main" id="{482F26D8-7B32-F1AB-D73F-3AC82FCFDCEC}"/>
                    </a:ext>
                  </a:extLst>
                </p:cNvPr>
                <p:cNvSpPr txBox="1">
                  <a:spLocks noRot="1" noChangeAspect="1" noMove="1" noResize="1" noEditPoints="1" noAdjustHandles="1" noChangeArrowheads="1" noChangeShapeType="1" noTextEdit="1"/>
                </p:cNvSpPr>
                <p:nvPr/>
              </p:nvSpPr>
              <p:spPr>
                <a:xfrm>
                  <a:off x="9264143" y="5018492"/>
                  <a:ext cx="224420" cy="184666"/>
                </a:xfrm>
                <a:prstGeom prst="rect">
                  <a:avLst/>
                </a:prstGeom>
                <a:blipFill>
                  <a:blip r:embed="rId13"/>
                  <a:stretch>
                    <a:fillRect l="-13514" b="-967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5" name="文本框 26">
                  <a:extLst>
                    <a:ext uri="{FF2B5EF4-FFF2-40B4-BE49-F238E27FC236}">
                      <a16:creationId xmlns:a16="http://schemas.microsoft.com/office/drawing/2014/main" id="{52147684-03D1-7EC4-12A5-FDFE5121720E}"/>
                    </a:ext>
                  </a:extLst>
                </p:cNvPr>
                <p:cNvSpPr txBox="1"/>
                <p:nvPr/>
              </p:nvSpPr>
              <p:spPr>
                <a:xfrm>
                  <a:off x="10392582" y="4874198"/>
                  <a:ext cx="126637" cy="184666"/>
                </a:xfrm>
                <a:prstGeom prst="rect">
                  <a:avLst/>
                </a:prstGeom>
                <a:noFill/>
              </p:spPr>
              <p:txBody>
                <a:bodyPr wrap="none" lIns="0" tIns="0" rIns="0" bIns="0" rtlCol="0">
                  <a:spAutoFit/>
                </a:bodyPr>
                <a:lstStyle/>
                <a:p>
                  <a:pPr/>
                  <a14:m>
                    <m:oMathPara xmlns:m="http://schemas.openxmlformats.org/officeDocument/2006/math">
                      <m:oMathParaPr>
                        <m:jc m:val="center"/>
                      </m:oMathParaPr>
                      <m:oMath xmlns:m="http://schemas.openxmlformats.org/officeDocument/2006/math">
                        <m:r>
                          <a:rPr lang="en-US" altLang="zh-CN" sz="1200" b="0" i="1" smtClean="0">
                            <a:latin typeface="Cambria Math" panose="02040503050406030204" pitchFamily="18" charset="0"/>
                          </a:rPr>
                          <m:t>0</m:t>
                        </m:r>
                      </m:oMath>
                    </m:oMathPara>
                  </a14:m>
                  <a:endParaRPr lang="zh-CN" altLang="en-US" sz="1200" dirty="0"/>
                </a:p>
              </p:txBody>
            </p:sp>
          </mc:Choice>
          <mc:Fallback xmlns="">
            <p:sp>
              <p:nvSpPr>
                <p:cNvPr id="27" name="文本框 26">
                  <a:extLst>
                    <a:ext uri="{FF2B5EF4-FFF2-40B4-BE49-F238E27FC236}">
                      <a16:creationId xmlns:a16="http://schemas.microsoft.com/office/drawing/2014/main" id="{E24B5614-01D7-2C95-90FF-81AB60CFED65}"/>
                    </a:ext>
                  </a:extLst>
                </p:cNvPr>
                <p:cNvSpPr txBox="1">
                  <a:spLocks noRot="1" noChangeAspect="1" noMove="1" noResize="1" noEditPoints="1" noAdjustHandles="1" noChangeArrowheads="1" noChangeShapeType="1" noTextEdit="1"/>
                </p:cNvSpPr>
                <p:nvPr/>
              </p:nvSpPr>
              <p:spPr>
                <a:xfrm>
                  <a:off x="10392582" y="4874198"/>
                  <a:ext cx="126637" cy="184666"/>
                </a:xfrm>
                <a:prstGeom prst="rect">
                  <a:avLst/>
                </a:prstGeom>
                <a:blipFill>
                  <a:blip r:embed="rId14"/>
                  <a:stretch>
                    <a:fillRect l="-28571" r="-23810" b="-666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6" name="文本框 27">
                  <a:extLst>
                    <a:ext uri="{FF2B5EF4-FFF2-40B4-BE49-F238E27FC236}">
                      <a16:creationId xmlns:a16="http://schemas.microsoft.com/office/drawing/2014/main" id="{DACDF115-C93B-B3D4-54FF-180F52A2B3FC}"/>
                    </a:ext>
                  </a:extLst>
                </p:cNvPr>
                <p:cNvSpPr txBox="1"/>
                <p:nvPr/>
              </p:nvSpPr>
              <p:spPr>
                <a:xfrm>
                  <a:off x="9311240" y="5430163"/>
                  <a:ext cx="126637" cy="184666"/>
                </a:xfrm>
                <a:prstGeom prst="rect">
                  <a:avLst/>
                </a:prstGeom>
                <a:noFill/>
              </p:spPr>
              <p:txBody>
                <a:bodyPr wrap="none" lIns="0" tIns="0" rIns="0" bIns="0" rtlCol="0">
                  <a:spAutoFit/>
                </a:bodyPr>
                <a:lstStyle/>
                <a:p>
                  <a:pPr/>
                  <a14:m>
                    <m:oMathPara xmlns:m="http://schemas.openxmlformats.org/officeDocument/2006/math">
                      <m:oMathParaPr>
                        <m:jc m:val="center"/>
                      </m:oMathParaPr>
                      <m:oMath xmlns:m="http://schemas.openxmlformats.org/officeDocument/2006/math">
                        <m:r>
                          <a:rPr lang="en-US" altLang="zh-CN" sz="1200" b="0" i="1" smtClean="0">
                            <a:latin typeface="Cambria Math" panose="02040503050406030204" pitchFamily="18" charset="0"/>
                          </a:rPr>
                          <m:t>0</m:t>
                        </m:r>
                      </m:oMath>
                    </m:oMathPara>
                  </a14:m>
                  <a:endParaRPr lang="zh-CN" altLang="en-US" sz="1200" dirty="0"/>
                </a:p>
              </p:txBody>
            </p:sp>
          </mc:Choice>
          <mc:Fallback xmlns="">
            <p:sp>
              <p:nvSpPr>
                <p:cNvPr id="28" name="文本框 27">
                  <a:extLst>
                    <a:ext uri="{FF2B5EF4-FFF2-40B4-BE49-F238E27FC236}">
                      <a16:creationId xmlns:a16="http://schemas.microsoft.com/office/drawing/2014/main" id="{47D7F403-B9BF-A23B-9846-E937D2857202}"/>
                    </a:ext>
                  </a:extLst>
                </p:cNvPr>
                <p:cNvSpPr txBox="1">
                  <a:spLocks noRot="1" noChangeAspect="1" noMove="1" noResize="1" noEditPoints="1" noAdjustHandles="1" noChangeArrowheads="1" noChangeShapeType="1" noTextEdit="1"/>
                </p:cNvSpPr>
                <p:nvPr/>
              </p:nvSpPr>
              <p:spPr>
                <a:xfrm>
                  <a:off x="9311240" y="5430163"/>
                  <a:ext cx="126637" cy="184666"/>
                </a:xfrm>
                <a:prstGeom prst="rect">
                  <a:avLst/>
                </a:prstGeom>
                <a:blipFill>
                  <a:blip r:embed="rId14"/>
                  <a:stretch>
                    <a:fillRect l="-28571" r="-23810" b="-666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7" name="文本框 29">
                  <a:extLst>
                    <a:ext uri="{FF2B5EF4-FFF2-40B4-BE49-F238E27FC236}">
                      <a16:creationId xmlns:a16="http://schemas.microsoft.com/office/drawing/2014/main" id="{339977CE-531C-182A-FD9D-B90B026062C5}"/>
                    </a:ext>
                  </a:extLst>
                </p:cNvPr>
                <p:cNvSpPr txBox="1"/>
                <p:nvPr/>
              </p:nvSpPr>
              <p:spPr>
                <a:xfrm>
                  <a:off x="10393383" y="5430163"/>
                  <a:ext cx="131446" cy="184666"/>
                </a:xfrm>
                <a:prstGeom prst="rect">
                  <a:avLst/>
                </a:prstGeom>
                <a:noFill/>
              </p:spPr>
              <p:txBody>
                <a:bodyPr wrap="none" lIns="0" tIns="0" rIns="0" bIns="0" rtlCol="0">
                  <a:spAutoFit/>
                </a:bodyPr>
                <a:lstStyle/>
                <a:p>
                  <a:pPr/>
                  <a14:m>
                    <m:oMathPara xmlns:m="http://schemas.openxmlformats.org/officeDocument/2006/math">
                      <m:oMathParaPr>
                        <m:jc m:val="center"/>
                      </m:oMathParaPr>
                      <m:oMath xmlns:m="http://schemas.openxmlformats.org/officeDocument/2006/math">
                        <m:r>
                          <a:rPr lang="en-US" altLang="zh-CN" sz="1200" b="1" i="0" smtClean="0">
                            <a:latin typeface="Cambria Math" panose="02040503050406030204" pitchFamily="18" charset="0"/>
                          </a:rPr>
                          <m:t>𝐂</m:t>
                        </m:r>
                      </m:oMath>
                    </m:oMathPara>
                  </a14:m>
                  <a:endParaRPr lang="zh-CN" altLang="en-US" sz="1200" b="1" dirty="0"/>
                </a:p>
              </p:txBody>
            </p:sp>
          </mc:Choice>
          <mc:Fallback xmlns="">
            <p:sp>
              <p:nvSpPr>
                <p:cNvPr id="30" name="文本框 29">
                  <a:extLst>
                    <a:ext uri="{FF2B5EF4-FFF2-40B4-BE49-F238E27FC236}">
                      <a16:creationId xmlns:a16="http://schemas.microsoft.com/office/drawing/2014/main" id="{8EADD258-12CC-7384-A1CC-C18AAFE4E8D1}"/>
                    </a:ext>
                  </a:extLst>
                </p:cNvPr>
                <p:cNvSpPr txBox="1">
                  <a:spLocks noRot="1" noChangeAspect="1" noMove="1" noResize="1" noEditPoints="1" noAdjustHandles="1" noChangeArrowheads="1" noChangeShapeType="1" noTextEdit="1"/>
                </p:cNvSpPr>
                <p:nvPr/>
              </p:nvSpPr>
              <p:spPr>
                <a:xfrm>
                  <a:off x="10393383" y="5430163"/>
                  <a:ext cx="131446" cy="184666"/>
                </a:xfrm>
                <a:prstGeom prst="rect">
                  <a:avLst/>
                </a:prstGeom>
                <a:blipFill>
                  <a:blip r:embed="rId15"/>
                  <a:stretch>
                    <a:fillRect l="-27273" r="-22727" b="-666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8" name="文本框 30">
                  <a:extLst>
                    <a:ext uri="{FF2B5EF4-FFF2-40B4-BE49-F238E27FC236}">
                      <a16:creationId xmlns:a16="http://schemas.microsoft.com/office/drawing/2014/main" id="{31DFBF49-EA44-6F12-7D53-024416AA12B5}"/>
                    </a:ext>
                  </a:extLst>
                </p:cNvPr>
                <p:cNvSpPr txBox="1"/>
                <p:nvPr/>
              </p:nvSpPr>
              <p:spPr>
                <a:xfrm>
                  <a:off x="10387773" y="5851414"/>
                  <a:ext cx="142667" cy="184666"/>
                </a:xfrm>
                <a:prstGeom prst="rect">
                  <a:avLst/>
                </a:prstGeom>
                <a:noFill/>
              </p:spPr>
              <p:txBody>
                <a:bodyPr wrap="none" lIns="0" tIns="0" rIns="0" bIns="0" rtlCol="0">
                  <a:spAutoFit/>
                </a:bodyPr>
                <a:lstStyle/>
                <a:p>
                  <a:pPr/>
                  <a14:m>
                    <m:oMathPara xmlns:m="http://schemas.openxmlformats.org/officeDocument/2006/math">
                      <m:oMathParaPr>
                        <m:jc m:val="center"/>
                      </m:oMathParaPr>
                      <m:oMath xmlns:m="http://schemas.openxmlformats.org/officeDocument/2006/math">
                        <m:r>
                          <a:rPr lang="en-US" altLang="zh-CN" sz="1200" b="1" i="0" smtClean="0">
                            <a:latin typeface="Cambria Math" panose="02040503050406030204" pitchFamily="18" charset="0"/>
                          </a:rPr>
                          <m:t>𝐆</m:t>
                        </m:r>
                      </m:oMath>
                    </m:oMathPara>
                  </a14:m>
                  <a:endParaRPr lang="zh-CN" altLang="en-US" sz="1200" b="1" dirty="0"/>
                </a:p>
              </p:txBody>
            </p:sp>
          </mc:Choice>
          <mc:Fallback xmlns="">
            <p:sp>
              <p:nvSpPr>
                <p:cNvPr id="31" name="文本框 30">
                  <a:extLst>
                    <a:ext uri="{FF2B5EF4-FFF2-40B4-BE49-F238E27FC236}">
                      <a16:creationId xmlns:a16="http://schemas.microsoft.com/office/drawing/2014/main" id="{EFB952E4-4D1F-5FBD-E792-B5F8DFE844AA}"/>
                    </a:ext>
                  </a:extLst>
                </p:cNvPr>
                <p:cNvSpPr txBox="1">
                  <a:spLocks noRot="1" noChangeAspect="1" noMove="1" noResize="1" noEditPoints="1" noAdjustHandles="1" noChangeArrowheads="1" noChangeShapeType="1" noTextEdit="1"/>
                </p:cNvSpPr>
                <p:nvPr/>
              </p:nvSpPr>
              <p:spPr>
                <a:xfrm>
                  <a:off x="10387773" y="5851414"/>
                  <a:ext cx="142667" cy="184666"/>
                </a:xfrm>
                <a:prstGeom prst="rect">
                  <a:avLst/>
                </a:prstGeom>
                <a:blipFill>
                  <a:blip r:embed="rId16"/>
                  <a:stretch>
                    <a:fillRect l="-26087" r="-26087" b="-666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9" name="文本框 31">
                  <a:extLst>
                    <a:ext uri="{FF2B5EF4-FFF2-40B4-BE49-F238E27FC236}">
                      <a16:creationId xmlns:a16="http://schemas.microsoft.com/office/drawing/2014/main" id="{45F9DB3B-0BCB-5B5E-04A6-4F2311031443}"/>
                    </a:ext>
                  </a:extLst>
                </p:cNvPr>
                <p:cNvSpPr txBox="1"/>
                <p:nvPr/>
              </p:nvSpPr>
              <p:spPr>
                <a:xfrm>
                  <a:off x="9311240" y="5851414"/>
                  <a:ext cx="145874" cy="184666"/>
                </a:xfrm>
                <a:prstGeom prst="rect">
                  <a:avLst/>
                </a:prstGeom>
                <a:noFill/>
              </p:spPr>
              <p:txBody>
                <a:bodyPr wrap="none" lIns="0" tIns="0" rIns="0" bIns="0" rtlCol="0">
                  <a:spAutoFit/>
                </a:bodyPr>
                <a:lstStyle/>
                <a:p>
                  <a:pPr/>
                  <a14:m>
                    <m:oMathPara xmlns:m="http://schemas.openxmlformats.org/officeDocument/2006/math">
                      <m:oMathParaPr>
                        <m:jc m:val="center"/>
                      </m:oMathParaPr>
                      <m:oMath xmlns:m="http://schemas.openxmlformats.org/officeDocument/2006/math">
                        <m:r>
                          <a:rPr lang="en-US" altLang="zh-CN" sz="1200" b="1" i="0" smtClean="0">
                            <a:latin typeface="Cambria Math" panose="02040503050406030204" pitchFamily="18" charset="0"/>
                          </a:rPr>
                          <m:t>𝐀</m:t>
                        </m:r>
                      </m:oMath>
                    </m:oMathPara>
                  </a14:m>
                  <a:endParaRPr lang="zh-CN" altLang="en-US" sz="1200" b="1" dirty="0"/>
                </a:p>
              </p:txBody>
            </p:sp>
          </mc:Choice>
          <mc:Fallback xmlns="">
            <p:sp>
              <p:nvSpPr>
                <p:cNvPr id="32" name="文本框 31">
                  <a:extLst>
                    <a:ext uri="{FF2B5EF4-FFF2-40B4-BE49-F238E27FC236}">
                      <a16:creationId xmlns:a16="http://schemas.microsoft.com/office/drawing/2014/main" id="{65E565AE-DF78-51D1-4071-429AF8BFC035}"/>
                    </a:ext>
                  </a:extLst>
                </p:cNvPr>
                <p:cNvSpPr txBox="1">
                  <a:spLocks noRot="1" noChangeAspect="1" noMove="1" noResize="1" noEditPoints="1" noAdjustHandles="1" noChangeArrowheads="1" noChangeShapeType="1" noTextEdit="1"/>
                </p:cNvSpPr>
                <p:nvPr/>
              </p:nvSpPr>
              <p:spPr>
                <a:xfrm>
                  <a:off x="9311240" y="5851414"/>
                  <a:ext cx="145874" cy="184666"/>
                </a:xfrm>
                <a:prstGeom prst="rect">
                  <a:avLst/>
                </a:prstGeom>
                <a:blipFill>
                  <a:blip r:embed="rId17"/>
                  <a:stretch>
                    <a:fillRect l="-25000" r="-20833" b="-6667"/>
                  </a:stretch>
                </a:blipFill>
              </p:spPr>
              <p:txBody>
                <a:bodyPr/>
                <a:lstStyle/>
                <a:p>
                  <a:r>
                    <a:rPr lang="zh-CN" altLang="en-US">
                      <a:noFill/>
                    </a:rPr>
                    <a:t> </a:t>
                  </a:r>
                </a:p>
              </p:txBody>
            </p:sp>
          </mc:Fallback>
        </mc:AlternateContent>
        <p:sp>
          <p:nvSpPr>
            <p:cNvPr id="50" name="矩形 33">
              <a:extLst>
                <a:ext uri="{FF2B5EF4-FFF2-40B4-BE49-F238E27FC236}">
                  <a16:creationId xmlns:a16="http://schemas.microsoft.com/office/drawing/2014/main" id="{D6487CAC-5A50-2005-C757-9E89F94B1105}"/>
                </a:ext>
              </a:extLst>
            </p:cNvPr>
            <p:cNvSpPr/>
            <p:nvPr/>
          </p:nvSpPr>
          <p:spPr>
            <a:xfrm>
              <a:off x="11394442" y="4678496"/>
              <a:ext cx="278446" cy="1431757"/>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35">
              <a:extLst>
                <a:ext uri="{FF2B5EF4-FFF2-40B4-BE49-F238E27FC236}">
                  <a16:creationId xmlns:a16="http://schemas.microsoft.com/office/drawing/2014/main" id="{F1FC3EB2-6595-F2D7-6A1E-CF6C1B837C08}"/>
                </a:ext>
              </a:extLst>
            </p:cNvPr>
            <p:cNvSpPr/>
            <p:nvPr/>
          </p:nvSpPr>
          <p:spPr>
            <a:xfrm>
              <a:off x="11394495" y="4678170"/>
              <a:ext cx="278393" cy="288035"/>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2" name="矩形 38">
              <a:extLst>
                <a:ext uri="{FF2B5EF4-FFF2-40B4-BE49-F238E27FC236}">
                  <a16:creationId xmlns:a16="http://schemas.microsoft.com/office/drawing/2014/main" id="{41238D3C-18AF-1329-B8AF-BAD512F37410}"/>
                </a:ext>
              </a:extLst>
            </p:cNvPr>
            <p:cNvSpPr/>
            <p:nvPr/>
          </p:nvSpPr>
          <p:spPr>
            <a:xfrm>
              <a:off x="11393488" y="4965923"/>
              <a:ext cx="278393" cy="288035"/>
            </a:xfrm>
            <a:prstGeom prst="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39">
              <a:extLst>
                <a:ext uri="{FF2B5EF4-FFF2-40B4-BE49-F238E27FC236}">
                  <a16:creationId xmlns:a16="http://schemas.microsoft.com/office/drawing/2014/main" id="{407FFA16-A7E0-12E6-D325-B40E9C5BDDEA}"/>
                </a:ext>
              </a:extLst>
            </p:cNvPr>
            <p:cNvSpPr/>
            <p:nvPr/>
          </p:nvSpPr>
          <p:spPr>
            <a:xfrm>
              <a:off x="11393840" y="5253632"/>
              <a:ext cx="278041" cy="523220"/>
            </a:xfrm>
            <a:prstGeom prst="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42">
              <a:extLst>
                <a:ext uri="{FF2B5EF4-FFF2-40B4-BE49-F238E27FC236}">
                  <a16:creationId xmlns:a16="http://schemas.microsoft.com/office/drawing/2014/main" id="{573A95FC-E858-C312-79A4-F8D3FFDBC4CC}"/>
                </a:ext>
              </a:extLst>
            </p:cNvPr>
            <p:cNvSpPr/>
            <p:nvPr/>
          </p:nvSpPr>
          <p:spPr>
            <a:xfrm>
              <a:off x="11394787" y="5778446"/>
              <a:ext cx="277093" cy="331807"/>
            </a:xfrm>
            <a:prstGeom prst="rect">
              <a:avLst/>
            </a:prstGeom>
            <a:solidFill>
              <a:srgbClr val="F5BBA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55" name="文本框 44">
                  <a:extLst>
                    <a:ext uri="{FF2B5EF4-FFF2-40B4-BE49-F238E27FC236}">
                      <a16:creationId xmlns:a16="http://schemas.microsoft.com/office/drawing/2014/main" id="{7201FA2A-7A6E-BA59-4433-18B2B8935C5E}"/>
                    </a:ext>
                  </a:extLst>
                </p:cNvPr>
                <p:cNvSpPr txBox="1"/>
                <p:nvPr/>
              </p:nvSpPr>
              <p:spPr>
                <a:xfrm>
                  <a:off x="11434911" y="4726704"/>
                  <a:ext cx="203197" cy="184666"/>
                </a:xfrm>
                <a:prstGeom prst="rect">
                  <a:avLst/>
                </a:prstGeom>
                <a:noFill/>
              </p:spPr>
              <p:txBody>
                <a:bodyPr wrap="none" lIns="0" tIns="0" rIns="0" bIns="0" rtlCol="0">
                  <a:spAutoFit/>
                </a:bodyPr>
                <a:lstStyle/>
                <a:p>
                  <a:pPr/>
                  <a14:m>
                    <m:oMathPara xmlns:m="http://schemas.openxmlformats.org/officeDocument/2006/math">
                      <m:oMathParaPr>
                        <m:jc m:val="center"/>
                      </m:oMathParaPr>
                      <m:oMath xmlns:m="http://schemas.openxmlformats.org/officeDocument/2006/math">
                        <m:sSub>
                          <m:sSubPr>
                            <m:ctrlPr>
                              <a:rPr lang="en-US" altLang="zh-CN" sz="1200" b="1" i="1" smtClean="0">
                                <a:latin typeface="Cambria Math" panose="02040503050406030204" pitchFamily="18" charset="0"/>
                              </a:rPr>
                            </m:ctrlPr>
                          </m:sSubPr>
                          <m:e>
                            <m:r>
                              <a:rPr lang="en-US" altLang="zh-CN" sz="1200" b="1" i="0" smtClean="0">
                                <a:latin typeface="Cambria Math" panose="02040503050406030204" pitchFamily="18" charset="0"/>
                              </a:rPr>
                              <m:t>𝐛</m:t>
                            </m:r>
                          </m:e>
                          <m:sub>
                            <m:r>
                              <a:rPr lang="en-US" altLang="zh-CN" sz="1200" b="0" i="0" smtClean="0">
                                <a:latin typeface="Cambria Math" panose="02040503050406030204" pitchFamily="18" charset="0"/>
                              </a:rPr>
                              <m:t>1</m:t>
                            </m:r>
                          </m:sub>
                        </m:sSub>
                      </m:oMath>
                    </m:oMathPara>
                  </a14:m>
                  <a:endParaRPr lang="zh-CN" altLang="en-US" sz="1200" dirty="0"/>
                </a:p>
              </p:txBody>
            </p:sp>
          </mc:Choice>
          <mc:Fallback xmlns="">
            <p:sp>
              <p:nvSpPr>
                <p:cNvPr id="45" name="文本框 44">
                  <a:extLst>
                    <a:ext uri="{FF2B5EF4-FFF2-40B4-BE49-F238E27FC236}">
                      <a16:creationId xmlns:a16="http://schemas.microsoft.com/office/drawing/2014/main" id="{06D40CE8-23AB-85C1-5E4B-4ABADE1D0FF0}"/>
                    </a:ext>
                  </a:extLst>
                </p:cNvPr>
                <p:cNvSpPr txBox="1">
                  <a:spLocks noRot="1" noChangeAspect="1" noMove="1" noResize="1" noEditPoints="1" noAdjustHandles="1" noChangeArrowheads="1" noChangeShapeType="1" noTextEdit="1"/>
                </p:cNvSpPr>
                <p:nvPr/>
              </p:nvSpPr>
              <p:spPr>
                <a:xfrm>
                  <a:off x="11434911" y="4726704"/>
                  <a:ext cx="203197" cy="184666"/>
                </a:xfrm>
                <a:prstGeom prst="rect">
                  <a:avLst/>
                </a:prstGeom>
                <a:blipFill>
                  <a:blip r:embed="rId18"/>
                  <a:stretch>
                    <a:fillRect l="-21212" t="-3226" r="-3030" b="-967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56" name="文本框 46">
                  <a:extLst>
                    <a:ext uri="{FF2B5EF4-FFF2-40B4-BE49-F238E27FC236}">
                      <a16:creationId xmlns:a16="http://schemas.microsoft.com/office/drawing/2014/main" id="{0635C036-E05E-4ACA-EFE6-25613B9936AC}"/>
                    </a:ext>
                  </a:extLst>
                </p:cNvPr>
                <p:cNvSpPr txBox="1"/>
                <p:nvPr/>
              </p:nvSpPr>
              <p:spPr>
                <a:xfrm>
                  <a:off x="11435789" y="5014046"/>
                  <a:ext cx="206787" cy="184666"/>
                </a:xfrm>
                <a:prstGeom prst="rect">
                  <a:avLst/>
                </a:prstGeom>
                <a:noFill/>
              </p:spPr>
              <p:txBody>
                <a:bodyPr wrap="none" lIns="0" tIns="0" rIns="0" bIns="0" rtlCol="0">
                  <a:spAutoFit/>
                </a:bodyPr>
                <a:lstStyle/>
                <a:p>
                  <a:pPr/>
                  <a14:m>
                    <m:oMathPara xmlns:m="http://schemas.openxmlformats.org/officeDocument/2006/math">
                      <m:oMathParaPr>
                        <m:jc m:val="center"/>
                      </m:oMathParaPr>
                      <m:oMath xmlns:m="http://schemas.openxmlformats.org/officeDocument/2006/math">
                        <m:sSub>
                          <m:sSubPr>
                            <m:ctrlPr>
                              <a:rPr lang="en-US" altLang="zh-CN" sz="1200" b="1" i="1" smtClean="0">
                                <a:latin typeface="Cambria Math" panose="02040503050406030204" pitchFamily="18" charset="0"/>
                              </a:rPr>
                            </m:ctrlPr>
                          </m:sSubPr>
                          <m:e>
                            <m:r>
                              <a:rPr lang="en-US" altLang="zh-CN" sz="1200" b="1" i="0" smtClean="0">
                                <a:latin typeface="Cambria Math" panose="02040503050406030204" pitchFamily="18" charset="0"/>
                              </a:rPr>
                              <m:t>𝐛</m:t>
                            </m:r>
                          </m:e>
                          <m:sub>
                            <m:r>
                              <a:rPr lang="en-US" altLang="zh-CN" sz="1200" b="0" i="0" smtClean="0">
                                <a:latin typeface="Cambria Math" panose="02040503050406030204" pitchFamily="18" charset="0"/>
                              </a:rPr>
                              <m:t>2</m:t>
                            </m:r>
                          </m:sub>
                        </m:sSub>
                      </m:oMath>
                    </m:oMathPara>
                  </a14:m>
                  <a:endParaRPr lang="zh-CN" altLang="en-US" sz="1200" dirty="0"/>
                </a:p>
              </p:txBody>
            </p:sp>
          </mc:Choice>
          <mc:Fallback xmlns="">
            <p:sp>
              <p:nvSpPr>
                <p:cNvPr id="47" name="文本框 46">
                  <a:extLst>
                    <a:ext uri="{FF2B5EF4-FFF2-40B4-BE49-F238E27FC236}">
                      <a16:creationId xmlns:a16="http://schemas.microsoft.com/office/drawing/2014/main" id="{420AD0A8-B8DA-A997-4205-641B5A949F38}"/>
                    </a:ext>
                  </a:extLst>
                </p:cNvPr>
                <p:cNvSpPr txBox="1">
                  <a:spLocks noRot="1" noChangeAspect="1" noMove="1" noResize="1" noEditPoints="1" noAdjustHandles="1" noChangeArrowheads="1" noChangeShapeType="1" noTextEdit="1"/>
                </p:cNvSpPr>
                <p:nvPr/>
              </p:nvSpPr>
              <p:spPr>
                <a:xfrm>
                  <a:off x="11435789" y="5014046"/>
                  <a:ext cx="206787" cy="184666"/>
                </a:xfrm>
                <a:prstGeom prst="rect">
                  <a:avLst/>
                </a:prstGeom>
                <a:blipFill>
                  <a:blip r:embed="rId19"/>
                  <a:stretch>
                    <a:fillRect l="-17647" t="-6667" r="-2941" b="-1333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57" name="文本框 48">
                  <a:extLst>
                    <a:ext uri="{FF2B5EF4-FFF2-40B4-BE49-F238E27FC236}">
                      <a16:creationId xmlns:a16="http://schemas.microsoft.com/office/drawing/2014/main" id="{77A86F53-1EF4-605A-7E58-069365A4A8EC}"/>
                    </a:ext>
                  </a:extLst>
                </p:cNvPr>
                <p:cNvSpPr txBox="1"/>
                <p:nvPr/>
              </p:nvSpPr>
              <p:spPr>
                <a:xfrm>
                  <a:off x="11434911" y="5422909"/>
                  <a:ext cx="206787" cy="184666"/>
                </a:xfrm>
                <a:prstGeom prst="rect">
                  <a:avLst/>
                </a:prstGeom>
                <a:noFill/>
              </p:spPr>
              <p:txBody>
                <a:bodyPr wrap="none" lIns="0" tIns="0" rIns="0" bIns="0" rtlCol="0">
                  <a:spAutoFit/>
                </a:bodyPr>
                <a:lstStyle/>
                <a:p>
                  <a:pPr/>
                  <a14:m>
                    <m:oMathPara xmlns:m="http://schemas.openxmlformats.org/officeDocument/2006/math">
                      <m:oMathParaPr>
                        <m:jc m:val="center"/>
                      </m:oMathParaPr>
                      <m:oMath xmlns:m="http://schemas.openxmlformats.org/officeDocument/2006/math">
                        <m:sSub>
                          <m:sSubPr>
                            <m:ctrlPr>
                              <a:rPr lang="en-US" altLang="zh-CN" sz="1200" b="1" i="1" smtClean="0">
                                <a:latin typeface="Cambria Math" panose="02040503050406030204" pitchFamily="18" charset="0"/>
                              </a:rPr>
                            </m:ctrlPr>
                          </m:sSubPr>
                          <m:e>
                            <m:r>
                              <a:rPr lang="en-US" altLang="zh-CN" sz="1200" b="1" i="0" smtClean="0">
                                <a:latin typeface="Cambria Math" panose="02040503050406030204" pitchFamily="18" charset="0"/>
                              </a:rPr>
                              <m:t>𝐛</m:t>
                            </m:r>
                          </m:e>
                          <m:sub>
                            <m:r>
                              <a:rPr lang="en-US" altLang="zh-CN" sz="1200" b="0" i="0" smtClean="0">
                                <a:latin typeface="Cambria Math" panose="02040503050406030204" pitchFamily="18" charset="0"/>
                              </a:rPr>
                              <m:t>3</m:t>
                            </m:r>
                          </m:sub>
                        </m:sSub>
                      </m:oMath>
                    </m:oMathPara>
                  </a14:m>
                  <a:endParaRPr lang="zh-CN" altLang="en-US" sz="1200" dirty="0"/>
                </a:p>
              </p:txBody>
            </p:sp>
          </mc:Choice>
          <mc:Fallback xmlns="">
            <p:sp>
              <p:nvSpPr>
                <p:cNvPr id="49" name="文本框 48">
                  <a:extLst>
                    <a:ext uri="{FF2B5EF4-FFF2-40B4-BE49-F238E27FC236}">
                      <a16:creationId xmlns:a16="http://schemas.microsoft.com/office/drawing/2014/main" id="{9D8B4C5D-6083-C816-E7B9-CB8C315CABD1}"/>
                    </a:ext>
                  </a:extLst>
                </p:cNvPr>
                <p:cNvSpPr txBox="1">
                  <a:spLocks noRot="1" noChangeAspect="1" noMove="1" noResize="1" noEditPoints="1" noAdjustHandles="1" noChangeArrowheads="1" noChangeShapeType="1" noTextEdit="1"/>
                </p:cNvSpPr>
                <p:nvPr/>
              </p:nvSpPr>
              <p:spPr>
                <a:xfrm>
                  <a:off x="11434911" y="5422909"/>
                  <a:ext cx="206787" cy="184666"/>
                </a:xfrm>
                <a:prstGeom prst="rect">
                  <a:avLst/>
                </a:prstGeom>
                <a:blipFill>
                  <a:blip r:embed="rId20"/>
                  <a:stretch>
                    <a:fillRect l="-17647" t="-6667" r="-2941" b="-1333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58" name="文本框 49">
                  <a:extLst>
                    <a:ext uri="{FF2B5EF4-FFF2-40B4-BE49-F238E27FC236}">
                      <a16:creationId xmlns:a16="http://schemas.microsoft.com/office/drawing/2014/main" id="{2BD08A0D-8C32-3155-44EB-08BEAB937C3B}"/>
                    </a:ext>
                  </a:extLst>
                </p:cNvPr>
                <p:cNvSpPr txBox="1"/>
                <p:nvPr/>
              </p:nvSpPr>
              <p:spPr>
                <a:xfrm>
                  <a:off x="11436446" y="5851414"/>
                  <a:ext cx="206787" cy="184666"/>
                </a:xfrm>
                <a:prstGeom prst="rect">
                  <a:avLst/>
                </a:prstGeom>
                <a:noFill/>
              </p:spPr>
              <p:txBody>
                <a:bodyPr wrap="none" lIns="0" tIns="0" rIns="0" bIns="0" rtlCol="0">
                  <a:spAutoFit/>
                </a:bodyPr>
                <a:lstStyle/>
                <a:p>
                  <a:pPr/>
                  <a14:m>
                    <m:oMathPara xmlns:m="http://schemas.openxmlformats.org/officeDocument/2006/math">
                      <m:oMathParaPr>
                        <m:jc m:val="center"/>
                      </m:oMathParaPr>
                      <m:oMath xmlns:m="http://schemas.openxmlformats.org/officeDocument/2006/math">
                        <m:sSub>
                          <m:sSubPr>
                            <m:ctrlPr>
                              <a:rPr lang="en-US" altLang="zh-CN" sz="1200" b="1" i="1" smtClean="0">
                                <a:latin typeface="Cambria Math" panose="02040503050406030204" pitchFamily="18" charset="0"/>
                              </a:rPr>
                            </m:ctrlPr>
                          </m:sSubPr>
                          <m:e>
                            <m:r>
                              <a:rPr lang="en-US" altLang="zh-CN" sz="1200" b="1" i="0" smtClean="0">
                                <a:latin typeface="Cambria Math" panose="02040503050406030204" pitchFamily="18" charset="0"/>
                              </a:rPr>
                              <m:t>𝐛</m:t>
                            </m:r>
                          </m:e>
                          <m:sub>
                            <m:r>
                              <a:rPr lang="en-US" altLang="zh-CN" sz="1200" b="0" i="0" smtClean="0">
                                <a:latin typeface="Cambria Math" panose="02040503050406030204" pitchFamily="18" charset="0"/>
                              </a:rPr>
                              <m:t>4</m:t>
                            </m:r>
                          </m:sub>
                        </m:sSub>
                      </m:oMath>
                    </m:oMathPara>
                  </a14:m>
                  <a:endParaRPr lang="zh-CN" altLang="en-US" sz="1200" dirty="0"/>
                </a:p>
              </p:txBody>
            </p:sp>
          </mc:Choice>
          <mc:Fallback xmlns="">
            <p:sp>
              <p:nvSpPr>
                <p:cNvPr id="50" name="文本框 49">
                  <a:extLst>
                    <a:ext uri="{FF2B5EF4-FFF2-40B4-BE49-F238E27FC236}">
                      <a16:creationId xmlns:a16="http://schemas.microsoft.com/office/drawing/2014/main" id="{669A90A4-E114-967A-CA35-238DA3C95BF5}"/>
                    </a:ext>
                  </a:extLst>
                </p:cNvPr>
                <p:cNvSpPr txBox="1">
                  <a:spLocks noRot="1" noChangeAspect="1" noMove="1" noResize="1" noEditPoints="1" noAdjustHandles="1" noChangeArrowheads="1" noChangeShapeType="1" noTextEdit="1"/>
                </p:cNvSpPr>
                <p:nvPr/>
              </p:nvSpPr>
              <p:spPr>
                <a:xfrm>
                  <a:off x="11436446" y="5851414"/>
                  <a:ext cx="206787" cy="184666"/>
                </a:xfrm>
                <a:prstGeom prst="rect">
                  <a:avLst/>
                </a:prstGeom>
                <a:blipFill>
                  <a:blip r:embed="rId21"/>
                  <a:stretch>
                    <a:fillRect l="-17647" t="-3333" r="-2941" b="-13333"/>
                  </a:stretch>
                </a:blipFill>
              </p:spPr>
              <p:txBody>
                <a:bodyPr/>
                <a:lstStyle/>
                <a:p>
                  <a:r>
                    <a:rPr lang="zh-CN" altLang="en-US">
                      <a:noFill/>
                    </a:rPr>
                    <a:t> </a:t>
                  </a:r>
                </a:p>
              </p:txBody>
            </p:sp>
          </mc:Fallback>
        </mc:AlternateContent>
        <p:sp>
          <p:nvSpPr>
            <p:cNvPr id="59" name="矩形 51">
              <a:extLst>
                <a:ext uri="{FF2B5EF4-FFF2-40B4-BE49-F238E27FC236}">
                  <a16:creationId xmlns:a16="http://schemas.microsoft.com/office/drawing/2014/main" id="{3BC0B61B-C50C-02C1-93A9-4B03F4141F41}"/>
                </a:ext>
              </a:extLst>
            </p:cNvPr>
            <p:cNvSpPr/>
            <p:nvPr/>
          </p:nvSpPr>
          <p:spPr>
            <a:xfrm>
              <a:off x="8681855" y="4466021"/>
              <a:ext cx="3133901" cy="1839527"/>
            </a:xfrm>
            <a:prstGeom prst="rect">
              <a:avLst/>
            </a:prstGeom>
            <a:noFill/>
            <a:ln w="19050">
              <a:solidFill>
                <a:schemeClr val="accent2"/>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60" name="直接连接符 60">
            <a:extLst>
              <a:ext uri="{FF2B5EF4-FFF2-40B4-BE49-F238E27FC236}">
                <a16:creationId xmlns:a16="http://schemas.microsoft.com/office/drawing/2014/main" id="{C7DCE367-A7A1-35DB-F0A3-0119574396AB}"/>
              </a:ext>
            </a:extLst>
          </p:cNvPr>
          <p:cNvCxnSpPr/>
          <p:nvPr/>
        </p:nvCxnSpPr>
        <p:spPr>
          <a:xfrm flipV="1">
            <a:off x="8069312" y="4509575"/>
            <a:ext cx="805907" cy="316532"/>
          </a:xfrm>
          <a:prstGeom prst="line">
            <a:avLst/>
          </a:prstGeom>
          <a:ln w="19050">
            <a:prstDash val="sysDash"/>
          </a:ln>
        </p:spPr>
        <p:style>
          <a:lnRef idx="1">
            <a:schemeClr val="accent2"/>
          </a:lnRef>
          <a:fillRef idx="0">
            <a:schemeClr val="accent2"/>
          </a:fillRef>
          <a:effectRef idx="0">
            <a:schemeClr val="accent2"/>
          </a:effectRef>
          <a:fontRef idx="minor">
            <a:schemeClr val="tx1"/>
          </a:fontRef>
        </p:style>
      </p:cxnSp>
      <p:cxnSp>
        <p:nvCxnSpPr>
          <p:cNvPr id="61" name="直接连接符 61">
            <a:extLst>
              <a:ext uri="{FF2B5EF4-FFF2-40B4-BE49-F238E27FC236}">
                <a16:creationId xmlns:a16="http://schemas.microsoft.com/office/drawing/2014/main" id="{42F647B7-A27C-205D-7DB9-CD4B06096C4B}"/>
              </a:ext>
            </a:extLst>
          </p:cNvPr>
          <p:cNvCxnSpPr>
            <a:cxnSpLocks/>
          </p:cNvCxnSpPr>
          <p:nvPr/>
        </p:nvCxnSpPr>
        <p:spPr>
          <a:xfrm>
            <a:off x="8069312" y="5804875"/>
            <a:ext cx="801044" cy="544227"/>
          </a:xfrm>
          <a:prstGeom prst="line">
            <a:avLst/>
          </a:prstGeom>
          <a:ln w="19050">
            <a:prstDash val="sysDash"/>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316195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up)">
                                      <p:cBhvr>
                                        <p:cTn id="12" dur="500"/>
                                        <p:tgtEl>
                                          <p:spTgt spid="16"/>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up)">
                                      <p:cBhvr>
                                        <p:cTn id="15" dur="500"/>
                                        <p:tgtEl>
                                          <p:spTgt spid="17"/>
                                        </p:tgtEl>
                                      </p:cBhvr>
                                    </p:animEffect>
                                  </p:childTnLst>
                                </p:cTn>
                              </p:par>
                              <p:par>
                                <p:cTn id="16" presetID="22" presetClass="entr" presetSubtype="1" fill="hold"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wipe(up)">
                                      <p:cBhvr>
                                        <p:cTn id="18" dur="500"/>
                                        <p:tgtEl>
                                          <p:spTgt spid="15"/>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ipe(left)">
                                      <p:cBhvr>
                                        <p:cTn id="23" dur="500"/>
                                        <p:tgtEl>
                                          <p:spTgt spid="19"/>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wipe(left)">
                                      <p:cBhvr>
                                        <p:cTn id="26" dur="500"/>
                                        <p:tgtEl>
                                          <p:spTgt spid="20"/>
                                        </p:tgtEl>
                                      </p:cBhvr>
                                    </p:animEffect>
                                  </p:childTnLst>
                                </p:cTn>
                              </p:par>
                              <p:par>
                                <p:cTn id="27" presetID="22" presetClass="entr" presetSubtype="8" fill="hold" nodeType="with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wipe(left)">
                                      <p:cBhvr>
                                        <p:cTn id="29" dur="500"/>
                                        <p:tgtEl>
                                          <p:spTgt spid="18"/>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wipe(left)">
                                      <p:cBhvr>
                                        <p:cTn id="34" dur="500"/>
                                        <p:tgtEl>
                                          <p:spTgt spid="21"/>
                                        </p:tgtEl>
                                      </p:cBhvr>
                                    </p:animEffect>
                                  </p:childTnLst>
                                </p:cTn>
                              </p:par>
                              <p:par>
                                <p:cTn id="35" presetID="22" presetClass="entr" presetSubtype="8" fill="hold" nodeType="withEffect">
                                  <p:stCondLst>
                                    <p:cond delay="0"/>
                                  </p:stCondLst>
                                  <p:childTnLst>
                                    <p:set>
                                      <p:cBhvr>
                                        <p:cTn id="36" dur="1" fill="hold">
                                          <p:stCondLst>
                                            <p:cond delay="0"/>
                                          </p:stCondLst>
                                        </p:cTn>
                                        <p:tgtEl>
                                          <p:spTgt spid="60"/>
                                        </p:tgtEl>
                                        <p:attrNameLst>
                                          <p:attrName>style.visibility</p:attrName>
                                        </p:attrNameLst>
                                      </p:cBhvr>
                                      <p:to>
                                        <p:strVal val="visible"/>
                                      </p:to>
                                    </p:set>
                                    <p:animEffect transition="in" filter="wipe(left)">
                                      <p:cBhvr>
                                        <p:cTn id="37" dur="500"/>
                                        <p:tgtEl>
                                          <p:spTgt spid="60"/>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35"/>
                                        </p:tgtEl>
                                        <p:attrNameLst>
                                          <p:attrName>style.visibility</p:attrName>
                                        </p:attrNameLst>
                                      </p:cBhvr>
                                      <p:to>
                                        <p:strVal val="visible"/>
                                      </p:to>
                                    </p:set>
                                    <p:animEffect transition="in" filter="wipe(left)">
                                      <p:cBhvr>
                                        <p:cTn id="40" dur="500"/>
                                        <p:tgtEl>
                                          <p:spTgt spid="35"/>
                                        </p:tgtEl>
                                      </p:cBhvr>
                                    </p:animEffect>
                                  </p:childTnLst>
                                </p:cTn>
                              </p:par>
                              <p:par>
                                <p:cTn id="41" presetID="22" presetClass="entr" presetSubtype="8" fill="hold" nodeType="withEffect">
                                  <p:stCondLst>
                                    <p:cond delay="0"/>
                                  </p:stCondLst>
                                  <p:childTnLst>
                                    <p:set>
                                      <p:cBhvr>
                                        <p:cTn id="42" dur="1" fill="hold">
                                          <p:stCondLst>
                                            <p:cond delay="0"/>
                                          </p:stCondLst>
                                        </p:cTn>
                                        <p:tgtEl>
                                          <p:spTgt spid="61"/>
                                        </p:tgtEl>
                                        <p:attrNameLst>
                                          <p:attrName>style.visibility</p:attrName>
                                        </p:attrNameLst>
                                      </p:cBhvr>
                                      <p:to>
                                        <p:strVal val="visible"/>
                                      </p:to>
                                    </p:set>
                                    <p:animEffect transition="in" filter="wipe(left)">
                                      <p:cBhvr>
                                        <p:cTn id="43" dur="500"/>
                                        <p:tgtEl>
                                          <p:spTgt spid="61"/>
                                        </p:tgtEl>
                                      </p:cBhvr>
                                    </p:animEffect>
                                  </p:childTnLst>
                                </p:cTn>
                              </p:par>
                              <p:par>
                                <p:cTn id="44" presetID="22" presetClass="entr" presetSubtype="8" fill="hold" nodeType="withEffect">
                                  <p:stCondLst>
                                    <p:cond delay="0"/>
                                  </p:stCondLst>
                                  <p:childTnLst>
                                    <p:set>
                                      <p:cBhvr>
                                        <p:cTn id="45" dur="1" fill="hold">
                                          <p:stCondLst>
                                            <p:cond delay="0"/>
                                          </p:stCondLst>
                                        </p:cTn>
                                        <p:tgtEl>
                                          <p:spTgt spid="36"/>
                                        </p:tgtEl>
                                        <p:attrNameLst>
                                          <p:attrName>style.visibility</p:attrName>
                                        </p:attrNameLst>
                                      </p:cBhvr>
                                      <p:to>
                                        <p:strVal val="visible"/>
                                      </p:to>
                                    </p:set>
                                    <p:animEffect transition="in" filter="wipe(left)">
                                      <p:cBhvr>
                                        <p:cTn id="46" dur="500"/>
                                        <p:tgtEl>
                                          <p:spTgt spid="36"/>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4" fill="hold" nodeType="click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wipe(down)">
                                      <p:cBhvr>
                                        <p:cTn id="51" dur="500"/>
                                        <p:tgtEl>
                                          <p:spTgt spid="25"/>
                                        </p:tgtEl>
                                      </p:cBhvr>
                                    </p:animEffect>
                                  </p:childTnLst>
                                </p:cTn>
                              </p:par>
                              <p:par>
                                <p:cTn id="52" presetID="22" presetClass="entr" presetSubtype="4" fill="hold" grpId="0" nodeType="withEffect">
                                  <p:stCondLst>
                                    <p:cond delay="0"/>
                                  </p:stCondLst>
                                  <p:childTnLst>
                                    <p:set>
                                      <p:cBhvr>
                                        <p:cTn id="53" dur="1" fill="hold">
                                          <p:stCondLst>
                                            <p:cond delay="0"/>
                                          </p:stCondLst>
                                        </p:cTn>
                                        <p:tgtEl>
                                          <p:spTgt spid="26"/>
                                        </p:tgtEl>
                                        <p:attrNameLst>
                                          <p:attrName>style.visibility</p:attrName>
                                        </p:attrNameLst>
                                      </p:cBhvr>
                                      <p:to>
                                        <p:strVal val="visible"/>
                                      </p:to>
                                    </p:set>
                                    <p:animEffect transition="in" filter="wipe(down)">
                                      <p:cBhvr>
                                        <p:cTn id="54" dur="500"/>
                                        <p:tgtEl>
                                          <p:spTgt spid="26"/>
                                        </p:tgtEl>
                                      </p:cBhvr>
                                    </p:animEffect>
                                  </p:childTnLst>
                                </p:cTn>
                              </p:par>
                              <p:par>
                                <p:cTn id="55" presetID="22" presetClass="entr" presetSubtype="4" fill="hold" nodeType="with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wipe(down)">
                                      <p:cBhvr>
                                        <p:cTn id="57" dur="500"/>
                                        <p:tgtEl>
                                          <p:spTgt spid="22"/>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nodeType="clickEffect">
                                  <p:stCondLst>
                                    <p:cond delay="0"/>
                                  </p:stCondLst>
                                  <p:childTnLst>
                                    <p:set>
                                      <p:cBhvr>
                                        <p:cTn id="61" dur="1" fill="hold">
                                          <p:stCondLst>
                                            <p:cond delay="0"/>
                                          </p:stCondLst>
                                        </p:cTn>
                                        <p:tgtEl>
                                          <p:spTgt spid="28"/>
                                        </p:tgtEl>
                                        <p:attrNameLst>
                                          <p:attrName>style.visibility</p:attrName>
                                        </p:attrNameLst>
                                      </p:cBhvr>
                                      <p:to>
                                        <p:strVal val="visible"/>
                                      </p:to>
                                    </p:set>
                                    <p:animEffect transition="in" filter="wipe(down)">
                                      <p:cBhvr>
                                        <p:cTn id="62" dur="500"/>
                                        <p:tgtEl>
                                          <p:spTgt spid="28"/>
                                        </p:tgtEl>
                                      </p:cBhvr>
                                    </p:animEffect>
                                  </p:childTnLst>
                                </p:cTn>
                              </p:par>
                              <p:par>
                                <p:cTn id="63" presetID="22" presetClass="entr" presetSubtype="4" fill="hold" grpId="0" nodeType="withEffect">
                                  <p:stCondLst>
                                    <p:cond delay="0"/>
                                  </p:stCondLst>
                                  <p:childTnLst>
                                    <p:set>
                                      <p:cBhvr>
                                        <p:cTn id="64" dur="1" fill="hold">
                                          <p:stCondLst>
                                            <p:cond delay="0"/>
                                          </p:stCondLst>
                                        </p:cTn>
                                        <p:tgtEl>
                                          <p:spTgt spid="29"/>
                                        </p:tgtEl>
                                        <p:attrNameLst>
                                          <p:attrName>style.visibility</p:attrName>
                                        </p:attrNameLst>
                                      </p:cBhvr>
                                      <p:to>
                                        <p:strVal val="visible"/>
                                      </p:to>
                                    </p:set>
                                    <p:animEffect transition="in" filter="wipe(down)">
                                      <p:cBhvr>
                                        <p:cTn id="65" dur="500"/>
                                        <p:tgtEl>
                                          <p:spTgt spid="29"/>
                                        </p:tgtEl>
                                      </p:cBhvr>
                                    </p:animEffect>
                                  </p:childTnLst>
                                </p:cTn>
                              </p:par>
                              <p:par>
                                <p:cTn id="66" presetID="22" presetClass="entr" presetSubtype="4" fill="hold" nodeType="withEffect">
                                  <p:stCondLst>
                                    <p:cond delay="0"/>
                                  </p:stCondLst>
                                  <p:childTnLst>
                                    <p:set>
                                      <p:cBhvr>
                                        <p:cTn id="67" dur="1" fill="hold">
                                          <p:stCondLst>
                                            <p:cond delay="0"/>
                                          </p:stCondLst>
                                        </p:cTn>
                                        <p:tgtEl>
                                          <p:spTgt spid="27"/>
                                        </p:tgtEl>
                                        <p:attrNameLst>
                                          <p:attrName>style.visibility</p:attrName>
                                        </p:attrNameLst>
                                      </p:cBhvr>
                                      <p:to>
                                        <p:strVal val="visible"/>
                                      </p:to>
                                    </p:set>
                                    <p:animEffect transition="in" filter="wipe(down)">
                                      <p:cBhvr>
                                        <p:cTn id="68" dur="500"/>
                                        <p:tgtEl>
                                          <p:spTgt spid="27"/>
                                        </p:tgtEl>
                                      </p:cBhvr>
                                    </p:animEffect>
                                  </p:childTnLst>
                                </p:cTn>
                              </p:par>
                            </p:childTnLst>
                          </p:cTn>
                        </p:par>
                      </p:childTnLst>
                    </p:cTn>
                  </p:par>
                  <p:par>
                    <p:cTn id="69" fill="hold">
                      <p:stCondLst>
                        <p:cond delay="indefinite"/>
                      </p:stCondLst>
                      <p:childTnLst>
                        <p:par>
                          <p:cTn id="70" fill="hold">
                            <p:stCondLst>
                              <p:cond delay="0"/>
                            </p:stCondLst>
                            <p:childTnLst>
                              <p:par>
                                <p:cTn id="71" presetID="22" presetClass="entr" presetSubtype="8" fill="hold" grpId="0" nodeType="clickEffect">
                                  <p:stCondLst>
                                    <p:cond delay="0"/>
                                  </p:stCondLst>
                                  <p:childTnLst>
                                    <p:set>
                                      <p:cBhvr>
                                        <p:cTn id="72" dur="1" fill="hold">
                                          <p:stCondLst>
                                            <p:cond delay="0"/>
                                          </p:stCondLst>
                                        </p:cTn>
                                        <p:tgtEl>
                                          <p:spTgt spid="33"/>
                                        </p:tgtEl>
                                        <p:attrNameLst>
                                          <p:attrName>style.visibility</p:attrName>
                                        </p:attrNameLst>
                                      </p:cBhvr>
                                      <p:to>
                                        <p:strVal val="visible"/>
                                      </p:to>
                                    </p:set>
                                    <p:animEffect transition="in" filter="wipe(left)">
                                      <p:cBhvr>
                                        <p:cTn id="73" dur="500"/>
                                        <p:tgtEl>
                                          <p:spTgt spid="33"/>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34"/>
                                        </p:tgtEl>
                                        <p:attrNameLst>
                                          <p:attrName>style.visibility</p:attrName>
                                        </p:attrNameLst>
                                      </p:cBhvr>
                                      <p:to>
                                        <p:strVal val="visible"/>
                                      </p:to>
                                    </p:set>
                                    <p:animEffect transition="in" filter="wipe(left)">
                                      <p:cBhvr>
                                        <p:cTn id="76" dur="500"/>
                                        <p:tgtEl>
                                          <p:spTgt spid="34"/>
                                        </p:tgtEl>
                                      </p:cBhvr>
                                    </p:animEffect>
                                  </p:childTnLst>
                                </p:cTn>
                              </p:par>
                              <p:par>
                                <p:cTn id="77" presetID="22" presetClass="entr" presetSubtype="8" fill="hold" nodeType="withEffect">
                                  <p:stCondLst>
                                    <p:cond delay="0"/>
                                  </p:stCondLst>
                                  <p:childTnLst>
                                    <p:set>
                                      <p:cBhvr>
                                        <p:cTn id="78" dur="1" fill="hold">
                                          <p:stCondLst>
                                            <p:cond delay="0"/>
                                          </p:stCondLst>
                                        </p:cTn>
                                        <p:tgtEl>
                                          <p:spTgt spid="30"/>
                                        </p:tgtEl>
                                        <p:attrNameLst>
                                          <p:attrName>style.visibility</p:attrName>
                                        </p:attrNameLst>
                                      </p:cBhvr>
                                      <p:to>
                                        <p:strVal val="visible"/>
                                      </p:to>
                                    </p:set>
                                    <p:animEffect transition="in" filter="wipe(left)">
                                      <p:cBhvr>
                                        <p:cTn id="79" dur="500"/>
                                        <p:tgtEl>
                                          <p:spTgt spid="30"/>
                                        </p:tgtEl>
                                      </p:cBhvr>
                                    </p:animEffect>
                                  </p:childTnLst>
                                </p:cTn>
                              </p:par>
                              <p:par>
                                <p:cTn id="80" presetID="22" presetClass="entr" presetSubtype="8" fill="hold" nodeType="withEffect">
                                  <p:stCondLst>
                                    <p:cond delay="0"/>
                                  </p:stCondLst>
                                  <p:childTnLst>
                                    <p:set>
                                      <p:cBhvr>
                                        <p:cTn id="81" dur="1" fill="hold">
                                          <p:stCondLst>
                                            <p:cond delay="0"/>
                                          </p:stCondLst>
                                        </p:cTn>
                                        <p:tgtEl>
                                          <p:spTgt spid="31"/>
                                        </p:tgtEl>
                                        <p:attrNameLst>
                                          <p:attrName>style.visibility</p:attrName>
                                        </p:attrNameLst>
                                      </p:cBhvr>
                                      <p:to>
                                        <p:strVal val="visible"/>
                                      </p:to>
                                    </p:set>
                                    <p:animEffect transition="in" filter="wipe(left)">
                                      <p:cBhvr>
                                        <p:cTn id="82" dur="500"/>
                                        <p:tgtEl>
                                          <p:spTgt spid="31"/>
                                        </p:tgtEl>
                                      </p:cBhvr>
                                    </p:animEffect>
                                  </p:childTnLst>
                                </p:cTn>
                              </p:par>
                              <p:par>
                                <p:cTn id="83" presetID="22" presetClass="entr" presetSubtype="8" fill="hold" nodeType="withEffect">
                                  <p:stCondLst>
                                    <p:cond delay="0"/>
                                  </p:stCondLst>
                                  <p:childTnLst>
                                    <p:set>
                                      <p:cBhvr>
                                        <p:cTn id="84" dur="1" fill="hold">
                                          <p:stCondLst>
                                            <p:cond delay="0"/>
                                          </p:stCondLst>
                                        </p:cTn>
                                        <p:tgtEl>
                                          <p:spTgt spid="32"/>
                                        </p:tgtEl>
                                        <p:attrNameLst>
                                          <p:attrName>style.visibility</p:attrName>
                                        </p:attrNameLst>
                                      </p:cBhvr>
                                      <p:to>
                                        <p:strVal val="visible"/>
                                      </p:to>
                                    </p:set>
                                    <p:animEffect transition="in" filter="wipe(left)">
                                      <p:cBhvr>
                                        <p:cTn id="85"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0" grpId="0"/>
      <p:bldP spid="21" grpId="0" animBg="1"/>
      <p:bldP spid="26" grpId="0"/>
      <p:bldP spid="29" grpId="0"/>
      <p:bldP spid="33" grpId="0" animBg="1"/>
      <p:bldP spid="34" grpId="0"/>
      <p:bldP spid="35"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072997-6884-DB20-2E89-2262E373F5CA}"/>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501A60C3-3AEB-6C8E-B488-95F43D2898D1}"/>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4DC2F66E-E5B4-8224-16D8-53E40E55EF3C}"/>
              </a:ext>
            </a:extLst>
          </p:cNvPr>
          <p:cNvSpPr/>
          <p:nvPr/>
        </p:nvSpPr>
        <p:spPr>
          <a:xfrm>
            <a:off x="109728" y="3142772"/>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9930D242-12B1-FE4D-C5D5-3CBD04CC6214}"/>
              </a:ext>
            </a:extLst>
          </p:cNvPr>
          <p:cNvSpPr/>
          <p:nvPr/>
        </p:nvSpPr>
        <p:spPr>
          <a:xfrm>
            <a:off x="182880" y="1399032"/>
            <a:ext cx="1225296" cy="512064"/>
          </a:xfrm>
          <a:prstGeom prst="rect">
            <a:avLst/>
          </a:prstGeom>
          <a:noFill/>
          <a:ln/>
        </p:spPr>
        <p:txBody>
          <a:bodyPr wrap="square" rtlCol="0" anchor="ctr"/>
          <a:lstStyle/>
          <a:p>
            <a:r>
              <a:rPr lang="en-US" sz="1250" dirty="0">
                <a:solidFill>
                  <a:srgbClr val="EACBD1"/>
                </a:solidFill>
                <a:latin typeface="Calibri" pitchFamily="34" charset="0"/>
                <a:cs typeface="Calibri" pitchFamily="34" charset="-120"/>
              </a:rPr>
              <a:t>Introduction</a:t>
            </a:r>
          </a:p>
        </p:txBody>
      </p:sp>
      <p:sp>
        <p:nvSpPr>
          <p:cNvPr id="6" name="Text 4">
            <a:extLst>
              <a:ext uri="{FF2B5EF4-FFF2-40B4-BE49-F238E27FC236}">
                <a16:creationId xmlns:a16="http://schemas.microsoft.com/office/drawing/2014/main" id="{2991A686-4BF7-1AF4-C4D6-DF9753365A52}"/>
              </a:ext>
            </a:extLst>
          </p:cNvPr>
          <p:cNvSpPr/>
          <p:nvPr/>
        </p:nvSpPr>
        <p:spPr>
          <a:xfrm>
            <a:off x="182880" y="226771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Model and Problem</a:t>
            </a:r>
            <a:endParaRPr lang="en-US" sz="1250" dirty="0"/>
          </a:p>
        </p:txBody>
      </p:sp>
      <p:sp>
        <p:nvSpPr>
          <p:cNvPr id="7" name="Text 5">
            <a:extLst>
              <a:ext uri="{FF2B5EF4-FFF2-40B4-BE49-F238E27FC236}">
                <a16:creationId xmlns:a16="http://schemas.microsoft.com/office/drawing/2014/main" id="{90BA0113-B009-D447-26C5-AE3DCDE9913A}"/>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cs typeface="Calibri" pitchFamily="34" charset="-120"/>
              </a:rPr>
              <a:t>HQCDW</a:t>
            </a:r>
            <a:r>
              <a:rPr lang="en-US" sz="1250" dirty="0">
                <a:solidFill>
                  <a:srgbClr val="EACBD1"/>
                </a:solidFill>
                <a:latin typeface="Calibri" pitchFamily="34" charset="0"/>
                <a:ea typeface="Calibri" pitchFamily="34" charset="-122"/>
                <a:cs typeface="Calibri" pitchFamily="34" charset="-120"/>
              </a:rPr>
              <a:t> </a:t>
            </a:r>
            <a:r>
              <a:rPr lang="en-US" sz="1250" b="1" dirty="0">
                <a:solidFill>
                  <a:srgbClr val="A42037"/>
                </a:solidFill>
                <a:latin typeface="Calibri" pitchFamily="34" charset="0"/>
                <a:cs typeface="Calibri" pitchFamily="34" charset="-120"/>
              </a:rPr>
              <a:t>Algorithm</a:t>
            </a:r>
            <a:endParaRPr lang="en-US" sz="1250" dirty="0"/>
          </a:p>
        </p:txBody>
      </p:sp>
      <p:sp>
        <p:nvSpPr>
          <p:cNvPr id="8" name="Text 6">
            <a:extLst>
              <a:ext uri="{FF2B5EF4-FFF2-40B4-BE49-F238E27FC236}">
                <a16:creationId xmlns:a16="http://schemas.microsoft.com/office/drawing/2014/main" id="{C24A7D3C-CFCC-F3C4-9FA4-0C1050E3CEA0}"/>
              </a:ext>
            </a:extLst>
          </p:cNvPr>
          <p:cNvSpPr/>
          <p:nvPr/>
        </p:nvSpPr>
        <p:spPr>
          <a:xfrm>
            <a:off x="182880" y="400507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Evaluation</a:t>
            </a:r>
            <a:endParaRPr lang="en-US" sz="1250" dirty="0"/>
          </a:p>
        </p:txBody>
      </p:sp>
      <p:sp>
        <p:nvSpPr>
          <p:cNvPr id="9" name="Text 7">
            <a:extLst>
              <a:ext uri="{FF2B5EF4-FFF2-40B4-BE49-F238E27FC236}">
                <a16:creationId xmlns:a16="http://schemas.microsoft.com/office/drawing/2014/main" id="{1A0DE793-0BE1-AFC7-E218-DB17A06B6C83}"/>
              </a:ext>
            </a:extLst>
          </p:cNvPr>
          <p:cNvSpPr/>
          <p:nvPr/>
        </p:nvSpPr>
        <p:spPr>
          <a:xfrm>
            <a:off x="182880" y="487375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1" name="Text 9">
            <a:extLst>
              <a:ext uri="{FF2B5EF4-FFF2-40B4-BE49-F238E27FC236}">
                <a16:creationId xmlns:a16="http://schemas.microsoft.com/office/drawing/2014/main" id="{9B52BB0D-B38C-26E8-0F7D-F0404A1B068C}"/>
              </a:ext>
            </a:extLst>
          </p:cNvPr>
          <p:cNvSpPr/>
          <p:nvPr/>
        </p:nvSpPr>
        <p:spPr>
          <a:xfrm>
            <a:off x="2011680" y="621792"/>
            <a:ext cx="9677095" cy="658368"/>
          </a:xfrm>
          <a:prstGeom prst="rect">
            <a:avLst/>
          </a:prstGeom>
          <a:noFill/>
          <a:ln/>
        </p:spPr>
        <p:txBody>
          <a:bodyPr wrap="square" rtlCol="0" anchor="ctr"/>
          <a:lstStyle/>
          <a:p>
            <a:pPr marL="0" indent="0">
              <a:buNone/>
            </a:pPr>
            <a:r>
              <a:rPr lang="en-US" sz="3000" b="1" dirty="0">
                <a:solidFill>
                  <a:srgbClr val="231F20"/>
                </a:solidFill>
                <a:latin typeface="Cambria" pitchFamily="34" charset="0"/>
                <a:ea typeface="Cambria" pitchFamily="34" charset="-122"/>
                <a:cs typeface="Cambria" pitchFamily="34" charset="-120"/>
              </a:rPr>
              <a:t>Partial Linearization &amp; Three DW </a:t>
            </a:r>
            <a:r>
              <a:rPr lang="en-US" sz="3000" b="1" dirty="0" err="1">
                <a:solidFill>
                  <a:srgbClr val="231F20"/>
                </a:solidFill>
                <a:latin typeface="Cambria" pitchFamily="34" charset="0"/>
                <a:ea typeface="Cambria" pitchFamily="34" charset="-122"/>
                <a:cs typeface="Cambria" pitchFamily="34" charset="-120"/>
              </a:rPr>
              <a:t>Subprobelms</a:t>
            </a:r>
            <a:endParaRPr lang="en-US" sz="3000" dirty="0"/>
          </a:p>
        </p:txBody>
      </p:sp>
      <p:sp>
        <p:nvSpPr>
          <p:cNvPr id="10" name="Text 8">
            <a:extLst>
              <a:ext uri="{FF2B5EF4-FFF2-40B4-BE49-F238E27FC236}">
                <a16:creationId xmlns:a16="http://schemas.microsoft.com/office/drawing/2014/main" id="{5B5C2E38-BEA7-B6EE-4B36-155D4D4A22D3}"/>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HQCDW ALGORITHM</a:t>
            </a:r>
            <a:endParaRPr lang="en-US" sz="1200" dirty="0"/>
          </a:p>
        </p:txBody>
      </p:sp>
      <p:sp>
        <p:nvSpPr>
          <p:cNvPr id="14" name="Text 12">
            <a:extLst>
              <a:ext uri="{FF2B5EF4-FFF2-40B4-BE49-F238E27FC236}">
                <a16:creationId xmlns:a16="http://schemas.microsoft.com/office/drawing/2014/main" id="{66F53529-E7F5-5D55-8CC7-0275E94F92AA}"/>
              </a:ext>
            </a:extLst>
          </p:cNvPr>
          <p:cNvSpPr/>
          <p:nvPr/>
        </p:nvSpPr>
        <p:spPr>
          <a:xfrm>
            <a:off x="2011680" y="6473952"/>
            <a:ext cx="5486400" cy="274320"/>
          </a:xfrm>
          <a:prstGeom prst="rect">
            <a:avLst/>
          </a:prstGeom>
          <a:noFill/>
          <a:ln/>
        </p:spPr>
        <p:txBody>
          <a:bodyPr wrap="square" rtlCol="0" anchor="ctr"/>
          <a:lstStyle/>
          <a:p>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sp>
        <p:nvSpPr>
          <p:cNvPr id="13" name="Text 11">
            <a:extLst>
              <a:ext uri="{FF2B5EF4-FFF2-40B4-BE49-F238E27FC236}">
                <a16:creationId xmlns:a16="http://schemas.microsoft.com/office/drawing/2014/main" id="{55E8AA07-9E9C-52E4-A24D-BE2CF1B4F68C}"/>
              </a:ext>
            </a:extLst>
          </p:cNvPr>
          <p:cNvSpPr/>
          <p:nvPr/>
        </p:nvSpPr>
        <p:spPr>
          <a:xfrm>
            <a:off x="11551615" y="6473952"/>
            <a:ext cx="411480" cy="274320"/>
          </a:xfrm>
          <a:prstGeom prst="rect">
            <a:avLst/>
          </a:prstGeom>
          <a:noFill/>
          <a:ln/>
        </p:spPr>
        <p:txBody>
          <a:bodyPr wrap="square" rtlCol="0" anchor="ctr"/>
          <a:lstStyle/>
          <a:p>
            <a:pPr marL="0" indent="0" algn="r">
              <a:buNone/>
            </a:pPr>
            <a:r>
              <a:rPr lang="en-US" sz="1000" dirty="0">
                <a:solidFill>
                  <a:srgbClr val="58595B"/>
                </a:solidFill>
                <a:latin typeface="Calibri" pitchFamily="34" charset="0"/>
                <a:ea typeface="Calibri" pitchFamily="34" charset="-122"/>
                <a:cs typeface="Calibri" pitchFamily="34" charset="-120"/>
              </a:rPr>
              <a:t>4</a:t>
            </a:r>
            <a:endParaRPr lang="en-US" sz="1000" dirty="0"/>
          </a:p>
        </p:txBody>
      </p:sp>
      <p:pic>
        <p:nvPicPr>
          <p:cNvPr id="12" name="Picture 11">
            <a:extLst>
              <a:ext uri="{FF2B5EF4-FFF2-40B4-BE49-F238E27FC236}">
                <a16:creationId xmlns:a16="http://schemas.microsoft.com/office/drawing/2014/main" id="{6123D5EF-F91F-238E-9959-F8A42B0ECEF3}"/>
              </a:ext>
            </a:extLst>
          </p:cNvPr>
          <p:cNvPicPr>
            <a:picLocks noChangeAspect="1"/>
          </p:cNvPicPr>
          <p:nvPr/>
        </p:nvPicPr>
        <p:blipFill>
          <a:blip r:embed="rId3"/>
          <a:stretch>
            <a:fillRect/>
          </a:stretch>
        </p:blipFill>
        <p:spPr>
          <a:xfrm>
            <a:off x="7167083" y="1940123"/>
            <a:ext cx="4034304" cy="2862072"/>
          </a:xfrm>
          <a:prstGeom prst="rect">
            <a:avLst/>
          </a:prstGeom>
        </p:spPr>
      </p:pic>
      <p:pic>
        <p:nvPicPr>
          <p:cNvPr id="63" name="Picture 62">
            <a:extLst>
              <a:ext uri="{FF2B5EF4-FFF2-40B4-BE49-F238E27FC236}">
                <a16:creationId xmlns:a16="http://schemas.microsoft.com/office/drawing/2014/main" id="{D9F8B526-BB3F-69C8-882B-6ED48E6CDCBF}"/>
              </a:ext>
            </a:extLst>
          </p:cNvPr>
          <p:cNvPicPr>
            <a:picLocks noChangeAspect="1"/>
          </p:cNvPicPr>
          <p:nvPr/>
        </p:nvPicPr>
        <p:blipFill>
          <a:blip r:embed="rId4"/>
          <a:stretch>
            <a:fillRect/>
          </a:stretch>
        </p:blipFill>
        <p:spPr>
          <a:xfrm>
            <a:off x="7048273" y="4820499"/>
            <a:ext cx="4034305" cy="940327"/>
          </a:xfrm>
          <a:prstGeom prst="rect">
            <a:avLst/>
          </a:prstGeom>
        </p:spPr>
      </p:pic>
      <p:pic>
        <p:nvPicPr>
          <p:cNvPr id="64" name="Picture 63">
            <a:extLst>
              <a:ext uri="{FF2B5EF4-FFF2-40B4-BE49-F238E27FC236}">
                <a16:creationId xmlns:a16="http://schemas.microsoft.com/office/drawing/2014/main" id="{8D013FD5-6BDE-BCD0-9790-2B0C5B48782B}"/>
              </a:ext>
            </a:extLst>
          </p:cNvPr>
          <p:cNvPicPr>
            <a:picLocks noChangeAspect="1"/>
          </p:cNvPicPr>
          <p:nvPr/>
        </p:nvPicPr>
        <p:blipFill>
          <a:blip r:embed="rId5"/>
          <a:stretch>
            <a:fillRect/>
          </a:stretch>
        </p:blipFill>
        <p:spPr>
          <a:xfrm>
            <a:off x="2011680" y="3832305"/>
            <a:ext cx="3502163" cy="1888263"/>
          </a:xfrm>
          <a:prstGeom prst="rect">
            <a:avLst/>
          </a:prstGeom>
        </p:spPr>
      </p:pic>
      <p:pic>
        <p:nvPicPr>
          <p:cNvPr id="65" name="图片 23">
            <a:extLst>
              <a:ext uri="{FF2B5EF4-FFF2-40B4-BE49-F238E27FC236}">
                <a16:creationId xmlns:a16="http://schemas.microsoft.com/office/drawing/2014/main" id="{5BE0955E-6ADB-4E62-5827-D4642631B2C5}"/>
              </a:ext>
            </a:extLst>
          </p:cNvPr>
          <p:cNvPicPr>
            <a:picLocks noChangeAspect="1"/>
          </p:cNvPicPr>
          <p:nvPr/>
        </p:nvPicPr>
        <p:blipFill>
          <a:blip r:embed="rId6"/>
          <a:stretch>
            <a:fillRect/>
          </a:stretch>
        </p:blipFill>
        <p:spPr>
          <a:xfrm>
            <a:off x="2174648" y="1554480"/>
            <a:ext cx="3339195" cy="1984792"/>
          </a:xfrm>
          <a:prstGeom prst="rect">
            <a:avLst/>
          </a:prstGeom>
        </p:spPr>
      </p:pic>
    </p:spTree>
    <p:extLst>
      <p:ext uri="{BB962C8B-B14F-4D97-AF65-F5344CB8AC3E}">
        <p14:creationId xmlns:p14="http://schemas.microsoft.com/office/powerpoint/2010/main" val="1949884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wipe(left)">
                                      <p:cBhvr>
                                        <p:cTn id="7"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E3327B-7D17-E371-E838-239346B87386}"/>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1D453959-BE4B-DC16-5B41-4705B1B403D9}"/>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46D60551-B6E1-FF72-B3F9-D3E8D0C00434}"/>
              </a:ext>
            </a:extLst>
          </p:cNvPr>
          <p:cNvSpPr/>
          <p:nvPr/>
        </p:nvSpPr>
        <p:spPr>
          <a:xfrm>
            <a:off x="109728" y="4004017"/>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0F4855B8-1998-4250-C6C8-E5B2D1B2E53D}"/>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cs typeface="Calibri" pitchFamily="34" charset="-120"/>
              </a:rPr>
              <a:t>Introduction</a:t>
            </a:r>
          </a:p>
        </p:txBody>
      </p:sp>
      <p:sp>
        <p:nvSpPr>
          <p:cNvPr id="6" name="Text 4">
            <a:extLst>
              <a:ext uri="{FF2B5EF4-FFF2-40B4-BE49-F238E27FC236}">
                <a16:creationId xmlns:a16="http://schemas.microsoft.com/office/drawing/2014/main" id="{9DC1906D-F5D2-B057-5664-A0CB408CC9BE}"/>
              </a:ext>
            </a:extLst>
          </p:cNvPr>
          <p:cNvSpPr/>
          <p:nvPr/>
        </p:nvSpPr>
        <p:spPr>
          <a:xfrm>
            <a:off x="182880" y="226771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Model and Problem</a:t>
            </a:r>
            <a:endParaRPr lang="en-US" sz="1250" dirty="0"/>
          </a:p>
        </p:txBody>
      </p:sp>
      <p:sp>
        <p:nvSpPr>
          <p:cNvPr id="7" name="Text 5">
            <a:extLst>
              <a:ext uri="{FF2B5EF4-FFF2-40B4-BE49-F238E27FC236}">
                <a16:creationId xmlns:a16="http://schemas.microsoft.com/office/drawing/2014/main" id="{3F219E0F-D4AD-BE41-D74F-DCACD2FDCD89}"/>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HQCDW Algorithm</a:t>
            </a:r>
            <a:endParaRPr lang="en-US" sz="1250" dirty="0"/>
          </a:p>
        </p:txBody>
      </p:sp>
      <p:sp>
        <p:nvSpPr>
          <p:cNvPr id="8" name="Text 6">
            <a:extLst>
              <a:ext uri="{FF2B5EF4-FFF2-40B4-BE49-F238E27FC236}">
                <a16:creationId xmlns:a16="http://schemas.microsoft.com/office/drawing/2014/main" id="{9D3F1B5A-6729-F984-315A-7C91DB1B57E6}"/>
              </a:ext>
            </a:extLst>
          </p:cNvPr>
          <p:cNvSpPr/>
          <p:nvPr/>
        </p:nvSpPr>
        <p:spPr>
          <a:xfrm>
            <a:off x="182880" y="400507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cs typeface="Calibri" pitchFamily="34" charset="-120"/>
              </a:rPr>
              <a:t>Evaluation</a:t>
            </a:r>
          </a:p>
        </p:txBody>
      </p:sp>
      <p:sp>
        <p:nvSpPr>
          <p:cNvPr id="9" name="Text 7">
            <a:extLst>
              <a:ext uri="{FF2B5EF4-FFF2-40B4-BE49-F238E27FC236}">
                <a16:creationId xmlns:a16="http://schemas.microsoft.com/office/drawing/2014/main" id="{4CB317C9-FDEF-E499-73B1-41524BFC76DB}"/>
              </a:ext>
            </a:extLst>
          </p:cNvPr>
          <p:cNvSpPr/>
          <p:nvPr/>
        </p:nvSpPr>
        <p:spPr>
          <a:xfrm>
            <a:off x="182880" y="487375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a:extLst>
              <a:ext uri="{FF2B5EF4-FFF2-40B4-BE49-F238E27FC236}">
                <a16:creationId xmlns:a16="http://schemas.microsoft.com/office/drawing/2014/main" id="{07D2037A-5193-5286-6E21-1EA7882B7E66}"/>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cs typeface="Calibri" pitchFamily="34" charset="-120"/>
              </a:rPr>
              <a:t>EVALIATION</a:t>
            </a:r>
            <a:endParaRPr lang="en-US" sz="1200" dirty="0"/>
          </a:p>
        </p:txBody>
      </p:sp>
      <p:sp>
        <p:nvSpPr>
          <p:cNvPr id="11" name="Text 9">
            <a:extLst>
              <a:ext uri="{FF2B5EF4-FFF2-40B4-BE49-F238E27FC236}">
                <a16:creationId xmlns:a16="http://schemas.microsoft.com/office/drawing/2014/main" id="{F008B66D-D983-0C85-106F-9B648A991793}"/>
              </a:ext>
            </a:extLst>
          </p:cNvPr>
          <p:cNvSpPr/>
          <p:nvPr/>
        </p:nvSpPr>
        <p:spPr>
          <a:xfrm>
            <a:off x="2011680" y="621792"/>
            <a:ext cx="9677095" cy="658368"/>
          </a:xfrm>
          <a:prstGeom prst="rect">
            <a:avLst/>
          </a:prstGeom>
          <a:noFill/>
          <a:ln/>
        </p:spPr>
        <p:txBody>
          <a:bodyPr wrap="square" rtlCol="0" anchor="ctr"/>
          <a:lstStyle/>
          <a:p>
            <a:pPr marL="0" indent="0">
              <a:buNone/>
            </a:pPr>
            <a:r>
              <a:rPr lang="en-US" sz="3000" b="1" dirty="0">
                <a:solidFill>
                  <a:srgbClr val="231F20"/>
                </a:solidFill>
                <a:latin typeface="Cambria" pitchFamily="34" charset="0"/>
                <a:ea typeface="Cambria" pitchFamily="34" charset="-122"/>
                <a:cs typeface="Cambria" pitchFamily="34" charset="-120"/>
              </a:rPr>
              <a:t>Evaluation Setting and Baselines</a:t>
            </a:r>
            <a:endParaRPr lang="en-US" sz="3000" dirty="0"/>
          </a:p>
        </p:txBody>
      </p:sp>
      <p:sp>
        <p:nvSpPr>
          <p:cNvPr id="13" name="Text 11">
            <a:extLst>
              <a:ext uri="{FF2B5EF4-FFF2-40B4-BE49-F238E27FC236}">
                <a16:creationId xmlns:a16="http://schemas.microsoft.com/office/drawing/2014/main" id="{F1BE1C38-FD61-0062-2ABE-9A9AAD519AB1}"/>
              </a:ext>
            </a:extLst>
          </p:cNvPr>
          <p:cNvSpPr/>
          <p:nvPr/>
        </p:nvSpPr>
        <p:spPr>
          <a:xfrm>
            <a:off x="11551615" y="6473952"/>
            <a:ext cx="411480" cy="274320"/>
          </a:xfrm>
          <a:prstGeom prst="rect">
            <a:avLst/>
          </a:prstGeom>
          <a:noFill/>
          <a:ln/>
        </p:spPr>
        <p:txBody>
          <a:bodyPr wrap="square" rtlCol="0" anchor="ctr"/>
          <a:lstStyle/>
          <a:p>
            <a:pPr marL="0" indent="0" algn="r">
              <a:buNone/>
            </a:pPr>
            <a:r>
              <a:rPr lang="en-US" sz="1000" dirty="0">
                <a:solidFill>
                  <a:srgbClr val="58595B"/>
                </a:solidFill>
                <a:latin typeface="Calibri" pitchFamily="34" charset="0"/>
                <a:ea typeface="Calibri" pitchFamily="34" charset="-122"/>
                <a:cs typeface="Calibri" pitchFamily="34" charset="-120"/>
              </a:rPr>
              <a:t>4</a:t>
            </a:r>
            <a:endParaRPr lang="en-US" sz="1000" dirty="0"/>
          </a:p>
        </p:txBody>
      </p:sp>
      <p:sp>
        <p:nvSpPr>
          <p:cNvPr id="14" name="Text 12">
            <a:extLst>
              <a:ext uri="{FF2B5EF4-FFF2-40B4-BE49-F238E27FC236}">
                <a16:creationId xmlns:a16="http://schemas.microsoft.com/office/drawing/2014/main" id="{7F398BAB-5A91-CF2C-1CCF-19770F279F21}"/>
              </a:ext>
            </a:extLst>
          </p:cNvPr>
          <p:cNvSpPr/>
          <p:nvPr/>
        </p:nvSpPr>
        <p:spPr>
          <a:xfrm>
            <a:off x="2011680" y="6473952"/>
            <a:ext cx="5486400" cy="274320"/>
          </a:xfrm>
          <a:prstGeom prst="rect">
            <a:avLst/>
          </a:prstGeom>
          <a:noFill/>
          <a:ln/>
        </p:spPr>
        <p:txBody>
          <a:bodyPr wrap="square" rtlCol="0" anchor="ctr"/>
          <a:lstStyle/>
          <a:p>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sp>
        <p:nvSpPr>
          <p:cNvPr id="3" name="文本框 8">
            <a:extLst>
              <a:ext uri="{FF2B5EF4-FFF2-40B4-BE49-F238E27FC236}">
                <a16:creationId xmlns:a16="http://schemas.microsoft.com/office/drawing/2014/main" id="{8C4EBD6B-23EF-DB9F-AD7C-EA7EFDC5F20C}"/>
              </a:ext>
            </a:extLst>
          </p:cNvPr>
          <p:cNvSpPr txBox="1"/>
          <p:nvPr/>
        </p:nvSpPr>
        <p:spPr>
          <a:xfrm>
            <a:off x="2011681" y="1554480"/>
            <a:ext cx="2528136" cy="400110"/>
          </a:xfrm>
          <a:prstGeom prst="rect">
            <a:avLst/>
          </a:prstGeom>
          <a:noFill/>
        </p:spPr>
        <p:txBody>
          <a:bodyPr wrap="square">
            <a:spAutoFit/>
          </a:bodyPr>
          <a:lstStyle/>
          <a:p>
            <a:pPr algn="ctr"/>
            <a:r>
              <a:rPr lang="en-US" altLang="zh-CN" sz="2000" b="1" dirty="0">
                <a:latin typeface="Calibri" panose="020F0502020204030204" pitchFamily="34" charset="0"/>
                <a:ea typeface="Calibri" panose="020F0502020204030204" pitchFamily="34" charset="0"/>
                <a:cs typeface="Calibri" panose="020F0502020204030204" pitchFamily="34" charset="0"/>
              </a:rPr>
              <a:t>Network architecture</a:t>
            </a:r>
            <a:endParaRPr lang="zh-CN" altLang="en-US" sz="2000" b="1" dirty="0">
              <a:latin typeface="Calibri" panose="020F0502020204030204" pitchFamily="34" charset="0"/>
              <a:cs typeface="Calibri" panose="020F0502020204030204" pitchFamily="34" charset="0"/>
            </a:endParaRPr>
          </a:p>
        </p:txBody>
      </p:sp>
      <p:sp>
        <p:nvSpPr>
          <p:cNvPr id="15" name="文本框 9">
            <a:extLst>
              <a:ext uri="{FF2B5EF4-FFF2-40B4-BE49-F238E27FC236}">
                <a16:creationId xmlns:a16="http://schemas.microsoft.com/office/drawing/2014/main" id="{D50FE017-086F-F790-EB97-894519F58C76}"/>
              </a:ext>
            </a:extLst>
          </p:cNvPr>
          <p:cNvSpPr txBox="1"/>
          <p:nvPr/>
        </p:nvSpPr>
        <p:spPr>
          <a:xfrm>
            <a:off x="7060710" y="1554480"/>
            <a:ext cx="2528136" cy="400110"/>
          </a:xfrm>
          <a:prstGeom prst="rect">
            <a:avLst/>
          </a:prstGeom>
          <a:noFill/>
        </p:spPr>
        <p:txBody>
          <a:bodyPr wrap="square">
            <a:spAutoFit/>
          </a:bodyPr>
          <a:lstStyle/>
          <a:p>
            <a:pPr algn="ctr"/>
            <a:r>
              <a:rPr lang="en-US" altLang="zh-CN" sz="2000" b="1" dirty="0">
                <a:latin typeface="Calibri" panose="020F0502020204030204" pitchFamily="34" charset="0"/>
                <a:ea typeface="Calibri" panose="020F0502020204030204" pitchFamily="34" charset="0"/>
                <a:cs typeface="Calibri" panose="020F0502020204030204" pitchFamily="34" charset="0"/>
              </a:rPr>
              <a:t>Comparison methods</a:t>
            </a:r>
            <a:endParaRPr lang="zh-CN" altLang="en-US" sz="2000" b="1" dirty="0">
              <a:latin typeface="Calibri" panose="020F0502020204030204" pitchFamily="34" charset="0"/>
              <a:cs typeface="Calibri" panose="020F0502020204030204" pitchFamily="34" charset="0"/>
            </a:endParaRPr>
          </a:p>
        </p:txBody>
      </p:sp>
      <p:sp>
        <p:nvSpPr>
          <p:cNvPr id="16" name="文本框 11">
            <a:extLst>
              <a:ext uri="{FF2B5EF4-FFF2-40B4-BE49-F238E27FC236}">
                <a16:creationId xmlns:a16="http://schemas.microsoft.com/office/drawing/2014/main" id="{BB4C910D-6634-4359-F74F-70F8B455DBDD}"/>
              </a:ext>
            </a:extLst>
          </p:cNvPr>
          <p:cNvSpPr txBox="1"/>
          <p:nvPr/>
        </p:nvSpPr>
        <p:spPr>
          <a:xfrm>
            <a:off x="7060710" y="2134901"/>
            <a:ext cx="4490905" cy="4031873"/>
          </a:xfrm>
          <a:prstGeom prst="rect">
            <a:avLst/>
          </a:prstGeom>
          <a:noFill/>
        </p:spPr>
        <p:txBody>
          <a:bodyPr wrap="square">
            <a:spAutoFit/>
          </a:bodyPr>
          <a:lstStyle/>
          <a:p>
            <a:pPr marL="285750" indent="-285750" algn="just">
              <a:buFont typeface="Wingdings" panose="05000000000000000000" pitchFamily="2" charset="2"/>
              <a:buChar char="l"/>
            </a:pPr>
            <a:r>
              <a:rPr lang="en-US" altLang="zh-CN" sz="1600" b="1" dirty="0">
                <a:solidFill>
                  <a:schemeClr val="accent2"/>
                </a:solidFill>
                <a:latin typeface="Calibri" panose="020F0502020204030204" pitchFamily="34" charset="0"/>
                <a:ea typeface="Calibri" panose="020F0502020204030204" pitchFamily="34" charset="0"/>
                <a:cs typeface="Calibri" panose="020F0502020204030204" pitchFamily="34" charset="0"/>
              </a:rPr>
              <a:t>Steepest Descent (SD) </a:t>
            </a:r>
            <a:r>
              <a:rPr lang="en-US" altLang="zh-CN" sz="1600" dirty="0">
                <a:latin typeface="Calibri" panose="020F0502020204030204" pitchFamily="34" charset="0"/>
                <a:ea typeface="Calibri" panose="020F0502020204030204" pitchFamily="34" charset="0"/>
                <a:cs typeface="Calibri" panose="020F0502020204030204" pitchFamily="34" charset="0"/>
              </a:rPr>
              <a:t>[3]: SD is a solver for binary quadratic models by D-Wave Systems with the best move determined through a local minimization. </a:t>
            </a:r>
          </a:p>
          <a:p>
            <a:pPr marL="285750" indent="-285750" algn="just">
              <a:buFont typeface="Wingdings" panose="05000000000000000000" pitchFamily="2" charset="2"/>
              <a:buChar char="l"/>
            </a:pPr>
            <a:r>
              <a:rPr lang="en-US" altLang="zh-CN" sz="1600" b="1" dirty="0">
                <a:solidFill>
                  <a:schemeClr val="accent2"/>
                </a:solidFill>
                <a:latin typeface="Calibri" panose="020F0502020204030204" pitchFamily="34" charset="0"/>
                <a:ea typeface="Calibri" panose="020F0502020204030204" pitchFamily="34" charset="0"/>
                <a:cs typeface="Calibri" panose="020F0502020204030204" pitchFamily="34" charset="0"/>
              </a:rPr>
              <a:t>Random Steepest Descent (RASD) </a:t>
            </a:r>
            <a:r>
              <a:rPr lang="en-US" altLang="zh-CN" sz="1600" dirty="0">
                <a:latin typeface="Calibri" panose="020F0502020204030204" pitchFamily="34" charset="0"/>
                <a:ea typeface="Calibri" panose="020F0502020204030204" pitchFamily="34" charset="0"/>
                <a:cs typeface="Calibri" panose="020F0502020204030204" pitchFamily="34" charset="0"/>
              </a:rPr>
              <a:t>[3]: RASD combines random sampling and steepest descent, with the algorithm using random sampling to generate initial states for SD. </a:t>
            </a:r>
          </a:p>
          <a:p>
            <a:pPr marL="285750" indent="-285750" algn="just">
              <a:buFont typeface="Wingdings" panose="05000000000000000000" pitchFamily="2" charset="2"/>
              <a:buChar char="l"/>
            </a:pPr>
            <a:r>
              <a:rPr lang="en-US" altLang="zh-CN" sz="1600" b="1" dirty="0">
                <a:solidFill>
                  <a:schemeClr val="accent2"/>
                </a:solidFill>
                <a:latin typeface="Calibri" panose="020F0502020204030204" pitchFamily="34" charset="0"/>
                <a:ea typeface="Calibri" panose="020F0502020204030204" pitchFamily="34" charset="0"/>
                <a:cs typeface="Calibri" panose="020F0502020204030204" pitchFamily="34" charset="0"/>
              </a:rPr>
              <a:t>Classical Optimizer (COPT)</a:t>
            </a:r>
            <a:r>
              <a:rPr lang="en-US" altLang="zh-CN" sz="1600" dirty="0">
                <a:latin typeface="Calibri" panose="020F0502020204030204" pitchFamily="34" charset="0"/>
                <a:ea typeface="Calibri" panose="020F0502020204030204" pitchFamily="34" charset="0"/>
                <a:cs typeface="Calibri" panose="020F0502020204030204" pitchFamily="34" charset="0"/>
              </a:rPr>
              <a:t>:</a:t>
            </a:r>
            <a:r>
              <a:rPr lang="en-US" altLang="zh-CN" sz="1600" dirty="0">
                <a:solidFill>
                  <a:schemeClr val="accent2"/>
                </a:solidFill>
                <a:latin typeface="Calibri" panose="020F0502020204030204" pitchFamily="34" charset="0"/>
                <a:ea typeface="Calibri" panose="020F0502020204030204" pitchFamily="34" charset="0"/>
                <a:cs typeface="Calibri" panose="020F0502020204030204" pitchFamily="34" charset="0"/>
              </a:rPr>
              <a:t> </a:t>
            </a:r>
            <a:r>
              <a:rPr lang="en-US" altLang="zh-CN" sz="1600" dirty="0">
                <a:latin typeface="Calibri" panose="020F0502020204030204" pitchFamily="34" charset="0"/>
                <a:ea typeface="Calibri" panose="020F0502020204030204" pitchFamily="34" charset="0"/>
                <a:cs typeface="Calibri" panose="020F0502020204030204" pitchFamily="34" charset="0"/>
              </a:rPr>
              <a:t>COPT solves the original problem (5) by using a classical optimizer (e.g., Gurobi, Scipy) in a classical CPU computer. </a:t>
            </a:r>
          </a:p>
          <a:p>
            <a:pPr marL="285750" indent="-285750" algn="just">
              <a:buFont typeface="Wingdings" panose="05000000000000000000" pitchFamily="2" charset="2"/>
              <a:buChar char="l"/>
            </a:pPr>
            <a:r>
              <a:rPr lang="en-US" altLang="zh-CN" sz="1600" b="1" dirty="0">
                <a:solidFill>
                  <a:schemeClr val="accent2"/>
                </a:solidFill>
                <a:latin typeface="Calibri" panose="020F0502020204030204" pitchFamily="34" charset="0"/>
                <a:ea typeface="Calibri" panose="020F0502020204030204" pitchFamily="34" charset="0"/>
                <a:cs typeface="Calibri" panose="020F0502020204030204" pitchFamily="34" charset="0"/>
              </a:rPr>
              <a:t>Classical DW Decomposition (CDWD)</a:t>
            </a:r>
            <a:r>
              <a:rPr lang="en-US" altLang="zh-CN" sz="1600" dirty="0">
                <a:latin typeface="Calibri" panose="020F0502020204030204" pitchFamily="34" charset="0"/>
                <a:ea typeface="Calibri" panose="020F0502020204030204" pitchFamily="34" charset="0"/>
                <a:cs typeface="Calibri" panose="020F0502020204030204" pitchFamily="34" charset="0"/>
              </a:rPr>
              <a:t>:</a:t>
            </a:r>
            <a:r>
              <a:rPr lang="en-US" altLang="zh-CN" sz="1600" b="1" dirty="0">
                <a:solidFill>
                  <a:schemeClr val="accent2"/>
                </a:solidFill>
                <a:latin typeface="Calibri" panose="020F0502020204030204" pitchFamily="34" charset="0"/>
                <a:ea typeface="Calibri" panose="020F0502020204030204" pitchFamily="34" charset="0"/>
                <a:cs typeface="Calibri" panose="020F0502020204030204" pitchFamily="34" charset="0"/>
              </a:rPr>
              <a:t> </a:t>
            </a:r>
            <a:r>
              <a:rPr lang="en-US" altLang="zh-CN" sz="1600" dirty="0">
                <a:latin typeface="Calibri" panose="020F0502020204030204" pitchFamily="34" charset="0"/>
                <a:ea typeface="Calibri" panose="020F0502020204030204" pitchFamily="34" charset="0"/>
                <a:cs typeface="Calibri" panose="020F0502020204030204" pitchFamily="34" charset="0"/>
              </a:rPr>
              <a:t>CDWD decouples the original problem using DW decomposition and solves all problems with a classical optimizer.</a:t>
            </a:r>
            <a:endParaRPr lang="zh-CN" altLang="en-US" sz="1600" dirty="0">
              <a:latin typeface="Calibri" panose="020F0502020204030204" pitchFamily="34" charset="0"/>
              <a:cs typeface="Calibri" panose="020F0502020204030204" pitchFamily="34" charset="0"/>
            </a:endParaRPr>
          </a:p>
        </p:txBody>
      </p:sp>
      <mc:AlternateContent xmlns:mc="http://schemas.openxmlformats.org/markup-compatibility/2006" xmlns:a14="http://schemas.microsoft.com/office/drawing/2010/main">
        <mc:Choice Requires="a14">
          <p:graphicFrame>
            <p:nvGraphicFramePr>
              <p:cNvPr id="17" name="表格 14">
                <a:extLst>
                  <a:ext uri="{FF2B5EF4-FFF2-40B4-BE49-F238E27FC236}">
                    <a16:creationId xmlns:a16="http://schemas.microsoft.com/office/drawing/2014/main" id="{28A8A77F-2AF9-B711-8200-76E3489F1FEB}"/>
                  </a:ext>
                </a:extLst>
              </p:cNvPr>
              <p:cNvGraphicFramePr>
                <a:graphicFrameLocks noGrp="1"/>
              </p:cNvGraphicFramePr>
              <p:nvPr/>
            </p:nvGraphicFramePr>
            <p:xfrm>
              <a:off x="2011680" y="2134901"/>
              <a:ext cx="4612404" cy="2907579"/>
            </p:xfrm>
            <a:graphic>
              <a:graphicData uri="http://schemas.openxmlformats.org/drawingml/2006/table">
                <a:tbl>
                  <a:tblPr firstRow="1" bandRow="1">
                    <a:tableStyleId>{5940675A-B579-460E-94D1-54222C63F5DA}</a:tableStyleId>
                  </a:tblPr>
                  <a:tblGrid>
                    <a:gridCol w="2816120">
                      <a:extLst>
                        <a:ext uri="{9D8B030D-6E8A-4147-A177-3AD203B41FA5}">
                          <a16:colId xmlns:a16="http://schemas.microsoft.com/office/drawing/2014/main" val="3973270190"/>
                        </a:ext>
                      </a:extLst>
                    </a:gridCol>
                    <a:gridCol w="1796284">
                      <a:extLst>
                        <a:ext uri="{9D8B030D-6E8A-4147-A177-3AD203B41FA5}">
                          <a16:colId xmlns:a16="http://schemas.microsoft.com/office/drawing/2014/main" val="3856112804"/>
                        </a:ext>
                      </a:extLst>
                    </a:gridCol>
                  </a:tblGrid>
                  <a:tr h="363117">
                    <a:tc>
                      <a:txBody>
                        <a:bodyPr/>
                        <a:lstStyle/>
                        <a:p>
                          <a:r>
                            <a:rPr lang="en-US" altLang="zh-CN" b="1" dirty="0">
                              <a:latin typeface="Calibri" panose="020F0502020204030204" pitchFamily="34" charset="0"/>
                              <a:ea typeface="Calibri" panose="020F0502020204030204" pitchFamily="34" charset="0"/>
                              <a:cs typeface="Calibri" panose="020F0502020204030204" pitchFamily="34" charset="0"/>
                            </a:rPr>
                            <a:t>Parameters</a:t>
                          </a:r>
                          <a:endParaRPr lang="zh-CN" altLang="en-US" b="1" dirty="0">
                            <a:latin typeface="Calibri" panose="020F0502020204030204" pitchFamily="34" charset="0"/>
                            <a:cs typeface="Calibri" panose="020F0502020204030204" pitchFamily="34" charset="0"/>
                          </a:endParaRP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altLang="zh-CN" b="1" dirty="0">
                              <a:latin typeface="Calibri" panose="020F0502020204030204" pitchFamily="34" charset="0"/>
                              <a:cs typeface="Calibri" panose="020F0502020204030204" pitchFamily="34" charset="0"/>
                            </a:rPr>
                            <a:t>Value</a:t>
                          </a:r>
                          <a:endParaRPr lang="zh-CN" altLang="en-US" b="1" dirty="0">
                            <a:latin typeface="Calibri" panose="020F0502020204030204" pitchFamily="34" charset="0"/>
                            <a:cs typeface="Calibri" panose="020F0502020204030204" pitchFamily="34" charset="0"/>
                          </a:endParaRP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99092982"/>
                      </a:ext>
                    </a:extLst>
                  </a:tr>
                  <a:tr h="363117">
                    <a:tc>
                      <a:txBody>
                        <a:bodyPr/>
                        <a:lstStyle/>
                        <a:p>
                          <a:r>
                            <a:rPr lang="en-US" altLang="zh-CN" sz="1600" dirty="0">
                              <a:latin typeface="Calibri" panose="020F0502020204030204" pitchFamily="34" charset="0"/>
                              <a:cs typeface="Calibri" panose="020F0502020204030204" pitchFamily="34" charset="0"/>
                            </a:rPr>
                            <a:t>Number of SATs </a:t>
                          </a:r>
                          <a14:m>
                            <m:oMath xmlns:m="http://schemas.openxmlformats.org/officeDocument/2006/math">
                              <m:r>
                                <a:rPr lang="en-US" altLang="zh-CN" sz="1600" b="0" i="1" dirty="0" smtClean="0">
                                  <a:effectLst/>
                                  <a:highlight>
                                    <a:srgbClr val="FFFFFF"/>
                                  </a:highlight>
                                  <a:latin typeface="Cambria Math" panose="02040503050406030204" pitchFamily="18" charset="0"/>
                                </a:rPr>
                                <m:t>|</m:t>
                              </m:r>
                              <m:r>
                                <a:rPr lang="en-US" altLang="zh-CN" sz="1600" b="0" i="1" dirty="0" smtClean="0">
                                  <a:effectLst/>
                                  <a:highlight>
                                    <a:srgbClr val="FFFFFF"/>
                                  </a:highlight>
                                  <a:latin typeface="Cambria Math" panose="02040503050406030204" pitchFamily="18" charset="0"/>
                                </a:rPr>
                                <m:t>𝑀</m:t>
                              </m:r>
                              <m:r>
                                <a:rPr lang="en-US" altLang="zh-CN" sz="1600" b="0" i="1" dirty="0" smtClean="0">
                                  <a:effectLst/>
                                  <a:highlight>
                                    <a:srgbClr val="FFFFFF"/>
                                  </a:highlight>
                                  <a:latin typeface="Cambria Math" panose="02040503050406030204" pitchFamily="18" charset="0"/>
                                </a:rPr>
                                <m:t>|</m:t>
                              </m:r>
                            </m:oMath>
                          </a14:m>
                          <a:r>
                            <a:rPr lang="en-US" altLang="zh-CN" sz="1600" dirty="0">
                              <a:latin typeface="Calibri" panose="020F0502020204030204" pitchFamily="34" charset="0"/>
                              <a:ea typeface="Calibri" panose="020F0502020204030204" pitchFamily="34" charset="0"/>
                              <a:cs typeface="Calibri" panose="020F0502020204030204" pitchFamily="34" charset="0"/>
                            </a:rPr>
                            <a:t> </a:t>
                          </a:r>
                          <a:endParaRPr lang="zh-CN" altLang="en-US" sz="1600" dirty="0">
                            <a:latin typeface="Calibri" panose="020F0502020204030204" pitchFamily="34" charset="0"/>
                            <a:cs typeface="Calibri" panose="020F0502020204030204" pitchFamily="34" charset="0"/>
                          </a:endParaRP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14:m>
                            <m:oMathPara xmlns:m="http://schemas.openxmlformats.org/officeDocument/2006/math">
                              <m:oMathParaPr>
                                <m:jc m:val="centerGroup"/>
                              </m:oMathParaPr>
                              <m:oMath xmlns:m="http://schemas.openxmlformats.org/officeDocument/2006/math">
                                <m:r>
                                  <a:rPr lang="en-US" altLang="zh-CN" sz="1600" i="1" dirty="0" smtClean="0">
                                    <a:latin typeface="Cambria Math" panose="02040503050406030204" pitchFamily="18" charset="0"/>
                                    <a:cs typeface="Calibri" panose="020F0502020204030204" pitchFamily="34" charset="0"/>
                                  </a:rPr>
                                  <m:t>100</m:t>
                                </m:r>
                              </m:oMath>
                            </m:oMathPara>
                          </a14:m>
                          <a:endParaRPr lang="zh-CN" altLang="en-US" sz="1600" dirty="0">
                            <a:latin typeface="Calibri" panose="020F0502020204030204" pitchFamily="34" charset="0"/>
                            <a:cs typeface="Calibri" panose="020F0502020204030204" pitchFamily="34" charset="0"/>
                          </a:endParaRP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647696301"/>
                      </a:ext>
                    </a:extLst>
                  </a:tr>
                  <a:tr h="363117">
                    <a:tc>
                      <a:txBody>
                        <a:bodyPr/>
                        <a:lstStyle/>
                        <a:p>
                          <a:r>
                            <a:rPr lang="en-US" altLang="zh-CN" sz="1600" dirty="0">
                              <a:latin typeface="Calibri" panose="020F0502020204030204" pitchFamily="34" charset="0"/>
                              <a:cs typeface="Calibri" panose="020F0502020204030204" pitchFamily="34" charset="0"/>
                            </a:rPr>
                            <a:t>Satellites altitude</a:t>
                          </a:r>
                          <a:endParaRPr lang="zh-CN" altLang="en-US" sz="1600" dirty="0">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14:m>
                            <m:oMathPara xmlns:m="http://schemas.openxmlformats.org/officeDocument/2006/math">
                              <m:oMathParaPr>
                                <m:jc m:val="centerGroup"/>
                              </m:oMathParaPr>
                              <m:oMath xmlns:m="http://schemas.openxmlformats.org/officeDocument/2006/math">
                                <m:r>
                                  <a:rPr lang="en-US" altLang="zh-CN" sz="1600" i="1" dirty="0" smtClean="0">
                                    <a:latin typeface="Cambria Math" panose="02040503050406030204" pitchFamily="18" charset="0"/>
                                    <a:cs typeface="Calibri" panose="020F0502020204030204" pitchFamily="34" charset="0"/>
                                  </a:rPr>
                                  <m:t>2,000~10,000 </m:t>
                                </m:r>
                                <m:r>
                                  <a:rPr lang="en-US" altLang="zh-CN" sz="1600" i="1" dirty="0" smtClean="0">
                                    <a:latin typeface="Cambria Math" panose="02040503050406030204" pitchFamily="18" charset="0"/>
                                    <a:cs typeface="Calibri" panose="020F0502020204030204" pitchFamily="34" charset="0"/>
                                  </a:rPr>
                                  <m:t>𝑘𝑚</m:t>
                                </m:r>
                              </m:oMath>
                            </m:oMathPara>
                          </a14:m>
                          <a:endParaRPr lang="zh-CN" altLang="en-US" sz="1600" dirty="0">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789838906"/>
                      </a:ext>
                    </a:extLst>
                  </a:tr>
                  <a:tr h="363117">
                    <a:tc>
                      <a:txBody>
                        <a:bodyPr/>
                        <a:lstStyle/>
                        <a:p>
                          <a:r>
                            <a:rPr lang="en-US" altLang="zh-CN" sz="1600" dirty="0">
                              <a:latin typeface="Calibri" panose="020F0502020204030204" pitchFamily="34" charset="0"/>
                              <a:cs typeface="Calibri" panose="020F0502020204030204" pitchFamily="34" charset="0"/>
                            </a:rPr>
                            <a:t>Quantum memory of SATs </a:t>
                          </a:r>
                          <a14:m>
                            <m:oMath xmlns:m="http://schemas.openxmlformats.org/officeDocument/2006/math">
                              <m:r>
                                <a:rPr lang="en-US" altLang="zh-CN" sz="1600" i="1" dirty="0" smtClean="0">
                                  <a:latin typeface="Cambria Math" panose="02040503050406030204" pitchFamily="18" charset="0"/>
                                  <a:ea typeface="Calibri" panose="020F0502020204030204" pitchFamily="34" charset="0"/>
                                  <a:cs typeface="Calibri" panose="020F0502020204030204" pitchFamily="34" charset="0"/>
                                </a:rPr>
                                <m:t>𝑠</m:t>
                              </m:r>
                              <m:sSub>
                                <m:sSubPr>
                                  <m:ctrlPr>
                                    <a:rPr lang="en-US" altLang="zh-CN" sz="1600" i="1" dirty="0" smtClean="0">
                                      <a:latin typeface="Cambria Math" panose="02040503050406030204" pitchFamily="18" charset="0"/>
                                      <a:ea typeface="Calibri" panose="020F0502020204030204" pitchFamily="34" charset="0"/>
                                      <a:cs typeface="Calibri" panose="020F0502020204030204" pitchFamily="34" charset="0"/>
                                    </a:rPr>
                                  </m:ctrlPr>
                                </m:sSubPr>
                                <m:e>
                                  <m:r>
                                    <a:rPr lang="en-US" altLang="zh-CN" sz="1600" i="1" dirty="0" smtClean="0">
                                      <a:latin typeface="Cambria Math" panose="02040503050406030204" pitchFamily="18" charset="0"/>
                                      <a:ea typeface="Calibri" panose="020F0502020204030204" pitchFamily="34" charset="0"/>
                                      <a:cs typeface="Calibri" panose="020F0502020204030204" pitchFamily="34" charset="0"/>
                                    </a:rPr>
                                    <m:t>𝑚</m:t>
                                  </m:r>
                                </m:e>
                                <m:sub>
                                  <m:r>
                                    <a:rPr lang="en-US" altLang="zh-CN" sz="1600" b="0" i="1" dirty="0" smtClean="0">
                                      <a:latin typeface="Cambria Math" panose="02040503050406030204" pitchFamily="18" charset="0"/>
                                      <a:ea typeface="Calibri" panose="020F0502020204030204" pitchFamily="34" charset="0"/>
                                      <a:cs typeface="Calibri" panose="020F0502020204030204" pitchFamily="34" charset="0"/>
                                    </a:rPr>
                                    <m:t>𝑖</m:t>
                                  </m:r>
                                </m:sub>
                              </m:sSub>
                            </m:oMath>
                          </a14:m>
                          <a:endParaRPr lang="zh-CN" altLang="en-US" sz="1600" dirty="0">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14:m>
                            <m:oMathPara xmlns:m="http://schemas.openxmlformats.org/officeDocument/2006/math">
                              <m:oMathParaPr>
                                <m:jc m:val="centerGroup"/>
                              </m:oMathParaPr>
                              <m:oMath xmlns:m="http://schemas.openxmlformats.org/officeDocument/2006/math">
                                <m:r>
                                  <a:rPr lang="en-US" altLang="zh-CN" sz="1600" i="1" dirty="0" smtClean="0">
                                    <a:latin typeface="Cambria Math" panose="02040503050406030204" pitchFamily="18" charset="0"/>
                                    <a:cs typeface="Calibri" panose="020F0502020204030204" pitchFamily="34" charset="0"/>
                                  </a:rPr>
                                  <m:t>20~100</m:t>
                                </m:r>
                              </m:oMath>
                            </m:oMathPara>
                          </a14:m>
                          <a:endParaRPr lang="zh-CN" altLang="en-US" sz="1600" dirty="0">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245981351"/>
                      </a:ext>
                    </a:extLst>
                  </a:tr>
                  <a:tr h="363117">
                    <a:tc>
                      <a:txBody>
                        <a:bodyPr/>
                        <a:lstStyle/>
                        <a:p>
                          <a:r>
                            <a:rPr lang="en-US" altLang="zh-CN" sz="1600" dirty="0">
                              <a:latin typeface="Calibri" panose="020F0502020204030204" pitchFamily="34" charset="0"/>
                              <a:ea typeface="Calibri" panose="020F0502020204030204" pitchFamily="34" charset="0"/>
                              <a:cs typeface="Calibri" panose="020F0502020204030204" pitchFamily="34" charset="0"/>
                            </a:rPr>
                            <a:t>Number of transmitters </a:t>
                          </a:r>
                          <a14:m>
                            <m:oMath xmlns:m="http://schemas.openxmlformats.org/officeDocument/2006/math">
                              <m:sSub>
                                <m:sSubPr>
                                  <m:ctrlPr>
                                    <a:rPr lang="en-US" altLang="zh-CN" sz="1600" b="0" i="1" dirty="0" smtClean="0">
                                      <a:latin typeface="Cambria Math" panose="02040503050406030204" pitchFamily="18" charset="0"/>
                                      <a:ea typeface="Calibri" panose="020F0502020204030204" pitchFamily="34" charset="0"/>
                                      <a:cs typeface="Calibri" panose="020F0502020204030204" pitchFamily="34" charset="0"/>
                                    </a:rPr>
                                  </m:ctrlPr>
                                </m:sSubPr>
                                <m:e>
                                  <m:r>
                                    <a:rPr lang="en-US" altLang="zh-CN" sz="1600" b="0" i="1" dirty="0" smtClean="0">
                                      <a:latin typeface="Cambria Math" panose="02040503050406030204" pitchFamily="18" charset="0"/>
                                      <a:ea typeface="Calibri" panose="020F0502020204030204" pitchFamily="34" charset="0"/>
                                      <a:cs typeface="Calibri" panose="020F0502020204030204" pitchFamily="34" charset="0"/>
                                    </a:rPr>
                                    <m:t>𝑡𝑟</m:t>
                                  </m:r>
                                </m:e>
                                <m:sub>
                                  <m:r>
                                    <a:rPr lang="en-US" altLang="zh-CN" sz="1600" i="1" dirty="0">
                                      <a:latin typeface="Cambria Math" panose="02040503050406030204" pitchFamily="18" charset="0"/>
                                      <a:ea typeface="Calibri" panose="020F0502020204030204" pitchFamily="34" charset="0"/>
                                      <a:cs typeface="Calibri" panose="020F0502020204030204" pitchFamily="34" charset="0"/>
                                    </a:rPr>
                                    <m:t>𝑖</m:t>
                                  </m:r>
                                </m:sub>
                              </m:sSub>
                            </m:oMath>
                          </a14:m>
                          <a:endParaRPr lang="zh-CN" altLang="en-US" sz="1600" dirty="0">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14:m>
                            <m:oMathPara xmlns:m="http://schemas.openxmlformats.org/officeDocument/2006/math">
                              <m:oMathParaPr>
                                <m:jc m:val="centerGroup"/>
                              </m:oMathParaPr>
                              <m:oMath xmlns:m="http://schemas.openxmlformats.org/officeDocument/2006/math">
                                <m:r>
                                  <a:rPr lang="en-US" altLang="zh-CN" sz="1600" i="1" dirty="0" smtClean="0">
                                    <a:latin typeface="Cambria Math" panose="02040503050406030204" pitchFamily="18" charset="0"/>
                                    <a:cs typeface="Calibri" panose="020F0502020204030204" pitchFamily="34" charset="0"/>
                                  </a:rPr>
                                  <m:t>6~10</m:t>
                                </m:r>
                              </m:oMath>
                            </m:oMathPara>
                          </a14:m>
                          <a:endParaRPr lang="zh-CN" altLang="en-US" sz="1600" dirty="0">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646723053"/>
                      </a:ext>
                    </a:extLst>
                  </a:tr>
                  <a:tr h="363117">
                    <a:tc>
                      <a:txBody>
                        <a:bodyPr/>
                        <a:lstStyle/>
                        <a:p>
                          <a:r>
                            <a:rPr lang="en-US" altLang="zh-CN" sz="1600" dirty="0">
                              <a:latin typeface="Calibri" panose="020F0502020204030204" pitchFamily="34" charset="0"/>
                              <a:cs typeface="Calibri" panose="020F0502020204030204" pitchFamily="34" charset="0"/>
                            </a:rPr>
                            <a:t>Number of GSs </a:t>
                          </a:r>
                          <a14:m>
                            <m:oMath xmlns:m="http://schemas.openxmlformats.org/officeDocument/2006/math">
                              <m:d>
                                <m:dPr>
                                  <m:begChr m:val="|"/>
                                  <m:endChr m:val="|"/>
                                  <m:ctrlPr>
                                    <a:rPr lang="en-US" altLang="zh-CN" sz="1600" i="1" dirty="0" smtClean="0">
                                      <a:latin typeface="Cambria Math" panose="02040503050406030204" pitchFamily="18" charset="0"/>
                                      <a:cs typeface="Calibri" panose="020F0502020204030204" pitchFamily="34" charset="0"/>
                                    </a:rPr>
                                  </m:ctrlPr>
                                </m:dPr>
                                <m:e>
                                  <m:r>
                                    <a:rPr lang="en-US" altLang="zh-CN" sz="1600" i="1" dirty="0" smtClean="0">
                                      <a:latin typeface="Cambria Math" panose="02040503050406030204" pitchFamily="18" charset="0"/>
                                      <a:cs typeface="Calibri" panose="020F0502020204030204" pitchFamily="34" charset="0"/>
                                    </a:rPr>
                                    <m:t>𝑁</m:t>
                                  </m:r>
                                </m:e>
                              </m:d>
                            </m:oMath>
                          </a14:m>
                          <a:endParaRPr lang="zh-CN" altLang="en-US" sz="1600" dirty="0">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14:m>
                            <m:oMathPara xmlns:m="http://schemas.openxmlformats.org/officeDocument/2006/math">
                              <m:oMathParaPr>
                                <m:jc m:val="centerGroup"/>
                              </m:oMathParaPr>
                              <m:oMath xmlns:m="http://schemas.openxmlformats.org/officeDocument/2006/math">
                                <m:r>
                                  <a:rPr lang="en-US" altLang="zh-CN" sz="1600" i="1" dirty="0" smtClean="0">
                                    <a:latin typeface="Cambria Math" panose="02040503050406030204" pitchFamily="18" charset="0"/>
                                    <a:cs typeface="Calibri" panose="020F0502020204030204" pitchFamily="34" charset="0"/>
                                  </a:rPr>
                                  <m:t>36</m:t>
                                </m:r>
                              </m:oMath>
                            </m:oMathPara>
                          </a14:m>
                          <a:endParaRPr lang="zh-CN" altLang="en-US" sz="1600" dirty="0">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890243623"/>
                      </a:ext>
                    </a:extLst>
                  </a:tr>
                  <a:tr h="363117">
                    <a:tc>
                      <a:txBody>
                        <a:bodyPr/>
                        <a:lstStyle/>
                        <a:p>
                          <a:r>
                            <a:rPr lang="en-US" altLang="zh-CN" sz="1600" dirty="0">
                              <a:latin typeface="Calibri" panose="020F0502020204030204" pitchFamily="34" charset="0"/>
                              <a:cs typeface="Calibri" panose="020F0502020204030204" pitchFamily="34" charset="0"/>
                            </a:rPr>
                            <a:t>Quantum memory of GSs </a:t>
                          </a:r>
                          <a14:m>
                            <m:oMath xmlns:m="http://schemas.openxmlformats.org/officeDocument/2006/math">
                              <m:r>
                                <a:rPr lang="en-US" altLang="zh-CN" sz="1600" b="0" i="1" dirty="0" smtClean="0">
                                  <a:latin typeface="Cambria Math" panose="02040503050406030204" pitchFamily="18" charset="0"/>
                                  <a:ea typeface="Calibri" panose="020F0502020204030204" pitchFamily="34" charset="0"/>
                                  <a:cs typeface="Calibri" panose="020F0502020204030204" pitchFamily="34" charset="0"/>
                                </a:rPr>
                                <m:t>𝑔</m:t>
                              </m:r>
                              <m:sSub>
                                <m:sSubPr>
                                  <m:ctrlPr>
                                    <a:rPr lang="en-US" altLang="zh-CN" sz="1600" i="1" dirty="0" smtClean="0">
                                      <a:latin typeface="Cambria Math" panose="02040503050406030204" pitchFamily="18" charset="0"/>
                                      <a:ea typeface="Calibri" panose="020F0502020204030204" pitchFamily="34" charset="0"/>
                                      <a:cs typeface="Calibri" panose="020F0502020204030204" pitchFamily="34" charset="0"/>
                                    </a:rPr>
                                  </m:ctrlPr>
                                </m:sSubPr>
                                <m:e>
                                  <m:r>
                                    <a:rPr lang="en-US" altLang="zh-CN" sz="1600" i="1" dirty="0" smtClean="0">
                                      <a:latin typeface="Cambria Math" panose="02040503050406030204" pitchFamily="18" charset="0"/>
                                      <a:ea typeface="Calibri" panose="020F0502020204030204" pitchFamily="34" charset="0"/>
                                      <a:cs typeface="Calibri" panose="020F0502020204030204" pitchFamily="34" charset="0"/>
                                    </a:rPr>
                                    <m:t>𝑚</m:t>
                                  </m:r>
                                </m:e>
                                <m:sub>
                                  <m:r>
                                    <a:rPr lang="en-US" altLang="zh-CN" sz="1600" b="0" i="1" dirty="0" smtClean="0">
                                      <a:latin typeface="Cambria Math" panose="02040503050406030204" pitchFamily="18" charset="0"/>
                                      <a:ea typeface="Calibri" panose="020F0502020204030204" pitchFamily="34" charset="0"/>
                                      <a:cs typeface="Calibri" panose="020F0502020204030204" pitchFamily="34" charset="0"/>
                                    </a:rPr>
                                    <m:t>𝑘</m:t>
                                  </m:r>
                                </m:sub>
                              </m:sSub>
                            </m:oMath>
                          </a14:m>
                          <a:endParaRPr lang="zh-CN" altLang="en-US" sz="1600" dirty="0">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14:m>
                            <m:oMathPara xmlns:m="http://schemas.openxmlformats.org/officeDocument/2006/math">
                              <m:oMathParaPr>
                                <m:jc m:val="centerGroup"/>
                              </m:oMathParaPr>
                              <m:oMath xmlns:m="http://schemas.openxmlformats.org/officeDocument/2006/math">
                                <m:r>
                                  <a:rPr lang="en-US" altLang="zh-CN" sz="1600" i="1" dirty="0" smtClean="0">
                                    <a:latin typeface="Cambria Math" panose="02040503050406030204" pitchFamily="18" charset="0"/>
                                    <a:cs typeface="Calibri" panose="020F0502020204030204" pitchFamily="34" charset="0"/>
                                  </a:rPr>
                                  <m:t>10~20</m:t>
                                </m:r>
                              </m:oMath>
                            </m:oMathPara>
                          </a14:m>
                          <a:endParaRPr lang="zh-CN" altLang="en-US" sz="1600" dirty="0">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20818533"/>
                      </a:ext>
                    </a:extLst>
                  </a:tr>
                  <a:tr h="363117">
                    <a:tc>
                      <a:txBody>
                        <a:bodyPr/>
                        <a:lstStyle/>
                        <a:p>
                          <a:r>
                            <a:rPr lang="en-US" altLang="zh-CN" sz="1600" dirty="0">
                              <a:latin typeface="Calibri" panose="020F0502020204030204" pitchFamily="34" charset="0"/>
                              <a:ea typeface="Calibri" panose="020F0502020204030204" pitchFamily="34" charset="0"/>
                              <a:cs typeface="Calibri" panose="020F0502020204030204" pitchFamily="34" charset="0"/>
                            </a:rPr>
                            <a:t>Number of transmitters </a:t>
                          </a:r>
                          <a14:m>
                            <m:oMath xmlns:m="http://schemas.openxmlformats.org/officeDocument/2006/math">
                              <m:sSub>
                                <m:sSubPr>
                                  <m:ctrlPr>
                                    <a:rPr lang="en-US" altLang="zh-CN" sz="1600" b="0" i="1" dirty="0" smtClean="0">
                                      <a:latin typeface="Cambria Math" panose="02040503050406030204" pitchFamily="18" charset="0"/>
                                      <a:ea typeface="Calibri" panose="020F0502020204030204" pitchFamily="34" charset="0"/>
                                      <a:cs typeface="Calibri" panose="020F0502020204030204" pitchFamily="34" charset="0"/>
                                    </a:rPr>
                                  </m:ctrlPr>
                                </m:sSubPr>
                                <m:e>
                                  <m:r>
                                    <a:rPr lang="en-US" altLang="zh-CN" sz="1600" b="0" i="1" dirty="0" smtClean="0">
                                      <a:latin typeface="Cambria Math" panose="02040503050406030204" pitchFamily="18" charset="0"/>
                                      <a:ea typeface="Calibri" panose="020F0502020204030204" pitchFamily="34" charset="0"/>
                                      <a:cs typeface="Calibri" panose="020F0502020204030204" pitchFamily="34" charset="0"/>
                                    </a:rPr>
                                    <m:t>𝑟𝑟</m:t>
                                  </m:r>
                                </m:e>
                                <m:sub>
                                  <m:r>
                                    <a:rPr lang="en-US" altLang="zh-CN" sz="1600" b="0" i="1" dirty="0" smtClean="0">
                                      <a:latin typeface="Cambria Math" panose="02040503050406030204" pitchFamily="18" charset="0"/>
                                      <a:ea typeface="Calibri" panose="020F0502020204030204" pitchFamily="34" charset="0"/>
                                      <a:cs typeface="Calibri" panose="020F0502020204030204" pitchFamily="34" charset="0"/>
                                    </a:rPr>
                                    <m:t>𝑘</m:t>
                                  </m:r>
                                </m:sub>
                              </m:sSub>
                            </m:oMath>
                          </a14:m>
                          <a:endParaRPr lang="zh-CN" altLang="en-US" sz="1600" dirty="0">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14:m>
                            <m:oMathPara xmlns:m="http://schemas.openxmlformats.org/officeDocument/2006/math">
                              <m:oMathParaPr>
                                <m:jc m:val="centerGroup"/>
                              </m:oMathParaPr>
                              <m:oMath xmlns:m="http://schemas.openxmlformats.org/officeDocument/2006/math">
                                <m:r>
                                  <a:rPr lang="en-US" altLang="zh-CN" sz="1600" b="0" i="1" dirty="0" smtClean="0">
                                    <a:latin typeface="Cambria Math" panose="02040503050406030204" pitchFamily="18" charset="0"/>
                                    <a:cs typeface="Calibri" panose="020F0502020204030204" pitchFamily="34" charset="0"/>
                                  </a:rPr>
                                  <m:t>2</m:t>
                                </m:r>
                                <m:r>
                                  <a:rPr lang="en-US" altLang="zh-CN" sz="1600" i="1" dirty="0" smtClean="0">
                                    <a:latin typeface="Cambria Math" panose="02040503050406030204" pitchFamily="18" charset="0"/>
                                    <a:cs typeface="Calibri" panose="020F0502020204030204" pitchFamily="34" charset="0"/>
                                  </a:rPr>
                                  <m:t>~</m:t>
                                </m:r>
                                <m:r>
                                  <a:rPr lang="en-US" altLang="zh-CN" sz="1600" b="0" i="1" dirty="0" smtClean="0">
                                    <a:latin typeface="Cambria Math" panose="02040503050406030204" pitchFamily="18" charset="0"/>
                                    <a:cs typeface="Calibri" panose="020F0502020204030204" pitchFamily="34" charset="0"/>
                                  </a:rPr>
                                  <m:t>6</m:t>
                                </m:r>
                              </m:oMath>
                            </m:oMathPara>
                          </a14:m>
                          <a:endParaRPr lang="zh-CN" altLang="en-US" sz="1600" dirty="0">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57117740"/>
                      </a:ext>
                    </a:extLst>
                  </a:tr>
                </a:tbl>
              </a:graphicData>
            </a:graphic>
          </p:graphicFrame>
        </mc:Choice>
        <mc:Fallback xmlns="">
          <p:graphicFrame>
            <p:nvGraphicFramePr>
              <p:cNvPr id="17" name="表格 14">
                <a:extLst>
                  <a:ext uri="{FF2B5EF4-FFF2-40B4-BE49-F238E27FC236}">
                    <a16:creationId xmlns:a16="http://schemas.microsoft.com/office/drawing/2014/main" id="{28A8A77F-2AF9-B711-8200-76E3489F1FEB}"/>
                  </a:ext>
                </a:extLst>
              </p:cNvPr>
              <p:cNvGraphicFramePr>
                <a:graphicFrameLocks noGrp="1"/>
              </p:cNvGraphicFramePr>
              <p:nvPr>
                <p:extLst>
                  <p:ext uri="{D42A27DB-BD31-4B8C-83A1-F6EECF244321}">
                    <p14:modId xmlns:p14="http://schemas.microsoft.com/office/powerpoint/2010/main" val="311756526"/>
                  </p:ext>
                </p:extLst>
              </p:nvPr>
            </p:nvGraphicFramePr>
            <p:xfrm>
              <a:off x="2011680" y="2134901"/>
              <a:ext cx="4612404" cy="2907579"/>
            </p:xfrm>
            <a:graphic>
              <a:graphicData uri="http://schemas.openxmlformats.org/drawingml/2006/table">
                <a:tbl>
                  <a:tblPr firstRow="1" bandRow="1">
                    <a:tableStyleId>{5940675A-B579-460E-94D1-54222C63F5DA}</a:tableStyleId>
                  </a:tblPr>
                  <a:tblGrid>
                    <a:gridCol w="2816120">
                      <a:extLst>
                        <a:ext uri="{9D8B030D-6E8A-4147-A177-3AD203B41FA5}">
                          <a16:colId xmlns:a16="http://schemas.microsoft.com/office/drawing/2014/main" val="3973270190"/>
                        </a:ext>
                      </a:extLst>
                    </a:gridCol>
                    <a:gridCol w="1796284">
                      <a:extLst>
                        <a:ext uri="{9D8B030D-6E8A-4147-A177-3AD203B41FA5}">
                          <a16:colId xmlns:a16="http://schemas.microsoft.com/office/drawing/2014/main" val="3856112804"/>
                        </a:ext>
                      </a:extLst>
                    </a:gridCol>
                  </a:tblGrid>
                  <a:tr h="365760">
                    <a:tc>
                      <a:txBody>
                        <a:bodyPr/>
                        <a:lstStyle/>
                        <a:p>
                          <a:r>
                            <a:rPr lang="en-US" altLang="zh-CN" b="1" dirty="0">
                              <a:latin typeface="Calibri" panose="020F0502020204030204" pitchFamily="34" charset="0"/>
                              <a:ea typeface="Calibri" panose="020F0502020204030204" pitchFamily="34" charset="0"/>
                              <a:cs typeface="Calibri" panose="020F0502020204030204" pitchFamily="34" charset="0"/>
                            </a:rPr>
                            <a:t>Parameters</a:t>
                          </a:r>
                          <a:endParaRPr lang="zh-CN" altLang="en-US" b="1" dirty="0">
                            <a:latin typeface="Calibri" panose="020F0502020204030204" pitchFamily="34" charset="0"/>
                            <a:cs typeface="Calibri" panose="020F0502020204030204" pitchFamily="34" charset="0"/>
                          </a:endParaRP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altLang="zh-CN" b="1" dirty="0">
                              <a:latin typeface="Calibri" panose="020F0502020204030204" pitchFamily="34" charset="0"/>
                              <a:cs typeface="Calibri" panose="020F0502020204030204" pitchFamily="34" charset="0"/>
                            </a:rPr>
                            <a:t>Value</a:t>
                          </a:r>
                          <a:endParaRPr lang="zh-CN" altLang="en-US" b="1" dirty="0">
                            <a:latin typeface="Calibri" panose="020F0502020204030204" pitchFamily="34" charset="0"/>
                            <a:cs typeface="Calibri" panose="020F0502020204030204" pitchFamily="34" charset="0"/>
                          </a:endParaRP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99092982"/>
                      </a:ext>
                    </a:extLst>
                  </a:tr>
                  <a:tr h="363117">
                    <a:tc>
                      <a:txBody>
                        <a:bodyPr/>
                        <a:lstStyle/>
                        <a:p>
                          <a:endParaRPr lang="en-US"/>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blipFill>
                          <a:blip r:embed="rId3"/>
                          <a:stretch>
                            <a:fillRect t="-106897" r="-64414" b="-603448"/>
                          </a:stretch>
                        </a:blipFill>
                      </a:tcPr>
                    </a:tc>
                    <a:tc>
                      <a:txBody>
                        <a:bodyPr/>
                        <a:lstStyle/>
                        <a:p>
                          <a:endParaRPr lang="en-US"/>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blipFill>
                          <a:blip r:embed="rId3"/>
                          <a:stretch>
                            <a:fillRect l="-156338" t="-106897" r="-704" b="-603448"/>
                          </a:stretch>
                        </a:blipFill>
                      </a:tcPr>
                    </a:tc>
                    <a:extLst>
                      <a:ext uri="{0D108BD9-81ED-4DB2-BD59-A6C34878D82A}">
                        <a16:rowId xmlns:a16="http://schemas.microsoft.com/office/drawing/2014/main" val="2647696301"/>
                      </a:ext>
                    </a:extLst>
                  </a:tr>
                  <a:tr h="363117">
                    <a:tc>
                      <a:txBody>
                        <a:bodyPr/>
                        <a:lstStyle/>
                        <a:p>
                          <a:r>
                            <a:rPr lang="en-US" altLang="zh-CN" sz="1600" dirty="0">
                              <a:latin typeface="Calibri" panose="020F0502020204030204" pitchFamily="34" charset="0"/>
                              <a:cs typeface="Calibri" panose="020F0502020204030204" pitchFamily="34" charset="0"/>
                            </a:rPr>
                            <a:t>Satellites altitude</a:t>
                          </a:r>
                          <a:endParaRPr lang="zh-CN" altLang="en-US" sz="1600" dirty="0">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blipFill>
                          <a:blip r:embed="rId3"/>
                          <a:stretch>
                            <a:fillRect l="-156338" t="-214286" r="-704" b="-525000"/>
                          </a:stretch>
                        </a:blipFill>
                      </a:tcPr>
                    </a:tc>
                    <a:extLst>
                      <a:ext uri="{0D108BD9-81ED-4DB2-BD59-A6C34878D82A}">
                        <a16:rowId xmlns:a16="http://schemas.microsoft.com/office/drawing/2014/main" val="789838906"/>
                      </a:ext>
                    </a:extLst>
                  </a:tr>
                  <a:tr h="363117">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blipFill>
                          <a:blip r:embed="rId3"/>
                          <a:stretch>
                            <a:fillRect t="-303448" r="-64414" b="-406897"/>
                          </a:stretch>
                        </a:blipFill>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blipFill>
                          <a:blip r:embed="rId3"/>
                          <a:stretch>
                            <a:fillRect l="-156338" t="-303448" r="-704" b="-406897"/>
                          </a:stretch>
                        </a:blipFill>
                      </a:tcPr>
                    </a:tc>
                    <a:extLst>
                      <a:ext uri="{0D108BD9-81ED-4DB2-BD59-A6C34878D82A}">
                        <a16:rowId xmlns:a16="http://schemas.microsoft.com/office/drawing/2014/main" val="3245981351"/>
                      </a:ext>
                    </a:extLst>
                  </a:tr>
                  <a:tr h="363117">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blipFill>
                          <a:blip r:embed="rId3"/>
                          <a:stretch>
                            <a:fillRect t="-403448" r="-64414" b="-306897"/>
                          </a:stretch>
                        </a:blipFill>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blipFill>
                          <a:blip r:embed="rId3"/>
                          <a:stretch>
                            <a:fillRect l="-156338" t="-403448" r="-704" b="-306897"/>
                          </a:stretch>
                        </a:blipFill>
                      </a:tcPr>
                    </a:tc>
                    <a:extLst>
                      <a:ext uri="{0D108BD9-81ED-4DB2-BD59-A6C34878D82A}">
                        <a16:rowId xmlns:a16="http://schemas.microsoft.com/office/drawing/2014/main" val="3646723053"/>
                      </a:ext>
                    </a:extLst>
                  </a:tr>
                  <a:tr h="363117">
                    <a:tc>
                      <a:txBody>
                        <a:bodyPr/>
                        <a:lstStyle/>
                        <a:p>
                          <a:endParaRPr lang="en-US"/>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3"/>
                          <a:stretch>
                            <a:fillRect t="-503448" r="-64414" b="-206897"/>
                          </a:stretch>
                        </a:blipFill>
                      </a:tcPr>
                    </a:tc>
                    <a:tc>
                      <a:txBody>
                        <a:bodyPr/>
                        <a:lstStyle/>
                        <a:p>
                          <a:endParaRPr lang="en-US"/>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3"/>
                          <a:stretch>
                            <a:fillRect l="-156338" t="-503448" r="-704" b="-206897"/>
                          </a:stretch>
                        </a:blipFill>
                      </a:tcPr>
                    </a:tc>
                    <a:extLst>
                      <a:ext uri="{0D108BD9-81ED-4DB2-BD59-A6C34878D82A}">
                        <a16:rowId xmlns:a16="http://schemas.microsoft.com/office/drawing/2014/main" val="3890243623"/>
                      </a:ext>
                    </a:extLst>
                  </a:tr>
                  <a:tr h="363117">
                    <a:tc>
                      <a:txBody>
                        <a:bodyPr/>
                        <a:lstStyle/>
                        <a:p>
                          <a:endParaRPr lang="en-US"/>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3"/>
                          <a:stretch>
                            <a:fillRect t="-625000" r="-64414" b="-114286"/>
                          </a:stretch>
                        </a:blipFill>
                      </a:tcPr>
                    </a:tc>
                    <a:tc>
                      <a:txBody>
                        <a:bodyPr/>
                        <a:lstStyle/>
                        <a:p>
                          <a:endParaRPr lang="en-US"/>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3"/>
                          <a:stretch>
                            <a:fillRect l="-156338" t="-625000" r="-704" b="-114286"/>
                          </a:stretch>
                        </a:blipFill>
                      </a:tcPr>
                    </a:tc>
                    <a:extLst>
                      <a:ext uri="{0D108BD9-81ED-4DB2-BD59-A6C34878D82A}">
                        <a16:rowId xmlns:a16="http://schemas.microsoft.com/office/drawing/2014/main" val="2420818533"/>
                      </a:ext>
                    </a:extLst>
                  </a:tr>
                  <a:tr h="363117">
                    <a:tc>
                      <a:txBody>
                        <a:bodyPr/>
                        <a:lstStyle/>
                        <a:p>
                          <a:endParaRPr lang="en-US"/>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3"/>
                          <a:stretch>
                            <a:fillRect t="-700000" r="-64414" b="-10345"/>
                          </a:stretch>
                        </a:blipFill>
                      </a:tcPr>
                    </a:tc>
                    <a:tc>
                      <a:txBody>
                        <a:bodyPr/>
                        <a:lstStyle/>
                        <a:p>
                          <a:endParaRPr lang="en-US"/>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3"/>
                          <a:stretch>
                            <a:fillRect l="-156338" t="-700000" r="-704" b="-10345"/>
                          </a:stretch>
                        </a:blipFill>
                      </a:tcPr>
                    </a:tc>
                    <a:extLst>
                      <a:ext uri="{0D108BD9-81ED-4DB2-BD59-A6C34878D82A}">
                        <a16:rowId xmlns:a16="http://schemas.microsoft.com/office/drawing/2014/main" val="3157117740"/>
                      </a:ext>
                    </a:extLst>
                  </a:tr>
                </a:tbl>
              </a:graphicData>
            </a:graphic>
          </p:graphicFrame>
        </mc:Fallback>
      </mc:AlternateContent>
    </p:spTree>
    <p:extLst>
      <p:ext uri="{BB962C8B-B14F-4D97-AF65-F5344CB8AC3E}">
        <p14:creationId xmlns:p14="http://schemas.microsoft.com/office/powerpoint/2010/main" val="559088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par>
                          <p:cTn id="11" fill="hold">
                            <p:stCondLst>
                              <p:cond delay="500"/>
                            </p:stCondLst>
                            <p:childTnLst>
                              <p:par>
                                <p:cTn id="12" presetID="14" presetClass="entr" presetSubtype="10" fill="hold" grpId="0" nodeType="after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randombar(horizontal)">
                                      <p:cBhvr>
                                        <p:cTn id="14" dur="500"/>
                                        <p:tgtEl>
                                          <p:spTgt spid="15"/>
                                        </p:tgtEl>
                                      </p:cBhvr>
                                    </p:animEffect>
                                  </p:childTnLst>
                                </p:cTn>
                              </p:par>
                              <p:par>
                                <p:cTn id="15" presetID="14" presetClass="entr" presetSubtype="1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randombar(horizontal)">
                                      <p:cBhvr>
                                        <p:cTn id="1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5" grpId="0"/>
      <p:bldP spid="16"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63A244-160C-4AB6-EE61-D95E1F8148E4}"/>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03863A76-3E4A-49C6-2011-5B6E8358EF8C}"/>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F119A9D5-3950-3EF8-5759-DAB227AE6352}"/>
              </a:ext>
            </a:extLst>
          </p:cNvPr>
          <p:cNvSpPr/>
          <p:nvPr/>
        </p:nvSpPr>
        <p:spPr>
          <a:xfrm>
            <a:off x="109728" y="4004017"/>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FB4D2992-E999-8DD4-29DC-C7ECC790ABEF}"/>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cs typeface="Calibri" pitchFamily="34" charset="-120"/>
              </a:rPr>
              <a:t>Introduction</a:t>
            </a:r>
          </a:p>
        </p:txBody>
      </p:sp>
      <p:sp>
        <p:nvSpPr>
          <p:cNvPr id="6" name="Text 4">
            <a:extLst>
              <a:ext uri="{FF2B5EF4-FFF2-40B4-BE49-F238E27FC236}">
                <a16:creationId xmlns:a16="http://schemas.microsoft.com/office/drawing/2014/main" id="{111C234D-D23A-7F53-A240-96F55B27F97C}"/>
              </a:ext>
            </a:extLst>
          </p:cNvPr>
          <p:cNvSpPr/>
          <p:nvPr/>
        </p:nvSpPr>
        <p:spPr>
          <a:xfrm>
            <a:off x="182880" y="226771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Model and Problem</a:t>
            </a:r>
            <a:endParaRPr lang="en-US" sz="1250" dirty="0"/>
          </a:p>
        </p:txBody>
      </p:sp>
      <p:sp>
        <p:nvSpPr>
          <p:cNvPr id="7" name="Text 5">
            <a:extLst>
              <a:ext uri="{FF2B5EF4-FFF2-40B4-BE49-F238E27FC236}">
                <a16:creationId xmlns:a16="http://schemas.microsoft.com/office/drawing/2014/main" id="{7BB536FB-3735-57FF-A457-DC969891C642}"/>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HQCDW Algorithm</a:t>
            </a:r>
            <a:endParaRPr lang="en-US" sz="1250" dirty="0"/>
          </a:p>
        </p:txBody>
      </p:sp>
      <p:sp>
        <p:nvSpPr>
          <p:cNvPr id="8" name="Text 6">
            <a:extLst>
              <a:ext uri="{FF2B5EF4-FFF2-40B4-BE49-F238E27FC236}">
                <a16:creationId xmlns:a16="http://schemas.microsoft.com/office/drawing/2014/main" id="{5C5C9F96-667F-DA49-AB6D-802A83F23B44}"/>
              </a:ext>
            </a:extLst>
          </p:cNvPr>
          <p:cNvSpPr/>
          <p:nvPr/>
        </p:nvSpPr>
        <p:spPr>
          <a:xfrm>
            <a:off x="182880" y="400507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cs typeface="Calibri" pitchFamily="34" charset="-120"/>
              </a:rPr>
              <a:t>Evaluation</a:t>
            </a:r>
          </a:p>
        </p:txBody>
      </p:sp>
      <p:sp>
        <p:nvSpPr>
          <p:cNvPr id="9" name="Text 7">
            <a:extLst>
              <a:ext uri="{FF2B5EF4-FFF2-40B4-BE49-F238E27FC236}">
                <a16:creationId xmlns:a16="http://schemas.microsoft.com/office/drawing/2014/main" id="{7072B0C4-149C-C119-9C50-F775847DFABE}"/>
              </a:ext>
            </a:extLst>
          </p:cNvPr>
          <p:cNvSpPr/>
          <p:nvPr/>
        </p:nvSpPr>
        <p:spPr>
          <a:xfrm>
            <a:off x="182880" y="487375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a:extLst>
              <a:ext uri="{FF2B5EF4-FFF2-40B4-BE49-F238E27FC236}">
                <a16:creationId xmlns:a16="http://schemas.microsoft.com/office/drawing/2014/main" id="{9AE53635-ACF9-4F27-5495-1BC3B66FEDE0}"/>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cs typeface="Calibri" pitchFamily="34" charset="-120"/>
              </a:rPr>
              <a:t>EVALIATION</a:t>
            </a:r>
            <a:endParaRPr lang="en-US" sz="1200" dirty="0"/>
          </a:p>
        </p:txBody>
      </p:sp>
      <p:sp>
        <p:nvSpPr>
          <p:cNvPr id="11" name="Text 9">
            <a:extLst>
              <a:ext uri="{FF2B5EF4-FFF2-40B4-BE49-F238E27FC236}">
                <a16:creationId xmlns:a16="http://schemas.microsoft.com/office/drawing/2014/main" id="{CE032A07-6007-4B5F-F520-352A3E4666A1}"/>
              </a:ext>
            </a:extLst>
          </p:cNvPr>
          <p:cNvSpPr/>
          <p:nvPr/>
        </p:nvSpPr>
        <p:spPr>
          <a:xfrm>
            <a:off x="2011680" y="621792"/>
            <a:ext cx="9677095" cy="658368"/>
          </a:xfrm>
          <a:prstGeom prst="rect">
            <a:avLst/>
          </a:prstGeom>
          <a:noFill/>
          <a:ln/>
        </p:spPr>
        <p:txBody>
          <a:bodyPr wrap="square" rtlCol="0" anchor="ctr"/>
          <a:lstStyle/>
          <a:p>
            <a:r>
              <a:rPr lang="en-US" sz="3000" b="1" dirty="0">
                <a:solidFill>
                  <a:srgbClr val="231F20"/>
                </a:solidFill>
                <a:latin typeface="Cambria" pitchFamily="34" charset="0"/>
                <a:ea typeface="Cambria" pitchFamily="34" charset="-122"/>
                <a:cs typeface="Cambria" pitchFamily="34" charset="-120"/>
              </a:rPr>
              <a:t>Evaluation – Objective Value </a:t>
            </a:r>
            <a:endParaRPr lang="en-US" sz="3000" dirty="0"/>
          </a:p>
        </p:txBody>
      </p:sp>
      <p:sp>
        <p:nvSpPr>
          <p:cNvPr id="13" name="Text 11">
            <a:extLst>
              <a:ext uri="{FF2B5EF4-FFF2-40B4-BE49-F238E27FC236}">
                <a16:creationId xmlns:a16="http://schemas.microsoft.com/office/drawing/2014/main" id="{175F2A5F-04F2-6898-E93F-98FCCBF49D29}"/>
              </a:ext>
            </a:extLst>
          </p:cNvPr>
          <p:cNvSpPr/>
          <p:nvPr/>
        </p:nvSpPr>
        <p:spPr>
          <a:xfrm>
            <a:off x="11551615" y="6473952"/>
            <a:ext cx="411480" cy="274320"/>
          </a:xfrm>
          <a:prstGeom prst="rect">
            <a:avLst/>
          </a:prstGeom>
          <a:noFill/>
          <a:ln/>
        </p:spPr>
        <p:txBody>
          <a:bodyPr wrap="square" rtlCol="0" anchor="ctr"/>
          <a:lstStyle/>
          <a:p>
            <a:pPr marL="0" indent="0" algn="r">
              <a:buNone/>
            </a:pPr>
            <a:r>
              <a:rPr lang="en-US" sz="1000" dirty="0">
                <a:solidFill>
                  <a:srgbClr val="58595B"/>
                </a:solidFill>
                <a:latin typeface="Calibri" pitchFamily="34" charset="0"/>
                <a:ea typeface="Calibri" pitchFamily="34" charset="-122"/>
                <a:cs typeface="Calibri" pitchFamily="34" charset="-120"/>
              </a:rPr>
              <a:t>4</a:t>
            </a:r>
            <a:endParaRPr lang="en-US" sz="1000" dirty="0"/>
          </a:p>
        </p:txBody>
      </p:sp>
      <p:sp>
        <p:nvSpPr>
          <p:cNvPr id="14" name="Text 12">
            <a:extLst>
              <a:ext uri="{FF2B5EF4-FFF2-40B4-BE49-F238E27FC236}">
                <a16:creationId xmlns:a16="http://schemas.microsoft.com/office/drawing/2014/main" id="{AC731F54-448F-4DE3-F842-1450A02C9883}"/>
              </a:ext>
            </a:extLst>
          </p:cNvPr>
          <p:cNvSpPr/>
          <p:nvPr/>
        </p:nvSpPr>
        <p:spPr>
          <a:xfrm>
            <a:off x="2011680" y="6473952"/>
            <a:ext cx="5486400" cy="274320"/>
          </a:xfrm>
          <a:prstGeom prst="rect">
            <a:avLst/>
          </a:prstGeom>
          <a:noFill/>
          <a:ln/>
        </p:spPr>
        <p:txBody>
          <a:bodyPr wrap="square" rtlCol="0" anchor="ctr"/>
          <a:lstStyle/>
          <a:p>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sp>
        <p:nvSpPr>
          <p:cNvPr id="15" name="文本框 11">
            <a:extLst>
              <a:ext uri="{FF2B5EF4-FFF2-40B4-BE49-F238E27FC236}">
                <a16:creationId xmlns:a16="http://schemas.microsoft.com/office/drawing/2014/main" id="{F2786F49-57FB-1953-06B0-42C18A516A53}"/>
              </a:ext>
            </a:extLst>
          </p:cNvPr>
          <p:cNvSpPr txBox="1"/>
          <p:nvPr/>
        </p:nvSpPr>
        <p:spPr>
          <a:xfrm>
            <a:off x="3150012" y="4953047"/>
            <a:ext cx="7849067" cy="646331"/>
          </a:xfrm>
          <a:prstGeom prst="rect">
            <a:avLst/>
          </a:prstGeom>
          <a:noFill/>
        </p:spPr>
        <p:txBody>
          <a:bodyPr wrap="square">
            <a:spAutoFit/>
          </a:bodyPr>
          <a:lstStyle/>
          <a:p>
            <a:r>
              <a:rPr lang="en-US" altLang="zh-CN" dirty="0">
                <a:solidFill>
                  <a:srgbClr val="FF0000"/>
                </a:solidFill>
                <a:latin typeface="Calibri" panose="020F0502020204030204" pitchFamily="34" charset="0"/>
                <a:ea typeface="Calibri" panose="020F0502020204030204" pitchFamily="34" charset="0"/>
                <a:cs typeface="Calibri" panose="020F0502020204030204" pitchFamily="34" charset="0"/>
              </a:rPr>
              <a:t>This highlights the effectiveness and robustness of using DW decomposition to tackle larger network scales.</a:t>
            </a:r>
            <a:endParaRPr lang="zh-CN" altLang="en-US" dirty="0">
              <a:solidFill>
                <a:srgbClr val="FF0000"/>
              </a:solidFill>
              <a:latin typeface="Calibri" panose="020F0502020204030204" pitchFamily="34" charset="0"/>
              <a:cs typeface="Calibri" panose="020F0502020204030204" pitchFamily="34" charset="0"/>
            </a:endParaRPr>
          </a:p>
        </p:txBody>
      </p:sp>
      <p:pic>
        <p:nvPicPr>
          <p:cNvPr id="12" name="Picture 11">
            <a:extLst>
              <a:ext uri="{FF2B5EF4-FFF2-40B4-BE49-F238E27FC236}">
                <a16:creationId xmlns:a16="http://schemas.microsoft.com/office/drawing/2014/main" id="{99489EDD-09D6-B4D3-52CF-7D268AD17CC2}"/>
              </a:ext>
            </a:extLst>
          </p:cNvPr>
          <p:cNvPicPr>
            <a:picLocks noChangeAspect="1"/>
          </p:cNvPicPr>
          <p:nvPr/>
        </p:nvPicPr>
        <p:blipFill>
          <a:blip r:embed="rId3"/>
          <a:stretch>
            <a:fillRect/>
          </a:stretch>
        </p:blipFill>
        <p:spPr>
          <a:xfrm>
            <a:off x="1599045" y="1655064"/>
            <a:ext cx="10502364" cy="2826766"/>
          </a:xfrm>
          <a:prstGeom prst="rect">
            <a:avLst/>
          </a:prstGeom>
        </p:spPr>
      </p:pic>
    </p:spTree>
    <p:extLst>
      <p:ext uri="{BB962C8B-B14F-4D97-AF65-F5344CB8AC3E}">
        <p14:creationId xmlns:p14="http://schemas.microsoft.com/office/powerpoint/2010/main" val="2739615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0A146D-E5FF-8193-4319-C4664F425001}"/>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00573445-B2C9-D4BD-5494-54068DB2A22A}"/>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2B8D779B-9C4F-FC1C-F482-849E4E8ADF1D}"/>
              </a:ext>
            </a:extLst>
          </p:cNvPr>
          <p:cNvSpPr/>
          <p:nvPr/>
        </p:nvSpPr>
        <p:spPr>
          <a:xfrm>
            <a:off x="109728" y="4004017"/>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4095754A-7C3B-8F77-2431-BF468710BDB1}"/>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cs typeface="Calibri" pitchFamily="34" charset="-120"/>
              </a:rPr>
              <a:t>Introduction</a:t>
            </a:r>
          </a:p>
        </p:txBody>
      </p:sp>
      <p:sp>
        <p:nvSpPr>
          <p:cNvPr id="6" name="Text 4">
            <a:extLst>
              <a:ext uri="{FF2B5EF4-FFF2-40B4-BE49-F238E27FC236}">
                <a16:creationId xmlns:a16="http://schemas.microsoft.com/office/drawing/2014/main" id="{23E4110C-7B0E-EB7A-8E44-7C7B15DCCA6A}"/>
              </a:ext>
            </a:extLst>
          </p:cNvPr>
          <p:cNvSpPr/>
          <p:nvPr/>
        </p:nvSpPr>
        <p:spPr>
          <a:xfrm>
            <a:off x="182880" y="226771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Model and Problem</a:t>
            </a:r>
            <a:endParaRPr lang="en-US" sz="1250" dirty="0"/>
          </a:p>
        </p:txBody>
      </p:sp>
      <p:sp>
        <p:nvSpPr>
          <p:cNvPr id="7" name="Text 5">
            <a:extLst>
              <a:ext uri="{FF2B5EF4-FFF2-40B4-BE49-F238E27FC236}">
                <a16:creationId xmlns:a16="http://schemas.microsoft.com/office/drawing/2014/main" id="{473C8C68-D801-EDC6-7E33-1DC9824FFE99}"/>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HQCDW Algorithm</a:t>
            </a:r>
            <a:endParaRPr lang="en-US" sz="1250" dirty="0"/>
          </a:p>
        </p:txBody>
      </p:sp>
      <p:sp>
        <p:nvSpPr>
          <p:cNvPr id="8" name="Text 6">
            <a:extLst>
              <a:ext uri="{FF2B5EF4-FFF2-40B4-BE49-F238E27FC236}">
                <a16:creationId xmlns:a16="http://schemas.microsoft.com/office/drawing/2014/main" id="{0E83CE70-D90C-96DF-DD6F-5044EA9AE817}"/>
              </a:ext>
            </a:extLst>
          </p:cNvPr>
          <p:cNvSpPr/>
          <p:nvPr/>
        </p:nvSpPr>
        <p:spPr>
          <a:xfrm>
            <a:off x="182880" y="400507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cs typeface="Calibri" pitchFamily="34" charset="-120"/>
              </a:rPr>
              <a:t>Evaluation</a:t>
            </a:r>
          </a:p>
        </p:txBody>
      </p:sp>
      <p:sp>
        <p:nvSpPr>
          <p:cNvPr id="9" name="Text 7">
            <a:extLst>
              <a:ext uri="{FF2B5EF4-FFF2-40B4-BE49-F238E27FC236}">
                <a16:creationId xmlns:a16="http://schemas.microsoft.com/office/drawing/2014/main" id="{D2B90F14-B9E0-7872-E632-69548D6BF127}"/>
              </a:ext>
            </a:extLst>
          </p:cNvPr>
          <p:cNvSpPr/>
          <p:nvPr/>
        </p:nvSpPr>
        <p:spPr>
          <a:xfrm>
            <a:off x="182880" y="487375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a:extLst>
              <a:ext uri="{FF2B5EF4-FFF2-40B4-BE49-F238E27FC236}">
                <a16:creationId xmlns:a16="http://schemas.microsoft.com/office/drawing/2014/main" id="{3659DC95-0761-9875-C29B-B98783121418}"/>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cs typeface="Calibri" pitchFamily="34" charset="-120"/>
              </a:rPr>
              <a:t>EVALIATION</a:t>
            </a:r>
            <a:endParaRPr lang="en-US" sz="1200" dirty="0"/>
          </a:p>
        </p:txBody>
      </p:sp>
      <p:sp>
        <p:nvSpPr>
          <p:cNvPr id="11" name="Text 9">
            <a:extLst>
              <a:ext uri="{FF2B5EF4-FFF2-40B4-BE49-F238E27FC236}">
                <a16:creationId xmlns:a16="http://schemas.microsoft.com/office/drawing/2014/main" id="{5EC724E1-934F-A277-0449-324D3993FAF3}"/>
              </a:ext>
            </a:extLst>
          </p:cNvPr>
          <p:cNvSpPr/>
          <p:nvPr/>
        </p:nvSpPr>
        <p:spPr>
          <a:xfrm>
            <a:off x="2011680" y="621792"/>
            <a:ext cx="9677095" cy="658368"/>
          </a:xfrm>
          <a:prstGeom prst="rect">
            <a:avLst/>
          </a:prstGeom>
          <a:noFill/>
          <a:ln/>
        </p:spPr>
        <p:txBody>
          <a:bodyPr wrap="square" rtlCol="0" anchor="ctr"/>
          <a:lstStyle/>
          <a:p>
            <a:pPr marL="0" indent="0">
              <a:buNone/>
            </a:pPr>
            <a:r>
              <a:rPr lang="en-US" sz="3000" b="1" dirty="0">
                <a:solidFill>
                  <a:srgbClr val="231F20"/>
                </a:solidFill>
                <a:latin typeface="Cambria" pitchFamily="34" charset="0"/>
                <a:ea typeface="Cambria" pitchFamily="34" charset="-122"/>
                <a:cs typeface="Cambria" pitchFamily="34" charset="-120"/>
              </a:rPr>
              <a:t>Evaluation – Solver Accessing Time: QUBO-DW2</a:t>
            </a:r>
            <a:endParaRPr lang="en-US" sz="3000" dirty="0"/>
          </a:p>
        </p:txBody>
      </p:sp>
      <p:sp>
        <p:nvSpPr>
          <p:cNvPr id="13" name="Text 11">
            <a:extLst>
              <a:ext uri="{FF2B5EF4-FFF2-40B4-BE49-F238E27FC236}">
                <a16:creationId xmlns:a16="http://schemas.microsoft.com/office/drawing/2014/main" id="{F8E80703-0796-56F4-0EFD-355023E806F2}"/>
              </a:ext>
            </a:extLst>
          </p:cNvPr>
          <p:cNvSpPr/>
          <p:nvPr/>
        </p:nvSpPr>
        <p:spPr>
          <a:xfrm>
            <a:off x="11551615" y="6473952"/>
            <a:ext cx="411480" cy="274320"/>
          </a:xfrm>
          <a:prstGeom prst="rect">
            <a:avLst/>
          </a:prstGeom>
          <a:noFill/>
          <a:ln/>
        </p:spPr>
        <p:txBody>
          <a:bodyPr wrap="square" rtlCol="0" anchor="ctr"/>
          <a:lstStyle/>
          <a:p>
            <a:pPr marL="0" indent="0" algn="r">
              <a:buNone/>
            </a:pPr>
            <a:r>
              <a:rPr lang="en-US" sz="1000" dirty="0">
                <a:solidFill>
                  <a:srgbClr val="58595B"/>
                </a:solidFill>
                <a:latin typeface="Calibri" pitchFamily="34" charset="0"/>
                <a:ea typeface="Calibri" pitchFamily="34" charset="-122"/>
                <a:cs typeface="Calibri" pitchFamily="34" charset="-120"/>
              </a:rPr>
              <a:t>4</a:t>
            </a:r>
            <a:endParaRPr lang="en-US" sz="1000" dirty="0"/>
          </a:p>
        </p:txBody>
      </p:sp>
      <p:sp>
        <p:nvSpPr>
          <p:cNvPr id="14" name="Text 12">
            <a:extLst>
              <a:ext uri="{FF2B5EF4-FFF2-40B4-BE49-F238E27FC236}">
                <a16:creationId xmlns:a16="http://schemas.microsoft.com/office/drawing/2014/main" id="{6164E6B9-F50F-172E-BB7A-11E46F54721C}"/>
              </a:ext>
            </a:extLst>
          </p:cNvPr>
          <p:cNvSpPr/>
          <p:nvPr/>
        </p:nvSpPr>
        <p:spPr>
          <a:xfrm>
            <a:off x="2011680" y="6473952"/>
            <a:ext cx="5486400" cy="274320"/>
          </a:xfrm>
          <a:prstGeom prst="rect">
            <a:avLst/>
          </a:prstGeom>
          <a:noFill/>
          <a:ln/>
        </p:spPr>
        <p:txBody>
          <a:bodyPr wrap="square" rtlCol="0" anchor="ctr"/>
          <a:lstStyle/>
          <a:p>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sp>
        <p:nvSpPr>
          <p:cNvPr id="15" name="文本框 11">
            <a:extLst>
              <a:ext uri="{FF2B5EF4-FFF2-40B4-BE49-F238E27FC236}">
                <a16:creationId xmlns:a16="http://schemas.microsoft.com/office/drawing/2014/main" id="{36A54A7E-0BD9-6F1A-7B10-DBDB444BC051}"/>
              </a:ext>
            </a:extLst>
          </p:cNvPr>
          <p:cNvSpPr txBox="1"/>
          <p:nvPr/>
        </p:nvSpPr>
        <p:spPr>
          <a:xfrm>
            <a:off x="2078395" y="4316349"/>
            <a:ext cx="3714764" cy="1477328"/>
          </a:xfrm>
          <a:prstGeom prst="rect">
            <a:avLst/>
          </a:prstGeom>
          <a:noFill/>
        </p:spPr>
        <p:txBody>
          <a:bodyPr wrap="square">
            <a:spAutoFit/>
          </a:bodyPr>
          <a:lstStyle/>
          <a:p>
            <a:r>
              <a:rPr lang="en-US" altLang="zh-CN" dirty="0">
                <a:solidFill>
                  <a:srgbClr val="FF0000"/>
                </a:solidFill>
                <a:latin typeface="Calibri" panose="020F0502020204030204" pitchFamily="34" charset="0"/>
                <a:ea typeface="Calibri" panose="020F0502020204030204" pitchFamily="34" charset="0"/>
                <a:cs typeface="Calibri" panose="020F0502020204030204" pitchFamily="34" charset="0"/>
              </a:rPr>
              <a:t>This analysis highlights the advantage of using the DW decomposition to overcome constraints imposed by the maximum number of qubits in the quantum machine.</a:t>
            </a:r>
            <a:endParaRPr lang="zh-CN" altLang="en-US" dirty="0">
              <a:solidFill>
                <a:srgbClr val="FF0000"/>
              </a:solidFill>
              <a:latin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3E620B9B-19E5-54B6-455F-2B394373CA38}"/>
              </a:ext>
            </a:extLst>
          </p:cNvPr>
          <p:cNvPicPr>
            <a:picLocks noChangeAspect="1"/>
          </p:cNvPicPr>
          <p:nvPr/>
        </p:nvPicPr>
        <p:blipFill>
          <a:blip r:embed="rId3"/>
          <a:stretch>
            <a:fillRect/>
          </a:stretch>
        </p:blipFill>
        <p:spPr>
          <a:xfrm>
            <a:off x="1957208" y="1399032"/>
            <a:ext cx="5595343" cy="2428986"/>
          </a:xfrm>
          <a:prstGeom prst="rect">
            <a:avLst/>
          </a:prstGeom>
        </p:spPr>
      </p:pic>
      <p:pic>
        <p:nvPicPr>
          <p:cNvPr id="16" name="Picture 15">
            <a:extLst>
              <a:ext uri="{FF2B5EF4-FFF2-40B4-BE49-F238E27FC236}">
                <a16:creationId xmlns:a16="http://schemas.microsoft.com/office/drawing/2014/main" id="{02E6E732-D63C-2AAA-FEA6-A5146753C5AE}"/>
              </a:ext>
            </a:extLst>
          </p:cNvPr>
          <p:cNvPicPr>
            <a:picLocks noChangeAspect="1"/>
          </p:cNvPicPr>
          <p:nvPr/>
        </p:nvPicPr>
        <p:blipFill>
          <a:blip r:embed="rId4"/>
          <a:stretch>
            <a:fillRect/>
          </a:stretch>
        </p:blipFill>
        <p:spPr>
          <a:xfrm>
            <a:off x="5793159" y="3878481"/>
            <a:ext cx="6063108" cy="2632047"/>
          </a:xfrm>
          <a:prstGeom prst="rect">
            <a:avLst/>
          </a:prstGeom>
        </p:spPr>
      </p:pic>
    </p:spTree>
    <p:extLst>
      <p:ext uri="{BB962C8B-B14F-4D97-AF65-F5344CB8AC3E}">
        <p14:creationId xmlns:p14="http://schemas.microsoft.com/office/powerpoint/2010/main" val="1146416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CA0CA0-3146-B8DE-7C22-B1B791EB47EE}"/>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FF48D86C-7240-488E-617B-FFF575A86CD0}"/>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BE960CEC-D3D2-8B25-C500-84E9A784AB84}"/>
              </a:ext>
            </a:extLst>
          </p:cNvPr>
          <p:cNvSpPr/>
          <p:nvPr/>
        </p:nvSpPr>
        <p:spPr>
          <a:xfrm>
            <a:off x="109728" y="4004017"/>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FA6D41A5-57C9-C91E-6147-C57F30F9F1AD}"/>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cs typeface="Calibri" pitchFamily="34" charset="-120"/>
              </a:rPr>
              <a:t>Introduction</a:t>
            </a:r>
          </a:p>
        </p:txBody>
      </p:sp>
      <p:sp>
        <p:nvSpPr>
          <p:cNvPr id="6" name="Text 4">
            <a:extLst>
              <a:ext uri="{FF2B5EF4-FFF2-40B4-BE49-F238E27FC236}">
                <a16:creationId xmlns:a16="http://schemas.microsoft.com/office/drawing/2014/main" id="{6B2F8DD9-DFC8-ABCA-C3F1-16410F5327C4}"/>
              </a:ext>
            </a:extLst>
          </p:cNvPr>
          <p:cNvSpPr/>
          <p:nvPr/>
        </p:nvSpPr>
        <p:spPr>
          <a:xfrm>
            <a:off x="182880" y="226771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Model and Problem</a:t>
            </a:r>
            <a:endParaRPr lang="en-US" sz="1250" dirty="0"/>
          </a:p>
        </p:txBody>
      </p:sp>
      <p:sp>
        <p:nvSpPr>
          <p:cNvPr id="7" name="Text 5">
            <a:extLst>
              <a:ext uri="{FF2B5EF4-FFF2-40B4-BE49-F238E27FC236}">
                <a16:creationId xmlns:a16="http://schemas.microsoft.com/office/drawing/2014/main" id="{5525C93B-28EC-74B8-756E-3DC3FF869678}"/>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HQCDW Algorithm</a:t>
            </a:r>
            <a:endParaRPr lang="en-US" sz="1250" dirty="0"/>
          </a:p>
        </p:txBody>
      </p:sp>
      <p:sp>
        <p:nvSpPr>
          <p:cNvPr id="8" name="Text 6">
            <a:extLst>
              <a:ext uri="{FF2B5EF4-FFF2-40B4-BE49-F238E27FC236}">
                <a16:creationId xmlns:a16="http://schemas.microsoft.com/office/drawing/2014/main" id="{31CBA3EB-FCA7-5712-B504-7EC9CC7F683B}"/>
              </a:ext>
            </a:extLst>
          </p:cNvPr>
          <p:cNvSpPr/>
          <p:nvPr/>
        </p:nvSpPr>
        <p:spPr>
          <a:xfrm>
            <a:off x="182880" y="400507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cs typeface="Calibri" pitchFamily="34" charset="-120"/>
              </a:rPr>
              <a:t>Evaluation</a:t>
            </a:r>
          </a:p>
        </p:txBody>
      </p:sp>
      <p:sp>
        <p:nvSpPr>
          <p:cNvPr id="9" name="Text 7">
            <a:extLst>
              <a:ext uri="{FF2B5EF4-FFF2-40B4-BE49-F238E27FC236}">
                <a16:creationId xmlns:a16="http://schemas.microsoft.com/office/drawing/2014/main" id="{929D4D0A-8C01-CA87-F214-F345F67E1A73}"/>
              </a:ext>
            </a:extLst>
          </p:cNvPr>
          <p:cNvSpPr/>
          <p:nvPr/>
        </p:nvSpPr>
        <p:spPr>
          <a:xfrm>
            <a:off x="182880" y="487375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a:extLst>
              <a:ext uri="{FF2B5EF4-FFF2-40B4-BE49-F238E27FC236}">
                <a16:creationId xmlns:a16="http://schemas.microsoft.com/office/drawing/2014/main" id="{85400582-888F-E5D4-589B-F7857AC11C33}"/>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cs typeface="Calibri" pitchFamily="34" charset="-120"/>
              </a:rPr>
              <a:t>EVALIATION</a:t>
            </a:r>
            <a:endParaRPr lang="en-US" sz="1200" dirty="0"/>
          </a:p>
        </p:txBody>
      </p:sp>
      <p:sp>
        <p:nvSpPr>
          <p:cNvPr id="11" name="Text 9">
            <a:extLst>
              <a:ext uri="{FF2B5EF4-FFF2-40B4-BE49-F238E27FC236}">
                <a16:creationId xmlns:a16="http://schemas.microsoft.com/office/drawing/2014/main" id="{17F29A56-E109-E4F7-886B-DD792C986B1B}"/>
              </a:ext>
            </a:extLst>
          </p:cNvPr>
          <p:cNvSpPr/>
          <p:nvPr/>
        </p:nvSpPr>
        <p:spPr>
          <a:xfrm>
            <a:off x="2011680" y="621792"/>
            <a:ext cx="9677095" cy="658368"/>
          </a:xfrm>
          <a:prstGeom prst="rect">
            <a:avLst/>
          </a:prstGeom>
          <a:noFill/>
          <a:ln/>
        </p:spPr>
        <p:txBody>
          <a:bodyPr wrap="square" rtlCol="0" anchor="ctr"/>
          <a:lstStyle/>
          <a:p>
            <a:pPr marL="0" indent="0">
              <a:buNone/>
            </a:pPr>
            <a:r>
              <a:rPr lang="en-US" sz="3000" b="1" dirty="0">
                <a:solidFill>
                  <a:srgbClr val="231F20"/>
                </a:solidFill>
                <a:latin typeface="Cambria" pitchFamily="34" charset="0"/>
                <a:ea typeface="Cambria" pitchFamily="34" charset="-122"/>
                <a:cs typeface="Cambria" pitchFamily="34" charset="-120"/>
              </a:rPr>
              <a:t>Evaluation – Solver Accessing Time: DW3 &amp; PL</a:t>
            </a:r>
            <a:endParaRPr lang="en-US" sz="3000" dirty="0"/>
          </a:p>
        </p:txBody>
      </p:sp>
      <p:sp>
        <p:nvSpPr>
          <p:cNvPr id="13" name="Text 11">
            <a:extLst>
              <a:ext uri="{FF2B5EF4-FFF2-40B4-BE49-F238E27FC236}">
                <a16:creationId xmlns:a16="http://schemas.microsoft.com/office/drawing/2014/main" id="{EAB41A47-13C1-F5B5-620E-A6BCA2DD9CC2}"/>
              </a:ext>
            </a:extLst>
          </p:cNvPr>
          <p:cNvSpPr/>
          <p:nvPr/>
        </p:nvSpPr>
        <p:spPr>
          <a:xfrm>
            <a:off x="11551615" y="6473952"/>
            <a:ext cx="411480" cy="274320"/>
          </a:xfrm>
          <a:prstGeom prst="rect">
            <a:avLst/>
          </a:prstGeom>
          <a:noFill/>
          <a:ln/>
        </p:spPr>
        <p:txBody>
          <a:bodyPr wrap="square" rtlCol="0" anchor="ctr"/>
          <a:lstStyle/>
          <a:p>
            <a:pPr marL="0" indent="0" algn="r">
              <a:buNone/>
            </a:pPr>
            <a:r>
              <a:rPr lang="en-US" sz="1000" dirty="0">
                <a:solidFill>
                  <a:srgbClr val="58595B"/>
                </a:solidFill>
                <a:latin typeface="Calibri" pitchFamily="34" charset="0"/>
                <a:ea typeface="Calibri" pitchFamily="34" charset="-122"/>
                <a:cs typeface="Calibri" pitchFamily="34" charset="-120"/>
              </a:rPr>
              <a:t>4</a:t>
            </a:r>
            <a:endParaRPr lang="en-US" sz="1000" dirty="0"/>
          </a:p>
        </p:txBody>
      </p:sp>
      <p:sp>
        <p:nvSpPr>
          <p:cNvPr id="14" name="Text 12">
            <a:extLst>
              <a:ext uri="{FF2B5EF4-FFF2-40B4-BE49-F238E27FC236}">
                <a16:creationId xmlns:a16="http://schemas.microsoft.com/office/drawing/2014/main" id="{D3A90A47-86EA-662C-0D4F-A796E46A3D17}"/>
              </a:ext>
            </a:extLst>
          </p:cNvPr>
          <p:cNvSpPr/>
          <p:nvPr/>
        </p:nvSpPr>
        <p:spPr>
          <a:xfrm>
            <a:off x="2011680" y="6473952"/>
            <a:ext cx="5486400" cy="274320"/>
          </a:xfrm>
          <a:prstGeom prst="rect">
            <a:avLst/>
          </a:prstGeom>
          <a:noFill/>
          <a:ln/>
        </p:spPr>
        <p:txBody>
          <a:bodyPr wrap="square" rtlCol="0" anchor="ctr"/>
          <a:lstStyle/>
          <a:p>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sp>
        <p:nvSpPr>
          <p:cNvPr id="15" name="文本框 11">
            <a:extLst>
              <a:ext uri="{FF2B5EF4-FFF2-40B4-BE49-F238E27FC236}">
                <a16:creationId xmlns:a16="http://schemas.microsoft.com/office/drawing/2014/main" id="{77354BEE-79A5-2C0A-4933-D0FE1789EC26}"/>
              </a:ext>
            </a:extLst>
          </p:cNvPr>
          <p:cNvSpPr txBox="1"/>
          <p:nvPr/>
        </p:nvSpPr>
        <p:spPr>
          <a:xfrm>
            <a:off x="2741510" y="5111496"/>
            <a:ext cx="8241923" cy="646331"/>
          </a:xfrm>
          <a:prstGeom prst="rect">
            <a:avLst/>
          </a:prstGeom>
          <a:noFill/>
        </p:spPr>
        <p:txBody>
          <a:bodyPr wrap="square">
            <a:spAutoFit/>
          </a:bodyPr>
          <a:lstStyle/>
          <a:p>
            <a:r>
              <a:rPr lang="en-US" altLang="zh-CN" dirty="0">
                <a:solidFill>
                  <a:srgbClr val="FF0000"/>
                </a:solidFill>
                <a:latin typeface="Calibri" panose="020F0502020204030204" pitchFamily="34" charset="0"/>
                <a:ea typeface="Calibri" panose="020F0502020204030204" pitchFamily="34" charset="0"/>
                <a:cs typeface="Calibri" panose="020F0502020204030204" pitchFamily="34" charset="0"/>
              </a:rPr>
              <a:t>This analysis highlights the advantage of using the DW3 and </a:t>
            </a:r>
            <a:r>
              <a:rPr lang="en-US" altLang="zh-CN">
                <a:solidFill>
                  <a:srgbClr val="FF0000"/>
                </a:solidFill>
                <a:latin typeface="Calibri" panose="020F0502020204030204" pitchFamily="34" charset="0"/>
                <a:ea typeface="Calibri" panose="020F0502020204030204" pitchFamily="34" charset="0"/>
                <a:cs typeface="Calibri" panose="020F0502020204030204" pitchFamily="34" charset="0"/>
              </a:rPr>
              <a:t>PL to </a:t>
            </a:r>
            <a:r>
              <a:rPr lang="en-US" altLang="zh-CN" dirty="0">
                <a:solidFill>
                  <a:srgbClr val="FF0000"/>
                </a:solidFill>
                <a:latin typeface="Calibri" panose="020F0502020204030204" pitchFamily="34" charset="0"/>
                <a:ea typeface="Calibri" panose="020F0502020204030204" pitchFamily="34" charset="0"/>
                <a:cs typeface="Calibri" panose="020F0502020204030204" pitchFamily="34" charset="0"/>
              </a:rPr>
              <a:t>overcome constraints imposed by the maximum number of qubits in the quantum machine.</a:t>
            </a:r>
            <a:endParaRPr lang="zh-CN" altLang="en-US" dirty="0">
              <a:solidFill>
                <a:srgbClr val="FF0000"/>
              </a:solidFill>
              <a:latin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BDCB8773-E47D-C5F4-308C-FFADD0C6F3BF}"/>
              </a:ext>
            </a:extLst>
          </p:cNvPr>
          <p:cNvPicPr>
            <a:picLocks noChangeAspect="1"/>
          </p:cNvPicPr>
          <p:nvPr/>
        </p:nvPicPr>
        <p:blipFill>
          <a:blip r:embed="rId3"/>
          <a:stretch>
            <a:fillRect/>
          </a:stretch>
        </p:blipFill>
        <p:spPr>
          <a:xfrm>
            <a:off x="1862861" y="1449016"/>
            <a:ext cx="5317789" cy="2287886"/>
          </a:xfrm>
          <a:prstGeom prst="rect">
            <a:avLst/>
          </a:prstGeom>
        </p:spPr>
      </p:pic>
      <p:pic>
        <p:nvPicPr>
          <p:cNvPr id="16" name="Picture 15">
            <a:extLst>
              <a:ext uri="{FF2B5EF4-FFF2-40B4-BE49-F238E27FC236}">
                <a16:creationId xmlns:a16="http://schemas.microsoft.com/office/drawing/2014/main" id="{D2C65673-18D0-5A38-8D63-62DAF7DDFA2C}"/>
              </a:ext>
            </a:extLst>
          </p:cNvPr>
          <p:cNvPicPr>
            <a:picLocks noChangeAspect="1"/>
          </p:cNvPicPr>
          <p:nvPr/>
        </p:nvPicPr>
        <p:blipFill>
          <a:blip r:embed="rId4"/>
          <a:stretch>
            <a:fillRect/>
          </a:stretch>
        </p:blipFill>
        <p:spPr>
          <a:xfrm>
            <a:off x="7180650" y="1493239"/>
            <a:ext cx="4896145" cy="2199440"/>
          </a:xfrm>
          <a:prstGeom prst="rect">
            <a:avLst/>
          </a:prstGeom>
        </p:spPr>
      </p:pic>
    </p:spTree>
    <p:extLst>
      <p:ext uri="{BB962C8B-B14F-4D97-AF65-F5344CB8AC3E}">
        <p14:creationId xmlns:p14="http://schemas.microsoft.com/office/powerpoint/2010/main" val="991659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200BF3-16BA-506D-E9F3-EA6144B70ECB}"/>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D8146A61-58BC-AED3-9407-179F51236BF6}"/>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5B543691-06C2-219A-96C7-714A868C6B1D}"/>
              </a:ext>
            </a:extLst>
          </p:cNvPr>
          <p:cNvSpPr/>
          <p:nvPr/>
        </p:nvSpPr>
        <p:spPr>
          <a:xfrm>
            <a:off x="109728" y="4004017"/>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2082A834-3B32-72D7-7C01-8EA7A18704E9}"/>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cs typeface="Calibri" pitchFamily="34" charset="-120"/>
              </a:rPr>
              <a:t>Introduction</a:t>
            </a:r>
          </a:p>
        </p:txBody>
      </p:sp>
      <p:sp>
        <p:nvSpPr>
          <p:cNvPr id="6" name="Text 4">
            <a:extLst>
              <a:ext uri="{FF2B5EF4-FFF2-40B4-BE49-F238E27FC236}">
                <a16:creationId xmlns:a16="http://schemas.microsoft.com/office/drawing/2014/main" id="{DDD82FB1-1E79-4476-5062-3EE629475FAB}"/>
              </a:ext>
            </a:extLst>
          </p:cNvPr>
          <p:cNvSpPr/>
          <p:nvPr/>
        </p:nvSpPr>
        <p:spPr>
          <a:xfrm>
            <a:off x="182880" y="226771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Model and Problem</a:t>
            </a:r>
            <a:endParaRPr lang="en-US" sz="1250" dirty="0"/>
          </a:p>
        </p:txBody>
      </p:sp>
      <p:sp>
        <p:nvSpPr>
          <p:cNvPr id="7" name="Text 5">
            <a:extLst>
              <a:ext uri="{FF2B5EF4-FFF2-40B4-BE49-F238E27FC236}">
                <a16:creationId xmlns:a16="http://schemas.microsoft.com/office/drawing/2014/main" id="{F5B7C689-6EE8-9A36-3450-4FE2187BFB31}"/>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HQCDW Algorithm</a:t>
            </a:r>
            <a:endParaRPr lang="en-US" sz="1250" dirty="0"/>
          </a:p>
        </p:txBody>
      </p:sp>
      <p:sp>
        <p:nvSpPr>
          <p:cNvPr id="8" name="Text 6">
            <a:extLst>
              <a:ext uri="{FF2B5EF4-FFF2-40B4-BE49-F238E27FC236}">
                <a16:creationId xmlns:a16="http://schemas.microsoft.com/office/drawing/2014/main" id="{AC005F95-E75A-6583-5683-DA8BA6142F1E}"/>
              </a:ext>
            </a:extLst>
          </p:cNvPr>
          <p:cNvSpPr/>
          <p:nvPr/>
        </p:nvSpPr>
        <p:spPr>
          <a:xfrm>
            <a:off x="182880" y="400507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cs typeface="Calibri" pitchFamily="34" charset="-120"/>
              </a:rPr>
              <a:t>Evaluation</a:t>
            </a:r>
          </a:p>
        </p:txBody>
      </p:sp>
      <p:sp>
        <p:nvSpPr>
          <p:cNvPr id="9" name="Text 7">
            <a:extLst>
              <a:ext uri="{FF2B5EF4-FFF2-40B4-BE49-F238E27FC236}">
                <a16:creationId xmlns:a16="http://schemas.microsoft.com/office/drawing/2014/main" id="{D9927199-053E-25F2-7403-BE6DBE05D14C}"/>
              </a:ext>
            </a:extLst>
          </p:cNvPr>
          <p:cNvSpPr/>
          <p:nvPr/>
        </p:nvSpPr>
        <p:spPr>
          <a:xfrm>
            <a:off x="182880" y="487375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a:extLst>
              <a:ext uri="{FF2B5EF4-FFF2-40B4-BE49-F238E27FC236}">
                <a16:creationId xmlns:a16="http://schemas.microsoft.com/office/drawing/2014/main" id="{CB36F69D-DA7A-6BA2-3CF7-C69CE1AF5A5C}"/>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cs typeface="Calibri" pitchFamily="34" charset="-120"/>
              </a:rPr>
              <a:t>EVALIATION</a:t>
            </a:r>
            <a:endParaRPr lang="en-US" sz="1200" dirty="0"/>
          </a:p>
        </p:txBody>
      </p:sp>
      <p:sp>
        <p:nvSpPr>
          <p:cNvPr id="11" name="Text 9">
            <a:extLst>
              <a:ext uri="{FF2B5EF4-FFF2-40B4-BE49-F238E27FC236}">
                <a16:creationId xmlns:a16="http://schemas.microsoft.com/office/drawing/2014/main" id="{37F2FA14-7524-3193-FBAE-D9F966ABDE62}"/>
              </a:ext>
            </a:extLst>
          </p:cNvPr>
          <p:cNvSpPr/>
          <p:nvPr/>
        </p:nvSpPr>
        <p:spPr>
          <a:xfrm>
            <a:off x="2011680" y="621792"/>
            <a:ext cx="9677095" cy="658368"/>
          </a:xfrm>
          <a:prstGeom prst="rect">
            <a:avLst/>
          </a:prstGeom>
          <a:noFill/>
          <a:ln/>
        </p:spPr>
        <p:txBody>
          <a:bodyPr wrap="square" rtlCol="0" anchor="ctr"/>
          <a:lstStyle/>
          <a:p>
            <a:pPr marL="0" indent="0">
              <a:buNone/>
            </a:pPr>
            <a:r>
              <a:rPr lang="en-US" sz="3000" b="1" dirty="0">
                <a:solidFill>
                  <a:srgbClr val="231F20"/>
                </a:solidFill>
                <a:latin typeface="Cambria" pitchFamily="34" charset="0"/>
                <a:ea typeface="Cambria" pitchFamily="34" charset="-122"/>
                <a:cs typeface="Cambria" pitchFamily="34" charset="-120"/>
              </a:rPr>
              <a:t>Evaluation – Qubit Usage</a:t>
            </a:r>
            <a:endParaRPr lang="en-US" sz="3000" dirty="0"/>
          </a:p>
        </p:txBody>
      </p:sp>
      <p:sp>
        <p:nvSpPr>
          <p:cNvPr id="13" name="Text 11">
            <a:extLst>
              <a:ext uri="{FF2B5EF4-FFF2-40B4-BE49-F238E27FC236}">
                <a16:creationId xmlns:a16="http://schemas.microsoft.com/office/drawing/2014/main" id="{0FA509AC-B10B-A710-CF85-E2D9BBAAD7F9}"/>
              </a:ext>
            </a:extLst>
          </p:cNvPr>
          <p:cNvSpPr/>
          <p:nvPr/>
        </p:nvSpPr>
        <p:spPr>
          <a:xfrm>
            <a:off x="11551615" y="6473952"/>
            <a:ext cx="411480" cy="274320"/>
          </a:xfrm>
          <a:prstGeom prst="rect">
            <a:avLst/>
          </a:prstGeom>
          <a:noFill/>
          <a:ln/>
        </p:spPr>
        <p:txBody>
          <a:bodyPr wrap="square" rtlCol="0" anchor="ctr"/>
          <a:lstStyle/>
          <a:p>
            <a:pPr marL="0" indent="0" algn="r">
              <a:buNone/>
            </a:pPr>
            <a:r>
              <a:rPr lang="en-US" sz="1000" dirty="0">
                <a:solidFill>
                  <a:srgbClr val="58595B"/>
                </a:solidFill>
                <a:latin typeface="Calibri" pitchFamily="34" charset="0"/>
                <a:ea typeface="Calibri" pitchFamily="34" charset="-122"/>
                <a:cs typeface="Calibri" pitchFamily="34" charset="-120"/>
              </a:rPr>
              <a:t>4</a:t>
            </a:r>
            <a:endParaRPr lang="en-US" sz="1000" dirty="0"/>
          </a:p>
        </p:txBody>
      </p:sp>
      <p:sp>
        <p:nvSpPr>
          <p:cNvPr id="14" name="Text 12">
            <a:extLst>
              <a:ext uri="{FF2B5EF4-FFF2-40B4-BE49-F238E27FC236}">
                <a16:creationId xmlns:a16="http://schemas.microsoft.com/office/drawing/2014/main" id="{E8DEC08B-EAF2-5D40-BEDE-0D90BB36D8C5}"/>
              </a:ext>
            </a:extLst>
          </p:cNvPr>
          <p:cNvSpPr/>
          <p:nvPr/>
        </p:nvSpPr>
        <p:spPr>
          <a:xfrm>
            <a:off x="2011680" y="6473952"/>
            <a:ext cx="5486400" cy="274320"/>
          </a:xfrm>
          <a:prstGeom prst="rect">
            <a:avLst/>
          </a:prstGeom>
          <a:noFill/>
          <a:ln/>
        </p:spPr>
        <p:txBody>
          <a:bodyPr wrap="square" rtlCol="0" anchor="ctr"/>
          <a:lstStyle/>
          <a:p>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sp>
        <p:nvSpPr>
          <p:cNvPr id="15" name="文本框 11">
            <a:extLst>
              <a:ext uri="{FF2B5EF4-FFF2-40B4-BE49-F238E27FC236}">
                <a16:creationId xmlns:a16="http://schemas.microsoft.com/office/drawing/2014/main" id="{4463FC2B-4DCE-BB0B-BC94-85A37C25C57A}"/>
              </a:ext>
            </a:extLst>
          </p:cNvPr>
          <p:cNvSpPr txBox="1"/>
          <p:nvPr/>
        </p:nvSpPr>
        <p:spPr>
          <a:xfrm>
            <a:off x="2925693" y="5293421"/>
            <a:ext cx="7849067" cy="646331"/>
          </a:xfrm>
          <a:prstGeom prst="rect">
            <a:avLst/>
          </a:prstGeom>
          <a:noFill/>
        </p:spPr>
        <p:txBody>
          <a:bodyPr wrap="square">
            <a:spAutoFit/>
          </a:bodyPr>
          <a:lstStyle/>
          <a:p>
            <a:r>
              <a:rPr lang="en-US" altLang="zh-CN" dirty="0">
                <a:solidFill>
                  <a:srgbClr val="FF0000"/>
                </a:solidFill>
                <a:latin typeface="Calibri" panose="020F0502020204030204" pitchFamily="34" charset="0"/>
                <a:ea typeface="Calibri" panose="020F0502020204030204" pitchFamily="34" charset="0"/>
                <a:cs typeface="Calibri" panose="020F0502020204030204" pitchFamily="34" charset="0"/>
              </a:rPr>
              <a:t>This result highlights the benefits of DW decomposition (also partial linear) for larger-scale problems.</a:t>
            </a:r>
            <a:endParaRPr lang="zh-CN" altLang="en-US" dirty="0">
              <a:solidFill>
                <a:srgbClr val="FF0000"/>
              </a:solidFill>
              <a:latin typeface="Calibri" panose="020F0502020204030204" pitchFamily="34" charset="0"/>
              <a:cs typeface="Calibri" panose="020F0502020204030204" pitchFamily="34" charset="0"/>
            </a:endParaRPr>
          </a:p>
        </p:txBody>
      </p:sp>
      <p:pic>
        <p:nvPicPr>
          <p:cNvPr id="12" name="Picture 11">
            <a:extLst>
              <a:ext uri="{FF2B5EF4-FFF2-40B4-BE49-F238E27FC236}">
                <a16:creationId xmlns:a16="http://schemas.microsoft.com/office/drawing/2014/main" id="{3D265834-181E-86D9-005E-3663B77A9A92}"/>
              </a:ext>
            </a:extLst>
          </p:cNvPr>
          <p:cNvPicPr>
            <a:picLocks noChangeAspect="1"/>
          </p:cNvPicPr>
          <p:nvPr/>
        </p:nvPicPr>
        <p:blipFill>
          <a:blip r:embed="rId3"/>
          <a:stretch>
            <a:fillRect/>
          </a:stretch>
        </p:blipFill>
        <p:spPr>
          <a:xfrm>
            <a:off x="2606653" y="1812872"/>
            <a:ext cx="8487148" cy="3232255"/>
          </a:xfrm>
          <a:prstGeom prst="rect">
            <a:avLst/>
          </a:prstGeom>
        </p:spPr>
      </p:pic>
    </p:spTree>
    <p:extLst>
      <p:ext uri="{BB962C8B-B14F-4D97-AF65-F5344CB8AC3E}">
        <p14:creationId xmlns:p14="http://schemas.microsoft.com/office/powerpoint/2010/main" val="2214279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DCC58A-097E-D00F-8526-48068F5F3ACF}"/>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60C56D7B-DCBE-9EB5-EB5D-7411B321B1A8}"/>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151358DD-BD49-15FE-7585-8152AC93C529}"/>
              </a:ext>
            </a:extLst>
          </p:cNvPr>
          <p:cNvSpPr/>
          <p:nvPr/>
        </p:nvSpPr>
        <p:spPr>
          <a:xfrm>
            <a:off x="109728" y="4004017"/>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275596F3-EBB1-BD75-3B84-969C7DDEDC74}"/>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cs typeface="Calibri" pitchFamily="34" charset="-120"/>
              </a:rPr>
              <a:t>Introduction</a:t>
            </a:r>
          </a:p>
        </p:txBody>
      </p:sp>
      <p:sp>
        <p:nvSpPr>
          <p:cNvPr id="6" name="Text 4">
            <a:extLst>
              <a:ext uri="{FF2B5EF4-FFF2-40B4-BE49-F238E27FC236}">
                <a16:creationId xmlns:a16="http://schemas.microsoft.com/office/drawing/2014/main" id="{B0275E2A-D212-9BC9-B062-C763D4B8901E}"/>
              </a:ext>
            </a:extLst>
          </p:cNvPr>
          <p:cNvSpPr/>
          <p:nvPr/>
        </p:nvSpPr>
        <p:spPr>
          <a:xfrm>
            <a:off x="182880" y="226771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Model and Problem</a:t>
            </a:r>
            <a:endParaRPr lang="en-US" sz="1250" dirty="0"/>
          </a:p>
        </p:txBody>
      </p:sp>
      <p:sp>
        <p:nvSpPr>
          <p:cNvPr id="7" name="Text 5">
            <a:extLst>
              <a:ext uri="{FF2B5EF4-FFF2-40B4-BE49-F238E27FC236}">
                <a16:creationId xmlns:a16="http://schemas.microsoft.com/office/drawing/2014/main" id="{A0CF99A9-8FB3-E627-4D87-C0761EE59636}"/>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HQCDW Algorithm</a:t>
            </a:r>
            <a:endParaRPr lang="en-US" sz="1250" dirty="0"/>
          </a:p>
        </p:txBody>
      </p:sp>
      <p:sp>
        <p:nvSpPr>
          <p:cNvPr id="8" name="Text 6">
            <a:extLst>
              <a:ext uri="{FF2B5EF4-FFF2-40B4-BE49-F238E27FC236}">
                <a16:creationId xmlns:a16="http://schemas.microsoft.com/office/drawing/2014/main" id="{010561A7-8608-47C5-3500-46EB8AE7CED5}"/>
              </a:ext>
            </a:extLst>
          </p:cNvPr>
          <p:cNvSpPr/>
          <p:nvPr/>
        </p:nvSpPr>
        <p:spPr>
          <a:xfrm>
            <a:off x="182880" y="400507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cs typeface="Calibri" pitchFamily="34" charset="-120"/>
              </a:rPr>
              <a:t>Evaluation</a:t>
            </a:r>
          </a:p>
        </p:txBody>
      </p:sp>
      <p:sp>
        <p:nvSpPr>
          <p:cNvPr id="9" name="Text 7">
            <a:extLst>
              <a:ext uri="{FF2B5EF4-FFF2-40B4-BE49-F238E27FC236}">
                <a16:creationId xmlns:a16="http://schemas.microsoft.com/office/drawing/2014/main" id="{52913D4C-E088-31BD-6EEB-BC8421DE08CF}"/>
              </a:ext>
            </a:extLst>
          </p:cNvPr>
          <p:cNvSpPr/>
          <p:nvPr/>
        </p:nvSpPr>
        <p:spPr>
          <a:xfrm>
            <a:off x="182880" y="487375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a:extLst>
              <a:ext uri="{FF2B5EF4-FFF2-40B4-BE49-F238E27FC236}">
                <a16:creationId xmlns:a16="http://schemas.microsoft.com/office/drawing/2014/main" id="{1D740C50-0AD1-3BD4-B829-303F2318A6C0}"/>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cs typeface="Calibri" pitchFamily="34" charset="-120"/>
              </a:rPr>
              <a:t>EVALIATION</a:t>
            </a:r>
            <a:endParaRPr lang="en-US" sz="1200" dirty="0"/>
          </a:p>
        </p:txBody>
      </p:sp>
      <p:sp>
        <p:nvSpPr>
          <p:cNvPr id="11" name="Text 9">
            <a:extLst>
              <a:ext uri="{FF2B5EF4-FFF2-40B4-BE49-F238E27FC236}">
                <a16:creationId xmlns:a16="http://schemas.microsoft.com/office/drawing/2014/main" id="{B227F070-29D5-B435-E3C5-726509F06988}"/>
              </a:ext>
            </a:extLst>
          </p:cNvPr>
          <p:cNvSpPr/>
          <p:nvPr/>
        </p:nvSpPr>
        <p:spPr>
          <a:xfrm>
            <a:off x="2011680" y="621792"/>
            <a:ext cx="9677095" cy="658368"/>
          </a:xfrm>
          <a:prstGeom prst="rect">
            <a:avLst/>
          </a:prstGeom>
          <a:noFill/>
          <a:ln/>
        </p:spPr>
        <p:txBody>
          <a:bodyPr wrap="square" rtlCol="0" anchor="ctr"/>
          <a:lstStyle/>
          <a:p>
            <a:pPr marL="0" indent="0">
              <a:buNone/>
            </a:pPr>
            <a:r>
              <a:rPr lang="en-US" sz="3000" b="1" dirty="0">
                <a:solidFill>
                  <a:srgbClr val="231F20"/>
                </a:solidFill>
                <a:latin typeface="Cambria" pitchFamily="34" charset="0"/>
                <a:ea typeface="Cambria" pitchFamily="34" charset="-122"/>
                <a:cs typeface="Cambria" pitchFamily="34" charset="-120"/>
              </a:rPr>
              <a:t>Evaluation – Qubit Usage</a:t>
            </a:r>
            <a:endParaRPr lang="en-US" sz="3000" dirty="0"/>
          </a:p>
        </p:txBody>
      </p:sp>
      <p:sp>
        <p:nvSpPr>
          <p:cNvPr id="13" name="Text 11">
            <a:extLst>
              <a:ext uri="{FF2B5EF4-FFF2-40B4-BE49-F238E27FC236}">
                <a16:creationId xmlns:a16="http://schemas.microsoft.com/office/drawing/2014/main" id="{08B01085-AC08-07CE-D1B8-2973C6717987}"/>
              </a:ext>
            </a:extLst>
          </p:cNvPr>
          <p:cNvSpPr/>
          <p:nvPr/>
        </p:nvSpPr>
        <p:spPr>
          <a:xfrm>
            <a:off x="11551615" y="6473952"/>
            <a:ext cx="411480" cy="274320"/>
          </a:xfrm>
          <a:prstGeom prst="rect">
            <a:avLst/>
          </a:prstGeom>
          <a:noFill/>
          <a:ln/>
        </p:spPr>
        <p:txBody>
          <a:bodyPr wrap="square" rtlCol="0" anchor="ctr"/>
          <a:lstStyle/>
          <a:p>
            <a:pPr marL="0" indent="0" algn="r">
              <a:buNone/>
            </a:pPr>
            <a:r>
              <a:rPr lang="en-US" sz="1000" dirty="0">
                <a:solidFill>
                  <a:srgbClr val="58595B"/>
                </a:solidFill>
                <a:latin typeface="Calibri" pitchFamily="34" charset="0"/>
                <a:ea typeface="Calibri" pitchFamily="34" charset="-122"/>
                <a:cs typeface="Calibri" pitchFamily="34" charset="-120"/>
              </a:rPr>
              <a:t>4</a:t>
            </a:r>
            <a:endParaRPr lang="en-US" sz="1000" dirty="0"/>
          </a:p>
        </p:txBody>
      </p:sp>
      <p:sp>
        <p:nvSpPr>
          <p:cNvPr id="14" name="Text 12">
            <a:extLst>
              <a:ext uri="{FF2B5EF4-FFF2-40B4-BE49-F238E27FC236}">
                <a16:creationId xmlns:a16="http://schemas.microsoft.com/office/drawing/2014/main" id="{8B3CCE59-6C8D-7CB5-E6B2-4D9C99A4403B}"/>
              </a:ext>
            </a:extLst>
          </p:cNvPr>
          <p:cNvSpPr/>
          <p:nvPr/>
        </p:nvSpPr>
        <p:spPr>
          <a:xfrm>
            <a:off x="2011680" y="6473952"/>
            <a:ext cx="5486400" cy="274320"/>
          </a:xfrm>
          <a:prstGeom prst="rect">
            <a:avLst/>
          </a:prstGeom>
          <a:noFill/>
          <a:ln/>
        </p:spPr>
        <p:txBody>
          <a:bodyPr wrap="square" rtlCol="0" anchor="ctr"/>
          <a:lstStyle/>
          <a:p>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sp>
        <p:nvSpPr>
          <p:cNvPr id="15" name="文本框 11">
            <a:extLst>
              <a:ext uri="{FF2B5EF4-FFF2-40B4-BE49-F238E27FC236}">
                <a16:creationId xmlns:a16="http://schemas.microsoft.com/office/drawing/2014/main" id="{2BB091F4-9745-6249-5CFE-D22C794BCE5F}"/>
              </a:ext>
            </a:extLst>
          </p:cNvPr>
          <p:cNvSpPr txBox="1"/>
          <p:nvPr/>
        </p:nvSpPr>
        <p:spPr>
          <a:xfrm>
            <a:off x="2703282" y="5675700"/>
            <a:ext cx="7849067" cy="369332"/>
          </a:xfrm>
          <a:prstGeom prst="rect">
            <a:avLst/>
          </a:prstGeom>
          <a:noFill/>
        </p:spPr>
        <p:txBody>
          <a:bodyPr wrap="square">
            <a:spAutoFit/>
          </a:bodyPr>
          <a:lstStyle/>
          <a:p>
            <a:r>
              <a:rPr lang="en-US" altLang="zh-CN" dirty="0">
                <a:solidFill>
                  <a:srgbClr val="FF0000"/>
                </a:solidFill>
                <a:latin typeface="Calibri" panose="020F0502020204030204" pitchFamily="34" charset="0"/>
                <a:ea typeface="Calibri" panose="020F0502020204030204" pitchFamily="34" charset="0"/>
                <a:cs typeface="Calibri" panose="020F0502020204030204" pitchFamily="34" charset="0"/>
              </a:rPr>
              <a:t>The benefits of DW with three subproblems are further</a:t>
            </a:r>
            <a:endParaRPr lang="zh-CN" altLang="en-US" dirty="0">
              <a:solidFill>
                <a:srgbClr val="FF0000"/>
              </a:solidFill>
              <a:latin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AD68157D-3C34-3008-1D41-C89557B6DC66}"/>
              </a:ext>
            </a:extLst>
          </p:cNvPr>
          <p:cNvPicPr>
            <a:picLocks noChangeAspect="1"/>
          </p:cNvPicPr>
          <p:nvPr/>
        </p:nvPicPr>
        <p:blipFill>
          <a:blip r:embed="rId3"/>
          <a:stretch>
            <a:fillRect/>
          </a:stretch>
        </p:blipFill>
        <p:spPr>
          <a:xfrm>
            <a:off x="2849865" y="1399032"/>
            <a:ext cx="7047991" cy="4217081"/>
          </a:xfrm>
          <a:prstGeom prst="rect">
            <a:avLst/>
          </a:prstGeom>
        </p:spPr>
      </p:pic>
    </p:spTree>
    <p:extLst>
      <p:ext uri="{BB962C8B-B14F-4D97-AF65-F5344CB8AC3E}">
        <p14:creationId xmlns:p14="http://schemas.microsoft.com/office/powerpoint/2010/main" val="1754653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7818C7-53A4-E100-4990-D8C6C1FBDFE3}"/>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5DD58579-5E03-A7DF-EB45-3723D503BC92}"/>
              </a:ext>
            </a:extLst>
          </p:cNvPr>
          <p:cNvSpPr/>
          <p:nvPr/>
        </p:nvSpPr>
        <p:spPr>
          <a:xfrm>
            <a:off x="0" y="0"/>
            <a:ext cx="1554480" cy="6858000"/>
          </a:xfrm>
          <a:prstGeom prst="rect">
            <a:avLst/>
          </a:prstGeom>
          <a:solidFill>
            <a:srgbClr val="A42037"/>
          </a:solidFill>
          <a:ln/>
        </p:spPr>
        <p:txBody>
          <a:bodyPr/>
          <a:lstStyle/>
          <a:p>
            <a:endParaRPr lang="en-US" dirty="0"/>
          </a:p>
        </p:txBody>
      </p:sp>
      <p:sp>
        <p:nvSpPr>
          <p:cNvPr id="4" name="Shape 2">
            <a:extLst>
              <a:ext uri="{FF2B5EF4-FFF2-40B4-BE49-F238E27FC236}">
                <a16:creationId xmlns:a16="http://schemas.microsoft.com/office/drawing/2014/main" id="{8A099BE0-E905-26E4-1C45-3D935A09224D}"/>
              </a:ext>
            </a:extLst>
          </p:cNvPr>
          <p:cNvSpPr/>
          <p:nvPr/>
        </p:nvSpPr>
        <p:spPr>
          <a:xfrm>
            <a:off x="73152" y="4852486"/>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B437BD6D-FA56-7524-C7FB-4D7E7BABF65B}"/>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cs typeface="Calibri" pitchFamily="34" charset="-120"/>
              </a:rPr>
              <a:t>Introduction</a:t>
            </a:r>
          </a:p>
        </p:txBody>
      </p:sp>
      <p:sp>
        <p:nvSpPr>
          <p:cNvPr id="6" name="Text 4">
            <a:extLst>
              <a:ext uri="{FF2B5EF4-FFF2-40B4-BE49-F238E27FC236}">
                <a16:creationId xmlns:a16="http://schemas.microsoft.com/office/drawing/2014/main" id="{BBAE4FBE-EA8F-F693-E598-C72824D44DC8}"/>
              </a:ext>
            </a:extLst>
          </p:cNvPr>
          <p:cNvSpPr/>
          <p:nvPr/>
        </p:nvSpPr>
        <p:spPr>
          <a:xfrm>
            <a:off x="182880" y="226771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Model and Problem</a:t>
            </a:r>
            <a:endParaRPr lang="en-US" sz="1250" dirty="0"/>
          </a:p>
        </p:txBody>
      </p:sp>
      <p:sp>
        <p:nvSpPr>
          <p:cNvPr id="7" name="Text 5">
            <a:extLst>
              <a:ext uri="{FF2B5EF4-FFF2-40B4-BE49-F238E27FC236}">
                <a16:creationId xmlns:a16="http://schemas.microsoft.com/office/drawing/2014/main" id="{5F02D819-54A8-829A-6368-97893C4AFD4C}"/>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HQCDW Algorithm</a:t>
            </a:r>
            <a:endParaRPr lang="en-US" sz="1250" dirty="0"/>
          </a:p>
        </p:txBody>
      </p:sp>
      <p:sp>
        <p:nvSpPr>
          <p:cNvPr id="8" name="Text 6">
            <a:extLst>
              <a:ext uri="{FF2B5EF4-FFF2-40B4-BE49-F238E27FC236}">
                <a16:creationId xmlns:a16="http://schemas.microsoft.com/office/drawing/2014/main" id="{D518FCB6-A75F-98A5-4EE6-8E5A1535125A}"/>
              </a:ext>
            </a:extLst>
          </p:cNvPr>
          <p:cNvSpPr/>
          <p:nvPr/>
        </p:nvSpPr>
        <p:spPr>
          <a:xfrm>
            <a:off x="182880" y="400507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Evaluation</a:t>
            </a:r>
            <a:endParaRPr lang="en-US" sz="1250" dirty="0"/>
          </a:p>
        </p:txBody>
      </p:sp>
      <p:sp>
        <p:nvSpPr>
          <p:cNvPr id="9" name="Text 7">
            <a:extLst>
              <a:ext uri="{FF2B5EF4-FFF2-40B4-BE49-F238E27FC236}">
                <a16:creationId xmlns:a16="http://schemas.microsoft.com/office/drawing/2014/main" id="{361DBAB1-0B11-E91C-A569-30487F59642E}"/>
              </a:ext>
            </a:extLst>
          </p:cNvPr>
          <p:cNvSpPr/>
          <p:nvPr/>
        </p:nvSpPr>
        <p:spPr>
          <a:xfrm>
            <a:off x="182880" y="487375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cs typeface="Calibri" pitchFamily="34" charset="-120"/>
              </a:rPr>
              <a:t>Conclusion</a:t>
            </a:r>
          </a:p>
        </p:txBody>
      </p:sp>
      <p:sp>
        <p:nvSpPr>
          <p:cNvPr id="10" name="Text 8">
            <a:extLst>
              <a:ext uri="{FF2B5EF4-FFF2-40B4-BE49-F238E27FC236}">
                <a16:creationId xmlns:a16="http://schemas.microsoft.com/office/drawing/2014/main" id="{F1A96B85-C5CD-1B76-8099-D24A7948496B}"/>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CONCLUSION</a:t>
            </a:r>
            <a:endParaRPr lang="en-US" sz="1200" dirty="0"/>
          </a:p>
        </p:txBody>
      </p:sp>
      <p:sp>
        <p:nvSpPr>
          <p:cNvPr id="11" name="Text 9">
            <a:extLst>
              <a:ext uri="{FF2B5EF4-FFF2-40B4-BE49-F238E27FC236}">
                <a16:creationId xmlns:a16="http://schemas.microsoft.com/office/drawing/2014/main" id="{EF5D94B0-DE31-272C-A2A4-3DEF5429C5B1}"/>
              </a:ext>
            </a:extLst>
          </p:cNvPr>
          <p:cNvSpPr/>
          <p:nvPr/>
        </p:nvSpPr>
        <p:spPr>
          <a:xfrm>
            <a:off x="2011680" y="621792"/>
            <a:ext cx="9677095" cy="658368"/>
          </a:xfrm>
          <a:prstGeom prst="rect">
            <a:avLst/>
          </a:prstGeom>
          <a:noFill/>
          <a:ln/>
        </p:spPr>
        <p:txBody>
          <a:bodyPr wrap="square" rtlCol="0" anchor="ctr"/>
          <a:lstStyle/>
          <a:p>
            <a:pPr marL="0" indent="0">
              <a:buNone/>
            </a:pPr>
            <a:r>
              <a:rPr lang="en-US" sz="3000" b="1" dirty="0">
                <a:solidFill>
                  <a:srgbClr val="231F20"/>
                </a:solidFill>
                <a:latin typeface="Cambria" pitchFamily="34" charset="0"/>
                <a:ea typeface="Cambria" pitchFamily="34" charset="-122"/>
                <a:cs typeface="Cambria" pitchFamily="34" charset="-120"/>
              </a:rPr>
              <a:t>Conclusion</a:t>
            </a:r>
            <a:endParaRPr lang="en-US" sz="3000" dirty="0"/>
          </a:p>
        </p:txBody>
      </p:sp>
      <p:sp>
        <p:nvSpPr>
          <p:cNvPr id="12" name="Text 10">
            <a:extLst>
              <a:ext uri="{FF2B5EF4-FFF2-40B4-BE49-F238E27FC236}">
                <a16:creationId xmlns:a16="http://schemas.microsoft.com/office/drawing/2014/main" id="{5181269E-4C8D-ABAA-7250-6006B23E2A0E}"/>
              </a:ext>
            </a:extLst>
          </p:cNvPr>
          <p:cNvSpPr/>
          <p:nvPr/>
        </p:nvSpPr>
        <p:spPr>
          <a:xfrm>
            <a:off x="2011680" y="1554480"/>
            <a:ext cx="9428789" cy="4206240"/>
          </a:xfrm>
          <a:prstGeom prst="rect">
            <a:avLst/>
          </a:prstGeom>
          <a:noFill/>
          <a:ln/>
        </p:spPr>
        <p:txBody>
          <a:bodyPr wrap="square" rtlCol="0" anchor="t"/>
          <a:lstStyle/>
          <a:p>
            <a:pPr marL="342900" indent="-342900">
              <a:spcAft>
                <a:spcPts val="1400"/>
              </a:spcAft>
              <a:buSzPct val="100000"/>
              <a:buChar char="•"/>
            </a:pPr>
            <a:r>
              <a:rPr lang="en-US" dirty="0">
                <a:solidFill>
                  <a:schemeClr val="accent1"/>
                </a:solidFill>
                <a:latin typeface="Calibri" pitchFamily="34" charset="0"/>
                <a:ea typeface="Calibri" pitchFamily="34" charset="-122"/>
                <a:cs typeface="Calibri" pitchFamily="34" charset="-120"/>
              </a:rPr>
              <a:t>Satellite-based entanglement distribution</a:t>
            </a:r>
            <a:r>
              <a:rPr lang="en-US" dirty="0">
                <a:solidFill>
                  <a:srgbClr val="231F20"/>
                </a:solidFill>
                <a:latin typeface="Calibri" pitchFamily="34" charset="0"/>
                <a:ea typeface="Calibri" pitchFamily="34" charset="-122"/>
                <a:cs typeface="Calibri" pitchFamily="34" charset="-120"/>
              </a:rPr>
              <a:t> provides a great </a:t>
            </a:r>
            <a:br>
              <a:rPr lang="en-US" dirty="0">
                <a:solidFill>
                  <a:srgbClr val="231F20"/>
                </a:solidFill>
                <a:latin typeface="Calibri" pitchFamily="34" charset="0"/>
                <a:ea typeface="Calibri" pitchFamily="34" charset="-122"/>
                <a:cs typeface="Calibri" pitchFamily="34" charset="-120"/>
              </a:rPr>
            </a:br>
            <a:r>
              <a:rPr lang="en-US" dirty="0">
                <a:solidFill>
                  <a:srgbClr val="231F20"/>
                </a:solidFill>
                <a:latin typeface="Calibri" pitchFamily="34" charset="0"/>
                <a:ea typeface="Calibri" pitchFamily="34" charset="-122"/>
                <a:cs typeface="Calibri" pitchFamily="34" charset="-120"/>
              </a:rPr>
              <a:t>alternative way to support ground-based quantum networks</a:t>
            </a:r>
          </a:p>
          <a:p>
            <a:pPr marL="342900" indent="-342900">
              <a:spcAft>
                <a:spcPts val="1400"/>
              </a:spcAft>
              <a:buSzPct val="100000"/>
              <a:buChar char="•"/>
            </a:pPr>
            <a:r>
              <a:rPr lang="en-US" dirty="0">
                <a:solidFill>
                  <a:srgbClr val="231F20"/>
                </a:solidFill>
                <a:latin typeface="Calibri" pitchFamily="34" charset="0"/>
                <a:ea typeface="Calibri" pitchFamily="34" charset="-122"/>
                <a:cs typeface="Calibri" pitchFamily="34" charset="-120"/>
              </a:rPr>
              <a:t>However, finding </a:t>
            </a:r>
            <a:r>
              <a:rPr lang="en-US" dirty="0">
                <a:solidFill>
                  <a:schemeClr val="accent1"/>
                </a:solidFill>
                <a:latin typeface="Calibri" pitchFamily="34" charset="0"/>
                <a:ea typeface="Calibri" pitchFamily="34" charset="-122"/>
                <a:cs typeface="Calibri" pitchFamily="34" charset="-120"/>
              </a:rPr>
              <a:t>optimal satellite assignment </a:t>
            </a:r>
            <a:r>
              <a:rPr lang="en-US" dirty="0">
                <a:solidFill>
                  <a:srgbClr val="231F20"/>
                </a:solidFill>
                <a:latin typeface="Calibri" pitchFamily="34" charset="0"/>
                <a:ea typeface="Calibri" pitchFamily="34" charset="-122"/>
                <a:cs typeface="Calibri" pitchFamily="34" charset="-120"/>
              </a:rPr>
              <a:t>is a challenging </a:t>
            </a:r>
            <a:br>
              <a:rPr lang="en-US" dirty="0">
                <a:solidFill>
                  <a:srgbClr val="231F20"/>
                </a:solidFill>
                <a:latin typeface="Calibri" pitchFamily="34" charset="0"/>
                <a:ea typeface="Calibri" pitchFamily="34" charset="-122"/>
                <a:cs typeface="Calibri" pitchFamily="34" charset="-120"/>
              </a:rPr>
            </a:br>
            <a:r>
              <a:rPr lang="en-US" dirty="0">
                <a:solidFill>
                  <a:srgbClr val="231F20"/>
                </a:solidFill>
                <a:latin typeface="Calibri" pitchFamily="34" charset="0"/>
                <a:ea typeface="Calibri" pitchFamily="34" charset="-122"/>
                <a:cs typeface="Calibri" pitchFamily="34" charset="-120"/>
              </a:rPr>
              <a:t>optimization problem in hybrid satellite-ground networks!</a:t>
            </a:r>
          </a:p>
          <a:p>
            <a:pPr marL="342900" indent="-342900">
              <a:spcAft>
                <a:spcPts val="1400"/>
              </a:spcAft>
              <a:buSzPct val="100000"/>
              <a:buChar char="•"/>
            </a:pPr>
            <a:r>
              <a:rPr lang="en-US" dirty="0">
                <a:solidFill>
                  <a:srgbClr val="231F20"/>
                </a:solidFill>
                <a:latin typeface="Calibri" pitchFamily="34" charset="0"/>
                <a:ea typeface="Calibri" pitchFamily="34" charset="-122"/>
                <a:cs typeface="Calibri" pitchFamily="34" charset="-120"/>
              </a:rPr>
              <a:t>We studied a </a:t>
            </a:r>
            <a:r>
              <a:rPr lang="en-US" dirty="0">
                <a:solidFill>
                  <a:schemeClr val="accent1"/>
                </a:solidFill>
                <a:latin typeface="Calibri" pitchFamily="34" charset="0"/>
                <a:ea typeface="Calibri" pitchFamily="34" charset="-122"/>
                <a:cs typeface="Calibri" pitchFamily="34" charset="-120"/>
              </a:rPr>
              <a:t>joint satellite assignment, resource allocation, and path selection</a:t>
            </a:r>
            <a:r>
              <a:rPr lang="en-US" dirty="0">
                <a:solidFill>
                  <a:srgbClr val="231F20"/>
                </a:solidFill>
                <a:latin typeface="Calibri" pitchFamily="34" charset="0"/>
                <a:ea typeface="Calibri" pitchFamily="34" charset="-122"/>
                <a:cs typeface="Calibri" pitchFamily="34" charset="-120"/>
              </a:rPr>
              <a:t> for entanglement distribution within a satellite-ground network</a:t>
            </a:r>
          </a:p>
          <a:p>
            <a:pPr marL="342900" indent="-342900">
              <a:spcAft>
                <a:spcPts val="1400"/>
              </a:spcAft>
              <a:buSzPct val="100000"/>
              <a:buChar char="•"/>
            </a:pPr>
            <a:r>
              <a:rPr lang="en-US" dirty="0">
                <a:solidFill>
                  <a:srgbClr val="231F20"/>
                </a:solidFill>
                <a:latin typeface="Calibri" pitchFamily="34" charset="0"/>
                <a:ea typeface="Calibri" pitchFamily="34" charset="-122"/>
                <a:cs typeface="Calibri" pitchFamily="34" charset="-120"/>
              </a:rPr>
              <a:t>We proposed </a:t>
            </a:r>
            <a:r>
              <a:rPr lang="en-US" dirty="0">
                <a:solidFill>
                  <a:schemeClr val="accent1"/>
                </a:solidFill>
                <a:latin typeface="Calibri" pitchFamily="34" charset="0"/>
                <a:ea typeface="Calibri" pitchFamily="34" charset="-122"/>
                <a:cs typeface="Calibri" pitchFamily="34" charset="-120"/>
              </a:rPr>
              <a:t>a hybrid quantum-classical Dantzig-Wolfe decomposition technique</a:t>
            </a:r>
            <a:r>
              <a:rPr lang="en-US" dirty="0">
                <a:solidFill>
                  <a:srgbClr val="231F20"/>
                </a:solidFill>
                <a:latin typeface="Calibri" pitchFamily="34" charset="0"/>
                <a:ea typeface="Calibri" pitchFamily="34" charset="-122"/>
                <a:cs typeface="Calibri" pitchFamily="34" charset="-120"/>
              </a:rPr>
              <a:t> by leveraging both quantum and classical computing to effectively solve large-scale network optimization challenges and balance qubit usage</a:t>
            </a:r>
          </a:p>
          <a:p>
            <a:pPr marL="342900" indent="-342900">
              <a:spcAft>
                <a:spcPts val="1400"/>
              </a:spcAft>
              <a:buSzPct val="100000"/>
              <a:buChar char="•"/>
            </a:pPr>
            <a:r>
              <a:rPr lang="en-US" dirty="0">
                <a:solidFill>
                  <a:srgbClr val="231F20"/>
                </a:solidFill>
                <a:latin typeface="Calibri" pitchFamily="34" charset="0"/>
                <a:ea typeface="Calibri" pitchFamily="34" charset="-122"/>
                <a:cs typeface="Calibri" pitchFamily="34" charset="-120"/>
              </a:rPr>
              <a:t>Experiments provided compelling evidence of the efficiency and robustness of the proposed methods, with </a:t>
            </a:r>
            <a:r>
              <a:rPr lang="en-US" dirty="0">
                <a:solidFill>
                  <a:schemeClr val="accent1"/>
                </a:solidFill>
                <a:latin typeface="Calibri" pitchFamily="34" charset="0"/>
                <a:ea typeface="Calibri" pitchFamily="34" charset="-122"/>
                <a:cs typeface="Calibri" pitchFamily="34" charset="-120"/>
              </a:rPr>
              <a:t>a stable solver accessing time and consistent results compared to classical optimizers</a:t>
            </a:r>
            <a:endParaRPr lang="en-US" b="1" dirty="0">
              <a:solidFill>
                <a:srgbClr val="231F20"/>
              </a:solidFill>
              <a:latin typeface="Calibri" pitchFamily="34" charset="0"/>
              <a:ea typeface="Calibri" pitchFamily="34" charset="-122"/>
              <a:cs typeface="Calibri" pitchFamily="34" charset="-120"/>
            </a:endParaRPr>
          </a:p>
        </p:txBody>
      </p:sp>
      <p:sp>
        <p:nvSpPr>
          <p:cNvPr id="13" name="Text 11">
            <a:extLst>
              <a:ext uri="{FF2B5EF4-FFF2-40B4-BE49-F238E27FC236}">
                <a16:creationId xmlns:a16="http://schemas.microsoft.com/office/drawing/2014/main" id="{23DEBC5A-E1F0-1BC2-3AC6-F8DD6D0AE58A}"/>
              </a:ext>
            </a:extLst>
          </p:cNvPr>
          <p:cNvSpPr/>
          <p:nvPr/>
        </p:nvSpPr>
        <p:spPr>
          <a:xfrm>
            <a:off x="11551615" y="6473952"/>
            <a:ext cx="411480" cy="274320"/>
          </a:xfrm>
          <a:prstGeom prst="rect">
            <a:avLst/>
          </a:prstGeom>
          <a:noFill/>
          <a:ln/>
        </p:spPr>
        <p:txBody>
          <a:bodyPr wrap="square" rtlCol="0" anchor="ctr"/>
          <a:lstStyle/>
          <a:p>
            <a:pPr marL="0" indent="0" algn="r">
              <a:buNone/>
            </a:pPr>
            <a:r>
              <a:rPr lang="en-US" sz="1000" dirty="0">
                <a:solidFill>
                  <a:srgbClr val="58595B"/>
                </a:solidFill>
                <a:latin typeface="Calibri" pitchFamily="34" charset="0"/>
                <a:ea typeface="Calibri" pitchFamily="34" charset="-122"/>
                <a:cs typeface="Calibri" pitchFamily="34" charset="-120"/>
              </a:rPr>
              <a:t>4</a:t>
            </a:r>
            <a:endParaRPr lang="en-US" sz="1000" dirty="0"/>
          </a:p>
        </p:txBody>
      </p:sp>
      <p:sp>
        <p:nvSpPr>
          <p:cNvPr id="14" name="Text 12">
            <a:extLst>
              <a:ext uri="{FF2B5EF4-FFF2-40B4-BE49-F238E27FC236}">
                <a16:creationId xmlns:a16="http://schemas.microsoft.com/office/drawing/2014/main" id="{E57AC84C-C3E0-42C7-91B8-C133FF9B377A}"/>
              </a:ext>
            </a:extLst>
          </p:cNvPr>
          <p:cNvSpPr/>
          <p:nvPr/>
        </p:nvSpPr>
        <p:spPr>
          <a:xfrm>
            <a:off x="2011680" y="6473952"/>
            <a:ext cx="5486400" cy="274320"/>
          </a:xfrm>
          <a:prstGeom prst="rect">
            <a:avLst/>
          </a:prstGeom>
          <a:noFill/>
          <a:ln/>
        </p:spPr>
        <p:txBody>
          <a:bodyPr wrap="square" rtlCol="0" anchor="ctr"/>
          <a:lstStyle/>
          <a:p>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pic>
        <p:nvPicPr>
          <p:cNvPr id="3" name="图片 5">
            <a:extLst>
              <a:ext uri="{FF2B5EF4-FFF2-40B4-BE49-F238E27FC236}">
                <a16:creationId xmlns:a16="http://schemas.microsoft.com/office/drawing/2014/main" id="{DC03E38F-BCEA-5D3B-0C32-A9D54FBE1000}"/>
              </a:ext>
            </a:extLst>
          </p:cNvPr>
          <p:cNvPicPr>
            <a:picLocks noChangeAspect="1"/>
          </p:cNvPicPr>
          <p:nvPr/>
        </p:nvPicPr>
        <p:blipFill>
          <a:blip r:embed="rId3"/>
          <a:stretch>
            <a:fillRect/>
          </a:stretch>
        </p:blipFill>
        <p:spPr>
          <a:xfrm>
            <a:off x="8414960" y="45632"/>
            <a:ext cx="3731015" cy="2704986"/>
          </a:xfrm>
          <a:prstGeom prst="rect">
            <a:avLst/>
          </a:prstGeom>
        </p:spPr>
      </p:pic>
    </p:spTree>
    <p:extLst>
      <p:ext uri="{BB962C8B-B14F-4D97-AF65-F5344CB8AC3E}">
        <p14:creationId xmlns:p14="http://schemas.microsoft.com/office/powerpoint/2010/main" val="273489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554480" cy="6858000"/>
          </a:xfrm>
          <a:prstGeom prst="rect">
            <a:avLst/>
          </a:prstGeom>
          <a:solidFill>
            <a:srgbClr val="A42037"/>
          </a:solidFill>
          <a:ln/>
        </p:spPr>
        <p:txBody>
          <a:bodyPr/>
          <a:lstStyle/>
          <a:p>
            <a:endParaRPr lang="en-US"/>
          </a:p>
        </p:txBody>
      </p:sp>
      <p:sp>
        <p:nvSpPr>
          <p:cNvPr id="4" name="Text 2"/>
          <p:cNvSpPr/>
          <p:nvPr/>
        </p:nvSpPr>
        <p:spPr>
          <a:xfrm>
            <a:off x="2011680" y="411480"/>
            <a:ext cx="9677095" cy="658368"/>
          </a:xfrm>
          <a:prstGeom prst="rect">
            <a:avLst/>
          </a:prstGeom>
          <a:noFill/>
          <a:ln/>
        </p:spPr>
        <p:txBody>
          <a:bodyPr wrap="square" rtlCol="0" anchor="ctr"/>
          <a:lstStyle/>
          <a:p>
            <a:pPr marL="0" indent="0">
              <a:buNone/>
            </a:pPr>
            <a:r>
              <a:rPr lang="en-US" sz="3000" b="1" dirty="0">
                <a:solidFill>
                  <a:srgbClr val="231F20"/>
                </a:solidFill>
                <a:latin typeface="Cambria" pitchFamily="34" charset="0"/>
                <a:ea typeface="Cambria" pitchFamily="34" charset="-122"/>
                <a:cs typeface="Cambria" pitchFamily="34" charset="-120"/>
              </a:rPr>
              <a:t>Schedule of This Tutorial </a:t>
            </a:r>
            <a:endParaRPr lang="en-US" sz="3000" dirty="0"/>
          </a:p>
        </p:txBody>
      </p:sp>
      <p:sp>
        <p:nvSpPr>
          <p:cNvPr id="5" name="Shape 3"/>
          <p:cNvSpPr/>
          <p:nvPr/>
        </p:nvSpPr>
        <p:spPr>
          <a:xfrm>
            <a:off x="2011680" y="1600200"/>
            <a:ext cx="585216" cy="585216"/>
          </a:xfrm>
          <a:prstGeom prst="roundRect">
            <a:avLst>
              <a:gd name="adj" fmla="val 50000"/>
            </a:avLst>
          </a:prstGeom>
          <a:solidFill>
            <a:srgbClr val="F2F0EF"/>
          </a:solidFill>
          <a:ln w="15875">
            <a:solidFill>
              <a:srgbClr val="A42037"/>
            </a:solidFill>
            <a:prstDash val="solid"/>
          </a:ln>
        </p:spPr>
        <p:txBody>
          <a:bodyPr/>
          <a:lstStyle/>
          <a:p>
            <a:endParaRPr lang="en-US"/>
          </a:p>
        </p:txBody>
      </p:sp>
      <p:sp>
        <p:nvSpPr>
          <p:cNvPr id="6" name="Text 4"/>
          <p:cNvSpPr/>
          <p:nvPr/>
        </p:nvSpPr>
        <p:spPr>
          <a:xfrm>
            <a:off x="2011680" y="1600200"/>
            <a:ext cx="585216" cy="585216"/>
          </a:xfrm>
          <a:prstGeom prst="rect">
            <a:avLst/>
          </a:prstGeom>
          <a:noFill/>
          <a:ln/>
        </p:spPr>
        <p:txBody>
          <a:bodyPr wrap="square" rtlCol="0" anchor="ctr"/>
          <a:lstStyle/>
          <a:p>
            <a:pPr marL="0" indent="0" algn="ctr">
              <a:buNone/>
            </a:pPr>
            <a:r>
              <a:rPr lang="en-US" sz="1800" b="1" dirty="0">
                <a:solidFill>
                  <a:srgbClr val="A42037"/>
                </a:solidFill>
                <a:latin typeface="Cambria" pitchFamily="34" charset="0"/>
                <a:ea typeface="Cambria" pitchFamily="34" charset="-122"/>
                <a:cs typeface="Cambria" pitchFamily="34" charset="-120"/>
              </a:rPr>
              <a:t>1</a:t>
            </a:r>
            <a:endParaRPr lang="en-US" sz="1800" dirty="0"/>
          </a:p>
        </p:txBody>
      </p:sp>
      <p:sp>
        <p:nvSpPr>
          <p:cNvPr id="7" name="Text 5"/>
          <p:cNvSpPr/>
          <p:nvPr/>
        </p:nvSpPr>
        <p:spPr>
          <a:xfrm>
            <a:off x="2788920" y="1572768"/>
            <a:ext cx="8854135" cy="365760"/>
          </a:xfrm>
          <a:prstGeom prst="rect">
            <a:avLst/>
          </a:prstGeom>
          <a:noFill/>
          <a:ln/>
        </p:spPr>
        <p:txBody>
          <a:bodyPr wrap="square" rtlCol="0" anchor="ctr"/>
          <a:lstStyle/>
          <a:p>
            <a:r>
              <a:rPr lang="en-US" sz="1600" b="1" dirty="0">
                <a:solidFill>
                  <a:schemeClr val="bg1">
                    <a:lumMod val="75000"/>
                  </a:schemeClr>
                </a:solidFill>
                <a:latin typeface="Calibri" pitchFamily="34" charset="0"/>
                <a:ea typeface="Calibri" pitchFamily="34" charset="-122"/>
                <a:cs typeface="Calibri" pitchFamily="34" charset="-120"/>
              </a:rPr>
              <a:t>Introduction to Hybrid Satellite-Ground Quantum Networks (10-10:30am)</a:t>
            </a:r>
            <a:endParaRPr lang="en-US" sz="1600" dirty="0">
              <a:solidFill>
                <a:schemeClr val="bg1">
                  <a:lumMod val="75000"/>
                </a:schemeClr>
              </a:solidFill>
            </a:endParaRPr>
          </a:p>
        </p:txBody>
      </p:sp>
      <p:sp>
        <p:nvSpPr>
          <p:cNvPr id="8" name="Text 6"/>
          <p:cNvSpPr/>
          <p:nvPr/>
        </p:nvSpPr>
        <p:spPr>
          <a:xfrm>
            <a:off x="2788920" y="1901952"/>
            <a:ext cx="8854135" cy="365760"/>
          </a:xfrm>
          <a:prstGeom prst="rect">
            <a:avLst/>
          </a:prstGeom>
          <a:noFill/>
          <a:ln/>
        </p:spPr>
        <p:txBody>
          <a:bodyPr wrap="square" rtlCol="0" anchor="ctr"/>
          <a:lstStyle/>
          <a:p>
            <a:pPr marL="0" indent="0">
              <a:buNone/>
            </a:pPr>
            <a:r>
              <a:rPr lang="en-US" sz="1200" dirty="0">
                <a:solidFill>
                  <a:schemeClr val="bg1">
                    <a:lumMod val="75000"/>
                  </a:schemeClr>
                </a:solidFill>
                <a:latin typeface="Calibri" pitchFamily="34" charset="0"/>
                <a:ea typeface="Calibri" pitchFamily="34" charset="-122"/>
                <a:cs typeface="Calibri" pitchFamily="34" charset="-120"/>
              </a:rPr>
              <a:t>Motivation, background, and overall system of satellite-ground QN</a:t>
            </a:r>
            <a:endParaRPr lang="en-US" sz="1200" dirty="0">
              <a:solidFill>
                <a:schemeClr val="bg1">
                  <a:lumMod val="75000"/>
                </a:schemeClr>
              </a:solidFill>
            </a:endParaRPr>
          </a:p>
        </p:txBody>
      </p:sp>
      <p:sp>
        <p:nvSpPr>
          <p:cNvPr id="9" name="Shape 7"/>
          <p:cNvSpPr/>
          <p:nvPr/>
        </p:nvSpPr>
        <p:spPr>
          <a:xfrm>
            <a:off x="2011680" y="2441448"/>
            <a:ext cx="9677095" cy="0"/>
          </a:xfrm>
          <a:prstGeom prst="line">
            <a:avLst/>
          </a:prstGeom>
          <a:noFill/>
          <a:ln w="9525">
            <a:solidFill>
              <a:srgbClr val="DAD7D6"/>
            </a:solidFill>
            <a:prstDash val="solid"/>
          </a:ln>
        </p:spPr>
        <p:txBody>
          <a:bodyPr/>
          <a:lstStyle/>
          <a:p>
            <a:endParaRPr lang="en-US"/>
          </a:p>
        </p:txBody>
      </p:sp>
      <p:sp>
        <p:nvSpPr>
          <p:cNvPr id="10" name="Shape 8"/>
          <p:cNvSpPr/>
          <p:nvPr/>
        </p:nvSpPr>
        <p:spPr>
          <a:xfrm>
            <a:off x="2011680" y="2532888"/>
            <a:ext cx="585216" cy="585216"/>
          </a:xfrm>
          <a:prstGeom prst="roundRect">
            <a:avLst>
              <a:gd name="adj" fmla="val 50000"/>
            </a:avLst>
          </a:prstGeom>
          <a:solidFill>
            <a:srgbClr val="F2F0EF"/>
          </a:solidFill>
          <a:ln w="15875">
            <a:solidFill>
              <a:srgbClr val="A42037"/>
            </a:solidFill>
            <a:prstDash val="solid"/>
          </a:ln>
        </p:spPr>
        <p:txBody>
          <a:bodyPr/>
          <a:lstStyle/>
          <a:p>
            <a:endParaRPr lang="en-US"/>
          </a:p>
        </p:txBody>
      </p:sp>
      <p:sp>
        <p:nvSpPr>
          <p:cNvPr id="11" name="Text 9"/>
          <p:cNvSpPr/>
          <p:nvPr/>
        </p:nvSpPr>
        <p:spPr>
          <a:xfrm>
            <a:off x="2011680" y="2532888"/>
            <a:ext cx="585216" cy="585216"/>
          </a:xfrm>
          <a:prstGeom prst="rect">
            <a:avLst/>
          </a:prstGeom>
          <a:noFill/>
          <a:ln/>
        </p:spPr>
        <p:txBody>
          <a:bodyPr wrap="square" rtlCol="0" anchor="ctr"/>
          <a:lstStyle/>
          <a:p>
            <a:pPr marL="0" indent="0" algn="ctr">
              <a:buNone/>
            </a:pPr>
            <a:r>
              <a:rPr lang="en-US" sz="1800" b="1" dirty="0">
                <a:solidFill>
                  <a:srgbClr val="A42037"/>
                </a:solidFill>
                <a:latin typeface="Cambria" pitchFamily="34" charset="0"/>
                <a:ea typeface="Cambria" pitchFamily="34" charset="-122"/>
                <a:cs typeface="Cambria" pitchFamily="34" charset="-120"/>
              </a:rPr>
              <a:t>2</a:t>
            </a:r>
            <a:endParaRPr lang="en-US" sz="1800" dirty="0"/>
          </a:p>
        </p:txBody>
      </p:sp>
      <p:sp>
        <p:nvSpPr>
          <p:cNvPr id="12" name="Text 10"/>
          <p:cNvSpPr/>
          <p:nvPr/>
        </p:nvSpPr>
        <p:spPr>
          <a:xfrm>
            <a:off x="2788920" y="2505456"/>
            <a:ext cx="8854135" cy="365760"/>
          </a:xfrm>
          <a:prstGeom prst="rect">
            <a:avLst/>
          </a:prstGeom>
          <a:noFill/>
          <a:ln/>
        </p:spPr>
        <p:txBody>
          <a:bodyPr wrap="square" rtlCol="0" anchor="ctr"/>
          <a:lstStyle/>
          <a:p>
            <a:pPr marL="0" indent="0">
              <a:buNone/>
            </a:pPr>
            <a:r>
              <a:rPr lang="en-US" sz="1600" b="1" dirty="0">
                <a:solidFill>
                  <a:schemeClr val="bg1">
                    <a:lumMod val="75000"/>
                  </a:schemeClr>
                </a:solidFill>
                <a:latin typeface="Calibri" pitchFamily="34" charset="0"/>
                <a:ea typeface="Calibri" pitchFamily="34" charset="-122"/>
                <a:cs typeface="Calibri" pitchFamily="34" charset="-120"/>
              </a:rPr>
              <a:t>Hybrid Quantum-Classical Computing Framework (10:30-11am)</a:t>
            </a:r>
            <a:endParaRPr lang="en-US" sz="1600" dirty="0">
              <a:solidFill>
                <a:schemeClr val="bg1">
                  <a:lumMod val="75000"/>
                </a:schemeClr>
              </a:solidFill>
            </a:endParaRPr>
          </a:p>
        </p:txBody>
      </p:sp>
      <p:sp>
        <p:nvSpPr>
          <p:cNvPr id="13" name="Text 11"/>
          <p:cNvSpPr/>
          <p:nvPr/>
        </p:nvSpPr>
        <p:spPr>
          <a:xfrm>
            <a:off x="2788920" y="2834640"/>
            <a:ext cx="8854135" cy="365760"/>
          </a:xfrm>
          <a:prstGeom prst="rect">
            <a:avLst/>
          </a:prstGeom>
          <a:noFill/>
          <a:ln/>
        </p:spPr>
        <p:txBody>
          <a:bodyPr wrap="square" rtlCol="0" anchor="ctr"/>
          <a:lstStyle/>
          <a:p>
            <a:pPr marL="0" indent="0">
              <a:buNone/>
            </a:pPr>
            <a:r>
              <a:rPr lang="en-US" sz="1200" dirty="0">
                <a:solidFill>
                  <a:schemeClr val="bg1">
                    <a:lumMod val="75000"/>
                  </a:schemeClr>
                </a:solidFill>
                <a:latin typeface="Calibri" pitchFamily="34" charset="0"/>
                <a:ea typeface="Calibri" pitchFamily="34" charset="-122"/>
                <a:cs typeface="Calibri" pitchFamily="34" charset="-120"/>
              </a:rPr>
              <a:t>Key concepts and techniques used by hybrid QC computing to solve optimization problems</a:t>
            </a:r>
            <a:endParaRPr lang="en-US" sz="1200" dirty="0">
              <a:solidFill>
                <a:schemeClr val="bg1">
                  <a:lumMod val="75000"/>
                </a:schemeClr>
              </a:solidFill>
            </a:endParaRPr>
          </a:p>
        </p:txBody>
      </p:sp>
      <p:sp>
        <p:nvSpPr>
          <p:cNvPr id="14" name="Shape 12"/>
          <p:cNvSpPr/>
          <p:nvPr/>
        </p:nvSpPr>
        <p:spPr>
          <a:xfrm>
            <a:off x="2011680" y="3374136"/>
            <a:ext cx="9677095" cy="0"/>
          </a:xfrm>
          <a:prstGeom prst="line">
            <a:avLst/>
          </a:prstGeom>
          <a:noFill/>
          <a:ln w="9525">
            <a:solidFill>
              <a:srgbClr val="DAD7D6"/>
            </a:solidFill>
            <a:prstDash val="solid"/>
          </a:ln>
        </p:spPr>
        <p:txBody>
          <a:bodyPr/>
          <a:lstStyle/>
          <a:p>
            <a:endParaRPr lang="en-US"/>
          </a:p>
        </p:txBody>
      </p:sp>
      <p:sp>
        <p:nvSpPr>
          <p:cNvPr id="15" name="Shape 13"/>
          <p:cNvSpPr/>
          <p:nvPr/>
        </p:nvSpPr>
        <p:spPr>
          <a:xfrm>
            <a:off x="2011680" y="3465576"/>
            <a:ext cx="585216" cy="585216"/>
          </a:xfrm>
          <a:prstGeom prst="roundRect">
            <a:avLst>
              <a:gd name="adj" fmla="val 50000"/>
            </a:avLst>
          </a:prstGeom>
          <a:solidFill>
            <a:srgbClr val="F2F0EF"/>
          </a:solidFill>
          <a:ln w="15875">
            <a:solidFill>
              <a:srgbClr val="A42037"/>
            </a:solidFill>
            <a:prstDash val="solid"/>
          </a:ln>
        </p:spPr>
        <p:txBody>
          <a:bodyPr/>
          <a:lstStyle/>
          <a:p>
            <a:endParaRPr lang="en-US"/>
          </a:p>
        </p:txBody>
      </p:sp>
      <p:sp>
        <p:nvSpPr>
          <p:cNvPr id="16" name="Text 14"/>
          <p:cNvSpPr/>
          <p:nvPr/>
        </p:nvSpPr>
        <p:spPr>
          <a:xfrm>
            <a:off x="2011680" y="3465576"/>
            <a:ext cx="585216" cy="585216"/>
          </a:xfrm>
          <a:prstGeom prst="rect">
            <a:avLst/>
          </a:prstGeom>
          <a:noFill/>
          <a:ln/>
        </p:spPr>
        <p:txBody>
          <a:bodyPr wrap="square" rtlCol="0" anchor="ctr"/>
          <a:lstStyle/>
          <a:p>
            <a:pPr marL="0" indent="0" algn="ctr">
              <a:buNone/>
            </a:pPr>
            <a:r>
              <a:rPr lang="en-US" sz="1800" b="1" dirty="0">
                <a:solidFill>
                  <a:srgbClr val="A42037"/>
                </a:solidFill>
                <a:latin typeface="Cambria" pitchFamily="34" charset="0"/>
                <a:ea typeface="Cambria" pitchFamily="34" charset="-122"/>
                <a:cs typeface="Cambria" pitchFamily="34" charset="-120"/>
              </a:rPr>
              <a:t>3</a:t>
            </a:r>
            <a:endParaRPr lang="en-US" sz="1800" dirty="0"/>
          </a:p>
        </p:txBody>
      </p:sp>
      <p:sp>
        <p:nvSpPr>
          <p:cNvPr id="17" name="Text 15"/>
          <p:cNvSpPr/>
          <p:nvPr/>
        </p:nvSpPr>
        <p:spPr>
          <a:xfrm>
            <a:off x="2788920" y="3438144"/>
            <a:ext cx="8854135" cy="365760"/>
          </a:xfrm>
          <a:prstGeom prst="rect">
            <a:avLst/>
          </a:prstGeom>
          <a:noFill/>
          <a:ln/>
        </p:spPr>
        <p:txBody>
          <a:bodyPr wrap="square" rtlCol="0" anchor="ctr"/>
          <a:lstStyle/>
          <a:p>
            <a:pPr marL="0" indent="0">
              <a:buNone/>
            </a:pPr>
            <a:r>
              <a:rPr lang="en-US" sz="1600" b="1" dirty="0">
                <a:solidFill>
                  <a:schemeClr val="bg1">
                    <a:lumMod val="75000"/>
                  </a:schemeClr>
                </a:solidFill>
                <a:latin typeface="Calibri" pitchFamily="34" charset="0"/>
                <a:ea typeface="Calibri" pitchFamily="34" charset="-122"/>
                <a:cs typeface="Calibri" pitchFamily="34" charset="-120"/>
              </a:rPr>
              <a:t>Entanglement Distribution in Hybrid Satellite-Ground Quantum Networks (11-11:30am)</a:t>
            </a:r>
            <a:endParaRPr lang="en-US" sz="1600" dirty="0">
              <a:solidFill>
                <a:schemeClr val="bg1">
                  <a:lumMod val="75000"/>
                </a:schemeClr>
              </a:solidFill>
            </a:endParaRPr>
          </a:p>
        </p:txBody>
      </p:sp>
      <p:sp>
        <p:nvSpPr>
          <p:cNvPr id="18" name="Text 16"/>
          <p:cNvSpPr/>
          <p:nvPr/>
        </p:nvSpPr>
        <p:spPr>
          <a:xfrm>
            <a:off x="2788920" y="3767328"/>
            <a:ext cx="8854135" cy="365760"/>
          </a:xfrm>
          <a:prstGeom prst="rect">
            <a:avLst/>
          </a:prstGeom>
          <a:noFill/>
          <a:ln/>
        </p:spPr>
        <p:txBody>
          <a:bodyPr wrap="square" rtlCol="0" anchor="ctr"/>
          <a:lstStyle/>
          <a:p>
            <a:pPr marL="0" indent="0">
              <a:buNone/>
            </a:pPr>
            <a:r>
              <a:rPr lang="en-US" sz="1200" dirty="0">
                <a:solidFill>
                  <a:schemeClr val="bg1">
                    <a:lumMod val="75000"/>
                  </a:schemeClr>
                </a:solidFill>
                <a:latin typeface="Calibri" pitchFamily="34" charset="0"/>
                <a:ea typeface="Calibri" pitchFamily="34" charset="-122"/>
                <a:cs typeface="Calibri" pitchFamily="34" charset="-120"/>
              </a:rPr>
              <a:t>How to use satellite to provide entanglement for ground quantum networks</a:t>
            </a:r>
            <a:endParaRPr lang="en-US" sz="1200" dirty="0">
              <a:solidFill>
                <a:schemeClr val="bg1">
                  <a:lumMod val="75000"/>
                </a:schemeClr>
              </a:solidFill>
            </a:endParaRPr>
          </a:p>
        </p:txBody>
      </p:sp>
      <p:sp>
        <p:nvSpPr>
          <p:cNvPr id="19" name="Shape 17"/>
          <p:cNvSpPr/>
          <p:nvPr/>
        </p:nvSpPr>
        <p:spPr>
          <a:xfrm>
            <a:off x="2011680" y="4306824"/>
            <a:ext cx="9677095" cy="0"/>
          </a:xfrm>
          <a:prstGeom prst="line">
            <a:avLst/>
          </a:prstGeom>
          <a:noFill/>
          <a:ln w="9525">
            <a:solidFill>
              <a:srgbClr val="DAD7D6"/>
            </a:solidFill>
            <a:prstDash val="solid"/>
          </a:ln>
        </p:spPr>
        <p:txBody>
          <a:bodyPr/>
          <a:lstStyle/>
          <a:p>
            <a:endParaRPr lang="en-US"/>
          </a:p>
        </p:txBody>
      </p:sp>
      <p:sp>
        <p:nvSpPr>
          <p:cNvPr id="20" name="Shape 18"/>
          <p:cNvSpPr/>
          <p:nvPr/>
        </p:nvSpPr>
        <p:spPr>
          <a:xfrm>
            <a:off x="2011680" y="4398264"/>
            <a:ext cx="585216" cy="585216"/>
          </a:xfrm>
          <a:prstGeom prst="roundRect">
            <a:avLst>
              <a:gd name="adj" fmla="val 50000"/>
            </a:avLst>
          </a:prstGeom>
          <a:solidFill>
            <a:srgbClr val="F2F0EF"/>
          </a:solidFill>
          <a:ln w="15875">
            <a:solidFill>
              <a:srgbClr val="A42037"/>
            </a:solidFill>
            <a:prstDash val="solid"/>
          </a:ln>
        </p:spPr>
        <p:txBody>
          <a:bodyPr/>
          <a:lstStyle/>
          <a:p>
            <a:endParaRPr lang="en-US"/>
          </a:p>
        </p:txBody>
      </p:sp>
      <p:sp>
        <p:nvSpPr>
          <p:cNvPr id="21" name="Text 19"/>
          <p:cNvSpPr/>
          <p:nvPr/>
        </p:nvSpPr>
        <p:spPr>
          <a:xfrm>
            <a:off x="2011680" y="4398264"/>
            <a:ext cx="585216" cy="585216"/>
          </a:xfrm>
          <a:prstGeom prst="rect">
            <a:avLst/>
          </a:prstGeom>
          <a:noFill/>
          <a:ln/>
        </p:spPr>
        <p:txBody>
          <a:bodyPr wrap="square" rtlCol="0" anchor="ctr"/>
          <a:lstStyle/>
          <a:p>
            <a:pPr marL="0" indent="0" algn="ctr">
              <a:buNone/>
            </a:pPr>
            <a:r>
              <a:rPr lang="en-US" sz="1800" b="1" dirty="0">
                <a:solidFill>
                  <a:srgbClr val="A42037"/>
                </a:solidFill>
                <a:latin typeface="Cambria" pitchFamily="34" charset="0"/>
                <a:ea typeface="Cambria" pitchFamily="34" charset="-122"/>
                <a:cs typeface="Cambria" pitchFamily="34" charset="-120"/>
              </a:rPr>
              <a:t>4</a:t>
            </a:r>
            <a:endParaRPr lang="en-US" sz="1800" dirty="0"/>
          </a:p>
        </p:txBody>
      </p:sp>
      <p:sp>
        <p:nvSpPr>
          <p:cNvPr id="22" name="Text 20"/>
          <p:cNvSpPr/>
          <p:nvPr/>
        </p:nvSpPr>
        <p:spPr>
          <a:xfrm>
            <a:off x="2788920" y="4370832"/>
            <a:ext cx="8854135" cy="365760"/>
          </a:xfrm>
          <a:prstGeom prst="rect">
            <a:avLst/>
          </a:prstGeom>
          <a:noFill/>
          <a:ln/>
        </p:spPr>
        <p:txBody>
          <a:bodyPr wrap="square" rtlCol="0" anchor="ctr"/>
          <a:lstStyle/>
          <a:p>
            <a:pPr marL="0" indent="0">
              <a:buNone/>
            </a:pPr>
            <a:r>
              <a:rPr lang="en-US" sz="1600" b="1" dirty="0">
                <a:solidFill>
                  <a:srgbClr val="231F20"/>
                </a:solidFill>
                <a:latin typeface="Calibri" pitchFamily="34" charset="0"/>
                <a:ea typeface="Calibri" pitchFamily="34" charset="-122"/>
                <a:cs typeface="Calibri" pitchFamily="34" charset="-120"/>
              </a:rPr>
              <a:t>Entanglement Routing in Hybrid Satellite-Ground Quantum Networks (1-1:40pm)</a:t>
            </a:r>
            <a:endParaRPr lang="en-US" sz="1600" dirty="0"/>
          </a:p>
        </p:txBody>
      </p:sp>
      <p:sp>
        <p:nvSpPr>
          <p:cNvPr id="23" name="Text 21"/>
          <p:cNvSpPr/>
          <p:nvPr/>
        </p:nvSpPr>
        <p:spPr>
          <a:xfrm>
            <a:off x="2788920" y="4700016"/>
            <a:ext cx="8854135" cy="365760"/>
          </a:xfrm>
          <a:prstGeom prst="rect">
            <a:avLst/>
          </a:prstGeom>
          <a:noFill/>
          <a:ln/>
        </p:spPr>
        <p:txBody>
          <a:bodyPr wrap="square" rtlCol="0" anchor="ctr"/>
          <a:lstStyle/>
          <a:p>
            <a:pPr marL="0" indent="0">
              <a:buNone/>
            </a:pPr>
            <a:r>
              <a:rPr lang="en-US" sz="1200" dirty="0">
                <a:solidFill>
                  <a:srgbClr val="58595B"/>
                </a:solidFill>
                <a:latin typeface="Calibri" pitchFamily="34" charset="0"/>
                <a:ea typeface="Calibri" pitchFamily="34" charset="-122"/>
                <a:cs typeface="Calibri" pitchFamily="34" charset="-120"/>
              </a:rPr>
              <a:t>How to routing entanglement in satellite-ground quantum networks</a:t>
            </a:r>
            <a:endParaRPr lang="en-US" sz="1200" dirty="0"/>
          </a:p>
        </p:txBody>
      </p:sp>
      <p:sp>
        <p:nvSpPr>
          <p:cNvPr id="24" name="Shape 22"/>
          <p:cNvSpPr/>
          <p:nvPr/>
        </p:nvSpPr>
        <p:spPr>
          <a:xfrm>
            <a:off x="2011680" y="5239512"/>
            <a:ext cx="9677095" cy="0"/>
          </a:xfrm>
          <a:prstGeom prst="line">
            <a:avLst/>
          </a:prstGeom>
          <a:noFill/>
          <a:ln w="9525">
            <a:solidFill>
              <a:srgbClr val="DAD7D6"/>
            </a:solidFill>
            <a:prstDash val="solid"/>
          </a:ln>
        </p:spPr>
        <p:txBody>
          <a:bodyPr/>
          <a:lstStyle/>
          <a:p>
            <a:endParaRPr lang="en-US"/>
          </a:p>
        </p:txBody>
      </p:sp>
      <p:sp>
        <p:nvSpPr>
          <p:cNvPr id="25" name="Shape 23"/>
          <p:cNvSpPr/>
          <p:nvPr/>
        </p:nvSpPr>
        <p:spPr>
          <a:xfrm>
            <a:off x="2011680" y="5330952"/>
            <a:ext cx="585216" cy="585216"/>
          </a:xfrm>
          <a:prstGeom prst="roundRect">
            <a:avLst>
              <a:gd name="adj" fmla="val 50000"/>
            </a:avLst>
          </a:prstGeom>
          <a:solidFill>
            <a:srgbClr val="F2F0EF"/>
          </a:solidFill>
          <a:ln w="15875">
            <a:solidFill>
              <a:srgbClr val="A42037"/>
            </a:solidFill>
            <a:prstDash val="solid"/>
          </a:ln>
        </p:spPr>
        <p:txBody>
          <a:bodyPr/>
          <a:lstStyle/>
          <a:p>
            <a:endParaRPr lang="en-US"/>
          </a:p>
        </p:txBody>
      </p:sp>
      <p:sp>
        <p:nvSpPr>
          <p:cNvPr id="26" name="Text 24"/>
          <p:cNvSpPr/>
          <p:nvPr/>
        </p:nvSpPr>
        <p:spPr>
          <a:xfrm>
            <a:off x="2011680" y="5330952"/>
            <a:ext cx="585216" cy="585216"/>
          </a:xfrm>
          <a:prstGeom prst="rect">
            <a:avLst/>
          </a:prstGeom>
          <a:noFill/>
          <a:ln/>
        </p:spPr>
        <p:txBody>
          <a:bodyPr wrap="square" rtlCol="0" anchor="ctr"/>
          <a:lstStyle/>
          <a:p>
            <a:pPr marL="0" indent="0" algn="ctr">
              <a:buNone/>
            </a:pPr>
            <a:r>
              <a:rPr lang="en-US" sz="1800" b="1" dirty="0">
                <a:solidFill>
                  <a:srgbClr val="A42037"/>
                </a:solidFill>
                <a:latin typeface="Cambria" pitchFamily="34" charset="0"/>
                <a:ea typeface="Cambria" pitchFamily="34" charset="-122"/>
                <a:cs typeface="Cambria" pitchFamily="34" charset="-120"/>
              </a:rPr>
              <a:t>5</a:t>
            </a:r>
            <a:endParaRPr lang="en-US" sz="1800" dirty="0"/>
          </a:p>
        </p:txBody>
      </p:sp>
      <p:sp>
        <p:nvSpPr>
          <p:cNvPr id="27" name="Text 25"/>
          <p:cNvSpPr/>
          <p:nvPr/>
        </p:nvSpPr>
        <p:spPr>
          <a:xfrm>
            <a:off x="2788920" y="5303520"/>
            <a:ext cx="8854135" cy="365760"/>
          </a:xfrm>
          <a:prstGeom prst="rect">
            <a:avLst/>
          </a:prstGeom>
          <a:noFill/>
          <a:ln/>
        </p:spPr>
        <p:txBody>
          <a:bodyPr wrap="square" rtlCol="0" anchor="ctr"/>
          <a:lstStyle/>
          <a:p>
            <a:pPr marL="0" indent="0">
              <a:buNone/>
            </a:pPr>
            <a:r>
              <a:rPr lang="en-US" sz="1600" b="1" dirty="0">
                <a:solidFill>
                  <a:srgbClr val="231F20"/>
                </a:solidFill>
                <a:latin typeface="Calibri" pitchFamily="34" charset="0"/>
                <a:ea typeface="Calibri" pitchFamily="34" charset="-122"/>
                <a:cs typeface="Calibri" pitchFamily="34" charset="-120"/>
              </a:rPr>
              <a:t>Distributed Quantum Computing via Hybrid Satellite-Ground Quantum Networks (1:50-2:30pm)</a:t>
            </a:r>
            <a:endParaRPr lang="en-US" sz="1600" dirty="0"/>
          </a:p>
        </p:txBody>
      </p:sp>
      <p:sp>
        <p:nvSpPr>
          <p:cNvPr id="28" name="Text 26"/>
          <p:cNvSpPr/>
          <p:nvPr/>
        </p:nvSpPr>
        <p:spPr>
          <a:xfrm>
            <a:off x="2788920" y="5632704"/>
            <a:ext cx="8854135" cy="365760"/>
          </a:xfrm>
          <a:prstGeom prst="rect">
            <a:avLst/>
          </a:prstGeom>
          <a:noFill/>
          <a:ln/>
        </p:spPr>
        <p:txBody>
          <a:bodyPr wrap="square" rtlCol="0" anchor="ctr"/>
          <a:lstStyle/>
          <a:p>
            <a:pPr marL="0" indent="0">
              <a:buNone/>
            </a:pPr>
            <a:r>
              <a:rPr lang="en-US" sz="1200" dirty="0">
                <a:solidFill>
                  <a:srgbClr val="58595B"/>
                </a:solidFill>
                <a:latin typeface="Calibri" pitchFamily="34" charset="0"/>
                <a:ea typeface="Calibri" pitchFamily="34" charset="-122"/>
                <a:cs typeface="Calibri" pitchFamily="34" charset="-120"/>
              </a:rPr>
              <a:t>How to support distributed quantum computing in hybrid quantum networks</a:t>
            </a:r>
            <a:endParaRPr lang="en-US" sz="1200" dirty="0"/>
          </a:p>
        </p:txBody>
      </p:sp>
      <p:sp>
        <p:nvSpPr>
          <p:cNvPr id="30" name="Text 28"/>
          <p:cNvSpPr/>
          <p:nvPr/>
        </p:nvSpPr>
        <p:spPr>
          <a:xfrm>
            <a:off x="2011680" y="6473952"/>
            <a:ext cx="5486400" cy="274320"/>
          </a:xfrm>
          <a:prstGeom prst="rect">
            <a:avLst/>
          </a:prstGeom>
          <a:noFill/>
          <a:ln/>
        </p:spPr>
        <p:txBody>
          <a:bodyPr wrap="square" rtlCol="0" anchor="ctr"/>
          <a:lstStyle/>
          <a:p>
            <a:pPr marL="0" indent="0">
              <a:buNone/>
            </a:pPr>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home/claude/assets/bg_texture.png"/>
          <p:cNvPicPr>
            <a:picLocks noChangeAspect="1"/>
          </p:cNvPicPr>
          <p:nvPr/>
        </p:nvPicPr>
        <p:blipFill>
          <a:blip r:embed="rId3"/>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A42037">
              <a:alpha val="70000"/>
            </a:srgbClr>
          </a:solidFill>
          <a:ln/>
        </p:spPr>
        <p:txBody>
          <a:bodyPr/>
          <a:lstStyle/>
          <a:p>
            <a:endParaRPr lang="en-US"/>
          </a:p>
        </p:txBody>
      </p:sp>
      <p:sp>
        <p:nvSpPr>
          <p:cNvPr id="4" name="Text 1"/>
          <p:cNvSpPr/>
          <p:nvPr/>
        </p:nvSpPr>
        <p:spPr>
          <a:xfrm>
            <a:off x="822960" y="2788920"/>
            <a:ext cx="10515600" cy="365760"/>
          </a:xfrm>
          <a:prstGeom prst="rect">
            <a:avLst/>
          </a:prstGeom>
          <a:noFill/>
          <a:ln/>
        </p:spPr>
        <p:txBody>
          <a:bodyPr wrap="square" rtlCol="0" anchor="ctr"/>
          <a:lstStyle/>
          <a:p>
            <a:pPr marL="0" indent="0">
              <a:buNone/>
            </a:pPr>
            <a:r>
              <a:rPr lang="en-US" sz="1300" b="1" kern="0" spc="200" dirty="0">
                <a:solidFill>
                  <a:srgbClr val="F0D3D8"/>
                </a:solidFill>
                <a:latin typeface="Calibri" pitchFamily="34" charset="0"/>
                <a:ea typeface="Calibri" pitchFamily="34" charset="-122"/>
                <a:cs typeface="Calibri" pitchFamily="34" charset="-120"/>
              </a:rPr>
              <a:t>SECTION 4</a:t>
            </a:r>
            <a:endParaRPr lang="en-US" sz="1300" dirty="0"/>
          </a:p>
        </p:txBody>
      </p:sp>
      <p:sp>
        <p:nvSpPr>
          <p:cNvPr id="5" name="Text 2"/>
          <p:cNvSpPr/>
          <p:nvPr/>
        </p:nvSpPr>
        <p:spPr>
          <a:xfrm>
            <a:off x="822960" y="3154680"/>
            <a:ext cx="10515600" cy="1005840"/>
          </a:xfrm>
          <a:prstGeom prst="rect">
            <a:avLst/>
          </a:prstGeom>
          <a:noFill/>
          <a:ln/>
        </p:spPr>
        <p:txBody>
          <a:bodyPr wrap="square" rtlCol="0" anchor="ctr"/>
          <a:lstStyle/>
          <a:p>
            <a:pPr marL="0" indent="0">
              <a:buNone/>
            </a:pPr>
            <a:r>
              <a:rPr lang="en-US" sz="3600" b="1" dirty="0">
                <a:solidFill>
                  <a:srgbClr val="FFFFFF"/>
                </a:solidFill>
                <a:latin typeface="Cambria" pitchFamily="34" charset="0"/>
                <a:ea typeface="Cambria" pitchFamily="34" charset="-122"/>
                <a:cs typeface="Cambria" pitchFamily="34" charset="-120"/>
              </a:rPr>
              <a:t>Entanglement Routing/Service in Hybrid Satellite-Ground Quantum Networks</a:t>
            </a:r>
          </a:p>
        </p:txBody>
      </p:sp>
      <p:sp>
        <p:nvSpPr>
          <p:cNvPr id="6" name="Text 3"/>
          <p:cNvSpPr/>
          <p:nvPr/>
        </p:nvSpPr>
        <p:spPr>
          <a:xfrm>
            <a:off x="822960" y="4160520"/>
            <a:ext cx="9144000" cy="457200"/>
          </a:xfrm>
          <a:prstGeom prst="rect">
            <a:avLst/>
          </a:prstGeom>
          <a:noFill/>
          <a:ln/>
        </p:spPr>
        <p:txBody>
          <a:bodyPr wrap="square" rtlCol="0" anchor="ctr"/>
          <a:lstStyle/>
          <a:p>
            <a:pPr marL="0" indent="0">
              <a:buNone/>
            </a:pPr>
            <a:r>
              <a:rPr lang="en-US" sz="1500" i="1" dirty="0">
                <a:solidFill>
                  <a:srgbClr val="F0D3D8"/>
                </a:solidFill>
                <a:latin typeface="Calibri" pitchFamily="34" charset="0"/>
                <a:ea typeface="Calibri" pitchFamily="34" charset="-122"/>
                <a:cs typeface="Calibri" pitchFamily="34" charset="-120"/>
              </a:rPr>
              <a:t>How to routing entanglement in satellite-ground quantum networks</a:t>
            </a:r>
          </a:p>
        </p:txBody>
      </p:sp>
      <p:sp>
        <p:nvSpPr>
          <p:cNvPr id="7" name="Text 4"/>
          <p:cNvSpPr/>
          <p:nvPr/>
        </p:nvSpPr>
        <p:spPr>
          <a:xfrm>
            <a:off x="11551615" y="6473952"/>
            <a:ext cx="411480" cy="274320"/>
          </a:xfrm>
          <a:prstGeom prst="rect">
            <a:avLst/>
          </a:prstGeom>
          <a:noFill/>
          <a:ln/>
        </p:spPr>
        <p:txBody>
          <a:bodyPr wrap="square" rtlCol="0" anchor="ctr"/>
          <a:lstStyle/>
          <a:p>
            <a:pPr marL="0" indent="0" algn="r">
              <a:buNone/>
            </a:pPr>
            <a:r>
              <a:rPr lang="en-US" sz="1000" dirty="0">
                <a:solidFill>
                  <a:srgbClr val="E8C9CE"/>
                </a:solidFill>
                <a:latin typeface="Calibri" pitchFamily="34" charset="0"/>
                <a:ea typeface="Calibri" pitchFamily="34" charset="-122"/>
                <a:cs typeface="Calibri" pitchFamily="34" charset="-120"/>
              </a:rPr>
              <a:t>3</a:t>
            </a:r>
            <a:endParaRPr lang="en-US" sz="1000" dirty="0"/>
          </a:p>
        </p:txBody>
      </p:sp>
      <p:sp>
        <p:nvSpPr>
          <p:cNvPr id="8" name="Text 5"/>
          <p:cNvSpPr/>
          <p:nvPr/>
        </p:nvSpPr>
        <p:spPr>
          <a:xfrm>
            <a:off x="502920" y="6473952"/>
            <a:ext cx="5486400" cy="274320"/>
          </a:xfrm>
          <a:prstGeom prst="rect">
            <a:avLst/>
          </a:prstGeom>
          <a:noFill/>
          <a:ln/>
        </p:spPr>
        <p:txBody>
          <a:bodyPr wrap="square" rtlCol="0" anchor="ctr"/>
          <a:lstStyle/>
          <a:p>
            <a:pPr marL="0" indent="0">
              <a:buNone/>
            </a:pPr>
            <a:r>
              <a:rPr lang="en-US" sz="900" i="1" dirty="0">
                <a:solidFill>
                  <a:srgbClr val="E8C9CE"/>
                </a:solidFill>
                <a:latin typeface="Calibri" pitchFamily="34" charset="0"/>
                <a:ea typeface="Calibri" pitchFamily="34" charset="-122"/>
                <a:cs typeface="Calibri" pitchFamily="34" charset="-120"/>
              </a:rPr>
              <a:t>Hybrid Satellite-Ground Quantum Networks and Computing |  QCE ’26</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554480" cy="6858000"/>
          </a:xfrm>
          <a:prstGeom prst="rect">
            <a:avLst/>
          </a:prstGeom>
          <a:solidFill>
            <a:srgbClr val="A42037"/>
          </a:solidFill>
          <a:ln/>
        </p:spPr>
        <p:txBody>
          <a:bodyPr/>
          <a:lstStyle/>
          <a:p>
            <a:endParaRPr lang="en-US"/>
          </a:p>
        </p:txBody>
      </p:sp>
      <p:sp>
        <p:nvSpPr>
          <p:cNvPr id="4" name="Text 2"/>
          <p:cNvSpPr/>
          <p:nvPr/>
        </p:nvSpPr>
        <p:spPr>
          <a:xfrm>
            <a:off x="2011680" y="411480"/>
            <a:ext cx="9677095" cy="658368"/>
          </a:xfrm>
          <a:prstGeom prst="rect">
            <a:avLst/>
          </a:prstGeom>
          <a:noFill/>
          <a:ln/>
        </p:spPr>
        <p:txBody>
          <a:bodyPr wrap="square" rtlCol="0" anchor="ctr"/>
          <a:lstStyle/>
          <a:p>
            <a:pPr marL="0" indent="0">
              <a:buNone/>
            </a:pPr>
            <a:r>
              <a:rPr lang="en-US" sz="3000" b="1" dirty="0">
                <a:solidFill>
                  <a:srgbClr val="231F20"/>
                </a:solidFill>
                <a:latin typeface="Cambria" pitchFamily="34" charset="0"/>
                <a:ea typeface="Cambria" pitchFamily="34" charset="-122"/>
                <a:cs typeface="Cambria" pitchFamily="34" charset="-120"/>
              </a:rPr>
              <a:t>Outline</a:t>
            </a:r>
            <a:endParaRPr lang="en-US" sz="3000" dirty="0"/>
          </a:p>
        </p:txBody>
      </p:sp>
      <p:sp>
        <p:nvSpPr>
          <p:cNvPr id="5" name="Shape 3"/>
          <p:cNvSpPr/>
          <p:nvPr/>
        </p:nvSpPr>
        <p:spPr>
          <a:xfrm>
            <a:off x="2011680" y="1600200"/>
            <a:ext cx="585216" cy="585216"/>
          </a:xfrm>
          <a:prstGeom prst="roundRect">
            <a:avLst>
              <a:gd name="adj" fmla="val 50000"/>
            </a:avLst>
          </a:prstGeom>
          <a:solidFill>
            <a:srgbClr val="F2F0EF"/>
          </a:solidFill>
          <a:ln w="15875">
            <a:solidFill>
              <a:srgbClr val="A42037"/>
            </a:solidFill>
            <a:prstDash val="solid"/>
          </a:ln>
        </p:spPr>
        <p:txBody>
          <a:bodyPr/>
          <a:lstStyle/>
          <a:p>
            <a:endParaRPr lang="en-US"/>
          </a:p>
        </p:txBody>
      </p:sp>
      <p:sp>
        <p:nvSpPr>
          <p:cNvPr id="6" name="Text 4"/>
          <p:cNvSpPr/>
          <p:nvPr/>
        </p:nvSpPr>
        <p:spPr>
          <a:xfrm>
            <a:off x="2011680" y="1600200"/>
            <a:ext cx="585216" cy="585216"/>
          </a:xfrm>
          <a:prstGeom prst="rect">
            <a:avLst/>
          </a:prstGeom>
          <a:noFill/>
          <a:ln/>
        </p:spPr>
        <p:txBody>
          <a:bodyPr wrap="square" rtlCol="0" anchor="ctr"/>
          <a:lstStyle/>
          <a:p>
            <a:pPr marL="0" indent="0" algn="ctr">
              <a:buNone/>
            </a:pPr>
            <a:r>
              <a:rPr lang="en-US" sz="1800" b="1" dirty="0">
                <a:solidFill>
                  <a:srgbClr val="A42037"/>
                </a:solidFill>
                <a:latin typeface="Cambria" pitchFamily="34" charset="0"/>
                <a:ea typeface="Cambria" pitchFamily="34" charset="-122"/>
                <a:cs typeface="Cambria" pitchFamily="34" charset="-120"/>
              </a:rPr>
              <a:t>1</a:t>
            </a:r>
            <a:endParaRPr lang="en-US" sz="1800" dirty="0"/>
          </a:p>
        </p:txBody>
      </p:sp>
      <p:sp>
        <p:nvSpPr>
          <p:cNvPr id="7" name="Text 5"/>
          <p:cNvSpPr/>
          <p:nvPr/>
        </p:nvSpPr>
        <p:spPr>
          <a:xfrm>
            <a:off x="2788920" y="1572768"/>
            <a:ext cx="8854135" cy="365760"/>
          </a:xfrm>
          <a:prstGeom prst="rect">
            <a:avLst/>
          </a:prstGeom>
          <a:noFill/>
          <a:ln/>
        </p:spPr>
        <p:txBody>
          <a:bodyPr wrap="square" rtlCol="0" anchor="ctr"/>
          <a:lstStyle/>
          <a:p>
            <a:r>
              <a:rPr lang="en-US" sz="1600" b="1" dirty="0">
                <a:solidFill>
                  <a:srgbClr val="231F20"/>
                </a:solidFill>
                <a:latin typeface="Calibri" pitchFamily="34" charset="0"/>
                <a:ea typeface="Calibri" pitchFamily="34" charset="-122"/>
                <a:cs typeface="Calibri" pitchFamily="34" charset="-120"/>
              </a:rPr>
              <a:t>Introduction</a:t>
            </a:r>
          </a:p>
        </p:txBody>
      </p:sp>
      <p:sp>
        <p:nvSpPr>
          <p:cNvPr id="8" name="Text 6"/>
          <p:cNvSpPr/>
          <p:nvPr/>
        </p:nvSpPr>
        <p:spPr>
          <a:xfrm>
            <a:off x="2788920" y="1901952"/>
            <a:ext cx="8854135" cy="365760"/>
          </a:xfrm>
          <a:prstGeom prst="rect">
            <a:avLst/>
          </a:prstGeom>
          <a:noFill/>
          <a:ln/>
        </p:spPr>
        <p:txBody>
          <a:bodyPr wrap="square" rtlCol="0" anchor="ctr"/>
          <a:lstStyle/>
          <a:p>
            <a:r>
              <a:rPr lang="en-US" sz="1200" dirty="0">
                <a:solidFill>
                  <a:srgbClr val="58595B"/>
                </a:solidFill>
                <a:latin typeface="Calibri" pitchFamily="34" charset="0"/>
                <a:ea typeface="Calibri" pitchFamily="34" charset="-122"/>
                <a:cs typeface="Calibri" pitchFamily="34" charset="-120"/>
              </a:rPr>
              <a:t>Motivation and background</a:t>
            </a:r>
            <a:endParaRPr lang="en-US" sz="1200" dirty="0"/>
          </a:p>
        </p:txBody>
      </p:sp>
      <p:sp>
        <p:nvSpPr>
          <p:cNvPr id="9" name="Shape 7"/>
          <p:cNvSpPr/>
          <p:nvPr/>
        </p:nvSpPr>
        <p:spPr>
          <a:xfrm>
            <a:off x="2011680" y="2441448"/>
            <a:ext cx="9677095" cy="0"/>
          </a:xfrm>
          <a:prstGeom prst="line">
            <a:avLst/>
          </a:prstGeom>
          <a:noFill/>
          <a:ln w="9525">
            <a:solidFill>
              <a:srgbClr val="DAD7D6"/>
            </a:solidFill>
            <a:prstDash val="solid"/>
          </a:ln>
        </p:spPr>
        <p:txBody>
          <a:bodyPr/>
          <a:lstStyle/>
          <a:p>
            <a:endParaRPr lang="en-US"/>
          </a:p>
        </p:txBody>
      </p:sp>
      <p:sp>
        <p:nvSpPr>
          <p:cNvPr id="10" name="Shape 8"/>
          <p:cNvSpPr/>
          <p:nvPr/>
        </p:nvSpPr>
        <p:spPr>
          <a:xfrm>
            <a:off x="2011680" y="2532888"/>
            <a:ext cx="585216" cy="585216"/>
          </a:xfrm>
          <a:prstGeom prst="roundRect">
            <a:avLst>
              <a:gd name="adj" fmla="val 50000"/>
            </a:avLst>
          </a:prstGeom>
          <a:solidFill>
            <a:srgbClr val="F2F0EF"/>
          </a:solidFill>
          <a:ln w="15875">
            <a:solidFill>
              <a:srgbClr val="A42037"/>
            </a:solidFill>
            <a:prstDash val="solid"/>
          </a:ln>
        </p:spPr>
        <p:txBody>
          <a:bodyPr/>
          <a:lstStyle/>
          <a:p>
            <a:endParaRPr lang="en-US"/>
          </a:p>
        </p:txBody>
      </p:sp>
      <p:sp>
        <p:nvSpPr>
          <p:cNvPr id="11" name="Text 9"/>
          <p:cNvSpPr/>
          <p:nvPr/>
        </p:nvSpPr>
        <p:spPr>
          <a:xfrm>
            <a:off x="2011680" y="2532888"/>
            <a:ext cx="585216" cy="585216"/>
          </a:xfrm>
          <a:prstGeom prst="rect">
            <a:avLst/>
          </a:prstGeom>
          <a:noFill/>
          <a:ln/>
        </p:spPr>
        <p:txBody>
          <a:bodyPr wrap="square" rtlCol="0" anchor="ctr"/>
          <a:lstStyle/>
          <a:p>
            <a:pPr marL="0" indent="0" algn="ctr">
              <a:buNone/>
            </a:pPr>
            <a:r>
              <a:rPr lang="en-US" sz="1800" b="1" dirty="0">
                <a:solidFill>
                  <a:srgbClr val="A42037"/>
                </a:solidFill>
                <a:latin typeface="Cambria" pitchFamily="34" charset="0"/>
                <a:ea typeface="Cambria" pitchFamily="34" charset="-122"/>
                <a:cs typeface="Cambria" pitchFamily="34" charset="-120"/>
              </a:rPr>
              <a:t>2</a:t>
            </a:r>
            <a:endParaRPr lang="en-US" sz="1800" dirty="0"/>
          </a:p>
        </p:txBody>
      </p:sp>
      <p:sp>
        <p:nvSpPr>
          <p:cNvPr id="12" name="Text 10"/>
          <p:cNvSpPr/>
          <p:nvPr/>
        </p:nvSpPr>
        <p:spPr>
          <a:xfrm>
            <a:off x="2788920" y="2505456"/>
            <a:ext cx="8854135" cy="365760"/>
          </a:xfrm>
          <a:prstGeom prst="rect">
            <a:avLst/>
          </a:prstGeom>
          <a:noFill/>
          <a:ln/>
        </p:spPr>
        <p:txBody>
          <a:bodyPr wrap="square" rtlCol="0" anchor="ctr"/>
          <a:lstStyle/>
          <a:p>
            <a:pPr marL="0" indent="0">
              <a:buNone/>
            </a:pPr>
            <a:r>
              <a:rPr lang="en-US" altLang="zh-CN" sz="1600" b="1" dirty="0">
                <a:solidFill>
                  <a:srgbClr val="231F20"/>
                </a:solidFill>
                <a:latin typeface="Calibri" pitchFamily="34" charset="0"/>
                <a:ea typeface="Calibri" pitchFamily="34" charset="-122"/>
                <a:cs typeface="Calibri" pitchFamily="34" charset="-120"/>
              </a:rPr>
              <a:t>Reliable Bell-Pair Routing</a:t>
            </a:r>
            <a:endParaRPr lang="en-US" sz="1600" b="1" dirty="0">
              <a:solidFill>
                <a:srgbClr val="231F20"/>
              </a:solidFill>
              <a:latin typeface="Calibri" pitchFamily="34" charset="0"/>
              <a:ea typeface="Calibri" pitchFamily="34" charset="-122"/>
              <a:cs typeface="Calibri" pitchFamily="34" charset="-120"/>
            </a:endParaRPr>
          </a:p>
        </p:txBody>
      </p:sp>
      <p:sp>
        <p:nvSpPr>
          <p:cNvPr id="13" name="Text 11"/>
          <p:cNvSpPr/>
          <p:nvPr/>
        </p:nvSpPr>
        <p:spPr>
          <a:xfrm>
            <a:off x="2788920" y="2834640"/>
            <a:ext cx="8854135" cy="365760"/>
          </a:xfrm>
          <a:prstGeom prst="rect">
            <a:avLst/>
          </a:prstGeom>
          <a:noFill/>
          <a:ln/>
        </p:spPr>
        <p:txBody>
          <a:bodyPr wrap="square" rtlCol="0" anchor="ctr"/>
          <a:lstStyle/>
          <a:p>
            <a:pPr marL="0" indent="0">
              <a:buNone/>
            </a:pPr>
            <a:r>
              <a:rPr lang="en-US" sz="1200" dirty="0">
                <a:solidFill>
                  <a:srgbClr val="58595B"/>
                </a:solidFill>
                <a:latin typeface="Calibri" pitchFamily="34" charset="0"/>
                <a:ea typeface="Calibri" pitchFamily="34" charset="-122"/>
                <a:cs typeface="Calibri" pitchFamily="34" charset="-120"/>
              </a:rPr>
              <a:t>How can Bell entanglement be routed reliably across a heterogeneous satellite-ground QN?</a:t>
            </a:r>
          </a:p>
        </p:txBody>
      </p:sp>
      <p:sp>
        <p:nvSpPr>
          <p:cNvPr id="14" name="Shape 12"/>
          <p:cNvSpPr/>
          <p:nvPr/>
        </p:nvSpPr>
        <p:spPr>
          <a:xfrm>
            <a:off x="2011680" y="3374136"/>
            <a:ext cx="9677095" cy="0"/>
          </a:xfrm>
          <a:prstGeom prst="line">
            <a:avLst/>
          </a:prstGeom>
          <a:noFill/>
          <a:ln w="9525">
            <a:solidFill>
              <a:srgbClr val="DAD7D6"/>
            </a:solidFill>
            <a:prstDash val="solid"/>
          </a:ln>
        </p:spPr>
        <p:txBody>
          <a:bodyPr/>
          <a:lstStyle/>
          <a:p>
            <a:endParaRPr lang="en-US"/>
          </a:p>
        </p:txBody>
      </p:sp>
      <p:sp>
        <p:nvSpPr>
          <p:cNvPr id="15" name="Shape 13"/>
          <p:cNvSpPr/>
          <p:nvPr/>
        </p:nvSpPr>
        <p:spPr>
          <a:xfrm>
            <a:off x="2011680" y="3465576"/>
            <a:ext cx="585216" cy="585216"/>
          </a:xfrm>
          <a:prstGeom prst="roundRect">
            <a:avLst>
              <a:gd name="adj" fmla="val 50000"/>
            </a:avLst>
          </a:prstGeom>
          <a:solidFill>
            <a:srgbClr val="F2F0EF"/>
          </a:solidFill>
          <a:ln w="15875">
            <a:solidFill>
              <a:srgbClr val="A42037"/>
            </a:solidFill>
            <a:prstDash val="solid"/>
          </a:ln>
        </p:spPr>
        <p:txBody>
          <a:bodyPr/>
          <a:lstStyle/>
          <a:p>
            <a:endParaRPr lang="en-US"/>
          </a:p>
        </p:txBody>
      </p:sp>
      <p:sp>
        <p:nvSpPr>
          <p:cNvPr id="16" name="Text 14"/>
          <p:cNvSpPr/>
          <p:nvPr/>
        </p:nvSpPr>
        <p:spPr>
          <a:xfrm>
            <a:off x="2011680" y="3465576"/>
            <a:ext cx="585216" cy="585216"/>
          </a:xfrm>
          <a:prstGeom prst="rect">
            <a:avLst/>
          </a:prstGeom>
          <a:noFill/>
          <a:ln/>
        </p:spPr>
        <p:txBody>
          <a:bodyPr wrap="square" rtlCol="0" anchor="ctr"/>
          <a:lstStyle/>
          <a:p>
            <a:pPr marL="0" indent="0" algn="ctr">
              <a:buNone/>
            </a:pPr>
            <a:r>
              <a:rPr lang="en-US" sz="1800" b="1" dirty="0">
                <a:solidFill>
                  <a:srgbClr val="A42037"/>
                </a:solidFill>
                <a:latin typeface="Cambria" pitchFamily="34" charset="0"/>
                <a:ea typeface="Cambria" pitchFamily="34" charset="-122"/>
                <a:cs typeface="Cambria" pitchFamily="34" charset="-120"/>
              </a:rPr>
              <a:t>3</a:t>
            </a:r>
            <a:endParaRPr lang="en-US" sz="1800" dirty="0"/>
          </a:p>
        </p:txBody>
      </p:sp>
      <p:sp>
        <p:nvSpPr>
          <p:cNvPr id="17" name="Text 15"/>
          <p:cNvSpPr/>
          <p:nvPr/>
        </p:nvSpPr>
        <p:spPr>
          <a:xfrm>
            <a:off x="2788920" y="3438144"/>
            <a:ext cx="8854135" cy="365760"/>
          </a:xfrm>
          <a:prstGeom prst="rect">
            <a:avLst/>
          </a:prstGeom>
          <a:noFill/>
          <a:ln/>
        </p:spPr>
        <p:txBody>
          <a:bodyPr wrap="square" rtlCol="0" anchor="ctr"/>
          <a:lstStyle/>
          <a:p>
            <a:pPr marL="0" indent="0">
              <a:buNone/>
            </a:pPr>
            <a:r>
              <a:rPr lang="en-US" sz="1600" b="1" dirty="0">
                <a:solidFill>
                  <a:srgbClr val="231F20"/>
                </a:solidFill>
                <a:latin typeface="Calibri" pitchFamily="34" charset="0"/>
                <a:ea typeface="Calibri" pitchFamily="34" charset="-122"/>
                <a:cs typeface="Calibri" pitchFamily="34" charset="-120"/>
              </a:rPr>
              <a:t>Mixed Bell/GHZ Routing</a:t>
            </a:r>
            <a:endParaRPr lang="en-US" sz="1600" dirty="0"/>
          </a:p>
        </p:txBody>
      </p:sp>
      <p:sp>
        <p:nvSpPr>
          <p:cNvPr id="18" name="Text 16"/>
          <p:cNvSpPr/>
          <p:nvPr/>
        </p:nvSpPr>
        <p:spPr>
          <a:xfrm>
            <a:off x="2788920" y="3767328"/>
            <a:ext cx="8854135" cy="365760"/>
          </a:xfrm>
          <a:prstGeom prst="rect">
            <a:avLst/>
          </a:prstGeom>
          <a:noFill/>
          <a:ln/>
        </p:spPr>
        <p:txBody>
          <a:bodyPr wrap="square" rtlCol="0" anchor="ctr"/>
          <a:lstStyle/>
          <a:p>
            <a:pPr marL="0" indent="0">
              <a:buNone/>
            </a:pPr>
            <a:r>
              <a:rPr lang="en-US" sz="1200" dirty="0">
                <a:solidFill>
                  <a:srgbClr val="58595B"/>
                </a:solidFill>
                <a:latin typeface="Calibri" pitchFamily="34" charset="0"/>
                <a:ea typeface="Calibri" pitchFamily="34" charset="-122"/>
                <a:cs typeface="Calibri" pitchFamily="34" charset="-120"/>
              </a:rPr>
              <a:t>How can one integrated network serve Bell and GHZ demands together?</a:t>
            </a:r>
          </a:p>
        </p:txBody>
      </p:sp>
      <p:sp>
        <p:nvSpPr>
          <p:cNvPr id="19" name="Shape 17"/>
          <p:cNvSpPr/>
          <p:nvPr/>
        </p:nvSpPr>
        <p:spPr>
          <a:xfrm>
            <a:off x="2011680" y="4306824"/>
            <a:ext cx="9677095" cy="0"/>
          </a:xfrm>
          <a:prstGeom prst="line">
            <a:avLst/>
          </a:prstGeom>
          <a:noFill/>
          <a:ln w="9525">
            <a:solidFill>
              <a:srgbClr val="DAD7D6"/>
            </a:solidFill>
            <a:prstDash val="solid"/>
          </a:ln>
        </p:spPr>
        <p:txBody>
          <a:bodyPr/>
          <a:lstStyle/>
          <a:p>
            <a:endParaRPr lang="en-US"/>
          </a:p>
        </p:txBody>
      </p:sp>
      <p:sp>
        <p:nvSpPr>
          <p:cNvPr id="20" name="Shape 18"/>
          <p:cNvSpPr/>
          <p:nvPr/>
        </p:nvSpPr>
        <p:spPr>
          <a:xfrm>
            <a:off x="2011680" y="4398264"/>
            <a:ext cx="585216" cy="585216"/>
          </a:xfrm>
          <a:prstGeom prst="roundRect">
            <a:avLst>
              <a:gd name="adj" fmla="val 50000"/>
            </a:avLst>
          </a:prstGeom>
          <a:solidFill>
            <a:srgbClr val="F2F0EF"/>
          </a:solidFill>
          <a:ln w="15875">
            <a:solidFill>
              <a:srgbClr val="A42037"/>
            </a:solidFill>
            <a:prstDash val="solid"/>
          </a:ln>
        </p:spPr>
        <p:txBody>
          <a:bodyPr/>
          <a:lstStyle/>
          <a:p>
            <a:endParaRPr lang="en-US"/>
          </a:p>
        </p:txBody>
      </p:sp>
      <p:sp>
        <p:nvSpPr>
          <p:cNvPr id="21" name="Text 19"/>
          <p:cNvSpPr/>
          <p:nvPr/>
        </p:nvSpPr>
        <p:spPr>
          <a:xfrm>
            <a:off x="2011680" y="4398264"/>
            <a:ext cx="585216" cy="585216"/>
          </a:xfrm>
          <a:prstGeom prst="rect">
            <a:avLst/>
          </a:prstGeom>
          <a:noFill/>
          <a:ln/>
        </p:spPr>
        <p:txBody>
          <a:bodyPr wrap="square" rtlCol="0" anchor="ctr"/>
          <a:lstStyle/>
          <a:p>
            <a:pPr marL="0" indent="0" algn="ctr">
              <a:buNone/>
            </a:pPr>
            <a:r>
              <a:rPr lang="en-US" sz="1800" b="1" dirty="0">
                <a:solidFill>
                  <a:srgbClr val="A42037"/>
                </a:solidFill>
                <a:latin typeface="Cambria" pitchFamily="34" charset="0"/>
                <a:ea typeface="Cambria" pitchFamily="34" charset="-122"/>
                <a:cs typeface="Cambria" pitchFamily="34" charset="-120"/>
              </a:rPr>
              <a:t>4</a:t>
            </a:r>
            <a:endParaRPr lang="en-US" sz="1800" dirty="0"/>
          </a:p>
        </p:txBody>
      </p:sp>
      <p:sp>
        <p:nvSpPr>
          <p:cNvPr id="22" name="Text 20"/>
          <p:cNvSpPr/>
          <p:nvPr/>
        </p:nvSpPr>
        <p:spPr>
          <a:xfrm>
            <a:off x="2788920" y="4370832"/>
            <a:ext cx="8854135" cy="365760"/>
          </a:xfrm>
          <a:prstGeom prst="rect">
            <a:avLst/>
          </a:prstGeom>
          <a:noFill/>
          <a:ln/>
        </p:spPr>
        <p:txBody>
          <a:bodyPr wrap="square" rtlCol="0" anchor="ctr"/>
          <a:lstStyle/>
          <a:p>
            <a:pPr marL="0" indent="0">
              <a:buNone/>
            </a:pPr>
            <a:r>
              <a:rPr lang="en-US" sz="1600" b="1" dirty="0">
                <a:solidFill>
                  <a:srgbClr val="231F20"/>
                </a:solidFill>
                <a:latin typeface="Calibri" pitchFamily="34" charset="0"/>
                <a:ea typeface="Calibri" pitchFamily="34" charset="-122"/>
                <a:cs typeface="Calibri" pitchFamily="34" charset="-120"/>
              </a:rPr>
              <a:t>Stochastic Infrastructure Planning</a:t>
            </a:r>
            <a:endParaRPr lang="en-US" sz="1600" dirty="0"/>
          </a:p>
        </p:txBody>
      </p:sp>
      <p:sp>
        <p:nvSpPr>
          <p:cNvPr id="23" name="Text 21"/>
          <p:cNvSpPr/>
          <p:nvPr/>
        </p:nvSpPr>
        <p:spPr>
          <a:xfrm>
            <a:off x="2788920" y="4700016"/>
            <a:ext cx="8854135" cy="365760"/>
          </a:xfrm>
          <a:prstGeom prst="rect">
            <a:avLst/>
          </a:prstGeom>
          <a:noFill/>
          <a:ln/>
        </p:spPr>
        <p:txBody>
          <a:bodyPr wrap="square" rtlCol="0" anchor="ctr"/>
          <a:lstStyle/>
          <a:p>
            <a:endParaRPr lang="en-US" sz="1200" dirty="0"/>
          </a:p>
        </p:txBody>
      </p:sp>
      <p:sp>
        <p:nvSpPr>
          <p:cNvPr id="24" name="Shape 22"/>
          <p:cNvSpPr/>
          <p:nvPr/>
        </p:nvSpPr>
        <p:spPr>
          <a:xfrm>
            <a:off x="2011680" y="5239512"/>
            <a:ext cx="9677095" cy="0"/>
          </a:xfrm>
          <a:prstGeom prst="line">
            <a:avLst/>
          </a:prstGeom>
          <a:noFill/>
          <a:ln w="9525">
            <a:solidFill>
              <a:srgbClr val="DAD7D6"/>
            </a:solidFill>
            <a:prstDash val="solid"/>
          </a:ln>
        </p:spPr>
        <p:txBody>
          <a:bodyPr/>
          <a:lstStyle/>
          <a:p>
            <a:endParaRPr lang="en-US"/>
          </a:p>
        </p:txBody>
      </p:sp>
      <p:sp>
        <p:nvSpPr>
          <p:cNvPr id="30" name="Text 28"/>
          <p:cNvSpPr/>
          <p:nvPr/>
        </p:nvSpPr>
        <p:spPr>
          <a:xfrm>
            <a:off x="2011680" y="6473952"/>
            <a:ext cx="5486400" cy="274320"/>
          </a:xfrm>
          <a:prstGeom prst="rect">
            <a:avLst/>
          </a:prstGeom>
          <a:noFill/>
          <a:ln/>
        </p:spPr>
        <p:txBody>
          <a:bodyPr wrap="square" rtlCol="0" anchor="ctr"/>
          <a:lstStyle/>
          <a:p>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sp>
        <p:nvSpPr>
          <p:cNvPr id="3" name="Shape 23">
            <a:extLst>
              <a:ext uri="{FF2B5EF4-FFF2-40B4-BE49-F238E27FC236}">
                <a16:creationId xmlns:a16="http://schemas.microsoft.com/office/drawing/2014/main" id="{39C9EC31-2CFE-527B-5643-EA83737303E3}"/>
              </a:ext>
            </a:extLst>
          </p:cNvPr>
          <p:cNvSpPr/>
          <p:nvPr/>
        </p:nvSpPr>
        <p:spPr>
          <a:xfrm>
            <a:off x="2011680" y="5330952"/>
            <a:ext cx="585216" cy="585216"/>
          </a:xfrm>
          <a:prstGeom prst="roundRect">
            <a:avLst>
              <a:gd name="adj" fmla="val 50000"/>
            </a:avLst>
          </a:prstGeom>
          <a:solidFill>
            <a:srgbClr val="F2F0EF"/>
          </a:solidFill>
          <a:ln w="15875">
            <a:solidFill>
              <a:srgbClr val="A42037"/>
            </a:solidFill>
            <a:prstDash val="solid"/>
          </a:ln>
        </p:spPr>
        <p:txBody>
          <a:bodyPr/>
          <a:lstStyle/>
          <a:p>
            <a:endParaRPr lang="en-US"/>
          </a:p>
        </p:txBody>
      </p:sp>
      <p:sp>
        <p:nvSpPr>
          <p:cNvPr id="25" name="Text 25">
            <a:extLst>
              <a:ext uri="{FF2B5EF4-FFF2-40B4-BE49-F238E27FC236}">
                <a16:creationId xmlns:a16="http://schemas.microsoft.com/office/drawing/2014/main" id="{0587B23F-4DDD-78B7-08DA-C95B12E86E9D}"/>
              </a:ext>
            </a:extLst>
          </p:cNvPr>
          <p:cNvSpPr/>
          <p:nvPr/>
        </p:nvSpPr>
        <p:spPr>
          <a:xfrm>
            <a:off x="2788920" y="5303520"/>
            <a:ext cx="8854135" cy="365760"/>
          </a:xfrm>
          <a:prstGeom prst="rect">
            <a:avLst/>
          </a:prstGeom>
          <a:noFill/>
          <a:ln/>
        </p:spPr>
        <p:txBody>
          <a:bodyPr wrap="square" rtlCol="0" anchor="ctr"/>
          <a:lstStyle/>
          <a:p>
            <a:pPr marL="0" indent="0">
              <a:buNone/>
            </a:pPr>
            <a:r>
              <a:rPr lang="en-US" sz="1600" b="1" dirty="0">
                <a:solidFill>
                  <a:srgbClr val="231F20"/>
                </a:solidFill>
                <a:latin typeface="Calibri" pitchFamily="34" charset="0"/>
                <a:ea typeface="Calibri" pitchFamily="34" charset="-122"/>
                <a:cs typeface="Calibri" pitchFamily="34" charset="-120"/>
              </a:rPr>
              <a:t>Conclusion</a:t>
            </a:r>
            <a:endParaRPr lang="en-US" sz="1600" dirty="0"/>
          </a:p>
        </p:txBody>
      </p:sp>
      <p:sp>
        <p:nvSpPr>
          <p:cNvPr id="26" name="Text 26">
            <a:extLst>
              <a:ext uri="{FF2B5EF4-FFF2-40B4-BE49-F238E27FC236}">
                <a16:creationId xmlns:a16="http://schemas.microsoft.com/office/drawing/2014/main" id="{380A9E5D-90AF-034D-DEE0-381CC579F88C}"/>
              </a:ext>
            </a:extLst>
          </p:cNvPr>
          <p:cNvSpPr/>
          <p:nvPr/>
        </p:nvSpPr>
        <p:spPr>
          <a:xfrm>
            <a:off x="2788920" y="5632704"/>
            <a:ext cx="8854135" cy="365760"/>
          </a:xfrm>
          <a:prstGeom prst="rect">
            <a:avLst/>
          </a:prstGeom>
          <a:noFill/>
          <a:ln/>
        </p:spPr>
        <p:txBody>
          <a:bodyPr wrap="square" rtlCol="0" anchor="ctr"/>
          <a:lstStyle/>
          <a:p>
            <a:pPr marL="0" indent="0">
              <a:buNone/>
            </a:pPr>
            <a:r>
              <a:rPr lang="en-US" sz="1200" dirty="0">
                <a:solidFill>
                  <a:srgbClr val="58595B"/>
                </a:solidFill>
                <a:latin typeface="Calibri" pitchFamily="34" charset="0"/>
                <a:ea typeface="Calibri" pitchFamily="34" charset="-122"/>
                <a:cs typeface="Calibri" pitchFamily="34" charset="-120"/>
              </a:rPr>
              <a:t>Summary and takeaways</a:t>
            </a:r>
            <a:endParaRPr lang="en-US" sz="1200" dirty="0"/>
          </a:p>
        </p:txBody>
      </p:sp>
      <p:sp>
        <p:nvSpPr>
          <p:cNvPr id="27" name="Text 21">
            <a:extLst>
              <a:ext uri="{FF2B5EF4-FFF2-40B4-BE49-F238E27FC236}">
                <a16:creationId xmlns:a16="http://schemas.microsoft.com/office/drawing/2014/main" id="{EB5C7BBD-8E8D-F72A-6E54-ABE3C008DBB1}"/>
              </a:ext>
            </a:extLst>
          </p:cNvPr>
          <p:cNvSpPr/>
          <p:nvPr/>
        </p:nvSpPr>
        <p:spPr>
          <a:xfrm>
            <a:off x="2834640" y="4736593"/>
            <a:ext cx="8854135" cy="365760"/>
          </a:xfrm>
          <a:prstGeom prst="rect">
            <a:avLst/>
          </a:prstGeom>
          <a:noFill/>
          <a:ln/>
        </p:spPr>
        <p:txBody>
          <a:bodyPr wrap="square" rtlCol="0" anchor="ctr"/>
          <a:lstStyle/>
          <a:p>
            <a:pPr marL="0" indent="0">
              <a:buNone/>
            </a:pPr>
            <a:r>
              <a:rPr lang="en-US" sz="1200" dirty="0">
                <a:solidFill>
                  <a:srgbClr val="58595B"/>
                </a:solidFill>
                <a:latin typeface="Calibri" pitchFamily="34" charset="0"/>
                <a:ea typeface="Calibri" pitchFamily="34" charset="-122"/>
                <a:cs typeface="Calibri" pitchFamily="34" charset="-120"/>
              </a:rPr>
              <a:t>What should be deployed before uncertain Bell/GHZ demand arrives?</a:t>
            </a:r>
          </a:p>
        </p:txBody>
      </p:sp>
      <p:sp>
        <p:nvSpPr>
          <p:cNvPr id="28" name="Text 19">
            <a:extLst>
              <a:ext uri="{FF2B5EF4-FFF2-40B4-BE49-F238E27FC236}">
                <a16:creationId xmlns:a16="http://schemas.microsoft.com/office/drawing/2014/main" id="{88AE1FAE-D8FF-7BE1-6F5B-2590DCE13CA3}"/>
              </a:ext>
            </a:extLst>
          </p:cNvPr>
          <p:cNvSpPr/>
          <p:nvPr/>
        </p:nvSpPr>
        <p:spPr>
          <a:xfrm>
            <a:off x="2011680" y="5330951"/>
            <a:ext cx="585216" cy="585216"/>
          </a:xfrm>
          <a:prstGeom prst="rect">
            <a:avLst/>
          </a:prstGeom>
          <a:noFill/>
          <a:ln/>
        </p:spPr>
        <p:txBody>
          <a:bodyPr wrap="square" rtlCol="0" anchor="ctr"/>
          <a:lstStyle/>
          <a:p>
            <a:pPr marL="0" indent="0" algn="ctr">
              <a:buNone/>
            </a:pPr>
            <a:r>
              <a:rPr lang="en-US" b="1" dirty="0">
                <a:solidFill>
                  <a:srgbClr val="A42037"/>
                </a:solidFill>
                <a:latin typeface="Cambria" pitchFamily="34" charset="0"/>
              </a:rPr>
              <a:t>5</a:t>
            </a:r>
            <a:endParaRPr lang="en-US" sz="1800"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1" name="Source 4 · Text Placeholder 3">
            <a:extLst>
              <a:ext uri="{FF2B5EF4-FFF2-40B4-BE49-F238E27FC236}">
                <a16:creationId xmlns:a16="http://schemas.microsoft.com/office/drawing/2014/main" id="{44F4165A-3FB3-6DF3-F1DB-419FBEEB1251}"/>
              </a:ext>
            </a:extLst>
          </p:cNvPr>
          <p:cNvSpPr>
            <a:spLocks noGrp="1"/>
          </p:cNvSpPr>
          <p:nvPr/>
        </p:nvSpPr>
        <p:spPr>
          <a:xfrm>
            <a:off x="2032429" y="5384009"/>
            <a:ext cx="9983587" cy="375451"/>
          </a:xfrm>
          <a:prstGeom prst="rect">
            <a:avLst/>
          </a:prstGeom>
          <a:noFill/>
        </p:spPr>
        <p:txBody>
          <a:bodyPr wrap="square" lIns="0" tIns="0" rIns="0" bIns="0" anchor="ctr">
            <a:noAutofit/>
          </a:bodyPr>
          <a:lstStyle>
            <a:lvl1pPr marL="0" indent="0" algn="l">
              <a:buNone/>
              <a:defRPr sz="1866" b="1" kern="1200">
                <a:solidFill>
                  <a:srgbClr val="985461"/>
                </a:solidFill>
                <a:latin typeface="Candara"/>
                <a:ea typeface="Candara"/>
                <a:cs typeface="Candara"/>
              </a:defRPr>
            </a:lvl1pPr>
          </a:lstStyle>
          <a:p>
            <a:r>
              <a:rPr lang="en-US" altLang="zh-CN" sz="1800" b="0" dirty="0"/>
              <a:t>The core networking primitive is entanglement distribution—not classical packet forwarding.</a:t>
            </a:r>
          </a:p>
        </p:txBody>
      </p:sp>
      <p:sp>
        <p:nvSpPr>
          <p:cNvPr id="1002" name="Source 4 · Text Placeholder 4">
            <a:extLst>
              <a:ext uri="{FF2B5EF4-FFF2-40B4-BE49-F238E27FC236}">
                <a16:creationId xmlns:a16="http://schemas.microsoft.com/office/drawing/2014/main" id="{6DCF19A9-4B96-6A4E-50A1-974820C3C4AB}"/>
              </a:ext>
            </a:extLst>
          </p:cNvPr>
          <p:cNvSpPr>
            <a:spLocks noGrp="1"/>
          </p:cNvSpPr>
          <p:nvPr/>
        </p:nvSpPr>
        <p:spPr>
          <a:xfrm>
            <a:off x="1809750" y="6095052"/>
            <a:ext cx="9556938" cy="187726"/>
          </a:xfrm>
          <a:prstGeom prst="rect">
            <a:avLst/>
          </a:prstGeom>
          <a:noFill/>
        </p:spPr>
        <p:txBody>
          <a:bodyPr wrap="square" lIns="0" tIns="0" rIns="0" bIns="0" anchor="ctr">
            <a:noAutofit/>
          </a:bodyPr>
          <a:lstStyle>
            <a:lvl1pPr marL="0" indent="0" algn="l">
              <a:buNone/>
              <a:defRPr sz="840" kern="1200">
                <a:solidFill>
                  <a:srgbClr val="8C8883"/>
                </a:solidFill>
                <a:latin typeface="Candara"/>
                <a:ea typeface="Candara"/>
                <a:cs typeface="Candara"/>
              </a:defRPr>
            </a:lvl1pPr>
          </a:lstStyle>
          <a:p>
            <a:endParaRPr/>
          </a:p>
        </p:txBody>
      </p:sp>
      <p:sp>
        <p:nvSpPr>
          <p:cNvPr id="2" name="Shape 0">
            <a:extLst>
              <a:ext uri="{FF2B5EF4-FFF2-40B4-BE49-F238E27FC236}">
                <a16:creationId xmlns:a16="http://schemas.microsoft.com/office/drawing/2014/main" id="{1D5F9B88-09D0-4715-ABAF-C8B1B5566272}"/>
              </a:ext>
            </a:extLst>
          </p:cNvPr>
          <p:cNvSpPr>
            <a:spLocks noGrp="1"/>
          </p:cNvSpPr>
          <p:nvPr/>
        </p:nvSpPr>
        <p:spPr>
          <a:xfrm>
            <a:off x="0" y="0"/>
            <a:ext cx="1554480" cy="6858000"/>
          </a:xfrm>
          <a:prstGeom prst="rect">
            <a:avLst/>
          </a:prstGeom>
          <a:solidFill>
            <a:srgbClr val="A42037"/>
          </a:solidFill>
        </p:spPr>
        <p:txBody>
          <a:bodyPr/>
          <a:lstStyle/>
          <a:p>
            <a:endParaRPr/>
          </a:p>
        </p:txBody>
      </p:sp>
      <p:sp>
        <p:nvSpPr>
          <p:cNvPr id="6" name="Shape 4">
            <a:extLst>
              <a:ext uri="{FF2B5EF4-FFF2-40B4-BE49-F238E27FC236}">
                <a16:creationId xmlns:a16="http://schemas.microsoft.com/office/drawing/2014/main" id="{B6E658E0-7F32-4513-AE9D-A116527C5ACE}"/>
              </a:ext>
            </a:extLst>
          </p:cNvPr>
          <p:cNvSpPr>
            <a:spLocks noGrp="1"/>
          </p:cNvSpPr>
          <p:nvPr/>
        </p:nvSpPr>
        <p:spPr>
          <a:xfrm>
            <a:off x="109728" y="1399032"/>
            <a:ext cx="1335024" cy="512064"/>
          </a:xfrm>
          <a:prstGeom prst="roundRect">
            <a:avLst>
              <a:gd name="adj" fmla="val 14286"/>
            </a:avLst>
          </a:prstGeom>
          <a:solidFill>
            <a:srgbClr val="FFFFFF"/>
          </a:solidFill>
        </p:spPr>
        <p:txBody>
          <a:bodyPr/>
          <a:lstStyle/>
          <a:p>
            <a:endParaRPr/>
          </a:p>
        </p:txBody>
      </p:sp>
      <p:sp>
        <p:nvSpPr>
          <p:cNvPr id="4" name="Text 2">
            <a:extLst>
              <a:ext uri="{FF2B5EF4-FFF2-40B4-BE49-F238E27FC236}">
                <a16:creationId xmlns:a16="http://schemas.microsoft.com/office/drawing/2014/main" id="{77ECD9AC-8BB7-4EF7-9E78-69BDCF20696F}"/>
              </a:ext>
            </a:extLst>
          </p:cNvPr>
          <p:cNvSpPr>
            <a:spLocks noGrp="1"/>
          </p:cNvSpPr>
          <p:nvPr/>
        </p:nvSpPr>
        <p:spPr>
          <a:xfrm>
            <a:off x="182880" y="1399032"/>
            <a:ext cx="1225296" cy="512064"/>
          </a:xfrm>
          <a:prstGeom prst="rect">
            <a:avLst/>
          </a:prstGeom>
          <a:noFill/>
        </p:spPr>
        <p:txBody>
          <a:bodyPr wrap="square" anchor="ctr"/>
          <a:lstStyle/>
          <a:p>
            <a:r>
              <a:rPr lang="en-US" sz="1250" b="1" dirty="0">
                <a:solidFill>
                  <a:srgbClr val="A42037"/>
                </a:solidFill>
                <a:latin typeface="Calibri"/>
                <a:ea typeface="Calibri"/>
                <a:cs typeface="Calibri"/>
              </a:rPr>
              <a:t>Introduction</a:t>
            </a:r>
            <a:endParaRPr sz="1250" b="1" dirty="0">
              <a:solidFill>
                <a:srgbClr val="A42037"/>
              </a:solidFill>
              <a:latin typeface="Calibri"/>
              <a:ea typeface="Calibri"/>
              <a:cs typeface="Calibri"/>
            </a:endParaRPr>
          </a:p>
        </p:txBody>
      </p:sp>
      <p:sp>
        <p:nvSpPr>
          <p:cNvPr id="5" name="Text 3">
            <a:extLst>
              <a:ext uri="{FF2B5EF4-FFF2-40B4-BE49-F238E27FC236}">
                <a16:creationId xmlns:a16="http://schemas.microsoft.com/office/drawing/2014/main" id="{5A246426-1B3A-4931-AF2B-2CB65B543DBE}"/>
              </a:ext>
            </a:extLst>
          </p:cNvPr>
          <p:cNvSpPr>
            <a:spLocks noGrp="1"/>
          </p:cNvSpPr>
          <p:nvPr/>
        </p:nvSpPr>
        <p:spPr>
          <a:xfrm>
            <a:off x="182880" y="2267712"/>
            <a:ext cx="1225296" cy="512064"/>
          </a:xfrm>
          <a:prstGeom prst="rect">
            <a:avLst/>
          </a:prstGeom>
          <a:noFill/>
        </p:spPr>
        <p:txBody>
          <a:bodyPr wrap="square" anchor="ctr"/>
          <a:lstStyle/>
          <a:p>
            <a:r>
              <a:rPr sz="1250">
                <a:solidFill>
                  <a:srgbClr val="EACBD1"/>
                </a:solidFill>
                <a:latin typeface="Calibri"/>
                <a:ea typeface="Calibri"/>
                <a:cs typeface="Calibri"/>
              </a:rPr>
              <a:t>Bell Routing</a:t>
            </a:r>
          </a:p>
        </p:txBody>
      </p:sp>
      <p:sp>
        <p:nvSpPr>
          <p:cNvPr id="7" name="Text 5">
            <a:extLst>
              <a:ext uri="{FF2B5EF4-FFF2-40B4-BE49-F238E27FC236}">
                <a16:creationId xmlns:a16="http://schemas.microsoft.com/office/drawing/2014/main" id="{8917F3CC-E93C-4E0C-99DC-C4A5B0EF075A}"/>
              </a:ext>
            </a:extLst>
          </p:cNvPr>
          <p:cNvSpPr>
            <a:spLocks noGrp="1"/>
          </p:cNvSpPr>
          <p:nvPr/>
        </p:nvSpPr>
        <p:spPr>
          <a:xfrm>
            <a:off x="182880" y="3136392"/>
            <a:ext cx="1225296" cy="512064"/>
          </a:xfrm>
          <a:prstGeom prst="rect">
            <a:avLst/>
          </a:prstGeom>
          <a:noFill/>
        </p:spPr>
        <p:txBody>
          <a:bodyPr wrap="square" anchor="ctr"/>
          <a:lstStyle/>
          <a:p>
            <a:r>
              <a:rPr sz="1250">
                <a:solidFill>
                  <a:srgbClr val="EACBD1"/>
                </a:solidFill>
                <a:latin typeface="Calibri"/>
                <a:ea typeface="Calibri"/>
                <a:cs typeface="Calibri"/>
              </a:rPr>
              <a:t>Bell + GHZ</a:t>
            </a:r>
          </a:p>
        </p:txBody>
      </p:sp>
      <p:sp>
        <p:nvSpPr>
          <p:cNvPr id="8" name="Text 6">
            <a:extLst>
              <a:ext uri="{FF2B5EF4-FFF2-40B4-BE49-F238E27FC236}">
                <a16:creationId xmlns:a16="http://schemas.microsoft.com/office/drawing/2014/main" id="{E5C27D7A-2881-4857-82EF-33ED568CF79F}"/>
              </a:ext>
            </a:extLst>
          </p:cNvPr>
          <p:cNvSpPr>
            <a:spLocks noGrp="1"/>
          </p:cNvSpPr>
          <p:nvPr/>
        </p:nvSpPr>
        <p:spPr>
          <a:xfrm>
            <a:off x="182880" y="4005072"/>
            <a:ext cx="1225296" cy="512064"/>
          </a:xfrm>
          <a:prstGeom prst="rect">
            <a:avLst/>
          </a:prstGeom>
          <a:noFill/>
        </p:spPr>
        <p:txBody>
          <a:bodyPr wrap="square" anchor="ctr"/>
          <a:lstStyle/>
          <a:p>
            <a:r>
              <a:rPr sz="1250">
                <a:solidFill>
                  <a:srgbClr val="EACBD1"/>
                </a:solidFill>
                <a:latin typeface="Calibri"/>
                <a:ea typeface="Calibri"/>
                <a:cs typeface="Calibri"/>
              </a:rPr>
              <a:t>Planning</a:t>
            </a:r>
          </a:p>
        </p:txBody>
      </p:sp>
      <p:sp>
        <p:nvSpPr>
          <p:cNvPr id="9" name="Text 7">
            <a:extLst>
              <a:ext uri="{FF2B5EF4-FFF2-40B4-BE49-F238E27FC236}">
                <a16:creationId xmlns:a16="http://schemas.microsoft.com/office/drawing/2014/main" id="{5DB0660F-04AA-43AE-9CAE-4B28D67B1E07}"/>
              </a:ext>
            </a:extLst>
          </p:cNvPr>
          <p:cNvSpPr>
            <a:spLocks noGrp="1"/>
          </p:cNvSpPr>
          <p:nvPr/>
        </p:nvSpPr>
        <p:spPr>
          <a:xfrm>
            <a:off x="182880" y="4873752"/>
            <a:ext cx="1225296" cy="512064"/>
          </a:xfrm>
          <a:prstGeom prst="rect">
            <a:avLst/>
          </a:prstGeom>
          <a:noFill/>
        </p:spPr>
        <p:txBody>
          <a:bodyPr wrap="square" anchor="ctr"/>
          <a:lstStyle/>
          <a:p>
            <a:r>
              <a:rPr lang="en-US" sz="1250" dirty="0">
                <a:solidFill>
                  <a:srgbClr val="EACBD1"/>
                </a:solidFill>
                <a:latin typeface="Calibri"/>
                <a:ea typeface="Calibri"/>
                <a:cs typeface="Calibri"/>
              </a:rPr>
              <a:t>Conclusion</a:t>
            </a:r>
            <a:endParaRPr sz="1250" dirty="0">
              <a:solidFill>
                <a:srgbClr val="EACBD1"/>
              </a:solidFill>
              <a:latin typeface="Calibri"/>
              <a:ea typeface="Calibri"/>
              <a:cs typeface="Calibri"/>
            </a:endParaRPr>
          </a:p>
        </p:txBody>
      </p:sp>
      <p:sp>
        <p:nvSpPr>
          <p:cNvPr id="10" name="Text 8">
            <a:extLst>
              <a:ext uri="{FF2B5EF4-FFF2-40B4-BE49-F238E27FC236}">
                <a16:creationId xmlns:a16="http://schemas.microsoft.com/office/drawing/2014/main" id="{C44ACE84-5708-468F-A769-2190BB3AA1A9}"/>
              </a:ext>
            </a:extLst>
          </p:cNvPr>
          <p:cNvSpPr>
            <a:spLocks noGrp="1"/>
          </p:cNvSpPr>
          <p:nvPr/>
        </p:nvSpPr>
        <p:spPr>
          <a:xfrm>
            <a:off x="2011680" y="347472"/>
            <a:ext cx="9677095" cy="292608"/>
          </a:xfrm>
          <a:prstGeom prst="rect">
            <a:avLst/>
          </a:prstGeom>
          <a:noFill/>
        </p:spPr>
        <p:txBody>
          <a:bodyPr wrap="none" anchor="ctr"/>
          <a:lstStyle/>
          <a:p>
            <a:r>
              <a:rPr lang="en-US" sz="1200" b="1" spc="100" dirty="0">
                <a:solidFill>
                  <a:srgbClr val="A42037"/>
                </a:solidFill>
                <a:latin typeface="Calibri"/>
                <a:ea typeface="Calibri"/>
                <a:cs typeface="Calibri"/>
              </a:rPr>
              <a:t>INTRODUCTION</a:t>
            </a:r>
            <a:endParaRPr sz="1200" b="1" spc="100" dirty="0">
              <a:solidFill>
                <a:srgbClr val="A42037"/>
              </a:solidFill>
              <a:latin typeface="Calibri"/>
              <a:ea typeface="Calibri"/>
              <a:cs typeface="Calibri"/>
            </a:endParaRPr>
          </a:p>
        </p:txBody>
      </p:sp>
      <p:sp>
        <p:nvSpPr>
          <p:cNvPr id="11" name="Text 9">
            <a:extLst>
              <a:ext uri="{FF2B5EF4-FFF2-40B4-BE49-F238E27FC236}">
                <a16:creationId xmlns:a16="http://schemas.microsoft.com/office/drawing/2014/main" id="{A712354E-5D84-4D6B-96E5-216F219094C6}"/>
              </a:ext>
            </a:extLst>
          </p:cNvPr>
          <p:cNvSpPr>
            <a:spLocks noGrp="1"/>
          </p:cNvSpPr>
          <p:nvPr/>
        </p:nvSpPr>
        <p:spPr>
          <a:xfrm>
            <a:off x="2011680" y="621792"/>
            <a:ext cx="9677095" cy="658368"/>
          </a:xfrm>
          <a:prstGeom prst="rect">
            <a:avLst/>
          </a:prstGeom>
          <a:noFill/>
        </p:spPr>
        <p:txBody>
          <a:bodyPr wrap="square" anchor="ctr"/>
          <a:lstStyle/>
          <a:p>
            <a:r>
              <a:rPr lang="en-US" sz="3000" b="1" dirty="0">
                <a:solidFill>
                  <a:srgbClr val="231F20"/>
                </a:solidFill>
                <a:latin typeface="Cambria"/>
                <a:ea typeface="Cambria"/>
                <a:cs typeface="Cambria"/>
              </a:rPr>
              <a:t>Entanglement distribution is the core service</a:t>
            </a:r>
          </a:p>
        </p:txBody>
      </p:sp>
      <p:sp>
        <p:nvSpPr>
          <p:cNvPr id="26" name="Text 24">
            <a:extLst>
              <a:ext uri="{FF2B5EF4-FFF2-40B4-BE49-F238E27FC236}">
                <a16:creationId xmlns:a16="http://schemas.microsoft.com/office/drawing/2014/main" id="{53C06BB8-8EFB-4EDE-85AE-C97651FD30C2}"/>
              </a:ext>
            </a:extLst>
          </p:cNvPr>
          <p:cNvSpPr>
            <a:spLocks noGrp="1"/>
          </p:cNvSpPr>
          <p:nvPr/>
        </p:nvSpPr>
        <p:spPr>
          <a:xfrm>
            <a:off x="11551615" y="6473952"/>
            <a:ext cx="411480" cy="274320"/>
          </a:xfrm>
          <a:prstGeom prst="rect">
            <a:avLst/>
          </a:prstGeom>
          <a:noFill/>
        </p:spPr>
        <p:txBody>
          <a:bodyPr wrap="square" anchor="ctr"/>
          <a:lstStyle/>
          <a:p>
            <a:fld id="{889C870D-1D46-324B-AFF6-A5E444015EC4}" type="slidenum">
              <a:rPr lang="en-US" sz="1000" smtClean="0">
                <a:solidFill>
                  <a:srgbClr val="58595B"/>
                </a:solidFill>
                <a:latin typeface="Calibri"/>
                <a:ea typeface="Calibri"/>
                <a:cs typeface="Calibri"/>
              </a:rPr>
              <a:t>80</a:t>
            </a:fld>
            <a:endParaRPr sz="1000" dirty="0">
              <a:solidFill>
                <a:srgbClr val="58595B"/>
              </a:solidFill>
              <a:latin typeface="Calibri"/>
              <a:ea typeface="Calibri"/>
              <a:cs typeface="Calibri"/>
            </a:endParaRPr>
          </a:p>
        </p:txBody>
      </p:sp>
      <p:sp>
        <p:nvSpPr>
          <p:cNvPr id="12" name="Source 3 · Text Placeholder 5">
            <a:extLst>
              <a:ext uri="{FF2B5EF4-FFF2-40B4-BE49-F238E27FC236}">
                <a16:creationId xmlns:a16="http://schemas.microsoft.com/office/drawing/2014/main" id="{8833D3DB-3DDF-70E6-C495-345F0F8D90DC}"/>
              </a:ext>
            </a:extLst>
          </p:cNvPr>
          <p:cNvSpPr>
            <a:spLocks noGrp="1"/>
          </p:cNvSpPr>
          <p:nvPr/>
        </p:nvSpPr>
        <p:spPr>
          <a:xfrm>
            <a:off x="1903613" y="1384847"/>
            <a:ext cx="9983587" cy="4095831"/>
          </a:xfrm>
          <a:prstGeom prst="rect">
            <a:avLst/>
          </a:prstGeom>
          <a:noFill/>
        </p:spPr>
        <p:txBody>
          <a:bodyPr wrap="square" lIns="17066" tIns="17066" rIns="17066" bIns="17066" anchor="t">
            <a:noAutofit/>
          </a:bodyPr>
          <a:lstStyle>
            <a:lvl1pPr marL="341319" indent="-255989" algn="l" defTabSz="853298">
              <a:lnSpc>
                <a:spcPct val="105000"/>
              </a:lnSpc>
              <a:spcBef>
                <a:spcPts val="0"/>
              </a:spcBef>
              <a:spcAft>
                <a:spcPts val="467"/>
              </a:spcAft>
              <a:buFont typeface="Candara"/>
              <a:buChar char="•"/>
              <a:defRPr sz="1866" kern="1200">
                <a:solidFill>
                  <a:srgbClr val="181818"/>
                </a:solidFill>
                <a:latin typeface="Candara"/>
                <a:ea typeface="Candara"/>
                <a:cs typeface="Candara"/>
              </a:defRPr>
            </a:lvl1pPr>
            <a:lvl2pPr marL="682638" indent="-213325" algn="l" defTabSz="853298">
              <a:lnSpc>
                <a:spcPct val="105000"/>
              </a:lnSpc>
              <a:spcBef>
                <a:spcPts val="0"/>
              </a:spcBef>
              <a:spcAft>
                <a:spcPts val="233"/>
              </a:spcAft>
              <a:buFont typeface="Candara"/>
              <a:buChar char="○"/>
              <a:defRPr sz="1680" kern="1200">
                <a:solidFill>
                  <a:srgbClr val="181818"/>
                </a:solidFill>
                <a:latin typeface="Candara"/>
                <a:ea typeface="Candara"/>
                <a:cs typeface="Candara"/>
              </a:defRPr>
            </a:lvl2pPr>
            <a:lvl3pPr marL="938628" indent="-170660" algn="l" defTabSz="853298">
              <a:lnSpc>
                <a:spcPct val="105000"/>
              </a:lnSpc>
              <a:spcBef>
                <a:spcPts val="0"/>
              </a:spcBef>
              <a:spcAft>
                <a:spcPts val="93"/>
              </a:spcAft>
              <a:buFont typeface="Candara"/>
              <a:buChar char="–"/>
              <a:defRPr sz="1493" kern="1200">
                <a:solidFill>
                  <a:srgbClr val="181818"/>
                </a:solidFill>
                <a:latin typeface="Candara"/>
                <a:ea typeface="Candara"/>
                <a:cs typeface="Candara"/>
              </a:defRPr>
            </a:lvl3pPr>
            <a:lvl4pPr marL="1194617"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4pPr>
            <a:lvl5pPr marL="1450607"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5pPr>
            <a:lvl6pPr marL="1706596"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6pPr>
            <a:lvl7pPr marL="1962586"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7pPr>
            <a:lvl8pPr marL="2218575"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8pPr>
            <a:lvl9pPr marL="2474564"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9pPr>
          </a:lstStyle>
          <a:p>
            <a:pPr marL="342900" indent="-342900" defTabSz="914400">
              <a:spcAft>
                <a:spcPts val="1400"/>
              </a:spcAft>
              <a:buSzPct val="100000"/>
            </a:pPr>
            <a:r>
              <a:rPr sz="1800" dirty="0">
                <a:solidFill>
                  <a:srgbClr val="231F20"/>
                </a:solidFill>
                <a:latin typeface="Calibri" pitchFamily="34" charset="0"/>
                <a:ea typeface="Calibri" pitchFamily="34" charset="-122"/>
                <a:cs typeface="Calibri" pitchFamily="34" charset="-120"/>
              </a:rPr>
              <a:t>Transmit quantum information between nodes using quantum phenomena superposition and entanglement</a:t>
            </a:r>
          </a:p>
          <a:p>
            <a:endParaRPr dirty="0"/>
          </a:p>
        </p:txBody>
      </p:sp>
      <p:sp>
        <p:nvSpPr>
          <p:cNvPr id="38" name="Source 3 · Content Placeholder 2">
            <a:extLst>
              <a:ext uri="{FF2B5EF4-FFF2-40B4-BE49-F238E27FC236}">
                <a16:creationId xmlns:a16="http://schemas.microsoft.com/office/drawing/2014/main" id="{8368C70A-8FA4-BBF0-EDEA-96A48397EC0F}"/>
              </a:ext>
            </a:extLst>
          </p:cNvPr>
          <p:cNvSpPr>
            <a:spLocks noGrp="1"/>
          </p:cNvSpPr>
          <p:nvPr/>
        </p:nvSpPr>
        <p:spPr>
          <a:xfrm>
            <a:off x="3334452" y="2263120"/>
            <a:ext cx="3091272" cy="465856"/>
          </a:xfrm>
          <a:prstGeom prst="rect">
            <a:avLst/>
          </a:prstGeom>
        </p:spPr>
        <p:txBody>
          <a:bodyPr vert="horz" lIns="85330" tIns="42665" rIns="85330" bIns="42665">
            <a:normAutofit/>
          </a:bodyPr>
          <a:lstStyle>
            <a:lvl1pPr marL="426649" indent="-426649" algn="l" defTabSz="853298">
              <a:lnSpc>
                <a:spcPct val="90000"/>
              </a:lnSpc>
              <a:spcBef>
                <a:spcPts val="933"/>
              </a:spcBef>
              <a:buFont typeface="Wingdings"/>
              <a:buChar char="Ø"/>
              <a:defRPr sz="2613" kern="1200">
                <a:solidFill>
                  <a:schemeClr val="bg1">
                    <a:lumMod val="50000"/>
                  </a:schemeClr>
                </a:solidFill>
                <a:latin typeface="Calibri"/>
                <a:ea typeface="Calibri"/>
                <a:cs typeface="Calibri"/>
              </a:defRPr>
            </a:lvl1pPr>
            <a:lvl2pPr marL="746636" indent="-319987" algn="l" defTabSz="853298">
              <a:lnSpc>
                <a:spcPct val="90000"/>
              </a:lnSpc>
              <a:spcBef>
                <a:spcPts val="467"/>
              </a:spcBef>
              <a:buFont typeface="Arial"/>
              <a:buChar char="•"/>
              <a:defRPr sz="2240" kern="1200">
                <a:solidFill>
                  <a:schemeClr val="bg1">
                    <a:lumMod val="50000"/>
                  </a:schemeClr>
                </a:solidFill>
                <a:latin typeface="Calibri"/>
                <a:ea typeface="Calibri"/>
                <a:cs typeface="Calibri"/>
              </a:defRPr>
            </a:lvl2pPr>
            <a:lvl3pPr marL="853298" indent="0" algn="l" defTabSz="853298">
              <a:lnSpc>
                <a:spcPct val="90000"/>
              </a:lnSpc>
              <a:spcBef>
                <a:spcPts val="467"/>
              </a:spcBef>
              <a:buFont typeface="Wingdings"/>
              <a:buNone/>
              <a:defRPr sz="1866" kern="1200">
                <a:solidFill>
                  <a:schemeClr val="bg1">
                    <a:lumMod val="50000"/>
                  </a:schemeClr>
                </a:solidFill>
                <a:latin typeface="Calibri"/>
                <a:ea typeface="Calibri"/>
                <a:cs typeface="Calibri"/>
              </a:defRPr>
            </a:lvl3pPr>
            <a:lvl4pPr marL="1279947" indent="0" algn="l" defTabSz="853298">
              <a:lnSpc>
                <a:spcPct val="90000"/>
              </a:lnSpc>
              <a:spcBef>
                <a:spcPts val="467"/>
              </a:spcBef>
              <a:buFont typeface="Wingdings"/>
              <a:buNone/>
              <a:defRPr sz="1493" kern="1200">
                <a:solidFill>
                  <a:schemeClr val="bg1">
                    <a:lumMod val="50000"/>
                  </a:schemeClr>
                </a:solidFill>
                <a:latin typeface="Calibri"/>
                <a:ea typeface="Calibri"/>
                <a:cs typeface="Calibri"/>
              </a:defRPr>
            </a:lvl4pPr>
            <a:lvl5pPr marL="1706596" indent="0" algn="l" defTabSz="853298">
              <a:lnSpc>
                <a:spcPct val="90000"/>
              </a:lnSpc>
              <a:spcBef>
                <a:spcPts val="467"/>
              </a:spcBef>
              <a:buFont typeface="Wingdings"/>
              <a:buNone/>
              <a:defRPr sz="1586" kern="1200">
                <a:solidFill>
                  <a:schemeClr val="bg1">
                    <a:lumMod val="50000"/>
                  </a:schemeClr>
                </a:solidFill>
                <a:latin typeface="Calibri"/>
                <a:ea typeface="Calibri"/>
                <a:cs typeface="Calibri"/>
              </a:defRPr>
            </a:lvl5pPr>
            <a:lvl6pPr marL="2346570" indent="-213325" algn="l" defTabSz="853298">
              <a:lnSpc>
                <a:spcPct val="90000"/>
              </a:lnSpc>
              <a:spcBef>
                <a:spcPts val="467"/>
              </a:spcBef>
              <a:buFont typeface="Arial"/>
              <a:buChar char="•"/>
              <a:defRPr sz="1680" kern="1200">
                <a:solidFill>
                  <a:schemeClr val="tx1"/>
                </a:solidFill>
                <a:latin typeface="+mn-lt"/>
                <a:ea typeface="+mn-lt"/>
                <a:cs typeface="+mn-lt"/>
              </a:defRPr>
            </a:lvl6pPr>
            <a:lvl7pPr marL="2773219" indent="-213325" algn="l" defTabSz="853298">
              <a:lnSpc>
                <a:spcPct val="90000"/>
              </a:lnSpc>
              <a:spcBef>
                <a:spcPts val="467"/>
              </a:spcBef>
              <a:buFont typeface="Arial"/>
              <a:buChar char="•"/>
              <a:defRPr sz="1680" kern="1200">
                <a:solidFill>
                  <a:schemeClr val="tx1"/>
                </a:solidFill>
                <a:latin typeface="+mn-lt"/>
                <a:ea typeface="+mn-lt"/>
                <a:cs typeface="+mn-lt"/>
              </a:defRPr>
            </a:lvl7pPr>
            <a:lvl8pPr marL="3199868" indent="-213325" algn="l" defTabSz="853298">
              <a:lnSpc>
                <a:spcPct val="90000"/>
              </a:lnSpc>
              <a:spcBef>
                <a:spcPts val="467"/>
              </a:spcBef>
              <a:buFont typeface="Arial"/>
              <a:buChar char="•"/>
              <a:defRPr sz="1680" kern="1200">
                <a:solidFill>
                  <a:schemeClr val="tx1"/>
                </a:solidFill>
                <a:latin typeface="+mn-lt"/>
                <a:ea typeface="+mn-lt"/>
                <a:cs typeface="+mn-lt"/>
              </a:defRPr>
            </a:lvl8pPr>
            <a:lvl9pPr marL="3626517" indent="-213325" algn="l" defTabSz="853298">
              <a:lnSpc>
                <a:spcPct val="90000"/>
              </a:lnSpc>
              <a:spcBef>
                <a:spcPts val="467"/>
              </a:spcBef>
              <a:buFont typeface="Arial"/>
              <a:buChar char="•"/>
              <a:defRPr sz="1680" kern="1200">
                <a:solidFill>
                  <a:schemeClr val="tx1"/>
                </a:solidFill>
                <a:latin typeface="+mn-lt"/>
                <a:ea typeface="+mn-lt"/>
                <a:cs typeface="+mn-lt"/>
              </a:defRPr>
            </a:lvl9pPr>
          </a:lstStyle>
          <a:p>
            <a:pPr marL="0" indent="0">
              <a:buNone/>
            </a:pPr>
            <a:r>
              <a:rPr sz="1493" dirty="0">
                <a:latin typeface="+mj-lt"/>
                <a:ea typeface="+mj-lt"/>
                <a:cs typeface="+mj-lt"/>
              </a:rPr>
              <a:t>No bits</a:t>
            </a:r>
            <a:r>
              <a:rPr sz="1866" dirty="0">
                <a:solidFill>
                  <a:srgbClr val="181818"/>
                </a:solidFill>
                <a:latin typeface="+mj-lt"/>
                <a:ea typeface="+mj-lt"/>
                <a:cs typeface="+mj-lt"/>
              </a:rPr>
              <a:t>,</a:t>
            </a:r>
            <a:r>
              <a:rPr sz="1493" dirty="0">
                <a:latin typeface="+mj-lt"/>
                <a:ea typeface="+mj-lt"/>
                <a:cs typeface="+mj-lt"/>
              </a:rPr>
              <a:t> but </a:t>
            </a:r>
            <a:r>
              <a:rPr sz="1493" i="1" dirty="0">
                <a:solidFill>
                  <a:srgbClr val="FF0000"/>
                </a:solidFill>
                <a:latin typeface="+mj-lt"/>
                <a:ea typeface="+mj-lt"/>
                <a:cs typeface="+mj-lt"/>
              </a:rPr>
              <a:t>qubits</a:t>
            </a:r>
          </a:p>
        </p:txBody>
      </p:sp>
      <p:pic>
        <p:nvPicPr>
          <p:cNvPr id="40" name="Source 3 · Picture 10">
            <a:extLst>
              <a:ext uri="{FF2B5EF4-FFF2-40B4-BE49-F238E27FC236}">
                <a16:creationId xmlns:a16="http://schemas.microsoft.com/office/drawing/2014/main" id="{7C4BA78B-3E5C-274E-9E1D-42C9408FA16D}"/>
              </a:ext>
            </a:extLst>
          </p:cNvPr>
          <p:cNvPicPr>
            <a:picLocks noChangeAspect="1"/>
          </p:cNvPicPr>
          <p:nvPr/>
        </p:nvPicPr>
        <p:blipFill>
          <a:blip r:embed="rId3"/>
          <a:stretch>
            <a:fillRect/>
          </a:stretch>
        </p:blipFill>
        <p:spPr>
          <a:xfrm>
            <a:off x="4228623" y="2897824"/>
            <a:ext cx="2183390" cy="1636522"/>
          </a:xfrm>
          <a:prstGeom prst="rect">
            <a:avLst/>
          </a:prstGeom>
        </p:spPr>
      </p:pic>
      <p:pic>
        <p:nvPicPr>
          <p:cNvPr id="42" name="Source 3 · Picture 11">
            <a:extLst>
              <a:ext uri="{FF2B5EF4-FFF2-40B4-BE49-F238E27FC236}">
                <a16:creationId xmlns:a16="http://schemas.microsoft.com/office/drawing/2014/main" id="{8DDBC758-6A66-F8C5-F946-C0BD038B4BFB}"/>
              </a:ext>
            </a:extLst>
          </p:cNvPr>
          <p:cNvPicPr>
            <a:picLocks noChangeAspect="1"/>
          </p:cNvPicPr>
          <p:nvPr/>
        </p:nvPicPr>
        <p:blipFill>
          <a:blip r:embed="rId4"/>
          <a:stretch>
            <a:fillRect/>
          </a:stretch>
        </p:blipFill>
        <p:spPr>
          <a:xfrm>
            <a:off x="2032429" y="2926234"/>
            <a:ext cx="1591294" cy="1591294"/>
          </a:xfrm>
          <a:prstGeom prst="rect">
            <a:avLst/>
          </a:prstGeom>
        </p:spPr>
      </p:pic>
      <p:sp>
        <p:nvSpPr>
          <p:cNvPr id="44" name="Source 3 · TextBox 12">
            <a:extLst>
              <a:ext uri="{FF2B5EF4-FFF2-40B4-BE49-F238E27FC236}">
                <a16:creationId xmlns:a16="http://schemas.microsoft.com/office/drawing/2014/main" id="{D90BF154-1338-E152-9E14-461FFEAFF17D}"/>
              </a:ext>
            </a:extLst>
          </p:cNvPr>
          <p:cNvSpPr>
            <a:spLocks noGrp="1"/>
          </p:cNvSpPr>
          <p:nvPr/>
        </p:nvSpPr>
        <p:spPr>
          <a:xfrm>
            <a:off x="2576013" y="4699641"/>
            <a:ext cx="949035" cy="244129"/>
          </a:xfrm>
          <a:prstGeom prst="rect">
            <a:avLst/>
          </a:prstGeom>
          <a:noFill/>
        </p:spPr>
        <p:txBody>
          <a:bodyPr wrap="square">
            <a:spAutoFit/>
          </a:bodyPr>
          <a:lstStyle/>
          <a:p>
            <a:r>
              <a:rPr sz="1026" dirty="0">
                <a:latin typeface="+mj-lt"/>
                <a:ea typeface="+mj-lt"/>
                <a:cs typeface="+mj-lt"/>
              </a:rPr>
              <a:t>Bits</a:t>
            </a:r>
            <a:r>
              <a:rPr sz="1026" dirty="0">
                <a:latin typeface="Calibri"/>
                <a:ea typeface="Calibri"/>
                <a:cs typeface="Calibri"/>
              </a:rPr>
              <a:t> </a:t>
            </a:r>
            <a:endParaRPr sz="1493" baseline="30000" dirty="0">
              <a:latin typeface="Calibri"/>
              <a:ea typeface="Calibri"/>
              <a:cs typeface="Calibri"/>
            </a:endParaRPr>
          </a:p>
        </p:txBody>
      </p:sp>
      <p:sp>
        <p:nvSpPr>
          <p:cNvPr id="46" name="Source 3 · TextBox 13">
            <a:extLst>
              <a:ext uri="{FF2B5EF4-FFF2-40B4-BE49-F238E27FC236}">
                <a16:creationId xmlns:a16="http://schemas.microsoft.com/office/drawing/2014/main" id="{09E81558-0DA4-3330-B6B1-E7B896CC6B9F}"/>
              </a:ext>
            </a:extLst>
          </p:cNvPr>
          <p:cNvSpPr>
            <a:spLocks noGrp="1"/>
          </p:cNvSpPr>
          <p:nvPr/>
        </p:nvSpPr>
        <p:spPr>
          <a:xfrm>
            <a:off x="5076665" y="4696469"/>
            <a:ext cx="1124529" cy="244129"/>
          </a:xfrm>
          <a:prstGeom prst="rect">
            <a:avLst/>
          </a:prstGeom>
          <a:noFill/>
        </p:spPr>
        <p:txBody>
          <a:bodyPr wrap="square">
            <a:spAutoFit/>
          </a:bodyPr>
          <a:lstStyle/>
          <a:p>
            <a:r>
              <a:rPr sz="1026" dirty="0">
                <a:latin typeface="+mj-lt"/>
                <a:ea typeface="+mj-lt"/>
                <a:cs typeface="+mj-lt"/>
              </a:rPr>
              <a:t>Qubits</a:t>
            </a:r>
            <a:endParaRPr sz="1493" baseline="30000" dirty="0">
              <a:latin typeface="+mj-lt"/>
              <a:ea typeface="+mj-lt"/>
              <a:cs typeface="+mj-lt"/>
            </a:endParaRPr>
          </a:p>
        </p:txBody>
      </p:sp>
      <p:sp>
        <p:nvSpPr>
          <p:cNvPr id="48" name="Source 3 · Rectangle: Rounded Corners 14">
            <a:extLst>
              <a:ext uri="{FF2B5EF4-FFF2-40B4-BE49-F238E27FC236}">
                <a16:creationId xmlns:a16="http://schemas.microsoft.com/office/drawing/2014/main" id="{3CEDA460-DA2D-4B92-171D-68CD16611B41}"/>
              </a:ext>
            </a:extLst>
          </p:cNvPr>
          <p:cNvSpPr>
            <a:spLocks noGrp="1"/>
          </p:cNvSpPr>
          <p:nvPr/>
        </p:nvSpPr>
        <p:spPr>
          <a:xfrm>
            <a:off x="1930077" y="2270811"/>
            <a:ext cx="4641951" cy="2695905"/>
          </a:xfrm>
          <a:prstGeom prst="roundRect">
            <a:avLst>
              <a:gd name="adj" fmla="val 4287"/>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50" name="Source 3 · Rectangle: Rounded Corners 17">
            <a:extLst>
              <a:ext uri="{FF2B5EF4-FFF2-40B4-BE49-F238E27FC236}">
                <a16:creationId xmlns:a16="http://schemas.microsoft.com/office/drawing/2014/main" id="{249876C0-0B22-9CBD-2FA4-228634F65E6A}"/>
              </a:ext>
            </a:extLst>
          </p:cNvPr>
          <p:cNvSpPr>
            <a:spLocks noGrp="1"/>
          </p:cNvSpPr>
          <p:nvPr/>
        </p:nvSpPr>
        <p:spPr>
          <a:xfrm>
            <a:off x="7125981" y="2263119"/>
            <a:ext cx="4406252" cy="2680651"/>
          </a:xfrm>
          <a:prstGeom prst="roundRect">
            <a:avLst>
              <a:gd name="adj" fmla="val 4287"/>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52" name="Source 3 · Content Placeholder 2">
            <a:extLst>
              <a:ext uri="{FF2B5EF4-FFF2-40B4-BE49-F238E27FC236}">
                <a16:creationId xmlns:a16="http://schemas.microsoft.com/office/drawing/2014/main" id="{22518835-E78C-4C96-2284-7C5187D1C839}"/>
              </a:ext>
            </a:extLst>
          </p:cNvPr>
          <p:cNvSpPr>
            <a:spLocks noGrp="1"/>
          </p:cNvSpPr>
          <p:nvPr/>
        </p:nvSpPr>
        <p:spPr>
          <a:xfrm>
            <a:off x="6921161" y="2307953"/>
            <a:ext cx="4815891" cy="1236561"/>
          </a:xfrm>
          <a:prstGeom prst="rect">
            <a:avLst/>
          </a:prstGeom>
        </p:spPr>
        <p:txBody>
          <a:bodyPr vert="horz" lIns="85330" tIns="42665" rIns="85330" bIns="42665">
            <a:normAutofit/>
          </a:bodyPr>
          <a:lstStyle>
            <a:lvl1pPr marL="426649" indent="-426649" algn="l" defTabSz="853298">
              <a:lnSpc>
                <a:spcPct val="90000"/>
              </a:lnSpc>
              <a:spcBef>
                <a:spcPts val="933"/>
              </a:spcBef>
              <a:buFont typeface="Wingdings"/>
              <a:buChar char="Ø"/>
              <a:defRPr sz="2613" kern="1200">
                <a:solidFill>
                  <a:schemeClr val="bg1">
                    <a:lumMod val="50000"/>
                  </a:schemeClr>
                </a:solidFill>
                <a:latin typeface="Calibri"/>
                <a:ea typeface="Calibri"/>
                <a:cs typeface="Calibri"/>
              </a:defRPr>
            </a:lvl1pPr>
            <a:lvl2pPr marL="746636" indent="-319987" algn="l" defTabSz="853298">
              <a:lnSpc>
                <a:spcPct val="90000"/>
              </a:lnSpc>
              <a:spcBef>
                <a:spcPts val="467"/>
              </a:spcBef>
              <a:buFont typeface="Arial"/>
              <a:buChar char="•"/>
              <a:defRPr sz="2240" kern="1200">
                <a:solidFill>
                  <a:schemeClr val="bg1">
                    <a:lumMod val="50000"/>
                  </a:schemeClr>
                </a:solidFill>
                <a:latin typeface="Calibri"/>
                <a:ea typeface="Calibri"/>
                <a:cs typeface="Calibri"/>
              </a:defRPr>
            </a:lvl2pPr>
            <a:lvl3pPr marL="853298" indent="0" algn="l" defTabSz="853298">
              <a:lnSpc>
                <a:spcPct val="90000"/>
              </a:lnSpc>
              <a:spcBef>
                <a:spcPts val="467"/>
              </a:spcBef>
              <a:buFont typeface="Wingdings"/>
              <a:buNone/>
              <a:defRPr sz="1866" kern="1200">
                <a:solidFill>
                  <a:schemeClr val="bg1">
                    <a:lumMod val="50000"/>
                  </a:schemeClr>
                </a:solidFill>
                <a:latin typeface="Calibri"/>
                <a:ea typeface="Calibri"/>
                <a:cs typeface="Calibri"/>
              </a:defRPr>
            </a:lvl3pPr>
            <a:lvl4pPr marL="1279947" indent="0" algn="l" defTabSz="853298">
              <a:lnSpc>
                <a:spcPct val="90000"/>
              </a:lnSpc>
              <a:spcBef>
                <a:spcPts val="467"/>
              </a:spcBef>
              <a:buFont typeface="Wingdings"/>
              <a:buNone/>
              <a:defRPr sz="1493" kern="1200">
                <a:solidFill>
                  <a:schemeClr val="bg1">
                    <a:lumMod val="50000"/>
                  </a:schemeClr>
                </a:solidFill>
                <a:latin typeface="Calibri"/>
                <a:ea typeface="Calibri"/>
                <a:cs typeface="Calibri"/>
              </a:defRPr>
            </a:lvl4pPr>
            <a:lvl5pPr marL="1706596" indent="0" algn="l" defTabSz="853298">
              <a:lnSpc>
                <a:spcPct val="90000"/>
              </a:lnSpc>
              <a:spcBef>
                <a:spcPts val="467"/>
              </a:spcBef>
              <a:buFont typeface="Wingdings"/>
              <a:buNone/>
              <a:defRPr sz="1586" kern="1200">
                <a:solidFill>
                  <a:schemeClr val="bg1">
                    <a:lumMod val="50000"/>
                  </a:schemeClr>
                </a:solidFill>
                <a:latin typeface="Calibri"/>
                <a:ea typeface="Calibri"/>
                <a:cs typeface="Calibri"/>
              </a:defRPr>
            </a:lvl5pPr>
            <a:lvl6pPr marL="2346570" indent="-213325" algn="l" defTabSz="853298">
              <a:lnSpc>
                <a:spcPct val="90000"/>
              </a:lnSpc>
              <a:spcBef>
                <a:spcPts val="467"/>
              </a:spcBef>
              <a:buFont typeface="Arial"/>
              <a:buChar char="•"/>
              <a:defRPr sz="1680" kern="1200">
                <a:solidFill>
                  <a:schemeClr val="tx1"/>
                </a:solidFill>
                <a:latin typeface="+mn-lt"/>
                <a:ea typeface="+mn-lt"/>
                <a:cs typeface="+mn-lt"/>
              </a:defRPr>
            </a:lvl6pPr>
            <a:lvl7pPr marL="2773219" indent="-213325" algn="l" defTabSz="853298">
              <a:lnSpc>
                <a:spcPct val="90000"/>
              </a:lnSpc>
              <a:spcBef>
                <a:spcPts val="467"/>
              </a:spcBef>
              <a:buFont typeface="Arial"/>
              <a:buChar char="•"/>
              <a:defRPr sz="1680" kern="1200">
                <a:solidFill>
                  <a:schemeClr val="tx1"/>
                </a:solidFill>
                <a:latin typeface="+mn-lt"/>
                <a:ea typeface="+mn-lt"/>
                <a:cs typeface="+mn-lt"/>
              </a:defRPr>
            </a:lvl7pPr>
            <a:lvl8pPr marL="3199868" indent="-213325" algn="l" defTabSz="853298">
              <a:lnSpc>
                <a:spcPct val="90000"/>
              </a:lnSpc>
              <a:spcBef>
                <a:spcPts val="467"/>
              </a:spcBef>
              <a:buFont typeface="Arial"/>
              <a:buChar char="•"/>
              <a:defRPr sz="1680" kern="1200">
                <a:solidFill>
                  <a:schemeClr val="tx1"/>
                </a:solidFill>
                <a:latin typeface="+mn-lt"/>
                <a:ea typeface="+mn-lt"/>
                <a:cs typeface="+mn-lt"/>
              </a:defRPr>
            </a:lvl8pPr>
            <a:lvl9pPr marL="3626517" indent="-213325" algn="l" defTabSz="853298">
              <a:lnSpc>
                <a:spcPct val="90000"/>
              </a:lnSpc>
              <a:spcBef>
                <a:spcPts val="467"/>
              </a:spcBef>
              <a:buFont typeface="Arial"/>
              <a:buChar char="•"/>
              <a:defRPr sz="1680" kern="1200">
                <a:solidFill>
                  <a:schemeClr val="tx1"/>
                </a:solidFill>
                <a:latin typeface="+mn-lt"/>
                <a:ea typeface="+mn-lt"/>
                <a:cs typeface="+mn-lt"/>
              </a:defRPr>
            </a:lvl9pPr>
          </a:lstStyle>
          <a:p>
            <a:pPr marL="0" indent="0">
              <a:lnSpc>
                <a:spcPct val="100000"/>
              </a:lnSpc>
              <a:buNone/>
            </a:pPr>
            <a:r>
              <a:rPr sz="1680" dirty="0"/>
              <a:t>     </a:t>
            </a:r>
            <a:r>
              <a:rPr sz="1680" dirty="0">
                <a:latin typeface="+mj-lt"/>
                <a:ea typeface="+mj-lt"/>
                <a:cs typeface="+mj-lt"/>
              </a:rPr>
              <a:t>Quantum entanglement of two qubits</a:t>
            </a:r>
          </a:p>
          <a:p>
            <a:pPr lvl="1">
              <a:lnSpc>
                <a:spcPct val="100000"/>
              </a:lnSpc>
              <a:buFont typeface="Arial"/>
              <a:buChar char="•"/>
            </a:pPr>
            <a:r>
              <a:rPr sz="1493" dirty="0">
                <a:latin typeface="+mj-lt"/>
                <a:ea typeface="+mj-lt"/>
                <a:cs typeface="+mj-lt"/>
              </a:rPr>
              <a:t>Reveal both by revealing either</a:t>
            </a:r>
          </a:p>
          <a:p>
            <a:pPr lvl="1">
              <a:lnSpc>
                <a:spcPct val="100000"/>
              </a:lnSpc>
              <a:buFont typeface="Arial"/>
              <a:buChar char="•"/>
            </a:pPr>
            <a:r>
              <a:rPr sz="1493" dirty="0">
                <a:latin typeface="+mj-lt"/>
                <a:ea typeface="+mj-lt"/>
                <a:cs typeface="+mj-lt"/>
              </a:rPr>
              <a:t>Even separated by a </a:t>
            </a:r>
            <a:r>
              <a:rPr sz="1493" i="1" dirty="0">
                <a:solidFill>
                  <a:srgbClr val="FF0000"/>
                </a:solidFill>
                <a:latin typeface="+mj-lt"/>
                <a:ea typeface="+mj-lt"/>
                <a:cs typeface="+mj-lt"/>
              </a:rPr>
              <a:t>large</a:t>
            </a:r>
            <a:r>
              <a:rPr sz="1493" dirty="0">
                <a:latin typeface="+mj-lt"/>
                <a:ea typeface="+mj-lt"/>
                <a:cs typeface="+mj-lt"/>
              </a:rPr>
              <a:t> distance</a:t>
            </a:r>
          </a:p>
        </p:txBody>
      </p:sp>
      <p:pic>
        <p:nvPicPr>
          <p:cNvPr id="54" name="Picture 2" descr="Teleportation">
            <a:extLst>
              <a:ext uri="{FF2B5EF4-FFF2-40B4-BE49-F238E27FC236}">
                <a16:creationId xmlns:a16="http://schemas.microsoft.com/office/drawing/2014/main" id="{AE0797FC-3358-69B1-735D-FFE4416D715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45354" y="3224030"/>
            <a:ext cx="2906530" cy="1440739"/>
          </a:xfrm>
          <a:custGeom>
            <a:avLst/>
            <a:gdLst>
              <a:gd name="connsiteX0" fmla="*/ 0 w 2906530"/>
              <a:gd name="connsiteY0" fmla="*/ 0 h 1440739"/>
              <a:gd name="connsiteX1" fmla="*/ 494110 w 2906530"/>
              <a:gd name="connsiteY1" fmla="*/ 0 h 1440739"/>
              <a:gd name="connsiteX2" fmla="*/ 988220 w 2906530"/>
              <a:gd name="connsiteY2" fmla="*/ 0 h 1440739"/>
              <a:gd name="connsiteX3" fmla="*/ 1598592 w 2906530"/>
              <a:gd name="connsiteY3" fmla="*/ 0 h 1440739"/>
              <a:gd name="connsiteX4" fmla="*/ 2238028 w 2906530"/>
              <a:gd name="connsiteY4" fmla="*/ 0 h 1440739"/>
              <a:gd name="connsiteX5" fmla="*/ 2906530 w 2906530"/>
              <a:gd name="connsiteY5" fmla="*/ 0 h 1440739"/>
              <a:gd name="connsiteX6" fmla="*/ 2906530 w 2906530"/>
              <a:gd name="connsiteY6" fmla="*/ 465839 h 1440739"/>
              <a:gd name="connsiteX7" fmla="*/ 2906530 w 2906530"/>
              <a:gd name="connsiteY7" fmla="*/ 960493 h 1440739"/>
              <a:gd name="connsiteX8" fmla="*/ 2906530 w 2906530"/>
              <a:gd name="connsiteY8" fmla="*/ 1440739 h 1440739"/>
              <a:gd name="connsiteX9" fmla="*/ 2296159 w 2906530"/>
              <a:gd name="connsiteY9" fmla="*/ 1440739 h 1440739"/>
              <a:gd name="connsiteX10" fmla="*/ 1685787 w 2906530"/>
              <a:gd name="connsiteY10" fmla="*/ 1440739 h 1440739"/>
              <a:gd name="connsiteX11" fmla="*/ 1075416 w 2906530"/>
              <a:gd name="connsiteY11" fmla="*/ 1440739 h 1440739"/>
              <a:gd name="connsiteX12" fmla="*/ 0 w 2906530"/>
              <a:gd name="connsiteY12" fmla="*/ 1440739 h 1440739"/>
              <a:gd name="connsiteX13" fmla="*/ 0 w 2906530"/>
              <a:gd name="connsiteY13" fmla="*/ 989307 h 1440739"/>
              <a:gd name="connsiteX14" fmla="*/ 0 w 2906530"/>
              <a:gd name="connsiteY14" fmla="*/ 537876 h 1440739"/>
              <a:gd name="connsiteX15" fmla="*/ 0 w 2906530"/>
              <a:gd name="connsiteY15" fmla="*/ 0 h 1440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906530" h="1440739" extrusionOk="0">
                <a:moveTo>
                  <a:pt x="0" y="0"/>
                </a:moveTo>
                <a:cubicBezTo>
                  <a:pt x="128115" y="-10651"/>
                  <a:pt x="332327" y="22222"/>
                  <a:pt x="494110" y="0"/>
                </a:cubicBezTo>
                <a:cubicBezTo>
                  <a:pt x="655893" y="-22222"/>
                  <a:pt x="867862" y="13774"/>
                  <a:pt x="988220" y="0"/>
                </a:cubicBezTo>
                <a:cubicBezTo>
                  <a:pt x="1108578" y="-13774"/>
                  <a:pt x="1313727" y="53120"/>
                  <a:pt x="1598592" y="0"/>
                </a:cubicBezTo>
                <a:cubicBezTo>
                  <a:pt x="1883457" y="-53120"/>
                  <a:pt x="1995697" y="36579"/>
                  <a:pt x="2238028" y="0"/>
                </a:cubicBezTo>
                <a:cubicBezTo>
                  <a:pt x="2480359" y="-36579"/>
                  <a:pt x="2708795" y="19306"/>
                  <a:pt x="2906530" y="0"/>
                </a:cubicBezTo>
                <a:cubicBezTo>
                  <a:pt x="2936779" y="98816"/>
                  <a:pt x="2867714" y="290746"/>
                  <a:pt x="2906530" y="465839"/>
                </a:cubicBezTo>
                <a:cubicBezTo>
                  <a:pt x="2945346" y="640932"/>
                  <a:pt x="2898692" y="718932"/>
                  <a:pt x="2906530" y="960493"/>
                </a:cubicBezTo>
                <a:cubicBezTo>
                  <a:pt x="2914368" y="1202054"/>
                  <a:pt x="2906152" y="1268373"/>
                  <a:pt x="2906530" y="1440739"/>
                </a:cubicBezTo>
                <a:cubicBezTo>
                  <a:pt x="2609237" y="1474438"/>
                  <a:pt x="2507132" y="1374642"/>
                  <a:pt x="2296159" y="1440739"/>
                </a:cubicBezTo>
                <a:cubicBezTo>
                  <a:pt x="2085186" y="1506836"/>
                  <a:pt x="1832793" y="1428685"/>
                  <a:pt x="1685787" y="1440739"/>
                </a:cubicBezTo>
                <a:cubicBezTo>
                  <a:pt x="1538781" y="1452793"/>
                  <a:pt x="1339466" y="1416003"/>
                  <a:pt x="1075416" y="1440739"/>
                </a:cubicBezTo>
                <a:cubicBezTo>
                  <a:pt x="811366" y="1465475"/>
                  <a:pt x="322273" y="1421589"/>
                  <a:pt x="0" y="1440739"/>
                </a:cubicBezTo>
                <a:cubicBezTo>
                  <a:pt x="-28322" y="1229342"/>
                  <a:pt x="28318" y="1097469"/>
                  <a:pt x="0" y="989307"/>
                </a:cubicBezTo>
                <a:cubicBezTo>
                  <a:pt x="-28318" y="881145"/>
                  <a:pt x="7875" y="693067"/>
                  <a:pt x="0" y="537876"/>
                </a:cubicBezTo>
                <a:cubicBezTo>
                  <a:pt x="-7875" y="382685"/>
                  <a:pt x="32096" y="128507"/>
                  <a:pt x="0" y="0"/>
                </a:cubicBezTo>
                <a:close/>
              </a:path>
            </a:pathLst>
          </a:custGeom>
          <a:noFill/>
          <a:ln>
            <a:noFill/>
            <a:extLst>
              <a:ext uri="{C807C97D-BFC1-408E-A445-0C87EB9F89A2}">
                <ask:lineSketchStyleProps xmlns:ask="http://schemas.microsoft.com/office/drawing/2018/sketchyshapes" sd="3532225971">
                  <a:prstGeom prst="rect">
                    <a:avLst/>
                  </a:prstGeom>
                  <ask:type>
                    <ask:lineSketchScribble/>
                  </ask:type>
                </ask:lineSketchStyleProps>
              </a:ext>
            </a:extLst>
          </a:ln>
          <a:extLst>
            <a:ext uri="{909E8E84-426E-40DD-AFC4-6F175D3DCCD1}">
              <a14:hiddenFill xmlns:a14="http://schemas.microsoft.com/office/drawing/2010/main">
                <a:solidFill>
                  <a:srgbClr val="FFFFFF"/>
                </a:solidFill>
              </a14:hiddenFill>
            </a:ext>
          </a:extLst>
        </p:spPr>
      </p:pic>
      <p:sp>
        <p:nvSpPr>
          <p:cNvPr id="56" name="Source 3 · TextBox 20">
            <a:extLst>
              <a:ext uri="{FF2B5EF4-FFF2-40B4-BE49-F238E27FC236}">
                <a16:creationId xmlns:a16="http://schemas.microsoft.com/office/drawing/2014/main" id="{40128ABE-B630-3B0A-293F-34BDFA026AF2}"/>
              </a:ext>
            </a:extLst>
          </p:cNvPr>
          <p:cNvSpPr>
            <a:spLocks noGrp="1"/>
          </p:cNvSpPr>
          <p:nvPr/>
        </p:nvSpPr>
        <p:spPr>
          <a:xfrm>
            <a:off x="8438569" y="4664769"/>
            <a:ext cx="2372367" cy="244128"/>
          </a:xfrm>
          <a:prstGeom prst="rect">
            <a:avLst/>
          </a:prstGeom>
          <a:noFill/>
          <a:ln>
            <a:noFill/>
          </a:ln>
        </p:spPr>
        <p:txBody>
          <a:bodyPr wrap="square">
            <a:spAutoFit/>
          </a:bodyPr>
          <a:lstStyle/>
          <a:p>
            <a:r>
              <a:rPr sz="1026" dirty="0">
                <a:latin typeface="+mj-lt"/>
                <a:ea typeface="+mj-lt"/>
                <a:cs typeface="+mj-lt"/>
              </a:rPr>
              <a:t>Quantum teleportation</a:t>
            </a:r>
            <a:endParaRPr sz="1493" baseline="30000" dirty="0">
              <a:latin typeface="+mj-lt"/>
              <a:ea typeface="+mj-lt"/>
              <a:cs typeface="+mj-lt"/>
            </a:endParaRPr>
          </a:p>
        </p:txBody>
      </p:sp>
      <p:sp>
        <p:nvSpPr>
          <p:cNvPr id="3" name="Text 28">
            <a:extLst>
              <a:ext uri="{FF2B5EF4-FFF2-40B4-BE49-F238E27FC236}">
                <a16:creationId xmlns:a16="http://schemas.microsoft.com/office/drawing/2014/main" id="{4A606A23-7BC5-524B-F2C6-683558D7A9ED}"/>
              </a:ext>
            </a:extLst>
          </p:cNvPr>
          <p:cNvSpPr/>
          <p:nvPr/>
        </p:nvSpPr>
        <p:spPr>
          <a:xfrm>
            <a:off x="2011680" y="6473952"/>
            <a:ext cx="5486400" cy="274320"/>
          </a:xfrm>
          <a:prstGeom prst="rect">
            <a:avLst/>
          </a:prstGeom>
          <a:noFill/>
          <a:ln/>
        </p:spPr>
        <p:txBody>
          <a:bodyPr wrap="square" rtlCol="0" anchor="ctr"/>
          <a:lstStyle/>
          <a:p>
            <a:pPr marL="0" indent="0">
              <a:buNone/>
            </a:pPr>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spTree>
    <p:extLst>
      <p:ext uri="{BB962C8B-B14F-4D97-AF65-F5344CB8AC3E}">
        <p14:creationId xmlns:p14="http://schemas.microsoft.com/office/powerpoint/2010/main" val="411682806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6649DA-FAF1-AAD8-AF2C-0C45970189C1}"/>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EA32B64E-986F-955A-6835-669F48DC384A}"/>
              </a:ext>
            </a:extLst>
          </p:cNvPr>
          <p:cNvSpPr>
            <a:spLocks noGrp="1"/>
          </p:cNvSpPr>
          <p:nvPr/>
        </p:nvSpPr>
        <p:spPr>
          <a:xfrm>
            <a:off x="0" y="0"/>
            <a:ext cx="1554480" cy="6858000"/>
          </a:xfrm>
          <a:prstGeom prst="rect">
            <a:avLst/>
          </a:prstGeom>
          <a:solidFill>
            <a:srgbClr val="A42037"/>
          </a:solidFill>
        </p:spPr>
        <p:txBody>
          <a:bodyPr/>
          <a:lstStyle/>
          <a:p>
            <a:endParaRPr/>
          </a:p>
        </p:txBody>
      </p:sp>
      <p:sp>
        <p:nvSpPr>
          <p:cNvPr id="6" name="Shape 4">
            <a:extLst>
              <a:ext uri="{FF2B5EF4-FFF2-40B4-BE49-F238E27FC236}">
                <a16:creationId xmlns:a16="http://schemas.microsoft.com/office/drawing/2014/main" id="{B16E6BFF-A59C-CBBA-BDAD-91A71AA6CA64}"/>
              </a:ext>
            </a:extLst>
          </p:cNvPr>
          <p:cNvSpPr>
            <a:spLocks noGrp="1"/>
          </p:cNvSpPr>
          <p:nvPr/>
        </p:nvSpPr>
        <p:spPr>
          <a:xfrm>
            <a:off x="109728" y="1399032"/>
            <a:ext cx="1335024" cy="512064"/>
          </a:xfrm>
          <a:prstGeom prst="roundRect">
            <a:avLst>
              <a:gd name="adj" fmla="val 14286"/>
            </a:avLst>
          </a:prstGeom>
          <a:solidFill>
            <a:srgbClr val="FFFFFF"/>
          </a:solidFill>
        </p:spPr>
        <p:txBody>
          <a:bodyPr/>
          <a:lstStyle/>
          <a:p>
            <a:endParaRPr/>
          </a:p>
        </p:txBody>
      </p:sp>
      <p:sp>
        <p:nvSpPr>
          <p:cNvPr id="4" name="Text 2">
            <a:extLst>
              <a:ext uri="{FF2B5EF4-FFF2-40B4-BE49-F238E27FC236}">
                <a16:creationId xmlns:a16="http://schemas.microsoft.com/office/drawing/2014/main" id="{622F63EC-67C3-7FC0-5C60-454DA008CF77}"/>
              </a:ext>
            </a:extLst>
          </p:cNvPr>
          <p:cNvSpPr>
            <a:spLocks noGrp="1"/>
          </p:cNvSpPr>
          <p:nvPr/>
        </p:nvSpPr>
        <p:spPr>
          <a:xfrm>
            <a:off x="182880" y="1399032"/>
            <a:ext cx="1225296" cy="512064"/>
          </a:xfrm>
          <a:prstGeom prst="rect">
            <a:avLst/>
          </a:prstGeom>
          <a:noFill/>
        </p:spPr>
        <p:txBody>
          <a:bodyPr wrap="square" anchor="ctr"/>
          <a:lstStyle/>
          <a:p>
            <a:r>
              <a:rPr lang="en-US" sz="1250" b="1" dirty="0">
                <a:solidFill>
                  <a:srgbClr val="A42037"/>
                </a:solidFill>
                <a:latin typeface="Calibri"/>
                <a:ea typeface="Calibri"/>
                <a:cs typeface="Calibri"/>
              </a:rPr>
              <a:t>Introduction</a:t>
            </a:r>
            <a:endParaRPr sz="1250" b="1" dirty="0">
              <a:solidFill>
                <a:srgbClr val="A42037"/>
              </a:solidFill>
              <a:latin typeface="Calibri"/>
              <a:ea typeface="Calibri"/>
              <a:cs typeface="Calibri"/>
            </a:endParaRPr>
          </a:p>
        </p:txBody>
      </p:sp>
      <p:sp>
        <p:nvSpPr>
          <p:cNvPr id="5" name="Text 3">
            <a:extLst>
              <a:ext uri="{FF2B5EF4-FFF2-40B4-BE49-F238E27FC236}">
                <a16:creationId xmlns:a16="http://schemas.microsoft.com/office/drawing/2014/main" id="{8F844450-29D8-8512-342A-66CD3911B71C}"/>
              </a:ext>
            </a:extLst>
          </p:cNvPr>
          <p:cNvSpPr>
            <a:spLocks noGrp="1"/>
          </p:cNvSpPr>
          <p:nvPr/>
        </p:nvSpPr>
        <p:spPr>
          <a:xfrm>
            <a:off x="182880" y="2267712"/>
            <a:ext cx="1225296" cy="512064"/>
          </a:xfrm>
          <a:prstGeom prst="rect">
            <a:avLst/>
          </a:prstGeom>
          <a:noFill/>
        </p:spPr>
        <p:txBody>
          <a:bodyPr wrap="square" anchor="ctr"/>
          <a:lstStyle/>
          <a:p>
            <a:r>
              <a:rPr sz="1250">
                <a:solidFill>
                  <a:srgbClr val="EACBD1"/>
                </a:solidFill>
                <a:latin typeface="Calibri"/>
                <a:ea typeface="Calibri"/>
                <a:cs typeface="Calibri"/>
              </a:rPr>
              <a:t>Bell Routing</a:t>
            </a:r>
          </a:p>
        </p:txBody>
      </p:sp>
      <p:sp>
        <p:nvSpPr>
          <p:cNvPr id="7" name="Text 5">
            <a:extLst>
              <a:ext uri="{FF2B5EF4-FFF2-40B4-BE49-F238E27FC236}">
                <a16:creationId xmlns:a16="http://schemas.microsoft.com/office/drawing/2014/main" id="{E4C1D647-39D2-17C3-6601-A2EF6FC95BA1}"/>
              </a:ext>
            </a:extLst>
          </p:cNvPr>
          <p:cNvSpPr>
            <a:spLocks noGrp="1"/>
          </p:cNvSpPr>
          <p:nvPr/>
        </p:nvSpPr>
        <p:spPr>
          <a:xfrm>
            <a:off x="182880" y="3136392"/>
            <a:ext cx="1225296" cy="512064"/>
          </a:xfrm>
          <a:prstGeom prst="rect">
            <a:avLst/>
          </a:prstGeom>
          <a:noFill/>
        </p:spPr>
        <p:txBody>
          <a:bodyPr wrap="square" anchor="ctr"/>
          <a:lstStyle/>
          <a:p>
            <a:r>
              <a:rPr sz="1250">
                <a:solidFill>
                  <a:srgbClr val="EACBD1"/>
                </a:solidFill>
                <a:latin typeface="Calibri"/>
                <a:ea typeface="Calibri"/>
                <a:cs typeface="Calibri"/>
              </a:rPr>
              <a:t>Bell + GHZ</a:t>
            </a:r>
          </a:p>
        </p:txBody>
      </p:sp>
      <p:sp>
        <p:nvSpPr>
          <p:cNvPr id="8" name="Text 6">
            <a:extLst>
              <a:ext uri="{FF2B5EF4-FFF2-40B4-BE49-F238E27FC236}">
                <a16:creationId xmlns:a16="http://schemas.microsoft.com/office/drawing/2014/main" id="{71A40A7F-08B4-ACC7-36B6-E25AD9E434AE}"/>
              </a:ext>
            </a:extLst>
          </p:cNvPr>
          <p:cNvSpPr>
            <a:spLocks noGrp="1"/>
          </p:cNvSpPr>
          <p:nvPr/>
        </p:nvSpPr>
        <p:spPr>
          <a:xfrm>
            <a:off x="182880" y="4005072"/>
            <a:ext cx="1225296" cy="512064"/>
          </a:xfrm>
          <a:prstGeom prst="rect">
            <a:avLst/>
          </a:prstGeom>
          <a:noFill/>
        </p:spPr>
        <p:txBody>
          <a:bodyPr wrap="square" anchor="ctr"/>
          <a:lstStyle/>
          <a:p>
            <a:r>
              <a:rPr sz="1250">
                <a:solidFill>
                  <a:srgbClr val="EACBD1"/>
                </a:solidFill>
                <a:latin typeface="Calibri"/>
                <a:ea typeface="Calibri"/>
                <a:cs typeface="Calibri"/>
              </a:rPr>
              <a:t>Planning</a:t>
            </a:r>
          </a:p>
        </p:txBody>
      </p:sp>
      <p:sp>
        <p:nvSpPr>
          <p:cNvPr id="9" name="Text 7">
            <a:extLst>
              <a:ext uri="{FF2B5EF4-FFF2-40B4-BE49-F238E27FC236}">
                <a16:creationId xmlns:a16="http://schemas.microsoft.com/office/drawing/2014/main" id="{8285022B-31C0-A12C-881A-4413C3702E31}"/>
              </a:ext>
            </a:extLst>
          </p:cNvPr>
          <p:cNvSpPr>
            <a:spLocks noGrp="1"/>
          </p:cNvSpPr>
          <p:nvPr/>
        </p:nvSpPr>
        <p:spPr>
          <a:xfrm>
            <a:off x="182880" y="4873752"/>
            <a:ext cx="1225296" cy="512064"/>
          </a:xfrm>
          <a:prstGeom prst="rect">
            <a:avLst/>
          </a:prstGeom>
          <a:noFill/>
        </p:spPr>
        <p:txBody>
          <a:bodyPr wrap="square" anchor="ctr"/>
          <a:lstStyle/>
          <a:p>
            <a:r>
              <a:rPr lang="en-US" sz="1250" dirty="0">
                <a:solidFill>
                  <a:srgbClr val="EACBD1"/>
                </a:solidFill>
                <a:latin typeface="Calibri"/>
                <a:ea typeface="Calibri"/>
                <a:cs typeface="Calibri"/>
              </a:rPr>
              <a:t>Conclusion</a:t>
            </a:r>
            <a:endParaRPr sz="1250" dirty="0">
              <a:solidFill>
                <a:srgbClr val="EACBD1"/>
              </a:solidFill>
              <a:latin typeface="Calibri"/>
              <a:ea typeface="Calibri"/>
              <a:cs typeface="Calibri"/>
            </a:endParaRPr>
          </a:p>
        </p:txBody>
      </p:sp>
      <p:sp>
        <p:nvSpPr>
          <p:cNvPr id="10" name="Text 8">
            <a:extLst>
              <a:ext uri="{FF2B5EF4-FFF2-40B4-BE49-F238E27FC236}">
                <a16:creationId xmlns:a16="http://schemas.microsoft.com/office/drawing/2014/main" id="{D4B64882-9F98-C71F-D065-33E360FE6A0E}"/>
              </a:ext>
            </a:extLst>
          </p:cNvPr>
          <p:cNvSpPr>
            <a:spLocks noGrp="1"/>
          </p:cNvSpPr>
          <p:nvPr/>
        </p:nvSpPr>
        <p:spPr>
          <a:xfrm>
            <a:off x="2011680" y="347472"/>
            <a:ext cx="9677095" cy="292608"/>
          </a:xfrm>
          <a:prstGeom prst="rect">
            <a:avLst/>
          </a:prstGeom>
          <a:noFill/>
        </p:spPr>
        <p:txBody>
          <a:bodyPr wrap="none" anchor="ctr"/>
          <a:lstStyle/>
          <a:p>
            <a:r>
              <a:rPr lang="en-US" sz="1200" b="1" spc="100" dirty="0">
                <a:solidFill>
                  <a:srgbClr val="A42037"/>
                </a:solidFill>
                <a:latin typeface="Calibri"/>
                <a:ea typeface="Calibri"/>
                <a:cs typeface="Calibri"/>
              </a:rPr>
              <a:t>INTRODUCTION</a:t>
            </a:r>
            <a:endParaRPr sz="1200" b="1" spc="100" dirty="0">
              <a:solidFill>
                <a:srgbClr val="A42037"/>
              </a:solidFill>
              <a:latin typeface="Calibri"/>
              <a:ea typeface="Calibri"/>
              <a:cs typeface="Calibri"/>
            </a:endParaRPr>
          </a:p>
        </p:txBody>
      </p:sp>
      <p:sp>
        <p:nvSpPr>
          <p:cNvPr id="26" name="Text 24">
            <a:extLst>
              <a:ext uri="{FF2B5EF4-FFF2-40B4-BE49-F238E27FC236}">
                <a16:creationId xmlns:a16="http://schemas.microsoft.com/office/drawing/2014/main" id="{CB85A8E0-57D6-AB2F-567F-D82D0F221683}"/>
              </a:ext>
            </a:extLst>
          </p:cNvPr>
          <p:cNvSpPr>
            <a:spLocks noGrp="1"/>
          </p:cNvSpPr>
          <p:nvPr/>
        </p:nvSpPr>
        <p:spPr>
          <a:xfrm>
            <a:off x="11551615" y="6473952"/>
            <a:ext cx="411480" cy="274320"/>
          </a:xfrm>
          <a:prstGeom prst="rect">
            <a:avLst/>
          </a:prstGeom>
          <a:noFill/>
        </p:spPr>
        <p:txBody>
          <a:bodyPr wrap="square" anchor="ctr"/>
          <a:lstStyle/>
          <a:p>
            <a:fld id="{86A3028A-866C-E04C-8E05-C3D3F08EA719}" type="slidenum">
              <a:rPr lang="en-US" sz="1000" smtClean="0">
                <a:solidFill>
                  <a:srgbClr val="58595B"/>
                </a:solidFill>
                <a:latin typeface="Calibri"/>
                <a:ea typeface="Calibri"/>
                <a:cs typeface="Calibri"/>
              </a:rPr>
              <a:t>81</a:t>
            </a:fld>
            <a:endParaRPr sz="1000" dirty="0">
              <a:solidFill>
                <a:srgbClr val="58595B"/>
              </a:solidFill>
              <a:latin typeface="Calibri"/>
              <a:ea typeface="Calibri"/>
              <a:cs typeface="Calibri"/>
            </a:endParaRPr>
          </a:p>
        </p:txBody>
      </p:sp>
      <p:sp>
        <p:nvSpPr>
          <p:cNvPr id="3" name="Source 4 · Text Placeholder 2">
            <a:extLst>
              <a:ext uri="{FF2B5EF4-FFF2-40B4-BE49-F238E27FC236}">
                <a16:creationId xmlns:a16="http://schemas.microsoft.com/office/drawing/2014/main" id="{90646EE2-D5B9-BFBD-3F20-427AC03DB774}"/>
              </a:ext>
            </a:extLst>
          </p:cNvPr>
          <p:cNvSpPr>
            <a:spLocks noGrp="1"/>
          </p:cNvSpPr>
          <p:nvPr/>
        </p:nvSpPr>
        <p:spPr>
          <a:xfrm>
            <a:off x="1903613" y="1384847"/>
            <a:ext cx="9983587" cy="4095831"/>
          </a:xfrm>
          <a:prstGeom prst="rect">
            <a:avLst/>
          </a:prstGeom>
          <a:noFill/>
        </p:spPr>
        <p:txBody>
          <a:bodyPr wrap="square" lIns="17066" tIns="17066" rIns="17066" bIns="17066" anchor="t">
            <a:noAutofit/>
          </a:bodyPr>
          <a:lstStyle>
            <a:lvl1pPr marL="341319" indent="-255989" algn="l" defTabSz="853298">
              <a:lnSpc>
                <a:spcPct val="105000"/>
              </a:lnSpc>
              <a:spcBef>
                <a:spcPts val="0"/>
              </a:spcBef>
              <a:spcAft>
                <a:spcPts val="467"/>
              </a:spcAft>
              <a:buFont typeface="Candara"/>
              <a:buChar char="•"/>
              <a:defRPr sz="1866" kern="1200">
                <a:solidFill>
                  <a:srgbClr val="181818"/>
                </a:solidFill>
                <a:latin typeface="Candara"/>
                <a:ea typeface="Candara"/>
                <a:cs typeface="Candara"/>
              </a:defRPr>
            </a:lvl1pPr>
            <a:lvl2pPr marL="682638" indent="-213325" algn="l" defTabSz="853298">
              <a:lnSpc>
                <a:spcPct val="105000"/>
              </a:lnSpc>
              <a:spcBef>
                <a:spcPts val="0"/>
              </a:spcBef>
              <a:spcAft>
                <a:spcPts val="233"/>
              </a:spcAft>
              <a:buFont typeface="Candara"/>
              <a:buChar char="○"/>
              <a:defRPr sz="1680" kern="1200">
                <a:solidFill>
                  <a:srgbClr val="181818"/>
                </a:solidFill>
                <a:latin typeface="Candara"/>
                <a:ea typeface="Candara"/>
                <a:cs typeface="Candara"/>
              </a:defRPr>
            </a:lvl2pPr>
            <a:lvl3pPr marL="938628" indent="-170660" algn="l" defTabSz="853298">
              <a:lnSpc>
                <a:spcPct val="105000"/>
              </a:lnSpc>
              <a:spcBef>
                <a:spcPts val="0"/>
              </a:spcBef>
              <a:spcAft>
                <a:spcPts val="93"/>
              </a:spcAft>
              <a:buFont typeface="Candara"/>
              <a:buChar char="–"/>
              <a:defRPr sz="1493" kern="1200">
                <a:solidFill>
                  <a:srgbClr val="181818"/>
                </a:solidFill>
                <a:latin typeface="Candara"/>
                <a:ea typeface="Candara"/>
                <a:cs typeface="Candara"/>
              </a:defRPr>
            </a:lvl3pPr>
            <a:lvl4pPr marL="1194617"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4pPr>
            <a:lvl5pPr marL="1450607"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5pPr>
            <a:lvl6pPr marL="1706596"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6pPr>
            <a:lvl7pPr marL="1962586"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7pPr>
            <a:lvl8pPr marL="2218575"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8pPr>
            <a:lvl9pPr marL="2474564"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9pPr>
          </a:lstStyle>
          <a:p>
            <a:pPr marL="342900" indent="-342900" defTabSz="914400">
              <a:spcAft>
                <a:spcPts val="1400"/>
              </a:spcAft>
              <a:buSzPct val="100000"/>
            </a:pPr>
            <a:r>
              <a:rPr sz="1800" b="1" dirty="0">
                <a:solidFill>
                  <a:srgbClr val="231F20"/>
                </a:solidFill>
                <a:latin typeface="Calibri" pitchFamily="34" charset="0"/>
                <a:ea typeface="Calibri" pitchFamily="34" charset="-122"/>
                <a:cs typeface="Calibri" pitchFamily="34" charset="-120"/>
              </a:rPr>
              <a:t>Step 1: </a:t>
            </a:r>
            <a:r>
              <a:rPr sz="1800" dirty="0">
                <a:solidFill>
                  <a:srgbClr val="231F20"/>
                </a:solidFill>
                <a:latin typeface="Calibri" pitchFamily="34" charset="0"/>
                <a:ea typeface="Calibri" pitchFamily="34" charset="-122"/>
                <a:cs typeface="Calibri" pitchFamily="34" charset="-120"/>
              </a:rPr>
              <a:t>Alice and Bob generate an Einstein-Podolsky-Rosen (EPR) pair and send one qubit from their respective pairs to Carol</a:t>
            </a:r>
          </a:p>
          <a:p>
            <a:pPr marL="342900" indent="-342900" defTabSz="914400">
              <a:spcAft>
                <a:spcPts val="1400"/>
              </a:spcAft>
              <a:buSzPct val="100000"/>
            </a:pPr>
            <a:r>
              <a:rPr sz="1800" b="1" dirty="0">
                <a:solidFill>
                  <a:srgbClr val="231F20"/>
                </a:solidFill>
                <a:latin typeface="Calibri" pitchFamily="34" charset="0"/>
                <a:ea typeface="Calibri" pitchFamily="34" charset="-122"/>
                <a:cs typeface="Calibri" pitchFamily="34" charset="-120"/>
              </a:rPr>
              <a:t>Step 2: </a:t>
            </a:r>
            <a:r>
              <a:rPr sz="1800" dirty="0">
                <a:solidFill>
                  <a:srgbClr val="231F20"/>
                </a:solidFill>
                <a:latin typeface="Calibri" pitchFamily="34" charset="0"/>
                <a:ea typeface="Calibri" pitchFamily="34" charset="-122"/>
                <a:cs typeface="Calibri" pitchFamily="34" charset="-120"/>
              </a:rPr>
              <a:t>Carol performs a Bell-state measurement (BSM) and transmits the result to Bob</a:t>
            </a:r>
          </a:p>
          <a:p>
            <a:pPr marL="342900" indent="-342900" defTabSz="914400">
              <a:spcAft>
                <a:spcPts val="1400"/>
              </a:spcAft>
              <a:buSzPct val="100000"/>
            </a:pPr>
            <a:r>
              <a:rPr sz="1800" b="1" dirty="0">
                <a:solidFill>
                  <a:srgbClr val="231F20"/>
                </a:solidFill>
                <a:latin typeface="Calibri" pitchFamily="34" charset="0"/>
                <a:ea typeface="Calibri" pitchFamily="34" charset="-122"/>
                <a:cs typeface="Calibri" pitchFamily="34" charset="-120"/>
              </a:rPr>
              <a:t>Step 3: </a:t>
            </a:r>
            <a:r>
              <a:rPr sz="1800" dirty="0">
                <a:solidFill>
                  <a:srgbClr val="231F20"/>
                </a:solidFill>
                <a:latin typeface="Calibri" pitchFamily="34" charset="0"/>
                <a:ea typeface="Calibri" pitchFamily="34" charset="-122"/>
                <a:cs typeface="Calibri" pitchFamily="34" charset="-120"/>
              </a:rPr>
              <a:t>Alice and Bob are entangled</a:t>
            </a:r>
          </a:p>
          <a:p>
            <a:endParaRPr dirty="0"/>
          </a:p>
        </p:txBody>
      </p:sp>
      <p:sp>
        <p:nvSpPr>
          <p:cNvPr id="13" name="Source 4 · Text Placeholder 3">
            <a:extLst>
              <a:ext uri="{FF2B5EF4-FFF2-40B4-BE49-F238E27FC236}">
                <a16:creationId xmlns:a16="http://schemas.microsoft.com/office/drawing/2014/main" id="{82B4E4D1-A3D5-84B5-7231-EB1C68860151}"/>
              </a:ext>
            </a:extLst>
          </p:cNvPr>
          <p:cNvSpPr>
            <a:spLocks noGrp="1"/>
          </p:cNvSpPr>
          <p:nvPr/>
        </p:nvSpPr>
        <p:spPr>
          <a:xfrm>
            <a:off x="1903613" y="5583074"/>
            <a:ext cx="9983587" cy="375451"/>
          </a:xfrm>
          <a:prstGeom prst="rect">
            <a:avLst/>
          </a:prstGeom>
          <a:noFill/>
        </p:spPr>
        <p:txBody>
          <a:bodyPr wrap="square" lIns="0" tIns="0" rIns="0" bIns="0" anchor="ctr">
            <a:noAutofit/>
          </a:bodyPr>
          <a:lstStyle>
            <a:lvl1pPr marL="0" indent="0" algn="l">
              <a:buNone/>
              <a:defRPr sz="1866" b="1" kern="1200">
                <a:solidFill>
                  <a:srgbClr val="985461"/>
                </a:solidFill>
                <a:latin typeface="Candara"/>
                <a:ea typeface="Candara"/>
                <a:cs typeface="Candara"/>
              </a:defRPr>
            </a:lvl1pPr>
          </a:lstStyle>
          <a:p>
            <a:r>
              <a:rPr sz="1800" dirty="0"/>
              <a:t>Generation and swapping are probabilistic and consume quantum resources.</a:t>
            </a:r>
          </a:p>
        </p:txBody>
      </p:sp>
      <p:pic>
        <p:nvPicPr>
          <p:cNvPr id="14" name="Source 4 · Graphic 11">
            <a:extLst>
              <a:ext uri="{FF2B5EF4-FFF2-40B4-BE49-F238E27FC236}">
                <a16:creationId xmlns:a16="http://schemas.microsoft.com/office/drawing/2014/main" id="{0ED3C757-A3A1-8CBD-FA7A-04DCE35232A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027303" y="3116104"/>
            <a:ext cx="2417678" cy="1493272"/>
          </a:xfrm>
          <a:prstGeom prst="rect">
            <a:avLst/>
          </a:prstGeom>
        </p:spPr>
      </p:pic>
      <p:pic>
        <p:nvPicPr>
          <p:cNvPr id="15" name="Source 4 · Graphic 12">
            <a:extLst>
              <a:ext uri="{FF2B5EF4-FFF2-40B4-BE49-F238E27FC236}">
                <a16:creationId xmlns:a16="http://schemas.microsoft.com/office/drawing/2014/main" id="{0353AD95-9EFE-5D63-A90F-B3F6740F572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156025" y="3111660"/>
            <a:ext cx="2426566" cy="1502160"/>
          </a:xfrm>
          <a:prstGeom prst="rect">
            <a:avLst/>
          </a:prstGeom>
        </p:spPr>
      </p:pic>
      <p:pic>
        <p:nvPicPr>
          <p:cNvPr id="16" name="Source 4 · Graphic 13">
            <a:extLst>
              <a:ext uri="{FF2B5EF4-FFF2-40B4-BE49-F238E27FC236}">
                <a16:creationId xmlns:a16="http://schemas.microsoft.com/office/drawing/2014/main" id="{289F74FB-7053-9399-30D2-1C6FDE929F6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591664" y="3107215"/>
            <a:ext cx="2426566" cy="1502160"/>
          </a:xfrm>
          <a:prstGeom prst="rect">
            <a:avLst/>
          </a:prstGeom>
        </p:spPr>
      </p:pic>
      <p:sp>
        <p:nvSpPr>
          <p:cNvPr id="17" name="Source 4 · TextBox 14">
            <a:extLst>
              <a:ext uri="{FF2B5EF4-FFF2-40B4-BE49-F238E27FC236}">
                <a16:creationId xmlns:a16="http://schemas.microsoft.com/office/drawing/2014/main" id="{FF1EFB16-8B88-8281-341F-45F3AE2D5601}"/>
              </a:ext>
            </a:extLst>
          </p:cNvPr>
          <p:cNvSpPr>
            <a:spLocks noGrp="1"/>
          </p:cNvSpPr>
          <p:nvPr/>
        </p:nvSpPr>
        <p:spPr>
          <a:xfrm>
            <a:off x="2156025" y="4717388"/>
            <a:ext cx="2557192" cy="315931"/>
          </a:xfrm>
          <a:prstGeom prst="rect">
            <a:avLst/>
          </a:prstGeom>
          <a:noFill/>
        </p:spPr>
        <p:txBody>
          <a:bodyPr wrap="square">
            <a:spAutoFit/>
          </a:bodyPr>
          <a:lstStyle/>
          <a:p>
            <a:r>
              <a:rPr sz="1493" dirty="0">
                <a:latin typeface="Calibri"/>
                <a:ea typeface="Calibri"/>
                <a:cs typeface="Calibri"/>
              </a:rPr>
              <a:t>(a) Entanglement generation</a:t>
            </a:r>
            <a:endParaRPr sz="2240" baseline="30000" dirty="0">
              <a:latin typeface="Calibri"/>
              <a:ea typeface="Calibri"/>
              <a:cs typeface="Calibri"/>
            </a:endParaRPr>
          </a:p>
        </p:txBody>
      </p:sp>
      <p:sp>
        <p:nvSpPr>
          <p:cNvPr id="18" name="Source 4 · TextBox 15">
            <a:extLst>
              <a:ext uri="{FF2B5EF4-FFF2-40B4-BE49-F238E27FC236}">
                <a16:creationId xmlns:a16="http://schemas.microsoft.com/office/drawing/2014/main" id="{A064CFDB-41C6-F619-A124-51479CAD4A5A}"/>
              </a:ext>
            </a:extLst>
          </p:cNvPr>
          <p:cNvSpPr>
            <a:spLocks noGrp="1"/>
          </p:cNvSpPr>
          <p:nvPr/>
        </p:nvSpPr>
        <p:spPr>
          <a:xfrm>
            <a:off x="5591664" y="4717388"/>
            <a:ext cx="2426566" cy="315931"/>
          </a:xfrm>
          <a:prstGeom prst="rect">
            <a:avLst/>
          </a:prstGeom>
          <a:noFill/>
        </p:spPr>
        <p:txBody>
          <a:bodyPr wrap="square">
            <a:spAutoFit/>
          </a:bodyPr>
          <a:lstStyle/>
          <a:p>
            <a:r>
              <a:rPr sz="1493">
                <a:latin typeface="Calibri"/>
                <a:ea typeface="Calibri"/>
                <a:cs typeface="Calibri"/>
              </a:rPr>
              <a:t>(b) Entanglement swapping</a:t>
            </a:r>
            <a:endParaRPr sz="2240" baseline="30000">
              <a:latin typeface="Calibri"/>
              <a:ea typeface="Calibri"/>
              <a:cs typeface="Calibri"/>
            </a:endParaRPr>
          </a:p>
        </p:txBody>
      </p:sp>
      <p:sp>
        <p:nvSpPr>
          <p:cNvPr id="19" name="Source 4 · TextBox 16">
            <a:extLst>
              <a:ext uri="{FF2B5EF4-FFF2-40B4-BE49-F238E27FC236}">
                <a16:creationId xmlns:a16="http://schemas.microsoft.com/office/drawing/2014/main" id="{C0E7B27E-792E-5704-60AC-E9401780959F}"/>
              </a:ext>
            </a:extLst>
          </p:cNvPr>
          <p:cNvSpPr>
            <a:spLocks noGrp="1"/>
          </p:cNvSpPr>
          <p:nvPr/>
        </p:nvSpPr>
        <p:spPr>
          <a:xfrm>
            <a:off x="9027303" y="4717388"/>
            <a:ext cx="2426566" cy="315931"/>
          </a:xfrm>
          <a:prstGeom prst="rect">
            <a:avLst/>
          </a:prstGeom>
          <a:noFill/>
        </p:spPr>
        <p:txBody>
          <a:bodyPr wrap="square">
            <a:spAutoFit/>
          </a:bodyPr>
          <a:lstStyle/>
          <a:p>
            <a:r>
              <a:rPr sz="1493">
                <a:latin typeface="Calibri"/>
                <a:ea typeface="Calibri"/>
                <a:cs typeface="Calibri"/>
              </a:rPr>
              <a:t>(c) Entanglement established</a:t>
            </a:r>
            <a:endParaRPr sz="2240" baseline="30000">
              <a:latin typeface="Calibri"/>
              <a:ea typeface="Calibri"/>
              <a:cs typeface="Calibri"/>
            </a:endParaRPr>
          </a:p>
        </p:txBody>
      </p:sp>
      <p:sp>
        <p:nvSpPr>
          <p:cNvPr id="20" name="Text 9">
            <a:extLst>
              <a:ext uri="{FF2B5EF4-FFF2-40B4-BE49-F238E27FC236}">
                <a16:creationId xmlns:a16="http://schemas.microsoft.com/office/drawing/2014/main" id="{5B8DB7B8-0474-16D5-1364-872C3A4BDBEB}"/>
              </a:ext>
            </a:extLst>
          </p:cNvPr>
          <p:cNvSpPr>
            <a:spLocks noGrp="1"/>
          </p:cNvSpPr>
          <p:nvPr/>
        </p:nvSpPr>
        <p:spPr>
          <a:xfrm>
            <a:off x="2011680" y="621792"/>
            <a:ext cx="9677095" cy="658368"/>
          </a:xfrm>
          <a:prstGeom prst="rect">
            <a:avLst/>
          </a:prstGeom>
          <a:noFill/>
        </p:spPr>
        <p:txBody>
          <a:bodyPr wrap="square" anchor="ctr"/>
          <a:lstStyle/>
          <a:p>
            <a:r>
              <a:rPr sz="3000" b="1" dirty="0">
                <a:solidFill>
                  <a:srgbClr val="231F20"/>
                </a:solidFill>
                <a:latin typeface="Cambria"/>
                <a:ea typeface="Cambria"/>
                <a:cs typeface="Cambria"/>
              </a:rPr>
              <a:t>Swapping extends entanglement across distance</a:t>
            </a:r>
          </a:p>
        </p:txBody>
      </p:sp>
      <p:sp>
        <p:nvSpPr>
          <p:cNvPr id="21" name="Text 28">
            <a:extLst>
              <a:ext uri="{FF2B5EF4-FFF2-40B4-BE49-F238E27FC236}">
                <a16:creationId xmlns:a16="http://schemas.microsoft.com/office/drawing/2014/main" id="{4E58388C-0B7D-E612-32AD-C903E1E50F97}"/>
              </a:ext>
            </a:extLst>
          </p:cNvPr>
          <p:cNvSpPr/>
          <p:nvPr/>
        </p:nvSpPr>
        <p:spPr>
          <a:xfrm>
            <a:off x="2011680" y="6473952"/>
            <a:ext cx="5486400" cy="274320"/>
          </a:xfrm>
          <a:prstGeom prst="rect">
            <a:avLst/>
          </a:prstGeom>
          <a:noFill/>
          <a:ln/>
        </p:spPr>
        <p:txBody>
          <a:bodyPr wrap="square" rtlCol="0" anchor="ctr"/>
          <a:lstStyle/>
          <a:p>
            <a:pPr marL="0" indent="0">
              <a:buNone/>
            </a:pPr>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spTree>
    <p:extLst>
      <p:ext uri="{BB962C8B-B14F-4D97-AF65-F5344CB8AC3E}">
        <p14:creationId xmlns:p14="http://schemas.microsoft.com/office/powerpoint/2010/main" val="31179128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89D36C-4F75-F3CF-C611-32205DE3D5B0}"/>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45404E09-F30D-A597-686D-E7246A9C1D1B}"/>
              </a:ext>
            </a:extLst>
          </p:cNvPr>
          <p:cNvSpPr>
            <a:spLocks noGrp="1"/>
          </p:cNvSpPr>
          <p:nvPr/>
        </p:nvSpPr>
        <p:spPr>
          <a:xfrm>
            <a:off x="0" y="0"/>
            <a:ext cx="1554480" cy="6858000"/>
          </a:xfrm>
          <a:prstGeom prst="rect">
            <a:avLst/>
          </a:prstGeom>
          <a:solidFill>
            <a:srgbClr val="A42037"/>
          </a:solidFill>
        </p:spPr>
        <p:txBody>
          <a:bodyPr/>
          <a:lstStyle/>
          <a:p>
            <a:endParaRPr/>
          </a:p>
        </p:txBody>
      </p:sp>
      <p:sp>
        <p:nvSpPr>
          <p:cNvPr id="6" name="Shape 4">
            <a:extLst>
              <a:ext uri="{FF2B5EF4-FFF2-40B4-BE49-F238E27FC236}">
                <a16:creationId xmlns:a16="http://schemas.microsoft.com/office/drawing/2014/main" id="{2FC1967F-7AAA-DD10-02D9-F463405BC919}"/>
              </a:ext>
            </a:extLst>
          </p:cNvPr>
          <p:cNvSpPr>
            <a:spLocks noGrp="1"/>
          </p:cNvSpPr>
          <p:nvPr/>
        </p:nvSpPr>
        <p:spPr>
          <a:xfrm>
            <a:off x="109728" y="1399032"/>
            <a:ext cx="1335024" cy="512064"/>
          </a:xfrm>
          <a:prstGeom prst="roundRect">
            <a:avLst>
              <a:gd name="adj" fmla="val 14286"/>
            </a:avLst>
          </a:prstGeom>
          <a:solidFill>
            <a:srgbClr val="FFFFFF"/>
          </a:solidFill>
        </p:spPr>
        <p:txBody>
          <a:bodyPr/>
          <a:lstStyle/>
          <a:p>
            <a:endParaRPr/>
          </a:p>
        </p:txBody>
      </p:sp>
      <p:sp>
        <p:nvSpPr>
          <p:cNvPr id="4" name="Text 2">
            <a:extLst>
              <a:ext uri="{FF2B5EF4-FFF2-40B4-BE49-F238E27FC236}">
                <a16:creationId xmlns:a16="http://schemas.microsoft.com/office/drawing/2014/main" id="{5BF99B22-BC7F-57F2-4647-FF58C09DEB88}"/>
              </a:ext>
            </a:extLst>
          </p:cNvPr>
          <p:cNvSpPr>
            <a:spLocks noGrp="1"/>
          </p:cNvSpPr>
          <p:nvPr/>
        </p:nvSpPr>
        <p:spPr>
          <a:xfrm>
            <a:off x="182880" y="1399032"/>
            <a:ext cx="1225296" cy="512064"/>
          </a:xfrm>
          <a:prstGeom prst="rect">
            <a:avLst/>
          </a:prstGeom>
          <a:noFill/>
        </p:spPr>
        <p:txBody>
          <a:bodyPr wrap="square" anchor="ctr"/>
          <a:lstStyle/>
          <a:p>
            <a:r>
              <a:rPr lang="en-US" sz="1250" b="1" dirty="0">
                <a:solidFill>
                  <a:srgbClr val="A42037"/>
                </a:solidFill>
                <a:latin typeface="Calibri"/>
                <a:ea typeface="Calibri"/>
                <a:cs typeface="Calibri"/>
              </a:rPr>
              <a:t>Introduction</a:t>
            </a:r>
            <a:endParaRPr sz="1250" b="1" dirty="0">
              <a:solidFill>
                <a:srgbClr val="A42037"/>
              </a:solidFill>
              <a:latin typeface="Calibri"/>
              <a:ea typeface="Calibri"/>
              <a:cs typeface="Calibri"/>
            </a:endParaRPr>
          </a:p>
        </p:txBody>
      </p:sp>
      <p:sp>
        <p:nvSpPr>
          <p:cNvPr id="5" name="Text 3">
            <a:extLst>
              <a:ext uri="{FF2B5EF4-FFF2-40B4-BE49-F238E27FC236}">
                <a16:creationId xmlns:a16="http://schemas.microsoft.com/office/drawing/2014/main" id="{474576FF-989B-7AE6-EDAD-A08C7F15401B}"/>
              </a:ext>
            </a:extLst>
          </p:cNvPr>
          <p:cNvSpPr>
            <a:spLocks noGrp="1"/>
          </p:cNvSpPr>
          <p:nvPr/>
        </p:nvSpPr>
        <p:spPr>
          <a:xfrm>
            <a:off x="182880" y="2267712"/>
            <a:ext cx="1225296" cy="512064"/>
          </a:xfrm>
          <a:prstGeom prst="rect">
            <a:avLst/>
          </a:prstGeom>
          <a:noFill/>
        </p:spPr>
        <p:txBody>
          <a:bodyPr wrap="square" anchor="ctr"/>
          <a:lstStyle/>
          <a:p>
            <a:r>
              <a:rPr sz="1250">
                <a:solidFill>
                  <a:srgbClr val="EACBD1"/>
                </a:solidFill>
                <a:latin typeface="Calibri"/>
                <a:ea typeface="Calibri"/>
                <a:cs typeface="Calibri"/>
              </a:rPr>
              <a:t>Bell Routing</a:t>
            </a:r>
          </a:p>
        </p:txBody>
      </p:sp>
      <p:sp>
        <p:nvSpPr>
          <p:cNvPr id="7" name="Text 5">
            <a:extLst>
              <a:ext uri="{FF2B5EF4-FFF2-40B4-BE49-F238E27FC236}">
                <a16:creationId xmlns:a16="http://schemas.microsoft.com/office/drawing/2014/main" id="{98528F78-5199-36B1-4EF9-AB1BF53112DD}"/>
              </a:ext>
            </a:extLst>
          </p:cNvPr>
          <p:cNvSpPr>
            <a:spLocks noGrp="1"/>
          </p:cNvSpPr>
          <p:nvPr/>
        </p:nvSpPr>
        <p:spPr>
          <a:xfrm>
            <a:off x="182880" y="3136392"/>
            <a:ext cx="1225296" cy="512064"/>
          </a:xfrm>
          <a:prstGeom prst="rect">
            <a:avLst/>
          </a:prstGeom>
          <a:noFill/>
        </p:spPr>
        <p:txBody>
          <a:bodyPr wrap="square" anchor="ctr"/>
          <a:lstStyle/>
          <a:p>
            <a:r>
              <a:rPr sz="1250">
                <a:solidFill>
                  <a:srgbClr val="EACBD1"/>
                </a:solidFill>
                <a:latin typeface="Calibri"/>
                <a:ea typeface="Calibri"/>
                <a:cs typeface="Calibri"/>
              </a:rPr>
              <a:t>Bell + GHZ</a:t>
            </a:r>
          </a:p>
        </p:txBody>
      </p:sp>
      <p:sp>
        <p:nvSpPr>
          <p:cNvPr id="8" name="Text 6">
            <a:extLst>
              <a:ext uri="{FF2B5EF4-FFF2-40B4-BE49-F238E27FC236}">
                <a16:creationId xmlns:a16="http://schemas.microsoft.com/office/drawing/2014/main" id="{1AC6BD0F-9811-EC29-E2EE-9A937E03A11A}"/>
              </a:ext>
            </a:extLst>
          </p:cNvPr>
          <p:cNvSpPr>
            <a:spLocks noGrp="1"/>
          </p:cNvSpPr>
          <p:nvPr/>
        </p:nvSpPr>
        <p:spPr>
          <a:xfrm>
            <a:off x="182880" y="4005072"/>
            <a:ext cx="1225296" cy="512064"/>
          </a:xfrm>
          <a:prstGeom prst="rect">
            <a:avLst/>
          </a:prstGeom>
          <a:noFill/>
        </p:spPr>
        <p:txBody>
          <a:bodyPr wrap="square" anchor="ctr"/>
          <a:lstStyle/>
          <a:p>
            <a:r>
              <a:rPr sz="1250">
                <a:solidFill>
                  <a:srgbClr val="EACBD1"/>
                </a:solidFill>
                <a:latin typeface="Calibri"/>
                <a:ea typeface="Calibri"/>
                <a:cs typeface="Calibri"/>
              </a:rPr>
              <a:t>Planning</a:t>
            </a:r>
          </a:p>
        </p:txBody>
      </p:sp>
      <p:sp>
        <p:nvSpPr>
          <p:cNvPr id="9" name="Text 7">
            <a:extLst>
              <a:ext uri="{FF2B5EF4-FFF2-40B4-BE49-F238E27FC236}">
                <a16:creationId xmlns:a16="http://schemas.microsoft.com/office/drawing/2014/main" id="{04C5E277-CE5F-59E5-E58A-D753ACFAC794}"/>
              </a:ext>
            </a:extLst>
          </p:cNvPr>
          <p:cNvSpPr>
            <a:spLocks noGrp="1"/>
          </p:cNvSpPr>
          <p:nvPr/>
        </p:nvSpPr>
        <p:spPr>
          <a:xfrm>
            <a:off x="182880" y="4873752"/>
            <a:ext cx="1225296" cy="512064"/>
          </a:xfrm>
          <a:prstGeom prst="rect">
            <a:avLst/>
          </a:prstGeom>
          <a:noFill/>
        </p:spPr>
        <p:txBody>
          <a:bodyPr wrap="square" anchor="ctr"/>
          <a:lstStyle/>
          <a:p>
            <a:r>
              <a:rPr lang="en-US" sz="1250" dirty="0">
                <a:solidFill>
                  <a:srgbClr val="EACBD1"/>
                </a:solidFill>
                <a:latin typeface="Calibri"/>
                <a:ea typeface="Calibri"/>
                <a:cs typeface="Calibri"/>
              </a:rPr>
              <a:t>Conclusion</a:t>
            </a:r>
            <a:endParaRPr sz="1250" dirty="0">
              <a:solidFill>
                <a:srgbClr val="EACBD1"/>
              </a:solidFill>
              <a:latin typeface="Calibri"/>
              <a:ea typeface="Calibri"/>
              <a:cs typeface="Calibri"/>
            </a:endParaRPr>
          </a:p>
        </p:txBody>
      </p:sp>
      <p:sp>
        <p:nvSpPr>
          <p:cNvPr id="10" name="Text 8">
            <a:extLst>
              <a:ext uri="{FF2B5EF4-FFF2-40B4-BE49-F238E27FC236}">
                <a16:creationId xmlns:a16="http://schemas.microsoft.com/office/drawing/2014/main" id="{2E3F91E4-4702-B03F-CF8D-B72768F438AF}"/>
              </a:ext>
            </a:extLst>
          </p:cNvPr>
          <p:cNvSpPr>
            <a:spLocks noGrp="1"/>
          </p:cNvSpPr>
          <p:nvPr/>
        </p:nvSpPr>
        <p:spPr>
          <a:xfrm>
            <a:off x="2011680" y="347472"/>
            <a:ext cx="9677095" cy="292608"/>
          </a:xfrm>
          <a:prstGeom prst="rect">
            <a:avLst/>
          </a:prstGeom>
          <a:noFill/>
        </p:spPr>
        <p:txBody>
          <a:bodyPr wrap="none" anchor="ctr"/>
          <a:lstStyle/>
          <a:p>
            <a:r>
              <a:rPr lang="en-US" sz="1200" b="1" spc="100" dirty="0">
                <a:solidFill>
                  <a:srgbClr val="A42037"/>
                </a:solidFill>
                <a:latin typeface="Calibri"/>
                <a:ea typeface="Calibri"/>
                <a:cs typeface="Calibri"/>
              </a:rPr>
              <a:t>INTRODUCTION</a:t>
            </a:r>
            <a:endParaRPr sz="1200" b="1" spc="100" dirty="0">
              <a:solidFill>
                <a:srgbClr val="A42037"/>
              </a:solidFill>
              <a:latin typeface="Calibri"/>
              <a:ea typeface="Calibri"/>
              <a:cs typeface="Calibri"/>
            </a:endParaRPr>
          </a:p>
        </p:txBody>
      </p:sp>
      <p:sp>
        <p:nvSpPr>
          <p:cNvPr id="26" name="Text 24">
            <a:extLst>
              <a:ext uri="{FF2B5EF4-FFF2-40B4-BE49-F238E27FC236}">
                <a16:creationId xmlns:a16="http://schemas.microsoft.com/office/drawing/2014/main" id="{06D75240-5F89-7B82-2AAA-5535018E7C65}"/>
              </a:ext>
            </a:extLst>
          </p:cNvPr>
          <p:cNvSpPr>
            <a:spLocks noGrp="1"/>
          </p:cNvSpPr>
          <p:nvPr/>
        </p:nvSpPr>
        <p:spPr>
          <a:xfrm>
            <a:off x="11551615" y="6473952"/>
            <a:ext cx="411480" cy="274320"/>
          </a:xfrm>
          <a:prstGeom prst="rect">
            <a:avLst/>
          </a:prstGeom>
          <a:noFill/>
        </p:spPr>
        <p:txBody>
          <a:bodyPr wrap="square" anchor="ctr"/>
          <a:lstStyle/>
          <a:p>
            <a:fld id="{3F1A7972-2F7E-F948-B8EA-CA8BF7E61603}" type="slidenum">
              <a:rPr lang="en-US" sz="1000" smtClean="0">
                <a:solidFill>
                  <a:srgbClr val="58595B"/>
                </a:solidFill>
                <a:latin typeface="Calibri"/>
                <a:ea typeface="Calibri"/>
                <a:cs typeface="Calibri"/>
              </a:rPr>
              <a:t>82</a:t>
            </a:fld>
            <a:endParaRPr sz="1000" dirty="0">
              <a:solidFill>
                <a:srgbClr val="58595B"/>
              </a:solidFill>
              <a:latin typeface="Calibri"/>
              <a:ea typeface="Calibri"/>
              <a:cs typeface="Calibri"/>
            </a:endParaRPr>
          </a:p>
        </p:txBody>
      </p:sp>
      <p:sp>
        <p:nvSpPr>
          <p:cNvPr id="3" name="Text 9">
            <a:extLst>
              <a:ext uri="{FF2B5EF4-FFF2-40B4-BE49-F238E27FC236}">
                <a16:creationId xmlns:a16="http://schemas.microsoft.com/office/drawing/2014/main" id="{29868CBC-AA96-8E83-2E34-F175009A5221}"/>
              </a:ext>
            </a:extLst>
          </p:cNvPr>
          <p:cNvSpPr>
            <a:spLocks noGrp="1"/>
          </p:cNvSpPr>
          <p:nvPr/>
        </p:nvSpPr>
        <p:spPr>
          <a:xfrm>
            <a:off x="2011680" y="621792"/>
            <a:ext cx="9677095" cy="658368"/>
          </a:xfrm>
          <a:prstGeom prst="rect">
            <a:avLst/>
          </a:prstGeom>
          <a:noFill/>
        </p:spPr>
        <p:txBody>
          <a:bodyPr wrap="square" anchor="ctr"/>
          <a:lstStyle/>
          <a:p>
            <a:r>
              <a:rPr sz="3000" b="1" dirty="0">
                <a:solidFill>
                  <a:srgbClr val="231F20"/>
                </a:solidFill>
                <a:latin typeface="Cambria"/>
                <a:ea typeface="Cambria"/>
                <a:cs typeface="Cambria"/>
              </a:rPr>
              <a:t>Fiber-only networks do not scale</a:t>
            </a:r>
          </a:p>
        </p:txBody>
      </p:sp>
      <p:sp>
        <p:nvSpPr>
          <p:cNvPr id="11" name="Text Placeholder 6">
            <a:extLst>
              <a:ext uri="{FF2B5EF4-FFF2-40B4-BE49-F238E27FC236}">
                <a16:creationId xmlns:a16="http://schemas.microsoft.com/office/drawing/2014/main" id="{131B94F0-E63D-E2F1-E043-7E31C9ED38F4}"/>
              </a:ext>
            </a:extLst>
          </p:cNvPr>
          <p:cNvSpPr txBox="1">
            <a:spLocks/>
          </p:cNvSpPr>
          <p:nvPr/>
        </p:nvSpPr>
        <p:spPr>
          <a:xfrm>
            <a:off x="2011680" y="4005072"/>
            <a:ext cx="6444513" cy="1746503"/>
          </a:xfrm>
          <a:prstGeom prst="rect">
            <a:avLst/>
          </a:prstGeom>
        </p:spPr>
        <p:txBody>
          <a:bodyPr/>
          <a:lstStyle>
            <a:lvl1pPr marL="342900" indent="-342900" algn="l" defTabSz="914400">
              <a:spcBef>
                <a:spcPct val="20000"/>
              </a:spcBef>
              <a:buFont typeface="Arial"/>
              <a:buChar char="•"/>
              <a:defRPr sz="3200" kern="1200">
                <a:solidFill>
                  <a:schemeClr val="tx1"/>
                </a:solidFill>
                <a:latin typeface="+mn-lt"/>
                <a:ea typeface="+mn-lt"/>
                <a:cs typeface="+mn-lt"/>
              </a:defRPr>
            </a:lvl1pPr>
            <a:lvl2pPr marL="742950" indent="-285750" algn="l" defTabSz="914400">
              <a:spcBef>
                <a:spcPct val="20000"/>
              </a:spcBef>
              <a:buFont typeface="Arial"/>
              <a:buChar char="–"/>
              <a:defRPr sz="2800" kern="1200">
                <a:solidFill>
                  <a:schemeClr val="tx1"/>
                </a:solidFill>
                <a:latin typeface="+mn-lt"/>
                <a:ea typeface="+mn-lt"/>
                <a:cs typeface="+mn-lt"/>
              </a:defRPr>
            </a:lvl2pPr>
            <a:lvl3pPr marL="1143000" indent="-228600" algn="l" defTabSz="914400">
              <a:spcBef>
                <a:spcPct val="20000"/>
              </a:spcBef>
              <a:buFont typeface="Arial"/>
              <a:buChar char="•"/>
              <a:defRPr sz="2400" kern="1200">
                <a:solidFill>
                  <a:schemeClr val="tx1"/>
                </a:solidFill>
                <a:latin typeface="+mn-lt"/>
                <a:ea typeface="+mn-lt"/>
                <a:cs typeface="+mn-lt"/>
              </a:defRPr>
            </a:lvl3pPr>
            <a:lvl4pPr marL="1600200" indent="-228600" algn="l" defTabSz="914400">
              <a:spcBef>
                <a:spcPct val="20000"/>
              </a:spcBef>
              <a:buFont typeface="Arial"/>
              <a:buChar char="–"/>
              <a:defRPr sz="2000" kern="1200">
                <a:solidFill>
                  <a:schemeClr val="tx1"/>
                </a:solidFill>
                <a:latin typeface="+mn-lt"/>
                <a:ea typeface="+mn-lt"/>
                <a:cs typeface="+mn-lt"/>
              </a:defRPr>
            </a:lvl4pPr>
            <a:lvl5pPr marL="2057400" indent="-228600" algn="l" defTabSz="914400">
              <a:spcBef>
                <a:spcPct val="20000"/>
              </a:spcBef>
              <a:buFont typeface="Arial"/>
              <a:buChar char="»"/>
              <a:defRPr sz="2000" kern="1200">
                <a:solidFill>
                  <a:schemeClr val="tx1"/>
                </a:solidFill>
                <a:latin typeface="+mn-lt"/>
                <a:ea typeface="+mn-lt"/>
                <a:cs typeface="+mn-lt"/>
              </a:defRPr>
            </a:lvl5pPr>
            <a:lvl6pPr marL="2514600" indent="-228600" algn="l" defTabSz="914400">
              <a:spcBef>
                <a:spcPct val="20000"/>
              </a:spcBef>
              <a:buFont typeface="Arial"/>
              <a:buChar char="•"/>
              <a:defRPr sz="2000" kern="1200">
                <a:solidFill>
                  <a:schemeClr val="tx1"/>
                </a:solidFill>
                <a:latin typeface="+mn-lt"/>
                <a:ea typeface="+mn-lt"/>
                <a:cs typeface="+mn-lt"/>
              </a:defRPr>
            </a:lvl6pPr>
            <a:lvl7pPr marL="2971800" indent="-228600" algn="l" defTabSz="914400">
              <a:spcBef>
                <a:spcPct val="20000"/>
              </a:spcBef>
              <a:buFont typeface="Arial"/>
              <a:buChar char="•"/>
              <a:defRPr sz="2000" kern="1200">
                <a:solidFill>
                  <a:schemeClr val="tx1"/>
                </a:solidFill>
                <a:latin typeface="+mn-lt"/>
                <a:ea typeface="+mn-lt"/>
                <a:cs typeface="+mn-lt"/>
              </a:defRPr>
            </a:lvl7pPr>
            <a:lvl8pPr marL="3429000" indent="-228600" algn="l" defTabSz="914400">
              <a:spcBef>
                <a:spcPct val="20000"/>
              </a:spcBef>
              <a:buFont typeface="Arial"/>
              <a:buChar char="•"/>
              <a:defRPr sz="2000" kern="1200">
                <a:solidFill>
                  <a:schemeClr val="tx1"/>
                </a:solidFill>
                <a:latin typeface="+mn-lt"/>
                <a:ea typeface="+mn-lt"/>
                <a:cs typeface="+mn-lt"/>
              </a:defRPr>
            </a:lvl8pPr>
            <a:lvl9pPr marL="3886200" indent="-228600" algn="l" defTabSz="914400">
              <a:spcBef>
                <a:spcPct val="20000"/>
              </a:spcBef>
              <a:buFont typeface="Arial"/>
              <a:buChar char="•"/>
              <a:defRPr sz="2000" kern="1200">
                <a:solidFill>
                  <a:schemeClr val="tx1"/>
                </a:solidFill>
                <a:latin typeface="+mn-lt"/>
                <a:ea typeface="+mn-lt"/>
                <a:cs typeface="+mn-lt"/>
              </a:defRPr>
            </a:lvl9pPr>
          </a:lstStyle>
          <a:p>
            <a:pPr>
              <a:spcAft>
                <a:spcPts val="1400"/>
              </a:spcAft>
              <a:buSzPct val="100000"/>
            </a:pPr>
            <a:r>
              <a:rPr lang="en-US" sz="1800" b="1" dirty="0">
                <a:solidFill>
                  <a:srgbClr val="231F20"/>
                </a:solidFill>
                <a:latin typeface="Calibri" pitchFamily="34" charset="0"/>
                <a:ea typeface="Calibri" pitchFamily="34" charset="-122"/>
                <a:cs typeface="Calibri" pitchFamily="34" charset="-120"/>
              </a:rPr>
              <a:t>Utilize optical fiber links</a:t>
            </a:r>
          </a:p>
          <a:p>
            <a:pPr>
              <a:spcAft>
                <a:spcPts val="1400"/>
              </a:spcAft>
              <a:buSzPct val="100000"/>
            </a:pPr>
            <a:r>
              <a:rPr lang="en-US" sz="1800" b="1" dirty="0">
                <a:solidFill>
                  <a:srgbClr val="231F20"/>
                </a:solidFill>
                <a:latin typeface="Calibri" pitchFamily="34" charset="0"/>
                <a:ea typeface="Calibri" pitchFamily="34" charset="-122"/>
                <a:cs typeface="Calibri" pitchFamily="34" charset="-120"/>
              </a:rPr>
              <a:t>Exponential increase in photon loss with distance</a:t>
            </a:r>
          </a:p>
          <a:p>
            <a:pPr>
              <a:spcAft>
                <a:spcPts val="1400"/>
              </a:spcAft>
              <a:buSzPct val="100000"/>
            </a:pPr>
            <a:r>
              <a:rPr lang="en-US" sz="1800" b="1" dirty="0">
                <a:solidFill>
                  <a:srgbClr val="231F20"/>
                </a:solidFill>
                <a:latin typeface="Calibri" pitchFamily="34" charset="0"/>
                <a:ea typeface="Calibri" pitchFamily="34" charset="-122"/>
                <a:cs typeface="Calibri" pitchFamily="34" charset="-120"/>
              </a:rPr>
              <a:t>Terrestrial repeaters perform entanglement swapping and purification to ensuring high fidelity</a:t>
            </a:r>
          </a:p>
          <a:p>
            <a:endParaRPr lang="en-US" dirty="0"/>
          </a:p>
        </p:txBody>
      </p:sp>
      <p:pic>
        <p:nvPicPr>
          <p:cNvPr id="12" name="Graphic 11">
            <a:extLst>
              <a:ext uri="{FF2B5EF4-FFF2-40B4-BE49-F238E27FC236}">
                <a16:creationId xmlns:a16="http://schemas.microsoft.com/office/drawing/2014/main" id="{80F3435F-1B42-2937-F702-D00F35B5C7B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432549" y="1629396"/>
            <a:ext cx="5389982" cy="1763028"/>
          </a:xfrm>
          <a:prstGeom prst="rect">
            <a:avLst/>
          </a:prstGeom>
        </p:spPr>
      </p:pic>
      <p:grpSp>
        <p:nvGrpSpPr>
          <p:cNvPr id="13" name="Group 12">
            <a:extLst>
              <a:ext uri="{FF2B5EF4-FFF2-40B4-BE49-F238E27FC236}">
                <a16:creationId xmlns:a16="http://schemas.microsoft.com/office/drawing/2014/main" id="{518A9AE2-F1AE-F8F4-EAA3-109C805923FE}"/>
              </a:ext>
            </a:extLst>
          </p:cNvPr>
          <p:cNvGrpSpPr/>
          <p:nvPr/>
        </p:nvGrpSpPr>
        <p:grpSpPr>
          <a:xfrm>
            <a:off x="8556472" y="2832141"/>
            <a:ext cx="3406623" cy="2345862"/>
            <a:chOff x="7803684" y="3047941"/>
            <a:chExt cx="3629814" cy="2345862"/>
          </a:xfrm>
        </p:grpSpPr>
        <p:sp>
          <p:nvSpPr>
            <p:cNvPr id="14" name="Rectangle: Rounded Corners 15">
              <a:extLst>
                <a:ext uri="{FF2B5EF4-FFF2-40B4-BE49-F238E27FC236}">
                  <a16:creationId xmlns:a16="http://schemas.microsoft.com/office/drawing/2014/main" id="{3F15F423-2C72-050A-307B-C72B790FAF08}"/>
                </a:ext>
              </a:extLst>
            </p:cNvPr>
            <p:cNvSpPr/>
            <p:nvPr/>
          </p:nvSpPr>
          <p:spPr>
            <a:xfrm>
              <a:off x="7803684" y="3047941"/>
              <a:ext cx="3542442" cy="2345862"/>
            </a:xfrm>
            <a:prstGeom prst="roundRect">
              <a:avLst>
                <a:gd name="adj" fmla="val 1755"/>
              </a:avLst>
            </a:prstGeom>
            <a:solidFill>
              <a:srgbClr val="FFF2C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indent="-457200" algn="ctr">
                <a:buClr>
                  <a:srgbClr val="FF0000"/>
                </a:buClr>
                <a:buSzPct val="120000"/>
                <a:buBlip>
                  <a:blip r:embed="rId5"/>
                </a:buBlip>
              </a:pPr>
              <a:endParaRPr lang="en-US" sz="2400" b="1" noProof="0">
                <a:solidFill>
                  <a:schemeClr val="tx1"/>
                </a:solidFill>
                <a:latin typeface="Calibri" panose="020F0502020204030204" pitchFamily="34" charset="0"/>
                <a:cs typeface="Calibri" panose="020F0502020204030204" pitchFamily="34" charset="0"/>
              </a:endParaRPr>
            </a:p>
          </p:txBody>
        </p:sp>
        <p:sp>
          <p:nvSpPr>
            <p:cNvPr id="15" name="TextBox 14">
              <a:extLst>
                <a:ext uri="{FF2B5EF4-FFF2-40B4-BE49-F238E27FC236}">
                  <a16:creationId xmlns:a16="http://schemas.microsoft.com/office/drawing/2014/main" id="{28492C37-8FD6-7E81-C211-FD767B3E7229}"/>
                </a:ext>
              </a:extLst>
            </p:cNvPr>
            <p:cNvSpPr txBox="1"/>
            <p:nvPr/>
          </p:nvSpPr>
          <p:spPr>
            <a:xfrm>
              <a:off x="7891056" y="3369025"/>
              <a:ext cx="2793593" cy="338554"/>
            </a:xfrm>
            <a:prstGeom prst="rect">
              <a:avLst/>
            </a:prstGeom>
            <a:noFill/>
          </p:spPr>
          <p:txBody>
            <a:bodyPr wrap="square" rtlCol="0">
              <a:spAutoFit/>
            </a:bodyPr>
            <a:lstStyle/>
            <a:p>
              <a:pPr marL="342900" indent="-342900">
                <a:buBlip>
                  <a:blip r:embed="rId5"/>
                </a:buBlip>
              </a:pPr>
              <a:r>
                <a:rPr lang="en-US" sz="1600" b="1" noProof="0" dirty="0">
                  <a:solidFill>
                    <a:srgbClr val="181818"/>
                  </a:solidFill>
                  <a:latin typeface="Candara" pitchFamily="34" charset="0"/>
                  <a:ea typeface="Microsoft YaHei" pitchFamily="34" charset="-122"/>
                </a:rPr>
                <a:t>Limited Coverage</a:t>
              </a:r>
            </a:p>
          </p:txBody>
        </p:sp>
        <p:sp>
          <p:nvSpPr>
            <p:cNvPr id="16" name="TextBox 15">
              <a:extLst>
                <a:ext uri="{FF2B5EF4-FFF2-40B4-BE49-F238E27FC236}">
                  <a16:creationId xmlns:a16="http://schemas.microsoft.com/office/drawing/2014/main" id="{D763F600-D4C0-D5F3-3472-258C0B210D98}"/>
                </a:ext>
              </a:extLst>
            </p:cNvPr>
            <p:cNvSpPr txBox="1"/>
            <p:nvPr/>
          </p:nvSpPr>
          <p:spPr>
            <a:xfrm>
              <a:off x="7891056" y="4557773"/>
              <a:ext cx="2951585" cy="338554"/>
            </a:xfrm>
            <a:prstGeom prst="rect">
              <a:avLst/>
            </a:prstGeom>
            <a:noFill/>
          </p:spPr>
          <p:txBody>
            <a:bodyPr wrap="square" rtlCol="0">
              <a:spAutoFit/>
            </a:bodyPr>
            <a:lstStyle/>
            <a:p>
              <a:pPr marL="342900" indent="-342900">
                <a:buBlip>
                  <a:blip r:embed="rId5"/>
                </a:buBlip>
              </a:pPr>
              <a:r>
                <a:rPr lang="en-US" sz="1600" b="1" noProof="0" dirty="0">
                  <a:solidFill>
                    <a:srgbClr val="181818"/>
                  </a:solidFill>
                  <a:latin typeface="Candara" pitchFamily="34" charset="0"/>
                  <a:ea typeface="Microsoft YaHei" pitchFamily="34" charset="-122"/>
                </a:rPr>
                <a:t>Constrained scalability</a:t>
              </a:r>
            </a:p>
          </p:txBody>
        </p:sp>
        <p:sp>
          <p:nvSpPr>
            <p:cNvPr id="17" name="TextBox 16">
              <a:extLst>
                <a:ext uri="{FF2B5EF4-FFF2-40B4-BE49-F238E27FC236}">
                  <a16:creationId xmlns:a16="http://schemas.microsoft.com/office/drawing/2014/main" id="{5C9E519C-A5C6-8158-88AA-720C39FF3F6F}"/>
                </a:ext>
              </a:extLst>
            </p:cNvPr>
            <p:cNvSpPr txBox="1"/>
            <p:nvPr/>
          </p:nvSpPr>
          <p:spPr>
            <a:xfrm>
              <a:off x="7891056" y="3964179"/>
              <a:ext cx="3542442" cy="338554"/>
            </a:xfrm>
            <a:prstGeom prst="rect">
              <a:avLst/>
            </a:prstGeom>
            <a:noFill/>
          </p:spPr>
          <p:txBody>
            <a:bodyPr wrap="square" rtlCol="0">
              <a:spAutoFit/>
            </a:bodyPr>
            <a:lstStyle/>
            <a:p>
              <a:pPr marL="342900" indent="-342900">
                <a:buBlip>
                  <a:blip r:embed="rId5"/>
                </a:buBlip>
              </a:pPr>
              <a:r>
                <a:rPr lang="en-US" sz="1600" b="1" noProof="0" dirty="0">
                  <a:solidFill>
                    <a:srgbClr val="181818"/>
                  </a:solidFill>
                  <a:latin typeface="Candara" pitchFamily="34" charset="0"/>
                  <a:ea typeface="Microsoft YaHei" pitchFamily="34" charset="-122"/>
                </a:rPr>
                <a:t>Inefficient communication</a:t>
              </a:r>
            </a:p>
          </p:txBody>
        </p:sp>
      </p:grpSp>
      <p:sp>
        <p:nvSpPr>
          <p:cNvPr id="18" name="Text 28">
            <a:extLst>
              <a:ext uri="{FF2B5EF4-FFF2-40B4-BE49-F238E27FC236}">
                <a16:creationId xmlns:a16="http://schemas.microsoft.com/office/drawing/2014/main" id="{029E1802-BCD2-CC4A-E497-96EEFE3DC835}"/>
              </a:ext>
            </a:extLst>
          </p:cNvPr>
          <p:cNvSpPr/>
          <p:nvPr/>
        </p:nvSpPr>
        <p:spPr>
          <a:xfrm>
            <a:off x="2011680" y="6473952"/>
            <a:ext cx="5486400" cy="274320"/>
          </a:xfrm>
          <a:prstGeom prst="rect">
            <a:avLst/>
          </a:prstGeom>
          <a:noFill/>
          <a:ln/>
        </p:spPr>
        <p:txBody>
          <a:bodyPr wrap="square" rtlCol="0" anchor="ctr"/>
          <a:lstStyle/>
          <a:p>
            <a:pPr marL="0" indent="0">
              <a:buNone/>
            </a:pPr>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sp>
        <p:nvSpPr>
          <p:cNvPr id="20" name="Source 5 · Text Placeholder 7">
            <a:extLst>
              <a:ext uri="{FF2B5EF4-FFF2-40B4-BE49-F238E27FC236}">
                <a16:creationId xmlns:a16="http://schemas.microsoft.com/office/drawing/2014/main" id="{02FE3960-317B-0EBD-FD51-41ABCF9DFC49}"/>
              </a:ext>
            </a:extLst>
          </p:cNvPr>
          <p:cNvSpPr>
            <a:spLocks noGrp="1"/>
          </p:cNvSpPr>
          <p:nvPr/>
        </p:nvSpPr>
        <p:spPr>
          <a:xfrm>
            <a:off x="2076210" y="5887340"/>
            <a:ext cx="9677095" cy="379955"/>
          </a:xfrm>
        </p:spPr>
        <p:txBody>
          <a:bodyPr wrap="square" lIns="0" tIns="0" rIns="0" bIns="0" anchor="ctr">
            <a:noAutofit/>
          </a:bodyPr>
          <a:lstStyle>
            <a:lvl1pPr marL="0" indent="0" algn="l">
              <a:buNone/>
              <a:defRPr sz="1889" b="1" kern="1200">
                <a:solidFill>
                  <a:srgbClr val="985461"/>
                </a:solidFill>
                <a:latin typeface="Candara"/>
                <a:ea typeface="Candara"/>
                <a:cs typeface="Candara"/>
              </a:defRPr>
            </a:lvl1pPr>
          </a:lstStyle>
          <a:p>
            <a:r>
              <a:rPr sz="1800" dirty="0"/>
              <a:t>This motivates free-space satellite and aerial assistance.</a:t>
            </a:r>
          </a:p>
        </p:txBody>
      </p:sp>
    </p:spTree>
    <p:extLst>
      <p:ext uri="{BB962C8B-B14F-4D97-AF65-F5344CB8AC3E}">
        <p14:creationId xmlns:p14="http://schemas.microsoft.com/office/powerpoint/2010/main" val="386714614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CE972D-0B0B-1C4A-3298-7979E652301A}"/>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45917C3E-AB05-5287-A29B-08FD8B54CEAA}"/>
              </a:ext>
            </a:extLst>
          </p:cNvPr>
          <p:cNvSpPr>
            <a:spLocks noGrp="1"/>
          </p:cNvSpPr>
          <p:nvPr/>
        </p:nvSpPr>
        <p:spPr>
          <a:xfrm>
            <a:off x="0" y="0"/>
            <a:ext cx="1554480" cy="6858000"/>
          </a:xfrm>
          <a:prstGeom prst="rect">
            <a:avLst/>
          </a:prstGeom>
          <a:solidFill>
            <a:srgbClr val="A42037"/>
          </a:solidFill>
        </p:spPr>
        <p:txBody>
          <a:bodyPr/>
          <a:lstStyle/>
          <a:p>
            <a:endParaRPr/>
          </a:p>
        </p:txBody>
      </p:sp>
      <p:sp>
        <p:nvSpPr>
          <p:cNvPr id="6" name="Shape 4">
            <a:extLst>
              <a:ext uri="{FF2B5EF4-FFF2-40B4-BE49-F238E27FC236}">
                <a16:creationId xmlns:a16="http://schemas.microsoft.com/office/drawing/2014/main" id="{87D33571-F010-E54C-E361-6B1D5A5E190D}"/>
              </a:ext>
            </a:extLst>
          </p:cNvPr>
          <p:cNvSpPr>
            <a:spLocks noGrp="1"/>
          </p:cNvSpPr>
          <p:nvPr/>
        </p:nvSpPr>
        <p:spPr>
          <a:xfrm>
            <a:off x="109728" y="1399032"/>
            <a:ext cx="1335024" cy="512064"/>
          </a:xfrm>
          <a:prstGeom prst="roundRect">
            <a:avLst>
              <a:gd name="adj" fmla="val 14286"/>
            </a:avLst>
          </a:prstGeom>
          <a:solidFill>
            <a:srgbClr val="FFFFFF"/>
          </a:solidFill>
        </p:spPr>
        <p:txBody>
          <a:bodyPr/>
          <a:lstStyle/>
          <a:p>
            <a:endParaRPr/>
          </a:p>
        </p:txBody>
      </p:sp>
      <p:sp>
        <p:nvSpPr>
          <p:cNvPr id="4" name="Text 2">
            <a:extLst>
              <a:ext uri="{FF2B5EF4-FFF2-40B4-BE49-F238E27FC236}">
                <a16:creationId xmlns:a16="http://schemas.microsoft.com/office/drawing/2014/main" id="{6EEF9F63-19D8-04CA-17E4-E26D71B3C66D}"/>
              </a:ext>
            </a:extLst>
          </p:cNvPr>
          <p:cNvSpPr>
            <a:spLocks noGrp="1"/>
          </p:cNvSpPr>
          <p:nvPr/>
        </p:nvSpPr>
        <p:spPr>
          <a:xfrm>
            <a:off x="182880" y="1399032"/>
            <a:ext cx="1225296" cy="512064"/>
          </a:xfrm>
          <a:prstGeom prst="rect">
            <a:avLst/>
          </a:prstGeom>
          <a:noFill/>
        </p:spPr>
        <p:txBody>
          <a:bodyPr wrap="square" anchor="ctr"/>
          <a:lstStyle/>
          <a:p>
            <a:r>
              <a:rPr lang="en-US" sz="1250" b="1" dirty="0">
                <a:solidFill>
                  <a:srgbClr val="A42037"/>
                </a:solidFill>
                <a:latin typeface="Calibri"/>
                <a:ea typeface="Calibri"/>
                <a:cs typeface="Calibri"/>
              </a:rPr>
              <a:t>Introduction</a:t>
            </a:r>
            <a:endParaRPr sz="1250" b="1" dirty="0">
              <a:solidFill>
                <a:srgbClr val="A42037"/>
              </a:solidFill>
              <a:latin typeface="Calibri"/>
              <a:ea typeface="Calibri"/>
              <a:cs typeface="Calibri"/>
            </a:endParaRPr>
          </a:p>
        </p:txBody>
      </p:sp>
      <p:sp>
        <p:nvSpPr>
          <p:cNvPr id="5" name="Text 3">
            <a:extLst>
              <a:ext uri="{FF2B5EF4-FFF2-40B4-BE49-F238E27FC236}">
                <a16:creationId xmlns:a16="http://schemas.microsoft.com/office/drawing/2014/main" id="{F27FF8EF-54EF-0951-2D7D-D1130884F0D5}"/>
              </a:ext>
            </a:extLst>
          </p:cNvPr>
          <p:cNvSpPr>
            <a:spLocks noGrp="1"/>
          </p:cNvSpPr>
          <p:nvPr/>
        </p:nvSpPr>
        <p:spPr>
          <a:xfrm>
            <a:off x="182880" y="2267712"/>
            <a:ext cx="1225296" cy="512064"/>
          </a:xfrm>
          <a:prstGeom prst="rect">
            <a:avLst/>
          </a:prstGeom>
          <a:noFill/>
        </p:spPr>
        <p:txBody>
          <a:bodyPr wrap="square" anchor="ctr"/>
          <a:lstStyle/>
          <a:p>
            <a:r>
              <a:rPr sz="1250">
                <a:solidFill>
                  <a:srgbClr val="EACBD1"/>
                </a:solidFill>
                <a:latin typeface="Calibri"/>
                <a:ea typeface="Calibri"/>
                <a:cs typeface="Calibri"/>
              </a:rPr>
              <a:t>Bell Routing</a:t>
            </a:r>
          </a:p>
        </p:txBody>
      </p:sp>
      <p:sp>
        <p:nvSpPr>
          <p:cNvPr id="7" name="Text 5">
            <a:extLst>
              <a:ext uri="{FF2B5EF4-FFF2-40B4-BE49-F238E27FC236}">
                <a16:creationId xmlns:a16="http://schemas.microsoft.com/office/drawing/2014/main" id="{CD536991-3196-39F8-276B-0BFDB0EB0138}"/>
              </a:ext>
            </a:extLst>
          </p:cNvPr>
          <p:cNvSpPr>
            <a:spLocks noGrp="1"/>
          </p:cNvSpPr>
          <p:nvPr/>
        </p:nvSpPr>
        <p:spPr>
          <a:xfrm>
            <a:off x="182880" y="3136392"/>
            <a:ext cx="1225296" cy="512064"/>
          </a:xfrm>
          <a:prstGeom prst="rect">
            <a:avLst/>
          </a:prstGeom>
          <a:noFill/>
        </p:spPr>
        <p:txBody>
          <a:bodyPr wrap="square" anchor="ctr"/>
          <a:lstStyle/>
          <a:p>
            <a:r>
              <a:rPr sz="1250">
                <a:solidFill>
                  <a:srgbClr val="EACBD1"/>
                </a:solidFill>
                <a:latin typeface="Calibri"/>
                <a:ea typeface="Calibri"/>
                <a:cs typeface="Calibri"/>
              </a:rPr>
              <a:t>Bell + GHZ</a:t>
            </a:r>
          </a:p>
        </p:txBody>
      </p:sp>
      <p:sp>
        <p:nvSpPr>
          <p:cNvPr id="8" name="Text 6">
            <a:extLst>
              <a:ext uri="{FF2B5EF4-FFF2-40B4-BE49-F238E27FC236}">
                <a16:creationId xmlns:a16="http://schemas.microsoft.com/office/drawing/2014/main" id="{85E30005-3804-760D-70D9-8953A2EFFB39}"/>
              </a:ext>
            </a:extLst>
          </p:cNvPr>
          <p:cNvSpPr>
            <a:spLocks noGrp="1"/>
          </p:cNvSpPr>
          <p:nvPr/>
        </p:nvSpPr>
        <p:spPr>
          <a:xfrm>
            <a:off x="182880" y="4005072"/>
            <a:ext cx="1225296" cy="512064"/>
          </a:xfrm>
          <a:prstGeom prst="rect">
            <a:avLst/>
          </a:prstGeom>
          <a:noFill/>
        </p:spPr>
        <p:txBody>
          <a:bodyPr wrap="square" anchor="ctr"/>
          <a:lstStyle/>
          <a:p>
            <a:r>
              <a:rPr sz="1250">
                <a:solidFill>
                  <a:srgbClr val="EACBD1"/>
                </a:solidFill>
                <a:latin typeface="Calibri"/>
                <a:ea typeface="Calibri"/>
                <a:cs typeface="Calibri"/>
              </a:rPr>
              <a:t>Planning</a:t>
            </a:r>
          </a:p>
        </p:txBody>
      </p:sp>
      <p:sp>
        <p:nvSpPr>
          <p:cNvPr id="9" name="Text 7">
            <a:extLst>
              <a:ext uri="{FF2B5EF4-FFF2-40B4-BE49-F238E27FC236}">
                <a16:creationId xmlns:a16="http://schemas.microsoft.com/office/drawing/2014/main" id="{AFE49277-C8FC-E4D3-F525-134D149A9A19}"/>
              </a:ext>
            </a:extLst>
          </p:cNvPr>
          <p:cNvSpPr>
            <a:spLocks noGrp="1"/>
          </p:cNvSpPr>
          <p:nvPr/>
        </p:nvSpPr>
        <p:spPr>
          <a:xfrm>
            <a:off x="182880" y="4873752"/>
            <a:ext cx="1225296" cy="512064"/>
          </a:xfrm>
          <a:prstGeom prst="rect">
            <a:avLst/>
          </a:prstGeom>
          <a:noFill/>
        </p:spPr>
        <p:txBody>
          <a:bodyPr wrap="square" anchor="ctr"/>
          <a:lstStyle/>
          <a:p>
            <a:r>
              <a:rPr lang="en-US" sz="1250" dirty="0">
                <a:solidFill>
                  <a:srgbClr val="EACBD1"/>
                </a:solidFill>
                <a:latin typeface="Calibri"/>
                <a:ea typeface="Calibri"/>
                <a:cs typeface="Calibri"/>
              </a:rPr>
              <a:t>Conclusion</a:t>
            </a:r>
            <a:endParaRPr sz="1250" dirty="0">
              <a:solidFill>
                <a:srgbClr val="EACBD1"/>
              </a:solidFill>
              <a:latin typeface="Calibri"/>
              <a:ea typeface="Calibri"/>
              <a:cs typeface="Calibri"/>
            </a:endParaRPr>
          </a:p>
        </p:txBody>
      </p:sp>
      <p:sp>
        <p:nvSpPr>
          <p:cNvPr id="10" name="Text 8">
            <a:extLst>
              <a:ext uri="{FF2B5EF4-FFF2-40B4-BE49-F238E27FC236}">
                <a16:creationId xmlns:a16="http://schemas.microsoft.com/office/drawing/2014/main" id="{8796BF75-7826-520E-FDB5-671FA737A8F7}"/>
              </a:ext>
            </a:extLst>
          </p:cNvPr>
          <p:cNvSpPr>
            <a:spLocks noGrp="1"/>
          </p:cNvSpPr>
          <p:nvPr/>
        </p:nvSpPr>
        <p:spPr>
          <a:xfrm>
            <a:off x="2011680" y="347472"/>
            <a:ext cx="9677095" cy="292608"/>
          </a:xfrm>
          <a:prstGeom prst="rect">
            <a:avLst/>
          </a:prstGeom>
          <a:noFill/>
        </p:spPr>
        <p:txBody>
          <a:bodyPr wrap="none" anchor="ctr"/>
          <a:lstStyle/>
          <a:p>
            <a:r>
              <a:rPr lang="en-US" sz="1200" b="1" spc="100" dirty="0">
                <a:solidFill>
                  <a:srgbClr val="A42037"/>
                </a:solidFill>
                <a:latin typeface="Calibri"/>
                <a:ea typeface="Calibri"/>
                <a:cs typeface="Calibri"/>
              </a:rPr>
              <a:t>INTRODUCTION</a:t>
            </a:r>
            <a:endParaRPr sz="1200" b="1" spc="100" dirty="0">
              <a:solidFill>
                <a:srgbClr val="A42037"/>
              </a:solidFill>
              <a:latin typeface="Calibri"/>
              <a:ea typeface="Calibri"/>
              <a:cs typeface="Calibri"/>
            </a:endParaRPr>
          </a:p>
        </p:txBody>
      </p:sp>
      <p:sp>
        <p:nvSpPr>
          <p:cNvPr id="26" name="Text 24">
            <a:extLst>
              <a:ext uri="{FF2B5EF4-FFF2-40B4-BE49-F238E27FC236}">
                <a16:creationId xmlns:a16="http://schemas.microsoft.com/office/drawing/2014/main" id="{EDCB3F1B-8D42-5B87-FA99-CFEB7785E46C}"/>
              </a:ext>
            </a:extLst>
          </p:cNvPr>
          <p:cNvSpPr>
            <a:spLocks noGrp="1"/>
          </p:cNvSpPr>
          <p:nvPr/>
        </p:nvSpPr>
        <p:spPr>
          <a:xfrm>
            <a:off x="11551615" y="6473952"/>
            <a:ext cx="411480" cy="274320"/>
          </a:xfrm>
          <a:prstGeom prst="rect">
            <a:avLst/>
          </a:prstGeom>
          <a:noFill/>
        </p:spPr>
        <p:txBody>
          <a:bodyPr wrap="square" anchor="ctr"/>
          <a:lstStyle/>
          <a:p>
            <a:fld id="{2D736427-95E6-3547-9DAB-642E0808E2F2}" type="slidenum">
              <a:rPr lang="en-US" sz="1000" smtClean="0">
                <a:solidFill>
                  <a:srgbClr val="58595B"/>
                </a:solidFill>
                <a:latin typeface="Calibri"/>
                <a:ea typeface="Calibri"/>
                <a:cs typeface="Calibri"/>
              </a:rPr>
              <a:t>83</a:t>
            </a:fld>
            <a:endParaRPr sz="1000" dirty="0">
              <a:solidFill>
                <a:srgbClr val="58595B"/>
              </a:solidFill>
              <a:latin typeface="Calibri"/>
              <a:ea typeface="Calibri"/>
              <a:cs typeface="Calibri"/>
            </a:endParaRPr>
          </a:p>
        </p:txBody>
      </p:sp>
      <p:sp>
        <p:nvSpPr>
          <p:cNvPr id="3" name="Source 7 · Content Placeholder 5">
            <a:extLst>
              <a:ext uri="{FF2B5EF4-FFF2-40B4-BE49-F238E27FC236}">
                <a16:creationId xmlns:a16="http://schemas.microsoft.com/office/drawing/2014/main" id="{3DF00D3F-9A0F-D026-6C46-63C30A9B71E5}"/>
              </a:ext>
            </a:extLst>
          </p:cNvPr>
          <p:cNvSpPr>
            <a:spLocks noGrp="1"/>
          </p:cNvSpPr>
          <p:nvPr/>
        </p:nvSpPr>
        <p:spPr>
          <a:xfrm>
            <a:off x="1809750" y="1679524"/>
            <a:ext cx="5068461" cy="4308639"/>
          </a:xfrm>
        </p:spPr>
        <p:txBody>
          <a:bodyPr wrap="square" lIns="17878" tIns="17878" rIns="17878" bIns="17878" anchor="t">
            <a:noAutofit/>
          </a:bodyPr>
          <a:lstStyle>
            <a:lvl1pPr marL="357563" indent="-268173" algn="l" defTabSz="893909">
              <a:lnSpc>
                <a:spcPct val="105000"/>
              </a:lnSpc>
              <a:spcBef>
                <a:spcPts val="0"/>
              </a:spcBef>
              <a:spcAft>
                <a:spcPts val="489"/>
              </a:spcAft>
              <a:buFont typeface="Candara"/>
              <a:buChar char="•"/>
              <a:defRPr sz="1955" kern="1200">
                <a:solidFill>
                  <a:srgbClr val="181818"/>
                </a:solidFill>
                <a:latin typeface="Candara"/>
                <a:ea typeface="Candara"/>
                <a:cs typeface="Candara"/>
              </a:defRPr>
            </a:lvl1pPr>
            <a:lvl2pPr marL="715127" indent="-223477" algn="l" defTabSz="893909">
              <a:lnSpc>
                <a:spcPct val="105000"/>
              </a:lnSpc>
              <a:spcBef>
                <a:spcPts val="0"/>
              </a:spcBef>
              <a:spcAft>
                <a:spcPts val="244"/>
              </a:spcAft>
              <a:buFont typeface="Candara"/>
              <a:buChar char="○"/>
              <a:defRPr sz="1760" kern="1200">
                <a:solidFill>
                  <a:srgbClr val="181818"/>
                </a:solidFill>
                <a:latin typeface="Candara"/>
                <a:ea typeface="Candara"/>
                <a:cs typeface="Candara"/>
              </a:defRPr>
            </a:lvl2pPr>
            <a:lvl3pPr marL="983299" indent="-178782" algn="l" defTabSz="893909">
              <a:lnSpc>
                <a:spcPct val="105000"/>
              </a:lnSpc>
              <a:spcBef>
                <a:spcPts val="0"/>
              </a:spcBef>
              <a:spcAft>
                <a:spcPts val="98"/>
              </a:spcAft>
              <a:buFont typeface="Candara"/>
              <a:buChar char="–"/>
              <a:defRPr sz="1564" kern="1200">
                <a:solidFill>
                  <a:srgbClr val="181818"/>
                </a:solidFill>
                <a:latin typeface="Candara"/>
                <a:ea typeface="Candara"/>
                <a:cs typeface="Candara"/>
              </a:defRPr>
            </a:lvl3pPr>
            <a:lvl4pPr marL="1251472" indent="-178782" algn="l" defTabSz="893909">
              <a:lnSpc>
                <a:spcPct val="105000"/>
              </a:lnSpc>
              <a:spcBef>
                <a:spcPts val="0"/>
              </a:spcBef>
              <a:spcAft>
                <a:spcPts val="0"/>
              </a:spcAft>
              <a:buFont typeface="Candara"/>
              <a:buChar char="–"/>
              <a:defRPr sz="1564" kern="1200">
                <a:solidFill>
                  <a:srgbClr val="181818"/>
                </a:solidFill>
                <a:latin typeface="Candara"/>
                <a:ea typeface="Candara"/>
                <a:cs typeface="Candara"/>
              </a:defRPr>
            </a:lvl4pPr>
            <a:lvl5pPr marL="1519644" indent="-178782" algn="l" defTabSz="893909">
              <a:lnSpc>
                <a:spcPct val="105000"/>
              </a:lnSpc>
              <a:spcBef>
                <a:spcPts val="0"/>
              </a:spcBef>
              <a:spcAft>
                <a:spcPts val="0"/>
              </a:spcAft>
              <a:buFont typeface="Candara"/>
              <a:buChar char="–"/>
              <a:defRPr sz="1564" kern="1200">
                <a:solidFill>
                  <a:srgbClr val="181818"/>
                </a:solidFill>
                <a:latin typeface="Candara"/>
                <a:ea typeface="Candara"/>
                <a:cs typeface="Candara"/>
              </a:defRPr>
            </a:lvl5pPr>
            <a:lvl6pPr marL="1787817" indent="-178782" algn="l" defTabSz="893909">
              <a:lnSpc>
                <a:spcPct val="105000"/>
              </a:lnSpc>
              <a:spcBef>
                <a:spcPts val="0"/>
              </a:spcBef>
              <a:spcAft>
                <a:spcPts val="0"/>
              </a:spcAft>
              <a:buFont typeface="Candara"/>
              <a:buChar char="–"/>
              <a:defRPr sz="1564" kern="1200">
                <a:solidFill>
                  <a:srgbClr val="181818"/>
                </a:solidFill>
                <a:latin typeface="Candara"/>
                <a:ea typeface="Candara"/>
                <a:cs typeface="Candara"/>
              </a:defRPr>
            </a:lvl6pPr>
            <a:lvl7pPr marL="2055990" indent="-178782" algn="l" defTabSz="893909">
              <a:lnSpc>
                <a:spcPct val="105000"/>
              </a:lnSpc>
              <a:spcBef>
                <a:spcPts val="0"/>
              </a:spcBef>
              <a:spcAft>
                <a:spcPts val="0"/>
              </a:spcAft>
              <a:buFont typeface="Candara"/>
              <a:buChar char="–"/>
              <a:defRPr sz="1564" kern="1200">
                <a:solidFill>
                  <a:srgbClr val="181818"/>
                </a:solidFill>
                <a:latin typeface="Candara"/>
                <a:ea typeface="Candara"/>
                <a:cs typeface="Candara"/>
              </a:defRPr>
            </a:lvl7pPr>
            <a:lvl8pPr marL="2324162" indent="-178782" algn="l" defTabSz="893909">
              <a:lnSpc>
                <a:spcPct val="105000"/>
              </a:lnSpc>
              <a:spcBef>
                <a:spcPts val="0"/>
              </a:spcBef>
              <a:spcAft>
                <a:spcPts val="0"/>
              </a:spcAft>
              <a:buFont typeface="Candara"/>
              <a:buChar char="–"/>
              <a:defRPr sz="1564" kern="1200">
                <a:solidFill>
                  <a:srgbClr val="181818"/>
                </a:solidFill>
                <a:latin typeface="Candara"/>
                <a:ea typeface="Candara"/>
                <a:cs typeface="Candara"/>
              </a:defRPr>
            </a:lvl8pPr>
            <a:lvl9pPr marL="2592335" indent="-178782" algn="l" defTabSz="893909">
              <a:lnSpc>
                <a:spcPct val="105000"/>
              </a:lnSpc>
              <a:spcBef>
                <a:spcPts val="0"/>
              </a:spcBef>
              <a:spcAft>
                <a:spcPts val="0"/>
              </a:spcAft>
              <a:buFont typeface="Candara"/>
              <a:buChar char="–"/>
              <a:defRPr sz="1564" kern="1200">
                <a:solidFill>
                  <a:srgbClr val="181818"/>
                </a:solidFill>
                <a:latin typeface="Candara"/>
                <a:ea typeface="Candara"/>
                <a:cs typeface="Candara"/>
              </a:defRPr>
            </a:lvl9pPr>
          </a:lstStyle>
          <a:p>
            <a:pPr marL="342900" indent="-342900" defTabSz="914400">
              <a:spcAft>
                <a:spcPts val="1400"/>
              </a:spcAft>
              <a:buSzPct val="100000"/>
            </a:pPr>
            <a:r>
              <a:rPr lang="en-US" sz="1800" b="1" dirty="0">
                <a:solidFill>
                  <a:srgbClr val="231F20"/>
                </a:solidFill>
                <a:latin typeface="Calibri" pitchFamily="34" charset="0"/>
                <a:ea typeface="Calibri" pitchFamily="34" charset="-122"/>
                <a:cs typeface="Calibri" pitchFamily="34" charset="-120"/>
              </a:rPr>
              <a:t>Satellite-Aerial-Terrestrial Quantum Networks (</a:t>
            </a:r>
            <a:r>
              <a:rPr sz="1800" b="1" dirty="0">
                <a:solidFill>
                  <a:srgbClr val="231F20"/>
                </a:solidFill>
                <a:latin typeface="Calibri" pitchFamily="34" charset="0"/>
                <a:ea typeface="Calibri" pitchFamily="34" charset="-122"/>
                <a:cs typeface="Calibri" pitchFamily="34" charset="-120"/>
              </a:rPr>
              <a:t>SATQN</a:t>
            </a:r>
            <a:r>
              <a:rPr lang="en-US" sz="1800" b="1" dirty="0">
                <a:solidFill>
                  <a:srgbClr val="231F20"/>
                </a:solidFill>
                <a:latin typeface="Calibri" pitchFamily="34" charset="0"/>
                <a:ea typeface="Calibri" pitchFamily="34" charset="-122"/>
                <a:cs typeface="Calibri" pitchFamily="34" charset="-120"/>
              </a:rPr>
              <a:t>)</a:t>
            </a:r>
            <a:r>
              <a:rPr sz="1800" b="1" dirty="0">
                <a:solidFill>
                  <a:srgbClr val="231F20"/>
                </a:solidFill>
                <a:latin typeface="Calibri" pitchFamily="34" charset="0"/>
                <a:ea typeface="Calibri" pitchFamily="34" charset="-122"/>
                <a:cs typeface="Calibri" pitchFamily="34" charset="-120"/>
              </a:rPr>
              <a:t> has three layers</a:t>
            </a:r>
          </a:p>
          <a:p>
            <a:pPr marL="685800" lvl="1" indent="-342900" defTabSz="914400">
              <a:spcAft>
                <a:spcPts val="1400"/>
              </a:spcAft>
              <a:buSzPct val="100000"/>
              <a:buFont typeface="Candara"/>
              <a:buChar char="–"/>
            </a:pPr>
            <a:r>
              <a:rPr sz="1600" dirty="0">
                <a:solidFill>
                  <a:srgbClr val="58595B"/>
                </a:solidFill>
                <a:latin typeface="Calibri" pitchFamily="34" charset="0"/>
                <a:ea typeface="Calibri" pitchFamily="34" charset="-122"/>
                <a:cs typeface="Calibri" pitchFamily="34" charset="-120"/>
              </a:rPr>
              <a:t>Space quantum network enables </a:t>
            </a:r>
            <a:r>
              <a:rPr sz="1600" b="1" dirty="0">
                <a:solidFill>
                  <a:srgbClr val="58595B"/>
                </a:solidFill>
                <a:latin typeface="Calibri" pitchFamily="34" charset="0"/>
                <a:ea typeface="Calibri" pitchFamily="34" charset="-122"/>
                <a:cs typeface="Calibri" pitchFamily="34" charset="-120"/>
              </a:rPr>
              <a:t>long-distance</a:t>
            </a:r>
            <a:r>
              <a:rPr sz="1600" dirty="0">
                <a:solidFill>
                  <a:srgbClr val="58595B"/>
                </a:solidFill>
                <a:latin typeface="Calibri" pitchFamily="34" charset="0"/>
                <a:ea typeface="Calibri" pitchFamily="34" charset="-122"/>
                <a:cs typeface="Calibri" pitchFamily="34" charset="-120"/>
              </a:rPr>
              <a:t> entanglement distribution via free space optical links</a:t>
            </a:r>
          </a:p>
          <a:p>
            <a:pPr marL="685800" lvl="1" indent="-342900" defTabSz="914400">
              <a:spcAft>
                <a:spcPts val="1400"/>
              </a:spcAft>
              <a:buSzPct val="100000"/>
              <a:buFont typeface="Candara"/>
              <a:buChar char="–"/>
            </a:pPr>
            <a:r>
              <a:rPr sz="1600" dirty="0">
                <a:solidFill>
                  <a:srgbClr val="58595B"/>
                </a:solidFill>
                <a:latin typeface="Calibri" pitchFamily="34" charset="0"/>
                <a:ea typeface="Calibri" pitchFamily="34" charset="-122"/>
                <a:cs typeface="Calibri" pitchFamily="34" charset="-120"/>
              </a:rPr>
              <a:t>Aerial quantum network supports </a:t>
            </a:r>
            <a:r>
              <a:rPr sz="1600" b="1" dirty="0">
                <a:solidFill>
                  <a:srgbClr val="58595B"/>
                </a:solidFill>
                <a:latin typeface="Calibri" pitchFamily="34" charset="0"/>
                <a:ea typeface="Calibri" pitchFamily="34" charset="-122"/>
                <a:cs typeface="Calibri" pitchFamily="34" charset="-120"/>
              </a:rPr>
              <a:t>flexible</a:t>
            </a:r>
            <a:r>
              <a:rPr sz="1600" dirty="0">
                <a:solidFill>
                  <a:srgbClr val="58595B"/>
                </a:solidFill>
                <a:latin typeface="Calibri" pitchFamily="34" charset="0"/>
                <a:ea typeface="Calibri" pitchFamily="34" charset="-122"/>
                <a:cs typeface="Calibri" pitchFamily="34" charset="-120"/>
              </a:rPr>
              <a:t> </a:t>
            </a:r>
            <a:r>
              <a:rPr sz="1600" b="1" dirty="0">
                <a:solidFill>
                  <a:srgbClr val="58595B"/>
                </a:solidFill>
                <a:latin typeface="Calibri" pitchFamily="34" charset="0"/>
                <a:ea typeface="Calibri" pitchFamily="34" charset="-122"/>
                <a:cs typeface="Calibri" pitchFamily="34" charset="-120"/>
              </a:rPr>
              <a:t>and rapid deployment</a:t>
            </a:r>
            <a:r>
              <a:rPr sz="1600" dirty="0">
                <a:solidFill>
                  <a:srgbClr val="58595B"/>
                </a:solidFill>
                <a:latin typeface="Calibri" pitchFamily="34" charset="0"/>
                <a:ea typeface="Calibri" pitchFamily="34" charset="-122"/>
                <a:cs typeface="Calibri" pitchFamily="34" charset="-120"/>
              </a:rPr>
              <a:t> using free space optical links</a:t>
            </a:r>
          </a:p>
          <a:p>
            <a:pPr marL="685800" lvl="1" indent="-342900" defTabSz="914400">
              <a:spcAft>
                <a:spcPts val="1400"/>
              </a:spcAft>
              <a:buSzPct val="100000"/>
              <a:buFont typeface="Candara"/>
              <a:buChar char="–"/>
            </a:pPr>
            <a:r>
              <a:rPr sz="1600" dirty="0">
                <a:solidFill>
                  <a:srgbClr val="58595B"/>
                </a:solidFill>
                <a:latin typeface="Calibri" pitchFamily="34" charset="0"/>
                <a:ea typeface="Calibri" pitchFamily="34" charset="-122"/>
                <a:cs typeface="Calibri" pitchFamily="34" charset="-120"/>
              </a:rPr>
              <a:t>Terrestrial quantum network offers </a:t>
            </a:r>
            <a:r>
              <a:rPr sz="1600" b="1" dirty="0">
                <a:solidFill>
                  <a:srgbClr val="58595B"/>
                </a:solidFill>
                <a:latin typeface="Calibri" pitchFamily="34" charset="0"/>
                <a:ea typeface="Calibri" pitchFamily="34" charset="-122"/>
                <a:cs typeface="Calibri" pitchFamily="34" charset="-120"/>
              </a:rPr>
              <a:t>stable</a:t>
            </a:r>
            <a:r>
              <a:rPr sz="1600" dirty="0">
                <a:solidFill>
                  <a:srgbClr val="58595B"/>
                </a:solidFill>
                <a:latin typeface="Calibri" pitchFamily="34" charset="0"/>
                <a:ea typeface="Calibri" pitchFamily="34" charset="-122"/>
                <a:cs typeface="Calibri" pitchFamily="34" charset="-120"/>
              </a:rPr>
              <a:t> quantum connections via optical fiber links</a:t>
            </a:r>
          </a:p>
          <a:p>
            <a:pPr lvl="1">
              <a:buNone/>
            </a:pPr>
            <a:endParaRPr dirty="0"/>
          </a:p>
        </p:txBody>
      </p:sp>
      <p:pic>
        <p:nvPicPr>
          <p:cNvPr id="11" name="Source 7 · Content Placeholder 10">
            <a:extLst>
              <a:ext uri="{FF2B5EF4-FFF2-40B4-BE49-F238E27FC236}">
                <a16:creationId xmlns:a16="http://schemas.microsoft.com/office/drawing/2014/main" id="{69878689-E0C5-60C7-7F00-EF6FB0F2F89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527539" y="1678966"/>
            <a:ext cx="4359661" cy="4309694"/>
          </a:xfrm>
          <a:prstGeom prst="rect">
            <a:avLst/>
          </a:prstGeom>
        </p:spPr>
      </p:pic>
      <p:sp>
        <p:nvSpPr>
          <p:cNvPr id="12" name="Text 9">
            <a:extLst>
              <a:ext uri="{FF2B5EF4-FFF2-40B4-BE49-F238E27FC236}">
                <a16:creationId xmlns:a16="http://schemas.microsoft.com/office/drawing/2014/main" id="{FC92EB24-44C6-2630-B6AB-90DDF695786C}"/>
              </a:ext>
            </a:extLst>
          </p:cNvPr>
          <p:cNvSpPr>
            <a:spLocks noGrp="1"/>
          </p:cNvSpPr>
          <p:nvPr/>
        </p:nvSpPr>
        <p:spPr>
          <a:xfrm>
            <a:off x="2011680" y="621792"/>
            <a:ext cx="9677095" cy="658368"/>
          </a:xfrm>
          <a:prstGeom prst="rect">
            <a:avLst/>
          </a:prstGeom>
          <a:noFill/>
        </p:spPr>
        <p:txBody>
          <a:bodyPr wrap="square" anchor="ctr"/>
          <a:lstStyle/>
          <a:p>
            <a:r>
              <a:rPr lang="en-US" sz="3000" b="1" dirty="0">
                <a:solidFill>
                  <a:srgbClr val="231F20"/>
                </a:solidFill>
                <a:latin typeface="Cambria"/>
                <a:ea typeface="Cambria"/>
                <a:cs typeface="Cambria"/>
              </a:rPr>
              <a:t>S</a:t>
            </a:r>
            <a:r>
              <a:rPr sz="3000" b="1" dirty="0">
                <a:solidFill>
                  <a:srgbClr val="231F20"/>
                </a:solidFill>
                <a:latin typeface="Cambria"/>
                <a:ea typeface="Cambria"/>
                <a:cs typeface="Cambria"/>
              </a:rPr>
              <a:t>ATQNs add aerial and space relays</a:t>
            </a:r>
          </a:p>
        </p:txBody>
      </p:sp>
      <p:sp>
        <p:nvSpPr>
          <p:cNvPr id="13" name="Text 28">
            <a:extLst>
              <a:ext uri="{FF2B5EF4-FFF2-40B4-BE49-F238E27FC236}">
                <a16:creationId xmlns:a16="http://schemas.microsoft.com/office/drawing/2014/main" id="{0C9A84A0-E736-A550-6D1A-F6F5A0E0C13B}"/>
              </a:ext>
            </a:extLst>
          </p:cNvPr>
          <p:cNvSpPr/>
          <p:nvPr/>
        </p:nvSpPr>
        <p:spPr>
          <a:xfrm>
            <a:off x="2011680" y="6473952"/>
            <a:ext cx="5486400" cy="274320"/>
          </a:xfrm>
          <a:prstGeom prst="rect">
            <a:avLst/>
          </a:prstGeom>
          <a:noFill/>
          <a:ln/>
        </p:spPr>
        <p:txBody>
          <a:bodyPr wrap="square" rtlCol="0" anchor="ctr"/>
          <a:lstStyle/>
          <a:p>
            <a:pPr marL="0" indent="0">
              <a:buNone/>
            </a:pPr>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spTree>
    <p:extLst>
      <p:ext uri="{BB962C8B-B14F-4D97-AF65-F5344CB8AC3E}">
        <p14:creationId xmlns:p14="http://schemas.microsoft.com/office/powerpoint/2010/main" val="153741184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03C342-957F-31AD-7DF5-7D573FAEBC1C}"/>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D1039A47-77EF-1187-B3EF-DD8C871342AF}"/>
              </a:ext>
            </a:extLst>
          </p:cNvPr>
          <p:cNvSpPr>
            <a:spLocks noGrp="1"/>
          </p:cNvSpPr>
          <p:nvPr/>
        </p:nvSpPr>
        <p:spPr>
          <a:xfrm>
            <a:off x="0" y="0"/>
            <a:ext cx="1554480" cy="6858000"/>
          </a:xfrm>
          <a:prstGeom prst="rect">
            <a:avLst/>
          </a:prstGeom>
          <a:solidFill>
            <a:srgbClr val="A42037"/>
          </a:solidFill>
        </p:spPr>
        <p:txBody>
          <a:bodyPr/>
          <a:lstStyle/>
          <a:p>
            <a:endParaRPr/>
          </a:p>
        </p:txBody>
      </p:sp>
      <p:sp>
        <p:nvSpPr>
          <p:cNvPr id="6" name="Shape 4">
            <a:extLst>
              <a:ext uri="{FF2B5EF4-FFF2-40B4-BE49-F238E27FC236}">
                <a16:creationId xmlns:a16="http://schemas.microsoft.com/office/drawing/2014/main" id="{C709030F-B045-2E43-473C-A0934CFD1FA9}"/>
              </a:ext>
            </a:extLst>
          </p:cNvPr>
          <p:cNvSpPr>
            <a:spLocks noGrp="1"/>
          </p:cNvSpPr>
          <p:nvPr/>
        </p:nvSpPr>
        <p:spPr>
          <a:xfrm>
            <a:off x="109728" y="1399032"/>
            <a:ext cx="1335024" cy="512064"/>
          </a:xfrm>
          <a:prstGeom prst="roundRect">
            <a:avLst>
              <a:gd name="adj" fmla="val 14286"/>
            </a:avLst>
          </a:prstGeom>
          <a:solidFill>
            <a:srgbClr val="FFFFFF"/>
          </a:solidFill>
        </p:spPr>
        <p:txBody>
          <a:bodyPr/>
          <a:lstStyle/>
          <a:p>
            <a:endParaRPr/>
          </a:p>
        </p:txBody>
      </p:sp>
      <p:sp>
        <p:nvSpPr>
          <p:cNvPr id="4" name="Text 2">
            <a:extLst>
              <a:ext uri="{FF2B5EF4-FFF2-40B4-BE49-F238E27FC236}">
                <a16:creationId xmlns:a16="http://schemas.microsoft.com/office/drawing/2014/main" id="{C01F6CC7-2185-8E54-CE9A-569E38A5DFAB}"/>
              </a:ext>
            </a:extLst>
          </p:cNvPr>
          <p:cNvSpPr>
            <a:spLocks noGrp="1"/>
          </p:cNvSpPr>
          <p:nvPr/>
        </p:nvSpPr>
        <p:spPr>
          <a:xfrm>
            <a:off x="182880" y="1399032"/>
            <a:ext cx="1225296" cy="512064"/>
          </a:xfrm>
          <a:prstGeom prst="rect">
            <a:avLst/>
          </a:prstGeom>
          <a:noFill/>
        </p:spPr>
        <p:txBody>
          <a:bodyPr wrap="square" anchor="ctr"/>
          <a:lstStyle/>
          <a:p>
            <a:r>
              <a:rPr lang="en-US" sz="1250" b="1" dirty="0">
                <a:solidFill>
                  <a:srgbClr val="A42037"/>
                </a:solidFill>
                <a:latin typeface="Calibri"/>
                <a:ea typeface="Calibri"/>
                <a:cs typeface="Calibri"/>
              </a:rPr>
              <a:t>Introduction</a:t>
            </a:r>
            <a:endParaRPr sz="1250" b="1" dirty="0">
              <a:solidFill>
                <a:srgbClr val="A42037"/>
              </a:solidFill>
              <a:latin typeface="Calibri"/>
              <a:ea typeface="Calibri"/>
              <a:cs typeface="Calibri"/>
            </a:endParaRPr>
          </a:p>
        </p:txBody>
      </p:sp>
      <p:sp>
        <p:nvSpPr>
          <p:cNvPr id="5" name="Text 3">
            <a:extLst>
              <a:ext uri="{FF2B5EF4-FFF2-40B4-BE49-F238E27FC236}">
                <a16:creationId xmlns:a16="http://schemas.microsoft.com/office/drawing/2014/main" id="{EE0AE79E-7FC1-1D86-2CF2-86F47FA911BE}"/>
              </a:ext>
            </a:extLst>
          </p:cNvPr>
          <p:cNvSpPr>
            <a:spLocks noGrp="1"/>
          </p:cNvSpPr>
          <p:nvPr/>
        </p:nvSpPr>
        <p:spPr>
          <a:xfrm>
            <a:off x="182880" y="2267712"/>
            <a:ext cx="1225296" cy="512064"/>
          </a:xfrm>
          <a:prstGeom prst="rect">
            <a:avLst/>
          </a:prstGeom>
          <a:noFill/>
        </p:spPr>
        <p:txBody>
          <a:bodyPr wrap="square" anchor="ctr"/>
          <a:lstStyle/>
          <a:p>
            <a:r>
              <a:rPr sz="1250">
                <a:solidFill>
                  <a:srgbClr val="EACBD1"/>
                </a:solidFill>
                <a:latin typeface="Calibri"/>
                <a:ea typeface="Calibri"/>
                <a:cs typeface="Calibri"/>
              </a:rPr>
              <a:t>Bell Routing</a:t>
            </a:r>
          </a:p>
        </p:txBody>
      </p:sp>
      <p:sp>
        <p:nvSpPr>
          <p:cNvPr id="7" name="Text 5">
            <a:extLst>
              <a:ext uri="{FF2B5EF4-FFF2-40B4-BE49-F238E27FC236}">
                <a16:creationId xmlns:a16="http://schemas.microsoft.com/office/drawing/2014/main" id="{CCA6866E-DD4F-9E1C-6586-AAA165DFF2D1}"/>
              </a:ext>
            </a:extLst>
          </p:cNvPr>
          <p:cNvSpPr>
            <a:spLocks noGrp="1"/>
          </p:cNvSpPr>
          <p:nvPr/>
        </p:nvSpPr>
        <p:spPr>
          <a:xfrm>
            <a:off x="182880" y="3136392"/>
            <a:ext cx="1225296" cy="512064"/>
          </a:xfrm>
          <a:prstGeom prst="rect">
            <a:avLst/>
          </a:prstGeom>
          <a:noFill/>
        </p:spPr>
        <p:txBody>
          <a:bodyPr wrap="square" anchor="ctr"/>
          <a:lstStyle/>
          <a:p>
            <a:r>
              <a:rPr sz="1250">
                <a:solidFill>
                  <a:srgbClr val="EACBD1"/>
                </a:solidFill>
                <a:latin typeface="Calibri"/>
                <a:ea typeface="Calibri"/>
                <a:cs typeface="Calibri"/>
              </a:rPr>
              <a:t>Bell + GHZ</a:t>
            </a:r>
          </a:p>
        </p:txBody>
      </p:sp>
      <p:sp>
        <p:nvSpPr>
          <p:cNvPr id="8" name="Text 6">
            <a:extLst>
              <a:ext uri="{FF2B5EF4-FFF2-40B4-BE49-F238E27FC236}">
                <a16:creationId xmlns:a16="http://schemas.microsoft.com/office/drawing/2014/main" id="{D2B23E6B-5C09-3C12-E03A-25880EA47A10}"/>
              </a:ext>
            </a:extLst>
          </p:cNvPr>
          <p:cNvSpPr>
            <a:spLocks noGrp="1"/>
          </p:cNvSpPr>
          <p:nvPr/>
        </p:nvSpPr>
        <p:spPr>
          <a:xfrm>
            <a:off x="182880" y="4005072"/>
            <a:ext cx="1225296" cy="512064"/>
          </a:xfrm>
          <a:prstGeom prst="rect">
            <a:avLst/>
          </a:prstGeom>
          <a:noFill/>
        </p:spPr>
        <p:txBody>
          <a:bodyPr wrap="square" anchor="ctr"/>
          <a:lstStyle/>
          <a:p>
            <a:r>
              <a:rPr sz="1250">
                <a:solidFill>
                  <a:srgbClr val="EACBD1"/>
                </a:solidFill>
                <a:latin typeface="Calibri"/>
                <a:ea typeface="Calibri"/>
                <a:cs typeface="Calibri"/>
              </a:rPr>
              <a:t>Planning</a:t>
            </a:r>
          </a:p>
        </p:txBody>
      </p:sp>
      <p:sp>
        <p:nvSpPr>
          <p:cNvPr id="9" name="Text 7">
            <a:extLst>
              <a:ext uri="{FF2B5EF4-FFF2-40B4-BE49-F238E27FC236}">
                <a16:creationId xmlns:a16="http://schemas.microsoft.com/office/drawing/2014/main" id="{C8220C2A-F466-9ADD-6295-9C6BAC0646BD}"/>
              </a:ext>
            </a:extLst>
          </p:cNvPr>
          <p:cNvSpPr>
            <a:spLocks noGrp="1"/>
          </p:cNvSpPr>
          <p:nvPr/>
        </p:nvSpPr>
        <p:spPr>
          <a:xfrm>
            <a:off x="182880" y="4873752"/>
            <a:ext cx="1225296" cy="512064"/>
          </a:xfrm>
          <a:prstGeom prst="rect">
            <a:avLst/>
          </a:prstGeom>
          <a:noFill/>
        </p:spPr>
        <p:txBody>
          <a:bodyPr wrap="square" anchor="ctr"/>
          <a:lstStyle/>
          <a:p>
            <a:r>
              <a:rPr lang="en-US" sz="1250" dirty="0">
                <a:solidFill>
                  <a:srgbClr val="EACBD1"/>
                </a:solidFill>
                <a:latin typeface="Calibri"/>
                <a:ea typeface="Calibri"/>
                <a:cs typeface="Calibri"/>
              </a:rPr>
              <a:t>Conclusion</a:t>
            </a:r>
            <a:endParaRPr sz="1250" dirty="0">
              <a:solidFill>
                <a:srgbClr val="EACBD1"/>
              </a:solidFill>
              <a:latin typeface="Calibri"/>
              <a:ea typeface="Calibri"/>
              <a:cs typeface="Calibri"/>
            </a:endParaRPr>
          </a:p>
        </p:txBody>
      </p:sp>
      <p:sp>
        <p:nvSpPr>
          <p:cNvPr id="10" name="Text 8">
            <a:extLst>
              <a:ext uri="{FF2B5EF4-FFF2-40B4-BE49-F238E27FC236}">
                <a16:creationId xmlns:a16="http://schemas.microsoft.com/office/drawing/2014/main" id="{37DC2649-DFE8-9974-283A-F66DE3E5638A}"/>
              </a:ext>
            </a:extLst>
          </p:cNvPr>
          <p:cNvSpPr>
            <a:spLocks noGrp="1"/>
          </p:cNvSpPr>
          <p:nvPr/>
        </p:nvSpPr>
        <p:spPr>
          <a:xfrm>
            <a:off x="2011680" y="347472"/>
            <a:ext cx="9677095" cy="292608"/>
          </a:xfrm>
          <a:prstGeom prst="rect">
            <a:avLst/>
          </a:prstGeom>
          <a:noFill/>
        </p:spPr>
        <p:txBody>
          <a:bodyPr wrap="none" anchor="ctr"/>
          <a:lstStyle/>
          <a:p>
            <a:r>
              <a:rPr lang="en-US" sz="1200" b="1" spc="100" dirty="0">
                <a:solidFill>
                  <a:srgbClr val="A42037"/>
                </a:solidFill>
                <a:latin typeface="Calibri"/>
                <a:ea typeface="Calibri"/>
                <a:cs typeface="Calibri"/>
              </a:rPr>
              <a:t>INTRODUCTION</a:t>
            </a:r>
            <a:endParaRPr sz="1200" b="1" spc="100" dirty="0">
              <a:solidFill>
                <a:srgbClr val="A42037"/>
              </a:solidFill>
              <a:latin typeface="Calibri"/>
              <a:ea typeface="Calibri"/>
              <a:cs typeface="Calibri"/>
            </a:endParaRPr>
          </a:p>
        </p:txBody>
      </p:sp>
      <p:sp>
        <p:nvSpPr>
          <p:cNvPr id="26" name="Text 24">
            <a:extLst>
              <a:ext uri="{FF2B5EF4-FFF2-40B4-BE49-F238E27FC236}">
                <a16:creationId xmlns:a16="http://schemas.microsoft.com/office/drawing/2014/main" id="{3A1F3E05-C933-B298-63B7-690BB37932BB}"/>
              </a:ext>
            </a:extLst>
          </p:cNvPr>
          <p:cNvSpPr>
            <a:spLocks noGrp="1"/>
          </p:cNvSpPr>
          <p:nvPr/>
        </p:nvSpPr>
        <p:spPr>
          <a:xfrm>
            <a:off x="11551615" y="6473952"/>
            <a:ext cx="411480" cy="274320"/>
          </a:xfrm>
          <a:prstGeom prst="rect">
            <a:avLst/>
          </a:prstGeom>
          <a:noFill/>
        </p:spPr>
        <p:txBody>
          <a:bodyPr wrap="square" anchor="ctr"/>
          <a:lstStyle/>
          <a:p>
            <a:fld id="{2E8BF591-F96A-1244-8E2E-9BA53DBA81FC}" type="slidenum">
              <a:rPr lang="en-US" sz="1000" smtClean="0">
                <a:solidFill>
                  <a:srgbClr val="58595B"/>
                </a:solidFill>
                <a:latin typeface="Calibri"/>
                <a:ea typeface="Calibri"/>
                <a:cs typeface="Calibri"/>
              </a:rPr>
              <a:t>84</a:t>
            </a:fld>
            <a:endParaRPr sz="1000" dirty="0">
              <a:solidFill>
                <a:srgbClr val="58595B"/>
              </a:solidFill>
              <a:latin typeface="Calibri"/>
              <a:ea typeface="Calibri"/>
              <a:cs typeface="Calibri"/>
            </a:endParaRPr>
          </a:p>
        </p:txBody>
      </p:sp>
      <p:sp>
        <p:nvSpPr>
          <p:cNvPr id="3" name="Source 8 · Content Placeholder 2">
            <a:extLst>
              <a:ext uri="{FF2B5EF4-FFF2-40B4-BE49-F238E27FC236}">
                <a16:creationId xmlns:a16="http://schemas.microsoft.com/office/drawing/2014/main" id="{84F459AA-6D84-07FB-CD1D-7857C4E7A620}"/>
              </a:ext>
            </a:extLst>
          </p:cNvPr>
          <p:cNvSpPr>
            <a:spLocks noGrp="1"/>
          </p:cNvSpPr>
          <p:nvPr/>
        </p:nvSpPr>
        <p:spPr>
          <a:xfrm>
            <a:off x="1809750" y="1519539"/>
            <a:ext cx="4896242" cy="4162237"/>
          </a:xfrm>
        </p:spPr>
        <p:txBody>
          <a:bodyPr wrap="square" lIns="17271" tIns="17271" rIns="17271" bIns="17271" anchor="t">
            <a:noAutofit/>
          </a:bodyPr>
          <a:lstStyle>
            <a:lvl1pPr marL="345414" indent="-259060" algn="l" defTabSz="863535">
              <a:lnSpc>
                <a:spcPct val="105000"/>
              </a:lnSpc>
              <a:spcBef>
                <a:spcPts val="0"/>
              </a:spcBef>
              <a:spcAft>
                <a:spcPts val="472"/>
              </a:spcAft>
              <a:buFont typeface="Candara"/>
              <a:buChar char="•"/>
              <a:defRPr sz="1889" kern="1200">
                <a:solidFill>
                  <a:srgbClr val="181818"/>
                </a:solidFill>
                <a:latin typeface="Candara"/>
                <a:ea typeface="Candara"/>
                <a:cs typeface="Candara"/>
              </a:defRPr>
            </a:lvl1pPr>
            <a:lvl2pPr marL="690828" indent="-215884" algn="l" defTabSz="863535">
              <a:lnSpc>
                <a:spcPct val="105000"/>
              </a:lnSpc>
              <a:spcBef>
                <a:spcPts val="0"/>
              </a:spcBef>
              <a:spcAft>
                <a:spcPts val="236"/>
              </a:spcAft>
              <a:buFont typeface="Candara"/>
              <a:buChar char="○"/>
              <a:defRPr sz="1700" kern="1200">
                <a:solidFill>
                  <a:srgbClr val="181818"/>
                </a:solidFill>
                <a:latin typeface="Candara"/>
                <a:ea typeface="Candara"/>
                <a:cs typeface="Candara"/>
              </a:defRPr>
            </a:lvl2pPr>
            <a:lvl3pPr marL="949888" indent="-172707" algn="l" defTabSz="863535">
              <a:lnSpc>
                <a:spcPct val="105000"/>
              </a:lnSpc>
              <a:spcBef>
                <a:spcPts val="0"/>
              </a:spcBef>
              <a:spcAft>
                <a:spcPts val="94"/>
              </a:spcAft>
              <a:buFont typeface="Candara"/>
              <a:buChar char="–"/>
              <a:defRPr sz="1511" kern="1200">
                <a:solidFill>
                  <a:srgbClr val="181818"/>
                </a:solidFill>
                <a:latin typeface="Candara"/>
                <a:ea typeface="Candara"/>
                <a:cs typeface="Candara"/>
              </a:defRPr>
            </a:lvl3pPr>
            <a:lvl4pPr marL="1208949" indent="-172707" algn="l" defTabSz="863535">
              <a:lnSpc>
                <a:spcPct val="105000"/>
              </a:lnSpc>
              <a:spcBef>
                <a:spcPts val="0"/>
              </a:spcBef>
              <a:spcAft>
                <a:spcPts val="0"/>
              </a:spcAft>
              <a:buFont typeface="Candara"/>
              <a:buChar char="–"/>
              <a:defRPr sz="1511" kern="1200">
                <a:solidFill>
                  <a:srgbClr val="181818"/>
                </a:solidFill>
                <a:latin typeface="Candara"/>
                <a:ea typeface="Candara"/>
                <a:cs typeface="Candara"/>
              </a:defRPr>
            </a:lvl4pPr>
            <a:lvl5pPr marL="1468009" indent="-172707" algn="l" defTabSz="863535">
              <a:lnSpc>
                <a:spcPct val="105000"/>
              </a:lnSpc>
              <a:spcBef>
                <a:spcPts val="0"/>
              </a:spcBef>
              <a:spcAft>
                <a:spcPts val="0"/>
              </a:spcAft>
              <a:buFont typeface="Candara"/>
              <a:buChar char="–"/>
              <a:defRPr sz="1511" kern="1200">
                <a:solidFill>
                  <a:srgbClr val="181818"/>
                </a:solidFill>
                <a:latin typeface="Candara"/>
                <a:ea typeface="Candara"/>
                <a:cs typeface="Candara"/>
              </a:defRPr>
            </a:lvl5pPr>
            <a:lvl6pPr marL="1727069" indent="-172707" algn="l" defTabSz="863535">
              <a:lnSpc>
                <a:spcPct val="105000"/>
              </a:lnSpc>
              <a:spcBef>
                <a:spcPts val="0"/>
              </a:spcBef>
              <a:spcAft>
                <a:spcPts val="0"/>
              </a:spcAft>
              <a:buFont typeface="Candara"/>
              <a:buChar char="–"/>
              <a:defRPr sz="1511" kern="1200">
                <a:solidFill>
                  <a:srgbClr val="181818"/>
                </a:solidFill>
                <a:latin typeface="Candara"/>
                <a:ea typeface="Candara"/>
                <a:cs typeface="Candara"/>
              </a:defRPr>
            </a:lvl6pPr>
            <a:lvl7pPr marL="1986130" indent="-172707" algn="l" defTabSz="863535">
              <a:lnSpc>
                <a:spcPct val="105000"/>
              </a:lnSpc>
              <a:spcBef>
                <a:spcPts val="0"/>
              </a:spcBef>
              <a:spcAft>
                <a:spcPts val="0"/>
              </a:spcAft>
              <a:buFont typeface="Candara"/>
              <a:buChar char="–"/>
              <a:defRPr sz="1511" kern="1200">
                <a:solidFill>
                  <a:srgbClr val="181818"/>
                </a:solidFill>
                <a:latin typeface="Candara"/>
                <a:ea typeface="Candara"/>
                <a:cs typeface="Candara"/>
              </a:defRPr>
            </a:lvl7pPr>
            <a:lvl8pPr marL="2245190" indent="-172707" algn="l" defTabSz="863535">
              <a:lnSpc>
                <a:spcPct val="105000"/>
              </a:lnSpc>
              <a:spcBef>
                <a:spcPts val="0"/>
              </a:spcBef>
              <a:spcAft>
                <a:spcPts val="0"/>
              </a:spcAft>
              <a:buFont typeface="Candara"/>
              <a:buChar char="–"/>
              <a:defRPr sz="1511" kern="1200">
                <a:solidFill>
                  <a:srgbClr val="181818"/>
                </a:solidFill>
                <a:latin typeface="Candara"/>
                <a:ea typeface="Candara"/>
                <a:cs typeface="Candara"/>
              </a:defRPr>
            </a:lvl8pPr>
            <a:lvl9pPr marL="2504251" indent="-172707" algn="l" defTabSz="863535">
              <a:lnSpc>
                <a:spcPct val="105000"/>
              </a:lnSpc>
              <a:spcBef>
                <a:spcPts val="0"/>
              </a:spcBef>
              <a:spcAft>
                <a:spcPts val="0"/>
              </a:spcAft>
              <a:buFont typeface="Candara"/>
              <a:buChar char="–"/>
              <a:defRPr sz="1511" kern="1200">
                <a:solidFill>
                  <a:srgbClr val="181818"/>
                </a:solidFill>
                <a:latin typeface="Candara"/>
                <a:ea typeface="Candara"/>
                <a:cs typeface="Candara"/>
              </a:defRPr>
            </a:lvl9pPr>
          </a:lstStyle>
          <a:p>
            <a:pPr marL="342900" indent="-342900" defTabSz="914400">
              <a:spcAft>
                <a:spcPts val="1400"/>
              </a:spcAft>
              <a:buSzPct val="100000"/>
            </a:pPr>
            <a:r>
              <a:rPr sz="1800" b="1" dirty="0">
                <a:solidFill>
                  <a:srgbClr val="231F20"/>
                </a:solidFill>
                <a:latin typeface="Calibri" pitchFamily="34" charset="0"/>
                <a:ea typeface="Calibri" pitchFamily="34" charset="-122"/>
                <a:cs typeface="Calibri" pitchFamily="34" charset="-120"/>
              </a:rPr>
              <a:t>Ground-only candidate path</a:t>
            </a:r>
          </a:p>
          <a:p>
            <a:pPr marL="685800" lvl="1" indent="-342900" defTabSz="914400">
              <a:spcAft>
                <a:spcPts val="1400"/>
              </a:spcAft>
              <a:buSzPct val="100000"/>
              <a:buFont typeface="Candara"/>
              <a:buChar char="–"/>
            </a:pPr>
            <a:r>
              <a:rPr sz="1600" dirty="0">
                <a:solidFill>
                  <a:srgbClr val="58595B"/>
                </a:solidFill>
                <a:latin typeface="Calibri" pitchFamily="34" charset="0"/>
                <a:ea typeface="Calibri" pitchFamily="34" charset="-122"/>
                <a:cs typeface="Calibri" pitchFamily="34" charset="-120"/>
              </a:rPr>
              <a:t>Fiber links between ground stations (GS)</a:t>
            </a:r>
          </a:p>
          <a:p>
            <a:pPr marL="685800" lvl="1" indent="-342900" defTabSz="914400">
              <a:spcAft>
                <a:spcPts val="1400"/>
              </a:spcAft>
              <a:buSzPct val="100000"/>
              <a:buFont typeface="Candara"/>
              <a:buChar char="–"/>
            </a:pPr>
            <a:r>
              <a:rPr sz="1600" dirty="0">
                <a:solidFill>
                  <a:srgbClr val="58595B"/>
                </a:solidFill>
                <a:latin typeface="Calibri" pitchFamily="34" charset="0"/>
                <a:ea typeface="Calibri" pitchFamily="34" charset="-122"/>
                <a:cs typeface="Calibri" pitchFamily="34" charset="-120"/>
              </a:rPr>
              <a:t>Bell-state swapping at intermediate </a:t>
            </a:r>
            <a:r>
              <a:rPr lang="en-US" sz="1600" dirty="0">
                <a:solidFill>
                  <a:srgbClr val="58595B"/>
                </a:solidFill>
                <a:latin typeface="Calibri" pitchFamily="34" charset="0"/>
                <a:ea typeface="Calibri" pitchFamily="34" charset="-122"/>
                <a:cs typeface="Calibri" pitchFamily="34" charset="-120"/>
              </a:rPr>
              <a:t>GSs</a:t>
            </a:r>
            <a:endParaRPr sz="1600" dirty="0">
              <a:solidFill>
                <a:srgbClr val="58595B"/>
              </a:solidFill>
              <a:latin typeface="Calibri" pitchFamily="34" charset="0"/>
              <a:ea typeface="Calibri" pitchFamily="34" charset="-122"/>
              <a:cs typeface="Calibri" pitchFamily="34" charset="-120"/>
            </a:endParaRPr>
          </a:p>
          <a:p>
            <a:pPr marL="685800" lvl="1" indent="-342900" defTabSz="914400">
              <a:spcAft>
                <a:spcPts val="1400"/>
              </a:spcAft>
              <a:buSzPct val="100000"/>
              <a:buFont typeface="Candara"/>
              <a:buChar char="–"/>
            </a:pPr>
            <a:r>
              <a:rPr sz="1600" dirty="0">
                <a:solidFill>
                  <a:srgbClr val="58595B"/>
                </a:solidFill>
                <a:latin typeface="Calibri" pitchFamily="34" charset="0"/>
                <a:ea typeface="Calibri" pitchFamily="34" charset="-122"/>
                <a:cs typeface="Calibri" pitchFamily="34" charset="-120"/>
              </a:rPr>
              <a:t>Consumes GS qubits and fiber-channel capacity</a:t>
            </a:r>
          </a:p>
          <a:p>
            <a:pPr marL="685800" lvl="1" indent="-342900" defTabSz="914400">
              <a:spcAft>
                <a:spcPts val="1400"/>
              </a:spcAft>
              <a:buSzPct val="100000"/>
              <a:buFont typeface="Candara"/>
              <a:buChar char="–"/>
            </a:pPr>
            <a:r>
              <a:rPr sz="1600" dirty="0">
                <a:solidFill>
                  <a:srgbClr val="58595B"/>
                </a:solidFill>
                <a:latin typeface="Calibri" pitchFamily="34" charset="0"/>
                <a:ea typeface="Calibri" pitchFamily="34" charset="-122"/>
                <a:cs typeface="Calibri" pitchFamily="34" charset="-120"/>
              </a:rPr>
              <a:t>Good for nearby stations</a:t>
            </a:r>
          </a:p>
          <a:p>
            <a:endParaRPr dirty="0"/>
          </a:p>
        </p:txBody>
      </p:sp>
      <p:sp>
        <p:nvSpPr>
          <p:cNvPr id="11" name="Source 8 · Content Placeholder 3">
            <a:extLst>
              <a:ext uri="{FF2B5EF4-FFF2-40B4-BE49-F238E27FC236}">
                <a16:creationId xmlns:a16="http://schemas.microsoft.com/office/drawing/2014/main" id="{79BB2A20-1E65-0CB4-B47B-25D60D8F1119}"/>
              </a:ext>
            </a:extLst>
          </p:cNvPr>
          <p:cNvSpPr>
            <a:spLocks noGrp="1"/>
          </p:cNvSpPr>
          <p:nvPr/>
        </p:nvSpPr>
        <p:spPr>
          <a:xfrm>
            <a:off x="6990958" y="1519539"/>
            <a:ext cx="4896242" cy="4162237"/>
          </a:xfrm>
        </p:spPr>
        <p:txBody>
          <a:bodyPr wrap="square" lIns="17271" tIns="17271" rIns="17271" bIns="17271" anchor="t">
            <a:noAutofit/>
          </a:bodyPr>
          <a:lstStyle>
            <a:lvl1pPr marL="345414" indent="-259060" algn="l" defTabSz="863535">
              <a:lnSpc>
                <a:spcPct val="105000"/>
              </a:lnSpc>
              <a:spcBef>
                <a:spcPts val="0"/>
              </a:spcBef>
              <a:spcAft>
                <a:spcPts val="472"/>
              </a:spcAft>
              <a:buFont typeface="Candara"/>
              <a:buChar char="•"/>
              <a:defRPr sz="1889" kern="1200">
                <a:solidFill>
                  <a:srgbClr val="181818"/>
                </a:solidFill>
                <a:latin typeface="Candara"/>
                <a:ea typeface="Candara"/>
                <a:cs typeface="Candara"/>
              </a:defRPr>
            </a:lvl1pPr>
            <a:lvl2pPr marL="690828" indent="-215884" algn="l" defTabSz="863535">
              <a:lnSpc>
                <a:spcPct val="105000"/>
              </a:lnSpc>
              <a:spcBef>
                <a:spcPts val="0"/>
              </a:spcBef>
              <a:spcAft>
                <a:spcPts val="236"/>
              </a:spcAft>
              <a:buFont typeface="Candara"/>
              <a:buChar char="○"/>
              <a:defRPr sz="1700" kern="1200">
                <a:solidFill>
                  <a:srgbClr val="181818"/>
                </a:solidFill>
                <a:latin typeface="Candara"/>
                <a:ea typeface="Candara"/>
                <a:cs typeface="Candara"/>
              </a:defRPr>
            </a:lvl2pPr>
            <a:lvl3pPr marL="949888" indent="-172707" algn="l" defTabSz="863535">
              <a:lnSpc>
                <a:spcPct val="105000"/>
              </a:lnSpc>
              <a:spcBef>
                <a:spcPts val="0"/>
              </a:spcBef>
              <a:spcAft>
                <a:spcPts val="94"/>
              </a:spcAft>
              <a:buFont typeface="Candara"/>
              <a:buChar char="–"/>
              <a:defRPr sz="1511" kern="1200">
                <a:solidFill>
                  <a:srgbClr val="181818"/>
                </a:solidFill>
                <a:latin typeface="Candara"/>
                <a:ea typeface="Candara"/>
                <a:cs typeface="Candara"/>
              </a:defRPr>
            </a:lvl3pPr>
            <a:lvl4pPr marL="1208949" indent="-172707" algn="l" defTabSz="863535">
              <a:lnSpc>
                <a:spcPct val="105000"/>
              </a:lnSpc>
              <a:spcBef>
                <a:spcPts val="0"/>
              </a:spcBef>
              <a:spcAft>
                <a:spcPts val="0"/>
              </a:spcAft>
              <a:buFont typeface="Candara"/>
              <a:buChar char="–"/>
              <a:defRPr sz="1511" kern="1200">
                <a:solidFill>
                  <a:srgbClr val="181818"/>
                </a:solidFill>
                <a:latin typeface="Candara"/>
                <a:ea typeface="Candara"/>
                <a:cs typeface="Candara"/>
              </a:defRPr>
            </a:lvl4pPr>
            <a:lvl5pPr marL="1468009" indent="-172707" algn="l" defTabSz="863535">
              <a:lnSpc>
                <a:spcPct val="105000"/>
              </a:lnSpc>
              <a:spcBef>
                <a:spcPts val="0"/>
              </a:spcBef>
              <a:spcAft>
                <a:spcPts val="0"/>
              </a:spcAft>
              <a:buFont typeface="Candara"/>
              <a:buChar char="–"/>
              <a:defRPr sz="1511" kern="1200">
                <a:solidFill>
                  <a:srgbClr val="181818"/>
                </a:solidFill>
                <a:latin typeface="Candara"/>
                <a:ea typeface="Candara"/>
                <a:cs typeface="Candara"/>
              </a:defRPr>
            </a:lvl5pPr>
            <a:lvl6pPr marL="1727069" indent="-172707" algn="l" defTabSz="863535">
              <a:lnSpc>
                <a:spcPct val="105000"/>
              </a:lnSpc>
              <a:spcBef>
                <a:spcPts val="0"/>
              </a:spcBef>
              <a:spcAft>
                <a:spcPts val="0"/>
              </a:spcAft>
              <a:buFont typeface="Candara"/>
              <a:buChar char="–"/>
              <a:defRPr sz="1511" kern="1200">
                <a:solidFill>
                  <a:srgbClr val="181818"/>
                </a:solidFill>
                <a:latin typeface="Candara"/>
                <a:ea typeface="Candara"/>
                <a:cs typeface="Candara"/>
              </a:defRPr>
            </a:lvl6pPr>
            <a:lvl7pPr marL="1986130" indent="-172707" algn="l" defTabSz="863535">
              <a:lnSpc>
                <a:spcPct val="105000"/>
              </a:lnSpc>
              <a:spcBef>
                <a:spcPts val="0"/>
              </a:spcBef>
              <a:spcAft>
                <a:spcPts val="0"/>
              </a:spcAft>
              <a:buFont typeface="Candara"/>
              <a:buChar char="–"/>
              <a:defRPr sz="1511" kern="1200">
                <a:solidFill>
                  <a:srgbClr val="181818"/>
                </a:solidFill>
                <a:latin typeface="Candara"/>
                <a:ea typeface="Candara"/>
                <a:cs typeface="Candara"/>
              </a:defRPr>
            </a:lvl7pPr>
            <a:lvl8pPr marL="2245190" indent="-172707" algn="l" defTabSz="863535">
              <a:lnSpc>
                <a:spcPct val="105000"/>
              </a:lnSpc>
              <a:spcBef>
                <a:spcPts val="0"/>
              </a:spcBef>
              <a:spcAft>
                <a:spcPts val="0"/>
              </a:spcAft>
              <a:buFont typeface="Candara"/>
              <a:buChar char="–"/>
              <a:defRPr sz="1511" kern="1200">
                <a:solidFill>
                  <a:srgbClr val="181818"/>
                </a:solidFill>
                <a:latin typeface="Candara"/>
                <a:ea typeface="Candara"/>
                <a:cs typeface="Candara"/>
              </a:defRPr>
            </a:lvl8pPr>
            <a:lvl9pPr marL="2504251" indent="-172707" algn="l" defTabSz="863535">
              <a:lnSpc>
                <a:spcPct val="105000"/>
              </a:lnSpc>
              <a:spcBef>
                <a:spcPts val="0"/>
              </a:spcBef>
              <a:spcAft>
                <a:spcPts val="0"/>
              </a:spcAft>
              <a:buFont typeface="Candara"/>
              <a:buChar char="–"/>
              <a:defRPr sz="1511" kern="1200">
                <a:solidFill>
                  <a:srgbClr val="181818"/>
                </a:solidFill>
                <a:latin typeface="Candara"/>
                <a:ea typeface="Candara"/>
                <a:cs typeface="Candara"/>
              </a:defRPr>
            </a:lvl9pPr>
          </a:lstStyle>
          <a:p>
            <a:pPr marL="342900" indent="-342900" defTabSz="914400">
              <a:spcAft>
                <a:spcPts val="1400"/>
              </a:spcAft>
              <a:buSzPct val="100000"/>
            </a:pPr>
            <a:r>
              <a:rPr sz="1800" b="1" dirty="0">
                <a:solidFill>
                  <a:srgbClr val="231F20"/>
                </a:solidFill>
                <a:latin typeface="Calibri" pitchFamily="34" charset="0"/>
                <a:ea typeface="Calibri" pitchFamily="34" charset="-122"/>
                <a:cs typeface="Calibri" pitchFamily="34" charset="-120"/>
              </a:rPr>
              <a:t>Satellite-assisted candidate path</a:t>
            </a:r>
          </a:p>
          <a:p>
            <a:pPr marL="685800" lvl="1" indent="-342900" defTabSz="914400">
              <a:spcAft>
                <a:spcPts val="1400"/>
              </a:spcAft>
              <a:buSzPct val="100000"/>
              <a:buFont typeface="Candara"/>
              <a:buChar char="–"/>
            </a:pPr>
            <a:r>
              <a:rPr sz="1600" dirty="0">
                <a:solidFill>
                  <a:srgbClr val="58595B"/>
                </a:solidFill>
                <a:latin typeface="Calibri" pitchFamily="34" charset="0"/>
                <a:ea typeface="Calibri" pitchFamily="34" charset="-122"/>
                <a:cs typeface="Calibri" pitchFamily="34" charset="-120"/>
              </a:rPr>
              <a:t>GS–SAT uplink, SAT forwarding, SAT–GS downlink</a:t>
            </a:r>
          </a:p>
          <a:p>
            <a:pPr marL="685800" lvl="1" indent="-342900" defTabSz="914400">
              <a:spcAft>
                <a:spcPts val="1400"/>
              </a:spcAft>
              <a:buSzPct val="100000"/>
              <a:buFont typeface="Candara"/>
              <a:buChar char="–"/>
            </a:pPr>
            <a:r>
              <a:rPr sz="1600" dirty="0">
                <a:solidFill>
                  <a:srgbClr val="58595B"/>
                </a:solidFill>
                <a:latin typeface="Calibri" pitchFamily="34" charset="0"/>
                <a:ea typeface="Calibri" pitchFamily="34" charset="-122"/>
                <a:cs typeface="Calibri" pitchFamily="34" charset="-120"/>
              </a:rPr>
              <a:t>Consumes satellite lenses and endpoint GS qubits</a:t>
            </a:r>
          </a:p>
          <a:p>
            <a:pPr marL="685800" lvl="1" indent="-342900" defTabSz="914400">
              <a:spcAft>
                <a:spcPts val="1400"/>
              </a:spcAft>
              <a:buSzPct val="100000"/>
              <a:buFont typeface="Candara"/>
              <a:buChar char="–"/>
            </a:pPr>
            <a:r>
              <a:rPr sz="1600" dirty="0">
                <a:solidFill>
                  <a:srgbClr val="58595B"/>
                </a:solidFill>
                <a:latin typeface="Calibri" pitchFamily="34" charset="0"/>
                <a:ea typeface="Calibri" pitchFamily="34" charset="-122"/>
                <a:cs typeface="Calibri" pitchFamily="34" charset="-120"/>
              </a:rPr>
              <a:t>Limited by visibility and the number of optical lenses in satellite</a:t>
            </a:r>
          </a:p>
          <a:p>
            <a:pPr marL="685800" lvl="1" indent="-342900" defTabSz="914400">
              <a:spcAft>
                <a:spcPts val="1400"/>
              </a:spcAft>
              <a:buSzPct val="100000"/>
              <a:buFont typeface="Candara"/>
              <a:buChar char="–"/>
            </a:pPr>
            <a:r>
              <a:rPr sz="1600" dirty="0">
                <a:solidFill>
                  <a:srgbClr val="58595B"/>
                </a:solidFill>
                <a:latin typeface="Calibri" pitchFamily="34" charset="0"/>
                <a:ea typeface="Calibri" pitchFamily="34" charset="-122"/>
                <a:cs typeface="Calibri" pitchFamily="34" charset="-120"/>
              </a:rPr>
              <a:t>Useful for long-range connectivity</a:t>
            </a:r>
          </a:p>
          <a:p>
            <a:endParaRPr dirty="0"/>
          </a:p>
        </p:txBody>
      </p:sp>
      <p:sp>
        <p:nvSpPr>
          <p:cNvPr id="12" name="Source 8 · Text Placeholder 4">
            <a:extLst>
              <a:ext uri="{FF2B5EF4-FFF2-40B4-BE49-F238E27FC236}">
                <a16:creationId xmlns:a16="http://schemas.microsoft.com/office/drawing/2014/main" id="{36728A75-3249-33E2-DD16-967EA7520DAD}"/>
              </a:ext>
            </a:extLst>
          </p:cNvPr>
          <p:cNvSpPr>
            <a:spLocks noGrp="1"/>
          </p:cNvSpPr>
          <p:nvPr/>
        </p:nvSpPr>
        <p:spPr>
          <a:xfrm>
            <a:off x="2638096" y="6046230"/>
            <a:ext cx="9290621" cy="379955"/>
          </a:xfrm>
        </p:spPr>
        <p:txBody>
          <a:bodyPr wrap="square" lIns="0" tIns="0" rIns="0" bIns="0" anchor="ctr">
            <a:noAutofit/>
          </a:bodyPr>
          <a:lstStyle>
            <a:lvl1pPr marL="0" indent="0" algn="l">
              <a:buNone/>
              <a:defRPr sz="1889" b="1" kern="1200">
                <a:solidFill>
                  <a:srgbClr val="985461"/>
                </a:solidFill>
                <a:latin typeface="Candara"/>
                <a:ea typeface="Candara"/>
                <a:cs typeface="Candara"/>
              </a:defRPr>
            </a:lvl1pPr>
          </a:lstStyle>
          <a:p>
            <a:r>
              <a:rPr sz="1800" dirty="0"/>
              <a:t>A path choice determines both its success probability and its hardware consumption.</a:t>
            </a:r>
          </a:p>
        </p:txBody>
      </p:sp>
      <p:sp>
        <p:nvSpPr>
          <p:cNvPr id="13" name="Text 9">
            <a:extLst>
              <a:ext uri="{FF2B5EF4-FFF2-40B4-BE49-F238E27FC236}">
                <a16:creationId xmlns:a16="http://schemas.microsoft.com/office/drawing/2014/main" id="{91C850AE-B588-9823-2F6F-A02742ADCB98}"/>
              </a:ext>
            </a:extLst>
          </p:cNvPr>
          <p:cNvSpPr>
            <a:spLocks noGrp="1"/>
          </p:cNvSpPr>
          <p:nvPr/>
        </p:nvSpPr>
        <p:spPr>
          <a:xfrm>
            <a:off x="2011680" y="621792"/>
            <a:ext cx="9677095" cy="658368"/>
          </a:xfrm>
          <a:prstGeom prst="rect">
            <a:avLst/>
          </a:prstGeom>
          <a:noFill/>
        </p:spPr>
        <p:txBody>
          <a:bodyPr wrap="square" anchor="ctr"/>
          <a:lstStyle/>
          <a:p>
            <a:r>
              <a:rPr sz="3000" b="1">
                <a:solidFill>
                  <a:srgbClr val="231F20"/>
                </a:solidFill>
                <a:latin typeface="Cambria"/>
                <a:ea typeface="Cambria"/>
                <a:cs typeface="Cambria"/>
              </a:rPr>
              <a:t>Ground and satellite paths use distinct resources</a:t>
            </a:r>
          </a:p>
        </p:txBody>
      </p:sp>
      <p:grpSp>
        <p:nvGrpSpPr>
          <p:cNvPr id="14" name="Group 13">
            <a:extLst>
              <a:ext uri="{FF2B5EF4-FFF2-40B4-BE49-F238E27FC236}">
                <a16:creationId xmlns:a16="http://schemas.microsoft.com/office/drawing/2014/main" id="{855E8A2B-57A8-FAFB-E5BB-F067B411C5EE}"/>
              </a:ext>
            </a:extLst>
          </p:cNvPr>
          <p:cNvGrpSpPr/>
          <p:nvPr/>
        </p:nvGrpSpPr>
        <p:grpSpPr>
          <a:xfrm>
            <a:off x="2637043" y="3745681"/>
            <a:ext cx="2133186" cy="1868293"/>
            <a:chOff x="2160655" y="3586951"/>
            <a:chExt cx="2133186" cy="1868293"/>
          </a:xfrm>
        </p:grpSpPr>
        <p:sp>
          <p:nvSpPr>
            <p:cNvPr id="15" name="Freeform: Shape 11">
              <a:extLst>
                <a:ext uri="{FF2B5EF4-FFF2-40B4-BE49-F238E27FC236}">
                  <a16:creationId xmlns:a16="http://schemas.microsoft.com/office/drawing/2014/main" id="{B979DB4F-A2F1-A754-95DE-1EAB064A7EDC}"/>
                </a:ext>
              </a:extLst>
            </p:cNvPr>
            <p:cNvSpPr/>
            <p:nvPr/>
          </p:nvSpPr>
          <p:spPr>
            <a:xfrm>
              <a:off x="3005679" y="3586951"/>
              <a:ext cx="448309" cy="1868266"/>
            </a:xfrm>
            <a:custGeom>
              <a:avLst/>
              <a:gdLst>
                <a:gd name="csX0" fmla="*/ 0 w 526256"/>
                <a:gd name="csY0" fmla="*/ 0 h 2369105"/>
                <a:gd name="csX1" fmla="*/ 526256 w 526256"/>
                <a:gd name="csY1" fmla="*/ 0 h 2369105"/>
                <a:gd name="csX2" fmla="*/ 526256 w 526256"/>
                <a:gd name="csY2" fmla="*/ 2369106 h 2369105"/>
                <a:gd name="csX3" fmla="*/ 0 w 526256"/>
                <a:gd name="csY3" fmla="*/ 2369106 h 2369105"/>
              </a:gdLst>
              <a:ahLst/>
              <a:cxnLst>
                <a:cxn ang="0">
                  <a:pos x="csX0" y="csY0"/>
                </a:cxn>
                <a:cxn ang="0">
                  <a:pos x="csX1" y="csY1"/>
                </a:cxn>
                <a:cxn ang="0">
                  <a:pos x="csX2" y="csY2"/>
                </a:cxn>
                <a:cxn ang="0">
                  <a:pos x="csX3" y="csY3"/>
                </a:cxn>
              </a:cxnLst>
              <a:rect l="l" t="t" r="r" b="b"/>
              <a:pathLst>
                <a:path w="526256" h="2369105">
                  <a:moveTo>
                    <a:pt x="0" y="0"/>
                  </a:moveTo>
                  <a:lnTo>
                    <a:pt x="526256" y="0"/>
                  </a:lnTo>
                  <a:lnTo>
                    <a:pt x="526256" y="2369106"/>
                  </a:lnTo>
                  <a:lnTo>
                    <a:pt x="0" y="2369106"/>
                  </a:lnTo>
                  <a:close/>
                </a:path>
              </a:pathLst>
            </a:custGeom>
            <a:solidFill>
              <a:srgbClr val="000000">
                <a:alpha val="0"/>
              </a:srgbClr>
            </a:solidFill>
            <a:ln w="7560" cap="sq">
              <a:noFill/>
              <a:prstDash val="solid"/>
              <a:miter/>
            </a:ln>
          </p:spPr>
          <p:txBody>
            <a:bodyPr/>
            <a:lstStyle/>
            <a:p>
              <a:endParaRPr lang="en-US" noProof="0"/>
            </a:p>
          </p:txBody>
        </p:sp>
        <p:sp>
          <p:nvSpPr>
            <p:cNvPr id="16" name="Freeform: Shape 12">
              <a:extLst>
                <a:ext uri="{FF2B5EF4-FFF2-40B4-BE49-F238E27FC236}">
                  <a16:creationId xmlns:a16="http://schemas.microsoft.com/office/drawing/2014/main" id="{9B9243C9-75B8-1FC0-52D3-8395C7A53E7E}"/>
                </a:ext>
              </a:extLst>
            </p:cNvPr>
            <p:cNvSpPr/>
            <p:nvPr/>
          </p:nvSpPr>
          <p:spPr>
            <a:xfrm>
              <a:off x="3005679" y="3586951"/>
              <a:ext cx="448309" cy="1868266"/>
            </a:xfrm>
            <a:custGeom>
              <a:avLst/>
              <a:gdLst>
                <a:gd name="csX0" fmla="*/ 0 w 526256"/>
                <a:gd name="csY0" fmla="*/ 0 h 2369105"/>
                <a:gd name="csX1" fmla="*/ 526256 w 526256"/>
                <a:gd name="csY1" fmla="*/ 0 h 2369105"/>
                <a:gd name="csX2" fmla="*/ 526256 w 526256"/>
                <a:gd name="csY2" fmla="*/ 2369106 h 2369105"/>
                <a:gd name="csX3" fmla="*/ 0 w 526256"/>
                <a:gd name="csY3" fmla="*/ 2369106 h 2369105"/>
              </a:gdLst>
              <a:ahLst/>
              <a:cxnLst>
                <a:cxn ang="0">
                  <a:pos x="csX0" y="csY0"/>
                </a:cxn>
                <a:cxn ang="0">
                  <a:pos x="csX1" y="csY1"/>
                </a:cxn>
                <a:cxn ang="0">
                  <a:pos x="csX2" y="csY2"/>
                </a:cxn>
                <a:cxn ang="0">
                  <a:pos x="csX3" y="csY3"/>
                </a:cxn>
              </a:cxnLst>
              <a:rect l="l" t="t" r="r" b="b"/>
              <a:pathLst>
                <a:path w="526256" h="2369105">
                  <a:moveTo>
                    <a:pt x="0" y="0"/>
                  </a:moveTo>
                  <a:lnTo>
                    <a:pt x="526256" y="0"/>
                  </a:lnTo>
                  <a:lnTo>
                    <a:pt x="526256" y="2369106"/>
                  </a:lnTo>
                  <a:lnTo>
                    <a:pt x="0" y="2369106"/>
                  </a:lnTo>
                  <a:close/>
                </a:path>
              </a:pathLst>
            </a:custGeom>
            <a:noFill/>
            <a:ln w="7560" cap="flat">
              <a:solidFill>
                <a:srgbClr val="000000"/>
              </a:solidFill>
              <a:prstDash val="dash"/>
              <a:round/>
            </a:ln>
          </p:spPr>
          <p:txBody>
            <a:bodyPr/>
            <a:lstStyle/>
            <a:p>
              <a:endParaRPr lang="en-US" noProof="0"/>
            </a:p>
          </p:txBody>
        </p:sp>
        <p:sp>
          <p:nvSpPr>
            <p:cNvPr id="17" name="Freeform: Shape 13">
              <a:extLst>
                <a:ext uri="{FF2B5EF4-FFF2-40B4-BE49-F238E27FC236}">
                  <a16:creationId xmlns:a16="http://schemas.microsoft.com/office/drawing/2014/main" id="{17AF0131-C26E-45A3-A355-43DED83FF407}"/>
                </a:ext>
              </a:extLst>
            </p:cNvPr>
            <p:cNvSpPr/>
            <p:nvPr/>
          </p:nvSpPr>
          <p:spPr>
            <a:xfrm>
              <a:off x="3845532" y="3586951"/>
              <a:ext cx="448309" cy="1868266"/>
            </a:xfrm>
            <a:custGeom>
              <a:avLst/>
              <a:gdLst>
                <a:gd name="csX0" fmla="*/ 0 w 526256"/>
                <a:gd name="csY0" fmla="*/ 0 h 2369105"/>
                <a:gd name="csX1" fmla="*/ 526256 w 526256"/>
                <a:gd name="csY1" fmla="*/ 0 h 2369105"/>
                <a:gd name="csX2" fmla="*/ 526256 w 526256"/>
                <a:gd name="csY2" fmla="*/ 2369106 h 2369105"/>
                <a:gd name="csX3" fmla="*/ 0 w 526256"/>
                <a:gd name="csY3" fmla="*/ 2369106 h 2369105"/>
              </a:gdLst>
              <a:ahLst/>
              <a:cxnLst>
                <a:cxn ang="0">
                  <a:pos x="csX0" y="csY0"/>
                </a:cxn>
                <a:cxn ang="0">
                  <a:pos x="csX1" y="csY1"/>
                </a:cxn>
                <a:cxn ang="0">
                  <a:pos x="csX2" y="csY2"/>
                </a:cxn>
                <a:cxn ang="0">
                  <a:pos x="csX3" y="csY3"/>
                </a:cxn>
              </a:cxnLst>
              <a:rect l="l" t="t" r="r" b="b"/>
              <a:pathLst>
                <a:path w="526256" h="2369105">
                  <a:moveTo>
                    <a:pt x="0" y="0"/>
                  </a:moveTo>
                  <a:lnTo>
                    <a:pt x="526256" y="0"/>
                  </a:lnTo>
                  <a:lnTo>
                    <a:pt x="526256" y="2369106"/>
                  </a:lnTo>
                  <a:lnTo>
                    <a:pt x="0" y="2369106"/>
                  </a:lnTo>
                  <a:close/>
                </a:path>
              </a:pathLst>
            </a:custGeom>
            <a:solidFill>
              <a:srgbClr val="000000">
                <a:alpha val="0"/>
              </a:srgbClr>
            </a:solidFill>
            <a:ln w="7560" cap="sq">
              <a:noFill/>
              <a:prstDash val="solid"/>
              <a:miter/>
            </a:ln>
          </p:spPr>
          <p:txBody>
            <a:bodyPr/>
            <a:lstStyle/>
            <a:p>
              <a:endParaRPr lang="en-US" noProof="0"/>
            </a:p>
          </p:txBody>
        </p:sp>
        <p:sp>
          <p:nvSpPr>
            <p:cNvPr id="18" name="Freeform: Shape 14">
              <a:extLst>
                <a:ext uri="{FF2B5EF4-FFF2-40B4-BE49-F238E27FC236}">
                  <a16:creationId xmlns:a16="http://schemas.microsoft.com/office/drawing/2014/main" id="{BDA194BD-C5C9-F1ED-4FDD-67A1D7CBED4B}"/>
                </a:ext>
              </a:extLst>
            </p:cNvPr>
            <p:cNvSpPr/>
            <p:nvPr/>
          </p:nvSpPr>
          <p:spPr>
            <a:xfrm>
              <a:off x="3845532" y="3586951"/>
              <a:ext cx="448309" cy="1868266"/>
            </a:xfrm>
            <a:custGeom>
              <a:avLst/>
              <a:gdLst>
                <a:gd name="csX0" fmla="*/ 0 w 526256"/>
                <a:gd name="csY0" fmla="*/ 0 h 2369105"/>
                <a:gd name="csX1" fmla="*/ 526256 w 526256"/>
                <a:gd name="csY1" fmla="*/ 0 h 2369105"/>
                <a:gd name="csX2" fmla="*/ 526256 w 526256"/>
                <a:gd name="csY2" fmla="*/ 2369106 h 2369105"/>
                <a:gd name="csX3" fmla="*/ 0 w 526256"/>
                <a:gd name="csY3" fmla="*/ 2369106 h 2369105"/>
              </a:gdLst>
              <a:ahLst/>
              <a:cxnLst>
                <a:cxn ang="0">
                  <a:pos x="csX0" y="csY0"/>
                </a:cxn>
                <a:cxn ang="0">
                  <a:pos x="csX1" y="csY1"/>
                </a:cxn>
                <a:cxn ang="0">
                  <a:pos x="csX2" y="csY2"/>
                </a:cxn>
                <a:cxn ang="0">
                  <a:pos x="csX3" y="csY3"/>
                </a:cxn>
              </a:cxnLst>
              <a:rect l="l" t="t" r="r" b="b"/>
              <a:pathLst>
                <a:path w="526256" h="2369105">
                  <a:moveTo>
                    <a:pt x="0" y="0"/>
                  </a:moveTo>
                  <a:lnTo>
                    <a:pt x="526256" y="0"/>
                  </a:lnTo>
                  <a:lnTo>
                    <a:pt x="526256" y="2369106"/>
                  </a:lnTo>
                  <a:lnTo>
                    <a:pt x="0" y="2369106"/>
                  </a:lnTo>
                  <a:close/>
                </a:path>
              </a:pathLst>
            </a:custGeom>
            <a:noFill/>
            <a:ln w="7560" cap="flat">
              <a:solidFill>
                <a:srgbClr val="000000"/>
              </a:solidFill>
              <a:prstDash val="dash"/>
              <a:round/>
            </a:ln>
          </p:spPr>
          <p:txBody>
            <a:bodyPr/>
            <a:lstStyle/>
            <a:p>
              <a:endParaRPr lang="en-US" noProof="0"/>
            </a:p>
          </p:txBody>
        </p:sp>
        <p:sp>
          <p:nvSpPr>
            <p:cNvPr id="19" name="Freeform: Shape 15">
              <a:extLst>
                <a:ext uri="{FF2B5EF4-FFF2-40B4-BE49-F238E27FC236}">
                  <a16:creationId xmlns:a16="http://schemas.microsoft.com/office/drawing/2014/main" id="{01AAB7C6-3435-D7BC-8CC5-E5A26465287E}"/>
                </a:ext>
              </a:extLst>
            </p:cNvPr>
            <p:cNvSpPr/>
            <p:nvPr/>
          </p:nvSpPr>
          <p:spPr>
            <a:xfrm>
              <a:off x="2160655" y="3586951"/>
              <a:ext cx="551358" cy="1868266"/>
            </a:xfrm>
            <a:custGeom>
              <a:avLst/>
              <a:gdLst>
                <a:gd name="csX0" fmla="*/ 0 w 647223"/>
                <a:gd name="csY0" fmla="*/ 0 h 2369105"/>
                <a:gd name="csX1" fmla="*/ 647224 w 647223"/>
                <a:gd name="csY1" fmla="*/ 0 h 2369105"/>
                <a:gd name="csX2" fmla="*/ 647224 w 647223"/>
                <a:gd name="csY2" fmla="*/ 2369106 h 2369105"/>
                <a:gd name="csX3" fmla="*/ 0 w 647223"/>
                <a:gd name="csY3" fmla="*/ 2369106 h 2369105"/>
              </a:gdLst>
              <a:ahLst/>
              <a:cxnLst>
                <a:cxn ang="0">
                  <a:pos x="csX0" y="csY0"/>
                </a:cxn>
                <a:cxn ang="0">
                  <a:pos x="csX1" y="csY1"/>
                </a:cxn>
                <a:cxn ang="0">
                  <a:pos x="csX2" y="csY2"/>
                </a:cxn>
                <a:cxn ang="0">
                  <a:pos x="csX3" y="csY3"/>
                </a:cxn>
              </a:cxnLst>
              <a:rect l="l" t="t" r="r" b="b"/>
              <a:pathLst>
                <a:path w="647223" h="2369105">
                  <a:moveTo>
                    <a:pt x="0" y="0"/>
                  </a:moveTo>
                  <a:lnTo>
                    <a:pt x="647224" y="0"/>
                  </a:lnTo>
                  <a:lnTo>
                    <a:pt x="647224" y="2369106"/>
                  </a:lnTo>
                  <a:lnTo>
                    <a:pt x="0" y="2369106"/>
                  </a:lnTo>
                  <a:close/>
                </a:path>
              </a:pathLst>
            </a:custGeom>
            <a:solidFill>
              <a:srgbClr val="000000">
                <a:alpha val="0"/>
              </a:srgbClr>
            </a:solidFill>
            <a:ln w="7560" cap="sq">
              <a:noFill/>
              <a:prstDash val="solid"/>
              <a:miter/>
            </a:ln>
          </p:spPr>
          <p:txBody>
            <a:bodyPr/>
            <a:lstStyle/>
            <a:p>
              <a:endParaRPr lang="en-US" noProof="0"/>
            </a:p>
          </p:txBody>
        </p:sp>
        <p:sp>
          <p:nvSpPr>
            <p:cNvPr id="20" name="Freeform: Shape 16">
              <a:extLst>
                <a:ext uri="{FF2B5EF4-FFF2-40B4-BE49-F238E27FC236}">
                  <a16:creationId xmlns:a16="http://schemas.microsoft.com/office/drawing/2014/main" id="{7B0E1653-B08F-0DE8-D07E-794096C12E23}"/>
                </a:ext>
              </a:extLst>
            </p:cNvPr>
            <p:cNvSpPr/>
            <p:nvPr/>
          </p:nvSpPr>
          <p:spPr>
            <a:xfrm>
              <a:off x="2160655" y="3586951"/>
              <a:ext cx="551358" cy="1868266"/>
            </a:xfrm>
            <a:custGeom>
              <a:avLst/>
              <a:gdLst>
                <a:gd name="csX0" fmla="*/ 0 w 647223"/>
                <a:gd name="csY0" fmla="*/ 0 h 2369105"/>
                <a:gd name="csX1" fmla="*/ 647224 w 647223"/>
                <a:gd name="csY1" fmla="*/ 0 h 2369105"/>
                <a:gd name="csX2" fmla="*/ 647224 w 647223"/>
                <a:gd name="csY2" fmla="*/ 2369106 h 2369105"/>
                <a:gd name="csX3" fmla="*/ 0 w 647223"/>
                <a:gd name="csY3" fmla="*/ 2369106 h 2369105"/>
              </a:gdLst>
              <a:ahLst/>
              <a:cxnLst>
                <a:cxn ang="0">
                  <a:pos x="csX0" y="csY0"/>
                </a:cxn>
                <a:cxn ang="0">
                  <a:pos x="csX1" y="csY1"/>
                </a:cxn>
                <a:cxn ang="0">
                  <a:pos x="csX2" y="csY2"/>
                </a:cxn>
                <a:cxn ang="0">
                  <a:pos x="csX3" y="csY3"/>
                </a:cxn>
              </a:cxnLst>
              <a:rect l="l" t="t" r="r" b="b"/>
              <a:pathLst>
                <a:path w="647223" h="2369105">
                  <a:moveTo>
                    <a:pt x="0" y="0"/>
                  </a:moveTo>
                  <a:lnTo>
                    <a:pt x="647224" y="0"/>
                  </a:lnTo>
                  <a:lnTo>
                    <a:pt x="647224" y="2369106"/>
                  </a:lnTo>
                  <a:lnTo>
                    <a:pt x="0" y="2369106"/>
                  </a:lnTo>
                  <a:close/>
                </a:path>
              </a:pathLst>
            </a:custGeom>
            <a:noFill/>
            <a:ln w="7560" cap="flat">
              <a:solidFill>
                <a:srgbClr val="000000"/>
              </a:solidFill>
              <a:prstDash val="dash"/>
              <a:round/>
            </a:ln>
          </p:spPr>
          <p:txBody>
            <a:bodyPr/>
            <a:lstStyle/>
            <a:p>
              <a:endParaRPr lang="en-US" noProof="0"/>
            </a:p>
          </p:txBody>
        </p:sp>
        <p:sp>
          <p:nvSpPr>
            <p:cNvPr id="21" name="Freeform: Shape 17">
              <a:extLst>
                <a:ext uri="{FF2B5EF4-FFF2-40B4-BE49-F238E27FC236}">
                  <a16:creationId xmlns:a16="http://schemas.microsoft.com/office/drawing/2014/main" id="{EE0A5D45-223D-85EF-62C4-D0518ADB30E9}"/>
                </a:ext>
              </a:extLst>
            </p:cNvPr>
            <p:cNvSpPr/>
            <p:nvPr/>
          </p:nvSpPr>
          <p:spPr>
            <a:xfrm>
              <a:off x="2206623" y="4942691"/>
              <a:ext cx="343212" cy="317714"/>
            </a:xfrm>
            <a:custGeom>
              <a:avLst/>
              <a:gdLst>
                <a:gd name="csX0" fmla="*/ 0 w 402886"/>
                <a:gd name="csY0" fmla="*/ 0 h 402886"/>
                <a:gd name="csX1" fmla="*/ 402887 w 402886"/>
                <a:gd name="csY1" fmla="*/ 0 h 402886"/>
                <a:gd name="csX2" fmla="*/ 402887 w 402886"/>
                <a:gd name="csY2" fmla="*/ 402887 h 402886"/>
                <a:gd name="csX3" fmla="*/ 0 w 402886"/>
                <a:gd name="csY3" fmla="*/ 402887 h 402886"/>
              </a:gdLst>
              <a:ahLst/>
              <a:cxnLst>
                <a:cxn ang="0">
                  <a:pos x="csX0" y="csY0"/>
                </a:cxn>
                <a:cxn ang="0">
                  <a:pos x="csX1" y="csY1"/>
                </a:cxn>
                <a:cxn ang="0">
                  <a:pos x="csX2" y="csY2"/>
                </a:cxn>
                <a:cxn ang="0">
                  <a:pos x="csX3" y="csY3"/>
                </a:cxn>
              </a:cxnLst>
              <a:rect l="l" t="t" r="r" b="b"/>
              <a:pathLst>
                <a:path w="402886" h="402886">
                  <a:moveTo>
                    <a:pt x="0" y="0"/>
                  </a:moveTo>
                  <a:lnTo>
                    <a:pt x="402887" y="0"/>
                  </a:lnTo>
                  <a:lnTo>
                    <a:pt x="402887" y="402887"/>
                  </a:lnTo>
                  <a:lnTo>
                    <a:pt x="0" y="402887"/>
                  </a:lnTo>
                  <a:close/>
                </a:path>
              </a:pathLst>
            </a:custGeom>
            <a:solidFill>
              <a:srgbClr val="000000">
                <a:alpha val="0"/>
              </a:srgbClr>
            </a:solidFill>
            <a:ln w="7560" cap="sq">
              <a:noFill/>
              <a:prstDash val="solid"/>
              <a:miter/>
            </a:ln>
          </p:spPr>
          <p:txBody>
            <a:bodyPr/>
            <a:lstStyle/>
            <a:p>
              <a:endParaRPr lang="en-US" noProof="0"/>
            </a:p>
          </p:txBody>
        </p:sp>
        <p:pic>
          <p:nvPicPr>
            <p:cNvPr id="22" name="Picture 21">
              <a:extLst>
                <a:ext uri="{FF2B5EF4-FFF2-40B4-BE49-F238E27FC236}">
                  <a16:creationId xmlns:a16="http://schemas.microsoft.com/office/drawing/2014/main" id="{6CFC06B8-67C3-0537-128F-9BAE6372CC4E}"/>
                </a:ext>
              </a:extLst>
            </p:cNvPr>
            <p:cNvPicPr>
              <a:picLocks noChangeAspect="1"/>
            </p:cNvPicPr>
            <p:nvPr/>
          </p:nvPicPr>
          <p:blipFill>
            <a:blip r:embed="rId3"/>
            <a:stretch>
              <a:fillRect/>
            </a:stretch>
          </p:blipFill>
          <p:spPr>
            <a:xfrm>
              <a:off x="2206623" y="4942691"/>
              <a:ext cx="343212" cy="317714"/>
            </a:xfrm>
            <a:custGeom>
              <a:avLst/>
              <a:gdLst>
                <a:gd name="csX0" fmla="*/ -192 w 402886"/>
                <a:gd name="csY0" fmla="*/ 223 h 402886"/>
                <a:gd name="csX1" fmla="*/ 402695 w 402886"/>
                <a:gd name="csY1" fmla="*/ 223 h 402886"/>
                <a:gd name="csX2" fmla="*/ 402695 w 402886"/>
                <a:gd name="csY2" fmla="*/ 403109 h 402886"/>
                <a:gd name="csX3" fmla="*/ -192 w 402886"/>
                <a:gd name="csY3" fmla="*/ 403109 h 402886"/>
              </a:gdLst>
              <a:ahLst/>
              <a:cxnLst>
                <a:cxn ang="0">
                  <a:pos x="csX0" y="csY0"/>
                </a:cxn>
                <a:cxn ang="0">
                  <a:pos x="csX1" y="csY1"/>
                </a:cxn>
                <a:cxn ang="0">
                  <a:pos x="csX2" y="csY2"/>
                </a:cxn>
                <a:cxn ang="0">
                  <a:pos x="csX3" y="csY3"/>
                </a:cxn>
              </a:cxnLst>
              <a:rect l="l" t="t" r="r" b="b"/>
              <a:pathLst>
                <a:path w="402886" h="402886">
                  <a:moveTo>
                    <a:pt x="-192" y="223"/>
                  </a:moveTo>
                  <a:lnTo>
                    <a:pt x="402695" y="223"/>
                  </a:lnTo>
                  <a:lnTo>
                    <a:pt x="402695" y="403109"/>
                  </a:lnTo>
                  <a:lnTo>
                    <a:pt x="-192" y="403109"/>
                  </a:lnTo>
                  <a:close/>
                </a:path>
              </a:pathLst>
            </a:custGeom>
          </p:spPr>
        </p:pic>
        <p:sp>
          <p:nvSpPr>
            <p:cNvPr id="23" name="Freeform: Shape 19">
              <a:extLst>
                <a:ext uri="{FF2B5EF4-FFF2-40B4-BE49-F238E27FC236}">
                  <a16:creationId xmlns:a16="http://schemas.microsoft.com/office/drawing/2014/main" id="{9B24A175-DB26-464E-F59E-DF51A928E950}"/>
                </a:ext>
              </a:extLst>
            </p:cNvPr>
            <p:cNvSpPr/>
            <p:nvPr/>
          </p:nvSpPr>
          <p:spPr>
            <a:xfrm>
              <a:off x="2199937" y="5277413"/>
              <a:ext cx="343230" cy="177831"/>
            </a:xfrm>
            <a:custGeom>
              <a:avLst/>
              <a:gdLst>
                <a:gd name="csX0" fmla="*/ 0 w 402907"/>
                <a:gd name="csY0" fmla="*/ 0 h 225504"/>
                <a:gd name="csX1" fmla="*/ 402908 w 402907"/>
                <a:gd name="csY1" fmla="*/ 0 h 225504"/>
                <a:gd name="csX2" fmla="*/ 402908 w 402907"/>
                <a:gd name="csY2" fmla="*/ 225504 h 225504"/>
                <a:gd name="csX3" fmla="*/ 0 w 402907"/>
                <a:gd name="csY3" fmla="*/ 225504 h 225504"/>
              </a:gdLst>
              <a:ahLst/>
              <a:cxnLst>
                <a:cxn ang="0">
                  <a:pos x="csX0" y="csY0"/>
                </a:cxn>
                <a:cxn ang="0">
                  <a:pos x="csX1" y="csY1"/>
                </a:cxn>
                <a:cxn ang="0">
                  <a:pos x="csX2" y="csY2"/>
                </a:cxn>
                <a:cxn ang="0">
                  <a:pos x="csX3" y="csY3"/>
                </a:cxn>
              </a:cxnLst>
              <a:rect l="l" t="t" r="r" b="b"/>
              <a:pathLst>
                <a:path w="402907" h="225504">
                  <a:moveTo>
                    <a:pt x="0" y="0"/>
                  </a:moveTo>
                  <a:lnTo>
                    <a:pt x="402908" y="0"/>
                  </a:lnTo>
                  <a:lnTo>
                    <a:pt x="402908" y="225504"/>
                  </a:lnTo>
                  <a:lnTo>
                    <a:pt x="0" y="225504"/>
                  </a:lnTo>
                  <a:close/>
                </a:path>
              </a:pathLst>
            </a:custGeom>
            <a:solidFill>
              <a:srgbClr val="000000">
                <a:alpha val="0"/>
              </a:srgbClr>
            </a:solidFill>
            <a:ln w="7560" cap="sq">
              <a:noFill/>
              <a:prstDash val="solid"/>
              <a:miter/>
            </a:ln>
          </p:spPr>
          <p:txBody>
            <a:bodyPr/>
            <a:lstStyle/>
            <a:p>
              <a:endParaRPr lang="en-US" noProof="0"/>
            </a:p>
          </p:txBody>
        </p:sp>
        <p:sp>
          <p:nvSpPr>
            <p:cNvPr id="24" name="Freeform: Shape 20">
              <a:extLst>
                <a:ext uri="{FF2B5EF4-FFF2-40B4-BE49-F238E27FC236}">
                  <a16:creationId xmlns:a16="http://schemas.microsoft.com/office/drawing/2014/main" id="{68FD8562-86DE-9966-A2E2-775633A3D81C}"/>
                </a:ext>
              </a:extLst>
            </p:cNvPr>
            <p:cNvSpPr/>
            <p:nvPr/>
          </p:nvSpPr>
          <p:spPr>
            <a:xfrm>
              <a:off x="2331279" y="5326744"/>
              <a:ext cx="80507" cy="79651"/>
            </a:xfrm>
            <a:custGeom>
              <a:avLst/>
              <a:gdLst>
                <a:gd name="csX0" fmla="*/ 0 w 94505"/>
                <a:gd name="csY0" fmla="*/ 101003 h 101003"/>
                <a:gd name="csX1" fmla="*/ 38747 w 94505"/>
                <a:gd name="csY1" fmla="*/ 0 h 101003"/>
                <a:gd name="csX2" fmla="*/ 53160 w 94505"/>
                <a:gd name="csY2" fmla="*/ 0 h 101003"/>
                <a:gd name="csX3" fmla="*/ 94506 w 94505"/>
                <a:gd name="csY3" fmla="*/ 101003 h 101003"/>
                <a:gd name="csX4" fmla="*/ 79267 w 94505"/>
                <a:gd name="csY4" fmla="*/ 101003 h 101003"/>
                <a:gd name="csX5" fmla="*/ 67572 w 94505"/>
                <a:gd name="csY5" fmla="*/ 70407 h 101003"/>
                <a:gd name="csX6" fmla="*/ 25280 w 94505"/>
                <a:gd name="csY6" fmla="*/ 70407 h 101003"/>
                <a:gd name="csX7" fmla="*/ 14176 w 94505"/>
                <a:gd name="csY7" fmla="*/ 101003 h 101003"/>
                <a:gd name="csX8" fmla="*/ 0 w 94505"/>
                <a:gd name="csY8" fmla="*/ 101003 h 101003"/>
                <a:gd name="csX9" fmla="*/ 29179 w 94505"/>
                <a:gd name="csY9" fmla="*/ 59539 h 101003"/>
                <a:gd name="csX10" fmla="*/ 63437 w 94505"/>
                <a:gd name="csY10" fmla="*/ 59539 h 101003"/>
                <a:gd name="csX11" fmla="*/ 52805 w 94505"/>
                <a:gd name="csY11" fmla="*/ 31541 h 101003"/>
                <a:gd name="csX12" fmla="*/ 45717 w 94505"/>
                <a:gd name="csY12" fmla="*/ 10632 h 101003"/>
                <a:gd name="csX13" fmla="*/ 40283 w 94505"/>
                <a:gd name="csY13" fmla="*/ 29887 h 101003"/>
                <a:gd name="csX14" fmla="*/ 29179 w 94505"/>
                <a:gd name="csY14" fmla="*/ 59539 h 1010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94505" h="101003">
                  <a:moveTo>
                    <a:pt x="0" y="101003"/>
                  </a:moveTo>
                  <a:lnTo>
                    <a:pt x="38747" y="0"/>
                  </a:lnTo>
                  <a:lnTo>
                    <a:pt x="53160" y="0"/>
                  </a:lnTo>
                  <a:lnTo>
                    <a:pt x="94506" y="101003"/>
                  </a:lnTo>
                  <a:lnTo>
                    <a:pt x="79267" y="101003"/>
                  </a:lnTo>
                  <a:lnTo>
                    <a:pt x="67572" y="70407"/>
                  </a:lnTo>
                  <a:lnTo>
                    <a:pt x="25280" y="70407"/>
                  </a:lnTo>
                  <a:lnTo>
                    <a:pt x="14176" y="101003"/>
                  </a:lnTo>
                  <a:lnTo>
                    <a:pt x="0" y="101003"/>
                  </a:lnTo>
                  <a:close/>
                  <a:moveTo>
                    <a:pt x="29179" y="59539"/>
                  </a:moveTo>
                  <a:lnTo>
                    <a:pt x="63437" y="59539"/>
                  </a:lnTo>
                  <a:lnTo>
                    <a:pt x="52805" y="31541"/>
                  </a:lnTo>
                  <a:cubicBezTo>
                    <a:pt x="49655" y="23036"/>
                    <a:pt x="47292" y="16066"/>
                    <a:pt x="45717" y="10632"/>
                  </a:cubicBezTo>
                  <a:cubicBezTo>
                    <a:pt x="44378" y="17090"/>
                    <a:pt x="42567" y="23508"/>
                    <a:pt x="40283" y="29887"/>
                  </a:cubicBezTo>
                  <a:lnTo>
                    <a:pt x="29179" y="59539"/>
                  </a:lnTo>
                  <a:close/>
                </a:path>
              </a:pathLst>
            </a:custGeom>
            <a:solidFill>
              <a:srgbClr val="000000"/>
            </a:solidFill>
            <a:ln w="7560" cap="sq">
              <a:noFill/>
              <a:prstDash val="solid"/>
              <a:miter/>
            </a:ln>
          </p:spPr>
          <p:txBody>
            <a:bodyPr/>
            <a:lstStyle/>
            <a:p>
              <a:endParaRPr lang="en-US" noProof="0"/>
            </a:p>
          </p:txBody>
        </p:sp>
        <p:sp>
          <p:nvSpPr>
            <p:cNvPr id="25" name="Freeform: Shape 21">
              <a:extLst>
                <a:ext uri="{FF2B5EF4-FFF2-40B4-BE49-F238E27FC236}">
                  <a16:creationId xmlns:a16="http://schemas.microsoft.com/office/drawing/2014/main" id="{9C39D4C4-2952-EB2F-5A7C-5F347CE6BB55}"/>
                </a:ext>
              </a:extLst>
            </p:cNvPr>
            <p:cNvSpPr/>
            <p:nvPr/>
          </p:nvSpPr>
          <p:spPr>
            <a:xfrm>
              <a:off x="3903644" y="4942691"/>
              <a:ext cx="343212" cy="317714"/>
            </a:xfrm>
            <a:custGeom>
              <a:avLst/>
              <a:gdLst>
                <a:gd name="csX0" fmla="*/ 0 w 402886"/>
                <a:gd name="csY0" fmla="*/ 0 h 402886"/>
                <a:gd name="csX1" fmla="*/ 402887 w 402886"/>
                <a:gd name="csY1" fmla="*/ 0 h 402886"/>
                <a:gd name="csX2" fmla="*/ 402887 w 402886"/>
                <a:gd name="csY2" fmla="*/ 402887 h 402886"/>
                <a:gd name="csX3" fmla="*/ 0 w 402886"/>
                <a:gd name="csY3" fmla="*/ 402887 h 402886"/>
              </a:gdLst>
              <a:ahLst/>
              <a:cxnLst>
                <a:cxn ang="0">
                  <a:pos x="csX0" y="csY0"/>
                </a:cxn>
                <a:cxn ang="0">
                  <a:pos x="csX1" y="csY1"/>
                </a:cxn>
                <a:cxn ang="0">
                  <a:pos x="csX2" y="csY2"/>
                </a:cxn>
                <a:cxn ang="0">
                  <a:pos x="csX3" y="csY3"/>
                </a:cxn>
              </a:cxnLst>
              <a:rect l="l" t="t" r="r" b="b"/>
              <a:pathLst>
                <a:path w="402886" h="402886">
                  <a:moveTo>
                    <a:pt x="0" y="0"/>
                  </a:moveTo>
                  <a:lnTo>
                    <a:pt x="402887" y="0"/>
                  </a:lnTo>
                  <a:lnTo>
                    <a:pt x="402887" y="402887"/>
                  </a:lnTo>
                  <a:lnTo>
                    <a:pt x="0" y="402887"/>
                  </a:lnTo>
                  <a:close/>
                </a:path>
              </a:pathLst>
            </a:custGeom>
            <a:solidFill>
              <a:srgbClr val="000000">
                <a:alpha val="0"/>
              </a:srgbClr>
            </a:solidFill>
            <a:ln w="7560" cap="sq">
              <a:noFill/>
              <a:prstDash val="solid"/>
              <a:miter/>
            </a:ln>
          </p:spPr>
          <p:txBody>
            <a:bodyPr/>
            <a:lstStyle/>
            <a:p>
              <a:endParaRPr lang="en-US" noProof="0"/>
            </a:p>
          </p:txBody>
        </p:sp>
        <p:pic>
          <p:nvPicPr>
            <p:cNvPr id="28" name="Picture 27">
              <a:extLst>
                <a:ext uri="{FF2B5EF4-FFF2-40B4-BE49-F238E27FC236}">
                  <a16:creationId xmlns:a16="http://schemas.microsoft.com/office/drawing/2014/main" id="{F5791250-7564-5D6A-54F0-BFE313E6003E}"/>
                </a:ext>
              </a:extLst>
            </p:cNvPr>
            <p:cNvPicPr>
              <a:picLocks noChangeAspect="1"/>
            </p:cNvPicPr>
            <p:nvPr/>
          </p:nvPicPr>
          <p:blipFill>
            <a:blip r:embed="rId3"/>
            <a:stretch>
              <a:fillRect/>
            </a:stretch>
          </p:blipFill>
          <p:spPr>
            <a:xfrm>
              <a:off x="3903644" y="4942691"/>
              <a:ext cx="343212" cy="317714"/>
            </a:xfrm>
            <a:custGeom>
              <a:avLst/>
              <a:gdLst>
                <a:gd name="csX0" fmla="*/ 72 w 402886"/>
                <a:gd name="csY0" fmla="*/ 223 h 402886"/>
                <a:gd name="csX1" fmla="*/ 402959 w 402886"/>
                <a:gd name="csY1" fmla="*/ 223 h 402886"/>
                <a:gd name="csX2" fmla="*/ 402959 w 402886"/>
                <a:gd name="csY2" fmla="*/ 403109 h 402886"/>
                <a:gd name="csX3" fmla="*/ 72 w 402886"/>
                <a:gd name="csY3" fmla="*/ 403109 h 402886"/>
              </a:gdLst>
              <a:ahLst/>
              <a:cxnLst>
                <a:cxn ang="0">
                  <a:pos x="csX0" y="csY0"/>
                </a:cxn>
                <a:cxn ang="0">
                  <a:pos x="csX1" y="csY1"/>
                </a:cxn>
                <a:cxn ang="0">
                  <a:pos x="csX2" y="csY2"/>
                </a:cxn>
                <a:cxn ang="0">
                  <a:pos x="csX3" y="csY3"/>
                </a:cxn>
              </a:cxnLst>
              <a:rect l="l" t="t" r="r" b="b"/>
              <a:pathLst>
                <a:path w="402886" h="402886">
                  <a:moveTo>
                    <a:pt x="72" y="223"/>
                  </a:moveTo>
                  <a:lnTo>
                    <a:pt x="402959" y="223"/>
                  </a:lnTo>
                  <a:lnTo>
                    <a:pt x="402959" y="403109"/>
                  </a:lnTo>
                  <a:lnTo>
                    <a:pt x="72" y="403109"/>
                  </a:lnTo>
                  <a:close/>
                </a:path>
              </a:pathLst>
            </a:custGeom>
          </p:spPr>
        </p:pic>
        <p:sp>
          <p:nvSpPr>
            <p:cNvPr id="29" name="Freeform: Shape 23">
              <a:extLst>
                <a:ext uri="{FF2B5EF4-FFF2-40B4-BE49-F238E27FC236}">
                  <a16:creationId xmlns:a16="http://schemas.microsoft.com/office/drawing/2014/main" id="{23451D7A-518F-70B0-DD56-291DBB36072B}"/>
                </a:ext>
              </a:extLst>
            </p:cNvPr>
            <p:cNvSpPr/>
            <p:nvPr/>
          </p:nvSpPr>
          <p:spPr>
            <a:xfrm>
              <a:off x="3903637" y="5260403"/>
              <a:ext cx="356618" cy="194732"/>
            </a:xfrm>
            <a:custGeom>
              <a:avLst/>
              <a:gdLst>
                <a:gd name="csX0" fmla="*/ 0 w 418623"/>
                <a:gd name="csY0" fmla="*/ 0 h 246935"/>
                <a:gd name="csX1" fmla="*/ 418624 w 418623"/>
                <a:gd name="csY1" fmla="*/ 0 h 246935"/>
                <a:gd name="csX2" fmla="*/ 418624 w 418623"/>
                <a:gd name="csY2" fmla="*/ 246936 h 246935"/>
                <a:gd name="csX3" fmla="*/ 0 w 418623"/>
                <a:gd name="csY3" fmla="*/ 246936 h 246935"/>
              </a:gdLst>
              <a:ahLst/>
              <a:cxnLst>
                <a:cxn ang="0">
                  <a:pos x="csX0" y="csY0"/>
                </a:cxn>
                <a:cxn ang="0">
                  <a:pos x="csX1" y="csY1"/>
                </a:cxn>
                <a:cxn ang="0">
                  <a:pos x="csX2" y="csY2"/>
                </a:cxn>
                <a:cxn ang="0">
                  <a:pos x="csX3" y="csY3"/>
                </a:cxn>
              </a:cxnLst>
              <a:rect l="l" t="t" r="r" b="b"/>
              <a:pathLst>
                <a:path w="418623" h="246935">
                  <a:moveTo>
                    <a:pt x="0" y="0"/>
                  </a:moveTo>
                  <a:lnTo>
                    <a:pt x="418624" y="0"/>
                  </a:lnTo>
                  <a:lnTo>
                    <a:pt x="418624" y="246936"/>
                  </a:lnTo>
                  <a:lnTo>
                    <a:pt x="0" y="246936"/>
                  </a:lnTo>
                  <a:close/>
                </a:path>
              </a:pathLst>
            </a:custGeom>
            <a:solidFill>
              <a:srgbClr val="000000">
                <a:alpha val="0"/>
              </a:srgbClr>
            </a:solidFill>
            <a:ln w="7560" cap="sq">
              <a:noFill/>
              <a:prstDash val="solid"/>
              <a:miter/>
            </a:ln>
          </p:spPr>
          <p:txBody>
            <a:bodyPr/>
            <a:lstStyle/>
            <a:p>
              <a:endParaRPr lang="en-US" noProof="0"/>
            </a:p>
          </p:txBody>
        </p:sp>
        <p:sp>
          <p:nvSpPr>
            <p:cNvPr id="30" name="Freeform: Shape 24">
              <a:extLst>
                <a:ext uri="{FF2B5EF4-FFF2-40B4-BE49-F238E27FC236}">
                  <a16:creationId xmlns:a16="http://schemas.microsoft.com/office/drawing/2014/main" id="{B51C90A1-4CE8-E423-B7CD-4A44B0C7A359}"/>
                </a:ext>
              </a:extLst>
            </p:cNvPr>
            <p:cNvSpPr/>
            <p:nvPr/>
          </p:nvSpPr>
          <p:spPr>
            <a:xfrm>
              <a:off x="4047817" y="5318185"/>
              <a:ext cx="71148" cy="79651"/>
            </a:xfrm>
            <a:custGeom>
              <a:avLst/>
              <a:gdLst>
                <a:gd name="csX0" fmla="*/ 0 w 83519"/>
                <a:gd name="csY0" fmla="*/ 101003 h 101003"/>
                <a:gd name="csX1" fmla="*/ 0 w 83519"/>
                <a:gd name="csY1" fmla="*/ 0 h 101003"/>
                <a:gd name="csX2" fmla="*/ 34849 w 83519"/>
                <a:gd name="csY2" fmla="*/ 0 h 101003"/>
                <a:gd name="csX3" fmla="*/ 52805 w 83519"/>
                <a:gd name="csY3" fmla="*/ 1536 h 101003"/>
                <a:gd name="csX4" fmla="*/ 67572 w 83519"/>
                <a:gd name="csY4" fmla="*/ 8742 h 101003"/>
                <a:gd name="csX5" fmla="*/ 79503 w 83519"/>
                <a:gd name="csY5" fmla="*/ 25989 h 101003"/>
                <a:gd name="csX6" fmla="*/ 83520 w 83519"/>
                <a:gd name="csY6" fmla="*/ 49970 h 101003"/>
                <a:gd name="csX7" fmla="*/ 80803 w 83519"/>
                <a:gd name="csY7" fmla="*/ 70407 h 101003"/>
                <a:gd name="csX8" fmla="*/ 73833 w 83519"/>
                <a:gd name="csY8" fmla="*/ 85055 h 101003"/>
                <a:gd name="csX9" fmla="*/ 64737 w 83519"/>
                <a:gd name="csY9" fmla="*/ 94270 h 101003"/>
                <a:gd name="csX10" fmla="*/ 52687 w 83519"/>
                <a:gd name="csY10" fmla="*/ 99349 h 101003"/>
                <a:gd name="csX11" fmla="*/ 36503 w 83519"/>
                <a:gd name="csY11" fmla="*/ 101003 h 101003"/>
                <a:gd name="csX12" fmla="*/ 0 w 83519"/>
                <a:gd name="csY12" fmla="*/ 101003 h 101003"/>
                <a:gd name="csX13" fmla="*/ 13349 w 83519"/>
                <a:gd name="csY13" fmla="*/ 89072 h 101003"/>
                <a:gd name="csX14" fmla="*/ 34967 w 83519"/>
                <a:gd name="csY14" fmla="*/ 89072 h 101003"/>
                <a:gd name="csX15" fmla="*/ 50561 w 83519"/>
                <a:gd name="csY15" fmla="*/ 87300 h 101003"/>
                <a:gd name="csX16" fmla="*/ 59657 w 83519"/>
                <a:gd name="csY16" fmla="*/ 81984 h 101003"/>
                <a:gd name="csX17" fmla="*/ 66981 w 83519"/>
                <a:gd name="csY17" fmla="*/ 69226 h 101003"/>
                <a:gd name="csX18" fmla="*/ 69698 w 83519"/>
                <a:gd name="csY18" fmla="*/ 49734 h 101003"/>
                <a:gd name="csX19" fmla="*/ 64500 w 83519"/>
                <a:gd name="csY19" fmla="*/ 25398 h 101003"/>
                <a:gd name="csX20" fmla="*/ 51860 w 83519"/>
                <a:gd name="csY20" fmla="*/ 14058 h 101003"/>
                <a:gd name="csX21" fmla="*/ 34613 w 83519"/>
                <a:gd name="csY21" fmla="*/ 11931 h 101003"/>
                <a:gd name="csX22" fmla="*/ 13349 w 83519"/>
                <a:gd name="csY22" fmla="*/ 11931 h 101003"/>
                <a:gd name="csX23" fmla="*/ 13349 w 83519"/>
                <a:gd name="csY23" fmla="*/ 89072 h 1010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83519" h="101003">
                  <a:moveTo>
                    <a:pt x="0" y="101003"/>
                  </a:moveTo>
                  <a:lnTo>
                    <a:pt x="0" y="0"/>
                  </a:lnTo>
                  <a:lnTo>
                    <a:pt x="34849" y="0"/>
                  </a:lnTo>
                  <a:cubicBezTo>
                    <a:pt x="42646" y="0"/>
                    <a:pt x="48631" y="512"/>
                    <a:pt x="52805" y="1536"/>
                  </a:cubicBezTo>
                  <a:cubicBezTo>
                    <a:pt x="58554" y="2796"/>
                    <a:pt x="63477" y="5198"/>
                    <a:pt x="67572" y="8742"/>
                  </a:cubicBezTo>
                  <a:cubicBezTo>
                    <a:pt x="72927" y="13231"/>
                    <a:pt x="76904" y="18980"/>
                    <a:pt x="79503" y="25989"/>
                  </a:cubicBezTo>
                  <a:cubicBezTo>
                    <a:pt x="82181" y="32998"/>
                    <a:pt x="83520" y="40992"/>
                    <a:pt x="83520" y="49970"/>
                  </a:cubicBezTo>
                  <a:cubicBezTo>
                    <a:pt x="83520" y="57609"/>
                    <a:pt x="82614" y="64421"/>
                    <a:pt x="80803" y="70407"/>
                  </a:cubicBezTo>
                  <a:cubicBezTo>
                    <a:pt x="78991" y="76313"/>
                    <a:pt x="76668" y="81196"/>
                    <a:pt x="73833" y="85055"/>
                  </a:cubicBezTo>
                  <a:cubicBezTo>
                    <a:pt x="71076" y="88914"/>
                    <a:pt x="68044" y="91986"/>
                    <a:pt x="64737" y="94270"/>
                  </a:cubicBezTo>
                  <a:cubicBezTo>
                    <a:pt x="61429" y="96475"/>
                    <a:pt x="57412" y="98168"/>
                    <a:pt x="52687" y="99349"/>
                  </a:cubicBezTo>
                  <a:cubicBezTo>
                    <a:pt x="47962" y="100452"/>
                    <a:pt x="42567" y="101003"/>
                    <a:pt x="36503" y="101003"/>
                  </a:cubicBezTo>
                  <a:lnTo>
                    <a:pt x="0" y="101003"/>
                  </a:lnTo>
                  <a:close/>
                  <a:moveTo>
                    <a:pt x="13349" y="89072"/>
                  </a:moveTo>
                  <a:lnTo>
                    <a:pt x="34967" y="89072"/>
                  </a:lnTo>
                  <a:cubicBezTo>
                    <a:pt x="41583" y="89072"/>
                    <a:pt x="46780" y="88481"/>
                    <a:pt x="50561" y="87300"/>
                  </a:cubicBezTo>
                  <a:cubicBezTo>
                    <a:pt x="54341" y="86040"/>
                    <a:pt x="57373" y="84268"/>
                    <a:pt x="59657" y="81984"/>
                  </a:cubicBezTo>
                  <a:cubicBezTo>
                    <a:pt x="62807" y="78833"/>
                    <a:pt x="65248" y="74581"/>
                    <a:pt x="66981" y="69226"/>
                  </a:cubicBezTo>
                  <a:cubicBezTo>
                    <a:pt x="68792" y="63870"/>
                    <a:pt x="69698" y="57373"/>
                    <a:pt x="69698" y="49734"/>
                  </a:cubicBezTo>
                  <a:cubicBezTo>
                    <a:pt x="69698" y="39181"/>
                    <a:pt x="67966" y="31069"/>
                    <a:pt x="64500" y="25398"/>
                  </a:cubicBezTo>
                  <a:cubicBezTo>
                    <a:pt x="61035" y="19728"/>
                    <a:pt x="56822" y="15948"/>
                    <a:pt x="51860" y="14058"/>
                  </a:cubicBezTo>
                  <a:cubicBezTo>
                    <a:pt x="48316" y="12640"/>
                    <a:pt x="42567" y="11931"/>
                    <a:pt x="34613" y="11931"/>
                  </a:cubicBezTo>
                  <a:lnTo>
                    <a:pt x="13349" y="11931"/>
                  </a:lnTo>
                  <a:lnTo>
                    <a:pt x="13349" y="89072"/>
                  </a:lnTo>
                  <a:close/>
                </a:path>
              </a:pathLst>
            </a:custGeom>
            <a:solidFill>
              <a:srgbClr val="000000"/>
            </a:solidFill>
            <a:ln w="7560" cap="sq">
              <a:noFill/>
              <a:prstDash val="solid"/>
              <a:miter/>
            </a:ln>
          </p:spPr>
          <p:txBody>
            <a:bodyPr/>
            <a:lstStyle/>
            <a:p>
              <a:endParaRPr lang="en-US" noProof="0"/>
            </a:p>
          </p:txBody>
        </p:sp>
        <p:sp>
          <p:nvSpPr>
            <p:cNvPr id="31" name="Freeform: Shape 25">
              <a:extLst>
                <a:ext uri="{FF2B5EF4-FFF2-40B4-BE49-F238E27FC236}">
                  <a16:creationId xmlns:a16="http://schemas.microsoft.com/office/drawing/2014/main" id="{C2DA2194-9E3D-68E4-0354-7780D4902493}"/>
                </a:ext>
              </a:extLst>
            </p:cNvPr>
            <p:cNvSpPr/>
            <p:nvPr/>
          </p:nvSpPr>
          <p:spPr>
            <a:xfrm>
              <a:off x="3065776" y="4942691"/>
              <a:ext cx="343212" cy="317714"/>
            </a:xfrm>
            <a:custGeom>
              <a:avLst/>
              <a:gdLst>
                <a:gd name="csX0" fmla="*/ 0 w 402886"/>
                <a:gd name="csY0" fmla="*/ 0 h 402886"/>
                <a:gd name="csX1" fmla="*/ 402887 w 402886"/>
                <a:gd name="csY1" fmla="*/ 0 h 402886"/>
                <a:gd name="csX2" fmla="*/ 402887 w 402886"/>
                <a:gd name="csY2" fmla="*/ 402887 h 402886"/>
                <a:gd name="csX3" fmla="*/ 0 w 402886"/>
                <a:gd name="csY3" fmla="*/ 402887 h 402886"/>
              </a:gdLst>
              <a:ahLst/>
              <a:cxnLst>
                <a:cxn ang="0">
                  <a:pos x="csX0" y="csY0"/>
                </a:cxn>
                <a:cxn ang="0">
                  <a:pos x="csX1" y="csY1"/>
                </a:cxn>
                <a:cxn ang="0">
                  <a:pos x="csX2" y="csY2"/>
                </a:cxn>
                <a:cxn ang="0">
                  <a:pos x="csX3" y="csY3"/>
                </a:cxn>
              </a:cxnLst>
              <a:rect l="l" t="t" r="r" b="b"/>
              <a:pathLst>
                <a:path w="402886" h="402886">
                  <a:moveTo>
                    <a:pt x="0" y="0"/>
                  </a:moveTo>
                  <a:lnTo>
                    <a:pt x="402887" y="0"/>
                  </a:lnTo>
                  <a:lnTo>
                    <a:pt x="402887" y="402887"/>
                  </a:lnTo>
                  <a:lnTo>
                    <a:pt x="0" y="402887"/>
                  </a:lnTo>
                  <a:close/>
                </a:path>
              </a:pathLst>
            </a:custGeom>
            <a:solidFill>
              <a:srgbClr val="000000">
                <a:alpha val="0"/>
              </a:srgbClr>
            </a:solidFill>
            <a:ln w="7560" cap="sq">
              <a:noFill/>
              <a:prstDash val="solid"/>
              <a:miter/>
            </a:ln>
          </p:spPr>
          <p:txBody>
            <a:bodyPr/>
            <a:lstStyle/>
            <a:p>
              <a:endParaRPr lang="en-US" noProof="0"/>
            </a:p>
          </p:txBody>
        </p:sp>
        <p:pic>
          <p:nvPicPr>
            <p:cNvPr id="32" name="Picture 31">
              <a:extLst>
                <a:ext uri="{FF2B5EF4-FFF2-40B4-BE49-F238E27FC236}">
                  <a16:creationId xmlns:a16="http://schemas.microsoft.com/office/drawing/2014/main" id="{BF5B4391-F468-BA41-90C2-B0AFF5B123CB}"/>
                </a:ext>
              </a:extLst>
            </p:cNvPr>
            <p:cNvPicPr>
              <a:picLocks noChangeAspect="1"/>
            </p:cNvPicPr>
            <p:nvPr/>
          </p:nvPicPr>
          <p:blipFill>
            <a:blip r:embed="rId3"/>
            <a:stretch>
              <a:fillRect/>
            </a:stretch>
          </p:blipFill>
          <p:spPr>
            <a:xfrm>
              <a:off x="3065776" y="4942691"/>
              <a:ext cx="343212" cy="317714"/>
            </a:xfrm>
            <a:custGeom>
              <a:avLst/>
              <a:gdLst>
                <a:gd name="csX0" fmla="*/ -58 w 402886"/>
                <a:gd name="csY0" fmla="*/ 223 h 402886"/>
                <a:gd name="csX1" fmla="*/ 402829 w 402886"/>
                <a:gd name="csY1" fmla="*/ 223 h 402886"/>
                <a:gd name="csX2" fmla="*/ 402829 w 402886"/>
                <a:gd name="csY2" fmla="*/ 403109 h 402886"/>
                <a:gd name="csX3" fmla="*/ -58 w 402886"/>
                <a:gd name="csY3" fmla="*/ 403109 h 402886"/>
              </a:gdLst>
              <a:ahLst/>
              <a:cxnLst>
                <a:cxn ang="0">
                  <a:pos x="csX0" y="csY0"/>
                </a:cxn>
                <a:cxn ang="0">
                  <a:pos x="csX1" y="csY1"/>
                </a:cxn>
                <a:cxn ang="0">
                  <a:pos x="csX2" y="csY2"/>
                </a:cxn>
                <a:cxn ang="0">
                  <a:pos x="csX3" y="csY3"/>
                </a:cxn>
              </a:cxnLst>
              <a:rect l="l" t="t" r="r" b="b"/>
              <a:pathLst>
                <a:path w="402886" h="402886">
                  <a:moveTo>
                    <a:pt x="-58" y="223"/>
                  </a:moveTo>
                  <a:lnTo>
                    <a:pt x="402829" y="223"/>
                  </a:lnTo>
                  <a:lnTo>
                    <a:pt x="402829" y="403109"/>
                  </a:lnTo>
                  <a:lnTo>
                    <a:pt x="-58" y="403109"/>
                  </a:lnTo>
                  <a:close/>
                </a:path>
              </a:pathLst>
            </a:custGeom>
          </p:spPr>
        </p:pic>
        <p:sp>
          <p:nvSpPr>
            <p:cNvPr id="33" name="Freeform: Shape 29">
              <a:extLst>
                <a:ext uri="{FF2B5EF4-FFF2-40B4-BE49-F238E27FC236}">
                  <a16:creationId xmlns:a16="http://schemas.microsoft.com/office/drawing/2014/main" id="{83425C2F-B4C6-CD80-B992-357A0BD0F39E}"/>
                </a:ext>
              </a:extLst>
            </p:cNvPr>
            <p:cNvSpPr/>
            <p:nvPr/>
          </p:nvSpPr>
          <p:spPr>
            <a:xfrm>
              <a:off x="3052399" y="5260403"/>
              <a:ext cx="343230" cy="194732"/>
            </a:xfrm>
            <a:custGeom>
              <a:avLst/>
              <a:gdLst>
                <a:gd name="csX0" fmla="*/ 0 w 402907"/>
                <a:gd name="csY0" fmla="*/ 0 h 246935"/>
                <a:gd name="csX1" fmla="*/ 402907 w 402907"/>
                <a:gd name="csY1" fmla="*/ 0 h 246935"/>
                <a:gd name="csX2" fmla="*/ 402907 w 402907"/>
                <a:gd name="csY2" fmla="*/ 246936 h 246935"/>
                <a:gd name="csX3" fmla="*/ 0 w 402907"/>
                <a:gd name="csY3" fmla="*/ 246936 h 246935"/>
              </a:gdLst>
              <a:ahLst/>
              <a:cxnLst>
                <a:cxn ang="0">
                  <a:pos x="csX0" y="csY0"/>
                </a:cxn>
                <a:cxn ang="0">
                  <a:pos x="csX1" y="csY1"/>
                </a:cxn>
                <a:cxn ang="0">
                  <a:pos x="csX2" y="csY2"/>
                </a:cxn>
                <a:cxn ang="0">
                  <a:pos x="csX3" y="csY3"/>
                </a:cxn>
              </a:cxnLst>
              <a:rect l="l" t="t" r="r" b="b"/>
              <a:pathLst>
                <a:path w="402907" h="246935">
                  <a:moveTo>
                    <a:pt x="0" y="0"/>
                  </a:moveTo>
                  <a:lnTo>
                    <a:pt x="402907" y="0"/>
                  </a:lnTo>
                  <a:lnTo>
                    <a:pt x="402907" y="246936"/>
                  </a:lnTo>
                  <a:lnTo>
                    <a:pt x="0" y="246936"/>
                  </a:lnTo>
                  <a:close/>
                </a:path>
              </a:pathLst>
            </a:custGeom>
            <a:solidFill>
              <a:srgbClr val="000000">
                <a:alpha val="0"/>
              </a:srgbClr>
            </a:solidFill>
            <a:ln w="7560" cap="sq">
              <a:noFill/>
              <a:prstDash val="solid"/>
              <a:miter/>
            </a:ln>
          </p:spPr>
          <p:txBody>
            <a:bodyPr/>
            <a:lstStyle/>
            <a:p>
              <a:endParaRPr lang="en-US" noProof="0"/>
            </a:p>
          </p:txBody>
        </p:sp>
        <p:sp>
          <p:nvSpPr>
            <p:cNvPr id="34" name="Freeform: Shape 30">
              <a:extLst>
                <a:ext uri="{FF2B5EF4-FFF2-40B4-BE49-F238E27FC236}">
                  <a16:creationId xmlns:a16="http://schemas.microsoft.com/office/drawing/2014/main" id="{596B251D-450E-29FC-7013-B682DD6B65A7}"/>
                </a:ext>
              </a:extLst>
            </p:cNvPr>
            <p:cNvSpPr/>
            <p:nvPr/>
          </p:nvSpPr>
          <p:spPr>
            <a:xfrm>
              <a:off x="3193401" y="5318185"/>
              <a:ext cx="64205" cy="79651"/>
            </a:xfrm>
            <a:custGeom>
              <a:avLst/>
              <a:gdLst>
                <a:gd name="csX0" fmla="*/ 0 w 75368"/>
                <a:gd name="csY0" fmla="*/ 101003 h 101003"/>
                <a:gd name="csX1" fmla="*/ 0 w 75368"/>
                <a:gd name="csY1" fmla="*/ 0 h 101003"/>
                <a:gd name="csX2" fmla="*/ 73006 w 75368"/>
                <a:gd name="csY2" fmla="*/ 0 h 101003"/>
                <a:gd name="csX3" fmla="*/ 73006 w 75368"/>
                <a:gd name="csY3" fmla="*/ 11931 h 101003"/>
                <a:gd name="csX4" fmla="*/ 13467 w 75368"/>
                <a:gd name="csY4" fmla="*/ 11931 h 101003"/>
                <a:gd name="csX5" fmla="*/ 13467 w 75368"/>
                <a:gd name="csY5" fmla="*/ 42882 h 101003"/>
                <a:gd name="csX6" fmla="*/ 69226 w 75368"/>
                <a:gd name="csY6" fmla="*/ 42882 h 101003"/>
                <a:gd name="csX7" fmla="*/ 69226 w 75368"/>
                <a:gd name="csY7" fmla="*/ 54695 h 101003"/>
                <a:gd name="csX8" fmla="*/ 13467 w 75368"/>
                <a:gd name="csY8" fmla="*/ 54695 h 101003"/>
                <a:gd name="csX9" fmla="*/ 13467 w 75368"/>
                <a:gd name="csY9" fmla="*/ 89072 h 101003"/>
                <a:gd name="csX10" fmla="*/ 75368 w 75368"/>
                <a:gd name="csY10" fmla="*/ 89072 h 101003"/>
                <a:gd name="csX11" fmla="*/ 75368 w 75368"/>
                <a:gd name="csY11" fmla="*/ 101003 h 101003"/>
                <a:gd name="csX12" fmla="*/ 0 w 75368"/>
                <a:gd name="csY12" fmla="*/ 101003 h 1010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75368" h="101003">
                  <a:moveTo>
                    <a:pt x="0" y="101003"/>
                  </a:moveTo>
                  <a:lnTo>
                    <a:pt x="0" y="0"/>
                  </a:lnTo>
                  <a:lnTo>
                    <a:pt x="73006" y="0"/>
                  </a:lnTo>
                  <a:lnTo>
                    <a:pt x="73006" y="11931"/>
                  </a:lnTo>
                  <a:lnTo>
                    <a:pt x="13467" y="11931"/>
                  </a:lnTo>
                  <a:lnTo>
                    <a:pt x="13467" y="42882"/>
                  </a:lnTo>
                  <a:lnTo>
                    <a:pt x="69226" y="42882"/>
                  </a:lnTo>
                  <a:lnTo>
                    <a:pt x="69226" y="54695"/>
                  </a:lnTo>
                  <a:lnTo>
                    <a:pt x="13467" y="54695"/>
                  </a:lnTo>
                  <a:lnTo>
                    <a:pt x="13467" y="89072"/>
                  </a:lnTo>
                  <a:lnTo>
                    <a:pt x="75368" y="89072"/>
                  </a:lnTo>
                  <a:lnTo>
                    <a:pt x="75368" y="101003"/>
                  </a:lnTo>
                  <a:lnTo>
                    <a:pt x="0" y="101003"/>
                  </a:lnTo>
                  <a:close/>
                </a:path>
              </a:pathLst>
            </a:custGeom>
            <a:solidFill>
              <a:srgbClr val="000000"/>
            </a:solidFill>
            <a:ln w="7560" cap="sq">
              <a:noFill/>
              <a:prstDash val="solid"/>
              <a:miter/>
            </a:ln>
          </p:spPr>
          <p:txBody>
            <a:bodyPr/>
            <a:lstStyle/>
            <a:p>
              <a:endParaRPr lang="en-US" noProof="0"/>
            </a:p>
          </p:txBody>
        </p:sp>
        <p:sp>
          <p:nvSpPr>
            <p:cNvPr id="35" name="Freeform: Shape 31">
              <a:extLst>
                <a:ext uri="{FF2B5EF4-FFF2-40B4-BE49-F238E27FC236}">
                  <a16:creationId xmlns:a16="http://schemas.microsoft.com/office/drawing/2014/main" id="{8779D121-56F8-FE8E-C047-A5EFC8C0FA4F}"/>
                </a:ext>
              </a:extLst>
            </p:cNvPr>
            <p:cNvSpPr/>
            <p:nvPr/>
          </p:nvSpPr>
          <p:spPr>
            <a:xfrm>
              <a:off x="2189304" y="3631227"/>
              <a:ext cx="349924" cy="323927"/>
            </a:xfrm>
            <a:custGeom>
              <a:avLst/>
              <a:gdLst>
                <a:gd name="csX0" fmla="*/ 0 w 410765"/>
                <a:gd name="csY0" fmla="*/ 205383 h 410765"/>
                <a:gd name="csX1" fmla="*/ 205383 w 410765"/>
                <a:gd name="csY1" fmla="*/ 0 h 410765"/>
                <a:gd name="csX2" fmla="*/ 350610 w 410765"/>
                <a:gd name="csY2" fmla="*/ 60155 h 410765"/>
                <a:gd name="csX3" fmla="*/ 410766 w 410765"/>
                <a:gd name="csY3" fmla="*/ 205383 h 410765"/>
                <a:gd name="csX4" fmla="*/ 205383 w 410765"/>
                <a:gd name="csY4" fmla="*/ 410766 h 410765"/>
                <a:gd name="csX5" fmla="*/ 0 w 410765"/>
                <a:gd name="csY5" fmla="*/ 205383 h 410765"/>
              </a:gdLst>
              <a:ahLst/>
              <a:cxnLst>
                <a:cxn ang="0">
                  <a:pos x="csX0" y="csY0"/>
                </a:cxn>
                <a:cxn ang="0">
                  <a:pos x="csX1" y="csY1"/>
                </a:cxn>
                <a:cxn ang="0">
                  <a:pos x="csX2" y="csY2"/>
                </a:cxn>
                <a:cxn ang="0">
                  <a:pos x="csX3" y="csY3"/>
                </a:cxn>
                <a:cxn ang="0">
                  <a:pos x="csX4" y="csY4"/>
                </a:cxn>
                <a:cxn ang="0">
                  <a:pos x="csX5" y="csY5"/>
                </a:cxn>
              </a:cxnLst>
              <a:rect l="l" t="t" r="r" b="b"/>
              <a:pathLst>
                <a:path w="410765" h="410765">
                  <a:moveTo>
                    <a:pt x="0" y="205383"/>
                  </a:moveTo>
                  <a:cubicBezTo>
                    <a:pt x="0" y="91953"/>
                    <a:pt x="91953" y="0"/>
                    <a:pt x="205383" y="0"/>
                  </a:cubicBezTo>
                  <a:cubicBezTo>
                    <a:pt x="259854" y="0"/>
                    <a:pt x="312094" y="21639"/>
                    <a:pt x="350610" y="60155"/>
                  </a:cubicBezTo>
                  <a:cubicBezTo>
                    <a:pt x="389127" y="98672"/>
                    <a:pt x="410766" y="150912"/>
                    <a:pt x="410766" y="205383"/>
                  </a:cubicBezTo>
                  <a:cubicBezTo>
                    <a:pt x="410766" y="318813"/>
                    <a:pt x="318813" y="410766"/>
                    <a:pt x="205383" y="410766"/>
                  </a:cubicBezTo>
                  <a:cubicBezTo>
                    <a:pt x="91953" y="410766"/>
                    <a:pt x="0" y="318813"/>
                    <a:pt x="0" y="205383"/>
                  </a:cubicBezTo>
                  <a:close/>
                </a:path>
              </a:pathLst>
            </a:custGeom>
            <a:solidFill>
              <a:srgbClr val="CFE2F3"/>
            </a:solidFill>
            <a:ln w="7560" cap="sq">
              <a:noFill/>
              <a:prstDash val="solid"/>
              <a:miter/>
            </a:ln>
          </p:spPr>
          <p:txBody>
            <a:bodyPr/>
            <a:lstStyle/>
            <a:p>
              <a:endParaRPr lang="en-US" noProof="0"/>
            </a:p>
          </p:txBody>
        </p:sp>
        <p:sp>
          <p:nvSpPr>
            <p:cNvPr id="36" name="Freeform: Shape 32">
              <a:extLst>
                <a:ext uri="{FF2B5EF4-FFF2-40B4-BE49-F238E27FC236}">
                  <a16:creationId xmlns:a16="http://schemas.microsoft.com/office/drawing/2014/main" id="{C0EB5F27-2605-4A16-9A9A-3AF13BE19543}"/>
                </a:ext>
              </a:extLst>
            </p:cNvPr>
            <p:cNvSpPr/>
            <p:nvPr/>
          </p:nvSpPr>
          <p:spPr>
            <a:xfrm>
              <a:off x="2189304" y="3631227"/>
              <a:ext cx="349924" cy="323927"/>
            </a:xfrm>
            <a:custGeom>
              <a:avLst/>
              <a:gdLst>
                <a:gd name="csX0" fmla="*/ 0 w 410765"/>
                <a:gd name="csY0" fmla="*/ 205383 h 410765"/>
                <a:gd name="csX1" fmla="*/ 205383 w 410765"/>
                <a:gd name="csY1" fmla="*/ 0 h 410765"/>
                <a:gd name="csX2" fmla="*/ 350610 w 410765"/>
                <a:gd name="csY2" fmla="*/ 60155 h 410765"/>
                <a:gd name="csX3" fmla="*/ 410766 w 410765"/>
                <a:gd name="csY3" fmla="*/ 205383 h 410765"/>
                <a:gd name="csX4" fmla="*/ 205383 w 410765"/>
                <a:gd name="csY4" fmla="*/ 410766 h 410765"/>
                <a:gd name="csX5" fmla="*/ 0 w 410765"/>
                <a:gd name="csY5" fmla="*/ 205383 h 410765"/>
              </a:gdLst>
              <a:ahLst/>
              <a:cxnLst>
                <a:cxn ang="0">
                  <a:pos x="csX0" y="csY0"/>
                </a:cxn>
                <a:cxn ang="0">
                  <a:pos x="csX1" y="csY1"/>
                </a:cxn>
                <a:cxn ang="0">
                  <a:pos x="csX2" y="csY2"/>
                </a:cxn>
                <a:cxn ang="0">
                  <a:pos x="csX3" y="csY3"/>
                </a:cxn>
                <a:cxn ang="0">
                  <a:pos x="csX4" y="csY4"/>
                </a:cxn>
                <a:cxn ang="0">
                  <a:pos x="csX5" y="csY5"/>
                </a:cxn>
              </a:cxnLst>
              <a:rect l="l" t="t" r="r" b="b"/>
              <a:pathLst>
                <a:path w="410765" h="410765">
                  <a:moveTo>
                    <a:pt x="0" y="205383"/>
                  </a:moveTo>
                  <a:cubicBezTo>
                    <a:pt x="0" y="91953"/>
                    <a:pt x="91953" y="0"/>
                    <a:pt x="205383" y="0"/>
                  </a:cubicBezTo>
                  <a:cubicBezTo>
                    <a:pt x="259854" y="0"/>
                    <a:pt x="312094" y="21639"/>
                    <a:pt x="350610" y="60155"/>
                  </a:cubicBezTo>
                  <a:cubicBezTo>
                    <a:pt x="389127" y="98672"/>
                    <a:pt x="410766" y="150912"/>
                    <a:pt x="410766" y="205383"/>
                  </a:cubicBezTo>
                  <a:cubicBezTo>
                    <a:pt x="410766" y="318813"/>
                    <a:pt x="318813" y="410766"/>
                    <a:pt x="205383" y="410766"/>
                  </a:cubicBezTo>
                  <a:cubicBezTo>
                    <a:pt x="91953" y="410766"/>
                    <a:pt x="0" y="318813"/>
                    <a:pt x="0" y="205383"/>
                  </a:cubicBezTo>
                  <a:close/>
                </a:path>
              </a:pathLst>
            </a:custGeom>
            <a:noFill/>
            <a:ln w="7560" cap="flat">
              <a:solidFill>
                <a:srgbClr val="000000"/>
              </a:solidFill>
              <a:prstDash val="solid"/>
              <a:round/>
            </a:ln>
          </p:spPr>
          <p:txBody>
            <a:bodyPr/>
            <a:lstStyle/>
            <a:p>
              <a:endParaRPr lang="en-US" noProof="0"/>
            </a:p>
          </p:txBody>
        </p:sp>
        <p:sp>
          <p:nvSpPr>
            <p:cNvPr id="37" name="Freeform: Shape 33">
              <a:extLst>
                <a:ext uri="{FF2B5EF4-FFF2-40B4-BE49-F238E27FC236}">
                  <a16:creationId xmlns:a16="http://schemas.microsoft.com/office/drawing/2014/main" id="{DD76FD90-FC2B-B070-B43A-57CCBE744BA6}"/>
                </a:ext>
              </a:extLst>
            </p:cNvPr>
            <p:cNvSpPr/>
            <p:nvPr/>
          </p:nvSpPr>
          <p:spPr>
            <a:xfrm>
              <a:off x="3893003" y="3631227"/>
              <a:ext cx="349924" cy="323927"/>
            </a:xfrm>
            <a:custGeom>
              <a:avLst/>
              <a:gdLst>
                <a:gd name="csX0" fmla="*/ 0 w 410765"/>
                <a:gd name="csY0" fmla="*/ 205383 h 410765"/>
                <a:gd name="csX1" fmla="*/ 205383 w 410765"/>
                <a:gd name="csY1" fmla="*/ 0 h 410765"/>
                <a:gd name="csX2" fmla="*/ 350610 w 410765"/>
                <a:gd name="csY2" fmla="*/ 60155 h 410765"/>
                <a:gd name="csX3" fmla="*/ 410765 w 410765"/>
                <a:gd name="csY3" fmla="*/ 205383 h 410765"/>
                <a:gd name="csX4" fmla="*/ 205383 w 410765"/>
                <a:gd name="csY4" fmla="*/ 410766 h 410765"/>
                <a:gd name="csX5" fmla="*/ 0 w 410765"/>
                <a:gd name="csY5" fmla="*/ 205383 h 410765"/>
              </a:gdLst>
              <a:ahLst/>
              <a:cxnLst>
                <a:cxn ang="0">
                  <a:pos x="csX0" y="csY0"/>
                </a:cxn>
                <a:cxn ang="0">
                  <a:pos x="csX1" y="csY1"/>
                </a:cxn>
                <a:cxn ang="0">
                  <a:pos x="csX2" y="csY2"/>
                </a:cxn>
                <a:cxn ang="0">
                  <a:pos x="csX3" y="csY3"/>
                </a:cxn>
                <a:cxn ang="0">
                  <a:pos x="csX4" y="csY4"/>
                </a:cxn>
                <a:cxn ang="0">
                  <a:pos x="csX5" y="csY5"/>
                </a:cxn>
              </a:cxnLst>
              <a:rect l="l" t="t" r="r" b="b"/>
              <a:pathLst>
                <a:path w="410765" h="410765">
                  <a:moveTo>
                    <a:pt x="0" y="205383"/>
                  </a:moveTo>
                  <a:cubicBezTo>
                    <a:pt x="0" y="91953"/>
                    <a:pt x="91953" y="0"/>
                    <a:pt x="205383" y="0"/>
                  </a:cubicBezTo>
                  <a:cubicBezTo>
                    <a:pt x="259854" y="0"/>
                    <a:pt x="312094" y="21639"/>
                    <a:pt x="350610" y="60155"/>
                  </a:cubicBezTo>
                  <a:cubicBezTo>
                    <a:pt x="389127" y="98672"/>
                    <a:pt x="410765" y="150912"/>
                    <a:pt x="410765" y="205383"/>
                  </a:cubicBezTo>
                  <a:cubicBezTo>
                    <a:pt x="410765" y="318813"/>
                    <a:pt x="318813" y="410766"/>
                    <a:pt x="205383" y="410766"/>
                  </a:cubicBezTo>
                  <a:cubicBezTo>
                    <a:pt x="91953" y="410766"/>
                    <a:pt x="0" y="318813"/>
                    <a:pt x="0" y="205383"/>
                  </a:cubicBezTo>
                  <a:close/>
                </a:path>
              </a:pathLst>
            </a:custGeom>
            <a:solidFill>
              <a:srgbClr val="CFE2F3"/>
            </a:solidFill>
            <a:ln w="7560" cap="sq">
              <a:noFill/>
              <a:prstDash val="solid"/>
              <a:miter/>
            </a:ln>
          </p:spPr>
          <p:txBody>
            <a:bodyPr/>
            <a:lstStyle/>
            <a:p>
              <a:endParaRPr lang="en-US" noProof="0"/>
            </a:p>
          </p:txBody>
        </p:sp>
        <p:sp>
          <p:nvSpPr>
            <p:cNvPr id="38" name="Freeform: Shape 34">
              <a:extLst>
                <a:ext uri="{FF2B5EF4-FFF2-40B4-BE49-F238E27FC236}">
                  <a16:creationId xmlns:a16="http://schemas.microsoft.com/office/drawing/2014/main" id="{33FCF9CA-730A-E96D-D2C2-CEA405F03C72}"/>
                </a:ext>
              </a:extLst>
            </p:cNvPr>
            <p:cNvSpPr/>
            <p:nvPr/>
          </p:nvSpPr>
          <p:spPr>
            <a:xfrm>
              <a:off x="3893003" y="3631227"/>
              <a:ext cx="349924" cy="323927"/>
            </a:xfrm>
            <a:custGeom>
              <a:avLst/>
              <a:gdLst>
                <a:gd name="csX0" fmla="*/ 0 w 410765"/>
                <a:gd name="csY0" fmla="*/ 205383 h 410765"/>
                <a:gd name="csX1" fmla="*/ 205383 w 410765"/>
                <a:gd name="csY1" fmla="*/ 0 h 410765"/>
                <a:gd name="csX2" fmla="*/ 350610 w 410765"/>
                <a:gd name="csY2" fmla="*/ 60155 h 410765"/>
                <a:gd name="csX3" fmla="*/ 410765 w 410765"/>
                <a:gd name="csY3" fmla="*/ 205383 h 410765"/>
                <a:gd name="csX4" fmla="*/ 205383 w 410765"/>
                <a:gd name="csY4" fmla="*/ 410766 h 410765"/>
                <a:gd name="csX5" fmla="*/ 0 w 410765"/>
                <a:gd name="csY5" fmla="*/ 205383 h 410765"/>
              </a:gdLst>
              <a:ahLst/>
              <a:cxnLst>
                <a:cxn ang="0">
                  <a:pos x="csX0" y="csY0"/>
                </a:cxn>
                <a:cxn ang="0">
                  <a:pos x="csX1" y="csY1"/>
                </a:cxn>
                <a:cxn ang="0">
                  <a:pos x="csX2" y="csY2"/>
                </a:cxn>
                <a:cxn ang="0">
                  <a:pos x="csX3" y="csY3"/>
                </a:cxn>
                <a:cxn ang="0">
                  <a:pos x="csX4" y="csY4"/>
                </a:cxn>
                <a:cxn ang="0">
                  <a:pos x="csX5" y="csY5"/>
                </a:cxn>
              </a:cxnLst>
              <a:rect l="l" t="t" r="r" b="b"/>
              <a:pathLst>
                <a:path w="410765" h="410765">
                  <a:moveTo>
                    <a:pt x="0" y="205383"/>
                  </a:moveTo>
                  <a:cubicBezTo>
                    <a:pt x="0" y="91953"/>
                    <a:pt x="91953" y="0"/>
                    <a:pt x="205383" y="0"/>
                  </a:cubicBezTo>
                  <a:cubicBezTo>
                    <a:pt x="259854" y="0"/>
                    <a:pt x="312094" y="21639"/>
                    <a:pt x="350610" y="60155"/>
                  </a:cubicBezTo>
                  <a:cubicBezTo>
                    <a:pt x="389127" y="98672"/>
                    <a:pt x="410765" y="150912"/>
                    <a:pt x="410765" y="205383"/>
                  </a:cubicBezTo>
                  <a:cubicBezTo>
                    <a:pt x="410765" y="318813"/>
                    <a:pt x="318813" y="410766"/>
                    <a:pt x="205383" y="410766"/>
                  </a:cubicBezTo>
                  <a:cubicBezTo>
                    <a:pt x="91953" y="410766"/>
                    <a:pt x="0" y="318813"/>
                    <a:pt x="0" y="205383"/>
                  </a:cubicBezTo>
                  <a:close/>
                </a:path>
              </a:pathLst>
            </a:custGeom>
            <a:noFill/>
            <a:ln w="7560" cap="flat">
              <a:solidFill>
                <a:srgbClr val="000000"/>
              </a:solidFill>
              <a:prstDash val="solid"/>
              <a:round/>
            </a:ln>
          </p:spPr>
          <p:txBody>
            <a:bodyPr/>
            <a:lstStyle/>
            <a:p>
              <a:endParaRPr lang="en-US" noProof="0"/>
            </a:p>
          </p:txBody>
        </p:sp>
        <p:sp>
          <p:nvSpPr>
            <p:cNvPr id="39" name="Freeform: Shape 35">
              <a:extLst>
                <a:ext uri="{FF2B5EF4-FFF2-40B4-BE49-F238E27FC236}">
                  <a16:creationId xmlns:a16="http://schemas.microsoft.com/office/drawing/2014/main" id="{99F6853E-9F60-16A0-980F-0C9E010C8E83}"/>
                </a:ext>
              </a:extLst>
            </p:cNvPr>
            <p:cNvSpPr/>
            <p:nvPr/>
          </p:nvSpPr>
          <p:spPr>
            <a:xfrm>
              <a:off x="3041766" y="3631227"/>
              <a:ext cx="349924" cy="323927"/>
            </a:xfrm>
            <a:custGeom>
              <a:avLst/>
              <a:gdLst>
                <a:gd name="csX0" fmla="*/ 0 w 410765"/>
                <a:gd name="csY0" fmla="*/ 205383 h 410765"/>
                <a:gd name="csX1" fmla="*/ 205383 w 410765"/>
                <a:gd name="csY1" fmla="*/ 0 h 410765"/>
                <a:gd name="csX2" fmla="*/ 350610 w 410765"/>
                <a:gd name="csY2" fmla="*/ 60155 h 410765"/>
                <a:gd name="csX3" fmla="*/ 410766 w 410765"/>
                <a:gd name="csY3" fmla="*/ 205383 h 410765"/>
                <a:gd name="csX4" fmla="*/ 205383 w 410765"/>
                <a:gd name="csY4" fmla="*/ 410766 h 410765"/>
                <a:gd name="csX5" fmla="*/ 0 w 410765"/>
                <a:gd name="csY5" fmla="*/ 205383 h 410765"/>
              </a:gdLst>
              <a:ahLst/>
              <a:cxnLst>
                <a:cxn ang="0">
                  <a:pos x="csX0" y="csY0"/>
                </a:cxn>
                <a:cxn ang="0">
                  <a:pos x="csX1" y="csY1"/>
                </a:cxn>
                <a:cxn ang="0">
                  <a:pos x="csX2" y="csY2"/>
                </a:cxn>
                <a:cxn ang="0">
                  <a:pos x="csX3" y="csY3"/>
                </a:cxn>
                <a:cxn ang="0">
                  <a:pos x="csX4" y="csY4"/>
                </a:cxn>
                <a:cxn ang="0">
                  <a:pos x="csX5" y="csY5"/>
                </a:cxn>
              </a:cxnLst>
              <a:rect l="l" t="t" r="r" b="b"/>
              <a:pathLst>
                <a:path w="410765" h="410765">
                  <a:moveTo>
                    <a:pt x="0" y="205383"/>
                  </a:moveTo>
                  <a:cubicBezTo>
                    <a:pt x="0" y="91953"/>
                    <a:pt x="91953" y="0"/>
                    <a:pt x="205383" y="0"/>
                  </a:cubicBezTo>
                  <a:cubicBezTo>
                    <a:pt x="259854" y="0"/>
                    <a:pt x="312094" y="21639"/>
                    <a:pt x="350610" y="60155"/>
                  </a:cubicBezTo>
                  <a:cubicBezTo>
                    <a:pt x="389127" y="98672"/>
                    <a:pt x="410766" y="150912"/>
                    <a:pt x="410766" y="205383"/>
                  </a:cubicBezTo>
                  <a:cubicBezTo>
                    <a:pt x="410766" y="318813"/>
                    <a:pt x="318813" y="410766"/>
                    <a:pt x="205383" y="410766"/>
                  </a:cubicBezTo>
                  <a:cubicBezTo>
                    <a:pt x="91953" y="410766"/>
                    <a:pt x="0" y="318813"/>
                    <a:pt x="0" y="205383"/>
                  </a:cubicBezTo>
                  <a:close/>
                </a:path>
              </a:pathLst>
            </a:custGeom>
            <a:solidFill>
              <a:srgbClr val="CFE2F3"/>
            </a:solidFill>
            <a:ln w="7560" cap="sq">
              <a:noFill/>
              <a:prstDash val="solid"/>
              <a:miter/>
            </a:ln>
          </p:spPr>
          <p:txBody>
            <a:bodyPr/>
            <a:lstStyle/>
            <a:p>
              <a:endParaRPr lang="en-US" noProof="0"/>
            </a:p>
          </p:txBody>
        </p:sp>
        <p:sp>
          <p:nvSpPr>
            <p:cNvPr id="40" name="Freeform: Shape 36">
              <a:extLst>
                <a:ext uri="{FF2B5EF4-FFF2-40B4-BE49-F238E27FC236}">
                  <a16:creationId xmlns:a16="http://schemas.microsoft.com/office/drawing/2014/main" id="{EF3B4B9E-8860-F4C4-7F4E-BF5DBB18BF05}"/>
                </a:ext>
              </a:extLst>
            </p:cNvPr>
            <p:cNvSpPr/>
            <p:nvPr/>
          </p:nvSpPr>
          <p:spPr>
            <a:xfrm>
              <a:off x="3041766" y="3631227"/>
              <a:ext cx="349924" cy="323927"/>
            </a:xfrm>
            <a:custGeom>
              <a:avLst/>
              <a:gdLst>
                <a:gd name="csX0" fmla="*/ 0 w 410765"/>
                <a:gd name="csY0" fmla="*/ 205383 h 410765"/>
                <a:gd name="csX1" fmla="*/ 205383 w 410765"/>
                <a:gd name="csY1" fmla="*/ 0 h 410765"/>
                <a:gd name="csX2" fmla="*/ 350610 w 410765"/>
                <a:gd name="csY2" fmla="*/ 60155 h 410765"/>
                <a:gd name="csX3" fmla="*/ 410766 w 410765"/>
                <a:gd name="csY3" fmla="*/ 205383 h 410765"/>
                <a:gd name="csX4" fmla="*/ 205383 w 410765"/>
                <a:gd name="csY4" fmla="*/ 410766 h 410765"/>
                <a:gd name="csX5" fmla="*/ 0 w 410765"/>
                <a:gd name="csY5" fmla="*/ 205383 h 410765"/>
              </a:gdLst>
              <a:ahLst/>
              <a:cxnLst>
                <a:cxn ang="0">
                  <a:pos x="csX0" y="csY0"/>
                </a:cxn>
                <a:cxn ang="0">
                  <a:pos x="csX1" y="csY1"/>
                </a:cxn>
                <a:cxn ang="0">
                  <a:pos x="csX2" y="csY2"/>
                </a:cxn>
                <a:cxn ang="0">
                  <a:pos x="csX3" y="csY3"/>
                </a:cxn>
                <a:cxn ang="0">
                  <a:pos x="csX4" y="csY4"/>
                </a:cxn>
                <a:cxn ang="0">
                  <a:pos x="csX5" y="csY5"/>
                </a:cxn>
              </a:cxnLst>
              <a:rect l="l" t="t" r="r" b="b"/>
              <a:pathLst>
                <a:path w="410765" h="410765">
                  <a:moveTo>
                    <a:pt x="0" y="205383"/>
                  </a:moveTo>
                  <a:cubicBezTo>
                    <a:pt x="0" y="91953"/>
                    <a:pt x="91953" y="0"/>
                    <a:pt x="205383" y="0"/>
                  </a:cubicBezTo>
                  <a:cubicBezTo>
                    <a:pt x="259854" y="0"/>
                    <a:pt x="312094" y="21639"/>
                    <a:pt x="350610" y="60155"/>
                  </a:cubicBezTo>
                  <a:cubicBezTo>
                    <a:pt x="389127" y="98672"/>
                    <a:pt x="410766" y="150912"/>
                    <a:pt x="410766" y="205383"/>
                  </a:cubicBezTo>
                  <a:cubicBezTo>
                    <a:pt x="410766" y="318813"/>
                    <a:pt x="318813" y="410766"/>
                    <a:pt x="205383" y="410766"/>
                  </a:cubicBezTo>
                  <a:cubicBezTo>
                    <a:pt x="91953" y="410766"/>
                    <a:pt x="0" y="318813"/>
                    <a:pt x="0" y="205383"/>
                  </a:cubicBezTo>
                  <a:close/>
                </a:path>
              </a:pathLst>
            </a:custGeom>
            <a:noFill/>
            <a:ln w="7560" cap="flat">
              <a:solidFill>
                <a:srgbClr val="000000"/>
              </a:solidFill>
              <a:prstDash val="solid"/>
              <a:round/>
            </a:ln>
          </p:spPr>
          <p:txBody>
            <a:bodyPr/>
            <a:lstStyle/>
            <a:p>
              <a:endParaRPr lang="en-US" noProof="0"/>
            </a:p>
          </p:txBody>
        </p:sp>
        <p:grpSp>
          <p:nvGrpSpPr>
            <p:cNvPr id="41" name="Graphic 266">
              <a:extLst>
                <a:ext uri="{FF2B5EF4-FFF2-40B4-BE49-F238E27FC236}">
                  <a16:creationId xmlns:a16="http://schemas.microsoft.com/office/drawing/2014/main" id="{3CD02B28-60E6-1E5B-AA35-4A72DA0DA7A2}"/>
                </a:ext>
              </a:extLst>
            </p:cNvPr>
            <p:cNvGrpSpPr/>
            <p:nvPr/>
          </p:nvGrpSpPr>
          <p:grpSpPr>
            <a:xfrm>
              <a:off x="2318253" y="3762527"/>
              <a:ext cx="92011" cy="85175"/>
              <a:chOff x="416908" y="2459028"/>
              <a:chExt cx="108009" cy="108009"/>
            </a:xfrm>
            <a:noFill/>
          </p:grpSpPr>
          <p:sp>
            <p:nvSpPr>
              <p:cNvPr id="129" name="Freeform: Shape 965">
                <a:extLst>
                  <a:ext uri="{FF2B5EF4-FFF2-40B4-BE49-F238E27FC236}">
                    <a16:creationId xmlns:a16="http://schemas.microsoft.com/office/drawing/2014/main" id="{7F5FEA66-69E7-5380-3C4C-2E8AF8C81858}"/>
                  </a:ext>
                </a:extLst>
              </p:cNvPr>
              <p:cNvSpPr/>
              <p:nvPr/>
            </p:nvSpPr>
            <p:spPr>
              <a:xfrm>
                <a:off x="416908" y="2459028"/>
                <a:ext cx="108009" cy="108009"/>
              </a:xfrm>
              <a:custGeom>
                <a:avLst/>
                <a:gdLst>
                  <a:gd name="csX0" fmla="*/ 0 w 108009"/>
                  <a:gd name="csY0" fmla="*/ 2 h 108009"/>
                  <a:gd name="csX1" fmla="*/ 108010 w 108009"/>
                  <a:gd name="csY1" fmla="*/ 2 h 108009"/>
                  <a:gd name="csX2" fmla="*/ 108010 w 108009"/>
                  <a:gd name="csY2" fmla="*/ 108012 h 108009"/>
                  <a:gd name="csX3" fmla="*/ 0 w 108009"/>
                  <a:gd name="csY3" fmla="*/ 108012 h 108009"/>
                </a:gdLst>
                <a:ahLst/>
                <a:cxnLst>
                  <a:cxn ang="0">
                    <a:pos x="csX0" y="csY0"/>
                  </a:cxn>
                  <a:cxn ang="0">
                    <a:pos x="csX1" y="csY1"/>
                  </a:cxn>
                  <a:cxn ang="0">
                    <a:pos x="csX2" y="csY2"/>
                  </a:cxn>
                  <a:cxn ang="0">
                    <a:pos x="csX3" y="csY3"/>
                  </a:cxn>
                </a:cxnLst>
                <a:rect l="l" t="t" r="r" b="b"/>
                <a:pathLst>
                  <a:path w="108009" h="108009">
                    <a:moveTo>
                      <a:pt x="0" y="2"/>
                    </a:moveTo>
                    <a:lnTo>
                      <a:pt x="108010" y="2"/>
                    </a:lnTo>
                    <a:lnTo>
                      <a:pt x="108010" y="108012"/>
                    </a:lnTo>
                    <a:lnTo>
                      <a:pt x="0" y="108012"/>
                    </a:lnTo>
                    <a:close/>
                  </a:path>
                </a:pathLst>
              </a:custGeom>
              <a:solidFill>
                <a:srgbClr val="000000">
                  <a:alpha val="0"/>
                </a:srgbClr>
              </a:solidFill>
              <a:ln w="7560" cap="sq">
                <a:noFill/>
                <a:prstDash val="solid"/>
                <a:miter/>
              </a:ln>
            </p:spPr>
            <p:txBody>
              <a:bodyPr/>
              <a:lstStyle/>
              <a:p>
                <a:endParaRPr lang="en-US" noProof="0"/>
              </a:p>
            </p:txBody>
          </p:sp>
          <p:pic>
            <p:nvPicPr>
              <p:cNvPr id="130" name="Picture 129">
                <a:extLst>
                  <a:ext uri="{FF2B5EF4-FFF2-40B4-BE49-F238E27FC236}">
                    <a16:creationId xmlns:a16="http://schemas.microsoft.com/office/drawing/2014/main" id="{F6985DDF-62C3-FB13-0AB2-1EFFA151ED7B}"/>
                  </a:ext>
                </a:extLst>
              </p:cNvPr>
              <p:cNvPicPr>
                <a:picLocks noChangeAspect="1"/>
              </p:cNvPicPr>
              <p:nvPr/>
            </p:nvPicPr>
            <p:blipFill>
              <a:blip r:embed="rId4"/>
              <a:stretch>
                <a:fillRect/>
              </a:stretch>
            </p:blipFill>
            <p:spPr>
              <a:xfrm>
                <a:off x="416908" y="2459028"/>
                <a:ext cx="108009" cy="108009"/>
              </a:xfrm>
              <a:custGeom>
                <a:avLst/>
                <a:gdLst>
                  <a:gd name="csX0" fmla="*/ -194 w 108009"/>
                  <a:gd name="csY0" fmla="*/ 5 h 108009"/>
                  <a:gd name="csX1" fmla="*/ 107816 w 108009"/>
                  <a:gd name="csY1" fmla="*/ 5 h 108009"/>
                  <a:gd name="csX2" fmla="*/ 107816 w 108009"/>
                  <a:gd name="csY2" fmla="*/ 108015 h 108009"/>
                  <a:gd name="csX3" fmla="*/ -194 w 108009"/>
                  <a:gd name="csY3" fmla="*/ 108015 h 108009"/>
                </a:gdLst>
                <a:ahLst/>
                <a:cxnLst>
                  <a:cxn ang="0">
                    <a:pos x="csX0" y="csY0"/>
                  </a:cxn>
                  <a:cxn ang="0">
                    <a:pos x="csX1" y="csY1"/>
                  </a:cxn>
                  <a:cxn ang="0">
                    <a:pos x="csX2" y="csY2"/>
                  </a:cxn>
                  <a:cxn ang="0">
                    <a:pos x="csX3" y="csY3"/>
                  </a:cxn>
                </a:cxnLst>
                <a:rect l="l" t="t" r="r" b="b"/>
                <a:pathLst>
                  <a:path w="108009" h="108009">
                    <a:moveTo>
                      <a:pt x="-194" y="5"/>
                    </a:moveTo>
                    <a:lnTo>
                      <a:pt x="107816" y="5"/>
                    </a:lnTo>
                    <a:lnTo>
                      <a:pt x="107816" y="108015"/>
                    </a:lnTo>
                    <a:lnTo>
                      <a:pt x="-194" y="108015"/>
                    </a:lnTo>
                    <a:close/>
                  </a:path>
                </a:pathLst>
              </a:custGeom>
            </p:spPr>
          </p:pic>
        </p:grpSp>
        <p:grpSp>
          <p:nvGrpSpPr>
            <p:cNvPr id="42" name="Graphic 266">
              <a:extLst>
                <a:ext uri="{FF2B5EF4-FFF2-40B4-BE49-F238E27FC236}">
                  <a16:creationId xmlns:a16="http://schemas.microsoft.com/office/drawing/2014/main" id="{07CE024C-6798-364A-2D69-5A48808A789C}"/>
                </a:ext>
              </a:extLst>
            </p:cNvPr>
            <p:cNvGrpSpPr/>
            <p:nvPr/>
          </p:nvGrpSpPr>
          <p:grpSpPr>
            <a:xfrm>
              <a:off x="2318253" y="3750602"/>
              <a:ext cx="92011" cy="85175"/>
              <a:chOff x="416908" y="2443907"/>
              <a:chExt cx="108009" cy="108009"/>
            </a:xfrm>
            <a:solidFill>
              <a:srgbClr val="000000">
                <a:alpha val="0"/>
              </a:srgbClr>
            </a:solidFill>
          </p:grpSpPr>
          <p:sp>
            <p:nvSpPr>
              <p:cNvPr id="127" name="Freeform: Shape 963">
                <a:extLst>
                  <a:ext uri="{FF2B5EF4-FFF2-40B4-BE49-F238E27FC236}">
                    <a16:creationId xmlns:a16="http://schemas.microsoft.com/office/drawing/2014/main" id="{FE988FD5-0CD1-6585-2D13-B1B72F9354EE}"/>
                  </a:ext>
                </a:extLst>
              </p:cNvPr>
              <p:cNvSpPr/>
              <p:nvPr/>
            </p:nvSpPr>
            <p:spPr>
              <a:xfrm>
                <a:off x="416908" y="2443907"/>
                <a:ext cx="108009" cy="108009"/>
              </a:xfrm>
              <a:custGeom>
                <a:avLst/>
                <a:gdLst>
                  <a:gd name="csX0" fmla="*/ 0 w 108009"/>
                  <a:gd name="csY0" fmla="*/ 0 h 108009"/>
                  <a:gd name="csX1" fmla="*/ 108010 w 108009"/>
                  <a:gd name="csY1" fmla="*/ 0 h 108009"/>
                  <a:gd name="csX2" fmla="*/ 108010 w 108009"/>
                  <a:gd name="csY2" fmla="*/ 108010 h 108009"/>
                  <a:gd name="csX3" fmla="*/ 0 w 108009"/>
                  <a:gd name="csY3" fmla="*/ 108010 h 108009"/>
                </a:gdLst>
                <a:ahLst/>
                <a:cxnLst>
                  <a:cxn ang="0">
                    <a:pos x="csX0" y="csY0"/>
                  </a:cxn>
                  <a:cxn ang="0">
                    <a:pos x="csX1" y="csY1"/>
                  </a:cxn>
                  <a:cxn ang="0">
                    <a:pos x="csX2" y="csY2"/>
                  </a:cxn>
                  <a:cxn ang="0">
                    <a:pos x="csX3" y="csY3"/>
                  </a:cxn>
                </a:cxnLst>
                <a:rect l="l" t="t" r="r" b="b"/>
                <a:pathLst>
                  <a:path w="108009" h="108009">
                    <a:moveTo>
                      <a:pt x="0" y="0"/>
                    </a:moveTo>
                    <a:lnTo>
                      <a:pt x="108010" y="0"/>
                    </a:lnTo>
                    <a:lnTo>
                      <a:pt x="108010" y="108010"/>
                    </a:lnTo>
                    <a:lnTo>
                      <a:pt x="0" y="108010"/>
                    </a:lnTo>
                    <a:close/>
                  </a:path>
                </a:pathLst>
              </a:custGeom>
              <a:solidFill>
                <a:srgbClr val="000000">
                  <a:alpha val="0"/>
                </a:srgbClr>
              </a:solidFill>
              <a:ln w="7560" cap="sq">
                <a:noFill/>
                <a:prstDash val="solid"/>
                <a:miter/>
              </a:ln>
            </p:spPr>
            <p:txBody>
              <a:bodyPr/>
              <a:lstStyle/>
              <a:p>
                <a:endParaRPr lang="en-US" noProof="0"/>
              </a:p>
            </p:txBody>
          </p:sp>
          <p:pic>
            <p:nvPicPr>
              <p:cNvPr id="128" name="Picture 127">
                <a:extLst>
                  <a:ext uri="{FF2B5EF4-FFF2-40B4-BE49-F238E27FC236}">
                    <a16:creationId xmlns:a16="http://schemas.microsoft.com/office/drawing/2014/main" id="{44A0A337-BA45-9EA8-36A0-E1271B8031AE}"/>
                  </a:ext>
                </a:extLst>
              </p:cNvPr>
              <p:cNvPicPr>
                <a:picLocks noChangeAspect="1"/>
              </p:cNvPicPr>
              <p:nvPr/>
            </p:nvPicPr>
            <p:blipFill>
              <a:blip r:embed="rId4"/>
              <a:stretch>
                <a:fillRect/>
              </a:stretch>
            </p:blipFill>
            <p:spPr>
              <a:xfrm>
                <a:off x="416908" y="2443907"/>
                <a:ext cx="108009" cy="108009"/>
              </a:xfrm>
              <a:custGeom>
                <a:avLst/>
                <a:gdLst>
                  <a:gd name="csX0" fmla="*/ -194 w 108009"/>
                  <a:gd name="csY0" fmla="*/ 3 h 108009"/>
                  <a:gd name="csX1" fmla="*/ 107816 w 108009"/>
                  <a:gd name="csY1" fmla="*/ 3 h 108009"/>
                  <a:gd name="csX2" fmla="*/ 107816 w 108009"/>
                  <a:gd name="csY2" fmla="*/ 108013 h 108009"/>
                  <a:gd name="csX3" fmla="*/ -194 w 108009"/>
                  <a:gd name="csY3" fmla="*/ 108013 h 108009"/>
                </a:gdLst>
                <a:ahLst/>
                <a:cxnLst>
                  <a:cxn ang="0">
                    <a:pos x="csX0" y="csY0"/>
                  </a:cxn>
                  <a:cxn ang="0">
                    <a:pos x="csX1" y="csY1"/>
                  </a:cxn>
                  <a:cxn ang="0">
                    <a:pos x="csX2" y="csY2"/>
                  </a:cxn>
                  <a:cxn ang="0">
                    <a:pos x="csX3" y="csY3"/>
                  </a:cxn>
                </a:cxnLst>
                <a:rect l="l" t="t" r="r" b="b"/>
                <a:pathLst>
                  <a:path w="108009" h="108009">
                    <a:moveTo>
                      <a:pt x="-194" y="3"/>
                    </a:moveTo>
                    <a:lnTo>
                      <a:pt x="107816" y="3"/>
                    </a:lnTo>
                    <a:lnTo>
                      <a:pt x="107816" y="108013"/>
                    </a:lnTo>
                    <a:lnTo>
                      <a:pt x="-194" y="108013"/>
                    </a:lnTo>
                    <a:close/>
                  </a:path>
                </a:pathLst>
              </a:custGeom>
            </p:spPr>
          </p:pic>
        </p:grpSp>
        <p:grpSp>
          <p:nvGrpSpPr>
            <p:cNvPr id="43" name="Graphic 266">
              <a:extLst>
                <a:ext uri="{FF2B5EF4-FFF2-40B4-BE49-F238E27FC236}">
                  <a16:creationId xmlns:a16="http://schemas.microsoft.com/office/drawing/2014/main" id="{9C6AE944-4284-D62F-B0F9-20610AE973A3}"/>
                </a:ext>
              </a:extLst>
            </p:cNvPr>
            <p:cNvGrpSpPr/>
            <p:nvPr/>
          </p:nvGrpSpPr>
          <p:grpSpPr>
            <a:xfrm>
              <a:off x="2607016" y="3762527"/>
              <a:ext cx="92011" cy="85175"/>
              <a:chOff x="755879" y="2459028"/>
              <a:chExt cx="108009" cy="108009"/>
            </a:xfrm>
            <a:noFill/>
          </p:grpSpPr>
          <p:sp>
            <p:nvSpPr>
              <p:cNvPr id="125" name="Freeform: Shape 961">
                <a:extLst>
                  <a:ext uri="{FF2B5EF4-FFF2-40B4-BE49-F238E27FC236}">
                    <a16:creationId xmlns:a16="http://schemas.microsoft.com/office/drawing/2014/main" id="{DACEAF72-8BB3-5BDE-5FF5-6DD2E61EBC88}"/>
                  </a:ext>
                </a:extLst>
              </p:cNvPr>
              <p:cNvSpPr/>
              <p:nvPr/>
            </p:nvSpPr>
            <p:spPr>
              <a:xfrm>
                <a:off x="755879" y="2459028"/>
                <a:ext cx="108009" cy="108009"/>
              </a:xfrm>
              <a:custGeom>
                <a:avLst/>
                <a:gdLst>
                  <a:gd name="csX0" fmla="*/ 0 w 108009"/>
                  <a:gd name="csY0" fmla="*/ 2 h 108009"/>
                  <a:gd name="csX1" fmla="*/ 108010 w 108009"/>
                  <a:gd name="csY1" fmla="*/ 2 h 108009"/>
                  <a:gd name="csX2" fmla="*/ 108010 w 108009"/>
                  <a:gd name="csY2" fmla="*/ 108012 h 108009"/>
                  <a:gd name="csX3" fmla="*/ 0 w 108009"/>
                  <a:gd name="csY3" fmla="*/ 108012 h 108009"/>
                </a:gdLst>
                <a:ahLst/>
                <a:cxnLst>
                  <a:cxn ang="0">
                    <a:pos x="csX0" y="csY0"/>
                  </a:cxn>
                  <a:cxn ang="0">
                    <a:pos x="csX1" y="csY1"/>
                  </a:cxn>
                  <a:cxn ang="0">
                    <a:pos x="csX2" y="csY2"/>
                  </a:cxn>
                  <a:cxn ang="0">
                    <a:pos x="csX3" y="csY3"/>
                  </a:cxn>
                </a:cxnLst>
                <a:rect l="l" t="t" r="r" b="b"/>
                <a:pathLst>
                  <a:path w="108009" h="108009">
                    <a:moveTo>
                      <a:pt x="0" y="2"/>
                    </a:moveTo>
                    <a:lnTo>
                      <a:pt x="108010" y="2"/>
                    </a:lnTo>
                    <a:lnTo>
                      <a:pt x="108010" y="108012"/>
                    </a:lnTo>
                    <a:lnTo>
                      <a:pt x="0" y="108012"/>
                    </a:lnTo>
                    <a:close/>
                  </a:path>
                </a:pathLst>
              </a:custGeom>
              <a:solidFill>
                <a:srgbClr val="000000">
                  <a:alpha val="0"/>
                </a:srgbClr>
              </a:solidFill>
              <a:ln w="7560" cap="sq">
                <a:noFill/>
                <a:prstDash val="solid"/>
                <a:miter/>
              </a:ln>
            </p:spPr>
            <p:txBody>
              <a:bodyPr/>
              <a:lstStyle/>
              <a:p>
                <a:endParaRPr lang="en-US" noProof="0"/>
              </a:p>
            </p:txBody>
          </p:sp>
          <p:pic>
            <p:nvPicPr>
              <p:cNvPr id="126" name="Picture 125">
                <a:extLst>
                  <a:ext uri="{FF2B5EF4-FFF2-40B4-BE49-F238E27FC236}">
                    <a16:creationId xmlns:a16="http://schemas.microsoft.com/office/drawing/2014/main" id="{1CBA4625-5B03-DB8B-60A2-064E4E7BE7BA}"/>
                  </a:ext>
                </a:extLst>
              </p:cNvPr>
              <p:cNvPicPr>
                <a:picLocks noChangeAspect="1"/>
              </p:cNvPicPr>
              <p:nvPr/>
            </p:nvPicPr>
            <p:blipFill>
              <a:blip r:embed="rId4"/>
              <a:stretch>
                <a:fillRect/>
              </a:stretch>
            </p:blipFill>
            <p:spPr>
              <a:xfrm>
                <a:off x="755879" y="2459028"/>
                <a:ext cx="108009" cy="108009"/>
              </a:xfrm>
              <a:custGeom>
                <a:avLst/>
                <a:gdLst>
                  <a:gd name="csX0" fmla="*/ -149 w 108009"/>
                  <a:gd name="csY0" fmla="*/ 5 h 108009"/>
                  <a:gd name="csX1" fmla="*/ 107861 w 108009"/>
                  <a:gd name="csY1" fmla="*/ 5 h 108009"/>
                  <a:gd name="csX2" fmla="*/ 107861 w 108009"/>
                  <a:gd name="csY2" fmla="*/ 108015 h 108009"/>
                  <a:gd name="csX3" fmla="*/ -149 w 108009"/>
                  <a:gd name="csY3" fmla="*/ 108015 h 108009"/>
                </a:gdLst>
                <a:ahLst/>
                <a:cxnLst>
                  <a:cxn ang="0">
                    <a:pos x="csX0" y="csY0"/>
                  </a:cxn>
                  <a:cxn ang="0">
                    <a:pos x="csX1" y="csY1"/>
                  </a:cxn>
                  <a:cxn ang="0">
                    <a:pos x="csX2" y="csY2"/>
                  </a:cxn>
                  <a:cxn ang="0">
                    <a:pos x="csX3" y="csY3"/>
                  </a:cxn>
                </a:cxnLst>
                <a:rect l="l" t="t" r="r" b="b"/>
                <a:pathLst>
                  <a:path w="108009" h="108009">
                    <a:moveTo>
                      <a:pt x="-149" y="5"/>
                    </a:moveTo>
                    <a:lnTo>
                      <a:pt x="107861" y="5"/>
                    </a:lnTo>
                    <a:lnTo>
                      <a:pt x="107861" y="108015"/>
                    </a:lnTo>
                    <a:lnTo>
                      <a:pt x="-149" y="108015"/>
                    </a:lnTo>
                    <a:close/>
                  </a:path>
                </a:pathLst>
              </a:custGeom>
            </p:spPr>
          </p:pic>
        </p:grpSp>
        <p:grpSp>
          <p:nvGrpSpPr>
            <p:cNvPr id="44" name="Graphic 266">
              <a:extLst>
                <a:ext uri="{FF2B5EF4-FFF2-40B4-BE49-F238E27FC236}">
                  <a16:creationId xmlns:a16="http://schemas.microsoft.com/office/drawing/2014/main" id="{D383747B-19B1-8D98-3A27-13B3C023A0CD}"/>
                </a:ext>
              </a:extLst>
            </p:cNvPr>
            <p:cNvGrpSpPr/>
            <p:nvPr/>
          </p:nvGrpSpPr>
          <p:grpSpPr>
            <a:xfrm>
              <a:off x="2607016" y="3750602"/>
              <a:ext cx="92011" cy="85175"/>
              <a:chOff x="755879" y="2443907"/>
              <a:chExt cx="108009" cy="108009"/>
            </a:xfrm>
            <a:solidFill>
              <a:srgbClr val="000000">
                <a:alpha val="0"/>
              </a:srgbClr>
            </a:solidFill>
          </p:grpSpPr>
          <p:sp>
            <p:nvSpPr>
              <p:cNvPr id="123" name="Freeform: Shape 959">
                <a:extLst>
                  <a:ext uri="{FF2B5EF4-FFF2-40B4-BE49-F238E27FC236}">
                    <a16:creationId xmlns:a16="http://schemas.microsoft.com/office/drawing/2014/main" id="{BDEB9AF9-5246-B8BF-27BE-9E3D28148360}"/>
                  </a:ext>
                </a:extLst>
              </p:cNvPr>
              <p:cNvSpPr/>
              <p:nvPr/>
            </p:nvSpPr>
            <p:spPr>
              <a:xfrm>
                <a:off x="755879" y="2443907"/>
                <a:ext cx="108009" cy="108009"/>
              </a:xfrm>
              <a:custGeom>
                <a:avLst/>
                <a:gdLst>
                  <a:gd name="csX0" fmla="*/ 0 w 108009"/>
                  <a:gd name="csY0" fmla="*/ 0 h 108009"/>
                  <a:gd name="csX1" fmla="*/ 108010 w 108009"/>
                  <a:gd name="csY1" fmla="*/ 0 h 108009"/>
                  <a:gd name="csX2" fmla="*/ 108010 w 108009"/>
                  <a:gd name="csY2" fmla="*/ 108010 h 108009"/>
                  <a:gd name="csX3" fmla="*/ 0 w 108009"/>
                  <a:gd name="csY3" fmla="*/ 108010 h 108009"/>
                </a:gdLst>
                <a:ahLst/>
                <a:cxnLst>
                  <a:cxn ang="0">
                    <a:pos x="csX0" y="csY0"/>
                  </a:cxn>
                  <a:cxn ang="0">
                    <a:pos x="csX1" y="csY1"/>
                  </a:cxn>
                  <a:cxn ang="0">
                    <a:pos x="csX2" y="csY2"/>
                  </a:cxn>
                  <a:cxn ang="0">
                    <a:pos x="csX3" y="csY3"/>
                  </a:cxn>
                </a:cxnLst>
                <a:rect l="l" t="t" r="r" b="b"/>
                <a:pathLst>
                  <a:path w="108009" h="108009">
                    <a:moveTo>
                      <a:pt x="0" y="0"/>
                    </a:moveTo>
                    <a:lnTo>
                      <a:pt x="108010" y="0"/>
                    </a:lnTo>
                    <a:lnTo>
                      <a:pt x="108010" y="108010"/>
                    </a:lnTo>
                    <a:lnTo>
                      <a:pt x="0" y="108010"/>
                    </a:lnTo>
                    <a:close/>
                  </a:path>
                </a:pathLst>
              </a:custGeom>
              <a:solidFill>
                <a:srgbClr val="000000">
                  <a:alpha val="0"/>
                </a:srgbClr>
              </a:solidFill>
              <a:ln w="7560" cap="sq">
                <a:noFill/>
                <a:prstDash val="solid"/>
                <a:miter/>
              </a:ln>
            </p:spPr>
            <p:txBody>
              <a:bodyPr/>
              <a:lstStyle/>
              <a:p>
                <a:endParaRPr lang="en-US" noProof="0"/>
              </a:p>
            </p:txBody>
          </p:sp>
          <p:pic>
            <p:nvPicPr>
              <p:cNvPr id="124" name="Picture 123">
                <a:extLst>
                  <a:ext uri="{FF2B5EF4-FFF2-40B4-BE49-F238E27FC236}">
                    <a16:creationId xmlns:a16="http://schemas.microsoft.com/office/drawing/2014/main" id="{25CF7373-356E-5084-0E50-189B38170760}"/>
                  </a:ext>
                </a:extLst>
              </p:cNvPr>
              <p:cNvPicPr>
                <a:picLocks noChangeAspect="1"/>
              </p:cNvPicPr>
              <p:nvPr/>
            </p:nvPicPr>
            <p:blipFill>
              <a:blip r:embed="rId4"/>
              <a:stretch>
                <a:fillRect/>
              </a:stretch>
            </p:blipFill>
            <p:spPr>
              <a:xfrm>
                <a:off x="755879" y="2443907"/>
                <a:ext cx="108009" cy="108009"/>
              </a:xfrm>
              <a:custGeom>
                <a:avLst/>
                <a:gdLst>
                  <a:gd name="csX0" fmla="*/ -149 w 108009"/>
                  <a:gd name="csY0" fmla="*/ 3 h 108009"/>
                  <a:gd name="csX1" fmla="*/ 107861 w 108009"/>
                  <a:gd name="csY1" fmla="*/ 3 h 108009"/>
                  <a:gd name="csX2" fmla="*/ 107861 w 108009"/>
                  <a:gd name="csY2" fmla="*/ 108013 h 108009"/>
                  <a:gd name="csX3" fmla="*/ -149 w 108009"/>
                  <a:gd name="csY3" fmla="*/ 108013 h 108009"/>
                </a:gdLst>
                <a:ahLst/>
                <a:cxnLst>
                  <a:cxn ang="0">
                    <a:pos x="csX0" y="csY0"/>
                  </a:cxn>
                  <a:cxn ang="0">
                    <a:pos x="csX1" y="csY1"/>
                  </a:cxn>
                  <a:cxn ang="0">
                    <a:pos x="csX2" y="csY2"/>
                  </a:cxn>
                  <a:cxn ang="0">
                    <a:pos x="csX3" y="csY3"/>
                  </a:cxn>
                </a:cxnLst>
                <a:rect l="l" t="t" r="r" b="b"/>
                <a:pathLst>
                  <a:path w="108009" h="108009">
                    <a:moveTo>
                      <a:pt x="-149" y="3"/>
                    </a:moveTo>
                    <a:lnTo>
                      <a:pt x="107861" y="3"/>
                    </a:lnTo>
                    <a:lnTo>
                      <a:pt x="107861" y="108013"/>
                    </a:lnTo>
                    <a:lnTo>
                      <a:pt x="-149" y="108013"/>
                    </a:lnTo>
                    <a:close/>
                  </a:path>
                </a:pathLst>
              </a:custGeom>
            </p:spPr>
          </p:pic>
        </p:grpSp>
        <p:sp>
          <p:nvSpPr>
            <p:cNvPr id="45" name="Freeform: Shape 41">
              <a:extLst>
                <a:ext uri="{FF2B5EF4-FFF2-40B4-BE49-F238E27FC236}">
                  <a16:creationId xmlns:a16="http://schemas.microsoft.com/office/drawing/2014/main" id="{F578B806-B03C-501C-94FB-1A4042A938DC}"/>
                </a:ext>
              </a:extLst>
            </p:cNvPr>
            <p:cNvSpPr/>
            <p:nvPr/>
          </p:nvSpPr>
          <p:spPr>
            <a:xfrm>
              <a:off x="2410246" y="3793191"/>
              <a:ext cx="196769" cy="5962"/>
            </a:xfrm>
            <a:custGeom>
              <a:avLst/>
              <a:gdLst>
                <a:gd name="csX0" fmla="*/ 0 w 230981"/>
                <a:gd name="csY0" fmla="*/ 0 h 7560"/>
                <a:gd name="csX1" fmla="*/ 230981 w 230981"/>
                <a:gd name="csY1" fmla="*/ 0 h 7560"/>
              </a:gdLst>
              <a:ahLst/>
              <a:cxnLst>
                <a:cxn ang="0">
                  <a:pos x="csX0" y="csY0"/>
                </a:cxn>
                <a:cxn ang="0">
                  <a:pos x="csX1" y="csY1"/>
                </a:cxn>
              </a:cxnLst>
              <a:rect l="l" t="t" r="r" b="b"/>
              <a:pathLst>
                <a:path w="230981" h="7560">
                  <a:moveTo>
                    <a:pt x="0" y="0"/>
                  </a:moveTo>
                  <a:lnTo>
                    <a:pt x="230981" y="0"/>
                  </a:lnTo>
                </a:path>
              </a:pathLst>
            </a:custGeom>
            <a:solidFill>
              <a:srgbClr val="000000">
                <a:alpha val="0"/>
              </a:srgbClr>
            </a:solidFill>
            <a:ln w="7560" cap="sq">
              <a:noFill/>
              <a:prstDash val="solid"/>
              <a:miter/>
            </a:ln>
          </p:spPr>
          <p:txBody>
            <a:bodyPr/>
            <a:lstStyle/>
            <a:p>
              <a:endParaRPr lang="en-US" noProof="0"/>
            </a:p>
          </p:txBody>
        </p:sp>
        <p:sp>
          <p:nvSpPr>
            <p:cNvPr id="46" name="Freeform: Shape 42">
              <a:extLst>
                <a:ext uri="{FF2B5EF4-FFF2-40B4-BE49-F238E27FC236}">
                  <a16:creationId xmlns:a16="http://schemas.microsoft.com/office/drawing/2014/main" id="{C41D0CE5-F3B6-C8FA-8D52-1311D5BC085D}"/>
                </a:ext>
              </a:extLst>
            </p:cNvPr>
            <p:cNvSpPr/>
            <p:nvPr/>
          </p:nvSpPr>
          <p:spPr>
            <a:xfrm>
              <a:off x="2410246" y="3793191"/>
              <a:ext cx="196769" cy="5962"/>
            </a:xfrm>
            <a:custGeom>
              <a:avLst/>
              <a:gdLst>
                <a:gd name="csX0" fmla="*/ 0 w 230981"/>
                <a:gd name="csY0" fmla="*/ 0 h 7560"/>
                <a:gd name="csX1" fmla="*/ 230981 w 230981"/>
                <a:gd name="csY1" fmla="*/ 0 h 7560"/>
              </a:gdLst>
              <a:ahLst/>
              <a:cxnLst>
                <a:cxn ang="0">
                  <a:pos x="csX0" y="csY0"/>
                </a:cxn>
                <a:cxn ang="0">
                  <a:pos x="csX1" y="csY1"/>
                </a:cxn>
              </a:cxnLst>
              <a:rect l="l" t="t" r="r" b="b"/>
              <a:pathLst>
                <a:path w="230981" h="7560">
                  <a:moveTo>
                    <a:pt x="0" y="0"/>
                  </a:moveTo>
                  <a:lnTo>
                    <a:pt x="230981" y="0"/>
                  </a:lnTo>
                </a:path>
              </a:pathLst>
            </a:custGeom>
            <a:noFill/>
            <a:ln w="7560" cap="flat">
              <a:solidFill>
                <a:srgbClr val="980000"/>
              </a:solidFill>
              <a:prstDash val="solid"/>
              <a:round/>
            </a:ln>
          </p:spPr>
          <p:txBody>
            <a:bodyPr/>
            <a:lstStyle/>
            <a:p>
              <a:endParaRPr lang="en-US" noProof="0"/>
            </a:p>
          </p:txBody>
        </p:sp>
        <p:grpSp>
          <p:nvGrpSpPr>
            <p:cNvPr id="47" name="Graphic 266">
              <a:extLst>
                <a:ext uri="{FF2B5EF4-FFF2-40B4-BE49-F238E27FC236}">
                  <a16:creationId xmlns:a16="http://schemas.microsoft.com/office/drawing/2014/main" id="{322C32CC-030C-0BAA-C4D1-BF556D46747C}"/>
                </a:ext>
              </a:extLst>
            </p:cNvPr>
            <p:cNvGrpSpPr/>
            <p:nvPr/>
          </p:nvGrpSpPr>
          <p:grpSpPr>
            <a:xfrm>
              <a:off x="3726521" y="3762527"/>
              <a:ext cx="92012" cy="85175"/>
              <a:chOff x="2070032" y="2459028"/>
              <a:chExt cx="108010" cy="108009"/>
            </a:xfrm>
            <a:noFill/>
          </p:grpSpPr>
          <p:sp>
            <p:nvSpPr>
              <p:cNvPr id="121" name="Freeform: Shape 1405">
                <a:extLst>
                  <a:ext uri="{FF2B5EF4-FFF2-40B4-BE49-F238E27FC236}">
                    <a16:creationId xmlns:a16="http://schemas.microsoft.com/office/drawing/2014/main" id="{E1C1CCF9-9AB5-A3EC-FAB4-66DAECB8CA21}"/>
                  </a:ext>
                </a:extLst>
              </p:cNvPr>
              <p:cNvSpPr/>
              <p:nvPr/>
            </p:nvSpPr>
            <p:spPr>
              <a:xfrm>
                <a:off x="2070032" y="2459028"/>
                <a:ext cx="108010" cy="108009"/>
              </a:xfrm>
              <a:custGeom>
                <a:avLst/>
                <a:gdLst>
                  <a:gd name="csX0" fmla="*/ 0 w 108010"/>
                  <a:gd name="csY0" fmla="*/ 2 h 108009"/>
                  <a:gd name="csX1" fmla="*/ 108010 w 108010"/>
                  <a:gd name="csY1" fmla="*/ 2 h 108009"/>
                  <a:gd name="csX2" fmla="*/ 108010 w 108010"/>
                  <a:gd name="csY2" fmla="*/ 108012 h 108009"/>
                  <a:gd name="csX3" fmla="*/ 0 w 108010"/>
                  <a:gd name="csY3" fmla="*/ 108012 h 108009"/>
                </a:gdLst>
                <a:ahLst/>
                <a:cxnLst>
                  <a:cxn ang="0">
                    <a:pos x="csX0" y="csY0"/>
                  </a:cxn>
                  <a:cxn ang="0">
                    <a:pos x="csX1" y="csY1"/>
                  </a:cxn>
                  <a:cxn ang="0">
                    <a:pos x="csX2" y="csY2"/>
                  </a:cxn>
                  <a:cxn ang="0">
                    <a:pos x="csX3" y="csY3"/>
                  </a:cxn>
                </a:cxnLst>
                <a:rect l="l" t="t" r="r" b="b"/>
                <a:pathLst>
                  <a:path w="108010" h="108009">
                    <a:moveTo>
                      <a:pt x="0" y="2"/>
                    </a:moveTo>
                    <a:lnTo>
                      <a:pt x="108010" y="2"/>
                    </a:lnTo>
                    <a:lnTo>
                      <a:pt x="108010" y="108012"/>
                    </a:lnTo>
                    <a:lnTo>
                      <a:pt x="0" y="108012"/>
                    </a:lnTo>
                    <a:close/>
                  </a:path>
                </a:pathLst>
              </a:custGeom>
              <a:solidFill>
                <a:srgbClr val="000000">
                  <a:alpha val="0"/>
                </a:srgbClr>
              </a:solidFill>
              <a:ln w="7560" cap="sq">
                <a:noFill/>
                <a:prstDash val="solid"/>
                <a:miter/>
              </a:ln>
            </p:spPr>
            <p:txBody>
              <a:bodyPr/>
              <a:lstStyle/>
              <a:p>
                <a:endParaRPr lang="en-US" noProof="0"/>
              </a:p>
            </p:txBody>
          </p:sp>
          <p:pic>
            <p:nvPicPr>
              <p:cNvPr id="122" name="Picture 121">
                <a:extLst>
                  <a:ext uri="{FF2B5EF4-FFF2-40B4-BE49-F238E27FC236}">
                    <a16:creationId xmlns:a16="http://schemas.microsoft.com/office/drawing/2014/main" id="{E6402B6B-EEA0-3E33-07C7-77FB60C466EC}"/>
                  </a:ext>
                </a:extLst>
              </p:cNvPr>
              <p:cNvPicPr>
                <a:picLocks noChangeAspect="1"/>
              </p:cNvPicPr>
              <p:nvPr/>
            </p:nvPicPr>
            <p:blipFill>
              <a:blip r:embed="rId4"/>
              <a:stretch>
                <a:fillRect/>
              </a:stretch>
            </p:blipFill>
            <p:spPr>
              <a:xfrm>
                <a:off x="2070032" y="2459028"/>
                <a:ext cx="108009" cy="108009"/>
              </a:xfrm>
              <a:custGeom>
                <a:avLst/>
                <a:gdLst>
                  <a:gd name="csX0" fmla="*/ 25 w 108009"/>
                  <a:gd name="csY0" fmla="*/ 5 h 108009"/>
                  <a:gd name="csX1" fmla="*/ 108035 w 108009"/>
                  <a:gd name="csY1" fmla="*/ 5 h 108009"/>
                  <a:gd name="csX2" fmla="*/ 108035 w 108009"/>
                  <a:gd name="csY2" fmla="*/ 108015 h 108009"/>
                  <a:gd name="csX3" fmla="*/ 25 w 108009"/>
                  <a:gd name="csY3" fmla="*/ 108015 h 108009"/>
                </a:gdLst>
                <a:ahLst/>
                <a:cxnLst>
                  <a:cxn ang="0">
                    <a:pos x="csX0" y="csY0"/>
                  </a:cxn>
                  <a:cxn ang="0">
                    <a:pos x="csX1" y="csY1"/>
                  </a:cxn>
                  <a:cxn ang="0">
                    <a:pos x="csX2" y="csY2"/>
                  </a:cxn>
                  <a:cxn ang="0">
                    <a:pos x="csX3" y="csY3"/>
                  </a:cxn>
                </a:cxnLst>
                <a:rect l="l" t="t" r="r" b="b"/>
                <a:pathLst>
                  <a:path w="108009" h="108009">
                    <a:moveTo>
                      <a:pt x="25" y="5"/>
                    </a:moveTo>
                    <a:lnTo>
                      <a:pt x="108035" y="5"/>
                    </a:lnTo>
                    <a:lnTo>
                      <a:pt x="108035" y="108015"/>
                    </a:lnTo>
                    <a:lnTo>
                      <a:pt x="25" y="108015"/>
                    </a:lnTo>
                    <a:close/>
                  </a:path>
                </a:pathLst>
              </a:custGeom>
            </p:spPr>
          </p:pic>
        </p:grpSp>
        <p:grpSp>
          <p:nvGrpSpPr>
            <p:cNvPr id="48" name="Graphic 266">
              <a:extLst>
                <a:ext uri="{FF2B5EF4-FFF2-40B4-BE49-F238E27FC236}">
                  <a16:creationId xmlns:a16="http://schemas.microsoft.com/office/drawing/2014/main" id="{6E1E258C-AAEC-272D-8597-00DEEE1A9581}"/>
                </a:ext>
              </a:extLst>
            </p:cNvPr>
            <p:cNvGrpSpPr/>
            <p:nvPr/>
          </p:nvGrpSpPr>
          <p:grpSpPr>
            <a:xfrm>
              <a:off x="3726521" y="3750602"/>
              <a:ext cx="92012" cy="85175"/>
              <a:chOff x="2070032" y="2443907"/>
              <a:chExt cx="108010" cy="108009"/>
            </a:xfrm>
            <a:solidFill>
              <a:srgbClr val="000000">
                <a:alpha val="0"/>
              </a:srgbClr>
            </a:solidFill>
          </p:grpSpPr>
          <p:sp>
            <p:nvSpPr>
              <p:cNvPr id="119" name="Freeform: Shape 1403">
                <a:extLst>
                  <a:ext uri="{FF2B5EF4-FFF2-40B4-BE49-F238E27FC236}">
                    <a16:creationId xmlns:a16="http://schemas.microsoft.com/office/drawing/2014/main" id="{E70E74AC-BBFB-52A2-47CF-70259B149E24}"/>
                  </a:ext>
                </a:extLst>
              </p:cNvPr>
              <p:cNvSpPr/>
              <p:nvPr/>
            </p:nvSpPr>
            <p:spPr>
              <a:xfrm>
                <a:off x="2070032" y="2443907"/>
                <a:ext cx="108010" cy="108009"/>
              </a:xfrm>
              <a:custGeom>
                <a:avLst/>
                <a:gdLst>
                  <a:gd name="csX0" fmla="*/ 0 w 108010"/>
                  <a:gd name="csY0" fmla="*/ 0 h 108009"/>
                  <a:gd name="csX1" fmla="*/ 108010 w 108010"/>
                  <a:gd name="csY1" fmla="*/ 0 h 108009"/>
                  <a:gd name="csX2" fmla="*/ 108010 w 108010"/>
                  <a:gd name="csY2" fmla="*/ 108010 h 108009"/>
                  <a:gd name="csX3" fmla="*/ 0 w 108010"/>
                  <a:gd name="csY3" fmla="*/ 108010 h 108009"/>
                </a:gdLst>
                <a:ahLst/>
                <a:cxnLst>
                  <a:cxn ang="0">
                    <a:pos x="csX0" y="csY0"/>
                  </a:cxn>
                  <a:cxn ang="0">
                    <a:pos x="csX1" y="csY1"/>
                  </a:cxn>
                  <a:cxn ang="0">
                    <a:pos x="csX2" y="csY2"/>
                  </a:cxn>
                  <a:cxn ang="0">
                    <a:pos x="csX3" y="csY3"/>
                  </a:cxn>
                </a:cxnLst>
                <a:rect l="l" t="t" r="r" b="b"/>
                <a:pathLst>
                  <a:path w="108010" h="108009">
                    <a:moveTo>
                      <a:pt x="0" y="0"/>
                    </a:moveTo>
                    <a:lnTo>
                      <a:pt x="108010" y="0"/>
                    </a:lnTo>
                    <a:lnTo>
                      <a:pt x="108010" y="108010"/>
                    </a:lnTo>
                    <a:lnTo>
                      <a:pt x="0" y="108010"/>
                    </a:lnTo>
                    <a:close/>
                  </a:path>
                </a:pathLst>
              </a:custGeom>
              <a:solidFill>
                <a:srgbClr val="000000">
                  <a:alpha val="0"/>
                </a:srgbClr>
              </a:solidFill>
              <a:ln w="7560" cap="sq">
                <a:noFill/>
                <a:prstDash val="solid"/>
                <a:miter/>
              </a:ln>
            </p:spPr>
            <p:txBody>
              <a:bodyPr/>
              <a:lstStyle/>
              <a:p>
                <a:endParaRPr lang="en-US" noProof="0"/>
              </a:p>
            </p:txBody>
          </p:sp>
          <p:pic>
            <p:nvPicPr>
              <p:cNvPr id="120" name="Picture 119">
                <a:extLst>
                  <a:ext uri="{FF2B5EF4-FFF2-40B4-BE49-F238E27FC236}">
                    <a16:creationId xmlns:a16="http://schemas.microsoft.com/office/drawing/2014/main" id="{BA4CF24F-3516-B7A6-914D-351C35C3B338}"/>
                  </a:ext>
                </a:extLst>
              </p:cNvPr>
              <p:cNvPicPr>
                <a:picLocks noChangeAspect="1"/>
              </p:cNvPicPr>
              <p:nvPr/>
            </p:nvPicPr>
            <p:blipFill>
              <a:blip r:embed="rId4"/>
              <a:stretch>
                <a:fillRect/>
              </a:stretch>
            </p:blipFill>
            <p:spPr>
              <a:xfrm>
                <a:off x="2070032" y="2443907"/>
                <a:ext cx="108009" cy="108009"/>
              </a:xfrm>
              <a:custGeom>
                <a:avLst/>
                <a:gdLst>
                  <a:gd name="csX0" fmla="*/ 25 w 108009"/>
                  <a:gd name="csY0" fmla="*/ 3 h 108009"/>
                  <a:gd name="csX1" fmla="*/ 108035 w 108009"/>
                  <a:gd name="csY1" fmla="*/ 3 h 108009"/>
                  <a:gd name="csX2" fmla="*/ 108035 w 108009"/>
                  <a:gd name="csY2" fmla="*/ 108013 h 108009"/>
                  <a:gd name="csX3" fmla="*/ 25 w 108009"/>
                  <a:gd name="csY3" fmla="*/ 108013 h 108009"/>
                </a:gdLst>
                <a:ahLst/>
                <a:cxnLst>
                  <a:cxn ang="0">
                    <a:pos x="csX0" y="csY0"/>
                  </a:cxn>
                  <a:cxn ang="0">
                    <a:pos x="csX1" y="csY1"/>
                  </a:cxn>
                  <a:cxn ang="0">
                    <a:pos x="csX2" y="csY2"/>
                  </a:cxn>
                  <a:cxn ang="0">
                    <a:pos x="csX3" y="csY3"/>
                  </a:cxn>
                </a:cxnLst>
                <a:rect l="l" t="t" r="r" b="b"/>
                <a:pathLst>
                  <a:path w="108009" h="108009">
                    <a:moveTo>
                      <a:pt x="25" y="3"/>
                    </a:moveTo>
                    <a:lnTo>
                      <a:pt x="108035" y="3"/>
                    </a:lnTo>
                    <a:lnTo>
                      <a:pt x="108035" y="108013"/>
                    </a:lnTo>
                    <a:lnTo>
                      <a:pt x="25" y="108013"/>
                    </a:lnTo>
                    <a:close/>
                  </a:path>
                </a:pathLst>
              </a:custGeom>
            </p:spPr>
          </p:pic>
        </p:grpSp>
        <p:grpSp>
          <p:nvGrpSpPr>
            <p:cNvPr id="49" name="Graphic 266">
              <a:extLst>
                <a:ext uri="{FF2B5EF4-FFF2-40B4-BE49-F238E27FC236}">
                  <a16:creationId xmlns:a16="http://schemas.microsoft.com/office/drawing/2014/main" id="{1923A59C-1190-ED17-DCE6-D08086D52067}"/>
                </a:ext>
              </a:extLst>
            </p:cNvPr>
            <p:cNvGrpSpPr/>
            <p:nvPr/>
          </p:nvGrpSpPr>
          <p:grpSpPr>
            <a:xfrm>
              <a:off x="4015284" y="3762527"/>
              <a:ext cx="92011" cy="85175"/>
              <a:chOff x="2409003" y="2459028"/>
              <a:chExt cx="108009" cy="108009"/>
            </a:xfrm>
            <a:noFill/>
          </p:grpSpPr>
          <p:sp>
            <p:nvSpPr>
              <p:cNvPr id="117" name="Freeform: Shape 1401">
                <a:extLst>
                  <a:ext uri="{FF2B5EF4-FFF2-40B4-BE49-F238E27FC236}">
                    <a16:creationId xmlns:a16="http://schemas.microsoft.com/office/drawing/2014/main" id="{D8C7F87E-7A55-AEC6-6B64-B3E91E9C9AD1}"/>
                  </a:ext>
                </a:extLst>
              </p:cNvPr>
              <p:cNvSpPr/>
              <p:nvPr/>
            </p:nvSpPr>
            <p:spPr>
              <a:xfrm>
                <a:off x="2409003" y="2459028"/>
                <a:ext cx="108009" cy="108009"/>
              </a:xfrm>
              <a:custGeom>
                <a:avLst/>
                <a:gdLst>
                  <a:gd name="csX0" fmla="*/ 0 w 108009"/>
                  <a:gd name="csY0" fmla="*/ 2 h 108009"/>
                  <a:gd name="csX1" fmla="*/ 108010 w 108009"/>
                  <a:gd name="csY1" fmla="*/ 2 h 108009"/>
                  <a:gd name="csX2" fmla="*/ 108010 w 108009"/>
                  <a:gd name="csY2" fmla="*/ 108012 h 108009"/>
                  <a:gd name="csX3" fmla="*/ 0 w 108009"/>
                  <a:gd name="csY3" fmla="*/ 108012 h 108009"/>
                </a:gdLst>
                <a:ahLst/>
                <a:cxnLst>
                  <a:cxn ang="0">
                    <a:pos x="csX0" y="csY0"/>
                  </a:cxn>
                  <a:cxn ang="0">
                    <a:pos x="csX1" y="csY1"/>
                  </a:cxn>
                  <a:cxn ang="0">
                    <a:pos x="csX2" y="csY2"/>
                  </a:cxn>
                  <a:cxn ang="0">
                    <a:pos x="csX3" y="csY3"/>
                  </a:cxn>
                </a:cxnLst>
                <a:rect l="l" t="t" r="r" b="b"/>
                <a:pathLst>
                  <a:path w="108009" h="108009">
                    <a:moveTo>
                      <a:pt x="0" y="2"/>
                    </a:moveTo>
                    <a:lnTo>
                      <a:pt x="108010" y="2"/>
                    </a:lnTo>
                    <a:lnTo>
                      <a:pt x="108010" y="108012"/>
                    </a:lnTo>
                    <a:lnTo>
                      <a:pt x="0" y="108012"/>
                    </a:lnTo>
                    <a:close/>
                  </a:path>
                </a:pathLst>
              </a:custGeom>
              <a:solidFill>
                <a:srgbClr val="000000">
                  <a:alpha val="0"/>
                </a:srgbClr>
              </a:solidFill>
              <a:ln w="7560" cap="sq">
                <a:noFill/>
                <a:prstDash val="solid"/>
                <a:miter/>
              </a:ln>
            </p:spPr>
            <p:txBody>
              <a:bodyPr/>
              <a:lstStyle/>
              <a:p>
                <a:endParaRPr lang="en-US" noProof="0"/>
              </a:p>
            </p:txBody>
          </p:sp>
          <p:pic>
            <p:nvPicPr>
              <p:cNvPr id="118" name="Picture 117">
                <a:extLst>
                  <a:ext uri="{FF2B5EF4-FFF2-40B4-BE49-F238E27FC236}">
                    <a16:creationId xmlns:a16="http://schemas.microsoft.com/office/drawing/2014/main" id="{6BFEE5FF-CBD6-5728-4D7D-BE88A3EE8207}"/>
                  </a:ext>
                </a:extLst>
              </p:cNvPr>
              <p:cNvPicPr>
                <a:picLocks noChangeAspect="1"/>
              </p:cNvPicPr>
              <p:nvPr/>
            </p:nvPicPr>
            <p:blipFill>
              <a:blip r:embed="rId4"/>
              <a:stretch>
                <a:fillRect/>
              </a:stretch>
            </p:blipFill>
            <p:spPr>
              <a:xfrm>
                <a:off x="2409003" y="2459028"/>
                <a:ext cx="108009" cy="108009"/>
              </a:xfrm>
              <a:custGeom>
                <a:avLst/>
                <a:gdLst>
                  <a:gd name="csX0" fmla="*/ 70 w 108009"/>
                  <a:gd name="csY0" fmla="*/ 5 h 108009"/>
                  <a:gd name="csX1" fmla="*/ 108080 w 108009"/>
                  <a:gd name="csY1" fmla="*/ 5 h 108009"/>
                  <a:gd name="csX2" fmla="*/ 108080 w 108009"/>
                  <a:gd name="csY2" fmla="*/ 108015 h 108009"/>
                  <a:gd name="csX3" fmla="*/ 70 w 108009"/>
                  <a:gd name="csY3" fmla="*/ 108015 h 108009"/>
                </a:gdLst>
                <a:ahLst/>
                <a:cxnLst>
                  <a:cxn ang="0">
                    <a:pos x="csX0" y="csY0"/>
                  </a:cxn>
                  <a:cxn ang="0">
                    <a:pos x="csX1" y="csY1"/>
                  </a:cxn>
                  <a:cxn ang="0">
                    <a:pos x="csX2" y="csY2"/>
                  </a:cxn>
                  <a:cxn ang="0">
                    <a:pos x="csX3" y="csY3"/>
                  </a:cxn>
                </a:cxnLst>
                <a:rect l="l" t="t" r="r" b="b"/>
                <a:pathLst>
                  <a:path w="108009" h="108009">
                    <a:moveTo>
                      <a:pt x="70" y="5"/>
                    </a:moveTo>
                    <a:lnTo>
                      <a:pt x="108080" y="5"/>
                    </a:lnTo>
                    <a:lnTo>
                      <a:pt x="108080" y="108015"/>
                    </a:lnTo>
                    <a:lnTo>
                      <a:pt x="70" y="108015"/>
                    </a:lnTo>
                    <a:close/>
                  </a:path>
                </a:pathLst>
              </a:custGeom>
            </p:spPr>
          </p:pic>
        </p:grpSp>
        <p:grpSp>
          <p:nvGrpSpPr>
            <p:cNvPr id="50" name="Graphic 266">
              <a:extLst>
                <a:ext uri="{FF2B5EF4-FFF2-40B4-BE49-F238E27FC236}">
                  <a16:creationId xmlns:a16="http://schemas.microsoft.com/office/drawing/2014/main" id="{B5641957-C0BB-D6EB-B6F4-22FE3C232954}"/>
                </a:ext>
              </a:extLst>
            </p:cNvPr>
            <p:cNvGrpSpPr/>
            <p:nvPr/>
          </p:nvGrpSpPr>
          <p:grpSpPr>
            <a:xfrm>
              <a:off x="4015284" y="3750602"/>
              <a:ext cx="92011" cy="85175"/>
              <a:chOff x="2409003" y="2443907"/>
              <a:chExt cx="108009" cy="108009"/>
            </a:xfrm>
            <a:solidFill>
              <a:srgbClr val="000000">
                <a:alpha val="0"/>
              </a:srgbClr>
            </a:solidFill>
          </p:grpSpPr>
          <p:sp>
            <p:nvSpPr>
              <p:cNvPr id="115" name="Freeform: Shape 1399">
                <a:extLst>
                  <a:ext uri="{FF2B5EF4-FFF2-40B4-BE49-F238E27FC236}">
                    <a16:creationId xmlns:a16="http://schemas.microsoft.com/office/drawing/2014/main" id="{92BBDED3-7028-4388-987D-01E101D1B1ED}"/>
                  </a:ext>
                </a:extLst>
              </p:cNvPr>
              <p:cNvSpPr/>
              <p:nvPr/>
            </p:nvSpPr>
            <p:spPr>
              <a:xfrm>
                <a:off x="2409003" y="2443907"/>
                <a:ext cx="108009" cy="108009"/>
              </a:xfrm>
              <a:custGeom>
                <a:avLst/>
                <a:gdLst>
                  <a:gd name="csX0" fmla="*/ 0 w 108009"/>
                  <a:gd name="csY0" fmla="*/ 0 h 108009"/>
                  <a:gd name="csX1" fmla="*/ 108010 w 108009"/>
                  <a:gd name="csY1" fmla="*/ 0 h 108009"/>
                  <a:gd name="csX2" fmla="*/ 108010 w 108009"/>
                  <a:gd name="csY2" fmla="*/ 108010 h 108009"/>
                  <a:gd name="csX3" fmla="*/ 0 w 108009"/>
                  <a:gd name="csY3" fmla="*/ 108010 h 108009"/>
                </a:gdLst>
                <a:ahLst/>
                <a:cxnLst>
                  <a:cxn ang="0">
                    <a:pos x="csX0" y="csY0"/>
                  </a:cxn>
                  <a:cxn ang="0">
                    <a:pos x="csX1" y="csY1"/>
                  </a:cxn>
                  <a:cxn ang="0">
                    <a:pos x="csX2" y="csY2"/>
                  </a:cxn>
                  <a:cxn ang="0">
                    <a:pos x="csX3" y="csY3"/>
                  </a:cxn>
                </a:cxnLst>
                <a:rect l="l" t="t" r="r" b="b"/>
                <a:pathLst>
                  <a:path w="108009" h="108009">
                    <a:moveTo>
                      <a:pt x="0" y="0"/>
                    </a:moveTo>
                    <a:lnTo>
                      <a:pt x="108010" y="0"/>
                    </a:lnTo>
                    <a:lnTo>
                      <a:pt x="108010" y="108010"/>
                    </a:lnTo>
                    <a:lnTo>
                      <a:pt x="0" y="108010"/>
                    </a:lnTo>
                    <a:close/>
                  </a:path>
                </a:pathLst>
              </a:custGeom>
              <a:solidFill>
                <a:srgbClr val="000000">
                  <a:alpha val="0"/>
                </a:srgbClr>
              </a:solidFill>
              <a:ln w="7560" cap="sq">
                <a:noFill/>
                <a:prstDash val="solid"/>
                <a:miter/>
              </a:ln>
            </p:spPr>
            <p:txBody>
              <a:bodyPr/>
              <a:lstStyle/>
              <a:p>
                <a:endParaRPr lang="en-US" noProof="0"/>
              </a:p>
            </p:txBody>
          </p:sp>
          <p:pic>
            <p:nvPicPr>
              <p:cNvPr id="116" name="Picture 115">
                <a:extLst>
                  <a:ext uri="{FF2B5EF4-FFF2-40B4-BE49-F238E27FC236}">
                    <a16:creationId xmlns:a16="http://schemas.microsoft.com/office/drawing/2014/main" id="{55741CAB-99BA-A997-3CF0-5FFBC345A138}"/>
                  </a:ext>
                </a:extLst>
              </p:cNvPr>
              <p:cNvPicPr>
                <a:picLocks noChangeAspect="1"/>
              </p:cNvPicPr>
              <p:nvPr/>
            </p:nvPicPr>
            <p:blipFill>
              <a:blip r:embed="rId4"/>
              <a:stretch>
                <a:fillRect/>
              </a:stretch>
            </p:blipFill>
            <p:spPr>
              <a:xfrm>
                <a:off x="2409003" y="2443907"/>
                <a:ext cx="108009" cy="108009"/>
              </a:xfrm>
              <a:custGeom>
                <a:avLst/>
                <a:gdLst>
                  <a:gd name="csX0" fmla="*/ 70 w 108009"/>
                  <a:gd name="csY0" fmla="*/ 3 h 108009"/>
                  <a:gd name="csX1" fmla="*/ 108080 w 108009"/>
                  <a:gd name="csY1" fmla="*/ 3 h 108009"/>
                  <a:gd name="csX2" fmla="*/ 108080 w 108009"/>
                  <a:gd name="csY2" fmla="*/ 108013 h 108009"/>
                  <a:gd name="csX3" fmla="*/ 70 w 108009"/>
                  <a:gd name="csY3" fmla="*/ 108013 h 108009"/>
                </a:gdLst>
                <a:ahLst/>
                <a:cxnLst>
                  <a:cxn ang="0">
                    <a:pos x="csX0" y="csY0"/>
                  </a:cxn>
                  <a:cxn ang="0">
                    <a:pos x="csX1" y="csY1"/>
                  </a:cxn>
                  <a:cxn ang="0">
                    <a:pos x="csX2" y="csY2"/>
                  </a:cxn>
                  <a:cxn ang="0">
                    <a:pos x="csX3" y="csY3"/>
                  </a:cxn>
                </a:cxnLst>
                <a:rect l="l" t="t" r="r" b="b"/>
                <a:pathLst>
                  <a:path w="108009" h="108009">
                    <a:moveTo>
                      <a:pt x="70" y="3"/>
                    </a:moveTo>
                    <a:lnTo>
                      <a:pt x="108080" y="3"/>
                    </a:lnTo>
                    <a:lnTo>
                      <a:pt x="108080" y="108013"/>
                    </a:lnTo>
                    <a:lnTo>
                      <a:pt x="70" y="108013"/>
                    </a:lnTo>
                    <a:close/>
                  </a:path>
                </a:pathLst>
              </a:custGeom>
            </p:spPr>
          </p:pic>
        </p:grpSp>
        <p:sp>
          <p:nvSpPr>
            <p:cNvPr id="51" name="Freeform: Shape 47">
              <a:extLst>
                <a:ext uri="{FF2B5EF4-FFF2-40B4-BE49-F238E27FC236}">
                  <a16:creationId xmlns:a16="http://schemas.microsoft.com/office/drawing/2014/main" id="{737BC504-9916-E68F-C0C0-02CBBA577FA4}"/>
                </a:ext>
              </a:extLst>
            </p:cNvPr>
            <p:cNvSpPr/>
            <p:nvPr/>
          </p:nvSpPr>
          <p:spPr>
            <a:xfrm>
              <a:off x="3818516" y="3793191"/>
              <a:ext cx="196769" cy="5962"/>
            </a:xfrm>
            <a:custGeom>
              <a:avLst/>
              <a:gdLst>
                <a:gd name="csX0" fmla="*/ 0 w 230981"/>
                <a:gd name="csY0" fmla="*/ 0 h 7560"/>
                <a:gd name="csX1" fmla="*/ 230981 w 230981"/>
                <a:gd name="csY1" fmla="*/ 0 h 7560"/>
              </a:gdLst>
              <a:ahLst/>
              <a:cxnLst>
                <a:cxn ang="0">
                  <a:pos x="csX0" y="csY0"/>
                </a:cxn>
                <a:cxn ang="0">
                  <a:pos x="csX1" y="csY1"/>
                </a:cxn>
              </a:cxnLst>
              <a:rect l="l" t="t" r="r" b="b"/>
              <a:pathLst>
                <a:path w="230981" h="7560">
                  <a:moveTo>
                    <a:pt x="0" y="0"/>
                  </a:moveTo>
                  <a:lnTo>
                    <a:pt x="230981" y="0"/>
                  </a:lnTo>
                </a:path>
              </a:pathLst>
            </a:custGeom>
            <a:solidFill>
              <a:srgbClr val="000000">
                <a:alpha val="0"/>
              </a:srgbClr>
            </a:solidFill>
            <a:ln w="7560" cap="sq">
              <a:noFill/>
              <a:prstDash val="solid"/>
              <a:miter/>
            </a:ln>
          </p:spPr>
          <p:txBody>
            <a:bodyPr/>
            <a:lstStyle/>
            <a:p>
              <a:endParaRPr lang="en-US" noProof="0"/>
            </a:p>
          </p:txBody>
        </p:sp>
        <p:sp>
          <p:nvSpPr>
            <p:cNvPr id="52" name="Freeform: Shape 48">
              <a:extLst>
                <a:ext uri="{FF2B5EF4-FFF2-40B4-BE49-F238E27FC236}">
                  <a16:creationId xmlns:a16="http://schemas.microsoft.com/office/drawing/2014/main" id="{8EE358D2-1227-618C-A90A-CD783C23FEEF}"/>
                </a:ext>
              </a:extLst>
            </p:cNvPr>
            <p:cNvSpPr/>
            <p:nvPr/>
          </p:nvSpPr>
          <p:spPr>
            <a:xfrm>
              <a:off x="3818516" y="3793191"/>
              <a:ext cx="196769" cy="5962"/>
            </a:xfrm>
            <a:custGeom>
              <a:avLst/>
              <a:gdLst>
                <a:gd name="csX0" fmla="*/ 0 w 230981"/>
                <a:gd name="csY0" fmla="*/ 0 h 7560"/>
                <a:gd name="csX1" fmla="*/ 230981 w 230981"/>
                <a:gd name="csY1" fmla="*/ 0 h 7560"/>
              </a:gdLst>
              <a:ahLst/>
              <a:cxnLst>
                <a:cxn ang="0">
                  <a:pos x="csX0" y="csY0"/>
                </a:cxn>
                <a:cxn ang="0">
                  <a:pos x="csX1" y="csY1"/>
                </a:cxn>
              </a:cxnLst>
              <a:rect l="l" t="t" r="r" b="b"/>
              <a:pathLst>
                <a:path w="230981" h="7560">
                  <a:moveTo>
                    <a:pt x="0" y="0"/>
                  </a:moveTo>
                  <a:lnTo>
                    <a:pt x="230981" y="0"/>
                  </a:lnTo>
                </a:path>
              </a:pathLst>
            </a:custGeom>
            <a:noFill/>
            <a:ln w="7560" cap="flat">
              <a:solidFill>
                <a:srgbClr val="980000"/>
              </a:solidFill>
              <a:prstDash val="solid"/>
              <a:round/>
            </a:ln>
          </p:spPr>
          <p:txBody>
            <a:bodyPr/>
            <a:lstStyle/>
            <a:p>
              <a:endParaRPr lang="en-US" noProof="0"/>
            </a:p>
          </p:txBody>
        </p:sp>
        <p:sp>
          <p:nvSpPr>
            <p:cNvPr id="53" name="Freeform: Shape 49">
              <a:extLst>
                <a:ext uri="{FF2B5EF4-FFF2-40B4-BE49-F238E27FC236}">
                  <a16:creationId xmlns:a16="http://schemas.microsoft.com/office/drawing/2014/main" id="{75199A5C-A249-457A-A3F1-A0D5701CD1A3}"/>
                </a:ext>
              </a:extLst>
            </p:cNvPr>
            <p:cNvSpPr/>
            <p:nvPr/>
          </p:nvSpPr>
          <p:spPr>
            <a:xfrm>
              <a:off x="2719777" y="3731034"/>
              <a:ext cx="304282" cy="124313"/>
            </a:xfrm>
            <a:custGeom>
              <a:avLst/>
              <a:gdLst>
                <a:gd name="csX0" fmla="*/ 0 w 357187"/>
                <a:gd name="csY0" fmla="*/ 39410 h 157638"/>
                <a:gd name="csX1" fmla="*/ 278368 w 357187"/>
                <a:gd name="csY1" fmla="*/ 39410 h 157638"/>
                <a:gd name="csX2" fmla="*/ 278368 w 357187"/>
                <a:gd name="csY2" fmla="*/ 0 h 157638"/>
                <a:gd name="csX3" fmla="*/ 357188 w 357187"/>
                <a:gd name="csY3" fmla="*/ 78820 h 157638"/>
                <a:gd name="csX4" fmla="*/ 278368 w 357187"/>
                <a:gd name="csY4" fmla="*/ 157639 h 157638"/>
                <a:gd name="csX5" fmla="*/ 278368 w 357187"/>
                <a:gd name="csY5" fmla="*/ 118229 h 157638"/>
                <a:gd name="csX6" fmla="*/ 0 w 357187"/>
                <a:gd name="csY6" fmla="*/ 118229 h 15763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57187" h="157638">
                  <a:moveTo>
                    <a:pt x="0" y="39410"/>
                  </a:moveTo>
                  <a:lnTo>
                    <a:pt x="278368" y="39410"/>
                  </a:lnTo>
                  <a:lnTo>
                    <a:pt x="278368" y="0"/>
                  </a:lnTo>
                  <a:lnTo>
                    <a:pt x="357188" y="78820"/>
                  </a:lnTo>
                  <a:lnTo>
                    <a:pt x="278368" y="157639"/>
                  </a:lnTo>
                  <a:lnTo>
                    <a:pt x="278368" y="118229"/>
                  </a:lnTo>
                  <a:lnTo>
                    <a:pt x="0" y="118229"/>
                  </a:lnTo>
                  <a:close/>
                </a:path>
              </a:pathLst>
            </a:custGeom>
            <a:solidFill>
              <a:srgbClr val="A64D79"/>
            </a:solidFill>
            <a:ln w="7560" cap="sq">
              <a:noFill/>
              <a:prstDash val="solid"/>
              <a:miter/>
            </a:ln>
          </p:spPr>
          <p:txBody>
            <a:bodyPr/>
            <a:lstStyle/>
            <a:p>
              <a:endParaRPr lang="en-US" noProof="0"/>
            </a:p>
          </p:txBody>
        </p:sp>
        <p:sp>
          <p:nvSpPr>
            <p:cNvPr id="54" name="Freeform: Shape 50">
              <a:extLst>
                <a:ext uri="{FF2B5EF4-FFF2-40B4-BE49-F238E27FC236}">
                  <a16:creationId xmlns:a16="http://schemas.microsoft.com/office/drawing/2014/main" id="{73B21B22-3FDF-0096-68DE-C8F6C6E988A6}"/>
                </a:ext>
              </a:extLst>
            </p:cNvPr>
            <p:cNvSpPr/>
            <p:nvPr/>
          </p:nvSpPr>
          <p:spPr>
            <a:xfrm>
              <a:off x="2719777" y="3731034"/>
              <a:ext cx="304282" cy="124313"/>
            </a:xfrm>
            <a:custGeom>
              <a:avLst/>
              <a:gdLst>
                <a:gd name="csX0" fmla="*/ 0 w 357187"/>
                <a:gd name="csY0" fmla="*/ 39410 h 157638"/>
                <a:gd name="csX1" fmla="*/ 278368 w 357187"/>
                <a:gd name="csY1" fmla="*/ 39410 h 157638"/>
                <a:gd name="csX2" fmla="*/ 278368 w 357187"/>
                <a:gd name="csY2" fmla="*/ 0 h 157638"/>
                <a:gd name="csX3" fmla="*/ 357188 w 357187"/>
                <a:gd name="csY3" fmla="*/ 78820 h 157638"/>
                <a:gd name="csX4" fmla="*/ 278368 w 357187"/>
                <a:gd name="csY4" fmla="*/ 157639 h 157638"/>
                <a:gd name="csX5" fmla="*/ 278368 w 357187"/>
                <a:gd name="csY5" fmla="*/ 118229 h 157638"/>
                <a:gd name="csX6" fmla="*/ 0 w 357187"/>
                <a:gd name="csY6" fmla="*/ 118229 h 15763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57187" h="157638">
                  <a:moveTo>
                    <a:pt x="0" y="39410"/>
                  </a:moveTo>
                  <a:lnTo>
                    <a:pt x="278368" y="39410"/>
                  </a:lnTo>
                  <a:lnTo>
                    <a:pt x="278368" y="0"/>
                  </a:lnTo>
                  <a:lnTo>
                    <a:pt x="357188" y="78820"/>
                  </a:lnTo>
                  <a:lnTo>
                    <a:pt x="278368" y="157639"/>
                  </a:lnTo>
                  <a:lnTo>
                    <a:pt x="278368" y="118229"/>
                  </a:lnTo>
                  <a:lnTo>
                    <a:pt x="0" y="118229"/>
                  </a:lnTo>
                  <a:close/>
                </a:path>
              </a:pathLst>
            </a:custGeom>
            <a:noFill/>
            <a:ln w="7560" cap="flat">
              <a:solidFill>
                <a:srgbClr val="000000"/>
              </a:solidFill>
              <a:prstDash val="solid"/>
              <a:round/>
            </a:ln>
          </p:spPr>
          <p:txBody>
            <a:bodyPr/>
            <a:lstStyle/>
            <a:p>
              <a:endParaRPr lang="en-US" noProof="0"/>
            </a:p>
          </p:txBody>
        </p:sp>
        <p:sp>
          <p:nvSpPr>
            <p:cNvPr id="55" name="Freeform: Shape 51">
              <a:extLst>
                <a:ext uri="{FF2B5EF4-FFF2-40B4-BE49-F238E27FC236}">
                  <a16:creationId xmlns:a16="http://schemas.microsoft.com/office/drawing/2014/main" id="{A394250F-765E-307A-20F6-739C962037D8}"/>
                </a:ext>
              </a:extLst>
            </p:cNvPr>
            <p:cNvSpPr/>
            <p:nvPr/>
          </p:nvSpPr>
          <p:spPr>
            <a:xfrm>
              <a:off x="3409416" y="3731026"/>
              <a:ext cx="304282" cy="124313"/>
            </a:xfrm>
            <a:custGeom>
              <a:avLst/>
              <a:gdLst>
                <a:gd name="csX0" fmla="*/ 357187 w 357187"/>
                <a:gd name="csY0" fmla="*/ 39410 h 157638"/>
                <a:gd name="csX1" fmla="*/ 78819 w 357187"/>
                <a:gd name="csY1" fmla="*/ 39410 h 157638"/>
                <a:gd name="csX2" fmla="*/ 78819 w 357187"/>
                <a:gd name="csY2" fmla="*/ 0 h 157638"/>
                <a:gd name="csX3" fmla="*/ 0 w 357187"/>
                <a:gd name="csY3" fmla="*/ 78820 h 157638"/>
                <a:gd name="csX4" fmla="*/ 78819 w 357187"/>
                <a:gd name="csY4" fmla="*/ 157639 h 157638"/>
                <a:gd name="csX5" fmla="*/ 78819 w 357187"/>
                <a:gd name="csY5" fmla="*/ 118229 h 157638"/>
                <a:gd name="csX6" fmla="*/ 357187 w 357187"/>
                <a:gd name="csY6" fmla="*/ 118229 h 15763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57187" h="157638">
                  <a:moveTo>
                    <a:pt x="357187" y="39410"/>
                  </a:moveTo>
                  <a:lnTo>
                    <a:pt x="78819" y="39410"/>
                  </a:lnTo>
                  <a:lnTo>
                    <a:pt x="78819" y="0"/>
                  </a:lnTo>
                  <a:lnTo>
                    <a:pt x="0" y="78820"/>
                  </a:lnTo>
                  <a:lnTo>
                    <a:pt x="78819" y="157639"/>
                  </a:lnTo>
                  <a:lnTo>
                    <a:pt x="78819" y="118229"/>
                  </a:lnTo>
                  <a:lnTo>
                    <a:pt x="357187" y="118229"/>
                  </a:lnTo>
                  <a:close/>
                </a:path>
              </a:pathLst>
            </a:custGeom>
            <a:solidFill>
              <a:srgbClr val="A64D79"/>
            </a:solidFill>
            <a:ln w="7560" cap="sq">
              <a:noFill/>
              <a:prstDash val="solid"/>
              <a:miter/>
            </a:ln>
          </p:spPr>
          <p:txBody>
            <a:bodyPr/>
            <a:lstStyle/>
            <a:p>
              <a:endParaRPr lang="en-US" noProof="0"/>
            </a:p>
          </p:txBody>
        </p:sp>
        <p:sp>
          <p:nvSpPr>
            <p:cNvPr id="56" name="Freeform: Shape 52">
              <a:extLst>
                <a:ext uri="{FF2B5EF4-FFF2-40B4-BE49-F238E27FC236}">
                  <a16:creationId xmlns:a16="http://schemas.microsoft.com/office/drawing/2014/main" id="{A4B2BB98-0A09-F5A6-F17E-BB61E3CBEB28}"/>
                </a:ext>
              </a:extLst>
            </p:cNvPr>
            <p:cNvSpPr/>
            <p:nvPr/>
          </p:nvSpPr>
          <p:spPr>
            <a:xfrm>
              <a:off x="3409416" y="3731026"/>
              <a:ext cx="304282" cy="124313"/>
            </a:xfrm>
            <a:custGeom>
              <a:avLst/>
              <a:gdLst>
                <a:gd name="csX0" fmla="*/ 357187 w 357187"/>
                <a:gd name="csY0" fmla="*/ 39410 h 157638"/>
                <a:gd name="csX1" fmla="*/ 78819 w 357187"/>
                <a:gd name="csY1" fmla="*/ 39410 h 157638"/>
                <a:gd name="csX2" fmla="*/ 78819 w 357187"/>
                <a:gd name="csY2" fmla="*/ 0 h 157638"/>
                <a:gd name="csX3" fmla="*/ 0 w 357187"/>
                <a:gd name="csY3" fmla="*/ 78820 h 157638"/>
                <a:gd name="csX4" fmla="*/ 78819 w 357187"/>
                <a:gd name="csY4" fmla="*/ 157639 h 157638"/>
                <a:gd name="csX5" fmla="*/ 78819 w 357187"/>
                <a:gd name="csY5" fmla="*/ 118229 h 157638"/>
                <a:gd name="csX6" fmla="*/ 357187 w 357187"/>
                <a:gd name="csY6" fmla="*/ 118229 h 15763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57187" h="157638">
                  <a:moveTo>
                    <a:pt x="357187" y="39410"/>
                  </a:moveTo>
                  <a:lnTo>
                    <a:pt x="78819" y="39410"/>
                  </a:lnTo>
                  <a:lnTo>
                    <a:pt x="78819" y="0"/>
                  </a:lnTo>
                  <a:lnTo>
                    <a:pt x="0" y="78820"/>
                  </a:lnTo>
                  <a:lnTo>
                    <a:pt x="78819" y="157639"/>
                  </a:lnTo>
                  <a:lnTo>
                    <a:pt x="78819" y="118229"/>
                  </a:lnTo>
                  <a:lnTo>
                    <a:pt x="357187" y="118229"/>
                  </a:lnTo>
                  <a:close/>
                </a:path>
              </a:pathLst>
            </a:custGeom>
            <a:noFill/>
            <a:ln w="7560" cap="flat">
              <a:solidFill>
                <a:srgbClr val="000000"/>
              </a:solidFill>
              <a:prstDash val="solid"/>
              <a:round/>
            </a:ln>
          </p:spPr>
          <p:txBody>
            <a:bodyPr/>
            <a:lstStyle/>
            <a:p>
              <a:endParaRPr lang="en-US" noProof="0"/>
            </a:p>
          </p:txBody>
        </p:sp>
        <p:sp>
          <p:nvSpPr>
            <p:cNvPr id="57" name="Freeform: Shape 53">
              <a:extLst>
                <a:ext uri="{FF2B5EF4-FFF2-40B4-BE49-F238E27FC236}">
                  <a16:creationId xmlns:a16="http://schemas.microsoft.com/office/drawing/2014/main" id="{02F1C64E-C157-9BD5-D386-BEFCC3B5D4BD}"/>
                </a:ext>
              </a:extLst>
            </p:cNvPr>
            <p:cNvSpPr/>
            <p:nvPr/>
          </p:nvSpPr>
          <p:spPr>
            <a:xfrm>
              <a:off x="2189921" y="4059485"/>
              <a:ext cx="349924" cy="323927"/>
            </a:xfrm>
            <a:custGeom>
              <a:avLst/>
              <a:gdLst>
                <a:gd name="csX0" fmla="*/ 0 w 410765"/>
                <a:gd name="csY0" fmla="*/ 205383 h 410765"/>
                <a:gd name="csX1" fmla="*/ 205383 w 410765"/>
                <a:gd name="csY1" fmla="*/ 0 h 410765"/>
                <a:gd name="csX2" fmla="*/ 350610 w 410765"/>
                <a:gd name="csY2" fmla="*/ 60155 h 410765"/>
                <a:gd name="csX3" fmla="*/ 410766 w 410765"/>
                <a:gd name="csY3" fmla="*/ 205383 h 410765"/>
                <a:gd name="csX4" fmla="*/ 205383 w 410765"/>
                <a:gd name="csY4" fmla="*/ 410766 h 410765"/>
                <a:gd name="csX5" fmla="*/ 0 w 410765"/>
                <a:gd name="csY5" fmla="*/ 205383 h 410765"/>
              </a:gdLst>
              <a:ahLst/>
              <a:cxnLst>
                <a:cxn ang="0">
                  <a:pos x="csX0" y="csY0"/>
                </a:cxn>
                <a:cxn ang="0">
                  <a:pos x="csX1" y="csY1"/>
                </a:cxn>
                <a:cxn ang="0">
                  <a:pos x="csX2" y="csY2"/>
                </a:cxn>
                <a:cxn ang="0">
                  <a:pos x="csX3" y="csY3"/>
                </a:cxn>
                <a:cxn ang="0">
                  <a:pos x="csX4" y="csY4"/>
                </a:cxn>
                <a:cxn ang="0">
                  <a:pos x="csX5" y="csY5"/>
                </a:cxn>
              </a:cxnLst>
              <a:rect l="l" t="t" r="r" b="b"/>
              <a:pathLst>
                <a:path w="410765" h="410765">
                  <a:moveTo>
                    <a:pt x="0" y="205383"/>
                  </a:moveTo>
                  <a:cubicBezTo>
                    <a:pt x="0" y="91953"/>
                    <a:pt x="91953" y="0"/>
                    <a:pt x="205383" y="0"/>
                  </a:cubicBezTo>
                  <a:cubicBezTo>
                    <a:pt x="259854" y="0"/>
                    <a:pt x="312094" y="21639"/>
                    <a:pt x="350610" y="60155"/>
                  </a:cubicBezTo>
                  <a:cubicBezTo>
                    <a:pt x="389127" y="98672"/>
                    <a:pt x="410766" y="150912"/>
                    <a:pt x="410766" y="205383"/>
                  </a:cubicBezTo>
                  <a:cubicBezTo>
                    <a:pt x="410766" y="318813"/>
                    <a:pt x="318813" y="410766"/>
                    <a:pt x="205383" y="410766"/>
                  </a:cubicBezTo>
                  <a:cubicBezTo>
                    <a:pt x="91953" y="410766"/>
                    <a:pt x="0" y="318813"/>
                    <a:pt x="0" y="205383"/>
                  </a:cubicBezTo>
                  <a:close/>
                </a:path>
              </a:pathLst>
            </a:custGeom>
            <a:solidFill>
              <a:srgbClr val="CFE2F3"/>
            </a:solidFill>
            <a:ln w="7560" cap="sq">
              <a:noFill/>
              <a:prstDash val="solid"/>
              <a:miter/>
            </a:ln>
          </p:spPr>
          <p:txBody>
            <a:bodyPr/>
            <a:lstStyle/>
            <a:p>
              <a:endParaRPr lang="en-US" noProof="0"/>
            </a:p>
          </p:txBody>
        </p:sp>
        <p:sp>
          <p:nvSpPr>
            <p:cNvPr id="58" name="Freeform: Shape 54">
              <a:extLst>
                <a:ext uri="{FF2B5EF4-FFF2-40B4-BE49-F238E27FC236}">
                  <a16:creationId xmlns:a16="http://schemas.microsoft.com/office/drawing/2014/main" id="{A980F3F1-A020-91C9-34B4-AE9B1F28A00B}"/>
                </a:ext>
              </a:extLst>
            </p:cNvPr>
            <p:cNvSpPr/>
            <p:nvPr/>
          </p:nvSpPr>
          <p:spPr>
            <a:xfrm>
              <a:off x="2189921" y="4059485"/>
              <a:ext cx="349924" cy="323927"/>
            </a:xfrm>
            <a:custGeom>
              <a:avLst/>
              <a:gdLst>
                <a:gd name="csX0" fmla="*/ 0 w 410765"/>
                <a:gd name="csY0" fmla="*/ 205383 h 410765"/>
                <a:gd name="csX1" fmla="*/ 205383 w 410765"/>
                <a:gd name="csY1" fmla="*/ 0 h 410765"/>
                <a:gd name="csX2" fmla="*/ 350610 w 410765"/>
                <a:gd name="csY2" fmla="*/ 60155 h 410765"/>
                <a:gd name="csX3" fmla="*/ 410766 w 410765"/>
                <a:gd name="csY3" fmla="*/ 205383 h 410765"/>
                <a:gd name="csX4" fmla="*/ 205383 w 410765"/>
                <a:gd name="csY4" fmla="*/ 410766 h 410765"/>
                <a:gd name="csX5" fmla="*/ 0 w 410765"/>
                <a:gd name="csY5" fmla="*/ 205383 h 410765"/>
              </a:gdLst>
              <a:ahLst/>
              <a:cxnLst>
                <a:cxn ang="0">
                  <a:pos x="csX0" y="csY0"/>
                </a:cxn>
                <a:cxn ang="0">
                  <a:pos x="csX1" y="csY1"/>
                </a:cxn>
                <a:cxn ang="0">
                  <a:pos x="csX2" y="csY2"/>
                </a:cxn>
                <a:cxn ang="0">
                  <a:pos x="csX3" y="csY3"/>
                </a:cxn>
                <a:cxn ang="0">
                  <a:pos x="csX4" y="csY4"/>
                </a:cxn>
                <a:cxn ang="0">
                  <a:pos x="csX5" y="csY5"/>
                </a:cxn>
              </a:cxnLst>
              <a:rect l="l" t="t" r="r" b="b"/>
              <a:pathLst>
                <a:path w="410765" h="410765">
                  <a:moveTo>
                    <a:pt x="0" y="205383"/>
                  </a:moveTo>
                  <a:cubicBezTo>
                    <a:pt x="0" y="91953"/>
                    <a:pt x="91953" y="0"/>
                    <a:pt x="205383" y="0"/>
                  </a:cubicBezTo>
                  <a:cubicBezTo>
                    <a:pt x="259854" y="0"/>
                    <a:pt x="312094" y="21639"/>
                    <a:pt x="350610" y="60155"/>
                  </a:cubicBezTo>
                  <a:cubicBezTo>
                    <a:pt x="389127" y="98672"/>
                    <a:pt x="410766" y="150912"/>
                    <a:pt x="410766" y="205383"/>
                  </a:cubicBezTo>
                  <a:cubicBezTo>
                    <a:pt x="410766" y="318813"/>
                    <a:pt x="318813" y="410766"/>
                    <a:pt x="205383" y="410766"/>
                  </a:cubicBezTo>
                  <a:cubicBezTo>
                    <a:pt x="91953" y="410766"/>
                    <a:pt x="0" y="318813"/>
                    <a:pt x="0" y="205383"/>
                  </a:cubicBezTo>
                  <a:close/>
                </a:path>
              </a:pathLst>
            </a:custGeom>
            <a:noFill/>
            <a:ln w="7560" cap="flat">
              <a:solidFill>
                <a:srgbClr val="000000"/>
              </a:solidFill>
              <a:prstDash val="solid"/>
              <a:round/>
            </a:ln>
          </p:spPr>
          <p:txBody>
            <a:bodyPr/>
            <a:lstStyle/>
            <a:p>
              <a:endParaRPr lang="en-US" noProof="0"/>
            </a:p>
          </p:txBody>
        </p:sp>
        <p:sp>
          <p:nvSpPr>
            <p:cNvPr id="59" name="Freeform: Shape 55">
              <a:extLst>
                <a:ext uri="{FF2B5EF4-FFF2-40B4-BE49-F238E27FC236}">
                  <a16:creationId xmlns:a16="http://schemas.microsoft.com/office/drawing/2014/main" id="{56FB2BE8-3472-3B8F-7D87-95D33CDCF6DD}"/>
                </a:ext>
              </a:extLst>
            </p:cNvPr>
            <p:cNvSpPr/>
            <p:nvPr/>
          </p:nvSpPr>
          <p:spPr>
            <a:xfrm>
              <a:off x="3893621" y="4059485"/>
              <a:ext cx="349924" cy="323927"/>
            </a:xfrm>
            <a:custGeom>
              <a:avLst/>
              <a:gdLst>
                <a:gd name="csX0" fmla="*/ 0 w 410765"/>
                <a:gd name="csY0" fmla="*/ 205383 h 410765"/>
                <a:gd name="csX1" fmla="*/ 205383 w 410765"/>
                <a:gd name="csY1" fmla="*/ 0 h 410765"/>
                <a:gd name="csX2" fmla="*/ 350610 w 410765"/>
                <a:gd name="csY2" fmla="*/ 60155 h 410765"/>
                <a:gd name="csX3" fmla="*/ 410765 w 410765"/>
                <a:gd name="csY3" fmla="*/ 205383 h 410765"/>
                <a:gd name="csX4" fmla="*/ 205383 w 410765"/>
                <a:gd name="csY4" fmla="*/ 410766 h 410765"/>
                <a:gd name="csX5" fmla="*/ 0 w 410765"/>
                <a:gd name="csY5" fmla="*/ 205383 h 410765"/>
              </a:gdLst>
              <a:ahLst/>
              <a:cxnLst>
                <a:cxn ang="0">
                  <a:pos x="csX0" y="csY0"/>
                </a:cxn>
                <a:cxn ang="0">
                  <a:pos x="csX1" y="csY1"/>
                </a:cxn>
                <a:cxn ang="0">
                  <a:pos x="csX2" y="csY2"/>
                </a:cxn>
                <a:cxn ang="0">
                  <a:pos x="csX3" y="csY3"/>
                </a:cxn>
                <a:cxn ang="0">
                  <a:pos x="csX4" y="csY4"/>
                </a:cxn>
                <a:cxn ang="0">
                  <a:pos x="csX5" y="csY5"/>
                </a:cxn>
              </a:cxnLst>
              <a:rect l="l" t="t" r="r" b="b"/>
              <a:pathLst>
                <a:path w="410765" h="410765">
                  <a:moveTo>
                    <a:pt x="0" y="205383"/>
                  </a:moveTo>
                  <a:cubicBezTo>
                    <a:pt x="0" y="91953"/>
                    <a:pt x="91953" y="0"/>
                    <a:pt x="205383" y="0"/>
                  </a:cubicBezTo>
                  <a:cubicBezTo>
                    <a:pt x="259854" y="0"/>
                    <a:pt x="312094" y="21639"/>
                    <a:pt x="350610" y="60155"/>
                  </a:cubicBezTo>
                  <a:cubicBezTo>
                    <a:pt x="389127" y="98672"/>
                    <a:pt x="410765" y="150912"/>
                    <a:pt x="410765" y="205383"/>
                  </a:cubicBezTo>
                  <a:cubicBezTo>
                    <a:pt x="410765" y="318813"/>
                    <a:pt x="318813" y="410766"/>
                    <a:pt x="205383" y="410766"/>
                  </a:cubicBezTo>
                  <a:cubicBezTo>
                    <a:pt x="91953" y="410766"/>
                    <a:pt x="0" y="318813"/>
                    <a:pt x="0" y="205383"/>
                  </a:cubicBezTo>
                  <a:close/>
                </a:path>
              </a:pathLst>
            </a:custGeom>
            <a:solidFill>
              <a:srgbClr val="CFE2F3"/>
            </a:solidFill>
            <a:ln w="7560" cap="sq">
              <a:noFill/>
              <a:prstDash val="solid"/>
              <a:miter/>
            </a:ln>
          </p:spPr>
          <p:txBody>
            <a:bodyPr/>
            <a:lstStyle/>
            <a:p>
              <a:endParaRPr lang="en-US" noProof="0"/>
            </a:p>
          </p:txBody>
        </p:sp>
        <p:sp>
          <p:nvSpPr>
            <p:cNvPr id="60" name="Freeform: Shape 56">
              <a:extLst>
                <a:ext uri="{FF2B5EF4-FFF2-40B4-BE49-F238E27FC236}">
                  <a16:creationId xmlns:a16="http://schemas.microsoft.com/office/drawing/2014/main" id="{220D00A6-9884-EC5A-3D9F-EE6DC2E1CC4B}"/>
                </a:ext>
              </a:extLst>
            </p:cNvPr>
            <p:cNvSpPr/>
            <p:nvPr/>
          </p:nvSpPr>
          <p:spPr>
            <a:xfrm>
              <a:off x="3893621" y="4059485"/>
              <a:ext cx="349924" cy="323927"/>
            </a:xfrm>
            <a:custGeom>
              <a:avLst/>
              <a:gdLst>
                <a:gd name="csX0" fmla="*/ 0 w 410765"/>
                <a:gd name="csY0" fmla="*/ 205383 h 410765"/>
                <a:gd name="csX1" fmla="*/ 205383 w 410765"/>
                <a:gd name="csY1" fmla="*/ 0 h 410765"/>
                <a:gd name="csX2" fmla="*/ 350610 w 410765"/>
                <a:gd name="csY2" fmla="*/ 60155 h 410765"/>
                <a:gd name="csX3" fmla="*/ 410765 w 410765"/>
                <a:gd name="csY3" fmla="*/ 205383 h 410765"/>
                <a:gd name="csX4" fmla="*/ 205383 w 410765"/>
                <a:gd name="csY4" fmla="*/ 410766 h 410765"/>
                <a:gd name="csX5" fmla="*/ 0 w 410765"/>
                <a:gd name="csY5" fmla="*/ 205383 h 410765"/>
              </a:gdLst>
              <a:ahLst/>
              <a:cxnLst>
                <a:cxn ang="0">
                  <a:pos x="csX0" y="csY0"/>
                </a:cxn>
                <a:cxn ang="0">
                  <a:pos x="csX1" y="csY1"/>
                </a:cxn>
                <a:cxn ang="0">
                  <a:pos x="csX2" y="csY2"/>
                </a:cxn>
                <a:cxn ang="0">
                  <a:pos x="csX3" y="csY3"/>
                </a:cxn>
                <a:cxn ang="0">
                  <a:pos x="csX4" y="csY4"/>
                </a:cxn>
                <a:cxn ang="0">
                  <a:pos x="csX5" y="csY5"/>
                </a:cxn>
              </a:cxnLst>
              <a:rect l="l" t="t" r="r" b="b"/>
              <a:pathLst>
                <a:path w="410765" h="410765">
                  <a:moveTo>
                    <a:pt x="0" y="205383"/>
                  </a:moveTo>
                  <a:cubicBezTo>
                    <a:pt x="0" y="91953"/>
                    <a:pt x="91953" y="0"/>
                    <a:pt x="205383" y="0"/>
                  </a:cubicBezTo>
                  <a:cubicBezTo>
                    <a:pt x="259854" y="0"/>
                    <a:pt x="312094" y="21639"/>
                    <a:pt x="350610" y="60155"/>
                  </a:cubicBezTo>
                  <a:cubicBezTo>
                    <a:pt x="389127" y="98672"/>
                    <a:pt x="410765" y="150912"/>
                    <a:pt x="410765" y="205383"/>
                  </a:cubicBezTo>
                  <a:cubicBezTo>
                    <a:pt x="410765" y="318813"/>
                    <a:pt x="318813" y="410766"/>
                    <a:pt x="205383" y="410766"/>
                  </a:cubicBezTo>
                  <a:cubicBezTo>
                    <a:pt x="91953" y="410766"/>
                    <a:pt x="0" y="318813"/>
                    <a:pt x="0" y="205383"/>
                  </a:cubicBezTo>
                  <a:close/>
                </a:path>
              </a:pathLst>
            </a:custGeom>
            <a:noFill/>
            <a:ln w="7560" cap="flat">
              <a:solidFill>
                <a:srgbClr val="000000"/>
              </a:solidFill>
              <a:prstDash val="solid"/>
              <a:round/>
            </a:ln>
          </p:spPr>
          <p:txBody>
            <a:bodyPr/>
            <a:lstStyle/>
            <a:p>
              <a:endParaRPr lang="en-US" noProof="0"/>
            </a:p>
          </p:txBody>
        </p:sp>
        <p:sp>
          <p:nvSpPr>
            <p:cNvPr id="61" name="Freeform: Shape 57">
              <a:extLst>
                <a:ext uri="{FF2B5EF4-FFF2-40B4-BE49-F238E27FC236}">
                  <a16:creationId xmlns:a16="http://schemas.microsoft.com/office/drawing/2014/main" id="{D68351DE-C044-A9E5-FB0F-1BFED8D1A63F}"/>
                </a:ext>
              </a:extLst>
            </p:cNvPr>
            <p:cNvSpPr/>
            <p:nvPr/>
          </p:nvSpPr>
          <p:spPr>
            <a:xfrm>
              <a:off x="3042383" y="4059485"/>
              <a:ext cx="349924" cy="323927"/>
            </a:xfrm>
            <a:custGeom>
              <a:avLst/>
              <a:gdLst>
                <a:gd name="csX0" fmla="*/ 0 w 410765"/>
                <a:gd name="csY0" fmla="*/ 205383 h 410765"/>
                <a:gd name="csX1" fmla="*/ 205383 w 410765"/>
                <a:gd name="csY1" fmla="*/ 0 h 410765"/>
                <a:gd name="csX2" fmla="*/ 350610 w 410765"/>
                <a:gd name="csY2" fmla="*/ 60155 h 410765"/>
                <a:gd name="csX3" fmla="*/ 410766 w 410765"/>
                <a:gd name="csY3" fmla="*/ 205383 h 410765"/>
                <a:gd name="csX4" fmla="*/ 205383 w 410765"/>
                <a:gd name="csY4" fmla="*/ 410766 h 410765"/>
                <a:gd name="csX5" fmla="*/ 0 w 410765"/>
                <a:gd name="csY5" fmla="*/ 205383 h 410765"/>
              </a:gdLst>
              <a:ahLst/>
              <a:cxnLst>
                <a:cxn ang="0">
                  <a:pos x="csX0" y="csY0"/>
                </a:cxn>
                <a:cxn ang="0">
                  <a:pos x="csX1" y="csY1"/>
                </a:cxn>
                <a:cxn ang="0">
                  <a:pos x="csX2" y="csY2"/>
                </a:cxn>
                <a:cxn ang="0">
                  <a:pos x="csX3" y="csY3"/>
                </a:cxn>
                <a:cxn ang="0">
                  <a:pos x="csX4" y="csY4"/>
                </a:cxn>
                <a:cxn ang="0">
                  <a:pos x="csX5" y="csY5"/>
                </a:cxn>
              </a:cxnLst>
              <a:rect l="l" t="t" r="r" b="b"/>
              <a:pathLst>
                <a:path w="410765" h="410765">
                  <a:moveTo>
                    <a:pt x="0" y="205383"/>
                  </a:moveTo>
                  <a:cubicBezTo>
                    <a:pt x="0" y="91953"/>
                    <a:pt x="91953" y="0"/>
                    <a:pt x="205383" y="0"/>
                  </a:cubicBezTo>
                  <a:cubicBezTo>
                    <a:pt x="259854" y="0"/>
                    <a:pt x="312094" y="21639"/>
                    <a:pt x="350610" y="60155"/>
                  </a:cubicBezTo>
                  <a:cubicBezTo>
                    <a:pt x="389127" y="98672"/>
                    <a:pt x="410766" y="150912"/>
                    <a:pt x="410766" y="205383"/>
                  </a:cubicBezTo>
                  <a:cubicBezTo>
                    <a:pt x="410766" y="318813"/>
                    <a:pt x="318813" y="410766"/>
                    <a:pt x="205383" y="410766"/>
                  </a:cubicBezTo>
                  <a:cubicBezTo>
                    <a:pt x="91953" y="410766"/>
                    <a:pt x="0" y="318813"/>
                    <a:pt x="0" y="205383"/>
                  </a:cubicBezTo>
                  <a:close/>
                </a:path>
              </a:pathLst>
            </a:custGeom>
            <a:solidFill>
              <a:srgbClr val="CFE2F3"/>
            </a:solidFill>
            <a:ln w="7560" cap="sq">
              <a:noFill/>
              <a:prstDash val="solid"/>
              <a:miter/>
            </a:ln>
          </p:spPr>
          <p:txBody>
            <a:bodyPr/>
            <a:lstStyle/>
            <a:p>
              <a:endParaRPr lang="en-US" noProof="0"/>
            </a:p>
          </p:txBody>
        </p:sp>
        <p:sp>
          <p:nvSpPr>
            <p:cNvPr id="62" name="Freeform: Shape 58">
              <a:extLst>
                <a:ext uri="{FF2B5EF4-FFF2-40B4-BE49-F238E27FC236}">
                  <a16:creationId xmlns:a16="http://schemas.microsoft.com/office/drawing/2014/main" id="{3212668A-1987-3AC9-11F6-08FAC2E9A772}"/>
                </a:ext>
              </a:extLst>
            </p:cNvPr>
            <p:cNvSpPr/>
            <p:nvPr/>
          </p:nvSpPr>
          <p:spPr>
            <a:xfrm>
              <a:off x="3042383" y="4059485"/>
              <a:ext cx="349924" cy="323927"/>
            </a:xfrm>
            <a:custGeom>
              <a:avLst/>
              <a:gdLst>
                <a:gd name="csX0" fmla="*/ 0 w 410765"/>
                <a:gd name="csY0" fmla="*/ 205383 h 410765"/>
                <a:gd name="csX1" fmla="*/ 205383 w 410765"/>
                <a:gd name="csY1" fmla="*/ 0 h 410765"/>
                <a:gd name="csX2" fmla="*/ 350610 w 410765"/>
                <a:gd name="csY2" fmla="*/ 60155 h 410765"/>
                <a:gd name="csX3" fmla="*/ 410766 w 410765"/>
                <a:gd name="csY3" fmla="*/ 205383 h 410765"/>
                <a:gd name="csX4" fmla="*/ 205383 w 410765"/>
                <a:gd name="csY4" fmla="*/ 410766 h 410765"/>
                <a:gd name="csX5" fmla="*/ 0 w 410765"/>
                <a:gd name="csY5" fmla="*/ 205383 h 410765"/>
              </a:gdLst>
              <a:ahLst/>
              <a:cxnLst>
                <a:cxn ang="0">
                  <a:pos x="csX0" y="csY0"/>
                </a:cxn>
                <a:cxn ang="0">
                  <a:pos x="csX1" y="csY1"/>
                </a:cxn>
                <a:cxn ang="0">
                  <a:pos x="csX2" y="csY2"/>
                </a:cxn>
                <a:cxn ang="0">
                  <a:pos x="csX3" y="csY3"/>
                </a:cxn>
                <a:cxn ang="0">
                  <a:pos x="csX4" y="csY4"/>
                </a:cxn>
                <a:cxn ang="0">
                  <a:pos x="csX5" y="csY5"/>
                </a:cxn>
              </a:cxnLst>
              <a:rect l="l" t="t" r="r" b="b"/>
              <a:pathLst>
                <a:path w="410765" h="410765">
                  <a:moveTo>
                    <a:pt x="0" y="205383"/>
                  </a:moveTo>
                  <a:cubicBezTo>
                    <a:pt x="0" y="91953"/>
                    <a:pt x="91953" y="0"/>
                    <a:pt x="205383" y="0"/>
                  </a:cubicBezTo>
                  <a:cubicBezTo>
                    <a:pt x="259854" y="0"/>
                    <a:pt x="312094" y="21639"/>
                    <a:pt x="350610" y="60155"/>
                  </a:cubicBezTo>
                  <a:cubicBezTo>
                    <a:pt x="389127" y="98672"/>
                    <a:pt x="410766" y="150912"/>
                    <a:pt x="410766" y="205383"/>
                  </a:cubicBezTo>
                  <a:cubicBezTo>
                    <a:pt x="410766" y="318813"/>
                    <a:pt x="318813" y="410766"/>
                    <a:pt x="205383" y="410766"/>
                  </a:cubicBezTo>
                  <a:cubicBezTo>
                    <a:pt x="91953" y="410766"/>
                    <a:pt x="0" y="318813"/>
                    <a:pt x="0" y="205383"/>
                  </a:cubicBezTo>
                  <a:close/>
                </a:path>
              </a:pathLst>
            </a:custGeom>
            <a:noFill/>
            <a:ln w="7560" cap="flat">
              <a:solidFill>
                <a:srgbClr val="000000"/>
              </a:solidFill>
              <a:prstDash val="solid"/>
              <a:round/>
            </a:ln>
          </p:spPr>
          <p:txBody>
            <a:bodyPr/>
            <a:lstStyle/>
            <a:p>
              <a:endParaRPr lang="en-US" noProof="0"/>
            </a:p>
          </p:txBody>
        </p:sp>
        <p:grpSp>
          <p:nvGrpSpPr>
            <p:cNvPr id="63" name="Graphic 266">
              <a:extLst>
                <a:ext uri="{FF2B5EF4-FFF2-40B4-BE49-F238E27FC236}">
                  <a16:creationId xmlns:a16="http://schemas.microsoft.com/office/drawing/2014/main" id="{ED047698-043E-EC11-DA2B-FE9FF079BE06}"/>
                </a:ext>
              </a:extLst>
            </p:cNvPr>
            <p:cNvGrpSpPr/>
            <p:nvPr/>
          </p:nvGrpSpPr>
          <p:grpSpPr>
            <a:xfrm>
              <a:off x="2318869" y="4190785"/>
              <a:ext cx="92011" cy="85176"/>
              <a:chOff x="417632" y="3002092"/>
              <a:chExt cx="108009" cy="108010"/>
            </a:xfrm>
            <a:noFill/>
          </p:grpSpPr>
          <p:sp>
            <p:nvSpPr>
              <p:cNvPr id="113" name="Freeform: Shape 1397">
                <a:extLst>
                  <a:ext uri="{FF2B5EF4-FFF2-40B4-BE49-F238E27FC236}">
                    <a16:creationId xmlns:a16="http://schemas.microsoft.com/office/drawing/2014/main" id="{1150200A-8A70-00CC-ED98-65C6502C349D}"/>
                  </a:ext>
                </a:extLst>
              </p:cNvPr>
              <p:cNvSpPr/>
              <p:nvPr/>
            </p:nvSpPr>
            <p:spPr>
              <a:xfrm>
                <a:off x="417632" y="3002092"/>
                <a:ext cx="108009" cy="108010"/>
              </a:xfrm>
              <a:custGeom>
                <a:avLst/>
                <a:gdLst>
                  <a:gd name="csX0" fmla="*/ 0 w 108009"/>
                  <a:gd name="csY0" fmla="*/ 2 h 108010"/>
                  <a:gd name="csX1" fmla="*/ 108010 w 108009"/>
                  <a:gd name="csY1" fmla="*/ 2 h 108010"/>
                  <a:gd name="csX2" fmla="*/ 108010 w 108009"/>
                  <a:gd name="csY2" fmla="*/ 108012 h 108010"/>
                  <a:gd name="csX3" fmla="*/ 0 w 108009"/>
                  <a:gd name="csY3" fmla="*/ 108012 h 108010"/>
                </a:gdLst>
                <a:ahLst/>
                <a:cxnLst>
                  <a:cxn ang="0">
                    <a:pos x="csX0" y="csY0"/>
                  </a:cxn>
                  <a:cxn ang="0">
                    <a:pos x="csX1" y="csY1"/>
                  </a:cxn>
                  <a:cxn ang="0">
                    <a:pos x="csX2" y="csY2"/>
                  </a:cxn>
                  <a:cxn ang="0">
                    <a:pos x="csX3" y="csY3"/>
                  </a:cxn>
                </a:cxnLst>
                <a:rect l="l" t="t" r="r" b="b"/>
                <a:pathLst>
                  <a:path w="108009" h="108010">
                    <a:moveTo>
                      <a:pt x="0" y="2"/>
                    </a:moveTo>
                    <a:lnTo>
                      <a:pt x="108010" y="2"/>
                    </a:lnTo>
                    <a:lnTo>
                      <a:pt x="108010" y="108012"/>
                    </a:lnTo>
                    <a:lnTo>
                      <a:pt x="0" y="108012"/>
                    </a:lnTo>
                    <a:close/>
                  </a:path>
                </a:pathLst>
              </a:custGeom>
              <a:solidFill>
                <a:srgbClr val="000000">
                  <a:alpha val="0"/>
                </a:srgbClr>
              </a:solidFill>
              <a:ln w="7560" cap="sq">
                <a:noFill/>
                <a:prstDash val="solid"/>
                <a:miter/>
              </a:ln>
            </p:spPr>
            <p:txBody>
              <a:bodyPr/>
              <a:lstStyle/>
              <a:p>
                <a:endParaRPr lang="en-US" noProof="0"/>
              </a:p>
            </p:txBody>
          </p:sp>
          <p:pic>
            <p:nvPicPr>
              <p:cNvPr id="114" name="Picture 113">
                <a:extLst>
                  <a:ext uri="{FF2B5EF4-FFF2-40B4-BE49-F238E27FC236}">
                    <a16:creationId xmlns:a16="http://schemas.microsoft.com/office/drawing/2014/main" id="{1A421A73-6D78-5DDE-AA4A-235E831A9F93}"/>
                  </a:ext>
                </a:extLst>
              </p:cNvPr>
              <p:cNvPicPr>
                <a:picLocks noChangeAspect="1"/>
              </p:cNvPicPr>
              <p:nvPr/>
            </p:nvPicPr>
            <p:blipFill>
              <a:blip r:embed="rId4"/>
              <a:stretch>
                <a:fillRect/>
              </a:stretch>
            </p:blipFill>
            <p:spPr>
              <a:xfrm>
                <a:off x="417632" y="3002092"/>
                <a:ext cx="108009" cy="108009"/>
              </a:xfrm>
              <a:custGeom>
                <a:avLst/>
                <a:gdLst>
                  <a:gd name="csX0" fmla="*/ -194 w 108009"/>
                  <a:gd name="csY0" fmla="*/ 77 h 108009"/>
                  <a:gd name="csX1" fmla="*/ 107816 w 108009"/>
                  <a:gd name="csY1" fmla="*/ 77 h 108009"/>
                  <a:gd name="csX2" fmla="*/ 107816 w 108009"/>
                  <a:gd name="csY2" fmla="*/ 108087 h 108009"/>
                  <a:gd name="csX3" fmla="*/ -194 w 108009"/>
                  <a:gd name="csY3" fmla="*/ 108087 h 108009"/>
                </a:gdLst>
                <a:ahLst/>
                <a:cxnLst>
                  <a:cxn ang="0">
                    <a:pos x="csX0" y="csY0"/>
                  </a:cxn>
                  <a:cxn ang="0">
                    <a:pos x="csX1" y="csY1"/>
                  </a:cxn>
                  <a:cxn ang="0">
                    <a:pos x="csX2" y="csY2"/>
                  </a:cxn>
                  <a:cxn ang="0">
                    <a:pos x="csX3" y="csY3"/>
                  </a:cxn>
                </a:cxnLst>
                <a:rect l="l" t="t" r="r" b="b"/>
                <a:pathLst>
                  <a:path w="108009" h="108009">
                    <a:moveTo>
                      <a:pt x="-194" y="77"/>
                    </a:moveTo>
                    <a:lnTo>
                      <a:pt x="107816" y="77"/>
                    </a:lnTo>
                    <a:lnTo>
                      <a:pt x="107816" y="108087"/>
                    </a:lnTo>
                    <a:lnTo>
                      <a:pt x="-194" y="108087"/>
                    </a:lnTo>
                    <a:close/>
                  </a:path>
                </a:pathLst>
              </a:custGeom>
            </p:spPr>
          </p:pic>
        </p:grpSp>
        <p:grpSp>
          <p:nvGrpSpPr>
            <p:cNvPr id="64" name="Graphic 266">
              <a:extLst>
                <a:ext uri="{FF2B5EF4-FFF2-40B4-BE49-F238E27FC236}">
                  <a16:creationId xmlns:a16="http://schemas.microsoft.com/office/drawing/2014/main" id="{8FC40CD0-42AA-3226-0857-C868F407C9FA}"/>
                </a:ext>
              </a:extLst>
            </p:cNvPr>
            <p:cNvGrpSpPr/>
            <p:nvPr/>
          </p:nvGrpSpPr>
          <p:grpSpPr>
            <a:xfrm>
              <a:off x="2318869" y="4178860"/>
              <a:ext cx="92011" cy="85176"/>
              <a:chOff x="417632" y="2986971"/>
              <a:chExt cx="108009" cy="108010"/>
            </a:xfrm>
            <a:solidFill>
              <a:srgbClr val="000000">
                <a:alpha val="0"/>
              </a:srgbClr>
            </a:solidFill>
          </p:grpSpPr>
          <p:sp>
            <p:nvSpPr>
              <p:cNvPr id="111" name="Freeform: Shape 1395">
                <a:extLst>
                  <a:ext uri="{FF2B5EF4-FFF2-40B4-BE49-F238E27FC236}">
                    <a16:creationId xmlns:a16="http://schemas.microsoft.com/office/drawing/2014/main" id="{D03EE130-B7A9-8E42-C9A0-20A3BFDE97C3}"/>
                  </a:ext>
                </a:extLst>
              </p:cNvPr>
              <p:cNvSpPr/>
              <p:nvPr/>
            </p:nvSpPr>
            <p:spPr>
              <a:xfrm>
                <a:off x="417632" y="2986971"/>
                <a:ext cx="108009" cy="108010"/>
              </a:xfrm>
              <a:custGeom>
                <a:avLst/>
                <a:gdLst>
                  <a:gd name="csX0" fmla="*/ 0 w 108009"/>
                  <a:gd name="csY0" fmla="*/ 0 h 108010"/>
                  <a:gd name="csX1" fmla="*/ 108010 w 108009"/>
                  <a:gd name="csY1" fmla="*/ 0 h 108010"/>
                  <a:gd name="csX2" fmla="*/ 108010 w 108009"/>
                  <a:gd name="csY2" fmla="*/ 108010 h 108010"/>
                  <a:gd name="csX3" fmla="*/ 0 w 108009"/>
                  <a:gd name="csY3" fmla="*/ 108010 h 108010"/>
                </a:gdLst>
                <a:ahLst/>
                <a:cxnLst>
                  <a:cxn ang="0">
                    <a:pos x="csX0" y="csY0"/>
                  </a:cxn>
                  <a:cxn ang="0">
                    <a:pos x="csX1" y="csY1"/>
                  </a:cxn>
                  <a:cxn ang="0">
                    <a:pos x="csX2" y="csY2"/>
                  </a:cxn>
                  <a:cxn ang="0">
                    <a:pos x="csX3" y="csY3"/>
                  </a:cxn>
                </a:cxnLst>
                <a:rect l="l" t="t" r="r" b="b"/>
                <a:pathLst>
                  <a:path w="108009" h="108010">
                    <a:moveTo>
                      <a:pt x="0" y="0"/>
                    </a:moveTo>
                    <a:lnTo>
                      <a:pt x="108010" y="0"/>
                    </a:lnTo>
                    <a:lnTo>
                      <a:pt x="108010" y="108010"/>
                    </a:lnTo>
                    <a:lnTo>
                      <a:pt x="0" y="108010"/>
                    </a:lnTo>
                    <a:close/>
                  </a:path>
                </a:pathLst>
              </a:custGeom>
              <a:solidFill>
                <a:srgbClr val="000000">
                  <a:alpha val="0"/>
                </a:srgbClr>
              </a:solidFill>
              <a:ln w="7560" cap="sq">
                <a:noFill/>
                <a:prstDash val="solid"/>
                <a:miter/>
              </a:ln>
            </p:spPr>
            <p:txBody>
              <a:bodyPr/>
              <a:lstStyle/>
              <a:p>
                <a:endParaRPr lang="en-US" noProof="0"/>
              </a:p>
            </p:txBody>
          </p:sp>
          <p:pic>
            <p:nvPicPr>
              <p:cNvPr id="112" name="Picture 111">
                <a:extLst>
                  <a:ext uri="{FF2B5EF4-FFF2-40B4-BE49-F238E27FC236}">
                    <a16:creationId xmlns:a16="http://schemas.microsoft.com/office/drawing/2014/main" id="{272DC0F9-3D74-17F0-DCB9-04B8327E259A}"/>
                  </a:ext>
                </a:extLst>
              </p:cNvPr>
              <p:cNvPicPr>
                <a:picLocks noChangeAspect="1"/>
              </p:cNvPicPr>
              <p:nvPr/>
            </p:nvPicPr>
            <p:blipFill>
              <a:blip r:embed="rId4"/>
              <a:stretch>
                <a:fillRect/>
              </a:stretch>
            </p:blipFill>
            <p:spPr>
              <a:xfrm>
                <a:off x="417632" y="2986971"/>
                <a:ext cx="108009" cy="108009"/>
              </a:xfrm>
              <a:custGeom>
                <a:avLst/>
                <a:gdLst>
                  <a:gd name="csX0" fmla="*/ -194 w 108009"/>
                  <a:gd name="csY0" fmla="*/ 75 h 108009"/>
                  <a:gd name="csX1" fmla="*/ 107816 w 108009"/>
                  <a:gd name="csY1" fmla="*/ 75 h 108009"/>
                  <a:gd name="csX2" fmla="*/ 107816 w 108009"/>
                  <a:gd name="csY2" fmla="*/ 108085 h 108009"/>
                  <a:gd name="csX3" fmla="*/ -194 w 108009"/>
                  <a:gd name="csY3" fmla="*/ 108085 h 108009"/>
                </a:gdLst>
                <a:ahLst/>
                <a:cxnLst>
                  <a:cxn ang="0">
                    <a:pos x="csX0" y="csY0"/>
                  </a:cxn>
                  <a:cxn ang="0">
                    <a:pos x="csX1" y="csY1"/>
                  </a:cxn>
                  <a:cxn ang="0">
                    <a:pos x="csX2" y="csY2"/>
                  </a:cxn>
                  <a:cxn ang="0">
                    <a:pos x="csX3" y="csY3"/>
                  </a:cxn>
                </a:cxnLst>
                <a:rect l="l" t="t" r="r" b="b"/>
                <a:pathLst>
                  <a:path w="108009" h="108009">
                    <a:moveTo>
                      <a:pt x="-194" y="75"/>
                    </a:moveTo>
                    <a:lnTo>
                      <a:pt x="107816" y="75"/>
                    </a:lnTo>
                    <a:lnTo>
                      <a:pt x="107816" y="108085"/>
                    </a:lnTo>
                    <a:lnTo>
                      <a:pt x="-194" y="108085"/>
                    </a:lnTo>
                    <a:close/>
                  </a:path>
                </a:pathLst>
              </a:custGeom>
            </p:spPr>
          </p:pic>
        </p:grpSp>
        <p:grpSp>
          <p:nvGrpSpPr>
            <p:cNvPr id="65" name="Graphic 266">
              <a:extLst>
                <a:ext uri="{FF2B5EF4-FFF2-40B4-BE49-F238E27FC236}">
                  <a16:creationId xmlns:a16="http://schemas.microsoft.com/office/drawing/2014/main" id="{21891E94-CA63-7BE6-5393-5A8AFF1D3F46}"/>
                </a:ext>
              </a:extLst>
            </p:cNvPr>
            <p:cNvGrpSpPr/>
            <p:nvPr/>
          </p:nvGrpSpPr>
          <p:grpSpPr>
            <a:xfrm>
              <a:off x="3081790" y="4190785"/>
              <a:ext cx="92011" cy="85176"/>
              <a:chOff x="1313202" y="3002092"/>
              <a:chExt cx="108009" cy="108010"/>
            </a:xfrm>
            <a:noFill/>
          </p:grpSpPr>
          <p:sp>
            <p:nvSpPr>
              <p:cNvPr id="109" name="Freeform: Shape 1393">
                <a:extLst>
                  <a:ext uri="{FF2B5EF4-FFF2-40B4-BE49-F238E27FC236}">
                    <a16:creationId xmlns:a16="http://schemas.microsoft.com/office/drawing/2014/main" id="{10493D10-2999-BB74-C84C-E7BF8BEB3BB3}"/>
                  </a:ext>
                </a:extLst>
              </p:cNvPr>
              <p:cNvSpPr/>
              <p:nvPr/>
            </p:nvSpPr>
            <p:spPr>
              <a:xfrm>
                <a:off x="1313202" y="3002092"/>
                <a:ext cx="108009" cy="108010"/>
              </a:xfrm>
              <a:custGeom>
                <a:avLst/>
                <a:gdLst>
                  <a:gd name="csX0" fmla="*/ 0 w 108009"/>
                  <a:gd name="csY0" fmla="*/ 2 h 108010"/>
                  <a:gd name="csX1" fmla="*/ 108010 w 108009"/>
                  <a:gd name="csY1" fmla="*/ 2 h 108010"/>
                  <a:gd name="csX2" fmla="*/ 108010 w 108009"/>
                  <a:gd name="csY2" fmla="*/ 108012 h 108010"/>
                  <a:gd name="csX3" fmla="*/ 0 w 108009"/>
                  <a:gd name="csY3" fmla="*/ 108012 h 108010"/>
                </a:gdLst>
                <a:ahLst/>
                <a:cxnLst>
                  <a:cxn ang="0">
                    <a:pos x="csX0" y="csY0"/>
                  </a:cxn>
                  <a:cxn ang="0">
                    <a:pos x="csX1" y="csY1"/>
                  </a:cxn>
                  <a:cxn ang="0">
                    <a:pos x="csX2" y="csY2"/>
                  </a:cxn>
                  <a:cxn ang="0">
                    <a:pos x="csX3" y="csY3"/>
                  </a:cxn>
                </a:cxnLst>
                <a:rect l="l" t="t" r="r" b="b"/>
                <a:pathLst>
                  <a:path w="108009" h="108010">
                    <a:moveTo>
                      <a:pt x="0" y="2"/>
                    </a:moveTo>
                    <a:lnTo>
                      <a:pt x="108010" y="2"/>
                    </a:lnTo>
                    <a:lnTo>
                      <a:pt x="108010" y="108012"/>
                    </a:lnTo>
                    <a:lnTo>
                      <a:pt x="0" y="108012"/>
                    </a:lnTo>
                    <a:close/>
                  </a:path>
                </a:pathLst>
              </a:custGeom>
              <a:solidFill>
                <a:srgbClr val="000000">
                  <a:alpha val="0"/>
                </a:srgbClr>
              </a:solidFill>
              <a:ln w="7560" cap="sq">
                <a:noFill/>
                <a:prstDash val="solid"/>
                <a:miter/>
              </a:ln>
            </p:spPr>
            <p:txBody>
              <a:bodyPr/>
              <a:lstStyle/>
              <a:p>
                <a:endParaRPr lang="en-US" noProof="0"/>
              </a:p>
            </p:txBody>
          </p:sp>
          <p:pic>
            <p:nvPicPr>
              <p:cNvPr id="110" name="Picture 109">
                <a:extLst>
                  <a:ext uri="{FF2B5EF4-FFF2-40B4-BE49-F238E27FC236}">
                    <a16:creationId xmlns:a16="http://schemas.microsoft.com/office/drawing/2014/main" id="{3A879592-221B-892D-7F9F-ED119A9E6FC6}"/>
                  </a:ext>
                </a:extLst>
              </p:cNvPr>
              <p:cNvPicPr>
                <a:picLocks noChangeAspect="1"/>
              </p:cNvPicPr>
              <p:nvPr/>
            </p:nvPicPr>
            <p:blipFill>
              <a:blip r:embed="rId4"/>
              <a:stretch>
                <a:fillRect/>
              </a:stretch>
            </p:blipFill>
            <p:spPr>
              <a:xfrm>
                <a:off x="1313202" y="3002092"/>
                <a:ext cx="108009" cy="108009"/>
              </a:xfrm>
              <a:custGeom>
                <a:avLst/>
                <a:gdLst>
                  <a:gd name="csX0" fmla="*/ -75 w 108009"/>
                  <a:gd name="csY0" fmla="*/ 77 h 108009"/>
                  <a:gd name="csX1" fmla="*/ 107935 w 108009"/>
                  <a:gd name="csY1" fmla="*/ 77 h 108009"/>
                  <a:gd name="csX2" fmla="*/ 107935 w 108009"/>
                  <a:gd name="csY2" fmla="*/ 108087 h 108009"/>
                  <a:gd name="csX3" fmla="*/ -75 w 108009"/>
                  <a:gd name="csY3" fmla="*/ 108087 h 108009"/>
                </a:gdLst>
                <a:ahLst/>
                <a:cxnLst>
                  <a:cxn ang="0">
                    <a:pos x="csX0" y="csY0"/>
                  </a:cxn>
                  <a:cxn ang="0">
                    <a:pos x="csX1" y="csY1"/>
                  </a:cxn>
                  <a:cxn ang="0">
                    <a:pos x="csX2" y="csY2"/>
                  </a:cxn>
                  <a:cxn ang="0">
                    <a:pos x="csX3" y="csY3"/>
                  </a:cxn>
                </a:cxnLst>
                <a:rect l="l" t="t" r="r" b="b"/>
                <a:pathLst>
                  <a:path w="108009" h="108009">
                    <a:moveTo>
                      <a:pt x="-75" y="77"/>
                    </a:moveTo>
                    <a:lnTo>
                      <a:pt x="107935" y="77"/>
                    </a:lnTo>
                    <a:lnTo>
                      <a:pt x="107935" y="108087"/>
                    </a:lnTo>
                    <a:lnTo>
                      <a:pt x="-75" y="108087"/>
                    </a:lnTo>
                    <a:close/>
                  </a:path>
                </a:pathLst>
              </a:custGeom>
            </p:spPr>
          </p:pic>
        </p:grpSp>
        <p:grpSp>
          <p:nvGrpSpPr>
            <p:cNvPr id="66" name="Graphic 266">
              <a:extLst>
                <a:ext uri="{FF2B5EF4-FFF2-40B4-BE49-F238E27FC236}">
                  <a16:creationId xmlns:a16="http://schemas.microsoft.com/office/drawing/2014/main" id="{088AA707-7716-C88B-7677-F55D8040A36C}"/>
                </a:ext>
              </a:extLst>
            </p:cNvPr>
            <p:cNvGrpSpPr/>
            <p:nvPr/>
          </p:nvGrpSpPr>
          <p:grpSpPr>
            <a:xfrm>
              <a:off x="3081790" y="4178860"/>
              <a:ext cx="92011" cy="85176"/>
              <a:chOff x="1313202" y="2986971"/>
              <a:chExt cx="108009" cy="108010"/>
            </a:xfrm>
            <a:solidFill>
              <a:srgbClr val="000000">
                <a:alpha val="0"/>
              </a:srgbClr>
            </a:solidFill>
          </p:grpSpPr>
          <p:sp>
            <p:nvSpPr>
              <p:cNvPr id="107" name="Freeform: Shape 1391">
                <a:extLst>
                  <a:ext uri="{FF2B5EF4-FFF2-40B4-BE49-F238E27FC236}">
                    <a16:creationId xmlns:a16="http://schemas.microsoft.com/office/drawing/2014/main" id="{F9D91F47-043C-6938-FA7E-99BCE28D435F}"/>
                  </a:ext>
                </a:extLst>
              </p:cNvPr>
              <p:cNvSpPr/>
              <p:nvPr/>
            </p:nvSpPr>
            <p:spPr>
              <a:xfrm>
                <a:off x="1313202" y="2986971"/>
                <a:ext cx="108009" cy="108010"/>
              </a:xfrm>
              <a:custGeom>
                <a:avLst/>
                <a:gdLst>
                  <a:gd name="csX0" fmla="*/ 0 w 108009"/>
                  <a:gd name="csY0" fmla="*/ 0 h 108010"/>
                  <a:gd name="csX1" fmla="*/ 108010 w 108009"/>
                  <a:gd name="csY1" fmla="*/ 0 h 108010"/>
                  <a:gd name="csX2" fmla="*/ 108010 w 108009"/>
                  <a:gd name="csY2" fmla="*/ 108010 h 108010"/>
                  <a:gd name="csX3" fmla="*/ 0 w 108009"/>
                  <a:gd name="csY3" fmla="*/ 108010 h 108010"/>
                </a:gdLst>
                <a:ahLst/>
                <a:cxnLst>
                  <a:cxn ang="0">
                    <a:pos x="csX0" y="csY0"/>
                  </a:cxn>
                  <a:cxn ang="0">
                    <a:pos x="csX1" y="csY1"/>
                  </a:cxn>
                  <a:cxn ang="0">
                    <a:pos x="csX2" y="csY2"/>
                  </a:cxn>
                  <a:cxn ang="0">
                    <a:pos x="csX3" y="csY3"/>
                  </a:cxn>
                </a:cxnLst>
                <a:rect l="l" t="t" r="r" b="b"/>
                <a:pathLst>
                  <a:path w="108009" h="108010">
                    <a:moveTo>
                      <a:pt x="0" y="0"/>
                    </a:moveTo>
                    <a:lnTo>
                      <a:pt x="108010" y="0"/>
                    </a:lnTo>
                    <a:lnTo>
                      <a:pt x="108010" y="108010"/>
                    </a:lnTo>
                    <a:lnTo>
                      <a:pt x="0" y="108010"/>
                    </a:lnTo>
                    <a:close/>
                  </a:path>
                </a:pathLst>
              </a:custGeom>
              <a:solidFill>
                <a:srgbClr val="000000">
                  <a:alpha val="0"/>
                </a:srgbClr>
              </a:solidFill>
              <a:ln w="7560" cap="sq">
                <a:noFill/>
                <a:prstDash val="solid"/>
                <a:miter/>
              </a:ln>
            </p:spPr>
            <p:txBody>
              <a:bodyPr/>
              <a:lstStyle/>
              <a:p>
                <a:endParaRPr lang="en-US" noProof="0"/>
              </a:p>
            </p:txBody>
          </p:sp>
          <p:pic>
            <p:nvPicPr>
              <p:cNvPr id="108" name="Picture 107">
                <a:extLst>
                  <a:ext uri="{FF2B5EF4-FFF2-40B4-BE49-F238E27FC236}">
                    <a16:creationId xmlns:a16="http://schemas.microsoft.com/office/drawing/2014/main" id="{C7A742EB-24B8-4CF4-2261-4FA46DCC4300}"/>
                  </a:ext>
                </a:extLst>
              </p:cNvPr>
              <p:cNvPicPr>
                <a:picLocks noChangeAspect="1"/>
              </p:cNvPicPr>
              <p:nvPr/>
            </p:nvPicPr>
            <p:blipFill>
              <a:blip r:embed="rId4"/>
              <a:stretch>
                <a:fillRect/>
              </a:stretch>
            </p:blipFill>
            <p:spPr>
              <a:xfrm>
                <a:off x="1313202" y="2986971"/>
                <a:ext cx="108009" cy="108009"/>
              </a:xfrm>
              <a:custGeom>
                <a:avLst/>
                <a:gdLst>
                  <a:gd name="csX0" fmla="*/ -75 w 108009"/>
                  <a:gd name="csY0" fmla="*/ 75 h 108009"/>
                  <a:gd name="csX1" fmla="*/ 107935 w 108009"/>
                  <a:gd name="csY1" fmla="*/ 75 h 108009"/>
                  <a:gd name="csX2" fmla="*/ 107935 w 108009"/>
                  <a:gd name="csY2" fmla="*/ 108085 h 108009"/>
                  <a:gd name="csX3" fmla="*/ -75 w 108009"/>
                  <a:gd name="csY3" fmla="*/ 108085 h 108009"/>
                </a:gdLst>
                <a:ahLst/>
                <a:cxnLst>
                  <a:cxn ang="0">
                    <a:pos x="csX0" y="csY0"/>
                  </a:cxn>
                  <a:cxn ang="0">
                    <a:pos x="csX1" y="csY1"/>
                  </a:cxn>
                  <a:cxn ang="0">
                    <a:pos x="csX2" y="csY2"/>
                  </a:cxn>
                  <a:cxn ang="0">
                    <a:pos x="csX3" y="csY3"/>
                  </a:cxn>
                </a:cxnLst>
                <a:rect l="l" t="t" r="r" b="b"/>
                <a:pathLst>
                  <a:path w="108009" h="108009">
                    <a:moveTo>
                      <a:pt x="-75" y="75"/>
                    </a:moveTo>
                    <a:lnTo>
                      <a:pt x="107935" y="75"/>
                    </a:lnTo>
                    <a:lnTo>
                      <a:pt x="107935" y="108085"/>
                    </a:lnTo>
                    <a:lnTo>
                      <a:pt x="-75" y="108085"/>
                    </a:lnTo>
                    <a:close/>
                  </a:path>
                </a:pathLst>
              </a:custGeom>
            </p:spPr>
          </p:pic>
        </p:grpSp>
        <p:sp>
          <p:nvSpPr>
            <p:cNvPr id="67" name="Freeform: Shape 1343">
              <a:extLst>
                <a:ext uri="{FF2B5EF4-FFF2-40B4-BE49-F238E27FC236}">
                  <a16:creationId xmlns:a16="http://schemas.microsoft.com/office/drawing/2014/main" id="{3E34B59E-F02A-3E2E-90EE-CAB53466E7DA}"/>
                </a:ext>
              </a:extLst>
            </p:cNvPr>
            <p:cNvSpPr/>
            <p:nvPr/>
          </p:nvSpPr>
          <p:spPr>
            <a:xfrm>
              <a:off x="2410881" y="4221448"/>
              <a:ext cx="670840" cy="5962"/>
            </a:xfrm>
            <a:custGeom>
              <a:avLst/>
              <a:gdLst>
                <a:gd name="csX0" fmla="*/ 0 w 787479"/>
                <a:gd name="csY0" fmla="*/ 0 h 7560"/>
                <a:gd name="csX1" fmla="*/ 787479 w 787479"/>
                <a:gd name="csY1" fmla="*/ 0 h 7560"/>
              </a:gdLst>
              <a:ahLst/>
              <a:cxnLst>
                <a:cxn ang="0">
                  <a:pos x="csX0" y="csY0"/>
                </a:cxn>
                <a:cxn ang="0">
                  <a:pos x="csX1" y="csY1"/>
                </a:cxn>
              </a:cxnLst>
              <a:rect l="l" t="t" r="r" b="b"/>
              <a:pathLst>
                <a:path w="787479" h="7560">
                  <a:moveTo>
                    <a:pt x="0" y="0"/>
                  </a:moveTo>
                  <a:lnTo>
                    <a:pt x="787479" y="0"/>
                  </a:lnTo>
                </a:path>
              </a:pathLst>
            </a:custGeom>
            <a:solidFill>
              <a:srgbClr val="000000">
                <a:alpha val="0"/>
              </a:srgbClr>
            </a:solidFill>
            <a:ln w="7560" cap="sq">
              <a:noFill/>
              <a:prstDash val="solid"/>
              <a:miter/>
            </a:ln>
          </p:spPr>
          <p:txBody>
            <a:bodyPr/>
            <a:lstStyle/>
            <a:p>
              <a:endParaRPr lang="en-US" noProof="0"/>
            </a:p>
          </p:txBody>
        </p:sp>
        <p:sp>
          <p:nvSpPr>
            <p:cNvPr id="68" name="Freeform: Shape 1344">
              <a:extLst>
                <a:ext uri="{FF2B5EF4-FFF2-40B4-BE49-F238E27FC236}">
                  <a16:creationId xmlns:a16="http://schemas.microsoft.com/office/drawing/2014/main" id="{1125083B-A4ED-33BD-C895-18C5ED09D31C}"/>
                </a:ext>
              </a:extLst>
            </p:cNvPr>
            <p:cNvSpPr/>
            <p:nvPr/>
          </p:nvSpPr>
          <p:spPr>
            <a:xfrm>
              <a:off x="2410881" y="4221448"/>
              <a:ext cx="670840" cy="5962"/>
            </a:xfrm>
            <a:custGeom>
              <a:avLst/>
              <a:gdLst>
                <a:gd name="csX0" fmla="*/ 0 w 787479"/>
                <a:gd name="csY0" fmla="*/ 0 h 7560"/>
                <a:gd name="csX1" fmla="*/ 787479 w 787479"/>
                <a:gd name="csY1" fmla="*/ 0 h 7560"/>
              </a:gdLst>
              <a:ahLst/>
              <a:cxnLst>
                <a:cxn ang="0">
                  <a:pos x="csX0" y="csY0"/>
                </a:cxn>
                <a:cxn ang="0">
                  <a:pos x="csX1" y="csY1"/>
                </a:cxn>
              </a:cxnLst>
              <a:rect l="l" t="t" r="r" b="b"/>
              <a:pathLst>
                <a:path w="787479" h="7560">
                  <a:moveTo>
                    <a:pt x="0" y="0"/>
                  </a:moveTo>
                  <a:lnTo>
                    <a:pt x="787479" y="0"/>
                  </a:lnTo>
                </a:path>
              </a:pathLst>
            </a:custGeom>
            <a:noFill/>
            <a:ln w="7560" cap="flat">
              <a:solidFill>
                <a:srgbClr val="980000"/>
              </a:solidFill>
              <a:prstDash val="solid"/>
              <a:round/>
            </a:ln>
          </p:spPr>
          <p:txBody>
            <a:bodyPr/>
            <a:lstStyle/>
            <a:p>
              <a:endParaRPr lang="en-US" noProof="0"/>
            </a:p>
          </p:txBody>
        </p:sp>
        <p:grpSp>
          <p:nvGrpSpPr>
            <p:cNvPr id="69" name="Graphic 266">
              <a:extLst>
                <a:ext uri="{FF2B5EF4-FFF2-40B4-BE49-F238E27FC236}">
                  <a16:creationId xmlns:a16="http://schemas.microsoft.com/office/drawing/2014/main" id="{19836FC2-49B4-788F-AD48-1698873071A2}"/>
                </a:ext>
              </a:extLst>
            </p:cNvPr>
            <p:cNvGrpSpPr/>
            <p:nvPr/>
          </p:nvGrpSpPr>
          <p:grpSpPr>
            <a:xfrm>
              <a:off x="3256932" y="4190785"/>
              <a:ext cx="92011" cy="85176"/>
              <a:chOff x="1518796" y="3002092"/>
              <a:chExt cx="108009" cy="108010"/>
            </a:xfrm>
            <a:noFill/>
          </p:grpSpPr>
          <p:sp>
            <p:nvSpPr>
              <p:cNvPr id="105" name="Freeform: Shape 1389">
                <a:extLst>
                  <a:ext uri="{FF2B5EF4-FFF2-40B4-BE49-F238E27FC236}">
                    <a16:creationId xmlns:a16="http://schemas.microsoft.com/office/drawing/2014/main" id="{FD1ABE5F-F562-E70A-2BD6-BF0A21718944}"/>
                  </a:ext>
                </a:extLst>
              </p:cNvPr>
              <p:cNvSpPr/>
              <p:nvPr/>
            </p:nvSpPr>
            <p:spPr>
              <a:xfrm>
                <a:off x="1518796" y="3002092"/>
                <a:ext cx="108009" cy="108010"/>
              </a:xfrm>
              <a:custGeom>
                <a:avLst/>
                <a:gdLst>
                  <a:gd name="csX0" fmla="*/ 0 w 108009"/>
                  <a:gd name="csY0" fmla="*/ 2 h 108010"/>
                  <a:gd name="csX1" fmla="*/ 108010 w 108009"/>
                  <a:gd name="csY1" fmla="*/ 2 h 108010"/>
                  <a:gd name="csX2" fmla="*/ 108010 w 108009"/>
                  <a:gd name="csY2" fmla="*/ 108012 h 108010"/>
                  <a:gd name="csX3" fmla="*/ 0 w 108009"/>
                  <a:gd name="csY3" fmla="*/ 108012 h 108010"/>
                </a:gdLst>
                <a:ahLst/>
                <a:cxnLst>
                  <a:cxn ang="0">
                    <a:pos x="csX0" y="csY0"/>
                  </a:cxn>
                  <a:cxn ang="0">
                    <a:pos x="csX1" y="csY1"/>
                  </a:cxn>
                  <a:cxn ang="0">
                    <a:pos x="csX2" y="csY2"/>
                  </a:cxn>
                  <a:cxn ang="0">
                    <a:pos x="csX3" y="csY3"/>
                  </a:cxn>
                </a:cxnLst>
                <a:rect l="l" t="t" r="r" b="b"/>
                <a:pathLst>
                  <a:path w="108009" h="108010">
                    <a:moveTo>
                      <a:pt x="0" y="2"/>
                    </a:moveTo>
                    <a:lnTo>
                      <a:pt x="108010" y="2"/>
                    </a:lnTo>
                    <a:lnTo>
                      <a:pt x="108010" y="108012"/>
                    </a:lnTo>
                    <a:lnTo>
                      <a:pt x="0" y="108012"/>
                    </a:lnTo>
                    <a:close/>
                  </a:path>
                </a:pathLst>
              </a:custGeom>
              <a:solidFill>
                <a:srgbClr val="000000">
                  <a:alpha val="0"/>
                </a:srgbClr>
              </a:solidFill>
              <a:ln w="7560" cap="sq">
                <a:noFill/>
                <a:prstDash val="solid"/>
                <a:miter/>
              </a:ln>
            </p:spPr>
            <p:txBody>
              <a:bodyPr/>
              <a:lstStyle/>
              <a:p>
                <a:endParaRPr lang="en-US" noProof="0"/>
              </a:p>
            </p:txBody>
          </p:sp>
          <p:pic>
            <p:nvPicPr>
              <p:cNvPr id="106" name="Picture 105">
                <a:extLst>
                  <a:ext uri="{FF2B5EF4-FFF2-40B4-BE49-F238E27FC236}">
                    <a16:creationId xmlns:a16="http://schemas.microsoft.com/office/drawing/2014/main" id="{6C1D2D0D-A972-B665-8868-D85D47B00DBD}"/>
                  </a:ext>
                </a:extLst>
              </p:cNvPr>
              <p:cNvPicPr>
                <a:picLocks noChangeAspect="1"/>
              </p:cNvPicPr>
              <p:nvPr/>
            </p:nvPicPr>
            <p:blipFill>
              <a:blip r:embed="rId4"/>
              <a:stretch>
                <a:fillRect/>
              </a:stretch>
            </p:blipFill>
            <p:spPr>
              <a:xfrm>
                <a:off x="1518796" y="3002092"/>
                <a:ext cx="108009" cy="108009"/>
              </a:xfrm>
              <a:custGeom>
                <a:avLst/>
                <a:gdLst>
                  <a:gd name="csX0" fmla="*/ -48 w 108009"/>
                  <a:gd name="csY0" fmla="*/ 77 h 108009"/>
                  <a:gd name="csX1" fmla="*/ 107962 w 108009"/>
                  <a:gd name="csY1" fmla="*/ 77 h 108009"/>
                  <a:gd name="csX2" fmla="*/ 107962 w 108009"/>
                  <a:gd name="csY2" fmla="*/ 108087 h 108009"/>
                  <a:gd name="csX3" fmla="*/ -48 w 108009"/>
                  <a:gd name="csY3" fmla="*/ 108087 h 108009"/>
                </a:gdLst>
                <a:ahLst/>
                <a:cxnLst>
                  <a:cxn ang="0">
                    <a:pos x="csX0" y="csY0"/>
                  </a:cxn>
                  <a:cxn ang="0">
                    <a:pos x="csX1" y="csY1"/>
                  </a:cxn>
                  <a:cxn ang="0">
                    <a:pos x="csX2" y="csY2"/>
                  </a:cxn>
                  <a:cxn ang="0">
                    <a:pos x="csX3" y="csY3"/>
                  </a:cxn>
                </a:cxnLst>
                <a:rect l="l" t="t" r="r" b="b"/>
                <a:pathLst>
                  <a:path w="108009" h="108009">
                    <a:moveTo>
                      <a:pt x="-48" y="77"/>
                    </a:moveTo>
                    <a:lnTo>
                      <a:pt x="107962" y="77"/>
                    </a:lnTo>
                    <a:lnTo>
                      <a:pt x="107962" y="108087"/>
                    </a:lnTo>
                    <a:lnTo>
                      <a:pt x="-48" y="108087"/>
                    </a:lnTo>
                    <a:close/>
                  </a:path>
                </a:pathLst>
              </a:custGeom>
            </p:spPr>
          </p:pic>
        </p:grpSp>
        <p:grpSp>
          <p:nvGrpSpPr>
            <p:cNvPr id="70" name="Graphic 266">
              <a:extLst>
                <a:ext uri="{FF2B5EF4-FFF2-40B4-BE49-F238E27FC236}">
                  <a16:creationId xmlns:a16="http://schemas.microsoft.com/office/drawing/2014/main" id="{E673ED9D-6939-D60F-5B7D-2E605F9B751A}"/>
                </a:ext>
              </a:extLst>
            </p:cNvPr>
            <p:cNvGrpSpPr/>
            <p:nvPr/>
          </p:nvGrpSpPr>
          <p:grpSpPr>
            <a:xfrm>
              <a:off x="3256932" y="4178860"/>
              <a:ext cx="92011" cy="85176"/>
              <a:chOff x="1518796" y="2986971"/>
              <a:chExt cx="108009" cy="108010"/>
            </a:xfrm>
            <a:solidFill>
              <a:srgbClr val="000000">
                <a:alpha val="0"/>
              </a:srgbClr>
            </a:solidFill>
          </p:grpSpPr>
          <p:sp>
            <p:nvSpPr>
              <p:cNvPr id="103" name="Freeform: Shape 1387">
                <a:extLst>
                  <a:ext uri="{FF2B5EF4-FFF2-40B4-BE49-F238E27FC236}">
                    <a16:creationId xmlns:a16="http://schemas.microsoft.com/office/drawing/2014/main" id="{4853452C-8BB3-7B48-B6E6-F9AC8BCEADAF}"/>
                  </a:ext>
                </a:extLst>
              </p:cNvPr>
              <p:cNvSpPr/>
              <p:nvPr/>
            </p:nvSpPr>
            <p:spPr>
              <a:xfrm>
                <a:off x="1518796" y="2986971"/>
                <a:ext cx="108009" cy="108010"/>
              </a:xfrm>
              <a:custGeom>
                <a:avLst/>
                <a:gdLst>
                  <a:gd name="csX0" fmla="*/ 0 w 108009"/>
                  <a:gd name="csY0" fmla="*/ 0 h 108010"/>
                  <a:gd name="csX1" fmla="*/ 108010 w 108009"/>
                  <a:gd name="csY1" fmla="*/ 0 h 108010"/>
                  <a:gd name="csX2" fmla="*/ 108010 w 108009"/>
                  <a:gd name="csY2" fmla="*/ 108010 h 108010"/>
                  <a:gd name="csX3" fmla="*/ 0 w 108009"/>
                  <a:gd name="csY3" fmla="*/ 108010 h 108010"/>
                </a:gdLst>
                <a:ahLst/>
                <a:cxnLst>
                  <a:cxn ang="0">
                    <a:pos x="csX0" y="csY0"/>
                  </a:cxn>
                  <a:cxn ang="0">
                    <a:pos x="csX1" y="csY1"/>
                  </a:cxn>
                  <a:cxn ang="0">
                    <a:pos x="csX2" y="csY2"/>
                  </a:cxn>
                  <a:cxn ang="0">
                    <a:pos x="csX3" y="csY3"/>
                  </a:cxn>
                </a:cxnLst>
                <a:rect l="l" t="t" r="r" b="b"/>
                <a:pathLst>
                  <a:path w="108009" h="108010">
                    <a:moveTo>
                      <a:pt x="0" y="0"/>
                    </a:moveTo>
                    <a:lnTo>
                      <a:pt x="108010" y="0"/>
                    </a:lnTo>
                    <a:lnTo>
                      <a:pt x="108010" y="108010"/>
                    </a:lnTo>
                    <a:lnTo>
                      <a:pt x="0" y="108010"/>
                    </a:lnTo>
                    <a:close/>
                  </a:path>
                </a:pathLst>
              </a:custGeom>
              <a:solidFill>
                <a:srgbClr val="000000">
                  <a:alpha val="0"/>
                </a:srgbClr>
              </a:solidFill>
              <a:ln w="7560" cap="sq">
                <a:noFill/>
                <a:prstDash val="solid"/>
                <a:miter/>
              </a:ln>
            </p:spPr>
            <p:txBody>
              <a:bodyPr/>
              <a:lstStyle/>
              <a:p>
                <a:endParaRPr lang="en-US" noProof="0"/>
              </a:p>
            </p:txBody>
          </p:sp>
          <p:pic>
            <p:nvPicPr>
              <p:cNvPr id="104" name="Picture 103">
                <a:extLst>
                  <a:ext uri="{FF2B5EF4-FFF2-40B4-BE49-F238E27FC236}">
                    <a16:creationId xmlns:a16="http://schemas.microsoft.com/office/drawing/2014/main" id="{E4D6228C-2318-F3A9-87DC-64D7CFD5FD68}"/>
                  </a:ext>
                </a:extLst>
              </p:cNvPr>
              <p:cNvPicPr>
                <a:picLocks noChangeAspect="1"/>
              </p:cNvPicPr>
              <p:nvPr/>
            </p:nvPicPr>
            <p:blipFill>
              <a:blip r:embed="rId4"/>
              <a:stretch>
                <a:fillRect/>
              </a:stretch>
            </p:blipFill>
            <p:spPr>
              <a:xfrm>
                <a:off x="1518796" y="2986971"/>
                <a:ext cx="108009" cy="108009"/>
              </a:xfrm>
              <a:custGeom>
                <a:avLst/>
                <a:gdLst>
                  <a:gd name="csX0" fmla="*/ -48 w 108009"/>
                  <a:gd name="csY0" fmla="*/ 75 h 108009"/>
                  <a:gd name="csX1" fmla="*/ 107962 w 108009"/>
                  <a:gd name="csY1" fmla="*/ 75 h 108009"/>
                  <a:gd name="csX2" fmla="*/ 107962 w 108009"/>
                  <a:gd name="csY2" fmla="*/ 108085 h 108009"/>
                  <a:gd name="csX3" fmla="*/ -48 w 108009"/>
                  <a:gd name="csY3" fmla="*/ 108085 h 108009"/>
                </a:gdLst>
                <a:ahLst/>
                <a:cxnLst>
                  <a:cxn ang="0">
                    <a:pos x="csX0" y="csY0"/>
                  </a:cxn>
                  <a:cxn ang="0">
                    <a:pos x="csX1" y="csY1"/>
                  </a:cxn>
                  <a:cxn ang="0">
                    <a:pos x="csX2" y="csY2"/>
                  </a:cxn>
                  <a:cxn ang="0">
                    <a:pos x="csX3" y="csY3"/>
                  </a:cxn>
                </a:cxnLst>
                <a:rect l="l" t="t" r="r" b="b"/>
                <a:pathLst>
                  <a:path w="108009" h="108009">
                    <a:moveTo>
                      <a:pt x="-48" y="75"/>
                    </a:moveTo>
                    <a:lnTo>
                      <a:pt x="107962" y="75"/>
                    </a:lnTo>
                    <a:lnTo>
                      <a:pt x="107962" y="108085"/>
                    </a:lnTo>
                    <a:lnTo>
                      <a:pt x="-48" y="108085"/>
                    </a:lnTo>
                    <a:close/>
                  </a:path>
                </a:pathLst>
              </a:custGeom>
            </p:spPr>
          </p:pic>
        </p:grpSp>
        <p:grpSp>
          <p:nvGrpSpPr>
            <p:cNvPr id="71" name="Graphic 266">
              <a:extLst>
                <a:ext uri="{FF2B5EF4-FFF2-40B4-BE49-F238E27FC236}">
                  <a16:creationId xmlns:a16="http://schemas.microsoft.com/office/drawing/2014/main" id="{47E2533A-17E8-1FB3-465F-E20B793B81C5}"/>
                </a:ext>
              </a:extLst>
            </p:cNvPr>
            <p:cNvGrpSpPr/>
            <p:nvPr/>
          </p:nvGrpSpPr>
          <p:grpSpPr>
            <a:xfrm>
              <a:off x="4015901" y="4190785"/>
              <a:ext cx="92011" cy="85176"/>
              <a:chOff x="2409727" y="3002092"/>
              <a:chExt cx="108009" cy="108010"/>
            </a:xfrm>
            <a:noFill/>
          </p:grpSpPr>
          <p:sp>
            <p:nvSpPr>
              <p:cNvPr id="101" name="Freeform: Shape 1385">
                <a:extLst>
                  <a:ext uri="{FF2B5EF4-FFF2-40B4-BE49-F238E27FC236}">
                    <a16:creationId xmlns:a16="http://schemas.microsoft.com/office/drawing/2014/main" id="{795819A5-5065-7FE7-2196-695DCE048FCE}"/>
                  </a:ext>
                </a:extLst>
              </p:cNvPr>
              <p:cNvSpPr/>
              <p:nvPr/>
            </p:nvSpPr>
            <p:spPr>
              <a:xfrm>
                <a:off x="2409727" y="3002092"/>
                <a:ext cx="108009" cy="108010"/>
              </a:xfrm>
              <a:custGeom>
                <a:avLst/>
                <a:gdLst>
                  <a:gd name="csX0" fmla="*/ 0 w 108009"/>
                  <a:gd name="csY0" fmla="*/ 2 h 108010"/>
                  <a:gd name="csX1" fmla="*/ 108010 w 108009"/>
                  <a:gd name="csY1" fmla="*/ 2 h 108010"/>
                  <a:gd name="csX2" fmla="*/ 108010 w 108009"/>
                  <a:gd name="csY2" fmla="*/ 108012 h 108010"/>
                  <a:gd name="csX3" fmla="*/ 0 w 108009"/>
                  <a:gd name="csY3" fmla="*/ 108012 h 108010"/>
                </a:gdLst>
                <a:ahLst/>
                <a:cxnLst>
                  <a:cxn ang="0">
                    <a:pos x="csX0" y="csY0"/>
                  </a:cxn>
                  <a:cxn ang="0">
                    <a:pos x="csX1" y="csY1"/>
                  </a:cxn>
                  <a:cxn ang="0">
                    <a:pos x="csX2" y="csY2"/>
                  </a:cxn>
                  <a:cxn ang="0">
                    <a:pos x="csX3" y="csY3"/>
                  </a:cxn>
                </a:cxnLst>
                <a:rect l="l" t="t" r="r" b="b"/>
                <a:pathLst>
                  <a:path w="108009" h="108010">
                    <a:moveTo>
                      <a:pt x="0" y="2"/>
                    </a:moveTo>
                    <a:lnTo>
                      <a:pt x="108010" y="2"/>
                    </a:lnTo>
                    <a:lnTo>
                      <a:pt x="108010" y="108012"/>
                    </a:lnTo>
                    <a:lnTo>
                      <a:pt x="0" y="108012"/>
                    </a:lnTo>
                    <a:close/>
                  </a:path>
                </a:pathLst>
              </a:custGeom>
              <a:solidFill>
                <a:srgbClr val="000000">
                  <a:alpha val="0"/>
                </a:srgbClr>
              </a:solidFill>
              <a:ln w="7560" cap="sq">
                <a:noFill/>
                <a:prstDash val="solid"/>
                <a:miter/>
              </a:ln>
            </p:spPr>
            <p:txBody>
              <a:bodyPr/>
              <a:lstStyle/>
              <a:p>
                <a:endParaRPr lang="en-US" noProof="0"/>
              </a:p>
            </p:txBody>
          </p:sp>
          <p:pic>
            <p:nvPicPr>
              <p:cNvPr id="102" name="Picture 101">
                <a:extLst>
                  <a:ext uri="{FF2B5EF4-FFF2-40B4-BE49-F238E27FC236}">
                    <a16:creationId xmlns:a16="http://schemas.microsoft.com/office/drawing/2014/main" id="{4814A05B-7B04-52DC-6F5B-F007227954F5}"/>
                  </a:ext>
                </a:extLst>
              </p:cNvPr>
              <p:cNvPicPr>
                <a:picLocks noChangeAspect="1"/>
              </p:cNvPicPr>
              <p:nvPr/>
            </p:nvPicPr>
            <p:blipFill>
              <a:blip r:embed="rId4"/>
              <a:stretch>
                <a:fillRect/>
              </a:stretch>
            </p:blipFill>
            <p:spPr>
              <a:xfrm>
                <a:off x="2409727" y="3002092"/>
                <a:ext cx="108009" cy="108009"/>
              </a:xfrm>
              <a:custGeom>
                <a:avLst/>
                <a:gdLst>
                  <a:gd name="csX0" fmla="*/ 70 w 108009"/>
                  <a:gd name="csY0" fmla="*/ 77 h 108009"/>
                  <a:gd name="csX1" fmla="*/ 108080 w 108009"/>
                  <a:gd name="csY1" fmla="*/ 77 h 108009"/>
                  <a:gd name="csX2" fmla="*/ 108080 w 108009"/>
                  <a:gd name="csY2" fmla="*/ 108087 h 108009"/>
                  <a:gd name="csX3" fmla="*/ 70 w 108009"/>
                  <a:gd name="csY3" fmla="*/ 108087 h 108009"/>
                </a:gdLst>
                <a:ahLst/>
                <a:cxnLst>
                  <a:cxn ang="0">
                    <a:pos x="csX0" y="csY0"/>
                  </a:cxn>
                  <a:cxn ang="0">
                    <a:pos x="csX1" y="csY1"/>
                  </a:cxn>
                  <a:cxn ang="0">
                    <a:pos x="csX2" y="csY2"/>
                  </a:cxn>
                  <a:cxn ang="0">
                    <a:pos x="csX3" y="csY3"/>
                  </a:cxn>
                </a:cxnLst>
                <a:rect l="l" t="t" r="r" b="b"/>
                <a:pathLst>
                  <a:path w="108009" h="108009">
                    <a:moveTo>
                      <a:pt x="70" y="77"/>
                    </a:moveTo>
                    <a:lnTo>
                      <a:pt x="108080" y="77"/>
                    </a:lnTo>
                    <a:lnTo>
                      <a:pt x="108080" y="108087"/>
                    </a:lnTo>
                    <a:lnTo>
                      <a:pt x="70" y="108087"/>
                    </a:lnTo>
                    <a:close/>
                  </a:path>
                </a:pathLst>
              </a:custGeom>
            </p:spPr>
          </p:pic>
        </p:grpSp>
        <p:grpSp>
          <p:nvGrpSpPr>
            <p:cNvPr id="72" name="Graphic 266">
              <a:extLst>
                <a:ext uri="{FF2B5EF4-FFF2-40B4-BE49-F238E27FC236}">
                  <a16:creationId xmlns:a16="http://schemas.microsoft.com/office/drawing/2014/main" id="{FD5F6571-3DD8-2E09-A2CA-C550680682CD}"/>
                </a:ext>
              </a:extLst>
            </p:cNvPr>
            <p:cNvGrpSpPr/>
            <p:nvPr/>
          </p:nvGrpSpPr>
          <p:grpSpPr>
            <a:xfrm>
              <a:off x="4015901" y="4178860"/>
              <a:ext cx="92011" cy="85176"/>
              <a:chOff x="2409727" y="2986971"/>
              <a:chExt cx="108009" cy="108010"/>
            </a:xfrm>
            <a:solidFill>
              <a:srgbClr val="000000">
                <a:alpha val="0"/>
              </a:srgbClr>
            </a:solidFill>
          </p:grpSpPr>
          <p:sp>
            <p:nvSpPr>
              <p:cNvPr id="99" name="Freeform: Shape 1383">
                <a:extLst>
                  <a:ext uri="{FF2B5EF4-FFF2-40B4-BE49-F238E27FC236}">
                    <a16:creationId xmlns:a16="http://schemas.microsoft.com/office/drawing/2014/main" id="{3BF0C37A-D52B-39D0-DB92-857658E3FEBC}"/>
                  </a:ext>
                </a:extLst>
              </p:cNvPr>
              <p:cNvSpPr/>
              <p:nvPr/>
            </p:nvSpPr>
            <p:spPr>
              <a:xfrm>
                <a:off x="2409727" y="2986971"/>
                <a:ext cx="108009" cy="108010"/>
              </a:xfrm>
              <a:custGeom>
                <a:avLst/>
                <a:gdLst>
                  <a:gd name="csX0" fmla="*/ 0 w 108009"/>
                  <a:gd name="csY0" fmla="*/ 0 h 108010"/>
                  <a:gd name="csX1" fmla="*/ 108010 w 108009"/>
                  <a:gd name="csY1" fmla="*/ 0 h 108010"/>
                  <a:gd name="csX2" fmla="*/ 108010 w 108009"/>
                  <a:gd name="csY2" fmla="*/ 108010 h 108010"/>
                  <a:gd name="csX3" fmla="*/ 0 w 108009"/>
                  <a:gd name="csY3" fmla="*/ 108010 h 108010"/>
                </a:gdLst>
                <a:ahLst/>
                <a:cxnLst>
                  <a:cxn ang="0">
                    <a:pos x="csX0" y="csY0"/>
                  </a:cxn>
                  <a:cxn ang="0">
                    <a:pos x="csX1" y="csY1"/>
                  </a:cxn>
                  <a:cxn ang="0">
                    <a:pos x="csX2" y="csY2"/>
                  </a:cxn>
                  <a:cxn ang="0">
                    <a:pos x="csX3" y="csY3"/>
                  </a:cxn>
                </a:cxnLst>
                <a:rect l="l" t="t" r="r" b="b"/>
                <a:pathLst>
                  <a:path w="108009" h="108010">
                    <a:moveTo>
                      <a:pt x="0" y="0"/>
                    </a:moveTo>
                    <a:lnTo>
                      <a:pt x="108010" y="0"/>
                    </a:lnTo>
                    <a:lnTo>
                      <a:pt x="108010" y="108010"/>
                    </a:lnTo>
                    <a:lnTo>
                      <a:pt x="0" y="108010"/>
                    </a:lnTo>
                    <a:close/>
                  </a:path>
                </a:pathLst>
              </a:custGeom>
              <a:solidFill>
                <a:srgbClr val="000000">
                  <a:alpha val="0"/>
                </a:srgbClr>
              </a:solidFill>
              <a:ln w="7560" cap="sq">
                <a:noFill/>
                <a:prstDash val="solid"/>
                <a:miter/>
              </a:ln>
            </p:spPr>
            <p:txBody>
              <a:bodyPr/>
              <a:lstStyle/>
              <a:p>
                <a:endParaRPr lang="en-US" noProof="0"/>
              </a:p>
            </p:txBody>
          </p:sp>
          <p:pic>
            <p:nvPicPr>
              <p:cNvPr id="100" name="Picture 99">
                <a:extLst>
                  <a:ext uri="{FF2B5EF4-FFF2-40B4-BE49-F238E27FC236}">
                    <a16:creationId xmlns:a16="http://schemas.microsoft.com/office/drawing/2014/main" id="{D60C5EBA-04CD-A182-53E6-4AF7F37C5E03}"/>
                  </a:ext>
                </a:extLst>
              </p:cNvPr>
              <p:cNvPicPr>
                <a:picLocks noChangeAspect="1"/>
              </p:cNvPicPr>
              <p:nvPr/>
            </p:nvPicPr>
            <p:blipFill>
              <a:blip r:embed="rId4"/>
              <a:stretch>
                <a:fillRect/>
              </a:stretch>
            </p:blipFill>
            <p:spPr>
              <a:xfrm>
                <a:off x="2409727" y="2986971"/>
                <a:ext cx="108009" cy="108009"/>
              </a:xfrm>
              <a:custGeom>
                <a:avLst/>
                <a:gdLst>
                  <a:gd name="csX0" fmla="*/ 70 w 108009"/>
                  <a:gd name="csY0" fmla="*/ 75 h 108009"/>
                  <a:gd name="csX1" fmla="*/ 108080 w 108009"/>
                  <a:gd name="csY1" fmla="*/ 75 h 108009"/>
                  <a:gd name="csX2" fmla="*/ 108080 w 108009"/>
                  <a:gd name="csY2" fmla="*/ 108085 h 108009"/>
                  <a:gd name="csX3" fmla="*/ 70 w 108009"/>
                  <a:gd name="csY3" fmla="*/ 108085 h 108009"/>
                </a:gdLst>
                <a:ahLst/>
                <a:cxnLst>
                  <a:cxn ang="0">
                    <a:pos x="csX0" y="csY0"/>
                  </a:cxn>
                  <a:cxn ang="0">
                    <a:pos x="csX1" y="csY1"/>
                  </a:cxn>
                  <a:cxn ang="0">
                    <a:pos x="csX2" y="csY2"/>
                  </a:cxn>
                  <a:cxn ang="0">
                    <a:pos x="csX3" y="csY3"/>
                  </a:cxn>
                </a:cxnLst>
                <a:rect l="l" t="t" r="r" b="b"/>
                <a:pathLst>
                  <a:path w="108009" h="108009">
                    <a:moveTo>
                      <a:pt x="70" y="75"/>
                    </a:moveTo>
                    <a:lnTo>
                      <a:pt x="108080" y="75"/>
                    </a:lnTo>
                    <a:lnTo>
                      <a:pt x="108080" y="108085"/>
                    </a:lnTo>
                    <a:lnTo>
                      <a:pt x="70" y="108085"/>
                    </a:lnTo>
                    <a:close/>
                  </a:path>
                </a:pathLst>
              </a:custGeom>
            </p:spPr>
          </p:pic>
        </p:grpSp>
        <p:sp>
          <p:nvSpPr>
            <p:cNvPr id="73" name="Freeform: Shape 1349">
              <a:extLst>
                <a:ext uri="{FF2B5EF4-FFF2-40B4-BE49-F238E27FC236}">
                  <a16:creationId xmlns:a16="http://schemas.microsoft.com/office/drawing/2014/main" id="{A1AAE21E-98CA-AD91-48BA-C587CBDDA251}"/>
                </a:ext>
              </a:extLst>
            </p:cNvPr>
            <p:cNvSpPr/>
            <p:nvPr/>
          </p:nvSpPr>
          <p:spPr>
            <a:xfrm>
              <a:off x="3348944" y="4221448"/>
              <a:ext cx="666985" cy="5962"/>
            </a:xfrm>
            <a:custGeom>
              <a:avLst/>
              <a:gdLst>
                <a:gd name="csX0" fmla="*/ 0 w 782954"/>
                <a:gd name="csY0" fmla="*/ 0 h 7560"/>
                <a:gd name="csX1" fmla="*/ 782955 w 782954"/>
                <a:gd name="csY1" fmla="*/ 0 h 7560"/>
              </a:gdLst>
              <a:ahLst/>
              <a:cxnLst>
                <a:cxn ang="0">
                  <a:pos x="csX0" y="csY0"/>
                </a:cxn>
                <a:cxn ang="0">
                  <a:pos x="csX1" y="csY1"/>
                </a:cxn>
              </a:cxnLst>
              <a:rect l="l" t="t" r="r" b="b"/>
              <a:pathLst>
                <a:path w="782954" h="7560">
                  <a:moveTo>
                    <a:pt x="0" y="0"/>
                  </a:moveTo>
                  <a:lnTo>
                    <a:pt x="782955" y="0"/>
                  </a:lnTo>
                </a:path>
              </a:pathLst>
            </a:custGeom>
            <a:solidFill>
              <a:srgbClr val="000000">
                <a:alpha val="0"/>
              </a:srgbClr>
            </a:solidFill>
            <a:ln w="7560" cap="sq">
              <a:noFill/>
              <a:prstDash val="solid"/>
              <a:miter/>
            </a:ln>
          </p:spPr>
          <p:txBody>
            <a:bodyPr/>
            <a:lstStyle/>
            <a:p>
              <a:endParaRPr lang="en-US" noProof="0"/>
            </a:p>
          </p:txBody>
        </p:sp>
        <p:sp>
          <p:nvSpPr>
            <p:cNvPr id="74" name="Freeform: Shape 1350">
              <a:extLst>
                <a:ext uri="{FF2B5EF4-FFF2-40B4-BE49-F238E27FC236}">
                  <a16:creationId xmlns:a16="http://schemas.microsoft.com/office/drawing/2014/main" id="{C6E305DF-90BD-D808-08A5-07B54F3363B6}"/>
                </a:ext>
              </a:extLst>
            </p:cNvPr>
            <p:cNvSpPr/>
            <p:nvPr/>
          </p:nvSpPr>
          <p:spPr>
            <a:xfrm>
              <a:off x="3348944" y="4221448"/>
              <a:ext cx="666985" cy="5962"/>
            </a:xfrm>
            <a:custGeom>
              <a:avLst/>
              <a:gdLst>
                <a:gd name="csX0" fmla="*/ 0 w 782954"/>
                <a:gd name="csY0" fmla="*/ 0 h 7560"/>
                <a:gd name="csX1" fmla="*/ 782955 w 782954"/>
                <a:gd name="csY1" fmla="*/ 0 h 7560"/>
              </a:gdLst>
              <a:ahLst/>
              <a:cxnLst>
                <a:cxn ang="0">
                  <a:pos x="csX0" y="csY0"/>
                </a:cxn>
                <a:cxn ang="0">
                  <a:pos x="csX1" y="csY1"/>
                </a:cxn>
              </a:cxnLst>
              <a:rect l="l" t="t" r="r" b="b"/>
              <a:pathLst>
                <a:path w="782954" h="7560">
                  <a:moveTo>
                    <a:pt x="0" y="0"/>
                  </a:moveTo>
                  <a:lnTo>
                    <a:pt x="782955" y="0"/>
                  </a:lnTo>
                </a:path>
              </a:pathLst>
            </a:custGeom>
            <a:noFill/>
            <a:ln w="7560" cap="flat">
              <a:solidFill>
                <a:srgbClr val="980000"/>
              </a:solidFill>
              <a:prstDash val="solid"/>
              <a:round/>
            </a:ln>
          </p:spPr>
          <p:txBody>
            <a:bodyPr/>
            <a:lstStyle/>
            <a:p>
              <a:endParaRPr lang="en-US" noProof="0"/>
            </a:p>
          </p:txBody>
        </p:sp>
        <p:sp>
          <p:nvSpPr>
            <p:cNvPr id="75" name="Freeform: Shape 1351">
              <a:extLst>
                <a:ext uri="{FF2B5EF4-FFF2-40B4-BE49-F238E27FC236}">
                  <a16:creationId xmlns:a16="http://schemas.microsoft.com/office/drawing/2014/main" id="{ADB52AE8-0155-EFCB-D2E0-D3A31F931687}"/>
                </a:ext>
              </a:extLst>
            </p:cNvPr>
            <p:cNvSpPr/>
            <p:nvPr/>
          </p:nvSpPr>
          <p:spPr>
            <a:xfrm>
              <a:off x="2199946" y="4526109"/>
              <a:ext cx="349924" cy="323927"/>
            </a:xfrm>
            <a:custGeom>
              <a:avLst/>
              <a:gdLst>
                <a:gd name="csX0" fmla="*/ 0 w 410765"/>
                <a:gd name="csY0" fmla="*/ 205383 h 410765"/>
                <a:gd name="csX1" fmla="*/ 205383 w 410765"/>
                <a:gd name="csY1" fmla="*/ 0 h 410765"/>
                <a:gd name="csX2" fmla="*/ 350610 w 410765"/>
                <a:gd name="csY2" fmla="*/ 60155 h 410765"/>
                <a:gd name="csX3" fmla="*/ 410766 w 410765"/>
                <a:gd name="csY3" fmla="*/ 205383 h 410765"/>
                <a:gd name="csX4" fmla="*/ 205383 w 410765"/>
                <a:gd name="csY4" fmla="*/ 410766 h 410765"/>
                <a:gd name="csX5" fmla="*/ 0 w 410765"/>
                <a:gd name="csY5" fmla="*/ 205383 h 410765"/>
              </a:gdLst>
              <a:ahLst/>
              <a:cxnLst>
                <a:cxn ang="0">
                  <a:pos x="csX0" y="csY0"/>
                </a:cxn>
                <a:cxn ang="0">
                  <a:pos x="csX1" y="csY1"/>
                </a:cxn>
                <a:cxn ang="0">
                  <a:pos x="csX2" y="csY2"/>
                </a:cxn>
                <a:cxn ang="0">
                  <a:pos x="csX3" y="csY3"/>
                </a:cxn>
                <a:cxn ang="0">
                  <a:pos x="csX4" y="csY4"/>
                </a:cxn>
                <a:cxn ang="0">
                  <a:pos x="csX5" y="csY5"/>
                </a:cxn>
              </a:cxnLst>
              <a:rect l="l" t="t" r="r" b="b"/>
              <a:pathLst>
                <a:path w="410765" h="410765">
                  <a:moveTo>
                    <a:pt x="0" y="205383"/>
                  </a:moveTo>
                  <a:cubicBezTo>
                    <a:pt x="0" y="91953"/>
                    <a:pt x="91953" y="0"/>
                    <a:pt x="205383" y="0"/>
                  </a:cubicBezTo>
                  <a:cubicBezTo>
                    <a:pt x="259854" y="0"/>
                    <a:pt x="312094" y="21639"/>
                    <a:pt x="350610" y="60155"/>
                  </a:cubicBezTo>
                  <a:cubicBezTo>
                    <a:pt x="389127" y="98672"/>
                    <a:pt x="410766" y="150912"/>
                    <a:pt x="410766" y="205383"/>
                  </a:cubicBezTo>
                  <a:cubicBezTo>
                    <a:pt x="410766" y="318813"/>
                    <a:pt x="318813" y="410766"/>
                    <a:pt x="205383" y="410766"/>
                  </a:cubicBezTo>
                  <a:cubicBezTo>
                    <a:pt x="91953" y="410766"/>
                    <a:pt x="0" y="318813"/>
                    <a:pt x="0" y="205383"/>
                  </a:cubicBezTo>
                  <a:close/>
                </a:path>
              </a:pathLst>
            </a:custGeom>
            <a:solidFill>
              <a:srgbClr val="CFE2F3"/>
            </a:solidFill>
            <a:ln w="7560" cap="sq">
              <a:noFill/>
              <a:prstDash val="solid"/>
              <a:miter/>
            </a:ln>
          </p:spPr>
          <p:txBody>
            <a:bodyPr/>
            <a:lstStyle/>
            <a:p>
              <a:endParaRPr lang="en-US" noProof="0"/>
            </a:p>
          </p:txBody>
        </p:sp>
        <p:sp>
          <p:nvSpPr>
            <p:cNvPr id="76" name="Freeform: Shape 1352">
              <a:extLst>
                <a:ext uri="{FF2B5EF4-FFF2-40B4-BE49-F238E27FC236}">
                  <a16:creationId xmlns:a16="http://schemas.microsoft.com/office/drawing/2014/main" id="{E9F9CEDC-2C5D-5B76-9EEA-A5E35E58F7D9}"/>
                </a:ext>
              </a:extLst>
            </p:cNvPr>
            <p:cNvSpPr/>
            <p:nvPr/>
          </p:nvSpPr>
          <p:spPr>
            <a:xfrm>
              <a:off x="2199946" y="4526109"/>
              <a:ext cx="349924" cy="323927"/>
            </a:xfrm>
            <a:custGeom>
              <a:avLst/>
              <a:gdLst>
                <a:gd name="csX0" fmla="*/ 0 w 410765"/>
                <a:gd name="csY0" fmla="*/ 205383 h 410765"/>
                <a:gd name="csX1" fmla="*/ 205383 w 410765"/>
                <a:gd name="csY1" fmla="*/ 0 h 410765"/>
                <a:gd name="csX2" fmla="*/ 350610 w 410765"/>
                <a:gd name="csY2" fmla="*/ 60155 h 410765"/>
                <a:gd name="csX3" fmla="*/ 410766 w 410765"/>
                <a:gd name="csY3" fmla="*/ 205383 h 410765"/>
                <a:gd name="csX4" fmla="*/ 205383 w 410765"/>
                <a:gd name="csY4" fmla="*/ 410766 h 410765"/>
                <a:gd name="csX5" fmla="*/ 0 w 410765"/>
                <a:gd name="csY5" fmla="*/ 205383 h 410765"/>
              </a:gdLst>
              <a:ahLst/>
              <a:cxnLst>
                <a:cxn ang="0">
                  <a:pos x="csX0" y="csY0"/>
                </a:cxn>
                <a:cxn ang="0">
                  <a:pos x="csX1" y="csY1"/>
                </a:cxn>
                <a:cxn ang="0">
                  <a:pos x="csX2" y="csY2"/>
                </a:cxn>
                <a:cxn ang="0">
                  <a:pos x="csX3" y="csY3"/>
                </a:cxn>
                <a:cxn ang="0">
                  <a:pos x="csX4" y="csY4"/>
                </a:cxn>
                <a:cxn ang="0">
                  <a:pos x="csX5" y="csY5"/>
                </a:cxn>
              </a:cxnLst>
              <a:rect l="l" t="t" r="r" b="b"/>
              <a:pathLst>
                <a:path w="410765" h="410765">
                  <a:moveTo>
                    <a:pt x="0" y="205383"/>
                  </a:moveTo>
                  <a:cubicBezTo>
                    <a:pt x="0" y="91953"/>
                    <a:pt x="91953" y="0"/>
                    <a:pt x="205383" y="0"/>
                  </a:cubicBezTo>
                  <a:cubicBezTo>
                    <a:pt x="259854" y="0"/>
                    <a:pt x="312094" y="21639"/>
                    <a:pt x="350610" y="60155"/>
                  </a:cubicBezTo>
                  <a:cubicBezTo>
                    <a:pt x="389127" y="98672"/>
                    <a:pt x="410766" y="150912"/>
                    <a:pt x="410766" y="205383"/>
                  </a:cubicBezTo>
                  <a:cubicBezTo>
                    <a:pt x="410766" y="318813"/>
                    <a:pt x="318813" y="410766"/>
                    <a:pt x="205383" y="410766"/>
                  </a:cubicBezTo>
                  <a:cubicBezTo>
                    <a:pt x="91953" y="410766"/>
                    <a:pt x="0" y="318813"/>
                    <a:pt x="0" y="205383"/>
                  </a:cubicBezTo>
                  <a:close/>
                </a:path>
              </a:pathLst>
            </a:custGeom>
            <a:noFill/>
            <a:ln w="7560" cap="flat">
              <a:solidFill>
                <a:srgbClr val="000000"/>
              </a:solidFill>
              <a:prstDash val="solid"/>
              <a:round/>
            </a:ln>
          </p:spPr>
          <p:txBody>
            <a:bodyPr/>
            <a:lstStyle/>
            <a:p>
              <a:endParaRPr lang="en-US" noProof="0"/>
            </a:p>
          </p:txBody>
        </p:sp>
        <p:sp>
          <p:nvSpPr>
            <p:cNvPr id="77" name="Freeform: Shape 1354">
              <a:extLst>
                <a:ext uri="{FF2B5EF4-FFF2-40B4-BE49-F238E27FC236}">
                  <a16:creationId xmlns:a16="http://schemas.microsoft.com/office/drawing/2014/main" id="{52FF17A4-D2A4-0C0A-2FD4-AEB00F39A9DA}"/>
                </a:ext>
              </a:extLst>
            </p:cNvPr>
            <p:cNvSpPr/>
            <p:nvPr/>
          </p:nvSpPr>
          <p:spPr>
            <a:xfrm>
              <a:off x="3903645" y="4526109"/>
              <a:ext cx="349924" cy="323927"/>
            </a:xfrm>
            <a:custGeom>
              <a:avLst/>
              <a:gdLst>
                <a:gd name="csX0" fmla="*/ 0 w 410765"/>
                <a:gd name="csY0" fmla="*/ 205383 h 410765"/>
                <a:gd name="csX1" fmla="*/ 205383 w 410765"/>
                <a:gd name="csY1" fmla="*/ 0 h 410765"/>
                <a:gd name="csX2" fmla="*/ 350610 w 410765"/>
                <a:gd name="csY2" fmla="*/ 60155 h 410765"/>
                <a:gd name="csX3" fmla="*/ 410766 w 410765"/>
                <a:gd name="csY3" fmla="*/ 205383 h 410765"/>
                <a:gd name="csX4" fmla="*/ 205383 w 410765"/>
                <a:gd name="csY4" fmla="*/ 410766 h 410765"/>
                <a:gd name="csX5" fmla="*/ 0 w 410765"/>
                <a:gd name="csY5" fmla="*/ 205383 h 410765"/>
              </a:gdLst>
              <a:ahLst/>
              <a:cxnLst>
                <a:cxn ang="0">
                  <a:pos x="csX0" y="csY0"/>
                </a:cxn>
                <a:cxn ang="0">
                  <a:pos x="csX1" y="csY1"/>
                </a:cxn>
                <a:cxn ang="0">
                  <a:pos x="csX2" y="csY2"/>
                </a:cxn>
                <a:cxn ang="0">
                  <a:pos x="csX3" y="csY3"/>
                </a:cxn>
                <a:cxn ang="0">
                  <a:pos x="csX4" y="csY4"/>
                </a:cxn>
                <a:cxn ang="0">
                  <a:pos x="csX5" y="csY5"/>
                </a:cxn>
              </a:cxnLst>
              <a:rect l="l" t="t" r="r" b="b"/>
              <a:pathLst>
                <a:path w="410765" h="410765">
                  <a:moveTo>
                    <a:pt x="0" y="205383"/>
                  </a:moveTo>
                  <a:cubicBezTo>
                    <a:pt x="0" y="91953"/>
                    <a:pt x="91953" y="0"/>
                    <a:pt x="205383" y="0"/>
                  </a:cubicBezTo>
                  <a:cubicBezTo>
                    <a:pt x="259854" y="0"/>
                    <a:pt x="312094" y="21639"/>
                    <a:pt x="350610" y="60155"/>
                  </a:cubicBezTo>
                  <a:cubicBezTo>
                    <a:pt x="389127" y="98672"/>
                    <a:pt x="410766" y="150912"/>
                    <a:pt x="410766" y="205383"/>
                  </a:cubicBezTo>
                  <a:cubicBezTo>
                    <a:pt x="410766" y="318813"/>
                    <a:pt x="318813" y="410766"/>
                    <a:pt x="205383" y="410766"/>
                  </a:cubicBezTo>
                  <a:cubicBezTo>
                    <a:pt x="91953" y="410766"/>
                    <a:pt x="0" y="318813"/>
                    <a:pt x="0" y="205383"/>
                  </a:cubicBezTo>
                  <a:close/>
                </a:path>
              </a:pathLst>
            </a:custGeom>
            <a:solidFill>
              <a:srgbClr val="CFE2F3"/>
            </a:solidFill>
            <a:ln w="7560" cap="sq">
              <a:noFill/>
              <a:prstDash val="solid"/>
              <a:miter/>
            </a:ln>
          </p:spPr>
          <p:txBody>
            <a:bodyPr/>
            <a:lstStyle/>
            <a:p>
              <a:endParaRPr lang="en-US" noProof="0"/>
            </a:p>
          </p:txBody>
        </p:sp>
        <p:sp>
          <p:nvSpPr>
            <p:cNvPr id="78" name="Freeform: Shape 1356">
              <a:extLst>
                <a:ext uri="{FF2B5EF4-FFF2-40B4-BE49-F238E27FC236}">
                  <a16:creationId xmlns:a16="http://schemas.microsoft.com/office/drawing/2014/main" id="{70FCD54F-3D72-6766-201E-902A5E15761D}"/>
                </a:ext>
              </a:extLst>
            </p:cNvPr>
            <p:cNvSpPr/>
            <p:nvPr/>
          </p:nvSpPr>
          <p:spPr>
            <a:xfrm>
              <a:off x="3903645" y="4526109"/>
              <a:ext cx="349924" cy="323927"/>
            </a:xfrm>
            <a:custGeom>
              <a:avLst/>
              <a:gdLst>
                <a:gd name="csX0" fmla="*/ 0 w 410765"/>
                <a:gd name="csY0" fmla="*/ 205383 h 410765"/>
                <a:gd name="csX1" fmla="*/ 205383 w 410765"/>
                <a:gd name="csY1" fmla="*/ 0 h 410765"/>
                <a:gd name="csX2" fmla="*/ 350610 w 410765"/>
                <a:gd name="csY2" fmla="*/ 60155 h 410765"/>
                <a:gd name="csX3" fmla="*/ 410766 w 410765"/>
                <a:gd name="csY3" fmla="*/ 205383 h 410765"/>
                <a:gd name="csX4" fmla="*/ 205383 w 410765"/>
                <a:gd name="csY4" fmla="*/ 410766 h 410765"/>
                <a:gd name="csX5" fmla="*/ 0 w 410765"/>
                <a:gd name="csY5" fmla="*/ 205383 h 410765"/>
              </a:gdLst>
              <a:ahLst/>
              <a:cxnLst>
                <a:cxn ang="0">
                  <a:pos x="csX0" y="csY0"/>
                </a:cxn>
                <a:cxn ang="0">
                  <a:pos x="csX1" y="csY1"/>
                </a:cxn>
                <a:cxn ang="0">
                  <a:pos x="csX2" y="csY2"/>
                </a:cxn>
                <a:cxn ang="0">
                  <a:pos x="csX3" y="csY3"/>
                </a:cxn>
                <a:cxn ang="0">
                  <a:pos x="csX4" y="csY4"/>
                </a:cxn>
                <a:cxn ang="0">
                  <a:pos x="csX5" y="csY5"/>
                </a:cxn>
              </a:cxnLst>
              <a:rect l="l" t="t" r="r" b="b"/>
              <a:pathLst>
                <a:path w="410765" h="410765">
                  <a:moveTo>
                    <a:pt x="0" y="205383"/>
                  </a:moveTo>
                  <a:cubicBezTo>
                    <a:pt x="0" y="91953"/>
                    <a:pt x="91953" y="0"/>
                    <a:pt x="205383" y="0"/>
                  </a:cubicBezTo>
                  <a:cubicBezTo>
                    <a:pt x="259854" y="0"/>
                    <a:pt x="312094" y="21639"/>
                    <a:pt x="350610" y="60155"/>
                  </a:cubicBezTo>
                  <a:cubicBezTo>
                    <a:pt x="389127" y="98672"/>
                    <a:pt x="410766" y="150912"/>
                    <a:pt x="410766" y="205383"/>
                  </a:cubicBezTo>
                  <a:cubicBezTo>
                    <a:pt x="410766" y="318813"/>
                    <a:pt x="318813" y="410766"/>
                    <a:pt x="205383" y="410766"/>
                  </a:cubicBezTo>
                  <a:cubicBezTo>
                    <a:pt x="91953" y="410766"/>
                    <a:pt x="0" y="318813"/>
                    <a:pt x="0" y="205383"/>
                  </a:cubicBezTo>
                  <a:close/>
                </a:path>
              </a:pathLst>
            </a:custGeom>
            <a:noFill/>
            <a:ln w="7560" cap="flat">
              <a:solidFill>
                <a:srgbClr val="000000"/>
              </a:solidFill>
              <a:prstDash val="solid"/>
              <a:round/>
            </a:ln>
          </p:spPr>
          <p:txBody>
            <a:bodyPr/>
            <a:lstStyle/>
            <a:p>
              <a:endParaRPr lang="en-US" noProof="0"/>
            </a:p>
          </p:txBody>
        </p:sp>
        <p:grpSp>
          <p:nvGrpSpPr>
            <p:cNvPr id="79" name="Graphic 266">
              <a:extLst>
                <a:ext uri="{FF2B5EF4-FFF2-40B4-BE49-F238E27FC236}">
                  <a16:creationId xmlns:a16="http://schemas.microsoft.com/office/drawing/2014/main" id="{F3619C1C-08D8-38DA-B039-297222CABACC}"/>
                </a:ext>
              </a:extLst>
            </p:cNvPr>
            <p:cNvGrpSpPr/>
            <p:nvPr/>
          </p:nvGrpSpPr>
          <p:grpSpPr>
            <a:xfrm>
              <a:off x="2328893" y="4657409"/>
              <a:ext cx="92011" cy="85175"/>
              <a:chOff x="429399" y="3593807"/>
              <a:chExt cx="108009" cy="108009"/>
            </a:xfrm>
            <a:noFill/>
          </p:grpSpPr>
          <p:sp>
            <p:nvSpPr>
              <p:cNvPr id="97" name="Freeform: Shape 1381">
                <a:extLst>
                  <a:ext uri="{FF2B5EF4-FFF2-40B4-BE49-F238E27FC236}">
                    <a16:creationId xmlns:a16="http://schemas.microsoft.com/office/drawing/2014/main" id="{7C20AF96-7A3E-2A20-2284-73831C8F49C6}"/>
                  </a:ext>
                </a:extLst>
              </p:cNvPr>
              <p:cNvSpPr/>
              <p:nvPr/>
            </p:nvSpPr>
            <p:spPr>
              <a:xfrm>
                <a:off x="429399" y="3593808"/>
                <a:ext cx="108009" cy="108009"/>
              </a:xfrm>
              <a:custGeom>
                <a:avLst/>
                <a:gdLst>
                  <a:gd name="csX0" fmla="*/ 0 w 108009"/>
                  <a:gd name="csY0" fmla="*/ 2 h 108009"/>
                  <a:gd name="csX1" fmla="*/ 108010 w 108009"/>
                  <a:gd name="csY1" fmla="*/ 2 h 108009"/>
                  <a:gd name="csX2" fmla="*/ 108010 w 108009"/>
                  <a:gd name="csY2" fmla="*/ 108012 h 108009"/>
                  <a:gd name="csX3" fmla="*/ 0 w 108009"/>
                  <a:gd name="csY3" fmla="*/ 108012 h 108009"/>
                </a:gdLst>
                <a:ahLst/>
                <a:cxnLst>
                  <a:cxn ang="0">
                    <a:pos x="csX0" y="csY0"/>
                  </a:cxn>
                  <a:cxn ang="0">
                    <a:pos x="csX1" y="csY1"/>
                  </a:cxn>
                  <a:cxn ang="0">
                    <a:pos x="csX2" y="csY2"/>
                  </a:cxn>
                  <a:cxn ang="0">
                    <a:pos x="csX3" y="csY3"/>
                  </a:cxn>
                </a:cxnLst>
                <a:rect l="l" t="t" r="r" b="b"/>
                <a:pathLst>
                  <a:path w="108009" h="108009">
                    <a:moveTo>
                      <a:pt x="0" y="2"/>
                    </a:moveTo>
                    <a:lnTo>
                      <a:pt x="108010" y="2"/>
                    </a:lnTo>
                    <a:lnTo>
                      <a:pt x="108010" y="108012"/>
                    </a:lnTo>
                    <a:lnTo>
                      <a:pt x="0" y="108012"/>
                    </a:lnTo>
                    <a:close/>
                  </a:path>
                </a:pathLst>
              </a:custGeom>
              <a:solidFill>
                <a:srgbClr val="000000">
                  <a:alpha val="0"/>
                </a:srgbClr>
              </a:solidFill>
              <a:ln w="7560" cap="sq">
                <a:noFill/>
                <a:prstDash val="solid"/>
                <a:miter/>
              </a:ln>
            </p:spPr>
            <p:txBody>
              <a:bodyPr/>
              <a:lstStyle/>
              <a:p>
                <a:endParaRPr lang="en-US" noProof="0"/>
              </a:p>
            </p:txBody>
          </p:sp>
          <p:pic>
            <p:nvPicPr>
              <p:cNvPr id="98" name="Picture 97">
                <a:extLst>
                  <a:ext uri="{FF2B5EF4-FFF2-40B4-BE49-F238E27FC236}">
                    <a16:creationId xmlns:a16="http://schemas.microsoft.com/office/drawing/2014/main" id="{0D6015F8-8049-7653-D783-EDBAC0C62C09}"/>
                  </a:ext>
                </a:extLst>
              </p:cNvPr>
              <p:cNvPicPr>
                <a:picLocks noChangeAspect="1"/>
              </p:cNvPicPr>
              <p:nvPr/>
            </p:nvPicPr>
            <p:blipFill>
              <a:blip r:embed="rId4"/>
              <a:stretch>
                <a:fillRect/>
              </a:stretch>
            </p:blipFill>
            <p:spPr>
              <a:xfrm>
                <a:off x="429399" y="3593807"/>
                <a:ext cx="108009" cy="108009"/>
              </a:xfrm>
              <a:custGeom>
                <a:avLst/>
                <a:gdLst>
                  <a:gd name="csX0" fmla="*/ -192 w 108009"/>
                  <a:gd name="csY0" fmla="*/ 155 h 108009"/>
                  <a:gd name="csX1" fmla="*/ 107818 w 108009"/>
                  <a:gd name="csY1" fmla="*/ 155 h 108009"/>
                  <a:gd name="csX2" fmla="*/ 107818 w 108009"/>
                  <a:gd name="csY2" fmla="*/ 108165 h 108009"/>
                  <a:gd name="csX3" fmla="*/ -192 w 108009"/>
                  <a:gd name="csY3" fmla="*/ 108165 h 108009"/>
                </a:gdLst>
                <a:ahLst/>
                <a:cxnLst>
                  <a:cxn ang="0">
                    <a:pos x="csX0" y="csY0"/>
                  </a:cxn>
                  <a:cxn ang="0">
                    <a:pos x="csX1" y="csY1"/>
                  </a:cxn>
                  <a:cxn ang="0">
                    <a:pos x="csX2" y="csY2"/>
                  </a:cxn>
                  <a:cxn ang="0">
                    <a:pos x="csX3" y="csY3"/>
                  </a:cxn>
                </a:cxnLst>
                <a:rect l="l" t="t" r="r" b="b"/>
                <a:pathLst>
                  <a:path w="108009" h="108009">
                    <a:moveTo>
                      <a:pt x="-192" y="155"/>
                    </a:moveTo>
                    <a:lnTo>
                      <a:pt x="107818" y="155"/>
                    </a:lnTo>
                    <a:lnTo>
                      <a:pt x="107818" y="108165"/>
                    </a:lnTo>
                    <a:lnTo>
                      <a:pt x="-192" y="108165"/>
                    </a:lnTo>
                    <a:close/>
                  </a:path>
                </a:pathLst>
              </a:custGeom>
            </p:spPr>
          </p:pic>
        </p:grpSp>
        <p:grpSp>
          <p:nvGrpSpPr>
            <p:cNvPr id="80" name="Graphic 266">
              <a:extLst>
                <a:ext uri="{FF2B5EF4-FFF2-40B4-BE49-F238E27FC236}">
                  <a16:creationId xmlns:a16="http://schemas.microsoft.com/office/drawing/2014/main" id="{D0431C04-7353-9C12-B96F-68E41A8511C6}"/>
                </a:ext>
              </a:extLst>
            </p:cNvPr>
            <p:cNvGrpSpPr/>
            <p:nvPr/>
          </p:nvGrpSpPr>
          <p:grpSpPr>
            <a:xfrm>
              <a:off x="2328893" y="4645485"/>
              <a:ext cx="92011" cy="85175"/>
              <a:chOff x="429399" y="3578687"/>
              <a:chExt cx="108009" cy="108009"/>
            </a:xfrm>
            <a:solidFill>
              <a:srgbClr val="000000">
                <a:alpha val="0"/>
              </a:srgbClr>
            </a:solidFill>
          </p:grpSpPr>
          <p:sp>
            <p:nvSpPr>
              <p:cNvPr id="95" name="Freeform: Shape 1379">
                <a:extLst>
                  <a:ext uri="{FF2B5EF4-FFF2-40B4-BE49-F238E27FC236}">
                    <a16:creationId xmlns:a16="http://schemas.microsoft.com/office/drawing/2014/main" id="{B8AA67E5-1E08-DCE3-A17B-81B93E91CD36}"/>
                  </a:ext>
                </a:extLst>
              </p:cNvPr>
              <p:cNvSpPr/>
              <p:nvPr/>
            </p:nvSpPr>
            <p:spPr>
              <a:xfrm>
                <a:off x="429399" y="3578687"/>
                <a:ext cx="108009" cy="108009"/>
              </a:xfrm>
              <a:custGeom>
                <a:avLst/>
                <a:gdLst>
                  <a:gd name="csX0" fmla="*/ 0 w 108009"/>
                  <a:gd name="csY0" fmla="*/ 0 h 108009"/>
                  <a:gd name="csX1" fmla="*/ 108010 w 108009"/>
                  <a:gd name="csY1" fmla="*/ 0 h 108009"/>
                  <a:gd name="csX2" fmla="*/ 108010 w 108009"/>
                  <a:gd name="csY2" fmla="*/ 108010 h 108009"/>
                  <a:gd name="csX3" fmla="*/ 0 w 108009"/>
                  <a:gd name="csY3" fmla="*/ 108010 h 108009"/>
                </a:gdLst>
                <a:ahLst/>
                <a:cxnLst>
                  <a:cxn ang="0">
                    <a:pos x="csX0" y="csY0"/>
                  </a:cxn>
                  <a:cxn ang="0">
                    <a:pos x="csX1" y="csY1"/>
                  </a:cxn>
                  <a:cxn ang="0">
                    <a:pos x="csX2" y="csY2"/>
                  </a:cxn>
                  <a:cxn ang="0">
                    <a:pos x="csX3" y="csY3"/>
                  </a:cxn>
                </a:cxnLst>
                <a:rect l="l" t="t" r="r" b="b"/>
                <a:pathLst>
                  <a:path w="108009" h="108009">
                    <a:moveTo>
                      <a:pt x="0" y="0"/>
                    </a:moveTo>
                    <a:lnTo>
                      <a:pt x="108010" y="0"/>
                    </a:lnTo>
                    <a:lnTo>
                      <a:pt x="108010" y="108010"/>
                    </a:lnTo>
                    <a:lnTo>
                      <a:pt x="0" y="108010"/>
                    </a:lnTo>
                    <a:close/>
                  </a:path>
                </a:pathLst>
              </a:custGeom>
              <a:solidFill>
                <a:srgbClr val="000000">
                  <a:alpha val="0"/>
                </a:srgbClr>
              </a:solidFill>
              <a:ln w="7560" cap="sq">
                <a:noFill/>
                <a:prstDash val="solid"/>
                <a:miter/>
              </a:ln>
            </p:spPr>
            <p:txBody>
              <a:bodyPr/>
              <a:lstStyle/>
              <a:p>
                <a:endParaRPr lang="en-US" noProof="0"/>
              </a:p>
            </p:txBody>
          </p:sp>
          <p:pic>
            <p:nvPicPr>
              <p:cNvPr id="96" name="Picture 95">
                <a:extLst>
                  <a:ext uri="{FF2B5EF4-FFF2-40B4-BE49-F238E27FC236}">
                    <a16:creationId xmlns:a16="http://schemas.microsoft.com/office/drawing/2014/main" id="{171FCB3A-C71E-4817-6558-ED0C34B7E047}"/>
                  </a:ext>
                </a:extLst>
              </p:cNvPr>
              <p:cNvPicPr>
                <a:picLocks noChangeAspect="1"/>
              </p:cNvPicPr>
              <p:nvPr/>
            </p:nvPicPr>
            <p:blipFill>
              <a:blip r:embed="rId4"/>
              <a:stretch>
                <a:fillRect/>
              </a:stretch>
            </p:blipFill>
            <p:spPr>
              <a:xfrm>
                <a:off x="429399" y="3578687"/>
                <a:ext cx="108009" cy="108009"/>
              </a:xfrm>
              <a:custGeom>
                <a:avLst/>
                <a:gdLst>
                  <a:gd name="csX0" fmla="*/ -192 w 108009"/>
                  <a:gd name="csY0" fmla="*/ 153 h 108009"/>
                  <a:gd name="csX1" fmla="*/ 107818 w 108009"/>
                  <a:gd name="csY1" fmla="*/ 153 h 108009"/>
                  <a:gd name="csX2" fmla="*/ 107818 w 108009"/>
                  <a:gd name="csY2" fmla="*/ 108163 h 108009"/>
                  <a:gd name="csX3" fmla="*/ -192 w 108009"/>
                  <a:gd name="csY3" fmla="*/ 108163 h 108009"/>
                </a:gdLst>
                <a:ahLst/>
                <a:cxnLst>
                  <a:cxn ang="0">
                    <a:pos x="csX0" y="csY0"/>
                  </a:cxn>
                  <a:cxn ang="0">
                    <a:pos x="csX1" y="csY1"/>
                  </a:cxn>
                  <a:cxn ang="0">
                    <a:pos x="csX2" y="csY2"/>
                  </a:cxn>
                  <a:cxn ang="0">
                    <a:pos x="csX3" y="csY3"/>
                  </a:cxn>
                </a:cxnLst>
                <a:rect l="l" t="t" r="r" b="b"/>
                <a:pathLst>
                  <a:path w="108009" h="108009">
                    <a:moveTo>
                      <a:pt x="-192" y="153"/>
                    </a:moveTo>
                    <a:lnTo>
                      <a:pt x="107818" y="153"/>
                    </a:lnTo>
                    <a:lnTo>
                      <a:pt x="107818" y="108163"/>
                    </a:lnTo>
                    <a:lnTo>
                      <a:pt x="-192" y="108163"/>
                    </a:lnTo>
                    <a:close/>
                  </a:path>
                </a:pathLst>
              </a:custGeom>
            </p:spPr>
          </p:pic>
        </p:grpSp>
        <p:sp>
          <p:nvSpPr>
            <p:cNvPr id="81" name="Freeform: Shape 1361">
              <a:extLst>
                <a:ext uri="{FF2B5EF4-FFF2-40B4-BE49-F238E27FC236}">
                  <a16:creationId xmlns:a16="http://schemas.microsoft.com/office/drawing/2014/main" id="{4A068E76-F881-D9AD-5BD1-8116ABBABA09}"/>
                </a:ext>
              </a:extLst>
            </p:cNvPr>
            <p:cNvSpPr/>
            <p:nvPr/>
          </p:nvSpPr>
          <p:spPr>
            <a:xfrm>
              <a:off x="2420905" y="4688073"/>
              <a:ext cx="947128" cy="5962"/>
            </a:xfrm>
            <a:custGeom>
              <a:avLst/>
              <a:gdLst>
                <a:gd name="csX0" fmla="*/ 0 w 1111805"/>
                <a:gd name="csY0" fmla="*/ 0 h 7560"/>
                <a:gd name="csX1" fmla="*/ 1111806 w 1111805"/>
                <a:gd name="csY1" fmla="*/ 0 h 7560"/>
              </a:gdLst>
              <a:ahLst/>
              <a:cxnLst>
                <a:cxn ang="0">
                  <a:pos x="csX0" y="csY0"/>
                </a:cxn>
                <a:cxn ang="0">
                  <a:pos x="csX1" y="csY1"/>
                </a:cxn>
              </a:cxnLst>
              <a:rect l="l" t="t" r="r" b="b"/>
              <a:pathLst>
                <a:path w="1111805" h="7560">
                  <a:moveTo>
                    <a:pt x="0" y="0"/>
                  </a:moveTo>
                  <a:lnTo>
                    <a:pt x="1111806" y="0"/>
                  </a:lnTo>
                </a:path>
              </a:pathLst>
            </a:custGeom>
            <a:solidFill>
              <a:srgbClr val="000000">
                <a:alpha val="0"/>
              </a:srgbClr>
            </a:solidFill>
            <a:ln w="7560" cap="sq">
              <a:noFill/>
              <a:prstDash val="solid"/>
              <a:miter/>
            </a:ln>
          </p:spPr>
          <p:txBody>
            <a:bodyPr/>
            <a:lstStyle/>
            <a:p>
              <a:endParaRPr lang="en-US" noProof="0"/>
            </a:p>
          </p:txBody>
        </p:sp>
        <p:sp>
          <p:nvSpPr>
            <p:cNvPr id="82" name="Freeform: Shape 1362">
              <a:extLst>
                <a:ext uri="{FF2B5EF4-FFF2-40B4-BE49-F238E27FC236}">
                  <a16:creationId xmlns:a16="http://schemas.microsoft.com/office/drawing/2014/main" id="{93E27136-9B27-022E-BEF3-E7405091000A}"/>
                </a:ext>
              </a:extLst>
            </p:cNvPr>
            <p:cNvSpPr/>
            <p:nvPr/>
          </p:nvSpPr>
          <p:spPr>
            <a:xfrm>
              <a:off x="2420905" y="4688073"/>
              <a:ext cx="947128" cy="5962"/>
            </a:xfrm>
            <a:custGeom>
              <a:avLst/>
              <a:gdLst>
                <a:gd name="csX0" fmla="*/ 0 w 1111805"/>
                <a:gd name="csY0" fmla="*/ 0 h 7560"/>
                <a:gd name="csX1" fmla="*/ 1111806 w 1111805"/>
                <a:gd name="csY1" fmla="*/ 0 h 7560"/>
              </a:gdLst>
              <a:ahLst/>
              <a:cxnLst>
                <a:cxn ang="0">
                  <a:pos x="csX0" y="csY0"/>
                </a:cxn>
                <a:cxn ang="0">
                  <a:pos x="csX1" y="csY1"/>
                </a:cxn>
              </a:cxnLst>
              <a:rect l="l" t="t" r="r" b="b"/>
              <a:pathLst>
                <a:path w="1111805" h="7560">
                  <a:moveTo>
                    <a:pt x="0" y="0"/>
                  </a:moveTo>
                  <a:lnTo>
                    <a:pt x="1111806" y="0"/>
                  </a:lnTo>
                </a:path>
              </a:pathLst>
            </a:custGeom>
            <a:noFill/>
            <a:ln w="7560" cap="flat">
              <a:solidFill>
                <a:srgbClr val="980000"/>
              </a:solidFill>
              <a:prstDash val="solid"/>
              <a:round/>
            </a:ln>
          </p:spPr>
          <p:txBody>
            <a:bodyPr/>
            <a:lstStyle/>
            <a:p>
              <a:endParaRPr lang="en-US" noProof="0"/>
            </a:p>
          </p:txBody>
        </p:sp>
        <p:grpSp>
          <p:nvGrpSpPr>
            <p:cNvPr id="83" name="Graphic 266">
              <a:extLst>
                <a:ext uri="{FF2B5EF4-FFF2-40B4-BE49-F238E27FC236}">
                  <a16:creationId xmlns:a16="http://schemas.microsoft.com/office/drawing/2014/main" id="{21F704B5-BBEE-5A6C-CE61-FCF288B494EE}"/>
                </a:ext>
              </a:extLst>
            </p:cNvPr>
            <p:cNvGrpSpPr/>
            <p:nvPr/>
          </p:nvGrpSpPr>
          <p:grpSpPr>
            <a:xfrm>
              <a:off x="4025926" y="4657409"/>
              <a:ext cx="92012" cy="85175"/>
              <a:chOff x="2421495" y="3593807"/>
              <a:chExt cx="108010" cy="108009"/>
            </a:xfrm>
            <a:noFill/>
          </p:grpSpPr>
          <p:sp>
            <p:nvSpPr>
              <p:cNvPr id="93" name="Freeform: Shape 1377">
                <a:extLst>
                  <a:ext uri="{FF2B5EF4-FFF2-40B4-BE49-F238E27FC236}">
                    <a16:creationId xmlns:a16="http://schemas.microsoft.com/office/drawing/2014/main" id="{7B45DBE8-895D-4C15-0B19-B8811A03506E}"/>
                  </a:ext>
                </a:extLst>
              </p:cNvPr>
              <p:cNvSpPr/>
              <p:nvPr/>
            </p:nvSpPr>
            <p:spPr>
              <a:xfrm>
                <a:off x="2421495" y="3593808"/>
                <a:ext cx="108010" cy="108009"/>
              </a:xfrm>
              <a:custGeom>
                <a:avLst/>
                <a:gdLst>
                  <a:gd name="csX0" fmla="*/ 0 w 108010"/>
                  <a:gd name="csY0" fmla="*/ 2 h 108009"/>
                  <a:gd name="csX1" fmla="*/ 108010 w 108010"/>
                  <a:gd name="csY1" fmla="*/ 2 h 108009"/>
                  <a:gd name="csX2" fmla="*/ 108010 w 108010"/>
                  <a:gd name="csY2" fmla="*/ 108012 h 108009"/>
                  <a:gd name="csX3" fmla="*/ 0 w 108010"/>
                  <a:gd name="csY3" fmla="*/ 108012 h 108009"/>
                </a:gdLst>
                <a:ahLst/>
                <a:cxnLst>
                  <a:cxn ang="0">
                    <a:pos x="csX0" y="csY0"/>
                  </a:cxn>
                  <a:cxn ang="0">
                    <a:pos x="csX1" y="csY1"/>
                  </a:cxn>
                  <a:cxn ang="0">
                    <a:pos x="csX2" y="csY2"/>
                  </a:cxn>
                  <a:cxn ang="0">
                    <a:pos x="csX3" y="csY3"/>
                  </a:cxn>
                </a:cxnLst>
                <a:rect l="l" t="t" r="r" b="b"/>
                <a:pathLst>
                  <a:path w="108010" h="108009">
                    <a:moveTo>
                      <a:pt x="0" y="2"/>
                    </a:moveTo>
                    <a:lnTo>
                      <a:pt x="108010" y="2"/>
                    </a:lnTo>
                    <a:lnTo>
                      <a:pt x="108010" y="108012"/>
                    </a:lnTo>
                    <a:lnTo>
                      <a:pt x="0" y="108012"/>
                    </a:lnTo>
                    <a:close/>
                  </a:path>
                </a:pathLst>
              </a:custGeom>
              <a:solidFill>
                <a:srgbClr val="000000">
                  <a:alpha val="0"/>
                </a:srgbClr>
              </a:solidFill>
              <a:ln w="7560" cap="sq">
                <a:noFill/>
                <a:prstDash val="solid"/>
                <a:miter/>
              </a:ln>
            </p:spPr>
            <p:txBody>
              <a:bodyPr/>
              <a:lstStyle/>
              <a:p>
                <a:endParaRPr lang="en-US" noProof="0"/>
              </a:p>
            </p:txBody>
          </p:sp>
          <p:pic>
            <p:nvPicPr>
              <p:cNvPr id="94" name="Picture 93">
                <a:extLst>
                  <a:ext uri="{FF2B5EF4-FFF2-40B4-BE49-F238E27FC236}">
                    <a16:creationId xmlns:a16="http://schemas.microsoft.com/office/drawing/2014/main" id="{85EFFA24-FBC6-025C-5FAB-22F8733B5C9D}"/>
                  </a:ext>
                </a:extLst>
              </p:cNvPr>
              <p:cNvPicPr>
                <a:picLocks noChangeAspect="1"/>
              </p:cNvPicPr>
              <p:nvPr/>
            </p:nvPicPr>
            <p:blipFill>
              <a:blip r:embed="rId4"/>
              <a:stretch>
                <a:fillRect/>
              </a:stretch>
            </p:blipFill>
            <p:spPr>
              <a:xfrm>
                <a:off x="2421495" y="3593807"/>
                <a:ext cx="108009" cy="108009"/>
              </a:xfrm>
              <a:custGeom>
                <a:avLst/>
                <a:gdLst>
                  <a:gd name="csX0" fmla="*/ 71 w 108009"/>
                  <a:gd name="csY0" fmla="*/ 155 h 108009"/>
                  <a:gd name="csX1" fmla="*/ 108081 w 108009"/>
                  <a:gd name="csY1" fmla="*/ 155 h 108009"/>
                  <a:gd name="csX2" fmla="*/ 108081 w 108009"/>
                  <a:gd name="csY2" fmla="*/ 108165 h 108009"/>
                  <a:gd name="csX3" fmla="*/ 71 w 108009"/>
                  <a:gd name="csY3" fmla="*/ 108165 h 108009"/>
                </a:gdLst>
                <a:ahLst/>
                <a:cxnLst>
                  <a:cxn ang="0">
                    <a:pos x="csX0" y="csY0"/>
                  </a:cxn>
                  <a:cxn ang="0">
                    <a:pos x="csX1" y="csY1"/>
                  </a:cxn>
                  <a:cxn ang="0">
                    <a:pos x="csX2" y="csY2"/>
                  </a:cxn>
                  <a:cxn ang="0">
                    <a:pos x="csX3" y="csY3"/>
                  </a:cxn>
                </a:cxnLst>
                <a:rect l="l" t="t" r="r" b="b"/>
                <a:pathLst>
                  <a:path w="108009" h="108009">
                    <a:moveTo>
                      <a:pt x="71" y="155"/>
                    </a:moveTo>
                    <a:lnTo>
                      <a:pt x="108081" y="155"/>
                    </a:lnTo>
                    <a:lnTo>
                      <a:pt x="108081" y="108165"/>
                    </a:lnTo>
                    <a:lnTo>
                      <a:pt x="71" y="108165"/>
                    </a:lnTo>
                    <a:close/>
                  </a:path>
                </a:pathLst>
              </a:custGeom>
            </p:spPr>
          </p:pic>
        </p:grpSp>
        <p:grpSp>
          <p:nvGrpSpPr>
            <p:cNvPr id="84" name="Graphic 266">
              <a:extLst>
                <a:ext uri="{FF2B5EF4-FFF2-40B4-BE49-F238E27FC236}">
                  <a16:creationId xmlns:a16="http://schemas.microsoft.com/office/drawing/2014/main" id="{B44E8ECF-F41A-25E5-155D-7AFECEA93B70}"/>
                </a:ext>
              </a:extLst>
            </p:cNvPr>
            <p:cNvGrpSpPr/>
            <p:nvPr/>
          </p:nvGrpSpPr>
          <p:grpSpPr>
            <a:xfrm>
              <a:off x="4025926" y="4645485"/>
              <a:ext cx="92012" cy="85175"/>
              <a:chOff x="2421495" y="3578687"/>
              <a:chExt cx="108010" cy="108009"/>
            </a:xfrm>
            <a:solidFill>
              <a:srgbClr val="000000">
                <a:alpha val="0"/>
              </a:srgbClr>
            </a:solidFill>
          </p:grpSpPr>
          <p:sp>
            <p:nvSpPr>
              <p:cNvPr id="91" name="Freeform: Shape 1374">
                <a:extLst>
                  <a:ext uri="{FF2B5EF4-FFF2-40B4-BE49-F238E27FC236}">
                    <a16:creationId xmlns:a16="http://schemas.microsoft.com/office/drawing/2014/main" id="{DB7CD529-D875-9BB3-B370-ED7C91A8FB92}"/>
                  </a:ext>
                </a:extLst>
              </p:cNvPr>
              <p:cNvSpPr/>
              <p:nvPr/>
            </p:nvSpPr>
            <p:spPr>
              <a:xfrm>
                <a:off x="2421495" y="3578687"/>
                <a:ext cx="108010" cy="108009"/>
              </a:xfrm>
              <a:custGeom>
                <a:avLst/>
                <a:gdLst>
                  <a:gd name="csX0" fmla="*/ 0 w 108010"/>
                  <a:gd name="csY0" fmla="*/ 0 h 108009"/>
                  <a:gd name="csX1" fmla="*/ 108010 w 108010"/>
                  <a:gd name="csY1" fmla="*/ 0 h 108009"/>
                  <a:gd name="csX2" fmla="*/ 108010 w 108010"/>
                  <a:gd name="csY2" fmla="*/ 108010 h 108009"/>
                  <a:gd name="csX3" fmla="*/ 0 w 108010"/>
                  <a:gd name="csY3" fmla="*/ 108010 h 108009"/>
                </a:gdLst>
                <a:ahLst/>
                <a:cxnLst>
                  <a:cxn ang="0">
                    <a:pos x="csX0" y="csY0"/>
                  </a:cxn>
                  <a:cxn ang="0">
                    <a:pos x="csX1" y="csY1"/>
                  </a:cxn>
                  <a:cxn ang="0">
                    <a:pos x="csX2" y="csY2"/>
                  </a:cxn>
                  <a:cxn ang="0">
                    <a:pos x="csX3" y="csY3"/>
                  </a:cxn>
                </a:cxnLst>
                <a:rect l="l" t="t" r="r" b="b"/>
                <a:pathLst>
                  <a:path w="108010" h="108009">
                    <a:moveTo>
                      <a:pt x="0" y="0"/>
                    </a:moveTo>
                    <a:lnTo>
                      <a:pt x="108010" y="0"/>
                    </a:lnTo>
                    <a:lnTo>
                      <a:pt x="108010" y="108010"/>
                    </a:lnTo>
                    <a:lnTo>
                      <a:pt x="0" y="108010"/>
                    </a:lnTo>
                    <a:close/>
                  </a:path>
                </a:pathLst>
              </a:custGeom>
              <a:solidFill>
                <a:srgbClr val="000000">
                  <a:alpha val="0"/>
                </a:srgbClr>
              </a:solidFill>
              <a:ln w="7560" cap="sq">
                <a:noFill/>
                <a:prstDash val="solid"/>
                <a:miter/>
              </a:ln>
            </p:spPr>
            <p:txBody>
              <a:bodyPr/>
              <a:lstStyle/>
              <a:p>
                <a:endParaRPr lang="en-US" noProof="0"/>
              </a:p>
            </p:txBody>
          </p:sp>
          <p:pic>
            <p:nvPicPr>
              <p:cNvPr id="92" name="Picture 91">
                <a:extLst>
                  <a:ext uri="{FF2B5EF4-FFF2-40B4-BE49-F238E27FC236}">
                    <a16:creationId xmlns:a16="http://schemas.microsoft.com/office/drawing/2014/main" id="{2DF351BE-8724-DC4F-114D-0A5D32EF39EF}"/>
                  </a:ext>
                </a:extLst>
              </p:cNvPr>
              <p:cNvPicPr>
                <a:picLocks noChangeAspect="1"/>
              </p:cNvPicPr>
              <p:nvPr/>
            </p:nvPicPr>
            <p:blipFill>
              <a:blip r:embed="rId4"/>
              <a:stretch>
                <a:fillRect/>
              </a:stretch>
            </p:blipFill>
            <p:spPr>
              <a:xfrm>
                <a:off x="2421495" y="3578687"/>
                <a:ext cx="108009" cy="108009"/>
              </a:xfrm>
              <a:custGeom>
                <a:avLst/>
                <a:gdLst>
                  <a:gd name="csX0" fmla="*/ 71 w 108009"/>
                  <a:gd name="csY0" fmla="*/ 153 h 108009"/>
                  <a:gd name="csX1" fmla="*/ 108081 w 108009"/>
                  <a:gd name="csY1" fmla="*/ 153 h 108009"/>
                  <a:gd name="csX2" fmla="*/ 108081 w 108009"/>
                  <a:gd name="csY2" fmla="*/ 108163 h 108009"/>
                  <a:gd name="csX3" fmla="*/ 71 w 108009"/>
                  <a:gd name="csY3" fmla="*/ 108163 h 108009"/>
                </a:gdLst>
                <a:ahLst/>
                <a:cxnLst>
                  <a:cxn ang="0">
                    <a:pos x="csX0" y="csY0"/>
                  </a:cxn>
                  <a:cxn ang="0">
                    <a:pos x="csX1" y="csY1"/>
                  </a:cxn>
                  <a:cxn ang="0">
                    <a:pos x="csX2" y="csY2"/>
                  </a:cxn>
                  <a:cxn ang="0">
                    <a:pos x="csX3" y="csY3"/>
                  </a:cxn>
                </a:cxnLst>
                <a:rect l="l" t="t" r="r" b="b"/>
                <a:pathLst>
                  <a:path w="108009" h="108009">
                    <a:moveTo>
                      <a:pt x="71" y="153"/>
                    </a:moveTo>
                    <a:lnTo>
                      <a:pt x="108081" y="153"/>
                    </a:lnTo>
                    <a:lnTo>
                      <a:pt x="108081" y="108163"/>
                    </a:lnTo>
                    <a:lnTo>
                      <a:pt x="71" y="108163"/>
                    </a:lnTo>
                    <a:close/>
                  </a:path>
                </a:pathLst>
              </a:custGeom>
            </p:spPr>
          </p:pic>
        </p:grpSp>
        <p:sp>
          <p:nvSpPr>
            <p:cNvPr id="85" name="Freeform: Shape 1365">
              <a:extLst>
                <a:ext uri="{FF2B5EF4-FFF2-40B4-BE49-F238E27FC236}">
                  <a16:creationId xmlns:a16="http://schemas.microsoft.com/office/drawing/2014/main" id="{D733C6F2-E9FD-4A31-E0A7-5948039E7A0D}"/>
                </a:ext>
              </a:extLst>
            </p:cNvPr>
            <p:cNvSpPr/>
            <p:nvPr/>
          </p:nvSpPr>
          <p:spPr>
            <a:xfrm>
              <a:off x="3358940" y="4688073"/>
              <a:ext cx="666985" cy="5962"/>
            </a:xfrm>
            <a:custGeom>
              <a:avLst/>
              <a:gdLst>
                <a:gd name="csX0" fmla="*/ 0 w 782954"/>
                <a:gd name="csY0" fmla="*/ 0 h 7560"/>
                <a:gd name="csX1" fmla="*/ 782955 w 782954"/>
                <a:gd name="csY1" fmla="*/ 0 h 7560"/>
              </a:gdLst>
              <a:ahLst/>
              <a:cxnLst>
                <a:cxn ang="0">
                  <a:pos x="csX0" y="csY0"/>
                </a:cxn>
                <a:cxn ang="0">
                  <a:pos x="csX1" y="csY1"/>
                </a:cxn>
              </a:cxnLst>
              <a:rect l="l" t="t" r="r" b="b"/>
              <a:pathLst>
                <a:path w="782954" h="7560">
                  <a:moveTo>
                    <a:pt x="0" y="0"/>
                  </a:moveTo>
                  <a:lnTo>
                    <a:pt x="782955" y="0"/>
                  </a:lnTo>
                </a:path>
              </a:pathLst>
            </a:custGeom>
            <a:solidFill>
              <a:srgbClr val="000000">
                <a:alpha val="0"/>
              </a:srgbClr>
            </a:solidFill>
            <a:ln w="7560" cap="sq">
              <a:noFill/>
              <a:prstDash val="solid"/>
              <a:miter/>
            </a:ln>
          </p:spPr>
          <p:txBody>
            <a:bodyPr/>
            <a:lstStyle/>
            <a:p>
              <a:endParaRPr lang="en-US" noProof="0"/>
            </a:p>
          </p:txBody>
        </p:sp>
        <p:sp>
          <p:nvSpPr>
            <p:cNvPr id="86" name="Freeform: Shape 1366">
              <a:extLst>
                <a:ext uri="{FF2B5EF4-FFF2-40B4-BE49-F238E27FC236}">
                  <a16:creationId xmlns:a16="http://schemas.microsoft.com/office/drawing/2014/main" id="{0D6FE6AC-3B00-F193-12C1-77AC905C2862}"/>
                </a:ext>
              </a:extLst>
            </p:cNvPr>
            <p:cNvSpPr/>
            <p:nvPr/>
          </p:nvSpPr>
          <p:spPr>
            <a:xfrm>
              <a:off x="3358940" y="4688073"/>
              <a:ext cx="666985" cy="5962"/>
            </a:xfrm>
            <a:custGeom>
              <a:avLst/>
              <a:gdLst>
                <a:gd name="csX0" fmla="*/ 0 w 782954"/>
                <a:gd name="csY0" fmla="*/ 0 h 7560"/>
                <a:gd name="csX1" fmla="*/ 782955 w 782954"/>
                <a:gd name="csY1" fmla="*/ 0 h 7560"/>
              </a:gdLst>
              <a:ahLst/>
              <a:cxnLst>
                <a:cxn ang="0">
                  <a:pos x="csX0" y="csY0"/>
                </a:cxn>
                <a:cxn ang="0">
                  <a:pos x="csX1" y="csY1"/>
                </a:cxn>
              </a:cxnLst>
              <a:rect l="l" t="t" r="r" b="b"/>
              <a:pathLst>
                <a:path w="782954" h="7560">
                  <a:moveTo>
                    <a:pt x="0" y="0"/>
                  </a:moveTo>
                  <a:lnTo>
                    <a:pt x="782955" y="0"/>
                  </a:lnTo>
                </a:path>
              </a:pathLst>
            </a:custGeom>
            <a:noFill/>
            <a:ln w="7560" cap="flat">
              <a:solidFill>
                <a:srgbClr val="980000"/>
              </a:solidFill>
              <a:prstDash val="solid"/>
              <a:round/>
            </a:ln>
          </p:spPr>
          <p:txBody>
            <a:bodyPr/>
            <a:lstStyle/>
            <a:p>
              <a:endParaRPr lang="en-US" noProof="0"/>
            </a:p>
          </p:txBody>
        </p:sp>
        <p:sp>
          <p:nvSpPr>
            <p:cNvPr id="87" name="Freeform: Shape 1367">
              <a:extLst>
                <a:ext uri="{FF2B5EF4-FFF2-40B4-BE49-F238E27FC236}">
                  <a16:creationId xmlns:a16="http://schemas.microsoft.com/office/drawing/2014/main" id="{BEC2B2AD-08BE-DBFA-62A3-8C9D4BB9A8CF}"/>
                </a:ext>
              </a:extLst>
            </p:cNvPr>
            <p:cNvSpPr/>
            <p:nvPr/>
          </p:nvSpPr>
          <p:spPr>
            <a:xfrm>
              <a:off x="3127596" y="4084767"/>
              <a:ext cx="167608" cy="96599"/>
            </a:xfrm>
            <a:custGeom>
              <a:avLst/>
              <a:gdLst>
                <a:gd name="csX0" fmla="*/ 0 w 196750"/>
                <a:gd name="csY0" fmla="*/ 122495 h 122495"/>
                <a:gd name="csX1" fmla="*/ 96520 w 196750"/>
                <a:gd name="csY1" fmla="*/ 0 h 122495"/>
                <a:gd name="csX2" fmla="*/ 196751 w 196750"/>
                <a:gd name="csY2" fmla="*/ 122495 h 122495"/>
              </a:gdLst>
              <a:ahLst/>
              <a:cxnLst>
                <a:cxn ang="0">
                  <a:pos x="csX0" y="csY0"/>
                </a:cxn>
                <a:cxn ang="0">
                  <a:pos x="csX1" y="csY1"/>
                </a:cxn>
                <a:cxn ang="0">
                  <a:pos x="csX2" y="csY2"/>
                </a:cxn>
              </a:cxnLst>
              <a:rect l="l" t="t" r="r" b="b"/>
              <a:pathLst>
                <a:path w="196750" h="122495">
                  <a:moveTo>
                    <a:pt x="0" y="122495"/>
                  </a:moveTo>
                  <a:cubicBezTo>
                    <a:pt x="16087" y="102079"/>
                    <a:pt x="63728" y="0"/>
                    <a:pt x="96520" y="0"/>
                  </a:cubicBezTo>
                  <a:cubicBezTo>
                    <a:pt x="129312" y="0"/>
                    <a:pt x="180046" y="102079"/>
                    <a:pt x="196751" y="122495"/>
                  </a:cubicBezTo>
                </a:path>
              </a:pathLst>
            </a:custGeom>
            <a:solidFill>
              <a:srgbClr val="000000">
                <a:alpha val="0"/>
              </a:srgbClr>
            </a:solidFill>
            <a:ln w="7560" cap="sq">
              <a:noFill/>
              <a:prstDash val="solid"/>
              <a:miter/>
            </a:ln>
          </p:spPr>
          <p:txBody>
            <a:bodyPr/>
            <a:lstStyle/>
            <a:p>
              <a:endParaRPr lang="en-US" noProof="0"/>
            </a:p>
          </p:txBody>
        </p:sp>
        <p:sp>
          <p:nvSpPr>
            <p:cNvPr id="88" name="Freeform: Shape 1368">
              <a:extLst>
                <a:ext uri="{FF2B5EF4-FFF2-40B4-BE49-F238E27FC236}">
                  <a16:creationId xmlns:a16="http://schemas.microsoft.com/office/drawing/2014/main" id="{A55654DE-3A1E-B303-C5C4-D59A50D85AE9}"/>
                </a:ext>
              </a:extLst>
            </p:cNvPr>
            <p:cNvSpPr/>
            <p:nvPr/>
          </p:nvSpPr>
          <p:spPr>
            <a:xfrm>
              <a:off x="3139383" y="4084767"/>
              <a:ext cx="143628" cy="79566"/>
            </a:xfrm>
            <a:custGeom>
              <a:avLst/>
              <a:gdLst>
                <a:gd name="csX0" fmla="*/ 0 w 168601"/>
                <a:gd name="csY0" fmla="*/ 100589 h 100896"/>
                <a:gd name="csX1" fmla="*/ 3419 w 168601"/>
                <a:gd name="csY1" fmla="*/ 94743 h 100896"/>
                <a:gd name="csX2" fmla="*/ 28158 w 168601"/>
                <a:gd name="csY2" fmla="*/ 53592 h 100896"/>
                <a:gd name="csX3" fmla="*/ 82683 w 168601"/>
                <a:gd name="csY3" fmla="*/ 0 h 100896"/>
                <a:gd name="csX4" fmla="*/ 138831 w 168601"/>
                <a:gd name="csY4" fmla="*/ 53592 h 100896"/>
                <a:gd name="csX5" fmla="*/ 164816 w 168601"/>
                <a:gd name="csY5" fmla="*/ 94743 h 100896"/>
                <a:gd name="csX6" fmla="*/ 168601 w 168601"/>
                <a:gd name="csY6" fmla="*/ 100896 h 10089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68601" h="100896">
                  <a:moveTo>
                    <a:pt x="0" y="100589"/>
                  </a:moveTo>
                  <a:lnTo>
                    <a:pt x="3419" y="94743"/>
                  </a:lnTo>
                  <a:cubicBezTo>
                    <a:pt x="10660" y="82302"/>
                    <a:pt x="19148" y="67628"/>
                    <a:pt x="28158" y="53592"/>
                  </a:cubicBezTo>
                  <a:cubicBezTo>
                    <a:pt x="46179" y="25520"/>
                    <a:pt x="66287" y="0"/>
                    <a:pt x="82683" y="0"/>
                  </a:cubicBezTo>
                  <a:cubicBezTo>
                    <a:pt x="99079" y="0"/>
                    <a:pt x="119960" y="25520"/>
                    <a:pt x="138831" y="53592"/>
                  </a:cubicBezTo>
                  <a:cubicBezTo>
                    <a:pt x="148266" y="67628"/>
                    <a:pt x="157198" y="82302"/>
                    <a:pt x="164816" y="94743"/>
                  </a:cubicBezTo>
                  <a:lnTo>
                    <a:pt x="168601" y="100896"/>
                  </a:lnTo>
                </a:path>
              </a:pathLst>
            </a:custGeom>
            <a:noFill/>
            <a:ln w="7560" cap="flat">
              <a:solidFill>
                <a:srgbClr val="BF9000"/>
              </a:solidFill>
              <a:prstDash val="solid"/>
              <a:round/>
            </a:ln>
          </p:spPr>
          <p:txBody>
            <a:bodyPr/>
            <a:lstStyle/>
            <a:p>
              <a:endParaRPr lang="en-US" noProof="0"/>
            </a:p>
          </p:txBody>
        </p:sp>
        <p:sp>
          <p:nvSpPr>
            <p:cNvPr id="89" name="Freeform: Shape 1370">
              <a:extLst>
                <a:ext uri="{FF2B5EF4-FFF2-40B4-BE49-F238E27FC236}">
                  <a16:creationId xmlns:a16="http://schemas.microsoft.com/office/drawing/2014/main" id="{029BB530-D022-93B5-2F26-D505DCC09B40}"/>
                </a:ext>
              </a:extLst>
            </p:cNvPr>
            <p:cNvSpPr/>
            <p:nvPr/>
          </p:nvSpPr>
          <p:spPr>
            <a:xfrm>
              <a:off x="3132625" y="4154842"/>
              <a:ext cx="16751" cy="19155"/>
            </a:xfrm>
            <a:custGeom>
              <a:avLst/>
              <a:gdLst>
                <a:gd name="csX0" fmla="*/ 7935 w 19663"/>
                <a:gd name="csY0" fmla="*/ 11729 h 24290"/>
                <a:gd name="csX1" fmla="*/ 5287 w 19663"/>
                <a:gd name="csY1" fmla="*/ 0 h 24290"/>
                <a:gd name="csX2" fmla="*/ 0 w 19663"/>
                <a:gd name="csY2" fmla="*/ 24291 h 24290"/>
                <a:gd name="csX3" fmla="*/ 19664 w 19663"/>
                <a:gd name="csY3" fmla="*/ 9081 h 24290"/>
              </a:gdLst>
              <a:ahLst/>
              <a:cxnLst>
                <a:cxn ang="0">
                  <a:pos x="csX0" y="csY0"/>
                </a:cxn>
                <a:cxn ang="0">
                  <a:pos x="csX1" y="csY1"/>
                </a:cxn>
                <a:cxn ang="0">
                  <a:pos x="csX2" y="csY2"/>
                </a:cxn>
                <a:cxn ang="0">
                  <a:pos x="csX3" y="csY3"/>
                </a:cxn>
              </a:cxnLst>
              <a:rect l="l" t="t" r="r" b="b"/>
              <a:pathLst>
                <a:path w="19663" h="24290">
                  <a:moveTo>
                    <a:pt x="7935" y="11729"/>
                  </a:moveTo>
                  <a:lnTo>
                    <a:pt x="5287" y="0"/>
                  </a:lnTo>
                  <a:lnTo>
                    <a:pt x="0" y="24291"/>
                  </a:lnTo>
                  <a:lnTo>
                    <a:pt x="19664" y="9081"/>
                  </a:lnTo>
                  <a:close/>
                </a:path>
              </a:pathLst>
            </a:custGeom>
            <a:solidFill>
              <a:srgbClr val="BF9000"/>
            </a:solidFill>
            <a:ln w="7560" cap="flat">
              <a:solidFill>
                <a:srgbClr val="BF9000"/>
              </a:solidFill>
              <a:prstDash val="solid"/>
              <a:miter/>
            </a:ln>
          </p:spPr>
          <p:txBody>
            <a:bodyPr/>
            <a:lstStyle/>
            <a:p>
              <a:endParaRPr lang="en-US" noProof="0"/>
            </a:p>
          </p:txBody>
        </p:sp>
        <p:sp>
          <p:nvSpPr>
            <p:cNvPr id="90" name="Freeform: Shape 1372">
              <a:extLst>
                <a:ext uri="{FF2B5EF4-FFF2-40B4-BE49-F238E27FC236}">
                  <a16:creationId xmlns:a16="http://schemas.microsoft.com/office/drawing/2014/main" id="{C275676E-69F8-578D-37F9-6A30528DD81E}"/>
                </a:ext>
              </a:extLst>
            </p:cNvPr>
            <p:cNvSpPr/>
            <p:nvPr/>
          </p:nvSpPr>
          <p:spPr>
            <a:xfrm>
              <a:off x="3272974" y="4155041"/>
              <a:ext cx="17029" cy="19060"/>
            </a:xfrm>
            <a:custGeom>
              <a:avLst/>
              <a:gdLst>
                <a:gd name="csX0" fmla="*/ 11784 w 19990"/>
                <a:gd name="csY0" fmla="*/ 11784 h 24169"/>
                <a:gd name="csX1" fmla="*/ 0 w 19990"/>
                <a:gd name="csY1" fmla="*/ 9393 h 24169"/>
                <a:gd name="csX2" fmla="*/ 19991 w 19990"/>
                <a:gd name="csY2" fmla="*/ 24169 h 24169"/>
                <a:gd name="csX3" fmla="*/ 14175 w 19990"/>
                <a:gd name="csY3" fmla="*/ 0 h 24169"/>
              </a:gdLst>
              <a:ahLst/>
              <a:cxnLst>
                <a:cxn ang="0">
                  <a:pos x="csX0" y="csY0"/>
                </a:cxn>
                <a:cxn ang="0">
                  <a:pos x="csX1" y="csY1"/>
                </a:cxn>
                <a:cxn ang="0">
                  <a:pos x="csX2" y="csY2"/>
                </a:cxn>
                <a:cxn ang="0">
                  <a:pos x="csX3" y="csY3"/>
                </a:cxn>
              </a:cxnLst>
              <a:rect l="l" t="t" r="r" b="b"/>
              <a:pathLst>
                <a:path w="19990" h="24169">
                  <a:moveTo>
                    <a:pt x="11784" y="11784"/>
                  </a:moveTo>
                  <a:lnTo>
                    <a:pt x="0" y="9393"/>
                  </a:lnTo>
                  <a:lnTo>
                    <a:pt x="19991" y="24169"/>
                  </a:lnTo>
                  <a:lnTo>
                    <a:pt x="14175" y="0"/>
                  </a:lnTo>
                  <a:close/>
                </a:path>
              </a:pathLst>
            </a:custGeom>
            <a:solidFill>
              <a:srgbClr val="BF9000"/>
            </a:solidFill>
            <a:ln w="7560" cap="flat">
              <a:solidFill>
                <a:srgbClr val="BF9000"/>
              </a:solidFill>
              <a:prstDash val="solid"/>
              <a:miter/>
            </a:ln>
          </p:spPr>
          <p:txBody>
            <a:bodyPr/>
            <a:lstStyle/>
            <a:p>
              <a:endParaRPr lang="en-US" noProof="0"/>
            </a:p>
          </p:txBody>
        </p:sp>
      </p:grpSp>
      <p:grpSp>
        <p:nvGrpSpPr>
          <p:cNvPr id="131" name="Group 130">
            <a:extLst>
              <a:ext uri="{FF2B5EF4-FFF2-40B4-BE49-F238E27FC236}">
                <a16:creationId xmlns:a16="http://schemas.microsoft.com/office/drawing/2014/main" id="{3D7DBA95-8D4C-9E18-FD73-786D11878010}"/>
              </a:ext>
            </a:extLst>
          </p:cNvPr>
          <p:cNvGrpSpPr/>
          <p:nvPr/>
        </p:nvGrpSpPr>
        <p:grpSpPr>
          <a:xfrm>
            <a:off x="7820769" y="3982277"/>
            <a:ext cx="3236620" cy="1364848"/>
            <a:chOff x="5753324" y="2911574"/>
            <a:chExt cx="3236620" cy="1364848"/>
          </a:xfrm>
        </p:grpSpPr>
        <p:sp>
          <p:nvSpPr>
            <p:cNvPr id="132" name="Freeform: Shape 968">
              <a:extLst>
                <a:ext uri="{FF2B5EF4-FFF2-40B4-BE49-F238E27FC236}">
                  <a16:creationId xmlns:a16="http://schemas.microsoft.com/office/drawing/2014/main" id="{3C994273-E5F7-9622-6D15-B60FFD9E363A}"/>
                </a:ext>
              </a:extLst>
            </p:cNvPr>
            <p:cNvSpPr/>
            <p:nvPr/>
          </p:nvSpPr>
          <p:spPr>
            <a:xfrm>
              <a:off x="8609186" y="2911574"/>
              <a:ext cx="380758" cy="1316931"/>
            </a:xfrm>
            <a:custGeom>
              <a:avLst/>
              <a:gdLst>
                <a:gd name="csX0" fmla="*/ 0 w 446960"/>
                <a:gd name="csY0" fmla="*/ 0 h 1669970"/>
                <a:gd name="csX1" fmla="*/ 446961 w 446960"/>
                <a:gd name="csY1" fmla="*/ 0 h 1669970"/>
                <a:gd name="csX2" fmla="*/ 446961 w 446960"/>
                <a:gd name="csY2" fmla="*/ 1669971 h 1669970"/>
                <a:gd name="csX3" fmla="*/ 0 w 446960"/>
                <a:gd name="csY3" fmla="*/ 1669971 h 1669970"/>
              </a:gdLst>
              <a:ahLst/>
              <a:cxnLst>
                <a:cxn ang="0">
                  <a:pos x="csX0" y="csY0"/>
                </a:cxn>
                <a:cxn ang="0">
                  <a:pos x="csX1" y="csY1"/>
                </a:cxn>
                <a:cxn ang="0">
                  <a:pos x="csX2" y="csY2"/>
                </a:cxn>
                <a:cxn ang="0">
                  <a:pos x="csX3" y="csY3"/>
                </a:cxn>
              </a:cxnLst>
              <a:rect l="l" t="t" r="r" b="b"/>
              <a:pathLst>
                <a:path w="446960" h="1669970">
                  <a:moveTo>
                    <a:pt x="0" y="0"/>
                  </a:moveTo>
                  <a:lnTo>
                    <a:pt x="446961" y="0"/>
                  </a:lnTo>
                  <a:lnTo>
                    <a:pt x="446961" y="1669971"/>
                  </a:lnTo>
                  <a:lnTo>
                    <a:pt x="0" y="1669971"/>
                  </a:lnTo>
                  <a:close/>
                </a:path>
              </a:pathLst>
            </a:custGeom>
            <a:solidFill>
              <a:srgbClr val="000000">
                <a:alpha val="0"/>
              </a:srgbClr>
            </a:solidFill>
            <a:ln w="7560" cap="sq">
              <a:noFill/>
              <a:prstDash val="solid"/>
              <a:miter/>
            </a:ln>
          </p:spPr>
          <p:txBody>
            <a:bodyPr/>
            <a:lstStyle/>
            <a:p>
              <a:endParaRPr lang="en-US" noProof="0"/>
            </a:p>
          </p:txBody>
        </p:sp>
        <p:sp>
          <p:nvSpPr>
            <p:cNvPr id="133" name="Freeform: Shape 969">
              <a:extLst>
                <a:ext uri="{FF2B5EF4-FFF2-40B4-BE49-F238E27FC236}">
                  <a16:creationId xmlns:a16="http://schemas.microsoft.com/office/drawing/2014/main" id="{15EF0C09-6037-B1C4-2441-0062DD874104}"/>
                </a:ext>
              </a:extLst>
            </p:cNvPr>
            <p:cNvSpPr/>
            <p:nvPr/>
          </p:nvSpPr>
          <p:spPr>
            <a:xfrm>
              <a:off x="8609186" y="2911574"/>
              <a:ext cx="380758" cy="1316931"/>
            </a:xfrm>
            <a:custGeom>
              <a:avLst/>
              <a:gdLst>
                <a:gd name="csX0" fmla="*/ 0 w 446960"/>
                <a:gd name="csY0" fmla="*/ 0 h 1669970"/>
                <a:gd name="csX1" fmla="*/ 446961 w 446960"/>
                <a:gd name="csY1" fmla="*/ 0 h 1669970"/>
                <a:gd name="csX2" fmla="*/ 446961 w 446960"/>
                <a:gd name="csY2" fmla="*/ 1669971 h 1669970"/>
                <a:gd name="csX3" fmla="*/ 0 w 446960"/>
                <a:gd name="csY3" fmla="*/ 1669971 h 1669970"/>
              </a:gdLst>
              <a:ahLst/>
              <a:cxnLst>
                <a:cxn ang="0">
                  <a:pos x="csX0" y="csY0"/>
                </a:cxn>
                <a:cxn ang="0">
                  <a:pos x="csX1" y="csY1"/>
                </a:cxn>
                <a:cxn ang="0">
                  <a:pos x="csX2" y="csY2"/>
                </a:cxn>
                <a:cxn ang="0">
                  <a:pos x="csX3" y="csY3"/>
                </a:cxn>
              </a:cxnLst>
              <a:rect l="l" t="t" r="r" b="b"/>
              <a:pathLst>
                <a:path w="446960" h="1669970">
                  <a:moveTo>
                    <a:pt x="0" y="0"/>
                  </a:moveTo>
                  <a:lnTo>
                    <a:pt x="446961" y="0"/>
                  </a:lnTo>
                  <a:lnTo>
                    <a:pt x="446961" y="1669971"/>
                  </a:lnTo>
                  <a:lnTo>
                    <a:pt x="0" y="1669971"/>
                  </a:lnTo>
                  <a:close/>
                </a:path>
              </a:pathLst>
            </a:custGeom>
            <a:noFill/>
            <a:ln w="7560" cap="flat">
              <a:solidFill>
                <a:srgbClr val="000000"/>
              </a:solidFill>
              <a:prstDash val="dash"/>
              <a:round/>
            </a:ln>
          </p:spPr>
          <p:txBody>
            <a:bodyPr/>
            <a:lstStyle/>
            <a:p>
              <a:endParaRPr lang="en-US" noProof="0"/>
            </a:p>
          </p:txBody>
        </p:sp>
        <p:sp>
          <p:nvSpPr>
            <p:cNvPr id="134" name="Freeform: Shape 970">
              <a:extLst>
                <a:ext uri="{FF2B5EF4-FFF2-40B4-BE49-F238E27FC236}">
                  <a16:creationId xmlns:a16="http://schemas.microsoft.com/office/drawing/2014/main" id="{CF2DC129-07BE-5230-CF8E-2B5658DFF3AB}"/>
                </a:ext>
              </a:extLst>
            </p:cNvPr>
            <p:cNvSpPr/>
            <p:nvPr/>
          </p:nvSpPr>
          <p:spPr>
            <a:xfrm>
              <a:off x="5753324" y="2911574"/>
              <a:ext cx="551358" cy="1316931"/>
            </a:xfrm>
            <a:custGeom>
              <a:avLst/>
              <a:gdLst>
                <a:gd name="csX0" fmla="*/ 0 w 647223"/>
                <a:gd name="csY0" fmla="*/ 0 h 1669970"/>
                <a:gd name="csX1" fmla="*/ 647224 w 647223"/>
                <a:gd name="csY1" fmla="*/ 0 h 1669970"/>
                <a:gd name="csX2" fmla="*/ 647224 w 647223"/>
                <a:gd name="csY2" fmla="*/ 1669971 h 1669970"/>
                <a:gd name="csX3" fmla="*/ 0 w 647223"/>
                <a:gd name="csY3" fmla="*/ 1669971 h 1669970"/>
              </a:gdLst>
              <a:ahLst/>
              <a:cxnLst>
                <a:cxn ang="0">
                  <a:pos x="csX0" y="csY0"/>
                </a:cxn>
                <a:cxn ang="0">
                  <a:pos x="csX1" y="csY1"/>
                </a:cxn>
                <a:cxn ang="0">
                  <a:pos x="csX2" y="csY2"/>
                </a:cxn>
                <a:cxn ang="0">
                  <a:pos x="csX3" y="csY3"/>
                </a:cxn>
              </a:cxnLst>
              <a:rect l="l" t="t" r="r" b="b"/>
              <a:pathLst>
                <a:path w="647223" h="1669970">
                  <a:moveTo>
                    <a:pt x="0" y="0"/>
                  </a:moveTo>
                  <a:lnTo>
                    <a:pt x="647224" y="0"/>
                  </a:lnTo>
                  <a:lnTo>
                    <a:pt x="647224" y="1669971"/>
                  </a:lnTo>
                  <a:lnTo>
                    <a:pt x="0" y="1669971"/>
                  </a:lnTo>
                  <a:close/>
                </a:path>
              </a:pathLst>
            </a:custGeom>
            <a:solidFill>
              <a:srgbClr val="000000">
                <a:alpha val="0"/>
              </a:srgbClr>
            </a:solidFill>
            <a:ln w="7560" cap="sq">
              <a:noFill/>
              <a:prstDash val="solid"/>
              <a:miter/>
            </a:ln>
          </p:spPr>
          <p:txBody>
            <a:bodyPr/>
            <a:lstStyle/>
            <a:p>
              <a:endParaRPr lang="en-US" noProof="0"/>
            </a:p>
          </p:txBody>
        </p:sp>
        <p:sp>
          <p:nvSpPr>
            <p:cNvPr id="135" name="Freeform: Shape 971">
              <a:extLst>
                <a:ext uri="{FF2B5EF4-FFF2-40B4-BE49-F238E27FC236}">
                  <a16:creationId xmlns:a16="http://schemas.microsoft.com/office/drawing/2014/main" id="{1938F250-B6C4-60D8-38F0-30FE091B686B}"/>
                </a:ext>
              </a:extLst>
            </p:cNvPr>
            <p:cNvSpPr/>
            <p:nvPr/>
          </p:nvSpPr>
          <p:spPr>
            <a:xfrm>
              <a:off x="5753324" y="2911574"/>
              <a:ext cx="551358" cy="1316931"/>
            </a:xfrm>
            <a:custGeom>
              <a:avLst/>
              <a:gdLst>
                <a:gd name="csX0" fmla="*/ 0 w 647223"/>
                <a:gd name="csY0" fmla="*/ 0 h 1669970"/>
                <a:gd name="csX1" fmla="*/ 647224 w 647223"/>
                <a:gd name="csY1" fmla="*/ 0 h 1669970"/>
                <a:gd name="csX2" fmla="*/ 647224 w 647223"/>
                <a:gd name="csY2" fmla="*/ 1669971 h 1669970"/>
                <a:gd name="csX3" fmla="*/ 0 w 647223"/>
                <a:gd name="csY3" fmla="*/ 1669971 h 1669970"/>
              </a:gdLst>
              <a:ahLst/>
              <a:cxnLst>
                <a:cxn ang="0">
                  <a:pos x="csX0" y="csY0"/>
                </a:cxn>
                <a:cxn ang="0">
                  <a:pos x="csX1" y="csY1"/>
                </a:cxn>
                <a:cxn ang="0">
                  <a:pos x="csX2" y="csY2"/>
                </a:cxn>
                <a:cxn ang="0">
                  <a:pos x="csX3" y="csY3"/>
                </a:cxn>
              </a:cxnLst>
              <a:rect l="l" t="t" r="r" b="b"/>
              <a:pathLst>
                <a:path w="647223" h="1669970">
                  <a:moveTo>
                    <a:pt x="0" y="0"/>
                  </a:moveTo>
                  <a:lnTo>
                    <a:pt x="647224" y="0"/>
                  </a:lnTo>
                  <a:lnTo>
                    <a:pt x="647224" y="1669971"/>
                  </a:lnTo>
                  <a:lnTo>
                    <a:pt x="0" y="1669971"/>
                  </a:lnTo>
                  <a:close/>
                </a:path>
              </a:pathLst>
            </a:custGeom>
            <a:noFill/>
            <a:ln w="7560" cap="flat">
              <a:solidFill>
                <a:srgbClr val="000000"/>
              </a:solidFill>
              <a:prstDash val="dash"/>
              <a:round/>
            </a:ln>
          </p:spPr>
          <p:txBody>
            <a:bodyPr/>
            <a:lstStyle/>
            <a:p>
              <a:endParaRPr lang="en-US" noProof="0"/>
            </a:p>
          </p:txBody>
        </p:sp>
        <p:sp>
          <p:nvSpPr>
            <p:cNvPr id="136" name="Freeform: Shape 972">
              <a:extLst>
                <a:ext uri="{FF2B5EF4-FFF2-40B4-BE49-F238E27FC236}">
                  <a16:creationId xmlns:a16="http://schemas.microsoft.com/office/drawing/2014/main" id="{C55F38EC-2750-C973-3DFE-02E96A9B37C2}"/>
                </a:ext>
              </a:extLst>
            </p:cNvPr>
            <p:cNvSpPr/>
            <p:nvPr/>
          </p:nvSpPr>
          <p:spPr>
            <a:xfrm>
              <a:off x="6480170" y="2911574"/>
              <a:ext cx="349924" cy="1316931"/>
            </a:xfrm>
            <a:custGeom>
              <a:avLst/>
              <a:gdLst>
                <a:gd name="csX0" fmla="*/ 0 w 410765"/>
                <a:gd name="csY0" fmla="*/ 0 h 1669970"/>
                <a:gd name="csX1" fmla="*/ 410765 w 410765"/>
                <a:gd name="csY1" fmla="*/ 0 h 1669970"/>
                <a:gd name="csX2" fmla="*/ 410765 w 410765"/>
                <a:gd name="csY2" fmla="*/ 1669971 h 1669970"/>
                <a:gd name="csX3" fmla="*/ 0 w 410765"/>
                <a:gd name="csY3" fmla="*/ 1669971 h 1669970"/>
              </a:gdLst>
              <a:ahLst/>
              <a:cxnLst>
                <a:cxn ang="0">
                  <a:pos x="csX0" y="csY0"/>
                </a:cxn>
                <a:cxn ang="0">
                  <a:pos x="csX1" y="csY1"/>
                </a:cxn>
                <a:cxn ang="0">
                  <a:pos x="csX2" y="csY2"/>
                </a:cxn>
                <a:cxn ang="0">
                  <a:pos x="csX3" y="csY3"/>
                </a:cxn>
              </a:cxnLst>
              <a:rect l="l" t="t" r="r" b="b"/>
              <a:pathLst>
                <a:path w="410765" h="1669970">
                  <a:moveTo>
                    <a:pt x="0" y="0"/>
                  </a:moveTo>
                  <a:lnTo>
                    <a:pt x="410765" y="0"/>
                  </a:lnTo>
                  <a:lnTo>
                    <a:pt x="410765" y="1669971"/>
                  </a:lnTo>
                  <a:lnTo>
                    <a:pt x="0" y="1669971"/>
                  </a:lnTo>
                  <a:close/>
                </a:path>
              </a:pathLst>
            </a:custGeom>
            <a:solidFill>
              <a:srgbClr val="000000">
                <a:alpha val="0"/>
              </a:srgbClr>
            </a:solidFill>
            <a:ln w="7560" cap="sq">
              <a:noFill/>
              <a:prstDash val="solid"/>
              <a:miter/>
            </a:ln>
          </p:spPr>
          <p:txBody>
            <a:bodyPr/>
            <a:lstStyle/>
            <a:p>
              <a:endParaRPr lang="en-US" noProof="0"/>
            </a:p>
          </p:txBody>
        </p:sp>
        <p:sp>
          <p:nvSpPr>
            <p:cNvPr id="137" name="Freeform: Shape 973">
              <a:extLst>
                <a:ext uri="{FF2B5EF4-FFF2-40B4-BE49-F238E27FC236}">
                  <a16:creationId xmlns:a16="http://schemas.microsoft.com/office/drawing/2014/main" id="{2767F33B-6D06-D780-35D9-46D7CFDA67BF}"/>
                </a:ext>
              </a:extLst>
            </p:cNvPr>
            <p:cNvSpPr/>
            <p:nvPr/>
          </p:nvSpPr>
          <p:spPr>
            <a:xfrm>
              <a:off x="6480170" y="2911574"/>
              <a:ext cx="349924" cy="1316931"/>
            </a:xfrm>
            <a:custGeom>
              <a:avLst/>
              <a:gdLst>
                <a:gd name="csX0" fmla="*/ 0 w 410765"/>
                <a:gd name="csY0" fmla="*/ 0 h 1669970"/>
                <a:gd name="csX1" fmla="*/ 410765 w 410765"/>
                <a:gd name="csY1" fmla="*/ 0 h 1669970"/>
                <a:gd name="csX2" fmla="*/ 410765 w 410765"/>
                <a:gd name="csY2" fmla="*/ 1669971 h 1669970"/>
                <a:gd name="csX3" fmla="*/ 0 w 410765"/>
                <a:gd name="csY3" fmla="*/ 1669971 h 1669970"/>
              </a:gdLst>
              <a:ahLst/>
              <a:cxnLst>
                <a:cxn ang="0">
                  <a:pos x="csX0" y="csY0"/>
                </a:cxn>
                <a:cxn ang="0">
                  <a:pos x="csX1" y="csY1"/>
                </a:cxn>
                <a:cxn ang="0">
                  <a:pos x="csX2" y="csY2"/>
                </a:cxn>
                <a:cxn ang="0">
                  <a:pos x="csX3" y="csY3"/>
                </a:cxn>
              </a:cxnLst>
              <a:rect l="l" t="t" r="r" b="b"/>
              <a:pathLst>
                <a:path w="410765" h="1669970">
                  <a:moveTo>
                    <a:pt x="0" y="0"/>
                  </a:moveTo>
                  <a:lnTo>
                    <a:pt x="410765" y="0"/>
                  </a:lnTo>
                  <a:lnTo>
                    <a:pt x="410765" y="1669971"/>
                  </a:lnTo>
                  <a:lnTo>
                    <a:pt x="0" y="1669971"/>
                  </a:lnTo>
                  <a:close/>
                </a:path>
              </a:pathLst>
            </a:custGeom>
            <a:noFill/>
            <a:ln w="7560" cap="flat">
              <a:solidFill>
                <a:srgbClr val="000000"/>
              </a:solidFill>
              <a:prstDash val="dash"/>
              <a:round/>
            </a:ln>
          </p:spPr>
          <p:txBody>
            <a:bodyPr/>
            <a:lstStyle/>
            <a:p>
              <a:endParaRPr lang="en-US" noProof="0"/>
            </a:p>
          </p:txBody>
        </p:sp>
        <p:sp>
          <p:nvSpPr>
            <p:cNvPr id="138" name="Freeform: Shape 974">
              <a:extLst>
                <a:ext uri="{FF2B5EF4-FFF2-40B4-BE49-F238E27FC236}">
                  <a16:creationId xmlns:a16="http://schemas.microsoft.com/office/drawing/2014/main" id="{7CF981E8-2C6D-99FA-2630-6A3FC4C66BD7}"/>
                </a:ext>
              </a:extLst>
            </p:cNvPr>
            <p:cNvSpPr/>
            <p:nvPr/>
          </p:nvSpPr>
          <p:spPr>
            <a:xfrm>
              <a:off x="8614424" y="3376357"/>
              <a:ext cx="349924" cy="323927"/>
            </a:xfrm>
            <a:custGeom>
              <a:avLst/>
              <a:gdLst>
                <a:gd name="csX0" fmla="*/ 0 w 410765"/>
                <a:gd name="csY0" fmla="*/ 205383 h 410765"/>
                <a:gd name="csX1" fmla="*/ 205383 w 410765"/>
                <a:gd name="csY1" fmla="*/ 0 h 410765"/>
                <a:gd name="csX2" fmla="*/ 350610 w 410765"/>
                <a:gd name="csY2" fmla="*/ 60155 h 410765"/>
                <a:gd name="csX3" fmla="*/ 410765 w 410765"/>
                <a:gd name="csY3" fmla="*/ 205383 h 410765"/>
                <a:gd name="csX4" fmla="*/ 205383 w 410765"/>
                <a:gd name="csY4" fmla="*/ 410766 h 410765"/>
                <a:gd name="csX5" fmla="*/ 0 w 410765"/>
                <a:gd name="csY5" fmla="*/ 205383 h 410765"/>
              </a:gdLst>
              <a:ahLst/>
              <a:cxnLst>
                <a:cxn ang="0">
                  <a:pos x="csX0" y="csY0"/>
                </a:cxn>
                <a:cxn ang="0">
                  <a:pos x="csX1" y="csY1"/>
                </a:cxn>
                <a:cxn ang="0">
                  <a:pos x="csX2" y="csY2"/>
                </a:cxn>
                <a:cxn ang="0">
                  <a:pos x="csX3" y="csY3"/>
                </a:cxn>
                <a:cxn ang="0">
                  <a:pos x="csX4" y="csY4"/>
                </a:cxn>
                <a:cxn ang="0">
                  <a:pos x="csX5" y="csY5"/>
                </a:cxn>
              </a:cxnLst>
              <a:rect l="l" t="t" r="r" b="b"/>
              <a:pathLst>
                <a:path w="410765" h="410765">
                  <a:moveTo>
                    <a:pt x="0" y="205383"/>
                  </a:moveTo>
                  <a:cubicBezTo>
                    <a:pt x="0" y="91953"/>
                    <a:pt x="91953" y="0"/>
                    <a:pt x="205383" y="0"/>
                  </a:cubicBezTo>
                  <a:cubicBezTo>
                    <a:pt x="259854" y="0"/>
                    <a:pt x="312094" y="21638"/>
                    <a:pt x="350610" y="60155"/>
                  </a:cubicBezTo>
                  <a:cubicBezTo>
                    <a:pt x="389127" y="98672"/>
                    <a:pt x="410765" y="150912"/>
                    <a:pt x="410765" y="205383"/>
                  </a:cubicBezTo>
                  <a:cubicBezTo>
                    <a:pt x="410765" y="318813"/>
                    <a:pt x="318813" y="410766"/>
                    <a:pt x="205383" y="410766"/>
                  </a:cubicBezTo>
                  <a:cubicBezTo>
                    <a:pt x="91953" y="410766"/>
                    <a:pt x="0" y="318813"/>
                    <a:pt x="0" y="205383"/>
                  </a:cubicBezTo>
                  <a:close/>
                </a:path>
              </a:pathLst>
            </a:custGeom>
            <a:solidFill>
              <a:srgbClr val="CFE2F3"/>
            </a:solidFill>
            <a:ln w="7560" cap="sq">
              <a:noFill/>
              <a:prstDash val="solid"/>
              <a:miter/>
            </a:ln>
          </p:spPr>
          <p:txBody>
            <a:bodyPr/>
            <a:lstStyle/>
            <a:p>
              <a:endParaRPr lang="en-US" noProof="0"/>
            </a:p>
          </p:txBody>
        </p:sp>
        <p:sp>
          <p:nvSpPr>
            <p:cNvPr id="139" name="Freeform: Shape 975">
              <a:extLst>
                <a:ext uri="{FF2B5EF4-FFF2-40B4-BE49-F238E27FC236}">
                  <a16:creationId xmlns:a16="http://schemas.microsoft.com/office/drawing/2014/main" id="{95000A66-8695-9B4D-AC5D-3D19C839F46D}"/>
                </a:ext>
              </a:extLst>
            </p:cNvPr>
            <p:cNvSpPr/>
            <p:nvPr/>
          </p:nvSpPr>
          <p:spPr>
            <a:xfrm>
              <a:off x="8614424" y="3376357"/>
              <a:ext cx="349924" cy="323927"/>
            </a:xfrm>
            <a:custGeom>
              <a:avLst/>
              <a:gdLst>
                <a:gd name="csX0" fmla="*/ 0 w 410765"/>
                <a:gd name="csY0" fmla="*/ 205383 h 410765"/>
                <a:gd name="csX1" fmla="*/ 205383 w 410765"/>
                <a:gd name="csY1" fmla="*/ 0 h 410765"/>
                <a:gd name="csX2" fmla="*/ 350610 w 410765"/>
                <a:gd name="csY2" fmla="*/ 60155 h 410765"/>
                <a:gd name="csX3" fmla="*/ 410765 w 410765"/>
                <a:gd name="csY3" fmla="*/ 205383 h 410765"/>
                <a:gd name="csX4" fmla="*/ 205383 w 410765"/>
                <a:gd name="csY4" fmla="*/ 410766 h 410765"/>
                <a:gd name="csX5" fmla="*/ 0 w 410765"/>
                <a:gd name="csY5" fmla="*/ 205383 h 410765"/>
              </a:gdLst>
              <a:ahLst/>
              <a:cxnLst>
                <a:cxn ang="0">
                  <a:pos x="csX0" y="csY0"/>
                </a:cxn>
                <a:cxn ang="0">
                  <a:pos x="csX1" y="csY1"/>
                </a:cxn>
                <a:cxn ang="0">
                  <a:pos x="csX2" y="csY2"/>
                </a:cxn>
                <a:cxn ang="0">
                  <a:pos x="csX3" y="csY3"/>
                </a:cxn>
                <a:cxn ang="0">
                  <a:pos x="csX4" y="csY4"/>
                </a:cxn>
                <a:cxn ang="0">
                  <a:pos x="csX5" y="csY5"/>
                </a:cxn>
              </a:cxnLst>
              <a:rect l="l" t="t" r="r" b="b"/>
              <a:pathLst>
                <a:path w="410765" h="410765">
                  <a:moveTo>
                    <a:pt x="0" y="205383"/>
                  </a:moveTo>
                  <a:cubicBezTo>
                    <a:pt x="0" y="91953"/>
                    <a:pt x="91953" y="0"/>
                    <a:pt x="205383" y="0"/>
                  </a:cubicBezTo>
                  <a:cubicBezTo>
                    <a:pt x="259854" y="0"/>
                    <a:pt x="312094" y="21638"/>
                    <a:pt x="350610" y="60155"/>
                  </a:cubicBezTo>
                  <a:cubicBezTo>
                    <a:pt x="389127" y="98672"/>
                    <a:pt x="410765" y="150912"/>
                    <a:pt x="410765" y="205383"/>
                  </a:cubicBezTo>
                  <a:cubicBezTo>
                    <a:pt x="410765" y="318813"/>
                    <a:pt x="318813" y="410766"/>
                    <a:pt x="205383" y="410766"/>
                  </a:cubicBezTo>
                  <a:cubicBezTo>
                    <a:pt x="91953" y="410766"/>
                    <a:pt x="0" y="318813"/>
                    <a:pt x="0" y="205383"/>
                  </a:cubicBezTo>
                  <a:close/>
                </a:path>
              </a:pathLst>
            </a:custGeom>
            <a:noFill/>
            <a:ln w="7560" cap="flat">
              <a:solidFill>
                <a:srgbClr val="000000"/>
              </a:solidFill>
              <a:prstDash val="solid"/>
              <a:round/>
            </a:ln>
          </p:spPr>
          <p:txBody>
            <a:bodyPr/>
            <a:lstStyle/>
            <a:p>
              <a:endParaRPr lang="en-US" noProof="0"/>
            </a:p>
          </p:txBody>
        </p:sp>
        <p:sp>
          <p:nvSpPr>
            <p:cNvPr id="140" name="Freeform: Shape 976">
              <a:extLst>
                <a:ext uri="{FF2B5EF4-FFF2-40B4-BE49-F238E27FC236}">
                  <a16:creationId xmlns:a16="http://schemas.microsoft.com/office/drawing/2014/main" id="{2EC280E5-C2E4-FB5F-A43D-76FD99969025}"/>
                </a:ext>
              </a:extLst>
            </p:cNvPr>
            <p:cNvSpPr/>
            <p:nvPr/>
          </p:nvSpPr>
          <p:spPr>
            <a:xfrm>
              <a:off x="5793122" y="3763868"/>
              <a:ext cx="343212" cy="317714"/>
            </a:xfrm>
            <a:custGeom>
              <a:avLst/>
              <a:gdLst>
                <a:gd name="csX0" fmla="*/ 0 w 402886"/>
                <a:gd name="csY0" fmla="*/ 0 h 402886"/>
                <a:gd name="csX1" fmla="*/ 402887 w 402886"/>
                <a:gd name="csY1" fmla="*/ 0 h 402886"/>
                <a:gd name="csX2" fmla="*/ 402887 w 402886"/>
                <a:gd name="csY2" fmla="*/ 402887 h 402886"/>
                <a:gd name="csX3" fmla="*/ 0 w 402886"/>
                <a:gd name="csY3" fmla="*/ 402887 h 402886"/>
              </a:gdLst>
              <a:ahLst/>
              <a:cxnLst>
                <a:cxn ang="0">
                  <a:pos x="csX0" y="csY0"/>
                </a:cxn>
                <a:cxn ang="0">
                  <a:pos x="csX1" y="csY1"/>
                </a:cxn>
                <a:cxn ang="0">
                  <a:pos x="csX2" y="csY2"/>
                </a:cxn>
                <a:cxn ang="0">
                  <a:pos x="csX3" y="csY3"/>
                </a:cxn>
              </a:cxnLst>
              <a:rect l="l" t="t" r="r" b="b"/>
              <a:pathLst>
                <a:path w="402886" h="402886">
                  <a:moveTo>
                    <a:pt x="0" y="0"/>
                  </a:moveTo>
                  <a:lnTo>
                    <a:pt x="402887" y="0"/>
                  </a:lnTo>
                  <a:lnTo>
                    <a:pt x="402887" y="402887"/>
                  </a:lnTo>
                  <a:lnTo>
                    <a:pt x="0" y="402887"/>
                  </a:lnTo>
                  <a:close/>
                </a:path>
              </a:pathLst>
            </a:custGeom>
            <a:solidFill>
              <a:srgbClr val="000000">
                <a:alpha val="0"/>
              </a:srgbClr>
            </a:solidFill>
            <a:ln w="7560" cap="sq">
              <a:noFill/>
              <a:prstDash val="solid"/>
              <a:miter/>
            </a:ln>
          </p:spPr>
          <p:txBody>
            <a:bodyPr/>
            <a:lstStyle/>
            <a:p>
              <a:endParaRPr lang="en-US" noProof="0"/>
            </a:p>
          </p:txBody>
        </p:sp>
        <p:pic>
          <p:nvPicPr>
            <p:cNvPr id="141" name="Picture 140">
              <a:extLst>
                <a:ext uri="{FF2B5EF4-FFF2-40B4-BE49-F238E27FC236}">
                  <a16:creationId xmlns:a16="http://schemas.microsoft.com/office/drawing/2014/main" id="{E44A1367-7CA2-38BC-0407-F29DA7534C2B}"/>
                </a:ext>
              </a:extLst>
            </p:cNvPr>
            <p:cNvPicPr>
              <a:picLocks noChangeAspect="1"/>
            </p:cNvPicPr>
            <p:nvPr/>
          </p:nvPicPr>
          <p:blipFill>
            <a:blip r:embed="rId3"/>
            <a:stretch>
              <a:fillRect/>
            </a:stretch>
          </p:blipFill>
          <p:spPr>
            <a:xfrm>
              <a:off x="5793122" y="3763868"/>
              <a:ext cx="343212" cy="317714"/>
            </a:xfrm>
            <a:custGeom>
              <a:avLst/>
              <a:gdLst>
                <a:gd name="csX0" fmla="*/ 204 w 402886"/>
                <a:gd name="csY0" fmla="*/ 180 h 402886"/>
                <a:gd name="csX1" fmla="*/ 403090 w 402886"/>
                <a:gd name="csY1" fmla="*/ 180 h 402886"/>
                <a:gd name="csX2" fmla="*/ 403090 w 402886"/>
                <a:gd name="csY2" fmla="*/ 403067 h 402886"/>
                <a:gd name="csX3" fmla="*/ 204 w 402886"/>
                <a:gd name="csY3" fmla="*/ 403067 h 402886"/>
              </a:gdLst>
              <a:ahLst/>
              <a:cxnLst>
                <a:cxn ang="0">
                  <a:pos x="csX0" y="csY0"/>
                </a:cxn>
                <a:cxn ang="0">
                  <a:pos x="csX1" y="csY1"/>
                </a:cxn>
                <a:cxn ang="0">
                  <a:pos x="csX2" y="csY2"/>
                </a:cxn>
                <a:cxn ang="0">
                  <a:pos x="csX3" y="csY3"/>
                </a:cxn>
              </a:cxnLst>
              <a:rect l="l" t="t" r="r" b="b"/>
              <a:pathLst>
                <a:path w="402886" h="402886">
                  <a:moveTo>
                    <a:pt x="204" y="180"/>
                  </a:moveTo>
                  <a:lnTo>
                    <a:pt x="403090" y="180"/>
                  </a:lnTo>
                  <a:lnTo>
                    <a:pt x="403090" y="403067"/>
                  </a:lnTo>
                  <a:lnTo>
                    <a:pt x="204" y="403067"/>
                  </a:lnTo>
                  <a:close/>
                </a:path>
              </a:pathLst>
            </a:custGeom>
          </p:spPr>
        </p:pic>
        <p:sp>
          <p:nvSpPr>
            <p:cNvPr id="142" name="Freeform: Shape 978">
              <a:extLst>
                <a:ext uri="{FF2B5EF4-FFF2-40B4-BE49-F238E27FC236}">
                  <a16:creationId xmlns:a16="http://schemas.microsoft.com/office/drawing/2014/main" id="{ACC12B02-9E18-AB89-F6F4-EC7F28C569D9}"/>
                </a:ext>
              </a:extLst>
            </p:cNvPr>
            <p:cNvSpPr/>
            <p:nvPr/>
          </p:nvSpPr>
          <p:spPr>
            <a:xfrm>
              <a:off x="5786436" y="4098591"/>
              <a:ext cx="343230" cy="177831"/>
            </a:xfrm>
            <a:custGeom>
              <a:avLst/>
              <a:gdLst>
                <a:gd name="csX0" fmla="*/ 0 w 402907"/>
                <a:gd name="csY0" fmla="*/ 0 h 225504"/>
                <a:gd name="csX1" fmla="*/ 402907 w 402907"/>
                <a:gd name="csY1" fmla="*/ 0 h 225504"/>
                <a:gd name="csX2" fmla="*/ 402907 w 402907"/>
                <a:gd name="csY2" fmla="*/ 225504 h 225504"/>
                <a:gd name="csX3" fmla="*/ 0 w 402907"/>
                <a:gd name="csY3" fmla="*/ 225504 h 225504"/>
              </a:gdLst>
              <a:ahLst/>
              <a:cxnLst>
                <a:cxn ang="0">
                  <a:pos x="csX0" y="csY0"/>
                </a:cxn>
                <a:cxn ang="0">
                  <a:pos x="csX1" y="csY1"/>
                </a:cxn>
                <a:cxn ang="0">
                  <a:pos x="csX2" y="csY2"/>
                </a:cxn>
                <a:cxn ang="0">
                  <a:pos x="csX3" y="csY3"/>
                </a:cxn>
              </a:cxnLst>
              <a:rect l="l" t="t" r="r" b="b"/>
              <a:pathLst>
                <a:path w="402907" h="225504">
                  <a:moveTo>
                    <a:pt x="0" y="0"/>
                  </a:moveTo>
                  <a:lnTo>
                    <a:pt x="402907" y="0"/>
                  </a:lnTo>
                  <a:lnTo>
                    <a:pt x="402907" y="225504"/>
                  </a:lnTo>
                  <a:lnTo>
                    <a:pt x="0" y="225504"/>
                  </a:lnTo>
                  <a:close/>
                </a:path>
              </a:pathLst>
            </a:custGeom>
            <a:solidFill>
              <a:srgbClr val="000000">
                <a:alpha val="0"/>
              </a:srgbClr>
            </a:solidFill>
            <a:ln w="7560" cap="sq">
              <a:noFill/>
              <a:prstDash val="solid"/>
              <a:miter/>
            </a:ln>
          </p:spPr>
          <p:txBody>
            <a:bodyPr/>
            <a:lstStyle/>
            <a:p>
              <a:endParaRPr lang="en-US" noProof="0"/>
            </a:p>
          </p:txBody>
        </p:sp>
        <p:sp>
          <p:nvSpPr>
            <p:cNvPr id="143" name="Freeform: Shape 979">
              <a:extLst>
                <a:ext uri="{FF2B5EF4-FFF2-40B4-BE49-F238E27FC236}">
                  <a16:creationId xmlns:a16="http://schemas.microsoft.com/office/drawing/2014/main" id="{D86E0000-7A74-40DD-98B3-D847D1646381}"/>
                </a:ext>
              </a:extLst>
            </p:cNvPr>
            <p:cNvSpPr/>
            <p:nvPr/>
          </p:nvSpPr>
          <p:spPr>
            <a:xfrm>
              <a:off x="5917777" y="4147921"/>
              <a:ext cx="80507" cy="79651"/>
            </a:xfrm>
            <a:custGeom>
              <a:avLst/>
              <a:gdLst>
                <a:gd name="csX0" fmla="*/ 0 w 94505"/>
                <a:gd name="csY0" fmla="*/ 101003 h 101003"/>
                <a:gd name="csX1" fmla="*/ 38747 w 94505"/>
                <a:gd name="csY1" fmla="*/ 0 h 101003"/>
                <a:gd name="csX2" fmla="*/ 53160 w 94505"/>
                <a:gd name="csY2" fmla="*/ 0 h 101003"/>
                <a:gd name="csX3" fmla="*/ 94506 w 94505"/>
                <a:gd name="csY3" fmla="*/ 101003 h 101003"/>
                <a:gd name="csX4" fmla="*/ 79267 w 94505"/>
                <a:gd name="csY4" fmla="*/ 101003 h 101003"/>
                <a:gd name="csX5" fmla="*/ 67572 w 94505"/>
                <a:gd name="csY5" fmla="*/ 70407 h 101003"/>
                <a:gd name="csX6" fmla="*/ 25280 w 94505"/>
                <a:gd name="csY6" fmla="*/ 70407 h 101003"/>
                <a:gd name="csX7" fmla="*/ 14176 w 94505"/>
                <a:gd name="csY7" fmla="*/ 101003 h 101003"/>
                <a:gd name="csX8" fmla="*/ 0 w 94505"/>
                <a:gd name="csY8" fmla="*/ 101003 h 101003"/>
                <a:gd name="csX9" fmla="*/ 29179 w 94505"/>
                <a:gd name="csY9" fmla="*/ 59539 h 101003"/>
                <a:gd name="csX10" fmla="*/ 63437 w 94505"/>
                <a:gd name="csY10" fmla="*/ 59539 h 101003"/>
                <a:gd name="csX11" fmla="*/ 52805 w 94505"/>
                <a:gd name="csY11" fmla="*/ 31541 h 101003"/>
                <a:gd name="csX12" fmla="*/ 45717 w 94505"/>
                <a:gd name="csY12" fmla="*/ 10632 h 101003"/>
                <a:gd name="csX13" fmla="*/ 40283 w 94505"/>
                <a:gd name="csY13" fmla="*/ 29887 h 101003"/>
                <a:gd name="csX14" fmla="*/ 29179 w 94505"/>
                <a:gd name="csY14" fmla="*/ 59539 h 1010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94505" h="101003">
                  <a:moveTo>
                    <a:pt x="0" y="101003"/>
                  </a:moveTo>
                  <a:lnTo>
                    <a:pt x="38747" y="0"/>
                  </a:lnTo>
                  <a:lnTo>
                    <a:pt x="53160" y="0"/>
                  </a:lnTo>
                  <a:lnTo>
                    <a:pt x="94506" y="101003"/>
                  </a:lnTo>
                  <a:lnTo>
                    <a:pt x="79267" y="101003"/>
                  </a:lnTo>
                  <a:lnTo>
                    <a:pt x="67572" y="70407"/>
                  </a:lnTo>
                  <a:lnTo>
                    <a:pt x="25280" y="70407"/>
                  </a:lnTo>
                  <a:lnTo>
                    <a:pt x="14176" y="101003"/>
                  </a:lnTo>
                  <a:lnTo>
                    <a:pt x="0" y="101003"/>
                  </a:lnTo>
                  <a:close/>
                  <a:moveTo>
                    <a:pt x="29179" y="59539"/>
                  </a:moveTo>
                  <a:lnTo>
                    <a:pt x="63437" y="59539"/>
                  </a:lnTo>
                  <a:lnTo>
                    <a:pt x="52805" y="31541"/>
                  </a:lnTo>
                  <a:cubicBezTo>
                    <a:pt x="49655" y="23036"/>
                    <a:pt x="47292" y="16066"/>
                    <a:pt x="45717" y="10632"/>
                  </a:cubicBezTo>
                  <a:cubicBezTo>
                    <a:pt x="44378" y="17090"/>
                    <a:pt x="42567" y="23508"/>
                    <a:pt x="40283" y="29887"/>
                  </a:cubicBezTo>
                  <a:lnTo>
                    <a:pt x="29179" y="59539"/>
                  </a:lnTo>
                  <a:close/>
                </a:path>
              </a:pathLst>
            </a:custGeom>
            <a:solidFill>
              <a:srgbClr val="000000"/>
            </a:solidFill>
            <a:ln w="7560" cap="sq">
              <a:noFill/>
              <a:prstDash val="solid"/>
              <a:miter/>
            </a:ln>
          </p:spPr>
          <p:txBody>
            <a:bodyPr/>
            <a:lstStyle/>
            <a:p>
              <a:endParaRPr lang="en-US" noProof="0"/>
            </a:p>
          </p:txBody>
        </p:sp>
        <p:sp>
          <p:nvSpPr>
            <p:cNvPr id="144" name="Freeform: Shape 980">
              <a:extLst>
                <a:ext uri="{FF2B5EF4-FFF2-40B4-BE49-F238E27FC236}">
                  <a16:creationId xmlns:a16="http://schemas.microsoft.com/office/drawing/2014/main" id="{28458B25-FD36-8D37-D5A7-AE2CB3D553FC}"/>
                </a:ext>
              </a:extLst>
            </p:cNvPr>
            <p:cNvSpPr/>
            <p:nvPr/>
          </p:nvSpPr>
          <p:spPr>
            <a:xfrm>
              <a:off x="8607736" y="3763868"/>
              <a:ext cx="343212" cy="317714"/>
            </a:xfrm>
            <a:custGeom>
              <a:avLst/>
              <a:gdLst>
                <a:gd name="csX0" fmla="*/ 0 w 402886"/>
                <a:gd name="csY0" fmla="*/ 0 h 402886"/>
                <a:gd name="csX1" fmla="*/ 402887 w 402886"/>
                <a:gd name="csY1" fmla="*/ 0 h 402886"/>
                <a:gd name="csX2" fmla="*/ 402887 w 402886"/>
                <a:gd name="csY2" fmla="*/ 402887 h 402886"/>
                <a:gd name="csX3" fmla="*/ 0 w 402886"/>
                <a:gd name="csY3" fmla="*/ 402887 h 402886"/>
              </a:gdLst>
              <a:ahLst/>
              <a:cxnLst>
                <a:cxn ang="0">
                  <a:pos x="csX0" y="csY0"/>
                </a:cxn>
                <a:cxn ang="0">
                  <a:pos x="csX1" y="csY1"/>
                </a:cxn>
                <a:cxn ang="0">
                  <a:pos x="csX2" y="csY2"/>
                </a:cxn>
                <a:cxn ang="0">
                  <a:pos x="csX3" y="csY3"/>
                </a:cxn>
              </a:cxnLst>
              <a:rect l="l" t="t" r="r" b="b"/>
              <a:pathLst>
                <a:path w="402886" h="402886">
                  <a:moveTo>
                    <a:pt x="0" y="0"/>
                  </a:moveTo>
                  <a:lnTo>
                    <a:pt x="402887" y="0"/>
                  </a:lnTo>
                  <a:lnTo>
                    <a:pt x="402887" y="402887"/>
                  </a:lnTo>
                  <a:lnTo>
                    <a:pt x="0" y="402887"/>
                  </a:lnTo>
                  <a:close/>
                </a:path>
              </a:pathLst>
            </a:custGeom>
            <a:solidFill>
              <a:srgbClr val="000000">
                <a:alpha val="0"/>
              </a:srgbClr>
            </a:solidFill>
            <a:ln w="7560" cap="sq">
              <a:noFill/>
              <a:prstDash val="solid"/>
              <a:miter/>
            </a:ln>
          </p:spPr>
          <p:txBody>
            <a:bodyPr/>
            <a:lstStyle/>
            <a:p>
              <a:endParaRPr lang="en-US" noProof="0"/>
            </a:p>
          </p:txBody>
        </p:sp>
        <p:pic>
          <p:nvPicPr>
            <p:cNvPr id="145" name="Picture 144">
              <a:extLst>
                <a:ext uri="{FF2B5EF4-FFF2-40B4-BE49-F238E27FC236}">
                  <a16:creationId xmlns:a16="http://schemas.microsoft.com/office/drawing/2014/main" id="{79EE67C4-DE34-ADF1-1A0B-F7EFCECCF18B}"/>
                </a:ext>
              </a:extLst>
            </p:cNvPr>
            <p:cNvPicPr>
              <a:picLocks noChangeAspect="1"/>
            </p:cNvPicPr>
            <p:nvPr/>
          </p:nvPicPr>
          <p:blipFill>
            <a:blip r:embed="rId3"/>
            <a:stretch>
              <a:fillRect/>
            </a:stretch>
          </p:blipFill>
          <p:spPr>
            <a:xfrm>
              <a:off x="8607736" y="3763868"/>
              <a:ext cx="343212" cy="317714"/>
            </a:xfrm>
            <a:custGeom>
              <a:avLst/>
              <a:gdLst>
                <a:gd name="csX0" fmla="*/ 641 w 402886"/>
                <a:gd name="csY0" fmla="*/ 180 h 402886"/>
                <a:gd name="csX1" fmla="*/ 403527 w 402886"/>
                <a:gd name="csY1" fmla="*/ 180 h 402886"/>
                <a:gd name="csX2" fmla="*/ 403527 w 402886"/>
                <a:gd name="csY2" fmla="*/ 403067 h 402886"/>
                <a:gd name="csX3" fmla="*/ 641 w 402886"/>
                <a:gd name="csY3" fmla="*/ 403067 h 402886"/>
              </a:gdLst>
              <a:ahLst/>
              <a:cxnLst>
                <a:cxn ang="0">
                  <a:pos x="csX0" y="csY0"/>
                </a:cxn>
                <a:cxn ang="0">
                  <a:pos x="csX1" y="csY1"/>
                </a:cxn>
                <a:cxn ang="0">
                  <a:pos x="csX2" y="csY2"/>
                </a:cxn>
                <a:cxn ang="0">
                  <a:pos x="csX3" y="csY3"/>
                </a:cxn>
              </a:cxnLst>
              <a:rect l="l" t="t" r="r" b="b"/>
              <a:pathLst>
                <a:path w="402886" h="402886">
                  <a:moveTo>
                    <a:pt x="641" y="180"/>
                  </a:moveTo>
                  <a:lnTo>
                    <a:pt x="403527" y="180"/>
                  </a:lnTo>
                  <a:lnTo>
                    <a:pt x="403527" y="403067"/>
                  </a:lnTo>
                  <a:lnTo>
                    <a:pt x="641" y="403067"/>
                  </a:lnTo>
                  <a:close/>
                </a:path>
              </a:pathLst>
            </a:custGeom>
          </p:spPr>
        </p:pic>
        <p:sp>
          <p:nvSpPr>
            <p:cNvPr id="146" name="Freeform: Shape 982">
              <a:extLst>
                <a:ext uri="{FF2B5EF4-FFF2-40B4-BE49-F238E27FC236}">
                  <a16:creationId xmlns:a16="http://schemas.microsoft.com/office/drawing/2014/main" id="{B82502C4-D8E6-2761-2D67-854E7DD52344}"/>
                </a:ext>
              </a:extLst>
            </p:cNvPr>
            <p:cNvSpPr/>
            <p:nvPr/>
          </p:nvSpPr>
          <p:spPr>
            <a:xfrm>
              <a:off x="8607729" y="4081581"/>
              <a:ext cx="356618" cy="194732"/>
            </a:xfrm>
            <a:custGeom>
              <a:avLst/>
              <a:gdLst>
                <a:gd name="csX0" fmla="*/ 0 w 418623"/>
                <a:gd name="csY0" fmla="*/ 0 h 246935"/>
                <a:gd name="csX1" fmla="*/ 418624 w 418623"/>
                <a:gd name="csY1" fmla="*/ 0 h 246935"/>
                <a:gd name="csX2" fmla="*/ 418624 w 418623"/>
                <a:gd name="csY2" fmla="*/ 246936 h 246935"/>
                <a:gd name="csX3" fmla="*/ 0 w 418623"/>
                <a:gd name="csY3" fmla="*/ 246936 h 246935"/>
              </a:gdLst>
              <a:ahLst/>
              <a:cxnLst>
                <a:cxn ang="0">
                  <a:pos x="csX0" y="csY0"/>
                </a:cxn>
                <a:cxn ang="0">
                  <a:pos x="csX1" y="csY1"/>
                </a:cxn>
                <a:cxn ang="0">
                  <a:pos x="csX2" y="csY2"/>
                </a:cxn>
                <a:cxn ang="0">
                  <a:pos x="csX3" y="csY3"/>
                </a:cxn>
              </a:cxnLst>
              <a:rect l="l" t="t" r="r" b="b"/>
              <a:pathLst>
                <a:path w="418623" h="246935">
                  <a:moveTo>
                    <a:pt x="0" y="0"/>
                  </a:moveTo>
                  <a:lnTo>
                    <a:pt x="418624" y="0"/>
                  </a:lnTo>
                  <a:lnTo>
                    <a:pt x="418624" y="246936"/>
                  </a:lnTo>
                  <a:lnTo>
                    <a:pt x="0" y="246936"/>
                  </a:lnTo>
                  <a:close/>
                </a:path>
              </a:pathLst>
            </a:custGeom>
            <a:solidFill>
              <a:srgbClr val="000000">
                <a:alpha val="0"/>
              </a:srgbClr>
            </a:solidFill>
            <a:ln w="7560" cap="sq">
              <a:noFill/>
              <a:prstDash val="solid"/>
              <a:miter/>
            </a:ln>
          </p:spPr>
          <p:txBody>
            <a:bodyPr/>
            <a:lstStyle/>
            <a:p>
              <a:endParaRPr lang="en-US" noProof="0"/>
            </a:p>
          </p:txBody>
        </p:sp>
        <p:sp>
          <p:nvSpPr>
            <p:cNvPr id="147" name="Freeform: Shape 983">
              <a:extLst>
                <a:ext uri="{FF2B5EF4-FFF2-40B4-BE49-F238E27FC236}">
                  <a16:creationId xmlns:a16="http://schemas.microsoft.com/office/drawing/2014/main" id="{A27B858C-CA0C-409D-8452-FCCA11B4BE56}"/>
                </a:ext>
              </a:extLst>
            </p:cNvPr>
            <p:cNvSpPr/>
            <p:nvPr/>
          </p:nvSpPr>
          <p:spPr>
            <a:xfrm>
              <a:off x="8751909" y="4139362"/>
              <a:ext cx="71148" cy="79651"/>
            </a:xfrm>
            <a:custGeom>
              <a:avLst/>
              <a:gdLst>
                <a:gd name="csX0" fmla="*/ 0 w 83519"/>
                <a:gd name="csY0" fmla="*/ 101003 h 101003"/>
                <a:gd name="csX1" fmla="*/ 0 w 83519"/>
                <a:gd name="csY1" fmla="*/ 0 h 101003"/>
                <a:gd name="csX2" fmla="*/ 34849 w 83519"/>
                <a:gd name="csY2" fmla="*/ 0 h 101003"/>
                <a:gd name="csX3" fmla="*/ 52805 w 83519"/>
                <a:gd name="csY3" fmla="*/ 1536 h 101003"/>
                <a:gd name="csX4" fmla="*/ 67572 w 83519"/>
                <a:gd name="csY4" fmla="*/ 8742 h 101003"/>
                <a:gd name="csX5" fmla="*/ 79503 w 83519"/>
                <a:gd name="csY5" fmla="*/ 25989 h 101003"/>
                <a:gd name="csX6" fmla="*/ 83520 w 83519"/>
                <a:gd name="csY6" fmla="*/ 49970 h 101003"/>
                <a:gd name="csX7" fmla="*/ 80803 w 83519"/>
                <a:gd name="csY7" fmla="*/ 70407 h 101003"/>
                <a:gd name="csX8" fmla="*/ 73833 w 83519"/>
                <a:gd name="csY8" fmla="*/ 85055 h 101003"/>
                <a:gd name="csX9" fmla="*/ 64737 w 83519"/>
                <a:gd name="csY9" fmla="*/ 94270 h 101003"/>
                <a:gd name="csX10" fmla="*/ 52687 w 83519"/>
                <a:gd name="csY10" fmla="*/ 99349 h 101003"/>
                <a:gd name="csX11" fmla="*/ 36503 w 83519"/>
                <a:gd name="csY11" fmla="*/ 101003 h 101003"/>
                <a:gd name="csX12" fmla="*/ 0 w 83519"/>
                <a:gd name="csY12" fmla="*/ 101003 h 101003"/>
                <a:gd name="csX13" fmla="*/ 13349 w 83519"/>
                <a:gd name="csY13" fmla="*/ 89072 h 101003"/>
                <a:gd name="csX14" fmla="*/ 34967 w 83519"/>
                <a:gd name="csY14" fmla="*/ 89072 h 101003"/>
                <a:gd name="csX15" fmla="*/ 50561 w 83519"/>
                <a:gd name="csY15" fmla="*/ 87300 h 101003"/>
                <a:gd name="csX16" fmla="*/ 59657 w 83519"/>
                <a:gd name="csY16" fmla="*/ 81984 h 101003"/>
                <a:gd name="csX17" fmla="*/ 66981 w 83519"/>
                <a:gd name="csY17" fmla="*/ 69226 h 101003"/>
                <a:gd name="csX18" fmla="*/ 69698 w 83519"/>
                <a:gd name="csY18" fmla="*/ 49734 h 101003"/>
                <a:gd name="csX19" fmla="*/ 64500 w 83519"/>
                <a:gd name="csY19" fmla="*/ 25398 h 101003"/>
                <a:gd name="csX20" fmla="*/ 51860 w 83519"/>
                <a:gd name="csY20" fmla="*/ 14058 h 101003"/>
                <a:gd name="csX21" fmla="*/ 34613 w 83519"/>
                <a:gd name="csY21" fmla="*/ 11931 h 101003"/>
                <a:gd name="csX22" fmla="*/ 13349 w 83519"/>
                <a:gd name="csY22" fmla="*/ 11931 h 101003"/>
                <a:gd name="csX23" fmla="*/ 13349 w 83519"/>
                <a:gd name="csY23" fmla="*/ 89072 h 1010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83519" h="101003">
                  <a:moveTo>
                    <a:pt x="0" y="101003"/>
                  </a:moveTo>
                  <a:lnTo>
                    <a:pt x="0" y="0"/>
                  </a:lnTo>
                  <a:lnTo>
                    <a:pt x="34849" y="0"/>
                  </a:lnTo>
                  <a:cubicBezTo>
                    <a:pt x="42646" y="0"/>
                    <a:pt x="48631" y="512"/>
                    <a:pt x="52805" y="1536"/>
                  </a:cubicBezTo>
                  <a:cubicBezTo>
                    <a:pt x="58554" y="2796"/>
                    <a:pt x="63477" y="5198"/>
                    <a:pt x="67572" y="8742"/>
                  </a:cubicBezTo>
                  <a:cubicBezTo>
                    <a:pt x="72927" y="13231"/>
                    <a:pt x="76904" y="18980"/>
                    <a:pt x="79503" y="25989"/>
                  </a:cubicBezTo>
                  <a:cubicBezTo>
                    <a:pt x="82181" y="32998"/>
                    <a:pt x="83520" y="40992"/>
                    <a:pt x="83520" y="49970"/>
                  </a:cubicBezTo>
                  <a:cubicBezTo>
                    <a:pt x="83520" y="57609"/>
                    <a:pt x="82614" y="64422"/>
                    <a:pt x="80803" y="70407"/>
                  </a:cubicBezTo>
                  <a:cubicBezTo>
                    <a:pt x="78991" y="76313"/>
                    <a:pt x="76668" y="81196"/>
                    <a:pt x="73833" y="85055"/>
                  </a:cubicBezTo>
                  <a:cubicBezTo>
                    <a:pt x="71076" y="88914"/>
                    <a:pt x="68044" y="91986"/>
                    <a:pt x="64737" y="94270"/>
                  </a:cubicBezTo>
                  <a:cubicBezTo>
                    <a:pt x="61429" y="96475"/>
                    <a:pt x="57412" y="98168"/>
                    <a:pt x="52687" y="99349"/>
                  </a:cubicBezTo>
                  <a:cubicBezTo>
                    <a:pt x="47962" y="100452"/>
                    <a:pt x="42567" y="101003"/>
                    <a:pt x="36503" y="101003"/>
                  </a:cubicBezTo>
                  <a:lnTo>
                    <a:pt x="0" y="101003"/>
                  </a:lnTo>
                  <a:close/>
                  <a:moveTo>
                    <a:pt x="13349" y="89072"/>
                  </a:moveTo>
                  <a:lnTo>
                    <a:pt x="34967" y="89072"/>
                  </a:lnTo>
                  <a:cubicBezTo>
                    <a:pt x="41583" y="89072"/>
                    <a:pt x="46780" y="88481"/>
                    <a:pt x="50561" y="87300"/>
                  </a:cubicBezTo>
                  <a:cubicBezTo>
                    <a:pt x="54341" y="86040"/>
                    <a:pt x="57373" y="84268"/>
                    <a:pt x="59657" y="81984"/>
                  </a:cubicBezTo>
                  <a:cubicBezTo>
                    <a:pt x="62807" y="78834"/>
                    <a:pt x="65249" y="74581"/>
                    <a:pt x="66981" y="69226"/>
                  </a:cubicBezTo>
                  <a:cubicBezTo>
                    <a:pt x="68793" y="63870"/>
                    <a:pt x="69698" y="57373"/>
                    <a:pt x="69698" y="49734"/>
                  </a:cubicBezTo>
                  <a:cubicBezTo>
                    <a:pt x="69698" y="39180"/>
                    <a:pt x="67966" y="31069"/>
                    <a:pt x="64500" y="25398"/>
                  </a:cubicBezTo>
                  <a:cubicBezTo>
                    <a:pt x="61035" y="19728"/>
                    <a:pt x="56822" y="15948"/>
                    <a:pt x="51860" y="14058"/>
                  </a:cubicBezTo>
                  <a:cubicBezTo>
                    <a:pt x="48316" y="12640"/>
                    <a:pt x="42567" y="11931"/>
                    <a:pt x="34613" y="11931"/>
                  </a:cubicBezTo>
                  <a:lnTo>
                    <a:pt x="13349" y="11931"/>
                  </a:lnTo>
                  <a:lnTo>
                    <a:pt x="13349" y="89072"/>
                  </a:lnTo>
                  <a:close/>
                </a:path>
              </a:pathLst>
            </a:custGeom>
            <a:solidFill>
              <a:srgbClr val="000000"/>
            </a:solidFill>
            <a:ln w="7560" cap="sq">
              <a:noFill/>
              <a:prstDash val="solid"/>
              <a:miter/>
            </a:ln>
          </p:spPr>
          <p:txBody>
            <a:bodyPr/>
            <a:lstStyle/>
            <a:p>
              <a:endParaRPr lang="en-US" noProof="0"/>
            </a:p>
          </p:txBody>
        </p:sp>
        <p:sp>
          <p:nvSpPr>
            <p:cNvPr id="148" name="Freeform: Shape 984">
              <a:extLst>
                <a:ext uri="{FF2B5EF4-FFF2-40B4-BE49-F238E27FC236}">
                  <a16:creationId xmlns:a16="http://schemas.microsoft.com/office/drawing/2014/main" id="{BF3671EA-2468-80DE-FD23-5E05E3F7B228}"/>
                </a:ext>
              </a:extLst>
            </p:cNvPr>
            <p:cNvSpPr/>
            <p:nvPr/>
          </p:nvSpPr>
          <p:spPr>
            <a:xfrm>
              <a:off x="6476588" y="3763868"/>
              <a:ext cx="346248" cy="320525"/>
            </a:xfrm>
            <a:custGeom>
              <a:avLst/>
              <a:gdLst>
                <a:gd name="csX0" fmla="*/ 0 w 406450"/>
                <a:gd name="csY0" fmla="*/ 0 h 406450"/>
                <a:gd name="csX1" fmla="*/ 406451 w 406450"/>
                <a:gd name="csY1" fmla="*/ 0 h 406450"/>
                <a:gd name="csX2" fmla="*/ 406451 w 406450"/>
                <a:gd name="csY2" fmla="*/ 406451 h 406450"/>
                <a:gd name="csX3" fmla="*/ 0 w 406450"/>
                <a:gd name="csY3" fmla="*/ 406451 h 406450"/>
              </a:gdLst>
              <a:ahLst/>
              <a:cxnLst>
                <a:cxn ang="0">
                  <a:pos x="csX0" y="csY0"/>
                </a:cxn>
                <a:cxn ang="0">
                  <a:pos x="csX1" y="csY1"/>
                </a:cxn>
                <a:cxn ang="0">
                  <a:pos x="csX2" y="csY2"/>
                </a:cxn>
                <a:cxn ang="0">
                  <a:pos x="csX3" y="csY3"/>
                </a:cxn>
              </a:cxnLst>
              <a:rect l="l" t="t" r="r" b="b"/>
              <a:pathLst>
                <a:path w="406450" h="406450">
                  <a:moveTo>
                    <a:pt x="0" y="0"/>
                  </a:moveTo>
                  <a:lnTo>
                    <a:pt x="406451" y="0"/>
                  </a:lnTo>
                  <a:lnTo>
                    <a:pt x="406451" y="406451"/>
                  </a:lnTo>
                  <a:lnTo>
                    <a:pt x="0" y="406451"/>
                  </a:lnTo>
                  <a:close/>
                </a:path>
              </a:pathLst>
            </a:custGeom>
            <a:solidFill>
              <a:srgbClr val="000000">
                <a:alpha val="0"/>
              </a:srgbClr>
            </a:solidFill>
            <a:ln w="7560" cap="sq">
              <a:noFill/>
              <a:prstDash val="solid"/>
              <a:miter/>
            </a:ln>
          </p:spPr>
          <p:txBody>
            <a:bodyPr/>
            <a:lstStyle/>
            <a:p>
              <a:endParaRPr lang="en-US" noProof="0"/>
            </a:p>
          </p:txBody>
        </p:sp>
        <p:pic>
          <p:nvPicPr>
            <p:cNvPr id="149" name="Picture 148">
              <a:extLst>
                <a:ext uri="{FF2B5EF4-FFF2-40B4-BE49-F238E27FC236}">
                  <a16:creationId xmlns:a16="http://schemas.microsoft.com/office/drawing/2014/main" id="{2C7651D9-9E1C-47D4-4E8D-02C0BB4EADC6}"/>
                </a:ext>
              </a:extLst>
            </p:cNvPr>
            <p:cNvPicPr>
              <a:picLocks noChangeAspect="1"/>
            </p:cNvPicPr>
            <p:nvPr/>
          </p:nvPicPr>
          <p:blipFill>
            <a:blip r:embed="rId5"/>
            <a:stretch>
              <a:fillRect/>
            </a:stretch>
          </p:blipFill>
          <p:spPr>
            <a:xfrm>
              <a:off x="6476588" y="3763868"/>
              <a:ext cx="346248" cy="320525"/>
            </a:xfrm>
            <a:custGeom>
              <a:avLst/>
              <a:gdLst>
                <a:gd name="csX0" fmla="*/ 310 w 406450"/>
                <a:gd name="csY0" fmla="*/ 181 h 406450"/>
                <a:gd name="csX1" fmla="*/ 406761 w 406450"/>
                <a:gd name="csY1" fmla="*/ 181 h 406450"/>
                <a:gd name="csX2" fmla="*/ 406761 w 406450"/>
                <a:gd name="csY2" fmla="*/ 406632 h 406450"/>
                <a:gd name="csX3" fmla="*/ 310 w 406450"/>
                <a:gd name="csY3" fmla="*/ 406632 h 406450"/>
              </a:gdLst>
              <a:ahLst/>
              <a:cxnLst>
                <a:cxn ang="0">
                  <a:pos x="csX0" y="csY0"/>
                </a:cxn>
                <a:cxn ang="0">
                  <a:pos x="csX1" y="csY1"/>
                </a:cxn>
                <a:cxn ang="0">
                  <a:pos x="csX2" y="csY2"/>
                </a:cxn>
                <a:cxn ang="0">
                  <a:pos x="csX3" y="csY3"/>
                </a:cxn>
              </a:cxnLst>
              <a:rect l="l" t="t" r="r" b="b"/>
              <a:pathLst>
                <a:path w="406450" h="406450">
                  <a:moveTo>
                    <a:pt x="310" y="181"/>
                  </a:moveTo>
                  <a:lnTo>
                    <a:pt x="406761" y="181"/>
                  </a:lnTo>
                  <a:lnTo>
                    <a:pt x="406761" y="406632"/>
                  </a:lnTo>
                  <a:lnTo>
                    <a:pt x="310" y="406632"/>
                  </a:lnTo>
                  <a:close/>
                </a:path>
              </a:pathLst>
            </a:custGeom>
          </p:spPr>
        </p:pic>
        <p:sp>
          <p:nvSpPr>
            <p:cNvPr id="150" name="Freeform: Shape 986">
              <a:extLst>
                <a:ext uri="{FF2B5EF4-FFF2-40B4-BE49-F238E27FC236}">
                  <a16:creationId xmlns:a16="http://schemas.microsoft.com/office/drawing/2014/main" id="{DF167215-6C22-0836-1B8A-ABFE09760AEC}"/>
                </a:ext>
              </a:extLst>
            </p:cNvPr>
            <p:cNvSpPr/>
            <p:nvPr/>
          </p:nvSpPr>
          <p:spPr>
            <a:xfrm>
              <a:off x="6440773" y="4084400"/>
              <a:ext cx="417880" cy="157550"/>
            </a:xfrm>
            <a:custGeom>
              <a:avLst/>
              <a:gdLst>
                <a:gd name="csX0" fmla="*/ 0 w 490537"/>
                <a:gd name="csY0" fmla="*/ 0 h 199786"/>
                <a:gd name="csX1" fmla="*/ 490538 w 490537"/>
                <a:gd name="csY1" fmla="*/ 0 h 199786"/>
                <a:gd name="csX2" fmla="*/ 490538 w 490537"/>
                <a:gd name="csY2" fmla="*/ 199787 h 199786"/>
                <a:gd name="csX3" fmla="*/ 0 w 490537"/>
                <a:gd name="csY3" fmla="*/ 199787 h 199786"/>
              </a:gdLst>
              <a:ahLst/>
              <a:cxnLst>
                <a:cxn ang="0">
                  <a:pos x="csX0" y="csY0"/>
                </a:cxn>
                <a:cxn ang="0">
                  <a:pos x="csX1" y="csY1"/>
                </a:cxn>
                <a:cxn ang="0">
                  <a:pos x="csX2" y="csY2"/>
                </a:cxn>
                <a:cxn ang="0">
                  <a:pos x="csX3" y="csY3"/>
                </a:cxn>
              </a:cxnLst>
              <a:rect l="l" t="t" r="r" b="b"/>
              <a:pathLst>
                <a:path w="490537" h="199786">
                  <a:moveTo>
                    <a:pt x="0" y="0"/>
                  </a:moveTo>
                  <a:lnTo>
                    <a:pt x="490538" y="0"/>
                  </a:lnTo>
                  <a:lnTo>
                    <a:pt x="490538" y="199787"/>
                  </a:lnTo>
                  <a:lnTo>
                    <a:pt x="0" y="199787"/>
                  </a:lnTo>
                  <a:close/>
                </a:path>
              </a:pathLst>
            </a:custGeom>
            <a:solidFill>
              <a:srgbClr val="000000">
                <a:alpha val="0"/>
              </a:srgbClr>
            </a:solidFill>
            <a:ln w="7560" cap="sq">
              <a:noFill/>
              <a:prstDash val="solid"/>
              <a:miter/>
            </a:ln>
          </p:spPr>
          <p:txBody>
            <a:bodyPr/>
            <a:lstStyle/>
            <a:p>
              <a:endParaRPr lang="en-US" noProof="0"/>
            </a:p>
          </p:txBody>
        </p:sp>
        <p:sp>
          <p:nvSpPr>
            <p:cNvPr id="151" name="Freeform: Shape 987">
              <a:extLst>
                <a:ext uri="{FF2B5EF4-FFF2-40B4-BE49-F238E27FC236}">
                  <a16:creationId xmlns:a16="http://schemas.microsoft.com/office/drawing/2014/main" id="{0CB91E2E-FFAF-5DF0-6BC9-DBEE055AFC72}"/>
                </a:ext>
              </a:extLst>
            </p:cNvPr>
            <p:cNvSpPr/>
            <p:nvPr/>
          </p:nvSpPr>
          <p:spPr>
            <a:xfrm>
              <a:off x="6509353" y="4122286"/>
              <a:ext cx="264111" cy="82351"/>
            </a:xfrm>
            <a:custGeom>
              <a:avLst/>
              <a:gdLst>
                <a:gd name="csX0" fmla="*/ 0 w 310032"/>
                <a:gd name="csY0" fmla="*/ 70171 h 104428"/>
                <a:gd name="csX1" fmla="*/ 12522 w 310032"/>
                <a:gd name="csY1" fmla="*/ 69107 h 104428"/>
                <a:gd name="csX2" fmla="*/ 16657 w 310032"/>
                <a:gd name="csY2" fmla="*/ 81511 h 104428"/>
                <a:gd name="csX3" fmla="*/ 26816 w 310032"/>
                <a:gd name="csY3" fmla="*/ 89426 h 104428"/>
                <a:gd name="csX4" fmla="*/ 42410 w 310032"/>
                <a:gd name="csY4" fmla="*/ 92379 h 104428"/>
                <a:gd name="csX5" fmla="*/ 55877 w 310032"/>
                <a:gd name="csY5" fmla="*/ 90135 h 104428"/>
                <a:gd name="csX6" fmla="*/ 64618 w 310032"/>
                <a:gd name="csY6" fmla="*/ 83992 h 104428"/>
                <a:gd name="csX7" fmla="*/ 67454 w 310032"/>
                <a:gd name="csY7" fmla="*/ 75250 h 104428"/>
                <a:gd name="csX8" fmla="*/ 64618 w 310032"/>
                <a:gd name="csY8" fmla="*/ 66981 h 104428"/>
                <a:gd name="csX9" fmla="*/ 55640 w 310032"/>
                <a:gd name="csY9" fmla="*/ 60956 h 104428"/>
                <a:gd name="csX10" fmla="*/ 37566 w 310032"/>
                <a:gd name="csY10" fmla="*/ 56113 h 104428"/>
                <a:gd name="csX11" fmla="*/ 18192 w 310032"/>
                <a:gd name="csY11" fmla="*/ 49734 h 104428"/>
                <a:gd name="csX12" fmla="*/ 7324 w 310032"/>
                <a:gd name="csY12" fmla="*/ 40401 h 104428"/>
                <a:gd name="csX13" fmla="*/ 3780 w 310032"/>
                <a:gd name="csY13" fmla="*/ 27761 h 104428"/>
                <a:gd name="csX14" fmla="*/ 8151 w 310032"/>
                <a:gd name="csY14" fmla="*/ 13585 h 104428"/>
                <a:gd name="csX15" fmla="*/ 20791 w 310032"/>
                <a:gd name="csY15" fmla="*/ 3426 h 104428"/>
                <a:gd name="csX16" fmla="*/ 39338 w 310032"/>
                <a:gd name="csY16" fmla="*/ 0 h 104428"/>
                <a:gd name="csX17" fmla="*/ 59066 w 310032"/>
                <a:gd name="csY17" fmla="*/ 3662 h 104428"/>
                <a:gd name="csX18" fmla="*/ 72297 w 310032"/>
                <a:gd name="csY18" fmla="*/ 14294 h 104428"/>
                <a:gd name="csX19" fmla="*/ 77259 w 310032"/>
                <a:gd name="csY19" fmla="*/ 30124 h 104428"/>
                <a:gd name="csX20" fmla="*/ 64500 w 310032"/>
                <a:gd name="csY20" fmla="*/ 31069 h 104428"/>
                <a:gd name="csX21" fmla="*/ 57412 w 310032"/>
                <a:gd name="csY21" fmla="*/ 16657 h 104428"/>
                <a:gd name="csX22" fmla="*/ 39929 w 310032"/>
                <a:gd name="csY22" fmla="*/ 11695 h 104428"/>
                <a:gd name="csX23" fmla="*/ 22209 w 310032"/>
                <a:gd name="csY23" fmla="*/ 16184 h 104428"/>
                <a:gd name="csX24" fmla="*/ 16657 w 310032"/>
                <a:gd name="csY24" fmla="*/ 26934 h 104428"/>
                <a:gd name="csX25" fmla="*/ 20673 w 310032"/>
                <a:gd name="csY25" fmla="*/ 35794 h 104428"/>
                <a:gd name="csX26" fmla="*/ 40756 w 310032"/>
                <a:gd name="csY26" fmla="*/ 43118 h 104428"/>
                <a:gd name="csX27" fmla="*/ 63083 w 310032"/>
                <a:gd name="csY27" fmla="*/ 49497 h 104428"/>
                <a:gd name="csX28" fmla="*/ 76077 w 310032"/>
                <a:gd name="csY28" fmla="*/ 59775 h 104428"/>
                <a:gd name="csX29" fmla="*/ 80330 w 310032"/>
                <a:gd name="csY29" fmla="*/ 74187 h 104428"/>
                <a:gd name="csX30" fmla="*/ 75723 w 310032"/>
                <a:gd name="csY30" fmla="*/ 89426 h 104428"/>
                <a:gd name="csX31" fmla="*/ 62492 w 310032"/>
                <a:gd name="csY31" fmla="*/ 100531 h 104428"/>
                <a:gd name="csX32" fmla="*/ 43000 w 310032"/>
                <a:gd name="csY32" fmla="*/ 104429 h 104428"/>
                <a:gd name="csX33" fmla="*/ 19964 w 310032"/>
                <a:gd name="csY33" fmla="*/ 100412 h 104428"/>
                <a:gd name="csX34" fmla="*/ 5434 w 310032"/>
                <a:gd name="csY34" fmla="*/ 88363 h 104428"/>
                <a:gd name="csX35" fmla="*/ 0 w 310032"/>
                <a:gd name="csY35" fmla="*/ 70171 h 104428"/>
                <a:gd name="csX36" fmla="*/ 87464 w 310032"/>
                <a:gd name="csY36" fmla="*/ 102657 h 104428"/>
                <a:gd name="csX37" fmla="*/ 126211 w 310032"/>
                <a:gd name="csY37" fmla="*/ 1654 h 104428"/>
                <a:gd name="csX38" fmla="*/ 140623 w 310032"/>
                <a:gd name="csY38" fmla="*/ 1654 h 104428"/>
                <a:gd name="csX39" fmla="*/ 181969 w 310032"/>
                <a:gd name="csY39" fmla="*/ 102657 h 104428"/>
                <a:gd name="csX40" fmla="*/ 166730 w 310032"/>
                <a:gd name="csY40" fmla="*/ 102657 h 104428"/>
                <a:gd name="csX41" fmla="*/ 155035 w 310032"/>
                <a:gd name="csY41" fmla="*/ 72061 h 104428"/>
                <a:gd name="csX42" fmla="*/ 112744 w 310032"/>
                <a:gd name="csY42" fmla="*/ 72061 h 104428"/>
                <a:gd name="csX43" fmla="*/ 101639 w 310032"/>
                <a:gd name="csY43" fmla="*/ 102657 h 104428"/>
                <a:gd name="csX44" fmla="*/ 87464 w 310032"/>
                <a:gd name="csY44" fmla="*/ 102657 h 104428"/>
                <a:gd name="csX45" fmla="*/ 116642 w 310032"/>
                <a:gd name="csY45" fmla="*/ 61193 h 104428"/>
                <a:gd name="csX46" fmla="*/ 150901 w 310032"/>
                <a:gd name="csY46" fmla="*/ 61193 h 104428"/>
                <a:gd name="csX47" fmla="*/ 140269 w 310032"/>
                <a:gd name="csY47" fmla="*/ 33195 h 104428"/>
                <a:gd name="csX48" fmla="*/ 133181 w 310032"/>
                <a:gd name="csY48" fmla="*/ 12286 h 104428"/>
                <a:gd name="csX49" fmla="*/ 127747 w 310032"/>
                <a:gd name="csY49" fmla="*/ 31541 h 104428"/>
                <a:gd name="csX50" fmla="*/ 116642 w 310032"/>
                <a:gd name="csY50" fmla="*/ 61193 h 104428"/>
                <a:gd name="csX51" fmla="*/ 207926 w 310032"/>
                <a:gd name="csY51" fmla="*/ 102657 h 104428"/>
                <a:gd name="csX52" fmla="*/ 207926 w 310032"/>
                <a:gd name="csY52" fmla="*/ 13585 h 104428"/>
                <a:gd name="csX53" fmla="*/ 174613 w 310032"/>
                <a:gd name="csY53" fmla="*/ 13585 h 104428"/>
                <a:gd name="csX54" fmla="*/ 174613 w 310032"/>
                <a:gd name="csY54" fmla="*/ 1654 h 104428"/>
                <a:gd name="csX55" fmla="*/ 254588 w 310032"/>
                <a:gd name="csY55" fmla="*/ 1654 h 104428"/>
                <a:gd name="csX56" fmla="*/ 254588 w 310032"/>
                <a:gd name="csY56" fmla="*/ 13585 h 104428"/>
                <a:gd name="csX57" fmla="*/ 221275 w 310032"/>
                <a:gd name="csY57" fmla="*/ 13585 h 104428"/>
                <a:gd name="csX58" fmla="*/ 221275 w 310032"/>
                <a:gd name="csY58" fmla="*/ 102657 h 104428"/>
                <a:gd name="csX59" fmla="*/ 207926 w 310032"/>
                <a:gd name="csY59" fmla="*/ 102657 h 104428"/>
                <a:gd name="csX60" fmla="*/ 310033 w 310032"/>
                <a:gd name="csY60" fmla="*/ 102657 h 104428"/>
                <a:gd name="csX61" fmla="*/ 297629 w 310032"/>
                <a:gd name="csY61" fmla="*/ 102657 h 104428"/>
                <a:gd name="csX62" fmla="*/ 297629 w 310032"/>
                <a:gd name="csY62" fmla="*/ 23626 h 104428"/>
                <a:gd name="csX63" fmla="*/ 285816 w 310032"/>
                <a:gd name="csY63" fmla="*/ 32250 h 104428"/>
                <a:gd name="csX64" fmla="*/ 272821 w 310032"/>
                <a:gd name="csY64" fmla="*/ 38629 h 104428"/>
                <a:gd name="csX65" fmla="*/ 272821 w 310032"/>
                <a:gd name="csY65" fmla="*/ 26580 h 104428"/>
                <a:gd name="csX66" fmla="*/ 291013 w 310032"/>
                <a:gd name="csY66" fmla="*/ 14767 h 104428"/>
                <a:gd name="csX67" fmla="*/ 302000 w 310032"/>
                <a:gd name="csY67" fmla="*/ 1299 h 104428"/>
                <a:gd name="csX68" fmla="*/ 310033 w 310032"/>
                <a:gd name="csY68" fmla="*/ 1299 h 104428"/>
                <a:gd name="csX69" fmla="*/ 310033 w 310032"/>
                <a:gd name="csY69" fmla="*/ 102657 h 1044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Lst>
              <a:rect l="l" t="t" r="r" b="b"/>
              <a:pathLst>
                <a:path w="310032" h="104428">
                  <a:moveTo>
                    <a:pt x="0" y="70171"/>
                  </a:moveTo>
                  <a:lnTo>
                    <a:pt x="12522" y="69107"/>
                  </a:lnTo>
                  <a:cubicBezTo>
                    <a:pt x="13152" y="74148"/>
                    <a:pt x="14530" y="78282"/>
                    <a:pt x="16657" y="81511"/>
                  </a:cubicBezTo>
                  <a:cubicBezTo>
                    <a:pt x="18862" y="84740"/>
                    <a:pt x="22248" y="87378"/>
                    <a:pt x="26816" y="89426"/>
                  </a:cubicBezTo>
                  <a:cubicBezTo>
                    <a:pt x="31462" y="91395"/>
                    <a:pt x="36660" y="92379"/>
                    <a:pt x="42410" y="92379"/>
                  </a:cubicBezTo>
                  <a:cubicBezTo>
                    <a:pt x="47450" y="92379"/>
                    <a:pt x="51939" y="91631"/>
                    <a:pt x="55877" y="90135"/>
                  </a:cubicBezTo>
                  <a:cubicBezTo>
                    <a:pt x="59814" y="88639"/>
                    <a:pt x="62728" y="86591"/>
                    <a:pt x="64618" y="83992"/>
                  </a:cubicBezTo>
                  <a:cubicBezTo>
                    <a:pt x="66509" y="81315"/>
                    <a:pt x="67454" y="78400"/>
                    <a:pt x="67454" y="75250"/>
                  </a:cubicBezTo>
                  <a:cubicBezTo>
                    <a:pt x="67454" y="72100"/>
                    <a:pt x="66509" y="69344"/>
                    <a:pt x="64618" y="66981"/>
                  </a:cubicBezTo>
                  <a:cubicBezTo>
                    <a:pt x="62807" y="64618"/>
                    <a:pt x="59814" y="62610"/>
                    <a:pt x="55640" y="60956"/>
                  </a:cubicBezTo>
                  <a:cubicBezTo>
                    <a:pt x="52884" y="59933"/>
                    <a:pt x="46859" y="58318"/>
                    <a:pt x="37566" y="56113"/>
                  </a:cubicBezTo>
                  <a:cubicBezTo>
                    <a:pt x="28352" y="53829"/>
                    <a:pt x="21894" y="51703"/>
                    <a:pt x="18192" y="49734"/>
                  </a:cubicBezTo>
                  <a:cubicBezTo>
                    <a:pt x="13310" y="47213"/>
                    <a:pt x="9687" y="44103"/>
                    <a:pt x="7324" y="40401"/>
                  </a:cubicBezTo>
                  <a:cubicBezTo>
                    <a:pt x="4962" y="36621"/>
                    <a:pt x="3780" y="32408"/>
                    <a:pt x="3780" y="27761"/>
                  </a:cubicBezTo>
                  <a:cubicBezTo>
                    <a:pt x="3780" y="22721"/>
                    <a:pt x="5237" y="17996"/>
                    <a:pt x="8151" y="13585"/>
                  </a:cubicBezTo>
                  <a:cubicBezTo>
                    <a:pt x="11065" y="9096"/>
                    <a:pt x="15278" y="5710"/>
                    <a:pt x="20791" y="3426"/>
                  </a:cubicBezTo>
                  <a:cubicBezTo>
                    <a:pt x="26383" y="1142"/>
                    <a:pt x="32565" y="0"/>
                    <a:pt x="39338" y="0"/>
                  </a:cubicBezTo>
                  <a:cubicBezTo>
                    <a:pt x="46820" y="0"/>
                    <a:pt x="53396" y="1221"/>
                    <a:pt x="59066" y="3662"/>
                  </a:cubicBezTo>
                  <a:cubicBezTo>
                    <a:pt x="64815" y="6025"/>
                    <a:pt x="69226" y="9569"/>
                    <a:pt x="72297" y="14294"/>
                  </a:cubicBezTo>
                  <a:cubicBezTo>
                    <a:pt x="75368" y="18941"/>
                    <a:pt x="77022" y="24217"/>
                    <a:pt x="77259" y="30124"/>
                  </a:cubicBezTo>
                  <a:lnTo>
                    <a:pt x="64500" y="31069"/>
                  </a:lnTo>
                  <a:cubicBezTo>
                    <a:pt x="63791" y="24690"/>
                    <a:pt x="61429" y="19886"/>
                    <a:pt x="57412" y="16657"/>
                  </a:cubicBezTo>
                  <a:cubicBezTo>
                    <a:pt x="53475" y="13349"/>
                    <a:pt x="47647" y="11695"/>
                    <a:pt x="39929" y="11695"/>
                  </a:cubicBezTo>
                  <a:cubicBezTo>
                    <a:pt x="31817" y="11695"/>
                    <a:pt x="25910" y="13191"/>
                    <a:pt x="22209" y="16184"/>
                  </a:cubicBezTo>
                  <a:cubicBezTo>
                    <a:pt x="18508" y="19177"/>
                    <a:pt x="16657" y="22760"/>
                    <a:pt x="16657" y="26934"/>
                  </a:cubicBezTo>
                  <a:cubicBezTo>
                    <a:pt x="16657" y="30557"/>
                    <a:pt x="17995" y="33510"/>
                    <a:pt x="20673" y="35794"/>
                  </a:cubicBezTo>
                  <a:cubicBezTo>
                    <a:pt x="23193" y="38157"/>
                    <a:pt x="29887" y="40598"/>
                    <a:pt x="40756" y="43118"/>
                  </a:cubicBezTo>
                  <a:cubicBezTo>
                    <a:pt x="51624" y="45560"/>
                    <a:pt x="59066" y="47686"/>
                    <a:pt x="63083" y="49497"/>
                  </a:cubicBezTo>
                  <a:cubicBezTo>
                    <a:pt x="68989" y="52175"/>
                    <a:pt x="73321" y="55601"/>
                    <a:pt x="76077" y="59775"/>
                  </a:cubicBezTo>
                  <a:cubicBezTo>
                    <a:pt x="78912" y="63949"/>
                    <a:pt x="80330" y="68753"/>
                    <a:pt x="80330" y="74187"/>
                  </a:cubicBezTo>
                  <a:cubicBezTo>
                    <a:pt x="80330" y="79543"/>
                    <a:pt x="78794" y="84622"/>
                    <a:pt x="75723" y="89426"/>
                  </a:cubicBezTo>
                  <a:cubicBezTo>
                    <a:pt x="72651" y="94151"/>
                    <a:pt x="68241" y="97853"/>
                    <a:pt x="62492" y="100531"/>
                  </a:cubicBezTo>
                  <a:cubicBezTo>
                    <a:pt x="56743" y="103130"/>
                    <a:pt x="50245" y="104429"/>
                    <a:pt x="43000" y="104429"/>
                  </a:cubicBezTo>
                  <a:cubicBezTo>
                    <a:pt x="33865" y="104429"/>
                    <a:pt x="26186" y="103090"/>
                    <a:pt x="19964" y="100412"/>
                  </a:cubicBezTo>
                  <a:cubicBezTo>
                    <a:pt x="13821" y="97735"/>
                    <a:pt x="8978" y="93718"/>
                    <a:pt x="5434" y="88363"/>
                  </a:cubicBezTo>
                  <a:cubicBezTo>
                    <a:pt x="1969" y="83008"/>
                    <a:pt x="157" y="76944"/>
                    <a:pt x="0" y="70171"/>
                  </a:cubicBezTo>
                  <a:close/>
                  <a:moveTo>
                    <a:pt x="87464" y="102657"/>
                  </a:moveTo>
                  <a:lnTo>
                    <a:pt x="126211" y="1654"/>
                  </a:lnTo>
                  <a:lnTo>
                    <a:pt x="140623" y="1654"/>
                  </a:lnTo>
                  <a:lnTo>
                    <a:pt x="181969" y="102657"/>
                  </a:lnTo>
                  <a:lnTo>
                    <a:pt x="166730" y="102657"/>
                  </a:lnTo>
                  <a:lnTo>
                    <a:pt x="155035" y="72061"/>
                  </a:lnTo>
                  <a:lnTo>
                    <a:pt x="112744" y="72061"/>
                  </a:lnTo>
                  <a:lnTo>
                    <a:pt x="101639" y="102657"/>
                  </a:lnTo>
                  <a:lnTo>
                    <a:pt x="87464" y="102657"/>
                  </a:lnTo>
                  <a:close/>
                  <a:moveTo>
                    <a:pt x="116642" y="61193"/>
                  </a:moveTo>
                  <a:lnTo>
                    <a:pt x="150901" y="61193"/>
                  </a:lnTo>
                  <a:lnTo>
                    <a:pt x="140269" y="33195"/>
                  </a:lnTo>
                  <a:cubicBezTo>
                    <a:pt x="137118" y="24690"/>
                    <a:pt x="134756" y="17720"/>
                    <a:pt x="133181" y="12286"/>
                  </a:cubicBezTo>
                  <a:cubicBezTo>
                    <a:pt x="131842" y="18744"/>
                    <a:pt x="130030" y="25162"/>
                    <a:pt x="127747" y="31541"/>
                  </a:cubicBezTo>
                  <a:lnTo>
                    <a:pt x="116642" y="61193"/>
                  </a:lnTo>
                  <a:close/>
                  <a:moveTo>
                    <a:pt x="207926" y="102657"/>
                  </a:moveTo>
                  <a:lnTo>
                    <a:pt x="207926" y="13585"/>
                  </a:lnTo>
                  <a:lnTo>
                    <a:pt x="174613" y="13585"/>
                  </a:lnTo>
                  <a:lnTo>
                    <a:pt x="174613" y="1654"/>
                  </a:lnTo>
                  <a:lnTo>
                    <a:pt x="254588" y="1654"/>
                  </a:lnTo>
                  <a:lnTo>
                    <a:pt x="254588" y="13585"/>
                  </a:lnTo>
                  <a:lnTo>
                    <a:pt x="221275" y="13585"/>
                  </a:lnTo>
                  <a:lnTo>
                    <a:pt x="221275" y="102657"/>
                  </a:lnTo>
                  <a:lnTo>
                    <a:pt x="207926" y="102657"/>
                  </a:lnTo>
                  <a:close/>
                  <a:moveTo>
                    <a:pt x="310033" y="102657"/>
                  </a:moveTo>
                  <a:lnTo>
                    <a:pt x="297629" y="102657"/>
                  </a:lnTo>
                  <a:lnTo>
                    <a:pt x="297629" y="23626"/>
                  </a:lnTo>
                  <a:cubicBezTo>
                    <a:pt x="294636" y="26462"/>
                    <a:pt x="290698" y="29336"/>
                    <a:pt x="285816" y="32250"/>
                  </a:cubicBezTo>
                  <a:cubicBezTo>
                    <a:pt x="281011" y="35085"/>
                    <a:pt x="276680" y="37212"/>
                    <a:pt x="272821" y="38629"/>
                  </a:cubicBezTo>
                  <a:lnTo>
                    <a:pt x="272821" y="26580"/>
                  </a:lnTo>
                  <a:cubicBezTo>
                    <a:pt x="279752" y="23351"/>
                    <a:pt x="285816" y="19413"/>
                    <a:pt x="291013" y="14767"/>
                  </a:cubicBezTo>
                  <a:cubicBezTo>
                    <a:pt x="296211" y="10120"/>
                    <a:pt x="299873" y="5631"/>
                    <a:pt x="302000" y="1299"/>
                  </a:cubicBezTo>
                  <a:lnTo>
                    <a:pt x="310033" y="1299"/>
                  </a:lnTo>
                  <a:lnTo>
                    <a:pt x="310033" y="102657"/>
                  </a:lnTo>
                  <a:close/>
                </a:path>
              </a:pathLst>
            </a:custGeom>
            <a:solidFill>
              <a:srgbClr val="000000"/>
            </a:solidFill>
            <a:ln w="7560" cap="sq">
              <a:noFill/>
              <a:prstDash val="solid"/>
              <a:miter/>
            </a:ln>
          </p:spPr>
          <p:txBody>
            <a:bodyPr/>
            <a:lstStyle/>
            <a:p>
              <a:endParaRPr lang="en-US" noProof="0"/>
            </a:p>
          </p:txBody>
        </p:sp>
        <p:sp>
          <p:nvSpPr>
            <p:cNvPr id="152" name="Freeform: Shape 988">
              <a:extLst>
                <a:ext uri="{FF2B5EF4-FFF2-40B4-BE49-F238E27FC236}">
                  <a16:creationId xmlns:a16="http://schemas.microsoft.com/office/drawing/2014/main" id="{C831D371-61E1-AFEB-0038-1765752A2C41}"/>
                </a:ext>
              </a:extLst>
            </p:cNvPr>
            <p:cNvSpPr/>
            <p:nvPr/>
          </p:nvSpPr>
          <p:spPr>
            <a:xfrm>
              <a:off x="7198915" y="3763868"/>
              <a:ext cx="346248" cy="320525"/>
            </a:xfrm>
            <a:custGeom>
              <a:avLst/>
              <a:gdLst>
                <a:gd name="csX0" fmla="*/ 0 w 406450"/>
                <a:gd name="csY0" fmla="*/ 0 h 406450"/>
                <a:gd name="csX1" fmla="*/ 406451 w 406450"/>
                <a:gd name="csY1" fmla="*/ 0 h 406450"/>
                <a:gd name="csX2" fmla="*/ 406451 w 406450"/>
                <a:gd name="csY2" fmla="*/ 406451 h 406450"/>
                <a:gd name="csX3" fmla="*/ 0 w 406450"/>
                <a:gd name="csY3" fmla="*/ 406451 h 406450"/>
              </a:gdLst>
              <a:ahLst/>
              <a:cxnLst>
                <a:cxn ang="0">
                  <a:pos x="csX0" y="csY0"/>
                </a:cxn>
                <a:cxn ang="0">
                  <a:pos x="csX1" y="csY1"/>
                </a:cxn>
                <a:cxn ang="0">
                  <a:pos x="csX2" y="csY2"/>
                </a:cxn>
                <a:cxn ang="0">
                  <a:pos x="csX3" y="csY3"/>
                </a:cxn>
              </a:cxnLst>
              <a:rect l="l" t="t" r="r" b="b"/>
              <a:pathLst>
                <a:path w="406450" h="406450">
                  <a:moveTo>
                    <a:pt x="0" y="0"/>
                  </a:moveTo>
                  <a:lnTo>
                    <a:pt x="406451" y="0"/>
                  </a:lnTo>
                  <a:lnTo>
                    <a:pt x="406451" y="406451"/>
                  </a:lnTo>
                  <a:lnTo>
                    <a:pt x="0" y="406451"/>
                  </a:lnTo>
                  <a:close/>
                </a:path>
              </a:pathLst>
            </a:custGeom>
            <a:solidFill>
              <a:srgbClr val="000000">
                <a:alpha val="0"/>
              </a:srgbClr>
            </a:solidFill>
            <a:ln w="7560" cap="sq">
              <a:noFill/>
              <a:prstDash val="solid"/>
              <a:miter/>
            </a:ln>
          </p:spPr>
          <p:txBody>
            <a:bodyPr/>
            <a:lstStyle/>
            <a:p>
              <a:endParaRPr lang="en-US" noProof="0"/>
            </a:p>
          </p:txBody>
        </p:sp>
        <p:pic>
          <p:nvPicPr>
            <p:cNvPr id="153" name="Picture 152">
              <a:extLst>
                <a:ext uri="{FF2B5EF4-FFF2-40B4-BE49-F238E27FC236}">
                  <a16:creationId xmlns:a16="http://schemas.microsoft.com/office/drawing/2014/main" id="{96E3C44C-7ECD-7890-D154-D3CC5337AA2F}"/>
                </a:ext>
              </a:extLst>
            </p:cNvPr>
            <p:cNvPicPr>
              <a:picLocks noChangeAspect="1"/>
            </p:cNvPicPr>
            <p:nvPr/>
          </p:nvPicPr>
          <p:blipFill>
            <a:blip r:embed="rId5"/>
            <a:stretch>
              <a:fillRect/>
            </a:stretch>
          </p:blipFill>
          <p:spPr>
            <a:xfrm>
              <a:off x="7198915" y="3763868"/>
              <a:ext cx="346248" cy="320525"/>
            </a:xfrm>
            <a:custGeom>
              <a:avLst/>
              <a:gdLst>
                <a:gd name="csX0" fmla="*/ 422 w 406450"/>
                <a:gd name="csY0" fmla="*/ 181 h 406450"/>
                <a:gd name="csX1" fmla="*/ 406873 w 406450"/>
                <a:gd name="csY1" fmla="*/ 181 h 406450"/>
                <a:gd name="csX2" fmla="*/ 406873 w 406450"/>
                <a:gd name="csY2" fmla="*/ 406632 h 406450"/>
                <a:gd name="csX3" fmla="*/ 422 w 406450"/>
                <a:gd name="csY3" fmla="*/ 406632 h 406450"/>
              </a:gdLst>
              <a:ahLst/>
              <a:cxnLst>
                <a:cxn ang="0">
                  <a:pos x="csX0" y="csY0"/>
                </a:cxn>
                <a:cxn ang="0">
                  <a:pos x="csX1" y="csY1"/>
                </a:cxn>
                <a:cxn ang="0">
                  <a:pos x="csX2" y="csY2"/>
                </a:cxn>
                <a:cxn ang="0">
                  <a:pos x="csX3" y="csY3"/>
                </a:cxn>
              </a:cxnLst>
              <a:rect l="l" t="t" r="r" b="b"/>
              <a:pathLst>
                <a:path w="406450" h="406450">
                  <a:moveTo>
                    <a:pt x="422" y="181"/>
                  </a:moveTo>
                  <a:lnTo>
                    <a:pt x="406873" y="181"/>
                  </a:lnTo>
                  <a:lnTo>
                    <a:pt x="406873" y="406632"/>
                  </a:lnTo>
                  <a:lnTo>
                    <a:pt x="422" y="406632"/>
                  </a:lnTo>
                  <a:close/>
                </a:path>
              </a:pathLst>
            </a:custGeom>
          </p:spPr>
        </p:pic>
        <p:sp>
          <p:nvSpPr>
            <p:cNvPr id="154" name="Freeform: Shape 990">
              <a:extLst>
                <a:ext uri="{FF2B5EF4-FFF2-40B4-BE49-F238E27FC236}">
                  <a16:creationId xmlns:a16="http://schemas.microsoft.com/office/drawing/2014/main" id="{A8741C5E-A1BB-4A99-A83D-2FDA29AD1E4C}"/>
                </a:ext>
              </a:extLst>
            </p:cNvPr>
            <p:cNvSpPr/>
            <p:nvPr/>
          </p:nvSpPr>
          <p:spPr>
            <a:xfrm>
              <a:off x="7163091" y="4084400"/>
              <a:ext cx="417880" cy="157550"/>
            </a:xfrm>
            <a:custGeom>
              <a:avLst/>
              <a:gdLst>
                <a:gd name="csX0" fmla="*/ 0 w 490537"/>
                <a:gd name="csY0" fmla="*/ 0 h 199786"/>
                <a:gd name="csX1" fmla="*/ 490538 w 490537"/>
                <a:gd name="csY1" fmla="*/ 0 h 199786"/>
                <a:gd name="csX2" fmla="*/ 490538 w 490537"/>
                <a:gd name="csY2" fmla="*/ 199787 h 199786"/>
                <a:gd name="csX3" fmla="*/ 0 w 490537"/>
                <a:gd name="csY3" fmla="*/ 199787 h 199786"/>
              </a:gdLst>
              <a:ahLst/>
              <a:cxnLst>
                <a:cxn ang="0">
                  <a:pos x="csX0" y="csY0"/>
                </a:cxn>
                <a:cxn ang="0">
                  <a:pos x="csX1" y="csY1"/>
                </a:cxn>
                <a:cxn ang="0">
                  <a:pos x="csX2" y="csY2"/>
                </a:cxn>
                <a:cxn ang="0">
                  <a:pos x="csX3" y="csY3"/>
                </a:cxn>
              </a:cxnLst>
              <a:rect l="l" t="t" r="r" b="b"/>
              <a:pathLst>
                <a:path w="490537" h="199786">
                  <a:moveTo>
                    <a:pt x="0" y="0"/>
                  </a:moveTo>
                  <a:lnTo>
                    <a:pt x="490538" y="0"/>
                  </a:lnTo>
                  <a:lnTo>
                    <a:pt x="490538" y="199787"/>
                  </a:lnTo>
                  <a:lnTo>
                    <a:pt x="0" y="199787"/>
                  </a:lnTo>
                  <a:close/>
                </a:path>
              </a:pathLst>
            </a:custGeom>
            <a:solidFill>
              <a:srgbClr val="000000">
                <a:alpha val="0"/>
              </a:srgbClr>
            </a:solidFill>
            <a:ln w="7560" cap="sq">
              <a:noFill/>
              <a:prstDash val="solid"/>
              <a:miter/>
            </a:ln>
          </p:spPr>
          <p:txBody>
            <a:bodyPr/>
            <a:lstStyle/>
            <a:p>
              <a:endParaRPr lang="en-US" noProof="0"/>
            </a:p>
          </p:txBody>
        </p:sp>
        <p:sp>
          <p:nvSpPr>
            <p:cNvPr id="155" name="Freeform: Shape 991">
              <a:extLst>
                <a:ext uri="{FF2B5EF4-FFF2-40B4-BE49-F238E27FC236}">
                  <a16:creationId xmlns:a16="http://schemas.microsoft.com/office/drawing/2014/main" id="{5D4C5077-B245-C78E-E4AD-866607822BED}"/>
                </a:ext>
              </a:extLst>
            </p:cNvPr>
            <p:cNvSpPr/>
            <p:nvPr/>
          </p:nvSpPr>
          <p:spPr>
            <a:xfrm>
              <a:off x="7231671" y="4122286"/>
              <a:ext cx="280314" cy="82351"/>
            </a:xfrm>
            <a:custGeom>
              <a:avLst/>
              <a:gdLst>
                <a:gd name="csX0" fmla="*/ 0 w 329052"/>
                <a:gd name="csY0" fmla="*/ 70171 h 104428"/>
                <a:gd name="csX1" fmla="*/ 12522 w 329052"/>
                <a:gd name="csY1" fmla="*/ 69107 h 104428"/>
                <a:gd name="csX2" fmla="*/ 16657 w 329052"/>
                <a:gd name="csY2" fmla="*/ 81511 h 104428"/>
                <a:gd name="csX3" fmla="*/ 26816 w 329052"/>
                <a:gd name="csY3" fmla="*/ 89426 h 104428"/>
                <a:gd name="csX4" fmla="*/ 42410 w 329052"/>
                <a:gd name="csY4" fmla="*/ 92379 h 104428"/>
                <a:gd name="csX5" fmla="*/ 55877 w 329052"/>
                <a:gd name="csY5" fmla="*/ 90135 h 104428"/>
                <a:gd name="csX6" fmla="*/ 64618 w 329052"/>
                <a:gd name="csY6" fmla="*/ 83992 h 104428"/>
                <a:gd name="csX7" fmla="*/ 67454 w 329052"/>
                <a:gd name="csY7" fmla="*/ 75250 h 104428"/>
                <a:gd name="csX8" fmla="*/ 64618 w 329052"/>
                <a:gd name="csY8" fmla="*/ 66981 h 104428"/>
                <a:gd name="csX9" fmla="*/ 55640 w 329052"/>
                <a:gd name="csY9" fmla="*/ 60956 h 104428"/>
                <a:gd name="csX10" fmla="*/ 37566 w 329052"/>
                <a:gd name="csY10" fmla="*/ 56113 h 104428"/>
                <a:gd name="csX11" fmla="*/ 18192 w 329052"/>
                <a:gd name="csY11" fmla="*/ 49734 h 104428"/>
                <a:gd name="csX12" fmla="*/ 7324 w 329052"/>
                <a:gd name="csY12" fmla="*/ 40401 h 104428"/>
                <a:gd name="csX13" fmla="*/ 3780 w 329052"/>
                <a:gd name="csY13" fmla="*/ 27761 h 104428"/>
                <a:gd name="csX14" fmla="*/ 8151 w 329052"/>
                <a:gd name="csY14" fmla="*/ 13585 h 104428"/>
                <a:gd name="csX15" fmla="*/ 20791 w 329052"/>
                <a:gd name="csY15" fmla="*/ 3426 h 104428"/>
                <a:gd name="csX16" fmla="*/ 39338 w 329052"/>
                <a:gd name="csY16" fmla="*/ 0 h 104428"/>
                <a:gd name="csX17" fmla="*/ 59066 w 329052"/>
                <a:gd name="csY17" fmla="*/ 3662 h 104428"/>
                <a:gd name="csX18" fmla="*/ 72297 w 329052"/>
                <a:gd name="csY18" fmla="*/ 14294 h 104428"/>
                <a:gd name="csX19" fmla="*/ 77259 w 329052"/>
                <a:gd name="csY19" fmla="*/ 30124 h 104428"/>
                <a:gd name="csX20" fmla="*/ 64500 w 329052"/>
                <a:gd name="csY20" fmla="*/ 31069 h 104428"/>
                <a:gd name="csX21" fmla="*/ 57412 w 329052"/>
                <a:gd name="csY21" fmla="*/ 16657 h 104428"/>
                <a:gd name="csX22" fmla="*/ 39929 w 329052"/>
                <a:gd name="csY22" fmla="*/ 11695 h 104428"/>
                <a:gd name="csX23" fmla="*/ 22209 w 329052"/>
                <a:gd name="csY23" fmla="*/ 16184 h 104428"/>
                <a:gd name="csX24" fmla="*/ 16657 w 329052"/>
                <a:gd name="csY24" fmla="*/ 26934 h 104428"/>
                <a:gd name="csX25" fmla="*/ 20673 w 329052"/>
                <a:gd name="csY25" fmla="*/ 35794 h 104428"/>
                <a:gd name="csX26" fmla="*/ 40756 w 329052"/>
                <a:gd name="csY26" fmla="*/ 43118 h 104428"/>
                <a:gd name="csX27" fmla="*/ 63083 w 329052"/>
                <a:gd name="csY27" fmla="*/ 49497 h 104428"/>
                <a:gd name="csX28" fmla="*/ 76077 w 329052"/>
                <a:gd name="csY28" fmla="*/ 59775 h 104428"/>
                <a:gd name="csX29" fmla="*/ 80330 w 329052"/>
                <a:gd name="csY29" fmla="*/ 74187 h 104428"/>
                <a:gd name="csX30" fmla="*/ 75723 w 329052"/>
                <a:gd name="csY30" fmla="*/ 89426 h 104428"/>
                <a:gd name="csX31" fmla="*/ 62492 w 329052"/>
                <a:gd name="csY31" fmla="*/ 100531 h 104428"/>
                <a:gd name="csX32" fmla="*/ 43000 w 329052"/>
                <a:gd name="csY32" fmla="*/ 104429 h 104428"/>
                <a:gd name="csX33" fmla="*/ 19964 w 329052"/>
                <a:gd name="csY33" fmla="*/ 100412 h 104428"/>
                <a:gd name="csX34" fmla="*/ 5434 w 329052"/>
                <a:gd name="csY34" fmla="*/ 88363 h 104428"/>
                <a:gd name="csX35" fmla="*/ 0 w 329052"/>
                <a:gd name="csY35" fmla="*/ 70171 h 104428"/>
                <a:gd name="csX36" fmla="*/ 87464 w 329052"/>
                <a:gd name="csY36" fmla="*/ 102657 h 104428"/>
                <a:gd name="csX37" fmla="*/ 126211 w 329052"/>
                <a:gd name="csY37" fmla="*/ 1654 h 104428"/>
                <a:gd name="csX38" fmla="*/ 140623 w 329052"/>
                <a:gd name="csY38" fmla="*/ 1654 h 104428"/>
                <a:gd name="csX39" fmla="*/ 181969 w 329052"/>
                <a:gd name="csY39" fmla="*/ 102657 h 104428"/>
                <a:gd name="csX40" fmla="*/ 166730 w 329052"/>
                <a:gd name="csY40" fmla="*/ 102657 h 104428"/>
                <a:gd name="csX41" fmla="*/ 155035 w 329052"/>
                <a:gd name="csY41" fmla="*/ 72061 h 104428"/>
                <a:gd name="csX42" fmla="*/ 112744 w 329052"/>
                <a:gd name="csY42" fmla="*/ 72061 h 104428"/>
                <a:gd name="csX43" fmla="*/ 101639 w 329052"/>
                <a:gd name="csY43" fmla="*/ 102657 h 104428"/>
                <a:gd name="csX44" fmla="*/ 87464 w 329052"/>
                <a:gd name="csY44" fmla="*/ 102657 h 104428"/>
                <a:gd name="csX45" fmla="*/ 116642 w 329052"/>
                <a:gd name="csY45" fmla="*/ 61193 h 104428"/>
                <a:gd name="csX46" fmla="*/ 150901 w 329052"/>
                <a:gd name="csY46" fmla="*/ 61193 h 104428"/>
                <a:gd name="csX47" fmla="*/ 140269 w 329052"/>
                <a:gd name="csY47" fmla="*/ 33195 h 104428"/>
                <a:gd name="csX48" fmla="*/ 133181 w 329052"/>
                <a:gd name="csY48" fmla="*/ 12286 h 104428"/>
                <a:gd name="csX49" fmla="*/ 127747 w 329052"/>
                <a:gd name="csY49" fmla="*/ 31541 h 104428"/>
                <a:gd name="csX50" fmla="*/ 116642 w 329052"/>
                <a:gd name="csY50" fmla="*/ 61193 h 104428"/>
                <a:gd name="csX51" fmla="*/ 207926 w 329052"/>
                <a:gd name="csY51" fmla="*/ 102657 h 104428"/>
                <a:gd name="csX52" fmla="*/ 207926 w 329052"/>
                <a:gd name="csY52" fmla="*/ 13585 h 104428"/>
                <a:gd name="csX53" fmla="*/ 174613 w 329052"/>
                <a:gd name="csY53" fmla="*/ 13585 h 104428"/>
                <a:gd name="csX54" fmla="*/ 174613 w 329052"/>
                <a:gd name="csY54" fmla="*/ 1654 h 104428"/>
                <a:gd name="csX55" fmla="*/ 254588 w 329052"/>
                <a:gd name="csY55" fmla="*/ 1654 h 104428"/>
                <a:gd name="csX56" fmla="*/ 254588 w 329052"/>
                <a:gd name="csY56" fmla="*/ 13585 h 104428"/>
                <a:gd name="csX57" fmla="*/ 221275 w 329052"/>
                <a:gd name="csY57" fmla="*/ 13585 h 104428"/>
                <a:gd name="csX58" fmla="*/ 221275 w 329052"/>
                <a:gd name="csY58" fmla="*/ 102657 h 104428"/>
                <a:gd name="csX59" fmla="*/ 207926 w 329052"/>
                <a:gd name="csY59" fmla="*/ 102657 h 104428"/>
                <a:gd name="csX60" fmla="*/ 303063 w 329052"/>
                <a:gd name="csY60" fmla="*/ 102657 h 104428"/>
                <a:gd name="csX61" fmla="*/ 303063 w 329052"/>
                <a:gd name="csY61" fmla="*/ 78440 h 104428"/>
                <a:gd name="csX62" fmla="*/ 259236 w 329052"/>
                <a:gd name="csY62" fmla="*/ 78440 h 104428"/>
                <a:gd name="csX63" fmla="*/ 259236 w 329052"/>
                <a:gd name="csY63" fmla="*/ 67099 h 104428"/>
                <a:gd name="csX64" fmla="*/ 305307 w 329052"/>
                <a:gd name="csY64" fmla="*/ 1654 h 104428"/>
                <a:gd name="csX65" fmla="*/ 315467 w 329052"/>
                <a:gd name="csY65" fmla="*/ 1654 h 104428"/>
                <a:gd name="csX66" fmla="*/ 315467 w 329052"/>
                <a:gd name="csY66" fmla="*/ 67099 h 104428"/>
                <a:gd name="csX67" fmla="*/ 329052 w 329052"/>
                <a:gd name="csY67" fmla="*/ 67099 h 104428"/>
                <a:gd name="csX68" fmla="*/ 329052 w 329052"/>
                <a:gd name="csY68" fmla="*/ 78440 h 104428"/>
                <a:gd name="csX69" fmla="*/ 315467 w 329052"/>
                <a:gd name="csY69" fmla="*/ 78440 h 104428"/>
                <a:gd name="csX70" fmla="*/ 315467 w 329052"/>
                <a:gd name="csY70" fmla="*/ 102657 h 104428"/>
                <a:gd name="csX71" fmla="*/ 303063 w 329052"/>
                <a:gd name="csY71" fmla="*/ 102657 h 104428"/>
                <a:gd name="csX72" fmla="*/ 303063 w 329052"/>
                <a:gd name="csY72" fmla="*/ 67099 h 104428"/>
                <a:gd name="csX73" fmla="*/ 303063 w 329052"/>
                <a:gd name="csY73" fmla="*/ 21618 h 104428"/>
                <a:gd name="csX74" fmla="*/ 271403 w 329052"/>
                <a:gd name="csY74" fmla="*/ 67099 h 104428"/>
                <a:gd name="csX75" fmla="*/ 303063 w 329052"/>
                <a:gd name="csY75" fmla="*/ 67099 h 1044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Lst>
              <a:rect l="l" t="t" r="r" b="b"/>
              <a:pathLst>
                <a:path w="329052" h="104428">
                  <a:moveTo>
                    <a:pt x="0" y="70171"/>
                  </a:moveTo>
                  <a:lnTo>
                    <a:pt x="12522" y="69107"/>
                  </a:lnTo>
                  <a:cubicBezTo>
                    <a:pt x="13152" y="74148"/>
                    <a:pt x="14530" y="78282"/>
                    <a:pt x="16657" y="81511"/>
                  </a:cubicBezTo>
                  <a:cubicBezTo>
                    <a:pt x="18862" y="84740"/>
                    <a:pt x="22248" y="87378"/>
                    <a:pt x="26816" y="89426"/>
                  </a:cubicBezTo>
                  <a:cubicBezTo>
                    <a:pt x="31462" y="91395"/>
                    <a:pt x="36660" y="92379"/>
                    <a:pt x="42410" y="92379"/>
                  </a:cubicBezTo>
                  <a:cubicBezTo>
                    <a:pt x="47450" y="92379"/>
                    <a:pt x="51939" y="91631"/>
                    <a:pt x="55877" y="90135"/>
                  </a:cubicBezTo>
                  <a:cubicBezTo>
                    <a:pt x="59814" y="88639"/>
                    <a:pt x="62728" y="86591"/>
                    <a:pt x="64618" y="83992"/>
                  </a:cubicBezTo>
                  <a:cubicBezTo>
                    <a:pt x="66509" y="81315"/>
                    <a:pt x="67454" y="78400"/>
                    <a:pt x="67454" y="75250"/>
                  </a:cubicBezTo>
                  <a:cubicBezTo>
                    <a:pt x="67454" y="72100"/>
                    <a:pt x="66509" y="69344"/>
                    <a:pt x="64618" y="66981"/>
                  </a:cubicBezTo>
                  <a:cubicBezTo>
                    <a:pt x="62807" y="64618"/>
                    <a:pt x="59814" y="62610"/>
                    <a:pt x="55640" y="60956"/>
                  </a:cubicBezTo>
                  <a:cubicBezTo>
                    <a:pt x="52884" y="59933"/>
                    <a:pt x="46859" y="58318"/>
                    <a:pt x="37566" y="56113"/>
                  </a:cubicBezTo>
                  <a:cubicBezTo>
                    <a:pt x="28352" y="53829"/>
                    <a:pt x="21894" y="51703"/>
                    <a:pt x="18192" y="49734"/>
                  </a:cubicBezTo>
                  <a:cubicBezTo>
                    <a:pt x="13310" y="47213"/>
                    <a:pt x="9687" y="44103"/>
                    <a:pt x="7324" y="40401"/>
                  </a:cubicBezTo>
                  <a:cubicBezTo>
                    <a:pt x="4962" y="36621"/>
                    <a:pt x="3780" y="32408"/>
                    <a:pt x="3780" y="27761"/>
                  </a:cubicBezTo>
                  <a:cubicBezTo>
                    <a:pt x="3780" y="22721"/>
                    <a:pt x="5237" y="17996"/>
                    <a:pt x="8151" y="13585"/>
                  </a:cubicBezTo>
                  <a:cubicBezTo>
                    <a:pt x="11065" y="9096"/>
                    <a:pt x="15278" y="5710"/>
                    <a:pt x="20791" y="3426"/>
                  </a:cubicBezTo>
                  <a:cubicBezTo>
                    <a:pt x="26383" y="1142"/>
                    <a:pt x="32565" y="0"/>
                    <a:pt x="39338" y="0"/>
                  </a:cubicBezTo>
                  <a:cubicBezTo>
                    <a:pt x="46820" y="0"/>
                    <a:pt x="53396" y="1221"/>
                    <a:pt x="59066" y="3662"/>
                  </a:cubicBezTo>
                  <a:cubicBezTo>
                    <a:pt x="64815" y="6025"/>
                    <a:pt x="69226" y="9569"/>
                    <a:pt x="72297" y="14294"/>
                  </a:cubicBezTo>
                  <a:cubicBezTo>
                    <a:pt x="75368" y="18941"/>
                    <a:pt x="77022" y="24217"/>
                    <a:pt x="77259" y="30124"/>
                  </a:cubicBezTo>
                  <a:lnTo>
                    <a:pt x="64500" y="31069"/>
                  </a:lnTo>
                  <a:cubicBezTo>
                    <a:pt x="63791" y="24690"/>
                    <a:pt x="61429" y="19886"/>
                    <a:pt x="57412" y="16657"/>
                  </a:cubicBezTo>
                  <a:cubicBezTo>
                    <a:pt x="53475" y="13349"/>
                    <a:pt x="47647" y="11695"/>
                    <a:pt x="39929" y="11695"/>
                  </a:cubicBezTo>
                  <a:cubicBezTo>
                    <a:pt x="31817" y="11695"/>
                    <a:pt x="25910" y="13191"/>
                    <a:pt x="22209" y="16184"/>
                  </a:cubicBezTo>
                  <a:cubicBezTo>
                    <a:pt x="18508" y="19177"/>
                    <a:pt x="16657" y="22760"/>
                    <a:pt x="16657" y="26934"/>
                  </a:cubicBezTo>
                  <a:cubicBezTo>
                    <a:pt x="16657" y="30557"/>
                    <a:pt x="17995" y="33510"/>
                    <a:pt x="20673" y="35794"/>
                  </a:cubicBezTo>
                  <a:cubicBezTo>
                    <a:pt x="23193" y="38157"/>
                    <a:pt x="29887" y="40598"/>
                    <a:pt x="40756" y="43118"/>
                  </a:cubicBezTo>
                  <a:cubicBezTo>
                    <a:pt x="51624" y="45560"/>
                    <a:pt x="59066" y="47686"/>
                    <a:pt x="63083" y="49497"/>
                  </a:cubicBezTo>
                  <a:cubicBezTo>
                    <a:pt x="68989" y="52175"/>
                    <a:pt x="73321" y="55601"/>
                    <a:pt x="76077" y="59775"/>
                  </a:cubicBezTo>
                  <a:cubicBezTo>
                    <a:pt x="78912" y="63949"/>
                    <a:pt x="80330" y="68753"/>
                    <a:pt x="80330" y="74187"/>
                  </a:cubicBezTo>
                  <a:cubicBezTo>
                    <a:pt x="80330" y="79543"/>
                    <a:pt x="78794" y="84622"/>
                    <a:pt x="75723" y="89426"/>
                  </a:cubicBezTo>
                  <a:cubicBezTo>
                    <a:pt x="72651" y="94151"/>
                    <a:pt x="68241" y="97853"/>
                    <a:pt x="62492" y="100531"/>
                  </a:cubicBezTo>
                  <a:cubicBezTo>
                    <a:pt x="56743" y="103130"/>
                    <a:pt x="50245" y="104429"/>
                    <a:pt x="43000" y="104429"/>
                  </a:cubicBezTo>
                  <a:cubicBezTo>
                    <a:pt x="33865" y="104429"/>
                    <a:pt x="26186" y="103090"/>
                    <a:pt x="19964" y="100412"/>
                  </a:cubicBezTo>
                  <a:cubicBezTo>
                    <a:pt x="13821" y="97735"/>
                    <a:pt x="8978" y="93718"/>
                    <a:pt x="5434" y="88363"/>
                  </a:cubicBezTo>
                  <a:cubicBezTo>
                    <a:pt x="1969" y="83008"/>
                    <a:pt x="157" y="76944"/>
                    <a:pt x="0" y="70171"/>
                  </a:cubicBezTo>
                  <a:close/>
                  <a:moveTo>
                    <a:pt x="87464" y="102657"/>
                  </a:moveTo>
                  <a:lnTo>
                    <a:pt x="126211" y="1654"/>
                  </a:lnTo>
                  <a:lnTo>
                    <a:pt x="140623" y="1654"/>
                  </a:lnTo>
                  <a:lnTo>
                    <a:pt x="181969" y="102657"/>
                  </a:lnTo>
                  <a:lnTo>
                    <a:pt x="166730" y="102657"/>
                  </a:lnTo>
                  <a:lnTo>
                    <a:pt x="155035" y="72061"/>
                  </a:lnTo>
                  <a:lnTo>
                    <a:pt x="112744" y="72061"/>
                  </a:lnTo>
                  <a:lnTo>
                    <a:pt x="101639" y="102657"/>
                  </a:lnTo>
                  <a:lnTo>
                    <a:pt x="87464" y="102657"/>
                  </a:lnTo>
                  <a:close/>
                  <a:moveTo>
                    <a:pt x="116642" y="61193"/>
                  </a:moveTo>
                  <a:lnTo>
                    <a:pt x="150901" y="61193"/>
                  </a:lnTo>
                  <a:lnTo>
                    <a:pt x="140269" y="33195"/>
                  </a:lnTo>
                  <a:cubicBezTo>
                    <a:pt x="137118" y="24690"/>
                    <a:pt x="134756" y="17720"/>
                    <a:pt x="133181" y="12286"/>
                  </a:cubicBezTo>
                  <a:cubicBezTo>
                    <a:pt x="131842" y="18744"/>
                    <a:pt x="130030" y="25162"/>
                    <a:pt x="127747" y="31541"/>
                  </a:cubicBezTo>
                  <a:lnTo>
                    <a:pt x="116642" y="61193"/>
                  </a:lnTo>
                  <a:close/>
                  <a:moveTo>
                    <a:pt x="207926" y="102657"/>
                  </a:moveTo>
                  <a:lnTo>
                    <a:pt x="207926" y="13585"/>
                  </a:lnTo>
                  <a:lnTo>
                    <a:pt x="174613" y="13585"/>
                  </a:lnTo>
                  <a:lnTo>
                    <a:pt x="174613" y="1654"/>
                  </a:lnTo>
                  <a:lnTo>
                    <a:pt x="254588" y="1654"/>
                  </a:lnTo>
                  <a:lnTo>
                    <a:pt x="254588" y="13585"/>
                  </a:lnTo>
                  <a:lnTo>
                    <a:pt x="221275" y="13585"/>
                  </a:lnTo>
                  <a:lnTo>
                    <a:pt x="221275" y="102657"/>
                  </a:lnTo>
                  <a:lnTo>
                    <a:pt x="207926" y="102657"/>
                  </a:lnTo>
                  <a:close/>
                  <a:moveTo>
                    <a:pt x="303063" y="102657"/>
                  </a:moveTo>
                  <a:lnTo>
                    <a:pt x="303063" y="78440"/>
                  </a:lnTo>
                  <a:lnTo>
                    <a:pt x="259236" y="78440"/>
                  </a:lnTo>
                  <a:lnTo>
                    <a:pt x="259236" y="67099"/>
                  </a:lnTo>
                  <a:lnTo>
                    <a:pt x="305307" y="1654"/>
                  </a:lnTo>
                  <a:lnTo>
                    <a:pt x="315467" y="1654"/>
                  </a:lnTo>
                  <a:lnTo>
                    <a:pt x="315467" y="67099"/>
                  </a:lnTo>
                  <a:lnTo>
                    <a:pt x="329052" y="67099"/>
                  </a:lnTo>
                  <a:lnTo>
                    <a:pt x="329052" y="78440"/>
                  </a:lnTo>
                  <a:lnTo>
                    <a:pt x="315467" y="78440"/>
                  </a:lnTo>
                  <a:lnTo>
                    <a:pt x="315467" y="102657"/>
                  </a:lnTo>
                  <a:lnTo>
                    <a:pt x="303063" y="102657"/>
                  </a:lnTo>
                  <a:close/>
                  <a:moveTo>
                    <a:pt x="303063" y="67099"/>
                  </a:moveTo>
                  <a:lnTo>
                    <a:pt x="303063" y="21618"/>
                  </a:lnTo>
                  <a:lnTo>
                    <a:pt x="271403" y="67099"/>
                  </a:lnTo>
                  <a:lnTo>
                    <a:pt x="303063" y="67099"/>
                  </a:lnTo>
                  <a:close/>
                </a:path>
              </a:pathLst>
            </a:custGeom>
            <a:solidFill>
              <a:srgbClr val="000000"/>
            </a:solidFill>
            <a:ln w="7560" cap="sq">
              <a:noFill/>
              <a:prstDash val="solid"/>
              <a:miter/>
            </a:ln>
          </p:spPr>
          <p:txBody>
            <a:bodyPr/>
            <a:lstStyle/>
            <a:p>
              <a:endParaRPr lang="en-US" noProof="0"/>
            </a:p>
          </p:txBody>
        </p:sp>
        <p:sp>
          <p:nvSpPr>
            <p:cNvPr id="156" name="Freeform: Shape 992">
              <a:extLst>
                <a:ext uri="{FF2B5EF4-FFF2-40B4-BE49-F238E27FC236}">
                  <a16:creationId xmlns:a16="http://schemas.microsoft.com/office/drawing/2014/main" id="{E0A690E5-BC83-CED0-89A8-ED6DE3F803F5}"/>
                </a:ext>
              </a:extLst>
            </p:cNvPr>
            <p:cNvSpPr/>
            <p:nvPr/>
          </p:nvSpPr>
          <p:spPr>
            <a:xfrm>
              <a:off x="7921234" y="3763868"/>
              <a:ext cx="346248" cy="320525"/>
            </a:xfrm>
            <a:custGeom>
              <a:avLst/>
              <a:gdLst>
                <a:gd name="csX0" fmla="*/ 0 w 406450"/>
                <a:gd name="csY0" fmla="*/ 0 h 406450"/>
                <a:gd name="csX1" fmla="*/ 406451 w 406450"/>
                <a:gd name="csY1" fmla="*/ 0 h 406450"/>
                <a:gd name="csX2" fmla="*/ 406451 w 406450"/>
                <a:gd name="csY2" fmla="*/ 406451 h 406450"/>
                <a:gd name="csX3" fmla="*/ 0 w 406450"/>
                <a:gd name="csY3" fmla="*/ 406451 h 406450"/>
              </a:gdLst>
              <a:ahLst/>
              <a:cxnLst>
                <a:cxn ang="0">
                  <a:pos x="csX0" y="csY0"/>
                </a:cxn>
                <a:cxn ang="0">
                  <a:pos x="csX1" y="csY1"/>
                </a:cxn>
                <a:cxn ang="0">
                  <a:pos x="csX2" y="csY2"/>
                </a:cxn>
                <a:cxn ang="0">
                  <a:pos x="csX3" y="csY3"/>
                </a:cxn>
              </a:cxnLst>
              <a:rect l="l" t="t" r="r" b="b"/>
              <a:pathLst>
                <a:path w="406450" h="406450">
                  <a:moveTo>
                    <a:pt x="0" y="0"/>
                  </a:moveTo>
                  <a:lnTo>
                    <a:pt x="406451" y="0"/>
                  </a:lnTo>
                  <a:lnTo>
                    <a:pt x="406451" y="406451"/>
                  </a:lnTo>
                  <a:lnTo>
                    <a:pt x="0" y="406451"/>
                  </a:lnTo>
                  <a:close/>
                </a:path>
              </a:pathLst>
            </a:custGeom>
            <a:solidFill>
              <a:srgbClr val="000000">
                <a:alpha val="0"/>
              </a:srgbClr>
            </a:solidFill>
            <a:ln w="7560" cap="sq">
              <a:noFill/>
              <a:prstDash val="solid"/>
              <a:miter/>
            </a:ln>
          </p:spPr>
          <p:txBody>
            <a:bodyPr/>
            <a:lstStyle/>
            <a:p>
              <a:endParaRPr lang="en-US" noProof="0"/>
            </a:p>
          </p:txBody>
        </p:sp>
        <p:pic>
          <p:nvPicPr>
            <p:cNvPr id="157" name="Picture 156">
              <a:extLst>
                <a:ext uri="{FF2B5EF4-FFF2-40B4-BE49-F238E27FC236}">
                  <a16:creationId xmlns:a16="http://schemas.microsoft.com/office/drawing/2014/main" id="{41117B3E-8B78-47B8-796E-86A52E0733ED}"/>
                </a:ext>
              </a:extLst>
            </p:cNvPr>
            <p:cNvPicPr>
              <a:picLocks noChangeAspect="1"/>
            </p:cNvPicPr>
            <p:nvPr/>
          </p:nvPicPr>
          <p:blipFill>
            <a:blip r:embed="rId5"/>
            <a:stretch>
              <a:fillRect/>
            </a:stretch>
          </p:blipFill>
          <p:spPr>
            <a:xfrm>
              <a:off x="7921234" y="3763868"/>
              <a:ext cx="346248" cy="320525"/>
            </a:xfrm>
            <a:custGeom>
              <a:avLst/>
              <a:gdLst>
                <a:gd name="csX0" fmla="*/ 534 w 406450"/>
                <a:gd name="csY0" fmla="*/ 181 h 406450"/>
                <a:gd name="csX1" fmla="*/ 406985 w 406450"/>
                <a:gd name="csY1" fmla="*/ 181 h 406450"/>
                <a:gd name="csX2" fmla="*/ 406985 w 406450"/>
                <a:gd name="csY2" fmla="*/ 406632 h 406450"/>
                <a:gd name="csX3" fmla="*/ 534 w 406450"/>
                <a:gd name="csY3" fmla="*/ 406632 h 406450"/>
              </a:gdLst>
              <a:ahLst/>
              <a:cxnLst>
                <a:cxn ang="0">
                  <a:pos x="csX0" y="csY0"/>
                </a:cxn>
                <a:cxn ang="0">
                  <a:pos x="csX1" y="csY1"/>
                </a:cxn>
                <a:cxn ang="0">
                  <a:pos x="csX2" y="csY2"/>
                </a:cxn>
                <a:cxn ang="0">
                  <a:pos x="csX3" y="csY3"/>
                </a:cxn>
              </a:cxnLst>
              <a:rect l="l" t="t" r="r" b="b"/>
              <a:pathLst>
                <a:path w="406450" h="406450">
                  <a:moveTo>
                    <a:pt x="534" y="181"/>
                  </a:moveTo>
                  <a:lnTo>
                    <a:pt x="406985" y="181"/>
                  </a:lnTo>
                  <a:lnTo>
                    <a:pt x="406985" y="406632"/>
                  </a:lnTo>
                  <a:lnTo>
                    <a:pt x="534" y="406632"/>
                  </a:lnTo>
                  <a:close/>
                </a:path>
              </a:pathLst>
            </a:custGeom>
          </p:spPr>
        </p:pic>
        <p:sp>
          <p:nvSpPr>
            <p:cNvPr id="158" name="Freeform: Shape 994">
              <a:extLst>
                <a:ext uri="{FF2B5EF4-FFF2-40B4-BE49-F238E27FC236}">
                  <a16:creationId xmlns:a16="http://schemas.microsoft.com/office/drawing/2014/main" id="{096EA230-8B8F-0F41-EFFF-6CCB4CD87324}"/>
                </a:ext>
              </a:extLst>
            </p:cNvPr>
            <p:cNvSpPr/>
            <p:nvPr/>
          </p:nvSpPr>
          <p:spPr>
            <a:xfrm>
              <a:off x="7885410" y="4084400"/>
              <a:ext cx="417880" cy="157550"/>
            </a:xfrm>
            <a:custGeom>
              <a:avLst/>
              <a:gdLst>
                <a:gd name="csX0" fmla="*/ 0 w 490537"/>
                <a:gd name="csY0" fmla="*/ 0 h 199786"/>
                <a:gd name="csX1" fmla="*/ 490538 w 490537"/>
                <a:gd name="csY1" fmla="*/ 0 h 199786"/>
                <a:gd name="csX2" fmla="*/ 490538 w 490537"/>
                <a:gd name="csY2" fmla="*/ 199787 h 199786"/>
                <a:gd name="csX3" fmla="*/ 0 w 490537"/>
                <a:gd name="csY3" fmla="*/ 199787 h 199786"/>
              </a:gdLst>
              <a:ahLst/>
              <a:cxnLst>
                <a:cxn ang="0">
                  <a:pos x="csX0" y="csY0"/>
                </a:cxn>
                <a:cxn ang="0">
                  <a:pos x="csX1" y="csY1"/>
                </a:cxn>
                <a:cxn ang="0">
                  <a:pos x="csX2" y="csY2"/>
                </a:cxn>
                <a:cxn ang="0">
                  <a:pos x="csX3" y="csY3"/>
                </a:cxn>
              </a:cxnLst>
              <a:rect l="l" t="t" r="r" b="b"/>
              <a:pathLst>
                <a:path w="490537" h="199786">
                  <a:moveTo>
                    <a:pt x="0" y="0"/>
                  </a:moveTo>
                  <a:lnTo>
                    <a:pt x="490538" y="0"/>
                  </a:lnTo>
                  <a:lnTo>
                    <a:pt x="490538" y="199787"/>
                  </a:lnTo>
                  <a:lnTo>
                    <a:pt x="0" y="199787"/>
                  </a:lnTo>
                  <a:close/>
                </a:path>
              </a:pathLst>
            </a:custGeom>
            <a:solidFill>
              <a:srgbClr val="000000">
                <a:alpha val="0"/>
              </a:srgbClr>
            </a:solidFill>
            <a:ln w="7560" cap="sq">
              <a:noFill/>
              <a:prstDash val="solid"/>
              <a:miter/>
            </a:ln>
          </p:spPr>
          <p:txBody>
            <a:bodyPr/>
            <a:lstStyle/>
            <a:p>
              <a:endParaRPr lang="en-US" noProof="0"/>
            </a:p>
          </p:txBody>
        </p:sp>
        <p:sp>
          <p:nvSpPr>
            <p:cNvPr id="159" name="Freeform: Shape 995">
              <a:extLst>
                <a:ext uri="{FF2B5EF4-FFF2-40B4-BE49-F238E27FC236}">
                  <a16:creationId xmlns:a16="http://schemas.microsoft.com/office/drawing/2014/main" id="{570A258A-1D71-9C8A-8B36-10CAD3935D85}"/>
                </a:ext>
              </a:extLst>
            </p:cNvPr>
            <p:cNvSpPr/>
            <p:nvPr/>
          </p:nvSpPr>
          <p:spPr>
            <a:xfrm>
              <a:off x="7953990" y="4122286"/>
              <a:ext cx="280716" cy="82351"/>
            </a:xfrm>
            <a:custGeom>
              <a:avLst/>
              <a:gdLst>
                <a:gd name="csX0" fmla="*/ 0 w 329524"/>
                <a:gd name="csY0" fmla="*/ 70171 h 104428"/>
                <a:gd name="csX1" fmla="*/ 12522 w 329524"/>
                <a:gd name="csY1" fmla="*/ 69107 h 104428"/>
                <a:gd name="csX2" fmla="*/ 16657 w 329524"/>
                <a:gd name="csY2" fmla="*/ 81511 h 104428"/>
                <a:gd name="csX3" fmla="*/ 26816 w 329524"/>
                <a:gd name="csY3" fmla="*/ 89426 h 104428"/>
                <a:gd name="csX4" fmla="*/ 42410 w 329524"/>
                <a:gd name="csY4" fmla="*/ 92379 h 104428"/>
                <a:gd name="csX5" fmla="*/ 55877 w 329524"/>
                <a:gd name="csY5" fmla="*/ 90135 h 104428"/>
                <a:gd name="csX6" fmla="*/ 64618 w 329524"/>
                <a:gd name="csY6" fmla="*/ 83992 h 104428"/>
                <a:gd name="csX7" fmla="*/ 67454 w 329524"/>
                <a:gd name="csY7" fmla="*/ 75250 h 104428"/>
                <a:gd name="csX8" fmla="*/ 64618 w 329524"/>
                <a:gd name="csY8" fmla="*/ 66981 h 104428"/>
                <a:gd name="csX9" fmla="*/ 55640 w 329524"/>
                <a:gd name="csY9" fmla="*/ 60956 h 104428"/>
                <a:gd name="csX10" fmla="*/ 37566 w 329524"/>
                <a:gd name="csY10" fmla="*/ 56113 h 104428"/>
                <a:gd name="csX11" fmla="*/ 18192 w 329524"/>
                <a:gd name="csY11" fmla="*/ 49734 h 104428"/>
                <a:gd name="csX12" fmla="*/ 7324 w 329524"/>
                <a:gd name="csY12" fmla="*/ 40401 h 104428"/>
                <a:gd name="csX13" fmla="*/ 3780 w 329524"/>
                <a:gd name="csY13" fmla="*/ 27761 h 104428"/>
                <a:gd name="csX14" fmla="*/ 8151 w 329524"/>
                <a:gd name="csY14" fmla="*/ 13585 h 104428"/>
                <a:gd name="csX15" fmla="*/ 20791 w 329524"/>
                <a:gd name="csY15" fmla="*/ 3426 h 104428"/>
                <a:gd name="csX16" fmla="*/ 39338 w 329524"/>
                <a:gd name="csY16" fmla="*/ 0 h 104428"/>
                <a:gd name="csX17" fmla="*/ 59066 w 329524"/>
                <a:gd name="csY17" fmla="*/ 3662 h 104428"/>
                <a:gd name="csX18" fmla="*/ 72297 w 329524"/>
                <a:gd name="csY18" fmla="*/ 14294 h 104428"/>
                <a:gd name="csX19" fmla="*/ 77259 w 329524"/>
                <a:gd name="csY19" fmla="*/ 30124 h 104428"/>
                <a:gd name="csX20" fmla="*/ 64500 w 329524"/>
                <a:gd name="csY20" fmla="*/ 31069 h 104428"/>
                <a:gd name="csX21" fmla="*/ 57412 w 329524"/>
                <a:gd name="csY21" fmla="*/ 16657 h 104428"/>
                <a:gd name="csX22" fmla="*/ 39929 w 329524"/>
                <a:gd name="csY22" fmla="*/ 11695 h 104428"/>
                <a:gd name="csX23" fmla="*/ 22209 w 329524"/>
                <a:gd name="csY23" fmla="*/ 16184 h 104428"/>
                <a:gd name="csX24" fmla="*/ 16657 w 329524"/>
                <a:gd name="csY24" fmla="*/ 26934 h 104428"/>
                <a:gd name="csX25" fmla="*/ 20673 w 329524"/>
                <a:gd name="csY25" fmla="*/ 35794 h 104428"/>
                <a:gd name="csX26" fmla="*/ 40756 w 329524"/>
                <a:gd name="csY26" fmla="*/ 43118 h 104428"/>
                <a:gd name="csX27" fmla="*/ 63083 w 329524"/>
                <a:gd name="csY27" fmla="*/ 49497 h 104428"/>
                <a:gd name="csX28" fmla="*/ 76077 w 329524"/>
                <a:gd name="csY28" fmla="*/ 59775 h 104428"/>
                <a:gd name="csX29" fmla="*/ 80330 w 329524"/>
                <a:gd name="csY29" fmla="*/ 74187 h 104428"/>
                <a:gd name="csX30" fmla="*/ 75723 w 329524"/>
                <a:gd name="csY30" fmla="*/ 89426 h 104428"/>
                <a:gd name="csX31" fmla="*/ 62492 w 329524"/>
                <a:gd name="csY31" fmla="*/ 100531 h 104428"/>
                <a:gd name="csX32" fmla="*/ 43000 w 329524"/>
                <a:gd name="csY32" fmla="*/ 104429 h 104428"/>
                <a:gd name="csX33" fmla="*/ 19964 w 329524"/>
                <a:gd name="csY33" fmla="*/ 100412 h 104428"/>
                <a:gd name="csX34" fmla="*/ 5434 w 329524"/>
                <a:gd name="csY34" fmla="*/ 88363 h 104428"/>
                <a:gd name="csX35" fmla="*/ 0 w 329524"/>
                <a:gd name="csY35" fmla="*/ 70171 h 104428"/>
                <a:gd name="csX36" fmla="*/ 87464 w 329524"/>
                <a:gd name="csY36" fmla="*/ 102657 h 104428"/>
                <a:gd name="csX37" fmla="*/ 126211 w 329524"/>
                <a:gd name="csY37" fmla="*/ 1654 h 104428"/>
                <a:gd name="csX38" fmla="*/ 140623 w 329524"/>
                <a:gd name="csY38" fmla="*/ 1654 h 104428"/>
                <a:gd name="csX39" fmla="*/ 181969 w 329524"/>
                <a:gd name="csY39" fmla="*/ 102657 h 104428"/>
                <a:gd name="csX40" fmla="*/ 166730 w 329524"/>
                <a:gd name="csY40" fmla="*/ 102657 h 104428"/>
                <a:gd name="csX41" fmla="*/ 155035 w 329524"/>
                <a:gd name="csY41" fmla="*/ 72061 h 104428"/>
                <a:gd name="csX42" fmla="*/ 112744 w 329524"/>
                <a:gd name="csY42" fmla="*/ 72061 h 104428"/>
                <a:gd name="csX43" fmla="*/ 101639 w 329524"/>
                <a:gd name="csY43" fmla="*/ 102657 h 104428"/>
                <a:gd name="csX44" fmla="*/ 87464 w 329524"/>
                <a:gd name="csY44" fmla="*/ 102657 h 104428"/>
                <a:gd name="csX45" fmla="*/ 116642 w 329524"/>
                <a:gd name="csY45" fmla="*/ 61193 h 104428"/>
                <a:gd name="csX46" fmla="*/ 150901 w 329524"/>
                <a:gd name="csY46" fmla="*/ 61193 h 104428"/>
                <a:gd name="csX47" fmla="*/ 140269 w 329524"/>
                <a:gd name="csY47" fmla="*/ 33195 h 104428"/>
                <a:gd name="csX48" fmla="*/ 133181 w 329524"/>
                <a:gd name="csY48" fmla="*/ 12286 h 104428"/>
                <a:gd name="csX49" fmla="*/ 127747 w 329524"/>
                <a:gd name="csY49" fmla="*/ 31541 h 104428"/>
                <a:gd name="csX50" fmla="*/ 116642 w 329524"/>
                <a:gd name="csY50" fmla="*/ 61193 h 104428"/>
                <a:gd name="csX51" fmla="*/ 207926 w 329524"/>
                <a:gd name="csY51" fmla="*/ 102657 h 104428"/>
                <a:gd name="csX52" fmla="*/ 207926 w 329524"/>
                <a:gd name="csY52" fmla="*/ 13585 h 104428"/>
                <a:gd name="csX53" fmla="*/ 174613 w 329524"/>
                <a:gd name="csY53" fmla="*/ 13585 h 104428"/>
                <a:gd name="csX54" fmla="*/ 174613 w 329524"/>
                <a:gd name="csY54" fmla="*/ 1654 h 104428"/>
                <a:gd name="csX55" fmla="*/ 254588 w 329524"/>
                <a:gd name="csY55" fmla="*/ 1654 h 104428"/>
                <a:gd name="csX56" fmla="*/ 254588 w 329524"/>
                <a:gd name="csY56" fmla="*/ 13585 h 104428"/>
                <a:gd name="csX57" fmla="*/ 221275 w 329524"/>
                <a:gd name="csY57" fmla="*/ 13585 h 104428"/>
                <a:gd name="csX58" fmla="*/ 221275 w 329524"/>
                <a:gd name="csY58" fmla="*/ 102657 h 104428"/>
                <a:gd name="csX59" fmla="*/ 207926 w 329524"/>
                <a:gd name="csY59" fmla="*/ 102657 h 104428"/>
                <a:gd name="csX60" fmla="*/ 264197 w 329524"/>
                <a:gd name="csY60" fmla="*/ 14885 h 104428"/>
                <a:gd name="csX61" fmla="*/ 264197 w 329524"/>
                <a:gd name="csY61" fmla="*/ 2953 h 104428"/>
                <a:gd name="csX62" fmla="*/ 329525 w 329524"/>
                <a:gd name="csY62" fmla="*/ 2953 h 104428"/>
                <a:gd name="csX63" fmla="*/ 329525 w 329524"/>
                <a:gd name="csY63" fmla="*/ 12640 h 104428"/>
                <a:gd name="csX64" fmla="*/ 310387 w 329524"/>
                <a:gd name="csY64" fmla="*/ 39929 h 104428"/>
                <a:gd name="csX65" fmla="*/ 295739 w 329524"/>
                <a:gd name="csY65" fmla="*/ 74896 h 104428"/>
                <a:gd name="csX66" fmla="*/ 291013 w 329524"/>
                <a:gd name="csY66" fmla="*/ 102657 h 104428"/>
                <a:gd name="csX67" fmla="*/ 278255 w 329524"/>
                <a:gd name="csY67" fmla="*/ 102657 h 104428"/>
                <a:gd name="csX68" fmla="*/ 282980 w 329524"/>
                <a:gd name="csY68" fmla="*/ 73833 h 104428"/>
                <a:gd name="csX69" fmla="*/ 295739 w 329524"/>
                <a:gd name="csY69" fmla="*/ 41346 h 104428"/>
                <a:gd name="csX70" fmla="*/ 313577 w 329524"/>
                <a:gd name="csY70" fmla="*/ 14885 h 104428"/>
                <a:gd name="csX71" fmla="*/ 264197 w 329524"/>
                <a:gd name="csY71" fmla="*/ 14885 h 1044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Lst>
              <a:rect l="l" t="t" r="r" b="b"/>
              <a:pathLst>
                <a:path w="329524" h="104428">
                  <a:moveTo>
                    <a:pt x="0" y="70171"/>
                  </a:moveTo>
                  <a:lnTo>
                    <a:pt x="12522" y="69107"/>
                  </a:lnTo>
                  <a:cubicBezTo>
                    <a:pt x="13152" y="74148"/>
                    <a:pt x="14530" y="78282"/>
                    <a:pt x="16657" y="81511"/>
                  </a:cubicBezTo>
                  <a:cubicBezTo>
                    <a:pt x="18862" y="84740"/>
                    <a:pt x="22249" y="87378"/>
                    <a:pt x="26816" y="89426"/>
                  </a:cubicBezTo>
                  <a:cubicBezTo>
                    <a:pt x="31463" y="91395"/>
                    <a:pt x="36661" y="92379"/>
                    <a:pt x="42410" y="92379"/>
                  </a:cubicBezTo>
                  <a:cubicBezTo>
                    <a:pt x="47450" y="92379"/>
                    <a:pt x="51939" y="91631"/>
                    <a:pt x="55877" y="90135"/>
                  </a:cubicBezTo>
                  <a:cubicBezTo>
                    <a:pt x="59815" y="88639"/>
                    <a:pt x="62728" y="86591"/>
                    <a:pt x="64618" y="83992"/>
                  </a:cubicBezTo>
                  <a:cubicBezTo>
                    <a:pt x="66509" y="81315"/>
                    <a:pt x="67454" y="78400"/>
                    <a:pt x="67454" y="75250"/>
                  </a:cubicBezTo>
                  <a:cubicBezTo>
                    <a:pt x="67454" y="72100"/>
                    <a:pt x="66509" y="69344"/>
                    <a:pt x="64618" y="66981"/>
                  </a:cubicBezTo>
                  <a:cubicBezTo>
                    <a:pt x="62807" y="64618"/>
                    <a:pt x="59815" y="62610"/>
                    <a:pt x="55640" y="60956"/>
                  </a:cubicBezTo>
                  <a:cubicBezTo>
                    <a:pt x="52884" y="59933"/>
                    <a:pt x="46859" y="58318"/>
                    <a:pt x="37566" y="56113"/>
                  </a:cubicBezTo>
                  <a:cubicBezTo>
                    <a:pt x="28352" y="53829"/>
                    <a:pt x="21894" y="51703"/>
                    <a:pt x="18192" y="49734"/>
                  </a:cubicBezTo>
                  <a:cubicBezTo>
                    <a:pt x="13310" y="47213"/>
                    <a:pt x="9687" y="44103"/>
                    <a:pt x="7324" y="40401"/>
                  </a:cubicBezTo>
                  <a:cubicBezTo>
                    <a:pt x="4962" y="36621"/>
                    <a:pt x="3780" y="32408"/>
                    <a:pt x="3780" y="27761"/>
                  </a:cubicBezTo>
                  <a:cubicBezTo>
                    <a:pt x="3780" y="22721"/>
                    <a:pt x="5238" y="17996"/>
                    <a:pt x="8151" y="13585"/>
                  </a:cubicBezTo>
                  <a:cubicBezTo>
                    <a:pt x="11065" y="9096"/>
                    <a:pt x="15279" y="5710"/>
                    <a:pt x="20791" y="3426"/>
                  </a:cubicBezTo>
                  <a:cubicBezTo>
                    <a:pt x="26383" y="1142"/>
                    <a:pt x="32565" y="0"/>
                    <a:pt x="39338" y="0"/>
                  </a:cubicBezTo>
                  <a:cubicBezTo>
                    <a:pt x="46820" y="0"/>
                    <a:pt x="53396" y="1221"/>
                    <a:pt x="59066" y="3662"/>
                  </a:cubicBezTo>
                  <a:cubicBezTo>
                    <a:pt x="64815" y="6025"/>
                    <a:pt x="69226" y="9569"/>
                    <a:pt x="72297" y="14294"/>
                  </a:cubicBezTo>
                  <a:cubicBezTo>
                    <a:pt x="75368" y="18941"/>
                    <a:pt x="77022" y="24217"/>
                    <a:pt x="77259" y="30124"/>
                  </a:cubicBezTo>
                  <a:lnTo>
                    <a:pt x="64500" y="31069"/>
                  </a:lnTo>
                  <a:cubicBezTo>
                    <a:pt x="63791" y="24690"/>
                    <a:pt x="61429" y="19886"/>
                    <a:pt x="57412" y="16657"/>
                  </a:cubicBezTo>
                  <a:cubicBezTo>
                    <a:pt x="53475" y="13349"/>
                    <a:pt x="47647" y="11695"/>
                    <a:pt x="39929" y="11695"/>
                  </a:cubicBezTo>
                  <a:cubicBezTo>
                    <a:pt x="31817" y="11695"/>
                    <a:pt x="25911" y="13191"/>
                    <a:pt x="22209" y="16184"/>
                  </a:cubicBezTo>
                  <a:cubicBezTo>
                    <a:pt x="18508" y="19177"/>
                    <a:pt x="16657" y="22760"/>
                    <a:pt x="16657" y="26934"/>
                  </a:cubicBezTo>
                  <a:cubicBezTo>
                    <a:pt x="16657" y="30557"/>
                    <a:pt x="17996" y="33510"/>
                    <a:pt x="20673" y="35794"/>
                  </a:cubicBezTo>
                  <a:cubicBezTo>
                    <a:pt x="23194" y="38157"/>
                    <a:pt x="29887" y="40598"/>
                    <a:pt x="40756" y="43118"/>
                  </a:cubicBezTo>
                  <a:cubicBezTo>
                    <a:pt x="51624" y="45560"/>
                    <a:pt x="59066" y="47686"/>
                    <a:pt x="63083" y="49497"/>
                  </a:cubicBezTo>
                  <a:cubicBezTo>
                    <a:pt x="68989" y="52175"/>
                    <a:pt x="73321" y="55601"/>
                    <a:pt x="76077" y="59775"/>
                  </a:cubicBezTo>
                  <a:cubicBezTo>
                    <a:pt x="78912" y="63949"/>
                    <a:pt x="80330" y="68753"/>
                    <a:pt x="80330" y="74187"/>
                  </a:cubicBezTo>
                  <a:cubicBezTo>
                    <a:pt x="80330" y="79543"/>
                    <a:pt x="78794" y="84622"/>
                    <a:pt x="75723" y="89426"/>
                  </a:cubicBezTo>
                  <a:cubicBezTo>
                    <a:pt x="72651" y="94151"/>
                    <a:pt x="68241" y="97853"/>
                    <a:pt x="62492" y="100531"/>
                  </a:cubicBezTo>
                  <a:cubicBezTo>
                    <a:pt x="56743" y="103130"/>
                    <a:pt x="50246" y="104429"/>
                    <a:pt x="43000" y="104429"/>
                  </a:cubicBezTo>
                  <a:cubicBezTo>
                    <a:pt x="33865" y="104429"/>
                    <a:pt x="26186" y="103090"/>
                    <a:pt x="19964" y="100412"/>
                  </a:cubicBezTo>
                  <a:cubicBezTo>
                    <a:pt x="13821" y="97735"/>
                    <a:pt x="8978" y="93718"/>
                    <a:pt x="5434" y="88363"/>
                  </a:cubicBezTo>
                  <a:cubicBezTo>
                    <a:pt x="1969" y="83008"/>
                    <a:pt x="158" y="76944"/>
                    <a:pt x="0" y="70171"/>
                  </a:cubicBezTo>
                  <a:close/>
                  <a:moveTo>
                    <a:pt x="87464" y="102657"/>
                  </a:moveTo>
                  <a:lnTo>
                    <a:pt x="126211" y="1654"/>
                  </a:lnTo>
                  <a:lnTo>
                    <a:pt x="140623" y="1654"/>
                  </a:lnTo>
                  <a:lnTo>
                    <a:pt x="181969" y="102657"/>
                  </a:lnTo>
                  <a:lnTo>
                    <a:pt x="166730" y="102657"/>
                  </a:lnTo>
                  <a:lnTo>
                    <a:pt x="155035" y="72061"/>
                  </a:lnTo>
                  <a:lnTo>
                    <a:pt x="112744" y="72061"/>
                  </a:lnTo>
                  <a:lnTo>
                    <a:pt x="101639" y="102657"/>
                  </a:lnTo>
                  <a:lnTo>
                    <a:pt x="87464" y="102657"/>
                  </a:lnTo>
                  <a:close/>
                  <a:moveTo>
                    <a:pt x="116642" y="61193"/>
                  </a:moveTo>
                  <a:lnTo>
                    <a:pt x="150901" y="61193"/>
                  </a:lnTo>
                  <a:lnTo>
                    <a:pt x="140269" y="33195"/>
                  </a:lnTo>
                  <a:cubicBezTo>
                    <a:pt x="137119" y="24690"/>
                    <a:pt x="134756" y="17720"/>
                    <a:pt x="133181" y="12286"/>
                  </a:cubicBezTo>
                  <a:cubicBezTo>
                    <a:pt x="131842" y="18744"/>
                    <a:pt x="130031" y="25162"/>
                    <a:pt x="127747" y="31541"/>
                  </a:cubicBezTo>
                  <a:lnTo>
                    <a:pt x="116642" y="61193"/>
                  </a:lnTo>
                  <a:close/>
                  <a:moveTo>
                    <a:pt x="207926" y="102657"/>
                  </a:moveTo>
                  <a:lnTo>
                    <a:pt x="207926" y="13585"/>
                  </a:lnTo>
                  <a:lnTo>
                    <a:pt x="174613" y="13585"/>
                  </a:lnTo>
                  <a:lnTo>
                    <a:pt x="174613" y="1654"/>
                  </a:lnTo>
                  <a:lnTo>
                    <a:pt x="254588" y="1654"/>
                  </a:lnTo>
                  <a:lnTo>
                    <a:pt x="254588" y="13585"/>
                  </a:lnTo>
                  <a:lnTo>
                    <a:pt x="221275" y="13585"/>
                  </a:lnTo>
                  <a:lnTo>
                    <a:pt x="221275" y="102657"/>
                  </a:lnTo>
                  <a:lnTo>
                    <a:pt x="207926" y="102657"/>
                  </a:lnTo>
                  <a:close/>
                  <a:moveTo>
                    <a:pt x="264197" y="14885"/>
                  </a:moveTo>
                  <a:lnTo>
                    <a:pt x="264197" y="2953"/>
                  </a:lnTo>
                  <a:lnTo>
                    <a:pt x="329525" y="2953"/>
                  </a:lnTo>
                  <a:lnTo>
                    <a:pt x="329525" y="12640"/>
                  </a:lnTo>
                  <a:cubicBezTo>
                    <a:pt x="323067" y="19492"/>
                    <a:pt x="316688" y="28588"/>
                    <a:pt x="310387" y="39929"/>
                  </a:cubicBezTo>
                  <a:cubicBezTo>
                    <a:pt x="304087" y="51269"/>
                    <a:pt x="299204" y="62925"/>
                    <a:pt x="295739" y="74896"/>
                  </a:cubicBezTo>
                  <a:cubicBezTo>
                    <a:pt x="293298" y="83323"/>
                    <a:pt x="291722" y="92576"/>
                    <a:pt x="291013" y="102657"/>
                  </a:cubicBezTo>
                  <a:lnTo>
                    <a:pt x="278255" y="102657"/>
                  </a:lnTo>
                  <a:cubicBezTo>
                    <a:pt x="278413" y="94703"/>
                    <a:pt x="279988" y="85095"/>
                    <a:pt x="282980" y="73833"/>
                  </a:cubicBezTo>
                  <a:cubicBezTo>
                    <a:pt x="285973" y="62571"/>
                    <a:pt x="290226" y="51742"/>
                    <a:pt x="295739" y="41346"/>
                  </a:cubicBezTo>
                  <a:cubicBezTo>
                    <a:pt x="301331" y="30872"/>
                    <a:pt x="307276" y="22051"/>
                    <a:pt x="313577" y="14885"/>
                  </a:cubicBezTo>
                  <a:lnTo>
                    <a:pt x="264197" y="14885"/>
                  </a:lnTo>
                  <a:close/>
                </a:path>
              </a:pathLst>
            </a:custGeom>
            <a:solidFill>
              <a:srgbClr val="000000"/>
            </a:solidFill>
            <a:ln w="7560" cap="sq">
              <a:noFill/>
              <a:prstDash val="solid"/>
              <a:miter/>
            </a:ln>
          </p:spPr>
          <p:txBody>
            <a:bodyPr/>
            <a:lstStyle/>
            <a:p>
              <a:endParaRPr lang="en-US" noProof="0"/>
            </a:p>
          </p:txBody>
        </p:sp>
        <p:sp>
          <p:nvSpPr>
            <p:cNvPr id="160" name="Freeform: Shape 996">
              <a:extLst>
                <a:ext uri="{FF2B5EF4-FFF2-40B4-BE49-F238E27FC236}">
                  <a16:creationId xmlns:a16="http://schemas.microsoft.com/office/drawing/2014/main" id="{787D287C-0769-1550-3B3C-F486F6AF953F}"/>
                </a:ext>
              </a:extLst>
            </p:cNvPr>
            <p:cNvSpPr/>
            <p:nvPr/>
          </p:nvSpPr>
          <p:spPr>
            <a:xfrm>
              <a:off x="5786436" y="2988856"/>
              <a:ext cx="349924" cy="323927"/>
            </a:xfrm>
            <a:custGeom>
              <a:avLst/>
              <a:gdLst>
                <a:gd name="csX0" fmla="*/ 0 w 410765"/>
                <a:gd name="csY0" fmla="*/ 205383 h 410765"/>
                <a:gd name="csX1" fmla="*/ 205383 w 410765"/>
                <a:gd name="csY1" fmla="*/ 0 h 410765"/>
                <a:gd name="csX2" fmla="*/ 350610 w 410765"/>
                <a:gd name="csY2" fmla="*/ 60155 h 410765"/>
                <a:gd name="csX3" fmla="*/ 410765 w 410765"/>
                <a:gd name="csY3" fmla="*/ 205383 h 410765"/>
                <a:gd name="csX4" fmla="*/ 205383 w 410765"/>
                <a:gd name="csY4" fmla="*/ 410766 h 410765"/>
                <a:gd name="csX5" fmla="*/ 0 w 410765"/>
                <a:gd name="csY5" fmla="*/ 205383 h 410765"/>
              </a:gdLst>
              <a:ahLst/>
              <a:cxnLst>
                <a:cxn ang="0">
                  <a:pos x="csX0" y="csY0"/>
                </a:cxn>
                <a:cxn ang="0">
                  <a:pos x="csX1" y="csY1"/>
                </a:cxn>
                <a:cxn ang="0">
                  <a:pos x="csX2" y="csY2"/>
                </a:cxn>
                <a:cxn ang="0">
                  <a:pos x="csX3" y="csY3"/>
                </a:cxn>
                <a:cxn ang="0">
                  <a:pos x="csX4" y="csY4"/>
                </a:cxn>
                <a:cxn ang="0">
                  <a:pos x="csX5" y="csY5"/>
                </a:cxn>
              </a:cxnLst>
              <a:rect l="l" t="t" r="r" b="b"/>
              <a:pathLst>
                <a:path w="410765" h="410765">
                  <a:moveTo>
                    <a:pt x="0" y="205383"/>
                  </a:moveTo>
                  <a:cubicBezTo>
                    <a:pt x="0" y="91953"/>
                    <a:pt x="91953" y="0"/>
                    <a:pt x="205383" y="0"/>
                  </a:cubicBezTo>
                  <a:cubicBezTo>
                    <a:pt x="259854" y="0"/>
                    <a:pt x="312094" y="21638"/>
                    <a:pt x="350610" y="60155"/>
                  </a:cubicBezTo>
                  <a:cubicBezTo>
                    <a:pt x="389127" y="98672"/>
                    <a:pt x="410765" y="150912"/>
                    <a:pt x="410765" y="205383"/>
                  </a:cubicBezTo>
                  <a:cubicBezTo>
                    <a:pt x="410765" y="318813"/>
                    <a:pt x="318813" y="410766"/>
                    <a:pt x="205383" y="410766"/>
                  </a:cubicBezTo>
                  <a:cubicBezTo>
                    <a:pt x="91953" y="410766"/>
                    <a:pt x="0" y="318813"/>
                    <a:pt x="0" y="205383"/>
                  </a:cubicBezTo>
                  <a:close/>
                </a:path>
              </a:pathLst>
            </a:custGeom>
            <a:solidFill>
              <a:srgbClr val="CFE2F3"/>
            </a:solidFill>
            <a:ln w="7560" cap="sq">
              <a:noFill/>
              <a:prstDash val="solid"/>
              <a:miter/>
            </a:ln>
          </p:spPr>
          <p:txBody>
            <a:bodyPr/>
            <a:lstStyle/>
            <a:p>
              <a:endParaRPr lang="en-US" noProof="0"/>
            </a:p>
          </p:txBody>
        </p:sp>
        <p:sp>
          <p:nvSpPr>
            <p:cNvPr id="161" name="Freeform: Shape 997">
              <a:extLst>
                <a:ext uri="{FF2B5EF4-FFF2-40B4-BE49-F238E27FC236}">
                  <a16:creationId xmlns:a16="http://schemas.microsoft.com/office/drawing/2014/main" id="{D7141F50-37DF-F81A-CE21-9C10A4FDB3DA}"/>
                </a:ext>
              </a:extLst>
            </p:cNvPr>
            <p:cNvSpPr/>
            <p:nvPr/>
          </p:nvSpPr>
          <p:spPr>
            <a:xfrm>
              <a:off x="5786436" y="2988856"/>
              <a:ext cx="349924" cy="323927"/>
            </a:xfrm>
            <a:custGeom>
              <a:avLst/>
              <a:gdLst>
                <a:gd name="csX0" fmla="*/ 0 w 410765"/>
                <a:gd name="csY0" fmla="*/ 205383 h 410765"/>
                <a:gd name="csX1" fmla="*/ 205383 w 410765"/>
                <a:gd name="csY1" fmla="*/ 0 h 410765"/>
                <a:gd name="csX2" fmla="*/ 350610 w 410765"/>
                <a:gd name="csY2" fmla="*/ 60155 h 410765"/>
                <a:gd name="csX3" fmla="*/ 410765 w 410765"/>
                <a:gd name="csY3" fmla="*/ 205383 h 410765"/>
                <a:gd name="csX4" fmla="*/ 205383 w 410765"/>
                <a:gd name="csY4" fmla="*/ 410766 h 410765"/>
                <a:gd name="csX5" fmla="*/ 0 w 410765"/>
                <a:gd name="csY5" fmla="*/ 205383 h 410765"/>
              </a:gdLst>
              <a:ahLst/>
              <a:cxnLst>
                <a:cxn ang="0">
                  <a:pos x="csX0" y="csY0"/>
                </a:cxn>
                <a:cxn ang="0">
                  <a:pos x="csX1" y="csY1"/>
                </a:cxn>
                <a:cxn ang="0">
                  <a:pos x="csX2" y="csY2"/>
                </a:cxn>
                <a:cxn ang="0">
                  <a:pos x="csX3" y="csY3"/>
                </a:cxn>
                <a:cxn ang="0">
                  <a:pos x="csX4" y="csY4"/>
                </a:cxn>
                <a:cxn ang="0">
                  <a:pos x="csX5" y="csY5"/>
                </a:cxn>
              </a:cxnLst>
              <a:rect l="l" t="t" r="r" b="b"/>
              <a:pathLst>
                <a:path w="410765" h="410765">
                  <a:moveTo>
                    <a:pt x="0" y="205383"/>
                  </a:moveTo>
                  <a:cubicBezTo>
                    <a:pt x="0" y="91953"/>
                    <a:pt x="91953" y="0"/>
                    <a:pt x="205383" y="0"/>
                  </a:cubicBezTo>
                  <a:cubicBezTo>
                    <a:pt x="259854" y="0"/>
                    <a:pt x="312094" y="21638"/>
                    <a:pt x="350610" y="60155"/>
                  </a:cubicBezTo>
                  <a:cubicBezTo>
                    <a:pt x="389127" y="98672"/>
                    <a:pt x="410765" y="150912"/>
                    <a:pt x="410765" y="205383"/>
                  </a:cubicBezTo>
                  <a:cubicBezTo>
                    <a:pt x="410765" y="318813"/>
                    <a:pt x="318813" y="410766"/>
                    <a:pt x="205383" y="410766"/>
                  </a:cubicBezTo>
                  <a:cubicBezTo>
                    <a:pt x="91953" y="410766"/>
                    <a:pt x="0" y="318813"/>
                    <a:pt x="0" y="205383"/>
                  </a:cubicBezTo>
                  <a:close/>
                </a:path>
              </a:pathLst>
            </a:custGeom>
            <a:noFill/>
            <a:ln w="7560" cap="flat">
              <a:solidFill>
                <a:srgbClr val="000000"/>
              </a:solidFill>
              <a:prstDash val="solid"/>
              <a:round/>
            </a:ln>
          </p:spPr>
          <p:txBody>
            <a:bodyPr/>
            <a:lstStyle/>
            <a:p>
              <a:endParaRPr lang="en-US" noProof="0"/>
            </a:p>
          </p:txBody>
        </p:sp>
        <p:grpSp>
          <p:nvGrpSpPr>
            <p:cNvPr id="162" name="Graphic 266">
              <a:extLst>
                <a:ext uri="{FF2B5EF4-FFF2-40B4-BE49-F238E27FC236}">
                  <a16:creationId xmlns:a16="http://schemas.microsoft.com/office/drawing/2014/main" id="{6CE2D435-506D-FDAE-0D37-EF0F1E591A85}"/>
                </a:ext>
              </a:extLst>
            </p:cNvPr>
            <p:cNvGrpSpPr/>
            <p:nvPr/>
          </p:nvGrpSpPr>
          <p:grpSpPr>
            <a:xfrm>
              <a:off x="5915384" y="3120156"/>
              <a:ext cx="92012" cy="85175"/>
              <a:chOff x="3417005" y="2820087"/>
              <a:chExt cx="108010" cy="108009"/>
            </a:xfrm>
            <a:noFill/>
          </p:grpSpPr>
          <p:sp>
            <p:nvSpPr>
              <p:cNvPr id="216" name="Freeform: Shape 1206">
                <a:extLst>
                  <a:ext uri="{FF2B5EF4-FFF2-40B4-BE49-F238E27FC236}">
                    <a16:creationId xmlns:a16="http://schemas.microsoft.com/office/drawing/2014/main" id="{C7B2AAAA-D482-3173-2F1E-8186AE44D70B}"/>
                  </a:ext>
                </a:extLst>
              </p:cNvPr>
              <p:cNvSpPr/>
              <p:nvPr/>
            </p:nvSpPr>
            <p:spPr>
              <a:xfrm>
                <a:off x="3417005" y="2820087"/>
                <a:ext cx="108010" cy="108009"/>
              </a:xfrm>
              <a:custGeom>
                <a:avLst/>
                <a:gdLst>
                  <a:gd name="csX0" fmla="*/ 0 w 108010"/>
                  <a:gd name="csY0" fmla="*/ 2 h 108009"/>
                  <a:gd name="csX1" fmla="*/ 108010 w 108010"/>
                  <a:gd name="csY1" fmla="*/ 2 h 108009"/>
                  <a:gd name="csX2" fmla="*/ 108010 w 108010"/>
                  <a:gd name="csY2" fmla="*/ 108012 h 108009"/>
                  <a:gd name="csX3" fmla="*/ 0 w 108010"/>
                  <a:gd name="csY3" fmla="*/ 108012 h 108009"/>
                </a:gdLst>
                <a:ahLst/>
                <a:cxnLst>
                  <a:cxn ang="0">
                    <a:pos x="csX0" y="csY0"/>
                  </a:cxn>
                  <a:cxn ang="0">
                    <a:pos x="csX1" y="csY1"/>
                  </a:cxn>
                  <a:cxn ang="0">
                    <a:pos x="csX2" y="csY2"/>
                  </a:cxn>
                  <a:cxn ang="0">
                    <a:pos x="csX3" y="csY3"/>
                  </a:cxn>
                </a:cxnLst>
                <a:rect l="l" t="t" r="r" b="b"/>
                <a:pathLst>
                  <a:path w="108010" h="108009">
                    <a:moveTo>
                      <a:pt x="0" y="2"/>
                    </a:moveTo>
                    <a:lnTo>
                      <a:pt x="108010" y="2"/>
                    </a:lnTo>
                    <a:lnTo>
                      <a:pt x="108010" y="108012"/>
                    </a:lnTo>
                    <a:lnTo>
                      <a:pt x="0" y="108012"/>
                    </a:lnTo>
                    <a:close/>
                  </a:path>
                </a:pathLst>
              </a:custGeom>
              <a:solidFill>
                <a:srgbClr val="000000">
                  <a:alpha val="0"/>
                </a:srgbClr>
              </a:solidFill>
              <a:ln w="7560" cap="sq">
                <a:noFill/>
                <a:prstDash val="solid"/>
                <a:miter/>
              </a:ln>
            </p:spPr>
            <p:txBody>
              <a:bodyPr/>
              <a:lstStyle/>
              <a:p>
                <a:endParaRPr lang="en-US" noProof="0"/>
              </a:p>
            </p:txBody>
          </p:sp>
          <p:pic>
            <p:nvPicPr>
              <p:cNvPr id="217" name="Picture 216">
                <a:extLst>
                  <a:ext uri="{FF2B5EF4-FFF2-40B4-BE49-F238E27FC236}">
                    <a16:creationId xmlns:a16="http://schemas.microsoft.com/office/drawing/2014/main" id="{CBA24C40-65BB-A5D9-816E-18A7590B64AD}"/>
                  </a:ext>
                </a:extLst>
              </p:cNvPr>
              <p:cNvPicPr>
                <a:picLocks noChangeAspect="1"/>
              </p:cNvPicPr>
              <p:nvPr/>
            </p:nvPicPr>
            <p:blipFill>
              <a:blip r:embed="rId4"/>
              <a:stretch>
                <a:fillRect/>
              </a:stretch>
            </p:blipFill>
            <p:spPr>
              <a:xfrm>
                <a:off x="3417005" y="2820087"/>
                <a:ext cx="108009" cy="108009"/>
              </a:xfrm>
              <a:custGeom>
                <a:avLst/>
                <a:gdLst>
                  <a:gd name="csX0" fmla="*/ 203 w 108009"/>
                  <a:gd name="csY0" fmla="*/ 53 h 108009"/>
                  <a:gd name="csX1" fmla="*/ 108213 w 108009"/>
                  <a:gd name="csY1" fmla="*/ 53 h 108009"/>
                  <a:gd name="csX2" fmla="*/ 108213 w 108009"/>
                  <a:gd name="csY2" fmla="*/ 108063 h 108009"/>
                  <a:gd name="csX3" fmla="*/ 203 w 108009"/>
                  <a:gd name="csY3" fmla="*/ 108063 h 108009"/>
                </a:gdLst>
                <a:ahLst/>
                <a:cxnLst>
                  <a:cxn ang="0">
                    <a:pos x="csX0" y="csY0"/>
                  </a:cxn>
                  <a:cxn ang="0">
                    <a:pos x="csX1" y="csY1"/>
                  </a:cxn>
                  <a:cxn ang="0">
                    <a:pos x="csX2" y="csY2"/>
                  </a:cxn>
                  <a:cxn ang="0">
                    <a:pos x="csX3" y="csY3"/>
                  </a:cxn>
                </a:cxnLst>
                <a:rect l="l" t="t" r="r" b="b"/>
                <a:pathLst>
                  <a:path w="108009" h="108009">
                    <a:moveTo>
                      <a:pt x="203" y="53"/>
                    </a:moveTo>
                    <a:lnTo>
                      <a:pt x="108213" y="53"/>
                    </a:lnTo>
                    <a:lnTo>
                      <a:pt x="108213" y="108063"/>
                    </a:lnTo>
                    <a:lnTo>
                      <a:pt x="203" y="108063"/>
                    </a:lnTo>
                    <a:close/>
                  </a:path>
                </a:pathLst>
              </a:custGeom>
            </p:spPr>
          </p:pic>
        </p:grpSp>
        <p:grpSp>
          <p:nvGrpSpPr>
            <p:cNvPr id="163" name="Graphic 266">
              <a:extLst>
                <a:ext uri="{FF2B5EF4-FFF2-40B4-BE49-F238E27FC236}">
                  <a16:creationId xmlns:a16="http://schemas.microsoft.com/office/drawing/2014/main" id="{099AE74E-85C5-4ED3-BF79-D46FBBD0CEEF}"/>
                </a:ext>
              </a:extLst>
            </p:cNvPr>
            <p:cNvGrpSpPr/>
            <p:nvPr/>
          </p:nvGrpSpPr>
          <p:grpSpPr>
            <a:xfrm>
              <a:off x="5915384" y="3108232"/>
              <a:ext cx="92012" cy="85175"/>
              <a:chOff x="3417005" y="2804966"/>
              <a:chExt cx="108010" cy="108009"/>
            </a:xfrm>
            <a:solidFill>
              <a:srgbClr val="000000">
                <a:alpha val="0"/>
              </a:srgbClr>
            </a:solidFill>
          </p:grpSpPr>
          <p:sp>
            <p:nvSpPr>
              <p:cNvPr id="214" name="Freeform: Shape 1203">
                <a:extLst>
                  <a:ext uri="{FF2B5EF4-FFF2-40B4-BE49-F238E27FC236}">
                    <a16:creationId xmlns:a16="http://schemas.microsoft.com/office/drawing/2014/main" id="{6FE485DD-D7E2-BBF7-4F34-31CB79F622D4}"/>
                  </a:ext>
                </a:extLst>
              </p:cNvPr>
              <p:cNvSpPr/>
              <p:nvPr/>
            </p:nvSpPr>
            <p:spPr>
              <a:xfrm>
                <a:off x="3417005" y="2804966"/>
                <a:ext cx="108010" cy="108009"/>
              </a:xfrm>
              <a:custGeom>
                <a:avLst/>
                <a:gdLst>
                  <a:gd name="csX0" fmla="*/ 0 w 108010"/>
                  <a:gd name="csY0" fmla="*/ 0 h 108009"/>
                  <a:gd name="csX1" fmla="*/ 108010 w 108010"/>
                  <a:gd name="csY1" fmla="*/ 0 h 108009"/>
                  <a:gd name="csX2" fmla="*/ 108010 w 108010"/>
                  <a:gd name="csY2" fmla="*/ 108010 h 108009"/>
                  <a:gd name="csX3" fmla="*/ 0 w 108010"/>
                  <a:gd name="csY3" fmla="*/ 108010 h 108009"/>
                </a:gdLst>
                <a:ahLst/>
                <a:cxnLst>
                  <a:cxn ang="0">
                    <a:pos x="csX0" y="csY0"/>
                  </a:cxn>
                  <a:cxn ang="0">
                    <a:pos x="csX1" y="csY1"/>
                  </a:cxn>
                  <a:cxn ang="0">
                    <a:pos x="csX2" y="csY2"/>
                  </a:cxn>
                  <a:cxn ang="0">
                    <a:pos x="csX3" y="csY3"/>
                  </a:cxn>
                </a:cxnLst>
                <a:rect l="l" t="t" r="r" b="b"/>
                <a:pathLst>
                  <a:path w="108010" h="108009">
                    <a:moveTo>
                      <a:pt x="0" y="0"/>
                    </a:moveTo>
                    <a:lnTo>
                      <a:pt x="108010" y="0"/>
                    </a:lnTo>
                    <a:lnTo>
                      <a:pt x="108010" y="108010"/>
                    </a:lnTo>
                    <a:lnTo>
                      <a:pt x="0" y="108010"/>
                    </a:lnTo>
                    <a:close/>
                  </a:path>
                </a:pathLst>
              </a:custGeom>
              <a:solidFill>
                <a:srgbClr val="000000">
                  <a:alpha val="0"/>
                </a:srgbClr>
              </a:solidFill>
              <a:ln w="7560" cap="sq">
                <a:noFill/>
                <a:prstDash val="solid"/>
                <a:miter/>
              </a:ln>
            </p:spPr>
            <p:txBody>
              <a:bodyPr/>
              <a:lstStyle/>
              <a:p>
                <a:endParaRPr lang="en-US" noProof="0"/>
              </a:p>
            </p:txBody>
          </p:sp>
          <p:pic>
            <p:nvPicPr>
              <p:cNvPr id="215" name="Picture 214">
                <a:extLst>
                  <a:ext uri="{FF2B5EF4-FFF2-40B4-BE49-F238E27FC236}">
                    <a16:creationId xmlns:a16="http://schemas.microsoft.com/office/drawing/2014/main" id="{222B51AE-78DD-A66A-08D1-815F4238AA1B}"/>
                  </a:ext>
                </a:extLst>
              </p:cNvPr>
              <p:cNvPicPr>
                <a:picLocks noChangeAspect="1"/>
              </p:cNvPicPr>
              <p:nvPr/>
            </p:nvPicPr>
            <p:blipFill>
              <a:blip r:embed="rId4"/>
              <a:stretch>
                <a:fillRect/>
              </a:stretch>
            </p:blipFill>
            <p:spPr>
              <a:xfrm>
                <a:off x="3417005" y="2804966"/>
                <a:ext cx="108009" cy="108009"/>
              </a:xfrm>
              <a:custGeom>
                <a:avLst/>
                <a:gdLst>
                  <a:gd name="csX0" fmla="*/ 203 w 108009"/>
                  <a:gd name="csY0" fmla="*/ 51 h 108009"/>
                  <a:gd name="csX1" fmla="*/ 108213 w 108009"/>
                  <a:gd name="csY1" fmla="*/ 51 h 108009"/>
                  <a:gd name="csX2" fmla="*/ 108213 w 108009"/>
                  <a:gd name="csY2" fmla="*/ 108061 h 108009"/>
                  <a:gd name="csX3" fmla="*/ 203 w 108009"/>
                  <a:gd name="csY3" fmla="*/ 108061 h 108009"/>
                </a:gdLst>
                <a:ahLst/>
                <a:cxnLst>
                  <a:cxn ang="0">
                    <a:pos x="csX0" y="csY0"/>
                  </a:cxn>
                  <a:cxn ang="0">
                    <a:pos x="csX1" y="csY1"/>
                  </a:cxn>
                  <a:cxn ang="0">
                    <a:pos x="csX2" y="csY2"/>
                  </a:cxn>
                  <a:cxn ang="0">
                    <a:pos x="csX3" y="csY3"/>
                  </a:cxn>
                </a:cxnLst>
                <a:rect l="l" t="t" r="r" b="b"/>
                <a:pathLst>
                  <a:path w="108009" h="108009">
                    <a:moveTo>
                      <a:pt x="203" y="51"/>
                    </a:moveTo>
                    <a:lnTo>
                      <a:pt x="108213" y="51"/>
                    </a:lnTo>
                    <a:lnTo>
                      <a:pt x="108213" y="108061"/>
                    </a:lnTo>
                    <a:lnTo>
                      <a:pt x="203" y="108061"/>
                    </a:lnTo>
                    <a:close/>
                  </a:path>
                </a:pathLst>
              </a:custGeom>
            </p:spPr>
          </p:pic>
        </p:grpSp>
        <p:grpSp>
          <p:nvGrpSpPr>
            <p:cNvPr id="164" name="Graphic 266">
              <a:extLst>
                <a:ext uri="{FF2B5EF4-FFF2-40B4-BE49-F238E27FC236}">
                  <a16:creationId xmlns:a16="http://schemas.microsoft.com/office/drawing/2014/main" id="{C6584350-8B4B-D7E5-2788-8FC373A674EA}"/>
                </a:ext>
              </a:extLst>
            </p:cNvPr>
            <p:cNvGrpSpPr/>
            <p:nvPr/>
          </p:nvGrpSpPr>
          <p:grpSpPr>
            <a:xfrm>
              <a:off x="6204148" y="3120156"/>
              <a:ext cx="92011" cy="85175"/>
              <a:chOff x="3755976" y="2820087"/>
              <a:chExt cx="108009" cy="108009"/>
            </a:xfrm>
            <a:noFill/>
          </p:grpSpPr>
          <p:sp>
            <p:nvSpPr>
              <p:cNvPr id="212" name="Freeform: Shape 1200">
                <a:extLst>
                  <a:ext uri="{FF2B5EF4-FFF2-40B4-BE49-F238E27FC236}">
                    <a16:creationId xmlns:a16="http://schemas.microsoft.com/office/drawing/2014/main" id="{009C0AC1-5E80-3F1B-3A85-B4583913D934}"/>
                  </a:ext>
                </a:extLst>
              </p:cNvPr>
              <p:cNvSpPr/>
              <p:nvPr/>
            </p:nvSpPr>
            <p:spPr>
              <a:xfrm>
                <a:off x="3755976" y="2820087"/>
                <a:ext cx="108009" cy="108009"/>
              </a:xfrm>
              <a:custGeom>
                <a:avLst/>
                <a:gdLst>
                  <a:gd name="csX0" fmla="*/ 0 w 108009"/>
                  <a:gd name="csY0" fmla="*/ 2 h 108009"/>
                  <a:gd name="csX1" fmla="*/ 108010 w 108009"/>
                  <a:gd name="csY1" fmla="*/ 2 h 108009"/>
                  <a:gd name="csX2" fmla="*/ 108010 w 108009"/>
                  <a:gd name="csY2" fmla="*/ 108012 h 108009"/>
                  <a:gd name="csX3" fmla="*/ 0 w 108009"/>
                  <a:gd name="csY3" fmla="*/ 108012 h 108009"/>
                </a:gdLst>
                <a:ahLst/>
                <a:cxnLst>
                  <a:cxn ang="0">
                    <a:pos x="csX0" y="csY0"/>
                  </a:cxn>
                  <a:cxn ang="0">
                    <a:pos x="csX1" y="csY1"/>
                  </a:cxn>
                  <a:cxn ang="0">
                    <a:pos x="csX2" y="csY2"/>
                  </a:cxn>
                  <a:cxn ang="0">
                    <a:pos x="csX3" y="csY3"/>
                  </a:cxn>
                </a:cxnLst>
                <a:rect l="l" t="t" r="r" b="b"/>
                <a:pathLst>
                  <a:path w="108009" h="108009">
                    <a:moveTo>
                      <a:pt x="0" y="2"/>
                    </a:moveTo>
                    <a:lnTo>
                      <a:pt x="108010" y="2"/>
                    </a:lnTo>
                    <a:lnTo>
                      <a:pt x="108010" y="108012"/>
                    </a:lnTo>
                    <a:lnTo>
                      <a:pt x="0" y="108012"/>
                    </a:lnTo>
                    <a:close/>
                  </a:path>
                </a:pathLst>
              </a:custGeom>
              <a:solidFill>
                <a:srgbClr val="000000">
                  <a:alpha val="0"/>
                </a:srgbClr>
              </a:solidFill>
              <a:ln w="7560" cap="sq">
                <a:noFill/>
                <a:prstDash val="solid"/>
                <a:miter/>
              </a:ln>
            </p:spPr>
            <p:txBody>
              <a:bodyPr/>
              <a:lstStyle/>
              <a:p>
                <a:endParaRPr lang="en-US" noProof="0"/>
              </a:p>
            </p:txBody>
          </p:sp>
          <p:pic>
            <p:nvPicPr>
              <p:cNvPr id="213" name="Picture 212">
                <a:extLst>
                  <a:ext uri="{FF2B5EF4-FFF2-40B4-BE49-F238E27FC236}">
                    <a16:creationId xmlns:a16="http://schemas.microsoft.com/office/drawing/2014/main" id="{1CC37F75-8C10-B84A-4759-F3E09CA02B35}"/>
                  </a:ext>
                </a:extLst>
              </p:cNvPr>
              <p:cNvPicPr>
                <a:picLocks noChangeAspect="1"/>
              </p:cNvPicPr>
              <p:nvPr/>
            </p:nvPicPr>
            <p:blipFill>
              <a:blip r:embed="rId4"/>
              <a:stretch>
                <a:fillRect/>
              </a:stretch>
            </p:blipFill>
            <p:spPr>
              <a:xfrm>
                <a:off x="3755976" y="2820087"/>
                <a:ext cx="108009" cy="108009"/>
              </a:xfrm>
              <a:custGeom>
                <a:avLst/>
                <a:gdLst>
                  <a:gd name="csX0" fmla="*/ 248 w 108009"/>
                  <a:gd name="csY0" fmla="*/ 53 h 108009"/>
                  <a:gd name="csX1" fmla="*/ 108258 w 108009"/>
                  <a:gd name="csY1" fmla="*/ 53 h 108009"/>
                  <a:gd name="csX2" fmla="*/ 108258 w 108009"/>
                  <a:gd name="csY2" fmla="*/ 108063 h 108009"/>
                  <a:gd name="csX3" fmla="*/ 248 w 108009"/>
                  <a:gd name="csY3" fmla="*/ 108063 h 108009"/>
                </a:gdLst>
                <a:ahLst/>
                <a:cxnLst>
                  <a:cxn ang="0">
                    <a:pos x="csX0" y="csY0"/>
                  </a:cxn>
                  <a:cxn ang="0">
                    <a:pos x="csX1" y="csY1"/>
                  </a:cxn>
                  <a:cxn ang="0">
                    <a:pos x="csX2" y="csY2"/>
                  </a:cxn>
                  <a:cxn ang="0">
                    <a:pos x="csX3" y="csY3"/>
                  </a:cxn>
                </a:cxnLst>
                <a:rect l="l" t="t" r="r" b="b"/>
                <a:pathLst>
                  <a:path w="108009" h="108009">
                    <a:moveTo>
                      <a:pt x="248" y="53"/>
                    </a:moveTo>
                    <a:lnTo>
                      <a:pt x="108258" y="53"/>
                    </a:lnTo>
                    <a:lnTo>
                      <a:pt x="108258" y="108063"/>
                    </a:lnTo>
                    <a:lnTo>
                      <a:pt x="248" y="108063"/>
                    </a:lnTo>
                    <a:close/>
                  </a:path>
                </a:pathLst>
              </a:custGeom>
            </p:spPr>
          </p:pic>
        </p:grpSp>
        <p:grpSp>
          <p:nvGrpSpPr>
            <p:cNvPr id="165" name="Graphic 266">
              <a:extLst>
                <a:ext uri="{FF2B5EF4-FFF2-40B4-BE49-F238E27FC236}">
                  <a16:creationId xmlns:a16="http://schemas.microsoft.com/office/drawing/2014/main" id="{599A75C9-A498-F48C-0111-628CC827B644}"/>
                </a:ext>
              </a:extLst>
            </p:cNvPr>
            <p:cNvGrpSpPr/>
            <p:nvPr/>
          </p:nvGrpSpPr>
          <p:grpSpPr>
            <a:xfrm>
              <a:off x="6204148" y="3108232"/>
              <a:ext cx="92011" cy="85175"/>
              <a:chOff x="3755976" y="2804966"/>
              <a:chExt cx="108009" cy="108009"/>
            </a:xfrm>
            <a:solidFill>
              <a:srgbClr val="000000">
                <a:alpha val="0"/>
              </a:srgbClr>
            </a:solidFill>
          </p:grpSpPr>
          <p:sp>
            <p:nvSpPr>
              <p:cNvPr id="210" name="Freeform: Shape 1198">
                <a:extLst>
                  <a:ext uri="{FF2B5EF4-FFF2-40B4-BE49-F238E27FC236}">
                    <a16:creationId xmlns:a16="http://schemas.microsoft.com/office/drawing/2014/main" id="{1B82056D-B2D7-1738-843D-8846424F0765}"/>
                  </a:ext>
                </a:extLst>
              </p:cNvPr>
              <p:cNvSpPr/>
              <p:nvPr/>
            </p:nvSpPr>
            <p:spPr>
              <a:xfrm>
                <a:off x="3755976" y="2804966"/>
                <a:ext cx="108009" cy="108009"/>
              </a:xfrm>
              <a:custGeom>
                <a:avLst/>
                <a:gdLst>
                  <a:gd name="csX0" fmla="*/ 0 w 108009"/>
                  <a:gd name="csY0" fmla="*/ 0 h 108009"/>
                  <a:gd name="csX1" fmla="*/ 108010 w 108009"/>
                  <a:gd name="csY1" fmla="*/ 0 h 108009"/>
                  <a:gd name="csX2" fmla="*/ 108010 w 108009"/>
                  <a:gd name="csY2" fmla="*/ 108010 h 108009"/>
                  <a:gd name="csX3" fmla="*/ 0 w 108009"/>
                  <a:gd name="csY3" fmla="*/ 108010 h 108009"/>
                </a:gdLst>
                <a:ahLst/>
                <a:cxnLst>
                  <a:cxn ang="0">
                    <a:pos x="csX0" y="csY0"/>
                  </a:cxn>
                  <a:cxn ang="0">
                    <a:pos x="csX1" y="csY1"/>
                  </a:cxn>
                  <a:cxn ang="0">
                    <a:pos x="csX2" y="csY2"/>
                  </a:cxn>
                  <a:cxn ang="0">
                    <a:pos x="csX3" y="csY3"/>
                  </a:cxn>
                </a:cxnLst>
                <a:rect l="l" t="t" r="r" b="b"/>
                <a:pathLst>
                  <a:path w="108009" h="108009">
                    <a:moveTo>
                      <a:pt x="0" y="0"/>
                    </a:moveTo>
                    <a:lnTo>
                      <a:pt x="108010" y="0"/>
                    </a:lnTo>
                    <a:lnTo>
                      <a:pt x="108010" y="108010"/>
                    </a:lnTo>
                    <a:lnTo>
                      <a:pt x="0" y="108010"/>
                    </a:lnTo>
                    <a:close/>
                  </a:path>
                </a:pathLst>
              </a:custGeom>
              <a:solidFill>
                <a:srgbClr val="000000">
                  <a:alpha val="0"/>
                </a:srgbClr>
              </a:solidFill>
              <a:ln w="7560" cap="sq">
                <a:noFill/>
                <a:prstDash val="solid"/>
                <a:miter/>
              </a:ln>
            </p:spPr>
            <p:txBody>
              <a:bodyPr/>
              <a:lstStyle/>
              <a:p>
                <a:endParaRPr lang="en-US" noProof="0"/>
              </a:p>
            </p:txBody>
          </p:sp>
          <p:pic>
            <p:nvPicPr>
              <p:cNvPr id="211" name="Picture 210">
                <a:extLst>
                  <a:ext uri="{FF2B5EF4-FFF2-40B4-BE49-F238E27FC236}">
                    <a16:creationId xmlns:a16="http://schemas.microsoft.com/office/drawing/2014/main" id="{AE38F109-F50C-B44D-0E3D-A34F1E3712F2}"/>
                  </a:ext>
                </a:extLst>
              </p:cNvPr>
              <p:cNvPicPr>
                <a:picLocks noChangeAspect="1"/>
              </p:cNvPicPr>
              <p:nvPr/>
            </p:nvPicPr>
            <p:blipFill>
              <a:blip r:embed="rId4"/>
              <a:stretch>
                <a:fillRect/>
              </a:stretch>
            </p:blipFill>
            <p:spPr>
              <a:xfrm>
                <a:off x="3755976" y="2804966"/>
                <a:ext cx="108009" cy="108009"/>
              </a:xfrm>
              <a:custGeom>
                <a:avLst/>
                <a:gdLst>
                  <a:gd name="csX0" fmla="*/ 248 w 108009"/>
                  <a:gd name="csY0" fmla="*/ 51 h 108009"/>
                  <a:gd name="csX1" fmla="*/ 108258 w 108009"/>
                  <a:gd name="csY1" fmla="*/ 51 h 108009"/>
                  <a:gd name="csX2" fmla="*/ 108258 w 108009"/>
                  <a:gd name="csY2" fmla="*/ 108061 h 108009"/>
                  <a:gd name="csX3" fmla="*/ 248 w 108009"/>
                  <a:gd name="csY3" fmla="*/ 108061 h 108009"/>
                </a:gdLst>
                <a:ahLst/>
                <a:cxnLst>
                  <a:cxn ang="0">
                    <a:pos x="csX0" y="csY0"/>
                  </a:cxn>
                  <a:cxn ang="0">
                    <a:pos x="csX1" y="csY1"/>
                  </a:cxn>
                  <a:cxn ang="0">
                    <a:pos x="csX2" y="csY2"/>
                  </a:cxn>
                  <a:cxn ang="0">
                    <a:pos x="csX3" y="csY3"/>
                  </a:cxn>
                </a:cxnLst>
                <a:rect l="l" t="t" r="r" b="b"/>
                <a:pathLst>
                  <a:path w="108009" h="108009">
                    <a:moveTo>
                      <a:pt x="248" y="51"/>
                    </a:moveTo>
                    <a:lnTo>
                      <a:pt x="108258" y="51"/>
                    </a:lnTo>
                    <a:lnTo>
                      <a:pt x="108258" y="108061"/>
                    </a:lnTo>
                    <a:lnTo>
                      <a:pt x="248" y="108061"/>
                    </a:lnTo>
                    <a:close/>
                  </a:path>
                </a:pathLst>
              </a:custGeom>
            </p:spPr>
          </p:pic>
        </p:grpSp>
        <p:sp>
          <p:nvSpPr>
            <p:cNvPr id="166" name="Freeform: Shape 1027">
              <a:extLst>
                <a:ext uri="{FF2B5EF4-FFF2-40B4-BE49-F238E27FC236}">
                  <a16:creationId xmlns:a16="http://schemas.microsoft.com/office/drawing/2014/main" id="{070B2B59-0078-9D38-A577-0EFE7A4463E2}"/>
                </a:ext>
              </a:extLst>
            </p:cNvPr>
            <p:cNvSpPr/>
            <p:nvPr/>
          </p:nvSpPr>
          <p:spPr>
            <a:xfrm>
              <a:off x="6007379" y="3150820"/>
              <a:ext cx="196769" cy="5962"/>
            </a:xfrm>
            <a:custGeom>
              <a:avLst/>
              <a:gdLst>
                <a:gd name="csX0" fmla="*/ 0 w 230981"/>
                <a:gd name="csY0" fmla="*/ 0 h 7560"/>
                <a:gd name="csX1" fmla="*/ 230981 w 230981"/>
                <a:gd name="csY1" fmla="*/ 0 h 7560"/>
              </a:gdLst>
              <a:ahLst/>
              <a:cxnLst>
                <a:cxn ang="0">
                  <a:pos x="csX0" y="csY0"/>
                </a:cxn>
                <a:cxn ang="0">
                  <a:pos x="csX1" y="csY1"/>
                </a:cxn>
              </a:cxnLst>
              <a:rect l="l" t="t" r="r" b="b"/>
              <a:pathLst>
                <a:path w="230981" h="7560">
                  <a:moveTo>
                    <a:pt x="0" y="0"/>
                  </a:moveTo>
                  <a:lnTo>
                    <a:pt x="230981" y="0"/>
                  </a:lnTo>
                </a:path>
              </a:pathLst>
            </a:custGeom>
            <a:solidFill>
              <a:srgbClr val="000000">
                <a:alpha val="0"/>
              </a:srgbClr>
            </a:solidFill>
            <a:ln w="7560" cap="sq">
              <a:noFill/>
              <a:prstDash val="solid"/>
              <a:miter/>
            </a:ln>
          </p:spPr>
          <p:txBody>
            <a:bodyPr/>
            <a:lstStyle/>
            <a:p>
              <a:endParaRPr lang="en-US" noProof="0"/>
            </a:p>
          </p:txBody>
        </p:sp>
        <p:sp>
          <p:nvSpPr>
            <p:cNvPr id="167" name="Freeform: Shape 1029">
              <a:extLst>
                <a:ext uri="{FF2B5EF4-FFF2-40B4-BE49-F238E27FC236}">
                  <a16:creationId xmlns:a16="http://schemas.microsoft.com/office/drawing/2014/main" id="{1B70E19B-9F47-8A13-91F0-2B787AF36D77}"/>
                </a:ext>
              </a:extLst>
            </p:cNvPr>
            <p:cNvSpPr/>
            <p:nvPr/>
          </p:nvSpPr>
          <p:spPr>
            <a:xfrm>
              <a:off x="6007379" y="3150820"/>
              <a:ext cx="196769" cy="5962"/>
            </a:xfrm>
            <a:custGeom>
              <a:avLst/>
              <a:gdLst>
                <a:gd name="csX0" fmla="*/ 0 w 230981"/>
                <a:gd name="csY0" fmla="*/ 0 h 7560"/>
                <a:gd name="csX1" fmla="*/ 230981 w 230981"/>
                <a:gd name="csY1" fmla="*/ 0 h 7560"/>
              </a:gdLst>
              <a:ahLst/>
              <a:cxnLst>
                <a:cxn ang="0">
                  <a:pos x="csX0" y="csY0"/>
                </a:cxn>
                <a:cxn ang="0">
                  <a:pos x="csX1" y="csY1"/>
                </a:cxn>
              </a:cxnLst>
              <a:rect l="l" t="t" r="r" b="b"/>
              <a:pathLst>
                <a:path w="230981" h="7560">
                  <a:moveTo>
                    <a:pt x="0" y="0"/>
                  </a:moveTo>
                  <a:lnTo>
                    <a:pt x="230981" y="0"/>
                  </a:lnTo>
                </a:path>
              </a:pathLst>
            </a:custGeom>
            <a:noFill/>
            <a:ln w="7560" cap="flat">
              <a:solidFill>
                <a:srgbClr val="980000"/>
              </a:solidFill>
              <a:prstDash val="solid"/>
              <a:round/>
            </a:ln>
          </p:spPr>
          <p:txBody>
            <a:bodyPr/>
            <a:lstStyle/>
            <a:p>
              <a:endParaRPr lang="en-US" noProof="0"/>
            </a:p>
          </p:txBody>
        </p:sp>
        <p:sp>
          <p:nvSpPr>
            <p:cNvPr id="168" name="Freeform: Shape 1031">
              <a:extLst>
                <a:ext uri="{FF2B5EF4-FFF2-40B4-BE49-F238E27FC236}">
                  <a16:creationId xmlns:a16="http://schemas.microsoft.com/office/drawing/2014/main" id="{8F2BF84C-A297-3A83-D1F6-148F44C61D98}"/>
                </a:ext>
              </a:extLst>
            </p:cNvPr>
            <p:cNvSpPr/>
            <p:nvPr/>
          </p:nvSpPr>
          <p:spPr>
            <a:xfrm>
              <a:off x="8614424" y="2988856"/>
              <a:ext cx="349924" cy="323927"/>
            </a:xfrm>
            <a:custGeom>
              <a:avLst/>
              <a:gdLst>
                <a:gd name="csX0" fmla="*/ 0 w 410765"/>
                <a:gd name="csY0" fmla="*/ 205383 h 410765"/>
                <a:gd name="csX1" fmla="*/ 205383 w 410765"/>
                <a:gd name="csY1" fmla="*/ 0 h 410765"/>
                <a:gd name="csX2" fmla="*/ 350610 w 410765"/>
                <a:gd name="csY2" fmla="*/ 60155 h 410765"/>
                <a:gd name="csX3" fmla="*/ 410765 w 410765"/>
                <a:gd name="csY3" fmla="*/ 205383 h 410765"/>
                <a:gd name="csX4" fmla="*/ 205383 w 410765"/>
                <a:gd name="csY4" fmla="*/ 410766 h 410765"/>
                <a:gd name="csX5" fmla="*/ 0 w 410765"/>
                <a:gd name="csY5" fmla="*/ 205383 h 410765"/>
              </a:gdLst>
              <a:ahLst/>
              <a:cxnLst>
                <a:cxn ang="0">
                  <a:pos x="csX0" y="csY0"/>
                </a:cxn>
                <a:cxn ang="0">
                  <a:pos x="csX1" y="csY1"/>
                </a:cxn>
                <a:cxn ang="0">
                  <a:pos x="csX2" y="csY2"/>
                </a:cxn>
                <a:cxn ang="0">
                  <a:pos x="csX3" y="csY3"/>
                </a:cxn>
                <a:cxn ang="0">
                  <a:pos x="csX4" y="csY4"/>
                </a:cxn>
                <a:cxn ang="0">
                  <a:pos x="csX5" y="csY5"/>
                </a:cxn>
              </a:cxnLst>
              <a:rect l="l" t="t" r="r" b="b"/>
              <a:pathLst>
                <a:path w="410765" h="410765">
                  <a:moveTo>
                    <a:pt x="0" y="205383"/>
                  </a:moveTo>
                  <a:cubicBezTo>
                    <a:pt x="0" y="91953"/>
                    <a:pt x="91953" y="0"/>
                    <a:pt x="205383" y="0"/>
                  </a:cubicBezTo>
                  <a:cubicBezTo>
                    <a:pt x="259854" y="0"/>
                    <a:pt x="312094" y="21638"/>
                    <a:pt x="350610" y="60155"/>
                  </a:cubicBezTo>
                  <a:cubicBezTo>
                    <a:pt x="389127" y="98672"/>
                    <a:pt x="410765" y="150912"/>
                    <a:pt x="410765" y="205383"/>
                  </a:cubicBezTo>
                  <a:cubicBezTo>
                    <a:pt x="410765" y="318813"/>
                    <a:pt x="318813" y="410766"/>
                    <a:pt x="205383" y="410766"/>
                  </a:cubicBezTo>
                  <a:cubicBezTo>
                    <a:pt x="91953" y="410766"/>
                    <a:pt x="0" y="318813"/>
                    <a:pt x="0" y="205383"/>
                  </a:cubicBezTo>
                  <a:close/>
                </a:path>
              </a:pathLst>
            </a:custGeom>
            <a:solidFill>
              <a:srgbClr val="CFE2F3"/>
            </a:solidFill>
            <a:ln w="7560" cap="sq">
              <a:noFill/>
              <a:prstDash val="solid"/>
              <a:miter/>
            </a:ln>
          </p:spPr>
          <p:txBody>
            <a:bodyPr/>
            <a:lstStyle/>
            <a:p>
              <a:endParaRPr lang="en-US" noProof="0"/>
            </a:p>
          </p:txBody>
        </p:sp>
        <p:sp>
          <p:nvSpPr>
            <p:cNvPr id="169" name="Freeform: Shape 1033">
              <a:extLst>
                <a:ext uri="{FF2B5EF4-FFF2-40B4-BE49-F238E27FC236}">
                  <a16:creationId xmlns:a16="http://schemas.microsoft.com/office/drawing/2014/main" id="{39F362D2-CB25-1241-CB39-E6803857EE17}"/>
                </a:ext>
              </a:extLst>
            </p:cNvPr>
            <p:cNvSpPr/>
            <p:nvPr/>
          </p:nvSpPr>
          <p:spPr>
            <a:xfrm>
              <a:off x="8614424" y="2988856"/>
              <a:ext cx="349924" cy="323927"/>
            </a:xfrm>
            <a:custGeom>
              <a:avLst/>
              <a:gdLst>
                <a:gd name="csX0" fmla="*/ 0 w 410765"/>
                <a:gd name="csY0" fmla="*/ 205383 h 410765"/>
                <a:gd name="csX1" fmla="*/ 205383 w 410765"/>
                <a:gd name="csY1" fmla="*/ 0 h 410765"/>
                <a:gd name="csX2" fmla="*/ 350610 w 410765"/>
                <a:gd name="csY2" fmla="*/ 60155 h 410765"/>
                <a:gd name="csX3" fmla="*/ 410765 w 410765"/>
                <a:gd name="csY3" fmla="*/ 205383 h 410765"/>
                <a:gd name="csX4" fmla="*/ 205383 w 410765"/>
                <a:gd name="csY4" fmla="*/ 410766 h 410765"/>
                <a:gd name="csX5" fmla="*/ 0 w 410765"/>
                <a:gd name="csY5" fmla="*/ 205383 h 410765"/>
              </a:gdLst>
              <a:ahLst/>
              <a:cxnLst>
                <a:cxn ang="0">
                  <a:pos x="csX0" y="csY0"/>
                </a:cxn>
                <a:cxn ang="0">
                  <a:pos x="csX1" y="csY1"/>
                </a:cxn>
                <a:cxn ang="0">
                  <a:pos x="csX2" y="csY2"/>
                </a:cxn>
                <a:cxn ang="0">
                  <a:pos x="csX3" y="csY3"/>
                </a:cxn>
                <a:cxn ang="0">
                  <a:pos x="csX4" y="csY4"/>
                </a:cxn>
                <a:cxn ang="0">
                  <a:pos x="csX5" y="csY5"/>
                </a:cxn>
              </a:cxnLst>
              <a:rect l="l" t="t" r="r" b="b"/>
              <a:pathLst>
                <a:path w="410765" h="410765">
                  <a:moveTo>
                    <a:pt x="0" y="205383"/>
                  </a:moveTo>
                  <a:cubicBezTo>
                    <a:pt x="0" y="91953"/>
                    <a:pt x="91953" y="0"/>
                    <a:pt x="205383" y="0"/>
                  </a:cubicBezTo>
                  <a:cubicBezTo>
                    <a:pt x="259854" y="0"/>
                    <a:pt x="312094" y="21638"/>
                    <a:pt x="350610" y="60155"/>
                  </a:cubicBezTo>
                  <a:cubicBezTo>
                    <a:pt x="389127" y="98672"/>
                    <a:pt x="410765" y="150912"/>
                    <a:pt x="410765" y="205383"/>
                  </a:cubicBezTo>
                  <a:cubicBezTo>
                    <a:pt x="410765" y="318813"/>
                    <a:pt x="318813" y="410766"/>
                    <a:pt x="205383" y="410766"/>
                  </a:cubicBezTo>
                  <a:cubicBezTo>
                    <a:pt x="91953" y="410766"/>
                    <a:pt x="0" y="318813"/>
                    <a:pt x="0" y="205383"/>
                  </a:cubicBezTo>
                  <a:close/>
                </a:path>
              </a:pathLst>
            </a:custGeom>
            <a:noFill/>
            <a:ln w="7560" cap="flat">
              <a:solidFill>
                <a:srgbClr val="000000"/>
              </a:solidFill>
              <a:prstDash val="solid"/>
              <a:round/>
            </a:ln>
          </p:spPr>
          <p:txBody>
            <a:bodyPr/>
            <a:lstStyle/>
            <a:p>
              <a:endParaRPr lang="en-US" noProof="0"/>
            </a:p>
          </p:txBody>
        </p:sp>
        <p:sp>
          <p:nvSpPr>
            <p:cNvPr id="170" name="Freeform: Shape 1037">
              <a:extLst>
                <a:ext uri="{FF2B5EF4-FFF2-40B4-BE49-F238E27FC236}">
                  <a16:creationId xmlns:a16="http://schemas.microsoft.com/office/drawing/2014/main" id="{32BFE172-104A-675B-AD33-91D80135F0B7}"/>
                </a:ext>
              </a:extLst>
            </p:cNvPr>
            <p:cNvSpPr/>
            <p:nvPr/>
          </p:nvSpPr>
          <p:spPr>
            <a:xfrm>
              <a:off x="6508039" y="3026788"/>
              <a:ext cx="41179" cy="248063"/>
            </a:xfrm>
            <a:custGeom>
              <a:avLst/>
              <a:gdLst>
                <a:gd name="csX0" fmla="*/ 0 w 48339"/>
                <a:gd name="csY0" fmla="*/ 157282 h 314563"/>
                <a:gd name="csX1" fmla="*/ 24170 w 48339"/>
                <a:gd name="csY1" fmla="*/ 0 h 314563"/>
                <a:gd name="csX2" fmla="*/ 41260 w 48339"/>
                <a:gd name="csY2" fmla="*/ 46067 h 314563"/>
                <a:gd name="csX3" fmla="*/ 48340 w 48339"/>
                <a:gd name="csY3" fmla="*/ 157282 h 314563"/>
                <a:gd name="csX4" fmla="*/ 24170 w 48339"/>
                <a:gd name="csY4" fmla="*/ 314563 h 314563"/>
                <a:gd name="csX5" fmla="*/ 7079 w 48339"/>
                <a:gd name="csY5" fmla="*/ 268497 h 314563"/>
                <a:gd name="csX6" fmla="*/ 0 w 48339"/>
                <a:gd name="csY6" fmla="*/ 157282 h 31456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8339" h="314563">
                  <a:moveTo>
                    <a:pt x="0" y="157282"/>
                  </a:moveTo>
                  <a:cubicBezTo>
                    <a:pt x="0" y="70417"/>
                    <a:pt x="10821" y="0"/>
                    <a:pt x="24170" y="0"/>
                  </a:cubicBezTo>
                  <a:cubicBezTo>
                    <a:pt x="30580" y="0"/>
                    <a:pt x="36728" y="16571"/>
                    <a:pt x="41260" y="46067"/>
                  </a:cubicBezTo>
                  <a:cubicBezTo>
                    <a:pt x="45793" y="75563"/>
                    <a:pt x="48340" y="115568"/>
                    <a:pt x="48340" y="157282"/>
                  </a:cubicBezTo>
                  <a:cubicBezTo>
                    <a:pt x="48340" y="244146"/>
                    <a:pt x="37518" y="314563"/>
                    <a:pt x="24170" y="314563"/>
                  </a:cubicBezTo>
                  <a:cubicBezTo>
                    <a:pt x="17760" y="314563"/>
                    <a:pt x="11612" y="297993"/>
                    <a:pt x="7079" y="268497"/>
                  </a:cubicBezTo>
                  <a:cubicBezTo>
                    <a:pt x="2546" y="239000"/>
                    <a:pt x="0" y="198995"/>
                    <a:pt x="0" y="157282"/>
                  </a:cubicBezTo>
                  <a:close/>
                </a:path>
              </a:pathLst>
            </a:custGeom>
            <a:solidFill>
              <a:srgbClr val="CFE2F3"/>
            </a:solidFill>
            <a:ln w="7560" cap="sq">
              <a:noFill/>
              <a:prstDash val="solid"/>
              <a:miter/>
            </a:ln>
          </p:spPr>
          <p:txBody>
            <a:bodyPr/>
            <a:lstStyle/>
            <a:p>
              <a:endParaRPr lang="en-US" noProof="0"/>
            </a:p>
          </p:txBody>
        </p:sp>
        <p:sp>
          <p:nvSpPr>
            <p:cNvPr id="171" name="Freeform: Shape 1039">
              <a:extLst>
                <a:ext uri="{FF2B5EF4-FFF2-40B4-BE49-F238E27FC236}">
                  <a16:creationId xmlns:a16="http://schemas.microsoft.com/office/drawing/2014/main" id="{AF7D897A-6BA4-FA1A-5217-F1BD65D409B4}"/>
                </a:ext>
              </a:extLst>
            </p:cNvPr>
            <p:cNvSpPr/>
            <p:nvPr/>
          </p:nvSpPr>
          <p:spPr>
            <a:xfrm>
              <a:off x="6508039" y="3026788"/>
              <a:ext cx="41179" cy="248063"/>
            </a:xfrm>
            <a:custGeom>
              <a:avLst/>
              <a:gdLst>
                <a:gd name="csX0" fmla="*/ 0 w 48339"/>
                <a:gd name="csY0" fmla="*/ 157282 h 314563"/>
                <a:gd name="csX1" fmla="*/ 24170 w 48339"/>
                <a:gd name="csY1" fmla="*/ 0 h 314563"/>
                <a:gd name="csX2" fmla="*/ 41260 w 48339"/>
                <a:gd name="csY2" fmla="*/ 46067 h 314563"/>
                <a:gd name="csX3" fmla="*/ 48340 w 48339"/>
                <a:gd name="csY3" fmla="*/ 157282 h 314563"/>
                <a:gd name="csX4" fmla="*/ 24170 w 48339"/>
                <a:gd name="csY4" fmla="*/ 314563 h 314563"/>
                <a:gd name="csX5" fmla="*/ 7079 w 48339"/>
                <a:gd name="csY5" fmla="*/ 268497 h 314563"/>
                <a:gd name="csX6" fmla="*/ 0 w 48339"/>
                <a:gd name="csY6" fmla="*/ 157282 h 31456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8339" h="314563">
                  <a:moveTo>
                    <a:pt x="0" y="157282"/>
                  </a:moveTo>
                  <a:cubicBezTo>
                    <a:pt x="0" y="70417"/>
                    <a:pt x="10821" y="0"/>
                    <a:pt x="24170" y="0"/>
                  </a:cubicBezTo>
                  <a:cubicBezTo>
                    <a:pt x="30580" y="0"/>
                    <a:pt x="36728" y="16571"/>
                    <a:pt x="41260" y="46067"/>
                  </a:cubicBezTo>
                  <a:cubicBezTo>
                    <a:pt x="45793" y="75563"/>
                    <a:pt x="48340" y="115568"/>
                    <a:pt x="48340" y="157282"/>
                  </a:cubicBezTo>
                  <a:cubicBezTo>
                    <a:pt x="48340" y="244146"/>
                    <a:pt x="37518" y="314563"/>
                    <a:pt x="24170" y="314563"/>
                  </a:cubicBezTo>
                  <a:cubicBezTo>
                    <a:pt x="17760" y="314563"/>
                    <a:pt x="11612" y="297993"/>
                    <a:pt x="7079" y="268497"/>
                  </a:cubicBezTo>
                  <a:cubicBezTo>
                    <a:pt x="2546" y="239000"/>
                    <a:pt x="0" y="198995"/>
                    <a:pt x="0" y="157282"/>
                  </a:cubicBezTo>
                  <a:close/>
                </a:path>
              </a:pathLst>
            </a:custGeom>
            <a:noFill/>
            <a:ln w="7560" cap="flat">
              <a:solidFill>
                <a:srgbClr val="000000"/>
              </a:solidFill>
              <a:prstDash val="solid"/>
              <a:round/>
            </a:ln>
          </p:spPr>
          <p:txBody>
            <a:bodyPr/>
            <a:lstStyle/>
            <a:p>
              <a:endParaRPr lang="en-US" noProof="0"/>
            </a:p>
          </p:txBody>
        </p:sp>
        <p:sp>
          <p:nvSpPr>
            <p:cNvPr id="172" name="Freeform: Shape 1041">
              <a:extLst>
                <a:ext uri="{FF2B5EF4-FFF2-40B4-BE49-F238E27FC236}">
                  <a16:creationId xmlns:a16="http://schemas.microsoft.com/office/drawing/2014/main" id="{786EFE80-38B7-368E-6826-DB546462FAC0}"/>
                </a:ext>
              </a:extLst>
            </p:cNvPr>
            <p:cNvSpPr/>
            <p:nvPr/>
          </p:nvSpPr>
          <p:spPr>
            <a:xfrm>
              <a:off x="6750207" y="3026788"/>
              <a:ext cx="41179" cy="248063"/>
            </a:xfrm>
            <a:custGeom>
              <a:avLst/>
              <a:gdLst>
                <a:gd name="csX0" fmla="*/ 0 w 48339"/>
                <a:gd name="csY0" fmla="*/ 157282 h 314563"/>
                <a:gd name="csX1" fmla="*/ 24170 w 48339"/>
                <a:gd name="csY1" fmla="*/ 0 h 314563"/>
                <a:gd name="csX2" fmla="*/ 41260 w 48339"/>
                <a:gd name="csY2" fmla="*/ 46067 h 314563"/>
                <a:gd name="csX3" fmla="*/ 48339 w 48339"/>
                <a:gd name="csY3" fmla="*/ 157282 h 314563"/>
                <a:gd name="csX4" fmla="*/ 24170 w 48339"/>
                <a:gd name="csY4" fmla="*/ 314563 h 314563"/>
                <a:gd name="csX5" fmla="*/ 7079 w 48339"/>
                <a:gd name="csY5" fmla="*/ 268497 h 314563"/>
                <a:gd name="csX6" fmla="*/ 0 w 48339"/>
                <a:gd name="csY6" fmla="*/ 157282 h 31456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8339" h="314563">
                  <a:moveTo>
                    <a:pt x="0" y="157282"/>
                  </a:moveTo>
                  <a:cubicBezTo>
                    <a:pt x="0" y="70417"/>
                    <a:pt x="10821" y="0"/>
                    <a:pt x="24170" y="0"/>
                  </a:cubicBezTo>
                  <a:cubicBezTo>
                    <a:pt x="30580" y="0"/>
                    <a:pt x="36727" y="16571"/>
                    <a:pt x="41260" y="46067"/>
                  </a:cubicBezTo>
                  <a:cubicBezTo>
                    <a:pt x="45793" y="75563"/>
                    <a:pt x="48339" y="115568"/>
                    <a:pt x="48339" y="157282"/>
                  </a:cubicBezTo>
                  <a:cubicBezTo>
                    <a:pt x="48339" y="244146"/>
                    <a:pt x="37518" y="314563"/>
                    <a:pt x="24170" y="314563"/>
                  </a:cubicBezTo>
                  <a:cubicBezTo>
                    <a:pt x="17759" y="314563"/>
                    <a:pt x="11612" y="297993"/>
                    <a:pt x="7079" y="268497"/>
                  </a:cubicBezTo>
                  <a:cubicBezTo>
                    <a:pt x="2546" y="239000"/>
                    <a:pt x="0" y="198995"/>
                    <a:pt x="0" y="157282"/>
                  </a:cubicBezTo>
                  <a:close/>
                </a:path>
              </a:pathLst>
            </a:custGeom>
            <a:solidFill>
              <a:srgbClr val="CFE2F3"/>
            </a:solidFill>
            <a:ln w="7560" cap="sq">
              <a:noFill/>
              <a:prstDash val="solid"/>
              <a:miter/>
            </a:ln>
          </p:spPr>
          <p:txBody>
            <a:bodyPr/>
            <a:lstStyle/>
            <a:p>
              <a:endParaRPr lang="en-US" noProof="0"/>
            </a:p>
          </p:txBody>
        </p:sp>
        <p:sp>
          <p:nvSpPr>
            <p:cNvPr id="173" name="Freeform: Shape 1043">
              <a:extLst>
                <a:ext uri="{FF2B5EF4-FFF2-40B4-BE49-F238E27FC236}">
                  <a16:creationId xmlns:a16="http://schemas.microsoft.com/office/drawing/2014/main" id="{A2FE434D-CE5E-9516-1159-B9B017365FD5}"/>
                </a:ext>
              </a:extLst>
            </p:cNvPr>
            <p:cNvSpPr/>
            <p:nvPr/>
          </p:nvSpPr>
          <p:spPr>
            <a:xfrm>
              <a:off x="6750207" y="3026788"/>
              <a:ext cx="41179" cy="248063"/>
            </a:xfrm>
            <a:custGeom>
              <a:avLst/>
              <a:gdLst>
                <a:gd name="csX0" fmla="*/ 0 w 48339"/>
                <a:gd name="csY0" fmla="*/ 157282 h 314563"/>
                <a:gd name="csX1" fmla="*/ 24170 w 48339"/>
                <a:gd name="csY1" fmla="*/ 0 h 314563"/>
                <a:gd name="csX2" fmla="*/ 41260 w 48339"/>
                <a:gd name="csY2" fmla="*/ 46067 h 314563"/>
                <a:gd name="csX3" fmla="*/ 48339 w 48339"/>
                <a:gd name="csY3" fmla="*/ 157282 h 314563"/>
                <a:gd name="csX4" fmla="*/ 24170 w 48339"/>
                <a:gd name="csY4" fmla="*/ 314563 h 314563"/>
                <a:gd name="csX5" fmla="*/ 7079 w 48339"/>
                <a:gd name="csY5" fmla="*/ 268497 h 314563"/>
                <a:gd name="csX6" fmla="*/ 0 w 48339"/>
                <a:gd name="csY6" fmla="*/ 157282 h 31456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8339" h="314563">
                  <a:moveTo>
                    <a:pt x="0" y="157282"/>
                  </a:moveTo>
                  <a:cubicBezTo>
                    <a:pt x="0" y="70417"/>
                    <a:pt x="10821" y="0"/>
                    <a:pt x="24170" y="0"/>
                  </a:cubicBezTo>
                  <a:cubicBezTo>
                    <a:pt x="30580" y="0"/>
                    <a:pt x="36727" y="16571"/>
                    <a:pt x="41260" y="46067"/>
                  </a:cubicBezTo>
                  <a:cubicBezTo>
                    <a:pt x="45793" y="75563"/>
                    <a:pt x="48339" y="115568"/>
                    <a:pt x="48339" y="157282"/>
                  </a:cubicBezTo>
                  <a:cubicBezTo>
                    <a:pt x="48339" y="244146"/>
                    <a:pt x="37518" y="314563"/>
                    <a:pt x="24170" y="314563"/>
                  </a:cubicBezTo>
                  <a:cubicBezTo>
                    <a:pt x="17759" y="314563"/>
                    <a:pt x="11612" y="297993"/>
                    <a:pt x="7079" y="268497"/>
                  </a:cubicBezTo>
                  <a:cubicBezTo>
                    <a:pt x="2546" y="239000"/>
                    <a:pt x="0" y="198995"/>
                    <a:pt x="0" y="157282"/>
                  </a:cubicBezTo>
                  <a:close/>
                </a:path>
              </a:pathLst>
            </a:custGeom>
            <a:noFill/>
            <a:ln w="7560" cap="flat">
              <a:solidFill>
                <a:srgbClr val="000000"/>
              </a:solidFill>
              <a:prstDash val="solid"/>
              <a:round/>
            </a:ln>
          </p:spPr>
          <p:txBody>
            <a:bodyPr/>
            <a:lstStyle/>
            <a:p>
              <a:endParaRPr lang="en-US" noProof="0"/>
            </a:p>
          </p:txBody>
        </p:sp>
        <p:sp>
          <p:nvSpPr>
            <p:cNvPr id="174" name="Freeform: Shape 1057">
              <a:extLst>
                <a:ext uri="{FF2B5EF4-FFF2-40B4-BE49-F238E27FC236}">
                  <a16:creationId xmlns:a16="http://schemas.microsoft.com/office/drawing/2014/main" id="{72C4CD19-A3EA-4B45-908B-F9A0FAD57E96}"/>
                </a:ext>
              </a:extLst>
            </p:cNvPr>
            <p:cNvSpPr/>
            <p:nvPr/>
          </p:nvSpPr>
          <p:spPr>
            <a:xfrm>
              <a:off x="7230358" y="3026788"/>
              <a:ext cx="41179" cy="248063"/>
            </a:xfrm>
            <a:custGeom>
              <a:avLst/>
              <a:gdLst>
                <a:gd name="csX0" fmla="*/ 0 w 48339"/>
                <a:gd name="csY0" fmla="*/ 157282 h 314563"/>
                <a:gd name="csX1" fmla="*/ 24170 w 48339"/>
                <a:gd name="csY1" fmla="*/ 0 h 314563"/>
                <a:gd name="csX2" fmla="*/ 41260 w 48339"/>
                <a:gd name="csY2" fmla="*/ 46067 h 314563"/>
                <a:gd name="csX3" fmla="*/ 48340 w 48339"/>
                <a:gd name="csY3" fmla="*/ 157282 h 314563"/>
                <a:gd name="csX4" fmla="*/ 24170 w 48339"/>
                <a:gd name="csY4" fmla="*/ 314563 h 314563"/>
                <a:gd name="csX5" fmla="*/ 7079 w 48339"/>
                <a:gd name="csY5" fmla="*/ 268497 h 314563"/>
                <a:gd name="csX6" fmla="*/ 0 w 48339"/>
                <a:gd name="csY6" fmla="*/ 157282 h 31456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8339" h="314563">
                  <a:moveTo>
                    <a:pt x="0" y="157282"/>
                  </a:moveTo>
                  <a:cubicBezTo>
                    <a:pt x="0" y="70417"/>
                    <a:pt x="10821" y="0"/>
                    <a:pt x="24170" y="0"/>
                  </a:cubicBezTo>
                  <a:cubicBezTo>
                    <a:pt x="30580" y="0"/>
                    <a:pt x="36728" y="16571"/>
                    <a:pt x="41260" y="46067"/>
                  </a:cubicBezTo>
                  <a:cubicBezTo>
                    <a:pt x="45793" y="75563"/>
                    <a:pt x="48340" y="115568"/>
                    <a:pt x="48340" y="157282"/>
                  </a:cubicBezTo>
                  <a:cubicBezTo>
                    <a:pt x="48340" y="244146"/>
                    <a:pt x="37518" y="314563"/>
                    <a:pt x="24170" y="314563"/>
                  </a:cubicBezTo>
                  <a:cubicBezTo>
                    <a:pt x="17760" y="314563"/>
                    <a:pt x="11612" y="297993"/>
                    <a:pt x="7079" y="268497"/>
                  </a:cubicBezTo>
                  <a:cubicBezTo>
                    <a:pt x="2546" y="239000"/>
                    <a:pt x="0" y="198995"/>
                    <a:pt x="0" y="157282"/>
                  </a:cubicBezTo>
                  <a:close/>
                </a:path>
              </a:pathLst>
            </a:custGeom>
            <a:solidFill>
              <a:srgbClr val="CFE2F3"/>
            </a:solidFill>
            <a:ln w="7560" cap="sq">
              <a:noFill/>
              <a:prstDash val="solid"/>
              <a:miter/>
            </a:ln>
          </p:spPr>
          <p:txBody>
            <a:bodyPr/>
            <a:lstStyle/>
            <a:p>
              <a:endParaRPr lang="en-US" noProof="0"/>
            </a:p>
          </p:txBody>
        </p:sp>
        <p:sp>
          <p:nvSpPr>
            <p:cNvPr id="175" name="Freeform: Shape 1059">
              <a:extLst>
                <a:ext uri="{FF2B5EF4-FFF2-40B4-BE49-F238E27FC236}">
                  <a16:creationId xmlns:a16="http://schemas.microsoft.com/office/drawing/2014/main" id="{736D07BC-D5AC-5492-2E06-2ACE470D9CA5}"/>
                </a:ext>
              </a:extLst>
            </p:cNvPr>
            <p:cNvSpPr/>
            <p:nvPr/>
          </p:nvSpPr>
          <p:spPr>
            <a:xfrm>
              <a:off x="7230358" y="3026788"/>
              <a:ext cx="41179" cy="248063"/>
            </a:xfrm>
            <a:custGeom>
              <a:avLst/>
              <a:gdLst>
                <a:gd name="csX0" fmla="*/ 0 w 48339"/>
                <a:gd name="csY0" fmla="*/ 157282 h 314563"/>
                <a:gd name="csX1" fmla="*/ 24170 w 48339"/>
                <a:gd name="csY1" fmla="*/ 0 h 314563"/>
                <a:gd name="csX2" fmla="*/ 41260 w 48339"/>
                <a:gd name="csY2" fmla="*/ 46067 h 314563"/>
                <a:gd name="csX3" fmla="*/ 48340 w 48339"/>
                <a:gd name="csY3" fmla="*/ 157282 h 314563"/>
                <a:gd name="csX4" fmla="*/ 24170 w 48339"/>
                <a:gd name="csY4" fmla="*/ 314563 h 314563"/>
                <a:gd name="csX5" fmla="*/ 7079 w 48339"/>
                <a:gd name="csY5" fmla="*/ 268497 h 314563"/>
                <a:gd name="csX6" fmla="*/ 0 w 48339"/>
                <a:gd name="csY6" fmla="*/ 157282 h 31456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8339" h="314563">
                  <a:moveTo>
                    <a:pt x="0" y="157282"/>
                  </a:moveTo>
                  <a:cubicBezTo>
                    <a:pt x="0" y="70417"/>
                    <a:pt x="10821" y="0"/>
                    <a:pt x="24170" y="0"/>
                  </a:cubicBezTo>
                  <a:cubicBezTo>
                    <a:pt x="30580" y="0"/>
                    <a:pt x="36728" y="16571"/>
                    <a:pt x="41260" y="46067"/>
                  </a:cubicBezTo>
                  <a:cubicBezTo>
                    <a:pt x="45793" y="75563"/>
                    <a:pt x="48340" y="115568"/>
                    <a:pt x="48340" y="157282"/>
                  </a:cubicBezTo>
                  <a:cubicBezTo>
                    <a:pt x="48340" y="244146"/>
                    <a:pt x="37518" y="314563"/>
                    <a:pt x="24170" y="314563"/>
                  </a:cubicBezTo>
                  <a:cubicBezTo>
                    <a:pt x="17760" y="314563"/>
                    <a:pt x="11612" y="297993"/>
                    <a:pt x="7079" y="268497"/>
                  </a:cubicBezTo>
                  <a:cubicBezTo>
                    <a:pt x="2546" y="239000"/>
                    <a:pt x="0" y="198995"/>
                    <a:pt x="0" y="157282"/>
                  </a:cubicBezTo>
                  <a:close/>
                </a:path>
              </a:pathLst>
            </a:custGeom>
            <a:noFill/>
            <a:ln w="7560" cap="flat">
              <a:solidFill>
                <a:srgbClr val="000000"/>
              </a:solidFill>
              <a:prstDash val="solid"/>
              <a:round/>
            </a:ln>
          </p:spPr>
          <p:txBody>
            <a:bodyPr/>
            <a:lstStyle/>
            <a:p>
              <a:endParaRPr lang="en-US" noProof="0"/>
            </a:p>
          </p:txBody>
        </p:sp>
        <p:sp>
          <p:nvSpPr>
            <p:cNvPr id="176" name="Freeform: Shape 1061">
              <a:extLst>
                <a:ext uri="{FF2B5EF4-FFF2-40B4-BE49-F238E27FC236}">
                  <a16:creationId xmlns:a16="http://schemas.microsoft.com/office/drawing/2014/main" id="{E8E64F9A-1A0C-58FC-CBFB-9956C650BA79}"/>
                </a:ext>
              </a:extLst>
            </p:cNvPr>
            <p:cNvSpPr/>
            <p:nvPr/>
          </p:nvSpPr>
          <p:spPr>
            <a:xfrm>
              <a:off x="7472526" y="3026788"/>
              <a:ext cx="41179" cy="248063"/>
            </a:xfrm>
            <a:custGeom>
              <a:avLst/>
              <a:gdLst>
                <a:gd name="csX0" fmla="*/ 0 w 48339"/>
                <a:gd name="csY0" fmla="*/ 157282 h 314563"/>
                <a:gd name="csX1" fmla="*/ 24170 w 48339"/>
                <a:gd name="csY1" fmla="*/ 0 h 314563"/>
                <a:gd name="csX2" fmla="*/ 41260 w 48339"/>
                <a:gd name="csY2" fmla="*/ 46067 h 314563"/>
                <a:gd name="csX3" fmla="*/ 48339 w 48339"/>
                <a:gd name="csY3" fmla="*/ 157282 h 314563"/>
                <a:gd name="csX4" fmla="*/ 24170 w 48339"/>
                <a:gd name="csY4" fmla="*/ 314563 h 314563"/>
                <a:gd name="csX5" fmla="*/ 7079 w 48339"/>
                <a:gd name="csY5" fmla="*/ 268497 h 314563"/>
                <a:gd name="csX6" fmla="*/ 0 w 48339"/>
                <a:gd name="csY6" fmla="*/ 157282 h 31456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8339" h="314563">
                  <a:moveTo>
                    <a:pt x="0" y="157282"/>
                  </a:moveTo>
                  <a:cubicBezTo>
                    <a:pt x="0" y="70417"/>
                    <a:pt x="10821" y="0"/>
                    <a:pt x="24170" y="0"/>
                  </a:cubicBezTo>
                  <a:cubicBezTo>
                    <a:pt x="30580" y="0"/>
                    <a:pt x="36727" y="16571"/>
                    <a:pt x="41260" y="46067"/>
                  </a:cubicBezTo>
                  <a:cubicBezTo>
                    <a:pt x="45793" y="75563"/>
                    <a:pt x="48339" y="115568"/>
                    <a:pt x="48339" y="157282"/>
                  </a:cubicBezTo>
                  <a:cubicBezTo>
                    <a:pt x="48339" y="244146"/>
                    <a:pt x="37518" y="314563"/>
                    <a:pt x="24170" y="314563"/>
                  </a:cubicBezTo>
                  <a:cubicBezTo>
                    <a:pt x="17759" y="314563"/>
                    <a:pt x="11612" y="297993"/>
                    <a:pt x="7079" y="268497"/>
                  </a:cubicBezTo>
                  <a:cubicBezTo>
                    <a:pt x="2546" y="239000"/>
                    <a:pt x="0" y="198995"/>
                    <a:pt x="0" y="157282"/>
                  </a:cubicBezTo>
                  <a:close/>
                </a:path>
              </a:pathLst>
            </a:custGeom>
            <a:solidFill>
              <a:srgbClr val="CFE2F3"/>
            </a:solidFill>
            <a:ln w="7560" cap="sq">
              <a:noFill/>
              <a:prstDash val="solid"/>
              <a:miter/>
            </a:ln>
          </p:spPr>
          <p:txBody>
            <a:bodyPr/>
            <a:lstStyle/>
            <a:p>
              <a:endParaRPr lang="en-US" noProof="0"/>
            </a:p>
          </p:txBody>
        </p:sp>
        <p:sp>
          <p:nvSpPr>
            <p:cNvPr id="177" name="Freeform: Shape 1063">
              <a:extLst>
                <a:ext uri="{FF2B5EF4-FFF2-40B4-BE49-F238E27FC236}">
                  <a16:creationId xmlns:a16="http://schemas.microsoft.com/office/drawing/2014/main" id="{3F702184-AC44-EFBB-5855-165DA227A058}"/>
                </a:ext>
              </a:extLst>
            </p:cNvPr>
            <p:cNvSpPr/>
            <p:nvPr/>
          </p:nvSpPr>
          <p:spPr>
            <a:xfrm>
              <a:off x="7472526" y="3026788"/>
              <a:ext cx="41179" cy="248063"/>
            </a:xfrm>
            <a:custGeom>
              <a:avLst/>
              <a:gdLst>
                <a:gd name="csX0" fmla="*/ 0 w 48339"/>
                <a:gd name="csY0" fmla="*/ 157282 h 314563"/>
                <a:gd name="csX1" fmla="*/ 24170 w 48339"/>
                <a:gd name="csY1" fmla="*/ 0 h 314563"/>
                <a:gd name="csX2" fmla="*/ 41260 w 48339"/>
                <a:gd name="csY2" fmla="*/ 46067 h 314563"/>
                <a:gd name="csX3" fmla="*/ 48339 w 48339"/>
                <a:gd name="csY3" fmla="*/ 157282 h 314563"/>
                <a:gd name="csX4" fmla="*/ 24170 w 48339"/>
                <a:gd name="csY4" fmla="*/ 314563 h 314563"/>
                <a:gd name="csX5" fmla="*/ 7079 w 48339"/>
                <a:gd name="csY5" fmla="*/ 268497 h 314563"/>
                <a:gd name="csX6" fmla="*/ 0 w 48339"/>
                <a:gd name="csY6" fmla="*/ 157282 h 31456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8339" h="314563">
                  <a:moveTo>
                    <a:pt x="0" y="157282"/>
                  </a:moveTo>
                  <a:cubicBezTo>
                    <a:pt x="0" y="70417"/>
                    <a:pt x="10821" y="0"/>
                    <a:pt x="24170" y="0"/>
                  </a:cubicBezTo>
                  <a:cubicBezTo>
                    <a:pt x="30580" y="0"/>
                    <a:pt x="36727" y="16571"/>
                    <a:pt x="41260" y="46067"/>
                  </a:cubicBezTo>
                  <a:cubicBezTo>
                    <a:pt x="45793" y="75563"/>
                    <a:pt x="48339" y="115568"/>
                    <a:pt x="48339" y="157282"/>
                  </a:cubicBezTo>
                  <a:cubicBezTo>
                    <a:pt x="48339" y="244146"/>
                    <a:pt x="37518" y="314563"/>
                    <a:pt x="24170" y="314563"/>
                  </a:cubicBezTo>
                  <a:cubicBezTo>
                    <a:pt x="17759" y="314563"/>
                    <a:pt x="11612" y="297993"/>
                    <a:pt x="7079" y="268497"/>
                  </a:cubicBezTo>
                  <a:cubicBezTo>
                    <a:pt x="2546" y="239000"/>
                    <a:pt x="0" y="198995"/>
                    <a:pt x="0" y="157282"/>
                  </a:cubicBezTo>
                  <a:close/>
                </a:path>
              </a:pathLst>
            </a:custGeom>
            <a:noFill/>
            <a:ln w="7560" cap="flat">
              <a:solidFill>
                <a:srgbClr val="000000"/>
              </a:solidFill>
              <a:prstDash val="solid"/>
              <a:round/>
            </a:ln>
          </p:spPr>
          <p:txBody>
            <a:bodyPr/>
            <a:lstStyle/>
            <a:p>
              <a:endParaRPr lang="en-US" noProof="0"/>
            </a:p>
          </p:txBody>
        </p:sp>
        <p:sp>
          <p:nvSpPr>
            <p:cNvPr id="178" name="Freeform: Shape 1067">
              <a:extLst>
                <a:ext uri="{FF2B5EF4-FFF2-40B4-BE49-F238E27FC236}">
                  <a16:creationId xmlns:a16="http://schemas.microsoft.com/office/drawing/2014/main" id="{EA3DC08D-7CC3-E829-392C-604C7DE42AA8}"/>
                </a:ext>
              </a:extLst>
            </p:cNvPr>
            <p:cNvSpPr/>
            <p:nvPr/>
          </p:nvSpPr>
          <p:spPr>
            <a:xfrm>
              <a:off x="7952677" y="3026788"/>
              <a:ext cx="41179" cy="248063"/>
            </a:xfrm>
            <a:custGeom>
              <a:avLst/>
              <a:gdLst>
                <a:gd name="csX0" fmla="*/ 0 w 48339"/>
                <a:gd name="csY0" fmla="*/ 157282 h 314563"/>
                <a:gd name="csX1" fmla="*/ 24170 w 48339"/>
                <a:gd name="csY1" fmla="*/ 0 h 314563"/>
                <a:gd name="csX2" fmla="*/ 41260 w 48339"/>
                <a:gd name="csY2" fmla="*/ 46067 h 314563"/>
                <a:gd name="csX3" fmla="*/ 48340 w 48339"/>
                <a:gd name="csY3" fmla="*/ 157282 h 314563"/>
                <a:gd name="csX4" fmla="*/ 24170 w 48339"/>
                <a:gd name="csY4" fmla="*/ 314563 h 314563"/>
                <a:gd name="csX5" fmla="*/ 7079 w 48339"/>
                <a:gd name="csY5" fmla="*/ 268497 h 314563"/>
                <a:gd name="csX6" fmla="*/ 0 w 48339"/>
                <a:gd name="csY6" fmla="*/ 157282 h 31456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8339" h="314563">
                  <a:moveTo>
                    <a:pt x="0" y="157282"/>
                  </a:moveTo>
                  <a:cubicBezTo>
                    <a:pt x="0" y="70417"/>
                    <a:pt x="10821" y="0"/>
                    <a:pt x="24170" y="0"/>
                  </a:cubicBezTo>
                  <a:cubicBezTo>
                    <a:pt x="30580" y="0"/>
                    <a:pt x="36728" y="16571"/>
                    <a:pt x="41260" y="46067"/>
                  </a:cubicBezTo>
                  <a:cubicBezTo>
                    <a:pt x="45793" y="75563"/>
                    <a:pt x="48340" y="115568"/>
                    <a:pt x="48340" y="157282"/>
                  </a:cubicBezTo>
                  <a:cubicBezTo>
                    <a:pt x="48340" y="244146"/>
                    <a:pt x="37518" y="314563"/>
                    <a:pt x="24170" y="314563"/>
                  </a:cubicBezTo>
                  <a:cubicBezTo>
                    <a:pt x="17760" y="314563"/>
                    <a:pt x="11612" y="297993"/>
                    <a:pt x="7079" y="268497"/>
                  </a:cubicBezTo>
                  <a:cubicBezTo>
                    <a:pt x="2546" y="239000"/>
                    <a:pt x="0" y="198995"/>
                    <a:pt x="0" y="157282"/>
                  </a:cubicBezTo>
                  <a:close/>
                </a:path>
              </a:pathLst>
            </a:custGeom>
            <a:solidFill>
              <a:srgbClr val="CFE2F3"/>
            </a:solidFill>
            <a:ln w="7560" cap="sq">
              <a:noFill/>
              <a:prstDash val="solid"/>
              <a:miter/>
            </a:ln>
          </p:spPr>
          <p:txBody>
            <a:bodyPr/>
            <a:lstStyle/>
            <a:p>
              <a:endParaRPr lang="en-US" noProof="0"/>
            </a:p>
          </p:txBody>
        </p:sp>
        <p:sp>
          <p:nvSpPr>
            <p:cNvPr id="179" name="Freeform: Shape 1069">
              <a:extLst>
                <a:ext uri="{FF2B5EF4-FFF2-40B4-BE49-F238E27FC236}">
                  <a16:creationId xmlns:a16="http://schemas.microsoft.com/office/drawing/2014/main" id="{20EDDC36-1370-7DB2-7947-5C7F059FB911}"/>
                </a:ext>
              </a:extLst>
            </p:cNvPr>
            <p:cNvSpPr/>
            <p:nvPr/>
          </p:nvSpPr>
          <p:spPr>
            <a:xfrm>
              <a:off x="7952677" y="3026788"/>
              <a:ext cx="41179" cy="248063"/>
            </a:xfrm>
            <a:custGeom>
              <a:avLst/>
              <a:gdLst>
                <a:gd name="csX0" fmla="*/ 0 w 48339"/>
                <a:gd name="csY0" fmla="*/ 157282 h 314563"/>
                <a:gd name="csX1" fmla="*/ 24170 w 48339"/>
                <a:gd name="csY1" fmla="*/ 0 h 314563"/>
                <a:gd name="csX2" fmla="*/ 41260 w 48339"/>
                <a:gd name="csY2" fmla="*/ 46067 h 314563"/>
                <a:gd name="csX3" fmla="*/ 48340 w 48339"/>
                <a:gd name="csY3" fmla="*/ 157282 h 314563"/>
                <a:gd name="csX4" fmla="*/ 24170 w 48339"/>
                <a:gd name="csY4" fmla="*/ 314563 h 314563"/>
                <a:gd name="csX5" fmla="*/ 7079 w 48339"/>
                <a:gd name="csY5" fmla="*/ 268497 h 314563"/>
                <a:gd name="csX6" fmla="*/ 0 w 48339"/>
                <a:gd name="csY6" fmla="*/ 157282 h 31456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8339" h="314563">
                  <a:moveTo>
                    <a:pt x="0" y="157282"/>
                  </a:moveTo>
                  <a:cubicBezTo>
                    <a:pt x="0" y="70417"/>
                    <a:pt x="10821" y="0"/>
                    <a:pt x="24170" y="0"/>
                  </a:cubicBezTo>
                  <a:cubicBezTo>
                    <a:pt x="30580" y="0"/>
                    <a:pt x="36728" y="16571"/>
                    <a:pt x="41260" y="46067"/>
                  </a:cubicBezTo>
                  <a:cubicBezTo>
                    <a:pt x="45793" y="75563"/>
                    <a:pt x="48340" y="115568"/>
                    <a:pt x="48340" y="157282"/>
                  </a:cubicBezTo>
                  <a:cubicBezTo>
                    <a:pt x="48340" y="244146"/>
                    <a:pt x="37518" y="314563"/>
                    <a:pt x="24170" y="314563"/>
                  </a:cubicBezTo>
                  <a:cubicBezTo>
                    <a:pt x="17760" y="314563"/>
                    <a:pt x="11612" y="297993"/>
                    <a:pt x="7079" y="268497"/>
                  </a:cubicBezTo>
                  <a:cubicBezTo>
                    <a:pt x="2546" y="239000"/>
                    <a:pt x="0" y="198995"/>
                    <a:pt x="0" y="157282"/>
                  </a:cubicBezTo>
                  <a:close/>
                </a:path>
              </a:pathLst>
            </a:custGeom>
            <a:noFill/>
            <a:ln w="7560" cap="flat">
              <a:solidFill>
                <a:srgbClr val="000000"/>
              </a:solidFill>
              <a:prstDash val="solid"/>
              <a:round/>
            </a:ln>
          </p:spPr>
          <p:txBody>
            <a:bodyPr/>
            <a:lstStyle/>
            <a:p>
              <a:endParaRPr lang="en-US" noProof="0"/>
            </a:p>
          </p:txBody>
        </p:sp>
        <p:sp>
          <p:nvSpPr>
            <p:cNvPr id="180" name="Freeform: Shape 1071">
              <a:extLst>
                <a:ext uri="{FF2B5EF4-FFF2-40B4-BE49-F238E27FC236}">
                  <a16:creationId xmlns:a16="http://schemas.microsoft.com/office/drawing/2014/main" id="{ACDDF864-B176-CBA3-B048-139182864C7E}"/>
                </a:ext>
              </a:extLst>
            </p:cNvPr>
            <p:cNvSpPr/>
            <p:nvPr/>
          </p:nvSpPr>
          <p:spPr>
            <a:xfrm>
              <a:off x="8194845" y="3026788"/>
              <a:ext cx="41179" cy="248063"/>
            </a:xfrm>
            <a:custGeom>
              <a:avLst/>
              <a:gdLst>
                <a:gd name="csX0" fmla="*/ 0 w 48339"/>
                <a:gd name="csY0" fmla="*/ 157282 h 314563"/>
                <a:gd name="csX1" fmla="*/ 24170 w 48339"/>
                <a:gd name="csY1" fmla="*/ 0 h 314563"/>
                <a:gd name="csX2" fmla="*/ 41260 w 48339"/>
                <a:gd name="csY2" fmla="*/ 46067 h 314563"/>
                <a:gd name="csX3" fmla="*/ 48339 w 48339"/>
                <a:gd name="csY3" fmla="*/ 157282 h 314563"/>
                <a:gd name="csX4" fmla="*/ 24170 w 48339"/>
                <a:gd name="csY4" fmla="*/ 314563 h 314563"/>
                <a:gd name="csX5" fmla="*/ 7079 w 48339"/>
                <a:gd name="csY5" fmla="*/ 268497 h 314563"/>
                <a:gd name="csX6" fmla="*/ 0 w 48339"/>
                <a:gd name="csY6" fmla="*/ 157282 h 31456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8339" h="314563">
                  <a:moveTo>
                    <a:pt x="0" y="157282"/>
                  </a:moveTo>
                  <a:cubicBezTo>
                    <a:pt x="0" y="70417"/>
                    <a:pt x="10821" y="0"/>
                    <a:pt x="24170" y="0"/>
                  </a:cubicBezTo>
                  <a:cubicBezTo>
                    <a:pt x="30580" y="0"/>
                    <a:pt x="36727" y="16571"/>
                    <a:pt x="41260" y="46067"/>
                  </a:cubicBezTo>
                  <a:cubicBezTo>
                    <a:pt x="45793" y="75563"/>
                    <a:pt x="48339" y="115568"/>
                    <a:pt x="48339" y="157282"/>
                  </a:cubicBezTo>
                  <a:cubicBezTo>
                    <a:pt x="48339" y="244146"/>
                    <a:pt x="37518" y="314563"/>
                    <a:pt x="24170" y="314563"/>
                  </a:cubicBezTo>
                  <a:cubicBezTo>
                    <a:pt x="17759" y="314563"/>
                    <a:pt x="11612" y="297993"/>
                    <a:pt x="7079" y="268497"/>
                  </a:cubicBezTo>
                  <a:cubicBezTo>
                    <a:pt x="2546" y="239000"/>
                    <a:pt x="0" y="198995"/>
                    <a:pt x="0" y="157282"/>
                  </a:cubicBezTo>
                  <a:close/>
                </a:path>
              </a:pathLst>
            </a:custGeom>
            <a:solidFill>
              <a:srgbClr val="CFE2F3"/>
            </a:solidFill>
            <a:ln w="7560" cap="sq">
              <a:noFill/>
              <a:prstDash val="solid"/>
              <a:miter/>
            </a:ln>
          </p:spPr>
          <p:txBody>
            <a:bodyPr/>
            <a:lstStyle/>
            <a:p>
              <a:endParaRPr lang="en-US" noProof="0"/>
            </a:p>
          </p:txBody>
        </p:sp>
        <p:sp>
          <p:nvSpPr>
            <p:cNvPr id="181" name="Freeform: Shape 1073">
              <a:extLst>
                <a:ext uri="{FF2B5EF4-FFF2-40B4-BE49-F238E27FC236}">
                  <a16:creationId xmlns:a16="http://schemas.microsoft.com/office/drawing/2014/main" id="{063F26D7-1282-540B-005E-23951D06EFC6}"/>
                </a:ext>
              </a:extLst>
            </p:cNvPr>
            <p:cNvSpPr/>
            <p:nvPr/>
          </p:nvSpPr>
          <p:spPr>
            <a:xfrm>
              <a:off x="8194845" y="3026788"/>
              <a:ext cx="41179" cy="248063"/>
            </a:xfrm>
            <a:custGeom>
              <a:avLst/>
              <a:gdLst>
                <a:gd name="csX0" fmla="*/ 0 w 48339"/>
                <a:gd name="csY0" fmla="*/ 157282 h 314563"/>
                <a:gd name="csX1" fmla="*/ 24170 w 48339"/>
                <a:gd name="csY1" fmla="*/ 0 h 314563"/>
                <a:gd name="csX2" fmla="*/ 41260 w 48339"/>
                <a:gd name="csY2" fmla="*/ 46067 h 314563"/>
                <a:gd name="csX3" fmla="*/ 48339 w 48339"/>
                <a:gd name="csY3" fmla="*/ 157282 h 314563"/>
                <a:gd name="csX4" fmla="*/ 24170 w 48339"/>
                <a:gd name="csY4" fmla="*/ 314563 h 314563"/>
                <a:gd name="csX5" fmla="*/ 7079 w 48339"/>
                <a:gd name="csY5" fmla="*/ 268497 h 314563"/>
                <a:gd name="csX6" fmla="*/ 0 w 48339"/>
                <a:gd name="csY6" fmla="*/ 157282 h 31456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8339" h="314563">
                  <a:moveTo>
                    <a:pt x="0" y="157282"/>
                  </a:moveTo>
                  <a:cubicBezTo>
                    <a:pt x="0" y="70417"/>
                    <a:pt x="10821" y="0"/>
                    <a:pt x="24170" y="0"/>
                  </a:cubicBezTo>
                  <a:cubicBezTo>
                    <a:pt x="30580" y="0"/>
                    <a:pt x="36727" y="16571"/>
                    <a:pt x="41260" y="46067"/>
                  </a:cubicBezTo>
                  <a:cubicBezTo>
                    <a:pt x="45793" y="75563"/>
                    <a:pt x="48339" y="115568"/>
                    <a:pt x="48339" y="157282"/>
                  </a:cubicBezTo>
                  <a:cubicBezTo>
                    <a:pt x="48339" y="244146"/>
                    <a:pt x="37518" y="314563"/>
                    <a:pt x="24170" y="314563"/>
                  </a:cubicBezTo>
                  <a:cubicBezTo>
                    <a:pt x="17759" y="314563"/>
                    <a:pt x="11612" y="297993"/>
                    <a:pt x="7079" y="268497"/>
                  </a:cubicBezTo>
                  <a:cubicBezTo>
                    <a:pt x="2546" y="239000"/>
                    <a:pt x="0" y="198995"/>
                    <a:pt x="0" y="157282"/>
                  </a:cubicBezTo>
                  <a:close/>
                </a:path>
              </a:pathLst>
            </a:custGeom>
            <a:noFill/>
            <a:ln w="7560" cap="flat">
              <a:solidFill>
                <a:srgbClr val="000000"/>
              </a:solidFill>
              <a:prstDash val="solid"/>
              <a:round/>
            </a:ln>
          </p:spPr>
          <p:txBody>
            <a:bodyPr/>
            <a:lstStyle/>
            <a:p>
              <a:endParaRPr lang="en-US" noProof="0"/>
            </a:p>
          </p:txBody>
        </p:sp>
        <p:sp>
          <p:nvSpPr>
            <p:cNvPr id="182" name="Freeform: Shape 1081">
              <a:extLst>
                <a:ext uri="{FF2B5EF4-FFF2-40B4-BE49-F238E27FC236}">
                  <a16:creationId xmlns:a16="http://schemas.microsoft.com/office/drawing/2014/main" id="{4FA2AD4C-EAE9-30B6-0FA0-27D1D6189BFD}"/>
                </a:ext>
              </a:extLst>
            </p:cNvPr>
            <p:cNvSpPr/>
            <p:nvPr/>
          </p:nvSpPr>
          <p:spPr>
            <a:xfrm>
              <a:off x="6304566" y="3088670"/>
              <a:ext cx="203463" cy="124313"/>
            </a:xfrm>
            <a:custGeom>
              <a:avLst/>
              <a:gdLst>
                <a:gd name="csX0" fmla="*/ 0 w 238839"/>
                <a:gd name="csY0" fmla="*/ 39410 h 157638"/>
                <a:gd name="csX1" fmla="*/ 160020 w 238839"/>
                <a:gd name="csY1" fmla="*/ 39410 h 157638"/>
                <a:gd name="csX2" fmla="*/ 160020 w 238839"/>
                <a:gd name="csY2" fmla="*/ 0 h 157638"/>
                <a:gd name="csX3" fmla="*/ 238840 w 238839"/>
                <a:gd name="csY3" fmla="*/ 78819 h 157638"/>
                <a:gd name="csX4" fmla="*/ 160020 w 238839"/>
                <a:gd name="csY4" fmla="*/ 157639 h 157638"/>
                <a:gd name="csX5" fmla="*/ 160020 w 238839"/>
                <a:gd name="csY5" fmla="*/ 118229 h 157638"/>
                <a:gd name="csX6" fmla="*/ 0 w 238839"/>
                <a:gd name="csY6" fmla="*/ 118229 h 15763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38839" h="157638">
                  <a:moveTo>
                    <a:pt x="0" y="39410"/>
                  </a:moveTo>
                  <a:lnTo>
                    <a:pt x="160020" y="39410"/>
                  </a:lnTo>
                  <a:lnTo>
                    <a:pt x="160020" y="0"/>
                  </a:lnTo>
                  <a:lnTo>
                    <a:pt x="238840" y="78819"/>
                  </a:lnTo>
                  <a:lnTo>
                    <a:pt x="160020" y="157639"/>
                  </a:lnTo>
                  <a:lnTo>
                    <a:pt x="160020" y="118229"/>
                  </a:lnTo>
                  <a:lnTo>
                    <a:pt x="0" y="118229"/>
                  </a:lnTo>
                  <a:close/>
                </a:path>
              </a:pathLst>
            </a:custGeom>
            <a:solidFill>
              <a:srgbClr val="A64D79"/>
            </a:solidFill>
            <a:ln w="7560" cap="sq">
              <a:noFill/>
              <a:prstDash val="solid"/>
              <a:miter/>
            </a:ln>
          </p:spPr>
          <p:txBody>
            <a:bodyPr/>
            <a:lstStyle/>
            <a:p>
              <a:endParaRPr lang="en-US" noProof="0"/>
            </a:p>
          </p:txBody>
        </p:sp>
        <p:sp>
          <p:nvSpPr>
            <p:cNvPr id="183" name="Freeform: Shape 1083">
              <a:extLst>
                <a:ext uri="{FF2B5EF4-FFF2-40B4-BE49-F238E27FC236}">
                  <a16:creationId xmlns:a16="http://schemas.microsoft.com/office/drawing/2014/main" id="{04116B6A-1300-A7C5-54C4-F61B6E4B3760}"/>
                </a:ext>
              </a:extLst>
            </p:cNvPr>
            <p:cNvSpPr/>
            <p:nvPr/>
          </p:nvSpPr>
          <p:spPr>
            <a:xfrm>
              <a:off x="6304566" y="3088670"/>
              <a:ext cx="203463" cy="124313"/>
            </a:xfrm>
            <a:custGeom>
              <a:avLst/>
              <a:gdLst>
                <a:gd name="csX0" fmla="*/ 0 w 238839"/>
                <a:gd name="csY0" fmla="*/ 39410 h 157638"/>
                <a:gd name="csX1" fmla="*/ 160020 w 238839"/>
                <a:gd name="csY1" fmla="*/ 39410 h 157638"/>
                <a:gd name="csX2" fmla="*/ 160020 w 238839"/>
                <a:gd name="csY2" fmla="*/ 0 h 157638"/>
                <a:gd name="csX3" fmla="*/ 238840 w 238839"/>
                <a:gd name="csY3" fmla="*/ 78819 h 157638"/>
                <a:gd name="csX4" fmla="*/ 160020 w 238839"/>
                <a:gd name="csY4" fmla="*/ 157639 h 157638"/>
                <a:gd name="csX5" fmla="*/ 160020 w 238839"/>
                <a:gd name="csY5" fmla="*/ 118229 h 157638"/>
                <a:gd name="csX6" fmla="*/ 0 w 238839"/>
                <a:gd name="csY6" fmla="*/ 118229 h 15763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38839" h="157638">
                  <a:moveTo>
                    <a:pt x="0" y="39410"/>
                  </a:moveTo>
                  <a:lnTo>
                    <a:pt x="160020" y="39410"/>
                  </a:lnTo>
                  <a:lnTo>
                    <a:pt x="160020" y="0"/>
                  </a:lnTo>
                  <a:lnTo>
                    <a:pt x="238840" y="78819"/>
                  </a:lnTo>
                  <a:lnTo>
                    <a:pt x="160020" y="157639"/>
                  </a:lnTo>
                  <a:lnTo>
                    <a:pt x="160020" y="118229"/>
                  </a:lnTo>
                  <a:lnTo>
                    <a:pt x="0" y="118229"/>
                  </a:lnTo>
                  <a:close/>
                </a:path>
              </a:pathLst>
            </a:custGeom>
            <a:noFill/>
            <a:ln w="7560" cap="flat">
              <a:solidFill>
                <a:srgbClr val="000000"/>
              </a:solidFill>
              <a:prstDash val="solid"/>
              <a:round/>
            </a:ln>
          </p:spPr>
          <p:txBody>
            <a:bodyPr/>
            <a:lstStyle/>
            <a:p>
              <a:endParaRPr lang="en-US" noProof="0"/>
            </a:p>
          </p:txBody>
        </p:sp>
        <p:sp>
          <p:nvSpPr>
            <p:cNvPr id="184" name="Freeform: Shape 1087">
              <a:extLst>
                <a:ext uri="{FF2B5EF4-FFF2-40B4-BE49-F238E27FC236}">
                  <a16:creationId xmlns:a16="http://schemas.microsoft.com/office/drawing/2014/main" id="{960DF887-3863-C7B5-14FD-71E14DDAF103}"/>
                </a:ext>
              </a:extLst>
            </p:cNvPr>
            <p:cNvSpPr/>
            <p:nvPr/>
          </p:nvSpPr>
          <p:spPr>
            <a:xfrm>
              <a:off x="6814591" y="3088670"/>
              <a:ext cx="417880" cy="124313"/>
            </a:xfrm>
            <a:custGeom>
              <a:avLst/>
              <a:gdLst>
                <a:gd name="csX0" fmla="*/ 0 w 490537"/>
                <a:gd name="csY0" fmla="*/ 39410 h 157638"/>
                <a:gd name="csX1" fmla="*/ 411718 w 490537"/>
                <a:gd name="csY1" fmla="*/ 39410 h 157638"/>
                <a:gd name="csX2" fmla="*/ 411718 w 490537"/>
                <a:gd name="csY2" fmla="*/ 0 h 157638"/>
                <a:gd name="csX3" fmla="*/ 490538 w 490537"/>
                <a:gd name="csY3" fmla="*/ 78819 h 157638"/>
                <a:gd name="csX4" fmla="*/ 411718 w 490537"/>
                <a:gd name="csY4" fmla="*/ 157639 h 157638"/>
                <a:gd name="csX5" fmla="*/ 411718 w 490537"/>
                <a:gd name="csY5" fmla="*/ 118229 h 157638"/>
                <a:gd name="csX6" fmla="*/ 0 w 490537"/>
                <a:gd name="csY6" fmla="*/ 118229 h 15763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90537" h="157638">
                  <a:moveTo>
                    <a:pt x="0" y="39410"/>
                  </a:moveTo>
                  <a:lnTo>
                    <a:pt x="411718" y="39410"/>
                  </a:lnTo>
                  <a:lnTo>
                    <a:pt x="411718" y="0"/>
                  </a:lnTo>
                  <a:lnTo>
                    <a:pt x="490538" y="78819"/>
                  </a:lnTo>
                  <a:lnTo>
                    <a:pt x="411718" y="157639"/>
                  </a:lnTo>
                  <a:lnTo>
                    <a:pt x="411718" y="118229"/>
                  </a:lnTo>
                  <a:lnTo>
                    <a:pt x="0" y="118229"/>
                  </a:lnTo>
                  <a:close/>
                </a:path>
              </a:pathLst>
            </a:custGeom>
            <a:solidFill>
              <a:srgbClr val="A64D79"/>
            </a:solidFill>
            <a:ln w="7560" cap="sq">
              <a:noFill/>
              <a:prstDash val="solid"/>
              <a:miter/>
            </a:ln>
          </p:spPr>
          <p:txBody>
            <a:bodyPr/>
            <a:lstStyle/>
            <a:p>
              <a:endParaRPr lang="en-US" noProof="0"/>
            </a:p>
          </p:txBody>
        </p:sp>
        <p:sp>
          <p:nvSpPr>
            <p:cNvPr id="185" name="Freeform: Shape 1089">
              <a:extLst>
                <a:ext uri="{FF2B5EF4-FFF2-40B4-BE49-F238E27FC236}">
                  <a16:creationId xmlns:a16="http://schemas.microsoft.com/office/drawing/2014/main" id="{7FDE5EAB-61D8-398A-1877-4C0858C43DB9}"/>
                </a:ext>
              </a:extLst>
            </p:cNvPr>
            <p:cNvSpPr/>
            <p:nvPr/>
          </p:nvSpPr>
          <p:spPr>
            <a:xfrm>
              <a:off x="6814591" y="3088670"/>
              <a:ext cx="417880" cy="124313"/>
            </a:xfrm>
            <a:custGeom>
              <a:avLst/>
              <a:gdLst>
                <a:gd name="csX0" fmla="*/ 0 w 490537"/>
                <a:gd name="csY0" fmla="*/ 39410 h 157638"/>
                <a:gd name="csX1" fmla="*/ 411718 w 490537"/>
                <a:gd name="csY1" fmla="*/ 39410 h 157638"/>
                <a:gd name="csX2" fmla="*/ 411718 w 490537"/>
                <a:gd name="csY2" fmla="*/ 0 h 157638"/>
                <a:gd name="csX3" fmla="*/ 490538 w 490537"/>
                <a:gd name="csY3" fmla="*/ 78819 h 157638"/>
                <a:gd name="csX4" fmla="*/ 411718 w 490537"/>
                <a:gd name="csY4" fmla="*/ 157639 h 157638"/>
                <a:gd name="csX5" fmla="*/ 411718 w 490537"/>
                <a:gd name="csY5" fmla="*/ 118229 h 157638"/>
                <a:gd name="csX6" fmla="*/ 0 w 490537"/>
                <a:gd name="csY6" fmla="*/ 118229 h 15763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90537" h="157638">
                  <a:moveTo>
                    <a:pt x="0" y="39410"/>
                  </a:moveTo>
                  <a:lnTo>
                    <a:pt x="411718" y="39410"/>
                  </a:lnTo>
                  <a:lnTo>
                    <a:pt x="411718" y="0"/>
                  </a:lnTo>
                  <a:lnTo>
                    <a:pt x="490538" y="78819"/>
                  </a:lnTo>
                  <a:lnTo>
                    <a:pt x="411718" y="157639"/>
                  </a:lnTo>
                  <a:lnTo>
                    <a:pt x="411718" y="118229"/>
                  </a:lnTo>
                  <a:lnTo>
                    <a:pt x="0" y="118229"/>
                  </a:lnTo>
                  <a:close/>
                </a:path>
              </a:pathLst>
            </a:custGeom>
            <a:noFill/>
            <a:ln w="7560" cap="flat">
              <a:solidFill>
                <a:srgbClr val="000000"/>
              </a:solidFill>
              <a:prstDash val="solid"/>
              <a:round/>
            </a:ln>
          </p:spPr>
          <p:txBody>
            <a:bodyPr/>
            <a:lstStyle/>
            <a:p>
              <a:endParaRPr lang="en-US" noProof="0"/>
            </a:p>
          </p:txBody>
        </p:sp>
        <p:sp>
          <p:nvSpPr>
            <p:cNvPr id="186" name="Freeform: Shape 1105">
              <a:extLst>
                <a:ext uri="{FF2B5EF4-FFF2-40B4-BE49-F238E27FC236}">
                  <a16:creationId xmlns:a16="http://schemas.microsoft.com/office/drawing/2014/main" id="{D2BD8DB2-5E18-384F-7B6C-33A0BFB0C4B4}"/>
                </a:ext>
              </a:extLst>
            </p:cNvPr>
            <p:cNvSpPr/>
            <p:nvPr/>
          </p:nvSpPr>
          <p:spPr>
            <a:xfrm>
              <a:off x="7524244" y="3088670"/>
              <a:ext cx="417880" cy="124313"/>
            </a:xfrm>
            <a:custGeom>
              <a:avLst/>
              <a:gdLst>
                <a:gd name="csX0" fmla="*/ 0 w 490537"/>
                <a:gd name="csY0" fmla="*/ 39410 h 157638"/>
                <a:gd name="csX1" fmla="*/ 411718 w 490537"/>
                <a:gd name="csY1" fmla="*/ 39410 h 157638"/>
                <a:gd name="csX2" fmla="*/ 411718 w 490537"/>
                <a:gd name="csY2" fmla="*/ 0 h 157638"/>
                <a:gd name="csX3" fmla="*/ 490538 w 490537"/>
                <a:gd name="csY3" fmla="*/ 78819 h 157638"/>
                <a:gd name="csX4" fmla="*/ 411718 w 490537"/>
                <a:gd name="csY4" fmla="*/ 157639 h 157638"/>
                <a:gd name="csX5" fmla="*/ 411718 w 490537"/>
                <a:gd name="csY5" fmla="*/ 118229 h 157638"/>
                <a:gd name="csX6" fmla="*/ 0 w 490537"/>
                <a:gd name="csY6" fmla="*/ 118229 h 15763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90537" h="157638">
                  <a:moveTo>
                    <a:pt x="0" y="39410"/>
                  </a:moveTo>
                  <a:lnTo>
                    <a:pt x="411718" y="39410"/>
                  </a:lnTo>
                  <a:lnTo>
                    <a:pt x="411718" y="0"/>
                  </a:lnTo>
                  <a:lnTo>
                    <a:pt x="490538" y="78819"/>
                  </a:lnTo>
                  <a:lnTo>
                    <a:pt x="411718" y="157639"/>
                  </a:lnTo>
                  <a:lnTo>
                    <a:pt x="411718" y="118229"/>
                  </a:lnTo>
                  <a:lnTo>
                    <a:pt x="0" y="118229"/>
                  </a:lnTo>
                  <a:close/>
                </a:path>
              </a:pathLst>
            </a:custGeom>
            <a:solidFill>
              <a:srgbClr val="A64D79"/>
            </a:solidFill>
            <a:ln w="7560" cap="sq">
              <a:noFill/>
              <a:prstDash val="solid"/>
              <a:miter/>
            </a:ln>
          </p:spPr>
          <p:txBody>
            <a:bodyPr/>
            <a:lstStyle/>
            <a:p>
              <a:endParaRPr lang="en-US" noProof="0"/>
            </a:p>
          </p:txBody>
        </p:sp>
        <p:sp>
          <p:nvSpPr>
            <p:cNvPr id="187" name="Freeform: Shape 1109">
              <a:extLst>
                <a:ext uri="{FF2B5EF4-FFF2-40B4-BE49-F238E27FC236}">
                  <a16:creationId xmlns:a16="http://schemas.microsoft.com/office/drawing/2014/main" id="{AC9260A0-0936-F705-7E8B-52F69B9E1708}"/>
                </a:ext>
              </a:extLst>
            </p:cNvPr>
            <p:cNvSpPr/>
            <p:nvPr/>
          </p:nvSpPr>
          <p:spPr>
            <a:xfrm>
              <a:off x="7524244" y="3088670"/>
              <a:ext cx="417880" cy="124313"/>
            </a:xfrm>
            <a:custGeom>
              <a:avLst/>
              <a:gdLst>
                <a:gd name="csX0" fmla="*/ 0 w 490537"/>
                <a:gd name="csY0" fmla="*/ 39410 h 157638"/>
                <a:gd name="csX1" fmla="*/ 411718 w 490537"/>
                <a:gd name="csY1" fmla="*/ 39410 h 157638"/>
                <a:gd name="csX2" fmla="*/ 411718 w 490537"/>
                <a:gd name="csY2" fmla="*/ 0 h 157638"/>
                <a:gd name="csX3" fmla="*/ 490538 w 490537"/>
                <a:gd name="csY3" fmla="*/ 78819 h 157638"/>
                <a:gd name="csX4" fmla="*/ 411718 w 490537"/>
                <a:gd name="csY4" fmla="*/ 157639 h 157638"/>
                <a:gd name="csX5" fmla="*/ 411718 w 490537"/>
                <a:gd name="csY5" fmla="*/ 118229 h 157638"/>
                <a:gd name="csX6" fmla="*/ 0 w 490537"/>
                <a:gd name="csY6" fmla="*/ 118229 h 15763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90537" h="157638">
                  <a:moveTo>
                    <a:pt x="0" y="39410"/>
                  </a:moveTo>
                  <a:lnTo>
                    <a:pt x="411718" y="39410"/>
                  </a:lnTo>
                  <a:lnTo>
                    <a:pt x="411718" y="0"/>
                  </a:lnTo>
                  <a:lnTo>
                    <a:pt x="490538" y="78819"/>
                  </a:lnTo>
                  <a:lnTo>
                    <a:pt x="411718" y="157639"/>
                  </a:lnTo>
                  <a:lnTo>
                    <a:pt x="411718" y="118229"/>
                  </a:lnTo>
                  <a:lnTo>
                    <a:pt x="0" y="118229"/>
                  </a:lnTo>
                  <a:close/>
                </a:path>
              </a:pathLst>
            </a:custGeom>
            <a:noFill/>
            <a:ln w="7560" cap="flat">
              <a:solidFill>
                <a:srgbClr val="000000"/>
              </a:solidFill>
              <a:prstDash val="solid"/>
              <a:round/>
            </a:ln>
          </p:spPr>
          <p:txBody>
            <a:bodyPr/>
            <a:lstStyle/>
            <a:p>
              <a:endParaRPr lang="en-US" noProof="0"/>
            </a:p>
          </p:txBody>
        </p:sp>
        <p:sp>
          <p:nvSpPr>
            <p:cNvPr id="188" name="Freeform: Shape 1113">
              <a:extLst>
                <a:ext uri="{FF2B5EF4-FFF2-40B4-BE49-F238E27FC236}">
                  <a16:creationId xmlns:a16="http://schemas.microsoft.com/office/drawing/2014/main" id="{EE06FE7D-BD7F-37BB-409E-759A0FCED748}"/>
                </a:ext>
              </a:extLst>
            </p:cNvPr>
            <p:cNvSpPr/>
            <p:nvPr/>
          </p:nvSpPr>
          <p:spPr>
            <a:xfrm>
              <a:off x="8310375" y="3088670"/>
              <a:ext cx="304282" cy="124313"/>
            </a:xfrm>
            <a:custGeom>
              <a:avLst/>
              <a:gdLst>
                <a:gd name="csX0" fmla="*/ 0 w 357187"/>
                <a:gd name="csY0" fmla="*/ 39410 h 157638"/>
                <a:gd name="csX1" fmla="*/ 278368 w 357187"/>
                <a:gd name="csY1" fmla="*/ 39410 h 157638"/>
                <a:gd name="csX2" fmla="*/ 278368 w 357187"/>
                <a:gd name="csY2" fmla="*/ 0 h 157638"/>
                <a:gd name="csX3" fmla="*/ 357187 w 357187"/>
                <a:gd name="csY3" fmla="*/ 78819 h 157638"/>
                <a:gd name="csX4" fmla="*/ 278368 w 357187"/>
                <a:gd name="csY4" fmla="*/ 157639 h 157638"/>
                <a:gd name="csX5" fmla="*/ 278368 w 357187"/>
                <a:gd name="csY5" fmla="*/ 118229 h 157638"/>
                <a:gd name="csX6" fmla="*/ 0 w 357187"/>
                <a:gd name="csY6" fmla="*/ 118229 h 15763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57187" h="157638">
                  <a:moveTo>
                    <a:pt x="0" y="39410"/>
                  </a:moveTo>
                  <a:lnTo>
                    <a:pt x="278368" y="39410"/>
                  </a:lnTo>
                  <a:lnTo>
                    <a:pt x="278368" y="0"/>
                  </a:lnTo>
                  <a:lnTo>
                    <a:pt x="357187" y="78819"/>
                  </a:lnTo>
                  <a:lnTo>
                    <a:pt x="278368" y="157639"/>
                  </a:lnTo>
                  <a:lnTo>
                    <a:pt x="278368" y="118229"/>
                  </a:lnTo>
                  <a:lnTo>
                    <a:pt x="0" y="118229"/>
                  </a:lnTo>
                  <a:close/>
                </a:path>
              </a:pathLst>
            </a:custGeom>
            <a:solidFill>
              <a:srgbClr val="A64D79"/>
            </a:solidFill>
            <a:ln w="7560" cap="sq">
              <a:noFill/>
              <a:prstDash val="solid"/>
              <a:miter/>
            </a:ln>
          </p:spPr>
          <p:txBody>
            <a:bodyPr/>
            <a:lstStyle/>
            <a:p>
              <a:endParaRPr lang="en-US" noProof="0"/>
            </a:p>
          </p:txBody>
        </p:sp>
        <p:sp>
          <p:nvSpPr>
            <p:cNvPr id="189" name="Freeform: Shape 1117">
              <a:extLst>
                <a:ext uri="{FF2B5EF4-FFF2-40B4-BE49-F238E27FC236}">
                  <a16:creationId xmlns:a16="http://schemas.microsoft.com/office/drawing/2014/main" id="{5D8FDA4A-BC8F-3AF1-0818-81C6313D4C6D}"/>
                </a:ext>
              </a:extLst>
            </p:cNvPr>
            <p:cNvSpPr/>
            <p:nvPr/>
          </p:nvSpPr>
          <p:spPr>
            <a:xfrm>
              <a:off x="8310375" y="3088670"/>
              <a:ext cx="304282" cy="124313"/>
            </a:xfrm>
            <a:custGeom>
              <a:avLst/>
              <a:gdLst>
                <a:gd name="csX0" fmla="*/ 0 w 357187"/>
                <a:gd name="csY0" fmla="*/ 39410 h 157638"/>
                <a:gd name="csX1" fmla="*/ 278368 w 357187"/>
                <a:gd name="csY1" fmla="*/ 39410 h 157638"/>
                <a:gd name="csX2" fmla="*/ 278368 w 357187"/>
                <a:gd name="csY2" fmla="*/ 0 h 157638"/>
                <a:gd name="csX3" fmla="*/ 357187 w 357187"/>
                <a:gd name="csY3" fmla="*/ 78819 h 157638"/>
                <a:gd name="csX4" fmla="*/ 278368 w 357187"/>
                <a:gd name="csY4" fmla="*/ 157639 h 157638"/>
                <a:gd name="csX5" fmla="*/ 278368 w 357187"/>
                <a:gd name="csY5" fmla="*/ 118229 h 157638"/>
                <a:gd name="csX6" fmla="*/ 0 w 357187"/>
                <a:gd name="csY6" fmla="*/ 118229 h 15763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57187" h="157638">
                  <a:moveTo>
                    <a:pt x="0" y="39410"/>
                  </a:moveTo>
                  <a:lnTo>
                    <a:pt x="278368" y="39410"/>
                  </a:lnTo>
                  <a:lnTo>
                    <a:pt x="278368" y="0"/>
                  </a:lnTo>
                  <a:lnTo>
                    <a:pt x="357187" y="78819"/>
                  </a:lnTo>
                  <a:lnTo>
                    <a:pt x="278368" y="157639"/>
                  </a:lnTo>
                  <a:lnTo>
                    <a:pt x="278368" y="118229"/>
                  </a:lnTo>
                  <a:lnTo>
                    <a:pt x="0" y="118229"/>
                  </a:lnTo>
                  <a:close/>
                </a:path>
              </a:pathLst>
            </a:custGeom>
            <a:noFill/>
            <a:ln w="7560" cap="flat">
              <a:solidFill>
                <a:srgbClr val="000000"/>
              </a:solidFill>
              <a:prstDash val="solid"/>
              <a:round/>
            </a:ln>
          </p:spPr>
          <p:txBody>
            <a:bodyPr/>
            <a:lstStyle/>
            <a:p>
              <a:endParaRPr lang="en-US" noProof="0"/>
            </a:p>
          </p:txBody>
        </p:sp>
        <p:sp>
          <p:nvSpPr>
            <p:cNvPr id="190" name="Freeform: Shape 1121">
              <a:extLst>
                <a:ext uri="{FF2B5EF4-FFF2-40B4-BE49-F238E27FC236}">
                  <a16:creationId xmlns:a16="http://schemas.microsoft.com/office/drawing/2014/main" id="{5A101255-E750-ADD6-CC78-7B0EA9003F01}"/>
                </a:ext>
              </a:extLst>
            </p:cNvPr>
            <p:cNvSpPr/>
            <p:nvPr/>
          </p:nvSpPr>
          <p:spPr>
            <a:xfrm>
              <a:off x="5786436" y="3376357"/>
              <a:ext cx="349924" cy="323927"/>
            </a:xfrm>
            <a:custGeom>
              <a:avLst/>
              <a:gdLst>
                <a:gd name="csX0" fmla="*/ 0 w 410765"/>
                <a:gd name="csY0" fmla="*/ 205383 h 410765"/>
                <a:gd name="csX1" fmla="*/ 205383 w 410765"/>
                <a:gd name="csY1" fmla="*/ 0 h 410765"/>
                <a:gd name="csX2" fmla="*/ 350610 w 410765"/>
                <a:gd name="csY2" fmla="*/ 60155 h 410765"/>
                <a:gd name="csX3" fmla="*/ 410765 w 410765"/>
                <a:gd name="csY3" fmla="*/ 205383 h 410765"/>
                <a:gd name="csX4" fmla="*/ 205383 w 410765"/>
                <a:gd name="csY4" fmla="*/ 410766 h 410765"/>
                <a:gd name="csX5" fmla="*/ 0 w 410765"/>
                <a:gd name="csY5" fmla="*/ 205383 h 410765"/>
              </a:gdLst>
              <a:ahLst/>
              <a:cxnLst>
                <a:cxn ang="0">
                  <a:pos x="csX0" y="csY0"/>
                </a:cxn>
                <a:cxn ang="0">
                  <a:pos x="csX1" y="csY1"/>
                </a:cxn>
                <a:cxn ang="0">
                  <a:pos x="csX2" y="csY2"/>
                </a:cxn>
                <a:cxn ang="0">
                  <a:pos x="csX3" y="csY3"/>
                </a:cxn>
                <a:cxn ang="0">
                  <a:pos x="csX4" y="csY4"/>
                </a:cxn>
                <a:cxn ang="0">
                  <a:pos x="csX5" y="csY5"/>
                </a:cxn>
              </a:cxnLst>
              <a:rect l="l" t="t" r="r" b="b"/>
              <a:pathLst>
                <a:path w="410765" h="410765">
                  <a:moveTo>
                    <a:pt x="0" y="205383"/>
                  </a:moveTo>
                  <a:cubicBezTo>
                    <a:pt x="0" y="91953"/>
                    <a:pt x="91953" y="0"/>
                    <a:pt x="205383" y="0"/>
                  </a:cubicBezTo>
                  <a:cubicBezTo>
                    <a:pt x="259854" y="0"/>
                    <a:pt x="312094" y="21638"/>
                    <a:pt x="350610" y="60155"/>
                  </a:cubicBezTo>
                  <a:cubicBezTo>
                    <a:pt x="389127" y="98672"/>
                    <a:pt x="410765" y="150912"/>
                    <a:pt x="410765" y="205383"/>
                  </a:cubicBezTo>
                  <a:cubicBezTo>
                    <a:pt x="410765" y="318813"/>
                    <a:pt x="318813" y="410766"/>
                    <a:pt x="205383" y="410766"/>
                  </a:cubicBezTo>
                  <a:cubicBezTo>
                    <a:pt x="91953" y="410766"/>
                    <a:pt x="0" y="318813"/>
                    <a:pt x="0" y="205383"/>
                  </a:cubicBezTo>
                  <a:close/>
                </a:path>
              </a:pathLst>
            </a:custGeom>
            <a:solidFill>
              <a:srgbClr val="CFE2F3"/>
            </a:solidFill>
            <a:ln w="7560" cap="sq">
              <a:noFill/>
              <a:prstDash val="solid"/>
              <a:miter/>
            </a:ln>
          </p:spPr>
          <p:txBody>
            <a:bodyPr/>
            <a:lstStyle/>
            <a:p>
              <a:endParaRPr lang="en-US" noProof="0"/>
            </a:p>
          </p:txBody>
        </p:sp>
        <p:sp>
          <p:nvSpPr>
            <p:cNvPr id="191" name="Freeform: Shape 1127">
              <a:extLst>
                <a:ext uri="{FF2B5EF4-FFF2-40B4-BE49-F238E27FC236}">
                  <a16:creationId xmlns:a16="http://schemas.microsoft.com/office/drawing/2014/main" id="{4C7C55C9-C728-4496-73B3-ECA61A8012A8}"/>
                </a:ext>
              </a:extLst>
            </p:cNvPr>
            <p:cNvSpPr/>
            <p:nvPr/>
          </p:nvSpPr>
          <p:spPr>
            <a:xfrm>
              <a:off x="5786436" y="3376357"/>
              <a:ext cx="349924" cy="323927"/>
            </a:xfrm>
            <a:custGeom>
              <a:avLst/>
              <a:gdLst>
                <a:gd name="csX0" fmla="*/ 0 w 410765"/>
                <a:gd name="csY0" fmla="*/ 205383 h 410765"/>
                <a:gd name="csX1" fmla="*/ 205383 w 410765"/>
                <a:gd name="csY1" fmla="*/ 0 h 410765"/>
                <a:gd name="csX2" fmla="*/ 350610 w 410765"/>
                <a:gd name="csY2" fmla="*/ 60155 h 410765"/>
                <a:gd name="csX3" fmla="*/ 410765 w 410765"/>
                <a:gd name="csY3" fmla="*/ 205383 h 410765"/>
                <a:gd name="csX4" fmla="*/ 205383 w 410765"/>
                <a:gd name="csY4" fmla="*/ 410766 h 410765"/>
                <a:gd name="csX5" fmla="*/ 0 w 410765"/>
                <a:gd name="csY5" fmla="*/ 205383 h 410765"/>
              </a:gdLst>
              <a:ahLst/>
              <a:cxnLst>
                <a:cxn ang="0">
                  <a:pos x="csX0" y="csY0"/>
                </a:cxn>
                <a:cxn ang="0">
                  <a:pos x="csX1" y="csY1"/>
                </a:cxn>
                <a:cxn ang="0">
                  <a:pos x="csX2" y="csY2"/>
                </a:cxn>
                <a:cxn ang="0">
                  <a:pos x="csX3" y="csY3"/>
                </a:cxn>
                <a:cxn ang="0">
                  <a:pos x="csX4" y="csY4"/>
                </a:cxn>
                <a:cxn ang="0">
                  <a:pos x="csX5" y="csY5"/>
                </a:cxn>
              </a:cxnLst>
              <a:rect l="l" t="t" r="r" b="b"/>
              <a:pathLst>
                <a:path w="410765" h="410765">
                  <a:moveTo>
                    <a:pt x="0" y="205383"/>
                  </a:moveTo>
                  <a:cubicBezTo>
                    <a:pt x="0" y="91953"/>
                    <a:pt x="91953" y="0"/>
                    <a:pt x="205383" y="0"/>
                  </a:cubicBezTo>
                  <a:cubicBezTo>
                    <a:pt x="259854" y="0"/>
                    <a:pt x="312094" y="21638"/>
                    <a:pt x="350610" y="60155"/>
                  </a:cubicBezTo>
                  <a:cubicBezTo>
                    <a:pt x="389127" y="98672"/>
                    <a:pt x="410765" y="150912"/>
                    <a:pt x="410765" y="205383"/>
                  </a:cubicBezTo>
                  <a:cubicBezTo>
                    <a:pt x="410765" y="318813"/>
                    <a:pt x="318813" y="410766"/>
                    <a:pt x="205383" y="410766"/>
                  </a:cubicBezTo>
                  <a:cubicBezTo>
                    <a:pt x="91953" y="410766"/>
                    <a:pt x="0" y="318813"/>
                    <a:pt x="0" y="205383"/>
                  </a:cubicBezTo>
                  <a:close/>
                </a:path>
              </a:pathLst>
            </a:custGeom>
            <a:noFill/>
            <a:ln w="7560" cap="flat">
              <a:solidFill>
                <a:srgbClr val="000000"/>
              </a:solidFill>
              <a:prstDash val="solid"/>
              <a:round/>
            </a:ln>
          </p:spPr>
          <p:txBody>
            <a:bodyPr/>
            <a:lstStyle/>
            <a:p>
              <a:endParaRPr lang="en-US" noProof="0"/>
            </a:p>
          </p:txBody>
        </p:sp>
        <p:grpSp>
          <p:nvGrpSpPr>
            <p:cNvPr id="192" name="Graphic 266">
              <a:extLst>
                <a:ext uri="{FF2B5EF4-FFF2-40B4-BE49-F238E27FC236}">
                  <a16:creationId xmlns:a16="http://schemas.microsoft.com/office/drawing/2014/main" id="{0D8581AA-DFBC-7422-8081-AAA8CD9D3B63}"/>
                </a:ext>
              </a:extLst>
            </p:cNvPr>
            <p:cNvGrpSpPr/>
            <p:nvPr/>
          </p:nvGrpSpPr>
          <p:grpSpPr>
            <a:xfrm>
              <a:off x="5915384" y="3507657"/>
              <a:ext cx="92012" cy="85175"/>
              <a:chOff x="3417005" y="3311468"/>
              <a:chExt cx="108010" cy="108009"/>
            </a:xfrm>
            <a:noFill/>
          </p:grpSpPr>
          <p:sp>
            <p:nvSpPr>
              <p:cNvPr id="208" name="Freeform: Shape 1196">
                <a:extLst>
                  <a:ext uri="{FF2B5EF4-FFF2-40B4-BE49-F238E27FC236}">
                    <a16:creationId xmlns:a16="http://schemas.microsoft.com/office/drawing/2014/main" id="{4185B953-E495-AEBA-AC6F-1B85EA572F35}"/>
                  </a:ext>
                </a:extLst>
              </p:cNvPr>
              <p:cNvSpPr/>
              <p:nvPr/>
            </p:nvSpPr>
            <p:spPr>
              <a:xfrm>
                <a:off x="3417005" y="3311468"/>
                <a:ext cx="108010" cy="108009"/>
              </a:xfrm>
              <a:custGeom>
                <a:avLst/>
                <a:gdLst>
                  <a:gd name="csX0" fmla="*/ 0 w 108010"/>
                  <a:gd name="csY0" fmla="*/ 2 h 108009"/>
                  <a:gd name="csX1" fmla="*/ 108010 w 108010"/>
                  <a:gd name="csY1" fmla="*/ 2 h 108009"/>
                  <a:gd name="csX2" fmla="*/ 108010 w 108010"/>
                  <a:gd name="csY2" fmla="*/ 108012 h 108009"/>
                  <a:gd name="csX3" fmla="*/ 0 w 108010"/>
                  <a:gd name="csY3" fmla="*/ 108012 h 108009"/>
                </a:gdLst>
                <a:ahLst/>
                <a:cxnLst>
                  <a:cxn ang="0">
                    <a:pos x="csX0" y="csY0"/>
                  </a:cxn>
                  <a:cxn ang="0">
                    <a:pos x="csX1" y="csY1"/>
                  </a:cxn>
                  <a:cxn ang="0">
                    <a:pos x="csX2" y="csY2"/>
                  </a:cxn>
                  <a:cxn ang="0">
                    <a:pos x="csX3" y="csY3"/>
                  </a:cxn>
                </a:cxnLst>
                <a:rect l="l" t="t" r="r" b="b"/>
                <a:pathLst>
                  <a:path w="108010" h="108009">
                    <a:moveTo>
                      <a:pt x="0" y="2"/>
                    </a:moveTo>
                    <a:lnTo>
                      <a:pt x="108010" y="2"/>
                    </a:lnTo>
                    <a:lnTo>
                      <a:pt x="108010" y="108012"/>
                    </a:lnTo>
                    <a:lnTo>
                      <a:pt x="0" y="108012"/>
                    </a:lnTo>
                    <a:close/>
                  </a:path>
                </a:pathLst>
              </a:custGeom>
              <a:solidFill>
                <a:srgbClr val="000000">
                  <a:alpha val="0"/>
                </a:srgbClr>
              </a:solidFill>
              <a:ln w="7560" cap="sq">
                <a:noFill/>
                <a:prstDash val="solid"/>
                <a:miter/>
              </a:ln>
            </p:spPr>
            <p:txBody>
              <a:bodyPr/>
              <a:lstStyle/>
              <a:p>
                <a:endParaRPr lang="en-US" noProof="0"/>
              </a:p>
            </p:txBody>
          </p:sp>
          <p:pic>
            <p:nvPicPr>
              <p:cNvPr id="209" name="Picture 208">
                <a:extLst>
                  <a:ext uri="{FF2B5EF4-FFF2-40B4-BE49-F238E27FC236}">
                    <a16:creationId xmlns:a16="http://schemas.microsoft.com/office/drawing/2014/main" id="{29F78E83-9951-19DF-2D89-F6F4E79E0E8E}"/>
                  </a:ext>
                </a:extLst>
              </p:cNvPr>
              <p:cNvPicPr>
                <a:picLocks noChangeAspect="1"/>
              </p:cNvPicPr>
              <p:nvPr/>
            </p:nvPicPr>
            <p:blipFill>
              <a:blip r:embed="rId4"/>
              <a:stretch>
                <a:fillRect/>
              </a:stretch>
            </p:blipFill>
            <p:spPr>
              <a:xfrm>
                <a:off x="3417005" y="3311468"/>
                <a:ext cx="108009" cy="108009"/>
              </a:xfrm>
              <a:custGeom>
                <a:avLst/>
                <a:gdLst>
                  <a:gd name="csX0" fmla="*/ 203 w 108009"/>
                  <a:gd name="csY0" fmla="*/ 118 h 108009"/>
                  <a:gd name="csX1" fmla="*/ 108213 w 108009"/>
                  <a:gd name="csY1" fmla="*/ 118 h 108009"/>
                  <a:gd name="csX2" fmla="*/ 108213 w 108009"/>
                  <a:gd name="csY2" fmla="*/ 108128 h 108009"/>
                  <a:gd name="csX3" fmla="*/ 203 w 108009"/>
                  <a:gd name="csY3" fmla="*/ 108128 h 108009"/>
                </a:gdLst>
                <a:ahLst/>
                <a:cxnLst>
                  <a:cxn ang="0">
                    <a:pos x="csX0" y="csY0"/>
                  </a:cxn>
                  <a:cxn ang="0">
                    <a:pos x="csX1" y="csY1"/>
                  </a:cxn>
                  <a:cxn ang="0">
                    <a:pos x="csX2" y="csY2"/>
                  </a:cxn>
                  <a:cxn ang="0">
                    <a:pos x="csX3" y="csY3"/>
                  </a:cxn>
                </a:cxnLst>
                <a:rect l="l" t="t" r="r" b="b"/>
                <a:pathLst>
                  <a:path w="108009" h="108009">
                    <a:moveTo>
                      <a:pt x="203" y="118"/>
                    </a:moveTo>
                    <a:lnTo>
                      <a:pt x="108213" y="118"/>
                    </a:lnTo>
                    <a:lnTo>
                      <a:pt x="108213" y="108128"/>
                    </a:lnTo>
                    <a:lnTo>
                      <a:pt x="203" y="108128"/>
                    </a:lnTo>
                    <a:close/>
                  </a:path>
                </a:pathLst>
              </a:custGeom>
            </p:spPr>
          </p:pic>
        </p:grpSp>
        <p:grpSp>
          <p:nvGrpSpPr>
            <p:cNvPr id="193" name="Graphic 266">
              <a:extLst>
                <a:ext uri="{FF2B5EF4-FFF2-40B4-BE49-F238E27FC236}">
                  <a16:creationId xmlns:a16="http://schemas.microsoft.com/office/drawing/2014/main" id="{01BA9162-3C8C-3162-7C13-8AC5705B3623}"/>
                </a:ext>
              </a:extLst>
            </p:cNvPr>
            <p:cNvGrpSpPr/>
            <p:nvPr/>
          </p:nvGrpSpPr>
          <p:grpSpPr>
            <a:xfrm>
              <a:off x="5915384" y="3495733"/>
              <a:ext cx="92012" cy="85175"/>
              <a:chOff x="3417005" y="3296347"/>
              <a:chExt cx="108010" cy="108009"/>
            </a:xfrm>
            <a:solidFill>
              <a:srgbClr val="000000">
                <a:alpha val="0"/>
              </a:srgbClr>
            </a:solidFill>
          </p:grpSpPr>
          <p:sp>
            <p:nvSpPr>
              <p:cNvPr id="206" name="Freeform: Shape 1194">
                <a:extLst>
                  <a:ext uri="{FF2B5EF4-FFF2-40B4-BE49-F238E27FC236}">
                    <a16:creationId xmlns:a16="http://schemas.microsoft.com/office/drawing/2014/main" id="{0C01A5FB-A505-7D00-436E-6F6A1836C994}"/>
                  </a:ext>
                </a:extLst>
              </p:cNvPr>
              <p:cNvSpPr/>
              <p:nvPr/>
            </p:nvSpPr>
            <p:spPr>
              <a:xfrm>
                <a:off x="3417005" y="3296347"/>
                <a:ext cx="108010" cy="108009"/>
              </a:xfrm>
              <a:custGeom>
                <a:avLst/>
                <a:gdLst>
                  <a:gd name="csX0" fmla="*/ 0 w 108010"/>
                  <a:gd name="csY0" fmla="*/ 0 h 108009"/>
                  <a:gd name="csX1" fmla="*/ 108010 w 108010"/>
                  <a:gd name="csY1" fmla="*/ 0 h 108009"/>
                  <a:gd name="csX2" fmla="*/ 108010 w 108010"/>
                  <a:gd name="csY2" fmla="*/ 108010 h 108009"/>
                  <a:gd name="csX3" fmla="*/ 0 w 108010"/>
                  <a:gd name="csY3" fmla="*/ 108010 h 108009"/>
                </a:gdLst>
                <a:ahLst/>
                <a:cxnLst>
                  <a:cxn ang="0">
                    <a:pos x="csX0" y="csY0"/>
                  </a:cxn>
                  <a:cxn ang="0">
                    <a:pos x="csX1" y="csY1"/>
                  </a:cxn>
                  <a:cxn ang="0">
                    <a:pos x="csX2" y="csY2"/>
                  </a:cxn>
                  <a:cxn ang="0">
                    <a:pos x="csX3" y="csY3"/>
                  </a:cxn>
                </a:cxnLst>
                <a:rect l="l" t="t" r="r" b="b"/>
                <a:pathLst>
                  <a:path w="108010" h="108009">
                    <a:moveTo>
                      <a:pt x="0" y="0"/>
                    </a:moveTo>
                    <a:lnTo>
                      <a:pt x="108010" y="0"/>
                    </a:lnTo>
                    <a:lnTo>
                      <a:pt x="108010" y="108010"/>
                    </a:lnTo>
                    <a:lnTo>
                      <a:pt x="0" y="108010"/>
                    </a:lnTo>
                    <a:close/>
                  </a:path>
                </a:pathLst>
              </a:custGeom>
              <a:solidFill>
                <a:srgbClr val="000000">
                  <a:alpha val="0"/>
                </a:srgbClr>
              </a:solidFill>
              <a:ln w="7560" cap="sq">
                <a:noFill/>
                <a:prstDash val="solid"/>
                <a:miter/>
              </a:ln>
            </p:spPr>
            <p:txBody>
              <a:bodyPr/>
              <a:lstStyle/>
              <a:p>
                <a:endParaRPr lang="en-US" noProof="0"/>
              </a:p>
            </p:txBody>
          </p:sp>
          <p:pic>
            <p:nvPicPr>
              <p:cNvPr id="207" name="Picture 206">
                <a:extLst>
                  <a:ext uri="{FF2B5EF4-FFF2-40B4-BE49-F238E27FC236}">
                    <a16:creationId xmlns:a16="http://schemas.microsoft.com/office/drawing/2014/main" id="{E823BCC8-201F-6109-9AA9-DACD114BBA25}"/>
                  </a:ext>
                </a:extLst>
              </p:cNvPr>
              <p:cNvPicPr>
                <a:picLocks noChangeAspect="1"/>
              </p:cNvPicPr>
              <p:nvPr/>
            </p:nvPicPr>
            <p:blipFill>
              <a:blip r:embed="rId4"/>
              <a:stretch>
                <a:fillRect/>
              </a:stretch>
            </p:blipFill>
            <p:spPr>
              <a:xfrm>
                <a:off x="3417005" y="3296347"/>
                <a:ext cx="108009" cy="108009"/>
              </a:xfrm>
              <a:custGeom>
                <a:avLst/>
                <a:gdLst>
                  <a:gd name="csX0" fmla="*/ 203 w 108009"/>
                  <a:gd name="csY0" fmla="*/ 116 h 108009"/>
                  <a:gd name="csX1" fmla="*/ 108213 w 108009"/>
                  <a:gd name="csY1" fmla="*/ 116 h 108009"/>
                  <a:gd name="csX2" fmla="*/ 108213 w 108009"/>
                  <a:gd name="csY2" fmla="*/ 108126 h 108009"/>
                  <a:gd name="csX3" fmla="*/ 203 w 108009"/>
                  <a:gd name="csY3" fmla="*/ 108126 h 108009"/>
                </a:gdLst>
                <a:ahLst/>
                <a:cxnLst>
                  <a:cxn ang="0">
                    <a:pos x="csX0" y="csY0"/>
                  </a:cxn>
                  <a:cxn ang="0">
                    <a:pos x="csX1" y="csY1"/>
                  </a:cxn>
                  <a:cxn ang="0">
                    <a:pos x="csX2" y="csY2"/>
                  </a:cxn>
                  <a:cxn ang="0">
                    <a:pos x="csX3" y="csY3"/>
                  </a:cxn>
                </a:cxnLst>
                <a:rect l="l" t="t" r="r" b="b"/>
                <a:pathLst>
                  <a:path w="108009" h="108009">
                    <a:moveTo>
                      <a:pt x="203" y="116"/>
                    </a:moveTo>
                    <a:lnTo>
                      <a:pt x="108213" y="116"/>
                    </a:lnTo>
                    <a:lnTo>
                      <a:pt x="108213" y="108126"/>
                    </a:lnTo>
                    <a:lnTo>
                      <a:pt x="203" y="108126"/>
                    </a:lnTo>
                    <a:close/>
                  </a:path>
                </a:pathLst>
              </a:custGeom>
            </p:spPr>
          </p:pic>
        </p:grpSp>
        <p:grpSp>
          <p:nvGrpSpPr>
            <p:cNvPr id="194" name="Graphic 266">
              <a:extLst>
                <a:ext uri="{FF2B5EF4-FFF2-40B4-BE49-F238E27FC236}">
                  <a16:creationId xmlns:a16="http://schemas.microsoft.com/office/drawing/2014/main" id="{C2B3FEBB-01C5-A9C5-D450-6A6C03F0627B}"/>
                </a:ext>
              </a:extLst>
            </p:cNvPr>
            <p:cNvGrpSpPr/>
            <p:nvPr/>
          </p:nvGrpSpPr>
          <p:grpSpPr>
            <a:xfrm>
              <a:off x="8734029" y="3507657"/>
              <a:ext cx="92012" cy="85175"/>
              <a:chOff x="6725728" y="3311468"/>
              <a:chExt cx="108010" cy="108009"/>
            </a:xfrm>
            <a:noFill/>
          </p:grpSpPr>
          <p:sp>
            <p:nvSpPr>
              <p:cNvPr id="204" name="Freeform: Shape 1192">
                <a:extLst>
                  <a:ext uri="{FF2B5EF4-FFF2-40B4-BE49-F238E27FC236}">
                    <a16:creationId xmlns:a16="http://schemas.microsoft.com/office/drawing/2014/main" id="{79545348-08E9-A501-E46E-64B287B3AE7E}"/>
                  </a:ext>
                </a:extLst>
              </p:cNvPr>
              <p:cNvSpPr/>
              <p:nvPr/>
            </p:nvSpPr>
            <p:spPr>
              <a:xfrm>
                <a:off x="6725728" y="3311468"/>
                <a:ext cx="108009" cy="108009"/>
              </a:xfrm>
              <a:custGeom>
                <a:avLst/>
                <a:gdLst>
                  <a:gd name="csX0" fmla="*/ 0 w 108009"/>
                  <a:gd name="csY0" fmla="*/ 2 h 108009"/>
                  <a:gd name="csX1" fmla="*/ 108010 w 108009"/>
                  <a:gd name="csY1" fmla="*/ 2 h 108009"/>
                  <a:gd name="csX2" fmla="*/ 108010 w 108009"/>
                  <a:gd name="csY2" fmla="*/ 108012 h 108009"/>
                  <a:gd name="csX3" fmla="*/ 0 w 108009"/>
                  <a:gd name="csY3" fmla="*/ 108012 h 108009"/>
                </a:gdLst>
                <a:ahLst/>
                <a:cxnLst>
                  <a:cxn ang="0">
                    <a:pos x="csX0" y="csY0"/>
                  </a:cxn>
                  <a:cxn ang="0">
                    <a:pos x="csX1" y="csY1"/>
                  </a:cxn>
                  <a:cxn ang="0">
                    <a:pos x="csX2" y="csY2"/>
                  </a:cxn>
                  <a:cxn ang="0">
                    <a:pos x="csX3" y="csY3"/>
                  </a:cxn>
                </a:cxnLst>
                <a:rect l="l" t="t" r="r" b="b"/>
                <a:pathLst>
                  <a:path w="108009" h="108009">
                    <a:moveTo>
                      <a:pt x="0" y="2"/>
                    </a:moveTo>
                    <a:lnTo>
                      <a:pt x="108010" y="2"/>
                    </a:lnTo>
                    <a:lnTo>
                      <a:pt x="108010" y="108012"/>
                    </a:lnTo>
                    <a:lnTo>
                      <a:pt x="0" y="108012"/>
                    </a:lnTo>
                    <a:close/>
                  </a:path>
                </a:pathLst>
              </a:custGeom>
              <a:solidFill>
                <a:srgbClr val="000000">
                  <a:alpha val="0"/>
                </a:srgbClr>
              </a:solidFill>
              <a:ln w="7560" cap="sq">
                <a:noFill/>
                <a:prstDash val="solid"/>
                <a:miter/>
              </a:ln>
            </p:spPr>
            <p:txBody>
              <a:bodyPr/>
              <a:lstStyle/>
              <a:p>
                <a:endParaRPr lang="en-US" noProof="0"/>
              </a:p>
            </p:txBody>
          </p:sp>
          <p:pic>
            <p:nvPicPr>
              <p:cNvPr id="205" name="Picture 204">
                <a:extLst>
                  <a:ext uri="{FF2B5EF4-FFF2-40B4-BE49-F238E27FC236}">
                    <a16:creationId xmlns:a16="http://schemas.microsoft.com/office/drawing/2014/main" id="{33045BFD-C8E9-672A-0B8F-6899B203D65D}"/>
                  </a:ext>
                </a:extLst>
              </p:cNvPr>
              <p:cNvPicPr>
                <a:picLocks noChangeAspect="1"/>
              </p:cNvPicPr>
              <p:nvPr/>
            </p:nvPicPr>
            <p:blipFill>
              <a:blip r:embed="rId4"/>
              <a:stretch>
                <a:fillRect/>
              </a:stretch>
            </p:blipFill>
            <p:spPr>
              <a:xfrm>
                <a:off x="6725728" y="3311468"/>
                <a:ext cx="108009" cy="108009"/>
              </a:xfrm>
              <a:custGeom>
                <a:avLst/>
                <a:gdLst>
                  <a:gd name="csX0" fmla="*/ 641 w 108009"/>
                  <a:gd name="csY0" fmla="*/ 118 h 108009"/>
                  <a:gd name="csX1" fmla="*/ 108651 w 108009"/>
                  <a:gd name="csY1" fmla="*/ 118 h 108009"/>
                  <a:gd name="csX2" fmla="*/ 108651 w 108009"/>
                  <a:gd name="csY2" fmla="*/ 108128 h 108009"/>
                  <a:gd name="csX3" fmla="*/ 641 w 108009"/>
                  <a:gd name="csY3" fmla="*/ 108128 h 108009"/>
                </a:gdLst>
                <a:ahLst/>
                <a:cxnLst>
                  <a:cxn ang="0">
                    <a:pos x="csX0" y="csY0"/>
                  </a:cxn>
                  <a:cxn ang="0">
                    <a:pos x="csX1" y="csY1"/>
                  </a:cxn>
                  <a:cxn ang="0">
                    <a:pos x="csX2" y="csY2"/>
                  </a:cxn>
                  <a:cxn ang="0">
                    <a:pos x="csX3" y="csY3"/>
                  </a:cxn>
                </a:cxnLst>
                <a:rect l="l" t="t" r="r" b="b"/>
                <a:pathLst>
                  <a:path w="108009" h="108009">
                    <a:moveTo>
                      <a:pt x="641" y="118"/>
                    </a:moveTo>
                    <a:lnTo>
                      <a:pt x="108651" y="118"/>
                    </a:lnTo>
                    <a:lnTo>
                      <a:pt x="108651" y="108128"/>
                    </a:lnTo>
                    <a:lnTo>
                      <a:pt x="641" y="108128"/>
                    </a:lnTo>
                    <a:close/>
                  </a:path>
                </a:pathLst>
              </a:custGeom>
            </p:spPr>
          </p:pic>
        </p:grpSp>
        <p:grpSp>
          <p:nvGrpSpPr>
            <p:cNvPr id="195" name="Graphic 266">
              <a:extLst>
                <a:ext uri="{FF2B5EF4-FFF2-40B4-BE49-F238E27FC236}">
                  <a16:creationId xmlns:a16="http://schemas.microsoft.com/office/drawing/2014/main" id="{A53E0198-05CA-7429-CFE2-2887174D8764}"/>
                </a:ext>
              </a:extLst>
            </p:cNvPr>
            <p:cNvGrpSpPr/>
            <p:nvPr/>
          </p:nvGrpSpPr>
          <p:grpSpPr>
            <a:xfrm>
              <a:off x="8734029" y="3495733"/>
              <a:ext cx="92012" cy="85175"/>
              <a:chOff x="6725728" y="3296347"/>
              <a:chExt cx="108010" cy="108009"/>
            </a:xfrm>
            <a:solidFill>
              <a:srgbClr val="000000">
                <a:alpha val="0"/>
              </a:srgbClr>
            </a:solidFill>
          </p:grpSpPr>
          <p:sp>
            <p:nvSpPr>
              <p:cNvPr id="202" name="Freeform: Shape 1183">
                <a:extLst>
                  <a:ext uri="{FF2B5EF4-FFF2-40B4-BE49-F238E27FC236}">
                    <a16:creationId xmlns:a16="http://schemas.microsoft.com/office/drawing/2014/main" id="{4A37033F-FDA7-96C1-7AF4-203AB2DF84FA}"/>
                  </a:ext>
                </a:extLst>
              </p:cNvPr>
              <p:cNvSpPr/>
              <p:nvPr/>
            </p:nvSpPr>
            <p:spPr>
              <a:xfrm>
                <a:off x="6725728" y="3296347"/>
                <a:ext cx="108009" cy="108009"/>
              </a:xfrm>
              <a:custGeom>
                <a:avLst/>
                <a:gdLst>
                  <a:gd name="csX0" fmla="*/ 0 w 108009"/>
                  <a:gd name="csY0" fmla="*/ 0 h 108009"/>
                  <a:gd name="csX1" fmla="*/ 108010 w 108009"/>
                  <a:gd name="csY1" fmla="*/ 0 h 108009"/>
                  <a:gd name="csX2" fmla="*/ 108010 w 108009"/>
                  <a:gd name="csY2" fmla="*/ 108010 h 108009"/>
                  <a:gd name="csX3" fmla="*/ 0 w 108009"/>
                  <a:gd name="csY3" fmla="*/ 108010 h 108009"/>
                </a:gdLst>
                <a:ahLst/>
                <a:cxnLst>
                  <a:cxn ang="0">
                    <a:pos x="csX0" y="csY0"/>
                  </a:cxn>
                  <a:cxn ang="0">
                    <a:pos x="csX1" y="csY1"/>
                  </a:cxn>
                  <a:cxn ang="0">
                    <a:pos x="csX2" y="csY2"/>
                  </a:cxn>
                  <a:cxn ang="0">
                    <a:pos x="csX3" y="csY3"/>
                  </a:cxn>
                </a:cxnLst>
                <a:rect l="l" t="t" r="r" b="b"/>
                <a:pathLst>
                  <a:path w="108009" h="108009">
                    <a:moveTo>
                      <a:pt x="0" y="0"/>
                    </a:moveTo>
                    <a:lnTo>
                      <a:pt x="108010" y="0"/>
                    </a:lnTo>
                    <a:lnTo>
                      <a:pt x="108010" y="108010"/>
                    </a:lnTo>
                    <a:lnTo>
                      <a:pt x="0" y="108010"/>
                    </a:lnTo>
                    <a:close/>
                  </a:path>
                </a:pathLst>
              </a:custGeom>
              <a:solidFill>
                <a:srgbClr val="000000">
                  <a:alpha val="0"/>
                </a:srgbClr>
              </a:solidFill>
              <a:ln w="7560" cap="sq">
                <a:noFill/>
                <a:prstDash val="solid"/>
                <a:miter/>
              </a:ln>
            </p:spPr>
            <p:txBody>
              <a:bodyPr/>
              <a:lstStyle/>
              <a:p>
                <a:endParaRPr lang="en-US" noProof="0"/>
              </a:p>
            </p:txBody>
          </p:sp>
          <p:pic>
            <p:nvPicPr>
              <p:cNvPr id="203" name="Picture 202">
                <a:extLst>
                  <a:ext uri="{FF2B5EF4-FFF2-40B4-BE49-F238E27FC236}">
                    <a16:creationId xmlns:a16="http://schemas.microsoft.com/office/drawing/2014/main" id="{FF1649B8-DA4C-2C0A-F6F8-35EE36AF2E97}"/>
                  </a:ext>
                </a:extLst>
              </p:cNvPr>
              <p:cNvPicPr>
                <a:picLocks noChangeAspect="1"/>
              </p:cNvPicPr>
              <p:nvPr/>
            </p:nvPicPr>
            <p:blipFill>
              <a:blip r:embed="rId4"/>
              <a:stretch>
                <a:fillRect/>
              </a:stretch>
            </p:blipFill>
            <p:spPr>
              <a:xfrm>
                <a:off x="6725728" y="3296347"/>
                <a:ext cx="108009" cy="108009"/>
              </a:xfrm>
              <a:custGeom>
                <a:avLst/>
                <a:gdLst>
                  <a:gd name="csX0" fmla="*/ 641 w 108009"/>
                  <a:gd name="csY0" fmla="*/ 116 h 108009"/>
                  <a:gd name="csX1" fmla="*/ 108651 w 108009"/>
                  <a:gd name="csY1" fmla="*/ 116 h 108009"/>
                  <a:gd name="csX2" fmla="*/ 108651 w 108009"/>
                  <a:gd name="csY2" fmla="*/ 108126 h 108009"/>
                  <a:gd name="csX3" fmla="*/ 641 w 108009"/>
                  <a:gd name="csY3" fmla="*/ 108126 h 108009"/>
                </a:gdLst>
                <a:ahLst/>
                <a:cxnLst>
                  <a:cxn ang="0">
                    <a:pos x="csX0" y="csY0"/>
                  </a:cxn>
                  <a:cxn ang="0">
                    <a:pos x="csX1" y="csY1"/>
                  </a:cxn>
                  <a:cxn ang="0">
                    <a:pos x="csX2" y="csY2"/>
                  </a:cxn>
                  <a:cxn ang="0">
                    <a:pos x="csX3" y="csY3"/>
                  </a:cxn>
                </a:cxnLst>
                <a:rect l="l" t="t" r="r" b="b"/>
                <a:pathLst>
                  <a:path w="108009" h="108009">
                    <a:moveTo>
                      <a:pt x="641" y="116"/>
                    </a:moveTo>
                    <a:lnTo>
                      <a:pt x="108651" y="116"/>
                    </a:lnTo>
                    <a:lnTo>
                      <a:pt x="108651" y="108126"/>
                    </a:lnTo>
                    <a:lnTo>
                      <a:pt x="641" y="108126"/>
                    </a:lnTo>
                    <a:close/>
                  </a:path>
                </a:pathLst>
              </a:custGeom>
            </p:spPr>
          </p:pic>
        </p:grpSp>
        <p:sp>
          <p:nvSpPr>
            <p:cNvPr id="196" name="Freeform: Shape 1163">
              <a:extLst>
                <a:ext uri="{FF2B5EF4-FFF2-40B4-BE49-F238E27FC236}">
                  <a16:creationId xmlns:a16="http://schemas.microsoft.com/office/drawing/2014/main" id="{B2042748-51D5-F3C8-0CC7-DBF5102BA331}"/>
                </a:ext>
              </a:extLst>
            </p:cNvPr>
            <p:cNvSpPr/>
            <p:nvPr/>
          </p:nvSpPr>
          <p:spPr>
            <a:xfrm>
              <a:off x="6007396" y="3538321"/>
              <a:ext cx="2726568" cy="5962"/>
            </a:xfrm>
            <a:custGeom>
              <a:avLst/>
              <a:gdLst>
                <a:gd name="csX0" fmla="*/ 0 w 3200637"/>
                <a:gd name="csY0" fmla="*/ 0 h 7560"/>
                <a:gd name="csX1" fmla="*/ 3200638 w 3200637"/>
                <a:gd name="csY1" fmla="*/ 0 h 7560"/>
              </a:gdLst>
              <a:ahLst/>
              <a:cxnLst>
                <a:cxn ang="0">
                  <a:pos x="csX0" y="csY0"/>
                </a:cxn>
                <a:cxn ang="0">
                  <a:pos x="csX1" y="csY1"/>
                </a:cxn>
              </a:cxnLst>
              <a:rect l="l" t="t" r="r" b="b"/>
              <a:pathLst>
                <a:path w="3200637" h="7560">
                  <a:moveTo>
                    <a:pt x="0" y="0"/>
                  </a:moveTo>
                  <a:lnTo>
                    <a:pt x="3200638" y="0"/>
                  </a:lnTo>
                </a:path>
              </a:pathLst>
            </a:custGeom>
            <a:solidFill>
              <a:srgbClr val="000000">
                <a:alpha val="0"/>
              </a:srgbClr>
            </a:solidFill>
            <a:ln w="7560" cap="sq">
              <a:noFill/>
              <a:prstDash val="solid"/>
              <a:miter/>
            </a:ln>
          </p:spPr>
          <p:txBody>
            <a:bodyPr/>
            <a:lstStyle/>
            <a:p>
              <a:endParaRPr lang="en-US" noProof="0"/>
            </a:p>
          </p:txBody>
        </p:sp>
        <p:sp>
          <p:nvSpPr>
            <p:cNvPr id="197" name="Freeform: Shape 1165">
              <a:extLst>
                <a:ext uri="{FF2B5EF4-FFF2-40B4-BE49-F238E27FC236}">
                  <a16:creationId xmlns:a16="http://schemas.microsoft.com/office/drawing/2014/main" id="{15FD4563-1556-C3A4-DCF5-980607E6E6B8}"/>
                </a:ext>
              </a:extLst>
            </p:cNvPr>
            <p:cNvSpPr/>
            <p:nvPr/>
          </p:nvSpPr>
          <p:spPr>
            <a:xfrm>
              <a:off x="6007396" y="3538321"/>
              <a:ext cx="2726568" cy="5962"/>
            </a:xfrm>
            <a:custGeom>
              <a:avLst/>
              <a:gdLst>
                <a:gd name="csX0" fmla="*/ 0 w 3200637"/>
                <a:gd name="csY0" fmla="*/ 0 h 7560"/>
                <a:gd name="csX1" fmla="*/ 3200638 w 3200637"/>
                <a:gd name="csY1" fmla="*/ 0 h 7560"/>
              </a:gdLst>
              <a:ahLst/>
              <a:cxnLst>
                <a:cxn ang="0">
                  <a:pos x="csX0" y="csY0"/>
                </a:cxn>
                <a:cxn ang="0">
                  <a:pos x="csX1" y="csY1"/>
                </a:cxn>
              </a:cxnLst>
              <a:rect l="l" t="t" r="r" b="b"/>
              <a:pathLst>
                <a:path w="3200637" h="7560">
                  <a:moveTo>
                    <a:pt x="0" y="0"/>
                  </a:moveTo>
                  <a:lnTo>
                    <a:pt x="3200638" y="0"/>
                  </a:lnTo>
                </a:path>
              </a:pathLst>
            </a:custGeom>
            <a:noFill/>
            <a:ln w="7560" cap="flat">
              <a:solidFill>
                <a:srgbClr val="980000"/>
              </a:solidFill>
              <a:prstDash val="solid"/>
              <a:round/>
            </a:ln>
          </p:spPr>
          <p:txBody>
            <a:bodyPr/>
            <a:lstStyle/>
            <a:p>
              <a:endParaRPr lang="en-US" noProof="0"/>
            </a:p>
          </p:txBody>
        </p:sp>
        <p:sp>
          <p:nvSpPr>
            <p:cNvPr id="198" name="Freeform: Shape 1167">
              <a:extLst>
                <a:ext uri="{FF2B5EF4-FFF2-40B4-BE49-F238E27FC236}">
                  <a16:creationId xmlns:a16="http://schemas.microsoft.com/office/drawing/2014/main" id="{6BAA7625-0123-A930-63E6-AEFBDB0FA104}"/>
                </a:ext>
              </a:extLst>
            </p:cNvPr>
            <p:cNvSpPr/>
            <p:nvPr/>
          </p:nvSpPr>
          <p:spPr>
            <a:xfrm>
              <a:off x="7197066" y="2911574"/>
              <a:ext cx="349924" cy="1316931"/>
            </a:xfrm>
            <a:custGeom>
              <a:avLst/>
              <a:gdLst>
                <a:gd name="csX0" fmla="*/ 0 w 410765"/>
                <a:gd name="csY0" fmla="*/ 0 h 1669970"/>
                <a:gd name="csX1" fmla="*/ 410765 w 410765"/>
                <a:gd name="csY1" fmla="*/ 0 h 1669970"/>
                <a:gd name="csX2" fmla="*/ 410765 w 410765"/>
                <a:gd name="csY2" fmla="*/ 1669971 h 1669970"/>
                <a:gd name="csX3" fmla="*/ 0 w 410765"/>
                <a:gd name="csY3" fmla="*/ 1669971 h 1669970"/>
              </a:gdLst>
              <a:ahLst/>
              <a:cxnLst>
                <a:cxn ang="0">
                  <a:pos x="csX0" y="csY0"/>
                </a:cxn>
                <a:cxn ang="0">
                  <a:pos x="csX1" y="csY1"/>
                </a:cxn>
                <a:cxn ang="0">
                  <a:pos x="csX2" y="csY2"/>
                </a:cxn>
                <a:cxn ang="0">
                  <a:pos x="csX3" y="csY3"/>
                </a:cxn>
              </a:cxnLst>
              <a:rect l="l" t="t" r="r" b="b"/>
              <a:pathLst>
                <a:path w="410765" h="1669970">
                  <a:moveTo>
                    <a:pt x="0" y="0"/>
                  </a:moveTo>
                  <a:lnTo>
                    <a:pt x="410765" y="0"/>
                  </a:lnTo>
                  <a:lnTo>
                    <a:pt x="410765" y="1669971"/>
                  </a:lnTo>
                  <a:lnTo>
                    <a:pt x="0" y="1669971"/>
                  </a:lnTo>
                  <a:close/>
                </a:path>
              </a:pathLst>
            </a:custGeom>
            <a:solidFill>
              <a:srgbClr val="000000">
                <a:alpha val="0"/>
              </a:srgbClr>
            </a:solidFill>
            <a:ln w="7560" cap="sq">
              <a:noFill/>
              <a:prstDash val="solid"/>
              <a:miter/>
            </a:ln>
          </p:spPr>
          <p:txBody>
            <a:bodyPr/>
            <a:lstStyle/>
            <a:p>
              <a:endParaRPr lang="en-US" noProof="0"/>
            </a:p>
          </p:txBody>
        </p:sp>
        <p:sp>
          <p:nvSpPr>
            <p:cNvPr id="199" name="Freeform: Shape 1177">
              <a:extLst>
                <a:ext uri="{FF2B5EF4-FFF2-40B4-BE49-F238E27FC236}">
                  <a16:creationId xmlns:a16="http://schemas.microsoft.com/office/drawing/2014/main" id="{275E46E5-A127-266F-73C4-6B5D17AD2042}"/>
                </a:ext>
              </a:extLst>
            </p:cNvPr>
            <p:cNvSpPr/>
            <p:nvPr/>
          </p:nvSpPr>
          <p:spPr>
            <a:xfrm>
              <a:off x="7197066" y="2911574"/>
              <a:ext cx="349924" cy="1316931"/>
            </a:xfrm>
            <a:custGeom>
              <a:avLst/>
              <a:gdLst>
                <a:gd name="csX0" fmla="*/ 0 w 410765"/>
                <a:gd name="csY0" fmla="*/ 0 h 1669970"/>
                <a:gd name="csX1" fmla="*/ 410765 w 410765"/>
                <a:gd name="csY1" fmla="*/ 0 h 1669970"/>
                <a:gd name="csX2" fmla="*/ 410765 w 410765"/>
                <a:gd name="csY2" fmla="*/ 1669971 h 1669970"/>
                <a:gd name="csX3" fmla="*/ 0 w 410765"/>
                <a:gd name="csY3" fmla="*/ 1669971 h 1669970"/>
              </a:gdLst>
              <a:ahLst/>
              <a:cxnLst>
                <a:cxn ang="0">
                  <a:pos x="csX0" y="csY0"/>
                </a:cxn>
                <a:cxn ang="0">
                  <a:pos x="csX1" y="csY1"/>
                </a:cxn>
                <a:cxn ang="0">
                  <a:pos x="csX2" y="csY2"/>
                </a:cxn>
                <a:cxn ang="0">
                  <a:pos x="csX3" y="csY3"/>
                </a:cxn>
              </a:cxnLst>
              <a:rect l="l" t="t" r="r" b="b"/>
              <a:pathLst>
                <a:path w="410765" h="1669970">
                  <a:moveTo>
                    <a:pt x="0" y="0"/>
                  </a:moveTo>
                  <a:lnTo>
                    <a:pt x="410765" y="0"/>
                  </a:lnTo>
                  <a:lnTo>
                    <a:pt x="410765" y="1669971"/>
                  </a:lnTo>
                  <a:lnTo>
                    <a:pt x="0" y="1669971"/>
                  </a:lnTo>
                  <a:close/>
                </a:path>
              </a:pathLst>
            </a:custGeom>
            <a:noFill/>
            <a:ln w="7560" cap="flat">
              <a:solidFill>
                <a:srgbClr val="000000"/>
              </a:solidFill>
              <a:prstDash val="dash"/>
              <a:round/>
            </a:ln>
          </p:spPr>
          <p:txBody>
            <a:bodyPr/>
            <a:lstStyle/>
            <a:p>
              <a:endParaRPr lang="en-US" noProof="0"/>
            </a:p>
          </p:txBody>
        </p:sp>
        <p:sp>
          <p:nvSpPr>
            <p:cNvPr id="200" name="Freeform: Shape 1179">
              <a:extLst>
                <a:ext uri="{FF2B5EF4-FFF2-40B4-BE49-F238E27FC236}">
                  <a16:creationId xmlns:a16="http://schemas.microsoft.com/office/drawing/2014/main" id="{A68CE1BB-BD98-780F-47F5-3E23FA2791A0}"/>
                </a:ext>
              </a:extLst>
            </p:cNvPr>
            <p:cNvSpPr/>
            <p:nvPr/>
          </p:nvSpPr>
          <p:spPr>
            <a:xfrm>
              <a:off x="7922737" y="2911574"/>
              <a:ext cx="349924" cy="1316931"/>
            </a:xfrm>
            <a:custGeom>
              <a:avLst/>
              <a:gdLst>
                <a:gd name="csX0" fmla="*/ 0 w 410765"/>
                <a:gd name="csY0" fmla="*/ 0 h 1669970"/>
                <a:gd name="csX1" fmla="*/ 410766 w 410765"/>
                <a:gd name="csY1" fmla="*/ 0 h 1669970"/>
                <a:gd name="csX2" fmla="*/ 410766 w 410765"/>
                <a:gd name="csY2" fmla="*/ 1669971 h 1669970"/>
                <a:gd name="csX3" fmla="*/ 0 w 410765"/>
                <a:gd name="csY3" fmla="*/ 1669971 h 1669970"/>
              </a:gdLst>
              <a:ahLst/>
              <a:cxnLst>
                <a:cxn ang="0">
                  <a:pos x="csX0" y="csY0"/>
                </a:cxn>
                <a:cxn ang="0">
                  <a:pos x="csX1" y="csY1"/>
                </a:cxn>
                <a:cxn ang="0">
                  <a:pos x="csX2" y="csY2"/>
                </a:cxn>
                <a:cxn ang="0">
                  <a:pos x="csX3" y="csY3"/>
                </a:cxn>
              </a:cxnLst>
              <a:rect l="l" t="t" r="r" b="b"/>
              <a:pathLst>
                <a:path w="410765" h="1669970">
                  <a:moveTo>
                    <a:pt x="0" y="0"/>
                  </a:moveTo>
                  <a:lnTo>
                    <a:pt x="410766" y="0"/>
                  </a:lnTo>
                  <a:lnTo>
                    <a:pt x="410766" y="1669971"/>
                  </a:lnTo>
                  <a:lnTo>
                    <a:pt x="0" y="1669971"/>
                  </a:lnTo>
                  <a:close/>
                </a:path>
              </a:pathLst>
            </a:custGeom>
            <a:solidFill>
              <a:srgbClr val="000000">
                <a:alpha val="0"/>
              </a:srgbClr>
            </a:solidFill>
            <a:ln w="7560" cap="sq">
              <a:noFill/>
              <a:prstDash val="solid"/>
              <a:miter/>
            </a:ln>
          </p:spPr>
          <p:txBody>
            <a:bodyPr/>
            <a:lstStyle/>
            <a:p>
              <a:endParaRPr lang="en-US" noProof="0"/>
            </a:p>
          </p:txBody>
        </p:sp>
        <p:sp>
          <p:nvSpPr>
            <p:cNvPr id="201" name="Freeform: Shape 1181">
              <a:extLst>
                <a:ext uri="{FF2B5EF4-FFF2-40B4-BE49-F238E27FC236}">
                  <a16:creationId xmlns:a16="http://schemas.microsoft.com/office/drawing/2014/main" id="{8FADAA99-AD36-54F0-279B-30C1A25C55D9}"/>
                </a:ext>
              </a:extLst>
            </p:cNvPr>
            <p:cNvSpPr/>
            <p:nvPr/>
          </p:nvSpPr>
          <p:spPr>
            <a:xfrm>
              <a:off x="7922737" y="2911574"/>
              <a:ext cx="349924" cy="1316931"/>
            </a:xfrm>
            <a:custGeom>
              <a:avLst/>
              <a:gdLst>
                <a:gd name="csX0" fmla="*/ 0 w 410765"/>
                <a:gd name="csY0" fmla="*/ 0 h 1669970"/>
                <a:gd name="csX1" fmla="*/ 410766 w 410765"/>
                <a:gd name="csY1" fmla="*/ 0 h 1669970"/>
                <a:gd name="csX2" fmla="*/ 410766 w 410765"/>
                <a:gd name="csY2" fmla="*/ 1669971 h 1669970"/>
                <a:gd name="csX3" fmla="*/ 0 w 410765"/>
                <a:gd name="csY3" fmla="*/ 1669971 h 1669970"/>
              </a:gdLst>
              <a:ahLst/>
              <a:cxnLst>
                <a:cxn ang="0">
                  <a:pos x="csX0" y="csY0"/>
                </a:cxn>
                <a:cxn ang="0">
                  <a:pos x="csX1" y="csY1"/>
                </a:cxn>
                <a:cxn ang="0">
                  <a:pos x="csX2" y="csY2"/>
                </a:cxn>
                <a:cxn ang="0">
                  <a:pos x="csX3" y="csY3"/>
                </a:cxn>
              </a:cxnLst>
              <a:rect l="l" t="t" r="r" b="b"/>
              <a:pathLst>
                <a:path w="410765" h="1669970">
                  <a:moveTo>
                    <a:pt x="0" y="0"/>
                  </a:moveTo>
                  <a:lnTo>
                    <a:pt x="410766" y="0"/>
                  </a:lnTo>
                  <a:lnTo>
                    <a:pt x="410766" y="1669971"/>
                  </a:lnTo>
                  <a:lnTo>
                    <a:pt x="0" y="1669971"/>
                  </a:lnTo>
                  <a:close/>
                </a:path>
              </a:pathLst>
            </a:custGeom>
            <a:noFill/>
            <a:ln w="7560" cap="flat">
              <a:solidFill>
                <a:srgbClr val="000000"/>
              </a:solidFill>
              <a:prstDash val="dash"/>
              <a:round/>
            </a:ln>
          </p:spPr>
          <p:txBody>
            <a:bodyPr/>
            <a:lstStyle/>
            <a:p>
              <a:endParaRPr lang="en-US" noProof="0"/>
            </a:p>
          </p:txBody>
        </p:sp>
      </p:grpSp>
      <p:grpSp>
        <p:nvGrpSpPr>
          <p:cNvPr id="218" name="Group 217">
            <a:extLst>
              <a:ext uri="{FF2B5EF4-FFF2-40B4-BE49-F238E27FC236}">
                <a16:creationId xmlns:a16="http://schemas.microsoft.com/office/drawing/2014/main" id="{2543FF2B-93B9-9F80-D158-61DB10E0EFD8}"/>
              </a:ext>
            </a:extLst>
          </p:cNvPr>
          <p:cNvGrpSpPr/>
          <p:nvPr/>
        </p:nvGrpSpPr>
        <p:grpSpPr>
          <a:xfrm>
            <a:off x="4594133" y="5681776"/>
            <a:ext cx="4223718" cy="248063"/>
            <a:chOff x="4268353" y="5648213"/>
            <a:chExt cx="4223718" cy="248063"/>
          </a:xfrm>
        </p:grpSpPr>
        <p:grpSp>
          <p:nvGrpSpPr>
            <p:cNvPr id="219" name="Group 218">
              <a:extLst>
                <a:ext uri="{FF2B5EF4-FFF2-40B4-BE49-F238E27FC236}">
                  <a16:creationId xmlns:a16="http://schemas.microsoft.com/office/drawing/2014/main" id="{48B0479E-64BD-EC14-8843-98788F714E3D}"/>
                </a:ext>
              </a:extLst>
            </p:cNvPr>
            <p:cNvGrpSpPr/>
            <p:nvPr/>
          </p:nvGrpSpPr>
          <p:grpSpPr>
            <a:xfrm>
              <a:off x="4268353" y="5729137"/>
              <a:ext cx="1011824" cy="124313"/>
              <a:chOff x="4442521" y="2313742"/>
              <a:chExt cx="1011824" cy="124313"/>
            </a:xfrm>
          </p:grpSpPr>
          <p:sp>
            <p:nvSpPr>
              <p:cNvPr id="243" name="Freeform: Shape 1242">
                <a:extLst>
                  <a:ext uri="{FF2B5EF4-FFF2-40B4-BE49-F238E27FC236}">
                    <a16:creationId xmlns:a16="http://schemas.microsoft.com/office/drawing/2014/main" id="{4CE62C54-03E2-FFAC-7891-F00214C86B33}"/>
                  </a:ext>
                </a:extLst>
              </p:cNvPr>
              <p:cNvSpPr/>
              <p:nvPr/>
            </p:nvSpPr>
            <p:spPr>
              <a:xfrm>
                <a:off x="4442521" y="2313742"/>
                <a:ext cx="304282" cy="124313"/>
              </a:xfrm>
              <a:custGeom>
                <a:avLst/>
                <a:gdLst>
                  <a:gd name="csX0" fmla="*/ 0 w 357187"/>
                  <a:gd name="csY0" fmla="*/ 39410 h 157638"/>
                  <a:gd name="csX1" fmla="*/ 278368 w 357187"/>
                  <a:gd name="csY1" fmla="*/ 39410 h 157638"/>
                  <a:gd name="csX2" fmla="*/ 278368 w 357187"/>
                  <a:gd name="csY2" fmla="*/ 0 h 157638"/>
                  <a:gd name="csX3" fmla="*/ 357188 w 357187"/>
                  <a:gd name="csY3" fmla="*/ 78819 h 157638"/>
                  <a:gd name="csX4" fmla="*/ 278368 w 357187"/>
                  <a:gd name="csY4" fmla="*/ 157639 h 157638"/>
                  <a:gd name="csX5" fmla="*/ 278368 w 357187"/>
                  <a:gd name="csY5" fmla="*/ 118229 h 157638"/>
                  <a:gd name="csX6" fmla="*/ 0 w 357187"/>
                  <a:gd name="csY6" fmla="*/ 118229 h 15763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57187" h="157638">
                    <a:moveTo>
                      <a:pt x="0" y="39410"/>
                    </a:moveTo>
                    <a:lnTo>
                      <a:pt x="278368" y="39410"/>
                    </a:lnTo>
                    <a:lnTo>
                      <a:pt x="278368" y="0"/>
                    </a:lnTo>
                    <a:lnTo>
                      <a:pt x="357188" y="78819"/>
                    </a:lnTo>
                    <a:lnTo>
                      <a:pt x="278368" y="157639"/>
                    </a:lnTo>
                    <a:lnTo>
                      <a:pt x="278368" y="118229"/>
                    </a:lnTo>
                    <a:lnTo>
                      <a:pt x="0" y="118229"/>
                    </a:lnTo>
                    <a:close/>
                  </a:path>
                </a:pathLst>
              </a:custGeom>
              <a:solidFill>
                <a:srgbClr val="A64D79"/>
              </a:solidFill>
              <a:ln w="7560" cap="sq">
                <a:noFill/>
                <a:prstDash val="solid"/>
                <a:miter/>
              </a:ln>
            </p:spPr>
            <p:txBody>
              <a:bodyPr/>
              <a:lstStyle/>
              <a:p>
                <a:endParaRPr lang="en-US" noProof="0"/>
              </a:p>
            </p:txBody>
          </p:sp>
          <p:sp>
            <p:nvSpPr>
              <p:cNvPr id="244" name="Freeform: Shape 1243">
                <a:extLst>
                  <a:ext uri="{FF2B5EF4-FFF2-40B4-BE49-F238E27FC236}">
                    <a16:creationId xmlns:a16="http://schemas.microsoft.com/office/drawing/2014/main" id="{32DE60C0-22CD-D7D8-D824-6231DE729C49}"/>
                  </a:ext>
                </a:extLst>
              </p:cNvPr>
              <p:cNvSpPr/>
              <p:nvPr/>
            </p:nvSpPr>
            <p:spPr>
              <a:xfrm>
                <a:off x="4854964" y="2341197"/>
                <a:ext cx="599381" cy="69403"/>
              </a:xfrm>
              <a:custGeom>
                <a:avLst/>
                <a:gdLst>
                  <a:gd name="csX0" fmla="*/ 28588 w 703596"/>
                  <a:gd name="csY0" fmla="*/ 86591 h 88008"/>
                  <a:gd name="csX1" fmla="*/ 28588 w 703596"/>
                  <a:gd name="csY1" fmla="*/ 10159 h 88008"/>
                  <a:gd name="csX2" fmla="*/ 0 w 703596"/>
                  <a:gd name="csY2" fmla="*/ 10159 h 88008"/>
                  <a:gd name="csX3" fmla="*/ 0 w 703596"/>
                  <a:gd name="csY3" fmla="*/ 0 h 88008"/>
                  <a:gd name="csX4" fmla="*/ 68635 w 703596"/>
                  <a:gd name="csY4" fmla="*/ 0 h 88008"/>
                  <a:gd name="csX5" fmla="*/ 68635 w 703596"/>
                  <a:gd name="csY5" fmla="*/ 10159 h 88008"/>
                  <a:gd name="csX6" fmla="*/ 40047 w 703596"/>
                  <a:gd name="csY6" fmla="*/ 10159 h 88008"/>
                  <a:gd name="csX7" fmla="*/ 40047 w 703596"/>
                  <a:gd name="csY7" fmla="*/ 86591 h 88008"/>
                  <a:gd name="csX8" fmla="*/ 28588 w 703596"/>
                  <a:gd name="csY8" fmla="*/ 86591 h 88008"/>
                  <a:gd name="csX9" fmla="*/ 74482 w 703596"/>
                  <a:gd name="csY9" fmla="*/ 86591 h 88008"/>
                  <a:gd name="csX10" fmla="*/ 74482 w 703596"/>
                  <a:gd name="csY10" fmla="*/ 23863 h 88008"/>
                  <a:gd name="csX11" fmla="*/ 84051 w 703596"/>
                  <a:gd name="csY11" fmla="*/ 23863 h 88008"/>
                  <a:gd name="csX12" fmla="*/ 84051 w 703596"/>
                  <a:gd name="csY12" fmla="*/ 33313 h 88008"/>
                  <a:gd name="csX13" fmla="*/ 90785 w 703596"/>
                  <a:gd name="csY13" fmla="*/ 24572 h 88008"/>
                  <a:gd name="csX14" fmla="*/ 97636 w 703596"/>
                  <a:gd name="csY14" fmla="*/ 22445 h 88008"/>
                  <a:gd name="csX15" fmla="*/ 108505 w 703596"/>
                  <a:gd name="csY15" fmla="*/ 25871 h 88008"/>
                  <a:gd name="csX16" fmla="*/ 104842 w 703596"/>
                  <a:gd name="csY16" fmla="*/ 35676 h 88008"/>
                  <a:gd name="csX17" fmla="*/ 97046 w 703596"/>
                  <a:gd name="csY17" fmla="*/ 33431 h 88008"/>
                  <a:gd name="csX18" fmla="*/ 90785 w 703596"/>
                  <a:gd name="csY18" fmla="*/ 35558 h 88008"/>
                  <a:gd name="csX19" fmla="*/ 86886 w 703596"/>
                  <a:gd name="csY19" fmla="*/ 41346 h 88008"/>
                  <a:gd name="csX20" fmla="*/ 85114 w 703596"/>
                  <a:gd name="csY20" fmla="*/ 53750 h 88008"/>
                  <a:gd name="csX21" fmla="*/ 85114 w 703596"/>
                  <a:gd name="csY21" fmla="*/ 86591 h 88008"/>
                  <a:gd name="csX22" fmla="*/ 74482 w 703596"/>
                  <a:gd name="csY22" fmla="*/ 86591 h 88008"/>
                  <a:gd name="csX23" fmla="*/ 155757 w 703596"/>
                  <a:gd name="csY23" fmla="*/ 78794 h 88008"/>
                  <a:gd name="csX24" fmla="*/ 144417 w 703596"/>
                  <a:gd name="csY24" fmla="*/ 86000 h 88008"/>
                  <a:gd name="csX25" fmla="*/ 132722 w 703596"/>
                  <a:gd name="csY25" fmla="*/ 88009 h 88008"/>
                  <a:gd name="csX26" fmla="*/ 116774 w 703596"/>
                  <a:gd name="csY26" fmla="*/ 82929 h 88008"/>
                  <a:gd name="csX27" fmla="*/ 111222 w 703596"/>
                  <a:gd name="csY27" fmla="*/ 70052 h 88008"/>
                  <a:gd name="csX28" fmla="*/ 113348 w 703596"/>
                  <a:gd name="csY28" fmla="*/ 61665 h 88008"/>
                  <a:gd name="csX29" fmla="*/ 118782 w 703596"/>
                  <a:gd name="csY29" fmla="*/ 55522 h 88008"/>
                  <a:gd name="csX30" fmla="*/ 126461 w 703596"/>
                  <a:gd name="csY30" fmla="*/ 51978 h 88008"/>
                  <a:gd name="csX31" fmla="*/ 135911 w 703596"/>
                  <a:gd name="csY31" fmla="*/ 50443 h 88008"/>
                  <a:gd name="csX32" fmla="*/ 154931 w 703596"/>
                  <a:gd name="csY32" fmla="*/ 46780 h 88008"/>
                  <a:gd name="csX33" fmla="*/ 154931 w 703596"/>
                  <a:gd name="csY33" fmla="*/ 43945 h 88008"/>
                  <a:gd name="csX34" fmla="*/ 151977 w 703596"/>
                  <a:gd name="csY34" fmla="*/ 34849 h 88008"/>
                  <a:gd name="csX35" fmla="*/ 139810 w 703596"/>
                  <a:gd name="csY35" fmla="*/ 31187 h 88008"/>
                  <a:gd name="csX36" fmla="*/ 128705 w 703596"/>
                  <a:gd name="csY36" fmla="*/ 33904 h 88008"/>
                  <a:gd name="csX37" fmla="*/ 123507 w 703596"/>
                  <a:gd name="csY37" fmla="*/ 43118 h 88008"/>
                  <a:gd name="csX38" fmla="*/ 113112 w 703596"/>
                  <a:gd name="csY38" fmla="*/ 41701 h 88008"/>
                  <a:gd name="csX39" fmla="*/ 117719 w 703596"/>
                  <a:gd name="csY39" fmla="*/ 30951 h 88008"/>
                  <a:gd name="csX40" fmla="*/ 127169 w 703596"/>
                  <a:gd name="csY40" fmla="*/ 24690 h 88008"/>
                  <a:gd name="csX41" fmla="*/ 141345 w 703596"/>
                  <a:gd name="csY41" fmla="*/ 22445 h 88008"/>
                  <a:gd name="csX42" fmla="*/ 154340 w 703596"/>
                  <a:gd name="csY42" fmla="*/ 24335 h 88008"/>
                  <a:gd name="csX43" fmla="*/ 161782 w 703596"/>
                  <a:gd name="csY43" fmla="*/ 29061 h 88008"/>
                  <a:gd name="csX44" fmla="*/ 165090 w 703596"/>
                  <a:gd name="csY44" fmla="*/ 36267 h 88008"/>
                  <a:gd name="csX45" fmla="*/ 165681 w 703596"/>
                  <a:gd name="csY45" fmla="*/ 46072 h 88008"/>
                  <a:gd name="csX46" fmla="*/ 165681 w 703596"/>
                  <a:gd name="csY46" fmla="*/ 60247 h 88008"/>
                  <a:gd name="csX47" fmla="*/ 166271 w 703596"/>
                  <a:gd name="csY47" fmla="*/ 79031 h 88008"/>
                  <a:gd name="csX48" fmla="*/ 168988 w 703596"/>
                  <a:gd name="csY48" fmla="*/ 86591 h 88008"/>
                  <a:gd name="csX49" fmla="*/ 157884 w 703596"/>
                  <a:gd name="csY49" fmla="*/ 86591 h 88008"/>
                  <a:gd name="csX50" fmla="*/ 155757 w 703596"/>
                  <a:gd name="csY50" fmla="*/ 78794 h 88008"/>
                  <a:gd name="csX51" fmla="*/ 154931 w 703596"/>
                  <a:gd name="csY51" fmla="*/ 55050 h 88008"/>
                  <a:gd name="csX52" fmla="*/ 137565 w 703596"/>
                  <a:gd name="csY52" fmla="*/ 59066 h 88008"/>
                  <a:gd name="csX53" fmla="*/ 128233 w 703596"/>
                  <a:gd name="csY53" fmla="*/ 61193 h 88008"/>
                  <a:gd name="csX54" fmla="*/ 123980 w 703596"/>
                  <a:gd name="csY54" fmla="*/ 64737 h 88008"/>
                  <a:gd name="csX55" fmla="*/ 122562 w 703596"/>
                  <a:gd name="csY55" fmla="*/ 69698 h 88008"/>
                  <a:gd name="csX56" fmla="*/ 125752 w 703596"/>
                  <a:gd name="csY56" fmla="*/ 76786 h 88008"/>
                  <a:gd name="csX57" fmla="*/ 135202 w 703596"/>
                  <a:gd name="csY57" fmla="*/ 79621 h 88008"/>
                  <a:gd name="csX58" fmla="*/ 146071 w 703596"/>
                  <a:gd name="csY58" fmla="*/ 77022 h 88008"/>
                  <a:gd name="csX59" fmla="*/ 153159 w 703596"/>
                  <a:gd name="csY59" fmla="*/ 69580 h 88008"/>
                  <a:gd name="csX60" fmla="*/ 154931 w 703596"/>
                  <a:gd name="csY60" fmla="*/ 58948 h 88008"/>
                  <a:gd name="csX61" fmla="*/ 154931 w 703596"/>
                  <a:gd name="csY61" fmla="*/ 55050 h 88008"/>
                  <a:gd name="csX62" fmla="*/ 182160 w 703596"/>
                  <a:gd name="csY62" fmla="*/ 86591 h 88008"/>
                  <a:gd name="csX63" fmla="*/ 182160 w 703596"/>
                  <a:gd name="csY63" fmla="*/ 23863 h 88008"/>
                  <a:gd name="csX64" fmla="*/ 191729 w 703596"/>
                  <a:gd name="csY64" fmla="*/ 23863 h 88008"/>
                  <a:gd name="csX65" fmla="*/ 191729 w 703596"/>
                  <a:gd name="csY65" fmla="*/ 32723 h 88008"/>
                  <a:gd name="csX66" fmla="*/ 211693 w 703596"/>
                  <a:gd name="csY66" fmla="*/ 22445 h 88008"/>
                  <a:gd name="csX67" fmla="*/ 222089 w 703596"/>
                  <a:gd name="csY67" fmla="*/ 24453 h 88008"/>
                  <a:gd name="csX68" fmla="*/ 229177 w 703596"/>
                  <a:gd name="csY68" fmla="*/ 29769 h 88008"/>
                  <a:gd name="csX69" fmla="*/ 232484 w 703596"/>
                  <a:gd name="csY69" fmla="*/ 37684 h 88008"/>
                  <a:gd name="csX70" fmla="*/ 233075 w 703596"/>
                  <a:gd name="csY70" fmla="*/ 47962 h 88008"/>
                  <a:gd name="csX71" fmla="*/ 233075 w 703596"/>
                  <a:gd name="csY71" fmla="*/ 86591 h 88008"/>
                  <a:gd name="csX72" fmla="*/ 222443 w 703596"/>
                  <a:gd name="csY72" fmla="*/ 86591 h 88008"/>
                  <a:gd name="csX73" fmla="*/ 222443 w 703596"/>
                  <a:gd name="csY73" fmla="*/ 48434 h 88008"/>
                  <a:gd name="csX74" fmla="*/ 221144 w 703596"/>
                  <a:gd name="csY74" fmla="*/ 38747 h 88008"/>
                  <a:gd name="csX75" fmla="*/ 216773 w 703596"/>
                  <a:gd name="csY75" fmla="*/ 33550 h 88008"/>
                  <a:gd name="csX76" fmla="*/ 209449 w 703596"/>
                  <a:gd name="csY76" fmla="*/ 31659 h 88008"/>
                  <a:gd name="csX77" fmla="*/ 197635 w 703596"/>
                  <a:gd name="csY77" fmla="*/ 36030 h 88008"/>
                  <a:gd name="csX78" fmla="*/ 192792 w 703596"/>
                  <a:gd name="csY78" fmla="*/ 52333 h 88008"/>
                  <a:gd name="csX79" fmla="*/ 192792 w 703596"/>
                  <a:gd name="csY79" fmla="*/ 86591 h 88008"/>
                  <a:gd name="csX80" fmla="*/ 182160 w 703596"/>
                  <a:gd name="csY80" fmla="*/ 86591 h 88008"/>
                  <a:gd name="csX81" fmla="*/ 245184 w 703596"/>
                  <a:gd name="csY81" fmla="*/ 67808 h 88008"/>
                  <a:gd name="csX82" fmla="*/ 255697 w 703596"/>
                  <a:gd name="csY82" fmla="*/ 66154 h 88008"/>
                  <a:gd name="csX83" fmla="*/ 260541 w 703596"/>
                  <a:gd name="csY83" fmla="*/ 75959 h 88008"/>
                  <a:gd name="csX84" fmla="*/ 271882 w 703596"/>
                  <a:gd name="csY84" fmla="*/ 79267 h 88008"/>
                  <a:gd name="csX85" fmla="*/ 282750 w 703596"/>
                  <a:gd name="csY85" fmla="*/ 76313 h 88008"/>
                  <a:gd name="csX86" fmla="*/ 286294 w 703596"/>
                  <a:gd name="csY86" fmla="*/ 69226 h 88008"/>
                  <a:gd name="csX87" fmla="*/ 283222 w 703596"/>
                  <a:gd name="csY87" fmla="*/ 63555 h 88008"/>
                  <a:gd name="csX88" fmla="*/ 272354 w 703596"/>
                  <a:gd name="csY88" fmla="*/ 60011 h 88008"/>
                  <a:gd name="csX89" fmla="*/ 256052 w 703596"/>
                  <a:gd name="csY89" fmla="*/ 54932 h 88008"/>
                  <a:gd name="csX90" fmla="*/ 249200 w 703596"/>
                  <a:gd name="csY90" fmla="*/ 48907 h 88008"/>
                  <a:gd name="csX91" fmla="*/ 246956 w 703596"/>
                  <a:gd name="csY91" fmla="*/ 40519 h 88008"/>
                  <a:gd name="csX92" fmla="*/ 248846 w 703596"/>
                  <a:gd name="csY92" fmla="*/ 32723 h 88008"/>
                  <a:gd name="csX93" fmla="*/ 254044 w 703596"/>
                  <a:gd name="csY93" fmla="*/ 26816 h 88008"/>
                  <a:gd name="csX94" fmla="*/ 260777 w 703596"/>
                  <a:gd name="csY94" fmla="*/ 23745 h 88008"/>
                  <a:gd name="csX95" fmla="*/ 269991 w 703596"/>
                  <a:gd name="csY95" fmla="*/ 22445 h 88008"/>
                  <a:gd name="csX96" fmla="*/ 282986 w 703596"/>
                  <a:gd name="csY96" fmla="*/ 24572 h 88008"/>
                  <a:gd name="csX97" fmla="*/ 291137 w 703596"/>
                  <a:gd name="csY97" fmla="*/ 30360 h 88008"/>
                  <a:gd name="csX98" fmla="*/ 294917 w 703596"/>
                  <a:gd name="csY98" fmla="*/ 40047 h 88008"/>
                  <a:gd name="csX99" fmla="*/ 284522 w 703596"/>
                  <a:gd name="csY99" fmla="*/ 41464 h 88008"/>
                  <a:gd name="csX100" fmla="*/ 280387 w 703596"/>
                  <a:gd name="csY100" fmla="*/ 33904 h 88008"/>
                  <a:gd name="csX101" fmla="*/ 270818 w 703596"/>
                  <a:gd name="csY101" fmla="*/ 31187 h 88008"/>
                  <a:gd name="csX102" fmla="*/ 260305 w 703596"/>
                  <a:gd name="csY102" fmla="*/ 33668 h 88008"/>
                  <a:gd name="csX103" fmla="*/ 257233 w 703596"/>
                  <a:gd name="csY103" fmla="*/ 39220 h 88008"/>
                  <a:gd name="csX104" fmla="*/ 258533 w 703596"/>
                  <a:gd name="csY104" fmla="*/ 43000 h 88008"/>
                  <a:gd name="csX105" fmla="*/ 262549 w 703596"/>
                  <a:gd name="csY105" fmla="*/ 45835 h 88008"/>
                  <a:gd name="csX106" fmla="*/ 272000 w 703596"/>
                  <a:gd name="csY106" fmla="*/ 48552 h 88008"/>
                  <a:gd name="csX107" fmla="*/ 287711 w 703596"/>
                  <a:gd name="csY107" fmla="*/ 53514 h 88008"/>
                  <a:gd name="csX108" fmla="*/ 294681 w 703596"/>
                  <a:gd name="csY108" fmla="*/ 59066 h 88008"/>
                  <a:gd name="csX109" fmla="*/ 297280 w 703596"/>
                  <a:gd name="csY109" fmla="*/ 68162 h 88008"/>
                  <a:gd name="csX110" fmla="*/ 294090 w 703596"/>
                  <a:gd name="csY110" fmla="*/ 78204 h 88008"/>
                  <a:gd name="csX111" fmla="*/ 285112 w 703596"/>
                  <a:gd name="csY111" fmla="*/ 85410 h 88008"/>
                  <a:gd name="csX112" fmla="*/ 272000 w 703596"/>
                  <a:gd name="csY112" fmla="*/ 88009 h 88008"/>
                  <a:gd name="csX113" fmla="*/ 253335 w 703596"/>
                  <a:gd name="csY113" fmla="*/ 82929 h 88008"/>
                  <a:gd name="csX114" fmla="*/ 245184 w 703596"/>
                  <a:gd name="csY114" fmla="*/ 67808 h 88008"/>
                  <a:gd name="csX115" fmla="*/ 309920 w 703596"/>
                  <a:gd name="csY115" fmla="*/ 86591 h 88008"/>
                  <a:gd name="csX116" fmla="*/ 309920 w 703596"/>
                  <a:gd name="csY116" fmla="*/ 23863 h 88008"/>
                  <a:gd name="csX117" fmla="*/ 319371 w 703596"/>
                  <a:gd name="csY117" fmla="*/ 23863 h 88008"/>
                  <a:gd name="csX118" fmla="*/ 319371 w 703596"/>
                  <a:gd name="csY118" fmla="*/ 32605 h 88008"/>
                  <a:gd name="csX119" fmla="*/ 327167 w 703596"/>
                  <a:gd name="csY119" fmla="*/ 25280 h 88008"/>
                  <a:gd name="csX120" fmla="*/ 338390 w 703596"/>
                  <a:gd name="csY120" fmla="*/ 22445 h 88008"/>
                  <a:gd name="csX121" fmla="*/ 349849 w 703596"/>
                  <a:gd name="csY121" fmla="*/ 25398 h 88008"/>
                  <a:gd name="csX122" fmla="*/ 356110 w 703596"/>
                  <a:gd name="csY122" fmla="*/ 33431 h 88008"/>
                  <a:gd name="csX123" fmla="*/ 375484 w 703596"/>
                  <a:gd name="csY123" fmla="*/ 22445 h 88008"/>
                  <a:gd name="csX124" fmla="*/ 389778 w 703596"/>
                  <a:gd name="csY124" fmla="*/ 27643 h 88008"/>
                  <a:gd name="csX125" fmla="*/ 394857 w 703596"/>
                  <a:gd name="csY125" fmla="*/ 43473 h 88008"/>
                  <a:gd name="csX126" fmla="*/ 394857 w 703596"/>
                  <a:gd name="csY126" fmla="*/ 86591 h 88008"/>
                  <a:gd name="csX127" fmla="*/ 384344 w 703596"/>
                  <a:gd name="csY127" fmla="*/ 86591 h 88008"/>
                  <a:gd name="csX128" fmla="*/ 384344 w 703596"/>
                  <a:gd name="csY128" fmla="*/ 47017 h 88008"/>
                  <a:gd name="csX129" fmla="*/ 383280 w 703596"/>
                  <a:gd name="csY129" fmla="*/ 37920 h 88008"/>
                  <a:gd name="csX130" fmla="*/ 379500 w 703596"/>
                  <a:gd name="csY130" fmla="*/ 33431 h 88008"/>
                  <a:gd name="csX131" fmla="*/ 373121 w 703596"/>
                  <a:gd name="csY131" fmla="*/ 31659 h 88008"/>
                  <a:gd name="csX132" fmla="*/ 362135 w 703596"/>
                  <a:gd name="csY132" fmla="*/ 36030 h 88008"/>
                  <a:gd name="csX133" fmla="*/ 357764 w 703596"/>
                  <a:gd name="csY133" fmla="*/ 50088 h 88008"/>
                  <a:gd name="csX134" fmla="*/ 357764 w 703596"/>
                  <a:gd name="csY134" fmla="*/ 86591 h 88008"/>
                  <a:gd name="csX135" fmla="*/ 347132 w 703596"/>
                  <a:gd name="csY135" fmla="*/ 86591 h 88008"/>
                  <a:gd name="csX136" fmla="*/ 347132 w 703596"/>
                  <a:gd name="csY136" fmla="*/ 45835 h 88008"/>
                  <a:gd name="csX137" fmla="*/ 344533 w 703596"/>
                  <a:gd name="csY137" fmla="*/ 35203 h 88008"/>
                  <a:gd name="csX138" fmla="*/ 336027 w 703596"/>
                  <a:gd name="csY138" fmla="*/ 31659 h 88008"/>
                  <a:gd name="csX139" fmla="*/ 327758 w 703596"/>
                  <a:gd name="csY139" fmla="*/ 34022 h 88008"/>
                  <a:gd name="csX140" fmla="*/ 322206 w 703596"/>
                  <a:gd name="csY140" fmla="*/ 40992 h 88008"/>
                  <a:gd name="csX141" fmla="*/ 320552 w 703596"/>
                  <a:gd name="csY141" fmla="*/ 53986 h 88008"/>
                  <a:gd name="csX142" fmla="*/ 320552 w 703596"/>
                  <a:gd name="csY142" fmla="*/ 86591 h 88008"/>
                  <a:gd name="csX143" fmla="*/ 309920 w 703596"/>
                  <a:gd name="csY143" fmla="*/ 86591 h 88008"/>
                  <a:gd name="csX144" fmla="*/ 410687 w 703596"/>
                  <a:gd name="csY144" fmla="*/ 12168 h 88008"/>
                  <a:gd name="csX145" fmla="*/ 410687 w 703596"/>
                  <a:gd name="csY145" fmla="*/ 0 h 88008"/>
                  <a:gd name="csX146" fmla="*/ 421319 w 703596"/>
                  <a:gd name="csY146" fmla="*/ 0 h 88008"/>
                  <a:gd name="csX147" fmla="*/ 421319 w 703596"/>
                  <a:gd name="csY147" fmla="*/ 12168 h 88008"/>
                  <a:gd name="csX148" fmla="*/ 410687 w 703596"/>
                  <a:gd name="csY148" fmla="*/ 12168 h 88008"/>
                  <a:gd name="csX149" fmla="*/ 410687 w 703596"/>
                  <a:gd name="csY149" fmla="*/ 86591 h 88008"/>
                  <a:gd name="csX150" fmla="*/ 410687 w 703596"/>
                  <a:gd name="csY150" fmla="*/ 23863 h 88008"/>
                  <a:gd name="csX151" fmla="*/ 421319 w 703596"/>
                  <a:gd name="csY151" fmla="*/ 23863 h 88008"/>
                  <a:gd name="csX152" fmla="*/ 421319 w 703596"/>
                  <a:gd name="csY152" fmla="*/ 86591 h 88008"/>
                  <a:gd name="csX153" fmla="*/ 410687 w 703596"/>
                  <a:gd name="csY153" fmla="*/ 86591 h 88008"/>
                  <a:gd name="csX154" fmla="*/ 433309 w 703596"/>
                  <a:gd name="csY154" fmla="*/ 67808 h 88008"/>
                  <a:gd name="csX155" fmla="*/ 443823 w 703596"/>
                  <a:gd name="csY155" fmla="*/ 66154 h 88008"/>
                  <a:gd name="csX156" fmla="*/ 448667 w 703596"/>
                  <a:gd name="csY156" fmla="*/ 75959 h 88008"/>
                  <a:gd name="csX157" fmla="*/ 460007 w 703596"/>
                  <a:gd name="csY157" fmla="*/ 79267 h 88008"/>
                  <a:gd name="csX158" fmla="*/ 470875 w 703596"/>
                  <a:gd name="csY158" fmla="*/ 76313 h 88008"/>
                  <a:gd name="csX159" fmla="*/ 474419 w 703596"/>
                  <a:gd name="csY159" fmla="*/ 69226 h 88008"/>
                  <a:gd name="csX160" fmla="*/ 471348 w 703596"/>
                  <a:gd name="csY160" fmla="*/ 63555 h 88008"/>
                  <a:gd name="csX161" fmla="*/ 460480 w 703596"/>
                  <a:gd name="csY161" fmla="*/ 60011 h 88008"/>
                  <a:gd name="csX162" fmla="*/ 444178 w 703596"/>
                  <a:gd name="csY162" fmla="*/ 54932 h 88008"/>
                  <a:gd name="csX163" fmla="*/ 437326 w 703596"/>
                  <a:gd name="csY163" fmla="*/ 48907 h 88008"/>
                  <a:gd name="csX164" fmla="*/ 435081 w 703596"/>
                  <a:gd name="csY164" fmla="*/ 40519 h 88008"/>
                  <a:gd name="csX165" fmla="*/ 436971 w 703596"/>
                  <a:gd name="csY165" fmla="*/ 32723 h 88008"/>
                  <a:gd name="csX166" fmla="*/ 442169 w 703596"/>
                  <a:gd name="csY166" fmla="*/ 26816 h 88008"/>
                  <a:gd name="csX167" fmla="*/ 448903 w 703596"/>
                  <a:gd name="csY167" fmla="*/ 23745 h 88008"/>
                  <a:gd name="csX168" fmla="*/ 458117 w 703596"/>
                  <a:gd name="csY168" fmla="*/ 22445 h 88008"/>
                  <a:gd name="csX169" fmla="*/ 471112 w 703596"/>
                  <a:gd name="csY169" fmla="*/ 24572 h 88008"/>
                  <a:gd name="csX170" fmla="*/ 479263 w 703596"/>
                  <a:gd name="csY170" fmla="*/ 30360 h 88008"/>
                  <a:gd name="csX171" fmla="*/ 483043 w 703596"/>
                  <a:gd name="csY171" fmla="*/ 40047 h 88008"/>
                  <a:gd name="csX172" fmla="*/ 472647 w 703596"/>
                  <a:gd name="csY172" fmla="*/ 41464 h 88008"/>
                  <a:gd name="csX173" fmla="*/ 468513 w 703596"/>
                  <a:gd name="csY173" fmla="*/ 33904 h 88008"/>
                  <a:gd name="csX174" fmla="*/ 458944 w 703596"/>
                  <a:gd name="csY174" fmla="*/ 31187 h 88008"/>
                  <a:gd name="csX175" fmla="*/ 448430 w 703596"/>
                  <a:gd name="csY175" fmla="*/ 33668 h 88008"/>
                  <a:gd name="csX176" fmla="*/ 445359 w 703596"/>
                  <a:gd name="csY176" fmla="*/ 39220 h 88008"/>
                  <a:gd name="csX177" fmla="*/ 446658 w 703596"/>
                  <a:gd name="csY177" fmla="*/ 43000 h 88008"/>
                  <a:gd name="csX178" fmla="*/ 450675 w 703596"/>
                  <a:gd name="csY178" fmla="*/ 45835 h 88008"/>
                  <a:gd name="csX179" fmla="*/ 460125 w 703596"/>
                  <a:gd name="csY179" fmla="*/ 48552 h 88008"/>
                  <a:gd name="csX180" fmla="*/ 475837 w 703596"/>
                  <a:gd name="csY180" fmla="*/ 53514 h 88008"/>
                  <a:gd name="csX181" fmla="*/ 482807 w 703596"/>
                  <a:gd name="csY181" fmla="*/ 59066 h 88008"/>
                  <a:gd name="csX182" fmla="*/ 485406 w 703596"/>
                  <a:gd name="csY182" fmla="*/ 68162 h 88008"/>
                  <a:gd name="csX183" fmla="*/ 482216 w 703596"/>
                  <a:gd name="csY183" fmla="*/ 78204 h 88008"/>
                  <a:gd name="csX184" fmla="*/ 473238 w 703596"/>
                  <a:gd name="csY184" fmla="*/ 85410 h 88008"/>
                  <a:gd name="csX185" fmla="*/ 460125 w 703596"/>
                  <a:gd name="csY185" fmla="*/ 88009 h 88008"/>
                  <a:gd name="csX186" fmla="*/ 441461 w 703596"/>
                  <a:gd name="csY186" fmla="*/ 82929 h 88008"/>
                  <a:gd name="csX187" fmla="*/ 433309 w 703596"/>
                  <a:gd name="csY187" fmla="*/ 67808 h 88008"/>
                  <a:gd name="csX188" fmla="*/ 493793 w 703596"/>
                  <a:gd name="csY188" fmla="*/ 67808 h 88008"/>
                  <a:gd name="csX189" fmla="*/ 504307 w 703596"/>
                  <a:gd name="csY189" fmla="*/ 66154 h 88008"/>
                  <a:gd name="csX190" fmla="*/ 509150 w 703596"/>
                  <a:gd name="csY190" fmla="*/ 75959 h 88008"/>
                  <a:gd name="csX191" fmla="*/ 520491 w 703596"/>
                  <a:gd name="csY191" fmla="*/ 79267 h 88008"/>
                  <a:gd name="csX192" fmla="*/ 531359 w 703596"/>
                  <a:gd name="csY192" fmla="*/ 76313 h 88008"/>
                  <a:gd name="csX193" fmla="*/ 534903 w 703596"/>
                  <a:gd name="csY193" fmla="*/ 69226 h 88008"/>
                  <a:gd name="csX194" fmla="*/ 531832 w 703596"/>
                  <a:gd name="csY194" fmla="*/ 63555 h 88008"/>
                  <a:gd name="csX195" fmla="*/ 520964 w 703596"/>
                  <a:gd name="csY195" fmla="*/ 60011 h 88008"/>
                  <a:gd name="csX196" fmla="*/ 504661 w 703596"/>
                  <a:gd name="csY196" fmla="*/ 54932 h 88008"/>
                  <a:gd name="csX197" fmla="*/ 497810 w 703596"/>
                  <a:gd name="csY197" fmla="*/ 48907 h 88008"/>
                  <a:gd name="csX198" fmla="*/ 495565 w 703596"/>
                  <a:gd name="csY198" fmla="*/ 40519 h 88008"/>
                  <a:gd name="csX199" fmla="*/ 497455 w 703596"/>
                  <a:gd name="csY199" fmla="*/ 32723 h 88008"/>
                  <a:gd name="csX200" fmla="*/ 502653 w 703596"/>
                  <a:gd name="csY200" fmla="*/ 26816 h 88008"/>
                  <a:gd name="csX201" fmla="*/ 509387 w 703596"/>
                  <a:gd name="csY201" fmla="*/ 23745 h 88008"/>
                  <a:gd name="csX202" fmla="*/ 518601 w 703596"/>
                  <a:gd name="csY202" fmla="*/ 22445 h 88008"/>
                  <a:gd name="csX203" fmla="*/ 531595 w 703596"/>
                  <a:gd name="csY203" fmla="*/ 24572 h 88008"/>
                  <a:gd name="csX204" fmla="*/ 539747 w 703596"/>
                  <a:gd name="csY204" fmla="*/ 30360 h 88008"/>
                  <a:gd name="csX205" fmla="*/ 543527 w 703596"/>
                  <a:gd name="csY205" fmla="*/ 40047 h 88008"/>
                  <a:gd name="csX206" fmla="*/ 533131 w 703596"/>
                  <a:gd name="csY206" fmla="*/ 41464 h 88008"/>
                  <a:gd name="csX207" fmla="*/ 528997 w 703596"/>
                  <a:gd name="csY207" fmla="*/ 33904 h 88008"/>
                  <a:gd name="csX208" fmla="*/ 519428 w 703596"/>
                  <a:gd name="csY208" fmla="*/ 31187 h 88008"/>
                  <a:gd name="csX209" fmla="*/ 508914 w 703596"/>
                  <a:gd name="csY209" fmla="*/ 33668 h 88008"/>
                  <a:gd name="csX210" fmla="*/ 505843 w 703596"/>
                  <a:gd name="csY210" fmla="*/ 39220 h 88008"/>
                  <a:gd name="csX211" fmla="*/ 507142 w 703596"/>
                  <a:gd name="csY211" fmla="*/ 43000 h 88008"/>
                  <a:gd name="csX212" fmla="*/ 511159 w 703596"/>
                  <a:gd name="csY212" fmla="*/ 45835 h 88008"/>
                  <a:gd name="csX213" fmla="*/ 520609 w 703596"/>
                  <a:gd name="csY213" fmla="*/ 48552 h 88008"/>
                  <a:gd name="csX214" fmla="*/ 536321 w 703596"/>
                  <a:gd name="csY214" fmla="*/ 53514 h 88008"/>
                  <a:gd name="csX215" fmla="*/ 543291 w 703596"/>
                  <a:gd name="csY215" fmla="*/ 59066 h 88008"/>
                  <a:gd name="csX216" fmla="*/ 545890 w 703596"/>
                  <a:gd name="csY216" fmla="*/ 68162 h 88008"/>
                  <a:gd name="csX217" fmla="*/ 542700 w 703596"/>
                  <a:gd name="csY217" fmla="*/ 78204 h 88008"/>
                  <a:gd name="csX218" fmla="*/ 533722 w 703596"/>
                  <a:gd name="csY218" fmla="*/ 85410 h 88008"/>
                  <a:gd name="csX219" fmla="*/ 520609 w 703596"/>
                  <a:gd name="csY219" fmla="*/ 88009 h 88008"/>
                  <a:gd name="csX220" fmla="*/ 501944 w 703596"/>
                  <a:gd name="csY220" fmla="*/ 82929 h 88008"/>
                  <a:gd name="csX221" fmla="*/ 493793 w 703596"/>
                  <a:gd name="csY221" fmla="*/ 67808 h 88008"/>
                  <a:gd name="csX222" fmla="*/ 558530 w 703596"/>
                  <a:gd name="csY222" fmla="*/ 12168 h 88008"/>
                  <a:gd name="csX223" fmla="*/ 558530 w 703596"/>
                  <a:gd name="csY223" fmla="*/ 0 h 88008"/>
                  <a:gd name="csX224" fmla="*/ 569162 w 703596"/>
                  <a:gd name="csY224" fmla="*/ 0 h 88008"/>
                  <a:gd name="csX225" fmla="*/ 569162 w 703596"/>
                  <a:gd name="csY225" fmla="*/ 12168 h 88008"/>
                  <a:gd name="csX226" fmla="*/ 558530 w 703596"/>
                  <a:gd name="csY226" fmla="*/ 12168 h 88008"/>
                  <a:gd name="csX227" fmla="*/ 558530 w 703596"/>
                  <a:gd name="csY227" fmla="*/ 86591 h 88008"/>
                  <a:gd name="csX228" fmla="*/ 558530 w 703596"/>
                  <a:gd name="csY228" fmla="*/ 23863 h 88008"/>
                  <a:gd name="csX229" fmla="*/ 569162 w 703596"/>
                  <a:gd name="csY229" fmla="*/ 23863 h 88008"/>
                  <a:gd name="csX230" fmla="*/ 569162 w 703596"/>
                  <a:gd name="csY230" fmla="*/ 86591 h 88008"/>
                  <a:gd name="csX231" fmla="*/ 558530 w 703596"/>
                  <a:gd name="csY231" fmla="*/ 86591 h 88008"/>
                  <a:gd name="csX232" fmla="*/ 581388 w 703596"/>
                  <a:gd name="csY232" fmla="*/ 55168 h 88008"/>
                  <a:gd name="csX233" fmla="*/ 591075 w 703596"/>
                  <a:gd name="csY233" fmla="*/ 29415 h 88008"/>
                  <a:gd name="csX234" fmla="*/ 610803 w 703596"/>
                  <a:gd name="csY234" fmla="*/ 22445 h 88008"/>
                  <a:gd name="csX235" fmla="*/ 631949 w 703596"/>
                  <a:gd name="csY235" fmla="*/ 30951 h 88008"/>
                  <a:gd name="csX236" fmla="*/ 640218 w 703596"/>
                  <a:gd name="csY236" fmla="*/ 54341 h 88008"/>
                  <a:gd name="csX237" fmla="*/ 636556 w 703596"/>
                  <a:gd name="csY237" fmla="*/ 73360 h 88008"/>
                  <a:gd name="csX238" fmla="*/ 625924 w 703596"/>
                  <a:gd name="csY238" fmla="*/ 84228 h 88008"/>
                  <a:gd name="csX239" fmla="*/ 610803 w 703596"/>
                  <a:gd name="csY239" fmla="*/ 88009 h 88008"/>
                  <a:gd name="csX240" fmla="*/ 589539 w 703596"/>
                  <a:gd name="csY240" fmla="*/ 79621 h 88008"/>
                  <a:gd name="csX241" fmla="*/ 581388 w 703596"/>
                  <a:gd name="csY241" fmla="*/ 55168 h 88008"/>
                  <a:gd name="csX242" fmla="*/ 592375 w 703596"/>
                  <a:gd name="csY242" fmla="*/ 55168 h 88008"/>
                  <a:gd name="csX243" fmla="*/ 597572 w 703596"/>
                  <a:gd name="csY243" fmla="*/ 73242 h 88008"/>
                  <a:gd name="csX244" fmla="*/ 610803 w 703596"/>
                  <a:gd name="csY244" fmla="*/ 79267 h 88008"/>
                  <a:gd name="csX245" fmla="*/ 623916 w 703596"/>
                  <a:gd name="csY245" fmla="*/ 73242 h 88008"/>
                  <a:gd name="csX246" fmla="*/ 629232 w 703596"/>
                  <a:gd name="csY246" fmla="*/ 54813 h 88008"/>
                  <a:gd name="csX247" fmla="*/ 623916 w 703596"/>
                  <a:gd name="csY247" fmla="*/ 37212 h 88008"/>
                  <a:gd name="csX248" fmla="*/ 610803 w 703596"/>
                  <a:gd name="csY248" fmla="*/ 31187 h 88008"/>
                  <a:gd name="csX249" fmla="*/ 597572 w 703596"/>
                  <a:gd name="csY249" fmla="*/ 37212 h 88008"/>
                  <a:gd name="csX250" fmla="*/ 592375 w 703596"/>
                  <a:gd name="csY250" fmla="*/ 55168 h 88008"/>
                  <a:gd name="csX251" fmla="*/ 652681 w 703596"/>
                  <a:gd name="csY251" fmla="*/ 86591 h 88008"/>
                  <a:gd name="csX252" fmla="*/ 652681 w 703596"/>
                  <a:gd name="csY252" fmla="*/ 23863 h 88008"/>
                  <a:gd name="csX253" fmla="*/ 662250 w 703596"/>
                  <a:gd name="csY253" fmla="*/ 23863 h 88008"/>
                  <a:gd name="csX254" fmla="*/ 662250 w 703596"/>
                  <a:gd name="csY254" fmla="*/ 32723 h 88008"/>
                  <a:gd name="csX255" fmla="*/ 682214 w 703596"/>
                  <a:gd name="csY255" fmla="*/ 22445 h 88008"/>
                  <a:gd name="csX256" fmla="*/ 692610 w 703596"/>
                  <a:gd name="csY256" fmla="*/ 24453 h 88008"/>
                  <a:gd name="csX257" fmla="*/ 699698 w 703596"/>
                  <a:gd name="csY257" fmla="*/ 29769 h 88008"/>
                  <a:gd name="csX258" fmla="*/ 703005 w 703596"/>
                  <a:gd name="csY258" fmla="*/ 37684 h 88008"/>
                  <a:gd name="csX259" fmla="*/ 703596 w 703596"/>
                  <a:gd name="csY259" fmla="*/ 47962 h 88008"/>
                  <a:gd name="csX260" fmla="*/ 703596 w 703596"/>
                  <a:gd name="csY260" fmla="*/ 86591 h 88008"/>
                  <a:gd name="csX261" fmla="*/ 692964 w 703596"/>
                  <a:gd name="csY261" fmla="*/ 86591 h 88008"/>
                  <a:gd name="csX262" fmla="*/ 692964 w 703596"/>
                  <a:gd name="csY262" fmla="*/ 48434 h 88008"/>
                  <a:gd name="csX263" fmla="*/ 691665 w 703596"/>
                  <a:gd name="csY263" fmla="*/ 38747 h 88008"/>
                  <a:gd name="csX264" fmla="*/ 687294 w 703596"/>
                  <a:gd name="csY264" fmla="*/ 33550 h 88008"/>
                  <a:gd name="csX265" fmla="*/ 679970 w 703596"/>
                  <a:gd name="csY265" fmla="*/ 31659 h 88008"/>
                  <a:gd name="csX266" fmla="*/ 668156 w 703596"/>
                  <a:gd name="csY266" fmla="*/ 36030 h 88008"/>
                  <a:gd name="csX267" fmla="*/ 663313 w 703596"/>
                  <a:gd name="csY267" fmla="*/ 52333 h 88008"/>
                  <a:gd name="csX268" fmla="*/ 663313 w 703596"/>
                  <a:gd name="csY268" fmla="*/ 86591 h 88008"/>
                  <a:gd name="csX269" fmla="*/ 652681 w 703596"/>
                  <a:gd name="csY269" fmla="*/ 86591 h 880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Lst>
                <a:rect l="l" t="t" r="r" b="b"/>
                <a:pathLst>
                  <a:path w="703596" h="88008">
                    <a:moveTo>
                      <a:pt x="28588" y="86591"/>
                    </a:moveTo>
                    <a:lnTo>
                      <a:pt x="28588" y="10159"/>
                    </a:lnTo>
                    <a:lnTo>
                      <a:pt x="0" y="10159"/>
                    </a:lnTo>
                    <a:lnTo>
                      <a:pt x="0" y="0"/>
                    </a:lnTo>
                    <a:lnTo>
                      <a:pt x="68635" y="0"/>
                    </a:lnTo>
                    <a:lnTo>
                      <a:pt x="68635" y="10159"/>
                    </a:lnTo>
                    <a:lnTo>
                      <a:pt x="40047" y="10159"/>
                    </a:lnTo>
                    <a:lnTo>
                      <a:pt x="40047" y="86591"/>
                    </a:lnTo>
                    <a:lnTo>
                      <a:pt x="28588" y="86591"/>
                    </a:lnTo>
                    <a:close/>
                    <a:moveTo>
                      <a:pt x="74482" y="86591"/>
                    </a:moveTo>
                    <a:lnTo>
                      <a:pt x="74482" y="23863"/>
                    </a:lnTo>
                    <a:lnTo>
                      <a:pt x="84051" y="23863"/>
                    </a:lnTo>
                    <a:lnTo>
                      <a:pt x="84051" y="33313"/>
                    </a:lnTo>
                    <a:cubicBezTo>
                      <a:pt x="86492" y="28903"/>
                      <a:pt x="88737" y="25989"/>
                      <a:pt x="90785" y="24572"/>
                    </a:cubicBezTo>
                    <a:cubicBezTo>
                      <a:pt x="92832" y="23154"/>
                      <a:pt x="95116" y="22445"/>
                      <a:pt x="97636" y="22445"/>
                    </a:cubicBezTo>
                    <a:cubicBezTo>
                      <a:pt x="101180" y="22445"/>
                      <a:pt x="104803" y="23587"/>
                      <a:pt x="108505" y="25871"/>
                    </a:cubicBezTo>
                    <a:lnTo>
                      <a:pt x="104842" y="35676"/>
                    </a:lnTo>
                    <a:cubicBezTo>
                      <a:pt x="102244" y="34180"/>
                      <a:pt x="99645" y="33431"/>
                      <a:pt x="97046" y="33431"/>
                    </a:cubicBezTo>
                    <a:cubicBezTo>
                      <a:pt x="94762" y="33431"/>
                      <a:pt x="92675" y="34140"/>
                      <a:pt x="90785" y="35558"/>
                    </a:cubicBezTo>
                    <a:cubicBezTo>
                      <a:pt x="88973" y="36897"/>
                      <a:pt x="87674" y="38826"/>
                      <a:pt x="86886" y="41346"/>
                    </a:cubicBezTo>
                    <a:cubicBezTo>
                      <a:pt x="85705" y="45127"/>
                      <a:pt x="85114" y="49261"/>
                      <a:pt x="85114" y="53750"/>
                    </a:cubicBezTo>
                    <a:lnTo>
                      <a:pt x="85114" y="86591"/>
                    </a:lnTo>
                    <a:lnTo>
                      <a:pt x="74482" y="86591"/>
                    </a:lnTo>
                    <a:close/>
                    <a:moveTo>
                      <a:pt x="155757" y="78794"/>
                    </a:moveTo>
                    <a:cubicBezTo>
                      <a:pt x="151820" y="82181"/>
                      <a:pt x="148039" y="84583"/>
                      <a:pt x="144417" y="86000"/>
                    </a:cubicBezTo>
                    <a:cubicBezTo>
                      <a:pt x="140794" y="87339"/>
                      <a:pt x="136896" y="88009"/>
                      <a:pt x="132722" y="88009"/>
                    </a:cubicBezTo>
                    <a:cubicBezTo>
                      <a:pt x="125791" y="88009"/>
                      <a:pt x="120475" y="86315"/>
                      <a:pt x="116774" y="82929"/>
                    </a:cubicBezTo>
                    <a:cubicBezTo>
                      <a:pt x="113072" y="79542"/>
                      <a:pt x="111222" y="75250"/>
                      <a:pt x="111222" y="70052"/>
                    </a:cubicBezTo>
                    <a:cubicBezTo>
                      <a:pt x="111222" y="66981"/>
                      <a:pt x="111930" y="64185"/>
                      <a:pt x="113348" y="61665"/>
                    </a:cubicBezTo>
                    <a:cubicBezTo>
                      <a:pt x="114766" y="59066"/>
                      <a:pt x="116577" y="57019"/>
                      <a:pt x="118782" y="55522"/>
                    </a:cubicBezTo>
                    <a:cubicBezTo>
                      <a:pt x="121066" y="53947"/>
                      <a:pt x="123625" y="52766"/>
                      <a:pt x="126461" y="51978"/>
                    </a:cubicBezTo>
                    <a:cubicBezTo>
                      <a:pt x="128587" y="51427"/>
                      <a:pt x="131737" y="50915"/>
                      <a:pt x="135911" y="50443"/>
                    </a:cubicBezTo>
                    <a:cubicBezTo>
                      <a:pt x="144495" y="49419"/>
                      <a:pt x="150835" y="48198"/>
                      <a:pt x="154931" y="46780"/>
                    </a:cubicBezTo>
                    <a:cubicBezTo>
                      <a:pt x="154931" y="45284"/>
                      <a:pt x="154931" y="44339"/>
                      <a:pt x="154931" y="43945"/>
                    </a:cubicBezTo>
                    <a:cubicBezTo>
                      <a:pt x="154931" y="39614"/>
                      <a:pt x="153946" y="36582"/>
                      <a:pt x="151977" y="34849"/>
                    </a:cubicBezTo>
                    <a:cubicBezTo>
                      <a:pt x="149221" y="32408"/>
                      <a:pt x="145165" y="31187"/>
                      <a:pt x="139810" y="31187"/>
                    </a:cubicBezTo>
                    <a:cubicBezTo>
                      <a:pt x="134848" y="31187"/>
                      <a:pt x="131146" y="32093"/>
                      <a:pt x="128705" y="33904"/>
                    </a:cubicBezTo>
                    <a:cubicBezTo>
                      <a:pt x="126343" y="35637"/>
                      <a:pt x="124610" y="38708"/>
                      <a:pt x="123507" y="43118"/>
                    </a:cubicBezTo>
                    <a:lnTo>
                      <a:pt x="113112" y="41701"/>
                    </a:lnTo>
                    <a:cubicBezTo>
                      <a:pt x="114057" y="37290"/>
                      <a:pt x="115592" y="33707"/>
                      <a:pt x="117719" y="30951"/>
                    </a:cubicBezTo>
                    <a:cubicBezTo>
                      <a:pt x="119924" y="28194"/>
                      <a:pt x="123074" y="26107"/>
                      <a:pt x="127169" y="24690"/>
                    </a:cubicBezTo>
                    <a:cubicBezTo>
                      <a:pt x="131265" y="23193"/>
                      <a:pt x="135990" y="22445"/>
                      <a:pt x="141345" y="22445"/>
                    </a:cubicBezTo>
                    <a:cubicBezTo>
                      <a:pt x="146701" y="22445"/>
                      <a:pt x="151032" y="23075"/>
                      <a:pt x="154340" y="24335"/>
                    </a:cubicBezTo>
                    <a:cubicBezTo>
                      <a:pt x="157726" y="25595"/>
                      <a:pt x="160207" y="27170"/>
                      <a:pt x="161782" y="29061"/>
                    </a:cubicBezTo>
                    <a:cubicBezTo>
                      <a:pt x="163357" y="30951"/>
                      <a:pt x="164460" y="33353"/>
                      <a:pt x="165090" y="36267"/>
                    </a:cubicBezTo>
                    <a:cubicBezTo>
                      <a:pt x="165484" y="38078"/>
                      <a:pt x="165681" y="41346"/>
                      <a:pt x="165681" y="46072"/>
                    </a:cubicBezTo>
                    <a:lnTo>
                      <a:pt x="165681" y="60247"/>
                    </a:lnTo>
                    <a:cubicBezTo>
                      <a:pt x="165681" y="70171"/>
                      <a:pt x="165877" y="76432"/>
                      <a:pt x="166271" y="79031"/>
                    </a:cubicBezTo>
                    <a:cubicBezTo>
                      <a:pt x="166744" y="81629"/>
                      <a:pt x="167649" y="84150"/>
                      <a:pt x="168988" y="86591"/>
                    </a:cubicBezTo>
                    <a:lnTo>
                      <a:pt x="157884" y="86591"/>
                    </a:lnTo>
                    <a:cubicBezTo>
                      <a:pt x="156781" y="84386"/>
                      <a:pt x="156072" y="81787"/>
                      <a:pt x="155757" y="78794"/>
                    </a:cubicBezTo>
                    <a:close/>
                    <a:moveTo>
                      <a:pt x="154931" y="55050"/>
                    </a:moveTo>
                    <a:cubicBezTo>
                      <a:pt x="151072" y="56625"/>
                      <a:pt x="145283" y="57964"/>
                      <a:pt x="137565" y="59066"/>
                    </a:cubicBezTo>
                    <a:cubicBezTo>
                      <a:pt x="133155" y="59696"/>
                      <a:pt x="130044" y="60405"/>
                      <a:pt x="128233" y="61193"/>
                    </a:cubicBezTo>
                    <a:cubicBezTo>
                      <a:pt x="126421" y="61980"/>
                      <a:pt x="125004" y="63161"/>
                      <a:pt x="123980" y="64737"/>
                    </a:cubicBezTo>
                    <a:cubicBezTo>
                      <a:pt x="123035" y="66233"/>
                      <a:pt x="122562" y="67887"/>
                      <a:pt x="122562" y="69698"/>
                    </a:cubicBezTo>
                    <a:cubicBezTo>
                      <a:pt x="122562" y="72533"/>
                      <a:pt x="123625" y="74896"/>
                      <a:pt x="125752" y="76786"/>
                    </a:cubicBezTo>
                    <a:cubicBezTo>
                      <a:pt x="127957" y="78676"/>
                      <a:pt x="131107" y="79621"/>
                      <a:pt x="135202" y="79621"/>
                    </a:cubicBezTo>
                    <a:cubicBezTo>
                      <a:pt x="139298" y="79621"/>
                      <a:pt x="142921" y="78755"/>
                      <a:pt x="146071" y="77022"/>
                    </a:cubicBezTo>
                    <a:cubicBezTo>
                      <a:pt x="149300" y="75211"/>
                      <a:pt x="151662" y="72730"/>
                      <a:pt x="153159" y="69580"/>
                    </a:cubicBezTo>
                    <a:cubicBezTo>
                      <a:pt x="154340" y="67217"/>
                      <a:pt x="154931" y="63673"/>
                      <a:pt x="154931" y="58948"/>
                    </a:cubicBezTo>
                    <a:lnTo>
                      <a:pt x="154931" y="55050"/>
                    </a:lnTo>
                    <a:close/>
                    <a:moveTo>
                      <a:pt x="182160" y="86591"/>
                    </a:moveTo>
                    <a:lnTo>
                      <a:pt x="182160" y="23863"/>
                    </a:lnTo>
                    <a:lnTo>
                      <a:pt x="191729" y="23863"/>
                    </a:lnTo>
                    <a:lnTo>
                      <a:pt x="191729" y="32723"/>
                    </a:lnTo>
                    <a:cubicBezTo>
                      <a:pt x="196296" y="25871"/>
                      <a:pt x="202951" y="22445"/>
                      <a:pt x="211693" y="22445"/>
                    </a:cubicBezTo>
                    <a:cubicBezTo>
                      <a:pt x="215473" y="22445"/>
                      <a:pt x="218939" y="23115"/>
                      <a:pt x="222089" y="24453"/>
                    </a:cubicBezTo>
                    <a:cubicBezTo>
                      <a:pt x="225239" y="25792"/>
                      <a:pt x="227602" y="27564"/>
                      <a:pt x="229177" y="29769"/>
                    </a:cubicBezTo>
                    <a:cubicBezTo>
                      <a:pt x="230752" y="31975"/>
                      <a:pt x="231854" y="34613"/>
                      <a:pt x="232484" y="37684"/>
                    </a:cubicBezTo>
                    <a:cubicBezTo>
                      <a:pt x="232878" y="39653"/>
                      <a:pt x="233075" y="43079"/>
                      <a:pt x="233075" y="47962"/>
                    </a:cubicBezTo>
                    <a:lnTo>
                      <a:pt x="233075" y="86591"/>
                    </a:lnTo>
                    <a:lnTo>
                      <a:pt x="222443" y="86591"/>
                    </a:lnTo>
                    <a:lnTo>
                      <a:pt x="222443" y="48434"/>
                    </a:lnTo>
                    <a:cubicBezTo>
                      <a:pt x="222443" y="44103"/>
                      <a:pt x="222010" y="40874"/>
                      <a:pt x="221144" y="38747"/>
                    </a:cubicBezTo>
                    <a:cubicBezTo>
                      <a:pt x="220356" y="36542"/>
                      <a:pt x="218899" y="34810"/>
                      <a:pt x="216773" y="33550"/>
                    </a:cubicBezTo>
                    <a:cubicBezTo>
                      <a:pt x="214725" y="32289"/>
                      <a:pt x="212284" y="31659"/>
                      <a:pt x="209449" y="31659"/>
                    </a:cubicBezTo>
                    <a:cubicBezTo>
                      <a:pt x="204881" y="31659"/>
                      <a:pt x="200943" y="33116"/>
                      <a:pt x="197635" y="36030"/>
                    </a:cubicBezTo>
                    <a:cubicBezTo>
                      <a:pt x="194406" y="38866"/>
                      <a:pt x="192792" y="44300"/>
                      <a:pt x="192792" y="52333"/>
                    </a:cubicBezTo>
                    <a:lnTo>
                      <a:pt x="192792" y="86591"/>
                    </a:lnTo>
                    <a:lnTo>
                      <a:pt x="182160" y="86591"/>
                    </a:lnTo>
                    <a:close/>
                    <a:moveTo>
                      <a:pt x="245184" y="67808"/>
                    </a:moveTo>
                    <a:lnTo>
                      <a:pt x="255697" y="66154"/>
                    </a:lnTo>
                    <a:cubicBezTo>
                      <a:pt x="256249" y="70407"/>
                      <a:pt x="257863" y="73675"/>
                      <a:pt x="260541" y="75959"/>
                    </a:cubicBezTo>
                    <a:cubicBezTo>
                      <a:pt x="263297" y="78164"/>
                      <a:pt x="267078" y="79267"/>
                      <a:pt x="271882" y="79267"/>
                    </a:cubicBezTo>
                    <a:cubicBezTo>
                      <a:pt x="276764" y="79267"/>
                      <a:pt x="280387" y="78282"/>
                      <a:pt x="282750" y="76313"/>
                    </a:cubicBezTo>
                    <a:cubicBezTo>
                      <a:pt x="285112" y="74266"/>
                      <a:pt x="286294" y="71903"/>
                      <a:pt x="286294" y="69226"/>
                    </a:cubicBezTo>
                    <a:cubicBezTo>
                      <a:pt x="286294" y="66863"/>
                      <a:pt x="285270" y="64973"/>
                      <a:pt x="283222" y="63555"/>
                    </a:cubicBezTo>
                    <a:cubicBezTo>
                      <a:pt x="281726" y="62610"/>
                      <a:pt x="278103" y="61429"/>
                      <a:pt x="272354" y="60011"/>
                    </a:cubicBezTo>
                    <a:cubicBezTo>
                      <a:pt x="264557" y="58042"/>
                      <a:pt x="259123" y="56349"/>
                      <a:pt x="256052" y="54932"/>
                    </a:cubicBezTo>
                    <a:cubicBezTo>
                      <a:pt x="253059" y="53435"/>
                      <a:pt x="250775" y="51427"/>
                      <a:pt x="249200" y="48907"/>
                    </a:cubicBezTo>
                    <a:cubicBezTo>
                      <a:pt x="247704" y="46387"/>
                      <a:pt x="246956" y="43591"/>
                      <a:pt x="246956" y="40519"/>
                    </a:cubicBezTo>
                    <a:cubicBezTo>
                      <a:pt x="246956" y="37684"/>
                      <a:pt x="247586" y="35085"/>
                      <a:pt x="248846" y="32723"/>
                    </a:cubicBezTo>
                    <a:cubicBezTo>
                      <a:pt x="250106" y="30360"/>
                      <a:pt x="251839" y="28391"/>
                      <a:pt x="254044" y="26816"/>
                    </a:cubicBezTo>
                    <a:cubicBezTo>
                      <a:pt x="255697" y="25556"/>
                      <a:pt x="257942" y="24532"/>
                      <a:pt x="260777" y="23745"/>
                    </a:cubicBezTo>
                    <a:cubicBezTo>
                      <a:pt x="263691" y="22878"/>
                      <a:pt x="266762" y="22445"/>
                      <a:pt x="269991" y="22445"/>
                    </a:cubicBezTo>
                    <a:cubicBezTo>
                      <a:pt x="274953" y="22445"/>
                      <a:pt x="279284" y="23154"/>
                      <a:pt x="282986" y="24572"/>
                    </a:cubicBezTo>
                    <a:cubicBezTo>
                      <a:pt x="286688" y="25989"/>
                      <a:pt x="289405" y="27919"/>
                      <a:pt x="291137" y="30360"/>
                    </a:cubicBezTo>
                    <a:cubicBezTo>
                      <a:pt x="292949" y="32723"/>
                      <a:pt x="294209" y="35952"/>
                      <a:pt x="294917" y="40047"/>
                    </a:cubicBezTo>
                    <a:lnTo>
                      <a:pt x="284522" y="41464"/>
                    </a:lnTo>
                    <a:cubicBezTo>
                      <a:pt x="284049" y="38236"/>
                      <a:pt x="282671" y="35715"/>
                      <a:pt x="280387" y="33904"/>
                    </a:cubicBezTo>
                    <a:cubicBezTo>
                      <a:pt x="278103" y="32093"/>
                      <a:pt x="274914" y="31187"/>
                      <a:pt x="270818" y="31187"/>
                    </a:cubicBezTo>
                    <a:cubicBezTo>
                      <a:pt x="265935" y="31187"/>
                      <a:pt x="262431" y="32014"/>
                      <a:pt x="260305" y="33668"/>
                    </a:cubicBezTo>
                    <a:cubicBezTo>
                      <a:pt x="258257" y="35243"/>
                      <a:pt x="257233" y="37094"/>
                      <a:pt x="257233" y="39220"/>
                    </a:cubicBezTo>
                    <a:cubicBezTo>
                      <a:pt x="257233" y="40638"/>
                      <a:pt x="257666" y="41898"/>
                      <a:pt x="258533" y="43000"/>
                    </a:cubicBezTo>
                    <a:cubicBezTo>
                      <a:pt x="259399" y="44103"/>
                      <a:pt x="260738" y="45048"/>
                      <a:pt x="262549" y="45835"/>
                    </a:cubicBezTo>
                    <a:cubicBezTo>
                      <a:pt x="263652" y="46229"/>
                      <a:pt x="266802" y="47135"/>
                      <a:pt x="272000" y="48552"/>
                    </a:cubicBezTo>
                    <a:cubicBezTo>
                      <a:pt x="279481" y="50521"/>
                      <a:pt x="284719" y="52175"/>
                      <a:pt x="287711" y="53514"/>
                    </a:cubicBezTo>
                    <a:cubicBezTo>
                      <a:pt x="290704" y="54774"/>
                      <a:pt x="293027" y="56625"/>
                      <a:pt x="294681" y="59066"/>
                    </a:cubicBezTo>
                    <a:cubicBezTo>
                      <a:pt x="296414" y="61508"/>
                      <a:pt x="297280" y="64540"/>
                      <a:pt x="297280" y="68162"/>
                    </a:cubicBezTo>
                    <a:cubicBezTo>
                      <a:pt x="297280" y="71706"/>
                      <a:pt x="296217" y="75053"/>
                      <a:pt x="294090" y="78204"/>
                    </a:cubicBezTo>
                    <a:cubicBezTo>
                      <a:pt x="292043" y="81275"/>
                      <a:pt x="289050" y="83677"/>
                      <a:pt x="285112" y="85410"/>
                    </a:cubicBezTo>
                    <a:cubicBezTo>
                      <a:pt x="281253" y="87142"/>
                      <a:pt x="276883" y="88009"/>
                      <a:pt x="272000" y="88009"/>
                    </a:cubicBezTo>
                    <a:cubicBezTo>
                      <a:pt x="263809" y="88009"/>
                      <a:pt x="257588" y="86315"/>
                      <a:pt x="253335" y="82929"/>
                    </a:cubicBezTo>
                    <a:cubicBezTo>
                      <a:pt x="249082" y="79542"/>
                      <a:pt x="246365" y="74502"/>
                      <a:pt x="245184" y="67808"/>
                    </a:cubicBezTo>
                    <a:close/>
                    <a:moveTo>
                      <a:pt x="309920" y="86591"/>
                    </a:moveTo>
                    <a:lnTo>
                      <a:pt x="309920" y="23863"/>
                    </a:lnTo>
                    <a:lnTo>
                      <a:pt x="319371" y="23863"/>
                    </a:lnTo>
                    <a:lnTo>
                      <a:pt x="319371" y="32605"/>
                    </a:lnTo>
                    <a:cubicBezTo>
                      <a:pt x="321340" y="29533"/>
                      <a:pt x="323938" y="27092"/>
                      <a:pt x="327167" y="25280"/>
                    </a:cubicBezTo>
                    <a:cubicBezTo>
                      <a:pt x="330475" y="23390"/>
                      <a:pt x="334216" y="22445"/>
                      <a:pt x="338390" y="22445"/>
                    </a:cubicBezTo>
                    <a:cubicBezTo>
                      <a:pt x="343037" y="22445"/>
                      <a:pt x="346856" y="23430"/>
                      <a:pt x="349849" y="25398"/>
                    </a:cubicBezTo>
                    <a:cubicBezTo>
                      <a:pt x="352842" y="27289"/>
                      <a:pt x="354929" y="29966"/>
                      <a:pt x="356110" y="33431"/>
                    </a:cubicBezTo>
                    <a:cubicBezTo>
                      <a:pt x="361071" y="26107"/>
                      <a:pt x="367529" y="22445"/>
                      <a:pt x="375484" y="22445"/>
                    </a:cubicBezTo>
                    <a:cubicBezTo>
                      <a:pt x="381705" y="22445"/>
                      <a:pt x="386470" y="24178"/>
                      <a:pt x="389778" y="27643"/>
                    </a:cubicBezTo>
                    <a:cubicBezTo>
                      <a:pt x="393164" y="31029"/>
                      <a:pt x="394857" y="36306"/>
                      <a:pt x="394857" y="43473"/>
                    </a:cubicBezTo>
                    <a:lnTo>
                      <a:pt x="394857" y="86591"/>
                    </a:lnTo>
                    <a:lnTo>
                      <a:pt x="384344" y="86591"/>
                    </a:lnTo>
                    <a:lnTo>
                      <a:pt x="384344" y="47017"/>
                    </a:lnTo>
                    <a:cubicBezTo>
                      <a:pt x="384344" y="42764"/>
                      <a:pt x="383989" y="39732"/>
                      <a:pt x="383280" y="37920"/>
                    </a:cubicBezTo>
                    <a:cubicBezTo>
                      <a:pt x="382572" y="36030"/>
                      <a:pt x="381312" y="34534"/>
                      <a:pt x="379500" y="33431"/>
                    </a:cubicBezTo>
                    <a:cubicBezTo>
                      <a:pt x="377689" y="32250"/>
                      <a:pt x="375562" y="31659"/>
                      <a:pt x="373121" y="31659"/>
                    </a:cubicBezTo>
                    <a:cubicBezTo>
                      <a:pt x="368711" y="31659"/>
                      <a:pt x="365049" y="33116"/>
                      <a:pt x="362135" y="36030"/>
                    </a:cubicBezTo>
                    <a:cubicBezTo>
                      <a:pt x="359221" y="38944"/>
                      <a:pt x="357764" y="43630"/>
                      <a:pt x="357764" y="50088"/>
                    </a:cubicBezTo>
                    <a:lnTo>
                      <a:pt x="357764" y="86591"/>
                    </a:lnTo>
                    <a:lnTo>
                      <a:pt x="347132" y="86591"/>
                    </a:lnTo>
                    <a:lnTo>
                      <a:pt x="347132" y="45835"/>
                    </a:lnTo>
                    <a:cubicBezTo>
                      <a:pt x="347132" y="41110"/>
                      <a:pt x="346265" y="37566"/>
                      <a:pt x="344533" y="35203"/>
                    </a:cubicBezTo>
                    <a:cubicBezTo>
                      <a:pt x="342800" y="32841"/>
                      <a:pt x="339965" y="31659"/>
                      <a:pt x="336027" y="31659"/>
                    </a:cubicBezTo>
                    <a:cubicBezTo>
                      <a:pt x="333035" y="31659"/>
                      <a:pt x="330278" y="32447"/>
                      <a:pt x="327758" y="34022"/>
                    </a:cubicBezTo>
                    <a:cubicBezTo>
                      <a:pt x="325238" y="35597"/>
                      <a:pt x="323387" y="37920"/>
                      <a:pt x="322206" y="40992"/>
                    </a:cubicBezTo>
                    <a:cubicBezTo>
                      <a:pt x="321103" y="43985"/>
                      <a:pt x="320552" y="48316"/>
                      <a:pt x="320552" y="53986"/>
                    </a:cubicBezTo>
                    <a:lnTo>
                      <a:pt x="320552" y="86591"/>
                    </a:lnTo>
                    <a:lnTo>
                      <a:pt x="309920" y="86591"/>
                    </a:lnTo>
                    <a:close/>
                    <a:moveTo>
                      <a:pt x="410687" y="12168"/>
                    </a:moveTo>
                    <a:lnTo>
                      <a:pt x="410687" y="0"/>
                    </a:lnTo>
                    <a:lnTo>
                      <a:pt x="421319" y="0"/>
                    </a:lnTo>
                    <a:lnTo>
                      <a:pt x="421319" y="12168"/>
                    </a:lnTo>
                    <a:lnTo>
                      <a:pt x="410687" y="12168"/>
                    </a:lnTo>
                    <a:close/>
                    <a:moveTo>
                      <a:pt x="410687" y="86591"/>
                    </a:moveTo>
                    <a:lnTo>
                      <a:pt x="410687" y="23863"/>
                    </a:lnTo>
                    <a:lnTo>
                      <a:pt x="421319" y="23863"/>
                    </a:lnTo>
                    <a:lnTo>
                      <a:pt x="421319" y="86591"/>
                    </a:lnTo>
                    <a:lnTo>
                      <a:pt x="410687" y="86591"/>
                    </a:lnTo>
                    <a:close/>
                    <a:moveTo>
                      <a:pt x="433309" y="67808"/>
                    </a:moveTo>
                    <a:lnTo>
                      <a:pt x="443823" y="66154"/>
                    </a:lnTo>
                    <a:cubicBezTo>
                      <a:pt x="444374" y="70407"/>
                      <a:pt x="445989" y="73675"/>
                      <a:pt x="448667" y="75959"/>
                    </a:cubicBezTo>
                    <a:cubicBezTo>
                      <a:pt x="451423" y="78164"/>
                      <a:pt x="455203" y="79267"/>
                      <a:pt x="460007" y="79267"/>
                    </a:cubicBezTo>
                    <a:cubicBezTo>
                      <a:pt x="464890" y="79267"/>
                      <a:pt x="468513" y="78282"/>
                      <a:pt x="470875" y="76313"/>
                    </a:cubicBezTo>
                    <a:cubicBezTo>
                      <a:pt x="473238" y="74266"/>
                      <a:pt x="474419" y="71903"/>
                      <a:pt x="474419" y="69226"/>
                    </a:cubicBezTo>
                    <a:cubicBezTo>
                      <a:pt x="474419" y="66863"/>
                      <a:pt x="473396" y="64973"/>
                      <a:pt x="471348" y="63555"/>
                    </a:cubicBezTo>
                    <a:cubicBezTo>
                      <a:pt x="469852" y="62610"/>
                      <a:pt x="466229" y="61429"/>
                      <a:pt x="460480" y="60011"/>
                    </a:cubicBezTo>
                    <a:cubicBezTo>
                      <a:pt x="452683" y="58042"/>
                      <a:pt x="447249" y="56349"/>
                      <a:pt x="444178" y="54932"/>
                    </a:cubicBezTo>
                    <a:cubicBezTo>
                      <a:pt x="441185" y="53435"/>
                      <a:pt x="438901" y="51427"/>
                      <a:pt x="437326" y="48907"/>
                    </a:cubicBezTo>
                    <a:cubicBezTo>
                      <a:pt x="435830" y="46387"/>
                      <a:pt x="435081" y="43591"/>
                      <a:pt x="435081" y="40519"/>
                    </a:cubicBezTo>
                    <a:cubicBezTo>
                      <a:pt x="435081" y="37684"/>
                      <a:pt x="435711" y="35085"/>
                      <a:pt x="436971" y="32723"/>
                    </a:cubicBezTo>
                    <a:cubicBezTo>
                      <a:pt x="438231" y="30360"/>
                      <a:pt x="439964" y="28391"/>
                      <a:pt x="442169" y="26816"/>
                    </a:cubicBezTo>
                    <a:cubicBezTo>
                      <a:pt x="443823" y="25556"/>
                      <a:pt x="446068" y="24532"/>
                      <a:pt x="448903" y="23745"/>
                    </a:cubicBezTo>
                    <a:cubicBezTo>
                      <a:pt x="451817" y="22878"/>
                      <a:pt x="454888" y="22445"/>
                      <a:pt x="458117" y="22445"/>
                    </a:cubicBezTo>
                    <a:cubicBezTo>
                      <a:pt x="463079" y="22445"/>
                      <a:pt x="467410" y="23154"/>
                      <a:pt x="471112" y="24572"/>
                    </a:cubicBezTo>
                    <a:cubicBezTo>
                      <a:pt x="474813" y="25989"/>
                      <a:pt x="477530" y="27919"/>
                      <a:pt x="479263" y="30360"/>
                    </a:cubicBezTo>
                    <a:cubicBezTo>
                      <a:pt x="481074" y="32723"/>
                      <a:pt x="482334" y="35952"/>
                      <a:pt x="483043" y="40047"/>
                    </a:cubicBezTo>
                    <a:lnTo>
                      <a:pt x="472647" y="41464"/>
                    </a:lnTo>
                    <a:cubicBezTo>
                      <a:pt x="472175" y="38236"/>
                      <a:pt x="470797" y="35715"/>
                      <a:pt x="468513" y="33904"/>
                    </a:cubicBezTo>
                    <a:cubicBezTo>
                      <a:pt x="466229" y="32093"/>
                      <a:pt x="463039" y="31187"/>
                      <a:pt x="458944" y="31187"/>
                    </a:cubicBezTo>
                    <a:cubicBezTo>
                      <a:pt x="454061" y="31187"/>
                      <a:pt x="450557" y="32014"/>
                      <a:pt x="448430" y="33668"/>
                    </a:cubicBezTo>
                    <a:cubicBezTo>
                      <a:pt x="446383" y="35243"/>
                      <a:pt x="445359" y="37094"/>
                      <a:pt x="445359" y="39220"/>
                    </a:cubicBezTo>
                    <a:cubicBezTo>
                      <a:pt x="445359" y="40638"/>
                      <a:pt x="445792" y="41898"/>
                      <a:pt x="446658" y="43000"/>
                    </a:cubicBezTo>
                    <a:cubicBezTo>
                      <a:pt x="447525" y="44103"/>
                      <a:pt x="448863" y="45048"/>
                      <a:pt x="450675" y="45835"/>
                    </a:cubicBezTo>
                    <a:cubicBezTo>
                      <a:pt x="451777" y="46229"/>
                      <a:pt x="454928" y="47135"/>
                      <a:pt x="460125" y="48552"/>
                    </a:cubicBezTo>
                    <a:cubicBezTo>
                      <a:pt x="467607" y="50521"/>
                      <a:pt x="472844" y="52175"/>
                      <a:pt x="475837" y="53514"/>
                    </a:cubicBezTo>
                    <a:cubicBezTo>
                      <a:pt x="478830" y="54774"/>
                      <a:pt x="481153" y="56625"/>
                      <a:pt x="482807" y="59066"/>
                    </a:cubicBezTo>
                    <a:cubicBezTo>
                      <a:pt x="484539" y="61508"/>
                      <a:pt x="485406" y="64540"/>
                      <a:pt x="485406" y="68162"/>
                    </a:cubicBezTo>
                    <a:cubicBezTo>
                      <a:pt x="485406" y="71706"/>
                      <a:pt x="484343" y="75053"/>
                      <a:pt x="482216" y="78204"/>
                    </a:cubicBezTo>
                    <a:cubicBezTo>
                      <a:pt x="480168" y="81275"/>
                      <a:pt x="477176" y="83677"/>
                      <a:pt x="473238" y="85410"/>
                    </a:cubicBezTo>
                    <a:cubicBezTo>
                      <a:pt x="469379" y="87142"/>
                      <a:pt x="465008" y="88009"/>
                      <a:pt x="460125" y="88009"/>
                    </a:cubicBezTo>
                    <a:cubicBezTo>
                      <a:pt x="451935" y="88009"/>
                      <a:pt x="445713" y="86315"/>
                      <a:pt x="441461" y="82929"/>
                    </a:cubicBezTo>
                    <a:cubicBezTo>
                      <a:pt x="437208" y="79542"/>
                      <a:pt x="434491" y="74502"/>
                      <a:pt x="433309" y="67808"/>
                    </a:cubicBezTo>
                    <a:close/>
                    <a:moveTo>
                      <a:pt x="493793" y="67808"/>
                    </a:moveTo>
                    <a:lnTo>
                      <a:pt x="504307" y="66154"/>
                    </a:lnTo>
                    <a:cubicBezTo>
                      <a:pt x="504858" y="70407"/>
                      <a:pt x="506473" y="73675"/>
                      <a:pt x="509150" y="75959"/>
                    </a:cubicBezTo>
                    <a:cubicBezTo>
                      <a:pt x="511907" y="78164"/>
                      <a:pt x="515687" y="79267"/>
                      <a:pt x="520491" y="79267"/>
                    </a:cubicBezTo>
                    <a:cubicBezTo>
                      <a:pt x="525374" y="79267"/>
                      <a:pt x="528997" y="78282"/>
                      <a:pt x="531359" y="76313"/>
                    </a:cubicBezTo>
                    <a:cubicBezTo>
                      <a:pt x="533722" y="74266"/>
                      <a:pt x="534903" y="71903"/>
                      <a:pt x="534903" y="69226"/>
                    </a:cubicBezTo>
                    <a:cubicBezTo>
                      <a:pt x="534903" y="66863"/>
                      <a:pt x="533879" y="64973"/>
                      <a:pt x="531832" y="63555"/>
                    </a:cubicBezTo>
                    <a:cubicBezTo>
                      <a:pt x="530335" y="62610"/>
                      <a:pt x="526713" y="61429"/>
                      <a:pt x="520964" y="60011"/>
                    </a:cubicBezTo>
                    <a:cubicBezTo>
                      <a:pt x="513167" y="58042"/>
                      <a:pt x="507733" y="56349"/>
                      <a:pt x="504661" y="54932"/>
                    </a:cubicBezTo>
                    <a:cubicBezTo>
                      <a:pt x="501669" y="53435"/>
                      <a:pt x="499385" y="51427"/>
                      <a:pt x="497810" y="48907"/>
                    </a:cubicBezTo>
                    <a:cubicBezTo>
                      <a:pt x="496313" y="46387"/>
                      <a:pt x="495565" y="43591"/>
                      <a:pt x="495565" y="40519"/>
                    </a:cubicBezTo>
                    <a:cubicBezTo>
                      <a:pt x="495565" y="37684"/>
                      <a:pt x="496195" y="35085"/>
                      <a:pt x="497455" y="32723"/>
                    </a:cubicBezTo>
                    <a:cubicBezTo>
                      <a:pt x="498715" y="30360"/>
                      <a:pt x="500448" y="28391"/>
                      <a:pt x="502653" y="26816"/>
                    </a:cubicBezTo>
                    <a:cubicBezTo>
                      <a:pt x="504307" y="25556"/>
                      <a:pt x="506551" y="24532"/>
                      <a:pt x="509387" y="23745"/>
                    </a:cubicBezTo>
                    <a:cubicBezTo>
                      <a:pt x="512300" y="22878"/>
                      <a:pt x="515372" y="22445"/>
                      <a:pt x="518601" y="22445"/>
                    </a:cubicBezTo>
                    <a:cubicBezTo>
                      <a:pt x="523562" y="22445"/>
                      <a:pt x="527894" y="23154"/>
                      <a:pt x="531595" y="24572"/>
                    </a:cubicBezTo>
                    <a:cubicBezTo>
                      <a:pt x="535297" y="25989"/>
                      <a:pt x="538014" y="27919"/>
                      <a:pt x="539747" y="30360"/>
                    </a:cubicBezTo>
                    <a:cubicBezTo>
                      <a:pt x="541558" y="32723"/>
                      <a:pt x="542818" y="35952"/>
                      <a:pt x="543527" y="40047"/>
                    </a:cubicBezTo>
                    <a:lnTo>
                      <a:pt x="533131" y="41464"/>
                    </a:lnTo>
                    <a:cubicBezTo>
                      <a:pt x="532659" y="38236"/>
                      <a:pt x="531281" y="35715"/>
                      <a:pt x="528997" y="33904"/>
                    </a:cubicBezTo>
                    <a:cubicBezTo>
                      <a:pt x="526713" y="32093"/>
                      <a:pt x="523523" y="31187"/>
                      <a:pt x="519428" y="31187"/>
                    </a:cubicBezTo>
                    <a:cubicBezTo>
                      <a:pt x="514545" y="31187"/>
                      <a:pt x="511040" y="32014"/>
                      <a:pt x="508914" y="33668"/>
                    </a:cubicBezTo>
                    <a:cubicBezTo>
                      <a:pt x="506866" y="35243"/>
                      <a:pt x="505843" y="37094"/>
                      <a:pt x="505843" y="39220"/>
                    </a:cubicBezTo>
                    <a:cubicBezTo>
                      <a:pt x="505843" y="40638"/>
                      <a:pt x="506276" y="41898"/>
                      <a:pt x="507142" y="43000"/>
                    </a:cubicBezTo>
                    <a:cubicBezTo>
                      <a:pt x="508008" y="44103"/>
                      <a:pt x="509347" y="45048"/>
                      <a:pt x="511159" y="45835"/>
                    </a:cubicBezTo>
                    <a:cubicBezTo>
                      <a:pt x="512261" y="46229"/>
                      <a:pt x="515411" y="47135"/>
                      <a:pt x="520609" y="48552"/>
                    </a:cubicBezTo>
                    <a:cubicBezTo>
                      <a:pt x="528091" y="50521"/>
                      <a:pt x="533328" y="52175"/>
                      <a:pt x="536321" y="53514"/>
                    </a:cubicBezTo>
                    <a:cubicBezTo>
                      <a:pt x="539314" y="54774"/>
                      <a:pt x="541637" y="56625"/>
                      <a:pt x="543291" y="59066"/>
                    </a:cubicBezTo>
                    <a:cubicBezTo>
                      <a:pt x="545023" y="61508"/>
                      <a:pt x="545890" y="64540"/>
                      <a:pt x="545890" y="68162"/>
                    </a:cubicBezTo>
                    <a:cubicBezTo>
                      <a:pt x="545890" y="71706"/>
                      <a:pt x="544826" y="75053"/>
                      <a:pt x="542700" y="78204"/>
                    </a:cubicBezTo>
                    <a:cubicBezTo>
                      <a:pt x="540652" y="81275"/>
                      <a:pt x="537660" y="83677"/>
                      <a:pt x="533722" y="85410"/>
                    </a:cubicBezTo>
                    <a:cubicBezTo>
                      <a:pt x="529863" y="87142"/>
                      <a:pt x="525492" y="88009"/>
                      <a:pt x="520609" y="88009"/>
                    </a:cubicBezTo>
                    <a:cubicBezTo>
                      <a:pt x="512419" y="88009"/>
                      <a:pt x="506197" y="86315"/>
                      <a:pt x="501944" y="82929"/>
                    </a:cubicBezTo>
                    <a:cubicBezTo>
                      <a:pt x="497691" y="79542"/>
                      <a:pt x="494974" y="74502"/>
                      <a:pt x="493793" y="67808"/>
                    </a:cubicBezTo>
                    <a:close/>
                    <a:moveTo>
                      <a:pt x="558530" y="12168"/>
                    </a:moveTo>
                    <a:lnTo>
                      <a:pt x="558530" y="0"/>
                    </a:lnTo>
                    <a:lnTo>
                      <a:pt x="569162" y="0"/>
                    </a:lnTo>
                    <a:lnTo>
                      <a:pt x="569162" y="12168"/>
                    </a:lnTo>
                    <a:lnTo>
                      <a:pt x="558530" y="12168"/>
                    </a:lnTo>
                    <a:close/>
                    <a:moveTo>
                      <a:pt x="558530" y="86591"/>
                    </a:moveTo>
                    <a:lnTo>
                      <a:pt x="558530" y="23863"/>
                    </a:lnTo>
                    <a:lnTo>
                      <a:pt x="569162" y="23863"/>
                    </a:lnTo>
                    <a:lnTo>
                      <a:pt x="569162" y="86591"/>
                    </a:lnTo>
                    <a:lnTo>
                      <a:pt x="558530" y="86591"/>
                    </a:lnTo>
                    <a:close/>
                    <a:moveTo>
                      <a:pt x="581388" y="55168"/>
                    </a:moveTo>
                    <a:cubicBezTo>
                      <a:pt x="581388" y="43591"/>
                      <a:pt x="584617" y="35007"/>
                      <a:pt x="591075" y="29415"/>
                    </a:cubicBezTo>
                    <a:cubicBezTo>
                      <a:pt x="596509" y="24768"/>
                      <a:pt x="603085" y="22445"/>
                      <a:pt x="610803" y="22445"/>
                    </a:cubicBezTo>
                    <a:cubicBezTo>
                      <a:pt x="619466" y="22445"/>
                      <a:pt x="626515" y="25280"/>
                      <a:pt x="631949" y="30951"/>
                    </a:cubicBezTo>
                    <a:cubicBezTo>
                      <a:pt x="637462" y="36542"/>
                      <a:pt x="640218" y="44339"/>
                      <a:pt x="640218" y="54341"/>
                    </a:cubicBezTo>
                    <a:cubicBezTo>
                      <a:pt x="640218" y="62374"/>
                      <a:pt x="638997" y="68714"/>
                      <a:pt x="636556" y="73360"/>
                    </a:cubicBezTo>
                    <a:cubicBezTo>
                      <a:pt x="634115" y="78007"/>
                      <a:pt x="630571" y="81629"/>
                      <a:pt x="625924" y="84228"/>
                    </a:cubicBezTo>
                    <a:cubicBezTo>
                      <a:pt x="621356" y="86748"/>
                      <a:pt x="616316" y="88009"/>
                      <a:pt x="610803" y="88009"/>
                    </a:cubicBezTo>
                    <a:cubicBezTo>
                      <a:pt x="602061" y="88009"/>
                      <a:pt x="594973" y="85213"/>
                      <a:pt x="589539" y="79621"/>
                    </a:cubicBezTo>
                    <a:cubicBezTo>
                      <a:pt x="584105" y="73951"/>
                      <a:pt x="581388" y="65800"/>
                      <a:pt x="581388" y="55168"/>
                    </a:cubicBezTo>
                    <a:close/>
                    <a:moveTo>
                      <a:pt x="592375" y="55168"/>
                    </a:moveTo>
                    <a:cubicBezTo>
                      <a:pt x="592375" y="63201"/>
                      <a:pt x="594107" y="69226"/>
                      <a:pt x="597572" y="73242"/>
                    </a:cubicBezTo>
                    <a:cubicBezTo>
                      <a:pt x="601116" y="77259"/>
                      <a:pt x="605527" y="79267"/>
                      <a:pt x="610803" y="79267"/>
                    </a:cubicBezTo>
                    <a:cubicBezTo>
                      <a:pt x="616080" y="79267"/>
                      <a:pt x="620451" y="77259"/>
                      <a:pt x="623916" y="73242"/>
                    </a:cubicBezTo>
                    <a:cubicBezTo>
                      <a:pt x="627460" y="69226"/>
                      <a:pt x="629232" y="63083"/>
                      <a:pt x="629232" y="54813"/>
                    </a:cubicBezTo>
                    <a:cubicBezTo>
                      <a:pt x="629232" y="47095"/>
                      <a:pt x="627460" y="41228"/>
                      <a:pt x="623916" y="37212"/>
                    </a:cubicBezTo>
                    <a:cubicBezTo>
                      <a:pt x="620451" y="33195"/>
                      <a:pt x="616080" y="31187"/>
                      <a:pt x="610803" y="31187"/>
                    </a:cubicBezTo>
                    <a:cubicBezTo>
                      <a:pt x="605527" y="31187"/>
                      <a:pt x="601116" y="33195"/>
                      <a:pt x="597572" y="37212"/>
                    </a:cubicBezTo>
                    <a:cubicBezTo>
                      <a:pt x="594107" y="41149"/>
                      <a:pt x="592375" y="47135"/>
                      <a:pt x="592375" y="55168"/>
                    </a:cubicBezTo>
                    <a:close/>
                    <a:moveTo>
                      <a:pt x="652681" y="86591"/>
                    </a:moveTo>
                    <a:lnTo>
                      <a:pt x="652681" y="23863"/>
                    </a:lnTo>
                    <a:lnTo>
                      <a:pt x="662250" y="23863"/>
                    </a:lnTo>
                    <a:lnTo>
                      <a:pt x="662250" y="32723"/>
                    </a:lnTo>
                    <a:cubicBezTo>
                      <a:pt x="666818" y="25871"/>
                      <a:pt x="673472" y="22445"/>
                      <a:pt x="682214" y="22445"/>
                    </a:cubicBezTo>
                    <a:cubicBezTo>
                      <a:pt x="685994" y="22445"/>
                      <a:pt x="689460" y="23115"/>
                      <a:pt x="692610" y="24453"/>
                    </a:cubicBezTo>
                    <a:cubicBezTo>
                      <a:pt x="695760" y="25792"/>
                      <a:pt x="698123" y="27564"/>
                      <a:pt x="699698" y="29769"/>
                    </a:cubicBezTo>
                    <a:cubicBezTo>
                      <a:pt x="701273" y="31975"/>
                      <a:pt x="702375" y="34613"/>
                      <a:pt x="703005" y="37684"/>
                    </a:cubicBezTo>
                    <a:cubicBezTo>
                      <a:pt x="703399" y="39653"/>
                      <a:pt x="703596" y="43079"/>
                      <a:pt x="703596" y="47962"/>
                    </a:cubicBezTo>
                    <a:lnTo>
                      <a:pt x="703596" y="86591"/>
                    </a:lnTo>
                    <a:lnTo>
                      <a:pt x="692964" y="86591"/>
                    </a:lnTo>
                    <a:lnTo>
                      <a:pt x="692964" y="48434"/>
                    </a:lnTo>
                    <a:cubicBezTo>
                      <a:pt x="692964" y="44103"/>
                      <a:pt x="692531" y="40874"/>
                      <a:pt x="691665" y="38747"/>
                    </a:cubicBezTo>
                    <a:cubicBezTo>
                      <a:pt x="690877" y="36542"/>
                      <a:pt x="689420" y="34810"/>
                      <a:pt x="687294" y="33550"/>
                    </a:cubicBezTo>
                    <a:cubicBezTo>
                      <a:pt x="685246" y="32289"/>
                      <a:pt x="682805" y="31659"/>
                      <a:pt x="679970" y="31659"/>
                    </a:cubicBezTo>
                    <a:cubicBezTo>
                      <a:pt x="675402" y="31659"/>
                      <a:pt x="671464" y="33116"/>
                      <a:pt x="668156" y="36030"/>
                    </a:cubicBezTo>
                    <a:cubicBezTo>
                      <a:pt x="664927" y="38866"/>
                      <a:pt x="663313" y="44300"/>
                      <a:pt x="663313" y="52333"/>
                    </a:cubicBezTo>
                    <a:lnTo>
                      <a:pt x="663313" y="86591"/>
                    </a:lnTo>
                    <a:lnTo>
                      <a:pt x="652681" y="86591"/>
                    </a:lnTo>
                    <a:close/>
                  </a:path>
                </a:pathLst>
              </a:custGeom>
              <a:solidFill>
                <a:srgbClr val="000000"/>
              </a:solidFill>
              <a:ln w="7560" cap="sq">
                <a:noFill/>
                <a:prstDash val="solid"/>
                <a:miter/>
              </a:ln>
            </p:spPr>
            <p:txBody>
              <a:bodyPr/>
              <a:lstStyle/>
              <a:p>
                <a:endParaRPr lang="en-US" noProof="0"/>
              </a:p>
            </p:txBody>
          </p:sp>
        </p:grpSp>
        <p:grpSp>
          <p:nvGrpSpPr>
            <p:cNvPr id="220" name="Group 219">
              <a:extLst>
                <a:ext uri="{FF2B5EF4-FFF2-40B4-BE49-F238E27FC236}">
                  <a16:creationId xmlns:a16="http://schemas.microsoft.com/office/drawing/2014/main" id="{13F9AED4-D3FA-B5ED-4CA2-0296131380A1}"/>
                </a:ext>
              </a:extLst>
            </p:cNvPr>
            <p:cNvGrpSpPr/>
            <p:nvPr/>
          </p:nvGrpSpPr>
          <p:grpSpPr>
            <a:xfrm>
              <a:off x="7364043" y="5721896"/>
              <a:ext cx="1128028" cy="97100"/>
              <a:chOff x="7601711" y="2287451"/>
              <a:chExt cx="1128028" cy="97100"/>
            </a:xfrm>
          </p:grpSpPr>
          <p:grpSp>
            <p:nvGrpSpPr>
              <p:cNvPr id="227" name="Group 226">
                <a:extLst>
                  <a:ext uri="{FF2B5EF4-FFF2-40B4-BE49-F238E27FC236}">
                    <a16:creationId xmlns:a16="http://schemas.microsoft.com/office/drawing/2014/main" id="{3A79CF44-30FB-88A8-7781-564057F2EC42}"/>
                  </a:ext>
                </a:extLst>
              </p:cNvPr>
              <p:cNvGrpSpPr/>
              <p:nvPr/>
            </p:nvGrpSpPr>
            <p:grpSpPr>
              <a:xfrm>
                <a:off x="7601711" y="2287451"/>
                <a:ext cx="380775" cy="97100"/>
                <a:chOff x="7601711" y="2284300"/>
                <a:chExt cx="380775" cy="97100"/>
              </a:xfrm>
            </p:grpSpPr>
            <p:grpSp>
              <p:nvGrpSpPr>
                <p:cNvPr id="229" name="Graphic 266">
                  <a:extLst>
                    <a:ext uri="{FF2B5EF4-FFF2-40B4-BE49-F238E27FC236}">
                      <a16:creationId xmlns:a16="http://schemas.microsoft.com/office/drawing/2014/main" id="{A8162E56-FF4A-EB7E-4325-548217292962}"/>
                    </a:ext>
                  </a:extLst>
                </p:cNvPr>
                <p:cNvGrpSpPr/>
                <p:nvPr/>
              </p:nvGrpSpPr>
              <p:grpSpPr>
                <a:xfrm>
                  <a:off x="7601711" y="2296225"/>
                  <a:ext cx="92012" cy="85175"/>
                  <a:chOff x="4502045" y="1536489"/>
                  <a:chExt cx="108010" cy="108009"/>
                </a:xfrm>
                <a:noFill/>
              </p:grpSpPr>
              <p:sp>
                <p:nvSpPr>
                  <p:cNvPr id="241" name="Freeform: Shape 1240">
                    <a:extLst>
                      <a:ext uri="{FF2B5EF4-FFF2-40B4-BE49-F238E27FC236}">
                        <a16:creationId xmlns:a16="http://schemas.microsoft.com/office/drawing/2014/main" id="{4152D34A-A688-D5F7-8BAB-42F4879F3DA2}"/>
                      </a:ext>
                    </a:extLst>
                  </p:cNvPr>
                  <p:cNvSpPr/>
                  <p:nvPr/>
                </p:nvSpPr>
                <p:spPr>
                  <a:xfrm>
                    <a:off x="4502045" y="1536489"/>
                    <a:ext cx="108009" cy="108009"/>
                  </a:xfrm>
                  <a:custGeom>
                    <a:avLst/>
                    <a:gdLst>
                      <a:gd name="csX0" fmla="*/ 0 w 108009"/>
                      <a:gd name="csY0" fmla="*/ 2 h 108009"/>
                      <a:gd name="csX1" fmla="*/ 108010 w 108009"/>
                      <a:gd name="csY1" fmla="*/ 2 h 108009"/>
                      <a:gd name="csX2" fmla="*/ 108010 w 108009"/>
                      <a:gd name="csY2" fmla="*/ 108012 h 108009"/>
                      <a:gd name="csX3" fmla="*/ 0 w 108009"/>
                      <a:gd name="csY3" fmla="*/ 108012 h 108009"/>
                    </a:gdLst>
                    <a:ahLst/>
                    <a:cxnLst>
                      <a:cxn ang="0">
                        <a:pos x="csX0" y="csY0"/>
                      </a:cxn>
                      <a:cxn ang="0">
                        <a:pos x="csX1" y="csY1"/>
                      </a:cxn>
                      <a:cxn ang="0">
                        <a:pos x="csX2" y="csY2"/>
                      </a:cxn>
                      <a:cxn ang="0">
                        <a:pos x="csX3" y="csY3"/>
                      </a:cxn>
                    </a:cxnLst>
                    <a:rect l="l" t="t" r="r" b="b"/>
                    <a:pathLst>
                      <a:path w="108009" h="108009">
                        <a:moveTo>
                          <a:pt x="0" y="2"/>
                        </a:moveTo>
                        <a:lnTo>
                          <a:pt x="108010" y="2"/>
                        </a:lnTo>
                        <a:lnTo>
                          <a:pt x="108010" y="108012"/>
                        </a:lnTo>
                        <a:lnTo>
                          <a:pt x="0" y="108012"/>
                        </a:lnTo>
                        <a:close/>
                      </a:path>
                    </a:pathLst>
                  </a:custGeom>
                  <a:solidFill>
                    <a:srgbClr val="000000">
                      <a:alpha val="0"/>
                    </a:srgbClr>
                  </a:solidFill>
                  <a:ln w="7560" cap="sq">
                    <a:noFill/>
                    <a:prstDash val="solid"/>
                    <a:miter/>
                  </a:ln>
                </p:spPr>
                <p:txBody>
                  <a:bodyPr/>
                  <a:lstStyle/>
                  <a:p>
                    <a:endParaRPr lang="en-US" noProof="0"/>
                  </a:p>
                </p:txBody>
              </p:sp>
              <p:pic>
                <p:nvPicPr>
                  <p:cNvPr id="242" name="Picture 241">
                    <a:extLst>
                      <a:ext uri="{FF2B5EF4-FFF2-40B4-BE49-F238E27FC236}">
                        <a16:creationId xmlns:a16="http://schemas.microsoft.com/office/drawing/2014/main" id="{C06D8AC8-AD41-E80B-6E7D-20952BEEA2F7}"/>
                      </a:ext>
                    </a:extLst>
                  </p:cNvPr>
                  <p:cNvPicPr>
                    <a:picLocks noChangeAspect="1"/>
                  </p:cNvPicPr>
                  <p:nvPr/>
                </p:nvPicPr>
                <p:blipFill>
                  <a:blip r:embed="rId4"/>
                  <a:stretch>
                    <a:fillRect/>
                  </a:stretch>
                </p:blipFill>
                <p:spPr>
                  <a:xfrm>
                    <a:off x="4502045" y="1536489"/>
                    <a:ext cx="108009" cy="108009"/>
                  </a:xfrm>
                  <a:custGeom>
                    <a:avLst/>
                    <a:gdLst>
                      <a:gd name="csX0" fmla="*/ 347 w 108009"/>
                      <a:gd name="csY0" fmla="*/ -117 h 108009"/>
                      <a:gd name="csX1" fmla="*/ 108357 w 108009"/>
                      <a:gd name="csY1" fmla="*/ -117 h 108009"/>
                      <a:gd name="csX2" fmla="*/ 108357 w 108009"/>
                      <a:gd name="csY2" fmla="*/ 107893 h 108009"/>
                      <a:gd name="csX3" fmla="*/ 347 w 108009"/>
                      <a:gd name="csY3" fmla="*/ 107893 h 108009"/>
                    </a:gdLst>
                    <a:ahLst/>
                    <a:cxnLst>
                      <a:cxn ang="0">
                        <a:pos x="csX0" y="csY0"/>
                      </a:cxn>
                      <a:cxn ang="0">
                        <a:pos x="csX1" y="csY1"/>
                      </a:cxn>
                      <a:cxn ang="0">
                        <a:pos x="csX2" y="csY2"/>
                      </a:cxn>
                      <a:cxn ang="0">
                        <a:pos x="csX3" y="csY3"/>
                      </a:cxn>
                    </a:cxnLst>
                    <a:rect l="l" t="t" r="r" b="b"/>
                    <a:pathLst>
                      <a:path w="108009" h="108009">
                        <a:moveTo>
                          <a:pt x="347" y="-117"/>
                        </a:moveTo>
                        <a:lnTo>
                          <a:pt x="108357" y="-117"/>
                        </a:lnTo>
                        <a:lnTo>
                          <a:pt x="108357" y="107893"/>
                        </a:lnTo>
                        <a:lnTo>
                          <a:pt x="347" y="107893"/>
                        </a:lnTo>
                        <a:close/>
                      </a:path>
                    </a:pathLst>
                  </a:custGeom>
                </p:spPr>
              </p:pic>
            </p:grpSp>
            <p:grpSp>
              <p:nvGrpSpPr>
                <p:cNvPr id="230" name="Graphic 266">
                  <a:extLst>
                    <a:ext uri="{FF2B5EF4-FFF2-40B4-BE49-F238E27FC236}">
                      <a16:creationId xmlns:a16="http://schemas.microsoft.com/office/drawing/2014/main" id="{D014249B-8539-BF80-A455-21955AE8EAD2}"/>
                    </a:ext>
                  </a:extLst>
                </p:cNvPr>
                <p:cNvGrpSpPr/>
                <p:nvPr/>
              </p:nvGrpSpPr>
              <p:grpSpPr>
                <a:xfrm>
                  <a:off x="7601711" y="2284300"/>
                  <a:ext cx="92012" cy="85175"/>
                  <a:chOff x="4502045" y="1521368"/>
                  <a:chExt cx="108010" cy="108009"/>
                </a:xfrm>
                <a:solidFill>
                  <a:srgbClr val="000000">
                    <a:alpha val="0"/>
                  </a:srgbClr>
                </a:solidFill>
              </p:grpSpPr>
              <p:sp>
                <p:nvSpPr>
                  <p:cNvPr id="239" name="Freeform: Shape 1238">
                    <a:extLst>
                      <a:ext uri="{FF2B5EF4-FFF2-40B4-BE49-F238E27FC236}">
                        <a16:creationId xmlns:a16="http://schemas.microsoft.com/office/drawing/2014/main" id="{583B4622-D4EC-5C85-8133-7240D25C01C4}"/>
                      </a:ext>
                    </a:extLst>
                  </p:cNvPr>
                  <p:cNvSpPr/>
                  <p:nvPr/>
                </p:nvSpPr>
                <p:spPr>
                  <a:xfrm>
                    <a:off x="4502045" y="1521368"/>
                    <a:ext cx="108009" cy="108009"/>
                  </a:xfrm>
                  <a:custGeom>
                    <a:avLst/>
                    <a:gdLst>
                      <a:gd name="csX0" fmla="*/ 0 w 108009"/>
                      <a:gd name="csY0" fmla="*/ 0 h 108009"/>
                      <a:gd name="csX1" fmla="*/ 108010 w 108009"/>
                      <a:gd name="csY1" fmla="*/ 0 h 108009"/>
                      <a:gd name="csX2" fmla="*/ 108010 w 108009"/>
                      <a:gd name="csY2" fmla="*/ 108010 h 108009"/>
                      <a:gd name="csX3" fmla="*/ 0 w 108009"/>
                      <a:gd name="csY3" fmla="*/ 108010 h 108009"/>
                    </a:gdLst>
                    <a:ahLst/>
                    <a:cxnLst>
                      <a:cxn ang="0">
                        <a:pos x="csX0" y="csY0"/>
                      </a:cxn>
                      <a:cxn ang="0">
                        <a:pos x="csX1" y="csY1"/>
                      </a:cxn>
                      <a:cxn ang="0">
                        <a:pos x="csX2" y="csY2"/>
                      </a:cxn>
                      <a:cxn ang="0">
                        <a:pos x="csX3" y="csY3"/>
                      </a:cxn>
                    </a:cxnLst>
                    <a:rect l="l" t="t" r="r" b="b"/>
                    <a:pathLst>
                      <a:path w="108009" h="108009">
                        <a:moveTo>
                          <a:pt x="0" y="0"/>
                        </a:moveTo>
                        <a:lnTo>
                          <a:pt x="108010" y="0"/>
                        </a:lnTo>
                        <a:lnTo>
                          <a:pt x="108010" y="108010"/>
                        </a:lnTo>
                        <a:lnTo>
                          <a:pt x="0" y="108010"/>
                        </a:lnTo>
                        <a:close/>
                      </a:path>
                    </a:pathLst>
                  </a:custGeom>
                  <a:solidFill>
                    <a:srgbClr val="000000">
                      <a:alpha val="0"/>
                    </a:srgbClr>
                  </a:solidFill>
                  <a:ln w="7560" cap="sq">
                    <a:noFill/>
                    <a:prstDash val="solid"/>
                    <a:miter/>
                  </a:ln>
                </p:spPr>
                <p:txBody>
                  <a:bodyPr/>
                  <a:lstStyle/>
                  <a:p>
                    <a:endParaRPr lang="en-US" noProof="0"/>
                  </a:p>
                </p:txBody>
              </p:sp>
              <p:pic>
                <p:nvPicPr>
                  <p:cNvPr id="240" name="Picture 239">
                    <a:extLst>
                      <a:ext uri="{FF2B5EF4-FFF2-40B4-BE49-F238E27FC236}">
                        <a16:creationId xmlns:a16="http://schemas.microsoft.com/office/drawing/2014/main" id="{74EA4E41-BBC4-7F58-2EC1-A15B2B562535}"/>
                      </a:ext>
                    </a:extLst>
                  </p:cNvPr>
                  <p:cNvPicPr>
                    <a:picLocks noChangeAspect="1"/>
                  </p:cNvPicPr>
                  <p:nvPr/>
                </p:nvPicPr>
                <p:blipFill>
                  <a:blip r:embed="rId4"/>
                  <a:stretch>
                    <a:fillRect/>
                  </a:stretch>
                </p:blipFill>
                <p:spPr>
                  <a:xfrm>
                    <a:off x="4502045" y="1521368"/>
                    <a:ext cx="108009" cy="108009"/>
                  </a:xfrm>
                  <a:custGeom>
                    <a:avLst/>
                    <a:gdLst>
                      <a:gd name="csX0" fmla="*/ 347 w 108009"/>
                      <a:gd name="csY0" fmla="*/ -119 h 108009"/>
                      <a:gd name="csX1" fmla="*/ 108357 w 108009"/>
                      <a:gd name="csY1" fmla="*/ -119 h 108009"/>
                      <a:gd name="csX2" fmla="*/ 108357 w 108009"/>
                      <a:gd name="csY2" fmla="*/ 107891 h 108009"/>
                      <a:gd name="csX3" fmla="*/ 347 w 108009"/>
                      <a:gd name="csY3" fmla="*/ 107891 h 108009"/>
                    </a:gdLst>
                    <a:ahLst/>
                    <a:cxnLst>
                      <a:cxn ang="0">
                        <a:pos x="csX0" y="csY0"/>
                      </a:cxn>
                      <a:cxn ang="0">
                        <a:pos x="csX1" y="csY1"/>
                      </a:cxn>
                      <a:cxn ang="0">
                        <a:pos x="csX2" y="csY2"/>
                      </a:cxn>
                      <a:cxn ang="0">
                        <a:pos x="csX3" y="csY3"/>
                      </a:cxn>
                    </a:cxnLst>
                    <a:rect l="l" t="t" r="r" b="b"/>
                    <a:pathLst>
                      <a:path w="108009" h="108009">
                        <a:moveTo>
                          <a:pt x="347" y="-119"/>
                        </a:moveTo>
                        <a:lnTo>
                          <a:pt x="108357" y="-119"/>
                        </a:lnTo>
                        <a:lnTo>
                          <a:pt x="108357" y="107891"/>
                        </a:lnTo>
                        <a:lnTo>
                          <a:pt x="347" y="107891"/>
                        </a:lnTo>
                        <a:close/>
                      </a:path>
                    </a:pathLst>
                  </a:custGeom>
                </p:spPr>
              </p:pic>
            </p:grpSp>
            <p:grpSp>
              <p:nvGrpSpPr>
                <p:cNvPr id="231" name="Graphic 266">
                  <a:extLst>
                    <a:ext uri="{FF2B5EF4-FFF2-40B4-BE49-F238E27FC236}">
                      <a16:creationId xmlns:a16="http://schemas.microsoft.com/office/drawing/2014/main" id="{F0493502-315A-8A4C-1521-CB734032C70E}"/>
                    </a:ext>
                  </a:extLst>
                </p:cNvPr>
                <p:cNvGrpSpPr/>
                <p:nvPr/>
              </p:nvGrpSpPr>
              <p:grpSpPr>
                <a:xfrm>
                  <a:off x="7890475" y="2296225"/>
                  <a:ext cx="92011" cy="85175"/>
                  <a:chOff x="4841016" y="1536489"/>
                  <a:chExt cx="108009" cy="108009"/>
                </a:xfrm>
                <a:noFill/>
              </p:grpSpPr>
              <p:sp>
                <p:nvSpPr>
                  <p:cNvPr id="237" name="Freeform: Shape 1236">
                    <a:extLst>
                      <a:ext uri="{FF2B5EF4-FFF2-40B4-BE49-F238E27FC236}">
                        <a16:creationId xmlns:a16="http://schemas.microsoft.com/office/drawing/2014/main" id="{11163785-5C29-8F73-6CC4-AB9033F05670}"/>
                      </a:ext>
                    </a:extLst>
                  </p:cNvPr>
                  <p:cNvSpPr/>
                  <p:nvPr/>
                </p:nvSpPr>
                <p:spPr>
                  <a:xfrm>
                    <a:off x="4841016" y="1536489"/>
                    <a:ext cx="108009" cy="108009"/>
                  </a:xfrm>
                  <a:custGeom>
                    <a:avLst/>
                    <a:gdLst>
                      <a:gd name="csX0" fmla="*/ 0 w 108009"/>
                      <a:gd name="csY0" fmla="*/ 2 h 108009"/>
                      <a:gd name="csX1" fmla="*/ 108010 w 108009"/>
                      <a:gd name="csY1" fmla="*/ 2 h 108009"/>
                      <a:gd name="csX2" fmla="*/ 108010 w 108009"/>
                      <a:gd name="csY2" fmla="*/ 108012 h 108009"/>
                      <a:gd name="csX3" fmla="*/ 0 w 108009"/>
                      <a:gd name="csY3" fmla="*/ 108012 h 108009"/>
                    </a:gdLst>
                    <a:ahLst/>
                    <a:cxnLst>
                      <a:cxn ang="0">
                        <a:pos x="csX0" y="csY0"/>
                      </a:cxn>
                      <a:cxn ang="0">
                        <a:pos x="csX1" y="csY1"/>
                      </a:cxn>
                      <a:cxn ang="0">
                        <a:pos x="csX2" y="csY2"/>
                      </a:cxn>
                      <a:cxn ang="0">
                        <a:pos x="csX3" y="csY3"/>
                      </a:cxn>
                    </a:cxnLst>
                    <a:rect l="l" t="t" r="r" b="b"/>
                    <a:pathLst>
                      <a:path w="108009" h="108009">
                        <a:moveTo>
                          <a:pt x="0" y="2"/>
                        </a:moveTo>
                        <a:lnTo>
                          <a:pt x="108010" y="2"/>
                        </a:lnTo>
                        <a:lnTo>
                          <a:pt x="108010" y="108012"/>
                        </a:lnTo>
                        <a:lnTo>
                          <a:pt x="0" y="108012"/>
                        </a:lnTo>
                        <a:close/>
                      </a:path>
                    </a:pathLst>
                  </a:custGeom>
                  <a:solidFill>
                    <a:srgbClr val="000000">
                      <a:alpha val="0"/>
                    </a:srgbClr>
                  </a:solidFill>
                  <a:ln w="7560" cap="sq">
                    <a:noFill/>
                    <a:prstDash val="solid"/>
                    <a:miter/>
                  </a:ln>
                </p:spPr>
                <p:txBody>
                  <a:bodyPr/>
                  <a:lstStyle/>
                  <a:p>
                    <a:endParaRPr lang="en-US" noProof="0"/>
                  </a:p>
                </p:txBody>
              </p:sp>
              <p:pic>
                <p:nvPicPr>
                  <p:cNvPr id="238" name="Picture 237">
                    <a:extLst>
                      <a:ext uri="{FF2B5EF4-FFF2-40B4-BE49-F238E27FC236}">
                        <a16:creationId xmlns:a16="http://schemas.microsoft.com/office/drawing/2014/main" id="{8ACFE746-E132-D6EE-75E1-4BAB1AF11727}"/>
                      </a:ext>
                    </a:extLst>
                  </p:cNvPr>
                  <p:cNvPicPr>
                    <a:picLocks noChangeAspect="1"/>
                  </p:cNvPicPr>
                  <p:nvPr/>
                </p:nvPicPr>
                <p:blipFill>
                  <a:blip r:embed="rId4"/>
                  <a:stretch>
                    <a:fillRect/>
                  </a:stretch>
                </p:blipFill>
                <p:spPr>
                  <a:xfrm>
                    <a:off x="4841016" y="1536489"/>
                    <a:ext cx="108009" cy="108009"/>
                  </a:xfrm>
                  <a:custGeom>
                    <a:avLst/>
                    <a:gdLst>
                      <a:gd name="csX0" fmla="*/ 391 w 108009"/>
                      <a:gd name="csY0" fmla="*/ -117 h 108009"/>
                      <a:gd name="csX1" fmla="*/ 108401 w 108009"/>
                      <a:gd name="csY1" fmla="*/ -117 h 108009"/>
                      <a:gd name="csX2" fmla="*/ 108401 w 108009"/>
                      <a:gd name="csY2" fmla="*/ 107893 h 108009"/>
                      <a:gd name="csX3" fmla="*/ 391 w 108009"/>
                      <a:gd name="csY3" fmla="*/ 107893 h 108009"/>
                    </a:gdLst>
                    <a:ahLst/>
                    <a:cxnLst>
                      <a:cxn ang="0">
                        <a:pos x="csX0" y="csY0"/>
                      </a:cxn>
                      <a:cxn ang="0">
                        <a:pos x="csX1" y="csY1"/>
                      </a:cxn>
                      <a:cxn ang="0">
                        <a:pos x="csX2" y="csY2"/>
                      </a:cxn>
                      <a:cxn ang="0">
                        <a:pos x="csX3" y="csY3"/>
                      </a:cxn>
                    </a:cxnLst>
                    <a:rect l="l" t="t" r="r" b="b"/>
                    <a:pathLst>
                      <a:path w="108009" h="108009">
                        <a:moveTo>
                          <a:pt x="391" y="-117"/>
                        </a:moveTo>
                        <a:lnTo>
                          <a:pt x="108401" y="-117"/>
                        </a:lnTo>
                        <a:lnTo>
                          <a:pt x="108401" y="107893"/>
                        </a:lnTo>
                        <a:lnTo>
                          <a:pt x="391" y="107893"/>
                        </a:lnTo>
                        <a:close/>
                      </a:path>
                    </a:pathLst>
                  </a:custGeom>
                </p:spPr>
              </p:pic>
            </p:grpSp>
            <p:grpSp>
              <p:nvGrpSpPr>
                <p:cNvPr id="232" name="Graphic 266">
                  <a:extLst>
                    <a:ext uri="{FF2B5EF4-FFF2-40B4-BE49-F238E27FC236}">
                      <a16:creationId xmlns:a16="http://schemas.microsoft.com/office/drawing/2014/main" id="{07FA56FD-B41D-C9A2-5D3D-8273092DC96B}"/>
                    </a:ext>
                  </a:extLst>
                </p:cNvPr>
                <p:cNvGrpSpPr/>
                <p:nvPr/>
              </p:nvGrpSpPr>
              <p:grpSpPr>
                <a:xfrm>
                  <a:off x="7890475" y="2284300"/>
                  <a:ext cx="92011" cy="85175"/>
                  <a:chOff x="4841016" y="1521368"/>
                  <a:chExt cx="108009" cy="108009"/>
                </a:xfrm>
                <a:solidFill>
                  <a:srgbClr val="000000">
                    <a:alpha val="0"/>
                  </a:srgbClr>
                </a:solidFill>
              </p:grpSpPr>
              <p:sp>
                <p:nvSpPr>
                  <p:cNvPr id="235" name="Freeform: Shape 1232">
                    <a:extLst>
                      <a:ext uri="{FF2B5EF4-FFF2-40B4-BE49-F238E27FC236}">
                        <a16:creationId xmlns:a16="http://schemas.microsoft.com/office/drawing/2014/main" id="{F28DE25A-4004-593D-9047-EE363286A469}"/>
                      </a:ext>
                    </a:extLst>
                  </p:cNvPr>
                  <p:cNvSpPr/>
                  <p:nvPr/>
                </p:nvSpPr>
                <p:spPr>
                  <a:xfrm>
                    <a:off x="4841016" y="1521368"/>
                    <a:ext cx="108009" cy="108009"/>
                  </a:xfrm>
                  <a:custGeom>
                    <a:avLst/>
                    <a:gdLst>
                      <a:gd name="csX0" fmla="*/ 0 w 108009"/>
                      <a:gd name="csY0" fmla="*/ 0 h 108009"/>
                      <a:gd name="csX1" fmla="*/ 108010 w 108009"/>
                      <a:gd name="csY1" fmla="*/ 0 h 108009"/>
                      <a:gd name="csX2" fmla="*/ 108010 w 108009"/>
                      <a:gd name="csY2" fmla="*/ 108010 h 108009"/>
                      <a:gd name="csX3" fmla="*/ 0 w 108009"/>
                      <a:gd name="csY3" fmla="*/ 108010 h 108009"/>
                    </a:gdLst>
                    <a:ahLst/>
                    <a:cxnLst>
                      <a:cxn ang="0">
                        <a:pos x="csX0" y="csY0"/>
                      </a:cxn>
                      <a:cxn ang="0">
                        <a:pos x="csX1" y="csY1"/>
                      </a:cxn>
                      <a:cxn ang="0">
                        <a:pos x="csX2" y="csY2"/>
                      </a:cxn>
                      <a:cxn ang="0">
                        <a:pos x="csX3" y="csY3"/>
                      </a:cxn>
                    </a:cxnLst>
                    <a:rect l="l" t="t" r="r" b="b"/>
                    <a:pathLst>
                      <a:path w="108009" h="108009">
                        <a:moveTo>
                          <a:pt x="0" y="0"/>
                        </a:moveTo>
                        <a:lnTo>
                          <a:pt x="108010" y="0"/>
                        </a:lnTo>
                        <a:lnTo>
                          <a:pt x="108010" y="108010"/>
                        </a:lnTo>
                        <a:lnTo>
                          <a:pt x="0" y="108010"/>
                        </a:lnTo>
                        <a:close/>
                      </a:path>
                    </a:pathLst>
                  </a:custGeom>
                  <a:solidFill>
                    <a:srgbClr val="000000">
                      <a:alpha val="0"/>
                    </a:srgbClr>
                  </a:solidFill>
                  <a:ln w="7560" cap="sq">
                    <a:noFill/>
                    <a:prstDash val="solid"/>
                    <a:miter/>
                  </a:ln>
                </p:spPr>
                <p:txBody>
                  <a:bodyPr/>
                  <a:lstStyle/>
                  <a:p>
                    <a:endParaRPr lang="en-US" noProof="0"/>
                  </a:p>
                </p:txBody>
              </p:sp>
              <p:pic>
                <p:nvPicPr>
                  <p:cNvPr id="236" name="Picture 235">
                    <a:extLst>
                      <a:ext uri="{FF2B5EF4-FFF2-40B4-BE49-F238E27FC236}">
                        <a16:creationId xmlns:a16="http://schemas.microsoft.com/office/drawing/2014/main" id="{16EDF525-983B-FCFC-C959-8D76A20F21C7}"/>
                      </a:ext>
                    </a:extLst>
                  </p:cNvPr>
                  <p:cNvPicPr>
                    <a:picLocks noChangeAspect="1"/>
                  </p:cNvPicPr>
                  <p:nvPr/>
                </p:nvPicPr>
                <p:blipFill>
                  <a:blip r:embed="rId4"/>
                  <a:stretch>
                    <a:fillRect/>
                  </a:stretch>
                </p:blipFill>
                <p:spPr>
                  <a:xfrm>
                    <a:off x="4841016" y="1521368"/>
                    <a:ext cx="108009" cy="108009"/>
                  </a:xfrm>
                  <a:custGeom>
                    <a:avLst/>
                    <a:gdLst>
                      <a:gd name="csX0" fmla="*/ 391 w 108009"/>
                      <a:gd name="csY0" fmla="*/ -119 h 108009"/>
                      <a:gd name="csX1" fmla="*/ 108401 w 108009"/>
                      <a:gd name="csY1" fmla="*/ -119 h 108009"/>
                      <a:gd name="csX2" fmla="*/ 108401 w 108009"/>
                      <a:gd name="csY2" fmla="*/ 107891 h 108009"/>
                      <a:gd name="csX3" fmla="*/ 391 w 108009"/>
                      <a:gd name="csY3" fmla="*/ 107891 h 108009"/>
                    </a:gdLst>
                    <a:ahLst/>
                    <a:cxnLst>
                      <a:cxn ang="0">
                        <a:pos x="csX0" y="csY0"/>
                      </a:cxn>
                      <a:cxn ang="0">
                        <a:pos x="csX1" y="csY1"/>
                      </a:cxn>
                      <a:cxn ang="0">
                        <a:pos x="csX2" y="csY2"/>
                      </a:cxn>
                      <a:cxn ang="0">
                        <a:pos x="csX3" y="csY3"/>
                      </a:cxn>
                    </a:cxnLst>
                    <a:rect l="l" t="t" r="r" b="b"/>
                    <a:pathLst>
                      <a:path w="108009" h="108009">
                        <a:moveTo>
                          <a:pt x="391" y="-119"/>
                        </a:moveTo>
                        <a:lnTo>
                          <a:pt x="108401" y="-119"/>
                        </a:lnTo>
                        <a:lnTo>
                          <a:pt x="108401" y="107891"/>
                        </a:lnTo>
                        <a:lnTo>
                          <a:pt x="391" y="107891"/>
                        </a:lnTo>
                        <a:close/>
                      </a:path>
                    </a:pathLst>
                  </a:custGeom>
                </p:spPr>
              </p:pic>
            </p:grpSp>
            <p:sp>
              <p:nvSpPr>
                <p:cNvPr id="233" name="Freeform: Shape 1228">
                  <a:extLst>
                    <a:ext uri="{FF2B5EF4-FFF2-40B4-BE49-F238E27FC236}">
                      <a16:creationId xmlns:a16="http://schemas.microsoft.com/office/drawing/2014/main" id="{25C730A7-7484-6D96-810C-B739ED1DFCD9}"/>
                    </a:ext>
                  </a:extLst>
                </p:cNvPr>
                <p:cNvSpPr/>
                <p:nvPr/>
              </p:nvSpPr>
              <p:spPr>
                <a:xfrm>
                  <a:off x="7693705" y="2326888"/>
                  <a:ext cx="196769" cy="5962"/>
                </a:xfrm>
                <a:custGeom>
                  <a:avLst/>
                  <a:gdLst>
                    <a:gd name="csX0" fmla="*/ 0 w 230981"/>
                    <a:gd name="csY0" fmla="*/ 0 h 7560"/>
                    <a:gd name="csX1" fmla="*/ 230981 w 230981"/>
                    <a:gd name="csY1" fmla="*/ 0 h 7560"/>
                  </a:gdLst>
                  <a:ahLst/>
                  <a:cxnLst>
                    <a:cxn ang="0">
                      <a:pos x="csX0" y="csY0"/>
                    </a:cxn>
                    <a:cxn ang="0">
                      <a:pos x="csX1" y="csY1"/>
                    </a:cxn>
                  </a:cxnLst>
                  <a:rect l="l" t="t" r="r" b="b"/>
                  <a:pathLst>
                    <a:path w="230981" h="7560">
                      <a:moveTo>
                        <a:pt x="0" y="0"/>
                      </a:moveTo>
                      <a:lnTo>
                        <a:pt x="230981" y="0"/>
                      </a:lnTo>
                    </a:path>
                  </a:pathLst>
                </a:custGeom>
                <a:solidFill>
                  <a:srgbClr val="000000">
                    <a:alpha val="0"/>
                  </a:srgbClr>
                </a:solidFill>
                <a:ln w="7560" cap="sq">
                  <a:noFill/>
                  <a:prstDash val="solid"/>
                  <a:miter/>
                </a:ln>
              </p:spPr>
              <p:txBody>
                <a:bodyPr/>
                <a:lstStyle/>
                <a:p>
                  <a:endParaRPr lang="en-US" noProof="0"/>
                </a:p>
              </p:txBody>
            </p:sp>
            <p:sp>
              <p:nvSpPr>
                <p:cNvPr id="234" name="Freeform: Shape 1230">
                  <a:extLst>
                    <a:ext uri="{FF2B5EF4-FFF2-40B4-BE49-F238E27FC236}">
                      <a16:creationId xmlns:a16="http://schemas.microsoft.com/office/drawing/2014/main" id="{96E9C2F4-D6A2-5990-9D9C-7E28E4D40BC5}"/>
                    </a:ext>
                  </a:extLst>
                </p:cNvPr>
                <p:cNvSpPr/>
                <p:nvPr/>
              </p:nvSpPr>
              <p:spPr>
                <a:xfrm>
                  <a:off x="7693705" y="2326888"/>
                  <a:ext cx="196769" cy="5962"/>
                </a:xfrm>
                <a:custGeom>
                  <a:avLst/>
                  <a:gdLst>
                    <a:gd name="csX0" fmla="*/ 0 w 230981"/>
                    <a:gd name="csY0" fmla="*/ 0 h 7560"/>
                    <a:gd name="csX1" fmla="*/ 230981 w 230981"/>
                    <a:gd name="csY1" fmla="*/ 0 h 7560"/>
                  </a:gdLst>
                  <a:ahLst/>
                  <a:cxnLst>
                    <a:cxn ang="0">
                      <a:pos x="csX0" y="csY0"/>
                    </a:cxn>
                    <a:cxn ang="0">
                      <a:pos x="csX1" y="csY1"/>
                    </a:cxn>
                  </a:cxnLst>
                  <a:rect l="l" t="t" r="r" b="b"/>
                  <a:pathLst>
                    <a:path w="230981" h="7560">
                      <a:moveTo>
                        <a:pt x="0" y="0"/>
                      </a:moveTo>
                      <a:lnTo>
                        <a:pt x="230981" y="0"/>
                      </a:lnTo>
                    </a:path>
                  </a:pathLst>
                </a:custGeom>
                <a:noFill/>
                <a:ln w="7560" cap="flat">
                  <a:solidFill>
                    <a:srgbClr val="980000"/>
                  </a:solidFill>
                  <a:prstDash val="solid"/>
                  <a:round/>
                </a:ln>
              </p:spPr>
              <p:txBody>
                <a:bodyPr/>
                <a:lstStyle/>
                <a:p>
                  <a:endParaRPr lang="en-US" noProof="0"/>
                </a:p>
              </p:txBody>
            </p:sp>
          </p:grpSp>
          <p:sp>
            <p:nvSpPr>
              <p:cNvPr id="228" name="Freeform: Shape 1220">
                <a:extLst>
                  <a:ext uri="{FF2B5EF4-FFF2-40B4-BE49-F238E27FC236}">
                    <a16:creationId xmlns:a16="http://schemas.microsoft.com/office/drawing/2014/main" id="{03DDBD59-F9FA-5E62-1C64-B44E9729E688}"/>
                  </a:ext>
                </a:extLst>
              </p:cNvPr>
              <p:cNvSpPr/>
              <p:nvPr/>
            </p:nvSpPr>
            <p:spPr>
              <a:xfrm>
                <a:off x="8102734" y="2291798"/>
                <a:ext cx="627005" cy="88407"/>
              </a:xfrm>
              <a:custGeom>
                <a:avLst/>
                <a:gdLst>
                  <a:gd name="csX0" fmla="*/ 0 w 736023"/>
                  <a:gd name="csY0" fmla="*/ 86591 h 112107"/>
                  <a:gd name="csX1" fmla="*/ 0 w 736023"/>
                  <a:gd name="csY1" fmla="*/ 0 h 112107"/>
                  <a:gd name="csX2" fmla="*/ 62610 w 736023"/>
                  <a:gd name="csY2" fmla="*/ 0 h 112107"/>
                  <a:gd name="csX3" fmla="*/ 62610 w 736023"/>
                  <a:gd name="csY3" fmla="*/ 10159 h 112107"/>
                  <a:gd name="csX4" fmla="*/ 11459 w 736023"/>
                  <a:gd name="csY4" fmla="*/ 10159 h 112107"/>
                  <a:gd name="csX5" fmla="*/ 11459 w 736023"/>
                  <a:gd name="csY5" fmla="*/ 36739 h 112107"/>
                  <a:gd name="csX6" fmla="*/ 59421 w 736023"/>
                  <a:gd name="csY6" fmla="*/ 36739 h 112107"/>
                  <a:gd name="csX7" fmla="*/ 59421 w 736023"/>
                  <a:gd name="csY7" fmla="*/ 46899 h 112107"/>
                  <a:gd name="csX8" fmla="*/ 11459 w 736023"/>
                  <a:gd name="csY8" fmla="*/ 46899 h 112107"/>
                  <a:gd name="csX9" fmla="*/ 11459 w 736023"/>
                  <a:gd name="csY9" fmla="*/ 76313 h 112107"/>
                  <a:gd name="csX10" fmla="*/ 64618 w 736023"/>
                  <a:gd name="csY10" fmla="*/ 76313 h 112107"/>
                  <a:gd name="csX11" fmla="*/ 64618 w 736023"/>
                  <a:gd name="csY11" fmla="*/ 86591 h 112107"/>
                  <a:gd name="csX12" fmla="*/ 0 w 736023"/>
                  <a:gd name="csY12" fmla="*/ 86591 h 112107"/>
                  <a:gd name="csX13" fmla="*/ 79149 w 736023"/>
                  <a:gd name="csY13" fmla="*/ 86591 h 112107"/>
                  <a:gd name="csX14" fmla="*/ 79149 w 736023"/>
                  <a:gd name="csY14" fmla="*/ 23863 h 112107"/>
                  <a:gd name="csX15" fmla="*/ 88717 w 736023"/>
                  <a:gd name="csY15" fmla="*/ 23863 h 112107"/>
                  <a:gd name="csX16" fmla="*/ 88717 w 736023"/>
                  <a:gd name="csY16" fmla="*/ 32723 h 112107"/>
                  <a:gd name="csX17" fmla="*/ 108682 w 736023"/>
                  <a:gd name="csY17" fmla="*/ 22445 h 112107"/>
                  <a:gd name="csX18" fmla="*/ 119077 w 736023"/>
                  <a:gd name="csY18" fmla="*/ 24453 h 112107"/>
                  <a:gd name="csX19" fmla="*/ 126165 w 736023"/>
                  <a:gd name="csY19" fmla="*/ 29769 h 112107"/>
                  <a:gd name="csX20" fmla="*/ 129473 w 736023"/>
                  <a:gd name="csY20" fmla="*/ 37684 h 112107"/>
                  <a:gd name="csX21" fmla="*/ 130064 w 736023"/>
                  <a:gd name="csY21" fmla="*/ 47962 h 112107"/>
                  <a:gd name="csX22" fmla="*/ 130064 w 736023"/>
                  <a:gd name="csY22" fmla="*/ 86591 h 112107"/>
                  <a:gd name="csX23" fmla="*/ 119432 w 736023"/>
                  <a:gd name="csY23" fmla="*/ 86591 h 112107"/>
                  <a:gd name="csX24" fmla="*/ 119432 w 736023"/>
                  <a:gd name="csY24" fmla="*/ 48434 h 112107"/>
                  <a:gd name="csX25" fmla="*/ 118132 w 736023"/>
                  <a:gd name="csY25" fmla="*/ 38747 h 112107"/>
                  <a:gd name="csX26" fmla="*/ 113761 w 736023"/>
                  <a:gd name="csY26" fmla="*/ 33550 h 112107"/>
                  <a:gd name="csX27" fmla="*/ 106437 w 736023"/>
                  <a:gd name="csY27" fmla="*/ 31659 h 112107"/>
                  <a:gd name="csX28" fmla="*/ 94624 w 736023"/>
                  <a:gd name="csY28" fmla="*/ 36030 h 112107"/>
                  <a:gd name="csX29" fmla="*/ 89781 w 736023"/>
                  <a:gd name="csY29" fmla="*/ 52333 h 112107"/>
                  <a:gd name="csX30" fmla="*/ 89781 w 736023"/>
                  <a:gd name="csY30" fmla="*/ 86591 h 112107"/>
                  <a:gd name="csX31" fmla="*/ 79149 w 736023"/>
                  <a:gd name="csY31" fmla="*/ 86591 h 112107"/>
                  <a:gd name="csX32" fmla="*/ 169579 w 736023"/>
                  <a:gd name="csY32" fmla="*/ 77022 h 112107"/>
                  <a:gd name="csX33" fmla="*/ 171115 w 736023"/>
                  <a:gd name="csY33" fmla="*/ 86473 h 112107"/>
                  <a:gd name="csX34" fmla="*/ 163082 w 736023"/>
                  <a:gd name="csY34" fmla="*/ 87418 h 112107"/>
                  <a:gd name="csX35" fmla="*/ 154104 w 736023"/>
                  <a:gd name="csY35" fmla="*/ 85646 h 112107"/>
                  <a:gd name="csX36" fmla="*/ 149615 w 736023"/>
                  <a:gd name="csY36" fmla="*/ 80803 h 112107"/>
                  <a:gd name="csX37" fmla="*/ 148315 w 736023"/>
                  <a:gd name="csY37" fmla="*/ 68162 h 112107"/>
                  <a:gd name="csX38" fmla="*/ 148315 w 736023"/>
                  <a:gd name="csY38" fmla="*/ 32132 h 112107"/>
                  <a:gd name="csX39" fmla="*/ 140518 w 736023"/>
                  <a:gd name="csY39" fmla="*/ 32132 h 112107"/>
                  <a:gd name="csX40" fmla="*/ 140518 w 736023"/>
                  <a:gd name="csY40" fmla="*/ 23863 h 112107"/>
                  <a:gd name="csX41" fmla="*/ 148315 w 736023"/>
                  <a:gd name="csY41" fmla="*/ 23863 h 112107"/>
                  <a:gd name="csX42" fmla="*/ 148315 w 736023"/>
                  <a:gd name="csY42" fmla="*/ 8269 h 112107"/>
                  <a:gd name="csX43" fmla="*/ 158947 w 736023"/>
                  <a:gd name="csY43" fmla="*/ 1890 h 112107"/>
                  <a:gd name="csX44" fmla="*/ 158947 w 736023"/>
                  <a:gd name="csY44" fmla="*/ 23863 h 112107"/>
                  <a:gd name="csX45" fmla="*/ 169579 w 736023"/>
                  <a:gd name="csY45" fmla="*/ 23863 h 112107"/>
                  <a:gd name="csX46" fmla="*/ 169579 w 736023"/>
                  <a:gd name="csY46" fmla="*/ 32132 h 112107"/>
                  <a:gd name="csX47" fmla="*/ 158947 w 736023"/>
                  <a:gd name="csY47" fmla="*/ 32132 h 112107"/>
                  <a:gd name="csX48" fmla="*/ 158947 w 736023"/>
                  <a:gd name="csY48" fmla="*/ 68753 h 112107"/>
                  <a:gd name="csX49" fmla="*/ 159420 w 736023"/>
                  <a:gd name="csY49" fmla="*/ 74660 h 112107"/>
                  <a:gd name="csX50" fmla="*/ 161310 w 736023"/>
                  <a:gd name="csY50" fmla="*/ 76786 h 112107"/>
                  <a:gd name="csX51" fmla="*/ 164972 w 736023"/>
                  <a:gd name="csY51" fmla="*/ 77495 h 112107"/>
                  <a:gd name="csX52" fmla="*/ 169579 w 736023"/>
                  <a:gd name="csY52" fmla="*/ 77022 h 112107"/>
                  <a:gd name="csX53" fmla="*/ 220907 w 736023"/>
                  <a:gd name="csY53" fmla="*/ 78794 h 112107"/>
                  <a:gd name="csX54" fmla="*/ 209567 w 736023"/>
                  <a:gd name="csY54" fmla="*/ 86000 h 112107"/>
                  <a:gd name="csX55" fmla="*/ 197872 w 736023"/>
                  <a:gd name="csY55" fmla="*/ 88009 h 112107"/>
                  <a:gd name="csX56" fmla="*/ 181924 w 736023"/>
                  <a:gd name="csY56" fmla="*/ 82929 h 112107"/>
                  <a:gd name="csX57" fmla="*/ 176372 w 736023"/>
                  <a:gd name="csY57" fmla="*/ 70052 h 112107"/>
                  <a:gd name="csX58" fmla="*/ 178498 w 736023"/>
                  <a:gd name="csY58" fmla="*/ 61665 h 112107"/>
                  <a:gd name="csX59" fmla="*/ 183932 w 736023"/>
                  <a:gd name="csY59" fmla="*/ 55522 h 112107"/>
                  <a:gd name="csX60" fmla="*/ 191611 w 736023"/>
                  <a:gd name="csY60" fmla="*/ 51978 h 112107"/>
                  <a:gd name="csX61" fmla="*/ 201061 w 736023"/>
                  <a:gd name="csY61" fmla="*/ 50443 h 112107"/>
                  <a:gd name="csX62" fmla="*/ 220081 w 736023"/>
                  <a:gd name="csY62" fmla="*/ 46780 h 112107"/>
                  <a:gd name="csX63" fmla="*/ 220081 w 736023"/>
                  <a:gd name="csY63" fmla="*/ 43945 h 112107"/>
                  <a:gd name="csX64" fmla="*/ 217127 w 736023"/>
                  <a:gd name="csY64" fmla="*/ 34849 h 112107"/>
                  <a:gd name="csX65" fmla="*/ 204960 w 736023"/>
                  <a:gd name="csY65" fmla="*/ 31187 h 112107"/>
                  <a:gd name="csX66" fmla="*/ 193855 w 736023"/>
                  <a:gd name="csY66" fmla="*/ 33904 h 112107"/>
                  <a:gd name="csX67" fmla="*/ 188657 w 736023"/>
                  <a:gd name="csY67" fmla="*/ 43118 h 112107"/>
                  <a:gd name="csX68" fmla="*/ 178262 w 736023"/>
                  <a:gd name="csY68" fmla="*/ 41701 h 112107"/>
                  <a:gd name="csX69" fmla="*/ 182869 w 736023"/>
                  <a:gd name="csY69" fmla="*/ 30951 h 112107"/>
                  <a:gd name="csX70" fmla="*/ 192319 w 736023"/>
                  <a:gd name="csY70" fmla="*/ 24690 h 112107"/>
                  <a:gd name="csX71" fmla="*/ 206495 w 736023"/>
                  <a:gd name="csY71" fmla="*/ 22445 h 112107"/>
                  <a:gd name="csX72" fmla="*/ 219490 w 736023"/>
                  <a:gd name="csY72" fmla="*/ 24335 h 112107"/>
                  <a:gd name="csX73" fmla="*/ 226932 w 736023"/>
                  <a:gd name="csY73" fmla="*/ 29061 h 112107"/>
                  <a:gd name="csX74" fmla="*/ 230240 w 736023"/>
                  <a:gd name="csY74" fmla="*/ 36267 h 112107"/>
                  <a:gd name="csX75" fmla="*/ 230831 w 736023"/>
                  <a:gd name="csY75" fmla="*/ 46072 h 112107"/>
                  <a:gd name="csX76" fmla="*/ 230831 w 736023"/>
                  <a:gd name="csY76" fmla="*/ 60247 h 112107"/>
                  <a:gd name="csX77" fmla="*/ 231421 w 736023"/>
                  <a:gd name="csY77" fmla="*/ 79031 h 112107"/>
                  <a:gd name="csX78" fmla="*/ 234138 w 736023"/>
                  <a:gd name="csY78" fmla="*/ 86591 h 112107"/>
                  <a:gd name="csX79" fmla="*/ 223034 w 736023"/>
                  <a:gd name="csY79" fmla="*/ 86591 h 112107"/>
                  <a:gd name="csX80" fmla="*/ 220907 w 736023"/>
                  <a:gd name="csY80" fmla="*/ 78794 h 112107"/>
                  <a:gd name="csX81" fmla="*/ 220081 w 736023"/>
                  <a:gd name="csY81" fmla="*/ 55050 h 112107"/>
                  <a:gd name="csX82" fmla="*/ 202715 w 736023"/>
                  <a:gd name="csY82" fmla="*/ 59066 h 112107"/>
                  <a:gd name="csX83" fmla="*/ 193383 w 736023"/>
                  <a:gd name="csY83" fmla="*/ 61193 h 112107"/>
                  <a:gd name="csX84" fmla="*/ 189130 w 736023"/>
                  <a:gd name="csY84" fmla="*/ 64737 h 112107"/>
                  <a:gd name="csX85" fmla="*/ 187712 w 736023"/>
                  <a:gd name="csY85" fmla="*/ 69698 h 112107"/>
                  <a:gd name="csX86" fmla="*/ 190902 w 736023"/>
                  <a:gd name="csY86" fmla="*/ 76786 h 112107"/>
                  <a:gd name="csX87" fmla="*/ 200352 w 736023"/>
                  <a:gd name="csY87" fmla="*/ 79621 h 112107"/>
                  <a:gd name="csX88" fmla="*/ 211221 w 736023"/>
                  <a:gd name="csY88" fmla="*/ 77022 h 112107"/>
                  <a:gd name="csX89" fmla="*/ 218309 w 736023"/>
                  <a:gd name="csY89" fmla="*/ 69580 h 112107"/>
                  <a:gd name="csX90" fmla="*/ 220081 w 736023"/>
                  <a:gd name="csY90" fmla="*/ 58948 h 112107"/>
                  <a:gd name="csX91" fmla="*/ 220081 w 736023"/>
                  <a:gd name="csY91" fmla="*/ 55050 h 112107"/>
                  <a:gd name="csX92" fmla="*/ 247310 w 736023"/>
                  <a:gd name="csY92" fmla="*/ 86591 h 112107"/>
                  <a:gd name="csX93" fmla="*/ 247310 w 736023"/>
                  <a:gd name="csY93" fmla="*/ 23863 h 112107"/>
                  <a:gd name="csX94" fmla="*/ 256879 w 736023"/>
                  <a:gd name="csY94" fmla="*/ 23863 h 112107"/>
                  <a:gd name="csX95" fmla="*/ 256879 w 736023"/>
                  <a:gd name="csY95" fmla="*/ 32723 h 112107"/>
                  <a:gd name="csX96" fmla="*/ 276843 w 736023"/>
                  <a:gd name="csY96" fmla="*/ 22445 h 112107"/>
                  <a:gd name="csX97" fmla="*/ 287239 w 736023"/>
                  <a:gd name="csY97" fmla="*/ 24453 h 112107"/>
                  <a:gd name="csX98" fmla="*/ 294327 w 736023"/>
                  <a:gd name="csY98" fmla="*/ 29769 h 112107"/>
                  <a:gd name="csX99" fmla="*/ 297634 w 736023"/>
                  <a:gd name="csY99" fmla="*/ 37684 h 112107"/>
                  <a:gd name="csX100" fmla="*/ 298225 w 736023"/>
                  <a:gd name="csY100" fmla="*/ 47962 h 112107"/>
                  <a:gd name="csX101" fmla="*/ 298225 w 736023"/>
                  <a:gd name="csY101" fmla="*/ 86591 h 112107"/>
                  <a:gd name="csX102" fmla="*/ 287593 w 736023"/>
                  <a:gd name="csY102" fmla="*/ 86591 h 112107"/>
                  <a:gd name="csX103" fmla="*/ 287593 w 736023"/>
                  <a:gd name="csY103" fmla="*/ 48434 h 112107"/>
                  <a:gd name="csX104" fmla="*/ 286294 w 736023"/>
                  <a:gd name="csY104" fmla="*/ 38747 h 112107"/>
                  <a:gd name="csX105" fmla="*/ 281923 w 736023"/>
                  <a:gd name="csY105" fmla="*/ 33550 h 112107"/>
                  <a:gd name="csX106" fmla="*/ 274599 w 736023"/>
                  <a:gd name="csY106" fmla="*/ 31659 h 112107"/>
                  <a:gd name="csX107" fmla="*/ 262785 w 736023"/>
                  <a:gd name="csY107" fmla="*/ 36030 h 112107"/>
                  <a:gd name="csX108" fmla="*/ 257942 w 736023"/>
                  <a:gd name="csY108" fmla="*/ 52333 h 112107"/>
                  <a:gd name="csX109" fmla="*/ 257942 w 736023"/>
                  <a:gd name="csY109" fmla="*/ 86591 h 112107"/>
                  <a:gd name="csX110" fmla="*/ 247310 w 736023"/>
                  <a:gd name="csY110" fmla="*/ 86591 h 112107"/>
                  <a:gd name="csX111" fmla="*/ 312578 w 736023"/>
                  <a:gd name="csY111" fmla="*/ 91789 h 112107"/>
                  <a:gd name="csX112" fmla="*/ 322974 w 736023"/>
                  <a:gd name="csY112" fmla="*/ 93325 h 112107"/>
                  <a:gd name="csX113" fmla="*/ 326518 w 736023"/>
                  <a:gd name="csY113" fmla="*/ 100294 h 112107"/>
                  <a:gd name="csX114" fmla="*/ 337386 w 736023"/>
                  <a:gd name="csY114" fmla="*/ 103248 h 112107"/>
                  <a:gd name="csX115" fmla="*/ 348727 w 736023"/>
                  <a:gd name="csY115" fmla="*/ 100294 h 112107"/>
                  <a:gd name="csX116" fmla="*/ 354161 w 736023"/>
                  <a:gd name="csY116" fmla="*/ 92025 h 112107"/>
                  <a:gd name="csX117" fmla="*/ 354988 w 736023"/>
                  <a:gd name="csY117" fmla="*/ 78322 h 112107"/>
                  <a:gd name="csX118" fmla="*/ 337622 w 736023"/>
                  <a:gd name="csY118" fmla="*/ 86591 h 112107"/>
                  <a:gd name="csX119" fmla="*/ 317540 w 736023"/>
                  <a:gd name="csY119" fmla="*/ 77259 h 112107"/>
                  <a:gd name="csX120" fmla="*/ 310452 w 736023"/>
                  <a:gd name="csY120" fmla="*/ 54813 h 112107"/>
                  <a:gd name="csX121" fmla="*/ 313641 w 736023"/>
                  <a:gd name="csY121" fmla="*/ 38275 h 112107"/>
                  <a:gd name="csX122" fmla="*/ 323092 w 736023"/>
                  <a:gd name="csY122" fmla="*/ 26580 h 112107"/>
                  <a:gd name="csX123" fmla="*/ 337622 w 736023"/>
                  <a:gd name="csY123" fmla="*/ 22445 h 112107"/>
                  <a:gd name="csX124" fmla="*/ 355933 w 736023"/>
                  <a:gd name="csY124" fmla="*/ 31423 h 112107"/>
                  <a:gd name="csX125" fmla="*/ 355933 w 736023"/>
                  <a:gd name="csY125" fmla="*/ 23863 h 112107"/>
                  <a:gd name="csX126" fmla="*/ 365738 w 736023"/>
                  <a:gd name="csY126" fmla="*/ 23863 h 112107"/>
                  <a:gd name="csX127" fmla="*/ 365738 w 736023"/>
                  <a:gd name="csY127" fmla="*/ 78085 h 112107"/>
                  <a:gd name="csX128" fmla="*/ 362784 w 736023"/>
                  <a:gd name="csY128" fmla="*/ 98877 h 112107"/>
                  <a:gd name="csX129" fmla="*/ 353334 w 736023"/>
                  <a:gd name="csY129" fmla="*/ 108564 h 112107"/>
                  <a:gd name="csX130" fmla="*/ 337386 w 736023"/>
                  <a:gd name="csY130" fmla="*/ 112108 h 112107"/>
                  <a:gd name="csX131" fmla="*/ 319194 w 736023"/>
                  <a:gd name="csY131" fmla="*/ 107028 h 112107"/>
                  <a:gd name="csX132" fmla="*/ 312578 w 736023"/>
                  <a:gd name="csY132" fmla="*/ 91789 h 112107"/>
                  <a:gd name="csX133" fmla="*/ 321438 w 736023"/>
                  <a:gd name="csY133" fmla="*/ 54105 h 112107"/>
                  <a:gd name="csX134" fmla="*/ 326281 w 736023"/>
                  <a:gd name="csY134" fmla="*/ 72061 h 112107"/>
                  <a:gd name="csX135" fmla="*/ 338567 w 736023"/>
                  <a:gd name="csY135" fmla="*/ 77731 h 112107"/>
                  <a:gd name="csX136" fmla="*/ 350853 w 736023"/>
                  <a:gd name="csY136" fmla="*/ 72179 h 112107"/>
                  <a:gd name="csX137" fmla="*/ 355815 w 736023"/>
                  <a:gd name="csY137" fmla="*/ 54459 h 112107"/>
                  <a:gd name="csX138" fmla="*/ 350735 w 736023"/>
                  <a:gd name="csY138" fmla="*/ 37094 h 112107"/>
                  <a:gd name="csX139" fmla="*/ 338449 w 736023"/>
                  <a:gd name="csY139" fmla="*/ 31187 h 112107"/>
                  <a:gd name="csX140" fmla="*/ 326400 w 736023"/>
                  <a:gd name="csY140" fmla="*/ 36975 h 112107"/>
                  <a:gd name="csX141" fmla="*/ 321438 w 736023"/>
                  <a:gd name="csY141" fmla="*/ 54105 h 112107"/>
                  <a:gd name="csX142" fmla="*/ 381626 w 736023"/>
                  <a:gd name="csY142" fmla="*/ 86591 h 112107"/>
                  <a:gd name="csX143" fmla="*/ 381626 w 736023"/>
                  <a:gd name="csY143" fmla="*/ 0 h 112107"/>
                  <a:gd name="csX144" fmla="*/ 392258 w 736023"/>
                  <a:gd name="csY144" fmla="*/ 0 h 112107"/>
                  <a:gd name="csX145" fmla="*/ 392258 w 736023"/>
                  <a:gd name="csY145" fmla="*/ 86591 h 112107"/>
                  <a:gd name="csX146" fmla="*/ 381626 w 736023"/>
                  <a:gd name="csY146" fmla="*/ 86591 h 112107"/>
                  <a:gd name="csX147" fmla="*/ 451620 w 736023"/>
                  <a:gd name="csY147" fmla="*/ 66390 h 112107"/>
                  <a:gd name="csX148" fmla="*/ 462606 w 736023"/>
                  <a:gd name="csY148" fmla="*/ 67690 h 112107"/>
                  <a:gd name="csX149" fmla="*/ 452919 w 736023"/>
                  <a:gd name="csY149" fmla="*/ 82693 h 112107"/>
                  <a:gd name="csX150" fmla="*/ 435081 w 736023"/>
                  <a:gd name="csY150" fmla="*/ 88009 h 112107"/>
                  <a:gd name="csX151" fmla="*/ 413227 w 736023"/>
                  <a:gd name="csY151" fmla="*/ 79503 h 112107"/>
                  <a:gd name="csX152" fmla="*/ 405194 w 736023"/>
                  <a:gd name="csY152" fmla="*/ 55758 h 112107"/>
                  <a:gd name="csX153" fmla="*/ 413345 w 736023"/>
                  <a:gd name="csY153" fmla="*/ 31187 h 112107"/>
                  <a:gd name="csX154" fmla="*/ 434491 w 736023"/>
                  <a:gd name="csY154" fmla="*/ 22445 h 112107"/>
                  <a:gd name="csX155" fmla="*/ 454928 w 736023"/>
                  <a:gd name="csY155" fmla="*/ 31069 h 112107"/>
                  <a:gd name="csX156" fmla="*/ 462961 w 736023"/>
                  <a:gd name="csY156" fmla="*/ 55050 h 112107"/>
                  <a:gd name="csX157" fmla="*/ 462961 w 736023"/>
                  <a:gd name="csY157" fmla="*/ 57885 h 112107"/>
                  <a:gd name="csX158" fmla="*/ 416180 w 736023"/>
                  <a:gd name="csY158" fmla="*/ 57885 h 112107"/>
                  <a:gd name="csX159" fmla="*/ 421969 w 736023"/>
                  <a:gd name="csY159" fmla="*/ 73833 h 112107"/>
                  <a:gd name="csX160" fmla="*/ 435081 w 736023"/>
                  <a:gd name="csY160" fmla="*/ 79267 h 112107"/>
                  <a:gd name="csX161" fmla="*/ 445123 w 736023"/>
                  <a:gd name="csY161" fmla="*/ 76195 h 112107"/>
                  <a:gd name="csX162" fmla="*/ 451620 w 736023"/>
                  <a:gd name="csY162" fmla="*/ 66390 h 112107"/>
                  <a:gd name="csX163" fmla="*/ 416771 w 736023"/>
                  <a:gd name="csY163" fmla="*/ 49143 h 112107"/>
                  <a:gd name="csX164" fmla="*/ 451738 w 736023"/>
                  <a:gd name="csY164" fmla="*/ 49143 h 112107"/>
                  <a:gd name="csX165" fmla="*/ 447722 w 736023"/>
                  <a:gd name="csY165" fmla="*/ 37330 h 112107"/>
                  <a:gd name="csX166" fmla="*/ 434609 w 736023"/>
                  <a:gd name="csY166" fmla="*/ 31187 h 112107"/>
                  <a:gd name="csX167" fmla="*/ 422205 w 736023"/>
                  <a:gd name="csY167" fmla="*/ 36148 h 112107"/>
                  <a:gd name="csX168" fmla="*/ 416771 w 736023"/>
                  <a:gd name="csY168" fmla="*/ 49143 h 112107"/>
                  <a:gd name="csX169" fmla="*/ 476014 w 736023"/>
                  <a:gd name="csY169" fmla="*/ 86591 h 112107"/>
                  <a:gd name="csX170" fmla="*/ 476014 w 736023"/>
                  <a:gd name="csY170" fmla="*/ 23863 h 112107"/>
                  <a:gd name="csX171" fmla="*/ 485465 w 736023"/>
                  <a:gd name="csY171" fmla="*/ 23863 h 112107"/>
                  <a:gd name="csX172" fmla="*/ 485465 w 736023"/>
                  <a:gd name="csY172" fmla="*/ 32605 h 112107"/>
                  <a:gd name="csX173" fmla="*/ 493262 w 736023"/>
                  <a:gd name="csY173" fmla="*/ 25280 h 112107"/>
                  <a:gd name="csX174" fmla="*/ 504484 w 736023"/>
                  <a:gd name="csY174" fmla="*/ 22445 h 112107"/>
                  <a:gd name="csX175" fmla="*/ 515943 w 736023"/>
                  <a:gd name="csY175" fmla="*/ 25398 h 112107"/>
                  <a:gd name="csX176" fmla="*/ 522204 w 736023"/>
                  <a:gd name="csY176" fmla="*/ 33431 h 112107"/>
                  <a:gd name="csX177" fmla="*/ 541578 w 736023"/>
                  <a:gd name="csY177" fmla="*/ 22445 h 112107"/>
                  <a:gd name="csX178" fmla="*/ 555872 w 736023"/>
                  <a:gd name="csY178" fmla="*/ 27643 h 112107"/>
                  <a:gd name="csX179" fmla="*/ 560951 w 736023"/>
                  <a:gd name="csY179" fmla="*/ 43473 h 112107"/>
                  <a:gd name="csX180" fmla="*/ 560951 w 736023"/>
                  <a:gd name="csY180" fmla="*/ 86591 h 112107"/>
                  <a:gd name="csX181" fmla="*/ 550438 w 736023"/>
                  <a:gd name="csY181" fmla="*/ 86591 h 112107"/>
                  <a:gd name="csX182" fmla="*/ 550438 w 736023"/>
                  <a:gd name="csY182" fmla="*/ 47017 h 112107"/>
                  <a:gd name="csX183" fmla="*/ 549374 w 736023"/>
                  <a:gd name="csY183" fmla="*/ 37920 h 112107"/>
                  <a:gd name="csX184" fmla="*/ 545594 w 736023"/>
                  <a:gd name="csY184" fmla="*/ 33431 h 112107"/>
                  <a:gd name="csX185" fmla="*/ 539215 w 736023"/>
                  <a:gd name="csY185" fmla="*/ 31659 h 112107"/>
                  <a:gd name="csX186" fmla="*/ 528229 w 736023"/>
                  <a:gd name="csY186" fmla="*/ 36030 h 112107"/>
                  <a:gd name="csX187" fmla="*/ 523858 w 736023"/>
                  <a:gd name="csY187" fmla="*/ 50088 h 112107"/>
                  <a:gd name="csX188" fmla="*/ 523858 w 736023"/>
                  <a:gd name="csY188" fmla="*/ 86591 h 112107"/>
                  <a:gd name="csX189" fmla="*/ 513226 w 736023"/>
                  <a:gd name="csY189" fmla="*/ 86591 h 112107"/>
                  <a:gd name="csX190" fmla="*/ 513226 w 736023"/>
                  <a:gd name="csY190" fmla="*/ 45835 h 112107"/>
                  <a:gd name="csX191" fmla="*/ 510627 w 736023"/>
                  <a:gd name="csY191" fmla="*/ 35203 h 112107"/>
                  <a:gd name="csX192" fmla="*/ 502121 w 736023"/>
                  <a:gd name="csY192" fmla="*/ 31659 h 112107"/>
                  <a:gd name="csX193" fmla="*/ 493852 w 736023"/>
                  <a:gd name="csY193" fmla="*/ 34022 h 112107"/>
                  <a:gd name="csX194" fmla="*/ 488300 w 736023"/>
                  <a:gd name="csY194" fmla="*/ 40992 h 112107"/>
                  <a:gd name="csX195" fmla="*/ 486646 w 736023"/>
                  <a:gd name="csY195" fmla="*/ 53986 h 112107"/>
                  <a:gd name="csX196" fmla="*/ 486646 w 736023"/>
                  <a:gd name="csY196" fmla="*/ 86591 h 112107"/>
                  <a:gd name="csX197" fmla="*/ 476014 w 736023"/>
                  <a:gd name="csY197" fmla="*/ 86591 h 112107"/>
                  <a:gd name="csX198" fmla="*/ 619663 w 736023"/>
                  <a:gd name="csY198" fmla="*/ 66390 h 112107"/>
                  <a:gd name="csX199" fmla="*/ 630649 w 736023"/>
                  <a:gd name="csY199" fmla="*/ 67690 h 112107"/>
                  <a:gd name="csX200" fmla="*/ 620963 w 736023"/>
                  <a:gd name="csY200" fmla="*/ 82693 h 112107"/>
                  <a:gd name="csX201" fmla="*/ 603125 w 736023"/>
                  <a:gd name="csY201" fmla="*/ 88009 h 112107"/>
                  <a:gd name="csX202" fmla="*/ 581270 w 736023"/>
                  <a:gd name="csY202" fmla="*/ 79503 h 112107"/>
                  <a:gd name="csX203" fmla="*/ 573237 w 736023"/>
                  <a:gd name="csY203" fmla="*/ 55758 h 112107"/>
                  <a:gd name="csX204" fmla="*/ 581388 w 736023"/>
                  <a:gd name="csY204" fmla="*/ 31187 h 112107"/>
                  <a:gd name="csX205" fmla="*/ 602534 w 736023"/>
                  <a:gd name="csY205" fmla="*/ 22445 h 112107"/>
                  <a:gd name="csX206" fmla="*/ 622971 w 736023"/>
                  <a:gd name="csY206" fmla="*/ 31069 h 112107"/>
                  <a:gd name="csX207" fmla="*/ 631004 w 736023"/>
                  <a:gd name="csY207" fmla="*/ 55050 h 112107"/>
                  <a:gd name="csX208" fmla="*/ 631004 w 736023"/>
                  <a:gd name="csY208" fmla="*/ 57885 h 112107"/>
                  <a:gd name="csX209" fmla="*/ 584223 w 736023"/>
                  <a:gd name="csY209" fmla="*/ 57885 h 112107"/>
                  <a:gd name="csX210" fmla="*/ 590012 w 736023"/>
                  <a:gd name="csY210" fmla="*/ 73833 h 112107"/>
                  <a:gd name="csX211" fmla="*/ 603125 w 736023"/>
                  <a:gd name="csY211" fmla="*/ 79267 h 112107"/>
                  <a:gd name="csX212" fmla="*/ 613166 w 736023"/>
                  <a:gd name="csY212" fmla="*/ 76195 h 112107"/>
                  <a:gd name="csX213" fmla="*/ 619663 w 736023"/>
                  <a:gd name="csY213" fmla="*/ 66390 h 112107"/>
                  <a:gd name="csX214" fmla="*/ 584814 w 736023"/>
                  <a:gd name="csY214" fmla="*/ 49143 h 112107"/>
                  <a:gd name="csX215" fmla="*/ 619781 w 736023"/>
                  <a:gd name="csY215" fmla="*/ 49143 h 112107"/>
                  <a:gd name="csX216" fmla="*/ 615765 w 736023"/>
                  <a:gd name="csY216" fmla="*/ 37330 h 112107"/>
                  <a:gd name="csX217" fmla="*/ 602652 w 736023"/>
                  <a:gd name="csY217" fmla="*/ 31187 h 112107"/>
                  <a:gd name="csX218" fmla="*/ 590248 w 736023"/>
                  <a:gd name="csY218" fmla="*/ 36148 h 112107"/>
                  <a:gd name="csX219" fmla="*/ 584814 w 736023"/>
                  <a:gd name="csY219" fmla="*/ 49143 h 112107"/>
                  <a:gd name="csX220" fmla="*/ 644057 w 736023"/>
                  <a:gd name="csY220" fmla="*/ 86591 h 112107"/>
                  <a:gd name="csX221" fmla="*/ 644057 w 736023"/>
                  <a:gd name="csY221" fmla="*/ 23863 h 112107"/>
                  <a:gd name="csX222" fmla="*/ 653626 w 736023"/>
                  <a:gd name="csY222" fmla="*/ 23863 h 112107"/>
                  <a:gd name="csX223" fmla="*/ 653626 w 736023"/>
                  <a:gd name="csY223" fmla="*/ 32723 h 112107"/>
                  <a:gd name="csX224" fmla="*/ 673591 w 736023"/>
                  <a:gd name="csY224" fmla="*/ 22445 h 112107"/>
                  <a:gd name="csX225" fmla="*/ 683986 w 736023"/>
                  <a:gd name="csY225" fmla="*/ 24453 h 112107"/>
                  <a:gd name="csX226" fmla="*/ 691074 w 736023"/>
                  <a:gd name="csY226" fmla="*/ 29769 h 112107"/>
                  <a:gd name="csX227" fmla="*/ 694382 w 736023"/>
                  <a:gd name="csY227" fmla="*/ 37684 h 112107"/>
                  <a:gd name="csX228" fmla="*/ 694972 w 736023"/>
                  <a:gd name="csY228" fmla="*/ 47962 h 112107"/>
                  <a:gd name="csX229" fmla="*/ 694972 w 736023"/>
                  <a:gd name="csY229" fmla="*/ 86591 h 112107"/>
                  <a:gd name="csX230" fmla="*/ 684341 w 736023"/>
                  <a:gd name="csY230" fmla="*/ 86591 h 112107"/>
                  <a:gd name="csX231" fmla="*/ 684341 w 736023"/>
                  <a:gd name="csY231" fmla="*/ 48434 h 112107"/>
                  <a:gd name="csX232" fmla="*/ 683041 w 736023"/>
                  <a:gd name="csY232" fmla="*/ 38747 h 112107"/>
                  <a:gd name="csX233" fmla="*/ 678670 w 736023"/>
                  <a:gd name="csY233" fmla="*/ 33550 h 112107"/>
                  <a:gd name="csX234" fmla="*/ 671346 w 736023"/>
                  <a:gd name="csY234" fmla="*/ 31659 h 112107"/>
                  <a:gd name="csX235" fmla="*/ 659533 w 736023"/>
                  <a:gd name="csY235" fmla="*/ 36030 h 112107"/>
                  <a:gd name="csX236" fmla="*/ 654689 w 736023"/>
                  <a:gd name="csY236" fmla="*/ 52333 h 112107"/>
                  <a:gd name="csX237" fmla="*/ 654689 w 736023"/>
                  <a:gd name="csY237" fmla="*/ 86591 h 112107"/>
                  <a:gd name="csX238" fmla="*/ 644057 w 736023"/>
                  <a:gd name="csY238" fmla="*/ 86591 h 112107"/>
                  <a:gd name="csX239" fmla="*/ 734488 w 736023"/>
                  <a:gd name="csY239" fmla="*/ 77022 h 112107"/>
                  <a:gd name="csX240" fmla="*/ 736023 w 736023"/>
                  <a:gd name="csY240" fmla="*/ 86473 h 112107"/>
                  <a:gd name="csX241" fmla="*/ 727990 w 736023"/>
                  <a:gd name="csY241" fmla="*/ 87418 h 112107"/>
                  <a:gd name="csX242" fmla="*/ 719012 w 736023"/>
                  <a:gd name="csY242" fmla="*/ 85646 h 112107"/>
                  <a:gd name="csX243" fmla="*/ 714523 w 736023"/>
                  <a:gd name="csY243" fmla="*/ 80803 h 112107"/>
                  <a:gd name="csX244" fmla="*/ 713224 w 736023"/>
                  <a:gd name="csY244" fmla="*/ 68162 h 112107"/>
                  <a:gd name="csX245" fmla="*/ 713224 w 736023"/>
                  <a:gd name="csY245" fmla="*/ 32132 h 112107"/>
                  <a:gd name="csX246" fmla="*/ 705427 w 736023"/>
                  <a:gd name="csY246" fmla="*/ 32132 h 112107"/>
                  <a:gd name="csX247" fmla="*/ 705427 w 736023"/>
                  <a:gd name="csY247" fmla="*/ 23863 h 112107"/>
                  <a:gd name="csX248" fmla="*/ 713224 w 736023"/>
                  <a:gd name="csY248" fmla="*/ 23863 h 112107"/>
                  <a:gd name="csX249" fmla="*/ 713224 w 736023"/>
                  <a:gd name="csY249" fmla="*/ 8269 h 112107"/>
                  <a:gd name="csX250" fmla="*/ 723856 w 736023"/>
                  <a:gd name="csY250" fmla="*/ 1890 h 112107"/>
                  <a:gd name="csX251" fmla="*/ 723856 w 736023"/>
                  <a:gd name="csY251" fmla="*/ 23863 h 112107"/>
                  <a:gd name="csX252" fmla="*/ 734488 w 736023"/>
                  <a:gd name="csY252" fmla="*/ 23863 h 112107"/>
                  <a:gd name="csX253" fmla="*/ 734488 w 736023"/>
                  <a:gd name="csY253" fmla="*/ 32132 h 112107"/>
                  <a:gd name="csX254" fmla="*/ 723856 w 736023"/>
                  <a:gd name="csY254" fmla="*/ 32132 h 112107"/>
                  <a:gd name="csX255" fmla="*/ 723856 w 736023"/>
                  <a:gd name="csY255" fmla="*/ 68753 h 112107"/>
                  <a:gd name="csX256" fmla="*/ 724328 w 736023"/>
                  <a:gd name="csY256" fmla="*/ 74660 h 112107"/>
                  <a:gd name="csX257" fmla="*/ 726218 w 736023"/>
                  <a:gd name="csY257" fmla="*/ 76786 h 112107"/>
                  <a:gd name="csX258" fmla="*/ 729881 w 736023"/>
                  <a:gd name="csY258" fmla="*/ 77495 h 112107"/>
                  <a:gd name="csX259" fmla="*/ 734488 w 736023"/>
                  <a:gd name="csY259" fmla="*/ 77022 h 11210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Lst>
                <a:rect l="l" t="t" r="r" b="b"/>
                <a:pathLst>
                  <a:path w="736023" h="112107">
                    <a:moveTo>
                      <a:pt x="0" y="86591"/>
                    </a:moveTo>
                    <a:lnTo>
                      <a:pt x="0" y="0"/>
                    </a:lnTo>
                    <a:lnTo>
                      <a:pt x="62610" y="0"/>
                    </a:lnTo>
                    <a:lnTo>
                      <a:pt x="62610" y="10159"/>
                    </a:lnTo>
                    <a:lnTo>
                      <a:pt x="11459" y="10159"/>
                    </a:lnTo>
                    <a:lnTo>
                      <a:pt x="11459" y="36739"/>
                    </a:lnTo>
                    <a:lnTo>
                      <a:pt x="59421" y="36739"/>
                    </a:lnTo>
                    <a:lnTo>
                      <a:pt x="59421" y="46899"/>
                    </a:lnTo>
                    <a:lnTo>
                      <a:pt x="11459" y="46899"/>
                    </a:lnTo>
                    <a:lnTo>
                      <a:pt x="11459" y="76313"/>
                    </a:lnTo>
                    <a:lnTo>
                      <a:pt x="64618" y="76313"/>
                    </a:lnTo>
                    <a:lnTo>
                      <a:pt x="64618" y="86591"/>
                    </a:lnTo>
                    <a:lnTo>
                      <a:pt x="0" y="86591"/>
                    </a:lnTo>
                    <a:close/>
                    <a:moveTo>
                      <a:pt x="79149" y="86591"/>
                    </a:moveTo>
                    <a:lnTo>
                      <a:pt x="79149" y="23863"/>
                    </a:lnTo>
                    <a:lnTo>
                      <a:pt x="88717" y="23863"/>
                    </a:lnTo>
                    <a:lnTo>
                      <a:pt x="88717" y="32723"/>
                    </a:lnTo>
                    <a:cubicBezTo>
                      <a:pt x="93285" y="25871"/>
                      <a:pt x="99940" y="22445"/>
                      <a:pt x="108682" y="22445"/>
                    </a:cubicBezTo>
                    <a:cubicBezTo>
                      <a:pt x="112462" y="22445"/>
                      <a:pt x="115927" y="23115"/>
                      <a:pt x="119077" y="24453"/>
                    </a:cubicBezTo>
                    <a:cubicBezTo>
                      <a:pt x="122228" y="25792"/>
                      <a:pt x="124590" y="27564"/>
                      <a:pt x="126165" y="29769"/>
                    </a:cubicBezTo>
                    <a:cubicBezTo>
                      <a:pt x="127741" y="31975"/>
                      <a:pt x="128843" y="34613"/>
                      <a:pt x="129473" y="37684"/>
                    </a:cubicBezTo>
                    <a:cubicBezTo>
                      <a:pt x="129867" y="39653"/>
                      <a:pt x="130064" y="43079"/>
                      <a:pt x="130064" y="47962"/>
                    </a:cubicBezTo>
                    <a:lnTo>
                      <a:pt x="130064" y="86591"/>
                    </a:lnTo>
                    <a:lnTo>
                      <a:pt x="119432" y="86591"/>
                    </a:lnTo>
                    <a:lnTo>
                      <a:pt x="119432" y="48434"/>
                    </a:lnTo>
                    <a:cubicBezTo>
                      <a:pt x="119432" y="44103"/>
                      <a:pt x="118999" y="40874"/>
                      <a:pt x="118132" y="38747"/>
                    </a:cubicBezTo>
                    <a:cubicBezTo>
                      <a:pt x="117345" y="36542"/>
                      <a:pt x="115888" y="34810"/>
                      <a:pt x="113761" y="33550"/>
                    </a:cubicBezTo>
                    <a:cubicBezTo>
                      <a:pt x="111714" y="32289"/>
                      <a:pt x="109272" y="31659"/>
                      <a:pt x="106437" y="31659"/>
                    </a:cubicBezTo>
                    <a:cubicBezTo>
                      <a:pt x="101870" y="31659"/>
                      <a:pt x="97932" y="33116"/>
                      <a:pt x="94624" y="36030"/>
                    </a:cubicBezTo>
                    <a:cubicBezTo>
                      <a:pt x="91395" y="38866"/>
                      <a:pt x="89781" y="44300"/>
                      <a:pt x="89781" y="52333"/>
                    </a:cubicBezTo>
                    <a:lnTo>
                      <a:pt x="89781" y="86591"/>
                    </a:lnTo>
                    <a:lnTo>
                      <a:pt x="79149" y="86591"/>
                    </a:lnTo>
                    <a:close/>
                    <a:moveTo>
                      <a:pt x="169579" y="77022"/>
                    </a:moveTo>
                    <a:lnTo>
                      <a:pt x="171115" y="86473"/>
                    </a:lnTo>
                    <a:cubicBezTo>
                      <a:pt x="168122" y="87103"/>
                      <a:pt x="165444" y="87418"/>
                      <a:pt x="163082" y="87418"/>
                    </a:cubicBezTo>
                    <a:cubicBezTo>
                      <a:pt x="159223" y="87418"/>
                      <a:pt x="156230" y="86827"/>
                      <a:pt x="154104" y="85646"/>
                    </a:cubicBezTo>
                    <a:cubicBezTo>
                      <a:pt x="151977" y="84386"/>
                      <a:pt x="150481" y="82771"/>
                      <a:pt x="149615" y="80803"/>
                    </a:cubicBezTo>
                    <a:cubicBezTo>
                      <a:pt x="148748" y="78755"/>
                      <a:pt x="148315" y="74542"/>
                      <a:pt x="148315" y="68162"/>
                    </a:cubicBezTo>
                    <a:lnTo>
                      <a:pt x="148315" y="32132"/>
                    </a:lnTo>
                    <a:lnTo>
                      <a:pt x="140518" y="32132"/>
                    </a:lnTo>
                    <a:lnTo>
                      <a:pt x="140518" y="23863"/>
                    </a:lnTo>
                    <a:lnTo>
                      <a:pt x="148315" y="23863"/>
                    </a:lnTo>
                    <a:lnTo>
                      <a:pt x="148315" y="8269"/>
                    </a:lnTo>
                    <a:lnTo>
                      <a:pt x="158947" y="1890"/>
                    </a:lnTo>
                    <a:lnTo>
                      <a:pt x="158947" y="23863"/>
                    </a:lnTo>
                    <a:lnTo>
                      <a:pt x="169579" y="23863"/>
                    </a:lnTo>
                    <a:lnTo>
                      <a:pt x="169579" y="32132"/>
                    </a:lnTo>
                    <a:lnTo>
                      <a:pt x="158947" y="32132"/>
                    </a:lnTo>
                    <a:lnTo>
                      <a:pt x="158947" y="68753"/>
                    </a:lnTo>
                    <a:cubicBezTo>
                      <a:pt x="158947" y="71824"/>
                      <a:pt x="159105" y="73793"/>
                      <a:pt x="159420" y="74660"/>
                    </a:cubicBezTo>
                    <a:cubicBezTo>
                      <a:pt x="159814" y="75526"/>
                      <a:pt x="160444" y="76235"/>
                      <a:pt x="161310" y="76786"/>
                    </a:cubicBezTo>
                    <a:cubicBezTo>
                      <a:pt x="162176" y="77259"/>
                      <a:pt x="163397" y="77495"/>
                      <a:pt x="164972" y="77495"/>
                    </a:cubicBezTo>
                    <a:cubicBezTo>
                      <a:pt x="166153" y="77495"/>
                      <a:pt x="167689" y="77337"/>
                      <a:pt x="169579" y="77022"/>
                    </a:cubicBezTo>
                    <a:close/>
                    <a:moveTo>
                      <a:pt x="220907" y="78794"/>
                    </a:moveTo>
                    <a:cubicBezTo>
                      <a:pt x="216970" y="82181"/>
                      <a:pt x="213190" y="84583"/>
                      <a:pt x="209567" y="86000"/>
                    </a:cubicBezTo>
                    <a:cubicBezTo>
                      <a:pt x="205944" y="87339"/>
                      <a:pt x="202046" y="88009"/>
                      <a:pt x="197872" y="88009"/>
                    </a:cubicBezTo>
                    <a:cubicBezTo>
                      <a:pt x="190942" y="88009"/>
                      <a:pt x="185626" y="86315"/>
                      <a:pt x="181924" y="82929"/>
                    </a:cubicBezTo>
                    <a:cubicBezTo>
                      <a:pt x="178222" y="79542"/>
                      <a:pt x="176372" y="75250"/>
                      <a:pt x="176372" y="70052"/>
                    </a:cubicBezTo>
                    <a:cubicBezTo>
                      <a:pt x="176372" y="66981"/>
                      <a:pt x="177080" y="64185"/>
                      <a:pt x="178498" y="61665"/>
                    </a:cubicBezTo>
                    <a:cubicBezTo>
                      <a:pt x="179916" y="59066"/>
                      <a:pt x="181727" y="57019"/>
                      <a:pt x="183932" y="55522"/>
                    </a:cubicBezTo>
                    <a:cubicBezTo>
                      <a:pt x="186216" y="53947"/>
                      <a:pt x="188775" y="52766"/>
                      <a:pt x="191611" y="51978"/>
                    </a:cubicBezTo>
                    <a:cubicBezTo>
                      <a:pt x="193737" y="51427"/>
                      <a:pt x="196887" y="50915"/>
                      <a:pt x="201061" y="50443"/>
                    </a:cubicBezTo>
                    <a:cubicBezTo>
                      <a:pt x="209646" y="49419"/>
                      <a:pt x="215986" y="48198"/>
                      <a:pt x="220081" y="46780"/>
                    </a:cubicBezTo>
                    <a:cubicBezTo>
                      <a:pt x="220081" y="45284"/>
                      <a:pt x="220081" y="44339"/>
                      <a:pt x="220081" y="43945"/>
                    </a:cubicBezTo>
                    <a:cubicBezTo>
                      <a:pt x="220081" y="39614"/>
                      <a:pt x="219096" y="36582"/>
                      <a:pt x="217127" y="34849"/>
                    </a:cubicBezTo>
                    <a:cubicBezTo>
                      <a:pt x="214371" y="32408"/>
                      <a:pt x="210315" y="31187"/>
                      <a:pt x="204960" y="31187"/>
                    </a:cubicBezTo>
                    <a:cubicBezTo>
                      <a:pt x="199998" y="31187"/>
                      <a:pt x="196297" y="32093"/>
                      <a:pt x="193855" y="33904"/>
                    </a:cubicBezTo>
                    <a:cubicBezTo>
                      <a:pt x="191493" y="35637"/>
                      <a:pt x="189760" y="38708"/>
                      <a:pt x="188657" y="43118"/>
                    </a:cubicBezTo>
                    <a:lnTo>
                      <a:pt x="178262" y="41701"/>
                    </a:lnTo>
                    <a:cubicBezTo>
                      <a:pt x="179207" y="37290"/>
                      <a:pt x="180742" y="33707"/>
                      <a:pt x="182869" y="30951"/>
                    </a:cubicBezTo>
                    <a:cubicBezTo>
                      <a:pt x="185074" y="28194"/>
                      <a:pt x="188224" y="26107"/>
                      <a:pt x="192319" y="24690"/>
                    </a:cubicBezTo>
                    <a:cubicBezTo>
                      <a:pt x="196415" y="23193"/>
                      <a:pt x="201140" y="22445"/>
                      <a:pt x="206495" y="22445"/>
                    </a:cubicBezTo>
                    <a:cubicBezTo>
                      <a:pt x="211851" y="22445"/>
                      <a:pt x="216182" y="23075"/>
                      <a:pt x="219490" y="24335"/>
                    </a:cubicBezTo>
                    <a:cubicBezTo>
                      <a:pt x="222876" y="25595"/>
                      <a:pt x="225357" y="27170"/>
                      <a:pt x="226932" y="29061"/>
                    </a:cubicBezTo>
                    <a:cubicBezTo>
                      <a:pt x="228508" y="30951"/>
                      <a:pt x="229610" y="33353"/>
                      <a:pt x="230240" y="36267"/>
                    </a:cubicBezTo>
                    <a:cubicBezTo>
                      <a:pt x="230634" y="38078"/>
                      <a:pt x="230831" y="41346"/>
                      <a:pt x="230831" y="46072"/>
                    </a:cubicBezTo>
                    <a:lnTo>
                      <a:pt x="230831" y="60247"/>
                    </a:lnTo>
                    <a:cubicBezTo>
                      <a:pt x="230831" y="70171"/>
                      <a:pt x="231028" y="76432"/>
                      <a:pt x="231421" y="79031"/>
                    </a:cubicBezTo>
                    <a:cubicBezTo>
                      <a:pt x="231894" y="81629"/>
                      <a:pt x="232800" y="84150"/>
                      <a:pt x="234138" y="86591"/>
                    </a:cubicBezTo>
                    <a:lnTo>
                      <a:pt x="223034" y="86591"/>
                    </a:lnTo>
                    <a:cubicBezTo>
                      <a:pt x="221931" y="84386"/>
                      <a:pt x="221223" y="81787"/>
                      <a:pt x="220907" y="78794"/>
                    </a:cubicBezTo>
                    <a:close/>
                    <a:moveTo>
                      <a:pt x="220081" y="55050"/>
                    </a:moveTo>
                    <a:cubicBezTo>
                      <a:pt x="216222" y="56625"/>
                      <a:pt x="210433" y="57964"/>
                      <a:pt x="202715" y="59066"/>
                    </a:cubicBezTo>
                    <a:cubicBezTo>
                      <a:pt x="198305" y="59696"/>
                      <a:pt x="195194" y="60405"/>
                      <a:pt x="193383" y="61193"/>
                    </a:cubicBezTo>
                    <a:cubicBezTo>
                      <a:pt x="191571" y="61980"/>
                      <a:pt x="190154" y="63161"/>
                      <a:pt x="189130" y="64737"/>
                    </a:cubicBezTo>
                    <a:cubicBezTo>
                      <a:pt x="188185" y="66233"/>
                      <a:pt x="187712" y="67887"/>
                      <a:pt x="187712" y="69698"/>
                    </a:cubicBezTo>
                    <a:cubicBezTo>
                      <a:pt x="187712" y="72533"/>
                      <a:pt x="188775" y="74896"/>
                      <a:pt x="190902" y="76786"/>
                    </a:cubicBezTo>
                    <a:cubicBezTo>
                      <a:pt x="193107" y="78676"/>
                      <a:pt x="196257" y="79621"/>
                      <a:pt x="200352" y="79621"/>
                    </a:cubicBezTo>
                    <a:cubicBezTo>
                      <a:pt x="204448" y="79621"/>
                      <a:pt x="208071" y="78755"/>
                      <a:pt x="211221" y="77022"/>
                    </a:cubicBezTo>
                    <a:cubicBezTo>
                      <a:pt x="214450" y="75211"/>
                      <a:pt x="216813" y="72730"/>
                      <a:pt x="218309" y="69580"/>
                    </a:cubicBezTo>
                    <a:cubicBezTo>
                      <a:pt x="219490" y="67217"/>
                      <a:pt x="220081" y="63673"/>
                      <a:pt x="220081" y="58948"/>
                    </a:cubicBezTo>
                    <a:lnTo>
                      <a:pt x="220081" y="55050"/>
                    </a:lnTo>
                    <a:close/>
                    <a:moveTo>
                      <a:pt x="247310" y="86591"/>
                    </a:moveTo>
                    <a:lnTo>
                      <a:pt x="247310" y="23863"/>
                    </a:lnTo>
                    <a:lnTo>
                      <a:pt x="256879" y="23863"/>
                    </a:lnTo>
                    <a:lnTo>
                      <a:pt x="256879" y="32723"/>
                    </a:lnTo>
                    <a:cubicBezTo>
                      <a:pt x="261447" y="25871"/>
                      <a:pt x="268101" y="22445"/>
                      <a:pt x="276843" y="22445"/>
                    </a:cubicBezTo>
                    <a:cubicBezTo>
                      <a:pt x="280623" y="22445"/>
                      <a:pt x="284089" y="23115"/>
                      <a:pt x="287239" y="24453"/>
                    </a:cubicBezTo>
                    <a:cubicBezTo>
                      <a:pt x="290389" y="25792"/>
                      <a:pt x="292752" y="27564"/>
                      <a:pt x="294327" y="29769"/>
                    </a:cubicBezTo>
                    <a:cubicBezTo>
                      <a:pt x="295902" y="31975"/>
                      <a:pt x="297005" y="34613"/>
                      <a:pt x="297634" y="37684"/>
                    </a:cubicBezTo>
                    <a:cubicBezTo>
                      <a:pt x="298028" y="39653"/>
                      <a:pt x="298225" y="43079"/>
                      <a:pt x="298225" y="47962"/>
                    </a:cubicBezTo>
                    <a:lnTo>
                      <a:pt x="298225" y="86591"/>
                    </a:lnTo>
                    <a:lnTo>
                      <a:pt x="287593" y="86591"/>
                    </a:lnTo>
                    <a:lnTo>
                      <a:pt x="287593" y="48434"/>
                    </a:lnTo>
                    <a:cubicBezTo>
                      <a:pt x="287593" y="44103"/>
                      <a:pt x="287160" y="40874"/>
                      <a:pt x="286294" y="38747"/>
                    </a:cubicBezTo>
                    <a:cubicBezTo>
                      <a:pt x="285506" y="36542"/>
                      <a:pt x="284049" y="34810"/>
                      <a:pt x="281923" y="33550"/>
                    </a:cubicBezTo>
                    <a:cubicBezTo>
                      <a:pt x="279875" y="32289"/>
                      <a:pt x="277434" y="31659"/>
                      <a:pt x="274599" y="31659"/>
                    </a:cubicBezTo>
                    <a:cubicBezTo>
                      <a:pt x="270031" y="31659"/>
                      <a:pt x="266093" y="33116"/>
                      <a:pt x="262785" y="36030"/>
                    </a:cubicBezTo>
                    <a:cubicBezTo>
                      <a:pt x="259557" y="38866"/>
                      <a:pt x="257942" y="44300"/>
                      <a:pt x="257942" y="52333"/>
                    </a:cubicBezTo>
                    <a:lnTo>
                      <a:pt x="257942" y="86591"/>
                    </a:lnTo>
                    <a:lnTo>
                      <a:pt x="247310" y="86591"/>
                    </a:lnTo>
                    <a:close/>
                    <a:moveTo>
                      <a:pt x="312578" y="91789"/>
                    </a:moveTo>
                    <a:lnTo>
                      <a:pt x="322974" y="93325"/>
                    </a:lnTo>
                    <a:cubicBezTo>
                      <a:pt x="323368" y="96553"/>
                      <a:pt x="324549" y="98877"/>
                      <a:pt x="326518" y="100294"/>
                    </a:cubicBezTo>
                    <a:cubicBezTo>
                      <a:pt x="329196" y="102263"/>
                      <a:pt x="332818" y="103248"/>
                      <a:pt x="337386" y="103248"/>
                    </a:cubicBezTo>
                    <a:cubicBezTo>
                      <a:pt x="342269" y="103248"/>
                      <a:pt x="346049" y="102263"/>
                      <a:pt x="348727" y="100294"/>
                    </a:cubicBezTo>
                    <a:cubicBezTo>
                      <a:pt x="351404" y="98325"/>
                      <a:pt x="353216" y="95569"/>
                      <a:pt x="354161" y="92025"/>
                    </a:cubicBezTo>
                    <a:cubicBezTo>
                      <a:pt x="354712" y="89899"/>
                      <a:pt x="354988" y="85331"/>
                      <a:pt x="354988" y="78322"/>
                    </a:cubicBezTo>
                    <a:cubicBezTo>
                      <a:pt x="350341" y="83835"/>
                      <a:pt x="344553" y="86591"/>
                      <a:pt x="337622" y="86591"/>
                    </a:cubicBezTo>
                    <a:cubicBezTo>
                      <a:pt x="328959" y="86591"/>
                      <a:pt x="322265" y="83480"/>
                      <a:pt x="317540" y="77259"/>
                    </a:cubicBezTo>
                    <a:cubicBezTo>
                      <a:pt x="312814" y="71037"/>
                      <a:pt x="310452" y="63555"/>
                      <a:pt x="310452" y="54813"/>
                    </a:cubicBezTo>
                    <a:cubicBezTo>
                      <a:pt x="310452" y="48828"/>
                      <a:pt x="311515" y="43315"/>
                      <a:pt x="313641" y="38275"/>
                    </a:cubicBezTo>
                    <a:cubicBezTo>
                      <a:pt x="315847" y="33235"/>
                      <a:pt x="318997" y="29336"/>
                      <a:pt x="323092" y="26580"/>
                    </a:cubicBezTo>
                    <a:cubicBezTo>
                      <a:pt x="327266" y="23823"/>
                      <a:pt x="332110" y="22445"/>
                      <a:pt x="337622" y="22445"/>
                    </a:cubicBezTo>
                    <a:cubicBezTo>
                      <a:pt x="345025" y="22445"/>
                      <a:pt x="351129" y="25438"/>
                      <a:pt x="355933" y="31423"/>
                    </a:cubicBezTo>
                    <a:lnTo>
                      <a:pt x="355933" y="23863"/>
                    </a:lnTo>
                    <a:lnTo>
                      <a:pt x="365738" y="23863"/>
                    </a:lnTo>
                    <a:lnTo>
                      <a:pt x="365738" y="78085"/>
                    </a:lnTo>
                    <a:cubicBezTo>
                      <a:pt x="365738" y="87851"/>
                      <a:pt x="364753" y="94781"/>
                      <a:pt x="362784" y="98877"/>
                    </a:cubicBezTo>
                    <a:cubicBezTo>
                      <a:pt x="360816" y="102972"/>
                      <a:pt x="357665" y="106201"/>
                      <a:pt x="353334" y="108564"/>
                    </a:cubicBezTo>
                    <a:cubicBezTo>
                      <a:pt x="349003" y="110926"/>
                      <a:pt x="343687" y="112108"/>
                      <a:pt x="337386" y="112108"/>
                    </a:cubicBezTo>
                    <a:cubicBezTo>
                      <a:pt x="329904" y="112108"/>
                      <a:pt x="323840" y="110414"/>
                      <a:pt x="319194" y="107028"/>
                    </a:cubicBezTo>
                    <a:cubicBezTo>
                      <a:pt x="314626" y="103641"/>
                      <a:pt x="312421" y="98562"/>
                      <a:pt x="312578" y="91789"/>
                    </a:cubicBezTo>
                    <a:close/>
                    <a:moveTo>
                      <a:pt x="321438" y="54105"/>
                    </a:moveTo>
                    <a:cubicBezTo>
                      <a:pt x="321438" y="62295"/>
                      <a:pt x="323053" y="68280"/>
                      <a:pt x="326281" y="72061"/>
                    </a:cubicBezTo>
                    <a:cubicBezTo>
                      <a:pt x="329589" y="75841"/>
                      <a:pt x="333685" y="77731"/>
                      <a:pt x="338567" y="77731"/>
                    </a:cubicBezTo>
                    <a:cubicBezTo>
                      <a:pt x="343450" y="77731"/>
                      <a:pt x="347545" y="75880"/>
                      <a:pt x="350853" y="72179"/>
                    </a:cubicBezTo>
                    <a:cubicBezTo>
                      <a:pt x="354161" y="68399"/>
                      <a:pt x="355815" y="62492"/>
                      <a:pt x="355815" y="54459"/>
                    </a:cubicBezTo>
                    <a:cubicBezTo>
                      <a:pt x="355815" y="46741"/>
                      <a:pt x="354122" y="40953"/>
                      <a:pt x="350735" y="37094"/>
                    </a:cubicBezTo>
                    <a:cubicBezTo>
                      <a:pt x="347349" y="33156"/>
                      <a:pt x="343253" y="31187"/>
                      <a:pt x="338449" y="31187"/>
                    </a:cubicBezTo>
                    <a:cubicBezTo>
                      <a:pt x="333724" y="31187"/>
                      <a:pt x="329707" y="33116"/>
                      <a:pt x="326400" y="36975"/>
                    </a:cubicBezTo>
                    <a:cubicBezTo>
                      <a:pt x="323092" y="40834"/>
                      <a:pt x="321438" y="46544"/>
                      <a:pt x="321438" y="54105"/>
                    </a:cubicBezTo>
                    <a:close/>
                    <a:moveTo>
                      <a:pt x="381626" y="86591"/>
                    </a:moveTo>
                    <a:lnTo>
                      <a:pt x="381626" y="0"/>
                    </a:lnTo>
                    <a:lnTo>
                      <a:pt x="392258" y="0"/>
                    </a:lnTo>
                    <a:lnTo>
                      <a:pt x="392258" y="86591"/>
                    </a:lnTo>
                    <a:lnTo>
                      <a:pt x="381626" y="86591"/>
                    </a:lnTo>
                    <a:close/>
                    <a:moveTo>
                      <a:pt x="451620" y="66390"/>
                    </a:moveTo>
                    <a:lnTo>
                      <a:pt x="462606" y="67690"/>
                    </a:lnTo>
                    <a:cubicBezTo>
                      <a:pt x="460874" y="74148"/>
                      <a:pt x="457645" y="79149"/>
                      <a:pt x="452919" y="82693"/>
                    </a:cubicBezTo>
                    <a:cubicBezTo>
                      <a:pt x="448273" y="86237"/>
                      <a:pt x="442327" y="88009"/>
                      <a:pt x="435081" y="88009"/>
                    </a:cubicBezTo>
                    <a:cubicBezTo>
                      <a:pt x="425867" y="88009"/>
                      <a:pt x="418583" y="85173"/>
                      <a:pt x="413227" y="79503"/>
                    </a:cubicBezTo>
                    <a:cubicBezTo>
                      <a:pt x="407872" y="73833"/>
                      <a:pt x="405194" y="65918"/>
                      <a:pt x="405194" y="55758"/>
                    </a:cubicBezTo>
                    <a:cubicBezTo>
                      <a:pt x="405194" y="45205"/>
                      <a:pt x="407911" y="37015"/>
                      <a:pt x="413345" y="31187"/>
                    </a:cubicBezTo>
                    <a:cubicBezTo>
                      <a:pt x="418779" y="25359"/>
                      <a:pt x="425828" y="22445"/>
                      <a:pt x="434491" y="22445"/>
                    </a:cubicBezTo>
                    <a:cubicBezTo>
                      <a:pt x="442839" y="22445"/>
                      <a:pt x="449651" y="25320"/>
                      <a:pt x="454928" y="31069"/>
                    </a:cubicBezTo>
                    <a:cubicBezTo>
                      <a:pt x="460283" y="36739"/>
                      <a:pt x="462961" y="44733"/>
                      <a:pt x="462961" y="55050"/>
                    </a:cubicBezTo>
                    <a:cubicBezTo>
                      <a:pt x="462961" y="55680"/>
                      <a:pt x="462961" y="56625"/>
                      <a:pt x="462961" y="57885"/>
                    </a:cubicBezTo>
                    <a:lnTo>
                      <a:pt x="416180" y="57885"/>
                    </a:lnTo>
                    <a:cubicBezTo>
                      <a:pt x="416574" y="64815"/>
                      <a:pt x="418504" y="70131"/>
                      <a:pt x="421969" y="73833"/>
                    </a:cubicBezTo>
                    <a:cubicBezTo>
                      <a:pt x="425513" y="77455"/>
                      <a:pt x="429884" y="79267"/>
                      <a:pt x="435081" y="79267"/>
                    </a:cubicBezTo>
                    <a:cubicBezTo>
                      <a:pt x="439019" y="79267"/>
                      <a:pt x="442366" y="78243"/>
                      <a:pt x="445123" y="76195"/>
                    </a:cubicBezTo>
                    <a:cubicBezTo>
                      <a:pt x="447879" y="74148"/>
                      <a:pt x="450045" y="70879"/>
                      <a:pt x="451620" y="66390"/>
                    </a:cubicBezTo>
                    <a:close/>
                    <a:moveTo>
                      <a:pt x="416771" y="49143"/>
                    </a:moveTo>
                    <a:lnTo>
                      <a:pt x="451738" y="49143"/>
                    </a:lnTo>
                    <a:cubicBezTo>
                      <a:pt x="451265" y="43866"/>
                      <a:pt x="449927" y="39929"/>
                      <a:pt x="447722" y="37330"/>
                    </a:cubicBezTo>
                    <a:cubicBezTo>
                      <a:pt x="444335" y="33235"/>
                      <a:pt x="439964" y="31187"/>
                      <a:pt x="434609" y="31187"/>
                    </a:cubicBezTo>
                    <a:cubicBezTo>
                      <a:pt x="429726" y="31187"/>
                      <a:pt x="425592" y="32841"/>
                      <a:pt x="422205" y="36148"/>
                    </a:cubicBezTo>
                    <a:cubicBezTo>
                      <a:pt x="418897" y="39377"/>
                      <a:pt x="417086" y="43709"/>
                      <a:pt x="416771" y="49143"/>
                    </a:cubicBezTo>
                    <a:close/>
                    <a:moveTo>
                      <a:pt x="476014" y="86591"/>
                    </a:moveTo>
                    <a:lnTo>
                      <a:pt x="476014" y="23863"/>
                    </a:lnTo>
                    <a:lnTo>
                      <a:pt x="485465" y="23863"/>
                    </a:lnTo>
                    <a:lnTo>
                      <a:pt x="485465" y="32605"/>
                    </a:lnTo>
                    <a:cubicBezTo>
                      <a:pt x="487434" y="29533"/>
                      <a:pt x="490033" y="27092"/>
                      <a:pt x="493262" y="25280"/>
                    </a:cubicBezTo>
                    <a:cubicBezTo>
                      <a:pt x="496569" y="23390"/>
                      <a:pt x="500310" y="22445"/>
                      <a:pt x="504484" y="22445"/>
                    </a:cubicBezTo>
                    <a:cubicBezTo>
                      <a:pt x="509131" y="22445"/>
                      <a:pt x="512950" y="23430"/>
                      <a:pt x="515943" y="25398"/>
                    </a:cubicBezTo>
                    <a:cubicBezTo>
                      <a:pt x="518936" y="27289"/>
                      <a:pt x="521023" y="29966"/>
                      <a:pt x="522204" y="33431"/>
                    </a:cubicBezTo>
                    <a:cubicBezTo>
                      <a:pt x="527166" y="26107"/>
                      <a:pt x="533624" y="22445"/>
                      <a:pt x="541578" y="22445"/>
                    </a:cubicBezTo>
                    <a:cubicBezTo>
                      <a:pt x="547799" y="22445"/>
                      <a:pt x="552564" y="24178"/>
                      <a:pt x="555872" y="27643"/>
                    </a:cubicBezTo>
                    <a:cubicBezTo>
                      <a:pt x="559258" y="31029"/>
                      <a:pt x="560951" y="36306"/>
                      <a:pt x="560951" y="43473"/>
                    </a:cubicBezTo>
                    <a:lnTo>
                      <a:pt x="560951" y="86591"/>
                    </a:lnTo>
                    <a:lnTo>
                      <a:pt x="550438" y="86591"/>
                    </a:lnTo>
                    <a:lnTo>
                      <a:pt x="550438" y="47017"/>
                    </a:lnTo>
                    <a:cubicBezTo>
                      <a:pt x="550438" y="42764"/>
                      <a:pt x="550083" y="39732"/>
                      <a:pt x="549374" y="37920"/>
                    </a:cubicBezTo>
                    <a:cubicBezTo>
                      <a:pt x="548666" y="36030"/>
                      <a:pt x="547406" y="34534"/>
                      <a:pt x="545594" y="33431"/>
                    </a:cubicBezTo>
                    <a:cubicBezTo>
                      <a:pt x="543783" y="32250"/>
                      <a:pt x="541657" y="31659"/>
                      <a:pt x="539215" y="31659"/>
                    </a:cubicBezTo>
                    <a:cubicBezTo>
                      <a:pt x="534805" y="31659"/>
                      <a:pt x="531143" y="33116"/>
                      <a:pt x="528229" y="36030"/>
                    </a:cubicBezTo>
                    <a:cubicBezTo>
                      <a:pt x="525315" y="38944"/>
                      <a:pt x="523858" y="43630"/>
                      <a:pt x="523858" y="50088"/>
                    </a:cubicBezTo>
                    <a:lnTo>
                      <a:pt x="523858" y="86591"/>
                    </a:lnTo>
                    <a:lnTo>
                      <a:pt x="513226" y="86591"/>
                    </a:lnTo>
                    <a:lnTo>
                      <a:pt x="513226" y="45835"/>
                    </a:lnTo>
                    <a:cubicBezTo>
                      <a:pt x="513226" y="41110"/>
                      <a:pt x="512360" y="37566"/>
                      <a:pt x="510627" y="35203"/>
                    </a:cubicBezTo>
                    <a:cubicBezTo>
                      <a:pt x="508895" y="32841"/>
                      <a:pt x="506060" y="31659"/>
                      <a:pt x="502121" y="31659"/>
                    </a:cubicBezTo>
                    <a:cubicBezTo>
                      <a:pt x="499129" y="31659"/>
                      <a:pt x="496373" y="32447"/>
                      <a:pt x="493852" y="34022"/>
                    </a:cubicBezTo>
                    <a:cubicBezTo>
                      <a:pt x="491332" y="35597"/>
                      <a:pt x="489481" y="37920"/>
                      <a:pt x="488300" y="40992"/>
                    </a:cubicBezTo>
                    <a:cubicBezTo>
                      <a:pt x="487198" y="43985"/>
                      <a:pt x="486646" y="48316"/>
                      <a:pt x="486646" y="53986"/>
                    </a:cubicBezTo>
                    <a:lnTo>
                      <a:pt x="486646" y="86591"/>
                    </a:lnTo>
                    <a:lnTo>
                      <a:pt x="476014" y="86591"/>
                    </a:lnTo>
                    <a:close/>
                    <a:moveTo>
                      <a:pt x="619663" y="66390"/>
                    </a:moveTo>
                    <a:lnTo>
                      <a:pt x="630649" y="67690"/>
                    </a:lnTo>
                    <a:cubicBezTo>
                      <a:pt x="628917" y="74148"/>
                      <a:pt x="625688" y="79149"/>
                      <a:pt x="620963" y="82693"/>
                    </a:cubicBezTo>
                    <a:cubicBezTo>
                      <a:pt x="616316" y="86237"/>
                      <a:pt x="610370" y="88009"/>
                      <a:pt x="603125" y="88009"/>
                    </a:cubicBezTo>
                    <a:cubicBezTo>
                      <a:pt x="593910" y="88009"/>
                      <a:pt x="586626" y="85173"/>
                      <a:pt x="581270" y="79503"/>
                    </a:cubicBezTo>
                    <a:cubicBezTo>
                      <a:pt x="575915" y="73833"/>
                      <a:pt x="573237" y="65918"/>
                      <a:pt x="573237" y="55758"/>
                    </a:cubicBezTo>
                    <a:cubicBezTo>
                      <a:pt x="573237" y="45205"/>
                      <a:pt x="575954" y="37015"/>
                      <a:pt x="581388" y="31187"/>
                    </a:cubicBezTo>
                    <a:cubicBezTo>
                      <a:pt x="586822" y="25359"/>
                      <a:pt x="593871" y="22445"/>
                      <a:pt x="602534" y="22445"/>
                    </a:cubicBezTo>
                    <a:cubicBezTo>
                      <a:pt x="610882" y="22445"/>
                      <a:pt x="617695" y="25320"/>
                      <a:pt x="622971" y="31069"/>
                    </a:cubicBezTo>
                    <a:cubicBezTo>
                      <a:pt x="628326" y="36739"/>
                      <a:pt x="631004" y="44733"/>
                      <a:pt x="631004" y="55050"/>
                    </a:cubicBezTo>
                    <a:cubicBezTo>
                      <a:pt x="631004" y="55680"/>
                      <a:pt x="631004" y="56625"/>
                      <a:pt x="631004" y="57885"/>
                    </a:cubicBezTo>
                    <a:lnTo>
                      <a:pt x="584223" y="57885"/>
                    </a:lnTo>
                    <a:cubicBezTo>
                      <a:pt x="584618" y="64815"/>
                      <a:pt x="586547" y="70131"/>
                      <a:pt x="590012" y="73833"/>
                    </a:cubicBezTo>
                    <a:cubicBezTo>
                      <a:pt x="593556" y="77455"/>
                      <a:pt x="597927" y="79267"/>
                      <a:pt x="603125" y="79267"/>
                    </a:cubicBezTo>
                    <a:cubicBezTo>
                      <a:pt x="607063" y="79267"/>
                      <a:pt x="610410" y="78243"/>
                      <a:pt x="613166" y="76195"/>
                    </a:cubicBezTo>
                    <a:cubicBezTo>
                      <a:pt x="615923" y="74148"/>
                      <a:pt x="618088" y="70879"/>
                      <a:pt x="619663" y="66390"/>
                    </a:cubicBezTo>
                    <a:close/>
                    <a:moveTo>
                      <a:pt x="584814" y="49143"/>
                    </a:moveTo>
                    <a:lnTo>
                      <a:pt x="619781" y="49143"/>
                    </a:lnTo>
                    <a:cubicBezTo>
                      <a:pt x="619309" y="43866"/>
                      <a:pt x="617970" y="39929"/>
                      <a:pt x="615765" y="37330"/>
                    </a:cubicBezTo>
                    <a:cubicBezTo>
                      <a:pt x="612379" y="33235"/>
                      <a:pt x="608008" y="31187"/>
                      <a:pt x="602652" y="31187"/>
                    </a:cubicBezTo>
                    <a:cubicBezTo>
                      <a:pt x="597769" y="31187"/>
                      <a:pt x="593635" y="32841"/>
                      <a:pt x="590248" y="36148"/>
                    </a:cubicBezTo>
                    <a:cubicBezTo>
                      <a:pt x="586940" y="39377"/>
                      <a:pt x="585129" y="43709"/>
                      <a:pt x="584814" y="49143"/>
                    </a:cubicBezTo>
                    <a:close/>
                    <a:moveTo>
                      <a:pt x="644057" y="86591"/>
                    </a:moveTo>
                    <a:lnTo>
                      <a:pt x="644057" y="23863"/>
                    </a:lnTo>
                    <a:lnTo>
                      <a:pt x="653626" y="23863"/>
                    </a:lnTo>
                    <a:lnTo>
                      <a:pt x="653626" y="32723"/>
                    </a:lnTo>
                    <a:cubicBezTo>
                      <a:pt x="658194" y="25871"/>
                      <a:pt x="664849" y="22445"/>
                      <a:pt x="673591" y="22445"/>
                    </a:cubicBezTo>
                    <a:cubicBezTo>
                      <a:pt x="677371" y="22445"/>
                      <a:pt x="680836" y="23115"/>
                      <a:pt x="683986" y="24453"/>
                    </a:cubicBezTo>
                    <a:cubicBezTo>
                      <a:pt x="687137" y="25792"/>
                      <a:pt x="689499" y="27564"/>
                      <a:pt x="691074" y="29769"/>
                    </a:cubicBezTo>
                    <a:cubicBezTo>
                      <a:pt x="692650" y="31975"/>
                      <a:pt x="693752" y="34613"/>
                      <a:pt x="694382" y="37684"/>
                    </a:cubicBezTo>
                    <a:cubicBezTo>
                      <a:pt x="694776" y="39653"/>
                      <a:pt x="694972" y="43079"/>
                      <a:pt x="694972" y="47962"/>
                    </a:cubicBezTo>
                    <a:lnTo>
                      <a:pt x="694972" y="86591"/>
                    </a:lnTo>
                    <a:lnTo>
                      <a:pt x="684341" y="86591"/>
                    </a:lnTo>
                    <a:lnTo>
                      <a:pt x="684341" y="48434"/>
                    </a:lnTo>
                    <a:cubicBezTo>
                      <a:pt x="684341" y="44103"/>
                      <a:pt x="683908" y="40874"/>
                      <a:pt x="683041" y="38747"/>
                    </a:cubicBezTo>
                    <a:cubicBezTo>
                      <a:pt x="682254" y="36542"/>
                      <a:pt x="680797" y="34810"/>
                      <a:pt x="678670" y="33550"/>
                    </a:cubicBezTo>
                    <a:cubicBezTo>
                      <a:pt x="676623" y="32289"/>
                      <a:pt x="674181" y="31659"/>
                      <a:pt x="671346" y="31659"/>
                    </a:cubicBezTo>
                    <a:cubicBezTo>
                      <a:pt x="666779" y="31659"/>
                      <a:pt x="662841" y="33116"/>
                      <a:pt x="659533" y="36030"/>
                    </a:cubicBezTo>
                    <a:cubicBezTo>
                      <a:pt x="656304" y="38866"/>
                      <a:pt x="654689" y="44300"/>
                      <a:pt x="654689" y="52333"/>
                    </a:cubicBezTo>
                    <a:lnTo>
                      <a:pt x="654689" y="86591"/>
                    </a:lnTo>
                    <a:lnTo>
                      <a:pt x="644057" y="86591"/>
                    </a:lnTo>
                    <a:close/>
                    <a:moveTo>
                      <a:pt x="734488" y="77022"/>
                    </a:moveTo>
                    <a:lnTo>
                      <a:pt x="736023" y="86473"/>
                    </a:lnTo>
                    <a:cubicBezTo>
                      <a:pt x="733031" y="87103"/>
                      <a:pt x="730353" y="87418"/>
                      <a:pt x="727990" y="87418"/>
                    </a:cubicBezTo>
                    <a:cubicBezTo>
                      <a:pt x="724132" y="87418"/>
                      <a:pt x="721139" y="86827"/>
                      <a:pt x="719012" y="85646"/>
                    </a:cubicBezTo>
                    <a:cubicBezTo>
                      <a:pt x="716886" y="84386"/>
                      <a:pt x="715390" y="82771"/>
                      <a:pt x="714523" y="80803"/>
                    </a:cubicBezTo>
                    <a:cubicBezTo>
                      <a:pt x="713657" y="78755"/>
                      <a:pt x="713224" y="74542"/>
                      <a:pt x="713224" y="68162"/>
                    </a:cubicBezTo>
                    <a:lnTo>
                      <a:pt x="713224" y="32132"/>
                    </a:lnTo>
                    <a:lnTo>
                      <a:pt x="705427" y="32132"/>
                    </a:lnTo>
                    <a:lnTo>
                      <a:pt x="705427" y="23863"/>
                    </a:lnTo>
                    <a:lnTo>
                      <a:pt x="713224" y="23863"/>
                    </a:lnTo>
                    <a:lnTo>
                      <a:pt x="713224" y="8269"/>
                    </a:lnTo>
                    <a:lnTo>
                      <a:pt x="723856" y="1890"/>
                    </a:lnTo>
                    <a:lnTo>
                      <a:pt x="723856" y="23863"/>
                    </a:lnTo>
                    <a:lnTo>
                      <a:pt x="734488" y="23863"/>
                    </a:lnTo>
                    <a:lnTo>
                      <a:pt x="734488" y="32132"/>
                    </a:lnTo>
                    <a:lnTo>
                      <a:pt x="723856" y="32132"/>
                    </a:lnTo>
                    <a:lnTo>
                      <a:pt x="723856" y="68753"/>
                    </a:lnTo>
                    <a:cubicBezTo>
                      <a:pt x="723856" y="71824"/>
                      <a:pt x="724014" y="73793"/>
                      <a:pt x="724328" y="74660"/>
                    </a:cubicBezTo>
                    <a:cubicBezTo>
                      <a:pt x="724722" y="75526"/>
                      <a:pt x="725352" y="76235"/>
                      <a:pt x="726218" y="76786"/>
                    </a:cubicBezTo>
                    <a:cubicBezTo>
                      <a:pt x="727085" y="77259"/>
                      <a:pt x="728306" y="77495"/>
                      <a:pt x="729881" y="77495"/>
                    </a:cubicBezTo>
                    <a:cubicBezTo>
                      <a:pt x="731062" y="77495"/>
                      <a:pt x="732598" y="77337"/>
                      <a:pt x="734488" y="77022"/>
                    </a:cubicBezTo>
                    <a:close/>
                  </a:path>
                </a:pathLst>
              </a:custGeom>
              <a:solidFill>
                <a:srgbClr val="000000"/>
              </a:solidFill>
              <a:ln w="7560" cap="sq">
                <a:noFill/>
                <a:prstDash val="solid"/>
                <a:miter/>
              </a:ln>
            </p:spPr>
            <p:txBody>
              <a:bodyPr/>
              <a:lstStyle/>
              <a:p>
                <a:endParaRPr lang="en-US" noProof="0"/>
              </a:p>
            </p:txBody>
          </p:sp>
        </p:grpSp>
        <p:grpSp>
          <p:nvGrpSpPr>
            <p:cNvPr id="221" name="Group 220">
              <a:extLst>
                <a:ext uri="{FF2B5EF4-FFF2-40B4-BE49-F238E27FC236}">
                  <a16:creationId xmlns:a16="http://schemas.microsoft.com/office/drawing/2014/main" id="{9222F5A1-79EA-8F88-0FB1-D52B779373F4}"/>
                </a:ext>
              </a:extLst>
            </p:cNvPr>
            <p:cNvGrpSpPr/>
            <p:nvPr/>
          </p:nvGrpSpPr>
          <p:grpSpPr>
            <a:xfrm>
              <a:off x="5458624" y="5730517"/>
              <a:ext cx="707278" cy="89618"/>
              <a:chOff x="5632792" y="2334172"/>
              <a:chExt cx="707278" cy="89618"/>
            </a:xfrm>
          </p:grpSpPr>
          <p:sp>
            <p:nvSpPr>
              <p:cNvPr id="225" name="Freeform: Shape 1216">
                <a:extLst>
                  <a:ext uri="{FF2B5EF4-FFF2-40B4-BE49-F238E27FC236}">
                    <a16:creationId xmlns:a16="http://schemas.microsoft.com/office/drawing/2014/main" id="{7D24D152-ED73-D84A-53AE-CBCC250A07BB}"/>
                  </a:ext>
                </a:extLst>
              </p:cNvPr>
              <p:cNvSpPr/>
              <p:nvPr/>
            </p:nvSpPr>
            <p:spPr>
              <a:xfrm>
                <a:off x="5632792" y="2339198"/>
                <a:ext cx="143628" cy="79566"/>
              </a:xfrm>
              <a:custGeom>
                <a:avLst/>
                <a:gdLst>
                  <a:gd name="csX0" fmla="*/ 0 w 168601"/>
                  <a:gd name="csY0" fmla="*/ 100589 h 100896"/>
                  <a:gd name="csX1" fmla="*/ 3419 w 168601"/>
                  <a:gd name="csY1" fmla="*/ 94742 h 100896"/>
                  <a:gd name="csX2" fmla="*/ 28158 w 168601"/>
                  <a:gd name="csY2" fmla="*/ 53592 h 100896"/>
                  <a:gd name="csX3" fmla="*/ 82683 w 168601"/>
                  <a:gd name="csY3" fmla="*/ 0 h 100896"/>
                  <a:gd name="csX4" fmla="*/ 138830 w 168601"/>
                  <a:gd name="csY4" fmla="*/ 53592 h 100896"/>
                  <a:gd name="csX5" fmla="*/ 164816 w 168601"/>
                  <a:gd name="csY5" fmla="*/ 94742 h 100896"/>
                  <a:gd name="csX6" fmla="*/ 168601 w 168601"/>
                  <a:gd name="csY6" fmla="*/ 100896 h 10089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68601" h="100896">
                    <a:moveTo>
                      <a:pt x="0" y="100589"/>
                    </a:moveTo>
                    <a:lnTo>
                      <a:pt x="3419" y="94742"/>
                    </a:lnTo>
                    <a:cubicBezTo>
                      <a:pt x="10660" y="82302"/>
                      <a:pt x="19148" y="67628"/>
                      <a:pt x="28158" y="53592"/>
                    </a:cubicBezTo>
                    <a:cubicBezTo>
                      <a:pt x="46178" y="25520"/>
                      <a:pt x="66287" y="0"/>
                      <a:pt x="82683" y="0"/>
                    </a:cubicBezTo>
                    <a:cubicBezTo>
                      <a:pt x="99078" y="0"/>
                      <a:pt x="119960" y="25520"/>
                      <a:pt x="138830" y="53592"/>
                    </a:cubicBezTo>
                    <a:cubicBezTo>
                      <a:pt x="148266" y="67628"/>
                      <a:pt x="157198" y="82302"/>
                      <a:pt x="164816" y="94742"/>
                    </a:cubicBezTo>
                    <a:lnTo>
                      <a:pt x="168601" y="100896"/>
                    </a:lnTo>
                  </a:path>
                </a:pathLst>
              </a:custGeom>
              <a:noFill/>
              <a:ln w="7560" cap="flat">
                <a:solidFill>
                  <a:srgbClr val="BF9000"/>
                </a:solidFill>
                <a:prstDash val="solid"/>
                <a:round/>
              </a:ln>
            </p:spPr>
            <p:txBody>
              <a:bodyPr/>
              <a:lstStyle/>
              <a:p>
                <a:endParaRPr lang="en-US" noProof="0"/>
              </a:p>
            </p:txBody>
          </p:sp>
          <p:sp>
            <p:nvSpPr>
              <p:cNvPr id="226" name="Freeform: Shape 1217">
                <a:extLst>
                  <a:ext uri="{FF2B5EF4-FFF2-40B4-BE49-F238E27FC236}">
                    <a16:creationId xmlns:a16="http://schemas.microsoft.com/office/drawing/2014/main" id="{2FA312BE-6C13-5111-9647-141042159BB9}"/>
                  </a:ext>
                </a:extLst>
              </p:cNvPr>
              <p:cNvSpPr/>
              <p:nvPr/>
            </p:nvSpPr>
            <p:spPr>
              <a:xfrm>
                <a:off x="5898988" y="2334172"/>
                <a:ext cx="441082" cy="89618"/>
              </a:xfrm>
              <a:custGeom>
                <a:avLst/>
                <a:gdLst>
                  <a:gd name="csX0" fmla="*/ 0 w 517773"/>
                  <a:gd name="csY0" fmla="*/ 60247 h 113643"/>
                  <a:gd name="csX1" fmla="*/ 10868 w 517773"/>
                  <a:gd name="csY1" fmla="*/ 59302 h 113643"/>
                  <a:gd name="csX2" fmla="*/ 14412 w 517773"/>
                  <a:gd name="csY2" fmla="*/ 70052 h 113643"/>
                  <a:gd name="csX3" fmla="*/ 23154 w 517773"/>
                  <a:gd name="csY3" fmla="*/ 76786 h 113643"/>
                  <a:gd name="csX4" fmla="*/ 36385 w 517773"/>
                  <a:gd name="csY4" fmla="*/ 79267 h 113643"/>
                  <a:gd name="csX5" fmla="*/ 47962 w 517773"/>
                  <a:gd name="csY5" fmla="*/ 77377 h 113643"/>
                  <a:gd name="csX6" fmla="*/ 55404 w 517773"/>
                  <a:gd name="csY6" fmla="*/ 72061 h 113643"/>
                  <a:gd name="csX7" fmla="*/ 57885 w 517773"/>
                  <a:gd name="csY7" fmla="*/ 64618 h 113643"/>
                  <a:gd name="csX8" fmla="*/ 55522 w 517773"/>
                  <a:gd name="csY8" fmla="*/ 57530 h 113643"/>
                  <a:gd name="csX9" fmla="*/ 47725 w 517773"/>
                  <a:gd name="csY9" fmla="*/ 52333 h 113643"/>
                  <a:gd name="csX10" fmla="*/ 32368 w 517773"/>
                  <a:gd name="csY10" fmla="*/ 48198 h 113643"/>
                  <a:gd name="csX11" fmla="*/ 15593 w 517773"/>
                  <a:gd name="csY11" fmla="*/ 42764 h 113643"/>
                  <a:gd name="csX12" fmla="*/ 6379 w 517773"/>
                  <a:gd name="csY12" fmla="*/ 34731 h 113643"/>
                  <a:gd name="csX13" fmla="*/ 3308 w 517773"/>
                  <a:gd name="csY13" fmla="*/ 23863 h 113643"/>
                  <a:gd name="csX14" fmla="*/ 6970 w 517773"/>
                  <a:gd name="csY14" fmla="*/ 11695 h 113643"/>
                  <a:gd name="csX15" fmla="*/ 17838 w 517773"/>
                  <a:gd name="csY15" fmla="*/ 2953 h 113643"/>
                  <a:gd name="csX16" fmla="*/ 33786 w 517773"/>
                  <a:gd name="csY16" fmla="*/ 0 h 113643"/>
                  <a:gd name="csX17" fmla="*/ 50797 w 517773"/>
                  <a:gd name="csY17" fmla="*/ 3190 h 113643"/>
                  <a:gd name="csX18" fmla="*/ 62019 w 517773"/>
                  <a:gd name="csY18" fmla="*/ 12286 h 113643"/>
                  <a:gd name="csX19" fmla="*/ 66390 w 517773"/>
                  <a:gd name="csY19" fmla="*/ 25871 h 113643"/>
                  <a:gd name="csX20" fmla="*/ 55404 w 517773"/>
                  <a:gd name="csY20" fmla="*/ 26698 h 113643"/>
                  <a:gd name="csX21" fmla="*/ 49379 w 517773"/>
                  <a:gd name="csY21" fmla="*/ 14412 h 113643"/>
                  <a:gd name="csX22" fmla="*/ 34258 w 517773"/>
                  <a:gd name="csY22" fmla="*/ 10159 h 113643"/>
                  <a:gd name="csX23" fmla="*/ 19137 w 517773"/>
                  <a:gd name="csY23" fmla="*/ 13940 h 113643"/>
                  <a:gd name="csX24" fmla="*/ 14412 w 517773"/>
                  <a:gd name="csY24" fmla="*/ 23154 h 113643"/>
                  <a:gd name="csX25" fmla="*/ 17720 w 517773"/>
                  <a:gd name="csY25" fmla="*/ 30833 h 113643"/>
                  <a:gd name="csX26" fmla="*/ 34967 w 517773"/>
                  <a:gd name="csY26" fmla="*/ 36975 h 113643"/>
                  <a:gd name="csX27" fmla="*/ 54223 w 517773"/>
                  <a:gd name="csY27" fmla="*/ 42528 h 113643"/>
                  <a:gd name="csX28" fmla="*/ 65327 w 517773"/>
                  <a:gd name="csY28" fmla="*/ 51388 h 113643"/>
                  <a:gd name="csX29" fmla="*/ 68989 w 517773"/>
                  <a:gd name="csY29" fmla="*/ 63673 h 113643"/>
                  <a:gd name="csX30" fmla="*/ 64973 w 517773"/>
                  <a:gd name="csY30" fmla="*/ 76668 h 113643"/>
                  <a:gd name="csX31" fmla="*/ 53632 w 517773"/>
                  <a:gd name="csY31" fmla="*/ 86237 h 113643"/>
                  <a:gd name="csX32" fmla="*/ 36975 w 517773"/>
                  <a:gd name="csY32" fmla="*/ 89662 h 113643"/>
                  <a:gd name="csX33" fmla="*/ 17247 w 517773"/>
                  <a:gd name="csY33" fmla="*/ 86237 h 113643"/>
                  <a:gd name="csX34" fmla="*/ 4725 w 517773"/>
                  <a:gd name="csY34" fmla="*/ 75841 h 113643"/>
                  <a:gd name="csX35" fmla="*/ 0 w 517773"/>
                  <a:gd name="csY35" fmla="*/ 60247 h 113643"/>
                  <a:gd name="csX36" fmla="*/ 94860 w 517773"/>
                  <a:gd name="csY36" fmla="*/ 88127 h 113643"/>
                  <a:gd name="csX37" fmla="*/ 75605 w 517773"/>
                  <a:gd name="csY37" fmla="*/ 25398 h 113643"/>
                  <a:gd name="csX38" fmla="*/ 86591 w 517773"/>
                  <a:gd name="csY38" fmla="*/ 25398 h 113643"/>
                  <a:gd name="csX39" fmla="*/ 96632 w 517773"/>
                  <a:gd name="csY39" fmla="*/ 61547 h 113643"/>
                  <a:gd name="csX40" fmla="*/ 100294 w 517773"/>
                  <a:gd name="csY40" fmla="*/ 75014 h 113643"/>
                  <a:gd name="csX41" fmla="*/ 103602 w 517773"/>
                  <a:gd name="csY41" fmla="*/ 62138 h 113643"/>
                  <a:gd name="csX42" fmla="*/ 113525 w 517773"/>
                  <a:gd name="csY42" fmla="*/ 25398 h 113643"/>
                  <a:gd name="csX43" fmla="*/ 124511 w 517773"/>
                  <a:gd name="csY43" fmla="*/ 25398 h 113643"/>
                  <a:gd name="csX44" fmla="*/ 133844 w 517773"/>
                  <a:gd name="csY44" fmla="*/ 61783 h 113643"/>
                  <a:gd name="csX45" fmla="*/ 137034 w 517773"/>
                  <a:gd name="csY45" fmla="*/ 73715 h 113643"/>
                  <a:gd name="csX46" fmla="*/ 140577 w 517773"/>
                  <a:gd name="csY46" fmla="*/ 61665 h 113643"/>
                  <a:gd name="csX47" fmla="*/ 151328 w 517773"/>
                  <a:gd name="csY47" fmla="*/ 25398 h 113643"/>
                  <a:gd name="csX48" fmla="*/ 161723 w 517773"/>
                  <a:gd name="csY48" fmla="*/ 25398 h 113643"/>
                  <a:gd name="csX49" fmla="*/ 142113 w 517773"/>
                  <a:gd name="csY49" fmla="*/ 88127 h 113643"/>
                  <a:gd name="csX50" fmla="*/ 131009 w 517773"/>
                  <a:gd name="csY50" fmla="*/ 88127 h 113643"/>
                  <a:gd name="csX51" fmla="*/ 121086 w 517773"/>
                  <a:gd name="csY51" fmla="*/ 50561 h 113643"/>
                  <a:gd name="csX52" fmla="*/ 118605 w 517773"/>
                  <a:gd name="csY52" fmla="*/ 39811 h 113643"/>
                  <a:gd name="csX53" fmla="*/ 105965 w 517773"/>
                  <a:gd name="csY53" fmla="*/ 88127 h 113643"/>
                  <a:gd name="csX54" fmla="*/ 94860 w 517773"/>
                  <a:gd name="csY54" fmla="*/ 88127 h 113643"/>
                  <a:gd name="csX55" fmla="*/ 211516 w 517773"/>
                  <a:gd name="csY55" fmla="*/ 80330 h 113643"/>
                  <a:gd name="csX56" fmla="*/ 200175 w 517773"/>
                  <a:gd name="csY56" fmla="*/ 87536 h 113643"/>
                  <a:gd name="csX57" fmla="*/ 188480 w 517773"/>
                  <a:gd name="csY57" fmla="*/ 89544 h 113643"/>
                  <a:gd name="csX58" fmla="*/ 172532 w 517773"/>
                  <a:gd name="csY58" fmla="*/ 84465 h 113643"/>
                  <a:gd name="csX59" fmla="*/ 166980 w 517773"/>
                  <a:gd name="csY59" fmla="*/ 71588 h 113643"/>
                  <a:gd name="csX60" fmla="*/ 169106 w 517773"/>
                  <a:gd name="csY60" fmla="*/ 63201 h 113643"/>
                  <a:gd name="csX61" fmla="*/ 174541 w 517773"/>
                  <a:gd name="csY61" fmla="*/ 57058 h 113643"/>
                  <a:gd name="csX62" fmla="*/ 182219 w 517773"/>
                  <a:gd name="csY62" fmla="*/ 53514 h 113643"/>
                  <a:gd name="csX63" fmla="*/ 191670 w 517773"/>
                  <a:gd name="csY63" fmla="*/ 51978 h 113643"/>
                  <a:gd name="csX64" fmla="*/ 210689 w 517773"/>
                  <a:gd name="csY64" fmla="*/ 48316 h 113643"/>
                  <a:gd name="csX65" fmla="*/ 210689 w 517773"/>
                  <a:gd name="csY65" fmla="*/ 45481 h 113643"/>
                  <a:gd name="csX66" fmla="*/ 207736 w 517773"/>
                  <a:gd name="csY66" fmla="*/ 36385 h 113643"/>
                  <a:gd name="csX67" fmla="*/ 195568 w 517773"/>
                  <a:gd name="csY67" fmla="*/ 32723 h 113643"/>
                  <a:gd name="csX68" fmla="*/ 184464 w 517773"/>
                  <a:gd name="csY68" fmla="*/ 35440 h 113643"/>
                  <a:gd name="csX69" fmla="*/ 179266 w 517773"/>
                  <a:gd name="csY69" fmla="*/ 44654 h 113643"/>
                  <a:gd name="csX70" fmla="*/ 168870 w 517773"/>
                  <a:gd name="csY70" fmla="*/ 43236 h 113643"/>
                  <a:gd name="csX71" fmla="*/ 173477 w 517773"/>
                  <a:gd name="csY71" fmla="*/ 32486 h 113643"/>
                  <a:gd name="csX72" fmla="*/ 182928 w 517773"/>
                  <a:gd name="csY72" fmla="*/ 26225 h 113643"/>
                  <a:gd name="csX73" fmla="*/ 197104 w 517773"/>
                  <a:gd name="csY73" fmla="*/ 23981 h 113643"/>
                  <a:gd name="csX74" fmla="*/ 210098 w 517773"/>
                  <a:gd name="csY74" fmla="*/ 25871 h 113643"/>
                  <a:gd name="csX75" fmla="*/ 217541 w 517773"/>
                  <a:gd name="csY75" fmla="*/ 30596 h 113643"/>
                  <a:gd name="csX76" fmla="*/ 220848 w 517773"/>
                  <a:gd name="csY76" fmla="*/ 37802 h 113643"/>
                  <a:gd name="csX77" fmla="*/ 221439 w 517773"/>
                  <a:gd name="csY77" fmla="*/ 47607 h 113643"/>
                  <a:gd name="csX78" fmla="*/ 221439 w 517773"/>
                  <a:gd name="csY78" fmla="*/ 61783 h 113643"/>
                  <a:gd name="csX79" fmla="*/ 222030 w 517773"/>
                  <a:gd name="csY79" fmla="*/ 80566 h 113643"/>
                  <a:gd name="csX80" fmla="*/ 224747 w 517773"/>
                  <a:gd name="csY80" fmla="*/ 88127 h 113643"/>
                  <a:gd name="csX81" fmla="*/ 213642 w 517773"/>
                  <a:gd name="csY81" fmla="*/ 88127 h 113643"/>
                  <a:gd name="csX82" fmla="*/ 211516 w 517773"/>
                  <a:gd name="csY82" fmla="*/ 80330 h 113643"/>
                  <a:gd name="csX83" fmla="*/ 210689 w 517773"/>
                  <a:gd name="csY83" fmla="*/ 56585 h 113643"/>
                  <a:gd name="csX84" fmla="*/ 193324 w 517773"/>
                  <a:gd name="csY84" fmla="*/ 60602 h 113643"/>
                  <a:gd name="csX85" fmla="*/ 183991 w 517773"/>
                  <a:gd name="csY85" fmla="*/ 62728 h 113643"/>
                  <a:gd name="csX86" fmla="*/ 179738 w 517773"/>
                  <a:gd name="csY86" fmla="*/ 66272 h 113643"/>
                  <a:gd name="csX87" fmla="*/ 178321 w 517773"/>
                  <a:gd name="csY87" fmla="*/ 71234 h 113643"/>
                  <a:gd name="csX88" fmla="*/ 181510 w 517773"/>
                  <a:gd name="csY88" fmla="*/ 78322 h 113643"/>
                  <a:gd name="csX89" fmla="*/ 190961 w 517773"/>
                  <a:gd name="csY89" fmla="*/ 81157 h 113643"/>
                  <a:gd name="csX90" fmla="*/ 201829 w 517773"/>
                  <a:gd name="csY90" fmla="*/ 78558 h 113643"/>
                  <a:gd name="csX91" fmla="*/ 208917 w 517773"/>
                  <a:gd name="csY91" fmla="*/ 71116 h 113643"/>
                  <a:gd name="csX92" fmla="*/ 210689 w 517773"/>
                  <a:gd name="csY92" fmla="*/ 60484 h 113643"/>
                  <a:gd name="csX93" fmla="*/ 210689 w 517773"/>
                  <a:gd name="csY93" fmla="*/ 56585 h 113643"/>
                  <a:gd name="csX94" fmla="*/ 237919 w 517773"/>
                  <a:gd name="csY94" fmla="*/ 112226 h 113643"/>
                  <a:gd name="csX95" fmla="*/ 237919 w 517773"/>
                  <a:gd name="csY95" fmla="*/ 25398 h 113643"/>
                  <a:gd name="csX96" fmla="*/ 247605 w 517773"/>
                  <a:gd name="csY96" fmla="*/ 25398 h 113643"/>
                  <a:gd name="csX97" fmla="*/ 247605 w 517773"/>
                  <a:gd name="csY97" fmla="*/ 33550 h 113643"/>
                  <a:gd name="csX98" fmla="*/ 255284 w 517773"/>
                  <a:gd name="csY98" fmla="*/ 26344 h 113643"/>
                  <a:gd name="csX99" fmla="*/ 265798 w 517773"/>
                  <a:gd name="csY99" fmla="*/ 23981 h 113643"/>
                  <a:gd name="csX100" fmla="*/ 279974 w 517773"/>
                  <a:gd name="csY100" fmla="*/ 28115 h 113643"/>
                  <a:gd name="csX101" fmla="*/ 289188 w 517773"/>
                  <a:gd name="csY101" fmla="*/ 39811 h 113643"/>
                  <a:gd name="csX102" fmla="*/ 292378 w 517773"/>
                  <a:gd name="csY102" fmla="*/ 56231 h 113643"/>
                  <a:gd name="csX103" fmla="*/ 288834 w 517773"/>
                  <a:gd name="csY103" fmla="*/ 73596 h 113643"/>
                  <a:gd name="csX104" fmla="*/ 278792 w 517773"/>
                  <a:gd name="csY104" fmla="*/ 85410 h 113643"/>
                  <a:gd name="csX105" fmla="*/ 264971 w 517773"/>
                  <a:gd name="csY105" fmla="*/ 89544 h 113643"/>
                  <a:gd name="csX106" fmla="*/ 255402 w 517773"/>
                  <a:gd name="csY106" fmla="*/ 87300 h 113643"/>
                  <a:gd name="csX107" fmla="*/ 248550 w 517773"/>
                  <a:gd name="csY107" fmla="*/ 81629 h 113643"/>
                  <a:gd name="csX108" fmla="*/ 248550 w 517773"/>
                  <a:gd name="csY108" fmla="*/ 112226 h 113643"/>
                  <a:gd name="csX109" fmla="*/ 237919 w 517773"/>
                  <a:gd name="csY109" fmla="*/ 112226 h 113643"/>
                  <a:gd name="csX110" fmla="*/ 247487 w 517773"/>
                  <a:gd name="csY110" fmla="*/ 57058 h 113643"/>
                  <a:gd name="csX111" fmla="*/ 252331 w 517773"/>
                  <a:gd name="csY111" fmla="*/ 75014 h 113643"/>
                  <a:gd name="csX112" fmla="*/ 264262 w 517773"/>
                  <a:gd name="csY112" fmla="*/ 80803 h 113643"/>
                  <a:gd name="csX113" fmla="*/ 276430 w 517773"/>
                  <a:gd name="csY113" fmla="*/ 74778 h 113643"/>
                  <a:gd name="csX114" fmla="*/ 281509 w 517773"/>
                  <a:gd name="csY114" fmla="*/ 56231 h 113643"/>
                  <a:gd name="csX115" fmla="*/ 276548 w 517773"/>
                  <a:gd name="csY115" fmla="*/ 38275 h 113643"/>
                  <a:gd name="csX116" fmla="*/ 264735 w 517773"/>
                  <a:gd name="csY116" fmla="*/ 32250 h 113643"/>
                  <a:gd name="csX117" fmla="*/ 252685 w 517773"/>
                  <a:gd name="csY117" fmla="*/ 38629 h 113643"/>
                  <a:gd name="csX118" fmla="*/ 247487 w 517773"/>
                  <a:gd name="csY118" fmla="*/ 57058 h 113643"/>
                  <a:gd name="csX119" fmla="*/ 305195 w 517773"/>
                  <a:gd name="csY119" fmla="*/ 112226 h 113643"/>
                  <a:gd name="csX120" fmla="*/ 305195 w 517773"/>
                  <a:gd name="csY120" fmla="*/ 25398 h 113643"/>
                  <a:gd name="csX121" fmla="*/ 314882 w 517773"/>
                  <a:gd name="csY121" fmla="*/ 25398 h 113643"/>
                  <a:gd name="csX122" fmla="*/ 314882 w 517773"/>
                  <a:gd name="csY122" fmla="*/ 33550 h 113643"/>
                  <a:gd name="csX123" fmla="*/ 322560 w 517773"/>
                  <a:gd name="csY123" fmla="*/ 26344 h 113643"/>
                  <a:gd name="csX124" fmla="*/ 333074 w 517773"/>
                  <a:gd name="csY124" fmla="*/ 23981 h 113643"/>
                  <a:gd name="csX125" fmla="*/ 347250 w 517773"/>
                  <a:gd name="csY125" fmla="*/ 28115 h 113643"/>
                  <a:gd name="csX126" fmla="*/ 356464 w 517773"/>
                  <a:gd name="csY126" fmla="*/ 39811 h 113643"/>
                  <a:gd name="csX127" fmla="*/ 359654 w 517773"/>
                  <a:gd name="csY127" fmla="*/ 56231 h 113643"/>
                  <a:gd name="csX128" fmla="*/ 356110 w 517773"/>
                  <a:gd name="csY128" fmla="*/ 73596 h 113643"/>
                  <a:gd name="csX129" fmla="*/ 346069 w 517773"/>
                  <a:gd name="csY129" fmla="*/ 85410 h 113643"/>
                  <a:gd name="csX130" fmla="*/ 332247 w 517773"/>
                  <a:gd name="csY130" fmla="*/ 89544 h 113643"/>
                  <a:gd name="csX131" fmla="*/ 322678 w 517773"/>
                  <a:gd name="csY131" fmla="*/ 87300 h 113643"/>
                  <a:gd name="csX132" fmla="*/ 315827 w 517773"/>
                  <a:gd name="csY132" fmla="*/ 81629 h 113643"/>
                  <a:gd name="csX133" fmla="*/ 315827 w 517773"/>
                  <a:gd name="csY133" fmla="*/ 112226 h 113643"/>
                  <a:gd name="csX134" fmla="*/ 305195 w 517773"/>
                  <a:gd name="csY134" fmla="*/ 112226 h 113643"/>
                  <a:gd name="csX135" fmla="*/ 314764 w 517773"/>
                  <a:gd name="csY135" fmla="*/ 57058 h 113643"/>
                  <a:gd name="csX136" fmla="*/ 319607 w 517773"/>
                  <a:gd name="csY136" fmla="*/ 75014 h 113643"/>
                  <a:gd name="csX137" fmla="*/ 331538 w 517773"/>
                  <a:gd name="csY137" fmla="*/ 80803 h 113643"/>
                  <a:gd name="csX138" fmla="*/ 343706 w 517773"/>
                  <a:gd name="csY138" fmla="*/ 74778 h 113643"/>
                  <a:gd name="csX139" fmla="*/ 348786 w 517773"/>
                  <a:gd name="csY139" fmla="*/ 56231 h 113643"/>
                  <a:gd name="csX140" fmla="*/ 343824 w 517773"/>
                  <a:gd name="csY140" fmla="*/ 38275 h 113643"/>
                  <a:gd name="csX141" fmla="*/ 332011 w 517773"/>
                  <a:gd name="csY141" fmla="*/ 32250 h 113643"/>
                  <a:gd name="csX142" fmla="*/ 319961 w 517773"/>
                  <a:gd name="csY142" fmla="*/ 38629 h 113643"/>
                  <a:gd name="csX143" fmla="*/ 314764 w 517773"/>
                  <a:gd name="csY143" fmla="*/ 57058 h 113643"/>
                  <a:gd name="csX144" fmla="*/ 372471 w 517773"/>
                  <a:gd name="csY144" fmla="*/ 13703 h 113643"/>
                  <a:gd name="csX145" fmla="*/ 372471 w 517773"/>
                  <a:gd name="csY145" fmla="*/ 1536 h 113643"/>
                  <a:gd name="csX146" fmla="*/ 383103 w 517773"/>
                  <a:gd name="csY146" fmla="*/ 1536 h 113643"/>
                  <a:gd name="csX147" fmla="*/ 383103 w 517773"/>
                  <a:gd name="csY147" fmla="*/ 13703 h 113643"/>
                  <a:gd name="csX148" fmla="*/ 372471 w 517773"/>
                  <a:gd name="csY148" fmla="*/ 13703 h 113643"/>
                  <a:gd name="csX149" fmla="*/ 372471 w 517773"/>
                  <a:gd name="csY149" fmla="*/ 88127 h 113643"/>
                  <a:gd name="csX150" fmla="*/ 372471 w 517773"/>
                  <a:gd name="csY150" fmla="*/ 25398 h 113643"/>
                  <a:gd name="csX151" fmla="*/ 383103 w 517773"/>
                  <a:gd name="csY151" fmla="*/ 25398 h 113643"/>
                  <a:gd name="csX152" fmla="*/ 383103 w 517773"/>
                  <a:gd name="csY152" fmla="*/ 88127 h 113643"/>
                  <a:gd name="csX153" fmla="*/ 372471 w 517773"/>
                  <a:gd name="csY153" fmla="*/ 88127 h 113643"/>
                  <a:gd name="csX154" fmla="*/ 399346 w 517773"/>
                  <a:gd name="csY154" fmla="*/ 88127 h 113643"/>
                  <a:gd name="csX155" fmla="*/ 399346 w 517773"/>
                  <a:gd name="csY155" fmla="*/ 25398 h 113643"/>
                  <a:gd name="csX156" fmla="*/ 408915 w 517773"/>
                  <a:gd name="csY156" fmla="*/ 25398 h 113643"/>
                  <a:gd name="csX157" fmla="*/ 408915 w 517773"/>
                  <a:gd name="csY157" fmla="*/ 34258 h 113643"/>
                  <a:gd name="csX158" fmla="*/ 428879 w 517773"/>
                  <a:gd name="csY158" fmla="*/ 23981 h 113643"/>
                  <a:gd name="csX159" fmla="*/ 439275 w 517773"/>
                  <a:gd name="csY159" fmla="*/ 25989 h 113643"/>
                  <a:gd name="csX160" fmla="*/ 446363 w 517773"/>
                  <a:gd name="csY160" fmla="*/ 31305 h 113643"/>
                  <a:gd name="csX161" fmla="*/ 449671 w 517773"/>
                  <a:gd name="csY161" fmla="*/ 39220 h 113643"/>
                  <a:gd name="csX162" fmla="*/ 450261 w 517773"/>
                  <a:gd name="csY162" fmla="*/ 49497 h 113643"/>
                  <a:gd name="csX163" fmla="*/ 450261 w 517773"/>
                  <a:gd name="csY163" fmla="*/ 88127 h 113643"/>
                  <a:gd name="csX164" fmla="*/ 439629 w 517773"/>
                  <a:gd name="csY164" fmla="*/ 88127 h 113643"/>
                  <a:gd name="csX165" fmla="*/ 439629 w 517773"/>
                  <a:gd name="csY165" fmla="*/ 49970 h 113643"/>
                  <a:gd name="csX166" fmla="*/ 438330 w 517773"/>
                  <a:gd name="csY166" fmla="*/ 40283 h 113643"/>
                  <a:gd name="csX167" fmla="*/ 433959 w 517773"/>
                  <a:gd name="csY167" fmla="*/ 35085 h 113643"/>
                  <a:gd name="csX168" fmla="*/ 426635 w 517773"/>
                  <a:gd name="csY168" fmla="*/ 33195 h 113643"/>
                  <a:gd name="csX169" fmla="*/ 414822 w 517773"/>
                  <a:gd name="csY169" fmla="*/ 37566 h 113643"/>
                  <a:gd name="csX170" fmla="*/ 409978 w 517773"/>
                  <a:gd name="csY170" fmla="*/ 53868 h 113643"/>
                  <a:gd name="csX171" fmla="*/ 409978 w 517773"/>
                  <a:gd name="csY171" fmla="*/ 88127 h 113643"/>
                  <a:gd name="csX172" fmla="*/ 399346 w 517773"/>
                  <a:gd name="csY172" fmla="*/ 88127 h 113643"/>
                  <a:gd name="csX173" fmla="*/ 464614 w 517773"/>
                  <a:gd name="csY173" fmla="*/ 93325 h 113643"/>
                  <a:gd name="csX174" fmla="*/ 475010 w 517773"/>
                  <a:gd name="csY174" fmla="*/ 94860 h 113643"/>
                  <a:gd name="csX175" fmla="*/ 478554 w 517773"/>
                  <a:gd name="csY175" fmla="*/ 101830 h 113643"/>
                  <a:gd name="csX176" fmla="*/ 489422 w 517773"/>
                  <a:gd name="csY176" fmla="*/ 104783 h 113643"/>
                  <a:gd name="csX177" fmla="*/ 500763 w 517773"/>
                  <a:gd name="csY177" fmla="*/ 101830 h 113643"/>
                  <a:gd name="csX178" fmla="*/ 506197 w 517773"/>
                  <a:gd name="csY178" fmla="*/ 93561 h 113643"/>
                  <a:gd name="csX179" fmla="*/ 507024 w 517773"/>
                  <a:gd name="csY179" fmla="*/ 79857 h 113643"/>
                  <a:gd name="csX180" fmla="*/ 489658 w 517773"/>
                  <a:gd name="csY180" fmla="*/ 88127 h 113643"/>
                  <a:gd name="csX181" fmla="*/ 469576 w 517773"/>
                  <a:gd name="csY181" fmla="*/ 78794 h 113643"/>
                  <a:gd name="csX182" fmla="*/ 462488 w 517773"/>
                  <a:gd name="csY182" fmla="*/ 56349 h 113643"/>
                  <a:gd name="csX183" fmla="*/ 465678 w 517773"/>
                  <a:gd name="csY183" fmla="*/ 39811 h 113643"/>
                  <a:gd name="csX184" fmla="*/ 475128 w 517773"/>
                  <a:gd name="csY184" fmla="*/ 28115 h 113643"/>
                  <a:gd name="csX185" fmla="*/ 489658 w 517773"/>
                  <a:gd name="csY185" fmla="*/ 23981 h 113643"/>
                  <a:gd name="csX186" fmla="*/ 507969 w 517773"/>
                  <a:gd name="csY186" fmla="*/ 32959 h 113643"/>
                  <a:gd name="csX187" fmla="*/ 507969 w 517773"/>
                  <a:gd name="csY187" fmla="*/ 25398 h 113643"/>
                  <a:gd name="csX188" fmla="*/ 517774 w 517773"/>
                  <a:gd name="csY188" fmla="*/ 25398 h 113643"/>
                  <a:gd name="csX189" fmla="*/ 517774 w 517773"/>
                  <a:gd name="csY189" fmla="*/ 79621 h 113643"/>
                  <a:gd name="csX190" fmla="*/ 514821 w 517773"/>
                  <a:gd name="csY190" fmla="*/ 100412 h 113643"/>
                  <a:gd name="csX191" fmla="*/ 505370 w 517773"/>
                  <a:gd name="csY191" fmla="*/ 110099 h 113643"/>
                  <a:gd name="csX192" fmla="*/ 489422 w 517773"/>
                  <a:gd name="csY192" fmla="*/ 113643 h 113643"/>
                  <a:gd name="csX193" fmla="*/ 471230 w 517773"/>
                  <a:gd name="csY193" fmla="*/ 108564 h 113643"/>
                  <a:gd name="csX194" fmla="*/ 464614 w 517773"/>
                  <a:gd name="csY194" fmla="*/ 93325 h 113643"/>
                  <a:gd name="csX195" fmla="*/ 473474 w 517773"/>
                  <a:gd name="csY195" fmla="*/ 55640 h 113643"/>
                  <a:gd name="csX196" fmla="*/ 478318 w 517773"/>
                  <a:gd name="csY196" fmla="*/ 73596 h 113643"/>
                  <a:gd name="csX197" fmla="*/ 490604 w 517773"/>
                  <a:gd name="csY197" fmla="*/ 79267 h 113643"/>
                  <a:gd name="csX198" fmla="*/ 502889 w 517773"/>
                  <a:gd name="csY198" fmla="*/ 73715 h 113643"/>
                  <a:gd name="csX199" fmla="*/ 507851 w 517773"/>
                  <a:gd name="csY199" fmla="*/ 55995 h 113643"/>
                  <a:gd name="csX200" fmla="*/ 502771 w 517773"/>
                  <a:gd name="csY200" fmla="*/ 38629 h 113643"/>
                  <a:gd name="csX201" fmla="*/ 490485 w 517773"/>
                  <a:gd name="csY201" fmla="*/ 32723 h 113643"/>
                  <a:gd name="csX202" fmla="*/ 478436 w 517773"/>
                  <a:gd name="csY202" fmla="*/ 38511 h 113643"/>
                  <a:gd name="csX203" fmla="*/ 473474 w 517773"/>
                  <a:gd name="csY203" fmla="*/ 55640 h 11364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Lst>
                <a:rect l="l" t="t" r="r" b="b"/>
                <a:pathLst>
                  <a:path w="517773" h="113643">
                    <a:moveTo>
                      <a:pt x="0" y="60247"/>
                    </a:moveTo>
                    <a:lnTo>
                      <a:pt x="10868" y="59302"/>
                    </a:lnTo>
                    <a:cubicBezTo>
                      <a:pt x="11341" y="63634"/>
                      <a:pt x="12522" y="67217"/>
                      <a:pt x="14412" y="70052"/>
                    </a:cubicBezTo>
                    <a:cubicBezTo>
                      <a:pt x="16302" y="72809"/>
                      <a:pt x="19216" y="75053"/>
                      <a:pt x="23154" y="76786"/>
                    </a:cubicBezTo>
                    <a:cubicBezTo>
                      <a:pt x="27092" y="78440"/>
                      <a:pt x="31502" y="79267"/>
                      <a:pt x="36385" y="79267"/>
                    </a:cubicBezTo>
                    <a:cubicBezTo>
                      <a:pt x="40795" y="79267"/>
                      <a:pt x="44654" y="78637"/>
                      <a:pt x="47962" y="77377"/>
                    </a:cubicBezTo>
                    <a:cubicBezTo>
                      <a:pt x="51348" y="76038"/>
                      <a:pt x="53829" y="74266"/>
                      <a:pt x="55404" y="72061"/>
                    </a:cubicBezTo>
                    <a:cubicBezTo>
                      <a:pt x="57058" y="69777"/>
                      <a:pt x="57885" y="67296"/>
                      <a:pt x="57885" y="64618"/>
                    </a:cubicBezTo>
                    <a:cubicBezTo>
                      <a:pt x="57885" y="61862"/>
                      <a:pt x="57097" y="59499"/>
                      <a:pt x="55522" y="57530"/>
                    </a:cubicBezTo>
                    <a:cubicBezTo>
                      <a:pt x="53947" y="55483"/>
                      <a:pt x="51348" y="53750"/>
                      <a:pt x="47725" y="52333"/>
                    </a:cubicBezTo>
                    <a:cubicBezTo>
                      <a:pt x="45441" y="51466"/>
                      <a:pt x="40323" y="50088"/>
                      <a:pt x="32368" y="48198"/>
                    </a:cubicBezTo>
                    <a:cubicBezTo>
                      <a:pt x="24414" y="46229"/>
                      <a:pt x="18822" y="44418"/>
                      <a:pt x="15593" y="42764"/>
                    </a:cubicBezTo>
                    <a:cubicBezTo>
                      <a:pt x="11498" y="40559"/>
                      <a:pt x="8427" y="37881"/>
                      <a:pt x="6379" y="34731"/>
                    </a:cubicBezTo>
                    <a:cubicBezTo>
                      <a:pt x="4331" y="31502"/>
                      <a:pt x="3308" y="27879"/>
                      <a:pt x="3308" y="23863"/>
                    </a:cubicBezTo>
                    <a:cubicBezTo>
                      <a:pt x="3308" y="19531"/>
                      <a:pt x="4528" y="15475"/>
                      <a:pt x="6970" y="11695"/>
                    </a:cubicBezTo>
                    <a:cubicBezTo>
                      <a:pt x="9490" y="7836"/>
                      <a:pt x="13113" y="4922"/>
                      <a:pt x="17838" y="2953"/>
                    </a:cubicBezTo>
                    <a:cubicBezTo>
                      <a:pt x="22642" y="984"/>
                      <a:pt x="27958" y="0"/>
                      <a:pt x="33786" y="0"/>
                    </a:cubicBezTo>
                    <a:cubicBezTo>
                      <a:pt x="40244" y="0"/>
                      <a:pt x="45914" y="1063"/>
                      <a:pt x="50797" y="3190"/>
                    </a:cubicBezTo>
                    <a:cubicBezTo>
                      <a:pt x="55680" y="5237"/>
                      <a:pt x="59421" y="8269"/>
                      <a:pt x="62019" y="12286"/>
                    </a:cubicBezTo>
                    <a:cubicBezTo>
                      <a:pt x="64697" y="16302"/>
                      <a:pt x="66154" y="20831"/>
                      <a:pt x="66390" y="25871"/>
                    </a:cubicBezTo>
                    <a:lnTo>
                      <a:pt x="55404" y="26698"/>
                    </a:lnTo>
                    <a:cubicBezTo>
                      <a:pt x="54774" y="21264"/>
                      <a:pt x="52766" y="17169"/>
                      <a:pt x="49379" y="14412"/>
                    </a:cubicBezTo>
                    <a:cubicBezTo>
                      <a:pt x="45993" y="11577"/>
                      <a:pt x="40952" y="10159"/>
                      <a:pt x="34258" y="10159"/>
                    </a:cubicBezTo>
                    <a:cubicBezTo>
                      <a:pt x="27328" y="10159"/>
                      <a:pt x="22288" y="11419"/>
                      <a:pt x="19137" y="13940"/>
                    </a:cubicBezTo>
                    <a:cubicBezTo>
                      <a:pt x="15987" y="16460"/>
                      <a:pt x="14412" y="19531"/>
                      <a:pt x="14412" y="23154"/>
                    </a:cubicBezTo>
                    <a:cubicBezTo>
                      <a:pt x="14412" y="26225"/>
                      <a:pt x="15515" y="28785"/>
                      <a:pt x="17720" y="30833"/>
                    </a:cubicBezTo>
                    <a:cubicBezTo>
                      <a:pt x="19925" y="32801"/>
                      <a:pt x="25674" y="34849"/>
                      <a:pt x="34967" y="36975"/>
                    </a:cubicBezTo>
                    <a:cubicBezTo>
                      <a:pt x="44339" y="39102"/>
                      <a:pt x="50757" y="40953"/>
                      <a:pt x="54223" y="42528"/>
                    </a:cubicBezTo>
                    <a:cubicBezTo>
                      <a:pt x="59263" y="44811"/>
                      <a:pt x="62965" y="47765"/>
                      <a:pt x="65327" y="51388"/>
                    </a:cubicBezTo>
                    <a:cubicBezTo>
                      <a:pt x="67769" y="54932"/>
                      <a:pt x="68989" y="59027"/>
                      <a:pt x="68989" y="63673"/>
                    </a:cubicBezTo>
                    <a:cubicBezTo>
                      <a:pt x="68989" y="68241"/>
                      <a:pt x="67650" y="72573"/>
                      <a:pt x="64973" y="76668"/>
                    </a:cubicBezTo>
                    <a:cubicBezTo>
                      <a:pt x="62374" y="80763"/>
                      <a:pt x="58594" y="83953"/>
                      <a:pt x="53632" y="86237"/>
                    </a:cubicBezTo>
                    <a:cubicBezTo>
                      <a:pt x="48671" y="88520"/>
                      <a:pt x="43118" y="89662"/>
                      <a:pt x="36975" y="89662"/>
                    </a:cubicBezTo>
                    <a:cubicBezTo>
                      <a:pt x="29100" y="89662"/>
                      <a:pt x="22524" y="88520"/>
                      <a:pt x="17247" y="86237"/>
                    </a:cubicBezTo>
                    <a:cubicBezTo>
                      <a:pt x="11971" y="83874"/>
                      <a:pt x="7797" y="80409"/>
                      <a:pt x="4725" y="75841"/>
                    </a:cubicBezTo>
                    <a:cubicBezTo>
                      <a:pt x="1733" y="71273"/>
                      <a:pt x="158" y="66075"/>
                      <a:pt x="0" y="60247"/>
                    </a:cubicBezTo>
                    <a:close/>
                    <a:moveTo>
                      <a:pt x="94860" y="88127"/>
                    </a:moveTo>
                    <a:lnTo>
                      <a:pt x="75605" y="25398"/>
                    </a:lnTo>
                    <a:lnTo>
                      <a:pt x="86591" y="25398"/>
                    </a:lnTo>
                    <a:lnTo>
                      <a:pt x="96632" y="61547"/>
                    </a:lnTo>
                    <a:lnTo>
                      <a:pt x="100294" y="75014"/>
                    </a:lnTo>
                    <a:cubicBezTo>
                      <a:pt x="100452" y="74384"/>
                      <a:pt x="101554" y="70092"/>
                      <a:pt x="103602" y="62138"/>
                    </a:cubicBezTo>
                    <a:lnTo>
                      <a:pt x="113525" y="25398"/>
                    </a:lnTo>
                    <a:lnTo>
                      <a:pt x="124511" y="25398"/>
                    </a:lnTo>
                    <a:lnTo>
                      <a:pt x="133844" y="61783"/>
                    </a:lnTo>
                    <a:lnTo>
                      <a:pt x="137034" y="73715"/>
                    </a:lnTo>
                    <a:lnTo>
                      <a:pt x="140577" y="61665"/>
                    </a:lnTo>
                    <a:lnTo>
                      <a:pt x="151328" y="25398"/>
                    </a:lnTo>
                    <a:lnTo>
                      <a:pt x="161723" y="25398"/>
                    </a:lnTo>
                    <a:lnTo>
                      <a:pt x="142113" y="88127"/>
                    </a:lnTo>
                    <a:lnTo>
                      <a:pt x="131009" y="88127"/>
                    </a:lnTo>
                    <a:lnTo>
                      <a:pt x="121086" y="50561"/>
                    </a:lnTo>
                    <a:lnTo>
                      <a:pt x="118605" y="39811"/>
                    </a:lnTo>
                    <a:lnTo>
                      <a:pt x="105965" y="88127"/>
                    </a:lnTo>
                    <a:lnTo>
                      <a:pt x="94860" y="88127"/>
                    </a:lnTo>
                    <a:close/>
                    <a:moveTo>
                      <a:pt x="211516" y="80330"/>
                    </a:moveTo>
                    <a:cubicBezTo>
                      <a:pt x="207578" y="83716"/>
                      <a:pt x="203798" y="86118"/>
                      <a:pt x="200175" y="87536"/>
                    </a:cubicBezTo>
                    <a:cubicBezTo>
                      <a:pt x="196553" y="88875"/>
                      <a:pt x="192654" y="89544"/>
                      <a:pt x="188480" y="89544"/>
                    </a:cubicBezTo>
                    <a:cubicBezTo>
                      <a:pt x="181550" y="89544"/>
                      <a:pt x="176234" y="87851"/>
                      <a:pt x="172532" y="84465"/>
                    </a:cubicBezTo>
                    <a:cubicBezTo>
                      <a:pt x="168831" y="81078"/>
                      <a:pt x="166980" y="76786"/>
                      <a:pt x="166980" y="71588"/>
                    </a:cubicBezTo>
                    <a:cubicBezTo>
                      <a:pt x="166980" y="68517"/>
                      <a:pt x="167689" y="65721"/>
                      <a:pt x="169106" y="63201"/>
                    </a:cubicBezTo>
                    <a:cubicBezTo>
                      <a:pt x="170524" y="60602"/>
                      <a:pt x="172335" y="58554"/>
                      <a:pt x="174541" y="57058"/>
                    </a:cubicBezTo>
                    <a:cubicBezTo>
                      <a:pt x="176824" y="55483"/>
                      <a:pt x="179384" y="54302"/>
                      <a:pt x="182219" y="53514"/>
                    </a:cubicBezTo>
                    <a:cubicBezTo>
                      <a:pt x="184345" y="52963"/>
                      <a:pt x="187496" y="52451"/>
                      <a:pt x="191670" y="51978"/>
                    </a:cubicBezTo>
                    <a:cubicBezTo>
                      <a:pt x="200254" y="50954"/>
                      <a:pt x="206594" y="49734"/>
                      <a:pt x="210689" y="48316"/>
                    </a:cubicBezTo>
                    <a:cubicBezTo>
                      <a:pt x="210689" y="46820"/>
                      <a:pt x="210689" y="45875"/>
                      <a:pt x="210689" y="45481"/>
                    </a:cubicBezTo>
                    <a:cubicBezTo>
                      <a:pt x="210689" y="41149"/>
                      <a:pt x="209704" y="38117"/>
                      <a:pt x="207736" y="36385"/>
                    </a:cubicBezTo>
                    <a:cubicBezTo>
                      <a:pt x="204979" y="33943"/>
                      <a:pt x="200923" y="32723"/>
                      <a:pt x="195568" y="32723"/>
                    </a:cubicBezTo>
                    <a:cubicBezTo>
                      <a:pt x="190607" y="32723"/>
                      <a:pt x="186905" y="33628"/>
                      <a:pt x="184464" y="35440"/>
                    </a:cubicBezTo>
                    <a:cubicBezTo>
                      <a:pt x="182101" y="37172"/>
                      <a:pt x="180368" y="40244"/>
                      <a:pt x="179266" y="44654"/>
                    </a:cubicBezTo>
                    <a:lnTo>
                      <a:pt x="168870" y="43236"/>
                    </a:lnTo>
                    <a:cubicBezTo>
                      <a:pt x="169815" y="38826"/>
                      <a:pt x="171351" y="35243"/>
                      <a:pt x="173477" y="32486"/>
                    </a:cubicBezTo>
                    <a:cubicBezTo>
                      <a:pt x="175682" y="29730"/>
                      <a:pt x="178833" y="27643"/>
                      <a:pt x="182928" y="26225"/>
                    </a:cubicBezTo>
                    <a:cubicBezTo>
                      <a:pt x="187023" y="24729"/>
                      <a:pt x="191748" y="23981"/>
                      <a:pt x="197104" y="23981"/>
                    </a:cubicBezTo>
                    <a:cubicBezTo>
                      <a:pt x="202459" y="23981"/>
                      <a:pt x="206791" y="24611"/>
                      <a:pt x="210098" y="25871"/>
                    </a:cubicBezTo>
                    <a:cubicBezTo>
                      <a:pt x="213485" y="27131"/>
                      <a:pt x="215966" y="28706"/>
                      <a:pt x="217541" y="30596"/>
                    </a:cubicBezTo>
                    <a:cubicBezTo>
                      <a:pt x="219116" y="32486"/>
                      <a:pt x="220218" y="34888"/>
                      <a:pt x="220848" y="37802"/>
                    </a:cubicBezTo>
                    <a:cubicBezTo>
                      <a:pt x="221242" y="39614"/>
                      <a:pt x="221439" y="42882"/>
                      <a:pt x="221439" y="47607"/>
                    </a:cubicBezTo>
                    <a:lnTo>
                      <a:pt x="221439" y="61783"/>
                    </a:lnTo>
                    <a:cubicBezTo>
                      <a:pt x="221439" y="71706"/>
                      <a:pt x="221636" y="77967"/>
                      <a:pt x="222030" y="80566"/>
                    </a:cubicBezTo>
                    <a:cubicBezTo>
                      <a:pt x="222502" y="83165"/>
                      <a:pt x="223408" y="85685"/>
                      <a:pt x="224747" y="88127"/>
                    </a:cubicBezTo>
                    <a:lnTo>
                      <a:pt x="213642" y="88127"/>
                    </a:lnTo>
                    <a:cubicBezTo>
                      <a:pt x="212540" y="85922"/>
                      <a:pt x="211831" y="83323"/>
                      <a:pt x="211516" y="80330"/>
                    </a:cubicBezTo>
                    <a:close/>
                    <a:moveTo>
                      <a:pt x="210689" y="56585"/>
                    </a:moveTo>
                    <a:cubicBezTo>
                      <a:pt x="206830" y="58160"/>
                      <a:pt x="201042" y="59499"/>
                      <a:pt x="193324" y="60602"/>
                    </a:cubicBezTo>
                    <a:cubicBezTo>
                      <a:pt x="188913" y="61232"/>
                      <a:pt x="185803" y="61941"/>
                      <a:pt x="183991" y="62728"/>
                    </a:cubicBezTo>
                    <a:cubicBezTo>
                      <a:pt x="182180" y="63516"/>
                      <a:pt x="180762" y="64697"/>
                      <a:pt x="179738" y="66272"/>
                    </a:cubicBezTo>
                    <a:cubicBezTo>
                      <a:pt x="178793" y="67769"/>
                      <a:pt x="178321" y="69422"/>
                      <a:pt x="178321" y="71234"/>
                    </a:cubicBezTo>
                    <a:cubicBezTo>
                      <a:pt x="178321" y="74069"/>
                      <a:pt x="179384" y="76432"/>
                      <a:pt x="181510" y="78322"/>
                    </a:cubicBezTo>
                    <a:cubicBezTo>
                      <a:pt x="183715" y="80212"/>
                      <a:pt x="186866" y="81157"/>
                      <a:pt x="190961" y="81157"/>
                    </a:cubicBezTo>
                    <a:cubicBezTo>
                      <a:pt x="195056" y="81157"/>
                      <a:pt x="198679" y="80291"/>
                      <a:pt x="201829" y="78558"/>
                    </a:cubicBezTo>
                    <a:cubicBezTo>
                      <a:pt x="205058" y="76747"/>
                      <a:pt x="207421" y="74266"/>
                      <a:pt x="208917" y="71116"/>
                    </a:cubicBezTo>
                    <a:cubicBezTo>
                      <a:pt x="210098" y="68753"/>
                      <a:pt x="210689" y="65209"/>
                      <a:pt x="210689" y="60484"/>
                    </a:cubicBezTo>
                    <a:lnTo>
                      <a:pt x="210689" y="56585"/>
                    </a:lnTo>
                    <a:close/>
                    <a:moveTo>
                      <a:pt x="237919" y="112226"/>
                    </a:moveTo>
                    <a:lnTo>
                      <a:pt x="237919" y="25398"/>
                    </a:lnTo>
                    <a:lnTo>
                      <a:pt x="247605" y="25398"/>
                    </a:lnTo>
                    <a:lnTo>
                      <a:pt x="247605" y="33550"/>
                    </a:lnTo>
                    <a:cubicBezTo>
                      <a:pt x="249889" y="30321"/>
                      <a:pt x="252449" y="27919"/>
                      <a:pt x="255284" y="26344"/>
                    </a:cubicBezTo>
                    <a:cubicBezTo>
                      <a:pt x="258198" y="24768"/>
                      <a:pt x="261703" y="23981"/>
                      <a:pt x="265798" y="23981"/>
                    </a:cubicBezTo>
                    <a:cubicBezTo>
                      <a:pt x="271153" y="23981"/>
                      <a:pt x="275878" y="25359"/>
                      <a:pt x="279974" y="28115"/>
                    </a:cubicBezTo>
                    <a:cubicBezTo>
                      <a:pt x="284069" y="30872"/>
                      <a:pt x="287140" y="34770"/>
                      <a:pt x="289188" y="39811"/>
                    </a:cubicBezTo>
                    <a:cubicBezTo>
                      <a:pt x="291314" y="44772"/>
                      <a:pt x="292378" y="50246"/>
                      <a:pt x="292378" y="56231"/>
                    </a:cubicBezTo>
                    <a:cubicBezTo>
                      <a:pt x="292378" y="62689"/>
                      <a:pt x="291196" y="68477"/>
                      <a:pt x="288834" y="73596"/>
                    </a:cubicBezTo>
                    <a:cubicBezTo>
                      <a:pt x="286550" y="78715"/>
                      <a:pt x="283203" y="82653"/>
                      <a:pt x="278792" y="85410"/>
                    </a:cubicBezTo>
                    <a:cubicBezTo>
                      <a:pt x="274461" y="88166"/>
                      <a:pt x="269854" y="89544"/>
                      <a:pt x="264971" y="89544"/>
                    </a:cubicBezTo>
                    <a:cubicBezTo>
                      <a:pt x="261427" y="89544"/>
                      <a:pt x="258237" y="88796"/>
                      <a:pt x="255402" y="87300"/>
                    </a:cubicBezTo>
                    <a:cubicBezTo>
                      <a:pt x="252646" y="85803"/>
                      <a:pt x="250362" y="83913"/>
                      <a:pt x="248550" y="81629"/>
                    </a:cubicBezTo>
                    <a:lnTo>
                      <a:pt x="248550" y="112226"/>
                    </a:lnTo>
                    <a:lnTo>
                      <a:pt x="237919" y="112226"/>
                    </a:lnTo>
                    <a:close/>
                    <a:moveTo>
                      <a:pt x="247487" y="57058"/>
                    </a:moveTo>
                    <a:cubicBezTo>
                      <a:pt x="247487" y="65170"/>
                      <a:pt x="249102" y="71155"/>
                      <a:pt x="252331" y="75014"/>
                    </a:cubicBezTo>
                    <a:cubicBezTo>
                      <a:pt x="255638" y="78873"/>
                      <a:pt x="259615" y="80803"/>
                      <a:pt x="264262" y="80803"/>
                    </a:cubicBezTo>
                    <a:cubicBezTo>
                      <a:pt x="268987" y="80803"/>
                      <a:pt x="273043" y="78794"/>
                      <a:pt x="276430" y="74778"/>
                    </a:cubicBezTo>
                    <a:cubicBezTo>
                      <a:pt x="279816" y="70761"/>
                      <a:pt x="281509" y="64579"/>
                      <a:pt x="281509" y="56231"/>
                    </a:cubicBezTo>
                    <a:cubicBezTo>
                      <a:pt x="281509" y="48198"/>
                      <a:pt x="279855" y="42213"/>
                      <a:pt x="276548" y="38275"/>
                    </a:cubicBezTo>
                    <a:cubicBezTo>
                      <a:pt x="273240" y="34258"/>
                      <a:pt x="269302" y="32250"/>
                      <a:pt x="264735" y="32250"/>
                    </a:cubicBezTo>
                    <a:cubicBezTo>
                      <a:pt x="260246" y="32250"/>
                      <a:pt x="256229" y="34377"/>
                      <a:pt x="252685" y="38629"/>
                    </a:cubicBezTo>
                    <a:cubicBezTo>
                      <a:pt x="249220" y="42882"/>
                      <a:pt x="247487" y="49025"/>
                      <a:pt x="247487" y="57058"/>
                    </a:cubicBezTo>
                    <a:close/>
                    <a:moveTo>
                      <a:pt x="305195" y="112226"/>
                    </a:moveTo>
                    <a:lnTo>
                      <a:pt x="305195" y="25398"/>
                    </a:lnTo>
                    <a:lnTo>
                      <a:pt x="314882" y="25398"/>
                    </a:lnTo>
                    <a:lnTo>
                      <a:pt x="314882" y="33550"/>
                    </a:lnTo>
                    <a:cubicBezTo>
                      <a:pt x="317166" y="30321"/>
                      <a:pt x="319725" y="27919"/>
                      <a:pt x="322560" y="26344"/>
                    </a:cubicBezTo>
                    <a:cubicBezTo>
                      <a:pt x="325474" y="24768"/>
                      <a:pt x="328979" y="23981"/>
                      <a:pt x="333074" y="23981"/>
                    </a:cubicBezTo>
                    <a:cubicBezTo>
                      <a:pt x="338430" y="23981"/>
                      <a:pt x="343155" y="25359"/>
                      <a:pt x="347250" y="28115"/>
                    </a:cubicBezTo>
                    <a:cubicBezTo>
                      <a:pt x="351345" y="30872"/>
                      <a:pt x="354417" y="34770"/>
                      <a:pt x="356464" y="39811"/>
                    </a:cubicBezTo>
                    <a:cubicBezTo>
                      <a:pt x="358591" y="44772"/>
                      <a:pt x="359654" y="50246"/>
                      <a:pt x="359654" y="56231"/>
                    </a:cubicBezTo>
                    <a:cubicBezTo>
                      <a:pt x="359654" y="62689"/>
                      <a:pt x="358473" y="68477"/>
                      <a:pt x="356110" y="73596"/>
                    </a:cubicBezTo>
                    <a:cubicBezTo>
                      <a:pt x="353826" y="78715"/>
                      <a:pt x="350479" y="82653"/>
                      <a:pt x="346069" y="85410"/>
                    </a:cubicBezTo>
                    <a:cubicBezTo>
                      <a:pt x="341737" y="88166"/>
                      <a:pt x="337130" y="89544"/>
                      <a:pt x="332247" y="89544"/>
                    </a:cubicBezTo>
                    <a:cubicBezTo>
                      <a:pt x="328703" y="89544"/>
                      <a:pt x="325514" y="88796"/>
                      <a:pt x="322678" y="87300"/>
                    </a:cubicBezTo>
                    <a:cubicBezTo>
                      <a:pt x="319922" y="85803"/>
                      <a:pt x="317638" y="83913"/>
                      <a:pt x="315827" y="81629"/>
                    </a:cubicBezTo>
                    <a:lnTo>
                      <a:pt x="315827" y="112226"/>
                    </a:lnTo>
                    <a:lnTo>
                      <a:pt x="305195" y="112226"/>
                    </a:lnTo>
                    <a:close/>
                    <a:moveTo>
                      <a:pt x="314764" y="57058"/>
                    </a:moveTo>
                    <a:cubicBezTo>
                      <a:pt x="314764" y="65170"/>
                      <a:pt x="316378" y="71155"/>
                      <a:pt x="319607" y="75014"/>
                    </a:cubicBezTo>
                    <a:cubicBezTo>
                      <a:pt x="322915" y="78873"/>
                      <a:pt x="326892" y="80803"/>
                      <a:pt x="331538" y="80803"/>
                    </a:cubicBezTo>
                    <a:cubicBezTo>
                      <a:pt x="336264" y="80803"/>
                      <a:pt x="340320" y="78794"/>
                      <a:pt x="343706" y="74778"/>
                    </a:cubicBezTo>
                    <a:cubicBezTo>
                      <a:pt x="347092" y="70761"/>
                      <a:pt x="348786" y="64579"/>
                      <a:pt x="348786" y="56231"/>
                    </a:cubicBezTo>
                    <a:cubicBezTo>
                      <a:pt x="348786" y="48198"/>
                      <a:pt x="347132" y="42213"/>
                      <a:pt x="343824" y="38275"/>
                    </a:cubicBezTo>
                    <a:cubicBezTo>
                      <a:pt x="340516" y="34258"/>
                      <a:pt x="336579" y="32250"/>
                      <a:pt x="332011" y="32250"/>
                    </a:cubicBezTo>
                    <a:cubicBezTo>
                      <a:pt x="327522" y="32250"/>
                      <a:pt x="323505" y="34377"/>
                      <a:pt x="319961" y="38629"/>
                    </a:cubicBezTo>
                    <a:cubicBezTo>
                      <a:pt x="316496" y="42882"/>
                      <a:pt x="314764" y="49025"/>
                      <a:pt x="314764" y="57058"/>
                    </a:cubicBezTo>
                    <a:close/>
                    <a:moveTo>
                      <a:pt x="372471" y="13703"/>
                    </a:moveTo>
                    <a:lnTo>
                      <a:pt x="372471" y="1536"/>
                    </a:lnTo>
                    <a:lnTo>
                      <a:pt x="383103" y="1536"/>
                    </a:lnTo>
                    <a:lnTo>
                      <a:pt x="383103" y="13703"/>
                    </a:lnTo>
                    <a:lnTo>
                      <a:pt x="372471" y="13703"/>
                    </a:lnTo>
                    <a:close/>
                    <a:moveTo>
                      <a:pt x="372471" y="88127"/>
                    </a:moveTo>
                    <a:lnTo>
                      <a:pt x="372471" y="25398"/>
                    </a:lnTo>
                    <a:lnTo>
                      <a:pt x="383103" y="25398"/>
                    </a:lnTo>
                    <a:lnTo>
                      <a:pt x="383103" y="88127"/>
                    </a:lnTo>
                    <a:lnTo>
                      <a:pt x="372471" y="88127"/>
                    </a:lnTo>
                    <a:close/>
                    <a:moveTo>
                      <a:pt x="399346" y="88127"/>
                    </a:moveTo>
                    <a:lnTo>
                      <a:pt x="399346" y="25398"/>
                    </a:lnTo>
                    <a:lnTo>
                      <a:pt x="408915" y="25398"/>
                    </a:lnTo>
                    <a:lnTo>
                      <a:pt x="408915" y="34258"/>
                    </a:lnTo>
                    <a:cubicBezTo>
                      <a:pt x="413483" y="27407"/>
                      <a:pt x="420138" y="23981"/>
                      <a:pt x="428879" y="23981"/>
                    </a:cubicBezTo>
                    <a:cubicBezTo>
                      <a:pt x="432660" y="23981"/>
                      <a:pt x="436125" y="24650"/>
                      <a:pt x="439275" y="25989"/>
                    </a:cubicBezTo>
                    <a:cubicBezTo>
                      <a:pt x="442425" y="27328"/>
                      <a:pt x="444788" y="29100"/>
                      <a:pt x="446363" y="31305"/>
                    </a:cubicBezTo>
                    <a:cubicBezTo>
                      <a:pt x="447938" y="33510"/>
                      <a:pt x="449041" y="36148"/>
                      <a:pt x="449671" y="39220"/>
                    </a:cubicBezTo>
                    <a:cubicBezTo>
                      <a:pt x="450065" y="41189"/>
                      <a:pt x="450261" y="44615"/>
                      <a:pt x="450261" y="49497"/>
                    </a:cubicBezTo>
                    <a:lnTo>
                      <a:pt x="450261" y="88127"/>
                    </a:lnTo>
                    <a:lnTo>
                      <a:pt x="439629" y="88127"/>
                    </a:lnTo>
                    <a:lnTo>
                      <a:pt x="439629" y="49970"/>
                    </a:lnTo>
                    <a:cubicBezTo>
                      <a:pt x="439629" y="45638"/>
                      <a:pt x="439196" y="42410"/>
                      <a:pt x="438330" y="40283"/>
                    </a:cubicBezTo>
                    <a:cubicBezTo>
                      <a:pt x="437543" y="38078"/>
                      <a:pt x="436085" y="36345"/>
                      <a:pt x="433959" y="35085"/>
                    </a:cubicBezTo>
                    <a:cubicBezTo>
                      <a:pt x="431911" y="33825"/>
                      <a:pt x="429470" y="33195"/>
                      <a:pt x="426635" y="33195"/>
                    </a:cubicBezTo>
                    <a:cubicBezTo>
                      <a:pt x="422067" y="33195"/>
                      <a:pt x="418129" y="34652"/>
                      <a:pt x="414822" y="37566"/>
                    </a:cubicBezTo>
                    <a:cubicBezTo>
                      <a:pt x="411593" y="40401"/>
                      <a:pt x="409978" y="45835"/>
                      <a:pt x="409978" y="53868"/>
                    </a:cubicBezTo>
                    <a:lnTo>
                      <a:pt x="409978" y="88127"/>
                    </a:lnTo>
                    <a:lnTo>
                      <a:pt x="399346" y="88127"/>
                    </a:lnTo>
                    <a:close/>
                    <a:moveTo>
                      <a:pt x="464614" y="93325"/>
                    </a:moveTo>
                    <a:lnTo>
                      <a:pt x="475010" y="94860"/>
                    </a:lnTo>
                    <a:cubicBezTo>
                      <a:pt x="475404" y="98089"/>
                      <a:pt x="476585" y="100412"/>
                      <a:pt x="478554" y="101830"/>
                    </a:cubicBezTo>
                    <a:cubicBezTo>
                      <a:pt x="481232" y="103799"/>
                      <a:pt x="484854" y="104783"/>
                      <a:pt x="489422" y="104783"/>
                    </a:cubicBezTo>
                    <a:cubicBezTo>
                      <a:pt x="494305" y="104783"/>
                      <a:pt x="498085" y="103799"/>
                      <a:pt x="500763" y="101830"/>
                    </a:cubicBezTo>
                    <a:cubicBezTo>
                      <a:pt x="503441" y="99861"/>
                      <a:pt x="505252" y="97105"/>
                      <a:pt x="506197" y="93561"/>
                    </a:cubicBezTo>
                    <a:cubicBezTo>
                      <a:pt x="506748" y="91434"/>
                      <a:pt x="507024" y="86867"/>
                      <a:pt x="507024" y="79857"/>
                    </a:cubicBezTo>
                    <a:cubicBezTo>
                      <a:pt x="502378" y="85370"/>
                      <a:pt x="496589" y="88127"/>
                      <a:pt x="489658" y="88127"/>
                    </a:cubicBezTo>
                    <a:cubicBezTo>
                      <a:pt x="480996" y="88127"/>
                      <a:pt x="474301" y="85016"/>
                      <a:pt x="469576" y="78794"/>
                    </a:cubicBezTo>
                    <a:cubicBezTo>
                      <a:pt x="464851" y="72573"/>
                      <a:pt x="462488" y="65091"/>
                      <a:pt x="462488" y="56349"/>
                    </a:cubicBezTo>
                    <a:cubicBezTo>
                      <a:pt x="462488" y="50364"/>
                      <a:pt x="463551" y="44851"/>
                      <a:pt x="465678" y="39811"/>
                    </a:cubicBezTo>
                    <a:cubicBezTo>
                      <a:pt x="467883" y="34770"/>
                      <a:pt x="471033" y="30872"/>
                      <a:pt x="475128" y="28115"/>
                    </a:cubicBezTo>
                    <a:cubicBezTo>
                      <a:pt x="479302" y="25359"/>
                      <a:pt x="484146" y="23981"/>
                      <a:pt x="489658" y="23981"/>
                    </a:cubicBezTo>
                    <a:cubicBezTo>
                      <a:pt x="497062" y="23981"/>
                      <a:pt x="503165" y="26974"/>
                      <a:pt x="507969" y="32959"/>
                    </a:cubicBezTo>
                    <a:lnTo>
                      <a:pt x="507969" y="25398"/>
                    </a:lnTo>
                    <a:lnTo>
                      <a:pt x="517774" y="25398"/>
                    </a:lnTo>
                    <a:lnTo>
                      <a:pt x="517774" y="79621"/>
                    </a:lnTo>
                    <a:cubicBezTo>
                      <a:pt x="517774" y="89387"/>
                      <a:pt x="516790" y="96317"/>
                      <a:pt x="514821" y="100412"/>
                    </a:cubicBezTo>
                    <a:cubicBezTo>
                      <a:pt x="512852" y="104508"/>
                      <a:pt x="509702" y="107737"/>
                      <a:pt x="505370" y="110099"/>
                    </a:cubicBezTo>
                    <a:cubicBezTo>
                      <a:pt x="501038" y="112462"/>
                      <a:pt x="495722" y="113643"/>
                      <a:pt x="489422" y="113643"/>
                    </a:cubicBezTo>
                    <a:cubicBezTo>
                      <a:pt x="481941" y="113643"/>
                      <a:pt x="475876" y="111950"/>
                      <a:pt x="471230" y="108564"/>
                    </a:cubicBezTo>
                    <a:cubicBezTo>
                      <a:pt x="466662" y="105177"/>
                      <a:pt x="464457" y="100097"/>
                      <a:pt x="464614" y="93325"/>
                    </a:cubicBezTo>
                    <a:close/>
                    <a:moveTo>
                      <a:pt x="473474" y="55640"/>
                    </a:moveTo>
                    <a:cubicBezTo>
                      <a:pt x="473474" y="63831"/>
                      <a:pt x="475089" y="69816"/>
                      <a:pt x="478318" y="73596"/>
                    </a:cubicBezTo>
                    <a:cubicBezTo>
                      <a:pt x="481626" y="77377"/>
                      <a:pt x="485721" y="79267"/>
                      <a:pt x="490604" y="79267"/>
                    </a:cubicBezTo>
                    <a:cubicBezTo>
                      <a:pt x="495486" y="79267"/>
                      <a:pt x="499582" y="77416"/>
                      <a:pt x="502889" y="73715"/>
                    </a:cubicBezTo>
                    <a:cubicBezTo>
                      <a:pt x="506197" y="69934"/>
                      <a:pt x="507851" y="64028"/>
                      <a:pt x="507851" y="55995"/>
                    </a:cubicBezTo>
                    <a:cubicBezTo>
                      <a:pt x="507851" y="48277"/>
                      <a:pt x="506158" y="42488"/>
                      <a:pt x="502771" y="38629"/>
                    </a:cubicBezTo>
                    <a:cubicBezTo>
                      <a:pt x="499385" y="34692"/>
                      <a:pt x="495290" y="32723"/>
                      <a:pt x="490485" y="32723"/>
                    </a:cubicBezTo>
                    <a:cubicBezTo>
                      <a:pt x="485760" y="32723"/>
                      <a:pt x="481744" y="34652"/>
                      <a:pt x="478436" y="38511"/>
                    </a:cubicBezTo>
                    <a:cubicBezTo>
                      <a:pt x="475128" y="42370"/>
                      <a:pt x="473474" y="48080"/>
                      <a:pt x="473474" y="55640"/>
                    </a:cubicBezTo>
                    <a:close/>
                  </a:path>
                </a:pathLst>
              </a:custGeom>
              <a:solidFill>
                <a:srgbClr val="000000"/>
              </a:solidFill>
              <a:ln w="7560" cap="sq">
                <a:noFill/>
                <a:prstDash val="solid"/>
                <a:miter/>
              </a:ln>
            </p:spPr>
            <p:txBody>
              <a:bodyPr/>
              <a:lstStyle/>
              <a:p>
                <a:endParaRPr lang="en-US" noProof="0"/>
              </a:p>
            </p:txBody>
          </p:sp>
        </p:grpSp>
        <p:grpSp>
          <p:nvGrpSpPr>
            <p:cNvPr id="222" name="Group 221">
              <a:extLst>
                <a:ext uri="{FF2B5EF4-FFF2-40B4-BE49-F238E27FC236}">
                  <a16:creationId xmlns:a16="http://schemas.microsoft.com/office/drawing/2014/main" id="{58BBC742-0663-B7CE-D2D0-387F969E9D9C}"/>
                </a:ext>
              </a:extLst>
            </p:cNvPr>
            <p:cNvGrpSpPr/>
            <p:nvPr/>
          </p:nvGrpSpPr>
          <p:grpSpPr>
            <a:xfrm>
              <a:off x="6464593" y="5648213"/>
              <a:ext cx="727288" cy="248063"/>
              <a:chOff x="6638761" y="2251868"/>
              <a:chExt cx="727288" cy="248063"/>
            </a:xfrm>
          </p:grpSpPr>
          <p:sp>
            <p:nvSpPr>
              <p:cNvPr id="223" name="Freeform: Shape 1214">
                <a:extLst>
                  <a:ext uri="{FF2B5EF4-FFF2-40B4-BE49-F238E27FC236}">
                    <a16:creationId xmlns:a16="http://schemas.microsoft.com/office/drawing/2014/main" id="{BFCB8E85-2E76-A388-5941-534C2A13EB99}"/>
                  </a:ext>
                </a:extLst>
              </p:cNvPr>
              <p:cNvSpPr/>
              <p:nvPr/>
            </p:nvSpPr>
            <p:spPr>
              <a:xfrm>
                <a:off x="6638761" y="2251868"/>
                <a:ext cx="41179" cy="248063"/>
              </a:xfrm>
              <a:custGeom>
                <a:avLst/>
                <a:gdLst>
                  <a:gd name="csX0" fmla="*/ 0 w 48339"/>
                  <a:gd name="csY0" fmla="*/ 157282 h 314563"/>
                  <a:gd name="csX1" fmla="*/ 24170 w 48339"/>
                  <a:gd name="csY1" fmla="*/ 0 h 314563"/>
                  <a:gd name="csX2" fmla="*/ 41260 w 48339"/>
                  <a:gd name="csY2" fmla="*/ 46067 h 314563"/>
                  <a:gd name="csX3" fmla="*/ 48339 w 48339"/>
                  <a:gd name="csY3" fmla="*/ 157282 h 314563"/>
                  <a:gd name="csX4" fmla="*/ 24170 w 48339"/>
                  <a:gd name="csY4" fmla="*/ 314563 h 314563"/>
                  <a:gd name="csX5" fmla="*/ 7079 w 48339"/>
                  <a:gd name="csY5" fmla="*/ 268496 h 314563"/>
                  <a:gd name="csX6" fmla="*/ 0 w 48339"/>
                  <a:gd name="csY6" fmla="*/ 157282 h 31456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8339" h="314563">
                    <a:moveTo>
                      <a:pt x="0" y="157282"/>
                    </a:moveTo>
                    <a:cubicBezTo>
                      <a:pt x="0" y="70417"/>
                      <a:pt x="10821" y="0"/>
                      <a:pt x="24170" y="0"/>
                    </a:cubicBezTo>
                    <a:cubicBezTo>
                      <a:pt x="30580" y="0"/>
                      <a:pt x="36727" y="16571"/>
                      <a:pt x="41260" y="46067"/>
                    </a:cubicBezTo>
                    <a:cubicBezTo>
                      <a:pt x="45793" y="75563"/>
                      <a:pt x="48339" y="115568"/>
                      <a:pt x="48339" y="157282"/>
                    </a:cubicBezTo>
                    <a:cubicBezTo>
                      <a:pt x="48339" y="244146"/>
                      <a:pt x="37518" y="314563"/>
                      <a:pt x="24170" y="314563"/>
                    </a:cubicBezTo>
                    <a:cubicBezTo>
                      <a:pt x="17759" y="314563"/>
                      <a:pt x="11612" y="297992"/>
                      <a:pt x="7079" y="268496"/>
                    </a:cubicBezTo>
                    <a:cubicBezTo>
                      <a:pt x="2546" y="239000"/>
                      <a:pt x="0" y="198995"/>
                      <a:pt x="0" y="157282"/>
                    </a:cubicBezTo>
                    <a:close/>
                  </a:path>
                </a:pathLst>
              </a:custGeom>
              <a:noFill/>
              <a:ln w="7560" cap="flat">
                <a:solidFill>
                  <a:srgbClr val="000000"/>
                </a:solidFill>
                <a:prstDash val="solid"/>
                <a:round/>
              </a:ln>
            </p:spPr>
            <p:txBody>
              <a:bodyPr/>
              <a:lstStyle/>
              <a:p>
                <a:endParaRPr lang="en-US" noProof="0"/>
              </a:p>
            </p:txBody>
          </p:sp>
          <p:sp>
            <p:nvSpPr>
              <p:cNvPr id="224" name="Freeform: Shape 1215">
                <a:extLst>
                  <a:ext uri="{FF2B5EF4-FFF2-40B4-BE49-F238E27FC236}">
                    <a16:creationId xmlns:a16="http://schemas.microsoft.com/office/drawing/2014/main" id="{2CA7939C-8EF9-6BC7-040E-8F1212BF8BF8}"/>
                  </a:ext>
                </a:extLst>
              </p:cNvPr>
              <p:cNvSpPr/>
              <p:nvPr/>
            </p:nvSpPr>
            <p:spPr>
              <a:xfrm>
                <a:off x="6790317" y="2340546"/>
                <a:ext cx="575732" cy="70707"/>
              </a:xfrm>
              <a:custGeom>
                <a:avLst/>
                <a:gdLst>
                  <a:gd name="csX0" fmla="*/ 0 w 675835"/>
                  <a:gd name="csY0" fmla="*/ 60247 h 89662"/>
                  <a:gd name="csX1" fmla="*/ 10868 w 675835"/>
                  <a:gd name="csY1" fmla="*/ 59302 h 89662"/>
                  <a:gd name="csX2" fmla="*/ 14412 w 675835"/>
                  <a:gd name="csY2" fmla="*/ 70052 h 89662"/>
                  <a:gd name="csX3" fmla="*/ 23154 w 675835"/>
                  <a:gd name="csY3" fmla="*/ 76786 h 89662"/>
                  <a:gd name="csX4" fmla="*/ 36385 w 675835"/>
                  <a:gd name="csY4" fmla="*/ 79267 h 89662"/>
                  <a:gd name="csX5" fmla="*/ 47962 w 675835"/>
                  <a:gd name="csY5" fmla="*/ 77377 h 89662"/>
                  <a:gd name="csX6" fmla="*/ 55404 w 675835"/>
                  <a:gd name="csY6" fmla="*/ 72061 h 89662"/>
                  <a:gd name="csX7" fmla="*/ 57885 w 675835"/>
                  <a:gd name="csY7" fmla="*/ 64618 h 89662"/>
                  <a:gd name="csX8" fmla="*/ 55522 w 675835"/>
                  <a:gd name="csY8" fmla="*/ 57530 h 89662"/>
                  <a:gd name="csX9" fmla="*/ 47725 w 675835"/>
                  <a:gd name="csY9" fmla="*/ 52333 h 89662"/>
                  <a:gd name="csX10" fmla="*/ 32368 w 675835"/>
                  <a:gd name="csY10" fmla="*/ 48198 h 89662"/>
                  <a:gd name="csX11" fmla="*/ 15593 w 675835"/>
                  <a:gd name="csY11" fmla="*/ 42764 h 89662"/>
                  <a:gd name="csX12" fmla="*/ 6379 w 675835"/>
                  <a:gd name="csY12" fmla="*/ 34731 h 89662"/>
                  <a:gd name="csX13" fmla="*/ 3308 w 675835"/>
                  <a:gd name="csY13" fmla="*/ 23863 h 89662"/>
                  <a:gd name="csX14" fmla="*/ 6970 w 675835"/>
                  <a:gd name="csY14" fmla="*/ 11695 h 89662"/>
                  <a:gd name="csX15" fmla="*/ 17838 w 675835"/>
                  <a:gd name="csY15" fmla="*/ 2953 h 89662"/>
                  <a:gd name="csX16" fmla="*/ 33786 w 675835"/>
                  <a:gd name="csY16" fmla="*/ 0 h 89662"/>
                  <a:gd name="csX17" fmla="*/ 50797 w 675835"/>
                  <a:gd name="csY17" fmla="*/ 3190 h 89662"/>
                  <a:gd name="csX18" fmla="*/ 62019 w 675835"/>
                  <a:gd name="csY18" fmla="*/ 12286 h 89662"/>
                  <a:gd name="csX19" fmla="*/ 66390 w 675835"/>
                  <a:gd name="csY19" fmla="*/ 25871 h 89662"/>
                  <a:gd name="csX20" fmla="*/ 55404 w 675835"/>
                  <a:gd name="csY20" fmla="*/ 26698 h 89662"/>
                  <a:gd name="csX21" fmla="*/ 49379 w 675835"/>
                  <a:gd name="csY21" fmla="*/ 14412 h 89662"/>
                  <a:gd name="csX22" fmla="*/ 34258 w 675835"/>
                  <a:gd name="csY22" fmla="*/ 10159 h 89662"/>
                  <a:gd name="csX23" fmla="*/ 19137 w 675835"/>
                  <a:gd name="csY23" fmla="*/ 13940 h 89662"/>
                  <a:gd name="csX24" fmla="*/ 14412 w 675835"/>
                  <a:gd name="csY24" fmla="*/ 23154 h 89662"/>
                  <a:gd name="csX25" fmla="*/ 17720 w 675835"/>
                  <a:gd name="csY25" fmla="*/ 30833 h 89662"/>
                  <a:gd name="csX26" fmla="*/ 34967 w 675835"/>
                  <a:gd name="csY26" fmla="*/ 36975 h 89662"/>
                  <a:gd name="csX27" fmla="*/ 54223 w 675835"/>
                  <a:gd name="csY27" fmla="*/ 42528 h 89662"/>
                  <a:gd name="csX28" fmla="*/ 65327 w 675835"/>
                  <a:gd name="csY28" fmla="*/ 51388 h 89662"/>
                  <a:gd name="csX29" fmla="*/ 68989 w 675835"/>
                  <a:gd name="csY29" fmla="*/ 63673 h 89662"/>
                  <a:gd name="csX30" fmla="*/ 64973 w 675835"/>
                  <a:gd name="csY30" fmla="*/ 76668 h 89662"/>
                  <a:gd name="csX31" fmla="*/ 53632 w 675835"/>
                  <a:gd name="csY31" fmla="*/ 86237 h 89662"/>
                  <a:gd name="csX32" fmla="*/ 36975 w 675835"/>
                  <a:gd name="csY32" fmla="*/ 89662 h 89662"/>
                  <a:gd name="csX33" fmla="*/ 17247 w 675835"/>
                  <a:gd name="csY33" fmla="*/ 86237 h 89662"/>
                  <a:gd name="csX34" fmla="*/ 4725 w 675835"/>
                  <a:gd name="csY34" fmla="*/ 75841 h 89662"/>
                  <a:gd name="csX35" fmla="*/ 0 w 675835"/>
                  <a:gd name="csY35" fmla="*/ 60247 h 89662"/>
                  <a:gd name="csX36" fmla="*/ 124157 w 675835"/>
                  <a:gd name="csY36" fmla="*/ 80330 h 89662"/>
                  <a:gd name="csX37" fmla="*/ 112816 w 675835"/>
                  <a:gd name="csY37" fmla="*/ 87536 h 89662"/>
                  <a:gd name="csX38" fmla="*/ 101121 w 675835"/>
                  <a:gd name="csY38" fmla="*/ 89544 h 89662"/>
                  <a:gd name="csX39" fmla="*/ 85173 w 675835"/>
                  <a:gd name="csY39" fmla="*/ 84465 h 89662"/>
                  <a:gd name="csX40" fmla="*/ 79621 w 675835"/>
                  <a:gd name="csY40" fmla="*/ 71588 h 89662"/>
                  <a:gd name="csX41" fmla="*/ 81748 w 675835"/>
                  <a:gd name="csY41" fmla="*/ 63201 h 89662"/>
                  <a:gd name="csX42" fmla="*/ 87182 w 675835"/>
                  <a:gd name="csY42" fmla="*/ 57058 h 89662"/>
                  <a:gd name="csX43" fmla="*/ 94860 w 675835"/>
                  <a:gd name="csY43" fmla="*/ 53514 h 89662"/>
                  <a:gd name="csX44" fmla="*/ 104311 w 675835"/>
                  <a:gd name="csY44" fmla="*/ 51978 h 89662"/>
                  <a:gd name="csX45" fmla="*/ 123330 w 675835"/>
                  <a:gd name="csY45" fmla="*/ 48316 h 89662"/>
                  <a:gd name="csX46" fmla="*/ 123330 w 675835"/>
                  <a:gd name="csY46" fmla="*/ 45481 h 89662"/>
                  <a:gd name="csX47" fmla="*/ 120377 w 675835"/>
                  <a:gd name="csY47" fmla="*/ 36385 h 89662"/>
                  <a:gd name="csX48" fmla="*/ 108209 w 675835"/>
                  <a:gd name="csY48" fmla="*/ 32723 h 89662"/>
                  <a:gd name="csX49" fmla="*/ 97105 w 675835"/>
                  <a:gd name="csY49" fmla="*/ 35440 h 89662"/>
                  <a:gd name="csX50" fmla="*/ 91907 w 675835"/>
                  <a:gd name="csY50" fmla="*/ 44654 h 89662"/>
                  <a:gd name="csX51" fmla="*/ 81511 w 675835"/>
                  <a:gd name="csY51" fmla="*/ 43236 h 89662"/>
                  <a:gd name="csX52" fmla="*/ 86118 w 675835"/>
                  <a:gd name="csY52" fmla="*/ 32486 h 89662"/>
                  <a:gd name="csX53" fmla="*/ 95569 w 675835"/>
                  <a:gd name="csY53" fmla="*/ 26225 h 89662"/>
                  <a:gd name="csX54" fmla="*/ 109745 w 675835"/>
                  <a:gd name="csY54" fmla="*/ 23981 h 89662"/>
                  <a:gd name="csX55" fmla="*/ 122739 w 675835"/>
                  <a:gd name="csY55" fmla="*/ 25871 h 89662"/>
                  <a:gd name="csX56" fmla="*/ 130182 w 675835"/>
                  <a:gd name="csY56" fmla="*/ 30596 h 89662"/>
                  <a:gd name="csX57" fmla="*/ 133490 w 675835"/>
                  <a:gd name="csY57" fmla="*/ 37802 h 89662"/>
                  <a:gd name="csX58" fmla="*/ 134080 w 675835"/>
                  <a:gd name="csY58" fmla="*/ 47607 h 89662"/>
                  <a:gd name="csX59" fmla="*/ 134080 w 675835"/>
                  <a:gd name="csY59" fmla="*/ 61783 h 89662"/>
                  <a:gd name="csX60" fmla="*/ 134671 w 675835"/>
                  <a:gd name="csY60" fmla="*/ 80566 h 89662"/>
                  <a:gd name="csX61" fmla="*/ 137388 w 675835"/>
                  <a:gd name="csY61" fmla="*/ 88127 h 89662"/>
                  <a:gd name="csX62" fmla="*/ 126283 w 675835"/>
                  <a:gd name="csY62" fmla="*/ 88127 h 89662"/>
                  <a:gd name="csX63" fmla="*/ 124157 w 675835"/>
                  <a:gd name="csY63" fmla="*/ 80330 h 89662"/>
                  <a:gd name="csX64" fmla="*/ 123330 w 675835"/>
                  <a:gd name="csY64" fmla="*/ 56585 h 89662"/>
                  <a:gd name="csX65" fmla="*/ 105965 w 675835"/>
                  <a:gd name="csY65" fmla="*/ 60602 h 89662"/>
                  <a:gd name="csX66" fmla="*/ 96632 w 675835"/>
                  <a:gd name="csY66" fmla="*/ 62728 h 89662"/>
                  <a:gd name="csX67" fmla="*/ 92379 w 675835"/>
                  <a:gd name="csY67" fmla="*/ 66272 h 89662"/>
                  <a:gd name="csX68" fmla="*/ 90962 w 675835"/>
                  <a:gd name="csY68" fmla="*/ 71234 h 89662"/>
                  <a:gd name="csX69" fmla="*/ 94151 w 675835"/>
                  <a:gd name="csY69" fmla="*/ 78322 h 89662"/>
                  <a:gd name="csX70" fmla="*/ 103602 w 675835"/>
                  <a:gd name="csY70" fmla="*/ 81157 h 89662"/>
                  <a:gd name="csX71" fmla="*/ 114470 w 675835"/>
                  <a:gd name="csY71" fmla="*/ 78558 h 89662"/>
                  <a:gd name="csX72" fmla="*/ 121558 w 675835"/>
                  <a:gd name="csY72" fmla="*/ 71116 h 89662"/>
                  <a:gd name="csX73" fmla="*/ 123330 w 675835"/>
                  <a:gd name="csY73" fmla="*/ 60484 h 89662"/>
                  <a:gd name="csX74" fmla="*/ 123330 w 675835"/>
                  <a:gd name="csY74" fmla="*/ 56585 h 89662"/>
                  <a:gd name="csX75" fmla="*/ 173714 w 675835"/>
                  <a:gd name="csY75" fmla="*/ 78558 h 89662"/>
                  <a:gd name="csX76" fmla="*/ 175249 w 675835"/>
                  <a:gd name="csY76" fmla="*/ 88009 h 89662"/>
                  <a:gd name="csX77" fmla="*/ 167216 w 675835"/>
                  <a:gd name="csY77" fmla="*/ 88954 h 89662"/>
                  <a:gd name="csX78" fmla="*/ 158238 w 675835"/>
                  <a:gd name="csY78" fmla="*/ 87182 h 89662"/>
                  <a:gd name="csX79" fmla="*/ 153749 w 675835"/>
                  <a:gd name="csY79" fmla="*/ 82338 h 89662"/>
                  <a:gd name="csX80" fmla="*/ 152450 w 675835"/>
                  <a:gd name="csY80" fmla="*/ 69698 h 89662"/>
                  <a:gd name="csX81" fmla="*/ 152450 w 675835"/>
                  <a:gd name="csY81" fmla="*/ 33668 h 89662"/>
                  <a:gd name="csX82" fmla="*/ 144653 w 675835"/>
                  <a:gd name="csY82" fmla="*/ 33668 h 89662"/>
                  <a:gd name="csX83" fmla="*/ 144653 w 675835"/>
                  <a:gd name="csY83" fmla="*/ 25398 h 89662"/>
                  <a:gd name="csX84" fmla="*/ 152450 w 675835"/>
                  <a:gd name="csY84" fmla="*/ 25398 h 89662"/>
                  <a:gd name="csX85" fmla="*/ 152450 w 675835"/>
                  <a:gd name="csY85" fmla="*/ 9805 h 89662"/>
                  <a:gd name="csX86" fmla="*/ 163082 w 675835"/>
                  <a:gd name="csY86" fmla="*/ 3426 h 89662"/>
                  <a:gd name="csX87" fmla="*/ 163082 w 675835"/>
                  <a:gd name="csY87" fmla="*/ 25398 h 89662"/>
                  <a:gd name="csX88" fmla="*/ 173714 w 675835"/>
                  <a:gd name="csY88" fmla="*/ 25398 h 89662"/>
                  <a:gd name="csX89" fmla="*/ 173714 w 675835"/>
                  <a:gd name="csY89" fmla="*/ 33668 h 89662"/>
                  <a:gd name="csX90" fmla="*/ 163082 w 675835"/>
                  <a:gd name="csY90" fmla="*/ 33668 h 89662"/>
                  <a:gd name="csX91" fmla="*/ 163082 w 675835"/>
                  <a:gd name="csY91" fmla="*/ 70289 h 89662"/>
                  <a:gd name="csX92" fmla="*/ 163554 w 675835"/>
                  <a:gd name="csY92" fmla="*/ 76195 h 89662"/>
                  <a:gd name="csX93" fmla="*/ 165444 w 675835"/>
                  <a:gd name="csY93" fmla="*/ 78322 h 89662"/>
                  <a:gd name="csX94" fmla="*/ 169106 w 675835"/>
                  <a:gd name="csY94" fmla="*/ 79031 h 89662"/>
                  <a:gd name="csX95" fmla="*/ 173714 w 675835"/>
                  <a:gd name="csY95" fmla="*/ 78558 h 89662"/>
                  <a:gd name="csX96" fmla="*/ 227050 w 675835"/>
                  <a:gd name="csY96" fmla="*/ 67926 h 89662"/>
                  <a:gd name="csX97" fmla="*/ 238037 w 675835"/>
                  <a:gd name="csY97" fmla="*/ 69226 h 89662"/>
                  <a:gd name="csX98" fmla="*/ 228350 w 675835"/>
                  <a:gd name="csY98" fmla="*/ 84228 h 89662"/>
                  <a:gd name="csX99" fmla="*/ 210512 w 675835"/>
                  <a:gd name="csY99" fmla="*/ 89544 h 89662"/>
                  <a:gd name="csX100" fmla="*/ 188657 w 675835"/>
                  <a:gd name="csY100" fmla="*/ 81039 h 89662"/>
                  <a:gd name="csX101" fmla="*/ 180624 w 675835"/>
                  <a:gd name="csY101" fmla="*/ 57294 h 89662"/>
                  <a:gd name="csX102" fmla="*/ 188775 w 675835"/>
                  <a:gd name="csY102" fmla="*/ 32723 h 89662"/>
                  <a:gd name="csX103" fmla="*/ 209921 w 675835"/>
                  <a:gd name="csY103" fmla="*/ 23981 h 89662"/>
                  <a:gd name="csX104" fmla="*/ 230358 w 675835"/>
                  <a:gd name="csY104" fmla="*/ 32605 h 89662"/>
                  <a:gd name="csX105" fmla="*/ 238391 w 675835"/>
                  <a:gd name="csY105" fmla="*/ 56585 h 89662"/>
                  <a:gd name="csX106" fmla="*/ 238391 w 675835"/>
                  <a:gd name="csY106" fmla="*/ 59421 h 89662"/>
                  <a:gd name="csX107" fmla="*/ 191611 w 675835"/>
                  <a:gd name="csY107" fmla="*/ 59421 h 89662"/>
                  <a:gd name="csX108" fmla="*/ 197399 w 675835"/>
                  <a:gd name="csY108" fmla="*/ 75368 h 89662"/>
                  <a:gd name="csX109" fmla="*/ 210512 w 675835"/>
                  <a:gd name="csY109" fmla="*/ 80803 h 89662"/>
                  <a:gd name="csX110" fmla="*/ 220553 w 675835"/>
                  <a:gd name="csY110" fmla="*/ 77731 h 89662"/>
                  <a:gd name="csX111" fmla="*/ 227050 w 675835"/>
                  <a:gd name="csY111" fmla="*/ 67926 h 89662"/>
                  <a:gd name="csX112" fmla="*/ 192201 w 675835"/>
                  <a:gd name="csY112" fmla="*/ 50679 h 89662"/>
                  <a:gd name="csX113" fmla="*/ 227168 w 675835"/>
                  <a:gd name="csY113" fmla="*/ 50679 h 89662"/>
                  <a:gd name="csX114" fmla="*/ 223152 w 675835"/>
                  <a:gd name="csY114" fmla="*/ 38866 h 89662"/>
                  <a:gd name="csX115" fmla="*/ 210039 w 675835"/>
                  <a:gd name="csY115" fmla="*/ 32723 h 89662"/>
                  <a:gd name="csX116" fmla="*/ 197635 w 675835"/>
                  <a:gd name="csY116" fmla="*/ 37684 h 89662"/>
                  <a:gd name="csX117" fmla="*/ 192201 w 675835"/>
                  <a:gd name="csY117" fmla="*/ 50679 h 89662"/>
                  <a:gd name="csX118" fmla="*/ 251208 w 675835"/>
                  <a:gd name="csY118" fmla="*/ 88127 h 89662"/>
                  <a:gd name="csX119" fmla="*/ 251208 w 675835"/>
                  <a:gd name="csY119" fmla="*/ 1536 h 89662"/>
                  <a:gd name="csX120" fmla="*/ 261840 w 675835"/>
                  <a:gd name="csY120" fmla="*/ 1536 h 89662"/>
                  <a:gd name="csX121" fmla="*/ 261840 w 675835"/>
                  <a:gd name="csY121" fmla="*/ 88127 h 89662"/>
                  <a:gd name="csX122" fmla="*/ 251208 w 675835"/>
                  <a:gd name="csY122" fmla="*/ 88127 h 89662"/>
                  <a:gd name="csX123" fmla="*/ 278084 w 675835"/>
                  <a:gd name="csY123" fmla="*/ 88127 h 89662"/>
                  <a:gd name="csX124" fmla="*/ 278084 w 675835"/>
                  <a:gd name="csY124" fmla="*/ 1536 h 89662"/>
                  <a:gd name="csX125" fmla="*/ 288715 w 675835"/>
                  <a:gd name="csY125" fmla="*/ 1536 h 89662"/>
                  <a:gd name="csX126" fmla="*/ 288715 w 675835"/>
                  <a:gd name="csY126" fmla="*/ 88127 h 89662"/>
                  <a:gd name="csX127" fmla="*/ 278084 w 675835"/>
                  <a:gd name="csY127" fmla="*/ 88127 h 89662"/>
                  <a:gd name="csX128" fmla="*/ 305195 w 675835"/>
                  <a:gd name="csY128" fmla="*/ 13703 h 89662"/>
                  <a:gd name="csX129" fmla="*/ 305195 w 675835"/>
                  <a:gd name="csY129" fmla="*/ 1536 h 89662"/>
                  <a:gd name="csX130" fmla="*/ 315827 w 675835"/>
                  <a:gd name="csY130" fmla="*/ 1536 h 89662"/>
                  <a:gd name="csX131" fmla="*/ 315827 w 675835"/>
                  <a:gd name="csY131" fmla="*/ 13703 h 89662"/>
                  <a:gd name="csX132" fmla="*/ 305195 w 675835"/>
                  <a:gd name="csY132" fmla="*/ 13703 h 89662"/>
                  <a:gd name="csX133" fmla="*/ 305195 w 675835"/>
                  <a:gd name="csY133" fmla="*/ 88127 h 89662"/>
                  <a:gd name="csX134" fmla="*/ 305195 w 675835"/>
                  <a:gd name="csY134" fmla="*/ 25398 h 89662"/>
                  <a:gd name="csX135" fmla="*/ 315827 w 675835"/>
                  <a:gd name="csY135" fmla="*/ 25398 h 89662"/>
                  <a:gd name="csX136" fmla="*/ 315827 w 675835"/>
                  <a:gd name="csY136" fmla="*/ 88127 h 89662"/>
                  <a:gd name="csX137" fmla="*/ 305195 w 675835"/>
                  <a:gd name="csY137" fmla="*/ 88127 h 89662"/>
                  <a:gd name="csX138" fmla="*/ 355224 w 675835"/>
                  <a:gd name="csY138" fmla="*/ 78558 h 89662"/>
                  <a:gd name="csX139" fmla="*/ 356760 w 675835"/>
                  <a:gd name="csY139" fmla="*/ 88009 h 89662"/>
                  <a:gd name="csX140" fmla="*/ 348727 w 675835"/>
                  <a:gd name="csY140" fmla="*/ 88954 h 89662"/>
                  <a:gd name="csX141" fmla="*/ 339749 w 675835"/>
                  <a:gd name="csY141" fmla="*/ 87182 h 89662"/>
                  <a:gd name="csX142" fmla="*/ 335260 w 675835"/>
                  <a:gd name="csY142" fmla="*/ 82338 h 89662"/>
                  <a:gd name="csX143" fmla="*/ 333960 w 675835"/>
                  <a:gd name="csY143" fmla="*/ 69698 h 89662"/>
                  <a:gd name="csX144" fmla="*/ 333960 w 675835"/>
                  <a:gd name="csY144" fmla="*/ 33668 h 89662"/>
                  <a:gd name="csX145" fmla="*/ 326163 w 675835"/>
                  <a:gd name="csY145" fmla="*/ 33668 h 89662"/>
                  <a:gd name="csX146" fmla="*/ 326163 w 675835"/>
                  <a:gd name="csY146" fmla="*/ 25398 h 89662"/>
                  <a:gd name="csX147" fmla="*/ 333960 w 675835"/>
                  <a:gd name="csY147" fmla="*/ 25398 h 89662"/>
                  <a:gd name="csX148" fmla="*/ 333960 w 675835"/>
                  <a:gd name="csY148" fmla="*/ 9805 h 89662"/>
                  <a:gd name="csX149" fmla="*/ 344592 w 675835"/>
                  <a:gd name="csY149" fmla="*/ 3426 h 89662"/>
                  <a:gd name="csX150" fmla="*/ 344592 w 675835"/>
                  <a:gd name="csY150" fmla="*/ 25398 h 89662"/>
                  <a:gd name="csX151" fmla="*/ 355224 w 675835"/>
                  <a:gd name="csY151" fmla="*/ 25398 h 89662"/>
                  <a:gd name="csX152" fmla="*/ 355224 w 675835"/>
                  <a:gd name="csY152" fmla="*/ 33668 h 89662"/>
                  <a:gd name="csX153" fmla="*/ 344592 w 675835"/>
                  <a:gd name="csY153" fmla="*/ 33668 h 89662"/>
                  <a:gd name="csX154" fmla="*/ 344592 w 675835"/>
                  <a:gd name="csY154" fmla="*/ 70289 h 89662"/>
                  <a:gd name="csX155" fmla="*/ 345065 w 675835"/>
                  <a:gd name="csY155" fmla="*/ 76195 h 89662"/>
                  <a:gd name="csX156" fmla="*/ 346955 w 675835"/>
                  <a:gd name="csY156" fmla="*/ 78322 h 89662"/>
                  <a:gd name="csX157" fmla="*/ 350617 w 675835"/>
                  <a:gd name="csY157" fmla="*/ 79031 h 89662"/>
                  <a:gd name="csX158" fmla="*/ 355224 w 675835"/>
                  <a:gd name="csY158" fmla="*/ 78558 h 89662"/>
                  <a:gd name="csX159" fmla="*/ 408561 w 675835"/>
                  <a:gd name="csY159" fmla="*/ 67926 h 89662"/>
                  <a:gd name="csX160" fmla="*/ 419547 w 675835"/>
                  <a:gd name="csY160" fmla="*/ 69226 h 89662"/>
                  <a:gd name="csX161" fmla="*/ 409860 w 675835"/>
                  <a:gd name="csY161" fmla="*/ 84228 h 89662"/>
                  <a:gd name="csX162" fmla="*/ 392022 w 675835"/>
                  <a:gd name="csY162" fmla="*/ 89544 h 89662"/>
                  <a:gd name="csX163" fmla="*/ 370168 w 675835"/>
                  <a:gd name="csY163" fmla="*/ 81039 h 89662"/>
                  <a:gd name="csX164" fmla="*/ 362135 w 675835"/>
                  <a:gd name="csY164" fmla="*/ 57294 h 89662"/>
                  <a:gd name="csX165" fmla="*/ 370286 w 675835"/>
                  <a:gd name="csY165" fmla="*/ 32723 h 89662"/>
                  <a:gd name="csX166" fmla="*/ 391431 w 675835"/>
                  <a:gd name="csY166" fmla="*/ 23981 h 89662"/>
                  <a:gd name="csX167" fmla="*/ 411868 w 675835"/>
                  <a:gd name="csY167" fmla="*/ 32605 h 89662"/>
                  <a:gd name="csX168" fmla="*/ 419901 w 675835"/>
                  <a:gd name="csY168" fmla="*/ 56585 h 89662"/>
                  <a:gd name="csX169" fmla="*/ 419901 w 675835"/>
                  <a:gd name="csY169" fmla="*/ 59421 h 89662"/>
                  <a:gd name="csX170" fmla="*/ 373121 w 675835"/>
                  <a:gd name="csY170" fmla="*/ 59421 h 89662"/>
                  <a:gd name="csX171" fmla="*/ 378909 w 675835"/>
                  <a:gd name="csY171" fmla="*/ 75368 h 89662"/>
                  <a:gd name="csX172" fmla="*/ 392022 w 675835"/>
                  <a:gd name="csY172" fmla="*/ 80803 h 89662"/>
                  <a:gd name="csX173" fmla="*/ 402063 w 675835"/>
                  <a:gd name="csY173" fmla="*/ 77731 h 89662"/>
                  <a:gd name="csX174" fmla="*/ 408561 w 675835"/>
                  <a:gd name="csY174" fmla="*/ 67926 h 89662"/>
                  <a:gd name="csX175" fmla="*/ 373712 w 675835"/>
                  <a:gd name="csY175" fmla="*/ 50679 h 89662"/>
                  <a:gd name="csX176" fmla="*/ 408679 w 675835"/>
                  <a:gd name="csY176" fmla="*/ 50679 h 89662"/>
                  <a:gd name="csX177" fmla="*/ 404662 w 675835"/>
                  <a:gd name="csY177" fmla="*/ 38866 h 89662"/>
                  <a:gd name="csX178" fmla="*/ 391550 w 675835"/>
                  <a:gd name="csY178" fmla="*/ 32723 h 89662"/>
                  <a:gd name="csX179" fmla="*/ 379146 w 675835"/>
                  <a:gd name="csY179" fmla="*/ 37684 h 89662"/>
                  <a:gd name="csX180" fmla="*/ 373712 w 675835"/>
                  <a:gd name="csY180" fmla="*/ 50679 h 89662"/>
                  <a:gd name="csX181" fmla="*/ 466327 w 675835"/>
                  <a:gd name="csY181" fmla="*/ 88127 h 89662"/>
                  <a:gd name="csX182" fmla="*/ 466327 w 675835"/>
                  <a:gd name="csY182" fmla="*/ 1536 h 89662"/>
                  <a:gd name="csX183" fmla="*/ 476959 w 675835"/>
                  <a:gd name="csY183" fmla="*/ 1536 h 89662"/>
                  <a:gd name="csX184" fmla="*/ 476959 w 675835"/>
                  <a:gd name="csY184" fmla="*/ 88127 h 89662"/>
                  <a:gd name="csX185" fmla="*/ 466327 w 675835"/>
                  <a:gd name="csY185" fmla="*/ 88127 h 89662"/>
                  <a:gd name="csX186" fmla="*/ 536321 w 675835"/>
                  <a:gd name="csY186" fmla="*/ 67926 h 89662"/>
                  <a:gd name="csX187" fmla="*/ 547307 w 675835"/>
                  <a:gd name="csY187" fmla="*/ 69226 h 89662"/>
                  <a:gd name="csX188" fmla="*/ 537620 w 675835"/>
                  <a:gd name="csY188" fmla="*/ 84228 h 89662"/>
                  <a:gd name="csX189" fmla="*/ 519782 w 675835"/>
                  <a:gd name="csY189" fmla="*/ 89544 h 89662"/>
                  <a:gd name="csX190" fmla="*/ 497928 w 675835"/>
                  <a:gd name="csY190" fmla="*/ 81039 h 89662"/>
                  <a:gd name="csX191" fmla="*/ 489895 w 675835"/>
                  <a:gd name="csY191" fmla="*/ 57294 h 89662"/>
                  <a:gd name="csX192" fmla="*/ 498046 w 675835"/>
                  <a:gd name="csY192" fmla="*/ 32723 h 89662"/>
                  <a:gd name="csX193" fmla="*/ 519192 w 675835"/>
                  <a:gd name="csY193" fmla="*/ 23981 h 89662"/>
                  <a:gd name="csX194" fmla="*/ 539628 w 675835"/>
                  <a:gd name="csY194" fmla="*/ 32605 h 89662"/>
                  <a:gd name="csX195" fmla="*/ 547661 w 675835"/>
                  <a:gd name="csY195" fmla="*/ 56585 h 89662"/>
                  <a:gd name="csX196" fmla="*/ 547661 w 675835"/>
                  <a:gd name="csY196" fmla="*/ 59421 h 89662"/>
                  <a:gd name="csX197" fmla="*/ 500881 w 675835"/>
                  <a:gd name="csY197" fmla="*/ 59421 h 89662"/>
                  <a:gd name="csX198" fmla="*/ 506670 w 675835"/>
                  <a:gd name="csY198" fmla="*/ 75368 h 89662"/>
                  <a:gd name="csX199" fmla="*/ 519782 w 675835"/>
                  <a:gd name="csY199" fmla="*/ 80803 h 89662"/>
                  <a:gd name="csX200" fmla="*/ 529824 w 675835"/>
                  <a:gd name="csY200" fmla="*/ 77731 h 89662"/>
                  <a:gd name="csX201" fmla="*/ 536321 w 675835"/>
                  <a:gd name="csY201" fmla="*/ 67926 h 89662"/>
                  <a:gd name="csX202" fmla="*/ 501472 w 675835"/>
                  <a:gd name="csY202" fmla="*/ 50679 h 89662"/>
                  <a:gd name="csX203" fmla="*/ 536439 w 675835"/>
                  <a:gd name="csY203" fmla="*/ 50679 h 89662"/>
                  <a:gd name="csX204" fmla="*/ 532422 w 675835"/>
                  <a:gd name="csY204" fmla="*/ 38866 h 89662"/>
                  <a:gd name="csX205" fmla="*/ 519310 w 675835"/>
                  <a:gd name="csY205" fmla="*/ 32723 h 89662"/>
                  <a:gd name="csX206" fmla="*/ 506906 w 675835"/>
                  <a:gd name="csY206" fmla="*/ 37684 h 89662"/>
                  <a:gd name="csX207" fmla="*/ 501472 w 675835"/>
                  <a:gd name="csY207" fmla="*/ 50679 h 89662"/>
                  <a:gd name="csX208" fmla="*/ 560715 w 675835"/>
                  <a:gd name="csY208" fmla="*/ 88127 h 89662"/>
                  <a:gd name="csX209" fmla="*/ 560715 w 675835"/>
                  <a:gd name="csY209" fmla="*/ 25398 h 89662"/>
                  <a:gd name="csX210" fmla="*/ 570284 w 675835"/>
                  <a:gd name="csY210" fmla="*/ 25398 h 89662"/>
                  <a:gd name="csX211" fmla="*/ 570284 w 675835"/>
                  <a:gd name="csY211" fmla="*/ 34258 h 89662"/>
                  <a:gd name="csX212" fmla="*/ 590248 w 675835"/>
                  <a:gd name="csY212" fmla="*/ 23981 h 89662"/>
                  <a:gd name="csX213" fmla="*/ 600644 w 675835"/>
                  <a:gd name="csY213" fmla="*/ 25989 h 89662"/>
                  <a:gd name="csX214" fmla="*/ 607732 w 675835"/>
                  <a:gd name="csY214" fmla="*/ 31305 h 89662"/>
                  <a:gd name="csX215" fmla="*/ 611039 w 675835"/>
                  <a:gd name="csY215" fmla="*/ 39220 h 89662"/>
                  <a:gd name="csX216" fmla="*/ 611630 w 675835"/>
                  <a:gd name="csY216" fmla="*/ 49497 h 89662"/>
                  <a:gd name="csX217" fmla="*/ 611630 w 675835"/>
                  <a:gd name="csY217" fmla="*/ 88127 h 89662"/>
                  <a:gd name="csX218" fmla="*/ 600998 w 675835"/>
                  <a:gd name="csY218" fmla="*/ 88127 h 89662"/>
                  <a:gd name="csX219" fmla="*/ 600998 w 675835"/>
                  <a:gd name="csY219" fmla="*/ 49970 h 89662"/>
                  <a:gd name="csX220" fmla="*/ 599699 w 675835"/>
                  <a:gd name="csY220" fmla="*/ 40283 h 89662"/>
                  <a:gd name="csX221" fmla="*/ 595328 w 675835"/>
                  <a:gd name="csY221" fmla="*/ 35085 h 89662"/>
                  <a:gd name="csX222" fmla="*/ 588004 w 675835"/>
                  <a:gd name="csY222" fmla="*/ 33195 h 89662"/>
                  <a:gd name="csX223" fmla="*/ 576190 w 675835"/>
                  <a:gd name="csY223" fmla="*/ 37566 h 89662"/>
                  <a:gd name="csX224" fmla="*/ 571347 w 675835"/>
                  <a:gd name="csY224" fmla="*/ 53868 h 89662"/>
                  <a:gd name="csX225" fmla="*/ 571347 w 675835"/>
                  <a:gd name="csY225" fmla="*/ 88127 h 89662"/>
                  <a:gd name="csX226" fmla="*/ 560715 w 675835"/>
                  <a:gd name="csY226" fmla="*/ 88127 h 89662"/>
                  <a:gd name="csX227" fmla="*/ 623739 w 675835"/>
                  <a:gd name="csY227" fmla="*/ 69344 h 89662"/>
                  <a:gd name="csX228" fmla="*/ 634252 w 675835"/>
                  <a:gd name="csY228" fmla="*/ 67690 h 89662"/>
                  <a:gd name="csX229" fmla="*/ 639096 w 675835"/>
                  <a:gd name="csY229" fmla="*/ 77495 h 89662"/>
                  <a:gd name="csX230" fmla="*/ 650437 w 675835"/>
                  <a:gd name="csY230" fmla="*/ 80803 h 89662"/>
                  <a:gd name="csX231" fmla="*/ 661305 w 675835"/>
                  <a:gd name="csY231" fmla="*/ 77849 h 89662"/>
                  <a:gd name="csX232" fmla="*/ 664849 w 675835"/>
                  <a:gd name="csY232" fmla="*/ 70761 h 89662"/>
                  <a:gd name="csX233" fmla="*/ 661777 w 675835"/>
                  <a:gd name="csY233" fmla="*/ 65091 h 89662"/>
                  <a:gd name="csX234" fmla="*/ 650909 w 675835"/>
                  <a:gd name="csY234" fmla="*/ 61547 h 89662"/>
                  <a:gd name="csX235" fmla="*/ 634607 w 675835"/>
                  <a:gd name="csY235" fmla="*/ 56467 h 89662"/>
                  <a:gd name="csX236" fmla="*/ 627755 w 675835"/>
                  <a:gd name="csY236" fmla="*/ 50443 h 89662"/>
                  <a:gd name="csX237" fmla="*/ 625511 w 675835"/>
                  <a:gd name="csY237" fmla="*/ 42055 h 89662"/>
                  <a:gd name="csX238" fmla="*/ 627401 w 675835"/>
                  <a:gd name="csY238" fmla="*/ 34258 h 89662"/>
                  <a:gd name="csX239" fmla="*/ 632599 w 675835"/>
                  <a:gd name="csY239" fmla="*/ 28352 h 89662"/>
                  <a:gd name="csX240" fmla="*/ 639332 w 675835"/>
                  <a:gd name="csY240" fmla="*/ 25280 h 89662"/>
                  <a:gd name="csX241" fmla="*/ 648546 w 675835"/>
                  <a:gd name="csY241" fmla="*/ 23981 h 89662"/>
                  <a:gd name="csX242" fmla="*/ 661541 w 675835"/>
                  <a:gd name="csY242" fmla="*/ 26107 h 89662"/>
                  <a:gd name="csX243" fmla="*/ 669692 w 675835"/>
                  <a:gd name="csY243" fmla="*/ 31896 h 89662"/>
                  <a:gd name="csX244" fmla="*/ 673472 w 675835"/>
                  <a:gd name="csY244" fmla="*/ 41583 h 89662"/>
                  <a:gd name="csX245" fmla="*/ 663077 w 675835"/>
                  <a:gd name="csY245" fmla="*/ 43000 h 89662"/>
                  <a:gd name="csX246" fmla="*/ 658942 w 675835"/>
                  <a:gd name="csY246" fmla="*/ 35440 h 89662"/>
                  <a:gd name="csX247" fmla="*/ 649373 w 675835"/>
                  <a:gd name="csY247" fmla="*/ 32723 h 89662"/>
                  <a:gd name="csX248" fmla="*/ 638860 w 675835"/>
                  <a:gd name="csY248" fmla="*/ 35203 h 89662"/>
                  <a:gd name="csX249" fmla="*/ 635788 w 675835"/>
                  <a:gd name="csY249" fmla="*/ 40756 h 89662"/>
                  <a:gd name="csX250" fmla="*/ 637088 w 675835"/>
                  <a:gd name="csY250" fmla="*/ 44536 h 89662"/>
                  <a:gd name="csX251" fmla="*/ 641104 w 675835"/>
                  <a:gd name="csY251" fmla="*/ 47371 h 89662"/>
                  <a:gd name="csX252" fmla="*/ 650555 w 675835"/>
                  <a:gd name="csY252" fmla="*/ 50088 h 89662"/>
                  <a:gd name="csX253" fmla="*/ 666266 w 675835"/>
                  <a:gd name="csY253" fmla="*/ 55050 h 89662"/>
                  <a:gd name="csX254" fmla="*/ 673236 w 675835"/>
                  <a:gd name="csY254" fmla="*/ 60602 h 89662"/>
                  <a:gd name="csX255" fmla="*/ 675835 w 675835"/>
                  <a:gd name="csY255" fmla="*/ 69698 h 89662"/>
                  <a:gd name="csX256" fmla="*/ 672645 w 675835"/>
                  <a:gd name="csY256" fmla="*/ 79739 h 89662"/>
                  <a:gd name="csX257" fmla="*/ 663667 w 675835"/>
                  <a:gd name="csY257" fmla="*/ 86945 h 89662"/>
                  <a:gd name="csX258" fmla="*/ 650555 w 675835"/>
                  <a:gd name="csY258" fmla="*/ 89544 h 89662"/>
                  <a:gd name="csX259" fmla="*/ 631890 w 675835"/>
                  <a:gd name="csY259" fmla="*/ 84465 h 89662"/>
                  <a:gd name="csX260" fmla="*/ 623739 w 675835"/>
                  <a:gd name="csY260" fmla="*/ 69344 h 896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Lst>
                <a:rect l="l" t="t" r="r" b="b"/>
                <a:pathLst>
                  <a:path w="675835" h="89662">
                    <a:moveTo>
                      <a:pt x="0" y="60247"/>
                    </a:moveTo>
                    <a:lnTo>
                      <a:pt x="10868" y="59302"/>
                    </a:lnTo>
                    <a:cubicBezTo>
                      <a:pt x="11341" y="63634"/>
                      <a:pt x="12522" y="67217"/>
                      <a:pt x="14412" y="70052"/>
                    </a:cubicBezTo>
                    <a:cubicBezTo>
                      <a:pt x="16302" y="72809"/>
                      <a:pt x="19216" y="75053"/>
                      <a:pt x="23154" y="76786"/>
                    </a:cubicBezTo>
                    <a:cubicBezTo>
                      <a:pt x="27092" y="78440"/>
                      <a:pt x="31502" y="79267"/>
                      <a:pt x="36385" y="79267"/>
                    </a:cubicBezTo>
                    <a:cubicBezTo>
                      <a:pt x="40795" y="79267"/>
                      <a:pt x="44654" y="78637"/>
                      <a:pt x="47962" y="77377"/>
                    </a:cubicBezTo>
                    <a:cubicBezTo>
                      <a:pt x="51348" y="76038"/>
                      <a:pt x="53829" y="74266"/>
                      <a:pt x="55404" y="72061"/>
                    </a:cubicBezTo>
                    <a:cubicBezTo>
                      <a:pt x="57058" y="69777"/>
                      <a:pt x="57885" y="67296"/>
                      <a:pt x="57885" y="64618"/>
                    </a:cubicBezTo>
                    <a:cubicBezTo>
                      <a:pt x="57885" y="61862"/>
                      <a:pt x="57097" y="59499"/>
                      <a:pt x="55522" y="57530"/>
                    </a:cubicBezTo>
                    <a:cubicBezTo>
                      <a:pt x="53947" y="55483"/>
                      <a:pt x="51348" y="53750"/>
                      <a:pt x="47725" y="52333"/>
                    </a:cubicBezTo>
                    <a:cubicBezTo>
                      <a:pt x="45442" y="51466"/>
                      <a:pt x="40322" y="50088"/>
                      <a:pt x="32368" y="48198"/>
                    </a:cubicBezTo>
                    <a:cubicBezTo>
                      <a:pt x="24414" y="46229"/>
                      <a:pt x="18822" y="44418"/>
                      <a:pt x="15593" y="42764"/>
                    </a:cubicBezTo>
                    <a:cubicBezTo>
                      <a:pt x="11498" y="40559"/>
                      <a:pt x="8427" y="37881"/>
                      <a:pt x="6379" y="34731"/>
                    </a:cubicBezTo>
                    <a:cubicBezTo>
                      <a:pt x="4332" y="31502"/>
                      <a:pt x="3308" y="27879"/>
                      <a:pt x="3308" y="23863"/>
                    </a:cubicBezTo>
                    <a:cubicBezTo>
                      <a:pt x="3308" y="19531"/>
                      <a:pt x="4528" y="15475"/>
                      <a:pt x="6970" y="11695"/>
                    </a:cubicBezTo>
                    <a:cubicBezTo>
                      <a:pt x="9490" y="7836"/>
                      <a:pt x="13113" y="4922"/>
                      <a:pt x="17838" y="2953"/>
                    </a:cubicBezTo>
                    <a:cubicBezTo>
                      <a:pt x="22642" y="984"/>
                      <a:pt x="27958" y="0"/>
                      <a:pt x="33786" y="0"/>
                    </a:cubicBezTo>
                    <a:cubicBezTo>
                      <a:pt x="40244" y="0"/>
                      <a:pt x="45914" y="1063"/>
                      <a:pt x="50797" y="3190"/>
                    </a:cubicBezTo>
                    <a:cubicBezTo>
                      <a:pt x="55680" y="5237"/>
                      <a:pt x="59421" y="8269"/>
                      <a:pt x="62019" y="12286"/>
                    </a:cubicBezTo>
                    <a:cubicBezTo>
                      <a:pt x="64697" y="16302"/>
                      <a:pt x="66154" y="20831"/>
                      <a:pt x="66390" y="25871"/>
                    </a:cubicBezTo>
                    <a:lnTo>
                      <a:pt x="55404" y="26698"/>
                    </a:lnTo>
                    <a:cubicBezTo>
                      <a:pt x="54774" y="21264"/>
                      <a:pt x="52766" y="17169"/>
                      <a:pt x="49379" y="14412"/>
                    </a:cubicBezTo>
                    <a:cubicBezTo>
                      <a:pt x="45993" y="11577"/>
                      <a:pt x="40953" y="10159"/>
                      <a:pt x="34258" y="10159"/>
                    </a:cubicBezTo>
                    <a:cubicBezTo>
                      <a:pt x="27328" y="10159"/>
                      <a:pt x="22288" y="11419"/>
                      <a:pt x="19137" y="13940"/>
                    </a:cubicBezTo>
                    <a:cubicBezTo>
                      <a:pt x="15987" y="16460"/>
                      <a:pt x="14412" y="19531"/>
                      <a:pt x="14412" y="23154"/>
                    </a:cubicBezTo>
                    <a:cubicBezTo>
                      <a:pt x="14412" y="26225"/>
                      <a:pt x="15515" y="28785"/>
                      <a:pt x="17720" y="30833"/>
                    </a:cubicBezTo>
                    <a:cubicBezTo>
                      <a:pt x="19925" y="32801"/>
                      <a:pt x="25674" y="34849"/>
                      <a:pt x="34967" y="36975"/>
                    </a:cubicBezTo>
                    <a:cubicBezTo>
                      <a:pt x="44339" y="39102"/>
                      <a:pt x="50758" y="40952"/>
                      <a:pt x="54223" y="42528"/>
                    </a:cubicBezTo>
                    <a:cubicBezTo>
                      <a:pt x="59263" y="44811"/>
                      <a:pt x="62965" y="47765"/>
                      <a:pt x="65327" y="51388"/>
                    </a:cubicBezTo>
                    <a:cubicBezTo>
                      <a:pt x="67769" y="54932"/>
                      <a:pt x="68989" y="59027"/>
                      <a:pt x="68989" y="63673"/>
                    </a:cubicBezTo>
                    <a:cubicBezTo>
                      <a:pt x="68989" y="68241"/>
                      <a:pt x="67651" y="72573"/>
                      <a:pt x="64973" y="76668"/>
                    </a:cubicBezTo>
                    <a:cubicBezTo>
                      <a:pt x="62374" y="80763"/>
                      <a:pt x="58594" y="83953"/>
                      <a:pt x="53632" y="86237"/>
                    </a:cubicBezTo>
                    <a:cubicBezTo>
                      <a:pt x="48671" y="88520"/>
                      <a:pt x="43118" y="89662"/>
                      <a:pt x="36975" y="89662"/>
                    </a:cubicBezTo>
                    <a:cubicBezTo>
                      <a:pt x="29100" y="89662"/>
                      <a:pt x="22524" y="88520"/>
                      <a:pt x="17247" y="86237"/>
                    </a:cubicBezTo>
                    <a:cubicBezTo>
                      <a:pt x="11971" y="83874"/>
                      <a:pt x="7797" y="80409"/>
                      <a:pt x="4725" y="75841"/>
                    </a:cubicBezTo>
                    <a:cubicBezTo>
                      <a:pt x="1733" y="71273"/>
                      <a:pt x="157" y="66075"/>
                      <a:pt x="0" y="60247"/>
                    </a:cubicBezTo>
                    <a:close/>
                    <a:moveTo>
                      <a:pt x="124157" y="80330"/>
                    </a:moveTo>
                    <a:cubicBezTo>
                      <a:pt x="120219" y="83716"/>
                      <a:pt x="116439" y="86118"/>
                      <a:pt x="112816" y="87536"/>
                    </a:cubicBezTo>
                    <a:cubicBezTo>
                      <a:pt x="109193" y="88875"/>
                      <a:pt x="105295" y="89544"/>
                      <a:pt x="101121" y="89544"/>
                    </a:cubicBezTo>
                    <a:cubicBezTo>
                      <a:pt x="94191" y="89544"/>
                      <a:pt x="88875" y="87851"/>
                      <a:pt x="85173" y="84465"/>
                    </a:cubicBezTo>
                    <a:cubicBezTo>
                      <a:pt x="81472" y="81078"/>
                      <a:pt x="79621" y="76786"/>
                      <a:pt x="79621" y="71588"/>
                    </a:cubicBezTo>
                    <a:cubicBezTo>
                      <a:pt x="79621" y="68517"/>
                      <a:pt x="80330" y="65721"/>
                      <a:pt x="81748" y="63201"/>
                    </a:cubicBezTo>
                    <a:cubicBezTo>
                      <a:pt x="83165" y="60602"/>
                      <a:pt x="84976" y="58554"/>
                      <a:pt x="87182" y="57058"/>
                    </a:cubicBezTo>
                    <a:cubicBezTo>
                      <a:pt x="89465" y="55483"/>
                      <a:pt x="92025" y="54301"/>
                      <a:pt x="94860" y="53514"/>
                    </a:cubicBezTo>
                    <a:cubicBezTo>
                      <a:pt x="96987" y="52963"/>
                      <a:pt x="100137" y="52451"/>
                      <a:pt x="104311" y="51978"/>
                    </a:cubicBezTo>
                    <a:cubicBezTo>
                      <a:pt x="112895" y="50954"/>
                      <a:pt x="119235" y="49734"/>
                      <a:pt x="123330" y="48316"/>
                    </a:cubicBezTo>
                    <a:cubicBezTo>
                      <a:pt x="123330" y="46820"/>
                      <a:pt x="123330" y="45875"/>
                      <a:pt x="123330" y="45481"/>
                    </a:cubicBezTo>
                    <a:cubicBezTo>
                      <a:pt x="123330" y="41149"/>
                      <a:pt x="122346" y="38117"/>
                      <a:pt x="120377" y="36385"/>
                    </a:cubicBezTo>
                    <a:cubicBezTo>
                      <a:pt x="117621" y="33943"/>
                      <a:pt x="113564" y="32723"/>
                      <a:pt x="108209" y="32723"/>
                    </a:cubicBezTo>
                    <a:cubicBezTo>
                      <a:pt x="103248" y="32723"/>
                      <a:pt x="99546" y="33628"/>
                      <a:pt x="97105" y="35440"/>
                    </a:cubicBezTo>
                    <a:cubicBezTo>
                      <a:pt x="94742" y="37172"/>
                      <a:pt x="93009" y="40244"/>
                      <a:pt x="91907" y="44654"/>
                    </a:cubicBezTo>
                    <a:lnTo>
                      <a:pt x="81511" y="43236"/>
                    </a:lnTo>
                    <a:cubicBezTo>
                      <a:pt x="82456" y="38826"/>
                      <a:pt x="83992" y="35243"/>
                      <a:pt x="86118" y="32486"/>
                    </a:cubicBezTo>
                    <a:cubicBezTo>
                      <a:pt x="88324" y="29730"/>
                      <a:pt x="91474" y="27643"/>
                      <a:pt x="95569" y="26225"/>
                    </a:cubicBezTo>
                    <a:cubicBezTo>
                      <a:pt x="99664" y="24729"/>
                      <a:pt x="104390" y="23981"/>
                      <a:pt x="109745" y="23981"/>
                    </a:cubicBezTo>
                    <a:cubicBezTo>
                      <a:pt x="115100" y="23981"/>
                      <a:pt x="119432" y="24611"/>
                      <a:pt x="122739" y="25871"/>
                    </a:cubicBezTo>
                    <a:cubicBezTo>
                      <a:pt x="126126" y="27131"/>
                      <a:pt x="128607" y="28706"/>
                      <a:pt x="130182" y="30596"/>
                    </a:cubicBezTo>
                    <a:cubicBezTo>
                      <a:pt x="131757" y="32486"/>
                      <a:pt x="132860" y="34888"/>
                      <a:pt x="133490" y="37802"/>
                    </a:cubicBezTo>
                    <a:cubicBezTo>
                      <a:pt x="133883" y="39614"/>
                      <a:pt x="134080" y="42882"/>
                      <a:pt x="134080" y="47607"/>
                    </a:cubicBezTo>
                    <a:lnTo>
                      <a:pt x="134080" y="61783"/>
                    </a:lnTo>
                    <a:cubicBezTo>
                      <a:pt x="134080" y="71706"/>
                      <a:pt x="134277" y="77967"/>
                      <a:pt x="134671" y="80566"/>
                    </a:cubicBezTo>
                    <a:cubicBezTo>
                      <a:pt x="135143" y="83165"/>
                      <a:pt x="136049" y="85685"/>
                      <a:pt x="137388" y="88127"/>
                    </a:cubicBezTo>
                    <a:lnTo>
                      <a:pt x="126283" y="88127"/>
                    </a:lnTo>
                    <a:cubicBezTo>
                      <a:pt x="125181" y="85922"/>
                      <a:pt x="124472" y="83323"/>
                      <a:pt x="124157" y="80330"/>
                    </a:cubicBezTo>
                    <a:close/>
                    <a:moveTo>
                      <a:pt x="123330" y="56585"/>
                    </a:moveTo>
                    <a:cubicBezTo>
                      <a:pt x="119471" y="58160"/>
                      <a:pt x="113683" y="59499"/>
                      <a:pt x="105965" y="60602"/>
                    </a:cubicBezTo>
                    <a:cubicBezTo>
                      <a:pt x="101555" y="61232"/>
                      <a:pt x="98443" y="61941"/>
                      <a:pt x="96632" y="62728"/>
                    </a:cubicBezTo>
                    <a:cubicBezTo>
                      <a:pt x="94821" y="63516"/>
                      <a:pt x="93403" y="64697"/>
                      <a:pt x="92379" y="66272"/>
                    </a:cubicBezTo>
                    <a:cubicBezTo>
                      <a:pt x="91434" y="67769"/>
                      <a:pt x="90962" y="69422"/>
                      <a:pt x="90962" y="71234"/>
                    </a:cubicBezTo>
                    <a:cubicBezTo>
                      <a:pt x="90962" y="74069"/>
                      <a:pt x="92025" y="76432"/>
                      <a:pt x="94151" y="78322"/>
                    </a:cubicBezTo>
                    <a:cubicBezTo>
                      <a:pt x="96357" y="80212"/>
                      <a:pt x="99507" y="81157"/>
                      <a:pt x="103602" y="81157"/>
                    </a:cubicBezTo>
                    <a:cubicBezTo>
                      <a:pt x="107697" y="81157"/>
                      <a:pt x="111320" y="80291"/>
                      <a:pt x="114470" y="78558"/>
                    </a:cubicBezTo>
                    <a:cubicBezTo>
                      <a:pt x="117699" y="76747"/>
                      <a:pt x="120062" y="74266"/>
                      <a:pt x="121558" y="71116"/>
                    </a:cubicBezTo>
                    <a:cubicBezTo>
                      <a:pt x="122739" y="68753"/>
                      <a:pt x="123330" y="65209"/>
                      <a:pt x="123330" y="60484"/>
                    </a:cubicBezTo>
                    <a:lnTo>
                      <a:pt x="123330" y="56585"/>
                    </a:lnTo>
                    <a:close/>
                    <a:moveTo>
                      <a:pt x="173714" y="78558"/>
                    </a:moveTo>
                    <a:lnTo>
                      <a:pt x="175249" y="88009"/>
                    </a:lnTo>
                    <a:cubicBezTo>
                      <a:pt x="172257" y="88639"/>
                      <a:pt x="169579" y="88954"/>
                      <a:pt x="167216" y="88954"/>
                    </a:cubicBezTo>
                    <a:cubicBezTo>
                      <a:pt x="163357" y="88954"/>
                      <a:pt x="160365" y="88363"/>
                      <a:pt x="158238" y="87182"/>
                    </a:cubicBezTo>
                    <a:cubicBezTo>
                      <a:pt x="156112" y="85922"/>
                      <a:pt x="154615" y="84307"/>
                      <a:pt x="153749" y="82338"/>
                    </a:cubicBezTo>
                    <a:cubicBezTo>
                      <a:pt x="152883" y="80291"/>
                      <a:pt x="152450" y="76077"/>
                      <a:pt x="152450" y="69698"/>
                    </a:cubicBezTo>
                    <a:lnTo>
                      <a:pt x="152450" y="33668"/>
                    </a:lnTo>
                    <a:lnTo>
                      <a:pt x="144653" y="33668"/>
                    </a:lnTo>
                    <a:lnTo>
                      <a:pt x="144653" y="25398"/>
                    </a:lnTo>
                    <a:lnTo>
                      <a:pt x="152450" y="25398"/>
                    </a:lnTo>
                    <a:lnTo>
                      <a:pt x="152450" y="9805"/>
                    </a:lnTo>
                    <a:lnTo>
                      <a:pt x="163082" y="3426"/>
                    </a:lnTo>
                    <a:lnTo>
                      <a:pt x="163082" y="25398"/>
                    </a:lnTo>
                    <a:lnTo>
                      <a:pt x="173714" y="25398"/>
                    </a:lnTo>
                    <a:lnTo>
                      <a:pt x="173714" y="33668"/>
                    </a:lnTo>
                    <a:lnTo>
                      <a:pt x="163082" y="33668"/>
                    </a:lnTo>
                    <a:lnTo>
                      <a:pt x="163082" y="70289"/>
                    </a:lnTo>
                    <a:cubicBezTo>
                      <a:pt x="163082" y="73360"/>
                      <a:pt x="163239" y="75329"/>
                      <a:pt x="163554" y="76195"/>
                    </a:cubicBezTo>
                    <a:cubicBezTo>
                      <a:pt x="163948" y="77062"/>
                      <a:pt x="164578" y="77770"/>
                      <a:pt x="165444" y="78322"/>
                    </a:cubicBezTo>
                    <a:cubicBezTo>
                      <a:pt x="166310" y="78794"/>
                      <a:pt x="167531" y="79031"/>
                      <a:pt x="169106" y="79031"/>
                    </a:cubicBezTo>
                    <a:cubicBezTo>
                      <a:pt x="170288" y="79031"/>
                      <a:pt x="171823" y="78873"/>
                      <a:pt x="173714" y="78558"/>
                    </a:cubicBezTo>
                    <a:close/>
                    <a:moveTo>
                      <a:pt x="227050" y="67926"/>
                    </a:moveTo>
                    <a:lnTo>
                      <a:pt x="238037" y="69226"/>
                    </a:lnTo>
                    <a:cubicBezTo>
                      <a:pt x="236304" y="75683"/>
                      <a:pt x="233075" y="80684"/>
                      <a:pt x="228350" y="84228"/>
                    </a:cubicBezTo>
                    <a:cubicBezTo>
                      <a:pt x="223703" y="87772"/>
                      <a:pt x="217757" y="89544"/>
                      <a:pt x="210512" y="89544"/>
                    </a:cubicBezTo>
                    <a:cubicBezTo>
                      <a:pt x="201297" y="89544"/>
                      <a:pt x="194013" y="86709"/>
                      <a:pt x="188657" y="81039"/>
                    </a:cubicBezTo>
                    <a:cubicBezTo>
                      <a:pt x="183302" y="75368"/>
                      <a:pt x="180624" y="67454"/>
                      <a:pt x="180624" y="57294"/>
                    </a:cubicBezTo>
                    <a:cubicBezTo>
                      <a:pt x="180624" y="46741"/>
                      <a:pt x="183341" y="38550"/>
                      <a:pt x="188775" y="32723"/>
                    </a:cubicBezTo>
                    <a:cubicBezTo>
                      <a:pt x="194210" y="26895"/>
                      <a:pt x="201258" y="23981"/>
                      <a:pt x="209921" y="23981"/>
                    </a:cubicBezTo>
                    <a:cubicBezTo>
                      <a:pt x="218269" y="23981"/>
                      <a:pt x="225081" y="26855"/>
                      <a:pt x="230358" y="32605"/>
                    </a:cubicBezTo>
                    <a:cubicBezTo>
                      <a:pt x="235713" y="38275"/>
                      <a:pt x="238391" y="46268"/>
                      <a:pt x="238391" y="56585"/>
                    </a:cubicBezTo>
                    <a:cubicBezTo>
                      <a:pt x="238391" y="57215"/>
                      <a:pt x="238391" y="58160"/>
                      <a:pt x="238391" y="59421"/>
                    </a:cubicBezTo>
                    <a:lnTo>
                      <a:pt x="191611" y="59421"/>
                    </a:lnTo>
                    <a:cubicBezTo>
                      <a:pt x="192004" y="66351"/>
                      <a:pt x="193934" y="71667"/>
                      <a:pt x="197399" y="75368"/>
                    </a:cubicBezTo>
                    <a:cubicBezTo>
                      <a:pt x="200943" y="78991"/>
                      <a:pt x="205314" y="80803"/>
                      <a:pt x="210512" y="80803"/>
                    </a:cubicBezTo>
                    <a:cubicBezTo>
                      <a:pt x="214449" y="80803"/>
                      <a:pt x="217797" y="79779"/>
                      <a:pt x="220553" y="77731"/>
                    </a:cubicBezTo>
                    <a:cubicBezTo>
                      <a:pt x="223309" y="75683"/>
                      <a:pt x="225475" y="72415"/>
                      <a:pt x="227050" y="67926"/>
                    </a:cubicBezTo>
                    <a:close/>
                    <a:moveTo>
                      <a:pt x="192201" y="50679"/>
                    </a:moveTo>
                    <a:lnTo>
                      <a:pt x="227168" y="50679"/>
                    </a:lnTo>
                    <a:cubicBezTo>
                      <a:pt x="226696" y="45402"/>
                      <a:pt x="225357" y="41464"/>
                      <a:pt x="223152" y="38866"/>
                    </a:cubicBezTo>
                    <a:cubicBezTo>
                      <a:pt x="219765" y="34770"/>
                      <a:pt x="215394" y="32723"/>
                      <a:pt x="210039" y="32723"/>
                    </a:cubicBezTo>
                    <a:cubicBezTo>
                      <a:pt x="205157" y="32723"/>
                      <a:pt x="201022" y="34377"/>
                      <a:pt x="197635" y="37684"/>
                    </a:cubicBezTo>
                    <a:cubicBezTo>
                      <a:pt x="194328" y="40913"/>
                      <a:pt x="192516" y="45245"/>
                      <a:pt x="192201" y="50679"/>
                    </a:cubicBezTo>
                    <a:close/>
                    <a:moveTo>
                      <a:pt x="251208" y="88127"/>
                    </a:moveTo>
                    <a:lnTo>
                      <a:pt x="251208" y="1536"/>
                    </a:lnTo>
                    <a:lnTo>
                      <a:pt x="261840" y="1536"/>
                    </a:lnTo>
                    <a:lnTo>
                      <a:pt x="261840" y="88127"/>
                    </a:lnTo>
                    <a:lnTo>
                      <a:pt x="251208" y="88127"/>
                    </a:lnTo>
                    <a:close/>
                    <a:moveTo>
                      <a:pt x="278084" y="88127"/>
                    </a:moveTo>
                    <a:lnTo>
                      <a:pt x="278084" y="1536"/>
                    </a:lnTo>
                    <a:lnTo>
                      <a:pt x="288715" y="1536"/>
                    </a:lnTo>
                    <a:lnTo>
                      <a:pt x="288715" y="88127"/>
                    </a:lnTo>
                    <a:lnTo>
                      <a:pt x="278084" y="88127"/>
                    </a:lnTo>
                    <a:close/>
                    <a:moveTo>
                      <a:pt x="305195" y="13703"/>
                    </a:moveTo>
                    <a:lnTo>
                      <a:pt x="305195" y="1536"/>
                    </a:lnTo>
                    <a:lnTo>
                      <a:pt x="315827" y="1536"/>
                    </a:lnTo>
                    <a:lnTo>
                      <a:pt x="315827" y="13703"/>
                    </a:lnTo>
                    <a:lnTo>
                      <a:pt x="305195" y="13703"/>
                    </a:lnTo>
                    <a:close/>
                    <a:moveTo>
                      <a:pt x="305195" y="88127"/>
                    </a:moveTo>
                    <a:lnTo>
                      <a:pt x="305195" y="25398"/>
                    </a:lnTo>
                    <a:lnTo>
                      <a:pt x="315827" y="25398"/>
                    </a:lnTo>
                    <a:lnTo>
                      <a:pt x="315827" y="88127"/>
                    </a:lnTo>
                    <a:lnTo>
                      <a:pt x="305195" y="88127"/>
                    </a:lnTo>
                    <a:close/>
                    <a:moveTo>
                      <a:pt x="355224" y="78558"/>
                    </a:moveTo>
                    <a:lnTo>
                      <a:pt x="356760" y="88009"/>
                    </a:lnTo>
                    <a:cubicBezTo>
                      <a:pt x="353767" y="88639"/>
                      <a:pt x="351089" y="88954"/>
                      <a:pt x="348727" y="88954"/>
                    </a:cubicBezTo>
                    <a:cubicBezTo>
                      <a:pt x="344867" y="88954"/>
                      <a:pt x="341875" y="88363"/>
                      <a:pt x="339749" y="87182"/>
                    </a:cubicBezTo>
                    <a:cubicBezTo>
                      <a:pt x="337622" y="85922"/>
                      <a:pt x="336126" y="84307"/>
                      <a:pt x="335260" y="82338"/>
                    </a:cubicBezTo>
                    <a:cubicBezTo>
                      <a:pt x="334393" y="80291"/>
                      <a:pt x="333960" y="76077"/>
                      <a:pt x="333960" y="69698"/>
                    </a:cubicBezTo>
                    <a:lnTo>
                      <a:pt x="333960" y="33668"/>
                    </a:lnTo>
                    <a:lnTo>
                      <a:pt x="326163" y="33668"/>
                    </a:lnTo>
                    <a:lnTo>
                      <a:pt x="326163" y="25398"/>
                    </a:lnTo>
                    <a:lnTo>
                      <a:pt x="333960" y="25398"/>
                    </a:lnTo>
                    <a:lnTo>
                      <a:pt x="333960" y="9805"/>
                    </a:lnTo>
                    <a:lnTo>
                      <a:pt x="344592" y="3426"/>
                    </a:lnTo>
                    <a:lnTo>
                      <a:pt x="344592" y="25398"/>
                    </a:lnTo>
                    <a:lnTo>
                      <a:pt x="355224" y="25398"/>
                    </a:lnTo>
                    <a:lnTo>
                      <a:pt x="355224" y="33668"/>
                    </a:lnTo>
                    <a:lnTo>
                      <a:pt x="344592" y="33668"/>
                    </a:lnTo>
                    <a:lnTo>
                      <a:pt x="344592" y="70289"/>
                    </a:lnTo>
                    <a:cubicBezTo>
                      <a:pt x="344592" y="73360"/>
                      <a:pt x="344749" y="75329"/>
                      <a:pt x="345065" y="76195"/>
                    </a:cubicBezTo>
                    <a:cubicBezTo>
                      <a:pt x="345458" y="77062"/>
                      <a:pt x="346089" y="77770"/>
                      <a:pt x="346955" y="78322"/>
                    </a:cubicBezTo>
                    <a:cubicBezTo>
                      <a:pt x="347821" y="78794"/>
                      <a:pt x="349042" y="79031"/>
                      <a:pt x="350617" y="79031"/>
                    </a:cubicBezTo>
                    <a:cubicBezTo>
                      <a:pt x="351798" y="79031"/>
                      <a:pt x="353334" y="78873"/>
                      <a:pt x="355224" y="78558"/>
                    </a:cubicBezTo>
                    <a:close/>
                    <a:moveTo>
                      <a:pt x="408561" y="67926"/>
                    </a:moveTo>
                    <a:lnTo>
                      <a:pt x="419547" y="69226"/>
                    </a:lnTo>
                    <a:cubicBezTo>
                      <a:pt x="417814" y="75683"/>
                      <a:pt x="414585" y="80684"/>
                      <a:pt x="409860" y="84228"/>
                    </a:cubicBezTo>
                    <a:cubicBezTo>
                      <a:pt x="405214" y="87772"/>
                      <a:pt x="399267" y="89544"/>
                      <a:pt x="392022" y="89544"/>
                    </a:cubicBezTo>
                    <a:cubicBezTo>
                      <a:pt x="382808" y="89544"/>
                      <a:pt x="375523" y="86709"/>
                      <a:pt x="370168" y="81039"/>
                    </a:cubicBezTo>
                    <a:cubicBezTo>
                      <a:pt x="364812" y="75368"/>
                      <a:pt x="362135" y="67454"/>
                      <a:pt x="362135" y="57294"/>
                    </a:cubicBezTo>
                    <a:cubicBezTo>
                      <a:pt x="362135" y="46741"/>
                      <a:pt x="364852" y="38550"/>
                      <a:pt x="370286" y="32723"/>
                    </a:cubicBezTo>
                    <a:cubicBezTo>
                      <a:pt x="375720" y="26895"/>
                      <a:pt x="382769" y="23981"/>
                      <a:pt x="391431" y="23981"/>
                    </a:cubicBezTo>
                    <a:cubicBezTo>
                      <a:pt x="399780" y="23981"/>
                      <a:pt x="406592" y="26855"/>
                      <a:pt x="411868" y="32605"/>
                    </a:cubicBezTo>
                    <a:cubicBezTo>
                      <a:pt x="417224" y="38275"/>
                      <a:pt x="419901" y="46268"/>
                      <a:pt x="419901" y="56585"/>
                    </a:cubicBezTo>
                    <a:cubicBezTo>
                      <a:pt x="419901" y="57215"/>
                      <a:pt x="419901" y="58160"/>
                      <a:pt x="419901" y="59421"/>
                    </a:cubicBezTo>
                    <a:lnTo>
                      <a:pt x="373121" y="59421"/>
                    </a:lnTo>
                    <a:cubicBezTo>
                      <a:pt x="373515" y="66351"/>
                      <a:pt x="375444" y="71667"/>
                      <a:pt x="378909" y="75368"/>
                    </a:cubicBezTo>
                    <a:cubicBezTo>
                      <a:pt x="382453" y="78991"/>
                      <a:pt x="386824" y="80803"/>
                      <a:pt x="392022" y="80803"/>
                    </a:cubicBezTo>
                    <a:cubicBezTo>
                      <a:pt x="395960" y="80803"/>
                      <a:pt x="399307" y="79779"/>
                      <a:pt x="402063" y="77731"/>
                    </a:cubicBezTo>
                    <a:cubicBezTo>
                      <a:pt x="404820" y="75683"/>
                      <a:pt x="406986" y="72415"/>
                      <a:pt x="408561" y="67926"/>
                    </a:cubicBezTo>
                    <a:close/>
                    <a:moveTo>
                      <a:pt x="373712" y="50679"/>
                    </a:moveTo>
                    <a:lnTo>
                      <a:pt x="408679" y="50679"/>
                    </a:lnTo>
                    <a:cubicBezTo>
                      <a:pt x="408206" y="45402"/>
                      <a:pt x="406868" y="41464"/>
                      <a:pt x="404662" y="38866"/>
                    </a:cubicBezTo>
                    <a:cubicBezTo>
                      <a:pt x="401276" y="34770"/>
                      <a:pt x="396905" y="32723"/>
                      <a:pt x="391550" y="32723"/>
                    </a:cubicBezTo>
                    <a:cubicBezTo>
                      <a:pt x="386667" y="32723"/>
                      <a:pt x="382532" y="34377"/>
                      <a:pt x="379146" y="37684"/>
                    </a:cubicBezTo>
                    <a:cubicBezTo>
                      <a:pt x="375838" y="40913"/>
                      <a:pt x="374027" y="45245"/>
                      <a:pt x="373712" y="50679"/>
                    </a:cubicBezTo>
                    <a:close/>
                    <a:moveTo>
                      <a:pt x="466327" y="88127"/>
                    </a:moveTo>
                    <a:lnTo>
                      <a:pt x="466327" y="1536"/>
                    </a:lnTo>
                    <a:lnTo>
                      <a:pt x="476959" y="1536"/>
                    </a:lnTo>
                    <a:lnTo>
                      <a:pt x="476959" y="88127"/>
                    </a:lnTo>
                    <a:lnTo>
                      <a:pt x="466327" y="88127"/>
                    </a:lnTo>
                    <a:close/>
                    <a:moveTo>
                      <a:pt x="536321" y="67926"/>
                    </a:moveTo>
                    <a:lnTo>
                      <a:pt x="547307" y="69226"/>
                    </a:lnTo>
                    <a:cubicBezTo>
                      <a:pt x="545574" y="75683"/>
                      <a:pt x="542346" y="80684"/>
                      <a:pt x="537620" y="84228"/>
                    </a:cubicBezTo>
                    <a:cubicBezTo>
                      <a:pt x="532974" y="87772"/>
                      <a:pt x="527028" y="89544"/>
                      <a:pt x="519782" y="89544"/>
                    </a:cubicBezTo>
                    <a:cubicBezTo>
                      <a:pt x="510568" y="89544"/>
                      <a:pt x="503283" y="86709"/>
                      <a:pt x="497928" y="81039"/>
                    </a:cubicBezTo>
                    <a:cubicBezTo>
                      <a:pt x="492573" y="75368"/>
                      <a:pt x="489895" y="67454"/>
                      <a:pt x="489895" y="57294"/>
                    </a:cubicBezTo>
                    <a:cubicBezTo>
                      <a:pt x="489895" y="46741"/>
                      <a:pt x="492612" y="38550"/>
                      <a:pt x="498046" y="32723"/>
                    </a:cubicBezTo>
                    <a:cubicBezTo>
                      <a:pt x="503480" y="26895"/>
                      <a:pt x="510529" y="23981"/>
                      <a:pt x="519192" y="23981"/>
                    </a:cubicBezTo>
                    <a:cubicBezTo>
                      <a:pt x="527540" y="23981"/>
                      <a:pt x="534352" y="26855"/>
                      <a:pt x="539628" y="32605"/>
                    </a:cubicBezTo>
                    <a:cubicBezTo>
                      <a:pt x="544984" y="38275"/>
                      <a:pt x="547661" y="46268"/>
                      <a:pt x="547661" y="56585"/>
                    </a:cubicBezTo>
                    <a:cubicBezTo>
                      <a:pt x="547661" y="57215"/>
                      <a:pt x="547661" y="58160"/>
                      <a:pt x="547661" y="59421"/>
                    </a:cubicBezTo>
                    <a:lnTo>
                      <a:pt x="500881" y="59421"/>
                    </a:lnTo>
                    <a:cubicBezTo>
                      <a:pt x="501275" y="66351"/>
                      <a:pt x="503204" y="71667"/>
                      <a:pt x="506670" y="75368"/>
                    </a:cubicBezTo>
                    <a:cubicBezTo>
                      <a:pt x="510214" y="78991"/>
                      <a:pt x="514584" y="80803"/>
                      <a:pt x="519782" y="80803"/>
                    </a:cubicBezTo>
                    <a:cubicBezTo>
                      <a:pt x="523720" y="80803"/>
                      <a:pt x="527067" y="79779"/>
                      <a:pt x="529824" y="77731"/>
                    </a:cubicBezTo>
                    <a:cubicBezTo>
                      <a:pt x="532580" y="75683"/>
                      <a:pt x="534746" y="72415"/>
                      <a:pt x="536321" y="67926"/>
                    </a:cubicBezTo>
                    <a:close/>
                    <a:moveTo>
                      <a:pt x="501472" y="50679"/>
                    </a:moveTo>
                    <a:lnTo>
                      <a:pt x="536439" y="50679"/>
                    </a:lnTo>
                    <a:cubicBezTo>
                      <a:pt x="535966" y="45402"/>
                      <a:pt x="534628" y="41464"/>
                      <a:pt x="532422" y="38866"/>
                    </a:cubicBezTo>
                    <a:cubicBezTo>
                      <a:pt x="529036" y="34770"/>
                      <a:pt x="524665" y="32723"/>
                      <a:pt x="519310" y="32723"/>
                    </a:cubicBezTo>
                    <a:cubicBezTo>
                      <a:pt x="514427" y="32723"/>
                      <a:pt x="510292" y="34377"/>
                      <a:pt x="506906" y="37684"/>
                    </a:cubicBezTo>
                    <a:cubicBezTo>
                      <a:pt x="503598" y="40913"/>
                      <a:pt x="501787" y="45245"/>
                      <a:pt x="501472" y="50679"/>
                    </a:cubicBezTo>
                    <a:close/>
                    <a:moveTo>
                      <a:pt x="560715" y="88127"/>
                    </a:moveTo>
                    <a:lnTo>
                      <a:pt x="560715" y="25398"/>
                    </a:lnTo>
                    <a:lnTo>
                      <a:pt x="570284" y="25398"/>
                    </a:lnTo>
                    <a:lnTo>
                      <a:pt x="570284" y="34258"/>
                    </a:lnTo>
                    <a:cubicBezTo>
                      <a:pt x="574852" y="27407"/>
                      <a:pt x="581506" y="23981"/>
                      <a:pt x="590248" y="23981"/>
                    </a:cubicBezTo>
                    <a:cubicBezTo>
                      <a:pt x="594028" y="23981"/>
                      <a:pt x="597493" y="24650"/>
                      <a:pt x="600644" y="25989"/>
                    </a:cubicBezTo>
                    <a:cubicBezTo>
                      <a:pt x="603794" y="27328"/>
                      <a:pt x="606157" y="29100"/>
                      <a:pt x="607732" y="31305"/>
                    </a:cubicBezTo>
                    <a:cubicBezTo>
                      <a:pt x="609307" y="33510"/>
                      <a:pt x="610410" y="36148"/>
                      <a:pt x="611039" y="39220"/>
                    </a:cubicBezTo>
                    <a:cubicBezTo>
                      <a:pt x="611433" y="41189"/>
                      <a:pt x="611630" y="44615"/>
                      <a:pt x="611630" y="49497"/>
                    </a:cubicBezTo>
                    <a:lnTo>
                      <a:pt x="611630" y="88127"/>
                    </a:lnTo>
                    <a:lnTo>
                      <a:pt x="600998" y="88127"/>
                    </a:lnTo>
                    <a:lnTo>
                      <a:pt x="600998" y="49970"/>
                    </a:lnTo>
                    <a:cubicBezTo>
                      <a:pt x="600998" y="45638"/>
                      <a:pt x="600565" y="42410"/>
                      <a:pt x="599699" y="40283"/>
                    </a:cubicBezTo>
                    <a:cubicBezTo>
                      <a:pt x="598911" y="38078"/>
                      <a:pt x="597454" y="36345"/>
                      <a:pt x="595328" y="35085"/>
                    </a:cubicBezTo>
                    <a:cubicBezTo>
                      <a:pt x="593280" y="33825"/>
                      <a:pt x="590839" y="33195"/>
                      <a:pt x="588004" y="33195"/>
                    </a:cubicBezTo>
                    <a:cubicBezTo>
                      <a:pt x="583436" y="33195"/>
                      <a:pt x="579498" y="34652"/>
                      <a:pt x="576190" y="37566"/>
                    </a:cubicBezTo>
                    <a:cubicBezTo>
                      <a:pt x="572962" y="40401"/>
                      <a:pt x="571347" y="45835"/>
                      <a:pt x="571347" y="53868"/>
                    </a:cubicBezTo>
                    <a:lnTo>
                      <a:pt x="571347" y="88127"/>
                    </a:lnTo>
                    <a:lnTo>
                      <a:pt x="560715" y="88127"/>
                    </a:lnTo>
                    <a:close/>
                    <a:moveTo>
                      <a:pt x="623739" y="69344"/>
                    </a:moveTo>
                    <a:lnTo>
                      <a:pt x="634252" y="67690"/>
                    </a:lnTo>
                    <a:cubicBezTo>
                      <a:pt x="634804" y="71943"/>
                      <a:pt x="636418" y="75211"/>
                      <a:pt x="639096" y="77495"/>
                    </a:cubicBezTo>
                    <a:cubicBezTo>
                      <a:pt x="641852" y="79700"/>
                      <a:pt x="645632" y="80803"/>
                      <a:pt x="650437" y="80803"/>
                    </a:cubicBezTo>
                    <a:cubicBezTo>
                      <a:pt x="655319" y="80803"/>
                      <a:pt x="658942" y="79818"/>
                      <a:pt x="661305" y="77849"/>
                    </a:cubicBezTo>
                    <a:cubicBezTo>
                      <a:pt x="663667" y="75802"/>
                      <a:pt x="664849" y="73439"/>
                      <a:pt x="664849" y="70761"/>
                    </a:cubicBezTo>
                    <a:cubicBezTo>
                      <a:pt x="664849" y="68399"/>
                      <a:pt x="663825" y="66509"/>
                      <a:pt x="661777" y="65091"/>
                    </a:cubicBezTo>
                    <a:cubicBezTo>
                      <a:pt x="660281" y="64146"/>
                      <a:pt x="656658" y="62965"/>
                      <a:pt x="650909" y="61547"/>
                    </a:cubicBezTo>
                    <a:cubicBezTo>
                      <a:pt x="643112" y="59578"/>
                      <a:pt x="637678" y="57885"/>
                      <a:pt x="634607" y="56467"/>
                    </a:cubicBezTo>
                    <a:cubicBezTo>
                      <a:pt x="631614" y="54971"/>
                      <a:pt x="629330" y="52963"/>
                      <a:pt x="627755" y="50443"/>
                    </a:cubicBezTo>
                    <a:cubicBezTo>
                      <a:pt x="626259" y="47922"/>
                      <a:pt x="625511" y="45127"/>
                      <a:pt x="625511" y="42055"/>
                    </a:cubicBezTo>
                    <a:cubicBezTo>
                      <a:pt x="625511" y="39220"/>
                      <a:pt x="626141" y="36621"/>
                      <a:pt x="627401" y="34258"/>
                    </a:cubicBezTo>
                    <a:cubicBezTo>
                      <a:pt x="628661" y="31896"/>
                      <a:pt x="630393" y="29927"/>
                      <a:pt x="632599" y="28352"/>
                    </a:cubicBezTo>
                    <a:cubicBezTo>
                      <a:pt x="634252" y="27092"/>
                      <a:pt x="636497" y="26068"/>
                      <a:pt x="639332" y="25280"/>
                    </a:cubicBezTo>
                    <a:cubicBezTo>
                      <a:pt x="642246" y="24414"/>
                      <a:pt x="645318" y="23981"/>
                      <a:pt x="648546" y="23981"/>
                    </a:cubicBezTo>
                    <a:cubicBezTo>
                      <a:pt x="653508" y="23981"/>
                      <a:pt x="657840" y="24690"/>
                      <a:pt x="661541" y="26107"/>
                    </a:cubicBezTo>
                    <a:cubicBezTo>
                      <a:pt x="665242" y="27525"/>
                      <a:pt x="667959" y="29454"/>
                      <a:pt x="669692" y="31896"/>
                    </a:cubicBezTo>
                    <a:cubicBezTo>
                      <a:pt x="671503" y="34258"/>
                      <a:pt x="672764" y="37487"/>
                      <a:pt x="673472" y="41583"/>
                    </a:cubicBezTo>
                    <a:lnTo>
                      <a:pt x="663077" y="43000"/>
                    </a:lnTo>
                    <a:cubicBezTo>
                      <a:pt x="662604" y="39771"/>
                      <a:pt x="661226" y="37251"/>
                      <a:pt x="658942" y="35440"/>
                    </a:cubicBezTo>
                    <a:cubicBezTo>
                      <a:pt x="656658" y="33628"/>
                      <a:pt x="653469" y="32723"/>
                      <a:pt x="649373" y="32723"/>
                    </a:cubicBezTo>
                    <a:cubicBezTo>
                      <a:pt x="644491" y="32723"/>
                      <a:pt x="640986" y="33550"/>
                      <a:pt x="638860" y="35203"/>
                    </a:cubicBezTo>
                    <a:cubicBezTo>
                      <a:pt x="636812" y="36778"/>
                      <a:pt x="635788" y="38629"/>
                      <a:pt x="635788" y="40756"/>
                    </a:cubicBezTo>
                    <a:cubicBezTo>
                      <a:pt x="635788" y="42173"/>
                      <a:pt x="636222" y="43433"/>
                      <a:pt x="637088" y="44536"/>
                    </a:cubicBezTo>
                    <a:cubicBezTo>
                      <a:pt x="637954" y="45638"/>
                      <a:pt x="639293" y="46583"/>
                      <a:pt x="641104" y="47371"/>
                    </a:cubicBezTo>
                    <a:cubicBezTo>
                      <a:pt x="642207" y="47765"/>
                      <a:pt x="645357" y="48671"/>
                      <a:pt x="650555" y="50088"/>
                    </a:cubicBezTo>
                    <a:cubicBezTo>
                      <a:pt x="658036" y="52057"/>
                      <a:pt x="663274" y="53711"/>
                      <a:pt x="666266" y="55050"/>
                    </a:cubicBezTo>
                    <a:cubicBezTo>
                      <a:pt x="669259" y="56310"/>
                      <a:pt x="671582" y="58160"/>
                      <a:pt x="673236" y="60602"/>
                    </a:cubicBezTo>
                    <a:cubicBezTo>
                      <a:pt x="674969" y="63043"/>
                      <a:pt x="675835" y="66075"/>
                      <a:pt x="675835" y="69698"/>
                    </a:cubicBezTo>
                    <a:cubicBezTo>
                      <a:pt x="675835" y="73242"/>
                      <a:pt x="674772" y="76589"/>
                      <a:pt x="672645" y="79739"/>
                    </a:cubicBezTo>
                    <a:cubicBezTo>
                      <a:pt x="670598" y="82811"/>
                      <a:pt x="667605" y="85213"/>
                      <a:pt x="663667" y="86945"/>
                    </a:cubicBezTo>
                    <a:cubicBezTo>
                      <a:pt x="659808" y="88678"/>
                      <a:pt x="655437" y="89544"/>
                      <a:pt x="650555" y="89544"/>
                    </a:cubicBezTo>
                    <a:cubicBezTo>
                      <a:pt x="642364" y="89544"/>
                      <a:pt x="636143" y="87851"/>
                      <a:pt x="631890" y="84465"/>
                    </a:cubicBezTo>
                    <a:cubicBezTo>
                      <a:pt x="627637" y="81078"/>
                      <a:pt x="624920" y="76038"/>
                      <a:pt x="623739" y="69344"/>
                    </a:cubicBezTo>
                    <a:close/>
                  </a:path>
                </a:pathLst>
              </a:custGeom>
              <a:solidFill>
                <a:srgbClr val="000000"/>
              </a:solidFill>
              <a:ln w="7560" cap="sq">
                <a:noFill/>
                <a:prstDash val="solid"/>
                <a:miter/>
              </a:ln>
            </p:spPr>
            <p:txBody>
              <a:bodyPr/>
              <a:lstStyle/>
              <a:p>
                <a:endParaRPr lang="en-US" noProof="0"/>
              </a:p>
            </p:txBody>
          </p:sp>
        </p:grpSp>
      </p:grpSp>
      <p:sp>
        <p:nvSpPr>
          <p:cNvPr id="245" name="Text 28">
            <a:extLst>
              <a:ext uri="{FF2B5EF4-FFF2-40B4-BE49-F238E27FC236}">
                <a16:creationId xmlns:a16="http://schemas.microsoft.com/office/drawing/2014/main" id="{A6C05DDF-D2EB-FD13-62FC-4D38746B81FD}"/>
              </a:ext>
            </a:extLst>
          </p:cNvPr>
          <p:cNvSpPr/>
          <p:nvPr/>
        </p:nvSpPr>
        <p:spPr>
          <a:xfrm>
            <a:off x="2011680" y="6473952"/>
            <a:ext cx="5486400" cy="274320"/>
          </a:xfrm>
          <a:prstGeom prst="rect">
            <a:avLst/>
          </a:prstGeom>
          <a:noFill/>
          <a:ln/>
        </p:spPr>
        <p:txBody>
          <a:bodyPr wrap="square" rtlCol="0" anchor="ctr"/>
          <a:lstStyle/>
          <a:p>
            <a:pPr marL="0" indent="0">
              <a:buNone/>
            </a:pPr>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spTree>
    <p:extLst>
      <p:ext uri="{BB962C8B-B14F-4D97-AF65-F5344CB8AC3E}">
        <p14:creationId xmlns:p14="http://schemas.microsoft.com/office/powerpoint/2010/main" val="137803645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75064A-FCEE-D573-DD2B-01DAB99CA694}"/>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EA84DDEB-F41F-E42C-EAFF-4D5446E33C34}"/>
              </a:ext>
            </a:extLst>
          </p:cNvPr>
          <p:cNvSpPr>
            <a:spLocks noGrp="1"/>
          </p:cNvSpPr>
          <p:nvPr/>
        </p:nvSpPr>
        <p:spPr>
          <a:xfrm>
            <a:off x="0" y="0"/>
            <a:ext cx="1554480" cy="6858000"/>
          </a:xfrm>
          <a:prstGeom prst="rect">
            <a:avLst/>
          </a:prstGeom>
          <a:solidFill>
            <a:srgbClr val="A42037"/>
          </a:solidFill>
        </p:spPr>
        <p:txBody>
          <a:bodyPr/>
          <a:lstStyle/>
          <a:p>
            <a:endParaRPr/>
          </a:p>
        </p:txBody>
      </p:sp>
      <p:sp>
        <p:nvSpPr>
          <p:cNvPr id="6" name="Shape 4">
            <a:extLst>
              <a:ext uri="{FF2B5EF4-FFF2-40B4-BE49-F238E27FC236}">
                <a16:creationId xmlns:a16="http://schemas.microsoft.com/office/drawing/2014/main" id="{2858A8BB-D141-55D7-53ED-DC2580249978}"/>
              </a:ext>
            </a:extLst>
          </p:cNvPr>
          <p:cNvSpPr>
            <a:spLocks noGrp="1"/>
          </p:cNvSpPr>
          <p:nvPr/>
        </p:nvSpPr>
        <p:spPr>
          <a:xfrm>
            <a:off x="109728" y="1399032"/>
            <a:ext cx="1335024" cy="512064"/>
          </a:xfrm>
          <a:prstGeom prst="roundRect">
            <a:avLst>
              <a:gd name="adj" fmla="val 14286"/>
            </a:avLst>
          </a:prstGeom>
          <a:solidFill>
            <a:srgbClr val="FFFFFF"/>
          </a:solidFill>
        </p:spPr>
        <p:txBody>
          <a:bodyPr/>
          <a:lstStyle/>
          <a:p>
            <a:endParaRPr/>
          </a:p>
        </p:txBody>
      </p:sp>
      <p:sp>
        <p:nvSpPr>
          <p:cNvPr id="4" name="Text 2">
            <a:extLst>
              <a:ext uri="{FF2B5EF4-FFF2-40B4-BE49-F238E27FC236}">
                <a16:creationId xmlns:a16="http://schemas.microsoft.com/office/drawing/2014/main" id="{E34F80C5-037F-CED2-61DF-81E8619C40DD}"/>
              </a:ext>
            </a:extLst>
          </p:cNvPr>
          <p:cNvSpPr>
            <a:spLocks noGrp="1"/>
          </p:cNvSpPr>
          <p:nvPr/>
        </p:nvSpPr>
        <p:spPr>
          <a:xfrm>
            <a:off x="182880" y="1399032"/>
            <a:ext cx="1225296" cy="512064"/>
          </a:xfrm>
          <a:prstGeom prst="rect">
            <a:avLst/>
          </a:prstGeom>
          <a:noFill/>
        </p:spPr>
        <p:txBody>
          <a:bodyPr wrap="square" anchor="ctr"/>
          <a:lstStyle/>
          <a:p>
            <a:r>
              <a:rPr lang="en-US" sz="1250" b="1" dirty="0">
                <a:solidFill>
                  <a:srgbClr val="A42037"/>
                </a:solidFill>
                <a:latin typeface="Calibri"/>
                <a:ea typeface="Calibri"/>
                <a:cs typeface="Calibri"/>
              </a:rPr>
              <a:t>Introduction</a:t>
            </a:r>
            <a:endParaRPr sz="1250" b="1" dirty="0">
              <a:solidFill>
                <a:srgbClr val="A42037"/>
              </a:solidFill>
              <a:latin typeface="Calibri"/>
              <a:ea typeface="Calibri"/>
              <a:cs typeface="Calibri"/>
            </a:endParaRPr>
          </a:p>
        </p:txBody>
      </p:sp>
      <p:sp>
        <p:nvSpPr>
          <p:cNvPr id="5" name="Text 3">
            <a:extLst>
              <a:ext uri="{FF2B5EF4-FFF2-40B4-BE49-F238E27FC236}">
                <a16:creationId xmlns:a16="http://schemas.microsoft.com/office/drawing/2014/main" id="{4235C746-AC52-CD35-812C-C5E074E72484}"/>
              </a:ext>
            </a:extLst>
          </p:cNvPr>
          <p:cNvSpPr>
            <a:spLocks noGrp="1"/>
          </p:cNvSpPr>
          <p:nvPr/>
        </p:nvSpPr>
        <p:spPr>
          <a:xfrm>
            <a:off x="182880" y="2267712"/>
            <a:ext cx="1225296" cy="512064"/>
          </a:xfrm>
          <a:prstGeom prst="rect">
            <a:avLst/>
          </a:prstGeom>
          <a:noFill/>
        </p:spPr>
        <p:txBody>
          <a:bodyPr wrap="square" anchor="ctr"/>
          <a:lstStyle/>
          <a:p>
            <a:r>
              <a:rPr sz="1250">
                <a:solidFill>
                  <a:srgbClr val="EACBD1"/>
                </a:solidFill>
                <a:latin typeface="Calibri"/>
                <a:ea typeface="Calibri"/>
                <a:cs typeface="Calibri"/>
              </a:rPr>
              <a:t>Bell Routing</a:t>
            </a:r>
          </a:p>
        </p:txBody>
      </p:sp>
      <p:sp>
        <p:nvSpPr>
          <p:cNvPr id="7" name="Text 5">
            <a:extLst>
              <a:ext uri="{FF2B5EF4-FFF2-40B4-BE49-F238E27FC236}">
                <a16:creationId xmlns:a16="http://schemas.microsoft.com/office/drawing/2014/main" id="{04316EFA-14E7-393A-B7D0-E8F0BB36E1A2}"/>
              </a:ext>
            </a:extLst>
          </p:cNvPr>
          <p:cNvSpPr>
            <a:spLocks noGrp="1"/>
          </p:cNvSpPr>
          <p:nvPr/>
        </p:nvSpPr>
        <p:spPr>
          <a:xfrm>
            <a:off x="182880" y="3136392"/>
            <a:ext cx="1225296" cy="512064"/>
          </a:xfrm>
          <a:prstGeom prst="rect">
            <a:avLst/>
          </a:prstGeom>
          <a:noFill/>
        </p:spPr>
        <p:txBody>
          <a:bodyPr wrap="square" anchor="ctr"/>
          <a:lstStyle/>
          <a:p>
            <a:r>
              <a:rPr sz="1250">
                <a:solidFill>
                  <a:srgbClr val="EACBD1"/>
                </a:solidFill>
                <a:latin typeface="Calibri"/>
                <a:ea typeface="Calibri"/>
                <a:cs typeface="Calibri"/>
              </a:rPr>
              <a:t>Bell + GHZ</a:t>
            </a:r>
          </a:p>
        </p:txBody>
      </p:sp>
      <p:sp>
        <p:nvSpPr>
          <p:cNvPr id="8" name="Text 6">
            <a:extLst>
              <a:ext uri="{FF2B5EF4-FFF2-40B4-BE49-F238E27FC236}">
                <a16:creationId xmlns:a16="http://schemas.microsoft.com/office/drawing/2014/main" id="{396FCCED-FC0D-6D4C-B9A3-76E1E0EAF7F4}"/>
              </a:ext>
            </a:extLst>
          </p:cNvPr>
          <p:cNvSpPr>
            <a:spLocks noGrp="1"/>
          </p:cNvSpPr>
          <p:nvPr/>
        </p:nvSpPr>
        <p:spPr>
          <a:xfrm>
            <a:off x="182880" y="4005072"/>
            <a:ext cx="1225296" cy="512064"/>
          </a:xfrm>
          <a:prstGeom prst="rect">
            <a:avLst/>
          </a:prstGeom>
          <a:noFill/>
        </p:spPr>
        <p:txBody>
          <a:bodyPr wrap="square" anchor="ctr"/>
          <a:lstStyle/>
          <a:p>
            <a:r>
              <a:rPr sz="1250">
                <a:solidFill>
                  <a:srgbClr val="EACBD1"/>
                </a:solidFill>
                <a:latin typeface="Calibri"/>
                <a:ea typeface="Calibri"/>
                <a:cs typeface="Calibri"/>
              </a:rPr>
              <a:t>Planning</a:t>
            </a:r>
          </a:p>
        </p:txBody>
      </p:sp>
      <p:sp>
        <p:nvSpPr>
          <p:cNvPr id="9" name="Text 7">
            <a:extLst>
              <a:ext uri="{FF2B5EF4-FFF2-40B4-BE49-F238E27FC236}">
                <a16:creationId xmlns:a16="http://schemas.microsoft.com/office/drawing/2014/main" id="{ED1DE527-4B07-1F58-4926-EF6BFA81C68B}"/>
              </a:ext>
            </a:extLst>
          </p:cNvPr>
          <p:cNvSpPr>
            <a:spLocks noGrp="1"/>
          </p:cNvSpPr>
          <p:nvPr/>
        </p:nvSpPr>
        <p:spPr>
          <a:xfrm>
            <a:off x="182880" y="4873752"/>
            <a:ext cx="1225296" cy="512064"/>
          </a:xfrm>
          <a:prstGeom prst="rect">
            <a:avLst/>
          </a:prstGeom>
          <a:noFill/>
        </p:spPr>
        <p:txBody>
          <a:bodyPr wrap="square" anchor="ctr"/>
          <a:lstStyle/>
          <a:p>
            <a:r>
              <a:rPr lang="en-US" sz="1250" dirty="0">
                <a:solidFill>
                  <a:srgbClr val="EACBD1"/>
                </a:solidFill>
                <a:latin typeface="Calibri"/>
                <a:ea typeface="Calibri"/>
                <a:cs typeface="Calibri"/>
              </a:rPr>
              <a:t>Conclusion</a:t>
            </a:r>
            <a:endParaRPr sz="1250" dirty="0">
              <a:solidFill>
                <a:srgbClr val="EACBD1"/>
              </a:solidFill>
              <a:latin typeface="Calibri"/>
              <a:ea typeface="Calibri"/>
              <a:cs typeface="Calibri"/>
            </a:endParaRPr>
          </a:p>
        </p:txBody>
      </p:sp>
      <p:sp>
        <p:nvSpPr>
          <p:cNvPr id="10" name="Text 8">
            <a:extLst>
              <a:ext uri="{FF2B5EF4-FFF2-40B4-BE49-F238E27FC236}">
                <a16:creationId xmlns:a16="http://schemas.microsoft.com/office/drawing/2014/main" id="{CA8A3F14-FA2F-0676-E3E4-3C4F9FC31D94}"/>
              </a:ext>
            </a:extLst>
          </p:cNvPr>
          <p:cNvSpPr>
            <a:spLocks noGrp="1"/>
          </p:cNvSpPr>
          <p:nvPr/>
        </p:nvSpPr>
        <p:spPr>
          <a:xfrm>
            <a:off x="2011680" y="347472"/>
            <a:ext cx="9677095" cy="292608"/>
          </a:xfrm>
          <a:prstGeom prst="rect">
            <a:avLst/>
          </a:prstGeom>
          <a:noFill/>
        </p:spPr>
        <p:txBody>
          <a:bodyPr wrap="none" anchor="ctr"/>
          <a:lstStyle/>
          <a:p>
            <a:r>
              <a:rPr lang="en-US" sz="1200" b="1" spc="100" dirty="0">
                <a:solidFill>
                  <a:srgbClr val="A42037"/>
                </a:solidFill>
                <a:latin typeface="Calibri"/>
                <a:ea typeface="Calibri"/>
                <a:cs typeface="Calibri"/>
              </a:rPr>
              <a:t>INTRODUCTION</a:t>
            </a:r>
            <a:endParaRPr sz="1200" b="1" spc="100" dirty="0">
              <a:solidFill>
                <a:srgbClr val="A42037"/>
              </a:solidFill>
              <a:latin typeface="Calibri"/>
              <a:ea typeface="Calibri"/>
              <a:cs typeface="Calibri"/>
            </a:endParaRPr>
          </a:p>
        </p:txBody>
      </p:sp>
      <p:sp>
        <p:nvSpPr>
          <p:cNvPr id="26" name="Text 24">
            <a:extLst>
              <a:ext uri="{FF2B5EF4-FFF2-40B4-BE49-F238E27FC236}">
                <a16:creationId xmlns:a16="http://schemas.microsoft.com/office/drawing/2014/main" id="{F3DD0670-22D9-BA5B-2582-691099E46692}"/>
              </a:ext>
            </a:extLst>
          </p:cNvPr>
          <p:cNvSpPr>
            <a:spLocks noGrp="1"/>
          </p:cNvSpPr>
          <p:nvPr/>
        </p:nvSpPr>
        <p:spPr>
          <a:xfrm>
            <a:off x="11551615" y="6473952"/>
            <a:ext cx="411480" cy="274320"/>
          </a:xfrm>
          <a:prstGeom prst="rect">
            <a:avLst/>
          </a:prstGeom>
          <a:noFill/>
        </p:spPr>
        <p:txBody>
          <a:bodyPr wrap="square" anchor="ctr"/>
          <a:lstStyle/>
          <a:p>
            <a:fld id="{A72C428E-5B1C-4842-A297-A62BAF0D0729}" type="slidenum">
              <a:rPr lang="en-US" sz="1000" smtClean="0">
                <a:solidFill>
                  <a:srgbClr val="58595B"/>
                </a:solidFill>
                <a:latin typeface="Calibri"/>
                <a:ea typeface="Calibri"/>
                <a:cs typeface="Calibri"/>
              </a:rPr>
              <a:t>85</a:t>
            </a:fld>
            <a:endParaRPr sz="1000" dirty="0">
              <a:solidFill>
                <a:srgbClr val="58595B"/>
              </a:solidFill>
              <a:latin typeface="Calibri"/>
              <a:ea typeface="Calibri"/>
              <a:cs typeface="Calibri"/>
            </a:endParaRPr>
          </a:p>
        </p:txBody>
      </p:sp>
      <p:sp>
        <p:nvSpPr>
          <p:cNvPr id="3" name="Source 9 · Content Placeholder 2">
            <a:extLst>
              <a:ext uri="{FF2B5EF4-FFF2-40B4-BE49-F238E27FC236}">
                <a16:creationId xmlns:a16="http://schemas.microsoft.com/office/drawing/2014/main" id="{96563442-2DE7-F271-E14B-2691D72F7642}"/>
              </a:ext>
            </a:extLst>
          </p:cNvPr>
          <p:cNvSpPr>
            <a:spLocks noGrp="1"/>
          </p:cNvSpPr>
          <p:nvPr/>
        </p:nvSpPr>
        <p:spPr>
          <a:xfrm>
            <a:off x="1809750" y="1519539"/>
            <a:ext cx="4896242" cy="4162237"/>
          </a:xfrm>
        </p:spPr>
        <p:txBody>
          <a:bodyPr wrap="square" lIns="17271" tIns="17271" rIns="17271" bIns="17271" anchor="t">
            <a:noAutofit/>
          </a:bodyPr>
          <a:lstStyle>
            <a:lvl1pPr marL="345414" indent="-259060" algn="l" defTabSz="863535">
              <a:lnSpc>
                <a:spcPct val="105000"/>
              </a:lnSpc>
              <a:spcBef>
                <a:spcPts val="0"/>
              </a:spcBef>
              <a:spcAft>
                <a:spcPts val="472"/>
              </a:spcAft>
              <a:buFont typeface="Candara"/>
              <a:buChar char="•"/>
              <a:defRPr sz="1889" kern="1200">
                <a:solidFill>
                  <a:srgbClr val="181818"/>
                </a:solidFill>
                <a:latin typeface="Candara"/>
                <a:ea typeface="Candara"/>
                <a:cs typeface="Candara"/>
              </a:defRPr>
            </a:lvl1pPr>
            <a:lvl2pPr marL="690828" indent="-215884" algn="l" defTabSz="863535">
              <a:lnSpc>
                <a:spcPct val="105000"/>
              </a:lnSpc>
              <a:spcBef>
                <a:spcPts val="0"/>
              </a:spcBef>
              <a:spcAft>
                <a:spcPts val="236"/>
              </a:spcAft>
              <a:buFont typeface="Candara"/>
              <a:buChar char="○"/>
              <a:defRPr sz="1700" kern="1200">
                <a:solidFill>
                  <a:srgbClr val="181818"/>
                </a:solidFill>
                <a:latin typeface="Candara"/>
                <a:ea typeface="Candara"/>
                <a:cs typeface="Candara"/>
              </a:defRPr>
            </a:lvl2pPr>
            <a:lvl3pPr marL="949888" indent="-172707" algn="l" defTabSz="863535">
              <a:lnSpc>
                <a:spcPct val="105000"/>
              </a:lnSpc>
              <a:spcBef>
                <a:spcPts val="0"/>
              </a:spcBef>
              <a:spcAft>
                <a:spcPts val="94"/>
              </a:spcAft>
              <a:buFont typeface="Candara"/>
              <a:buChar char="–"/>
              <a:defRPr sz="1511" kern="1200">
                <a:solidFill>
                  <a:srgbClr val="181818"/>
                </a:solidFill>
                <a:latin typeface="Candara"/>
                <a:ea typeface="Candara"/>
                <a:cs typeface="Candara"/>
              </a:defRPr>
            </a:lvl3pPr>
            <a:lvl4pPr marL="1208949" indent="-172707" algn="l" defTabSz="863535">
              <a:lnSpc>
                <a:spcPct val="105000"/>
              </a:lnSpc>
              <a:spcBef>
                <a:spcPts val="0"/>
              </a:spcBef>
              <a:spcAft>
                <a:spcPts val="0"/>
              </a:spcAft>
              <a:buFont typeface="Candara"/>
              <a:buChar char="–"/>
              <a:defRPr sz="1511" kern="1200">
                <a:solidFill>
                  <a:srgbClr val="181818"/>
                </a:solidFill>
                <a:latin typeface="Candara"/>
                <a:ea typeface="Candara"/>
                <a:cs typeface="Candara"/>
              </a:defRPr>
            </a:lvl4pPr>
            <a:lvl5pPr marL="1468009" indent="-172707" algn="l" defTabSz="863535">
              <a:lnSpc>
                <a:spcPct val="105000"/>
              </a:lnSpc>
              <a:spcBef>
                <a:spcPts val="0"/>
              </a:spcBef>
              <a:spcAft>
                <a:spcPts val="0"/>
              </a:spcAft>
              <a:buFont typeface="Candara"/>
              <a:buChar char="–"/>
              <a:defRPr sz="1511" kern="1200">
                <a:solidFill>
                  <a:srgbClr val="181818"/>
                </a:solidFill>
                <a:latin typeface="Candara"/>
                <a:ea typeface="Candara"/>
                <a:cs typeface="Candara"/>
              </a:defRPr>
            </a:lvl5pPr>
            <a:lvl6pPr marL="1727069" indent="-172707" algn="l" defTabSz="863535">
              <a:lnSpc>
                <a:spcPct val="105000"/>
              </a:lnSpc>
              <a:spcBef>
                <a:spcPts val="0"/>
              </a:spcBef>
              <a:spcAft>
                <a:spcPts val="0"/>
              </a:spcAft>
              <a:buFont typeface="Candara"/>
              <a:buChar char="–"/>
              <a:defRPr sz="1511" kern="1200">
                <a:solidFill>
                  <a:srgbClr val="181818"/>
                </a:solidFill>
                <a:latin typeface="Candara"/>
                <a:ea typeface="Candara"/>
                <a:cs typeface="Candara"/>
              </a:defRPr>
            </a:lvl6pPr>
            <a:lvl7pPr marL="1986130" indent="-172707" algn="l" defTabSz="863535">
              <a:lnSpc>
                <a:spcPct val="105000"/>
              </a:lnSpc>
              <a:spcBef>
                <a:spcPts val="0"/>
              </a:spcBef>
              <a:spcAft>
                <a:spcPts val="0"/>
              </a:spcAft>
              <a:buFont typeface="Candara"/>
              <a:buChar char="–"/>
              <a:defRPr sz="1511" kern="1200">
                <a:solidFill>
                  <a:srgbClr val="181818"/>
                </a:solidFill>
                <a:latin typeface="Candara"/>
                <a:ea typeface="Candara"/>
                <a:cs typeface="Candara"/>
              </a:defRPr>
            </a:lvl7pPr>
            <a:lvl8pPr marL="2245190" indent="-172707" algn="l" defTabSz="863535">
              <a:lnSpc>
                <a:spcPct val="105000"/>
              </a:lnSpc>
              <a:spcBef>
                <a:spcPts val="0"/>
              </a:spcBef>
              <a:spcAft>
                <a:spcPts val="0"/>
              </a:spcAft>
              <a:buFont typeface="Candara"/>
              <a:buChar char="–"/>
              <a:defRPr sz="1511" kern="1200">
                <a:solidFill>
                  <a:srgbClr val="181818"/>
                </a:solidFill>
                <a:latin typeface="Candara"/>
                <a:ea typeface="Candara"/>
                <a:cs typeface="Candara"/>
              </a:defRPr>
            </a:lvl8pPr>
            <a:lvl9pPr marL="2504251" indent="-172707" algn="l" defTabSz="863535">
              <a:lnSpc>
                <a:spcPct val="105000"/>
              </a:lnSpc>
              <a:spcBef>
                <a:spcPts val="0"/>
              </a:spcBef>
              <a:spcAft>
                <a:spcPts val="0"/>
              </a:spcAft>
              <a:buFont typeface="Candara"/>
              <a:buChar char="–"/>
              <a:defRPr sz="1511" kern="1200">
                <a:solidFill>
                  <a:srgbClr val="181818"/>
                </a:solidFill>
                <a:latin typeface="Candara"/>
                <a:ea typeface="Candara"/>
                <a:cs typeface="Candara"/>
              </a:defRPr>
            </a:lvl9pPr>
          </a:lstStyle>
          <a:p>
            <a:pPr marL="342900" indent="-342900" defTabSz="914400">
              <a:spcAft>
                <a:spcPts val="1400"/>
              </a:spcAft>
              <a:buSzPct val="100000"/>
            </a:pPr>
            <a:r>
              <a:rPr sz="1800" b="1" dirty="0">
                <a:solidFill>
                  <a:srgbClr val="231F20"/>
                </a:solidFill>
                <a:latin typeface="Calibri" pitchFamily="34" charset="0"/>
                <a:ea typeface="Calibri" pitchFamily="34" charset="-122"/>
                <a:cs typeface="Calibri" pitchFamily="34" charset="-120"/>
              </a:rPr>
              <a:t>Bell-state service: Bipartite entanglement between two nodes</a:t>
            </a:r>
          </a:p>
          <a:p>
            <a:pPr marL="685800" lvl="1" indent="-342900" defTabSz="914400">
              <a:spcAft>
                <a:spcPts val="1400"/>
              </a:spcAft>
              <a:buSzPct val="100000"/>
              <a:buFont typeface="Candara"/>
              <a:buChar char="–"/>
            </a:pPr>
            <a:r>
              <a:rPr sz="1600" dirty="0">
                <a:solidFill>
                  <a:srgbClr val="58595B"/>
                </a:solidFill>
                <a:latin typeface="Calibri" pitchFamily="34" charset="0"/>
                <a:ea typeface="Calibri" pitchFamily="34" charset="-122"/>
                <a:cs typeface="Calibri" pitchFamily="34" charset="-120"/>
              </a:rPr>
              <a:t>Two terminals</a:t>
            </a:r>
          </a:p>
          <a:p>
            <a:pPr marL="685800" lvl="1" indent="-342900" defTabSz="914400">
              <a:spcAft>
                <a:spcPts val="1400"/>
              </a:spcAft>
              <a:buSzPct val="100000"/>
              <a:buFont typeface="Candara"/>
              <a:buChar char="–"/>
            </a:pPr>
            <a:r>
              <a:rPr sz="1600" dirty="0">
                <a:solidFill>
                  <a:srgbClr val="58595B"/>
                </a:solidFill>
                <a:latin typeface="Calibri" pitchFamily="34" charset="0"/>
                <a:ea typeface="Calibri" pitchFamily="34" charset="-122"/>
                <a:cs typeface="Calibri" pitchFamily="34" charset="-120"/>
              </a:rPr>
              <a:t>One bipartite entangled state</a:t>
            </a:r>
          </a:p>
          <a:p>
            <a:pPr marL="685800" lvl="1" indent="-342900" defTabSz="914400">
              <a:spcAft>
                <a:spcPts val="1400"/>
              </a:spcAft>
              <a:buSzPct val="100000"/>
              <a:buFont typeface="Candara"/>
              <a:buChar char="–"/>
            </a:pPr>
            <a:r>
              <a:rPr sz="1600" dirty="0">
                <a:solidFill>
                  <a:srgbClr val="58595B"/>
                </a:solidFill>
                <a:latin typeface="Calibri" pitchFamily="34" charset="0"/>
                <a:ea typeface="Calibri" pitchFamily="34" charset="-122"/>
                <a:cs typeface="Calibri" pitchFamily="34" charset="-120"/>
              </a:rPr>
              <a:t>Source–destination service</a:t>
            </a:r>
          </a:p>
          <a:p>
            <a:pPr marL="685800" lvl="1" indent="-342900" defTabSz="914400">
              <a:spcAft>
                <a:spcPts val="1400"/>
              </a:spcAft>
              <a:buSzPct val="100000"/>
              <a:buFont typeface="Candara"/>
              <a:buChar char="–"/>
            </a:pPr>
            <a:r>
              <a:rPr sz="1600" dirty="0">
                <a:solidFill>
                  <a:srgbClr val="58595B"/>
                </a:solidFill>
                <a:latin typeface="Calibri" pitchFamily="34" charset="0"/>
                <a:ea typeface="Calibri" pitchFamily="34" charset="-122"/>
                <a:cs typeface="Calibri" pitchFamily="34" charset="-120"/>
              </a:rPr>
              <a:t>Natural for pairwise communication</a:t>
            </a:r>
          </a:p>
          <a:p>
            <a:endParaRPr dirty="0"/>
          </a:p>
        </p:txBody>
      </p:sp>
      <p:sp>
        <p:nvSpPr>
          <p:cNvPr id="11" name="Source 9 · Content Placeholder 3">
            <a:extLst>
              <a:ext uri="{FF2B5EF4-FFF2-40B4-BE49-F238E27FC236}">
                <a16:creationId xmlns:a16="http://schemas.microsoft.com/office/drawing/2014/main" id="{E72D4143-F074-C0AF-B498-86E3827F8F11}"/>
              </a:ext>
            </a:extLst>
          </p:cNvPr>
          <p:cNvSpPr>
            <a:spLocks noGrp="1"/>
          </p:cNvSpPr>
          <p:nvPr/>
        </p:nvSpPr>
        <p:spPr>
          <a:xfrm>
            <a:off x="6990958" y="1519539"/>
            <a:ext cx="4896242" cy="4162237"/>
          </a:xfrm>
        </p:spPr>
        <p:txBody>
          <a:bodyPr wrap="square" lIns="17271" tIns="17271" rIns="17271" bIns="17271" anchor="t">
            <a:noAutofit/>
          </a:bodyPr>
          <a:lstStyle>
            <a:lvl1pPr marL="345414" indent="-259060" algn="l" defTabSz="863535">
              <a:lnSpc>
                <a:spcPct val="105000"/>
              </a:lnSpc>
              <a:spcBef>
                <a:spcPts val="0"/>
              </a:spcBef>
              <a:spcAft>
                <a:spcPts val="472"/>
              </a:spcAft>
              <a:buFont typeface="Candara"/>
              <a:buChar char="•"/>
              <a:defRPr sz="1889" kern="1200">
                <a:solidFill>
                  <a:srgbClr val="181818"/>
                </a:solidFill>
                <a:latin typeface="Candara"/>
                <a:ea typeface="Candara"/>
                <a:cs typeface="Candara"/>
              </a:defRPr>
            </a:lvl1pPr>
            <a:lvl2pPr marL="690828" indent="-215884" algn="l" defTabSz="863535">
              <a:lnSpc>
                <a:spcPct val="105000"/>
              </a:lnSpc>
              <a:spcBef>
                <a:spcPts val="0"/>
              </a:spcBef>
              <a:spcAft>
                <a:spcPts val="236"/>
              </a:spcAft>
              <a:buFont typeface="Candara"/>
              <a:buChar char="○"/>
              <a:defRPr sz="1700" kern="1200">
                <a:solidFill>
                  <a:srgbClr val="181818"/>
                </a:solidFill>
                <a:latin typeface="Candara"/>
                <a:ea typeface="Candara"/>
                <a:cs typeface="Candara"/>
              </a:defRPr>
            </a:lvl2pPr>
            <a:lvl3pPr marL="949888" indent="-172707" algn="l" defTabSz="863535">
              <a:lnSpc>
                <a:spcPct val="105000"/>
              </a:lnSpc>
              <a:spcBef>
                <a:spcPts val="0"/>
              </a:spcBef>
              <a:spcAft>
                <a:spcPts val="94"/>
              </a:spcAft>
              <a:buFont typeface="Candara"/>
              <a:buChar char="–"/>
              <a:defRPr sz="1511" kern="1200">
                <a:solidFill>
                  <a:srgbClr val="181818"/>
                </a:solidFill>
                <a:latin typeface="Candara"/>
                <a:ea typeface="Candara"/>
                <a:cs typeface="Candara"/>
              </a:defRPr>
            </a:lvl3pPr>
            <a:lvl4pPr marL="1208949" indent="-172707" algn="l" defTabSz="863535">
              <a:lnSpc>
                <a:spcPct val="105000"/>
              </a:lnSpc>
              <a:spcBef>
                <a:spcPts val="0"/>
              </a:spcBef>
              <a:spcAft>
                <a:spcPts val="0"/>
              </a:spcAft>
              <a:buFont typeface="Candara"/>
              <a:buChar char="–"/>
              <a:defRPr sz="1511" kern="1200">
                <a:solidFill>
                  <a:srgbClr val="181818"/>
                </a:solidFill>
                <a:latin typeface="Candara"/>
                <a:ea typeface="Candara"/>
                <a:cs typeface="Candara"/>
              </a:defRPr>
            </a:lvl4pPr>
            <a:lvl5pPr marL="1468009" indent="-172707" algn="l" defTabSz="863535">
              <a:lnSpc>
                <a:spcPct val="105000"/>
              </a:lnSpc>
              <a:spcBef>
                <a:spcPts val="0"/>
              </a:spcBef>
              <a:spcAft>
                <a:spcPts val="0"/>
              </a:spcAft>
              <a:buFont typeface="Candara"/>
              <a:buChar char="–"/>
              <a:defRPr sz="1511" kern="1200">
                <a:solidFill>
                  <a:srgbClr val="181818"/>
                </a:solidFill>
                <a:latin typeface="Candara"/>
                <a:ea typeface="Candara"/>
                <a:cs typeface="Candara"/>
              </a:defRPr>
            </a:lvl5pPr>
            <a:lvl6pPr marL="1727069" indent="-172707" algn="l" defTabSz="863535">
              <a:lnSpc>
                <a:spcPct val="105000"/>
              </a:lnSpc>
              <a:spcBef>
                <a:spcPts val="0"/>
              </a:spcBef>
              <a:spcAft>
                <a:spcPts val="0"/>
              </a:spcAft>
              <a:buFont typeface="Candara"/>
              <a:buChar char="–"/>
              <a:defRPr sz="1511" kern="1200">
                <a:solidFill>
                  <a:srgbClr val="181818"/>
                </a:solidFill>
                <a:latin typeface="Candara"/>
                <a:ea typeface="Candara"/>
                <a:cs typeface="Candara"/>
              </a:defRPr>
            </a:lvl6pPr>
            <a:lvl7pPr marL="1986130" indent="-172707" algn="l" defTabSz="863535">
              <a:lnSpc>
                <a:spcPct val="105000"/>
              </a:lnSpc>
              <a:spcBef>
                <a:spcPts val="0"/>
              </a:spcBef>
              <a:spcAft>
                <a:spcPts val="0"/>
              </a:spcAft>
              <a:buFont typeface="Candara"/>
              <a:buChar char="–"/>
              <a:defRPr sz="1511" kern="1200">
                <a:solidFill>
                  <a:srgbClr val="181818"/>
                </a:solidFill>
                <a:latin typeface="Candara"/>
                <a:ea typeface="Candara"/>
                <a:cs typeface="Candara"/>
              </a:defRPr>
            </a:lvl7pPr>
            <a:lvl8pPr marL="2245190" indent="-172707" algn="l" defTabSz="863535">
              <a:lnSpc>
                <a:spcPct val="105000"/>
              </a:lnSpc>
              <a:spcBef>
                <a:spcPts val="0"/>
              </a:spcBef>
              <a:spcAft>
                <a:spcPts val="0"/>
              </a:spcAft>
              <a:buFont typeface="Candara"/>
              <a:buChar char="–"/>
              <a:defRPr sz="1511" kern="1200">
                <a:solidFill>
                  <a:srgbClr val="181818"/>
                </a:solidFill>
                <a:latin typeface="Candara"/>
                <a:ea typeface="Candara"/>
                <a:cs typeface="Candara"/>
              </a:defRPr>
            </a:lvl8pPr>
            <a:lvl9pPr marL="2504251" indent="-172707" algn="l" defTabSz="863535">
              <a:lnSpc>
                <a:spcPct val="105000"/>
              </a:lnSpc>
              <a:spcBef>
                <a:spcPts val="0"/>
              </a:spcBef>
              <a:spcAft>
                <a:spcPts val="0"/>
              </a:spcAft>
              <a:buFont typeface="Candara"/>
              <a:buChar char="–"/>
              <a:defRPr sz="1511" kern="1200">
                <a:solidFill>
                  <a:srgbClr val="181818"/>
                </a:solidFill>
                <a:latin typeface="Candara"/>
                <a:ea typeface="Candara"/>
                <a:cs typeface="Candara"/>
              </a:defRPr>
            </a:lvl9pPr>
          </a:lstStyle>
          <a:p>
            <a:pPr marL="342900" indent="-342900" defTabSz="914400">
              <a:spcAft>
                <a:spcPts val="1400"/>
              </a:spcAft>
              <a:buSzPct val="100000"/>
            </a:pPr>
            <a:r>
              <a:rPr sz="1800" b="1" dirty="0">
                <a:solidFill>
                  <a:srgbClr val="231F20"/>
                </a:solidFill>
                <a:latin typeface="Calibri" pitchFamily="34" charset="0"/>
                <a:ea typeface="Calibri" pitchFamily="34" charset="-122"/>
                <a:cs typeface="Calibri" pitchFamily="34" charset="-120"/>
              </a:rPr>
              <a:t>GHZ-state service: Multipartite entanglement among a group of nodes</a:t>
            </a:r>
          </a:p>
          <a:p>
            <a:pPr marL="685800" lvl="1" indent="-342900" defTabSz="914400">
              <a:spcAft>
                <a:spcPts val="1400"/>
              </a:spcAft>
              <a:buSzPct val="100000"/>
              <a:buFont typeface="Candara"/>
              <a:buChar char="–"/>
            </a:pPr>
            <a:r>
              <a:rPr sz="1600" dirty="0">
                <a:solidFill>
                  <a:srgbClr val="58595B"/>
                </a:solidFill>
                <a:latin typeface="Calibri" pitchFamily="34" charset="0"/>
                <a:ea typeface="Calibri" pitchFamily="34" charset="-122"/>
                <a:cs typeface="Calibri" pitchFamily="34" charset="-120"/>
              </a:rPr>
              <a:t>Three</a:t>
            </a:r>
            <a:r>
              <a:rPr lang="en-US" sz="1600" dirty="0">
                <a:solidFill>
                  <a:srgbClr val="58595B"/>
                </a:solidFill>
                <a:latin typeface="Calibri" pitchFamily="34" charset="0"/>
                <a:ea typeface="Calibri" pitchFamily="34" charset="-122"/>
                <a:cs typeface="Calibri" pitchFamily="34" charset="-120"/>
              </a:rPr>
              <a:t> or more</a:t>
            </a:r>
            <a:r>
              <a:rPr sz="1600" dirty="0">
                <a:solidFill>
                  <a:srgbClr val="58595B"/>
                </a:solidFill>
                <a:latin typeface="Calibri" pitchFamily="34" charset="0"/>
                <a:ea typeface="Calibri" pitchFamily="34" charset="-122"/>
                <a:cs typeface="Calibri" pitchFamily="34" charset="-120"/>
              </a:rPr>
              <a:t> terminals</a:t>
            </a:r>
          </a:p>
          <a:p>
            <a:pPr marL="685800" lvl="1" indent="-342900" defTabSz="914400">
              <a:spcAft>
                <a:spcPts val="1400"/>
              </a:spcAft>
              <a:buSzPct val="100000"/>
              <a:buFont typeface="Candara"/>
              <a:buChar char="–"/>
            </a:pPr>
            <a:r>
              <a:rPr sz="1600" dirty="0">
                <a:solidFill>
                  <a:srgbClr val="58595B"/>
                </a:solidFill>
                <a:latin typeface="Calibri" pitchFamily="34" charset="0"/>
                <a:ea typeface="Calibri" pitchFamily="34" charset="-122"/>
                <a:cs typeface="Calibri" pitchFamily="34" charset="-120"/>
              </a:rPr>
              <a:t>One shared multipartite entangled state</a:t>
            </a:r>
          </a:p>
          <a:p>
            <a:pPr marL="685800" lvl="1" indent="-342900" defTabSz="914400">
              <a:spcAft>
                <a:spcPts val="1400"/>
              </a:spcAft>
              <a:buSzPct val="100000"/>
              <a:buFont typeface="Candara"/>
              <a:buChar char="–"/>
            </a:pPr>
            <a:r>
              <a:rPr sz="1600" dirty="0">
                <a:solidFill>
                  <a:srgbClr val="58595B"/>
                </a:solidFill>
                <a:latin typeface="Calibri" pitchFamily="34" charset="0"/>
                <a:ea typeface="Calibri" pitchFamily="34" charset="-122"/>
                <a:cs typeface="Calibri" pitchFamily="34" charset="-120"/>
              </a:rPr>
              <a:t>Group service</a:t>
            </a:r>
          </a:p>
          <a:p>
            <a:pPr marL="685800" lvl="1" indent="-342900" defTabSz="914400">
              <a:spcAft>
                <a:spcPts val="1400"/>
              </a:spcAft>
              <a:buSzPct val="100000"/>
              <a:buFont typeface="Candara"/>
              <a:buChar char="–"/>
            </a:pPr>
            <a:r>
              <a:rPr sz="1600" dirty="0">
                <a:solidFill>
                  <a:srgbClr val="58595B"/>
                </a:solidFill>
                <a:latin typeface="Calibri" pitchFamily="34" charset="0"/>
                <a:ea typeface="Calibri" pitchFamily="34" charset="-122"/>
                <a:cs typeface="Calibri" pitchFamily="34" charset="-120"/>
              </a:rPr>
              <a:t>Natural for group-oriented applications</a:t>
            </a:r>
          </a:p>
          <a:p>
            <a:endParaRPr dirty="0"/>
          </a:p>
        </p:txBody>
      </p:sp>
      <p:sp>
        <p:nvSpPr>
          <p:cNvPr id="12" name="Source 9 · Text Placeholder 4">
            <a:extLst>
              <a:ext uri="{FF2B5EF4-FFF2-40B4-BE49-F238E27FC236}">
                <a16:creationId xmlns:a16="http://schemas.microsoft.com/office/drawing/2014/main" id="{E6F7D65B-618E-FEC8-35A1-BE5E1E5A3A20}"/>
              </a:ext>
            </a:extLst>
          </p:cNvPr>
          <p:cNvSpPr>
            <a:spLocks noGrp="1"/>
          </p:cNvSpPr>
          <p:nvPr/>
        </p:nvSpPr>
        <p:spPr>
          <a:xfrm>
            <a:off x="2286365" y="6032778"/>
            <a:ext cx="9677096" cy="379955"/>
          </a:xfrm>
        </p:spPr>
        <p:txBody>
          <a:bodyPr wrap="square" lIns="0" tIns="0" rIns="0" bIns="0" anchor="ctr">
            <a:noAutofit/>
          </a:bodyPr>
          <a:lstStyle>
            <a:lvl1pPr marL="0" indent="0" algn="l">
              <a:buNone/>
              <a:defRPr sz="1889" b="1" kern="1200">
                <a:solidFill>
                  <a:srgbClr val="985461"/>
                </a:solidFill>
                <a:latin typeface="Candara"/>
                <a:ea typeface="Candara"/>
                <a:cs typeface="Candara"/>
              </a:defRPr>
            </a:lvl1pPr>
          </a:lstStyle>
          <a:p>
            <a:r>
              <a:rPr sz="1800" dirty="0"/>
              <a:t>The requested entanglement state determines the structure of the networking problem.</a:t>
            </a:r>
          </a:p>
        </p:txBody>
      </p:sp>
      <p:sp>
        <p:nvSpPr>
          <p:cNvPr id="13" name="Source 9 · Text 9">
            <a:extLst>
              <a:ext uri="{FF2B5EF4-FFF2-40B4-BE49-F238E27FC236}">
                <a16:creationId xmlns:a16="http://schemas.microsoft.com/office/drawing/2014/main" id="{B3330828-0788-EF9D-625C-87F70596954D}"/>
              </a:ext>
            </a:extLst>
          </p:cNvPr>
          <p:cNvSpPr>
            <a:spLocks noGrp="1"/>
          </p:cNvSpPr>
          <p:nvPr/>
        </p:nvSpPr>
        <p:spPr>
          <a:xfrm>
            <a:off x="2666089" y="4239130"/>
            <a:ext cx="552662" cy="552662"/>
          </a:xfrm>
          <a:prstGeom prst="ellipse">
            <a:avLst/>
          </a:prstGeom>
          <a:solidFill>
            <a:srgbClr val="E7EEF2"/>
          </a:solidFill>
          <a:ln w="13970">
            <a:solidFill>
              <a:srgbClr val="6D91A6"/>
            </a:solidFill>
          </a:ln>
        </p:spPr>
        <p:txBody>
          <a:bodyPr wrap="square" lIns="0" tIns="0" rIns="0" bIns="0" anchor="ctr"/>
          <a:lstStyle/>
          <a:p>
            <a:pPr marL="0" indent="0" algn="ctr">
              <a:buNone/>
            </a:pPr>
            <a:r>
              <a:rPr sz="1322" dirty="0">
                <a:solidFill>
                  <a:srgbClr val="171717"/>
                </a:solidFill>
                <a:latin typeface="Candara"/>
                <a:ea typeface="Candara"/>
                <a:cs typeface="Candara"/>
              </a:rPr>
              <a:t>A</a:t>
            </a:r>
            <a:endParaRPr sz="1322" dirty="0"/>
          </a:p>
        </p:txBody>
      </p:sp>
      <p:sp>
        <p:nvSpPr>
          <p:cNvPr id="14" name="Source 9 · Text 10">
            <a:extLst>
              <a:ext uri="{FF2B5EF4-FFF2-40B4-BE49-F238E27FC236}">
                <a16:creationId xmlns:a16="http://schemas.microsoft.com/office/drawing/2014/main" id="{A968D130-8628-4B2A-9851-8522E02D77A3}"/>
              </a:ext>
            </a:extLst>
          </p:cNvPr>
          <p:cNvSpPr>
            <a:spLocks noGrp="1"/>
          </p:cNvSpPr>
          <p:nvPr/>
        </p:nvSpPr>
        <p:spPr>
          <a:xfrm>
            <a:off x="5083986" y="4239130"/>
            <a:ext cx="552662" cy="552662"/>
          </a:xfrm>
          <a:prstGeom prst="ellipse">
            <a:avLst/>
          </a:prstGeom>
          <a:solidFill>
            <a:srgbClr val="E7EEF2"/>
          </a:solidFill>
          <a:ln w="13970">
            <a:solidFill>
              <a:srgbClr val="6D91A6"/>
            </a:solidFill>
          </a:ln>
        </p:spPr>
        <p:txBody>
          <a:bodyPr wrap="square" lIns="0" tIns="0" rIns="0" bIns="0" anchor="ctr"/>
          <a:lstStyle/>
          <a:p>
            <a:pPr marL="0" indent="0" algn="ctr">
              <a:buNone/>
            </a:pPr>
            <a:r>
              <a:rPr sz="1322">
                <a:solidFill>
                  <a:srgbClr val="171717"/>
                </a:solidFill>
                <a:latin typeface="Candara"/>
                <a:ea typeface="Candara"/>
                <a:cs typeface="Candara"/>
              </a:rPr>
              <a:t>B</a:t>
            </a:r>
            <a:endParaRPr sz="1322"/>
          </a:p>
        </p:txBody>
      </p:sp>
      <p:sp>
        <p:nvSpPr>
          <p:cNvPr id="15" name="Source 9 · Shape 11">
            <a:extLst>
              <a:ext uri="{FF2B5EF4-FFF2-40B4-BE49-F238E27FC236}">
                <a16:creationId xmlns:a16="http://schemas.microsoft.com/office/drawing/2014/main" id="{CAEE3641-C167-7F40-EB92-75DA6903A17E}"/>
              </a:ext>
            </a:extLst>
          </p:cNvPr>
          <p:cNvSpPr>
            <a:spLocks noGrp="1"/>
          </p:cNvSpPr>
          <p:nvPr/>
        </p:nvSpPr>
        <p:spPr>
          <a:xfrm>
            <a:off x="3227386" y="4515461"/>
            <a:ext cx="1847964" cy="0"/>
          </a:xfrm>
          <a:prstGeom prst="line">
            <a:avLst/>
          </a:prstGeom>
          <a:noFill/>
          <a:ln w="27940">
            <a:solidFill>
              <a:srgbClr val="D07965"/>
            </a:solidFill>
            <a:prstDash val="solid"/>
          </a:ln>
        </p:spPr>
        <p:txBody>
          <a:bodyPr/>
          <a:lstStyle/>
          <a:p>
            <a:endParaRPr/>
          </a:p>
        </p:txBody>
      </p:sp>
      <p:sp>
        <p:nvSpPr>
          <p:cNvPr id="16" name="Source 9 · Text 12">
            <a:extLst>
              <a:ext uri="{FF2B5EF4-FFF2-40B4-BE49-F238E27FC236}">
                <a16:creationId xmlns:a16="http://schemas.microsoft.com/office/drawing/2014/main" id="{05EE787F-1084-C81A-1C60-5987E9D5B188}"/>
              </a:ext>
            </a:extLst>
          </p:cNvPr>
          <p:cNvSpPr>
            <a:spLocks noGrp="1"/>
          </p:cNvSpPr>
          <p:nvPr/>
        </p:nvSpPr>
        <p:spPr>
          <a:xfrm>
            <a:off x="3374187" y="4929957"/>
            <a:ext cx="1554362" cy="224519"/>
          </a:xfrm>
          <a:prstGeom prst="rect">
            <a:avLst/>
          </a:prstGeom>
          <a:noFill/>
        </p:spPr>
        <p:txBody>
          <a:bodyPr wrap="square" lIns="0" tIns="0" rIns="0" bIns="0" anchor="ctr"/>
          <a:lstStyle/>
          <a:p>
            <a:pPr marL="0" indent="0" algn="ctr">
              <a:buNone/>
            </a:pPr>
            <a:r>
              <a:rPr sz="1417" dirty="0">
                <a:solidFill>
                  <a:srgbClr val="666666"/>
                </a:solidFill>
                <a:latin typeface="Candara"/>
                <a:ea typeface="Candara"/>
                <a:cs typeface="Candara"/>
              </a:rPr>
              <a:t>one pairwise link</a:t>
            </a:r>
            <a:endParaRPr sz="1417" dirty="0"/>
          </a:p>
        </p:txBody>
      </p:sp>
      <p:sp>
        <p:nvSpPr>
          <p:cNvPr id="17" name="Source 9 · Text 20">
            <a:extLst>
              <a:ext uri="{FF2B5EF4-FFF2-40B4-BE49-F238E27FC236}">
                <a16:creationId xmlns:a16="http://schemas.microsoft.com/office/drawing/2014/main" id="{2A519F37-00ED-B464-0612-80A84FEA64F5}"/>
              </a:ext>
            </a:extLst>
          </p:cNvPr>
          <p:cNvSpPr>
            <a:spLocks noGrp="1"/>
          </p:cNvSpPr>
          <p:nvPr/>
        </p:nvSpPr>
        <p:spPr>
          <a:xfrm>
            <a:off x="8365418" y="5000861"/>
            <a:ext cx="552662" cy="552662"/>
          </a:xfrm>
          <a:prstGeom prst="ellipse">
            <a:avLst/>
          </a:prstGeom>
          <a:solidFill>
            <a:srgbClr val="E7EEF2"/>
          </a:solidFill>
          <a:ln w="13970">
            <a:solidFill>
              <a:srgbClr val="6D91A6"/>
            </a:solidFill>
          </a:ln>
        </p:spPr>
        <p:txBody>
          <a:bodyPr wrap="square" lIns="0" tIns="0" rIns="0" bIns="0" anchor="ctr"/>
          <a:lstStyle/>
          <a:p>
            <a:pPr marL="0" indent="0" algn="ctr">
              <a:buNone/>
            </a:pPr>
            <a:r>
              <a:rPr sz="1322">
                <a:solidFill>
                  <a:srgbClr val="171717"/>
                </a:solidFill>
                <a:latin typeface="Candara"/>
                <a:ea typeface="Candara"/>
                <a:cs typeface="Candara"/>
              </a:rPr>
              <a:t>A</a:t>
            </a:r>
            <a:endParaRPr sz="1322"/>
          </a:p>
        </p:txBody>
      </p:sp>
      <p:sp>
        <p:nvSpPr>
          <p:cNvPr id="18" name="Source 9 · Text 21">
            <a:extLst>
              <a:ext uri="{FF2B5EF4-FFF2-40B4-BE49-F238E27FC236}">
                <a16:creationId xmlns:a16="http://schemas.microsoft.com/office/drawing/2014/main" id="{6EA1212D-D7D1-E560-D8C2-A063DA7BEEEB}"/>
              </a:ext>
            </a:extLst>
          </p:cNvPr>
          <p:cNvSpPr>
            <a:spLocks noGrp="1"/>
          </p:cNvSpPr>
          <p:nvPr/>
        </p:nvSpPr>
        <p:spPr>
          <a:xfrm>
            <a:off x="10006134" y="5000861"/>
            <a:ext cx="552662" cy="552662"/>
          </a:xfrm>
          <a:prstGeom prst="ellipse">
            <a:avLst/>
          </a:prstGeom>
          <a:solidFill>
            <a:srgbClr val="E7EEF2"/>
          </a:solidFill>
          <a:ln w="13970">
            <a:solidFill>
              <a:srgbClr val="6D91A6"/>
            </a:solidFill>
          </a:ln>
        </p:spPr>
        <p:txBody>
          <a:bodyPr wrap="square" lIns="0" tIns="0" rIns="0" bIns="0" anchor="ctr"/>
          <a:lstStyle/>
          <a:p>
            <a:pPr marL="0" indent="0" algn="ctr">
              <a:buNone/>
            </a:pPr>
            <a:r>
              <a:rPr sz="1322">
                <a:solidFill>
                  <a:srgbClr val="171717"/>
                </a:solidFill>
                <a:latin typeface="Candara"/>
                <a:ea typeface="Candara"/>
                <a:cs typeface="Candara"/>
              </a:rPr>
              <a:t>B</a:t>
            </a:r>
            <a:endParaRPr sz="1322"/>
          </a:p>
        </p:txBody>
      </p:sp>
      <p:sp>
        <p:nvSpPr>
          <p:cNvPr id="19" name="Source 9 · Text 22">
            <a:extLst>
              <a:ext uri="{FF2B5EF4-FFF2-40B4-BE49-F238E27FC236}">
                <a16:creationId xmlns:a16="http://schemas.microsoft.com/office/drawing/2014/main" id="{A154DF45-D756-577E-F64B-B70CAC6BC40F}"/>
              </a:ext>
            </a:extLst>
          </p:cNvPr>
          <p:cNvSpPr>
            <a:spLocks noGrp="1"/>
          </p:cNvSpPr>
          <p:nvPr/>
        </p:nvSpPr>
        <p:spPr>
          <a:xfrm>
            <a:off x="9185776" y="3964620"/>
            <a:ext cx="552662" cy="552662"/>
          </a:xfrm>
          <a:prstGeom prst="ellipse">
            <a:avLst/>
          </a:prstGeom>
          <a:solidFill>
            <a:srgbClr val="E7EEF2"/>
          </a:solidFill>
          <a:ln w="13970">
            <a:solidFill>
              <a:srgbClr val="6D91A6"/>
            </a:solidFill>
          </a:ln>
        </p:spPr>
        <p:txBody>
          <a:bodyPr wrap="square" lIns="0" tIns="0" rIns="0" bIns="0" anchor="ctr"/>
          <a:lstStyle/>
          <a:p>
            <a:pPr marL="0" indent="0" algn="ctr">
              <a:buNone/>
            </a:pPr>
            <a:r>
              <a:rPr sz="1322">
                <a:solidFill>
                  <a:srgbClr val="171717"/>
                </a:solidFill>
                <a:latin typeface="Candara"/>
                <a:ea typeface="Candara"/>
                <a:cs typeface="Candara"/>
              </a:rPr>
              <a:t>C</a:t>
            </a:r>
            <a:endParaRPr sz="1322"/>
          </a:p>
        </p:txBody>
      </p:sp>
      <p:sp>
        <p:nvSpPr>
          <p:cNvPr id="20" name="Source 9 · Text 23">
            <a:extLst>
              <a:ext uri="{FF2B5EF4-FFF2-40B4-BE49-F238E27FC236}">
                <a16:creationId xmlns:a16="http://schemas.microsoft.com/office/drawing/2014/main" id="{3DE83038-5B61-08AF-1B24-0299D47FF3AC}"/>
              </a:ext>
            </a:extLst>
          </p:cNvPr>
          <p:cNvSpPr>
            <a:spLocks noGrp="1"/>
          </p:cNvSpPr>
          <p:nvPr/>
        </p:nvSpPr>
        <p:spPr>
          <a:xfrm>
            <a:off x="8296335" y="5708960"/>
            <a:ext cx="2417897" cy="224519"/>
          </a:xfrm>
          <a:prstGeom prst="rect">
            <a:avLst/>
          </a:prstGeom>
          <a:noFill/>
        </p:spPr>
        <p:txBody>
          <a:bodyPr wrap="square" lIns="0" tIns="0" rIns="0" bIns="0" anchor="ctr"/>
          <a:lstStyle/>
          <a:p>
            <a:pPr marL="0" indent="0" algn="ctr">
              <a:buNone/>
            </a:pPr>
            <a:r>
              <a:rPr sz="1417">
                <a:solidFill>
                  <a:srgbClr val="666666"/>
                </a:solidFill>
                <a:latin typeface="Candara"/>
                <a:ea typeface="Candara"/>
                <a:cs typeface="Candara"/>
              </a:rPr>
              <a:t>one shared multipartite state</a:t>
            </a:r>
            <a:endParaRPr sz="1417"/>
          </a:p>
        </p:txBody>
      </p:sp>
      <p:cxnSp>
        <p:nvCxnSpPr>
          <p:cNvPr id="21" name="Source 9 · Straight Connector 16">
            <a:extLst>
              <a:ext uri="{FF2B5EF4-FFF2-40B4-BE49-F238E27FC236}">
                <a16:creationId xmlns:a16="http://schemas.microsoft.com/office/drawing/2014/main" id="{6721C94F-F8AA-C886-24F2-213A04D9E531}"/>
              </a:ext>
            </a:extLst>
          </p:cNvPr>
          <p:cNvCxnSpPr>
            <a:stCxn id="19" idx="4"/>
          </p:cNvCxnSpPr>
          <p:nvPr/>
        </p:nvCxnSpPr>
        <p:spPr>
          <a:xfrm>
            <a:off x="9462107" y="4517282"/>
            <a:ext cx="0" cy="451377"/>
          </a:xfrm>
          <a:prstGeom prst="line">
            <a:avLst/>
          </a:prstGeom>
          <a:ln w="27940">
            <a:solidFill>
              <a:srgbClr val="D07965"/>
            </a:solidFill>
            <a:prstDash val="solid"/>
          </a:ln>
        </p:spPr>
      </p:cxnSp>
      <p:sp>
        <p:nvSpPr>
          <p:cNvPr id="22" name="Source 9 · Straight Connector 17">
            <a:extLst>
              <a:ext uri="{FF2B5EF4-FFF2-40B4-BE49-F238E27FC236}">
                <a16:creationId xmlns:a16="http://schemas.microsoft.com/office/drawing/2014/main" id="{85EB336F-0981-8187-B645-D59EB8B55E56}"/>
              </a:ext>
            </a:extLst>
          </p:cNvPr>
          <p:cNvSpPr>
            <a:spLocks noGrp="1"/>
          </p:cNvSpPr>
          <p:nvPr/>
        </p:nvSpPr>
        <p:spPr>
          <a:xfrm flipV="1">
            <a:off x="8927795" y="4964161"/>
            <a:ext cx="541958" cy="296840"/>
          </a:xfrm>
          <a:prstGeom prst="line">
            <a:avLst/>
          </a:prstGeom>
          <a:noFill/>
          <a:ln w="27940">
            <a:solidFill>
              <a:srgbClr val="D07965"/>
            </a:solidFill>
            <a:prstDash val="solid"/>
          </a:ln>
        </p:spPr>
        <p:txBody>
          <a:bodyPr/>
          <a:lstStyle/>
          <a:p>
            <a:endParaRPr lang="en-US"/>
          </a:p>
        </p:txBody>
      </p:sp>
      <p:sp>
        <p:nvSpPr>
          <p:cNvPr id="23" name="Source 9 · Straight Connector 18">
            <a:extLst>
              <a:ext uri="{FF2B5EF4-FFF2-40B4-BE49-F238E27FC236}">
                <a16:creationId xmlns:a16="http://schemas.microsoft.com/office/drawing/2014/main" id="{8C543833-32A4-BB84-4261-6D4458287CF7}"/>
              </a:ext>
            </a:extLst>
          </p:cNvPr>
          <p:cNvSpPr>
            <a:spLocks noGrp="1"/>
          </p:cNvSpPr>
          <p:nvPr/>
        </p:nvSpPr>
        <p:spPr>
          <a:xfrm flipH="1" flipV="1">
            <a:off x="9467504" y="4964161"/>
            <a:ext cx="530714" cy="296840"/>
          </a:xfrm>
          <a:prstGeom prst="line">
            <a:avLst/>
          </a:prstGeom>
          <a:noFill/>
          <a:ln w="27940">
            <a:solidFill>
              <a:srgbClr val="D07965"/>
            </a:solidFill>
            <a:prstDash val="solid"/>
          </a:ln>
        </p:spPr>
        <p:txBody>
          <a:bodyPr/>
          <a:lstStyle/>
          <a:p>
            <a:endParaRPr lang="en-US"/>
          </a:p>
        </p:txBody>
      </p:sp>
      <p:sp>
        <p:nvSpPr>
          <p:cNvPr id="24" name="Text 9">
            <a:extLst>
              <a:ext uri="{FF2B5EF4-FFF2-40B4-BE49-F238E27FC236}">
                <a16:creationId xmlns:a16="http://schemas.microsoft.com/office/drawing/2014/main" id="{08B42457-10ED-4F5F-FEDE-81E4059D99C7}"/>
              </a:ext>
            </a:extLst>
          </p:cNvPr>
          <p:cNvSpPr>
            <a:spLocks noGrp="1"/>
          </p:cNvSpPr>
          <p:nvPr/>
        </p:nvSpPr>
        <p:spPr>
          <a:xfrm>
            <a:off x="2011680" y="621792"/>
            <a:ext cx="9677095" cy="658368"/>
          </a:xfrm>
          <a:prstGeom prst="rect">
            <a:avLst/>
          </a:prstGeom>
          <a:noFill/>
        </p:spPr>
        <p:txBody>
          <a:bodyPr wrap="square" anchor="ctr"/>
          <a:lstStyle/>
          <a:p>
            <a:r>
              <a:rPr sz="3000" b="1">
                <a:solidFill>
                  <a:srgbClr val="231F20"/>
                </a:solidFill>
                <a:latin typeface="Cambria"/>
                <a:ea typeface="Cambria"/>
                <a:cs typeface="Cambria"/>
              </a:rPr>
              <a:t>Bell and GHZ services require different structures</a:t>
            </a:r>
          </a:p>
        </p:txBody>
      </p:sp>
      <p:sp>
        <p:nvSpPr>
          <p:cNvPr id="25" name="Text 28">
            <a:extLst>
              <a:ext uri="{FF2B5EF4-FFF2-40B4-BE49-F238E27FC236}">
                <a16:creationId xmlns:a16="http://schemas.microsoft.com/office/drawing/2014/main" id="{85BC7889-972B-E236-BCE3-236DA1674389}"/>
              </a:ext>
            </a:extLst>
          </p:cNvPr>
          <p:cNvSpPr/>
          <p:nvPr/>
        </p:nvSpPr>
        <p:spPr>
          <a:xfrm>
            <a:off x="2011680" y="6473952"/>
            <a:ext cx="5486400" cy="274320"/>
          </a:xfrm>
          <a:prstGeom prst="rect">
            <a:avLst/>
          </a:prstGeom>
          <a:noFill/>
          <a:ln/>
        </p:spPr>
        <p:txBody>
          <a:bodyPr wrap="square" rtlCol="0" anchor="ctr"/>
          <a:lstStyle/>
          <a:p>
            <a:pPr marL="0" indent="0">
              <a:buNone/>
            </a:pPr>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spTree>
    <p:extLst>
      <p:ext uri="{BB962C8B-B14F-4D97-AF65-F5344CB8AC3E}">
        <p14:creationId xmlns:p14="http://schemas.microsoft.com/office/powerpoint/2010/main" val="268892158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0902C5-9E91-9AE0-F3EA-BBDE1F767335}"/>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E5BABA43-5BCD-87CA-F666-1B7A75F9371C}"/>
              </a:ext>
            </a:extLst>
          </p:cNvPr>
          <p:cNvSpPr>
            <a:spLocks noGrp="1"/>
          </p:cNvSpPr>
          <p:nvPr/>
        </p:nvSpPr>
        <p:spPr>
          <a:xfrm>
            <a:off x="0" y="0"/>
            <a:ext cx="1554480" cy="6858000"/>
          </a:xfrm>
          <a:prstGeom prst="rect">
            <a:avLst/>
          </a:prstGeom>
          <a:solidFill>
            <a:srgbClr val="A42037"/>
          </a:solidFill>
        </p:spPr>
        <p:txBody>
          <a:bodyPr/>
          <a:lstStyle/>
          <a:p>
            <a:endParaRPr/>
          </a:p>
        </p:txBody>
      </p:sp>
      <p:sp>
        <p:nvSpPr>
          <p:cNvPr id="6" name="Shape 4">
            <a:extLst>
              <a:ext uri="{FF2B5EF4-FFF2-40B4-BE49-F238E27FC236}">
                <a16:creationId xmlns:a16="http://schemas.microsoft.com/office/drawing/2014/main" id="{F9112C28-297B-E86E-FC89-D793B0BADE4A}"/>
              </a:ext>
            </a:extLst>
          </p:cNvPr>
          <p:cNvSpPr>
            <a:spLocks noGrp="1"/>
          </p:cNvSpPr>
          <p:nvPr/>
        </p:nvSpPr>
        <p:spPr>
          <a:xfrm>
            <a:off x="109728" y="1399032"/>
            <a:ext cx="1335024" cy="512064"/>
          </a:xfrm>
          <a:prstGeom prst="roundRect">
            <a:avLst>
              <a:gd name="adj" fmla="val 14286"/>
            </a:avLst>
          </a:prstGeom>
          <a:solidFill>
            <a:srgbClr val="FFFFFF"/>
          </a:solidFill>
        </p:spPr>
        <p:txBody>
          <a:bodyPr/>
          <a:lstStyle/>
          <a:p>
            <a:endParaRPr/>
          </a:p>
        </p:txBody>
      </p:sp>
      <p:sp>
        <p:nvSpPr>
          <p:cNvPr id="4" name="Text 2">
            <a:extLst>
              <a:ext uri="{FF2B5EF4-FFF2-40B4-BE49-F238E27FC236}">
                <a16:creationId xmlns:a16="http://schemas.microsoft.com/office/drawing/2014/main" id="{3EE39A0B-69B3-EA16-8751-89F812242847}"/>
              </a:ext>
            </a:extLst>
          </p:cNvPr>
          <p:cNvSpPr>
            <a:spLocks noGrp="1"/>
          </p:cNvSpPr>
          <p:nvPr/>
        </p:nvSpPr>
        <p:spPr>
          <a:xfrm>
            <a:off x="182880" y="1399032"/>
            <a:ext cx="1225296" cy="512064"/>
          </a:xfrm>
          <a:prstGeom prst="rect">
            <a:avLst/>
          </a:prstGeom>
          <a:noFill/>
        </p:spPr>
        <p:txBody>
          <a:bodyPr wrap="square" anchor="ctr"/>
          <a:lstStyle/>
          <a:p>
            <a:r>
              <a:rPr lang="en-US" sz="1250" b="1" dirty="0">
                <a:solidFill>
                  <a:srgbClr val="A42037"/>
                </a:solidFill>
                <a:latin typeface="Calibri"/>
                <a:ea typeface="Calibri"/>
                <a:cs typeface="Calibri"/>
              </a:rPr>
              <a:t>Introduction</a:t>
            </a:r>
            <a:endParaRPr sz="1250" b="1" dirty="0">
              <a:solidFill>
                <a:srgbClr val="A42037"/>
              </a:solidFill>
              <a:latin typeface="Calibri"/>
              <a:ea typeface="Calibri"/>
              <a:cs typeface="Calibri"/>
            </a:endParaRPr>
          </a:p>
        </p:txBody>
      </p:sp>
      <p:sp>
        <p:nvSpPr>
          <p:cNvPr id="5" name="Text 3">
            <a:extLst>
              <a:ext uri="{FF2B5EF4-FFF2-40B4-BE49-F238E27FC236}">
                <a16:creationId xmlns:a16="http://schemas.microsoft.com/office/drawing/2014/main" id="{36310943-A05B-842F-812E-FC74E8BFDABB}"/>
              </a:ext>
            </a:extLst>
          </p:cNvPr>
          <p:cNvSpPr>
            <a:spLocks noGrp="1"/>
          </p:cNvSpPr>
          <p:nvPr/>
        </p:nvSpPr>
        <p:spPr>
          <a:xfrm>
            <a:off x="182880" y="2267712"/>
            <a:ext cx="1225296" cy="512064"/>
          </a:xfrm>
          <a:prstGeom prst="rect">
            <a:avLst/>
          </a:prstGeom>
          <a:noFill/>
        </p:spPr>
        <p:txBody>
          <a:bodyPr wrap="square" anchor="ctr"/>
          <a:lstStyle/>
          <a:p>
            <a:r>
              <a:rPr sz="1250">
                <a:solidFill>
                  <a:srgbClr val="EACBD1"/>
                </a:solidFill>
                <a:latin typeface="Calibri"/>
                <a:ea typeface="Calibri"/>
                <a:cs typeface="Calibri"/>
              </a:rPr>
              <a:t>Bell Routing</a:t>
            </a:r>
          </a:p>
        </p:txBody>
      </p:sp>
      <p:sp>
        <p:nvSpPr>
          <p:cNvPr id="7" name="Text 5">
            <a:extLst>
              <a:ext uri="{FF2B5EF4-FFF2-40B4-BE49-F238E27FC236}">
                <a16:creationId xmlns:a16="http://schemas.microsoft.com/office/drawing/2014/main" id="{01719648-F7C4-D12F-C208-C9340E7D98B4}"/>
              </a:ext>
            </a:extLst>
          </p:cNvPr>
          <p:cNvSpPr>
            <a:spLocks noGrp="1"/>
          </p:cNvSpPr>
          <p:nvPr/>
        </p:nvSpPr>
        <p:spPr>
          <a:xfrm>
            <a:off x="182880" y="3136392"/>
            <a:ext cx="1225296" cy="512064"/>
          </a:xfrm>
          <a:prstGeom prst="rect">
            <a:avLst/>
          </a:prstGeom>
          <a:noFill/>
        </p:spPr>
        <p:txBody>
          <a:bodyPr wrap="square" anchor="ctr"/>
          <a:lstStyle/>
          <a:p>
            <a:r>
              <a:rPr sz="1250">
                <a:solidFill>
                  <a:srgbClr val="EACBD1"/>
                </a:solidFill>
                <a:latin typeface="Calibri"/>
                <a:ea typeface="Calibri"/>
                <a:cs typeface="Calibri"/>
              </a:rPr>
              <a:t>Bell + GHZ</a:t>
            </a:r>
          </a:p>
        </p:txBody>
      </p:sp>
      <p:sp>
        <p:nvSpPr>
          <p:cNvPr id="8" name="Text 6">
            <a:extLst>
              <a:ext uri="{FF2B5EF4-FFF2-40B4-BE49-F238E27FC236}">
                <a16:creationId xmlns:a16="http://schemas.microsoft.com/office/drawing/2014/main" id="{E33B552D-1273-9A57-34C8-36FAB07A037D}"/>
              </a:ext>
            </a:extLst>
          </p:cNvPr>
          <p:cNvSpPr>
            <a:spLocks noGrp="1"/>
          </p:cNvSpPr>
          <p:nvPr/>
        </p:nvSpPr>
        <p:spPr>
          <a:xfrm>
            <a:off x="182880" y="4005072"/>
            <a:ext cx="1225296" cy="512064"/>
          </a:xfrm>
          <a:prstGeom prst="rect">
            <a:avLst/>
          </a:prstGeom>
          <a:noFill/>
        </p:spPr>
        <p:txBody>
          <a:bodyPr wrap="square" anchor="ctr"/>
          <a:lstStyle/>
          <a:p>
            <a:r>
              <a:rPr sz="1250">
                <a:solidFill>
                  <a:srgbClr val="EACBD1"/>
                </a:solidFill>
                <a:latin typeface="Calibri"/>
                <a:ea typeface="Calibri"/>
                <a:cs typeface="Calibri"/>
              </a:rPr>
              <a:t>Planning</a:t>
            </a:r>
          </a:p>
        </p:txBody>
      </p:sp>
      <p:sp>
        <p:nvSpPr>
          <p:cNvPr id="9" name="Text 7">
            <a:extLst>
              <a:ext uri="{FF2B5EF4-FFF2-40B4-BE49-F238E27FC236}">
                <a16:creationId xmlns:a16="http://schemas.microsoft.com/office/drawing/2014/main" id="{C526BE48-A634-6285-C9DB-3E675DF89138}"/>
              </a:ext>
            </a:extLst>
          </p:cNvPr>
          <p:cNvSpPr>
            <a:spLocks noGrp="1"/>
          </p:cNvSpPr>
          <p:nvPr/>
        </p:nvSpPr>
        <p:spPr>
          <a:xfrm>
            <a:off x="182880" y="4873752"/>
            <a:ext cx="1225296" cy="512064"/>
          </a:xfrm>
          <a:prstGeom prst="rect">
            <a:avLst/>
          </a:prstGeom>
          <a:noFill/>
        </p:spPr>
        <p:txBody>
          <a:bodyPr wrap="square" anchor="ctr"/>
          <a:lstStyle/>
          <a:p>
            <a:r>
              <a:rPr lang="en-US" sz="1250" dirty="0">
                <a:solidFill>
                  <a:srgbClr val="EACBD1"/>
                </a:solidFill>
                <a:latin typeface="Calibri"/>
                <a:ea typeface="Calibri"/>
                <a:cs typeface="Calibri"/>
              </a:rPr>
              <a:t>Conclusion</a:t>
            </a:r>
            <a:endParaRPr sz="1250" dirty="0">
              <a:solidFill>
                <a:srgbClr val="EACBD1"/>
              </a:solidFill>
              <a:latin typeface="Calibri"/>
              <a:ea typeface="Calibri"/>
              <a:cs typeface="Calibri"/>
            </a:endParaRPr>
          </a:p>
        </p:txBody>
      </p:sp>
      <p:sp>
        <p:nvSpPr>
          <p:cNvPr id="10" name="Text 8">
            <a:extLst>
              <a:ext uri="{FF2B5EF4-FFF2-40B4-BE49-F238E27FC236}">
                <a16:creationId xmlns:a16="http://schemas.microsoft.com/office/drawing/2014/main" id="{899811F4-080D-3190-F431-2D8EA4BA33EE}"/>
              </a:ext>
            </a:extLst>
          </p:cNvPr>
          <p:cNvSpPr>
            <a:spLocks noGrp="1"/>
          </p:cNvSpPr>
          <p:nvPr/>
        </p:nvSpPr>
        <p:spPr>
          <a:xfrm>
            <a:off x="2011680" y="347472"/>
            <a:ext cx="9677095" cy="292608"/>
          </a:xfrm>
          <a:prstGeom prst="rect">
            <a:avLst/>
          </a:prstGeom>
          <a:noFill/>
        </p:spPr>
        <p:txBody>
          <a:bodyPr wrap="none" anchor="ctr"/>
          <a:lstStyle/>
          <a:p>
            <a:r>
              <a:rPr lang="en-US" sz="1200" b="1" spc="100" dirty="0">
                <a:solidFill>
                  <a:srgbClr val="A42037"/>
                </a:solidFill>
                <a:latin typeface="Calibri"/>
                <a:ea typeface="Calibri"/>
                <a:cs typeface="Calibri"/>
              </a:rPr>
              <a:t>INTRODUCTION</a:t>
            </a:r>
            <a:endParaRPr sz="1200" b="1" spc="100" dirty="0">
              <a:solidFill>
                <a:srgbClr val="A42037"/>
              </a:solidFill>
              <a:latin typeface="Calibri"/>
              <a:ea typeface="Calibri"/>
              <a:cs typeface="Calibri"/>
            </a:endParaRPr>
          </a:p>
        </p:txBody>
      </p:sp>
      <p:sp>
        <p:nvSpPr>
          <p:cNvPr id="26" name="Text 24">
            <a:extLst>
              <a:ext uri="{FF2B5EF4-FFF2-40B4-BE49-F238E27FC236}">
                <a16:creationId xmlns:a16="http://schemas.microsoft.com/office/drawing/2014/main" id="{45CA0426-FAB0-7DB7-D72D-BE27CD396D19}"/>
              </a:ext>
            </a:extLst>
          </p:cNvPr>
          <p:cNvSpPr>
            <a:spLocks noGrp="1"/>
          </p:cNvSpPr>
          <p:nvPr/>
        </p:nvSpPr>
        <p:spPr>
          <a:xfrm>
            <a:off x="11551615" y="6473952"/>
            <a:ext cx="411480" cy="274320"/>
          </a:xfrm>
          <a:prstGeom prst="rect">
            <a:avLst/>
          </a:prstGeom>
          <a:noFill/>
        </p:spPr>
        <p:txBody>
          <a:bodyPr wrap="square" anchor="ctr"/>
          <a:lstStyle/>
          <a:p>
            <a:fld id="{AE4E52CC-50E8-C041-A4A7-4751265F3D3B}" type="slidenum">
              <a:rPr lang="en-US" sz="1000" smtClean="0">
                <a:solidFill>
                  <a:srgbClr val="58595B"/>
                </a:solidFill>
                <a:latin typeface="Calibri"/>
                <a:ea typeface="Calibri"/>
                <a:cs typeface="Calibri"/>
              </a:rPr>
              <a:t>86</a:t>
            </a:fld>
            <a:endParaRPr sz="1000" dirty="0">
              <a:solidFill>
                <a:srgbClr val="58595B"/>
              </a:solidFill>
              <a:latin typeface="Calibri"/>
              <a:ea typeface="Calibri"/>
              <a:cs typeface="Calibri"/>
            </a:endParaRPr>
          </a:p>
        </p:txBody>
      </p:sp>
      <p:sp>
        <p:nvSpPr>
          <p:cNvPr id="25" name="Text 28">
            <a:extLst>
              <a:ext uri="{FF2B5EF4-FFF2-40B4-BE49-F238E27FC236}">
                <a16:creationId xmlns:a16="http://schemas.microsoft.com/office/drawing/2014/main" id="{B513D4C4-0488-7E06-E22C-AFDD9690B455}"/>
              </a:ext>
            </a:extLst>
          </p:cNvPr>
          <p:cNvSpPr/>
          <p:nvPr/>
        </p:nvSpPr>
        <p:spPr>
          <a:xfrm>
            <a:off x="2011680" y="6473952"/>
            <a:ext cx="5486400" cy="274320"/>
          </a:xfrm>
          <a:prstGeom prst="rect">
            <a:avLst/>
          </a:prstGeom>
          <a:noFill/>
          <a:ln/>
        </p:spPr>
        <p:txBody>
          <a:bodyPr wrap="square" rtlCol="0" anchor="ctr"/>
          <a:lstStyle/>
          <a:p>
            <a:pPr marL="0" indent="0">
              <a:buNone/>
            </a:pPr>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sp>
        <p:nvSpPr>
          <p:cNvPr id="27" name="Shape 10">
            <a:extLst>
              <a:ext uri="{FF2B5EF4-FFF2-40B4-BE49-F238E27FC236}">
                <a16:creationId xmlns:a16="http://schemas.microsoft.com/office/drawing/2014/main" id="{F7E44DF9-DA20-A3E0-9291-260F75ABAECF}"/>
              </a:ext>
            </a:extLst>
          </p:cNvPr>
          <p:cNvSpPr>
            <a:spLocks noGrp="1"/>
          </p:cNvSpPr>
          <p:nvPr/>
        </p:nvSpPr>
        <p:spPr>
          <a:xfrm>
            <a:off x="2011680" y="1600200"/>
            <a:ext cx="9677095" cy="1051560"/>
          </a:xfrm>
          <a:prstGeom prst="roundRect">
            <a:avLst>
              <a:gd name="adj" fmla="val 5161"/>
            </a:avLst>
          </a:prstGeom>
          <a:solidFill>
            <a:srgbClr val="F2F0EF"/>
          </a:solidFill>
          <a:ln w="19050">
            <a:solidFill>
              <a:srgbClr val="A42037"/>
            </a:solidFill>
            <a:prstDash val="solid"/>
          </a:ln>
        </p:spPr>
        <p:txBody>
          <a:bodyPr/>
          <a:lstStyle/>
          <a:p>
            <a:endParaRPr/>
          </a:p>
        </p:txBody>
      </p:sp>
      <p:sp>
        <p:nvSpPr>
          <p:cNvPr id="28" name="Text 11">
            <a:extLst>
              <a:ext uri="{FF2B5EF4-FFF2-40B4-BE49-F238E27FC236}">
                <a16:creationId xmlns:a16="http://schemas.microsoft.com/office/drawing/2014/main" id="{80D256CF-3041-45A9-D7D2-BBB4C248EE88}"/>
              </a:ext>
            </a:extLst>
          </p:cNvPr>
          <p:cNvSpPr>
            <a:spLocks noGrp="1"/>
          </p:cNvSpPr>
          <p:nvPr/>
        </p:nvSpPr>
        <p:spPr>
          <a:xfrm>
            <a:off x="2331720" y="1783080"/>
            <a:ext cx="9037015" cy="1051560"/>
          </a:xfrm>
          <a:prstGeom prst="rect">
            <a:avLst/>
          </a:prstGeom>
          <a:noFill/>
        </p:spPr>
        <p:txBody>
          <a:bodyPr wrap="square" anchor="t"/>
          <a:lstStyle/>
          <a:p>
            <a:r>
              <a:rPr b="1" dirty="0">
                <a:solidFill>
                  <a:srgbClr val="A42037"/>
                </a:solidFill>
                <a:latin typeface="Calibri"/>
                <a:ea typeface="Calibri"/>
                <a:cs typeface="Calibri"/>
              </a:rPr>
              <a:t>The program progresses from physical-aware Bell routing to mixed Bell/GHZ orchestration and finally to scenario-robust capacity deployment.</a:t>
            </a:r>
          </a:p>
        </p:txBody>
      </p:sp>
      <p:sp>
        <p:nvSpPr>
          <p:cNvPr id="29" name="Shape 12">
            <a:extLst>
              <a:ext uri="{FF2B5EF4-FFF2-40B4-BE49-F238E27FC236}">
                <a16:creationId xmlns:a16="http://schemas.microsoft.com/office/drawing/2014/main" id="{B3A45509-7B79-A469-D293-4BF8D529B04A}"/>
              </a:ext>
            </a:extLst>
          </p:cNvPr>
          <p:cNvSpPr>
            <a:spLocks noGrp="1"/>
          </p:cNvSpPr>
          <p:nvPr/>
        </p:nvSpPr>
        <p:spPr>
          <a:xfrm>
            <a:off x="2011680" y="2892973"/>
            <a:ext cx="3042818" cy="1691640"/>
          </a:xfrm>
          <a:prstGeom prst="roundRect">
            <a:avLst>
              <a:gd name="adj" fmla="val 3243"/>
            </a:avLst>
          </a:prstGeom>
          <a:solidFill>
            <a:srgbClr val="FFFFFF"/>
          </a:solidFill>
          <a:ln w="12700">
            <a:solidFill>
              <a:srgbClr val="DAD7D6"/>
            </a:solidFill>
            <a:prstDash val="solid"/>
          </a:ln>
        </p:spPr>
        <p:txBody>
          <a:bodyPr/>
          <a:lstStyle/>
          <a:p>
            <a:endParaRPr/>
          </a:p>
        </p:txBody>
      </p:sp>
      <p:sp>
        <p:nvSpPr>
          <p:cNvPr id="30" name="Shape 13">
            <a:extLst>
              <a:ext uri="{FF2B5EF4-FFF2-40B4-BE49-F238E27FC236}">
                <a16:creationId xmlns:a16="http://schemas.microsoft.com/office/drawing/2014/main" id="{DC57B8E7-C1C4-7D25-2207-E758BDF9AB1A}"/>
              </a:ext>
            </a:extLst>
          </p:cNvPr>
          <p:cNvSpPr>
            <a:spLocks noGrp="1"/>
          </p:cNvSpPr>
          <p:nvPr/>
        </p:nvSpPr>
        <p:spPr>
          <a:xfrm>
            <a:off x="2240280" y="3103285"/>
            <a:ext cx="384048" cy="384048"/>
          </a:xfrm>
          <a:prstGeom prst="ellipse">
            <a:avLst/>
          </a:prstGeom>
          <a:solidFill>
            <a:srgbClr val="A42037"/>
          </a:solidFill>
        </p:spPr>
        <p:txBody>
          <a:bodyPr/>
          <a:lstStyle/>
          <a:p>
            <a:endParaRPr/>
          </a:p>
        </p:txBody>
      </p:sp>
      <p:sp>
        <p:nvSpPr>
          <p:cNvPr id="31" name="Text 14">
            <a:extLst>
              <a:ext uri="{FF2B5EF4-FFF2-40B4-BE49-F238E27FC236}">
                <a16:creationId xmlns:a16="http://schemas.microsoft.com/office/drawing/2014/main" id="{B724E480-EC7C-83FE-1895-EF2CEF135501}"/>
              </a:ext>
            </a:extLst>
          </p:cNvPr>
          <p:cNvSpPr>
            <a:spLocks noGrp="1"/>
          </p:cNvSpPr>
          <p:nvPr/>
        </p:nvSpPr>
        <p:spPr>
          <a:xfrm>
            <a:off x="2240280" y="3103285"/>
            <a:ext cx="384048" cy="384048"/>
          </a:xfrm>
          <a:prstGeom prst="rect">
            <a:avLst/>
          </a:prstGeom>
          <a:noFill/>
        </p:spPr>
        <p:txBody>
          <a:bodyPr wrap="square" anchor="ctr"/>
          <a:lstStyle/>
          <a:p>
            <a:pPr marL="0" indent="0" algn="ctr">
              <a:buNone/>
            </a:pPr>
            <a:r>
              <a:rPr sz="1400" b="1">
                <a:solidFill>
                  <a:srgbClr val="FFFFFF"/>
                </a:solidFill>
                <a:latin typeface="Calibri"/>
                <a:ea typeface="Calibri"/>
                <a:cs typeface="Calibri"/>
              </a:rPr>
              <a:t>1</a:t>
            </a:r>
            <a:endParaRPr sz="1400"/>
          </a:p>
        </p:txBody>
      </p:sp>
      <p:sp>
        <p:nvSpPr>
          <p:cNvPr id="32" name="Text 15">
            <a:extLst>
              <a:ext uri="{FF2B5EF4-FFF2-40B4-BE49-F238E27FC236}">
                <a16:creationId xmlns:a16="http://schemas.microsoft.com/office/drawing/2014/main" id="{88917BA1-CD6A-68D9-DCA1-A9288D436ED9}"/>
              </a:ext>
            </a:extLst>
          </p:cNvPr>
          <p:cNvSpPr>
            <a:spLocks noGrp="1"/>
          </p:cNvSpPr>
          <p:nvPr/>
        </p:nvSpPr>
        <p:spPr>
          <a:xfrm>
            <a:off x="2240280" y="3624493"/>
            <a:ext cx="2585618" cy="822960"/>
          </a:xfrm>
          <a:prstGeom prst="rect">
            <a:avLst/>
          </a:prstGeom>
          <a:noFill/>
        </p:spPr>
        <p:txBody>
          <a:bodyPr wrap="square" anchor="t"/>
          <a:lstStyle/>
          <a:p>
            <a:r>
              <a:rPr b="1" dirty="0">
                <a:solidFill>
                  <a:srgbClr val="A42037"/>
                </a:solidFill>
                <a:latin typeface="Calibri"/>
                <a:ea typeface="Calibri"/>
                <a:cs typeface="Calibri"/>
              </a:rPr>
              <a:t>BELL ROUTING</a:t>
            </a:r>
            <a:r>
              <a:rPr lang="en-US" b="1" dirty="0">
                <a:solidFill>
                  <a:srgbClr val="A42037"/>
                </a:solidFill>
                <a:latin typeface="Calibri"/>
                <a:ea typeface="Calibri"/>
                <a:cs typeface="Calibri"/>
              </a:rPr>
              <a:t> </a:t>
            </a:r>
            <a:r>
              <a:rPr lang="en-US" b="1" baseline="30000" dirty="0">
                <a:solidFill>
                  <a:srgbClr val="A42037"/>
                </a:solidFill>
                <a:latin typeface="Calibri"/>
                <a:ea typeface="Calibri"/>
                <a:cs typeface="Calibri"/>
              </a:rPr>
              <a:t>[1]</a:t>
            </a:r>
            <a:endParaRPr b="1" baseline="30000" dirty="0">
              <a:solidFill>
                <a:srgbClr val="A42037"/>
              </a:solidFill>
              <a:latin typeface="Calibri"/>
              <a:ea typeface="Calibri"/>
              <a:cs typeface="Calibri"/>
            </a:endParaRPr>
          </a:p>
          <a:p>
            <a:r>
              <a:rPr sz="1600" b="0" dirty="0">
                <a:solidFill>
                  <a:srgbClr val="58595B"/>
                </a:solidFill>
                <a:latin typeface="Calibri"/>
                <a:ea typeface="Calibri"/>
                <a:cs typeface="Calibri"/>
              </a:rPr>
              <a:t>Route and store reliable EPR pairs.</a:t>
            </a:r>
          </a:p>
        </p:txBody>
      </p:sp>
      <p:sp>
        <p:nvSpPr>
          <p:cNvPr id="33" name="Shape 16">
            <a:extLst>
              <a:ext uri="{FF2B5EF4-FFF2-40B4-BE49-F238E27FC236}">
                <a16:creationId xmlns:a16="http://schemas.microsoft.com/office/drawing/2014/main" id="{DC21A302-FAFC-09CA-608E-0CBC364C5E2F}"/>
              </a:ext>
            </a:extLst>
          </p:cNvPr>
          <p:cNvSpPr>
            <a:spLocks noGrp="1"/>
          </p:cNvSpPr>
          <p:nvPr/>
        </p:nvSpPr>
        <p:spPr>
          <a:xfrm>
            <a:off x="5328818" y="2892973"/>
            <a:ext cx="3042818" cy="1691640"/>
          </a:xfrm>
          <a:prstGeom prst="roundRect">
            <a:avLst>
              <a:gd name="adj" fmla="val 3243"/>
            </a:avLst>
          </a:prstGeom>
          <a:solidFill>
            <a:srgbClr val="FFFFFF"/>
          </a:solidFill>
          <a:ln w="12700">
            <a:solidFill>
              <a:srgbClr val="DAD7D6"/>
            </a:solidFill>
            <a:prstDash val="solid"/>
          </a:ln>
        </p:spPr>
        <p:txBody>
          <a:bodyPr/>
          <a:lstStyle/>
          <a:p>
            <a:endParaRPr/>
          </a:p>
        </p:txBody>
      </p:sp>
      <p:sp>
        <p:nvSpPr>
          <p:cNvPr id="34" name="Shape 17">
            <a:extLst>
              <a:ext uri="{FF2B5EF4-FFF2-40B4-BE49-F238E27FC236}">
                <a16:creationId xmlns:a16="http://schemas.microsoft.com/office/drawing/2014/main" id="{32465B92-63D3-5BE4-6D30-84368B069C08}"/>
              </a:ext>
            </a:extLst>
          </p:cNvPr>
          <p:cNvSpPr>
            <a:spLocks noGrp="1"/>
          </p:cNvSpPr>
          <p:nvPr/>
        </p:nvSpPr>
        <p:spPr>
          <a:xfrm>
            <a:off x="5557418" y="3103285"/>
            <a:ext cx="384048" cy="384048"/>
          </a:xfrm>
          <a:prstGeom prst="ellipse">
            <a:avLst/>
          </a:prstGeom>
          <a:solidFill>
            <a:srgbClr val="A42037"/>
          </a:solidFill>
        </p:spPr>
        <p:txBody>
          <a:bodyPr/>
          <a:lstStyle/>
          <a:p>
            <a:endParaRPr/>
          </a:p>
        </p:txBody>
      </p:sp>
      <p:sp>
        <p:nvSpPr>
          <p:cNvPr id="35" name="Text 18">
            <a:extLst>
              <a:ext uri="{FF2B5EF4-FFF2-40B4-BE49-F238E27FC236}">
                <a16:creationId xmlns:a16="http://schemas.microsoft.com/office/drawing/2014/main" id="{B7793901-1EE4-E70B-6DCE-9815268A02B7}"/>
              </a:ext>
            </a:extLst>
          </p:cNvPr>
          <p:cNvSpPr>
            <a:spLocks noGrp="1"/>
          </p:cNvSpPr>
          <p:nvPr/>
        </p:nvSpPr>
        <p:spPr>
          <a:xfrm>
            <a:off x="5557418" y="3103285"/>
            <a:ext cx="384048" cy="384048"/>
          </a:xfrm>
          <a:prstGeom prst="rect">
            <a:avLst/>
          </a:prstGeom>
          <a:noFill/>
        </p:spPr>
        <p:txBody>
          <a:bodyPr wrap="square" anchor="ctr"/>
          <a:lstStyle/>
          <a:p>
            <a:pPr marL="0" indent="0" algn="ctr">
              <a:buNone/>
            </a:pPr>
            <a:r>
              <a:rPr sz="1400" b="1">
                <a:solidFill>
                  <a:srgbClr val="FFFFFF"/>
                </a:solidFill>
                <a:latin typeface="Calibri"/>
                <a:ea typeface="Calibri"/>
                <a:cs typeface="Calibri"/>
              </a:rPr>
              <a:t>2</a:t>
            </a:r>
            <a:endParaRPr sz="1400"/>
          </a:p>
        </p:txBody>
      </p:sp>
      <p:sp>
        <p:nvSpPr>
          <p:cNvPr id="36" name="Text 19">
            <a:extLst>
              <a:ext uri="{FF2B5EF4-FFF2-40B4-BE49-F238E27FC236}">
                <a16:creationId xmlns:a16="http://schemas.microsoft.com/office/drawing/2014/main" id="{60C0ABC5-30D1-EFF5-A264-887D04FB3B3E}"/>
              </a:ext>
            </a:extLst>
          </p:cNvPr>
          <p:cNvSpPr>
            <a:spLocks noGrp="1"/>
          </p:cNvSpPr>
          <p:nvPr/>
        </p:nvSpPr>
        <p:spPr>
          <a:xfrm>
            <a:off x="5557418" y="3624493"/>
            <a:ext cx="2585618" cy="822960"/>
          </a:xfrm>
          <a:prstGeom prst="rect">
            <a:avLst/>
          </a:prstGeom>
          <a:noFill/>
        </p:spPr>
        <p:txBody>
          <a:bodyPr wrap="square" anchor="t"/>
          <a:lstStyle/>
          <a:p>
            <a:r>
              <a:rPr b="1" dirty="0">
                <a:solidFill>
                  <a:srgbClr val="A42037"/>
                </a:solidFill>
                <a:latin typeface="Calibri"/>
                <a:ea typeface="Calibri"/>
                <a:cs typeface="Calibri"/>
              </a:rPr>
              <a:t>BELL + GHZ</a:t>
            </a:r>
            <a:r>
              <a:rPr lang="en-US" b="1" baseline="30000" dirty="0">
                <a:solidFill>
                  <a:srgbClr val="A42037"/>
                </a:solidFill>
                <a:latin typeface="Calibri"/>
                <a:ea typeface="Calibri"/>
                <a:cs typeface="Calibri"/>
              </a:rPr>
              <a:t> [2]</a:t>
            </a:r>
            <a:endParaRPr b="1" baseline="30000" dirty="0">
              <a:solidFill>
                <a:srgbClr val="A42037"/>
              </a:solidFill>
              <a:latin typeface="Calibri"/>
              <a:ea typeface="Calibri"/>
              <a:cs typeface="Calibri"/>
            </a:endParaRPr>
          </a:p>
          <a:p>
            <a:r>
              <a:rPr sz="1600" b="0" dirty="0">
                <a:solidFill>
                  <a:srgbClr val="58595B"/>
                </a:solidFill>
                <a:latin typeface="Calibri"/>
                <a:ea typeface="Calibri"/>
                <a:cs typeface="Calibri"/>
              </a:rPr>
              <a:t>Coordinate admission, fusion, and shared capacity.</a:t>
            </a:r>
          </a:p>
        </p:txBody>
      </p:sp>
      <p:sp>
        <p:nvSpPr>
          <p:cNvPr id="37" name="Shape 20">
            <a:extLst>
              <a:ext uri="{FF2B5EF4-FFF2-40B4-BE49-F238E27FC236}">
                <a16:creationId xmlns:a16="http://schemas.microsoft.com/office/drawing/2014/main" id="{35ABE47D-61CF-794C-CEF8-7C2C4B7C90AC}"/>
              </a:ext>
            </a:extLst>
          </p:cNvPr>
          <p:cNvSpPr>
            <a:spLocks noGrp="1"/>
          </p:cNvSpPr>
          <p:nvPr/>
        </p:nvSpPr>
        <p:spPr>
          <a:xfrm>
            <a:off x="8645957" y="2892973"/>
            <a:ext cx="3042818" cy="1691640"/>
          </a:xfrm>
          <a:prstGeom prst="roundRect">
            <a:avLst>
              <a:gd name="adj" fmla="val 3243"/>
            </a:avLst>
          </a:prstGeom>
          <a:solidFill>
            <a:srgbClr val="FFFFFF"/>
          </a:solidFill>
          <a:ln w="12700">
            <a:solidFill>
              <a:srgbClr val="DAD7D6"/>
            </a:solidFill>
            <a:prstDash val="solid"/>
          </a:ln>
        </p:spPr>
        <p:txBody>
          <a:bodyPr/>
          <a:lstStyle/>
          <a:p>
            <a:endParaRPr/>
          </a:p>
        </p:txBody>
      </p:sp>
      <p:sp>
        <p:nvSpPr>
          <p:cNvPr id="38" name="Shape 21">
            <a:extLst>
              <a:ext uri="{FF2B5EF4-FFF2-40B4-BE49-F238E27FC236}">
                <a16:creationId xmlns:a16="http://schemas.microsoft.com/office/drawing/2014/main" id="{902B6C12-38EF-55F2-627C-20588DAA2F7B}"/>
              </a:ext>
            </a:extLst>
          </p:cNvPr>
          <p:cNvSpPr>
            <a:spLocks noGrp="1"/>
          </p:cNvSpPr>
          <p:nvPr/>
        </p:nvSpPr>
        <p:spPr>
          <a:xfrm>
            <a:off x="8874557" y="3103285"/>
            <a:ext cx="384048" cy="384048"/>
          </a:xfrm>
          <a:prstGeom prst="ellipse">
            <a:avLst/>
          </a:prstGeom>
          <a:solidFill>
            <a:srgbClr val="A42037"/>
          </a:solidFill>
        </p:spPr>
        <p:txBody>
          <a:bodyPr/>
          <a:lstStyle/>
          <a:p>
            <a:endParaRPr/>
          </a:p>
        </p:txBody>
      </p:sp>
      <p:sp>
        <p:nvSpPr>
          <p:cNvPr id="39" name="Text 22">
            <a:extLst>
              <a:ext uri="{FF2B5EF4-FFF2-40B4-BE49-F238E27FC236}">
                <a16:creationId xmlns:a16="http://schemas.microsoft.com/office/drawing/2014/main" id="{B3B33CB5-FAFB-5B08-5793-91C9BBFAB92B}"/>
              </a:ext>
            </a:extLst>
          </p:cNvPr>
          <p:cNvSpPr>
            <a:spLocks noGrp="1"/>
          </p:cNvSpPr>
          <p:nvPr/>
        </p:nvSpPr>
        <p:spPr>
          <a:xfrm>
            <a:off x="8874557" y="3103285"/>
            <a:ext cx="384048" cy="384048"/>
          </a:xfrm>
          <a:prstGeom prst="rect">
            <a:avLst/>
          </a:prstGeom>
          <a:noFill/>
        </p:spPr>
        <p:txBody>
          <a:bodyPr wrap="square" anchor="ctr"/>
          <a:lstStyle/>
          <a:p>
            <a:pPr marL="0" indent="0" algn="ctr">
              <a:buNone/>
            </a:pPr>
            <a:r>
              <a:rPr sz="1400" b="1">
                <a:solidFill>
                  <a:srgbClr val="FFFFFF"/>
                </a:solidFill>
                <a:latin typeface="Calibri"/>
                <a:ea typeface="Calibri"/>
                <a:cs typeface="Calibri"/>
              </a:rPr>
              <a:t>3</a:t>
            </a:r>
            <a:endParaRPr sz="1400"/>
          </a:p>
        </p:txBody>
      </p:sp>
      <p:sp>
        <p:nvSpPr>
          <p:cNvPr id="40" name="Text 23">
            <a:extLst>
              <a:ext uri="{FF2B5EF4-FFF2-40B4-BE49-F238E27FC236}">
                <a16:creationId xmlns:a16="http://schemas.microsoft.com/office/drawing/2014/main" id="{180F1500-3085-9D03-9659-E7004DA0A79A}"/>
              </a:ext>
            </a:extLst>
          </p:cNvPr>
          <p:cNvSpPr>
            <a:spLocks noGrp="1"/>
          </p:cNvSpPr>
          <p:nvPr/>
        </p:nvSpPr>
        <p:spPr>
          <a:xfrm>
            <a:off x="8874557" y="3624493"/>
            <a:ext cx="2585618" cy="822960"/>
          </a:xfrm>
          <a:prstGeom prst="rect">
            <a:avLst/>
          </a:prstGeom>
          <a:noFill/>
        </p:spPr>
        <p:txBody>
          <a:bodyPr wrap="square" anchor="t"/>
          <a:lstStyle/>
          <a:p>
            <a:r>
              <a:rPr b="1">
                <a:solidFill>
                  <a:srgbClr val="A42037"/>
                </a:solidFill>
                <a:latin typeface="Calibri"/>
                <a:ea typeface="Calibri"/>
                <a:cs typeface="Calibri"/>
              </a:rPr>
              <a:t>PLANNING</a:t>
            </a:r>
            <a:r>
              <a:rPr lang="en-US" b="1" baseline="30000">
                <a:solidFill>
                  <a:srgbClr val="A42037"/>
                </a:solidFill>
                <a:latin typeface="Calibri"/>
                <a:ea typeface="Calibri"/>
                <a:cs typeface="Calibri"/>
              </a:rPr>
              <a:t> [3]</a:t>
            </a:r>
            <a:endParaRPr b="1" baseline="30000" dirty="0">
              <a:solidFill>
                <a:srgbClr val="A42037"/>
              </a:solidFill>
              <a:latin typeface="Calibri"/>
              <a:ea typeface="Calibri"/>
              <a:cs typeface="Calibri"/>
            </a:endParaRPr>
          </a:p>
          <a:p>
            <a:r>
              <a:rPr sz="1600" b="0" dirty="0">
                <a:solidFill>
                  <a:srgbClr val="58595B"/>
                </a:solidFill>
                <a:latin typeface="Calibri"/>
                <a:ea typeface="Calibri"/>
                <a:cs typeface="Calibri"/>
              </a:rPr>
              <a:t>Deploy qubits and fiber before uncertain demand.</a:t>
            </a:r>
          </a:p>
        </p:txBody>
      </p:sp>
      <p:sp>
        <p:nvSpPr>
          <p:cNvPr id="41" name="Text 9">
            <a:extLst>
              <a:ext uri="{FF2B5EF4-FFF2-40B4-BE49-F238E27FC236}">
                <a16:creationId xmlns:a16="http://schemas.microsoft.com/office/drawing/2014/main" id="{B68C6EAD-08E2-A6E2-9CFC-0DE20B93D971}"/>
              </a:ext>
            </a:extLst>
          </p:cNvPr>
          <p:cNvSpPr>
            <a:spLocks noGrp="1"/>
          </p:cNvSpPr>
          <p:nvPr/>
        </p:nvSpPr>
        <p:spPr>
          <a:xfrm>
            <a:off x="2011680" y="621792"/>
            <a:ext cx="9677095" cy="658368"/>
          </a:xfrm>
          <a:prstGeom prst="rect">
            <a:avLst/>
          </a:prstGeom>
          <a:noFill/>
        </p:spPr>
        <p:txBody>
          <a:bodyPr wrap="square" anchor="ctr"/>
          <a:lstStyle/>
          <a:p>
            <a:r>
              <a:rPr sz="3000" b="1">
                <a:solidFill>
                  <a:srgbClr val="231F20"/>
                </a:solidFill>
                <a:latin typeface="Cambria"/>
                <a:ea typeface="Cambria"/>
                <a:cs typeface="Cambria"/>
              </a:rPr>
              <a:t>Three studies connect routing to planning</a:t>
            </a:r>
          </a:p>
        </p:txBody>
      </p:sp>
      <p:sp>
        <p:nvSpPr>
          <p:cNvPr id="42" name="TextBox 41">
            <a:extLst>
              <a:ext uri="{FF2B5EF4-FFF2-40B4-BE49-F238E27FC236}">
                <a16:creationId xmlns:a16="http://schemas.microsoft.com/office/drawing/2014/main" id="{82078E70-DDD6-B705-1183-2CC890269220}"/>
              </a:ext>
            </a:extLst>
          </p:cNvPr>
          <p:cNvSpPr txBox="1"/>
          <p:nvPr/>
        </p:nvSpPr>
        <p:spPr>
          <a:xfrm>
            <a:off x="2011680" y="4855807"/>
            <a:ext cx="9775927" cy="954107"/>
          </a:xfrm>
          <a:prstGeom prst="rect">
            <a:avLst/>
          </a:prstGeom>
          <a:noFill/>
        </p:spPr>
        <p:txBody>
          <a:bodyPr wrap="square">
            <a:spAutoFit/>
          </a:bodyPr>
          <a:lstStyle/>
          <a:p>
            <a:r>
              <a:rPr lang="en-US" altLang="zh-CN" sz="1400" noProof="0" dirty="0"/>
              <a:t>[1] Zhang, et al. "Efficient Entanglement </a:t>
            </a:r>
            <a:r>
              <a:rPr lang="en-US" altLang="zh-CN" sz="1400" dirty="0"/>
              <a:t>R</a:t>
            </a:r>
            <a:r>
              <a:rPr lang="en-US" altLang="zh-CN" sz="1400" noProof="0" dirty="0"/>
              <a:t>outing for Satellite-Aerial-Terrestrial Quantum </a:t>
            </a:r>
            <a:r>
              <a:rPr lang="en-US" altLang="zh-CN" sz="1400" dirty="0"/>
              <a:t>N</a:t>
            </a:r>
            <a:r>
              <a:rPr lang="en-US" altLang="zh-CN" sz="1400" noProof="0" dirty="0" err="1"/>
              <a:t>etworks</a:t>
            </a:r>
            <a:r>
              <a:rPr lang="en-US" altLang="zh-CN" sz="1400" noProof="0" dirty="0"/>
              <a:t>." IEEE ICCCN, 2025.</a:t>
            </a:r>
          </a:p>
          <a:p>
            <a:r>
              <a:rPr lang="en-US" altLang="zh-CN" sz="1400" noProof="0" dirty="0"/>
              <a:t>[2] Guo, et al. "Multipartite Entanglement Routing in Integrated Ground–Satellite Quantum Networks." IEEE ICCCN, 2026.</a:t>
            </a:r>
          </a:p>
          <a:p>
            <a:r>
              <a:rPr lang="en-US" altLang="zh-CN" sz="1400" noProof="0" dirty="0"/>
              <a:t>[3] Guo, et al. "Stochastic Infrastructure Planning for Entanglement Distribution in Integrated Terrestrial–Satellite Quantum Networks."  under review.</a:t>
            </a:r>
          </a:p>
        </p:txBody>
      </p:sp>
    </p:spTree>
    <p:extLst>
      <p:ext uri="{BB962C8B-B14F-4D97-AF65-F5344CB8AC3E}">
        <p14:creationId xmlns:p14="http://schemas.microsoft.com/office/powerpoint/2010/main" val="290787537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E52D64-54D1-A6F4-6622-BA920F42D4F5}"/>
            </a:ext>
          </a:extLst>
        </p:cNvPr>
        <p:cNvGrpSpPr/>
        <p:nvPr/>
      </p:nvGrpSpPr>
      <p:grpSpPr>
        <a:xfrm>
          <a:off x="0" y="0"/>
          <a:ext cx="0" cy="0"/>
          <a:chOff x="0" y="0"/>
          <a:chExt cx="0" cy="0"/>
        </a:xfrm>
      </p:grpSpPr>
      <p:pic>
        <p:nvPicPr>
          <p:cNvPr id="2" name="Image 0" descr="/home/claude/assets/bg_texture.png">
            <a:extLst>
              <a:ext uri="{FF2B5EF4-FFF2-40B4-BE49-F238E27FC236}">
                <a16:creationId xmlns:a16="http://schemas.microsoft.com/office/drawing/2014/main" id="{130FA8F2-F678-EDF6-97A1-90A05D360F35}"/>
              </a:ext>
            </a:extLst>
          </p:cNvPr>
          <p:cNvPicPr>
            <a:picLocks noChangeAspect="1"/>
          </p:cNvPicPr>
          <p:nvPr/>
        </p:nvPicPr>
        <p:blipFill>
          <a:blip r:embed="rId3"/>
          <a:stretch>
            <a:fillRect/>
          </a:stretch>
        </p:blipFill>
        <p:spPr>
          <a:xfrm>
            <a:off x="0" y="0"/>
            <a:ext cx="12191695" cy="6858000"/>
          </a:xfrm>
          <a:prstGeom prst="rect">
            <a:avLst/>
          </a:prstGeom>
        </p:spPr>
      </p:pic>
      <p:sp>
        <p:nvSpPr>
          <p:cNvPr id="3" name="Shape 0">
            <a:extLst>
              <a:ext uri="{FF2B5EF4-FFF2-40B4-BE49-F238E27FC236}">
                <a16:creationId xmlns:a16="http://schemas.microsoft.com/office/drawing/2014/main" id="{CB499A16-A2CF-3BF2-D339-3C8A77BCA7C8}"/>
              </a:ext>
            </a:extLst>
          </p:cNvPr>
          <p:cNvSpPr/>
          <p:nvPr/>
        </p:nvSpPr>
        <p:spPr>
          <a:xfrm>
            <a:off x="0" y="0"/>
            <a:ext cx="12191695" cy="6858000"/>
          </a:xfrm>
          <a:prstGeom prst="rect">
            <a:avLst/>
          </a:prstGeom>
          <a:solidFill>
            <a:srgbClr val="A42037">
              <a:alpha val="70000"/>
            </a:srgbClr>
          </a:solidFill>
          <a:ln/>
        </p:spPr>
        <p:txBody>
          <a:bodyPr/>
          <a:lstStyle/>
          <a:p>
            <a:endParaRPr lang="en-US"/>
          </a:p>
        </p:txBody>
      </p:sp>
      <p:sp>
        <p:nvSpPr>
          <p:cNvPr id="5" name="Text 2">
            <a:extLst>
              <a:ext uri="{FF2B5EF4-FFF2-40B4-BE49-F238E27FC236}">
                <a16:creationId xmlns:a16="http://schemas.microsoft.com/office/drawing/2014/main" id="{DBD927A5-CA30-508C-F751-81BA05B46C65}"/>
              </a:ext>
            </a:extLst>
          </p:cNvPr>
          <p:cNvSpPr/>
          <p:nvPr/>
        </p:nvSpPr>
        <p:spPr>
          <a:xfrm>
            <a:off x="814949" y="2202942"/>
            <a:ext cx="10515600" cy="1005840"/>
          </a:xfrm>
          <a:prstGeom prst="rect">
            <a:avLst/>
          </a:prstGeom>
          <a:noFill/>
          <a:ln/>
        </p:spPr>
        <p:txBody>
          <a:bodyPr wrap="square" rtlCol="0" anchor="ctr"/>
          <a:lstStyle/>
          <a:p>
            <a:pPr marL="0" indent="0">
              <a:buNone/>
            </a:pPr>
            <a:r>
              <a:rPr lang="en-US" sz="3600" b="1" dirty="0">
                <a:solidFill>
                  <a:srgbClr val="FFFFFF"/>
                </a:solidFill>
                <a:latin typeface="Cambria" pitchFamily="34" charset="0"/>
                <a:ea typeface="Cambria" pitchFamily="34" charset="-122"/>
                <a:cs typeface="Cambria" pitchFamily="34" charset="-120"/>
              </a:rPr>
              <a:t>Efficient Entanglement Routing for Satellite-Aerial-Terrestrial Quantum Networks</a:t>
            </a:r>
            <a:endParaRPr lang="en-US" sz="3600" dirty="0"/>
          </a:p>
        </p:txBody>
      </p:sp>
      <p:sp>
        <p:nvSpPr>
          <p:cNvPr id="8" name="Text 5">
            <a:extLst>
              <a:ext uri="{FF2B5EF4-FFF2-40B4-BE49-F238E27FC236}">
                <a16:creationId xmlns:a16="http://schemas.microsoft.com/office/drawing/2014/main" id="{B7A3A9E3-02DE-7924-E064-DDA48FF502AE}"/>
              </a:ext>
            </a:extLst>
          </p:cNvPr>
          <p:cNvSpPr/>
          <p:nvPr/>
        </p:nvSpPr>
        <p:spPr>
          <a:xfrm>
            <a:off x="502920" y="6473952"/>
            <a:ext cx="5486400" cy="274320"/>
          </a:xfrm>
          <a:prstGeom prst="rect">
            <a:avLst/>
          </a:prstGeom>
          <a:noFill/>
          <a:ln/>
        </p:spPr>
        <p:txBody>
          <a:bodyPr wrap="square" rtlCol="0" anchor="ctr"/>
          <a:lstStyle/>
          <a:p>
            <a:pPr marL="0" indent="0">
              <a:buNone/>
            </a:pPr>
            <a:r>
              <a:rPr lang="en-US" sz="900" i="1" dirty="0">
                <a:solidFill>
                  <a:srgbClr val="E8C9CE"/>
                </a:solidFill>
                <a:latin typeface="Calibri" pitchFamily="34" charset="0"/>
                <a:ea typeface="Calibri" pitchFamily="34" charset="-122"/>
                <a:cs typeface="Calibri" pitchFamily="34" charset="-120"/>
              </a:rPr>
              <a:t>Hybrid Satellite-Ground Quantum Networks and Computing |  QCE ’26</a:t>
            </a:r>
          </a:p>
        </p:txBody>
      </p:sp>
      <p:sp>
        <p:nvSpPr>
          <p:cNvPr id="9" name="Text 1">
            <a:extLst>
              <a:ext uri="{FF2B5EF4-FFF2-40B4-BE49-F238E27FC236}">
                <a16:creationId xmlns:a16="http://schemas.microsoft.com/office/drawing/2014/main" id="{BBE43CE0-B0E1-8BFE-C3C8-B89D487A3C2F}"/>
              </a:ext>
            </a:extLst>
          </p:cNvPr>
          <p:cNvSpPr/>
          <p:nvPr/>
        </p:nvSpPr>
        <p:spPr>
          <a:xfrm>
            <a:off x="822960" y="1417320"/>
            <a:ext cx="10515600" cy="365760"/>
          </a:xfrm>
          <a:prstGeom prst="rect">
            <a:avLst/>
          </a:prstGeom>
          <a:noFill/>
        </p:spPr>
        <p:txBody>
          <a:bodyPr wrap="square" rtlCol="0" anchor="ctr"/>
          <a:lstStyle/>
          <a:p>
            <a:pPr marL="0" indent="0">
              <a:buNone/>
            </a:pPr>
            <a:r>
              <a:rPr lang="en-US" sz="1300" b="1" kern="0" spc="100" dirty="0">
                <a:solidFill>
                  <a:srgbClr val="F0D3D8"/>
                </a:solidFill>
                <a:latin typeface="Calibri" panose="020F0502020204030204" pitchFamily="34" charset="0"/>
                <a:ea typeface="Calibri" panose="020F0502020204030204" pitchFamily="34" charset="-122"/>
                <a:cs typeface="Calibri" panose="020F0502020204030204" pitchFamily="34" charset="-120"/>
              </a:rPr>
              <a:t>IEEE ICCCN 25 </a:t>
            </a:r>
            <a:endParaRPr lang="en-US" sz="1300" dirty="0"/>
          </a:p>
        </p:txBody>
      </p:sp>
      <p:sp>
        <p:nvSpPr>
          <p:cNvPr id="10" name="Text 4">
            <a:extLst>
              <a:ext uri="{FF2B5EF4-FFF2-40B4-BE49-F238E27FC236}">
                <a16:creationId xmlns:a16="http://schemas.microsoft.com/office/drawing/2014/main" id="{9DC02382-A529-0767-74BC-466E2C035CA6}"/>
              </a:ext>
            </a:extLst>
          </p:cNvPr>
          <p:cNvSpPr/>
          <p:nvPr/>
        </p:nvSpPr>
        <p:spPr>
          <a:xfrm>
            <a:off x="814949" y="3571551"/>
            <a:ext cx="7315200" cy="511736"/>
          </a:xfrm>
          <a:prstGeom prst="rect">
            <a:avLst/>
          </a:prstGeom>
          <a:noFill/>
        </p:spPr>
        <p:txBody>
          <a:bodyPr wrap="square" rtlCol="0" anchor="ctr"/>
          <a:lstStyle/>
          <a:p>
            <a:pPr>
              <a:lnSpc>
                <a:spcPct val="130000"/>
              </a:lnSpc>
            </a:pPr>
            <a:r>
              <a:rPr lang="en-US" sz="1400" b="1" dirty="0">
                <a:solidFill>
                  <a:srgbClr val="FFFFFF"/>
                </a:solidFill>
                <a:latin typeface="Calibri" panose="020F0502020204030204" pitchFamily="34" charset="0"/>
                <a:ea typeface="Calibri" panose="020F0502020204030204" pitchFamily="34" charset="-122"/>
                <a:cs typeface="Calibri" panose="020F0502020204030204" pitchFamily="34" charset="-120"/>
              </a:rPr>
              <a:t>Yu Zhang, Yanmin Gong, Lei Fan, Yu Wang, Zhu Han, </a:t>
            </a:r>
            <a:r>
              <a:rPr lang="en-US" sz="1400" b="1" dirty="0" err="1">
                <a:solidFill>
                  <a:srgbClr val="FFFFFF"/>
                </a:solidFill>
                <a:latin typeface="Calibri" panose="020F0502020204030204" pitchFamily="34" charset="0"/>
                <a:ea typeface="Calibri" panose="020F0502020204030204" pitchFamily="34" charset="-122"/>
                <a:cs typeface="Calibri" panose="020F0502020204030204" pitchFamily="34" charset="-120"/>
              </a:rPr>
              <a:t>Yuanxiong</a:t>
            </a:r>
            <a:r>
              <a:rPr lang="en-US" sz="1400" b="1" dirty="0">
                <a:solidFill>
                  <a:srgbClr val="FFFFFF"/>
                </a:solidFill>
                <a:latin typeface="Calibri" panose="020F0502020204030204" pitchFamily="34" charset="0"/>
                <a:ea typeface="Calibri" panose="020F0502020204030204" pitchFamily="34" charset="-122"/>
                <a:cs typeface="Calibri" panose="020F0502020204030204" pitchFamily="34" charset="-120"/>
              </a:rPr>
              <a:t> Guo</a:t>
            </a:r>
          </a:p>
        </p:txBody>
      </p:sp>
      <p:sp>
        <p:nvSpPr>
          <p:cNvPr id="11" name="Text 5">
            <a:extLst>
              <a:ext uri="{FF2B5EF4-FFF2-40B4-BE49-F238E27FC236}">
                <a16:creationId xmlns:a16="http://schemas.microsoft.com/office/drawing/2014/main" id="{40E7354E-6A9F-9B43-458B-C02C4D5B9795}"/>
              </a:ext>
            </a:extLst>
          </p:cNvPr>
          <p:cNvSpPr/>
          <p:nvPr/>
        </p:nvSpPr>
        <p:spPr>
          <a:xfrm>
            <a:off x="822960" y="4052274"/>
            <a:ext cx="7315200" cy="582823"/>
          </a:xfrm>
          <a:prstGeom prst="rect">
            <a:avLst/>
          </a:prstGeom>
          <a:noFill/>
        </p:spPr>
        <p:txBody>
          <a:bodyPr wrap="square" rtlCol="0" anchor="ctr"/>
          <a:lstStyle/>
          <a:p>
            <a:r>
              <a:rPr lang="en-US" sz="1200" dirty="0">
                <a:solidFill>
                  <a:srgbClr val="F0D3D8"/>
                </a:solidFill>
                <a:latin typeface="Calibri" panose="020F0502020204030204" pitchFamily="34" charset="0"/>
                <a:cs typeface="Calibri" panose="020F0502020204030204" pitchFamily="34" charset="-120"/>
              </a:rPr>
              <a:t>Department of Information Systems and Cybersecurity · University of Texas at San Antonio</a:t>
            </a:r>
          </a:p>
          <a:p>
            <a:r>
              <a:rPr lang="en-US" sz="1200" dirty="0">
                <a:solidFill>
                  <a:srgbClr val="F0D3D8"/>
                </a:solidFill>
                <a:latin typeface="Calibri" panose="020F0502020204030204" pitchFamily="34" charset="0"/>
                <a:cs typeface="Calibri" panose="020F0502020204030204" pitchFamily="34" charset="-120"/>
              </a:rPr>
              <a:t>Department of Electrical and Computer Engineering  ·  University of Houston</a:t>
            </a:r>
          </a:p>
          <a:p>
            <a:r>
              <a:rPr lang="en-US" sz="1200" dirty="0">
                <a:solidFill>
                  <a:srgbClr val="F0D3D8"/>
                </a:solidFill>
                <a:latin typeface="Calibri" panose="020F0502020204030204" pitchFamily="34" charset="0"/>
                <a:ea typeface="Calibri" panose="020F0502020204030204" pitchFamily="34" charset="-122"/>
                <a:cs typeface="Calibri" panose="020F0502020204030204" pitchFamily="34" charset="-120"/>
              </a:rPr>
              <a:t>Department of Computer and Information Science  ·  Temple University</a:t>
            </a:r>
          </a:p>
        </p:txBody>
      </p:sp>
      <p:sp>
        <p:nvSpPr>
          <p:cNvPr id="12" name="Shape 6">
            <a:extLst>
              <a:ext uri="{FF2B5EF4-FFF2-40B4-BE49-F238E27FC236}">
                <a16:creationId xmlns:a16="http://schemas.microsoft.com/office/drawing/2014/main" id="{1F3EA537-B811-9A02-65FF-77AEC104CF06}"/>
              </a:ext>
            </a:extLst>
          </p:cNvPr>
          <p:cNvSpPr/>
          <p:nvPr/>
        </p:nvSpPr>
        <p:spPr>
          <a:xfrm>
            <a:off x="2191638" y="5084476"/>
            <a:ext cx="7863840" cy="868680"/>
          </a:xfrm>
          <a:prstGeom prst="roundRect">
            <a:avLst>
              <a:gd name="adj" fmla="val 8421"/>
            </a:avLst>
          </a:prstGeom>
          <a:solidFill>
            <a:srgbClr val="FFFFFF"/>
          </a:solidFill>
        </p:spPr>
        <p:txBody>
          <a:bodyPr/>
          <a:lstStyle/>
          <a:p>
            <a:endParaRPr lang="en-US"/>
          </a:p>
        </p:txBody>
      </p:sp>
      <p:pic>
        <p:nvPicPr>
          <p:cNvPr id="13" name="Image 1" descr="/home/claude/assets/logo_temple.png">
            <a:extLst>
              <a:ext uri="{FF2B5EF4-FFF2-40B4-BE49-F238E27FC236}">
                <a16:creationId xmlns:a16="http://schemas.microsoft.com/office/drawing/2014/main" id="{EC024FC6-5A42-7BB5-E40D-E381475652F6}"/>
              </a:ext>
            </a:extLst>
          </p:cNvPr>
          <p:cNvPicPr>
            <a:picLocks noChangeAspect="1"/>
          </p:cNvPicPr>
          <p:nvPr/>
        </p:nvPicPr>
        <p:blipFill>
          <a:blip r:embed="rId4"/>
          <a:stretch>
            <a:fillRect/>
          </a:stretch>
        </p:blipFill>
        <p:spPr>
          <a:xfrm>
            <a:off x="7493985" y="5281967"/>
            <a:ext cx="2331720" cy="457200"/>
          </a:xfrm>
          <a:prstGeom prst="rect">
            <a:avLst/>
          </a:prstGeom>
        </p:spPr>
      </p:pic>
      <p:pic>
        <p:nvPicPr>
          <p:cNvPr id="14" name="Image 2" descr="/home/claude/assets/logo_houston.png">
            <a:extLst>
              <a:ext uri="{FF2B5EF4-FFF2-40B4-BE49-F238E27FC236}">
                <a16:creationId xmlns:a16="http://schemas.microsoft.com/office/drawing/2014/main" id="{7ADF405D-B5D5-47FE-9BAF-D79785319548}"/>
              </a:ext>
            </a:extLst>
          </p:cNvPr>
          <p:cNvPicPr>
            <a:picLocks noChangeAspect="1"/>
          </p:cNvPicPr>
          <p:nvPr/>
        </p:nvPicPr>
        <p:blipFill>
          <a:blip r:embed="rId5"/>
          <a:stretch>
            <a:fillRect/>
          </a:stretch>
        </p:blipFill>
        <p:spPr>
          <a:xfrm>
            <a:off x="5058627" y="5250329"/>
            <a:ext cx="2205585" cy="545592"/>
          </a:xfrm>
          <a:prstGeom prst="rect">
            <a:avLst/>
          </a:prstGeom>
        </p:spPr>
      </p:pic>
      <p:pic>
        <p:nvPicPr>
          <p:cNvPr id="15" name="Image 3" descr="/home/claude/assets/logo_utsa.png">
            <a:extLst>
              <a:ext uri="{FF2B5EF4-FFF2-40B4-BE49-F238E27FC236}">
                <a16:creationId xmlns:a16="http://schemas.microsoft.com/office/drawing/2014/main" id="{DAD72A9F-D335-5BF2-6D1B-1ABBA55E7AB1}"/>
              </a:ext>
            </a:extLst>
          </p:cNvPr>
          <p:cNvPicPr>
            <a:picLocks noChangeAspect="1"/>
          </p:cNvPicPr>
          <p:nvPr/>
        </p:nvPicPr>
        <p:blipFill>
          <a:blip r:embed="rId6"/>
          <a:stretch>
            <a:fillRect/>
          </a:stretch>
        </p:blipFill>
        <p:spPr>
          <a:xfrm>
            <a:off x="2484866" y="5270155"/>
            <a:ext cx="2485475" cy="545592"/>
          </a:xfrm>
          <a:prstGeom prst="rect">
            <a:avLst/>
          </a:prstGeom>
        </p:spPr>
      </p:pic>
      <p:sp>
        <p:nvSpPr>
          <p:cNvPr id="4" name="Text 3">
            <a:extLst>
              <a:ext uri="{FF2B5EF4-FFF2-40B4-BE49-F238E27FC236}">
                <a16:creationId xmlns:a16="http://schemas.microsoft.com/office/drawing/2014/main" id="{737E9A6E-C0DD-3B92-67E7-30198298712A}"/>
              </a:ext>
            </a:extLst>
          </p:cNvPr>
          <p:cNvSpPr>
            <a:spLocks noGrp="1"/>
          </p:cNvSpPr>
          <p:nvPr/>
        </p:nvSpPr>
        <p:spPr>
          <a:xfrm>
            <a:off x="814949" y="3146035"/>
            <a:ext cx="9144000" cy="457200"/>
          </a:xfrm>
          <a:prstGeom prst="rect">
            <a:avLst/>
          </a:prstGeom>
          <a:noFill/>
        </p:spPr>
        <p:txBody>
          <a:bodyPr wrap="square" anchor="ctr"/>
          <a:lstStyle/>
          <a:p>
            <a:r>
              <a:rPr sz="1500" i="1" dirty="0">
                <a:solidFill>
                  <a:srgbClr val="F0D3D8"/>
                </a:solidFill>
                <a:latin typeface="Calibri"/>
                <a:ea typeface="Calibri"/>
                <a:cs typeface="Calibri"/>
              </a:rPr>
              <a:t>How can Bell entanglement be routed reliably across a heterogeneous SATQN?</a:t>
            </a:r>
          </a:p>
        </p:txBody>
      </p:sp>
    </p:spTree>
    <p:extLst>
      <p:ext uri="{BB962C8B-B14F-4D97-AF65-F5344CB8AC3E}">
        <p14:creationId xmlns:p14="http://schemas.microsoft.com/office/powerpoint/2010/main" val="91088339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3D358C-F16C-44C6-F292-BFA8FC529C35}"/>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6E3EDACE-CDA6-AEE7-A6DB-A087BCE05489}"/>
              </a:ext>
            </a:extLst>
          </p:cNvPr>
          <p:cNvSpPr>
            <a:spLocks noGrp="1"/>
          </p:cNvSpPr>
          <p:nvPr/>
        </p:nvSpPr>
        <p:spPr>
          <a:xfrm>
            <a:off x="0" y="0"/>
            <a:ext cx="1554480" cy="6858000"/>
          </a:xfrm>
          <a:prstGeom prst="rect">
            <a:avLst/>
          </a:prstGeom>
          <a:solidFill>
            <a:srgbClr val="A42037"/>
          </a:solidFill>
        </p:spPr>
        <p:txBody>
          <a:bodyPr/>
          <a:lstStyle/>
          <a:p>
            <a:endParaRPr/>
          </a:p>
        </p:txBody>
      </p:sp>
      <p:sp>
        <p:nvSpPr>
          <p:cNvPr id="6" name="Shape 4">
            <a:extLst>
              <a:ext uri="{FF2B5EF4-FFF2-40B4-BE49-F238E27FC236}">
                <a16:creationId xmlns:a16="http://schemas.microsoft.com/office/drawing/2014/main" id="{07F4BB91-3222-B02E-D2F4-209F720A577E}"/>
              </a:ext>
            </a:extLst>
          </p:cNvPr>
          <p:cNvSpPr>
            <a:spLocks noGrp="1"/>
          </p:cNvSpPr>
          <p:nvPr/>
        </p:nvSpPr>
        <p:spPr>
          <a:xfrm>
            <a:off x="109728" y="2271387"/>
            <a:ext cx="1335024" cy="512064"/>
          </a:xfrm>
          <a:prstGeom prst="roundRect">
            <a:avLst>
              <a:gd name="adj" fmla="val 14286"/>
            </a:avLst>
          </a:prstGeom>
          <a:solidFill>
            <a:srgbClr val="FFFFFF"/>
          </a:solidFill>
        </p:spPr>
        <p:txBody>
          <a:bodyPr/>
          <a:lstStyle/>
          <a:p>
            <a:endParaRPr/>
          </a:p>
        </p:txBody>
      </p:sp>
      <p:sp>
        <p:nvSpPr>
          <p:cNvPr id="4" name="Text 2">
            <a:extLst>
              <a:ext uri="{FF2B5EF4-FFF2-40B4-BE49-F238E27FC236}">
                <a16:creationId xmlns:a16="http://schemas.microsoft.com/office/drawing/2014/main" id="{38614804-3531-3052-E1B9-724BA9F5B7C8}"/>
              </a:ext>
            </a:extLst>
          </p:cNvPr>
          <p:cNvSpPr>
            <a:spLocks noGrp="1"/>
          </p:cNvSpPr>
          <p:nvPr/>
        </p:nvSpPr>
        <p:spPr>
          <a:xfrm>
            <a:off x="182880" y="1399032"/>
            <a:ext cx="1225296" cy="512064"/>
          </a:xfrm>
          <a:prstGeom prst="rect">
            <a:avLst/>
          </a:prstGeom>
          <a:noFill/>
        </p:spPr>
        <p:txBody>
          <a:bodyPr wrap="square" anchor="ctr"/>
          <a:lstStyle/>
          <a:p>
            <a:r>
              <a:rPr lang="en-US" sz="1250" dirty="0">
                <a:solidFill>
                  <a:srgbClr val="EACBD1"/>
                </a:solidFill>
                <a:latin typeface="Calibri"/>
                <a:cs typeface="Calibri"/>
              </a:rPr>
              <a:t>Introduction</a:t>
            </a:r>
            <a:endParaRPr sz="1250" dirty="0">
              <a:solidFill>
                <a:srgbClr val="EACBD1"/>
              </a:solidFill>
              <a:latin typeface="Calibri"/>
              <a:cs typeface="Calibri"/>
            </a:endParaRPr>
          </a:p>
        </p:txBody>
      </p:sp>
      <p:sp>
        <p:nvSpPr>
          <p:cNvPr id="5" name="Text 3">
            <a:extLst>
              <a:ext uri="{FF2B5EF4-FFF2-40B4-BE49-F238E27FC236}">
                <a16:creationId xmlns:a16="http://schemas.microsoft.com/office/drawing/2014/main" id="{9A8BF935-5A30-FC6C-8713-6BD10168B343}"/>
              </a:ext>
            </a:extLst>
          </p:cNvPr>
          <p:cNvSpPr>
            <a:spLocks noGrp="1"/>
          </p:cNvSpPr>
          <p:nvPr/>
        </p:nvSpPr>
        <p:spPr>
          <a:xfrm>
            <a:off x="182880" y="2267712"/>
            <a:ext cx="1225296" cy="512064"/>
          </a:xfrm>
          <a:prstGeom prst="rect">
            <a:avLst/>
          </a:prstGeom>
          <a:noFill/>
        </p:spPr>
        <p:txBody>
          <a:bodyPr wrap="square" anchor="ctr"/>
          <a:lstStyle/>
          <a:p>
            <a:r>
              <a:rPr sz="1250" b="1" dirty="0">
                <a:solidFill>
                  <a:srgbClr val="A42037"/>
                </a:solidFill>
                <a:latin typeface="Calibri"/>
                <a:cs typeface="Calibri"/>
              </a:rPr>
              <a:t>Bell</a:t>
            </a:r>
            <a:r>
              <a:rPr sz="1250" dirty="0">
                <a:solidFill>
                  <a:srgbClr val="EACBD1"/>
                </a:solidFill>
                <a:latin typeface="Calibri"/>
                <a:ea typeface="Calibri"/>
                <a:cs typeface="Calibri"/>
              </a:rPr>
              <a:t> </a:t>
            </a:r>
            <a:r>
              <a:rPr sz="1250" b="1" dirty="0">
                <a:solidFill>
                  <a:srgbClr val="A42037"/>
                </a:solidFill>
                <a:latin typeface="Calibri"/>
                <a:cs typeface="Calibri"/>
              </a:rPr>
              <a:t>Routing</a:t>
            </a:r>
          </a:p>
        </p:txBody>
      </p:sp>
      <p:sp>
        <p:nvSpPr>
          <p:cNvPr id="7" name="Text 5">
            <a:extLst>
              <a:ext uri="{FF2B5EF4-FFF2-40B4-BE49-F238E27FC236}">
                <a16:creationId xmlns:a16="http://schemas.microsoft.com/office/drawing/2014/main" id="{28226EB5-2047-094F-CF99-11FA8536BEEA}"/>
              </a:ext>
            </a:extLst>
          </p:cNvPr>
          <p:cNvSpPr>
            <a:spLocks noGrp="1"/>
          </p:cNvSpPr>
          <p:nvPr/>
        </p:nvSpPr>
        <p:spPr>
          <a:xfrm>
            <a:off x="182880" y="3136392"/>
            <a:ext cx="1225296" cy="512064"/>
          </a:xfrm>
          <a:prstGeom prst="rect">
            <a:avLst/>
          </a:prstGeom>
          <a:noFill/>
        </p:spPr>
        <p:txBody>
          <a:bodyPr wrap="square" anchor="ctr"/>
          <a:lstStyle/>
          <a:p>
            <a:r>
              <a:rPr sz="1250" dirty="0">
                <a:solidFill>
                  <a:srgbClr val="EACBD1"/>
                </a:solidFill>
                <a:latin typeface="Calibri"/>
                <a:ea typeface="Calibri"/>
                <a:cs typeface="Calibri"/>
              </a:rPr>
              <a:t>Bell + GHZ</a:t>
            </a:r>
          </a:p>
        </p:txBody>
      </p:sp>
      <p:sp>
        <p:nvSpPr>
          <p:cNvPr id="8" name="Text 6">
            <a:extLst>
              <a:ext uri="{FF2B5EF4-FFF2-40B4-BE49-F238E27FC236}">
                <a16:creationId xmlns:a16="http://schemas.microsoft.com/office/drawing/2014/main" id="{B2EA35CD-CA92-85DF-A948-A0945454C053}"/>
              </a:ext>
            </a:extLst>
          </p:cNvPr>
          <p:cNvSpPr>
            <a:spLocks noGrp="1"/>
          </p:cNvSpPr>
          <p:nvPr/>
        </p:nvSpPr>
        <p:spPr>
          <a:xfrm>
            <a:off x="182880" y="4005072"/>
            <a:ext cx="1225296" cy="512064"/>
          </a:xfrm>
          <a:prstGeom prst="rect">
            <a:avLst/>
          </a:prstGeom>
          <a:noFill/>
        </p:spPr>
        <p:txBody>
          <a:bodyPr wrap="square" anchor="ctr"/>
          <a:lstStyle/>
          <a:p>
            <a:r>
              <a:rPr sz="1250">
                <a:solidFill>
                  <a:srgbClr val="EACBD1"/>
                </a:solidFill>
                <a:latin typeface="Calibri"/>
                <a:ea typeface="Calibri"/>
                <a:cs typeface="Calibri"/>
              </a:rPr>
              <a:t>Planning</a:t>
            </a:r>
          </a:p>
        </p:txBody>
      </p:sp>
      <p:sp>
        <p:nvSpPr>
          <p:cNvPr id="9" name="Text 7">
            <a:extLst>
              <a:ext uri="{FF2B5EF4-FFF2-40B4-BE49-F238E27FC236}">
                <a16:creationId xmlns:a16="http://schemas.microsoft.com/office/drawing/2014/main" id="{9E2D11B8-9C79-D599-75DC-442D944779F3}"/>
              </a:ext>
            </a:extLst>
          </p:cNvPr>
          <p:cNvSpPr>
            <a:spLocks noGrp="1"/>
          </p:cNvSpPr>
          <p:nvPr/>
        </p:nvSpPr>
        <p:spPr>
          <a:xfrm>
            <a:off x="182880" y="4873752"/>
            <a:ext cx="1225296" cy="512064"/>
          </a:xfrm>
          <a:prstGeom prst="rect">
            <a:avLst/>
          </a:prstGeom>
          <a:noFill/>
        </p:spPr>
        <p:txBody>
          <a:bodyPr wrap="square" anchor="ctr"/>
          <a:lstStyle/>
          <a:p>
            <a:r>
              <a:rPr lang="en-US" sz="1250" dirty="0">
                <a:solidFill>
                  <a:srgbClr val="EACBD1"/>
                </a:solidFill>
                <a:latin typeface="Calibri"/>
                <a:ea typeface="Calibri"/>
                <a:cs typeface="Calibri"/>
              </a:rPr>
              <a:t>Conclusion</a:t>
            </a:r>
            <a:endParaRPr sz="1250" dirty="0">
              <a:solidFill>
                <a:srgbClr val="EACBD1"/>
              </a:solidFill>
              <a:latin typeface="Calibri"/>
              <a:ea typeface="Calibri"/>
              <a:cs typeface="Calibri"/>
            </a:endParaRPr>
          </a:p>
        </p:txBody>
      </p:sp>
      <p:sp>
        <p:nvSpPr>
          <p:cNvPr id="10" name="Text 8">
            <a:extLst>
              <a:ext uri="{FF2B5EF4-FFF2-40B4-BE49-F238E27FC236}">
                <a16:creationId xmlns:a16="http://schemas.microsoft.com/office/drawing/2014/main" id="{B5CEB76F-587B-DE0B-50D6-39E9F130B3BA}"/>
              </a:ext>
            </a:extLst>
          </p:cNvPr>
          <p:cNvSpPr>
            <a:spLocks noGrp="1"/>
          </p:cNvSpPr>
          <p:nvPr/>
        </p:nvSpPr>
        <p:spPr>
          <a:xfrm>
            <a:off x="2011680" y="347472"/>
            <a:ext cx="9677095" cy="292608"/>
          </a:xfrm>
          <a:prstGeom prst="rect">
            <a:avLst/>
          </a:prstGeom>
          <a:noFill/>
        </p:spPr>
        <p:txBody>
          <a:bodyPr wrap="none" anchor="ctr"/>
          <a:lstStyle/>
          <a:p>
            <a:r>
              <a:rPr lang="en-US" sz="1200" b="1" spc="100" dirty="0">
                <a:solidFill>
                  <a:srgbClr val="A42037"/>
                </a:solidFill>
                <a:latin typeface="Calibri"/>
                <a:ea typeface="Calibri"/>
                <a:cs typeface="Calibri"/>
              </a:rPr>
              <a:t>BELL ROUTING</a:t>
            </a:r>
            <a:endParaRPr sz="1200" b="1" spc="100" dirty="0">
              <a:solidFill>
                <a:srgbClr val="A42037"/>
              </a:solidFill>
              <a:latin typeface="Calibri"/>
              <a:ea typeface="Calibri"/>
              <a:cs typeface="Calibri"/>
            </a:endParaRPr>
          </a:p>
        </p:txBody>
      </p:sp>
      <p:sp>
        <p:nvSpPr>
          <p:cNvPr id="26" name="Text 24">
            <a:extLst>
              <a:ext uri="{FF2B5EF4-FFF2-40B4-BE49-F238E27FC236}">
                <a16:creationId xmlns:a16="http://schemas.microsoft.com/office/drawing/2014/main" id="{D1A06E42-BDD7-EDCC-0779-CCA3D6CD85FD}"/>
              </a:ext>
            </a:extLst>
          </p:cNvPr>
          <p:cNvSpPr>
            <a:spLocks noGrp="1"/>
          </p:cNvSpPr>
          <p:nvPr/>
        </p:nvSpPr>
        <p:spPr>
          <a:xfrm>
            <a:off x="11551615" y="6473952"/>
            <a:ext cx="411480" cy="274320"/>
          </a:xfrm>
          <a:prstGeom prst="rect">
            <a:avLst/>
          </a:prstGeom>
          <a:noFill/>
        </p:spPr>
        <p:txBody>
          <a:bodyPr wrap="square" anchor="ctr"/>
          <a:lstStyle/>
          <a:p>
            <a:fld id="{AE4E52CC-50E8-C041-A4A7-4751265F3D3B}" type="slidenum">
              <a:rPr lang="en-US" sz="1000" smtClean="0">
                <a:solidFill>
                  <a:srgbClr val="58595B"/>
                </a:solidFill>
                <a:latin typeface="Calibri"/>
                <a:ea typeface="Calibri"/>
                <a:cs typeface="Calibri"/>
              </a:rPr>
              <a:t>88</a:t>
            </a:fld>
            <a:endParaRPr sz="1000" dirty="0">
              <a:solidFill>
                <a:srgbClr val="58595B"/>
              </a:solidFill>
              <a:latin typeface="Calibri"/>
              <a:ea typeface="Calibri"/>
              <a:cs typeface="Calibri"/>
            </a:endParaRPr>
          </a:p>
        </p:txBody>
      </p:sp>
      <p:sp>
        <p:nvSpPr>
          <p:cNvPr id="25" name="Text 28">
            <a:extLst>
              <a:ext uri="{FF2B5EF4-FFF2-40B4-BE49-F238E27FC236}">
                <a16:creationId xmlns:a16="http://schemas.microsoft.com/office/drawing/2014/main" id="{57AC4719-55FC-96EE-7349-5CA7F2A6A325}"/>
              </a:ext>
            </a:extLst>
          </p:cNvPr>
          <p:cNvSpPr/>
          <p:nvPr/>
        </p:nvSpPr>
        <p:spPr>
          <a:xfrm>
            <a:off x="2011680" y="6473952"/>
            <a:ext cx="5486400" cy="274320"/>
          </a:xfrm>
          <a:prstGeom prst="rect">
            <a:avLst/>
          </a:prstGeom>
          <a:noFill/>
          <a:ln/>
        </p:spPr>
        <p:txBody>
          <a:bodyPr wrap="square" rtlCol="0" anchor="ctr"/>
          <a:lstStyle/>
          <a:p>
            <a:pPr marL="0" indent="0">
              <a:buNone/>
            </a:pPr>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sp>
        <p:nvSpPr>
          <p:cNvPr id="3" name="Text 9">
            <a:extLst>
              <a:ext uri="{FF2B5EF4-FFF2-40B4-BE49-F238E27FC236}">
                <a16:creationId xmlns:a16="http://schemas.microsoft.com/office/drawing/2014/main" id="{B8C2FAE3-1563-FA35-4C2E-1EA22B37E95F}"/>
              </a:ext>
            </a:extLst>
          </p:cNvPr>
          <p:cNvSpPr>
            <a:spLocks noGrp="1"/>
          </p:cNvSpPr>
          <p:nvPr/>
        </p:nvSpPr>
        <p:spPr>
          <a:xfrm>
            <a:off x="2011680" y="621792"/>
            <a:ext cx="9677095" cy="658368"/>
          </a:xfrm>
          <a:prstGeom prst="rect">
            <a:avLst/>
          </a:prstGeom>
          <a:noFill/>
        </p:spPr>
        <p:txBody>
          <a:bodyPr wrap="square" anchor="ctr"/>
          <a:lstStyle/>
          <a:p>
            <a:r>
              <a:rPr sz="3000" b="1" dirty="0">
                <a:solidFill>
                  <a:srgbClr val="231F20"/>
                </a:solidFill>
                <a:latin typeface="Cambria"/>
                <a:ea typeface="Cambria"/>
                <a:cs typeface="Cambria"/>
              </a:rPr>
              <a:t>Routing decisions are coupled across time</a:t>
            </a:r>
          </a:p>
        </p:txBody>
      </p:sp>
      <mc:AlternateContent xmlns:mc="http://schemas.openxmlformats.org/markup-compatibility/2006" xmlns:a14="http://schemas.microsoft.com/office/drawing/2010/main">
        <mc:Choice Requires="a14">
          <p:sp>
            <p:nvSpPr>
              <p:cNvPr id="11" name="Content Placeholder 8">
                <a:extLst>
                  <a:ext uri="{FF2B5EF4-FFF2-40B4-BE49-F238E27FC236}">
                    <a16:creationId xmlns:a16="http://schemas.microsoft.com/office/drawing/2014/main" id="{47342AB8-868C-F960-3FEA-45CA0302DE64}"/>
                  </a:ext>
                </a:extLst>
              </p:cNvPr>
              <p:cNvSpPr txBox="1">
                <a:spLocks/>
              </p:cNvSpPr>
              <p:nvPr/>
            </p:nvSpPr>
            <p:spPr>
              <a:xfrm>
                <a:off x="2011680" y="1466403"/>
                <a:ext cx="4756982" cy="4407408"/>
              </a:xfrm>
            </p:spPr>
            <p:txBody>
              <a:bodyPr/>
              <a:lstStyle>
                <a:lvl1pPr marL="342900" indent="-342900" algn="l" defTabSz="914400">
                  <a:spcBef>
                    <a:spcPct val="20000"/>
                  </a:spcBef>
                  <a:buFont typeface="Arial"/>
                  <a:buChar char="•"/>
                  <a:defRPr sz="3200" kern="1200">
                    <a:solidFill>
                      <a:schemeClr val="tx1"/>
                    </a:solidFill>
                    <a:latin typeface="+mn-lt"/>
                    <a:ea typeface="+mn-lt"/>
                    <a:cs typeface="+mn-lt"/>
                  </a:defRPr>
                </a:lvl1pPr>
                <a:lvl2pPr marL="742950" indent="-285750" algn="l" defTabSz="914400">
                  <a:spcBef>
                    <a:spcPct val="20000"/>
                  </a:spcBef>
                  <a:buFont typeface="Arial"/>
                  <a:buChar char="–"/>
                  <a:defRPr sz="2800" kern="1200">
                    <a:solidFill>
                      <a:schemeClr val="tx1"/>
                    </a:solidFill>
                    <a:latin typeface="+mn-lt"/>
                    <a:ea typeface="+mn-lt"/>
                    <a:cs typeface="+mn-lt"/>
                  </a:defRPr>
                </a:lvl2pPr>
                <a:lvl3pPr marL="1143000" indent="-228600" algn="l" defTabSz="914400">
                  <a:spcBef>
                    <a:spcPct val="20000"/>
                  </a:spcBef>
                  <a:buFont typeface="Arial"/>
                  <a:buChar char="•"/>
                  <a:defRPr sz="2400" kern="1200">
                    <a:solidFill>
                      <a:schemeClr val="tx1"/>
                    </a:solidFill>
                    <a:latin typeface="+mn-lt"/>
                    <a:ea typeface="+mn-lt"/>
                    <a:cs typeface="+mn-lt"/>
                  </a:defRPr>
                </a:lvl3pPr>
                <a:lvl4pPr marL="1600200" indent="-228600" algn="l" defTabSz="914400">
                  <a:spcBef>
                    <a:spcPct val="20000"/>
                  </a:spcBef>
                  <a:buFont typeface="Arial"/>
                  <a:buChar char="–"/>
                  <a:defRPr sz="2000" kern="1200">
                    <a:solidFill>
                      <a:schemeClr val="tx1"/>
                    </a:solidFill>
                    <a:latin typeface="+mn-lt"/>
                    <a:ea typeface="+mn-lt"/>
                    <a:cs typeface="+mn-lt"/>
                  </a:defRPr>
                </a:lvl4pPr>
                <a:lvl5pPr marL="2057400" indent="-228600" algn="l" defTabSz="914400">
                  <a:spcBef>
                    <a:spcPct val="20000"/>
                  </a:spcBef>
                  <a:buFont typeface="Arial"/>
                  <a:buChar char="»"/>
                  <a:defRPr sz="2000" kern="1200">
                    <a:solidFill>
                      <a:schemeClr val="tx1"/>
                    </a:solidFill>
                    <a:latin typeface="+mn-lt"/>
                    <a:ea typeface="+mn-lt"/>
                    <a:cs typeface="+mn-lt"/>
                  </a:defRPr>
                </a:lvl5pPr>
                <a:lvl6pPr marL="2514600" indent="-228600" algn="l" defTabSz="914400">
                  <a:spcBef>
                    <a:spcPct val="20000"/>
                  </a:spcBef>
                  <a:buFont typeface="Arial"/>
                  <a:buChar char="•"/>
                  <a:defRPr sz="2000" kern="1200">
                    <a:solidFill>
                      <a:schemeClr val="tx1"/>
                    </a:solidFill>
                    <a:latin typeface="+mn-lt"/>
                    <a:ea typeface="+mn-lt"/>
                    <a:cs typeface="+mn-lt"/>
                  </a:defRPr>
                </a:lvl6pPr>
                <a:lvl7pPr marL="2971800" indent="-228600" algn="l" defTabSz="914400">
                  <a:spcBef>
                    <a:spcPct val="20000"/>
                  </a:spcBef>
                  <a:buFont typeface="Arial"/>
                  <a:buChar char="•"/>
                  <a:defRPr sz="2000" kern="1200">
                    <a:solidFill>
                      <a:schemeClr val="tx1"/>
                    </a:solidFill>
                    <a:latin typeface="+mn-lt"/>
                    <a:ea typeface="+mn-lt"/>
                    <a:cs typeface="+mn-lt"/>
                  </a:defRPr>
                </a:lvl7pPr>
                <a:lvl8pPr marL="3429000" indent="-228600" algn="l" defTabSz="914400">
                  <a:spcBef>
                    <a:spcPct val="20000"/>
                  </a:spcBef>
                  <a:buFont typeface="Arial"/>
                  <a:buChar char="•"/>
                  <a:defRPr sz="2000" kern="1200">
                    <a:solidFill>
                      <a:schemeClr val="tx1"/>
                    </a:solidFill>
                    <a:latin typeface="+mn-lt"/>
                    <a:ea typeface="+mn-lt"/>
                    <a:cs typeface="+mn-lt"/>
                  </a:defRPr>
                </a:lvl8pPr>
                <a:lvl9pPr marL="3886200" indent="-228600" algn="l" defTabSz="914400">
                  <a:spcBef>
                    <a:spcPct val="20000"/>
                  </a:spcBef>
                  <a:buFont typeface="Arial"/>
                  <a:buChar char="•"/>
                  <a:defRPr sz="2000" kern="1200">
                    <a:solidFill>
                      <a:schemeClr val="tx1"/>
                    </a:solidFill>
                    <a:latin typeface="+mn-lt"/>
                    <a:ea typeface="+mn-lt"/>
                    <a:cs typeface="+mn-lt"/>
                  </a:defRPr>
                </a:lvl9pPr>
              </a:lstStyle>
              <a:p>
                <a:pPr>
                  <a:spcAft>
                    <a:spcPts val="1400"/>
                  </a:spcAft>
                  <a:buSzPct val="100000"/>
                </a:pPr>
                <a:r>
                  <a:rPr lang="en-US" sz="1800" dirty="0">
                    <a:solidFill>
                      <a:srgbClr val="231F20"/>
                    </a:solidFill>
                    <a:latin typeface="Calibri" pitchFamily="34" charset="0"/>
                    <a:ea typeface="Calibri" pitchFamily="34" charset="-122"/>
                    <a:cs typeface="Calibri" pitchFamily="34" charset="-120"/>
                  </a:rPr>
                  <a:t>We have 𝐾 source-destination pairs of terrestrial base stations. Each pair is denoted by a tuple </a:t>
                </a:r>
                <a14:m>
                  <m:oMath xmlns:m="http://schemas.openxmlformats.org/officeDocument/2006/math">
                    <m:r>
                      <m:rPr>
                        <m:sty m:val="p"/>
                      </m:rPr>
                      <a:rPr lang="en-US" sz="1800" b="0" i="1">
                        <a:solidFill>
                          <a:srgbClr val="231F20"/>
                        </a:solidFill>
                        <a:latin typeface="Cambria Math" panose="02040503050406030204" pitchFamily="18" charset="0"/>
                        <a:ea typeface="Calibri" pitchFamily="34" charset="-122"/>
                        <a:cs typeface="Calibri" pitchFamily="34" charset="-120"/>
                      </a:rPr>
                      <m:t>k</m:t>
                    </m:r>
                    <m:r>
                      <a:rPr lang="en-US" sz="1800" b="0">
                        <a:solidFill>
                          <a:srgbClr val="231F20"/>
                        </a:solidFill>
                        <a:latin typeface="Cambria Math" panose="02040503050406030204" pitchFamily="18" charset="0"/>
                        <a:ea typeface="Calibri" pitchFamily="34" charset="-122"/>
                        <a:cs typeface="Calibri" pitchFamily="34" charset="-120"/>
                      </a:rPr>
                      <m:t>=</m:t>
                    </m:r>
                    <m:d>
                      <m:dPr>
                        <m:ctrlPr>
                          <a:rPr lang="en-US" sz="1800" b="0" i="1">
                            <a:solidFill>
                              <a:srgbClr val="231F20"/>
                            </a:solidFill>
                            <a:latin typeface="Cambria Math" panose="02040503050406030204" pitchFamily="18" charset="0"/>
                            <a:ea typeface="Calibri" pitchFamily="34" charset="-122"/>
                            <a:cs typeface="Calibri" pitchFamily="34" charset="-120"/>
                          </a:rPr>
                        </m:ctrlPr>
                      </m:dPr>
                      <m:e>
                        <m:sSub>
                          <m:sSubPr>
                            <m:ctrlPr>
                              <a:rPr lang="en-US" sz="1800" b="0" i="1">
                                <a:solidFill>
                                  <a:srgbClr val="231F20"/>
                                </a:solidFill>
                                <a:latin typeface="Cambria Math" panose="02040503050406030204" pitchFamily="18" charset="0"/>
                                <a:ea typeface="Calibri" pitchFamily="34" charset="-122"/>
                                <a:cs typeface="Calibri" pitchFamily="34" charset="-120"/>
                              </a:rPr>
                            </m:ctrlPr>
                          </m:sSubPr>
                          <m:e>
                            <m:r>
                              <m:rPr>
                                <m:sty m:val="p"/>
                              </m:rPr>
                              <a:rPr lang="en-US" sz="1800" b="0" i="1">
                                <a:solidFill>
                                  <a:srgbClr val="231F20"/>
                                </a:solidFill>
                                <a:latin typeface="Cambria Math" panose="02040503050406030204" pitchFamily="18" charset="0"/>
                                <a:ea typeface="Calibri" pitchFamily="34" charset="-122"/>
                                <a:cs typeface="Calibri" pitchFamily="34" charset="-120"/>
                              </a:rPr>
                              <m:t>Q</m:t>
                            </m:r>
                          </m:e>
                          <m:sub>
                            <m:d>
                              <m:dPr>
                                <m:ctrlPr>
                                  <a:rPr lang="en-US" sz="1800" b="0" i="1">
                                    <a:solidFill>
                                      <a:srgbClr val="231F20"/>
                                    </a:solidFill>
                                    <a:latin typeface="Cambria Math" panose="02040503050406030204" pitchFamily="18" charset="0"/>
                                    <a:ea typeface="Calibri" pitchFamily="34" charset="-122"/>
                                    <a:cs typeface="Calibri" pitchFamily="34" charset="-120"/>
                                  </a:rPr>
                                </m:ctrlPr>
                              </m:dPr>
                              <m:e>
                                <m:r>
                                  <m:rPr>
                                    <m:sty m:val="p"/>
                                  </m:rPr>
                                  <a:rPr lang="en-US" sz="1800" b="0" i="1">
                                    <a:solidFill>
                                      <a:srgbClr val="231F20"/>
                                    </a:solidFill>
                                    <a:latin typeface="Cambria Math" panose="02040503050406030204" pitchFamily="18" charset="0"/>
                                    <a:ea typeface="Calibri" pitchFamily="34" charset="-122"/>
                                    <a:cs typeface="Calibri" pitchFamily="34" charset="-120"/>
                                  </a:rPr>
                                  <m:t>s</m:t>
                                </m:r>
                                <m:d>
                                  <m:dPr>
                                    <m:ctrlPr>
                                      <a:rPr lang="en-US" sz="1800" b="0" i="1">
                                        <a:solidFill>
                                          <a:srgbClr val="231F20"/>
                                        </a:solidFill>
                                        <a:latin typeface="Cambria Math" panose="02040503050406030204" pitchFamily="18" charset="0"/>
                                        <a:ea typeface="Calibri" pitchFamily="34" charset="-122"/>
                                        <a:cs typeface="Calibri" pitchFamily="34" charset="-120"/>
                                      </a:rPr>
                                    </m:ctrlPr>
                                  </m:dPr>
                                  <m:e>
                                    <m:r>
                                      <m:rPr>
                                        <m:sty m:val="p"/>
                                      </m:rPr>
                                      <a:rPr lang="en-US" sz="1800" b="0" i="1">
                                        <a:solidFill>
                                          <a:srgbClr val="231F20"/>
                                        </a:solidFill>
                                        <a:latin typeface="Cambria Math" panose="02040503050406030204" pitchFamily="18" charset="0"/>
                                        <a:ea typeface="Calibri" pitchFamily="34" charset="-122"/>
                                        <a:cs typeface="Calibri" pitchFamily="34" charset="-120"/>
                                      </a:rPr>
                                      <m:t>k</m:t>
                                    </m:r>
                                  </m:e>
                                </m:d>
                              </m:e>
                            </m:d>
                          </m:sub>
                        </m:sSub>
                        <m:r>
                          <a:rPr lang="en-US" sz="1800" b="0">
                            <a:solidFill>
                              <a:srgbClr val="231F20"/>
                            </a:solidFill>
                            <a:latin typeface="Cambria Math" panose="02040503050406030204" pitchFamily="18" charset="0"/>
                            <a:ea typeface="Calibri" pitchFamily="34" charset="-122"/>
                            <a:cs typeface="Calibri" pitchFamily="34" charset="-120"/>
                          </a:rPr>
                          <m:t>,</m:t>
                        </m:r>
                        <m:sSub>
                          <m:sSubPr>
                            <m:ctrlPr>
                              <a:rPr lang="en-US" sz="1800" b="0" i="1">
                                <a:solidFill>
                                  <a:srgbClr val="231F20"/>
                                </a:solidFill>
                                <a:latin typeface="Cambria Math" panose="02040503050406030204" pitchFamily="18" charset="0"/>
                                <a:ea typeface="Calibri" pitchFamily="34" charset="-122"/>
                                <a:cs typeface="Calibri" pitchFamily="34" charset="-120"/>
                              </a:rPr>
                            </m:ctrlPr>
                          </m:sSubPr>
                          <m:e>
                            <m:r>
                              <m:rPr>
                                <m:sty m:val="p"/>
                              </m:rPr>
                              <a:rPr lang="en-US" sz="1800" b="0" i="1">
                                <a:solidFill>
                                  <a:srgbClr val="231F20"/>
                                </a:solidFill>
                                <a:latin typeface="Cambria Math" panose="02040503050406030204" pitchFamily="18" charset="0"/>
                                <a:ea typeface="Calibri" pitchFamily="34" charset="-122"/>
                                <a:cs typeface="Calibri" pitchFamily="34" charset="-120"/>
                              </a:rPr>
                              <m:t>Q</m:t>
                            </m:r>
                          </m:e>
                          <m:sub>
                            <m:d>
                              <m:dPr>
                                <m:ctrlPr>
                                  <a:rPr lang="en-US" sz="1800" b="0" i="1">
                                    <a:solidFill>
                                      <a:srgbClr val="231F20"/>
                                    </a:solidFill>
                                    <a:latin typeface="Cambria Math" panose="02040503050406030204" pitchFamily="18" charset="0"/>
                                    <a:ea typeface="Calibri" pitchFamily="34" charset="-122"/>
                                    <a:cs typeface="Calibri" pitchFamily="34" charset="-120"/>
                                  </a:rPr>
                                </m:ctrlPr>
                              </m:dPr>
                              <m:e>
                                <m:r>
                                  <m:rPr>
                                    <m:sty m:val="p"/>
                                  </m:rPr>
                                  <a:rPr lang="en-US" sz="1800" b="0" i="1">
                                    <a:solidFill>
                                      <a:srgbClr val="231F20"/>
                                    </a:solidFill>
                                    <a:latin typeface="Cambria Math" panose="02040503050406030204" pitchFamily="18" charset="0"/>
                                    <a:ea typeface="Calibri" pitchFamily="34" charset="-122"/>
                                    <a:cs typeface="Calibri" pitchFamily="34" charset="-120"/>
                                  </a:rPr>
                                  <m:t>d</m:t>
                                </m:r>
                                <m:d>
                                  <m:dPr>
                                    <m:ctrlPr>
                                      <a:rPr lang="en-US" sz="1800" b="0" i="1">
                                        <a:solidFill>
                                          <a:srgbClr val="231F20"/>
                                        </a:solidFill>
                                        <a:latin typeface="Cambria Math" panose="02040503050406030204" pitchFamily="18" charset="0"/>
                                        <a:ea typeface="Calibri" pitchFamily="34" charset="-122"/>
                                        <a:cs typeface="Calibri" pitchFamily="34" charset="-120"/>
                                      </a:rPr>
                                    </m:ctrlPr>
                                  </m:dPr>
                                  <m:e>
                                    <m:r>
                                      <m:rPr>
                                        <m:sty m:val="p"/>
                                      </m:rPr>
                                      <a:rPr lang="en-US" sz="1800" b="0" i="1">
                                        <a:solidFill>
                                          <a:srgbClr val="231F20"/>
                                        </a:solidFill>
                                        <a:latin typeface="Cambria Math" panose="02040503050406030204" pitchFamily="18" charset="0"/>
                                        <a:ea typeface="Calibri" pitchFamily="34" charset="-122"/>
                                        <a:cs typeface="Calibri" pitchFamily="34" charset="-120"/>
                                      </a:rPr>
                                      <m:t>k</m:t>
                                    </m:r>
                                  </m:e>
                                </m:d>
                              </m:e>
                            </m:d>
                          </m:sub>
                        </m:sSub>
                      </m:e>
                    </m:d>
                  </m:oMath>
                </a14:m>
                <a:endParaRPr lang="en-US" sz="1800" dirty="0">
                  <a:solidFill>
                    <a:srgbClr val="231F20"/>
                  </a:solidFill>
                  <a:latin typeface="Calibri" pitchFamily="34" charset="0"/>
                  <a:ea typeface="Calibri" pitchFamily="34" charset="-122"/>
                  <a:cs typeface="Calibri" pitchFamily="34" charset="-120"/>
                </a:endParaRPr>
              </a:p>
              <a:p>
                <a:pPr>
                  <a:spcAft>
                    <a:spcPts val="1400"/>
                  </a:spcAft>
                  <a:buSzPct val="100000"/>
                </a:pPr>
                <a:r>
                  <a:rPr lang="en-US" sz="1800" dirty="0">
                    <a:solidFill>
                      <a:srgbClr val="231F20"/>
                    </a:solidFill>
                    <a:latin typeface="Calibri" pitchFamily="34" charset="0"/>
                    <a:ea typeface="Calibri" pitchFamily="34" charset="-122"/>
                    <a:cs typeface="Calibri" pitchFamily="34" charset="-120"/>
                  </a:rPr>
                  <a:t>Each pair requests quantum entanglement</a:t>
                </a:r>
              </a:p>
              <a:p>
                <a:pPr>
                  <a:spcAft>
                    <a:spcPts val="1400"/>
                  </a:spcAft>
                  <a:buSzPct val="100000"/>
                </a:pPr>
                <a:r>
                  <a:rPr lang="en-US" sz="1800" dirty="0">
                    <a:solidFill>
                      <a:srgbClr val="231F20"/>
                    </a:solidFill>
                    <a:latin typeface="Calibri" pitchFamily="34" charset="0"/>
                    <a:ea typeface="Calibri" pitchFamily="34" charset="-122"/>
                    <a:cs typeface="Calibri" pitchFamily="34" charset="-120"/>
                  </a:rPr>
                  <a:t>Goal: Maximize SATQN throughput (i.e., end-to-end entanglement generation rate, EGR)</a:t>
                </a:r>
              </a:p>
              <a:p>
                <a:endParaRPr lang="en-US" sz="2000" dirty="0"/>
              </a:p>
            </p:txBody>
          </p:sp>
        </mc:Choice>
        <mc:Fallback xmlns="">
          <p:sp>
            <p:nvSpPr>
              <p:cNvPr id="11" name="Content Placeholder 8">
                <a:extLst>
                  <a:ext uri="{FF2B5EF4-FFF2-40B4-BE49-F238E27FC236}">
                    <a16:creationId xmlns:a16="http://schemas.microsoft.com/office/drawing/2014/main" id="{47342AB8-868C-F960-3FEA-45CA0302DE64}"/>
                  </a:ext>
                </a:extLst>
              </p:cNvPr>
              <p:cNvSpPr txBox="1">
                <a:spLocks noRot="1" noChangeAspect="1" noMove="1" noResize="1" noEditPoints="1" noAdjustHandles="1" noChangeArrowheads="1" noChangeShapeType="1" noTextEdit="1"/>
              </p:cNvSpPr>
              <p:nvPr/>
            </p:nvSpPr>
            <p:spPr>
              <a:xfrm>
                <a:off x="2011680" y="1466403"/>
                <a:ext cx="4756982" cy="4407408"/>
              </a:xfrm>
              <a:blipFill>
                <a:blip r:embed="rId3"/>
                <a:stretch>
                  <a:fillRect/>
                </a:stretch>
              </a:blipFill>
            </p:spPr>
            <p:txBody>
              <a:bodyPr/>
              <a:lstStyle/>
              <a:p>
                <a:r>
                  <a:rPr lang="en-US">
                    <a:noFill/>
                  </a:rPr>
                  <a:t> </a:t>
                </a:r>
              </a:p>
            </p:txBody>
          </p:sp>
        </mc:Fallback>
      </mc:AlternateContent>
      <p:pic>
        <p:nvPicPr>
          <p:cNvPr id="12" name="Content Placeholder 15">
            <a:extLst>
              <a:ext uri="{FF2B5EF4-FFF2-40B4-BE49-F238E27FC236}">
                <a16:creationId xmlns:a16="http://schemas.microsoft.com/office/drawing/2014/main" id="{9579963B-0AAD-F701-D354-CDB1B568012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092016" y="1537769"/>
            <a:ext cx="4459599" cy="4408487"/>
          </a:xfrm>
          <a:prstGeom prst="rect">
            <a:avLst/>
          </a:prstGeom>
        </p:spPr>
      </p:pic>
    </p:spTree>
    <p:extLst>
      <p:ext uri="{BB962C8B-B14F-4D97-AF65-F5344CB8AC3E}">
        <p14:creationId xmlns:p14="http://schemas.microsoft.com/office/powerpoint/2010/main" val="73692025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172597-9EF5-A4B7-ECA6-FFD54584F000}"/>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861CB8FA-5D1C-88FE-3886-E62B37283F8C}"/>
              </a:ext>
            </a:extLst>
          </p:cNvPr>
          <p:cNvSpPr>
            <a:spLocks noGrp="1"/>
          </p:cNvSpPr>
          <p:nvPr/>
        </p:nvSpPr>
        <p:spPr>
          <a:xfrm>
            <a:off x="0" y="0"/>
            <a:ext cx="1554480" cy="6858000"/>
          </a:xfrm>
          <a:prstGeom prst="rect">
            <a:avLst/>
          </a:prstGeom>
          <a:solidFill>
            <a:srgbClr val="A42037"/>
          </a:solidFill>
        </p:spPr>
        <p:txBody>
          <a:bodyPr/>
          <a:lstStyle/>
          <a:p>
            <a:endParaRPr/>
          </a:p>
        </p:txBody>
      </p:sp>
      <p:sp>
        <p:nvSpPr>
          <p:cNvPr id="6" name="Shape 4">
            <a:extLst>
              <a:ext uri="{FF2B5EF4-FFF2-40B4-BE49-F238E27FC236}">
                <a16:creationId xmlns:a16="http://schemas.microsoft.com/office/drawing/2014/main" id="{35CD50BE-3463-CA33-D891-657CD4F87977}"/>
              </a:ext>
            </a:extLst>
          </p:cNvPr>
          <p:cNvSpPr>
            <a:spLocks noGrp="1"/>
          </p:cNvSpPr>
          <p:nvPr/>
        </p:nvSpPr>
        <p:spPr>
          <a:xfrm>
            <a:off x="109728" y="2271387"/>
            <a:ext cx="1335024" cy="512064"/>
          </a:xfrm>
          <a:prstGeom prst="roundRect">
            <a:avLst>
              <a:gd name="adj" fmla="val 14286"/>
            </a:avLst>
          </a:prstGeom>
          <a:solidFill>
            <a:srgbClr val="FFFFFF"/>
          </a:solidFill>
        </p:spPr>
        <p:txBody>
          <a:bodyPr/>
          <a:lstStyle/>
          <a:p>
            <a:endParaRPr/>
          </a:p>
        </p:txBody>
      </p:sp>
      <p:sp>
        <p:nvSpPr>
          <p:cNvPr id="4" name="Text 2">
            <a:extLst>
              <a:ext uri="{FF2B5EF4-FFF2-40B4-BE49-F238E27FC236}">
                <a16:creationId xmlns:a16="http://schemas.microsoft.com/office/drawing/2014/main" id="{F196A6C0-0444-DE80-9CE9-046B8D64CEDF}"/>
              </a:ext>
            </a:extLst>
          </p:cNvPr>
          <p:cNvSpPr>
            <a:spLocks noGrp="1"/>
          </p:cNvSpPr>
          <p:nvPr/>
        </p:nvSpPr>
        <p:spPr>
          <a:xfrm>
            <a:off x="182880" y="1399032"/>
            <a:ext cx="1225296" cy="512064"/>
          </a:xfrm>
          <a:prstGeom prst="rect">
            <a:avLst/>
          </a:prstGeom>
          <a:noFill/>
        </p:spPr>
        <p:txBody>
          <a:bodyPr wrap="square" anchor="ctr"/>
          <a:lstStyle/>
          <a:p>
            <a:r>
              <a:rPr lang="en-US" sz="1250" dirty="0">
                <a:solidFill>
                  <a:srgbClr val="EACBD1"/>
                </a:solidFill>
                <a:latin typeface="Calibri"/>
                <a:cs typeface="Calibri"/>
              </a:rPr>
              <a:t>Introduction</a:t>
            </a:r>
            <a:endParaRPr sz="1250" dirty="0">
              <a:solidFill>
                <a:srgbClr val="EACBD1"/>
              </a:solidFill>
              <a:latin typeface="Calibri"/>
              <a:cs typeface="Calibri"/>
            </a:endParaRPr>
          </a:p>
        </p:txBody>
      </p:sp>
      <p:sp>
        <p:nvSpPr>
          <p:cNvPr id="5" name="Text 3">
            <a:extLst>
              <a:ext uri="{FF2B5EF4-FFF2-40B4-BE49-F238E27FC236}">
                <a16:creationId xmlns:a16="http://schemas.microsoft.com/office/drawing/2014/main" id="{75EEB180-960C-9044-A743-7E5C66EBA18D}"/>
              </a:ext>
            </a:extLst>
          </p:cNvPr>
          <p:cNvSpPr>
            <a:spLocks noGrp="1"/>
          </p:cNvSpPr>
          <p:nvPr/>
        </p:nvSpPr>
        <p:spPr>
          <a:xfrm>
            <a:off x="182880" y="2267712"/>
            <a:ext cx="1225296" cy="512064"/>
          </a:xfrm>
          <a:prstGeom prst="rect">
            <a:avLst/>
          </a:prstGeom>
          <a:noFill/>
        </p:spPr>
        <p:txBody>
          <a:bodyPr wrap="square" anchor="ctr"/>
          <a:lstStyle/>
          <a:p>
            <a:r>
              <a:rPr sz="1250" b="1" dirty="0">
                <a:solidFill>
                  <a:srgbClr val="A42037"/>
                </a:solidFill>
                <a:latin typeface="Calibri"/>
                <a:cs typeface="Calibri"/>
              </a:rPr>
              <a:t>Bell</a:t>
            </a:r>
            <a:r>
              <a:rPr sz="1250" dirty="0">
                <a:solidFill>
                  <a:srgbClr val="EACBD1"/>
                </a:solidFill>
                <a:latin typeface="Calibri"/>
                <a:ea typeface="Calibri"/>
                <a:cs typeface="Calibri"/>
              </a:rPr>
              <a:t> </a:t>
            </a:r>
            <a:r>
              <a:rPr sz="1250" b="1" dirty="0">
                <a:solidFill>
                  <a:srgbClr val="A42037"/>
                </a:solidFill>
                <a:latin typeface="Calibri"/>
                <a:cs typeface="Calibri"/>
              </a:rPr>
              <a:t>Routing</a:t>
            </a:r>
          </a:p>
        </p:txBody>
      </p:sp>
      <p:sp>
        <p:nvSpPr>
          <p:cNvPr id="7" name="Text 5">
            <a:extLst>
              <a:ext uri="{FF2B5EF4-FFF2-40B4-BE49-F238E27FC236}">
                <a16:creationId xmlns:a16="http://schemas.microsoft.com/office/drawing/2014/main" id="{6772F816-9391-AC50-FDC5-B73FFC1C0FD6}"/>
              </a:ext>
            </a:extLst>
          </p:cNvPr>
          <p:cNvSpPr>
            <a:spLocks noGrp="1"/>
          </p:cNvSpPr>
          <p:nvPr/>
        </p:nvSpPr>
        <p:spPr>
          <a:xfrm>
            <a:off x="182880" y="3136392"/>
            <a:ext cx="1225296" cy="512064"/>
          </a:xfrm>
          <a:prstGeom prst="rect">
            <a:avLst/>
          </a:prstGeom>
          <a:noFill/>
        </p:spPr>
        <p:txBody>
          <a:bodyPr wrap="square" anchor="ctr"/>
          <a:lstStyle/>
          <a:p>
            <a:r>
              <a:rPr sz="1250" dirty="0">
                <a:solidFill>
                  <a:srgbClr val="EACBD1"/>
                </a:solidFill>
                <a:latin typeface="Calibri"/>
                <a:ea typeface="Calibri"/>
                <a:cs typeface="Calibri"/>
              </a:rPr>
              <a:t>Bell + GHZ</a:t>
            </a:r>
          </a:p>
        </p:txBody>
      </p:sp>
      <p:sp>
        <p:nvSpPr>
          <p:cNvPr id="8" name="Text 6">
            <a:extLst>
              <a:ext uri="{FF2B5EF4-FFF2-40B4-BE49-F238E27FC236}">
                <a16:creationId xmlns:a16="http://schemas.microsoft.com/office/drawing/2014/main" id="{105D552B-D5A1-CD99-8CB1-DDE3E2EC605E}"/>
              </a:ext>
            </a:extLst>
          </p:cNvPr>
          <p:cNvSpPr>
            <a:spLocks noGrp="1"/>
          </p:cNvSpPr>
          <p:nvPr/>
        </p:nvSpPr>
        <p:spPr>
          <a:xfrm>
            <a:off x="182880" y="4005072"/>
            <a:ext cx="1225296" cy="512064"/>
          </a:xfrm>
          <a:prstGeom prst="rect">
            <a:avLst/>
          </a:prstGeom>
          <a:noFill/>
        </p:spPr>
        <p:txBody>
          <a:bodyPr wrap="square" anchor="ctr"/>
          <a:lstStyle/>
          <a:p>
            <a:r>
              <a:rPr sz="1250">
                <a:solidFill>
                  <a:srgbClr val="EACBD1"/>
                </a:solidFill>
                <a:latin typeface="Calibri"/>
                <a:ea typeface="Calibri"/>
                <a:cs typeface="Calibri"/>
              </a:rPr>
              <a:t>Planning</a:t>
            </a:r>
          </a:p>
        </p:txBody>
      </p:sp>
      <p:sp>
        <p:nvSpPr>
          <p:cNvPr id="9" name="Text 7">
            <a:extLst>
              <a:ext uri="{FF2B5EF4-FFF2-40B4-BE49-F238E27FC236}">
                <a16:creationId xmlns:a16="http://schemas.microsoft.com/office/drawing/2014/main" id="{47AFD6A2-C60F-A5BC-8B3B-23ADF1A0BB46}"/>
              </a:ext>
            </a:extLst>
          </p:cNvPr>
          <p:cNvSpPr>
            <a:spLocks noGrp="1"/>
          </p:cNvSpPr>
          <p:nvPr/>
        </p:nvSpPr>
        <p:spPr>
          <a:xfrm>
            <a:off x="182880" y="4873752"/>
            <a:ext cx="1225296" cy="512064"/>
          </a:xfrm>
          <a:prstGeom prst="rect">
            <a:avLst/>
          </a:prstGeom>
          <a:noFill/>
        </p:spPr>
        <p:txBody>
          <a:bodyPr wrap="square" anchor="ctr"/>
          <a:lstStyle/>
          <a:p>
            <a:r>
              <a:rPr lang="en-US" sz="1250" dirty="0">
                <a:solidFill>
                  <a:srgbClr val="EACBD1"/>
                </a:solidFill>
                <a:latin typeface="Calibri"/>
                <a:ea typeface="Calibri"/>
                <a:cs typeface="Calibri"/>
              </a:rPr>
              <a:t>Conclusion</a:t>
            </a:r>
            <a:endParaRPr sz="1250" dirty="0">
              <a:solidFill>
                <a:srgbClr val="EACBD1"/>
              </a:solidFill>
              <a:latin typeface="Calibri"/>
              <a:ea typeface="Calibri"/>
              <a:cs typeface="Calibri"/>
            </a:endParaRPr>
          </a:p>
        </p:txBody>
      </p:sp>
      <p:sp>
        <p:nvSpPr>
          <p:cNvPr id="10" name="Text 8">
            <a:extLst>
              <a:ext uri="{FF2B5EF4-FFF2-40B4-BE49-F238E27FC236}">
                <a16:creationId xmlns:a16="http://schemas.microsoft.com/office/drawing/2014/main" id="{BA25E1A4-74DB-1CD5-EBD3-EA72B9452D0A}"/>
              </a:ext>
            </a:extLst>
          </p:cNvPr>
          <p:cNvSpPr>
            <a:spLocks noGrp="1"/>
          </p:cNvSpPr>
          <p:nvPr/>
        </p:nvSpPr>
        <p:spPr>
          <a:xfrm>
            <a:off x="2011680" y="347472"/>
            <a:ext cx="9677095" cy="292608"/>
          </a:xfrm>
          <a:prstGeom prst="rect">
            <a:avLst/>
          </a:prstGeom>
          <a:noFill/>
        </p:spPr>
        <p:txBody>
          <a:bodyPr wrap="none" anchor="ctr"/>
          <a:lstStyle/>
          <a:p>
            <a:r>
              <a:rPr lang="en-US" sz="1200" b="1" spc="100" dirty="0">
                <a:solidFill>
                  <a:srgbClr val="A42037"/>
                </a:solidFill>
                <a:latin typeface="Calibri"/>
                <a:ea typeface="Calibri"/>
                <a:cs typeface="Calibri"/>
              </a:rPr>
              <a:t>BELL ROUTING</a:t>
            </a:r>
            <a:endParaRPr sz="1200" b="1" spc="100" dirty="0">
              <a:solidFill>
                <a:srgbClr val="A42037"/>
              </a:solidFill>
              <a:latin typeface="Calibri"/>
              <a:ea typeface="Calibri"/>
              <a:cs typeface="Calibri"/>
            </a:endParaRPr>
          </a:p>
        </p:txBody>
      </p:sp>
      <p:sp>
        <p:nvSpPr>
          <p:cNvPr id="26" name="Text 24">
            <a:extLst>
              <a:ext uri="{FF2B5EF4-FFF2-40B4-BE49-F238E27FC236}">
                <a16:creationId xmlns:a16="http://schemas.microsoft.com/office/drawing/2014/main" id="{6D0447CA-EECA-5461-1F3B-7CFA744714E5}"/>
              </a:ext>
            </a:extLst>
          </p:cNvPr>
          <p:cNvSpPr>
            <a:spLocks noGrp="1"/>
          </p:cNvSpPr>
          <p:nvPr/>
        </p:nvSpPr>
        <p:spPr>
          <a:xfrm>
            <a:off x="11551615" y="6473952"/>
            <a:ext cx="411480" cy="274320"/>
          </a:xfrm>
          <a:prstGeom prst="rect">
            <a:avLst/>
          </a:prstGeom>
          <a:noFill/>
        </p:spPr>
        <p:txBody>
          <a:bodyPr wrap="square" anchor="ctr"/>
          <a:lstStyle/>
          <a:p>
            <a:fld id="{AE4E52CC-50E8-C041-A4A7-4751265F3D3B}" type="slidenum">
              <a:rPr lang="en-US" sz="1000" smtClean="0">
                <a:solidFill>
                  <a:srgbClr val="58595B"/>
                </a:solidFill>
                <a:latin typeface="Calibri"/>
                <a:ea typeface="Calibri"/>
                <a:cs typeface="Calibri"/>
              </a:rPr>
              <a:t>89</a:t>
            </a:fld>
            <a:endParaRPr sz="1000" dirty="0">
              <a:solidFill>
                <a:srgbClr val="58595B"/>
              </a:solidFill>
              <a:latin typeface="Calibri"/>
              <a:ea typeface="Calibri"/>
              <a:cs typeface="Calibri"/>
            </a:endParaRPr>
          </a:p>
        </p:txBody>
      </p:sp>
      <p:sp>
        <p:nvSpPr>
          <p:cNvPr id="25" name="Text 28">
            <a:extLst>
              <a:ext uri="{FF2B5EF4-FFF2-40B4-BE49-F238E27FC236}">
                <a16:creationId xmlns:a16="http://schemas.microsoft.com/office/drawing/2014/main" id="{9B38E8B2-F8CF-F17E-804E-36BA45E7149A}"/>
              </a:ext>
            </a:extLst>
          </p:cNvPr>
          <p:cNvSpPr/>
          <p:nvPr/>
        </p:nvSpPr>
        <p:spPr>
          <a:xfrm>
            <a:off x="2011680" y="6473952"/>
            <a:ext cx="5486400" cy="274320"/>
          </a:xfrm>
          <a:prstGeom prst="rect">
            <a:avLst/>
          </a:prstGeom>
          <a:noFill/>
          <a:ln/>
        </p:spPr>
        <p:txBody>
          <a:bodyPr wrap="square" rtlCol="0" anchor="ctr"/>
          <a:lstStyle/>
          <a:p>
            <a:pPr marL="0" indent="0">
              <a:buNone/>
            </a:pPr>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sp>
        <p:nvSpPr>
          <p:cNvPr id="3" name="Text 9">
            <a:extLst>
              <a:ext uri="{FF2B5EF4-FFF2-40B4-BE49-F238E27FC236}">
                <a16:creationId xmlns:a16="http://schemas.microsoft.com/office/drawing/2014/main" id="{31A7F454-B1B8-EF76-4610-C83702974ACA}"/>
              </a:ext>
            </a:extLst>
          </p:cNvPr>
          <p:cNvSpPr>
            <a:spLocks noGrp="1"/>
          </p:cNvSpPr>
          <p:nvPr/>
        </p:nvSpPr>
        <p:spPr>
          <a:xfrm>
            <a:off x="2011680" y="621792"/>
            <a:ext cx="9677095" cy="658368"/>
          </a:xfrm>
          <a:prstGeom prst="rect">
            <a:avLst/>
          </a:prstGeom>
          <a:noFill/>
        </p:spPr>
        <p:txBody>
          <a:bodyPr wrap="square" anchor="ctr"/>
          <a:lstStyle/>
          <a:p>
            <a:r>
              <a:rPr sz="3000" b="1" dirty="0">
                <a:solidFill>
                  <a:srgbClr val="231F20"/>
                </a:solidFill>
                <a:latin typeface="Cambria"/>
                <a:ea typeface="Cambria"/>
                <a:cs typeface="Cambria"/>
              </a:rPr>
              <a:t>Heterogeneity and time shape routing decisions</a:t>
            </a:r>
          </a:p>
        </p:txBody>
      </p:sp>
      <mc:AlternateContent xmlns:mc="http://schemas.openxmlformats.org/markup-compatibility/2006" xmlns:a14="http://schemas.microsoft.com/office/drawing/2010/main">
        <mc:Choice Requires="a14">
          <p:sp>
            <p:nvSpPr>
              <p:cNvPr id="11" name="Content Placeholder 2">
                <a:extLst>
                  <a:ext uri="{FF2B5EF4-FFF2-40B4-BE49-F238E27FC236}">
                    <a16:creationId xmlns:a16="http://schemas.microsoft.com/office/drawing/2014/main" id="{B0FE9559-A24E-F765-BA19-AC31F234E9D8}"/>
                  </a:ext>
                </a:extLst>
              </p:cNvPr>
              <p:cNvSpPr txBox="1">
                <a:spLocks/>
              </p:cNvSpPr>
              <p:nvPr/>
            </p:nvSpPr>
            <p:spPr>
              <a:xfrm>
                <a:off x="1979797" y="1374780"/>
                <a:ext cx="9571818" cy="4407408"/>
              </a:xfrm>
            </p:spPr>
            <p:txBody>
              <a:bodyPr/>
              <a:lstStyle>
                <a:lvl1pPr marL="342900" indent="-342900" algn="l" defTabSz="914400">
                  <a:spcBef>
                    <a:spcPct val="20000"/>
                  </a:spcBef>
                  <a:buFont typeface="Arial"/>
                  <a:buChar char="•"/>
                  <a:defRPr sz="3200" kern="1200">
                    <a:solidFill>
                      <a:schemeClr val="tx1"/>
                    </a:solidFill>
                    <a:latin typeface="+mn-lt"/>
                    <a:ea typeface="+mn-lt"/>
                    <a:cs typeface="+mn-lt"/>
                  </a:defRPr>
                </a:lvl1pPr>
                <a:lvl2pPr marL="742950" indent="-285750" algn="l" defTabSz="914400">
                  <a:spcBef>
                    <a:spcPct val="20000"/>
                  </a:spcBef>
                  <a:buFont typeface="Arial"/>
                  <a:buChar char="–"/>
                  <a:defRPr sz="2800" kern="1200">
                    <a:solidFill>
                      <a:schemeClr val="tx1"/>
                    </a:solidFill>
                    <a:latin typeface="+mn-lt"/>
                    <a:ea typeface="+mn-lt"/>
                    <a:cs typeface="+mn-lt"/>
                  </a:defRPr>
                </a:lvl2pPr>
                <a:lvl3pPr marL="1143000" indent="-228600" algn="l" defTabSz="914400">
                  <a:spcBef>
                    <a:spcPct val="20000"/>
                  </a:spcBef>
                  <a:buFont typeface="Arial"/>
                  <a:buChar char="•"/>
                  <a:defRPr sz="2400" kern="1200">
                    <a:solidFill>
                      <a:schemeClr val="tx1"/>
                    </a:solidFill>
                    <a:latin typeface="+mn-lt"/>
                    <a:ea typeface="+mn-lt"/>
                    <a:cs typeface="+mn-lt"/>
                  </a:defRPr>
                </a:lvl3pPr>
                <a:lvl4pPr marL="1600200" indent="-228600" algn="l" defTabSz="914400">
                  <a:spcBef>
                    <a:spcPct val="20000"/>
                  </a:spcBef>
                  <a:buFont typeface="Arial"/>
                  <a:buChar char="–"/>
                  <a:defRPr sz="2000" kern="1200">
                    <a:solidFill>
                      <a:schemeClr val="tx1"/>
                    </a:solidFill>
                    <a:latin typeface="+mn-lt"/>
                    <a:ea typeface="+mn-lt"/>
                    <a:cs typeface="+mn-lt"/>
                  </a:defRPr>
                </a:lvl4pPr>
                <a:lvl5pPr marL="2057400" indent="-228600" algn="l" defTabSz="914400">
                  <a:spcBef>
                    <a:spcPct val="20000"/>
                  </a:spcBef>
                  <a:buFont typeface="Arial"/>
                  <a:buChar char="»"/>
                  <a:defRPr sz="2000" kern="1200">
                    <a:solidFill>
                      <a:schemeClr val="tx1"/>
                    </a:solidFill>
                    <a:latin typeface="+mn-lt"/>
                    <a:ea typeface="+mn-lt"/>
                    <a:cs typeface="+mn-lt"/>
                  </a:defRPr>
                </a:lvl5pPr>
                <a:lvl6pPr marL="2514600" indent="-228600" algn="l" defTabSz="914400">
                  <a:spcBef>
                    <a:spcPct val="20000"/>
                  </a:spcBef>
                  <a:buFont typeface="Arial"/>
                  <a:buChar char="•"/>
                  <a:defRPr sz="2000" kern="1200">
                    <a:solidFill>
                      <a:schemeClr val="tx1"/>
                    </a:solidFill>
                    <a:latin typeface="+mn-lt"/>
                    <a:ea typeface="+mn-lt"/>
                    <a:cs typeface="+mn-lt"/>
                  </a:defRPr>
                </a:lvl6pPr>
                <a:lvl7pPr marL="2971800" indent="-228600" algn="l" defTabSz="914400">
                  <a:spcBef>
                    <a:spcPct val="20000"/>
                  </a:spcBef>
                  <a:buFont typeface="Arial"/>
                  <a:buChar char="•"/>
                  <a:defRPr sz="2000" kern="1200">
                    <a:solidFill>
                      <a:schemeClr val="tx1"/>
                    </a:solidFill>
                    <a:latin typeface="+mn-lt"/>
                    <a:ea typeface="+mn-lt"/>
                    <a:cs typeface="+mn-lt"/>
                  </a:defRPr>
                </a:lvl7pPr>
                <a:lvl8pPr marL="3429000" indent="-228600" algn="l" defTabSz="914400">
                  <a:spcBef>
                    <a:spcPct val="20000"/>
                  </a:spcBef>
                  <a:buFont typeface="Arial"/>
                  <a:buChar char="•"/>
                  <a:defRPr sz="2000" kern="1200">
                    <a:solidFill>
                      <a:schemeClr val="tx1"/>
                    </a:solidFill>
                    <a:latin typeface="+mn-lt"/>
                    <a:ea typeface="+mn-lt"/>
                    <a:cs typeface="+mn-lt"/>
                  </a:defRPr>
                </a:lvl8pPr>
                <a:lvl9pPr marL="3886200" indent="-228600" algn="l" defTabSz="914400">
                  <a:spcBef>
                    <a:spcPct val="20000"/>
                  </a:spcBef>
                  <a:buFont typeface="Arial"/>
                  <a:buChar char="•"/>
                  <a:defRPr sz="2000" kern="1200">
                    <a:solidFill>
                      <a:schemeClr val="tx1"/>
                    </a:solidFill>
                    <a:latin typeface="+mn-lt"/>
                    <a:ea typeface="+mn-lt"/>
                    <a:cs typeface="+mn-lt"/>
                  </a:defRPr>
                </a:lvl9pPr>
              </a:lstStyle>
              <a:p>
                <a:pPr>
                  <a:spcAft>
                    <a:spcPts val="1400"/>
                  </a:spcAft>
                  <a:buSzPct val="100000"/>
                </a:pPr>
                <a:r>
                  <a:rPr lang="en-US" sz="1800" b="1" dirty="0">
                    <a:solidFill>
                      <a:srgbClr val="231F20"/>
                    </a:solidFill>
                    <a:latin typeface="Calibri" pitchFamily="34" charset="0"/>
                    <a:ea typeface="Calibri" pitchFamily="34" charset="-122"/>
                    <a:cs typeface="Calibri" pitchFamily="34" charset="-120"/>
                  </a:rPr>
                  <a:t>Heterogeneous network nodes</a:t>
                </a:r>
              </a:p>
              <a:p>
                <a:pPr marL="685800" lvl="1" indent="-342900">
                  <a:lnSpc>
                    <a:spcPct val="105000"/>
                  </a:lnSpc>
                  <a:spcBef>
                    <a:spcPts val="0"/>
                  </a:spcBef>
                  <a:spcAft>
                    <a:spcPts val="1400"/>
                  </a:spcAft>
                  <a:buSzPct val="100000"/>
                  <a:buFont typeface="Candara"/>
                  <a:buChar char="–"/>
                </a:pPr>
                <a:r>
                  <a:rPr lang="en-US" sz="1600" dirty="0">
                    <a:solidFill>
                      <a:srgbClr val="58595B"/>
                    </a:solidFill>
                    <a:latin typeface="Calibri" pitchFamily="34" charset="0"/>
                    <a:ea typeface="Calibri" pitchFamily="34" charset="-122"/>
                    <a:cs typeface="Calibri" pitchFamily="34" charset="-120"/>
                  </a:rPr>
                  <a:t>Satellites. </a:t>
                </a:r>
              </a:p>
              <a:p>
                <a:pPr marL="685800" lvl="1" indent="-342900">
                  <a:lnSpc>
                    <a:spcPct val="105000"/>
                  </a:lnSpc>
                  <a:spcBef>
                    <a:spcPts val="0"/>
                  </a:spcBef>
                  <a:spcAft>
                    <a:spcPts val="1400"/>
                  </a:spcAft>
                  <a:buSzPct val="100000"/>
                  <a:buFont typeface="Candara"/>
                  <a:buChar char="–"/>
                </a:pPr>
                <a:r>
                  <a:rPr lang="en-US" sz="1600" dirty="0">
                    <a:solidFill>
                      <a:srgbClr val="58595B"/>
                    </a:solidFill>
                    <a:latin typeface="Calibri" pitchFamily="34" charset="0"/>
                    <a:ea typeface="Calibri" pitchFamily="34" charset="-122"/>
                    <a:cs typeface="Calibri" pitchFamily="34" charset="-120"/>
                  </a:rPr>
                  <a:t>Aerial platforms such as HAPs or UAVs. </a:t>
                </a:r>
              </a:p>
              <a:p>
                <a:pPr marL="685800" lvl="1" indent="-342900">
                  <a:lnSpc>
                    <a:spcPct val="105000"/>
                  </a:lnSpc>
                  <a:spcBef>
                    <a:spcPts val="0"/>
                  </a:spcBef>
                  <a:spcAft>
                    <a:spcPts val="1400"/>
                  </a:spcAft>
                  <a:buSzPct val="100000"/>
                  <a:buFont typeface="Candara"/>
                  <a:buChar char="–"/>
                </a:pPr>
                <a:r>
                  <a:rPr lang="en-US" sz="1600" dirty="0">
                    <a:solidFill>
                      <a:srgbClr val="58595B"/>
                    </a:solidFill>
                    <a:latin typeface="Calibri" pitchFamily="34" charset="0"/>
                    <a:ea typeface="Calibri" pitchFamily="34" charset="-122"/>
                    <a:cs typeface="Calibri" pitchFamily="34" charset="-120"/>
                  </a:rPr>
                  <a:t>Terrestrial base stations.</a:t>
                </a:r>
              </a:p>
              <a:p>
                <a:pPr>
                  <a:spcAft>
                    <a:spcPts val="1400"/>
                  </a:spcAft>
                  <a:buSzPct val="100000"/>
                </a:pPr>
                <a:r>
                  <a:rPr lang="en-US" sz="1800" b="1" dirty="0">
                    <a:solidFill>
                      <a:srgbClr val="231F20"/>
                    </a:solidFill>
                    <a:latin typeface="Calibri" pitchFamily="34" charset="0"/>
                    <a:ea typeface="Calibri" pitchFamily="34" charset="-122"/>
                    <a:cs typeface="Calibri" pitchFamily="34" charset="-120"/>
                  </a:rPr>
                  <a:t>Time-indexed links</a:t>
                </a:r>
              </a:p>
              <a:p>
                <a:pPr marL="685800" lvl="1" indent="-342900">
                  <a:lnSpc>
                    <a:spcPct val="105000"/>
                  </a:lnSpc>
                  <a:spcBef>
                    <a:spcPts val="0"/>
                  </a:spcBef>
                  <a:spcAft>
                    <a:spcPts val="1400"/>
                  </a:spcAft>
                  <a:buSzPct val="100000"/>
                  <a:buFont typeface="Candara"/>
                  <a:buChar char="–"/>
                </a:pPr>
                <a:r>
                  <a:rPr lang="en-US" sz="1600" dirty="0">
                    <a:solidFill>
                      <a:srgbClr val="58595B"/>
                    </a:solidFill>
                    <a:latin typeface="Calibri" pitchFamily="34" charset="0"/>
                    <a:ea typeface="Calibri" pitchFamily="34" charset="-122"/>
                    <a:cs typeface="Calibri" pitchFamily="34" charset="-120"/>
                  </a:rPr>
                  <a:t>The set and quality of feasible links can change over time.</a:t>
                </a:r>
              </a:p>
              <a:p>
                <a:pPr>
                  <a:spcAft>
                    <a:spcPts val="1400"/>
                  </a:spcAft>
                  <a:buSzPct val="100000"/>
                </a:pPr>
                <a:r>
                  <a:rPr lang="en-US" sz="1800" b="1" dirty="0">
                    <a:solidFill>
                      <a:srgbClr val="231F20"/>
                    </a:solidFill>
                    <a:latin typeface="Calibri" pitchFamily="34" charset="0"/>
                    <a:ea typeface="Calibri" pitchFamily="34" charset="-122"/>
                    <a:cs typeface="Calibri" pitchFamily="34" charset="-120"/>
                  </a:rPr>
                  <a:t>Bell-pair demands</a:t>
                </a:r>
              </a:p>
              <a:p>
                <a:pPr marL="685800" lvl="1" indent="-342900">
                  <a:lnSpc>
                    <a:spcPct val="105000"/>
                  </a:lnSpc>
                  <a:spcBef>
                    <a:spcPts val="0"/>
                  </a:spcBef>
                  <a:spcAft>
                    <a:spcPts val="1400"/>
                  </a:spcAft>
                  <a:buSzPct val="100000"/>
                  <a:buFont typeface="Candara"/>
                  <a:buChar char="–"/>
                </a:pPr>
                <a:r>
                  <a:rPr lang="en-US" sz="1600" dirty="0">
                    <a:solidFill>
                      <a:srgbClr val="58595B"/>
                    </a:solidFill>
                    <a:latin typeface="Calibri" pitchFamily="34" charset="0"/>
                    <a:ea typeface="Calibri" pitchFamily="34" charset="-122"/>
                    <a:cs typeface="Calibri" pitchFamily="34" charset="-120"/>
                  </a:rPr>
                  <a:t>There are </a:t>
                </a:r>
                <a14:m>
                  <m:oMath xmlns:m="http://schemas.openxmlformats.org/officeDocument/2006/math">
                    <m:r>
                      <a:rPr lang="en-US" sz="1600">
                        <a:solidFill>
                          <a:srgbClr val="58595B"/>
                        </a:solidFill>
                        <a:latin typeface="Cambria Math" panose="02040503050406030204" pitchFamily="18" charset="0"/>
                        <a:ea typeface="Calibri" pitchFamily="34" charset="-122"/>
                        <a:cs typeface="Calibri" pitchFamily="34" charset="-120"/>
                      </a:rPr>
                      <m:t>𝐾</m:t>
                    </m:r>
                  </m:oMath>
                </a14:m>
                <a:r>
                  <a:rPr lang="en-US" sz="1600" dirty="0">
                    <a:solidFill>
                      <a:srgbClr val="58595B"/>
                    </a:solidFill>
                    <a:latin typeface="Calibri" pitchFamily="34" charset="0"/>
                    <a:ea typeface="Calibri" pitchFamily="34" charset="-122"/>
                    <a:cs typeface="Calibri" pitchFamily="34" charset="-120"/>
                  </a:rPr>
                  <a:t> source–destination pairs of terrestrial base stations.</a:t>
                </a:r>
              </a:p>
              <a:p>
                <a:pPr>
                  <a:spcAft>
                    <a:spcPts val="1400"/>
                  </a:spcAft>
                  <a:buSzPct val="100000"/>
                </a:pPr>
                <a:r>
                  <a:rPr lang="en-US" sz="1800" b="1" dirty="0">
                    <a:solidFill>
                      <a:srgbClr val="231F20"/>
                    </a:solidFill>
                    <a:latin typeface="Calibri" pitchFamily="34" charset="0"/>
                    <a:ea typeface="Calibri" pitchFamily="34" charset="-122"/>
                    <a:cs typeface="Calibri" pitchFamily="34" charset="-120"/>
                  </a:rPr>
                  <a:t>Quantum storage</a:t>
                </a:r>
              </a:p>
              <a:p>
                <a:pPr marL="685800" lvl="1" indent="-342900">
                  <a:lnSpc>
                    <a:spcPct val="105000"/>
                  </a:lnSpc>
                  <a:spcBef>
                    <a:spcPts val="0"/>
                  </a:spcBef>
                  <a:spcAft>
                    <a:spcPts val="1400"/>
                  </a:spcAft>
                  <a:buSzPct val="100000"/>
                  <a:buFont typeface="Candara"/>
                  <a:buChar char="–"/>
                </a:pPr>
                <a:r>
                  <a:rPr lang="en-US" sz="1600" dirty="0">
                    <a:solidFill>
                      <a:srgbClr val="58595B"/>
                    </a:solidFill>
                    <a:latin typeface="Calibri" pitchFamily="34" charset="0"/>
                    <a:ea typeface="Calibri" pitchFamily="34" charset="-122"/>
                    <a:cs typeface="Calibri" pitchFamily="34" charset="-120"/>
                  </a:rPr>
                  <a:t>A subset of network nodes can store EPR pairs, and each storage node has a finite capacity.</a:t>
                </a:r>
              </a:p>
            </p:txBody>
          </p:sp>
        </mc:Choice>
        <mc:Fallback xmlns="">
          <p:sp>
            <p:nvSpPr>
              <p:cNvPr id="11" name="Content Placeholder 2">
                <a:extLst>
                  <a:ext uri="{FF2B5EF4-FFF2-40B4-BE49-F238E27FC236}">
                    <a16:creationId xmlns:a16="http://schemas.microsoft.com/office/drawing/2014/main" id="{B0FE9559-A24E-F765-BA19-AC31F234E9D8}"/>
                  </a:ext>
                </a:extLst>
              </p:cNvPr>
              <p:cNvSpPr txBox="1">
                <a:spLocks noRot="1" noChangeAspect="1" noMove="1" noResize="1" noEditPoints="1" noAdjustHandles="1" noChangeArrowheads="1" noChangeShapeType="1" noTextEdit="1"/>
              </p:cNvSpPr>
              <p:nvPr/>
            </p:nvSpPr>
            <p:spPr>
              <a:xfrm>
                <a:off x="1979797" y="1374780"/>
                <a:ext cx="9571818" cy="4407408"/>
              </a:xfrm>
              <a:blipFill>
                <a:blip r:embed="rId3"/>
                <a:stretch>
                  <a:fillRect/>
                </a:stretch>
              </a:blipFill>
            </p:spPr>
            <p:txBody>
              <a:bodyPr/>
              <a:lstStyle/>
              <a:p>
                <a:r>
                  <a:rPr lang="en-US">
                    <a:noFill/>
                  </a:rPr>
                  <a:t> </a:t>
                </a:r>
              </a:p>
            </p:txBody>
          </p:sp>
        </mc:Fallback>
      </mc:AlternateContent>
      <p:grpSp>
        <p:nvGrpSpPr>
          <p:cNvPr id="12" name="Group 11">
            <a:extLst>
              <a:ext uri="{FF2B5EF4-FFF2-40B4-BE49-F238E27FC236}">
                <a16:creationId xmlns:a16="http://schemas.microsoft.com/office/drawing/2014/main" id="{8AD8D8B4-DE67-00AF-C808-0D161A77A47D}"/>
              </a:ext>
            </a:extLst>
          </p:cNvPr>
          <p:cNvGrpSpPr/>
          <p:nvPr/>
        </p:nvGrpSpPr>
        <p:grpSpPr>
          <a:xfrm>
            <a:off x="9829586" y="1972082"/>
            <a:ext cx="794085" cy="773454"/>
            <a:chOff x="5158880" y="4171565"/>
            <a:chExt cx="794085" cy="773454"/>
          </a:xfrm>
        </p:grpSpPr>
        <p:sp>
          <p:nvSpPr>
            <p:cNvPr id="13" name="Oval 12">
              <a:extLst>
                <a:ext uri="{FF2B5EF4-FFF2-40B4-BE49-F238E27FC236}">
                  <a16:creationId xmlns:a16="http://schemas.microsoft.com/office/drawing/2014/main" id="{9462123B-5B53-2243-3CF6-535B3D68E483}"/>
                </a:ext>
              </a:extLst>
            </p:cNvPr>
            <p:cNvSpPr/>
            <p:nvPr/>
          </p:nvSpPr>
          <p:spPr>
            <a:xfrm>
              <a:off x="5158880" y="4171565"/>
              <a:ext cx="794085" cy="773454"/>
            </a:xfrm>
            <a:prstGeom prst="ellips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pic>
          <p:nvPicPr>
            <p:cNvPr id="14" name="Picture 2">
              <a:extLst>
                <a:ext uri="{FF2B5EF4-FFF2-40B4-BE49-F238E27FC236}">
                  <a16:creationId xmlns:a16="http://schemas.microsoft.com/office/drawing/2014/main" id="{0D06CE60-DCA6-7485-EC36-C2FEE972AE4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87115" y="4263529"/>
              <a:ext cx="500801" cy="50080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5" name="Group 14">
            <a:extLst>
              <a:ext uri="{FF2B5EF4-FFF2-40B4-BE49-F238E27FC236}">
                <a16:creationId xmlns:a16="http://schemas.microsoft.com/office/drawing/2014/main" id="{10ED7782-DEA1-0662-8219-9A2762DAF857}"/>
              </a:ext>
            </a:extLst>
          </p:cNvPr>
          <p:cNvGrpSpPr/>
          <p:nvPr/>
        </p:nvGrpSpPr>
        <p:grpSpPr>
          <a:xfrm>
            <a:off x="7488664" y="2374791"/>
            <a:ext cx="794085" cy="773454"/>
            <a:chOff x="4397337" y="4764330"/>
            <a:chExt cx="794085" cy="773454"/>
          </a:xfrm>
        </p:grpSpPr>
        <p:sp>
          <p:nvSpPr>
            <p:cNvPr id="16" name="Oval 15">
              <a:extLst>
                <a:ext uri="{FF2B5EF4-FFF2-40B4-BE49-F238E27FC236}">
                  <a16:creationId xmlns:a16="http://schemas.microsoft.com/office/drawing/2014/main" id="{9C94BDFF-DE15-D535-578F-055151C977C6}"/>
                </a:ext>
              </a:extLst>
            </p:cNvPr>
            <p:cNvSpPr/>
            <p:nvPr/>
          </p:nvSpPr>
          <p:spPr>
            <a:xfrm>
              <a:off x="4397337" y="4764330"/>
              <a:ext cx="794085" cy="773454"/>
            </a:xfrm>
            <a:prstGeom prst="ellips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pic>
          <p:nvPicPr>
            <p:cNvPr id="17" name="Picture 4">
              <a:extLst>
                <a:ext uri="{FF2B5EF4-FFF2-40B4-BE49-F238E27FC236}">
                  <a16:creationId xmlns:a16="http://schemas.microsoft.com/office/drawing/2014/main" id="{0CD1733C-89EE-1FCB-2B0D-6B75B0D3B163}"/>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74579" y="4855924"/>
              <a:ext cx="639600" cy="63960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8" name="Group 17">
            <a:extLst>
              <a:ext uri="{FF2B5EF4-FFF2-40B4-BE49-F238E27FC236}">
                <a16:creationId xmlns:a16="http://schemas.microsoft.com/office/drawing/2014/main" id="{F29D8F90-7072-95A0-1E56-CB956834E27C}"/>
              </a:ext>
            </a:extLst>
          </p:cNvPr>
          <p:cNvGrpSpPr/>
          <p:nvPr/>
        </p:nvGrpSpPr>
        <p:grpSpPr>
          <a:xfrm>
            <a:off x="7305942" y="3775165"/>
            <a:ext cx="794085" cy="773454"/>
            <a:chOff x="2992992" y="4889796"/>
            <a:chExt cx="794085" cy="773454"/>
          </a:xfrm>
        </p:grpSpPr>
        <p:sp>
          <p:nvSpPr>
            <p:cNvPr id="19" name="Oval 18">
              <a:extLst>
                <a:ext uri="{FF2B5EF4-FFF2-40B4-BE49-F238E27FC236}">
                  <a16:creationId xmlns:a16="http://schemas.microsoft.com/office/drawing/2014/main" id="{8D8C4DCC-0275-33FC-FFEE-C6D2A8E5FF0A}"/>
                </a:ext>
              </a:extLst>
            </p:cNvPr>
            <p:cNvSpPr/>
            <p:nvPr/>
          </p:nvSpPr>
          <p:spPr>
            <a:xfrm>
              <a:off x="2992992" y="4889796"/>
              <a:ext cx="794085" cy="773454"/>
            </a:xfrm>
            <a:prstGeom prst="ellips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pic>
          <p:nvPicPr>
            <p:cNvPr id="20" name="Picture 6">
              <a:extLst>
                <a:ext uri="{FF2B5EF4-FFF2-40B4-BE49-F238E27FC236}">
                  <a16:creationId xmlns:a16="http://schemas.microsoft.com/office/drawing/2014/main" id="{F0FFB580-7188-F755-915B-6EE3BC30ADE6}"/>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137405" y="5039395"/>
              <a:ext cx="498389" cy="498389"/>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1" name="Group 20">
            <a:extLst>
              <a:ext uri="{FF2B5EF4-FFF2-40B4-BE49-F238E27FC236}">
                <a16:creationId xmlns:a16="http://schemas.microsoft.com/office/drawing/2014/main" id="{ECE63714-3979-8A1E-DBFC-5AB44E006F41}"/>
              </a:ext>
            </a:extLst>
          </p:cNvPr>
          <p:cNvGrpSpPr/>
          <p:nvPr/>
        </p:nvGrpSpPr>
        <p:grpSpPr>
          <a:xfrm>
            <a:off x="10261505" y="3637119"/>
            <a:ext cx="794085" cy="773454"/>
            <a:chOff x="2992992" y="4889796"/>
            <a:chExt cx="794085" cy="773454"/>
          </a:xfrm>
        </p:grpSpPr>
        <p:sp>
          <p:nvSpPr>
            <p:cNvPr id="22" name="Oval 21">
              <a:extLst>
                <a:ext uri="{FF2B5EF4-FFF2-40B4-BE49-F238E27FC236}">
                  <a16:creationId xmlns:a16="http://schemas.microsoft.com/office/drawing/2014/main" id="{2560C013-75B4-4A52-3F3F-9262E9E5BE8A}"/>
                </a:ext>
              </a:extLst>
            </p:cNvPr>
            <p:cNvSpPr/>
            <p:nvPr/>
          </p:nvSpPr>
          <p:spPr>
            <a:xfrm>
              <a:off x="2992992" y="4889796"/>
              <a:ext cx="794085" cy="773454"/>
            </a:xfrm>
            <a:prstGeom prst="ellips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pic>
          <p:nvPicPr>
            <p:cNvPr id="23" name="Picture 6">
              <a:extLst>
                <a:ext uri="{FF2B5EF4-FFF2-40B4-BE49-F238E27FC236}">
                  <a16:creationId xmlns:a16="http://schemas.microsoft.com/office/drawing/2014/main" id="{B861C943-71A1-7EFD-23F3-B2F678CB8E85}"/>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137405" y="5039395"/>
              <a:ext cx="498389" cy="498389"/>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4" name="Group 23">
            <a:extLst>
              <a:ext uri="{FF2B5EF4-FFF2-40B4-BE49-F238E27FC236}">
                <a16:creationId xmlns:a16="http://schemas.microsoft.com/office/drawing/2014/main" id="{DE7E937C-8541-4170-5B52-41007274ED83}"/>
              </a:ext>
            </a:extLst>
          </p:cNvPr>
          <p:cNvGrpSpPr/>
          <p:nvPr/>
        </p:nvGrpSpPr>
        <p:grpSpPr>
          <a:xfrm>
            <a:off x="8783723" y="3059624"/>
            <a:ext cx="794085" cy="773454"/>
            <a:chOff x="5158880" y="4171565"/>
            <a:chExt cx="794085" cy="773454"/>
          </a:xfrm>
        </p:grpSpPr>
        <p:sp>
          <p:nvSpPr>
            <p:cNvPr id="27" name="Oval 26">
              <a:extLst>
                <a:ext uri="{FF2B5EF4-FFF2-40B4-BE49-F238E27FC236}">
                  <a16:creationId xmlns:a16="http://schemas.microsoft.com/office/drawing/2014/main" id="{D841FFD8-0CDB-913E-765F-42B55027E502}"/>
                </a:ext>
              </a:extLst>
            </p:cNvPr>
            <p:cNvSpPr/>
            <p:nvPr/>
          </p:nvSpPr>
          <p:spPr>
            <a:xfrm>
              <a:off x="5158880" y="4171565"/>
              <a:ext cx="794085" cy="773454"/>
            </a:xfrm>
            <a:prstGeom prst="ellips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pic>
          <p:nvPicPr>
            <p:cNvPr id="28" name="Picture 2">
              <a:extLst>
                <a:ext uri="{FF2B5EF4-FFF2-40B4-BE49-F238E27FC236}">
                  <a16:creationId xmlns:a16="http://schemas.microsoft.com/office/drawing/2014/main" id="{A045E7AF-7F34-8B02-2535-AF94C03E921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87115" y="4263529"/>
              <a:ext cx="500801" cy="50080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9" name="Group 28">
            <a:extLst>
              <a:ext uri="{FF2B5EF4-FFF2-40B4-BE49-F238E27FC236}">
                <a16:creationId xmlns:a16="http://schemas.microsoft.com/office/drawing/2014/main" id="{B0E2E030-7284-8316-98E4-3E2E547492B7}"/>
              </a:ext>
            </a:extLst>
          </p:cNvPr>
          <p:cNvGrpSpPr/>
          <p:nvPr/>
        </p:nvGrpSpPr>
        <p:grpSpPr>
          <a:xfrm>
            <a:off x="11215035" y="2523657"/>
            <a:ext cx="794085" cy="773454"/>
            <a:chOff x="4397337" y="4764330"/>
            <a:chExt cx="794085" cy="773454"/>
          </a:xfrm>
        </p:grpSpPr>
        <p:sp>
          <p:nvSpPr>
            <p:cNvPr id="30" name="Oval 29">
              <a:extLst>
                <a:ext uri="{FF2B5EF4-FFF2-40B4-BE49-F238E27FC236}">
                  <a16:creationId xmlns:a16="http://schemas.microsoft.com/office/drawing/2014/main" id="{C7DF9344-4F36-0E68-E608-805102B1BDD1}"/>
                </a:ext>
              </a:extLst>
            </p:cNvPr>
            <p:cNvSpPr/>
            <p:nvPr/>
          </p:nvSpPr>
          <p:spPr>
            <a:xfrm>
              <a:off x="4397337" y="4764330"/>
              <a:ext cx="794085" cy="773454"/>
            </a:xfrm>
            <a:prstGeom prst="ellips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pic>
          <p:nvPicPr>
            <p:cNvPr id="31" name="Picture 4">
              <a:extLst>
                <a:ext uri="{FF2B5EF4-FFF2-40B4-BE49-F238E27FC236}">
                  <a16:creationId xmlns:a16="http://schemas.microsoft.com/office/drawing/2014/main" id="{4777ABB2-CEE1-3431-848B-3116D45315C6}"/>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74579" y="4855924"/>
              <a:ext cx="639600" cy="639600"/>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32" name="Straight Connector 31">
            <a:extLst>
              <a:ext uri="{FF2B5EF4-FFF2-40B4-BE49-F238E27FC236}">
                <a16:creationId xmlns:a16="http://schemas.microsoft.com/office/drawing/2014/main" id="{7331D9FE-5FF1-3781-5283-331A432D7A56}"/>
              </a:ext>
            </a:extLst>
          </p:cNvPr>
          <p:cNvCxnSpPr>
            <a:cxnSpLocks/>
            <a:endCxn id="17" idx="2"/>
          </p:cNvCxnSpPr>
          <p:nvPr/>
        </p:nvCxnSpPr>
        <p:spPr>
          <a:xfrm flipV="1">
            <a:off x="7702985" y="3105985"/>
            <a:ext cx="182721" cy="680733"/>
          </a:xfrm>
          <a:prstGeom prst="line">
            <a:avLst/>
          </a:prstGeom>
          <a:ln w="38100"/>
        </p:spPr>
        <p:style>
          <a:lnRef idx="1">
            <a:schemeClr val="dk1"/>
          </a:lnRef>
          <a:fillRef idx="0">
            <a:schemeClr val="dk1"/>
          </a:fillRef>
          <a:effectRef idx="0">
            <a:schemeClr val="dk1"/>
          </a:effectRef>
          <a:fontRef idx="minor">
            <a:schemeClr val="tx1"/>
          </a:fontRef>
        </p:style>
      </p:cxnSp>
      <p:cxnSp>
        <p:nvCxnSpPr>
          <p:cNvPr id="33" name="Straight Connector 32">
            <a:extLst>
              <a:ext uri="{FF2B5EF4-FFF2-40B4-BE49-F238E27FC236}">
                <a16:creationId xmlns:a16="http://schemas.microsoft.com/office/drawing/2014/main" id="{4C081586-8C37-A8AC-6525-A75491B9A7EC}"/>
              </a:ext>
            </a:extLst>
          </p:cNvPr>
          <p:cNvCxnSpPr>
            <a:cxnSpLocks/>
            <a:endCxn id="27" idx="2"/>
          </p:cNvCxnSpPr>
          <p:nvPr/>
        </p:nvCxnSpPr>
        <p:spPr>
          <a:xfrm flipV="1">
            <a:off x="8100027" y="3446351"/>
            <a:ext cx="683696" cy="727094"/>
          </a:xfrm>
          <a:prstGeom prst="line">
            <a:avLst/>
          </a:prstGeom>
          <a:ln w="38100"/>
        </p:spPr>
        <p:style>
          <a:lnRef idx="1">
            <a:schemeClr val="dk1"/>
          </a:lnRef>
          <a:fillRef idx="0">
            <a:schemeClr val="dk1"/>
          </a:fillRef>
          <a:effectRef idx="0">
            <a:schemeClr val="dk1"/>
          </a:effectRef>
          <a:fontRef idx="minor">
            <a:schemeClr val="tx1"/>
          </a:fontRef>
        </p:style>
      </p:cxnSp>
      <p:cxnSp>
        <p:nvCxnSpPr>
          <p:cNvPr id="34" name="Straight Connector 33">
            <a:extLst>
              <a:ext uri="{FF2B5EF4-FFF2-40B4-BE49-F238E27FC236}">
                <a16:creationId xmlns:a16="http://schemas.microsoft.com/office/drawing/2014/main" id="{FC2E4261-57F7-2FD8-2F7C-2D7F67A6E227}"/>
              </a:ext>
            </a:extLst>
          </p:cNvPr>
          <p:cNvCxnSpPr>
            <a:cxnSpLocks/>
            <a:stCxn id="16" idx="6"/>
            <a:endCxn id="27" idx="1"/>
          </p:cNvCxnSpPr>
          <p:nvPr/>
        </p:nvCxnSpPr>
        <p:spPr>
          <a:xfrm>
            <a:off x="8282749" y="2761518"/>
            <a:ext cx="617265" cy="411376"/>
          </a:xfrm>
          <a:prstGeom prst="line">
            <a:avLst/>
          </a:prstGeom>
          <a:ln w="38100"/>
        </p:spPr>
        <p:style>
          <a:lnRef idx="1">
            <a:schemeClr val="dk1"/>
          </a:lnRef>
          <a:fillRef idx="0">
            <a:schemeClr val="dk1"/>
          </a:fillRef>
          <a:effectRef idx="0">
            <a:schemeClr val="dk1"/>
          </a:effectRef>
          <a:fontRef idx="minor">
            <a:schemeClr val="tx1"/>
          </a:fontRef>
        </p:style>
      </p:cxnSp>
      <p:cxnSp>
        <p:nvCxnSpPr>
          <p:cNvPr id="35" name="Straight Connector 34">
            <a:extLst>
              <a:ext uri="{FF2B5EF4-FFF2-40B4-BE49-F238E27FC236}">
                <a16:creationId xmlns:a16="http://schemas.microsoft.com/office/drawing/2014/main" id="{17DD406B-6428-5F49-8584-12817A8CF058}"/>
              </a:ext>
            </a:extLst>
          </p:cNvPr>
          <p:cNvCxnSpPr>
            <a:cxnSpLocks/>
            <a:stCxn id="27" idx="7"/>
            <a:endCxn id="13" idx="2"/>
          </p:cNvCxnSpPr>
          <p:nvPr/>
        </p:nvCxnSpPr>
        <p:spPr>
          <a:xfrm flipV="1">
            <a:off x="9461517" y="2358809"/>
            <a:ext cx="368069" cy="814085"/>
          </a:xfrm>
          <a:prstGeom prst="line">
            <a:avLst/>
          </a:prstGeom>
          <a:ln w="38100"/>
        </p:spPr>
        <p:style>
          <a:lnRef idx="1">
            <a:schemeClr val="dk1"/>
          </a:lnRef>
          <a:fillRef idx="0">
            <a:schemeClr val="dk1"/>
          </a:fillRef>
          <a:effectRef idx="0">
            <a:schemeClr val="dk1"/>
          </a:effectRef>
          <a:fontRef idx="minor">
            <a:schemeClr val="tx1"/>
          </a:fontRef>
        </p:style>
      </p:cxnSp>
      <p:cxnSp>
        <p:nvCxnSpPr>
          <p:cNvPr id="36" name="Straight Connector 35">
            <a:extLst>
              <a:ext uri="{FF2B5EF4-FFF2-40B4-BE49-F238E27FC236}">
                <a16:creationId xmlns:a16="http://schemas.microsoft.com/office/drawing/2014/main" id="{6C0CE9E0-C22E-AF05-0346-78D28181A250}"/>
              </a:ext>
            </a:extLst>
          </p:cNvPr>
          <p:cNvCxnSpPr>
            <a:cxnSpLocks/>
            <a:stCxn id="16" idx="6"/>
            <a:endCxn id="13" idx="2"/>
          </p:cNvCxnSpPr>
          <p:nvPr/>
        </p:nvCxnSpPr>
        <p:spPr>
          <a:xfrm flipV="1">
            <a:off x="8282749" y="2358809"/>
            <a:ext cx="1546837" cy="402709"/>
          </a:xfrm>
          <a:prstGeom prst="line">
            <a:avLst/>
          </a:prstGeom>
          <a:ln w="38100"/>
        </p:spPr>
        <p:style>
          <a:lnRef idx="1">
            <a:schemeClr val="dk1"/>
          </a:lnRef>
          <a:fillRef idx="0">
            <a:schemeClr val="dk1"/>
          </a:fillRef>
          <a:effectRef idx="0">
            <a:schemeClr val="dk1"/>
          </a:effectRef>
          <a:fontRef idx="minor">
            <a:schemeClr val="tx1"/>
          </a:fontRef>
        </p:style>
      </p:cxnSp>
      <p:cxnSp>
        <p:nvCxnSpPr>
          <p:cNvPr id="37" name="Straight Connector 36">
            <a:extLst>
              <a:ext uri="{FF2B5EF4-FFF2-40B4-BE49-F238E27FC236}">
                <a16:creationId xmlns:a16="http://schemas.microsoft.com/office/drawing/2014/main" id="{8A73353F-8508-F119-0671-1BC381B9F218}"/>
              </a:ext>
            </a:extLst>
          </p:cNvPr>
          <p:cNvCxnSpPr>
            <a:cxnSpLocks/>
            <a:stCxn id="13" idx="6"/>
          </p:cNvCxnSpPr>
          <p:nvPr/>
        </p:nvCxnSpPr>
        <p:spPr>
          <a:xfrm>
            <a:off x="10623671" y="2358809"/>
            <a:ext cx="899073" cy="164848"/>
          </a:xfrm>
          <a:prstGeom prst="line">
            <a:avLst/>
          </a:prstGeom>
          <a:ln w="38100"/>
        </p:spPr>
        <p:style>
          <a:lnRef idx="1">
            <a:schemeClr val="dk1"/>
          </a:lnRef>
          <a:fillRef idx="0">
            <a:schemeClr val="dk1"/>
          </a:fillRef>
          <a:effectRef idx="0">
            <a:schemeClr val="dk1"/>
          </a:effectRef>
          <a:fontRef idx="minor">
            <a:schemeClr val="tx1"/>
          </a:fontRef>
        </p:style>
      </p:cxnSp>
      <p:cxnSp>
        <p:nvCxnSpPr>
          <p:cNvPr id="38" name="Straight Connector 37">
            <a:extLst>
              <a:ext uri="{FF2B5EF4-FFF2-40B4-BE49-F238E27FC236}">
                <a16:creationId xmlns:a16="http://schemas.microsoft.com/office/drawing/2014/main" id="{BE224FEF-A11B-7887-AA6A-0DA4E7229445}"/>
              </a:ext>
            </a:extLst>
          </p:cNvPr>
          <p:cNvCxnSpPr>
            <a:cxnSpLocks/>
            <a:stCxn id="27" idx="6"/>
            <a:endCxn id="22" idx="2"/>
          </p:cNvCxnSpPr>
          <p:nvPr/>
        </p:nvCxnSpPr>
        <p:spPr>
          <a:xfrm>
            <a:off x="9577808" y="3446351"/>
            <a:ext cx="683697" cy="577495"/>
          </a:xfrm>
          <a:prstGeom prst="line">
            <a:avLst/>
          </a:prstGeom>
          <a:ln w="38100"/>
        </p:spPr>
        <p:style>
          <a:lnRef idx="1">
            <a:schemeClr val="dk1"/>
          </a:lnRef>
          <a:fillRef idx="0">
            <a:schemeClr val="dk1"/>
          </a:fillRef>
          <a:effectRef idx="0">
            <a:schemeClr val="dk1"/>
          </a:effectRef>
          <a:fontRef idx="minor">
            <a:schemeClr val="tx1"/>
          </a:fontRef>
        </p:style>
      </p:cxnSp>
      <p:cxnSp>
        <p:nvCxnSpPr>
          <p:cNvPr id="39" name="Straight Connector 38">
            <a:extLst>
              <a:ext uri="{FF2B5EF4-FFF2-40B4-BE49-F238E27FC236}">
                <a16:creationId xmlns:a16="http://schemas.microsoft.com/office/drawing/2014/main" id="{FD257EB3-6626-CC58-6F5A-3F155C8A3F94}"/>
              </a:ext>
            </a:extLst>
          </p:cNvPr>
          <p:cNvCxnSpPr>
            <a:cxnSpLocks/>
            <a:endCxn id="22" idx="6"/>
          </p:cNvCxnSpPr>
          <p:nvPr/>
        </p:nvCxnSpPr>
        <p:spPr>
          <a:xfrm flipH="1">
            <a:off x="11055590" y="3297111"/>
            <a:ext cx="467154" cy="726735"/>
          </a:xfrm>
          <a:prstGeom prst="line">
            <a:avLst/>
          </a:prstGeom>
          <a:ln w="38100"/>
        </p:spPr>
        <p:style>
          <a:lnRef idx="1">
            <a:schemeClr val="dk1"/>
          </a:lnRef>
          <a:fillRef idx="0">
            <a:schemeClr val="dk1"/>
          </a:fillRef>
          <a:effectRef idx="0">
            <a:schemeClr val="dk1"/>
          </a:effectRef>
          <a:fontRef idx="minor">
            <a:schemeClr val="tx1"/>
          </a:fontRef>
        </p:style>
      </p:cxnSp>
      <p:sp>
        <p:nvSpPr>
          <p:cNvPr id="40" name="Text Placeholder 4">
            <a:extLst>
              <a:ext uri="{FF2B5EF4-FFF2-40B4-BE49-F238E27FC236}">
                <a16:creationId xmlns:a16="http://schemas.microsoft.com/office/drawing/2014/main" id="{C3EAA69D-8792-5A2F-6851-BD0ED435D3D1}"/>
              </a:ext>
            </a:extLst>
          </p:cNvPr>
          <p:cNvSpPr txBox="1">
            <a:spLocks/>
          </p:cNvSpPr>
          <p:nvPr/>
        </p:nvSpPr>
        <p:spPr>
          <a:xfrm>
            <a:off x="2075077" y="6049033"/>
            <a:ext cx="10001309" cy="402336"/>
          </a:xfrm>
        </p:spPr>
        <p:txBody>
          <a:bodyPr wrap="square" lIns="0" tIns="0" rIns="0" bIns="0" rtlCol="0" anchor="ctr">
            <a:noAutofit/>
          </a:bodyPr>
          <a:lstStyle>
            <a:lvl1pPr marL="0" indent="0" algn="l" defTabSz="914400" rtl="0" eaLnBrk="1" latinLnBrk="0" hangingPunct="1">
              <a:lnSpc>
                <a:spcPct val="105000"/>
              </a:lnSpc>
              <a:spcBef>
                <a:spcPts val="0"/>
              </a:spcBef>
              <a:spcAft>
                <a:spcPts val="500"/>
              </a:spcAft>
              <a:buFont typeface="Candara" pitchFamily="34" charset="0"/>
              <a:buNone/>
              <a:defRPr lang="en-US" sz="2000" b="1" kern="1200">
                <a:solidFill>
                  <a:srgbClr val="985461"/>
                </a:solidFill>
                <a:latin typeface="Candara" pitchFamily="34" charset="0"/>
                <a:ea typeface="Microsoft YaHei" pitchFamily="34" charset="-122"/>
                <a:cs typeface="Candara" pitchFamily="34" charset="-120"/>
              </a:defRPr>
            </a:lvl1pPr>
            <a:lvl2pPr marL="731520" indent="-228600" algn="l" defTabSz="914400" rtl="0" eaLnBrk="1" latinLnBrk="0" hangingPunct="1">
              <a:lnSpc>
                <a:spcPct val="105000"/>
              </a:lnSpc>
              <a:spcBef>
                <a:spcPts val="0"/>
              </a:spcBef>
              <a:spcAft>
                <a:spcPts val="250"/>
              </a:spcAft>
              <a:buFont typeface="Candara" pitchFamily="34" charset="0"/>
              <a:buChar char="○"/>
              <a:defRPr lang="en-US" sz="1800" kern="1200">
                <a:solidFill>
                  <a:srgbClr val="181818"/>
                </a:solidFill>
                <a:latin typeface="Candara" pitchFamily="34" charset="0"/>
                <a:ea typeface="Microsoft YaHei" pitchFamily="34" charset="-122"/>
                <a:cs typeface="Candara" pitchFamily="34" charset="-120"/>
              </a:defRPr>
            </a:lvl2pPr>
            <a:lvl3pPr marL="1005840" indent="-182880" algn="l" defTabSz="914400" rtl="0" eaLnBrk="1" latinLnBrk="0" hangingPunct="1">
              <a:lnSpc>
                <a:spcPct val="105000"/>
              </a:lnSpc>
              <a:spcBef>
                <a:spcPts val="0"/>
              </a:spcBef>
              <a:spcAft>
                <a:spcPts val="10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3pPr>
            <a:lvl4pPr marL="128016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4pPr>
            <a:lvl5pPr marL="155448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5pPr>
            <a:lvl6pPr marL="182880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6pPr>
            <a:lvl7pPr marL="210312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7pPr>
            <a:lvl8pPr marL="237744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8pPr>
            <a:lvl9pPr marL="265176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9pPr>
          </a:lstStyle>
          <a:p>
            <a:pPr marL="0" marR="0" lvl="0" indent="0" algn="l" defTabSz="914400" rtl="0" eaLnBrk="1" fontAlgn="auto" latinLnBrk="0" hangingPunct="1">
              <a:lnSpc>
                <a:spcPct val="105000"/>
              </a:lnSpc>
              <a:spcBef>
                <a:spcPts val="0"/>
              </a:spcBef>
              <a:spcAft>
                <a:spcPts val="500"/>
              </a:spcAft>
              <a:buClrTx/>
              <a:buSzTx/>
              <a:buFont typeface="Candara" pitchFamily="34" charset="0"/>
              <a:buNone/>
              <a:tabLst/>
              <a:defRPr/>
            </a:pPr>
            <a:r>
              <a:rPr kumimoji="0" lang="en-US" sz="1800" b="1" i="0" u="none" strike="noStrike" kern="1200" cap="none" spc="0" normalizeH="0" baseline="0" noProof="0" dirty="0">
                <a:ln>
                  <a:noFill/>
                </a:ln>
                <a:solidFill>
                  <a:srgbClr val="985461"/>
                </a:solidFill>
                <a:effectLst/>
                <a:uLnTx/>
                <a:uFillTx/>
                <a:latin typeface="Candara" pitchFamily="34" charset="0"/>
                <a:ea typeface="Microsoft YaHei" pitchFamily="34" charset="-122"/>
              </a:rPr>
              <a:t>The problem couples route selection across heterogeneous layers with limited storage across time.</a:t>
            </a:r>
          </a:p>
        </p:txBody>
      </p:sp>
    </p:spTree>
    <p:extLst>
      <p:ext uri="{BB962C8B-B14F-4D97-AF65-F5344CB8AC3E}">
        <p14:creationId xmlns:p14="http://schemas.microsoft.com/office/powerpoint/2010/main" val="67995735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51C646-3320-FBF3-5E70-B447947532C0}"/>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01F9DC2A-6DCB-131B-B18E-DF7C28B4D2BD}"/>
              </a:ext>
            </a:extLst>
          </p:cNvPr>
          <p:cNvSpPr>
            <a:spLocks noGrp="1"/>
          </p:cNvSpPr>
          <p:nvPr/>
        </p:nvSpPr>
        <p:spPr>
          <a:xfrm>
            <a:off x="0" y="0"/>
            <a:ext cx="1554480" cy="6858000"/>
          </a:xfrm>
          <a:prstGeom prst="rect">
            <a:avLst/>
          </a:prstGeom>
          <a:solidFill>
            <a:srgbClr val="A42037"/>
          </a:solidFill>
        </p:spPr>
        <p:txBody>
          <a:bodyPr/>
          <a:lstStyle/>
          <a:p>
            <a:endParaRPr/>
          </a:p>
        </p:txBody>
      </p:sp>
      <p:sp>
        <p:nvSpPr>
          <p:cNvPr id="6" name="Shape 4">
            <a:extLst>
              <a:ext uri="{FF2B5EF4-FFF2-40B4-BE49-F238E27FC236}">
                <a16:creationId xmlns:a16="http://schemas.microsoft.com/office/drawing/2014/main" id="{B0F341E5-8F01-96C8-555E-E1AE34E764AA}"/>
              </a:ext>
            </a:extLst>
          </p:cNvPr>
          <p:cNvSpPr>
            <a:spLocks noGrp="1"/>
          </p:cNvSpPr>
          <p:nvPr/>
        </p:nvSpPr>
        <p:spPr>
          <a:xfrm>
            <a:off x="109728" y="2271387"/>
            <a:ext cx="1335024" cy="512064"/>
          </a:xfrm>
          <a:prstGeom prst="roundRect">
            <a:avLst>
              <a:gd name="adj" fmla="val 14286"/>
            </a:avLst>
          </a:prstGeom>
          <a:solidFill>
            <a:srgbClr val="FFFFFF"/>
          </a:solidFill>
        </p:spPr>
        <p:txBody>
          <a:bodyPr/>
          <a:lstStyle/>
          <a:p>
            <a:endParaRPr/>
          </a:p>
        </p:txBody>
      </p:sp>
      <p:sp>
        <p:nvSpPr>
          <p:cNvPr id="4" name="Text 2">
            <a:extLst>
              <a:ext uri="{FF2B5EF4-FFF2-40B4-BE49-F238E27FC236}">
                <a16:creationId xmlns:a16="http://schemas.microsoft.com/office/drawing/2014/main" id="{98EA7D0B-AD2D-97D5-3865-5F5B5744EBB5}"/>
              </a:ext>
            </a:extLst>
          </p:cNvPr>
          <p:cNvSpPr>
            <a:spLocks noGrp="1"/>
          </p:cNvSpPr>
          <p:nvPr/>
        </p:nvSpPr>
        <p:spPr>
          <a:xfrm>
            <a:off x="182880" y="1399032"/>
            <a:ext cx="1225296" cy="512064"/>
          </a:xfrm>
          <a:prstGeom prst="rect">
            <a:avLst/>
          </a:prstGeom>
          <a:noFill/>
        </p:spPr>
        <p:txBody>
          <a:bodyPr wrap="square" anchor="ctr"/>
          <a:lstStyle/>
          <a:p>
            <a:r>
              <a:rPr lang="en-US" sz="1250" dirty="0">
                <a:solidFill>
                  <a:srgbClr val="EACBD1"/>
                </a:solidFill>
                <a:latin typeface="Calibri"/>
                <a:cs typeface="Calibri"/>
              </a:rPr>
              <a:t>Introduction</a:t>
            </a:r>
            <a:endParaRPr sz="1250" dirty="0">
              <a:solidFill>
                <a:srgbClr val="EACBD1"/>
              </a:solidFill>
              <a:latin typeface="Calibri"/>
              <a:cs typeface="Calibri"/>
            </a:endParaRPr>
          </a:p>
        </p:txBody>
      </p:sp>
      <p:sp>
        <p:nvSpPr>
          <p:cNvPr id="5" name="Text 3">
            <a:extLst>
              <a:ext uri="{FF2B5EF4-FFF2-40B4-BE49-F238E27FC236}">
                <a16:creationId xmlns:a16="http://schemas.microsoft.com/office/drawing/2014/main" id="{8B87C636-A20A-6086-08A9-4AA79F29C5CF}"/>
              </a:ext>
            </a:extLst>
          </p:cNvPr>
          <p:cNvSpPr>
            <a:spLocks noGrp="1"/>
          </p:cNvSpPr>
          <p:nvPr/>
        </p:nvSpPr>
        <p:spPr>
          <a:xfrm>
            <a:off x="182880" y="2267712"/>
            <a:ext cx="1225296" cy="512064"/>
          </a:xfrm>
          <a:prstGeom prst="rect">
            <a:avLst/>
          </a:prstGeom>
          <a:noFill/>
        </p:spPr>
        <p:txBody>
          <a:bodyPr wrap="square" anchor="ctr"/>
          <a:lstStyle/>
          <a:p>
            <a:r>
              <a:rPr sz="1250" b="1" dirty="0">
                <a:solidFill>
                  <a:srgbClr val="A42037"/>
                </a:solidFill>
                <a:latin typeface="Calibri"/>
                <a:cs typeface="Calibri"/>
              </a:rPr>
              <a:t>Bell</a:t>
            </a:r>
            <a:r>
              <a:rPr sz="1250" dirty="0">
                <a:solidFill>
                  <a:srgbClr val="EACBD1"/>
                </a:solidFill>
                <a:latin typeface="Calibri"/>
                <a:ea typeface="Calibri"/>
                <a:cs typeface="Calibri"/>
              </a:rPr>
              <a:t> </a:t>
            </a:r>
            <a:r>
              <a:rPr sz="1250" b="1" dirty="0">
                <a:solidFill>
                  <a:srgbClr val="A42037"/>
                </a:solidFill>
                <a:latin typeface="Calibri"/>
                <a:cs typeface="Calibri"/>
              </a:rPr>
              <a:t>Routing</a:t>
            </a:r>
          </a:p>
        </p:txBody>
      </p:sp>
      <p:sp>
        <p:nvSpPr>
          <p:cNvPr id="7" name="Text 5">
            <a:extLst>
              <a:ext uri="{FF2B5EF4-FFF2-40B4-BE49-F238E27FC236}">
                <a16:creationId xmlns:a16="http://schemas.microsoft.com/office/drawing/2014/main" id="{9605B1D6-6E31-0A4C-6DE3-EB9897049BDF}"/>
              </a:ext>
            </a:extLst>
          </p:cNvPr>
          <p:cNvSpPr>
            <a:spLocks noGrp="1"/>
          </p:cNvSpPr>
          <p:nvPr/>
        </p:nvSpPr>
        <p:spPr>
          <a:xfrm>
            <a:off x="182880" y="3136392"/>
            <a:ext cx="1225296" cy="512064"/>
          </a:xfrm>
          <a:prstGeom prst="rect">
            <a:avLst/>
          </a:prstGeom>
          <a:noFill/>
        </p:spPr>
        <p:txBody>
          <a:bodyPr wrap="square" anchor="ctr"/>
          <a:lstStyle/>
          <a:p>
            <a:r>
              <a:rPr sz="1250" dirty="0">
                <a:solidFill>
                  <a:srgbClr val="EACBD1"/>
                </a:solidFill>
                <a:latin typeface="Calibri"/>
                <a:ea typeface="Calibri"/>
                <a:cs typeface="Calibri"/>
              </a:rPr>
              <a:t>Bell + GHZ</a:t>
            </a:r>
          </a:p>
        </p:txBody>
      </p:sp>
      <p:sp>
        <p:nvSpPr>
          <p:cNvPr id="8" name="Text 6">
            <a:extLst>
              <a:ext uri="{FF2B5EF4-FFF2-40B4-BE49-F238E27FC236}">
                <a16:creationId xmlns:a16="http://schemas.microsoft.com/office/drawing/2014/main" id="{7EE9C10F-E22A-7754-935B-687CF5E93C29}"/>
              </a:ext>
            </a:extLst>
          </p:cNvPr>
          <p:cNvSpPr>
            <a:spLocks noGrp="1"/>
          </p:cNvSpPr>
          <p:nvPr/>
        </p:nvSpPr>
        <p:spPr>
          <a:xfrm>
            <a:off x="182880" y="4005072"/>
            <a:ext cx="1225296" cy="512064"/>
          </a:xfrm>
          <a:prstGeom prst="rect">
            <a:avLst/>
          </a:prstGeom>
          <a:noFill/>
        </p:spPr>
        <p:txBody>
          <a:bodyPr wrap="square" anchor="ctr"/>
          <a:lstStyle/>
          <a:p>
            <a:r>
              <a:rPr sz="1250">
                <a:solidFill>
                  <a:srgbClr val="EACBD1"/>
                </a:solidFill>
                <a:latin typeface="Calibri"/>
                <a:ea typeface="Calibri"/>
                <a:cs typeface="Calibri"/>
              </a:rPr>
              <a:t>Planning</a:t>
            </a:r>
          </a:p>
        </p:txBody>
      </p:sp>
      <p:sp>
        <p:nvSpPr>
          <p:cNvPr id="9" name="Text 7">
            <a:extLst>
              <a:ext uri="{FF2B5EF4-FFF2-40B4-BE49-F238E27FC236}">
                <a16:creationId xmlns:a16="http://schemas.microsoft.com/office/drawing/2014/main" id="{F63FE781-B28E-AC13-7F43-FA4E672E2210}"/>
              </a:ext>
            </a:extLst>
          </p:cNvPr>
          <p:cNvSpPr>
            <a:spLocks noGrp="1"/>
          </p:cNvSpPr>
          <p:nvPr/>
        </p:nvSpPr>
        <p:spPr>
          <a:xfrm>
            <a:off x="182880" y="4873752"/>
            <a:ext cx="1225296" cy="512064"/>
          </a:xfrm>
          <a:prstGeom prst="rect">
            <a:avLst/>
          </a:prstGeom>
          <a:noFill/>
        </p:spPr>
        <p:txBody>
          <a:bodyPr wrap="square" anchor="ctr"/>
          <a:lstStyle/>
          <a:p>
            <a:r>
              <a:rPr lang="en-US" sz="1250" dirty="0">
                <a:solidFill>
                  <a:srgbClr val="EACBD1"/>
                </a:solidFill>
                <a:latin typeface="Calibri"/>
                <a:ea typeface="Calibri"/>
                <a:cs typeface="Calibri"/>
              </a:rPr>
              <a:t>Conclusion</a:t>
            </a:r>
            <a:endParaRPr sz="1250" dirty="0">
              <a:solidFill>
                <a:srgbClr val="EACBD1"/>
              </a:solidFill>
              <a:latin typeface="Calibri"/>
              <a:ea typeface="Calibri"/>
              <a:cs typeface="Calibri"/>
            </a:endParaRPr>
          </a:p>
        </p:txBody>
      </p:sp>
      <p:sp>
        <p:nvSpPr>
          <p:cNvPr id="10" name="Text 8">
            <a:extLst>
              <a:ext uri="{FF2B5EF4-FFF2-40B4-BE49-F238E27FC236}">
                <a16:creationId xmlns:a16="http://schemas.microsoft.com/office/drawing/2014/main" id="{2B6D6245-13C8-9A98-5B72-CB0DA1212795}"/>
              </a:ext>
            </a:extLst>
          </p:cNvPr>
          <p:cNvSpPr>
            <a:spLocks noGrp="1"/>
          </p:cNvSpPr>
          <p:nvPr/>
        </p:nvSpPr>
        <p:spPr>
          <a:xfrm>
            <a:off x="2011680" y="347472"/>
            <a:ext cx="9677095" cy="292608"/>
          </a:xfrm>
          <a:prstGeom prst="rect">
            <a:avLst/>
          </a:prstGeom>
          <a:noFill/>
        </p:spPr>
        <p:txBody>
          <a:bodyPr wrap="none" anchor="ctr"/>
          <a:lstStyle/>
          <a:p>
            <a:r>
              <a:rPr lang="en-US" sz="1200" b="1" spc="100" dirty="0">
                <a:solidFill>
                  <a:srgbClr val="A42037"/>
                </a:solidFill>
                <a:latin typeface="Calibri"/>
                <a:ea typeface="Calibri"/>
                <a:cs typeface="Calibri"/>
              </a:rPr>
              <a:t>BELL ROUTING</a:t>
            </a:r>
            <a:endParaRPr sz="1200" b="1" spc="100" dirty="0">
              <a:solidFill>
                <a:srgbClr val="A42037"/>
              </a:solidFill>
              <a:latin typeface="Calibri"/>
              <a:ea typeface="Calibri"/>
              <a:cs typeface="Calibri"/>
            </a:endParaRPr>
          </a:p>
        </p:txBody>
      </p:sp>
      <p:sp>
        <p:nvSpPr>
          <p:cNvPr id="26" name="Text 24">
            <a:extLst>
              <a:ext uri="{FF2B5EF4-FFF2-40B4-BE49-F238E27FC236}">
                <a16:creationId xmlns:a16="http://schemas.microsoft.com/office/drawing/2014/main" id="{C0B597CF-5235-BC8B-4D02-E71866878533}"/>
              </a:ext>
            </a:extLst>
          </p:cNvPr>
          <p:cNvSpPr>
            <a:spLocks noGrp="1"/>
          </p:cNvSpPr>
          <p:nvPr/>
        </p:nvSpPr>
        <p:spPr>
          <a:xfrm>
            <a:off x="11551615" y="6473952"/>
            <a:ext cx="411480" cy="274320"/>
          </a:xfrm>
          <a:prstGeom prst="rect">
            <a:avLst/>
          </a:prstGeom>
          <a:noFill/>
        </p:spPr>
        <p:txBody>
          <a:bodyPr wrap="square" anchor="ctr"/>
          <a:lstStyle/>
          <a:p>
            <a:fld id="{AE4E52CC-50E8-C041-A4A7-4751265F3D3B}" type="slidenum">
              <a:rPr lang="en-US" sz="1000" smtClean="0">
                <a:solidFill>
                  <a:srgbClr val="58595B"/>
                </a:solidFill>
                <a:latin typeface="Calibri"/>
                <a:ea typeface="Calibri"/>
                <a:cs typeface="Calibri"/>
              </a:rPr>
              <a:t>90</a:t>
            </a:fld>
            <a:endParaRPr sz="1000" dirty="0">
              <a:solidFill>
                <a:srgbClr val="58595B"/>
              </a:solidFill>
              <a:latin typeface="Calibri"/>
              <a:ea typeface="Calibri"/>
              <a:cs typeface="Calibri"/>
            </a:endParaRPr>
          </a:p>
        </p:txBody>
      </p:sp>
      <p:sp>
        <p:nvSpPr>
          <p:cNvPr id="25" name="Text 28">
            <a:extLst>
              <a:ext uri="{FF2B5EF4-FFF2-40B4-BE49-F238E27FC236}">
                <a16:creationId xmlns:a16="http://schemas.microsoft.com/office/drawing/2014/main" id="{34663541-6CB9-EA13-D374-DBFEF87B079F}"/>
              </a:ext>
            </a:extLst>
          </p:cNvPr>
          <p:cNvSpPr/>
          <p:nvPr/>
        </p:nvSpPr>
        <p:spPr>
          <a:xfrm>
            <a:off x="2011680" y="6473952"/>
            <a:ext cx="5486400" cy="274320"/>
          </a:xfrm>
          <a:prstGeom prst="rect">
            <a:avLst/>
          </a:prstGeom>
          <a:noFill/>
          <a:ln/>
        </p:spPr>
        <p:txBody>
          <a:bodyPr wrap="square" rtlCol="0" anchor="ctr"/>
          <a:lstStyle/>
          <a:p>
            <a:pPr marL="0" indent="0">
              <a:buNone/>
            </a:pPr>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sp>
        <p:nvSpPr>
          <p:cNvPr id="3" name="Shape 10">
            <a:extLst>
              <a:ext uri="{FF2B5EF4-FFF2-40B4-BE49-F238E27FC236}">
                <a16:creationId xmlns:a16="http://schemas.microsoft.com/office/drawing/2014/main" id="{89FBD78D-87CD-0B39-D8B0-B66BAE0E091E}"/>
              </a:ext>
            </a:extLst>
          </p:cNvPr>
          <p:cNvSpPr>
            <a:spLocks noGrp="1"/>
          </p:cNvSpPr>
          <p:nvPr/>
        </p:nvSpPr>
        <p:spPr>
          <a:xfrm>
            <a:off x="2011680" y="1600200"/>
            <a:ext cx="9677095" cy="1033272"/>
          </a:xfrm>
          <a:prstGeom prst="roundRect">
            <a:avLst>
              <a:gd name="adj" fmla="val 5161"/>
            </a:avLst>
          </a:prstGeom>
          <a:solidFill>
            <a:srgbClr val="F2F0EF"/>
          </a:solidFill>
          <a:ln w="19050">
            <a:solidFill>
              <a:srgbClr val="A42037"/>
            </a:solidFill>
            <a:prstDash val="solid"/>
          </a:ln>
        </p:spPr>
        <p:txBody>
          <a:bodyPr/>
          <a:lstStyle/>
          <a:p>
            <a:endParaRPr/>
          </a:p>
        </p:txBody>
      </p:sp>
      <p:sp>
        <p:nvSpPr>
          <p:cNvPr id="11" name="Text 11">
            <a:extLst>
              <a:ext uri="{FF2B5EF4-FFF2-40B4-BE49-F238E27FC236}">
                <a16:creationId xmlns:a16="http://schemas.microsoft.com/office/drawing/2014/main" id="{24E74A12-D78F-DBA5-11CF-BD2C0A4BDCD7}"/>
              </a:ext>
            </a:extLst>
          </p:cNvPr>
          <p:cNvSpPr>
            <a:spLocks noGrp="1"/>
          </p:cNvSpPr>
          <p:nvPr/>
        </p:nvSpPr>
        <p:spPr>
          <a:xfrm>
            <a:off x="2331720" y="1783080"/>
            <a:ext cx="9037015" cy="1051560"/>
          </a:xfrm>
          <a:prstGeom prst="rect">
            <a:avLst/>
          </a:prstGeom>
          <a:noFill/>
        </p:spPr>
        <p:txBody>
          <a:bodyPr wrap="square" anchor="t"/>
          <a:lstStyle/>
          <a:p>
            <a:r>
              <a:rPr b="1" dirty="0">
                <a:solidFill>
                  <a:srgbClr val="A42037"/>
                </a:solidFill>
                <a:latin typeface="Calibri"/>
                <a:ea typeface="Calibri"/>
                <a:cs typeface="Calibri"/>
              </a:rPr>
              <a:t>Usable fidelity is determined by time-varying link transmittance, receiver efficiency, channel noise, and how those effects compose along a path.</a:t>
            </a:r>
          </a:p>
        </p:txBody>
      </p:sp>
      <p:sp>
        <p:nvSpPr>
          <p:cNvPr id="12" name="Shape 12">
            <a:extLst>
              <a:ext uri="{FF2B5EF4-FFF2-40B4-BE49-F238E27FC236}">
                <a16:creationId xmlns:a16="http://schemas.microsoft.com/office/drawing/2014/main" id="{60BE2716-8535-BB36-CAF1-D6263393E182}"/>
              </a:ext>
            </a:extLst>
          </p:cNvPr>
          <p:cNvSpPr>
            <a:spLocks noGrp="1"/>
          </p:cNvSpPr>
          <p:nvPr/>
        </p:nvSpPr>
        <p:spPr>
          <a:xfrm>
            <a:off x="2011680" y="3029612"/>
            <a:ext cx="3042818" cy="1691640"/>
          </a:xfrm>
          <a:prstGeom prst="roundRect">
            <a:avLst>
              <a:gd name="adj" fmla="val 3243"/>
            </a:avLst>
          </a:prstGeom>
          <a:solidFill>
            <a:srgbClr val="FFFFFF"/>
          </a:solidFill>
          <a:ln w="12700">
            <a:solidFill>
              <a:srgbClr val="DAD7D6"/>
            </a:solidFill>
            <a:prstDash val="solid"/>
          </a:ln>
        </p:spPr>
        <p:txBody>
          <a:bodyPr/>
          <a:lstStyle/>
          <a:p>
            <a:endParaRPr dirty="0"/>
          </a:p>
        </p:txBody>
      </p:sp>
      <p:sp>
        <p:nvSpPr>
          <p:cNvPr id="13" name="Shape 13">
            <a:extLst>
              <a:ext uri="{FF2B5EF4-FFF2-40B4-BE49-F238E27FC236}">
                <a16:creationId xmlns:a16="http://schemas.microsoft.com/office/drawing/2014/main" id="{F106F976-C482-79E9-C9EC-E730A6C4546D}"/>
              </a:ext>
            </a:extLst>
          </p:cNvPr>
          <p:cNvSpPr>
            <a:spLocks noGrp="1"/>
          </p:cNvSpPr>
          <p:nvPr/>
        </p:nvSpPr>
        <p:spPr>
          <a:xfrm>
            <a:off x="2240280" y="3239924"/>
            <a:ext cx="384048" cy="384048"/>
          </a:xfrm>
          <a:prstGeom prst="ellipse">
            <a:avLst/>
          </a:prstGeom>
          <a:solidFill>
            <a:srgbClr val="A42037"/>
          </a:solidFill>
        </p:spPr>
        <p:txBody>
          <a:bodyPr/>
          <a:lstStyle/>
          <a:p>
            <a:endParaRPr/>
          </a:p>
        </p:txBody>
      </p:sp>
      <p:sp>
        <p:nvSpPr>
          <p:cNvPr id="14" name="Text 14">
            <a:extLst>
              <a:ext uri="{FF2B5EF4-FFF2-40B4-BE49-F238E27FC236}">
                <a16:creationId xmlns:a16="http://schemas.microsoft.com/office/drawing/2014/main" id="{FD982482-01BD-E9B3-171F-087EF34DE7C8}"/>
              </a:ext>
            </a:extLst>
          </p:cNvPr>
          <p:cNvSpPr>
            <a:spLocks noGrp="1"/>
          </p:cNvSpPr>
          <p:nvPr/>
        </p:nvSpPr>
        <p:spPr>
          <a:xfrm>
            <a:off x="2240280" y="3239924"/>
            <a:ext cx="384048" cy="384048"/>
          </a:xfrm>
          <a:prstGeom prst="rect">
            <a:avLst/>
          </a:prstGeom>
          <a:noFill/>
        </p:spPr>
        <p:txBody>
          <a:bodyPr wrap="square" anchor="ctr"/>
          <a:lstStyle/>
          <a:p>
            <a:pPr marL="0" indent="0" algn="ctr">
              <a:buNone/>
            </a:pPr>
            <a:r>
              <a:rPr sz="1400" b="1">
                <a:solidFill>
                  <a:srgbClr val="FFFFFF"/>
                </a:solidFill>
                <a:latin typeface="Calibri"/>
                <a:ea typeface="Calibri"/>
                <a:cs typeface="Calibri"/>
              </a:rPr>
              <a:t>1</a:t>
            </a:r>
            <a:endParaRPr sz="1400"/>
          </a:p>
        </p:txBody>
      </p:sp>
      <p:sp>
        <p:nvSpPr>
          <p:cNvPr id="15" name="Text 15">
            <a:extLst>
              <a:ext uri="{FF2B5EF4-FFF2-40B4-BE49-F238E27FC236}">
                <a16:creationId xmlns:a16="http://schemas.microsoft.com/office/drawing/2014/main" id="{CA22D9CD-8703-979F-7110-B8E9860CFA42}"/>
              </a:ext>
            </a:extLst>
          </p:cNvPr>
          <p:cNvSpPr>
            <a:spLocks noGrp="1"/>
          </p:cNvSpPr>
          <p:nvPr/>
        </p:nvSpPr>
        <p:spPr>
          <a:xfrm>
            <a:off x="2240280" y="3761132"/>
            <a:ext cx="2585618" cy="822960"/>
          </a:xfrm>
          <a:prstGeom prst="rect">
            <a:avLst/>
          </a:prstGeom>
          <a:noFill/>
        </p:spPr>
        <p:txBody>
          <a:bodyPr wrap="square" anchor="t"/>
          <a:lstStyle/>
          <a:p>
            <a:r>
              <a:rPr b="1" dirty="0">
                <a:solidFill>
                  <a:srgbClr val="A42037"/>
                </a:solidFill>
                <a:latin typeface="Calibri"/>
                <a:ea typeface="Calibri"/>
                <a:cs typeface="Calibri"/>
              </a:rPr>
              <a:t>LINK LOSS</a:t>
            </a:r>
          </a:p>
          <a:p>
            <a:r>
              <a:rPr sz="1600" b="0" dirty="0">
                <a:solidFill>
                  <a:srgbClr val="58595B"/>
                </a:solidFill>
                <a:latin typeface="Calibri"/>
                <a:ea typeface="Calibri"/>
                <a:cs typeface="Calibri"/>
              </a:rPr>
              <a:t>Distance and atmosphere set link transmittance.</a:t>
            </a:r>
          </a:p>
        </p:txBody>
      </p:sp>
      <p:sp>
        <p:nvSpPr>
          <p:cNvPr id="16" name="Shape 16">
            <a:extLst>
              <a:ext uri="{FF2B5EF4-FFF2-40B4-BE49-F238E27FC236}">
                <a16:creationId xmlns:a16="http://schemas.microsoft.com/office/drawing/2014/main" id="{D5A9A12E-7299-5787-A5B9-68F31277183A}"/>
              </a:ext>
            </a:extLst>
          </p:cNvPr>
          <p:cNvSpPr>
            <a:spLocks noGrp="1"/>
          </p:cNvSpPr>
          <p:nvPr/>
        </p:nvSpPr>
        <p:spPr>
          <a:xfrm>
            <a:off x="5328818" y="3029612"/>
            <a:ext cx="3042818" cy="1691640"/>
          </a:xfrm>
          <a:prstGeom prst="roundRect">
            <a:avLst>
              <a:gd name="adj" fmla="val 3243"/>
            </a:avLst>
          </a:prstGeom>
          <a:solidFill>
            <a:srgbClr val="FFFFFF"/>
          </a:solidFill>
          <a:ln w="12700">
            <a:solidFill>
              <a:srgbClr val="DAD7D6"/>
            </a:solidFill>
            <a:prstDash val="solid"/>
          </a:ln>
        </p:spPr>
        <p:txBody>
          <a:bodyPr/>
          <a:lstStyle/>
          <a:p>
            <a:endParaRPr/>
          </a:p>
        </p:txBody>
      </p:sp>
      <p:sp>
        <p:nvSpPr>
          <p:cNvPr id="17" name="Shape 17">
            <a:extLst>
              <a:ext uri="{FF2B5EF4-FFF2-40B4-BE49-F238E27FC236}">
                <a16:creationId xmlns:a16="http://schemas.microsoft.com/office/drawing/2014/main" id="{4D066481-C912-37CD-7FE9-2C95AA68B54F}"/>
              </a:ext>
            </a:extLst>
          </p:cNvPr>
          <p:cNvSpPr>
            <a:spLocks noGrp="1"/>
          </p:cNvSpPr>
          <p:nvPr/>
        </p:nvSpPr>
        <p:spPr>
          <a:xfrm>
            <a:off x="5557418" y="3239924"/>
            <a:ext cx="384048" cy="384048"/>
          </a:xfrm>
          <a:prstGeom prst="ellipse">
            <a:avLst/>
          </a:prstGeom>
          <a:solidFill>
            <a:srgbClr val="A42037"/>
          </a:solidFill>
        </p:spPr>
        <p:txBody>
          <a:bodyPr/>
          <a:lstStyle/>
          <a:p>
            <a:endParaRPr/>
          </a:p>
        </p:txBody>
      </p:sp>
      <p:sp>
        <p:nvSpPr>
          <p:cNvPr id="18" name="Text 18">
            <a:extLst>
              <a:ext uri="{FF2B5EF4-FFF2-40B4-BE49-F238E27FC236}">
                <a16:creationId xmlns:a16="http://schemas.microsoft.com/office/drawing/2014/main" id="{92315E65-3F28-BA34-7147-C444A6D20289}"/>
              </a:ext>
            </a:extLst>
          </p:cNvPr>
          <p:cNvSpPr>
            <a:spLocks noGrp="1"/>
          </p:cNvSpPr>
          <p:nvPr/>
        </p:nvSpPr>
        <p:spPr>
          <a:xfrm>
            <a:off x="5557418" y="3239924"/>
            <a:ext cx="384048" cy="384048"/>
          </a:xfrm>
          <a:prstGeom prst="rect">
            <a:avLst/>
          </a:prstGeom>
          <a:noFill/>
        </p:spPr>
        <p:txBody>
          <a:bodyPr wrap="square" anchor="ctr"/>
          <a:lstStyle/>
          <a:p>
            <a:pPr marL="0" indent="0" algn="ctr">
              <a:buNone/>
            </a:pPr>
            <a:r>
              <a:rPr sz="1400" b="1">
                <a:solidFill>
                  <a:srgbClr val="FFFFFF"/>
                </a:solidFill>
                <a:latin typeface="Calibri"/>
                <a:ea typeface="Calibri"/>
                <a:cs typeface="Calibri"/>
              </a:rPr>
              <a:t>2</a:t>
            </a:r>
            <a:endParaRPr sz="1400"/>
          </a:p>
        </p:txBody>
      </p:sp>
      <p:sp>
        <p:nvSpPr>
          <p:cNvPr id="19" name="Text 19">
            <a:extLst>
              <a:ext uri="{FF2B5EF4-FFF2-40B4-BE49-F238E27FC236}">
                <a16:creationId xmlns:a16="http://schemas.microsoft.com/office/drawing/2014/main" id="{3459DE70-70BD-8E1B-A02E-6A677F79CF64}"/>
              </a:ext>
            </a:extLst>
          </p:cNvPr>
          <p:cNvSpPr>
            <a:spLocks noGrp="1"/>
          </p:cNvSpPr>
          <p:nvPr/>
        </p:nvSpPr>
        <p:spPr>
          <a:xfrm>
            <a:off x="5557418" y="3761132"/>
            <a:ext cx="2585618" cy="822960"/>
          </a:xfrm>
          <a:prstGeom prst="rect">
            <a:avLst/>
          </a:prstGeom>
          <a:noFill/>
        </p:spPr>
        <p:txBody>
          <a:bodyPr wrap="square" anchor="t"/>
          <a:lstStyle/>
          <a:p>
            <a:r>
              <a:rPr b="1" dirty="0">
                <a:solidFill>
                  <a:srgbClr val="A42037"/>
                </a:solidFill>
                <a:latin typeface="Calibri"/>
                <a:ea typeface="Calibri"/>
                <a:cs typeface="Calibri"/>
              </a:rPr>
              <a:t>RECEIVER</a:t>
            </a:r>
          </a:p>
          <a:p>
            <a:r>
              <a:rPr sz="1600" b="0" dirty="0">
                <a:solidFill>
                  <a:srgbClr val="58595B"/>
                </a:solidFill>
                <a:latin typeface="Calibri"/>
                <a:ea typeface="Calibri"/>
                <a:cs typeface="Calibri"/>
              </a:rPr>
              <a:t>Receiver efficiency scales the usable signal.</a:t>
            </a:r>
          </a:p>
        </p:txBody>
      </p:sp>
      <p:sp>
        <p:nvSpPr>
          <p:cNvPr id="20" name="Shape 20">
            <a:extLst>
              <a:ext uri="{FF2B5EF4-FFF2-40B4-BE49-F238E27FC236}">
                <a16:creationId xmlns:a16="http://schemas.microsoft.com/office/drawing/2014/main" id="{39535E7A-A34B-5529-2E8A-DDDDB9E5CD42}"/>
              </a:ext>
            </a:extLst>
          </p:cNvPr>
          <p:cNvSpPr>
            <a:spLocks noGrp="1"/>
          </p:cNvSpPr>
          <p:nvPr/>
        </p:nvSpPr>
        <p:spPr>
          <a:xfrm>
            <a:off x="8645957" y="3029612"/>
            <a:ext cx="3042818" cy="1691640"/>
          </a:xfrm>
          <a:prstGeom prst="roundRect">
            <a:avLst>
              <a:gd name="adj" fmla="val 3243"/>
            </a:avLst>
          </a:prstGeom>
          <a:solidFill>
            <a:srgbClr val="FFFFFF"/>
          </a:solidFill>
          <a:ln w="12700">
            <a:solidFill>
              <a:srgbClr val="DAD7D6"/>
            </a:solidFill>
            <a:prstDash val="solid"/>
          </a:ln>
        </p:spPr>
        <p:txBody>
          <a:bodyPr/>
          <a:lstStyle/>
          <a:p>
            <a:endParaRPr/>
          </a:p>
        </p:txBody>
      </p:sp>
      <p:sp>
        <p:nvSpPr>
          <p:cNvPr id="21" name="Shape 21">
            <a:extLst>
              <a:ext uri="{FF2B5EF4-FFF2-40B4-BE49-F238E27FC236}">
                <a16:creationId xmlns:a16="http://schemas.microsoft.com/office/drawing/2014/main" id="{109F9F37-EDEF-8E59-88DF-87BCC4921DD5}"/>
              </a:ext>
            </a:extLst>
          </p:cNvPr>
          <p:cNvSpPr>
            <a:spLocks noGrp="1"/>
          </p:cNvSpPr>
          <p:nvPr/>
        </p:nvSpPr>
        <p:spPr>
          <a:xfrm>
            <a:off x="8874557" y="3239924"/>
            <a:ext cx="384048" cy="384048"/>
          </a:xfrm>
          <a:prstGeom prst="ellipse">
            <a:avLst/>
          </a:prstGeom>
          <a:solidFill>
            <a:srgbClr val="A42037"/>
          </a:solidFill>
        </p:spPr>
        <p:txBody>
          <a:bodyPr/>
          <a:lstStyle/>
          <a:p>
            <a:endParaRPr/>
          </a:p>
        </p:txBody>
      </p:sp>
      <p:sp>
        <p:nvSpPr>
          <p:cNvPr id="22" name="Text 22">
            <a:extLst>
              <a:ext uri="{FF2B5EF4-FFF2-40B4-BE49-F238E27FC236}">
                <a16:creationId xmlns:a16="http://schemas.microsoft.com/office/drawing/2014/main" id="{8BE3207F-E7B8-3AD1-98C5-DF4FE30E824F}"/>
              </a:ext>
            </a:extLst>
          </p:cNvPr>
          <p:cNvSpPr>
            <a:spLocks noGrp="1"/>
          </p:cNvSpPr>
          <p:nvPr/>
        </p:nvSpPr>
        <p:spPr>
          <a:xfrm>
            <a:off x="8874557" y="3239924"/>
            <a:ext cx="384048" cy="384048"/>
          </a:xfrm>
          <a:prstGeom prst="rect">
            <a:avLst/>
          </a:prstGeom>
          <a:noFill/>
        </p:spPr>
        <p:txBody>
          <a:bodyPr wrap="square" anchor="ctr"/>
          <a:lstStyle/>
          <a:p>
            <a:pPr marL="0" indent="0" algn="ctr">
              <a:buNone/>
            </a:pPr>
            <a:r>
              <a:rPr sz="1400" b="1">
                <a:solidFill>
                  <a:srgbClr val="FFFFFF"/>
                </a:solidFill>
                <a:latin typeface="Calibri"/>
                <a:ea typeface="Calibri"/>
                <a:cs typeface="Calibri"/>
              </a:rPr>
              <a:t>3</a:t>
            </a:r>
            <a:endParaRPr sz="1400"/>
          </a:p>
        </p:txBody>
      </p:sp>
      <p:sp>
        <p:nvSpPr>
          <p:cNvPr id="23" name="Text 23">
            <a:extLst>
              <a:ext uri="{FF2B5EF4-FFF2-40B4-BE49-F238E27FC236}">
                <a16:creationId xmlns:a16="http://schemas.microsoft.com/office/drawing/2014/main" id="{79085957-0D39-A8E6-233E-1EFBB095BFB4}"/>
              </a:ext>
            </a:extLst>
          </p:cNvPr>
          <p:cNvSpPr>
            <a:spLocks noGrp="1"/>
          </p:cNvSpPr>
          <p:nvPr/>
        </p:nvSpPr>
        <p:spPr>
          <a:xfrm>
            <a:off x="8874557" y="3761132"/>
            <a:ext cx="2585618" cy="822960"/>
          </a:xfrm>
          <a:prstGeom prst="rect">
            <a:avLst/>
          </a:prstGeom>
          <a:noFill/>
        </p:spPr>
        <p:txBody>
          <a:bodyPr wrap="square" anchor="t"/>
          <a:lstStyle/>
          <a:p>
            <a:r>
              <a:rPr b="1" dirty="0">
                <a:solidFill>
                  <a:srgbClr val="A42037"/>
                </a:solidFill>
                <a:latin typeface="Calibri"/>
                <a:ea typeface="Calibri"/>
                <a:cs typeface="Calibri"/>
              </a:rPr>
              <a:t>FIDELITY</a:t>
            </a:r>
          </a:p>
          <a:p>
            <a:r>
              <a:rPr sz="1600" b="0" dirty="0">
                <a:solidFill>
                  <a:srgbClr val="58595B"/>
                </a:solidFill>
                <a:latin typeface="Calibri"/>
                <a:ea typeface="Calibri"/>
                <a:cs typeface="Calibri"/>
              </a:rPr>
              <a:t>Noise is compared with the ideal Bell state.</a:t>
            </a:r>
          </a:p>
        </p:txBody>
      </p:sp>
      <p:pic>
        <p:nvPicPr>
          <p:cNvPr id="24" name="Source formula fallback 14.1">
            <a:extLst>
              <a:ext uri="{FF2B5EF4-FFF2-40B4-BE49-F238E27FC236}">
                <a16:creationId xmlns:a16="http://schemas.microsoft.com/office/drawing/2014/main" id="{D183EBA6-B08A-5A32-4E02-DFA916F490A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240280" y="4931564"/>
            <a:ext cx="1143000" cy="270510"/>
          </a:xfrm>
          <a:prstGeom prst="rect">
            <a:avLst/>
          </a:prstGeom>
        </p:spPr>
      </p:pic>
      <p:pic>
        <p:nvPicPr>
          <p:cNvPr id="27" name="Source formula fallback 14.2">
            <a:extLst>
              <a:ext uri="{FF2B5EF4-FFF2-40B4-BE49-F238E27FC236}">
                <a16:creationId xmlns:a16="http://schemas.microsoft.com/office/drawing/2014/main" id="{C4B6212E-7F42-9378-29F0-A598106368E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240280" y="5516780"/>
            <a:ext cx="1524000" cy="265748"/>
          </a:xfrm>
          <a:prstGeom prst="rect">
            <a:avLst/>
          </a:prstGeom>
        </p:spPr>
      </p:pic>
      <p:pic>
        <p:nvPicPr>
          <p:cNvPr id="28" name="Source formula fallback 14.3">
            <a:extLst>
              <a:ext uri="{FF2B5EF4-FFF2-40B4-BE49-F238E27FC236}">
                <a16:creationId xmlns:a16="http://schemas.microsoft.com/office/drawing/2014/main" id="{C59FF3FC-9875-E1C0-F7CC-0DEF5BA5857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865458" y="5023530"/>
            <a:ext cx="3606790" cy="270510"/>
          </a:xfrm>
          <a:prstGeom prst="rect">
            <a:avLst/>
          </a:prstGeom>
        </p:spPr>
      </p:pic>
      <p:pic>
        <p:nvPicPr>
          <p:cNvPr id="29" name="Source formula fallback 14.4">
            <a:extLst>
              <a:ext uri="{FF2B5EF4-FFF2-40B4-BE49-F238E27FC236}">
                <a16:creationId xmlns:a16="http://schemas.microsoft.com/office/drawing/2014/main" id="{11329E3F-069E-EE41-0DCE-0B7ABE277952}"/>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808722" y="4931564"/>
            <a:ext cx="2947143" cy="504063"/>
          </a:xfrm>
          <a:prstGeom prst="rect">
            <a:avLst/>
          </a:prstGeom>
        </p:spPr>
      </p:pic>
      <p:pic>
        <p:nvPicPr>
          <p:cNvPr id="30" name="Source formula fallback 14.5">
            <a:extLst>
              <a:ext uri="{FF2B5EF4-FFF2-40B4-BE49-F238E27FC236}">
                <a16:creationId xmlns:a16="http://schemas.microsoft.com/office/drawing/2014/main" id="{541DF110-2F3D-83FF-0F03-9D978F843140}"/>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8808722" y="5704554"/>
            <a:ext cx="2355750" cy="406586"/>
          </a:xfrm>
          <a:prstGeom prst="rect">
            <a:avLst/>
          </a:prstGeom>
        </p:spPr>
      </p:pic>
      <p:sp>
        <p:nvSpPr>
          <p:cNvPr id="31" name="Text 9">
            <a:extLst>
              <a:ext uri="{FF2B5EF4-FFF2-40B4-BE49-F238E27FC236}">
                <a16:creationId xmlns:a16="http://schemas.microsoft.com/office/drawing/2014/main" id="{CAE5652F-5001-3F65-8D04-10FA39C83D9D}"/>
              </a:ext>
            </a:extLst>
          </p:cNvPr>
          <p:cNvSpPr>
            <a:spLocks noGrp="1"/>
          </p:cNvSpPr>
          <p:nvPr/>
        </p:nvSpPr>
        <p:spPr>
          <a:xfrm>
            <a:off x="2011680" y="621792"/>
            <a:ext cx="9677095" cy="658368"/>
          </a:xfrm>
          <a:prstGeom prst="rect">
            <a:avLst/>
          </a:prstGeom>
          <a:noFill/>
        </p:spPr>
        <p:txBody>
          <a:bodyPr wrap="square" anchor="ctr"/>
          <a:lstStyle/>
          <a:p>
            <a:r>
              <a:rPr sz="3000" b="1" dirty="0">
                <a:solidFill>
                  <a:srgbClr val="231F20"/>
                </a:solidFill>
                <a:latin typeface="Cambria"/>
                <a:ea typeface="Cambria"/>
                <a:cs typeface="Cambria"/>
              </a:rPr>
              <a:t>Link loss and noise determine path fidelity</a:t>
            </a:r>
          </a:p>
        </p:txBody>
      </p:sp>
    </p:spTree>
    <p:extLst>
      <p:ext uri="{BB962C8B-B14F-4D97-AF65-F5344CB8AC3E}">
        <p14:creationId xmlns:p14="http://schemas.microsoft.com/office/powerpoint/2010/main" val="311275645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CF047C-1280-9A8C-3372-42D28A621FA5}"/>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306DE3C8-7E64-CB68-0B79-54BED432E5AC}"/>
              </a:ext>
            </a:extLst>
          </p:cNvPr>
          <p:cNvSpPr>
            <a:spLocks noGrp="1"/>
          </p:cNvSpPr>
          <p:nvPr/>
        </p:nvSpPr>
        <p:spPr>
          <a:xfrm>
            <a:off x="0" y="0"/>
            <a:ext cx="1554480" cy="6858000"/>
          </a:xfrm>
          <a:prstGeom prst="rect">
            <a:avLst/>
          </a:prstGeom>
          <a:solidFill>
            <a:srgbClr val="A42037"/>
          </a:solidFill>
        </p:spPr>
        <p:txBody>
          <a:bodyPr/>
          <a:lstStyle/>
          <a:p>
            <a:endParaRPr/>
          </a:p>
        </p:txBody>
      </p:sp>
      <p:sp>
        <p:nvSpPr>
          <p:cNvPr id="6" name="Shape 4">
            <a:extLst>
              <a:ext uri="{FF2B5EF4-FFF2-40B4-BE49-F238E27FC236}">
                <a16:creationId xmlns:a16="http://schemas.microsoft.com/office/drawing/2014/main" id="{A5457438-6B23-2119-D84D-98C044ACBE4F}"/>
              </a:ext>
            </a:extLst>
          </p:cNvPr>
          <p:cNvSpPr>
            <a:spLocks noGrp="1"/>
          </p:cNvSpPr>
          <p:nvPr/>
        </p:nvSpPr>
        <p:spPr>
          <a:xfrm>
            <a:off x="109728" y="2271387"/>
            <a:ext cx="1335024" cy="512064"/>
          </a:xfrm>
          <a:prstGeom prst="roundRect">
            <a:avLst>
              <a:gd name="adj" fmla="val 14286"/>
            </a:avLst>
          </a:prstGeom>
          <a:solidFill>
            <a:srgbClr val="FFFFFF"/>
          </a:solidFill>
        </p:spPr>
        <p:txBody>
          <a:bodyPr/>
          <a:lstStyle/>
          <a:p>
            <a:endParaRPr/>
          </a:p>
        </p:txBody>
      </p:sp>
      <p:sp>
        <p:nvSpPr>
          <p:cNvPr id="4" name="Text 2">
            <a:extLst>
              <a:ext uri="{FF2B5EF4-FFF2-40B4-BE49-F238E27FC236}">
                <a16:creationId xmlns:a16="http://schemas.microsoft.com/office/drawing/2014/main" id="{2C5CF3CD-B6EC-AE82-ACB6-DAAD15A0C34C}"/>
              </a:ext>
            </a:extLst>
          </p:cNvPr>
          <p:cNvSpPr>
            <a:spLocks noGrp="1"/>
          </p:cNvSpPr>
          <p:nvPr/>
        </p:nvSpPr>
        <p:spPr>
          <a:xfrm>
            <a:off x="182880" y="1399032"/>
            <a:ext cx="1225296" cy="512064"/>
          </a:xfrm>
          <a:prstGeom prst="rect">
            <a:avLst/>
          </a:prstGeom>
          <a:noFill/>
        </p:spPr>
        <p:txBody>
          <a:bodyPr wrap="square" anchor="ctr"/>
          <a:lstStyle/>
          <a:p>
            <a:r>
              <a:rPr lang="en-US" sz="1250" dirty="0">
                <a:solidFill>
                  <a:srgbClr val="EACBD1"/>
                </a:solidFill>
                <a:latin typeface="Calibri"/>
                <a:cs typeface="Calibri"/>
              </a:rPr>
              <a:t>Introduction</a:t>
            </a:r>
            <a:endParaRPr sz="1250" dirty="0">
              <a:solidFill>
                <a:srgbClr val="EACBD1"/>
              </a:solidFill>
              <a:latin typeface="Calibri"/>
              <a:cs typeface="Calibri"/>
            </a:endParaRPr>
          </a:p>
        </p:txBody>
      </p:sp>
      <p:sp>
        <p:nvSpPr>
          <p:cNvPr id="5" name="Text 3">
            <a:extLst>
              <a:ext uri="{FF2B5EF4-FFF2-40B4-BE49-F238E27FC236}">
                <a16:creationId xmlns:a16="http://schemas.microsoft.com/office/drawing/2014/main" id="{8C24486E-A4A4-CC85-35D0-599261B70467}"/>
              </a:ext>
            </a:extLst>
          </p:cNvPr>
          <p:cNvSpPr>
            <a:spLocks noGrp="1"/>
          </p:cNvSpPr>
          <p:nvPr/>
        </p:nvSpPr>
        <p:spPr>
          <a:xfrm>
            <a:off x="182880" y="2267712"/>
            <a:ext cx="1225296" cy="512064"/>
          </a:xfrm>
          <a:prstGeom prst="rect">
            <a:avLst/>
          </a:prstGeom>
          <a:noFill/>
        </p:spPr>
        <p:txBody>
          <a:bodyPr wrap="square" anchor="ctr"/>
          <a:lstStyle/>
          <a:p>
            <a:r>
              <a:rPr sz="1250" b="1" dirty="0">
                <a:solidFill>
                  <a:srgbClr val="A42037"/>
                </a:solidFill>
                <a:latin typeface="Calibri"/>
                <a:cs typeface="Calibri"/>
              </a:rPr>
              <a:t>Bell</a:t>
            </a:r>
            <a:r>
              <a:rPr sz="1250" dirty="0">
                <a:solidFill>
                  <a:srgbClr val="EACBD1"/>
                </a:solidFill>
                <a:latin typeface="Calibri"/>
                <a:ea typeface="Calibri"/>
                <a:cs typeface="Calibri"/>
              </a:rPr>
              <a:t> </a:t>
            </a:r>
            <a:r>
              <a:rPr sz="1250" b="1" dirty="0">
                <a:solidFill>
                  <a:srgbClr val="A42037"/>
                </a:solidFill>
                <a:latin typeface="Calibri"/>
                <a:cs typeface="Calibri"/>
              </a:rPr>
              <a:t>Routing</a:t>
            </a:r>
          </a:p>
        </p:txBody>
      </p:sp>
      <p:sp>
        <p:nvSpPr>
          <p:cNvPr id="7" name="Text 5">
            <a:extLst>
              <a:ext uri="{FF2B5EF4-FFF2-40B4-BE49-F238E27FC236}">
                <a16:creationId xmlns:a16="http://schemas.microsoft.com/office/drawing/2014/main" id="{EF9975CF-554B-03D9-EEEC-4A07B7D4F606}"/>
              </a:ext>
            </a:extLst>
          </p:cNvPr>
          <p:cNvSpPr>
            <a:spLocks noGrp="1"/>
          </p:cNvSpPr>
          <p:nvPr/>
        </p:nvSpPr>
        <p:spPr>
          <a:xfrm>
            <a:off x="182880" y="3136392"/>
            <a:ext cx="1225296" cy="512064"/>
          </a:xfrm>
          <a:prstGeom prst="rect">
            <a:avLst/>
          </a:prstGeom>
          <a:noFill/>
        </p:spPr>
        <p:txBody>
          <a:bodyPr wrap="square" anchor="ctr"/>
          <a:lstStyle/>
          <a:p>
            <a:r>
              <a:rPr sz="1250" dirty="0">
                <a:solidFill>
                  <a:srgbClr val="EACBD1"/>
                </a:solidFill>
                <a:latin typeface="Calibri"/>
                <a:ea typeface="Calibri"/>
                <a:cs typeface="Calibri"/>
              </a:rPr>
              <a:t>Bell + GHZ</a:t>
            </a:r>
          </a:p>
        </p:txBody>
      </p:sp>
      <p:sp>
        <p:nvSpPr>
          <p:cNvPr id="8" name="Text 6">
            <a:extLst>
              <a:ext uri="{FF2B5EF4-FFF2-40B4-BE49-F238E27FC236}">
                <a16:creationId xmlns:a16="http://schemas.microsoft.com/office/drawing/2014/main" id="{BBE19148-C449-3158-E1DB-A65987847760}"/>
              </a:ext>
            </a:extLst>
          </p:cNvPr>
          <p:cNvSpPr>
            <a:spLocks noGrp="1"/>
          </p:cNvSpPr>
          <p:nvPr/>
        </p:nvSpPr>
        <p:spPr>
          <a:xfrm>
            <a:off x="182880" y="4005072"/>
            <a:ext cx="1225296" cy="512064"/>
          </a:xfrm>
          <a:prstGeom prst="rect">
            <a:avLst/>
          </a:prstGeom>
          <a:noFill/>
        </p:spPr>
        <p:txBody>
          <a:bodyPr wrap="square" anchor="ctr"/>
          <a:lstStyle/>
          <a:p>
            <a:r>
              <a:rPr sz="1250">
                <a:solidFill>
                  <a:srgbClr val="EACBD1"/>
                </a:solidFill>
                <a:latin typeface="Calibri"/>
                <a:ea typeface="Calibri"/>
                <a:cs typeface="Calibri"/>
              </a:rPr>
              <a:t>Planning</a:t>
            </a:r>
          </a:p>
        </p:txBody>
      </p:sp>
      <p:sp>
        <p:nvSpPr>
          <p:cNvPr id="9" name="Text 7">
            <a:extLst>
              <a:ext uri="{FF2B5EF4-FFF2-40B4-BE49-F238E27FC236}">
                <a16:creationId xmlns:a16="http://schemas.microsoft.com/office/drawing/2014/main" id="{4EEC120B-F6F0-B017-F8C7-4EF266553941}"/>
              </a:ext>
            </a:extLst>
          </p:cNvPr>
          <p:cNvSpPr>
            <a:spLocks noGrp="1"/>
          </p:cNvSpPr>
          <p:nvPr/>
        </p:nvSpPr>
        <p:spPr>
          <a:xfrm>
            <a:off x="182880" y="4873752"/>
            <a:ext cx="1225296" cy="512064"/>
          </a:xfrm>
          <a:prstGeom prst="rect">
            <a:avLst/>
          </a:prstGeom>
          <a:noFill/>
        </p:spPr>
        <p:txBody>
          <a:bodyPr wrap="square" anchor="ctr"/>
          <a:lstStyle/>
          <a:p>
            <a:r>
              <a:rPr lang="en-US" sz="1250" dirty="0">
                <a:solidFill>
                  <a:srgbClr val="EACBD1"/>
                </a:solidFill>
                <a:latin typeface="Calibri"/>
                <a:ea typeface="Calibri"/>
                <a:cs typeface="Calibri"/>
              </a:rPr>
              <a:t>Conclusion</a:t>
            </a:r>
            <a:endParaRPr sz="1250" dirty="0">
              <a:solidFill>
                <a:srgbClr val="EACBD1"/>
              </a:solidFill>
              <a:latin typeface="Calibri"/>
              <a:ea typeface="Calibri"/>
              <a:cs typeface="Calibri"/>
            </a:endParaRPr>
          </a:p>
        </p:txBody>
      </p:sp>
      <p:sp>
        <p:nvSpPr>
          <p:cNvPr id="10" name="Text 8">
            <a:extLst>
              <a:ext uri="{FF2B5EF4-FFF2-40B4-BE49-F238E27FC236}">
                <a16:creationId xmlns:a16="http://schemas.microsoft.com/office/drawing/2014/main" id="{AA5AB250-C3AB-DF7B-F01A-898BAAE271E5}"/>
              </a:ext>
            </a:extLst>
          </p:cNvPr>
          <p:cNvSpPr>
            <a:spLocks noGrp="1"/>
          </p:cNvSpPr>
          <p:nvPr/>
        </p:nvSpPr>
        <p:spPr>
          <a:xfrm>
            <a:off x="2011680" y="347472"/>
            <a:ext cx="9677095" cy="292608"/>
          </a:xfrm>
          <a:prstGeom prst="rect">
            <a:avLst/>
          </a:prstGeom>
          <a:noFill/>
        </p:spPr>
        <p:txBody>
          <a:bodyPr wrap="none" anchor="ctr"/>
          <a:lstStyle/>
          <a:p>
            <a:r>
              <a:rPr lang="en-US" sz="1200" b="1" spc="100" dirty="0">
                <a:solidFill>
                  <a:srgbClr val="A42037"/>
                </a:solidFill>
                <a:latin typeface="Calibri"/>
                <a:ea typeface="Calibri"/>
                <a:cs typeface="Calibri"/>
              </a:rPr>
              <a:t>BELL ROUTING</a:t>
            </a:r>
            <a:endParaRPr sz="1200" b="1" spc="100" dirty="0">
              <a:solidFill>
                <a:srgbClr val="A42037"/>
              </a:solidFill>
              <a:latin typeface="Calibri"/>
              <a:ea typeface="Calibri"/>
              <a:cs typeface="Calibri"/>
            </a:endParaRPr>
          </a:p>
        </p:txBody>
      </p:sp>
      <p:sp>
        <p:nvSpPr>
          <p:cNvPr id="26" name="Text 24">
            <a:extLst>
              <a:ext uri="{FF2B5EF4-FFF2-40B4-BE49-F238E27FC236}">
                <a16:creationId xmlns:a16="http://schemas.microsoft.com/office/drawing/2014/main" id="{09D67F31-7AB2-D117-160F-496EEB780BBB}"/>
              </a:ext>
            </a:extLst>
          </p:cNvPr>
          <p:cNvSpPr>
            <a:spLocks noGrp="1"/>
          </p:cNvSpPr>
          <p:nvPr/>
        </p:nvSpPr>
        <p:spPr>
          <a:xfrm>
            <a:off x="11551615" y="6473952"/>
            <a:ext cx="411480" cy="274320"/>
          </a:xfrm>
          <a:prstGeom prst="rect">
            <a:avLst/>
          </a:prstGeom>
          <a:noFill/>
        </p:spPr>
        <p:txBody>
          <a:bodyPr wrap="square" anchor="ctr"/>
          <a:lstStyle/>
          <a:p>
            <a:fld id="{AE4E52CC-50E8-C041-A4A7-4751265F3D3B}" type="slidenum">
              <a:rPr lang="en-US" sz="1000" smtClean="0">
                <a:solidFill>
                  <a:srgbClr val="58595B"/>
                </a:solidFill>
                <a:latin typeface="Calibri"/>
                <a:ea typeface="Calibri"/>
                <a:cs typeface="Calibri"/>
              </a:rPr>
              <a:t>91</a:t>
            </a:fld>
            <a:endParaRPr sz="1000" dirty="0">
              <a:solidFill>
                <a:srgbClr val="58595B"/>
              </a:solidFill>
              <a:latin typeface="Calibri"/>
              <a:ea typeface="Calibri"/>
              <a:cs typeface="Calibri"/>
            </a:endParaRPr>
          </a:p>
        </p:txBody>
      </p:sp>
      <p:sp>
        <p:nvSpPr>
          <p:cNvPr id="25" name="Text 28">
            <a:extLst>
              <a:ext uri="{FF2B5EF4-FFF2-40B4-BE49-F238E27FC236}">
                <a16:creationId xmlns:a16="http://schemas.microsoft.com/office/drawing/2014/main" id="{928732D9-DFBC-7675-B73D-710EF2E1B483}"/>
              </a:ext>
            </a:extLst>
          </p:cNvPr>
          <p:cNvSpPr/>
          <p:nvPr/>
        </p:nvSpPr>
        <p:spPr>
          <a:xfrm>
            <a:off x="2011680" y="6473952"/>
            <a:ext cx="5486400" cy="274320"/>
          </a:xfrm>
          <a:prstGeom prst="rect">
            <a:avLst/>
          </a:prstGeom>
          <a:noFill/>
          <a:ln/>
        </p:spPr>
        <p:txBody>
          <a:bodyPr wrap="square" rtlCol="0" anchor="ctr"/>
          <a:lstStyle/>
          <a:p>
            <a:pPr marL="0" indent="0">
              <a:buNone/>
            </a:pPr>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sp>
        <p:nvSpPr>
          <p:cNvPr id="3" name="Text 9">
            <a:extLst>
              <a:ext uri="{FF2B5EF4-FFF2-40B4-BE49-F238E27FC236}">
                <a16:creationId xmlns:a16="http://schemas.microsoft.com/office/drawing/2014/main" id="{08A48723-0AB4-47E9-5698-679DFDF074C1}"/>
              </a:ext>
            </a:extLst>
          </p:cNvPr>
          <p:cNvSpPr>
            <a:spLocks noGrp="1"/>
          </p:cNvSpPr>
          <p:nvPr/>
        </p:nvSpPr>
        <p:spPr>
          <a:xfrm>
            <a:off x="2011680" y="621792"/>
            <a:ext cx="9677095" cy="658368"/>
          </a:xfrm>
          <a:prstGeom prst="rect">
            <a:avLst/>
          </a:prstGeom>
          <a:noFill/>
        </p:spPr>
        <p:txBody>
          <a:bodyPr wrap="square" anchor="ctr"/>
          <a:lstStyle/>
          <a:p>
            <a:r>
              <a:rPr sz="3000" b="1">
                <a:solidFill>
                  <a:srgbClr val="231F20"/>
                </a:solidFill>
                <a:latin typeface="Cambria"/>
                <a:ea typeface="Cambria"/>
                <a:cs typeface="Cambria"/>
              </a:rPr>
              <a:t>Swapping and purification set usable throughput</a:t>
            </a:r>
          </a:p>
        </p:txBody>
      </p:sp>
      <mc:AlternateContent xmlns:mc="http://schemas.openxmlformats.org/markup-compatibility/2006" xmlns:a14="http://schemas.microsoft.com/office/drawing/2010/main">
        <mc:Choice Requires="a14">
          <p:sp>
            <p:nvSpPr>
              <p:cNvPr id="11" name="Text Placeholder 6">
                <a:extLst>
                  <a:ext uri="{FF2B5EF4-FFF2-40B4-BE49-F238E27FC236}">
                    <a16:creationId xmlns:a16="http://schemas.microsoft.com/office/drawing/2014/main" id="{23996D38-9B40-559D-C55C-20389E5D3245}"/>
                  </a:ext>
                </a:extLst>
              </p:cNvPr>
              <p:cNvSpPr txBox="1">
                <a:spLocks/>
              </p:cNvSpPr>
              <p:nvPr/>
            </p:nvSpPr>
            <p:spPr>
              <a:xfrm>
                <a:off x="2091558" y="1350645"/>
                <a:ext cx="10197977" cy="4389120"/>
              </a:xfrm>
              <a:prstGeom prst="rect">
                <a:avLst/>
              </a:prstGeom>
            </p:spPr>
            <p:txBody>
              <a:bodyPr/>
              <a:lstStyle>
                <a:lvl1pPr marL="342900" indent="-342900" algn="l" defTabSz="914400">
                  <a:spcBef>
                    <a:spcPct val="20000"/>
                  </a:spcBef>
                  <a:buFont typeface="Arial"/>
                  <a:buChar char="•"/>
                  <a:defRPr sz="3200" kern="1200">
                    <a:solidFill>
                      <a:schemeClr val="tx1"/>
                    </a:solidFill>
                    <a:latin typeface="+mn-lt"/>
                    <a:ea typeface="+mn-lt"/>
                    <a:cs typeface="+mn-lt"/>
                  </a:defRPr>
                </a:lvl1pPr>
                <a:lvl2pPr marL="742950" indent="-285750" algn="l" defTabSz="914400">
                  <a:spcBef>
                    <a:spcPct val="20000"/>
                  </a:spcBef>
                  <a:buFont typeface="Arial"/>
                  <a:buChar char="–"/>
                  <a:defRPr sz="2800" kern="1200">
                    <a:solidFill>
                      <a:schemeClr val="tx1"/>
                    </a:solidFill>
                    <a:latin typeface="+mn-lt"/>
                    <a:ea typeface="+mn-lt"/>
                    <a:cs typeface="+mn-lt"/>
                  </a:defRPr>
                </a:lvl2pPr>
                <a:lvl3pPr marL="1143000" indent="-228600" algn="l" defTabSz="914400">
                  <a:spcBef>
                    <a:spcPct val="20000"/>
                  </a:spcBef>
                  <a:buFont typeface="Arial"/>
                  <a:buChar char="•"/>
                  <a:defRPr sz="2400" kern="1200">
                    <a:solidFill>
                      <a:schemeClr val="tx1"/>
                    </a:solidFill>
                    <a:latin typeface="+mn-lt"/>
                    <a:ea typeface="+mn-lt"/>
                    <a:cs typeface="+mn-lt"/>
                  </a:defRPr>
                </a:lvl3pPr>
                <a:lvl4pPr marL="1600200" indent="-228600" algn="l" defTabSz="914400">
                  <a:spcBef>
                    <a:spcPct val="20000"/>
                  </a:spcBef>
                  <a:buFont typeface="Arial"/>
                  <a:buChar char="–"/>
                  <a:defRPr sz="2000" kern="1200">
                    <a:solidFill>
                      <a:schemeClr val="tx1"/>
                    </a:solidFill>
                    <a:latin typeface="+mn-lt"/>
                    <a:ea typeface="+mn-lt"/>
                    <a:cs typeface="+mn-lt"/>
                  </a:defRPr>
                </a:lvl4pPr>
                <a:lvl5pPr marL="2057400" indent="-228600" algn="l" defTabSz="914400">
                  <a:spcBef>
                    <a:spcPct val="20000"/>
                  </a:spcBef>
                  <a:buFont typeface="Arial"/>
                  <a:buChar char="»"/>
                  <a:defRPr sz="2000" kern="1200">
                    <a:solidFill>
                      <a:schemeClr val="tx1"/>
                    </a:solidFill>
                    <a:latin typeface="+mn-lt"/>
                    <a:ea typeface="+mn-lt"/>
                    <a:cs typeface="+mn-lt"/>
                  </a:defRPr>
                </a:lvl5pPr>
                <a:lvl6pPr marL="2514600" indent="-228600" algn="l" defTabSz="914400">
                  <a:spcBef>
                    <a:spcPct val="20000"/>
                  </a:spcBef>
                  <a:buFont typeface="Arial"/>
                  <a:buChar char="•"/>
                  <a:defRPr sz="2000" kern="1200">
                    <a:solidFill>
                      <a:schemeClr val="tx1"/>
                    </a:solidFill>
                    <a:latin typeface="+mn-lt"/>
                    <a:ea typeface="+mn-lt"/>
                    <a:cs typeface="+mn-lt"/>
                  </a:defRPr>
                </a:lvl6pPr>
                <a:lvl7pPr marL="2971800" indent="-228600" algn="l" defTabSz="914400">
                  <a:spcBef>
                    <a:spcPct val="20000"/>
                  </a:spcBef>
                  <a:buFont typeface="Arial"/>
                  <a:buChar char="•"/>
                  <a:defRPr sz="2000" kern="1200">
                    <a:solidFill>
                      <a:schemeClr val="tx1"/>
                    </a:solidFill>
                    <a:latin typeface="+mn-lt"/>
                    <a:ea typeface="+mn-lt"/>
                    <a:cs typeface="+mn-lt"/>
                  </a:defRPr>
                </a:lvl7pPr>
                <a:lvl8pPr marL="3429000" indent="-228600" algn="l" defTabSz="914400">
                  <a:spcBef>
                    <a:spcPct val="20000"/>
                  </a:spcBef>
                  <a:buFont typeface="Arial"/>
                  <a:buChar char="•"/>
                  <a:defRPr sz="2000" kern="1200">
                    <a:solidFill>
                      <a:schemeClr val="tx1"/>
                    </a:solidFill>
                    <a:latin typeface="+mn-lt"/>
                    <a:ea typeface="+mn-lt"/>
                    <a:cs typeface="+mn-lt"/>
                  </a:defRPr>
                </a:lvl8pPr>
                <a:lvl9pPr marL="3886200" indent="-228600" algn="l" defTabSz="914400">
                  <a:spcBef>
                    <a:spcPct val="20000"/>
                  </a:spcBef>
                  <a:buFont typeface="Arial"/>
                  <a:buChar char="•"/>
                  <a:defRPr sz="2000" kern="1200">
                    <a:solidFill>
                      <a:schemeClr val="tx1"/>
                    </a:solidFill>
                    <a:latin typeface="+mn-lt"/>
                    <a:ea typeface="+mn-lt"/>
                    <a:cs typeface="+mn-lt"/>
                  </a:defRPr>
                </a:lvl9pPr>
              </a:lstStyle>
              <a:p>
                <a:pPr>
                  <a:spcAft>
                    <a:spcPts val="1400"/>
                  </a:spcAft>
                  <a:buSzPct val="100000"/>
                </a:pPr>
                <a:r>
                  <a:rPr lang="en-US" sz="1800" b="1" dirty="0">
                    <a:solidFill>
                      <a:srgbClr val="231F20"/>
                    </a:solidFill>
                    <a:latin typeface="Calibri" pitchFamily="34" charset="0"/>
                    <a:ea typeface="Calibri" pitchFamily="34" charset="-122"/>
                    <a:cs typeface="Calibri" pitchFamily="34" charset="-120"/>
                  </a:rPr>
                  <a:t>Imperfect entanglement swapping</a:t>
                </a:r>
              </a:p>
              <a:p>
                <a:pPr marL="685800" lvl="1" indent="-342900">
                  <a:lnSpc>
                    <a:spcPct val="105000"/>
                  </a:lnSpc>
                  <a:spcBef>
                    <a:spcPts val="0"/>
                  </a:spcBef>
                  <a:spcAft>
                    <a:spcPts val="1400"/>
                  </a:spcAft>
                  <a:buSzPct val="100000"/>
                  <a:buFont typeface="Candara"/>
                  <a:buChar char="–"/>
                </a:pPr>
                <a:r>
                  <a:rPr lang="en-US" sz="1600" dirty="0">
                    <a:solidFill>
                      <a:srgbClr val="58595B"/>
                    </a:solidFill>
                    <a:latin typeface="Calibri" pitchFamily="34" charset="0"/>
                    <a:ea typeface="Calibri" pitchFamily="34" charset="-122"/>
                    <a:cs typeface="Calibri" pitchFamily="34" charset="-120"/>
                  </a:rPr>
                  <a:t>the end-to-end fidelity of pair 𝑘 along path 𝑝, which consists of links </a:t>
                </a:r>
                <a14:m>
                  <m:oMath xmlns:m="http://schemas.openxmlformats.org/officeDocument/2006/math">
                    <m:d>
                      <m:dPr>
                        <m:begChr m:val="{"/>
                        <m:endChr m:val="}"/>
                        <m:ctrlPr>
                          <a:rPr lang="en-US" sz="1600" i="1">
                            <a:solidFill>
                              <a:srgbClr val="58595B"/>
                            </a:solidFill>
                            <a:latin typeface="Cambria Math" panose="02040503050406030204" pitchFamily="18" charset="0"/>
                            <a:ea typeface="Calibri" pitchFamily="34" charset="-122"/>
                            <a:cs typeface="Calibri" pitchFamily="34" charset="-120"/>
                          </a:rPr>
                        </m:ctrlPr>
                      </m:dPr>
                      <m:e>
                        <m:sSub>
                          <m:sSubPr>
                            <m:ctrlPr>
                              <a:rPr lang="en-US" sz="1600" i="1">
                                <a:solidFill>
                                  <a:srgbClr val="58595B"/>
                                </a:solidFill>
                                <a:latin typeface="Cambria Math" panose="02040503050406030204" pitchFamily="18" charset="0"/>
                                <a:ea typeface="Calibri" pitchFamily="34" charset="-122"/>
                                <a:cs typeface="Calibri" pitchFamily="34" charset="-120"/>
                              </a:rPr>
                            </m:ctrlPr>
                          </m:sSubPr>
                          <m:e>
                            <m:r>
                              <a:rPr lang="en-US" sz="1600">
                                <a:solidFill>
                                  <a:srgbClr val="58595B"/>
                                </a:solidFill>
                                <a:latin typeface="Cambria Math" panose="02040503050406030204" pitchFamily="18" charset="0"/>
                                <a:ea typeface="Calibri" pitchFamily="34" charset="-122"/>
                                <a:cs typeface="Calibri" pitchFamily="34" charset="-120"/>
                              </a:rPr>
                              <m:t>𝑒</m:t>
                            </m:r>
                          </m:e>
                          <m:sub>
                            <m:r>
                              <a:rPr lang="en-US" sz="1600">
                                <a:solidFill>
                                  <a:srgbClr val="58595B"/>
                                </a:solidFill>
                                <a:latin typeface="Cambria Math" panose="02040503050406030204" pitchFamily="18" charset="0"/>
                                <a:ea typeface="Calibri" pitchFamily="34" charset="-122"/>
                                <a:cs typeface="Calibri" pitchFamily="34" charset="-120"/>
                              </a:rPr>
                              <m:t>1</m:t>
                            </m:r>
                          </m:sub>
                        </m:sSub>
                        <m:r>
                          <a:rPr lang="en-US" sz="1600">
                            <a:solidFill>
                              <a:srgbClr val="58595B"/>
                            </a:solidFill>
                            <a:latin typeface="Cambria Math" panose="02040503050406030204" pitchFamily="18" charset="0"/>
                            <a:ea typeface="Calibri" pitchFamily="34" charset="-122"/>
                            <a:cs typeface="Calibri" pitchFamily="34" charset="-120"/>
                          </a:rPr>
                          <m:t>,</m:t>
                        </m:r>
                        <m:sSub>
                          <m:sSubPr>
                            <m:ctrlPr>
                              <a:rPr lang="en-US" sz="1600" i="1">
                                <a:solidFill>
                                  <a:srgbClr val="58595B"/>
                                </a:solidFill>
                                <a:latin typeface="Cambria Math" panose="02040503050406030204" pitchFamily="18" charset="0"/>
                                <a:ea typeface="Calibri" pitchFamily="34" charset="-122"/>
                                <a:cs typeface="Calibri" pitchFamily="34" charset="-120"/>
                              </a:rPr>
                            </m:ctrlPr>
                          </m:sSubPr>
                          <m:e>
                            <m:r>
                              <a:rPr lang="en-US" sz="1600">
                                <a:solidFill>
                                  <a:srgbClr val="58595B"/>
                                </a:solidFill>
                                <a:latin typeface="Cambria Math" panose="02040503050406030204" pitchFamily="18" charset="0"/>
                                <a:ea typeface="Calibri" pitchFamily="34" charset="-122"/>
                                <a:cs typeface="Calibri" pitchFamily="34" charset="-120"/>
                              </a:rPr>
                              <m:t>𝑒</m:t>
                            </m:r>
                          </m:e>
                          <m:sub>
                            <m:r>
                              <a:rPr lang="en-US" sz="1600">
                                <a:solidFill>
                                  <a:srgbClr val="58595B"/>
                                </a:solidFill>
                                <a:latin typeface="Cambria Math" panose="02040503050406030204" pitchFamily="18" charset="0"/>
                                <a:ea typeface="Calibri" pitchFamily="34" charset="-122"/>
                                <a:cs typeface="Calibri" pitchFamily="34" charset="-120"/>
                              </a:rPr>
                              <m:t>2</m:t>
                            </m:r>
                          </m:sub>
                        </m:sSub>
                        <m:r>
                          <a:rPr lang="en-US" sz="1600">
                            <a:solidFill>
                              <a:srgbClr val="58595B"/>
                            </a:solidFill>
                            <a:latin typeface="Cambria Math" panose="02040503050406030204" pitchFamily="18" charset="0"/>
                            <a:ea typeface="Calibri" pitchFamily="34" charset="-122"/>
                            <a:cs typeface="Calibri" pitchFamily="34" charset="-120"/>
                          </a:rPr>
                          <m:t>,…,</m:t>
                        </m:r>
                        <m:sSub>
                          <m:sSubPr>
                            <m:ctrlPr>
                              <a:rPr lang="en-US" sz="1600" i="1">
                                <a:solidFill>
                                  <a:srgbClr val="58595B"/>
                                </a:solidFill>
                                <a:latin typeface="Cambria Math" panose="02040503050406030204" pitchFamily="18" charset="0"/>
                                <a:ea typeface="Calibri" pitchFamily="34" charset="-122"/>
                                <a:cs typeface="Calibri" pitchFamily="34" charset="-120"/>
                              </a:rPr>
                            </m:ctrlPr>
                          </m:sSubPr>
                          <m:e>
                            <m:r>
                              <a:rPr lang="en-US" sz="1600">
                                <a:solidFill>
                                  <a:srgbClr val="58595B"/>
                                </a:solidFill>
                                <a:latin typeface="Cambria Math" panose="02040503050406030204" pitchFamily="18" charset="0"/>
                                <a:ea typeface="Calibri" pitchFamily="34" charset="-122"/>
                                <a:cs typeface="Calibri" pitchFamily="34" charset="-120"/>
                              </a:rPr>
                              <m:t>𝑒</m:t>
                            </m:r>
                          </m:e>
                          <m:sub>
                            <m:r>
                              <a:rPr lang="en-US" sz="1600">
                                <a:solidFill>
                                  <a:srgbClr val="58595B"/>
                                </a:solidFill>
                                <a:latin typeface="Cambria Math" panose="02040503050406030204" pitchFamily="18" charset="0"/>
                                <a:ea typeface="Calibri" pitchFamily="34" charset="-122"/>
                                <a:cs typeface="Calibri" pitchFamily="34" charset="-120"/>
                              </a:rPr>
                              <m:t>𝑋</m:t>
                            </m:r>
                          </m:sub>
                        </m:sSub>
                      </m:e>
                    </m:d>
                    <m:r>
                      <a:rPr lang="en-US" sz="1600">
                        <a:solidFill>
                          <a:srgbClr val="58595B"/>
                        </a:solidFill>
                        <a:latin typeface="Cambria Math" panose="02040503050406030204" pitchFamily="18" charset="0"/>
                        <a:ea typeface="Calibri" pitchFamily="34" charset="-122"/>
                        <a:cs typeface="Calibri" pitchFamily="34" charset="-120"/>
                      </a:rPr>
                      <m:t>∈</m:t>
                    </m:r>
                    <m:r>
                      <a:rPr lang="en-US" sz="1600">
                        <a:solidFill>
                          <a:srgbClr val="58595B"/>
                        </a:solidFill>
                        <a:latin typeface="Cambria Math" panose="02040503050406030204" pitchFamily="18" charset="0"/>
                        <a:ea typeface="Calibri" pitchFamily="34" charset="-122"/>
                        <a:cs typeface="Calibri" pitchFamily="34" charset="-120"/>
                      </a:rPr>
                      <m:t>ℰ</m:t>
                    </m:r>
                  </m:oMath>
                </a14:m>
                <a:r>
                  <a:rPr lang="en-US" sz="1600" dirty="0">
                    <a:solidFill>
                      <a:srgbClr val="58595B"/>
                    </a:solidFill>
                    <a:latin typeface="Calibri" pitchFamily="34" charset="0"/>
                    <a:ea typeface="Calibri" pitchFamily="34" charset="-122"/>
                    <a:cs typeface="Calibri" pitchFamily="34" charset="-120"/>
                  </a:rPr>
                  <a:t> and nodes </a:t>
                </a:r>
                <a14:m>
                  <m:oMath xmlns:m="http://schemas.openxmlformats.org/officeDocument/2006/math">
                    <m:d>
                      <m:dPr>
                        <m:begChr m:val="{"/>
                        <m:endChr m:val="}"/>
                        <m:ctrlPr>
                          <a:rPr lang="en-US" sz="1600" i="1">
                            <a:solidFill>
                              <a:srgbClr val="58595B"/>
                            </a:solidFill>
                            <a:latin typeface="Cambria Math" panose="02040503050406030204" pitchFamily="18" charset="0"/>
                            <a:ea typeface="Calibri" pitchFamily="34" charset="-122"/>
                            <a:cs typeface="Calibri" pitchFamily="34" charset="-120"/>
                          </a:rPr>
                        </m:ctrlPr>
                      </m:dPr>
                      <m:e>
                        <m:sSub>
                          <m:sSubPr>
                            <m:ctrlPr>
                              <a:rPr lang="en-US" sz="1600" i="1">
                                <a:solidFill>
                                  <a:srgbClr val="58595B"/>
                                </a:solidFill>
                                <a:latin typeface="Cambria Math" panose="02040503050406030204" pitchFamily="18" charset="0"/>
                                <a:ea typeface="Calibri" pitchFamily="34" charset="-122"/>
                                <a:cs typeface="Calibri" pitchFamily="34" charset="-120"/>
                              </a:rPr>
                            </m:ctrlPr>
                          </m:sSubPr>
                          <m:e>
                            <m:r>
                              <a:rPr lang="en-US" sz="1600">
                                <a:solidFill>
                                  <a:srgbClr val="58595B"/>
                                </a:solidFill>
                                <a:latin typeface="Cambria Math" panose="02040503050406030204" pitchFamily="18" charset="0"/>
                                <a:ea typeface="Calibri" pitchFamily="34" charset="-122"/>
                                <a:cs typeface="Calibri" pitchFamily="34" charset="-120"/>
                              </a:rPr>
                              <m:t>𝑘</m:t>
                            </m:r>
                          </m:e>
                          <m:sub>
                            <m:r>
                              <a:rPr lang="en-US" sz="1600">
                                <a:solidFill>
                                  <a:srgbClr val="58595B"/>
                                </a:solidFill>
                                <a:latin typeface="Cambria Math" panose="02040503050406030204" pitchFamily="18" charset="0"/>
                                <a:ea typeface="Calibri" pitchFamily="34" charset="-122"/>
                                <a:cs typeface="Calibri" pitchFamily="34" charset="-120"/>
                              </a:rPr>
                              <m:t>1</m:t>
                            </m:r>
                          </m:sub>
                        </m:sSub>
                        <m:r>
                          <a:rPr lang="en-US" sz="1600">
                            <a:solidFill>
                              <a:srgbClr val="58595B"/>
                            </a:solidFill>
                            <a:latin typeface="Cambria Math" panose="02040503050406030204" pitchFamily="18" charset="0"/>
                            <a:ea typeface="Calibri" pitchFamily="34" charset="-122"/>
                            <a:cs typeface="Calibri" pitchFamily="34" charset="-120"/>
                          </a:rPr>
                          <m:t>,</m:t>
                        </m:r>
                        <m:sSub>
                          <m:sSubPr>
                            <m:ctrlPr>
                              <a:rPr lang="en-US" sz="1600" i="1">
                                <a:solidFill>
                                  <a:srgbClr val="58595B"/>
                                </a:solidFill>
                                <a:latin typeface="Cambria Math" panose="02040503050406030204" pitchFamily="18" charset="0"/>
                                <a:ea typeface="Calibri" pitchFamily="34" charset="-122"/>
                                <a:cs typeface="Calibri" pitchFamily="34" charset="-120"/>
                              </a:rPr>
                            </m:ctrlPr>
                          </m:sSubPr>
                          <m:e>
                            <m:r>
                              <a:rPr lang="en-US" sz="1600">
                                <a:solidFill>
                                  <a:srgbClr val="58595B"/>
                                </a:solidFill>
                                <a:latin typeface="Cambria Math" panose="02040503050406030204" pitchFamily="18" charset="0"/>
                                <a:ea typeface="Calibri" pitchFamily="34" charset="-122"/>
                                <a:cs typeface="Calibri" pitchFamily="34" charset="-120"/>
                              </a:rPr>
                              <m:t>𝑘</m:t>
                            </m:r>
                          </m:e>
                          <m:sub>
                            <m:r>
                              <a:rPr lang="en-US" sz="1600">
                                <a:solidFill>
                                  <a:srgbClr val="58595B"/>
                                </a:solidFill>
                                <a:latin typeface="Cambria Math" panose="02040503050406030204" pitchFamily="18" charset="0"/>
                                <a:ea typeface="Calibri" pitchFamily="34" charset="-122"/>
                                <a:cs typeface="Calibri" pitchFamily="34" charset="-120"/>
                              </a:rPr>
                              <m:t>2</m:t>
                            </m:r>
                          </m:sub>
                        </m:sSub>
                        <m:r>
                          <a:rPr lang="en-US" sz="1600">
                            <a:solidFill>
                              <a:srgbClr val="58595B"/>
                            </a:solidFill>
                            <a:latin typeface="Cambria Math" panose="02040503050406030204" pitchFamily="18" charset="0"/>
                            <a:ea typeface="Calibri" pitchFamily="34" charset="-122"/>
                            <a:cs typeface="Calibri" pitchFamily="34" charset="-120"/>
                          </a:rPr>
                          <m:t>,…,</m:t>
                        </m:r>
                        <m:sSub>
                          <m:sSubPr>
                            <m:ctrlPr>
                              <a:rPr lang="en-US" sz="1600" i="1">
                                <a:solidFill>
                                  <a:srgbClr val="58595B"/>
                                </a:solidFill>
                                <a:latin typeface="Cambria Math" panose="02040503050406030204" pitchFamily="18" charset="0"/>
                                <a:ea typeface="Calibri" pitchFamily="34" charset="-122"/>
                                <a:cs typeface="Calibri" pitchFamily="34" charset="-120"/>
                              </a:rPr>
                            </m:ctrlPr>
                          </m:sSubPr>
                          <m:e>
                            <m:r>
                              <a:rPr lang="en-US" sz="1600">
                                <a:solidFill>
                                  <a:srgbClr val="58595B"/>
                                </a:solidFill>
                                <a:latin typeface="Cambria Math" panose="02040503050406030204" pitchFamily="18" charset="0"/>
                                <a:ea typeface="Calibri" pitchFamily="34" charset="-122"/>
                                <a:cs typeface="Calibri" pitchFamily="34" charset="-120"/>
                              </a:rPr>
                              <m:t>𝑘</m:t>
                            </m:r>
                          </m:e>
                          <m:sub>
                            <m:r>
                              <a:rPr lang="en-US" sz="1600">
                                <a:solidFill>
                                  <a:srgbClr val="58595B"/>
                                </a:solidFill>
                                <a:latin typeface="Cambria Math" panose="02040503050406030204" pitchFamily="18" charset="0"/>
                                <a:ea typeface="Calibri" pitchFamily="34" charset="-122"/>
                                <a:cs typeface="Calibri" pitchFamily="34" charset="-120"/>
                              </a:rPr>
                              <m:t>𝑋</m:t>
                            </m:r>
                            <m:r>
                              <a:rPr lang="en-US" sz="1600">
                                <a:solidFill>
                                  <a:srgbClr val="58595B"/>
                                </a:solidFill>
                                <a:latin typeface="Cambria Math" panose="02040503050406030204" pitchFamily="18" charset="0"/>
                                <a:ea typeface="Calibri" pitchFamily="34" charset="-122"/>
                                <a:cs typeface="Calibri" pitchFamily="34" charset="-120"/>
                              </a:rPr>
                              <m:t>+1</m:t>
                            </m:r>
                          </m:sub>
                        </m:sSub>
                      </m:e>
                    </m:d>
                    <m:r>
                      <a:rPr lang="en-US" sz="1600">
                        <a:solidFill>
                          <a:srgbClr val="58595B"/>
                        </a:solidFill>
                        <a:latin typeface="Cambria Math" panose="02040503050406030204" pitchFamily="18" charset="0"/>
                        <a:ea typeface="Calibri" pitchFamily="34" charset="-122"/>
                        <a:cs typeface="Calibri" pitchFamily="34" charset="-120"/>
                      </a:rPr>
                      <m:t>∈</m:t>
                    </m:r>
                    <m:r>
                      <a:rPr lang="en-US" sz="1600">
                        <a:solidFill>
                          <a:srgbClr val="58595B"/>
                        </a:solidFill>
                        <a:latin typeface="Cambria Math" panose="02040503050406030204" pitchFamily="18" charset="0"/>
                        <a:ea typeface="Calibri" pitchFamily="34" charset="-122"/>
                        <a:cs typeface="Calibri" pitchFamily="34" charset="-120"/>
                      </a:rPr>
                      <m:t>𝒱</m:t>
                    </m:r>
                  </m:oMath>
                </a14:m>
                <a:endParaRPr lang="en-US" sz="1600" dirty="0">
                  <a:solidFill>
                    <a:srgbClr val="58595B"/>
                  </a:solidFill>
                  <a:latin typeface="Calibri" pitchFamily="34" charset="0"/>
                  <a:ea typeface="Calibri" pitchFamily="34" charset="-122"/>
                  <a:cs typeface="Calibri" pitchFamily="34" charset="-120"/>
                </a:endParaRPr>
              </a:p>
              <a:p>
                <a:pPr lvl="1"/>
                <a:endParaRPr lang="en-US" sz="2000" dirty="0"/>
              </a:p>
              <a:p>
                <a:pPr lvl="1"/>
                <a:endParaRPr lang="en-US" sz="2000" dirty="0"/>
              </a:p>
              <a:p>
                <a:pPr marL="457200" lvl="1" indent="0">
                  <a:buNone/>
                </a:pPr>
                <a:endParaRPr lang="en-US" sz="2000" dirty="0"/>
              </a:p>
              <a:p>
                <a:pPr marL="457200" lvl="1" indent="0">
                  <a:buNone/>
                </a:pPr>
                <a:endParaRPr lang="en-US" sz="2000" dirty="0"/>
              </a:p>
              <a:p>
                <a:pPr marL="685800" lvl="1" indent="-342900">
                  <a:lnSpc>
                    <a:spcPct val="105000"/>
                  </a:lnSpc>
                  <a:spcBef>
                    <a:spcPts val="0"/>
                  </a:spcBef>
                  <a:spcAft>
                    <a:spcPts val="1400"/>
                  </a:spcAft>
                  <a:buSzPct val="100000"/>
                  <a:buFont typeface="Candara"/>
                  <a:buChar char="–"/>
                </a:pPr>
                <a:r>
                  <a:rPr lang="en-US" sz="1600" dirty="0">
                    <a:solidFill>
                      <a:srgbClr val="58595B"/>
                    </a:solidFill>
                    <a:latin typeface="Calibri" pitchFamily="34" charset="0"/>
                    <a:ea typeface="Calibri" pitchFamily="34" charset="-122"/>
                    <a:cs typeface="Calibri" pitchFamily="34" charset="-120"/>
                  </a:rPr>
                  <a:t>We utilize purification to increase the fidelity</a:t>
                </a:r>
              </a:p>
              <a:p>
                <a:pPr lvl="1"/>
                <a:endParaRPr lang="en-US" sz="2000" dirty="0"/>
              </a:p>
              <a:p>
                <a:pPr lvl="1"/>
                <a:endParaRPr lang="en-US" sz="2000" dirty="0"/>
              </a:p>
              <a:p>
                <a:pPr lvl="1"/>
                <a:endParaRPr lang="en-US" sz="2000" dirty="0"/>
              </a:p>
            </p:txBody>
          </p:sp>
        </mc:Choice>
        <mc:Fallback xmlns="">
          <p:sp>
            <p:nvSpPr>
              <p:cNvPr id="11" name="Text Placeholder 6">
                <a:extLst>
                  <a:ext uri="{FF2B5EF4-FFF2-40B4-BE49-F238E27FC236}">
                    <a16:creationId xmlns:a16="http://schemas.microsoft.com/office/drawing/2014/main" id="{23996D38-9B40-559D-C55C-20389E5D3245}"/>
                  </a:ext>
                </a:extLst>
              </p:cNvPr>
              <p:cNvSpPr txBox="1">
                <a:spLocks noRot="1" noChangeAspect="1" noMove="1" noResize="1" noEditPoints="1" noAdjustHandles="1" noChangeArrowheads="1" noChangeShapeType="1" noTextEdit="1"/>
              </p:cNvSpPr>
              <p:nvPr/>
            </p:nvSpPr>
            <p:spPr>
              <a:xfrm>
                <a:off x="2091558" y="1350645"/>
                <a:ext cx="10197977" cy="4389120"/>
              </a:xfrm>
              <a:prstGeom prst="rect">
                <a:avLst/>
              </a:prstGeom>
              <a:blipFill>
                <a:blip r:embed="rId3"/>
                <a:stretch>
                  <a:fillRect l="-373" t="-576"/>
                </a:stretch>
              </a:blipFill>
            </p:spPr>
            <p:txBody>
              <a:bodyPr/>
              <a:lstStyle/>
              <a:p>
                <a:r>
                  <a:rPr lang="en-US">
                    <a:noFill/>
                  </a:rPr>
                  <a:t> </a:t>
                </a:r>
              </a:p>
            </p:txBody>
          </p:sp>
        </mc:Fallback>
      </mc:AlternateContent>
      <p:sp>
        <p:nvSpPr>
          <p:cNvPr id="12" name="Rectangle: Rounded Corners 11">
            <a:extLst>
              <a:ext uri="{FF2B5EF4-FFF2-40B4-BE49-F238E27FC236}">
                <a16:creationId xmlns:a16="http://schemas.microsoft.com/office/drawing/2014/main" id="{CF144B2D-D96F-EC19-C9FC-F1FB914EE147}"/>
              </a:ext>
            </a:extLst>
          </p:cNvPr>
          <p:cNvSpPr/>
          <p:nvPr/>
        </p:nvSpPr>
        <p:spPr>
          <a:xfrm>
            <a:off x="6765840" y="2492176"/>
            <a:ext cx="478349" cy="491369"/>
          </a:xfrm>
          <a:prstGeom prst="roundRect">
            <a:avLst>
              <a:gd name="adj" fmla="val 9035"/>
            </a:avLst>
          </a:prstGeom>
          <a:noFill/>
          <a:ln w="28575">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3" name="Rectangle: Rounded Corners 12">
            <a:extLst>
              <a:ext uri="{FF2B5EF4-FFF2-40B4-BE49-F238E27FC236}">
                <a16:creationId xmlns:a16="http://schemas.microsoft.com/office/drawing/2014/main" id="{F847C2B0-6AF5-18AB-C307-A62836DC940F}"/>
              </a:ext>
            </a:extLst>
          </p:cNvPr>
          <p:cNvSpPr/>
          <p:nvPr/>
        </p:nvSpPr>
        <p:spPr>
          <a:xfrm>
            <a:off x="7710315" y="2509093"/>
            <a:ext cx="478349" cy="491369"/>
          </a:xfrm>
          <a:prstGeom prst="roundRect">
            <a:avLst>
              <a:gd name="adj" fmla="val 9035"/>
            </a:avLst>
          </a:prstGeom>
          <a:noFill/>
          <a:ln w="28575">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mc:AlternateContent xmlns:mc="http://schemas.openxmlformats.org/markup-compatibility/2006" xmlns:a14="http://schemas.microsoft.com/office/drawing/2010/main">
        <mc:Choice Requires="a14">
          <p:sp>
            <p:nvSpPr>
              <p:cNvPr id="14" name="Rectangle: Rounded Corners 13">
                <a:extLst>
                  <a:ext uri="{FF2B5EF4-FFF2-40B4-BE49-F238E27FC236}">
                    <a16:creationId xmlns:a16="http://schemas.microsoft.com/office/drawing/2014/main" id="{2A6FD8D5-82F4-2DDF-9048-3F0F321680C7}"/>
                  </a:ext>
                </a:extLst>
              </p:cNvPr>
              <p:cNvSpPr/>
              <p:nvPr/>
            </p:nvSpPr>
            <p:spPr>
              <a:xfrm>
                <a:off x="5447524" y="3367833"/>
                <a:ext cx="4286129" cy="350089"/>
              </a:xfrm>
              <a:prstGeom prst="roundRect">
                <a:avLst>
                  <a:gd name="adj" fmla="val 723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noProof="0" dirty="0">
                    <a:latin typeface="Calibri" panose="020F0502020204030204" pitchFamily="34" charset="0"/>
                    <a:cs typeface="Calibri" panose="020F0502020204030204" pitchFamily="34" charset="0"/>
                  </a:rPr>
                  <a:t>fidelity parameters related with </a:t>
                </a:r>
                <a14:m>
                  <m:oMath xmlns:m="http://schemas.openxmlformats.org/officeDocument/2006/math">
                    <m:sSubSup>
                      <m:sSubSupPr>
                        <m:ctrlPr>
                          <a:rPr lang="en-US" sz="1400" i="1" noProof="0" smtClean="0">
                            <a:latin typeface="Cambria Math" panose="02040503050406030204" pitchFamily="18" charset="0"/>
                            <a:cs typeface="Calibri" panose="020F0502020204030204" pitchFamily="34" charset="0"/>
                          </a:rPr>
                        </m:ctrlPr>
                      </m:sSubSupPr>
                      <m:e>
                        <m:r>
                          <a:rPr lang="en-US" sz="1400" i="1" noProof="0" smtClean="0">
                            <a:latin typeface="Cambria Math" panose="02040503050406030204" pitchFamily="18" charset="0"/>
                            <a:cs typeface="Calibri" panose="020F0502020204030204" pitchFamily="34" charset="0"/>
                          </a:rPr>
                          <m:t>𝐹</m:t>
                        </m:r>
                      </m:e>
                      <m:sub>
                        <m:r>
                          <a:rPr lang="en-US" sz="1400" b="0" i="1" noProof="0" smtClean="0">
                            <a:latin typeface="Cambria Math" panose="02040503050406030204" pitchFamily="18" charset="0"/>
                            <a:cs typeface="Calibri" panose="020F0502020204030204" pitchFamily="34" charset="0"/>
                          </a:rPr>
                          <m:t>𝑖</m:t>
                        </m:r>
                        <m:r>
                          <a:rPr lang="en-US" sz="1400" b="0" i="1" noProof="0" smtClean="0">
                            <a:latin typeface="Cambria Math" panose="02040503050406030204" pitchFamily="18" charset="0"/>
                            <a:cs typeface="Calibri" panose="020F0502020204030204" pitchFamily="34" charset="0"/>
                          </a:rPr>
                          <m:t>,</m:t>
                        </m:r>
                        <m:r>
                          <a:rPr lang="en-US" sz="1400" b="0" i="1" noProof="0" smtClean="0">
                            <a:latin typeface="Cambria Math" panose="02040503050406030204" pitchFamily="18" charset="0"/>
                            <a:cs typeface="Calibri" panose="020F0502020204030204" pitchFamily="34" charset="0"/>
                          </a:rPr>
                          <m:t>𝑗</m:t>
                        </m:r>
                      </m:sub>
                      <m:sup>
                        <m:r>
                          <a:rPr lang="en-US" sz="1400" i="1" noProof="0" smtClean="0">
                            <a:latin typeface="Cambria Math" panose="02040503050406030204" pitchFamily="18" charset="0"/>
                            <a:cs typeface="Calibri" panose="020F0502020204030204" pitchFamily="34" charset="0"/>
                          </a:rPr>
                          <m:t>𝑡</m:t>
                        </m:r>
                      </m:sup>
                    </m:sSubSup>
                  </m:oMath>
                </a14:m>
                <a:endParaRPr lang="en-US" sz="1400" noProof="0" dirty="0">
                  <a:latin typeface="Calibri" panose="020F0502020204030204" pitchFamily="34" charset="0"/>
                  <a:cs typeface="Calibri" panose="020F0502020204030204" pitchFamily="34" charset="0"/>
                </a:endParaRPr>
              </a:p>
            </p:txBody>
          </p:sp>
        </mc:Choice>
        <mc:Fallback xmlns="">
          <p:sp>
            <p:nvSpPr>
              <p:cNvPr id="14" name="Rectangle: Rounded Corners 13">
                <a:extLst>
                  <a:ext uri="{FF2B5EF4-FFF2-40B4-BE49-F238E27FC236}">
                    <a16:creationId xmlns:a16="http://schemas.microsoft.com/office/drawing/2014/main" id="{2A6FD8D5-82F4-2DDF-9048-3F0F321680C7}"/>
                  </a:ext>
                </a:extLst>
              </p:cNvPr>
              <p:cNvSpPr>
                <a:spLocks noRot="1" noChangeAspect="1" noMove="1" noResize="1" noEditPoints="1" noAdjustHandles="1" noChangeArrowheads="1" noChangeShapeType="1" noTextEdit="1"/>
              </p:cNvSpPr>
              <p:nvPr/>
            </p:nvSpPr>
            <p:spPr>
              <a:xfrm>
                <a:off x="5447524" y="3367833"/>
                <a:ext cx="4286129" cy="350089"/>
              </a:xfrm>
              <a:prstGeom prst="roundRect">
                <a:avLst>
                  <a:gd name="adj" fmla="val 7235"/>
                </a:avLst>
              </a:prstGeom>
              <a:blipFill>
                <a:blip r:embed="rId4"/>
                <a:stretch>
                  <a:fillRect b="-10000"/>
                </a:stretch>
              </a:blipFill>
            </p:spPr>
            <p:txBody>
              <a:bodyPr/>
              <a:lstStyle/>
              <a:p>
                <a:r>
                  <a:rPr lang="en-US">
                    <a:noFill/>
                  </a:rPr>
                  <a:t> </a:t>
                </a:r>
              </a:p>
            </p:txBody>
          </p:sp>
        </mc:Fallback>
      </mc:AlternateContent>
      <p:sp>
        <p:nvSpPr>
          <p:cNvPr id="15" name="Left Brace 14">
            <a:extLst>
              <a:ext uri="{FF2B5EF4-FFF2-40B4-BE49-F238E27FC236}">
                <a16:creationId xmlns:a16="http://schemas.microsoft.com/office/drawing/2014/main" id="{8EC294B9-F3BD-CB45-E18B-396A1D59965D}"/>
              </a:ext>
            </a:extLst>
          </p:cNvPr>
          <p:cNvSpPr/>
          <p:nvPr/>
        </p:nvSpPr>
        <p:spPr>
          <a:xfrm rot="16200000">
            <a:off x="7394654" y="2707133"/>
            <a:ext cx="198701" cy="968007"/>
          </a:xfrm>
          <a:prstGeom prst="lef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noProof="0"/>
          </a:p>
        </p:txBody>
      </p:sp>
      <p:pic>
        <p:nvPicPr>
          <p:cNvPr id="16" name="Graphic 15">
            <a:extLst>
              <a:ext uri="{FF2B5EF4-FFF2-40B4-BE49-F238E27FC236}">
                <a16:creationId xmlns:a16="http://schemas.microsoft.com/office/drawing/2014/main" id="{6F999BDA-E2D9-84A7-79B2-7655782B003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629024" y="2384865"/>
            <a:ext cx="3685215" cy="713267"/>
          </a:xfrm>
          <a:prstGeom prst="rect">
            <a:avLst/>
          </a:prstGeom>
        </p:spPr>
      </p:pic>
      <p:pic>
        <p:nvPicPr>
          <p:cNvPr id="17" name="Graphic 16">
            <a:extLst>
              <a:ext uri="{FF2B5EF4-FFF2-40B4-BE49-F238E27FC236}">
                <a16:creationId xmlns:a16="http://schemas.microsoft.com/office/drawing/2014/main" id="{FEA04F03-8726-F257-C2E9-AF1EAB3446A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342192" y="4352712"/>
            <a:ext cx="2846472" cy="806500"/>
          </a:xfrm>
          <a:prstGeom prst="rect">
            <a:avLst/>
          </a:prstGeom>
        </p:spPr>
      </p:pic>
      <p:sp>
        <p:nvSpPr>
          <p:cNvPr id="18" name="Rectangle: Rounded Corners 17">
            <a:extLst>
              <a:ext uri="{FF2B5EF4-FFF2-40B4-BE49-F238E27FC236}">
                <a16:creationId xmlns:a16="http://schemas.microsoft.com/office/drawing/2014/main" id="{243B4D4B-1EC0-B97D-97E5-DAFB3E5CFABF}"/>
              </a:ext>
            </a:extLst>
          </p:cNvPr>
          <p:cNvSpPr/>
          <p:nvPr/>
        </p:nvSpPr>
        <p:spPr>
          <a:xfrm>
            <a:off x="7290316" y="4224842"/>
            <a:ext cx="318995" cy="301102"/>
          </a:xfrm>
          <a:prstGeom prst="roundRect">
            <a:avLst>
              <a:gd name="adj" fmla="val 9035"/>
            </a:avLst>
          </a:prstGeom>
          <a:noFill/>
          <a:ln w="28575">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19" name="Straight Arrow Connector 18">
            <a:extLst>
              <a:ext uri="{FF2B5EF4-FFF2-40B4-BE49-F238E27FC236}">
                <a16:creationId xmlns:a16="http://schemas.microsoft.com/office/drawing/2014/main" id="{073ED71F-3502-E4E5-AAF4-60CAF2EBF2FE}"/>
              </a:ext>
            </a:extLst>
          </p:cNvPr>
          <p:cNvCxnSpPr>
            <a:cxnSpLocks/>
          </p:cNvCxnSpPr>
          <p:nvPr/>
        </p:nvCxnSpPr>
        <p:spPr>
          <a:xfrm>
            <a:off x="7813189" y="4288777"/>
            <a:ext cx="785050" cy="10462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0" name="Rectangle: Rounded Corners 21">
            <a:extLst>
              <a:ext uri="{FF2B5EF4-FFF2-40B4-BE49-F238E27FC236}">
                <a16:creationId xmlns:a16="http://schemas.microsoft.com/office/drawing/2014/main" id="{845AFE72-AA77-5299-4073-B7FCCFB2E72C}"/>
              </a:ext>
            </a:extLst>
          </p:cNvPr>
          <p:cNvSpPr/>
          <p:nvPr/>
        </p:nvSpPr>
        <p:spPr>
          <a:xfrm>
            <a:off x="8837413" y="4193341"/>
            <a:ext cx="2369840" cy="670555"/>
          </a:xfrm>
          <a:prstGeom prst="roundRect">
            <a:avLst>
              <a:gd name="adj" fmla="val 723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noProof="0" dirty="0">
                <a:latin typeface="Calibri" panose="020F0502020204030204" pitchFamily="34" charset="0"/>
                <a:cs typeface="Calibri" panose="020F0502020204030204" pitchFamily="34" charset="0"/>
              </a:rPr>
              <a:t>required </a:t>
            </a:r>
            <a:r>
              <a:rPr lang="en-US" sz="1400" noProof="0" dirty="0"/>
              <a:t>purification steps</a:t>
            </a:r>
            <a:r>
              <a:rPr lang="en-US" sz="1400" noProof="0" dirty="0">
                <a:latin typeface="Calibri" panose="020F0502020204030204" pitchFamily="34" charset="0"/>
                <a:cs typeface="Calibri" panose="020F0502020204030204" pitchFamily="34" charset="0"/>
              </a:rPr>
              <a:t> </a:t>
            </a:r>
          </a:p>
        </p:txBody>
      </p:sp>
      <p:sp>
        <p:nvSpPr>
          <p:cNvPr id="21" name="Rectangle: Rounded Corners 22">
            <a:extLst>
              <a:ext uri="{FF2B5EF4-FFF2-40B4-BE49-F238E27FC236}">
                <a16:creationId xmlns:a16="http://schemas.microsoft.com/office/drawing/2014/main" id="{41753F90-B67D-DE76-3570-72E079ED8A8A}"/>
              </a:ext>
            </a:extLst>
          </p:cNvPr>
          <p:cNvSpPr/>
          <p:nvPr/>
        </p:nvSpPr>
        <p:spPr>
          <a:xfrm>
            <a:off x="7762642" y="4790021"/>
            <a:ext cx="318995" cy="301102"/>
          </a:xfrm>
          <a:prstGeom prst="roundRect">
            <a:avLst>
              <a:gd name="adj" fmla="val 9035"/>
            </a:avLst>
          </a:prstGeom>
          <a:noFill/>
          <a:ln w="28575">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22" name="Straight Arrow Connector 21">
            <a:extLst>
              <a:ext uri="{FF2B5EF4-FFF2-40B4-BE49-F238E27FC236}">
                <a16:creationId xmlns:a16="http://schemas.microsoft.com/office/drawing/2014/main" id="{9AC10692-CCE5-4738-CFAA-D2E8F1C00A96}"/>
              </a:ext>
            </a:extLst>
          </p:cNvPr>
          <p:cNvCxnSpPr>
            <a:cxnSpLocks/>
          </p:cNvCxnSpPr>
          <p:nvPr/>
        </p:nvCxnSpPr>
        <p:spPr>
          <a:xfrm>
            <a:off x="8164601" y="5017314"/>
            <a:ext cx="433638" cy="30895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3" name="Rectangle: Rounded Corners 24">
                <a:extLst>
                  <a:ext uri="{FF2B5EF4-FFF2-40B4-BE49-F238E27FC236}">
                    <a16:creationId xmlns:a16="http://schemas.microsoft.com/office/drawing/2014/main" id="{0A383E41-FFF6-8A43-8AA7-881F113D54D9}"/>
                  </a:ext>
                </a:extLst>
              </p:cNvPr>
              <p:cNvSpPr/>
              <p:nvPr/>
            </p:nvSpPr>
            <p:spPr>
              <a:xfrm>
                <a:off x="8705266" y="5051480"/>
                <a:ext cx="2369840" cy="670555"/>
              </a:xfrm>
              <a:prstGeom prst="roundRect">
                <a:avLst>
                  <a:gd name="adj" fmla="val 723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noProof="0" dirty="0">
                    <a:latin typeface="Calibri" panose="020F0502020204030204" pitchFamily="34" charset="0"/>
                    <a:cs typeface="Calibri" panose="020F0502020204030204" pitchFamily="34" charset="0"/>
                  </a:rPr>
                  <a:t>success probability of </a:t>
                </a:r>
                <a14:m>
                  <m:oMath xmlns:m="http://schemas.openxmlformats.org/officeDocument/2006/math">
                    <m:r>
                      <a:rPr lang="en-US" sz="1400" i="1" noProof="0" smtClean="0">
                        <a:latin typeface="Cambria Math" panose="02040503050406030204" pitchFamily="18" charset="0"/>
                        <a:cs typeface="Calibri" panose="020F0502020204030204" pitchFamily="34" charset="0"/>
                      </a:rPr>
                      <m:t>𝑢</m:t>
                    </m:r>
                  </m:oMath>
                </a14:m>
                <a:r>
                  <a:rPr lang="en-US" sz="1400" noProof="0" dirty="0">
                    <a:latin typeface="Calibri" panose="020F0502020204030204" pitchFamily="34" charset="0"/>
                    <a:cs typeface="Calibri" panose="020F0502020204030204" pitchFamily="34" charset="0"/>
                  </a:rPr>
                  <a:t> step</a:t>
                </a:r>
              </a:p>
            </p:txBody>
          </p:sp>
        </mc:Choice>
        <mc:Fallback xmlns="">
          <p:sp>
            <p:nvSpPr>
              <p:cNvPr id="23" name="Rectangle: Rounded Corners 24">
                <a:extLst>
                  <a:ext uri="{FF2B5EF4-FFF2-40B4-BE49-F238E27FC236}">
                    <a16:creationId xmlns:a16="http://schemas.microsoft.com/office/drawing/2014/main" id="{0A383E41-FFF6-8A43-8AA7-881F113D54D9}"/>
                  </a:ext>
                </a:extLst>
              </p:cNvPr>
              <p:cNvSpPr>
                <a:spLocks noRot="1" noChangeAspect="1" noMove="1" noResize="1" noEditPoints="1" noAdjustHandles="1" noChangeArrowheads="1" noChangeShapeType="1" noTextEdit="1"/>
              </p:cNvSpPr>
              <p:nvPr/>
            </p:nvSpPr>
            <p:spPr>
              <a:xfrm>
                <a:off x="8705266" y="5051480"/>
                <a:ext cx="2369840" cy="670555"/>
              </a:xfrm>
              <a:prstGeom prst="roundRect">
                <a:avLst>
                  <a:gd name="adj" fmla="val 7235"/>
                </a:avLst>
              </a:prstGeom>
              <a:blipFill>
                <a:blip r:embed="rId9"/>
                <a:stretch>
                  <a:fillRect/>
                </a:stretch>
              </a:blipFill>
            </p:spPr>
            <p:txBody>
              <a:bodyPr/>
              <a:lstStyle/>
              <a:p>
                <a:r>
                  <a:rPr lang="en-US">
                    <a:noFill/>
                  </a:rPr>
                  <a:t> </a:t>
                </a:r>
              </a:p>
            </p:txBody>
          </p:sp>
        </mc:Fallback>
      </mc:AlternateContent>
      <p:sp>
        <p:nvSpPr>
          <p:cNvPr id="24" name="Rectangle: Rounded Corners 25">
            <a:extLst>
              <a:ext uri="{FF2B5EF4-FFF2-40B4-BE49-F238E27FC236}">
                <a16:creationId xmlns:a16="http://schemas.microsoft.com/office/drawing/2014/main" id="{53F9C7D7-7EF8-C690-DD59-DAF49D4BECC0}"/>
              </a:ext>
            </a:extLst>
          </p:cNvPr>
          <p:cNvSpPr/>
          <p:nvPr/>
        </p:nvSpPr>
        <p:spPr>
          <a:xfrm>
            <a:off x="6333465" y="4494924"/>
            <a:ext cx="478349" cy="491369"/>
          </a:xfrm>
          <a:prstGeom prst="roundRect">
            <a:avLst>
              <a:gd name="adj" fmla="val 9035"/>
            </a:avLst>
          </a:prstGeom>
          <a:noFill/>
          <a:ln w="28575">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27" name="Straight Arrow Connector 26">
            <a:extLst>
              <a:ext uri="{FF2B5EF4-FFF2-40B4-BE49-F238E27FC236}">
                <a16:creationId xmlns:a16="http://schemas.microsoft.com/office/drawing/2014/main" id="{B5516DE2-30B5-14D3-09D5-8317532D557E}"/>
              </a:ext>
            </a:extLst>
          </p:cNvPr>
          <p:cNvCxnSpPr>
            <a:cxnSpLocks/>
            <a:stCxn id="24" idx="2"/>
          </p:cNvCxnSpPr>
          <p:nvPr/>
        </p:nvCxnSpPr>
        <p:spPr>
          <a:xfrm flipH="1">
            <a:off x="5235165" y="4986293"/>
            <a:ext cx="1337475" cy="33997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8" name="Rectangle: Rounded Corners 27">
                <a:extLst>
                  <a:ext uri="{FF2B5EF4-FFF2-40B4-BE49-F238E27FC236}">
                    <a16:creationId xmlns:a16="http://schemas.microsoft.com/office/drawing/2014/main" id="{804C1DDE-F916-10DC-A72C-66756B038AF3}"/>
                  </a:ext>
                </a:extLst>
              </p:cNvPr>
              <p:cNvSpPr/>
              <p:nvPr/>
            </p:nvSpPr>
            <p:spPr>
              <a:xfrm>
                <a:off x="2540766" y="5091123"/>
                <a:ext cx="2570689" cy="608730"/>
              </a:xfrm>
              <a:prstGeom prst="roundRect">
                <a:avLst>
                  <a:gd name="adj" fmla="val 723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noProof="0" dirty="0"/>
                  <a:t>source-destination pair </a:t>
                </a:r>
                <a14:m>
                  <m:oMath xmlns:m="http://schemas.openxmlformats.org/officeDocument/2006/math">
                    <m:r>
                      <a:rPr lang="en-US" sz="1400" i="1" noProof="0" smtClean="0">
                        <a:latin typeface="Cambria Math" panose="02040503050406030204" pitchFamily="18" charset="0"/>
                      </a:rPr>
                      <m:t>𝑘</m:t>
                    </m:r>
                  </m:oMath>
                </a14:m>
                <a:r>
                  <a:rPr lang="en-US" sz="1400" noProof="0" dirty="0"/>
                  <a:t> </a:t>
                </a:r>
                <a:r>
                  <a:rPr lang="en-US" sz="1400" noProof="0" dirty="0">
                    <a:latin typeface="Calibri" panose="020F0502020204030204" pitchFamily="34" charset="0"/>
                    <a:cs typeface="Calibri" panose="020F0502020204030204" pitchFamily="34" charset="0"/>
                  </a:rPr>
                  <a:t>target fidelity </a:t>
                </a:r>
              </a:p>
            </p:txBody>
          </p:sp>
        </mc:Choice>
        <mc:Fallback xmlns="">
          <p:sp>
            <p:nvSpPr>
              <p:cNvPr id="28" name="Rectangle: Rounded Corners 27">
                <a:extLst>
                  <a:ext uri="{FF2B5EF4-FFF2-40B4-BE49-F238E27FC236}">
                    <a16:creationId xmlns:a16="http://schemas.microsoft.com/office/drawing/2014/main" id="{804C1DDE-F916-10DC-A72C-66756B038AF3}"/>
                  </a:ext>
                </a:extLst>
              </p:cNvPr>
              <p:cNvSpPr>
                <a:spLocks noRot="1" noChangeAspect="1" noMove="1" noResize="1" noEditPoints="1" noAdjustHandles="1" noChangeArrowheads="1" noChangeShapeType="1" noTextEdit="1"/>
              </p:cNvSpPr>
              <p:nvPr/>
            </p:nvSpPr>
            <p:spPr>
              <a:xfrm>
                <a:off x="2540766" y="5091123"/>
                <a:ext cx="2570689" cy="608730"/>
              </a:xfrm>
              <a:prstGeom prst="roundRect">
                <a:avLst>
                  <a:gd name="adj" fmla="val 7235"/>
                </a:avLst>
              </a:prstGeom>
              <a:blipFill>
                <a:blip r:embed="rId10"/>
                <a:stretch>
                  <a:fillRect r="-490" b="-2000"/>
                </a:stretch>
              </a:blipFill>
            </p:spPr>
            <p:txBody>
              <a:bodyPr/>
              <a:lstStyle/>
              <a:p>
                <a:r>
                  <a:rPr lang="en-US">
                    <a:noFill/>
                  </a:rPr>
                  <a:t> </a:t>
                </a:r>
              </a:p>
            </p:txBody>
          </p:sp>
        </mc:Fallback>
      </mc:AlternateContent>
      <p:sp>
        <p:nvSpPr>
          <p:cNvPr id="29" name="Text Placeholder 7">
            <a:extLst>
              <a:ext uri="{FF2B5EF4-FFF2-40B4-BE49-F238E27FC236}">
                <a16:creationId xmlns:a16="http://schemas.microsoft.com/office/drawing/2014/main" id="{C454B29A-FC0F-B320-DD67-9C3893E52440}"/>
              </a:ext>
            </a:extLst>
          </p:cNvPr>
          <p:cNvSpPr txBox="1">
            <a:spLocks/>
          </p:cNvSpPr>
          <p:nvPr/>
        </p:nvSpPr>
        <p:spPr>
          <a:xfrm>
            <a:off x="2680138" y="5921502"/>
            <a:ext cx="8616512" cy="639116"/>
          </a:xfrm>
          <a:prstGeom prst="rect">
            <a:avLst/>
          </a:prstGeom>
          <a:noFill/>
          <a:ln/>
        </p:spPr>
        <p:txBody>
          <a:bodyPr wrap="square" lIns="0" tIns="0" rIns="0" bIns="0" rtlCol="0" anchor="ctr">
            <a:noAutofit/>
          </a:bodyPr>
          <a:lstStyle>
            <a:lvl1pPr marL="0" indent="0" algn="l" defTabSz="914400" rtl="0" eaLnBrk="1" latinLnBrk="0" hangingPunct="1">
              <a:lnSpc>
                <a:spcPct val="105000"/>
              </a:lnSpc>
              <a:spcBef>
                <a:spcPts val="0"/>
              </a:spcBef>
              <a:spcAft>
                <a:spcPts val="500"/>
              </a:spcAft>
              <a:buFont typeface="Candara" pitchFamily="34" charset="0"/>
              <a:buNone/>
              <a:defRPr lang="en-US" sz="2000" b="1" kern="1200">
                <a:solidFill>
                  <a:srgbClr val="985461"/>
                </a:solidFill>
                <a:latin typeface="Candara" pitchFamily="34" charset="0"/>
                <a:ea typeface="Microsoft YaHei" pitchFamily="34" charset="-122"/>
                <a:cs typeface="Candara" pitchFamily="34" charset="-120"/>
              </a:defRPr>
            </a:lvl1pPr>
            <a:lvl2pPr marL="731520" indent="-228600" algn="l" defTabSz="914400" rtl="0" eaLnBrk="1" latinLnBrk="0" hangingPunct="1">
              <a:lnSpc>
                <a:spcPct val="105000"/>
              </a:lnSpc>
              <a:spcBef>
                <a:spcPts val="0"/>
              </a:spcBef>
              <a:spcAft>
                <a:spcPts val="250"/>
              </a:spcAft>
              <a:buFont typeface="Candara" pitchFamily="34" charset="0"/>
              <a:buChar char="○"/>
              <a:defRPr lang="en-US" sz="1800" kern="1200">
                <a:solidFill>
                  <a:srgbClr val="181818"/>
                </a:solidFill>
                <a:latin typeface="Candara" pitchFamily="34" charset="0"/>
                <a:ea typeface="Microsoft YaHei" pitchFamily="34" charset="-122"/>
                <a:cs typeface="Candara" pitchFamily="34" charset="-120"/>
              </a:defRPr>
            </a:lvl2pPr>
            <a:lvl3pPr marL="1005840" indent="-182880" algn="l" defTabSz="914400" rtl="0" eaLnBrk="1" latinLnBrk="0" hangingPunct="1">
              <a:lnSpc>
                <a:spcPct val="105000"/>
              </a:lnSpc>
              <a:spcBef>
                <a:spcPts val="0"/>
              </a:spcBef>
              <a:spcAft>
                <a:spcPts val="10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3pPr>
            <a:lvl4pPr marL="128016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4pPr>
            <a:lvl5pPr marL="155448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5pPr>
            <a:lvl6pPr marL="182880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6pPr>
            <a:lvl7pPr marL="210312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7pPr>
            <a:lvl8pPr marL="237744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8pPr>
            <a:lvl9pPr marL="265176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9pPr>
          </a:lstStyle>
          <a:p>
            <a:pPr marL="0" marR="0" lvl="0" indent="0" algn="l" defTabSz="914400" rtl="0" eaLnBrk="1" fontAlgn="auto" latinLnBrk="0" hangingPunct="1">
              <a:lnSpc>
                <a:spcPct val="105000"/>
              </a:lnSpc>
              <a:spcBef>
                <a:spcPts val="0"/>
              </a:spcBef>
              <a:spcAft>
                <a:spcPts val="500"/>
              </a:spcAft>
              <a:buClrTx/>
              <a:buSzTx/>
              <a:buFont typeface="Candara" pitchFamily="34" charset="0"/>
              <a:buNone/>
              <a:tabLst/>
              <a:defRPr/>
            </a:pPr>
            <a:r>
              <a:rPr kumimoji="0" lang="en-US" sz="1800" b="1" i="0" u="none" strike="noStrike" kern="1200" cap="none" spc="0" normalizeH="0" baseline="0" noProof="0" dirty="0">
                <a:ln>
                  <a:noFill/>
                </a:ln>
                <a:solidFill>
                  <a:srgbClr val="985461"/>
                </a:solidFill>
                <a:effectLst/>
                <a:uLnTx/>
                <a:uFillTx/>
                <a:latin typeface="Candara" pitchFamily="34" charset="0"/>
                <a:ea typeface="Microsoft YaHei" pitchFamily="34" charset="-122"/>
              </a:rPr>
              <a:t>Usable throughput depends on both how many Bell pairs are generated and whether they meet the target fidelity.</a:t>
            </a:r>
          </a:p>
        </p:txBody>
      </p:sp>
      <p:sp>
        <p:nvSpPr>
          <p:cNvPr id="30" name="TextBox 29">
            <a:extLst>
              <a:ext uri="{FF2B5EF4-FFF2-40B4-BE49-F238E27FC236}">
                <a16:creationId xmlns:a16="http://schemas.microsoft.com/office/drawing/2014/main" id="{D2C0306D-729E-AD0E-8AA2-8729E722491E}"/>
              </a:ext>
            </a:extLst>
          </p:cNvPr>
          <p:cNvSpPr txBox="1"/>
          <p:nvPr/>
        </p:nvSpPr>
        <p:spPr>
          <a:xfrm>
            <a:off x="7262542" y="2915846"/>
            <a:ext cx="401473" cy="184666"/>
          </a:xfrm>
          <a:prstGeom prst="rect">
            <a:avLst/>
          </a:prstGeom>
          <a:solidFill>
            <a:schemeClr val="bg1"/>
          </a:solidFill>
        </p:spPr>
        <p:txBody>
          <a:bodyPr wrap="square" lIns="0" tIns="0" rIns="0" bIns="0" rtlCol="0">
            <a:spAutoFit/>
          </a:bodyPr>
          <a:lstStyle/>
          <a:p>
            <a:pPr algn="ctr"/>
            <a:r>
              <a:rPr lang="en-US" sz="1200" i="1" dirty="0"/>
              <a:t>m=1</a:t>
            </a:r>
          </a:p>
        </p:txBody>
      </p:sp>
    </p:spTree>
    <p:extLst>
      <p:ext uri="{BB962C8B-B14F-4D97-AF65-F5344CB8AC3E}">
        <p14:creationId xmlns:p14="http://schemas.microsoft.com/office/powerpoint/2010/main" val="392496460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1B9677-05DB-29B0-0F38-10829DBA8C73}"/>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FF596D69-6112-D662-96B3-2313D45921E4}"/>
              </a:ext>
            </a:extLst>
          </p:cNvPr>
          <p:cNvSpPr>
            <a:spLocks noGrp="1"/>
          </p:cNvSpPr>
          <p:nvPr/>
        </p:nvSpPr>
        <p:spPr>
          <a:xfrm>
            <a:off x="0" y="0"/>
            <a:ext cx="1554480" cy="6858000"/>
          </a:xfrm>
          <a:prstGeom prst="rect">
            <a:avLst/>
          </a:prstGeom>
          <a:solidFill>
            <a:srgbClr val="A42037"/>
          </a:solidFill>
        </p:spPr>
        <p:txBody>
          <a:bodyPr/>
          <a:lstStyle/>
          <a:p>
            <a:endParaRPr/>
          </a:p>
        </p:txBody>
      </p:sp>
      <p:sp>
        <p:nvSpPr>
          <p:cNvPr id="6" name="Shape 4">
            <a:extLst>
              <a:ext uri="{FF2B5EF4-FFF2-40B4-BE49-F238E27FC236}">
                <a16:creationId xmlns:a16="http://schemas.microsoft.com/office/drawing/2014/main" id="{0C899619-E7F3-5931-1E0C-16BFC4381316}"/>
              </a:ext>
            </a:extLst>
          </p:cNvPr>
          <p:cNvSpPr>
            <a:spLocks noGrp="1"/>
          </p:cNvSpPr>
          <p:nvPr/>
        </p:nvSpPr>
        <p:spPr>
          <a:xfrm>
            <a:off x="109728" y="2271387"/>
            <a:ext cx="1335024" cy="512064"/>
          </a:xfrm>
          <a:prstGeom prst="roundRect">
            <a:avLst>
              <a:gd name="adj" fmla="val 14286"/>
            </a:avLst>
          </a:prstGeom>
          <a:solidFill>
            <a:srgbClr val="FFFFFF"/>
          </a:solidFill>
        </p:spPr>
        <p:txBody>
          <a:bodyPr/>
          <a:lstStyle/>
          <a:p>
            <a:endParaRPr/>
          </a:p>
        </p:txBody>
      </p:sp>
      <p:sp>
        <p:nvSpPr>
          <p:cNvPr id="4" name="Text 2">
            <a:extLst>
              <a:ext uri="{FF2B5EF4-FFF2-40B4-BE49-F238E27FC236}">
                <a16:creationId xmlns:a16="http://schemas.microsoft.com/office/drawing/2014/main" id="{FC530824-9EE9-5216-C21A-E03BA24BA954}"/>
              </a:ext>
            </a:extLst>
          </p:cNvPr>
          <p:cNvSpPr>
            <a:spLocks noGrp="1"/>
          </p:cNvSpPr>
          <p:nvPr/>
        </p:nvSpPr>
        <p:spPr>
          <a:xfrm>
            <a:off x="182880" y="1399032"/>
            <a:ext cx="1225296" cy="512064"/>
          </a:xfrm>
          <a:prstGeom prst="rect">
            <a:avLst/>
          </a:prstGeom>
          <a:noFill/>
        </p:spPr>
        <p:txBody>
          <a:bodyPr wrap="square" anchor="ctr"/>
          <a:lstStyle/>
          <a:p>
            <a:r>
              <a:rPr lang="en-US" sz="1250" dirty="0">
                <a:solidFill>
                  <a:srgbClr val="EACBD1"/>
                </a:solidFill>
                <a:latin typeface="Calibri"/>
                <a:cs typeface="Calibri"/>
              </a:rPr>
              <a:t>Introduction</a:t>
            </a:r>
            <a:endParaRPr sz="1250" dirty="0">
              <a:solidFill>
                <a:srgbClr val="EACBD1"/>
              </a:solidFill>
              <a:latin typeface="Calibri"/>
              <a:cs typeface="Calibri"/>
            </a:endParaRPr>
          </a:p>
        </p:txBody>
      </p:sp>
      <p:sp>
        <p:nvSpPr>
          <p:cNvPr id="5" name="Text 3">
            <a:extLst>
              <a:ext uri="{FF2B5EF4-FFF2-40B4-BE49-F238E27FC236}">
                <a16:creationId xmlns:a16="http://schemas.microsoft.com/office/drawing/2014/main" id="{22F13042-9C6A-68AD-FA81-29892C19BE1B}"/>
              </a:ext>
            </a:extLst>
          </p:cNvPr>
          <p:cNvSpPr>
            <a:spLocks noGrp="1"/>
          </p:cNvSpPr>
          <p:nvPr/>
        </p:nvSpPr>
        <p:spPr>
          <a:xfrm>
            <a:off x="182880" y="2267712"/>
            <a:ext cx="1225296" cy="512064"/>
          </a:xfrm>
          <a:prstGeom prst="rect">
            <a:avLst/>
          </a:prstGeom>
          <a:noFill/>
        </p:spPr>
        <p:txBody>
          <a:bodyPr wrap="square" anchor="ctr"/>
          <a:lstStyle/>
          <a:p>
            <a:r>
              <a:rPr sz="1250" b="1" dirty="0">
                <a:solidFill>
                  <a:srgbClr val="A42037"/>
                </a:solidFill>
                <a:latin typeface="Calibri"/>
                <a:cs typeface="Calibri"/>
              </a:rPr>
              <a:t>Bell</a:t>
            </a:r>
            <a:r>
              <a:rPr sz="1250" dirty="0">
                <a:solidFill>
                  <a:srgbClr val="EACBD1"/>
                </a:solidFill>
                <a:latin typeface="Calibri"/>
                <a:ea typeface="Calibri"/>
                <a:cs typeface="Calibri"/>
              </a:rPr>
              <a:t> </a:t>
            </a:r>
            <a:r>
              <a:rPr sz="1250" b="1" dirty="0">
                <a:solidFill>
                  <a:srgbClr val="A42037"/>
                </a:solidFill>
                <a:latin typeface="Calibri"/>
                <a:cs typeface="Calibri"/>
              </a:rPr>
              <a:t>Routing</a:t>
            </a:r>
          </a:p>
        </p:txBody>
      </p:sp>
      <p:sp>
        <p:nvSpPr>
          <p:cNvPr id="7" name="Text 5">
            <a:extLst>
              <a:ext uri="{FF2B5EF4-FFF2-40B4-BE49-F238E27FC236}">
                <a16:creationId xmlns:a16="http://schemas.microsoft.com/office/drawing/2014/main" id="{9052CB08-A6F3-00AB-06BA-9DFB36B47F2A}"/>
              </a:ext>
            </a:extLst>
          </p:cNvPr>
          <p:cNvSpPr>
            <a:spLocks noGrp="1"/>
          </p:cNvSpPr>
          <p:nvPr/>
        </p:nvSpPr>
        <p:spPr>
          <a:xfrm>
            <a:off x="182880" y="3136392"/>
            <a:ext cx="1225296" cy="512064"/>
          </a:xfrm>
          <a:prstGeom prst="rect">
            <a:avLst/>
          </a:prstGeom>
          <a:noFill/>
        </p:spPr>
        <p:txBody>
          <a:bodyPr wrap="square" anchor="ctr"/>
          <a:lstStyle/>
          <a:p>
            <a:r>
              <a:rPr sz="1250" dirty="0">
                <a:solidFill>
                  <a:srgbClr val="EACBD1"/>
                </a:solidFill>
                <a:latin typeface="Calibri"/>
                <a:ea typeface="Calibri"/>
                <a:cs typeface="Calibri"/>
              </a:rPr>
              <a:t>Bell + GHZ</a:t>
            </a:r>
          </a:p>
        </p:txBody>
      </p:sp>
      <p:sp>
        <p:nvSpPr>
          <p:cNvPr id="8" name="Text 6">
            <a:extLst>
              <a:ext uri="{FF2B5EF4-FFF2-40B4-BE49-F238E27FC236}">
                <a16:creationId xmlns:a16="http://schemas.microsoft.com/office/drawing/2014/main" id="{5016D76B-744B-D55F-77FC-AB4F148D7900}"/>
              </a:ext>
            </a:extLst>
          </p:cNvPr>
          <p:cNvSpPr>
            <a:spLocks noGrp="1"/>
          </p:cNvSpPr>
          <p:nvPr/>
        </p:nvSpPr>
        <p:spPr>
          <a:xfrm>
            <a:off x="182880" y="4005072"/>
            <a:ext cx="1225296" cy="512064"/>
          </a:xfrm>
          <a:prstGeom prst="rect">
            <a:avLst/>
          </a:prstGeom>
          <a:noFill/>
        </p:spPr>
        <p:txBody>
          <a:bodyPr wrap="square" anchor="ctr"/>
          <a:lstStyle/>
          <a:p>
            <a:r>
              <a:rPr sz="1250">
                <a:solidFill>
                  <a:srgbClr val="EACBD1"/>
                </a:solidFill>
                <a:latin typeface="Calibri"/>
                <a:ea typeface="Calibri"/>
                <a:cs typeface="Calibri"/>
              </a:rPr>
              <a:t>Planning</a:t>
            </a:r>
          </a:p>
        </p:txBody>
      </p:sp>
      <p:sp>
        <p:nvSpPr>
          <p:cNvPr id="9" name="Text 7">
            <a:extLst>
              <a:ext uri="{FF2B5EF4-FFF2-40B4-BE49-F238E27FC236}">
                <a16:creationId xmlns:a16="http://schemas.microsoft.com/office/drawing/2014/main" id="{4EEEE5C4-6E1D-E283-2611-1C7356E4A595}"/>
              </a:ext>
            </a:extLst>
          </p:cNvPr>
          <p:cNvSpPr>
            <a:spLocks noGrp="1"/>
          </p:cNvSpPr>
          <p:nvPr/>
        </p:nvSpPr>
        <p:spPr>
          <a:xfrm>
            <a:off x="182880" y="4873752"/>
            <a:ext cx="1225296" cy="512064"/>
          </a:xfrm>
          <a:prstGeom prst="rect">
            <a:avLst/>
          </a:prstGeom>
          <a:noFill/>
        </p:spPr>
        <p:txBody>
          <a:bodyPr wrap="square" anchor="ctr"/>
          <a:lstStyle/>
          <a:p>
            <a:r>
              <a:rPr lang="en-US" sz="1250" dirty="0">
                <a:solidFill>
                  <a:srgbClr val="EACBD1"/>
                </a:solidFill>
                <a:latin typeface="Calibri"/>
                <a:ea typeface="Calibri"/>
                <a:cs typeface="Calibri"/>
              </a:rPr>
              <a:t>Conclusion</a:t>
            </a:r>
            <a:endParaRPr sz="1250" dirty="0">
              <a:solidFill>
                <a:srgbClr val="EACBD1"/>
              </a:solidFill>
              <a:latin typeface="Calibri"/>
              <a:ea typeface="Calibri"/>
              <a:cs typeface="Calibri"/>
            </a:endParaRPr>
          </a:p>
        </p:txBody>
      </p:sp>
      <p:sp>
        <p:nvSpPr>
          <p:cNvPr id="10" name="Text 8">
            <a:extLst>
              <a:ext uri="{FF2B5EF4-FFF2-40B4-BE49-F238E27FC236}">
                <a16:creationId xmlns:a16="http://schemas.microsoft.com/office/drawing/2014/main" id="{093E7C0D-5369-4939-F015-763E48566793}"/>
              </a:ext>
            </a:extLst>
          </p:cNvPr>
          <p:cNvSpPr>
            <a:spLocks noGrp="1"/>
          </p:cNvSpPr>
          <p:nvPr/>
        </p:nvSpPr>
        <p:spPr>
          <a:xfrm>
            <a:off x="2011680" y="347472"/>
            <a:ext cx="9677095" cy="292608"/>
          </a:xfrm>
          <a:prstGeom prst="rect">
            <a:avLst/>
          </a:prstGeom>
          <a:noFill/>
        </p:spPr>
        <p:txBody>
          <a:bodyPr wrap="none" anchor="ctr"/>
          <a:lstStyle/>
          <a:p>
            <a:r>
              <a:rPr lang="en-US" sz="1200" b="1" spc="100" dirty="0">
                <a:solidFill>
                  <a:srgbClr val="A42037"/>
                </a:solidFill>
                <a:latin typeface="Calibri"/>
                <a:ea typeface="Calibri"/>
                <a:cs typeface="Calibri"/>
              </a:rPr>
              <a:t>BELL ROUTING</a:t>
            </a:r>
            <a:endParaRPr sz="1200" b="1" spc="100" dirty="0">
              <a:solidFill>
                <a:srgbClr val="A42037"/>
              </a:solidFill>
              <a:latin typeface="Calibri"/>
              <a:ea typeface="Calibri"/>
              <a:cs typeface="Calibri"/>
            </a:endParaRPr>
          </a:p>
        </p:txBody>
      </p:sp>
      <p:sp>
        <p:nvSpPr>
          <p:cNvPr id="26" name="Text 24">
            <a:extLst>
              <a:ext uri="{FF2B5EF4-FFF2-40B4-BE49-F238E27FC236}">
                <a16:creationId xmlns:a16="http://schemas.microsoft.com/office/drawing/2014/main" id="{7689C205-C91F-5FEF-A7B4-31D8D791D9B9}"/>
              </a:ext>
            </a:extLst>
          </p:cNvPr>
          <p:cNvSpPr>
            <a:spLocks noGrp="1"/>
          </p:cNvSpPr>
          <p:nvPr/>
        </p:nvSpPr>
        <p:spPr>
          <a:xfrm>
            <a:off x="11551615" y="6473952"/>
            <a:ext cx="411480" cy="274320"/>
          </a:xfrm>
          <a:prstGeom prst="rect">
            <a:avLst/>
          </a:prstGeom>
          <a:noFill/>
        </p:spPr>
        <p:txBody>
          <a:bodyPr wrap="square" anchor="ctr"/>
          <a:lstStyle/>
          <a:p>
            <a:fld id="{AE4E52CC-50E8-C041-A4A7-4751265F3D3B}" type="slidenum">
              <a:rPr lang="en-US" sz="1000" smtClean="0">
                <a:solidFill>
                  <a:srgbClr val="58595B"/>
                </a:solidFill>
                <a:latin typeface="Calibri"/>
                <a:ea typeface="Calibri"/>
                <a:cs typeface="Calibri"/>
              </a:rPr>
              <a:t>92</a:t>
            </a:fld>
            <a:endParaRPr sz="1000" dirty="0">
              <a:solidFill>
                <a:srgbClr val="58595B"/>
              </a:solidFill>
              <a:latin typeface="Calibri"/>
              <a:ea typeface="Calibri"/>
              <a:cs typeface="Calibri"/>
            </a:endParaRPr>
          </a:p>
        </p:txBody>
      </p:sp>
      <p:sp>
        <p:nvSpPr>
          <p:cNvPr id="25" name="Text 28">
            <a:extLst>
              <a:ext uri="{FF2B5EF4-FFF2-40B4-BE49-F238E27FC236}">
                <a16:creationId xmlns:a16="http://schemas.microsoft.com/office/drawing/2014/main" id="{056716AA-37BC-D567-FF75-05DE056DE564}"/>
              </a:ext>
            </a:extLst>
          </p:cNvPr>
          <p:cNvSpPr/>
          <p:nvPr/>
        </p:nvSpPr>
        <p:spPr>
          <a:xfrm>
            <a:off x="2011680" y="6473952"/>
            <a:ext cx="5486400" cy="274320"/>
          </a:xfrm>
          <a:prstGeom prst="rect">
            <a:avLst/>
          </a:prstGeom>
          <a:noFill/>
          <a:ln/>
        </p:spPr>
        <p:txBody>
          <a:bodyPr wrap="square" rtlCol="0" anchor="ctr"/>
          <a:lstStyle/>
          <a:p>
            <a:pPr marL="0" indent="0">
              <a:buNone/>
            </a:pPr>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sp>
        <p:nvSpPr>
          <p:cNvPr id="3" name="Text 9">
            <a:extLst>
              <a:ext uri="{FF2B5EF4-FFF2-40B4-BE49-F238E27FC236}">
                <a16:creationId xmlns:a16="http://schemas.microsoft.com/office/drawing/2014/main" id="{79FC0DDE-3DFC-8A78-A4BA-7A1A8C6C46D1}"/>
              </a:ext>
            </a:extLst>
          </p:cNvPr>
          <p:cNvSpPr>
            <a:spLocks noGrp="1"/>
          </p:cNvSpPr>
          <p:nvPr/>
        </p:nvSpPr>
        <p:spPr>
          <a:xfrm>
            <a:off x="2011680" y="621792"/>
            <a:ext cx="9677095" cy="658368"/>
          </a:xfrm>
          <a:prstGeom prst="rect">
            <a:avLst/>
          </a:prstGeom>
          <a:noFill/>
        </p:spPr>
        <p:txBody>
          <a:bodyPr wrap="square" anchor="ctr"/>
          <a:lstStyle/>
          <a:p>
            <a:r>
              <a:rPr sz="3000" b="1" dirty="0">
                <a:solidFill>
                  <a:srgbClr val="231F20"/>
                </a:solidFill>
                <a:latin typeface="Cambria"/>
                <a:ea typeface="Cambria"/>
                <a:cs typeface="Cambria"/>
              </a:rPr>
              <a:t>Route, rate, and storage decisions are coupled</a:t>
            </a:r>
          </a:p>
        </p:txBody>
      </p:sp>
      <mc:AlternateContent xmlns:mc="http://schemas.openxmlformats.org/markup-compatibility/2006" xmlns:a14="http://schemas.microsoft.com/office/drawing/2010/main">
        <mc:Choice Requires="a14">
          <p:sp>
            <p:nvSpPr>
              <p:cNvPr id="11" name="Text Placeholder 2">
                <a:extLst>
                  <a:ext uri="{FF2B5EF4-FFF2-40B4-BE49-F238E27FC236}">
                    <a16:creationId xmlns:a16="http://schemas.microsoft.com/office/drawing/2014/main" id="{F37D5EF3-1BE9-EC01-FE34-6CFA947F3772}"/>
                  </a:ext>
                </a:extLst>
              </p:cNvPr>
              <p:cNvSpPr txBox="1">
                <a:spLocks/>
              </p:cNvSpPr>
              <p:nvPr/>
            </p:nvSpPr>
            <p:spPr>
              <a:xfrm>
                <a:off x="2114854" y="1377314"/>
                <a:ext cx="9677096" cy="5370957"/>
              </a:xfrm>
              <a:prstGeom prst="rect">
                <a:avLst/>
              </a:prstGeom>
            </p:spPr>
            <p:txBody>
              <a:bodyPr/>
              <a:lstStyle>
                <a:lvl1pPr marL="342900" indent="-342900" algn="l" defTabSz="914400">
                  <a:spcBef>
                    <a:spcPct val="20000"/>
                  </a:spcBef>
                  <a:buFont typeface="Arial"/>
                  <a:buChar char="•"/>
                  <a:defRPr sz="3200" kern="1200">
                    <a:solidFill>
                      <a:schemeClr val="tx1"/>
                    </a:solidFill>
                    <a:latin typeface="+mn-lt"/>
                    <a:ea typeface="+mn-lt"/>
                    <a:cs typeface="+mn-lt"/>
                  </a:defRPr>
                </a:lvl1pPr>
                <a:lvl2pPr marL="742950" indent="-285750" algn="l" defTabSz="914400">
                  <a:spcBef>
                    <a:spcPct val="20000"/>
                  </a:spcBef>
                  <a:buFont typeface="Arial"/>
                  <a:buChar char="–"/>
                  <a:defRPr sz="2800" kern="1200">
                    <a:solidFill>
                      <a:schemeClr val="tx1"/>
                    </a:solidFill>
                    <a:latin typeface="+mn-lt"/>
                    <a:ea typeface="+mn-lt"/>
                    <a:cs typeface="+mn-lt"/>
                  </a:defRPr>
                </a:lvl2pPr>
                <a:lvl3pPr marL="1143000" indent="-228600" algn="l" defTabSz="914400">
                  <a:spcBef>
                    <a:spcPct val="20000"/>
                  </a:spcBef>
                  <a:buFont typeface="Arial"/>
                  <a:buChar char="•"/>
                  <a:defRPr sz="2400" kern="1200">
                    <a:solidFill>
                      <a:schemeClr val="tx1"/>
                    </a:solidFill>
                    <a:latin typeface="+mn-lt"/>
                    <a:ea typeface="+mn-lt"/>
                    <a:cs typeface="+mn-lt"/>
                  </a:defRPr>
                </a:lvl3pPr>
                <a:lvl4pPr marL="1600200" indent="-228600" algn="l" defTabSz="914400">
                  <a:spcBef>
                    <a:spcPct val="20000"/>
                  </a:spcBef>
                  <a:buFont typeface="Arial"/>
                  <a:buChar char="–"/>
                  <a:defRPr sz="2000" kern="1200">
                    <a:solidFill>
                      <a:schemeClr val="tx1"/>
                    </a:solidFill>
                    <a:latin typeface="+mn-lt"/>
                    <a:ea typeface="+mn-lt"/>
                    <a:cs typeface="+mn-lt"/>
                  </a:defRPr>
                </a:lvl4pPr>
                <a:lvl5pPr marL="2057400" indent="-228600" algn="l" defTabSz="914400">
                  <a:spcBef>
                    <a:spcPct val="20000"/>
                  </a:spcBef>
                  <a:buFont typeface="Arial"/>
                  <a:buChar char="»"/>
                  <a:defRPr sz="2000" kern="1200">
                    <a:solidFill>
                      <a:schemeClr val="tx1"/>
                    </a:solidFill>
                    <a:latin typeface="+mn-lt"/>
                    <a:ea typeface="+mn-lt"/>
                    <a:cs typeface="+mn-lt"/>
                  </a:defRPr>
                </a:lvl5pPr>
                <a:lvl6pPr marL="2514600" indent="-228600" algn="l" defTabSz="914400">
                  <a:spcBef>
                    <a:spcPct val="20000"/>
                  </a:spcBef>
                  <a:buFont typeface="Arial"/>
                  <a:buChar char="•"/>
                  <a:defRPr sz="2000" kern="1200">
                    <a:solidFill>
                      <a:schemeClr val="tx1"/>
                    </a:solidFill>
                    <a:latin typeface="+mn-lt"/>
                    <a:ea typeface="+mn-lt"/>
                    <a:cs typeface="+mn-lt"/>
                  </a:defRPr>
                </a:lvl6pPr>
                <a:lvl7pPr marL="2971800" indent="-228600" algn="l" defTabSz="914400">
                  <a:spcBef>
                    <a:spcPct val="20000"/>
                  </a:spcBef>
                  <a:buFont typeface="Arial"/>
                  <a:buChar char="•"/>
                  <a:defRPr sz="2000" kern="1200">
                    <a:solidFill>
                      <a:schemeClr val="tx1"/>
                    </a:solidFill>
                    <a:latin typeface="+mn-lt"/>
                    <a:ea typeface="+mn-lt"/>
                    <a:cs typeface="+mn-lt"/>
                  </a:defRPr>
                </a:lvl7pPr>
                <a:lvl8pPr marL="3429000" indent="-228600" algn="l" defTabSz="914400">
                  <a:spcBef>
                    <a:spcPct val="20000"/>
                  </a:spcBef>
                  <a:buFont typeface="Arial"/>
                  <a:buChar char="•"/>
                  <a:defRPr sz="2000" kern="1200">
                    <a:solidFill>
                      <a:schemeClr val="tx1"/>
                    </a:solidFill>
                    <a:latin typeface="+mn-lt"/>
                    <a:ea typeface="+mn-lt"/>
                    <a:cs typeface="+mn-lt"/>
                  </a:defRPr>
                </a:lvl8pPr>
                <a:lvl9pPr marL="3886200" indent="-228600" algn="l" defTabSz="914400">
                  <a:spcBef>
                    <a:spcPct val="20000"/>
                  </a:spcBef>
                  <a:buFont typeface="Arial"/>
                  <a:buChar char="•"/>
                  <a:defRPr sz="2000" kern="1200">
                    <a:solidFill>
                      <a:schemeClr val="tx1"/>
                    </a:solidFill>
                    <a:latin typeface="+mn-lt"/>
                    <a:ea typeface="+mn-lt"/>
                    <a:cs typeface="+mn-lt"/>
                  </a:defRPr>
                </a:lvl9pPr>
              </a:lstStyle>
              <a:p>
                <a:pPr>
                  <a:spcAft>
                    <a:spcPts val="1400"/>
                  </a:spcAft>
                  <a:buSzPct val="100000"/>
                </a:pPr>
                <a:r>
                  <a:rPr lang="en-US" sz="1800" b="1" dirty="0">
                    <a:solidFill>
                      <a:srgbClr val="231F20"/>
                    </a:solidFill>
                    <a:latin typeface="Calibri" pitchFamily="34" charset="0"/>
                    <a:ea typeface="Calibri" pitchFamily="34" charset="-122"/>
                    <a:cs typeface="Calibri" pitchFamily="34" charset="-120"/>
                  </a:rPr>
                  <a:t>Decisions</a:t>
                </a:r>
              </a:p>
              <a:p>
                <a:pPr marL="685800" lvl="1" indent="-342900">
                  <a:lnSpc>
                    <a:spcPct val="105000"/>
                  </a:lnSpc>
                  <a:spcBef>
                    <a:spcPts val="0"/>
                  </a:spcBef>
                  <a:spcAft>
                    <a:spcPts val="800"/>
                  </a:spcAft>
                  <a:buSzPct val="100000"/>
                  <a:buFont typeface="Candara"/>
                  <a:buChar char="–"/>
                </a:pPr>
                <a:r>
                  <a:rPr lang="en-US" sz="1600" dirty="0">
                    <a:solidFill>
                      <a:srgbClr val="58595B"/>
                    </a:solidFill>
                    <a:latin typeface="Calibri" pitchFamily="34" charset="0"/>
                    <a:ea typeface="Calibri" pitchFamily="34" charset="-122"/>
                    <a:cs typeface="Calibri" pitchFamily="34" charset="-120"/>
                  </a:rPr>
                  <a:t>Decision 1 — Path selection </a:t>
                </a:r>
                <a14:m>
                  <m:oMath xmlns:m="http://schemas.openxmlformats.org/officeDocument/2006/math">
                    <m:r>
                      <a:rPr lang="en-US" sz="1600">
                        <a:solidFill>
                          <a:srgbClr val="58595B"/>
                        </a:solidFill>
                        <a:latin typeface="Cambria Math" panose="02040503050406030204" pitchFamily="18" charset="0"/>
                        <a:ea typeface="Calibri" pitchFamily="34" charset="-122"/>
                        <a:cs typeface="Calibri" pitchFamily="34" charset="-120"/>
                      </a:rPr>
                      <m:t>𝑥</m:t>
                    </m:r>
                  </m:oMath>
                </a14:m>
                <a:r>
                  <a:rPr lang="en-US" sz="1600" dirty="0">
                    <a:solidFill>
                      <a:srgbClr val="58595B"/>
                    </a:solidFill>
                    <a:latin typeface="Calibri" pitchFamily="34" charset="0"/>
                    <a:ea typeface="Calibri" pitchFamily="34" charset="-122"/>
                    <a:cs typeface="Calibri" pitchFamily="34" charset="-120"/>
                  </a:rPr>
                  <a:t>: which path is selected for each demand and time interval</a:t>
                </a:r>
              </a:p>
              <a:p>
                <a:pPr marL="685800" lvl="1" indent="-342900">
                  <a:lnSpc>
                    <a:spcPct val="105000"/>
                  </a:lnSpc>
                  <a:spcBef>
                    <a:spcPts val="0"/>
                  </a:spcBef>
                  <a:spcAft>
                    <a:spcPts val="800"/>
                  </a:spcAft>
                  <a:buSzPct val="100000"/>
                  <a:buFont typeface="Candara"/>
                  <a:buChar char="–"/>
                </a:pPr>
                <a:r>
                  <a:rPr lang="en-US" sz="1600" dirty="0">
                    <a:solidFill>
                      <a:srgbClr val="58595B"/>
                    </a:solidFill>
                    <a:latin typeface="Calibri" pitchFamily="34" charset="0"/>
                    <a:ea typeface="Calibri" pitchFamily="34" charset="-122"/>
                    <a:cs typeface="Calibri" pitchFamily="34" charset="-120"/>
                  </a:rPr>
                  <a:t>Decision 2 — EGR allocation </a:t>
                </a:r>
                <a14:m>
                  <m:oMath xmlns:m="http://schemas.openxmlformats.org/officeDocument/2006/math">
                    <m:r>
                      <a:rPr lang="en-US" sz="1600">
                        <a:solidFill>
                          <a:srgbClr val="58595B"/>
                        </a:solidFill>
                        <a:latin typeface="Cambria Math" panose="02040503050406030204" pitchFamily="18" charset="0"/>
                        <a:ea typeface="Calibri" pitchFamily="34" charset="-122"/>
                        <a:cs typeface="Calibri" pitchFamily="34" charset="-120"/>
                      </a:rPr>
                      <m:t>𝑦</m:t>
                    </m:r>
                  </m:oMath>
                </a14:m>
                <a:r>
                  <a:rPr lang="en-US" sz="1600" dirty="0">
                    <a:solidFill>
                      <a:srgbClr val="58595B"/>
                    </a:solidFill>
                    <a:latin typeface="Calibri" pitchFamily="34" charset="0"/>
                    <a:ea typeface="Calibri" pitchFamily="34" charset="-122"/>
                    <a:cs typeface="Calibri" pitchFamily="34" charset="-120"/>
                  </a:rPr>
                  <a:t>: how much entanglement generation rate is allocated</a:t>
                </a:r>
              </a:p>
              <a:p>
                <a:pPr marL="685800" lvl="1" indent="-342900">
                  <a:lnSpc>
                    <a:spcPct val="105000"/>
                  </a:lnSpc>
                  <a:spcBef>
                    <a:spcPts val="0"/>
                  </a:spcBef>
                  <a:spcAft>
                    <a:spcPts val="800"/>
                  </a:spcAft>
                  <a:buSzPct val="100000"/>
                  <a:buFont typeface="Candara"/>
                  <a:buChar char="–"/>
                </a:pPr>
                <a:r>
                  <a:rPr lang="en-US" sz="1600" dirty="0">
                    <a:solidFill>
                      <a:srgbClr val="58595B"/>
                    </a:solidFill>
                    <a:latin typeface="Calibri" pitchFamily="34" charset="0"/>
                    <a:ea typeface="Calibri" pitchFamily="34" charset="-122"/>
                    <a:cs typeface="Calibri" pitchFamily="34" charset="-120"/>
                  </a:rPr>
                  <a:t>Decision 3 — Stored EPR pairs </a:t>
                </a:r>
                <a14:m>
                  <m:oMath xmlns:m="http://schemas.openxmlformats.org/officeDocument/2006/math">
                    <m:r>
                      <a:rPr lang="en-US" sz="1600">
                        <a:solidFill>
                          <a:srgbClr val="58595B"/>
                        </a:solidFill>
                        <a:latin typeface="Cambria Math" panose="02040503050406030204" pitchFamily="18" charset="0"/>
                        <a:ea typeface="Calibri" pitchFamily="34" charset="-122"/>
                        <a:cs typeface="Calibri" pitchFamily="34" charset="-120"/>
                      </a:rPr>
                      <m:t>𝑧</m:t>
                    </m:r>
                  </m:oMath>
                </a14:m>
                <a:r>
                  <a:rPr lang="en-US" sz="1600" dirty="0">
                    <a:solidFill>
                      <a:srgbClr val="58595B"/>
                    </a:solidFill>
                    <a:latin typeface="Calibri" pitchFamily="34" charset="0"/>
                    <a:ea typeface="Calibri" pitchFamily="34" charset="-122"/>
                    <a:cs typeface="Calibri" pitchFamily="34" charset="-120"/>
                  </a:rPr>
                  <a:t>: how many EPR pairs are retained at storage-capable nodes</a:t>
                </a:r>
              </a:p>
              <a:p>
                <a:pPr>
                  <a:spcAft>
                    <a:spcPts val="1400"/>
                  </a:spcAft>
                  <a:buSzPct val="100000"/>
                </a:pPr>
                <a:r>
                  <a:rPr lang="en-US" sz="1800" b="1" dirty="0">
                    <a:solidFill>
                      <a:srgbClr val="231F20"/>
                    </a:solidFill>
                    <a:latin typeface="Calibri" pitchFamily="34" charset="0"/>
                    <a:ea typeface="Calibri" pitchFamily="34" charset="-122"/>
                    <a:cs typeface="Calibri" pitchFamily="34" charset="-120"/>
                  </a:rPr>
                  <a:t>Constrains groups</a:t>
                </a:r>
              </a:p>
              <a:p>
                <a:pPr marL="685800" lvl="1" indent="-342900">
                  <a:lnSpc>
                    <a:spcPct val="105000"/>
                  </a:lnSpc>
                  <a:spcBef>
                    <a:spcPts val="0"/>
                  </a:spcBef>
                  <a:spcAft>
                    <a:spcPts val="800"/>
                  </a:spcAft>
                  <a:buSzPct val="100000"/>
                  <a:buFont typeface="Candara"/>
                  <a:buChar char="–"/>
                </a:pPr>
                <a:r>
                  <a:rPr lang="en-US" sz="1600" dirty="0">
                    <a:solidFill>
                      <a:srgbClr val="58595B"/>
                    </a:solidFill>
                    <a:latin typeface="Calibri" pitchFamily="34" charset="0"/>
                    <a:cs typeface="Calibri" pitchFamily="34" charset="-120"/>
                  </a:rPr>
                  <a:t>Path selection: A valid path must be selected for each served demand.</a:t>
                </a:r>
              </a:p>
              <a:p>
                <a:pPr marL="685800" lvl="1" indent="-342900">
                  <a:lnSpc>
                    <a:spcPct val="105000"/>
                  </a:lnSpc>
                  <a:spcBef>
                    <a:spcPts val="0"/>
                  </a:spcBef>
                  <a:spcAft>
                    <a:spcPts val="800"/>
                  </a:spcAft>
                  <a:buSzPct val="100000"/>
                  <a:buFont typeface="Candara"/>
                  <a:buChar char="–"/>
                </a:pPr>
                <a:r>
                  <a:rPr lang="en-US" sz="1600" dirty="0">
                    <a:solidFill>
                      <a:srgbClr val="58595B"/>
                    </a:solidFill>
                    <a:latin typeface="Calibri" pitchFamily="34" charset="0"/>
                    <a:cs typeface="Calibri" pitchFamily="34" charset="-120"/>
                  </a:rPr>
                  <a:t>Channel capacity: Total EGR on a link cannot exceed its available capacity.</a:t>
                </a:r>
              </a:p>
              <a:p>
                <a:pPr marL="685800" lvl="1" indent="-342900">
                  <a:lnSpc>
                    <a:spcPct val="105000"/>
                  </a:lnSpc>
                  <a:spcBef>
                    <a:spcPts val="0"/>
                  </a:spcBef>
                  <a:spcAft>
                    <a:spcPts val="800"/>
                  </a:spcAft>
                  <a:buSzPct val="100000"/>
                  <a:buFont typeface="Candara"/>
                  <a:buChar char="–"/>
                </a:pPr>
                <a:r>
                  <a:rPr lang="en-US" sz="1600" dirty="0">
                    <a:solidFill>
                      <a:srgbClr val="58595B"/>
                    </a:solidFill>
                    <a:latin typeface="Calibri" pitchFamily="34" charset="0"/>
                    <a:cs typeface="Calibri" pitchFamily="34" charset="-120"/>
                  </a:rPr>
                  <a:t>Storage capacity: Stored EPR pairs cannot exceed node memory.</a:t>
                </a:r>
              </a:p>
              <a:p>
                <a:pPr marL="685800" lvl="1" indent="-342900">
                  <a:lnSpc>
                    <a:spcPct val="105000"/>
                  </a:lnSpc>
                  <a:spcBef>
                    <a:spcPts val="0"/>
                  </a:spcBef>
                  <a:spcAft>
                    <a:spcPts val="800"/>
                  </a:spcAft>
                  <a:buSzPct val="100000"/>
                  <a:buFont typeface="Candara"/>
                  <a:buChar char="–"/>
                </a:pPr>
                <a:r>
                  <a:rPr lang="en-US" sz="1600" dirty="0">
                    <a:solidFill>
                      <a:srgbClr val="58595B"/>
                    </a:solidFill>
                    <a:latin typeface="Calibri" pitchFamily="34" charset="0"/>
                    <a:cs typeface="Calibri" pitchFamily="34" charset="-120"/>
                  </a:rPr>
                  <a:t>Fidelity and purification: Delivered pairs must satisfy the target fidelity after accounting for purification.</a:t>
                </a:r>
              </a:p>
              <a:p>
                <a:pPr marL="685800" lvl="1" indent="-342900">
                  <a:lnSpc>
                    <a:spcPct val="105000"/>
                  </a:lnSpc>
                  <a:spcBef>
                    <a:spcPts val="0"/>
                  </a:spcBef>
                  <a:spcAft>
                    <a:spcPts val="800"/>
                  </a:spcAft>
                  <a:buSzPct val="100000"/>
                  <a:buFont typeface="Candara"/>
                  <a:buChar char="–"/>
                </a:pPr>
                <a:r>
                  <a:rPr lang="en-US" sz="1600" dirty="0">
                    <a:solidFill>
                      <a:srgbClr val="58595B"/>
                    </a:solidFill>
                    <a:latin typeface="Calibri" pitchFamily="34" charset="0"/>
                    <a:cs typeface="Calibri" pitchFamily="34" charset="-120"/>
                  </a:rPr>
                  <a:t>Flow and balance: Entanglement generation, storage, and consumption must remain consistent through the network and over time.</a:t>
                </a:r>
              </a:p>
              <a:p>
                <a:pPr>
                  <a:buSzPct val="100000"/>
                </a:pPr>
                <a:r>
                  <a:rPr lang="en-US" sz="1800" b="1" dirty="0">
                    <a:solidFill>
                      <a:srgbClr val="231F20"/>
                    </a:solidFill>
                    <a:latin typeface="Calibri" pitchFamily="34" charset="0"/>
                    <a:ea typeface="Calibri" pitchFamily="34" charset="-122"/>
                    <a:cs typeface="Calibri" pitchFamily="34" charset="-120"/>
                  </a:rPr>
                  <a:t>Problem statement</a:t>
                </a:r>
              </a:p>
              <a:p>
                <a:pPr marL="685800" lvl="1" indent="-342900">
                  <a:lnSpc>
                    <a:spcPct val="105000"/>
                  </a:lnSpc>
                  <a:spcBef>
                    <a:spcPts val="0"/>
                  </a:spcBef>
                  <a:buSzPct val="100000"/>
                  <a:buFont typeface="Candara"/>
                  <a:buChar char="–"/>
                </a:pPr>
                <a:r>
                  <a:rPr lang="en-US" sz="1600" dirty="0">
                    <a:solidFill>
                      <a:srgbClr val="58595B"/>
                    </a:solidFill>
                    <a:latin typeface="Calibri" pitchFamily="34" charset="0"/>
                    <a:ea typeface="Calibri" pitchFamily="34" charset="-122"/>
                    <a:cs typeface="Calibri" pitchFamily="34" charset="-120"/>
                  </a:rPr>
                  <a:t>Choose </a:t>
                </a:r>
                <a14:m>
                  <m:oMath xmlns:m="http://schemas.openxmlformats.org/officeDocument/2006/math">
                    <m:r>
                      <a:rPr lang="en-US" sz="1600">
                        <a:solidFill>
                          <a:srgbClr val="58595B"/>
                        </a:solidFill>
                        <a:latin typeface="Cambria Math" panose="02040503050406030204" pitchFamily="18" charset="0"/>
                        <a:ea typeface="Calibri" pitchFamily="34" charset="-122"/>
                        <a:cs typeface="Calibri" pitchFamily="34" charset="-120"/>
                      </a:rPr>
                      <m:t>𝑥</m:t>
                    </m:r>
                  </m:oMath>
                </a14:m>
                <a:r>
                  <a:rPr lang="en-US" sz="1600" dirty="0">
                    <a:solidFill>
                      <a:srgbClr val="58595B"/>
                    </a:solidFill>
                    <a:latin typeface="Calibri" pitchFamily="34" charset="0"/>
                    <a:ea typeface="Calibri" pitchFamily="34" charset="-122"/>
                    <a:cs typeface="Calibri" pitchFamily="34" charset="-120"/>
                  </a:rPr>
                  <a:t>, </a:t>
                </a:r>
                <a14:m>
                  <m:oMath xmlns:m="http://schemas.openxmlformats.org/officeDocument/2006/math">
                    <m:r>
                      <a:rPr lang="en-US" sz="1600">
                        <a:solidFill>
                          <a:srgbClr val="58595B"/>
                        </a:solidFill>
                        <a:latin typeface="Cambria Math" panose="02040503050406030204" pitchFamily="18" charset="0"/>
                        <a:ea typeface="Calibri" pitchFamily="34" charset="-122"/>
                        <a:cs typeface="Calibri" pitchFamily="34" charset="-120"/>
                      </a:rPr>
                      <m:t>𝑦</m:t>
                    </m:r>
                  </m:oMath>
                </a14:m>
                <a:r>
                  <a:rPr lang="en-US" sz="1600" dirty="0">
                    <a:solidFill>
                      <a:srgbClr val="58595B"/>
                    </a:solidFill>
                    <a:latin typeface="Calibri" pitchFamily="34" charset="0"/>
                    <a:ea typeface="Calibri" pitchFamily="34" charset="-122"/>
                    <a:cs typeface="Calibri" pitchFamily="34" charset="-120"/>
                  </a:rPr>
                  <a:t>, and </a:t>
                </a:r>
                <a14:m>
                  <m:oMath xmlns:m="http://schemas.openxmlformats.org/officeDocument/2006/math">
                    <m:r>
                      <a:rPr lang="en-US" sz="1600">
                        <a:solidFill>
                          <a:srgbClr val="58595B"/>
                        </a:solidFill>
                        <a:latin typeface="Cambria Math" panose="02040503050406030204" pitchFamily="18" charset="0"/>
                        <a:ea typeface="Calibri" pitchFamily="34" charset="-122"/>
                        <a:cs typeface="Calibri" pitchFamily="34" charset="-120"/>
                      </a:rPr>
                      <m:t>𝑧</m:t>
                    </m:r>
                  </m:oMath>
                </a14:m>
                <a:r>
                  <a:rPr lang="en-US" sz="1600" dirty="0">
                    <a:solidFill>
                      <a:srgbClr val="58595B"/>
                    </a:solidFill>
                    <a:latin typeface="Calibri" pitchFamily="34" charset="0"/>
                    <a:ea typeface="Calibri" pitchFamily="34" charset="-122"/>
                    <a:cs typeface="Calibri" pitchFamily="34" charset="-120"/>
                  </a:rPr>
                  <a:t> together so that high-rate paths are also physically usable and supported by available channel and memory resources.</a:t>
                </a:r>
                <a:endParaRPr lang="en-US" sz="1400" dirty="0">
                  <a:solidFill>
                    <a:srgbClr val="58595B"/>
                  </a:solidFill>
                  <a:latin typeface="Calibri" pitchFamily="34" charset="0"/>
                  <a:ea typeface="Calibri" pitchFamily="34" charset="-122"/>
                  <a:cs typeface="Calibri" pitchFamily="34" charset="-120"/>
                </a:endParaRPr>
              </a:p>
            </p:txBody>
          </p:sp>
        </mc:Choice>
        <mc:Fallback xmlns="">
          <p:sp>
            <p:nvSpPr>
              <p:cNvPr id="11" name="Text Placeholder 2">
                <a:extLst>
                  <a:ext uri="{FF2B5EF4-FFF2-40B4-BE49-F238E27FC236}">
                    <a16:creationId xmlns:a16="http://schemas.microsoft.com/office/drawing/2014/main" id="{F37D5EF3-1BE9-EC01-FE34-6CFA947F3772}"/>
                  </a:ext>
                </a:extLst>
              </p:cNvPr>
              <p:cNvSpPr txBox="1">
                <a:spLocks noRot="1" noChangeAspect="1" noMove="1" noResize="1" noEditPoints="1" noAdjustHandles="1" noChangeArrowheads="1" noChangeShapeType="1" noTextEdit="1"/>
              </p:cNvSpPr>
              <p:nvPr/>
            </p:nvSpPr>
            <p:spPr>
              <a:xfrm>
                <a:off x="2114854" y="1377314"/>
                <a:ext cx="9677096" cy="5370957"/>
              </a:xfrm>
              <a:prstGeom prst="rect">
                <a:avLst/>
              </a:prstGeom>
              <a:blipFill>
                <a:blip r:embed="rId3"/>
                <a:stretch>
                  <a:fillRect l="-393" t="-472"/>
                </a:stretch>
              </a:blipFill>
            </p:spPr>
            <p:txBody>
              <a:bodyPr/>
              <a:lstStyle/>
              <a:p>
                <a:r>
                  <a:rPr lang="en-US">
                    <a:noFill/>
                  </a:rPr>
                  <a:t> </a:t>
                </a:r>
              </a:p>
            </p:txBody>
          </p:sp>
        </mc:Fallback>
      </mc:AlternateContent>
    </p:spTree>
    <p:extLst>
      <p:ext uri="{BB962C8B-B14F-4D97-AF65-F5344CB8AC3E}">
        <p14:creationId xmlns:p14="http://schemas.microsoft.com/office/powerpoint/2010/main" val="121871476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4A7C5A-DF7C-B427-D18A-9A97F0F8A18B}"/>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BBD62E78-B049-01C6-61C7-54B36D5965C1}"/>
              </a:ext>
            </a:extLst>
          </p:cNvPr>
          <p:cNvSpPr>
            <a:spLocks noGrp="1"/>
          </p:cNvSpPr>
          <p:nvPr/>
        </p:nvSpPr>
        <p:spPr>
          <a:xfrm>
            <a:off x="0" y="0"/>
            <a:ext cx="1554480" cy="6858000"/>
          </a:xfrm>
          <a:prstGeom prst="rect">
            <a:avLst/>
          </a:prstGeom>
          <a:solidFill>
            <a:srgbClr val="A42037"/>
          </a:solidFill>
        </p:spPr>
        <p:txBody>
          <a:bodyPr/>
          <a:lstStyle/>
          <a:p>
            <a:endParaRPr/>
          </a:p>
        </p:txBody>
      </p:sp>
      <p:sp>
        <p:nvSpPr>
          <p:cNvPr id="6" name="Shape 4">
            <a:extLst>
              <a:ext uri="{FF2B5EF4-FFF2-40B4-BE49-F238E27FC236}">
                <a16:creationId xmlns:a16="http://schemas.microsoft.com/office/drawing/2014/main" id="{74571A8C-3DD3-DC86-645A-56CFEC38CC73}"/>
              </a:ext>
            </a:extLst>
          </p:cNvPr>
          <p:cNvSpPr>
            <a:spLocks noGrp="1"/>
          </p:cNvSpPr>
          <p:nvPr/>
        </p:nvSpPr>
        <p:spPr>
          <a:xfrm>
            <a:off x="109728" y="2271387"/>
            <a:ext cx="1335024" cy="512064"/>
          </a:xfrm>
          <a:prstGeom prst="roundRect">
            <a:avLst>
              <a:gd name="adj" fmla="val 14286"/>
            </a:avLst>
          </a:prstGeom>
          <a:solidFill>
            <a:srgbClr val="FFFFFF"/>
          </a:solidFill>
        </p:spPr>
        <p:txBody>
          <a:bodyPr/>
          <a:lstStyle/>
          <a:p>
            <a:endParaRPr/>
          </a:p>
        </p:txBody>
      </p:sp>
      <p:sp>
        <p:nvSpPr>
          <p:cNvPr id="4" name="Text 2">
            <a:extLst>
              <a:ext uri="{FF2B5EF4-FFF2-40B4-BE49-F238E27FC236}">
                <a16:creationId xmlns:a16="http://schemas.microsoft.com/office/drawing/2014/main" id="{B9D8545A-CD5B-6409-F54D-1454498290E3}"/>
              </a:ext>
            </a:extLst>
          </p:cNvPr>
          <p:cNvSpPr>
            <a:spLocks noGrp="1"/>
          </p:cNvSpPr>
          <p:nvPr/>
        </p:nvSpPr>
        <p:spPr>
          <a:xfrm>
            <a:off x="182880" y="1399032"/>
            <a:ext cx="1225296" cy="512064"/>
          </a:xfrm>
          <a:prstGeom prst="rect">
            <a:avLst/>
          </a:prstGeom>
          <a:noFill/>
        </p:spPr>
        <p:txBody>
          <a:bodyPr wrap="square" anchor="ctr"/>
          <a:lstStyle/>
          <a:p>
            <a:r>
              <a:rPr lang="en-US" sz="1250" dirty="0">
                <a:solidFill>
                  <a:srgbClr val="EACBD1"/>
                </a:solidFill>
                <a:latin typeface="Calibri"/>
                <a:cs typeface="Calibri"/>
              </a:rPr>
              <a:t>Introduction</a:t>
            </a:r>
            <a:endParaRPr sz="1250" dirty="0">
              <a:solidFill>
                <a:srgbClr val="EACBD1"/>
              </a:solidFill>
              <a:latin typeface="Calibri"/>
              <a:cs typeface="Calibri"/>
            </a:endParaRPr>
          </a:p>
        </p:txBody>
      </p:sp>
      <p:sp>
        <p:nvSpPr>
          <p:cNvPr id="5" name="Text 3">
            <a:extLst>
              <a:ext uri="{FF2B5EF4-FFF2-40B4-BE49-F238E27FC236}">
                <a16:creationId xmlns:a16="http://schemas.microsoft.com/office/drawing/2014/main" id="{D794D5E7-2514-9C69-C7B2-4D3677F118DA}"/>
              </a:ext>
            </a:extLst>
          </p:cNvPr>
          <p:cNvSpPr>
            <a:spLocks noGrp="1"/>
          </p:cNvSpPr>
          <p:nvPr/>
        </p:nvSpPr>
        <p:spPr>
          <a:xfrm>
            <a:off x="182880" y="2267712"/>
            <a:ext cx="1225296" cy="512064"/>
          </a:xfrm>
          <a:prstGeom prst="rect">
            <a:avLst/>
          </a:prstGeom>
          <a:noFill/>
        </p:spPr>
        <p:txBody>
          <a:bodyPr wrap="square" anchor="ctr"/>
          <a:lstStyle/>
          <a:p>
            <a:r>
              <a:rPr sz="1250" b="1" dirty="0">
                <a:solidFill>
                  <a:srgbClr val="A42037"/>
                </a:solidFill>
                <a:latin typeface="Calibri"/>
                <a:cs typeface="Calibri"/>
              </a:rPr>
              <a:t>Bell</a:t>
            </a:r>
            <a:r>
              <a:rPr sz="1250" dirty="0">
                <a:solidFill>
                  <a:srgbClr val="EACBD1"/>
                </a:solidFill>
                <a:latin typeface="Calibri"/>
                <a:ea typeface="Calibri"/>
                <a:cs typeface="Calibri"/>
              </a:rPr>
              <a:t> </a:t>
            </a:r>
            <a:r>
              <a:rPr sz="1250" b="1" dirty="0">
                <a:solidFill>
                  <a:srgbClr val="A42037"/>
                </a:solidFill>
                <a:latin typeface="Calibri"/>
                <a:cs typeface="Calibri"/>
              </a:rPr>
              <a:t>Routing</a:t>
            </a:r>
          </a:p>
        </p:txBody>
      </p:sp>
      <p:sp>
        <p:nvSpPr>
          <p:cNvPr id="7" name="Text 5">
            <a:extLst>
              <a:ext uri="{FF2B5EF4-FFF2-40B4-BE49-F238E27FC236}">
                <a16:creationId xmlns:a16="http://schemas.microsoft.com/office/drawing/2014/main" id="{E399585F-53D4-172D-78B0-9C3FB2485E3F}"/>
              </a:ext>
            </a:extLst>
          </p:cNvPr>
          <p:cNvSpPr>
            <a:spLocks noGrp="1"/>
          </p:cNvSpPr>
          <p:nvPr/>
        </p:nvSpPr>
        <p:spPr>
          <a:xfrm>
            <a:off x="182880" y="3136392"/>
            <a:ext cx="1225296" cy="512064"/>
          </a:xfrm>
          <a:prstGeom prst="rect">
            <a:avLst/>
          </a:prstGeom>
          <a:noFill/>
        </p:spPr>
        <p:txBody>
          <a:bodyPr wrap="square" anchor="ctr"/>
          <a:lstStyle/>
          <a:p>
            <a:r>
              <a:rPr sz="1250" dirty="0">
                <a:solidFill>
                  <a:srgbClr val="EACBD1"/>
                </a:solidFill>
                <a:latin typeface="Calibri"/>
                <a:ea typeface="Calibri"/>
                <a:cs typeface="Calibri"/>
              </a:rPr>
              <a:t>Bell + GHZ</a:t>
            </a:r>
          </a:p>
        </p:txBody>
      </p:sp>
      <p:sp>
        <p:nvSpPr>
          <p:cNvPr id="8" name="Text 6">
            <a:extLst>
              <a:ext uri="{FF2B5EF4-FFF2-40B4-BE49-F238E27FC236}">
                <a16:creationId xmlns:a16="http://schemas.microsoft.com/office/drawing/2014/main" id="{36934186-71FA-7024-0E65-950A6DDACBE0}"/>
              </a:ext>
            </a:extLst>
          </p:cNvPr>
          <p:cNvSpPr>
            <a:spLocks noGrp="1"/>
          </p:cNvSpPr>
          <p:nvPr/>
        </p:nvSpPr>
        <p:spPr>
          <a:xfrm>
            <a:off x="182880" y="4005072"/>
            <a:ext cx="1225296" cy="512064"/>
          </a:xfrm>
          <a:prstGeom prst="rect">
            <a:avLst/>
          </a:prstGeom>
          <a:noFill/>
        </p:spPr>
        <p:txBody>
          <a:bodyPr wrap="square" anchor="ctr"/>
          <a:lstStyle/>
          <a:p>
            <a:r>
              <a:rPr sz="1250">
                <a:solidFill>
                  <a:srgbClr val="EACBD1"/>
                </a:solidFill>
                <a:latin typeface="Calibri"/>
                <a:ea typeface="Calibri"/>
                <a:cs typeface="Calibri"/>
              </a:rPr>
              <a:t>Planning</a:t>
            </a:r>
          </a:p>
        </p:txBody>
      </p:sp>
      <p:sp>
        <p:nvSpPr>
          <p:cNvPr id="9" name="Text 7">
            <a:extLst>
              <a:ext uri="{FF2B5EF4-FFF2-40B4-BE49-F238E27FC236}">
                <a16:creationId xmlns:a16="http://schemas.microsoft.com/office/drawing/2014/main" id="{25B001C3-B068-9BB3-39C8-FAEFA47D60EA}"/>
              </a:ext>
            </a:extLst>
          </p:cNvPr>
          <p:cNvSpPr>
            <a:spLocks noGrp="1"/>
          </p:cNvSpPr>
          <p:nvPr/>
        </p:nvSpPr>
        <p:spPr>
          <a:xfrm>
            <a:off x="182880" y="4873752"/>
            <a:ext cx="1225296" cy="512064"/>
          </a:xfrm>
          <a:prstGeom prst="rect">
            <a:avLst/>
          </a:prstGeom>
          <a:noFill/>
        </p:spPr>
        <p:txBody>
          <a:bodyPr wrap="square" anchor="ctr"/>
          <a:lstStyle/>
          <a:p>
            <a:r>
              <a:rPr lang="en-US" sz="1250" dirty="0">
                <a:solidFill>
                  <a:srgbClr val="EACBD1"/>
                </a:solidFill>
                <a:latin typeface="Calibri"/>
                <a:ea typeface="Calibri"/>
                <a:cs typeface="Calibri"/>
              </a:rPr>
              <a:t>Conclusion</a:t>
            </a:r>
            <a:endParaRPr sz="1250" dirty="0">
              <a:solidFill>
                <a:srgbClr val="EACBD1"/>
              </a:solidFill>
              <a:latin typeface="Calibri"/>
              <a:ea typeface="Calibri"/>
              <a:cs typeface="Calibri"/>
            </a:endParaRPr>
          </a:p>
        </p:txBody>
      </p:sp>
      <p:sp>
        <p:nvSpPr>
          <p:cNvPr id="10" name="Text 8">
            <a:extLst>
              <a:ext uri="{FF2B5EF4-FFF2-40B4-BE49-F238E27FC236}">
                <a16:creationId xmlns:a16="http://schemas.microsoft.com/office/drawing/2014/main" id="{57E536F6-BC3B-E359-2B05-9469D0220BBB}"/>
              </a:ext>
            </a:extLst>
          </p:cNvPr>
          <p:cNvSpPr>
            <a:spLocks noGrp="1"/>
          </p:cNvSpPr>
          <p:nvPr/>
        </p:nvSpPr>
        <p:spPr>
          <a:xfrm>
            <a:off x="2011680" y="347472"/>
            <a:ext cx="9677095" cy="292608"/>
          </a:xfrm>
          <a:prstGeom prst="rect">
            <a:avLst/>
          </a:prstGeom>
          <a:noFill/>
        </p:spPr>
        <p:txBody>
          <a:bodyPr wrap="none" anchor="ctr"/>
          <a:lstStyle/>
          <a:p>
            <a:r>
              <a:rPr lang="en-US" sz="1200" b="1" spc="100" dirty="0">
                <a:solidFill>
                  <a:srgbClr val="A42037"/>
                </a:solidFill>
                <a:latin typeface="Calibri"/>
                <a:ea typeface="Calibri"/>
                <a:cs typeface="Calibri"/>
              </a:rPr>
              <a:t>BELL ROUTING</a:t>
            </a:r>
            <a:endParaRPr sz="1200" b="1" spc="100" dirty="0">
              <a:solidFill>
                <a:srgbClr val="A42037"/>
              </a:solidFill>
              <a:latin typeface="Calibri"/>
              <a:ea typeface="Calibri"/>
              <a:cs typeface="Calibri"/>
            </a:endParaRPr>
          </a:p>
        </p:txBody>
      </p:sp>
      <p:sp>
        <p:nvSpPr>
          <p:cNvPr id="26" name="Text 24">
            <a:extLst>
              <a:ext uri="{FF2B5EF4-FFF2-40B4-BE49-F238E27FC236}">
                <a16:creationId xmlns:a16="http://schemas.microsoft.com/office/drawing/2014/main" id="{0B75FD4C-7F59-64EB-F9DD-1FD54DD2838B}"/>
              </a:ext>
            </a:extLst>
          </p:cNvPr>
          <p:cNvSpPr>
            <a:spLocks noGrp="1"/>
          </p:cNvSpPr>
          <p:nvPr/>
        </p:nvSpPr>
        <p:spPr>
          <a:xfrm>
            <a:off x="11551615" y="6473952"/>
            <a:ext cx="411480" cy="274320"/>
          </a:xfrm>
          <a:prstGeom prst="rect">
            <a:avLst/>
          </a:prstGeom>
          <a:noFill/>
        </p:spPr>
        <p:txBody>
          <a:bodyPr wrap="square" anchor="ctr"/>
          <a:lstStyle/>
          <a:p>
            <a:fld id="{AE4E52CC-50E8-C041-A4A7-4751265F3D3B}" type="slidenum">
              <a:rPr lang="en-US" sz="1000" smtClean="0">
                <a:solidFill>
                  <a:srgbClr val="58595B"/>
                </a:solidFill>
                <a:latin typeface="Calibri"/>
                <a:ea typeface="Calibri"/>
                <a:cs typeface="Calibri"/>
              </a:rPr>
              <a:t>93</a:t>
            </a:fld>
            <a:endParaRPr sz="1000" dirty="0">
              <a:solidFill>
                <a:srgbClr val="58595B"/>
              </a:solidFill>
              <a:latin typeface="Calibri"/>
              <a:ea typeface="Calibri"/>
              <a:cs typeface="Calibri"/>
            </a:endParaRPr>
          </a:p>
        </p:txBody>
      </p:sp>
      <p:sp>
        <p:nvSpPr>
          <p:cNvPr id="25" name="Text 28">
            <a:extLst>
              <a:ext uri="{FF2B5EF4-FFF2-40B4-BE49-F238E27FC236}">
                <a16:creationId xmlns:a16="http://schemas.microsoft.com/office/drawing/2014/main" id="{1C447D54-1360-70C1-F71D-7E594F40528D}"/>
              </a:ext>
            </a:extLst>
          </p:cNvPr>
          <p:cNvSpPr/>
          <p:nvPr/>
        </p:nvSpPr>
        <p:spPr>
          <a:xfrm>
            <a:off x="2011680" y="6473952"/>
            <a:ext cx="5486400" cy="274320"/>
          </a:xfrm>
          <a:prstGeom prst="rect">
            <a:avLst/>
          </a:prstGeom>
          <a:noFill/>
          <a:ln/>
        </p:spPr>
        <p:txBody>
          <a:bodyPr wrap="square" rtlCol="0" anchor="ctr"/>
          <a:lstStyle/>
          <a:p>
            <a:pPr marL="0" indent="0">
              <a:buNone/>
            </a:pPr>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sp>
        <p:nvSpPr>
          <p:cNvPr id="3" name="Text 9">
            <a:extLst>
              <a:ext uri="{FF2B5EF4-FFF2-40B4-BE49-F238E27FC236}">
                <a16:creationId xmlns:a16="http://schemas.microsoft.com/office/drawing/2014/main" id="{90D7A5A7-B115-0B6A-DD22-DA719CA519A9}"/>
              </a:ext>
            </a:extLst>
          </p:cNvPr>
          <p:cNvSpPr>
            <a:spLocks noGrp="1"/>
          </p:cNvSpPr>
          <p:nvPr/>
        </p:nvSpPr>
        <p:spPr>
          <a:xfrm>
            <a:off x="2011680" y="621792"/>
            <a:ext cx="9677095" cy="658368"/>
          </a:xfrm>
          <a:prstGeom prst="rect">
            <a:avLst/>
          </a:prstGeom>
          <a:noFill/>
        </p:spPr>
        <p:txBody>
          <a:bodyPr wrap="square" anchor="ctr"/>
          <a:lstStyle/>
          <a:p>
            <a:r>
              <a:rPr sz="3000" b="1" dirty="0">
                <a:solidFill>
                  <a:srgbClr val="231F20"/>
                </a:solidFill>
                <a:latin typeface="Cambria"/>
                <a:ea typeface="Cambria"/>
                <a:cs typeface="Cambria"/>
              </a:rPr>
              <a:t>Bell routing is a constrained mixed-integer model</a:t>
            </a:r>
          </a:p>
        </p:txBody>
      </p:sp>
      <mc:AlternateContent xmlns:mc="http://schemas.openxmlformats.org/markup-compatibility/2006" xmlns:a14="http://schemas.microsoft.com/office/drawing/2010/main">
        <mc:Choice Requires="a14">
          <p:sp>
            <p:nvSpPr>
              <p:cNvPr id="11" name="Rectangle: Rounded Corners 2">
                <a:extLst>
                  <a:ext uri="{FF2B5EF4-FFF2-40B4-BE49-F238E27FC236}">
                    <a16:creationId xmlns:a16="http://schemas.microsoft.com/office/drawing/2014/main" id="{27925943-857E-5BEA-0A39-7F5FD1C4D4F0}"/>
                  </a:ext>
                </a:extLst>
              </p:cNvPr>
              <p:cNvSpPr/>
              <p:nvPr/>
            </p:nvSpPr>
            <p:spPr>
              <a:xfrm>
                <a:off x="1720671" y="2913189"/>
                <a:ext cx="2231385" cy="1428660"/>
              </a:xfrm>
              <a:prstGeom prst="roundRect">
                <a:avLst>
                  <a:gd name="adj" fmla="val 3874"/>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14:m>
                  <m:oMath xmlns:m="http://schemas.openxmlformats.org/officeDocument/2006/math">
                    <m:r>
                      <a:rPr lang="en-US" sz="1400" i="1" noProof="0" smtClean="0">
                        <a:latin typeface="Cambria Math" panose="02040503050406030204" pitchFamily="18" charset="0"/>
                        <a:cs typeface="Calibri" panose="020F0502020204030204" pitchFamily="34" charset="0"/>
                      </a:rPr>
                      <m:t>𝑥</m:t>
                    </m:r>
                    <m:r>
                      <a:rPr lang="en-US" sz="1400" i="1" noProof="0" smtClean="0">
                        <a:latin typeface="Cambria Math" panose="02040503050406030204" pitchFamily="18" charset="0"/>
                        <a:cs typeface="Calibri" panose="020F0502020204030204" pitchFamily="34" charset="0"/>
                      </a:rPr>
                      <m:t> </m:t>
                    </m:r>
                  </m:oMath>
                </a14:m>
                <a:r>
                  <a:rPr lang="en-US" sz="1400" noProof="0" dirty="0">
                    <a:latin typeface="Calibri" panose="020F0502020204030204" pitchFamily="34" charset="0"/>
                    <a:cs typeface="Calibri" panose="020F0502020204030204" pitchFamily="34" charset="0"/>
                  </a:rPr>
                  <a:t>– path selection </a:t>
                </a:r>
              </a:p>
              <a:p>
                <a14:m>
                  <m:oMath xmlns:m="http://schemas.openxmlformats.org/officeDocument/2006/math">
                    <m:r>
                      <a:rPr lang="en-US" sz="1400" b="0" i="1" noProof="0" smtClean="0">
                        <a:latin typeface="Cambria Math" panose="02040503050406030204" pitchFamily="18" charset="0"/>
                        <a:cs typeface="Calibri" panose="020F0502020204030204" pitchFamily="34" charset="0"/>
                      </a:rPr>
                      <m:t>𝑦</m:t>
                    </m:r>
                  </m:oMath>
                </a14:m>
                <a:r>
                  <a:rPr lang="en-US" sz="1400" noProof="0" dirty="0">
                    <a:latin typeface="Calibri" panose="020F0502020204030204" pitchFamily="34" charset="0"/>
                    <a:cs typeface="Calibri" panose="020F0502020204030204" pitchFamily="34" charset="0"/>
                  </a:rPr>
                  <a:t> – EGR </a:t>
                </a:r>
              </a:p>
              <a:p>
                <a14:m>
                  <m:oMath xmlns:m="http://schemas.openxmlformats.org/officeDocument/2006/math">
                    <m:r>
                      <a:rPr lang="en-US" sz="1400" b="0" i="1" noProof="0" smtClean="0">
                        <a:latin typeface="Cambria Math" panose="02040503050406030204" pitchFamily="18" charset="0"/>
                        <a:cs typeface="Calibri" panose="020F0502020204030204" pitchFamily="34" charset="0"/>
                      </a:rPr>
                      <m:t>𝑧</m:t>
                    </m:r>
                  </m:oMath>
                </a14:m>
                <a:r>
                  <a:rPr lang="en-US" sz="1400" noProof="0" dirty="0">
                    <a:latin typeface="Calibri" panose="020F0502020204030204" pitchFamily="34" charset="0"/>
                    <a:cs typeface="Calibri" panose="020F0502020204030204" pitchFamily="34" charset="0"/>
                  </a:rPr>
                  <a:t> –  average number of EPR pairs storage</a:t>
                </a:r>
              </a:p>
            </p:txBody>
          </p:sp>
        </mc:Choice>
        <mc:Fallback xmlns="">
          <p:sp>
            <p:nvSpPr>
              <p:cNvPr id="11" name="Rectangle: Rounded Corners 2">
                <a:extLst>
                  <a:ext uri="{FF2B5EF4-FFF2-40B4-BE49-F238E27FC236}">
                    <a16:creationId xmlns:a16="http://schemas.microsoft.com/office/drawing/2014/main" id="{27925943-857E-5BEA-0A39-7F5FD1C4D4F0}"/>
                  </a:ext>
                </a:extLst>
              </p:cNvPr>
              <p:cNvSpPr>
                <a:spLocks noRot="1" noChangeAspect="1" noMove="1" noResize="1" noEditPoints="1" noAdjustHandles="1" noChangeArrowheads="1" noChangeShapeType="1" noTextEdit="1"/>
              </p:cNvSpPr>
              <p:nvPr/>
            </p:nvSpPr>
            <p:spPr>
              <a:xfrm>
                <a:off x="1720671" y="2913189"/>
                <a:ext cx="2231385" cy="1428660"/>
              </a:xfrm>
              <a:prstGeom prst="roundRect">
                <a:avLst>
                  <a:gd name="adj" fmla="val 3874"/>
                </a:avLst>
              </a:prstGeom>
              <a:blipFill>
                <a:blip r:embed="rId3"/>
                <a:stretch>
                  <a:fillRect/>
                </a:stretch>
              </a:blipFill>
            </p:spPr>
            <p:txBody>
              <a:bodyPr/>
              <a:lstStyle/>
              <a:p>
                <a:r>
                  <a:rPr lang="en-US">
                    <a:noFill/>
                  </a:rPr>
                  <a:t> </a:t>
                </a:r>
              </a:p>
            </p:txBody>
          </p:sp>
        </mc:Fallback>
      </mc:AlternateContent>
      <p:sp>
        <p:nvSpPr>
          <p:cNvPr id="12" name="Arrow: Right 11">
            <a:extLst>
              <a:ext uri="{FF2B5EF4-FFF2-40B4-BE49-F238E27FC236}">
                <a16:creationId xmlns:a16="http://schemas.microsoft.com/office/drawing/2014/main" id="{2D399EA7-01BC-236F-5C2A-FACD86B37FB1}"/>
              </a:ext>
            </a:extLst>
          </p:cNvPr>
          <p:cNvSpPr/>
          <p:nvPr/>
        </p:nvSpPr>
        <p:spPr>
          <a:xfrm rot="7901859" flipV="1">
            <a:off x="2714539" y="2283814"/>
            <a:ext cx="864786" cy="244741"/>
          </a:xfrm>
          <a:prstGeom prst="righ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3" name="Rectangle: Rounded Corners 12">
            <a:extLst>
              <a:ext uri="{FF2B5EF4-FFF2-40B4-BE49-F238E27FC236}">
                <a16:creationId xmlns:a16="http://schemas.microsoft.com/office/drawing/2014/main" id="{838D3452-52B6-D2A9-8E04-5A353B87B9A6}"/>
              </a:ext>
            </a:extLst>
          </p:cNvPr>
          <p:cNvSpPr/>
          <p:nvPr/>
        </p:nvSpPr>
        <p:spPr>
          <a:xfrm>
            <a:off x="7583605" y="1364679"/>
            <a:ext cx="4316832" cy="887347"/>
          </a:xfrm>
          <a:prstGeom prst="roundRect">
            <a:avLst>
              <a:gd name="adj" fmla="val 723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noProof="0" dirty="0">
                <a:latin typeface="Calibri" panose="020F0502020204030204" pitchFamily="34" charset="0"/>
                <a:cs typeface="Calibri" panose="020F0502020204030204" pitchFamily="34" charset="0"/>
              </a:rPr>
              <a:t>the aggregate weighted EGR across all user pairs, all path, and all time intervals</a:t>
            </a:r>
          </a:p>
        </p:txBody>
      </p:sp>
      <p:sp>
        <p:nvSpPr>
          <p:cNvPr id="14" name="Arrow: Right 13">
            <a:extLst>
              <a:ext uri="{FF2B5EF4-FFF2-40B4-BE49-F238E27FC236}">
                <a16:creationId xmlns:a16="http://schemas.microsoft.com/office/drawing/2014/main" id="{D87EDF24-B927-96D2-A20E-47C515D6C395}"/>
              </a:ext>
            </a:extLst>
          </p:cNvPr>
          <p:cNvSpPr/>
          <p:nvPr/>
        </p:nvSpPr>
        <p:spPr>
          <a:xfrm>
            <a:off x="5927224" y="1693004"/>
            <a:ext cx="1446867" cy="308927"/>
          </a:xfrm>
          <a:prstGeom prst="righ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pic>
        <p:nvPicPr>
          <p:cNvPr id="15" name="Graphic 14">
            <a:extLst>
              <a:ext uri="{FF2B5EF4-FFF2-40B4-BE49-F238E27FC236}">
                <a16:creationId xmlns:a16="http://schemas.microsoft.com/office/drawing/2014/main" id="{3198DE6B-5C3C-35ED-5F00-BE1A013FAF7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080430" y="1604401"/>
            <a:ext cx="5429843" cy="4801341"/>
          </a:xfrm>
          <a:prstGeom prst="rect">
            <a:avLst/>
          </a:prstGeom>
        </p:spPr>
      </p:pic>
      <p:sp>
        <p:nvSpPr>
          <p:cNvPr id="16" name="Rectangle: Rounded Corners 15">
            <a:extLst>
              <a:ext uri="{FF2B5EF4-FFF2-40B4-BE49-F238E27FC236}">
                <a16:creationId xmlns:a16="http://schemas.microsoft.com/office/drawing/2014/main" id="{AB031E40-62F2-A68F-6644-6A9D8C4DBC86}"/>
              </a:ext>
            </a:extLst>
          </p:cNvPr>
          <p:cNvSpPr/>
          <p:nvPr/>
        </p:nvSpPr>
        <p:spPr>
          <a:xfrm>
            <a:off x="8085436" y="2319341"/>
            <a:ext cx="3351048" cy="491098"/>
          </a:xfrm>
          <a:prstGeom prst="roundRect">
            <a:avLst>
              <a:gd name="adj" fmla="val 723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noProof="0" dirty="0">
                <a:latin typeface="Calibri" panose="020F0502020204030204" pitchFamily="34" charset="0"/>
                <a:cs typeface="Calibri" panose="020F0502020204030204" pitchFamily="34" charset="0"/>
              </a:rPr>
              <a:t>path selection constraints</a:t>
            </a:r>
          </a:p>
        </p:txBody>
      </p:sp>
      <p:sp>
        <p:nvSpPr>
          <p:cNvPr id="17" name="Rectangle: Rounded Corners 16">
            <a:extLst>
              <a:ext uri="{FF2B5EF4-FFF2-40B4-BE49-F238E27FC236}">
                <a16:creationId xmlns:a16="http://schemas.microsoft.com/office/drawing/2014/main" id="{FA9EB557-09E2-48BB-A829-7B0229D69803}"/>
              </a:ext>
            </a:extLst>
          </p:cNvPr>
          <p:cNvSpPr/>
          <p:nvPr/>
        </p:nvSpPr>
        <p:spPr>
          <a:xfrm>
            <a:off x="7897006" y="3090273"/>
            <a:ext cx="4112114" cy="722431"/>
          </a:xfrm>
          <a:prstGeom prst="roundRect">
            <a:avLst>
              <a:gd name="adj" fmla="val 723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noProof="0" dirty="0">
                <a:latin typeface="Calibri" panose="020F0502020204030204" pitchFamily="34" charset="0"/>
                <a:cs typeface="Calibri" panose="020F0502020204030204" pitchFamily="34" charset="0"/>
              </a:rPr>
              <a:t>storage and channel capacity constraints</a:t>
            </a:r>
          </a:p>
        </p:txBody>
      </p:sp>
      <p:sp>
        <p:nvSpPr>
          <p:cNvPr id="18" name="Rectangle: Rounded Corners 17">
            <a:extLst>
              <a:ext uri="{FF2B5EF4-FFF2-40B4-BE49-F238E27FC236}">
                <a16:creationId xmlns:a16="http://schemas.microsoft.com/office/drawing/2014/main" id="{C3FDB08B-F5D6-F9B6-65EE-8591FC163173}"/>
              </a:ext>
            </a:extLst>
          </p:cNvPr>
          <p:cNvSpPr/>
          <p:nvPr/>
        </p:nvSpPr>
        <p:spPr>
          <a:xfrm>
            <a:off x="9072767" y="4748007"/>
            <a:ext cx="3004933" cy="722431"/>
          </a:xfrm>
          <a:prstGeom prst="roundRect">
            <a:avLst>
              <a:gd name="adj" fmla="val 723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noProof="0" dirty="0">
                <a:latin typeface="Calibri" panose="020F0502020204030204" pitchFamily="34" charset="0"/>
                <a:cs typeface="Calibri" panose="020F0502020204030204" pitchFamily="34" charset="0"/>
              </a:rPr>
              <a:t>fidelity and balance constraints</a:t>
            </a:r>
          </a:p>
        </p:txBody>
      </p:sp>
      <p:sp>
        <p:nvSpPr>
          <p:cNvPr id="19" name="Rectangle: Rounded Corners 20">
            <a:extLst>
              <a:ext uri="{FF2B5EF4-FFF2-40B4-BE49-F238E27FC236}">
                <a16:creationId xmlns:a16="http://schemas.microsoft.com/office/drawing/2014/main" id="{06BBB0C0-0C86-C4DA-1C02-3FF72EAC784A}"/>
              </a:ext>
            </a:extLst>
          </p:cNvPr>
          <p:cNvSpPr/>
          <p:nvPr/>
        </p:nvSpPr>
        <p:spPr>
          <a:xfrm>
            <a:off x="3958133" y="2090534"/>
            <a:ext cx="3413686" cy="808509"/>
          </a:xfrm>
          <a:prstGeom prst="roundRect">
            <a:avLst>
              <a:gd name="adj" fmla="val 6443"/>
            </a:avLst>
          </a:prstGeom>
          <a:noFill/>
          <a:ln w="28575">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0" name="Rectangle: Rounded Corners 21">
            <a:extLst>
              <a:ext uri="{FF2B5EF4-FFF2-40B4-BE49-F238E27FC236}">
                <a16:creationId xmlns:a16="http://schemas.microsoft.com/office/drawing/2014/main" id="{D508874F-568D-0C9A-BE6D-2AFFC649424B}"/>
              </a:ext>
            </a:extLst>
          </p:cNvPr>
          <p:cNvSpPr/>
          <p:nvPr/>
        </p:nvSpPr>
        <p:spPr>
          <a:xfrm>
            <a:off x="3958133" y="2899043"/>
            <a:ext cx="3413686" cy="1435733"/>
          </a:xfrm>
          <a:prstGeom prst="roundRect">
            <a:avLst>
              <a:gd name="adj" fmla="val 6443"/>
            </a:avLst>
          </a:prstGeom>
          <a:noFill/>
          <a:ln w="28575">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1" name="Rectangle: Rounded Corners 22">
            <a:extLst>
              <a:ext uri="{FF2B5EF4-FFF2-40B4-BE49-F238E27FC236}">
                <a16:creationId xmlns:a16="http://schemas.microsoft.com/office/drawing/2014/main" id="{F7ED72AD-C7B5-83A3-7E55-7188CD15928D}"/>
              </a:ext>
            </a:extLst>
          </p:cNvPr>
          <p:cNvSpPr/>
          <p:nvPr/>
        </p:nvSpPr>
        <p:spPr>
          <a:xfrm>
            <a:off x="3958133" y="4341849"/>
            <a:ext cx="4552140" cy="1608830"/>
          </a:xfrm>
          <a:prstGeom prst="roundRect">
            <a:avLst>
              <a:gd name="adj" fmla="val 6443"/>
            </a:avLst>
          </a:prstGeom>
          <a:noFill/>
          <a:ln w="28575">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2" name="Arrow: Right 23">
            <a:extLst>
              <a:ext uri="{FF2B5EF4-FFF2-40B4-BE49-F238E27FC236}">
                <a16:creationId xmlns:a16="http://schemas.microsoft.com/office/drawing/2014/main" id="{A6B15ACF-8040-BE69-311B-7812E3BA34F2}"/>
              </a:ext>
            </a:extLst>
          </p:cNvPr>
          <p:cNvSpPr/>
          <p:nvPr/>
        </p:nvSpPr>
        <p:spPr>
          <a:xfrm>
            <a:off x="7546105" y="2394626"/>
            <a:ext cx="515833" cy="308927"/>
          </a:xfrm>
          <a:prstGeom prst="righ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3" name="Arrow: Right 24">
            <a:extLst>
              <a:ext uri="{FF2B5EF4-FFF2-40B4-BE49-F238E27FC236}">
                <a16:creationId xmlns:a16="http://schemas.microsoft.com/office/drawing/2014/main" id="{E19513EB-7CA2-D12F-4AB2-5A5EFFAC063A}"/>
              </a:ext>
            </a:extLst>
          </p:cNvPr>
          <p:cNvSpPr/>
          <p:nvPr/>
        </p:nvSpPr>
        <p:spPr>
          <a:xfrm>
            <a:off x="7407488" y="3281615"/>
            <a:ext cx="515833" cy="308927"/>
          </a:xfrm>
          <a:prstGeom prst="righ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4" name="Arrow: Right 25">
            <a:extLst>
              <a:ext uri="{FF2B5EF4-FFF2-40B4-BE49-F238E27FC236}">
                <a16:creationId xmlns:a16="http://schemas.microsoft.com/office/drawing/2014/main" id="{B667487F-500A-ED69-229F-5287F8CA4E05}"/>
              </a:ext>
            </a:extLst>
          </p:cNvPr>
          <p:cNvSpPr/>
          <p:nvPr/>
        </p:nvSpPr>
        <p:spPr>
          <a:xfrm>
            <a:off x="8564852" y="4995312"/>
            <a:ext cx="515833" cy="308927"/>
          </a:xfrm>
          <a:prstGeom prst="righ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Tree>
    <p:extLst>
      <p:ext uri="{BB962C8B-B14F-4D97-AF65-F5344CB8AC3E}">
        <p14:creationId xmlns:p14="http://schemas.microsoft.com/office/powerpoint/2010/main" val="215374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animBg="1"/>
      <p:bldP spid="20" grpId="0" animBg="1"/>
      <p:bldP spid="21" grpId="0" animBg="1"/>
      <p:bldP spid="22" grpId="0" animBg="1"/>
      <p:bldP spid="23" grpId="0" animBg="1"/>
      <p:bldP spid="24" grpId="0" animBg="1"/>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5AB75A-9509-8BAF-3496-B489AB8C83DF}"/>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7C271BF3-2728-23AA-C9BB-58F193D18E12}"/>
              </a:ext>
            </a:extLst>
          </p:cNvPr>
          <p:cNvSpPr>
            <a:spLocks noGrp="1"/>
          </p:cNvSpPr>
          <p:nvPr/>
        </p:nvSpPr>
        <p:spPr>
          <a:xfrm>
            <a:off x="0" y="0"/>
            <a:ext cx="1554480" cy="6858000"/>
          </a:xfrm>
          <a:prstGeom prst="rect">
            <a:avLst/>
          </a:prstGeom>
          <a:solidFill>
            <a:srgbClr val="A42037"/>
          </a:solidFill>
        </p:spPr>
        <p:txBody>
          <a:bodyPr/>
          <a:lstStyle/>
          <a:p>
            <a:endParaRPr/>
          </a:p>
        </p:txBody>
      </p:sp>
      <p:sp>
        <p:nvSpPr>
          <p:cNvPr id="6" name="Shape 4">
            <a:extLst>
              <a:ext uri="{FF2B5EF4-FFF2-40B4-BE49-F238E27FC236}">
                <a16:creationId xmlns:a16="http://schemas.microsoft.com/office/drawing/2014/main" id="{EE065E76-7E88-C02C-A839-1D8F035C0957}"/>
              </a:ext>
            </a:extLst>
          </p:cNvPr>
          <p:cNvSpPr>
            <a:spLocks noGrp="1"/>
          </p:cNvSpPr>
          <p:nvPr/>
        </p:nvSpPr>
        <p:spPr>
          <a:xfrm>
            <a:off x="109728" y="2271387"/>
            <a:ext cx="1335024" cy="512064"/>
          </a:xfrm>
          <a:prstGeom prst="roundRect">
            <a:avLst>
              <a:gd name="adj" fmla="val 14286"/>
            </a:avLst>
          </a:prstGeom>
          <a:solidFill>
            <a:srgbClr val="FFFFFF"/>
          </a:solidFill>
        </p:spPr>
        <p:txBody>
          <a:bodyPr/>
          <a:lstStyle/>
          <a:p>
            <a:endParaRPr/>
          </a:p>
        </p:txBody>
      </p:sp>
      <p:sp>
        <p:nvSpPr>
          <p:cNvPr id="4" name="Text 2">
            <a:extLst>
              <a:ext uri="{FF2B5EF4-FFF2-40B4-BE49-F238E27FC236}">
                <a16:creationId xmlns:a16="http://schemas.microsoft.com/office/drawing/2014/main" id="{9F58E844-9987-C645-6710-51267CB199BE}"/>
              </a:ext>
            </a:extLst>
          </p:cNvPr>
          <p:cNvSpPr>
            <a:spLocks noGrp="1"/>
          </p:cNvSpPr>
          <p:nvPr/>
        </p:nvSpPr>
        <p:spPr>
          <a:xfrm>
            <a:off x="182880" y="1399032"/>
            <a:ext cx="1225296" cy="512064"/>
          </a:xfrm>
          <a:prstGeom prst="rect">
            <a:avLst/>
          </a:prstGeom>
          <a:noFill/>
        </p:spPr>
        <p:txBody>
          <a:bodyPr wrap="square" anchor="ctr"/>
          <a:lstStyle/>
          <a:p>
            <a:r>
              <a:rPr lang="en-US" sz="1250" dirty="0">
                <a:solidFill>
                  <a:srgbClr val="EACBD1"/>
                </a:solidFill>
                <a:latin typeface="Calibri"/>
                <a:cs typeface="Calibri"/>
              </a:rPr>
              <a:t>Introduction</a:t>
            </a:r>
            <a:endParaRPr sz="1250" dirty="0">
              <a:solidFill>
                <a:srgbClr val="EACBD1"/>
              </a:solidFill>
              <a:latin typeface="Calibri"/>
              <a:cs typeface="Calibri"/>
            </a:endParaRPr>
          </a:p>
        </p:txBody>
      </p:sp>
      <p:sp>
        <p:nvSpPr>
          <p:cNvPr id="5" name="Text 3">
            <a:extLst>
              <a:ext uri="{FF2B5EF4-FFF2-40B4-BE49-F238E27FC236}">
                <a16:creationId xmlns:a16="http://schemas.microsoft.com/office/drawing/2014/main" id="{87EF0440-F871-8198-03E2-20B6CD12E0FA}"/>
              </a:ext>
            </a:extLst>
          </p:cNvPr>
          <p:cNvSpPr>
            <a:spLocks noGrp="1"/>
          </p:cNvSpPr>
          <p:nvPr/>
        </p:nvSpPr>
        <p:spPr>
          <a:xfrm>
            <a:off x="182880" y="2267712"/>
            <a:ext cx="1225296" cy="512064"/>
          </a:xfrm>
          <a:prstGeom prst="rect">
            <a:avLst/>
          </a:prstGeom>
          <a:noFill/>
        </p:spPr>
        <p:txBody>
          <a:bodyPr wrap="square" anchor="ctr"/>
          <a:lstStyle/>
          <a:p>
            <a:r>
              <a:rPr sz="1250" b="1" dirty="0">
                <a:solidFill>
                  <a:srgbClr val="A42037"/>
                </a:solidFill>
                <a:latin typeface="Calibri"/>
                <a:cs typeface="Calibri"/>
              </a:rPr>
              <a:t>Bell</a:t>
            </a:r>
            <a:r>
              <a:rPr sz="1250" dirty="0">
                <a:solidFill>
                  <a:srgbClr val="EACBD1"/>
                </a:solidFill>
                <a:latin typeface="Calibri"/>
                <a:ea typeface="Calibri"/>
                <a:cs typeface="Calibri"/>
              </a:rPr>
              <a:t> </a:t>
            </a:r>
            <a:r>
              <a:rPr sz="1250" b="1" dirty="0">
                <a:solidFill>
                  <a:srgbClr val="A42037"/>
                </a:solidFill>
                <a:latin typeface="Calibri"/>
                <a:cs typeface="Calibri"/>
              </a:rPr>
              <a:t>Routing</a:t>
            </a:r>
          </a:p>
        </p:txBody>
      </p:sp>
      <p:sp>
        <p:nvSpPr>
          <p:cNvPr id="7" name="Text 5">
            <a:extLst>
              <a:ext uri="{FF2B5EF4-FFF2-40B4-BE49-F238E27FC236}">
                <a16:creationId xmlns:a16="http://schemas.microsoft.com/office/drawing/2014/main" id="{6D6A123C-37C5-99F8-D23D-6415020407A3}"/>
              </a:ext>
            </a:extLst>
          </p:cNvPr>
          <p:cNvSpPr>
            <a:spLocks noGrp="1"/>
          </p:cNvSpPr>
          <p:nvPr/>
        </p:nvSpPr>
        <p:spPr>
          <a:xfrm>
            <a:off x="182880" y="3136392"/>
            <a:ext cx="1225296" cy="512064"/>
          </a:xfrm>
          <a:prstGeom prst="rect">
            <a:avLst/>
          </a:prstGeom>
          <a:noFill/>
        </p:spPr>
        <p:txBody>
          <a:bodyPr wrap="square" anchor="ctr"/>
          <a:lstStyle/>
          <a:p>
            <a:r>
              <a:rPr sz="1250" dirty="0">
                <a:solidFill>
                  <a:srgbClr val="EACBD1"/>
                </a:solidFill>
                <a:latin typeface="Calibri"/>
                <a:ea typeface="Calibri"/>
                <a:cs typeface="Calibri"/>
              </a:rPr>
              <a:t>Bell + GHZ</a:t>
            </a:r>
          </a:p>
        </p:txBody>
      </p:sp>
      <p:sp>
        <p:nvSpPr>
          <p:cNvPr id="8" name="Text 6">
            <a:extLst>
              <a:ext uri="{FF2B5EF4-FFF2-40B4-BE49-F238E27FC236}">
                <a16:creationId xmlns:a16="http://schemas.microsoft.com/office/drawing/2014/main" id="{B357BD8E-780C-290C-5CFC-F2FA9FE2A1B8}"/>
              </a:ext>
            </a:extLst>
          </p:cNvPr>
          <p:cNvSpPr>
            <a:spLocks noGrp="1"/>
          </p:cNvSpPr>
          <p:nvPr/>
        </p:nvSpPr>
        <p:spPr>
          <a:xfrm>
            <a:off x="182880" y="4005072"/>
            <a:ext cx="1225296" cy="512064"/>
          </a:xfrm>
          <a:prstGeom prst="rect">
            <a:avLst/>
          </a:prstGeom>
          <a:noFill/>
        </p:spPr>
        <p:txBody>
          <a:bodyPr wrap="square" anchor="ctr"/>
          <a:lstStyle/>
          <a:p>
            <a:r>
              <a:rPr sz="1250">
                <a:solidFill>
                  <a:srgbClr val="EACBD1"/>
                </a:solidFill>
                <a:latin typeface="Calibri"/>
                <a:ea typeface="Calibri"/>
                <a:cs typeface="Calibri"/>
              </a:rPr>
              <a:t>Planning</a:t>
            </a:r>
          </a:p>
        </p:txBody>
      </p:sp>
      <p:sp>
        <p:nvSpPr>
          <p:cNvPr id="9" name="Text 7">
            <a:extLst>
              <a:ext uri="{FF2B5EF4-FFF2-40B4-BE49-F238E27FC236}">
                <a16:creationId xmlns:a16="http://schemas.microsoft.com/office/drawing/2014/main" id="{D4745607-0B68-778A-8A3D-D9744343DDD7}"/>
              </a:ext>
            </a:extLst>
          </p:cNvPr>
          <p:cNvSpPr>
            <a:spLocks noGrp="1"/>
          </p:cNvSpPr>
          <p:nvPr/>
        </p:nvSpPr>
        <p:spPr>
          <a:xfrm>
            <a:off x="182880" y="4873752"/>
            <a:ext cx="1225296" cy="512064"/>
          </a:xfrm>
          <a:prstGeom prst="rect">
            <a:avLst/>
          </a:prstGeom>
          <a:noFill/>
        </p:spPr>
        <p:txBody>
          <a:bodyPr wrap="square" anchor="ctr"/>
          <a:lstStyle/>
          <a:p>
            <a:r>
              <a:rPr lang="en-US" sz="1250" dirty="0">
                <a:solidFill>
                  <a:srgbClr val="EACBD1"/>
                </a:solidFill>
                <a:latin typeface="Calibri"/>
                <a:ea typeface="Calibri"/>
                <a:cs typeface="Calibri"/>
              </a:rPr>
              <a:t>Conclusion</a:t>
            </a:r>
            <a:endParaRPr sz="1250" dirty="0">
              <a:solidFill>
                <a:srgbClr val="EACBD1"/>
              </a:solidFill>
              <a:latin typeface="Calibri"/>
              <a:ea typeface="Calibri"/>
              <a:cs typeface="Calibri"/>
            </a:endParaRPr>
          </a:p>
        </p:txBody>
      </p:sp>
      <p:sp>
        <p:nvSpPr>
          <p:cNvPr id="10" name="Text 8">
            <a:extLst>
              <a:ext uri="{FF2B5EF4-FFF2-40B4-BE49-F238E27FC236}">
                <a16:creationId xmlns:a16="http://schemas.microsoft.com/office/drawing/2014/main" id="{B09DA0AB-CD99-046C-0060-A1A435C157D5}"/>
              </a:ext>
            </a:extLst>
          </p:cNvPr>
          <p:cNvSpPr>
            <a:spLocks noGrp="1"/>
          </p:cNvSpPr>
          <p:nvPr/>
        </p:nvSpPr>
        <p:spPr>
          <a:xfrm>
            <a:off x="2011680" y="347472"/>
            <a:ext cx="9677095" cy="292608"/>
          </a:xfrm>
          <a:prstGeom prst="rect">
            <a:avLst/>
          </a:prstGeom>
          <a:noFill/>
        </p:spPr>
        <p:txBody>
          <a:bodyPr wrap="none" anchor="ctr"/>
          <a:lstStyle/>
          <a:p>
            <a:r>
              <a:rPr lang="en-US" sz="1200" b="1" spc="100" dirty="0">
                <a:solidFill>
                  <a:srgbClr val="A42037"/>
                </a:solidFill>
                <a:latin typeface="Calibri"/>
                <a:ea typeface="Calibri"/>
                <a:cs typeface="Calibri"/>
              </a:rPr>
              <a:t>BELL ROUTING</a:t>
            </a:r>
            <a:endParaRPr sz="1200" b="1" spc="100" dirty="0">
              <a:solidFill>
                <a:srgbClr val="A42037"/>
              </a:solidFill>
              <a:latin typeface="Calibri"/>
              <a:ea typeface="Calibri"/>
              <a:cs typeface="Calibri"/>
            </a:endParaRPr>
          </a:p>
        </p:txBody>
      </p:sp>
      <p:sp>
        <p:nvSpPr>
          <p:cNvPr id="26" name="Text 24">
            <a:extLst>
              <a:ext uri="{FF2B5EF4-FFF2-40B4-BE49-F238E27FC236}">
                <a16:creationId xmlns:a16="http://schemas.microsoft.com/office/drawing/2014/main" id="{3906C40B-87BE-0C0B-8727-1DB101228483}"/>
              </a:ext>
            </a:extLst>
          </p:cNvPr>
          <p:cNvSpPr>
            <a:spLocks noGrp="1"/>
          </p:cNvSpPr>
          <p:nvPr/>
        </p:nvSpPr>
        <p:spPr>
          <a:xfrm>
            <a:off x="11551615" y="6473952"/>
            <a:ext cx="411480" cy="274320"/>
          </a:xfrm>
          <a:prstGeom prst="rect">
            <a:avLst/>
          </a:prstGeom>
          <a:noFill/>
        </p:spPr>
        <p:txBody>
          <a:bodyPr wrap="square" anchor="ctr"/>
          <a:lstStyle/>
          <a:p>
            <a:fld id="{AE4E52CC-50E8-C041-A4A7-4751265F3D3B}" type="slidenum">
              <a:rPr lang="en-US" sz="1000" smtClean="0">
                <a:solidFill>
                  <a:srgbClr val="58595B"/>
                </a:solidFill>
                <a:latin typeface="Calibri"/>
                <a:ea typeface="Calibri"/>
                <a:cs typeface="Calibri"/>
              </a:rPr>
              <a:t>94</a:t>
            </a:fld>
            <a:endParaRPr sz="1000" dirty="0">
              <a:solidFill>
                <a:srgbClr val="58595B"/>
              </a:solidFill>
              <a:latin typeface="Calibri"/>
              <a:ea typeface="Calibri"/>
              <a:cs typeface="Calibri"/>
            </a:endParaRPr>
          </a:p>
        </p:txBody>
      </p:sp>
      <p:sp>
        <p:nvSpPr>
          <p:cNvPr id="25" name="Text 28">
            <a:extLst>
              <a:ext uri="{FF2B5EF4-FFF2-40B4-BE49-F238E27FC236}">
                <a16:creationId xmlns:a16="http://schemas.microsoft.com/office/drawing/2014/main" id="{B2FF0A21-6D3F-7BD9-A312-D5B3EF882D31}"/>
              </a:ext>
            </a:extLst>
          </p:cNvPr>
          <p:cNvSpPr/>
          <p:nvPr/>
        </p:nvSpPr>
        <p:spPr>
          <a:xfrm>
            <a:off x="2011680" y="6473952"/>
            <a:ext cx="5486400" cy="274320"/>
          </a:xfrm>
          <a:prstGeom prst="rect">
            <a:avLst/>
          </a:prstGeom>
          <a:noFill/>
          <a:ln/>
        </p:spPr>
        <p:txBody>
          <a:bodyPr wrap="square" rtlCol="0" anchor="ctr"/>
          <a:lstStyle/>
          <a:p>
            <a:pPr marL="0" indent="0">
              <a:buNone/>
            </a:pPr>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sp>
        <p:nvSpPr>
          <p:cNvPr id="3" name="Shape 10">
            <a:extLst>
              <a:ext uri="{FF2B5EF4-FFF2-40B4-BE49-F238E27FC236}">
                <a16:creationId xmlns:a16="http://schemas.microsoft.com/office/drawing/2014/main" id="{90DDFCFD-7E4F-725F-7B87-8F90D34BA440}"/>
              </a:ext>
            </a:extLst>
          </p:cNvPr>
          <p:cNvSpPr>
            <a:spLocks noGrp="1"/>
          </p:cNvSpPr>
          <p:nvPr/>
        </p:nvSpPr>
        <p:spPr>
          <a:xfrm>
            <a:off x="2011680" y="1334810"/>
            <a:ext cx="9677095" cy="834169"/>
          </a:xfrm>
          <a:prstGeom prst="roundRect">
            <a:avLst>
              <a:gd name="adj" fmla="val 5161"/>
            </a:avLst>
          </a:prstGeom>
          <a:solidFill>
            <a:srgbClr val="F2F0EF"/>
          </a:solidFill>
          <a:ln w="19050">
            <a:solidFill>
              <a:srgbClr val="A42037"/>
            </a:solidFill>
            <a:prstDash val="solid"/>
          </a:ln>
        </p:spPr>
        <p:txBody>
          <a:bodyPr/>
          <a:lstStyle/>
          <a:p>
            <a:endParaRPr/>
          </a:p>
        </p:txBody>
      </p:sp>
      <p:sp>
        <p:nvSpPr>
          <p:cNvPr id="11" name="Text 11">
            <a:extLst>
              <a:ext uri="{FF2B5EF4-FFF2-40B4-BE49-F238E27FC236}">
                <a16:creationId xmlns:a16="http://schemas.microsoft.com/office/drawing/2014/main" id="{24105E41-02D2-F3F9-286B-9DFA3C613CBF}"/>
              </a:ext>
            </a:extLst>
          </p:cNvPr>
          <p:cNvSpPr>
            <a:spLocks noGrp="1"/>
          </p:cNvSpPr>
          <p:nvPr/>
        </p:nvSpPr>
        <p:spPr>
          <a:xfrm>
            <a:off x="2424226" y="1433510"/>
            <a:ext cx="9037015" cy="1051560"/>
          </a:xfrm>
          <a:prstGeom prst="rect">
            <a:avLst/>
          </a:prstGeom>
          <a:noFill/>
        </p:spPr>
        <p:txBody>
          <a:bodyPr wrap="square" anchor="t"/>
          <a:lstStyle/>
          <a:p>
            <a:r>
              <a:rPr sz="1600" b="1" dirty="0">
                <a:solidFill>
                  <a:srgbClr val="A42037"/>
                </a:solidFill>
                <a:latin typeface="Calibri"/>
                <a:ea typeface="Calibri"/>
                <a:cs typeface="Calibri"/>
              </a:rPr>
              <a:t>A binary master chooses paths; a continuous subproblem allocates EGR and storage; cuts coordinate both layers until upper and lower bounds converge.</a:t>
            </a:r>
          </a:p>
        </p:txBody>
      </p:sp>
      <p:sp>
        <p:nvSpPr>
          <p:cNvPr id="12" name="Text 9">
            <a:extLst>
              <a:ext uri="{FF2B5EF4-FFF2-40B4-BE49-F238E27FC236}">
                <a16:creationId xmlns:a16="http://schemas.microsoft.com/office/drawing/2014/main" id="{F8D95944-A02B-95F9-0A00-FB7F71DB0FAB}"/>
              </a:ext>
            </a:extLst>
          </p:cNvPr>
          <p:cNvSpPr>
            <a:spLocks noGrp="1"/>
          </p:cNvSpPr>
          <p:nvPr/>
        </p:nvSpPr>
        <p:spPr>
          <a:xfrm>
            <a:off x="2011680" y="621792"/>
            <a:ext cx="9677095" cy="658368"/>
          </a:xfrm>
          <a:prstGeom prst="rect">
            <a:avLst/>
          </a:prstGeom>
          <a:noFill/>
        </p:spPr>
        <p:txBody>
          <a:bodyPr wrap="square" anchor="ctr"/>
          <a:lstStyle/>
          <a:p>
            <a:r>
              <a:rPr sz="3000" b="1">
                <a:solidFill>
                  <a:srgbClr val="231F20"/>
                </a:solidFill>
                <a:latin typeface="Cambria"/>
                <a:ea typeface="Cambria"/>
                <a:cs typeface="Cambria"/>
              </a:rPr>
              <a:t>Benders decomposes routing and allocation</a:t>
            </a:r>
          </a:p>
        </p:txBody>
      </p:sp>
      <p:sp>
        <p:nvSpPr>
          <p:cNvPr id="13" name="Rectangle: Rounded Corners 27">
            <a:extLst>
              <a:ext uri="{FF2B5EF4-FFF2-40B4-BE49-F238E27FC236}">
                <a16:creationId xmlns:a16="http://schemas.microsoft.com/office/drawing/2014/main" id="{7A031E32-3D4A-6BA4-7CD6-04890E0095ED}"/>
              </a:ext>
            </a:extLst>
          </p:cNvPr>
          <p:cNvSpPr/>
          <p:nvPr/>
        </p:nvSpPr>
        <p:spPr>
          <a:xfrm>
            <a:off x="1737361" y="2902033"/>
            <a:ext cx="3695318" cy="1903719"/>
          </a:xfrm>
          <a:prstGeom prst="roundRect">
            <a:avLst>
              <a:gd name="adj" fmla="val 4291"/>
            </a:avLst>
          </a:prstGeom>
          <a:noFill/>
          <a:ln w="19050">
            <a:solidFill>
              <a:srgbClr val="F3744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4" name="AutoShape 2" descr="A concise and neat illustration of a large language model (LLM) at the center, depicted as a brain or network of interconnected nodes. Surrounding it are simple, clean icons representing various applications: a chatbot for customer service, a medical diagnostic tool, an educational tutor, a content writer, a code assistant, a translation tool, and a personal assistant. The style should be modern and minimalistic with a color scheme of blue, white, and gray tones to emphasize the tech aspect.">
            <a:extLst>
              <a:ext uri="{FF2B5EF4-FFF2-40B4-BE49-F238E27FC236}">
                <a16:creationId xmlns:a16="http://schemas.microsoft.com/office/drawing/2014/main" id="{325FA8C9-F2AA-E6FB-7801-C5E756450941}"/>
              </a:ext>
            </a:extLst>
          </p:cNvPr>
          <p:cNvSpPr>
            <a:spLocks noChangeAspect="1" noChangeArrowheads="1"/>
          </p:cNvSpPr>
          <p:nvPr/>
        </p:nvSpPr>
        <p:spPr bwMode="auto">
          <a:xfrm>
            <a:off x="7546602" y="3740830"/>
            <a:ext cx="286892" cy="257297"/>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noProof="0"/>
          </a:p>
        </p:txBody>
      </p:sp>
      <p:cxnSp>
        <p:nvCxnSpPr>
          <p:cNvPr id="15" name="Straight Arrow Connector 14">
            <a:extLst>
              <a:ext uri="{FF2B5EF4-FFF2-40B4-BE49-F238E27FC236}">
                <a16:creationId xmlns:a16="http://schemas.microsoft.com/office/drawing/2014/main" id="{DB79F8F4-1335-3FBA-AE45-9891F791E2A2}"/>
              </a:ext>
            </a:extLst>
          </p:cNvPr>
          <p:cNvCxnSpPr>
            <a:cxnSpLocks/>
          </p:cNvCxnSpPr>
          <p:nvPr/>
        </p:nvCxnSpPr>
        <p:spPr>
          <a:xfrm>
            <a:off x="5727375" y="3962696"/>
            <a:ext cx="2196519" cy="0"/>
          </a:xfrm>
          <a:prstGeom prst="straightConnector1">
            <a:avLst/>
          </a:prstGeom>
          <a:ln w="76200">
            <a:solidFill>
              <a:schemeClr val="accent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3A0C9708-3B5D-B69A-BF05-F92F525813F2}"/>
              </a:ext>
            </a:extLst>
          </p:cNvPr>
          <p:cNvSpPr txBox="1"/>
          <p:nvPr/>
        </p:nvSpPr>
        <p:spPr>
          <a:xfrm>
            <a:off x="1566690" y="3025379"/>
            <a:ext cx="3853778" cy="523220"/>
          </a:xfrm>
          <a:prstGeom prst="rect">
            <a:avLst/>
          </a:prstGeom>
          <a:noFill/>
          <a:ln w="19050">
            <a:noFill/>
            <a:prstDash val="dash"/>
          </a:ln>
        </p:spPr>
        <p:txBody>
          <a:bodyPr wrap="square" rtlCol="0">
            <a:spAutoFit/>
          </a:bodyPr>
          <a:lstStyle>
            <a:defPPr>
              <a:defRPr lang="zh-CN"/>
            </a:defPPr>
            <a:lvl1pPr>
              <a:defRPr sz="1600">
                <a:latin typeface="Arial" panose="020B0604020202020204" pitchFamily="34" charset="0"/>
                <a:cs typeface="Arial" panose="020B0604020202020204" pitchFamily="34" charset="0"/>
              </a:defRPr>
            </a:lvl1pPr>
          </a:lstStyle>
          <a:p>
            <a:pPr algn="ctr"/>
            <a:r>
              <a:rPr lang="en-US" sz="1400" noProof="0" dirty="0">
                <a:latin typeface="Calibri" panose="020F0502020204030204" pitchFamily="34" charset="0"/>
                <a:cs typeface="Calibri" panose="020F0502020204030204" pitchFamily="34" charset="0"/>
              </a:rPr>
              <a:t>Fix the binary variables and construct the </a:t>
            </a:r>
            <a:r>
              <a:rPr lang="en-US" sz="1400" b="1" noProof="0" dirty="0">
                <a:solidFill>
                  <a:srgbClr val="FF0000"/>
                </a:solidFill>
                <a:latin typeface="Calibri" panose="020F0502020204030204" pitchFamily="34" charset="0"/>
                <a:cs typeface="Calibri" panose="020F0502020204030204" pitchFamily="34" charset="0"/>
              </a:rPr>
              <a:t>linear</a:t>
            </a:r>
            <a:r>
              <a:rPr lang="en-US" sz="1400" noProof="0" dirty="0">
                <a:latin typeface="Calibri" panose="020F0502020204030204" pitchFamily="34" charset="0"/>
                <a:cs typeface="Calibri" panose="020F0502020204030204" pitchFamily="34" charset="0"/>
              </a:rPr>
              <a:t> subproblem</a:t>
            </a:r>
          </a:p>
        </p:txBody>
      </p:sp>
      <p:sp>
        <p:nvSpPr>
          <p:cNvPr id="17" name="TextBox 16">
            <a:extLst>
              <a:ext uri="{FF2B5EF4-FFF2-40B4-BE49-F238E27FC236}">
                <a16:creationId xmlns:a16="http://schemas.microsoft.com/office/drawing/2014/main" id="{84AB799A-6049-4E42-ED60-3F4F27B16222}"/>
              </a:ext>
            </a:extLst>
          </p:cNvPr>
          <p:cNvSpPr txBox="1"/>
          <p:nvPr/>
        </p:nvSpPr>
        <p:spPr>
          <a:xfrm>
            <a:off x="8060615" y="3015854"/>
            <a:ext cx="4127194" cy="523220"/>
          </a:xfrm>
          <a:prstGeom prst="rect">
            <a:avLst/>
          </a:prstGeom>
          <a:noFill/>
          <a:ln w="19050">
            <a:noFill/>
            <a:prstDash val="dash"/>
          </a:ln>
        </p:spPr>
        <p:txBody>
          <a:bodyPr wrap="square" lIns="91440" tIns="45720" rIns="91440" bIns="45720" rtlCol="0" anchor="t">
            <a:spAutoFit/>
          </a:bodyPr>
          <a:lstStyle>
            <a:defPPr>
              <a:defRPr lang="zh-CN"/>
            </a:defPPr>
            <a:lvl1pPr>
              <a:defRPr sz="1600">
                <a:latin typeface="Arial" panose="020B0604020202020204" pitchFamily="34" charset="0"/>
                <a:cs typeface="Arial" panose="020B0604020202020204" pitchFamily="34" charset="0"/>
              </a:defRPr>
            </a:lvl1pPr>
          </a:lstStyle>
          <a:p>
            <a:pPr algn="ctr"/>
            <a:r>
              <a:rPr lang="en-US" sz="1400" noProof="0" dirty="0">
                <a:latin typeface="Calibri"/>
                <a:ea typeface="Calibri"/>
                <a:cs typeface="Calibri"/>
              </a:rPr>
              <a:t>Fix the continuous variables and construct the </a:t>
            </a:r>
            <a:r>
              <a:rPr lang="en-US" sz="1400" b="1" noProof="0" dirty="0">
                <a:solidFill>
                  <a:srgbClr val="FF0000"/>
                </a:solidFill>
                <a:latin typeface="Calibri"/>
                <a:ea typeface="Calibri"/>
                <a:cs typeface="Calibri"/>
              </a:rPr>
              <a:t>mix-integer linear </a:t>
            </a:r>
            <a:r>
              <a:rPr lang="en-US" sz="1400" noProof="0" dirty="0">
                <a:latin typeface="Calibri"/>
                <a:ea typeface="黑体"/>
                <a:cs typeface="Calibri"/>
              </a:rPr>
              <a:t>master problem</a:t>
            </a:r>
            <a:endParaRPr lang="en-US" sz="1400" noProof="0" dirty="0">
              <a:latin typeface="Calibri" panose="020F0502020204030204" pitchFamily="34" charset="0"/>
              <a:ea typeface="Calibri" panose="020F0502020204030204" pitchFamily="34" charset="0"/>
              <a:cs typeface="Calibri" panose="020F0502020204030204" pitchFamily="34" charset="0"/>
            </a:endParaRPr>
          </a:p>
        </p:txBody>
      </p:sp>
      <p:cxnSp>
        <p:nvCxnSpPr>
          <p:cNvPr id="18" name="Connector: Elbow 32">
            <a:extLst>
              <a:ext uri="{FF2B5EF4-FFF2-40B4-BE49-F238E27FC236}">
                <a16:creationId xmlns:a16="http://schemas.microsoft.com/office/drawing/2014/main" id="{CEFA7CAE-6829-7091-EF36-3356ACA2BB84}"/>
              </a:ext>
            </a:extLst>
          </p:cNvPr>
          <p:cNvCxnSpPr>
            <a:cxnSpLocks/>
            <a:stCxn id="20" idx="2"/>
            <a:endCxn id="21" idx="2"/>
          </p:cNvCxnSpPr>
          <p:nvPr/>
        </p:nvCxnSpPr>
        <p:spPr>
          <a:xfrm rot="5400000" flipH="1" flipV="1">
            <a:off x="6921181" y="1824901"/>
            <a:ext cx="43107" cy="6705751"/>
          </a:xfrm>
          <a:prstGeom prst="bentConnector3">
            <a:avLst>
              <a:gd name="adj1" fmla="val -2578275"/>
            </a:avLst>
          </a:prstGeom>
          <a:ln w="76200">
            <a:solidFill>
              <a:schemeClr val="accent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9" name="Rectangle: Rounded Corners 33">
            <a:extLst>
              <a:ext uri="{FF2B5EF4-FFF2-40B4-BE49-F238E27FC236}">
                <a16:creationId xmlns:a16="http://schemas.microsoft.com/office/drawing/2014/main" id="{E3CFD16A-EF45-C8B2-2642-AA30A6FC435B}"/>
              </a:ext>
            </a:extLst>
          </p:cNvPr>
          <p:cNvSpPr/>
          <p:nvPr/>
        </p:nvSpPr>
        <p:spPr>
          <a:xfrm>
            <a:off x="8105400" y="2885339"/>
            <a:ext cx="4010400" cy="1922055"/>
          </a:xfrm>
          <a:prstGeom prst="roundRect">
            <a:avLst>
              <a:gd name="adj" fmla="val 2678"/>
            </a:avLst>
          </a:prstGeom>
          <a:noFill/>
          <a:ln w="19050">
            <a:solidFill>
              <a:srgbClr val="F3744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0" name="Rectangle: Rounded Corners 34">
            <a:extLst>
              <a:ext uri="{FF2B5EF4-FFF2-40B4-BE49-F238E27FC236}">
                <a16:creationId xmlns:a16="http://schemas.microsoft.com/office/drawing/2014/main" id="{3710E717-02C1-E6CD-99AE-4B0C5627EC4D}"/>
              </a:ext>
            </a:extLst>
          </p:cNvPr>
          <p:cNvSpPr/>
          <p:nvPr/>
        </p:nvSpPr>
        <p:spPr>
          <a:xfrm>
            <a:off x="2822882" y="4887560"/>
            <a:ext cx="1533955" cy="31177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noProof="0" dirty="0">
                <a:latin typeface="Arial" panose="020B0604020202020204" pitchFamily="34" charset="0"/>
              </a:rPr>
              <a:t>Upper Bound</a:t>
            </a:r>
          </a:p>
        </p:txBody>
      </p:sp>
      <p:sp>
        <p:nvSpPr>
          <p:cNvPr id="21" name="Rectangle: Rounded Corners 35">
            <a:extLst>
              <a:ext uri="{FF2B5EF4-FFF2-40B4-BE49-F238E27FC236}">
                <a16:creationId xmlns:a16="http://schemas.microsoft.com/office/drawing/2014/main" id="{B4344D3A-1F94-2130-5492-A2CA83256AF5}"/>
              </a:ext>
            </a:extLst>
          </p:cNvPr>
          <p:cNvSpPr/>
          <p:nvPr/>
        </p:nvSpPr>
        <p:spPr>
          <a:xfrm>
            <a:off x="9528633" y="4844453"/>
            <a:ext cx="1533955" cy="31177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noProof="0" dirty="0">
                <a:latin typeface="Arial" panose="020B0604020202020204" pitchFamily="34" charset="0"/>
              </a:rPr>
              <a:t>Lower Bound</a:t>
            </a:r>
          </a:p>
        </p:txBody>
      </p:sp>
      <p:grpSp>
        <p:nvGrpSpPr>
          <p:cNvPr id="22" name="Group 21">
            <a:extLst>
              <a:ext uri="{FF2B5EF4-FFF2-40B4-BE49-F238E27FC236}">
                <a16:creationId xmlns:a16="http://schemas.microsoft.com/office/drawing/2014/main" id="{85189AD6-DBEB-FE02-6B1A-3A9A7423E02F}"/>
              </a:ext>
            </a:extLst>
          </p:cNvPr>
          <p:cNvGrpSpPr/>
          <p:nvPr/>
        </p:nvGrpSpPr>
        <p:grpSpPr>
          <a:xfrm>
            <a:off x="5573182" y="5718472"/>
            <a:ext cx="2835764" cy="478512"/>
            <a:chOff x="3772420" y="4571487"/>
            <a:chExt cx="5355434" cy="705797"/>
          </a:xfrm>
        </p:grpSpPr>
        <p:sp>
          <p:nvSpPr>
            <p:cNvPr id="23" name="Rectangle: Rounded Corners 49">
              <a:extLst>
                <a:ext uri="{FF2B5EF4-FFF2-40B4-BE49-F238E27FC236}">
                  <a16:creationId xmlns:a16="http://schemas.microsoft.com/office/drawing/2014/main" id="{BF58719A-5435-E0DD-4FCC-7675B65D96A5}"/>
                </a:ext>
              </a:extLst>
            </p:cNvPr>
            <p:cNvSpPr/>
            <p:nvPr/>
          </p:nvSpPr>
          <p:spPr>
            <a:xfrm>
              <a:off x="3772420" y="4571487"/>
              <a:ext cx="5355434" cy="705797"/>
            </a:xfrm>
            <a:prstGeom prst="roundRect">
              <a:avLst>
                <a:gd name="adj" fmla="val 6477"/>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noProof="0"/>
            </a:p>
          </p:txBody>
        </p:sp>
        <p:sp>
          <p:nvSpPr>
            <p:cNvPr id="24" name="TextBox 23">
              <a:extLst>
                <a:ext uri="{FF2B5EF4-FFF2-40B4-BE49-F238E27FC236}">
                  <a16:creationId xmlns:a16="http://schemas.microsoft.com/office/drawing/2014/main" id="{38339721-3C15-4D02-7A56-295C0EBF20B6}"/>
                </a:ext>
              </a:extLst>
            </p:cNvPr>
            <p:cNvSpPr txBox="1"/>
            <p:nvPr/>
          </p:nvSpPr>
          <p:spPr>
            <a:xfrm>
              <a:off x="3903118" y="4722172"/>
              <a:ext cx="5160707" cy="348814"/>
            </a:xfrm>
            <a:prstGeom prst="rect">
              <a:avLst/>
            </a:prstGeom>
            <a:noFill/>
          </p:spPr>
          <p:txBody>
            <a:bodyPr wrap="square" rtlCol="0">
              <a:spAutoFit/>
            </a:bodyPr>
            <a:lstStyle/>
            <a:p>
              <a:pPr algn="ctr"/>
              <a:r>
                <a:rPr lang="en-US" sz="1600" noProof="0">
                  <a:latin typeface="Calibri" panose="020F0502020204030204" pitchFamily="34" charset="0"/>
                  <a:cs typeface="Calibri" panose="020F0502020204030204" pitchFamily="34" charset="0"/>
                </a:rPr>
                <a:t>Optimality and feasibility cuts</a:t>
              </a:r>
            </a:p>
          </p:txBody>
        </p:sp>
      </p:grpSp>
      <p:sp>
        <p:nvSpPr>
          <p:cNvPr id="27" name="Rectangle: Rounded Corners 37">
            <a:extLst>
              <a:ext uri="{FF2B5EF4-FFF2-40B4-BE49-F238E27FC236}">
                <a16:creationId xmlns:a16="http://schemas.microsoft.com/office/drawing/2014/main" id="{A5567E05-D9B4-6171-C35C-E500FE4FD213}"/>
              </a:ext>
            </a:extLst>
          </p:cNvPr>
          <p:cNvSpPr/>
          <p:nvPr/>
        </p:nvSpPr>
        <p:spPr>
          <a:xfrm>
            <a:off x="6196734" y="3465142"/>
            <a:ext cx="1570097" cy="337788"/>
          </a:xfrm>
          <a:prstGeom prst="roundRect">
            <a:avLst>
              <a:gd name="adj" fmla="val 8964"/>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noProof="0" dirty="0">
                <a:solidFill>
                  <a:schemeClr val="tx1"/>
                </a:solidFill>
                <a:latin typeface="Calibri" panose="020F0502020204030204" pitchFamily="34" charset="0"/>
                <a:cs typeface="Calibri" panose="020F0502020204030204" pitchFamily="34" charset="0"/>
              </a:rPr>
              <a:t>Binary variables</a:t>
            </a:r>
          </a:p>
        </p:txBody>
      </p:sp>
      <p:sp>
        <p:nvSpPr>
          <p:cNvPr id="28" name="Rectangle: Rounded Corners 38">
            <a:extLst>
              <a:ext uri="{FF2B5EF4-FFF2-40B4-BE49-F238E27FC236}">
                <a16:creationId xmlns:a16="http://schemas.microsoft.com/office/drawing/2014/main" id="{D333EAAD-4B5D-C309-371E-95B5DF780B2F}"/>
              </a:ext>
            </a:extLst>
          </p:cNvPr>
          <p:cNvSpPr/>
          <p:nvPr/>
        </p:nvSpPr>
        <p:spPr>
          <a:xfrm>
            <a:off x="9892619" y="4041978"/>
            <a:ext cx="2136499" cy="423414"/>
          </a:xfrm>
          <a:prstGeom prst="roundRect">
            <a:avLst>
              <a:gd name="adj" fmla="val 8474"/>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pic>
        <p:nvPicPr>
          <p:cNvPr id="29" name="Graphic 28">
            <a:extLst>
              <a:ext uri="{FF2B5EF4-FFF2-40B4-BE49-F238E27FC236}">
                <a16:creationId xmlns:a16="http://schemas.microsoft.com/office/drawing/2014/main" id="{181E3DC2-4A18-8107-D057-B5A008FF34C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965594" y="3590938"/>
            <a:ext cx="3026122" cy="1028126"/>
          </a:xfrm>
          <a:prstGeom prst="rect">
            <a:avLst/>
          </a:prstGeom>
        </p:spPr>
      </p:pic>
      <p:cxnSp>
        <p:nvCxnSpPr>
          <p:cNvPr id="30" name="Connector: Elbow 40">
            <a:extLst>
              <a:ext uri="{FF2B5EF4-FFF2-40B4-BE49-F238E27FC236}">
                <a16:creationId xmlns:a16="http://schemas.microsoft.com/office/drawing/2014/main" id="{20077F08-F27E-48A6-F369-E67822BA2D63}"/>
              </a:ext>
            </a:extLst>
          </p:cNvPr>
          <p:cNvCxnSpPr>
            <a:cxnSpLocks/>
            <a:stCxn id="32" idx="1"/>
            <a:endCxn id="13" idx="0"/>
          </p:cNvCxnSpPr>
          <p:nvPr/>
        </p:nvCxnSpPr>
        <p:spPr>
          <a:xfrm rot="10800000" flipV="1">
            <a:off x="3585020" y="2485637"/>
            <a:ext cx="2817438" cy="416396"/>
          </a:xfrm>
          <a:prstGeom prst="bentConnector2">
            <a:avLst/>
          </a:prstGeom>
          <a:ln w="76200">
            <a:solidFill>
              <a:schemeClr val="accent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1" name="Connector: Elbow 41">
            <a:extLst>
              <a:ext uri="{FF2B5EF4-FFF2-40B4-BE49-F238E27FC236}">
                <a16:creationId xmlns:a16="http://schemas.microsoft.com/office/drawing/2014/main" id="{156C7000-906A-3899-1C16-A5404AD8AB43}"/>
              </a:ext>
            </a:extLst>
          </p:cNvPr>
          <p:cNvCxnSpPr>
            <a:cxnSpLocks/>
            <a:stCxn id="32" idx="3"/>
            <a:endCxn id="19" idx="0"/>
          </p:cNvCxnSpPr>
          <p:nvPr/>
        </p:nvCxnSpPr>
        <p:spPr>
          <a:xfrm>
            <a:off x="7561108" y="2485637"/>
            <a:ext cx="2549492" cy="399702"/>
          </a:xfrm>
          <a:prstGeom prst="bentConnector2">
            <a:avLst/>
          </a:prstGeom>
          <a:ln w="76200">
            <a:solidFill>
              <a:schemeClr val="accent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2" name="Rectangle: Rounded Corners 42">
            <a:extLst>
              <a:ext uri="{FF2B5EF4-FFF2-40B4-BE49-F238E27FC236}">
                <a16:creationId xmlns:a16="http://schemas.microsoft.com/office/drawing/2014/main" id="{8C565C1A-3D38-B4E8-9E66-5C6F069A20E1}"/>
              </a:ext>
            </a:extLst>
          </p:cNvPr>
          <p:cNvSpPr/>
          <p:nvPr/>
        </p:nvSpPr>
        <p:spPr>
          <a:xfrm>
            <a:off x="6402458" y="2273930"/>
            <a:ext cx="1158650" cy="423414"/>
          </a:xfrm>
          <a:prstGeom prst="roundRect">
            <a:avLst>
              <a:gd name="adj" fmla="val 8474"/>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pic>
        <p:nvPicPr>
          <p:cNvPr id="33" name="Graphic 32">
            <a:extLst>
              <a:ext uri="{FF2B5EF4-FFF2-40B4-BE49-F238E27FC236}">
                <a16:creationId xmlns:a16="http://schemas.microsoft.com/office/drawing/2014/main" id="{5AB0AB7E-3919-4F4E-1274-731B0ADF91D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018053" y="3629371"/>
            <a:ext cx="3402415" cy="1064646"/>
          </a:xfrm>
          <a:prstGeom prst="rect">
            <a:avLst/>
          </a:prstGeom>
        </p:spPr>
      </p:pic>
      <p:sp>
        <p:nvSpPr>
          <p:cNvPr id="34" name="TextBox 33">
            <a:extLst>
              <a:ext uri="{FF2B5EF4-FFF2-40B4-BE49-F238E27FC236}">
                <a16:creationId xmlns:a16="http://schemas.microsoft.com/office/drawing/2014/main" id="{06CA32B3-9E4F-79A6-2FD6-A7C15CE7D012}"/>
              </a:ext>
            </a:extLst>
          </p:cNvPr>
          <p:cNvSpPr txBox="1"/>
          <p:nvPr/>
        </p:nvSpPr>
        <p:spPr>
          <a:xfrm>
            <a:off x="6402457" y="2337509"/>
            <a:ext cx="1212519" cy="307777"/>
          </a:xfrm>
          <a:prstGeom prst="rect">
            <a:avLst/>
          </a:prstGeom>
          <a:noFill/>
        </p:spPr>
        <p:txBody>
          <a:bodyPr wrap="square" rtlCol="0">
            <a:spAutoFit/>
          </a:bodyPr>
          <a:lstStyle/>
          <a:p>
            <a:r>
              <a:rPr lang="en-US" sz="1400" b="1" noProof="0" dirty="0"/>
              <a:t>Problem P</a:t>
            </a:r>
            <a:r>
              <a:rPr lang="en-US" sz="1400" b="1" baseline="-25000" noProof="0" dirty="0"/>
              <a:t>1</a:t>
            </a:r>
          </a:p>
        </p:txBody>
      </p:sp>
      <p:sp>
        <p:nvSpPr>
          <p:cNvPr id="35" name="Oval 34">
            <a:extLst>
              <a:ext uri="{FF2B5EF4-FFF2-40B4-BE49-F238E27FC236}">
                <a16:creationId xmlns:a16="http://schemas.microsoft.com/office/drawing/2014/main" id="{1915A812-D609-F552-88F9-71A0D1430203}"/>
              </a:ext>
            </a:extLst>
          </p:cNvPr>
          <p:cNvSpPr/>
          <p:nvPr/>
        </p:nvSpPr>
        <p:spPr>
          <a:xfrm>
            <a:off x="6365545" y="4244167"/>
            <a:ext cx="1188896" cy="106625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6" name="Partial Circle 46">
            <a:extLst>
              <a:ext uri="{FF2B5EF4-FFF2-40B4-BE49-F238E27FC236}">
                <a16:creationId xmlns:a16="http://schemas.microsoft.com/office/drawing/2014/main" id="{217E809D-ACCA-5798-AE73-6736355198D7}"/>
              </a:ext>
            </a:extLst>
          </p:cNvPr>
          <p:cNvSpPr/>
          <p:nvPr/>
        </p:nvSpPr>
        <p:spPr>
          <a:xfrm>
            <a:off x="6365545" y="4249257"/>
            <a:ext cx="1188896" cy="1066251"/>
          </a:xfrm>
          <a:prstGeom prst="pie">
            <a:avLst>
              <a:gd name="adj1" fmla="val 13184984"/>
              <a:gd name="adj2" fmla="val 16200000"/>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solidFill>
                <a:schemeClr val="tx1"/>
              </a:solidFill>
            </a:endParaRPr>
          </a:p>
        </p:txBody>
      </p:sp>
      <p:cxnSp>
        <p:nvCxnSpPr>
          <p:cNvPr id="37" name="Straight Connector 36">
            <a:extLst>
              <a:ext uri="{FF2B5EF4-FFF2-40B4-BE49-F238E27FC236}">
                <a16:creationId xmlns:a16="http://schemas.microsoft.com/office/drawing/2014/main" id="{E2F9C8C8-2BB7-62F2-056D-AF86FDA71546}"/>
              </a:ext>
            </a:extLst>
          </p:cNvPr>
          <p:cNvCxnSpPr/>
          <p:nvPr/>
        </p:nvCxnSpPr>
        <p:spPr>
          <a:xfrm flipV="1">
            <a:off x="6365545" y="4850789"/>
            <a:ext cx="1389720" cy="459629"/>
          </a:xfrm>
          <a:prstGeom prst="line">
            <a:avLst/>
          </a:prstGeom>
          <a:ln>
            <a:prstDash val="dash"/>
          </a:ln>
        </p:spPr>
        <p:style>
          <a:lnRef idx="1">
            <a:schemeClr val="dk1"/>
          </a:lnRef>
          <a:fillRef idx="0">
            <a:schemeClr val="dk1"/>
          </a:fillRef>
          <a:effectRef idx="0">
            <a:schemeClr val="dk1"/>
          </a:effectRef>
          <a:fontRef idx="minor">
            <a:schemeClr val="tx1"/>
          </a:fontRef>
        </p:style>
      </p:cxnSp>
      <p:pic>
        <p:nvPicPr>
          <p:cNvPr id="38" name="Picture 37" descr="A knife with a wooden handle&#10;&#10;AI-generated content may be incorrect.">
            <a:extLst>
              <a:ext uri="{FF2B5EF4-FFF2-40B4-BE49-F238E27FC236}">
                <a16:creationId xmlns:a16="http://schemas.microsoft.com/office/drawing/2014/main" id="{DAC94979-9C8C-6C9B-985F-4F3BC340EB6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023138" y="5240079"/>
            <a:ext cx="283163" cy="253952"/>
          </a:xfrm>
          <a:prstGeom prst="rect">
            <a:avLst/>
          </a:prstGeom>
        </p:spPr>
      </p:pic>
    </p:spTree>
    <p:extLst>
      <p:ext uri="{BB962C8B-B14F-4D97-AF65-F5344CB8AC3E}">
        <p14:creationId xmlns:p14="http://schemas.microsoft.com/office/powerpoint/2010/main" val="305304600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54732E-233B-DCB7-7633-18A947D822D0}"/>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E0F88A41-859C-3960-913C-F141D7F91061}"/>
              </a:ext>
            </a:extLst>
          </p:cNvPr>
          <p:cNvSpPr>
            <a:spLocks noGrp="1"/>
          </p:cNvSpPr>
          <p:nvPr/>
        </p:nvSpPr>
        <p:spPr>
          <a:xfrm>
            <a:off x="0" y="0"/>
            <a:ext cx="1554480" cy="6858000"/>
          </a:xfrm>
          <a:prstGeom prst="rect">
            <a:avLst/>
          </a:prstGeom>
          <a:solidFill>
            <a:srgbClr val="A42037"/>
          </a:solidFill>
        </p:spPr>
        <p:txBody>
          <a:bodyPr/>
          <a:lstStyle/>
          <a:p>
            <a:endParaRPr/>
          </a:p>
        </p:txBody>
      </p:sp>
      <p:sp>
        <p:nvSpPr>
          <p:cNvPr id="6" name="Shape 4">
            <a:extLst>
              <a:ext uri="{FF2B5EF4-FFF2-40B4-BE49-F238E27FC236}">
                <a16:creationId xmlns:a16="http://schemas.microsoft.com/office/drawing/2014/main" id="{E487E661-6877-363C-828D-4A2780285A5C}"/>
              </a:ext>
            </a:extLst>
          </p:cNvPr>
          <p:cNvSpPr>
            <a:spLocks noGrp="1"/>
          </p:cNvSpPr>
          <p:nvPr/>
        </p:nvSpPr>
        <p:spPr>
          <a:xfrm>
            <a:off x="109728" y="2271387"/>
            <a:ext cx="1335024" cy="512064"/>
          </a:xfrm>
          <a:prstGeom prst="roundRect">
            <a:avLst>
              <a:gd name="adj" fmla="val 14286"/>
            </a:avLst>
          </a:prstGeom>
          <a:solidFill>
            <a:srgbClr val="FFFFFF"/>
          </a:solidFill>
        </p:spPr>
        <p:txBody>
          <a:bodyPr/>
          <a:lstStyle/>
          <a:p>
            <a:endParaRPr/>
          </a:p>
        </p:txBody>
      </p:sp>
      <p:sp>
        <p:nvSpPr>
          <p:cNvPr id="4" name="Text 2">
            <a:extLst>
              <a:ext uri="{FF2B5EF4-FFF2-40B4-BE49-F238E27FC236}">
                <a16:creationId xmlns:a16="http://schemas.microsoft.com/office/drawing/2014/main" id="{0497C7D3-04C2-8962-87CC-CBBC8263B433}"/>
              </a:ext>
            </a:extLst>
          </p:cNvPr>
          <p:cNvSpPr>
            <a:spLocks noGrp="1"/>
          </p:cNvSpPr>
          <p:nvPr/>
        </p:nvSpPr>
        <p:spPr>
          <a:xfrm>
            <a:off x="182880" y="1399032"/>
            <a:ext cx="1225296" cy="512064"/>
          </a:xfrm>
          <a:prstGeom prst="rect">
            <a:avLst/>
          </a:prstGeom>
          <a:noFill/>
        </p:spPr>
        <p:txBody>
          <a:bodyPr wrap="square" anchor="ctr"/>
          <a:lstStyle/>
          <a:p>
            <a:r>
              <a:rPr lang="en-US" sz="1250" dirty="0">
                <a:solidFill>
                  <a:srgbClr val="EACBD1"/>
                </a:solidFill>
                <a:latin typeface="Calibri"/>
                <a:cs typeface="Calibri"/>
              </a:rPr>
              <a:t>Introduction</a:t>
            </a:r>
            <a:endParaRPr sz="1250" dirty="0">
              <a:solidFill>
                <a:srgbClr val="EACBD1"/>
              </a:solidFill>
              <a:latin typeface="Calibri"/>
              <a:cs typeface="Calibri"/>
            </a:endParaRPr>
          </a:p>
        </p:txBody>
      </p:sp>
      <p:sp>
        <p:nvSpPr>
          <p:cNvPr id="5" name="Text 3">
            <a:extLst>
              <a:ext uri="{FF2B5EF4-FFF2-40B4-BE49-F238E27FC236}">
                <a16:creationId xmlns:a16="http://schemas.microsoft.com/office/drawing/2014/main" id="{91E3E7D8-7AFF-46A2-9120-5B99B273F591}"/>
              </a:ext>
            </a:extLst>
          </p:cNvPr>
          <p:cNvSpPr>
            <a:spLocks noGrp="1"/>
          </p:cNvSpPr>
          <p:nvPr/>
        </p:nvSpPr>
        <p:spPr>
          <a:xfrm>
            <a:off x="182880" y="2267712"/>
            <a:ext cx="1225296" cy="512064"/>
          </a:xfrm>
          <a:prstGeom prst="rect">
            <a:avLst/>
          </a:prstGeom>
          <a:noFill/>
        </p:spPr>
        <p:txBody>
          <a:bodyPr wrap="square" anchor="ctr"/>
          <a:lstStyle/>
          <a:p>
            <a:r>
              <a:rPr sz="1250" b="1" dirty="0">
                <a:solidFill>
                  <a:srgbClr val="A42037"/>
                </a:solidFill>
                <a:latin typeface="Calibri"/>
                <a:cs typeface="Calibri"/>
              </a:rPr>
              <a:t>Bell</a:t>
            </a:r>
            <a:r>
              <a:rPr sz="1250" dirty="0">
                <a:solidFill>
                  <a:srgbClr val="EACBD1"/>
                </a:solidFill>
                <a:latin typeface="Calibri"/>
                <a:ea typeface="Calibri"/>
                <a:cs typeface="Calibri"/>
              </a:rPr>
              <a:t> </a:t>
            </a:r>
            <a:r>
              <a:rPr sz="1250" b="1" dirty="0">
                <a:solidFill>
                  <a:srgbClr val="A42037"/>
                </a:solidFill>
                <a:latin typeface="Calibri"/>
                <a:cs typeface="Calibri"/>
              </a:rPr>
              <a:t>Routing</a:t>
            </a:r>
          </a:p>
        </p:txBody>
      </p:sp>
      <p:sp>
        <p:nvSpPr>
          <p:cNvPr id="7" name="Text 5">
            <a:extLst>
              <a:ext uri="{FF2B5EF4-FFF2-40B4-BE49-F238E27FC236}">
                <a16:creationId xmlns:a16="http://schemas.microsoft.com/office/drawing/2014/main" id="{65858BA0-3727-019E-524C-FF50ACC0935F}"/>
              </a:ext>
            </a:extLst>
          </p:cNvPr>
          <p:cNvSpPr>
            <a:spLocks noGrp="1"/>
          </p:cNvSpPr>
          <p:nvPr/>
        </p:nvSpPr>
        <p:spPr>
          <a:xfrm>
            <a:off x="182880" y="3136392"/>
            <a:ext cx="1225296" cy="512064"/>
          </a:xfrm>
          <a:prstGeom prst="rect">
            <a:avLst/>
          </a:prstGeom>
          <a:noFill/>
        </p:spPr>
        <p:txBody>
          <a:bodyPr wrap="square" anchor="ctr"/>
          <a:lstStyle/>
          <a:p>
            <a:r>
              <a:rPr sz="1250" dirty="0">
                <a:solidFill>
                  <a:srgbClr val="EACBD1"/>
                </a:solidFill>
                <a:latin typeface="Calibri"/>
                <a:ea typeface="Calibri"/>
                <a:cs typeface="Calibri"/>
              </a:rPr>
              <a:t>Bell + GHZ</a:t>
            </a:r>
          </a:p>
        </p:txBody>
      </p:sp>
      <p:sp>
        <p:nvSpPr>
          <p:cNvPr id="8" name="Text 6">
            <a:extLst>
              <a:ext uri="{FF2B5EF4-FFF2-40B4-BE49-F238E27FC236}">
                <a16:creationId xmlns:a16="http://schemas.microsoft.com/office/drawing/2014/main" id="{A86A1748-2549-B4C1-B05E-DDE878E02BC0}"/>
              </a:ext>
            </a:extLst>
          </p:cNvPr>
          <p:cNvSpPr>
            <a:spLocks noGrp="1"/>
          </p:cNvSpPr>
          <p:nvPr/>
        </p:nvSpPr>
        <p:spPr>
          <a:xfrm>
            <a:off x="182880" y="4005072"/>
            <a:ext cx="1225296" cy="512064"/>
          </a:xfrm>
          <a:prstGeom prst="rect">
            <a:avLst/>
          </a:prstGeom>
          <a:noFill/>
        </p:spPr>
        <p:txBody>
          <a:bodyPr wrap="square" anchor="ctr"/>
          <a:lstStyle/>
          <a:p>
            <a:r>
              <a:rPr sz="1250">
                <a:solidFill>
                  <a:srgbClr val="EACBD1"/>
                </a:solidFill>
                <a:latin typeface="Calibri"/>
                <a:ea typeface="Calibri"/>
                <a:cs typeface="Calibri"/>
              </a:rPr>
              <a:t>Planning</a:t>
            </a:r>
          </a:p>
        </p:txBody>
      </p:sp>
      <p:sp>
        <p:nvSpPr>
          <p:cNvPr id="9" name="Text 7">
            <a:extLst>
              <a:ext uri="{FF2B5EF4-FFF2-40B4-BE49-F238E27FC236}">
                <a16:creationId xmlns:a16="http://schemas.microsoft.com/office/drawing/2014/main" id="{76535E9B-E659-5C2A-B171-20280A513BF4}"/>
              </a:ext>
            </a:extLst>
          </p:cNvPr>
          <p:cNvSpPr>
            <a:spLocks noGrp="1"/>
          </p:cNvSpPr>
          <p:nvPr/>
        </p:nvSpPr>
        <p:spPr>
          <a:xfrm>
            <a:off x="182880" y="4873752"/>
            <a:ext cx="1225296" cy="512064"/>
          </a:xfrm>
          <a:prstGeom prst="rect">
            <a:avLst/>
          </a:prstGeom>
          <a:noFill/>
        </p:spPr>
        <p:txBody>
          <a:bodyPr wrap="square" anchor="ctr"/>
          <a:lstStyle/>
          <a:p>
            <a:r>
              <a:rPr lang="en-US" sz="1250" dirty="0">
                <a:solidFill>
                  <a:srgbClr val="EACBD1"/>
                </a:solidFill>
                <a:latin typeface="Calibri"/>
                <a:ea typeface="Calibri"/>
                <a:cs typeface="Calibri"/>
              </a:rPr>
              <a:t>Conclusion</a:t>
            </a:r>
            <a:endParaRPr sz="1250" dirty="0">
              <a:solidFill>
                <a:srgbClr val="EACBD1"/>
              </a:solidFill>
              <a:latin typeface="Calibri"/>
              <a:ea typeface="Calibri"/>
              <a:cs typeface="Calibri"/>
            </a:endParaRPr>
          </a:p>
        </p:txBody>
      </p:sp>
      <p:sp>
        <p:nvSpPr>
          <p:cNvPr id="10" name="Text 8">
            <a:extLst>
              <a:ext uri="{FF2B5EF4-FFF2-40B4-BE49-F238E27FC236}">
                <a16:creationId xmlns:a16="http://schemas.microsoft.com/office/drawing/2014/main" id="{7709CE92-5892-A1FC-F751-4F9032553CDC}"/>
              </a:ext>
            </a:extLst>
          </p:cNvPr>
          <p:cNvSpPr>
            <a:spLocks noGrp="1"/>
          </p:cNvSpPr>
          <p:nvPr/>
        </p:nvSpPr>
        <p:spPr>
          <a:xfrm>
            <a:off x="2011680" y="347472"/>
            <a:ext cx="9677095" cy="292608"/>
          </a:xfrm>
          <a:prstGeom prst="rect">
            <a:avLst/>
          </a:prstGeom>
          <a:noFill/>
        </p:spPr>
        <p:txBody>
          <a:bodyPr wrap="none" anchor="ctr"/>
          <a:lstStyle/>
          <a:p>
            <a:r>
              <a:rPr lang="en-US" sz="1200" b="1" spc="100" dirty="0">
                <a:solidFill>
                  <a:srgbClr val="A42037"/>
                </a:solidFill>
                <a:latin typeface="Calibri"/>
                <a:ea typeface="Calibri"/>
                <a:cs typeface="Calibri"/>
              </a:rPr>
              <a:t>BELL ROUTING</a:t>
            </a:r>
            <a:endParaRPr sz="1200" b="1" spc="100" dirty="0">
              <a:solidFill>
                <a:srgbClr val="A42037"/>
              </a:solidFill>
              <a:latin typeface="Calibri"/>
              <a:ea typeface="Calibri"/>
              <a:cs typeface="Calibri"/>
            </a:endParaRPr>
          </a:p>
        </p:txBody>
      </p:sp>
      <p:sp>
        <p:nvSpPr>
          <p:cNvPr id="26" name="Text 24">
            <a:extLst>
              <a:ext uri="{FF2B5EF4-FFF2-40B4-BE49-F238E27FC236}">
                <a16:creationId xmlns:a16="http://schemas.microsoft.com/office/drawing/2014/main" id="{B2901B04-F132-6875-57C6-618C76E41B06}"/>
              </a:ext>
            </a:extLst>
          </p:cNvPr>
          <p:cNvSpPr>
            <a:spLocks noGrp="1"/>
          </p:cNvSpPr>
          <p:nvPr/>
        </p:nvSpPr>
        <p:spPr>
          <a:xfrm>
            <a:off x="11551615" y="6473952"/>
            <a:ext cx="411480" cy="274320"/>
          </a:xfrm>
          <a:prstGeom prst="rect">
            <a:avLst/>
          </a:prstGeom>
          <a:noFill/>
        </p:spPr>
        <p:txBody>
          <a:bodyPr wrap="square" anchor="ctr"/>
          <a:lstStyle/>
          <a:p>
            <a:fld id="{AE4E52CC-50E8-C041-A4A7-4751265F3D3B}" type="slidenum">
              <a:rPr lang="en-US" sz="1000" smtClean="0">
                <a:solidFill>
                  <a:srgbClr val="58595B"/>
                </a:solidFill>
                <a:latin typeface="Calibri"/>
                <a:ea typeface="Calibri"/>
                <a:cs typeface="Calibri"/>
              </a:rPr>
              <a:t>95</a:t>
            </a:fld>
            <a:endParaRPr sz="1000" dirty="0">
              <a:solidFill>
                <a:srgbClr val="58595B"/>
              </a:solidFill>
              <a:latin typeface="Calibri"/>
              <a:ea typeface="Calibri"/>
              <a:cs typeface="Calibri"/>
            </a:endParaRPr>
          </a:p>
        </p:txBody>
      </p:sp>
      <p:sp>
        <p:nvSpPr>
          <p:cNvPr id="25" name="Text 28">
            <a:extLst>
              <a:ext uri="{FF2B5EF4-FFF2-40B4-BE49-F238E27FC236}">
                <a16:creationId xmlns:a16="http://schemas.microsoft.com/office/drawing/2014/main" id="{AA2A2CCE-7DEF-18A5-E438-39FAD6B6C58F}"/>
              </a:ext>
            </a:extLst>
          </p:cNvPr>
          <p:cNvSpPr/>
          <p:nvPr/>
        </p:nvSpPr>
        <p:spPr>
          <a:xfrm>
            <a:off x="2011680" y="6473952"/>
            <a:ext cx="5486400" cy="274320"/>
          </a:xfrm>
          <a:prstGeom prst="rect">
            <a:avLst/>
          </a:prstGeom>
          <a:noFill/>
          <a:ln/>
        </p:spPr>
        <p:txBody>
          <a:bodyPr wrap="square" rtlCol="0" anchor="ctr"/>
          <a:lstStyle/>
          <a:p>
            <a:pPr marL="0" indent="0">
              <a:buNone/>
            </a:pPr>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sp>
        <p:nvSpPr>
          <p:cNvPr id="3" name="Source 19 · Text Placeholder 2">
            <a:extLst>
              <a:ext uri="{FF2B5EF4-FFF2-40B4-BE49-F238E27FC236}">
                <a16:creationId xmlns:a16="http://schemas.microsoft.com/office/drawing/2014/main" id="{560BE962-20AC-585E-6EA3-3E6D25435D1F}"/>
              </a:ext>
            </a:extLst>
          </p:cNvPr>
          <p:cNvSpPr>
            <a:spLocks noGrp="1"/>
          </p:cNvSpPr>
          <p:nvPr/>
        </p:nvSpPr>
        <p:spPr>
          <a:xfrm>
            <a:off x="2210105" y="1384847"/>
            <a:ext cx="9677095" cy="4711153"/>
          </a:xfrm>
          <a:prstGeom prst="rect">
            <a:avLst/>
          </a:prstGeom>
          <a:noFill/>
        </p:spPr>
        <p:txBody>
          <a:bodyPr wrap="square" lIns="17066" tIns="17066" rIns="17066" bIns="17066" anchor="t">
            <a:noAutofit/>
          </a:bodyPr>
          <a:lstStyle>
            <a:lvl1pPr marL="341319" indent="-255989" algn="l" defTabSz="853298">
              <a:lnSpc>
                <a:spcPct val="105000"/>
              </a:lnSpc>
              <a:spcBef>
                <a:spcPts val="0"/>
              </a:spcBef>
              <a:spcAft>
                <a:spcPts val="467"/>
              </a:spcAft>
              <a:buFont typeface="Candara"/>
              <a:buChar char="•"/>
              <a:defRPr sz="1866" kern="1200">
                <a:solidFill>
                  <a:srgbClr val="181818"/>
                </a:solidFill>
                <a:latin typeface="Candara"/>
                <a:ea typeface="Candara"/>
                <a:cs typeface="Candara"/>
              </a:defRPr>
            </a:lvl1pPr>
            <a:lvl2pPr marL="682638" indent="-213325" algn="l" defTabSz="853298">
              <a:lnSpc>
                <a:spcPct val="105000"/>
              </a:lnSpc>
              <a:spcBef>
                <a:spcPts val="0"/>
              </a:spcBef>
              <a:spcAft>
                <a:spcPts val="233"/>
              </a:spcAft>
              <a:buFont typeface="Candara"/>
              <a:buChar char="○"/>
              <a:defRPr sz="1680" kern="1200">
                <a:solidFill>
                  <a:srgbClr val="181818"/>
                </a:solidFill>
                <a:latin typeface="Candara"/>
                <a:ea typeface="Candara"/>
                <a:cs typeface="Candara"/>
              </a:defRPr>
            </a:lvl2pPr>
            <a:lvl3pPr marL="938628" indent="-170660" algn="l" defTabSz="853298">
              <a:lnSpc>
                <a:spcPct val="105000"/>
              </a:lnSpc>
              <a:spcBef>
                <a:spcPts val="0"/>
              </a:spcBef>
              <a:spcAft>
                <a:spcPts val="93"/>
              </a:spcAft>
              <a:buFont typeface="Candara"/>
              <a:buChar char="–"/>
              <a:defRPr sz="1493" kern="1200">
                <a:solidFill>
                  <a:srgbClr val="181818"/>
                </a:solidFill>
                <a:latin typeface="Candara"/>
                <a:ea typeface="Candara"/>
                <a:cs typeface="Candara"/>
              </a:defRPr>
            </a:lvl3pPr>
            <a:lvl4pPr marL="1194617"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4pPr>
            <a:lvl5pPr marL="1450607"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5pPr>
            <a:lvl6pPr marL="1706596"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6pPr>
            <a:lvl7pPr marL="1962586"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7pPr>
            <a:lvl8pPr marL="2218575"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8pPr>
            <a:lvl9pPr marL="2474564"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9pPr>
          </a:lstStyle>
          <a:p>
            <a:pPr marL="342900" indent="-342900" defTabSz="914400">
              <a:spcAft>
                <a:spcPts val="1400"/>
              </a:spcAft>
              <a:buSzPct val="100000"/>
            </a:pPr>
            <a:r>
              <a:rPr sz="1800" dirty="0">
                <a:solidFill>
                  <a:srgbClr val="231F20"/>
                </a:solidFill>
                <a:latin typeface="Calibri" pitchFamily="34" charset="0"/>
                <a:ea typeface="Calibri" pitchFamily="34" charset="-122"/>
                <a:cs typeface="Calibri" pitchFamily="34" charset="-120"/>
              </a:rPr>
              <a:t>We consider an SATQN consisting of 2 satellites, 2 HAPs, and 12 terrestrial base stations</a:t>
            </a:r>
          </a:p>
          <a:p>
            <a:endParaRPr sz="2000" dirty="0"/>
          </a:p>
          <a:p>
            <a:endParaRPr sz="2000" dirty="0"/>
          </a:p>
          <a:p>
            <a:endParaRPr sz="2000" dirty="0"/>
          </a:p>
          <a:p>
            <a:endParaRPr sz="2000" dirty="0"/>
          </a:p>
          <a:p>
            <a:endParaRPr sz="2000" dirty="0"/>
          </a:p>
          <a:p>
            <a:endParaRPr sz="2000" dirty="0"/>
          </a:p>
          <a:p>
            <a:pPr marL="342900" indent="-342900" defTabSz="914400">
              <a:spcAft>
                <a:spcPts val="1400"/>
              </a:spcAft>
              <a:buSzPct val="100000"/>
            </a:pPr>
            <a:r>
              <a:rPr sz="1800" dirty="0">
                <a:solidFill>
                  <a:srgbClr val="231F20"/>
                </a:solidFill>
                <a:latin typeface="Calibri" pitchFamily="34" charset="0"/>
                <a:ea typeface="Calibri" pitchFamily="34" charset="-122"/>
                <a:cs typeface="Calibri" pitchFamily="34" charset="-120"/>
              </a:rPr>
              <a:t>Baselines</a:t>
            </a:r>
          </a:p>
          <a:p>
            <a:pPr marL="685800" lvl="1" indent="-342900" defTabSz="914400">
              <a:spcAft>
                <a:spcPts val="1400"/>
              </a:spcAft>
              <a:buSzPct val="100000"/>
              <a:buFont typeface="Candara"/>
              <a:buChar char="–"/>
            </a:pPr>
            <a:r>
              <a:rPr sz="1600" dirty="0">
                <a:solidFill>
                  <a:srgbClr val="58595B"/>
                </a:solidFill>
                <a:latin typeface="Calibri" pitchFamily="34" charset="0"/>
                <a:ea typeface="Calibri" pitchFamily="34" charset="-122"/>
                <a:cs typeface="Calibri" pitchFamily="34" charset="-120"/>
              </a:rPr>
              <a:t>Satellite-Only Scheme (SOS): All entanglement requests are managed by satellites </a:t>
            </a:r>
          </a:p>
          <a:p>
            <a:pPr marL="685800" lvl="1" indent="-342900" defTabSz="914400">
              <a:spcAft>
                <a:spcPts val="1400"/>
              </a:spcAft>
              <a:buSzPct val="100000"/>
              <a:buFont typeface="Candara"/>
              <a:buChar char="–"/>
            </a:pPr>
            <a:r>
              <a:rPr sz="1600" dirty="0">
                <a:solidFill>
                  <a:srgbClr val="58595B"/>
                </a:solidFill>
                <a:latin typeface="Calibri" pitchFamily="34" charset="0"/>
                <a:ea typeface="Calibri" pitchFamily="34" charset="-122"/>
                <a:cs typeface="Calibri" pitchFamily="34" charset="-120"/>
              </a:rPr>
              <a:t>Random Routing Scheme (RRS): EGR is optimized, while the routing path is randomly selected </a:t>
            </a:r>
          </a:p>
          <a:p>
            <a:pPr marL="685800" lvl="1" indent="-342900" defTabSz="914400">
              <a:spcAft>
                <a:spcPts val="1400"/>
              </a:spcAft>
              <a:buSzPct val="100000"/>
              <a:buFont typeface="Candara"/>
              <a:buChar char="–"/>
            </a:pPr>
            <a:r>
              <a:rPr sz="1600" dirty="0">
                <a:solidFill>
                  <a:srgbClr val="58595B"/>
                </a:solidFill>
                <a:latin typeface="Calibri" pitchFamily="34" charset="0"/>
                <a:ea typeface="Calibri" pitchFamily="34" charset="-122"/>
                <a:cs typeface="Calibri" pitchFamily="34" charset="-120"/>
              </a:rPr>
              <a:t>No-Storage Scheme (NSS): None of the nodes has storage capacity</a:t>
            </a:r>
          </a:p>
          <a:p>
            <a:endParaRPr dirty="0"/>
          </a:p>
        </p:txBody>
      </p:sp>
      <p:pic>
        <p:nvPicPr>
          <p:cNvPr id="11" name="Source 19 · Graphic 6">
            <a:extLst>
              <a:ext uri="{FF2B5EF4-FFF2-40B4-BE49-F238E27FC236}">
                <a16:creationId xmlns:a16="http://schemas.microsoft.com/office/drawing/2014/main" id="{191217EC-F1C8-0AB6-B72D-45CCBE08E24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57415" y="2137598"/>
            <a:ext cx="4985623" cy="2123506"/>
          </a:xfrm>
          <a:prstGeom prst="rect">
            <a:avLst/>
          </a:prstGeom>
        </p:spPr>
      </p:pic>
      <p:sp>
        <p:nvSpPr>
          <p:cNvPr id="12" name="Text 9">
            <a:extLst>
              <a:ext uri="{FF2B5EF4-FFF2-40B4-BE49-F238E27FC236}">
                <a16:creationId xmlns:a16="http://schemas.microsoft.com/office/drawing/2014/main" id="{DD9F1DEA-FDDC-9E64-ACF9-F33D3894FFDF}"/>
              </a:ext>
            </a:extLst>
          </p:cNvPr>
          <p:cNvSpPr>
            <a:spLocks noGrp="1"/>
          </p:cNvSpPr>
          <p:nvPr/>
        </p:nvSpPr>
        <p:spPr>
          <a:xfrm>
            <a:off x="2011680" y="621792"/>
            <a:ext cx="9677095" cy="658368"/>
          </a:xfrm>
          <a:prstGeom prst="rect">
            <a:avLst/>
          </a:prstGeom>
          <a:noFill/>
        </p:spPr>
        <p:txBody>
          <a:bodyPr wrap="square" anchor="ctr"/>
          <a:lstStyle/>
          <a:p>
            <a:r>
              <a:rPr sz="3000" b="1" dirty="0">
                <a:solidFill>
                  <a:srgbClr val="231F20"/>
                </a:solidFill>
                <a:latin typeface="Cambria"/>
                <a:ea typeface="Cambria"/>
                <a:cs typeface="Cambria"/>
              </a:rPr>
              <a:t>Experiment design and benchmark policies</a:t>
            </a:r>
          </a:p>
        </p:txBody>
      </p:sp>
    </p:spTree>
    <p:extLst>
      <p:ext uri="{BB962C8B-B14F-4D97-AF65-F5344CB8AC3E}">
        <p14:creationId xmlns:p14="http://schemas.microsoft.com/office/powerpoint/2010/main" val="399145675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8D5638-A126-9492-DCAE-C1416F5A84ED}"/>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6CB5B6CF-177A-7934-ED7E-ABDD520FF77C}"/>
              </a:ext>
            </a:extLst>
          </p:cNvPr>
          <p:cNvSpPr>
            <a:spLocks noGrp="1"/>
          </p:cNvSpPr>
          <p:nvPr/>
        </p:nvSpPr>
        <p:spPr>
          <a:xfrm>
            <a:off x="0" y="0"/>
            <a:ext cx="1554480" cy="6858000"/>
          </a:xfrm>
          <a:prstGeom prst="rect">
            <a:avLst/>
          </a:prstGeom>
          <a:solidFill>
            <a:srgbClr val="A42037"/>
          </a:solidFill>
        </p:spPr>
        <p:txBody>
          <a:bodyPr/>
          <a:lstStyle/>
          <a:p>
            <a:endParaRPr/>
          </a:p>
        </p:txBody>
      </p:sp>
      <p:sp>
        <p:nvSpPr>
          <p:cNvPr id="6" name="Shape 4">
            <a:extLst>
              <a:ext uri="{FF2B5EF4-FFF2-40B4-BE49-F238E27FC236}">
                <a16:creationId xmlns:a16="http://schemas.microsoft.com/office/drawing/2014/main" id="{64C57C53-815E-9B3B-57A1-BDD7D63D9E86}"/>
              </a:ext>
            </a:extLst>
          </p:cNvPr>
          <p:cNvSpPr>
            <a:spLocks noGrp="1"/>
          </p:cNvSpPr>
          <p:nvPr/>
        </p:nvSpPr>
        <p:spPr>
          <a:xfrm>
            <a:off x="109728" y="2271387"/>
            <a:ext cx="1335024" cy="512064"/>
          </a:xfrm>
          <a:prstGeom prst="roundRect">
            <a:avLst>
              <a:gd name="adj" fmla="val 14286"/>
            </a:avLst>
          </a:prstGeom>
          <a:solidFill>
            <a:srgbClr val="FFFFFF"/>
          </a:solidFill>
        </p:spPr>
        <p:txBody>
          <a:bodyPr/>
          <a:lstStyle/>
          <a:p>
            <a:endParaRPr/>
          </a:p>
        </p:txBody>
      </p:sp>
      <p:sp>
        <p:nvSpPr>
          <p:cNvPr id="4" name="Text 2">
            <a:extLst>
              <a:ext uri="{FF2B5EF4-FFF2-40B4-BE49-F238E27FC236}">
                <a16:creationId xmlns:a16="http://schemas.microsoft.com/office/drawing/2014/main" id="{1ECB438C-456F-04FA-0C6C-B81A6779FC21}"/>
              </a:ext>
            </a:extLst>
          </p:cNvPr>
          <p:cNvSpPr>
            <a:spLocks noGrp="1"/>
          </p:cNvSpPr>
          <p:nvPr/>
        </p:nvSpPr>
        <p:spPr>
          <a:xfrm>
            <a:off x="182880" y="1399032"/>
            <a:ext cx="1225296" cy="512064"/>
          </a:xfrm>
          <a:prstGeom prst="rect">
            <a:avLst/>
          </a:prstGeom>
          <a:noFill/>
        </p:spPr>
        <p:txBody>
          <a:bodyPr wrap="square" anchor="ctr"/>
          <a:lstStyle/>
          <a:p>
            <a:r>
              <a:rPr lang="en-US" sz="1250" dirty="0">
                <a:solidFill>
                  <a:srgbClr val="EACBD1"/>
                </a:solidFill>
                <a:latin typeface="Calibri"/>
                <a:cs typeface="Calibri"/>
              </a:rPr>
              <a:t>Introduction</a:t>
            </a:r>
            <a:endParaRPr sz="1250" dirty="0">
              <a:solidFill>
                <a:srgbClr val="EACBD1"/>
              </a:solidFill>
              <a:latin typeface="Calibri"/>
              <a:cs typeface="Calibri"/>
            </a:endParaRPr>
          </a:p>
        </p:txBody>
      </p:sp>
      <p:sp>
        <p:nvSpPr>
          <p:cNvPr id="5" name="Text 3">
            <a:extLst>
              <a:ext uri="{FF2B5EF4-FFF2-40B4-BE49-F238E27FC236}">
                <a16:creationId xmlns:a16="http://schemas.microsoft.com/office/drawing/2014/main" id="{45A4091F-6D65-8BD7-6BD5-AFABE2978C8F}"/>
              </a:ext>
            </a:extLst>
          </p:cNvPr>
          <p:cNvSpPr>
            <a:spLocks noGrp="1"/>
          </p:cNvSpPr>
          <p:nvPr/>
        </p:nvSpPr>
        <p:spPr>
          <a:xfrm>
            <a:off x="182880" y="2267712"/>
            <a:ext cx="1225296" cy="512064"/>
          </a:xfrm>
          <a:prstGeom prst="rect">
            <a:avLst/>
          </a:prstGeom>
          <a:noFill/>
        </p:spPr>
        <p:txBody>
          <a:bodyPr wrap="square" anchor="ctr"/>
          <a:lstStyle/>
          <a:p>
            <a:r>
              <a:rPr sz="1250" b="1" dirty="0">
                <a:solidFill>
                  <a:srgbClr val="A42037"/>
                </a:solidFill>
                <a:latin typeface="Calibri"/>
                <a:cs typeface="Calibri"/>
              </a:rPr>
              <a:t>Bell</a:t>
            </a:r>
            <a:r>
              <a:rPr sz="1250" dirty="0">
                <a:solidFill>
                  <a:srgbClr val="EACBD1"/>
                </a:solidFill>
                <a:latin typeface="Calibri"/>
                <a:ea typeface="Calibri"/>
                <a:cs typeface="Calibri"/>
              </a:rPr>
              <a:t> </a:t>
            </a:r>
            <a:r>
              <a:rPr sz="1250" b="1" dirty="0">
                <a:solidFill>
                  <a:srgbClr val="A42037"/>
                </a:solidFill>
                <a:latin typeface="Calibri"/>
                <a:cs typeface="Calibri"/>
              </a:rPr>
              <a:t>Routing</a:t>
            </a:r>
          </a:p>
        </p:txBody>
      </p:sp>
      <p:sp>
        <p:nvSpPr>
          <p:cNvPr id="7" name="Text 5">
            <a:extLst>
              <a:ext uri="{FF2B5EF4-FFF2-40B4-BE49-F238E27FC236}">
                <a16:creationId xmlns:a16="http://schemas.microsoft.com/office/drawing/2014/main" id="{9C41A12F-F96E-933B-0A3A-24377D89B14C}"/>
              </a:ext>
            </a:extLst>
          </p:cNvPr>
          <p:cNvSpPr>
            <a:spLocks noGrp="1"/>
          </p:cNvSpPr>
          <p:nvPr/>
        </p:nvSpPr>
        <p:spPr>
          <a:xfrm>
            <a:off x="182880" y="3136392"/>
            <a:ext cx="1225296" cy="512064"/>
          </a:xfrm>
          <a:prstGeom prst="rect">
            <a:avLst/>
          </a:prstGeom>
          <a:noFill/>
        </p:spPr>
        <p:txBody>
          <a:bodyPr wrap="square" anchor="ctr"/>
          <a:lstStyle/>
          <a:p>
            <a:r>
              <a:rPr sz="1250" dirty="0">
                <a:solidFill>
                  <a:srgbClr val="EACBD1"/>
                </a:solidFill>
                <a:latin typeface="Calibri"/>
                <a:ea typeface="Calibri"/>
                <a:cs typeface="Calibri"/>
              </a:rPr>
              <a:t>Bell + GHZ</a:t>
            </a:r>
          </a:p>
        </p:txBody>
      </p:sp>
      <p:sp>
        <p:nvSpPr>
          <p:cNvPr id="8" name="Text 6">
            <a:extLst>
              <a:ext uri="{FF2B5EF4-FFF2-40B4-BE49-F238E27FC236}">
                <a16:creationId xmlns:a16="http://schemas.microsoft.com/office/drawing/2014/main" id="{F72AC4A7-B5F7-4098-793E-FDFFC451B4A1}"/>
              </a:ext>
            </a:extLst>
          </p:cNvPr>
          <p:cNvSpPr>
            <a:spLocks noGrp="1"/>
          </p:cNvSpPr>
          <p:nvPr/>
        </p:nvSpPr>
        <p:spPr>
          <a:xfrm>
            <a:off x="182880" y="4005072"/>
            <a:ext cx="1225296" cy="512064"/>
          </a:xfrm>
          <a:prstGeom prst="rect">
            <a:avLst/>
          </a:prstGeom>
          <a:noFill/>
        </p:spPr>
        <p:txBody>
          <a:bodyPr wrap="square" anchor="ctr"/>
          <a:lstStyle/>
          <a:p>
            <a:r>
              <a:rPr sz="1250">
                <a:solidFill>
                  <a:srgbClr val="EACBD1"/>
                </a:solidFill>
                <a:latin typeface="Calibri"/>
                <a:ea typeface="Calibri"/>
                <a:cs typeface="Calibri"/>
              </a:rPr>
              <a:t>Planning</a:t>
            </a:r>
          </a:p>
        </p:txBody>
      </p:sp>
      <p:sp>
        <p:nvSpPr>
          <p:cNvPr id="9" name="Text 7">
            <a:extLst>
              <a:ext uri="{FF2B5EF4-FFF2-40B4-BE49-F238E27FC236}">
                <a16:creationId xmlns:a16="http://schemas.microsoft.com/office/drawing/2014/main" id="{1AB5AA54-DAF1-8C58-49B3-72D24FB0B2F9}"/>
              </a:ext>
            </a:extLst>
          </p:cNvPr>
          <p:cNvSpPr>
            <a:spLocks noGrp="1"/>
          </p:cNvSpPr>
          <p:nvPr/>
        </p:nvSpPr>
        <p:spPr>
          <a:xfrm>
            <a:off x="182880" y="4873752"/>
            <a:ext cx="1225296" cy="512064"/>
          </a:xfrm>
          <a:prstGeom prst="rect">
            <a:avLst/>
          </a:prstGeom>
          <a:noFill/>
        </p:spPr>
        <p:txBody>
          <a:bodyPr wrap="square" anchor="ctr"/>
          <a:lstStyle/>
          <a:p>
            <a:r>
              <a:rPr lang="en-US" sz="1250" dirty="0">
                <a:solidFill>
                  <a:srgbClr val="EACBD1"/>
                </a:solidFill>
                <a:latin typeface="Calibri"/>
                <a:ea typeface="Calibri"/>
                <a:cs typeface="Calibri"/>
              </a:rPr>
              <a:t>Conclusion</a:t>
            </a:r>
            <a:endParaRPr sz="1250" dirty="0">
              <a:solidFill>
                <a:srgbClr val="EACBD1"/>
              </a:solidFill>
              <a:latin typeface="Calibri"/>
              <a:ea typeface="Calibri"/>
              <a:cs typeface="Calibri"/>
            </a:endParaRPr>
          </a:p>
        </p:txBody>
      </p:sp>
      <p:sp>
        <p:nvSpPr>
          <p:cNvPr id="10" name="Text 8">
            <a:extLst>
              <a:ext uri="{FF2B5EF4-FFF2-40B4-BE49-F238E27FC236}">
                <a16:creationId xmlns:a16="http://schemas.microsoft.com/office/drawing/2014/main" id="{88A103A7-D736-801A-D391-D534FC978950}"/>
              </a:ext>
            </a:extLst>
          </p:cNvPr>
          <p:cNvSpPr>
            <a:spLocks noGrp="1"/>
          </p:cNvSpPr>
          <p:nvPr/>
        </p:nvSpPr>
        <p:spPr>
          <a:xfrm>
            <a:off x="2011680" y="347472"/>
            <a:ext cx="9677095" cy="292608"/>
          </a:xfrm>
          <a:prstGeom prst="rect">
            <a:avLst/>
          </a:prstGeom>
          <a:noFill/>
        </p:spPr>
        <p:txBody>
          <a:bodyPr wrap="none" anchor="ctr"/>
          <a:lstStyle/>
          <a:p>
            <a:r>
              <a:rPr lang="en-US" sz="1200" b="1" spc="100" dirty="0">
                <a:solidFill>
                  <a:srgbClr val="A42037"/>
                </a:solidFill>
                <a:latin typeface="Calibri"/>
                <a:ea typeface="Calibri"/>
                <a:cs typeface="Calibri"/>
              </a:rPr>
              <a:t>BELL ROUTING</a:t>
            </a:r>
            <a:endParaRPr sz="1200" b="1" spc="100" dirty="0">
              <a:solidFill>
                <a:srgbClr val="A42037"/>
              </a:solidFill>
              <a:latin typeface="Calibri"/>
              <a:ea typeface="Calibri"/>
              <a:cs typeface="Calibri"/>
            </a:endParaRPr>
          </a:p>
        </p:txBody>
      </p:sp>
      <p:sp>
        <p:nvSpPr>
          <p:cNvPr id="26" name="Text 24">
            <a:extLst>
              <a:ext uri="{FF2B5EF4-FFF2-40B4-BE49-F238E27FC236}">
                <a16:creationId xmlns:a16="http://schemas.microsoft.com/office/drawing/2014/main" id="{E4540993-DAD6-DE80-2E1D-D76FDCCE5FE8}"/>
              </a:ext>
            </a:extLst>
          </p:cNvPr>
          <p:cNvSpPr>
            <a:spLocks noGrp="1"/>
          </p:cNvSpPr>
          <p:nvPr/>
        </p:nvSpPr>
        <p:spPr>
          <a:xfrm>
            <a:off x="11551615" y="6473952"/>
            <a:ext cx="411480" cy="274320"/>
          </a:xfrm>
          <a:prstGeom prst="rect">
            <a:avLst/>
          </a:prstGeom>
          <a:noFill/>
        </p:spPr>
        <p:txBody>
          <a:bodyPr wrap="square" anchor="ctr"/>
          <a:lstStyle/>
          <a:p>
            <a:fld id="{AE4E52CC-50E8-C041-A4A7-4751265F3D3B}" type="slidenum">
              <a:rPr lang="en-US" sz="1000" smtClean="0">
                <a:solidFill>
                  <a:srgbClr val="58595B"/>
                </a:solidFill>
                <a:latin typeface="Calibri"/>
                <a:ea typeface="Calibri"/>
                <a:cs typeface="Calibri"/>
              </a:rPr>
              <a:t>96</a:t>
            </a:fld>
            <a:endParaRPr sz="1000" dirty="0">
              <a:solidFill>
                <a:srgbClr val="58595B"/>
              </a:solidFill>
              <a:latin typeface="Calibri"/>
              <a:ea typeface="Calibri"/>
              <a:cs typeface="Calibri"/>
            </a:endParaRPr>
          </a:p>
        </p:txBody>
      </p:sp>
      <p:sp>
        <p:nvSpPr>
          <p:cNvPr id="25" name="Text 28">
            <a:extLst>
              <a:ext uri="{FF2B5EF4-FFF2-40B4-BE49-F238E27FC236}">
                <a16:creationId xmlns:a16="http://schemas.microsoft.com/office/drawing/2014/main" id="{C151F9EA-CB7B-4937-7C84-882E4967CD98}"/>
              </a:ext>
            </a:extLst>
          </p:cNvPr>
          <p:cNvSpPr/>
          <p:nvPr/>
        </p:nvSpPr>
        <p:spPr>
          <a:xfrm>
            <a:off x="2011680" y="6473952"/>
            <a:ext cx="5486400" cy="274320"/>
          </a:xfrm>
          <a:prstGeom prst="rect">
            <a:avLst/>
          </a:prstGeom>
          <a:noFill/>
          <a:ln/>
        </p:spPr>
        <p:txBody>
          <a:bodyPr wrap="square" rtlCol="0" anchor="ctr"/>
          <a:lstStyle/>
          <a:p>
            <a:pPr marL="0" indent="0">
              <a:buNone/>
            </a:pPr>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pic>
        <p:nvPicPr>
          <p:cNvPr id="3" name="Source 20 · Graphic 9">
            <a:extLst>
              <a:ext uri="{FF2B5EF4-FFF2-40B4-BE49-F238E27FC236}">
                <a16:creationId xmlns:a16="http://schemas.microsoft.com/office/drawing/2014/main" id="{FA0D2EA2-64CA-C8B2-D07E-AA7B6C2DB5D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998000" y="1560846"/>
            <a:ext cx="3968110" cy="3320944"/>
          </a:xfrm>
          <a:prstGeom prst="rect">
            <a:avLst/>
          </a:prstGeom>
        </p:spPr>
      </p:pic>
      <p:cxnSp>
        <p:nvCxnSpPr>
          <p:cNvPr id="11" name="Source 20 · Straight Arrow Connector 10">
            <a:extLst>
              <a:ext uri="{FF2B5EF4-FFF2-40B4-BE49-F238E27FC236}">
                <a16:creationId xmlns:a16="http://schemas.microsoft.com/office/drawing/2014/main" id="{6E83A35C-B2B8-E0FB-8147-12F184E4B63A}"/>
              </a:ext>
            </a:extLst>
          </p:cNvPr>
          <p:cNvCxnSpPr/>
          <p:nvPr/>
        </p:nvCxnSpPr>
        <p:spPr>
          <a:xfrm flipH="1" flipV="1">
            <a:off x="4388158" y="2138909"/>
            <a:ext cx="379606" cy="219075"/>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2" name="Source 20 · Rectangle: Rounded Corners 12">
            <a:extLst>
              <a:ext uri="{FF2B5EF4-FFF2-40B4-BE49-F238E27FC236}">
                <a16:creationId xmlns:a16="http://schemas.microsoft.com/office/drawing/2014/main" id="{69CF3F93-94F3-0953-3650-4650A72A7FCC}"/>
              </a:ext>
            </a:extLst>
          </p:cNvPr>
          <p:cNvSpPr>
            <a:spLocks noGrp="1"/>
          </p:cNvSpPr>
          <p:nvPr/>
        </p:nvSpPr>
        <p:spPr>
          <a:xfrm>
            <a:off x="2159605" y="5158751"/>
            <a:ext cx="3644900" cy="927100"/>
          </a:xfrm>
          <a:prstGeom prst="roundRect">
            <a:avLst/>
          </a:prstGeom>
          <a:noFill/>
          <a:ln w="3810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r>
              <a:rPr sz="1600" dirty="0">
                <a:solidFill>
                  <a:schemeClr val="tx1"/>
                </a:solidFill>
                <a:latin typeface="Calibri"/>
                <a:ea typeface="Calibri"/>
                <a:cs typeface="Calibri"/>
              </a:rPr>
              <a:t>Proposed scheme can better utilize the storage capacity</a:t>
            </a:r>
          </a:p>
        </p:txBody>
      </p:sp>
      <p:sp>
        <p:nvSpPr>
          <p:cNvPr id="13" name="Source 20 · Isosceles Triangle 13">
            <a:extLst>
              <a:ext uri="{FF2B5EF4-FFF2-40B4-BE49-F238E27FC236}">
                <a16:creationId xmlns:a16="http://schemas.microsoft.com/office/drawing/2014/main" id="{83613A52-42E8-8EBB-D27C-BC8B63FF4FB5}"/>
              </a:ext>
            </a:extLst>
          </p:cNvPr>
          <p:cNvSpPr>
            <a:spLocks noGrp="1"/>
          </p:cNvSpPr>
          <p:nvPr/>
        </p:nvSpPr>
        <p:spPr>
          <a:xfrm>
            <a:off x="4637076" y="4833855"/>
            <a:ext cx="381000" cy="332804"/>
          </a:xfrm>
          <a:prstGeom prst="triangl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4" name="Source 20 · Isosceles Triangle 14">
            <a:extLst>
              <a:ext uri="{FF2B5EF4-FFF2-40B4-BE49-F238E27FC236}">
                <a16:creationId xmlns:a16="http://schemas.microsoft.com/office/drawing/2014/main" id="{47243AEC-876F-4AA9-7AA6-9608F7F42AE2}"/>
              </a:ext>
            </a:extLst>
          </p:cNvPr>
          <p:cNvSpPr>
            <a:spLocks noGrp="1"/>
          </p:cNvSpPr>
          <p:nvPr/>
        </p:nvSpPr>
        <p:spPr>
          <a:xfrm>
            <a:off x="4637076" y="4923849"/>
            <a:ext cx="381000" cy="332804"/>
          </a:xfrm>
          <a:prstGeom prs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pic>
        <p:nvPicPr>
          <p:cNvPr id="15" name="Source 20 · Graphic 15">
            <a:extLst>
              <a:ext uri="{FF2B5EF4-FFF2-40B4-BE49-F238E27FC236}">
                <a16:creationId xmlns:a16="http://schemas.microsoft.com/office/drawing/2014/main" id="{2268D8A4-AC4A-B134-88EE-DE13B36507B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280527" y="1560846"/>
            <a:ext cx="4190499" cy="3488584"/>
          </a:xfrm>
          <a:prstGeom prst="rect">
            <a:avLst/>
          </a:prstGeom>
        </p:spPr>
      </p:pic>
      <p:cxnSp>
        <p:nvCxnSpPr>
          <p:cNvPr id="16" name="Source 20 · Straight Arrow Connector 16">
            <a:extLst>
              <a:ext uri="{FF2B5EF4-FFF2-40B4-BE49-F238E27FC236}">
                <a16:creationId xmlns:a16="http://schemas.microsoft.com/office/drawing/2014/main" id="{0DEEAF04-BA24-DBE0-7C04-1E099DCBD39D}"/>
              </a:ext>
            </a:extLst>
          </p:cNvPr>
          <p:cNvCxnSpPr/>
          <p:nvPr/>
        </p:nvCxnSpPr>
        <p:spPr>
          <a:xfrm>
            <a:off x="10026660" y="2004288"/>
            <a:ext cx="365374" cy="24415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7" name="Source 20 · Rectangle: Rounded Corners 18">
            <a:extLst>
              <a:ext uri="{FF2B5EF4-FFF2-40B4-BE49-F238E27FC236}">
                <a16:creationId xmlns:a16="http://schemas.microsoft.com/office/drawing/2014/main" id="{B1B11D9D-25A5-248D-41F9-5D1080C4EDC3}"/>
              </a:ext>
            </a:extLst>
          </p:cNvPr>
          <p:cNvSpPr>
            <a:spLocks noGrp="1"/>
          </p:cNvSpPr>
          <p:nvPr/>
        </p:nvSpPr>
        <p:spPr>
          <a:xfrm>
            <a:off x="8054051" y="5179680"/>
            <a:ext cx="3644900" cy="927100"/>
          </a:xfrm>
          <a:prstGeom prst="roundRect">
            <a:avLst/>
          </a:prstGeom>
          <a:noFill/>
          <a:ln w="3810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r>
              <a:rPr sz="1600" dirty="0">
                <a:solidFill>
                  <a:schemeClr val="tx1"/>
                </a:solidFill>
                <a:latin typeface="Calibri"/>
                <a:ea typeface="Calibri"/>
                <a:cs typeface="Calibri"/>
              </a:rPr>
              <a:t>Proposed scheme has larger network throughput</a:t>
            </a:r>
          </a:p>
        </p:txBody>
      </p:sp>
      <p:sp>
        <p:nvSpPr>
          <p:cNvPr id="18" name="Source 20 · Isosceles Triangle 19">
            <a:extLst>
              <a:ext uri="{FF2B5EF4-FFF2-40B4-BE49-F238E27FC236}">
                <a16:creationId xmlns:a16="http://schemas.microsoft.com/office/drawing/2014/main" id="{0251A19B-1FCB-7699-2793-67A17E316E80}"/>
              </a:ext>
            </a:extLst>
          </p:cNvPr>
          <p:cNvSpPr>
            <a:spLocks noGrp="1"/>
          </p:cNvSpPr>
          <p:nvPr/>
        </p:nvSpPr>
        <p:spPr>
          <a:xfrm>
            <a:off x="10531522" y="4854784"/>
            <a:ext cx="381000" cy="332804"/>
          </a:xfrm>
          <a:prstGeom prst="triangl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9" name="Source 20 · Isosceles Triangle 20">
            <a:extLst>
              <a:ext uri="{FF2B5EF4-FFF2-40B4-BE49-F238E27FC236}">
                <a16:creationId xmlns:a16="http://schemas.microsoft.com/office/drawing/2014/main" id="{99A4E95B-D024-7CD7-0F28-20DA2908BC1E}"/>
              </a:ext>
            </a:extLst>
          </p:cNvPr>
          <p:cNvSpPr>
            <a:spLocks noGrp="1"/>
          </p:cNvSpPr>
          <p:nvPr/>
        </p:nvSpPr>
        <p:spPr>
          <a:xfrm>
            <a:off x="10531522" y="4944778"/>
            <a:ext cx="381000" cy="332804"/>
          </a:xfrm>
          <a:prstGeom prs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20" name="Text 9">
            <a:extLst>
              <a:ext uri="{FF2B5EF4-FFF2-40B4-BE49-F238E27FC236}">
                <a16:creationId xmlns:a16="http://schemas.microsoft.com/office/drawing/2014/main" id="{51B00540-DF3F-D3F5-4ECB-2522D8F31E56}"/>
              </a:ext>
            </a:extLst>
          </p:cNvPr>
          <p:cNvSpPr>
            <a:spLocks noGrp="1"/>
          </p:cNvSpPr>
          <p:nvPr/>
        </p:nvSpPr>
        <p:spPr>
          <a:xfrm>
            <a:off x="2011680" y="621792"/>
            <a:ext cx="9677095" cy="658368"/>
          </a:xfrm>
          <a:prstGeom prst="rect">
            <a:avLst/>
          </a:prstGeom>
          <a:noFill/>
        </p:spPr>
        <p:txBody>
          <a:bodyPr wrap="square" anchor="ctr"/>
          <a:lstStyle/>
          <a:p>
            <a:r>
              <a:rPr sz="3000" b="1" dirty="0">
                <a:solidFill>
                  <a:srgbClr val="231F20"/>
                </a:solidFill>
                <a:latin typeface="Cambria"/>
                <a:ea typeface="Cambria"/>
                <a:cs typeface="Cambria"/>
              </a:rPr>
              <a:t>Joint routing improves storage and throughput</a:t>
            </a:r>
          </a:p>
        </p:txBody>
      </p:sp>
    </p:spTree>
    <p:extLst>
      <p:ext uri="{BB962C8B-B14F-4D97-AF65-F5344CB8AC3E}">
        <p14:creationId xmlns:p14="http://schemas.microsoft.com/office/powerpoint/2010/main" val="166129937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6CCCFD-C55B-3772-F259-F4A84629B55A}"/>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12B8D523-8960-17CB-A400-7A07F4265CA0}"/>
              </a:ext>
            </a:extLst>
          </p:cNvPr>
          <p:cNvSpPr>
            <a:spLocks noGrp="1"/>
          </p:cNvSpPr>
          <p:nvPr/>
        </p:nvSpPr>
        <p:spPr>
          <a:xfrm>
            <a:off x="0" y="0"/>
            <a:ext cx="1554480" cy="6858000"/>
          </a:xfrm>
          <a:prstGeom prst="rect">
            <a:avLst/>
          </a:prstGeom>
          <a:solidFill>
            <a:srgbClr val="A42037"/>
          </a:solidFill>
        </p:spPr>
        <p:txBody>
          <a:bodyPr/>
          <a:lstStyle/>
          <a:p>
            <a:endParaRPr/>
          </a:p>
        </p:txBody>
      </p:sp>
      <p:sp>
        <p:nvSpPr>
          <p:cNvPr id="6" name="Shape 4">
            <a:extLst>
              <a:ext uri="{FF2B5EF4-FFF2-40B4-BE49-F238E27FC236}">
                <a16:creationId xmlns:a16="http://schemas.microsoft.com/office/drawing/2014/main" id="{CF42416B-4169-B8E2-1815-17AF7626372E}"/>
              </a:ext>
            </a:extLst>
          </p:cNvPr>
          <p:cNvSpPr>
            <a:spLocks noGrp="1"/>
          </p:cNvSpPr>
          <p:nvPr/>
        </p:nvSpPr>
        <p:spPr>
          <a:xfrm>
            <a:off x="109728" y="2271387"/>
            <a:ext cx="1335024" cy="512064"/>
          </a:xfrm>
          <a:prstGeom prst="roundRect">
            <a:avLst>
              <a:gd name="adj" fmla="val 14286"/>
            </a:avLst>
          </a:prstGeom>
          <a:solidFill>
            <a:srgbClr val="FFFFFF"/>
          </a:solidFill>
        </p:spPr>
        <p:txBody>
          <a:bodyPr/>
          <a:lstStyle/>
          <a:p>
            <a:endParaRPr/>
          </a:p>
        </p:txBody>
      </p:sp>
      <p:sp>
        <p:nvSpPr>
          <p:cNvPr id="4" name="Text 2">
            <a:extLst>
              <a:ext uri="{FF2B5EF4-FFF2-40B4-BE49-F238E27FC236}">
                <a16:creationId xmlns:a16="http://schemas.microsoft.com/office/drawing/2014/main" id="{63EA6B33-4072-F8CC-8185-2A48CD5F91F5}"/>
              </a:ext>
            </a:extLst>
          </p:cNvPr>
          <p:cNvSpPr>
            <a:spLocks noGrp="1"/>
          </p:cNvSpPr>
          <p:nvPr/>
        </p:nvSpPr>
        <p:spPr>
          <a:xfrm>
            <a:off x="182880" y="1399032"/>
            <a:ext cx="1225296" cy="512064"/>
          </a:xfrm>
          <a:prstGeom prst="rect">
            <a:avLst/>
          </a:prstGeom>
          <a:noFill/>
        </p:spPr>
        <p:txBody>
          <a:bodyPr wrap="square" anchor="ctr"/>
          <a:lstStyle/>
          <a:p>
            <a:r>
              <a:rPr lang="en-US" sz="1250" dirty="0">
                <a:solidFill>
                  <a:srgbClr val="EACBD1"/>
                </a:solidFill>
                <a:latin typeface="Calibri"/>
                <a:cs typeface="Calibri"/>
              </a:rPr>
              <a:t>Introduction</a:t>
            </a:r>
            <a:endParaRPr sz="1250" dirty="0">
              <a:solidFill>
                <a:srgbClr val="EACBD1"/>
              </a:solidFill>
              <a:latin typeface="Calibri"/>
              <a:cs typeface="Calibri"/>
            </a:endParaRPr>
          </a:p>
        </p:txBody>
      </p:sp>
      <p:sp>
        <p:nvSpPr>
          <p:cNvPr id="5" name="Text 3">
            <a:extLst>
              <a:ext uri="{FF2B5EF4-FFF2-40B4-BE49-F238E27FC236}">
                <a16:creationId xmlns:a16="http://schemas.microsoft.com/office/drawing/2014/main" id="{B8A5E84D-5ABB-C41D-AB78-EEA58AAB15C9}"/>
              </a:ext>
            </a:extLst>
          </p:cNvPr>
          <p:cNvSpPr>
            <a:spLocks noGrp="1"/>
          </p:cNvSpPr>
          <p:nvPr/>
        </p:nvSpPr>
        <p:spPr>
          <a:xfrm>
            <a:off x="182880" y="2267712"/>
            <a:ext cx="1225296" cy="512064"/>
          </a:xfrm>
          <a:prstGeom prst="rect">
            <a:avLst/>
          </a:prstGeom>
          <a:noFill/>
        </p:spPr>
        <p:txBody>
          <a:bodyPr wrap="square" anchor="ctr"/>
          <a:lstStyle/>
          <a:p>
            <a:r>
              <a:rPr sz="1250" b="1" dirty="0">
                <a:solidFill>
                  <a:srgbClr val="A42037"/>
                </a:solidFill>
                <a:latin typeface="Calibri"/>
                <a:cs typeface="Calibri"/>
              </a:rPr>
              <a:t>Bell</a:t>
            </a:r>
            <a:r>
              <a:rPr sz="1250" dirty="0">
                <a:solidFill>
                  <a:srgbClr val="EACBD1"/>
                </a:solidFill>
                <a:latin typeface="Calibri"/>
                <a:ea typeface="Calibri"/>
                <a:cs typeface="Calibri"/>
              </a:rPr>
              <a:t> </a:t>
            </a:r>
            <a:r>
              <a:rPr sz="1250" b="1" dirty="0">
                <a:solidFill>
                  <a:srgbClr val="A42037"/>
                </a:solidFill>
                <a:latin typeface="Calibri"/>
                <a:cs typeface="Calibri"/>
              </a:rPr>
              <a:t>Routing</a:t>
            </a:r>
          </a:p>
        </p:txBody>
      </p:sp>
      <p:sp>
        <p:nvSpPr>
          <p:cNvPr id="7" name="Text 5">
            <a:extLst>
              <a:ext uri="{FF2B5EF4-FFF2-40B4-BE49-F238E27FC236}">
                <a16:creationId xmlns:a16="http://schemas.microsoft.com/office/drawing/2014/main" id="{2991DA71-6964-916A-606A-B4A938ACDAFB}"/>
              </a:ext>
            </a:extLst>
          </p:cNvPr>
          <p:cNvSpPr>
            <a:spLocks noGrp="1"/>
          </p:cNvSpPr>
          <p:nvPr/>
        </p:nvSpPr>
        <p:spPr>
          <a:xfrm>
            <a:off x="182880" y="3136392"/>
            <a:ext cx="1225296" cy="512064"/>
          </a:xfrm>
          <a:prstGeom prst="rect">
            <a:avLst/>
          </a:prstGeom>
          <a:noFill/>
        </p:spPr>
        <p:txBody>
          <a:bodyPr wrap="square" anchor="ctr"/>
          <a:lstStyle/>
          <a:p>
            <a:r>
              <a:rPr sz="1250" dirty="0">
                <a:solidFill>
                  <a:srgbClr val="EACBD1"/>
                </a:solidFill>
                <a:latin typeface="Calibri"/>
                <a:ea typeface="Calibri"/>
                <a:cs typeface="Calibri"/>
              </a:rPr>
              <a:t>Bell + GHZ</a:t>
            </a:r>
          </a:p>
        </p:txBody>
      </p:sp>
      <p:sp>
        <p:nvSpPr>
          <p:cNvPr id="8" name="Text 6">
            <a:extLst>
              <a:ext uri="{FF2B5EF4-FFF2-40B4-BE49-F238E27FC236}">
                <a16:creationId xmlns:a16="http://schemas.microsoft.com/office/drawing/2014/main" id="{57CDB3F7-99B9-DA8E-BE28-E85C8921A34C}"/>
              </a:ext>
            </a:extLst>
          </p:cNvPr>
          <p:cNvSpPr>
            <a:spLocks noGrp="1"/>
          </p:cNvSpPr>
          <p:nvPr/>
        </p:nvSpPr>
        <p:spPr>
          <a:xfrm>
            <a:off x="182880" y="4005072"/>
            <a:ext cx="1225296" cy="512064"/>
          </a:xfrm>
          <a:prstGeom prst="rect">
            <a:avLst/>
          </a:prstGeom>
          <a:noFill/>
        </p:spPr>
        <p:txBody>
          <a:bodyPr wrap="square" anchor="ctr"/>
          <a:lstStyle/>
          <a:p>
            <a:r>
              <a:rPr sz="1250">
                <a:solidFill>
                  <a:srgbClr val="EACBD1"/>
                </a:solidFill>
                <a:latin typeface="Calibri"/>
                <a:ea typeface="Calibri"/>
                <a:cs typeface="Calibri"/>
              </a:rPr>
              <a:t>Planning</a:t>
            </a:r>
          </a:p>
        </p:txBody>
      </p:sp>
      <p:sp>
        <p:nvSpPr>
          <p:cNvPr id="9" name="Text 7">
            <a:extLst>
              <a:ext uri="{FF2B5EF4-FFF2-40B4-BE49-F238E27FC236}">
                <a16:creationId xmlns:a16="http://schemas.microsoft.com/office/drawing/2014/main" id="{45BF8055-123A-E4E1-DA1C-C9696BC096B0}"/>
              </a:ext>
            </a:extLst>
          </p:cNvPr>
          <p:cNvSpPr>
            <a:spLocks noGrp="1"/>
          </p:cNvSpPr>
          <p:nvPr/>
        </p:nvSpPr>
        <p:spPr>
          <a:xfrm>
            <a:off x="182880" y="4873752"/>
            <a:ext cx="1225296" cy="512064"/>
          </a:xfrm>
          <a:prstGeom prst="rect">
            <a:avLst/>
          </a:prstGeom>
          <a:noFill/>
        </p:spPr>
        <p:txBody>
          <a:bodyPr wrap="square" anchor="ctr"/>
          <a:lstStyle/>
          <a:p>
            <a:r>
              <a:rPr lang="en-US" sz="1250" dirty="0">
                <a:solidFill>
                  <a:srgbClr val="EACBD1"/>
                </a:solidFill>
                <a:latin typeface="Calibri"/>
                <a:ea typeface="Calibri"/>
                <a:cs typeface="Calibri"/>
              </a:rPr>
              <a:t>Conclusion</a:t>
            </a:r>
            <a:endParaRPr sz="1250" dirty="0">
              <a:solidFill>
                <a:srgbClr val="EACBD1"/>
              </a:solidFill>
              <a:latin typeface="Calibri"/>
              <a:ea typeface="Calibri"/>
              <a:cs typeface="Calibri"/>
            </a:endParaRPr>
          </a:p>
        </p:txBody>
      </p:sp>
      <p:sp>
        <p:nvSpPr>
          <p:cNvPr id="10" name="Text 8">
            <a:extLst>
              <a:ext uri="{FF2B5EF4-FFF2-40B4-BE49-F238E27FC236}">
                <a16:creationId xmlns:a16="http://schemas.microsoft.com/office/drawing/2014/main" id="{915B2206-73D1-54D2-0EF1-D37450B9904A}"/>
              </a:ext>
            </a:extLst>
          </p:cNvPr>
          <p:cNvSpPr>
            <a:spLocks noGrp="1"/>
          </p:cNvSpPr>
          <p:nvPr/>
        </p:nvSpPr>
        <p:spPr>
          <a:xfrm>
            <a:off x="2011680" y="347472"/>
            <a:ext cx="9677095" cy="292608"/>
          </a:xfrm>
          <a:prstGeom prst="rect">
            <a:avLst/>
          </a:prstGeom>
          <a:noFill/>
        </p:spPr>
        <p:txBody>
          <a:bodyPr wrap="none" anchor="ctr"/>
          <a:lstStyle/>
          <a:p>
            <a:r>
              <a:rPr lang="en-US" sz="1200" b="1" spc="100" dirty="0">
                <a:solidFill>
                  <a:srgbClr val="A42037"/>
                </a:solidFill>
                <a:latin typeface="Calibri"/>
                <a:ea typeface="Calibri"/>
                <a:cs typeface="Calibri"/>
              </a:rPr>
              <a:t>BELL ROUTING</a:t>
            </a:r>
            <a:endParaRPr sz="1200" b="1" spc="100" dirty="0">
              <a:solidFill>
                <a:srgbClr val="A42037"/>
              </a:solidFill>
              <a:latin typeface="Calibri"/>
              <a:ea typeface="Calibri"/>
              <a:cs typeface="Calibri"/>
            </a:endParaRPr>
          </a:p>
        </p:txBody>
      </p:sp>
      <p:sp>
        <p:nvSpPr>
          <p:cNvPr id="26" name="Text 24">
            <a:extLst>
              <a:ext uri="{FF2B5EF4-FFF2-40B4-BE49-F238E27FC236}">
                <a16:creationId xmlns:a16="http://schemas.microsoft.com/office/drawing/2014/main" id="{3EF8D9A1-6E37-7986-2C85-EC23F99CB198}"/>
              </a:ext>
            </a:extLst>
          </p:cNvPr>
          <p:cNvSpPr>
            <a:spLocks noGrp="1"/>
          </p:cNvSpPr>
          <p:nvPr/>
        </p:nvSpPr>
        <p:spPr>
          <a:xfrm>
            <a:off x="11551615" y="6473952"/>
            <a:ext cx="411480" cy="274320"/>
          </a:xfrm>
          <a:prstGeom prst="rect">
            <a:avLst/>
          </a:prstGeom>
          <a:noFill/>
        </p:spPr>
        <p:txBody>
          <a:bodyPr wrap="square" anchor="ctr"/>
          <a:lstStyle/>
          <a:p>
            <a:fld id="{AE4E52CC-50E8-C041-A4A7-4751265F3D3B}" type="slidenum">
              <a:rPr lang="en-US" sz="1000" smtClean="0">
                <a:solidFill>
                  <a:srgbClr val="58595B"/>
                </a:solidFill>
                <a:latin typeface="Calibri"/>
                <a:ea typeface="Calibri"/>
                <a:cs typeface="Calibri"/>
              </a:rPr>
              <a:t>97</a:t>
            </a:fld>
            <a:endParaRPr sz="1000" dirty="0">
              <a:solidFill>
                <a:srgbClr val="58595B"/>
              </a:solidFill>
              <a:latin typeface="Calibri"/>
              <a:ea typeface="Calibri"/>
              <a:cs typeface="Calibri"/>
            </a:endParaRPr>
          </a:p>
        </p:txBody>
      </p:sp>
      <p:sp>
        <p:nvSpPr>
          <p:cNvPr id="25" name="Text 28">
            <a:extLst>
              <a:ext uri="{FF2B5EF4-FFF2-40B4-BE49-F238E27FC236}">
                <a16:creationId xmlns:a16="http://schemas.microsoft.com/office/drawing/2014/main" id="{CC8128F4-E403-9759-1289-EB3F3EE0A545}"/>
              </a:ext>
            </a:extLst>
          </p:cNvPr>
          <p:cNvSpPr/>
          <p:nvPr/>
        </p:nvSpPr>
        <p:spPr>
          <a:xfrm>
            <a:off x="2011680" y="6473952"/>
            <a:ext cx="5486400" cy="274320"/>
          </a:xfrm>
          <a:prstGeom prst="rect">
            <a:avLst/>
          </a:prstGeom>
          <a:noFill/>
          <a:ln/>
        </p:spPr>
        <p:txBody>
          <a:bodyPr wrap="square" rtlCol="0" anchor="ctr"/>
          <a:lstStyle/>
          <a:p>
            <a:pPr marL="0" indent="0">
              <a:buNone/>
            </a:pPr>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sp>
        <p:nvSpPr>
          <p:cNvPr id="3" name="Source 21 · Text Placeholder 6">
            <a:extLst>
              <a:ext uri="{FF2B5EF4-FFF2-40B4-BE49-F238E27FC236}">
                <a16:creationId xmlns:a16="http://schemas.microsoft.com/office/drawing/2014/main" id="{1C8E8874-569A-F13D-164D-62B0F706D3C9}"/>
              </a:ext>
            </a:extLst>
          </p:cNvPr>
          <p:cNvSpPr>
            <a:spLocks noGrp="1"/>
          </p:cNvSpPr>
          <p:nvPr/>
        </p:nvSpPr>
        <p:spPr>
          <a:xfrm>
            <a:off x="1903613" y="1384847"/>
            <a:ext cx="9983587" cy="4095831"/>
          </a:xfrm>
          <a:prstGeom prst="rect">
            <a:avLst/>
          </a:prstGeom>
          <a:noFill/>
        </p:spPr>
        <p:txBody>
          <a:bodyPr wrap="square" lIns="17066" tIns="17066" rIns="17066" bIns="17066" anchor="t">
            <a:noAutofit/>
          </a:bodyPr>
          <a:lstStyle>
            <a:lvl1pPr marL="341319" indent="-255989" algn="l" defTabSz="853298">
              <a:lnSpc>
                <a:spcPct val="105000"/>
              </a:lnSpc>
              <a:spcBef>
                <a:spcPts val="0"/>
              </a:spcBef>
              <a:spcAft>
                <a:spcPts val="467"/>
              </a:spcAft>
              <a:buFont typeface="Candara"/>
              <a:buChar char="•"/>
              <a:defRPr sz="1866" kern="1200">
                <a:solidFill>
                  <a:srgbClr val="181818"/>
                </a:solidFill>
                <a:latin typeface="Candara"/>
                <a:ea typeface="Candara"/>
                <a:cs typeface="Candara"/>
              </a:defRPr>
            </a:lvl1pPr>
            <a:lvl2pPr marL="682638" indent="-213325" algn="l" defTabSz="853298">
              <a:lnSpc>
                <a:spcPct val="105000"/>
              </a:lnSpc>
              <a:spcBef>
                <a:spcPts val="0"/>
              </a:spcBef>
              <a:spcAft>
                <a:spcPts val="233"/>
              </a:spcAft>
              <a:buFont typeface="Candara"/>
              <a:buChar char="○"/>
              <a:defRPr sz="1680" kern="1200">
                <a:solidFill>
                  <a:srgbClr val="181818"/>
                </a:solidFill>
                <a:latin typeface="Candara"/>
                <a:ea typeface="Candara"/>
                <a:cs typeface="Candara"/>
              </a:defRPr>
            </a:lvl2pPr>
            <a:lvl3pPr marL="938628" indent="-170660" algn="l" defTabSz="853298">
              <a:lnSpc>
                <a:spcPct val="105000"/>
              </a:lnSpc>
              <a:spcBef>
                <a:spcPts val="0"/>
              </a:spcBef>
              <a:spcAft>
                <a:spcPts val="93"/>
              </a:spcAft>
              <a:buFont typeface="Candara"/>
              <a:buChar char="–"/>
              <a:defRPr sz="1493" kern="1200">
                <a:solidFill>
                  <a:srgbClr val="181818"/>
                </a:solidFill>
                <a:latin typeface="Candara"/>
                <a:ea typeface="Candara"/>
                <a:cs typeface="Candara"/>
              </a:defRPr>
            </a:lvl3pPr>
            <a:lvl4pPr marL="1194617"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4pPr>
            <a:lvl5pPr marL="1450607"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5pPr>
            <a:lvl6pPr marL="1706596"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6pPr>
            <a:lvl7pPr marL="1962586"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7pPr>
            <a:lvl8pPr marL="2218575"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8pPr>
            <a:lvl9pPr marL="2474564"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9pPr>
          </a:lstStyle>
          <a:p>
            <a:pPr marL="342900" indent="-342900" defTabSz="914400">
              <a:spcAft>
                <a:spcPts val="1400"/>
              </a:spcAft>
              <a:buSzPct val="100000"/>
            </a:pPr>
            <a:r>
              <a:rPr sz="1800" dirty="0">
                <a:solidFill>
                  <a:srgbClr val="231F20"/>
                </a:solidFill>
                <a:latin typeface="Calibri" pitchFamily="34" charset="0"/>
                <a:ea typeface="Calibri" pitchFamily="34" charset="-122"/>
                <a:cs typeface="Calibri" pitchFamily="34" charset="-120"/>
              </a:rPr>
              <a:t>Reliable Bell-pair routing requires joint control of path selection, generation rate, fidelity, purification, and quantum memory.</a:t>
            </a:r>
          </a:p>
        </p:txBody>
      </p:sp>
      <p:sp>
        <p:nvSpPr>
          <p:cNvPr id="11" name="Source 21 · Text Placeholder 7">
            <a:extLst>
              <a:ext uri="{FF2B5EF4-FFF2-40B4-BE49-F238E27FC236}">
                <a16:creationId xmlns:a16="http://schemas.microsoft.com/office/drawing/2014/main" id="{C67D3FF2-240E-2139-25F4-637E76E7BF2E}"/>
              </a:ext>
            </a:extLst>
          </p:cNvPr>
          <p:cNvSpPr>
            <a:spLocks noGrp="1"/>
          </p:cNvSpPr>
          <p:nvPr/>
        </p:nvSpPr>
        <p:spPr>
          <a:xfrm>
            <a:off x="2138767" y="2404480"/>
            <a:ext cx="9304149" cy="943154"/>
          </a:xfrm>
          <a:prstGeom prst="rect">
            <a:avLst/>
          </a:prstGeom>
          <a:noFill/>
        </p:spPr>
        <p:txBody>
          <a:bodyPr wrap="square" lIns="0" tIns="0" rIns="0" bIns="0" anchor="ctr">
            <a:noAutofit/>
          </a:bodyPr>
          <a:lstStyle>
            <a:lvl1pPr marL="0" indent="0" algn="l">
              <a:buNone/>
              <a:defRPr sz="1866" b="1" kern="1200">
                <a:solidFill>
                  <a:srgbClr val="985461"/>
                </a:solidFill>
                <a:latin typeface="Candara"/>
                <a:ea typeface="Candara"/>
                <a:cs typeface="Candara"/>
              </a:defRPr>
            </a:lvl1pPr>
          </a:lstStyle>
          <a:p>
            <a:r>
              <a:rPr sz="1800" b="0" dirty="0"/>
              <a:t>This study serves pairwise Bell demands. Group applications require a shared multipartite state, which introduces coordinated fusion and multi-arm routing.</a:t>
            </a:r>
          </a:p>
        </p:txBody>
      </p:sp>
      <p:sp>
        <p:nvSpPr>
          <p:cNvPr id="12" name="Text 9">
            <a:extLst>
              <a:ext uri="{FF2B5EF4-FFF2-40B4-BE49-F238E27FC236}">
                <a16:creationId xmlns:a16="http://schemas.microsoft.com/office/drawing/2014/main" id="{99C78B27-3BDB-1971-4721-3C3BD3DD6C22}"/>
              </a:ext>
            </a:extLst>
          </p:cNvPr>
          <p:cNvSpPr>
            <a:spLocks noGrp="1"/>
          </p:cNvSpPr>
          <p:nvPr/>
        </p:nvSpPr>
        <p:spPr>
          <a:xfrm>
            <a:off x="2011680" y="621792"/>
            <a:ext cx="9677095" cy="658368"/>
          </a:xfrm>
          <a:prstGeom prst="rect">
            <a:avLst/>
          </a:prstGeom>
          <a:noFill/>
        </p:spPr>
        <p:txBody>
          <a:bodyPr wrap="square" anchor="ctr"/>
          <a:lstStyle/>
          <a:p>
            <a:r>
              <a:rPr sz="3000" b="1" dirty="0">
                <a:solidFill>
                  <a:srgbClr val="231F20"/>
                </a:solidFill>
                <a:latin typeface="Cambria"/>
                <a:ea typeface="Cambria"/>
                <a:cs typeface="Cambria"/>
              </a:rPr>
              <a:t>Bell routing coordinates the service chain</a:t>
            </a:r>
          </a:p>
        </p:txBody>
      </p:sp>
    </p:spTree>
    <p:extLst>
      <p:ext uri="{BB962C8B-B14F-4D97-AF65-F5344CB8AC3E}">
        <p14:creationId xmlns:p14="http://schemas.microsoft.com/office/powerpoint/2010/main" val="352206507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F07F12-0386-77C9-63D9-F440D391E5EA}"/>
            </a:ext>
          </a:extLst>
        </p:cNvPr>
        <p:cNvGrpSpPr/>
        <p:nvPr/>
      </p:nvGrpSpPr>
      <p:grpSpPr>
        <a:xfrm>
          <a:off x="0" y="0"/>
          <a:ext cx="0" cy="0"/>
          <a:chOff x="0" y="0"/>
          <a:chExt cx="0" cy="0"/>
        </a:xfrm>
      </p:grpSpPr>
      <p:pic>
        <p:nvPicPr>
          <p:cNvPr id="2" name="Image 0" descr="/home/claude/assets/bg_texture.png">
            <a:extLst>
              <a:ext uri="{FF2B5EF4-FFF2-40B4-BE49-F238E27FC236}">
                <a16:creationId xmlns:a16="http://schemas.microsoft.com/office/drawing/2014/main" id="{E70B18A7-A355-351A-42AF-114352AF98BA}"/>
              </a:ext>
            </a:extLst>
          </p:cNvPr>
          <p:cNvPicPr>
            <a:picLocks noChangeAspect="1"/>
          </p:cNvPicPr>
          <p:nvPr/>
        </p:nvPicPr>
        <p:blipFill>
          <a:blip r:embed="rId3"/>
          <a:stretch>
            <a:fillRect/>
          </a:stretch>
        </p:blipFill>
        <p:spPr>
          <a:xfrm>
            <a:off x="0" y="0"/>
            <a:ext cx="12191695" cy="6858000"/>
          </a:xfrm>
          <a:prstGeom prst="rect">
            <a:avLst/>
          </a:prstGeom>
        </p:spPr>
      </p:pic>
      <p:sp>
        <p:nvSpPr>
          <p:cNvPr id="3" name="Shape 0">
            <a:extLst>
              <a:ext uri="{FF2B5EF4-FFF2-40B4-BE49-F238E27FC236}">
                <a16:creationId xmlns:a16="http://schemas.microsoft.com/office/drawing/2014/main" id="{DAA043C0-E555-69F4-4D4E-1A2916F6A801}"/>
              </a:ext>
            </a:extLst>
          </p:cNvPr>
          <p:cNvSpPr/>
          <p:nvPr/>
        </p:nvSpPr>
        <p:spPr>
          <a:xfrm>
            <a:off x="0" y="0"/>
            <a:ext cx="12191695" cy="6858000"/>
          </a:xfrm>
          <a:prstGeom prst="rect">
            <a:avLst/>
          </a:prstGeom>
          <a:solidFill>
            <a:srgbClr val="A42037">
              <a:alpha val="70000"/>
            </a:srgbClr>
          </a:solidFill>
          <a:ln/>
        </p:spPr>
        <p:txBody>
          <a:bodyPr/>
          <a:lstStyle/>
          <a:p>
            <a:endParaRPr lang="en-US"/>
          </a:p>
        </p:txBody>
      </p:sp>
      <p:sp>
        <p:nvSpPr>
          <p:cNvPr id="5" name="Text 2">
            <a:extLst>
              <a:ext uri="{FF2B5EF4-FFF2-40B4-BE49-F238E27FC236}">
                <a16:creationId xmlns:a16="http://schemas.microsoft.com/office/drawing/2014/main" id="{073D8C86-798A-969E-19EA-CADF7BDEEFCA}"/>
              </a:ext>
            </a:extLst>
          </p:cNvPr>
          <p:cNvSpPr/>
          <p:nvPr/>
        </p:nvSpPr>
        <p:spPr>
          <a:xfrm>
            <a:off x="814949" y="2202942"/>
            <a:ext cx="10515600" cy="1005840"/>
          </a:xfrm>
          <a:prstGeom prst="rect">
            <a:avLst/>
          </a:prstGeom>
          <a:noFill/>
          <a:ln/>
        </p:spPr>
        <p:txBody>
          <a:bodyPr wrap="square" rtlCol="0" anchor="ctr"/>
          <a:lstStyle/>
          <a:p>
            <a:pPr marL="0" indent="0">
              <a:buNone/>
            </a:pPr>
            <a:r>
              <a:rPr lang="en-US" sz="3600" b="1" dirty="0">
                <a:solidFill>
                  <a:srgbClr val="FFFFFF"/>
                </a:solidFill>
                <a:latin typeface="Cambria" pitchFamily="34" charset="0"/>
                <a:ea typeface="Cambria" pitchFamily="34" charset="-122"/>
                <a:cs typeface="Cambria" pitchFamily="34" charset="-120"/>
              </a:rPr>
              <a:t>Multipartite Entanglement Routing in Integrated Ground–Satellite Quantum Networks</a:t>
            </a:r>
            <a:endParaRPr lang="en-US" sz="3600" dirty="0"/>
          </a:p>
        </p:txBody>
      </p:sp>
      <p:sp>
        <p:nvSpPr>
          <p:cNvPr id="8" name="Text 5">
            <a:extLst>
              <a:ext uri="{FF2B5EF4-FFF2-40B4-BE49-F238E27FC236}">
                <a16:creationId xmlns:a16="http://schemas.microsoft.com/office/drawing/2014/main" id="{9812A399-8328-9CAB-A818-A433E8F011CF}"/>
              </a:ext>
            </a:extLst>
          </p:cNvPr>
          <p:cNvSpPr/>
          <p:nvPr/>
        </p:nvSpPr>
        <p:spPr>
          <a:xfrm>
            <a:off x="502920" y="6473952"/>
            <a:ext cx="5486400" cy="274320"/>
          </a:xfrm>
          <a:prstGeom prst="rect">
            <a:avLst/>
          </a:prstGeom>
          <a:noFill/>
          <a:ln/>
        </p:spPr>
        <p:txBody>
          <a:bodyPr wrap="square" rtlCol="0" anchor="ctr"/>
          <a:lstStyle/>
          <a:p>
            <a:pPr marL="0" indent="0">
              <a:buNone/>
            </a:pPr>
            <a:r>
              <a:rPr lang="en-US" sz="900" i="1" dirty="0">
                <a:solidFill>
                  <a:srgbClr val="E8C9CE"/>
                </a:solidFill>
                <a:latin typeface="Calibri" pitchFamily="34" charset="0"/>
                <a:ea typeface="Calibri" pitchFamily="34" charset="-122"/>
                <a:cs typeface="Calibri" pitchFamily="34" charset="-120"/>
              </a:rPr>
              <a:t>Hybrid Satellite-Ground Quantum Networks and Computing |  QCE ’26</a:t>
            </a:r>
          </a:p>
        </p:txBody>
      </p:sp>
      <p:sp>
        <p:nvSpPr>
          <p:cNvPr id="9" name="Text 1">
            <a:extLst>
              <a:ext uri="{FF2B5EF4-FFF2-40B4-BE49-F238E27FC236}">
                <a16:creationId xmlns:a16="http://schemas.microsoft.com/office/drawing/2014/main" id="{519015C0-AEF5-B9F6-0637-D13ADF51B410}"/>
              </a:ext>
            </a:extLst>
          </p:cNvPr>
          <p:cNvSpPr/>
          <p:nvPr/>
        </p:nvSpPr>
        <p:spPr>
          <a:xfrm>
            <a:off x="822960" y="1417320"/>
            <a:ext cx="10515600" cy="365760"/>
          </a:xfrm>
          <a:prstGeom prst="rect">
            <a:avLst/>
          </a:prstGeom>
          <a:noFill/>
        </p:spPr>
        <p:txBody>
          <a:bodyPr wrap="square" rtlCol="0" anchor="ctr"/>
          <a:lstStyle/>
          <a:p>
            <a:pPr marL="0" indent="0">
              <a:buNone/>
            </a:pPr>
            <a:r>
              <a:rPr lang="en-US" sz="1300" b="1" kern="0" spc="100" dirty="0">
                <a:solidFill>
                  <a:srgbClr val="F0D3D8"/>
                </a:solidFill>
                <a:latin typeface="Calibri" panose="020F0502020204030204" pitchFamily="34" charset="0"/>
                <a:ea typeface="Calibri" panose="020F0502020204030204" pitchFamily="34" charset="-122"/>
                <a:cs typeface="Calibri" panose="020F0502020204030204" pitchFamily="34" charset="-120"/>
              </a:rPr>
              <a:t>IEEE ICCCN 26 </a:t>
            </a:r>
            <a:endParaRPr lang="en-US" sz="1300" dirty="0"/>
          </a:p>
        </p:txBody>
      </p:sp>
      <p:sp>
        <p:nvSpPr>
          <p:cNvPr id="10" name="Text 4">
            <a:extLst>
              <a:ext uri="{FF2B5EF4-FFF2-40B4-BE49-F238E27FC236}">
                <a16:creationId xmlns:a16="http://schemas.microsoft.com/office/drawing/2014/main" id="{043C39C6-425E-5660-117A-80E7E432C204}"/>
              </a:ext>
            </a:extLst>
          </p:cNvPr>
          <p:cNvSpPr/>
          <p:nvPr/>
        </p:nvSpPr>
        <p:spPr>
          <a:xfrm>
            <a:off x="814949" y="3571551"/>
            <a:ext cx="7315200" cy="511736"/>
          </a:xfrm>
          <a:prstGeom prst="rect">
            <a:avLst/>
          </a:prstGeom>
          <a:noFill/>
        </p:spPr>
        <p:txBody>
          <a:bodyPr wrap="square" rtlCol="0" anchor="ctr"/>
          <a:lstStyle/>
          <a:p>
            <a:pPr>
              <a:lnSpc>
                <a:spcPct val="130000"/>
              </a:lnSpc>
            </a:pPr>
            <a:r>
              <a:rPr lang="en-US" sz="1400" b="1" dirty="0" err="1">
                <a:solidFill>
                  <a:srgbClr val="FFFFFF"/>
                </a:solidFill>
                <a:latin typeface="Calibri" panose="020F0502020204030204" pitchFamily="34" charset="0"/>
                <a:ea typeface="Calibri" panose="020F0502020204030204" pitchFamily="34" charset="-122"/>
                <a:cs typeface="Calibri" panose="020F0502020204030204" pitchFamily="34" charset="-120"/>
              </a:rPr>
              <a:t>Xiangxing</a:t>
            </a:r>
            <a:r>
              <a:rPr lang="en-US" sz="1400" b="1" dirty="0">
                <a:solidFill>
                  <a:srgbClr val="FFFFFF"/>
                </a:solidFill>
                <a:latin typeface="Calibri" panose="020F0502020204030204" pitchFamily="34" charset="0"/>
                <a:ea typeface="Calibri" panose="020F0502020204030204" pitchFamily="34" charset="-122"/>
                <a:cs typeface="Calibri" panose="020F0502020204030204" pitchFamily="34" charset="-120"/>
              </a:rPr>
              <a:t> Guo, Yu Zhang, Yanmin Gong, Lei Fan, Yu Wang, Zhu Han, </a:t>
            </a:r>
            <a:r>
              <a:rPr lang="en-US" sz="1400" b="1" dirty="0" err="1">
                <a:solidFill>
                  <a:srgbClr val="FFFFFF"/>
                </a:solidFill>
                <a:latin typeface="Calibri" panose="020F0502020204030204" pitchFamily="34" charset="0"/>
                <a:ea typeface="Calibri" panose="020F0502020204030204" pitchFamily="34" charset="-122"/>
                <a:cs typeface="Calibri" panose="020F0502020204030204" pitchFamily="34" charset="-120"/>
              </a:rPr>
              <a:t>Yuanxiong</a:t>
            </a:r>
            <a:r>
              <a:rPr lang="en-US" sz="1400" b="1" dirty="0">
                <a:solidFill>
                  <a:srgbClr val="FFFFFF"/>
                </a:solidFill>
                <a:latin typeface="Calibri" panose="020F0502020204030204" pitchFamily="34" charset="0"/>
                <a:ea typeface="Calibri" panose="020F0502020204030204" pitchFamily="34" charset="-122"/>
                <a:cs typeface="Calibri" panose="020F0502020204030204" pitchFamily="34" charset="-120"/>
              </a:rPr>
              <a:t> Guo</a:t>
            </a:r>
          </a:p>
        </p:txBody>
      </p:sp>
      <p:sp>
        <p:nvSpPr>
          <p:cNvPr id="11" name="Text 5">
            <a:extLst>
              <a:ext uri="{FF2B5EF4-FFF2-40B4-BE49-F238E27FC236}">
                <a16:creationId xmlns:a16="http://schemas.microsoft.com/office/drawing/2014/main" id="{AA6B0CCE-43F2-F2D4-6DA6-B16B39B7566C}"/>
              </a:ext>
            </a:extLst>
          </p:cNvPr>
          <p:cNvSpPr/>
          <p:nvPr/>
        </p:nvSpPr>
        <p:spPr>
          <a:xfrm>
            <a:off x="822960" y="4052274"/>
            <a:ext cx="7315200" cy="582823"/>
          </a:xfrm>
          <a:prstGeom prst="rect">
            <a:avLst/>
          </a:prstGeom>
          <a:noFill/>
        </p:spPr>
        <p:txBody>
          <a:bodyPr wrap="square" rtlCol="0" anchor="ctr"/>
          <a:lstStyle/>
          <a:p>
            <a:r>
              <a:rPr lang="en-US" sz="1200" dirty="0">
                <a:solidFill>
                  <a:srgbClr val="F0D3D8"/>
                </a:solidFill>
                <a:latin typeface="Calibri" panose="020F0502020204030204" pitchFamily="34" charset="0"/>
                <a:cs typeface="Calibri" panose="020F0502020204030204" pitchFamily="34" charset="-120"/>
              </a:rPr>
              <a:t>Department of Information Systems and Cybersecurity · University of Texas at San Antonio</a:t>
            </a:r>
          </a:p>
          <a:p>
            <a:r>
              <a:rPr lang="en-US" sz="1200" dirty="0">
                <a:solidFill>
                  <a:srgbClr val="F0D3D8"/>
                </a:solidFill>
                <a:latin typeface="Calibri" panose="020F0502020204030204" pitchFamily="34" charset="0"/>
                <a:cs typeface="Calibri" panose="020F0502020204030204" pitchFamily="34" charset="-120"/>
              </a:rPr>
              <a:t>Department of Electrical and Computer Engineering  ·  University of Houston</a:t>
            </a:r>
          </a:p>
          <a:p>
            <a:r>
              <a:rPr lang="en-US" sz="1200" dirty="0">
                <a:solidFill>
                  <a:srgbClr val="F0D3D8"/>
                </a:solidFill>
                <a:latin typeface="Calibri" panose="020F0502020204030204" pitchFamily="34" charset="0"/>
                <a:ea typeface="Calibri" panose="020F0502020204030204" pitchFamily="34" charset="-122"/>
                <a:cs typeface="Calibri" panose="020F0502020204030204" pitchFamily="34" charset="-120"/>
              </a:rPr>
              <a:t>Department of Computer and Information Science  ·  Temple University</a:t>
            </a:r>
          </a:p>
        </p:txBody>
      </p:sp>
      <p:sp>
        <p:nvSpPr>
          <p:cNvPr id="12" name="Shape 6">
            <a:extLst>
              <a:ext uri="{FF2B5EF4-FFF2-40B4-BE49-F238E27FC236}">
                <a16:creationId xmlns:a16="http://schemas.microsoft.com/office/drawing/2014/main" id="{92E8F5AA-77F8-50F3-8CF2-EE62C58096A8}"/>
              </a:ext>
            </a:extLst>
          </p:cNvPr>
          <p:cNvSpPr/>
          <p:nvPr/>
        </p:nvSpPr>
        <p:spPr>
          <a:xfrm>
            <a:off x="2191638" y="5084476"/>
            <a:ext cx="7863840" cy="868680"/>
          </a:xfrm>
          <a:prstGeom prst="roundRect">
            <a:avLst>
              <a:gd name="adj" fmla="val 8421"/>
            </a:avLst>
          </a:prstGeom>
          <a:solidFill>
            <a:srgbClr val="FFFFFF"/>
          </a:solidFill>
        </p:spPr>
        <p:txBody>
          <a:bodyPr/>
          <a:lstStyle/>
          <a:p>
            <a:endParaRPr lang="en-US"/>
          </a:p>
        </p:txBody>
      </p:sp>
      <p:pic>
        <p:nvPicPr>
          <p:cNvPr id="13" name="Image 1" descr="/home/claude/assets/logo_temple.png">
            <a:extLst>
              <a:ext uri="{FF2B5EF4-FFF2-40B4-BE49-F238E27FC236}">
                <a16:creationId xmlns:a16="http://schemas.microsoft.com/office/drawing/2014/main" id="{4F79F735-A5C3-AF1A-D646-146C0714F1DD}"/>
              </a:ext>
            </a:extLst>
          </p:cNvPr>
          <p:cNvPicPr>
            <a:picLocks noChangeAspect="1"/>
          </p:cNvPicPr>
          <p:nvPr/>
        </p:nvPicPr>
        <p:blipFill>
          <a:blip r:embed="rId4"/>
          <a:stretch>
            <a:fillRect/>
          </a:stretch>
        </p:blipFill>
        <p:spPr>
          <a:xfrm>
            <a:off x="7493985" y="5281967"/>
            <a:ext cx="2331720" cy="457200"/>
          </a:xfrm>
          <a:prstGeom prst="rect">
            <a:avLst/>
          </a:prstGeom>
        </p:spPr>
      </p:pic>
      <p:pic>
        <p:nvPicPr>
          <p:cNvPr id="14" name="Image 2" descr="/home/claude/assets/logo_houston.png">
            <a:extLst>
              <a:ext uri="{FF2B5EF4-FFF2-40B4-BE49-F238E27FC236}">
                <a16:creationId xmlns:a16="http://schemas.microsoft.com/office/drawing/2014/main" id="{5EE41BF2-B039-DC44-21B6-D0CC30FA073F}"/>
              </a:ext>
            </a:extLst>
          </p:cNvPr>
          <p:cNvPicPr>
            <a:picLocks noChangeAspect="1"/>
          </p:cNvPicPr>
          <p:nvPr/>
        </p:nvPicPr>
        <p:blipFill>
          <a:blip r:embed="rId5"/>
          <a:stretch>
            <a:fillRect/>
          </a:stretch>
        </p:blipFill>
        <p:spPr>
          <a:xfrm>
            <a:off x="5058627" y="5250329"/>
            <a:ext cx="2205585" cy="545592"/>
          </a:xfrm>
          <a:prstGeom prst="rect">
            <a:avLst/>
          </a:prstGeom>
        </p:spPr>
      </p:pic>
      <p:pic>
        <p:nvPicPr>
          <p:cNvPr id="15" name="Image 3" descr="/home/claude/assets/logo_utsa.png">
            <a:extLst>
              <a:ext uri="{FF2B5EF4-FFF2-40B4-BE49-F238E27FC236}">
                <a16:creationId xmlns:a16="http://schemas.microsoft.com/office/drawing/2014/main" id="{004B21D1-BF5A-0C8B-2909-7E634719E00C}"/>
              </a:ext>
            </a:extLst>
          </p:cNvPr>
          <p:cNvPicPr>
            <a:picLocks noChangeAspect="1"/>
          </p:cNvPicPr>
          <p:nvPr/>
        </p:nvPicPr>
        <p:blipFill>
          <a:blip r:embed="rId6"/>
          <a:stretch>
            <a:fillRect/>
          </a:stretch>
        </p:blipFill>
        <p:spPr>
          <a:xfrm>
            <a:off x="2484866" y="5270155"/>
            <a:ext cx="2485475" cy="545592"/>
          </a:xfrm>
          <a:prstGeom prst="rect">
            <a:avLst/>
          </a:prstGeom>
        </p:spPr>
      </p:pic>
      <p:sp>
        <p:nvSpPr>
          <p:cNvPr id="4" name="Text 3">
            <a:extLst>
              <a:ext uri="{FF2B5EF4-FFF2-40B4-BE49-F238E27FC236}">
                <a16:creationId xmlns:a16="http://schemas.microsoft.com/office/drawing/2014/main" id="{59CDB045-5F76-7591-C127-E26E6005B2D8}"/>
              </a:ext>
            </a:extLst>
          </p:cNvPr>
          <p:cNvSpPr>
            <a:spLocks noGrp="1"/>
          </p:cNvSpPr>
          <p:nvPr/>
        </p:nvSpPr>
        <p:spPr>
          <a:xfrm>
            <a:off x="814949" y="3146035"/>
            <a:ext cx="9144000" cy="457200"/>
          </a:xfrm>
          <a:prstGeom prst="rect">
            <a:avLst/>
          </a:prstGeom>
          <a:noFill/>
        </p:spPr>
        <p:txBody>
          <a:bodyPr wrap="square" anchor="ctr"/>
          <a:lstStyle/>
          <a:p>
            <a:r>
              <a:rPr lang="en-US" sz="1500" i="1" dirty="0">
                <a:solidFill>
                  <a:srgbClr val="F0D3D8"/>
                </a:solidFill>
                <a:ea typeface="Calibri"/>
                <a:cs typeface="Calibri"/>
              </a:rPr>
              <a:t>How can one integrated network serve Bell and GHZ demands together?</a:t>
            </a:r>
          </a:p>
        </p:txBody>
      </p:sp>
    </p:spTree>
    <p:extLst>
      <p:ext uri="{BB962C8B-B14F-4D97-AF65-F5344CB8AC3E}">
        <p14:creationId xmlns:p14="http://schemas.microsoft.com/office/powerpoint/2010/main" val="81116829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47DC89-FB78-DC01-42A1-0DCFA500364E}"/>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7695AC29-2681-0667-A431-20A5B1157939}"/>
              </a:ext>
            </a:extLst>
          </p:cNvPr>
          <p:cNvSpPr>
            <a:spLocks noGrp="1"/>
          </p:cNvSpPr>
          <p:nvPr/>
        </p:nvSpPr>
        <p:spPr>
          <a:xfrm>
            <a:off x="0" y="0"/>
            <a:ext cx="1554480" cy="6858000"/>
          </a:xfrm>
          <a:prstGeom prst="rect">
            <a:avLst/>
          </a:prstGeom>
          <a:solidFill>
            <a:srgbClr val="A42037"/>
          </a:solidFill>
        </p:spPr>
        <p:txBody>
          <a:bodyPr/>
          <a:lstStyle/>
          <a:p>
            <a:endParaRPr/>
          </a:p>
        </p:txBody>
      </p:sp>
      <p:sp>
        <p:nvSpPr>
          <p:cNvPr id="6" name="Shape 4">
            <a:extLst>
              <a:ext uri="{FF2B5EF4-FFF2-40B4-BE49-F238E27FC236}">
                <a16:creationId xmlns:a16="http://schemas.microsoft.com/office/drawing/2014/main" id="{6107CF34-8ACA-A931-1CC9-E578B3EB2902}"/>
              </a:ext>
            </a:extLst>
          </p:cNvPr>
          <p:cNvSpPr>
            <a:spLocks noGrp="1"/>
          </p:cNvSpPr>
          <p:nvPr/>
        </p:nvSpPr>
        <p:spPr>
          <a:xfrm>
            <a:off x="109728" y="3143744"/>
            <a:ext cx="1335024" cy="512064"/>
          </a:xfrm>
          <a:prstGeom prst="roundRect">
            <a:avLst>
              <a:gd name="adj" fmla="val 14286"/>
            </a:avLst>
          </a:prstGeom>
          <a:solidFill>
            <a:srgbClr val="FFFFFF"/>
          </a:solidFill>
        </p:spPr>
        <p:txBody>
          <a:bodyPr/>
          <a:lstStyle/>
          <a:p>
            <a:endParaRPr/>
          </a:p>
        </p:txBody>
      </p:sp>
      <p:sp>
        <p:nvSpPr>
          <p:cNvPr id="4" name="Text 2">
            <a:extLst>
              <a:ext uri="{FF2B5EF4-FFF2-40B4-BE49-F238E27FC236}">
                <a16:creationId xmlns:a16="http://schemas.microsoft.com/office/drawing/2014/main" id="{4DB15881-78F1-B4E6-8CB5-944F06483502}"/>
              </a:ext>
            </a:extLst>
          </p:cNvPr>
          <p:cNvSpPr>
            <a:spLocks noGrp="1"/>
          </p:cNvSpPr>
          <p:nvPr/>
        </p:nvSpPr>
        <p:spPr>
          <a:xfrm>
            <a:off x="182880" y="1399032"/>
            <a:ext cx="1225296" cy="512064"/>
          </a:xfrm>
          <a:prstGeom prst="rect">
            <a:avLst/>
          </a:prstGeom>
          <a:noFill/>
        </p:spPr>
        <p:txBody>
          <a:bodyPr wrap="square" anchor="ctr"/>
          <a:lstStyle/>
          <a:p>
            <a:r>
              <a:rPr lang="en-US" sz="1250" dirty="0">
                <a:solidFill>
                  <a:srgbClr val="EACBD1"/>
                </a:solidFill>
                <a:latin typeface="Calibri"/>
                <a:cs typeface="Calibri"/>
              </a:rPr>
              <a:t>Introduction</a:t>
            </a:r>
            <a:endParaRPr sz="1250" dirty="0">
              <a:solidFill>
                <a:srgbClr val="EACBD1"/>
              </a:solidFill>
              <a:latin typeface="Calibri"/>
              <a:cs typeface="Calibri"/>
            </a:endParaRPr>
          </a:p>
        </p:txBody>
      </p:sp>
      <p:sp>
        <p:nvSpPr>
          <p:cNvPr id="5" name="Text 3">
            <a:extLst>
              <a:ext uri="{FF2B5EF4-FFF2-40B4-BE49-F238E27FC236}">
                <a16:creationId xmlns:a16="http://schemas.microsoft.com/office/drawing/2014/main" id="{9E0CDF03-8CB8-38E3-65E9-59B366C66FF1}"/>
              </a:ext>
            </a:extLst>
          </p:cNvPr>
          <p:cNvSpPr>
            <a:spLocks noGrp="1"/>
          </p:cNvSpPr>
          <p:nvPr/>
        </p:nvSpPr>
        <p:spPr>
          <a:xfrm>
            <a:off x="182880" y="2267712"/>
            <a:ext cx="1225296" cy="512064"/>
          </a:xfrm>
          <a:prstGeom prst="rect">
            <a:avLst/>
          </a:prstGeom>
          <a:noFill/>
        </p:spPr>
        <p:txBody>
          <a:bodyPr wrap="square" anchor="ctr"/>
          <a:lstStyle/>
          <a:p>
            <a:r>
              <a:rPr sz="1250" dirty="0">
                <a:solidFill>
                  <a:srgbClr val="EACBD1"/>
                </a:solidFill>
                <a:latin typeface="Calibri"/>
                <a:cs typeface="Calibri"/>
              </a:rPr>
              <a:t>Bell Routing</a:t>
            </a:r>
          </a:p>
        </p:txBody>
      </p:sp>
      <p:sp>
        <p:nvSpPr>
          <p:cNvPr id="7" name="Text 5">
            <a:extLst>
              <a:ext uri="{FF2B5EF4-FFF2-40B4-BE49-F238E27FC236}">
                <a16:creationId xmlns:a16="http://schemas.microsoft.com/office/drawing/2014/main" id="{73960E67-E2CD-1842-5902-E5C69D93A687}"/>
              </a:ext>
            </a:extLst>
          </p:cNvPr>
          <p:cNvSpPr>
            <a:spLocks noGrp="1"/>
          </p:cNvSpPr>
          <p:nvPr/>
        </p:nvSpPr>
        <p:spPr>
          <a:xfrm>
            <a:off x="182880" y="3136392"/>
            <a:ext cx="1225296" cy="512064"/>
          </a:xfrm>
          <a:prstGeom prst="rect">
            <a:avLst/>
          </a:prstGeom>
          <a:noFill/>
        </p:spPr>
        <p:txBody>
          <a:bodyPr wrap="square" anchor="ctr"/>
          <a:lstStyle/>
          <a:p>
            <a:r>
              <a:rPr sz="1250" b="1" dirty="0">
                <a:solidFill>
                  <a:srgbClr val="A42037"/>
                </a:solidFill>
                <a:latin typeface="Calibri"/>
                <a:cs typeface="Calibri"/>
              </a:rPr>
              <a:t>Bell + GHZ</a:t>
            </a:r>
          </a:p>
        </p:txBody>
      </p:sp>
      <p:sp>
        <p:nvSpPr>
          <p:cNvPr id="8" name="Text 6">
            <a:extLst>
              <a:ext uri="{FF2B5EF4-FFF2-40B4-BE49-F238E27FC236}">
                <a16:creationId xmlns:a16="http://schemas.microsoft.com/office/drawing/2014/main" id="{3D240ECC-1344-A606-3858-C705DCE22CED}"/>
              </a:ext>
            </a:extLst>
          </p:cNvPr>
          <p:cNvSpPr>
            <a:spLocks noGrp="1"/>
          </p:cNvSpPr>
          <p:nvPr/>
        </p:nvSpPr>
        <p:spPr>
          <a:xfrm>
            <a:off x="182880" y="4005072"/>
            <a:ext cx="1225296" cy="512064"/>
          </a:xfrm>
          <a:prstGeom prst="rect">
            <a:avLst/>
          </a:prstGeom>
          <a:noFill/>
        </p:spPr>
        <p:txBody>
          <a:bodyPr wrap="square" anchor="ctr"/>
          <a:lstStyle/>
          <a:p>
            <a:r>
              <a:rPr sz="1250">
                <a:solidFill>
                  <a:srgbClr val="EACBD1"/>
                </a:solidFill>
                <a:latin typeface="Calibri"/>
                <a:ea typeface="Calibri"/>
                <a:cs typeface="Calibri"/>
              </a:rPr>
              <a:t>Planning</a:t>
            </a:r>
          </a:p>
        </p:txBody>
      </p:sp>
      <p:sp>
        <p:nvSpPr>
          <p:cNvPr id="9" name="Text 7">
            <a:extLst>
              <a:ext uri="{FF2B5EF4-FFF2-40B4-BE49-F238E27FC236}">
                <a16:creationId xmlns:a16="http://schemas.microsoft.com/office/drawing/2014/main" id="{E6E45313-7839-4F7F-D0CA-7083C898D0DC}"/>
              </a:ext>
            </a:extLst>
          </p:cNvPr>
          <p:cNvSpPr>
            <a:spLocks noGrp="1"/>
          </p:cNvSpPr>
          <p:nvPr/>
        </p:nvSpPr>
        <p:spPr>
          <a:xfrm>
            <a:off x="182880" y="4873752"/>
            <a:ext cx="1225296" cy="512064"/>
          </a:xfrm>
          <a:prstGeom prst="rect">
            <a:avLst/>
          </a:prstGeom>
          <a:noFill/>
        </p:spPr>
        <p:txBody>
          <a:bodyPr wrap="square" anchor="ctr"/>
          <a:lstStyle/>
          <a:p>
            <a:r>
              <a:rPr lang="en-US" sz="1250" dirty="0">
                <a:solidFill>
                  <a:srgbClr val="EACBD1"/>
                </a:solidFill>
                <a:latin typeface="Calibri"/>
                <a:ea typeface="Calibri"/>
                <a:cs typeface="Calibri"/>
              </a:rPr>
              <a:t>Conclusion</a:t>
            </a:r>
            <a:endParaRPr sz="1250" dirty="0">
              <a:solidFill>
                <a:srgbClr val="EACBD1"/>
              </a:solidFill>
              <a:latin typeface="Calibri"/>
              <a:ea typeface="Calibri"/>
              <a:cs typeface="Calibri"/>
            </a:endParaRPr>
          </a:p>
        </p:txBody>
      </p:sp>
      <p:sp>
        <p:nvSpPr>
          <p:cNvPr id="10" name="Text 8">
            <a:extLst>
              <a:ext uri="{FF2B5EF4-FFF2-40B4-BE49-F238E27FC236}">
                <a16:creationId xmlns:a16="http://schemas.microsoft.com/office/drawing/2014/main" id="{C9525F34-F8F2-872E-A240-2A3A052FE9D8}"/>
              </a:ext>
            </a:extLst>
          </p:cNvPr>
          <p:cNvSpPr>
            <a:spLocks noGrp="1"/>
          </p:cNvSpPr>
          <p:nvPr/>
        </p:nvSpPr>
        <p:spPr>
          <a:xfrm>
            <a:off x="2011680" y="347472"/>
            <a:ext cx="9677095" cy="292608"/>
          </a:xfrm>
          <a:prstGeom prst="rect">
            <a:avLst/>
          </a:prstGeom>
          <a:noFill/>
        </p:spPr>
        <p:txBody>
          <a:bodyPr wrap="none" anchor="ctr"/>
          <a:lstStyle/>
          <a:p>
            <a:r>
              <a:rPr lang="en-US" sz="1200" b="1" spc="100" dirty="0">
                <a:solidFill>
                  <a:srgbClr val="A42037"/>
                </a:solidFill>
                <a:latin typeface="Calibri"/>
                <a:ea typeface="Calibri"/>
                <a:cs typeface="Calibri"/>
              </a:rPr>
              <a:t>BELL + GHZ</a:t>
            </a:r>
            <a:endParaRPr sz="1200" b="1" spc="100" dirty="0">
              <a:solidFill>
                <a:srgbClr val="A42037"/>
              </a:solidFill>
              <a:latin typeface="Calibri"/>
              <a:ea typeface="Calibri"/>
              <a:cs typeface="Calibri"/>
            </a:endParaRPr>
          </a:p>
        </p:txBody>
      </p:sp>
      <p:sp>
        <p:nvSpPr>
          <p:cNvPr id="26" name="Text 24">
            <a:extLst>
              <a:ext uri="{FF2B5EF4-FFF2-40B4-BE49-F238E27FC236}">
                <a16:creationId xmlns:a16="http://schemas.microsoft.com/office/drawing/2014/main" id="{56040CEF-A5F2-952D-99EB-7C33FA5C26B6}"/>
              </a:ext>
            </a:extLst>
          </p:cNvPr>
          <p:cNvSpPr>
            <a:spLocks noGrp="1"/>
          </p:cNvSpPr>
          <p:nvPr/>
        </p:nvSpPr>
        <p:spPr>
          <a:xfrm>
            <a:off x="11551615" y="6473952"/>
            <a:ext cx="411480" cy="274320"/>
          </a:xfrm>
          <a:prstGeom prst="rect">
            <a:avLst/>
          </a:prstGeom>
          <a:noFill/>
        </p:spPr>
        <p:txBody>
          <a:bodyPr wrap="square" anchor="ctr"/>
          <a:lstStyle/>
          <a:p>
            <a:fld id="{AE4E52CC-50E8-C041-A4A7-4751265F3D3B}" type="slidenum">
              <a:rPr lang="en-US" sz="1000" smtClean="0">
                <a:solidFill>
                  <a:srgbClr val="58595B"/>
                </a:solidFill>
                <a:latin typeface="Calibri"/>
                <a:ea typeface="Calibri"/>
                <a:cs typeface="Calibri"/>
              </a:rPr>
              <a:t>99</a:t>
            </a:fld>
            <a:endParaRPr sz="1000" dirty="0">
              <a:solidFill>
                <a:srgbClr val="58595B"/>
              </a:solidFill>
              <a:latin typeface="Calibri"/>
              <a:ea typeface="Calibri"/>
              <a:cs typeface="Calibri"/>
            </a:endParaRPr>
          </a:p>
        </p:txBody>
      </p:sp>
      <p:sp>
        <p:nvSpPr>
          <p:cNvPr id="25" name="Text 28">
            <a:extLst>
              <a:ext uri="{FF2B5EF4-FFF2-40B4-BE49-F238E27FC236}">
                <a16:creationId xmlns:a16="http://schemas.microsoft.com/office/drawing/2014/main" id="{8A998D12-029C-70B6-9FA4-23114C58B764}"/>
              </a:ext>
            </a:extLst>
          </p:cNvPr>
          <p:cNvSpPr/>
          <p:nvPr/>
        </p:nvSpPr>
        <p:spPr>
          <a:xfrm>
            <a:off x="2011680" y="6473952"/>
            <a:ext cx="5486400" cy="274320"/>
          </a:xfrm>
          <a:prstGeom prst="rect">
            <a:avLst/>
          </a:prstGeom>
          <a:noFill/>
          <a:ln/>
        </p:spPr>
        <p:txBody>
          <a:bodyPr wrap="square" rtlCol="0" anchor="ctr"/>
          <a:lstStyle/>
          <a:p>
            <a:pPr marL="0" indent="0">
              <a:buNone/>
            </a:pPr>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sp>
        <p:nvSpPr>
          <p:cNvPr id="3" name="Text 9">
            <a:extLst>
              <a:ext uri="{FF2B5EF4-FFF2-40B4-BE49-F238E27FC236}">
                <a16:creationId xmlns:a16="http://schemas.microsoft.com/office/drawing/2014/main" id="{1EDDF6DA-FA47-B538-9112-E567DDFF963B}"/>
              </a:ext>
            </a:extLst>
          </p:cNvPr>
          <p:cNvSpPr>
            <a:spLocks noGrp="1"/>
          </p:cNvSpPr>
          <p:nvPr/>
        </p:nvSpPr>
        <p:spPr>
          <a:xfrm>
            <a:off x="2011680" y="621792"/>
            <a:ext cx="9677095" cy="658368"/>
          </a:xfrm>
          <a:prstGeom prst="rect">
            <a:avLst/>
          </a:prstGeom>
          <a:noFill/>
        </p:spPr>
        <p:txBody>
          <a:bodyPr wrap="square" anchor="ctr"/>
          <a:lstStyle/>
          <a:p>
            <a:r>
              <a:rPr sz="3000" b="1" dirty="0">
                <a:solidFill>
                  <a:srgbClr val="231F20"/>
                </a:solidFill>
                <a:latin typeface="Cambria"/>
                <a:ea typeface="Cambria"/>
                <a:cs typeface="Cambria"/>
              </a:rPr>
              <a:t>Bell and GHZ demands have different structures</a:t>
            </a:r>
          </a:p>
        </p:txBody>
      </p:sp>
      <mc:AlternateContent xmlns:mc="http://schemas.openxmlformats.org/markup-compatibility/2006" xmlns:a14="http://schemas.microsoft.com/office/drawing/2010/main">
        <mc:Choice Requires="a14">
          <p:sp>
            <p:nvSpPr>
              <p:cNvPr id="11" name="Content Placeholder 6">
                <a:extLst>
                  <a:ext uri="{FF2B5EF4-FFF2-40B4-BE49-F238E27FC236}">
                    <a16:creationId xmlns:a16="http://schemas.microsoft.com/office/drawing/2014/main" id="{274782C9-33D6-A123-F93A-4A5C1DD54A1B}"/>
                  </a:ext>
                </a:extLst>
              </p:cNvPr>
              <p:cNvSpPr txBox="1">
                <a:spLocks/>
              </p:cNvSpPr>
              <p:nvPr/>
            </p:nvSpPr>
            <p:spPr>
              <a:xfrm>
                <a:off x="2071607" y="1280160"/>
                <a:ext cx="4704224" cy="4408487"/>
              </a:xfrm>
            </p:spPr>
            <p:txBody>
              <a:bodyPr/>
              <a:lstStyle>
                <a:lvl1pPr marL="342900" indent="-342900" algn="l" defTabSz="914400">
                  <a:spcBef>
                    <a:spcPct val="20000"/>
                  </a:spcBef>
                  <a:buFont typeface="Arial"/>
                  <a:buChar char="•"/>
                  <a:defRPr sz="3200" kern="1200">
                    <a:solidFill>
                      <a:schemeClr val="tx1"/>
                    </a:solidFill>
                    <a:latin typeface="+mn-lt"/>
                    <a:ea typeface="+mn-lt"/>
                    <a:cs typeface="+mn-lt"/>
                  </a:defRPr>
                </a:lvl1pPr>
                <a:lvl2pPr marL="742950" indent="-285750" algn="l" defTabSz="914400">
                  <a:spcBef>
                    <a:spcPct val="20000"/>
                  </a:spcBef>
                  <a:buFont typeface="Arial"/>
                  <a:buChar char="–"/>
                  <a:defRPr sz="2800" kern="1200">
                    <a:solidFill>
                      <a:schemeClr val="tx1"/>
                    </a:solidFill>
                    <a:latin typeface="+mn-lt"/>
                    <a:ea typeface="+mn-lt"/>
                    <a:cs typeface="+mn-lt"/>
                  </a:defRPr>
                </a:lvl2pPr>
                <a:lvl3pPr marL="1143000" indent="-228600" algn="l" defTabSz="914400">
                  <a:spcBef>
                    <a:spcPct val="20000"/>
                  </a:spcBef>
                  <a:buFont typeface="Arial"/>
                  <a:buChar char="•"/>
                  <a:defRPr sz="2400" kern="1200">
                    <a:solidFill>
                      <a:schemeClr val="tx1"/>
                    </a:solidFill>
                    <a:latin typeface="+mn-lt"/>
                    <a:ea typeface="+mn-lt"/>
                    <a:cs typeface="+mn-lt"/>
                  </a:defRPr>
                </a:lvl3pPr>
                <a:lvl4pPr marL="1600200" indent="-228600" algn="l" defTabSz="914400">
                  <a:spcBef>
                    <a:spcPct val="20000"/>
                  </a:spcBef>
                  <a:buFont typeface="Arial"/>
                  <a:buChar char="–"/>
                  <a:defRPr sz="2000" kern="1200">
                    <a:solidFill>
                      <a:schemeClr val="tx1"/>
                    </a:solidFill>
                    <a:latin typeface="+mn-lt"/>
                    <a:ea typeface="+mn-lt"/>
                    <a:cs typeface="+mn-lt"/>
                  </a:defRPr>
                </a:lvl4pPr>
                <a:lvl5pPr marL="2057400" indent="-228600" algn="l" defTabSz="914400">
                  <a:spcBef>
                    <a:spcPct val="20000"/>
                  </a:spcBef>
                  <a:buFont typeface="Arial"/>
                  <a:buChar char="»"/>
                  <a:defRPr sz="2000" kern="1200">
                    <a:solidFill>
                      <a:schemeClr val="tx1"/>
                    </a:solidFill>
                    <a:latin typeface="+mn-lt"/>
                    <a:ea typeface="+mn-lt"/>
                    <a:cs typeface="+mn-lt"/>
                  </a:defRPr>
                </a:lvl5pPr>
                <a:lvl6pPr marL="2514600" indent="-228600" algn="l" defTabSz="914400">
                  <a:spcBef>
                    <a:spcPct val="20000"/>
                  </a:spcBef>
                  <a:buFont typeface="Arial"/>
                  <a:buChar char="•"/>
                  <a:defRPr sz="2000" kern="1200">
                    <a:solidFill>
                      <a:schemeClr val="tx1"/>
                    </a:solidFill>
                    <a:latin typeface="+mn-lt"/>
                    <a:ea typeface="+mn-lt"/>
                    <a:cs typeface="+mn-lt"/>
                  </a:defRPr>
                </a:lvl6pPr>
                <a:lvl7pPr marL="2971800" indent="-228600" algn="l" defTabSz="914400">
                  <a:spcBef>
                    <a:spcPct val="20000"/>
                  </a:spcBef>
                  <a:buFont typeface="Arial"/>
                  <a:buChar char="•"/>
                  <a:defRPr sz="2000" kern="1200">
                    <a:solidFill>
                      <a:schemeClr val="tx1"/>
                    </a:solidFill>
                    <a:latin typeface="+mn-lt"/>
                    <a:ea typeface="+mn-lt"/>
                    <a:cs typeface="+mn-lt"/>
                  </a:defRPr>
                </a:lvl7pPr>
                <a:lvl8pPr marL="3429000" indent="-228600" algn="l" defTabSz="914400">
                  <a:spcBef>
                    <a:spcPct val="20000"/>
                  </a:spcBef>
                  <a:buFont typeface="Arial"/>
                  <a:buChar char="•"/>
                  <a:defRPr sz="2000" kern="1200">
                    <a:solidFill>
                      <a:schemeClr val="tx1"/>
                    </a:solidFill>
                    <a:latin typeface="+mn-lt"/>
                    <a:ea typeface="+mn-lt"/>
                    <a:cs typeface="+mn-lt"/>
                  </a:defRPr>
                </a:lvl8pPr>
                <a:lvl9pPr marL="3886200" indent="-228600" algn="l" defTabSz="914400">
                  <a:spcBef>
                    <a:spcPct val="20000"/>
                  </a:spcBef>
                  <a:buFont typeface="Arial"/>
                  <a:buChar char="•"/>
                  <a:defRPr sz="2000" kern="1200">
                    <a:solidFill>
                      <a:schemeClr val="tx1"/>
                    </a:solidFill>
                    <a:latin typeface="+mn-lt"/>
                    <a:ea typeface="+mn-lt"/>
                    <a:cs typeface="+mn-lt"/>
                  </a:defRPr>
                </a:lvl9pPr>
              </a:lstStyle>
              <a:p>
                <a:pPr>
                  <a:spcAft>
                    <a:spcPts val="1400"/>
                  </a:spcAft>
                  <a:buSzPct val="100000"/>
                </a:pPr>
                <a:r>
                  <a:rPr lang="en-US" sz="1800" b="1" dirty="0">
                    <a:solidFill>
                      <a:srgbClr val="231F20"/>
                    </a:solidFill>
                    <a:latin typeface="Calibri" pitchFamily="34" charset="0"/>
                    <a:ea typeface="Calibri" pitchFamily="34" charset="-122"/>
                    <a:cs typeface="Calibri" pitchFamily="34" charset="-120"/>
                  </a:rPr>
                  <a:t>Notations</a:t>
                </a:r>
              </a:p>
              <a:p>
                <a:pPr marL="685800" lvl="1" indent="-342900">
                  <a:lnSpc>
                    <a:spcPct val="105000"/>
                  </a:lnSpc>
                  <a:spcBef>
                    <a:spcPts val="0"/>
                  </a:spcBef>
                  <a:spcAft>
                    <a:spcPts val="1400"/>
                  </a:spcAft>
                  <a:buSzPct val="100000"/>
                  <a:buFont typeface="Candara"/>
                  <a:buChar char="–"/>
                </a:pPr>
                <a:r>
                  <a:rPr lang="en-US" sz="1600" dirty="0">
                    <a:solidFill>
                      <a:srgbClr val="58595B"/>
                    </a:solidFill>
                    <a:latin typeface="Calibri" pitchFamily="34" charset="0"/>
                    <a:ea typeface="Calibri" pitchFamily="34" charset="-122"/>
                    <a:cs typeface="Calibri" pitchFamily="34" charset="-120"/>
                  </a:rPr>
                  <a:t>Demand sets </a:t>
                </a:r>
              </a:p>
              <a:p>
                <a:pPr marL="91440" indent="0" algn="ctr">
                  <a:buFont typeface="Arial"/>
                  <a:buNone/>
                </a:pPr>
                <a14:m>
                  <m:oMath xmlns:m="http://schemas.openxmlformats.org/officeDocument/2006/math">
                    <m:r>
                      <a:rPr lang="en-US" sz="1800" smtClean="0">
                        <a:latin typeface="Cambria Math" panose="02040503050406030204" pitchFamily="18" charset="0"/>
                      </a:rPr>
                      <m:t>𝒟</m:t>
                    </m:r>
                    <m:r>
                      <a:rPr lang="en-US" sz="1800" smtClean="0">
                        <a:latin typeface="Cambria Math" panose="02040503050406030204" pitchFamily="18" charset="0"/>
                      </a:rPr>
                      <m:t>=</m:t>
                    </m:r>
                    <m:sSup>
                      <m:sSupPr>
                        <m:ctrlPr>
                          <a:rPr lang="en-US" sz="1800" i="1" smtClean="0">
                            <a:latin typeface="Cambria Math" panose="02040503050406030204" pitchFamily="18" charset="0"/>
                          </a:rPr>
                        </m:ctrlPr>
                      </m:sSupPr>
                      <m:e>
                        <m:r>
                          <a:rPr lang="en-US" sz="1800" smtClean="0">
                            <a:latin typeface="Cambria Math" panose="02040503050406030204" pitchFamily="18" charset="0"/>
                          </a:rPr>
                          <m:t>{</m:t>
                        </m:r>
                        <m:r>
                          <a:rPr lang="en-US" sz="1800" smtClean="0">
                            <a:latin typeface="Cambria Math" panose="02040503050406030204" pitchFamily="18" charset="0"/>
                          </a:rPr>
                          <m:t>𝒟</m:t>
                        </m:r>
                      </m:e>
                      <m:sup>
                        <m:r>
                          <a:rPr lang="en-US" sz="1800" i="1" smtClean="0">
                            <a:latin typeface="Cambria Math" panose="02040503050406030204" pitchFamily="18" charset="0"/>
                          </a:rPr>
                          <m:t>𝐵</m:t>
                        </m:r>
                      </m:sup>
                    </m:sSup>
                    <m:r>
                      <a:rPr lang="en-US" sz="1800" i="1" smtClean="0">
                        <a:latin typeface="Cambria Math" panose="02040503050406030204" pitchFamily="18" charset="0"/>
                      </a:rPr>
                      <m:t>,</m:t>
                    </m:r>
                    <m:sSup>
                      <m:sSupPr>
                        <m:ctrlPr>
                          <a:rPr lang="en-US" sz="1800" i="1" smtClean="0">
                            <a:latin typeface="Cambria Math" panose="02040503050406030204" pitchFamily="18" charset="0"/>
                          </a:rPr>
                        </m:ctrlPr>
                      </m:sSupPr>
                      <m:e>
                        <m:r>
                          <a:rPr lang="en-US" sz="1800" smtClean="0">
                            <a:latin typeface="Cambria Math" panose="02040503050406030204" pitchFamily="18" charset="0"/>
                          </a:rPr>
                          <m:t>𝒟</m:t>
                        </m:r>
                      </m:e>
                      <m:sup>
                        <m:r>
                          <a:rPr lang="en-US" sz="1800" i="1" smtClean="0">
                            <a:latin typeface="Cambria Math" panose="02040503050406030204" pitchFamily="18" charset="0"/>
                          </a:rPr>
                          <m:t>𝑔</m:t>
                        </m:r>
                      </m:sup>
                    </m:sSup>
                  </m:oMath>
                </a14:m>
                <a:r>
                  <a:rPr lang="en-US" sz="1800" dirty="0">
                    <a:latin typeface="Cambria Math" panose="02040503050406030204" pitchFamily="18" charset="0"/>
                  </a:rPr>
                  <a:t>}</a:t>
                </a:r>
              </a:p>
              <a:p>
                <a:pPr lvl="1"/>
                <a:endParaRPr lang="en-US" sz="2000" dirty="0"/>
              </a:p>
              <a:p>
                <a:pPr marL="685800" lvl="1" indent="-342900">
                  <a:lnSpc>
                    <a:spcPct val="105000"/>
                  </a:lnSpc>
                  <a:spcBef>
                    <a:spcPts val="0"/>
                  </a:spcBef>
                  <a:spcAft>
                    <a:spcPts val="1400"/>
                  </a:spcAft>
                  <a:buSzPct val="100000"/>
                  <a:buFont typeface="Candara"/>
                  <a:buChar char="–"/>
                </a:pPr>
                <a:r>
                  <a:rPr lang="en-US" sz="1600" dirty="0">
                    <a:solidFill>
                      <a:srgbClr val="58595B"/>
                    </a:solidFill>
                    <a:latin typeface="Calibri" pitchFamily="34" charset="0"/>
                    <a:ea typeface="Calibri" pitchFamily="34" charset="-122"/>
                    <a:cs typeface="Calibri" pitchFamily="34" charset="-120"/>
                  </a:rPr>
                  <a:t>Bell demand sets </a:t>
                </a:r>
              </a:p>
              <a:p>
                <a:pPr marL="91440" indent="0">
                  <a:buFont typeface="Arial"/>
                  <a:buNone/>
                </a:pPr>
                <a14:m>
                  <m:oMathPara xmlns:m="http://schemas.openxmlformats.org/officeDocument/2006/math">
                    <m:oMathParaPr>
                      <m:jc m:val="centerGroup"/>
                    </m:oMathParaPr>
                    <m:oMath xmlns:m="http://schemas.openxmlformats.org/officeDocument/2006/math">
                      <m:sSup>
                        <m:sSupPr>
                          <m:ctrlPr>
                            <a:rPr lang="en-US" sz="1800" i="1" smtClean="0">
                              <a:latin typeface="Cambria Math" panose="02040503050406030204" pitchFamily="18" charset="0"/>
                            </a:rPr>
                          </m:ctrlPr>
                        </m:sSupPr>
                        <m:e>
                          <m:r>
                            <a:rPr lang="en-US" sz="1800" i="1" smtClean="0">
                              <a:latin typeface="Cambria Math" panose="02040503050406030204" pitchFamily="18" charset="0"/>
                            </a:rPr>
                            <m:t>𝒟</m:t>
                          </m:r>
                        </m:e>
                        <m:sup>
                          <m:r>
                            <a:rPr lang="en-US" sz="1800" i="1" smtClean="0">
                              <a:latin typeface="Cambria Math" panose="02040503050406030204" pitchFamily="18" charset="0"/>
                            </a:rPr>
                            <m:t>𝐵</m:t>
                          </m:r>
                        </m:sup>
                      </m:sSup>
                      <m:r>
                        <a:rPr lang="en-US" sz="1800" i="1" smtClean="0">
                          <a:latin typeface="Cambria Math" panose="02040503050406030204" pitchFamily="18" charset="0"/>
                        </a:rPr>
                        <m:t>={</m:t>
                      </m:r>
                      <m:sSub>
                        <m:sSubPr>
                          <m:ctrlPr>
                            <a:rPr lang="en-US" sz="1800" i="1" smtClean="0">
                              <a:latin typeface="Cambria Math" panose="02040503050406030204" pitchFamily="18" charset="0"/>
                            </a:rPr>
                          </m:ctrlPr>
                        </m:sSubPr>
                        <m:e>
                          <m:r>
                            <a:rPr lang="en-US" sz="1800" i="1" smtClean="0">
                              <a:latin typeface="Cambria Math" panose="02040503050406030204" pitchFamily="18" charset="0"/>
                            </a:rPr>
                            <m:t>𝑑</m:t>
                          </m:r>
                        </m:e>
                        <m:sub>
                          <m:r>
                            <a:rPr lang="en-US" sz="1800" i="1" smtClean="0">
                              <a:latin typeface="Cambria Math" panose="02040503050406030204" pitchFamily="18" charset="0"/>
                            </a:rPr>
                            <m:t>𝑖𝑗</m:t>
                          </m:r>
                        </m:sub>
                      </m:sSub>
                      <m:r>
                        <a:rPr lang="en-US" sz="1800" i="1" smtClean="0">
                          <a:latin typeface="Cambria Math" panose="02040503050406030204" pitchFamily="18" charset="0"/>
                        </a:rPr>
                        <m:t>=(</m:t>
                      </m:r>
                      <m:sSubSup>
                        <m:sSubSupPr>
                          <m:ctrlPr>
                            <a:rPr lang="en-US" sz="1800" i="1" smtClean="0">
                              <a:latin typeface="Cambria Math" panose="02040503050406030204" pitchFamily="18" charset="0"/>
                            </a:rPr>
                          </m:ctrlPr>
                        </m:sSubSupPr>
                        <m:e>
                          <m:r>
                            <a:rPr lang="en-US" sz="1800" i="1" smtClean="0">
                              <a:latin typeface="Cambria Math" panose="02040503050406030204" pitchFamily="18" charset="0"/>
                            </a:rPr>
                            <m:t>𝑣</m:t>
                          </m:r>
                        </m:e>
                        <m:sub>
                          <m:r>
                            <a:rPr lang="en-US" sz="1800" i="1" smtClean="0">
                              <a:latin typeface="Cambria Math" panose="02040503050406030204" pitchFamily="18" charset="0"/>
                            </a:rPr>
                            <m:t>𝑖</m:t>
                          </m:r>
                        </m:sub>
                        <m:sup>
                          <m:r>
                            <a:rPr lang="en-US" sz="1800" i="1" smtClean="0">
                              <a:latin typeface="Cambria Math" panose="02040503050406030204" pitchFamily="18" charset="0"/>
                            </a:rPr>
                            <m:t>𝑔</m:t>
                          </m:r>
                        </m:sup>
                      </m:sSubSup>
                      <m:r>
                        <a:rPr lang="en-US" sz="1800" i="1" smtClean="0">
                          <a:latin typeface="Cambria Math" panose="02040503050406030204" pitchFamily="18" charset="0"/>
                        </a:rPr>
                        <m:t>,</m:t>
                      </m:r>
                      <m:sSubSup>
                        <m:sSubSupPr>
                          <m:ctrlPr>
                            <a:rPr lang="en-US" sz="1800" i="1" smtClean="0">
                              <a:latin typeface="Cambria Math" panose="02040503050406030204" pitchFamily="18" charset="0"/>
                            </a:rPr>
                          </m:ctrlPr>
                        </m:sSubSupPr>
                        <m:e>
                          <m:r>
                            <a:rPr lang="en-US" sz="1800" i="1" smtClean="0">
                              <a:latin typeface="Cambria Math" panose="02040503050406030204" pitchFamily="18" charset="0"/>
                            </a:rPr>
                            <m:t>𝑣</m:t>
                          </m:r>
                        </m:e>
                        <m:sub>
                          <m:r>
                            <a:rPr lang="en-US" sz="1800" i="1" smtClean="0">
                              <a:latin typeface="Cambria Math" panose="02040503050406030204" pitchFamily="18" charset="0"/>
                            </a:rPr>
                            <m:t>𝑗</m:t>
                          </m:r>
                        </m:sub>
                        <m:sup>
                          <m:r>
                            <a:rPr lang="en-US" sz="1800" i="1" smtClean="0">
                              <a:latin typeface="Cambria Math" panose="02040503050406030204" pitchFamily="18" charset="0"/>
                            </a:rPr>
                            <m:t>𝑔</m:t>
                          </m:r>
                        </m:sup>
                      </m:sSubSup>
                      <m:r>
                        <a:rPr lang="en-US" sz="1800" i="1" smtClean="0">
                          <a:latin typeface="Cambria Math" panose="02040503050406030204" pitchFamily="18" charset="0"/>
                        </a:rPr>
                        <m:t>)}</m:t>
                      </m:r>
                    </m:oMath>
                  </m:oMathPara>
                </a14:m>
                <a:endParaRPr lang="en-US" sz="1800" dirty="0"/>
              </a:p>
              <a:p>
                <a:pPr lvl="1"/>
                <a:endParaRPr lang="en-US" sz="2000" dirty="0"/>
              </a:p>
              <a:p>
                <a:pPr marL="685800" lvl="1" indent="-342900">
                  <a:lnSpc>
                    <a:spcPct val="105000"/>
                  </a:lnSpc>
                  <a:spcBef>
                    <a:spcPts val="0"/>
                  </a:spcBef>
                  <a:spcAft>
                    <a:spcPts val="1400"/>
                  </a:spcAft>
                  <a:buSzPct val="100000"/>
                  <a:buFont typeface="Candara"/>
                  <a:buChar char="–"/>
                </a:pPr>
                <a:r>
                  <a:rPr lang="en-US" sz="1600" dirty="0">
                    <a:solidFill>
                      <a:srgbClr val="58595B"/>
                    </a:solidFill>
                    <a:latin typeface="Calibri" pitchFamily="34" charset="0"/>
                    <a:ea typeface="Calibri" pitchFamily="34" charset="-122"/>
                    <a:cs typeface="Calibri" pitchFamily="34" charset="-120"/>
                  </a:rPr>
                  <a:t>GHZ demand sets</a:t>
                </a:r>
              </a:p>
              <a:p>
                <a:pPr marL="91440" indent="0">
                  <a:buFont typeface="Arial"/>
                  <a:buNone/>
                </a:pPr>
                <a14:m>
                  <m:oMathPara xmlns:m="http://schemas.openxmlformats.org/officeDocument/2006/math">
                    <m:oMathParaPr>
                      <m:jc m:val="centerGroup"/>
                    </m:oMathParaPr>
                    <m:oMath xmlns:m="http://schemas.openxmlformats.org/officeDocument/2006/math">
                      <m:sSup>
                        <m:sSupPr>
                          <m:ctrlPr>
                            <a:rPr lang="en-US" sz="1800" i="1" smtClean="0">
                              <a:latin typeface="Cambria Math" panose="02040503050406030204" pitchFamily="18" charset="0"/>
                            </a:rPr>
                          </m:ctrlPr>
                        </m:sSupPr>
                        <m:e>
                          <m:r>
                            <a:rPr lang="en-US" sz="1800" smtClean="0">
                              <a:latin typeface="Cambria Math" panose="02040503050406030204" pitchFamily="18" charset="0"/>
                            </a:rPr>
                            <m:t>𝒟</m:t>
                          </m:r>
                        </m:e>
                        <m:sup>
                          <m:r>
                            <a:rPr lang="en-US" sz="1800" i="1" smtClean="0">
                              <a:latin typeface="Cambria Math" panose="02040503050406030204" pitchFamily="18" charset="0"/>
                            </a:rPr>
                            <m:t>𝐺</m:t>
                          </m:r>
                        </m:sup>
                      </m:sSup>
                      <m:r>
                        <a:rPr lang="en-US" sz="1800" smtClean="0">
                          <a:latin typeface="Cambria Math" panose="02040503050406030204" pitchFamily="18" charset="0"/>
                        </a:rPr>
                        <m:t>=</m:t>
                      </m:r>
                      <m:d>
                        <m:dPr>
                          <m:begChr m:val="{"/>
                          <m:endChr m:val="}"/>
                          <m:ctrlPr>
                            <a:rPr lang="en-US" sz="1800" i="1" smtClean="0">
                              <a:latin typeface="Cambria Math" panose="02040503050406030204" pitchFamily="18" charset="0"/>
                            </a:rPr>
                          </m:ctrlPr>
                        </m:dPr>
                        <m:e>
                          <m:sSub>
                            <m:sSubPr>
                              <m:ctrlPr>
                                <a:rPr lang="en-US" sz="1800" i="1" smtClean="0">
                                  <a:latin typeface="Cambria Math" panose="02040503050406030204" pitchFamily="18" charset="0"/>
                                </a:rPr>
                              </m:ctrlPr>
                            </m:sSubPr>
                            <m:e>
                              <m:r>
                                <a:rPr lang="en-US" sz="1800" i="1" smtClean="0">
                                  <a:latin typeface="Cambria Math" panose="02040503050406030204" pitchFamily="18" charset="0"/>
                                </a:rPr>
                                <m:t>𝑟</m:t>
                              </m:r>
                            </m:e>
                            <m:sub>
                              <m:r>
                                <a:rPr lang="en-US" sz="1800" i="1" smtClean="0">
                                  <a:latin typeface="Cambria Math" panose="02040503050406030204" pitchFamily="18" charset="0"/>
                                </a:rPr>
                                <m:t>𝑖𝑗𝑘</m:t>
                              </m:r>
                            </m:sub>
                          </m:sSub>
                          <m:r>
                            <a:rPr lang="en-US" sz="1800" smtClean="0">
                              <a:latin typeface="Cambria Math" panose="02040503050406030204" pitchFamily="18" charset="0"/>
                            </a:rPr>
                            <m:t>=</m:t>
                          </m:r>
                          <m:d>
                            <m:dPr>
                              <m:ctrlPr>
                                <a:rPr lang="en-US" sz="1800" i="1" smtClean="0">
                                  <a:latin typeface="Cambria Math" panose="02040503050406030204" pitchFamily="18" charset="0"/>
                                </a:rPr>
                              </m:ctrlPr>
                            </m:dPr>
                            <m:e>
                              <m:sSubSup>
                                <m:sSubSupPr>
                                  <m:ctrlPr>
                                    <a:rPr lang="en-US" sz="1800" i="1" smtClean="0">
                                      <a:latin typeface="Cambria Math" panose="02040503050406030204" pitchFamily="18" charset="0"/>
                                    </a:rPr>
                                  </m:ctrlPr>
                                </m:sSubSupPr>
                                <m:e>
                                  <m:r>
                                    <a:rPr lang="en-US" sz="1800" i="1" smtClean="0">
                                      <a:latin typeface="Cambria Math" panose="02040503050406030204" pitchFamily="18" charset="0"/>
                                    </a:rPr>
                                    <m:t>𝑣</m:t>
                                  </m:r>
                                </m:e>
                                <m:sub>
                                  <m:r>
                                    <a:rPr lang="en-US" sz="1800" i="1" smtClean="0">
                                      <a:latin typeface="Cambria Math" panose="02040503050406030204" pitchFamily="18" charset="0"/>
                                    </a:rPr>
                                    <m:t>𝑖</m:t>
                                  </m:r>
                                </m:sub>
                                <m:sup>
                                  <m:r>
                                    <a:rPr lang="en-US" sz="1800" i="1" smtClean="0">
                                      <a:latin typeface="Cambria Math" panose="02040503050406030204" pitchFamily="18" charset="0"/>
                                    </a:rPr>
                                    <m:t>𝑔</m:t>
                                  </m:r>
                                </m:sup>
                              </m:sSubSup>
                              <m:r>
                                <a:rPr lang="en-US" sz="1800" smtClean="0">
                                  <a:latin typeface="Cambria Math" panose="02040503050406030204" pitchFamily="18" charset="0"/>
                                </a:rPr>
                                <m:t>,</m:t>
                              </m:r>
                              <m:sSubSup>
                                <m:sSubSupPr>
                                  <m:ctrlPr>
                                    <a:rPr lang="en-US" sz="1800" i="1" smtClean="0">
                                      <a:latin typeface="Cambria Math" panose="02040503050406030204" pitchFamily="18" charset="0"/>
                                    </a:rPr>
                                  </m:ctrlPr>
                                </m:sSubSupPr>
                                <m:e>
                                  <m:r>
                                    <a:rPr lang="en-US" sz="1800" i="1" smtClean="0">
                                      <a:latin typeface="Cambria Math" panose="02040503050406030204" pitchFamily="18" charset="0"/>
                                    </a:rPr>
                                    <m:t>𝑣</m:t>
                                  </m:r>
                                </m:e>
                                <m:sub>
                                  <m:r>
                                    <a:rPr lang="en-US" sz="1800" i="1" smtClean="0">
                                      <a:latin typeface="Cambria Math" panose="02040503050406030204" pitchFamily="18" charset="0"/>
                                    </a:rPr>
                                    <m:t>𝑗</m:t>
                                  </m:r>
                                </m:sub>
                                <m:sup>
                                  <m:r>
                                    <a:rPr lang="en-US" sz="1800" i="1" smtClean="0">
                                      <a:latin typeface="Cambria Math" panose="02040503050406030204" pitchFamily="18" charset="0"/>
                                    </a:rPr>
                                    <m:t>𝑔</m:t>
                                  </m:r>
                                </m:sup>
                              </m:sSubSup>
                              <m:r>
                                <a:rPr lang="en-US" sz="1800" smtClean="0">
                                  <a:latin typeface="Cambria Math" panose="02040503050406030204" pitchFamily="18" charset="0"/>
                                </a:rPr>
                                <m:t>,</m:t>
                              </m:r>
                              <m:sSubSup>
                                <m:sSubSupPr>
                                  <m:ctrlPr>
                                    <a:rPr lang="en-US" sz="1800" i="1" smtClean="0">
                                      <a:latin typeface="Cambria Math" panose="02040503050406030204" pitchFamily="18" charset="0"/>
                                    </a:rPr>
                                  </m:ctrlPr>
                                </m:sSubSupPr>
                                <m:e>
                                  <m:r>
                                    <a:rPr lang="en-US" sz="1800" i="1" smtClean="0">
                                      <a:latin typeface="Cambria Math" panose="02040503050406030204" pitchFamily="18" charset="0"/>
                                    </a:rPr>
                                    <m:t>𝑣</m:t>
                                  </m:r>
                                </m:e>
                                <m:sub>
                                  <m:r>
                                    <a:rPr lang="en-US" sz="1800" i="1" smtClean="0">
                                      <a:latin typeface="Cambria Math" panose="02040503050406030204" pitchFamily="18" charset="0"/>
                                    </a:rPr>
                                    <m:t>𝑘</m:t>
                                  </m:r>
                                </m:sub>
                                <m:sup>
                                  <m:r>
                                    <a:rPr lang="en-US" sz="1800" i="1" smtClean="0">
                                      <a:latin typeface="Cambria Math" panose="02040503050406030204" pitchFamily="18" charset="0"/>
                                    </a:rPr>
                                    <m:t>𝑔</m:t>
                                  </m:r>
                                </m:sup>
                              </m:sSubSup>
                            </m:e>
                          </m:d>
                        </m:e>
                      </m:d>
                    </m:oMath>
                  </m:oMathPara>
                </a14:m>
                <a:endParaRPr lang="en-US" sz="1800" dirty="0"/>
              </a:p>
              <a:p>
                <a:pPr marL="91440" indent="0">
                  <a:buFont typeface="Arial"/>
                  <a:buNone/>
                </a:pPr>
                <a:endParaRPr lang="en-US" sz="2400" dirty="0"/>
              </a:p>
              <a:p>
                <a:pPr marL="91440" indent="0">
                  <a:buFont typeface="Arial"/>
                  <a:buNone/>
                </a:pPr>
                <a:endParaRPr lang="en-US" sz="2400" dirty="0"/>
              </a:p>
            </p:txBody>
          </p:sp>
        </mc:Choice>
        <mc:Fallback xmlns="">
          <p:sp>
            <p:nvSpPr>
              <p:cNvPr id="11" name="Content Placeholder 6">
                <a:extLst>
                  <a:ext uri="{FF2B5EF4-FFF2-40B4-BE49-F238E27FC236}">
                    <a16:creationId xmlns:a16="http://schemas.microsoft.com/office/drawing/2014/main" id="{274782C9-33D6-A123-F93A-4A5C1DD54A1B}"/>
                  </a:ext>
                </a:extLst>
              </p:cNvPr>
              <p:cNvSpPr txBox="1">
                <a:spLocks noRot="1" noChangeAspect="1" noMove="1" noResize="1" noEditPoints="1" noAdjustHandles="1" noChangeArrowheads="1" noChangeShapeType="1" noTextEdit="1"/>
              </p:cNvSpPr>
              <p:nvPr/>
            </p:nvSpPr>
            <p:spPr>
              <a:xfrm>
                <a:off x="2071607" y="1280160"/>
                <a:ext cx="4704224" cy="4408487"/>
              </a:xfr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Content Placeholder 7">
                <a:extLst>
                  <a:ext uri="{FF2B5EF4-FFF2-40B4-BE49-F238E27FC236}">
                    <a16:creationId xmlns:a16="http://schemas.microsoft.com/office/drawing/2014/main" id="{87EA4F38-1811-8035-8EE9-33341A4A66BA}"/>
                  </a:ext>
                </a:extLst>
              </p:cNvPr>
              <p:cNvSpPr txBox="1">
                <a:spLocks/>
              </p:cNvSpPr>
              <p:nvPr/>
            </p:nvSpPr>
            <p:spPr>
              <a:xfrm>
                <a:off x="7077456" y="1280160"/>
                <a:ext cx="4474159" cy="4408487"/>
              </a:xfrm>
            </p:spPr>
            <p:txBody>
              <a:bodyPr/>
              <a:lstStyle>
                <a:lvl1pPr marL="342900" indent="-342900" algn="l" defTabSz="914400">
                  <a:spcBef>
                    <a:spcPct val="20000"/>
                  </a:spcBef>
                  <a:buFont typeface="Arial"/>
                  <a:buChar char="•"/>
                  <a:defRPr sz="3200" kern="1200">
                    <a:solidFill>
                      <a:schemeClr val="tx1"/>
                    </a:solidFill>
                    <a:latin typeface="+mn-lt"/>
                    <a:ea typeface="+mn-lt"/>
                    <a:cs typeface="+mn-lt"/>
                  </a:defRPr>
                </a:lvl1pPr>
                <a:lvl2pPr marL="742950" indent="-285750" algn="l" defTabSz="914400">
                  <a:spcBef>
                    <a:spcPct val="20000"/>
                  </a:spcBef>
                  <a:buFont typeface="Arial"/>
                  <a:buChar char="–"/>
                  <a:defRPr sz="2800" kern="1200">
                    <a:solidFill>
                      <a:schemeClr val="tx1"/>
                    </a:solidFill>
                    <a:latin typeface="+mn-lt"/>
                    <a:ea typeface="+mn-lt"/>
                    <a:cs typeface="+mn-lt"/>
                  </a:defRPr>
                </a:lvl2pPr>
                <a:lvl3pPr marL="1143000" indent="-228600" algn="l" defTabSz="914400">
                  <a:spcBef>
                    <a:spcPct val="20000"/>
                  </a:spcBef>
                  <a:buFont typeface="Arial"/>
                  <a:buChar char="•"/>
                  <a:defRPr sz="2400" kern="1200">
                    <a:solidFill>
                      <a:schemeClr val="tx1"/>
                    </a:solidFill>
                    <a:latin typeface="+mn-lt"/>
                    <a:ea typeface="+mn-lt"/>
                    <a:cs typeface="+mn-lt"/>
                  </a:defRPr>
                </a:lvl3pPr>
                <a:lvl4pPr marL="1600200" indent="-228600" algn="l" defTabSz="914400">
                  <a:spcBef>
                    <a:spcPct val="20000"/>
                  </a:spcBef>
                  <a:buFont typeface="Arial"/>
                  <a:buChar char="–"/>
                  <a:defRPr sz="2000" kern="1200">
                    <a:solidFill>
                      <a:schemeClr val="tx1"/>
                    </a:solidFill>
                    <a:latin typeface="+mn-lt"/>
                    <a:ea typeface="+mn-lt"/>
                    <a:cs typeface="+mn-lt"/>
                  </a:defRPr>
                </a:lvl4pPr>
                <a:lvl5pPr marL="2057400" indent="-228600" algn="l" defTabSz="914400">
                  <a:spcBef>
                    <a:spcPct val="20000"/>
                  </a:spcBef>
                  <a:buFont typeface="Arial"/>
                  <a:buChar char="»"/>
                  <a:defRPr sz="2000" kern="1200">
                    <a:solidFill>
                      <a:schemeClr val="tx1"/>
                    </a:solidFill>
                    <a:latin typeface="+mn-lt"/>
                    <a:ea typeface="+mn-lt"/>
                    <a:cs typeface="+mn-lt"/>
                  </a:defRPr>
                </a:lvl5pPr>
                <a:lvl6pPr marL="2514600" indent="-228600" algn="l" defTabSz="914400">
                  <a:spcBef>
                    <a:spcPct val="20000"/>
                  </a:spcBef>
                  <a:buFont typeface="Arial"/>
                  <a:buChar char="•"/>
                  <a:defRPr sz="2000" kern="1200">
                    <a:solidFill>
                      <a:schemeClr val="tx1"/>
                    </a:solidFill>
                    <a:latin typeface="+mn-lt"/>
                    <a:ea typeface="+mn-lt"/>
                    <a:cs typeface="+mn-lt"/>
                  </a:defRPr>
                </a:lvl6pPr>
                <a:lvl7pPr marL="2971800" indent="-228600" algn="l" defTabSz="914400">
                  <a:spcBef>
                    <a:spcPct val="20000"/>
                  </a:spcBef>
                  <a:buFont typeface="Arial"/>
                  <a:buChar char="•"/>
                  <a:defRPr sz="2000" kern="1200">
                    <a:solidFill>
                      <a:schemeClr val="tx1"/>
                    </a:solidFill>
                    <a:latin typeface="+mn-lt"/>
                    <a:ea typeface="+mn-lt"/>
                    <a:cs typeface="+mn-lt"/>
                  </a:defRPr>
                </a:lvl7pPr>
                <a:lvl8pPr marL="3429000" indent="-228600" algn="l" defTabSz="914400">
                  <a:spcBef>
                    <a:spcPct val="20000"/>
                  </a:spcBef>
                  <a:buFont typeface="Arial"/>
                  <a:buChar char="•"/>
                  <a:defRPr sz="2000" kern="1200">
                    <a:solidFill>
                      <a:schemeClr val="tx1"/>
                    </a:solidFill>
                    <a:latin typeface="+mn-lt"/>
                    <a:ea typeface="+mn-lt"/>
                    <a:cs typeface="+mn-lt"/>
                  </a:defRPr>
                </a:lvl8pPr>
                <a:lvl9pPr marL="3886200" indent="-228600" algn="l" defTabSz="914400">
                  <a:spcBef>
                    <a:spcPct val="20000"/>
                  </a:spcBef>
                  <a:buFont typeface="Arial"/>
                  <a:buChar char="•"/>
                  <a:defRPr sz="2000" kern="1200">
                    <a:solidFill>
                      <a:schemeClr val="tx1"/>
                    </a:solidFill>
                    <a:latin typeface="+mn-lt"/>
                    <a:ea typeface="+mn-lt"/>
                    <a:cs typeface="+mn-lt"/>
                  </a:defRPr>
                </a:lvl9pPr>
              </a:lstStyle>
              <a:p>
                <a:pPr>
                  <a:spcAft>
                    <a:spcPts val="1400"/>
                  </a:spcAft>
                  <a:buSzPct val="100000"/>
                </a:pPr>
                <a:r>
                  <a:rPr lang="en-US" sz="1800" b="1" dirty="0">
                    <a:solidFill>
                      <a:srgbClr val="231F20"/>
                    </a:solidFill>
                    <a:latin typeface="Calibri" pitchFamily="34" charset="0"/>
                    <a:ea typeface="Calibri" pitchFamily="34" charset="-122"/>
                    <a:cs typeface="Calibri" pitchFamily="34" charset="-120"/>
                  </a:rPr>
                  <a:t>Demand examples</a:t>
                </a:r>
              </a:p>
              <a:p>
                <a:pPr marL="685800" lvl="1" indent="-342900">
                  <a:lnSpc>
                    <a:spcPct val="105000"/>
                  </a:lnSpc>
                  <a:spcBef>
                    <a:spcPts val="0"/>
                  </a:spcBef>
                  <a:spcAft>
                    <a:spcPts val="1400"/>
                  </a:spcAft>
                  <a:buSzPct val="100000"/>
                  <a:buFont typeface="Candara"/>
                  <a:buChar char="–"/>
                </a:pPr>
                <a:r>
                  <a:rPr lang="en-US" sz="1600" dirty="0">
                    <a:solidFill>
                      <a:srgbClr val="58595B"/>
                    </a:solidFill>
                    <a:latin typeface="Calibri" pitchFamily="34" charset="0"/>
                    <a:ea typeface="Calibri" pitchFamily="34" charset="-122"/>
                    <a:cs typeface="Calibri" pitchFamily="34" charset="-120"/>
                  </a:rPr>
                  <a:t>Bell demand </a:t>
                </a:r>
                <a14:m>
                  <m:oMath xmlns:m="http://schemas.openxmlformats.org/officeDocument/2006/math">
                    <m:r>
                      <a:rPr lang="en-US" sz="1600">
                        <a:solidFill>
                          <a:srgbClr val="58595B"/>
                        </a:solidFill>
                        <a:latin typeface="Cambria Math" panose="02040503050406030204" pitchFamily="18" charset="0"/>
                        <a:ea typeface="Calibri" pitchFamily="34" charset="-122"/>
                        <a:cs typeface="Calibri" pitchFamily="34" charset="-120"/>
                      </a:rPr>
                      <m:t>𝑑</m:t>
                    </m:r>
                  </m:oMath>
                </a14:m>
                <a:r>
                  <a:rPr lang="en-US" sz="1600" dirty="0">
                    <a:solidFill>
                      <a:srgbClr val="58595B"/>
                    </a:solidFill>
                    <a:latin typeface="Calibri" pitchFamily="34" charset="0"/>
                    <a:ea typeface="Calibri" pitchFamily="34" charset="-122"/>
                    <a:cs typeface="Calibri" pitchFamily="34" charset="-120"/>
                  </a:rPr>
                  <a:t>: two terminals </a:t>
                </a:r>
                <a14:m>
                  <m:oMath xmlns:m="http://schemas.openxmlformats.org/officeDocument/2006/math">
                    <m:r>
                      <a:rPr lang="en-US" sz="1600">
                        <a:solidFill>
                          <a:srgbClr val="58595B"/>
                        </a:solidFill>
                        <a:latin typeface="Cambria Math" panose="02040503050406030204" pitchFamily="18" charset="0"/>
                        <a:ea typeface="Calibri" pitchFamily="34" charset="-122"/>
                        <a:cs typeface="Calibri" pitchFamily="34" charset="-120"/>
                      </a:rPr>
                      <m:t>𝑖</m:t>
                    </m:r>
                  </m:oMath>
                </a14:m>
                <a:r>
                  <a:rPr lang="en-US" sz="1600" dirty="0">
                    <a:solidFill>
                      <a:srgbClr val="58595B"/>
                    </a:solidFill>
                    <a:latin typeface="Calibri" pitchFamily="34" charset="0"/>
                    <a:ea typeface="Calibri" pitchFamily="34" charset="-122"/>
                    <a:cs typeface="Calibri" pitchFamily="34" charset="-120"/>
                  </a:rPr>
                  <a:t> and </a:t>
                </a:r>
                <a14:m>
                  <m:oMath xmlns:m="http://schemas.openxmlformats.org/officeDocument/2006/math">
                    <m:r>
                      <a:rPr lang="en-US" sz="1600">
                        <a:solidFill>
                          <a:srgbClr val="58595B"/>
                        </a:solidFill>
                        <a:latin typeface="Cambria Math" panose="02040503050406030204" pitchFamily="18" charset="0"/>
                        <a:ea typeface="Calibri" pitchFamily="34" charset="-122"/>
                        <a:cs typeface="Calibri" pitchFamily="34" charset="-120"/>
                      </a:rPr>
                      <m:t>𝑗</m:t>
                    </m:r>
                  </m:oMath>
                </a14:m>
                <a:endParaRPr lang="en-US" sz="1600" dirty="0">
                  <a:solidFill>
                    <a:srgbClr val="58595B"/>
                  </a:solidFill>
                  <a:latin typeface="Calibri" pitchFamily="34" charset="0"/>
                  <a:ea typeface="Calibri" pitchFamily="34" charset="-122"/>
                  <a:cs typeface="Calibri" pitchFamily="34" charset="-120"/>
                </a:endParaRPr>
              </a:p>
              <a:p>
                <a:pPr lvl="1"/>
                <a:endParaRPr lang="en-US" sz="2400" dirty="0"/>
              </a:p>
              <a:p>
                <a:pPr marL="457200" lvl="1" indent="0">
                  <a:buNone/>
                </a:pPr>
                <a:endParaRPr lang="en-US" sz="2400" dirty="0"/>
              </a:p>
              <a:p>
                <a:pPr lvl="1"/>
                <a:endParaRPr lang="en-US" sz="2400" dirty="0"/>
              </a:p>
              <a:p>
                <a:pPr marL="685800" lvl="1" indent="-342900">
                  <a:lnSpc>
                    <a:spcPct val="105000"/>
                  </a:lnSpc>
                  <a:spcBef>
                    <a:spcPts val="0"/>
                  </a:spcBef>
                  <a:spcAft>
                    <a:spcPts val="1400"/>
                  </a:spcAft>
                  <a:buSzPct val="100000"/>
                  <a:buFont typeface="Candara"/>
                  <a:buChar char="–"/>
                </a:pPr>
                <a:r>
                  <a:rPr lang="en-US" sz="1600" dirty="0">
                    <a:solidFill>
                      <a:srgbClr val="58595B"/>
                    </a:solidFill>
                    <a:latin typeface="Calibri" pitchFamily="34" charset="0"/>
                    <a:ea typeface="Calibri" pitchFamily="34" charset="-122"/>
                    <a:cs typeface="Calibri" pitchFamily="34" charset="-120"/>
                  </a:rPr>
                  <a:t>GHZ demand </a:t>
                </a:r>
                <a14:m>
                  <m:oMath xmlns:m="http://schemas.openxmlformats.org/officeDocument/2006/math">
                    <m:r>
                      <a:rPr lang="en-US" sz="1600">
                        <a:solidFill>
                          <a:srgbClr val="58595B"/>
                        </a:solidFill>
                        <a:latin typeface="Cambria Math" panose="02040503050406030204" pitchFamily="18" charset="0"/>
                        <a:ea typeface="Calibri" pitchFamily="34" charset="-122"/>
                        <a:cs typeface="Calibri" pitchFamily="34" charset="-120"/>
                      </a:rPr>
                      <m:t>𝑟</m:t>
                    </m:r>
                  </m:oMath>
                </a14:m>
                <a:r>
                  <a:rPr lang="en-US" sz="1600" dirty="0">
                    <a:solidFill>
                      <a:srgbClr val="58595B"/>
                    </a:solidFill>
                    <a:latin typeface="Calibri" pitchFamily="34" charset="0"/>
                    <a:ea typeface="Calibri" pitchFamily="34" charset="-122"/>
                    <a:cs typeface="Calibri" pitchFamily="34" charset="-120"/>
                  </a:rPr>
                  <a:t>: terminal set</a:t>
                </a:r>
                <a14:m>
                  <m:oMath xmlns:m="http://schemas.openxmlformats.org/officeDocument/2006/math">
                    <m:r>
                      <a:rPr lang="en-US" sz="1600">
                        <a:solidFill>
                          <a:srgbClr val="58595B"/>
                        </a:solidFill>
                        <a:latin typeface="Cambria Math" panose="02040503050406030204" pitchFamily="18" charset="0"/>
                        <a:ea typeface="Calibri" pitchFamily="34" charset="-122"/>
                        <a:cs typeface="Calibri" pitchFamily="34" charset="-120"/>
                      </a:rPr>
                      <m:t> </m:t>
                    </m:r>
                    <m:r>
                      <a:rPr lang="en-US" sz="1600">
                        <a:solidFill>
                          <a:srgbClr val="58595B"/>
                        </a:solidFill>
                        <a:latin typeface="Cambria Math" panose="02040503050406030204" pitchFamily="18" charset="0"/>
                        <a:ea typeface="Calibri" pitchFamily="34" charset="-122"/>
                        <a:cs typeface="Calibri" pitchFamily="34" charset="-120"/>
                      </a:rPr>
                      <m:t>𝑇</m:t>
                    </m:r>
                    <m:d>
                      <m:dPr>
                        <m:ctrlPr>
                          <a:rPr lang="en-US" sz="1600" i="1">
                            <a:solidFill>
                              <a:srgbClr val="58595B"/>
                            </a:solidFill>
                            <a:latin typeface="Cambria Math" panose="02040503050406030204" pitchFamily="18" charset="0"/>
                            <a:ea typeface="Calibri" pitchFamily="34" charset="-122"/>
                            <a:cs typeface="Calibri" pitchFamily="34" charset="-120"/>
                          </a:rPr>
                        </m:ctrlPr>
                      </m:dPr>
                      <m:e>
                        <m:r>
                          <a:rPr lang="en-US" sz="1600">
                            <a:solidFill>
                              <a:srgbClr val="58595B"/>
                            </a:solidFill>
                            <a:latin typeface="Cambria Math" panose="02040503050406030204" pitchFamily="18" charset="0"/>
                            <a:ea typeface="Calibri" pitchFamily="34" charset="-122"/>
                            <a:cs typeface="Calibri" pitchFamily="34" charset="-120"/>
                          </a:rPr>
                          <m:t>𝑟</m:t>
                        </m:r>
                      </m:e>
                    </m:d>
                    <m:r>
                      <a:rPr lang="en-US" sz="1600">
                        <a:solidFill>
                          <a:srgbClr val="58595B"/>
                        </a:solidFill>
                        <a:latin typeface="Cambria Math" panose="02040503050406030204" pitchFamily="18" charset="0"/>
                        <a:ea typeface="Calibri" pitchFamily="34" charset="-122"/>
                        <a:cs typeface="Calibri" pitchFamily="34" charset="-120"/>
                      </a:rPr>
                      <m:t>={</m:t>
                    </m:r>
                    <m:sSubSup>
                      <m:sSubSupPr>
                        <m:ctrlPr>
                          <a:rPr lang="en-US" sz="1600" i="1">
                            <a:solidFill>
                              <a:srgbClr val="58595B"/>
                            </a:solidFill>
                            <a:latin typeface="Cambria Math" panose="02040503050406030204" pitchFamily="18" charset="0"/>
                            <a:ea typeface="Calibri" pitchFamily="34" charset="-122"/>
                            <a:cs typeface="Calibri" pitchFamily="34" charset="-120"/>
                          </a:rPr>
                        </m:ctrlPr>
                      </m:sSubSupPr>
                      <m:e>
                        <m:r>
                          <a:rPr lang="en-US" sz="1600">
                            <a:solidFill>
                              <a:srgbClr val="58595B"/>
                            </a:solidFill>
                            <a:latin typeface="Cambria Math" panose="02040503050406030204" pitchFamily="18" charset="0"/>
                            <a:ea typeface="Calibri" pitchFamily="34" charset="-122"/>
                            <a:cs typeface="Calibri" pitchFamily="34" charset="-120"/>
                          </a:rPr>
                          <m:t>𝑣</m:t>
                        </m:r>
                      </m:e>
                      <m:sub>
                        <m:r>
                          <a:rPr lang="en-US" sz="1600">
                            <a:solidFill>
                              <a:srgbClr val="58595B"/>
                            </a:solidFill>
                            <a:latin typeface="Cambria Math" panose="02040503050406030204" pitchFamily="18" charset="0"/>
                            <a:ea typeface="Calibri" pitchFamily="34" charset="-122"/>
                            <a:cs typeface="Calibri" pitchFamily="34" charset="-120"/>
                          </a:rPr>
                          <m:t>𝑖</m:t>
                        </m:r>
                      </m:sub>
                      <m:sup>
                        <m:r>
                          <a:rPr lang="en-US" sz="1600">
                            <a:solidFill>
                              <a:srgbClr val="58595B"/>
                            </a:solidFill>
                            <a:latin typeface="Cambria Math" panose="02040503050406030204" pitchFamily="18" charset="0"/>
                            <a:ea typeface="Calibri" pitchFamily="34" charset="-122"/>
                            <a:cs typeface="Calibri" pitchFamily="34" charset="-120"/>
                          </a:rPr>
                          <m:t>𝑔</m:t>
                        </m:r>
                      </m:sup>
                    </m:sSubSup>
                    <m:r>
                      <a:rPr lang="en-US" sz="1600">
                        <a:solidFill>
                          <a:srgbClr val="58595B"/>
                        </a:solidFill>
                        <a:latin typeface="Cambria Math" panose="02040503050406030204" pitchFamily="18" charset="0"/>
                        <a:ea typeface="Calibri" pitchFamily="34" charset="-122"/>
                        <a:cs typeface="Calibri" pitchFamily="34" charset="-120"/>
                      </a:rPr>
                      <m:t>,</m:t>
                    </m:r>
                    <m:sSubSup>
                      <m:sSubSupPr>
                        <m:ctrlPr>
                          <a:rPr lang="en-US" sz="1600" i="1">
                            <a:solidFill>
                              <a:srgbClr val="58595B"/>
                            </a:solidFill>
                            <a:latin typeface="Cambria Math" panose="02040503050406030204" pitchFamily="18" charset="0"/>
                            <a:ea typeface="Calibri" pitchFamily="34" charset="-122"/>
                            <a:cs typeface="Calibri" pitchFamily="34" charset="-120"/>
                          </a:rPr>
                        </m:ctrlPr>
                      </m:sSubSupPr>
                      <m:e>
                        <m:r>
                          <a:rPr lang="en-US" sz="1600">
                            <a:solidFill>
                              <a:srgbClr val="58595B"/>
                            </a:solidFill>
                            <a:latin typeface="Cambria Math" panose="02040503050406030204" pitchFamily="18" charset="0"/>
                            <a:ea typeface="Calibri" pitchFamily="34" charset="-122"/>
                            <a:cs typeface="Calibri" pitchFamily="34" charset="-120"/>
                          </a:rPr>
                          <m:t>𝑣</m:t>
                        </m:r>
                      </m:e>
                      <m:sub>
                        <m:r>
                          <a:rPr lang="en-US" sz="1600">
                            <a:solidFill>
                              <a:srgbClr val="58595B"/>
                            </a:solidFill>
                            <a:latin typeface="Cambria Math" panose="02040503050406030204" pitchFamily="18" charset="0"/>
                            <a:ea typeface="Calibri" pitchFamily="34" charset="-122"/>
                            <a:cs typeface="Calibri" pitchFamily="34" charset="-120"/>
                          </a:rPr>
                          <m:t>𝑗</m:t>
                        </m:r>
                      </m:sub>
                      <m:sup>
                        <m:r>
                          <a:rPr lang="en-US" sz="1600">
                            <a:solidFill>
                              <a:srgbClr val="58595B"/>
                            </a:solidFill>
                            <a:latin typeface="Cambria Math" panose="02040503050406030204" pitchFamily="18" charset="0"/>
                            <a:ea typeface="Calibri" pitchFamily="34" charset="-122"/>
                            <a:cs typeface="Calibri" pitchFamily="34" charset="-120"/>
                          </a:rPr>
                          <m:t>𝑔</m:t>
                        </m:r>
                      </m:sup>
                    </m:sSubSup>
                    <m:r>
                      <a:rPr lang="en-US" sz="1600">
                        <a:solidFill>
                          <a:srgbClr val="58595B"/>
                        </a:solidFill>
                        <a:latin typeface="Cambria Math" panose="02040503050406030204" pitchFamily="18" charset="0"/>
                        <a:ea typeface="Calibri" pitchFamily="34" charset="-122"/>
                        <a:cs typeface="Calibri" pitchFamily="34" charset="-120"/>
                      </a:rPr>
                      <m:t>,</m:t>
                    </m:r>
                    <m:sSubSup>
                      <m:sSubSupPr>
                        <m:ctrlPr>
                          <a:rPr lang="en-US" sz="1600" i="1">
                            <a:solidFill>
                              <a:srgbClr val="58595B"/>
                            </a:solidFill>
                            <a:latin typeface="Cambria Math" panose="02040503050406030204" pitchFamily="18" charset="0"/>
                            <a:ea typeface="Calibri" pitchFamily="34" charset="-122"/>
                            <a:cs typeface="Calibri" pitchFamily="34" charset="-120"/>
                          </a:rPr>
                        </m:ctrlPr>
                      </m:sSubSupPr>
                      <m:e>
                        <m:r>
                          <a:rPr lang="en-US" sz="1600">
                            <a:solidFill>
                              <a:srgbClr val="58595B"/>
                            </a:solidFill>
                            <a:latin typeface="Cambria Math" panose="02040503050406030204" pitchFamily="18" charset="0"/>
                            <a:ea typeface="Calibri" pitchFamily="34" charset="-122"/>
                            <a:cs typeface="Calibri" pitchFamily="34" charset="-120"/>
                          </a:rPr>
                          <m:t>𝑣</m:t>
                        </m:r>
                      </m:e>
                      <m:sub>
                        <m:r>
                          <a:rPr lang="en-US" sz="1600">
                            <a:solidFill>
                              <a:srgbClr val="58595B"/>
                            </a:solidFill>
                            <a:latin typeface="Cambria Math" panose="02040503050406030204" pitchFamily="18" charset="0"/>
                            <a:ea typeface="Calibri" pitchFamily="34" charset="-122"/>
                            <a:cs typeface="Calibri" pitchFamily="34" charset="-120"/>
                          </a:rPr>
                          <m:t>𝑘</m:t>
                        </m:r>
                      </m:sub>
                      <m:sup>
                        <m:r>
                          <a:rPr lang="en-US" sz="1600">
                            <a:solidFill>
                              <a:srgbClr val="58595B"/>
                            </a:solidFill>
                            <a:latin typeface="Cambria Math" panose="02040503050406030204" pitchFamily="18" charset="0"/>
                            <a:ea typeface="Calibri" pitchFamily="34" charset="-122"/>
                            <a:cs typeface="Calibri" pitchFamily="34" charset="-120"/>
                          </a:rPr>
                          <m:t>𝑔</m:t>
                        </m:r>
                      </m:sup>
                    </m:sSubSup>
                    <m:r>
                      <a:rPr lang="en-US" sz="1600">
                        <a:solidFill>
                          <a:srgbClr val="58595B"/>
                        </a:solidFill>
                        <a:latin typeface="Cambria Math" panose="02040503050406030204" pitchFamily="18" charset="0"/>
                        <a:ea typeface="Calibri" pitchFamily="34" charset="-122"/>
                        <a:cs typeface="Calibri" pitchFamily="34" charset="-120"/>
                      </a:rPr>
                      <m:t>}</m:t>
                    </m:r>
                  </m:oMath>
                </a14:m>
                <a:endParaRPr lang="en-US" sz="1600" dirty="0">
                  <a:solidFill>
                    <a:srgbClr val="58595B"/>
                  </a:solidFill>
                  <a:latin typeface="Calibri" pitchFamily="34" charset="0"/>
                  <a:ea typeface="Calibri" pitchFamily="34" charset="-122"/>
                  <a:cs typeface="Calibri" pitchFamily="34" charset="-120"/>
                </a:endParaRPr>
              </a:p>
              <a:p>
                <a:pPr lvl="1"/>
                <a:endParaRPr lang="en-US" sz="2000" dirty="0"/>
              </a:p>
            </p:txBody>
          </p:sp>
        </mc:Choice>
        <mc:Fallback xmlns="">
          <p:sp>
            <p:nvSpPr>
              <p:cNvPr id="12" name="Content Placeholder 7">
                <a:extLst>
                  <a:ext uri="{FF2B5EF4-FFF2-40B4-BE49-F238E27FC236}">
                    <a16:creationId xmlns:a16="http://schemas.microsoft.com/office/drawing/2014/main" id="{87EA4F38-1811-8035-8EE9-33341A4A66BA}"/>
                  </a:ext>
                </a:extLst>
              </p:cNvPr>
              <p:cNvSpPr txBox="1">
                <a:spLocks noRot="1" noChangeAspect="1" noMove="1" noResize="1" noEditPoints="1" noAdjustHandles="1" noChangeArrowheads="1" noChangeShapeType="1" noTextEdit="1"/>
              </p:cNvSpPr>
              <p:nvPr/>
            </p:nvSpPr>
            <p:spPr>
              <a:xfrm>
                <a:off x="7077456" y="1280160"/>
                <a:ext cx="4474159" cy="4408487"/>
              </a:xfrm>
              <a:blipFill>
                <a:blip r:embed="rId4"/>
                <a:stretch>
                  <a:fillRect/>
                </a:stretch>
              </a:blipFill>
            </p:spPr>
            <p:txBody>
              <a:bodyPr/>
              <a:lstStyle/>
              <a:p>
                <a:r>
                  <a:rPr lang="en-US">
                    <a:noFill/>
                  </a:rPr>
                  <a:t> </a:t>
                </a:r>
              </a:p>
            </p:txBody>
          </p:sp>
        </mc:Fallback>
      </mc:AlternateContent>
      <p:grpSp>
        <p:nvGrpSpPr>
          <p:cNvPr id="13" name="Group 12">
            <a:extLst>
              <a:ext uri="{FF2B5EF4-FFF2-40B4-BE49-F238E27FC236}">
                <a16:creationId xmlns:a16="http://schemas.microsoft.com/office/drawing/2014/main" id="{BA92841B-E2EB-C4F1-5514-53F7FCFF8B12}"/>
              </a:ext>
            </a:extLst>
          </p:cNvPr>
          <p:cNvGrpSpPr/>
          <p:nvPr/>
        </p:nvGrpSpPr>
        <p:grpSpPr>
          <a:xfrm>
            <a:off x="8339455" y="2341186"/>
            <a:ext cx="2798064" cy="667512"/>
            <a:chOff x="7150608" y="2350008"/>
            <a:chExt cx="2798064" cy="667512"/>
          </a:xfrm>
        </p:grpSpPr>
        <p:cxnSp>
          <p:nvCxnSpPr>
            <p:cNvPr id="14" name="Connector 17">
              <a:extLst>
                <a:ext uri="{FF2B5EF4-FFF2-40B4-BE49-F238E27FC236}">
                  <a16:creationId xmlns:a16="http://schemas.microsoft.com/office/drawing/2014/main" id="{73B022FF-AE30-86F5-AC9F-8974F93E0ACB}"/>
                </a:ext>
              </a:extLst>
            </p:cNvPr>
            <p:cNvCxnSpPr/>
            <p:nvPr/>
          </p:nvCxnSpPr>
          <p:spPr>
            <a:xfrm>
              <a:off x="7315200" y="2514600"/>
              <a:ext cx="2468880" cy="0"/>
            </a:xfrm>
            <a:prstGeom prst="line">
              <a:avLst/>
            </a:prstGeom>
            <a:ln w="19050">
              <a:solidFill>
                <a:srgbClr val="BA4A38"/>
              </a:solidFill>
            </a:ln>
          </p:spPr>
          <p:style>
            <a:lnRef idx="2">
              <a:schemeClr val="accent1"/>
            </a:lnRef>
            <a:fillRef idx="0">
              <a:schemeClr val="accent1"/>
            </a:fillRef>
            <a:effectRef idx="1">
              <a:schemeClr val="accent1"/>
            </a:effectRef>
            <a:fontRef idx="minor">
              <a:schemeClr val="tx1"/>
            </a:fontRef>
          </p:style>
        </p:cxnSp>
        <p:sp>
          <p:nvSpPr>
            <p:cNvPr id="15" name="Oval 14">
              <a:extLst>
                <a:ext uri="{FF2B5EF4-FFF2-40B4-BE49-F238E27FC236}">
                  <a16:creationId xmlns:a16="http://schemas.microsoft.com/office/drawing/2014/main" id="{06FE3AA8-A6BA-6A2C-1E6D-7036F6897A05}"/>
                </a:ext>
              </a:extLst>
            </p:cNvPr>
            <p:cNvSpPr/>
            <p:nvPr/>
          </p:nvSpPr>
          <p:spPr>
            <a:xfrm>
              <a:off x="7150608" y="2350008"/>
              <a:ext cx="329184" cy="329184"/>
            </a:xfrm>
            <a:prstGeom prst="ellipse">
              <a:avLst/>
            </a:prstGeom>
            <a:solidFill>
              <a:srgbClr val="E6F4FC"/>
            </a:solidFill>
            <a:ln w="13970">
              <a:solidFill>
                <a:srgbClr val="4682A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noProof="0" err="1">
                  <a:solidFill>
                    <a:srgbClr val="202020"/>
                  </a:solidFill>
                  <a:latin typeface="Candara"/>
                </a:rPr>
                <a:t>i</a:t>
              </a:r>
              <a:endParaRPr lang="en-US" sz="1000" noProof="0">
                <a:solidFill>
                  <a:srgbClr val="202020"/>
                </a:solidFill>
                <a:latin typeface="Candara"/>
              </a:endParaRPr>
            </a:p>
          </p:txBody>
        </p:sp>
        <p:sp>
          <p:nvSpPr>
            <p:cNvPr id="16" name="Oval 15">
              <a:extLst>
                <a:ext uri="{FF2B5EF4-FFF2-40B4-BE49-F238E27FC236}">
                  <a16:creationId xmlns:a16="http://schemas.microsoft.com/office/drawing/2014/main" id="{1DB4F17D-77E0-23F3-50E5-6B701494BB89}"/>
                </a:ext>
              </a:extLst>
            </p:cNvPr>
            <p:cNvSpPr/>
            <p:nvPr/>
          </p:nvSpPr>
          <p:spPr>
            <a:xfrm>
              <a:off x="9619488" y="2350008"/>
              <a:ext cx="329184" cy="329184"/>
            </a:xfrm>
            <a:prstGeom prst="ellipse">
              <a:avLst/>
            </a:prstGeom>
            <a:solidFill>
              <a:srgbClr val="E6F4FC"/>
            </a:solidFill>
            <a:ln w="13970">
              <a:solidFill>
                <a:srgbClr val="4682A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noProof="0">
                  <a:solidFill>
                    <a:srgbClr val="202020"/>
                  </a:solidFill>
                  <a:latin typeface="Candara"/>
                </a:rPr>
                <a:t>j</a:t>
              </a:r>
            </a:p>
          </p:txBody>
        </p:sp>
        <p:sp>
          <p:nvSpPr>
            <p:cNvPr id="17" name="TextBox 16">
              <a:extLst>
                <a:ext uri="{FF2B5EF4-FFF2-40B4-BE49-F238E27FC236}">
                  <a16:creationId xmlns:a16="http://schemas.microsoft.com/office/drawing/2014/main" id="{78ABF22A-10EA-720C-9AF2-7EB9E49B92FC}"/>
                </a:ext>
              </a:extLst>
            </p:cNvPr>
            <p:cNvSpPr txBox="1"/>
            <p:nvPr/>
          </p:nvSpPr>
          <p:spPr>
            <a:xfrm>
              <a:off x="7818120" y="2788920"/>
              <a:ext cx="1645920" cy="228600"/>
            </a:xfrm>
            <a:prstGeom prst="rect">
              <a:avLst/>
            </a:prstGeom>
            <a:noFill/>
          </p:spPr>
          <p:txBody>
            <a:bodyPr wrap="square" anchor="t">
              <a:spAutoFit/>
            </a:bodyPr>
            <a:lstStyle/>
            <a:p>
              <a:pPr algn="ctr"/>
              <a:r>
                <a:rPr lang="en-US" sz="1100" b="0" noProof="0">
                  <a:solidFill>
                    <a:srgbClr val="5A5A5A"/>
                  </a:solidFill>
                  <a:latin typeface="Candara"/>
                </a:rPr>
                <a:t>one Bell-pair service</a:t>
              </a:r>
            </a:p>
          </p:txBody>
        </p:sp>
      </p:grpSp>
      <p:grpSp>
        <p:nvGrpSpPr>
          <p:cNvPr id="18" name="Group 17">
            <a:extLst>
              <a:ext uri="{FF2B5EF4-FFF2-40B4-BE49-F238E27FC236}">
                <a16:creationId xmlns:a16="http://schemas.microsoft.com/office/drawing/2014/main" id="{B60CCFBE-BFF1-3BB2-C98F-C6D45F2D82CD}"/>
              </a:ext>
            </a:extLst>
          </p:cNvPr>
          <p:cNvGrpSpPr/>
          <p:nvPr/>
        </p:nvGrpSpPr>
        <p:grpSpPr>
          <a:xfrm>
            <a:off x="8513191" y="3993529"/>
            <a:ext cx="2340864" cy="1618488"/>
            <a:chOff x="7379208" y="3752088"/>
            <a:chExt cx="2340864" cy="1618488"/>
          </a:xfrm>
        </p:grpSpPr>
        <p:cxnSp>
          <p:nvCxnSpPr>
            <p:cNvPr id="19" name="Connector 22">
              <a:extLst>
                <a:ext uri="{FF2B5EF4-FFF2-40B4-BE49-F238E27FC236}">
                  <a16:creationId xmlns:a16="http://schemas.microsoft.com/office/drawing/2014/main" id="{510A6BDB-2E83-FD7E-1BFC-66E39FBA57AA}"/>
                </a:ext>
              </a:extLst>
            </p:cNvPr>
            <p:cNvCxnSpPr/>
            <p:nvPr/>
          </p:nvCxnSpPr>
          <p:spPr>
            <a:xfrm flipH="1">
              <a:off x="7543800" y="4465320"/>
              <a:ext cx="1005840" cy="502920"/>
            </a:xfrm>
            <a:prstGeom prst="line">
              <a:avLst/>
            </a:prstGeom>
            <a:ln w="19050">
              <a:solidFill>
                <a:srgbClr val="209DA6"/>
              </a:solidFill>
            </a:ln>
          </p:spPr>
          <p:style>
            <a:lnRef idx="2">
              <a:schemeClr val="accent1"/>
            </a:lnRef>
            <a:fillRef idx="0">
              <a:schemeClr val="accent1"/>
            </a:fillRef>
            <a:effectRef idx="1">
              <a:schemeClr val="accent1"/>
            </a:effectRef>
            <a:fontRef idx="minor">
              <a:schemeClr val="tx1"/>
            </a:fontRef>
          </p:style>
        </p:cxnSp>
        <p:cxnSp>
          <p:nvCxnSpPr>
            <p:cNvPr id="20" name="Connector 23">
              <a:extLst>
                <a:ext uri="{FF2B5EF4-FFF2-40B4-BE49-F238E27FC236}">
                  <a16:creationId xmlns:a16="http://schemas.microsoft.com/office/drawing/2014/main" id="{C7E3709F-7826-69AA-7222-3E4092E609BD}"/>
                </a:ext>
              </a:extLst>
            </p:cNvPr>
            <p:cNvCxnSpPr/>
            <p:nvPr/>
          </p:nvCxnSpPr>
          <p:spPr>
            <a:xfrm>
              <a:off x="8549640" y="4465320"/>
              <a:ext cx="1005840" cy="502920"/>
            </a:xfrm>
            <a:prstGeom prst="line">
              <a:avLst/>
            </a:prstGeom>
            <a:ln w="19050">
              <a:solidFill>
                <a:srgbClr val="209DA6"/>
              </a:solidFill>
            </a:ln>
          </p:spPr>
          <p:style>
            <a:lnRef idx="2">
              <a:schemeClr val="accent1"/>
            </a:lnRef>
            <a:fillRef idx="0">
              <a:schemeClr val="accent1"/>
            </a:fillRef>
            <a:effectRef idx="1">
              <a:schemeClr val="accent1"/>
            </a:effectRef>
            <a:fontRef idx="minor">
              <a:schemeClr val="tx1"/>
            </a:fontRef>
          </p:style>
        </p:cxnSp>
        <p:cxnSp>
          <p:nvCxnSpPr>
            <p:cNvPr id="21" name="Connector 24">
              <a:extLst>
                <a:ext uri="{FF2B5EF4-FFF2-40B4-BE49-F238E27FC236}">
                  <a16:creationId xmlns:a16="http://schemas.microsoft.com/office/drawing/2014/main" id="{8DDBEC54-F5BC-277E-AEEC-3C9BB0B9FCBA}"/>
                </a:ext>
              </a:extLst>
            </p:cNvPr>
            <p:cNvCxnSpPr/>
            <p:nvPr/>
          </p:nvCxnSpPr>
          <p:spPr>
            <a:xfrm flipV="1">
              <a:off x="8549640" y="3916680"/>
              <a:ext cx="0" cy="548640"/>
            </a:xfrm>
            <a:prstGeom prst="line">
              <a:avLst/>
            </a:prstGeom>
            <a:ln w="19050">
              <a:solidFill>
                <a:srgbClr val="209DA6"/>
              </a:solidFill>
            </a:ln>
          </p:spPr>
          <p:style>
            <a:lnRef idx="2">
              <a:schemeClr val="accent1"/>
            </a:lnRef>
            <a:fillRef idx="0">
              <a:schemeClr val="accent1"/>
            </a:fillRef>
            <a:effectRef idx="1">
              <a:schemeClr val="accent1"/>
            </a:effectRef>
            <a:fontRef idx="minor">
              <a:schemeClr val="tx1"/>
            </a:fontRef>
          </p:style>
        </p:cxnSp>
        <p:sp>
          <p:nvSpPr>
            <p:cNvPr id="22" name="Oval 21">
              <a:extLst>
                <a:ext uri="{FF2B5EF4-FFF2-40B4-BE49-F238E27FC236}">
                  <a16:creationId xmlns:a16="http://schemas.microsoft.com/office/drawing/2014/main" id="{C5AD5862-5381-46EE-6D22-6F037F8A7D7C}"/>
                </a:ext>
              </a:extLst>
            </p:cNvPr>
            <p:cNvSpPr/>
            <p:nvPr/>
          </p:nvSpPr>
          <p:spPr>
            <a:xfrm>
              <a:off x="8385048" y="3752088"/>
              <a:ext cx="329184" cy="329184"/>
            </a:xfrm>
            <a:prstGeom prst="ellipse">
              <a:avLst/>
            </a:prstGeom>
            <a:solidFill>
              <a:srgbClr val="E6F4FC"/>
            </a:solidFill>
            <a:ln w="13970">
              <a:solidFill>
                <a:srgbClr val="4682A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noProof="0" err="1">
                  <a:solidFill>
                    <a:srgbClr val="202020"/>
                  </a:solidFill>
                  <a:latin typeface="Candara"/>
                </a:rPr>
                <a:t>i</a:t>
              </a:r>
              <a:endParaRPr lang="en-US" sz="1000" noProof="0">
                <a:solidFill>
                  <a:srgbClr val="202020"/>
                </a:solidFill>
                <a:latin typeface="Candara"/>
              </a:endParaRPr>
            </a:p>
          </p:txBody>
        </p:sp>
        <p:sp>
          <p:nvSpPr>
            <p:cNvPr id="23" name="Oval 22">
              <a:extLst>
                <a:ext uri="{FF2B5EF4-FFF2-40B4-BE49-F238E27FC236}">
                  <a16:creationId xmlns:a16="http://schemas.microsoft.com/office/drawing/2014/main" id="{B744F459-FC55-E6F9-B5ED-D32631F8C078}"/>
                </a:ext>
              </a:extLst>
            </p:cNvPr>
            <p:cNvSpPr/>
            <p:nvPr/>
          </p:nvSpPr>
          <p:spPr>
            <a:xfrm>
              <a:off x="7379208" y="4803648"/>
              <a:ext cx="329184" cy="329184"/>
            </a:xfrm>
            <a:prstGeom prst="ellipse">
              <a:avLst/>
            </a:prstGeom>
            <a:solidFill>
              <a:srgbClr val="E6F4FC"/>
            </a:solidFill>
            <a:ln w="13970">
              <a:solidFill>
                <a:srgbClr val="4682A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noProof="0">
                  <a:solidFill>
                    <a:srgbClr val="202020"/>
                  </a:solidFill>
                  <a:latin typeface="Candara"/>
                </a:rPr>
                <a:t>j</a:t>
              </a:r>
            </a:p>
          </p:txBody>
        </p:sp>
        <p:sp>
          <p:nvSpPr>
            <p:cNvPr id="24" name="Oval 23">
              <a:extLst>
                <a:ext uri="{FF2B5EF4-FFF2-40B4-BE49-F238E27FC236}">
                  <a16:creationId xmlns:a16="http://schemas.microsoft.com/office/drawing/2014/main" id="{D68E3945-3077-FE04-5C25-81E3D39DF93F}"/>
                </a:ext>
              </a:extLst>
            </p:cNvPr>
            <p:cNvSpPr/>
            <p:nvPr/>
          </p:nvSpPr>
          <p:spPr>
            <a:xfrm>
              <a:off x="9390888" y="4803648"/>
              <a:ext cx="329184" cy="329184"/>
            </a:xfrm>
            <a:prstGeom prst="ellipse">
              <a:avLst/>
            </a:prstGeom>
            <a:solidFill>
              <a:srgbClr val="E6F4FC"/>
            </a:solidFill>
            <a:ln w="13970">
              <a:solidFill>
                <a:srgbClr val="4682A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noProof="0">
                  <a:solidFill>
                    <a:srgbClr val="202020"/>
                  </a:solidFill>
                  <a:latin typeface="Candara"/>
                </a:rPr>
                <a:t>k</a:t>
              </a:r>
            </a:p>
          </p:txBody>
        </p:sp>
        <p:sp>
          <p:nvSpPr>
            <p:cNvPr id="27" name="TextBox 26">
              <a:extLst>
                <a:ext uri="{FF2B5EF4-FFF2-40B4-BE49-F238E27FC236}">
                  <a16:creationId xmlns:a16="http://schemas.microsoft.com/office/drawing/2014/main" id="{23E7FDD0-0B01-D1CC-7576-6F92B0032173}"/>
                </a:ext>
              </a:extLst>
            </p:cNvPr>
            <p:cNvSpPr txBox="1"/>
            <p:nvPr/>
          </p:nvSpPr>
          <p:spPr>
            <a:xfrm>
              <a:off x="7388018" y="5141976"/>
              <a:ext cx="2286000" cy="228600"/>
            </a:xfrm>
            <a:prstGeom prst="rect">
              <a:avLst/>
            </a:prstGeom>
            <a:noFill/>
          </p:spPr>
          <p:txBody>
            <a:bodyPr wrap="square" anchor="t">
              <a:spAutoFit/>
            </a:bodyPr>
            <a:lstStyle/>
            <a:p>
              <a:pPr algn="ctr"/>
              <a:r>
                <a:rPr lang="en-US" sz="1100" b="0" noProof="0" dirty="0">
                  <a:solidFill>
                    <a:srgbClr val="5A5A5A"/>
                  </a:solidFill>
                  <a:latin typeface="Candara"/>
                </a:rPr>
                <a:t>one shared multipartite service</a:t>
              </a:r>
            </a:p>
          </p:txBody>
        </p:sp>
      </p:grpSp>
      <p:sp>
        <p:nvSpPr>
          <p:cNvPr id="28" name="Text Placeholder 4">
            <a:extLst>
              <a:ext uri="{FF2B5EF4-FFF2-40B4-BE49-F238E27FC236}">
                <a16:creationId xmlns:a16="http://schemas.microsoft.com/office/drawing/2014/main" id="{3A5EF31F-4C78-C81A-CEDC-8F4E1181EB76}"/>
              </a:ext>
            </a:extLst>
          </p:cNvPr>
          <p:cNvSpPr txBox="1">
            <a:spLocks/>
          </p:cNvSpPr>
          <p:nvPr/>
        </p:nvSpPr>
        <p:spPr>
          <a:xfrm>
            <a:off x="2242088" y="5653848"/>
            <a:ext cx="7878305" cy="733855"/>
          </a:xfrm>
        </p:spPr>
        <p:txBody>
          <a:bodyPr wrap="square" lIns="0" tIns="0" rIns="0" bIns="0" rtlCol="0" anchor="ctr">
            <a:noAutofit/>
          </a:bodyPr>
          <a:lstStyle>
            <a:lvl1pPr marL="0" indent="0" algn="l" defTabSz="914400" rtl="0" eaLnBrk="1" latinLnBrk="0" hangingPunct="1">
              <a:lnSpc>
                <a:spcPct val="105000"/>
              </a:lnSpc>
              <a:spcBef>
                <a:spcPts val="0"/>
              </a:spcBef>
              <a:spcAft>
                <a:spcPts val="500"/>
              </a:spcAft>
              <a:buFont typeface="Candara" pitchFamily="34" charset="0"/>
              <a:buNone/>
              <a:defRPr lang="en-US" sz="2000" b="1" kern="1200">
                <a:solidFill>
                  <a:srgbClr val="985461"/>
                </a:solidFill>
                <a:latin typeface="Candara" pitchFamily="34" charset="0"/>
                <a:ea typeface="Microsoft YaHei" pitchFamily="34" charset="-122"/>
                <a:cs typeface="Candara" pitchFamily="34" charset="-120"/>
              </a:defRPr>
            </a:lvl1pPr>
            <a:lvl2pPr marL="731520" indent="-228600" algn="l" defTabSz="914400" rtl="0" eaLnBrk="1" latinLnBrk="0" hangingPunct="1">
              <a:lnSpc>
                <a:spcPct val="105000"/>
              </a:lnSpc>
              <a:spcBef>
                <a:spcPts val="0"/>
              </a:spcBef>
              <a:spcAft>
                <a:spcPts val="250"/>
              </a:spcAft>
              <a:buFont typeface="Candara" pitchFamily="34" charset="0"/>
              <a:buChar char="○"/>
              <a:defRPr lang="en-US" sz="1800" kern="1200">
                <a:solidFill>
                  <a:srgbClr val="181818"/>
                </a:solidFill>
                <a:latin typeface="Candara" pitchFamily="34" charset="0"/>
                <a:ea typeface="Microsoft YaHei" pitchFamily="34" charset="-122"/>
                <a:cs typeface="Candara" pitchFamily="34" charset="-120"/>
              </a:defRPr>
            </a:lvl2pPr>
            <a:lvl3pPr marL="1005840" indent="-182880" algn="l" defTabSz="914400" rtl="0" eaLnBrk="1" latinLnBrk="0" hangingPunct="1">
              <a:lnSpc>
                <a:spcPct val="105000"/>
              </a:lnSpc>
              <a:spcBef>
                <a:spcPts val="0"/>
              </a:spcBef>
              <a:spcAft>
                <a:spcPts val="10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3pPr>
            <a:lvl4pPr marL="128016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4pPr>
            <a:lvl5pPr marL="155448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5pPr>
            <a:lvl6pPr marL="182880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6pPr>
            <a:lvl7pPr marL="210312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7pPr>
            <a:lvl8pPr marL="237744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8pPr>
            <a:lvl9pPr marL="265176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9pPr>
          </a:lstStyle>
          <a:p>
            <a:pPr marL="0" marR="0" lvl="0" indent="0" algn="l" defTabSz="914400" rtl="0" eaLnBrk="1" fontAlgn="auto" latinLnBrk="0" hangingPunct="1">
              <a:lnSpc>
                <a:spcPct val="105000"/>
              </a:lnSpc>
              <a:spcBef>
                <a:spcPts val="0"/>
              </a:spcBef>
              <a:spcAft>
                <a:spcPts val="500"/>
              </a:spcAft>
              <a:buClrTx/>
              <a:buSzTx/>
              <a:buFont typeface="Candara" pitchFamily="34" charset="0"/>
              <a:buNone/>
              <a:tabLst/>
              <a:defRPr/>
            </a:pPr>
            <a:r>
              <a:rPr kumimoji="0" lang="en-US" sz="1800" b="0" i="0" u="none" strike="noStrike" kern="1200" cap="none" spc="0" normalizeH="0" baseline="0" noProof="0" dirty="0">
                <a:ln>
                  <a:noFill/>
                </a:ln>
                <a:solidFill>
                  <a:srgbClr val="985461"/>
                </a:solidFill>
                <a:effectLst/>
                <a:uLnTx/>
                <a:uFillTx/>
                <a:latin typeface="Candara" pitchFamily="34" charset="0"/>
                <a:ea typeface="Microsoft YaHei" pitchFamily="34" charset="-122"/>
              </a:rPr>
              <a:t>The challenge is no longer only finding reliable paths; it is coordinating two entanglement services with different structures over one shared resource pool.</a:t>
            </a:r>
          </a:p>
        </p:txBody>
      </p:sp>
    </p:spTree>
    <p:extLst>
      <p:ext uri="{BB962C8B-B14F-4D97-AF65-F5344CB8AC3E}">
        <p14:creationId xmlns:p14="http://schemas.microsoft.com/office/powerpoint/2010/main" val="336210033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216096-FBD5-A587-7BEA-1D4B3B62E827}"/>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08657700-09E8-41DA-AE9A-DB2291BFF75E}"/>
              </a:ext>
            </a:extLst>
          </p:cNvPr>
          <p:cNvSpPr>
            <a:spLocks noGrp="1"/>
          </p:cNvSpPr>
          <p:nvPr/>
        </p:nvSpPr>
        <p:spPr>
          <a:xfrm>
            <a:off x="0" y="0"/>
            <a:ext cx="1554480" cy="6858000"/>
          </a:xfrm>
          <a:prstGeom prst="rect">
            <a:avLst/>
          </a:prstGeom>
          <a:solidFill>
            <a:srgbClr val="A42037"/>
          </a:solidFill>
        </p:spPr>
        <p:txBody>
          <a:bodyPr/>
          <a:lstStyle/>
          <a:p>
            <a:endParaRPr/>
          </a:p>
        </p:txBody>
      </p:sp>
      <p:sp>
        <p:nvSpPr>
          <p:cNvPr id="6" name="Shape 4">
            <a:extLst>
              <a:ext uri="{FF2B5EF4-FFF2-40B4-BE49-F238E27FC236}">
                <a16:creationId xmlns:a16="http://schemas.microsoft.com/office/drawing/2014/main" id="{40654DEC-DE43-693D-9C9F-FAC516C2335A}"/>
              </a:ext>
            </a:extLst>
          </p:cNvPr>
          <p:cNvSpPr>
            <a:spLocks noGrp="1"/>
          </p:cNvSpPr>
          <p:nvPr/>
        </p:nvSpPr>
        <p:spPr>
          <a:xfrm>
            <a:off x="109728" y="3143744"/>
            <a:ext cx="1335024" cy="512064"/>
          </a:xfrm>
          <a:prstGeom prst="roundRect">
            <a:avLst>
              <a:gd name="adj" fmla="val 14286"/>
            </a:avLst>
          </a:prstGeom>
          <a:solidFill>
            <a:srgbClr val="FFFFFF"/>
          </a:solidFill>
        </p:spPr>
        <p:txBody>
          <a:bodyPr/>
          <a:lstStyle/>
          <a:p>
            <a:endParaRPr/>
          </a:p>
        </p:txBody>
      </p:sp>
      <p:sp>
        <p:nvSpPr>
          <p:cNvPr id="4" name="Text 2">
            <a:extLst>
              <a:ext uri="{FF2B5EF4-FFF2-40B4-BE49-F238E27FC236}">
                <a16:creationId xmlns:a16="http://schemas.microsoft.com/office/drawing/2014/main" id="{31969C0C-47EE-666B-0424-E1109EBDF8CA}"/>
              </a:ext>
            </a:extLst>
          </p:cNvPr>
          <p:cNvSpPr>
            <a:spLocks noGrp="1"/>
          </p:cNvSpPr>
          <p:nvPr/>
        </p:nvSpPr>
        <p:spPr>
          <a:xfrm>
            <a:off x="182880" y="1399032"/>
            <a:ext cx="1225296" cy="512064"/>
          </a:xfrm>
          <a:prstGeom prst="rect">
            <a:avLst/>
          </a:prstGeom>
          <a:noFill/>
        </p:spPr>
        <p:txBody>
          <a:bodyPr wrap="square" anchor="ctr"/>
          <a:lstStyle/>
          <a:p>
            <a:r>
              <a:rPr lang="en-US" sz="1250" dirty="0">
                <a:solidFill>
                  <a:srgbClr val="EACBD1"/>
                </a:solidFill>
                <a:latin typeface="Calibri"/>
                <a:cs typeface="Calibri"/>
              </a:rPr>
              <a:t>Introduction</a:t>
            </a:r>
            <a:endParaRPr sz="1250" dirty="0">
              <a:solidFill>
                <a:srgbClr val="EACBD1"/>
              </a:solidFill>
              <a:latin typeface="Calibri"/>
              <a:cs typeface="Calibri"/>
            </a:endParaRPr>
          </a:p>
        </p:txBody>
      </p:sp>
      <p:sp>
        <p:nvSpPr>
          <p:cNvPr id="5" name="Text 3">
            <a:extLst>
              <a:ext uri="{FF2B5EF4-FFF2-40B4-BE49-F238E27FC236}">
                <a16:creationId xmlns:a16="http://schemas.microsoft.com/office/drawing/2014/main" id="{E843E839-47D2-C1CE-310D-122740A536DE}"/>
              </a:ext>
            </a:extLst>
          </p:cNvPr>
          <p:cNvSpPr>
            <a:spLocks noGrp="1"/>
          </p:cNvSpPr>
          <p:nvPr/>
        </p:nvSpPr>
        <p:spPr>
          <a:xfrm>
            <a:off x="182880" y="2267712"/>
            <a:ext cx="1225296" cy="512064"/>
          </a:xfrm>
          <a:prstGeom prst="rect">
            <a:avLst/>
          </a:prstGeom>
          <a:noFill/>
        </p:spPr>
        <p:txBody>
          <a:bodyPr wrap="square" anchor="ctr"/>
          <a:lstStyle/>
          <a:p>
            <a:r>
              <a:rPr sz="1250" dirty="0">
                <a:solidFill>
                  <a:srgbClr val="EACBD1"/>
                </a:solidFill>
                <a:latin typeface="Calibri"/>
                <a:cs typeface="Calibri"/>
              </a:rPr>
              <a:t>Bell Routing</a:t>
            </a:r>
          </a:p>
        </p:txBody>
      </p:sp>
      <p:sp>
        <p:nvSpPr>
          <p:cNvPr id="7" name="Text 5">
            <a:extLst>
              <a:ext uri="{FF2B5EF4-FFF2-40B4-BE49-F238E27FC236}">
                <a16:creationId xmlns:a16="http://schemas.microsoft.com/office/drawing/2014/main" id="{FE01EB76-D258-3593-F1AD-DA7DEDB78B32}"/>
              </a:ext>
            </a:extLst>
          </p:cNvPr>
          <p:cNvSpPr>
            <a:spLocks noGrp="1"/>
          </p:cNvSpPr>
          <p:nvPr/>
        </p:nvSpPr>
        <p:spPr>
          <a:xfrm>
            <a:off x="182880" y="3136392"/>
            <a:ext cx="1225296" cy="512064"/>
          </a:xfrm>
          <a:prstGeom prst="rect">
            <a:avLst/>
          </a:prstGeom>
          <a:noFill/>
        </p:spPr>
        <p:txBody>
          <a:bodyPr wrap="square" anchor="ctr"/>
          <a:lstStyle/>
          <a:p>
            <a:r>
              <a:rPr sz="1250" b="1" dirty="0">
                <a:solidFill>
                  <a:srgbClr val="A42037"/>
                </a:solidFill>
                <a:latin typeface="Calibri"/>
                <a:cs typeface="Calibri"/>
              </a:rPr>
              <a:t>Bell + GHZ</a:t>
            </a:r>
          </a:p>
        </p:txBody>
      </p:sp>
      <p:sp>
        <p:nvSpPr>
          <p:cNvPr id="8" name="Text 6">
            <a:extLst>
              <a:ext uri="{FF2B5EF4-FFF2-40B4-BE49-F238E27FC236}">
                <a16:creationId xmlns:a16="http://schemas.microsoft.com/office/drawing/2014/main" id="{173DB945-BDF0-67FC-71F2-289AED3D78DA}"/>
              </a:ext>
            </a:extLst>
          </p:cNvPr>
          <p:cNvSpPr>
            <a:spLocks noGrp="1"/>
          </p:cNvSpPr>
          <p:nvPr/>
        </p:nvSpPr>
        <p:spPr>
          <a:xfrm>
            <a:off x="182880" y="4005072"/>
            <a:ext cx="1225296" cy="512064"/>
          </a:xfrm>
          <a:prstGeom prst="rect">
            <a:avLst/>
          </a:prstGeom>
          <a:noFill/>
        </p:spPr>
        <p:txBody>
          <a:bodyPr wrap="square" anchor="ctr"/>
          <a:lstStyle/>
          <a:p>
            <a:r>
              <a:rPr sz="1250">
                <a:solidFill>
                  <a:srgbClr val="EACBD1"/>
                </a:solidFill>
                <a:latin typeface="Calibri"/>
                <a:ea typeface="Calibri"/>
                <a:cs typeface="Calibri"/>
              </a:rPr>
              <a:t>Planning</a:t>
            </a:r>
          </a:p>
        </p:txBody>
      </p:sp>
      <p:sp>
        <p:nvSpPr>
          <p:cNvPr id="9" name="Text 7">
            <a:extLst>
              <a:ext uri="{FF2B5EF4-FFF2-40B4-BE49-F238E27FC236}">
                <a16:creationId xmlns:a16="http://schemas.microsoft.com/office/drawing/2014/main" id="{6431BF29-8E85-D427-18F3-028907322CAB}"/>
              </a:ext>
            </a:extLst>
          </p:cNvPr>
          <p:cNvSpPr>
            <a:spLocks noGrp="1"/>
          </p:cNvSpPr>
          <p:nvPr/>
        </p:nvSpPr>
        <p:spPr>
          <a:xfrm>
            <a:off x="182880" y="4873752"/>
            <a:ext cx="1225296" cy="512064"/>
          </a:xfrm>
          <a:prstGeom prst="rect">
            <a:avLst/>
          </a:prstGeom>
          <a:noFill/>
        </p:spPr>
        <p:txBody>
          <a:bodyPr wrap="square" anchor="ctr"/>
          <a:lstStyle/>
          <a:p>
            <a:r>
              <a:rPr lang="en-US" sz="1250" dirty="0">
                <a:solidFill>
                  <a:srgbClr val="EACBD1"/>
                </a:solidFill>
                <a:latin typeface="Calibri"/>
                <a:ea typeface="Calibri"/>
                <a:cs typeface="Calibri"/>
              </a:rPr>
              <a:t>Conclusion</a:t>
            </a:r>
            <a:endParaRPr sz="1250" dirty="0">
              <a:solidFill>
                <a:srgbClr val="EACBD1"/>
              </a:solidFill>
              <a:latin typeface="Calibri"/>
              <a:ea typeface="Calibri"/>
              <a:cs typeface="Calibri"/>
            </a:endParaRPr>
          </a:p>
        </p:txBody>
      </p:sp>
      <p:sp>
        <p:nvSpPr>
          <p:cNvPr id="10" name="Text 8">
            <a:extLst>
              <a:ext uri="{FF2B5EF4-FFF2-40B4-BE49-F238E27FC236}">
                <a16:creationId xmlns:a16="http://schemas.microsoft.com/office/drawing/2014/main" id="{908C8C42-CFB4-6D6A-F66E-EE27134A7EAD}"/>
              </a:ext>
            </a:extLst>
          </p:cNvPr>
          <p:cNvSpPr>
            <a:spLocks noGrp="1"/>
          </p:cNvSpPr>
          <p:nvPr/>
        </p:nvSpPr>
        <p:spPr>
          <a:xfrm>
            <a:off x="2011680" y="347472"/>
            <a:ext cx="9677095" cy="292608"/>
          </a:xfrm>
          <a:prstGeom prst="rect">
            <a:avLst/>
          </a:prstGeom>
          <a:noFill/>
        </p:spPr>
        <p:txBody>
          <a:bodyPr wrap="none" anchor="ctr"/>
          <a:lstStyle/>
          <a:p>
            <a:r>
              <a:rPr lang="en-US" sz="1200" b="1" spc="100" dirty="0">
                <a:solidFill>
                  <a:srgbClr val="A42037"/>
                </a:solidFill>
                <a:latin typeface="Calibri"/>
                <a:ea typeface="Calibri"/>
                <a:cs typeface="Calibri"/>
              </a:rPr>
              <a:t>BELL + GHZ</a:t>
            </a:r>
            <a:endParaRPr sz="1200" b="1" spc="100" dirty="0">
              <a:solidFill>
                <a:srgbClr val="A42037"/>
              </a:solidFill>
              <a:latin typeface="Calibri"/>
              <a:ea typeface="Calibri"/>
              <a:cs typeface="Calibri"/>
            </a:endParaRPr>
          </a:p>
        </p:txBody>
      </p:sp>
      <p:sp>
        <p:nvSpPr>
          <p:cNvPr id="26" name="Text 24">
            <a:extLst>
              <a:ext uri="{FF2B5EF4-FFF2-40B4-BE49-F238E27FC236}">
                <a16:creationId xmlns:a16="http://schemas.microsoft.com/office/drawing/2014/main" id="{15B0D65F-DAE7-288F-DAC5-E25B8559CA98}"/>
              </a:ext>
            </a:extLst>
          </p:cNvPr>
          <p:cNvSpPr>
            <a:spLocks noGrp="1"/>
          </p:cNvSpPr>
          <p:nvPr/>
        </p:nvSpPr>
        <p:spPr>
          <a:xfrm>
            <a:off x="11551615" y="6473952"/>
            <a:ext cx="411480" cy="274320"/>
          </a:xfrm>
          <a:prstGeom prst="rect">
            <a:avLst/>
          </a:prstGeom>
          <a:noFill/>
        </p:spPr>
        <p:txBody>
          <a:bodyPr wrap="square" anchor="ctr"/>
          <a:lstStyle/>
          <a:p>
            <a:fld id="{AE4E52CC-50E8-C041-A4A7-4751265F3D3B}" type="slidenum">
              <a:rPr lang="en-US" sz="1000" smtClean="0">
                <a:solidFill>
                  <a:srgbClr val="58595B"/>
                </a:solidFill>
                <a:latin typeface="Calibri"/>
                <a:ea typeface="Calibri"/>
                <a:cs typeface="Calibri"/>
              </a:rPr>
              <a:t>100</a:t>
            </a:fld>
            <a:endParaRPr sz="1000" dirty="0">
              <a:solidFill>
                <a:srgbClr val="58595B"/>
              </a:solidFill>
              <a:latin typeface="Calibri"/>
              <a:ea typeface="Calibri"/>
              <a:cs typeface="Calibri"/>
            </a:endParaRPr>
          </a:p>
        </p:txBody>
      </p:sp>
      <p:sp>
        <p:nvSpPr>
          <p:cNvPr id="25" name="Text 28">
            <a:extLst>
              <a:ext uri="{FF2B5EF4-FFF2-40B4-BE49-F238E27FC236}">
                <a16:creationId xmlns:a16="http://schemas.microsoft.com/office/drawing/2014/main" id="{1D78D542-43FC-C6A7-D7AE-76576D6A5D85}"/>
              </a:ext>
            </a:extLst>
          </p:cNvPr>
          <p:cNvSpPr/>
          <p:nvPr/>
        </p:nvSpPr>
        <p:spPr>
          <a:xfrm>
            <a:off x="2011680" y="6473952"/>
            <a:ext cx="5486400" cy="274320"/>
          </a:xfrm>
          <a:prstGeom prst="rect">
            <a:avLst/>
          </a:prstGeom>
          <a:noFill/>
          <a:ln/>
        </p:spPr>
        <p:txBody>
          <a:bodyPr wrap="square" rtlCol="0" anchor="ctr"/>
          <a:lstStyle/>
          <a:p>
            <a:pPr marL="0" indent="0">
              <a:buNone/>
            </a:pPr>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sp>
        <p:nvSpPr>
          <p:cNvPr id="3" name="Text 9">
            <a:extLst>
              <a:ext uri="{FF2B5EF4-FFF2-40B4-BE49-F238E27FC236}">
                <a16:creationId xmlns:a16="http://schemas.microsoft.com/office/drawing/2014/main" id="{BB0FD85A-E91E-8CB2-E39A-5EE21864DB2B}"/>
              </a:ext>
            </a:extLst>
          </p:cNvPr>
          <p:cNvSpPr>
            <a:spLocks noGrp="1"/>
          </p:cNvSpPr>
          <p:nvPr/>
        </p:nvSpPr>
        <p:spPr>
          <a:xfrm>
            <a:off x="2011680" y="621792"/>
            <a:ext cx="9677095" cy="658368"/>
          </a:xfrm>
          <a:prstGeom prst="rect">
            <a:avLst/>
          </a:prstGeom>
          <a:noFill/>
        </p:spPr>
        <p:txBody>
          <a:bodyPr wrap="square" anchor="ctr"/>
          <a:lstStyle/>
          <a:p>
            <a:r>
              <a:rPr sz="3000" b="1">
                <a:solidFill>
                  <a:srgbClr val="231F20"/>
                </a:solidFill>
                <a:latin typeface="Cambria"/>
                <a:ea typeface="Cambria"/>
                <a:cs typeface="Cambria"/>
              </a:rPr>
              <a:t>One ground–satellite graph supports both services</a:t>
            </a:r>
          </a:p>
        </p:txBody>
      </p:sp>
      <mc:AlternateContent xmlns:mc="http://schemas.openxmlformats.org/markup-compatibility/2006" xmlns:a14="http://schemas.microsoft.com/office/drawing/2010/main">
        <mc:Choice Requires="a14">
          <p:sp>
            <p:nvSpPr>
              <p:cNvPr id="11" name="Content Placeholder 8">
                <a:extLst>
                  <a:ext uri="{FF2B5EF4-FFF2-40B4-BE49-F238E27FC236}">
                    <a16:creationId xmlns:a16="http://schemas.microsoft.com/office/drawing/2014/main" id="{85AF571A-88DD-7EE7-F9DC-2F8E38CBCAA4}"/>
                  </a:ext>
                </a:extLst>
              </p:cNvPr>
              <p:cNvSpPr txBox="1">
                <a:spLocks/>
              </p:cNvSpPr>
              <p:nvPr/>
            </p:nvSpPr>
            <p:spPr>
              <a:xfrm>
                <a:off x="2123268" y="1352773"/>
                <a:ext cx="4427350" cy="4407408"/>
              </a:xfrm>
            </p:spPr>
            <p:txBody>
              <a:bodyPr/>
              <a:lstStyle>
                <a:lvl1pPr marL="342900" indent="-342900" algn="l" defTabSz="914400">
                  <a:spcBef>
                    <a:spcPct val="20000"/>
                  </a:spcBef>
                  <a:buFont typeface="Arial"/>
                  <a:buChar char="•"/>
                  <a:defRPr sz="3200" kern="1200">
                    <a:solidFill>
                      <a:schemeClr val="tx1"/>
                    </a:solidFill>
                    <a:latin typeface="+mn-lt"/>
                    <a:ea typeface="+mn-lt"/>
                    <a:cs typeface="+mn-lt"/>
                  </a:defRPr>
                </a:lvl1pPr>
                <a:lvl2pPr marL="742950" indent="-285750" algn="l" defTabSz="914400">
                  <a:spcBef>
                    <a:spcPct val="20000"/>
                  </a:spcBef>
                  <a:buFont typeface="Arial"/>
                  <a:buChar char="–"/>
                  <a:defRPr sz="2800" kern="1200">
                    <a:solidFill>
                      <a:schemeClr val="tx1"/>
                    </a:solidFill>
                    <a:latin typeface="+mn-lt"/>
                    <a:ea typeface="+mn-lt"/>
                    <a:cs typeface="+mn-lt"/>
                  </a:defRPr>
                </a:lvl2pPr>
                <a:lvl3pPr marL="1143000" indent="-228600" algn="l" defTabSz="914400">
                  <a:spcBef>
                    <a:spcPct val="20000"/>
                  </a:spcBef>
                  <a:buFont typeface="Arial"/>
                  <a:buChar char="•"/>
                  <a:defRPr sz="2400" kern="1200">
                    <a:solidFill>
                      <a:schemeClr val="tx1"/>
                    </a:solidFill>
                    <a:latin typeface="+mn-lt"/>
                    <a:ea typeface="+mn-lt"/>
                    <a:cs typeface="+mn-lt"/>
                  </a:defRPr>
                </a:lvl3pPr>
                <a:lvl4pPr marL="1600200" indent="-228600" algn="l" defTabSz="914400">
                  <a:spcBef>
                    <a:spcPct val="20000"/>
                  </a:spcBef>
                  <a:buFont typeface="Arial"/>
                  <a:buChar char="–"/>
                  <a:defRPr sz="2000" kern="1200">
                    <a:solidFill>
                      <a:schemeClr val="tx1"/>
                    </a:solidFill>
                    <a:latin typeface="+mn-lt"/>
                    <a:ea typeface="+mn-lt"/>
                    <a:cs typeface="+mn-lt"/>
                  </a:defRPr>
                </a:lvl4pPr>
                <a:lvl5pPr marL="2057400" indent="-228600" algn="l" defTabSz="914400">
                  <a:spcBef>
                    <a:spcPct val="20000"/>
                  </a:spcBef>
                  <a:buFont typeface="Arial"/>
                  <a:buChar char="»"/>
                  <a:defRPr sz="2000" kern="1200">
                    <a:solidFill>
                      <a:schemeClr val="tx1"/>
                    </a:solidFill>
                    <a:latin typeface="+mn-lt"/>
                    <a:ea typeface="+mn-lt"/>
                    <a:cs typeface="+mn-lt"/>
                  </a:defRPr>
                </a:lvl5pPr>
                <a:lvl6pPr marL="2514600" indent="-228600" algn="l" defTabSz="914400">
                  <a:spcBef>
                    <a:spcPct val="20000"/>
                  </a:spcBef>
                  <a:buFont typeface="Arial"/>
                  <a:buChar char="•"/>
                  <a:defRPr sz="2000" kern="1200">
                    <a:solidFill>
                      <a:schemeClr val="tx1"/>
                    </a:solidFill>
                    <a:latin typeface="+mn-lt"/>
                    <a:ea typeface="+mn-lt"/>
                    <a:cs typeface="+mn-lt"/>
                  </a:defRPr>
                </a:lvl6pPr>
                <a:lvl7pPr marL="2971800" indent="-228600" algn="l" defTabSz="914400">
                  <a:spcBef>
                    <a:spcPct val="20000"/>
                  </a:spcBef>
                  <a:buFont typeface="Arial"/>
                  <a:buChar char="•"/>
                  <a:defRPr sz="2000" kern="1200">
                    <a:solidFill>
                      <a:schemeClr val="tx1"/>
                    </a:solidFill>
                    <a:latin typeface="+mn-lt"/>
                    <a:ea typeface="+mn-lt"/>
                    <a:cs typeface="+mn-lt"/>
                  </a:defRPr>
                </a:lvl7pPr>
                <a:lvl8pPr marL="3429000" indent="-228600" algn="l" defTabSz="914400">
                  <a:spcBef>
                    <a:spcPct val="20000"/>
                  </a:spcBef>
                  <a:buFont typeface="Arial"/>
                  <a:buChar char="•"/>
                  <a:defRPr sz="2000" kern="1200">
                    <a:solidFill>
                      <a:schemeClr val="tx1"/>
                    </a:solidFill>
                    <a:latin typeface="+mn-lt"/>
                    <a:ea typeface="+mn-lt"/>
                    <a:cs typeface="+mn-lt"/>
                  </a:defRPr>
                </a:lvl8pPr>
                <a:lvl9pPr marL="3886200" indent="-228600" algn="l" defTabSz="914400">
                  <a:spcBef>
                    <a:spcPct val="20000"/>
                  </a:spcBef>
                  <a:buFont typeface="Arial"/>
                  <a:buChar char="•"/>
                  <a:defRPr sz="2000" kern="1200">
                    <a:solidFill>
                      <a:schemeClr val="tx1"/>
                    </a:solidFill>
                    <a:latin typeface="+mn-lt"/>
                    <a:ea typeface="+mn-lt"/>
                    <a:cs typeface="+mn-lt"/>
                  </a:defRPr>
                </a:lvl9pPr>
              </a:lstStyle>
              <a:p>
                <a:pPr>
                  <a:spcAft>
                    <a:spcPts val="1400"/>
                  </a:spcAft>
                  <a:buSzPct val="100000"/>
                </a:pPr>
                <a:r>
                  <a:rPr lang="en-US" sz="1800" b="1" dirty="0">
                    <a:solidFill>
                      <a:srgbClr val="231F20"/>
                    </a:solidFill>
                    <a:latin typeface="Calibri" pitchFamily="34" charset="0"/>
                    <a:ea typeface="Calibri" pitchFamily="34" charset="-122"/>
                    <a:cs typeface="Calibri" pitchFamily="34" charset="-120"/>
                  </a:rPr>
                  <a:t>Model</a:t>
                </a:r>
              </a:p>
              <a:p>
                <a:pPr marL="685800" lvl="1" indent="-342900">
                  <a:lnSpc>
                    <a:spcPct val="105000"/>
                  </a:lnSpc>
                  <a:spcBef>
                    <a:spcPts val="0"/>
                  </a:spcBef>
                  <a:spcAft>
                    <a:spcPts val="1400"/>
                  </a:spcAft>
                  <a:buSzPct val="100000"/>
                  <a:buFont typeface="Candara"/>
                  <a:buChar char="–"/>
                </a:pPr>
                <a:r>
                  <a:rPr lang="en-US" sz="1600" dirty="0">
                    <a:solidFill>
                      <a:srgbClr val="58595B"/>
                    </a:solidFill>
                    <a:latin typeface="Calibri" pitchFamily="34" charset="0"/>
                    <a:ea typeface="Calibri" pitchFamily="34" charset="-122"/>
                    <a:cs typeface="Calibri" pitchFamily="34" charset="-120"/>
                  </a:rPr>
                  <a:t>Graph model </a:t>
                </a:r>
                <a14:m>
                  <m:oMath xmlns:m="http://schemas.openxmlformats.org/officeDocument/2006/math">
                    <m:r>
                      <a:rPr lang="en-US" sz="1600">
                        <a:solidFill>
                          <a:srgbClr val="58595B"/>
                        </a:solidFill>
                        <a:latin typeface="Cambria Math" panose="02040503050406030204" pitchFamily="18" charset="0"/>
                        <a:ea typeface="Calibri" pitchFamily="34" charset="-122"/>
                        <a:cs typeface="Calibri" pitchFamily="34" charset="-120"/>
                      </a:rPr>
                      <m:t>𝒢</m:t>
                    </m:r>
                    <m:r>
                      <a:rPr lang="en-US" sz="1600">
                        <a:solidFill>
                          <a:srgbClr val="58595B"/>
                        </a:solidFill>
                        <a:latin typeface="Cambria Math" panose="02040503050406030204" pitchFamily="18" charset="0"/>
                        <a:ea typeface="Calibri" pitchFamily="34" charset="-122"/>
                        <a:cs typeface="Calibri" pitchFamily="34" charset="-120"/>
                      </a:rPr>
                      <m:t>=</m:t>
                    </m:r>
                    <m:d>
                      <m:dPr>
                        <m:ctrlPr>
                          <a:rPr lang="en-US" sz="1600" i="1">
                            <a:solidFill>
                              <a:srgbClr val="58595B"/>
                            </a:solidFill>
                            <a:latin typeface="Cambria Math" panose="02040503050406030204" pitchFamily="18" charset="0"/>
                            <a:ea typeface="Calibri" pitchFamily="34" charset="-122"/>
                            <a:cs typeface="Calibri" pitchFamily="34" charset="-120"/>
                          </a:rPr>
                        </m:ctrlPr>
                      </m:dPr>
                      <m:e>
                        <m:r>
                          <a:rPr lang="en-US" sz="1600">
                            <a:solidFill>
                              <a:srgbClr val="58595B"/>
                            </a:solidFill>
                            <a:latin typeface="Cambria Math" panose="02040503050406030204" pitchFamily="18" charset="0"/>
                            <a:ea typeface="Calibri" pitchFamily="34" charset="-122"/>
                            <a:cs typeface="Calibri" pitchFamily="34" charset="-120"/>
                          </a:rPr>
                          <m:t>𝒱</m:t>
                        </m:r>
                        <m:r>
                          <a:rPr lang="en-US" sz="1600">
                            <a:solidFill>
                              <a:srgbClr val="58595B"/>
                            </a:solidFill>
                            <a:latin typeface="Cambria Math" panose="02040503050406030204" pitchFamily="18" charset="0"/>
                            <a:ea typeface="Calibri" pitchFamily="34" charset="-122"/>
                            <a:cs typeface="Calibri" pitchFamily="34" charset="-120"/>
                          </a:rPr>
                          <m:t>,</m:t>
                        </m:r>
                        <m:r>
                          <a:rPr lang="en-US" sz="1600">
                            <a:solidFill>
                              <a:srgbClr val="58595B"/>
                            </a:solidFill>
                            <a:latin typeface="Cambria Math" panose="02040503050406030204" pitchFamily="18" charset="0"/>
                            <a:ea typeface="Calibri" pitchFamily="34" charset="-122"/>
                            <a:cs typeface="Calibri" pitchFamily="34" charset="-120"/>
                          </a:rPr>
                          <m:t>ℰ</m:t>
                        </m:r>
                      </m:e>
                    </m:d>
                  </m:oMath>
                </a14:m>
                <a:r>
                  <a:rPr lang="en-US" sz="1600" dirty="0">
                    <a:solidFill>
                      <a:srgbClr val="58595B"/>
                    </a:solidFill>
                    <a:latin typeface="Calibri" pitchFamily="34" charset="0"/>
                    <a:ea typeface="Calibri" pitchFamily="34" charset="-122"/>
                    <a:cs typeface="Calibri" pitchFamily="34" charset="-120"/>
                  </a:rPr>
                  <a:t> with </a:t>
                </a:r>
                <a14:m>
                  <m:oMath xmlns:m="http://schemas.openxmlformats.org/officeDocument/2006/math">
                    <m:r>
                      <a:rPr lang="en-US" sz="1600">
                        <a:solidFill>
                          <a:srgbClr val="58595B"/>
                        </a:solidFill>
                        <a:latin typeface="Cambria Math" panose="02040503050406030204" pitchFamily="18" charset="0"/>
                        <a:ea typeface="Calibri" pitchFamily="34" charset="-122"/>
                        <a:cs typeface="Calibri" pitchFamily="34" charset="-120"/>
                      </a:rPr>
                      <m:t>𝒱</m:t>
                    </m:r>
                    <m:r>
                      <a:rPr lang="en-US" sz="1600">
                        <a:solidFill>
                          <a:srgbClr val="58595B"/>
                        </a:solidFill>
                        <a:latin typeface="Cambria Math" panose="02040503050406030204" pitchFamily="18" charset="0"/>
                        <a:ea typeface="Calibri" pitchFamily="34" charset="-122"/>
                        <a:cs typeface="Calibri" pitchFamily="34" charset="-120"/>
                      </a:rPr>
                      <m:t>=</m:t>
                    </m:r>
                    <m:sSup>
                      <m:sSupPr>
                        <m:ctrlPr>
                          <a:rPr lang="en-US" sz="1600" i="1">
                            <a:solidFill>
                              <a:srgbClr val="58595B"/>
                            </a:solidFill>
                            <a:latin typeface="Cambria Math" panose="02040503050406030204" pitchFamily="18" charset="0"/>
                            <a:ea typeface="Calibri" pitchFamily="34" charset="-122"/>
                            <a:cs typeface="Calibri" pitchFamily="34" charset="-120"/>
                          </a:rPr>
                        </m:ctrlPr>
                      </m:sSupPr>
                      <m:e>
                        <m:r>
                          <a:rPr lang="en-US" sz="1600">
                            <a:solidFill>
                              <a:srgbClr val="58595B"/>
                            </a:solidFill>
                            <a:latin typeface="Cambria Math" panose="02040503050406030204" pitchFamily="18" charset="0"/>
                            <a:ea typeface="Calibri" pitchFamily="34" charset="-122"/>
                            <a:cs typeface="Calibri" pitchFamily="34" charset="-120"/>
                          </a:rPr>
                          <m:t>𝒱</m:t>
                        </m:r>
                      </m:e>
                      <m:sup>
                        <m:r>
                          <a:rPr lang="en-US" sz="1600">
                            <a:solidFill>
                              <a:srgbClr val="58595B"/>
                            </a:solidFill>
                            <a:latin typeface="Cambria Math" panose="02040503050406030204" pitchFamily="18" charset="0"/>
                            <a:ea typeface="Calibri" pitchFamily="34" charset="-122"/>
                            <a:cs typeface="Calibri" pitchFamily="34" charset="-120"/>
                          </a:rPr>
                          <m:t>𝑔</m:t>
                        </m:r>
                      </m:sup>
                    </m:sSup>
                    <m:r>
                      <a:rPr lang="en-US" sz="1600">
                        <a:solidFill>
                          <a:srgbClr val="58595B"/>
                        </a:solidFill>
                        <a:latin typeface="Cambria Math" panose="02040503050406030204" pitchFamily="18" charset="0"/>
                        <a:ea typeface="Calibri" pitchFamily="34" charset="-122"/>
                        <a:cs typeface="Calibri" pitchFamily="34" charset="-120"/>
                      </a:rPr>
                      <m:t>∪</m:t>
                    </m:r>
                    <m:sSup>
                      <m:sSupPr>
                        <m:ctrlPr>
                          <a:rPr lang="en-US" sz="1600" i="1">
                            <a:solidFill>
                              <a:srgbClr val="58595B"/>
                            </a:solidFill>
                            <a:latin typeface="Cambria Math" panose="02040503050406030204" pitchFamily="18" charset="0"/>
                            <a:ea typeface="Calibri" pitchFamily="34" charset="-122"/>
                            <a:cs typeface="Calibri" pitchFamily="34" charset="-120"/>
                          </a:rPr>
                        </m:ctrlPr>
                      </m:sSupPr>
                      <m:e>
                        <m:r>
                          <a:rPr lang="en-US" sz="1600">
                            <a:solidFill>
                              <a:srgbClr val="58595B"/>
                            </a:solidFill>
                            <a:latin typeface="Cambria Math" panose="02040503050406030204" pitchFamily="18" charset="0"/>
                            <a:ea typeface="Calibri" pitchFamily="34" charset="-122"/>
                            <a:cs typeface="Calibri" pitchFamily="34" charset="-120"/>
                          </a:rPr>
                          <m:t>𝒱</m:t>
                        </m:r>
                      </m:e>
                      <m:sup>
                        <m:r>
                          <a:rPr lang="en-US" sz="1600">
                            <a:solidFill>
                              <a:srgbClr val="58595B"/>
                            </a:solidFill>
                            <a:latin typeface="Cambria Math" panose="02040503050406030204" pitchFamily="18" charset="0"/>
                            <a:ea typeface="Calibri" pitchFamily="34" charset="-122"/>
                            <a:cs typeface="Calibri" pitchFamily="34" charset="-120"/>
                          </a:rPr>
                          <m:t>𝑠</m:t>
                        </m:r>
                      </m:sup>
                    </m:sSup>
                  </m:oMath>
                </a14:m>
                <a:r>
                  <a:rPr lang="en-US" sz="1600" dirty="0">
                    <a:solidFill>
                      <a:srgbClr val="58595B"/>
                    </a:solidFill>
                    <a:latin typeface="Calibri" pitchFamily="34" charset="0"/>
                    <a:ea typeface="Calibri" pitchFamily="34" charset="-122"/>
                    <a:cs typeface="Calibri" pitchFamily="34" charset="-120"/>
                  </a:rPr>
                  <a:t> and </a:t>
                </a:r>
                <a14:m>
                  <m:oMath xmlns:m="http://schemas.openxmlformats.org/officeDocument/2006/math">
                    <m:r>
                      <a:rPr lang="en-US" sz="1600">
                        <a:solidFill>
                          <a:srgbClr val="58595B"/>
                        </a:solidFill>
                        <a:latin typeface="Cambria Math" panose="02040503050406030204" pitchFamily="18" charset="0"/>
                        <a:ea typeface="Calibri" pitchFamily="34" charset="-122"/>
                        <a:cs typeface="Calibri" pitchFamily="34" charset="-120"/>
                      </a:rPr>
                      <m:t>ℰ</m:t>
                    </m:r>
                    <m:r>
                      <a:rPr lang="en-US" sz="1600">
                        <a:solidFill>
                          <a:srgbClr val="58595B"/>
                        </a:solidFill>
                        <a:latin typeface="Cambria Math" panose="02040503050406030204" pitchFamily="18" charset="0"/>
                        <a:ea typeface="Calibri" pitchFamily="34" charset="-122"/>
                        <a:cs typeface="Calibri" pitchFamily="34" charset="-120"/>
                      </a:rPr>
                      <m:t>=</m:t>
                    </m:r>
                    <m:sSup>
                      <m:sSupPr>
                        <m:ctrlPr>
                          <a:rPr lang="en-US" sz="1600" i="1">
                            <a:solidFill>
                              <a:srgbClr val="58595B"/>
                            </a:solidFill>
                            <a:latin typeface="Cambria Math" panose="02040503050406030204" pitchFamily="18" charset="0"/>
                            <a:ea typeface="Calibri" pitchFamily="34" charset="-122"/>
                            <a:cs typeface="Calibri" pitchFamily="34" charset="-120"/>
                          </a:rPr>
                        </m:ctrlPr>
                      </m:sSupPr>
                      <m:e>
                        <m:r>
                          <a:rPr lang="en-US" sz="1600">
                            <a:solidFill>
                              <a:srgbClr val="58595B"/>
                            </a:solidFill>
                            <a:latin typeface="Cambria Math" panose="02040503050406030204" pitchFamily="18" charset="0"/>
                            <a:ea typeface="Calibri" pitchFamily="34" charset="-122"/>
                            <a:cs typeface="Calibri" pitchFamily="34" charset="-120"/>
                          </a:rPr>
                          <m:t>ℰ</m:t>
                        </m:r>
                      </m:e>
                      <m:sup>
                        <m:r>
                          <a:rPr lang="en-US" sz="1600">
                            <a:solidFill>
                              <a:srgbClr val="58595B"/>
                            </a:solidFill>
                            <a:latin typeface="Cambria Math" panose="02040503050406030204" pitchFamily="18" charset="0"/>
                            <a:ea typeface="Calibri" pitchFamily="34" charset="-122"/>
                            <a:cs typeface="Calibri" pitchFamily="34" charset="-120"/>
                          </a:rPr>
                          <m:t>𝑔</m:t>
                        </m:r>
                      </m:sup>
                    </m:sSup>
                    <m:r>
                      <a:rPr lang="en-US" sz="1600">
                        <a:solidFill>
                          <a:srgbClr val="58595B"/>
                        </a:solidFill>
                        <a:latin typeface="Cambria Math" panose="02040503050406030204" pitchFamily="18" charset="0"/>
                        <a:ea typeface="Calibri" pitchFamily="34" charset="-122"/>
                        <a:cs typeface="Calibri" pitchFamily="34" charset="-120"/>
                      </a:rPr>
                      <m:t>∪</m:t>
                    </m:r>
                    <m:sSup>
                      <m:sSupPr>
                        <m:ctrlPr>
                          <a:rPr lang="en-US" sz="1600" i="1">
                            <a:solidFill>
                              <a:srgbClr val="58595B"/>
                            </a:solidFill>
                            <a:latin typeface="Cambria Math" panose="02040503050406030204" pitchFamily="18" charset="0"/>
                            <a:ea typeface="Calibri" pitchFamily="34" charset="-122"/>
                            <a:cs typeface="Calibri" pitchFamily="34" charset="-120"/>
                          </a:rPr>
                        </m:ctrlPr>
                      </m:sSupPr>
                      <m:e>
                        <m:r>
                          <a:rPr lang="en-US" sz="1600">
                            <a:solidFill>
                              <a:srgbClr val="58595B"/>
                            </a:solidFill>
                            <a:latin typeface="Cambria Math" panose="02040503050406030204" pitchFamily="18" charset="0"/>
                            <a:ea typeface="Calibri" pitchFamily="34" charset="-122"/>
                            <a:cs typeface="Calibri" pitchFamily="34" charset="-120"/>
                          </a:rPr>
                          <m:t>ℰ</m:t>
                        </m:r>
                      </m:e>
                      <m:sup>
                        <m:r>
                          <a:rPr lang="en-US" sz="1600">
                            <a:solidFill>
                              <a:srgbClr val="58595B"/>
                            </a:solidFill>
                            <a:latin typeface="Cambria Math" panose="02040503050406030204" pitchFamily="18" charset="0"/>
                            <a:ea typeface="Calibri" pitchFamily="34" charset="-122"/>
                            <a:cs typeface="Calibri" pitchFamily="34" charset="-120"/>
                          </a:rPr>
                          <m:t>𝑠</m:t>
                        </m:r>
                      </m:sup>
                    </m:sSup>
                    <m:sSup>
                      <m:sSupPr>
                        <m:ctrlPr>
                          <a:rPr lang="en-US" sz="1600" i="1">
                            <a:solidFill>
                              <a:srgbClr val="58595B"/>
                            </a:solidFill>
                            <a:latin typeface="Cambria Math" panose="02040503050406030204" pitchFamily="18" charset="0"/>
                            <a:ea typeface="Calibri" pitchFamily="34" charset="-122"/>
                            <a:cs typeface="Calibri" pitchFamily="34" charset="-120"/>
                          </a:rPr>
                        </m:ctrlPr>
                      </m:sSupPr>
                      <m:e>
                        <m:r>
                          <a:rPr lang="en-US" sz="1600">
                            <a:solidFill>
                              <a:srgbClr val="58595B"/>
                            </a:solidFill>
                            <a:latin typeface="Cambria Math" panose="02040503050406030204" pitchFamily="18" charset="0"/>
                            <a:ea typeface="Calibri" pitchFamily="34" charset="-122"/>
                            <a:cs typeface="Calibri" pitchFamily="34" charset="-120"/>
                          </a:rPr>
                          <m:t>∪</m:t>
                        </m:r>
                        <m:r>
                          <a:rPr lang="en-US" sz="1600">
                            <a:solidFill>
                              <a:srgbClr val="58595B"/>
                            </a:solidFill>
                            <a:latin typeface="Cambria Math" panose="02040503050406030204" pitchFamily="18" charset="0"/>
                            <a:ea typeface="Calibri" pitchFamily="34" charset="-122"/>
                            <a:cs typeface="Calibri" pitchFamily="34" charset="-120"/>
                          </a:rPr>
                          <m:t>ℰ</m:t>
                        </m:r>
                      </m:e>
                      <m:sup>
                        <m:r>
                          <m:rPr>
                            <m:sty m:val="p"/>
                          </m:rPr>
                          <a:rPr lang="en-US" sz="1600">
                            <a:solidFill>
                              <a:srgbClr val="58595B"/>
                            </a:solidFill>
                            <a:latin typeface="Cambria Math" panose="02040503050406030204" pitchFamily="18" charset="0"/>
                            <a:ea typeface="Calibri" pitchFamily="34" charset="-122"/>
                            <a:cs typeface="Calibri" pitchFamily="34" charset="-120"/>
                          </a:rPr>
                          <m:t>gs</m:t>
                        </m:r>
                      </m:sup>
                    </m:sSup>
                    <m:r>
                      <a:rPr lang="en-US" sz="1600">
                        <a:solidFill>
                          <a:srgbClr val="58595B"/>
                        </a:solidFill>
                        <a:latin typeface="Cambria Math" panose="02040503050406030204" pitchFamily="18" charset="0"/>
                        <a:ea typeface="Calibri" pitchFamily="34" charset="-122"/>
                        <a:cs typeface="Calibri" pitchFamily="34" charset="-120"/>
                      </a:rPr>
                      <m:t>∪</m:t>
                    </m:r>
                    <m:sSup>
                      <m:sSupPr>
                        <m:ctrlPr>
                          <a:rPr lang="en-US" sz="1600" i="1">
                            <a:solidFill>
                              <a:srgbClr val="58595B"/>
                            </a:solidFill>
                            <a:latin typeface="Cambria Math" panose="02040503050406030204" pitchFamily="18" charset="0"/>
                            <a:ea typeface="Calibri" pitchFamily="34" charset="-122"/>
                            <a:cs typeface="Calibri" pitchFamily="34" charset="-120"/>
                          </a:rPr>
                        </m:ctrlPr>
                      </m:sSupPr>
                      <m:e>
                        <m:r>
                          <a:rPr lang="en-US" sz="1600">
                            <a:solidFill>
                              <a:srgbClr val="58595B"/>
                            </a:solidFill>
                            <a:latin typeface="Cambria Math" panose="02040503050406030204" pitchFamily="18" charset="0"/>
                            <a:ea typeface="Calibri" pitchFamily="34" charset="-122"/>
                            <a:cs typeface="Calibri" pitchFamily="34" charset="-120"/>
                          </a:rPr>
                          <m:t>ℰ</m:t>
                        </m:r>
                      </m:e>
                      <m:sup>
                        <m:r>
                          <m:rPr>
                            <m:sty m:val="p"/>
                          </m:rPr>
                          <a:rPr lang="en-US" sz="1600">
                            <a:solidFill>
                              <a:srgbClr val="58595B"/>
                            </a:solidFill>
                            <a:latin typeface="Cambria Math" panose="02040503050406030204" pitchFamily="18" charset="0"/>
                            <a:ea typeface="Calibri" pitchFamily="34" charset="-122"/>
                            <a:cs typeface="Calibri" pitchFamily="34" charset="-120"/>
                          </a:rPr>
                          <m:t>sg</m:t>
                        </m:r>
                      </m:sup>
                    </m:sSup>
                  </m:oMath>
                </a14:m>
                <a:endParaRPr lang="en-US" sz="1600" dirty="0">
                  <a:solidFill>
                    <a:srgbClr val="58595B"/>
                  </a:solidFill>
                  <a:latin typeface="Calibri" pitchFamily="34" charset="0"/>
                  <a:ea typeface="Calibri" pitchFamily="34" charset="-122"/>
                  <a:cs typeface="Calibri" pitchFamily="34" charset="-120"/>
                </a:endParaRPr>
              </a:p>
              <a:p>
                <a:pPr lvl="2"/>
                <a14:m>
                  <m:oMath xmlns:m="http://schemas.openxmlformats.org/officeDocument/2006/math">
                    <m:sSup>
                      <m:sSupPr>
                        <m:ctrlPr>
                          <a:rPr lang="en-US" sz="1600" i="1">
                            <a:solidFill>
                              <a:srgbClr val="58595B"/>
                            </a:solidFill>
                            <a:latin typeface="Cambria Math" panose="02040503050406030204" pitchFamily="18" charset="0"/>
                            <a:ea typeface="Calibri" pitchFamily="34" charset="-122"/>
                            <a:cs typeface="Calibri" pitchFamily="34" charset="-120"/>
                          </a:rPr>
                        </m:ctrlPr>
                      </m:sSupPr>
                      <m:e>
                        <m:r>
                          <a:rPr lang="en-US" sz="1600">
                            <a:solidFill>
                              <a:srgbClr val="58595B"/>
                            </a:solidFill>
                            <a:latin typeface="Cambria Math" panose="02040503050406030204" pitchFamily="18" charset="0"/>
                            <a:ea typeface="Calibri" pitchFamily="34" charset="-122"/>
                            <a:cs typeface="Calibri" pitchFamily="34" charset="-120"/>
                          </a:rPr>
                          <m:t>𝒱</m:t>
                        </m:r>
                      </m:e>
                      <m:sup>
                        <m:r>
                          <m:rPr>
                            <m:sty m:val="p"/>
                          </m:rPr>
                          <a:rPr lang="en-US" sz="1600">
                            <a:solidFill>
                              <a:srgbClr val="58595B"/>
                            </a:solidFill>
                            <a:latin typeface="Cambria Math" panose="02040503050406030204" pitchFamily="18" charset="0"/>
                            <a:ea typeface="Calibri" pitchFamily="34" charset="-122"/>
                            <a:cs typeface="Calibri" pitchFamily="34" charset="-120"/>
                          </a:rPr>
                          <m:t>g</m:t>
                        </m:r>
                      </m:sup>
                    </m:sSup>
                  </m:oMath>
                </a14:m>
                <a:r>
                  <a:rPr lang="en-US" sz="1600" dirty="0">
                    <a:solidFill>
                      <a:srgbClr val="58595B"/>
                    </a:solidFill>
                    <a:latin typeface="Calibri" pitchFamily="34" charset="0"/>
                    <a:ea typeface="Calibri" pitchFamily="34" charset="-122"/>
                    <a:cs typeface="Calibri" pitchFamily="34" charset="-120"/>
                  </a:rPr>
                  <a:t>: ground stations</a:t>
                </a:r>
              </a:p>
              <a:p>
                <a:pPr lvl="2"/>
                <a14:m>
                  <m:oMath xmlns:m="http://schemas.openxmlformats.org/officeDocument/2006/math">
                    <m:sSup>
                      <m:sSupPr>
                        <m:ctrlPr>
                          <a:rPr lang="en-US" sz="1600" i="1">
                            <a:solidFill>
                              <a:srgbClr val="58595B"/>
                            </a:solidFill>
                            <a:latin typeface="Cambria Math" panose="02040503050406030204" pitchFamily="18" charset="0"/>
                            <a:ea typeface="Calibri" pitchFamily="34" charset="-122"/>
                            <a:cs typeface="Calibri" pitchFamily="34" charset="-120"/>
                          </a:rPr>
                        </m:ctrlPr>
                      </m:sSupPr>
                      <m:e>
                        <m:r>
                          <a:rPr lang="en-US" sz="1600">
                            <a:solidFill>
                              <a:srgbClr val="58595B"/>
                            </a:solidFill>
                            <a:latin typeface="Cambria Math" panose="02040503050406030204" pitchFamily="18" charset="0"/>
                            <a:ea typeface="Calibri" pitchFamily="34" charset="-122"/>
                            <a:cs typeface="Calibri" pitchFamily="34" charset="-120"/>
                          </a:rPr>
                          <m:t>𝒱</m:t>
                        </m:r>
                      </m:e>
                      <m:sup>
                        <m:r>
                          <a:rPr lang="en-US" sz="1600">
                            <a:solidFill>
                              <a:srgbClr val="58595B"/>
                            </a:solidFill>
                            <a:latin typeface="Cambria Math" panose="02040503050406030204" pitchFamily="18" charset="0"/>
                            <a:ea typeface="Calibri" pitchFamily="34" charset="-122"/>
                            <a:cs typeface="Calibri" pitchFamily="34" charset="-120"/>
                          </a:rPr>
                          <m:t>𝑠</m:t>
                        </m:r>
                      </m:sup>
                    </m:sSup>
                  </m:oMath>
                </a14:m>
                <a:r>
                  <a:rPr lang="en-US" sz="1600" dirty="0">
                    <a:solidFill>
                      <a:srgbClr val="58595B"/>
                    </a:solidFill>
                    <a:latin typeface="Calibri" pitchFamily="34" charset="0"/>
                    <a:ea typeface="Calibri" pitchFamily="34" charset="-122"/>
                    <a:cs typeface="Calibri" pitchFamily="34" charset="-120"/>
                  </a:rPr>
                  <a:t>: satellite</a:t>
                </a:r>
              </a:p>
              <a:p>
                <a:pPr lvl="2"/>
                <a14:m>
                  <m:oMath xmlns:m="http://schemas.openxmlformats.org/officeDocument/2006/math">
                    <m:sSup>
                      <m:sSupPr>
                        <m:ctrlPr>
                          <a:rPr lang="en-US" sz="1600" i="1">
                            <a:solidFill>
                              <a:srgbClr val="58595B"/>
                            </a:solidFill>
                            <a:latin typeface="Cambria Math" panose="02040503050406030204" pitchFamily="18" charset="0"/>
                            <a:ea typeface="Calibri" pitchFamily="34" charset="-122"/>
                            <a:cs typeface="Calibri" pitchFamily="34" charset="-120"/>
                          </a:rPr>
                        </m:ctrlPr>
                      </m:sSupPr>
                      <m:e>
                        <m:r>
                          <a:rPr lang="en-US" sz="1600">
                            <a:solidFill>
                              <a:srgbClr val="58595B"/>
                            </a:solidFill>
                            <a:latin typeface="Cambria Math" panose="02040503050406030204" pitchFamily="18" charset="0"/>
                            <a:ea typeface="Calibri" pitchFamily="34" charset="-122"/>
                            <a:cs typeface="Calibri" pitchFamily="34" charset="-120"/>
                          </a:rPr>
                          <m:t>ℰ</m:t>
                        </m:r>
                      </m:e>
                      <m:sup>
                        <m:r>
                          <a:rPr lang="en-US" sz="1600">
                            <a:solidFill>
                              <a:srgbClr val="58595B"/>
                            </a:solidFill>
                            <a:latin typeface="Cambria Math" panose="02040503050406030204" pitchFamily="18" charset="0"/>
                            <a:ea typeface="Calibri" pitchFamily="34" charset="-122"/>
                            <a:cs typeface="Calibri" pitchFamily="34" charset="-120"/>
                          </a:rPr>
                          <m:t>𝑔</m:t>
                        </m:r>
                      </m:sup>
                    </m:sSup>
                  </m:oMath>
                </a14:m>
                <a:r>
                  <a:rPr lang="en-US" sz="1600" dirty="0">
                    <a:solidFill>
                      <a:srgbClr val="58595B"/>
                    </a:solidFill>
                    <a:latin typeface="Calibri" pitchFamily="34" charset="0"/>
                    <a:ea typeface="Calibri" pitchFamily="34" charset="-122"/>
                    <a:cs typeface="Calibri" pitchFamily="34" charset="-120"/>
                  </a:rPr>
                  <a:t>: fiber links</a:t>
                </a:r>
              </a:p>
              <a:p>
                <a:pPr lvl="2"/>
                <a14:m>
                  <m:oMath xmlns:m="http://schemas.openxmlformats.org/officeDocument/2006/math">
                    <m:sSup>
                      <m:sSupPr>
                        <m:ctrlPr>
                          <a:rPr lang="en-US" sz="1600" i="1">
                            <a:solidFill>
                              <a:srgbClr val="58595B"/>
                            </a:solidFill>
                            <a:latin typeface="Cambria Math" panose="02040503050406030204" pitchFamily="18" charset="0"/>
                            <a:ea typeface="Calibri" pitchFamily="34" charset="-122"/>
                            <a:cs typeface="Calibri" pitchFamily="34" charset="-120"/>
                          </a:rPr>
                        </m:ctrlPr>
                      </m:sSupPr>
                      <m:e>
                        <m:r>
                          <a:rPr lang="en-US" sz="1600">
                            <a:solidFill>
                              <a:srgbClr val="58595B"/>
                            </a:solidFill>
                            <a:latin typeface="Cambria Math" panose="02040503050406030204" pitchFamily="18" charset="0"/>
                            <a:ea typeface="Calibri" pitchFamily="34" charset="-122"/>
                            <a:cs typeface="Calibri" pitchFamily="34" charset="-120"/>
                          </a:rPr>
                          <m:t>ℰ</m:t>
                        </m:r>
                      </m:e>
                      <m:sup>
                        <m:r>
                          <a:rPr lang="en-US" sz="1600">
                            <a:solidFill>
                              <a:srgbClr val="58595B"/>
                            </a:solidFill>
                            <a:latin typeface="Cambria Math" panose="02040503050406030204" pitchFamily="18" charset="0"/>
                            <a:ea typeface="Calibri" pitchFamily="34" charset="-122"/>
                            <a:cs typeface="Calibri" pitchFamily="34" charset="-120"/>
                          </a:rPr>
                          <m:t>𝑠</m:t>
                        </m:r>
                      </m:sup>
                    </m:sSup>
                  </m:oMath>
                </a14:m>
                <a:r>
                  <a:rPr lang="en-US" sz="1600" dirty="0">
                    <a:solidFill>
                      <a:srgbClr val="58595B"/>
                    </a:solidFill>
                    <a:latin typeface="Calibri" pitchFamily="34" charset="0"/>
                    <a:ea typeface="Calibri" pitchFamily="34" charset="-122"/>
                    <a:cs typeface="Calibri" pitchFamily="34" charset="-120"/>
                  </a:rPr>
                  <a:t>: inter-satellite links</a:t>
                </a:r>
              </a:p>
              <a:p>
                <a:pPr lvl="2"/>
                <a14:m>
                  <m:oMath xmlns:m="http://schemas.openxmlformats.org/officeDocument/2006/math">
                    <m:sSup>
                      <m:sSupPr>
                        <m:ctrlPr>
                          <a:rPr lang="en-US" sz="1600" i="1">
                            <a:solidFill>
                              <a:srgbClr val="58595B"/>
                            </a:solidFill>
                            <a:latin typeface="Cambria Math" panose="02040503050406030204" pitchFamily="18" charset="0"/>
                            <a:ea typeface="Calibri" pitchFamily="34" charset="-122"/>
                            <a:cs typeface="Calibri" pitchFamily="34" charset="-120"/>
                          </a:rPr>
                        </m:ctrlPr>
                      </m:sSupPr>
                      <m:e>
                        <m:r>
                          <a:rPr lang="en-US" sz="1600">
                            <a:solidFill>
                              <a:srgbClr val="58595B"/>
                            </a:solidFill>
                            <a:latin typeface="Cambria Math" panose="02040503050406030204" pitchFamily="18" charset="0"/>
                            <a:ea typeface="Calibri" pitchFamily="34" charset="-122"/>
                            <a:cs typeface="Calibri" pitchFamily="34" charset="-120"/>
                          </a:rPr>
                          <m:t>ℰ</m:t>
                        </m:r>
                      </m:e>
                      <m:sup>
                        <m:r>
                          <a:rPr lang="en-US" sz="1600">
                            <a:solidFill>
                              <a:srgbClr val="58595B"/>
                            </a:solidFill>
                            <a:latin typeface="Cambria Math" panose="02040503050406030204" pitchFamily="18" charset="0"/>
                            <a:ea typeface="Calibri" pitchFamily="34" charset="-122"/>
                            <a:cs typeface="Calibri" pitchFamily="34" charset="-120"/>
                          </a:rPr>
                          <m:t>𝑔</m:t>
                        </m:r>
                        <m:r>
                          <m:rPr>
                            <m:sty m:val="p"/>
                          </m:rPr>
                          <a:rPr lang="en-US" sz="1600">
                            <a:solidFill>
                              <a:srgbClr val="58595B"/>
                            </a:solidFill>
                            <a:latin typeface="Cambria Math" panose="02040503050406030204" pitchFamily="18" charset="0"/>
                            <a:ea typeface="Calibri" pitchFamily="34" charset="-122"/>
                            <a:cs typeface="Calibri" pitchFamily="34" charset="-120"/>
                          </a:rPr>
                          <m:t>s</m:t>
                        </m:r>
                      </m:sup>
                    </m:sSup>
                  </m:oMath>
                </a14:m>
                <a:r>
                  <a:rPr lang="en-US" sz="1600" dirty="0">
                    <a:solidFill>
                      <a:srgbClr val="58595B"/>
                    </a:solidFill>
                    <a:latin typeface="Calibri" pitchFamily="34" charset="0"/>
                    <a:ea typeface="Calibri" pitchFamily="34" charset="-122"/>
                    <a:cs typeface="Calibri" pitchFamily="34" charset="-120"/>
                  </a:rPr>
                  <a:t> and </a:t>
                </a:r>
                <a14:m>
                  <m:oMath xmlns:m="http://schemas.openxmlformats.org/officeDocument/2006/math">
                    <m:sSup>
                      <m:sSupPr>
                        <m:ctrlPr>
                          <a:rPr lang="en-US" sz="1600" i="1">
                            <a:solidFill>
                              <a:srgbClr val="58595B"/>
                            </a:solidFill>
                            <a:latin typeface="Cambria Math" panose="02040503050406030204" pitchFamily="18" charset="0"/>
                            <a:ea typeface="Calibri" pitchFamily="34" charset="-122"/>
                            <a:cs typeface="Calibri" pitchFamily="34" charset="-120"/>
                          </a:rPr>
                        </m:ctrlPr>
                      </m:sSupPr>
                      <m:e>
                        <m:r>
                          <a:rPr lang="en-US" sz="1600">
                            <a:solidFill>
                              <a:srgbClr val="58595B"/>
                            </a:solidFill>
                            <a:latin typeface="Cambria Math" panose="02040503050406030204" pitchFamily="18" charset="0"/>
                            <a:ea typeface="Calibri" pitchFamily="34" charset="-122"/>
                            <a:cs typeface="Calibri" pitchFamily="34" charset="-120"/>
                          </a:rPr>
                          <m:t>ℰ</m:t>
                        </m:r>
                      </m:e>
                      <m:sup>
                        <m:r>
                          <a:rPr lang="en-US" sz="1600">
                            <a:solidFill>
                              <a:srgbClr val="58595B"/>
                            </a:solidFill>
                            <a:latin typeface="Cambria Math" panose="02040503050406030204" pitchFamily="18" charset="0"/>
                            <a:ea typeface="Calibri" pitchFamily="34" charset="-122"/>
                            <a:cs typeface="Calibri" pitchFamily="34" charset="-120"/>
                          </a:rPr>
                          <m:t>𝑠</m:t>
                        </m:r>
                        <m:r>
                          <m:rPr>
                            <m:sty m:val="p"/>
                          </m:rPr>
                          <a:rPr lang="en-US" sz="1600">
                            <a:solidFill>
                              <a:srgbClr val="58595B"/>
                            </a:solidFill>
                            <a:latin typeface="Cambria Math" panose="02040503050406030204" pitchFamily="18" charset="0"/>
                            <a:ea typeface="Calibri" pitchFamily="34" charset="-122"/>
                            <a:cs typeface="Calibri" pitchFamily="34" charset="-120"/>
                          </a:rPr>
                          <m:t>g</m:t>
                        </m:r>
                      </m:sup>
                    </m:sSup>
                  </m:oMath>
                </a14:m>
                <a:r>
                  <a:rPr lang="en-US" sz="1600" dirty="0">
                    <a:solidFill>
                      <a:srgbClr val="58595B"/>
                    </a:solidFill>
                    <a:latin typeface="Calibri" pitchFamily="34" charset="0"/>
                    <a:ea typeface="Calibri" pitchFamily="34" charset="-122"/>
                    <a:cs typeface="Calibri" pitchFamily="34" charset="-120"/>
                  </a:rPr>
                  <a:t>: uplink/downlink visibility links</a:t>
                </a:r>
              </a:p>
              <a:p>
                <a:pPr lvl="2"/>
                <a:endParaRPr lang="en-US" sz="2000" dirty="0"/>
              </a:p>
            </p:txBody>
          </p:sp>
        </mc:Choice>
        <mc:Fallback xmlns="">
          <p:sp>
            <p:nvSpPr>
              <p:cNvPr id="11" name="Content Placeholder 8">
                <a:extLst>
                  <a:ext uri="{FF2B5EF4-FFF2-40B4-BE49-F238E27FC236}">
                    <a16:creationId xmlns:a16="http://schemas.microsoft.com/office/drawing/2014/main" id="{85AF571A-88DD-7EE7-F9DC-2F8E38CBCAA4}"/>
                  </a:ext>
                </a:extLst>
              </p:cNvPr>
              <p:cNvSpPr txBox="1">
                <a:spLocks noRot="1" noChangeAspect="1" noMove="1" noResize="1" noEditPoints="1" noAdjustHandles="1" noChangeArrowheads="1" noChangeShapeType="1" noTextEdit="1"/>
              </p:cNvSpPr>
              <p:nvPr/>
            </p:nvSpPr>
            <p:spPr>
              <a:xfrm>
                <a:off x="2123268" y="1352773"/>
                <a:ext cx="4427350" cy="4407408"/>
              </a:xfrm>
              <a:blipFill>
                <a:blip r:embed="rId3"/>
                <a:stretch>
                  <a:fillRect/>
                </a:stretch>
              </a:blipFill>
            </p:spPr>
            <p:txBody>
              <a:bodyPr/>
              <a:lstStyle/>
              <a:p>
                <a:r>
                  <a:rPr lang="en-US">
                    <a:noFill/>
                  </a:rPr>
                  <a:t> </a:t>
                </a:r>
              </a:p>
            </p:txBody>
          </p:sp>
        </mc:Fallback>
      </mc:AlternateContent>
      <p:pic>
        <p:nvPicPr>
          <p:cNvPr id="12" name="Image 0" descr="/mnt/data/figs/page2_img1.png">
            <a:extLst>
              <a:ext uri="{FF2B5EF4-FFF2-40B4-BE49-F238E27FC236}">
                <a16:creationId xmlns:a16="http://schemas.microsoft.com/office/drawing/2014/main" id="{5C04218D-E108-34A3-FC02-07AD76213F5C}"/>
              </a:ext>
            </a:extLst>
          </p:cNvPr>
          <p:cNvPicPr>
            <a:picLocks noChangeAspect="1"/>
          </p:cNvPicPr>
          <p:nvPr/>
        </p:nvPicPr>
        <p:blipFill>
          <a:blip r:embed="rId4"/>
          <a:stretch>
            <a:fillRect/>
          </a:stretch>
        </p:blipFill>
        <p:spPr>
          <a:xfrm>
            <a:off x="7007818" y="1280160"/>
            <a:ext cx="4257618" cy="4408487"/>
          </a:xfrm>
          <a:prstGeom prst="rect">
            <a:avLst/>
          </a:prstGeom>
        </p:spPr>
      </p:pic>
      <p:sp>
        <p:nvSpPr>
          <p:cNvPr id="13" name="Text Placeholder 10">
            <a:extLst>
              <a:ext uri="{FF2B5EF4-FFF2-40B4-BE49-F238E27FC236}">
                <a16:creationId xmlns:a16="http://schemas.microsoft.com/office/drawing/2014/main" id="{B62FB900-07F0-9C9C-E5B0-9ACE22449BF9}"/>
              </a:ext>
            </a:extLst>
          </p:cNvPr>
          <p:cNvSpPr txBox="1">
            <a:spLocks/>
          </p:cNvSpPr>
          <p:nvPr/>
        </p:nvSpPr>
        <p:spPr>
          <a:xfrm>
            <a:off x="2474563" y="5915898"/>
            <a:ext cx="9169830" cy="402336"/>
          </a:xfrm>
        </p:spPr>
        <p:txBody>
          <a:bodyPr wrap="square" lIns="0" tIns="0" rIns="0" bIns="0" rtlCol="0" anchor="ctr">
            <a:noAutofit/>
          </a:bodyPr>
          <a:lstStyle>
            <a:lvl1pPr marL="0" indent="0" algn="l" defTabSz="914400" rtl="0" eaLnBrk="1" latinLnBrk="0" hangingPunct="1">
              <a:lnSpc>
                <a:spcPct val="105000"/>
              </a:lnSpc>
              <a:spcBef>
                <a:spcPts val="0"/>
              </a:spcBef>
              <a:spcAft>
                <a:spcPts val="500"/>
              </a:spcAft>
              <a:buFont typeface="Candara" pitchFamily="34" charset="0"/>
              <a:buNone/>
              <a:defRPr lang="en-US" sz="2000" b="1" kern="1200">
                <a:solidFill>
                  <a:srgbClr val="985461"/>
                </a:solidFill>
                <a:latin typeface="Candara" pitchFamily="34" charset="0"/>
                <a:ea typeface="Microsoft YaHei" pitchFamily="34" charset="-122"/>
                <a:cs typeface="Candara" pitchFamily="34" charset="-120"/>
              </a:defRPr>
            </a:lvl1pPr>
            <a:lvl2pPr marL="731520" indent="-228600" algn="l" defTabSz="914400" rtl="0" eaLnBrk="1" latinLnBrk="0" hangingPunct="1">
              <a:lnSpc>
                <a:spcPct val="105000"/>
              </a:lnSpc>
              <a:spcBef>
                <a:spcPts val="0"/>
              </a:spcBef>
              <a:spcAft>
                <a:spcPts val="250"/>
              </a:spcAft>
              <a:buFont typeface="Candara" pitchFamily="34" charset="0"/>
              <a:buChar char="○"/>
              <a:defRPr lang="en-US" sz="1800" kern="1200">
                <a:solidFill>
                  <a:srgbClr val="181818"/>
                </a:solidFill>
                <a:latin typeface="Candara" pitchFamily="34" charset="0"/>
                <a:ea typeface="Microsoft YaHei" pitchFamily="34" charset="-122"/>
                <a:cs typeface="Candara" pitchFamily="34" charset="-120"/>
              </a:defRPr>
            </a:lvl2pPr>
            <a:lvl3pPr marL="1005840" indent="-182880" algn="l" defTabSz="914400" rtl="0" eaLnBrk="1" latinLnBrk="0" hangingPunct="1">
              <a:lnSpc>
                <a:spcPct val="105000"/>
              </a:lnSpc>
              <a:spcBef>
                <a:spcPts val="0"/>
              </a:spcBef>
              <a:spcAft>
                <a:spcPts val="10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3pPr>
            <a:lvl4pPr marL="128016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4pPr>
            <a:lvl5pPr marL="155448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5pPr>
            <a:lvl6pPr marL="182880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6pPr>
            <a:lvl7pPr marL="210312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7pPr>
            <a:lvl8pPr marL="237744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8pPr>
            <a:lvl9pPr marL="265176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9pPr>
          </a:lstStyle>
          <a:p>
            <a:pPr marL="0" marR="0" lvl="0" indent="0" algn="l" defTabSz="914400" rtl="0" eaLnBrk="1" fontAlgn="auto" latinLnBrk="0" hangingPunct="1">
              <a:lnSpc>
                <a:spcPct val="105000"/>
              </a:lnSpc>
              <a:spcBef>
                <a:spcPts val="0"/>
              </a:spcBef>
              <a:spcAft>
                <a:spcPts val="500"/>
              </a:spcAft>
              <a:buClrTx/>
              <a:buSzTx/>
              <a:buFont typeface="Candara" pitchFamily="34" charset="0"/>
              <a:buNone/>
              <a:tabLst/>
              <a:defRPr/>
            </a:pPr>
            <a:r>
              <a:rPr kumimoji="0" lang="en-US" sz="1800" b="0" i="0" u="none" strike="noStrike" kern="1200" cap="none" spc="0" normalizeH="0" baseline="0" noProof="0" dirty="0">
                <a:ln>
                  <a:noFill/>
                </a:ln>
                <a:solidFill>
                  <a:srgbClr val="985461"/>
                </a:solidFill>
                <a:effectLst/>
                <a:uLnTx/>
                <a:uFillTx/>
                <a:latin typeface="Candara" pitchFamily="34" charset="0"/>
                <a:ea typeface="Microsoft YaHei" pitchFamily="34" charset="-122"/>
              </a:rPr>
              <a:t>We focus on a ground–satellite snapshot to isolate mixed-service routing and infrastructure-planning questions.</a:t>
            </a:r>
          </a:p>
        </p:txBody>
      </p:sp>
    </p:spTree>
    <p:extLst>
      <p:ext uri="{BB962C8B-B14F-4D97-AF65-F5344CB8AC3E}">
        <p14:creationId xmlns:p14="http://schemas.microsoft.com/office/powerpoint/2010/main" val="127505691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22C48B-80EA-0AD7-0851-738B4039B418}"/>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E652217F-F705-D01F-A896-5514CD123694}"/>
              </a:ext>
            </a:extLst>
          </p:cNvPr>
          <p:cNvSpPr>
            <a:spLocks noGrp="1"/>
          </p:cNvSpPr>
          <p:nvPr/>
        </p:nvSpPr>
        <p:spPr>
          <a:xfrm>
            <a:off x="0" y="0"/>
            <a:ext cx="1554480" cy="6858000"/>
          </a:xfrm>
          <a:prstGeom prst="rect">
            <a:avLst/>
          </a:prstGeom>
          <a:solidFill>
            <a:srgbClr val="A42037"/>
          </a:solidFill>
        </p:spPr>
        <p:txBody>
          <a:bodyPr/>
          <a:lstStyle/>
          <a:p>
            <a:endParaRPr/>
          </a:p>
        </p:txBody>
      </p:sp>
      <p:sp>
        <p:nvSpPr>
          <p:cNvPr id="6" name="Shape 4">
            <a:extLst>
              <a:ext uri="{FF2B5EF4-FFF2-40B4-BE49-F238E27FC236}">
                <a16:creationId xmlns:a16="http://schemas.microsoft.com/office/drawing/2014/main" id="{0CBC92C9-0DA9-2278-0DF2-6AD159B49A35}"/>
              </a:ext>
            </a:extLst>
          </p:cNvPr>
          <p:cNvSpPr>
            <a:spLocks noGrp="1"/>
          </p:cNvSpPr>
          <p:nvPr/>
        </p:nvSpPr>
        <p:spPr>
          <a:xfrm>
            <a:off x="109728" y="3143744"/>
            <a:ext cx="1335024" cy="512064"/>
          </a:xfrm>
          <a:prstGeom prst="roundRect">
            <a:avLst>
              <a:gd name="adj" fmla="val 14286"/>
            </a:avLst>
          </a:prstGeom>
          <a:solidFill>
            <a:srgbClr val="FFFFFF"/>
          </a:solidFill>
        </p:spPr>
        <p:txBody>
          <a:bodyPr/>
          <a:lstStyle/>
          <a:p>
            <a:endParaRPr/>
          </a:p>
        </p:txBody>
      </p:sp>
      <p:sp>
        <p:nvSpPr>
          <p:cNvPr id="4" name="Text 2">
            <a:extLst>
              <a:ext uri="{FF2B5EF4-FFF2-40B4-BE49-F238E27FC236}">
                <a16:creationId xmlns:a16="http://schemas.microsoft.com/office/drawing/2014/main" id="{1C13BC8B-FF88-54C5-97D5-AD05DA4F8310}"/>
              </a:ext>
            </a:extLst>
          </p:cNvPr>
          <p:cNvSpPr>
            <a:spLocks noGrp="1"/>
          </p:cNvSpPr>
          <p:nvPr/>
        </p:nvSpPr>
        <p:spPr>
          <a:xfrm>
            <a:off x="182880" y="1399032"/>
            <a:ext cx="1225296" cy="512064"/>
          </a:xfrm>
          <a:prstGeom prst="rect">
            <a:avLst/>
          </a:prstGeom>
          <a:noFill/>
        </p:spPr>
        <p:txBody>
          <a:bodyPr wrap="square" anchor="ctr"/>
          <a:lstStyle/>
          <a:p>
            <a:r>
              <a:rPr lang="en-US" sz="1250" dirty="0">
                <a:solidFill>
                  <a:srgbClr val="EACBD1"/>
                </a:solidFill>
                <a:latin typeface="Calibri"/>
                <a:cs typeface="Calibri"/>
              </a:rPr>
              <a:t>Introduction</a:t>
            </a:r>
            <a:endParaRPr sz="1250" dirty="0">
              <a:solidFill>
                <a:srgbClr val="EACBD1"/>
              </a:solidFill>
              <a:latin typeface="Calibri"/>
              <a:cs typeface="Calibri"/>
            </a:endParaRPr>
          </a:p>
        </p:txBody>
      </p:sp>
      <p:sp>
        <p:nvSpPr>
          <p:cNvPr id="5" name="Text 3">
            <a:extLst>
              <a:ext uri="{FF2B5EF4-FFF2-40B4-BE49-F238E27FC236}">
                <a16:creationId xmlns:a16="http://schemas.microsoft.com/office/drawing/2014/main" id="{A8EC1008-46E3-93B1-16A1-E6454DB6733B}"/>
              </a:ext>
            </a:extLst>
          </p:cNvPr>
          <p:cNvSpPr>
            <a:spLocks noGrp="1"/>
          </p:cNvSpPr>
          <p:nvPr/>
        </p:nvSpPr>
        <p:spPr>
          <a:xfrm>
            <a:off x="182880" y="2267712"/>
            <a:ext cx="1225296" cy="512064"/>
          </a:xfrm>
          <a:prstGeom prst="rect">
            <a:avLst/>
          </a:prstGeom>
          <a:noFill/>
        </p:spPr>
        <p:txBody>
          <a:bodyPr wrap="square" anchor="ctr"/>
          <a:lstStyle/>
          <a:p>
            <a:r>
              <a:rPr sz="1250" dirty="0">
                <a:solidFill>
                  <a:srgbClr val="EACBD1"/>
                </a:solidFill>
                <a:latin typeface="Calibri"/>
                <a:cs typeface="Calibri"/>
              </a:rPr>
              <a:t>Bell Routing</a:t>
            </a:r>
          </a:p>
        </p:txBody>
      </p:sp>
      <p:sp>
        <p:nvSpPr>
          <p:cNvPr id="7" name="Text 5">
            <a:extLst>
              <a:ext uri="{FF2B5EF4-FFF2-40B4-BE49-F238E27FC236}">
                <a16:creationId xmlns:a16="http://schemas.microsoft.com/office/drawing/2014/main" id="{54B83BCE-7EC8-98DA-7D48-91CD88A7F89C}"/>
              </a:ext>
            </a:extLst>
          </p:cNvPr>
          <p:cNvSpPr>
            <a:spLocks noGrp="1"/>
          </p:cNvSpPr>
          <p:nvPr/>
        </p:nvSpPr>
        <p:spPr>
          <a:xfrm>
            <a:off x="182880" y="3136392"/>
            <a:ext cx="1225296" cy="512064"/>
          </a:xfrm>
          <a:prstGeom prst="rect">
            <a:avLst/>
          </a:prstGeom>
          <a:noFill/>
        </p:spPr>
        <p:txBody>
          <a:bodyPr wrap="square" anchor="ctr"/>
          <a:lstStyle/>
          <a:p>
            <a:r>
              <a:rPr sz="1250" b="1" dirty="0">
                <a:solidFill>
                  <a:srgbClr val="A42037"/>
                </a:solidFill>
                <a:latin typeface="Calibri"/>
                <a:cs typeface="Calibri"/>
              </a:rPr>
              <a:t>Bell + GHZ</a:t>
            </a:r>
          </a:p>
        </p:txBody>
      </p:sp>
      <p:sp>
        <p:nvSpPr>
          <p:cNvPr id="8" name="Text 6">
            <a:extLst>
              <a:ext uri="{FF2B5EF4-FFF2-40B4-BE49-F238E27FC236}">
                <a16:creationId xmlns:a16="http://schemas.microsoft.com/office/drawing/2014/main" id="{40F22DE4-C9B5-A7C8-FC55-262D77B3E191}"/>
              </a:ext>
            </a:extLst>
          </p:cNvPr>
          <p:cNvSpPr>
            <a:spLocks noGrp="1"/>
          </p:cNvSpPr>
          <p:nvPr/>
        </p:nvSpPr>
        <p:spPr>
          <a:xfrm>
            <a:off x="182880" y="4005072"/>
            <a:ext cx="1225296" cy="512064"/>
          </a:xfrm>
          <a:prstGeom prst="rect">
            <a:avLst/>
          </a:prstGeom>
          <a:noFill/>
        </p:spPr>
        <p:txBody>
          <a:bodyPr wrap="square" anchor="ctr"/>
          <a:lstStyle/>
          <a:p>
            <a:r>
              <a:rPr sz="1250">
                <a:solidFill>
                  <a:srgbClr val="EACBD1"/>
                </a:solidFill>
                <a:latin typeface="Calibri"/>
                <a:ea typeface="Calibri"/>
                <a:cs typeface="Calibri"/>
              </a:rPr>
              <a:t>Planning</a:t>
            </a:r>
          </a:p>
        </p:txBody>
      </p:sp>
      <p:sp>
        <p:nvSpPr>
          <p:cNvPr id="9" name="Text 7">
            <a:extLst>
              <a:ext uri="{FF2B5EF4-FFF2-40B4-BE49-F238E27FC236}">
                <a16:creationId xmlns:a16="http://schemas.microsoft.com/office/drawing/2014/main" id="{B03DCFAC-5C8B-5B41-D62D-B1FE78B62463}"/>
              </a:ext>
            </a:extLst>
          </p:cNvPr>
          <p:cNvSpPr>
            <a:spLocks noGrp="1"/>
          </p:cNvSpPr>
          <p:nvPr/>
        </p:nvSpPr>
        <p:spPr>
          <a:xfrm>
            <a:off x="182880" y="4873752"/>
            <a:ext cx="1225296" cy="512064"/>
          </a:xfrm>
          <a:prstGeom prst="rect">
            <a:avLst/>
          </a:prstGeom>
          <a:noFill/>
        </p:spPr>
        <p:txBody>
          <a:bodyPr wrap="square" anchor="ctr"/>
          <a:lstStyle/>
          <a:p>
            <a:r>
              <a:rPr lang="en-US" sz="1250" dirty="0">
                <a:solidFill>
                  <a:srgbClr val="EACBD1"/>
                </a:solidFill>
                <a:latin typeface="Calibri"/>
                <a:ea typeface="Calibri"/>
                <a:cs typeface="Calibri"/>
              </a:rPr>
              <a:t>Conclusion</a:t>
            </a:r>
            <a:endParaRPr sz="1250" dirty="0">
              <a:solidFill>
                <a:srgbClr val="EACBD1"/>
              </a:solidFill>
              <a:latin typeface="Calibri"/>
              <a:ea typeface="Calibri"/>
              <a:cs typeface="Calibri"/>
            </a:endParaRPr>
          </a:p>
        </p:txBody>
      </p:sp>
      <p:sp>
        <p:nvSpPr>
          <p:cNvPr id="10" name="Text 8">
            <a:extLst>
              <a:ext uri="{FF2B5EF4-FFF2-40B4-BE49-F238E27FC236}">
                <a16:creationId xmlns:a16="http://schemas.microsoft.com/office/drawing/2014/main" id="{8333E3E2-5F4E-484A-06DA-E7CE89905514}"/>
              </a:ext>
            </a:extLst>
          </p:cNvPr>
          <p:cNvSpPr>
            <a:spLocks noGrp="1"/>
          </p:cNvSpPr>
          <p:nvPr/>
        </p:nvSpPr>
        <p:spPr>
          <a:xfrm>
            <a:off x="2011680" y="347472"/>
            <a:ext cx="9677095" cy="292608"/>
          </a:xfrm>
          <a:prstGeom prst="rect">
            <a:avLst/>
          </a:prstGeom>
          <a:noFill/>
        </p:spPr>
        <p:txBody>
          <a:bodyPr wrap="none" anchor="ctr"/>
          <a:lstStyle/>
          <a:p>
            <a:r>
              <a:rPr lang="en-US" sz="1200" b="1" spc="100" dirty="0">
                <a:solidFill>
                  <a:srgbClr val="A42037"/>
                </a:solidFill>
                <a:latin typeface="Calibri"/>
                <a:ea typeface="Calibri"/>
                <a:cs typeface="Calibri"/>
              </a:rPr>
              <a:t>BELL + GHZ</a:t>
            </a:r>
            <a:endParaRPr sz="1200" b="1" spc="100" dirty="0">
              <a:solidFill>
                <a:srgbClr val="A42037"/>
              </a:solidFill>
              <a:latin typeface="Calibri"/>
              <a:ea typeface="Calibri"/>
              <a:cs typeface="Calibri"/>
            </a:endParaRPr>
          </a:p>
        </p:txBody>
      </p:sp>
      <p:sp>
        <p:nvSpPr>
          <p:cNvPr id="26" name="Text 24">
            <a:extLst>
              <a:ext uri="{FF2B5EF4-FFF2-40B4-BE49-F238E27FC236}">
                <a16:creationId xmlns:a16="http://schemas.microsoft.com/office/drawing/2014/main" id="{B9624280-F3E4-DD41-6AD7-3C1E31412CF1}"/>
              </a:ext>
            </a:extLst>
          </p:cNvPr>
          <p:cNvSpPr>
            <a:spLocks noGrp="1"/>
          </p:cNvSpPr>
          <p:nvPr/>
        </p:nvSpPr>
        <p:spPr>
          <a:xfrm>
            <a:off x="11551615" y="6473952"/>
            <a:ext cx="411480" cy="274320"/>
          </a:xfrm>
          <a:prstGeom prst="rect">
            <a:avLst/>
          </a:prstGeom>
          <a:noFill/>
        </p:spPr>
        <p:txBody>
          <a:bodyPr wrap="square" anchor="ctr"/>
          <a:lstStyle/>
          <a:p>
            <a:fld id="{AE4E52CC-50E8-C041-A4A7-4751265F3D3B}" type="slidenum">
              <a:rPr lang="en-US" sz="1000" smtClean="0">
                <a:solidFill>
                  <a:srgbClr val="58595B"/>
                </a:solidFill>
                <a:latin typeface="Calibri"/>
                <a:ea typeface="Calibri"/>
                <a:cs typeface="Calibri"/>
              </a:rPr>
              <a:t>101</a:t>
            </a:fld>
            <a:endParaRPr sz="1000" dirty="0">
              <a:solidFill>
                <a:srgbClr val="58595B"/>
              </a:solidFill>
              <a:latin typeface="Calibri"/>
              <a:ea typeface="Calibri"/>
              <a:cs typeface="Calibri"/>
            </a:endParaRPr>
          </a:p>
        </p:txBody>
      </p:sp>
      <p:sp>
        <p:nvSpPr>
          <p:cNvPr id="25" name="Text 28">
            <a:extLst>
              <a:ext uri="{FF2B5EF4-FFF2-40B4-BE49-F238E27FC236}">
                <a16:creationId xmlns:a16="http://schemas.microsoft.com/office/drawing/2014/main" id="{88CC44AB-A94B-BB8A-AB5E-6B7A3995349C}"/>
              </a:ext>
            </a:extLst>
          </p:cNvPr>
          <p:cNvSpPr/>
          <p:nvPr/>
        </p:nvSpPr>
        <p:spPr>
          <a:xfrm>
            <a:off x="2011680" y="6473952"/>
            <a:ext cx="5486400" cy="274320"/>
          </a:xfrm>
          <a:prstGeom prst="rect">
            <a:avLst/>
          </a:prstGeom>
          <a:noFill/>
          <a:ln/>
        </p:spPr>
        <p:txBody>
          <a:bodyPr wrap="square" rtlCol="0" anchor="ctr"/>
          <a:lstStyle/>
          <a:p>
            <a:pPr marL="0" indent="0">
              <a:buNone/>
            </a:pPr>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sp>
        <p:nvSpPr>
          <p:cNvPr id="3" name="Text 9">
            <a:extLst>
              <a:ext uri="{FF2B5EF4-FFF2-40B4-BE49-F238E27FC236}">
                <a16:creationId xmlns:a16="http://schemas.microsoft.com/office/drawing/2014/main" id="{20127019-ED6D-8343-0E0B-56C13F004B10}"/>
              </a:ext>
            </a:extLst>
          </p:cNvPr>
          <p:cNvSpPr>
            <a:spLocks noGrp="1"/>
          </p:cNvSpPr>
          <p:nvPr/>
        </p:nvSpPr>
        <p:spPr>
          <a:xfrm>
            <a:off x="2011680" y="621792"/>
            <a:ext cx="9677095" cy="658368"/>
          </a:xfrm>
          <a:prstGeom prst="rect">
            <a:avLst/>
          </a:prstGeom>
          <a:noFill/>
        </p:spPr>
        <p:txBody>
          <a:bodyPr wrap="square" anchor="ctr"/>
          <a:lstStyle/>
          <a:p>
            <a:r>
              <a:rPr sz="3000" b="1">
                <a:solidFill>
                  <a:srgbClr val="231F20"/>
                </a:solidFill>
                <a:latin typeface="Cambria"/>
                <a:ea typeface="Cambria"/>
                <a:cs typeface="Cambria"/>
              </a:rPr>
              <a:t>Path choice trades reliability against resource use</a:t>
            </a:r>
          </a:p>
        </p:txBody>
      </p:sp>
      <mc:AlternateContent xmlns:mc="http://schemas.openxmlformats.org/markup-compatibility/2006" xmlns:a14="http://schemas.microsoft.com/office/drawing/2010/main">
        <mc:Choice Requires="a14">
          <p:sp>
            <p:nvSpPr>
              <p:cNvPr id="11" name="Content Placeholder 2">
                <a:extLst>
                  <a:ext uri="{FF2B5EF4-FFF2-40B4-BE49-F238E27FC236}">
                    <a16:creationId xmlns:a16="http://schemas.microsoft.com/office/drawing/2014/main" id="{854B3ED6-55C9-8595-2883-CE81CDB5A89D}"/>
                  </a:ext>
                </a:extLst>
              </p:cNvPr>
              <p:cNvSpPr txBox="1">
                <a:spLocks/>
              </p:cNvSpPr>
              <p:nvPr/>
            </p:nvSpPr>
            <p:spPr>
              <a:xfrm>
                <a:off x="2159430" y="1353519"/>
                <a:ext cx="4652849" cy="4154508"/>
              </a:xfrm>
            </p:spPr>
            <p:txBody>
              <a:bodyPr/>
              <a:lstStyle>
                <a:lvl1pPr marL="342900" indent="-342900" algn="l" defTabSz="914400">
                  <a:spcBef>
                    <a:spcPct val="20000"/>
                  </a:spcBef>
                  <a:buFont typeface="Arial"/>
                  <a:buChar char="•"/>
                  <a:defRPr sz="3200" kern="1200">
                    <a:solidFill>
                      <a:schemeClr val="tx1"/>
                    </a:solidFill>
                    <a:latin typeface="+mn-lt"/>
                    <a:ea typeface="+mn-lt"/>
                    <a:cs typeface="+mn-lt"/>
                  </a:defRPr>
                </a:lvl1pPr>
                <a:lvl2pPr marL="742950" indent="-285750" algn="l" defTabSz="914400">
                  <a:spcBef>
                    <a:spcPct val="20000"/>
                  </a:spcBef>
                  <a:buFont typeface="Arial"/>
                  <a:buChar char="–"/>
                  <a:defRPr sz="2800" kern="1200">
                    <a:solidFill>
                      <a:schemeClr val="tx1"/>
                    </a:solidFill>
                    <a:latin typeface="+mn-lt"/>
                    <a:ea typeface="+mn-lt"/>
                    <a:cs typeface="+mn-lt"/>
                  </a:defRPr>
                </a:lvl2pPr>
                <a:lvl3pPr marL="1143000" indent="-228600" algn="l" defTabSz="914400">
                  <a:spcBef>
                    <a:spcPct val="20000"/>
                  </a:spcBef>
                  <a:buFont typeface="Arial"/>
                  <a:buChar char="•"/>
                  <a:defRPr sz="2400" kern="1200">
                    <a:solidFill>
                      <a:schemeClr val="tx1"/>
                    </a:solidFill>
                    <a:latin typeface="+mn-lt"/>
                    <a:ea typeface="+mn-lt"/>
                    <a:cs typeface="+mn-lt"/>
                  </a:defRPr>
                </a:lvl3pPr>
                <a:lvl4pPr marL="1600200" indent="-228600" algn="l" defTabSz="914400">
                  <a:spcBef>
                    <a:spcPct val="20000"/>
                  </a:spcBef>
                  <a:buFont typeface="Arial"/>
                  <a:buChar char="–"/>
                  <a:defRPr sz="2000" kern="1200">
                    <a:solidFill>
                      <a:schemeClr val="tx1"/>
                    </a:solidFill>
                    <a:latin typeface="+mn-lt"/>
                    <a:ea typeface="+mn-lt"/>
                    <a:cs typeface="+mn-lt"/>
                  </a:defRPr>
                </a:lvl4pPr>
                <a:lvl5pPr marL="2057400" indent="-228600" algn="l" defTabSz="914400">
                  <a:spcBef>
                    <a:spcPct val="20000"/>
                  </a:spcBef>
                  <a:buFont typeface="Arial"/>
                  <a:buChar char="»"/>
                  <a:defRPr sz="2000" kern="1200">
                    <a:solidFill>
                      <a:schemeClr val="tx1"/>
                    </a:solidFill>
                    <a:latin typeface="+mn-lt"/>
                    <a:ea typeface="+mn-lt"/>
                    <a:cs typeface="+mn-lt"/>
                  </a:defRPr>
                </a:lvl5pPr>
                <a:lvl6pPr marL="2514600" indent="-228600" algn="l" defTabSz="914400">
                  <a:spcBef>
                    <a:spcPct val="20000"/>
                  </a:spcBef>
                  <a:buFont typeface="Arial"/>
                  <a:buChar char="•"/>
                  <a:defRPr sz="2000" kern="1200">
                    <a:solidFill>
                      <a:schemeClr val="tx1"/>
                    </a:solidFill>
                    <a:latin typeface="+mn-lt"/>
                    <a:ea typeface="+mn-lt"/>
                    <a:cs typeface="+mn-lt"/>
                  </a:defRPr>
                </a:lvl6pPr>
                <a:lvl7pPr marL="2971800" indent="-228600" algn="l" defTabSz="914400">
                  <a:spcBef>
                    <a:spcPct val="20000"/>
                  </a:spcBef>
                  <a:buFont typeface="Arial"/>
                  <a:buChar char="•"/>
                  <a:defRPr sz="2000" kern="1200">
                    <a:solidFill>
                      <a:schemeClr val="tx1"/>
                    </a:solidFill>
                    <a:latin typeface="+mn-lt"/>
                    <a:ea typeface="+mn-lt"/>
                    <a:cs typeface="+mn-lt"/>
                  </a:defRPr>
                </a:lvl7pPr>
                <a:lvl8pPr marL="3429000" indent="-228600" algn="l" defTabSz="914400">
                  <a:spcBef>
                    <a:spcPct val="20000"/>
                  </a:spcBef>
                  <a:buFont typeface="Arial"/>
                  <a:buChar char="•"/>
                  <a:defRPr sz="2000" kern="1200">
                    <a:solidFill>
                      <a:schemeClr val="tx1"/>
                    </a:solidFill>
                    <a:latin typeface="+mn-lt"/>
                    <a:ea typeface="+mn-lt"/>
                    <a:cs typeface="+mn-lt"/>
                  </a:defRPr>
                </a:lvl8pPr>
                <a:lvl9pPr marL="3886200" indent="-228600" algn="l" defTabSz="914400">
                  <a:spcBef>
                    <a:spcPct val="20000"/>
                  </a:spcBef>
                  <a:buFont typeface="Arial"/>
                  <a:buChar char="•"/>
                  <a:defRPr sz="2000" kern="1200">
                    <a:solidFill>
                      <a:schemeClr val="tx1"/>
                    </a:solidFill>
                    <a:latin typeface="+mn-lt"/>
                    <a:ea typeface="+mn-lt"/>
                    <a:cs typeface="+mn-lt"/>
                  </a:defRPr>
                </a:lvl9pPr>
              </a:lstStyle>
              <a:p>
                <a:pPr>
                  <a:spcAft>
                    <a:spcPts val="1400"/>
                  </a:spcAft>
                  <a:buSzPct val="100000"/>
                </a:pPr>
                <a:r>
                  <a:rPr lang="en-US" sz="1600" b="1" dirty="0">
                    <a:solidFill>
                      <a:srgbClr val="231F20"/>
                    </a:solidFill>
                    <a:latin typeface="Calibri" pitchFamily="34" charset="0"/>
                    <a:ea typeface="Calibri" pitchFamily="34" charset="-122"/>
                    <a:cs typeface="Calibri" pitchFamily="34" charset="-120"/>
                  </a:rPr>
                  <a:t>Ground-only path </a:t>
                </a:r>
                <a14:m>
                  <m:oMath xmlns:m="http://schemas.openxmlformats.org/officeDocument/2006/math">
                    <m:sSub>
                      <m:sSubPr>
                        <m:ctrlPr>
                          <a:rPr lang="en-US" sz="1600" b="1" i="1">
                            <a:solidFill>
                              <a:srgbClr val="231F20"/>
                            </a:solidFill>
                            <a:latin typeface="Cambria Math" panose="02040503050406030204" pitchFamily="18" charset="0"/>
                            <a:ea typeface="Calibri" pitchFamily="34" charset="-122"/>
                            <a:cs typeface="Calibri" pitchFamily="34" charset="-120"/>
                          </a:rPr>
                        </m:ctrlPr>
                      </m:sSubPr>
                      <m:e>
                        <m:r>
                          <a:rPr lang="en-US" sz="1600" b="1">
                            <a:solidFill>
                              <a:srgbClr val="231F20"/>
                            </a:solidFill>
                            <a:latin typeface="Cambria Math" panose="02040503050406030204" pitchFamily="18" charset="0"/>
                            <a:ea typeface="Calibri" pitchFamily="34" charset="-122"/>
                            <a:cs typeface="Calibri" pitchFamily="34" charset="-120"/>
                          </a:rPr>
                          <m:t>𝐴</m:t>
                        </m:r>
                      </m:e>
                      <m:sub>
                        <m:r>
                          <a:rPr lang="en-US" sz="1600" b="1">
                            <a:solidFill>
                              <a:srgbClr val="231F20"/>
                            </a:solidFill>
                            <a:latin typeface="Cambria Math" panose="02040503050406030204" pitchFamily="18" charset="0"/>
                            <a:ea typeface="Calibri" pitchFamily="34" charset="-122"/>
                            <a:cs typeface="Calibri" pitchFamily="34" charset="-120"/>
                          </a:rPr>
                          <m:t>𝑖𝑗</m:t>
                        </m:r>
                      </m:sub>
                    </m:sSub>
                    <m:r>
                      <a:rPr lang="en-US" sz="1600" b="1">
                        <a:solidFill>
                          <a:srgbClr val="231F20"/>
                        </a:solidFill>
                        <a:latin typeface="Cambria Math" panose="02040503050406030204" pitchFamily="18" charset="0"/>
                        <a:ea typeface="Calibri" pitchFamily="34" charset="-122"/>
                        <a:cs typeface="Calibri" pitchFamily="34" charset="-120"/>
                      </a:rPr>
                      <m:t>=</m:t>
                    </m:r>
                    <m:sSub>
                      <m:sSubPr>
                        <m:ctrlPr>
                          <a:rPr lang="en-US" sz="1600" b="1" i="1">
                            <a:solidFill>
                              <a:srgbClr val="231F20"/>
                            </a:solidFill>
                            <a:latin typeface="Cambria Math" panose="02040503050406030204" pitchFamily="18" charset="0"/>
                            <a:ea typeface="Calibri" pitchFamily="34" charset="-122"/>
                            <a:cs typeface="Calibri" pitchFamily="34" charset="-120"/>
                          </a:rPr>
                        </m:ctrlPr>
                      </m:sSubPr>
                      <m:e>
                        <m:r>
                          <a:rPr lang="en-US" sz="1600" b="1">
                            <a:solidFill>
                              <a:srgbClr val="231F20"/>
                            </a:solidFill>
                            <a:latin typeface="Cambria Math" panose="02040503050406030204" pitchFamily="18" charset="0"/>
                            <a:ea typeface="Calibri" pitchFamily="34" charset="-122"/>
                            <a:cs typeface="Calibri" pitchFamily="34" charset="-120"/>
                          </a:rPr>
                          <m:t>(</m:t>
                        </m:r>
                        <m:r>
                          <a:rPr lang="en-US" sz="1600" b="1">
                            <a:solidFill>
                              <a:srgbClr val="231F20"/>
                            </a:solidFill>
                            <a:latin typeface="Cambria Math" panose="02040503050406030204" pitchFamily="18" charset="0"/>
                            <a:ea typeface="Calibri" pitchFamily="34" charset="-122"/>
                            <a:cs typeface="Calibri" pitchFamily="34" charset="-120"/>
                          </a:rPr>
                          <m:t>𝑣</m:t>
                        </m:r>
                      </m:e>
                      <m:sub>
                        <m:r>
                          <a:rPr lang="en-US" sz="1600" b="1">
                            <a:solidFill>
                              <a:srgbClr val="231F20"/>
                            </a:solidFill>
                            <a:latin typeface="Cambria Math" panose="02040503050406030204" pitchFamily="18" charset="0"/>
                            <a:ea typeface="Calibri" pitchFamily="34" charset="-122"/>
                            <a:cs typeface="Calibri" pitchFamily="34" charset="-120"/>
                          </a:rPr>
                          <m:t>𝑖</m:t>
                        </m:r>
                      </m:sub>
                    </m:sSub>
                    <m:r>
                      <a:rPr lang="en-US" sz="1600" b="1">
                        <a:solidFill>
                          <a:srgbClr val="231F20"/>
                        </a:solidFill>
                        <a:latin typeface="Cambria Math" panose="02040503050406030204" pitchFamily="18" charset="0"/>
                        <a:ea typeface="Calibri" pitchFamily="34" charset="-122"/>
                        <a:cs typeface="Calibri" pitchFamily="34" charset="-120"/>
                      </a:rPr>
                      <m:t>,</m:t>
                    </m:r>
                    <m:sSub>
                      <m:sSubPr>
                        <m:ctrlPr>
                          <a:rPr lang="en-US" sz="1600" b="1" i="1">
                            <a:solidFill>
                              <a:srgbClr val="231F20"/>
                            </a:solidFill>
                            <a:latin typeface="Cambria Math" panose="02040503050406030204" pitchFamily="18" charset="0"/>
                            <a:ea typeface="Calibri" pitchFamily="34" charset="-122"/>
                            <a:cs typeface="Calibri" pitchFamily="34" charset="-120"/>
                          </a:rPr>
                        </m:ctrlPr>
                      </m:sSubPr>
                      <m:e>
                        <m:r>
                          <a:rPr lang="en-US" sz="1600" b="1">
                            <a:solidFill>
                              <a:srgbClr val="231F20"/>
                            </a:solidFill>
                            <a:latin typeface="Cambria Math" panose="02040503050406030204" pitchFamily="18" charset="0"/>
                            <a:ea typeface="Calibri" pitchFamily="34" charset="-122"/>
                            <a:cs typeface="Calibri" pitchFamily="34" charset="-120"/>
                          </a:rPr>
                          <m:t>𝑣</m:t>
                        </m:r>
                      </m:e>
                      <m:sub>
                        <m:r>
                          <a:rPr lang="en-US" sz="1600" b="1">
                            <a:solidFill>
                              <a:srgbClr val="231F20"/>
                            </a:solidFill>
                            <a:latin typeface="Cambria Math" panose="02040503050406030204" pitchFamily="18" charset="0"/>
                            <a:ea typeface="Calibri" pitchFamily="34" charset="-122"/>
                            <a:cs typeface="Calibri" pitchFamily="34" charset="-120"/>
                          </a:rPr>
                          <m:t>1</m:t>
                        </m:r>
                      </m:sub>
                    </m:sSub>
                    <m:r>
                      <a:rPr lang="en-US" sz="1600" b="1">
                        <a:solidFill>
                          <a:srgbClr val="231F20"/>
                        </a:solidFill>
                        <a:latin typeface="Cambria Math" panose="02040503050406030204" pitchFamily="18" charset="0"/>
                        <a:ea typeface="Calibri" pitchFamily="34" charset="-122"/>
                        <a:cs typeface="Calibri" pitchFamily="34" charset="-120"/>
                      </a:rPr>
                      <m:t>,…,</m:t>
                    </m:r>
                    <m:sSub>
                      <m:sSubPr>
                        <m:ctrlPr>
                          <a:rPr lang="en-US" sz="1600" b="1" i="1">
                            <a:solidFill>
                              <a:srgbClr val="231F20"/>
                            </a:solidFill>
                            <a:latin typeface="Cambria Math" panose="02040503050406030204" pitchFamily="18" charset="0"/>
                            <a:ea typeface="Calibri" pitchFamily="34" charset="-122"/>
                            <a:cs typeface="Calibri" pitchFamily="34" charset="-120"/>
                          </a:rPr>
                        </m:ctrlPr>
                      </m:sSubPr>
                      <m:e>
                        <m:r>
                          <a:rPr lang="en-US" sz="1600" b="1">
                            <a:solidFill>
                              <a:srgbClr val="231F20"/>
                            </a:solidFill>
                            <a:latin typeface="Cambria Math" panose="02040503050406030204" pitchFamily="18" charset="0"/>
                            <a:ea typeface="Calibri" pitchFamily="34" charset="-122"/>
                            <a:cs typeface="Calibri" pitchFamily="34" charset="-120"/>
                          </a:rPr>
                          <m:t>𝑣</m:t>
                        </m:r>
                      </m:e>
                      <m:sub>
                        <m:d>
                          <m:dPr>
                            <m:begChr m:val="|"/>
                            <m:endChr m:val="|"/>
                            <m:ctrlPr>
                              <a:rPr lang="en-US" sz="1600" b="1" i="1">
                                <a:solidFill>
                                  <a:srgbClr val="231F20"/>
                                </a:solidFill>
                                <a:latin typeface="Cambria Math" panose="02040503050406030204" pitchFamily="18" charset="0"/>
                                <a:ea typeface="Calibri" pitchFamily="34" charset="-122"/>
                                <a:cs typeface="Calibri" pitchFamily="34" charset="-120"/>
                              </a:rPr>
                            </m:ctrlPr>
                          </m:dPr>
                          <m:e>
                            <m:sSub>
                              <m:sSubPr>
                                <m:ctrlPr>
                                  <a:rPr lang="en-US" sz="1600" b="1" i="1">
                                    <a:solidFill>
                                      <a:srgbClr val="231F20"/>
                                    </a:solidFill>
                                    <a:latin typeface="Cambria Math" panose="02040503050406030204" pitchFamily="18" charset="0"/>
                                    <a:ea typeface="Calibri" pitchFamily="34" charset="-122"/>
                                    <a:cs typeface="Calibri" pitchFamily="34" charset="-120"/>
                                  </a:rPr>
                                </m:ctrlPr>
                              </m:sSubPr>
                              <m:e>
                                <m:r>
                                  <a:rPr lang="en-US" sz="1600" b="1">
                                    <a:solidFill>
                                      <a:srgbClr val="231F20"/>
                                    </a:solidFill>
                                    <a:latin typeface="Cambria Math" panose="02040503050406030204" pitchFamily="18" charset="0"/>
                                    <a:ea typeface="Calibri" pitchFamily="34" charset="-122"/>
                                    <a:cs typeface="Calibri" pitchFamily="34" charset="-120"/>
                                  </a:rPr>
                                  <m:t>𝐴</m:t>
                                </m:r>
                              </m:e>
                              <m:sub>
                                <m:r>
                                  <a:rPr lang="en-US" sz="1600" b="1">
                                    <a:solidFill>
                                      <a:srgbClr val="231F20"/>
                                    </a:solidFill>
                                    <a:latin typeface="Cambria Math" panose="02040503050406030204" pitchFamily="18" charset="0"/>
                                    <a:ea typeface="Calibri" pitchFamily="34" charset="-122"/>
                                    <a:cs typeface="Calibri" pitchFamily="34" charset="-120"/>
                                  </a:rPr>
                                  <m:t>𝑖𝑗</m:t>
                                </m:r>
                              </m:sub>
                            </m:sSub>
                          </m:e>
                        </m:d>
                      </m:sub>
                    </m:sSub>
                    <m:r>
                      <a:rPr lang="en-US" sz="1600" b="1">
                        <a:solidFill>
                          <a:srgbClr val="231F20"/>
                        </a:solidFill>
                        <a:latin typeface="Cambria Math" panose="02040503050406030204" pitchFamily="18" charset="0"/>
                        <a:ea typeface="Calibri" pitchFamily="34" charset="-122"/>
                        <a:cs typeface="Calibri" pitchFamily="34" charset="-120"/>
                      </a:rPr>
                      <m:t>,</m:t>
                    </m:r>
                    <m:sSub>
                      <m:sSubPr>
                        <m:ctrlPr>
                          <a:rPr lang="en-US" sz="1600" b="1" i="1">
                            <a:solidFill>
                              <a:srgbClr val="231F20"/>
                            </a:solidFill>
                            <a:latin typeface="Cambria Math" panose="02040503050406030204" pitchFamily="18" charset="0"/>
                            <a:ea typeface="Calibri" pitchFamily="34" charset="-122"/>
                            <a:cs typeface="Calibri" pitchFamily="34" charset="-120"/>
                          </a:rPr>
                        </m:ctrlPr>
                      </m:sSubPr>
                      <m:e>
                        <m:r>
                          <a:rPr lang="en-US" sz="1600" b="1">
                            <a:solidFill>
                              <a:srgbClr val="231F20"/>
                            </a:solidFill>
                            <a:latin typeface="Cambria Math" panose="02040503050406030204" pitchFamily="18" charset="0"/>
                            <a:ea typeface="Calibri" pitchFamily="34" charset="-122"/>
                            <a:cs typeface="Calibri" pitchFamily="34" charset="-120"/>
                          </a:rPr>
                          <m:t>𝑣</m:t>
                        </m:r>
                      </m:e>
                      <m:sub>
                        <m:r>
                          <a:rPr lang="en-US" sz="1600" b="1">
                            <a:solidFill>
                              <a:srgbClr val="231F20"/>
                            </a:solidFill>
                            <a:latin typeface="Cambria Math" panose="02040503050406030204" pitchFamily="18" charset="0"/>
                            <a:ea typeface="Calibri" pitchFamily="34" charset="-122"/>
                            <a:cs typeface="Calibri" pitchFamily="34" charset="-120"/>
                          </a:rPr>
                          <m:t>𝑗</m:t>
                        </m:r>
                      </m:sub>
                    </m:sSub>
                    <m:r>
                      <a:rPr lang="en-US" sz="1600" b="1">
                        <a:solidFill>
                          <a:srgbClr val="231F20"/>
                        </a:solidFill>
                        <a:latin typeface="Cambria Math" panose="02040503050406030204" pitchFamily="18" charset="0"/>
                        <a:ea typeface="Calibri" pitchFamily="34" charset="-122"/>
                        <a:cs typeface="Calibri" pitchFamily="34" charset="-120"/>
                      </a:rPr>
                      <m:t>)</m:t>
                    </m:r>
                  </m:oMath>
                </a14:m>
                <a:r>
                  <a:rPr lang="en-US" sz="1600" b="1" dirty="0">
                    <a:solidFill>
                      <a:srgbClr val="231F20"/>
                    </a:solidFill>
                    <a:latin typeface="Calibri" pitchFamily="34" charset="0"/>
                    <a:ea typeface="Calibri" pitchFamily="34" charset="-122"/>
                    <a:cs typeface="Calibri" pitchFamily="34" charset="-120"/>
                  </a:rPr>
                  <a:t> </a:t>
                </a:r>
              </a:p>
              <a:p>
                <a:pPr marL="685800" lvl="1" indent="-342900">
                  <a:lnSpc>
                    <a:spcPct val="105000"/>
                  </a:lnSpc>
                  <a:spcBef>
                    <a:spcPts val="0"/>
                  </a:spcBef>
                  <a:spcAft>
                    <a:spcPts val="800"/>
                  </a:spcAft>
                  <a:buSzPct val="100000"/>
                  <a:buFont typeface="Candara"/>
                  <a:buChar char="–"/>
                </a:pPr>
                <a:r>
                  <a:rPr lang="en-US" sz="1600" dirty="0">
                    <a:solidFill>
                      <a:srgbClr val="58595B"/>
                    </a:solidFill>
                    <a:latin typeface="Calibri" pitchFamily="34" charset="0"/>
                    <a:ea typeface="Calibri" pitchFamily="34" charset="-122"/>
                    <a:cs typeface="Calibri" pitchFamily="34" charset="-120"/>
                  </a:rPr>
                  <a:t>Simple routing</a:t>
                </a:r>
              </a:p>
              <a:p>
                <a:pPr marL="685800" lvl="1" indent="-342900">
                  <a:lnSpc>
                    <a:spcPct val="105000"/>
                  </a:lnSpc>
                  <a:spcBef>
                    <a:spcPts val="0"/>
                  </a:spcBef>
                  <a:spcAft>
                    <a:spcPts val="800"/>
                  </a:spcAft>
                  <a:buSzPct val="100000"/>
                  <a:buFont typeface="Candara"/>
                  <a:buChar char="–"/>
                </a:pPr>
                <a:r>
                  <a:rPr lang="en-US" sz="1600" dirty="0">
                    <a:solidFill>
                      <a:srgbClr val="58595B"/>
                    </a:solidFill>
                    <a:latin typeface="Calibri" pitchFamily="34" charset="0"/>
                    <a:ea typeface="Calibri" pitchFamily="34" charset="-122"/>
                    <a:cs typeface="Calibri" pitchFamily="34" charset="-120"/>
                  </a:rPr>
                  <a:t>Bell swapping at intermediate GSs</a:t>
                </a:r>
              </a:p>
              <a:p>
                <a:pPr marL="685800" lvl="1" indent="-342900">
                  <a:lnSpc>
                    <a:spcPct val="105000"/>
                  </a:lnSpc>
                  <a:spcBef>
                    <a:spcPts val="0"/>
                  </a:spcBef>
                  <a:spcAft>
                    <a:spcPts val="800"/>
                  </a:spcAft>
                  <a:buSzPct val="100000"/>
                  <a:buFont typeface="Candara"/>
                  <a:buChar char="–"/>
                </a:pPr>
                <a:r>
                  <a:rPr lang="en-US" sz="1600" dirty="0">
                    <a:solidFill>
                      <a:srgbClr val="58595B"/>
                    </a:solidFill>
                    <a:latin typeface="Calibri" pitchFamily="34" charset="0"/>
                    <a:ea typeface="Calibri" pitchFamily="34" charset="-122"/>
                    <a:cs typeface="Calibri" pitchFamily="34" charset="-120"/>
                  </a:rPr>
                  <a:t>Consumes GS qubits and fiber channel</a:t>
                </a:r>
              </a:p>
              <a:p>
                <a:pPr marL="502920" lvl="1" indent="0">
                  <a:buFont typeface="Arial"/>
                  <a:buNone/>
                </a:pPr>
                <a14:m>
                  <m:oMathPara xmlns:m="http://schemas.openxmlformats.org/officeDocument/2006/math">
                    <m:oMathParaPr>
                      <m:jc m:val="centerGroup"/>
                    </m:oMathParaPr>
                    <m:oMath xmlns:m="http://schemas.openxmlformats.org/officeDocument/2006/math">
                      <m:r>
                        <a:rPr lang="en-US" sz="1800" i="1" smtClean="0">
                          <a:latin typeface="Cambria Math" panose="02040503050406030204" pitchFamily="18" charset="0"/>
                        </a:rPr>
                        <m:t>𝑃</m:t>
                      </m:r>
                      <m:d>
                        <m:dPr>
                          <m:ctrlPr>
                            <a:rPr lang="en-US" sz="1800" i="1">
                              <a:latin typeface="Cambria Math" panose="02040503050406030204" pitchFamily="18" charset="0"/>
                            </a:rPr>
                          </m:ctrlPr>
                        </m:dPr>
                        <m:e>
                          <m:sSub>
                            <m:sSubPr>
                              <m:ctrlPr>
                                <a:rPr lang="en-US" sz="1800" i="1">
                                  <a:latin typeface="Cambria Math" panose="02040503050406030204" pitchFamily="18" charset="0"/>
                                </a:rPr>
                              </m:ctrlPr>
                            </m:sSubPr>
                            <m:e>
                              <m:r>
                                <a:rPr lang="en-US" sz="1800" i="1">
                                  <a:latin typeface="Cambria Math" panose="02040503050406030204" pitchFamily="18" charset="0"/>
                                </a:rPr>
                                <m:t>𝐴</m:t>
                              </m:r>
                            </m:e>
                            <m:sub>
                              <m:r>
                                <a:rPr lang="en-US" sz="1800" i="1">
                                  <a:latin typeface="Cambria Math" panose="02040503050406030204" pitchFamily="18" charset="0"/>
                                </a:rPr>
                                <m:t>𝑖𝑗</m:t>
                              </m:r>
                            </m:sub>
                          </m:sSub>
                        </m:e>
                      </m:d>
                      <m:r>
                        <a:rPr lang="en-US" sz="1800" i="1">
                          <a:latin typeface="Cambria Math" panose="02040503050406030204" pitchFamily="18" charset="0"/>
                        </a:rPr>
                        <m:t>=</m:t>
                      </m:r>
                      <m:nary>
                        <m:naryPr>
                          <m:chr m:val="∏"/>
                          <m:limLoc m:val="undOvr"/>
                          <m:supHide m:val="on"/>
                          <m:ctrlPr>
                            <a:rPr lang="en-US" sz="1800" i="1">
                              <a:latin typeface="Cambria Math" panose="02040503050406030204" pitchFamily="18" charset="0"/>
                            </a:rPr>
                          </m:ctrlPr>
                        </m:naryPr>
                        <m:sub>
                          <m:d>
                            <m:dPr>
                              <m:ctrlPr>
                                <a:rPr lang="en-US" sz="1800" i="1">
                                  <a:latin typeface="Cambria Math" panose="02040503050406030204" pitchFamily="18" charset="0"/>
                                </a:rPr>
                              </m:ctrlPr>
                            </m:dPr>
                            <m:e>
                              <m:r>
                                <a:rPr lang="en-US" sz="1800" i="1">
                                  <a:latin typeface="Cambria Math" panose="02040503050406030204" pitchFamily="18" charset="0"/>
                                </a:rPr>
                                <m:t>𝑚</m:t>
                              </m:r>
                              <m:r>
                                <a:rPr lang="en-US" sz="1800" i="1">
                                  <a:latin typeface="Cambria Math" panose="02040503050406030204" pitchFamily="18" charset="0"/>
                                </a:rPr>
                                <m:t>,</m:t>
                              </m:r>
                              <m:r>
                                <a:rPr lang="en-US" sz="1800" i="1">
                                  <a:latin typeface="Cambria Math" panose="02040503050406030204" pitchFamily="18" charset="0"/>
                                </a:rPr>
                                <m:t>𝑛</m:t>
                              </m:r>
                              <m:r>
                                <a:rPr lang="en-US" sz="1800" i="1">
                                  <a:latin typeface="Cambria Math" panose="02040503050406030204" pitchFamily="18" charset="0"/>
                                </a:rPr>
                                <m:t>∈</m:t>
                              </m:r>
                              <m:sSub>
                                <m:sSubPr>
                                  <m:ctrlPr>
                                    <a:rPr lang="en-US" sz="1800" i="1">
                                      <a:latin typeface="Cambria Math" panose="02040503050406030204" pitchFamily="18" charset="0"/>
                                    </a:rPr>
                                  </m:ctrlPr>
                                </m:sSubPr>
                                <m:e>
                                  <m:r>
                                    <a:rPr lang="en-US" sz="1800" i="1">
                                      <a:latin typeface="Cambria Math" panose="02040503050406030204" pitchFamily="18" charset="0"/>
                                    </a:rPr>
                                    <m:t>𝐴</m:t>
                                  </m:r>
                                </m:e>
                                <m:sub>
                                  <m:r>
                                    <a:rPr lang="en-US" sz="1800" i="1">
                                      <a:latin typeface="Cambria Math" panose="02040503050406030204" pitchFamily="18" charset="0"/>
                                    </a:rPr>
                                    <m:t>𝑖𝑗</m:t>
                                  </m:r>
                                </m:sub>
                              </m:sSub>
                            </m:e>
                          </m:d>
                        </m:sub>
                        <m:sup/>
                        <m:e>
                          <m:sSubSup>
                            <m:sSubSupPr>
                              <m:ctrlPr>
                                <a:rPr lang="en-US" sz="1800" i="1">
                                  <a:latin typeface="Cambria Math" panose="02040503050406030204" pitchFamily="18" charset="0"/>
                                </a:rPr>
                              </m:ctrlPr>
                            </m:sSubSupPr>
                            <m:e>
                              <m:r>
                                <a:rPr lang="en-US" sz="1800" i="1">
                                  <a:latin typeface="Cambria Math" panose="02040503050406030204" pitchFamily="18" charset="0"/>
                                </a:rPr>
                                <m:t>𝑞</m:t>
                              </m:r>
                            </m:e>
                            <m:sub>
                              <m:r>
                                <a:rPr lang="en-US" sz="1800" i="1">
                                  <a:latin typeface="Cambria Math" panose="02040503050406030204" pitchFamily="18" charset="0"/>
                                </a:rPr>
                                <m:t>𝑚</m:t>
                              </m:r>
                              <m:r>
                                <a:rPr lang="en-US" sz="1800" i="1">
                                  <a:latin typeface="Cambria Math" panose="02040503050406030204" pitchFamily="18" charset="0"/>
                                </a:rPr>
                                <m:t>,</m:t>
                              </m:r>
                              <m:r>
                                <a:rPr lang="en-US" sz="1800" i="1">
                                  <a:latin typeface="Cambria Math" panose="02040503050406030204" pitchFamily="18" charset="0"/>
                                </a:rPr>
                                <m:t>𝑛</m:t>
                              </m:r>
                            </m:sub>
                            <m:sup>
                              <m:r>
                                <a:rPr lang="en-US" sz="1800" i="1">
                                  <a:latin typeface="Cambria Math" panose="02040503050406030204" pitchFamily="18" charset="0"/>
                                </a:rPr>
                                <m:t>𝑔</m:t>
                              </m:r>
                            </m:sup>
                          </m:sSubSup>
                        </m:e>
                      </m:nary>
                      <m:r>
                        <a:rPr lang="en-US" sz="1800" i="1">
                          <a:latin typeface="Cambria Math" panose="02040503050406030204" pitchFamily="18" charset="0"/>
                        </a:rPr>
                        <m:t>⋅</m:t>
                      </m:r>
                      <m:sSup>
                        <m:sSupPr>
                          <m:ctrlPr>
                            <a:rPr lang="en-US" sz="1800" i="1">
                              <a:latin typeface="Cambria Math" panose="02040503050406030204" pitchFamily="18" charset="0"/>
                            </a:rPr>
                          </m:ctrlPr>
                        </m:sSupPr>
                        <m:e>
                          <m:d>
                            <m:dPr>
                              <m:ctrlPr>
                                <a:rPr lang="en-US" sz="1800" i="1">
                                  <a:latin typeface="Cambria Math" panose="02040503050406030204" pitchFamily="18" charset="0"/>
                                </a:rPr>
                              </m:ctrlPr>
                            </m:dPr>
                            <m:e>
                              <m:sSub>
                                <m:sSubPr>
                                  <m:ctrlPr>
                                    <a:rPr lang="en-US" sz="1800" i="1">
                                      <a:latin typeface="Cambria Math" panose="02040503050406030204" pitchFamily="18" charset="0"/>
                                    </a:rPr>
                                  </m:ctrlPr>
                                </m:sSubPr>
                                <m:e>
                                  <m:r>
                                    <a:rPr lang="en-US" sz="1800" i="1">
                                      <a:latin typeface="Cambria Math" panose="02040503050406030204" pitchFamily="18" charset="0"/>
                                    </a:rPr>
                                    <m:t>𝑝</m:t>
                                  </m:r>
                                </m:e>
                                <m:sub>
                                  <m:r>
                                    <a:rPr lang="en-US" sz="1800" i="1">
                                      <a:latin typeface="Cambria Math" panose="02040503050406030204" pitchFamily="18" charset="0"/>
                                    </a:rPr>
                                    <m:t>𝐵</m:t>
                                  </m:r>
                                </m:sub>
                              </m:sSub>
                            </m:e>
                          </m:d>
                        </m:e>
                        <m:sup>
                          <m:d>
                            <m:dPr>
                              <m:begChr m:val="|"/>
                              <m:endChr m:val="|"/>
                              <m:ctrlPr>
                                <a:rPr lang="en-US" sz="1800" i="1">
                                  <a:latin typeface="Cambria Math" panose="02040503050406030204" pitchFamily="18" charset="0"/>
                                </a:rPr>
                              </m:ctrlPr>
                            </m:dPr>
                            <m:e>
                              <m:sSub>
                                <m:sSubPr>
                                  <m:ctrlPr>
                                    <a:rPr lang="en-US" sz="1800" i="1">
                                      <a:latin typeface="Cambria Math" panose="02040503050406030204" pitchFamily="18" charset="0"/>
                                    </a:rPr>
                                  </m:ctrlPr>
                                </m:sSubPr>
                                <m:e>
                                  <m:r>
                                    <a:rPr lang="en-US" sz="1800" i="1">
                                      <a:latin typeface="Cambria Math" panose="02040503050406030204" pitchFamily="18" charset="0"/>
                                    </a:rPr>
                                    <m:t>𝐴</m:t>
                                  </m:r>
                                </m:e>
                                <m:sub>
                                  <m:r>
                                    <a:rPr lang="en-US" sz="1800" i="1">
                                      <a:latin typeface="Cambria Math" panose="02040503050406030204" pitchFamily="18" charset="0"/>
                                    </a:rPr>
                                    <m:t>𝑖𝑗</m:t>
                                  </m:r>
                                </m:sub>
                              </m:sSub>
                            </m:e>
                          </m:d>
                          <m:r>
                            <a:rPr lang="en-US" sz="1800" i="1">
                              <a:latin typeface="Cambria Math" panose="02040503050406030204" pitchFamily="18" charset="0"/>
                            </a:rPr>
                            <m:t>−1</m:t>
                          </m:r>
                        </m:sup>
                      </m:sSup>
                    </m:oMath>
                  </m:oMathPara>
                </a14:m>
                <a:endParaRPr lang="en-US" sz="1800" dirty="0"/>
              </a:p>
            </p:txBody>
          </p:sp>
        </mc:Choice>
        <mc:Fallback xmlns="">
          <p:sp>
            <p:nvSpPr>
              <p:cNvPr id="11" name="Content Placeholder 2">
                <a:extLst>
                  <a:ext uri="{FF2B5EF4-FFF2-40B4-BE49-F238E27FC236}">
                    <a16:creationId xmlns:a16="http://schemas.microsoft.com/office/drawing/2014/main" id="{854B3ED6-55C9-8595-2883-CE81CDB5A89D}"/>
                  </a:ext>
                </a:extLst>
              </p:cNvPr>
              <p:cNvSpPr txBox="1">
                <a:spLocks noRot="1" noChangeAspect="1" noMove="1" noResize="1" noEditPoints="1" noAdjustHandles="1" noChangeArrowheads="1" noChangeShapeType="1" noTextEdit="1"/>
              </p:cNvSpPr>
              <p:nvPr/>
            </p:nvSpPr>
            <p:spPr>
              <a:xfrm>
                <a:off x="2159430" y="1353519"/>
                <a:ext cx="4652849" cy="4154508"/>
              </a:xfr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Content Placeholder 3">
                <a:extLst>
                  <a:ext uri="{FF2B5EF4-FFF2-40B4-BE49-F238E27FC236}">
                    <a16:creationId xmlns:a16="http://schemas.microsoft.com/office/drawing/2014/main" id="{E67FA3A2-B824-92E5-4D52-ADD51C7C2A18}"/>
                  </a:ext>
                </a:extLst>
              </p:cNvPr>
              <p:cNvSpPr txBox="1">
                <a:spLocks/>
              </p:cNvSpPr>
              <p:nvPr/>
            </p:nvSpPr>
            <p:spPr>
              <a:xfrm>
                <a:off x="6885432" y="1353519"/>
                <a:ext cx="4666183" cy="4237638"/>
              </a:xfrm>
            </p:spPr>
            <p:txBody>
              <a:bodyPr/>
              <a:lstStyle>
                <a:lvl1pPr marL="342900" indent="-342900" algn="l" defTabSz="914400">
                  <a:spcBef>
                    <a:spcPct val="20000"/>
                  </a:spcBef>
                  <a:buFont typeface="Arial"/>
                  <a:buChar char="•"/>
                  <a:defRPr sz="3200" kern="1200">
                    <a:solidFill>
                      <a:schemeClr val="tx1"/>
                    </a:solidFill>
                    <a:latin typeface="+mn-lt"/>
                    <a:ea typeface="+mn-lt"/>
                    <a:cs typeface="+mn-lt"/>
                  </a:defRPr>
                </a:lvl1pPr>
                <a:lvl2pPr marL="742950" indent="-285750" algn="l" defTabSz="914400">
                  <a:spcBef>
                    <a:spcPct val="20000"/>
                  </a:spcBef>
                  <a:buFont typeface="Arial"/>
                  <a:buChar char="–"/>
                  <a:defRPr sz="2800" kern="1200">
                    <a:solidFill>
                      <a:schemeClr val="tx1"/>
                    </a:solidFill>
                    <a:latin typeface="+mn-lt"/>
                    <a:ea typeface="+mn-lt"/>
                    <a:cs typeface="+mn-lt"/>
                  </a:defRPr>
                </a:lvl2pPr>
                <a:lvl3pPr marL="1143000" indent="-228600" algn="l" defTabSz="914400">
                  <a:spcBef>
                    <a:spcPct val="20000"/>
                  </a:spcBef>
                  <a:buFont typeface="Arial"/>
                  <a:buChar char="•"/>
                  <a:defRPr sz="2400" kern="1200">
                    <a:solidFill>
                      <a:schemeClr val="tx1"/>
                    </a:solidFill>
                    <a:latin typeface="+mn-lt"/>
                    <a:ea typeface="+mn-lt"/>
                    <a:cs typeface="+mn-lt"/>
                  </a:defRPr>
                </a:lvl3pPr>
                <a:lvl4pPr marL="1600200" indent="-228600" algn="l" defTabSz="914400">
                  <a:spcBef>
                    <a:spcPct val="20000"/>
                  </a:spcBef>
                  <a:buFont typeface="Arial"/>
                  <a:buChar char="–"/>
                  <a:defRPr sz="2000" kern="1200">
                    <a:solidFill>
                      <a:schemeClr val="tx1"/>
                    </a:solidFill>
                    <a:latin typeface="+mn-lt"/>
                    <a:ea typeface="+mn-lt"/>
                    <a:cs typeface="+mn-lt"/>
                  </a:defRPr>
                </a:lvl4pPr>
                <a:lvl5pPr marL="2057400" indent="-228600" algn="l" defTabSz="914400">
                  <a:spcBef>
                    <a:spcPct val="20000"/>
                  </a:spcBef>
                  <a:buFont typeface="Arial"/>
                  <a:buChar char="»"/>
                  <a:defRPr sz="2000" kern="1200">
                    <a:solidFill>
                      <a:schemeClr val="tx1"/>
                    </a:solidFill>
                    <a:latin typeface="+mn-lt"/>
                    <a:ea typeface="+mn-lt"/>
                    <a:cs typeface="+mn-lt"/>
                  </a:defRPr>
                </a:lvl5pPr>
                <a:lvl6pPr marL="2514600" indent="-228600" algn="l" defTabSz="914400">
                  <a:spcBef>
                    <a:spcPct val="20000"/>
                  </a:spcBef>
                  <a:buFont typeface="Arial"/>
                  <a:buChar char="•"/>
                  <a:defRPr sz="2000" kern="1200">
                    <a:solidFill>
                      <a:schemeClr val="tx1"/>
                    </a:solidFill>
                    <a:latin typeface="+mn-lt"/>
                    <a:ea typeface="+mn-lt"/>
                    <a:cs typeface="+mn-lt"/>
                  </a:defRPr>
                </a:lvl6pPr>
                <a:lvl7pPr marL="2971800" indent="-228600" algn="l" defTabSz="914400">
                  <a:spcBef>
                    <a:spcPct val="20000"/>
                  </a:spcBef>
                  <a:buFont typeface="Arial"/>
                  <a:buChar char="•"/>
                  <a:defRPr sz="2000" kern="1200">
                    <a:solidFill>
                      <a:schemeClr val="tx1"/>
                    </a:solidFill>
                    <a:latin typeface="+mn-lt"/>
                    <a:ea typeface="+mn-lt"/>
                    <a:cs typeface="+mn-lt"/>
                  </a:defRPr>
                </a:lvl7pPr>
                <a:lvl8pPr marL="3429000" indent="-228600" algn="l" defTabSz="914400">
                  <a:spcBef>
                    <a:spcPct val="20000"/>
                  </a:spcBef>
                  <a:buFont typeface="Arial"/>
                  <a:buChar char="•"/>
                  <a:defRPr sz="2000" kern="1200">
                    <a:solidFill>
                      <a:schemeClr val="tx1"/>
                    </a:solidFill>
                    <a:latin typeface="+mn-lt"/>
                    <a:ea typeface="+mn-lt"/>
                    <a:cs typeface="+mn-lt"/>
                  </a:defRPr>
                </a:lvl8pPr>
                <a:lvl9pPr marL="3886200" indent="-228600" algn="l" defTabSz="914400">
                  <a:spcBef>
                    <a:spcPct val="20000"/>
                  </a:spcBef>
                  <a:buFont typeface="Arial"/>
                  <a:buChar char="•"/>
                  <a:defRPr sz="2000" kern="1200">
                    <a:solidFill>
                      <a:schemeClr val="tx1"/>
                    </a:solidFill>
                    <a:latin typeface="+mn-lt"/>
                    <a:ea typeface="+mn-lt"/>
                    <a:cs typeface="+mn-lt"/>
                  </a:defRPr>
                </a:lvl9pPr>
              </a:lstStyle>
              <a:p>
                <a:pPr>
                  <a:spcAft>
                    <a:spcPts val="1400"/>
                  </a:spcAft>
                  <a:buSzPct val="100000"/>
                </a:pPr>
                <a:r>
                  <a:rPr lang="en-US" sz="1600" b="1" dirty="0">
                    <a:solidFill>
                      <a:srgbClr val="231F20"/>
                    </a:solidFill>
                    <a:latin typeface="Calibri" pitchFamily="34" charset="0"/>
                    <a:ea typeface="Calibri" pitchFamily="34" charset="-122"/>
                    <a:cs typeface="Calibri" pitchFamily="34" charset="-120"/>
                  </a:rPr>
                  <a:t>Satellite-assisted path </a:t>
                </a:r>
                <a14:m>
                  <m:oMath xmlns:m="http://schemas.openxmlformats.org/officeDocument/2006/math">
                    <m:sSub>
                      <m:sSubPr>
                        <m:ctrlPr>
                          <a:rPr lang="en-US" sz="1600" b="1" i="1">
                            <a:solidFill>
                              <a:srgbClr val="231F20"/>
                            </a:solidFill>
                            <a:latin typeface="Cambria Math" panose="02040503050406030204" pitchFamily="18" charset="0"/>
                            <a:ea typeface="Calibri" pitchFamily="34" charset="-122"/>
                            <a:cs typeface="Calibri" pitchFamily="34" charset="-120"/>
                          </a:rPr>
                        </m:ctrlPr>
                      </m:sSubPr>
                      <m:e>
                        <m:r>
                          <a:rPr lang="en-US" sz="1600" b="1">
                            <a:solidFill>
                              <a:srgbClr val="231F20"/>
                            </a:solidFill>
                            <a:latin typeface="Cambria Math" panose="02040503050406030204" pitchFamily="18" charset="0"/>
                            <a:ea typeface="Calibri" pitchFamily="34" charset="-122"/>
                            <a:cs typeface="Calibri" pitchFamily="34" charset="-120"/>
                          </a:rPr>
                          <m:t>𝐴</m:t>
                        </m:r>
                      </m:e>
                      <m:sub>
                        <m:r>
                          <a:rPr lang="en-US" sz="1600" b="1">
                            <a:solidFill>
                              <a:srgbClr val="231F20"/>
                            </a:solidFill>
                            <a:latin typeface="Cambria Math" panose="02040503050406030204" pitchFamily="18" charset="0"/>
                            <a:ea typeface="Calibri" pitchFamily="34" charset="-122"/>
                            <a:cs typeface="Calibri" pitchFamily="34" charset="-120"/>
                          </a:rPr>
                          <m:t>𝑖𝑗</m:t>
                        </m:r>
                      </m:sub>
                    </m:sSub>
                    <m:r>
                      <a:rPr lang="en-US" sz="1600" b="1">
                        <a:solidFill>
                          <a:srgbClr val="231F20"/>
                        </a:solidFill>
                        <a:latin typeface="Cambria Math" panose="02040503050406030204" pitchFamily="18" charset="0"/>
                        <a:ea typeface="Calibri" pitchFamily="34" charset="-122"/>
                        <a:cs typeface="Calibri" pitchFamily="34" charset="-120"/>
                      </a:rPr>
                      <m:t>=</m:t>
                    </m:r>
                    <m:sSub>
                      <m:sSubPr>
                        <m:ctrlPr>
                          <a:rPr lang="en-US" sz="1600" b="1" i="1">
                            <a:solidFill>
                              <a:srgbClr val="231F20"/>
                            </a:solidFill>
                            <a:latin typeface="Cambria Math" panose="02040503050406030204" pitchFamily="18" charset="0"/>
                            <a:ea typeface="Calibri" pitchFamily="34" charset="-122"/>
                            <a:cs typeface="Calibri" pitchFamily="34" charset="-120"/>
                          </a:rPr>
                        </m:ctrlPr>
                      </m:sSubPr>
                      <m:e>
                        <m:r>
                          <a:rPr lang="en-US" sz="1600" b="1">
                            <a:solidFill>
                              <a:srgbClr val="231F20"/>
                            </a:solidFill>
                            <a:latin typeface="Cambria Math" panose="02040503050406030204" pitchFamily="18" charset="0"/>
                            <a:ea typeface="Calibri" pitchFamily="34" charset="-122"/>
                            <a:cs typeface="Calibri" pitchFamily="34" charset="-120"/>
                          </a:rPr>
                          <m:t>(</m:t>
                        </m:r>
                        <m:r>
                          <a:rPr lang="en-US" sz="1600" b="1">
                            <a:solidFill>
                              <a:srgbClr val="231F20"/>
                            </a:solidFill>
                            <a:latin typeface="Cambria Math" panose="02040503050406030204" pitchFamily="18" charset="0"/>
                            <a:ea typeface="Calibri" pitchFamily="34" charset="-122"/>
                            <a:cs typeface="Calibri" pitchFamily="34" charset="-120"/>
                          </a:rPr>
                          <m:t>𝑣</m:t>
                        </m:r>
                      </m:e>
                      <m:sub>
                        <m:r>
                          <a:rPr lang="en-US" sz="1600" b="1">
                            <a:solidFill>
                              <a:srgbClr val="231F20"/>
                            </a:solidFill>
                            <a:latin typeface="Cambria Math" panose="02040503050406030204" pitchFamily="18" charset="0"/>
                            <a:ea typeface="Calibri" pitchFamily="34" charset="-122"/>
                            <a:cs typeface="Calibri" pitchFamily="34" charset="-120"/>
                          </a:rPr>
                          <m:t>𝑖</m:t>
                        </m:r>
                      </m:sub>
                    </m:sSub>
                    <m:r>
                      <a:rPr lang="en-US" sz="1600" b="1">
                        <a:solidFill>
                          <a:srgbClr val="231F20"/>
                        </a:solidFill>
                        <a:latin typeface="Cambria Math" panose="02040503050406030204" pitchFamily="18" charset="0"/>
                        <a:ea typeface="Calibri" pitchFamily="34" charset="-122"/>
                        <a:cs typeface="Calibri" pitchFamily="34" charset="-120"/>
                      </a:rPr>
                      <m:t>,</m:t>
                    </m:r>
                    <m:sSub>
                      <m:sSubPr>
                        <m:ctrlPr>
                          <a:rPr lang="en-US" sz="1600" b="1" i="1">
                            <a:solidFill>
                              <a:srgbClr val="231F20"/>
                            </a:solidFill>
                            <a:latin typeface="Cambria Math" panose="02040503050406030204" pitchFamily="18" charset="0"/>
                            <a:ea typeface="Calibri" pitchFamily="34" charset="-122"/>
                            <a:cs typeface="Calibri" pitchFamily="34" charset="-120"/>
                          </a:rPr>
                        </m:ctrlPr>
                      </m:sSubPr>
                      <m:e>
                        <m:r>
                          <a:rPr lang="en-US" sz="1600" b="1">
                            <a:solidFill>
                              <a:srgbClr val="231F20"/>
                            </a:solidFill>
                            <a:latin typeface="Cambria Math" panose="02040503050406030204" pitchFamily="18" charset="0"/>
                            <a:ea typeface="Calibri" pitchFamily="34" charset="-122"/>
                            <a:cs typeface="Calibri" pitchFamily="34" charset="-120"/>
                          </a:rPr>
                          <m:t>𝑣</m:t>
                        </m:r>
                      </m:e>
                      <m:sub>
                        <m:r>
                          <a:rPr lang="en-US" sz="1600" b="1">
                            <a:solidFill>
                              <a:srgbClr val="231F20"/>
                            </a:solidFill>
                            <a:latin typeface="Cambria Math" panose="02040503050406030204" pitchFamily="18" charset="0"/>
                            <a:ea typeface="Calibri" pitchFamily="34" charset="-122"/>
                            <a:cs typeface="Calibri" pitchFamily="34" charset="-120"/>
                          </a:rPr>
                          <m:t>1</m:t>
                        </m:r>
                      </m:sub>
                    </m:sSub>
                    <m:r>
                      <a:rPr lang="en-US" sz="1600" b="1">
                        <a:solidFill>
                          <a:srgbClr val="231F20"/>
                        </a:solidFill>
                        <a:latin typeface="Cambria Math" panose="02040503050406030204" pitchFamily="18" charset="0"/>
                        <a:ea typeface="Calibri" pitchFamily="34" charset="-122"/>
                        <a:cs typeface="Calibri" pitchFamily="34" charset="-120"/>
                      </a:rPr>
                      <m:t>,…,</m:t>
                    </m:r>
                    <m:sSub>
                      <m:sSubPr>
                        <m:ctrlPr>
                          <a:rPr lang="en-US" sz="1600" b="1" i="1">
                            <a:solidFill>
                              <a:srgbClr val="231F20"/>
                            </a:solidFill>
                            <a:latin typeface="Cambria Math" panose="02040503050406030204" pitchFamily="18" charset="0"/>
                            <a:ea typeface="Calibri" pitchFamily="34" charset="-122"/>
                            <a:cs typeface="Calibri" pitchFamily="34" charset="-120"/>
                          </a:rPr>
                        </m:ctrlPr>
                      </m:sSubPr>
                      <m:e>
                        <m:r>
                          <a:rPr lang="en-US" sz="1600" b="1">
                            <a:solidFill>
                              <a:srgbClr val="231F20"/>
                            </a:solidFill>
                            <a:latin typeface="Cambria Math" panose="02040503050406030204" pitchFamily="18" charset="0"/>
                            <a:ea typeface="Calibri" pitchFamily="34" charset="-122"/>
                            <a:cs typeface="Calibri" pitchFamily="34" charset="-120"/>
                          </a:rPr>
                          <m:t>𝑣</m:t>
                        </m:r>
                      </m:e>
                      <m:sub>
                        <m:d>
                          <m:dPr>
                            <m:begChr m:val="|"/>
                            <m:endChr m:val="|"/>
                            <m:ctrlPr>
                              <a:rPr lang="en-US" sz="1600" b="1" i="1">
                                <a:solidFill>
                                  <a:srgbClr val="231F20"/>
                                </a:solidFill>
                                <a:latin typeface="Cambria Math" panose="02040503050406030204" pitchFamily="18" charset="0"/>
                                <a:ea typeface="Calibri" pitchFamily="34" charset="-122"/>
                                <a:cs typeface="Calibri" pitchFamily="34" charset="-120"/>
                              </a:rPr>
                            </m:ctrlPr>
                          </m:dPr>
                          <m:e>
                            <m:sSub>
                              <m:sSubPr>
                                <m:ctrlPr>
                                  <a:rPr lang="en-US" sz="1600" b="1" i="1">
                                    <a:solidFill>
                                      <a:srgbClr val="231F20"/>
                                    </a:solidFill>
                                    <a:latin typeface="Cambria Math" panose="02040503050406030204" pitchFamily="18" charset="0"/>
                                    <a:ea typeface="Calibri" pitchFamily="34" charset="-122"/>
                                    <a:cs typeface="Calibri" pitchFamily="34" charset="-120"/>
                                  </a:rPr>
                                </m:ctrlPr>
                              </m:sSubPr>
                              <m:e>
                                <m:r>
                                  <a:rPr lang="en-US" sz="1600" b="1">
                                    <a:solidFill>
                                      <a:srgbClr val="231F20"/>
                                    </a:solidFill>
                                    <a:latin typeface="Cambria Math" panose="02040503050406030204" pitchFamily="18" charset="0"/>
                                    <a:ea typeface="Calibri" pitchFamily="34" charset="-122"/>
                                    <a:cs typeface="Calibri" pitchFamily="34" charset="-120"/>
                                  </a:rPr>
                                  <m:t>𝐴</m:t>
                                </m:r>
                              </m:e>
                              <m:sub>
                                <m:r>
                                  <a:rPr lang="en-US" sz="1600" b="1">
                                    <a:solidFill>
                                      <a:srgbClr val="231F20"/>
                                    </a:solidFill>
                                    <a:latin typeface="Cambria Math" panose="02040503050406030204" pitchFamily="18" charset="0"/>
                                    <a:ea typeface="Calibri" pitchFamily="34" charset="-122"/>
                                    <a:cs typeface="Calibri" pitchFamily="34" charset="-120"/>
                                  </a:rPr>
                                  <m:t>𝑖𝑗</m:t>
                                </m:r>
                              </m:sub>
                            </m:sSub>
                          </m:e>
                        </m:d>
                      </m:sub>
                    </m:sSub>
                    <m:r>
                      <a:rPr lang="en-US" sz="1600" b="1">
                        <a:solidFill>
                          <a:srgbClr val="231F20"/>
                        </a:solidFill>
                        <a:latin typeface="Cambria Math" panose="02040503050406030204" pitchFamily="18" charset="0"/>
                        <a:ea typeface="Calibri" pitchFamily="34" charset="-122"/>
                        <a:cs typeface="Calibri" pitchFamily="34" charset="-120"/>
                      </a:rPr>
                      <m:t>,</m:t>
                    </m:r>
                    <m:sSub>
                      <m:sSubPr>
                        <m:ctrlPr>
                          <a:rPr lang="en-US" sz="1600" b="1" i="1">
                            <a:solidFill>
                              <a:srgbClr val="231F20"/>
                            </a:solidFill>
                            <a:latin typeface="Cambria Math" panose="02040503050406030204" pitchFamily="18" charset="0"/>
                            <a:ea typeface="Calibri" pitchFamily="34" charset="-122"/>
                            <a:cs typeface="Calibri" pitchFamily="34" charset="-120"/>
                          </a:rPr>
                        </m:ctrlPr>
                      </m:sSubPr>
                      <m:e>
                        <m:r>
                          <a:rPr lang="en-US" sz="1600" b="1">
                            <a:solidFill>
                              <a:srgbClr val="231F20"/>
                            </a:solidFill>
                            <a:latin typeface="Cambria Math" panose="02040503050406030204" pitchFamily="18" charset="0"/>
                            <a:ea typeface="Calibri" pitchFamily="34" charset="-122"/>
                            <a:cs typeface="Calibri" pitchFamily="34" charset="-120"/>
                          </a:rPr>
                          <m:t>𝑣</m:t>
                        </m:r>
                      </m:e>
                      <m:sub>
                        <m:r>
                          <a:rPr lang="en-US" sz="1600" b="1">
                            <a:solidFill>
                              <a:srgbClr val="231F20"/>
                            </a:solidFill>
                            <a:latin typeface="Cambria Math" panose="02040503050406030204" pitchFamily="18" charset="0"/>
                            <a:ea typeface="Calibri" pitchFamily="34" charset="-122"/>
                            <a:cs typeface="Calibri" pitchFamily="34" charset="-120"/>
                          </a:rPr>
                          <m:t>𝑗</m:t>
                        </m:r>
                      </m:sub>
                    </m:sSub>
                    <m:r>
                      <a:rPr lang="en-US" sz="1600" b="1">
                        <a:solidFill>
                          <a:srgbClr val="231F20"/>
                        </a:solidFill>
                        <a:latin typeface="Cambria Math" panose="02040503050406030204" pitchFamily="18" charset="0"/>
                        <a:ea typeface="Calibri" pitchFamily="34" charset="-122"/>
                        <a:cs typeface="Calibri" pitchFamily="34" charset="-120"/>
                      </a:rPr>
                      <m:t>)</m:t>
                    </m:r>
                  </m:oMath>
                </a14:m>
                <a:endParaRPr lang="en-US" sz="1600" b="1" dirty="0">
                  <a:solidFill>
                    <a:srgbClr val="231F20"/>
                  </a:solidFill>
                  <a:latin typeface="Calibri" pitchFamily="34" charset="0"/>
                  <a:ea typeface="Calibri" pitchFamily="34" charset="-122"/>
                  <a:cs typeface="Calibri" pitchFamily="34" charset="-120"/>
                </a:endParaRPr>
              </a:p>
              <a:p>
                <a:pPr marL="685800" lvl="1" indent="-342900">
                  <a:lnSpc>
                    <a:spcPct val="105000"/>
                  </a:lnSpc>
                  <a:spcBef>
                    <a:spcPts val="0"/>
                  </a:spcBef>
                  <a:spcAft>
                    <a:spcPts val="800"/>
                  </a:spcAft>
                  <a:buSzPct val="100000"/>
                  <a:buFont typeface="Candara"/>
                  <a:buChar char="–"/>
                </a:pPr>
                <a:r>
                  <a:rPr lang="en-US" sz="1600" dirty="0">
                    <a:solidFill>
                      <a:srgbClr val="58595B"/>
                    </a:solidFill>
                    <a:latin typeface="Calibri" pitchFamily="34" charset="0"/>
                    <a:cs typeface="Calibri" pitchFamily="34" charset="-120"/>
                  </a:rPr>
                  <a:t>Uses uplink, satellite hops, and downlink</a:t>
                </a:r>
              </a:p>
              <a:p>
                <a:pPr marL="685800" lvl="1" indent="-342900">
                  <a:lnSpc>
                    <a:spcPct val="105000"/>
                  </a:lnSpc>
                  <a:spcBef>
                    <a:spcPts val="0"/>
                  </a:spcBef>
                  <a:spcAft>
                    <a:spcPts val="800"/>
                  </a:spcAft>
                  <a:buSzPct val="100000"/>
                  <a:buFont typeface="Candara"/>
                  <a:buChar char="–"/>
                </a:pPr>
                <a:r>
                  <a:rPr lang="en-US" sz="1600" dirty="0">
                    <a:solidFill>
                      <a:srgbClr val="58595B"/>
                    </a:solidFill>
                    <a:latin typeface="Calibri" pitchFamily="34" charset="0"/>
                    <a:cs typeface="Calibri" pitchFamily="34" charset="-120"/>
                  </a:rPr>
                  <a:t>Visibility-dependent</a:t>
                </a:r>
              </a:p>
              <a:p>
                <a:pPr marL="685800" lvl="1" indent="-342900">
                  <a:lnSpc>
                    <a:spcPct val="105000"/>
                  </a:lnSpc>
                  <a:spcBef>
                    <a:spcPts val="0"/>
                  </a:spcBef>
                  <a:spcAft>
                    <a:spcPts val="800"/>
                  </a:spcAft>
                  <a:buSzPct val="100000"/>
                  <a:buFont typeface="Candara"/>
                  <a:buChar char="–"/>
                </a:pPr>
                <a:r>
                  <a:rPr lang="en-US" sz="1600" dirty="0">
                    <a:solidFill>
                      <a:srgbClr val="58595B"/>
                    </a:solidFill>
                    <a:latin typeface="Calibri" pitchFamily="34" charset="0"/>
                    <a:cs typeface="Calibri" pitchFamily="34" charset="-120"/>
                  </a:rPr>
                  <a:t>Consumes satellite lenses</a:t>
                </a:r>
              </a:p>
              <a:p>
                <a:pPr marL="502920" lvl="1" indent="0">
                  <a:buFont typeface="Arial"/>
                  <a:buNone/>
                </a:pPr>
                <a14:m>
                  <m:oMathPara xmlns:m="http://schemas.openxmlformats.org/officeDocument/2006/math">
                    <m:oMathParaPr>
                      <m:jc m:val="centerGroup"/>
                    </m:oMathParaPr>
                    <m:oMath xmlns:m="http://schemas.openxmlformats.org/officeDocument/2006/math">
                      <m:r>
                        <a:rPr lang="en-US" sz="1800" i="1" smtClean="0">
                          <a:latin typeface="Cambria Math" panose="02040503050406030204" pitchFamily="18" charset="0"/>
                        </a:rPr>
                        <m:t>𝑃</m:t>
                      </m:r>
                      <m:d>
                        <m:dPr>
                          <m:ctrlPr>
                            <a:rPr lang="en-US" sz="1800" i="1">
                              <a:latin typeface="Cambria Math" panose="02040503050406030204" pitchFamily="18" charset="0"/>
                            </a:rPr>
                          </m:ctrlPr>
                        </m:dPr>
                        <m:e>
                          <m:sSub>
                            <m:sSubPr>
                              <m:ctrlPr>
                                <a:rPr lang="en-US" sz="1800" i="1">
                                  <a:latin typeface="Cambria Math" panose="02040503050406030204" pitchFamily="18" charset="0"/>
                                </a:rPr>
                              </m:ctrlPr>
                            </m:sSubPr>
                            <m:e>
                              <m:r>
                                <a:rPr lang="en-US" sz="1800" i="1">
                                  <a:latin typeface="Cambria Math" panose="02040503050406030204" pitchFamily="18" charset="0"/>
                                </a:rPr>
                                <m:t>𝐴</m:t>
                              </m:r>
                            </m:e>
                            <m:sub>
                              <m:r>
                                <a:rPr lang="en-US" sz="1800" i="1">
                                  <a:latin typeface="Cambria Math" panose="02040503050406030204" pitchFamily="18" charset="0"/>
                                </a:rPr>
                                <m:t>𝑖𝑗</m:t>
                              </m:r>
                            </m:sub>
                          </m:sSub>
                        </m:e>
                      </m:d>
                      <m:r>
                        <a:rPr lang="en-US" sz="1800" i="1">
                          <a:latin typeface="Cambria Math" panose="02040503050406030204" pitchFamily="18" charset="0"/>
                        </a:rPr>
                        <m:t>=</m:t>
                      </m:r>
                      <m:sSub>
                        <m:sSubPr>
                          <m:ctrlPr>
                            <a:rPr lang="en-US" sz="1800" i="1">
                              <a:latin typeface="Cambria Math" panose="02040503050406030204" pitchFamily="18" charset="0"/>
                            </a:rPr>
                          </m:ctrlPr>
                        </m:sSubPr>
                        <m:e>
                          <m:r>
                            <a:rPr lang="en-US" sz="1800" i="1">
                              <a:latin typeface="Cambria Math" panose="02040503050406030204" pitchFamily="18" charset="0"/>
                            </a:rPr>
                            <m:t>𝑞</m:t>
                          </m:r>
                        </m:e>
                        <m:sub>
                          <m:sSub>
                            <m:sSubPr>
                              <m:ctrlPr>
                                <a:rPr lang="en-US" sz="1800" i="1">
                                  <a:latin typeface="Cambria Math" panose="02040503050406030204" pitchFamily="18" charset="0"/>
                                </a:rPr>
                              </m:ctrlPr>
                            </m:sSubPr>
                            <m:e>
                              <m:r>
                                <a:rPr lang="en-US" sz="1800" i="1">
                                  <a:latin typeface="Cambria Math" panose="02040503050406030204" pitchFamily="18" charset="0"/>
                                </a:rPr>
                                <m:t>𝑣</m:t>
                              </m:r>
                            </m:e>
                            <m:sub>
                              <m:r>
                                <a:rPr lang="en-US" sz="1800" i="1">
                                  <a:latin typeface="Cambria Math" panose="02040503050406030204" pitchFamily="18" charset="0"/>
                                </a:rPr>
                                <m:t>𝑖</m:t>
                              </m:r>
                            </m:sub>
                          </m:sSub>
                          <m:r>
                            <a:rPr lang="en-US" sz="1800" i="1">
                              <a:latin typeface="Cambria Math" panose="02040503050406030204" pitchFamily="18" charset="0"/>
                            </a:rPr>
                            <m:t>,</m:t>
                          </m:r>
                          <m:sSub>
                            <m:sSubPr>
                              <m:ctrlPr>
                                <a:rPr lang="en-US" sz="1800" i="1">
                                  <a:latin typeface="Cambria Math" panose="02040503050406030204" pitchFamily="18" charset="0"/>
                                </a:rPr>
                              </m:ctrlPr>
                            </m:sSubPr>
                            <m:e>
                              <m:r>
                                <a:rPr lang="en-US" sz="1800" i="1">
                                  <a:latin typeface="Cambria Math" panose="02040503050406030204" pitchFamily="18" charset="0"/>
                                </a:rPr>
                                <m:t>𝑣</m:t>
                              </m:r>
                            </m:e>
                            <m:sub>
                              <m:r>
                                <a:rPr lang="en-US" sz="1800" i="1">
                                  <a:latin typeface="Cambria Math" panose="02040503050406030204" pitchFamily="18" charset="0"/>
                                </a:rPr>
                                <m:t>1</m:t>
                              </m:r>
                            </m:sub>
                          </m:sSub>
                        </m:sub>
                      </m:sSub>
                      <m:sSub>
                        <m:sSubPr>
                          <m:ctrlPr>
                            <a:rPr lang="en-US" sz="1800" i="1">
                              <a:latin typeface="Cambria Math" panose="02040503050406030204" pitchFamily="18" charset="0"/>
                            </a:rPr>
                          </m:ctrlPr>
                        </m:sSubPr>
                        <m:e>
                          <m:r>
                            <a:rPr lang="en-US" sz="1800" i="1">
                              <a:latin typeface="Cambria Math" panose="02040503050406030204" pitchFamily="18" charset="0"/>
                            </a:rPr>
                            <m:t>𝑞</m:t>
                          </m:r>
                        </m:e>
                        <m:sub>
                          <m:r>
                            <a:rPr lang="en-US" sz="1800" i="1">
                              <a:latin typeface="Cambria Math" panose="02040503050406030204" pitchFamily="18" charset="0"/>
                            </a:rPr>
                            <m:t>𝑣</m:t>
                          </m:r>
                          <m:d>
                            <m:dPr>
                              <m:begChr m:val="|"/>
                              <m:endChr m:val="|"/>
                              <m:ctrlPr>
                                <a:rPr lang="en-US" sz="1800" i="1">
                                  <a:latin typeface="Cambria Math" panose="02040503050406030204" pitchFamily="18" charset="0"/>
                                </a:rPr>
                              </m:ctrlPr>
                            </m:dPr>
                            <m:e>
                              <m:sSub>
                                <m:sSubPr>
                                  <m:ctrlPr>
                                    <a:rPr lang="en-US" sz="1800" i="1">
                                      <a:latin typeface="Cambria Math" panose="02040503050406030204" pitchFamily="18" charset="0"/>
                                    </a:rPr>
                                  </m:ctrlPr>
                                </m:sSubPr>
                                <m:e>
                                  <m:r>
                                    <a:rPr lang="en-US" sz="1800" i="1">
                                      <a:latin typeface="Cambria Math" panose="02040503050406030204" pitchFamily="18" charset="0"/>
                                    </a:rPr>
                                    <m:t>𝐴</m:t>
                                  </m:r>
                                </m:e>
                                <m:sub>
                                  <m:r>
                                    <a:rPr lang="en-US" sz="1800" i="1">
                                      <a:latin typeface="Cambria Math" panose="02040503050406030204" pitchFamily="18" charset="0"/>
                                    </a:rPr>
                                    <m:t>𝑖𝑗</m:t>
                                  </m:r>
                                </m:sub>
                              </m:sSub>
                            </m:e>
                          </m:d>
                          <m:r>
                            <a:rPr lang="en-US" sz="1800" i="1">
                              <a:latin typeface="Cambria Math" panose="02040503050406030204" pitchFamily="18" charset="0"/>
                            </a:rPr>
                            <m:t>−1</m:t>
                          </m:r>
                        </m:sub>
                      </m:sSub>
                      <m:sSup>
                        <m:sSupPr>
                          <m:ctrlPr>
                            <a:rPr lang="en-US" sz="1800" i="1">
                              <a:latin typeface="Cambria Math" panose="02040503050406030204" pitchFamily="18" charset="0"/>
                            </a:rPr>
                          </m:ctrlPr>
                        </m:sSupPr>
                        <m:e>
                          <m:d>
                            <m:dPr>
                              <m:ctrlPr>
                                <a:rPr lang="en-US" sz="1800" i="1">
                                  <a:latin typeface="Cambria Math" panose="02040503050406030204" pitchFamily="18" charset="0"/>
                                </a:rPr>
                              </m:ctrlPr>
                            </m:dPr>
                            <m:e>
                              <m:sSup>
                                <m:sSupPr>
                                  <m:ctrlPr>
                                    <a:rPr lang="en-US" sz="1800" i="1">
                                      <a:latin typeface="Cambria Math" panose="02040503050406030204" pitchFamily="18" charset="0"/>
                                    </a:rPr>
                                  </m:ctrlPr>
                                </m:sSupPr>
                                <m:e>
                                  <m:r>
                                    <a:rPr lang="en-US" sz="1800" i="1">
                                      <a:latin typeface="Cambria Math" panose="02040503050406030204" pitchFamily="18" charset="0"/>
                                    </a:rPr>
                                    <m:t>𝑞</m:t>
                                  </m:r>
                                </m:e>
                                <m:sup>
                                  <m:r>
                                    <a:rPr lang="en-US" sz="1800" i="1">
                                      <a:latin typeface="Cambria Math" panose="02040503050406030204" pitchFamily="18" charset="0"/>
                                    </a:rPr>
                                    <m:t>𝑠</m:t>
                                  </m:r>
                                  <m:r>
                                    <a:rPr lang="en-US" sz="1800" i="1">
                                      <a:latin typeface="Cambria Math" panose="02040503050406030204" pitchFamily="18" charset="0"/>
                                    </a:rPr>
                                    <m:t>2</m:t>
                                  </m:r>
                                  <m:r>
                                    <a:rPr lang="en-US" sz="1800" i="1">
                                      <a:latin typeface="Cambria Math" panose="02040503050406030204" pitchFamily="18" charset="0"/>
                                    </a:rPr>
                                    <m:t>𝑠</m:t>
                                  </m:r>
                                </m:sup>
                              </m:sSup>
                            </m:e>
                          </m:d>
                        </m:e>
                        <m:sup>
                          <m:d>
                            <m:dPr>
                              <m:begChr m:val="|"/>
                              <m:endChr m:val="|"/>
                              <m:ctrlPr>
                                <a:rPr lang="en-US" sz="1800" i="1">
                                  <a:latin typeface="Cambria Math" panose="02040503050406030204" pitchFamily="18" charset="0"/>
                                </a:rPr>
                              </m:ctrlPr>
                            </m:dPr>
                            <m:e>
                              <m:sSub>
                                <m:sSubPr>
                                  <m:ctrlPr>
                                    <a:rPr lang="en-US" sz="1800" i="1">
                                      <a:latin typeface="Cambria Math" panose="02040503050406030204" pitchFamily="18" charset="0"/>
                                    </a:rPr>
                                  </m:ctrlPr>
                                </m:sSubPr>
                                <m:e>
                                  <m:r>
                                    <a:rPr lang="en-US" sz="1800" i="1">
                                      <a:latin typeface="Cambria Math" panose="02040503050406030204" pitchFamily="18" charset="0"/>
                                    </a:rPr>
                                    <m:t>𝐴</m:t>
                                  </m:r>
                                </m:e>
                                <m:sub>
                                  <m:r>
                                    <a:rPr lang="en-US" sz="1800" i="1">
                                      <a:latin typeface="Cambria Math" panose="02040503050406030204" pitchFamily="18" charset="0"/>
                                    </a:rPr>
                                    <m:t>𝑖𝑗</m:t>
                                  </m:r>
                                </m:sub>
                              </m:sSub>
                            </m:e>
                          </m:d>
                          <m:r>
                            <a:rPr lang="en-US" sz="1800" i="1">
                              <a:latin typeface="Cambria Math" panose="02040503050406030204" pitchFamily="18" charset="0"/>
                            </a:rPr>
                            <m:t>−2</m:t>
                          </m:r>
                        </m:sup>
                      </m:sSup>
                    </m:oMath>
                  </m:oMathPara>
                </a14:m>
                <a:endParaRPr lang="en-US" sz="1800" dirty="0"/>
              </a:p>
            </p:txBody>
          </p:sp>
        </mc:Choice>
        <mc:Fallback xmlns="">
          <p:sp>
            <p:nvSpPr>
              <p:cNvPr id="12" name="Content Placeholder 3">
                <a:extLst>
                  <a:ext uri="{FF2B5EF4-FFF2-40B4-BE49-F238E27FC236}">
                    <a16:creationId xmlns:a16="http://schemas.microsoft.com/office/drawing/2014/main" id="{E67FA3A2-B824-92E5-4D52-ADD51C7C2A18}"/>
                  </a:ext>
                </a:extLst>
              </p:cNvPr>
              <p:cNvSpPr txBox="1">
                <a:spLocks noRot="1" noChangeAspect="1" noMove="1" noResize="1" noEditPoints="1" noAdjustHandles="1" noChangeArrowheads="1" noChangeShapeType="1" noTextEdit="1"/>
              </p:cNvSpPr>
              <p:nvPr/>
            </p:nvSpPr>
            <p:spPr>
              <a:xfrm>
                <a:off x="6885432" y="1353519"/>
                <a:ext cx="4666183" cy="4237638"/>
              </a:xfrm>
              <a:blipFill>
                <a:blip r:embed="rId4"/>
                <a:stretch>
                  <a:fillRect/>
                </a:stretch>
              </a:blipFill>
            </p:spPr>
            <p:txBody>
              <a:bodyPr/>
              <a:lstStyle/>
              <a:p>
                <a:r>
                  <a:rPr lang="en-US">
                    <a:noFill/>
                  </a:rPr>
                  <a:t> </a:t>
                </a:r>
              </a:p>
            </p:txBody>
          </p:sp>
        </mc:Fallback>
      </mc:AlternateContent>
      <p:grpSp>
        <p:nvGrpSpPr>
          <p:cNvPr id="13" name="Group 12">
            <a:extLst>
              <a:ext uri="{FF2B5EF4-FFF2-40B4-BE49-F238E27FC236}">
                <a16:creationId xmlns:a16="http://schemas.microsoft.com/office/drawing/2014/main" id="{C10F5313-4554-7CC1-8D41-9E6BB014BE4E}"/>
              </a:ext>
            </a:extLst>
          </p:cNvPr>
          <p:cNvGrpSpPr/>
          <p:nvPr/>
        </p:nvGrpSpPr>
        <p:grpSpPr>
          <a:xfrm>
            <a:off x="3142872" y="3869528"/>
            <a:ext cx="2133186" cy="1868293"/>
            <a:chOff x="2160655" y="3586951"/>
            <a:chExt cx="2133186" cy="1868293"/>
          </a:xfrm>
        </p:grpSpPr>
        <p:sp>
          <p:nvSpPr>
            <p:cNvPr id="14" name="Freeform: Shape 29">
              <a:extLst>
                <a:ext uri="{FF2B5EF4-FFF2-40B4-BE49-F238E27FC236}">
                  <a16:creationId xmlns:a16="http://schemas.microsoft.com/office/drawing/2014/main" id="{51A668E4-22A5-B744-6593-CF0390DBBD0D}"/>
                </a:ext>
              </a:extLst>
            </p:cNvPr>
            <p:cNvSpPr/>
            <p:nvPr/>
          </p:nvSpPr>
          <p:spPr>
            <a:xfrm>
              <a:off x="3005679" y="3586951"/>
              <a:ext cx="448309" cy="1868266"/>
            </a:xfrm>
            <a:custGeom>
              <a:avLst/>
              <a:gdLst>
                <a:gd name="csX0" fmla="*/ 0 w 526256"/>
                <a:gd name="csY0" fmla="*/ 0 h 2369105"/>
                <a:gd name="csX1" fmla="*/ 526256 w 526256"/>
                <a:gd name="csY1" fmla="*/ 0 h 2369105"/>
                <a:gd name="csX2" fmla="*/ 526256 w 526256"/>
                <a:gd name="csY2" fmla="*/ 2369106 h 2369105"/>
                <a:gd name="csX3" fmla="*/ 0 w 526256"/>
                <a:gd name="csY3" fmla="*/ 2369106 h 2369105"/>
              </a:gdLst>
              <a:ahLst/>
              <a:cxnLst>
                <a:cxn ang="0">
                  <a:pos x="csX0" y="csY0"/>
                </a:cxn>
                <a:cxn ang="0">
                  <a:pos x="csX1" y="csY1"/>
                </a:cxn>
                <a:cxn ang="0">
                  <a:pos x="csX2" y="csY2"/>
                </a:cxn>
                <a:cxn ang="0">
                  <a:pos x="csX3" y="csY3"/>
                </a:cxn>
              </a:cxnLst>
              <a:rect l="l" t="t" r="r" b="b"/>
              <a:pathLst>
                <a:path w="526256" h="2369105">
                  <a:moveTo>
                    <a:pt x="0" y="0"/>
                  </a:moveTo>
                  <a:lnTo>
                    <a:pt x="526256" y="0"/>
                  </a:lnTo>
                  <a:lnTo>
                    <a:pt x="526256" y="2369106"/>
                  </a:lnTo>
                  <a:lnTo>
                    <a:pt x="0" y="2369106"/>
                  </a:lnTo>
                  <a:close/>
                </a:path>
              </a:pathLst>
            </a:custGeom>
            <a:solidFill>
              <a:srgbClr val="000000">
                <a:alpha val="0"/>
              </a:srgbClr>
            </a:solidFill>
            <a:ln w="7560" cap="sq">
              <a:noFill/>
              <a:prstDash val="solid"/>
              <a:miter/>
            </a:ln>
          </p:spPr>
          <p:txBody>
            <a:bodyPr/>
            <a:lstStyle/>
            <a:p>
              <a:endParaRPr lang="en-US" noProof="0"/>
            </a:p>
          </p:txBody>
        </p:sp>
        <p:sp>
          <p:nvSpPr>
            <p:cNvPr id="15" name="Freeform: Shape 30">
              <a:extLst>
                <a:ext uri="{FF2B5EF4-FFF2-40B4-BE49-F238E27FC236}">
                  <a16:creationId xmlns:a16="http://schemas.microsoft.com/office/drawing/2014/main" id="{5B3B8BD2-7091-F8BE-6682-7CC7834CA3BA}"/>
                </a:ext>
              </a:extLst>
            </p:cNvPr>
            <p:cNvSpPr/>
            <p:nvPr/>
          </p:nvSpPr>
          <p:spPr>
            <a:xfrm>
              <a:off x="3005679" y="3586951"/>
              <a:ext cx="448309" cy="1868266"/>
            </a:xfrm>
            <a:custGeom>
              <a:avLst/>
              <a:gdLst>
                <a:gd name="csX0" fmla="*/ 0 w 526256"/>
                <a:gd name="csY0" fmla="*/ 0 h 2369105"/>
                <a:gd name="csX1" fmla="*/ 526256 w 526256"/>
                <a:gd name="csY1" fmla="*/ 0 h 2369105"/>
                <a:gd name="csX2" fmla="*/ 526256 w 526256"/>
                <a:gd name="csY2" fmla="*/ 2369106 h 2369105"/>
                <a:gd name="csX3" fmla="*/ 0 w 526256"/>
                <a:gd name="csY3" fmla="*/ 2369106 h 2369105"/>
              </a:gdLst>
              <a:ahLst/>
              <a:cxnLst>
                <a:cxn ang="0">
                  <a:pos x="csX0" y="csY0"/>
                </a:cxn>
                <a:cxn ang="0">
                  <a:pos x="csX1" y="csY1"/>
                </a:cxn>
                <a:cxn ang="0">
                  <a:pos x="csX2" y="csY2"/>
                </a:cxn>
                <a:cxn ang="0">
                  <a:pos x="csX3" y="csY3"/>
                </a:cxn>
              </a:cxnLst>
              <a:rect l="l" t="t" r="r" b="b"/>
              <a:pathLst>
                <a:path w="526256" h="2369105">
                  <a:moveTo>
                    <a:pt x="0" y="0"/>
                  </a:moveTo>
                  <a:lnTo>
                    <a:pt x="526256" y="0"/>
                  </a:lnTo>
                  <a:lnTo>
                    <a:pt x="526256" y="2369106"/>
                  </a:lnTo>
                  <a:lnTo>
                    <a:pt x="0" y="2369106"/>
                  </a:lnTo>
                  <a:close/>
                </a:path>
              </a:pathLst>
            </a:custGeom>
            <a:noFill/>
            <a:ln w="7560" cap="flat">
              <a:solidFill>
                <a:srgbClr val="000000"/>
              </a:solidFill>
              <a:prstDash val="dash"/>
              <a:round/>
            </a:ln>
          </p:spPr>
          <p:txBody>
            <a:bodyPr/>
            <a:lstStyle/>
            <a:p>
              <a:endParaRPr lang="en-US" noProof="0"/>
            </a:p>
          </p:txBody>
        </p:sp>
        <p:sp>
          <p:nvSpPr>
            <p:cNvPr id="16" name="Freeform: Shape 31">
              <a:extLst>
                <a:ext uri="{FF2B5EF4-FFF2-40B4-BE49-F238E27FC236}">
                  <a16:creationId xmlns:a16="http://schemas.microsoft.com/office/drawing/2014/main" id="{B53CF79F-F015-140B-8085-7BEF20BE0D6F}"/>
                </a:ext>
              </a:extLst>
            </p:cNvPr>
            <p:cNvSpPr/>
            <p:nvPr/>
          </p:nvSpPr>
          <p:spPr>
            <a:xfrm>
              <a:off x="3845532" y="3586951"/>
              <a:ext cx="448309" cy="1868266"/>
            </a:xfrm>
            <a:custGeom>
              <a:avLst/>
              <a:gdLst>
                <a:gd name="csX0" fmla="*/ 0 w 526256"/>
                <a:gd name="csY0" fmla="*/ 0 h 2369105"/>
                <a:gd name="csX1" fmla="*/ 526256 w 526256"/>
                <a:gd name="csY1" fmla="*/ 0 h 2369105"/>
                <a:gd name="csX2" fmla="*/ 526256 w 526256"/>
                <a:gd name="csY2" fmla="*/ 2369106 h 2369105"/>
                <a:gd name="csX3" fmla="*/ 0 w 526256"/>
                <a:gd name="csY3" fmla="*/ 2369106 h 2369105"/>
              </a:gdLst>
              <a:ahLst/>
              <a:cxnLst>
                <a:cxn ang="0">
                  <a:pos x="csX0" y="csY0"/>
                </a:cxn>
                <a:cxn ang="0">
                  <a:pos x="csX1" y="csY1"/>
                </a:cxn>
                <a:cxn ang="0">
                  <a:pos x="csX2" y="csY2"/>
                </a:cxn>
                <a:cxn ang="0">
                  <a:pos x="csX3" y="csY3"/>
                </a:cxn>
              </a:cxnLst>
              <a:rect l="l" t="t" r="r" b="b"/>
              <a:pathLst>
                <a:path w="526256" h="2369105">
                  <a:moveTo>
                    <a:pt x="0" y="0"/>
                  </a:moveTo>
                  <a:lnTo>
                    <a:pt x="526256" y="0"/>
                  </a:lnTo>
                  <a:lnTo>
                    <a:pt x="526256" y="2369106"/>
                  </a:lnTo>
                  <a:lnTo>
                    <a:pt x="0" y="2369106"/>
                  </a:lnTo>
                  <a:close/>
                </a:path>
              </a:pathLst>
            </a:custGeom>
            <a:solidFill>
              <a:srgbClr val="000000">
                <a:alpha val="0"/>
              </a:srgbClr>
            </a:solidFill>
            <a:ln w="7560" cap="sq">
              <a:noFill/>
              <a:prstDash val="solid"/>
              <a:miter/>
            </a:ln>
          </p:spPr>
          <p:txBody>
            <a:bodyPr/>
            <a:lstStyle/>
            <a:p>
              <a:endParaRPr lang="en-US" noProof="0"/>
            </a:p>
          </p:txBody>
        </p:sp>
        <p:sp>
          <p:nvSpPr>
            <p:cNvPr id="17" name="Freeform: Shape 32">
              <a:extLst>
                <a:ext uri="{FF2B5EF4-FFF2-40B4-BE49-F238E27FC236}">
                  <a16:creationId xmlns:a16="http://schemas.microsoft.com/office/drawing/2014/main" id="{848CA0E3-75D6-F77B-B0DC-6EED2CD3D21B}"/>
                </a:ext>
              </a:extLst>
            </p:cNvPr>
            <p:cNvSpPr/>
            <p:nvPr/>
          </p:nvSpPr>
          <p:spPr>
            <a:xfrm>
              <a:off x="3845532" y="3586951"/>
              <a:ext cx="448309" cy="1868266"/>
            </a:xfrm>
            <a:custGeom>
              <a:avLst/>
              <a:gdLst>
                <a:gd name="csX0" fmla="*/ 0 w 526256"/>
                <a:gd name="csY0" fmla="*/ 0 h 2369105"/>
                <a:gd name="csX1" fmla="*/ 526256 w 526256"/>
                <a:gd name="csY1" fmla="*/ 0 h 2369105"/>
                <a:gd name="csX2" fmla="*/ 526256 w 526256"/>
                <a:gd name="csY2" fmla="*/ 2369106 h 2369105"/>
                <a:gd name="csX3" fmla="*/ 0 w 526256"/>
                <a:gd name="csY3" fmla="*/ 2369106 h 2369105"/>
              </a:gdLst>
              <a:ahLst/>
              <a:cxnLst>
                <a:cxn ang="0">
                  <a:pos x="csX0" y="csY0"/>
                </a:cxn>
                <a:cxn ang="0">
                  <a:pos x="csX1" y="csY1"/>
                </a:cxn>
                <a:cxn ang="0">
                  <a:pos x="csX2" y="csY2"/>
                </a:cxn>
                <a:cxn ang="0">
                  <a:pos x="csX3" y="csY3"/>
                </a:cxn>
              </a:cxnLst>
              <a:rect l="l" t="t" r="r" b="b"/>
              <a:pathLst>
                <a:path w="526256" h="2369105">
                  <a:moveTo>
                    <a:pt x="0" y="0"/>
                  </a:moveTo>
                  <a:lnTo>
                    <a:pt x="526256" y="0"/>
                  </a:lnTo>
                  <a:lnTo>
                    <a:pt x="526256" y="2369106"/>
                  </a:lnTo>
                  <a:lnTo>
                    <a:pt x="0" y="2369106"/>
                  </a:lnTo>
                  <a:close/>
                </a:path>
              </a:pathLst>
            </a:custGeom>
            <a:noFill/>
            <a:ln w="7560" cap="flat">
              <a:solidFill>
                <a:srgbClr val="000000"/>
              </a:solidFill>
              <a:prstDash val="dash"/>
              <a:round/>
            </a:ln>
          </p:spPr>
          <p:txBody>
            <a:bodyPr/>
            <a:lstStyle/>
            <a:p>
              <a:endParaRPr lang="en-US" noProof="0"/>
            </a:p>
          </p:txBody>
        </p:sp>
        <p:sp>
          <p:nvSpPr>
            <p:cNvPr id="18" name="Freeform: Shape 33">
              <a:extLst>
                <a:ext uri="{FF2B5EF4-FFF2-40B4-BE49-F238E27FC236}">
                  <a16:creationId xmlns:a16="http://schemas.microsoft.com/office/drawing/2014/main" id="{F3B65863-E8EE-D72E-B961-ED1DEA01C1E0}"/>
                </a:ext>
              </a:extLst>
            </p:cNvPr>
            <p:cNvSpPr/>
            <p:nvPr/>
          </p:nvSpPr>
          <p:spPr>
            <a:xfrm>
              <a:off x="2160655" y="3586951"/>
              <a:ext cx="551358" cy="1868266"/>
            </a:xfrm>
            <a:custGeom>
              <a:avLst/>
              <a:gdLst>
                <a:gd name="csX0" fmla="*/ 0 w 647223"/>
                <a:gd name="csY0" fmla="*/ 0 h 2369105"/>
                <a:gd name="csX1" fmla="*/ 647224 w 647223"/>
                <a:gd name="csY1" fmla="*/ 0 h 2369105"/>
                <a:gd name="csX2" fmla="*/ 647224 w 647223"/>
                <a:gd name="csY2" fmla="*/ 2369106 h 2369105"/>
                <a:gd name="csX3" fmla="*/ 0 w 647223"/>
                <a:gd name="csY3" fmla="*/ 2369106 h 2369105"/>
              </a:gdLst>
              <a:ahLst/>
              <a:cxnLst>
                <a:cxn ang="0">
                  <a:pos x="csX0" y="csY0"/>
                </a:cxn>
                <a:cxn ang="0">
                  <a:pos x="csX1" y="csY1"/>
                </a:cxn>
                <a:cxn ang="0">
                  <a:pos x="csX2" y="csY2"/>
                </a:cxn>
                <a:cxn ang="0">
                  <a:pos x="csX3" y="csY3"/>
                </a:cxn>
              </a:cxnLst>
              <a:rect l="l" t="t" r="r" b="b"/>
              <a:pathLst>
                <a:path w="647223" h="2369105">
                  <a:moveTo>
                    <a:pt x="0" y="0"/>
                  </a:moveTo>
                  <a:lnTo>
                    <a:pt x="647224" y="0"/>
                  </a:lnTo>
                  <a:lnTo>
                    <a:pt x="647224" y="2369106"/>
                  </a:lnTo>
                  <a:lnTo>
                    <a:pt x="0" y="2369106"/>
                  </a:lnTo>
                  <a:close/>
                </a:path>
              </a:pathLst>
            </a:custGeom>
            <a:solidFill>
              <a:srgbClr val="000000">
                <a:alpha val="0"/>
              </a:srgbClr>
            </a:solidFill>
            <a:ln w="7560" cap="sq">
              <a:noFill/>
              <a:prstDash val="solid"/>
              <a:miter/>
            </a:ln>
          </p:spPr>
          <p:txBody>
            <a:bodyPr/>
            <a:lstStyle/>
            <a:p>
              <a:endParaRPr lang="en-US" noProof="0"/>
            </a:p>
          </p:txBody>
        </p:sp>
        <p:sp>
          <p:nvSpPr>
            <p:cNvPr id="19" name="Freeform: Shape 34">
              <a:extLst>
                <a:ext uri="{FF2B5EF4-FFF2-40B4-BE49-F238E27FC236}">
                  <a16:creationId xmlns:a16="http://schemas.microsoft.com/office/drawing/2014/main" id="{28DB29B8-9753-B5DC-9318-F179C3645DA3}"/>
                </a:ext>
              </a:extLst>
            </p:cNvPr>
            <p:cNvSpPr/>
            <p:nvPr/>
          </p:nvSpPr>
          <p:spPr>
            <a:xfrm>
              <a:off x="2160655" y="3586951"/>
              <a:ext cx="551358" cy="1868266"/>
            </a:xfrm>
            <a:custGeom>
              <a:avLst/>
              <a:gdLst>
                <a:gd name="csX0" fmla="*/ 0 w 647223"/>
                <a:gd name="csY0" fmla="*/ 0 h 2369105"/>
                <a:gd name="csX1" fmla="*/ 647224 w 647223"/>
                <a:gd name="csY1" fmla="*/ 0 h 2369105"/>
                <a:gd name="csX2" fmla="*/ 647224 w 647223"/>
                <a:gd name="csY2" fmla="*/ 2369106 h 2369105"/>
                <a:gd name="csX3" fmla="*/ 0 w 647223"/>
                <a:gd name="csY3" fmla="*/ 2369106 h 2369105"/>
              </a:gdLst>
              <a:ahLst/>
              <a:cxnLst>
                <a:cxn ang="0">
                  <a:pos x="csX0" y="csY0"/>
                </a:cxn>
                <a:cxn ang="0">
                  <a:pos x="csX1" y="csY1"/>
                </a:cxn>
                <a:cxn ang="0">
                  <a:pos x="csX2" y="csY2"/>
                </a:cxn>
                <a:cxn ang="0">
                  <a:pos x="csX3" y="csY3"/>
                </a:cxn>
              </a:cxnLst>
              <a:rect l="l" t="t" r="r" b="b"/>
              <a:pathLst>
                <a:path w="647223" h="2369105">
                  <a:moveTo>
                    <a:pt x="0" y="0"/>
                  </a:moveTo>
                  <a:lnTo>
                    <a:pt x="647224" y="0"/>
                  </a:lnTo>
                  <a:lnTo>
                    <a:pt x="647224" y="2369106"/>
                  </a:lnTo>
                  <a:lnTo>
                    <a:pt x="0" y="2369106"/>
                  </a:lnTo>
                  <a:close/>
                </a:path>
              </a:pathLst>
            </a:custGeom>
            <a:noFill/>
            <a:ln w="7560" cap="flat">
              <a:solidFill>
                <a:srgbClr val="000000"/>
              </a:solidFill>
              <a:prstDash val="dash"/>
              <a:round/>
            </a:ln>
          </p:spPr>
          <p:txBody>
            <a:bodyPr/>
            <a:lstStyle/>
            <a:p>
              <a:endParaRPr lang="en-US" noProof="0"/>
            </a:p>
          </p:txBody>
        </p:sp>
        <p:sp>
          <p:nvSpPr>
            <p:cNvPr id="20" name="Freeform: Shape 35">
              <a:extLst>
                <a:ext uri="{FF2B5EF4-FFF2-40B4-BE49-F238E27FC236}">
                  <a16:creationId xmlns:a16="http://schemas.microsoft.com/office/drawing/2014/main" id="{3A36A38C-CADF-C619-C633-1986A8670899}"/>
                </a:ext>
              </a:extLst>
            </p:cNvPr>
            <p:cNvSpPr/>
            <p:nvPr/>
          </p:nvSpPr>
          <p:spPr>
            <a:xfrm>
              <a:off x="2206623" y="4942691"/>
              <a:ext cx="343212" cy="317714"/>
            </a:xfrm>
            <a:custGeom>
              <a:avLst/>
              <a:gdLst>
                <a:gd name="csX0" fmla="*/ 0 w 402886"/>
                <a:gd name="csY0" fmla="*/ 0 h 402886"/>
                <a:gd name="csX1" fmla="*/ 402887 w 402886"/>
                <a:gd name="csY1" fmla="*/ 0 h 402886"/>
                <a:gd name="csX2" fmla="*/ 402887 w 402886"/>
                <a:gd name="csY2" fmla="*/ 402887 h 402886"/>
                <a:gd name="csX3" fmla="*/ 0 w 402886"/>
                <a:gd name="csY3" fmla="*/ 402887 h 402886"/>
              </a:gdLst>
              <a:ahLst/>
              <a:cxnLst>
                <a:cxn ang="0">
                  <a:pos x="csX0" y="csY0"/>
                </a:cxn>
                <a:cxn ang="0">
                  <a:pos x="csX1" y="csY1"/>
                </a:cxn>
                <a:cxn ang="0">
                  <a:pos x="csX2" y="csY2"/>
                </a:cxn>
                <a:cxn ang="0">
                  <a:pos x="csX3" y="csY3"/>
                </a:cxn>
              </a:cxnLst>
              <a:rect l="l" t="t" r="r" b="b"/>
              <a:pathLst>
                <a:path w="402886" h="402886">
                  <a:moveTo>
                    <a:pt x="0" y="0"/>
                  </a:moveTo>
                  <a:lnTo>
                    <a:pt x="402887" y="0"/>
                  </a:lnTo>
                  <a:lnTo>
                    <a:pt x="402887" y="402887"/>
                  </a:lnTo>
                  <a:lnTo>
                    <a:pt x="0" y="402887"/>
                  </a:lnTo>
                  <a:close/>
                </a:path>
              </a:pathLst>
            </a:custGeom>
            <a:solidFill>
              <a:srgbClr val="000000">
                <a:alpha val="0"/>
              </a:srgbClr>
            </a:solidFill>
            <a:ln w="7560" cap="sq">
              <a:noFill/>
              <a:prstDash val="solid"/>
              <a:miter/>
            </a:ln>
          </p:spPr>
          <p:txBody>
            <a:bodyPr/>
            <a:lstStyle/>
            <a:p>
              <a:endParaRPr lang="en-US" noProof="0"/>
            </a:p>
          </p:txBody>
        </p:sp>
        <p:pic>
          <p:nvPicPr>
            <p:cNvPr id="21" name="Picture 20">
              <a:extLst>
                <a:ext uri="{FF2B5EF4-FFF2-40B4-BE49-F238E27FC236}">
                  <a16:creationId xmlns:a16="http://schemas.microsoft.com/office/drawing/2014/main" id="{87EBC1C4-ABA8-ACBD-6E01-788E432E85EF}"/>
                </a:ext>
              </a:extLst>
            </p:cNvPr>
            <p:cNvPicPr>
              <a:picLocks noChangeAspect="1"/>
            </p:cNvPicPr>
            <p:nvPr/>
          </p:nvPicPr>
          <p:blipFill>
            <a:blip r:embed="rId5"/>
            <a:stretch>
              <a:fillRect/>
            </a:stretch>
          </p:blipFill>
          <p:spPr>
            <a:xfrm>
              <a:off x="2206623" y="4942691"/>
              <a:ext cx="343212" cy="317714"/>
            </a:xfrm>
            <a:custGeom>
              <a:avLst/>
              <a:gdLst>
                <a:gd name="csX0" fmla="*/ -192 w 402886"/>
                <a:gd name="csY0" fmla="*/ 223 h 402886"/>
                <a:gd name="csX1" fmla="*/ 402695 w 402886"/>
                <a:gd name="csY1" fmla="*/ 223 h 402886"/>
                <a:gd name="csX2" fmla="*/ 402695 w 402886"/>
                <a:gd name="csY2" fmla="*/ 403109 h 402886"/>
                <a:gd name="csX3" fmla="*/ -192 w 402886"/>
                <a:gd name="csY3" fmla="*/ 403109 h 402886"/>
              </a:gdLst>
              <a:ahLst/>
              <a:cxnLst>
                <a:cxn ang="0">
                  <a:pos x="csX0" y="csY0"/>
                </a:cxn>
                <a:cxn ang="0">
                  <a:pos x="csX1" y="csY1"/>
                </a:cxn>
                <a:cxn ang="0">
                  <a:pos x="csX2" y="csY2"/>
                </a:cxn>
                <a:cxn ang="0">
                  <a:pos x="csX3" y="csY3"/>
                </a:cxn>
              </a:cxnLst>
              <a:rect l="l" t="t" r="r" b="b"/>
              <a:pathLst>
                <a:path w="402886" h="402886">
                  <a:moveTo>
                    <a:pt x="-192" y="223"/>
                  </a:moveTo>
                  <a:lnTo>
                    <a:pt x="402695" y="223"/>
                  </a:lnTo>
                  <a:lnTo>
                    <a:pt x="402695" y="403109"/>
                  </a:lnTo>
                  <a:lnTo>
                    <a:pt x="-192" y="403109"/>
                  </a:lnTo>
                  <a:close/>
                </a:path>
              </a:pathLst>
            </a:custGeom>
          </p:spPr>
        </p:pic>
        <p:sp>
          <p:nvSpPr>
            <p:cNvPr id="22" name="Freeform: Shape 37">
              <a:extLst>
                <a:ext uri="{FF2B5EF4-FFF2-40B4-BE49-F238E27FC236}">
                  <a16:creationId xmlns:a16="http://schemas.microsoft.com/office/drawing/2014/main" id="{6920FC53-AC3E-DB4F-08D1-36CAA52C516B}"/>
                </a:ext>
              </a:extLst>
            </p:cNvPr>
            <p:cNvSpPr/>
            <p:nvPr/>
          </p:nvSpPr>
          <p:spPr>
            <a:xfrm>
              <a:off x="2199937" y="5277413"/>
              <a:ext cx="343230" cy="177831"/>
            </a:xfrm>
            <a:custGeom>
              <a:avLst/>
              <a:gdLst>
                <a:gd name="csX0" fmla="*/ 0 w 402907"/>
                <a:gd name="csY0" fmla="*/ 0 h 225504"/>
                <a:gd name="csX1" fmla="*/ 402908 w 402907"/>
                <a:gd name="csY1" fmla="*/ 0 h 225504"/>
                <a:gd name="csX2" fmla="*/ 402908 w 402907"/>
                <a:gd name="csY2" fmla="*/ 225504 h 225504"/>
                <a:gd name="csX3" fmla="*/ 0 w 402907"/>
                <a:gd name="csY3" fmla="*/ 225504 h 225504"/>
              </a:gdLst>
              <a:ahLst/>
              <a:cxnLst>
                <a:cxn ang="0">
                  <a:pos x="csX0" y="csY0"/>
                </a:cxn>
                <a:cxn ang="0">
                  <a:pos x="csX1" y="csY1"/>
                </a:cxn>
                <a:cxn ang="0">
                  <a:pos x="csX2" y="csY2"/>
                </a:cxn>
                <a:cxn ang="0">
                  <a:pos x="csX3" y="csY3"/>
                </a:cxn>
              </a:cxnLst>
              <a:rect l="l" t="t" r="r" b="b"/>
              <a:pathLst>
                <a:path w="402907" h="225504">
                  <a:moveTo>
                    <a:pt x="0" y="0"/>
                  </a:moveTo>
                  <a:lnTo>
                    <a:pt x="402908" y="0"/>
                  </a:lnTo>
                  <a:lnTo>
                    <a:pt x="402908" y="225504"/>
                  </a:lnTo>
                  <a:lnTo>
                    <a:pt x="0" y="225504"/>
                  </a:lnTo>
                  <a:close/>
                </a:path>
              </a:pathLst>
            </a:custGeom>
            <a:solidFill>
              <a:srgbClr val="000000">
                <a:alpha val="0"/>
              </a:srgbClr>
            </a:solidFill>
            <a:ln w="7560" cap="sq">
              <a:noFill/>
              <a:prstDash val="solid"/>
              <a:miter/>
            </a:ln>
          </p:spPr>
          <p:txBody>
            <a:bodyPr/>
            <a:lstStyle/>
            <a:p>
              <a:endParaRPr lang="en-US" noProof="0"/>
            </a:p>
          </p:txBody>
        </p:sp>
        <p:sp>
          <p:nvSpPr>
            <p:cNvPr id="23" name="Freeform: Shape 38">
              <a:extLst>
                <a:ext uri="{FF2B5EF4-FFF2-40B4-BE49-F238E27FC236}">
                  <a16:creationId xmlns:a16="http://schemas.microsoft.com/office/drawing/2014/main" id="{CDF5DB17-397D-9B05-01FD-1A4A12D2492B}"/>
                </a:ext>
              </a:extLst>
            </p:cNvPr>
            <p:cNvSpPr/>
            <p:nvPr/>
          </p:nvSpPr>
          <p:spPr>
            <a:xfrm>
              <a:off x="2331279" y="5326744"/>
              <a:ext cx="80507" cy="79651"/>
            </a:xfrm>
            <a:custGeom>
              <a:avLst/>
              <a:gdLst>
                <a:gd name="csX0" fmla="*/ 0 w 94505"/>
                <a:gd name="csY0" fmla="*/ 101003 h 101003"/>
                <a:gd name="csX1" fmla="*/ 38747 w 94505"/>
                <a:gd name="csY1" fmla="*/ 0 h 101003"/>
                <a:gd name="csX2" fmla="*/ 53160 w 94505"/>
                <a:gd name="csY2" fmla="*/ 0 h 101003"/>
                <a:gd name="csX3" fmla="*/ 94506 w 94505"/>
                <a:gd name="csY3" fmla="*/ 101003 h 101003"/>
                <a:gd name="csX4" fmla="*/ 79267 w 94505"/>
                <a:gd name="csY4" fmla="*/ 101003 h 101003"/>
                <a:gd name="csX5" fmla="*/ 67572 w 94505"/>
                <a:gd name="csY5" fmla="*/ 70407 h 101003"/>
                <a:gd name="csX6" fmla="*/ 25280 w 94505"/>
                <a:gd name="csY6" fmla="*/ 70407 h 101003"/>
                <a:gd name="csX7" fmla="*/ 14176 w 94505"/>
                <a:gd name="csY7" fmla="*/ 101003 h 101003"/>
                <a:gd name="csX8" fmla="*/ 0 w 94505"/>
                <a:gd name="csY8" fmla="*/ 101003 h 101003"/>
                <a:gd name="csX9" fmla="*/ 29179 w 94505"/>
                <a:gd name="csY9" fmla="*/ 59539 h 101003"/>
                <a:gd name="csX10" fmla="*/ 63437 w 94505"/>
                <a:gd name="csY10" fmla="*/ 59539 h 101003"/>
                <a:gd name="csX11" fmla="*/ 52805 w 94505"/>
                <a:gd name="csY11" fmla="*/ 31541 h 101003"/>
                <a:gd name="csX12" fmla="*/ 45717 w 94505"/>
                <a:gd name="csY12" fmla="*/ 10632 h 101003"/>
                <a:gd name="csX13" fmla="*/ 40283 w 94505"/>
                <a:gd name="csY13" fmla="*/ 29887 h 101003"/>
                <a:gd name="csX14" fmla="*/ 29179 w 94505"/>
                <a:gd name="csY14" fmla="*/ 59539 h 1010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94505" h="101003">
                  <a:moveTo>
                    <a:pt x="0" y="101003"/>
                  </a:moveTo>
                  <a:lnTo>
                    <a:pt x="38747" y="0"/>
                  </a:lnTo>
                  <a:lnTo>
                    <a:pt x="53160" y="0"/>
                  </a:lnTo>
                  <a:lnTo>
                    <a:pt x="94506" y="101003"/>
                  </a:lnTo>
                  <a:lnTo>
                    <a:pt x="79267" y="101003"/>
                  </a:lnTo>
                  <a:lnTo>
                    <a:pt x="67572" y="70407"/>
                  </a:lnTo>
                  <a:lnTo>
                    <a:pt x="25280" y="70407"/>
                  </a:lnTo>
                  <a:lnTo>
                    <a:pt x="14176" y="101003"/>
                  </a:lnTo>
                  <a:lnTo>
                    <a:pt x="0" y="101003"/>
                  </a:lnTo>
                  <a:close/>
                  <a:moveTo>
                    <a:pt x="29179" y="59539"/>
                  </a:moveTo>
                  <a:lnTo>
                    <a:pt x="63437" y="59539"/>
                  </a:lnTo>
                  <a:lnTo>
                    <a:pt x="52805" y="31541"/>
                  </a:lnTo>
                  <a:cubicBezTo>
                    <a:pt x="49655" y="23036"/>
                    <a:pt x="47292" y="16066"/>
                    <a:pt x="45717" y="10632"/>
                  </a:cubicBezTo>
                  <a:cubicBezTo>
                    <a:pt x="44378" y="17090"/>
                    <a:pt x="42567" y="23508"/>
                    <a:pt x="40283" y="29887"/>
                  </a:cubicBezTo>
                  <a:lnTo>
                    <a:pt x="29179" y="59539"/>
                  </a:lnTo>
                  <a:close/>
                </a:path>
              </a:pathLst>
            </a:custGeom>
            <a:solidFill>
              <a:srgbClr val="000000"/>
            </a:solidFill>
            <a:ln w="7560" cap="sq">
              <a:noFill/>
              <a:prstDash val="solid"/>
              <a:miter/>
            </a:ln>
          </p:spPr>
          <p:txBody>
            <a:bodyPr/>
            <a:lstStyle/>
            <a:p>
              <a:endParaRPr lang="en-US" noProof="0"/>
            </a:p>
          </p:txBody>
        </p:sp>
        <p:sp>
          <p:nvSpPr>
            <p:cNvPr id="24" name="Freeform: Shape 39">
              <a:extLst>
                <a:ext uri="{FF2B5EF4-FFF2-40B4-BE49-F238E27FC236}">
                  <a16:creationId xmlns:a16="http://schemas.microsoft.com/office/drawing/2014/main" id="{67D11E53-D591-249E-C278-D9BC24E58845}"/>
                </a:ext>
              </a:extLst>
            </p:cNvPr>
            <p:cNvSpPr/>
            <p:nvPr/>
          </p:nvSpPr>
          <p:spPr>
            <a:xfrm>
              <a:off x="3903644" y="4942691"/>
              <a:ext cx="343212" cy="317714"/>
            </a:xfrm>
            <a:custGeom>
              <a:avLst/>
              <a:gdLst>
                <a:gd name="csX0" fmla="*/ 0 w 402886"/>
                <a:gd name="csY0" fmla="*/ 0 h 402886"/>
                <a:gd name="csX1" fmla="*/ 402887 w 402886"/>
                <a:gd name="csY1" fmla="*/ 0 h 402886"/>
                <a:gd name="csX2" fmla="*/ 402887 w 402886"/>
                <a:gd name="csY2" fmla="*/ 402887 h 402886"/>
                <a:gd name="csX3" fmla="*/ 0 w 402886"/>
                <a:gd name="csY3" fmla="*/ 402887 h 402886"/>
              </a:gdLst>
              <a:ahLst/>
              <a:cxnLst>
                <a:cxn ang="0">
                  <a:pos x="csX0" y="csY0"/>
                </a:cxn>
                <a:cxn ang="0">
                  <a:pos x="csX1" y="csY1"/>
                </a:cxn>
                <a:cxn ang="0">
                  <a:pos x="csX2" y="csY2"/>
                </a:cxn>
                <a:cxn ang="0">
                  <a:pos x="csX3" y="csY3"/>
                </a:cxn>
              </a:cxnLst>
              <a:rect l="l" t="t" r="r" b="b"/>
              <a:pathLst>
                <a:path w="402886" h="402886">
                  <a:moveTo>
                    <a:pt x="0" y="0"/>
                  </a:moveTo>
                  <a:lnTo>
                    <a:pt x="402887" y="0"/>
                  </a:lnTo>
                  <a:lnTo>
                    <a:pt x="402887" y="402887"/>
                  </a:lnTo>
                  <a:lnTo>
                    <a:pt x="0" y="402887"/>
                  </a:lnTo>
                  <a:close/>
                </a:path>
              </a:pathLst>
            </a:custGeom>
            <a:solidFill>
              <a:srgbClr val="000000">
                <a:alpha val="0"/>
              </a:srgbClr>
            </a:solidFill>
            <a:ln w="7560" cap="sq">
              <a:noFill/>
              <a:prstDash val="solid"/>
              <a:miter/>
            </a:ln>
          </p:spPr>
          <p:txBody>
            <a:bodyPr/>
            <a:lstStyle/>
            <a:p>
              <a:endParaRPr lang="en-US" noProof="0"/>
            </a:p>
          </p:txBody>
        </p:sp>
        <p:pic>
          <p:nvPicPr>
            <p:cNvPr id="27" name="Picture 26">
              <a:extLst>
                <a:ext uri="{FF2B5EF4-FFF2-40B4-BE49-F238E27FC236}">
                  <a16:creationId xmlns:a16="http://schemas.microsoft.com/office/drawing/2014/main" id="{F16548D7-461F-DFBA-12D1-4A2F62DC4EB4}"/>
                </a:ext>
              </a:extLst>
            </p:cNvPr>
            <p:cNvPicPr>
              <a:picLocks noChangeAspect="1"/>
            </p:cNvPicPr>
            <p:nvPr/>
          </p:nvPicPr>
          <p:blipFill>
            <a:blip r:embed="rId5"/>
            <a:stretch>
              <a:fillRect/>
            </a:stretch>
          </p:blipFill>
          <p:spPr>
            <a:xfrm>
              <a:off x="3903644" y="4942691"/>
              <a:ext cx="343212" cy="317714"/>
            </a:xfrm>
            <a:custGeom>
              <a:avLst/>
              <a:gdLst>
                <a:gd name="csX0" fmla="*/ 72 w 402886"/>
                <a:gd name="csY0" fmla="*/ 223 h 402886"/>
                <a:gd name="csX1" fmla="*/ 402959 w 402886"/>
                <a:gd name="csY1" fmla="*/ 223 h 402886"/>
                <a:gd name="csX2" fmla="*/ 402959 w 402886"/>
                <a:gd name="csY2" fmla="*/ 403109 h 402886"/>
                <a:gd name="csX3" fmla="*/ 72 w 402886"/>
                <a:gd name="csY3" fmla="*/ 403109 h 402886"/>
              </a:gdLst>
              <a:ahLst/>
              <a:cxnLst>
                <a:cxn ang="0">
                  <a:pos x="csX0" y="csY0"/>
                </a:cxn>
                <a:cxn ang="0">
                  <a:pos x="csX1" y="csY1"/>
                </a:cxn>
                <a:cxn ang="0">
                  <a:pos x="csX2" y="csY2"/>
                </a:cxn>
                <a:cxn ang="0">
                  <a:pos x="csX3" y="csY3"/>
                </a:cxn>
              </a:cxnLst>
              <a:rect l="l" t="t" r="r" b="b"/>
              <a:pathLst>
                <a:path w="402886" h="402886">
                  <a:moveTo>
                    <a:pt x="72" y="223"/>
                  </a:moveTo>
                  <a:lnTo>
                    <a:pt x="402959" y="223"/>
                  </a:lnTo>
                  <a:lnTo>
                    <a:pt x="402959" y="403109"/>
                  </a:lnTo>
                  <a:lnTo>
                    <a:pt x="72" y="403109"/>
                  </a:lnTo>
                  <a:close/>
                </a:path>
              </a:pathLst>
            </a:custGeom>
          </p:spPr>
        </p:pic>
        <p:sp>
          <p:nvSpPr>
            <p:cNvPr id="28" name="Freeform: Shape 41">
              <a:extLst>
                <a:ext uri="{FF2B5EF4-FFF2-40B4-BE49-F238E27FC236}">
                  <a16:creationId xmlns:a16="http://schemas.microsoft.com/office/drawing/2014/main" id="{6AAD603C-52BB-C075-C765-C272E6F822E1}"/>
                </a:ext>
              </a:extLst>
            </p:cNvPr>
            <p:cNvSpPr/>
            <p:nvPr/>
          </p:nvSpPr>
          <p:spPr>
            <a:xfrm>
              <a:off x="3903637" y="5260403"/>
              <a:ext cx="356618" cy="194732"/>
            </a:xfrm>
            <a:custGeom>
              <a:avLst/>
              <a:gdLst>
                <a:gd name="csX0" fmla="*/ 0 w 418623"/>
                <a:gd name="csY0" fmla="*/ 0 h 246935"/>
                <a:gd name="csX1" fmla="*/ 418624 w 418623"/>
                <a:gd name="csY1" fmla="*/ 0 h 246935"/>
                <a:gd name="csX2" fmla="*/ 418624 w 418623"/>
                <a:gd name="csY2" fmla="*/ 246936 h 246935"/>
                <a:gd name="csX3" fmla="*/ 0 w 418623"/>
                <a:gd name="csY3" fmla="*/ 246936 h 246935"/>
              </a:gdLst>
              <a:ahLst/>
              <a:cxnLst>
                <a:cxn ang="0">
                  <a:pos x="csX0" y="csY0"/>
                </a:cxn>
                <a:cxn ang="0">
                  <a:pos x="csX1" y="csY1"/>
                </a:cxn>
                <a:cxn ang="0">
                  <a:pos x="csX2" y="csY2"/>
                </a:cxn>
                <a:cxn ang="0">
                  <a:pos x="csX3" y="csY3"/>
                </a:cxn>
              </a:cxnLst>
              <a:rect l="l" t="t" r="r" b="b"/>
              <a:pathLst>
                <a:path w="418623" h="246935">
                  <a:moveTo>
                    <a:pt x="0" y="0"/>
                  </a:moveTo>
                  <a:lnTo>
                    <a:pt x="418624" y="0"/>
                  </a:lnTo>
                  <a:lnTo>
                    <a:pt x="418624" y="246936"/>
                  </a:lnTo>
                  <a:lnTo>
                    <a:pt x="0" y="246936"/>
                  </a:lnTo>
                  <a:close/>
                </a:path>
              </a:pathLst>
            </a:custGeom>
            <a:solidFill>
              <a:srgbClr val="000000">
                <a:alpha val="0"/>
              </a:srgbClr>
            </a:solidFill>
            <a:ln w="7560" cap="sq">
              <a:noFill/>
              <a:prstDash val="solid"/>
              <a:miter/>
            </a:ln>
          </p:spPr>
          <p:txBody>
            <a:bodyPr/>
            <a:lstStyle/>
            <a:p>
              <a:endParaRPr lang="en-US" noProof="0"/>
            </a:p>
          </p:txBody>
        </p:sp>
        <p:sp>
          <p:nvSpPr>
            <p:cNvPr id="29" name="Freeform: Shape 42">
              <a:extLst>
                <a:ext uri="{FF2B5EF4-FFF2-40B4-BE49-F238E27FC236}">
                  <a16:creationId xmlns:a16="http://schemas.microsoft.com/office/drawing/2014/main" id="{3D08D9E3-B722-A928-2B6B-A012F052510B}"/>
                </a:ext>
              </a:extLst>
            </p:cNvPr>
            <p:cNvSpPr/>
            <p:nvPr/>
          </p:nvSpPr>
          <p:spPr>
            <a:xfrm>
              <a:off x="4047817" y="5318185"/>
              <a:ext cx="71148" cy="79651"/>
            </a:xfrm>
            <a:custGeom>
              <a:avLst/>
              <a:gdLst>
                <a:gd name="csX0" fmla="*/ 0 w 83519"/>
                <a:gd name="csY0" fmla="*/ 101003 h 101003"/>
                <a:gd name="csX1" fmla="*/ 0 w 83519"/>
                <a:gd name="csY1" fmla="*/ 0 h 101003"/>
                <a:gd name="csX2" fmla="*/ 34849 w 83519"/>
                <a:gd name="csY2" fmla="*/ 0 h 101003"/>
                <a:gd name="csX3" fmla="*/ 52805 w 83519"/>
                <a:gd name="csY3" fmla="*/ 1536 h 101003"/>
                <a:gd name="csX4" fmla="*/ 67572 w 83519"/>
                <a:gd name="csY4" fmla="*/ 8742 h 101003"/>
                <a:gd name="csX5" fmla="*/ 79503 w 83519"/>
                <a:gd name="csY5" fmla="*/ 25989 h 101003"/>
                <a:gd name="csX6" fmla="*/ 83520 w 83519"/>
                <a:gd name="csY6" fmla="*/ 49970 h 101003"/>
                <a:gd name="csX7" fmla="*/ 80803 w 83519"/>
                <a:gd name="csY7" fmla="*/ 70407 h 101003"/>
                <a:gd name="csX8" fmla="*/ 73833 w 83519"/>
                <a:gd name="csY8" fmla="*/ 85055 h 101003"/>
                <a:gd name="csX9" fmla="*/ 64737 w 83519"/>
                <a:gd name="csY9" fmla="*/ 94270 h 101003"/>
                <a:gd name="csX10" fmla="*/ 52687 w 83519"/>
                <a:gd name="csY10" fmla="*/ 99349 h 101003"/>
                <a:gd name="csX11" fmla="*/ 36503 w 83519"/>
                <a:gd name="csY11" fmla="*/ 101003 h 101003"/>
                <a:gd name="csX12" fmla="*/ 0 w 83519"/>
                <a:gd name="csY12" fmla="*/ 101003 h 101003"/>
                <a:gd name="csX13" fmla="*/ 13349 w 83519"/>
                <a:gd name="csY13" fmla="*/ 89072 h 101003"/>
                <a:gd name="csX14" fmla="*/ 34967 w 83519"/>
                <a:gd name="csY14" fmla="*/ 89072 h 101003"/>
                <a:gd name="csX15" fmla="*/ 50561 w 83519"/>
                <a:gd name="csY15" fmla="*/ 87300 h 101003"/>
                <a:gd name="csX16" fmla="*/ 59657 w 83519"/>
                <a:gd name="csY16" fmla="*/ 81984 h 101003"/>
                <a:gd name="csX17" fmla="*/ 66981 w 83519"/>
                <a:gd name="csY17" fmla="*/ 69226 h 101003"/>
                <a:gd name="csX18" fmla="*/ 69698 w 83519"/>
                <a:gd name="csY18" fmla="*/ 49734 h 101003"/>
                <a:gd name="csX19" fmla="*/ 64500 w 83519"/>
                <a:gd name="csY19" fmla="*/ 25398 h 101003"/>
                <a:gd name="csX20" fmla="*/ 51860 w 83519"/>
                <a:gd name="csY20" fmla="*/ 14058 h 101003"/>
                <a:gd name="csX21" fmla="*/ 34613 w 83519"/>
                <a:gd name="csY21" fmla="*/ 11931 h 101003"/>
                <a:gd name="csX22" fmla="*/ 13349 w 83519"/>
                <a:gd name="csY22" fmla="*/ 11931 h 101003"/>
                <a:gd name="csX23" fmla="*/ 13349 w 83519"/>
                <a:gd name="csY23" fmla="*/ 89072 h 1010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83519" h="101003">
                  <a:moveTo>
                    <a:pt x="0" y="101003"/>
                  </a:moveTo>
                  <a:lnTo>
                    <a:pt x="0" y="0"/>
                  </a:lnTo>
                  <a:lnTo>
                    <a:pt x="34849" y="0"/>
                  </a:lnTo>
                  <a:cubicBezTo>
                    <a:pt x="42646" y="0"/>
                    <a:pt x="48631" y="512"/>
                    <a:pt x="52805" y="1536"/>
                  </a:cubicBezTo>
                  <a:cubicBezTo>
                    <a:pt x="58554" y="2796"/>
                    <a:pt x="63477" y="5198"/>
                    <a:pt x="67572" y="8742"/>
                  </a:cubicBezTo>
                  <a:cubicBezTo>
                    <a:pt x="72927" y="13231"/>
                    <a:pt x="76904" y="18980"/>
                    <a:pt x="79503" y="25989"/>
                  </a:cubicBezTo>
                  <a:cubicBezTo>
                    <a:pt x="82181" y="32998"/>
                    <a:pt x="83520" y="40992"/>
                    <a:pt x="83520" y="49970"/>
                  </a:cubicBezTo>
                  <a:cubicBezTo>
                    <a:pt x="83520" y="57609"/>
                    <a:pt x="82614" y="64421"/>
                    <a:pt x="80803" y="70407"/>
                  </a:cubicBezTo>
                  <a:cubicBezTo>
                    <a:pt x="78991" y="76313"/>
                    <a:pt x="76668" y="81196"/>
                    <a:pt x="73833" y="85055"/>
                  </a:cubicBezTo>
                  <a:cubicBezTo>
                    <a:pt x="71076" y="88914"/>
                    <a:pt x="68044" y="91986"/>
                    <a:pt x="64737" y="94270"/>
                  </a:cubicBezTo>
                  <a:cubicBezTo>
                    <a:pt x="61429" y="96475"/>
                    <a:pt x="57412" y="98168"/>
                    <a:pt x="52687" y="99349"/>
                  </a:cubicBezTo>
                  <a:cubicBezTo>
                    <a:pt x="47962" y="100452"/>
                    <a:pt x="42567" y="101003"/>
                    <a:pt x="36503" y="101003"/>
                  </a:cubicBezTo>
                  <a:lnTo>
                    <a:pt x="0" y="101003"/>
                  </a:lnTo>
                  <a:close/>
                  <a:moveTo>
                    <a:pt x="13349" y="89072"/>
                  </a:moveTo>
                  <a:lnTo>
                    <a:pt x="34967" y="89072"/>
                  </a:lnTo>
                  <a:cubicBezTo>
                    <a:pt x="41583" y="89072"/>
                    <a:pt x="46780" y="88481"/>
                    <a:pt x="50561" y="87300"/>
                  </a:cubicBezTo>
                  <a:cubicBezTo>
                    <a:pt x="54341" y="86040"/>
                    <a:pt x="57373" y="84268"/>
                    <a:pt x="59657" y="81984"/>
                  </a:cubicBezTo>
                  <a:cubicBezTo>
                    <a:pt x="62807" y="78833"/>
                    <a:pt x="65248" y="74581"/>
                    <a:pt x="66981" y="69226"/>
                  </a:cubicBezTo>
                  <a:cubicBezTo>
                    <a:pt x="68792" y="63870"/>
                    <a:pt x="69698" y="57373"/>
                    <a:pt x="69698" y="49734"/>
                  </a:cubicBezTo>
                  <a:cubicBezTo>
                    <a:pt x="69698" y="39181"/>
                    <a:pt x="67966" y="31069"/>
                    <a:pt x="64500" y="25398"/>
                  </a:cubicBezTo>
                  <a:cubicBezTo>
                    <a:pt x="61035" y="19728"/>
                    <a:pt x="56822" y="15948"/>
                    <a:pt x="51860" y="14058"/>
                  </a:cubicBezTo>
                  <a:cubicBezTo>
                    <a:pt x="48316" y="12640"/>
                    <a:pt x="42567" y="11931"/>
                    <a:pt x="34613" y="11931"/>
                  </a:cubicBezTo>
                  <a:lnTo>
                    <a:pt x="13349" y="11931"/>
                  </a:lnTo>
                  <a:lnTo>
                    <a:pt x="13349" y="89072"/>
                  </a:lnTo>
                  <a:close/>
                </a:path>
              </a:pathLst>
            </a:custGeom>
            <a:solidFill>
              <a:srgbClr val="000000"/>
            </a:solidFill>
            <a:ln w="7560" cap="sq">
              <a:noFill/>
              <a:prstDash val="solid"/>
              <a:miter/>
            </a:ln>
          </p:spPr>
          <p:txBody>
            <a:bodyPr/>
            <a:lstStyle/>
            <a:p>
              <a:endParaRPr lang="en-US" noProof="0"/>
            </a:p>
          </p:txBody>
        </p:sp>
        <p:sp>
          <p:nvSpPr>
            <p:cNvPr id="30" name="Freeform: Shape 43">
              <a:extLst>
                <a:ext uri="{FF2B5EF4-FFF2-40B4-BE49-F238E27FC236}">
                  <a16:creationId xmlns:a16="http://schemas.microsoft.com/office/drawing/2014/main" id="{4ED0693D-B975-3BB5-8DEC-3A7E8F0E100E}"/>
                </a:ext>
              </a:extLst>
            </p:cNvPr>
            <p:cNvSpPr/>
            <p:nvPr/>
          </p:nvSpPr>
          <p:spPr>
            <a:xfrm>
              <a:off x="3065776" y="4942691"/>
              <a:ext cx="343212" cy="317714"/>
            </a:xfrm>
            <a:custGeom>
              <a:avLst/>
              <a:gdLst>
                <a:gd name="csX0" fmla="*/ 0 w 402886"/>
                <a:gd name="csY0" fmla="*/ 0 h 402886"/>
                <a:gd name="csX1" fmla="*/ 402887 w 402886"/>
                <a:gd name="csY1" fmla="*/ 0 h 402886"/>
                <a:gd name="csX2" fmla="*/ 402887 w 402886"/>
                <a:gd name="csY2" fmla="*/ 402887 h 402886"/>
                <a:gd name="csX3" fmla="*/ 0 w 402886"/>
                <a:gd name="csY3" fmla="*/ 402887 h 402886"/>
              </a:gdLst>
              <a:ahLst/>
              <a:cxnLst>
                <a:cxn ang="0">
                  <a:pos x="csX0" y="csY0"/>
                </a:cxn>
                <a:cxn ang="0">
                  <a:pos x="csX1" y="csY1"/>
                </a:cxn>
                <a:cxn ang="0">
                  <a:pos x="csX2" y="csY2"/>
                </a:cxn>
                <a:cxn ang="0">
                  <a:pos x="csX3" y="csY3"/>
                </a:cxn>
              </a:cxnLst>
              <a:rect l="l" t="t" r="r" b="b"/>
              <a:pathLst>
                <a:path w="402886" h="402886">
                  <a:moveTo>
                    <a:pt x="0" y="0"/>
                  </a:moveTo>
                  <a:lnTo>
                    <a:pt x="402887" y="0"/>
                  </a:lnTo>
                  <a:lnTo>
                    <a:pt x="402887" y="402887"/>
                  </a:lnTo>
                  <a:lnTo>
                    <a:pt x="0" y="402887"/>
                  </a:lnTo>
                  <a:close/>
                </a:path>
              </a:pathLst>
            </a:custGeom>
            <a:solidFill>
              <a:srgbClr val="000000">
                <a:alpha val="0"/>
              </a:srgbClr>
            </a:solidFill>
            <a:ln w="7560" cap="sq">
              <a:noFill/>
              <a:prstDash val="solid"/>
              <a:miter/>
            </a:ln>
          </p:spPr>
          <p:txBody>
            <a:bodyPr/>
            <a:lstStyle/>
            <a:p>
              <a:endParaRPr lang="en-US" noProof="0"/>
            </a:p>
          </p:txBody>
        </p:sp>
        <p:pic>
          <p:nvPicPr>
            <p:cNvPr id="31" name="Picture 30">
              <a:extLst>
                <a:ext uri="{FF2B5EF4-FFF2-40B4-BE49-F238E27FC236}">
                  <a16:creationId xmlns:a16="http://schemas.microsoft.com/office/drawing/2014/main" id="{95228D20-085F-86EB-0E09-D2BF78AD0B08}"/>
                </a:ext>
              </a:extLst>
            </p:cNvPr>
            <p:cNvPicPr>
              <a:picLocks noChangeAspect="1"/>
            </p:cNvPicPr>
            <p:nvPr/>
          </p:nvPicPr>
          <p:blipFill>
            <a:blip r:embed="rId5"/>
            <a:stretch>
              <a:fillRect/>
            </a:stretch>
          </p:blipFill>
          <p:spPr>
            <a:xfrm>
              <a:off x="3065776" y="4942691"/>
              <a:ext cx="343212" cy="317714"/>
            </a:xfrm>
            <a:custGeom>
              <a:avLst/>
              <a:gdLst>
                <a:gd name="csX0" fmla="*/ -58 w 402886"/>
                <a:gd name="csY0" fmla="*/ 223 h 402886"/>
                <a:gd name="csX1" fmla="*/ 402829 w 402886"/>
                <a:gd name="csY1" fmla="*/ 223 h 402886"/>
                <a:gd name="csX2" fmla="*/ 402829 w 402886"/>
                <a:gd name="csY2" fmla="*/ 403109 h 402886"/>
                <a:gd name="csX3" fmla="*/ -58 w 402886"/>
                <a:gd name="csY3" fmla="*/ 403109 h 402886"/>
              </a:gdLst>
              <a:ahLst/>
              <a:cxnLst>
                <a:cxn ang="0">
                  <a:pos x="csX0" y="csY0"/>
                </a:cxn>
                <a:cxn ang="0">
                  <a:pos x="csX1" y="csY1"/>
                </a:cxn>
                <a:cxn ang="0">
                  <a:pos x="csX2" y="csY2"/>
                </a:cxn>
                <a:cxn ang="0">
                  <a:pos x="csX3" y="csY3"/>
                </a:cxn>
              </a:cxnLst>
              <a:rect l="l" t="t" r="r" b="b"/>
              <a:pathLst>
                <a:path w="402886" h="402886">
                  <a:moveTo>
                    <a:pt x="-58" y="223"/>
                  </a:moveTo>
                  <a:lnTo>
                    <a:pt x="402829" y="223"/>
                  </a:lnTo>
                  <a:lnTo>
                    <a:pt x="402829" y="403109"/>
                  </a:lnTo>
                  <a:lnTo>
                    <a:pt x="-58" y="403109"/>
                  </a:lnTo>
                  <a:close/>
                </a:path>
              </a:pathLst>
            </a:custGeom>
          </p:spPr>
        </p:pic>
        <p:sp>
          <p:nvSpPr>
            <p:cNvPr id="32" name="Freeform: Shape 45">
              <a:extLst>
                <a:ext uri="{FF2B5EF4-FFF2-40B4-BE49-F238E27FC236}">
                  <a16:creationId xmlns:a16="http://schemas.microsoft.com/office/drawing/2014/main" id="{351942F9-E787-13B6-C2CC-712770C87D38}"/>
                </a:ext>
              </a:extLst>
            </p:cNvPr>
            <p:cNvSpPr/>
            <p:nvPr/>
          </p:nvSpPr>
          <p:spPr>
            <a:xfrm>
              <a:off x="3052399" y="5260403"/>
              <a:ext cx="343230" cy="194732"/>
            </a:xfrm>
            <a:custGeom>
              <a:avLst/>
              <a:gdLst>
                <a:gd name="csX0" fmla="*/ 0 w 402907"/>
                <a:gd name="csY0" fmla="*/ 0 h 246935"/>
                <a:gd name="csX1" fmla="*/ 402907 w 402907"/>
                <a:gd name="csY1" fmla="*/ 0 h 246935"/>
                <a:gd name="csX2" fmla="*/ 402907 w 402907"/>
                <a:gd name="csY2" fmla="*/ 246936 h 246935"/>
                <a:gd name="csX3" fmla="*/ 0 w 402907"/>
                <a:gd name="csY3" fmla="*/ 246936 h 246935"/>
              </a:gdLst>
              <a:ahLst/>
              <a:cxnLst>
                <a:cxn ang="0">
                  <a:pos x="csX0" y="csY0"/>
                </a:cxn>
                <a:cxn ang="0">
                  <a:pos x="csX1" y="csY1"/>
                </a:cxn>
                <a:cxn ang="0">
                  <a:pos x="csX2" y="csY2"/>
                </a:cxn>
                <a:cxn ang="0">
                  <a:pos x="csX3" y="csY3"/>
                </a:cxn>
              </a:cxnLst>
              <a:rect l="l" t="t" r="r" b="b"/>
              <a:pathLst>
                <a:path w="402907" h="246935">
                  <a:moveTo>
                    <a:pt x="0" y="0"/>
                  </a:moveTo>
                  <a:lnTo>
                    <a:pt x="402907" y="0"/>
                  </a:lnTo>
                  <a:lnTo>
                    <a:pt x="402907" y="246936"/>
                  </a:lnTo>
                  <a:lnTo>
                    <a:pt x="0" y="246936"/>
                  </a:lnTo>
                  <a:close/>
                </a:path>
              </a:pathLst>
            </a:custGeom>
            <a:solidFill>
              <a:srgbClr val="000000">
                <a:alpha val="0"/>
              </a:srgbClr>
            </a:solidFill>
            <a:ln w="7560" cap="sq">
              <a:noFill/>
              <a:prstDash val="solid"/>
              <a:miter/>
            </a:ln>
          </p:spPr>
          <p:txBody>
            <a:bodyPr/>
            <a:lstStyle/>
            <a:p>
              <a:endParaRPr lang="en-US" noProof="0"/>
            </a:p>
          </p:txBody>
        </p:sp>
        <p:sp>
          <p:nvSpPr>
            <p:cNvPr id="33" name="Freeform: Shape 46">
              <a:extLst>
                <a:ext uri="{FF2B5EF4-FFF2-40B4-BE49-F238E27FC236}">
                  <a16:creationId xmlns:a16="http://schemas.microsoft.com/office/drawing/2014/main" id="{010372A5-368A-580A-3B38-A865D2020E14}"/>
                </a:ext>
              </a:extLst>
            </p:cNvPr>
            <p:cNvSpPr/>
            <p:nvPr/>
          </p:nvSpPr>
          <p:spPr>
            <a:xfrm>
              <a:off x="3193401" y="5318185"/>
              <a:ext cx="64205" cy="79651"/>
            </a:xfrm>
            <a:custGeom>
              <a:avLst/>
              <a:gdLst>
                <a:gd name="csX0" fmla="*/ 0 w 75368"/>
                <a:gd name="csY0" fmla="*/ 101003 h 101003"/>
                <a:gd name="csX1" fmla="*/ 0 w 75368"/>
                <a:gd name="csY1" fmla="*/ 0 h 101003"/>
                <a:gd name="csX2" fmla="*/ 73006 w 75368"/>
                <a:gd name="csY2" fmla="*/ 0 h 101003"/>
                <a:gd name="csX3" fmla="*/ 73006 w 75368"/>
                <a:gd name="csY3" fmla="*/ 11931 h 101003"/>
                <a:gd name="csX4" fmla="*/ 13467 w 75368"/>
                <a:gd name="csY4" fmla="*/ 11931 h 101003"/>
                <a:gd name="csX5" fmla="*/ 13467 w 75368"/>
                <a:gd name="csY5" fmla="*/ 42882 h 101003"/>
                <a:gd name="csX6" fmla="*/ 69226 w 75368"/>
                <a:gd name="csY6" fmla="*/ 42882 h 101003"/>
                <a:gd name="csX7" fmla="*/ 69226 w 75368"/>
                <a:gd name="csY7" fmla="*/ 54695 h 101003"/>
                <a:gd name="csX8" fmla="*/ 13467 w 75368"/>
                <a:gd name="csY8" fmla="*/ 54695 h 101003"/>
                <a:gd name="csX9" fmla="*/ 13467 w 75368"/>
                <a:gd name="csY9" fmla="*/ 89072 h 101003"/>
                <a:gd name="csX10" fmla="*/ 75368 w 75368"/>
                <a:gd name="csY10" fmla="*/ 89072 h 101003"/>
                <a:gd name="csX11" fmla="*/ 75368 w 75368"/>
                <a:gd name="csY11" fmla="*/ 101003 h 101003"/>
                <a:gd name="csX12" fmla="*/ 0 w 75368"/>
                <a:gd name="csY12" fmla="*/ 101003 h 1010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75368" h="101003">
                  <a:moveTo>
                    <a:pt x="0" y="101003"/>
                  </a:moveTo>
                  <a:lnTo>
                    <a:pt x="0" y="0"/>
                  </a:lnTo>
                  <a:lnTo>
                    <a:pt x="73006" y="0"/>
                  </a:lnTo>
                  <a:lnTo>
                    <a:pt x="73006" y="11931"/>
                  </a:lnTo>
                  <a:lnTo>
                    <a:pt x="13467" y="11931"/>
                  </a:lnTo>
                  <a:lnTo>
                    <a:pt x="13467" y="42882"/>
                  </a:lnTo>
                  <a:lnTo>
                    <a:pt x="69226" y="42882"/>
                  </a:lnTo>
                  <a:lnTo>
                    <a:pt x="69226" y="54695"/>
                  </a:lnTo>
                  <a:lnTo>
                    <a:pt x="13467" y="54695"/>
                  </a:lnTo>
                  <a:lnTo>
                    <a:pt x="13467" y="89072"/>
                  </a:lnTo>
                  <a:lnTo>
                    <a:pt x="75368" y="89072"/>
                  </a:lnTo>
                  <a:lnTo>
                    <a:pt x="75368" y="101003"/>
                  </a:lnTo>
                  <a:lnTo>
                    <a:pt x="0" y="101003"/>
                  </a:lnTo>
                  <a:close/>
                </a:path>
              </a:pathLst>
            </a:custGeom>
            <a:solidFill>
              <a:srgbClr val="000000"/>
            </a:solidFill>
            <a:ln w="7560" cap="sq">
              <a:noFill/>
              <a:prstDash val="solid"/>
              <a:miter/>
            </a:ln>
          </p:spPr>
          <p:txBody>
            <a:bodyPr/>
            <a:lstStyle/>
            <a:p>
              <a:endParaRPr lang="en-US" noProof="0"/>
            </a:p>
          </p:txBody>
        </p:sp>
        <p:sp>
          <p:nvSpPr>
            <p:cNvPr id="34" name="Freeform: Shape 47">
              <a:extLst>
                <a:ext uri="{FF2B5EF4-FFF2-40B4-BE49-F238E27FC236}">
                  <a16:creationId xmlns:a16="http://schemas.microsoft.com/office/drawing/2014/main" id="{AF174638-D6E4-1CF5-204D-63C046367108}"/>
                </a:ext>
              </a:extLst>
            </p:cNvPr>
            <p:cNvSpPr/>
            <p:nvPr/>
          </p:nvSpPr>
          <p:spPr>
            <a:xfrm>
              <a:off x="2189304" y="3631227"/>
              <a:ext cx="349924" cy="323927"/>
            </a:xfrm>
            <a:custGeom>
              <a:avLst/>
              <a:gdLst>
                <a:gd name="csX0" fmla="*/ 0 w 410765"/>
                <a:gd name="csY0" fmla="*/ 205383 h 410765"/>
                <a:gd name="csX1" fmla="*/ 205383 w 410765"/>
                <a:gd name="csY1" fmla="*/ 0 h 410765"/>
                <a:gd name="csX2" fmla="*/ 350610 w 410765"/>
                <a:gd name="csY2" fmla="*/ 60155 h 410765"/>
                <a:gd name="csX3" fmla="*/ 410766 w 410765"/>
                <a:gd name="csY3" fmla="*/ 205383 h 410765"/>
                <a:gd name="csX4" fmla="*/ 205383 w 410765"/>
                <a:gd name="csY4" fmla="*/ 410766 h 410765"/>
                <a:gd name="csX5" fmla="*/ 0 w 410765"/>
                <a:gd name="csY5" fmla="*/ 205383 h 410765"/>
              </a:gdLst>
              <a:ahLst/>
              <a:cxnLst>
                <a:cxn ang="0">
                  <a:pos x="csX0" y="csY0"/>
                </a:cxn>
                <a:cxn ang="0">
                  <a:pos x="csX1" y="csY1"/>
                </a:cxn>
                <a:cxn ang="0">
                  <a:pos x="csX2" y="csY2"/>
                </a:cxn>
                <a:cxn ang="0">
                  <a:pos x="csX3" y="csY3"/>
                </a:cxn>
                <a:cxn ang="0">
                  <a:pos x="csX4" y="csY4"/>
                </a:cxn>
                <a:cxn ang="0">
                  <a:pos x="csX5" y="csY5"/>
                </a:cxn>
              </a:cxnLst>
              <a:rect l="l" t="t" r="r" b="b"/>
              <a:pathLst>
                <a:path w="410765" h="410765">
                  <a:moveTo>
                    <a:pt x="0" y="205383"/>
                  </a:moveTo>
                  <a:cubicBezTo>
                    <a:pt x="0" y="91953"/>
                    <a:pt x="91953" y="0"/>
                    <a:pt x="205383" y="0"/>
                  </a:cubicBezTo>
                  <a:cubicBezTo>
                    <a:pt x="259854" y="0"/>
                    <a:pt x="312094" y="21639"/>
                    <a:pt x="350610" y="60155"/>
                  </a:cubicBezTo>
                  <a:cubicBezTo>
                    <a:pt x="389127" y="98672"/>
                    <a:pt x="410766" y="150912"/>
                    <a:pt x="410766" y="205383"/>
                  </a:cubicBezTo>
                  <a:cubicBezTo>
                    <a:pt x="410766" y="318813"/>
                    <a:pt x="318813" y="410766"/>
                    <a:pt x="205383" y="410766"/>
                  </a:cubicBezTo>
                  <a:cubicBezTo>
                    <a:pt x="91953" y="410766"/>
                    <a:pt x="0" y="318813"/>
                    <a:pt x="0" y="205383"/>
                  </a:cubicBezTo>
                  <a:close/>
                </a:path>
              </a:pathLst>
            </a:custGeom>
            <a:solidFill>
              <a:srgbClr val="CFE2F3"/>
            </a:solidFill>
            <a:ln w="7560" cap="sq">
              <a:noFill/>
              <a:prstDash val="solid"/>
              <a:miter/>
            </a:ln>
          </p:spPr>
          <p:txBody>
            <a:bodyPr/>
            <a:lstStyle/>
            <a:p>
              <a:endParaRPr lang="en-US" noProof="0"/>
            </a:p>
          </p:txBody>
        </p:sp>
        <p:sp>
          <p:nvSpPr>
            <p:cNvPr id="35" name="Freeform: Shape 48">
              <a:extLst>
                <a:ext uri="{FF2B5EF4-FFF2-40B4-BE49-F238E27FC236}">
                  <a16:creationId xmlns:a16="http://schemas.microsoft.com/office/drawing/2014/main" id="{C101142C-07E1-11A4-CFF2-3D7B6CACD147}"/>
                </a:ext>
              </a:extLst>
            </p:cNvPr>
            <p:cNvSpPr/>
            <p:nvPr/>
          </p:nvSpPr>
          <p:spPr>
            <a:xfrm>
              <a:off x="2189304" y="3631227"/>
              <a:ext cx="349924" cy="323927"/>
            </a:xfrm>
            <a:custGeom>
              <a:avLst/>
              <a:gdLst>
                <a:gd name="csX0" fmla="*/ 0 w 410765"/>
                <a:gd name="csY0" fmla="*/ 205383 h 410765"/>
                <a:gd name="csX1" fmla="*/ 205383 w 410765"/>
                <a:gd name="csY1" fmla="*/ 0 h 410765"/>
                <a:gd name="csX2" fmla="*/ 350610 w 410765"/>
                <a:gd name="csY2" fmla="*/ 60155 h 410765"/>
                <a:gd name="csX3" fmla="*/ 410766 w 410765"/>
                <a:gd name="csY3" fmla="*/ 205383 h 410765"/>
                <a:gd name="csX4" fmla="*/ 205383 w 410765"/>
                <a:gd name="csY4" fmla="*/ 410766 h 410765"/>
                <a:gd name="csX5" fmla="*/ 0 w 410765"/>
                <a:gd name="csY5" fmla="*/ 205383 h 410765"/>
              </a:gdLst>
              <a:ahLst/>
              <a:cxnLst>
                <a:cxn ang="0">
                  <a:pos x="csX0" y="csY0"/>
                </a:cxn>
                <a:cxn ang="0">
                  <a:pos x="csX1" y="csY1"/>
                </a:cxn>
                <a:cxn ang="0">
                  <a:pos x="csX2" y="csY2"/>
                </a:cxn>
                <a:cxn ang="0">
                  <a:pos x="csX3" y="csY3"/>
                </a:cxn>
                <a:cxn ang="0">
                  <a:pos x="csX4" y="csY4"/>
                </a:cxn>
                <a:cxn ang="0">
                  <a:pos x="csX5" y="csY5"/>
                </a:cxn>
              </a:cxnLst>
              <a:rect l="l" t="t" r="r" b="b"/>
              <a:pathLst>
                <a:path w="410765" h="410765">
                  <a:moveTo>
                    <a:pt x="0" y="205383"/>
                  </a:moveTo>
                  <a:cubicBezTo>
                    <a:pt x="0" y="91953"/>
                    <a:pt x="91953" y="0"/>
                    <a:pt x="205383" y="0"/>
                  </a:cubicBezTo>
                  <a:cubicBezTo>
                    <a:pt x="259854" y="0"/>
                    <a:pt x="312094" y="21639"/>
                    <a:pt x="350610" y="60155"/>
                  </a:cubicBezTo>
                  <a:cubicBezTo>
                    <a:pt x="389127" y="98672"/>
                    <a:pt x="410766" y="150912"/>
                    <a:pt x="410766" y="205383"/>
                  </a:cubicBezTo>
                  <a:cubicBezTo>
                    <a:pt x="410766" y="318813"/>
                    <a:pt x="318813" y="410766"/>
                    <a:pt x="205383" y="410766"/>
                  </a:cubicBezTo>
                  <a:cubicBezTo>
                    <a:pt x="91953" y="410766"/>
                    <a:pt x="0" y="318813"/>
                    <a:pt x="0" y="205383"/>
                  </a:cubicBezTo>
                  <a:close/>
                </a:path>
              </a:pathLst>
            </a:custGeom>
            <a:noFill/>
            <a:ln w="7560" cap="flat">
              <a:solidFill>
                <a:srgbClr val="000000"/>
              </a:solidFill>
              <a:prstDash val="solid"/>
              <a:round/>
            </a:ln>
          </p:spPr>
          <p:txBody>
            <a:bodyPr/>
            <a:lstStyle/>
            <a:p>
              <a:endParaRPr lang="en-US" noProof="0"/>
            </a:p>
          </p:txBody>
        </p:sp>
        <p:sp>
          <p:nvSpPr>
            <p:cNvPr id="36" name="Freeform: Shape 49">
              <a:extLst>
                <a:ext uri="{FF2B5EF4-FFF2-40B4-BE49-F238E27FC236}">
                  <a16:creationId xmlns:a16="http://schemas.microsoft.com/office/drawing/2014/main" id="{B50C2A40-6DB1-2384-7E37-FBBB7EA4C36A}"/>
                </a:ext>
              </a:extLst>
            </p:cNvPr>
            <p:cNvSpPr/>
            <p:nvPr/>
          </p:nvSpPr>
          <p:spPr>
            <a:xfrm>
              <a:off x="3893003" y="3631227"/>
              <a:ext cx="349924" cy="323927"/>
            </a:xfrm>
            <a:custGeom>
              <a:avLst/>
              <a:gdLst>
                <a:gd name="csX0" fmla="*/ 0 w 410765"/>
                <a:gd name="csY0" fmla="*/ 205383 h 410765"/>
                <a:gd name="csX1" fmla="*/ 205383 w 410765"/>
                <a:gd name="csY1" fmla="*/ 0 h 410765"/>
                <a:gd name="csX2" fmla="*/ 350610 w 410765"/>
                <a:gd name="csY2" fmla="*/ 60155 h 410765"/>
                <a:gd name="csX3" fmla="*/ 410765 w 410765"/>
                <a:gd name="csY3" fmla="*/ 205383 h 410765"/>
                <a:gd name="csX4" fmla="*/ 205383 w 410765"/>
                <a:gd name="csY4" fmla="*/ 410766 h 410765"/>
                <a:gd name="csX5" fmla="*/ 0 w 410765"/>
                <a:gd name="csY5" fmla="*/ 205383 h 410765"/>
              </a:gdLst>
              <a:ahLst/>
              <a:cxnLst>
                <a:cxn ang="0">
                  <a:pos x="csX0" y="csY0"/>
                </a:cxn>
                <a:cxn ang="0">
                  <a:pos x="csX1" y="csY1"/>
                </a:cxn>
                <a:cxn ang="0">
                  <a:pos x="csX2" y="csY2"/>
                </a:cxn>
                <a:cxn ang="0">
                  <a:pos x="csX3" y="csY3"/>
                </a:cxn>
                <a:cxn ang="0">
                  <a:pos x="csX4" y="csY4"/>
                </a:cxn>
                <a:cxn ang="0">
                  <a:pos x="csX5" y="csY5"/>
                </a:cxn>
              </a:cxnLst>
              <a:rect l="l" t="t" r="r" b="b"/>
              <a:pathLst>
                <a:path w="410765" h="410765">
                  <a:moveTo>
                    <a:pt x="0" y="205383"/>
                  </a:moveTo>
                  <a:cubicBezTo>
                    <a:pt x="0" y="91953"/>
                    <a:pt x="91953" y="0"/>
                    <a:pt x="205383" y="0"/>
                  </a:cubicBezTo>
                  <a:cubicBezTo>
                    <a:pt x="259854" y="0"/>
                    <a:pt x="312094" y="21639"/>
                    <a:pt x="350610" y="60155"/>
                  </a:cubicBezTo>
                  <a:cubicBezTo>
                    <a:pt x="389127" y="98672"/>
                    <a:pt x="410765" y="150912"/>
                    <a:pt x="410765" y="205383"/>
                  </a:cubicBezTo>
                  <a:cubicBezTo>
                    <a:pt x="410765" y="318813"/>
                    <a:pt x="318813" y="410766"/>
                    <a:pt x="205383" y="410766"/>
                  </a:cubicBezTo>
                  <a:cubicBezTo>
                    <a:pt x="91953" y="410766"/>
                    <a:pt x="0" y="318813"/>
                    <a:pt x="0" y="205383"/>
                  </a:cubicBezTo>
                  <a:close/>
                </a:path>
              </a:pathLst>
            </a:custGeom>
            <a:solidFill>
              <a:srgbClr val="CFE2F3"/>
            </a:solidFill>
            <a:ln w="7560" cap="sq">
              <a:noFill/>
              <a:prstDash val="solid"/>
              <a:miter/>
            </a:ln>
          </p:spPr>
          <p:txBody>
            <a:bodyPr/>
            <a:lstStyle/>
            <a:p>
              <a:endParaRPr lang="en-US" noProof="0"/>
            </a:p>
          </p:txBody>
        </p:sp>
        <p:sp>
          <p:nvSpPr>
            <p:cNvPr id="37" name="Freeform: Shape 50">
              <a:extLst>
                <a:ext uri="{FF2B5EF4-FFF2-40B4-BE49-F238E27FC236}">
                  <a16:creationId xmlns:a16="http://schemas.microsoft.com/office/drawing/2014/main" id="{7570FC01-268D-D008-0583-3E1C9783068A}"/>
                </a:ext>
              </a:extLst>
            </p:cNvPr>
            <p:cNvSpPr/>
            <p:nvPr/>
          </p:nvSpPr>
          <p:spPr>
            <a:xfrm>
              <a:off x="3893003" y="3631227"/>
              <a:ext cx="349924" cy="323927"/>
            </a:xfrm>
            <a:custGeom>
              <a:avLst/>
              <a:gdLst>
                <a:gd name="csX0" fmla="*/ 0 w 410765"/>
                <a:gd name="csY0" fmla="*/ 205383 h 410765"/>
                <a:gd name="csX1" fmla="*/ 205383 w 410765"/>
                <a:gd name="csY1" fmla="*/ 0 h 410765"/>
                <a:gd name="csX2" fmla="*/ 350610 w 410765"/>
                <a:gd name="csY2" fmla="*/ 60155 h 410765"/>
                <a:gd name="csX3" fmla="*/ 410765 w 410765"/>
                <a:gd name="csY3" fmla="*/ 205383 h 410765"/>
                <a:gd name="csX4" fmla="*/ 205383 w 410765"/>
                <a:gd name="csY4" fmla="*/ 410766 h 410765"/>
                <a:gd name="csX5" fmla="*/ 0 w 410765"/>
                <a:gd name="csY5" fmla="*/ 205383 h 410765"/>
              </a:gdLst>
              <a:ahLst/>
              <a:cxnLst>
                <a:cxn ang="0">
                  <a:pos x="csX0" y="csY0"/>
                </a:cxn>
                <a:cxn ang="0">
                  <a:pos x="csX1" y="csY1"/>
                </a:cxn>
                <a:cxn ang="0">
                  <a:pos x="csX2" y="csY2"/>
                </a:cxn>
                <a:cxn ang="0">
                  <a:pos x="csX3" y="csY3"/>
                </a:cxn>
                <a:cxn ang="0">
                  <a:pos x="csX4" y="csY4"/>
                </a:cxn>
                <a:cxn ang="0">
                  <a:pos x="csX5" y="csY5"/>
                </a:cxn>
              </a:cxnLst>
              <a:rect l="l" t="t" r="r" b="b"/>
              <a:pathLst>
                <a:path w="410765" h="410765">
                  <a:moveTo>
                    <a:pt x="0" y="205383"/>
                  </a:moveTo>
                  <a:cubicBezTo>
                    <a:pt x="0" y="91953"/>
                    <a:pt x="91953" y="0"/>
                    <a:pt x="205383" y="0"/>
                  </a:cubicBezTo>
                  <a:cubicBezTo>
                    <a:pt x="259854" y="0"/>
                    <a:pt x="312094" y="21639"/>
                    <a:pt x="350610" y="60155"/>
                  </a:cubicBezTo>
                  <a:cubicBezTo>
                    <a:pt x="389127" y="98672"/>
                    <a:pt x="410765" y="150912"/>
                    <a:pt x="410765" y="205383"/>
                  </a:cubicBezTo>
                  <a:cubicBezTo>
                    <a:pt x="410765" y="318813"/>
                    <a:pt x="318813" y="410766"/>
                    <a:pt x="205383" y="410766"/>
                  </a:cubicBezTo>
                  <a:cubicBezTo>
                    <a:pt x="91953" y="410766"/>
                    <a:pt x="0" y="318813"/>
                    <a:pt x="0" y="205383"/>
                  </a:cubicBezTo>
                  <a:close/>
                </a:path>
              </a:pathLst>
            </a:custGeom>
            <a:noFill/>
            <a:ln w="7560" cap="flat">
              <a:solidFill>
                <a:srgbClr val="000000"/>
              </a:solidFill>
              <a:prstDash val="solid"/>
              <a:round/>
            </a:ln>
          </p:spPr>
          <p:txBody>
            <a:bodyPr/>
            <a:lstStyle/>
            <a:p>
              <a:endParaRPr lang="en-US" noProof="0"/>
            </a:p>
          </p:txBody>
        </p:sp>
        <p:sp>
          <p:nvSpPr>
            <p:cNvPr id="38" name="Freeform: Shape 51">
              <a:extLst>
                <a:ext uri="{FF2B5EF4-FFF2-40B4-BE49-F238E27FC236}">
                  <a16:creationId xmlns:a16="http://schemas.microsoft.com/office/drawing/2014/main" id="{5DF1CAFD-1DF2-5ADE-5978-2BB94EA6655F}"/>
                </a:ext>
              </a:extLst>
            </p:cNvPr>
            <p:cNvSpPr/>
            <p:nvPr/>
          </p:nvSpPr>
          <p:spPr>
            <a:xfrm>
              <a:off x="3041766" y="3631227"/>
              <a:ext cx="349924" cy="323927"/>
            </a:xfrm>
            <a:custGeom>
              <a:avLst/>
              <a:gdLst>
                <a:gd name="csX0" fmla="*/ 0 w 410765"/>
                <a:gd name="csY0" fmla="*/ 205383 h 410765"/>
                <a:gd name="csX1" fmla="*/ 205383 w 410765"/>
                <a:gd name="csY1" fmla="*/ 0 h 410765"/>
                <a:gd name="csX2" fmla="*/ 350610 w 410765"/>
                <a:gd name="csY2" fmla="*/ 60155 h 410765"/>
                <a:gd name="csX3" fmla="*/ 410766 w 410765"/>
                <a:gd name="csY3" fmla="*/ 205383 h 410765"/>
                <a:gd name="csX4" fmla="*/ 205383 w 410765"/>
                <a:gd name="csY4" fmla="*/ 410766 h 410765"/>
                <a:gd name="csX5" fmla="*/ 0 w 410765"/>
                <a:gd name="csY5" fmla="*/ 205383 h 410765"/>
              </a:gdLst>
              <a:ahLst/>
              <a:cxnLst>
                <a:cxn ang="0">
                  <a:pos x="csX0" y="csY0"/>
                </a:cxn>
                <a:cxn ang="0">
                  <a:pos x="csX1" y="csY1"/>
                </a:cxn>
                <a:cxn ang="0">
                  <a:pos x="csX2" y="csY2"/>
                </a:cxn>
                <a:cxn ang="0">
                  <a:pos x="csX3" y="csY3"/>
                </a:cxn>
                <a:cxn ang="0">
                  <a:pos x="csX4" y="csY4"/>
                </a:cxn>
                <a:cxn ang="0">
                  <a:pos x="csX5" y="csY5"/>
                </a:cxn>
              </a:cxnLst>
              <a:rect l="l" t="t" r="r" b="b"/>
              <a:pathLst>
                <a:path w="410765" h="410765">
                  <a:moveTo>
                    <a:pt x="0" y="205383"/>
                  </a:moveTo>
                  <a:cubicBezTo>
                    <a:pt x="0" y="91953"/>
                    <a:pt x="91953" y="0"/>
                    <a:pt x="205383" y="0"/>
                  </a:cubicBezTo>
                  <a:cubicBezTo>
                    <a:pt x="259854" y="0"/>
                    <a:pt x="312094" y="21639"/>
                    <a:pt x="350610" y="60155"/>
                  </a:cubicBezTo>
                  <a:cubicBezTo>
                    <a:pt x="389127" y="98672"/>
                    <a:pt x="410766" y="150912"/>
                    <a:pt x="410766" y="205383"/>
                  </a:cubicBezTo>
                  <a:cubicBezTo>
                    <a:pt x="410766" y="318813"/>
                    <a:pt x="318813" y="410766"/>
                    <a:pt x="205383" y="410766"/>
                  </a:cubicBezTo>
                  <a:cubicBezTo>
                    <a:pt x="91953" y="410766"/>
                    <a:pt x="0" y="318813"/>
                    <a:pt x="0" y="205383"/>
                  </a:cubicBezTo>
                  <a:close/>
                </a:path>
              </a:pathLst>
            </a:custGeom>
            <a:solidFill>
              <a:srgbClr val="CFE2F3"/>
            </a:solidFill>
            <a:ln w="7560" cap="sq">
              <a:noFill/>
              <a:prstDash val="solid"/>
              <a:miter/>
            </a:ln>
          </p:spPr>
          <p:txBody>
            <a:bodyPr/>
            <a:lstStyle/>
            <a:p>
              <a:endParaRPr lang="en-US" noProof="0"/>
            </a:p>
          </p:txBody>
        </p:sp>
        <p:sp>
          <p:nvSpPr>
            <p:cNvPr id="39" name="Freeform: Shape 52">
              <a:extLst>
                <a:ext uri="{FF2B5EF4-FFF2-40B4-BE49-F238E27FC236}">
                  <a16:creationId xmlns:a16="http://schemas.microsoft.com/office/drawing/2014/main" id="{56C662A4-F352-12D4-DE0C-1058F3D85B83}"/>
                </a:ext>
              </a:extLst>
            </p:cNvPr>
            <p:cNvSpPr/>
            <p:nvPr/>
          </p:nvSpPr>
          <p:spPr>
            <a:xfrm>
              <a:off x="3041766" y="3631227"/>
              <a:ext cx="349924" cy="323927"/>
            </a:xfrm>
            <a:custGeom>
              <a:avLst/>
              <a:gdLst>
                <a:gd name="csX0" fmla="*/ 0 w 410765"/>
                <a:gd name="csY0" fmla="*/ 205383 h 410765"/>
                <a:gd name="csX1" fmla="*/ 205383 w 410765"/>
                <a:gd name="csY1" fmla="*/ 0 h 410765"/>
                <a:gd name="csX2" fmla="*/ 350610 w 410765"/>
                <a:gd name="csY2" fmla="*/ 60155 h 410765"/>
                <a:gd name="csX3" fmla="*/ 410766 w 410765"/>
                <a:gd name="csY3" fmla="*/ 205383 h 410765"/>
                <a:gd name="csX4" fmla="*/ 205383 w 410765"/>
                <a:gd name="csY4" fmla="*/ 410766 h 410765"/>
                <a:gd name="csX5" fmla="*/ 0 w 410765"/>
                <a:gd name="csY5" fmla="*/ 205383 h 410765"/>
              </a:gdLst>
              <a:ahLst/>
              <a:cxnLst>
                <a:cxn ang="0">
                  <a:pos x="csX0" y="csY0"/>
                </a:cxn>
                <a:cxn ang="0">
                  <a:pos x="csX1" y="csY1"/>
                </a:cxn>
                <a:cxn ang="0">
                  <a:pos x="csX2" y="csY2"/>
                </a:cxn>
                <a:cxn ang="0">
                  <a:pos x="csX3" y="csY3"/>
                </a:cxn>
                <a:cxn ang="0">
                  <a:pos x="csX4" y="csY4"/>
                </a:cxn>
                <a:cxn ang="0">
                  <a:pos x="csX5" y="csY5"/>
                </a:cxn>
              </a:cxnLst>
              <a:rect l="l" t="t" r="r" b="b"/>
              <a:pathLst>
                <a:path w="410765" h="410765">
                  <a:moveTo>
                    <a:pt x="0" y="205383"/>
                  </a:moveTo>
                  <a:cubicBezTo>
                    <a:pt x="0" y="91953"/>
                    <a:pt x="91953" y="0"/>
                    <a:pt x="205383" y="0"/>
                  </a:cubicBezTo>
                  <a:cubicBezTo>
                    <a:pt x="259854" y="0"/>
                    <a:pt x="312094" y="21639"/>
                    <a:pt x="350610" y="60155"/>
                  </a:cubicBezTo>
                  <a:cubicBezTo>
                    <a:pt x="389127" y="98672"/>
                    <a:pt x="410766" y="150912"/>
                    <a:pt x="410766" y="205383"/>
                  </a:cubicBezTo>
                  <a:cubicBezTo>
                    <a:pt x="410766" y="318813"/>
                    <a:pt x="318813" y="410766"/>
                    <a:pt x="205383" y="410766"/>
                  </a:cubicBezTo>
                  <a:cubicBezTo>
                    <a:pt x="91953" y="410766"/>
                    <a:pt x="0" y="318813"/>
                    <a:pt x="0" y="205383"/>
                  </a:cubicBezTo>
                  <a:close/>
                </a:path>
              </a:pathLst>
            </a:custGeom>
            <a:noFill/>
            <a:ln w="7560" cap="flat">
              <a:solidFill>
                <a:srgbClr val="000000"/>
              </a:solidFill>
              <a:prstDash val="solid"/>
              <a:round/>
            </a:ln>
          </p:spPr>
          <p:txBody>
            <a:bodyPr/>
            <a:lstStyle/>
            <a:p>
              <a:endParaRPr lang="en-US" noProof="0"/>
            </a:p>
          </p:txBody>
        </p:sp>
        <p:grpSp>
          <p:nvGrpSpPr>
            <p:cNvPr id="40" name="Graphic 266">
              <a:extLst>
                <a:ext uri="{FF2B5EF4-FFF2-40B4-BE49-F238E27FC236}">
                  <a16:creationId xmlns:a16="http://schemas.microsoft.com/office/drawing/2014/main" id="{A4CDFE6B-81D5-3324-AD11-3E40AD1F59DE}"/>
                </a:ext>
              </a:extLst>
            </p:cNvPr>
            <p:cNvGrpSpPr/>
            <p:nvPr/>
          </p:nvGrpSpPr>
          <p:grpSpPr>
            <a:xfrm>
              <a:off x="2318253" y="3762527"/>
              <a:ext cx="92011" cy="85175"/>
              <a:chOff x="416908" y="2459028"/>
              <a:chExt cx="108009" cy="108009"/>
            </a:xfrm>
            <a:noFill/>
          </p:grpSpPr>
          <p:sp>
            <p:nvSpPr>
              <p:cNvPr id="128" name="Freeform: Shape 9807">
                <a:extLst>
                  <a:ext uri="{FF2B5EF4-FFF2-40B4-BE49-F238E27FC236}">
                    <a16:creationId xmlns:a16="http://schemas.microsoft.com/office/drawing/2014/main" id="{AB584E58-036C-9FC6-21F1-415B01DBBAE3}"/>
                  </a:ext>
                </a:extLst>
              </p:cNvPr>
              <p:cNvSpPr/>
              <p:nvPr/>
            </p:nvSpPr>
            <p:spPr>
              <a:xfrm>
                <a:off x="416908" y="2459028"/>
                <a:ext cx="108009" cy="108009"/>
              </a:xfrm>
              <a:custGeom>
                <a:avLst/>
                <a:gdLst>
                  <a:gd name="csX0" fmla="*/ 0 w 108009"/>
                  <a:gd name="csY0" fmla="*/ 2 h 108009"/>
                  <a:gd name="csX1" fmla="*/ 108010 w 108009"/>
                  <a:gd name="csY1" fmla="*/ 2 h 108009"/>
                  <a:gd name="csX2" fmla="*/ 108010 w 108009"/>
                  <a:gd name="csY2" fmla="*/ 108012 h 108009"/>
                  <a:gd name="csX3" fmla="*/ 0 w 108009"/>
                  <a:gd name="csY3" fmla="*/ 108012 h 108009"/>
                </a:gdLst>
                <a:ahLst/>
                <a:cxnLst>
                  <a:cxn ang="0">
                    <a:pos x="csX0" y="csY0"/>
                  </a:cxn>
                  <a:cxn ang="0">
                    <a:pos x="csX1" y="csY1"/>
                  </a:cxn>
                  <a:cxn ang="0">
                    <a:pos x="csX2" y="csY2"/>
                  </a:cxn>
                  <a:cxn ang="0">
                    <a:pos x="csX3" y="csY3"/>
                  </a:cxn>
                </a:cxnLst>
                <a:rect l="l" t="t" r="r" b="b"/>
                <a:pathLst>
                  <a:path w="108009" h="108009">
                    <a:moveTo>
                      <a:pt x="0" y="2"/>
                    </a:moveTo>
                    <a:lnTo>
                      <a:pt x="108010" y="2"/>
                    </a:lnTo>
                    <a:lnTo>
                      <a:pt x="108010" y="108012"/>
                    </a:lnTo>
                    <a:lnTo>
                      <a:pt x="0" y="108012"/>
                    </a:lnTo>
                    <a:close/>
                  </a:path>
                </a:pathLst>
              </a:custGeom>
              <a:solidFill>
                <a:srgbClr val="000000">
                  <a:alpha val="0"/>
                </a:srgbClr>
              </a:solidFill>
              <a:ln w="7560" cap="sq">
                <a:noFill/>
                <a:prstDash val="solid"/>
                <a:miter/>
              </a:ln>
            </p:spPr>
            <p:txBody>
              <a:bodyPr/>
              <a:lstStyle/>
              <a:p>
                <a:endParaRPr lang="en-US" noProof="0"/>
              </a:p>
            </p:txBody>
          </p:sp>
          <p:pic>
            <p:nvPicPr>
              <p:cNvPr id="129" name="Picture 128">
                <a:extLst>
                  <a:ext uri="{FF2B5EF4-FFF2-40B4-BE49-F238E27FC236}">
                    <a16:creationId xmlns:a16="http://schemas.microsoft.com/office/drawing/2014/main" id="{7CC9482A-C6B5-7D6E-1AA3-0E47AE1B3603}"/>
                  </a:ext>
                </a:extLst>
              </p:cNvPr>
              <p:cNvPicPr>
                <a:picLocks noChangeAspect="1"/>
              </p:cNvPicPr>
              <p:nvPr/>
            </p:nvPicPr>
            <p:blipFill>
              <a:blip r:embed="rId6"/>
              <a:stretch>
                <a:fillRect/>
              </a:stretch>
            </p:blipFill>
            <p:spPr>
              <a:xfrm>
                <a:off x="416908" y="2459028"/>
                <a:ext cx="108009" cy="108009"/>
              </a:xfrm>
              <a:custGeom>
                <a:avLst/>
                <a:gdLst>
                  <a:gd name="csX0" fmla="*/ -194 w 108009"/>
                  <a:gd name="csY0" fmla="*/ 5 h 108009"/>
                  <a:gd name="csX1" fmla="*/ 107816 w 108009"/>
                  <a:gd name="csY1" fmla="*/ 5 h 108009"/>
                  <a:gd name="csX2" fmla="*/ 107816 w 108009"/>
                  <a:gd name="csY2" fmla="*/ 108015 h 108009"/>
                  <a:gd name="csX3" fmla="*/ -194 w 108009"/>
                  <a:gd name="csY3" fmla="*/ 108015 h 108009"/>
                </a:gdLst>
                <a:ahLst/>
                <a:cxnLst>
                  <a:cxn ang="0">
                    <a:pos x="csX0" y="csY0"/>
                  </a:cxn>
                  <a:cxn ang="0">
                    <a:pos x="csX1" y="csY1"/>
                  </a:cxn>
                  <a:cxn ang="0">
                    <a:pos x="csX2" y="csY2"/>
                  </a:cxn>
                  <a:cxn ang="0">
                    <a:pos x="csX3" y="csY3"/>
                  </a:cxn>
                </a:cxnLst>
                <a:rect l="l" t="t" r="r" b="b"/>
                <a:pathLst>
                  <a:path w="108009" h="108009">
                    <a:moveTo>
                      <a:pt x="-194" y="5"/>
                    </a:moveTo>
                    <a:lnTo>
                      <a:pt x="107816" y="5"/>
                    </a:lnTo>
                    <a:lnTo>
                      <a:pt x="107816" y="108015"/>
                    </a:lnTo>
                    <a:lnTo>
                      <a:pt x="-194" y="108015"/>
                    </a:lnTo>
                    <a:close/>
                  </a:path>
                </a:pathLst>
              </a:custGeom>
            </p:spPr>
          </p:pic>
        </p:grpSp>
        <p:grpSp>
          <p:nvGrpSpPr>
            <p:cNvPr id="41" name="Graphic 266">
              <a:extLst>
                <a:ext uri="{FF2B5EF4-FFF2-40B4-BE49-F238E27FC236}">
                  <a16:creationId xmlns:a16="http://schemas.microsoft.com/office/drawing/2014/main" id="{356B12C9-C300-04E9-90F0-CE150FE6AF7F}"/>
                </a:ext>
              </a:extLst>
            </p:cNvPr>
            <p:cNvGrpSpPr/>
            <p:nvPr/>
          </p:nvGrpSpPr>
          <p:grpSpPr>
            <a:xfrm>
              <a:off x="2318253" y="3750602"/>
              <a:ext cx="92011" cy="85175"/>
              <a:chOff x="416908" y="2443907"/>
              <a:chExt cx="108009" cy="108009"/>
            </a:xfrm>
            <a:solidFill>
              <a:srgbClr val="000000">
                <a:alpha val="0"/>
              </a:srgbClr>
            </a:solidFill>
          </p:grpSpPr>
          <p:sp>
            <p:nvSpPr>
              <p:cNvPr id="126" name="Freeform: Shape 9805">
                <a:extLst>
                  <a:ext uri="{FF2B5EF4-FFF2-40B4-BE49-F238E27FC236}">
                    <a16:creationId xmlns:a16="http://schemas.microsoft.com/office/drawing/2014/main" id="{0D3D797B-2873-9A3C-3FE9-60BE09045C01}"/>
                  </a:ext>
                </a:extLst>
              </p:cNvPr>
              <p:cNvSpPr/>
              <p:nvPr/>
            </p:nvSpPr>
            <p:spPr>
              <a:xfrm>
                <a:off x="416908" y="2443907"/>
                <a:ext cx="108009" cy="108009"/>
              </a:xfrm>
              <a:custGeom>
                <a:avLst/>
                <a:gdLst>
                  <a:gd name="csX0" fmla="*/ 0 w 108009"/>
                  <a:gd name="csY0" fmla="*/ 0 h 108009"/>
                  <a:gd name="csX1" fmla="*/ 108010 w 108009"/>
                  <a:gd name="csY1" fmla="*/ 0 h 108009"/>
                  <a:gd name="csX2" fmla="*/ 108010 w 108009"/>
                  <a:gd name="csY2" fmla="*/ 108010 h 108009"/>
                  <a:gd name="csX3" fmla="*/ 0 w 108009"/>
                  <a:gd name="csY3" fmla="*/ 108010 h 108009"/>
                </a:gdLst>
                <a:ahLst/>
                <a:cxnLst>
                  <a:cxn ang="0">
                    <a:pos x="csX0" y="csY0"/>
                  </a:cxn>
                  <a:cxn ang="0">
                    <a:pos x="csX1" y="csY1"/>
                  </a:cxn>
                  <a:cxn ang="0">
                    <a:pos x="csX2" y="csY2"/>
                  </a:cxn>
                  <a:cxn ang="0">
                    <a:pos x="csX3" y="csY3"/>
                  </a:cxn>
                </a:cxnLst>
                <a:rect l="l" t="t" r="r" b="b"/>
                <a:pathLst>
                  <a:path w="108009" h="108009">
                    <a:moveTo>
                      <a:pt x="0" y="0"/>
                    </a:moveTo>
                    <a:lnTo>
                      <a:pt x="108010" y="0"/>
                    </a:lnTo>
                    <a:lnTo>
                      <a:pt x="108010" y="108010"/>
                    </a:lnTo>
                    <a:lnTo>
                      <a:pt x="0" y="108010"/>
                    </a:lnTo>
                    <a:close/>
                  </a:path>
                </a:pathLst>
              </a:custGeom>
              <a:solidFill>
                <a:srgbClr val="000000">
                  <a:alpha val="0"/>
                </a:srgbClr>
              </a:solidFill>
              <a:ln w="7560" cap="sq">
                <a:noFill/>
                <a:prstDash val="solid"/>
                <a:miter/>
              </a:ln>
            </p:spPr>
            <p:txBody>
              <a:bodyPr/>
              <a:lstStyle/>
              <a:p>
                <a:endParaRPr lang="en-US" noProof="0"/>
              </a:p>
            </p:txBody>
          </p:sp>
          <p:pic>
            <p:nvPicPr>
              <p:cNvPr id="127" name="Picture 126">
                <a:extLst>
                  <a:ext uri="{FF2B5EF4-FFF2-40B4-BE49-F238E27FC236}">
                    <a16:creationId xmlns:a16="http://schemas.microsoft.com/office/drawing/2014/main" id="{725697B2-0FA1-1E2A-963C-5F3B0A6595F1}"/>
                  </a:ext>
                </a:extLst>
              </p:cNvPr>
              <p:cNvPicPr>
                <a:picLocks noChangeAspect="1"/>
              </p:cNvPicPr>
              <p:nvPr/>
            </p:nvPicPr>
            <p:blipFill>
              <a:blip r:embed="rId6"/>
              <a:stretch>
                <a:fillRect/>
              </a:stretch>
            </p:blipFill>
            <p:spPr>
              <a:xfrm>
                <a:off x="416908" y="2443907"/>
                <a:ext cx="108009" cy="108009"/>
              </a:xfrm>
              <a:custGeom>
                <a:avLst/>
                <a:gdLst>
                  <a:gd name="csX0" fmla="*/ -194 w 108009"/>
                  <a:gd name="csY0" fmla="*/ 3 h 108009"/>
                  <a:gd name="csX1" fmla="*/ 107816 w 108009"/>
                  <a:gd name="csY1" fmla="*/ 3 h 108009"/>
                  <a:gd name="csX2" fmla="*/ 107816 w 108009"/>
                  <a:gd name="csY2" fmla="*/ 108013 h 108009"/>
                  <a:gd name="csX3" fmla="*/ -194 w 108009"/>
                  <a:gd name="csY3" fmla="*/ 108013 h 108009"/>
                </a:gdLst>
                <a:ahLst/>
                <a:cxnLst>
                  <a:cxn ang="0">
                    <a:pos x="csX0" y="csY0"/>
                  </a:cxn>
                  <a:cxn ang="0">
                    <a:pos x="csX1" y="csY1"/>
                  </a:cxn>
                  <a:cxn ang="0">
                    <a:pos x="csX2" y="csY2"/>
                  </a:cxn>
                  <a:cxn ang="0">
                    <a:pos x="csX3" y="csY3"/>
                  </a:cxn>
                </a:cxnLst>
                <a:rect l="l" t="t" r="r" b="b"/>
                <a:pathLst>
                  <a:path w="108009" h="108009">
                    <a:moveTo>
                      <a:pt x="-194" y="3"/>
                    </a:moveTo>
                    <a:lnTo>
                      <a:pt x="107816" y="3"/>
                    </a:lnTo>
                    <a:lnTo>
                      <a:pt x="107816" y="108013"/>
                    </a:lnTo>
                    <a:lnTo>
                      <a:pt x="-194" y="108013"/>
                    </a:lnTo>
                    <a:close/>
                  </a:path>
                </a:pathLst>
              </a:custGeom>
            </p:spPr>
          </p:pic>
        </p:grpSp>
        <p:grpSp>
          <p:nvGrpSpPr>
            <p:cNvPr id="42" name="Graphic 266">
              <a:extLst>
                <a:ext uri="{FF2B5EF4-FFF2-40B4-BE49-F238E27FC236}">
                  <a16:creationId xmlns:a16="http://schemas.microsoft.com/office/drawing/2014/main" id="{FA227B19-B09D-5634-556C-C09D3C3C4534}"/>
                </a:ext>
              </a:extLst>
            </p:cNvPr>
            <p:cNvGrpSpPr/>
            <p:nvPr/>
          </p:nvGrpSpPr>
          <p:grpSpPr>
            <a:xfrm>
              <a:off x="2607016" y="3762527"/>
              <a:ext cx="92011" cy="85175"/>
              <a:chOff x="755879" y="2459028"/>
              <a:chExt cx="108009" cy="108009"/>
            </a:xfrm>
            <a:noFill/>
          </p:grpSpPr>
          <p:sp>
            <p:nvSpPr>
              <p:cNvPr id="124" name="Freeform: Shape 9803">
                <a:extLst>
                  <a:ext uri="{FF2B5EF4-FFF2-40B4-BE49-F238E27FC236}">
                    <a16:creationId xmlns:a16="http://schemas.microsoft.com/office/drawing/2014/main" id="{98546412-9D79-3998-8770-6E705146DF12}"/>
                  </a:ext>
                </a:extLst>
              </p:cNvPr>
              <p:cNvSpPr/>
              <p:nvPr/>
            </p:nvSpPr>
            <p:spPr>
              <a:xfrm>
                <a:off x="755879" y="2459028"/>
                <a:ext cx="108009" cy="108009"/>
              </a:xfrm>
              <a:custGeom>
                <a:avLst/>
                <a:gdLst>
                  <a:gd name="csX0" fmla="*/ 0 w 108009"/>
                  <a:gd name="csY0" fmla="*/ 2 h 108009"/>
                  <a:gd name="csX1" fmla="*/ 108010 w 108009"/>
                  <a:gd name="csY1" fmla="*/ 2 h 108009"/>
                  <a:gd name="csX2" fmla="*/ 108010 w 108009"/>
                  <a:gd name="csY2" fmla="*/ 108012 h 108009"/>
                  <a:gd name="csX3" fmla="*/ 0 w 108009"/>
                  <a:gd name="csY3" fmla="*/ 108012 h 108009"/>
                </a:gdLst>
                <a:ahLst/>
                <a:cxnLst>
                  <a:cxn ang="0">
                    <a:pos x="csX0" y="csY0"/>
                  </a:cxn>
                  <a:cxn ang="0">
                    <a:pos x="csX1" y="csY1"/>
                  </a:cxn>
                  <a:cxn ang="0">
                    <a:pos x="csX2" y="csY2"/>
                  </a:cxn>
                  <a:cxn ang="0">
                    <a:pos x="csX3" y="csY3"/>
                  </a:cxn>
                </a:cxnLst>
                <a:rect l="l" t="t" r="r" b="b"/>
                <a:pathLst>
                  <a:path w="108009" h="108009">
                    <a:moveTo>
                      <a:pt x="0" y="2"/>
                    </a:moveTo>
                    <a:lnTo>
                      <a:pt x="108010" y="2"/>
                    </a:lnTo>
                    <a:lnTo>
                      <a:pt x="108010" y="108012"/>
                    </a:lnTo>
                    <a:lnTo>
                      <a:pt x="0" y="108012"/>
                    </a:lnTo>
                    <a:close/>
                  </a:path>
                </a:pathLst>
              </a:custGeom>
              <a:solidFill>
                <a:srgbClr val="000000">
                  <a:alpha val="0"/>
                </a:srgbClr>
              </a:solidFill>
              <a:ln w="7560" cap="sq">
                <a:noFill/>
                <a:prstDash val="solid"/>
                <a:miter/>
              </a:ln>
            </p:spPr>
            <p:txBody>
              <a:bodyPr/>
              <a:lstStyle/>
              <a:p>
                <a:endParaRPr lang="en-US" noProof="0"/>
              </a:p>
            </p:txBody>
          </p:sp>
          <p:pic>
            <p:nvPicPr>
              <p:cNvPr id="125" name="Picture 124">
                <a:extLst>
                  <a:ext uri="{FF2B5EF4-FFF2-40B4-BE49-F238E27FC236}">
                    <a16:creationId xmlns:a16="http://schemas.microsoft.com/office/drawing/2014/main" id="{4E49B9CC-B41D-A46D-5CF6-9D244C6AC2F4}"/>
                  </a:ext>
                </a:extLst>
              </p:cNvPr>
              <p:cNvPicPr>
                <a:picLocks noChangeAspect="1"/>
              </p:cNvPicPr>
              <p:nvPr/>
            </p:nvPicPr>
            <p:blipFill>
              <a:blip r:embed="rId6"/>
              <a:stretch>
                <a:fillRect/>
              </a:stretch>
            </p:blipFill>
            <p:spPr>
              <a:xfrm>
                <a:off x="755879" y="2459028"/>
                <a:ext cx="108009" cy="108009"/>
              </a:xfrm>
              <a:custGeom>
                <a:avLst/>
                <a:gdLst>
                  <a:gd name="csX0" fmla="*/ -149 w 108009"/>
                  <a:gd name="csY0" fmla="*/ 5 h 108009"/>
                  <a:gd name="csX1" fmla="*/ 107861 w 108009"/>
                  <a:gd name="csY1" fmla="*/ 5 h 108009"/>
                  <a:gd name="csX2" fmla="*/ 107861 w 108009"/>
                  <a:gd name="csY2" fmla="*/ 108015 h 108009"/>
                  <a:gd name="csX3" fmla="*/ -149 w 108009"/>
                  <a:gd name="csY3" fmla="*/ 108015 h 108009"/>
                </a:gdLst>
                <a:ahLst/>
                <a:cxnLst>
                  <a:cxn ang="0">
                    <a:pos x="csX0" y="csY0"/>
                  </a:cxn>
                  <a:cxn ang="0">
                    <a:pos x="csX1" y="csY1"/>
                  </a:cxn>
                  <a:cxn ang="0">
                    <a:pos x="csX2" y="csY2"/>
                  </a:cxn>
                  <a:cxn ang="0">
                    <a:pos x="csX3" y="csY3"/>
                  </a:cxn>
                </a:cxnLst>
                <a:rect l="l" t="t" r="r" b="b"/>
                <a:pathLst>
                  <a:path w="108009" h="108009">
                    <a:moveTo>
                      <a:pt x="-149" y="5"/>
                    </a:moveTo>
                    <a:lnTo>
                      <a:pt x="107861" y="5"/>
                    </a:lnTo>
                    <a:lnTo>
                      <a:pt x="107861" y="108015"/>
                    </a:lnTo>
                    <a:lnTo>
                      <a:pt x="-149" y="108015"/>
                    </a:lnTo>
                    <a:close/>
                  </a:path>
                </a:pathLst>
              </a:custGeom>
            </p:spPr>
          </p:pic>
        </p:grpSp>
        <p:grpSp>
          <p:nvGrpSpPr>
            <p:cNvPr id="43" name="Graphic 266">
              <a:extLst>
                <a:ext uri="{FF2B5EF4-FFF2-40B4-BE49-F238E27FC236}">
                  <a16:creationId xmlns:a16="http://schemas.microsoft.com/office/drawing/2014/main" id="{D343DB8C-23AB-AB64-8132-5DD235A703C6}"/>
                </a:ext>
              </a:extLst>
            </p:cNvPr>
            <p:cNvGrpSpPr/>
            <p:nvPr/>
          </p:nvGrpSpPr>
          <p:grpSpPr>
            <a:xfrm>
              <a:off x="2607016" y="3750602"/>
              <a:ext cx="92011" cy="85175"/>
              <a:chOff x="755879" y="2443907"/>
              <a:chExt cx="108009" cy="108009"/>
            </a:xfrm>
            <a:solidFill>
              <a:srgbClr val="000000">
                <a:alpha val="0"/>
              </a:srgbClr>
            </a:solidFill>
          </p:grpSpPr>
          <p:sp>
            <p:nvSpPr>
              <p:cNvPr id="122" name="Freeform: Shape 9801">
                <a:extLst>
                  <a:ext uri="{FF2B5EF4-FFF2-40B4-BE49-F238E27FC236}">
                    <a16:creationId xmlns:a16="http://schemas.microsoft.com/office/drawing/2014/main" id="{C1E5A10E-891B-BA4B-A471-51132ED64EEC}"/>
                  </a:ext>
                </a:extLst>
              </p:cNvPr>
              <p:cNvSpPr/>
              <p:nvPr/>
            </p:nvSpPr>
            <p:spPr>
              <a:xfrm>
                <a:off x="755879" y="2443907"/>
                <a:ext cx="108009" cy="108009"/>
              </a:xfrm>
              <a:custGeom>
                <a:avLst/>
                <a:gdLst>
                  <a:gd name="csX0" fmla="*/ 0 w 108009"/>
                  <a:gd name="csY0" fmla="*/ 0 h 108009"/>
                  <a:gd name="csX1" fmla="*/ 108010 w 108009"/>
                  <a:gd name="csY1" fmla="*/ 0 h 108009"/>
                  <a:gd name="csX2" fmla="*/ 108010 w 108009"/>
                  <a:gd name="csY2" fmla="*/ 108010 h 108009"/>
                  <a:gd name="csX3" fmla="*/ 0 w 108009"/>
                  <a:gd name="csY3" fmla="*/ 108010 h 108009"/>
                </a:gdLst>
                <a:ahLst/>
                <a:cxnLst>
                  <a:cxn ang="0">
                    <a:pos x="csX0" y="csY0"/>
                  </a:cxn>
                  <a:cxn ang="0">
                    <a:pos x="csX1" y="csY1"/>
                  </a:cxn>
                  <a:cxn ang="0">
                    <a:pos x="csX2" y="csY2"/>
                  </a:cxn>
                  <a:cxn ang="0">
                    <a:pos x="csX3" y="csY3"/>
                  </a:cxn>
                </a:cxnLst>
                <a:rect l="l" t="t" r="r" b="b"/>
                <a:pathLst>
                  <a:path w="108009" h="108009">
                    <a:moveTo>
                      <a:pt x="0" y="0"/>
                    </a:moveTo>
                    <a:lnTo>
                      <a:pt x="108010" y="0"/>
                    </a:lnTo>
                    <a:lnTo>
                      <a:pt x="108010" y="108010"/>
                    </a:lnTo>
                    <a:lnTo>
                      <a:pt x="0" y="108010"/>
                    </a:lnTo>
                    <a:close/>
                  </a:path>
                </a:pathLst>
              </a:custGeom>
              <a:solidFill>
                <a:srgbClr val="000000">
                  <a:alpha val="0"/>
                </a:srgbClr>
              </a:solidFill>
              <a:ln w="7560" cap="sq">
                <a:noFill/>
                <a:prstDash val="solid"/>
                <a:miter/>
              </a:ln>
            </p:spPr>
            <p:txBody>
              <a:bodyPr/>
              <a:lstStyle/>
              <a:p>
                <a:endParaRPr lang="en-US" noProof="0"/>
              </a:p>
            </p:txBody>
          </p:sp>
          <p:pic>
            <p:nvPicPr>
              <p:cNvPr id="123" name="Picture 122">
                <a:extLst>
                  <a:ext uri="{FF2B5EF4-FFF2-40B4-BE49-F238E27FC236}">
                    <a16:creationId xmlns:a16="http://schemas.microsoft.com/office/drawing/2014/main" id="{6CE2854F-D2CF-8969-4C2A-A00A4D920FAB}"/>
                  </a:ext>
                </a:extLst>
              </p:cNvPr>
              <p:cNvPicPr>
                <a:picLocks noChangeAspect="1"/>
              </p:cNvPicPr>
              <p:nvPr/>
            </p:nvPicPr>
            <p:blipFill>
              <a:blip r:embed="rId6"/>
              <a:stretch>
                <a:fillRect/>
              </a:stretch>
            </p:blipFill>
            <p:spPr>
              <a:xfrm>
                <a:off x="755879" y="2443907"/>
                <a:ext cx="108009" cy="108009"/>
              </a:xfrm>
              <a:custGeom>
                <a:avLst/>
                <a:gdLst>
                  <a:gd name="csX0" fmla="*/ -149 w 108009"/>
                  <a:gd name="csY0" fmla="*/ 3 h 108009"/>
                  <a:gd name="csX1" fmla="*/ 107861 w 108009"/>
                  <a:gd name="csY1" fmla="*/ 3 h 108009"/>
                  <a:gd name="csX2" fmla="*/ 107861 w 108009"/>
                  <a:gd name="csY2" fmla="*/ 108013 h 108009"/>
                  <a:gd name="csX3" fmla="*/ -149 w 108009"/>
                  <a:gd name="csY3" fmla="*/ 108013 h 108009"/>
                </a:gdLst>
                <a:ahLst/>
                <a:cxnLst>
                  <a:cxn ang="0">
                    <a:pos x="csX0" y="csY0"/>
                  </a:cxn>
                  <a:cxn ang="0">
                    <a:pos x="csX1" y="csY1"/>
                  </a:cxn>
                  <a:cxn ang="0">
                    <a:pos x="csX2" y="csY2"/>
                  </a:cxn>
                  <a:cxn ang="0">
                    <a:pos x="csX3" y="csY3"/>
                  </a:cxn>
                </a:cxnLst>
                <a:rect l="l" t="t" r="r" b="b"/>
                <a:pathLst>
                  <a:path w="108009" h="108009">
                    <a:moveTo>
                      <a:pt x="-149" y="3"/>
                    </a:moveTo>
                    <a:lnTo>
                      <a:pt x="107861" y="3"/>
                    </a:lnTo>
                    <a:lnTo>
                      <a:pt x="107861" y="108013"/>
                    </a:lnTo>
                    <a:lnTo>
                      <a:pt x="-149" y="108013"/>
                    </a:lnTo>
                    <a:close/>
                  </a:path>
                </a:pathLst>
              </a:custGeom>
            </p:spPr>
          </p:pic>
        </p:grpSp>
        <p:sp>
          <p:nvSpPr>
            <p:cNvPr id="44" name="Freeform: Shape 57">
              <a:extLst>
                <a:ext uri="{FF2B5EF4-FFF2-40B4-BE49-F238E27FC236}">
                  <a16:creationId xmlns:a16="http://schemas.microsoft.com/office/drawing/2014/main" id="{CA57E752-553A-4778-EDF9-7A13FA52F71F}"/>
                </a:ext>
              </a:extLst>
            </p:cNvPr>
            <p:cNvSpPr/>
            <p:nvPr/>
          </p:nvSpPr>
          <p:spPr>
            <a:xfrm>
              <a:off x="2410246" y="3793191"/>
              <a:ext cx="196769" cy="5962"/>
            </a:xfrm>
            <a:custGeom>
              <a:avLst/>
              <a:gdLst>
                <a:gd name="csX0" fmla="*/ 0 w 230981"/>
                <a:gd name="csY0" fmla="*/ 0 h 7560"/>
                <a:gd name="csX1" fmla="*/ 230981 w 230981"/>
                <a:gd name="csY1" fmla="*/ 0 h 7560"/>
              </a:gdLst>
              <a:ahLst/>
              <a:cxnLst>
                <a:cxn ang="0">
                  <a:pos x="csX0" y="csY0"/>
                </a:cxn>
                <a:cxn ang="0">
                  <a:pos x="csX1" y="csY1"/>
                </a:cxn>
              </a:cxnLst>
              <a:rect l="l" t="t" r="r" b="b"/>
              <a:pathLst>
                <a:path w="230981" h="7560">
                  <a:moveTo>
                    <a:pt x="0" y="0"/>
                  </a:moveTo>
                  <a:lnTo>
                    <a:pt x="230981" y="0"/>
                  </a:lnTo>
                </a:path>
              </a:pathLst>
            </a:custGeom>
            <a:solidFill>
              <a:srgbClr val="000000">
                <a:alpha val="0"/>
              </a:srgbClr>
            </a:solidFill>
            <a:ln w="7560" cap="sq">
              <a:noFill/>
              <a:prstDash val="solid"/>
              <a:miter/>
            </a:ln>
          </p:spPr>
          <p:txBody>
            <a:bodyPr/>
            <a:lstStyle/>
            <a:p>
              <a:endParaRPr lang="en-US" noProof="0"/>
            </a:p>
          </p:txBody>
        </p:sp>
        <p:sp>
          <p:nvSpPr>
            <p:cNvPr id="45" name="Freeform: Shape 58">
              <a:extLst>
                <a:ext uri="{FF2B5EF4-FFF2-40B4-BE49-F238E27FC236}">
                  <a16:creationId xmlns:a16="http://schemas.microsoft.com/office/drawing/2014/main" id="{ED6B81D0-E6C6-DC95-4070-024A95FCF543}"/>
                </a:ext>
              </a:extLst>
            </p:cNvPr>
            <p:cNvSpPr/>
            <p:nvPr/>
          </p:nvSpPr>
          <p:spPr>
            <a:xfrm>
              <a:off x="2410246" y="3793191"/>
              <a:ext cx="196769" cy="5962"/>
            </a:xfrm>
            <a:custGeom>
              <a:avLst/>
              <a:gdLst>
                <a:gd name="csX0" fmla="*/ 0 w 230981"/>
                <a:gd name="csY0" fmla="*/ 0 h 7560"/>
                <a:gd name="csX1" fmla="*/ 230981 w 230981"/>
                <a:gd name="csY1" fmla="*/ 0 h 7560"/>
              </a:gdLst>
              <a:ahLst/>
              <a:cxnLst>
                <a:cxn ang="0">
                  <a:pos x="csX0" y="csY0"/>
                </a:cxn>
                <a:cxn ang="0">
                  <a:pos x="csX1" y="csY1"/>
                </a:cxn>
              </a:cxnLst>
              <a:rect l="l" t="t" r="r" b="b"/>
              <a:pathLst>
                <a:path w="230981" h="7560">
                  <a:moveTo>
                    <a:pt x="0" y="0"/>
                  </a:moveTo>
                  <a:lnTo>
                    <a:pt x="230981" y="0"/>
                  </a:lnTo>
                </a:path>
              </a:pathLst>
            </a:custGeom>
            <a:noFill/>
            <a:ln w="7560" cap="flat">
              <a:solidFill>
                <a:srgbClr val="980000"/>
              </a:solidFill>
              <a:prstDash val="solid"/>
              <a:round/>
            </a:ln>
          </p:spPr>
          <p:txBody>
            <a:bodyPr/>
            <a:lstStyle/>
            <a:p>
              <a:endParaRPr lang="en-US" noProof="0"/>
            </a:p>
          </p:txBody>
        </p:sp>
        <p:grpSp>
          <p:nvGrpSpPr>
            <p:cNvPr id="46" name="Graphic 266">
              <a:extLst>
                <a:ext uri="{FF2B5EF4-FFF2-40B4-BE49-F238E27FC236}">
                  <a16:creationId xmlns:a16="http://schemas.microsoft.com/office/drawing/2014/main" id="{396D6C16-86EB-357C-8851-CC34F3D05412}"/>
                </a:ext>
              </a:extLst>
            </p:cNvPr>
            <p:cNvGrpSpPr/>
            <p:nvPr/>
          </p:nvGrpSpPr>
          <p:grpSpPr>
            <a:xfrm>
              <a:off x="3726521" y="3762527"/>
              <a:ext cx="92012" cy="85175"/>
              <a:chOff x="2070032" y="2459028"/>
              <a:chExt cx="108010" cy="108009"/>
            </a:xfrm>
            <a:noFill/>
          </p:grpSpPr>
          <p:sp>
            <p:nvSpPr>
              <p:cNvPr id="120" name="Freeform: Shape 9799">
                <a:extLst>
                  <a:ext uri="{FF2B5EF4-FFF2-40B4-BE49-F238E27FC236}">
                    <a16:creationId xmlns:a16="http://schemas.microsoft.com/office/drawing/2014/main" id="{AE39579F-309E-17A5-40B6-0BADDF17587D}"/>
                  </a:ext>
                </a:extLst>
              </p:cNvPr>
              <p:cNvSpPr/>
              <p:nvPr/>
            </p:nvSpPr>
            <p:spPr>
              <a:xfrm>
                <a:off x="2070032" y="2459028"/>
                <a:ext cx="108010" cy="108009"/>
              </a:xfrm>
              <a:custGeom>
                <a:avLst/>
                <a:gdLst>
                  <a:gd name="csX0" fmla="*/ 0 w 108010"/>
                  <a:gd name="csY0" fmla="*/ 2 h 108009"/>
                  <a:gd name="csX1" fmla="*/ 108010 w 108010"/>
                  <a:gd name="csY1" fmla="*/ 2 h 108009"/>
                  <a:gd name="csX2" fmla="*/ 108010 w 108010"/>
                  <a:gd name="csY2" fmla="*/ 108012 h 108009"/>
                  <a:gd name="csX3" fmla="*/ 0 w 108010"/>
                  <a:gd name="csY3" fmla="*/ 108012 h 108009"/>
                </a:gdLst>
                <a:ahLst/>
                <a:cxnLst>
                  <a:cxn ang="0">
                    <a:pos x="csX0" y="csY0"/>
                  </a:cxn>
                  <a:cxn ang="0">
                    <a:pos x="csX1" y="csY1"/>
                  </a:cxn>
                  <a:cxn ang="0">
                    <a:pos x="csX2" y="csY2"/>
                  </a:cxn>
                  <a:cxn ang="0">
                    <a:pos x="csX3" y="csY3"/>
                  </a:cxn>
                </a:cxnLst>
                <a:rect l="l" t="t" r="r" b="b"/>
                <a:pathLst>
                  <a:path w="108010" h="108009">
                    <a:moveTo>
                      <a:pt x="0" y="2"/>
                    </a:moveTo>
                    <a:lnTo>
                      <a:pt x="108010" y="2"/>
                    </a:lnTo>
                    <a:lnTo>
                      <a:pt x="108010" y="108012"/>
                    </a:lnTo>
                    <a:lnTo>
                      <a:pt x="0" y="108012"/>
                    </a:lnTo>
                    <a:close/>
                  </a:path>
                </a:pathLst>
              </a:custGeom>
              <a:solidFill>
                <a:srgbClr val="000000">
                  <a:alpha val="0"/>
                </a:srgbClr>
              </a:solidFill>
              <a:ln w="7560" cap="sq">
                <a:noFill/>
                <a:prstDash val="solid"/>
                <a:miter/>
              </a:ln>
            </p:spPr>
            <p:txBody>
              <a:bodyPr/>
              <a:lstStyle/>
              <a:p>
                <a:endParaRPr lang="en-US" noProof="0"/>
              </a:p>
            </p:txBody>
          </p:sp>
          <p:pic>
            <p:nvPicPr>
              <p:cNvPr id="121" name="Picture 120">
                <a:extLst>
                  <a:ext uri="{FF2B5EF4-FFF2-40B4-BE49-F238E27FC236}">
                    <a16:creationId xmlns:a16="http://schemas.microsoft.com/office/drawing/2014/main" id="{01AF1DFB-6B7D-F812-3294-549858A17B58}"/>
                  </a:ext>
                </a:extLst>
              </p:cNvPr>
              <p:cNvPicPr>
                <a:picLocks noChangeAspect="1"/>
              </p:cNvPicPr>
              <p:nvPr/>
            </p:nvPicPr>
            <p:blipFill>
              <a:blip r:embed="rId6"/>
              <a:stretch>
                <a:fillRect/>
              </a:stretch>
            </p:blipFill>
            <p:spPr>
              <a:xfrm>
                <a:off x="2070032" y="2459028"/>
                <a:ext cx="108009" cy="108009"/>
              </a:xfrm>
              <a:custGeom>
                <a:avLst/>
                <a:gdLst>
                  <a:gd name="csX0" fmla="*/ 25 w 108009"/>
                  <a:gd name="csY0" fmla="*/ 5 h 108009"/>
                  <a:gd name="csX1" fmla="*/ 108035 w 108009"/>
                  <a:gd name="csY1" fmla="*/ 5 h 108009"/>
                  <a:gd name="csX2" fmla="*/ 108035 w 108009"/>
                  <a:gd name="csY2" fmla="*/ 108015 h 108009"/>
                  <a:gd name="csX3" fmla="*/ 25 w 108009"/>
                  <a:gd name="csY3" fmla="*/ 108015 h 108009"/>
                </a:gdLst>
                <a:ahLst/>
                <a:cxnLst>
                  <a:cxn ang="0">
                    <a:pos x="csX0" y="csY0"/>
                  </a:cxn>
                  <a:cxn ang="0">
                    <a:pos x="csX1" y="csY1"/>
                  </a:cxn>
                  <a:cxn ang="0">
                    <a:pos x="csX2" y="csY2"/>
                  </a:cxn>
                  <a:cxn ang="0">
                    <a:pos x="csX3" y="csY3"/>
                  </a:cxn>
                </a:cxnLst>
                <a:rect l="l" t="t" r="r" b="b"/>
                <a:pathLst>
                  <a:path w="108009" h="108009">
                    <a:moveTo>
                      <a:pt x="25" y="5"/>
                    </a:moveTo>
                    <a:lnTo>
                      <a:pt x="108035" y="5"/>
                    </a:lnTo>
                    <a:lnTo>
                      <a:pt x="108035" y="108015"/>
                    </a:lnTo>
                    <a:lnTo>
                      <a:pt x="25" y="108015"/>
                    </a:lnTo>
                    <a:close/>
                  </a:path>
                </a:pathLst>
              </a:custGeom>
            </p:spPr>
          </p:pic>
        </p:grpSp>
        <p:grpSp>
          <p:nvGrpSpPr>
            <p:cNvPr id="47" name="Graphic 266">
              <a:extLst>
                <a:ext uri="{FF2B5EF4-FFF2-40B4-BE49-F238E27FC236}">
                  <a16:creationId xmlns:a16="http://schemas.microsoft.com/office/drawing/2014/main" id="{164DE6BF-59FC-3C8B-AB7E-8BB9C3437A76}"/>
                </a:ext>
              </a:extLst>
            </p:cNvPr>
            <p:cNvGrpSpPr/>
            <p:nvPr/>
          </p:nvGrpSpPr>
          <p:grpSpPr>
            <a:xfrm>
              <a:off x="3726521" y="3750602"/>
              <a:ext cx="92012" cy="85175"/>
              <a:chOff x="2070032" y="2443907"/>
              <a:chExt cx="108010" cy="108009"/>
            </a:xfrm>
            <a:solidFill>
              <a:srgbClr val="000000">
                <a:alpha val="0"/>
              </a:srgbClr>
            </a:solidFill>
          </p:grpSpPr>
          <p:sp>
            <p:nvSpPr>
              <p:cNvPr id="118" name="Freeform: Shape 9797">
                <a:extLst>
                  <a:ext uri="{FF2B5EF4-FFF2-40B4-BE49-F238E27FC236}">
                    <a16:creationId xmlns:a16="http://schemas.microsoft.com/office/drawing/2014/main" id="{C20ED409-0580-2064-F4A4-1DA52524AFF9}"/>
                  </a:ext>
                </a:extLst>
              </p:cNvPr>
              <p:cNvSpPr/>
              <p:nvPr/>
            </p:nvSpPr>
            <p:spPr>
              <a:xfrm>
                <a:off x="2070032" y="2443907"/>
                <a:ext cx="108010" cy="108009"/>
              </a:xfrm>
              <a:custGeom>
                <a:avLst/>
                <a:gdLst>
                  <a:gd name="csX0" fmla="*/ 0 w 108010"/>
                  <a:gd name="csY0" fmla="*/ 0 h 108009"/>
                  <a:gd name="csX1" fmla="*/ 108010 w 108010"/>
                  <a:gd name="csY1" fmla="*/ 0 h 108009"/>
                  <a:gd name="csX2" fmla="*/ 108010 w 108010"/>
                  <a:gd name="csY2" fmla="*/ 108010 h 108009"/>
                  <a:gd name="csX3" fmla="*/ 0 w 108010"/>
                  <a:gd name="csY3" fmla="*/ 108010 h 108009"/>
                </a:gdLst>
                <a:ahLst/>
                <a:cxnLst>
                  <a:cxn ang="0">
                    <a:pos x="csX0" y="csY0"/>
                  </a:cxn>
                  <a:cxn ang="0">
                    <a:pos x="csX1" y="csY1"/>
                  </a:cxn>
                  <a:cxn ang="0">
                    <a:pos x="csX2" y="csY2"/>
                  </a:cxn>
                  <a:cxn ang="0">
                    <a:pos x="csX3" y="csY3"/>
                  </a:cxn>
                </a:cxnLst>
                <a:rect l="l" t="t" r="r" b="b"/>
                <a:pathLst>
                  <a:path w="108010" h="108009">
                    <a:moveTo>
                      <a:pt x="0" y="0"/>
                    </a:moveTo>
                    <a:lnTo>
                      <a:pt x="108010" y="0"/>
                    </a:lnTo>
                    <a:lnTo>
                      <a:pt x="108010" y="108010"/>
                    </a:lnTo>
                    <a:lnTo>
                      <a:pt x="0" y="108010"/>
                    </a:lnTo>
                    <a:close/>
                  </a:path>
                </a:pathLst>
              </a:custGeom>
              <a:solidFill>
                <a:srgbClr val="000000">
                  <a:alpha val="0"/>
                </a:srgbClr>
              </a:solidFill>
              <a:ln w="7560" cap="sq">
                <a:noFill/>
                <a:prstDash val="solid"/>
                <a:miter/>
              </a:ln>
            </p:spPr>
            <p:txBody>
              <a:bodyPr/>
              <a:lstStyle/>
              <a:p>
                <a:endParaRPr lang="en-US" noProof="0"/>
              </a:p>
            </p:txBody>
          </p:sp>
          <p:pic>
            <p:nvPicPr>
              <p:cNvPr id="119" name="Picture 118">
                <a:extLst>
                  <a:ext uri="{FF2B5EF4-FFF2-40B4-BE49-F238E27FC236}">
                    <a16:creationId xmlns:a16="http://schemas.microsoft.com/office/drawing/2014/main" id="{9685E9F0-9118-B996-0F67-D75C10CA827B}"/>
                  </a:ext>
                </a:extLst>
              </p:cNvPr>
              <p:cNvPicPr>
                <a:picLocks noChangeAspect="1"/>
              </p:cNvPicPr>
              <p:nvPr/>
            </p:nvPicPr>
            <p:blipFill>
              <a:blip r:embed="rId6"/>
              <a:stretch>
                <a:fillRect/>
              </a:stretch>
            </p:blipFill>
            <p:spPr>
              <a:xfrm>
                <a:off x="2070032" y="2443907"/>
                <a:ext cx="108009" cy="108009"/>
              </a:xfrm>
              <a:custGeom>
                <a:avLst/>
                <a:gdLst>
                  <a:gd name="csX0" fmla="*/ 25 w 108009"/>
                  <a:gd name="csY0" fmla="*/ 3 h 108009"/>
                  <a:gd name="csX1" fmla="*/ 108035 w 108009"/>
                  <a:gd name="csY1" fmla="*/ 3 h 108009"/>
                  <a:gd name="csX2" fmla="*/ 108035 w 108009"/>
                  <a:gd name="csY2" fmla="*/ 108013 h 108009"/>
                  <a:gd name="csX3" fmla="*/ 25 w 108009"/>
                  <a:gd name="csY3" fmla="*/ 108013 h 108009"/>
                </a:gdLst>
                <a:ahLst/>
                <a:cxnLst>
                  <a:cxn ang="0">
                    <a:pos x="csX0" y="csY0"/>
                  </a:cxn>
                  <a:cxn ang="0">
                    <a:pos x="csX1" y="csY1"/>
                  </a:cxn>
                  <a:cxn ang="0">
                    <a:pos x="csX2" y="csY2"/>
                  </a:cxn>
                  <a:cxn ang="0">
                    <a:pos x="csX3" y="csY3"/>
                  </a:cxn>
                </a:cxnLst>
                <a:rect l="l" t="t" r="r" b="b"/>
                <a:pathLst>
                  <a:path w="108009" h="108009">
                    <a:moveTo>
                      <a:pt x="25" y="3"/>
                    </a:moveTo>
                    <a:lnTo>
                      <a:pt x="108035" y="3"/>
                    </a:lnTo>
                    <a:lnTo>
                      <a:pt x="108035" y="108013"/>
                    </a:lnTo>
                    <a:lnTo>
                      <a:pt x="25" y="108013"/>
                    </a:lnTo>
                    <a:close/>
                  </a:path>
                </a:pathLst>
              </a:custGeom>
            </p:spPr>
          </p:pic>
        </p:grpSp>
        <p:grpSp>
          <p:nvGrpSpPr>
            <p:cNvPr id="48" name="Graphic 266">
              <a:extLst>
                <a:ext uri="{FF2B5EF4-FFF2-40B4-BE49-F238E27FC236}">
                  <a16:creationId xmlns:a16="http://schemas.microsoft.com/office/drawing/2014/main" id="{23DC4CA2-B040-3129-BAF0-ED75F9C55A3F}"/>
                </a:ext>
              </a:extLst>
            </p:cNvPr>
            <p:cNvGrpSpPr/>
            <p:nvPr/>
          </p:nvGrpSpPr>
          <p:grpSpPr>
            <a:xfrm>
              <a:off x="4015284" y="3762527"/>
              <a:ext cx="92011" cy="85175"/>
              <a:chOff x="2409003" y="2459028"/>
              <a:chExt cx="108009" cy="108009"/>
            </a:xfrm>
            <a:noFill/>
          </p:grpSpPr>
          <p:sp>
            <p:nvSpPr>
              <p:cNvPr id="116" name="Freeform: Shape 9795">
                <a:extLst>
                  <a:ext uri="{FF2B5EF4-FFF2-40B4-BE49-F238E27FC236}">
                    <a16:creationId xmlns:a16="http://schemas.microsoft.com/office/drawing/2014/main" id="{45DED543-C665-FB12-019F-D7A131CD5CE4}"/>
                  </a:ext>
                </a:extLst>
              </p:cNvPr>
              <p:cNvSpPr/>
              <p:nvPr/>
            </p:nvSpPr>
            <p:spPr>
              <a:xfrm>
                <a:off x="2409003" y="2459028"/>
                <a:ext cx="108009" cy="108009"/>
              </a:xfrm>
              <a:custGeom>
                <a:avLst/>
                <a:gdLst>
                  <a:gd name="csX0" fmla="*/ 0 w 108009"/>
                  <a:gd name="csY0" fmla="*/ 2 h 108009"/>
                  <a:gd name="csX1" fmla="*/ 108010 w 108009"/>
                  <a:gd name="csY1" fmla="*/ 2 h 108009"/>
                  <a:gd name="csX2" fmla="*/ 108010 w 108009"/>
                  <a:gd name="csY2" fmla="*/ 108012 h 108009"/>
                  <a:gd name="csX3" fmla="*/ 0 w 108009"/>
                  <a:gd name="csY3" fmla="*/ 108012 h 108009"/>
                </a:gdLst>
                <a:ahLst/>
                <a:cxnLst>
                  <a:cxn ang="0">
                    <a:pos x="csX0" y="csY0"/>
                  </a:cxn>
                  <a:cxn ang="0">
                    <a:pos x="csX1" y="csY1"/>
                  </a:cxn>
                  <a:cxn ang="0">
                    <a:pos x="csX2" y="csY2"/>
                  </a:cxn>
                  <a:cxn ang="0">
                    <a:pos x="csX3" y="csY3"/>
                  </a:cxn>
                </a:cxnLst>
                <a:rect l="l" t="t" r="r" b="b"/>
                <a:pathLst>
                  <a:path w="108009" h="108009">
                    <a:moveTo>
                      <a:pt x="0" y="2"/>
                    </a:moveTo>
                    <a:lnTo>
                      <a:pt x="108010" y="2"/>
                    </a:lnTo>
                    <a:lnTo>
                      <a:pt x="108010" y="108012"/>
                    </a:lnTo>
                    <a:lnTo>
                      <a:pt x="0" y="108012"/>
                    </a:lnTo>
                    <a:close/>
                  </a:path>
                </a:pathLst>
              </a:custGeom>
              <a:solidFill>
                <a:srgbClr val="000000">
                  <a:alpha val="0"/>
                </a:srgbClr>
              </a:solidFill>
              <a:ln w="7560" cap="sq">
                <a:noFill/>
                <a:prstDash val="solid"/>
                <a:miter/>
              </a:ln>
            </p:spPr>
            <p:txBody>
              <a:bodyPr/>
              <a:lstStyle/>
              <a:p>
                <a:endParaRPr lang="en-US" noProof="0"/>
              </a:p>
            </p:txBody>
          </p:sp>
          <p:pic>
            <p:nvPicPr>
              <p:cNvPr id="117" name="Picture 116">
                <a:extLst>
                  <a:ext uri="{FF2B5EF4-FFF2-40B4-BE49-F238E27FC236}">
                    <a16:creationId xmlns:a16="http://schemas.microsoft.com/office/drawing/2014/main" id="{88BB4A5B-0A09-E027-F2C7-81F842AF0A62}"/>
                  </a:ext>
                </a:extLst>
              </p:cNvPr>
              <p:cNvPicPr>
                <a:picLocks noChangeAspect="1"/>
              </p:cNvPicPr>
              <p:nvPr/>
            </p:nvPicPr>
            <p:blipFill>
              <a:blip r:embed="rId6"/>
              <a:stretch>
                <a:fillRect/>
              </a:stretch>
            </p:blipFill>
            <p:spPr>
              <a:xfrm>
                <a:off x="2409003" y="2459028"/>
                <a:ext cx="108009" cy="108009"/>
              </a:xfrm>
              <a:custGeom>
                <a:avLst/>
                <a:gdLst>
                  <a:gd name="csX0" fmla="*/ 70 w 108009"/>
                  <a:gd name="csY0" fmla="*/ 5 h 108009"/>
                  <a:gd name="csX1" fmla="*/ 108080 w 108009"/>
                  <a:gd name="csY1" fmla="*/ 5 h 108009"/>
                  <a:gd name="csX2" fmla="*/ 108080 w 108009"/>
                  <a:gd name="csY2" fmla="*/ 108015 h 108009"/>
                  <a:gd name="csX3" fmla="*/ 70 w 108009"/>
                  <a:gd name="csY3" fmla="*/ 108015 h 108009"/>
                </a:gdLst>
                <a:ahLst/>
                <a:cxnLst>
                  <a:cxn ang="0">
                    <a:pos x="csX0" y="csY0"/>
                  </a:cxn>
                  <a:cxn ang="0">
                    <a:pos x="csX1" y="csY1"/>
                  </a:cxn>
                  <a:cxn ang="0">
                    <a:pos x="csX2" y="csY2"/>
                  </a:cxn>
                  <a:cxn ang="0">
                    <a:pos x="csX3" y="csY3"/>
                  </a:cxn>
                </a:cxnLst>
                <a:rect l="l" t="t" r="r" b="b"/>
                <a:pathLst>
                  <a:path w="108009" h="108009">
                    <a:moveTo>
                      <a:pt x="70" y="5"/>
                    </a:moveTo>
                    <a:lnTo>
                      <a:pt x="108080" y="5"/>
                    </a:lnTo>
                    <a:lnTo>
                      <a:pt x="108080" y="108015"/>
                    </a:lnTo>
                    <a:lnTo>
                      <a:pt x="70" y="108015"/>
                    </a:lnTo>
                    <a:close/>
                  </a:path>
                </a:pathLst>
              </a:custGeom>
            </p:spPr>
          </p:pic>
        </p:grpSp>
        <p:grpSp>
          <p:nvGrpSpPr>
            <p:cNvPr id="49" name="Graphic 266">
              <a:extLst>
                <a:ext uri="{FF2B5EF4-FFF2-40B4-BE49-F238E27FC236}">
                  <a16:creationId xmlns:a16="http://schemas.microsoft.com/office/drawing/2014/main" id="{0ABD5197-C1C7-ED6C-688B-67D7625F71F2}"/>
                </a:ext>
              </a:extLst>
            </p:cNvPr>
            <p:cNvGrpSpPr/>
            <p:nvPr/>
          </p:nvGrpSpPr>
          <p:grpSpPr>
            <a:xfrm>
              <a:off x="4015284" y="3750602"/>
              <a:ext cx="92011" cy="85175"/>
              <a:chOff x="2409003" y="2443907"/>
              <a:chExt cx="108009" cy="108009"/>
            </a:xfrm>
            <a:solidFill>
              <a:srgbClr val="000000">
                <a:alpha val="0"/>
              </a:srgbClr>
            </a:solidFill>
          </p:grpSpPr>
          <p:sp>
            <p:nvSpPr>
              <p:cNvPr id="114" name="Freeform: Shape 9793">
                <a:extLst>
                  <a:ext uri="{FF2B5EF4-FFF2-40B4-BE49-F238E27FC236}">
                    <a16:creationId xmlns:a16="http://schemas.microsoft.com/office/drawing/2014/main" id="{1A3F4E1B-D262-F1AA-B186-FACA1986D95B}"/>
                  </a:ext>
                </a:extLst>
              </p:cNvPr>
              <p:cNvSpPr/>
              <p:nvPr/>
            </p:nvSpPr>
            <p:spPr>
              <a:xfrm>
                <a:off x="2409003" y="2443907"/>
                <a:ext cx="108009" cy="108009"/>
              </a:xfrm>
              <a:custGeom>
                <a:avLst/>
                <a:gdLst>
                  <a:gd name="csX0" fmla="*/ 0 w 108009"/>
                  <a:gd name="csY0" fmla="*/ 0 h 108009"/>
                  <a:gd name="csX1" fmla="*/ 108010 w 108009"/>
                  <a:gd name="csY1" fmla="*/ 0 h 108009"/>
                  <a:gd name="csX2" fmla="*/ 108010 w 108009"/>
                  <a:gd name="csY2" fmla="*/ 108010 h 108009"/>
                  <a:gd name="csX3" fmla="*/ 0 w 108009"/>
                  <a:gd name="csY3" fmla="*/ 108010 h 108009"/>
                </a:gdLst>
                <a:ahLst/>
                <a:cxnLst>
                  <a:cxn ang="0">
                    <a:pos x="csX0" y="csY0"/>
                  </a:cxn>
                  <a:cxn ang="0">
                    <a:pos x="csX1" y="csY1"/>
                  </a:cxn>
                  <a:cxn ang="0">
                    <a:pos x="csX2" y="csY2"/>
                  </a:cxn>
                  <a:cxn ang="0">
                    <a:pos x="csX3" y="csY3"/>
                  </a:cxn>
                </a:cxnLst>
                <a:rect l="l" t="t" r="r" b="b"/>
                <a:pathLst>
                  <a:path w="108009" h="108009">
                    <a:moveTo>
                      <a:pt x="0" y="0"/>
                    </a:moveTo>
                    <a:lnTo>
                      <a:pt x="108010" y="0"/>
                    </a:lnTo>
                    <a:lnTo>
                      <a:pt x="108010" y="108010"/>
                    </a:lnTo>
                    <a:lnTo>
                      <a:pt x="0" y="108010"/>
                    </a:lnTo>
                    <a:close/>
                  </a:path>
                </a:pathLst>
              </a:custGeom>
              <a:solidFill>
                <a:srgbClr val="000000">
                  <a:alpha val="0"/>
                </a:srgbClr>
              </a:solidFill>
              <a:ln w="7560" cap="sq">
                <a:noFill/>
                <a:prstDash val="solid"/>
                <a:miter/>
              </a:ln>
            </p:spPr>
            <p:txBody>
              <a:bodyPr/>
              <a:lstStyle/>
              <a:p>
                <a:endParaRPr lang="en-US" noProof="0"/>
              </a:p>
            </p:txBody>
          </p:sp>
          <p:pic>
            <p:nvPicPr>
              <p:cNvPr id="115" name="Picture 114">
                <a:extLst>
                  <a:ext uri="{FF2B5EF4-FFF2-40B4-BE49-F238E27FC236}">
                    <a16:creationId xmlns:a16="http://schemas.microsoft.com/office/drawing/2014/main" id="{551F3C65-997B-8532-A8A0-8CFFD31412A5}"/>
                  </a:ext>
                </a:extLst>
              </p:cNvPr>
              <p:cNvPicPr>
                <a:picLocks noChangeAspect="1"/>
              </p:cNvPicPr>
              <p:nvPr/>
            </p:nvPicPr>
            <p:blipFill>
              <a:blip r:embed="rId6"/>
              <a:stretch>
                <a:fillRect/>
              </a:stretch>
            </p:blipFill>
            <p:spPr>
              <a:xfrm>
                <a:off x="2409003" y="2443907"/>
                <a:ext cx="108009" cy="108009"/>
              </a:xfrm>
              <a:custGeom>
                <a:avLst/>
                <a:gdLst>
                  <a:gd name="csX0" fmla="*/ 70 w 108009"/>
                  <a:gd name="csY0" fmla="*/ 3 h 108009"/>
                  <a:gd name="csX1" fmla="*/ 108080 w 108009"/>
                  <a:gd name="csY1" fmla="*/ 3 h 108009"/>
                  <a:gd name="csX2" fmla="*/ 108080 w 108009"/>
                  <a:gd name="csY2" fmla="*/ 108013 h 108009"/>
                  <a:gd name="csX3" fmla="*/ 70 w 108009"/>
                  <a:gd name="csY3" fmla="*/ 108013 h 108009"/>
                </a:gdLst>
                <a:ahLst/>
                <a:cxnLst>
                  <a:cxn ang="0">
                    <a:pos x="csX0" y="csY0"/>
                  </a:cxn>
                  <a:cxn ang="0">
                    <a:pos x="csX1" y="csY1"/>
                  </a:cxn>
                  <a:cxn ang="0">
                    <a:pos x="csX2" y="csY2"/>
                  </a:cxn>
                  <a:cxn ang="0">
                    <a:pos x="csX3" y="csY3"/>
                  </a:cxn>
                </a:cxnLst>
                <a:rect l="l" t="t" r="r" b="b"/>
                <a:pathLst>
                  <a:path w="108009" h="108009">
                    <a:moveTo>
                      <a:pt x="70" y="3"/>
                    </a:moveTo>
                    <a:lnTo>
                      <a:pt x="108080" y="3"/>
                    </a:lnTo>
                    <a:lnTo>
                      <a:pt x="108080" y="108013"/>
                    </a:lnTo>
                    <a:lnTo>
                      <a:pt x="70" y="108013"/>
                    </a:lnTo>
                    <a:close/>
                  </a:path>
                </a:pathLst>
              </a:custGeom>
            </p:spPr>
          </p:pic>
        </p:grpSp>
        <p:sp>
          <p:nvSpPr>
            <p:cNvPr id="50" name="Freeform: Shape 9727">
              <a:extLst>
                <a:ext uri="{FF2B5EF4-FFF2-40B4-BE49-F238E27FC236}">
                  <a16:creationId xmlns:a16="http://schemas.microsoft.com/office/drawing/2014/main" id="{9614E44D-1344-0E86-1EEA-D6EA0FAE9CD8}"/>
                </a:ext>
              </a:extLst>
            </p:cNvPr>
            <p:cNvSpPr/>
            <p:nvPr/>
          </p:nvSpPr>
          <p:spPr>
            <a:xfrm>
              <a:off x="3818516" y="3793191"/>
              <a:ext cx="196769" cy="5962"/>
            </a:xfrm>
            <a:custGeom>
              <a:avLst/>
              <a:gdLst>
                <a:gd name="csX0" fmla="*/ 0 w 230981"/>
                <a:gd name="csY0" fmla="*/ 0 h 7560"/>
                <a:gd name="csX1" fmla="*/ 230981 w 230981"/>
                <a:gd name="csY1" fmla="*/ 0 h 7560"/>
              </a:gdLst>
              <a:ahLst/>
              <a:cxnLst>
                <a:cxn ang="0">
                  <a:pos x="csX0" y="csY0"/>
                </a:cxn>
                <a:cxn ang="0">
                  <a:pos x="csX1" y="csY1"/>
                </a:cxn>
              </a:cxnLst>
              <a:rect l="l" t="t" r="r" b="b"/>
              <a:pathLst>
                <a:path w="230981" h="7560">
                  <a:moveTo>
                    <a:pt x="0" y="0"/>
                  </a:moveTo>
                  <a:lnTo>
                    <a:pt x="230981" y="0"/>
                  </a:lnTo>
                </a:path>
              </a:pathLst>
            </a:custGeom>
            <a:solidFill>
              <a:srgbClr val="000000">
                <a:alpha val="0"/>
              </a:srgbClr>
            </a:solidFill>
            <a:ln w="7560" cap="sq">
              <a:noFill/>
              <a:prstDash val="solid"/>
              <a:miter/>
            </a:ln>
          </p:spPr>
          <p:txBody>
            <a:bodyPr/>
            <a:lstStyle/>
            <a:p>
              <a:endParaRPr lang="en-US" noProof="0"/>
            </a:p>
          </p:txBody>
        </p:sp>
        <p:sp>
          <p:nvSpPr>
            <p:cNvPr id="51" name="Freeform: Shape 9728">
              <a:extLst>
                <a:ext uri="{FF2B5EF4-FFF2-40B4-BE49-F238E27FC236}">
                  <a16:creationId xmlns:a16="http://schemas.microsoft.com/office/drawing/2014/main" id="{C24FF449-D9F6-E65B-97B6-8F3CE5FBECF7}"/>
                </a:ext>
              </a:extLst>
            </p:cNvPr>
            <p:cNvSpPr/>
            <p:nvPr/>
          </p:nvSpPr>
          <p:spPr>
            <a:xfrm>
              <a:off x="3818516" y="3793191"/>
              <a:ext cx="196769" cy="5962"/>
            </a:xfrm>
            <a:custGeom>
              <a:avLst/>
              <a:gdLst>
                <a:gd name="csX0" fmla="*/ 0 w 230981"/>
                <a:gd name="csY0" fmla="*/ 0 h 7560"/>
                <a:gd name="csX1" fmla="*/ 230981 w 230981"/>
                <a:gd name="csY1" fmla="*/ 0 h 7560"/>
              </a:gdLst>
              <a:ahLst/>
              <a:cxnLst>
                <a:cxn ang="0">
                  <a:pos x="csX0" y="csY0"/>
                </a:cxn>
                <a:cxn ang="0">
                  <a:pos x="csX1" y="csY1"/>
                </a:cxn>
              </a:cxnLst>
              <a:rect l="l" t="t" r="r" b="b"/>
              <a:pathLst>
                <a:path w="230981" h="7560">
                  <a:moveTo>
                    <a:pt x="0" y="0"/>
                  </a:moveTo>
                  <a:lnTo>
                    <a:pt x="230981" y="0"/>
                  </a:lnTo>
                </a:path>
              </a:pathLst>
            </a:custGeom>
            <a:noFill/>
            <a:ln w="7560" cap="flat">
              <a:solidFill>
                <a:srgbClr val="980000"/>
              </a:solidFill>
              <a:prstDash val="solid"/>
              <a:round/>
            </a:ln>
          </p:spPr>
          <p:txBody>
            <a:bodyPr/>
            <a:lstStyle/>
            <a:p>
              <a:endParaRPr lang="en-US" noProof="0"/>
            </a:p>
          </p:txBody>
        </p:sp>
        <p:sp>
          <p:nvSpPr>
            <p:cNvPr id="52" name="Freeform: Shape 9729">
              <a:extLst>
                <a:ext uri="{FF2B5EF4-FFF2-40B4-BE49-F238E27FC236}">
                  <a16:creationId xmlns:a16="http://schemas.microsoft.com/office/drawing/2014/main" id="{4CD37F68-2920-E0AA-34B6-3648A2F9641F}"/>
                </a:ext>
              </a:extLst>
            </p:cNvPr>
            <p:cNvSpPr/>
            <p:nvPr/>
          </p:nvSpPr>
          <p:spPr>
            <a:xfrm>
              <a:off x="2719777" y="3731034"/>
              <a:ext cx="304282" cy="124313"/>
            </a:xfrm>
            <a:custGeom>
              <a:avLst/>
              <a:gdLst>
                <a:gd name="csX0" fmla="*/ 0 w 357187"/>
                <a:gd name="csY0" fmla="*/ 39410 h 157638"/>
                <a:gd name="csX1" fmla="*/ 278368 w 357187"/>
                <a:gd name="csY1" fmla="*/ 39410 h 157638"/>
                <a:gd name="csX2" fmla="*/ 278368 w 357187"/>
                <a:gd name="csY2" fmla="*/ 0 h 157638"/>
                <a:gd name="csX3" fmla="*/ 357188 w 357187"/>
                <a:gd name="csY3" fmla="*/ 78820 h 157638"/>
                <a:gd name="csX4" fmla="*/ 278368 w 357187"/>
                <a:gd name="csY4" fmla="*/ 157639 h 157638"/>
                <a:gd name="csX5" fmla="*/ 278368 w 357187"/>
                <a:gd name="csY5" fmla="*/ 118229 h 157638"/>
                <a:gd name="csX6" fmla="*/ 0 w 357187"/>
                <a:gd name="csY6" fmla="*/ 118229 h 15763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57187" h="157638">
                  <a:moveTo>
                    <a:pt x="0" y="39410"/>
                  </a:moveTo>
                  <a:lnTo>
                    <a:pt x="278368" y="39410"/>
                  </a:lnTo>
                  <a:lnTo>
                    <a:pt x="278368" y="0"/>
                  </a:lnTo>
                  <a:lnTo>
                    <a:pt x="357188" y="78820"/>
                  </a:lnTo>
                  <a:lnTo>
                    <a:pt x="278368" y="157639"/>
                  </a:lnTo>
                  <a:lnTo>
                    <a:pt x="278368" y="118229"/>
                  </a:lnTo>
                  <a:lnTo>
                    <a:pt x="0" y="118229"/>
                  </a:lnTo>
                  <a:close/>
                </a:path>
              </a:pathLst>
            </a:custGeom>
            <a:solidFill>
              <a:srgbClr val="A64D79"/>
            </a:solidFill>
            <a:ln w="7560" cap="sq">
              <a:noFill/>
              <a:prstDash val="solid"/>
              <a:miter/>
            </a:ln>
          </p:spPr>
          <p:txBody>
            <a:bodyPr/>
            <a:lstStyle/>
            <a:p>
              <a:endParaRPr lang="en-US" noProof="0"/>
            </a:p>
          </p:txBody>
        </p:sp>
        <p:sp>
          <p:nvSpPr>
            <p:cNvPr id="53" name="Freeform: Shape 9730">
              <a:extLst>
                <a:ext uri="{FF2B5EF4-FFF2-40B4-BE49-F238E27FC236}">
                  <a16:creationId xmlns:a16="http://schemas.microsoft.com/office/drawing/2014/main" id="{2A95D4B4-8FB9-3628-9E9A-0DB534A91D2C}"/>
                </a:ext>
              </a:extLst>
            </p:cNvPr>
            <p:cNvSpPr/>
            <p:nvPr/>
          </p:nvSpPr>
          <p:spPr>
            <a:xfrm>
              <a:off x="2719777" y="3731034"/>
              <a:ext cx="304282" cy="124313"/>
            </a:xfrm>
            <a:custGeom>
              <a:avLst/>
              <a:gdLst>
                <a:gd name="csX0" fmla="*/ 0 w 357187"/>
                <a:gd name="csY0" fmla="*/ 39410 h 157638"/>
                <a:gd name="csX1" fmla="*/ 278368 w 357187"/>
                <a:gd name="csY1" fmla="*/ 39410 h 157638"/>
                <a:gd name="csX2" fmla="*/ 278368 w 357187"/>
                <a:gd name="csY2" fmla="*/ 0 h 157638"/>
                <a:gd name="csX3" fmla="*/ 357188 w 357187"/>
                <a:gd name="csY3" fmla="*/ 78820 h 157638"/>
                <a:gd name="csX4" fmla="*/ 278368 w 357187"/>
                <a:gd name="csY4" fmla="*/ 157639 h 157638"/>
                <a:gd name="csX5" fmla="*/ 278368 w 357187"/>
                <a:gd name="csY5" fmla="*/ 118229 h 157638"/>
                <a:gd name="csX6" fmla="*/ 0 w 357187"/>
                <a:gd name="csY6" fmla="*/ 118229 h 15763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57187" h="157638">
                  <a:moveTo>
                    <a:pt x="0" y="39410"/>
                  </a:moveTo>
                  <a:lnTo>
                    <a:pt x="278368" y="39410"/>
                  </a:lnTo>
                  <a:lnTo>
                    <a:pt x="278368" y="0"/>
                  </a:lnTo>
                  <a:lnTo>
                    <a:pt x="357188" y="78820"/>
                  </a:lnTo>
                  <a:lnTo>
                    <a:pt x="278368" y="157639"/>
                  </a:lnTo>
                  <a:lnTo>
                    <a:pt x="278368" y="118229"/>
                  </a:lnTo>
                  <a:lnTo>
                    <a:pt x="0" y="118229"/>
                  </a:lnTo>
                  <a:close/>
                </a:path>
              </a:pathLst>
            </a:custGeom>
            <a:noFill/>
            <a:ln w="7560" cap="flat">
              <a:solidFill>
                <a:srgbClr val="000000"/>
              </a:solidFill>
              <a:prstDash val="solid"/>
              <a:round/>
            </a:ln>
          </p:spPr>
          <p:txBody>
            <a:bodyPr/>
            <a:lstStyle/>
            <a:p>
              <a:endParaRPr lang="en-US" noProof="0"/>
            </a:p>
          </p:txBody>
        </p:sp>
        <p:sp>
          <p:nvSpPr>
            <p:cNvPr id="54" name="Freeform: Shape 9731">
              <a:extLst>
                <a:ext uri="{FF2B5EF4-FFF2-40B4-BE49-F238E27FC236}">
                  <a16:creationId xmlns:a16="http://schemas.microsoft.com/office/drawing/2014/main" id="{90D968AD-9240-1F47-909C-7DD539778268}"/>
                </a:ext>
              </a:extLst>
            </p:cNvPr>
            <p:cNvSpPr/>
            <p:nvPr/>
          </p:nvSpPr>
          <p:spPr>
            <a:xfrm>
              <a:off x="3409416" y="3731026"/>
              <a:ext cx="304282" cy="124313"/>
            </a:xfrm>
            <a:custGeom>
              <a:avLst/>
              <a:gdLst>
                <a:gd name="csX0" fmla="*/ 357187 w 357187"/>
                <a:gd name="csY0" fmla="*/ 39410 h 157638"/>
                <a:gd name="csX1" fmla="*/ 78819 w 357187"/>
                <a:gd name="csY1" fmla="*/ 39410 h 157638"/>
                <a:gd name="csX2" fmla="*/ 78819 w 357187"/>
                <a:gd name="csY2" fmla="*/ 0 h 157638"/>
                <a:gd name="csX3" fmla="*/ 0 w 357187"/>
                <a:gd name="csY3" fmla="*/ 78820 h 157638"/>
                <a:gd name="csX4" fmla="*/ 78819 w 357187"/>
                <a:gd name="csY4" fmla="*/ 157639 h 157638"/>
                <a:gd name="csX5" fmla="*/ 78819 w 357187"/>
                <a:gd name="csY5" fmla="*/ 118229 h 157638"/>
                <a:gd name="csX6" fmla="*/ 357187 w 357187"/>
                <a:gd name="csY6" fmla="*/ 118229 h 15763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57187" h="157638">
                  <a:moveTo>
                    <a:pt x="357187" y="39410"/>
                  </a:moveTo>
                  <a:lnTo>
                    <a:pt x="78819" y="39410"/>
                  </a:lnTo>
                  <a:lnTo>
                    <a:pt x="78819" y="0"/>
                  </a:lnTo>
                  <a:lnTo>
                    <a:pt x="0" y="78820"/>
                  </a:lnTo>
                  <a:lnTo>
                    <a:pt x="78819" y="157639"/>
                  </a:lnTo>
                  <a:lnTo>
                    <a:pt x="78819" y="118229"/>
                  </a:lnTo>
                  <a:lnTo>
                    <a:pt x="357187" y="118229"/>
                  </a:lnTo>
                  <a:close/>
                </a:path>
              </a:pathLst>
            </a:custGeom>
            <a:solidFill>
              <a:srgbClr val="A64D79"/>
            </a:solidFill>
            <a:ln w="7560" cap="sq">
              <a:noFill/>
              <a:prstDash val="solid"/>
              <a:miter/>
            </a:ln>
          </p:spPr>
          <p:txBody>
            <a:bodyPr/>
            <a:lstStyle/>
            <a:p>
              <a:endParaRPr lang="en-US" noProof="0"/>
            </a:p>
          </p:txBody>
        </p:sp>
        <p:sp>
          <p:nvSpPr>
            <p:cNvPr id="55" name="Freeform: Shape 9732">
              <a:extLst>
                <a:ext uri="{FF2B5EF4-FFF2-40B4-BE49-F238E27FC236}">
                  <a16:creationId xmlns:a16="http://schemas.microsoft.com/office/drawing/2014/main" id="{38DE872F-9762-EDAB-77AD-D9A6637FBF20}"/>
                </a:ext>
              </a:extLst>
            </p:cNvPr>
            <p:cNvSpPr/>
            <p:nvPr/>
          </p:nvSpPr>
          <p:spPr>
            <a:xfrm>
              <a:off x="3409416" y="3731026"/>
              <a:ext cx="304282" cy="124313"/>
            </a:xfrm>
            <a:custGeom>
              <a:avLst/>
              <a:gdLst>
                <a:gd name="csX0" fmla="*/ 357187 w 357187"/>
                <a:gd name="csY0" fmla="*/ 39410 h 157638"/>
                <a:gd name="csX1" fmla="*/ 78819 w 357187"/>
                <a:gd name="csY1" fmla="*/ 39410 h 157638"/>
                <a:gd name="csX2" fmla="*/ 78819 w 357187"/>
                <a:gd name="csY2" fmla="*/ 0 h 157638"/>
                <a:gd name="csX3" fmla="*/ 0 w 357187"/>
                <a:gd name="csY3" fmla="*/ 78820 h 157638"/>
                <a:gd name="csX4" fmla="*/ 78819 w 357187"/>
                <a:gd name="csY4" fmla="*/ 157639 h 157638"/>
                <a:gd name="csX5" fmla="*/ 78819 w 357187"/>
                <a:gd name="csY5" fmla="*/ 118229 h 157638"/>
                <a:gd name="csX6" fmla="*/ 357187 w 357187"/>
                <a:gd name="csY6" fmla="*/ 118229 h 15763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57187" h="157638">
                  <a:moveTo>
                    <a:pt x="357187" y="39410"/>
                  </a:moveTo>
                  <a:lnTo>
                    <a:pt x="78819" y="39410"/>
                  </a:lnTo>
                  <a:lnTo>
                    <a:pt x="78819" y="0"/>
                  </a:lnTo>
                  <a:lnTo>
                    <a:pt x="0" y="78820"/>
                  </a:lnTo>
                  <a:lnTo>
                    <a:pt x="78819" y="157639"/>
                  </a:lnTo>
                  <a:lnTo>
                    <a:pt x="78819" y="118229"/>
                  </a:lnTo>
                  <a:lnTo>
                    <a:pt x="357187" y="118229"/>
                  </a:lnTo>
                  <a:close/>
                </a:path>
              </a:pathLst>
            </a:custGeom>
            <a:noFill/>
            <a:ln w="7560" cap="flat">
              <a:solidFill>
                <a:srgbClr val="000000"/>
              </a:solidFill>
              <a:prstDash val="solid"/>
              <a:round/>
            </a:ln>
          </p:spPr>
          <p:txBody>
            <a:bodyPr/>
            <a:lstStyle/>
            <a:p>
              <a:endParaRPr lang="en-US" noProof="0"/>
            </a:p>
          </p:txBody>
        </p:sp>
        <p:sp>
          <p:nvSpPr>
            <p:cNvPr id="56" name="Freeform: Shape 9733">
              <a:extLst>
                <a:ext uri="{FF2B5EF4-FFF2-40B4-BE49-F238E27FC236}">
                  <a16:creationId xmlns:a16="http://schemas.microsoft.com/office/drawing/2014/main" id="{72D6E164-7210-7E86-3CDF-5A68EA8330A0}"/>
                </a:ext>
              </a:extLst>
            </p:cNvPr>
            <p:cNvSpPr/>
            <p:nvPr/>
          </p:nvSpPr>
          <p:spPr>
            <a:xfrm>
              <a:off x="2189921" y="4059485"/>
              <a:ext cx="349924" cy="323927"/>
            </a:xfrm>
            <a:custGeom>
              <a:avLst/>
              <a:gdLst>
                <a:gd name="csX0" fmla="*/ 0 w 410765"/>
                <a:gd name="csY0" fmla="*/ 205383 h 410765"/>
                <a:gd name="csX1" fmla="*/ 205383 w 410765"/>
                <a:gd name="csY1" fmla="*/ 0 h 410765"/>
                <a:gd name="csX2" fmla="*/ 350610 w 410765"/>
                <a:gd name="csY2" fmla="*/ 60155 h 410765"/>
                <a:gd name="csX3" fmla="*/ 410766 w 410765"/>
                <a:gd name="csY3" fmla="*/ 205383 h 410765"/>
                <a:gd name="csX4" fmla="*/ 205383 w 410765"/>
                <a:gd name="csY4" fmla="*/ 410766 h 410765"/>
                <a:gd name="csX5" fmla="*/ 0 w 410765"/>
                <a:gd name="csY5" fmla="*/ 205383 h 410765"/>
              </a:gdLst>
              <a:ahLst/>
              <a:cxnLst>
                <a:cxn ang="0">
                  <a:pos x="csX0" y="csY0"/>
                </a:cxn>
                <a:cxn ang="0">
                  <a:pos x="csX1" y="csY1"/>
                </a:cxn>
                <a:cxn ang="0">
                  <a:pos x="csX2" y="csY2"/>
                </a:cxn>
                <a:cxn ang="0">
                  <a:pos x="csX3" y="csY3"/>
                </a:cxn>
                <a:cxn ang="0">
                  <a:pos x="csX4" y="csY4"/>
                </a:cxn>
                <a:cxn ang="0">
                  <a:pos x="csX5" y="csY5"/>
                </a:cxn>
              </a:cxnLst>
              <a:rect l="l" t="t" r="r" b="b"/>
              <a:pathLst>
                <a:path w="410765" h="410765">
                  <a:moveTo>
                    <a:pt x="0" y="205383"/>
                  </a:moveTo>
                  <a:cubicBezTo>
                    <a:pt x="0" y="91953"/>
                    <a:pt x="91953" y="0"/>
                    <a:pt x="205383" y="0"/>
                  </a:cubicBezTo>
                  <a:cubicBezTo>
                    <a:pt x="259854" y="0"/>
                    <a:pt x="312094" y="21639"/>
                    <a:pt x="350610" y="60155"/>
                  </a:cubicBezTo>
                  <a:cubicBezTo>
                    <a:pt x="389127" y="98672"/>
                    <a:pt x="410766" y="150912"/>
                    <a:pt x="410766" y="205383"/>
                  </a:cubicBezTo>
                  <a:cubicBezTo>
                    <a:pt x="410766" y="318813"/>
                    <a:pt x="318813" y="410766"/>
                    <a:pt x="205383" y="410766"/>
                  </a:cubicBezTo>
                  <a:cubicBezTo>
                    <a:pt x="91953" y="410766"/>
                    <a:pt x="0" y="318813"/>
                    <a:pt x="0" y="205383"/>
                  </a:cubicBezTo>
                  <a:close/>
                </a:path>
              </a:pathLst>
            </a:custGeom>
            <a:solidFill>
              <a:srgbClr val="CFE2F3"/>
            </a:solidFill>
            <a:ln w="7560" cap="sq">
              <a:noFill/>
              <a:prstDash val="solid"/>
              <a:miter/>
            </a:ln>
          </p:spPr>
          <p:txBody>
            <a:bodyPr/>
            <a:lstStyle/>
            <a:p>
              <a:endParaRPr lang="en-US" noProof="0"/>
            </a:p>
          </p:txBody>
        </p:sp>
        <p:sp>
          <p:nvSpPr>
            <p:cNvPr id="57" name="Freeform: Shape 9734">
              <a:extLst>
                <a:ext uri="{FF2B5EF4-FFF2-40B4-BE49-F238E27FC236}">
                  <a16:creationId xmlns:a16="http://schemas.microsoft.com/office/drawing/2014/main" id="{0984851B-6B81-CC00-91DA-E67BD56E0E52}"/>
                </a:ext>
              </a:extLst>
            </p:cNvPr>
            <p:cNvSpPr/>
            <p:nvPr/>
          </p:nvSpPr>
          <p:spPr>
            <a:xfrm>
              <a:off x="2189921" y="4059485"/>
              <a:ext cx="349924" cy="323927"/>
            </a:xfrm>
            <a:custGeom>
              <a:avLst/>
              <a:gdLst>
                <a:gd name="csX0" fmla="*/ 0 w 410765"/>
                <a:gd name="csY0" fmla="*/ 205383 h 410765"/>
                <a:gd name="csX1" fmla="*/ 205383 w 410765"/>
                <a:gd name="csY1" fmla="*/ 0 h 410765"/>
                <a:gd name="csX2" fmla="*/ 350610 w 410765"/>
                <a:gd name="csY2" fmla="*/ 60155 h 410765"/>
                <a:gd name="csX3" fmla="*/ 410766 w 410765"/>
                <a:gd name="csY3" fmla="*/ 205383 h 410765"/>
                <a:gd name="csX4" fmla="*/ 205383 w 410765"/>
                <a:gd name="csY4" fmla="*/ 410766 h 410765"/>
                <a:gd name="csX5" fmla="*/ 0 w 410765"/>
                <a:gd name="csY5" fmla="*/ 205383 h 410765"/>
              </a:gdLst>
              <a:ahLst/>
              <a:cxnLst>
                <a:cxn ang="0">
                  <a:pos x="csX0" y="csY0"/>
                </a:cxn>
                <a:cxn ang="0">
                  <a:pos x="csX1" y="csY1"/>
                </a:cxn>
                <a:cxn ang="0">
                  <a:pos x="csX2" y="csY2"/>
                </a:cxn>
                <a:cxn ang="0">
                  <a:pos x="csX3" y="csY3"/>
                </a:cxn>
                <a:cxn ang="0">
                  <a:pos x="csX4" y="csY4"/>
                </a:cxn>
                <a:cxn ang="0">
                  <a:pos x="csX5" y="csY5"/>
                </a:cxn>
              </a:cxnLst>
              <a:rect l="l" t="t" r="r" b="b"/>
              <a:pathLst>
                <a:path w="410765" h="410765">
                  <a:moveTo>
                    <a:pt x="0" y="205383"/>
                  </a:moveTo>
                  <a:cubicBezTo>
                    <a:pt x="0" y="91953"/>
                    <a:pt x="91953" y="0"/>
                    <a:pt x="205383" y="0"/>
                  </a:cubicBezTo>
                  <a:cubicBezTo>
                    <a:pt x="259854" y="0"/>
                    <a:pt x="312094" y="21639"/>
                    <a:pt x="350610" y="60155"/>
                  </a:cubicBezTo>
                  <a:cubicBezTo>
                    <a:pt x="389127" y="98672"/>
                    <a:pt x="410766" y="150912"/>
                    <a:pt x="410766" y="205383"/>
                  </a:cubicBezTo>
                  <a:cubicBezTo>
                    <a:pt x="410766" y="318813"/>
                    <a:pt x="318813" y="410766"/>
                    <a:pt x="205383" y="410766"/>
                  </a:cubicBezTo>
                  <a:cubicBezTo>
                    <a:pt x="91953" y="410766"/>
                    <a:pt x="0" y="318813"/>
                    <a:pt x="0" y="205383"/>
                  </a:cubicBezTo>
                  <a:close/>
                </a:path>
              </a:pathLst>
            </a:custGeom>
            <a:noFill/>
            <a:ln w="7560" cap="flat">
              <a:solidFill>
                <a:srgbClr val="000000"/>
              </a:solidFill>
              <a:prstDash val="solid"/>
              <a:round/>
            </a:ln>
          </p:spPr>
          <p:txBody>
            <a:bodyPr/>
            <a:lstStyle/>
            <a:p>
              <a:endParaRPr lang="en-US" noProof="0"/>
            </a:p>
          </p:txBody>
        </p:sp>
        <p:sp>
          <p:nvSpPr>
            <p:cNvPr id="58" name="Freeform: Shape 9737">
              <a:extLst>
                <a:ext uri="{FF2B5EF4-FFF2-40B4-BE49-F238E27FC236}">
                  <a16:creationId xmlns:a16="http://schemas.microsoft.com/office/drawing/2014/main" id="{054778CF-917D-FD7B-DB60-B8AD8E28A57B}"/>
                </a:ext>
              </a:extLst>
            </p:cNvPr>
            <p:cNvSpPr/>
            <p:nvPr/>
          </p:nvSpPr>
          <p:spPr>
            <a:xfrm>
              <a:off x="3893621" y="4059485"/>
              <a:ext cx="349924" cy="323927"/>
            </a:xfrm>
            <a:custGeom>
              <a:avLst/>
              <a:gdLst>
                <a:gd name="csX0" fmla="*/ 0 w 410765"/>
                <a:gd name="csY0" fmla="*/ 205383 h 410765"/>
                <a:gd name="csX1" fmla="*/ 205383 w 410765"/>
                <a:gd name="csY1" fmla="*/ 0 h 410765"/>
                <a:gd name="csX2" fmla="*/ 350610 w 410765"/>
                <a:gd name="csY2" fmla="*/ 60155 h 410765"/>
                <a:gd name="csX3" fmla="*/ 410765 w 410765"/>
                <a:gd name="csY3" fmla="*/ 205383 h 410765"/>
                <a:gd name="csX4" fmla="*/ 205383 w 410765"/>
                <a:gd name="csY4" fmla="*/ 410766 h 410765"/>
                <a:gd name="csX5" fmla="*/ 0 w 410765"/>
                <a:gd name="csY5" fmla="*/ 205383 h 410765"/>
              </a:gdLst>
              <a:ahLst/>
              <a:cxnLst>
                <a:cxn ang="0">
                  <a:pos x="csX0" y="csY0"/>
                </a:cxn>
                <a:cxn ang="0">
                  <a:pos x="csX1" y="csY1"/>
                </a:cxn>
                <a:cxn ang="0">
                  <a:pos x="csX2" y="csY2"/>
                </a:cxn>
                <a:cxn ang="0">
                  <a:pos x="csX3" y="csY3"/>
                </a:cxn>
                <a:cxn ang="0">
                  <a:pos x="csX4" y="csY4"/>
                </a:cxn>
                <a:cxn ang="0">
                  <a:pos x="csX5" y="csY5"/>
                </a:cxn>
              </a:cxnLst>
              <a:rect l="l" t="t" r="r" b="b"/>
              <a:pathLst>
                <a:path w="410765" h="410765">
                  <a:moveTo>
                    <a:pt x="0" y="205383"/>
                  </a:moveTo>
                  <a:cubicBezTo>
                    <a:pt x="0" y="91953"/>
                    <a:pt x="91953" y="0"/>
                    <a:pt x="205383" y="0"/>
                  </a:cubicBezTo>
                  <a:cubicBezTo>
                    <a:pt x="259854" y="0"/>
                    <a:pt x="312094" y="21639"/>
                    <a:pt x="350610" y="60155"/>
                  </a:cubicBezTo>
                  <a:cubicBezTo>
                    <a:pt x="389127" y="98672"/>
                    <a:pt x="410765" y="150912"/>
                    <a:pt x="410765" y="205383"/>
                  </a:cubicBezTo>
                  <a:cubicBezTo>
                    <a:pt x="410765" y="318813"/>
                    <a:pt x="318813" y="410766"/>
                    <a:pt x="205383" y="410766"/>
                  </a:cubicBezTo>
                  <a:cubicBezTo>
                    <a:pt x="91953" y="410766"/>
                    <a:pt x="0" y="318813"/>
                    <a:pt x="0" y="205383"/>
                  </a:cubicBezTo>
                  <a:close/>
                </a:path>
              </a:pathLst>
            </a:custGeom>
            <a:solidFill>
              <a:srgbClr val="CFE2F3"/>
            </a:solidFill>
            <a:ln w="7560" cap="sq">
              <a:noFill/>
              <a:prstDash val="solid"/>
              <a:miter/>
            </a:ln>
          </p:spPr>
          <p:txBody>
            <a:bodyPr/>
            <a:lstStyle/>
            <a:p>
              <a:endParaRPr lang="en-US" noProof="0"/>
            </a:p>
          </p:txBody>
        </p:sp>
        <p:sp>
          <p:nvSpPr>
            <p:cNvPr id="59" name="Freeform: Shape 9738">
              <a:extLst>
                <a:ext uri="{FF2B5EF4-FFF2-40B4-BE49-F238E27FC236}">
                  <a16:creationId xmlns:a16="http://schemas.microsoft.com/office/drawing/2014/main" id="{874D2C09-AF8F-85B5-CA8E-0E17A51D0812}"/>
                </a:ext>
              </a:extLst>
            </p:cNvPr>
            <p:cNvSpPr/>
            <p:nvPr/>
          </p:nvSpPr>
          <p:spPr>
            <a:xfrm>
              <a:off x="3893621" y="4059485"/>
              <a:ext cx="349924" cy="323927"/>
            </a:xfrm>
            <a:custGeom>
              <a:avLst/>
              <a:gdLst>
                <a:gd name="csX0" fmla="*/ 0 w 410765"/>
                <a:gd name="csY0" fmla="*/ 205383 h 410765"/>
                <a:gd name="csX1" fmla="*/ 205383 w 410765"/>
                <a:gd name="csY1" fmla="*/ 0 h 410765"/>
                <a:gd name="csX2" fmla="*/ 350610 w 410765"/>
                <a:gd name="csY2" fmla="*/ 60155 h 410765"/>
                <a:gd name="csX3" fmla="*/ 410765 w 410765"/>
                <a:gd name="csY3" fmla="*/ 205383 h 410765"/>
                <a:gd name="csX4" fmla="*/ 205383 w 410765"/>
                <a:gd name="csY4" fmla="*/ 410766 h 410765"/>
                <a:gd name="csX5" fmla="*/ 0 w 410765"/>
                <a:gd name="csY5" fmla="*/ 205383 h 410765"/>
              </a:gdLst>
              <a:ahLst/>
              <a:cxnLst>
                <a:cxn ang="0">
                  <a:pos x="csX0" y="csY0"/>
                </a:cxn>
                <a:cxn ang="0">
                  <a:pos x="csX1" y="csY1"/>
                </a:cxn>
                <a:cxn ang="0">
                  <a:pos x="csX2" y="csY2"/>
                </a:cxn>
                <a:cxn ang="0">
                  <a:pos x="csX3" y="csY3"/>
                </a:cxn>
                <a:cxn ang="0">
                  <a:pos x="csX4" y="csY4"/>
                </a:cxn>
                <a:cxn ang="0">
                  <a:pos x="csX5" y="csY5"/>
                </a:cxn>
              </a:cxnLst>
              <a:rect l="l" t="t" r="r" b="b"/>
              <a:pathLst>
                <a:path w="410765" h="410765">
                  <a:moveTo>
                    <a:pt x="0" y="205383"/>
                  </a:moveTo>
                  <a:cubicBezTo>
                    <a:pt x="0" y="91953"/>
                    <a:pt x="91953" y="0"/>
                    <a:pt x="205383" y="0"/>
                  </a:cubicBezTo>
                  <a:cubicBezTo>
                    <a:pt x="259854" y="0"/>
                    <a:pt x="312094" y="21639"/>
                    <a:pt x="350610" y="60155"/>
                  </a:cubicBezTo>
                  <a:cubicBezTo>
                    <a:pt x="389127" y="98672"/>
                    <a:pt x="410765" y="150912"/>
                    <a:pt x="410765" y="205383"/>
                  </a:cubicBezTo>
                  <a:cubicBezTo>
                    <a:pt x="410765" y="318813"/>
                    <a:pt x="318813" y="410766"/>
                    <a:pt x="205383" y="410766"/>
                  </a:cubicBezTo>
                  <a:cubicBezTo>
                    <a:pt x="91953" y="410766"/>
                    <a:pt x="0" y="318813"/>
                    <a:pt x="0" y="205383"/>
                  </a:cubicBezTo>
                  <a:close/>
                </a:path>
              </a:pathLst>
            </a:custGeom>
            <a:noFill/>
            <a:ln w="7560" cap="flat">
              <a:solidFill>
                <a:srgbClr val="000000"/>
              </a:solidFill>
              <a:prstDash val="solid"/>
              <a:round/>
            </a:ln>
          </p:spPr>
          <p:txBody>
            <a:bodyPr/>
            <a:lstStyle/>
            <a:p>
              <a:endParaRPr lang="en-US" noProof="0"/>
            </a:p>
          </p:txBody>
        </p:sp>
        <p:sp>
          <p:nvSpPr>
            <p:cNvPr id="60" name="Freeform: Shape 9739">
              <a:extLst>
                <a:ext uri="{FF2B5EF4-FFF2-40B4-BE49-F238E27FC236}">
                  <a16:creationId xmlns:a16="http://schemas.microsoft.com/office/drawing/2014/main" id="{0D17CFEA-2CD5-A178-5DFC-DA7C67E9A887}"/>
                </a:ext>
              </a:extLst>
            </p:cNvPr>
            <p:cNvSpPr/>
            <p:nvPr/>
          </p:nvSpPr>
          <p:spPr>
            <a:xfrm>
              <a:off x="3042383" y="4059485"/>
              <a:ext cx="349924" cy="323927"/>
            </a:xfrm>
            <a:custGeom>
              <a:avLst/>
              <a:gdLst>
                <a:gd name="csX0" fmla="*/ 0 w 410765"/>
                <a:gd name="csY0" fmla="*/ 205383 h 410765"/>
                <a:gd name="csX1" fmla="*/ 205383 w 410765"/>
                <a:gd name="csY1" fmla="*/ 0 h 410765"/>
                <a:gd name="csX2" fmla="*/ 350610 w 410765"/>
                <a:gd name="csY2" fmla="*/ 60155 h 410765"/>
                <a:gd name="csX3" fmla="*/ 410766 w 410765"/>
                <a:gd name="csY3" fmla="*/ 205383 h 410765"/>
                <a:gd name="csX4" fmla="*/ 205383 w 410765"/>
                <a:gd name="csY4" fmla="*/ 410766 h 410765"/>
                <a:gd name="csX5" fmla="*/ 0 w 410765"/>
                <a:gd name="csY5" fmla="*/ 205383 h 410765"/>
              </a:gdLst>
              <a:ahLst/>
              <a:cxnLst>
                <a:cxn ang="0">
                  <a:pos x="csX0" y="csY0"/>
                </a:cxn>
                <a:cxn ang="0">
                  <a:pos x="csX1" y="csY1"/>
                </a:cxn>
                <a:cxn ang="0">
                  <a:pos x="csX2" y="csY2"/>
                </a:cxn>
                <a:cxn ang="0">
                  <a:pos x="csX3" y="csY3"/>
                </a:cxn>
                <a:cxn ang="0">
                  <a:pos x="csX4" y="csY4"/>
                </a:cxn>
                <a:cxn ang="0">
                  <a:pos x="csX5" y="csY5"/>
                </a:cxn>
              </a:cxnLst>
              <a:rect l="l" t="t" r="r" b="b"/>
              <a:pathLst>
                <a:path w="410765" h="410765">
                  <a:moveTo>
                    <a:pt x="0" y="205383"/>
                  </a:moveTo>
                  <a:cubicBezTo>
                    <a:pt x="0" y="91953"/>
                    <a:pt x="91953" y="0"/>
                    <a:pt x="205383" y="0"/>
                  </a:cubicBezTo>
                  <a:cubicBezTo>
                    <a:pt x="259854" y="0"/>
                    <a:pt x="312094" y="21639"/>
                    <a:pt x="350610" y="60155"/>
                  </a:cubicBezTo>
                  <a:cubicBezTo>
                    <a:pt x="389127" y="98672"/>
                    <a:pt x="410766" y="150912"/>
                    <a:pt x="410766" y="205383"/>
                  </a:cubicBezTo>
                  <a:cubicBezTo>
                    <a:pt x="410766" y="318813"/>
                    <a:pt x="318813" y="410766"/>
                    <a:pt x="205383" y="410766"/>
                  </a:cubicBezTo>
                  <a:cubicBezTo>
                    <a:pt x="91953" y="410766"/>
                    <a:pt x="0" y="318813"/>
                    <a:pt x="0" y="205383"/>
                  </a:cubicBezTo>
                  <a:close/>
                </a:path>
              </a:pathLst>
            </a:custGeom>
            <a:solidFill>
              <a:srgbClr val="CFE2F3"/>
            </a:solidFill>
            <a:ln w="7560" cap="sq">
              <a:noFill/>
              <a:prstDash val="solid"/>
              <a:miter/>
            </a:ln>
          </p:spPr>
          <p:txBody>
            <a:bodyPr/>
            <a:lstStyle/>
            <a:p>
              <a:endParaRPr lang="en-US" noProof="0"/>
            </a:p>
          </p:txBody>
        </p:sp>
        <p:sp>
          <p:nvSpPr>
            <p:cNvPr id="61" name="Freeform: Shape 9740">
              <a:extLst>
                <a:ext uri="{FF2B5EF4-FFF2-40B4-BE49-F238E27FC236}">
                  <a16:creationId xmlns:a16="http://schemas.microsoft.com/office/drawing/2014/main" id="{A195384A-2837-4F92-4DD8-9C1299C44F26}"/>
                </a:ext>
              </a:extLst>
            </p:cNvPr>
            <p:cNvSpPr/>
            <p:nvPr/>
          </p:nvSpPr>
          <p:spPr>
            <a:xfrm>
              <a:off x="3042383" y="4059485"/>
              <a:ext cx="349924" cy="323927"/>
            </a:xfrm>
            <a:custGeom>
              <a:avLst/>
              <a:gdLst>
                <a:gd name="csX0" fmla="*/ 0 w 410765"/>
                <a:gd name="csY0" fmla="*/ 205383 h 410765"/>
                <a:gd name="csX1" fmla="*/ 205383 w 410765"/>
                <a:gd name="csY1" fmla="*/ 0 h 410765"/>
                <a:gd name="csX2" fmla="*/ 350610 w 410765"/>
                <a:gd name="csY2" fmla="*/ 60155 h 410765"/>
                <a:gd name="csX3" fmla="*/ 410766 w 410765"/>
                <a:gd name="csY3" fmla="*/ 205383 h 410765"/>
                <a:gd name="csX4" fmla="*/ 205383 w 410765"/>
                <a:gd name="csY4" fmla="*/ 410766 h 410765"/>
                <a:gd name="csX5" fmla="*/ 0 w 410765"/>
                <a:gd name="csY5" fmla="*/ 205383 h 410765"/>
              </a:gdLst>
              <a:ahLst/>
              <a:cxnLst>
                <a:cxn ang="0">
                  <a:pos x="csX0" y="csY0"/>
                </a:cxn>
                <a:cxn ang="0">
                  <a:pos x="csX1" y="csY1"/>
                </a:cxn>
                <a:cxn ang="0">
                  <a:pos x="csX2" y="csY2"/>
                </a:cxn>
                <a:cxn ang="0">
                  <a:pos x="csX3" y="csY3"/>
                </a:cxn>
                <a:cxn ang="0">
                  <a:pos x="csX4" y="csY4"/>
                </a:cxn>
                <a:cxn ang="0">
                  <a:pos x="csX5" y="csY5"/>
                </a:cxn>
              </a:cxnLst>
              <a:rect l="l" t="t" r="r" b="b"/>
              <a:pathLst>
                <a:path w="410765" h="410765">
                  <a:moveTo>
                    <a:pt x="0" y="205383"/>
                  </a:moveTo>
                  <a:cubicBezTo>
                    <a:pt x="0" y="91953"/>
                    <a:pt x="91953" y="0"/>
                    <a:pt x="205383" y="0"/>
                  </a:cubicBezTo>
                  <a:cubicBezTo>
                    <a:pt x="259854" y="0"/>
                    <a:pt x="312094" y="21639"/>
                    <a:pt x="350610" y="60155"/>
                  </a:cubicBezTo>
                  <a:cubicBezTo>
                    <a:pt x="389127" y="98672"/>
                    <a:pt x="410766" y="150912"/>
                    <a:pt x="410766" y="205383"/>
                  </a:cubicBezTo>
                  <a:cubicBezTo>
                    <a:pt x="410766" y="318813"/>
                    <a:pt x="318813" y="410766"/>
                    <a:pt x="205383" y="410766"/>
                  </a:cubicBezTo>
                  <a:cubicBezTo>
                    <a:pt x="91953" y="410766"/>
                    <a:pt x="0" y="318813"/>
                    <a:pt x="0" y="205383"/>
                  </a:cubicBezTo>
                  <a:close/>
                </a:path>
              </a:pathLst>
            </a:custGeom>
            <a:noFill/>
            <a:ln w="7560" cap="flat">
              <a:solidFill>
                <a:srgbClr val="000000"/>
              </a:solidFill>
              <a:prstDash val="solid"/>
              <a:round/>
            </a:ln>
          </p:spPr>
          <p:txBody>
            <a:bodyPr/>
            <a:lstStyle/>
            <a:p>
              <a:endParaRPr lang="en-US" noProof="0"/>
            </a:p>
          </p:txBody>
        </p:sp>
        <p:grpSp>
          <p:nvGrpSpPr>
            <p:cNvPr id="62" name="Graphic 266">
              <a:extLst>
                <a:ext uri="{FF2B5EF4-FFF2-40B4-BE49-F238E27FC236}">
                  <a16:creationId xmlns:a16="http://schemas.microsoft.com/office/drawing/2014/main" id="{AA4FADC7-5C1C-BF28-E5C7-6ECFF72A94CA}"/>
                </a:ext>
              </a:extLst>
            </p:cNvPr>
            <p:cNvGrpSpPr/>
            <p:nvPr/>
          </p:nvGrpSpPr>
          <p:grpSpPr>
            <a:xfrm>
              <a:off x="2318869" y="4190785"/>
              <a:ext cx="92011" cy="85176"/>
              <a:chOff x="417632" y="3002092"/>
              <a:chExt cx="108009" cy="108010"/>
            </a:xfrm>
            <a:noFill/>
          </p:grpSpPr>
          <p:sp>
            <p:nvSpPr>
              <p:cNvPr id="112" name="Freeform: Shape 9791">
                <a:extLst>
                  <a:ext uri="{FF2B5EF4-FFF2-40B4-BE49-F238E27FC236}">
                    <a16:creationId xmlns:a16="http://schemas.microsoft.com/office/drawing/2014/main" id="{CE456D13-2985-77B2-F913-2DCCAA2C7744}"/>
                  </a:ext>
                </a:extLst>
              </p:cNvPr>
              <p:cNvSpPr/>
              <p:nvPr/>
            </p:nvSpPr>
            <p:spPr>
              <a:xfrm>
                <a:off x="417632" y="3002092"/>
                <a:ext cx="108009" cy="108010"/>
              </a:xfrm>
              <a:custGeom>
                <a:avLst/>
                <a:gdLst>
                  <a:gd name="csX0" fmla="*/ 0 w 108009"/>
                  <a:gd name="csY0" fmla="*/ 2 h 108010"/>
                  <a:gd name="csX1" fmla="*/ 108010 w 108009"/>
                  <a:gd name="csY1" fmla="*/ 2 h 108010"/>
                  <a:gd name="csX2" fmla="*/ 108010 w 108009"/>
                  <a:gd name="csY2" fmla="*/ 108012 h 108010"/>
                  <a:gd name="csX3" fmla="*/ 0 w 108009"/>
                  <a:gd name="csY3" fmla="*/ 108012 h 108010"/>
                </a:gdLst>
                <a:ahLst/>
                <a:cxnLst>
                  <a:cxn ang="0">
                    <a:pos x="csX0" y="csY0"/>
                  </a:cxn>
                  <a:cxn ang="0">
                    <a:pos x="csX1" y="csY1"/>
                  </a:cxn>
                  <a:cxn ang="0">
                    <a:pos x="csX2" y="csY2"/>
                  </a:cxn>
                  <a:cxn ang="0">
                    <a:pos x="csX3" y="csY3"/>
                  </a:cxn>
                </a:cxnLst>
                <a:rect l="l" t="t" r="r" b="b"/>
                <a:pathLst>
                  <a:path w="108009" h="108010">
                    <a:moveTo>
                      <a:pt x="0" y="2"/>
                    </a:moveTo>
                    <a:lnTo>
                      <a:pt x="108010" y="2"/>
                    </a:lnTo>
                    <a:lnTo>
                      <a:pt x="108010" y="108012"/>
                    </a:lnTo>
                    <a:lnTo>
                      <a:pt x="0" y="108012"/>
                    </a:lnTo>
                    <a:close/>
                  </a:path>
                </a:pathLst>
              </a:custGeom>
              <a:solidFill>
                <a:srgbClr val="000000">
                  <a:alpha val="0"/>
                </a:srgbClr>
              </a:solidFill>
              <a:ln w="7560" cap="sq">
                <a:noFill/>
                <a:prstDash val="solid"/>
                <a:miter/>
              </a:ln>
            </p:spPr>
            <p:txBody>
              <a:bodyPr/>
              <a:lstStyle/>
              <a:p>
                <a:endParaRPr lang="en-US" noProof="0"/>
              </a:p>
            </p:txBody>
          </p:sp>
          <p:pic>
            <p:nvPicPr>
              <p:cNvPr id="113" name="Picture 112">
                <a:extLst>
                  <a:ext uri="{FF2B5EF4-FFF2-40B4-BE49-F238E27FC236}">
                    <a16:creationId xmlns:a16="http://schemas.microsoft.com/office/drawing/2014/main" id="{AC49A139-00DE-403D-2177-A5174AAEC92A}"/>
                  </a:ext>
                </a:extLst>
              </p:cNvPr>
              <p:cNvPicPr>
                <a:picLocks noChangeAspect="1"/>
              </p:cNvPicPr>
              <p:nvPr/>
            </p:nvPicPr>
            <p:blipFill>
              <a:blip r:embed="rId6"/>
              <a:stretch>
                <a:fillRect/>
              </a:stretch>
            </p:blipFill>
            <p:spPr>
              <a:xfrm>
                <a:off x="417632" y="3002092"/>
                <a:ext cx="108009" cy="108009"/>
              </a:xfrm>
              <a:custGeom>
                <a:avLst/>
                <a:gdLst>
                  <a:gd name="csX0" fmla="*/ -194 w 108009"/>
                  <a:gd name="csY0" fmla="*/ 77 h 108009"/>
                  <a:gd name="csX1" fmla="*/ 107816 w 108009"/>
                  <a:gd name="csY1" fmla="*/ 77 h 108009"/>
                  <a:gd name="csX2" fmla="*/ 107816 w 108009"/>
                  <a:gd name="csY2" fmla="*/ 108087 h 108009"/>
                  <a:gd name="csX3" fmla="*/ -194 w 108009"/>
                  <a:gd name="csY3" fmla="*/ 108087 h 108009"/>
                </a:gdLst>
                <a:ahLst/>
                <a:cxnLst>
                  <a:cxn ang="0">
                    <a:pos x="csX0" y="csY0"/>
                  </a:cxn>
                  <a:cxn ang="0">
                    <a:pos x="csX1" y="csY1"/>
                  </a:cxn>
                  <a:cxn ang="0">
                    <a:pos x="csX2" y="csY2"/>
                  </a:cxn>
                  <a:cxn ang="0">
                    <a:pos x="csX3" y="csY3"/>
                  </a:cxn>
                </a:cxnLst>
                <a:rect l="l" t="t" r="r" b="b"/>
                <a:pathLst>
                  <a:path w="108009" h="108009">
                    <a:moveTo>
                      <a:pt x="-194" y="77"/>
                    </a:moveTo>
                    <a:lnTo>
                      <a:pt x="107816" y="77"/>
                    </a:lnTo>
                    <a:lnTo>
                      <a:pt x="107816" y="108087"/>
                    </a:lnTo>
                    <a:lnTo>
                      <a:pt x="-194" y="108087"/>
                    </a:lnTo>
                    <a:close/>
                  </a:path>
                </a:pathLst>
              </a:custGeom>
            </p:spPr>
          </p:pic>
        </p:grpSp>
        <p:grpSp>
          <p:nvGrpSpPr>
            <p:cNvPr id="63" name="Graphic 266">
              <a:extLst>
                <a:ext uri="{FF2B5EF4-FFF2-40B4-BE49-F238E27FC236}">
                  <a16:creationId xmlns:a16="http://schemas.microsoft.com/office/drawing/2014/main" id="{09BB25D3-D612-C098-E0F9-3FE36F800596}"/>
                </a:ext>
              </a:extLst>
            </p:cNvPr>
            <p:cNvGrpSpPr/>
            <p:nvPr/>
          </p:nvGrpSpPr>
          <p:grpSpPr>
            <a:xfrm>
              <a:off x="2318869" y="4178860"/>
              <a:ext cx="92011" cy="85176"/>
              <a:chOff x="417632" y="2986971"/>
              <a:chExt cx="108009" cy="108010"/>
            </a:xfrm>
            <a:solidFill>
              <a:srgbClr val="000000">
                <a:alpha val="0"/>
              </a:srgbClr>
            </a:solidFill>
          </p:grpSpPr>
          <p:sp>
            <p:nvSpPr>
              <p:cNvPr id="110" name="Freeform: Shape 9789">
                <a:extLst>
                  <a:ext uri="{FF2B5EF4-FFF2-40B4-BE49-F238E27FC236}">
                    <a16:creationId xmlns:a16="http://schemas.microsoft.com/office/drawing/2014/main" id="{5C46BF52-B828-9639-E12D-62C20DED0661}"/>
                  </a:ext>
                </a:extLst>
              </p:cNvPr>
              <p:cNvSpPr/>
              <p:nvPr/>
            </p:nvSpPr>
            <p:spPr>
              <a:xfrm>
                <a:off x="417632" y="2986971"/>
                <a:ext cx="108009" cy="108010"/>
              </a:xfrm>
              <a:custGeom>
                <a:avLst/>
                <a:gdLst>
                  <a:gd name="csX0" fmla="*/ 0 w 108009"/>
                  <a:gd name="csY0" fmla="*/ 0 h 108010"/>
                  <a:gd name="csX1" fmla="*/ 108010 w 108009"/>
                  <a:gd name="csY1" fmla="*/ 0 h 108010"/>
                  <a:gd name="csX2" fmla="*/ 108010 w 108009"/>
                  <a:gd name="csY2" fmla="*/ 108010 h 108010"/>
                  <a:gd name="csX3" fmla="*/ 0 w 108009"/>
                  <a:gd name="csY3" fmla="*/ 108010 h 108010"/>
                </a:gdLst>
                <a:ahLst/>
                <a:cxnLst>
                  <a:cxn ang="0">
                    <a:pos x="csX0" y="csY0"/>
                  </a:cxn>
                  <a:cxn ang="0">
                    <a:pos x="csX1" y="csY1"/>
                  </a:cxn>
                  <a:cxn ang="0">
                    <a:pos x="csX2" y="csY2"/>
                  </a:cxn>
                  <a:cxn ang="0">
                    <a:pos x="csX3" y="csY3"/>
                  </a:cxn>
                </a:cxnLst>
                <a:rect l="l" t="t" r="r" b="b"/>
                <a:pathLst>
                  <a:path w="108009" h="108010">
                    <a:moveTo>
                      <a:pt x="0" y="0"/>
                    </a:moveTo>
                    <a:lnTo>
                      <a:pt x="108010" y="0"/>
                    </a:lnTo>
                    <a:lnTo>
                      <a:pt x="108010" y="108010"/>
                    </a:lnTo>
                    <a:lnTo>
                      <a:pt x="0" y="108010"/>
                    </a:lnTo>
                    <a:close/>
                  </a:path>
                </a:pathLst>
              </a:custGeom>
              <a:solidFill>
                <a:srgbClr val="000000">
                  <a:alpha val="0"/>
                </a:srgbClr>
              </a:solidFill>
              <a:ln w="7560" cap="sq">
                <a:noFill/>
                <a:prstDash val="solid"/>
                <a:miter/>
              </a:ln>
            </p:spPr>
            <p:txBody>
              <a:bodyPr/>
              <a:lstStyle/>
              <a:p>
                <a:endParaRPr lang="en-US" noProof="0"/>
              </a:p>
            </p:txBody>
          </p:sp>
          <p:pic>
            <p:nvPicPr>
              <p:cNvPr id="111" name="Picture 110">
                <a:extLst>
                  <a:ext uri="{FF2B5EF4-FFF2-40B4-BE49-F238E27FC236}">
                    <a16:creationId xmlns:a16="http://schemas.microsoft.com/office/drawing/2014/main" id="{030B5AD3-D80D-E6F8-772A-B8002FB96C07}"/>
                  </a:ext>
                </a:extLst>
              </p:cNvPr>
              <p:cNvPicPr>
                <a:picLocks noChangeAspect="1"/>
              </p:cNvPicPr>
              <p:nvPr/>
            </p:nvPicPr>
            <p:blipFill>
              <a:blip r:embed="rId6"/>
              <a:stretch>
                <a:fillRect/>
              </a:stretch>
            </p:blipFill>
            <p:spPr>
              <a:xfrm>
                <a:off x="417632" y="2986971"/>
                <a:ext cx="108009" cy="108009"/>
              </a:xfrm>
              <a:custGeom>
                <a:avLst/>
                <a:gdLst>
                  <a:gd name="csX0" fmla="*/ -194 w 108009"/>
                  <a:gd name="csY0" fmla="*/ 75 h 108009"/>
                  <a:gd name="csX1" fmla="*/ 107816 w 108009"/>
                  <a:gd name="csY1" fmla="*/ 75 h 108009"/>
                  <a:gd name="csX2" fmla="*/ 107816 w 108009"/>
                  <a:gd name="csY2" fmla="*/ 108085 h 108009"/>
                  <a:gd name="csX3" fmla="*/ -194 w 108009"/>
                  <a:gd name="csY3" fmla="*/ 108085 h 108009"/>
                </a:gdLst>
                <a:ahLst/>
                <a:cxnLst>
                  <a:cxn ang="0">
                    <a:pos x="csX0" y="csY0"/>
                  </a:cxn>
                  <a:cxn ang="0">
                    <a:pos x="csX1" y="csY1"/>
                  </a:cxn>
                  <a:cxn ang="0">
                    <a:pos x="csX2" y="csY2"/>
                  </a:cxn>
                  <a:cxn ang="0">
                    <a:pos x="csX3" y="csY3"/>
                  </a:cxn>
                </a:cxnLst>
                <a:rect l="l" t="t" r="r" b="b"/>
                <a:pathLst>
                  <a:path w="108009" h="108009">
                    <a:moveTo>
                      <a:pt x="-194" y="75"/>
                    </a:moveTo>
                    <a:lnTo>
                      <a:pt x="107816" y="75"/>
                    </a:lnTo>
                    <a:lnTo>
                      <a:pt x="107816" y="108085"/>
                    </a:lnTo>
                    <a:lnTo>
                      <a:pt x="-194" y="108085"/>
                    </a:lnTo>
                    <a:close/>
                  </a:path>
                </a:pathLst>
              </a:custGeom>
            </p:spPr>
          </p:pic>
        </p:grpSp>
        <p:grpSp>
          <p:nvGrpSpPr>
            <p:cNvPr id="64" name="Graphic 266">
              <a:extLst>
                <a:ext uri="{FF2B5EF4-FFF2-40B4-BE49-F238E27FC236}">
                  <a16:creationId xmlns:a16="http://schemas.microsoft.com/office/drawing/2014/main" id="{73DCA93F-24B2-9326-30CC-227F4F24DB85}"/>
                </a:ext>
              </a:extLst>
            </p:cNvPr>
            <p:cNvGrpSpPr/>
            <p:nvPr/>
          </p:nvGrpSpPr>
          <p:grpSpPr>
            <a:xfrm>
              <a:off x="3081790" y="4190785"/>
              <a:ext cx="92011" cy="85176"/>
              <a:chOff x="1313202" y="3002092"/>
              <a:chExt cx="108009" cy="108010"/>
            </a:xfrm>
            <a:noFill/>
          </p:grpSpPr>
          <p:sp>
            <p:nvSpPr>
              <p:cNvPr id="108" name="Freeform: Shape 9787">
                <a:extLst>
                  <a:ext uri="{FF2B5EF4-FFF2-40B4-BE49-F238E27FC236}">
                    <a16:creationId xmlns:a16="http://schemas.microsoft.com/office/drawing/2014/main" id="{A76755C5-E609-1D23-1D57-D7EF80CE1276}"/>
                  </a:ext>
                </a:extLst>
              </p:cNvPr>
              <p:cNvSpPr/>
              <p:nvPr/>
            </p:nvSpPr>
            <p:spPr>
              <a:xfrm>
                <a:off x="1313202" y="3002092"/>
                <a:ext cx="108009" cy="108010"/>
              </a:xfrm>
              <a:custGeom>
                <a:avLst/>
                <a:gdLst>
                  <a:gd name="csX0" fmla="*/ 0 w 108009"/>
                  <a:gd name="csY0" fmla="*/ 2 h 108010"/>
                  <a:gd name="csX1" fmla="*/ 108010 w 108009"/>
                  <a:gd name="csY1" fmla="*/ 2 h 108010"/>
                  <a:gd name="csX2" fmla="*/ 108010 w 108009"/>
                  <a:gd name="csY2" fmla="*/ 108012 h 108010"/>
                  <a:gd name="csX3" fmla="*/ 0 w 108009"/>
                  <a:gd name="csY3" fmla="*/ 108012 h 108010"/>
                </a:gdLst>
                <a:ahLst/>
                <a:cxnLst>
                  <a:cxn ang="0">
                    <a:pos x="csX0" y="csY0"/>
                  </a:cxn>
                  <a:cxn ang="0">
                    <a:pos x="csX1" y="csY1"/>
                  </a:cxn>
                  <a:cxn ang="0">
                    <a:pos x="csX2" y="csY2"/>
                  </a:cxn>
                  <a:cxn ang="0">
                    <a:pos x="csX3" y="csY3"/>
                  </a:cxn>
                </a:cxnLst>
                <a:rect l="l" t="t" r="r" b="b"/>
                <a:pathLst>
                  <a:path w="108009" h="108010">
                    <a:moveTo>
                      <a:pt x="0" y="2"/>
                    </a:moveTo>
                    <a:lnTo>
                      <a:pt x="108010" y="2"/>
                    </a:lnTo>
                    <a:lnTo>
                      <a:pt x="108010" y="108012"/>
                    </a:lnTo>
                    <a:lnTo>
                      <a:pt x="0" y="108012"/>
                    </a:lnTo>
                    <a:close/>
                  </a:path>
                </a:pathLst>
              </a:custGeom>
              <a:solidFill>
                <a:srgbClr val="000000">
                  <a:alpha val="0"/>
                </a:srgbClr>
              </a:solidFill>
              <a:ln w="7560" cap="sq">
                <a:noFill/>
                <a:prstDash val="solid"/>
                <a:miter/>
              </a:ln>
            </p:spPr>
            <p:txBody>
              <a:bodyPr/>
              <a:lstStyle/>
              <a:p>
                <a:endParaRPr lang="en-US" noProof="0"/>
              </a:p>
            </p:txBody>
          </p:sp>
          <p:pic>
            <p:nvPicPr>
              <p:cNvPr id="109" name="Picture 108">
                <a:extLst>
                  <a:ext uri="{FF2B5EF4-FFF2-40B4-BE49-F238E27FC236}">
                    <a16:creationId xmlns:a16="http://schemas.microsoft.com/office/drawing/2014/main" id="{F8CE7C88-6783-CFC0-338B-A66BAD4DFB1A}"/>
                  </a:ext>
                </a:extLst>
              </p:cNvPr>
              <p:cNvPicPr>
                <a:picLocks noChangeAspect="1"/>
              </p:cNvPicPr>
              <p:nvPr/>
            </p:nvPicPr>
            <p:blipFill>
              <a:blip r:embed="rId6"/>
              <a:stretch>
                <a:fillRect/>
              </a:stretch>
            </p:blipFill>
            <p:spPr>
              <a:xfrm>
                <a:off x="1313202" y="3002092"/>
                <a:ext cx="108009" cy="108009"/>
              </a:xfrm>
              <a:custGeom>
                <a:avLst/>
                <a:gdLst>
                  <a:gd name="csX0" fmla="*/ -75 w 108009"/>
                  <a:gd name="csY0" fmla="*/ 77 h 108009"/>
                  <a:gd name="csX1" fmla="*/ 107935 w 108009"/>
                  <a:gd name="csY1" fmla="*/ 77 h 108009"/>
                  <a:gd name="csX2" fmla="*/ 107935 w 108009"/>
                  <a:gd name="csY2" fmla="*/ 108087 h 108009"/>
                  <a:gd name="csX3" fmla="*/ -75 w 108009"/>
                  <a:gd name="csY3" fmla="*/ 108087 h 108009"/>
                </a:gdLst>
                <a:ahLst/>
                <a:cxnLst>
                  <a:cxn ang="0">
                    <a:pos x="csX0" y="csY0"/>
                  </a:cxn>
                  <a:cxn ang="0">
                    <a:pos x="csX1" y="csY1"/>
                  </a:cxn>
                  <a:cxn ang="0">
                    <a:pos x="csX2" y="csY2"/>
                  </a:cxn>
                  <a:cxn ang="0">
                    <a:pos x="csX3" y="csY3"/>
                  </a:cxn>
                </a:cxnLst>
                <a:rect l="l" t="t" r="r" b="b"/>
                <a:pathLst>
                  <a:path w="108009" h="108009">
                    <a:moveTo>
                      <a:pt x="-75" y="77"/>
                    </a:moveTo>
                    <a:lnTo>
                      <a:pt x="107935" y="77"/>
                    </a:lnTo>
                    <a:lnTo>
                      <a:pt x="107935" y="108087"/>
                    </a:lnTo>
                    <a:lnTo>
                      <a:pt x="-75" y="108087"/>
                    </a:lnTo>
                    <a:close/>
                  </a:path>
                </a:pathLst>
              </a:custGeom>
            </p:spPr>
          </p:pic>
        </p:grpSp>
        <p:grpSp>
          <p:nvGrpSpPr>
            <p:cNvPr id="65" name="Graphic 266">
              <a:extLst>
                <a:ext uri="{FF2B5EF4-FFF2-40B4-BE49-F238E27FC236}">
                  <a16:creationId xmlns:a16="http://schemas.microsoft.com/office/drawing/2014/main" id="{AE580671-C002-F825-4C08-6609043B6A8A}"/>
                </a:ext>
              </a:extLst>
            </p:cNvPr>
            <p:cNvGrpSpPr/>
            <p:nvPr/>
          </p:nvGrpSpPr>
          <p:grpSpPr>
            <a:xfrm>
              <a:off x="3081790" y="4178860"/>
              <a:ext cx="92011" cy="85176"/>
              <a:chOff x="1313202" y="2986971"/>
              <a:chExt cx="108009" cy="108010"/>
            </a:xfrm>
            <a:solidFill>
              <a:srgbClr val="000000">
                <a:alpha val="0"/>
              </a:srgbClr>
            </a:solidFill>
          </p:grpSpPr>
          <p:sp>
            <p:nvSpPr>
              <p:cNvPr id="106" name="Freeform: Shape 9785">
                <a:extLst>
                  <a:ext uri="{FF2B5EF4-FFF2-40B4-BE49-F238E27FC236}">
                    <a16:creationId xmlns:a16="http://schemas.microsoft.com/office/drawing/2014/main" id="{3FAB24DB-7170-BB48-5297-19173D8444CB}"/>
                  </a:ext>
                </a:extLst>
              </p:cNvPr>
              <p:cNvSpPr/>
              <p:nvPr/>
            </p:nvSpPr>
            <p:spPr>
              <a:xfrm>
                <a:off x="1313202" y="2986971"/>
                <a:ext cx="108009" cy="108010"/>
              </a:xfrm>
              <a:custGeom>
                <a:avLst/>
                <a:gdLst>
                  <a:gd name="csX0" fmla="*/ 0 w 108009"/>
                  <a:gd name="csY0" fmla="*/ 0 h 108010"/>
                  <a:gd name="csX1" fmla="*/ 108010 w 108009"/>
                  <a:gd name="csY1" fmla="*/ 0 h 108010"/>
                  <a:gd name="csX2" fmla="*/ 108010 w 108009"/>
                  <a:gd name="csY2" fmla="*/ 108010 h 108010"/>
                  <a:gd name="csX3" fmla="*/ 0 w 108009"/>
                  <a:gd name="csY3" fmla="*/ 108010 h 108010"/>
                </a:gdLst>
                <a:ahLst/>
                <a:cxnLst>
                  <a:cxn ang="0">
                    <a:pos x="csX0" y="csY0"/>
                  </a:cxn>
                  <a:cxn ang="0">
                    <a:pos x="csX1" y="csY1"/>
                  </a:cxn>
                  <a:cxn ang="0">
                    <a:pos x="csX2" y="csY2"/>
                  </a:cxn>
                  <a:cxn ang="0">
                    <a:pos x="csX3" y="csY3"/>
                  </a:cxn>
                </a:cxnLst>
                <a:rect l="l" t="t" r="r" b="b"/>
                <a:pathLst>
                  <a:path w="108009" h="108010">
                    <a:moveTo>
                      <a:pt x="0" y="0"/>
                    </a:moveTo>
                    <a:lnTo>
                      <a:pt x="108010" y="0"/>
                    </a:lnTo>
                    <a:lnTo>
                      <a:pt x="108010" y="108010"/>
                    </a:lnTo>
                    <a:lnTo>
                      <a:pt x="0" y="108010"/>
                    </a:lnTo>
                    <a:close/>
                  </a:path>
                </a:pathLst>
              </a:custGeom>
              <a:solidFill>
                <a:srgbClr val="000000">
                  <a:alpha val="0"/>
                </a:srgbClr>
              </a:solidFill>
              <a:ln w="7560" cap="sq">
                <a:noFill/>
                <a:prstDash val="solid"/>
                <a:miter/>
              </a:ln>
            </p:spPr>
            <p:txBody>
              <a:bodyPr/>
              <a:lstStyle/>
              <a:p>
                <a:endParaRPr lang="en-US" noProof="0"/>
              </a:p>
            </p:txBody>
          </p:sp>
          <p:pic>
            <p:nvPicPr>
              <p:cNvPr id="107" name="Picture 106">
                <a:extLst>
                  <a:ext uri="{FF2B5EF4-FFF2-40B4-BE49-F238E27FC236}">
                    <a16:creationId xmlns:a16="http://schemas.microsoft.com/office/drawing/2014/main" id="{7AB2B8AB-0A62-AA14-0677-AF60FD891CB8}"/>
                  </a:ext>
                </a:extLst>
              </p:cNvPr>
              <p:cNvPicPr>
                <a:picLocks noChangeAspect="1"/>
              </p:cNvPicPr>
              <p:nvPr/>
            </p:nvPicPr>
            <p:blipFill>
              <a:blip r:embed="rId6"/>
              <a:stretch>
                <a:fillRect/>
              </a:stretch>
            </p:blipFill>
            <p:spPr>
              <a:xfrm>
                <a:off x="1313202" y="2986971"/>
                <a:ext cx="108009" cy="108009"/>
              </a:xfrm>
              <a:custGeom>
                <a:avLst/>
                <a:gdLst>
                  <a:gd name="csX0" fmla="*/ -75 w 108009"/>
                  <a:gd name="csY0" fmla="*/ 75 h 108009"/>
                  <a:gd name="csX1" fmla="*/ 107935 w 108009"/>
                  <a:gd name="csY1" fmla="*/ 75 h 108009"/>
                  <a:gd name="csX2" fmla="*/ 107935 w 108009"/>
                  <a:gd name="csY2" fmla="*/ 108085 h 108009"/>
                  <a:gd name="csX3" fmla="*/ -75 w 108009"/>
                  <a:gd name="csY3" fmla="*/ 108085 h 108009"/>
                </a:gdLst>
                <a:ahLst/>
                <a:cxnLst>
                  <a:cxn ang="0">
                    <a:pos x="csX0" y="csY0"/>
                  </a:cxn>
                  <a:cxn ang="0">
                    <a:pos x="csX1" y="csY1"/>
                  </a:cxn>
                  <a:cxn ang="0">
                    <a:pos x="csX2" y="csY2"/>
                  </a:cxn>
                  <a:cxn ang="0">
                    <a:pos x="csX3" y="csY3"/>
                  </a:cxn>
                </a:cxnLst>
                <a:rect l="l" t="t" r="r" b="b"/>
                <a:pathLst>
                  <a:path w="108009" h="108009">
                    <a:moveTo>
                      <a:pt x="-75" y="75"/>
                    </a:moveTo>
                    <a:lnTo>
                      <a:pt x="107935" y="75"/>
                    </a:lnTo>
                    <a:lnTo>
                      <a:pt x="107935" y="108085"/>
                    </a:lnTo>
                    <a:lnTo>
                      <a:pt x="-75" y="108085"/>
                    </a:lnTo>
                    <a:close/>
                  </a:path>
                </a:pathLst>
              </a:custGeom>
            </p:spPr>
          </p:pic>
        </p:grpSp>
        <p:sp>
          <p:nvSpPr>
            <p:cNvPr id="66" name="Freeform: Shape 9745">
              <a:extLst>
                <a:ext uri="{FF2B5EF4-FFF2-40B4-BE49-F238E27FC236}">
                  <a16:creationId xmlns:a16="http://schemas.microsoft.com/office/drawing/2014/main" id="{ED2EAC15-D244-8E1D-FE8B-7F77314F1CDE}"/>
                </a:ext>
              </a:extLst>
            </p:cNvPr>
            <p:cNvSpPr/>
            <p:nvPr/>
          </p:nvSpPr>
          <p:spPr>
            <a:xfrm>
              <a:off x="2410881" y="4221448"/>
              <a:ext cx="670840" cy="5962"/>
            </a:xfrm>
            <a:custGeom>
              <a:avLst/>
              <a:gdLst>
                <a:gd name="csX0" fmla="*/ 0 w 787479"/>
                <a:gd name="csY0" fmla="*/ 0 h 7560"/>
                <a:gd name="csX1" fmla="*/ 787479 w 787479"/>
                <a:gd name="csY1" fmla="*/ 0 h 7560"/>
              </a:gdLst>
              <a:ahLst/>
              <a:cxnLst>
                <a:cxn ang="0">
                  <a:pos x="csX0" y="csY0"/>
                </a:cxn>
                <a:cxn ang="0">
                  <a:pos x="csX1" y="csY1"/>
                </a:cxn>
              </a:cxnLst>
              <a:rect l="l" t="t" r="r" b="b"/>
              <a:pathLst>
                <a:path w="787479" h="7560">
                  <a:moveTo>
                    <a:pt x="0" y="0"/>
                  </a:moveTo>
                  <a:lnTo>
                    <a:pt x="787479" y="0"/>
                  </a:lnTo>
                </a:path>
              </a:pathLst>
            </a:custGeom>
            <a:solidFill>
              <a:srgbClr val="000000">
                <a:alpha val="0"/>
              </a:srgbClr>
            </a:solidFill>
            <a:ln w="7560" cap="sq">
              <a:noFill/>
              <a:prstDash val="solid"/>
              <a:miter/>
            </a:ln>
          </p:spPr>
          <p:txBody>
            <a:bodyPr/>
            <a:lstStyle/>
            <a:p>
              <a:endParaRPr lang="en-US" noProof="0"/>
            </a:p>
          </p:txBody>
        </p:sp>
        <p:sp>
          <p:nvSpPr>
            <p:cNvPr id="67" name="Freeform: Shape 9746">
              <a:extLst>
                <a:ext uri="{FF2B5EF4-FFF2-40B4-BE49-F238E27FC236}">
                  <a16:creationId xmlns:a16="http://schemas.microsoft.com/office/drawing/2014/main" id="{DDE724B8-FF0E-8A08-DDC0-F9691C1F2833}"/>
                </a:ext>
              </a:extLst>
            </p:cNvPr>
            <p:cNvSpPr/>
            <p:nvPr/>
          </p:nvSpPr>
          <p:spPr>
            <a:xfrm>
              <a:off x="2410881" y="4221448"/>
              <a:ext cx="670840" cy="5962"/>
            </a:xfrm>
            <a:custGeom>
              <a:avLst/>
              <a:gdLst>
                <a:gd name="csX0" fmla="*/ 0 w 787479"/>
                <a:gd name="csY0" fmla="*/ 0 h 7560"/>
                <a:gd name="csX1" fmla="*/ 787479 w 787479"/>
                <a:gd name="csY1" fmla="*/ 0 h 7560"/>
              </a:gdLst>
              <a:ahLst/>
              <a:cxnLst>
                <a:cxn ang="0">
                  <a:pos x="csX0" y="csY0"/>
                </a:cxn>
                <a:cxn ang="0">
                  <a:pos x="csX1" y="csY1"/>
                </a:cxn>
              </a:cxnLst>
              <a:rect l="l" t="t" r="r" b="b"/>
              <a:pathLst>
                <a:path w="787479" h="7560">
                  <a:moveTo>
                    <a:pt x="0" y="0"/>
                  </a:moveTo>
                  <a:lnTo>
                    <a:pt x="787479" y="0"/>
                  </a:lnTo>
                </a:path>
              </a:pathLst>
            </a:custGeom>
            <a:noFill/>
            <a:ln w="7560" cap="flat">
              <a:solidFill>
                <a:srgbClr val="980000"/>
              </a:solidFill>
              <a:prstDash val="solid"/>
              <a:round/>
            </a:ln>
          </p:spPr>
          <p:txBody>
            <a:bodyPr/>
            <a:lstStyle/>
            <a:p>
              <a:endParaRPr lang="en-US" noProof="0"/>
            </a:p>
          </p:txBody>
        </p:sp>
        <p:grpSp>
          <p:nvGrpSpPr>
            <p:cNvPr id="68" name="Graphic 266">
              <a:extLst>
                <a:ext uri="{FF2B5EF4-FFF2-40B4-BE49-F238E27FC236}">
                  <a16:creationId xmlns:a16="http://schemas.microsoft.com/office/drawing/2014/main" id="{C4E8AA13-19B6-925F-B6A3-68F3E006C630}"/>
                </a:ext>
              </a:extLst>
            </p:cNvPr>
            <p:cNvGrpSpPr/>
            <p:nvPr/>
          </p:nvGrpSpPr>
          <p:grpSpPr>
            <a:xfrm>
              <a:off x="3256932" y="4190785"/>
              <a:ext cx="92011" cy="85176"/>
              <a:chOff x="1518796" y="3002092"/>
              <a:chExt cx="108009" cy="108010"/>
            </a:xfrm>
            <a:noFill/>
          </p:grpSpPr>
          <p:sp>
            <p:nvSpPr>
              <p:cNvPr id="104" name="Freeform: Shape 9783">
                <a:extLst>
                  <a:ext uri="{FF2B5EF4-FFF2-40B4-BE49-F238E27FC236}">
                    <a16:creationId xmlns:a16="http://schemas.microsoft.com/office/drawing/2014/main" id="{D77AD789-6E5A-2E03-CD32-34B888E5FEC3}"/>
                  </a:ext>
                </a:extLst>
              </p:cNvPr>
              <p:cNvSpPr/>
              <p:nvPr/>
            </p:nvSpPr>
            <p:spPr>
              <a:xfrm>
                <a:off x="1518796" y="3002092"/>
                <a:ext cx="108009" cy="108010"/>
              </a:xfrm>
              <a:custGeom>
                <a:avLst/>
                <a:gdLst>
                  <a:gd name="csX0" fmla="*/ 0 w 108009"/>
                  <a:gd name="csY0" fmla="*/ 2 h 108010"/>
                  <a:gd name="csX1" fmla="*/ 108010 w 108009"/>
                  <a:gd name="csY1" fmla="*/ 2 h 108010"/>
                  <a:gd name="csX2" fmla="*/ 108010 w 108009"/>
                  <a:gd name="csY2" fmla="*/ 108012 h 108010"/>
                  <a:gd name="csX3" fmla="*/ 0 w 108009"/>
                  <a:gd name="csY3" fmla="*/ 108012 h 108010"/>
                </a:gdLst>
                <a:ahLst/>
                <a:cxnLst>
                  <a:cxn ang="0">
                    <a:pos x="csX0" y="csY0"/>
                  </a:cxn>
                  <a:cxn ang="0">
                    <a:pos x="csX1" y="csY1"/>
                  </a:cxn>
                  <a:cxn ang="0">
                    <a:pos x="csX2" y="csY2"/>
                  </a:cxn>
                  <a:cxn ang="0">
                    <a:pos x="csX3" y="csY3"/>
                  </a:cxn>
                </a:cxnLst>
                <a:rect l="l" t="t" r="r" b="b"/>
                <a:pathLst>
                  <a:path w="108009" h="108010">
                    <a:moveTo>
                      <a:pt x="0" y="2"/>
                    </a:moveTo>
                    <a:lnTo>
                      <a:pt x="108010" y="2"/>
                    </a:lnTo>
                    <a:lnTo>
                      <a:pt x="108010" y="108012"/>
                    </a:lnTo>
                    <a:lnTo>
                      <a:pt x="0" y="108012"/>
                    </a:lnTo>
                    <a:close/>
                  </a:path>
                </a:pathLst>
              </a:custGeom>
              <a:solidFill>
                <a:srgbClr val="000000">
                  <a:alpha val="0"/>
                </a:srgbClr>
              </a:solidFill>
              <a:ln w="7560" cap="sq">
                <a:noFill/>
                <a:prstDash val="solid"/>
                <a:miter/>
              </a:ln>
            </p:spPr>
            <p:txBody>
              <a:bodyPr/>
              <a:lstStyle/>
              <a:p>
                <a:endParaRPr lang="en-US" noProof="0"/>
              </a:p>
            </p:txBody>
          </p:sp>
          <p:pic>
            <p:nvPicPr>
              <p:cNvPr id="105" name="Picture 104">
                <a:extLst>
                  <a:ext uri="{FF2B5EF4-FFF2-40B4-BE49-F238E27FC236}">
                    <a16:creationId xmlns:a16="http://schemas.microsoft.com/office/drawing/2014/main" id="{51BCAF36-E389-E9DC-E2F8-747A895FB4B9}"/>
                  </a:ext>
                </a:extLst>
              </p:cNvPr>
              <p:cNvPicPr>
                <a:picLocks noChangeAspect="1"/>
              </p:cNvPicPr>
              <p:nvPr/>
            </p:nvPicPr>
            <p:blipFill>
              <a:blip r:embed="rId6"/>
              <a:stretch>
                <a:fillRect/>
              </a:stretch>
            </p:blipFill>
            <p:spPr>
              <a:xfrm>
                <a:off x="1518796" y="3002092"/>
                <a:ext cx="108009" cy="108009"/>
              </a:xfrm>
              <a:custGeom>
                <a:avLst/>
                <a:gdLst>
                  <a:gd name="csX0" fmla="*/ -48 w 108009"/>
                  <a:gd name="csY0" fmla="*/ 77 h 108009"/>
                  <a:gd name="csX1" fmla="*/ 107962 w 108009"/>
                  <a:gd name="csY1" fmla="*/ 77 h 108009"/>
                  <a:gd name="csX2" fmla="*/ 107962 w 108009"/>
                  <a:gd name="csY2" fmla="*/ 108087 h 108009"/>
                  <a:gd name="csX3" fmla="*/ -48 w 108009"/>
                  <a:gd name="csY3" fmla="*/ 108087 h 108009"/>
                </a:gdLst>
                <a:ahLst/>
                <a:cxnLst>
                  <a:cxn ang="0">
                    <a:pos x="csX0" y="csY0"/>
                  </a:cxn>
                  <a:cxn ang="0">
                    <a:pos x="csX1" y="csY1"/>
                  </a:cxn>
                  <a:cxn ang="0">
                    <a:pos x="csX2" y="csY2"/>
                  </a:cxn>
                  <a:cxn ang="0">
                    <a:pos x="csX3" y="csY3"/>
                  </a:cxn>
                </a:cxnLst>
                <a:rect l="l" t="t" r="r" b="b"/>
                <a:pathLst>
                  <a:path w="108009" h="108009">
                    <a:moveTo>
                      <a:pt x="-48" y="77"/>
                    </a:moveTo>
                    <a:lnTo>
                      <a:pt x="107962" y="77"/>
                    </a:lnTo>
                    <a:lnTo>
                      <a:pt x="107962" y="108087"/>
                    </a:lnTo>
                    <a:lnTo>
                      <a:pt x="-48" y="108087"/>
                    </a:lnTo>
                    <a:close/>
                  </a:path>
                </a:pathLst>
              </a:custGeom>
            </p:spPr>
          </p:pic>
        </p:grpSp>
        <p:grpSp>
          <p:nvGrpSpPr>
            <p:cNvPr id="69" name="Graphic 266">
              <a:extLst>
                <a:ext uri="{FF2B5EF4-FFF2-40B4-BE49-F238E27FC236}">
                  <a16:creationId xmlns:a16="http://schemas.microsoft.com/office/drawing/2014/main" id="{1CADC75A-DD46-4503-FDC9-C2AAB8072D14}"/>
                </a:ext>
              </a:extLst>
            </p:cNvPr>
            <p:cNvGrpSpPr/>
            <p:nvPr/>
          </p:nvGrpSpPr>
          <p:grpSpPr>
            <a:xfrm>
              <a:off x="3256932" y="4178860"/>
              <a:ext cx="92011" cy="85176"/>
              <a:chOff x="1518796" y="2986971"/>
              <a:chExt cx="108009" cy="108010"/>
            </a:xfrm>
            <a:solidFill>
              <a:srgbClr val="000000">
                <a:alpha val="0"/>
              </a:srgbClr>
            </a:solidFill>
          </p:grpSpPr>
          <p:sp>
            <p:nvSpPr>
              <p:cNvPr id="102" name="Freeform: Shape 9781">
                <a:extLst>
                  <a:ext uri="{FF2B5EF4-FFF2-40B4-BE49-F238E27FC236}">
                    <a16:creationId xmlns:a16="http://schemas.microsoft.com/office/drawing/2014/main" id="{6316EC38-A00D-23C0-ACAE-2F248DCCF496}"/>
                  </a:ext>
                </a:extLst>
              </p:cNvPr>
              <p:cNvSpPr/>
              <p:nvPr/>
            </p:nvSpPr>
            <p:spPr>
              <a:xfrm>
                <a:off x="1518796" y="2986971"/>
                <a:ext cx="108009" cy="108010"/>
              </a:xfrm>
              <a:custGeom>
                <a:avLst/>
                <a:gdLst>
                  <a:gd name="csX0" fmla="*/ 0 w 108009"/>
                  <a:gd name="csY0" fmla="*/ 0 h 108010"/>
                  <a:gd name="csX1" fmla="*/ 108010 w 108009"/>
                  <a:gd name="csY1" fmla="*/ 0 h 108010"/>
                  <a:gd name="csX2" fmla="*/ 108010 w 108009"/>
                  <a:gd name="csY2" fmla="*/ 108010 h 108010"/>
                  <a:gd name="csX3" fmla="*/ 0 w 108009"/>
                  <a:gd name="csY3" fmla="*/ 108010 h 108010"/>
                </a:gdLst>
                <a:ahLst/>
                <a:cxnLst>
                  <a:cxn ang="0">
                    <a:pos x="csX0" y="csY0"/>
                  </a:cxn>
                  <a:cxn ang="0">
                    <a:pos x="csX1" y="csY1"/>
                  </a:cxn>
                  <a:cxn ang="0">
                    <a:pos x="csX2" y="csY2"/>
                  </a:cxn>
                  <a:cxn ang="0">
                    <a:pos x="csX3" y="csY3"/>
                  </a:cxn>
                </a:cxnLst>
                <a:rect l="l" t="t" r="r" b="b"/>
                <a:pathLst>
                  <a:path w="108009" h="108010">
                    <a:moveTo>
                      <a:pt x="0" y="0"/>
                    </a:moveTo>
                    <a:lnTo>
                      <a:pt x="108010" y="0"/>
                    </a:lnTo>
                    <a:lnTo>
                      <a:pt x="108010" y="108010"/>
                    </a:lnTo>
                    <a:lnTo>
                      <a:pt x="0" y="108010"/>
                    </a:lnTo>
                    <a:close/>
                  </a:path>
                </a:pathLst>
              </a:custGeom>
              <a:solidFill>
                <a:srgbClr val="000000">
                  <a:alpha val="0"/>
                </a:srgbClr>
              </a:solidFill>
              <a:ln w="7560" cap="sq">
                <a:noFill/>
                <a:prstDash val="solid"/>
                <a:miter/>
              </a:ln>
            </p:spPr>
            <p:txBody>
              <a:bodyPr/>
              <a:lstStyle/>
              <a:p>
                <a:endParaRPr lang="en-US" noProof="0"/>
              </a:p>
            </p:txBody>
          </p:sp>
          <p:pic>
            <p:nvPicPr>
              <p:cNvPr id="103" name="Picture 102">
                <a:extLst>
                  <a:ext uri="{FF2B5EF4-FFF2-40B4-BE49-F238E27FC236}">
                    <a16:creationId xmlns:a16="http://schemas.microsoft.com/office/drawing/2014/main" id="{56A0386D-A582-14B1-6567-FB496CD24083}"/>
                  </a:ext>
                </a:extLst>
              </p:cNvPr>
              <p:cNvPicPr>
                <a:picLocks noChangeAspect="1"/>
              </p:cNvPicPr>
              <p:nvPr/>
            </p:nvPicPr>
            <p:blipFill>
              <a:blip r:embed="rId6"/>
              <a:stretch>
                <a:fillRect/>
              </a:stretch>
            </p:blipFill>
            <p:spPr>
              <a:xfrm>
                <a:off x="1518796" y="2986971"/>
                <a:ext cx="108009" cy="108009"/>
              </a:xfrm>
              <a:custGeom>
                <a:avLst/>
                <a:gdLst>
                  <a:gd name="csX0" fmla="*/ -48 w 108009"/>
                  <a:gd name="csY0" fmla="*/ 75 h 108009"/>
                  <a:gd name="csX1" fmla="*/ 107962 w 108009"/>
                  <a:gd name="csY1" fmla="*/ 75 h 108009"/>
                  <a:gd name="csX2" fmla="*/ 107962 w 108009"/>
                  <a:gd name="csY2" fmla="*/ 108085 h 108009"/>
                  <a:gd name="csX3" fmla="*/ -48 w 108009"/>
                  <a:gd name="csY3" fmla="*/ 108085 h 108009"/>
                </a:gdLst>
                <a:ahLst/>
                <a:cxnLst>
                  <a:cxn ang="0">
                    <a:pos x="csX0" y="csY0"/>
                  </a:cxn>
                  <a:cxn ang="0">
                    <a:pos x="csX1" y="csY1"/>
                  </a:cxn>
                  <a:cxn ang="0">
                    <a:pos x="csX2" y="csY2"/>
                  </a:cxn>
                  <a:cxn ang="0">
                    <a:pos x="csX3" y="csY3"/>
                  </a:cxn>
                </a:cxnLst>
                <a:rect l="l" t="t" r="r" b="b"/>
                <a:pathLst>
                  <a:path w="108009" h="108009">
                    <a:moveTo>
                      <a:pt x="-48" y="75"/>
                    </a:moveTo>
                    <a:lnTo>
                      <a:pt x="107962" y="75"/>
                    </a:lnTo>
                    <a:lnTo>
                      <a:pt x="107962" y="108085"/>
                    </a:lnTo>
                    <a:lnTo>
                      <a:pt x="-48" y="108085"/>
                    </a:lnTo>
                    <a:close/>
                  </a:path>
                </a:pathLst>
              </a:custGeom>
            </p:spPr>
          </p:pic>
        </p:grpSp>
        <p:grpSp>
          <p:nvGrpSpPr>
            <p:cNvPr id="70" name="Graphic 266">
              <a:extLst>
                <a:ext uri="{FF2B5EF4-FFF2-40B4-BE49-F238E27FC236}">
                  <a16:creationId xmlns:a16="http://schemas.microsoft.com/office/drawing/2014/main" id="{1703C569-031C-7027-EB97-ED1477054F85}"/>
                </a:ext>
              </a:extLst>
            </p:cNvPr>
            <p:cNvGrpSpPr/>
            <p:nvPr/>
          </p:nvGrpSpPr>
          <p:grpSpPr>
            <a:xfrm>
              <a:off x="4015901" y="4190785"/>
              <a:ext cx="92011" cy="85176"/>
              <a:chOff x="2409727" y="3002092"/>
              <a:chExt cx="108009" cy="108010"/>
            </a:xfrm>
            <a:noFill/>
          </p:grpSpPr>
          <p:sp>
            <p:nvSpPr>
              <p:cNvPr id="100" name="Freeform: Shape 9779">
                <a:extLst>
                  <a:ext uri="{FF2B5EF4-FFF2-40B4-BE49-F238E27FC236}">
                    <a16:creationId xmlns:a16="http://schemas.microsoft.com/office/drawing/2014/main" id="{324B2822-04EE-B9A9-5FD6-AFE1526EB4F8}"/>
                  </a:ext>
                </a:extLst>
              </p:cNvPr>
              <p:cNvSpPr/>
              <p:nvPr/>
            </p:nvSpPr>
            <p:spPr>
              <a:xfrm>
                <a:off x="2409727" y="3002092"/>
                <a:ext cx="108009" cy="108010"/>
              </a:xfrm>
              <a:custGeom>
                <a:avLst/>
                <a:gdLst>
                  <a:gd name="csX0" fmla="*/ 0 w 108009"/>
                  <a:gd name="csY0" fmla="*/ 2 h 108010"/>
                  <a:gd name="csX1" fmla="*/ 108010 w 108009"/>
                  <a:gd name="csY1" fmla="*/ 2 h 108010"/>
                  <a:gd name="csX2" fmla="*/ 108010 w 108009"/>
                  <a:gd name="csY2" fmla="*/ 108012 h 108010"/>
                  <a:gd name="csX3" fmla="*/ 0 w 108009"/>
                  <a:gd name="csY3" fmla="*/ 108012 h 108010"/>
                </a:gdLst>
                <a:ahLst/>
                <a:cxnLst>
                  <a:cxn ang="0">
                    <a:pos x="csX0" y="csY0"/>
                  </a:cxn>
                  <a:cxn ang="0">
                    <a:pos x="csX1" y="csY1"/>
                  </a:cxn>
                  <a:cxn ang="0">
                    <a:pos x="csX2" y="csY2"/>
                  </a:cxn>
                  <a:cxn ang="0">
                    <a:pos x="csX3" y="csY3"/>
                  </a:cxn>
                </a:cxnLst>
                <a:rect l="l" t="t" r="r" b="b"/>
                <a:pathLst>
                  <a:path w="108009" h="108010">
                    <a:moveTo>
                      <a:pt x="0" y="2"/>
                    </a:moveTo>
                    <a:lnTo>
                      <a:pt x="108010" y="2"/>
                    </a:lnTo>
                    <a:lnTo>
                      <a:pt x="108010" y="108012"/>
                    </a:lnTo>
                    <a:lnTo>
                      <a:pt x="0" y="108012"/>
                    </a:lnTo>
                    <a:close/>
                  </a:path>
                </a:pathLst>
              </a:custGeom>
              <a:solidFill>
                <a:srgbClr val="000000">
                  <a:alpha val="0"/>
                </a:srgbClr>
              </a:solidFill>
              <a:ln w="7560" cap="sq">
                <a:noFill/>
                <a:prstDash val="solid"/>
                <a:miter/>
              </a:ln>
            </p:spPr>
            <p:txBody>
              <a:bodyPr/>
              <a:lstStyle/>
              <a:p>
                <a:endParaRPr lang="en-US" noProof="0"/>
              </a:p>
            </p:txBody>
          </p:sp>
          <p:pic>
            <p:nvPicPr>
              <p:cNvPr id="101" name="Picture 100">
                <a:extLst>
                  <a:ext uri="{FF2B5EF4-FFF2-40B4-BE49-F238E27FC236}">
                    <a16:creationId xmlns:a16="http://schemas.microsoft.com/office/drawing/2014/main" id="{0BD4AE57-1FB3-504F-A03C-13E82EFD2C30}"/>
                  </a:ext>
                </a:extLst>
              </p:cNvPr>
              <p:cNvPicPr>
                <a:picLocks noChangeAspect="1"/>
              </p:cNvPicPr>
              <p:nvPr/>
            </p:nvPicPr>
            <p:blipFill>
              <a:blip r:embed="rId6"/>
              <a:stretch>
                <a:fillRect/>
              </a:stretch>
            </p:blipFill>
            <p:spPr>
              <a:xfrm>
                <a:off x="2409727" y="3002092"/>
                <a:ext cx="108009" cy="108009"/>
              </a:xfrm>
              <a:custGeom>
                <a:avLst/>
                <a:gdLst>
                  <a:gd name="csX0" fmla="*/ 70 w 108009"/>
                  <a:gd name="csY0" fmla="*/ 77 h 108009"/>
                  <a:gd name="csX1" fmla="*/ 108080 w 108009"/>
                  <a:gd name="csY1" fmla="*/ 77 h 108009"/>
                  <a:gd name="csX2" fmla="*/ 108080 w 108009"/>
                  <a:gd name="csY2" fmla="*/ 108087 h 108009"/>
                  <a:gd name="csX3" fmla="*/ 70 w 108009"/>
                  <a:gd name="csY3" fmla="*/ 108087 h 108009"/>
                </a:gdLst>
                <a:ahLst/>
                <a:cxnLst>
                  <a:cxn ang="0">
                    <a:pos x="csX0" y="csY0"/>
                  </a:cxn>
                  <a:cxn ang="0">
                    <a:pos x="csX1" y="csY1"/>
                  </a:cxn>
                  <a:cxn ang="0">
                    <a:pos x="csX2" y="csY2"/>
                  </a:cxn>
                  <a:cxn ang="0">
                    <a:pos x="csX3" y="csY3"/>
                  </a:cxn>
                </a:cxnLst>
                <a:rect l="l" t="t" r="r" b="b"/>
                <a:pathLst>
                  <a:path w="108009" h="108009">
                    <a:moveTo>
                      <a:pt x="70" y="77"/>
                    </a:moveTo>
                    <a:lnTo>
                      <a:pt x="108080" y="77"/>
                    </a:lnTo>
                    <a:lnTo>
                      <a:pt x="108080" y="108087"/>
                    </a:lnTo>
                    <a:lnTo>
                      <a:pt x="70" y="108087"/>
                    </a:lnTo>
                    <a:close/>
                  </a:path>
                </a:pathLst>
              </a:custGeom>
            </p:spPr>
          </p:pic>
        </p:grpSp>
        <p:grpSp>
          <p:nvGrpSpPr>
            <p:cNvPr id="71" name="Graphic 266">
              <a:extLst>
                <a:ext uri="{FF2B5EF4-FFF2-40B4-BE49-F238E27FC236}">
                  <a16:creationId xmlns:a16="http://schemas.microsoft.com/office/drawing/2014/main" id="{ECDC16B6-91FB-BC8E-A087-F93189959CF3}"/>
                </a:ext>
              </a:extLst>
            </p:cNvPr>
            <p:cNvGrpSpPr/>
            <p:nvPr/>
          </p:nvGrpSpPr>
          <p:grpSpPr>
            <a:xfrm>
              <a:off x="4015901" y="4178860"/>
              <a:ext cx="92011" cy="85176"/>
              <a:chOff x="2409727" y="2986971"/>
              <a:chExt cx="108009" cy="108010"/>
            </a:xfrm>
            <a:solidFill>
              <a:srgbClr val="000000">
                <a:alpha val="0"/>
              </a:srgbClr>
            </a:solidFill>
          </p:grpSpPr>
          <p:sp>
            <p:nvSpPr>
              <p:cNvPr id="98" name="Freeform: Shape 9777">
                <a:extLst>
                  <a:ext uri="{FF2B5EF4-FFF2-40B4-BE49-F238E27FC236}">
                    <a16:creationId xmlns:a16="http://schemas.microsoft.com/office/drawing/2014/main" id="{79CCE774-30B3-570E-B28D-726DF4D1E38C}"/>
                  </a:ext>
                </a:extLst>
              </p:cNvPr>
              <p:cNvSpPr/>
              <p:nvPr/>
            </p:nvSpPr>
            <p:spPr>
              <a:xfrm>
                <a:off x="2409727" y="2986971"/>
                <a:ext cx="108009" cy="108010"/>
              </a:xfrm>
              <a:custGeom>
                <a:avLst/>
                <a:gdLst>
                  <a:gd name="csX0" fmla="*/ 0 w 108009"/>
                  <a:gd name="csY0" fmla="*/ 0 h 108010"/>
                  <a:gd name="csX1" fmla="*/ 108010 w 108009"/>
                  <a:gd name="csY1" fmla="*/ 0 h 108010"/>
                  <a:gd name="csX2" fmla="*/ 108010 w 108009"/>
                  <a:gd name="csY2" fmla="*/ 108010 h 108010"/>
                  <a:gd name="csX3" fmla="*/ 0 w 108009"/>
                  <a:gd name="csY3" fmla="*/ 108010 h 108010"/>
                </a:gdLst>
                <a:ahLst/>
                <a:cxnLst>
                  <a:cxn ang="0">
                    <a:pos x="csX0" y="csY0"/>
                  </a:cxn>
                  <a:cxn ang="0">
                    <a:pos x="csX1" y="csY1"/>
                  </a:cxn>
                  <a:cxn ang="0">
                    <a:pos x="csX2" y="csY2"/>
                  </a:cxn>
                  <a:cxn ang="0">
                    <a:pos x="csX3" y="csY3"/>
                  </a:cxn>
                </a:cxnLst>
                <a:rect l="l" t="t" r="r" b="b"/>
                <a:pathLst>
                  <a:path w="108009" h="108010">
                    <a:moveTo>
                      <a:pt x="0" y="0"/>
                    </a:moveTo>
                    <a:lnTo>
                      <a:pt x="108010" y="0"/>
                    </a:lnTo>
                    <a:lnTo>
                      <a:pt x="108010" y="108010"/>
                    </a:lnTo>
                    <a:lnTo>
                      <a:pt x="0" y="108010"/>
                    </a:lnTo>
                    <a:close/>
                  </a:path>
                </a:pathLst>
              </a:custGeom>
              <a:solidFill>
                <a:srgbClr val="000000">
                  <a:alpha val="0"/>
                </a:srgbClr>
              </a:solidFill>
              <a:ln w="7560" cap="sq">
                <a:noFill/>
                <a:prstDash val="solid"/>
                <a:miter/>
              </a:ln>
            </p:spPr>
            <p:txBody>
              <a:bodyPr/>
              <a:lstStyle/>
              <a:p>
                <a:endParaRPr lang="en-US" noProof="0"/>
              </a:p>
            </p:txBody>
          </p:sp>
          <p:pic>
            <p:nvPicPr>
              <p:cNvPr id="99" name="Picture 98">
                <a:extLst>
                  <a:ext uri="{FF2B5EF4-FFF2-40B4-BE49-F238E27FC236}">
                    <a16:creationId xmlns:a16="http://schemas.microsoft.com/office/drawing/2014/main" id="{C32EF38C-648B-F413-ABB9-1689AE5006F9}"/>
                  </a:ext>
                </a:extLst>
              </p:cNvPr>
              <p:cNvPicPr>
                <a:picLocks noChangeAspect="1"/>
              </p:cNvPicPr>
              <p:nvPr/>
            </p:nvPicPr>
            <p:blipFill>
              <a:blip r:embed="rId6"/>
              <a:stretch>
                <a:fillRect/>
              </a:stretch>
            </p:blipFill>
            <p:spPr>
              <a:xfrm>
                <a:off x="2409727" y="2986971"/>
                <a:ext cx="108009" cy="108009"/>
              </a:xfrm>
              <a:custGeom>
                <a:avLst/>
                <a:gdLst>
                  <a:gd name="csX0" fmla="*/ 70 w 108009"/>
                  <a:gd name="csY0" fmla="*/ 75 h 108009"/>
                  <a:gd name="csX1" fmla="*/ 108080 w 108009"/>
                  <a:gd name="csY1" fmla="*/ 75 h 108009"/>
                  <a:gd name="csX2" fmla="*/ 108080 w 108009"/>
                  <a:gd name="csY2" fmla="*/ 108085 h 108009"/>
                  <a:gd name="csX3" fmla="*/ 70 w 108009"/>
                  <a:gd name="csY3" fmla="*/ 108085 h 108009"/>
                </a:gdLst>
                <a:ahLst/>
                <a:cxnLst>
                  <a:cxn ang="0">
                    <a:pos x="csX0" y="csY0"/>
                  </a:cxn>
                  <a:cxn ang="0">
                    <a:pos x="csX1" y="csY1"/>
                  </a:cxn>
                  <a:cxn ang="0">
                    <a:pos x="csX2" y="csY2"/>
                  </a:cxn>
                  <a:cxn ang="0">
                    <a:pos x="csX3" y="csY3"/>
                  </a:cxn>
                </a:cxnLst>
                <a:rect l="l" t="t" r="r" b="b"/>
                <a:pathLst>
                  <a:path w="108009" h="108009">
                    <a:moveTo>
                      <a:pt x="70" y="75"/>
                    </a:moveTo>
                    <a:lnTo>
                      <a:pt x="108080" y="75"/>
                    </a:lnTo>
                    <a:lnTo>
                      <a:pt x="108080" y="108085"/>
                    </a:lnTo>
                    <a:lnTo>
                      <a:pt x="70" y="108085"/>
                    </a:lnTo>
                    <a:close/>
                  </a:path>
                </a:pathLst>
              </a:custGeom>
            </p:spPr>
          </p:pic>
        </p:grpSp>
        <p:sp>
          <p:nvSpPr>
            <p:cNvPr id="72" name="Freeform: Shape 9751">
              <a:extLst>
                <a:ext uri="{FF2B5EF4-FFF2-40B4-BE49-F238E27FC236}">
                  <a16:creationId xmlns:a16="http://schemas.microsoft.com/office/drawing/2014/main" id="{56115B5D-A042-9E02-C0B1-DE0579599457}"/>
                </a:ext>
              </a:extLst>
            </p:cNvPr>
            <p:cNvSpPr/>
            <p:nvPr/>
          </p:nvSpPr>
          <p:spPr>
            <a:xfrm>
              <a:off x="3348944" y="4221448"/>
              <a:ext cx="666985" cy="5962"/>
            </a:xfrm>
            <a:custGeom>
              <a:avLst/>
              <a:gdLst>
                <a:gd name="csX0" fmla="*/ 0 w 782954"/>
                <a:gd name="csY0" fmla="*/ 0 h 7560"/>
                <a:gd name="csX1" fmla="*/ 782955 w 782954"/>
                <a:gd name="csY1" fmla="*/ 0 h 7560"/>
              </a:gdLst>
              <a:ahLst/>
              <a:cxnLst>
                <a:cxn ang="0">
                  <a:pos x="csX0" y="csY0"/>
                </a:cxn>
                <a:cxn ang="0">
                  <a:pos x="csX1" y="csY1"/>
                </a:cxn>
              </a:cxnLst>
              <a:rect l="l" t="t" r="r" b="b"/>
              <a:pathLst>
                <a:path w="782954" h="7560">
                  <a:moveTo>
                    <a:pt x="0" y="0"/>
                  </a:moveTo>
                  <a:lnTo>
                    <a:pt x="782955" y="0"/>
                  </a:lnTo>
                </a:path>
              </a:pathLst>
            </a:custGeom>
            <a:solidFill>
              <a:srgbClr val="000000">
                <a:alpha val="0"/>
              </a:srgbClr>
            </a:solidFill>
            <a:ln w="7560" cap="sq">
              <a:noFill/>
              <a:prstDash val="solid"/>
              <a:miter/>
            </a:ln>
          </p:spPr>
          <p:txBody>
            <a:bodyPr/>
            <a:lstStyle/>
            <a:p>
              <a:endParaRPr lang="en-US" noProof="0"/>
            </a:p>
          </p:txBody>
        </p:sp>
        <p:sp>
          <p:nvSpPr>
            <p:cNvPr id="73" name="Freeform: Shape 9752">
              <a:extLst>
                <a:ext uri="{FF2B5EF4-FFF2-40B4-BE49-F238E27FC236}">
                  <a16:creationId xmlns:a16="http://schemas.microsoft.com/office/drawing/2014/main" id="{2D2C6DC7-A885-1AEC-4AD9-2A57E0FD3B62}"/>
                </a:ext>
              </a:extLst>
            </p:cNvPr>
            <p:cNvSpPr/>
            <p:nvPr/>
          </p:nvSpPr>
          <p:spPr>
            <a:xfrm>
              <a:off x="3348944" y="4221448"/>
              <a:ext cx="666985" cy="5962"/>
            </a:xfrm>
            <a:custGeom>
              <a:avLst/>
              <a:gdLst>
                <a:gd name="csX0" fmla="*/ 0 w 782954"/>
                <a:gd name="csY0" fmla="*/ 0 h 7560"/>
                <a:gd name="csX1" fmla="*/ 782955 w 782954"/>
                <a:gd name="csY1" fmla="*/ 0 h 7560"/>
              </a:gdLst>
              <a:ahLst/>
              <a:cxnLst>
                <a:cxn ang="0">
                  <a:pos x="csX0" y="csY0"/>
                </a:cxn>
                <a:cxn ang="0">
                  <a:pos x="csX1" y="csY1"/>
                </a:cxn>
              </a:cxnLst>
              <a:rect l="l" t="t" r="r" b="b"/>
              <a:pathLst>
                <a:path w="782954" h="7560">
                  <a:moveTo>
                    <a:pt x="0" y="0"/>
                  </a:moveTo>
                  <a:lnTo>
                    <a:pt x="782955" y="0"/>
                  </a:lnTo>
                </a:path>
              </a:pathLst>
            </a:custGeom>
            <a:noFill/>
            <a:ln w="7560" cap="flat">
              <a:solidFill>
                <a:srgbClr val="980000"/>
              </a:solidFill>
              <a:prstDash val="solid"/>
              <a:round/>
            </a:ln>
          </p:spPr>
          <p:txBody>
            <a:bodyPr/>
            <a:lstStyle/>
            <a:p>
              <a:endParaRPr lang="en-US" noProof="0"/>
            </a:p>
          </p:txBody>
        </p:sp>
        <p:sp>
          <p:nvSpPr>
            <p:cNvPr id="74" name="Freeform: Shape 9753">
              <a:extLst>
                <a:ext uri="{FF2B5EF4-FFF2-40B4-BE49-F238E27FC236}">
                  <a16:creationId xmlns:a16="http://schemas.microsoft.com/office/drawing/2014/main" id="{578639F1-0C62-5F80-43C2-29C267A5BE1E}"/>
                </a:ext>
              </a:extLst>
            </p:cNvPr>
            <p:cNvSpPr/>
            <p:nvPr/>
          </p:nvSpPr>
          <p:spPr>
            <a:xfrm>
              <a:off x="2199946" y="4526109"/>
              <a:ext cx="349924" cy="323927"/>
            </a:xfrm>
            <a:custGeom>
              <a:avLst/>
              <a:gdLst>
                <a:gd name="csX0" fmla="*/ 0 w 410765"/>
                <a:gd name="csY0" fmla="*/ 205383 h 410765"/>
                <a:gd name="csX1" fmla="*/ 205383 w 410765"/>
                <a:gd name="csY1" fmla="*/ 0 h 410765"/>
                <a:gd name="csX2" fmla="*/ 350610 w 410765"/>
                <a:gd name="csY2" fmla="*/ 60155 h 410765"/>
                <a:gd name="csX3" fmla="*/ 410766 w 410765"/>
                <a:gd name="csY3" fmla="*/ 205383 h 410765"/>
                <a:gd name="csX4" fmla="*/ 205383 w 410765"/>
                <a:gd name="csY4" fmla="*/ 410766 h 410765"/>
                <a:gd name="csX5" fmla="*/ 0 w 410765"/>
                <a:gd name="csY5" fmla="*/ 205383 h 410765"/>
              </a:gdLst>
              <a:ahLst/>
              <a:cxnLst>
                <a:cxn ang="0">
                  <a:pos x="csX0" y="csY0"/>
                </a:cxn>
                <a:cxn ang="0">
                  <a:pos x="csX1" y="csY1"/>
                </a:cxn>
                <a:cxn ang="0">
                  <a:pos x="csX2" y="csY2"/>
                </a:cxn>
                <a:cxn ang="0">
                  <a:pos x="csX3" y="csY3"/>
                </a:cxn>
                <a:cxn ang="0">
                  <a:pos x="csX4" y="csY4"/>
                </a:cxn>
                <a:cxn ang="0">
                  <a:pos x="csX5" y="csY5"/>
                </a:cxn>
              </a:cxnLst>
              <a:rect l="l" t="t" r="r" b="b"/>
              <a:pathLst>
                <a:path w="410765" h="410765">
                  <a:moveTo>
                    <a:pt x="0" y="205383"/>
                  </a:moveTo>
                  <a:cubicBezTo>
                    <a:pt x="0" y="91953"/>
                    <a:pt x="91953" y="0"/>
                    <a:pt x="205383" y="0"/>
                  </a:cubicBezTo>
                  <a:cubicBezTo>
                    <a:pt x="259854" y="0"/>
                    <a:pt x="312094" y="21639"/>
                    <a:pt x="350610" y="60155"/>
                  </a:cubicBezTo>
                  <a:cubicBezTo>
                    <a:pt x="389127" y="98672"/>
                    <a:pt x="410766" y="150912"/>
                    <a:pt x="410766" y="205383"/>
                  </a:cubicBezTo>
                  <a:cubicBezTo>
                    <a:pt x="410766" y="318813"/>
                    <a:pt x="318813" y="410766"/>
                    <a:pt x="205383" y="410766"/>
                  </a:cubicBezTo>
                  <a:cubicBezTo>
                    <a:pt x="91953" y="410766"/>
                    <a:pt x="0" y="318813"/>
                    <a:pt x="0" y="205383"/>
                  </a:cubicBezTo>
                  <a:close/>
                </a:path>
              </a:pathLst>
            </a:custGeom>
            <a:solidFill>
              <a:srgbClr val="CFE2F3"/>
            </a:solidFill>
            <a:ln w="7560" cap="sq">
              <a:noFill/>
              <a:prstDash val="solid"/>
              <a:miter/>
            </a:ln>
          </p:spPr>
          <p:txBody>
            <a:bodyPr/>
            <a:lstStyle/>
            <a:p>
              <a:endParaRPr lang="en-US" noProof="0"/>
            </a:p>
          </p:txBody>
        </p:sp>
        <p:sp>
          <p:nvSpPr>
            <p:cNvPr id="75" name="Freeform: Shape 9754">
              <a:extLst>
                <a:ext uri="{FF2B5EF4-FFF2-40B4-BE49-F238E27FC236}">
                  <a16:creationId xmlns:a16="http://schemas.microsoft.com/office/drawing/2014/main" id="{7F9EBAE1-C917-68FE-10F3-BBE9BA289B7F}"/>
                </a:ext>
              </a:extLst>
            </p:cNvPr>
            <p:cNvSpPr/>
            <p:nvPr/>
          </p:nvSpPr>
          <p:spPr>
            <a:xfrm>
              <a:off x="2199946" y="4526109"/>
              <a:ext cx="349924" cy="323927"/>
            </a:xfrm>
            <a:custGeom>
              <a:avLst/>
              <a:gdLst>
                <a:gd name="csX0" fmla="*/ 0 w 410765"/>
                <a:gd name="csY0" fmla="*/ 205383 h 410765"/>
                <a:gd name="csX1" fmla="*/ 205383 w 410765"/>
                <a:gd name="csY1" fmla="*/ 0 h 410765"/>
                <a:gd name="csX2" fmla="*/ 350610 w 410765"/>
                <a:gd name="csY2" fmla="*/ 60155 h 410765"/>
                <a:gd name="csX3" fmla="*/ 410766 w 410765"/>
                <a:gd name="csY3" fmla="*/ 205383 h 410765"/>
                <a:gd name="csX4" fmla="*/ 205383 w 410765"/>
                <a:gd name="csY4" fmla="*/ 410766 h 410765"/>
                <a:gd name="csX5" fmla="*/ 0 w 410765"/>
                <a:gd name="csY5" fmla="*/ 205383 h 410765"/>
              </a:gdLst>
              <a:ahLst/>
              <a:cxnLst>
                <a:cxn ang="0">
                  <a:pos x="csX0" y="csY0"/>
                </a:cxn>
                <a:cxn ang="0">
                  <a:pos x="csX1" y="csY1"/>
                </a:cxn>
                <a:cxn ang="0">
                  <a:pos x="csX2" y="csY2"/>
                </a:cxn>
                <a:cxn ang="0">
                  <a:pos x="csX3" y="csY3"/>
                </a:cxn>
                <a:cxn ang="0">
                  <a:pos x="csX4" y="csY4"/>
                </a:cxn>
                <a:cxn ang="0">
                  <a:pos x="csX5" y="csY5"/>
                </a:cxn>
              </a:cxnLst>
              <a:rect l="l" t="t" r="r" b="b"/>
              <a:pathLst>
                <a:path w="410765" h="410765">
                  <a:moveTo>
                    <a:pt x="0" y="205383"/>
                  </a:moveTo>
                  <a:cubicBezTo>
                    <a:pt x="0" y="91953"/>
                    <a:pt x="91953" y="0"/>
                    <a:pt x="205383" y="0"/>
                  </a:cubicBezTo>
                  <a:cubicBezTo>
                    <a:pt x="259854" y="0"/>
                    <a:pt x="312094" y="21639"/>
                    <a:pt x="350610" y="60155"/>
                  </a:cubicBezTo>
                  <a:cubicBezTo>
                    <a:pt x="389127" y="98672"/>
                    <a:pt x="410766" y="150912"/>
                    <a:pt x="410766" y="205383"/>
                  </a:cubicBezTo>
                  <a:cubicBezTo>
                    <a:pt x="410766" y="318813"/>
                    <a:pt x="318813" y="410766"/>
                    <a:pt x="205383" y="410766"/>
                  </a:cubicBezTo>
                  <a:cubicBezTo>
                    <a:pt x="91953" y="410766"/>
                    <a:pt x="0" y="318813"/>
                    <a:pt x="0" y="205383"/>
                  </a:cubicBezTo>
                  <a:close/>
                </a:path>
              </a:pathLst>
            </a:custGeom>
            <a:noFill/>
            <a:ln w="7560" cap="flat">
              <a:solidFill>
                <a:srgbClr val="000000"/>
              </a:solidFill>
              <a:prstDash val="solid"/>
              <a:round/>
            </a:ln>
          </p:spPr>
          <p:txBody>
            <a:bodyPr/>
            <a:lstStyle/>
            <a:p>
              <a:endParaRPr lang="en-US" noProof="0"/>
            </a:p>
          </p:txBody>
        </p:sp>
        <p:sp>
          <p:nvSpPr>
            <p:cNvPr id="76" name="Freeform: Shape 9755">
              <a:extLst>
                <a:ext uri="{FF2B5EF4-FFF2-40B4-BE49-F238E27FC236}">
                  <a16:creationId xmlns:a16="http://schemas.microsoft.com/office/drawing/2014/main" id="{DAC4490A-A07F-05D6-39A2-5B48A76ADC0C}"/>
                </a:ext>
              </a:extLst>
            </p:cNvPr>
            <p:cNvSpPr/>
            <p:nvPr/>
          </p:nvSpPr>
          <p:spPr>
            <a:xfrm>
              <a:off x="3903645" y="4526109"/>
              <a:ext cx="349924" cy="323927"/>
            </a:xfrm>
            <a:custGeom>
              <a:avLst/>
              <a:gdLst>
                <a:gd name="csX0" fmla="*/ 0 w 410765"/>
                <a:gd name="csY0" fmla="*/ 205383 h 410765"/>
                <a:gd name="csX1" fmla="*/ 205383 w 410765"/>
                <a:gd name="csY1" fmla="*/ 0 h 410765"/>
                <a:gd name="csX2" fmla="*/ 350610 w 410765"/>
                <a:gd name="csY2" fmla="*/ 60155 h 410765"/>
                <a:gd name="csX3" fmla="*/ 410766 w 410765"/>
                <a:gd name="csY3" fmla="*/ 205383 h 410765"/>
                <a:gd name="csX4" fmla="*/ 205383 w 410765"/>
                <a:gd name="csY4" fmla="*/ 410766 h 410765"/>
                <a:gd name="csX5" fmla="*/ 0 w 410765"/>
                <a:gd name="csY5" fmla="*/ 205383 h 410765"/>
              </a:gdLst>
              <a:ahLst/>
              <a:cxnLst>
                <a:cxn ang="0">
                  <a:pos x="csX0" y="csY0"/>
                </a:cxn>
                <a:cxn ang="0">
                  <a:pos x="csX1" y="csY1"/>
                </a:cxn>
                <a:cxn ang="0">
                  <a:pos x="csX2" y="csY2"/>
                </a:cxn>
                <a:cxn ang="0">
                  <a:pos x="csX3" y="csY3"/>
                </a:cxn>
                <a:cxn ang="0">
                  <a:pos x="csX4" y="csY4"/>
                </a:cxn>
                <a:cxn ang="0">
                  <a:pos x="csX5" y="csY5"/>
                </a:cxn>
              </a:cxnLst>
              <a:rect l="l" t="t" r="r" b="b"/>
              <a:pathLst>
                <a:path w="410765" h="410765">
                  <a:moveTo>
                    <a:pt x="0" y="205383"/>
                  </a:moveTo>
                  <a:cubicBezTo>
                    <a:pt x="0" y="91953"/>
                    <a:pt x="91953" y="0"/>
                    <a:pt x="205383" y="0"/>
                  </a:cubicBezTo>
                  <a:cubicBezTo>
                    <a:pt x="259854" y="0"/>
                    <a:pt x="312094" y="21639"/>
                    <a:pt x="350610" y="60155"/>
                  </a:cubicBezTo>
                  <a:cubicBezTo>
                    <a:pt x="389127" y="98672"/>
                    <a:pt x="410766" y="150912"/>
                    <a:pt x="410766" y="205383"/>
                  </a:cubicBezTo>
                  <a:cubicBezTo>
                    <a:pt x="410766" y="318813"/>
                    <a:pt x="318813" y="410766"/>
                    <a:pt x="205383" y="410766"/>
                  </a:cubicBezTo>
                  <a:cubicBezTo>
                    <a:pt x="91953" y="410766"/>
                    <a:pt x="0" y="318813"/>
                    <a:pt x="0" y="205383"/>
                  </a:cubicBezTo>
                  <a:close/>
                </a:path>
              </a:pathLst>
            </a:custGeom>
            <a:solidFill>
              <a:srgbClr val="CFE2F3"/>
            </a:solidFill>
            <a:ln w="7560" cap="sq">
              <a:noFill/>
              <a:prstDash val="solid"/>
              <a:miter/>
            </a:ln>
          </p:spPr>
          <p:txBody>
            <a:bodyPr/>
            <a:lstStyle/>
            <a:p>
              <a:endParaRPr lang="en-US" noProof="0"/>
            </a:p>
          </p:txBody>
        </p:sp>
        <p:sp>
          <p:nvSpPr>
            <p:cNvPr id="77" name="Freeform: Shape 9756">
              <a:extLst>
                <a:ext uri="{FF2B5EF4-FFF2-40B4-BE49-F238E27FC236}">
                  <a16:creationId xmlns:a16="http://schemas.microsoft.com/office/drawing/2014/main" id="{8D78081A-2296-F5CA-D1EF-15B7F61AF5FD}"/>
                </a:ext>
              </a:extLst>
            </p:cNvPr>
            <p:cNvSpPr/>
            <p:nvPr/>
          </p:nvSpPr>
          <p:spPr>
            <a:xfrm>
              <a:off x="3903645" y="4526109"/>
              <a:ext cx="349924" cy="323927"/>
            </a:xfrm>
            <a:custGeom>
              <a:avLst/>
              <a:gdLst>
                <a:gd name="csX0" fmla="*/ 0 w 410765"/>
                <a:gd name="csY0" fmla="*/ 205383 h 410765"/>
                <a:gd name="csX1" fmla="*/ 205383 w 410765"/>
                <a:gd name="csY1" fmla="*/ 0 h 410765"/>
                <a:gd name="csX2" fmla="*/ 350610 w 410765"/>
                <a:gd name="csY2" fmla="*/ 60155 h 410765"/>
                <a:gd name="csX3" fmla="*/ 410766 w 410765"/>
                <a:gd name="csY3" fmla="*/ 205383 h 410765"/>
                <a:gd name="csX4" fmla="*/ 205383 w 410765"/>
                <a:gd name="csY4" fmla="*/ 410766 h 410765"/>
                <a:gd name="csX5" fmla="*/ 0 w 410765"/>
                <a:gd name="csY5" fmla="*/ 205383 h 410765"/>
              </a:gdLst>
              <a:ahLst/>
              <a:cxnLst>
                <a:cxn ang="0">
                  <a:pos x="csX0" y="csY0"/>
                </a:cxn>
                <a:cxn ang="0">
                  <a:pos x="csX1" y="csY1"/>
                </a:cxn>
                <a:cxn ang="0">
                  <a:pos x="csX2" y="csY2"/>
                </a:cxn>
                <a:cxn ang="0">
                  <a:pos x="csX3" y="csY3"/>
                </a:cxn>
                <a:cxn ang="0">
                  <a:pos x="csX4" y="csY4"/>
                </a:cxn>
                <a:cxn ang="0">
                  <a:pos x="csX5" y="csY5"/>
                </a:cxn>
              </a:cxnLst>
              <a:rect l="l" t="t" r="r" b="b"/>
              <a:pathLst>
                <a:path w="410765" h="410765">
                  <a:moveTo>
                    <a:pt x="0" y="205383"/>
                  </a:moveTo>
                  <a:cubicBezTo>
                    <a:pt x="0" y="91953"/>
                    <a:pt x="91953" y="0"/>
                    <a:pt x="205383" y="0"/>
                  </a:cubicBezTo>
                  <a:cubicBezTo>
                    <a:pt x="259854" y="0"/>
                    <a:pt x="312094" y="21639"/>
                    <a:pt x="350610" y="60155"/>
                  </a:cubicBezTo>
                  <a:cubicBezTo>
                    <a:pt x="389127" y="98672"/>
                    <a:pt x="410766" y="150912"/>
                    <a:pt x="410766" y="205383"/>
                  </a:cubicBezTo>
                  <a:cubicBezTo>
                    <a:pt x="410766" y="318813"/>
                    <a:pt x="318813" y="410766"/>
                    <a:pt x="205383" y="410766"/>
                  </a:cubicBezTo>
                  <a:cubicBezTo>
                    <a:pt x="91953" y="410766"/>
                    <a:pt x="0" y="318813"/>
                    <a:pt x="0" y="205383"/>
                  </a:cubicBezTo>
                  <a:close/>
                </a:path>
              </a:pathLst>
            </a:custGeom>
            <a:noFill/>
            <a:ln w="7560" cap="flat">
              <a:solidFill>
                <a:srgbClr val="000000"/>
              </a:solidFill>
              <a:prstDash val="solid"/>
              <a:round/>
            </a:ln>
          </p:spPr>
          <p:txBody>
            <a:bodyPr/>
            <a:lstStyle/>
            <a:p>
              <a:endParaRPr lang="en-US" noProof="0"/>
            </a:p>
          </p:txBody>
        </p:sp>
        <p:grpSp>
          <p:nvGrpSpPr>
            <p:cNvPr id="78" name="Graphic 266">
              <a:extLst>
                <a:ext uri="{FF2B5EF4-FFF2-40B4-BE49-F238E27FC236}">
                  <a16:creationId xmlns:a16="http://schemas.microsoft.com/office/drawing/2014/main" id="{93A6423A-1992-F9A8-71C6-8C1FE6F27B6D}"/>
                </a:ext>
              </a:extLst>
            </p:cNvPr>
            <p:cNvGrpSpPr/>
            <p:nvPr/>
          </p:nvGrpSpPr>
          <p:grpSpPr>
            <a:xfrm>
              <a:off x="2328893" y="4657409"/>
              <a:ext cx="92011" cy="85175"/>
              <a:chOff x="429399" y="3593807"/>
              <a:chExt cx="108009" cy="108009"/>
            </a:xfrm>
            <a:noFill/>
          </p:grpSpPr>
          <p:sp>
            <p:nvSpPr>
              <p:cNvPr id="96" name="Freeform: Shape 9775">
                <a:extLst>
                  <a:ext uri="{FF2B5EF4-FFF2-40B4-BE49-F238E27FC236}">
                    <a16:creationId xmlns:a16="http://schemas.microsoft.com/office/drawing/2014/main" id="{CEDF556F-C6AB-B89C-1C82-E59C21803BB4}"/>
                  </a:ext>
                </a:extLst>
              </p:cNvPr>
              <p:cNvSpPr/>
              <p:nvPr/>
            </p:nvSpPr>
            <p:spPr>
              <a:xfrm>
                <a:off x="429399" y="3593808"/>
                <a:ext cx="108009" cy="108009"/>
              </a:xfrm>
              <a:custGeom>
                <a:avLst/>
                <a:gdLst>
                  <a:gd name="csX0" fmla="*/ 0 w 108009"/>
                  <a:gd name="csY0" fmla="*/ 2 h 108009"/>
                  <a:gd name="csX1" fmla="*/ 108010 w 108009"/>
                  <a:gd name="csY1" fmla="*/ 2 h 108009"/>
                  <a:gd name="csX2" fmla="*/ 108010 w 108009"/>
                  <a:gd name="csY2" fmla="*/ 108012 h 108009"/>
                  <a:gd name="csX3" fmla="*/ 0 w 108009"/>
                  <a:gd name="csY3" fmla="*/ 108012 h 108009"/>
                </a:gdLst>
                <a:ahLst/>
                <a:cxnLst>
                  <a:cxn ang="0">
                    <a:pos x="csX0" y="csY0"/>
                  </a:cxn>
                  <a:cxn ang="0">
                    <a:pos x="csX1" y="csY1"/>
                  </a:cxn>
                  <a:cxn ang="0">
                    <a:pos x="csX2" y="csY2"/>
                  </a:cxn>
                  <a:cxn ang="0">
                    <a:pos x="csX3" y="csY3"/>
                  </a:cxn>
                </a:cxnLst>
                <a:rect l="l" t="t" r="r" b="b"/>
                <a:pathLst>
                  <a:path w="108009" h="108009">
                    <a:moveTo>
                      <a:pt x="0" y="2"/>
                    </a:moveTo>
                    <a:lnTo>
                      <a:pt x="108010" y="2"/>
                    </a:lnTo>
                    <a:lnTo>
                      <a:pt x="108010" y="108012"/>
                    </a:lnTo>
                    <a:lnTo>
                      <a:pt x="0" y="108012"/>
                    </a:lnTo>
                    <a:close/>
                  </a:path>
                </a:pathLst>
              </a:custGeom>
              <a:solidFill>
                <a:srgbClr val="000000">
                  <a:alpha val="0"/>
                </a:srgbClr>
              </a:solidFill>
              <a:ln w="7560" cap="sq">
                <a:noFill/>
                <a:prstDash val="solid"/>
                <a:miter/>
              </a:ln>
            </p:spPr>
            <p:txBody>
              <a:bodyPr/>
              <a:lstStyle/>
              <a:p>
                <a:endParaRPr lang="en-US" noProof="0"/>
              </a:p>
            </p:txBody>
          </p:sp>
          <p:pic>
            <p:nvPicPr>
              <p:cNvPr id="97" name="Picture 96">
                <a:extLst>
                  <a:ext uri="{FF2B5EF4-FFF2-40B4-BE49-F238E27FC236}">
                    <a16:creationId xmlns:a16="http://schemas.microsoft.com/office/drawing/2014/main" id="{FB6B48B2-3437-14E2-50AF-19509AB16F96}"/>
                  </a:ext>
                </a:extLst>
              </p:cNvPr>
              <p:cNvPicPr>
                <a:picLocks noChangeAspect="1"/>
              </p:cNvPicPr>
              <p:nvPr/>
            </p:nvPicPr>
            <p:blipFill>
              <a:blip r:embed="rId6"/>
              <a:stretch>
                <a:fillRect/>
              </a:stretch>
            </p:blipFill>
            <p:spPr>
              <a:xfrm>
                <a:off x="429399" y="3593807"/>
                <a:ext cx="108009" cy="108009"/>
              </a:xfrm>
              <a:custGeom>
                <a:avLst/>
                <a:gdLst>
                  <a:gd name="csX0" fmla="*/ -192 w 108009"/>
                  <a:gd name="csY0" fmla="*/ 155 h 108009"/>
                  <a:gd name="csX1" fmla="*/ 107818 w 108009"/>
                  <a:gd name="csY1" fmla="*/ 155 h 108009"/>
                  <a:gd name="csX2" fmla="*/ 107818 w 108009"/>
                  <a:gd name="csY2" fmla="*/ 108165 h 108009"/>
                  <a:gd name="csX3" fmla="*/ -192 w 108009"/>
                  <a:gd name="csY3" fmla="*/ 108165 h 108009"/>
                </a:gdLst>
                <a:ahLst/>
                <a:cxnLst>
                  <a:cxn ang="0">
                    <a:pos x="csX0" y="csY0"/>
                  </a:cxn>
                  <a:cxn ang="0">
                    <a:pos x="csX1" y="csY1"/>
                  </a:cxn>
                  <a:cxn ang="0">
                    <a:pos x="csX2" y="csY2"/>
                  </a:cxn>
                  <a:cxn ang="0">
                    <a:pos x="csX3" y="csY3"/>
                  </a:cxn>
                </a:cxnLst>
                <a:rect l="l" t="t" r="r" b="b"/>
                <a:pathLst>
                  <a:path w="108009" h="108009">
                    <a:moveTo>
                      <a:pt x="-192" y="155"/>
                    </a:moveTo>
                    <a:lnTo>
                      <a:pt x="107818" y="155"/>
                    </a:lnTo>
                    <a:lnTo>
                      <a:pt x="107818" y="108165"/>
                    </a:lnTo>
                    <a:lnTo>
                      <a:pt x="-192" y="108165"/>
                    </a:lnTo>
                    <a:close/>
                  </a:path>
                </a:pathLst>
              </a:custGeom>
            </p:spPr>
          </p:pic>
        </p:grpSp>
        <p:grpSp>
          <p:nvGrpSpPr>
            <p:cNvPr id="79" name="Graphic 266">
              <a:extLst>
                <a:ext uri="{FF2B5EF4-FFF2-40B4-BE49-F238E27FC236}">
                  <a16:creationId xmlns:a16="http://schemas.microsoft.com/office/drawing/2014/main" id="{61368BB7-636D-89BF-15B2-5A34E0B3DDA1}"/>
                </a:ext>
              </a:extLst>
            </p:cNvPr>
            <p:cNvGrpSpPr/>
            <p:nvPr/>
          </p:nvGrpSpPr>
          <p:grpSpPr>
            <a:xfrm>
              <a:off x="2328893" y="4645485"/>
              <a:ext cx="92011" cy="85175"/>
              <a:chOff x="429399" y="3578687"/>
              <a:chExt cx="108009" cy="108009"/>
            </a:xfrm>
            <a:solidFill>
              <a:srgbClr val="000000">
                <a:alpha val="0"/>
              </a:srgbClr>
            </a:solidFill>
          </p:grpSpPr>
          <p:sp>
            <p:nvSpPr>
              <p:cNvPr id="94" name="Freeform: Shape 9773">
                <a:extLst>
                  <a:ext uri="{FF2B5EF4-FFF2-40B4-BE49-F238E27FC236}">
                    <a16:creationId xmlns:a16="http://schemas.microsoft.com/office/drawing/2014/main" id="{D12AA40A-E6AD-BAF9-AEAB-28DB7470719F}"/>
                  </a:ext>
                </a:extLst>
              </p:cNvPr>
              <p:cNvSpPr/>
              <p:nvPr/>
            </p:nvSpPr>
            <p:spPr>
              <a:xfrm>
                <a:off x="429399" y="3578687"/>
                <a:ext cx="108009" cy="108009"/>
              </a:xfrm>
              <a:custGeom>
                <a:avLst/>
                <a:gdLst>
                  <a:gd name="csX0" fmla="*/ 0 w 108009"/>
                  <a:gd name="csY0" fmla="*/ 0 h 108009"/>
                  <a:gd name="csX1" fmla="*/ 108010 w 108009"/>
                  <a:gd name="csY1" fmla="*/ 0 h 108009"/>
                  <a:gd name="csX2" fmla="*/ 108010 w 108009"/>
                  <a:gd name="csY2" fmla="*/ 108010 h 108009"/>
                  <a:gd name="csX3" fmla="*/ 0 w 108009"/>
                  <a:gd name="csY3" fmla="*/ 108010 h 108009"/>
                </a:gdLst>
                <a:ahLst/>
                <a:cxnLst>
                  <a:cxn ang="0">
                    <a:pos x="csX0" y="csY0"/>
                  </a:cxn>
                  <a:cxn ang="0">
                    <a:pos x="csX1" y="csY1"/>
                  </a:cxn>
                  <a:cxn ang="0">
                    <a:pos x="csX2" y="csY2"/>
                  </a:cxn>
                  <a:cxn ang="0">
                    <a:pos x="csX3" y="csY3"/>
                  </a:cxn>
                </a:cxnLst>
                <a:rect l="l" t="t" r="r" b="b"/>
                <a:pathLst>
                  <a:path w="108009" h="108009">
                    <a:moveTo>
                      <a:pt x="0" y="0"/>
                    </a:moveTo>
                    <a:lnTo>
                      <a:pt x="108010" y="0"/>
                    </a:lnTo>
                    <a:lnTo>
                      <a:pt x="108010" y="108010"/>
                    </a:lnTo>
                    <a:lnTo>
                      <a:pt x="0" y="108010"/>
                    </a:lnTo>
                    <a:close/>
                  </a:path>
                </a:pathLst>
              </a:custGeom>
              <a:solidFill>
                <a:srgbClr val="000000">
                  <a:alpha val="0"/>
                </a:srgbClr>
              </a:solidFill>
              <a:ln w="7560" cap="sq">
                <a:noFill/>
                <a:prstDash val="solid"/>
                <a:miter/>
              </a:ln>
            </p:spPr>
            <p:txBody>
              <a:bodyPr/>
              <a:lstStyle/>
              <a:p>
                <a:endParaRPr lang="en-US" noProof="0"/>
              </a:p>
            </p:txBody>
          </p:sp>
          <p:pic>
            <p:nvPicPr>
              <p:cNvPr id="95" name="Picture 94">
                <a:extLst>
                  <a:ext uri="{FF2B5EF4-FFF2-40B4-BE49-F238E27FC236}">
                    <a16:creationId xmlns:a16="http://schemas.microsoft.com/office/drawing/2014/main" id="{44B6DA97-D14C-9648-DA36-0F36FD66C3D2}"/>
                  </a:ext>
                </a:extLst>
              </p:cNvPr>
              <p:cNvPicPr>
                <a:picLocks noChangeAspect="1"/>
              </p:cNvPicPr>
              <p:nvPr/>
            </p:nvPicPr>
            <p:blipFill>
              <a:blip r:embed="rId6"/>
              <a:stretch>
                <a:fillRect/>
              </a:stretch>
            </p:blipFill>
            <p:spPr>
              <a:xfrm>
                <a:off x="429399" y="3578687"/>
                <a:ext cx="108009" cy="108009"/>
              </a:xfrm>
              <a:custGeom>
                <a:avLst/>
                <a:gdLst>
                  <a:gd name="csX0" fmla="*/ -192 w 108009"/>
                  <a:gd name="csY0" fmla="*/ 153 h 108009"/>
                  <a:gd name="csX1" fmla="*/ 107818 w 108009"/>
                  <a:gd name="csY1" fmla="*/ 153 h 108009"/>
                  <a:gd name="csX2" fmla="*/ 107818 w 108009"/>
                  <a:gd name="csY2" fmla="*/ 108163 h 108009"/>
                  <a:gd name="csX3" fmla="*/ -192 w 108009"/>
                  <a:gd name="csY3" fmla="*/ 108163 h 108009"/>
                </a:gdLst>
                <a:ahLst/>
                <a:cxnLst>
                  <a:cxn ang="0">
                    <a:pos x="csX0" y="csY0"/>
                  </a:cxn>
                  <a:cxn ang="0">
                    <a:pos x="csX1" y="csY1"/>
                  </a:cxn>
                  <a:cxn ang="0">
                    <a:pos x="csX2" y="csY2"/>
                  </a:cxn>
                  <a:cxn ang="0">
                    <a:pos x="csX3" y="csY3"/>
                  </a:cxn>
                </a:cxnLst>
                <a:rect l="l" t="t" r="r" b="b"/>
                <a:pathLst>
                  <a:path w="108009" h="108009">
                    <a:moveTo>
                      <a:pt x="-192" y="153"/>
                    </a:moveTo>
                    <a:lnTo>
                      <a:pt x="107818" y="153"/>
                    </a:lnTo>
                    <a:lnTo>
                      <a:pt x="107818" y="108163"/>
                    </a:lnTo>
                    <a:lnTo>
                      <a:pt x="-192" y="108163"/>
                    </a:lnTo>
                    <a:close/>
                  </a:path>
                </a:pathLst>
              </a:custGeom>
            </p:spPr>
          </p:pic>
        </p:grpSp>
        <p:sp>
          <p:nvSpPr>
            <p:cNvPr id="80" name="Freeform: Shape 9759">
              <a:extLst>
                <a:ext uri="{FF2B5EF4-FFF2-40B4-BE49-F238E27FC236}">
                  <a16:creationId xmlns:a16="http://schemas.microsoft.com/office/drawing/2014/main" id="{1C53761D-8AAB-1132-0C93-BD0EF7FC9035}"/>
                </a:ext>
              </a:extLst>
            </p:cNvPr>
            <p:cNvSpPr/>
            <p:nvPr/>
          </p:nvSpPr>
          <p:spPr>
            <a:xfrm>
              <a:off x="2420905" y="4688073"/>
              <a:ext cx="947128" cy="5962"/>
            </a:xfrm>
            <a:custGeom>
              <a:avLst/>
              <a:gdLst>
                <a:gd name="csX0" fmla="*/ 0 w 1111805"/>
                <a:gd name="csY0" fmla="*/ 0 h 7560"/>
                <a:gd name="csX1" fmla="*/ 1111806 w 1111805"/>
                <a:gd name="csY1" fmla="*/ 0 h 7560"/>
              </a:gdLst>
              <a:ahLst/>
              <a:cxnLst>
                <a:cxn ang="0">
                  <a:pos x="csX0" y="csY0"/>
                </a:cxn>
                <a:cxn ang="0">
                  <a:pos x="csX1" y="csY1"/>
                </a:cxn>
              </a:cxnLst>
              <a:rect l="l" t="t" r="r" b="b"/>
              <a:pathLst>
                <a:path w="1111805" h="7560">
                  <a:moveTo>
                    <a:pt x="0" y="0"/>
                  </a:moveTo>
                  <a:lnTo>
                    <a:pt x="1111806" y="0"/>
                  </a:lnTo>
                </a:path>
              </a:pathLst>
            </a:custGeom>
            <a:solidFill>
              <a:srgbClr val="000000">
                <a:alpha val="0"/>
              </a:srgbClr>
            </a:solidFill>
            <a:ln w="7560" cap="sq">
              <a:noFill/>
              <a:prstDash val="solid"/>
              <a:miter/>
            </a:ln>
          </p:spPr>
          <p:txBody>
            <a:bodyPr/>
            <a:lstStyle/>
            <a:p>
              <a:endParaRPr lang="en-US" noProof="0"/>
            </a:p>
          </p:txBody>
        </p:sp>
        <p:sp>
          <p:nvSpPr>
            <p:cNvPr id="81" name="Freeform: Shape 9760">
              <a:extLst>
                <a:ext uri="{FF2B5EF4-FFF2-40B4-BE49-F238E27FC236}">
                  <a16:creationId xmlns:a16="http://schemas.microsoft.com/office/drawing/2014/main" id="{2E06866B-ACC6-5045-7ADA-67CC8C8BEE86}"/>
                </a:ext>
              </a:extLst>
            </p:cNvPr>
            <p:cNvSpPr/>
            <p:nvPr/>
          </p:nvSpPr>
          <p:spPr>
            <a:xfrm>
              <a:off x="2420905" y="4688073"/>
              <a:ext cx="947128" cy="5962"/>
            </a:xfrm>
            <a:custGeom>
              <a:avLst/>
              <a:gdLst>
                <a:gd name="csX0" fmla="*/ 0 w 1111805"/>
                <a:gd name="csY0" fmla="*/ 0 h 7560"/>
                <a:gd name="csX1" fmla="*/ 1111806 w 1111805"/>
                <a:gd name="csY1" fmla="*/ 0 h 7560"/>
              </a:gdLst>
              <a:ahLst/>
              <a:cxnLst>
                <a:cxn ang="0">
                  <a:pos x="csX0" y="csY0"/>
                </a:cxn>
                <a:cxn ang="0">
                  <a:pos x="csX1" y="csY1"/>
                </a:cxn>
              </a:cxnLst>
              <a:rect l="l" t="t" r="r" b="b"/>
              <a:pathLst>
                <a:path w="1111805" h="7560">
                  <a:moveTo>
                    <a:pt x="0" y="0"/>
                  </a:moveTo>
                  <a:lnTo>
                    <a:pt x="1111806" y="0"/>
                  </a:lnTo>
                </a:path>
              </a:pathLst>
            </a:custGeom>
            <a:noFill/>
            <a:ln w="7560" cap="flat">
              <a:solidFill>
                <a:srgbClr val="980000"/>
              </a:solidFill>
              <a:prstDash val="solid"/>
              <a:round/>
            </a:ln>
          </p:spPr>
          <p:txBody>
            <a:bodyPr/>
            <a:lstStyle/>
            <a:p>
              <a:endParaRPr lang="en-US" noProof="0"/>
            </a:p>
          </p:txBody>
        </p:sp>
        <p:grpSp>
          <p:nvGrpSpPr>
            <p:cNvPr id="82" name="Graphic 266">
              <a:extLst>
                <a:ext uri="{FF2B5EF4-FFF2-40B4-BE49-F238E27FC236}">
                  <a16:creationId xmlns:a16="http://schemas.microsoft.com/office/drawing/2014/main" id="{6E3F4F07-C8DA-28F8-9B4A-4F1CCEB23224}"/>
                </a:ext>
              </a:extLst>
            </p:cNvPr>
            <p:cNvGrpSpPr/>
            <p:nvPr/>
          </p:nvGrpSpPr>
          <p:grpSpPr>
            <a:xfrm>
              <a:off x="4025926" y="4657409"/>
              <a:ext cx="92012" cy="85175"/>
              <a:chOff x="2421495" y="3593807"/>
              <a:chExt cx="108010" cy="108009"/>
            </a:xfrm>
            <a:noFill/>
          </p:grpSpPr>
          <p:sp>
            <p:nvSpPr>
              <p:cNvPr id="92" name="Freeform: Shape 9771">
                <a:extLst>
                  <a:ext uri="{FF2B5EF4-FFF2-40B4-BE49-F238E27FC236}">
                    <a16:creationId xmlns:a16="http://schemas.microsoft.com/office/drawing/2014/main" id="{C3DE6798-D17A-790E-0A04-444412D7455B}"/>
                  </a:ext>
                </a:extLst>
              </p:cNvPr>
              <p:cNvSpPr/>
              <p:nvPr/>
            </p:nvSpPr>
            <p:spPr>
              <a:xfrm>
                <a:off x="2421495" y="3593808"/>
                <a:ext cx="108010" cy="108009"/>
              </a:xfrm>
              <a:custGeom>
                <a:avLst/>
                <a:gdLst>
                  <a:gd name="csX0" fmla="*/ 0 w 108010"/>
                  <a:gd name="csY0" fmla="*/ 2 h 108009"/>
                  <a:gd name="csX1" fmla="*/ 108010 w 108010"/>
                  <a:gd name="csY1" fmla="*/ 2 h 108009"/>
                  <a:gd name="csX2" fmla="*/ 108010 w 108010"/>
                  <a:gd name="csY2" fmla="*/ 108012 h 108009"/>
                  <a:gd name="csX3" fmla="*/ 0 w 108010"/>
                  <a:gd name="csY3" fmla="*/ 108012 h 108009"/>
                </a:gdLst>
                <a:ahLst/>
                <a:cxnLst>
                  <a:cxn ang="0">
                    <a:pos x="csX0" y="csY0"/>
                  </a:cxn>
                  <a:cxn ang="0">
                    <a:pos x="csX1" y="csY1"/>
                  </a:cxn>
                  <a:cxn ang="0">
                    <a:pos x="csX2" y="csY2"/>
                  </a:cxn>
                  <a:cxn ang="0">
                    <a:pos x="csX3" y="csY3"/>
                  </a:cxn>
                </a:cxnLst>
                <a:rect l="l" t="t" r="r" b="b"/>
                <a:pathLst>
                  <a:path w="108010" h="108009">
                    <a:moveTo>
                      <a:pt x="0" y="2"/>
                    </a:moveTo>
                    <a:lnTo>
                      <a:pt x="108010" y="2"/>
                    </a:lnTo>
                    <a:lnTo>
                      <a:pt x="108010" y="108012"/>
                    </a:lnTo>
                    <a:lnTo>
                      <a:pt x="0" y="108012"/>
                    </a:lnTo>
                    <a:close/>
                  </a:path>
                </a:pathLst>
              </a:custGeom>
              <a:solidFill>
                <a:srgbClr val="000000">
                  <a:alpha val="0"/>
                </a:srgbClr>
              </a:solidFill>
              <a:ln w="7560" cap="sq">
                <a:noFill/>
                <a:prstDash val="solid"/>
                <a:miter/>
              </a:ln>
            </p:spPr>
            <p:txBody>
              <a:bodyPr/>
              <a:lstStyle/>
              <a:p>
                <a:endParaRPr lang="en-US" noProof="0"/>
              </a:p>
            </p:txBody>
          </p:sp>
          <p:pic>
            <p:nvPicPr>
              <p:cNvPr id="93" name="Picture 92">
                <a:extLst>
                  <a:ext uri="{FF2B5EF4-FFF2-40B4-BE49-F238E27FC236}">
                    <a16:creationId xmlns:a16="http://schemas.microsoft.com/office/drawing/2014/main" id="{DDBA836F-1EEC-BC1D-B41E-E79FB54CE404}"/>
                  </a:ext>
                </a:extLst>
              </p:cNvPr>
              <p:cNvPicPr>
                <a:picLocks noChangeAspect="1"/>
              </p:cNvPicPr>
              <p:nvPr/>
            </p:nvPicPr>
            <p:blipFill>
              <a:blip r:embed="rId6"/>
              <a:stretch>
                <a:fillRect/>
              </a:stretch>
            </p:blipFill>
            <p:spPr>
              <a:xfrm>
                <a:off x="2421495" y="3593807"/>
                <a:ext cx="108009" cy="108009"/>
              </a:xfrm>
              <a:custGeom>
                <a:avLst/>
                <a:gdLst>
                  <a:gd name="csX0" fmla="*/ 71 w 108009"/>
                  <a:gd name="csY0" fmla="*/ 155 h 108009"/>
                  <a:gd name="csX1" fmla="*/ 108081 w 108009"/>
                  <a:gd name="csY1" fmla="*/ 155 h 108009"/>
                  <a:gd name="csX2" fmla="*/ 108081 w 108009"/>
                  <a:gd name="csY2" fmla="*/ 108165 h 108009"/>
                  <a:gd name="csX3" fmla="*/ 71 w 108009"/>
                  <a:gd name="csY3" fmla="*/ 108165 h 108009"/>
                </a:gdLst>
                <a:ahLst/>
                <a:cxnLst>
                  <a:cxn ang="0">
                    <a:pos x="csX0" y="csY0"/>
                  </a:cxn>
                  <a:cxn ang="0">
                    <a:pos x="csX1" y="csY1"/>
                  </a:cxn>
                  <a:cxn ang="0">
                    <a:pos x="csX2" y="csY2"/>
                  </a:cxn>
                  <a:cxn ang="0">
                    <a:pos x="csX3" y="csY3"/>
                  </a:cxn>
                </a:cxnLst>
                <a:rect l="l" t="t" r="r" b="b"/>
                <a:pathLst>
                  <a:path w="108009" h="108009">
                    <a:moveTo>
                      <a:pt x="71" y="155"/>
                    </a:moveTo>
                    <a:lnTo>
                      <a:pt x="108081" y="155"/>
                    </a:lnTo>
                    <a:lnTo>
                      <a:pt x="108081" y="108165"/>
                    </a:lnTo>
                    <a:lnTo>
                      <a:pt x="71" y="108165"/>
                    </a:lnTo>
                    <a:close/>
                  </a:path>
                </a:pathLst>
              </a:custGeom>
            </p:spPr>
          </p:pic>
        </p:grpSp>
        <p:grpSp>
          <p:nvGrpSpPr>
            <p:cNvPr id="83" name="Graphic 266">
              <a:extLst>
                <a:ext uri="{FF2B5EF4-FFF2-40B4-BE49-F238E27FC236}">
                  <a16:creationId xmlns:a16="http://schemas.microsoft.com/office/drawing/2014/main" id="{9ED11B43-D0A1-4412-B31B-FF34B2A8D301}"/>
                </a:ext>
              </a:extLst>
            </p:cNvPr>
            <p:cNvGrpSpPr/>
            <p:nvPr/>
          </p:nvGrpSpPr>
          <p:grpSpPr>
            <a:xfrm>
              <a:off x="4025926" y="4645485"/>
              <a:ext cx="92012" cy="85175"/>
              <a:chOff x="2421495" y="3578687"/>
              <a:chExt cx="108010" cy="108009"/>
            </a:xfrm>
            <a:solidFill>
              <a:srgbClr val="000000">
                <a:alpha val="0"/>
              </a:srgbClr>
            </a:solidFill>
          </p:grpSpPr>
          <p:sp>
            <p:nvSpPr>
              <p:cNvPr id="90" name="Freeform: Shape 9769">
                <a:extLst>
                  <a:ext uri="{FF2B5EF4-FFF2-40B4-BE49-F238E27FC236}">
                    <a16:creationId xmlns:a16="http://schemas.microsoft.com/office/drawing/2014/main" id="{B94CE015-4894-873B-9F17-DD0C5265040F}"/>
                  </a:ext>
                </a:extLst>
              </p:cNvPr>
              <p:cNvSpPr/>
              <p:nvPr/>
            </p:nvSpPr>
            <p:spPr>
              <a:xfrm>
                <a:off x="2421495" y="3578687"/>
                <a:ext cx="108010" cy="108009"/>
              </a:xfrm>
              <a:custGeom>
                <a:avLst/>
                <a:gdLst>
                  <a:gd name="csX0" fmla="*/ 0 w 108010"/>
                  <a:gd name="csY0" fmla="*/ 0 h 108009"/>
                  <a:gd name="csX1" fmla="*/ 108010 w 108010"/>
                  <a:gd name="csY1" fmla="*/ 0 h 108009"/>
                  <a:gd name="csX2" fmla="*/ 108010 w 108010"/>
                  <a:gd name="csY2" fmla="*/ 108010 h 108009"/>
                  <a:gd name="csX3" fmla="*/ 0 w 108010"/>
                  <a:gd name="csY3" fmla="*/ 108010 h 108009"/>
                </a:gdLst>
                <a:ahLst/>
                <a:cxnLst>
                  <a:cxn ang="0">
                    <a:pos x="csX0" y="csY0"/>
                  </a:cxn>
                  <a:cxn ang="0">
                    <a:pos x="csX1" y="csY1"/>
                  </a:cxn>
                  <a:cxn ang="0">
                    <a:pos x="csX2" y="csY2"/>
                  </a:cxn>
                  <a:cxn ang="0">
                    <a:pos x="csX3" y="csY3"/>
                  </a:cxn>
                </a:cxnLst>
                <a:rect l="l" t="t" r="r" b="b"/>
                <a:pathLst>
                  <a:path w="108010" h="108009">
                    <a:moveTo>
                      <a:pt x="0" y="0"/>
                    </a:moveTo>
                    <a:lnTo>
                      <a:pt x="108010" y="0"/>
                    </a:lnTo>
                    <a:lnTo>
                      <a:pt x="108010" y="108010"/>
                    </a:lnTo>
                    <a:lnTo>
                      <a:pt x="0" y="108010"/>
                    </a:lnTo>
                    <a:close/>
                  </a:path>
                </a:pathLst>
              </a:custGeom>
              <a:solidFill>
                <a:srgbClr val="000000">
                  <a:alpha val="0"/>
                </a:srgbClr>
              </a:solidFill>
              <a:ln w="7560" cap="sq">
                <a:noFill/>
                <a:prstDash val="solid"/>
                <a:miter/>
              </a:ln>
            </p:spPr>
            <p:txBody>
              <a:bodyPr/>
              <a:lstStyle/>
              <a:p>
                <a:endParaRPr lang="en-US" noProof="0"/>
              </a:p>
            </p:txBody>
          </p:sp>
          <p:pic>
            <p:nvPicPr>
              <p:cNvPr id="91" name="Picture 90">
                <a:extLst>
                  <a:ext uri="{FF2B5EF4-FFF2-40B4-BE49-F238E27FC236}">
                    <a16:creationId xmlns:a16="http://schemas.microsoft.com/office/drawing/2014/main" id="{E9A9C2C2-6CCA-8826-9183-85E3470CEAA5}"/>
                  </a:ext>
                </a:extLst>
              </p:cNvPr>
              <p:cNvPicPr>
                <a:picLocks noChangeAspect="1"/>
              </p:cNvPicPr>
              <p:nvPr/>
            </p:nvPicPr>
            <p:blipFill>
              <a:blip r:embed="rId6"/>
              <a:stretch>
                <a:fillRect/>
              </a:stretch>
            </p:blipFill>
            <p:spPr>
              <a:xfrm>
                <a:off x="2421495" y="3578687"/>
                <a:ext cx="108009" cy="108009"/>
              </a:xfrm>
              <a:custGeom>
                <a:avLst/>
                <a:gdLst>
                  <a:gd name="csX0" fmla="*/ 71 w 108009"/>
                  <a:gd name="csY0" fmla="*/ 153 h 108009"/>
                  <a:gd name="csX1" fmla="*/ 108081 w 108009"/>
                  <a:gd name="csY1" fmla="*/ 153 h 108009"/>
                  <a:gd name="csX2" fmla="*/ 108081 w 108009"/>
                  <a:gd name="csY2" fmla="*/ 108163 h 108009"/>
                  <a:gd name="csX3" fmla="*/ 71 w 108009"/>
                  <a:gd name="csY3" fmla="*/ 108163 h 108009"/>
                </a:gdLst>
                <a:ahLst/>
                <a:cxnLst>
                  <a:cxn ang="0">
                    <a:pos x="csX0" y="csY0"/>
                  </a:cxn>
                  <a:cxn ang="0">
                    <a:pos x="csX1" y="csY1"/>
                  </a:cxn>
                  <a:cxn ang="0">
                    <a:pos x="csX2" y="csY2"/>
                  </a:cxn>
                  <a:cxn ang="0">
                    <a:pos x="csX3" y="csY3"/>
                  </a:cxn>
                </a:cxnLst>
                <a:rect l="l" t="t" r="r" b="b"/>
                <a:pathLst>
                  <a:path w="108009" h="108009">
                    <a:moveTo>
                      <a:pt x="71" y="153"/>
                    </a:moveTo>
                    <a:lnTo>
                      <a:pt x="108081" y="153"/>
                    </a:lnTo>
                    <a:lnTo>
                      <a:pt x="108081" y="108163"/>
                    </a:lnTo>
                    <a:lnTo>
                      <a:pt x="71" y="108163"/>
                    </a:lnTo>
                    <a:close/>
                  </a:path>
                </a:pathLst>
              </a:custGeom>
            </p:spPr>
          </p:pic>
        </p:grpSp>
        <p:sp>
          <p:nvSpPr>
            <p:cNvPr id="84" name="Freeform: Shape 9763">
              <a:extLst>
                <a:ext uri="{FF2B5EF4-FFF2-40B4-BE49-F238E27FC236}">
                  <a16:creationId xmlns:a16="http://schemas.microsoft.com/office/drawing/2014/main" id="{4E583500-B0D9-E3A2-9E45-9560319B6B10}"/>
                </a:ext>
              </a:extLst>
            </p:cNvPr>
            <p:cNvSpPr/>
            <p:nvPr/>
          </p:nvSpPr>
          <p:spPr>
            <a:xfrm>
              <a:off x="3358940" y="4688073"/>
              <a:ext cx="666985" cy="5962"/>
            </a:xfrm>
            <a:custGeom>
              <a:avLst/>
              <a:gdLst>
                <a:gd name="csX0" fmla="*/ 0 w 782954"/>
                <a:gd name="csY0" fmla="*/ 0 h 7560"/>
                <a:gd name="csX1" fmla="*/ 782955 w 782954"/>
                <a:gd name="csY1" fmla="*/ 0 h 7560"/>
              </a:gdLst>
              <a:ahLst/>
              <a:cxnLst>
                <a:cxn ang="0">
                  <a:pos x="csX0" y="csY0"/>
                </a:cxn>
                <a:cxn ang="0">
                  <a:pos x="csX1" y="csY1"/>
                </a:cxn>
              </a:cxnLst>
              <a:rect l="l" t="t" r="r" b="b"/>
              <a:pathLst>
                <a:path w="782954" h="7560">
                  <a:moveTo>
                    <a:pt x="0" y="0"/>
                  </a:moveTo>
                  <a:lnTo>
                    <a:pt x="782955" y="0"/>
                  </a:lnTo>
                </a:path>
              </a:pathLst>
            </a:custGeom>
            <a:solidFill>
              <a:srgbClr val="000000">
                <a:alpha val="0"/>
              </a:srgbClr>
            </a:solidFill>
            <a:ln w="7560" cap="sq">
              <a:noFill/>
              <a:prstDash val="solid"/>
              <a:miter/>
            </a:ln>
          </p:spPr>
          <p:txBody>
            <a:bodyPr/>
            <a:lstStyle/>
            <a:p>
              <a:endParaRPr lang="en-US" noProof="0"/>
            </a:p>
          </p:txBody>
        </p:sp>
        <p:sp>
          <p:nvSpPr>
            <p:cNvPr id="85" name="Freeform: Shape 9764">
              <a:extLst>
                <a:ext uri="{FF2B5EF4-FFF2-40B4-BE49-F238E27FC236}">
                  <a16:creationId xmlns:a16="http://schemas.microsoft.com/office/drawing/2014/main" id="{48BFCBC3-E2A1-D8EF-54C0-38888984904B}"/>
                </a:ext>
              </a:extLst>
            </p:cNvPr>
            <p:cNvSpPr/>
            <p:nvPr/>
          </p:nvSpPr>
          <p:spPr>
            <a:xfrm>
              <a:off x="3358940" y="4688073"/>
              <a:ext cx="666985" cy="5962"/>
            </a:xfrm>
            <a:custGeom>
              <a:avLst/>
              <a:gdLst>
                <a:gd name="csX0" fmla="*/ 0 w 782954"/>
                <a:gd name="csY0" fmla="*/ 0 h 7560"/>
                <a:gd name="csX1" fmla="*/ 782955 w 782954"/>
                <a:gd name="csY1" fmla="*/ 0 h 7560"/>
              </a:gdLst>
              <a:ahLst/>
              <a:cxnLst>
                <a:cxn ang="0">
                  <a:pos x="csX0" y="csY0"/>
                </a:cxn>
                <a:cxn ang="0">
                  <a:pos x="csX1" y="csY1"/>
                </a:cxn>
              </a:cxnLst>
              <a:rect l="l" t="t" r="r" b="b"/>
              <a:pathLst>
                <a:path w="782954" h="7560">
                  <a:moveTo>
                    <a:pt x="0" y="0"/>
                  </a:moveTo>
                  <a:lnTo>
                    <a:pt x="782955" y="0"/>
                  </a:lnTo>
                </a:path>
              </a:pathLst>
            </a:custGeom>
            <a:noFill/>
            <a:ln w="7560" cap="flat">
              <a:solidFill>
                <a:srgbClr val="980000"/>
              </a:solidFill>
              <a:prstDash val="solid"/>
              <a:round/>
            </a:ln>
          </p:spPr>
          <p:txBody>
            <a:bodyPr/>
            <a:lstStyle/>
            <a:p>
              <a:endParaRPr lang="en-US" noProof="0"/>
            </a:p>
          </p:txBody>
        </p:sp>
        <p:sp>
          <p:nvSpPr>
            <p:cNvPr id="86" name="Freeform: Shape 9765">
              <a:extLst>
                <a:ext uri="{FF2B5EF4-FFF2-40B4-BE49-F238E27FC236}">
                  <a16:creationId xmlns:a16="http://schemas.microsoft.com/office/drawing/2014/main" id="{495285A2-650D-7CBB-CA27-F875DEA0FA5F}"/>
                </a:ext>
              </a:extLst>
            </p:cNvPr>
            <p:cNvSpPr/>
            <p:nvPr/>
          </p:nvSpPr>
          <p:spPr>
            <a:xfrm>
              <a:off x="3127596" y="4084767"/>
              <a:ext cx="167608" cy="96599"/>
            </a:xfrm>
            <a:custGeom>
              <a:avLst/>
              <a:gdLst>
                <a:gd name="csX0" fmla="*/ 0 w 196750"/>
                <a:gd name="csY0" fmla="*/ 122495 h 122495"/>
                <a:gd name="csX1" fmla="*/ 96520 w 196750"/>
                <a:gd name="csY1" fmla="*/ 0 h 122495"/>
                <a:gd name="csX2" fmla="*/ 196751 w 196750"/>
                <a:gd name="csY2" fmla="*/ 122495 h 122495"/>
              </a:gdLst>
              <a:ahLst/>
              <a:cxnLst>
                <a:cxn ang="0">
                  <a:pos x="csX0" y="csY0"/>
                </a:cxn>
                <a:cxn ang="0">
                  <a:pos x="csX1" y="csY1"/>
                </a:cxn>
                <a:cxn ang="0">
                  <a:pos x="csX2" y="csY2"/>
                </a:cxn>
              </a:cxnLst>
              <a:rect l="l" t="t" r="r" b="b"/>
              <a:pathLst>
                <a:path w="196750" h="122495">
                  <a:moveTo>
                    <a:pt x="0" y="122495"/>
                  </a:moveTo>
                  <a:cubicBezTo>
                    <a:pt x="16087" y="102079"/>
                    <a:pt x="63728" y="0"/>
                    <a:pt x="96520" y="0"/>
                  </a:cubicBezTo>
                  <a:cubicBezTo>
                    <a:pt x="129312" y="0"/>
                    <a:pt x="180046" y="102079"/>
                    <a:pt x="196751" y="122495"/>
                  </a:cubicBezTo>
                </a:path>
              </a:pathLst>
            </a:custGeom>
            <a:solidFill>
              <a:srgbClr val="000000">
                <a:alpha val="0"/>
              </a:srgbClr>
            </a:solidFill>
            <a:ln w="7560" cap="sq">
              <a:noFill/>
              <a:prstDash val="solid"/>
              <a:miter/>
            </a:ln>
          </p:spPr>
          <p:txBody>
            <a:bodyPr/>
            <a:lstStyle/>
            <a:p>
              <a:endParaRPr lang="en-US" noProof="0"/>
            </a:p>
          </p:txBody>
        </p:sp>
        <p:sp>
          <p:nvSpPr>
            <p:cNvPr id="87" name="Freeform: Shape 9766">
              <a:extLst>
                <a:ext uri="{FF2B5EF4-FFF2-40B4-BE49-F238E27FC236}">
                  <a16:creationId xmlns:a16="http://schemas.microsoft.com/office/drawing/2014/main" id="{F287E421-3644-C0C7-6853-CB23652251EE}"/>
                </a:ext>
              </a:extLst>
            </p:cNvPr>
            <p:cNvSpPr/>
            <p:nvPr/>
          </p:nvSpPr>
          <p:spPr>
            <a:xfrm>
              <a:off x="3139383" y="4084767"/>
              <a:ext cx="143628" cy="79566"/>
            </a:xfrm>
            <a:custGeom>
              <a:avLst/>
              <a:gdLst>
                <a:gd name="csX0" fmla="*/ 0 w 168601"/>
                <a:gd name="csY0" fmla="*/ 100589 h 100896"/>
                <a:gd name="csX1" fmla="*/ 3419 w 168601"/>
                <a:gd name="csY1" fmla="*/ 94743 h 100896"/>
                <a:gd name="csX2" fmla="*/ 28158 w 168601"/>
                <a:gd name="csY2" fmla="*/ 53592 h 100896"/>
                <a:gd name="csX3" fmla="*/ 82683 w 168601"/>
                <a:gd name="csY3" fmla="*/ 0 h 100896"/>
                <a:gd name="csX4" fmla="*/ 138831 w 168601"/>
                <a:gd name="csY4" fmla="*/ 53592 h 100896"/>
                <a:gd name="csX5" fmla="*/ 164816 w 168601"/>
                <a:gd name="csY5" fmla="*/ 94743 h 100896"/>
                <a:gd name="csX6" fmla="*/ 168601 w 168601"/>
                <a:gd name="csY6" fmla="*/ 100896 h 10089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68601" h="100896">
                  <a:moveTo>
                    <a:pt x="0" y="100589"/>
                  </a:moveTo>
                  <a:lnTo>
                    <a:pt x="3419" y="94743"/>
                  </a:lnTo>
                  <a:cubicBezTo>
                    <a:pt x="10660" y="82302"/>
                    <a:pt x="19148" y="67628"/>
                    <a:pt x="28158" y="53592"/>
                  </a:cubicBezTo>
                  <a:cubicBezTo>
                    <a:pt x="46179" y="25520"/>
                    <a:pt x="66287" y="0"/>
                    <a:pt x="82683" y="0"/>
                  </a:cubicBezTo>
                  <a:cubicBezTo>
                    <a:pt x="99079" y="0"/>
                    <a:pt x="119960" y="25520"/>
                    <a:pt x="138831" y="53592"/>
                  </a:cubicBezTo>
                  <a:cubicBezTo>
                    <a:pt x="148266" y="67628"/>
                    <a:pt x="157198" y="82302"/>
                    <a:pt x="164816" y="94743"/>
                  </a:cubicBezTo>
                  <a:lnTo>
                    <a:pt x="168601" y="100896"/>
                  </a:lnTo>
                </a:path>
              </a:pathLst>
            </a:custGeom>
            <a:noFill/>
            <a:ln w="7560" cap="flat">
              <a:solidFill>
                <a:srgbClr val="BF9000"/>
              </a:solidFill>
              <a:prstDash val="solid"/>
              <a:round/>
            </a:ln>
          </p:spPr>
          <p:txBody>
            <a:bodyPr/>
            <a:lstStyle/>
            <a:p>
              <a:endParaRPr lang="en-US" noProof="0"/>
            </a:p>
          </p:txBody>
        </p:sp>
        <p:sp>
          <p:nvSpPr>
            <p:cNvPr id="88" name="Freeform: Shape 9767">
              <a:extLst>
                <a:ext uri="{FF2B5EF4-FFF2-40B4-BE49-F238E27FC236}">
                  <a16:creationId xmlns:a16="http://schemas.microsoft.com/office/drawing/2014/main" id="{ADB54FDF-FD95-5FCB-3D3E-F6A8B958CEC5}"/>
                </a:ext>
              </a:extLst>
            </p:cNvPr>
            <p:cNvSpPr/>
            <p:nvPr/>
          </p:nvSpPr>
          <p:spPr>
            <a:xfrm>
              <a:off x="3132625" y="4154842"/>
              <a:ext cx="16751" cy="19155"/>
            </a:xfrm>
            <a:custGeom>
              <a:avLst/>
              <a:gdLst>
                <a:gd name="csX0" fmla="*/ 7935 w 19663"/>
                <a:gd name="csY0" fmla="*/ 11729 h 24290"/>
                <a:gd name="csX1" fmla="*/ 5287 w 19663"/>
                <a:gd name="csY1" fmla="*/ 0 h 24290"/>
                <a:gd name="csX2" fmla="*/ 0 w 19663"/>
                <a:gd name="csY2" fmla="*/ 24291 h 24290"/>
                <a:gd name="csX3" fmla="*/ 19664 w 19663"/>
                <a:gd name="csY3" fmla="*/ 9081 h 24290"/>
              </a:gdLst>
              <a:ahLst/>
              <a:cxnLst>
                <a:cxn ang="0">
                  <a:pos x="csX0" y="csY0"/>
                </a:cxn>
                <a:cxn ang="0">
                  <a:pos x="csX1" y="csY1"/>
                </a:cxn>
                <a:cxn ang="0">
                  <a:pos x="csX2" y="csY2"/>
                </a:cxn>
                <a:cxn ang="0">
                  <a:pos x="csX3" y="csY3"/>
                </a:cxn>
              </a:cxnLst>
              <a:rect l="l" t="t" r="r" b="b"/>
              <a:pathLst>
                <a:path w="19663" h="24290">
                  <a:moveTo>
                    <a:pt x="7935" y="11729"/>
                  </a:moveTo>
                  <a:lnTo>
                    <a:pt x="5287" y="0"/>
                  </a:lnTo>
                  <a:lnTo>
                    <a:pt x="0" y="24291"/>
                  </a:lnTo>
                  <a:lnTo>
                    <a:pt x="19664" y="9081"/>
                  </a:lnTo>
                  <a:close/>
                </a:path>
              </a:pathLst>
            </a:custGeom>
            <a:solidFill>
              <a:srgbClr val="BF9000"/>
            </a:solidFill>
            <a:ln w="7560" cap="flat">
              <a:solidFill>
                <a:srgbClr val="BF9000"/>
              </a:solidFill>
              <a:prstDash val="solid"/>
              <a:miter/>
            </a:ln>
          </p:spPr>
          <p:txBody>
            <a:bodyPr/>
            <a:lstStyle/>
            <a:p>
              <a:endParaRPr lang="en-US" noProof="0"/>
            </a:p>
          </p:txBody>
        </p:sp>
        <p:sp>
          <p:nvSpPr>
            <p:cNvPr id="89" name="Freeform: Shape 9768">
              <a:extLst>
                <a:ext uri="{FF2B5EF4-FFF2-40B4-BE49-F238E27FC236}">
                  <a16:creationId xmlns:a16="http://schemas.microsoft.com/office/drawing/2014/main" id="{32555427-8A5D-1563-2851-8C442A6816A4}"/>
                </a:ext>
              </a:extLst>
            </p:cNvPr>
            <p:cNvSpPr/>
            <p:nvPr/>
          </p:nvSpPr>
          <p:spPr>
            <a:xfrm>
              <a:off x="3272974" y="4155041"/>
              <a:ext cx="17029" cy="19060"/>
            </a:xfrm>
            <a:custGeom>
              <a:avLst/>
              <a:gdLst>
                <a:gd name="csX0" fmla="*/ 11784 w 19990"/>
                <a:gd name="csY0" fmla="*/ 11784 h 24169"/>
                <a:gd name="csX1" fmla="*/ 0 w 19990"/>
                <a:gd name="csY1" fmla="*/ 9393 h 24169"/>
                <a:gd name="csX2" fmla="*/ 19991 w 19990"/>
                <a:gd name="csY2" fmla="*/ 24169 h 24169"/>
                <a:gd name="csX3" fmla="*/ 14175 w 19990"/>
                <a:gd name="csY3" fmla="*/ 0 h 24169"/>
              </a:gdLst>
              <a:ahLst/>
              <a:cxnLst>
                <a:cxn ang="0">
                  <a:pos x="csX0" y="csY0"/>
                </a:cxn>
                <a:cxn ang="0">
                  <a:pos x="csX1" y="csY1"/>
                </a:cxn>
                <a:cxn ang="0">
                  <a:pos x="csX2" y="csY2"/>
                </a:cxn>
                <a:cxn ang="0">
                  <a:pos x="csX3" y="csY3"/>
                </a:cxn>
              </a:cxnLst>
              <a:rect l="l" t="t" r="r" b="b"/>
              <a:pathLst>
                <a:path w="19990" h="24169">
                  <a:moveTo>
                    <a:pt x="11784" y="11784"/>
                  </a:moveTo>
                  <a:lnTo>
                    <a:pt x="0" y="9393"/>
                  </a:lnTo>
                  <a:lnTo>
                    <a:pt x="19991" y="24169"/>
                  </a:lnTo>
                  <a:lnTo>
                    <a:pt x="14175" y="0"/>
                  </a:lnTo>
                  <a:close/>
                </a:path>
              </a:pathLst>
            </a:custGeom>
            <a:solidFill>
              <a:srgbClr val="BF9000"/>
            </a:solidFill>
            <a:ln w="7560" cap="flat">
              <a:solidFill>
                <a:srgbClr val="BF9000"/>
              </a:solidFill>
              <a:prstDash val="solid"/>
              <a:miter/>
            </a:ln>
          </p:spPr>
          <p:txBody>
            <a:bodyPr/>
            <a:lstStyle/>
            <a:p>
              <a:endParaRPr lang="en-US" noProof="0"/>
            </a:p>
          </p:txBody>
        </p:sp>
      </p:grpSp>
      <p:grpSp>
        <p:nvGrpSpPr>
          <p:cNvPr id="130" name="Group 129">
            <a:extLst>
              <a:ext uri="{FF2B5EF4-FFF2-40B4-BE49-F238E27FC236}">
                <a16:creationId xmlns:a16="http://schemas.microsoft.com/office/drawing/2014/main" id="{A7643F08-B77A-AA04-6AA9-3A3E809207D3}"/>
              </a:ext>
            </a:extLst>
          </p:cNvPr>
          <p:cNvGrpSpPr/>
          <p:nvPr/>
        </p:nvGrpSpPr>
        <p:grpSpPr>
          <a:xfrm>
            <a:off x="7498080" y="3928267"/>
            <a:ext cx="3236620" cy="1364848"/>
            <a:chOff x="5753324" y="2911574"/>
            <a:chExt cx="3236620" cy="1364848"/>
          </a:xfrm>
        </p:grpSpPr>
        <p:sp>
          <p:nvSpPr>
            <p:cNvPr id="131" name="Freeform: Shape 9810">
              <a:extLst>
                <a:ext uri="{FF2B5EF4-FFF2-40B4-BE49-F238E27FC236}">
                  <a16:creationId xmlns:a16="http://schemas.microsoft.com/office/drawing/2014/main" id="{3ADEC2EE-A658-3695-2B07-3E087D213A7D}"/>
                </a:ext>
              </a:extLst>
            </p:cNvPr>
            <p:cNvSpPr/>
            <p:nvPr/>
          </p:nvSpPr>
          <p:spPr>
            <a:xfrm>
              <a:off x="8609186" y="2911574"/>
              <a:ext cx="380758" cy="1316931"/>
            </a:xfrm>
            <a:custGeom>
              <a:avLst/>
              <a:gdLst>
                <a:gd name="csX0" fmla="*/ 0 w 446960"/>
                <a:gd name="csY0" fmla="*/ 0 h 1669970"/>
                <a:gd name="csX1" fmla="*/ 446961 w 446960"/>
                <a:gd name="csY1" fmla="*/ 0 h 1669970"/>
                <a:gd name="csX2" fmla="*/ 446961 w 446960"/>
                <a:gd name="csY2" fmla="*/ 1669971 h 1669970"/>
                <a:gd name="csX3" fmla="*/ 0 w 446960"/>
                <a:gd name="csY3" fmla="*/ 1669971 h 1669970"/>
              </a:gdLst>
              <a:ahLst/>
              <a:cxnLst>
                <a:cxn ang="0">
                  <a:pos x="csX0" y="csY0"/>
                </a:cxn>
                <a:cxn ang="0">
                  <a:pos x="csX1" y="csY1"/>
                </a:cxn>
                <a:cxn ang="0">
                  <a:pos x="csX2" y="csY2"/>
                </a:cxn>
                <a:cxn ang="0">
                  <a:pos x="csX3" y="csY3"/>
                </a:cxn>
              </a:cxnLst>
              <a:rect l="l" t="t" r="r" b="b"/>
              <a:pathLst>
                <a:path w="446960" h="1669970">
                  <a:moveTo>
                    <a:pt x="0" y="0"/>
                  </a:moveTo>
                  <a:lnTo>
                    <a:pt x="446961" y="0"/>
                  </a:lnTo>
                  <a:lnTo>
                    <a:pt x="446961" y="1669971"/>
                  </a:lnTo>
                  <a:lnTo>
                    <a:pt x="0" y="1669971"/>
                  </a:lnTo>
                  <a:close/>
                </a:path>
              </a:pathLst>
            </a:custGeom>
            <a:solidFill>
              <a:srgbClr val="000000">
                <a:alpha val="0"/>
              </a:srgbClr>
            </a:solidFill>
            <a:ln w="7560" cap="sq">
              <a:noFill/>
              <a:prstDash val="solid"/>
              <a:miter/>
            </a:ln>
          </p:spPr>
          <p:txBody>
            <a:bodyPr/>
            <a:lstStyle/>
            <a:p>
              <a:endParaRPr lang="en-US" noProof="0"/>
            </a:p>
          </p:txBody>
        </p:sp>
        <p:sp>
          <p:nvSpPr>
            <p:cNvPr id="132" name="Freeform: Shape 9811">
              <a:extLst>
                <a:ext uri="{FF2B5EF4-FFF2-40B4-BE49-F238E27FC236}">
                  <a16:creationId xmlns:a16="http://schemas.microsoft.com/office/drawing/2014/main" id="{F252F3E7-71BA-2BE9-4CDC-52D20D4A1FE1}"/>
                </a:ext>
              </a:extLst>
            </p:cNvPr>
            <p:cNvSpPr/>
            <p:nvPr/>
          </p:nvSpPr>
          <p:spPr>
            <a:xfrm>
              <a:off x="8609186" y="2911574"/>
              <a:ext cx="380758" cy="1316931"/>
            </a:xfrm>
            <a:custGeom>
              <a:avLst/>
              <a:gdLst>
                <a:gd name="csX0" fmla="*/ 0 w 446960"/>
                <a:gd name="csY0" fmla="*/ 0 h 1669970"/>
                <a:gd name="csX1" fmla="*/ 446961 w 446960"/>
                <a:gd name="csY1" fmla="*/ 0 h 1669970"/>
                <a:gd name="csX2" fmla="*/ 446961 w 446960"/>
                <a:gd name="csY2" fmla="*/ 1669971 h 1669970"/>
                <a:gd name="csX3" fmla="*/ 0 w 446960"/>
                <a:gd name="csY3" fmla="*/ 1669971 h 1669970"/>
              </a:gdLst>
              <a:ahLst/>
              <a:cxnLst>
                <a:cxn ang="0">
                  <a:pos x="csX0" y="csY0"/>
                </a:cxn>
                <a:cxn ang="0">
                  <a:pos x="csX1" y="csY1"/>
                </a:cxn>
                <a:cxn ang="0">
                  <a:pos x="csX2" y="csY2"/>
                </a:cxn>
                <a:cxn ang="0">
                  <a:pos x="csX3" y="csY3"/>
                </a:cxn>
              </a:cxnLst>
              <a:rect l="l" t="t" r="r" b="b"/>
              <a:pathLst>
                <a:path w="446960" h="1669970">
                  <a:moveTo>
                    <a:pt x="0" y="0"/>
                  </a:moveTo>
                  <a:lnTo>
                    <a:pt x="446961" y="0"/>
                  </a:lnTo>
                  <a:lnTo>
                    <a:pt x="446961" y="1669971"/>
                  </a:lnTo>
                  <a:lnTo>
                    <a:pt x="0" y="1669971"/>
                  </a:lnTo>
                  <a:close/>
                </a:path>
              </a:pathLst>
            </a:custGeom>
            <a:noFill/>
            <a:ln w="7560" cap="flat">
              <a:solidFill>
                <a:srgbClr val="000000"/>
              </a:solidFill>
              <a:prstDash val="dash"/>
              <a:round/>
            </a:ln>
          </p:spPr>
          <p:txBody>
            <a:bodyPr/>
            <a:lstStyle/>
            <a:p>
              <a:endParaRPr lang="en-US" noProof="0"/>
            </a:p>
          </p:txBody>
        </p:sp>
        <p:sp>
          <p:nvSpPr>
            <p:cNvPr id="133" name="Freeform: Shape 9812">
              <a:extLst>
                <a:ext uri="{FF2B5EF4-FFF2-40B4-BE49-F238E27FC236}">
                  <a16:creationId xmlns:a16="http://schemas.microsoft.com/office/drawing/2014/main" id="{7CA5F2E1-5C5B-FA2F-0E3E-8B2E68F91089}"/>
                </a:ext>
              </a:extLst>
            </p:cNvPr>
            <p:cNvSpPr/>
            <p:nvPr/>
          </p:nvSpPr>
          <p:spPr>
            <a:xfrm>
              <a:off x="5753324" y="2911574"/>
              <a:ext cx="551358" cy="1316931"/>
            </a:xfrm>
            <a:custGeom>
              <a:avLst/>
              <a:gdLst>
                <a:gd name="csX0" fmla="*/ 0 w 647223"/>
                <a:gd name="csY0" fmla="*/ 0 h 1669970"/>
                <a:gd name="csX1" fmla="*/ 647224 w 647223"/>
                <a:gd name="csY1" fmla="*/ 0 h 1669970"/>
                <a:gd name="csX2" fmla="*/ 647224 w 647223"/>
                <a:gd name="csY2" fmla="*/ 1669971 h 1669970"/>
                <a:gd name="csX3" fmla="*/ 0 w 647223"/>
                <a:gd name="csY3" fmla="*/ 1669971 h 1669970"/>
              </a:gdLst>
              <a:ahLst/>
              <a:cxnLst>
                <a:cxn ang="0">
                  <a:pos x="csX0" y="csY0"/>
                </a:cxn>
                <a:cxn ang="0">
                  <a:pos x="csX1" y="csY1"/>
                </a:cxn>
                <a:cxn ang="0">
                  <a:pos x="csX2" y="csY2"/>
                </a:cxn>
                <a:cxn ang="0">
                  <a:pos x="csX3" y="csY3"/>
                </a:cxn>
              </a:cxnLst>
              <a:rect l="l" t="t" r="r" b="b"/>
              <a:pathLst>
                <a:path w="647223" h="1669970">
                  <a:moveTo>
                    <a:pt x="0" y="0"/>
                  </a:moveTo>
                  <a:lnTo>
                    <a:pt x="647224" y="0"/>
                  </a:lnTo>
                  <a:lnTo>
                    <a:pt x="647224" y="1669971"/>
                  </a:lnTo>
                  <a:lnTo>
                    <a:pt x="0" y="1669971"/>
                  </a:lnTo>
                  <a:close/>
                </a:path>
              </a:pathLst>
            </a:custGeom>
            <a:solidFill>
              <a:srgbClr val="000000">
                <a:alpha val="0"/>
              </a:srgbClr>
            </a:solidFill>
            <a:ln w="7560" cap="sq">
              <a:noFill/>
              <a:prstDash val="solid"/>
              <a:miter/>
            </a:ln>
          </p:spPr>
          <p:txBody>
            <a:bodyPr/>
            <a:lstStyle/>
            <a:p>
              <a:endParaRPr lang="en-US" noProof="0"/>
            </a:p>
          </p:txBody>
        </p:sp>
        <p:sp>
          <p:nvSpPr>
            <p:cNvPr id="134" name="Freeform: Shape 9813">
              <a:extLst>
                <a:ext uri="{FF2B5EF4-FFF2-40B4-BE49-F238E27FC236}">
                  <a16:creationId xmlns:a16="http://schemas.microsoft.com/office/drawing/2014/main" id="{89152E78-B248-6D35-F417-C981178E6B00}"/>
                </a:ext>
              </a:extLst>
            </p:cNvPr>
            <p:cNvSpPr/>
            <p:nvPr/>
          </p:nvSpPr>
          <p:spPr>
            <a:xfrm>
              <a:off x="5753324" y="2911574"/>
              <a:ext cx="551358" cy="1316931"/>
            </a:xfrm>
            <a:custGeom>
              <a:avLst/>
              <a:gdLst>
                <a:gd name="csX0" fmla="*/ 0 w 647223"/>
                <a:gd name="csY0" fmla="*/ 0 h 1669970"/>
                <a:gd name="csX1" fmla="*/ 647224 w 647223"/>
                <a:gd name="csY1" fmla="*/ 0 h 1669970"/>
                <a:gd name="csX2" fmla="*/ 647224 w 647223"/>
                <a:gd name="csY2" fmla="*/ 1669971 h 1669970"/>
                <a:gd name="csX3" fmla="*/ 0 w 647223"/>
                <a:gd name="csY3" fmla="*/ 1669971 h 1669970"/>
              </a:gdLst>
              <a:ahLst/>
              <a:cxnLst>
                <a:cxn ang="0">
                  <a:pos x="csX0" y="csY0"/>
                </a:cxn>
                <a:cxn ang="0">
                  <a:pos x="csX1" y="csY1"/>
                </a:cxn>
                <a:cxn ang="0">
                  <a:pos x="csX2" y="csY2"/>
                </a:cxn>
                <a:cxn ang="0">
                  <a:pos x="csX3" y="csY3"/>
                </a:cxn>
              </a:cxnLst>
              <a:rect l="l" t="t" r="r" b="b"/>
              <a:pathLst>
                <a:path w="647223" h="1669970">
                  <a:moveTo>
                    <a:pt x="0" y="0"/>
                  </a:moveTo>
                  <a:lnTo>
                    <a:pt x="647224" y="0"/>
                  </a:lnTo>
                  <a:lnTo>
                    <a:pt x="647224" y="1669971"/>
                  </a:lnTo>
                  <a:lnTo>
                    <a:pt x="0" y="1669971"/>
                  </a:lnTo>
                  <a:close/>
                </a:path>
              </a:pathLst>
            </a:custGeom>
            <a:noFill/>
            <a:ln w="7560" cap="flat">
              <a:solidFill>
                <a:srgbClr val="000000"/>
              </a:solidFill>
              <a:prstDash val="dash"/>
              <a:round/>
            </a:ln>
          </p:spPr>
          <p:txBody>
            <a:bodyPr/>
            <a:lstStyle/>
            <a:p>
              <a:endParaRPr lang="en-US" noProof="0"/>
            </a:p>
          </p:txBody>
        </p:sp>
        <p:sp>
          <p:nvSpPr>
            <p:cNvPr id="135" name="Freeform: Shape 9814">
              <a:extLst>
                <a:ext uri="{FF2B5EF4-FFF2-40B4-BE49-F238E27FC236}">
                  <a16:creationId xmlns:a16="http://schemas.microsoft.com/office/drawing/2014/main" id="{EA215A88-CCDD-EB1D-5F0D-7913AA4D904F}"/>
                </a:ext>
              </a:extLst>
            </p:cNvPr>
            <p:cNvSpPr/>
            <p:nvPr/>
          </p:nvSpPr>
          <p:spPr>
            <a:xfrm>
              <a:off x="6480170" y="2911574"/>
              <a:ext cx="349924" cy="1316931"/>
            </a:xfrm>
            <a:custGeom>
              <a:avLst/>
              <a:gdLst>
                <a:gd name="csX0" fmla="*/ 0 w 410765"/>
                <a:gd name="csY0" fmla="*/ 0 h 1669970"/>
                <a:gd name="csX1" fmla="*/ 410765 w 410765"/>
                <a:gd name="csY1" fmla="*/ 0 h 1669970"/>
                <a:gd name="csX2" fmla="*/ 410765 w 410765"/>
                <a:gd name="csY2" fmla="*/ 1669971 h 1669970"/>
                <a:gd name="csX3" fmla="*/ 0 w 410765"/>
                <a:gd name="csY3" fmla="*/ 1669971 h 1669970"/>
              </a:gdLst>
              <a:ahLst/>
              <a:cxnLst>
                <a:cxn ang="0">
                  <a:pos x="csX0" y="csY0"/>
                </a:cxn>
                <a:cxn ang="0">
                  <a:pos x="csX1" y="csY1"/>
                </a:cxn>
                <a:cxn ang="0">
                  <a:pos x="csX2" y="csY2"/>
                </a:cxn>
                <a:cxn ang="0">
                  <a:pos x="csX3" y="csY3"/>
                </a:cxn>
              </a:cxnLst>
              <a:rect l="l" t="t" r="r" b="b"/>
              <a:pathLst>
                <a:path w="410765" h="1669970">
                  <a:moveTo>
                    <a:pt x="0" y="0"/>
                  </a:moveTo>
                  <a:lnTo>
                    <a:pt x="410765" y="0"/>
                  </a:lnTo>
                  <a:lnTo>
                    <a:pt x="410765" y="1669971"/>
                  </a:lnTo>
                  <a:lnTo>
                    <a:pt x="0" y="1669971"/>
                  </a:lnTo>
                  <a:close/>
                </a:path>
              </a:pathLst>
            </a:custGeom>
            <a:solidFill>
              <a:srgbClr val="000000">
                <a:alpha val="0"/>
              </a:srgbClr>
            </a:solidFill>
            <a:ln w="7560" cap="sq">
              <a:noFill/>
              <a:prstDash val="solid"/>
              <a:miter/>
            </a:ln>
          </p:spPr>
          <p:txBody>
            <a:bodyPr/>
            <a:lstStyle/>
            <a:p>
              <a:endParaRPr lang="en-US" noProof="0"/>
            </a:p>
          </p:txBody>
        </p:sp>
        <p:sp>
          <p:nvSpPr>
            <p:cNvPr id="136" name="Freeform: Shape 9815">
              <a:extLst>
                <a:ext uri="{FF2B5EF4-FFF2-40B4-BE49-F238E27FC236}">
                  <a16:creationId xmlns:a16="http://schemas.microsoft.com/office/drawing/2014/main" id="{5A7EA747-9685-84BE-05E7-1F98056B49E0}"/>
                </a:ext>
              </a:extLst>
            </p:cNvPr>
            <p:cNvSpPr/>
            <p:nvPr/>
          </p:nvSpPr>
          <p:spPr>
            <a:xfrm>
              <a:off x="6480170" y="2911574"/>
              <a:ext cx="349924" cy="1316931"/>
            </a:xfrm>
            <a:custGeom>
              <a:avLst/>
              <a:gdLst>
                <a:gd name="csX0" fmla="*/ 0 w 410765"/>
                <a:gd name="csY0" fmla="*/ 0 h 1669970"/>
                <a:gd name="csX1" fmla="*/ 410765 w 410765"/>
                <a:gd name="csY1" fmla="*/ 0 h 1669970"/>
                <a:gd name="csX2" fmla="*/ 410765 w 410765"/>
                <a:gd name="csY2" fmla="*/ 1669971 h 1669970"/>
                <a:gd name="csX3" fmla="*/ 0 w 410765"/>
                <a:gd name="csY3" fmla="*/ 1669971 h 1669970"/>
              </a:gdLst>
              <a:ahLst/>
              <a:cxnLst>
                <a:cxn ang="0">
                  <a:pos x="csX0" y="csY0"/>
                </a:cxn>
                <a:cxn ang="0">
                  <a:pos x="csX1" y="csY1"/>
                </a:cxn>
                <a:cxn ang="0">
                  <a:pos x="csX2" y="csY2"/>
                </a:cxn>
                <a:cxn ang="0">
                  <a:pos x="csX3" y="csY3"/>
                </a:cxn>
              </a:cxnLst>
              <a:rect l="l" t="t" r="r" b="b"/>
              <a:pathLst>
                <a:path w="410765" h="1669970">
                  <a:moveTo>
                    <a:pt x="0" y="0"/>
                  </a:moveTo>
                  <a:lnTo>
                    <a:pt x="410765" y="0"/>
                  </a:lnTo>
                  <a:lnTo>
                    <a:pt x="410765" y="1669971"/>
                  </a:lnTo>
                  <a:lnTo>
                    <a:pt x="0" y="1669971"/>
                  </a:lnTo>
                  <a:close/>
                </a:path>
              </a:pathLst>
            </a:custGeom>
            <a:noFill/>
            <a:ln w="7560" cap="flat">
              <a:solidFill>
                <a:srgbClr val="000000"/>
              </a:solidFill>
              <a:prstDash val="dash"/>
              <a:round/>
            </a:ln>
          </p:spPr>
          <p:txBody>
            <a:bodyPr/>
            <a:lstStyle/>
            <a:p>
              <a:endParaRPr lang="en-US" noProof="0"/>
            </a:p>
          </p:txBody>
        </p:sp>
        <p:sp>
          <p:nvSpPr>
            <p:cNvPr id="137" name="Freeform: Shape 9816">
              <a:extLst>
                <a:ext uri="{FF2B5EF4-FFF2-40B4-BE49-F238E27FC236}">
                  <a16:creationId xmlns:a16="http://schemas.microsoft.com/office/drawing/2014/main" id="{7AD4F551-74AB-1E94-9333-051ED17A597D}"/>
                </a:ext>
              </a:extLst>
            </p:cNvPr>
            <p:cNvSpPr/>
            <p:nvPr/>
          </p:nvSpPr>
          <p:spPr>
            <a:xfrm>
              <a:off x="8614424" y="3376357"/>
              <a:ext cx="349924" cy="323927"/>
            </a:xfrm>
            <a:custGeom>
              <a:avLst/>
              <a:gdLst>
                <a:gd name="csX0" fmla="*/ 0 w 410765"/>
                <a:gd name="csY0" fmla="*/ 205383 h 410765"/>
                <a:gd name="csX1" fmla="*/ 205383 w 410765"/>
                <a:gd name="csY1" fmla="*/ 0 h 410765"/>
                <a:gd name="csX2" fmla="*/ 350610 w 410765"/>
                <a:gd name="csY2" fmla="*/ 60155 h 410765"/>
                <a:gd name="csX3" fmla="*/ 410765 w 410765"/>
                <a:gd name="csY3" fmla="*/ 205383 h 410765"/>
                <a:gd name="csX4" fmla="*/ 205383 w 410765"/>
                <a:gd name="csY4" fmla="*/ 410766 h 410765"/>
                <a:gd name="csX5" fmla="*/ 0 w 410765"/>
                <a:gd name="csY5" fmla="*/ 205383 h 410765"/>
              </a:gdLst>
              <a:ahLst/>
              <a:cxnLst>
                <a:cxn ang="0">
                  <a:pos x="csX0" y="csY0"/>
                </a:cxn>
                <a:cxn ang="0">
                  <a:pos x="csX1" y="csY1"/>
                </a:cxn>
                <a:cxn ang="0">
                  <a:pos x="csX2" y="csY2"/>
                </a:cxn>
                <a:cxn ang="0">
                  <a:pos x="csX3" y="csY3"/>
                </a:cxn>
                <a:cxn ang="0">
                  <a:pos x="csX4" y="csY4"/>
                </a:cxn>
                <a:cxn ang="0">
                  <a:pos x="csX5" y="csY5"/>
                </a:cxn>
              </a:cxnLst>
              <a:rect l="l" t="t" r="r" b="b"/>
              <a:pathLst>
                <a:path w="410765" h="410765">
                  <a:moveTo>
                    <a:pt x="0" y="205383"/>
                  </a:moveTo>
                  <a:cubicBezTo>
                    <a:pt x="0" y="91953"/>
                    <a:pt x="91953" y="0"/>
                    <a:pt x="205383" y="0"/>
                  </a:cubicBezTo>
                  <a:cubicBezTo>
                    <a:pt x="259854" y="0"/>
                    <a:pt x="312094" y="21638"/>
                    <a:pt x="350610" y="60155"/>
                  </a:cubicBezTo>
                  <a:cubicBezTo>
                    <a:pt x="389127" y="98672"/>
                    <a:pt x="410765" y="150912"/>
                    <a:pt x="410765" y="205383"/>
                  </a:cubicBezTo>
                  <a:cubicBezTo>
                    <a:pt x="410765" y="318813"/>
                    <a:pt x="318813" y="410766"/>
                    <a:pt x="205383" y="410766"/>
                  </a:cubicBezTo>
                  <a:cubicBezTo>
                    <a:pt x="91953" y="410766"/>
                    <a:pt x="0" y="318813"/>
                    <a:pt x="0" y="205383"/>
                  </a:cubicBezTo>
                  <a:close/>
                </a:path>
              </a:pathLst>
            </a:custGeom>
            <a:solidFill>
              <a:srgbClr val="CFE2F3"/>
            </a:solidFill>
            <a:ln w="7560" cap="sq">
              <a:noFill/>
              <a:prstDash val="solid"/>
              <a:miter/>
            </a:ln>
          </p:spPr>
          <p:txBody>
            <a:bodyPr/>
            <a:lstStyle/>
            <a:p>
              <a:endParaRPr lang="en-US" noProof="0"/>
            </a:p>
          </p:txBody>
        </p:sp>
        <p:sp>
          <p:nvSpPr>
            <p:cNvPr id="138" name="Freeform: Shape 9817">
              <a:extLst>
                <a:ext uri="{FF2B5EF4-FFF2-40B4-BE49-F238E27FC236}">
                  <a16:creationId xmlns:a16="http://schemas.microsoft.com/office/drawing/2014/main" id="{21B4183E-6370-8069-56F5-8AD4EE378B7C}"/>
                </a:ext>
              </a:extLst>
            </p:cNvPr>
            <p:cNvSpPr/>
            <p:nvPr/>
          </p:nvSpPr>
          <p:spPr>
            <a:xfrm>
              <a:off x="8614424" y="3376357"/>
              <a:ext cx="349924" cy="323927"/>
            </a:xfrm>
            <a:custGeom>
              <a:avLst/>
              <a:gdLst>
                <a:gd name="csX0" fmla="*/ 0 w 410765"/>
                <a:gd name="csY0" fmla="*/ 205383 h 410765"/>
                <a:gd name="csX1" fmla="*/ 205383 w 410765"/>
                <a:gd name="csY1" fmla="*/ 0 h 410765"/>
                <a:gd name="csX2" fmla="*/ 350610 w 410765"/>
                <a:gd name="csY2" fmla="*/ 60155 h 410765"/>
                <a:gd name="csX3" fmla="*/ 410765 w 410765"/>
                <a:gd name="csY3" fmla="*/ 205383 h 410765"/>
                <a:gd name="csX4" fmla="*/ 205383 w 410765"/>
                <a:gd name="csY4" fmla="*/ 410766 h 410765"/>
                <a:gd name="csX5" fmla="*/ 0 w 410765"/>
                <a:gd name="csY5" fmla="*/ 205383 h 410765"/>
              </a:gdLst>
              <a:ahLst/>
              <a:cxnLst>
                <a:cxn ang="0">
                  <a:pos x="csX0" y="csY0"/>
                </a:cxn>
                <a:cxn ang="0">
                  <a:pos x="csX1" y="csY1"/>
                </a:cxn>
                <a:cxn ang="0">
                  <a:pos x="csX2" y="csY2"/>
                </a:cxn>
                <a:cxn ang="0">
                  <a:pos x="csX3" y="csY3"/>
                </a:cxn>
                <a:cxn ang="0">
                  <a:pos x="csX4" y="csY4"/>
                </a:cxn>
                <a:cxn ang="0">
                  <a:pos x="csX5" y="csY5"/>
                </a:cxn>
              </a:cxnLst>
              <a:rect l="l" t="t" r="r" b="b"/>
              <a:pathLst>
                <a:path w="410765" h="410765">
                  <a:moveTo>
                    <a:pt x="0" y="205383"/>
                  </a:moveTo>
                  <a:cubicBezTo>
                    <a:pt x="0" y="91953"/>
                    <a:pt x="91953" y="0"/>
                    <a:pt x="205383" y="0"/>
                  </a:cubicBezTo>
                  <a:cubicBezTo>
                    <a:pt x="259854" y="0"/>
                    <a:pt x="312094" y="21638"/>
                    <a:pt x="350610" y="60155"/>
                  </a:cubicBezTo>
                  <a:cubicBezTo>
                    <a:pt x="389127" y="98672"/>
                    <a:pt x="410765" y="150912"/>
                    <a:pt x="410765" y="205383"/>
                  </a:cubicBezTo>
                  <a:cubicBezTo>
                    <a:pt x="410765" y="318813"/>
                    <a:pt x="318813" y="410766"/>
                    <a:pt x="205383" y="410766"/>
                  </a:cubicBezTo>
                  <a:cubicBezTo>
                    <a:pt x="91953" y="410766"/>
                    <a:pt x="0" y="318813"/>
                    <a:pt x="0" y="205383"/>
                  </a:cubicBezTo>
                  <a:close/>
                </a:path>
              </a:pathLst>
            </a:custGeom>
            <a:noFill/>
            <a:ln w="7560" cap="flat">
              <a:solidFill>
                <a:srgbClr val="000000"/>
              </a:solidFill>
              <a:prstDash val="solid"/>
              <a:round/>
            </a:ln>
          </p:spPr>
          <p:txBody>
            <a:bodyPr/>
            <a:lstStyle/>
            <a:p>
              <a:endParaRPr lang="en-US" noProof="0"/>
            </a:p>
          </p:txBody>
        </p:sp>
        <p:sp>
          <p:nvSpPr>
            <p:cNvPr id="139" name="Freeform: Shape 9818">
              <a:extLst>
                <a:ext uri="{FF2B5EF4-FFF2-40B4-BE49-F238E27FC236}">
                  <a16:creationId xmlns:a16="http://schemas.microsoft.com/office/drawing/2014/main" id="{9F688B65-0774-6D3E-226F-9AB12778F888}"/>
                </a:ext>
              </a:extLst>
            </p:cNvPr>
            <p:cNvSpPr/>
            <p:nvPr/>
          </p:nvSpPr>
          <p:spPr>
            <a:xfrm>
              <a:off x="5793122" y="3763868"/>
              <a:ext cx="343212" cy="317714"/>
            </a:xfrm>
            <a:custGeom>
              <a:avLst/>
              <a:gdLst>
                <a:gd name="csX0" fmla="*/ 0 w 402886"/>
                <a:gd name="csY0" fmla="*/ 0 h 402886"/>
                <a:gd name="csX1" fmla="*/ 402887 w 402886"/>
                <a:gd name="csY1" fmla="*/ 0 h 402886"/>
                <a:gd name="csX2" fmla="*/ 402887 w 402886"/>
                <a:gd name="csY2" fmla="*/ 402887 h 402886"/>
                <a:gd name="csX3" fmla="*/ 0 w 402886"/>
                <a:gd name="csY3" fmla="*/ 402887 h 402886"/>
              </a:gdLst>
              <a:ahLst/>
              <a:cxnLst>
                <a:cxn ang="0">
                  <a:pos x="csX0" y="csY0"/>
                </a:cxn>
                <a:cxn ang="0">
                  <a:pos x="csX1" y="csY1"/>
                </a:cxn>
                <a:cxn ang="0">
                  <a:pos x="csX2" y="csY2"/>
                </a:cxn>
                <a:cxn ang="0">
                  <a:pos x="csX3" y="csY3"/>
                </a:cxn>
              </a:cxnLst>
              <a:rect l="l" t="t" r="r" b="b"/>
              <a:pathLst>
                <a:path w="402886" h="402886">
                  <a:moveTo>
                    <a:pt x="0" y="0"/>
                  </a:moveTo>
                  <a:lnTo>
                    <a:pt x="402887" y="0"/>
                  </a:lnTo>
                  <a:lnTo>
                    <a:pt x="402887" y="402887"/>
                  </a:lnTo>
                  <a:lnTo>
                    <a:pt x="0" y="402887"/>
                  </a:lnTo>
                  <a:close/>
                </a:path>
              </a:pathLst>
            </a:custGeom>
            <a:solidFill>
              <a:srgbClr val="000000">
                <a:alpha val="0"/>
              </a:srgbClr>
            </a:solidFill>
            <a:ln w="7560" cap="sq">
              <a:noFill/>
              <a:prstDash val="solid"/>
              <a:miter/>
            </a:ln>
          </p:spPr>
          <p:txBody>
            <a:bodyPr/>
            <a:lstStyle/>
            <a:p>
              <a:endParaRPr lang="en-US" noProof="0"/>
            </a:p>
          </p:txBody>
        </p:sp>
        <p:pic>
          <p:nvPicPr>
            <p:cNvPr id="140" name="Picture 139">
              <a:extLst>
                <a:ext uri="{FF2B5EF4-FFF2-40B4-BE49-F238E27FC236}">
                  <a16:creationId xmlns:a16="http://schemas.microsoft.com/office/drawing/2014/main" id="{EA4141BB-536F-A298-C9E6-C6FE9515E3CE}"/>
                </a:ext>
              </a:extLst>
            </p:cNvPr>
            <p:cNvPicPr>
              <a:picLocks noChangeAspect="1"/>
            </p:cNvPicPr>
            <p:nvPr/>
          </p:nvPicPr>
          <p:blipFill>
            <a:blip r:embed="rId5"/>
            <a:stretch>
              <a:fillRect/>
            </a:stretch>
          </p:blipFill>
          <p:spPr>
            <a:xfrm>
              <a:off x="5793122" y="3763868"/>
              <a:ext cx="343212" cy="317714"/>
            </a:xfrm>
            <a:custGeom>
              <a:avLst/>
              <a:gdLst>
                <a:gd name="csX0" fmla="*/ 204 w 402886"/>
                <a:gd name="csY0" fmla="*/ 180 h 402886"/>
                <a:gd name="csX1" fmla="*/ 403090 w 402886"/>
                <a:gd name="csY1" fmla="*/ 180 h 402886"/>
                <a:gd name="csX2" fmla="*/ 403090 w 402886"/>
                <a:gd name="csY2" fmla="*/ 403067 h 402886"/>
                <a:gd name="csX3" fmla="*/ 204 w 402886"/>
                <a:gd name="csY3" fmla="*/ 403067 h 402886"/>
              </a:gdLst>
              <a:ahLst/>
              <a:cxnLst>
                <a:cxn ang="0">
                  <a:pos x="csX0" y="csY0"/>
                </a:cxn>
                <a:cxn ang="0">
                  <a:pos x="csX1" y="csY1"/>
                </a:cxn>
                <a:cxn ang="0">
                  <a:pos x="csX2" y="csY2"/>
                </a:cxn>
                <a:cxn ang="0">
                  <a:pos x="csX3" y="csY3"/>
                </a:cxn>
              </a:cxnLst>
              <a:rect l="l" t="t" r="r" b="b"/>
              <a:pathLst>
                <a:path w="402886" h="402886">
                  <a:moveTo>
                    <a:pt x="204" y="180"/>
                  </a:moveTo>
                  <a:lnTo>
                    <a:pt x="403090" y="180"/>
                  </a:lnTo>
                  <a:lnTo>
                    <a:pt x="403090" y="403067"/>
                  </a:lnTo>
                  <a:lnTo>
                    <a:pt x="204" y="403067"/>
                  </a:lnTo>
                  <a:close/>
                </a:path>
              </a:pathLst>
            </a:custGeom>
          </p:spPr>
        </p:pic>
        <p:sp>
          <p:nvSpPr>
            <p:cNvPr id="141" name="Freeform: Shape 9820">
              <a:extLst>
                <a:ext uri="{FF2B5EF4-FFF2-40B4-BE49-F238E27FC236}">
                  <a16:creationId xmlns:a16="http://schemas.microsoft.com/office/drawing/2014/main" id="{938B408E-2CCA-4CB8-D2D4-4AF2DBA1E284}"/>
                </a:ext>
              </a:extLst>
            </p:cNvPr>
            <p:cNvSpPr/>
            <p:nvPr/>
          </p:nvSpPr>
          <p:spPr>
            <a:xfrm>
              <a:off x="5786436" y="4098591"/>
              <a:ext cx="343230" cy="177831"/>
            </a:xfrm>
            <a:custGeom>
              <a:avLst/>
              <a:gdLst>
                <a:gd name="csX0" fmla="*/ 0 w 402907"/>
                <a:gd name="csY0" fmla="*/ 0 h 225504"/>
                <a:gd name="csX1" fmla="*/ 402907 w 402907"/>
                <a:gd name="csY1" fmla="*/ 0 h 225504"/>
                <a:gd name="csX2" fmla="*/ 402907 w 402907"/>
                <a:gd name="csY2" fmla="*/ 225504 h 225504"/>
                <a:gd name="csX3" fmla="*/ 0 w 402907"/>
                <a:gd name="csY3" fmla="*/ 225504 h 225504"/>
              </a:gdLst>
              <a:ahLst/>
              <a:cxnLst>
                <a:cxn ang="0">
                  <a:pos x="csX0" y="csY0"/>
                </a:cxn>
                <a:cxn ang="0">
                  <a:pos x="csX1" y="csY1"/>
                </a:cxn>
                <a:cxn ang="0">
                  <a:pos x="csX2" y="csY2"/>
                </a:cxn>
                <a:cxn ang="0">
                  <a:pos x="csX3" y="csY3"/>
                </a:cxn>
              </a:cxnLst>
              <a:rect l="l" t="t" r="r" b="b"/>
              <a:pathLst>
                <a:path w="402907" h="225504">
                  <a:moveTo>
                    <a:pt x="0" y="0"/>
                  </a:moveTo>
                  <a:lnTo>
                    <a:pt x="402907" y="0"/>
                  </a:lnTo>
                  <a:lnTo>
                    <a:pt x="402907" y="225504"/>
                  </a:lnTo>
                  <a:lnTo>
                    <a:pt x="0" y="225504"/>
                  </a:lnTo>
                  <a:close/>
                </a:path>
              </a:pathLst>
            </a:custGeom>
            <a:solidFill>
              <a:srgbClr val="000000">
                <a:alpha val="0"/>
              </a:srgbClr>
            </a:solidFill>
            <a:ln w="7560" cap="sq">
              <a:noFill/>
              <a:prstDash val="solid"/>
              <a:miter/>
            </a:ln>
          </p:spPr>
          <p:txBody>
            <a:bodyPr/>
            <a:lstStyle/>
            <a:p>
              <a:endParaRPr lang="en-US" noProof="0"/>
            </a:p>
          </p:txBody>
        </p:sp>
        <p:sp>
          <p:nvSpPr>
            <p:cNvPr id="142" name="Freeform: Shape 9821">
              <a:extLst>
                <a:ext uri="{FF2B5EF4-FFF2-40B4-BE49-F238E27FC236}">
                  <a16:creationId xmlns:a16="http://schemas.microsoft.com/office/drawing/2014/main" id="{CCA73780-6D3F-F4AB-6C86-161D8CF3DB62}"/>
                </a:ext>
              </a:extLst>
            </p:cNvPr>
            <p:cNvSpPr/>
            <p:nvPr/>
          </p:nvSpPr>
          <p:spPr>
            <a:xfrm>
              <a:off x="5917777" y="4147921"/>
              <a:ext cx="80507" cy="79651"/>
            </a:xfrm>
            <a:custGeom>
              <a:avLst/>
              <a:gdLst>
                <a:gd name="csX0" fmla="*/ 0 w 94505"/>
                <a:gd name="csY0" fmla="*/ 101003 h 101003"/>
                <a:gd name="csX1" fmla="*/ 38747 w 94505"/>
                <a:gd name="csY1" fmla="*/ 0 h 101003"/>
                <a:gd name="csX2" fmla="*/ 53160 w 94505"/>
                <a:gd name="csY2" fmla="*/ 0 h 101003"/>
                <a:gd name="csX3" fmla="*/ 94506 w 94505"/>
                <a:gd name="csY3" fmla="*/ 101003 h 101003"/>
                <a:gd name="csX4" fmla="*/ 79267 w 94505"/>
                <a:gd name="csY4" fmla="*/ 101003 h 101003"/>
                <a:gd name="csX5" fmla="*/ 67572 w 94505"/>
                <a:gd name="csY5" fmla="*/ 70407 h 101003"/>
                <a:gd name="csX6" fmla="*/ 25280 w 94505"/>
                <a:gd name="csY6" fmla="*/ 70407 h 101003"/>
                <a:gd name="csX7" fmla="*/ 14176 w 94505"/>
                <a:gd name="csY7" fmla="*/ 101003 h 101003"/>
                <a:gd name="csX8" fmla="*/ 0 w 94505"/>
                <a:gd name="csY8" fmla="*/ 101003 h 101003"/>
                <a:gd name="csX9" fmla="*/ 29179 w 94505"/>
                <a:gd name="csY9" fmla="*/ 59539 h 101003"/>
                <a:gd name="csX10" fmla="*/ 63437 w 94505"/>
                <a:gd name="csY10" fmla="*/ 59539 h 101003"/>
                <a:gd name="csX11" fmla="*/ 52805 w 94505"/>
                <a:gd name="csY11" fmla="*/ 31541 h 101003"/>
                <a:gd name="csX12" fmla="*/ 45717 w 94505"/>
                <a:gd name="csY12" fmla="*/ 10632 h 101003"/>
                <a:gd name="csX13" fmla="*/ 40283 w 94505"/>
                <a:gd name="csY13" fmla="*/ 29887 h 101003"/>
                <a:gd name="csX14" fmla="*/ 29179 w 94505"/>
                <a:gd name="csY14" fmla="*/ 59539 h 1010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94505" h="101003">
                  <a:moveTo>
                    <a:pt x="0" y="101003"/>
                  </a:moveTo>
                  <a:lnTo>
                    <a:pt x="38747" y="0"/>
                  </a:lnTo>
                  <a:lnTo>
                    <a:pt x="53160" y="0"/>
                  </a:lnTo>
                  <a:lnTo>
                    <a:pt x="94506" y="101003"/>
                  </a:lnTo>
                  <a:lnTo>
                    <a:pt x="79267" y="101003"/>
                  </a:lnTo>
                  <a:lnTo>
                    <a:pt x="67572" y="70407"/>
                  </a:lnTo>
                  <a:lnTo>
                    <a:pt x="25280" y="70407"/>
                  </a:lnTo>
                  <a:lnTo>
                    <a:pt x="14176" y="101003"/>
                  </a:lnTo>
                  <a:lnTo>
                    <a:pt x="0" y="101003"/>
                  </a:lnTo>
                  <a:close/>
                  <a:moveTo>
                    <a:pt x="29179" y="59539"/>
                  </a:moveTo>
                  <a:lnTo>
                    <a:pt x="63437" y="59539"/>
                  </a:lnTo>
                  <a:lnTo>
                    <a:pt x="52805" y="31541"/>
                  </a:lnTo>
                  <a:cubicBezTo>
                    <a:pt x="49655" y="23036"/>
                    <a:pt x="47292" y="16066"/>
                    <a:pt x="45717" y="10632"/>
                  </a:cubicBezTo>
                  <a:cubicBezTo>
                    <a:pt x="44378" y="17090"/>
                    <a:pt x="42567" y="23508"/>
                    <a:pt x="40283" y="29887"/>
                  </a:cubicBezTo>
                  <a:lnTo>
                    <a:pt x="29179" y="59539"/>
                  </a:lnTo>
                  <a:close/>
                </a:path>
              </a:pathLst>
            </a:custGeom>
            <a:solidFill>
              <a:srgbClr val="000000"/>
            </a:solidFill>
            <a:ln w="7560" cap="sq">
              <a:noFill/>
              <a:prstDash val="solid"/>
              <a:miter/>
            </a:ln>
          </p:spPr>
          <p:txBody>
            <a:bodyPr/>
            <a:lstStyle/>
            <a:p>
              <a:endParaRPr lang="en-US" noProof="0"/>
            </a:p>
          </p:txBody>
        </p:sp>
        <p:sp>
          <p:nvSpPr>
            <p:cNvPr id="143" name="Freeform: Shape 9822">
              <a:extLst>
                <a:ext uri="{FF2B5EF4-FFF2-40B4-BE49-F238E27FC236}">
                  <a16:creationId xmlns:a16="http://schemas.microsoft.com/office/drawing/2014/main" id="{79FF0408-B679-AFEC-1DA2-1681F816F7E4}"/>
                </a:ext>
              </a:extLst>
            </p:cNvPr>
            <p:cNvSpPr/>
            <p:nvPr/>
          </p:nvSpPr>
          <p:spPr>
            <a:xfrm>
              <a:off x="8607736" y="3763868"/>
              <a:ext cx="343212" cy="317714"/>
            </a:xfrm>
            <a:custGeom>
              <a:avLst/>
              <a:gdLst>
                <a:gd name="csX0" fmla="*/ 0 w 402886"/>
                <a:gd name="csY0" fmla="*/ 0 h 402886"/>
                <a:gd name="csX1" fmla="*/ 402887 w 402886"/>
                <a:gd name="csY1" fmla="*/ 0 h 402886"/>
                <a:gd name="csX2" fmla="*/ 402887 w 402886"/>
                <a:gd name="csY2" fmla="*/ 402887 h 402886"/>
                <a:gd name="csX3" fmla="*/ 0 w 402886"/>
                <a:gd name="csY3" fmla="*/ 402887 h 402886"/>
              </a:gdLst>
              <a:ahLst/>
              <a:cxnLst>
                <a:cxn ang="0">
                  <a:pos x="csX0" y="csY0"/>
                </a:cxn>
                <a:cxn ang="0">
                  <a:pos x="csX1" y="csY1"/>
                </a:cxn>
                <a:cxn ang="0">
                  <a:pos x="csX2" y="csY2"/>
                </a:cxn>
                <a:cxn ang="0">
                  <a:pos x="csX3" y="csY3"/>
                </a:cxn>
              </a:cxnLst>
              <a:rect l="l" t="t" r="r" b="b"/>
              <a:pathLst>
                <a:path w="402886" h="402886">
                  <a:moveTo>
                    <a:pt x="0" y="0"/>
                  </a:moveTo>
                  <a:lnTo>
                    <a:pt x="402887" y="0"/>
                  </a:lnTo>
                  <a:lnTo>
                    <a:pt x="402887" y="402887"/>
                  </a:lnTo>
                  <a:lnTo>
                    <a:pt x="0" y="402887"/>
                  </a:lnTo>
                  <a:close/>
                </a:path>
              </a:pathLst>
            </a:custGeom>
            <a:solidFill>
              <a:srgbClr val="000000">
                <a:alpha val="0"/>
              </a:srgbClr>
            </a:solidFill>
            <a:ln w="7560" cap="sq">
              <a:noFill/>
              <a:prstDash val="solid"/>
              <a:miter/>
            </a:ln>
          </p:spPr>
          <p:txBody>
            <a:bodyPr/>
            <a:lstStyle/>
            <a:p>
              <a:endParaRPr lang="en-US" noProof="0"/>
            </a:p>
          </p:txBody>
        </p:sp>
        <p:pic>
          <p:nvPicPr>
            <p:cNvPr id="144" name="Picture 143">
              <a:extLst>
                <a:ext uri="{FF2B5EF4-FFF2-40B4-BE49-F238E27FC236}">
                  <a16:creationId xmlns:a16="http://schemas.microsoft.com/office/drawing/2014/main" id="{91F0C5BF-C7EE-1981-6AFA-9BE3B3071912}"/>
                </a:ext>
              </a:extLst>
            </p:cNvPr>
            <p:cNvPicPr>
              <a:picLocks noChangeAspect="1"/>
            </p:cNvPicPr>
            <p:nvPr/>
          </p:nvPicPr>
          <p:blipFill>
            <a:blip r:embed="rId5"/>
            <a:stretch>
              <a:fillRect/>
            </a:stretch>
          </p:blipFill>
          <p:spPr>
            <a:xfrm>
              <a:off x="8607736" y="3763868"/>
              <a:ext cx="343212" cy="317714"/>
            </a:xfrm>
            <a:custGeom>
              <a:avLst/>
              <a:gdLst>
                <a:gd name="csX0" fmla="*/ 641 w 402886"/>
                <a:gd name="csY0" fmla="*/ 180 h 402886"/>
                <a:gd name="csX1" fmla="*/ 403527 w 402886"/>
                <a:gd name="csY1" fmla="*/ 180 h 402886"/>
                <a:gd name="csX2" fmla="*/ 403527 w 402886"/>
                <a:gd name="csY2" fmla="*/ 403067 h 402886"/>
                <a:gd name="csX3" fmla="*/ 641 w 402886"/>
                <a:gd name="csY3" fmla="*/ 403067 h 402886"/>
              </a:gdLst>
              <a:ahLst/>
              <a:cxnLst>
                <a:cxn ang="0">
                  <a:pos x="csX0" y="csY0"/>
                </a:cxn>
                <a:cxn ang="0">
                  <a:pos x="csX1" y="csY1"/>
                </a:cxn>
                <a:cxn ang="0">
                  <a:pos x="csX2" y="csY2"/>
                </a:cxn>
                <a:cxn ang="0">
                  <a:pos x="csX3" y="csY3"/>
                </a:cxn>
              </a:cxnLst>
              <a:rect l="l" t="t" r="r" b="b"/>
              <a:pathLst>
                <a:path w="402886" h="402886">
                  <a:moveTo>
                    <a:pt x="641" y="180"/>
                  </a:moveTo>
                  <a:lnTo>
                    <a:pt x="403527" y="180"/>
                  </a:lnTo>
                  <a:lnTo>
                    <a:pt x="403527" y="403067"/>
                  </a:lnTo>
                  <a:lnTo>
                    <a:pt x="641" y="403067"/>
                  </a:lnTo>
                  <a:close/>
                </a:path>
              </a:pathLst>
            </a:custGeom>
          </p:spPr>
        </p:pic>
        <p:sp>
          <p:nvSpPr>
            <p:cNvPr id="145" name="Freeform: Shape 9824">
              <a:extLst>
                <a:ext uri="{FF2B5EF4-FFF2-40B4-BE49-F238E27FC236}">
                  <a16:creationId xmlns:a16="http://schemas.microsoft.com/office/drawing/2014/main" id="{3FBCE222-93F8-5A2D-E0F2-EC122E97F452}"/>
                </a:ext>
              </a:extLst>
            </p:cNvPr>
            <p:cNvSpPr/>
            <p:nvPr/>
          </p:nvSpPr>
          <p:spPr>
            <a:xfrm>
              <a:off x="8607729" y="4081581"/>
              <a:ext cx="356618" cy="194732"/>
            </a:xfrm>
            <a:custGeom>
              <a:avLst/>
              <a:gdLst>
                <a:gd name="csX0" fmla="*/ 0 w 418623"/>
                <a:gd name="csY0" fmla="*/ 0 h 246935"/>
                <a:gd name="csX1" fmla="*/ 418624 w 418623"/>
                <a:gd name="csY1" fmla="*/ 0 h 246935"/>
                <a:gd name="csX2" fmla="*/ 418624 w 418623"/>
                <a:gd name="csY2" fmla="*/ 246936 h 246935"/>
                <a:gd name="csX3" fmla="*/ 0 w 418623"/>
                <a:gd name="csY3" fmla="*/ 246936 h 246935"/>
              </a:gdLst>
              <a:ahLst/>
              <a:cxnLst>
                <a:cxn ang="0">
                  <a:pos x="csX0" y="csY0"/>
                </a:cxn>
                <a:cxn ang="0">
                  <a:pos x="csX1" y="csY1"/>
                </a:cxn>
                <a:cxn ang="0">
                  <a:pos x="csX2" y="csY2"/>
                </a:cxn>
                <a:cxn ang="0">
                  <a:pos x="csX3" y="csY3"/>
                </a:cxn>
              </a:cxnLst>
              <a:rect l="l" t="t" r="r" b="b"/>
              <a:pathLst>
                <a:path w="418623" h="246935">
                  <a:moveTo>
                    <a:pt x="0" y="0"/>
                  </a:moveTo>
                  <a:lnTo>
                    <a:pt x="418624" y="0"/>
                  </a:lnTo>
                  <a:lnTo>
                    <a:pt x="418624" y="246936"/>
                  </a:lnTo>
                  <a:lnTo>
                    <a:pt x="0" y="246936"/>
                  </a:lnTo>
                  <a:close/>
                </a:path>
              </a:pathLst>
            </a:custGeom>
            <a:solidFill>
              <a:srgbClr val="000000">
                <a:alpha val="0"/>
              </a:srgbClr>
            </a:solidFill>
            <a:ln w="7560" cap="sq">
              <a:noFill/>
              <a:prstDash val="solid"/>
              <a:miter/>
            </a:ln>
          </p:spPr>
          <p:txBody>
            <a:bodyPr/>
            <a:lstStyle/>
            <a:p>
              <a:endParaRPr lang="en-US" noProof="0"/>
            </a:p>
          </p:txBody>
        </p:sp>
        <p:sp>
          <p:nvSpPr>
            <p:cNvPr id="146" name="Freeform: Shape 9825">
              <a:extLst>
                <a:ext uri="{FF2B5EF4-FFF2-40B4-BE49-F238E27FC236}">
                  <a16:creationId xmlns:a16="http://schemas.microsoft.com/office/drawing/2014/main" id="{57867D64-902F-6E66-B70F-A28B6A24801E}"/>
                </a:ext>
              </a:extLst>
            </p:cNvPr>
            <p:cNvSpPr/>
            <p:nvPr/>
          </p:nvSpPr>
          <p:spPr>
            <a:xfrm>
              <a:off x="8751909" y="4139362"/>
              <a:ext cx="71148" cy="79651"/>
            </a:xfrm>
            <a:custGeom>
              <a:avLst/>
              <a:gdLst>
                <a:gd name="csX0" fmla="*/ 0 w 83519"/>
                <a:gd name="csY0" fmla="*/ 101003 h 101003"/>
                <a:gd name="csX1" fmla="*/ 0 w 83519"/>
                <a:gd name="csY1" fmla="*/ 0 h 101003"/>
                <a:gd name="csX2" fmla="*/ 34849 w 83519"/>
                <a:gd name="csY2" fmla="*/ 0 h 101003"/>
                <a:gd name="csX3" fmla="*/ 52805 w 83519"/>
                <a:gd name="csY3" fmla="*/ 1536 h 101003"/>
                <a:gd name="csX4" fmla="*/ 67572 w 83519"/>
                <a:gd name="csY4" fmla="*/ 8742 h 101003"/>
                <a:gd name="csX5" fmla="*/ 79503 w 83519"/>
                <a:gd name="csY5" fmla="*/ 25989 h 101003"/>
                <a:gd name="csX6" fmla="*/ 83520 w 83519"/>
                <a:gd name="csY6" fmla="*/ 49970 h 101003"/>
                <a:gd name="csX7" fmla="*/ 80803 w 83519"/>
                <a:gd name="csY7" fmla="*/ 70407 h 101003"/>
                <a:gd name="csX8" fmla="*/ 73833 w 83519"/>
                <a:gd name="csY8" fmla="*/ 85055 h 101003"/>
                <a:gd name="csX9" fmla="*/ 64737 w 83519"/>
                <a:gd name="csY9" fmla="*/ 94270 h 101003"/>
                <a:gd name="csX10" fmla="*/ 52687 w 83519"/>
                <a:gd name="csY10" fmla="*/ 99349 h 101003"/>
                <a:gd name="csX11" fmla="*/ 36503 w 83519"/>
                <a:gd name="csY11" fmla="*/ 101003 h 101003"/>
                <a:gd name="csX12" fmla="*/ 0 w 83519"/>
                <a:gd name="csY12" fmla="*/ 101003 h 101003"/>
                <a:gd name="csX13" fmla="*/ 13349 w 83519"/>
                <a:gd name="csY13" fmla="*/ 89072 h 101003"/>
                <a:gd name="csX14" fmla="*/ 34967 w 83519"/>
                <a:gd name="csY14" fmla="*/ 89072 h 101003"/>
                <a:gd name="csX15" fmla="*/ 50561 w 83519"/>
                <a:gd name="csY15" fmla="*/ 87300 h 101003"/>
                <a:gd name="csX16" fmla="*/ 59657 w 83519"/>
                <a:gd name="csY16" fmla="*/ 81984 h 101003"/>
                <a:gd name="csX17" fmla="*/ 66981 w 83519"/>
                <a:gd name="csY17" fmla="*/ 69226 h 101003"/>
                <a:gd name="csX18" fmla="*/ 69698 w 83519"/>
                <a:gd name="csY18" fmla="*/ 49734 h 101003"/>
                <a:gd name="csX19" fmla="*/ 64500 w 83519"/>
                <a:gd name="csY19" fmla="*/ 25398 h 101003"/>
                <a:gd name="csX20" fmla="*/ 51860 w 83519"/>
                <a:gd name="csY20" fmla="*/ 14058 h 101003"/>
                <a:gd name="csX21" fmla="*/ 34613 w 83519"/>
                <a:gd name="csY21" fmla="*/ 11931 h 101003"/>
                <a:gd name="csX22" fmla="*/ 13349 w 83519"/>
                <a:gd name="csY22" fmla="*/ 11931 h 101003"/>
                <a:gd name="csX23" fmla="*/ 13349 w 83519"/>
                <a:gd name="csY23" fmla="*/ 89072 h 1010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83519" h="101003">
                  <a:moveTo>
                    <a:pt x="0" y="101003"/>
                  </a:moveTo>
                  <a:lnTo>
                    <a:pt x="0" y="0"/>
                  </a:lnTo>
                  <a:lnTo>
                    <a:pt x="34849" y="0"/>
                  </a:lnTo>
                  <a:cubicBezTo>
                    <a:pt x="42646" y="0"/>
                    <a:pt x="48631" y="512"/>
                    <a:pt x="52805" y="1536"/>
                  </a:cubicBezTo>
                  <a:cubicBezTo>
                    <a:pt x="58554" y="2796"/>
                    <a:pt x="63477" y="5198"/>
                    <a:pt x="67572" y="8742"/>
                  </a:cubicBezTo>
                  <a:cubicBezTo>
                    <a:pt x="72927" y="13231"/>
                    <a:pt x="76904" y="18980"/>
                    <a:pt x="79503" y="25989"/>
                  </a:cubicBezTo>
                  <a:cubicBezTo>
                    <a:pt x="82181" y="32998"/>
                    <a:pt x="83520" y="40992"/>
                    <a:pt x="83520" y="49970"/>
                  </a:cubicBezTo>
                  <a:cubicBezTo>
                    <a:pt x="83520" y="57609"/>
                    <a:pt x="82614" y="64422"/>
                    <a:pt x="80803" y="70407"/>
                  </a:cubicBezTo>
                  <a:cubicBezTo>
                    <a:pt x="78991" y="76313"/>
                    <a:pt x="76668" y="81196"/>
                    <a:pt x="73833" y="85055"/>
                  </a:cubicBezTo>
                  <a:cubicBezTo>
                    <a:pt x="71076" y="88914"/>
                    <a:pt x="68044" y="91986"/>
                    <a:pt x="64737" y="94270"/>
                  </a:cubicBezTo>
                  <a:cubicBezTo>
                    <a:pt x="61429" y="96475"/>
                    <a:pt x="57412" y="98168"/>
                    <a:pt x="52687" y="99349"/>
                  </a:cubicBezTo>
                  <a:cubicBezTo>
                    <a:pt x="47962" y="100452"/>
                    <a:pt x="42567" y="101003"/>
                    <a:pt x="36503" y="101003"/>
                  </a:cubicBezTo>
                  <a:lnTo>
                    <a:pt x="0" y="101003"/>
                  </a:lnTo>
                  <a:close/>
                  <a:moveTo>
                    <a:pt x="13349" y="89072"/>
                  </a:moveTo>
                  <a:lnTo>
                    <a:pt x="34967" y="89072"/>
                  </a:lnTo>
                  <a:cubicBezTo>
                    <a:pt x="41583" y="89072"/>
                    <a:pt x="46780" y="88481"/>
                    <a:pt x="50561" y="87300"/>
                  </a:cubicBezTo>
                  <a:cubicBezTo>
                    <a:pt x="54341" y="86040"/>
                    <a:pt x="57373" y="84268"/>
                    <a:pt x="59657" y="81984"/>
                  </a:cubicBezTo>
                  <a:cubicBezTo>
                    <a:pt x="62807" y="78834"/>
                    <a:pt x="65249" y="74581"/>
                    <a:pt x="66981" y="69226"/>
                  </a:cubicBezTo>
                  <a:cubicBezTo>
                    <a:pt x="68793" y="63870"/>
                    <a:pt x="69698" y="57373"/>
                    <a:pt x="69698" y="49734"/>
                  </a:cubicBezTo>
                  <a:cubicBezTo>
                    <a:pt x="69698" y="39180"/>
                    <a:pt x="67966" y="31069"/>
                    <a:pt x="64500" y="25398"/>
                  </a:cubicBezTo>
                  <a:cubicBezTo>
                    <a:pt x="61035" y="19728"/>
                    <a:pt x="56822" y="15948"/>
                    <a:pt x="51860" y="14058"/>
                  </a:cubicBezTo>
                  <a:cubicBezTo>
                    <a:pt x="48316" y="12640"/>
                    <a:pt x="42567" y="11931"/>
                    <a:pt x="34613" y="11931"/>
                  </a:cubicBezTo>
                  <a:lnTo>
                    <a:pt x="13349" y="11931"/>
                  </a:lnTo>
                  <a:lnTo>
                    <a:pt x="13349" y="89072"/>
                  </a:lnTo>
                  <a:close/>
                </a:path>
              </a:pathLst>
            </a:custGeom>
            <a:solidFill>
              <a:srgbClr val="000000"/>
            </a:solidFill>
            <a:ln w="7560" cap="sq">
              <a:noFill/>
              <a:prstDash val="solid"/>
              <a:miter/>
            </a:ln>
          </p:spPr>
          <p:txBody>
            <a:bodyPr/>
            <a:lstStyle/>
            <a:p>
              <a:endParaRPr lang="en-US" noProof="0"/>
            </a:p>
          </p:txBody>
        </p:sp>
        <p:sp>
          <p:nvSpPr>
            <p:cNvPr id="147" name="Freeform: Shape 9826">
              <a:extLst>
                <a:ext uri="{FF2B5EF4-FFF2-40B4-BE49-F238E27FC236}">
                  <a16:creationId xmlns:a16="http://schemas.microsoft.com/office/drawing/2014/main" id="{E964A258-B8A6-CF95-2A85-633D6299148D}"/>
                </a:ext>
              </a:extLst>
            </p:cNvPr>
            <p:cNvSpPr/>
            <p:nvPr/>
          </p:nvSpPr>
          <p:spPr>
            <a:xfrm>
              <a:off x="6476588" y="3763868"/>
              <a:ext cx="346248" cy="320525"/>
            </a:xfrm>
            <a:custGeom>
              <a:avLst/>
              <a:gdLst>
                <a:gd name="csX0" fmla="*/ 0 w 406450"/>
                <a:gd name="csY0" fmla="*/ 0 h 406450"/>
                <a:gd name="csX1" fmla="*/ 406451 w 406450"/>
                <a:gd name="csY1" fmla="*/ 0 h 406450"/>
                <a:gd name="csX2" fmla="*/ 406451 w 406450"/>
                <a:gd name="csY2" fmla="*/ 406451 h 406450"/>
                <a:gd name="csX3" fmla="*/ 0 w 406450"/>
                <a:gd name="csY3" fmla="*/ 406451 h 406450"/>
              </a:gdLst>
              <a:ahLst/>
              <a:cxnLst>
                <a:cxn ang="0">
                  <a:pos x="csX0" y="csY0"/>
                </a:cxn>
                <a:cxn ang="0">
                  <a:pos x="csX1" y="csY1"/>
                </a:cxn>
                <a:cxn ang="0">
                  <a:pos x="csX2" y="csY2"/>
                </a:cxn>
                <a:cxn ang="0">
                  <a:pos x="csX3" y="csY3"/>
                </a:cxn>
              </a:cxnLst>
              <a:rect l="l" t="t" r="r" b="b"/>
              <a:pathLst>
                <a:path w="406450" h="406450">
                  <a:moveTo>
                    <a:pt x="0" y="0"/>
                  </a:moveTo>
                  <a:lnTo>
                    <a:pt x="406451" y="0"/>
                  </a:lnTo>
                  <a:lnTo>
                    <a:pt x="406451" y="406451"/>
                  </a:lnTo>
                  <a:lnTo>
                    <a:pt x="0" y="406451"/>
                  </a:lnTo>
                  <a:close/>
                </a:path>
              </a:pathLst>
            </a:custGeom>
            <a:solidFill>
              <a:srgbClr val="000000">
                <a:alpha val="0"/>
              </a:srgbClr>
            </a:solidFill>
            <a:ln w="7560" cap="sq">
              <a:noFill/>
              <a:prstDash val="solid"/>
              <a:miter/>
            </a:ln>
          </p:spPr>
          <p:txBody>
            <a:bodyPr/>
            <a:lstStyle/>
            <a:p>
              <a:endParaRPr lang="en-US" noProof="0"/>
            </a:p>
          </p:txBody>
        </p:sp>
        <p:pic>
          <p:nvPicPr>
            <p:cNvPr id="148" name="Picture 147">
              <a:extLst>
                <a:ext uri="{FF2B5EF4-FFF2-40B4-BE49-F238E27FC236}">
                  <a16:creationId xmlns:a16="http://schemas.microsoft.com/office/drawing/2014/main" id="{76F93D91-6AE7-8DF2-C9DE-52EDBCF96159}"/>
                </a:ext>
              </a:extLst>
            </p:cNvPr>
            <p:cNvPicPr>
              <a:picLocks noChangeAspect="1"/>
            </p:cNvPicPr>
            <p:nvPr/>
          </p:nvPicPr>
          <p:blipFill>
            <a:blip r:embed="rId7"/>
            <a:stretch>
              <a:fillRect/>
            </a:stretch>
          </p:blipFill>
          <p:spPr>
            <a:xfrm>
              <a:off x="6476588" y="3763868"/>
              <a:ext cx="346248" cy="320525"/>
            </a:xfrm>
            <a:custGeom>
              <a:avLst/>
              <a:gdLst>
                <a:gd name="csX0" fmla="*/ 310 w 406450"/>
                <a:gd name="csY0" fmla="*/ 181 h 406450"/>
                <a:gd name="csX1" fmla="*/ 406761 w 406450"/>
                <a:gd name="csY1" fmla="*/ 181 h 406450"/>
                <a:gd name="csX2" fmla="*/ 406761 w 406450"/>
                <a:gd name="csY2" fmla="*/ 406632 h 406450"/>
                <a:gd name="csX3" fmla="*/ 310 w 406450"/>
                <a:gd name="csY3" fmla="*/ 406632 h 406450"/>
              </a:gdLst>
              <a:ahLst/>
              <a:cxnLst>
                <a:cxn ang="0">
                  <a:pos x="csX0" y="csY0"/>
                </a:cxn>
                <a:cxn ang="0">
                  <a:pos x="csX1" y="csY1"/>
                </a:cxn>
                <a:cxn ang="0">
                  <a:pos x="csX2" y="csY2"/>
                </a:cxn>
                <a:cxn ang="0">
                  <a:pos x="csX3" y="csY3"/>
                </a:cxn>
              </a:cxnLst>
              <a:rect l="l" t="t" r="r" b="b"/>
              <a:pathLst>
                <a:path w="406450" h="406450">
                  <a:moveTo>
                    <a:pt x="310" y="181"/>
                  </a:moveTo>
                  <a:lnTo>
                    <a:pt x="406761" y="181"/>
                  </a:lnTo>
                  <a:lnTo>
                    <a:pt x="406761" y="406632"/>
                  </a:lnTo>
                  <a:lnTo>
                    <a:pt x="310" y="406632"/>
                  </a:lnTo>
                  <a:close/>
                </a:path>
              </a:pathLst>
            </a:custGeom>
          </p:spPr>
        </p:pic>
        <p:sp>
          <p:nvSpPr>
            <p:cNvPr id="149" name="Freeform: Shape 9828">
              <a:extLst>
                <a:ext uri="{FF2B5EF4-FFF2-40B4-BE49-F238E27FC236}">
                  <a16:creationId xmlns:a16="http://schemas.microsoft.com/office/drawing/2014/main" id="{427A4F29-DF52-06C3-664C-992EA9F01A23}"/>
                </a:ext>
              </a:extLst>
            </p:cNvPr>
            <p:cNvSpPr/>
            <p:nvPr/>
          </p:nvSpPr>
          <p:spPr>
            <a:xfrm>
              <a:off x="6440773" y="4084400"/>
              <a:ext cx="417880" cy="157550"/>
            </a:xfrm>
            <a:custGeom>
              <a:avLst/>
              <a:gdLst>
                <a:gd name="csX0" fmla="*/ 0 w 490537"/>
                <a:gd name="csY0" fmla="*/ 0 h 199786"/>
                <a:gd name="csX1" fmla="*/ 490538 w 490537"/>
                <a:gd name="csY1" fmla="*/ 0 h 199786"/>
                <a:gd name="csX2" fmla="*/ 490538 w 490537"/>
                <a:gd name="csY2" fmla="*/ 199787 h 199786"/>
                <a:gd name="csX3" fmla="*/ 0 w 490537"/>
                <a:gd name="csY3" fmla="*/ 199787 h 199786"/>
              </a:gdLst>
              <a:ahLst/>
              <a:cxnLst>
                <a:cxn ang="0">
                  <a:pos x="csX0" y="csY0"/>
                </a:cxn>
                <a:cxn ang="0">
                  <a:pos x="csX1" y="csY1"/>
                </a:cxn>
                <a:cxn ang="0">
                  <a:pos x="csX2" y="csY2"/>
                </a:cxn>
                <a:cxn ang="0">
                  <a:pos x="csX3" y="csY3"/>
                </a:cxn>
              </a:cxnLst>
              <a:rect l="l" t="t" r="r" b="b"/>
              <a:pathLst>
                <a:path w="490537" h="199786">
                  <a:moveTo>
                    <a:pt x="0" y="0"/>
                  </a:moveTo>
                  <a:lnTo>
                    <a:pt x="490538" y="0"/>
                  </a:lnTo>
                  <a:lnTo>
                    <a:pt x="490538" y="199787"/>
                  </a:lnTo>
                  <a:lnTo>
                    <a:pt x="0" y="199787"/>
                  </a:lnTo>
                  <a:close/>
                </a:path>
              </a:pathLst>
            </a:custGeom>
            <a:solidFill>
              <a:srgbClr val="000000">
                <a:alpha val="0"/>
              </a:srgbClr>
            </a:solidFill>
            <a:ln w="7560" cap="sq">
              <a:noFill/>
              <a:prstDash val="solid"/>
              <a:miter/>
            </a:ln>
          </p:spPr>
          <p:txBody>
            <a:bodyPr/>
            <a:lstStyle/>
            <a:p>
              <a:endParaRPr lang="en-US" noProof="0"/>
            </a:p>
          </p:txBody>
        </p:sp>
        <p:sp>
          <p:nvSpPr>
            <p:cNvPr id="150" name="Freeform: Shape 9829">
              <a:extLst>
                <a:ext uri="{FF2B5EF4-FFF2-40B4-BE49-F238E27FC236}">
                  <a16:creationId xmlns:a16="http://schemas.microsoft.com/office/drawing/2014/main" id="{DA733051-AC4D-6D08-9263-8B1C31F39D6E}"/>
                </a:ext>
              </a:extLst>
            </p:cNvPr>
            <p:cNvSpPr/>
            <p:nvPr/>
          </p:nvSpPr>
          <p:spPr>
            <a:xfrm>
              <a:off x="6509353" y="4122286"/>
              <a:ext cx="264111" cy="82351"/>
            </a:xfrm>
            <a:custGeom>
              <a:avLst/>
              <a:gdLst>
                <a:gd name="csX0" fmla="*/ 0 w 310032"/>
                <a:gd name="csY0" fmla="*/ 70171 h 104428"/>
                <a:gd name="csX1" fmla="*/ 12522 w 310032"/>
                <a:gd name="csY1" fmla="*/ 69107 h 104428"/>
                <a:gd name="csX2" fmla="*/ 16657 w 310032"/>
                <a:gd name="csY2" fmla="*/ 81511 h 104428"/>
                <a:gd name="csX3" fmla="*/ 26816 w 310032"/>
                <a:gd name="csY3" fmla="*/ 89426 h 104428"/>
                <a:gd name="csX4" fmla="*/ 42410 w 310032"/>
                <a:gd name="csY4" fmla="*/ 92379 h 104428"/>
                <a:gd name="csX5" fmla="*/ 55877 w 310032"/>
                <a:gd name="csY5" fmla="*/ 90135 h 104428"/>
                <a:gd name="csX6" fmla="*/ 64618 w 310032"/>
                <a:gd name="csY6" fmla="*/ 83992 h 104428"/>
                <a:gd name="csX7" fmla="*/ 67454 w 310032"/>
                <a:gd name="csY7" fmla="*/ 75250 h 104428"/>
                <a:gd name="csX8" fmla="*/ 64618 w 310032"/>
                <a:gd name="csY8" fmla="*/ 66981 h 104428"/>
                <a:gd name="csX9" fmla="*/ 55640 w 310032"/>
                <a:gd name="csY9" fmla="*/ 60956 h 104428"/>
                <a:gd name="csX10" fmla="*/ 37566 w 310032"/>
                <a:gd name="csY10" fmla="*/ 56113 h 104428"/>
                <a:gd name="csX11" fmla="*/ 18192 w 310032"/>
                <a:gd name="csY11" fmla="*/ 49734 h 104428"/>
                <a:gd name="csX12" fmla="*/ 7324 w 310032"/>
                <a:gd name="csY12" fmla="*/ 40401 h 104428"/>
                <a:gd name="csX13" fmla="*/ 3780 w 310032"/>
                <a:gd name="csY13" fmla="*/ 27761 h 104428"/>
                <a:gd name="csX14" fmla="*/ 8151 w 310032"/>
                <a:gd name="csY14" fmla="*/ 13585 h 104428"/>
                <a:gd name="csX15" fmla="*/ 20791 w 310032"/>
                <a:gd name="csY15" fmla="*/ 3426 h 104428"/>
                <a:gd name="csX16" fmla="*/ 39338 w 310032"/>
                <a:gd name="csY16" fmla="*/ 0 h 104428"/>
                <a:gd name="csX17" fmla="*/ 59066 w 310032"/>
                <a:gd name="csY17" fmla="*/ 3662 h 104428"/>
                <a:gd name="csX18" fmla="*/ 72297 w 310032"/>
                <a:gd name="csY18" fmla="*/ 14294 h 104428"/>
                <a:gd name="csX19" fmla="*/ 77259 w 310032"/>
                <a:gd name="csY19" fmla="*/ 30124 h 104428"/>
                <a:gd name="csX20" fmla="*/ 64500 w 310032"/>
                <a:gd name="csY20" fmla="*/ 31069 h 104428"/>
                <a:gd name="csX21" fmla="*/ 57412 w 310032"/>
                <a:gd name="csY21" fmla="*/ 16657 h 104428"/>
                <a:gd name="csX22" fmla="*/ 39929 w 310032"/>
                <a:gd name="csY22" fmla="*/ 11695 h 104428"/>
                <a:gd name="csX23" fmla="*/ 22209 w 310032"/>
                <a:gd name="csY23" fmla="*/ 16184 h 104428"/>
                <a:gd name="csX24" fmla="*/ 16657 w 310032"/>
                <a:gd name="csY24" fmla="*/ 26934 h 104428"/>
                <a:gd name="csX25" fmla="*/ 20673 w 310032"/>
                <a:gd name="csY25" fmla="*/ 35794 h 104428"/>
                <a:gd name="csX26" fmla="*/ 40756 w 310032"/>
                <a:gd name="csY26" fmla="*/ 43118 h 104428"/>
                <a:gd name="csX27" fmla="*/ 63083 w 310032"/>
                <a:gd name="csY27" fmla="*/ 49497 h 104428"/>
                <a:gd name="csX28" fmla="*/ 76077 w 310032"/>
                <a:gd name="csY28" fmla="*/ 59775 h 104428"/>
                <a:gd name="csX29" fmla="*/ 80330 w 310032"/>
                <a:gd name="csY29" fmla="*/ 74187 h 104428"/>
                <a:gd name="csX30" fmla="*/ 75723 w 310032"/>
                <a:gd name="csY30" fmla="*/ 89426 h 104428"/>
                <a:gd name="csX31" fmla="*/ 62492 w 310032"/>
                <a:gd name="csY31" fmla="*/ 100531 h 104428"/>
                <a:gd name="csX32" fmla="*/ 43000 w 310032"/>
                <a:gd name="csY32" fmla="*/ 104429 h 104428"/>
                <a:gd name="csX33" fmla="*/ 19964 w 310032"/>
                <a:gd name="csY33" fmla="*/ 100412 h 104428"/>
                <a:gd name="csX34" fmla="*/ 5434 w 310032"/>
                <a:gd name="csY34" fmla="*/ 88363 h 104428"/>
                <a:gd name="csX35" fmla="*/ 0 w 310032"/>
                <a:gd name="csY35" fmla="*/ 70171 h 104428"/>
                <a:gd name="csX36" fmla="*/ 87464 w 310032"/>
                <a:gd name="csY36" fmla="*/ 102657 h 104428"/>
                <a:gd name="csX37" fmla="*/ 126211 w 310032"/>
                <a:gd name="csY37" fmla="*/ 1654 h 104428"/>
                <a:gd name="csX38" fmla="*/ 140623 w 310032"/>
                <a:gd name="csY38" fmla="*/ 1654 h 104428"/>
                <a:gd name="csX39" fmla="*/ 181969 w 310032"/>
                <a:gd name="csY39" fmla="*/ 102657 h 104428"/>
                <a:gd name="csX40" fmla="*/ 166730 w 310032"/>
                <a:gd name="csY40" fmla="*/ 102657 h 104428"/>
                <a:gd name="csX41" fmla="*/ 155035 w 310032"/>
                <a:gd name="csY41" fmla="*/ 72061 h 104428"/>
                <a:gd name="csX42" fmla="*/ 112744 w 310032"/>
                <a:gd name="csY42" fmla="*/ 72061 h 104428"/>
                <a:gd name="csX43" fmla="*/ 101639 w 310032"/>
                <a:gd name="csY43" fmla="*/ 102657 h 104428"/>
                <a:gd name="csX44" fmla="*/ 87464 w 310032"/>
                <a:gd name="csY44" fmla="*/ 102657 h 104428"/>
                <a:gd name="csX45" fmla="*/ 116642 w 310032"/>
                <a:gd name="csY45" fmla="*/ 61193 h 104428"/>
                <a:gd name="csX46" fmla="*/ 150901 w 310032"/>
                <a:gd name="csY46" fmla="*/ 61193 h 104428"/>
                <a:gd name="csX47" fmla="*/ 140269 w 310032"/>
                <a:gd name="csY47" fmla="*/ 33195 h 104428"/>
                <a:gd name="csX48" fmla="*/ 133181 w 310032"/>
                <a:gd name="csY48" fmla="*/ 12286 h 104428"/>
                <a:gd name="csX49" fmla="*/ 127747 w 310032"/>
                <a:gd name="csY49" fmla="*/ 31541 h 104428"/>
                <a:gd name="csX50" fmla="*/ 116642 w 310032"/>
                <a:gd name="csY50" fmla="*/ 61193 h 104428"/>
                <a:gd name="csX51" fmla="*/ 207926 w 310032"/>
                <a:gd name="csY51" fmla="*/ 102657 h 104428"/>
                <a:gd name="csX52" fmla="*/ 207926 w 310032"/>
                <a:gd name="csY52" fmla="*/ 13585 h 104428"/>
                <a:gd name="csX53" fmla="*/ 174613 w 310032"/>
                <a:gd name="csY53" fmla="*/ 13585 h 104428"/>
                <a:gd name="csX54" fmla="*/ 174613 w 310032"/>
                <a:gd name="csY54" fmla="*/ 1654 h 104428"/>
                <a:gd name="csX55" fmla="*/ 254588 w 310032"/>
                <a:gd name="csY55" fmla="*/ 1654 h 104428"/>
                <a:gd name="csX56" fmla="*/ 254588 w 310032"/>
                <a:gd name="csY56" fmla="*/ 13585 h 104428"/>
                <a:gd name="csX57" fmla="*/ 221275 w 310032"/>
                <a:gd name="csY57" fmla="*/ 13585 h 104428"/>
                <a:gd name="csX58" fmla="*/ 221275 w 310032"/>
                <a:gd name="csY58" fmla="*/ 102657 h 104428"/>
                <a:gd name="csX59" fmla="*/ 207926 w 310032"/>
                <a:gd name="csY59" fmla="*/ 102657 h 104428"/>
                <a:gd name="csX60" fmla="*/ 310033 w 310032"/>
                <a:gd name="csY60" fmla="*/ 102657 h 104428"/>
                <a:gd name="csX61" fmla="*/ 297629 w 310032"/>
                <a:gd name="csY61" fmla="*/ 102657 h 104428"/>
                <a:gd name="csX62" fmla="*/ 297629 w 310032"/>
                <a:gd name="csY62" fmla="*/ 23626 h 104428"/>
                <a:gd name="csX63" fmla="*/ 285816 w 310032"/>
                <a:gd name="csY63" fmla="*/ 32250 h 104428"/>
                <a:gd name="csX64" fmla="*/ 272821 w 310032"/>
                <a:gd name="csY64" fmla="*/ 38629 h 104428"/>
                <a:gd name="csX65" fmla="*/ 272821 w 310032"/>
                <a:gd name="csY65" fmla="*/ 26580 h 104428"/>
                <a:gd name="csX66" fmla="*/ 291013 w 310032"/>
                <a:gd name="csY66" fmla="*/ 14767 h 104428"/>
                <a:gd name="csX67" fmla="*/ 302000 w 310032"/>
                <a:gd name="csY67" fmla="*/ 1299 h 104428"/>
                <a:gd name="csX68" fmla="*/ 310033 w 310032"/>
                <a:gd name="csY68" fmla="*/ 1299 h 104428"/>
                <a:gd name="csX69" fmla="*/ 310033 w 310032"/>
                <a:gd name="csY69" fmla="*/ 102657 h 1044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Lst>
              <a:rect l="l" t="t" r="r" b="b"/>
              <a:pathLst>
                <a:path w="310032" h="104428">
                  <a:moveTo>
                    <a:pt x="0" y="70171"/>
                  </a:moveTo>
                  <a:lnTo>
                    <a:pt x="12522" y="69107"/>
                  </a:lnTo>
                  <a:cubicBezTo>
                    <a:pt x="13152" y="74148"/>
                    <a:pt x="14530" y="78282"/>
                    <a:pt x="16657" y="81511"/>
                  </a:cubicBezTo>
                  <a:cubicBezTo>
                    <a:pt x="18862" y="84740"/>
                    <a:pt x="22248" y="87378"/>
                    <a:pt x="26816" y="89426"/>
                  </a:cubicBezTo>
                  <a:cubicBezTo>
                    <a:pt x="31462" y="91395"/>
                    <a:pt x="36660" y="92379"/>
                    <a:pt x="42410" y="92379"/>
                  </a:cubicBezTo>
                  <a:cubicBezTo>
                    <a:pt x="47450" y="92379"/>
                    <a:pt x="51939" y="91631"/>
                    <a:pt x="55877" y="90135"/>
                  </a:cubicBezTo>
                  <a:cubicBezTo>
                    <a:pt x="59814" y="88639"/>
                    <a:pt x="62728" y="86591"/>
                    <a:pt x="64618" y="83992"/>
                  </a:cubicBezTo>
                  <a:cubicBezTo>
                    <a:pt x="66509" y="81315"/>
                    <a:pt x="67454" y="78400"/>
                    <a:pt x="67454" y="75250"/>
                  </a:cubicBezTo>
                  <a:cubicBezTo>
                    <a:pt x="67454" y="72100"/>
                    <a:pt x="66509" y="69344"/>
                    <a:pt x="64618" y="66981"/>
                  </a:cubicBezTo>
                  <a:cubicBezTo>
                    <a:pt x="62807" y="64618"/>
                    <a:pt x="59814" y="62610"/>
                    <a:pt x="55640" y="60956"/>
                  </a:cubicBezTo>
                  <a:cubicBezTo>
                    <a:pt x="52884" y="59933"/>
                    <a:pt x="46859" y="58318"/>
                    <a:pt x="37566" y="56113"/>
                  </a:cubicBezTo>
                  <a:cubicBezTo>
                    <a:pt x="28352" y="53829"/>
                    <a:pt x="21894" y="51703"/>
                    <a:pt x="18192" y="49734"/>
                  </a:cubicBezTo>
                  <a:cubicBezTo>
                    <a:pt x="13310" y="47213"/>
                    <a:pt x="9687" y="44103"/>
                    <a:pt x="7324" y="40401"/>
                  </a:cubicBezTo>
                  <a:cubicBezTo>
                    <a:pt x="4962" y="36621"/>
                    <a:pt x="3780" y="32408"/>
                    <a:pt x="3780" y="27761"/>
                  </a:cubicBezTo>
                  <a:cubicBezTo>
                    <a:pt x="3780" y="22721"/>
                    <a:pt x="5237" y="17996"/>
                    <a:pt x="8151" y="13585"/>
                  </a:cubicBezTo>
                  <a:cubicBezTo>
                    <a:pt x="11065" y="9096"/>
                    <a:pt x="15278" y="5710"/>
                    <a:pt x="20791" y="3426"/>
                  </a:cubicBezTo>
                  <a:cubicBezTo>
                    <a:pt x="26383" y="1142"/>
                    <a:pt x="32565" y="0"/>
                    <a:pt x="39338" y="0"/>
                  </a:cubicBezTo>
                  <a:cubicBezTo>
                    <a:pt x="46820" y="0"/>
                    <a:pt x="53396" y="1221"/>
                    <a:pt x="59066" y="3662"/>
                  </a:cubicBezTo>
                  <a:cubicBezTo>
                    <a:pt x="64815" y="6025"/>
                    <a:pt x="69226" y="9569"/>
                    <a:pt x="72297" y="14294"/>
                  </a:cubicBezTo>
                  <a:cubicBezTo>
                    <a:pt x="75368" y="18941"/>
                    <a:pt x="77022" y="24217"/>
                    <a:pt x="77259" y="30124"/>
                  </a:cubicBezTo>
                  <a:lnTo>
                    <a:pt x="64500" y="31069"/>
                  </a:lnTo>
                  <a:cubicBezTo>
                    <a:pt x="63791" y="24690"/>
                    <a:pt x="61429" y="19886"/>
                    <a:pt x="57412" y="16657"/>
                  </a:cubicBezTo>
                  <a:cubicBezTo>
                    <a:pt x="53475" y="13349"/>
                    <a:pt x="47647" y="11695"/>
                    <a:pt x="39929" y="11695"/>
                  </a:cubicBezTo>
                  <a:cubicBezTo>
                    <a:pt x="31817" y="11695"/>
                    <a:pt x="25910" y="13191"/>
                    <a:pt x="22209" y="16184"/>
                  </a:cubicBezTo>
                  <a:cubicBezTo>
                    <a:pt x="18508" y="19177"/>
                    <a:pt x="16657" y="22760"/>
                    <a:pt x="16657" y="26934"/>
                  </a:cubicBezTo>
                  <a:cubicBezTo>
                    <a:pt x="16657" y="30557"/>
                    <a:pt x="17995" y="33510"/>
                    <a:pt x="20673" y="35794"/>
                  </a:cubicBezTo>
                  <a:cubicBezTo>
                    <a:pt x="23193" y="38157"/>
                    <a:pt x="29887" y="40598"/>
                    <a:pt x="40756" y="43118"/>
                  </a:cubicBezTo>
                  <a:cubicBezTo>
                    <a:pt x="51624" y="45560"/>
                    <a:pt x="59066" y="47686"/>
                    <a:pt x="63083" y="49497"/>
                  </a:cubicBezTo>
                  <a:cubicBezTo>
                    <a:pt x="68989" y="52175"/>
                    <a:pt x="73321" y="55601"/>
                    <a:pt x="76077" y="59775"/>
                  </a:cubicBezTo>
                  <a:cubicBezTo>
                    <a:pt x="78912" y="63949"/>
                    <a:pt x="80330" y="68753"/>
                    <a:pt x="80330" y="74187"/>
                  </a:cubicBezTo>
                  <a:cubicBezTo>
                    <a:pt x="80330" y="79543"/>
                    <a:pt x="78794" y="84622"/>
                    <a:pt x="75723" y="89426"/>
                  </a:cubicBezTo>
                  <a:cubicBezTo>
                    <a:pt x="72651" y="94151"/>
                    <a:pt x="68241" y="97853"/>
                    <a:pt x="62492" y="100531"/>
                  </a:cubicBezTo>
                  <a:cubicBezTo>
                    <a:pt x="56743" y="103130"/>
                    <a:pt x="50245" y="104429"/>
                    <a:pt x="43000" y="104429"/>
                  </a:cubicBezTo>
                  <a:cubicBezTo>
                    <a:pt x="33865" y="104429"/>
                    <a:pt x="26186" y="103090"/>
                    <a:pt x="19964" y="100412"/>
                  </a:cubicBezTo>
                  <a:cubicBezTo>
                    <a:pt x="13821" y="97735"/>
                    <a:pt x="8978" y="93718"/>
                    <a:pt x="5434" y="88363"/>
                  </a:cubicBezTo>
                  <a:cubicBezTo>
                    <a:pt x="1969" y="83008"/>
                    <a:pt x="157" y="76944"/>
                    <a:pt x="0" y="70171"/>
                  </a:cubicBezTo>
                  <a:close/>
                  <a:moveTo>
                    <a:pt x="87464" y="102657"/>
                  </a:moveTo>
                  <a:lnTo>
                    <a:pt x="126211" y="1654"/>
                  </a:lnTo>
                  <a:lnTo>
                    <a:pt x="140623" y="1654"/>
                  </a:lnTo>
                  <a:lnTo>
                    <a:pt x="181969" y="102657"/>
                  </a:lnTo>
                  <a:lnTo>
                    <a:pt x="166730" y="102657"/>
                  </a:lnTo>
                  <a:lnTo>
                    <a:pt x="155035" y="72061"/>
                  </a:lnTo>
                  <a:lnTo>
                    <a:pt x="112744" y="72061"/>
                  </a:lnTo>
                  <a:lnTo>
                    <a:pt x="101639" y="102657"/>
                  </a:lnTo>
                  <a:lnTo>
                    <a:pt x="87464" y="102657"/>
                  </a:lnTo>
                  <a:close/>
                  <a:moveTo>
                    <a:pt x="116642" y="61193"/>
                  </a:moveTo>
                  <a:lnTo>
                    <a:pt x="150901" y="61193"/>
                  </a:lnTo>
                  <a:lnTo>
                    <a:pt x="140269" y="33195"/>
                  </a:lnTo>
                  <a:cubicBezTo>
                    <a:pt x="137118" y="24690"/>
                    <a:pt x="134756" y="17720"/>
                    <a:pt x="133181" y="12286"/>
                  </a:cubicBezTo>
                  <a:cubicBezTo>
                    <a:pt x="131842" y="18744"/>
                    <a:pt x="130030" y="25162"/>
                    <a:pt x="127747" y="31541"/>
                  </a:cubicBezTo>
                  <a:lnTo>
                    <a:pt x="116642" y="61193"/>
                  </a:lnTo>
                  <a:close/>
                  <a:moveTo>
                    <a:pt x="207926" y="102657"/>
                  </a:moveTo>
                  <a:lnTo>
                    <a:pt x="207926" y="13585"/>
                  </a:lnTo>
                  <a:lnTo>
                    <a:pt x="174613" y="13585"/>
                  </a:lnTo>
                  <a:lnTo>
                    <a:pt x="174613" y="1654"/>
                  </a:lnTo>
                  <a:lnTo>
                    <a:pt x="254588" y="1654"/>
                  </a:lnTo>
                  <a:lnTo>
                    <a:pt x="254588" y="13585"/>
                  </a:lnTo>
                  <a:lnTo>
                    <a:pt x="221275" y="13585"/>
                  </a:lnTo>
                  <a:lnTo>
                    <a:pt x="221275" y="102657"/>
                  </a:lnTo>
                  <a:lnTo>
                    <a:pt x="207926" y="102657"/>
                  </a:lnTo>
                  <a:close/>
                  <a:moveTo>
                    <a:pt x="310033" y="102657"/>
                  </a:moveTo>
                  <a:lnTo>
                    <a:pt x="297629" y="102657"/>
                  </a:lnTo>
                  <a:lnTo>
                    <a:pt x="297629" y="23626"/>
                  </a:lnTo>
                  <a:cubicBezTo>
                    <a:pt x="294636" y="26462"/>
                    <a:pt x="290698" y="29336"/>
                    <a:pt x="285816" y="32250"/>
                  </a:cubicBezTo>
                  <a:cubicBezTo>
                    <a:pt x="281011" y="35085"/>
                    <a:pt x="276680" y="37212"/>
                    <a:pt x="272821" y="38629"/>
                  </a:cubicBezTo>
                  <a:lnTo>
                    <a:pt x="272821" y="26580"/>
                  </a:lnTo>
                  <a:cubicBezTo>
                    <a:pt x="279752" y="23351"/>
                    <a:pt x="285816" y="19413"/>
                    <a:pt x="291013" y="14767"/>
                  </a:cubicBezTo>
                  <a:cubicBezTo>
                    <a:pt x="296211" y="10120"/>
                    <a:pt x="299873" y="5631"/>
                    <a:pt x="302000" y="1299"/>
                  </a:cubicBezTo>
                  <a:lnTo>
                    <a:pt x="310033" y="1299"/>
                  </a:lnTo>
                  <a:lnTo>
                    <a:pt x="310033" y="102657"/>
                  </a:lnTo>
                  <a:close/>
                </a:path>
              </a:pathLst>
            </a:custGeom>
            <a:solidFill>
              <a:srgbClr val="000000"/>
            </a:solidFill>
            <a:ln w="7560" cap="sq">
              <a:noFill/>
              <a:prstDash val="solid"/>
              <a:miter/>
            </a:ln>
          </p:spPr>
          <p:txBody>
            <a:bodyPr/>
            <a:lstStyle/>
            <a:p>
              <a:endParaRPr lang="en-US" noProof="0"/>
            </a:p>
          </p:txBody>
        </p:sp>
        <p:sp>
          <p:nvSpPr>
            <p:cNvPr id="151" name="Freeform: Shape 9830">
              <a:extLst>
                <a:ext uri="{FF2B5EF4-FFF2-40B4-BE49-F238E27FC236}">
                  <a16:creationId xmlns:a16="http://schemas.microsoft.com/office/drawing/2014/main" id="{86D04560-C127-2F91-B15E-E0860A067F33}"/>
                </a:ext>
              </a:extLst>
            </p:cNvPr>
            <p:cNvSpPr/>
            <p:nvPr/>
          </p:nvSpPr>
          <p:spPr>
            <a:xfrm>
              <a:off x="7198915" y="3763868"/>
              <a:ext cx="346248" cy="320525"/>
            </a:xfrm>
            <a:custGeom>
              <a:avLst/>
              <a:gdLst>
                <a:gd name="csX0" fmla="*/ 0 w 406450"/>
                <a:gd name="csY0" fmla="*/ 0 h 406450"/>
                <a:gd name="csX1" fmla="*/ 406451 w 406450"/>
                <a:gd name="csY1" fmla="*/ 0 h 406450"/>
                <a:gd name="csX2" fmla="*/ 406451 w 406450"/>
                <a:gd name="csY2" fmla="*/ 406451 h 406450"/>
                <a:gd name="csX3" fmla="*/ 0 w 406450"/>
                <a:gd name="csY3" fmla="*/ 406451 h 406450"/>
              </a:gdLst>
              <a:ahLst/>
              <a:cxnLst>
                <a:cxn ang="0">
                  <a:pos x="csX0" y="csY0"/>
                </a:cxn>
                <a:cxn ang="0">
                  <a:pos x="csX1" y="csY1"/>
                </a:cxn>
                <a:cxn ang="0">
                  <a:pos x="csX2" y="csY2"/>
                </a:cxn>
                <a:cxn ang="0">
                  <a:pos x="csX3" y="csY3"/>
                </a:cxn>
              </a:cxnLst>
              <a:rect l="l" t="t" r="r" b="b"/>
              <a:pathLst>
                <a:path w="406450" h="406450">
                  <a:moveTo>
                    <a:pt x="0" y="0"/>
                  </a:moveTo>
                  <a:lnTo>
                    <a:pt x="406451" y="0"/>
                  </a:lnTo>
                  <a:lnTo>
                    <a:pt x="406451" y="406451"/>
                  </a:lnTo>
                  <a:lnTo>
                    <a:pt x="0" y="406451"/>
                  </a:lnTo>
                  <a:close/>
                </a:path>
              </a:pathLst>
            </a:custGeom>
            <a:solidFill>
              <a:srgbClr val="000000">
                <a:alpha val="0"/>
              </a:srgbClr>
            </a:solidFill>
            <a:ln w="7560" cap="sq">
              <a:noFill/>
              <a:prstDash val="solid"/>
              <a:miter/>
            </a:ln>
          </p:spPr>
          <p:txBody>
            <a:bodyPr/>
            <a:lstStyle/>
            <a:p>
              <a:endParaRPr lang="en-US" noProof="0"/>
            </a:p>
          </p:txBody>
        </p:sp>
        <p:pic>
          <p:nvPicPr>
            <p:cNvPr id="152" name="Picture 151">
              <a:extLst>
                <a:ext uri="{FF2B5EF4-FFF2-40B4-BE49-F238E27FC236}">
                  <a16:creationId xmlns:a16="http://schemas.microsoft.com/office/drawing/2014/main" id="{CEADEF7F-27D2-5BCA-BA0B-EB94F75BB8BB}"/>
                </a:ext>
              </a:extLst>
            </p:cNvPr>
            <p:cNvPicPr>
              <a:picLocks noChangeAspect="1"/>
            </p:cNvPicPr>
            <p:nvPr/>
          </p:nvPicPr>
          <p:blipFill>
            <a:blip r:embed="rId7"/>
            <a:stretch>
              <a:fillRect/>
            </a:stretch>
          </p:blipFill>
          <p:spPr>
            <a:xfrm>
              <a:off x="7198915" y="3763868"/>
              <a:ext cx="346248" cy="320525"/>
            </a:xfrm>
            <a:custGeom>
              <a:avLst/>
              <a:gdLst>
                <a:gd name="csX0" fmla="*/ 422 w 406450"/>
                <a:gd name="csY0" fmla="*/ 181 h 406450"/>
                <a:gd name="csX1" fmla="*/ 406873 w 406450"/>
                <a:gd name="csY1" fmla="*/ 181 h 406450"/>
                <a:gd name="csX2" fmla="*/ 406873 w 406450"/>
                <a:gd name="csY2" fmla="*/ 406632 h 406450"/>
                <a:gd name="csX3" fmla="*/ 422 w 406450"/>
                <a:gd name="csY3" fmla="*/ 406632 h 406450"/>
              </a:gdLst>
              <a:ahLst/>
              <a:cxnLst>
                <a:cxn ang="0">
                  <a:pos x="csX0" y="csY0"/>
                </a:cxn>
                <a:cxn ang="0">
                  <a:pos x="csX1" y="csY1"/>
                </a:cxn>
                <a:cxn ang="0">
                  <a:pos x="csX2" y="csY2"/>
                </a:cxn>
                <a:cxn ang="0">
                  <a:pos x="csX3" y="csY3"/>
                </a:cxn>
              </a:cxnLst>
              <a:rect l="l" t="t" r="r" b="b"/>
              <a:pathLst>
                <a:path w="406450" h="406450">
                  <a:moveTo>
                    <a:pt x="422" y="181"/>
                  </a:moveTo>
                  <a:lnTo>
                    <a:pt x="406873" y="181"/>
                  </a:lnTo>
                  <a:lnTo>
                    <a:pt x="406873" y="406632"/>
                  </a:lnTo>
                  <a:lnTo>
                    <a:pt x="422" y="406632"/>
                  </a:lnTo>
                  <a:close/>
                </a:path>
              </a:pathLst>
            </a:custGeom>
          </p:spPr>
        </p:pic>
        <p:sp>
          <p:nvSpPr>
            <p:cNvPr id="153" name="Freeform: Shape 9832">
              <a:extLst>
                <a:ext uri="{FF2B5EF4-FFF2-40B4-BE49-F238E27FC236}">
                  <a16:creationId xmlns:a16="http://schemas.microsoft.com/office/drawing/2014/main" id="{82EC9453-31CB-1E3D-AE6E-1A1ACB76377C}"/>
                </a:ext>
              </a:extLst>
            </p:cNvPr>
            <p:cNvSpPr/>
            <p:nvPr/>
          </p:nvSpPr>
          <p:spPr>
            <a:xfrm>
              <a:off x="7163091" y="4084400"/>
              <a:ext cx="417880" cy="157550"/>
            </a:xfrm>
            <a:custGeom>
              <a:avLst/>
              <a:gdLst>
                <a:gd name="csX0" fmla="*/ 0 w 490537"/>
                <a:gd name="csY0" fmla="*/ 0 h 199786"/>
                <a:gd name="csX1" fmla="*/ 490538 w 490537"/>
                <a:gd name="csY1" fmla="*/ 0 h 199786"/>
                <a:gd name="csX2" fmla="*/ 490538 w 490537"/>
                <a:gd name="csY2" fmla="*/ 199787 h 199786"/>
                <a:gd name="csX3" fmla="*/ 0 w 490537"/>
                <a:gd name="csY3" fmla="*/ 199787 h 199786"/>
              </a:gdLst>
              <a:ahLst/>
              <a:cxnLst>
                <a:cxn ang="0">
                  <a:pos x="csX0" y="csY0"/>
                </a:cxn>
                <a:cxn ang="0">
                  <a:pos x="csX1" y="csY1"/>
                </a:cxn>
                <a:cxn ang="0">
                  <a:pos x="csX2" y="csY2"/>
                </a:cxn>
                <a:cxn ang="0">
                  <a:pos x="csX3" y="csY3"/>
                </a:cxn>
              </a:cxnLst>
              <a:rect l="l" t="t" r="r" b="b"/>
              <a:pathLst>
                <a:path w="490537" h="199786">
                  <a:moveTo>
                    <a:pt x="0" y="0"/>
                  </a:moveTo>
                  <a:lnTo>
                    <a:pt x="490538" y="0"/>
                  </a:lnTo>
                  <a:lnTo>
                    <a:pt x="490538" y="199787"/>
                  </a:lnTo>
                  <a:lnTo>
                    <a:pt x="0" y="199787"/>
                  </a:lnTo>
                  <a:close/>
                </a:path>
              </a:pathLst>
            </a:custGeom>
            <a:solidFill>
              <a:srgbClr val="000000">
                <a:alpha val="0"/>
              </a:srgbClr>
            </a:solidFill>
            <a:ln w="7560" cap="sq">
              <a:noFill/>
              <a:prstDash val="solid"/>
              <a:miter/>
            </a:ln>
          </p:spPr>
          <p:txBody>
            <a:bodyPr/>
            <a:lstStyle/>
            <a:p>
              <a:endParaRPr lang="en-US" noProof="0"/>
            </a:p>
          </p:txBody>
        </p:sp>
        <p:sp>
          <p:nvSpPr>
            <p:cNvPr id="154" name="Freeform: Shape 9833">
              <a:extLst>
                <a:ext uri="{FF2B5EF4-FFF2-40B4-BE49-F238E27FC236}">
                  <a16:creationId xmlns:a16="http://schemas.microsoft.com/office/drawing/2014/main" id="{82FB500E-5467-1055-4886-9CE697C4E7D4}"/>
                </a:ext>
              </a:extLst>
            </p:cNvPr>
            <p:cNvSpPr/>
            <p:nvPr/>
          </p:nvSpPr>
          <p:spPr>
            <a:xfrm>
              <a:off x="7231671" y="4122286"/>
              <a:ext cx="280314" cy="82351"/>
            </a:xfrm>
            <a:custGeom>
              <a:avLst/>
              <a:gdLst>
                <a:gd name="csX0" fmla="*/ 0 w 329052"/>
                <a:gd name="csY0" fmla="*/ 70171 h 104428"/>
                <a:gd name="csX1" fmla="*/ 12522 w 329052"/>
                <a:gd name="csY1" fmla="*/ 69107 h 104428"/>
                <a:gd name="csX2" fmla="*/ 16657 w 329052"/>
                <a:gd name="csY2" fmla="*/ 81511 h 104428"/>
                <a:gd name="csX3" fmla="*/ 26816 w 329052"/>
                <a:gd name="csY3" fmla="*/ 89426 h 104428"/>
                <a:gd name="csX4" fmla="*/ 42410 w 329052"/>
                <a:gd name="csY4" fmla="*/ 92379 h 104428"/>
                <a:gd name="csX5" fmla="*/ 55877 w 329052"/>
                <a:gd name="csY5" fmla="*/ 90135 h 104428"/>
                <a:gd name="csX6" fmla="*/ 64618 w 329052"/>
                <a:gd name="csY6" fmla="*/ 83992 h 104428"/>
                <a:gd name="csX7" fmla="*/ 67454 w 329052"/>
                <a:gd name="csY7" fmla="*/ 75250 h 104428"/>
                <a:gd name="csX8" fmla="*/ 64618 w 329052"/>
                <a:gd name="csY8" fmla="*/ 66981 h 104428"/>
                <a:gd name="csX9" fmla="*/ 55640 w 329052"/>
                <a:gd name="csY9" fmla="*/ 60956 h 104428"/>
                <a:gd name="csX10" fmla="*/ 37566 w 329052"/>
                <a:gd name="csY10" fmla="*/ 56113 h 104428"/>
                <a:gd name="csX11" fmla="*/ 18192 w 329052"/>
                <a:gd name="csY11" fmla="*/ 49734 h 104428"/>
                <a:gd name="csX12" fmla="*/ 7324 w 329052"/>
                <a:gd name="csY12" fmla="*/ 40401 h 104428"/>
                <a:gd name="csX13" fmla="*/ 3780 w 329052"/>
                <a:gd name="csY13" fmla="*/ 27761 h 104428"/>
                <a:gd name="csX14" fmla="*/ 8151 w 329052"/>
                <a:gd name="csY14" fmla="*/ 13585 h 104428"/>
                <a:gd name="csX15" fmla="*/ 20791 w 329052"/>
                <a:gd name="csY15" fmla="*/ 3426 h 104428"/>
                <a:gd name="csX16" fmla="*/ 39338 w 329052"/>
                <a:gd name="csY16" fmla="*/ 0 h 104428"/>
                <a:gd name="csX17" fmla="*/ 59066 w 329052"/>
                <a:gd name="csY17" fmla="*/ 3662 h 104428"/>
                <a:gd name="csX18" fmla="*/ 72297 w 329052"/>
                <a:gd name="csY18" fmla="*/ 14294 h 104428"/>
                <a:gd name="csX19" fmla="*/ 77259 w 329052"/>
                <a:gd name="csY19" fmla="*/ 30124 h 104428"/>
                <a:gd name="csX20" fmla="*/ 64500 w 329052"/>
                <a:gd name="csY20" fmla="*/ 31069 h 104428"/>
                <a:gd name="csX21" fmla="*/ 57412 w 329052"/>
                <a:gd name="csY21" fmla="*/ 16657 h 104428"/>
                <a:gd name="csX22" fmla="*/ 39929 w 329052"/>
                <a:gd name="csY22" fmla="*/ 11695 h 104428"/>
                <a:gd name="csX23" fmla="*/ 22209 w 329052"/>
                <a:gd name="csY23" fmla="*/ 16184 h 104428"/>
                <a:gd name="csX24" fmla="*/ 16657 w 329052"/>
                <a:gd name="csY24" fmla="*/ 26934 h 104428"/>
                <a:gd name="csX25" fmla="*/ 20673 w 329052"/>
                <a:gd name="csY25" fmla="*/ 35794 h 104428"/>
                <a:gd name="csX26" fmla="*/ 40756 w 329052"/>
                <a:gd name="csY26" fmla="*/ 43118 h 104428"/>
                <a:gd name="csX27" fmla="*/ 63083 w 329052"/>
                <a:gd name="csY27" fmla="*/ 49497 h 104428"/>
                <a:gd name="csX28" fmla="*/ 76077 w 329052"/>
                <a:gd name="csY28" fmla="*/ 59775 h 104428"/>
                <a:gd name="csX29" fmla="*/ 80330 w 329052"/>
                <a:gd name="csY29" fmla="*/ 74187 h 104428"/>
                <a:gd name="csX30" fmla="*/ 75723 w 329052"/>
                <a:gd name="csY30" fmla="*/ 89426 h 104428"/>
                <a:gd name="csX31" fmla="*/ 62492 w 329052"/>
                <a:gd name="csY31" fmla="*/ 100531 h 104428"/>
                <a:gd name="csX32" fmla="*/ 43000 w 329052"/>
                <a:gd name="csY32" fmla="*/ 104429 h 104428"/>
                <a:gd name="csX33" fmla="*/ 19964 w 329052"/>
                <a:gd name="csY33" fmla="*/ 100412 h 104428"/>
                <a:gd name="csX34" fmla="*/ 5434 w 329052"/>
                <a:gd name="csY34" fmla="*/ 88363 h 104428"/>
                <a:gd name="csX35" fmla="*/ 0 w 329052"/>
                <a:gd name="csY35" fmla="*/ 70171 h 104428"/>
                <a:gd name="csX36" fmla="*/ 87464 w 329052"/>
                <a:gd name="csY36" fmla="*/ 102657 h 104428"/>
                <a:gd name="csX37" fmla="*/ 126211 w 329052"/>
                <a:gd name="csY37" fmla="*/ 1654 h 104428"/>
                <a:gd name="csX38" fmla="*/ 140623 w 329052"/>
                <a:gd name="csY38" fmla="*/ 1654 h 104428"/>
                <a:gd name="csX39" fmla="*/ 181969 w 329052"/>
                <a:gd name="csY39" fmla="*/ 102657 h 104428"/>
                <a:gd name="csX40" fmla="*/ 166730 w 329052"/>
                <a:gd name="csY40" fmla="*/ 102657 h 104428"/>
                <a:gd name="csX41" fmla="*/ 155035 w 329052"/>
                <a:gd name="csY41" fmla="*/ 72061 h 104428"/>
                <a:gd name="csX42" fmla="*/ 112744 w 329052"/>
                <a:gd name="csY42" fmla="*/ 72061 h 104428"/>
                <a:gd name="csX43" fmla="*/ 101639 w 329052"/>
                <a:gd name="csY43" fmla="*/ 102657 h 104428"/>
                <a:gd name="csX44" fmla="*/ 87464 w 329052"/>
                <a:gd name="csY44" fmla="*/ 102657 h 104428"/>
                <a:gd name="csX45" fmla="*/ 116642 w 329052"/>
                <a:gd name="csY45" fmla="*/ 61193 h 104428"/>
                <a:gd name="csX46" fmla="*/ 150901 w 329052"/>
                <a:gd name="csY46" fmla="*/ 61193 h 104428"/>
                <a:gd name="csX47" fmla="*/ 140269 w 329052"/>
                <a:gd name="csY47" fmla="*/ 33195 h 104428"/>
                <a:gd name="csX48" fmla="*/ 133181 w 329052"/>
                <a:gd name="csY48" fmla="*/ 12286 h 104428"/>
                <a:gd name="csX49" fmla="*/ 127747 w 329052"/>
                <a:gd name="csY49" fmla="*/ 31541 h 104428"/>
                <a:gd name="csX50" fmla="*/ 116642 w 329052"/>
                <a:gd name="csY50" fmla="*/ 61193 h 104428"/>
                <a:gd name="csX51" fmla="*/ 207926 w 329052"/>
                <a:gd name="csY51" fmla="*/ 102657 h 104428"/>
                <a:gd name="csX52" fmla="*/ 207926 w 329052"/>
                <a:gd name="csY52" fmla="*/ 13585 h 104428"/>
                <a:gd name="csX53" fmla="*/ 174613 w 329052"/>
                <a:gd name="csY53" fmla="*/ 13585 h 104428"/>
                <a:gd name="csX54" fmla="*/ 174613 w 329052"/>
                <a:gd name="csY54" fmla="*/ 1654 h 104428"/>
                <a:gd name="csX55" fmla="*/ 254588 w 329052"/>
                <a:gd name="csY55" fmla="*/ 1654 h 104428"/>
                <a:gd name="csX56" fmla="*/ 254588 w 329052"/>
                <a:gd name="csY56" fmla="*/ 13585 h 104428"/>
                <a:gd name="csX57" fmla="*/ 221275 w 329052"/>
                <a:gd name="csY57" fmla="*/ 13585 h 104428"/>
                <a:gd name="csX58" fmla="*/ 221275 w 329052"/>
                <a:gd name="csY58" fmla="*/ 102657 h 104428"/>
                <a:gd name="csX59" fmla="*/ 207926 w 329052"/>
                <a:gd name="csY59" fmla="*/ 102657 h 104428"/>
                <a:gd name="csX60" fmla="*/ 303063 w 329052"/>
                <a:gd name="csY60" fmla="*/ 102657 h 104428"/>
                <a:gd name="csX61" fmla="*/ 303063 w 329052"/>
                <a:gd name="csY61" fmla="*/ 78440 h 104428"/>
                <a:gd name="csX62" fmla="*/ 259236 w 329052"/>
                <a:gd name="csY62" fmla="*/ 78440 h 104428"/>
                <a:gd name="csX63" fmla="*/ 259236 w 329052"/>
                <a:gd name="csY63" fmla="*/ 67099 h 104428"/>
                <a:gd name="csX64" fmla="*/ 305307 w 329052"/>
                <a:gd name="csY64" fmla="*/ 1654 h 104428"/>
                <a:gd name="csX65" fmla="*/ 315467 w 329052"/>
                <a:gd name="csY65" fmla="*/ 1654 h 104428"/>
                <a:gd name="csX66" fmla="*/ 315467 w 329052"/>
                <a:gd name="csY66" fmla="*/ 67099 h 104428"/>
                <a:gd name="csX67" fmla="*/ 329052 w 329052"/>
                <a:gd name="csY67" fmla="*/ 67099 h 104428"/>
                <a:gd name="csX68" fmla="*/ 329052 w 329052"/>
                <a:gd name="csY68" fmla="*/ 78440 h 104428"/>
                <a:gd name="csX69" fmla="*/ 315467 w 329052"/>
                <a:gd name="csY69" fmla="*/ 78440 h 104428"/>
                <a:gd name="csX70" fmla="*/ 315467 w 329052"/>
                <a:gd name="csY70" fmla="*/ 102657 h 104428"/>
                <a:gd name="csX71" fmla="*/ 303063 w 329052"/>
                <a:gd name="csY71" fmla="*/ 102657 h 104428"/>
                <a:gd name="csX72" fmla="*/ 303063 w 329052"/>
                <a:gd name="csY72" fmla="*/ 67099 h 104428"/>
                <a:gd name="csX73" fmla="*/ 303063 w 329052"/>
                <a:gd name="csY73" fmla="*/ 21618 h 104428"/>
                <a:gd name="csX74" fmla="*/ 271403 w 329052"/>
                <a:gd name="csY74" fmla="*/ 67099 h 104428"/>
                <a:gd name="csX75" fmla="*/ 303063 w 329052"/>
                <a:gd name="csY75" fmla="*/ 67099 h 1044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Lst>
              <a:rect l="l" t="t" r="r" b="b"/>
              <a:pathLst>
                <a:path w="329052" h="104428">
                  <a:moveTo>
                    <a:pt x="0" y="70171"/>
                  </a:moveTo>
                  <a:lnTo>
                    <a:pt x="12522" y="69107"/>
                  </a:lnTo>
                  <a:cubicBezTo>
                    <a:pt x="13152" y="74148"/>
                    <a:pt x="14530" y="78282"/>
                    <a:pt x="16657" y="81511"/>
                  </a:cubicBezTo>
                  <a:cubicBezTo>
                    <a:pt x="18862" y="84740"/>
                    <a:pt x="22248" y="87378"/>
                    <a:pt x="26816" y="89426"/>
                  </a:cubicBezTo>
                  <a:cubicBezTo>
                    <a:pt x="31462" y="91395"/>
                    <a:pt x="36660" y="92379"/>
                    <a:pt x="42410" y="92379"/>
                  </a:cubicBezTo>
                  <a:cubicBezTo>
                    <a:pt x="47450" y="92379"/>
                    <a:pt x="51939" y="91631"/>
                    <a:pt x="55877" y="90135"/>
                  </a:cubicBezTo>
                  <a:cubicBezTo>
                    <a:pt x="59814" y="88639"/>
                    <a:pt x="62728" y="86591"/>
                    <a:pt x="64618" y="83992"/>
                  </a:cubicBezTo>
                  <a:cubicBezTo>
                    <a:pt x="66509" y="81315"/>
                    <a:pt x="67454" y="78400"/>
                    <a:pt x="67454" y="75250"/>
                  </a:cubicBezTo>
                  <a:cubicBezTo>
                    <a:pt x="67454" y="72100"/>
                    <a:pt x="66509" y="69344"/>
                    <a:pt x="64618" y="66981"/>
                  </a:cubicBezTo>
                  <a:cubicBezTo>
                    <a:pt x="62807" y="64618"/>
                    <a:pt x="59814" y="62610"/>
                    <a:pt x="55640" y="60956"/>
                  </a:cubicBezTo>
                  <a:cubicBezTo>
                    <a:pt x="52884" y="59933"/>
                    <a:pt x="46859" y="58318"/>
                    <a:pt x="37566" y="56113"/>
                  </a:cubicBezTo>
                  <a:cubicBezTo>
                    <a:pt x="28352" y="53829"/>
                    <a:pt x="21894" y="51703"/>
                    <a:pt x="18192" y="49734"/>
                  </a:cubicBezTo>
                  <a:cubicBezTo>
                    <a:pt x="13310" y="47213"/>
                    <a:pt x="9687" y="44103"/>
                    <a:pt x="7324" y="40401"/>
                  </a:cubicBezTo>
                  <a:cubicBezTo>
                    <a:pt x="4962" y="36621"/>
                    <a:pt x="3780" y="32408"/>
                    <a:pt x="3780" y="27761"/>
                  </a:cubicBezTo>
                  <a:cubicBezTo>
                    <a:pt x="3780" y="22721"/>
                    <a:pt x="5237" y="17996"/>
                    <a:pt x="8151" y="13585"/>
                  </a:cubicBezTo>
                  <a:cubicBezTo>
                    <a:pt x="11065" y="9096"/>
                    <a:pt x="15278" y="5710"/>
                    <a:pt x="20791" y="3426"/>
                  </a:cubicBezTo>
                  <a:cubicBezTo>
                    <a:pt x="26383" y="1142"/>
                    <a:pt x="32565" y="0"/>
                    <a:pt x="39338" y="0"/>
                  </a:cubicBezTo>
                  <a:cubicBezTo>
                    <a:pt x="46820" y="0"/>
                    <a:pt x="53396" y="1221"/>
                    <a:pt x="59066" y="3662"/>
                  </a:cubicBezTo>
                  <a:cubicBezTo>
                    <a:pt x="64815" y="6025"/>
                    <a:pt x="69226" y="9569"/>
                    <a:pt x="72297" y="14294"/>
                  </a:cubicBezTo>
                  <a:cubicBezTo>
                    <a:pt x="75368" y="18941"/>
                    <a:pt x="77022" y="24217"/>
                    <a:pt x="77259" y="30124"/>
                  </a:cubicBezTo>
                  <a:lnTo>
                    <a:pt x="64500" y="31069"/>
                  </a:lnTo>
                  <a:cubicBezTo>
                    <a:pt x="63791" y="24690"/>
                    <a:pt x="61429" y="19886"/>
                    <a:pt x="57412" y="16657"/>
                  </a:cubicBezTo>
                  <a:cubicBezTo>
                    <a:pt x="53475" y="13349"/>
                    <a:pt x="47647" y="11695"/>
                    <a:pt x="39929" y="11695"/>
                  </a:cubicBezTo>
                  <a:cubicBezTo>
                    <a:pt x="31817" y="11695"/>
                    <a:pt x="25910" y="13191"/>
                    <a:pt x="22209" y="16184"/>
                  </a:cubicBezTo>
                  <a:cubicBezTo>
                    <a:pt x="18508" y="19177"/>
                    <a:pt x="16657" y="22760"/>
                    <a:pt x="16657" y="26934"/>
                  </a:cubicBezTo>
                  <a:cubicBezTo>
                    <a:pt x="16657" y="30557"/>
                    <a:pt x="17995" y="33510"/>
                    <a:pt x="20673" y="35794"/>
                  </a:cubicBezTo>
                  <a:cubicBezTo>
                    <a:pt x="23193" y="38157"/>
                    <a:pt x="29887" y="40598"/>
                    <a:pt x="40756" y="43118"/>
                  </a:cubicBezTo>
                  <a:cubicBezTo>
                    <a:pt x="51624" y="45560"/>
                    <a:pt x="59066" y="47686"/>
                    <a:pt x="63083" y="49497"/>
                  </a:cubicBezTo>
                  <a:cubicBezTo>
                    <a:pt x="68989" y="52175"/>
                    <a:pt x="73321" y="55601"/>
                    <a:pt x="76077" y="59775"/>
                  </a:cubicBezTo>
                  <a:cubicBezTo>
                    <a:pt x="78912" y="63949"/>
                    <a:pt x="80330" y="68753"/>
                    <a:pt x="80330" y="74187"/>
                  </a:cubicBezTo>
                  <a:cubicBezTo>
                    <a:pt x="80330" y="79543"/>
                    <a:pt x="78794" y="84622"/>
                    <a:pt x="75723" y="89426"/>
                  </a:cubicBezTo>
                  <a:cubicBezTo>
                    <a:pt x="72651" y="94151"/>
                    <a:pt x="68241" y="97853"/>
                    <a:pt x="62492" y="100531"/>
                  </a:cubicBezTo>
                  <a:cubicBezTo>
                    <a:pt x="56743" y="103130"/>
                    <a:pt x="50245" y="104429"/>
                    <a:pt x="43000" y="104429"/>
                  </a:cubicBezTo>
                  <a:cubicBezTo>
                    <a:pt x="33865" y="104429"/>
                    <a:pt x="26186" y="103090"/>
                    <a:pt x="19964" y="100412"/>
                  </a:cubicBezTo>
                  <a:cubicBezTo>
                    <a:pt x="13821" y="97735"/>
                    <a:pt x="8978" y="93718"/>
                    <a:pt x="5434" y="88363"/>
                  </a:cubicBezTo>
                  <a:cubicBezTo>
                    <a:pt x="1969" y="83008"/>
                    <a:pt x="157" y="76944"/>
                    <a:pt x="0" y="70171"/>
                  </a:cubicBezTo>
                  <a:close/>
                  <a:moveTo>
                    <a:pt x="87464" y="102657"/>
                  </a:moveTo>
                  <a:lnTo>
                    <a:pt x="126211" y="1654"/>
                  </a:lnTo>
                  <a:lnTo>
                    <a:pt x="140623" y="1654"/>
                  </a:lnTo>
                  <a:lnTo>
                    <a:pt x="181969" y="102657"/>
                  </a:lnTo>
                  <a:lnTo>
                    <a:pt x="166730" y="102657"/>
                  </a:lnTo>
                  <a:lnTo>
                    <a:pt x="155035" y="72061"/>
                  </a:lnTo>
                  <a:lnTo>
                    <a:pt x="112744" y="72061"/>
                  </a:lnTo>
                  <a:lnTo>
                    <a:pt x="101639" y="102657"/>
                  </a:lnTo>
                  <a:lnTo>
                    <a:pt x="87464" y="102657"/>
                  </a:lnTo>
                  <a:close/>
                  <a:moveTo>
                    <a:pt x="116642" y="61193"/>
                  </a:moveTo>
                  <a:lnTo>
                    <a:pt x="150901" y="61193"/>
                  </a:lnTo>
                  <a:lnTo>
                    <a:pt x="140269" y="33195"/>
                  </a:lnTo>
                  <a:cubicBezTo>
                    <a:pt x="137118" y="24690"/>
                    <a:pt x="134756" y="17720"/>
                    <a:pt x="133181" y="12286"/>
                  </a:cubicBezTo>
                  <a:cubicBezTo>
                    <a:pt x="131842" y="18744"/>
                    <a:pt x="130030" y="25162"/>
                    <a:pt x="127747" y="31541"/>
                  </a:cubicBezTo>
                  <a:lnTo>
                    <a:pt x="116642" y="61193"/>
                  </a:lnTo>
                  <a:close/>
                  <a:moveTo>
                    <a:pt x="207926" y="102657"/>
                  </a:moveTo>
                  <a:lnTo>
                    <a:pt x="207926" y="13585"/>
                  </a:lnTo>
                  <a:lnTo>
                    <a:pt x="174613" y="13585"/>
                  </a:lnTo>
                  <a:lnTo>
                    <a:pt x="174613" y="1654"/>
                  </a:lnTo>
                  <a:lnTo>
                    <a:pt x="254588" y="1654"/>
                  </a:lnTo>
                  <a:lnTo>
                    <a:pt x="254588" y="13585"/>
                  </a:lnTo>
                  <a:lnTo>
                    <a:pt x="221275" y="13585"/>
                  </a:lnTo>
                  <a:lnTo>
                    <a:pt x="221275" y="102657"/>
                  </a:lnTo>
                  <a:lnTo>
                    <a:pt x="207926" y="102657"/>
                  </a:lnTo>
                  <a:close/>
                  <a:moveTo>
                    <a:pt x="303063" y="102657"/>
                  </a:moveTo>
                  <a:lnTo>
                    <a:pt x="303063" y="78440"/>
                  </a:lnTo>
                  <a:lnTo>
                    <a:pt x="259236" y="78440"/>
                  </a:lnTo>
                  <a:lnTo>
                    <a:pt x="259236" y="67099"/>
                  </a:lnTo>
                  <a:lnTo>
                    <a:pt x="305307" y="1654"/>
                  </a:lnTo>
                  <a:lnTo>
                    <a:pt x="315467" y="1654"/>
                  </a:lnTo>
                  <a:lnTo>
                    <a:pt x="315467" y="67099"/>
                  </a:lnTo>
                  <a:lnTo>
                    <a:pt x="329052" y="67099"/>
                  </a:lnTo>
                  <a:lnTo>
                    <a:pt x="329052" y="78440"/>
                  </a:lnTo>
                  <a:lnTo>
                    <a:pt x="315467" y="78440"/>
                  </a:lnTo>
                  <a:lnTo>
                    <a:pt x="315467" y="102657"/>
                  </a:lnTo>
                  <a:lnTo>
                    <a:pt x="303063" y="102657"/>
                  </a:lnTo>
                  <a:close/>
                  <a:moveTo>
                    <a:pt x="303063" y="67099"/>
                  </a:moveTo>
                  <a:lnTo>
                    <a:pt x="303063" y="21618"/>
                  </a:lnTo>
                  <a:lnTo>
                    <a:pt x="271403" y="67099"/>
                  </a:lnTo>
                  <a:lnTo>
                    <a:pt x="303063" y="67099"/>
                  </a:lnTo>
                  <a:close/>
                </a:path>
              </a:pathLst>
            </a:custGeom>
            <a:solidFill>
              <a:srgbClr val="000000"/>
            </a:solidFill>
            <a:ln w="7560" cap="sq">
              <a:noFill/>
              <a:prstDash val="solid"/>
              <a:miter/>
            </a:ln>
          </p:spPr>
          <p:txBody>
            <a:bodyPr/>
            <a:lstStyle/>
            <a:p>
              <a:endParaRPr lang="en-US" noProof="0"/>
            </a:p>
          </p:txBody>
        </p:sp>
        <p:sp>
          <p:nvSpPr>
            <p:cNvPr id="155" name="Freeform: Shape 9834">
              <a:extLst>
                <a:ext uri="{FF2B5EF4-FFF2-40B4-BE49-F238E27FC236}">
                  <a16:creationId xmlns:a16="http://schemas.microsoft.com/office/drawing/2014/main" id="{3FE6A465-53FF-02E8-23F1-ABC842CA356E}"/>
                </a:ext>
              </a:extLst>
            </p:cNvPr>
            <p:cNvSpPr/>
            <p:nvPr/>
          </p:nvSpPr>
          <p:spPr>
            <a:xfrm>
              <a:off x="7921234" y="3763868"/>
              <a:ext cx="346248" cy="320525"/>
            </a:xfrm>
            <a:custGeom>
              <a:avLst/>
              <a:gdLst>
                <a:gd name="csX0" fmla="*/ 0 w 406450"/>
                <a:gd name="csY0" fmla="*/ 0 h 406450"/>
                <a:gd name="csX1" fmla="*/ 406451 w 406450"/>
                <a:gd name="csY1" fmla="*/ 0 h 406450"/>
                <a:gd name="csX2" fmla="*/ 406451 w 406450"/>
                <a:gd name="csY2" fmla="*/ 406451 h 406450"/>
                <a:gd name="csX3" fmla="*/ 0 w 406450"/>
                <a:gd name="csY3" fmla="*/ 406451 h 406450"/>
              </a:gdLst>
              <a:ahLst/>
              <a:cxnLst>
                <a:cxn ang="0">
                  <a:pos x="csX0" y="csY0"/>
                </a:cxn>
                <a:cxn ang="0">
                  <a:pos x="csX1" y="csY1"/>
                </a:cxn>
                <a:cxn ang="0">
                  <a:pos x="csX2" y="csY2"/>
                </a:cxn>
                <a:cxn ang="0">
                  <a:pos x="csX3" y="csY3"/>
                </a:cxn>
              </a:cxnLst>
              <a:rect l="l" t="t" r="r" b="b"/>
              <a:pathLst>
                <a:path w="406450" h="406450">
                  <a:moveTo>
                    <a:pt x="0" y="0"/>
                  </a:moveTo>
                  <a:lnTo>
                    <a:pt x="406451" y="0"/>
                  </a:lnTo>
                  <a:lnTo>
                    <a:pt x="406451" y="406451"/>
                  </a:lnTo>
                  <a:lnTo>
                    <a:pt x="0" y="406451"/>
                  </a:lnTo>
                  <a:close/>
                </a:path>
              </a:pathLst>
            </a:custGeom>
            <a:solidFill>
              <a:srgbClr val="000000">
                <a:alpha val="0"/>
              </a:srgbClr>
            </a:solidFill>
            <a:ln w="7560" cap="sq">
              <a:noFill/>
              <a:prstDash val="solid"/>
              <a:miter/>
            </a:ln>
          </p:spPr>
          <p:txBody>
            <a:bodyPr/>
            <a:lstStyle/>
            <a:p>
              <a:endParaRPr lang="en-US" noProof="0"/>
            </a:p>
          </p:txBody>
        </p:sp>
        <p:pic>
          <p:nvPicPr>
            <p:cNvPr id="156" name="Picture 155">
              <a:extLst>
                <a:ext uri="{FF2B5EF4-FFF2-40B4-BE49-F238E27FC236}">
                  <a16:creationId xmlns:a16="http://schemas.microsoft.com/office/drawing/2014/main" id="{5413545D-0FC3-3945-0081-ACD5A8E781F1}"/>
                </a:ext>
              </a:extLst>
            </p:cNvPr>
            <p:cNvPicPr>
              <a:picLocks noChangeAspect="1"/>
            </p:cNvPicPr>
            <p:nvPr/>
          </p:nvPicPr>
          <p:blipFill>
            <a:blip r:embed="rId7"/>
            <a:stretch>
              <a:fillRect/>
            </a:stretch>
          </p:blipFill>
          <p:spPr>
            <a:xfrm>
              <a:off x="7921234" y="3763868"/>
              <a:ext cx="346248" cy="320525"/>
            </a:xfrm>
            <a:custGeom>
              <a:avLst/>
              <a:gdLst>
                <a:gd name="csX0" fmla="*/ 534 w 406450"/>
                <a:gd name="csY0" fmla="*/ 181 h 406450"/>
                <a:gd name="csX1" fmla="*/ 406985 w 406450"/>
                <a:gd name="csY1" fmla="*/ 181 h 406450"/>
                <a:gd name="csX2" fmla="*/ 406985 w 406450"/>
                <a:gd name="csY2" fmla="*/ 406632 h 406450"/>
                <a:gd name="csX3" fmla="*/ 534 w 406450"/>
                <a:gd name="csY3" fmla="*/ 406632 h 406450"/>
              </a:gdLst>
              <a:ahLst/>
              <a:cxnLst>
                <a:cxn ang="0">
                  <a:pos x="csX0" y="csY0"/>
                </a:cxn>
                <a:cxn ang="0">
                  <a:pos x="csX1" y="csY1"/>
                </a:cxn>
                <a:cxn ang="0">
                  <a:pos x="csX2" y="csY2"/>
                </a:cxn>
                <a:cxn ang="0">
                  <a:pos x="csX3" y="csY3"/>
                </a:cxn>
              </a:cxnLst>
              <a:rect l="l" t="t" r="r" b="b"/>
              <a:pathLst>
                <a:path w="406450" h="406450">
                  <a:moveTo>
                    <a:pt x="534" y="181"/>
                  </a:moveTo>
                  <a:lnTo>
                    <a:pt x="406985" y="181"/>
                  </a:lnTo>
                  <a:lnTo>
                    <a:pt x="406985" y="406632"/>
                  </a:lnTo>
                  <a:lnTo>
                    <a:pt x="534" y="406632"/>
                  </a:lnTo>
                  <a:close/>
                </a:path>
              </a:pathLst>
            </a:custGeom>
          </p:spPr>
        </p:pic>
        <p:sp>
          <p:nvSpPr>
            <p:cNvPr id="157" name="Freeform: Shape 9836">
              <a:extLst>
                <a:ext uri="{FF2B5EF4-FFF2-40B4-BE49-F238E27FC236}">
                  <a16:creationId xmlns:a16="http://schemas.microsoft.com/office/drawing/2014/main" id="{E61CDA4F-6499-49A0-47F9-6C84000A8B9D}"/>
                </a:ext>
              </a:extLst>
            </p:cNvPr>
            <p:cNvSpPr/>
            <p:nvPr/>
          </p:nvSpPr>
          <p:spPr>
            <a:xfrm>
              <a:off x="7885410" y="4084400"/>
              <a:ext cx="417880" cy="157550"/>
            </a:xfrm>
            <a:custGeom>
              <a:avLst/>
              <a:gdLst>
                <a:gd name="csX0" fmla="*/ 0 w 490537"/>
                <a:gd name="csY0" fmla="*/ 0 h 199786"/>
                <a:gd name="csX1" fmla="*/ 490538 w 490537"/>
                <a:gd name="csY1" fmla="*/ 0 h 199786"/>
                <a:gd name="csX2" fmla="*/ 490538 w 490537"/>
                <a:gd name="csY2" fmla="*/ 199787 h 199786"/>
                <a:gd name="csX3" fmla="*/ 0 w 490537"/>
                <a:gd name="csY3" fmla="*/ 199787 h 199786"/>
              </a:gdLst>
              <a:ahLst/>
              <a:cxnLst>
                <a:cxn ang="0">
                  <a:pos x="csX0" y="csY0"/>
                </a:cxn>
                <a:cxn ang="0">
                  <a:pos x="csX1" y="csY1"/>
                </a:cxn>
                <a:cxn ang="0">
                  <a:pos x="csX2" y="csY2"/>
                </a:cxn>
                <a:cxn ang="0">
                  <a:pos x="csX3" y="csY3"/>
                </a:cxn>
              </a:cxnLst>
              <a:rect l="l" t="t" r="r" b="b"/>
              <a:pathLst>
                <a:path w="490537" h="199786">
                  <a:moveTo>
                    <a:pt x="0" y="0"/>
                  </a:moveTo>
                  <a:lnTo>
                    <a:pt x="490538" y="0"/>
                  </a:lnTo>
                  <a:lnTo>
                    <a:pt x="490538" y="199787"/>
                  </a:lnTo>
                  <a:lnTo>
                    <a:pt x="0" y="199787"/>
                  </a:lnTo>
                  <a:close/>
                </a:path>
              </a:pathLst>
            </a:custGeom>
            <a:solidFill>
              <a:srgbClr val="000000">
                <a:alpha val="0"/>
              </a:srgbClr>
            </a:solidFill>
            <a:ln w="7560" cap="sq">
              <a:noFill/>
              <a:prstDash val="solid"/>
              <a:miter/>
            </a:ln>
          </p:spPr>
          <p:txBody>
            <a:bodyPr/>
            <a:lstStyle/>
            <a:p>
              <a:endParaRPr lang="en-US" noProof="0"/>
            </a:p>
          </p:txBody>
        </p:sp>
        <p:sp>
          <p:nvSpPr>
            <p:cNvPr id="158" name="Freeform: Shape 9837">
              <a:extLst>
                <a:ext uri="{FF2B5EF4-FFF2-40B4-BE49-F238E27FC236}">
                  <a16:creationId xmlns:a16="http://schemas.microsoft.com/office/drawing/2014/main" id="{65C5B24D-4C94-443E-A0CD-1F141AF01D56}"/>
                </a:ext>
              </a:extLst>
            </p:cNvPr>
            <p:cNvSpPr/>
            <p:nvPr/>
          </p:nvSpPr>
          <p:spPr>
            <a:xfrm>
              <a:off x="7953990" y="4122286"/>
              <a:ext cx="280716" cy="82351"/>
            </a:xfrm>
            <a:custGeom>
              <a:avLst/>
              <a:gdLst>
                <a:gd name="csX0" fmla="*/ 0 w 329524"/>
                <a:gd name="csY0" fmla="*/ 70171 h 104428"/>
                <a:gd name="csX1" fmla="*/ 12522 w 329524"/>
                <a:gd name="csY1" fmla="*/ 69107 h 104428"/>
                <a:gd name="csX2" fmla="*/ 16657 w 329524"/>
                <a:gd name="csY2" fmla="*/ 81511 h 104428"/>
                <a:gd name="csX3" fmla="*/ 26816 w 329524"/>
                <a:gd name="csY3" fmla="*/ 89426 h 104428"/>
                <a:gd name="csX4" fmla="*/ 42410 w 329524"/>
                <a:gd name="csY4" fmla="*/ 92379 h 104428"/>
                <a:gd name="csX5" fmla="*/ 55877 w 329524"/>
                <a:gd name="csY5" fmla="*/ 90135 h 104428"/>
                <a:gd name="csX6" fmla="*/ 64618 w 329524"/>
                <a:gd name="csY6" fmla="*/ 83992 h 104428"/>
                <a:gd name="csX7" fmla="*/ 67454 w 329524"/>
                <a:gd name="csY7" fmla="*/ 75250 h 104428"/>
                <a:gd name="csX8" fmla="*/ 64618 w 329524"/>
                <a:gd name="csY8" fmla="*/ 66981 h 104428"/>
                <a:gd name="csX9" fmla="*/ 55640 w 329524"/>
                <a:gd name="csY9" fmla="*/ 60956 h 104428"/>
                <a:gd name="csX10" fmla="*/ 37566 w 329524"/>
                <a:gd name="csY10" fmla="*/ 56113 h 104428"/>
                <a:gd name="csX11" fmla="*/ 18192 w 329524"/>
                <a:gd name="csY11" fmla="*/ 49734 h 104428"/>
                <a:gd name="csX12" fmla="*/ 7324 w 329524"/>
                <a:gd name="csY12" fmla="*/ 40401 h 104428"/>
                <a:gd name="csX13" fmla="*/ 3780 w 329524"/>
                <a:gd name="csY13" fmla="*/ 27761 h 104428"/>
                <a:gd name="csX14" fmla="*/ 8151 w 329524"/>
                <a:gd name="csY14" fmla="*/ 13585 h 104428"/>
                <a:gd name="csX15" fmla="*/ 20791 w 329524"/>
                <a:gd name="csY15" fmla="*/ 3426 h 104428"/>
                <a:gd name="csX16" fmla="*/ 39338 w 329524"/>
                <a:gd name="csY16" fmla="*/ 0 h 104428"/>
                <a:gd name="csX17" fmla="*/ 59066 w 329524"/>
                <a:gd name="csY17" fmla="*/ 3662 h 104428"/>
                <a:gd name="csX18" fmla="*/ 72297 w 329524"/>
                <a:gd name="csY18" fmla="*/ 14294 h 104428"/>
                <a:gd name="csX19" fmla="*/ 77259 w 329524"/>
                <a:gd name="csY19" fmla="*/ 30124 h 104428"/>
                <a:gd name="csX20" fmla="*/ 64500 w 329524"/>
                <a:gd name="csY20" fmla="*/ 31069 h 104428"/>
                <a:gd name="csX21" fmla="*/ 57412 w 329524"/>
                <a:gd name="csY21" fmla="*/ 16657 h 104428"/>
                <a:gd name="csX22" fmla="*/ 39929 w 329524"/>
                <a:gd name="csY22" fmla="*/ 11695 h 104428"/>
                <a:gd name="csX23" fmla="*/ 22209 w 329524"/>
                <a:gd name="csY23" fmla="*/ 16184 h 104428"/>
                <a:gd name="csX24" fmla="*/ 16657 w 329524"/>
                <a:gd name="csY24" fmla="*/ 26934 h 104428"/>
                <a:gd name="csX25" fmla="*/ 20673 w 329524"/>
                <a:gd name="csY25" fmla="*/ 35794 h 104428"/>
                <a:gd name="csX26" fmla="*/ 40756 w 329524"/>
                <a:gd name="csY26" fmla="*/ 43118 h 104428"/>
                <a:gd name="csX27" fmla="*/ 63083 w 329524"/>
                <a:gd name="csY27" fmla="*/ 49497 h 104428"/>
                <a:gd name="csX28" fmla="*/ 76077 w 329524"/>
                <a:gd name="csY28" fmla="*/ 59775 h 104428"/>
                <a:gd name="csX29" fmla="*/ 80330 w 329524"/>
                <a:gd name="csY29" fmla="*/ 74187 h 104428"/>
                <a:gd name="csX30" fmla="*/ 75723 w 329524"/>
                <a:gd name="csY30" fmla="*/ 89426 h 104428"/>
                <a:gd name="csX31" fmla="*/ 62492 w 329524"/>
                <a:gd name="csY31" fmla="*/ 100531 h 104428"/>
                <a:gd name="csX32" fmla="*/ 43000 w 329524"/>
                <a:gd name="csY32" fmla="*/ 104429 h 104428"/>
                <a:gd name="csX33" fmla="*/ 19964 w 329524"/>
                <a:gd name="csY33" fmla="*/ 100412 h 104428"/>
                <a:gd name="csX34" fmla="*/ 5434 w 329524"/>
                <a:gd name="csY34" fmla="*/ 88363 h 104428"/>
                <a:gd name="csX35" fmla="*/ 0 w 329524"/>
                <a:gd name="csY35" fmla="*/ 70171 h 104428"/>
                <a:gd name="csX36" fmla="*/ 87464 w 329524"/>
                <a:gd name="csY36" fmla="*/ 102657 h 104428"/>
                <a:gd name="csX37" fmla="*/ 126211 w 329524"/>
                <a:gd name="csY37" fmla="*/ 1654 h 104428"/>
                <a:gd name="csX38" fmla="*/ 140623 w 329524"/>
                <a:gd name="csY38" fmla="*/ 1654 h 104428"/>
                <a:gd name="csX39" fmla="*/ 181969 w 329524"/>
                <a:gd name="csY39" fmla="*/ 102657 h 104428"/>
                <a:gd name="csX40" fmla="*/ 166730 w 329524"/>
                <a:gd name="csY40" fmla="*/ 102657 h 104428"/>
                <a:gd name="csX41" fmla="*/ 155035 w 329524"/>
                <a:gd name="csY41" fmla="*/ 72061 h 104428"/>
                <a:gd name="csX42" fmla="*/ 112744 w 329524"/>
                <a:gd name="csY42" fmla="*/ 72061 h 104428"/>
                <a:gd name="csX43" fmla="*/ 101639 w 329524"/>
                <a:gd name="csY43" fmla="*/ 102657 h 104428"/>
                <a:gd name="csX44" fmla="*/ 87464 w 329524"/>
                <a:gd name="csY44" fmla="*/ 102657 h 104428"/>
                <a:gd name="csX45" fmla="*/ 116642 w 329524"/>
                <a:gd name="csY45" fmla="*/ 61193 h 104428"/>
                <a:gd name="csX46" fmla="*/ 150901 w 329524"/>
                <a:gd name="csY46" fmla="*/ 61193 h 104428"/>
                <a:gd name="csX47" fmla="*/ 140269 w 329524"/>
                <a:gd name="csY47" fmla="*/ 33195 h 104428"/>
                <a:gd name="csX48" fmla="*/ 133181 w 329524"/>
                <a:gd name="csY48" fmla="*/ 12286 h 104428"/>
                <a:gd name="csX49" fmla="*/ 127747 w 329524"/>
                <a:gd name="csY49" fmla="*/ 31541 h 104428"/>
                <a:gd name="csX50" fmla="*/ 116642 w 329524"/>
                <a:gd name="csY50" fmla="*/ 61193 h 104428"/>
                <a:gd name="csX51" fmla="*/ 207926 w 329524"/>
                <a:gd name="csY51" fmla="*/ 102657 h 104428"/>
                <a:gd name="csX52" fmla="*/ 207926 w 329524"/>
                <a:gd name="csY52" fmla="*/ 13585 h 104428"/>
                <a:gd name="csX53" fmla="*/ 174613 w 329524"/>
                <a:gd name="csY53" fmla="*/ 13585 h 104428"/>
                <a:gd name="csX54" fmla="*/ 174613 w 329524"/>
                <a:gd name="csY54" fmla="*/ 1654 h 104428"/>
                <a:gd name="csX55" fmla="*/ 254588 w 329524"/>
                <a:gd name="csY55" fmla="*/ 1654 h 104428"/>
                <a:gd name="csX56" fmla="*/ 254588 w 329524"/>
                <a:gd name="csY56" fmla="*/ 13585 h 104428"/>
                <a:gd name="csX57" fmla="*/ 221275 w 329524"/>
                <a:gd name="csY57" fmla="*/ 13585 h 104428"/>
                <a:gd name="csX58" fmla="*/ 221275 w 329524"/>
                <a:gd name="csY58" fmla="*/ 102657 h 104428"/>
                <a:gd name="csX59" fmla="*/ 207926 w 329524"/>
                <a:gd name="csY59" fmla="*/ 102657 h 104428"/>
                <a:gd name="csX60" fmla="*/ 264197 w 329524"/>
                <a:gd name="csY60" fmla="*/ 14885 h 104428"/>
                <a:gd name="csX61" fmla="*/ 264197 w 329524"/>
                <a:gd name="csY61" fmla="*/ 2953 h 104428"/>
                <a:gd name="csX62" fmla="*/ 329525 w 329524"/>
                <a:gd name="csY62" fmla="*/ 2953 h 104428"/>
                <a:gd name="csX63" fmla="*/ 329525 w 329524"/>
                <a:gd name="csY63" fmla="*/ 12640 h 104428"/>
                <a:gd name="csX64" fmla="*/ 310387 w 329524"/>
                <a:gd name="csY64" fmla="*/ 39929 h 104428"/>
                <a:gd name="csX65" fmla="*/ 295739 w 329524"/>
                <a:gd name="csY65" fmla="*/ 74896 h 104428"/>
                <a:gd name="csX66" fmla="*/ 291013 w 329524"/>
                <a:gd name="csY66" fmla="*/ 102657 h 104428"/>
                <a:gd name="csX67" fmla="*/ 278255 w 329524"/>
                <a:gd name="csY67" fmla="*/ 102657 h 104428"/>
                <a:gd name="csX68" fmla="*/ 282980 w 329524"/>
                <a:gd name="csY68" fmla="*/ 73833 h 104428"/>
                <a:gd name="csX69" fmla="*/ 295739 w 329524"/>
                <a:gd name="csY69" fmla="*/ 41346 h 104428"/>
                <a:gd name="csX70" fmla="*/ 313577 w 329524"/>
                <a:gd name="csY70" fmla="*/ 14885 h 104428"/>
                <a:gd name="csX71" fmla="*/ 264197 w 329524"/>
                <a:gd name="csY71" fmla="*/ 14885 h 1044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Lst>
              <a:rect l="l" t="t" r="r" b="b"/>
              <a:pathLst>
                <a:path w="329524" h="104428">
                  <a:moveTo>
                    <a:pt x="0" y="70171"/>
                  </a:moveTo>
                  <a:lnTo>
                    <a:pt x="12522" y="69107"/>
                  </a:lnTo>
                  <a:cubicBezTo>
                    <a:pt x="13152" y="74148"/>
                    <a:pt x="14530" y="78282"/>
                    <a:pt x="16657" y="81511"/>
                  </a:cubicBezTo>
                  <a:cubicBezTo>
                    <a:pt x="18862" y="84740"/>
                    <a:pt x="22249" y="87378"/>
                    <a:pt x="26816" y="89426"/>
                  </a:cubicBezTo>
                  <a:cubicBezTo>
                    <a:pt x="31463" y="91395"/>
                    <a:pt x="36661" y="92379"/>
                    <a:pt x="42410" y="92379"/>
                  </a:cubicBezTo>
                  <a:cubicBezTo>
                    <a:pt x="47450" y="92379"/>
                    <a:pt x="51939" y="91631"/>
                    <a:pt x="55877" y="90135"/>
                  </a:cubicBezTo>
                  <a:cubicBezTo>
                    <a:pt x="59815" y="88639"/>
                    <a:pt x="62728" y="86591"/>
                    <a:pt x="64618" y="83992"/>
                  </a:cubicBezTo>
                  <a:cubicBezTo>
                    <a:pt x="66509" y="81315"/>
                    <a:pt x="67454" y="78400"/>
                    <a:pt x="67454" y="75250"/>
                  </a:cubicBezTo>
                  <a:cubicBezTo>
                    <a:pt x="67454" y="72100"/>
                    <a:pt x="66509" y="69344"/>
                    <a:pt x="64618" y="66981"/>
                  </a:cubicBezTo>
                  <a:cubicBezTo>
                    <a:pt x="62807" y="64618"/>
                    <a:pt x="59815" y="62610"/>
                    <a:pt x="55640" y="60956"/>
                  </a:cubicBezTo>
                  <a:cubicBezTo>
                    <a:pt x="52884" y="59933"/>
                    <a:pt x="46859" y="58318"/>
                    <a:pt x="37566" y="56113"/>
                  </a:cubicBezTo>
                  <a:cubicBezTo>
                    <a:pt x="28352" y="53829"/>
                    <a:pt x="21894" y="51703"/>
                    <a:pt x="18192" y="49734"/>
                  </a:cubicBezTo>
                  <a:cubicBezTo>
                    <a:pt x="13310" y="47213"/>
                    <a:pt x="9687" y="44103"/>
                    <a:pt x="7324" y="40401"/>
                  </a:cubicBezTo>
                  <a:cubicBezTo>
                    <a:pt x="4962" y="36621"/>
                    <a:pt x="3780" y="32408"/>
                    <a:pt x="3780" y="27761"/>
                  </a:cubicBezTo>
                  <a:cubicBezTo>
                    <a:pt x="3780" y="22721"/>
                    <a:pt x="5238" y="17996"/>
                    <a:pt x="8151" y="13585"/>
                  </a:cubicBezTo>
                  <a:cubicBezTo>
                    <a:pt x="11065" y="9096"/>
                    <a:pt x="15279" y="5710"/>
                    <a:pt x="20791" y="3426"/>
                  </a:cubicBezTo>
                  <a:cubicBezTo>
                    <a:pt x="26383" y="1142"/>
                    <a:pt x="32565" y="0"/>
                    <a:pt x="39338" y="0"/>
                  </a:cubicBezTo>
                  <a:cubicBezTo>
                    <a:pt x="46820" y="0"/>
                    <a:pt x="53396" y="1221"/>
                    <a:pt x="59066" y="3662"/>
                  </a:cubicBezTo>
                  <a:cubicBezTo>
                    <a:pt x="64815" y="6025"/>
                    <a:pt x="69226" y="9569"/>
                    <a:pt x="72297" y="14294"/>
                  </a:cubicBezTo>
                  <a:cubicBezTo>
                    <a:pt x="75368" y="18941"/>
                    <a:pt x="77022" y="24217"/>
                    <a:pt x="77259" y="30124"/>
                  </a:cubicBezTo>
                  <a:lnTo>
                    <a:pt x="64500" y="31069"/>
                  </a:lnTo>
                  <a:cubicBezTo>
                    <a:pt x="63791" y="24690"/>
                    <a:pt x="61429" y="19886"/>
                    <a:pt x="57412" y="16657"/>
                  </a:cubicBezTo>
                  <a:cubicBezTo>
                    <a:pt x="53475" y="13349"/>
                    <a:pt x="47647" y="11695"/>
                    <a:pt x="39929" y="11695"/>
                  </a:cubicBezTo>
                  <a:cubicBezTo>
                    <a:pt x="31817" y="11695"/>
                    <a:pt x="25911" y="13191"/>
                    <a:pt x="22209" y="16184"/>
                  </a:cubicBezTo>
                  <a:cubicBezTo>
                    <a:pt x="18508" y="19177"/>
                    <a:pt x="16657" y="22760"/>
                    <a:pt x="16657" y="26934"/>
                  </a:cubicBezTo>
                  <a:cubicBezTo>
                    <a:pt x="16657" y="30557"/>
                    <a:pt x="17996" y="33510"/>
                    <a:pt x="20673" y="35794"/>
                  </a:cubicBezTo>
                  <a:cubicBezTo>
                    <a:pt x="23194" y="38157"/>
                    <a:pt x="29887" y="40598"/>
                    <a:pt x="40756" y="43118"/>
                  </a:cubicBezTo>
                  <a:cubicBezTo>
                    <a:pt x="51624" y="45560"/>
                    <a:pt x="59066" y="47686"/>
                    <a:pt x="63083" y="49497"/>
                  </a:cubicBezTo>
                  <a:cubicBezTo>
                    <a:pt x="68989" y="52175"/>
                    <a:pt x="73321" y="55601"/>
                    <a:pt x="76077" y="59775"/>
                  </a:cubicBezTo>
                  <a:cubicBezTo>
                    <a:pt x="78912" y="63949"/>
                    <a:pt x="80330" y="68753"/>
                    <a:pt x="80330" y="74187"/>
                  </a:cubicBezTo>
                  <a:cubicBezTo>
                    <a:pt x="80330" y="79543"/>
                    <a:pt x="78794" y="84622"/>
                    <a:pt x="75723" y="89426"/>
                  </a:cubicBezTo>
                  <a:cubicBezTo>
                    <a:pt x="72651" y="94151"/>
                    <a:pt x="68241" y="97853"/>
                    <a:pt x="62492" y="100531"/>
                  </a:cubicBezTo>
                  <a:cubicBezTo>
                    <a:pt x="56743" y="103130"/>
                    <a:pt x="50246" y="104429"/>
                    <a:pt x="43000" y="104429"/>
                  </a:cubicBezTo>
                  <a:cubicBezTo>
                    <a:pt x="33865" y="104429"/>
                    <a:pt x="26186" y="103090"/>
                    <a:pt x="19964" y="100412"/>
                  </a:cubicBezTo>
                  <a:cubicBezTo>
                    <a:pt x="13821" y="97735"/>
                    <a:pt x="8978" y="93718"/>
                    <a:pt x="5434" y="88363"/>
                  </a:cubicBezTo>
                  <a:cubicBezTo>
                    <a:pt x="1969" y="83008"/>
                    <a:pt x="158" y="76944"/>
                    <a:pt x="0" y="70171"/>
                  </a:cubicBezTo>
                  <a:close/>
                  <a:moveTo>
                    <a:pt x="87464" y="102657"/>
                  </a:moveTo>
                  <a:lnTo>
                    <a:pt x="126211" y="1654"/>
                  </a:lnTo>
                  <a:lnTo>
                    <a:pt x="140623" y="1654"/>
                  </a:lnTo>
                  <a:lnTo>
                    <a:pt x="181969" y="102657"/>
                  </a:lnTo>
                  <a:lnTo>
                    <a:pt x="166730" y="102657"/>
                  </a:lnTo>
                  <a:lnTo>
                    <a:pt x="155035" y="72061"/>
                  </a:lnTo>
                  <a:lnTo>
                    <a:pt x="112744" y="72061"/>
                  </a:lnTo>
                  <a:lnTo>
                    <a:pt x="101639" y="102657"/>
                  </a:lnTo>
                  <a:lnTo>
                    <a:pt x="87464" y="102657"/>
                  </a:lnTo>
                  <a:close/>
                  <a:moveTo>
                    <a:pt x="116642" y="61193"/>
                  </a:moveTo>
                  <a:lnTo>
                    <a:pt x="150901" y="61193"/>
                  </a:lnTo>
                  <a:lnTo>
                    <a:pt x="140269" y="33195"/>
                  </a:lnTo>
                  <a:cubicBezTo>
                    <a:pt x="137119" y="24690"/>
                    <a:pt x="134756" y="17720"/>
                    <a:pt x="133181" y="12286"/>
                  </a:cubicBezTo>
                  <a:cubicBezTo>
                    <a:pt x="131842" y="18744"/>
                    <a:pt x="130031" y="25162"/>
                    <a:pt x="127747" y="31541"/>
                  </a:cubicBezTo>
                  <a:lnTo>
                    <a:pt x="116642" y="61193"/>
                  </a:lnTo>
                  <a:close/>
                  <a:moveTo>
                    <a:pt x="207926" y="102657"/>
                  </a:moveTo>
                  <a:lnTo>
                    <a:pt x="207926" y="13585"/>
                  </a:lnTo>
                  <a:lnTo>
                    <a:pt x="174613" y="13585"/>
                  </a:lnTo>
                  <a:lnTo>
                    <a:pt x="174613" y="1654"/>
                  </a:lnTo>
                  <a:lnTo>
                    <a:pt x="254588" y="1654"/>
                  </a:lnTo>
                  <a:lnTo>
                    <a:pt x="254588" y="13585"/>
                  </a:lnTo>
                  <a:lnTo>
                    <a:pt x="221275" y="13585"/>
                  </a:lnTo>
                  <a:lnTo>
                    <a:pt x="221275" y="102657"/>
                  </a:lnTo>
                  <a:lnTo>
                    <a:pt x="207926" y="102657"/>
                  </a:lnTo>
                  <a:close/>
                  <a:moveTo>
                    <a:pt x="264197" y="14885"/>
                  </a:moveTo>
                  <a:lnTo>
                    <a:pt x="264197" y="2953"/>
                  </a:lnTo>
                  <a:lnTo>
                    <a:pt x="329525" y="2953"/>
                  </a:lnTo>
                  <a:lnTo>
                    <a:pt x="329525" y="12640"/>
                  </a:lnTo>
                  <a:cubicBezTo>
                    <a:pt x="323067" y="19492"/>
                    <a:pt x="316688" y="28588"/>
                    <a:pt x="310387" y="39929"/>
                  </a:cubicBezTo>
                  <a:cubicBezTo>
                    <a:pt x="304087" y="51269"/>
                    <a:pt x="299204" y="62925"/>
                    <a:pt x="295739" y="74896"/>
                  </a:cubicBezTo>
                  <a:cubicBezTo>
                    <a:pt x="293298" y="83323"/>
                    <a:pt x="291722" y="92576"/>
                    <a:pt x="291013" y="102657"/>
                  </a:cubicBezTo>
                  <a:lnTo>
                    <a:pt x="278255" y="102657"/>
                  </a:lnTo>
                  <a:cubicBezTo>
                    <a:pt x="278413" y="94703"/>
                    <a:pt x="279988" y="85095"/>
                    <a:pt x="282980" y="73833"/>
                  </a:cubicBezTo>
                  <a:cubicBezTo>
                    <a:pt x="285973" y="62571"/>
                    <a:pt x="290226" y="51742"/>
                    <a:pt x="295739" y="41346"/>
                  </a:cubicBezTo>
                  <a:cubicBezTo>
                    <a:pt x="301331" y="30872"/>
                    <a:pt x="307276" y="22051"/>
                    <a:pt x="313577" y="14885"/>
                  </a:cubicBezTo>
                  <a:lnTo>
                    <a:pt x="264197" y="14885"/>
                  </a:lnTo>
                  <a:close/>
                </a:path>
              </a:pathLst>
            </a:custGeom>
            <a:solidFill>
              <a:srgbClr val="000000"/>
            </a:solidFill>
            <a:ln w="7560" cap="sq">
              <a:noFill/>
              <a:prstDash val="solid"/>
              <a:miter/>
            </a:ln>
          </p:spPr>
          <p:txBody>
            <a:bodyPr/>
            <a:lstStyle/>
            <a:p>
              <a:endParaRPr lang="en-US" noProof="0"/>
            </a:p>
          </p:txBody>
        </p:sp>
        <p:sp>
          <p:nvSpPr>
            <p:cNvPr id="159" name="Freeform: Shape 9838">
              <a:extLst>
                <a:ext uri="{FF2B5EF4-FFF2-40B4-BE49-F238E27FC236}">
                  <a16:creationId xmlns:a16="http://schemas.microsoft.com/office/drawing/2014/main" id="{3660F74C-3876-148A-988A-25C5BD62EC96}"/>
                </a:ext>
              </a:extLst>
            </p:cNvPr>
            <p:cNvSpPr/>
            <p:nvPr/>
          </p:nvSpPr>
          <p:spPr>
            <a:xfrm>
              <a:off x="5786436" y="2988856"/>
              <a:ext cx="349924" cy="323927"/>
            </a:xfrm>
            <a:custGeom>
              <a:avLst/>
              <a:gdLst>
                <a:gd name="csX0" fmla="*/ 0 w 410765"/>
                <a:gd name="csY0" fmla="*/ 205383 h 410765"/>
                <a:gd name="csX1" fmla="*/ 205383 w 410765"/>
                <a:gd name="csY1" fmla="*/ 0 h 410765"/>
                <a:gd name="csX2" fmla="*/ 350610 w 410765"/>
                <a:gd name="csY2" fmla="*/ 60155 h 410765"/>
                <a:gd name="csX3" fmla="*/ 410765 w 410765"/>
                <a:gd name="csY3" fmla="*/ 205383 h 410765"/>
                <a:gd name="csX4" fmla="*/ 205383 w 410765"/>
                <a:gd name="csY4" fmla="*/ 410766 h 410765"/>
                <a:gd name="csX5" fmla="*/ 0 w 410765"/>
                <a:gd name="csY5" fmla="*/ 205383 h 410765"/>
              </a:gdLst>
              <a:ahLst/>
              <a:cxnLst>
                <a:cxn ang="0">
                  <a:pos x="csX0" y="csY0"/>
                </a:cxn>
                <a:cxn ang="0">
                  <a:pos x="csX1" y="csY1"/>
                </a:cxn>
                <a:cxn ang="0">
                  <a:pos x="csX2" y="csY2"/>
                </a:cxn>
                <a:cxn ang="0">
                  <a:pos x="csX3" y="csY3"/>
                </a:cxn>
                <a:cxn ang="0">
                  <a:pos x="csX4" y="csY4"/>
                </a:cxn>
                <a:cxn ang="0">
                  <a:pos x="csX5" y="csY5"/>
                </a:cxn>
              </a:cxnLst>
              <a:rect l="l" t="t" r="r" b="b"/>
              <a:pathLst>
                <a:path w="410765" h="410765">
                  <a:moveTo>
                    <a:pt x="0" y="205383"/>
                  </a:moveTo>
                  <a:cubicBezTo>
                    <a:pt x="0" y="91953"/>
                    <a:pt x="91953" y="0"/>
                    <a:pt x="205383" y="0"/>
                  </a:cubicBezTo>
                  <a:cubicBezTo>
                    <a:pt x="259854" y="0"/>
                    <a:pt x="312094" y="21638"/>
                    <a:pt x="350610" y="60155"/>
                  </a:cubicBezTo>
                  <a:cubicBezTo>
                    <a:pt x="389127" y="98672"/>
                    <a:pt x="410765" y="150912"/>
                    <a:pt x="410765" y="205383"/>
                  </a:cubicBezTo>
                  <a:cubicBezTo>
                    <a:pt x="410765" y="318813"/>
                    <a:pt x="318813" y="410766"/>
                    <a:pt x="205383" y="410766"/>
                  </a:cubicBezTo>
                  <a:cubicBezTo>
                    <a:pt x="91953" y="410766"/>
                    <a:pt x="0" y="318813"/>
                    <a:pt x="0" y="205383"/>
                  </a:cubicBezTo>
                  <a:close/>
                </a:path>
              </a:pathLst>
            </a:custGeom>
            <a:solidFill>
              <a:srgbClr val="CFE2F3"/>
            </a:solidFill>
            <a:ln w="7560" cap="sq">
              <a:noFill/>
              <a:prstDash val="solid"/>
              <a:miter/>
            </a:ln>
          </p:spPr>
          <p:txBody>
            <a:bodyPr/>
            <a:lstStyle/>
            <a:p>
              <a:endParaRPr lang="en-US" noProof="0"/>
            </a:p>
          </p:txBody>
        </p:sp>
        <p:sp>
          <p:nvSpPr>
            <p:cNvPr id="160" name="Freeform: Shape 9839">
              <a:extLst>
                <a:ext uri="{FF2B5EF4-FFF2-40B4-BE49-F238E27FC236}">
                  <a16:creationId xmlns:a16="http://schemas.microsoft.com/office/drawing/2014/main" id="{B6806FF8-D495-030F-A9B3-4BCEA4A901A7}"/>
                </a:ext>
              </a:extLst>
            </p:cNvPr>
            <p:cNvSpPr/>
            <p:nvPr/>
          </p:nvSpPr>
          <p:spPr>
            <a:xfrm>
              <a:off x="5786436" y="2988856"/>
              <a:ext cx="349924" cy="323927"/>
            </a:xfrm>
            <a:custGeom>
              <a:avLst/>
              <a:gdLst>
                <a:gd name="csX0" fmla="*/ 0 w 410765"/>
                <a:gd name="csY0" fmla="*/ 205383 h 410765"/>
                <a:gd name="csX1" fmla="*/ 205383 w 410765"/>
                <a:gd name="csY1" fmla="*/ 0 h 410765"/>
                <a:gd name="csX2" fmla="*/ 350610 w 410765"/>
                <a:gd name="csY2" fmla="*/ 60155 h 410765"/>
                <a:gd name="csX3" fmla="*/ 410765 w 410765"/>
                <a:gd name="csY3" fmla="*/ 205383 h 410765"/>
                <a:gd name="csX4" fmla="*/ 205383 w 410765"/>
                <a:gd name="csY4" fmla="*/ 410766 h 410765"/>
                <a:gd name="csX5" fmla="*/ 0 w 410765"/>
                <a:gd name="csY5" fmla="*/ 205383 h 410765"/>
              </a:gdLst>
              <a:ahLst/>
              <a:cxnLst>
                <a:cxn ang="0">
                  <a:pos x="csX0" y="csY0"/>
                </a:cxn>
                <a:cxn ang="0">
                  <a:pos x="csX1" y="csY1"/>
                </a:cxn>
                <a:cxn ang="0">
                  <a:pos x="csX2" y="csY2"/>
                </a:cxn>
                <a:cxn ang="0">
                  <a:pos x="csX3" y="csY3"/>
                </a:cxn>
                <a:cxn ang="0">
                  <a:pos x="csX4" y="csY4"/>
                </a:cxn>
                <a:cxn ang="0">
                  <a:pos x="csX5" y="csY5"/>
                </a:cxn>
              </a:cxnLst>
              <a:rect l="l" t="t" r="r" b="b"/>
              <a:pathLst>
                <a:path w="410765" h="410765">
                  <a:moveTo>
                    <a:pt x="0" y="205383"/>
                  </a:moveTo>
                  <a:cubicBezTo>
                    <a:pt x="0" y="91953"/>
                    <a:pt x="91953" y="0"/>
                    <a:pt x="205383" y="0"/>
                  </a:cubicBezTo>
                  <a:cubicBezTo>
                    <a:pt x="259854" y="0"/>
                    <a:pt x="312094" y="21638"/>
                    <a:pt x="350610" y="60155"/>
                  </a:cubicBezTo>
                  <a:cubicBezTo>
                    <a:pt x="389127" y="98672"/>
                    <a:pt x="410765" y="150912"/>
                    <a:pt x="410765" y="205383"/>
                  </a:cubicBezTo>
                  <a:cubicBezTo>
                    <a:pt x="410765" y="318813"/>
                    <a:pt x="318813" y="410766"/>
                    <a:pt x="205383" y="410766"/>
                  </a:cubicBezTo>
                  <a:cubicBezTo>
                    <a:pt x="91953" y="410766"/>
                    <a:pt x="0" y="318813"/>
                    <a:pt x="0" y="205383"/>
                  </a:cubicBezTo>
                  <a:close/>
                </a:path>
              </a:pathLst>
            </a:custGeom>
            <a:noFill/>
            <a:ln w="7560" cap="flat">
              <a:solidFill>
                <a:srgbClr val="000000"/>
              </a:solidFill>
              <a:prstDash val="solid"/>
              <a:round/>
            </a:ln>
          </p:spPr>
          <p:txBody>
            <a:bodyPr/>
            <a:lstStyle/>
            <a:p>
              <a:endParaRPr lang="en-US" noProof="0"/>
            </a:p>
          </p:txBody>
        </p:sp>
        <p:grpSp>
          <p:nvGrpSpPr>
            <p:cNvPr id="161" name="Graphic 266">
              <a:extLst>
                <a:ext uri="{FF2B5EF4-FFF2-40B4-BE49-F238E27FC236}">
                  <a16:creationId xmlns:a16="http://schemas.microsoft.com/office/drawing/2014/main" id="{C1FEA377-9595-959B-E896-C53B9B2B619E}"/>
                </a:ext>
              </a:extLst>
            </p:cNvPr>
            <p:cNvGrpSpPr/>
            <p:nvPr/>
          </p:nvGrpSpPr>
          <p:grpSpPr>
            <a:xfrm>
              <a:off x="5915384" y="3120156"/>
              <a:ext cx="92012" cy="85175"/>
              <a:chOff x="3417005" y="2820087"/>
              <a:chExt cx="108010" cy="108009"/>
            </a:xfrm>
            <a:noFill/>
          </p:grpSpPr>
          <p:sp>
            <p:nvSpPr>
              <p:cNvPr id="215" name="Freeform: Shape 9894">
                <a:extLst>
                  <a:ext uri="{FF2B5EF4-FFF2-40B4-BE49-F238E27FC236}">
                    <a16:creationId xmlns:a16="http://schemas.microsoft.com/office/drawing/2014/main" id="{E70CD6AC-A24F-45A9-44A8-C684C20B40AC}"/>
                  </a:ext>
                </a:extLst>
              </p:cNvPr>
              <p:cNvSpPr/>
              <p:nvPr/>
            </p:nvSpPr>
            <p:spPr>
              <a:xfrm>
                <a:off x="3417005" y="2820087"/>
                <a:ext cx="108010" cy="108009"/>
              </a:xfrm>
              <a:custGeom>
                <a:avLst/>
                <a:gdLst>
                  <a:gd name="csX0" fmla="*/ 0 w 108010"/>
                  <a:gd name="csY0" fmla="*/ 2 h 108009"/>
                  <a:gd name="csX1" fmla="*/ 108010 w 108010"/>
                  <a:gd name="csY1" fmla="*/ 2 h 108009"/>
                  <a:gd name="csX2" fmla="*/ 108010 w 108010"/>
                  <a:gd name="csY2" fmla="*/ 108012 h 108009"/>
                  <a:gd name="csX3" fmla="*/ 0 w 108010"/>
                  <a:gd name="csY3" fmla="*/ 108012 h 108009"/>
                </a:gdLst>
                <a:ahLst/>
                <a:cxnLst>
                  <a:cxn ang="0">
                    <a:pos x="csX0" y="csY0"/>
                  </a:cxn>
                  <a:cxn ang="0">
                    <a:pos x="csX1" y="csY1"/>
                  </a:cxn>
                  <a:cxn ang="0">
                    <a:pos x="csX2" y="csY2"/>
                  </a:cxn>
                  <a:cxn ang="0">
                    <a:pos x="csX3" y="csY3"/>
                  </a:cxn>
                </a:cxnLst>
                <a:rect l="l" t="t" r="r" b="b"/>
                <a:pathLst>
                  <a:path w="108010" h="108009">
                    <a:moveTo>
                      <a:pt x="0" y="2"/>
                    </a:moveTo>
                    <a:lnTo>
                      <a:pt x="108010" y="2"/>
                    </a:lnTo>
                    <a:lnTo>
                      <a:pt x="108010" y="108012"/>
                    </a:lnTo>
                    <a:lnTo>
                      <a:pt x="0" y="108012"/>
                    </a:lnTo>
                    <a:close/>
                  </a:path>
                </a:pathLst>
              </a:custGeom>
              <a:solidFill>
                <a:srgbClr val="000000">
                  <a:alpha val="0"/>
                </a:srgbClr>
              </a:solidFill>
              <a:ln w="7560" cap="sq">
                <a:noFill/>
                <a:prstDash val="solid"/>
                <a:miter/>
              </a:ln>
            </p:spPr>
            <p:txBody>
              <a:bodyPr/>
              <a:lstStyle/>
              <a:p>
                <a:endParaRPr lang="en-US" noProof="0"/>
              </a:p>
            </p:txBody>
          </p:sp>
          <p:pic>
            <p:nvPicPr>
              <p:cNvPr id="216" name="Picture 215">
                <a:extLst>
                  <a:ext uri="{FF2B5EF4-FFF2-40B4-BE49-F238E27FC236}">
                    <a16:creationId xmlns:a16="http://schemas.microsoft.com/office/drawing/2014/main" id="{7825D057-AB79-FE34-115F-46B2C14F3091}"/>
                  </a:ext>
                </a:extLst>
              </p:cNvPr>
              <p:cNvPicPr>
                <a:picLocks noChangeAspect="1"/>
              </p:cNvPicPr>
              <p:nvPr/>
            </p:nvPicPr>
            <p:blipFill>
              <a:blip r:embed="rId6"/>
              <a:stretch>
                <a:fillRect/>
              </a:stretch>
            </p:blipFill>
            <p:spPr>
              <a:xfrm>
                <a:off x="3417005" y="2820087"/>
                <a:ext cx="108009" cy="108009"/>
              </a:xfrm>
              <a:custGeom>
                <a:avLst/>
                <a:gdLst>
                  <a:gd name="csX0" fmla="*/ 203 w 108009"/>
                  <a:gd name="csY0" fmla="*/ 53 h 108009"/>
                  <a:gd name="csX1" fmla="*/ 108213 w 108009"/>
                  <a:gd name="csY1" fmla="*/ 53 h 108009"/>
                  <a:gd name="csX2" fmla="*/ 108213 w 108009"/>
                  <a:gd name="csY2" fmla="*/ 108063 h 108009"/>
                  <a:gd name="csX3" fmla="*/ 203 w 108009"/>
                  <a:gd name="csY3" fmla="*/ 108063 h 108009"/>
                </a:gdLst>
                <a:ahLst/>
                <a:cxnLst>
                  <a:cxn ang="0">
                    <a:pos x="csX0" y="csY0"/>
                  </a:cxn>
                  <a:cxn ang="0">
                    <a:pos x="csX1" y="csY1"/>
                  </a:cxn>
                  <a:cxn ang="0">
                    <a:pos x="csX2" y="csY2"/>
                  </a:cxn>
                  <a:cxn ang="0">
                    <a:pos x="csX3" y="csY3"/>
                  </a:cxn>
                </a:cxnLst>
                <a:rect l="l" t="t" r="r" b="b"/>
                <a:pathLst>
                  <a:path w="108009" h="108009">
                    <a:moveTo>
                      <a:pt x="203" y="53"/>
                    </a:moveTo>
                    <a:lnTo>
                      <a:pt x="108213" y="53"/>
                    </a:lnTo>
                    <a:lnTo>
                      <a:pt x="108213" y="108063"/>
                    </a:lnTo>
                    <a:lnTo>
                      <a:pt x="203" y="108063"/>
                    </a:lnTo>
                    <a:close/>
                  </a:path>
                </a:pathLst>
              </a:custGeom>
            </p:spPr>
          </p:pic>
        </p:grpSp>
        <p:grpSp>
          <p:nvGrpSpPr>
            <p:cNvPr id="162" name="Graphic 266">
              <a:extLst>
                <a:ext uri="{FF2B5EF4-FFF2-40B4-BE49-F238E27FC236}">
                  <a16:creationId xmlns:a16="http://schemas.microsoft.com/office/drawing/2014/main" id="{750C6125-F73C-59FD-5596-BBC068D23C37}"/>
                </a:ext>
              </a:extLst>
            </p:cNvPr>
            <p:cNvGrpSpPr/>
            <p:nvPr/>
          </p:nvGrpSpPr>
          <p:grpSpPr>
            <a:xfrm>
              <a:off x="5915384" y="3108232"/>
              <a:ext cx="92012" cy="85175"/>
              <a:chOff x="3417005" y="2804966"/>
              <a:chExt cx="108010" cy="108009"/>
            </a:xfrm>
            <a:solidFill>
              <a:srgbClr val="000000">
                <a:alpha val="0"/>
              </a:srgbClr>
            </a:solidFill>
          </p:grpSpPr>
          <p:sp>
            <p:nvSpPr>
              <p:cNvPr id="213" name="Freeform: Shape 9892">
                <a:extLst>
                  <a:ext uri="{FF2B5EF4-FFF2-40B4-BE49-F238E27FC236}">
                    <a16:creationId xmlns:a16="http://schemas.microsoft.com/office/drawing/2014/main" id="{FD2E2BBB-69EB-4F15-516E-53680C874333}"/>
                  </a:ext>
                </a:extLst>
              </p:cNvPr>
              <p:cNvSpPr/>
              <p:nvPr/>
            </p:nvSpPr>
            <p:spPr>
              <a:xfrm>
                <a:off x="3417005" y="2804966"/>
                <a:ext cx="108010" cy="108009"/>
              </a:xfrm>
              <a:custGeom>
                <a:avLst/>
                <a:gdLst>
                  <a:gd name="csX0" fmla="*/ 0 w 108010"/>
                  <a:gd name="csY0" fmla="*/ 0 h 108009"/>
                  <a:gd name="csX1" fmla="*/ 108010 w 108010"/>
                  <a:gd name="csY1" fmla="*/ 0 h 108009"/>
                  <a:gd name="csX2" fmla="*/ 108010 w 108010"/>
                  <a:gd name="csY2" fmla="*/ 108010 h 108009"/>
                  <a:gd name="csX3" fmla="*/ 0 w 108010"/>
                  <a:gd name="csY3" fmla="*/ 108010 h 108009"/>
                </a:gdLst>
                <a:ahLst/>
                <a:cxnLst>
                  <a:cxn ang="0">
                    <a:pos x="csX0" y="csY0"/>
                  </a:cxn>
                  <a:cxn ang="0">
                    <a:pos x="csX1" y="csY1"/>
                  </a:cxn>
                  <a:cxn ang="0">
                    <a:pos x="csX2" y="csY2"/>
                  </a:cxn>
                  <a:cxn ang="0">
                    <a:pos x="csX3" y="csY3"/>
                  </a:cxn>
                </a:cxnLst>
                <a:rect l="l" t="t" r="r" b="b"/>
                <a:pathLst>
                  <a:path w="108010" h="108009">
                    <a:moveTo>
                      <a:pt x="0" y="0"/>
                    </a:moveTo>
                    <a:lnTo>
                      <a:pt x="108010" y="0"/>
                    </a:lnTo>
                    <a:lnTo>
                      <a:pt x="108010" y="108010"/>
                    </a:lnTo>
                    <a:lnTo>
                      <a:pt x="0" y="108010"/>
                    </a:lnTo>
                    <a:close/>
                  </a:path>
                </a:pathLst>
              </a:custGeom>
              <a:solidFill>
                <a:srgbClr val="000000">
                  <a:alpha val="0"/>
                </a:srgbClr>
              </a:solidFill>
              <a:ln w="7560" cap="sq">
                <a:noFill/>
                <a:prstDash val="solid"/>
                <a:miter/>
              </a:ln>
            </p:spPr>
            <p:txBody>
              <a:bodyPr/>
              <a:lstStyle/>
              <a:p>
                <a:endParaRPr lang="en-US" noProof="0"/>
              </a:p>
            </p:txBody>
          </p:sp>
          <p:pic>
            <p:nvPicPr>
              <p:cNvPr id="214" name="Picture 213">
                <a:extLst>
                  <a:ext uri="{FF2B5EF4-FFF2-40B4-BE49-F238E27FC236}">
                    <a16:creationId xmlns:a16="http://schemas.microsoft.com/office/drawing/2014/main" id="{5E181890-3FF8-F887-86AD-66AE533B4382}"/>
                  </a:ext>
                </a:extLst>
              </p:cNvPr>
              <p:cNvPicPr>
                <a:picLocks noChangeAspect="1"/>
              </p:cNvPicPr>
              <p:nvPr/>
            </p:nvPicPr>
            <p:blipFill>
              <a:blip r:embed="rId6"/>
              <a:stretch>
                <a:fillRect/>
              </a:stretch>
            </p:blipFill>
            <p:spPr>
              <a:xfrm>
                <a:off x="3417005" y="2804966"/>
                <a:ext cx="108009" cy="108009"/>
              </a:xfrm>
              <a:custGeom>
                <a:avLst/>
                <a:gdLst>
                  <a:gd name="csX0" fmla="*/ 203 w 108009"/>
                  <a:gd name="csY0" fmla="*/ 51 h 108009"/>
                  <a:gd name="csX1" fmla="*/ 108213 w 108009"/>
                  <a:gd name="csY1" fmla="*/ 51 h 108009"/>
                  <a:gd name="csX2" fmla="*/ 108213 w 108009"/>
                  <a:gd name="csY2" fmla="*/ 108061 h 108009"/>
                  <a:gd name="csX3" fmla="*/ 203 w 108009"/>
                  <a:gd name="csY3" fmla="*/ 108061 h 108009"/>
                </a:gdLst>
                <a:ahLst/>
                <a:cxnLst>
                  <a:cxn ang="0">
                    <a:pos x="csX0" y="csY0"/>
                  </a:cxn>
                  <a:cxn ang="0">
                    <a:pos x="csX1" y="csY1"/>
                  </a:cxn>
                  <a:cxn ang="0">
                    <a:pos x="csX2" y="csY2"/>
                  </a:cxn>
                  <a:cxn ang="0">
                    <a:pos x="csX3" y="csY3"/>
                  </a:cxn>
                </a:cxnLst>
                <a:rect l="l" t="t" r="r" b="b"/>
                <a:pathLst>
                  <a:path w="108009" h="108009">
                    <a:moveTo>
                      <a:pt x="203" y="51"/>
                    </a:moveTo>
                    <a:lnTo>
                      <a:pt x="108213" y="51"/>
                    </a:lnTo>
                    <a:lnTo>
                      <a:pt x="108213" y="108061"/>
                    </a:lnTo>
                    <a:lnTo>
                      <a:pt x="203" y="108061"/>
                    </a:lnTo>
                    <a:close/>
                  </a:path>
                </a:pathLst>
              </a:custGeom>
            </p:spPr>
          </p:pic>
        </p:grpSp>
        <p:grpSp>
          <p:nvGrpSpPr>
            <p:cNvPr id="163" name="Graphic 266">
              <a:extLst>
                <a:ext uri="{FF2B5EF4-FFF2-40B4-BE49-F238E27FC236}">
                  <a16:creationId xmlns:a16="http://schemas.microsoft.com/office/drawing/2014/main" id="{7DF7FB77-5863-364B-8100-1D5ECB04CD31}"/>
                </a:ext>
              </a:extLst>
            </p:cNvPr>
            <p:cNvGrpSpPr/>
            <p:nvPr/>
          </p:nvGrpSpPr>
          <p:grpSpPr>
            <a:xfrm>
              <a:off x="6204148" y="3120156"/>
              <a:ext cx="92011" cy="85175"/>
              <a:chOff x="3755976" y="2820087"/>
              <a:chExt cx="108009" cy="108009"/>
            </a:xfrm>
            <a:noFill/>
          </p:grpSpPr>
          <p:sp>
            <p:nvSpPr>
              <p:cNvPr id="211" name="Freeform: Shape 9890">
                <a:extLst>
                  <a:ext uri="{FF2B5EF4-FFF2-40B4-BE49-F238E27FC236}">
                    <a16:creationId xmlns:a16="http://schemas.microsoft.com/office/drawing/2014/main" id="{AD23E623-1DAE-11DB-68F8-8C858D431CB2}"/>
                  </a:ext>
                </a:extLst>
              </p:cNvPr>
              <p:cNvSpPr/>
              <p:nvPr/>
            </p:nvSpPr>
            <p:spPr>
              <a:xfrm>
                <a:off x="3755976" y="2820087"/>
                <a:ext cx="108009" cy="108009"/>
              </a:xfrm>
              <a:custGeom>
                <a:avLst/>
                <a:gdLst>
                  <a:gd name="csX0" fmla="*/ 0 w 108009"/>
                  <a:gd name="csY0" fmla="*/ 2 h 108009"/>
                  <a:gd name="csX1" fmla="*/ 108010 w 108009"/>
                  <a:gd name="csY1" fmla="*/ 2 h 108009"/>
                  <a:gd name="csX2" fmla="*/ 108010 w 108009"/>
                  <a:gd name="csY2" fmla="*/ 108012 h 108009"/>
                  <a:gd name="csX3" fmla="*/ 0 w 108009"/>
                  <a:gd name="csY3" fmla="*/ 108012 h 108009"/>
                </a:gdLst>
                <a:ahLst/>
                <a:cxnLst>
                  <a:cxn ang="0">
                    <a:pos x="csX0" y="csY0"/>
                  </a:cxn>
                  <a:cxn ang="0">
                    <a:pos x="csX1" y="csY1"/>
                  </a:cxn>
                  <a:cxn ang="0">
                    <a:pos x="csX2" y="csY2"/>
                  </a:cxn>
                  <a:cxn ang="0">
                    <a:pos x="csX3" y="csY3"/>
                  </a:cxn>
                </a:cxnLst>
                <a:rect l="l" t="t" r="r" b="b"/>
                <a:pathLst>
                  <a:path w="108009" h="108009">
                    <a:moveTo>
                      <a:pt x="0" y="2"/>
                    </a:moveTo>
                    <a:lnTo>
                      <a:pt x="108010" y="2"/>
                    </a:lnTo>
                    <a:lnTo>
                      <a:pt x="108010" y="108012"/>
                    </a:lnTo>
                    <a:lnTo>
                      <a:pt x="0" y="108012"/>
                    </a:lnTo>
                    <a:close/>
                  </a:path>
                </a:pathLst>
              </a:custGeom>
              <a:solidFill>
                <a:srgbClr val="000000">
                  <a:alpha val="0"/>
                </a:srgbClr>
              </a:solidFill>
              <a:ln w="7560" cap="sq">
                <a:noFill/>
                <a:prstDash val="solid"/>
                <a:miter/>
              </a:ln>
            </p:spPr>
            <p:txBody>
              <a:bodyPr/>
              <a:lstStyle/>
              <a:p>
                <a:endParaRPr lang="en-US" noProof="0"/>
              </a:p>
            </p:txBody>
          </p:sp>
          <p:pic>
            <p:nvPicPr>
              <p:cNvPr id="212" name="Picture 211">
                <a:extLst>
                  <a:ext uri="{FF2B5EF4-FFF2-40B4-BE49-F238E27FC236}">
                    <a16:creationId xmlns:a16="http://schemas.microsoft.com/office/drawing/2014/main" id="{08520E02-D87F-C7D3-193C-6BB7ECF7B0E9}"/>
                  </a:ext>
                </a:extLst>
              </p:cNvPr>
              <p:cNvPicPr>
                <a:picLocks noChangeAspect="1"/>
              </p:cNvPicPr>
              <p:nvPr/>
            </p:nvPicPr>
            <p:blipFill>
              <a:blip r:embed="rId6"/>
              <a:stretch>
                <a:fillRect/>
              </a:stretch>
            </p:blipFill>
            <p:spPr>
              <a:xfrm>
                <a:off x="3755976" y="2820087"/>
                <a:ext cx="108009" cy="108009"/>
              </a:xfrm>
              <a:custGeom>
                <a:avLst/>
                <a:gdLst>
                  <a:gd name="csX0" fmla="*/ 248 w 108009"/>
                  <a:gd name="csY0" fmla="*/ 53 h 108009"/>
                  <a:gd name="csX1" fmla="*/ 108258 w 108009"/>
                  <a:gd name="csY1" fmla="*/ 53 h 108009"/>
                  <a:gd name="csX2" fmla="*/ 108258 w 108009"/>
                  <a:gd name="csY2" fmla="*/ 108063 h 108009"/>
                  <a:gd name="csX3" fmla="*/ 248 w 108009"/>
                  <a:gd name="csY3" fmla="*/ 108063 h 108009"/>
                </a:gdLst>
                <a:ahLst/>
                <a:cxnLst>
                  <a:cxn ang="0">
                    <a:pos x="csX0" y="csY0"/>
                  </a:cxn>
                  <a:cxn ang="0">
                    <a:pos x="csX1" y="csY1"/>
                  </a:cxn>
                  <a:cxn ang="0">
                    <a:pos x="csX2" y="csY2"/>
                  </a:cxn>
                  <a:cxn ang="0">
                    <a:pos x="csX3" y="csY3"/>
                  </a:cxn>
                </a:cxnLst>
                <a:rect l="l" t="t" r="r" b="b"/>
                <a:pathLst>
                  <a:path w="108009" h="108009">
                    <a:moveTo>
                      <a:pt x="248" y="53"/>
                    </a:moveTo>
                    <a:lnTo>
                      <a:pt x="108258" y="53"/>
                    </a:lnTo>
                    <a:lnTo>
                      <a:pt x="108258" y="108063"/>
                    </a:lnTo>
                    <a:lnTo>
                      <a:pt x="248" y="108063"/>
                    </a:lnTo>
                    <a:close/>
                  </a:path>
                </a:pathLst>
              </a:custGeom>
            </p:spPr>
          </p:pic>
        </p:grpSp>
        <p:grpSp>
          <p:nvGrpSpPr>
            <p:cNvPr id="164" name="Graphic 266">
              <a:extLst>
                <a:ext uri="{FF2B5EF4-FFF2-40B4-BE49-F238E27FC236}">
                  <a16:creationId xmlns:a16="http://schemas.microsoft.com/office/drawing/2014/main" id="{563AC8A1-4B59-AF51-F80E-025EC44EDDBF}"/>
                </a:ext>
              </a:extLst>
            </p:cNvPr>
            <p:cNvGrpSpPr/>
            <p:nvPr/>
          </p:nvGrpSpPr>
          <p:grpSpPr>
            <a:xfrm>
              <a:off x="6204148" y="3108232"/>
              <a:ext cx="92011" cy="85175"/>
              <a:chOff x="3755976" y="2804966"/>
              <a:chExt cx="108009" cy="108009"/>
            </a:xfrm>
            <a:solidFill>
              <a:srgbClr val="000000">
                <a:alpha val="0"/>
              </a:srgbClr>
            </a:solidFill>
          </p:grpSpPr>
          <p:sp>
            <p:nvSpPr>
              <p:cNvPr id="209" name="Freeform: Shape 9888">
                <a:extLst>
                  <a:ext uri="{FF2B5EF4-FFF2-40B4-BE49-F238E27FC236}">
                    <a16:creationId xmlns:a16="http://schemas.microsoft.com/office/drawing/2014/main" id="{0920A40F-9BCC-DF3E-D0DA-511A7E02CFD0}"/>
                  </a:ext>
                </a:extLst>
              </p:cNvPr>
              <p:cNvSpPr/>
              <p:nvPr/>
            </p:nvSpPr>
            <p:spPr>
              <a:xfrm>
                <a:off x="3755976" y="2804966"/>
                <a:ext cx="108009" cy="108009"/>
              </a:xfrm>
              <a:custGeom>
                <a:avLst/>
                <a:gdLst>
                  <a:gd name="csX0" fmla="*/ 0 w 108009"/>
                  <a:gd name="csY0" fmla="*/ 0 h 108009"/>
                  <a:gd name="csX1" fmla="*/ 108010 w 108009"/>
                  <a:gd name="csY1" fmla="*/ 0 h 108009"/>
                  <a:gd name="csX2" fmla="*/ 108010 w 108009"/>
                  <a:gd name="csY2" fmla="*/ 108010 h 108009"/>
                  <a:gd name="csX3" fmla="*/ 0 w 108009"/>
                  <a:gd name="csY3" fmla="*/ 108010 h 108009"/>
                </a:gdLst>
                <a:ahLst/>
                <a:cxnLst>
                  <a:cxn ang="0">
                    <a:pos x="csX0" y="csY0"/>
                  </a:cxn>
                  <a:cxn ang="0">
                    <a:pos x="csX1" y="csY1"/>
                  </a:cxn>
                  <a:cxn ang="0">
                    <a:pos x="csX2" y="csY2"/>
                  </a:cxn>
                  <a:cxn ang="0">
                    <a:pos x="csX3" y="csY3"/>
                  </a:cxn>
                </a:cxnLst>
                <a:rect l="l" t="t" r="r" b="b"/>
                <a:pathLst>
                  <a:path w="108009" h="108009">
                    <a:moveTo>
                      <a:pt x="0" y="0"/>
                    </a:moveTo>
                    <a:lnTo>
                      <a:pt x="108010" y="0"/>
                    </a:lnTo>
                    <a:lnTo>
                      <a:pt x="108010" y="108010"/>
                    </a:lnTo>
                    <a:lnTo>
                      <a:pt x="0" y="108010"/>
                    </a:lnTo>
                    <a:close/>
                  </a:path>
                </a:pathLst>
              </a:custGeom>
              <a:solidFill>
                <a:srgbClr val="000000">
                  <a:alpha val="0"/>
                </a:srgbClr>
              </a:solidFill>
              <a:ln w="7560" cap="sq">
                <a:noFill/>
                <a:prstDash val="solid"/>
                <a:miter/>
              </a:ln>
            </p:spPr>
            <p:txBody>
              <a:bodyPr/>
              <a:lstStyle/>
              <a:p>
                <a:endParaRPr lang="en-US" noProof="0"/>
              </a:p>
            </p:txBody>
          </p:sp>
          <p:pic>
            <p:nvPicPr>
              <p:cNvPr id="210" name="Picture 209">
                <a:extLst>
                  <a:ext uri="{FF2B5EF4-FFF2-40B4-BE49-F238E27FC236}">
                    <a16:creationId xmlns:a16="http://schemas.microsoft.com/office/drawing/2014/main" id="{211D9338-5493-88D1-2911-33DCF2CC4AD5}"/>
                  </a:ext>
                </a:extLst>
              </p:cNvPr>
              <p:cNvPicPr>
                <a:picLocks noChangeAspect="1"/>
              </p:cNvPicPr>
              <p:nvPr/>
            </p:nvPicPr>
            <p:blipFill>
              <a:blip r:embed="rId6"/>
              <a:stretch>
                <a:fillRect/>
              </a:stretch>
            </p:blipFill>
            <p:spPr>
              <a:xfrm>
                <a:off x="3755976" y="2804966"/>
                <a:ext cx="108009" cy="108009"/>
              </a:xfrm>
              <a:custGeom>
                <a:avLst/>
                <a:gdLst>
                  <a:gd name="csX0" fmla="*/ 248 w 108009"/>
                  <a:gd name="csY0" fmla="*/ 51 h 108009"/>
                  <a:gd name="csX1" fmla="*/ 108258 w 108009"/>
                  <a:gd name="csY1" fmla="*/ 51 h 108009"/>
                  <a:gd name="csX2" fmla="*/ 108258 w 108009"/>
                  <a:gd name="csY2" fmla="*/ 108061 h 108009"/>
                  <a:gd name="csX3" fmla="*/ 248 w 108009"/>
                  <a:gd name="csY3" fmla="*/ 108061 h 108009"/>
                </a:gdLst>
                <a:ahLst/>
                <a:cxnLst>
                  <a:cxn ang="0">
                    <a:pos x="csX0" y="csY0"/>
                  </a:cxn>
                  <a:cxn ang="0">
                    <a:pos x="csX1" y="csY1"/>
                  </a:cxn>
                  <a:cxn ang="0">
                    <a:pos x="csX2" y="csY2"/>
                  </a:cxn>
                  <a:cxn ang="0">
                    <a:pos x="csX3" y="csY3"/>
                  </a:cxn>
                </a:cxnLst>
                <a:rect l="l" t="t" r="r" b="b"/>
                <a:pathLst>
                  <a:path w="108009" h="108009">
                    <a:moveTo>
                      <a:pt x="248" y="51"/>
                    </a:moveTo>
                    <a:lnTo>
                      <a:pt x="108258" y="51"/>
                    </a:lnTo>
                    <a:lnTo>
                      <a:pt x="108258" y="108061"/>
                    </a:lnTo>
                    <a:lnTo>
                      <a:pt x="248" y="108061"/>
                    </a:lnTo>
                    <a:close/>
                  </a:path>
                </a:pathLst>
              </a:custGeom>
            </p:spPr>
          </p:pic>
        </p:grpSp>
        <p:sp>
          <p:nvSpPr>
            <p:cNvPr id="165" name="Freeform: Shape 9844">
              <a:extLst>
                <a:ext uri="{FF2B5EF4-FFF2-40B4-BE49-F238E27FC236}">
                  <a16:creationId xmlns:a16="http://schemas.microsoft.com/office/drawing/2014/main" id="{008BDA6D-6E1B-CDE7-EE9D-C2F426CC6291}"/>
                </a:ext>
              </a:extLst>
            </p:cNvPr>
            <p:cNvSpPr/>
            <p:nvPr/>
          </p:nvSpPr>
          <p:spPr>
            <a:xfrm>
              <a:off x="6007379" y="3150820"/>
              <a:ext cx="196769" cy="5962"/>
            </a:xfrm>
            <a:custGeom>
              <a:avLst/>
              <a:gdLst>
                <a:gd name="csX0" fmla="*/ 0 w 230981"/>
                <a:gd name="csY0" fmla="*/ 0 h 7560"/>
                <a:gd name="csX1" fmla="*/ 230981 w 230981"/>
                <a:gd name="csY1" fmla="*/ 0 h 7560"/>
              </a:gdLst>
              <a:ahLst/>
              <a:cxnLst>
                <a:cxn ang="0">
                  <a:pos x="csX0" y="csY0"/>
                </a:cxn>
                <a:cxn ang="0">
                  <a:pos x="csX1" y="csY1"/>
                </a:cxn>
              </a:cxnLst>
              <a:rect l="l" t="t" r="r" b="b"/>
              <a:pathLst>
                <a:path w="230981" h="7560">
                  <a:moveTo>
                    <a:pt x="0" y="0"/>
                  </a:moveTo>
                  <a:lnTo>
                    <a:pt x="230981" y="0"/>
                  </a:lnTo>
                </a:path>
              </a:pathLst>
            </a:custGeom>
            <a:solidFill>
              <a:srgbClr val="000000">
                <a:alpha val="0"/>
              </a:srgbClr>
            </a:solidFill>
            <a:ln w="7560" cap="sq">
              <a:noFill/>
              <a:prstDash val="solid"/>
              <a:miter/>
            </a:ln>
          </p:spPr>
          <p:txBody>
            <a:bodyPr/>
            <a:lstStyle/>
            <a:p>
              <a:endParaRPr lang="en-US" noProof="0"/>
            </a:p>
          </p:txBody>
        </p:sp>
        <p:sp>
          <p:nvSpPr>
            <p:cNvPr id="166" name="Freeform: Shape 9845">
              <a:extLst>
                <a:ext uri="{FF2B5EF4-FFF2-40B4-BE49-F238E27FC236}">
                  <a16:creationId xmlns:a16="http://schemas.microsoft.com/office/drawing/2014/main" id="{8DDF5961-7A7A-E323-A530-4C3EB7745F9F}"/>
                </a:ext>
              </a:extLst>
            </p:cNvPr>
            <p:cNvSpPr/>
            <p:nvPr/>
          </p:nvSpPr>
          <p:spPr>
            <a:xfrm>
              <a:off x="6007379" y="3150820"/>
              <a:ext cx="196769" cy="5962"/>
            </a:xfrm>
            <a:custGeom>
              <a:avLst/>
              <a:gdLst>
                <a:gd name="csX0" fmla="*/ 0 w 230981"/>
                <a:gd name="csY0" fmla="*/ 0 h 7560"/>
                <a:gd name="csX1" fmla="*/ 230981 w 230981"/>
                <a:gd name="csY1" fmla="*/ 0 h 7560"/>
              </a:gdLst>
              <a:ahLst/>
              <a:cxnLst>
                <a:cxn ang="0">
                  <a:pos x="csX0" y="csY0"/>
                </a:cxn>
                <a:cxn ang="0">
                  <a:pos x="csX1" y="csY1"/>
                </a:cxn>
              </a:cxnLst>
              <a:rect l="l" t="t" r="r" b="b"/>
              <a:pathLst>
                <a:path w="230981" h="7560">
                  <a:moveTo>
                    <a:pt x="0" y="0"/>
                  </a:moveTo>
                  <a:lnTo>
                    <a:pt x="230981" y="0"/>
                  </a:lnTo>
                </a:path>
              </a:pathLst>
            </a:custGeom>
            <a:noFill/>
            <a:ln w="7560" cap="flat">
              <a:solidFill>
                <a:srgbClr val="980000"/>
              </a:solidFill>
              <a:prstDash val="solid"/>
              <a:round/>
            </a:ln>
          </p:spPr>
          <p:txBody>
            <a:bodyPr/>
            <a:lstStyle/>
            <a:p>
              <a:endParaRPr lang="en-US" noProof="0"/>
            </a:p>
          </p:txBody>
        </p:sp>
        <p:sp>
          <p:nvSpPr>
            <p:cNvPr id="167" name="Freeform: Shape 9846">
              <a:extLst>
                <a:ext uri="{FF2B5EF4-FFF2-40B4-BE49-F238E27FC236}">
                  <a16:creationId xmlns:a16="http://schemas.microsoft.com/office/drawing/2014/main" id="{53D4EDF7-77AE-98D7-6A28-22A4314C026D}"/>
                </a:ext>
              </a:extLst>
            </p:cNvPr>
            <p:cNvSpPr/>
            <p:nvPr/>
          </p:nvSpPr>
          <p:spPr>
            <a:xfrm>
              <a:off x="8614424" y="2988856"/>
              <a:ext cx="349924" cy="323927"/>
            </a:xfrm>
            <a:custGeom>
              <a:avLst/>
              <a:gdLst>
                <a:gd name="csX0" fmla="*/ 0 w 410765"/>
                <a:gd name="csY0" fmla="*/ 205383 h 410765"/>
                <a:gd name="csX1" fmla="*/ 205383 w 410765"/>
                <a:gd name="csY1" fmla="*/ 0 h 410765"/>
                <a:gd name="csX2" fmla="*/ 350610 w 410765"/>
                <a:gd name="csY2" fmla="*/ 60155 h 410765"/>
                <a:gd name="csX3" fmla="*/ 410765 w 410765"/>
                <a:gd name="csY3" fmla="*/ 205383 h 410765"/>
                <a:gd name="csX4" fmla="*/ 205383 w 410765"/>
                <a:gd name="csY4" fmla="*/ 410766 h 410765"/>
                <a:gd name="csX5" fmla="*/ 0 w 410765"/>
                <a:gd name="csY5" fmla="*/ 205383 h 410765"/>
              </a:gdLst>
              <a:ahLst/>
              <a:cxnLst>
                <a:cxn ang="0">
                  <a:pos x="csX0" y="csY0"/>
                </a:cxn>
                <a:cxn ang="0">
                  <a:pos x="csX1" y="csY1"/>
                </a:cxn>
                <a:cxn ang="0">
                  <a:pos x="csX2" y="csY2"/>
                </a:cxn>
                <a:cxn ang="0">
                  <a:pos x="csX3" y="csY3"/>
                </a:cxn>
                <a:cxn ang="0">
                  <a:pos x="csX4" y="csY4"/>
                </a:cxn>
                <a:cxn ang="0">
                  <a:pos x="csX5" y="csY5"/>
                </a:cxn>
              </a:cxnLst>
              <a:rect l="l" t="t" r="r" b="b"/>
              <a:pathLst>
                <a:path w="410765" h="410765">
                  <a:moveTo>
                    <a:pt x="0" y="205383"/>
                  </a:moveTo>
                  <a:cubicBezTo>
                    <a:pt x="0" y="91953"/>
                    <a:pt x="91953" y="0"/>
                    <a:pt x="205383" y="0"/>
                  </a:cubicBezTo>
                  <a:cubicBezTo>
                    <a:pt x="259854" y="0"/>
                    <a:pt x="312094" y="21638"/>
                    <a:pt x="350610" y="60155"/>
                  </a:cubicBezTo>
                  <a:cubicBezTo>
                    <a:pt x="389127" y="98672"/>
                    <a:pt x="410765" y="150912"/>
                    <a:pt x="410765" y="205383"/>
                  </a:cubicBezTo>
                  <a:cubicBezTo>
                    <a:pt x="410765" y="318813"/>
                    <a:pt x="318813" y="410766"/>
                    <a:pt x="205383" y="410766"/>
                  </a:cubicBezTo>
                  <a:cubicBezTo>
                    <a:pt x="91953" y="410766"/>
                    <a:pt x="0" y="318813"/>
                    <a:pt x="0" y="205383"/>
                  </a:cubicBezTo>
                  <a:close/>
                </a:path>
              </a:pathLst>
            </a:custGeom>
            <a:solidFill>
              <a:srgbClr val="CFE2F3"/>
            </a:solidFill>
            <a:ln w="7560" cap="sq">
              <a:noFill/>
              <a:prstDash val="solid"/>
              <a:miter/>
            </a:ln>
          </p:spPr>
          <p:txBody>
            <a:bodyPr/>
            <a:lstStyle/>
            <a:p>
              <a:endParaRPr lang="en-US" noProof="0"/>
            </a:p>
          </p:txBody>
        </p:sp>
        <p:sp>
          <p:nvSpPr>
            <p:cNvPr id="168" name="Freeform: Shape 9847">
              <a:extLst>
                <a:ext uri="{FF2B5EF4-FFF2-40B4-BE49-F238E27FC236}">
                  <a16:creationId xmlns:a16="http://schemas.microsoft.com/office/drawing/2014/main" id="{4C007A67-A78B-9BE7-6F3C-DA0ED1213CBA}"/>
                </a:ext>
              </a:extLst>
            </p:cNvPr>
            <p:cNvSpPr/>
            <p:nvPr/>
          </p:nvSpPr>
          <p:spPr>
            <a:xfrm>
              <a:off x="8614424" y="2988856"/>
              <a:ext cx="349924" cy="323927"/>
            </a:xfrm>
            <a:custGeom>
              <a:avLst/>
              <a:gdLst>
                <a:gd name="csX0" fmla="*/ 0 w 410765"/>
                <a:gd name="csY0" fmla="*/ 205383 h 410765"/>
                <a:gd name="csX1" fmla="*/ 205383 w 410765"/>
                <a:gd name="csY1" fmla="*/ 0 h 410765"/>
                <a:gd name="csX2" fmla="*/ 350610 w 410765"/>
                <a:gd name="csY2" fmla="*/ 60155 h 410765"/>
                <a:gd name="csX3" fmla="*/ 410765 w 410765"/>
                <a:gd name="csY3" fmla="*/ 205383 h 410765"/>
                <a:gd name="csX4" fmla="*/ 205383 w 410765"/>
                <a:gd name="csY4" fmla="*/ 410766 h 410765"/>
                <a:gd name="csX5" fmla="*/ 0 w 410765"/>
                <a:gd name="csY5" fmla="*/ 205383 h 410765"/>
              </a:gdLst>
              <a:ahLst/>
              <a:cxnLst>
                <a:cxn ang="0">
                  <a:pos x="csX0" y="csY0"/>
                </a:cxn>
                <a:cxn ang="0">
                  <a:pos x="csX1" y="csY1"/>
                </a:cxn>
                <a:cxn ang="0">
                  <a:pos x="csX2" y="csY2"/>
                </a:cxn>
                <a:cxn ang="0">
                  <a:pos x="csX3" y="csY3"/>
                </a:cxn>
                <a:cxn ang="0">
                  <a:pos x="csX4" y="csY4"/>
                </a:cxn>
                <a:cxn ang="0">
                  <a:pos x="csX5" y="csY5"/>
                </a:cxn>
              </a:cxnLst>
              <a:rect l="l" t="t" r="r" b="b"/>
              <a:pathLst>
                <a:path w="410765" h="410765">
                  <a:moveTo>
                    <a:pt x="0" y="205383"/>
                  </a:moveTo>
                  <a:cubicBezTo>
                    <a:pt x="0" y="91953"/>
                    <a:pt x="91953" y="0"/>
                    <a:pt x="205383" y="0"/>
                  </a:cubicBezTo>
                  <a:cubicBezTo>
                    <a:pt x="259854" y="0"/>
                    <a:pt x="312094" y="21638"/>
                    <a:pt x="350610" y="60155"/>
                  </a:cubicBezTo>
                  <a:cubicBezTo>
                    <a:pt x="389127" y="98672"/>
                    <a:pt x="410765" y="150912"/>
                    <a:pt x="410765" y="205383"/>
                  </a:cubicBezTo>
                  <a:cubicBezTo>
                    <a:pt x="410765" y="318813"/>
                    <a:pt x="318813" y="410766"/>
                    <a:pt x="205383" y="410766"/>
                  </a:cubicBezTo>
                  <a:cubicBezTo>
                    <a:pt x="91953" y="410766"/>
                    <a:pt x="0" y="318813"/>
                    <a:pt x="0" y="205383"/>
                  </a:cubicBezTo>
                  <a:close/>
                </a:path>
              </a:pathLst>
            </a:custGeom>
            <a:noFill/>
            <a:ln w="7560" cap="flat">
              <a:solidFill>
                <a:srgbClr val="000000"/>
              </a:solidFill>
              <a:prstDash val="solid"/>
              <a:round/>
            </a:ln>
          </p:spPr>
          <p:txBody>
            <a:bodyPr/>
            <a:lstStyle/>
            <a:p>
              <a:endParaRPr lang="en-US" noProof="0"/>
            </a:p>
          </p:txBody>
        </p:sp>
        <p:sp>
          <p:nvSpPr>
            <p:cNvPr id="169" name="Freeform: Shape 9848">
              <a:extLst>
                <a:ext uri="{FF2B5EF4-FFF2-40B4-BE49-F238E27FC236}">
                  <a16:creationId xmlns:a16="http://schemas.microsoft.com/office/drawing/2014/main" id="{42C89706-C83E-E438-5AB8-51819A2002D3}"/>
                </a:ext>
              </a:extLst>
            </p:cNvPr>
            <p:cNvSpPr/>
            <p:nvPr/>
          </p:nvSpPr>
          <p:spPr>
            <a:xfrm>
              <a:off x="6508039" y="3026788"/>
              <a:ext cx="41179" cy="248063"/>
            </a:xfrm>
            <a:custGeom>
              <a:avLst/>
              <a:gdLst>
                <a:gd name="csX0" fmla="*/ 0 w 48339"/>
                <a:gd name="csY0" fmla="*/ 157282 h 314563"/>
                <a:gd name="csX1" fmla="*/ 24170 w 48339"/>
                <a:gd name="csY1" fmla="*/ 0 h 314563"/>
                <a:gd name="csX2" fmla="*/ 41260 w 48339"/>
                <a:gd name="csY2" fmla="*/ 46067 h 314563"/>
                <a:gd name="csX3" fmla="*/ 48340 w 48339"/>
                <a:gd name="csY3" fmla="*/ 157282 h 314563"/>
                <a:gd name="csX4" fmla="*/ 24170 w 48339"/>
                <a:gd name="csY4" fmla="*/ 314563 h 314563"/>
                <a:gd name="csX5" fmla="*/ 7079 w 48339"/>
                <a:gd name="csY5" fmla="*/ 268497 h 314563"/>
                <a:gd name="csX6" fmla="*/ 0 w 48339"/>
                <a:gd name="csY6" fmla="*/ 157282 h 31456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8339" h="314563">
                  <a:moveTo>
                    <a:pt x="0" y="157282"/>
                  </a:moveTo>
                  <a:cubicBezTo>
                    <a:pt x="0" y="70417"/>
                    <a:pt x="10821" y="0"/>
                    <a:pt x="24170" y="0"/>
                  </a:cubicBezTo>
                  <a:cubicBezTo>
                    <a:pt x="30580" y="0"/>
                    <a:pt x="36728" y="16571"/>
                    <a:pt x="41260" y="46067"/>
                  </a:cubicBezTo>
                  <a:cubicBezTo>
                    <a:pt x="45793" y="75563"/>
                    <a:pt x="48340" y="115568"/>
                    <a:pt x="48340" y="157282"/>
                  </a:cubicBezTo>
                  <a:cubicBezTo>
                    <a:pt x="48340" y="244146"/>
                    <a:pt x="37518" y="314563"/>
                    <a:pt x="24170" y="314563"/>
                  </a:cubicBezTo>
                  <a:cubicBezTo>
                    <a:pt x="17760" y="314563"/>
                    <a:pt x="11612" y="297993"/>
                    <a:pt x="7079" y="268497"/>
                  </a:cubicBezTo>
                  <a:cubicBezTo>
                    <a:pt x="2546" y="239000"/>
                    <a:pt x="0" y="198995"/>
                    <a:pt x="0" y="157282"/>
                  </a:cubicBezTo>
                  <a:close/>
                </a:path>
              </a:pathLst>
            </a:custGeom>
            <a:solidFill>
              <a:srgbClr val="CFE2F3"/>
            </a:solidFill>
            <a:ln w="7560" cap="sq">
              <a:noFill/>
              <a:prstDash val="solid"/>
              <a:miter/>
            </a:ln>
          </p:spPr>
          <p:txBody>
            <a:bodyPr/>
            <a:lstStyle/>
            <a:p>
              <a:endParaRPr lang="en-US" noProof="0"/>
            </a:p>
          </p:txBody>
        </p:sp>
        <p:sp>
          <p:nvSpPr>
            <p:cNvPr id="170" name="Freeform: Shape 9849">
              <a:extLst>
                <a:ext uri="{FF2B5EF4-FFF2-40B4-BE49-F238E27FC236}">
                  <a16:creationId xmlns:a16="http://schemas.microsoft.com/office/drawing/2014/main" id="{E5F80862-1EDC-E493-9B75-9187B61F78E7}"/>
                </a:ext>
              </a:extLst>
            </p:cNvPr>
            <p:cNvSpPr/>
            <p:nvPr/>
          </p:nvSpPr>
          <p:spPr>
            <a:xfrm>
              <a:off x="6508039" y="3026788"/>
              <a:ext cx="41179" cy="248063"/>
            </a:xfrm>
            <a:custGeom>
              <a:avLst/>
              <a:gdLst>
                <a:gd name="csX0" fmla="*/ 0 w 48339"/>
                <a:gd name="csY0" fmla="*/ 157282 h 314563"/>
                <a:gd name="csX1" fmla="*/ 24170 w 48339"/>
                <a:gd name="csY1" fmla="*/ 0 h 314563"/>
                <a:gd name="csX2" fmla="*/ 41260 w 48339"/>
                <a:gd name="csY2" fmla="*/ 46067 h 314563"/>
                <a:gd name="csX3" fmla="*/ 48340 w 48339"/>
                <a:gd name="csY3" fmla="*/ 157282 h 314563"/>
                <a:gd name="csX4" fmla="*/ 24170 w 48339"/>
                <a:gd name="csY4" fmla="*/ 314563 h 314563"/>
                <a:gd name="csX5" fmla="*/ 7079 w 48339"/>
                <a:gd name="csY5" fmla="*/ 268497 h 314563"/>
                <a:gd name="csX6" fmla="*/ 0 w 48339"/>
                <a:gd name="csY6" fmla="*/ 157282 h 31456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8339" h="314563">
                  <a:moveTo>
                    <a:pt x="0" y="157282"/>
                  </a:moveTo>
                  <a:cubicBezTo>
                    <a:pt x="0" y="70417"/>
                    <a:pt x="10821" y="0"/>
                    <a:pt x="24170" y="0"/>
                  </a:cubicBezTo>
                  <a:cubicBezTo>
                    <a:pt x="30580" y="0"/>
                    <a:pt x="36728" y="16571"/>
                    <a:pt x="41260" y="46067"/>
                  </a:cubicBezTo>
                  <a:cubicBezTo>
                    <a:pt x="45793" y="75563"/>
                    <a:pt x="48340" y="115568"/>
                    <a:pt x="48340" y="157282"/>
                  </a:cubicBezTo>
                  <a:cubicBezTo>
                    <a:pt x="48340" y="244146"/>
                    <a:pt x="37518" y="314563"/>
                    <a:pt x="24170" y="314563"/>
                  </a:cubicBezTo>
                  <a:cubicBezTo>
                    <a:pt x="17760" y="314563"/>
                    <a:pt x="11612" y="297993"/>
                    <a:pt x="7079" y="268497"/>
                  </a:cubicBezTo>
                  <a:cubicBezTo>
                    <a:pt x="2546" y="239000"/>
                    <a:pt x="0" y="198995"/>
                    <a:pt x="0" y="157282"/>
                  </a:cubicBezTo>
                  <a:close/>
                </a:path>
              </a:pathLst>
            </a:custGeom>
            <a:noFill/>
            <a:ln w="7560" cap="flat">
              <a:solidFill>
                <a:srgbClr val="000000"/>
              </a:solidFill>
              <a:prstDash val="solid"/>
              <a:round/>
            </a:ln>
          </p:spPr>
          <p:txBody>
            <a:bodyPr/>
            <a:lstStyle/>
            <a:p>
              <a:endParaRPr lang="en-US" noProof="0"/>
            </a:p>
          </p:txBody>
        </p:sp>
        <p:sp>
          <p:nvSpPr>
            <p:cNvPr id="171" name="Freeform: Shape 9850">
              <a:extLst>
                <a:ext uri="{FF2B5EF4-FFF2-40B4-BE49-F238E27FC236}">
                  <a16:creationId xmlns:a16="http://schemas.microsoft.com/office/drawing/2014/main" id="{054118CC-0ADE-0CE1-1385-FC4CF1E297DB}"/>
                </a:ext>
              </a:extLst>
            </p:cNvPr>
            <p:cNvSpPr/>
            <p:nvPr/>
          </p:nvSpPr>
          <p:spPr>
            <a:xfrm>
              <a:off x="6750207" y="3026788"/>
              <a:ext cx="41179" cy="248063"/>
            </a:xfrm>
            <a:custGeom>
              <a:avLst/>
              <a:gdLst>
                <a:gd name="csX0" fmla="*/ 0 w 48339"/>
                <a:gd name="csY0" fmla="*/ 157282 h 314563"/>
                <a:gd name="csX1" fmla="*/ 24170 w 48339"/>
                <a:gd name="csY1" fmla="*/ 0 h 314563"/>
                <a:gd name="csX2" fmla="*/ 41260 w 48339"/>
                <a:gd name="csY2" fmla="*/ 46067 h 314563"/>
                <a:gd name="csX3" fmla="*/ 48339 w 48339"/>
                <a:gd name="csY3" fmla="*/ 157282 h 314563"/>
                <a:gd name="csX4" fmla="*/ 24170 w 48339"/>
                <a:gd name="csY4" fmla="*/ 314563 h 314563"/>
                <a:gd name="csX5" fmla="*/ 7079 w 48339"/>
                <a:gd name="csY5" fmla="*/ 268497 h 314563"/>
                <a:gd name="csX6" fmla="*/ 0 w 48339"/>
                <a:gd name="csY6" fmla="*/ 157282 h 31456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8339" h="314563">
                  <a:moveTo>
                    <a:pt x="0" y="157282"/>
                  </a:moveTo>
                  <a:cubicBezTo>
                    <a:pt x="0" y="70417"/>
                    <a:pt x="10821" y="0"/>
                    <a:pt x="24170" y="0"/>
                  </a:cubicBezTo>
                  <a:cubicBezTo>
                    <a:pt x="30580" y="0"/>
                    <a:pt x="36727" y="16571"/>
                    <a:pt x="41260" y="46067"/>
                  </a:cubicBezTo>
                  <a:cubicBezTo>
                    <a:pt x="45793" y="75563"/>
                    <a:pt x="48339" y="115568"/>
                    <a:pt x="48339" y="157282"/>
                  </a:cubicBezTo>
                  <a:cubicBezTo>
                    <a:pt x="48339" y="244146"/>
                    <a:pt x="37518" y="314563"/>
                    <a:pt x="24170" y="314563"/>
                  </a:cubicBezTo>
                  <a:cubicBezTo>
                    <a:pt x="17759" y="314563"/>
                    <a:pt x="11612" y="297993"/>
                    <a:pt x="7079" y="268497"/>
                  </a:cubicBezTo>
                  <a:cubicBezTo>
                    <a:pt x="2546" y="239000"/>
                    <a:pt x="0" y="198995"/>
                    <a:pt x="0" y="157282"/>
                  </a:cubicBezTo>
                  <a:close/>
                </a:path>
              </a:pathLst>
            </a:custGeom>
            <a:solidFill>
              <a:srgbClr val="CFE2F3"/>
            </a:solidFill>
            <a:ln w="7560" cap="sq">
              <a:noFill/>
              <a:prstDash val="solid"/>
              <a:miter/>
            </a:ln>
          </p:spPr>
          <p:txBody>
            <a:bodyPr/>
            <a:lstStyle/>
            <a:p>
              <a:endParaRPr lang="en-US" noProof="0"/>
            </a:p>
          </p:txBody>
        </p:sp>
        <p:sp>
          <p:nvSpPr>
            <p:cNvPr id="172" name="Freeform: Shape 9851">
              <a:extLst>
                <a:ext uri="{FF2B5EF4-FFF2-40B4-BE49-F238E27FC236}">
                  <a16:creationId xmlns:a16="http://schemas.microsoft.com/office/drawing/2014/main" id="{E6994F83-88AF-B3B1-BE63-53A59D5F6C62}"/>
                </a:ext>
              </a:extLst>
            </p:cNvPr>
            <p:cNvSpPr/>
            <p:nvPr/>
          </p:nvSpPr>
          <p:spPr>
            <a:xfrm>
              <a:off x="6750207" y="3026788"/>
              <a:ext cx="41179" cy="248063"/>
            </a:xfrm>
            <a:custGeom>
              <a:avLst/>
              <a:gdLst>
                <a:gd name="csX0" fmla="*/ 0 w 48339"/>
                <a:gd name="csY0" fmla="*/ 157282 h 314563"/>
                <a:gd name="csX1" fmla="*/ 24170 w 48339"/>
                <a:gd name="csY1" fmla="*/ 0 h 314563"/>
                <a:gd name="csX2" fmla="*/ 41260 w 48339"/>
                <a:gd name="csY2" fmla="*/ 46067 h 314563"/>
                <a:gd name="csX3" fmla="*/ 48339 w 48339"/>
                <a:gd name="csY3" fmla="*/ 157282 h 314563"/>
                <a:gd name="csX4" fmla="*/ 24170 w 48339"/>
                <a:gd name="csY4" fmla="*/ 314563 h 314563"/>
                <a:gd name="csX5" fmla="*/ 7079 w 48339"/>
                <a:gd name="csY5" fmla="*/ 268497 h 314563"/>
                <a:gd name="csX6" fmla="*/ 0 w 48339"/>
                <a:gd name="csY6" fmla="*/ 157282 h 31456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8339" h="314563">
                  <a:moveTo>
                    <a:pt x="0" y="157282"/>
                  </a:moveTo>
                  <a:cubicBezTo>
                    <a:pt x="0" y="70417"/>
                    <a:pt x="10821" y="0"/>
                    <a:pt x="24170" y="0"/>
                  </a:cubicBezTo>
                  <a:cubicBezTo>
                    <a:pt x="30580" y="0"/>
                    <a:pt x="36727" y="16571"/>
                    <a:pt x="41260" y="46067"/>
                  </a:cubicBezTo>
                  <a:cubicBezTo>
                    <a:pt x="45793" y="75563"/>
                    <a:pt x="48339" y="115568"/>
                    <a:pt x="48339" y="157282"/>
                  </a:cubicBezTo>
                  <a:cubicBezTo>
                    <a:pt x="48339" y="244146"/>
                    <a:pt x="37518" y="314563"/>
                    <a:pt x="24170" y="314563"/>
                  </a:cubicBezTo>
                  <a:cubicBezTo>
                    <a:pt x="17759" y="314563"/>
                    <a:pt x="11612" y="297993"/>
                    <a:pt x="7079" y="268497"/>
                  </a:cubicBezTo>
                  <a:cubicBezTo>
                    <a:pt x="2546" y="239000"/>
                    <a:pt x="0" y="198995"/>
                    <a:pt x="0" y="157282"/>
                  </a:cubicBezTo>
                  <a:close/>
                </a:path>
              </a:pathLst>
            </a:custGeom>
            <a:noFill/>
            <a:ln w="7560" cap="flat">
              <a:solidFill>
                <a:srgbClr val="000000"/>
              </a:solidFill>
              <a:prstDash val="solid"/>
              <a:round/>
            </a:ln>
          </p:spPr>
          <p:txBody>
            <a:bodyPr/>
            <a:lstStyle/>
            <a:p>
              <a:endParaRPr lang="en-US" noProof="0"/>
            </a:p>
          </p:txBody>
        </p:sp>
        <p:sp>
          <p:nvSpPr>
            <p:cNvPr id="173" name="Freeform: Shape 9852">
              <a:extLst>
                <a:ext uri="{FF2B5EF4-FFF2-40B4-BE49-F238E27FC236}">
                  <a16:creationId xmlns:a16="http://schemas.microsoft.com/office/drawing/2014/main" id="{F86D9C7F-002A-AB79-F631-80E971507336}"/>
                </a:ext>
              </a:extLst>
            </p:cNvPr>
            <p:cNvSpPr/>
            <p:nvPr/>
          </p:nvSpPr>
          <p:spPr>
            <a:xfrm>
              <a:off x="7230358" y="3026788"/>
              <a:ext cx="41179" cy="248063"/>
            </a:xfrm>
            <a:custGeom>
              <a:avLst/>
              <a:gdLst>
                <a:gd name="csX0" fmla="*/ 0 w 48339"/>
                <a:gd name="csY0" fmla="*/ 157282 h 314563"/>
                <a:gd name="csX1" fmla="*/ 24170 w 48339"/>
                <a:gd name="csY1" fmla="*/ 0 h 314563"/>
                <a:gd name="csX2" fmla="*/ 41260 w 48339"/>
                <a:gd name="csY2" fmla="*/ 46067 h 314563"/>
                <a:gd name="csX3" fmla="*/ 48340 w 48339"/>
                <a:gd name="csY3" fmla="*/ 157282 h 314563"/>
                <a:gd name="csX4" fmla="*/ 24170 w 48339"/>
                <a:gd name="csY4" fmla="*/ 314563 h 314563"/>
                <a:gd name="csX5" fmla="*/ 7079 w 48339"/>
                <a:gd name="csY5" fmla="*/ 268497 h 314563"/>
                <a:gd name="csX6" fmla="*/ 0 w 48339"/>
                <a:gd name="csY6" fmla="*/ 157282 h 31456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8339" h="314563">
                  <a:moveTo>
                    <a:pt x="0" y="157282"/>
                  </a:moveTo>
                  <a:cubicBezTo>
                    <a:pt x="0" y="70417"/>
                    <a:pt x="10821" y="0"/>
                    <a:pt x="24170" y="0"/>
                  </a:cubicBezTo>
                  <a:cubicBezTo>
                    <a:pt x="30580" y="0"/>
                    <a:pt x="36728" y="16571"/>
                    <a:pt x="41260" y="46067"/>
                  </a:cubicBezTo>
                  <a:cubicBezTo>
                    <a:pt x="45793" y="75563"/>
                    <a:pt x="48340" y="115568"/>
                    <a:pt x="48340" y="157282"/>
                  </a:cubicBezTo>
                  <a:cubicBezTo>
                    <a:pt x="48340" y="244146"/>
                    <a:pt x="37518" y="314563"/>
                    <a:pt x="24170" y="314563"/>
                  </a:cubicBezTo>
                  <a:cubicBezTo>
                    <a:pt x="17760" y="314563"/>
                    <a:pt x="11612" y="297993"/>
                    <a:pt x="7079" y="268497"/>
                  </a:cubicBezTo>
                  <a:cubicBezTo>
                    <a:pt x="2546" y="239000"/>
                    <a:pt x="0" y="198995"/>
                    <a:pt x="0" y="157282"/>
                  </a:cubicBezTo>
                  <a:close/>
                </a:path>
              </a:pathLst>
            </a:custGeom>
            <a:solidFill>
              <a:srgbClr val="CFE2F3"/>
            </a:solidFill>
            <a:ln w="7560" cap="sq">
              <a:noFill/>
              <a:prstDash val="solid"/>
              <a:miter/>
            </a:ln>
          </p:spPr>
          <p:txBody>
            <a:bodyPr/>
            <a:lstStyle/>
            <a:p>
              <a:endParaRPr lang="en-US" noProof="0"/>
            </a:p>
          </p:txBody>
        </p:sp>
        <p:sp>
          <p:nvSpPr>
            <p:cNvPr id="174" name="Freeform: Shape 9853">
              <a:extLst>
                <a:ext uri="{FF2B5EF4-FFF2-40B4-BE49-F238E27FC236}">
                  <a16:creationId xmlns:a16="http://schemas.microsoft.com/office/drawing/2014/main" id="{B0823F1B-D2CC-00AB-187C-6C91A798FA5F}"/>
                </a:ext>
              </a:extLst>
            </p:cNvPr>
            <p:cNvSpPr/>
            <p:nvPr/>
          </p:nvSpPr>
          <p:spPr>
            <a:xfrm>
              <a:off x="7230358" y="3026788"/>
              <a:ext cx="41179" cy="248063"/>
            </a:xfrm>
            <a:custGeom>
              <a:avLst/>
              <a:gdLst>
                <a:gd name="csX0" fmla="*/ 0 w 48339"/>
                <a:gd name="csY0" fmla="*/ 157282 h 314563"/>
                <a:gd name="csX1" fmla="*/ 24170 w 48339"/>
                <a:gd name="csY1" fmla="*/ 0 h 314563"/>
                <a:gd name="csX2" fmla="*/ 41260 w 48339"/>
                <a:gd name="csY2" fmla="*/ 46067 h 314563"/>
                <a:gd name="csX3" fmla="*/ 48340 w 48339"/>
                <a:gd name="csY3" fmla="*/ 157282 h 314563"/>
                <a:gd name="csX4" fmla="*/ 24170 w 48339"/>
                <a:gd name="csY4" fmla="*/ 314563 h 314563"/>
                <a:gd name="csX5" fmla="*/ 7079 w 48339"/>
                <a:gd name="csY5" fmla="*/ 268497 h 314563"/>
                <a:gd name="csX6" fmla="*/ 0 w 48339"/>
                <a:gd name="csY6" fmla="*/ 157282 h 31456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8339" h="314563">
                  <a:moveTo>
                    <a:pt x="0" y="157282"/>
                  </a:moveTo>
                  <a:cubicBezTo>
                    <a:pt x="0" y="70417"/>
                    <a:pt x="10821" y="0"/>
                    <a:pt x="24170" y="0"/>
                  </a:cubicBezTo>
                  <a:cubicBezTo>
                    <a:pt x="30580" y="0"/>
                    <a:pt x="36728" y="16571"/>
                    <a:pt x="41260" y="46067"/>
                  </a:cubicBezTo>
                  <a:cubicBezTo>
                    <a:pt x="45793" y="75563"/>
                    <a:pt x="48340" y="115568"/>
                    <a:pt x="48340" y="157282"/>
                  </a:cubicBezTo>
                  <a:cubicBezTo>
                    <a:pt x="48340" y="244146"/>
                    <a:pt x="37518" y="314563"/>
                    <a:pt x="24170" y="314563"/>
                  </a:cubicBezTo>
                  <a:cubicBezTo>
                    <a:pt x="17760" y="314563"/>
                    <a:pt x="11612" y="297993"/>
                    <a:pt x="7079" y="268497"/>
                  </a:cubicBezTo>
                  <a:cubicBezTo>
                    <a:pt x="2546" y="239000"/>
                    <a:pt x="0" y="198995"/>
                    <a:pt x="0" y="157282"/>
                  </a:cubicBezTo>
                  <a:close/>
                </a:path>
              </a:pathLst>
            </a:custGeom>
            <a:noFill/>
            <a:ln w="7560" cap="flat">
              <a:solidFill>
                <a:srgbClr val="000000"/>
              </a:solidFill>
              <a:prstDash val="solid"/>
              <a:round/>
            </a:ln>
          </p:spPr>
          <p:txBody>
            <a:bodyPr/>
            <a:lstStyle/>
            <a:p>
              <a:endParaRPr lang="en-US" noProof="0"/>
            </a:p>
          </p:txBody>
        </p:sp>
        <p:sp>
          <p:nvSpPr>
            <p:cNvPr id="175" name="Freeform: Shape 9854">
              <a:extLst>
                <a:ext uri="{FF2B5EF4-FFF2-40B4-BE49-F238E27FC236}">
                  <a16:creationId xmlns:a16="http://schemas.microsoft.com/office/drawing/2014/main" id="{4986BA25-B9E2-3F31-9B3D-7D8647F9918C}"/>
                </a:ext>
              </a:extLst>
            </p:cNvPr>
            <p:cNvSpPr/>
            <p:nvPr/>
          </p:nvSpPr>
          <p:spPr>
            <a:xfrm>
              <a:off x="7472526" y="3026788"/>
              <a:ext cx="41179" cy="248063"/>
            </a:xfrm>
            <a:custGeom>
              <a:avLst/>
              <a:gdLst>
                <a:gd name="csX0" fmla="*/ 0 w 48339"/>
                <a:gd name="csY0" fmla="*/ 157282 h 314563"/>
                <a:gd name="csX1" fmla="*/ 24170 w 48339"/>
                <a:gd name="csY1" fmla="*/ 0 h 314563"/>
                <a:gd name="csX2" fmla="*/ 41260 w 48339"/>
                <a:gd name="csY2" fmla="*/ 46067 h 314563"/>
                <a:gd name="csX3" fmla="*/ 48339 w 48339"/>
                <a:gd name="csY3" fmla="*/ 157282 h 314563"/>
                <a:gd name="csX4" fmla="*/ 24170 w 48339"/>
                <a:gd name="csY4" fmla="*/ 314563 h 314563"/>
                <a:gd name="csX5" fmla="*/ 7079 w 48339"/>
                <a:gd name="csY5" fmla="*/ 268497 h 314563"/>
                <a:gd name="csX6" fmla="*/ 0 w 48339"/>
                <a:gd name="csY6" fmla="*/ 157282 h 31456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8339" h="314563">
                  <a:moveTo>
                    <a:pt x="0" y="157282"/>
                  </a:moveTo>
                  <a:cubicBezTo>
                    <a:pt x="0" y="70417"/>
                    <a:pt x="10821" y="0"/>
                    <a:pt x="24170" y="0"/>
                  </a:cubicBezTo>
                  <a:cubicBezTo>
                    <a:pt x="30580" y="0"/>
                    <a:pt x="36727" y="16571"/>
                    <a:pt x="41260" y="46067"/>
                  </a:cubicBezTo>
                  <a:cubicBezTo>
                    <a:pt x="45793" y="75563"/>
                    <a:pt x="48339" y="115568"/>
                    <a:pt x="48339" y="157282"/>
                  </a:cubicBezTo>
                  <a:cubicBezTo>
                    <a:pt x="48339" y="244146"/>
                    <a:pt x="37518" y="314563"/>
                    <a:pt x="24170" y="314563"/>
                  </a:cubicBezTo>
                  <a:cubicBezTo>
                    <a:pt x="17759" y="314563"/>
                    <a:pt x="11612" y="297993"/>
                    <a:pt x="7079" y="268497"/>
                  </a:cubicBezTo>
                  <a:cubicBezTo>
                    <a:pt x="2546" y="239000"/>
                    <a:pt x="0" y="198995"/>
                    <a:pt x="0" y="157282"/>
                  </a:cubicBezTo>
                  <a:close/>
                </a:path>
              </a:pathLst>
            </a:custGeom>
            <a:solidFill>
              <a:srgbClr val="CFE2F3"/>
            </a:solidFill>
            <a:ln w="7560" cap="sq">
              <a:noFill/>
              <a:prstDash val="solid"/>
              <a:miter/>
            </a:ln>
          </p:spPr>
          <p:txBody>
            <a:bodyPr/>
            <a:lstStyle/>
            <a:p>
              <a:endParaRPr lang="en-US" noProof="0"/>
            </a:p>
          </p:txBody>
        </p:sp>
        <p:sp>
          <p:nvSpPr>
            <p:cNvPr id="176" name="Freeform: Shape 9855">
              <a:extLst>
                <a:ext uri="{FF2B5EF4-FFF2-40B4-BE49-F238E27FC236}">
                  <a16:creationId xmlns:a16="http://schemas.microsoft.com/office/drawing/2014/main" id="{07C1B199-3B27-4FE5-6EF5-FA224348D423}"/>
                </a:ext>
              </a:extLst>
            </p:cNvPr>
            <p:cNvSpPr/>
            <p:nvPr/>
          </p:nvSpPr>
          <p:spPr>
            <a:xfrm>
              <a:off x="7472526" y="3026788"/>
              <a:ext cx="41179" cy="248063"/>
            </a:xfrm>
            <a:custGeom>
              <a:avLst/>
              <a:gdLst>
                <a:gd name="csX0" fmla="*/ 0 w 48339"/>
                <a:gd name="csY0" fmla="*/ 157282 h 314563"/>
                <a:gd name="csX1" fmla="*/ 24170 w 48339"/>
                <a:gd name="csY1" fmla="*/ 0 h 314563"/>
                <a:gd name="csX2" fmla="*/ 41260 w 48339"/>
                <a:gd name="csY2" fmla="*/ 46067 h 314563"/>
                <a:gd name="csX3" fmla="*/ 48339 w 48339"/>
                <a:gd name="csY3" fmla="*/ 157282 h 314563"/>
                <a:gd name="csX4" fmla="*/ 24170 w 48339"/>
                <a:gd name="csY4" fmla="*/ 314563 h 314563"/>
                <a:gd name="csX5" fmla="*/ 7079 w 48339"/>
                <a:gd name="csY5" fmla="*/ 268497 h 314563"/>
                <a:gd name="csX6" fmla="*/ 0 w 48339"/>
                <a:gd name="csY6" fmla="*/ 157282 h 31456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8339" h="314563">
                  <a:moveTo>
                    <a:pt x="0" y="157282"/>
                  </a:moveTo>
                  <a:cubicBezTo>
                    <a:pt x="0" y="70417"/>
                    <a:pt x="10821" y="0"/>
                    <a:pt x="24170" y="0"/>
                  </a:cubicBezTo>
                  <a:cubicBezTo>
                    <a:pt x="30580" y="0"/>
                    <a:pt x="36727" y="16571"/>
                    <a:pt x="41260" y="46067"/>
                  </a:cubicBezTo>
                  <a:cubicBezTo>
                    <a:pt x="45793" y="75563"/>
                    <a:pt x="48339" y="115568"/>
                    <a:pt x="48339" y="157282"/>
                  </a:cubicBezTo>
                  <a:cubicBezTo>
                    <a:pt x="48339" y="244146"/>
                    <a:pt x="37518" y="314563"/>
                    <a:pt x="24170" y="314563"/>
                  </a:cubicBezTo>
                  <a:cubicBezTo>
                    <a:pt x="17759" y="314563"/>
                    <a:pt x="11612" y="297993"/>
                    <a:pt x="7079" y="268497"/>
                  </a:cubicBezTo>
                  <a:cubicBezTo>
                    <a:pt x="2546" y="239000"/>
                    <a:pt x="0" y="198995"/>
                    <a:pt x="0" y="157282"/>
                  </a:cubicBezTo>
                  <a:close/>
                </a:path>
              </a:pathLst>
            </a:custGeom>
            <a:noFill/>
            <a:ln w="7560" cap="flat">
              <a:solidFill>
                <a:srgbClr val="000000"/>
              </a:solidFill>
              <a:prstDash val="solid"/>
              <a:round/>
            </a:ln>
          </p:spPr>
          <p:txBody>
            <a:bodyPr/>
            <a:lstStyle/>
            <a:p>
              <a:endParaRPr lang="en-US" noProof="0"/>
            </a:p>
          </p:txBody>
        </p:sp>
        <p:sp>
          <p:nvSpPr>
            <p:cNvPr id="177" name="Freeform: Shape 9856">
              <a:extLst>
                <a:ext uri="{FF2B5EF4-FFF2-40B4-BE49-F238E27FC236}">
                  <a16:creationId xmlns:a16="http://schemas.microsoft.com/office/drawing/2014/main" id="{7092266E-2662-831B-C382-A242A062EE13}"/>
                </a:ext>
              </a:extLst>
            </p:cNvPr>
            <p:cNvSpPr/>
            <p:nvPr/>
          </p:nvSpPr>
          <p:spPr>
            <a:xfrm>
              <a:off x="7952677" y="3026788"/>
              <a:ext cx="41179" cy="248063"/>
            </a:xfrm>
            <a:custGeom>
              <a:avLst/>
              <a:gdLst>
                <a:gd name="csX0" fmla="*/ 0 w 48339"/>
                <a:gd name="csY0" fmla="*/ 157282 h 314563"/>
                <a:gd name="csX1" fmla="*/ 24170 w 48339"/>
                <a:gd name="csY1" fmla="*/ 0 h 314563"/>
                <a:gd name="csX2" fmla="*/ 41260 w 48339"/>
                <a:gd name="csY2" fmla="*/ 46067 h 314563"/>
                <a:gd name="csX3" fmla="*/ 48340 w 48339"/>
                <a:gd name="csY3" fmla="*/ 157282 h 314563"/>
                <a:gd name="csX4" fmla="*/ 24170 w 48339"/>
                <a:gd name="csY4" fmla="*/ 314563 h 314563"/>
                <a:gd name="csX5" fmla="*/ 7079 w 48339"/>
                <a:gd name="csY5" fmla="*/ 268497 h 314563"/>
                <a:gd name="csX6" fmla="*/ 0 w 48339"/>
                <a:gd name="csY6" fmla="*/ 157282 h 31456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8339" h="314563">
                  <a:moveTo>
                    <a:pt x="0" y="157282"/>
                  </a:moveTo>
                  <a:cubicBezTo>
                    <a:pt x="0" y="70417"/>
                    <a:pt x="10821" y="0"/>
                    <a:pt x="24170" y="0"/>
                  </a:cubicBezTo>
                  <a:cubicBezTo>
                    <a:pt x="30580" y="0"/>
                    <a:pt x="36728" y="16571"/>
                    <a:pt x="41260" y="46067"/>
                  </a:cubicBezTo>
                  <a:cubicBezTo>
                    <a:pt x="45793" y="75563"/>
                    <a:pt x="48340" y="115568"/>
                    <a:pt x="48340" y="157282"/>
                  </a:cubicBezTo>
                  <a:cubicBezTo>
                    <a:pt x="48340" y="244146"/>
                    <a:pt x="37518" y="314563"/>
                    <a:pt x="24170" y="314563"/>
                  </a:cubicBezTo>
                  <a:cubicBezTo>
                    <a:pt x="17760" y="314563"/>
                    <a:pt x="11612" y="297993"/>
                    <a:pt x="7079" y="268497"/>
                  </a:cubicBezTo>
                  <a:cubicBezTo>
                    <a:pt x="2546" y="239000"/>
                    <a:pt x="0" y="198995"/>
                    <a:pt x="0" y="157282"/>
                  </a:cubicBezTo>
                  <a:close/>
                </a:path>
              </a:pathLst>
            </a:custGeom>
            <a:solidFill>
              <a:srgbClr val="CFE2F3"/>
            </a:solidFill>
            <a:ln w="7560" cap="sq">
              <a:noFill/>
              <a:prstDash val="solid"/>
              <a:miter/>
            </a:ln>
          </p:spPr>
          <p:txBody>
            <a:bodyPr/>
            <a:lstStyle/>
            <a:p>
              <a:endParaRPr lang="en-US" noProof="0"/>
            </a:p>
          </p:txBody>
        </p:sp>
        <p:sp>
          <p:nvSpPr>
            <p:cNvPr id="178" name="Freeform: Shape 9857">
              <a:extLst>
                <a:ext uri="{FF2B5EF4-FFF2-40B4-BE49-F238E27FC236}">
                  <a16:creationId xmlns:a16="http://schemas.microsoft.com/office/drawing/2014/main" id="{5DA96AE3-1957-25EE-0793-9360C98BE46F}"/>
                </a:ext>
              </a:extLst>
            </p:cNvPr>
            <p:cNvSpPr/>
            <p:nvPr/>
          </p:nvSpPr>
          <p:spPr>
            <a:xfrm>
              <a:off x="7952677" y="3026788"/>
              <a:ext cx="41179" cy="248063"/>
            </a:xfrm>
            <a:custGeom>
              <a:avLst/>
              <a:gdLst>
                <a:gd name="csX0" fmla="*/ 0 w 48339"/>
                <a:gd name="csY0" fmla="*/ 157282 h 314563"/>
                <a:gd name="csX1" fmla="*/ 24170 w 48339"/>
                <a:gd name="csY1" fmla="*/ 0 h 314563"/>
                <a:gd name="csX2" fmla="*/ 41260 w 48339"/>
                <a:gd name="csY2" fmla="*/ 46067 h 314563"/>
                <a:gd name="csX3" fmla="*/ 48340 w 48339"/>
                <a:gd name="csY3" fmla="*/ 157282 h 314563"/>
                <a:gd name="csX4" fmla="*/ 24170 w 48339"/>
                <a:gd name="csY4" fmla="*/ 314563 h 314563"/>
                <a:gd name="csX5" fmla="*/ 7079 w 48339"/>
                <a:gd name="csY5" fmla="*/ 268497 h 314563"/>
                <a:gd name="csX6" fmla="*/ 0 w 48339"/>
                <a:gd name="csY6" fmla="*/ 157282 h 31456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8339" h="314563">
                  <a:moveTo>
                    <a:pt x="0" y="157282"/>
                  </a:moveTo>
                  <a:cubicBezTo>
                    <a:pt x="0" y="70417"/>
                    <a:pt x="10821" y="0"/>
                    <a:pt x="24170" y="0"/>
                  </a:cubicBezTo>
                  <a:cubicBezTo>
                    <a:pt x="30580" y="0"/>
                    <a:pt x="36728" y="16571"/>
                    <a:pt x="41260" y="46067"/>
                  </a:cubicBezTo>
                  <a:cubicBezTo>
                    <a:pt x="45793" y="75563"/>
                    <a:pt x="48340" y="115568"/>
                    <a:pt x="48340" y="157282"/>
                  </a:cubicBezTo>
                  <a:cubicBezTo>
                    <a:pt x="48340" y="244146"/>
                    <a:pt x="37518" y="314563"/>
                    <a:pt x="24170" y="314563"/>
                  </a:cubicBezTo>
                  <a:cubicBezTo>
                    <a:pt x="17760" y="314563"/>
                    <a:pt x="11612" y="297993"/>
                    <a:pt x="7079" y="268497"/>
                  </a:cubicBezTo>
                  <a:cubicBezTo>
                    <a:pt x="2546" y="239000"/>
                    <a:pt x="0" y="198995"/>
                    <a:pt x="0" y="157282"/>
                  </a:cubicBezTo>
                  <a:close/>
                </a:path>
              </a:pathLst>
            </a:custGeom>
            <a:noFill/>
            <a:ln w="7560" cap="flat">
              <a:solidFill>
                <a:srgbClr val="000000"/>
              </a:solidFill>
              <a:prstDash val="solid"/>
              <a:round/>
            </a:ln>
          </p:spPr>
          <p:txBody>
            <a:bodyPr/>
            <a:lstStyle/>
            <a:p>
              <a:endParaRPr lang="en-US" noProof="0"/>
            </a:p>
          </p:txBody>
        </p:sp>
        <p:sp>
          <p:nvSpPr>
            <p:cNvPr id="179" name="Freeform: Shape 9858">
              <a:extLst>
                <a:ext uri="{FF2B5EF4-FFF2-40B4-BE49-F238E27FC236}">
                  <a16:creationId xmlns:a16="http://schemas.microsoft.com/office/drawing/2014/main" id="{7BEF1478-9D7A-F38E-EB2F-8D38F347AE32}"/>
                </a:ext>
              </a:extLst>
            </p:cNvPr>
            <p:cNvSpPr/>
            <p:nvPr/>
          </p:nvSpPr>
          <p:spPr>
            <a:xfrm>
              <a:off x="8194845" y="3026788"/>
              <a:ext cx="41179" cy="248063"/>
            </a:xfrm>
            <a:custGeom>
              <a:avLst/>
              <a:gdLst>
                <a:gd name="csX0" fmla="*/ 0 w 48339"/>
                <a:gd name="csY0" fmla="*/ 157282 h 314563"/>
                <a:gd name="csX1" fmla="*/ 24170 w 48339"/>
                <a:gd name="csY1" fmla="*/ 0 h 314563"/>
                <a:gd name="csX2" fmla="*/ 41260 w 48339"/>
                <a:gd name="csY2" fmla="*/ 46067 h 314563"/>
                <a:gd name="csX3" fmla="*/ 48339 w 48339"/>
                <a:gd name="csY3" fmla="*/ 157282 h 314563"/>
                <a:gd name="csX4" fmla="*/ 24170 w 48339"/>
                <a:gd name="csY4" fmla="*/ 314563 h 314563"/>
                <a:gd name="csX5" fmla="*/ 7079 w 48339"/>
                <a:gd name="csY5" fmla="*/ 268497 h 314563"/>
                <a:gd name="csX6" fmla="*/ 0 w 48339"/>
                <a:gd name="csY6" fmla="*/ 157282 h 31456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8339" h="314563">
                  <a:moveTo>
                    <a:pt x="0" y="157282"/>
                  </a:moveTo>
                  <a:cubicBezTo>
                    <a:pt x="0" y="70417"/>
                    <a:pt x="10821" y="0"/>
                    <a:pt x="24170" y="0"/>
                  </a:cubicBezTo>
                  <a:cubicBezTo>
                    <a:pt x="30580" y="0"/>
                    <a:pt x="36727" y="16571"/>
                    <a:pt x="41260" y="46067"/>
                  </a:cubicBezTo>
                  <a:cubicBezTo>
                    <a:pt x="45793" y="75563"/>
                    <a:pt x="48339" y="115568"/>
                    <a:pt x="48339" y="157282"/>
                  </a:cubicBezTo>
                  <a:cubicBezTo>
                    <a:pt x="48339" y="244146"/>
                    <a:pt x="37518" y="314563"/>
                    <a:pt x="24170" y="314563"/>
                  </a:cubicBezTo>
                  <a:cubicBezTo>
                    <a:pt x="17759" y="314563"/>
                    <a:pt x="11612" y="297993"/>
                    <a:pt x="7079" y="268497"/>
                  </a:cubicBezTo>
                  <a:cubicBezTo>
                    <a:pt x="2546" y="239000"/>
                    <a:pt x="0" y="198995"/>
                    <a:pt x="0" y="157282"/>
                  </a:cubicBezTo>
                  <a:close/>
                </a:path>
              </a:pathLst>
            </a:custGeom>
            <a:solidFill>
              <a:srgbClr val="CFE2F3"/>
            </a:solidFill>
            <a:ln w="7560" cap="sq">
              <a:noFill/>
              <a:prstDash val="solid"/>
              <a:miter/>
            </a:ln>
          </p:spPr>
          <p:txBody>
            <a:bodyPr/>
            <a:lstStyle/>
            <a:p>
              <a:endParaRPr lang="en-US" noProof="0"/>
            </a:p>
          </p:txBody>
        </p:sp>
        <p:sp>
          <p:nvSpPr>
            <p:cNvPr id="180" name="Freeform: Shape 9859">
              <a:extLst>
                <a:ext uri="{FF2B5EF4-FFF2-40B4-BE49-F238E27FC236}">
                  <a16:creationId xmlns:a16="http://schemas.microsoft.com/office/drawing/2014/main" id="{5227384C-4A4B-A744-18FE-A3442FB45146}"/>
                </a:ext>
              </a:extLst>
            </p:cNvPr>
            <p:cNvSpPr/>
            <p:nvPr/>
          </p:nvSpPr>
          <p:spPr>
            <a:xfrm>
              <a:off x="8194845" y="3026788"/>
              <a:ext cx="41179" cy="248063"/>
            </a:xfrm>
            <a:custGeom>
              <a:avLst/>
              <a:gdLst>
                <a:gd name="csX0" fmla="*/ 0 w 48339"/>
                <a:gd name="csY0" fmla="*/ 157282 h 314563"/>
                <a:gd name="csX1" fmla="*/ 24170 w 48339"/>
                <a:gd name="csY1" fmla="*/ 0 h 314563"/>
                <a:gd name="csX2" fmla="*/ 41260 w 48339"/>
                <a:gd name="csY2" fmla="*/ 46067 h 314563"/>
                <a:gd name="csX3" fmla="*/ 48339 w 48339"/>
                <a:gd name="csY3" fmla="*/ 157282 h 314563"/>
                <a:gd name="csX4" fmla="*/ 24170 w 48339"/>
                <a:gd name="csY4" fmla="*/ 314563 h 314563"/>
                <a:gd name="csX5" fmla="*/ 7079 w 48339"/>
                <a:gd name="csY5" fmla="*/ 268497 h 314563"/>
                <a:gd name="csX6" fmla="*/ 0 w 48339"/>
                <a:gd name="csY6" fmla="*/ 157282 h 31456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8339" h="314563">
                  <a:moveTo>
                    <a:pt x="0" y="157282"/>
                  </a:moveTo>
                  <a:cubicBezTo>
                    <a:pt x="0" y="70417"/>
                    <a:pt x="10821" y="0"/>
                    <a:pt x="24170" y="0"/>
                  </a:cubicBezTo>
                  <a:cubicBezTo>
                    <a:pt x="30580" y="0"/>
                    <a:pt x="36727" y="16571"/>
                    <a:pt x="41260" y="46067"/>
                  </a:cubicBezTo>
                  <a:cubicBezTo>
                    <a:pt x="45793" y="75563"/>
                    <a:pt x="48339" y="115568"/>
                    <a:pt x="48339" y="157282"/>
                  </a:cubicBezTo>
                  <a:cubicBezTo>
                    <a:pt x="48339" y="244146"/>
                    <a:pt x="37518" y="314563"/>
                    <a:pt x="24170" y="314563"/>
                  </a:cubicBezTo>
                  <a:cubicBezTo>
                    <a:pt x="17759" y="314563"/>
                    <a:pt x="11612" y="297993"/>
                    <a:pt x="7079" y="268497"/>
                  </a:cubicBezTo>
                  <a:cubicBezTo>
                    <a:pt x="2546" y="239000"/>
                    <a:pt x="0" y="198995"/>
                    <a:pt x="0" y="157282"/>
                  </a:cubicBezTo>
                  <a:close/>
                </a:path>
              </a:pathLst>
            </a:custGeom>
            <a:noFill/>
            <a:ln w="7560" cap="flat">
              <a:solidFill>
                <a:srgbClr val="000000"/>
              </a:solidFill>
              <a:prstDash val="solid"/>
              <a:round/>
            </a:ln>
          </p:spPr>
          <p:txBody>
            <a:bodyPr/>
            <a:lstStyle/>
            <a:p>
              <a:endParaRPr lang="en-US" noProof="0"/>
            </a:p>
          </p:txBody>
        </p:sp>
        <p:sp>
          <p:nvSpPr>
            <p:cNvPr id="181" name="Freeform: Shape 9860">
              <a:extLst>
                <a:ext uri="{FF2B5EF4-FFF2-40B4-BE49-F238E27FC236}">
                  <a16:creationId xmlns:a16="http://schemas.microsoft.com/office/drawing/2014/main" id="{969492D2-5648-690F-B1B2-5693F098CD48}"/>
                </a:ext>
              </a:extLst>
            </p:cNvPr>
            <p:cNvSpPr/>
            <p:nvPr/>
          </p:nvSpPr>
          <p:spPr>
            <a:xfrm>
              <a:off x="6304566" y="3088670"/>
              <a:ext cx="203463" cy="124313"/>
            </a:xfrm>
            <a:custGeom>
              <a:avLst/>
              <a:gdLst>
                <a:gd name="csX0" fmla="*/ 0 w 238839"/>
                <a:gd name="csY0" fmla="*/ 39410 h 157638"/>
                <a:gd name="csX1" fmla="*/ 160020 w 238839"/>
                <a:gd name="csY1" fmla="*/ 39410 h 157638"/>
                <a:gd name="csX2" fmla="*/ 160020 w 238839"/>
                <a:gd name="csY2" fmla="*/ 0 h 157638"/>
                <a:gd name="csX3" fmla="*/ 238840 w 238839"/>
                <a:gd name="csY3" fmla="*/ 78819 h 157638"/>
                <a:gd name="csX4" fmla="*/ 160020 w 238839"/>
                <a:gd name="csY4" fmla="*/ 157639 h 157638"/>
                <a:gd name="csX5" fmla="*/ 160020 w 238839"/>
                <a:gd name="csY5" fmla="*/ 118229 h 157638"/>
                <a:gd name="csX6" fmla="*/ 0 w 238839"/>
                <a:gd name="csY6" fmla="*/ 118229 h 15763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38839" h="157638">
                  <a:moveTo>
                    <a:pt x="0" y="39410"/>
                  </a:moveTo>
                  <a:lnTo>
                    <a:pt x="160020" y="39410"/>
                  </a:lnTo>
                  <a:lnTo>
                    <a:pt x="160020" y="0"/>
                  </a:lnTo>
                  <a:lnTo>
                    <a:pt x="238840" y="78819"/>
                  </a:lnTo>
                  <a:lnTo>
                    <a:pt x="160020" y="157639"/>
                  </a:lnTo>
                  <a:lnTo>
                    <a:pt x="160020" y="118229"/>
                  </a:lnTo>
                  <a:lnTo>
                    <a:pt x="0" y="118229"/>
                  </a:lnTo>
                  <a:close/>
                </a:path>
              </a:pathLst>
            </a:custGeom>
            <a:solidFill>
              <a:srgbClr val="A64D79"/>
            </a:solidFill>
            <a:ln w="7560" cap="sq">
              <a:noFill/>
              <a:prstDash val="solid"/>
              <a:miter/>
            </a:ln>
          </p:spPr>
          <p:txBody>
            <a:bodyPr/>
            <a:lstStyle/>
            <a:p>
              <a:endParaRPr lang="en-US" noProof="0"/>
            </a:p>
          </p:txBody>
        </p:sp>
        <p:sp>
          <p:nvSpPr>
            <p:cNvPr id="182" name="Freeform: Shape 9861">
              <a:extLst>
                <a:ext uri="{FF2B5EF4-FFF2-40B4-BE49-F238E27FC236}">
                  <a16:creationId xmlns:a16="http://schemas.microsoft.com/office/drawing/2014/main" id="{2064DC6C-94A2-D17B-47BD-BB3867380DFA}"/>
                </a:ext>
              </a:extLst>
            </p:cNvPr>
            <p:cNvSpPr/>
            <p:nvPr/>
          </p:nvSpPr>
          <p:spPr>
            <a:xfrm>
              <a:off x="6304566" y="3088670"/>
              <a:ext cx="203463" cy="124313"/>
            </a:xfrm>
            <a:custGeom>
              <a:avLst/>
              <a:gdLst>
                <a:gd name="csX0" fmla="*/ 0 w 238839"/>
                <a:gd name="csY0" fmla="*/ 39410 h 157638"/>
                <a:gd name="csX1" fmla="*/ 160020 w 238839"/>
                <a:gd name="csY1" fmla="*/ 39410 h 157638"/>
                <a:gd name="csX2" fmla="*/ 160020 w 238839"/>
                <a:gd name="csY2" fmla="*/ 0 h 157638"/>
                <a:gd name="csX3" fmla="*/ 238840 w 238839"/>
                <a:gd name="csY3" fmla="*/ 78819 h 157638"/>
                <a:gd name="csX4" fmla="*/ 160020 w 238839"/>
                <a:gd name="csY4" fmla="*/ 157639 h 157638"/>
                <a:gd name="csX5" fmla="*/ 160020 w 238839"/>
                <a:gd name="csY5" fmla="*/ 118229 h 157638"/>
                <a:gd name="csX6" fmla="*/ 0 w 238839"/>
                <a:gd name="csY6" fmla="*/ 118229 h 15763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38839" h="157638">
                  <a:moveTo>
                    <a:pt x="0" y="39410"/>
                  </a:moveTo>
                  <a:lnTo>
                    <a:pt x="160020" y="39410"/>
                  </a:lnTo>
                  <a:lnTo>
                    <a:pt x="160020" y="0"/>
                  </a:lnTo>
                  <a:lnTo>
                    <a:pt x="238840" y="78819"/>
                  </a:lnTo>
                  <a:lnTo>
                    <a:pt x="160020" y="157639"/>
                  </a:lnTo>
                  <a:lnTo>
                    <a:pt x="160020" y="118229"/>
                  </a:lnTo>
                  <a:lnTo>
                    <a:pt x="0" y="118229"/>
                  </a:lnTo>
                  <a:close/>
                </a:path>
              </a:pathLst>
            </a:custGeom>
            <a:noFill/>
            <a:ln w="7560" cap="flat">
              <a:solidFill>
                <a:srgbClr val="000000"/>
              </a:solidFill>
              <a:prstDash val="solid"/>
              <a:round/>
            </a:ln>
          </p:spPr>
          <p:txBody>
            <a:bodyPr/>
            <a:lstStyle/>
            <a:p>
              <a:endParaRPr lang="en-US" noProof="0"/>
            </a:p>
          </p:txBody>
        </p:sp>
        <p:sp>
          <p:nvSpPr>
            <p:cNvPr id="183" name="Freeform: Shape 9862">
              <a:extLst>
                <a:ext uri="{FF2B5EF4-FFF2-40B4-BE49-F238E27FC236}">
                  <a16:creationId xmlns:a16="http://schemas.microsoft.com/office/drawing/2014/main" id="{49CE62B9-F77A-F168-1422-B8244FEB981F}"/>
                </a:ext>
              </a:extLst>
            </p:cNvPr>
            <p:cNvSpPr/>
            <p:nvPr/>
          </p:nvSpPr>
          <p:spPr>
            <a:xfrm>
              <a:off x="6814591" y="3088670"/>
              <a:ext cx="417880" cy="124313"/>
            </a:xfrm>
            <a:custGeom>
              <a:avLst/>
              <a:gdLst>
                <a:gd name="csX0" fmla="*/ 0 w 490537"/>
                <a:gd name="csY0" fmla="*/ 39410 h 157638"/>
                <a:gd name="csX1" fmla="*/ 411718 w 490537"/>
                <a:gd name="csY1" fmla="*/ 39410 h 157638"/>
                <a:gd name="csX2" fmla="*/ 411718 w 490537"/>
                <a:gd name="csY2" fmla="*/ 0 h 157638"/>
                <a:gd name="csX3" fmla="*/ 490538 w 490537"/>
                <a:gd name="csY3" fmla="*/ 78819 h 157638"/>
                <a:gd name="csX4" fmla="*/ 411718 w 490537"/>
                <a:gd name="csY4" fmla="*/ 157639 h 157638"/>
                <a:gd name="csX5" fmla="*/ 411718 w 490537"/>
                <a:gd name="csY5" fmla="*/ 118229 h 157638"/>
                <a:gd name="csX6" fmla="*/ 0 w 490537"/>
                <a:gd name="csY6" fmla="*/ 118229 h 15763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90537" h="157638">
                  <a:moveTo>
                    <a:pt x="0" y="39410"/>
                  </a:moveTo>
                  <a:lnTo>
                    <a:pt x="411718" y="39410"/>
                  </a:lnTo>
                  <a:lnTo>
                    <a:pt x="411718" y="0"/>
                  </a:lnTo>
                  <a:lnTo>
                    <a:pt x="490538" y="78819"/>
                  </a:lnTo>
                  <a:lnTo>
                    <a:pt x="411718" y="157639"/>
                  </a:lnTo>
                  <a:lnTo>
                    <a:pt x="411718" y="118229"/>
                  </a:lnTo>
                  <a:lnTo>
                    <a:pt x="0" y="118229"/>
                  </a:lnTo>
                  <a:close/>
                </a:path>
              </a:pathLst>
            </a:custGeom>
            <a:solidFill>
              <a:srgbClr val="A64D79"/>
            </a:solidFill>
            <a:ln w="7560" cap="sq">
              <a:noFill/>
              <a:prstDash val="solid"/>
              <a:miter/>
            </a:ln>
          </p:spPr>
          <p:txBody>
            <a:bodyPr/>
            <a:lstStyle/>
            <a:p>
              <a:endParaRPr lang="en-US" noProof="0"/>
            </a:p>
          </p:txBody>
        </p:sp>
        <p:sp>
          <p:nvSpPr>
            <p:cNvPr id="184" name="Freeform: Shape 9863">
              <a:extLst>
                <a:ext uri="{FF2B5EF4-FFF2-40B4-BE49-F238E27FC236}">
                  <a16:creationId xmlns:a16="http://schemas.microsoft.com/office/drawing/2014/main" id="{01A2C528-90D2-6FC5-9432-0A387578F526}"/>
                </a:ext>
              </a:extLst>
            </p:cNvPr>
            <p:cNvSpPr/>
            <p:nvPr/>
          </p:nvSpPr>
          <p:spPr>
            <a:xfrm>
              <a:off x="6814591" y="3088670"/>
              <a:ext cx="417880" cy="124313"/>
            </a:xfrm>
            <a:custGeom>
              <a:avLst/>
              <a:gdLst>
                <a:gd name="csX0" fmla="*/ 0 w 490537"/>
                <a:gd name="csY0" fmla="*/ 39410 h 157638"/>
                <a:gd name="csX1" fmla="*/ 411718 w 490537"/>
                <a:gd name="csY1" fmla="*/ 39410 h 157638"/>
                <a:gd name="csX2" fmla="*/ 411718 w 490537"/>
                <a:gd name="csY2" fmla="*/ 0 h 157638"/>
                <a:gd name="csX3" fmla="*/ 490538 w 490537"/>
                <a:gd name="csY3" fmla="*/ 78819 h 157638"/>
                <a:gd name="csX4" fmla="*/ 411718 w 490537"/>
                <a:gd name="csY4" fmla="*/ 157639 h 157638"/>
                <a:gd name="csX5" fmla="*/ 411718 w 490537"/>
                <a:gd name="csY5" fmla="*/ 118229 h 157638"/>
                <a:gd name="csX6" fmla="*/ 0 w 490537"/>
                <a:gd name="csY6" fmla="*/ 118229 h 15763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90537" h="157638">
                  <a:moveTo>
                    <a:pt x="0" y="39410"/>
                  </a:moveTo>
                  <a:lnTo>
                    <a:pt x="411718" y="39410"/>
                  </a:lnTo>
                  <a:lnTo>
                    <a:pt x="411718" y="0"/>
                  </a:lnTo>
                  <a:lnTo>
                    <a:pt x="490538" y="78819"/>
                  </a:lnTo>
                  <a:lnTo>
                    <a:pt x="411718" y="157639"/>
                  </a:lnTo>
                  <a:lnTo>
                    <a:pt x="411718" y="118229"/>
                  </a:lnTo>
                  <a:lnTo>
                    <a:pt x="0" y="118229"/>
                  </a:lnTo>
                  <a:close/>
                </a:path>
              </a:pathLst>
            </a:custGeom>
            <a:noFill/>
            <a:ln w="7560" cap="flat">
              <a:solidFill>
                <a:srgbClr val="000000"/>
              </a:solidFill>
              <a:prstDash val="solid"/>
              <a:round/>
            </a:ln>
          </p:spPr>
          <p:txBody>
            <a:bodyPr/>
            <a:lstStyle/>
            <a:p>
              <a:endParaRPr lang="en-US" noProof="0"/>
            </a:p>
          </p:txBody>
        </p:sp>
        <p:sp>
          <p:nvSpPr>
            <p:cNvPr id="185" name="Freeform: Shape 9864">
              <a:extLst>
                <a:ext uri="{FF2B5EF4-FFF2-40B4-BE49-F238E27FC236}">
                  <a16:creationId xmlns:a16="http://schemas.microsoft.com/office/drawing/2014/main" id="{6387BB9A-307D-8DDF-89A1-7F4D1CACFA2E}"/>
                </a:ext>
              </a:extLst>
            </p:cNvPr>
            <p:cNvSpPr/>
            <p:nvPr/>
          </p:nvSpPr>
          <p:spPr>
            <a:xfrm>
              <a:off x="7524244" y="3088670"/>
              <a:ext cx="417880" cy="124313"/>
            </a:xfrm>
            <a:custGeom>
              <a:avLst/>
              <a:gdLst>
                <a:gd name="csX0" fmla="*/ 0 w 490537"/>
                <a:gd name="csY0" fmla="*/ 39410 h 157638"/>
                <a:gd name="csX1" fmla="*/ 411718 w 490537"/>
                <a:gd name="csY1" fmla="*/ 39410 h 157638"/>
                <a:gd name="csX2" fmla="*/ 411718 w 490537"/>
                <a:gd name="csY2" fmla="*/ 0 h 157638"/>
                <a:gd name="csX3" fmla="*/ 490538 w 490537"/>
                <a:gd name="csY3" fmla="*/ 78819 h 157638"/>
                <a:gd name="csX4" fmla="*/ 411718 w 490537"/>
                <a:gd name="csY4" fmla="*/ 157639 h 157638"/>
                <a:gd name="csX5" fmla="*/ 411718 w 490537"/>
                <a:gd name="csY5" fmla="*/ 118229 h 157638"/>
                <a:gd name="csX6" fmla="*/ 0 w 490537"/>
                <a:gd name="csY6" fmla="*/ 118229 h 15763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90537" h="157638">
                  <a:moveTo>
                    <a:pt x="0" y="39410"/>
                  </a:moveTo>
                  <a:lnTo>
                    <a:pt x="411718" y="39410"/>
                  </a:lnTo>
                  <a:lnTo>
                    <a:pt x="411718" y="0"/>
                  </a:lnTo>
                  <a:lnTo>
                    <a:pt x="490538" y="78819"/>
                  </a:lnTo>
                  <a:lnTo>
                    <a:pt x="411718" y="157639"/>
                  </a:lnTo>
                  <a:lnTo>
                    <a:pt x="411718" y="118229"/>
                  </a:lnTo>
                  <a:lnTo>
                    <a:pt x="0" y="118229"/>
                  </a:lnTo>
                  <a:close/>
                </a:path>
              </a:pathLst>
            </a:custGeom>
            <a:solidFill>
              <a:srgbClr val="A64D79"/>
            </a:solidFill>
            <a:ln w="7560" cap="sq">
              <a:noFill/>
              <a:prstDash val="solid"/>
              <a:miter/>
            </a:ln>
          </p:spPr>
          <p:txBody>
            <a:bodyPr/>
            <a:lstStyle/>
            <a:p>
              <a:endParaRPr lang="en-US" noProof="0"/>
            </a:p>
          </p:txBody>
        </p:sp>
        <p:sp>
          <p:nvSpPr>
            <p:cNvPr id="186" name="Freeform: Shape 9865">
              <a:extLst>
                <a:ext uri="{FF2B5EF4-FFF2-40B4-BE49-F238E27FC236}">
                  <a16:creationId xmlns:a16="http://schemas.microsoft.com/office/drawing/2014/main" id="{5133A879-3751-F9A5-32F4-2D33A679F4D9}"/>
                </a:ext>
              </a:extLst>
            </p:cNvPr>
            <p:cNvSpPr/>
            <p:nvPr/>
          </p:nvSpPr>
          <p:spPr>
            <a:xfrm>
              <a:off x="7524244" y="3088670"/>
              <a:ext cx="417880" cy="124313"/>
            </a:xfrm>
            <a:custGeom>
              <a:avLst/>
              <a:gdLst>
                <a:gd name="csX0" fmla="*/ 0 w 490537"/>
                <a:gd name="csY0" fmla="*/ 39410 h 157638"/>
                <a:gd name="csX1" fmla="*/ 411718 w 490537"/>
                <a:gd name="csY1" fmla="*/ 39410 h 157638"/>
                <a:gd name="csX2" fmla="*/ 411718 w 490537"/>
                <a:gd name="csY2" fmla="*/ 0 h 157638"/>
                <a:gd name="csX3" fmla="*/ 490538 w 490537"/>
                <a:gd name="csY3" fmla="*/ 78819 h 157638"/>
                <a:gd name="csX4" fmla="*/ 411718 w 490537"/>
                <a:gd name="csY4" fmla="*/ 157639 h 157638"/>
                <a:gd name="csX5" fmla="*/ 411718 w 490537"/>
                <a:gd name="csY5" fmla="*/ 118229 h 157638"/>
                <a:gd name="csX6" fmla="*/ 0 w 490537"/>
                <a:gd name="csY6" fmla="*/ 118229 h 15763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90537" h="157638">
                  <a:moveTo>
                    <a:pt x="0" y="39410"/>
                  </a:moveTo>
                  <a:lnTo>
                    <a:pt x="411718" y="39410"/>
                  </a:lnTo>
                  <a:lnTo>
                    <a:pt x="411718" y="0"/>
                  </a:lnTo>
                  <a:lnTo>
                    <a:pt x="490538" y="78819"/>
                  </a:lnTo>
                  <a:lnTo>
                    <a:pt x="411718" y="157639"/>
                  </a:lnTo>
                  <a:lnTo>
                    <a:pt x="411718" y="118229"/>
                  </a:lnTo>
                  <a:lnTo>
                    <a:pt x="0" y="118229"/>
                  </a:lnTo>
                  <a:close/>
                </a:path>
              </a:pathLst>
            </a:custGeom>
            <a:noFill/>
            <a:ln w="7560" cap="flat">
              <a:solidFill>
                <a:srgbClr val="000000"/>
              </a:solidFill>
              <a:prstDash val="solid"/>
              <a:round/>
            </a:ln>
          </p:spPr>
          <p:txBody>
            <a:bodyPr/>
            <a:lstStyle/>
            <a:p>
              <a:endParaRPr lang="en-US" noProof="0"/>
            </a:p>
          </p:txBody>
        </p:sp>
        <p:sp>
          <p:nvSpPr>
            <p:cNvPr id="187" name="Freeform: Shape 9866">
              <a:extLst>
                <a:ext uri="{FF2B5EF4-FFF2-40B4-BE49-F238E27FC236}">
                  <a16:creationId xmlns:a16="http://schemas.microsoft.com/office/drawing/2014/main" id="{B880214D-1B7A-3D4A-7B8C-BC34BFBAE390}"/>
                </a:ext>
              </a:extLst>
            </p:cNvPr>
            <p:cNvSpPr/>
            <p:nvPr/>
          </p:nvSpPr>
          <p:spPr>
            <a:xfrm>
              <a:off x="8310375" y="3088670"/>
              <a:ext cx="304282" cy="124313"/>
            </a:xfrm>
            <a:custGeom>
              <a:avLst/>
              <a:gdLst>
                <a:gd name="csX0" fmla="*/ 0 w 357187"/>
                <a:gd name="csY0" fmla="*/ 39410 h 157638"/>
                <a:gd name="csX1" fmla="*/ 278368 w 357187"/>
                <a:gd name="csY1" fmla="*/ 39410 h 157638"/>
                <a:gd name="csX2" fmla="*/ 278368 w 357187"/>
                <a:gd name="csY2" fmla="*/ 0 h 157638"/>
                <a:gd name="csX3" fmla="*/ 357187 w 357187"/>
                <a:gd name="csY3" fmla="*/ 78819 h 157638"/>
                <a:gd name="csX4" fmla="*/ 278368 w 357187"/>
                <a:gd name="csY4" fmla="*/ 157639 h 157638"/>
                <a:gd name="csX5" fmla="*/ 278368 w 357187"/>
                <a:gd name="csY5" fmla="*/ 118229 h 157638"/>
                <a:gd name="csX6" fmla="*/ 0 w 357187"/>
                <a:gd name="csY6" fmla="*/ 118229 h 15763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57187" h="157638">
                  <a:moveTo>
                    <a:pt x="0" y="39410"/>
                  </a:moveTo>
                  <a:lnTo>
                    <a:pt x="278368" y="39410"/>
                  </a:lnTo>
                  <a:lnTo>
                    <a:pt x="278368" y="0"/>
                  </a:lnTo>
                  <a:lnTo>
                    <a:pt x="357187" y="78819"/>
                  </a:lnTo>
                  <a:lnTo>
                    <a:pt x="278368" y="157639"/>
                  </a:lnTo>
                  <a:lnTo>
                    <a:pt x="278368" y="118229"/>
                  </a:lnTo>
                  <a:lnTo>
                    <a:pt x="0" y="118229"/>
                  </a:lnTo>
                  <a:close/>
                </a:path>
              </a:pathLst>
            </a:custGeom>
            <a:solidFill>
              <a:srgbClr val="A64D79"/>
            </a:solidFill>
            <a:ln w="7560" cap="sq">
              <a:noFill/>
              <a:prstDash val="solid"/>
              <a:miter/>
            </a:ln>
          </p:spPr>
          <p:txBody>
            <a:bodyPr/>
            <a:lstStyle/>
            <a:p>
              <a:endParaRPr lang="en-US" noProof="0"/>
            </a:p>
          </p:txBody>
        </p:sp>
        <p:sp>
          <p:nvSpPr>
            <p:cNvPr id="188" name="Freeform: Shape 9867">
              <a:extLst>
                <a:ext uri="{FF2B5EF4-FFF2-40B4-BE49-F238E27FC236}">
                  <a16:creationId xmlns:a16="http://schemas.microsoft.com/office/drawing/2014/main" id="{B772DBB2-D223-71BF-9CA5-65FA28F480FF}"/>
                </a:ext>
              </a:extLst>
            </p:cNvPr>
            <p:cNvSpPr/>
            <p:nvPr/>
          </p:nvSpPr>
          <p:spPr>
            <a:xfrm>
              <a:off x="8310375" y="3088670"/>
              <a:ext cx="304282" cy="124313"/>
            </a:xfrm>
            <a:custGeom>
              <a:avLst/>
              <a:gdLst>
                <a:gd name="csX0" fmla="*/ 0 w 357187"/>
                <a:gd name="csY0" fmla="*/ 39410 h 157638"/>
                <a:gd name="csX1" fmla="*/ 278368 w 357187"/>
                <a:gd name="csY1" fmla="*/ 39410 h 157638"/>
                <a:gd name="csX2" fmla="*/ 278368 w 357187"/>
                <a:gd name="csY2" fmla="*/ 0 h 157638"/>
                <a:gd name="csX3" fmla="*/ 357187 w 357187"/>
                <a:gd name="csY3" fmla="*/ 78819 h 157638"/>
                <a:gd name="csX4" fmla="*/ 278368 w 357187"/>
                <a:gd name="csY4" fmla="*/ 157639 h 157638"/>
                <a:gd name="csX5" fmla="*/ 278368 w 357187"/>
                <a:gd name="csY5" fmla="*/ 118229 h 157638"/>
                <a:gd name="csX6" fmla="*/ 0 w 357187"/>
                <a:gd name="csY6" fmla="*/ 118229 h 15763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57187" h="157638">
                  <a:moveTo>
                    <a:pt x="0" y="39410"/>
                  </a:moveTo>
                  <a:lnTo>
                    <a:pt x="278368" y="39410"/>
                  </a:lnTo>
                  <a:lnTo>
                    <a:pt x="278368" y="0"/>
                  </a:lnTo>
                  <a:lnTo>
                    <a:pt x="357187" y="78819"/>
                  </a:lnTo>
                  <a:lnTo>
                    <a:pt x="278368" y="157639"/>
                  </a:lnTo>
                  <a:lnTo>
                    <a:pt x="278368" y="118229"/>
                  </a:lnTo>
                  <a:lnTo>
                    <a:pt x="0" y="118229"/>
                  </a:lnTo>
                  <a:close/>
                </a:path>
              </a:pathLst>
            </a:custGeom>
            <a:noFill/>
            <a:ln w="7560" cap="flat">
              <a:solidFill>
                <a:srgbClr val="000000"/>
              </a:solidFill>
              <a:prstDash val="solid"/>
              <a:round/>
            </a:ln>
          </p:spPr>
          <p:txBody>
            <a:bodyPr/>
            <a:lstStyle/>
            <a:p>
              <a:endParaRPr lang="en-US" noProof="0"/>
            </a:p>
          </p:txBody>
        </p:sp>
        <p:sp>
          <p:nvSpPr>
            <p:cNvPr id="189" name="Freeform: Shape 9868">
              <a:extLst>
                <a:ext uri="{FF2B5EF4-FFF2-40B4-BE49-F238E27FC236}">
                  <a16:creationId xmlns:a16="http://schemas.microsoft.com/office/drawing/2014/main" id="{99188646-3DB7-048B-39D7-4D48ED883A94}"/>
                </a:ext>
              </a:extLst>
            </p:cNvPr>
            <p:cNvSpPr/>
            <p:nvPr/>
          </p:nvSpPr>
          <p:spPr>
            <a:xfrm>
              <a:off x="5786436" y="3376357"/>
              <a:ext cx="349924" cy="323927"/>
            </a:xfrm>
            <a:custGeom>
              <a:avLst/>
              <a:gdLst>
                <a:gd name="csX0" fmla="*/ 0 w 410765"/>
                <a:gd name="csY0" fmla="*/ 205383 h 410765"/>
                <a:gd name="csX1" fmla="*/ 205383 w 410765"/>
                <a:gd name="csY1" fmla="*/ 0 h 410765"/>
                <a:gd name="csX2" fmla="*/ 350610 w 410765"/>
                <a:gd name="csY2" fmla="*/ 60155 h 410765"/>
                <a:gd name="csX3" fmla="*/ 410765 w 410765"/>
                <a:gd name="csY3" fmla="*/ 205383 h 410765"/>
                <a:gd name="csX4" fmla="*/ 205383 w 410765"/>
                <a:gd name="csY4" fmla="*/ 410766 h 410765"/>
                <a:gd name="csX5" fmla="*/ 0 w 410765"/>
                <a:gd name="csY5" fmla="*/ 205383 h 410765"/>
              </a:gdLst>
              <a:ahLst/>
              <a:cxnLst>
                <a:cxn ang="0">
                  <a:pos x="csX0" y="csY0"/>
                </a:cxn>
                <a:cxn ang="0">
                  <a:pos x="csX1" y="csY1"/>
                </a:cxn>
                <a:cxn ang="0">
                  <a:pos x="csX2" y="csY2"/>
                </a:cxn>
                <a:cxn ang="0">
                  <a:pos x="csX3" y="csY3"/>
                </a:cxn>
                <a:cxn ang="0">
                  <a:pos x="csX4" y="csY4"/>
                </a:cxn>
                <a:cxn ang="0">
                  <a:pos x="csX5" y="csY5"/>
                </a:cxn>
              </a:cxnLst>
              <a:rect l="l" t="t" r="r" b="b"/>
              <a:pathLst>
                <a:path w="410765" h="410765">
                  <a:moveTo>
                    <a:pt x="0" y="205383"/>
                  </a:moveTo>
                  <a:cubicBezTo>
                    <a:pt x="0" y="91953"/>
                    <a:pt x="91953" y="0"/>
                    <a:pt x="205383" y="0"/>
                  </a:cubicBezTo>
                  <a:cubicBezTo>
                    <a:pt x="259854" y="0"/>
                    <a:pt x="312094" y="21638"/>
                    <a:pt x="350610" y="60155"/>
                  </a:cubicBezTo>
                  <a:cubicBezTo>
                    <a:pt x="389127" y="98672"/>
                    <a:pt x="410765" y="150912"/>
                    <a:pt x="410765" y="205383"/>
                  </a:cubicBezTo>
                  <a:cubicBezTo>
                    <a:pt x="410765" y="318813"/>
                    <a:pt x="318813" y="410766"/>
                    <a:pt x="205383" y="410766"/>
                  </a:cubicBezTo>
                  <a:cubicBezTo>
                    <a:pt x="91953" y="410766"/>
                    <a:pt x="0" y="318813"/>
                    <a:pt x="0" y="205383"/>
                  </a:cubicBezTo>
                  <a:close/>
                </a:path>
              </a:pathLst>
            </a:custGeom>
            <a:solidFill>
              <a:srgbClr val="CFE2F3"/>
            </a:solidFill>
            <a:ln w="7560" cap="sq">
              <a:noFill/>
              <a:prstDash val="solid"/>
              <a:miter/>
            </a:ln>
          </p:spPr>
          <p:txBody>
            <a:bodyPr/>
            <a:lstStyle/>
            <a:p>
              <a:endParaRPr lang="en-US" noProof="0"/>
            </a:p>
          </p:txBody>
        </p:sp>
        <p:sp>
          <p:nvSpPr>
            <p:cNvPr id="190" name="Freeform: Shape 9869">
              <a:extLst>
                <a:ext uri="{FF2B5EF4-FFF2-40B4-BE49-F238E27FC236}">
                  <a16:creationId xmlns:a16="http://schemas.microsoft.com/office/drawing/2014/main" id="{355DD205-CAE3-DAA9-9095-C7039D37F2A1}"/>
                </a:ext>
              </a:extLst>
            </p:cNvPr>
            <p:cNvSpPr/>
            <p:nvPr/>
          </p:nvSpPr>
          <p:spPr>
            <a:xfrm>
              <a:off x="5786436" y="3376357"/>
              <a:ext cx="349924" cy="323927"/>
            </a:xfrm>
            <a:custGeom>
              <a:avLst/>
              <a:gdLst>
                <a:gd name="csX0" fmla="*/ 0 w 410765"/>
                <a:gd name="csY0" fmla="*/ 205383 h 410765"/>
                <a:gd name="csX1" fmla="*/ 205383 w 410765"/>
                <a:gd name="csY1" fmla="*/ 0 h 410765"/>
                <a:gd name="csX2" fmla="*/ 350610 w 410765"/>
                <a:gd name="csY2" fmla="*/ 60155 h 410765"/>
                <a:gd name="csX3" fmla="*/ 410765 w 410765"/>
                <a:gd name="csY3" fmla="*/ 205383 h 410765"/>
                <a:gd name="csX4" fmla="*/ 205383 w 410765"/>
                <a:gd name="csY4" fmla="*/ 410766 h 410765"/>
                <a:gd name="csX5" fmla="*/ 0 w 410765"/>
                <a:gd name="csY5" fmla="*/ 205383 h 410765"/>
              </a:gdLst>
              <a:ahLst/>
              <a:cxnLst>
                <a:cxn ang="0">
                  <a:pos x="csX0" y="csY0"/>
                </a:cxn>
                <a:cxn ang="0">
                  <a:pos x="csX1" y="csY1"/>
                </a:cxn>
                <a:cxn ang="0">
                  <a:pos x="csX2" y="csY2"/>
                </a:cxn>
                <a:cxn ang="0">
                  <a:pos x="csX3" y="csY3"/>
                </a:cxn>
                <a:cxn ang="0">
                  <a:pos x="csX4" y="csY4"/>
                </a:cxn>
                <a:cxn ang="0">
                  <a:pos x="csX5" y="csY5"/>
                </a:cxn>
              </a:cxnLst>
              <a:rect l="l" t="t" r="r" b="b"/>
              <a:pathLst>
                <a:path w="410765" h="410765">
                  <a:moveTo>
                    <a:pt x="0" y="205383"/>
                  </a:moveTo>
                  <a:cubicBezTo>
                    <a:pt x="0" y="91953"/>
                    <a:pt x="91953" y="0"/>
                    <a:pt x="205383" y="0"/>
                  </a:cubicBezTo>
                  <a:cubicBezTo>
                    <a:pt x="259854" y="0"/>
                    <a:pt x="312094" y="21638"/>
                    <a:pt x="350610" y="60155"/>
                  </a:cubicBezTo>
                  <a:cubicBezTo>
                    <a:pt x="389127" y="98672"/>
                    <a:pt x="410765" y="150912"/>
                    <a:pt x="410765" y="205383"/>
                  </a:cubicBezTo>
                  <a:cubicBezTo>
                    <a:pt x="410765" y="318813"/>
                    <a:pt x="318813" y="410766"/>
                    <a:pt x="205383" y="410766"/>
                  </a:cubicBezTo>
                  <a:cubicBezTo>
                    <a:pt x="91953" y="410766"/>
                    <a:pt x="0" y="318813"/>
                    <a:pt x="0" y="205383"/>
                  </a:cubicBezTo>
                  <a:close/>
                </a:path>
              </a:pathLst>
            </a:custGeom>
            <a:noFill/>
            <a:ln w="7560" cap="flat">
              <a:solidFill>
                <a:srgbClr val="000000"/>
              </a:solidFill>
              <a:prstDash val="solid"/>
              <a:round/>
            </a:ln>
          </p:spPr>
          <p:txBody>
            <a:bodyPr/>
            <a:lstStyle/>
            <a:p>
              <a:endParaRPr lang="en-US" noProof="0"/>
            </a:p>
          </p:txBody>
        </p:sp>
        <p:grpSp>
          <p:nvGrpSpPr>
            <p:cNvPr id="191" name="Graphic 266">
              <a:extLst>
                <a:ext uri="{FF2B5EF4-FFF2-40B4-BE49-F238E27FC236}">
                  <a16:creationId xmlns:a16="http://schemas.microsoft.com/office/drawing/2014/main" id="{5A5BE51A-C106-B247-6088-753820B4E290}"/>
                </a:ext>
              </a:extLst>
            </p:cNvPr>
            <p:cNvGrpSpPr/>
            <p:nvPr/>
          </p:nvGrpSpPr>
          <p:grpSpPr>
            <a:xfrm>
              <a:off x="5915384" y="3507657"/>
              <a:ext cx="92012" cy="85175"/>
              <a:chOff x="3417005" y="3311468"/>
              <a:chExt cx="108010" cy="108009"/>
            </a:xfrm>
            <a:noFill/>
          </p:grpSpPr>
          <p:sp>
            <p:nvSpPr>
              <p:cNvPr id="207" name="Freeform: Shape 9886">
                <a:extLst>
                  <a:ext uri="{FF2B5EF4-FFF2-40B4-BE49-F238E27FC236}">
                    <a16:creationId xmlns:a16="http://schemas.microsoft.com/office/drawing/2014/main" id="{41B988FB-C898-35CD-CDC2-3CEA693BCF85}"/>
                  </a:ext>
                </a:extLst>
              </p:cNvPr>
              <p:cNvSpPr/>
              <p:nvPr/>
            </p:nvSpPr>
            <p:spPr>
              <a:xfrm>
                <a:off x="3417005" y="3311468"/>
                <a:ext cx="108010" cy="108009"/>
              </a:xfrm>
              <a:custGeom>
                <a:avLst/>
                <a:gdLst>
                  <a:gd name="csX0" fmla="*/ 0 w 108010"/>
                  <a:gd name="csY0" fmla="*/ 2 h 108009"/>
                  <a:gd name="csX1" fmla="*/ 108010 w 108010"/>
                  <a:gd name="csY1" fmla="*/ 2 h 108009"/>
                  <a:gd name="csX2" fmla="*/ 108010 w 108010"/>
                  <a:gd name="csY2" fmla="*/ 108012 h 108009"/>
                  <a:gd name="csX3" fmla="*/ 0 w 108010"/>
                  <a:gd name="csY3" fmla="*/ 108012 h 108009"/>
                </a:gdLst>
                <a:ahLst/>
                <a:cxnLst>
                  <a:cxn ang="0">
                    <a:pos x="csX0" y="csY0"/>
                  </a:cxn>
                  <a:cxn ang="0">
                    <a:pos x="csX1" y="csY1"/>
                  </a:cxn>
                  <a:cxn ang="0">
                    <a:pos x="csX2" y="csY2"/>
                  </a:cxn>
                  <a:cxn ang="0">
                    <a:pos x="csX3" y="csY3"/>
                  </a:cxn>
                </a:cxnLst>
                <a:rect l="l" t="t" r="r" b="b"/>
                <a:pathLst>
                  <a:path w="108010" h="108009">
                    <a:moveTo>
                      <a:pt x="0" y="2"/>
                    </a:moveTo>
                    <a:lnTo>
                      <a:pt x="108010" y="2"/>
                    </a:lnTo>
                    <a:lnTo>
                      <a:pt x="108010" y="108012"/>
                    </a:lnTo>
                    <a:lnTo>
                      <a:pt x="0" y="108012"/>
                    </a:lnTo>
                    <a:close/>
                  </a:path>
                </a:pathLst>
              </a:custGeom>
              <a:solidFill>
                <a:srgbClr val="000000">
                  <a:alpha val="0"/>
                </a:srgbClr>
              </a:solidFill>
              <a:ln w="7560" cap="sq">
                <a:noFill/>
                <a:prstDash val="solid"/>
                <a:miter/>
              </a:ln>
            </p:spPr>
            <p:txBody>
              <a:bodyPr/>
              <a:lstStyle/>
              <a:p>
                <a:endParaRPr lang="en-US" noProof="0"/>
              </a:p>
            </p:txBody>
          </p:sp>
          <p:pic>
            <p:nvPicPr>
              <p:cNvPr id="208" name="Picture 207">
                <a:extLst>
                  <a:ext uri="{FF2B5EF4-FFF2-40B4-BE49-F238E27FC236}">
                    <a16:creationId xmlns:a16="http://schemas.microsoft.com/office/drawing/2014/main" id="{80EA47D3-D828-C609-5983-CE2D4CDB0CA4}"/>
                  </a:ext>
                </a:extLst>
              </p:cNvPr>
              <p:cNvPicPr>
                <a:picLocks noChangeAspect="1"/>
              </p:cNvPicPr>
              <p:nvPr/>
            </p:nvPicPr>
            <p:blipFill>
              <a:blip r:embed="rId6"/>
              <a:stretch>
                <a:fillRect/>
              </a:stretch>
            </p:blipFill>
            <p:spPr>
              <a:xfrm>
                <a:off x="3417005" y="3311468"/>
                <a:ext cx="108009" cy="108009"/>
              </a:xfrm>
              <a:custGeom>
                <a:avLst/>
                <a:gdLst>
                  <a:gd name="csX0" fmla="*/ 203 w 108009"/>
                  <a:gd name="csY0" fmla="*/ 118 h 108009"/>
                  <a:gd name="csX1" fmla="*/ 108213 w 108009"/>
                  <a:gd name="csY1" fmla="*/ 118 h 108009"/>
                  <a:gd name="csX2" fmla="*/ 108213 w 108009"/>
                  <a:gd name="csY2" fmla="*/ 108128 h 108009"/>
                  <a:gd name="csX3" fmla="*/ 203 w 108009"/>
                  <a:gd name="csY3" fmla="*/ 108128 h 108009"/>
                </a:gdLst>
                <a:ahLst/>
                <a:cxnLst>
                  <a:cxn ang="0">
                    <a:pos x="csX0" y="csY0"/>
                  </a:cxn>
                  <a:cxn ang="0">
                    <a:pos x="csX1" y="csY1"/>
                  </a:cxn>
                  <a:cxn ang="0">
                    <a:pos x="csX2" y="csY2"/>
                  </a:cxn>
                  <a:cxn ang="0">
                    <a:pos x="csX3" y="csY3"/>
                  </a:cxn>
                </a:cxnLst>
                <a:rect l="l" t="t" r="r" b="b"/>
                <a:pathLst>
                  <a:path w="108009" h="108009">
                    <a:moveTo>
                      <a:pt x="203" y="118"/>
                    </a:moveTo>
                    <a:lnTo>
                      <a:pt x="108213" y="118"/>
                    </a:lnTo>
                    <a:lnTo>
                      <a:pt x="108213" y="108128"/>
                    </a:lnTo>
                    <a:lnTo>
                      <a:pt x="203" y="108128"/>
                    </a:lnTo>
                    <a:close/>
                  </a:path>
                </a:pathLst>
              </a:custGeom>
            </p:spPr>
          </p:pic>
        </p:grpSp>
        <p:grpSp>
          <p:nvGrpSpPr>
            <p:cNvPr id="192" name="Graphic 266">
              <a:extLst>
                <a:ext uri="{FF2B5EF4-FFF2-40B4-BE49-F238E27FC236}">
                  <a16:creationId xmlns:a16="http://schemas.microsoft.com/office/drawing/2014/main" id="{26E509A0-ED9F-7120-FCA9-3CECBEC93BFF}"/>
                </a:ext>
              </a:extLst>
            </p:cNvPr>
            <p:cNvGrpSpPr/>
            <p:nvPr/>
          </p:nvGrpSpPr>
          <p:grpSpPr>
            <a:xfrm>
              <a:off x="5915384" y="3495733"/>
              <a:ext cx="92012" cy="85175"/>
              <a:chOff x="3417005" y="3296347"/>
              <a:chExt cx="108010" cy="108009"/>
            </a:xfrm>
            <a:solidFill>
              <a:srgbClr val="000000">
                <a:alpha val="0"/>
              </a:srgbClr>
            </a:solidFill>
          </p:grpSpPr>
          <p:sp>
            <p:nvSpPr>
              <p:cNvPr id="205" name="Freeform: Shape 9884">
                <a:extLst>
                  <a:ext uri="{FF2B5EF4-FFF2-40B4-BE49-F238E27FC236}">
                    <a16:creationId xmlns:a16="http://schemas.microsoft.com/office/drawing/2014/main" id="{2B2068A3-8310-61A0-94BD-120DE87A0247}"/>
                  </a:ext>
                </a:extLst>
              </p:cNvPr>
              <p:cNvSpPr/>
              <p:nvPr/>
            </p:nvSpPr>
            <p:spPr>
              <a:xfrm>
                <a:off x="3417005" y="3296347"/>
                <a:ext cx="108010" cy="108009"/>
              </a:xfrm>
              <a:custGeom>
                <a:avLst/>
                <a:gdLst>
                  <a:gd name="csX0" fmla="*/ 0 w 108010"/>
                  <a:gd name="csY0" fmla="*/ 0 h 108009"/>
                  <a:gd name="csX1" fmla="*/ 108010 w 108010"/>
                  <a:gd name="csY1" fmla="*/ 0 h 108009"/>
                  <a:gd name="csX2" fmla="*/ 108010 w 108010"/>
                  <a:gd name="csY2" fmla="*/ 108010 h 108009"/>
                  <a:gd name="csX3" fmla="*/ 0 w 108010"/>
                  <a:gd name="csY3" fmla="*/ 108010 h 108009"/>
                </a:gdLst>
                <a:ahLst/>
                <a:cxnLst>
                  <a:cxn ang="0">
                    <a:pos x="csX0" y="csY0"/>
                  </a:cxn>
                  <a:cxn ang="0">
                    <a:pos x="csX1" y="csY1"/>
                  </a:cxn>
                  <a:cxn ang="0">
                    <a:pos x="csX2" y="csY2"/>
                  </a:cxn>
                  <a:cxn ang="0">
                    <a:pos x="csX3" y="csY3"/>
                  </a:cxn>
                </a:cxnLst>
                <a:rect l="l" t="t" r="r" b="b"/>
                <a:pathLst>
                  <a:path w="108010" h="108009">
                    <a:moveTo>
                      <a:pt x="0" y="0"/>
                    </a:moveTo>
                    <a:lnTo>
                      <a:pt x="108010" y="0"/>
                    </a:lnTo>
                    <a:lnTo>
                      <a:pt x="108010" y="108010"/>
                    </a:lnTo>
                    <a:lnTo>
                      <a:pt x="0" y="108010"/>
                    </a:lnTo>
                    <a:close/>
                  </a:path>
                </a:pathLst>
              </a:custGeom>
              <a:solidFill>
                <a:srgbClr val="000000">
                  <a:alpha val="0"/>
                </a:srgbClr>
              </a:solidFill>
              <a:ln w="7560" cap="sq">
                <a:noFill/>
                <a:prstDash val="solid"/>
                <a:miter/>
              </a:ln>
            </p:spPr>
            <p:txBody>
              <a:bodyPr/>
              <a:lstStyle/>
              <a:p>
                <a:endParaRPr lang="en-US" noProof="0"/>
              </a:p>
            </p:txBody>
          </p:sp>
          <p:pic>
            <p:nvPicPr>
              <p:cNvPr id="206" name="Picture 205">
                <a:extLst>
                  <a:ext uri="{FF2B5EF4-FFF2-40B4-BE49-F238E27FC236}">
                    <a16:creationId xmlns:a16="http://schemas.microsoft.com/office/drawing/2014/main" id="{DBCC522D-F593-4FBF-F3D6-ADA2AEA35F42}"/>
                  </a:ext>
                </a:extLst>
              </p:cNvPr>
              <p:cNvPicPr>
                <a:picLocks noChangeAspect="1"/>
              </p:cNvPicPr>
              <p:nvPr/>
            </p:nvPicPr>
            <p:blipFill>
              <a:blip r:embed="rId6"/>
              <a:stretch>
                <a:fillRect/>
              </a:stretch>
            </p:blipFill>
            <p:spPr>
              <a:xfrm>
                <a:off x="3417005" y="3296347"/>
                <a:ext cx="108009" cy="108009"/>
              </a:xfrm>
              <a:custGeom>
                <a:avLst/>
                <a:gdLst>
                  <a:gd name="csX0" fmla="*/ 203 w 108009"/>
                  <a:gd name="csY0" fmla="*/ 116 h 108009"/>
                  <a:gd name="csX1" fmla="*/ 108213 w 108009"/>
                  <a:gd name="csY1" fmla="*/ 116 h 108009"/>
                  <a:gd name="csX2" fmla="*/ 108213 w 108009"/>
                  <a:gd name="csY2" fmla="*/ 108126 h 108009"/>
                  <a:gd name="csX3" fmla="*/ 203 w 108009"/>
                  <a:gd name="csY3" fmla="*/ 108126 h 108009"/>
                </a:gdLst>
                <a:ahLst/>
                <a:cxnLst>
                  <a:cxn ang="0">
                    <a:pos x="csX0" y="csY0"/>
                  </a:cxn>
                  <a:cxn ang="0">
                    <a:pos x="csX1" y="csY1"/>
                  </a:cxn>
                  <a:cxn ang="0">
                    <a:pos x="csX2" y="csY2"/>
                  </a:cxn>
                  <a:cxn ang="0">
                    <a:pos x="csX3" y="csY3"/>
                  </a:cxn>
                </a:cxnLst>
                <a:rect l="l" t="t" r="r" b="b"/>
                <a:pathLst>
                  <a:path w="108009" h="108009">
                    <a:moveTo>
                      <a:pt x="203" y="116"/>
                    </a:moveTo>
                    <a:lnTo>
                      <a:pt x="108213" y="116"/>
                    </a:lnTo>
                    <a:lnTo>
                      <a:pt x="108213" y="108126"/>
                    </a:lnTo>
                    <a:lnTo>
                      <a:pt x="203" y="108126"/>
                    </a:lnTo>
                    <a:close/>
                  </a:path>
                </a:pathLst>
              </a:custGeom>
            </p:spPr>
          </p:pic>
        </p:grpSp>
        <p:grpSp>
          <p:nvGrpSpPr>
            <p:cNvPr id="193" name="Graphic 266">
              <a:extLst>
                <a:ext uri="{FF2B5EF4-FFF2-40B4-BE49-F238E27FC236}">
                  <a16:creationId xmlns:a16="http://schemas.microsoft.com/office/drawing/2014/main" id="{97D33910-4101-46EF-1B90-6BCD597C1385}"/>
                </a:ext>
              </a:extLst>
            </p:cNvPr>
            <p:cNvGrpSpPr/>
            <p:nvPr/>
          </p:nvGrpSpPr>
          <p:grpSpPr>
            <a:xfrm>
              <a:off x="8734029" y="3507657"/>
              <a:ext cx="92012" cy="85175"/>
              <a:chOff x="6725728" y="3311468"/>
              <a:chExt cx="108010" cy="108009"/>
            </a:xfrm>
            <a:noFill/>
          </p:grpSpPr>
          <p:sp>
            <p:nvSpPr>
              <p:cNvPr id="203" name="Freeform: Shape 9882">
                <a:extLst>
                  <a:ext uri="{FF2B5EF4-FFF2-40B4-BE49-F238E27FC236}">
                    <a16:creationId xmlns:a16="http://schemas.microsoft.com/office/drawing/2014/main" id="{7F561739-4CD2-44AF-ECCD-4E5D0D32BD2D}"/>
                  </a:ext>
                </a:extLst>
              </p:cNvPr>
              <p:cNvSpPr/>
              <p:nvPr/>
            </p:nvSpPr>
            <p:spPr>
              <a:xfrm>
                <a:off x="6725728" y="3311468"/>
                <a:ext cx="108009" cy="108009"/>
              </a:xfrm>
              <a:custGeom>
                <a:avLst/>
                <a:gdLst>
                  <a:gd name="csX0" fmla="*/ 0 w 108009"/>
                  <a:gd name="csY0" fmla="*/ 2 h 108009"/>
                  <a:gd name="csX1" fmla="*/ 108010 w 108009"/>
                  <a:gd name="csY1" fmla="*/ 2 h 108009"/>
                  <a:gd name="csX2" fmla="*/ 108010 w 108009"/>
                  <a:gd name="csY2" fmla="*/ 108012 h 108009"/>
                  <a:gd name="csX3" fmla="*/ 0 w 108009"/>
                  <a:gd name="csY3" fmla="*/ 108012 h 108009"/>
                </a:gdLst>
                <a:ahLst/>
                <a:cxnLst>
                  <a:cxn ang="0">
                    <a:pos x="csX0" y="csY0"/>
                  </a:cxn>
                  <a:cxn ang="0">
                    <a:pos x="csX1" y="csY1"/>
                  </a:cxn>
                  <a:cxn ang="0">
                    <a:pos x="csX2" y="csY2"/>
                  </a:cxn>
                  <a:cxn ang="0">
                    <a:pos x="csX3" y="csY3"/>
                  </a:cxn>
                </a:cxnLst>
                <a:rect l="l" t="t" r="r" b="b"/>
                <a:pathLst>
                  <a:path w="108009" h="108009">
                    <a:moveTo>
                      <a:pt x="0" y="2"/>
                    </a:moveTo>
                    <a:lnTo>
                      <a:pt x="108010" y="2"/>
                    </a:lnTo>
                    <a:lnTo>
                      <a:pt x="108010" y="108012"/>
                    </a:lnTo>
                    <a:lnTo>
                      <a:pt x="0" y="108012"/>
                    </a:lnTo>
                    <a:close/>
                  </a:path>
                </a:pathLst>
              </a:custGeom>
              <a:solidFill>
                <a:srgbClr val="000000">
                  <a:alpha val="0"/>
                </a:srgbClr>
              </a:solidFill>
              <a:ln w="7560" cap="sq">
                <a:noFill/>
                <a:prstDash val="solid"/>
                <a:miter/>
              </a:ln>
            </p:spPr>
            <p:txBody>
              <a:bodyPr/>
              <a:lstStyle/>
              <a:p>
                <a:endParaRPr lang="en-US" noProof="0"/>
              </a:p>
            </p:txBody>
          </p:sp>
          <p:pic>
            <p:nvPicPr>
              <p:cNvPr id="204" name="Picture 203">
                <a:extLst>
                  <a:ext uri="{FF2B5EF4-FFF2-40B4-BE49-F238E27FC236}">
                    <a16:creationId xmlns:a16="http://schemas.microsoft.com/office/drawing/2014/main" id="{37204CDF-0F6A-8CEA-962F-DF4EFC659B46}"/>
                  </a:ext>
                </a:extLst>
              </p:cNvPr>
              <p:cNvPicPr>
                <a:picLocks noChangeAspect="1"/>
              </p:cNvPicPr>
              <p:nvPr/>
            </p:nvPicPr>
            <p:blipFill>
              <a:blip r:embed="rId6"/>
              <a:stretch>
                <a:fillRect/>
              </a:stretch>
            </p:blipFill>
            <p:spPr>
              <a:xfrm>
                <a:off x="6725728" y="3311468"/>
                <a:ext cx="108009" cy="108009"/>
              </a:xfrm>
              <a:custGeom>
                <a:avLst/>
                <a:gdLst>
                  <a:gd name="csX0" fmla="*/ 641 w 108009"/>
                  <a:gd name="csY0" fmla="*/ 118 h 108009"/>
                  <a:gd name="csX1" fmla="*/ 108651 w 108009"/>
                  <a:gd name="csY1" fmla="*/ 118 h 108009"/>
                  <a:gd name="csX2" fmla="*/ 108651 w 108009"/>
                  <a:gd name="csY2" fmla="*/ 108128 h 108009"/>
                  <a:gd name="csX3" fmla="*/ 641 w 108009"/>
                  <a:gd name="csY3" fmla="*/ 108128 h 108009"/>
                </a:gdLst>
                <a:ahLst/>
                <a:cxnLst>
                  <a:cxn ang="0">
                    <a:pos x="csX0" y="csY0"/>
                  </a:cxn>
                  <a:cxn ang="0">
                    <a:pos x="csX1" y="csY1"/>
                  </a:cxn>
                  <a:cxn ang="0">
                    <a:pos x="csX2" y="csY2"/>
                  </a:cxn>
                  <a:cxn ang="0">
                    <a:pos x="csX3" y="csY3"/>
                  </a:cxn>
                </a:cxnLst>
                <a:rect l="l" t="t" r="r" b="b"/>
                <a:pathLst>
                  <a:path w="108009" h="108009">
                    <a:moveTo>
                      <a:pt x="641" y="118"/>
                    </a:moveTo>
                    <a:lnTo>
                      <a:pt x="108651" y="118"/>
                    </a:lnTo>
                    <a:lnTo>
                      <a:pt x="108651" y="108128"/>
                    </a:lnTo>
                    <a:lnTo>
                      <a:pt x="641" y="108128"/>
                    </a:lnTo>
                    <a:close/>
                  </a:path>
                </a:pathLst>
              </a:custGeom>
            </p:spPr>
          </p:pic>
        </p:grpSp>
        <p:grpSp>
          <p:nvGrpSpPr>
            <p:cNvPr id="194" name="Graphic 266">
              <a:extLst>
                <a:ext uri="{FF2B5EF4-FFF2-40B4-BE49-F238E27FC236}">
                  <a16:creationId xmlns:a16="http://schemas.microsoft.com/office/drawing/2014/main" id="{C476EADB-CAAA-79EF-9AA2-A23B61228DD5}"/>
                </a:ext>
              </a:extLst>
            </p:cNvPr>
            <p:cNvGrpSpPr/>
            <p:nvPr/>
          </p:nvGrpSpPr>
          <p:grpSpPr>
            <a:xfrm>
              <a:off x="8734029" y="3495733"/>
              <a:ext cx="92012" cy="85175"/>
              <a:chOff x="6725728" y="3296347"/>
              <a:chExt cx="108010" cy="108009"/>
            </a:xfrm>
            <a:solidFill>
              <a:srgbClr val="000000">
                <a:alpha val="0"/>
              </a:srgbClr>
            </a:solidFill>
          </p:grpSpPr>
          <p:sp>
            <p:nvSpPr>
              <p:cNvPr id="201" name="Freeform: Shape 9880">
                <a:extLst>
                  <a:ext uri="{FF2B5EF4-FFF2-40B4-BE49-F238E27FC236}">
                    <a16:creationId xmlns:a16="http://schemas.microsoft.com/office/drawing/2014/main" id="{864FCC43-93CB-90E1-0ED5-4B401402AEBD}"/>
                  </a:ext>
                </a:extLst>
              </p:cNvPr>
              <p:cNvSpPr/>
              <p:nvPr/>
            </p:nvSpPr>
            <p:spPr>
              <a:xfrm>
                <a:off x="6725728" y="3296347"/>
                <a:ext cx="108009" cy="108009"/>
              </a:xfrm>
              <a:custGeom>
                <a:avLst/>
                <a:gdLst>
                  <a:gd name="csX0" fmla="*/ 0 w 108009"/>
                  <a:gd name="csY0" fmla="*/ 0 h 108009"/>
                  <a:gd name="csX1" fmla="*/ 108010 w 108009"/>
                  <a:gd name="csY1" fmla="*/ 0 h 108009"/>
                  <a:gd name="csX2" fmla="*/ 108010 w 108009"/>
                  <a:gd name="csY2" fmla="*/ 108010 h 108009"/>
                  <a:gd name="csX3" fmla="*/ 0 w 108009"/>
                  <a:gd name="csY3" fmla="*/ 108010 h 108009"/>
                </a:gdLst>
                <a:ahLst/>
                <a:cxnLst>
                  <a:cxn ang="0">
                    <a:pos x="csX0" y="csY0"/>
                  </a:cxn>
                  <a:cxn ang="0">
                    <a:pos x="csX1" y="csY1"/>
                  </a:cxn>
                  <a:cxn ang="0">
                    <a:pos x="csX2" y="csY2"/>
                  </a:cxn>
                  <a:cxn ang="0">
                    <a:pos x="csX3" y="csY3"/>
                  </a:cxn>
                </a:cxnLst>
                <a:rect l="l" t="t" r="r" b="b"/>
                <a:pathLst>
                  <a:path w="108009" h="108009">
                    <a:moveTo>
                      <a:pt x="0" y="0"/>
                    </a:moveTo>
                    <a:lnTo>
                      <a:pt x="108010" y="0"/>
                    </a:lnTo>
                    <a:lnTo>
                      <a:pt x="108010" y="108010"/>
                    </a:lnTo>
                    <a:lnTo>
                      <a:pt x="0" y="108010"/>
                    </a:lnTo>
                    <a:close/>
                  </a:path>
                </a:pathLst>
              </a:custGeom>
              <a:solidFill>
                <a:srgbClr val="000000">
                  <a:alpha val="0"/>
                </a:srgbClr>
              </a:solidFill>
              <a:ln w="7560" cap="sq">
                <a:noFill/>
                <a:prstDash val="solid"/>
                <a:miter/>
              </a:ln>
            </p:spPr>
            <p:txBody>
              <a:bodyPr/>
              <a:lstStyle/>
              <a:p>
                <a:endParaRPr lang="en-US" noProof="0"/>
              </a:p>
            </p:txBody>
          </p:sp>
          <p:pic>
            <p:nvPicPr>
              <p:cNvPr id="202" name="Picture 201">
                <a:extLst>
                  <a:ext uri="{FF2B5EF4-FFF2-40B4-BE49-F238E27FC236}">
                    <a16:creationId xmlns:a16="http://schemas.microsoft.com/office/drawing/2014/main" id="{D2939554-E601-1881-FB1F-1F081D5F7FB4}"/>
                  </a:ext>
                </a:extLst>
              </p:cNvPr>
              <p:cNvPicPr>
                <a:picLocks noChangeAspect="1"/>
              </p:cNvPicPr>
              <p:nvPr/>
            </p:nvPicPr>
            <p:blipFill>
              <a:blip r:embed="rId6"/>
              <a:stretch>
                <a:fillRect/>
              </a:stretch>
            </p:blipFill>
            <p:spPr>
              <a:xfrm>
                <a:off x="6725728" y="3296347"/>
                <a:ext cx="108009" cy="108009"/>
              </a:xfrm>
              <a:custGeom>
                <a:avLst/>
                <a:gdLst>
                  <a:gd name="csX0" fmla="*/ 641 w 108009"/>
                  <a:gd name="csY0" fmla="*/ 116 h 108009"/>
                  <a:gd name="csX1" fmla="*/ 108651 w 108009"/>
                  <a:gd name="csY1" fmla="*/ 116 h 108009"/>
                  <a:gd name="csX2" fmla="*/ 108651 w 108009"/>
                  <a:gd name="csY2" fmla="*/ 108126 h 108009"/>
                  <a:gd name="csX3" fmla="*/ 641 w 108009"/>
                  <a:gd name="csY3" fmla="*/ 108126 h 108009"/>
                </a:gdLst>
                <a:ahLst/>
                <a:cxnLst>
                  <a:cxn ang="0">
                    <a:pos x="csX0" y="csY0"/>
                  </a:cxn>
                  <a:cxn ang="0">
                    <a:pos x="csX1" y="csY1"/>
                  </a:cxn>
                  <a:cxn ang="0">
                    <a:pos x="csX2" y="csY2"/>
                  </a:cxn>
                  <a:cxn ang="0">
                    <a:pos x="csX3" y="csY3"/>
                  </a:cxn>
                </a:cxnLst>
                <a:rect l="l" t="t" r="r" b="b"/>
                <a:pathLst>
                  <a:path w="108009" h="108009">
                    <a:moveTo>
                      <a:pt x="641" y="116"/>
                    </a:moveTo>
                    <a:lnTo>
                      <a:pt x="108651" y="116"/>
                    </a:lnTo>
                    <a:lnTo>
                      <a:pt x="108651" y="108126"/>
                    </a:lnTo>
                    <a:lnTo>
                      <a:pt x="641" y="108126"/>
                    </a:lnTo>
                    <a:close/>
                  </a:path>
                </a:pathLst>
              </a:custGeom>
            </p:spPr>
          </p:pic>
        </p:grpSp>
        <p:sp>
          <p:nvSpPr>
            <p:cNvPr id="195" name="Freeform: Shape 9874">
              <a:extLst>
                <a:ext uri="{FF2B5EF4-FFF2-40B4-BE49-F238E27FC236}">
                  <a16:creationId xmlns:a16="http://schemas.microsoft.com/office/drawing/2014/main" id="{F6391EDB-CC77-10C1-8DF3-DAD58C47D418}"/>
                </a:ext>
              </a:extLst>
            </p:cNvPr>
            <p:cNvSpPr/>
            <p:nvPr/>
          </p:nvSpPr>
          <p:spPr>
            <a:xfrm>
              <a:off x="6007396" y="3538321"/>
              <a:ext cx="2726568" cy="5962"/>
            </a:xfrm>
            <a:custGeom>
              <a:avLst/>
              <a:gdLst>
                <a:gd name="csX0" fmla="*/ 0 w 3200637"/>
                <a:gd name="csY0" fmla="*/ 0 h 7560"/>
                <a:gd name="csX1" fmla="*/ 3200638 w 3200637"/>
                <a:gd name="csY1" fmla="*/ 0 h 7560"/>
              </a:gdLst>
              <a:ahLst/>
              <a:cxnLst>
                <a:cxn ang="0">
                  <a:pos x="csX0" y="csY0"/>
                </a:cxn>
                <a:cxn ang="0">
                  <a:pos x="csX1" y="csY1"/>
                </a:cxn>
              </a:cxnLst>
              <a:rect l="l" t="t" r="r" b="b"/>
              <a:pathLst>
                <a:path w="3200637" h="7560">
                  <a:moveTo>
                    <a:pt x="0" y="0"/>
                  </a:moveTo>
                  <a:lnTo>
                    <a:pt x="3200638" y="0"/>
                  </a:lnTo>
                </a:path>
              </a:pathLst>
            </a:custGeom>
            <a:solidFill>
              <a:srgbClr val="000000">
                <a:alpha val="0"/>
              </a:srgbClr>
            </a:solidFill>
            <a:ln w="7560" cap="sq">
              <a:noFill/>
              <a:prstDash val="solid"/>
              <a:miter/>
            </a:ln>
          </p:spPr>
          <p:txBody>
            <a:bodyPr/>
            <a:lstStyle/>
            <a:p>
              <a:endParaRPr lang="en-US" noProof="0"/>
            </a:p>
          </p:txBody>
        </p:sp>
        <p:sp>
          <p:nvSpPr>
            <p:cNvPr id="196" name="Freeform: Shape 9875">
              <a:extLst>
                <a:ext uri="{FF2B5EF4-FFF2-40B4-BE49-F238E27FC236}">
                  <a16:creationId xmlns:a16="http://schemas.microsoft.com/office/drawing/2014/main" id="{A9439846-D4E4-7CB4-5ADB-A7FA723BA2AA}"/>
                </a:ext>
              </a:extLst>
            </p:cNvPr>
            <p:cNvSpPr/>
            <p:nvPr/>
          </p:nvSpPr>
          <p:spPr>
            <a:xfrm>
              <a:off x="6007396" y="3538321"/>
              <a:ext cx="2726568" cy="5962"/>
            </a:xfrm>
            <a:custGeom>
              <a:avLst/>
              <a:gdLst>
                <a:gd name="csX0" fmla="*/ 0 w 3200637"/>
                <a:gd name="csY0" fmla="*/ 0 h 7560"/>
                <a:gd name="csX1" fmla="*/ 3200638 w 3200637"/>
                <a:gd name="csY1" fmla="*/ 0 h 7560"/>
              </a:gdLst>
              <a:ahLst/>
              <a:cxnLst>
                <a:cxn ang="0">
                  <a:pos x="csX0" y="csY0"/>
                </a:cxn>
                <a:cxn ang="0">
                  <a:pos x="csX1" y="csY1"/>
                </a:cxn>
              </a:cxnLst>
              <a:rect l="l" t="t" r="r" b="b"/>
              <a:pathLst>
                <a:path w="3200637" h="7560">
                  <a:moveTo>
                    <a:pt x="0" y="0"/>
                  </a:moveTo>
                  <a:lnTo>
                    <a:pt x="3200638" y="0"/>
                  </a:lnTo>
                </a:path>
              </a:pathLst>
            </a:custGeom>
            <a:noFill/>
            <a:ln w="7560" cap="flat">
              <a:solidFill>
                <a:srgbClr val="980000"/>
              </a:solidFill>
              <a:prstDash val="solid"/>
              <a:round/>
            </a:ln>
          </p:spPr>
          <p:txBody>
            <a:bodyPr/>
            <a:lstStyle/>
            <a:p>
              <a:endParaRPr lang="en-US" noProof="0"/>
            </a:p>
          </p:txBody>
        </p:sp>
        <p:sp>
          <p:nvSpPr>
            <p:cNvPr id="197" name="Freeform: Shape 9876">
              <a:extLst>
                <a:ext uri="{FF2B5EF4-FFF2-40B4-BE49-F238E27FC236}">
                  <a16:creationId xmlns:a16="http://schemas.microsoft.com/office/drawing/2014/main" id="{03D525B0-84B8-4DF7-4E60-63B782AA24F7}"/>
                </a:ext>
              </a:extLst>
            </p:cNvPr>
            <p:cNvSpPr/>
            <p:nvPr/>
          </p:nvSpPr>
          <p:spPr>
            <a:xfrm>
              <a:off x="7197066" y="2911574"/>
              <a:ext cx="349924" cy="1316931"/>
            </a:xfrm>
            <a:custGeom>
              <a:avLst/>
              <a:gdLst>
                <a:gd name="csX0" fmla="*/ 0 w 410765"/>
                <a:gd name="csY0" fmla="*/ 0 h 1669970"/>
                <a:gd name="csX1" fmla="*/ 410765 w 410765"/>
                <a:gd name="csY1" fmla="*/ 0 h 1669970"/>
                <a:gd name="csX2" fmla="*/ 410765 w 410765"/>
                <a:gd name="csY2" fmla="*/ 1669971 h 1669970"/>
                <a:gd name="csX3" fmla="*/ 0 w 410765"/>
                <a:gd name="csY3" fmla="*/ 1669971 h 1669970"/>
              </a:gdLst>
              <a:ahLst/>
              <a:cxnLst>
                <a:cxn ang="0">
                  <a:pos x="csX0" y="csY0"/>
                </a:cxn>
                <a:cxn ang="0">
                  <a:pos x="csX1" y="csY1"/>
                </a:cxn>
                <a:cxn ang="0">
                  <a:pos x="csX2" y="csY2"/>
                </a:cxn>
                <a:cxn ang="0">
                  <a:pos x="csX3" y="csY3"/>
                </a:cxn>
              </a:cxnLst>
              <a:rect l="l" t="t" r="r" b="b"/>
              <a:pathLst>
                <a:path w="410765" h="1669970">
                  <a:moveTo>
                    <a:pt x="0" y="0"/>
                  </a:moveTo>
                  <a:lnTo>
                    <a:pt x="410765" y="0"/>
                  </a:lnTo>
                  <a:lnTo>
                    <a:pt x="410765" y="1669971"/>
                  </a:lnTo>
                  <a:lnTo>
                    <a:pt x="0" y="1669971"/>
                  </a:lnTo>
                  <a:close/>
                </a:path>
              </a:pathLst>
            </a:custGeom>
            <a:solidFill>
              <a:srgbClr val="000000">
                <a:alpha val="0"/>
              </a:srgbClr>
            </a:solidFill>
            <a:ln w="7560" cap="sq">
              <a:noFill/>
              <a:prstDash val="solid"/>
              <a:miter/>
            </a:ln>
          </p:spPr>
          <p:txBody>
            <a:bodyPr/>
            <a:lstStyle/>
            <a:p>
              <a:endParaRPr lang="en-US" noProof="0"/>
            </a:p>
          </p:txBody>
        </p:sp>
        <p:sp>
          <p:nvSpPr>
            <p:cNvPr id="198" name="Freeform: Shape 9877">
              <a:extLst>
                <a:ext uri="{FF2B5EF4-FFF2-40B4-BE49-F238E27FC236}">
                  <a16:creationId xmlns:a16="http://schemas.microsoft.com/office/drawing/2014/main" id="{FAAEBE92-398F-9182-0303-166527F27A59}"/>
                </a:ext>
              </a:extLst>
            </p:cNvPr>
            <p:cNvSpPr/>
            <p:nvPr/>
          </p:nvSpPr>
          <p:spPr>
            <a:xfrm>
              <a:off x="7197066" y="2911574"/>
              <a:ext cx="349924" cy="1316931"/>
            </a:xfrm>
            <a:custGeom>
              <a:avLst/>
              <a:gdLst>
                <a:gd name="csX0" fmla="*/ 0 w 410765"/>
                <a:gd name="csY0" fmla="*/ 0 h 1669970"/>
                <a:gd name="csX1" fmla="*/ 410765 w 410765"/>
                <a:gd name="csY1" fmla="*/ 0 h 1669970"/>
                <a:gd name="csX2" fmla="*/ 410765 w 410765"/>
                <a:gd name="csY2" fmla="*/ 1669971 h 1669970"/>
                <a:gd name="csX3" fmla="*/ 0 w 410765"/>
                <a:gd name="csY3" fmla="*/ 1669971 h 1669970"/>
              </a:gdLst>
              <a:ahLst/>
              <a:cxnLst>
                <a:cxn ang="0">
                  <a:pos x="csX0" y="csY0"/>
                </a:cxn>
                <a:cxn ang="0">
                  <a:pos x="csX1" y="csY1"/>
                </a:cxn>
                <a:cxn ang="0">
                  <a:pos x="csX2" y="csY2"/>
                </a:cxn>
                <a:cxn ang="0">
                  <a:pos x="csX3" y="csY3"/>
                </a:cxn>
              </a:cxnLst>
              <a:rect l="l" t="t" r="r" b="b"/>
              <a:pathLst>
                <a:path w="410765" h="1669970">
                  <a:moveTo>
                    <a:pt x="0" y="0"/>
                  </a:moveTo>
                  <a:lnTo>
                    <a:pt x="410765" y="0"/>
                  </a:lnTo>
                  <a:lnTo>
                    <a:pt x="410765" y="1669971"/>
                  </a:lnTo>
                  <a:lnTo>
                    <a:pt x="0" y="1669971"/>
                  </a:lnTo>
                  <a:close/>
                </a:path>
              </a:pathLst>
            </a:custGeom>
            <a:noFill/>
            <a:ln w="7560" cap="flat">
              <a:solidFill>
                <a:srgbClr val="000000"/>
              </a:solidFill>
              <a:prstDash val="dash"/>
              <a:round/>
            </a:ln>
          </p:spPr>
          <p:txBody>
            <a:bodyPr/>
            <a:lstStyle/>
            <a:p>
              <a:endParaRPr lang="en-US" noProof="0"/>
            </a:p>
          </p:txBody>
        </p:sp>
        <p:sp>
          <p:nvSpPr>
            <p:cNvPr id="199" name="Freeform: Shape 9878">
              <a:extLst>
                <a:ext uri="{FF2B5EF4-FFF2-40B4-BE49-F238E27FC236}">
                  <a16:creationId xmlns:a16="http://schemas.microsoft.com/office/drawing/2014/main" id="{44A0DF0E-E8FD-09EC-8615-DA043851D1CC}"/>
                </a:ext>
              </a:extLst>
            </p:cNvPr>
            <p:cNvSpPr/>
            <p:nvPr/>
          </p:nvSpPr>
          <p:spPr>
            <a:xfrm>
              <a:off x="7922737" y="2911574"/>
              <a:ext cx="349924" cy="1316931"/>
            </a:xfrm>
            <a:custGeom>
              <a:avLst/>
              <a:gdLst>
                <a:gd name="csX0" fmla="*/ 0 w 410765"/>
                <a:gd name="csY0" fmla="*/ 0 h 1669970"/>
                <a:gd name="csX1" fmla="*/ 410766 w 410765"/>
                <a:gd name="csY1" fmla="*/ 0 h 1669970"/>
                <a:gd name="csX2" fmla="*/ 410766 w 410765"/>
                <a:gd name="csY2" fmla="*/ 1669971 h 1669970"/>
                <a:gd name="csX3" fmla="*/ 0 w 410765"/>
                <a:gd name="csY3" fmla="*/ 1669971 h 1669970"/>
              </a:gdLst>
              <a:ahLst/>
              <a:cxnLst>
                <a:cxn ang="0">
                  <a:pos x="csX0" y="csY0"/>
                </a:cxn>
                <a:cxn ang="0">
                  <a:pos x="csX1" y="csY1"/>
                </a:cxn>
                <a:cxn ang="0">
                  <a:pos x="csX2" y="csY2"/>
                </a:cxn>
                <a:cxn ang="0">
                  <a:pos x="csX3" y="csY3"/>
                </a:cxn>
              </a:cxnLst>
              <a:rect l="l" t="t" r="r" b="b"/>
              <a:pathLst>
                <a:path w="410765" h="1669970">
                  <a:moveTo>
                    <a:pt x="0" y="0"/>
                  </a:moveTo>
                  <a:lnTo>
                    <a:pt x="410766" y="0"/>
                  </a:lnTo>
                  <a:lnTo>
                    <a:pt x="410766" y="1669971"/>
                  </a:lnTo>
                  <a:lnTo>
                    <a:pt x="0" y="1669971"/>
                  </a:lnTo>
                  <a:close/>
                </a:path>
              </a:pathLst>
            </a:custGeom>
            <a:solidFill>
              <a:srgbClr val="000000">
                <a:alpha val="0"/>
              </a:srgbClr>
            </a:solidFill>
            <a:ln w="7560" cap="sq">
              <a:noFill/>
              <a:prstDash val="solid"/>
              <a:miter/>
            </a:ln>
          </p:spPr>
          <p:txBody>
            <a:bodyPr/>
            <a:lstStyle/>
            <a:p>
              <a:endParaRPr lang="en-US" noProof="0"/>
            </a:p>
          </p:txBody>
        </p:sp>
        <p:sp>
          <p:nvSpPr>
            <p:cNvPr id="200" name="Freeform: Shape 9879">
              <a:extLst>
                <a:ext uri="{FF2B5EF4-FFF2-40B4-BE49-F238E27FC236}">
                  <a16:creationId xmlns:a16="http://schemas.microsoft.com/office/drawing/2014/main" id="{D5E62B81-C852-2D86-BD2F-2E47105B1B28}"/>
                </a:ext>
              </a:extLst>
            </p:cNvPr>
            <p:cNvSpPr/>
            <p:nvPr/>
          </p:nvSpPr>
          <p:spPr>
            <a:xfrm>
              <a:off x="7922737" y="2911574"/>
              <a:ext cx="349924" cy="1316931"/>
            </a:xfrm>
            <a:custGeom>
              <a:avLst/>
              <a:gdLst>
                <a:gd name="csX0" fmla="*/ 0 w 410765"/>
                <a:gd name="csY0" fmla="*/ 0 h 1669970"/>
                <a:gd name="csX1" fmla="*/ 410766 w 410765"/>
                <a:gd name="csY1" fmla="*/ 0 h 1669970"/>
                <a:gd name="csX2" fmla="*/ 410766 w 410765"/>
                <a:gd name="csY2" fmla="*/ 1669971 h 1669970"/>
                <a:gd name="csX3" fmla="*/ 0 w 410765"/>
                <a:gd name="csY3" fmla="*/ 1669971 h 1669970"/>
              </a:gdLst>
              <a:ahLst/>
              <a:cxnLst>
                <a:cxn ang="0">
                  <a:pos x="csX0" y="csY0"/>
                </a:cxn>
                <a:cxn ang="0">
                  <a:pos x="csX1" y="csY1"/>
                </a:cxn>
                <a:cxn ang="0">
                  <a:pos x="csX2" y="csY2"/>
                </a:cxn>
                <a:cxn ang="0">
                  <a:pos x="csX3" y="csY3"/>
                </a:cxn>
              </a:cxnLst>
              <a:rect l="l" t="t" r="r" b="b"/>
              <a:pathLst>
                <a:path w="410765" h="1669970">
                  <a:moveTo>
                    <a:pt x="0" y="0"/>
                  </a:moveTo>
                  <a:lnTo>
                    <a:pt x="410766" y="0"/>
                  </a:lnTo>
                  <a:lnTo>
                    <a:pt x="410766" y="1669971"/>
                  </a:lnTo>
                  <a:lnTo>
                    <a:pt x="0" y="1669971"/>
                  </a:lnTo>
                  <a:close/>
                </a:path>
              </a:pathLst>
            </a:custGeom>
            <a:noFill/>
            <a:ln w="7560" cap="flat">
              <a:solidFill>
                <a:srgbClr val="000000"/>
              </a:solidFill>
              <a:prstDash val="dash"/>
              <a:round/>
            </a:ln>
          </p:spPr>
          <p:txBody>
            <a:bodyPr/>
            <a:lstStyle/>
            <a:p>
              <a:endParaRPr lang="en-US" noProof="0"/>
            </a:p>
          </p:txBody>
        </p:sp>
      </p:grpSp>
      <p:grpSp>
        <p:nvGrpSpPr>
          <p:cNvPr id="217" name="Group 216">
            <a:extLst>
              <a:ext uri="{FF2B5EF4-FFF2-40B4-BE49-F238E27FC236}">
                <a16:creationId xmlns:a16="http://schemas.microsoft.com/office/drawing/2014/main" id="{DC5D74C7-A4A9-BE9B-91B3-F24C7363DEFB}"/>
              </a:ext>
            </a:extLst>
          </p:cNvPr>
          <p:cNvGrpSpPr/>
          <p:nvPr/>
        </p:nvGrpSpPr>
        <p:grpSpPr>
          <a:xfrm>
            <a:off x="5630251" y="5612591"/>
            <a:ext cx="4223718" cy="248063"/>
            <a:chOff x="4268353" y="5648213"/>
            <a:chExt cx="4223718" cy="248063"/>
          </a:xfrm>
        </p:grpSpPr>
        <p:grpSp>
          <p:nvGrpSpPr>
            <p:cNvPr id="218" name="Group 217">
              <a:extLst>
                <a:ext uri="{FF2B5EF4-FFF2-40B4-BE49-F238E27FC236}">
                  <a16:creationId xmlns:a16="http://schemas.microsoft.com/office/drawing/2014/main" id="{16A8154D-ABE4-4077-476F-D842C486F8A7}"/>
                </a:ext>
              </a:extLst>
            </p:cNvPr>
            <p:cNvGrpSpPr/>
            <p:nvPr/>
          </p:nvGrpSpPr>
          <p:grpSpPr>
            <a:xfrm>
              <a:off x="4268353" y="5729137"/>
              <a:ext cx="1011824" cy="124313"/>
              <a:chOff x="4442521" y="2313742"/>
              <a:chExt cx="1011824" cy="124313"/>
            </a:xfrm>
          </p:grpSpPr>
          <p:sp>
            <p:nvSpPr>
              <p:cNvPr id="242" name="Freeform: Shape 9921">
                <a:extLst>
                  <a:ext uri="{FF2B5EF4-FFF2-40B4-BE49-F238E27FC236}">
                    <a16:creationId xmlns:a16="http://schemas.microsoft.com/office/drawing/2014/main" id="{1DD783A6-34E6-7AA0-9DE9-EF99E76E3D55}"/>
                  </a:ext>
                </a:extLst>
              </p:cNvPr>
              <p:cNvSpPr/>
              <p:nvPr/>
            </p:nvSpPr>
            <p:spPr>
              <a:xfrm>
                <a:off x="4442521" y="2313742"/>
                <a:ext cx="304282" cy="124313"/>
              </a:xfrm>
              <a:custGeom>
                <a:avLst/>
                <a:gdLst>
                  <a:gd name="csX0" fmla="*/ 0 w 357187"/>
                  <a:gd name="csY0" fmla="*/ 39410 h 157638"/>
                  <a:gd name="csX1" fmla="*/ 278368 w 357187"/>
                  <a:gd name="csY1" fmla="*/ 39410 h 157638"/>
                  <a:gd name="csX2" fmla="*/ 278368 w 357187"/>
                  <a:gd name="csY2" fmla="*/ 0 h 157638"/>
                  <a:gd name="csX3" fmla="*/ 357188 w 357187"/>
                  <a:gd name="csY3" fmla="*/ 78819 h 157638"/>
                  <a:gd name="csX4" fmla="*/ 278368 w 357187"/>
                  <a:gd name="csY4" fmla="*/ 157639 h 157638"/>
                  <a:gd name="csX5" fmla="*/ 278368 w 357187"/>
                  <a:gd name="csY5" fmla="*/ 118229 h 157638"/>
                  <a:gd name="csX6" fmla="*/ 0 w 357187"/>
                  <a:gd name="csY6" fmla="*/ 118229 h 15763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57187" h="157638">
                    <a:moveTo>
                      <a:pt x="0" y="39410"/>
                    </a:moveTo>
                    <a:lnTo>
                      <a:pt x="278368" y="39410"/>
                    </a:lnTo>
                    <a:lnTo>
                      <a:pt x="278368" y="0"/>
                    </a:lnTo>
                    <a:lnTo>
                      <a:pt x="357188" y="78819"/>
                    </a:lnTo>
                    <a:lnTo>
                      <a:pt x="278368" y="157639"/>
                    </a:lnTo>
                    <a:lnTo>
                      <a:pt x="278368" y="118229"/>
                    </a:lnTo>
                    <a:lnTo>
                      <a:pt x="0" y="118229"/>
                    </a:lnTo>
                    <a:close/>
                  </a:path>
                </a:pathLst>
              </a:custGeom>
              <a:solidFill>
                <a:srgbClr val="A64D79"/>
              </a:solidFill>
              <a:ln w="7560" cap="sq">
                <a:noFill/>
                <a:prstDash val="solid"/>
                <a:miter/>
              </a:ln>
            </p:spPr>
            <p:txBody>
              <a:bodyPr/>
              <a:lstStyle/>
              <a:p>
                <a:endParaRPr lang="en-US" noProof="0"/>
              </a:p>
            </p:txBody>
          </p:sp>
          <p:sp>
            <p:nvSpPr>
              <p:cNvPr id="243" name="Freeform: Shape 9922">
                <a:extLst>
                  <a:ext uri="{FF2B5EF4-FFF2-40B4-BE49-F238E27FC236}">
                    <a16:creationId xmlns:a16="http://schemas.microsoft.com/office/drawing/2014/main" id="{7733E2E9-79FB-ACBD-B931-65C594707F0C}"/>
                  </a:ext>
                </a:extLst>
              </p:cNvPr>
              <p:cNvSpPr/>
              <p:nvPr/>
            </p:nvSpPr>
            <p:spPr>
              <a:xfrm>
                <a:off x="4854964" y="2341197"/>
                <a:ext cx="599381" cy="69403"/>
              </a:xfrm>
              <a:custGeom>
                <a:avLst/>
                <a:gdLst>
                  <a:gd name="csX0" fmla="*/ 28588 w 703596"/>
                  <a:gd name="csY0" fmla="*/ 86591 h 88008"/>
                  <a:gd name="csX1" fmla="*/ 28588 w 703596"/>
                  <a:gd name="csY1" fmla="*/ 10159 h 88008"/>
                  <a:gd name="csX2" fmla="*/ 0 w 703596"/>
                  <a:gd name="csY2" fmla="*/ 10159 h 88008"/>
                  <a:gd name="csX3" fmla="*/ 0 w 703596"/>
                  <a:gd name="csY3" fmla="*/ 0 h 88008"/>
                  <a:gd name="csX4" fmla="*/ 68635 w 703596"/>
                  <a:gd name="csY4" fmla="*/ 0 h 88008"/>
                  <a:gd name="csX5" fmla="*/ 68635 w 703596"/>
                  <a:gd name="csY5" fmla="*/ 10159 h 88008"/>
                  <a:gd name="csX6" fmla="*/ 40047 w 703596"/>
                  <a:gd name="csY6" fmla="*/ 10159 h 88008"/>
                  <a:gd name="csX7" fmla="*/ 40047 w 703596"/>
                  <a:gd name="csY7" fmla="*/ 86591 h 88008"/>
                  <a:gd name="csX8" fmla="*/ 28588 w 703596"/>
                  <a:gd name="csY8" fmla="*/ 86591 h 88008"/>
                  <a:gd name="csX9" fmla="*/ 74482 w 703596"/>
                  <a:gd name="csY9" fmla="*/ 86591 h 88008"/>
                  <a:gd name="csX10" fmla="*/ 74482 w 703596"/>
                  <a:gd name="csY10" fmla="*/ 23863 h 88008"/>
                  <a:gd name="csX11" fmla="*/ 84051 w 703596"/>
                  <a:gd name="csY11" fmla="*/ 23863 h 88008"/>
                  <a:gd name="csX12" fmla="*/ 84051 w 703596"/>
                  <a:gd name="csY12" fmla="*/ 33313 h 88008"/>
                  <a:gd name="csX13" fmla="*/ 90785 w 703596"/>
                  <a:gd name="csY13" fmla="*/ 24572 h 88008"/>
                  <a:gd name="csX14" fmla="*/ 97636 w 703596"/>
                  <a:gd name="csY14" fmla="*/ 22445 h 88008"/>
                  <a:gd name="csX15" fmla="*/ 108505 w 703596"/>
                  <a:gd name="csY15" fmla="*/ 25871 h 88008"/>
                  <a:gd name="csX16" fmla="*/ 104842 w 703596"/>
                  <a:gd name="csY16" fmla="*/ 35676 h 88008"/>
                  <a:gd name="csX17" fmla="*/ 97046 w 703596"/>
                  <a:gd name="csY17" fmla="*/ 33431 h 88008"/>
                  <a:gd name="csX18" fmla="*/ 90785 w 703596"/>
                  <a:gd name="csY18" fmla="*/ 35558 h 88008"/>
                  <a:gd name="csX19" fmla="*/ 86886 w 703596"/>
                  <a:gd name="csY19" fmla="*/ 41346 h 88008"/>
                  <a:gd name="csX20" fmla="*/ 85114 w 703596"/>
                  <a:gd name="csY20" fmla="*/ 53750 h 88008"/>
                  <a:gd name="csX21" fmla="*/ 85114 w 703596"/>
                  <a:gd name="csY21" fmla="*/ 86591 h 88008"/>
                  <a:gd name="csX22" fmla="*/ 74482 w 703596"/>
                  <a:gd name="csY22" fmla="*/ 86591 h 88008"/>
                  <a:gd name="csX23" fmla="*/ 155757 w 703596"/>
                  <a:gd name="csY23" fmla="*/ 78794 h 88008"/>
                  <a:gd name="csX24" fmla="*/ 144417 w 703596"/>
                  <a:gd name="csY24" fmla="*/ 86000 h 88008"/>
                  <a:gd name="csX25" fmla="*/ 132722 w 703596"/>
                  <a:gd name="csY25" fmla="*/ 88009 h 88008"/>
                  <a:gd name="csX26" fmla="*/ 116774 w 703596"/>
                  <a:gd name="csY26" fmla="*/ 82929 h 88008"/>
                  <a:gd name="csX27" fmla="*/ 111222 w 703596"/>
                  <a:gd name="csY27" fmla="*/ 70052 h 88008"/>
                  <a:gd name="csX28" fmla="*/ 113348 w 703596"/>
                  <a:gd name="csY28" fmla="*/ 61665 h 88008"/>
                  <a:gd name="csX29" fmla="*/ 118782 w 703596"/>
                  <a:gd name="csY29" fmla="*/ 55522 h 88008"/>
                  <a:gd name="csX30" fmla="*/ 126461 w 703596"/>
                  <a:gd name="csY30" fmla="*/ 51978 h 88008"/>
                  <a:gd name="csX31" fmla="*/ 135911 w 703596"/>
                  <a:gd name="csY31" fmla="*/ 50443 h 88008"/>
                  <a:gd name="csX32" fmla="*/ 154931 w 703596"/>
                  <a:gd name="csY32" fmla="*/ 46780 h 88008"/>
                  <a:gd name="csX33" fmla="*/ 154931 w 703596"/>
                  <a:gd name="csY33" fmla="*/ 43945 h 88008"/>
                  <a:gd name="csX34" fmla="*/ 151977 w 703596"/>
                  <a:gd name="csY34" fmla="*/ 34849 h 88008"/>
                  <a:gd name="csX35" fmla="*/ 139810 w 703596"/>
                  <a:gd name="csY35" fmla="*/ 31187 h 88008"/>
                  <a:gd name="csX36" fmla="*/ 128705 w 703596"/>
                  <a:gd name="csY36" fmla="*/ 33904 h 88008"/>
                  <a:gd name="csX37" fmla="*/ 123507 w 703596"/>
                  <a:gd name="csY37" fmla="*/ 43118 h 88008"/>
                  <a:gd name="csX38" fmla="*/ 113112 w 703596"/>
                  <a:gd name="csY38" fmla="*/ 41701 h 88008"/>
                  <a:gd name="csX39" fmla="*/ 117719 w 703596"/>
                  <a:gd name="csY39" fmla="*/ 30951 h 88008"/>
                  <a:gd name="csX40" fmla="*/ 127169 w 703596"/>
                  <a:gd name="csY40" fmla="*/ 24690 h 88008"/>
                  <a:gd name="csX41" fmla="*/ 141345 w 703596"/>
                  <a:gd name="csY41" fmla="*/ 22445 h 88008"/>
                  <a:gd name="csX42" fmla="*/ 154340 w 703596"/>
                  <a:gd name="csY42" fmla="*/ 24335 h 88008"/>
                  <a:gd name="csX43" fmla="*/ 161782 w 703596"/>
                  <a:gd name="csY43" fmla="*/ 29061 h 88008"/>
                  <a:gd name="csX44" fmla="*/ 165090 w 703596"/>
                  <a:gd name="csY44" fmla="*/ 36267 h 88008"/>
                  <a:gd name="csX45" fmla="*/ 165681 w 703596"/>
                  <a:gd name="csY45" fmla="*/ 46072 h 88008"/>
                  <a:gd name="csX46" fmla="*/ 165681 w 703596"/>
                  <a:gd name="csY46" fmla="*/ 60247 h 88008"/>
                  <a:gd name="csX47" fmla="*/ 166271 w 703596"/>
                  <a:gd name="csY47" fmla="*/ 79031 h 88008"/>
                  <a:gd name="csX48" fmla="*/ 168988 w 703596"/>
                  <a:gd name="csY48" fmla="*/ 86591 h 88008"/>
                  <a:gd name="csX49" fmla="*/ 157884 w 703596"/>
                  <a:gd name="csY49" fmla="*/ 86591 h 88008"/>
                  <a:gd name="csX50" fmla="*/ 155757 w 703596"/>
                  <a:gd name="csY50" fmla="*/ 78794 h 88008"/>
                  <a:gd name="csX51" fmla="*/ 154931 w 703596"/>
                  <a:gd name="csY51" fmla="*/ 55050 h 88008"/>
                  <a:gd name="csX52" fmla="*/ 137565 w 703596"/>
                  <a:gd name="csY52" fmla="*/ 59066 h 88008"/>
                  <a:gd name="csX53" fmla="*/ 128233 w 703596"/>
                  <a:gd name="csY53" fmla="*/ 61193 h 88008"/>
                  <a:gd name="csX54" fmla="*/ 123980 w 703596"/>
                  <a:gd name="csY54" fmla="*/ 64737 h 88008"/>
                  <a:gd name="csX55" fmla="*/ 122562 w 703596"/>
                  <a:gd name="csY55" fmla="*/ 69698 h 88008"/>
                  <a:gd name="csX56" fmla="*/ 125752 w 703596"/>
                  <a:gd name="csY56" fmla="*/ 76786 h 88008"/>
                  <a:gd name="csX57" fmla="*/ 135202 w 703596"/>
                  <a:gd name="csY57" fmla="*/ 79621 h 88008"/>
                  <a:gd name="csX58" fmla="*/ 146071 w 703596"/>
                  <a:gd name="csY58" fmla="*/ 77022 h 88008"/>
                  <a:gd name="csX59" fmla="*/ 153159 w 703596"/>
                  <a:gd name="csY59" fmla="*/ 69580 h 88008"/>
                  <a:gd name="csX60" fmla="*/ 154931 w 703596"/>
                  <a:gd name="csY60" fmla="*/ 58948 h 88008"/>
                  <a:gd name="csX61" fmla="*/ 154931 w 703596"/>
                  <a:gd name="csY61" fmla="*/ 55050 h 88008"/>
                  <a:gd name="csX62" fmla="*/ 182160 w 703596"/>
                  <a:gd name="csY62" fmla="*/ 86591 h 88008"/>
                  <a:gd name="csX63" fmla="*/ 182160 w 703596"/>
                  <a:gd name="csY63" fmla="*/ 23863 h 88008"/>
                  <a:gd name="csX64" fmla="*/ 191729 w 703596"/>
                  <a:gd name="csY64" fmla="*/ 23863 h 88008"/>
                  <a:gd name="csX65" fmla="*/ 191729 w 703596"/>
                  <a:gd name="csY65" fmla="*/ 32723 h 88008"/>
                  <a:gd name="csX66" fmla="*/ 211693 w 703596"/>
                  <a:gd name="csY66" fmla="*/ 22445 h 88008"/>
                  <a:gd name="csX67" fmla="*/ 222089 w 703596"/>
                  <a:gd name="csY67" fmla="*/ 24453 h 88008"/>
                  <a:gd name="csX68" fmla="*/ 229177 w 703596"/>
                  <a:gd name="csY68" fmla="*/ 29769 h 88008"/>
                  <a:gd name="csX69" fmla="*/ 232484 w 703596"/>
                  <a:gd name="csY69" fmla="*/ 37684 h 88008"/>
                  <a:gd name="csX70" fmla="*/ 233075 w 703596"/>
                  <a:gd name="csY70" fmla="*/ 47962 h 88008"/>
                  <a:gd name="csX71" fmla="*/ 233075 w 703596"/>
                  <a:gd name="csY71" fmla="*/ 86591 h 88008"/>
                  <a:gd name="csX72" fmla="*/ 222443 w 703596"/>
                  <a:gd name="csY72" fmla="*/ 86591 h 88008"/>
                  <a:gd name="csX73" fmla="*/ 222443 w 703596"/>
                  <a:gd name="csY73" fmla="*/ 48434 h 88008"/>
                  <a:gd name="csX74" fmla="*/ 221144 w 703596"/>
                  <a:gd name="csY74" fmla="*/ 38747 h 88008"/>
                  <a:gd name="csX75" fmla="*/ 216773 w 703596"/>
                  <a:gd name="csY75" fmla="*/ 33550 h 88008"/>
                  <a:gd name="csX76" fmla="*/ 209449 w 703596"/>
                  <a:gd name="csY76" fmla="*/ 31659 h 88008"/>
                  <a:gd name="csX77" fmla="*/ 197635 w 703596"/>
                  <a:gd name="csY77" fmla="*/ 36030 h 88008"/>
                  <a:gd name="csX78" fmla="*/ 192792 w 703596"/>
                  <a:gd name="csY78" fmla="*/ 52333 h 88008"/>
                  <a:gd name="csX79" fmla="*/ 192792 w 703596"/>
                  <a:gd name="csY79" fmla="*/ 86591 h 88008"/>
                  <a:gd name="csX80" fmla="*/ 182160 w 703596"/>
                  <a:gd name="csY80" fmla="*/ 86591 h 88008"/>
                  <a:gd name="csX81" fmla="*/ 245184 w 703596"/>
                  <a:gd name="csY81" fmla="*/ 67808 h 88008"/>
                  <a:gd name="csX82" fmla="*/ 255697 w 703596"/>
                  <a:gd name="csY82" fmla="*/ 66154 h 88008"/>
                  <a:gd name="csX83" fmla="*/ 260541 w 703596"/>
                  <a:gd name="csY83" fmla="*/ 75959 h 88008"/>
                  <a:gd name="csX84" fmla="*/ 271882 w 703596"/>
                  <a:gd name="csY84" fmla="*/ 79267 h 88008"/>
                  <a:gd name="csX85" fmla="*/ 282750 w 703596"/>
                  <a:gd name="csY85" fmla="*/ 76313 h 88008"/>
                  <a:gd name="csX86" fmla="*/ 286294 w 703596"/>
                  <a:gd name="csY86" fmla="*/ 69226 h 88008"/>
                  <a:gd name="csX87" fmla="*/ 283222 w 703596"/>
                  <a:gd name="csY87" fmla="*/ 63555 h 88008"/>
                  <a:gd name="csX88" fmla="*/ 272354 w 703596"/>
                  <a:gd name="csY88" fmla="*/ 60011 h 88008"/>
                  <a:gd name="csX89" fmla="*/ 256052 w 703596"/>
                  <a:gd name="csY89" fmla="*/ 54932 h 88008"/>
                  <a:gd name="csX90" fmla="*/ 249200 w 703596"/>
                  <a:gd name="csY90" fmla="*/ 48907 h 88008"/>
                  <a:gd name="csX91" fmla="*/ 246956 w 703596"/>
                  <a:gd name="csY91" fmla="*/ 40519 h 88008"/>
                  <a:gd name="csX92" fmla="*/ 248846 w 703596"/>
                  <a:gd name="csY92" fmla="*/ 32723 h 88008"/>
                  <a:gd name="csX93" fmla="*/ 254044 w 703596"/>
                  <a:gd name="csY93" fmla="*/ 26816 h 88008"/>
                  <a:gd name="csX94" fmla="*/ 260777 w 703596"/>
                  <a:gd name="csY94" fmla="*/ 23745 h 88008"/>
                  <a:gd name="csX95" fmla="*/ 269991 w 703596"/>
                  <a:gd name="csY95" fmla="*/ 22445 h 88008"/>
                  <a:gd name="csX96" fmla="*/ 282986 w 703596"/>
                  <a:gd name="csY96" fmla="*/ 24572 h 88008"/>
                  <a:gd name="csX97" fmla="*/ 291137 w 703596"/>
                  <a:gd name="csY97" fmla="*/ 30360 h 88008"/>
                  <a:gd name="csX98" fmla="*/ 294917 w 703596"/>
                  <a:gd name="csY98" fmla="*/ 40047 h 88008"/>
                  <a:gd name="csX99" fmla="*/ 284522 w 703596"/>
                  <a:gd name="csY99" fmla="*/ 41464 h 88008"/>
                  <a:gd name="csX100" fmla="*/ 280387 w 703596"/>
                  <a:gd name="csY100" fmla="*/ 33904 h 88008"/>
                  <a:gd name="csX101" fmla="*/ 270818 w 703596"/>
                  <a:gd name="csY101" fmla="*/ 31187 h 88008"/>
                  <a:gd name="csX102" fmla="*/ 260305 w 703596"/>
                  <a:gd name="csY102" fmla="*/ 33668 h 88008"/>
                  <a:gd name="csX103" fmla="*/ 257233 w 703596"/>
                  <a:gd name="csY103" fmla="*/ 39220 h 88008"/>
                  <a:gd name="csX104" fmla="*/ 258533 w 703596"/>
                  <a:gd name="csY104" fmla="*/ 43000 h 88008"/>
                  <a:gd name="csX105" fmla="*/ 262549 w 703596"/>
                  <a:gd name="csY105" fmla="*/ 45835 h 88008"/>
                  <a:gd name="csX106" fmla="*/ 272000 w 703596"/>
                  <a:gd name="csY106" fmla="*/ 48552 h 88008"/>
                  <a:gd name="csX107" fmla="*/ 287711 w 703596"/>
                  <a:gd name="csY107" fmla="*/ 53514 h 88008"/>
                  <a:gd name="csX108" fmla="*/ 294681 w 703596"/>
                  <a:gd name="csY108" fmla="*/ 59066 h 88008"/>
                  <a:gd name="csX109" fmla="*/ 297280 w 703596"/>
                  <a:gd name="csY109" fmla="*/ 68162 h 88008"/>
                  <a:gd name="csX110" fmla="*/ 294090 w 703596"/>
                  <a:gd name="csY110" fmla="*/ 78204 h 88008"/>
                  <a:gd name="csX111" fmla="*/ 285112 w 703596"/>
                  <a:gd name="csY111" fmla="*/ 85410 h 88008"/>
                  <a:gd name="csX112" fmla="*/ 272000 w 703596"/>
                  <a:gd name="csY112" fmla="*/ 88009 h 88008"/>
                  <a:gd name="csX113" fmla="*/ 253335 w 703596"/>
                  <a:gd name="csY113" fmla="*/ 82929 h 88008"/>
                  <a:gd name="csX114" fmla="*/ 245184 w 703596"/>
                  <a:gd name="csY114" fmla="*/ 67808 h 88008"/>
                  <a:gd name="csX115" fmla="*/ 309920 w 703596"/>
                  <a:gd name="csY115" fmla="*/ 86591 h 88008"/>
                  <a:gd name="csX116" fmla="*/ 309920 w 703596"/>
                  <a:gd name="csY116" fmla="*/ 23863 h 88008"/>
                  <a:gd name="csX117" fmla="*/ 319371 w 703596"/>
                  <a:gd name="csY117" fmla="*/ 23863 h 88008"/>
                  <a:gd name="csX118" fmla="*/ 319371 w 703596"/>
                  <a:gd name="csY118" fmla="*/ 32605 h 88008"/>
                  <a:gd name="csX119" fmla="*/ 327167 w 703596"/>
                  <a:gd name="csY119" fmla="*/ 25280 h 88008"/>
                  <a:gd name="csX120" fmla="*/ 338390 w 703596"/>
                  <a:gd name="csY120" fmla="*/ 22445 h 88008"/>
                  <a:gd name="csX121" fmla="*/ 349849 w 703596"/>
                  <a:gd name="csY121" fmla="*/ 25398 h 88008"/>
                  <a:gd name="csX122" fmla="*/ 356110 w 703596"/>
                  <a:gd name="csY122" fmla="*/ 33431 h 88008"/>
                  <a:gd name="csX123" fmla="*/ 375484 w 703596"/>
                  <a:gd name="csY123" fmla="*/ 22445 h 88008"/>
                  <a:gd name="csX124" fmla="*/ 389778 w 703596"/>
                  <a:gd name="csY124" fmla="*/ 27643 h 88008"/>
                  <a:gd name="csX125" fmla="*/ 394857 w 703596"/>
                  <a:gd name="csY125" fmla="*/ 43473 h 88008"/>
                  <a:gd name="csX126" fmla="*/ 394857 w 703596"/>
                  <a:gd name="csY126" fmla="*/ 86591 h 88008"/>
                  <a:gd name="csX127" fmla="*/ 384344 w 703596"/>
                  <a:gd name="csY127" fmla="*/ 86591 h 88008"/>
                  <a:gd name="csX128" fmla="*/ 384344 w 703596"/>
                  <a:gd name="csY128" fmla="*/ 47017 h 88008"/>
                  <a:gd name="csX129" fmla="*/ 383280 w 703596"/>
                  <a:gd name="csY129" fmla="*/ 37920 h 88008"/>
                  <a:gd name="csX130" fmla="*/ 379500 w 703596"/>
                  <a:gd name="csY130" fmla="*/ 33431 h 88008"/>
                  <a:gd name="csX131" fmla="*/ 373121 w 703596"/>
                  <a:gd name="csY131" fmla="*/ 31659 h 88008"/>
                  <a:gd name="csX132" fmla="*/ 362135 w 703596"/>
                  <a:gd name="csY132" fmla="*/ 36030 h 88008"/>
                  <a:gd name="csX133" fmla="*/ 357764 w 703596"/>
                  <a:gd name="csY133" fmla="*/ 50088 h 88008"/>
                  <a:gd name="csX134" fmla="*/ 357764 w 703596"/>
                  <a:gd name="csY134" fmla="*/ 86591 h 88008"/>
                  <a:gd name="csX135" fmla="*/ 347132 w 703596"/>
                  <a:gd name="csY135" fmla="*/ 86591 h 88008"/>
                  <a:gd name="csX136" fmla="*/ 347132 w 703596"/>
                  <a:gd name="csY136" fmla="*/ 45835 h 88008"/>
                  <a:gd name="csX137" fmla="*/ 344533 w 703596"/>
                  <a:gd name="csY137" fmla="*/ 35203 h 88008"/>
                  <a:gd name="csX138" fmla="*/ 336027 w 703596"/>
                  <a:gd name="csY138" fmla="*/ 31659 h 88008"/>
                  <a:gd name="csX139" fmla="*/ 327758 w 703596"/>
                  <a:gd name="csY139" fmla="*/ 34022 h 88008"/>
                  <a:gd name="csX140" fmla="*/ 322206 w 703596"/>
                  <a:gd name="csY140" fmla="*/ 40992 h 88008"/>
                  <a:gd name="csX141" fmla="*/ 320552 w 703596"/>
                  <a:gd name="csY141" fmla="*/ 53986 h 88008"/>
                  <a:gd name="csX142" fmla="*/ 320552 w 703596"/>
                  <a:gd name="csY142" fmla="*/ 86591 h 88008"/>
                  <a:gd name="csX143" fmla="*/ 309920 w 703596"/>
                  <a:gd name="csY143" fmla="*/ 86591 h 88008"/>
                  <a:gd name="csX144" fmla="*/ 410687 w 703596"/>
                  <a:gd name="csY144" fmla="*/ 12168 h 88008"/>
                  <a:gd name="csX145" fmla="*/ 410687 w 703596"/>
                  <a:gd name="csY145" fmla="*/ 0 h 88008"/>
                  <a:gd name="csX146" fmla="*/ 421319 w 703596"/>
                  <a:gd name="csY146" fmla="*/ 0 h 88008"/>
                  <a:gd name="csX147" fmla="*/ 421319 w 703596"/>
                  <a:gd name="csY147" fmla="*/ 12168 h 88008"/>
                  <a:gd name="csX148" fmla="*/ 410687 w 703596"/>
                  <a:gd name="csY148" fmla="*/ 12168 h 88008"/>
                  <a:gd name="csX149" fmla="*/ 410687 w 703596"/>
                  <a:gd name="csY149" fmla="*/ 86591 h 88008"/>
                  <a:gd name="csX150" fmla="*/ 410687 w 703596"/>
                  <a:gd name="csY150" fmla="*/ 23863 h 88008"/>
                  <a:gd name="csX151" fmla="*/ 421319 w 703596"/>
                  <a:gd name="csY151" fmla="*/ 23863 h 88008"/>
                  <a:gd name="csX152" fmla="*/ 421319 w 703596"/>
                  <a:gd name="csY152" fmla="*/ 86591 h 88008"/>
                  <a:gd name="csX153" fmla="*/ 410687 w 703596"/>
                  <a:gd name="csY153" fmla="*/ 86591 h 88008"/>
                  <a:gd name="csX154" fmla="*/ 433309 w 703596"/>
                  <a:gd name="csY154" fmla="*/ 67808 h 88008"/>
                  <a:gd name="csX155" fmla="*/ 443823 w 703596"/>
                  <a:gd name="csY155" fmla="*/ 66154 h 88008"/>
                  <a:gd name="csX156" fmla="*/ 448667 w 703596"/>
                  <a:gd name="csY156" fmla="*/ 75959 h 88008"/>
                  <a:gd name="csX157" fmla="*/ 460007 w 703596"/>
                  <a:gd name="csY157" fmla="*/ 79267 h 88008"/>
                  <a:gd name="csX158" fmla="*/ 470875 w 703596"/>
                  <a:gd name="csY158" fmla="*/ 76313 h 88008"/>
                  <a:gd name="csX159" fmla="*/ 474419 w 703596"/>
                  <a:gd name="csY159" fmla="*/ 69226 h 88008"/>
                  <a:gd name="csX160" fmla="*/ 471348 w 703596"/>
                  <a:gd name="csY160" fmla="*/ 63555 h 88008"/>
                  <a:gd name="csX161" fmla="*/ 460480 w 703596"/>
                  <a:gd name="csY161" fmla="*/ 60011 h 88008"/>
                  <a:gd name="csX162" fmla="*/ 444178 w 703596"/>
                  <a:gd name="csY162" fmla="*/ 54932 h 88008"/>
                  <a:gd name="csX163" fmla="*/ 437326 w 703596"/>
                  <a:gd name="csY163" fmla="*/ 48907 h 88008"/>
                  <a:gd name="csX164" fmla="*/ 435081 w 703596"/>
                  <a:gd name="csY164" fmla="*/ 40519 h 88008"/>
                  <a:gd name="csX165" fmla="*/ 436971 w 703596"/>
                  <a:gd name="csY165" fmla="*/ 32723 h 88008"/>
                  <a:gd name="csX166" fmla="*/ 442169 w 703596"/>
                  <a:gd name="csY166" fmla="*/ 26816 h 88008"/>
                  <a:gd name="csX167" fmla="*/ 448903 w 703596"/>
                  <a:gd name="csY167" fmla="*/ 23745 h 88008"/>
                  <a:gd name="csX168" fmla="*/ 458117 w 703596"/>
                  <a:gd name="csY168" fmla="*/ 22445 h 88008"/>
                  <a:gd name="csX169" fmla="*/ 471112 w 703596"/>
                  <a:gd name="csY169" fmla="*/ 24572 h 88008"/>
                  <a:gd name="csX170" fmla="*/ 479263 w 703596"/>
                  <a:gd name="csY170" fmla="*/ 30360 h 88008"/>
                  <a:gd name="csX171" fmla="*/ 483043 w 703596"/>
                  <a:gd name="csY171" fmla="*/ 40047 h 88008"/>
                  <a:gd name="csX172" fmla="*/ 472647 w 703596"/>
                  <a:gd name="csY172" fmla="*/ 41464 h 88008"/>
                  <a:gd name="csX173" fmla="*/ 468513 w 703596"/>
                  <a:gd name="csY173" fmla="*/ 33904 h 88008"/>
                  <a:gd name="csX174" fmla="*/ 458944 w 703596"/>
                  <a:gd name="csY174" fmla="*/ 31187 h 88008"/>
                  <a:gd name="csX175" fmla="*/ 448430 w 703596"/>
                  <a:gd name="csY175" fmla="*/ 33668 h 88008"/>
                  <a:gd name="csX176" fmla="*/ 445359 w 703596"/>
                  <a:gd name="csY176" fmla="*/ 39220 h 88008"/>
                  <a:gd name="csX177" fmla="*/ 446658 w 703596"/>
                  <a:gd name="csY177" fmla="*/ 43000 h 88008"/>
                  <a:gd name="csX178" fmla="*/ 450675 w 703596"/>
                  <a:gd name="csY178" fmla="*/ 45835 h 88008"/>
                  <a:gd name="csX179" fmla="*/ 460125 w 703596"/>
                  <a:gd name="csY179" fmla="*/ 48552 h 88008"/>
                  <a:gd name="csX180" fmla="*/ 475837 w 703596"/>
                  <a:gd name="csY180" fmla="*/ 53514 h 88008"/>
                  <a:gd name="csX181" fmla="*/ 482807 w 703596"/>
                  <a:gd name="csY181" fmla="*/ 59066 h 88008"/>
                  <a:gd name="csX182" fmla="*/ 485406 w 703596"/>
                  <a:gd name="csY182" fmla="*/ 68162 h 88008"/>
                  <a:gd name="csX183" fmla="*/ 482216 w 703596"/>
                  <a:gd name="csY183" fmla="*/ 78204 h 88008"/>
                  <a:gd name="csX184" fmla="*/ 473238 w 703596"/>
                  <a:gd name="csY184" fmla="*/ 85410 h 88008"/>
                  <a:gd name="csX185" fmla="*/ 460125 w 703596"/>
                  <a:gd name="csY185" fmla="*/ 88009 h 88008"/>
                  <a:gd name="csX186" fmla="*/ 441461 w 703596"/>
                  <a:gd name="csY186" fmla="*/ 82929 h 88008"/>
                  <a:gd name="csX187" fmla="*/ 433309 w 703596"/>
                  <a:gd name="csY187" fmla="*/ 67808 h 88008"/>
                  <a:gd name="csX188" fmla="*/ 493793 w 703596"/>
                  <a:gd name="csY188" fmla="*/ 67808 h 88008"/>
                  <a:gd name="csX189" fmla="*/ 504307 w 703596"/>
                  <a:gd name="csY189" fmla="*/ 66154 h 88008"/>
                  <a:gd name="csX190" fmla="*/ 509150 w 703596"/>
                  <a:gd name="csY190" fmla="*/ 75959 h 88008"/>
                  <a:gd name="csX191" fmla="*/ 520491 w 703596"/>
                  <a:gd name="csY191" fmla="*/ 79267 h 88008"/>
                  <a:gd name="csX192" fmla="*/ 531359 w 703596"/>
                  <a:gd name="csY192" fmla="*/ 76313 h 88008"/>
                  <a:gd name="csX193" fmla="*/ 534903 w 703596"/>
                  <a:gd name="csY193" fmla="*/ 69226 h 88008"/>
                  <a:gd name="csX194" fmla="*/ 531832 w 703596"/>
                  <a:gd name="csY194" fmla="*/ 63555 h 88008"/>
                  <a:gd name="csX195" fmla="*/ 520964 w 703596"/>
                  <a:gd name="csY195" fmla="*/ 60011 h 88008"/>
                  <a:gd name="csX196" fmla="*/ 504661 w 703596"/>
                  <a:gd name="csY196" fmla="*/ 54932 h 88008"/>
                  <a:gd name="csX197" fmla="*/ 497810 w 703596"/>
                  <a:gd name="csY197" fmla="*/ 48907 h 88008"/>
                  <a:gd name="csX198" fmla="*/ 495565 w 703596"/>
                  <a:gd name="csY198" fmla="*/ 40519 h 88008"/>
                  <a:gd name="csX199" fmla="*/ 497455 w 703596"/>
                  <a:gd name="csY199" fmla="*/ 32723 h 88008"/>
                  <a:gd name="csX200" fmla="*/ 502653 w 703596"/>
                  <a:gd name="csY200" fmla="*/ 26816 h 88008"/>
                  <a:gd name="csX201" fmla="*/ 509387 w 703596"/>
                  <a:gd name="csY201" fmla="*/ 23745 h 88008"/>
                  <a:gd name="csX202" fmla="*/ 518601 w 703596"/>
                  <a:gd name="csY202" fmla="*/ 22445 h 88008"/>
                  <a:gd name="csX203" fmla="*/ 531595 w 703596"/>
                  <a:gd name="csY203" fmla="*/ 24572 h 88008"/>
                  <a:gd name="csX204" fmla="*/ 539747 w 703596"/>
                  <a:gd name="csY204" fmla="*/ 30360 h 88008"/>
                  <a:gd name="csX205" fmla="*/ 543527 w 703596"/>
                  <a:gd name="csY205" fmla="*/ 40047 h 88008"/>
                  <a:gd name="csX206" fmla="*/ 533131 w 703596"/>
                  <a:gd name="csY206" fmla="*/ 41464 h 88008"/>
                  <a:gd name="csX207" fmla="*/ 528997 w 703596"/>
                  <a:gd name="csY207" fmla="*/ 33904 h 88008"/>
                  <a:gd name="csX208" fmla="*/ 519428 w 703596"/>
                  <a:gd name="csY208" fmla="*/ 31187 h 88008"/>
                  <a:gd name="csX209" fmla="*/ 508914 w 703596"/>
                  <a:gd name="csY209" fmla="*/ 33668 h 88008"/>
                  <a:gd name="csX210" fmla="*/ 505843 w 703596"/>
                  <a:gd name="csY210" fmla="*/ 39220 h 88008"/>
                  <a:gd name="csX211" fmla="*/ 507142 w 703596"/>
                  <a:gd name="csY211" fmla="*/ 43000 h 88008"/>
                  <a:gd name="csX212" fmla="*/ 511159 w 703596"/>
                  <a:gd name="csY212" fmla="*/ 45835 h 88008"/>
                  <a:gd name="csX213" fmla="*/ 520609 w 703596"/>
                  <a:gd name="csY213" fmla="*/ 48552 h 88008"/>
                  <a:gd name="csX214" fmla="*/ 536321 w 703596"/>
                  <a:gd name="csY214" fmla="*/ 53514 h 88008"/>
                  <a:gd name="csX215" fmla="*/ 543291 w 703596"/>
                  <a:gd name="csY215" fmla="*/ 59066 h 88008"/>
                  <a:gd name="csX216" fmla="*/ 545890 w 703596"/>
                  <a:gd name="csY216" fmla="*/ 68162 h 88008"/>
                  <a:gd name="csX217" fmla="*/ 542700 w 703596"/>
                  <a:gd name="csY217" fmla="*/ 78204 h 88008"/>
                  <a:gd name="csX218" fmla="*/ 533722 w 703596"/>
                  <a:gd name="csY218" fmla="*/ 85410 h 88008"/>
                  <a:gd name="csX219" fmla="*/ 520609 w 703596"/>
                  <a:gd name="csY219" fmla="*/ 88009 h 88008"/>
                  <a:gd name="csX220" fmla="*/ 501944 w 703596"/>
                  <a:gd name="csY220" fmla="*/ 82929 h 88008"/>
                  <a:gd name="csX221" fmla="*/ 493793 w 703596"/>
                  <a:gd name="csY221" fmla="*/ 67808 h 88008"/>
                  <a:gd name="csX222" fmla="*/ 558530 w 703596"/>
                  <a:gd name="csY222" fmla="*/ 12168 h 88008"/>
                  <a:gd name="csX223" fmla="*/ 558530 w 703596"/>
                  <a:gd name="csY223" fmla="*/ 0 h 88008"/>
                  <a:gd name="csX224" fmla="*/ 569162 w 703596"/>
                  <a:gd name="csY224" fmla="*/ 0 h 88008"/>
                  <a:gd name="csX225" fmla="*/ 569162 w 703596"/>
                  <a:gd name="csY225" fmla="*/ 12168 h 88008"/>
                  <a:gd name="csX226" fmla="*/ 558530 w 703596"/>
                  <a:gd name="csY226" fmla="*/ 12168 h 88008"/>
                  <a:gd name="csX227" fmla="*/ 558530 w 703596"/>
                  <a:gd name="csY227" fmla="*/ 86591 h 88008"/>
                  <a:gd name="csX228" fmla="*/ 558530 w 703596"/>
                  <a:gd name="csY228" fmla="*/ 23863 h 88008"/>
                  <a:gd name="csX229" fmla="*/ 569162 w 703596"/>
                  <a:gd name="csY229" fmla="*/ 23863 h 88008"/>
                  <a:gd name="csX230" fmla="*/ 569162 w 703596"/>
                  <a:gd name="csY230" fmla="*/ 86591 h 88008"/>
                  <a:gd name="csX231" fmla="*/ 558530 w 703596"/>
                  <a:gd name="csY231" fmla="*/ 86591 h 88008"/>
                  <a:gd name="csX232" fmla="*/ 581388 w 703596"/>
                  <a:gd name="csY232" fmla="*/ 55168 h 88008"/>
                  <a:gd name="csX233" fmla="*/ 591075 w 703596"/>
                  <a:gd name="csY233" fmla="*/ 29415 h 88008"/>
                  <a:gd name="csX234" fmla="*/ 610803 w 703596"/>
                  <a:gd name="csY234" fmla="*/ 22445 h 88008"/>
                  <a:gd name="csX235" fmla="*/ 631949 w 703596"/>
                  <a:gd name="csY235" fmla="*/ 30951 h 88008"/>
                  <a:gd name="csX236" fmla="*/ 640218 w 703596"/>
                  <a:gd name="csY236" fmla="*/ 54341 h 88008"/>
                  <a:gd name="csX237" fmla="*/ 636556 w 703596"/>
                  <a:gd name="csY237" fmla="*/ 73360 h 88008"/>
                  <a:gd name="csX238" fmla="*/ 625924 w 703596"/>
                  <a:gd name="csY238" fmla="*/ 84228 h 88008"/>
                  <a:gd name="csX239" fmla="*/ 610803 w 703596"/>
                  <a:gd name="csY239" fmla="*/ 88009 h 88008"/>
                  <a:gd name="csX240" fmla="*/ 589539 w 703596"/>
                  <a:gd name="csY240" fmla="*/ 79621 h 88008"/>
                  <a:gd name="csX241" fmla="*/ 581388 w 703596"/>
                  <a:gd name="csY241" fmla="*/ 55168 h 88008"/>
                  <a:gd name="csX242" fmla="*/ 592375 w 703596"/>
                  <a:gd name="csY242" fmla="*/ 55168 h 88008"/>
                  <a:gd name="csX243" fmla="*/ 597572 w 703596"/>
                  <a:gd name="csY243" fmla="*/ 73242 h 88008"/>
                  <a:gd name="csX244" fmla="*/ 610803 w 703596"/>
                  <a:gd name="csY244" fmla="*/ 79267 h 88008"/>
                  <a:gd name="csX245" fmla="*/ 623916 w 703596"/>
                  <a:gd name="csY245" fmla="*/ 73242 h 88008"/>
                  <a:gd name="csX246" fmla="*/ 629232 w 703596"/>
                  <a:gd name="csY246" fmla="*/ 54813 h 88008"/>
                  <a:gd name="csX247" fmla="*/ 623916 w 703596"/>
                  <a:gd name="csY247" fmla="*/ 37212 h 88008"/>
                  <a:gd name="csX248" fmla="*/ 610803 w 703596"/>
                  <a:gd name="csY248" fmla="*/ 31187 h 88008"/>
                  <a:gd name="csX249" fmla="*/ 597572 w 703596"/>
                  <a:gd name="csY249" fmla="*/ 37212 h 88008"/>
                  <a:gd name="csX250" fmla="*/ 592375 w 703596"/>
                  <a:gd name="csY250" fmla="*/ 55168 h 88008"/>
                  <a:gd name="csX251" fmla="*/ 652681 w 703596"/>
                  <a:gd name="csY251" fmla="*/ 86591 h 88008"/>
                  <a:gd name="csX252" fmla="*/ 652681 w 703596"/>
                  <a:gd name="csY252" fmla="*/ 23863 h 88008"/>
                  <a:gd name="csX253" fmla="*/ 662250 w 703596"/>
                  <a:gd name="csY253" fmla="*/ 23863 h 88008"/>
                  <a:gd name="csX254" fmla="*/ 662250 w 703596"/>
                  <a:gd name="csY254" fmla="*/ 32723 h 88008"/>
                  <a:gd name="csX255" fmla="*/ 682214 w 703596"/>
                  <a:gd name="csY255" fmla="*/ 22445 h 88008"/>
                  <a:gd name="csX256" fmla="*/ 692610 w 703596"/>
                  <a:gd name="csY256" fmla="*/ 24453 h 88008"/>
                  <a:gd name="csX257" fmla="*/ 699698 w 703596"/>
                  <a:gd name="csY257" fmla="*/ 29769 h 88008"/>
                  <a:gd name="csX258" fmla="*/ 703005 w 703596"/>
                  <a:gd name="csY258" fmla="*/ 37684 h 88008"/>
                  <a:gd name="csX259" fmla="*/ 703596 w 703596"/>
                  <a:gd name="csY259" fmla="*/ 47962 h 88008"/>
                  <a:gd name="csX260" fmla="*/ 703596 w 703596"/>
                  <a:gd name="csY260" fmla="*/ 86591 h 88008"/>
                  <a:gd name="csX261" fmla="*/ 692964 w 703596"/>
                  <a:gd name="csY261" fmla="*/ 86591 h 88008"/>
                  <a:gd name="csX262" fmla="*/ 692964 w 703596"/>
                  <a:gd name="csY262" fmla="*/ 48434 h 88008"/>
                  <a:gd name="csX263" fmla="*/ 691665 w 703596"/>
                  <a:gd name="csY263" fmla="*/ 38747 h 88008"/>
                  <a:gd name="csX264" fmla="*/ 687294 w 703596"/>
                  <a:gd name="csY264" fmla="*/ 33550 h 88008"/>
                  <a:gd name="csX265" fmla="*/ 679970 w 703596"/>
                  <a:gd name="csY265" fmla="*/ 31659 h 88008"/>
                  <a:gd name="csX266" fmla="*/ 668156 w 703596"/>
                  <a:gd name="csY266" fmla="*/ 36030 h 88008"/>
                  <a:gd name="csX267" fmla="*/ 663313 w 703596"/>
                  <a:gd name="csY267" fmla="*/ 52333 h 88008"/>
                  <a:gd name="csX268" fmla="*/ 663313 w 703596"/>
                  <a:gd name="csY268" fmla="*/ 86591 h 88008"/>
                  <a:gd name="csX269" fmla="*/ 652681 w 703596"/>
                  <a:gd name="csY269" fmla="*/ 86591 h 880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Lst>
                <a:rect l="l" t="t" r="r" b="b"/>
                <a:pathLst>
                  <a:path w="703596" h="88008">
                    <a:moveTo>
                      <a:pt x="28588" y="86591"/>
                    </a:moveTo>
                    <a:lnTo>
                      <a:pt x="28588" y="10159"/>
                    </a:lnTo>
                    <a:lnTo>
                      <a:pt x="0" y="10159"/>
                    </a:lnTo>
                    <a:lnTo>
                      <a:pt x="0" y="0"/>
                    </a:lnTo>
                    <a:lnTo>
                      <a:pt x="68635" y="0"/>
                    </a:lnTo>
                    <a:lnTo>
                      <a:pt x="68635" y="10159"/>
                    </a:lnTo>
                    <a:lnTo>
                      <a:pt x="40047" y="10159"/>
                    </a:lnTo>
                    <a:lnTo>
                      <a:pt x="40047" y="86591"/>
                    </a:lnTo>
                    <a:lnTo>
                      <a:pt x="28588" y="86591"/>
                    </a:lnTo>
                    <a:close/>
                    <a:moveTo>
                      <a:pt x="74482" y="86591"/>
                    </a:moveTo>
                    <a:lnTo>
                      <a:pt x="74482" y="23863"/>
                    </a:lnTo>
                    <a:lnTo>
                      <a:pt x="84051" y="23863"/>
                    </a:lnTo>
                    <a:lnTo>
                      <a:pt x="84051" y="33313"/>
                    </a:lnTo>
                    <a:cubicBezTo>
                      <a:pt x="86492" y="28903"/>
                      <a:pt x="88737" y="25989"/>
                      <a:pt x="90785" y="24572"/>
                    </a:cubicBezTo>
                    <a:cubicBezTo>
                      <a:pt x="92832" y="23154"/>
                      <a:pt x="95116" y="22445"/>
                      <a:pt x="97636" y="22445"/>
                    </a:cubicBezTo>
                    <a:cubicBezTo>
                      <a:pt x="101180" y="22445"/>
                      <a:pt x="104803" y="23587"/>
                      <a:pt x="108505" y="25871"/>
                    </a:cubicBezTo>
                    <a:lnTo>
                      <a:pt x="104842" y="35676"/>
                    </a:lnTo>
                    <a:cubicBezTo>
                      <a:pt x="102244" y="34180"/>
                      <a:pt x="99645" y="33431"/>
                      <a:pt x="97046" y="33431"/>
                    </a:cubicBezTo>
                    <a:cubicBezTo>
                      <a:pt x="94762" y="33431"/>
                      <a:pt x="92675" y="34140"/>
                      <a:pt x="90785" y="35558"/>
                    </a:cubicBezTo>
                    <a:cubicBezTo>
                      <a:pt x="88973" y="36897"/>
                      <a:pt x="87674" y="38826"/>
                      <a:pt x="86886" y="41346"/>
                    </a:cubicBezTo>
                    <a:cubicBezTo>
                      <a:pt x="85705" y="45127"/>
                      <a:pt x="85114" y="49261"/>
                      <a:pt x="85114" y="53750"/>
                    </a:cubicBezTo>
                    <a:lnTo>
                      <a:pt x="85114" y="86591"/>
                    </a:lnTo>
                    <a:lnTo>
                      <a:pt x="74482" y="86591"/>
                    </a:lnTo>
                    <a:close/>
                    <a:moveTo>
                      <a:pt x="155757" y="78794"/>
                    </a:moveTo>
                    <a:cubicBezTo>
                      <a:pt x="151820" y="82181"/>
                      <a:pt x="148039" y="84583"/>
                      <a:pt x="144417" y="86000"/>
                    </a:cubicBezTo>
                    <a:cubicBezTo>
                      <a:pt x="140794" y="87339"/>
                      <a:pt x="136896" y="88009"/>
                      <a:pt x="132722" y="88009"/>
                    </a:cubicBezTo>
                    <a:cubicBezTo>
                      <a:pt x="125791" y="88009"/>
                      <a:pt x="120475" y="86315"/>
                      <a:pt x="116774" y="82929"/>
                    </a:cubicBezTo>
                    <a:cubicBezTo>
                      <a:pt x="113072" y="79542"/>
                      <a:pt x="111222" y="75250"/>
                      <a:pt x="111222" y="70052"/>
                    </a:cubicBezTo>
                    <a:cubicBezTo>
                      <a:pt x="111222" y="66981"/>
                      <a:pt x="111930" y="64185"/>
                      <a:pt x="113348" y="61665"/>
                    </a:cubicBezTo>
                    <a:cubicBezTo>
                      <a:pt x="114766" y="59066"/>
                      <a:pt x="116577" y="57019"/>
                      <a:pt x="118782" y="55522"/>
                    </a:cubicBezTo>
                    <a:cubicBezTo>
                      <a:pt x="121066" y="53947"/>
                      <a:pt x="123625" y="52766"/>
                      <a:pt x="126461" y="51978"/>
                    </a:cubicBezTo>
                    <a:cubicBezTo>
                      <a:pt x="128587" y="51427"/>
                      <a:pt x="131737" y="50915"/>
                      <a:pt x="135911" y="50443"/>
                    </a:cubicBezTo>
                    <a:cubicBezTo>
                      <a:pt x="144495" y="49419"/>
                      <a:pt x="150835" y="48198"/>
                      <a:pt x="154931" y="46780"/>
                    </a:cubicBezTo>
                    <a:cubicBezTo>
                      <a:pt x="154931" y="45284"/>
                      <a:pt x="154931" y="44339"/>
                      <a:pt x="154931" y="43945"/>
                    </a:cubicBezTo>
                    <a:cubicBezTo>
                      <a:pt x="154931" y="39614"/>
                      <a:pt x="153946" y="36582"/>
                      <a:pt x="151977" y="34849"/>
                    </a:cubicBezTo>
                    <a:cubicBezTo>
                      <a:pt x="149221" y="32408"/>
                      <a:pt x="145165" y="31187"/>
                      <a:pt x="139810" y="31187"/>
                    </a:cubicBezTo>
                    <a:cubicBezTo>
                      <a:pt x="134848" y="31187"/>
                      <a:pt x="131146" y="32093"/>
                      <a:pt x="128705" y="33904"/>
                    </a:cubicBezTo>
                    <a:cubicBezTo>
                      <a:pt x="126343" y="35637"/>
                      <a:pt x="124610" y="38708"/>
                      <a:pt x="123507" y="43118"/>
                    </a:cubicBezTo>
                    <a:lnTo>
                      <a:pt x="113112" y="41701"/>
                    </a:lnTo>
                    <a:cubicBezTo>
                      <a:pt x="114057" y="37290"/>
                      <a:pt x="115592" y="33707"/>
                      <a:pt x="117719" y="30951"/>
                    </a:cubicBezTo>
                    <a:cubicBezTo>
                      <a:pt x="119924" y="28194"/>
                      <a:pt x="123074" y="26107"/>
                      <a:pt x="127169" y="24690"/>
                    </a:cubicBezTo>
                    <a:cubicBezTo>
                      <a:pt x="131265" y="23193"/>
                      <a:pt x="135990" y="22445"/>
                      <a:pt x="141345" y="22445"/>
                    </a:cubicBezTo>
                    <a:cubicBezTo>
                      <a:pt x="146701" y="22445"/>
                      <a:pt x="151032" y="23075"/>
                      <a:pt x="154340" y="24335"/>
                    </a:cubicBezTo>
                    <a:cubicBezTo>
                      <a:pt x="157726" y="25595"/>
                      <a:pt x="160207" y="27170"/>
                      <a:pt x="161782" y="29061"/>
                    </a:cubicBezTo>
                    <a:cubicBezTo>
                      <a:pt x="163357" y="30951"/>
                      <a:pt x="164460" y="33353"/>
                      <a:pt x="165090" y="36267"/>
                    </a:cubicBezTo>
                    <a:cubicBezTo>
                      <a:pt x="165484" y="38078"/>
                      <a:pt x="165681" y="41346"/>
                      <a:pt x="165681" y="46072"/>
                    </a:cubicBezTo>
                    <a:lnTo>
                      <a:pt x="165681" y="60247"/>
                    </a:lnTo>
                    <a:cubicBezTo>
                      <a:pt x="165681" y="70171"/>
                      <a:pt x="165877" y="76432"/>
                      <a:pt x="166271" y="79031"/>
                    </a:cubicBezTo>
                    <a:cubicBezTo>
                      <a:pt x="166744" y="81629"/>
                      <a:pt x="167649" y="84150"/>
                      <a:pt x="168988" y="86591"/>
                    </a:cubicBezTo>
                    <a:lnTo>
                      <a:pt x="157884" y="86591"/>
                    </a:lnTo>
                    <a:cubicBezTo>
                      <a:pt x="156781" y="84386"/>
                      <a:pt x="156072" y="81787"/>
                      <a:pt x="155757" y="78794"/>
                    </a:cubicBezTo>
                    <a:close/>
                    <a:moveTo>
                      <a:pt x="154931" y="55050"/>
                    </a:moveTo>
                    <a:cubicBezTo>
                      <a:pt x="151072" y="56625"/>
                      <a:pt x="145283" y="57964"/>
                      <a:pt x="137565" y="59066"/>
                    </a:cubicBezTo>
                    <a:cubicBezTo>
                      <a:pt x="133155" y="59696"/>
                      <a:pt x="130044" y="60405"/>
                      <a:pt x="128233" y="61193"/>
                    </a:cubicBezTo>
                    <a:cubicBezTo>
                      <a:pt x="126421" y="61980"/>
                      <a:pt x="125004" y="63161"/>
                      <a:pt x="123980" y="64737"/>
                    </a:cubicBezTo>
                    <a:cubicBezTo>
                      <a:pt x="123035" y="66233"/>
                      <a:pt x="122562" y="67887"/>
                      <a:pt x="122562" y="69698"/>
                    </a:cubicBezTo>
                    <a:cubicBezTo>
                      <a:pt x="122562" y="72533"/>
                      <a:pt x="123625" y="74896"/>
                      <a:pt x="125752" y="76786"/>
                    </a:cubicBezTo>
                    <a:cubicBezTo>
                      <a:pt x="127957" y="78676"/>
                      <a:pt x="131107" y="79621"/>
                      <a:pt x="135202" y="79621"/>
                    </a:cubicBezTo>
                    <a:cubicBezTo>
                      <a:pt x="139298" y="79621"/>
                      <a:pt x="142921" y="78755"/>
                      <a:pt x="146071" y="77022"/>
                    </a:cubicBezTo>
                    <a:cubicBezTo>
                      <a:pt x="149300" y="75211"/>
                      <a:pt x="151662" y="72730"/>
                      <a:pt x="153159" y="69580"/>
                    </a:cubicBezTo>
                    <a:cubicBezTo>
                      <a:pt x="154340" y="67217"/>
                      <a:pt x="154931" y="63673"/>
                      <a:pt x="154931" y="58948"/>
                    </a:cubicBezTo>
                    <a:lnTo>
                      <a:pt x="154931" y="55050"/>
                    </a:lnTo>
                    <a:close/>
                    <a:moveTo>
                      <a:pt x="182160" y="86591"/>
                    </a:moveTo>
                    <a:lnTo>
                      <a:pt x="182160" y="23863"/>
                    </a:lnTo>
                    <a:lnTo>
                      <a:pt x="191729" y="23863"/>
                    </a:lnTo>
                    <a:lnTo>
                      <a:pt x="191729" y="32723"/>
                    </a:lnTo>
                    <a:cubicBezTo>
                      <a:pt x="196296" y="25871"/>
                      <a:pt x="202951" y="22445"/>
                      <a:pt x="211693" y="22445"/>
                    </a:cubicBezTo>
                    <a:cubicBezTo>
                      <a:pt x="215473" y="22445"/>
                      <a:pt x="218939" y="23115"/>
                      <a:pt x="222089" y="24453"/>
                    </a:cubicBezTo>
                    <a:cubicBezTo>
                      <a:pt x="225239" y="25792"/>
                      <a:pt x="227602" y="27564"/>
                      <a:pt x="229177" y="29769"/>
                    </a:cubicBezTo>
                    <a:cubicBezTo>
                      <a:pt x="230752" y="31975"/>
                      <a:pt x="231854" y="34613"/>
                      <a:pt x="232484" y="37684"/>
                    </a:cubicBezTo>
                    <a:cubicBezTo>
                      <a:pt x="232878" y="39653"/>
                      <a:pt x="233075" y="43079"/>
                      <a:pt x="233075" y="47962"/>
                    </a:cubicBezTo>
                    <a:lnTo>
                      <a:pt x="233075" y="86591"/>
                    </a:lnTo>
                    <a:lnTo>
                      <a:pt x="222443" y="86591"/>
                    </a:lnTo>
                    <a:lnTo>
                      <a:pt x="222443" y="48434"/>
                    </a:lnTo>
                    <a:cubicBezTo>
                      <a:pt x="222443" y="44103"/>
                      <a:pt x="222010" y="40874"/>
                      <a:pt x="221144" y="38747"/>
                    </a:cubicBezTo>
                    <a:cubicBezTo>
                      <a:pt x="220356" y="36542"/>
                      <a:pt x="218899" y="34810"/>
                      <a:pt x="216773" y="33550"/>
                    </a:cubicBezTo>
                    <a:cubicBezTo>
                      <a:pt x="214725" y="32289"/>
                      <a:pt x="212284" y="31659"/>
                      <a:pt x="209449" y="31659"/>
                    </a:cubicBezTo>
                    <a:cubicBezTo>
                      <a:pt x="204881" y="31659"/>
                      <a:pt x="200943" y="33116"/>
                      <a:pt x="197635" y="36030"/>
                    </a:cubicBezTo>
                    <a:cubicBezTo>
                      <a:pt x="194406" y="38866"/>
                      <a:pt x="192792" y="44300"/>
                      <a:pt x="192792" y="52333"/>
                    </a:cubicBezTo>
                    <a:lnTo>
                      <a:pt x="192792" y="86591"/>
                    </a:lnTo>
                    <a:lnTo>
                      <a:pt x="182160" y="86591"/>
                    </a:lnTo>
                    <a:close/>
                    <a:moveTo>
                      <a:pt x="245184" y="67808"/>
                    </a:moveTo>
                    <a:lnTo>
                      <a:pt x="255697" y="66154"/>
                    </a:lnTo>
                    <a:cubicBezTo>
                      <a:pt x="256249" y="70407"/>
                      <a:pt x="257863" y="73675"/>
                      <a:pt x="260541" y="75959"/>
                    </a:cubicBezTo>
                    <a:cubicBezTo>
                      <a:pt x="263297" y="78164"/>
                      <a:pt x="267078" y="79267"/>
                      <a:pt x="271882" y="79267"/>
                    </a:cubicBezTo>
                    <a:cubicBezTo>
                      <a:pt x="276764" y="79267"/>
                      <a:pt x="280387" y="78282"/>
                      <a:pt x="282750" y="76313"/>
                    </a:cubicBezTo>
                    <a:cubicBezTo>
                      <a:pt x="285112" y="74266"/>
                      <a:pt x="286294" y="71903"/>
                      <a:pt x="286294" y="69226"/>
                    </a:cubicBezTo>
                    <a:cubicBezTo>
                      <a:pt x="286294" y="66863"/>
                      <a:pt x="285270" y="64973"/>
                      <a:pt x="283222" y="63555"/>
                    </a:cubicBezTo>
                    <a:cubicBezTo>
                      <a:pt x="281726" y="62610"/>
                      <a:pt x="278103" y="61429"/>
                      <a:pt x="272354" y="60011"/>
                    </a:cubicBezTo>
                    <a:cubicBezTo>
                      <a:pt x="264557" y="58042"/>
                      <a:pt x="259123" y="56349"/>
                      <a:pt x="256052" y="54932"/>
                    </a:cubicBezTo>
                    <a:cubicBezTo>
                      <a:pt x="253059" y="53435"/>
                      <a:pt x="250775" y="51427"/>
                      <a:pt x="249200" y="48907"/>
                    </a:cubicBezTo>
                    <a:cubicBezTo>
                      <a:pt x="247704" y="46387"/>
                      <a:pt x="246956" y="43591"/>
                      <a:pt x="246956" y="40519"/>
                    </a:cubicBezTo>
                    <a:cubicBezTo>
                      <a:pt x="246956" y="37684"/>
                      <a:pt x="247586" y="35085"/>
                      <a:pt x="248846" y="32723"/>
                    </a:cubicBezTo>
                    <a:cubicBezTo>
                      <a:pt x="250106" y="30360"/>
                      <a:pt x="251839" y="28391"/>
                      <a:pt x="254044" y="26816"/>
                    </a:cubicBezTo>
                    <a:cubicBezTo>
                      <a:pt x="255697" y="25556"/>
                      <a:pt x="257942" y="24532"/>
                      <a:pt x="260777" y="23745"/>
                    </a:cubicBezTo>
                    <a:cubicBezTo>
                      <a:pt x="263691" y="22878"/>
                      <a:pt x="266762" y="22445"/>
                      <a:pt x="269991" y="22445"/>
                    </a:cubicBezTo>
                    <a:cubicBezTo>
                      <a:pt x="274953" y="22445"/>
                      <a:pt x="279284" y="23154"/>
                      <a:pt x="282986" y="24572"/>
                    </a:cubicBezTo>
                    <a:cubicBezTo>
                      <a:pt x="286688" y="25989"/>
                      <a:pt x="289405" y="27919"/>
                      <a:pt x="291137" y="30360"/>
                    </a:cubicBezTo>
                    <a:cubicBezTo>
                      <a:pt x="292949" y="32723"/>
                      <a:pt x="294209" y="35952"/>
                      <a:pt x="294917" y="40047"/>
                    </a:cubicBezTo>
                    <a:lnTo>
                      <a:pt x="284522" y="41464"/>
                    </a:lnTo>
                    <a:cubicBezTo>
                      <a:pt x="284049" y="38236"/>
                      <a:pt x="282671" y="35715"/>
                      <a:pt x="280387" y="33904"/>
                    </a:cubicBezTo>
                    <a:cubicBezTo>
                      <a:pt x="278103" y="32093"/>
                      <a:pt x="274914" y="31187"/>
                      <a:pt x="270818" y="31187"/>
                    </a:cubicBezTo>
                    <a:cubicBezTo>
                      <a:pt x="265935" y="31187"/>
                      <a:pt x="262431" y="32014"/>
                      <a:pt x="260305" y="33668"/>
                    </a:cubicBezTo>
                    <a:cubicBezTo>
                      <a:pt x="258257" y="35243"/>
                      <a:pt x="257233" y="37094"/>
                      <a:pt x="257233" y="39220"/>
                    </a:cubicBezTo>
                    <a:cubicBezTo>
                      <a:pt x="257233" y="40638"/>
                      <a:pt x="257666" y="41898"/>
                      <a:pt x="258533" y="43000"/>
                    </a:cubicBezTo>
                    <a:cubicBezTo>
                      <a:pt x="259399" y="44103"/>
                      <a:pt x="260738" y="45048"/>
                      <a:pt x="262549" y="45835"/>
                    </a:cubicBezTo>
                    <a:cubicBezTo>
                      <a:pt x="263652" y="46229"/>
                      <a:pt x="266802" y="47135"/>
                      <a:pt x="272000" y="48552"/>
                    </a:cubicBezTo>
                    <a:cubicBezTo>
                      <a:pt x="279481" y="50521"/>
                      <a:pt x="284719" y="52175"/>
                      <a:pt x="287711" y="53514"/>
                    </a:cubicBezTo>
                    <a:cubicBezTo>
                      <a:pt x="290704" y="54774"/>
                      <a:pt x="293027" y="56625"/>
                      <a:pt x="294681" y="59066"/>
                    </a:cubicBezTo>
                    <a:cubicBezTo>
                      <a:pt x="296414" y="61508"/>
                      <a:pt x="297280" y="64540"/>
                      <a:pt x="297280" y="68162"/>
                    </a:cubicBezTo>
                    <a:cubicBezTo>
                      <a:pt x="297280" y="71706"/>
                      <a:pt x="296217" y="75053"/>
                      <a:pt x="294090" y="78204"/>
                    </a:cubicBezTo>
                    <a:cubicBezTo>
                      <a:pt x="292043" y="81275"/>
                      <a:pt x="289050" y="83677"/>
                      <a:pt x="285112" y="85410"/>
                    </a:cubicBezTo>
                    <a:cubicBezTo>
                      <a:pt x="281253" y="87142"/>
                      <a:pt x="276883" y="88009"/>
                      <a:pt x="272000" y="88009"/>
                    </a:cubicBezTo>
                    <a:cubicBezTo>
                      <a:pt x="263809" y="88009"/>
                      <a:pt x="257588" y="86315"/>
                      <a:pt x="253335" y="82929"/>
                    </a:cubicBezTo>
                    <a:cubicBezTo>
                      <a:pt x="249082" y="79542"/>
                      <a:pt x="246365" y="74502"/>
                      <a:pt x="245184" y="67808"/>
                    </a:cubicBezTo>
                    <a:close/>
                    <a:moveTo>
                      <a:pt x="309920" y="86591"/>
                    </a:moveTo>
                    <a:lnTo>
                      <a:pt x="309920" y="23863"/>
                    </a:lnTo>
                    <a:lnTo>
                      <a:pt x="319371" y="23863"/>
                    </a:lnTo>
                    <a:lnTo>
                      <a:pt x="319371" y="32605"/>
                    </a:lnTo>
                    <a:cubicBezTo>
                      <a:pt x="321340" y="29533"/>
                      <a:pt x="323938" y="27092"/>
                      <a:pt x="327167" y="25280"/>
                    </a:cubicBezTo>
                    <a:cubicBezTo>
                      <a:pt x="330475" y="23390"/>
                      <a:pt x="334216" y="22445"/>
                      <a:pt x="338390" y="22445"/>
                    </a:cubicBezTo>
                    <a:cubicBezTo>
                      <a:pt x="343037" y="22445"/>
                      <a:pt x="346856" y="23430"/>
                      <a:pt x="349849" y="25398"/>
                    </a:cubicBezTo>
                    <a:cubicBezTo>
                      <a:pt x="352842" y="27289"/>
                      <a:pt x="354929" y="29966"/>
                      <a:pt x="356110" y="33431"/>
                    </a:cubicBezTo>
                    <a:cubicBezTo>
                      <a:pt x="361071" y="26107"/>
                      <a:pt x="367529" y="22445"/>
                      <a:pt x="375484" y="22445"/>
                    </a:cubicBezTo>
                    <a:cubicBezTo>
                      <a:pt x="381705" y="22445"/>
                      <a:pt x="386470" y="24178"/>
                      <a:pt x="389778" y="27643"/>
                    </a:cubicBezTo>
                    <a:cubicBezTo>
                      <a:pt x="393164" y="31029"/>
                      <a:pt x="394857" y="36306"/>
                      <a:pt x="394857" y="43473"/>
                    </a:cubicBezTo>
                    <a:lnTo>
                      <a:pt x="394857" y="86591"/>
                    </a:lnTo>
                    <a:lnTo>
                      <a:pt x="384344" y="86591"/>
                    </a:lnTo>
                    <a:lnTo>
                      <a:pt x="384344" y="47017"/>
                    </a:lnTo>
                    <a:cubicBezTo>
                      <a:pt x="384344" y="42764"/>
                      <a:pt x="383989" y="39732"/>
                      <a:pt x="383280" y="37920"/>
                    </a:cubicBezTo>
                    <a:cubicBezTo>
                      <a:pt x="382572" y="36030"/>
                      <a:pt x="381312" y="34534"/>
                      <a:pt x="379500" y="33431"/>
                    </a:cubicBezTo>
                    <a:cubicBezTo>
                      <a:pt x="377689" y="32250"/>
                      <a:pt x="375562" y="31659"/>
                      <a:pt x="373121" y="31659"/>
                    </a:cubicBezTo>
                    <a:cubicBezTo>
                      <a:pt x="368711" y="31659"/>
                      <a:pt x="365049" y="33116"/>
                      <a:pt x="362135" y="36030"/>
                    </a:cubicBezTo>
                    <a:cubicBezTo>
                      <a:pt x="359221" y="38944"/>
                      <a:pt x="357764" y="43630"/>
                      <a:pt x="357764" y="50088"/>
                    </a:cubicBezTo>
                    <a:lnTo>
                      <a:pt x="357764" y="86591"/>
                    </a:lnTo>
                    <a:lnTo>
                      <a:pt x="347132" y="86591"/>
                    </a:lnTo>
                    <a:lnTo>
                      <a:pt x="347132" y="45835"/>
                    </a:lnTo>
                    <a:cubicBezTo>
                      <a:pt x="347132" y="41110"/>
                      <a:pt x="346265" y="37566"/>
                      <a:pt x="344533" y="35203"/>
                    </a:cubicBezTo>
                    <a:cubicBezTo>
                      <a:pt x="342800" y="32841"/>
                      <a:pt x="339965" y="31659"/>
                      <a:pt x="336027" y="31659"/>
                    </a:cubicBezTo>
                    <a:cubicBezTo>
                      <a:pt x="333035" y="31659"/>
                      <a:pt x="330278" y="32447"/>
                      <a:pt x="327758" y="34022"/>
                    </a:cubicBezTo>
                    <a:cubicBezTo>
                      <a:pt x="325238" y="35597"/>
                      <a:pt x="323387" y="37920"/>
                      <a:pt x="322206" y="40992"/>
                    </a:cubicBezTo>
                    <a:cubicBezTo>
                      <a:pt x="321103" y="43985"/>
                      <a:pt x="320552" y="48316"/>
                      <a:pt x="320552" y="53986"/>
                    </a:cubicBezTo>
                    <a:lnTo>
                      <a:pt x="320552" y="86591"/>
                    </a:lnTo>
                    <a:lnTo>
                      <a:pt x="309920" y="86591"/>
                    </a:lnTo>
                    <a:close/>
                    <a:moveTo>
                      <a:pt x="410687" y="12168"/>
                    </a:moveTo>
                    <a:lnTo>
                      <a:pt x="410687" y="0"/>
                    </a:lnTo>
                    <a:lnTo>
                      <a:pt x="421319" y="0"/>
                    </a:lnTo>
                    <a:lnTo>
                      <a:pt x="421319" y="12168"/>
                    </a:lnTo>
                    <a:lnTo>
                      <a:pt x="410687" y="12168"/>
                    </a:lnTo>
                    <a:close/>
                    <a:moveTo>
                      <a:pt x="410687" y="86591"/>
                    </a:moveTo>
                    <a:lnTo>
                      <a:pt x="410687" y="23863"/>
                    </a:lnTo>
                    <a:lnTo>
                      <a:pt x="421319" y="23863"/>
                    </a:lnTo>
                    <a:lnTo>
                      <a:pt x="421319" y="86591"/>
                    </a:lnTo>
                    <a:lnTo>
                      <a:pt x="410687" y="86591"/>
                    </a:lnTo>
                    <a:close/>
                    <a:moveTo>
                      <a:pt x="433309" y="67808"/>
                    </a:moveTo>
                    <a:lnTo>
                      <a:pt x="443823" y="66154"/>
                    </a:lnTo>
                    <a:cubicBezTo>
                      <a:pt x="444374" y="70407"/>
                      <a:pt x="445989" y="73675"/>
                      <a:pt x="448667" y="75959"/>
                    </a:cubicBezTo>
                    <a:cubicBezTo>
                      <a:pt x="451423" y="78164"/>
                      <a:pt x="455203" y="79267"/>
                      <a:pt x="460007" y="79267"/>
                    </a:cubicBezTo>
                    <a:cubicBezTo>
                      <a:pt x="464890" y="79267"/>
                      <a:pt x="468513" y="78282"/>
                      <a:pt x="470875" y="76313"/>
                    </a:cubicBezTo>
                    <a:cubicBezTo>
                      <a:pt x="473238" y="74266"/>
                      <a:pt x="474419" y="71903"/>
                      <a:pt x="474419" y="69226"/>
                    </a:cubicBezTo>
                    <a:cubicBezTo>
                      <a:pt x="474419" y="66863"/>
                      <a:pt x="473396" y="64973"/>
                      <a:pt x="471348" y="63555"/>
                    </a:cubicBezTo>
                    <a:cubicBezTo>
                      <a:pt x="469852" y="62610"/>
                      <a:pt x="466229" y="61429"/>
                      <a:pt x="460480" y="60011"/>
                    </a:cubicBezTo>
                    <a:cubicBezTo>
                      <a:pt x="452683" y="58042"/>
                      <a:pt x="447249" y="56349"/>
                      <a:pt x="444178" y="54932"/>
                    </a:cubicBezTo>
                    <a:cubicBezTo>
                      <a:pt x="441185" y="53435"/>
                      <a:pt x="438901" y="51427"/>
                      <a:pt x="437326" y="48907"/>
                    </a:cubicBezTo>
                    <a:cubicBezTo>
                      <a:pt x="435830" y="46387"/>
                      <a:pt x="435081" y="43591"/>
                      <a:pt x="435081" y="40519"/>
                    </a:cubicBezTo>
                    <a:cubicBezTo>
                      <a:pt x="435081" y="37684"/>
                      <a:pt x="435711" y="35085"/>
                      <a:pt x="436971" y="32723"/>
                    </a:cubicBezTo>
                    <a:cubicBezTo>
                      <a:pt x="438231" y="30360"/>
                      <a:pt x="439964" y="28391"/>
                      <a:pt x="442169" y="26816"/>
                    </a:cubicBezTo>
                    <a:cubicBezTo>
                      <a:pt x="443823" y="25556"/>
                      <a:pt x="446068" y="24532"/>
                      <a:pt x="448903" y="23745"/>
                    </a:cubicBezTo>
                    <a:cubicBezTo>
                      <a:pt x="451817" y="22878"/>
                      <a:pt x="454888" y="22445"/>
                      <a:pt x="458117" y="22445"/>
                    </a:cubicBezTo>
                    <a:cubicBezTo>
                      <a:pt x="463079" y="22445"/>
                      <a:pt x="467410" y="23154"/>
                      <a:pt x="471112" y="24572"/>
                    </a:cubicBezTo>
                    <a:cubicBezTo>
                      <a:pt x="474813" y="25989"/>
                      <a:pt x="477530" y="27919"/>
                      <a:pt x="479263" y="30360"/>
                    </a:cubicBezTo>
                    <a:cubicBezTo>
                      <a:pt x="481074" y="32723"/>
                      <a:pt x="482334" y="35952"/>
                      <a:pt x="483043" y="40047"/>
                    </a:cubicBezTo>
                    <a:lnTo>
                      <a:pt x="472647" y="41464"/>
                    </a:lnTo>
                    <a:cubicBezTo>
                      <a:pt x="472175" y="38236"/>
                      <a:pt x="470797" y="35715"/>
                      <a:pt x="468513" y="33904"/>
                    </a:cubicBezTo>
                    <a:cubicBezTo>
                      <a:pt x="466229" y="32093"/>
                      <a:pt x="463039" y="31187"/>
                      <a:pt x="458944" y="31187"/>
                    </a:cubicBezTo>
                    <a:cubicBezTo>
                      <a:pt x="454061" y="31187"/>
                      <a:pt x="450557" y="32014"/>
                      <a:pt x="448430" y="33668"/>
                    </a:cubicBezTo>
                    <a:cubicBezTo>
                      <a:pt x="446383" y="35243"/>
                      <a:pt x="445359" y="37094"/>
                      <a:pt x="445359" y="39220"/>
                    </a:cubicBezTo>
                    <a:cubicBezTo>
                      <a:pt x="445359" y="40638"/>
                      <a:pt x="445792" y="41898"/>
                      <a:pt x="446658" y="43000"/>
                    </a:cubicBezTo>
                    <a:cubicBezTo>
                      <a:pt x="447525" y="44103"/>
                      <a:pt x="448863" y="45048"/>
                      <a:pt x="450675" y="45835"/>
                    </a:cubicBezTo>
                    <a:cubicBezTo>
                      <a:pt x="451777" y="46229"/>
                      <a:pt x="454928" y="47135"/>
                      <a:pt x="460125" y="48552"/>
                    </a:cubicBezTo>
                    <a:cubicBezTo>
                      <a:pt x="467607" y="50521"/>
                      <a:pt x="472844" y="52175"/>
                      <a:pt x="475837" y="53514"/>
                    </a:cubicBezTo>
                    <a:cubicBezTo>
                      <a:pt x="478830" y="54774"/>
                      <a:pt x="481153" y="56625"/>
                      <a:pt x="482807" y="59066"/>
                    </a:cubicBezTo>
                    <a:cubicBezTo>
                      <a:pt x="484539" y="61508"/>
                      <a:pt x="485406" y="64540"/>
                      <a:pt x="485406" y="68162"/>
                    </a:cubicBezTo>
                    <a:cubicBezTo>
                      <a:pt x="485406" y="71706"/>
                      <a:pt x="484343" y="75053"/>
                      <a:pt x="482216" y="78204"/>
                    </a:cubicBezTo>
                    <a:cubicBezTo>
                      <a:pt x="480168" y="81275"/>
                      <a:pt x="477176" y="83677"/>
                      <a:pt x="473238" y="85410"/>
                    </a:cubicBezTo>
                    <a:cubicBezTo>
                      <a:pt x="469379" y="87142"/>
                      <a:pt x="465008" y="88009"/>
                      <a:pt x="460125" y="88009"/>
                    </a:cubicBezTo>
                    <a:cubicBezTo>
                      <a:pt x="451935" y="88009"/>
                      <a:pt x="445713" y="86315"/>
                      <a:pt x="441461" y="82929"/>
                    </a:cubicBezTo>
                    <a:cubicBezTo>
                      <a:pt x="437208" y="79542"/>
                      <a:pt x="434491" y="74502"/>
                      <a:pt x="433309" y="67808"/>
                    </a:cubicBezTo>
                    <a:close/>
                    <a:moveTo>
                      <a:pt x="493793" y="67808"/>
                    </a:moveTo>
                    <a:lnTo>
                      <a:pt x="504307" y="66154"/>
                    </a:lnTo>
                    <a:cubicBezTo>
                      <a:pt x="504858" y="70407"/>
                      <a:pt x="506473" y="73675"/>
                      <a:pt x="509150" y="75959"/>
                    </a:cubicBezTo>
                    <a:cubicBezTo>
                      <a:pt x="511907" y="78164"/>
                      <a:pt x="515687" y="79267"/>
                      <a:pt x="520491" y="79267"/>
                    </a:cubicBezTo>
                    <a:cubicBezTo>
                      <a:pt x="525374" y="79267"/>
                      <a:pt x="528997" y="78282"/>
                      <a:pt x="531359" y="76313"/>
                    </a:cubicBezTo>
                    <a:cubicBezTo>
                      <a:pt x="533722" y="74266"/>
                      <a:pt x="534903" y="71903"/>
                      <a:pt x="534903" y="69226"/>
                    </a:cubicBezTo>
                    <a:cubicBezTo>
                      <a:pt x="534903" y="66863"/>
                      <a:pt x="533879" y="64973"/>
                      <a:pt x="531832" y="63555"/>
                    </a:cubicBezTo>
                    <a:cubicBezTo>
                      <a:pt x="530335" y="62610"/>
                      <a:pt x="526713" y="61429"/>
                      <a:pt x="520964" y="60011"/>
                    </a:cubicBezTo>
                    <a:cubicBezTo>
                      <a:pt x="513167" y="58042"/>
                      <a:pt x="507733" y="56349"/>
                      <a:pt x="504661" y="54932"/>
                    </a:cubicBezTo>
                    <a:cubicBezTo>
                      <a:pt x="501669" y="53435"/>
                      <a:pt x="499385" y="51427"/>
                      <a:pt x="497810" y="48907"/>
                    </a:cubicBezTo>
                    <a:cubicBezTo>
                      <a:pt x="496313" y="46387"/>
                      <a:pt x="495565" y="43591"/>
                      <a:pt x="495565" y="40519"/>
                    </a:cubicBezTo>
                    <a:cubicBezTo>
                      <a:pt x="495565" y="37684"/>
                      <a:pt x="496195" y="35085"/>
                      <a:pt x="497455" y="32723"/>
                    </a:cubicBezTo>
                    <a:cubicBezTo>
                      <a:pt x="498715" y="30360"/>
                      <a:pt x="500448" y="28391"/>
                      <a:pt x="502653" y="26816"/>
                    </a:cubicBezTo>
                    <a:cubicBezTo>
                      <a:pt x="504307" y="25556"/>
                      <a:pt x="506551" y="24532"/>
                      <a:pt x="509387" y="23745"/>
                    </a:cubicBezTo>
                    <a:cubicBezTo>
                      <a:pt x="512300" y="22878"/>
                      <a:pt x="515372" y="22445"/>
                      <a:pt x="518601" y="22445"/>
                    </a:cubicBezTo>
                    <a:cubicBezTo>
                      <a:pt x="523562" y="22445"/>
                      <a:pt x="527894" y="23154"/>
                      <a:pt x="531595" y="24572"/>
                    </a:cubicBezTo>
                    <a:cubicBezTo>
                      <a:pt x="535297" y="25989"/>
                      <a:pt x="538014" y="27919"/>
                      <a:pt x="539747" y="30360"/>
                    </a:cubicBezTo>
                    <a:cubicBezTo>
                      <a:pt x="541558" y="32723"/>
                      <a:pt x="542818" y="35952"/>
                      <a:pt x="543527" y="40047"/>
                    </a:cubicBezTo>
                    <a:lnTo>
                      <a:pt x="533131" y="41464"/>
                    </a:lnTo>
                    <a:cubicBezTo>
                      <a:pt x="532659" y="38236"/>
                      <a:pt x="531281" y="35715"/>
                      <a:pt x="528997" y="33904"/>
                    </a:cubicBezTo>
                    <a:cubicBezTo>
                      <a:pt x="526713" y="32093"/>
                      <a:pt x="523523" y="31187"/>
                      <a:pt x="519428" y="31187"/>
                    </a:cubicBezTo>
                    <a:cubicBezTo>
                      <a:pt x="514545" y="31187"/>
                      <a:pt x="511040" y="32014"/>
                      <a:pt x="508914" y="33668"/>
                    </a:cubicBezTo>
                    <a:cubicBezTo>
                      <a:pt x="506866" y="35243"/>
                      <a:pt x="505843" y="37094"/>
                      <a:pt x="505843" y="39220"/>
                    </a:cubicBezTo>
                    <a:cubicBezTo>
                      <a:pt x="505843" y="40638"/>
                      <a:pt x="506276" y="41898"/>
                      <a:pt x="507142" y="43000"/>
                    </a:cubicBezTo>
                    <a:cubicBezTo>
                      <a:pt x="508008" y="44103"/>
                      <a:pt x="509347" y="45048"/>
                      <a:pt x="511159" y="45835"/>
                    </a:cubicBezTo>
                    <a:cubicBezTo>
                      <a:pt x="512261" y="46229"/>
                      <a:pt x="515411" y="47135"/>
                      <a:pt x="520609" y="48552"/>
                    </a:cubicBezTo>
                    <a:cubicBezTo>
                      <a:pt x="528091" y="50521"/>
                      <a:pt x="533328" y="52175"/>
                      <a:pt x="536321" y="53514"/>
                    </a:cubicBezTo>
                    <a:cubicBezTo>
                      <a:pt x="539314" y="54774"/>
                      <a:pt x="541637" y="56625"/>
                      <a:pt x="543291" y="59066"/>
                    </a:cubicBezTo>
                    <a:cubicBezTo>
                      <a:pt x="545023" y="61508"/>
                      <a:pt x="545890" y="64540"/>
                      <a:pt x="545890" y="68162"/>
                    </a:cubicBezTo>
                    <a:cubicBezTo>
                      <a:pt x="545890" y="71706"/>
                      <a:pt x="544826" y="75053"/>
                      <a:pt x="542700" y="78204"/>
                    </a:cubicBezTo>
                    <a:cubicBezTo>
                      <a:pt x="540652" y="81275"/>
                      <a:pt x="537660" y="83677"/>
                      <a:pt x="533722" y="85410"/>
                    </a:cubicBezTo>
                    <a:cubicBezTo>
                      <a:pt x="529863" y="87142"/>
                      <a:pt x="525492" y="88009"/>
                      <a:pt x="520609" y="88009"/>
                    </a:cubicBezTo>
                    <a:cubicBezTo>
                      <a:pt x="512419" y="88009"/>
                      <a:pt x="506197" y="86315"/>
                      <a:pt x="501944" y="82929"/>
                    </a:cubicBezTo>
                    <a:cubicBezTo>
                      <a:pt x="497691" y="79542"/>
                      <a:pt x="494974" y="74502"/>
                      <a:pt x="493793" y="67808"/>
                    </a:cubicBezTo>
                    <a:close/>
                    <a:moveTo>
                      <a:pt x="558530" y="12168"/>
                    </a:moveTo>
                    <a:lnTo>
                      <a:pt x="558530" y="0"/>
                    </a:lnTo>
                    <a:lnTo>
                      <a:pt x="569162" y="0"/>
                    </a:lnTo>
                    <a:lnTo>
                      <a:pt x="569162" y="12168"/>
                    </a:lnTo>
                    <a:lnTo>
                      <a:pt x="558530" y="12168"/>
                    </a:lnTo>
                    <a:close/>
                    <a:moveTo>
                      <a:pt x="558530" y="86591"/>
                    </a:moveTo>
                    <a:lnTo>
                      <a:pt x="558530" y="23863"/>
                    </a:lnTo>
                    <a:lnTo>
                      <a:pt x="569162" y="23863"/>
                    </a:lnTo>
                    <a:lnTo>
                      <a:pt x="569162" y="86591"/>
                    </a:lnTo>
                    <a:lnTo>
                      <a:pt x="558530" y="86591"/>
                    </a:lnTo>
                    <a:close/>
                    <a:moveTo>
                      <a:pt x="581388" y="55168"/>
                    </a:moveTo>
                    <a:cubicBezTo>
                      <a:pt x="581388" y="43591"/>
                      <a:pt x="584617" y="35007"/>
                      <a:pt x="591075" y="29415"/>
                    </a:cubicBezTo>
                    <a:cubicBezTo>
                      <a:pt x="596509" y="24768"/>
                      <a:pt x="603085" y="22445"/>
                      <a:pt x="610803" y="22445"/>
                    </a:cubicBezTo>
                    <a:cubicBezTo>
                      <a:pt x="619466" y="22445"/>
                      <a:pt x="626515" y="25280"/>
                      <a:pt x="631949" y="30951"/>
                    </a:cubicBezTo>
                    <a:cubicBezTo>
                      <a:pt x="637462" y="36542"/>
                      <a:pt x="640218" y="44339"/>
                      <a:pt x="640218" y="54341"/>
                    </a:cubicBezTo>
                    <a:cubicBezTo>
                      <a:pt x="640218" y="62374"/>
                      <a:pt x="638997" y="68714"/>
                      <a:pt x="636556" y="73360"/>
                    </a:cubicBezTo>
                    <a:cubicBezTo>
                      <a:pt x="634115" y="78007"/>
                      <a:pt x="630571" y="81629"/>
                      <a:pt x="625924" y="84228"/>
                    </a:cubicBezTo>
                    <a:cubicBezTo>
                      <a:pt x="621356" y="86748"/>
                      <a:pt x="616316" y="88009"/>
                      <a:pt x="610803" y="88009"/>
                    </a:cubicBezTo>
                    <a:cubicBezTo>
                      <a:pt x="602061" y="88009"/>
                      <a:pt x="594973" y="85213"/>
                      <a:pt x="589539" y="79621"/>
                    </a:cubicBezTo>
                    <a:cubicBezTo>
                      <a:pt x="584105" y="73951"/>
                      <a:pt x="581388" y="65800"/>
                      <a:pt x="581388" y="55168"/>
                    </a:cubicBezTo>
                    <a:close/>
                    <a:moveTo>
                      <a:pt x="592375" y="55168"/>
                    </a:moveTo>
                    <a:cubicBezTo>
                      <a:pt x="592375" y="63201"/>
                      <a:pt x="594107" y="69226"/>
                      <a:pt x="597572" y="73242"/>
                    </a:cubicBezTo>
                    <a:cubicBezTo>
                      <a:pt x="601116" y="77259"/>
                      <a:pt x="605527" y="79267"/>
                      <a:pt x="610803" y="79267"/>
                    </a:cubicBezTo>
                    <a:cubicBezTo>
                      <a:pt x="616080" y="79267"/>
                      <a:pt x="620451" y="77259"/>
                      <a:pt x="623916" y="73242"/>
                    </a:cubicBezTo>
                    <a:cubicBezTo>
                      <a:pt x="627460" y="69226"/>
                      <a:pt x="629232" y="63083"/>
                      <a:pt x="629232" y="54813"/>
                    </a:cubicBezTo>
                    <a:cubicBezTo>
                      <a:pt x="629232" y="47095"/>
                      <a:pt x="627460" y="41228"/>
                      <a:pt x="623916" y="37212"/>
                    </a:cubicBezTo>
                    <a:cubicBezTo>
                      <a:pt x="620451" y="33195"/>
                      <a:pt x="616080" y="31187"/>
                      <a:pt x="610803" y="31187"/>
                    </a:cubicBezTo>
                    <a:cubicBezTo>
                      <a:pt x="605527" y="31187"/>
                      <a:pt x="601116" y="33195"/>
                      <a:pt x="597572" y="37212"/>
                    </a:cubicBezTo>
                    <a:cubicBezTo>
                      <a:pt x="594107" y="41149"/>
                      <a:pt x="592375" y="47135"/>
                      <a:pt x="592375" y="55168"/>
                    </a:cubicBezTo>
                    <a:close/>
                    <a:moveTo>
                      <a:pt x="652681" y="86591"/>
                    </a:moveTo>
                    <a:lnTo>
                      <a:pt x="652681" y="23863"/>
                    </a:lnTo>
                    <a:lnTo>
                      <a:pt x="662250" y="23863"/>
                    </a:lnTo>
                    <a:lnTo>
                      <a:pt x="662250" y="32723"/>
                    </a:lnTo>
                    <a:cubicBezTo>
                      <a:pt x="666818" y="25871"/>
                      <a:pt x="673472" y="22445"/>
                      <a:pt x="682214" y="22445"/>
                    </a:cubicBezTo>
                    <a:cubicBezTo>
                      <a:pt x="685994" y="22445"/>
                      <a:pt x="689460" y="23115"/>
                      <a:pt x="692610" y="24453"/>
                    </a:cubicBezTo>
                    <a:cubicBezTo>
                      <a:pt x="695760" y="25792"/>
                      <a:pt x="698123" y="27564"/>
                      <a:pt x="699698" y="29769"/>
                    </a:cubicBezTo>
                    <a:cubicBezTo>
                      <a:pt x="701273" y="31975"/>
                      <a:pt x="702375" y="34613"/>
                      <a:pt x="703005" y="37684"/>
                    </a:cubicBezTo>
                    <a:cubicBezTo>
                      <a:pt x="703399" y="39653"/>
                      <a:pt x="703596" y="43079"/>
                      <a:pt x="703596" y="47962"/>
                    </a:cubicBezTo>
                    <a:lnTo>
                      <a:pt x="703596" y="86591"/>
                    </a:lnTo>
                    <a:lnTo>
                      <a:pt x="692964" y="86591"/>
                    </a:lnTo>
                    <a:lnTo>
                      <a:pt x="692964" y="48434"/>
                    </a:lnTo>
                    <a:cubicBezTo>
                      <a:pt x="692964" y="44103"/>
                      <a:pt x="692531" y="40874"/>
                      <a:pt x="691665" y="38747"/>
                    </a:cubicBezTo>
                    <a:cubicBezTo>
                      <a:pt x="690877" y="36542"/>
                      <a:pt x="689420" y="34810"/>
                      <a:pt x="687294" y="33550"/>
                    </a:cubicBezTo>
                    <a:cubicBezTo>
                      <a:pt x="685246" y="32289"/>
                      <a:pt x="682805" y="31659"/>
                      <a:pt x="679970" y="31659"/>
                    </a:cubicBezTo>
                    <a:cubicBezTo>
                      <a:pt x="675402" y="31659"/>
                      <a:pt x="671464" y="33116"/>
                      <a:pt x="668156" y="36030"/>
                    </a:cubicBezTo>
                    <a:cubicBezTo>
                      <a:pt x="664927" y="38866"/>
                      <a:pt x="663313" y="44300"/>
                      <a:pt x="663313" y="52333"/>
                    </a:cubicBezTo>
                    <a:lnTo>
                      <a:pt x="663313" y="86591"/>
                    </a:lnTo>
                    <a:lnTo>
                      <a:pt x="652681" y="86591"/>
                    </a:lnTo>
                    <a:close/>
                  </a:path>
                </a:pathLst>
              </a:custGeom>
              <a:solidFill>
                <a:srgbClr val="000000"/>
              </a:solidFill>
              <a:ln w="7560" cap="sq">
                <a:noFill/>
                <a:prstDash val="solid"/>
                <a:miter/>
              </a:ln>
            </p:spPr>
            <p:txBody>
              <a:bodyPr/>
              <a:lstStyle/>
              <a:p>
                <a:endParaRPr lang="en-US" noProof="0"/>
              </a:p>
            </p:txBody>
          </p:sp>
        </p:grpSp>
        <p:grpSp>
          <p:nvGrpSpPr>
            <p:cNvPr id="219" name="Group 218">
              <a:extLst>
                <a:ext uri="{FF2B5EF4-FFF2-40B4-BE49-F238E27FC236}">
                  <a16:creationId xmlns:a16="http://schemas.microsoft.com/office/drawing/2014/main" id="{D821F5AA-5AFF-0434-73D9-B8B1217B36D8}"/>
                </a:ext>
              </a:extLst>
            </p:cNvPr>
            <p:cNvGrpSpPr/>
            <p:nvPr/>
          </p:nvGrpSpPr>
          <p:grpSpPr>
            <a:xfrm>
              <a:off x="7364043" y="5721896"/>
              <a:ext cx="1128028" cy="97100"/>
              <a:chOff x="7601711" y="2287451"/>
              <a:chExt cx="1128028" cy="97100"/>
            </a:xfrm>
          </p:grpSpPr>
          <p:grpSp>
            <p:nvGrpSpPr>
              <p:cNvPr id="226" name="Group 225">
                <a:extLst>
                  <a:ext uri="{FF2B5EF4-FFF2-40B4-BE49-F238E27FC236}">
                    <a16:creationId xmlns:a16="http://schemas.microsoft.com/office/drawing/2014/main" id="{B09DBF7B-593E-A053-9DCE-FE7E88299E07}"/>
                  </a:ext>
                </a:extLst>
              </p:cNvPr>
              <p:cNvGrpSpPr/>
              <p:nvPr/>
            </p:nvGrpSpPr>
            <p:grpSpPr>
              <a:xfrm>
                <a:off x="7601711" y="2287451"/>
                <a:ext cx="380775" cy="97100"/>
                <a:chOff x="7601711" y="2284300"/>
                <a:chExt cx="380775" cy="97100"/>
              </a:xfrm>
            </p:grpSpPr>
            <p:grpSp>
              <p:nvGrpSpPr>
                <p:cNvPr id="228" name="Graphic 266">
                  <a:extLst>
                    <a:ext uri="{FF2B5EF4-FFF2-40B4-BE49-F238E27FC236}">
                      <a16:creationId xmlns:a16="http://schemas.microsoft.com/office/drawing/2014/main" id="{DA07B88D-E77A-458D-E1B4-F5C71009F827}"/>
                    </a:ext>
                  </a:extLst>
                </p:cNvPr>
                <p:cNvGrpSpPr/>
                <p:nvPr/>
              </p:nvGrpSpPr>
              <p:grpSpPr>
                <a:xfrm>
                  <a:off x="7601711" y="2296225"/>
                  <a:ext cx="92012" cy="85175"/>
                  <a:chOff x="4502045" y="1536489"/>
                  <a:chExt cx="108010" cy="108009"/>
                </a:xfrm>
                <a:noFill/>
              </p:grpSpPr>
              <p:sp>
                <p:nvSpPr>
                  <p:cNvPr id="240" name="Freeform: Shape 9919">
                    <a:extLst>
                      <a:ext uri="{FF2B5EF4-FFF2-40B4-BE49-F238E27FC236}">
                        <a16:creationId xmlns:a16="http://schemas.microsoft.com/office/drawing/2014/main" id="{DBE81AF5-CCCA-EBB6-838F-7DD158988D1D}"/>
                      </a:ext>
                    </a:extLst>
                  </p:cNvPr>
                  <p:cNvSpPr/>
                  <p:nvPr/>
                </p:nvSpPr>
                <p:spPr>
                  <a:xfrm>
                    <a:off x="4502045" y="1536489"/>
                    <a:ext cx="108009" cy="108009"/>
                  </a:xfrm>
                  <a:custGeom>
                    <a:avLst/>
                    <a:gdLst>
                      <a:gd name="csX0" fmla="*/ 0 w 108009"/>
                      <a:gd name="csY0" fmla="*/ 2 h 108009"/>
                      <a:gd name="csX1" fmla="*/ 108010 w 108009"/>
                      <a:gd name="csY1" fmla="*/ 2 h 108009"/>
                      <a:gd name="csX2" fmla="*/ 108010 w 108009"/>
                      <a:gd name="csY2" fmla="*/ 108012 h 108009"/>
                      <a:gd name="csX3" fmla="*/ 0 w 108009"/>
                      <a:gd name="csY3" fmla="*/ 108012 h 108009"/>
                    </a:gdLst>
                    <a:ahLst/>
                    <a:cxnLst>
                      <a:cxn ang="0">
                        <a:pos x="csX0" y="csY0"/>
                      </a:cxn>
                      <a:cxn ang="0">
                        <a:pos x="csX1" y="csY1"/>
                      </a:cxn>
                      <a:cxn ang="0">
                        <a:pos x="csX2" y="csY2"/>
                      </a:cxn>
                      <a:cxn ang="0">
                        <a:pos x="csX3" y="csY3"/>
                      </a:cxn>
                    </a:cxnLst>
                    <a:rect l="l" t="t" r="r" b="b"/>
                    <a:pathLst>
                      <a:path w="108009" h="108009">
                        <a:moveTo>
                          <a:pt x="0" y="2"/>
                        </a:moveTo>
                        <a:lnTo>
                          <a:pt x="108010" y="2"/>
                        </a:lnTo>
                        <a:lnTo>
                          <a:pt x="108010" y="108012"/>
                        </a:lnTo>
                        <a:lnTo>
                          <a:pt x="0" y="108012"/>
                        </a:lnTo>
                        <a:close/>
                      </a:path>
                    </a:pathLst>
                  </a:custGeom>
                  <a:solidFill>
                    <a:srgbClr val="000000">
                      <a:alpha val="0"/>
                    </a:srgbClr>
                  </a:solidFill>
                  <a:ln w="7560" cap="sq">
                    <a:noFill/>
                    <a:prstDash val="solid"/>
                    <a:miter/>
                  </a:ln>
                </p:spPr>
                <p:txBody>
                  <a:bodyPr/>
                  <a:lstStyle/>
                  <a:p>
                    <a:endParaRPr lang="en-US" noProof="0"/>
                  </a:p>
                </p:txBody>
              </p:sp>
              <p:pic>
                <p:nvPicPr>
                  <p:cNvPr id="241" name="Picture 240">
                    <a:extLst>
                      <a:ext uri="{FF2B5EF4-FFF2-40B4-BE49-F238E27FC236}">
                        <a16:creationId xmlns:a16="http://schemas.microsoft.com/office/drawing/2014/main" id="{C58ADFCE-F543-2959-0C2D-1CC23F6541A1}"/>
                      </a:ext>
                    </a:extLst>
                  </p:cNvPr>
                  <p:cNvPicPr>
                    <a:picLocks noChangeAspect="1"/>
                  </p:cNvPicPr>
                  <p:nvPr/>
                </p:nvPicPr>
                <p:blipFill>
                  <a:blip r:embed="rId6"/>
                  <a:stretch>
                    <a:fillRect/>
                  </a:stretch>
                </p:blipFill>
                <p:spPr>
                  <a:xfrm>
                    <a:off x="4502045" y="1536489"/>
                    <a:ext cx="108009" cy="108009"/>
                  </a:xfrm>
                  <a:custGeom>
                    <a:avLst/>
                    <a:gdLst>
                      <a:gd name="csX0" fmla="*/ 347 w 108009"/>
                      <a:gd name="csY0" fmla="*/ -117 h 108009"/>
                      <a:gd name="csX1" fmla="*/ 108357 w 108009"/>
                      <a:gd name="csY1" fmla="*/ -117 h 108009"/>
                      <a:gd name="csX2" fmla="*/ 108357 w 108009"/>
                      <a:gd name="csY2" fmla="*/ 107893 h 108009"/>
                      <a:gd name="csX3" fmla="*/ 347 w 108009"/>
                      <a:gd name="csY3" fmla="*/ 107893 h 108009"/>
                    </a:gdLst>
                    <a:ahLst/>
                    <a:cxnLst>
                      <a:cxn ang="0">
                        <a:pos x="csX0" y="csY0"/>
                      </a:cxn>
                      <a:cxn ang="0">
                        <a:pos x="csX1" y="csY1"/>
                      </a:cxn>
                      <a:cxn ang="0">
                        <a:pos x="csX2" y="csY2"/>
                      </a:cxn>
                      <a:cxn ang="0">
                        <a:pos x="csX3" y="csY3"/>
                      </a:cxn>
                    </a:cxnLst>
                    <a:rect l="l" t="t" r="r" b="b"/>
                    <a:pathLst>
                      <a:path w="108009" h="108009">
                        <a:moveTo>
                          <a:pt x="347" y="-117"/>
                        </a:moveTo>
                        <a:lnTo>
                          <a:pt x="108357" y="-117"/>
                        </a:lnTo>
                        <a:lnTo>
                          <a:pt x="108357" y="107893"/>
                        </a:lnTo>
                        <a:lnTo>
                          <a:pt x="347" y="107893"/>
                        </a:lnTo>
                        <a:close/>
                      </a:path>
                    </a:pathLst>
                  </a:custGeom>
                </p:spPr>
              </p:pic>
            </p:grpSp>
            <p:grpSp>
              <p:nvGrpSpPr>
                <p:cNvPr id="229" name="Graphic 266">
                  <a:extLst>
                    <a:ext uri="{FF2B5EF4-FFF2-40B4-BE49-F238E27FC236}">
                      <a16:creationId xmlns:a16="http://schemas.microsoft.com/office/drawing/2014/main" id="{62C27849-AF53-17D5-3B30-7C3CEAB3BA9E}"/>
                    </a:ext>
                  </a:extLst>
                </p:cNvPr>
                <p:cNvGrpSpPr/>
                <p:nvPr/>
              </p:nvGrpSpPr>
              <p:grpSpPr>
                <a:xfrm>
                  <a:off x="7601711" y="2284300"/>
                  <a:ext cx="92012" cy="85175"/>
                  <a:chOff x="4502045" y="1521368"/>
                  <a:chExt cx="108010" cy="108009"/>
                </a:xfrm>
                <a:solidFill>
                  <a:srgbClr val="000000">
                    <a:alpha val="0"/>
                  </a:srgbClr>
                </a:solidFill>
              </p:grpSpPr>
              <p:sp>
                <p:nvSpPr>
                  <p:cNvPr id="238" name="Freeform: Shape 9917">
                    <a:extLst>
                      <a:ext uri="{FF2B5EF4-FFF2-40B4-BE49-F238E27FC236}">
                        <a16:creationId xmlns:a16="http://schemas.microsoft.com/office/drawing/2014/main" id="{4A92555C-D038-FFDD-BFCC-AA9B57B2A5DD}"/>
                      </a:ext>
                    </a:extLst>
                  </p:cNvPr>
                  <p:cNvSpPr/>
                  <p:nvPr/>
                </p:nvSpPr>
                <p:spPr>
                  <a:xfrm>
                    <a:off x="4502045" y="1521368"/>
                    <a:ext cx="108009" cy="108009"/>
                  </a:xfrm>
                  <a:custGeom>
                    <a:avLst/>
                    <a:gdLst>
                      <a:gd name="csX0" fmla="*/ 0 w 108009"/>
                      <a:gd name="csY0" fmla="*/ 0 h 108009"/>
                      <a:gd name="csX1" fmla="*/ 108010 w 108009"/>
                      <a:gd name="csY1" fmla="*/ 0 h 108009"/>
                      <a:gd name="csX2" fmla="*/ 108010 w 108009"/>
                      <a:gd name="csY2" fmla="*/ 108010 h 108009"/>
                      <a:gd name="csX3" fmla="*/ 0 w 108009"/>
                      <a:gd name="csY3" fmla="*/ 108010 h 108009"/>
                    </a:gdLst>
                    <a:ahLst/>
                    <a:cxnLst>
                      <a:cxn ang="0">
                        <a:pos x="csX0" y="csY0"/>
                      </a:cxn>
                      <a:cxn ang="0">
                        <a:pos x="csX1" y="csY1"/>
                      </a:cxn>
                      <a:cxn ang="0">
                        <a:pos x="csX2" y="csY2"/>
                      </a:cxn>
                      <a:cxn ang="0">
                        <a:pos x="csX3" y="csY3"/>
                      </a:cxn>
                    </a:cxnLst>
                    <a:rect l="l" t="t" r="r" b="b"/>
                    <a:pathLst>
                      <a:path w="108009" h="108009">
                        <a:moveTo>
                          <a:pt x="0" y="0"/>
                        </a:moveTo>
                        <a:lnTo>
                          <a:pt x="108010" y="0"/>
                        </a:lnTo>
                        <a:lnTo>
                          <a:pt x="108010" y="108010"/>
                        </a:lnTo>
                        <a:lnTo>
                          <a:pt x="0" y="108010"/>
                        </a:lnTo>
                        <a:close/>
                      </a:path>
                    </a:pathLst>
                  </a:custGeom>
                  <a:solidFill>
                    <a:srgbClr val="000000">
                      <a:alpha val="0"/>
                    </a:srgbClr>
                  </a:solidFill>
                  <a:ln w="7560" cap="sq">
                    <a:noFill/>
                    <a:prstDash val="solid"/>
                    <a:miter/>
                  </a:ln>
                </p:spPr>
                <p:txBody>
                  <a:bodyPr/>
                  <a:lstStyle/>
                  <a:p>
                    <a:endParaRPr lang="en-US" noProof="0"/>
                  </a:p>
                </p:txBody>
              </p:sp>
              <p:pic>
                <p:nvPicPr>
                  <p:cNvPr id="239" name="Picture 238">
                    <a:extLst>
                      <a:ext uri="{FF2B5EF4-FFF2-40B4-BE49-F238E27FC236}">
                        <a16:creationId xmlns:a16="http://schemas.microsoft.com/office/drawing/2014/main" id="{D80A3D8D-7CF8-5059-700F-8EF68DED9602}"/>
                      </a:ext>
                    </a:extLst>
                  </p:cNvPr>
                  <p:cNvPicPr>
                    <a:picLocks noChangeAspect="1"/>
                  </p:cNvPicPr>
                  <p:nvPr/>
                </p:nvPicPr>
                <p:blipFill>
                  <a:blip r:embed="rId6"/>
                  <a:stretch>
                    <a:fillRect/>
                  </a:stretch>
                </p:blipFill>
                <p:spPr>
                  <a:xfrm>
                    <a:off x="4502045" y="1521368"/>
                    <a:ext cx="108009" cy="108009"/>
                  </a:xfrm>
                  <a:custGeom>
                    <a:avLst/>
                    <a:gdLst>
                      <a:gd name="csX0" fmla="*/ 347 w 108009"/>
                      <a:gd name="csY0" fmla="*/ -119 h 108009"/>
                      <a:gd name="csX1" fmla="*/ 108357 w 108009"/>
                      <a:gd name="csY1" fmla="*/ -119 h 108009"/>
                      <a:gd name="csX2" fmla="*/ 108357 w 108009"/>
                      <a:gd name="csY2" fmla="*/ 107891 h 108009"/>
                      <a:gd name="csX3" fmla="*/ 347 w 108009"/>
                      <a:gd name="csY3" fmla="*/ 107891 h 108009"/>
                    </a:gdLst>
                    <a:ahLst/>
                    <a:cxnLst>
                      <a:cxn ang="0">
                        <a:pos x="csX0" y="csY0"/>
                      </a:cxn>
                      <a:cxn ang="0">
                        <a:pos x="csX1" y="csY1"/>
                      </a:cxn>
                      <a:cxn ang="0">
                        <a:pos x="csX2" y="csY2"/>
                      </a:cxn>
                      <a:cxn ang="0">
                        <a:pos x="csX3" y="csY3"/>
                      </a:cxn>
                    </a:cxnLst>
                    <a:rect l="l" t="t" r="r" b="b"/>
                    <a:pathLst>
                      <a:path w="108009" h="108009">
                        <a:moveTo>
                          <a:pt x="347" y="-119"/>
                        </a:moveTo>
                        <a:lnTo>
                          <a:pt x="108357" y="-119"/>
                        </a:lnTo>
                        <a:lnTo>
                          <a:pt x="108357" y="107891"/>
                        </a:lnTo>
                        <a:lnTo>
                          <a:pt x="347" y="107891"/>
                        </a:lnTo>
                        <a:close/>
                      </a:path>
                    </a:pathLst>
                  </a:custGeom>
                </p:spPr>
              </p:pic>
            </p:grpSp>
            <p:grpSp>
              <p:nvGrpSpPr>
                <p:cNvPr id="230" name="Graphic 266">
                  <a:extLst>
                    <a:ext uri="{FF2B5EF4-FFF2-40B4-BE49-F238E27FC236}">
                      <a16:creationId xmlns:a16="http://schemas.microsoft.com/office/drawing/2014/main" id="{AD1C9518-1AE9-5AB3-51BF-D8C81B6B2961}"/>
                    </a:ext>
                  </a:extLst>
                </p:cNvPr>
                <p:cNvGrpSpPr/>
                <p:nvPr/>
              </p:nvGrpSpPr>
              <p:grpSpPr>
                <a:xfrm>
                  <a:off x="7890475" y="2296225"/>
                  <a:ext cx="92011" cy="85175"/>
                  <a:chOff x="4841016" y="1536489"/>
                  <a:chExt cx="108009" cy="108009"/>
                </a:xfrm>
                <a:noFill/>
              </p:grpSpPr>
              <p:sp>
                <p:nvSpPr>
                  <p:cNvPr id="236" name="Freeform: Shape 9915">
                    <a:extLst>
                      <a:ext uri="{FF2B5EF4-FFF2-40B4-BE49-F238E27FC236}">
                        <a16:creationId xmlns:a16="http://schemas.microsoft.com/office/drawing/2014/main" id="{931EAE42-1C80-8F09-EC38-E6894AAE2B2B}"/>
                      </a:ext>
                    </a:extLst>
                  </p:cNvPr>
                  <p:cNvSpPr/>
                  <p:nvPr/>
                </p:nvSpPr>
                <p:spPr>
                  <a:xfrm>
                    <a:off x="4841016" y="1536489"/>
                    <a:ext cx="108009" cy="108009"/>
                  </a:xfrm>
                  <a:custGeom>
                    <a:avLst/>
                    <a:gdLst>
                      <a:gd name="csX0" fmla="*/ 0 w 108009"/>
                      <a:gd name="csY0" fmla="*/ 2 h 108009"/>
                      <a:gd name="csX1" fmla="*/ 108010 w 108009"/>
                      <a:gd name="csY1" fmla="*/ 2 h 108009"/>
                      <a:gd name="csX2" fmla="*/ 108010 w 108009"/>
                      <a:gd name="csY2" fmla="*/ 108012 h 108009"/>
                      <a:gd name="csX3" fmla="*/ 0 w 108009"/>
                      <a:gd name="csY3" fmla="*/ 108012 h 108009"/>
                    </a:gdLst>
                    <a:ahLst/>
                    <a:cxnLst>
                      <a:cxn ang="0">
                        <a:pos x="csX0" y="csY0"/>
                      </a:cxn>
                      <a:cxn ang="0">
                        <a:pos x="csX1" y="csY1"/>
                      </a:cxn>
                      <a:cxn ang="0">
                        <a:pos x="csX2" y="csY2"/>
                      </a:cxn>
                      <a:cxn ang="0">
                        <a:pos x="csX3" y="csY3"/>
                      </a:cxn>
                    </a:cxnLst>
                    <a:rect l="l" t="t" r="r" b="b"/>
                    <a:pathLst>
                      <a:path w="108009" h="108009">
                        <a:moveTo>
                          <a:pt x="0" y="2"/>
                        </a:moveTo>
                        <a:lnTo>
                          <a:pt x="108010" y="2"/>
                        </a:lnTo>
                        <a:lnTo>
                          <a:pt x="108010" y="108012"/>
                        </a:lnTo>
                        <a:lnTo>
                          <a:pt x="0" y="108012"/>
                        </a:lnTo>
                        <a:close/>
                      </a:path>
                    </a:pathLst>
                  </a:custGeom>
                  <a:solidFill>
                    <a:srgbClr val="000000">
                      <a:alpha val="0"/>
                    </a:srgbClr>
                  </a:solidFill>
                  <a:ln w="7560" cap="sq">
                    <a:noFill/>
                    <a:prstDash val="solid"/>
                    <a:miter/>
                  </a:ln>
                </p:spPr>
                <p:txBody>
                  <a:bodyPr/>
                  <a:lstStyle/>
                  <a:p>
                    <a:endParaRPr lang="en-US" noProof="0"/>
                  </a:p>
                </p:txBody>
              </p:sp>
              <p:pic>
                <p:nvPicPr>
                  <p:cNvPr id="237" name="Picture 236">
                    <a:extLst>
                      <a:ext uri="{FF2B5EF4-FFF2-40B4-BE49-F238E27FC236}">
                        <a16:creationId xmlns:a16="http://schemas.microsoft.com/office/drawing/2014/main" id="{85F3D33A-6D61-20D9-1C72-F9BD9BCC9DF3}"/>
                      </a:ext>
                    </a:extLst>
                  </p:cNvPr>
                  <p:cNvPicPr>
                    <a:picLocks noChangeAspect="1"/>
                  </p:cNvPicPr>
                  <p:nvPr/>
                </p:nvPicPr>
                <p:blipFill>
                  <a:blip r:embed="rId6"/>
                  <a:stretch>
                    <a:fillRect/>
                  </a:stretch>
                </p:blipFill>
                <p:spPr>
                  <a:xfrm>
                    <a:off x="4841016" y="1536489"/>
                    <a:ext cx="108009" cy="108009"/>
                  </a:xfrm>
                  <a:custGeom>
                    <a:avLst/>
                    <a:gdLst>
                      <a:gd name="csX0" fmla="*/ 391 w 108009"/>
                      <a:gd name="csY0" fmla="*/ -117 h 108009"/>
                      <a:gd name="csX1" fmla="*/ 108401 w 108009"/>
                      <a:gd name="csY1" fmla="*/ -117 h 108009"/>
                      <a:gd name="csX2" fmla="*/ 108401 w 108009"/>
                      <a:gd name="csY2" fmla="*/ 107893 h 108009"/>
                      <a:gd name="csX3" fmla="*/ 391 w 108009"/>
                      <a:gd name="csY3" fmla="*/ 107893 h 108009"/>
                    </a:gdLst>
                    <a:ahLst/>
                    <a:cxnLst>
                      <a:cxn ang="0">
                        <a:pos x="csX0" y="csY0"/>
                      </a:cxn>
                      <a:cxn ang="0">
                        <a:pos x="csX1" y="csY1"/>
                      </a:cxn>
                      <a:cxn ang="0">
                        <a:pos x="csX2" y="csY2"/>
                      </a:cxn>
                      <a:cxn ang="0">
                        <a:pos x="csX3" y="csY3"/>
                      </a:cxn>
                    </a:cxnLst>
                    <a:rect l="l" t="t" r="r" b="b"/>
                    <a:pathLst>
                      <a:path w="108009" h="108009">
                        <a:moveTo>
                          <a:pt x="391" y="-117"/>
                        </a:moveTo>
                        <a:lnTo>
                          <a:pt x="108401" y="-117"/>
                        </a:lnTo>
                        <a:lnTo>
                          <a:pt x="108401" y="107893"/>
                        </a:lnTo>
                        <a:lnTo>
                          <a:pt x="391" y="107893"/>
                        </a:lnTo>
                        <a:close/>
                      </a:path>
                    </a:pathLst>
                  </a:custGeom>
                </p:spPr>
              </p:pic>
            </p:grpSp>
            <p:grpSp>
              <p:nvGrpSpPr>
                <p:cNvPr id="231" name="Graphic 266">
                  <a:extLst>
                    <a:ext uri="{FF2B5EF4-FFF2-40B4-BE49-F238E27FC236}">
                      <a16:creationId xmlns:a16="http://schemas.microsoft.com/office/drawing/2014/main" id="{C785A6BB-97A5-F352-AA76-E1CF6ECC992B}"/>
                    </a:ext>
                  </a:extLst>
                </p:cNvPr>
                <p:cNvGrpSpPr/>
                <p:nvPr/>
              </p:nvGrpSpPr>
              <p:grpSpPr>
                <a:xfrm>
                  <a:off x="7890475" y="2284300"/>
                  <a:ext cx="92011" cy="85175"/>
                  <a:chOff x="4841016" y="1521368"/>
                  <a:chExt cx="108009" cy="108009"/>
                </a:xfrm>
                <a:solidFill>
                  <a:srgbClr val="000000">
                    <a:alpha val="0"/>
                  </a:srgbClr>
                </a:solidFill>
              </p:grpSpPr>
              <p:sp>
                <p:nvSpPr>
                  <p:cNvPr id="234" name="Freeform: Shape 9913">
                    <a:extLst>
                      <a:ext uri="{FF2B5EF4-FFF2-40B4-BE49-F238E27FC236}">
                        <a16:creationId xmlns:a16="http://schemas.microsoft.com/office/drawing/2014/main" id="{FAC14EE5-3586-2BC2-E59E-6F2F9BC1B6AD}"/>
                      </a:ext>
                    </a:extLst>
                  </p:cNvPr>
                  <p:cNvSpPr/>
                  <p:nvPr/>
                </p:nvSpPr>
                <p:spPr>
                  <a:xfrm>
                    <a:off x="4841016" y="1521368"/>
                    <a:ext cx="108009" cy="108009"/>
                  </a:xfrm>
                  <a:custGeom>
                    <a:avLst/>
                    <a:gdLst>
                      <a:gd name="csX0" fmla="*/ 0 w 108009"/>
                      <a:gd name="csY0" fmla="*/ 0 h 108009"/>
                      <a:gd name="csX1" fmla="*/ 108010 w 108009"/>
                      <a:gd name="csY1" fmla="*/ 0 h 108009"/>
                      <a:gd name="csX2" fmla="*/ 108010 w 108009"/>
                      <a:gd name="csY2" fmla="*/ 108010 h 108009"/>
                      <a:gd name="csX3" fmla="*/ 0 w 108009"/>
                      <a:gd name="csY3" fmla="*/ 108010 h 108009"/>
                    </a:gdLst>
                    <a:ahLst/>
                    <a:cxnLst>
                      <a:cxn ang="0">
                        <a:pos x="csX0" y="csY0"/>
                      </a:cxn>
                      <a:cxn ang="0">
                        <a:pos x="csX1" y="csY1"/>
                      </a:cxn>
                      <a:cxn ang="0">
                        <a:pos x="csX2" y="csY2"/>
                      </a:cxn>
                      <a:cxn ang="0">
                        <a:pos x="csX3" y="csY3"/>
                      </a:cxn>
                    </a:cxnLst>
                    <a:rect l="l" t="t" r="r" b="b"/>
                    <a:pathLst>
                      <a:path w="108009" h="108009">
                        <a:moveTo>
                          <a:pt x="0" y="0"/>
                        </a:moveTo>
                        <a:lnTo>
                          <a:pt x="108010" y="0"/>
                        </a:lnTo>
                        <a:lnTo>
                          <a:pt x="108010" y="108010"/>
                        </a:lnTo>
                        <a:lnTo>
                          <a:pt x="0" y="108010"/>
                        </a:lnTo>
                        <a:close/>
                      </a:path>
                    </a:pathLst>
                  </a:custGeom>
                  <a:solidFill>
                    <a:srgbClr val="000000">
                      <a:alpha val="0"/>
                    </a:srgbClr>
                  </a:solidFill>
                  <a:ln w="7560" cap="sq">
                    <a:noFill/>
                    <a:prstDash val="solid"/>
                    <a:miter/>
                  </a:ln>
                </p:spPr>
                <p:txBody>
                  <a:bodyPr/>
                  <a:lstStyle/>
                  <a:p>
                    <a:endParaRPr lang="en-US" noProof="0"/>
                  </a:p>
                </p:txBody>
              </p:sp>
              <p:pic>
                <p:nvPicPr>
                  <p:cNvPr id="235" name="Picture 234">
                    <a:extLst>
                      <a:ext uri="{FF2B5EF4-FFF2-40B4-BE49-F238E27FC236}">
                        <a16:creationId xmlns:a16="http://schemas.microsoft.com/office/drawing/2014/main" id="{2A959400-954A-EE49-4264-0714E779EE25}"/>
                      </a:ext>
                    </a:extLst>
                  </p:cNvPr>
                  <p:cNvPicPr>
                    <a:picLocks noChangeAspect="1"/>
                  </p:cNvPicPr>
                  <p:nvPr/>
                </p:nvPicPr>
                <p:blipFill>
                  <a:blip r:embed="rId6"/>
                  <a:stretch>
                    <a:fillRect/>
                  </a:stretch>
                </p:blipFill>
                <p:spPr>
                  <a:xfrm>
                    <a:off x="4841016" y="1521368"/>
                    <a:ext cx="108009" cy="108009"/>
                  </a:xfrm>
                  <a:custGeom>
                    <a:avLst/>
                    <a:gdLst>
                      <a:gd name="csX0" fmla="*/ 391 w 108009"/>
                      <a:gd name="csY0" fmla="*/ -119 h 108009"/>
                      <a:gd name="csX1" fmla="*/ 108401 w 108009"/>
                      <a:gd name="csY1" fmla="*/ -119 h 108009"/>
                      <a:gd name="csX2" fmla="*/ 108401 w 108009"/>
                      <a:gd name="csY2" fmla="*/ 107891 h 108009"/>
                      <a:gd name="csX3" fmla="*/ 391 w 108009"/>
                      <a:gd name="csY3" fmla="*/ 107891 h 108009"/>
                    </a:gdLst>
                    <a:ahLst/>
                    <a:cxnLst>
                      <a:cxn ang="0">
                        <a:pos x="csX0" y="csY0"/>
                      </a:cxn>
                      <a:cxn ang="0">
                        <a:pos x="csX1" y="csY1"/>
                      </a:cxn>
                      <a:cxn ang="0">
                        <a:pos x="csX2" y="csY2"/>
                      </a:cxn>
                      <a:cxn ang="0">
                        <a:pos x="csX3" y="csY3"/>
                      </a:cxn>
                    </a:cxnLst>
                    <a:rect l="l" t="t" r="r" b="b"/>
                    <a:pathLst>
                      <a:path w="108009" h="108009">
                        <a:moveTo>
                          <a:pt x="391" y="-119"/>
                        </a:moveTo>
                        <a:lnTo>
                          <a:pt x="108401" y="-119"/>
                        </a:lnTo>
                        <a:lnTo>
                          <a:pt x="108401" y="107891"/>
                        </a:lnTo>
                        <a:lnTo>
                          <a:pt x="391" y="107891"/>
                        </a:lnTo>
                        <a:close/>
                      </a:path>
                    </a:pathLst>
                  </a:custGeom>
                </p:spPr>
              </p:pic>
            </p:grpSp>
            <p:sp>
              <p:nvSpPr>
                <p:cNvPr id="232" name="Freeform: Shape 9911">
                  <a:extLst>
                    <a:ext uri="{FF2B5EF4-FFF2-40B4-BE49-F238E27FC236}">
                      <a16:creationId xmlns:a16="http://schemas.microsoft.com/office/drawing/2014/main" id="{AEA13FF4-9D0B-7DAD-B748-E9A9CEC10320}"/>
                    </a:ext>
                  </a:extLst>
                </p:cNvPr>
                <p:cNvSpPr/>
                <p:nvPr/>
              </p:nvSpPr>
              <p:spPr>
                <a:xfrm>
                  <a:off x="7693705" y="2326888"/>
                  <a:ext cx="196769" cy="5962"/>
                </a:xfrm>
                <a:custGeom>
                  <a:avLst/>
                  <a:gdLst>
                    <a:gd name="csX0" fmla="*/ 0 w 230981"/>
                    <a:gd name="csY0" fmla="*/ 0 h 7560"/>
                    <a:gd name="csX1" fmla="*/ 230981 w 230981"/>
                    <a:gd name="csY1" fmla="*/ 0 h 7560"/>
                  </a:gdLst>
                  <a:ahLst/>
                  <a:cxnLst>
                    <a:cxn ang="0">
                      <a:pos x="csX0" y="csY0"/>
                    </a:cxn>
                    <a:cxn ang="0">
                      <a:pos x="csX1" y="csY1"/>
                    </a:cxn>
                  </a:cxnLst>
                  <a:rect l="l" t="t" r="r" b="b"/>
                  <a:pathLst>
                    <a:path w="230981" h="7560">
                      <a:moveTo>
                        <a:pt x="0" y="0"/>
                      </a:moveTo>
                      <a:lnTo>
                        <a:pt x="230981" y="0"/>
                      </a:lnTo>
                    </a:path>
                  </a:pathLst>
                </a:custGeom>
                <a:solidFill>
                  <a:srgbClr val="000000">
                    <a:alpha val="0"/>
                  </a:srgbClr>
                </a:solidFill>
                <a:ln w="7560" cap="sq">
                  <a:noFill/>
                  <a:prstDash val="solid"/>
                  <a:miter/>
                </a:ln>
              </p:spPr>
              <p:txBody>
                <a:bodyPr/>
                <a:lstStyle/>
                <a:p>
                  <a:endParaRPr lang="en-US" noProof="0"/>
                </a:p>
              </p:txBody>
            </p:sp>
            <p:sp>
              <p:nvSpPr>
                <p:cNvPr id="233" name="Freeform: Shape 9912">
                  <a:extLst>
                    <a:ext uri="{FF2B5EF4-FFF2-40B4-BE49-F238E27FC236}">
                      <a16:creationId xmlns:a16="http://schemas.microsoft.com/office/drawing/2014/main" id="{A38DDFD4-F498-0280-6D06-81F56A9A33FD}"/>
                    </a:ext>
                  </a:extLst>
                </p:cNvPr>
                <p:cNvSpPr/>
                <p:nvPr/>
              </p:nvSpPr>
              <p:spPr>
                <a:xfrm>
                  <a:off x="7693705" y="2326888"/>
                  <a:ext cx="196769" cy="5962"/>
                </a:xfrm>
                <a:custGeom>
                  <a:avLst/>
                  <a:gdLst>
                    <a:gd name="csX0" fmla="*/ 0 w 230981"/>
                    <a:gd name="csY0" fmla="*/ 0 h 7560"/>
                    <a:gd name="csX1" fmla="*/ 230981 w 230981"/>
                    <a:gd name="csY1" fmla="*/ 0 h 7560"/>
                  </a:gdLst>
                  <a:ahLst/>
                  <a:cxnLst>
                    <a:cxn ang="0">
                      <a:pos x="csX0" y="csY0"/>
                    </a:cxn>
                    <a:cxn ang="0">
                      <a:pos x="csX1" y="csY1"/>
                    </a:cxn>
                  </a:cxnLst>
                  <a:rect l="l" t="t" r="r" b="b"/>
                  <a:pathLst>
                    <a:path w="230981" h="7560">
                      <a:moveTo>
                        <a:pt x="0" y="0"/>
                      </a:moveTo>
                      <a:lnTo>
                        <a:pt x="230981" y="0"/>
                      </a:lnTo>
                    </a:path>
                  </a:pathLst>
                </a:custGeom>
                <a:noFill/>
                <a:ln w="7560" cap="flat">
                  <a:solidFill>
                    <a:srgbClr val="980000"/>
                  </a:solidFill>
                  <a:prstDash val="solid"/>
                  <a:round/>
                </a:ln>
              </p:spPr>
              <p:txBody>
                <a:bodyPr/>
                <a:lstStyle/>
                <a:p>
                  <a:endParaRPr lang="en-US" noProof="0"/>
                </a:p>
              </p:txBody>
            </p:sp>
          </p:grpSp>
          <p:sp>
            <p:nvSpPr>
              <p:cNvPr id="227" name="Freeform: Shape 9906">
                <a:extLst>
                  <a:ext uri="{FF2B5EF4-FFF2-40B4-BE49-F238E27FC236}">
                    <a16:creationId xmlns:a16="http://schemas.microsoft.com/office/drawing/2014/main" id="{D116E020-0810-0B29-5398-9D537E7AEBE2}"/>
                  </a:ext>
                </a:extLst>
              </p:cNvPr>
              <p:cNvSpPr/>
              <p:nvPr/>
            </p:nvSpPr>
            <p:spPr>
              <a:xfrm>
                <a:off x="8102734" y="2291798"/>
                <a:ext cx="627005" cy="88407"/>
              </a:xfrm>
              <a:custGeom>
                <a:avLst/>
                <a:gdLst>
                  <a:gd name="csX0" fmla="*/ 0 w 736023"/>
                  <a:gd name="csY0" fmla="*/ 86591 h 112107"/>
                  <a:gd name="csX1" fmla="*/ 0 w 736023"/>
                  <a:gd name="csY1" fmla="*/ 0 h 112107"/>
                  <a:gd name="csX2" fmla="*/ 62610 w 736023"/>
                  <a:gd name="csY2" fmla="*/ 0 h 112107"/>
                  <a:gd name="csX3" fmla="*/ 62610 w 736023"/>
                  <a:gd name="csY3" fmla="*/ 10159 h 112107"/>
                  <a:gd name="csX4" fmla="*/ 11459 w 736023"/>
                  <a:gd name="csY4" fmla="*/ 10159 h 112107"/>
                  <a:gd name="csX5" fmla="*/ 11459 w 736023"/>
                  <a:gd name="csY5" fmla="*/ 36739 h 112107"/>
                  <a:gd name="csX6" fmla="*/ 59421 w 736023"/>
                  <a:gd name="csY6" fmla="*/ 36739 h 112107"/>
                  <a:gd name="csX7" fmla="*/ 59421 w 736023"/>
                  <a:gd name="csY7" fmla="*/ 46899 h 112107"/>
                  <a:gd name="csX8" fmla="*/ 11459 w 736023"/>
                  <a:gd name="csY8" fmla="*/ 46899 h 112107"/>
                  <a:gd name="csX9" fmla="*/ 11459 w 736023"/>
                  <a:gd name="csY9" fmla="*/ 76313 h 112107"/>
                  <a:gd name="csX10" fmla="*/ 64618 w 736023"/>
                  <a:gd name="csY10" fmla="*/ 76313 h 112107"/>
                  <a:gd name="csX11" fmla="*/ 64618 w 736023"/>
                  <a:gd name="csY11" fmla="*/ 86591 h 112107"/>
                  <a:gd name="csX12" fmla="*/ 0 w 736023"/>
                  <a:gd name="csY12" fmla="*/ 86591 h 112107"/>
                  <a:gd name="csX13" fmla="*/ 79149 w 736023"/>
                  <a:gd name="csY13" fmla="*/ 86591 h 112107"/>
                  <a:gd name="csX14" fmla="*/ 79149 w 736023"/>
                  <a:gd name="csY14" fmla="*/ 23863 h 112107"/>
                  <a:gd name="csX15" fmla="*/ 88717 w 736023"/>
                  <a:gd name="csY15" fmla="*/ 23863 h 112107"/>
                  <a:gd name="csX16" fmla="*/ 88717 w 736023"/>
                  <a:gd name="csY16" fmla="*/ 32723 h 112107"/>
                  <a:gd name="csX17" fmla="*/ 108682 w 736023"/>
                  <a:gd name="csY17" fmla="*/ 22445 h 112107"/>
                  <a:gd name="csX18" fmla="*/ 119077 w 736023"/>
                  <a:gd name="csY18" fmla="*/ 24453 h 112107"/>
                  <a:gd name="csX19" fmla="*/ 126165 w 736023"/>
                  <a:gd name="csY19" fmla="*/ 29769 h 112107"/>
                  <a:gd name="csX20" fmla="*/ 129473 w 736023"/>
                  <a:gd name="csY20" fmla="*/ 37684 h 112107"/>
                  <a:gd name="csX21" fmla="*/ 130064 w 736023"/>
                  <a:gd name="csY21" fmla="*/ 47962 h 112107"/>
                  <a:gd name="csX22" fmla="*/ 130064 w 736023"/>
                  <a:gd name="csY22" fmla="*/ 86591 h 112107"/>
                  <a:gd name="csX23" fmla="*/ 119432 w 736023"/>
                  <a:gd name="csY23" fmla="*/ 86591 h 112107"/>
                  <a:gd name="csX24" fmla="*/ 119432 w 736023"/>
                  <a:gd name="csY24" fmla="*/ 48434 h 112107"/>
                  <a:gd name="csX25" fmla="*/ 118132 w 736023"/>
                  <a:gd name="csY25" fmla="*/ 38747 h 112107"/>
                  <a:gd name="csX26" fmla="*/ 113761 w 736023"/>
                  <a:gd name="csY26" fmla="*/ 33550 h 112107"/>
                  <a:gd name="csX27" fmla="*/ 106437 w 736023"/>
                  <a:gd name="csY27" fmla="*/ 31659 h 112107"/>
                  <a:gd name="csX28" fmla="*/ 94624 w 736023"/>
                  <a:gd name="csY28" fmla="*/ 36030 h 112107"/>
                  <a:gd name="csX29" fmla="*/ 89781 w 736023"/>
                  <a:gd name="csY29" fmla="*/ 52333 h 112107"/>
                  <a:gd name="csX30" fmla="*/ 89781 w 736023"/>
                  <a:gd name="csY30" fmla="*/ 86591 h 112107"/>
                  <a:gd name="csX31" fmla="*/ 79149 w 736023"/>
                  <a:gd name="csY31" fmla="*/ 86591 h 112107"/>
                  <a:gd name="csX32" fmla="*/ 169579 w 736023"/>
                  <a:gd name="csY32" fmla="*/ 77022 h 112107"/>
                  <a:gd name="csX33" fmla="*/ 171115 w 736023"/>
                  <a:gd name="csY33" fmla="*/ 86473 h 112107"/>
                  <a:gd name="csX34" fmla="*/ 163082 w 736023"/>
                  <a:gd name="csY34" fmla="*/ 87418 h 112107"/>
                  <a:gd name="csX35" fmla="*/ 154104 w 736023"/>
                  <a:gd name="csY35" fmla="*/ 85646 h 112107"/>
                  <a:gd name="csX36" fmla="*/ 149615 w 736023"/>
                  <a:gd name="csY36" fmla="*/ 80803 h 112107"/>
                  <a:gd name="csX37" fmla="*/ 148315 w 736023"/>
                  <a:gd name="csY37" fmla="*/ 68162 h 112107"/>
                  <a:gd name="csX38" fmla="*/ 148315 w 736023"/>
                  <a:gd name="csY38" fmla="*/ 32132 h 112107"/>
                  <a:gd name="csX39" fmla="*/ 140518 w 736023"/>
                  <a:gd name="csY39" fmla="*/ 32132 h 112107"/>
                  <a:gd name="csX40" fmla="*/ 140518 w 736023"/>
                  <a:gd name="csY40" fmla="*/ 23863 h 112107"/>
                  <a:gd name="csX41" fmla="*/ 148315 w 736023"/>
                  <a:gd name="csY41" fmla="*/ 23863 h 112107"/>
                  <a:gd name="csX42" fmla="*/ 148315 w 736023"/>
                  <a:gd name="csY42" fmla="*/ 8269 h 112107"/>
                  <a:gd name="csX43" fmla="*/ 158947 w 736023"/>
                  <a:gd name="csY43" fmla="*/ 1890 h 112107"/>
                  <a:gd name="csX44" fmla="*/ 158947 w 736023"/>
                  <a:gd name="csY44" fmla="*/ 23863 h 112107"/>
                  <a:gd name="csX45" fmla="*/ 169579 w 736023"/>
                  <a:gd name="csY45" fmla="*/ 23863 h 112107"/>
                  <a:gd name="csX46" fmla="*/ 169579 w 736023"/>
                  <a:gd name="csY46" fmla="*/ 32132 h 112107"/>
                  <a:gd name="csX47" fmla="*/ 158947 w 736023"/>
                  <a:gd name="csY47" fmla="*/ 32132 h 112107"/>
                  <a:gd name="csX48" fmla="*/ 158947 w 736023"/>
                  <a:gd name="csY48" fmla="*/ 68753 h 112107"/>
                  <a:gd name="csX49" fmla="*/ 159420 w 736023"/>
                  <a:gd name="csY49" fmla="*/ 74660 h 112107"/>
                  <a:gd name="csX50" fmla="*/ 161310 w 736023"/>
                  <a:gd name="csY50" fmla="*/ 76786 h 112107"/>
                  <a:gd name="csX51" fmla="*/ 164972 w 736023"/>
                  <a:gd name="csY51" fmla="*/ 77495 h 112107"/>
                  <a:gd name="csX52" fmla="*/ 169579 w 736023"/>
                  <a:gd name="csY52" fmla="*/ 77022 h 112107"/>
                  <a:gd name="csX53" fmla="*/ 220907 w 736023"/>
                  <a:gd name="csY53" fmla="*/ 78794 h 112107"/>
                  <a:gd name="csX54" fmla="*/ 209567 w 736023"/>
                  <a:gd name="csY54" fmla="*/ 86000 h 112107"/>
                  <a:gd name="csX55" fmla="*/ 197872 w 736023"/>
                  <a:gd name="csY55" fmla="*/ 88009 h 112107"/>
                  <a:gd name="csX56" fmla="*/ 181924 w 736023"/>
                  <a:gd name="csY56" fmla="*/ 82929 h 112107"/>
                  <a:gd name="csX57" fmla="*/ 176372 w 736023"/>
                  <a:gd name="csY57" fmla="*/ 70052 h 112107"/>
                  <a:gd name="csX58" fmla="*/ 178498 w 736023"/>
                  <a:gd name="csY58" fmla="*/ 61665 h 112107"/>
                  <a:gd name="csX59" fmla="*/ 183932 w 736023"/>
                  <a:gd name="csY59" fmla="*/ 55522 h 112107"/>
                  <a:gd name="csX60" fmla="*/ 191611 w 736023"/>
                  <a:gd name="csY60" fmla="*/ 51978 h 112107"/>
                  <a:gd name="csX61" fmla="*/ 201061 w 736023"/>
                  <a:gd name="csY61" fmla="*/ 50443 h 112107"/>
                  <a:gd name="csX62" fmla="*/ 220081 w 736023"/>
                  <a:gd name="csY62" fmla="*/ 46780 h 112107"/>
                  <a:gd name="csX63" fmla="*/ 220081 w 736023"/>
                  <a:gd name="csY63" fmla="*/ 43945 h 112107"/>
                  <a:gd name="csX64" fmla="*/ 217127 w 736023"/>
                  <a:gd name="csY64" fmla="*/ 34849 h 112107"/>
                  <a:gd name="csX65" fmla="*/ 204960 w 736023"/>
                  <a:gd name="csY65" fmla="*/ 31187 h 112107"/>
                  <a:gd name="csX66" fmla="*/ 193855 w 736023"/>
                  <a:gd name="csY66" fmla="*/ 33904 h 112107"/>
                  <a:gd name="csX67" fmla="*/ 188657 w 736023"/>
                  <a:gd name="csY67" fmla="*/ 43118 h 112107"/>
                  <a:gd name="csX68" fmla="*/ 178262 w 736023"/>
                  <a:gd name="csY68" fmla="*/ 41701 h 112107"/>
                  <a:gd name="csX69" fmla="*/ 182869 w 736023"/>
                  <a:gd name="csY69" fmla="*/ 30951 h 112107"/>
                  <a:gd name="csX70" fmla="*/ 192319 w 736023"/>
                  <a:gd name="csY70" fmla="*/ 24690 h 112107"/>
                  <a:gd name="csX71" fmla="*/ 206495 w 736023"/>
                  <a:gd name="csY71" fmla="*/ 22445 h 112107"/>
                  <a:gd name="csX72" fmla="*/ 219490 w 736023"/>
                  <a:gd name="csY72" fmla="*/ 24335 h 112107"/>
                  <a:gd name="csX73" fmla="*/ 226932 w 736023"/>
                  <a:gd name="csY73" fmla="*/ 29061 h 112107"/>
                  <a:gd name="csX74" fmla="*/ 230240 w 736023"/>
                  <a:gd name="csY74" fmla="*/ 36267 h 112107"/>
                  <a:gd name="csX75" fmla="*/ 230831 w 736023"/>
                  <a:gd name="csY75" fmla="*/ 46072 h 112107"/>
                  <a:gd name="csX76" fmla="*/ 230831 w 736023"/>
                  <a:gd name="csY76" fmla="*/ 60247 h 112107"/>
                  <a:gd name="csX77" fmla="*/ 231421 w 736023"/>
                  <a:gd name="csY77" fmla="*/ 79031 h 112107"/>
                  <a:gd name="csX78" fmla="*/ 234138 w 736023"/>
                  <a:gd name="csY78" fmla="*/ 86591 h 112107"/>
                  <a:gd name="csX79" fmla="*/ 223034 w 736023"/>
                  <a:gd name="csY79" fmla="*/ 86591 h 112107"/>
                  <a:gd name="csX80" fmla="*/ 220907 w 736023"/>
                  <a:gd name="csY80" fmla="*/ 78794 h 112107"/>
                  <a:gd name="csX81" fmla="*/ 220081 w 736023"/>
                  <a:gd name="csY81" fmla="*/ 55050 h 112107"/>
                  <a:gd name="csX82" fmla="*/ 202715 w 736023"/>
                  <a:gd name="csY82" fmla="*/ 59066 h 112107"/>
                  <a:gd name="csX83" fmla="*/ 193383 w 736023"/>
                  <a:gd name="csY83" fmla="*/ 61193 h 112107"/>
                  <a:gd name="csX84" fmla="*/ 189130 w 736023"/>
                  <a:gd name="csY84" fmla="*/ 64737 h 112107"/>
                  <a:gd name="csX85" fmla="*/ 187712 w 736023"/>
                  <a:gd name="csY85" fmla="*/ 69698 h 112107"/>
                  <a:gd name="csX86" fmla="*/ 190902 w 736023"/>
                  <a:gd name="csY86" fmla="*/ 76786 h 112107"/>
                  <a:gd name="csX87" fmla="*/ 200352 w 736023"/>
                  <a:gd name="csY87" fmla="*/ 79621 h 112107"/>
                  <a:gd name="csX88" fmla="*/ 211221 w 736023"/>
                  <a:gd name="csY88" fmla="*/ 77022 h 112107"/>
                  <a:gd name="csX89" fmla="*/ 218309 w 736023"/>
                  <a:gd name="csY89" fmla="*/ 69580 h 112107"/>
                  <a:gd name="csX90" fmla="*/ 220081 w 736023"/>
                  <a:gd name="csY90" fmla="*/ 58948 h 112107"/>
                  <a:gd name="csX91" fmla="*/ 220081 w 736023"/>
                  <a:gd name="csY91" fmla="*/ 55050 h 112107"/>
                  <a:gd name="csX92" fmla="*/ 247310 w 736023"/>
                  <a:gd name="csY92" fmla="*/ 86591 h 112107"/>
                  <a:gd name="csX93" fmla="*/ 247310 w 736023"/>
                  <a:gd name="csY93" fmla="*/ 23863 h 112107"/>
                  <a:gd name="csX94" fmla="*/ 256879 w 736023"/>
                  <a:gd name="csY94" fmla="*/ 23863 h 112107"/>
                  <a:gd name="csX95" fmla="*/ 256879 w 736023"/>
                  <a:gd name="csY95" fmla="*/ 32723 h 112107"/>
                  <a:gd name="csX96" fmla="*/ 276843 w 736023"/>
                  <a:gd name="csY96" fmla="*/ 22445 h 112107"/>
                  <a:gd name="csX97" fmla="*/ 287239 w 736023"/>
                  <a:gd name="csY97" fmla="*/ 24453 h 112107"/>
                  <a:gd name="csX98" fmla="*/ 294327 w 736023"/>
                  <a:gd name="csY98" fmla="*/ 29769 h 112107"/>
                  <a:gd name="csX99" fmla="*/ 297634 w 736023"/>
                  <a:gd name="csY99" fmla="*/ 37684 h 112107"/>
                  <a:gd name="csX100" fmla="*/ 298225 w 736023"/>
                  <a:gd name="csY100" fmla="*/ 47962 h 112107"/>
                  <a:gd name="csX101" fmla="*/ 298225 w 736023"/>
                  <a:gd name="csY101" fmla="*/ 86591 h 112107"/>
                  <a:gd name="csX102" fmla="*/ 287593 w 736023"/>
                  <a:gd name="csY102" fmla="*/ 86591 h 112107"/>
                  <a:gd name="csX103" fmla="*/ 287593 w 736023"/>
                  <a:gd name="csY103" fmla="*/ 48434 h 112107"/>
                  <a:gd name="csX104" fmla="*/ 286294 w 736023"/>
                  <a:gd name="csY104" fmla="*/ 38747 h 112107"/>
                  <a:gd name="csX105" fmla="*/ 281923 w 736023"/>
                  <a:gd name="csY105" fmla="*/ 33550 h 112107"/>
                  <a:gd name="csX106" fmla="*/ 274599 w 736023"/>
                  <a:gd name="csY106" fmla="*/ 31659 h 112107"/>
                  <a:gd name="csX107" fmla="*/ 262785 w 736023"/>
                  <a:gd name="csY107" fmla="*/ 36030 h 112107"/>
                  <a:gd name="csX108" fmla="*/ 257942 w 736023"/>
                  <a:gd name="csY108" fmla="*/ 52333 h 112107"/>
                  <a:gd name="csX109" fmla="*/ 257942 w 736023"/>
                  <a:gd name="csY109" fmla="*/ 86591 h 112107"/>
                  <a:gd name="csX110" fmla="*/ 247310 w 736023"/>
                  <a:gd name="csY110" fmla="*/ 86591 h 112107"/>
                  <a:gd name="csX111" fmla="*/ 312578 w 736023"/>
                  <a:gd name="csY111" fmla="*/ 91789 h 112107"/>
                  <a:gd name="csX112" fmla="*/ 322974 w 736023"/>
                  <a:gd name="csY112" fmla="*/ 93325 h 112107"/>
                  <a:gd name="csX113" fmla="*/ 326518 w 736023"/>
                  <a:gd name="csY113" fmla="*/ 100294 h 112107"/>
                  <a:gd name="csX114" fmla="*/ 337386 w 736023"/>
                  <a:gd name="csY114" fmla="*/ 103248 h 112107"/>
                  <a:gd name="csX115" fmla="*/ 348727 w 736023"/>
                  <a:gd name="csY115" fmla="*/ 100294 h 112107"/>
                  <a:gd name="csX116" fmla="*/ 354161 w 736023"/>
                  <a:gd name="csY116" fmla="*/ 92025 h 112107"/>
                  <a:gd name="csX117" fmla="*/ 354988 w 736023"/>
                  <a:gd name="csY117" fmla="*/ 78322 h 112107"/>
                  <a:gd name="csX118" fmla="*/ 337622 w 736023"/>
                  <a:gd name="csY118" fmla="*/ 86591 h 112107"/>
                  <a:gd name="csX119" fmla="*/ 317540 w 736023"/>
                  <a:gd name="csY119" fmla="*/ 77259 h 112107"/>
                  <a:gd name="csX120" fmla="*/ 310452 w 736023"/>
                  <a:gd name="csY120" fmla="*/ 54813 h 112107"/>
                  <a:gd name="csX121" fmla="*/ 313641 w 736023"/>
                  <a:gd name="csY121" fmla="*/ 38275 h 112107"/>
                  <a:gd name="csX122" fmla="*/ 323092 w 736023"/>
                  <a:gd name="csY122" fmla="*/ 26580 h 112107"/>
                  <a:gd name="csX123" fmla="*/ 337622 w 736023"/>
                  <a:gd name="csY123" fmla="*/ 22445 h 112107"/>
                  <a:gd name="csX124" fmla="*/ 355933 w 736023"/>
                  <a:gd name="csY124" fmla="*/ 31423 h 112107"/>
                  <a:gd name="csX125" fmla="*/ 355933 w 736023"/>
                  <a:gd name="csY125" fmla="*/ 23863 h 112107"/>
                  <a:gd name="csX126" fmla="*/ 365738 w 736023"/>
                  <a:gd name="csY126" fmla="*/ 23863 h 112107"/>
                  <a:gd name="csX127" fmla="*/ 365738 w 736023"/>
                  <a:gd name="csY127" fmla="*/ 78085 h 112107"/>
                  <a:gd name="csX128" fmla="*/ 362784 w 736023"/>
                  <a:gd name="csY128" fmla="*/ 98877 h 112107"/>
                  <a:gd name="csX129" fmla="*/ 353334 w 736023"/>
                  <a:gd name="csY129" fmla="*/ 108564 h 112107"/>
                  <a:gd name="csX130" fmla="*/ 337386 w 736023"/>
                  <a:gd name="csY130" fmla="*/ 112108 h 112107"/>
                  <a:gd name="csX131" fmla="*/ 319194 w 736023"/>
                  <a:gd name="csY131" fmla="*/ 107028 h 112107"/>
                  <a:gd name="csX132" fmla="*/ 312578 w 736023"/>
                  <a:gd name="csY132" fmla="*/ 91789 h 112107"/>
                  <a:gd name="csX133" fmla="*/ 321438 w 736023"/>
                  <a:gd name="csY133" fmla="*/ 54105 h 112107"/>
                  <a:gd name="csX134" fmla="*/ 326281 w 736023"/>
                  <a:gd name="csY134" fmla="*/ 72061 h 112107"/>
                  <a:gd name="csX135" fmla="*/ 338567 w 736023"/>
                  <a:gd name="csY135" fmla="*/ 77731 h 112107"/>
                  <a:gd name="csX136" fmla="*/ 350853 w 736023"/>
                  <a:gd name="csY136" fmla="*/ 72179 h 112107"/>
                  <a:gd name="csX137" fmla="*/ 355815 w 736023"/>
                  <a:gd name="csY137" fmla="*/ 54459 h 112107"/>
                  <a:gd name="csX138" fmla="*/ 350735 w 736023"/>
                  <a:gd name="csY138" fmla="*/ 37094 h 112107"/>
                  <a:gd name="csX139" fmla="*/ 338449 w 736023"/>
                  <a:gd name="csY139" fmla="*/ 31187 h 112107"/>
                  <a:gd name="csX140" fmla="*/ 326400 w 736023"/>
                  <a:gd name="csY140" fmla="*/ 36975 h 112107"/>
                  <a:gd name="csX141" fmla="*/ 321438 w 736023"/>
                  <a:gd name="csY141" fmla="*/ 54105 h 112107"/>
                  <a:gd name="csX142" fmla="*/ 381626 w 736023"/>
                  <a:gd name="csY142" fmla="*/ 86591 h 112107"/>
                  <a:gd name="csX143" fmla="*/ 381626 w 736023"/>
                  <a:gd name="csY143" fmla="*/ 0 h 112107"/>
                  <a:gd name="csX144" fmla="*/ 392258 w 736023"/>
                  <a:gd name="csY144" fmla="*/ 0 h 112107"/>
                  <a:gd name="csX145" fmla="*/ 392258 w 736023"/>
                  <a:gd name="csY145" fmla="*/ 86591 h 112107"/>
                  <a:gd name="csX146" fmla="*/ 381626 w 736023"/>
                  <a:gd name="csY146" fmla="*/ 86591 h 112107"/>
                  <a:gd name="csX147" fmla="*/ 451620 w 736023"/>
                  <a:gd name="csY147" fmla="*/ 66390 h 112107"/>
                  <a:gd name="csX148" fmla="*/ 462606 w 736023"/>
                  <a:gd name="csY148" fmla="*/ 67690 h 112107"/>
                  <a:gd name="csX149" fmla="*/ 452919 w 736023"/>
                  <a:gd name="csY149" fmla="*/ 82693 h 112107"/>
                  <a:gd name="csX150" fmla="*/ 435081 w 736023"/>
                  <a:gd name="csY150" fmla="*/ 88009 h 112107"/>
                  <a:gd name="csX151" fmla="*/ 413227 w 736023"/>
                  <a:gd name="csY151" fmla="*/ 79503 h 112107"/>
                  <a:gd name="csX152" fmla="*/ 405194 w 736023"/>
                  <a:gd name="csY152" fmla="*/ 55758 h 112107"/>
                  <a:gd name="csX153" fmla="*/ 413345 w 736023"/>
                  <a:gd name="csY153" fmla="*/ 31187 h 112107"/>
                  <a:gd name="csX154" fmla="*/ 434491 w 736023"/>
                  <a:gd name="csY154" fmla="*/ 22445 h 112107"/>
                  <a:gd name="csX155" fmla="*/ 454928 w 736023"/>
                  <a:gd name="csY155" fmla="*/ 31069 h 112107"/>
                  <a:gd name="csX156" fmla="*/ 462961 w 736023"/>
                  <a:gd name="csY156" fmla="*/ 55050 h 112107"/>
                  <a:gd name="csX157" fmla="*/ 462961 w 736023"/>
                  <a:gd name="csY157" fmla="*/ 57885 h 112107"/>
                  <a:gd name="csX158" fmla="*/ 416180 w 736023"/>
                  <a:gd name="csY158" fmla="*/ 57885 h 112107"/>
                  <a:gd name="csX159" fmla="*/ 421969 w 736023"/>
                  <a:gd name="csY159" fmla="*/ 73833 h 112107"/>
                  <a:gd name="csX160" fmla="*/ 435081 w 736023"/>
                  <a:gd name="csY160" fmla="*/ 79267 h 112107"/>
                  <a:gd name="csX161" fmla="*/ 445123 w 736023"/>
                  <a:gd name="csY161" fmla="*/ 76195 h 112107"/>
                  <a:gd name="csX162" fmla="*/ 451620 w 736023"/>
                  <a:gd name="csY162" fmla="*/ 66390 h 112107"/>
                  <a:gd name="csX163" fmla="*/ 416771 w 736023"/>
                  <a:gd name="csY163" fmla="*/ 49143 h 112107"/>
                  <a:gd name="csX164" fmla="*/ 451738 w 736023"/>
                  <a:gd name="csY164" fmla="*/ 49143 h 112107"/>
                  <a:gd name="csX165" fmla="*/ 447722 w 736023"/>
                  <a:gd name="csY165" fmla="*/ 37330 h 112107"/>
                  <a:gd name="csX166" fmla="*/ 434609 w 736023"/>
                  <a:gd name="csY166" fmla="*/ 31187 h 112107"/>
                  <a:gd name="csX167" fmla="*/ 422205 w 736023"/>
                  <a:gd name="csY167" fmla="*/ 36148 h 112107"/>
                  <a:gd name="csX168" fmla="*/ 416771 w 736023"/>
                  <a:gd name="csY168" fmla="*/ 49143 h 112107"/>
                  <a:gd name="csX169" fmla="*/ 476014 w 736023"/>
                  <a:gd name="csY169" fmla="*/ 86591 h 112107"/>
                  <a:gd name="csX170" fmla="*/ 476014 w 736023"/>
                  <a:gd name="csY170" fmla="*/ 23863 h 112107"/>
                  <a:gd name="csX171" fmla="*/ 485465 w 736023"/>
                  <a:gd name="csY171" fmla="*/ 23863 h 112107"/>
                  <a:gd name="csX172" fmla="*/ 485465 w 736023"/>
                  <a:gd name="csY172" fmla="*/ 32605 h 112107"/>
                  <a:gd name="csX173" fmla="*/ 493262 w 736023"/>
                  <a:gd name="csY173" fmla="*/ 25280 h 112107"/>
                  <a:gd name="csX174" fmla="*/ 504484 w 736023"/>
                  <a:gd name="csY174" fmla="*/ 22445 h 112107"/>
                  <a:gd name="csX175" fmla="*/ 515943 w 736023"/>
                  <a:gd name="csY175" fmla="*/ 25398 h 112107"/>
                  <a:gd name="csX176" fmla="*/ 522204 w 736023"/>
                  <a:gd name="csY176" fmla="*/ 33431 h 112107"/>
                  <a:gd name="csX177" fmla="*/ 541578 w 736023"/>
                  <a:gd name="csY177" fmla="*/ 22445 h 112107"/>
                  <a:gd name="csX178" fmla="*/ 555872 w 736023"/>
                  <a:gd name="csY178" fmla="*/ 27643 h 112107"/>
                  <a:gd name="csX179" fmla="*/ 560951 w 736023"/>
                  <a:gd name="csY179" fmla="*/ 43473 h 112107"/>
                  <a:gd name="csX180" fmla="*/ 560951 w 736023"/>
                  <a:gd name="csY180" fmla="*/ 86591 h 112107"/>
                  <a:gd name="csX181" fmla="*/ 550438 w 736023"/>
                  <a:gd name="csY181" fmla="*/ 86591 h 112107"/>
                  <a:gd name="csX182" fmla="*/ 550438 w 736023"/>
                  <a:gd name="csY182" fmla="*/ 47017 h 112107"/>
                  <a:gd name="csX183" fmla="*/ 549374 w 736023"/>
                  <a:gd name="csY183" fmla="*/ 37920 h 112107"/>
                  <a:gd name="csX184" fmla="*/ 545594 w 736023"/>
                  <a:gd name="csY184" fmla="*/ 33431 h 112107"/>
                  <a:gd name="csX185" fmla="*/ 539215 w 736023"/>
                  <a:gd name="csY185" fmla="*/ 31659 h 112107"/>
                  <a:gd name="csX186" fmla="*/ 528229 w 736023"/>
                  <a:gd name="csY186" fmla="*/ 36030 h 112107"/>
                  <a:gd name="csX187" fmla="*/ 523858 w 736023"/>
                  <a:gd name="csY187" fmla="*/ 50088 h 112107"/>
                  <a:gd name="csX188" fmla="*/ 523858 w 736023"/>
                  <a:gd name="csY188" fmla="*/ 86591 h 112107"/>
                  <a:gd name="csX189" fmla="*/ 513226 w 736023"/>
                  <a:gd name="csY189" fmla="*/ 86591 h 112107"/>
                  <a:gd name="csX190" fmla="*/ 513226 w 736023"/>
                  <a:gd name="csY190" fmla="*/ 45835 h 112107"/>
                  <a:gd name="csX191" fmla="*/ 510627 w 736023"/>
                  <a:gd name="csY191" fmla="*/ 35203 h 112107"/>
                  <a:gd name="csX192" fmla="*/ 502121 w 736023"/>
                  <a:gd name="csY192" fmla="*/ 31659 h 112107"/>
                  <a:gd name="csX193" fmla="*/ 493852 w 736023"/>
                  <a:gd name="csY193" fmla="*/ 34022 h 112107"/>
                  <a:gd name="csX194" fmla="*/ 488300 w 736023"/>
                  <a:gd name="csY194" fmla="*/ 40992 h 112107"/>
                  <a:gd name="csX195" fmla="*/ 486646 w 736023"/>
                  <a:gd name="csY195" fmla="*/ 53986 h 112107"/>
                  <a:gd name="csX196" fmla="*/ 486646 w 736023"/>
                  <a:gd name="csY196" fmla="*/ 86591 h 112107"/>
                  <a:gd name="csX197" fmla="*/ 476014 w 736023"/>
                  <a:gd name="csY197" fmla="*/ 86591 h 112107"/>
                  <a:gd name="csX198" fmla="*/ 619663 w 736023"/>
                  <a:gd name="csY198" fmla="*/ 66390 h 112107"/>
                  <a:gd name="csX199" fmla="*/ 630649 w 736023"/>
                  <a:gd name="csY199" fmla="*/ 67690 h 112107"/>
                  <a:gd name="csX200" fmla="*/ 620963 w 736023"/>
                  <a:gd name="csY200" fmla="*/ 82693 h 112107"/>
                  <a:gd name="csX201" fmla="*/ 603125 w 736023"/>
                  <a:gd name="csY201" fmla="*/ 88009 h 112107"/>
                  <a:gd name="csX202" fmla="*/ 581270 w 736023"/>
                  <a:gd name="csY202" fmla="*/ 79503 h 112107"/>
                  <a:gd name="csX203" fmla="*/ 573237 w 736023"/>
                  <a:gd name="csY203" fmla="*/ 55758 h 112107"/>
                  <a:gd name="csX204" fmla="*/ 581388 w 736023"/>
                  <a:gd name="csY204" fmla="*/ 31187 h 112107"/>
                  <a:gd name="csX205" fmla="*/ 602534 w 736023"/>
                  <a:gd name="csY205" fmla="*/ 22445 h 112107"/>
                  <a:gd name="csX206" fmla="*/ 622971 w 736023"/>
                  <a:gd name="csY206" fmla="*/ 31069 h 112107"/>
                  <a:gd name="csX207" fmla="*/ 631004 w 736023"/>
                  <a:gd name="csY207" fmla="*/ 55050 h 112107"/>
                  <a:gd name="csX208" fmla="*/ 631004 w 736023"/>
                  <a:gd name="csY208" fmla="*/ 57885 h 112107"/>
                  <a:gd name="csX209" fmla="*/ 584223 w 736023"/>
                  <a:gd name="csY209" fmla="*/ 57885 h 112107"/>
                  <a:gd name="csX210" fmla="*/ 590012 w 736023"/>
                  <a:gd name="csY210" fmla="*/ 73833 h 112107"/>
                  <a:gd name="csX211" fmla="*/ 603125 w 736023"/>
                  <a:gd name="csY211" fmla="*/ 79267 h 112107"/>
                  <a:gd name="csX212" fmla="*/ 613166 w 736023"/>
                  <a:gd name="csY212" fmla="*/ 76195 h 112107"/>
                  <a:gd name="csX213" fmla="*/ 619663 w 736023"/>
                  <a:gd name="csY213" fmla="*/ 66390 h 112107"/>
                  <a:gd name="csX214" fmla="*/ 584814 w 736023"/>
                  <a:gd name="csY214" fmla="*/ 49143 h 112107"/>
                  <a:gd name="csX215" fmla="*/ 619781 w 736023"/>
                  <a:gd name="csY215" fmla="*/ 49143 h 112107"/>
                  <a:gd name="csX216" fmla="*/ 615765 w 736023"/>
                  <a:gd name="csY216" fmla="*/ 37330 h 112107"/>
                  <a:gd name="csX217" fmla="*/ 602652 w 736023"/>
                  <a:gd name="csY217" fmla="*/ 31187 h 112107"/>
                  <a:gd name="csX218" fmla="*/ 590248 w 736023"/>
                  <a:gd name="csY218" fmla="*/ 36148 h 112107"/>
                  <a:gd name="csX219" fmla="*/ 584814 w 736023"/>
                  <a:gd name="csY219" fmla="*/ 49143 h 112107"/>
                  <a:gd name="csX220" fmla="*/ 644057 w 736023"/>
                  <a:gd name="csY220" fmla="*/ 86591 h 112107"/>
                  <a:gd name="csX221" fmla="*/ 644057 w 736023"/>
                  <a:gd name="csY221" fmla="*/ 23863 h 112107"/>
                  <a:gd name="csX222" fmla="*/ 653626 w 736023"/>
                  <a:gd name="csY222" fmla="*/ 23863 h 112107"/>
                  <a:gd name="csX223" fmla="*/ 653626 w 736023"/>
                  <a:gd name="csY223" fmla="*/ 32723 h 112107"/>
                  <a:gd name="csX224" fmla="*/ 673591 w 736023"/>
                  <a:gd name="csY224" fmla="*/ 22445 h 112107"/>
                  <a:gd name="csX225" fmla="*/ 683986 w 736023"/>
                  <a:gd name="csY225" fmla="*/ 24453 h 112107"/>
                  <a:gd name="csX226" fmla="*/ 691074 w 736023"/>
                  <a:gd name="csY226" fmla="*/ 29769 h 112107"/>
                  <a:gd name="csX227" fmla="*/ 694382 w 736023"/>
                  <a:gd name="csY227" fmla="*/ 37684 h 112107"/>
                  <a:gd name="csX228" fmla="*/ 694972 w 736023"/>
                  <a:gd name="csY228" fmla="*/ 47962 h 112107"/>
                  <a:gd name="csX229" fmla="*/ 694972 w 736023"/>
                  <a:gd name="csY229" fmla="*/ 86591 h 112107"/>
                  <a:gd name="csX230" fmla="*/ 684341 w 736023"/>
                  <a:gd name="csY230" fmla="*/ 86591 h 112107"/>
                  <a:gd name="csX231" fmla="*/ 684341 w 736023"/>
                  <a:gd name="csY231" fmla="*/ 48434 h 112107"/>
                  <a:gd name="csX232" fmla="*/ 683041 w 736023"/>
                  <a:gd name="csY232" fmla="*/ 38747 h 112107"/>
                  <a:gd name="csX233" fmla="*/ 678670 w 736023"/>
                  <a:gd name="csY233" fmla="*/ 33550 h 112107"/>
                  <a:gd name="csX234" fmla="*/ 671346 w 736023"/>
                  <a:gd name="csY234" fmla="*/ 31659 h 112107"/>
                  <a:gd name="csX235" fmla="*/ 659533 w 736023"/>
                  <a:gd name="csY235" fmla="*/ 36030 h 112107"/>
                  <a:gd name="csX236" fmla="*/ 654689 w 736023"/>
                  <a:gd name="csY236" fmla="*/ 52333 h 112107"/>
                  <a:gd name="csX237" fmla="*/ 654689 w 736023"/>
                  <a:gd name="csY237" fmla="*/ 86591 h 112107"/>
                  <a:gd name="csX238" fmla="*/ 644057 w 736023"/>
                  <a:gd name="csY238" fmla="*/ 86591 h 112107"/>
                  <a:gd name="csX239" fmla="*/ 734488 w 736023"/>
                  <a:gd name="csY239" fmla="*/ 77022 h 112107"/>
                  <a:gd name="csX240" fmla="*/ 736023 w 736023"/>
                  <a:gd name="csY240" fmla="*/ 86473 h 112107"/>
                  <a:gd name="csX241" fmla="*/ 727990 w 736023"/>
                  <a:gd name="csY241" fmla="*/ 87418 h 112107"/>
                  <a:gd name="csX242" fmla="*/ 719012 w 736023"/>
                  <a:gd name="csY242" fmla="*/ 85646 h 112107"/>
                  <a:gd name="csX243" fmla="*/ 714523 w 736023"/>
                  <a:gd name="csY243" fmla="*/ 80803 h 112107"/>
                  <a:gd name="csX244" fmla="*/ 713224 w 736023"/>
                  <a:gd name="csY244" fmla="*/ 68162 h 112107"/>
                  <a:gd name="csX245" fmla="*/ 713224 w 736023"/>
                  <a:gd name="csY245" fmla="*/ 32132 h 112107"/>
                  <a:gd name="csX246" fmla="*/ 705427 w 736023"/>
                  <a:gd name="csY246" fmla="*/ 32132 h 112107"/>
                  <a:gd name="csX247" fmla="*/ 705427 w 736023"/>
                  <a:gd name="csY247" fmla="*/ 23863 h 112107"/>
                  <a:gd name="csX248" fmla="*/ 713224 w 736023"/>
                  <a:gd name="csY248" fmla="*/ 23863 h 112107"/>
                  <a:gd name="csX249" fmla="*/ 713224 w 736023"/>
                  <a:gd name="csY249" fmla="*/ 8269 h 112107"/>
                  <a:gd name="csX250" fmla="*/ 723856 w 736023"/>
                  <a:gd name="csY250" fmla="*/ 1890 h 112107"/>
                  <a:gd name="csX251" fmla="*/ 723856 w 736023"/>
                  <a:gd name="csY251" fmla="*/ 23863 h 112107"/>
                  <a:gd name="csX252" fmla="*/ 734488 w 736023"/>
                  <a:gd name="csY252" fmla="*/ 23863 h 112107"/>
                  <a:gd name="csX253" fmla="*/ 734488 w 736023"/>
                  <a:gd name="csY253" fmla="*/ 32132 h 112107"/>
                  <a:gd name="csX254" fmla="*/ 723856 w 736023"/>
                  <a:gd name="csY254" fmla="*/ 32132 h 112107"/>
                  <a:gd name="csX255" fmla="*/ 723856 w 736023"/>
                  <a:gd name="csY255" fmla="*/ 68753 h 112107"/>
                  <a:gd name="csX256" fmla="*/ 724328 w 736023"/>
                  <a:gd name="csY256" fmla="*/ 74660 h 112107"/>
                  <a:gd name="csX257" fmla="*/ 726218 w 736023"/>
                  <a:gd name="csY257" fmla="*/ 76786 h 112107"/>
                  <a:gd name="csX258" fmla="*/ 729881 w 736023"/>
                  <a:gd name="csY258" fmla="*/ 77495 h 112107"/>
                  <a:gd name="csX259" fmla="*/ 734488 w 736023"/>
                  <a:gd name="csY259" fmla="*/ 77022 h 11210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Lst>
                <a:rect l="l" t="t" r="r" b="b"/>
                <a:pathLst>
                  <a:path w="736023" h="112107">
                    <a:moveTo>
                      <a:pt x="0" y="86591"/>
                    </a:moveTo>
                    <a:lnTo>
                      <a:pt x="0" y="0"/>
                    </a:lnTo>
                    <a:lnTo>
                      <a:pt x="62610" y="0"/>
                    </a:lnTo>
                    <a:lnTo>
                      <a:pt x="62610" y="10159"/>
                    </a:lnTo>
                    <a:lnTo>
                      <a:pt x="11459" y="10159"/>
                    </a:lnTo>
                    <a:lnTo>
                      <a:pt x="11459" y="36739"/>
                    </a:lnTo>
                    <a:lnTo>
                      <a:pt x="59421" y="36739"/>
                    </a:lnTo>
                    <a:lnTo>
                      <a:pt x="59421" y="46899"/>
                    </a:lnTo>
                    <a:lnTo>
                      <a:pt x="11459" y="46899"/>
                    </a:lnTo>
                    <a:lnTo>
                      <a:pt x="11459" y="76313"/>
                    </a:lnTo>
                    <a:lnTo>
                      <a:pt x="64618" y="76313"/>
                    </a:lnTo>
                    <a:lnTo>
                      <a:pt x="64618" y="86591"/>
                    </a:lnTo>
                    <a:lnTo>
                      <a:pt x="0" y="86591"/>
                    </a:lnTo>
                    <a:close/>
                    <a:moveTo>
                      <a:pt x="79149" y="86591"/>
                    </a:moveTo>
                    <a:lnTo>
                      <a:pt x="79149" y="23863"/>
                    </a:lnTo>
                    <a:lnTo>
                      <a:pt x="88717" y="23863"/>
                    </a:lnTo>
                    <a:lnTo>
                      <a:pt x="88717" y="32723"/>
                    </a:lnTo>
                    <a:cubicBezTo>
                      <a:pt x="93285" y="25871"/>
                      <a:pt x="99940" y="22445"/>
                      <a:pt x="108682" y="22445"/>
                    </a:cubicBezTo>
                    <a:cubicBezTo>
                      <a:pt x="112462" y="22445"/>
                      <a:pt x="115927" y="23115"/>
                      <a:pt x="119077" y="24453"/>
                    </a:cubicBezTo>
                    <a:cubicBezTo>
                      <a:pt x="122228" y="25792"/>
                      <a:pt x="124590" y="27564"/>
                      <a:pt x="126165" y="29769"/>
                    </a:cubicBezTo>
                    <a:cubicBezTo>
                      <a:pt x="127741" y="31975"/>
                      <a:pt x="128843" y="34613"/>
                      <a:pt x="129473" y="37684"/>
                    </a:cubicBezTo>
                    <a:cubicBezTo>
                      <a:pt x="129867" y="39653"/>
                      <a:pt x="130064" y="43079"/>
                      <a:pt x="130064" y="47962"/>
                    </a:cubicBezTo>
                    <a:lnTo>
                      <a:pt x="130064" y="86591"/>
                    </a:lnTo>
                    <a:lnTo>
                      <a:pt x="119432" y="86591"/>
                    </a:lnTo>
                    <a:lnTo>
                      <a:pt x="119432" y="48434"/>
                    </a:lnTo>
                    <a:cubicBezTo>
                      <a:pt x="119432" y="44103"/>
                      <a:pt x="118999" y="40874"/>
                      <a:pt x="118132" y="38747"/>
                    </a:cubicBezTo>
                    <a:cubicBezTo>
                      <a:pt x="117345" y="36542"/>
                      <a:pt x="115888" y="34810"/>
                      <a:pt x="113761" y="33550"/>
                    </a:cubicBezTo>
                    <a:cubicBezTo>
                      <a:pt x="111714" y="32289"/>
                      <a:pt x="109272" y="31659"/>
                      <a:pt x="106437" y="31659"/>
                    </a:cubicBezTo>
                    <a:cubicBezTo>
                      <a:pt x="101870" y="31659"/>
                      <a:pt x="97932" y="33116"/>
                      <a:pt x="94624" y="36030"/>
                    </a:cubicBezTo>
                    <a:cubicBezTo>
                      <a:pt x="91395" y="38866"/>
                      <a:pt x="89781" y="44300"/>
                      <a:pt x="89781" y="52333"/>
                    </a:cubicBezTo>
                    <a:lnTo>
                      <a:pt x="89781" y="86591"/>
                    </a:lnTo>
                    <a:lnTo>
                      <a:pt x="79149" y="86591"/>
                    </a:lnTo>
                    <a:close/>
                    <a:moveTo>
                      <a:pt x="169579" y="77022"/>
                    </a:moveTo>
                    <a:lnTo>
                      <a:pt x="171115" y="86473"/>
                    </a:lnTo>
                    <a:cubicBezTo>
                      <a:pt x="168122" y="87103"/>
                      <a:pt x="165444" y="87418"/>
                      <a:pt x="163082" y="87418"/>
                    </a:cubicBezTo>
                    <a:cubicBezTo>
                      <a:pt x="159223" y="87418"/>
                      <a:pt x="156230" y="86827"/>
                      <a:pt x="154104" y="85646"/>
                    </a:cubicBezTo>
                    <a:cubicBezTo>
                      <a:pt x="151977" y="84386"/>
                      <a:pt x="150481" y="82771"/>
                      <a:pt x="149615" y="80803"/>
                    </a:cubicBezTo>
                    <a:cubicBezTo>
                      <a:pt x="148748" y="78755"/>
                      <a:pt x="148315" y="74542"/>
                      <a:pt x="148315" y="68162"/>
                    </a:cubicBezTo>
                    <a:lnTo>
                      <a:pt x="148315" y="32132"/>
                    </a:lnTo>
                    <a:lnTo>
                      <a:pt x="140518" y="32132"/>
                    </a:lnTo>
                    <a:lnTo>
                      <a:pt x="140518" y="23863"/>
                    </a:lnTo>
                    <a:lnTo>
                      <a:pt x="148315" y="23863"/>
                    </a:lnTo>
                    <a:lnTo>
                      <a:pt x="148315" y="8269"/>
                    </a:lnTo>
                    <a:lnTo>
                      <a:pt x="158947" y="1890"/>
                    </a:lnTo>
                    <a:lnTo>
                      <a:pt x="158947" y="23863"/>
                    </a:lnTo>
                    <a:lnTo>
                      <a:pt x="169579" y="23863"/>
                    </a:lnTo>
                    <a:lnTo>
                      <a:pt x="169579" y="32132"/>
                    </a:lnTo>
                    <a:lnTo>
                      <a:pt x="158947" y="32132"/>
                    </a:lnTo>
                    <a:lnTo>
                      <a:pt x="158947" y="68753"/>
                    </a:lnTo>
                    <a:cubicBezTo>
                      <a:pt x="158947" y="71824"/>
                      <a:pt x="159105" y="73793"/>
                      <a:pt x="159420" y="74660"/>
                    </a:cubicBezTo>
                    <a:cubicBezTo>
                      <a:pt x="159814" y="75526"/>
                      <a:pt x="160444" y="76235"/>
                      <a:pt x="161310" y="76786"/>
                    </a:cubicBezTo>
                    <a:cubicBezTo>
                      <a:pt x="162176" y="77259"/>
                      <a:pt x="163397" y="77495"/>
                      <a:pt x="164972" y="77495"/>
                    </a:cubicBezTo>
                    <a:cubicBezTo>
                      <a:pt x="166153" y="77495"/>
                      <a:pt x="167689" y="77337"/>
                      <a:pt x="169579" y="77022"/>
                    </a:cubicBezTo>
                    <a:close/>
                    <a:moveTo>
                      <a:pt x="220907" y="78794"/>
                    </a:moveTo>
                    <a:cubicBezTo>
                      <a:pt x="216970" y="82181"/>
                      <a:pt x="213190" y="84583"/>
                      <a:pt x="209567" y="86000"/>
                    </a:cubicBezTo>
                    <a:cubicBezTo>
                      <a:pt x="205944" y="87339"/>
                      <a:pt x="202046" y="88009"/>
                      <a:pt x="197872" y="88009"/>
                    </a:cubicBezTo>
                    <a:cubicBezTo>
                      <a:pt x="190942" y="88009"/>
                      <a:pt x="185626" y="86315"/>
                      <a:pt x="181924" y="82929"/>
                    </a:cubicBezTo>
                    <a:cubicBezTo>
                      <a:pt x="178222" y="79542"/>
                      <a:pt x="176372" y="75250"/>
                      <a:pt x="176372" y="70052"/>
                    </a:cubicBezTo>
                    <a:cubicBezTo>
                      <a:pt x="176372" y="66981"/>
                      <a:pt x="177080" y="64185"/>
                      <a:pt x="178498" y="61665"/>
                    </a:cubicBezTo>
                    <a:cubicBezTo>
                      <a:pt x="179916" y="59066"/>
                      <a:pt x="181727" y="57019"/>
                      <a:pt x="183932" y="55522"/>
                    </a:cubicBezTo>
                    <a:cubicBezTo>
                      <a:pt x="186216" y="53947"/>
                      <a:pt x="188775" y="52766"/>
                      <a:pt x="191611" y="51978"/>
                    </a:cubicBezTo>
                    <a:cubicBezTo>
                      <a:pt x="193737" y="51427"/>
                      <a:pt x="196887" y="50915"/>
                      <a:pt x="201061" y="50443"/>
                    </a:cubicBezTo>
                    <a:cubicBezTo>
                      <a:pt x="209646" y="49419"/>
                      <a:pt x="215986" y="48198"/>
                      <a:pt x="220081" y="46780"/>
                    </a:cubicBezTo>
                    <a:cubicBezTo>
                      <a:pt x="220081" y="45284"/>
                      <a:pt x="220081" y="44339"/>
                      <a:pt x="220081" y="43945"/>
                    </a:cubicBezTo>
                    <a:cubicBezTo>
                      <a:pt x="220081" y="39614"/>
                      <a:pt x="219096" y="36582"/>
                      <a:pt x="217127" y="34849"/>
                    </a:cubicBezTo>
                    <a:cubicBezTo>
                      <a:pt x="214371" y="32408"/>
                      <a:pt x="210315" y="31187"/>
                      <a:pt x="204960" y="31187"/>
                    </a:cubicBezTo>
                    <a:cubicBezTo>
                      <a:pt x="199998" y="31187"/>
                      <a:pt x="196297" y="32093"/>
                      <a:pt x="193855" y="33904"/>
                    </a:cubicBezTo>
                    <a:cubicBezTo>
                      <a:pt x="191493" y="35637"/>
                      <a:pt x="189760" y="38708"/>
                      <a:pt x="188657" y="43118"/>
                    </a:cubicBezTo>
                    <a:lnTo>
                      <a:pt x="178262" y="41701"/>
                    </a:lnTo>
                    <a:cubicBezTo>
                      <a:pt x="179207" y="37290"/>
                      <a:pt x="180742" y="33707"/>
                      <a:pt x="182869" y="30951"/>
                    </a:cubicBezTo>
                    <a:cubicBezTo>
                      <a:pt x="185074" y="28194"/>
                      <a:pt x="188224" y="26107"/>
                      <a:pt x="192319" y="24690"/>
                    </a:cubicBezTo>
                    <a:cubicBezTo>
                      <a:pt x="196415" y="23193"/>
                      <a:pt x="201140" y="22445"/>
                      <a:pt x="206495" y="22445"/>
                    </a:cubicBezTo>
                    <a:cubicBezTo>
                      <a:pt x="211851" y="22445"/>
                      <a:pt x="216182" y="23075"/>
                      <a:pt x="219490" y="24335"/>
                    </a:cubicBezTo>
                    <a:cubicBezTo>
                      <a:pt x="222876" y="25595"/>
                      <a:pt x="225357" y="27170"/>
                      <a:pt x="226932" y="29061"/>
                    </a:cubicBezTo>
                    <a:cubicBezTo>
                      <a:pt x="228508" y="30951"/>
                      <a:pt x="229610" y="33353"/>
                      <a:pt x="230240" y="36267"/>
                    </a:cubicBezTo>
                    <a:cubicBezTo>
                      <a:pt x="230634" y="38078"/>
                      <a:pt x="230831" y="41346"/>
                      <a:pt x="230831" y="46072"/>
                    </a:cubicBezTo>
                    <a:lnTo>
                      <a:pt x="230831" y="60247"/>
                    </a:lnTo>
                    <a:cubicBezTo>
                      <a:pt x="230831" y="70171"/>
                      <a:pt x="231028" y="76432"/>
                      <a:pt x="231421" y="79031"/>
                    </a:cubicBezTo>
                    <a:cubicBezTo>
                      <a:pt x="231894" y="81629"/>
                      <a:pt x="232800" y="84150"/>
                      <a:pt x="234138" y="86591"/>
                    </a:cubicBezTo>
                    <a:lnTo>
                      <a:pt x="223034" y="86591"/>
                    </a:lnTo>
                    <a:cubicBezTo>
                      <a:pt x="221931" y="84386"/>
                      <a:pt x="221223" y="81787"/>
                      <a:pt x="220907" y="78794"/>
                    </a:cubicBezTo>
                    <a:close/>
                    <a:moveTo>
                      <a:pt x="220081" y="55050"/>
                    </a:moveTo>
                    <a:cubicBezTo>
                      <a:pt x="216222" y="56625"/>
                      <a:pt x="210433" y="57964"/>
                      <a:pt x="202715" y="59066"/>
                    </a:cubicBezTo>
                    <a:cubicBezTo>
                      <a:pt x="198305" y="59696"/>
                      <a:pt x="195194" y="60405"/>
                      <a:pt x="193383" y="61193"/>
                    </a:cubicBezTo>
                    <a:cubicBezTo>
                      <a:pt x="191571" y="61980"/>
                      <a:pt x="190154" y="63161"/>
                      <a:pt x="189130" y="64737"/>
                    </a:cubicBezTo>
                    <a:cubicBezTo>
                      <a:pt x="188185" y="66233"/>
                      <a:pt x="187712" y="67887"/>
                      <a:pt x="187712" y="69698"/>
                    </a:cubicBezTo>
                    <a:cubicBezTo>
                      <a:pt x="187712" y="72533"/>
                      <a:pt x="188775" y="74896"/>
                      <a:pt x="190902" y="76786"/>
                    </a:cubicBezTo>
                    <a:cubicBezTo>
                      <a:pt x="193107" y="78676"/>
                      <a:pt x="196257" y="79621"/>
                      <a:pt x="200352" y="79621"/>
                    </a:cubicBezTo>
                    <a:cubicBezTo>
                      <a:pt x="204448" y="79621"/>
                      <a:pt x="208071" y="78755"/>
                      <a:pt x="211221" y="77022"/>
                    </a:cubicBezTo>
                    <a:cubicBezTo>
                      <a:pt x="214450" y="75211"/>
                      <a:pt x="216813" y="72730"/>
                      <a:pt x="218309" y="69580"/>
                    </a:cubicBezTo>
                    <a:cubicBezTo>
                      <a:pt x="219490" y="67217"/>
                      <a:pt x="220081" y="63673"/>
                      <a:pt x="220081" y="58948"/>
                    </a:cubicBezTo>
                    <a:lnTo>
                      <a:pt x="220081" y="55050"/>
                    </a:lnTo>
                    <a:close/>
                    <a:moveTo>
                      <a:pt x="247310" y="86591"/>
                    </a:moveTo>
                    <a:lnTo>
                      <a:pt x="247310" y="23863"/>
                    </a:lnTo>
                    <a:lnTo>
                      <a:pt x="256879" y="23863"/>
                    </a:lnTo>
                    <a:lnTo>
                      <a:pt x="256879" y="32723"/>
                    </a:lnTo>
                    <a:cubicBezTo>
                      <a:pt x="261447" y="25871"/>
                      <a:pt x="268101" y="22445"/>
                      <a:pt x="276843" y="22445"/>
                    </a:cubicBezTo>
                    <a:cubicBezTo>
                      <a:pt x="280623" y="22445"/>
                      <a:pt x="284089" y="23115"/>
                      <a:pt x="287239" y="24453"/>
                    </a:cubicBezTo>
                    <a:cubicBezTo>
                      <a:pt x="290389" y="25792"/>
                      <a:pt x="292752" y="27564"/>
                      <a:pt x="294327" y="29769"/>
                    </a:cubicBezTo>
                    <a:cubicBezTo>
                      <a:pt x="295902" y="31975"/>
                      <a:pt x="297005" y="34613"/>
                      <a:pt x="297634" y="37684"/>
                    </a:cubicBezTo>
                    <a:cubicBezTo>
                      <a:pt x="298028" y="39653"/>
                      <a:pt x="298225" y="43079"/>
                      <a:pt x="298225" y="47962"/>
                    </a:cubicBezTo>
                    <a:lnTo>
                      <a:pt x="298225" y="86591"/>
                    </a:lnTo>
                    <a:lnTo>
                      <a:pt x="287593" y="86591"/>
                    </a:lnTo>
                    <a:lnTo>
                      <a:pt x="287593" y="48434"/>
                    </a:lnTo>
                    <a:cubicBezTo>
                      <a:pt x="287593" y="44103"/>
                      <a:pt x="287160" y="40874"/>
                      <a:pt x="286294" y="38747"/>
                    </a:cubicBezTo>
                    <a:cubicBezTo>
                      <a:pt x="285506" y="36542"/>
                      <a:pt x="284049" y="34810"/>
                      <a:pt x="281923" y="33550"/>
                    </a:cubicBezTo>
                    <a:cubicBezTo>
                      <a:pt x="279875" y="32289"/>
                      <a:pt x="277434" y="31659"/>
                      <a:pt x="274599" y="31659"/>
                    </a:cubicBezTo>
                    <a:cubicBezTo>
                      <a:pt x="270031" y="31659"/>
                      <a:pt x="266093" y="33116"/>
                      <a:pt x="262785" y="36030"/>
                    </a:cubicBezTo>
                    <a:cubicBezTo>
                      <a:pt x="259557" y="38866"/>
                      <a:pt x="257942" y="44300"/>
                      <a:pt x="257942" y="52333"/>
                    </a:cubicBezTo>
                    <a:lnTo>
                      <a:pt x="257942" y="86591"/>
                    </a:lnTo>
                    <a:lnTo>
                      <a:pt x="247310" y="86591"/>
                    </a:lnTo>
                    <a:close/>
                    <a:moveTo>
                      <a:pt x="312578" y="91789"/>
                    </a:moveTo>
                    <a:lnTo>
                      <a:pt x="322974" y="93325"/>
                    </a:lnTo>
                    <a:cubicBezTo>
                      <a:pt x="323368" y="96553"/>
                      <a:pt x="324549" y="98877"/>
                      <a:pt x="326518" y="100294"/>
                    </a:cubicBezTo>
                    <a:cubicBezTo>
                      <a:pt x="329196" y="102263"/>
                      <a:pt x="332818" y="103248"/>
                      <a:pt x="337386" y="103248"/>
                    </a:cubicBezTo>
                    <a:cubicBezTo>
                      <a:pt x="342269" y="103248"/>
                      <a:pt x="346049" y="102263"/>
                      <a:pt x="348727" y="100294"/>
                    </a:cubicBezTo>
                    <a:cubicBezTo>
                      <a:pt x="351404" y="98325"/>
                      <a:pt x="353216" y="95569"/>
                      <a:pt x="354161" y="92025"/>
                    </a:cubicBezTo>
                    <a:cubicBezTo>
                      <a:pt x="354712" y="89899"/>
                      <a:pt x="354988" y="85331"/>
                      <a:pt x="354988" y="78322"/>
                    </a:cubicBezTo>
                    <a:cubicBezTo>
                      <a:pt x="350341" y="83835"/>
                      <a:pt x="344553" y="86591"/>
                      <a:pt x="337622" y="86591"/>
                    </a:cubicBezTo>
                    <a:cubicBezTo>
                      <a:pt x="328959" y="86591"/>
                      <a:pt x="322265" y="83480"/>
                      <a:pt x="317540" y="77259"/>
                    </a:cubicBezTo>
                    <a:cubicBezTo>
                      <a:pt x="312814" y="71037"/>
                      <a:pt x="310452" y="63555"/>
                      <a:pt x="310452" y="54813"/>
                    </a:cubicBezTo>
                    <a:cubicBezTo>
                      <a:pt x="310452" y="48828"/>
                      <a:pt x="311515" y="43315"/>
                      <a:pt x="313641" y="38275"/>
                    </a:cubicBezTo>
                    <a:cubicBezTo>
                      <a:pt x="315847" y="33235"/>
                      <a:pt x="318997" y="29336"/>
                      <a:pt x="323092" y="26580"/>
                    </a:cubicBezTo>
                    <a:cubicBezTo>
                      <a:pt x="327266" y="23823"/>
                      <a:pt x="332110" y="22445"/>
                      <a:pt x="337622" y="22445"/>
                    </a:cubicBezTo>
                    <a:cubicBezTo>
                      <a:pt x="345025" y="22445"/>
                      <a:pt x="351129" y="25438"/>
                      <a:pt x="355933" y="31423"/>
                    </a:cubicBezTo>
                    <a:lnTo>
                      <a:pt x="355933" y="23863"/>
                    </a:lnTo>
                    <a:lnTo>
                      <a:pt x="365738" y="23863"/>
                    </a:lnTo>
                    <a:lnTo>
                      <a:pt x="365738" y="78085"/>
                    </a:lnTo>
                    <a:cubicBezTo>
                      <a:pt x="365738" y="87851"/>
                      <a:pt x="364753" y="94781"/>
                      <a:pt x="362784" y="98877"/>
                    </a:cubicBezTo>
                    <a:cubicBezTo>
                      <a:pt x="360816" y="102972"/>
                      <a:pt x="357665" y="106201"/>
                      <a:pt x="353334" y="108564"/>
                    </a:cubicBezTo>
                    <a:cubicBezTo>
                      <a:pt x="349003" y="110926"/>
                      <a:pt x="343687" y="112108"/>
                      <a:pt x="337386" y="112108"/>
                    </a:cubicBezTo>
                    <a:cubicBezTo>
                      <a:pt x="329904" y="112108"/>
                      <a:pt x="323840" y="110414"/>
                      <a:pt x="319194" y="107028"/>
                    </a:cubicBezTo>
                    <a:cubicBezTo>
                      <a:pt x="314626" y="103641"/>
                      <a:pt x="312421" y="98562"/>
                      <a:pt x="312578" y="91789"/>
                    </a:cubicBezTo>
                    <a:close/>
                    <a:moveTo>
                      <a:pt x="321438" y="54105"/>
                    </a:moveTo>
                    <a:cubicBezTo>
                      <a:pt x="321438" y="62295"/>
                      <a:pt x="323053" y="68280"/>
                      <a:pt x="326281" y="72061"/>
                    </a:cubicBezTo>
                    <a:cubicBezTo>
                      <a:pt x="329589" y="75841"/>
                      <a:pt x="333685" y="77731"/>
                      <a:pt x="338567" y="77731"/>
                    </a:cubicBezTo>
                    <a:cubicBezTo>
                      <a:pt x="343450" y="77731"/>
                      <a:pt x="347545" y="75880"/>
                      <a:pt x="350853" y="72179"/>
                    </a:cubicBezTo>
                    <a:cubicBezTo>
                      <a:pt x="354161" y="68399"/>
                      <a:pt x="355815" y="62492"/>
                      <a:pt x="355815" y="54459"/>
                    </a:cubicBezTo>
                    <a:cubicBezTo>
                      <a:pt x="355815" y="46741"/>
                      <a:pt x="354122" y="40953"/>
                      <a:pt x="350735" y="37094"/>
                    </a:cubicBezTo>
                    <a:cubicBezTo>
                      <a:pt x="347349" y="33156"/>
                      <a:pt x="343253" y="31187"/>
                      <a:pt x="338449" y="31187"/>
                    </a:cubicBezTo>
                    <a:cubicBezTo>
                      <a:pt x="333724" y="31187"/>
                      <a:pt x="329707" y="33116"/>
                      <a:pt x="326400" y="36975"/>
                    </a:cubicBezTo>
                    <a:cubicBezTo>
                      <a:pt x="323092" y="40834"/>
                      <a:pt x="321438" y="46544"/>
                      <a:pt x="321438" y="54105"/>
                    </a:cubicBezTo>
                    <a:close/>
                    <a:moveTo>
                      <a:pt x="381626" y="86591"/>
                    </a:moveTo>
                    <a:lnTo>
                      <a:pt x="381626" y="0"/>
                    </a:lnTo>
                    <a:lnTo>
                      <a:pt x="392258" y="0"/>
                    </a:lnTo>
                    <a:lnTo>
                      <a:pt x="392258" y="86591"/>
                    </a:lnTo>
                    <a:lnTo>
                      <a:pt x="381626" y="86591"/>
                    </a:lnTo>
                    <a:close/>
                    <a:moveTo>
                      <a:pt x="451620" y="66390"/>
                    </a:moveTo>
                    <a:lnTo>
                      <a:pt x="462606" y="67690"/>
                    </a:lnTo>
                    <a:cubicBezTo>
                      <a:pt x="460874" y="74148"/>
                      <a:pt x="457645" y="79149"/>
                      <a:pt x="452919" y="82693"/>
                    </a:cubicBezTo>
                    <a:cubicBezTo>
                      <a:pt x="448273" y="86237"/>
                      <a:pt x="442327" y="88009"/>
                      <a:pt x="435081" y="88009"/>
                    </a:cubicBezTo>
                    <a:cubicBezTo>
                      <a:pt x="425867" y="88009"/>
                      <a:pt x="418583" y="85173"/>
                      <a:pt x="413227" y="79503"/>
                    </a:cubicBezTo>
                    <a:cubicBezTo>
                      <a:pt x="407872" y="73833"/>
                      <a:pt x="405194" y="65918"/>
                      <a:pt x="405194" y="55758"/>
                    </a:cubicBezTo>
                    <a:cubicBezTo>
                      <a:pt x="405194" y="45205"/>
                      <a:pt x="407911" y="37015"/>
                      <a:pt x="413345" y="31187"/>
                    </a:cubicBezTo>
                    <a:cubicBezTo>
                      <a:pt x="418779" y="25359"/>
                      <a:pt x="425828" y="22445"/>
                      <a:pt x="434491" y="22445"/>
                    </a:cubicBezTo>
                    <a:cubicBezTo>
                      <a:pt x="442839" y="22445"/>
                      <a:pt x="449651" y="25320"/>
                      <a:pt x="454928" y="31069"/>
                    </a:cubicBezTo>
                    <a:cubicBezTo>
                      <a:pt x="460283" y="36739"/>
                      <a:pt x="462961" y="44733"/>
                      <a:pt x="462961" y="55050"/>
                    </a:cubicBezTo>
                    <a:cubicBezTo>
                      <a:pt x="462961" y="55680"/>
                      <a:pt x="462961" y="56625"/>
                      <a:pt x="462961" y="57885"/>
                    </a:cubicBezTo>
                    <a:lnTo>
                      <a:pt x="416180" y="57885"/>
                    </a:lnTo>
                    <a:cubicBezTo>
                      <a:pt x="416574" y="64815"/>
                      <a:pt x="418504" y="70131"/>
                      <a:pt x="421969" y="73833"/>
                    </a:cubicBezTo>
                    <a:cubicBezTo>
                      <a:pt x="425513" y="77455"/>
                      <a:pt x="429884" y="79267"/>
                      <a:pt x="435081" y="79267"/>
                    </a:cubicBezTo>
                    <a:cubicBezTo>
                      <a:pt x="439019" y="79267"/>
                      <a:pt x="442366" y="78243"/>
                      <a:pt x="445123" y="76195"/>
                    </a:cubicBezTo>
                    <a:cubicBezTo>
                      <a:pt x="447879" y="74148"/>
                      <a:pt x="450045" y="70879"/>
                      <a:pt x="451620" y="66390"/>
                    </a:cubicBezTo>
                    <a:close/>
                    <a:moveTo>
                      <a:pt x="416771" y="49143"/>
                    </a:moveTo>
                    <a:lnTo>
                      <a:pt x="451738" y="49143"/>
                    </a:lnTo>
                    <a:cubicBezTo>
                      <a:pt x="451265" y="43866"/>
                      <a:pt x="449927" y="39929"/>
                      <a:pt x="447722" y="37330"/>
                    </a:cubicBezTo>
                    <a:cubicBezTo>
                      <a:pt x="444335" y="33235"/>
                      <a:pt x="439964" y="31187"/>
                      <a:pt x="434609" y="31187"/>
                    </a:cubicBezTo>
                    <a:cubicBezTo>
                      <a:pt x="429726" y="31187"/>
                      <a:pt x="425592" y="32841"/>
                      <a:pt x="422205" y="36148"/>
                    </a:cubicBezTo>
                    <a:cubicBezTo>
                      <a:pt x="418897" y="39377"/>
                      <a:pt x="417086" y="43709"/>
                      <a:pt x="416771" y="49143"/>
                    </a:cubicBezTo>
                    <a:close/>
                    <a:moveTo>
                      <a:pt x="476014" y="86591"/>
                    </a:moveTo>
                    <a:lnTo>
                      <a:pt x="476014" y="23863"/>
                    </a:lnTo>
                    <a:lnTo>
                      <a:pt x="485465" y="23863"/>
                    </a:lnTo>
                    <a:lnTo>
                      <a:pt x="485465" y="32605"/>
                    </a:lnTo>
                    <a:cubicBezTo>
                      <a:pt x="487434" y="29533"/>
                      <a:pt x="490033" y="27092"/>
                      <a:pt x="493262" y="25280"/>
                    </a:cubicBezTo>
                    <a:cubicBezTo>
                      <a:pt x="496569" y="23390"/>
                      <a:pt x="500310" y="22445"/>
                      <a:pt x="504484" y="22445"/>
                    </a:cubicBezTo>
                    <a:cubicBezTo>
                      <a:pt x="509131" y="22445"/>
                      <a:pt x="512950" y="23430"/>
                      <a:pt x="515943" y="25398"/>
                    </a:cubicBezTo>
                    <a:cubicBezTo>
                      <a:pt x="518936" y="27289"/>
                      <a:pt x="521023" y="29966"/>
                      <a:pt x="522204" y="33431"/>
                    </a:cubicBezTo>
                    <a:cubicBezTo>
                      <a:pt x="527166" y="26107"/>
                      <a:pt x="533624" y="22445"/>
                      <a:pt x="541578" y="22445"/>
                    </a:cubicBezTo>
                    <a:cubicBezTo>
                      <a:pt x="547799" y="22445"/>
                      <a:pt x="552564" y="24178"/>
                      <a:pt x="555872" y="27643"/>
                    </a:cubicBezTo>
                    <a:cubicBezTo>
                      <a:pt x="559258" y="31029"/>
                      <a:pt x="560951" y="36306"/>
                      <a:pt x="560951" y="43473"/>
                    </a:cubicBezTo>
                    <a:lnTo>
                      <a:pt x="560951" y="86591"/>
                    </a:lnTo>
                    <a:lnTo>
                      <a:pt x="550438" y="86591"/>
                    </a:lnTo>
                    <a:lnTo>
                      <a:pt x="550438" y="47017"/>
                    </a:lnTo>
                    <a:cubicBezTo>
                      <a:pt x="550438" y="42764"/>
                      <a:pt x="550083" y="39732"/>
                      <a:pt x="549374" y="37920"/>
                    </a:cubicBezTo>
                    <a:cubicBezTo>
                      <a:pt x="548666" y="36030"/>
                      <a:pt x="547406" y="34534"/>
                      <a:pt x="545594" y="33431"/>
                    </a:cubicBezTo>
                    <a:cubicBezTo>
                      <a:pt x="543783" y="32250"/>
                      <a:pt x="541657" y="31659"/>
                      <a:pt x="539215" y="31659"/>
                    </a:cubicBezTo>
                    <a:cubicBezTo>
                      <a:pt x="534805" y="31659"/>
                      <a:pt x="531143" y="33116"/>
                      <a:pt x="528229" y="36030"/>
                    </a:cubicBezTo>
                    <a:cubicBezTo>
                      <a:pt x="525315" y="38944"/>
                      <a:pt x="523858" y="43630"/>
                      <a:pt x="523858" y="50088"/>
                    </a:cubicBezTo>
                    <a:lnTo>
                      <a:pt x="523858" y="86591"/>
                    </a:lnTo>
                    <a:lnTo>
                      <a:pt x="513226" y="86591"/>
                    </a:lnTo>
                    <a:lnTo>
                      <a:pt x="513226" y="45835"/>
                    </a:lnTo>
                    <a:cubicBezTo>
                      <a:pt x="513226" y="41110"/>
                      <a:pt x="512360" y="37566"/>
                      <a:pt x="510627" y="35203"/>
                    </a:cubicBezTo>
                    <a:cubicBezTo>
                      <a:pt x="508895" y="32841"/>
                      <a:pt x="506060" y="31659"/>
                      <a:pt x="502121" y="31659"/>
                    </a:cubicBezTo>
                    <a:cubicBezTo>
                      <a:pt x="499129" y="31659"/>
                      <a:pt x="496373" y="32447"/>
                      <a:pt x="493852" y="34022"/>
                    </a:cubicBezTo>
                    <a:cubicBezTo>
                      <a:pt x="491332" y="35597"/>
                      <a:pt x="489481" y="37920"/>
                      <a:pt x="488300" y="40992"/>
                    </a:cubicBezTo>
                    <a:cubicBezTo>
                      <a:pt x="487198" y="43985"/>
                      <a:pt x="486646" y="48316"/>
                      <a:pt x="486646" y="53986"/>
                    </a:cubicBezTo>
                    <a:lnTo>
                      <a:pt x="486646" y="86591"/>
                    </a:lnTo>
                    <a:lnTo>
                      <a:pt x="476014" y="86591"/>
                    </a:lnTo>
                    <a:close/>
                    <a:moveTo>
                      <a:pt x="619663" y="66390"/>
                    </a:moveTo>
                    <a:lnTo>
                      <a:pt x="630649" y="67690"/>
                    </a:lnTo>
                    <a:cubicBezTo>
                      <a:pt x="628917" y="74148"/>
                      <a:pt x="625688" y="79149"/>
                      <a:pt x="620963" y="82693"/>
                    </a:cubicBezTo>
                    <a:cubicBezTo>
                      <a:pt x="616316" y="86237"/>
                      <a:pt x="610370" y="88009"/>
                      <a:pt x="603125" y="88009"/>
                    </a:cubicBezTo>
                    <a:cubicBezTo>
                      <a:pt x="593910" y="88009"/>
                      <a:pt x="586626" y="85173"/>
                      <a:pt x="581270" y="79503"/>
                    </a:cubicBezTo>
                    <a:cubicBezTo>
                      <a:pt x="575915" y="73833"/>
                      <a:pt x="573237" y="65918"/>
                      <a:pt x="573237" y="55758"/>
                    </a:cubicBezTo>
                    <a:cubicBezTo>
                      <a:pt x="573237" y="45205"/>
                      <a:pt x="575954" y="37015"/>
                      <a:pt x="581388" y="31187"/>
                    </a:cubicBezTo>
                    <a:cubicBezTo>
                      <a:pt x="586822" y="25359"/>
                      <a:pt x="593871" y="22445"/>
                      <a:pt x="602534" y="22445"/>
                    </a:cubicBezTo>
                    <a:cubicBezTo>
                      <a:pt x="610882" y="22445"/>
                      <a:pt x="617695" y="25320"/>
                      <a:pt x="622971" y="31069"/>
                    </a:cubicBezTo>
                    <a:cubicBezTo>
                      <a:pt x="628326" y="36739"/>
                      <a:pt x="631004" y="44733"/>
                      <a:pt x="631004" y="55050"/>
                    </a:cubicBezTo>
                    <a:cubicBezTo>
                      <a:pt x="631004" y="55680"/>
                      <a:pt x="631004" y="56625"/>
                      <a:pt x="631004" y="57885"/>
                    </a:cubicBezTo>
                    <a:lnTo>
                      <a:pt x="584223" y="57885"/>
                    </a:lnTo>
                    <a:cubicBezTo>
                      <a:pt x="584618" y="64815"/>
                      <a:pt x="586547" y="70131"/>
                      <a:pt x="590012" y="73833"/>
                    </a:cubicBezTo>
                    <a:cubicBezTo>
                      <a:pt x="593556" y="77455"/>
                      <a:pt x="597927" y="79267"/>
                      <a:pt x="603125" y="79267"/>
                    </a:cubicBezTo>
                    <a:cubicBezTo>
                      <a:pt x="607063" y="79267"/>
                      <a:pt x="610410" y="78243"/>
                      <a:pt x="613166" y="76195"/>
                    </a:cubicBezTo>
                    <a:cubicBezTo>
                      <a:pt x="615923" y="74148"/>
                      <a:pt x="618088" y="70879"/>
                      <a:pt x="619663" y="66390"/>
                    </a:cubicBezTo>
                    <a:close/>
                    <a:moveTo>
                      <a:pt x="584814" y="49143"/>
                    </a:moveTo>
                    <a:lnTo>
                      <a:pt x="619781" y="49143"/>
                    </a:lnTo>
                    <a:cubicBezTo>
                      <a:pt x="619309" y="43866"/>
                      <a:pt x="617970" y="39929"/>
                      <a:pt x="615765" y="37330"/>
                    </a:cubicBezTo>
                    <a:cubicBezTo>
                      <a:pt x="612379" y="33235"/>
                      <a:pt x="608008" y="31187"/>
                      <a:pt x="602652" y="31187"/>
                    </a:cubicBezTo>
                    <a:cubicBezTo>
                      <a:pt x="597769" y="31187"/>
                      <a:pt x="593635" y="32841"/>
                      <a:pt x="590248" y="36148"/>
                    </a:cubicBezTo>
                    <a:cubicBezTo>
                      <a:pt x="586940" y="39377"/>
                      <a:pt x="585129" y="43709"/>
                      <a:pt x="584814" y="49143"/>
                    </a:cubicBezTo>
                    <a:close/>
                    <a:moveTo>
                      <a:pt x="644057" y="86591"/>
                    </a:moveTo>
                    <a:lnTo>
                      <a:pt x="644057" y="23863"/>
                    </a:lnTo>
                    <a:lnTo>
                      <a:pt x="653626" y="23863"/>
                    </a:lnTo>
                    <a:lnTo>
                      <a:pt x="653626" y="32723"/>
                    </a:lnTo>
                    <a:cubicBezTo>
                      <a:pt x="658194" y="25871"/>
                      <a:pt x="664849" y="22445"/>
                      <a:pt x="673591" y="22445"/>
                    </a:cubicBezTo>
                    <a:cubicBezTo>
                      <a:pt x="677371" y="22445"/>
                      <a:pt x="680836" y="23115"/>
                      <a:pt x="683986" y="24453"/>
                    </a:cubicBezTo>
                    <a:cubicBezTo>
                      <a:pt x="687137" y="25792"/>
                      <a:pt x="689499" y="27564"/>
                      <a:pt x="691074" y="29769"/>
                    </a:cubicBezTo>
                    <a:cubicBezTo>
                      <a:pt x="692650" y="31975"/>
                      <a:pt x="693752" y="34613"/>
                      <a:pt x="694382" y="37684"/>
                    </a:cubicBezTo>
                    <a:cubicBezTo>
                      <a:pt x="694776" y="39653"/>
                      <a:pt x="694972" y="43079"/>
                      <a:pt x="694972" y="47962"/>
                    </a:cubicBezTo>
                    <a:lnTo>
                      <a:pt x="694972" y="86591"/>
                    </a:lnTo>
                    <a:lnTo>
                      <a:pt x="684341" y="86591"/>
                    </a:lnTo>
                    <a:lnTo>
                      <a:pt x="684341" y="48434"/>
                    </a:lnTo>
                    <a:cubicBezTo>
                      <a:pt x="684341" y="44103"/>
                      <a:pt x="683908" y="40874"/>
                      <a:pt x="683041" y="38747"/>
                    </a:cubicBezTo>
                    <a:cubicBezTo>
                      <a:pt x="682254" y="36542"/>
                      <a:pt x="680797" y="34810"/>
                      <a:pt x="678670" y="33550"/>
                    </a:cubicBezTo>
                    <a:cubicBezTo>
                      <a:pt x="676623" y="32289"/>
                      <a:pt x="674181" y="31659"/>
                      <a:pt x="671346" y="31659"/>
                    </a:cubicBezTo>
                    <a:cubicBezTo>
                      <a:pt x="666779" y="31659"/>
                      <a:pt x="662841" y="33116"/>
                      <a:pt x="659533" y="36030"/>
                    </a:cubicBezTo>
                    <a:cubicBezTo>
                      <a:pt x="656304" y="38866"/>
                      <a:pt x="654689" y="44300"/>
                      <a:pt x="654689" y="52333"/>
                    </a:cubicBezTo>
                    <a:lnTo>
                      <a:pt x="654689" y="86591"/>
                    </a:lnTo>
                    <a:lnTo>
                      <a:pt x="644057" y="86591"/>
                    </a:lnTo>
                    <a:close/>
                    <a:moveTo>
                      <a:pt x="734488" y="77022"/>
                    </a:moveTo>
                    <a:lnTo>
                      <a:pt x="736023" y="86473"/>
                    </a:lnTo>
                    <a:cubicBezTo>
                      <a:pt x="733031" y="87103"/>
                      <a:pt x="730353" y="87418"/>
                      <a:pt x="727990" y="87418"/>
                    </a:cubicBezTo>
                    <a:cubicBezTo>
                      <a:pt x="724132" y="87418"/>
                      <a:pt x="721139" y="86827"/>
                      <a:pt x="719012" y="85646"/>
                    </a:cubicBezTo>
                    <a:cubicBezTo>
                      <a:pt x="716886" y="84386"/>
                      <a:pt x="715390" y="82771"/>
                      <a:pt x="714523" y="80803"/>
                    </a:cubicBezTo>
                    <a:cubicBezTo>
                      <a:pt x="713657" y="78755"/>
                      <a:pt x="713224" y="74542"/>
                      <a:pt x="713224" y="68162"/>
                    </a:cubicBezTo>
                    <a:lnTo>
                      <a:pt x="713224" y="32132"/>
                    </a:lnTo>
                    <a:lnTo>
                      <a:pt x="705427" y="32132"/>
                    </a:lnTo>
                    <a:lnTo>
                      <a:pt x="705427" y="23863"/>
                    </a:lnTo>
                    <a:lnTo>
                      <a:pt x="713224" y="23863"/>
                    </a:lnTo>
                    <a:lnTo>
                      <a:pt x="713224" y="8269"/>
                    </a:lnTo>
                    <a:lnTo>
                      <a:pt x="723856" y="1890"/>
                    </a:lnTo>
                    <a:lnTo>
                      <a:pt x="723856" y="23863"/>
                    </a:lnTo>
                    <a:lnTo>
                      <a:pt x="734488" y="23863"/>
                    </a:lnTo>
                    <a:lnTo>
                      <a:pt x="734488" y="32132"/>
                    </a:lnTo>
                    <a:lnTo>
                      <a:pt x="723856" y="32132"/>
                    </a:lnTo>
                    <a:lnTo>
                      <a:pt x="723856" y="68753"/>
                    </a:lnTo>
                    <a:cubicBezTo>
                      <a:pt x="723856" y="71824"/>
                      <a:pt x="724014" y="73793"/>
                      <a:pt x="724328" y="74660"/>
                    </a:cubicBezTo>
                    <a:cubicBezTo>
                      <a:pt x="724722" y="75526"/>
                      <a:pt x="725352" y="76235"/>
                      <a:pt x="726218" y="76786"/>
                    </a:cubicBezTo>
                    <a:cubicBezTo>
                      <a:pt x="727085" y="77259"/>
                      <a:pt x="728306" y="77495"/>
                      <a:pt x="729881" y="77495"/>
                    </a:cubicBezTo>
                    <a:cubicBezTo>
                      <a:pt x="731062" y="77495"/>
                      <a:pt x="732598" y="77337"/>
                      <a:pt x="734488" y="77022"/>
                    </a:cubicBezTo>
                    <a:close/>
                  </a:path>
                </a:pathLst>
              </a:custGeom>
              <a:solidFill>
                <a:srgbClr val="000000"/>
              </a:solidFill>
              <a:ln w="7560" cap="sq">
                <a:noFill/>
                <a:prstDash val="solid"/>
                <a:miter/>
              </a:ln>
            </p:spPr>
            <p:txBody>
              <a:bodyPr/>
              <a:lstStyle/>
              <a:p>
                <a:endParaRPr lang="en-US" noProof="0"/>
              </a:p>
            </p:txBody>
          </p:sp>
        </p:grpSp>
        <p:grpSp>
          <p:nvGrpSpPr>
            <p:cNvPr id="220" name="Group 219">
              <a:extLst>
                <a:ext uri="{FF2B5EF4-FFF2-40B4-BE49-F238E27FC236}">
                  <a16:creationId xmlns:a16="http://schemas.microsoft.com/office/drawing/2014/main" id="{AF3564D5-5BA3-90DF-CBA6-58204EEFE33A}"/>
                </a:ext>
              </a:extLst>
            </p:cNvPr>
            <p:cNvGrpSpPr/>
            <p:nvPr/>
          </p:nvGrpSpPr>
          <p:grpSpPr>
            <a:xfrm>
              <a:off x="5458624" y="5730517"/>
              <a:ext cx="707278" cy="89618"/>
              <a:chOff x="5632792" y="2334172"/>
              <a:chExt cx="707278" cy="89618"/>
            </a:xfrm>
          </p:grpSpPr>
          <p:sp>
            <p:nvSpPr>
              <p:cNvPr id="224" name="Freeform: Shape 9903">
                <a:extLst>
                  <a:ext uri="{FF2B5EF4-FFF2-40B4-BE49-F238E27FC236}">
                    <a16:creationId xmlns:a16="http://schemas.microsoft.com/office/drawing/2014/main" id="{5C16D4D0-1B7D-AD81-31A8-EEB3736648C5}"/>
                  </a:ext>
                </a:extLst>
              </p:cNvPr>
              <p:cNvSpPr/>
              <p:nvPr/>
            </p:nvSpPr>
            <p:spPr>
              <a:xfrm>
                <a:off x="5632792" y="2339198"/>
                <a:ext cx="143628" cy="79566"/>
              </a:xfrm>
              <a:custGeom>
                <a:avLst/>
                <a:gdLst>
                  <a:gd name="csX0" fmla="*/ 0 w 168601"/>
                  <a:gd name="csY0" fmla="*/ 100589 h 100896"/>
                  <a:gd name="csX1" fmla="*/ 3419 w 168601"/>
                  <a:gd name="csY1" fmla="*/ 94742 h 100896"/>
                  <a:gd name="csX2" fmla="*/ 28158 w 168601"/>
                  <a:gd name="csY2" fmla="*/ 53592 h 100896"/>
                  <a:gd name="csX3" fmla="*/ 82683 w 168601"/>
                  <a:gd name="csY3" fmla="*/ 0 h 100896"/>
                  <a:gd name="csX4" fmla="*/ 138830 w 168601"/>
                  <a:gd name="csY4" fmla="*/ 53592 h 100896"/>
                  <a:gd name="csX5" fmla="*/ 164816 w 168601"/>
                  <a:gd name="csY5" fmla="*/ 94742 h 100896"/>
                  <a:gd name="csX6" fmla="*/ 168601 w 168601"/>
                  <a:gd name="csY6" fmla="*/ 100896 h 10089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68601" h="100896">
                    <a:moveTo>
                      <a:pt x="0" y="100589"/>
                    </a:moveTo>
                    <a:lnTo>
                      <a:pt x="3419" y="94742"/>
                    </a:lnTo>
                    <a:cubicBezTo>
                      <a:pt x="10660" y="82302"/>
                      <a:pt x="19148" y="67628"/>
                      <a:pt x="28158" y="53592"/>
                    </a:cubicBezTo>
                    <a:cubicBezTo>
                      <a:pt x="46178" y="25520"/>
                      <a:pt x="66287" y="0"/>
                      <a:pt x="82683" y="0"/>
                    </a:cubicBezTo>
                    <a:cubicBezTo>
                      <a:pt x="99078" y="0"/>
                      <a:pt x="119960" y="25520"/>
                      <a:pt x="138830" y="53592"/>
                    </a:cubicBezTo>
                    <a:cubicBezTo>
                      <a:pt x="148266" y="67628"/>
                      <a:pt x="157198" y="82302"/>
                      <a:pt x="164816" y="94742"/>
                    </a:cubicBezTo>
                    <a:lnTo>
                      <a:pt x="168601" y="100896"/>
                    </a:lnTo>
                  </a:path>
                </a:pathLst>
              </a:custGeom>
              <a:noFill/>
              <a:ln w="7560" cap="flat">
                <a:solidFill>
                  <a:srgbClr val="BF9000"/>
                </a:solidFill>
                <a:prstDash val="solid"/>
                <a:round/>
              </a:ln>
            </p:spPr>
            <p:txBody>
              <a:bodyPr/>
              <a:lstStyle/>
              <a:p>
                <a:endParaRPr lang="en-US" noProof="0"/>
              </a:p>
            </p:txBody>
          </p:sp>
          <p:sp>
            <p:nvSpPr>
              <p:cNvPr id="225" name="Freeform: Shape 9904">
                <a:extLst>
                  <a:ext uri="{FF2B5EF4-FFF2-40B4-BE49-F238E27FC236}">
                    <a16:creationId xmlns:a16="http://schemas.microsoft.com/office/drawing/2014/main" id="{EFC5E076-2B13-EC34-0CD3-0362AB2F45FD}"/>
                  </a:ext>
                </a:extLst>
              </p:cNvPr>
              <p:cNvSpPr/>
              <p:nvPr/>
            </p:nvSpPr>
            <p:spPr>
              <a:xfrm>
                <a:off x="5898988" y="2334172"/>
                <a:ext cx="441082" cy="89618"/>
              </a:xfrm>
              <a:custGeom>
                <a:avLst/>
                <a:gdLst>
                  <a:gd name="csX0" fmla="*/ 0 w 517773"/>
                  <a:gd name="csY0" fmla="*/ 60247 h 113643"/>
                  <a:gd name="csX1" fmla="*/ 10868 w 517773"/>
                  <a:gd name="csY1" fmla="*/ 59302 h 113643"/>
                  <a:gd name="csX2" fmla="*/ 14412 w 517773"/>
                  <a:gd name="csY2" fmla="*/ 70052 h 113643"/>
                  <a:gd name="csX3" fmla="*/ 23154 w 517773"/>
                  <a:gd name="csY3" fmla="*/ 76786 h 113643"/>
                  <a:gd name="csX4" fmla="*/ 36385 w 517773"/>
                  <a:gd name="csY4" fmla="*/ 79267 h 113643"/>
                  <a:gd name="csX5" fmla="*/ 47962 w 517773"/>
                  <a:gd name="csY5" fmla="*/ 77377 h 113643"/>
                  <a:gd name="csX6" fmla="*/ 55404 w 517773"/>
                  <a:gd name="csY6" fmla="*/ 72061 h 113643"/>
                  <a:gd name="csX7" fmla="*/ 57885 w 517773"/>
                  <a:gd name="csY7" fmla="*/ 64618 h 113643"/>
                  <a:gd name="csX8" fmla="*/ 55522 w 517773"/>
                  <a:gd name="csY8" fmla="*/ 57530 h 113643"/>
                  <a:gd name="csX9" fmla="*/ 47725 w 517773"/>
                  <a:gd name="csY9" fmla="*/ 52333 h 113643"/>
                  <a:gd name="csX10" fmla="*/ 32368 w 517773"/>
                  <a:gd name="csY10" fmla="*/ 48198 h 113643"/>
                  <a:gd name="csX11" fmla="*/ 15593 w 517773"/>
                  <a:gd name="csY11" fmla="*/ 42764 h 113643"/>
                  <a:gd name="csX12" fmla="*/ 6379 w 517773"/>
                  <a:gd name="csY12" fmla="*/ 34731 h 113643"/>
                  <a:gd name="csX13" fmla="*/ 3308 w 517773"/>
                  <a:gd name="csY13" fmla="*/ 23863 h 113643"/>
                  <a:gd name="csX14" fmla="*/ 6970 w 517773"/>
                  <a:gd name="csY14" fmla="*/ 11695 h 113643"/>
                  <a:gd name="csX15" fmla="*/ 17838 w 517773"/>
                  <a:gd name="csY15" fmla="*/ 2953 h 113643"/>
                  <a:gd name="csX16" fmla="*/ 33786 w 517773"/>
                  <a:gd name="csY16" fmla="*/ 0 h 113643"/>
                  <a:gd name="csX17" fmla="*/ 50797 w 517773"/>
                  <a:gd name="csY17" fmla="*/ 3190 h 113643"/>
                  <a:gd name="csX18" fmla="*/ 62019 w 517773"/>
                  <a:gd name="csY18" fmla="*/ 12286 h 113643"/>
                  <a:gd name="csX19" fmla="*/ 66390 w 517773"/>
                  <a:gd name="csY19" fmla="*/ 25871 h 113643"/>
                  <a:gd name="csX20" fmla="*/ 55404 w 517773"/>
                  <a:gd name="csY20" fmla="*/ 26698 h 113643"/>
                  <a:gd name="csX21" fmla="*/ 49379 w 517773"/>
                  <a:gd name="csY21" fmla="*/ 14412 h 113643"/>
                  <a:gd name="csX22" fmla="*/ 34258 w 517773"/>
                  <a:gd name="csY22" fmla="*/ 10159 h 113643"/>
                  <a:gd name="csX23" fmla="*/ 19137 w 517773"/>
                  <a:gd name="csY23" fmla="*/ 13940 h 113643"/>
                  <a:gd name="csX24" fmla="*/ 14412 w 517773"/>
                  <a:gd name="csY24" fmla="*/ 23154 h 113643"/>
                  <a:gd name="csX25" fmla="*/ 17720 w 517773"/>
                  <a:gd name="csY25" fmla="*/ 30833 h 113643"/>
                  <a:gd name="csX26" fmla="*/ 34967 w 517773"/>
                  <a:gd name="csY26" fmla="*/ 36975 h 113643"/>
                  <a:gd name="csX27" fmla="*/ 54223 w 517773"/>
                  <a:gd name="csY27" fmla="*/ 42528 h 113643"/>
                  <a:gd name="csX28" fmla="*/ 65327 w 517773"/>
                  <a:gd name="csY28" fmla="*/ 51388 h 113643"/>
                  <a:gd name="csX29" fmla="*/ 68989 w 517773"/>
                  <a:gd name="csY29" fmla="*/ 63673 h 113643"/>
                  <a:gd name="csX30" fmla="*/ 64973 w 517773"/>
                  <a:gd name="csY30" fmla="*/ 76668 h 113643"/>
                  <a:gd name="csX31" fmla="*/ 53632 w 517773"/>
                  <a:gd name="csY31" fmla="*/ 86237 h 113643"/>
                  <a:gd name="csX32" fmla="*/ 36975 w 517773"/>
                  <a:gd name="csY32" fmla="*/ 89662 h 113643"/>
                  <a:gd name="csX33" fmla="*/ 17247 w 517773"/>
                  <a:gd name="csY33" fmla="*/ 86237 h 113643"/>
                  <a:gd name="csX34" fmla="*/ 4725 w 517773"/>
                  <a:gd name="csY34" fmla="*/ 75841 h 113643"/>
                  <a:gd name="csX35" fmla="*/ 0 w 517773"/>
                  <a:gd name="csY35" fmla="*/ 60247 h 113643"/>
                  <a:gd name="csX36" fmla="*/ 94860 w 517773"/>
                  <a:gd name="csY36" fmla="*/ 88127 h 113643"/>
                  <a:gd name="csX37" fmla="*/ 75605 w 517773"/>
                  <a:gd name="csY37" fmla="*/ 25398 h 113643"/>
                  <a:gd name="csX38" fmla="*/ 86591 w 517773"/>
                  <a:gd name="csY38" fmla="*/ 25398 h 113643"/>
                  <a:gd name="csX39" fmla="*/ 96632 w 517773"/>
                  <a:gd name="csY39" fmla="*/ 61547 h 113643"/>
                  <a:gd name="csX40" fmla="*/ 100294 w 517773"/>
                  <a:gd name="csY40" fmla="*/ 75014 h 113643"/>
                  <a:gd name="csX41" fmla="*/ 103602 w 517773"/>
                  <a:gd name="csY41" fmla="*/ 62138 h 113643"/>
                  <a:gd name="csX42" fmla="*/ 113525 w 517773"/>
                  <a:gd name="csY42" fmla="*/ 25398 h 113643"/>
                  <a:gd name="csX43" fmla="*/ 124511 w 517773"/>
                  <a:gd name="csY43" fmla="*/ 25398 h 113643"/>
                  <a:gd name="csX44" fmla="*/ 133844 w 517773"/>
                  <a:gd name="csY44" fmla="*/ 61783 h 113643"/>
                  <a:gd name="csX45" fmla="*/ 137034 w 517773"/>
                  <a:gd name="csY45" fmla="*/ 73715 h 113643"/>
                  <a:gd name="csX46" fmla="*/ 140577 w 517773"/>
                  <a:gd name="csY46" fmla="*/ 61665 h 113643"/>
                  <a:gd name="csX47" fmla="*/ 151328 w 517773"/>
                  <a:gd name="csY47" fmla="*/ 25398 h 113643"/>
                  <a:gd name="csX48" fmla="*/ 161723 w 517773"/>
                  <a:gd name="csY48" fmla="*/ 25398 h 113643"/>
                  <a:gd name="csX49" fmla="*/ 142113 w 517773"/>
                  <a:gd name="csY49" fmla="*/ 88127 h 113643"/>
                  <a:gd name="csX50" fmla="*/ 131009 w 517773"/>
                  <a:gd name="csY50" fmla="*/ 88127 h 113643"/>
                  <a:gd name="csX51" fmla="*/ 121086 w 517773"/>
                  <a:gd name="csY51" fmla="*/ 50561 h 113643"/>
                  <a:gd name="csX52" fmla="*/ 118605 w 517773"/>
                  <a:gd name="csY52" fmla="*/ 39811 h 113643"/>
                  <a:gd name="csX53" fmla="*/ 105965 w 517773"/>
                  <a:gd name="csY53" fmla="*/ 88127 h 113643"/>
                  <a:gd name="csX54" fmla="*/ 94860 w 517773"/>
                  <a:gd name="csY54" fmla="*/ 88127 h 113643"/>
                  <a:gd name="csX55" fmla="*/ 211516 w 517773"/>
                  <a:gd name="csY55" fmla="*/ 80330 h 113643"/>
                  <a:gd name="csX56" fmla="*/ 200175 w 517773"/>
                  <a:gd name="csY56" fmla="*/ 87536 h 113643"/>
                  <a:gd name="csX57" fmla="*/ 188480 w 517773"/>
                  <a:gd name="csY57" fmla="*/ 89544 h 113643"/>
                  <a:gd name="csX58" fmla="*/ 172532 w 517773"/>
                  <a:gd name="csY58" fmla="*/ 84465 h 113643"/>
                  <a:gd name="csX59" fmla="*/ 166980 w 517773"/>
                  <a:gd name="csY59" fmla="*/ 71588 h 113643"/>
                  <a:gd name="csX60" fmla="*/ 169106 w 517773"/>
                  <a:gd name="csY60" fmla="*/ 63201 h 113643"/>
                  <a:gd name="csX61" fmla="*/ 174541 w 517773"/>
                  <a:gd name="csY61" fmla="*/ 57058 h 113643"/>
                  <a:gd name="csX62" fmla="*/ 182219 w 517773"/>
                  <a:gd name="csY62" fmla="*/ 53514 h 113643"/>
                  <a:gd name="csX63" fmla="*/ 191670 w 517773"/>
                  <a:gd name="csY63" fmla="*/ 51978 h 113643"/>
                  <a:gd name="csX64" fmla="*/ 210689 w 517773"/>
                  <a:gd name="csY64" fmla="*/ 48316 h 113643"/>
                  <a:gd name="csX65" fmla="*/ 210689 w 517773"/>
                  <a:gd name="csY65" fmla="*/ 45481 h 113643"/>
                  <a:gd name="csX66" fmla="*/ 207736 w 517773"/>
                  <a:gd name="csY66" fmla="*/ 36385 h 113643"/>
                  <a:gd name="csX67" fmla="*/ 195568 w 517773"/>
                  <a:gd name="csY67" fmla="*/ 32723 h 113643"/>
                  <a:gd name="csX68" fmla="*/ 184464 w 517773"/>
                  <a:gd name="csY68" fmla="*/ 35440 h 113643"/>
                  <a:gd name="csX69" fmla="*/ 179266 w 517773"/>
                  <a:gd name="csY69" fmla="*/ 44654 h 113643"/>
                  <a:gd name="csX70" fmla="*/ 168870 w 517773"/>
                  <a:gd name="csY70" fmla="*/ 43236 h 113643"/>
                  <a:gd name="csX71" fmla="*/ 173477 w 517773"/>
                  <a:gd name="csY71" fmla="*/ 32486 h 113643"/>
                  <a:gd name="csX72" fmla="*/ 182928 w 517773"/>
                  <a:gd name="csY72" fmla="*/ 26225 h 113643"/>
                  <a:gd name="csX73" fmla="*/ 197104 w 517773"/>
                  <a:gd name="csY73" fmla="*/ 23981 h 113643"/>
                  <a:gd name="csX74" fmla="*/ 210098 w 517773"/>
                  <a:gd name="csY74" fmla="*/ 25871 h 113643"/>
                  <a:gd name="csX75" fmla="*/ 217541 w 517773"/>
                  <a:gd name="csY75" fmla="*/ 30596 h 113643"/>
                  <a:gd name="csX76" fmla="*/ 220848 w 517773"/>
                  <a:gd name="csY76" fmla="*/ 37802 h 113643"/>
                  <a:gd name="csX77" fmla="*/ 221439 w 517773"/>
                  <a:gd name="csY77" fmla="*/ 47607 h 113643"/>
                  <a:gd name="csX78" fmla="*/ 221439 w 517773"/>
                  <a:gd name="csY78" fmla="*/ 61783 h 113643"/>
                  <a:gd name="csX79" fmla="*/ 222030 w 517773"/>
                  <a:gd name="csY79" fmla="*/ 80566 h 113643"/>
                  <a:gd name="csX80" fmla="*/ 224747 w 517773"/>
                  <a:gd name="csY80" fmla="*/ 88127 h 113643"/>
                  <a:gd name="csX81" fmla="*/ 213642 w 517773"/>
                  <a:gd name="csY81" fmla="*/ 88127 h 113643"/>
                  <a:gd name="csX82" fmla="*/ 211516 w 517773"/>
                  <a:gd name="csY82" fmla="*/ 80330 h 113643"/>
                  <a:gd name="csX83" fmla="*/ 210689 w 517773"/>
                  <a:gd name="csY83" fmla="*/ 56585 h 113643"/>
                  <a:gd name="csX84" fmla="*/ 193324 w 517773"/>
                  <a:gd name="csY84" fmla="*/ 60602 h 113643"/>
                  <a:gd name="csX85" fmla="*/ 183991 w 517773"/>
                  <a:gd name="csY85" fmla="*/ 62728 h 113643"/>
                  <a:gd name="csX86" fmla="*/ 179738 w 517773"/>
                  <a:gd name="csY86" fmla="*/ 66272 h 113643"/>
                  <a:gd name="csX87" fmla="*/ 178321 w 517773"/>
                  <a:gd name="csY87" fmla="*/ 71234 h 113643"/>
                  <a:gd name="csX88" fmla="*/ 181510 w 517773"/>
                  <a:gd name="csY88" fmla="*/ 78322 h 113643"/>
                  <a:gd name="csX89" fmla="*/ 190961 w 517773"/>
                  <a:gd name="csY89" fmla="*/ 81157 h 113643"/>
                  <a:gd name="csX90" fmla="*/ 201829 w 517773"/>
                  <a:gd name="csY90" fmla="*/ 78558 h 113643"/>
                  <a:gd name="csX91" fmla="*/ 208917 w 517773"/>
                  <a:gd name="csY91" fmla="*/ 71116 h 113643"/>
                  <a:gd name="csX92" fmla="*/ 210689 w 517773"/>
                  <a:gd name="csY92" fmla="*/ 60484 h 113643"/>
                  <a:gd name="csX93" fmla="*/ 210689 w 517773"/>
                  <a:gd name="csY93" fmla="*/ 56585 h 113643"/>
                  <a:gd name="csX94" fmla="*/ 237919 w 517773"/>
                  <a:gd name="csY94" fmla="*/ 112226 h 113643"/>
                  <a:gd name="csX95" fmla="*/ 237919 w 517773"/>
                  <a:gd name="csY95" fmla="*/ 25398 h 113643"/>
                  <a:gd name="csX96" fmla="*/ 247605 w 517773"/>
                  <a:gd name="csY96" fmla="*/ 25398 h 113643"/>
                  <a:gd name="csX97" fmla="*/ 247605 w 517773"/>
                  <a:gd name="csY97" fmla="*/ 33550 h 113643"/>
                  <a:gd name="csX98" fmla="*/ 255284 w 517773"/>
                  <a:gd name="csY98" fmla="*/ 26344 h 113643"/>
                  <a:gd name="csX99" fmla="*/ 265798 w 517773"/>
                  <a:gd name="csY99" fmla="*/ 23981 h 113643"/>
                  <a:gd name="csX100" fmla="*/ 279974 w 517773"/>
                  <a:gd name="csY100" fmla="*/ 28115 h 113643"/>
                  <a:gd name="csX101" fmla="*/ 289188 w 517773"/>
                  <a:gd name="csY101" fmla="*/ 39811 h 113643"/>
                  <a:gd name="csX102" fmla="*/ 292378 w 517773"/>
                  <a:gd name="csY102" fmla="*/ 56231 h 113643"/>
                  <a:gd name="csX103" fmla="*/ 288834 w 517773"/>
                  <a:gd name="csY103" fmla="*/ 73596 h 113643"/>
                  <a:gd name="csX104" fmla="*/ 278792 w 517773"/>
                  <a:gd name="csY104" fmla="*/ 85410 h 113643"/>
                  <a:gd name="csX105" fmla="*/ 264971 w 517773"/>
                  <a:gd name="csY105" fmla="*/ 89544 h 113643"/>
                  <a:gd name="csX106" fmla="*/ 255402 w 517773"/>
                  <a:gd name="csY106" fmla="*/ 87300 h 113643"/>
                  <a:gd name="csX107" fmla="*/ 248550 w 517773"/>
                  <a:gd name="csY107" fmla="*/ 81629 h 113643"/>
                  <a:gd name="csX108" fmla="*/ 248550 w 517773"/>
                  <a:gd name="csY108" fmla="*/ 112226 h 113643"/>
                  <a:gd name="csX109" fmla="*/ 237919 w 517773"/>
                  <a:gd name="csY109" fmla="*/ 112226 h 113643"/>
                  <a:gd name="csX110" fmla="*/ 247487 w 517773"/>
                  <a:gd name="csY110" fmla="*/ 57058 h 113643"/>
                  <a:gd name="csX111" fmla="*/ 252331 w 517773"/>
                  <a:gd name="csY111" fmla="*/ 75014 h 113643"/>
                  <a:gd name="csX112" fmla="*/ 264262 w 517773"/>
                  <a:gd name="csY112" fmla="*/ 80803 h 113643"/>
                  <a:gd name="csX113" fmla="*/ 276430 w 517773"/>
                  <a:gd name="csY113" fmla="*/ 74778 h 113643"/>
                  <a:gd name="csX114" fmla="*/ 281509 w 517773"/>
                  <a:gd name="csY114" fmla="*/ 56231 h 113643"/>
                  <a:gd name="csX115" fmla="*/ 276548 w 517773"/>
                  <a:gd name="csY115" fmla="*/ 38275 h 113643"/>
                  <a:gd name="csX116" fmla="*/ 264735 w 517773"/>
                  <a:gd name="csY116" fmla="*/ 32250 h 113643"/>
                  <a:gd name="csX117" fmla="*/ 252685 w 517773"/>
                  <a:gd name="csY117" fmla="*/ 38629 h 113643"/>
                  <a:gd name="csX118" fmla="*/ 247487 w 517773"/>
                  <a:gd name="csY118" fmla="*/ 57058 h 113643"/>
                  <a:gd name="csX119" fmla="*/ 305195 w 517773"/>
                  <a:gd name="csY119" fmla="*/ 112226 h 113643"/>
                  <a:gd name="csX120" fmla="*/ 305195 w 517773"/>
                  <a:gd name="csY120" fmla="*/ 25398 h 113643"/>
                  <a:gd name="csX121" fmla="*/ 314882 w 517773"/>
                  <a:gd name="csY121" fmla="*/ 25398 h 113643"/>
                  <a:gd name="csX122" fmla="*/ 314882 w 517773"/>
                  <a:gd name="csY122" fmla="*/ 33550 h 113643"/>
                  <a:gd name="csX123" fmla="*/ 322560 w 517773"/>
                  <a:gd name="csY123" fmla="*/ 26344 h 113643"/>
                  <a:gd name="csX124" fmla="*/ 333074 w 517773"/>
                  <a:gd name="csY124" fmla="*/ 23981 h 113643"/>
                  <a:gd name="csX125" fmla="*/ 347250 w 517773"/>
                  <a:gd name="csY125" fmla="*/ 28115 h 113643"/>
                  <a:gd name="csX126" fmla="*/ 356464 w 517773"/>
                  <a:gd name="csY126" fmla="*/ 39811 h 113643"/>
                  <a:gd name="csX127" fmla="*/ 359654 w 517773"/>
                  <a:gd name="csY127" fmla="*/ 56231 h 113643"/>
                  <a:gd name="csX128" fmla="*/ 356110 w 517773"/>
                  <a:gd name="csY128" fmla="*/ 73596 h 113643"/>
                  <a:gd name="csX129" fmla="*/ 346069 w 517773"/>
                  <a:gd name="csY129" fmla="*/ 85410 h 113643"/>
                  <a:gd name="csX130" fmla="*/ 332247 w 517773"/>
                  <a:gd name="csY130" fmla="*/ 89544 h 113643"/>
                  <a:gd name="csX131" fmla="*/ 322678 w 517773"/>
                  <a:gd name="csY131" fmla="*/ 87300 h 113643"/>
                  <a:gd name="csX132" fmla="*/ 315827 w 517773"/>
                  <a:gd name="csY132" fmla="*/ 81629 h 113643"/>
                  <a:gd name="csX133" fmla="*/ 315827 w 517773"/>
                  <a:gd name="csY133" fmla="*/ 112226 h 113643"/>
                  <a:gd name="csX134" fmla="*/ 305195 w 517773"/>
                  <a:gd name="csY134" fmla="*/ 112226 h 113643"/>
                  <a:gd name="csX135" fmla="*/ 314764 w 517773"/>
                  <a:gd name="csY135" fmla="*/ 57058 h 113643"/>
                  <a:gd name="csX136" fmla="*/ 319607 w 517773"/>
                  <a:gd name="csY136" fmla="*/ 75014 h 113643"/>
                  <a:gd name="csX137" fmla="*/ 331538 w 517773"/>
                  <a:gd name="csY137" fmla="*/ 80803 h 113643"/>
                  <a:gd name="csX138" fmla="*/ 343706 w 517773"/>
                  <a:gd name="csY138" fmla="*/ 74778 h 113643"/>
                  <a:gd name="csX139" fmla="*/ 348786 w 517773"/>
                  <a:gd name="csY139" fmla="*/ 56231 h 113643"/>
                  <a:gd name="csX140" fmla="*/ 343824 w 517773"/>
                  <a:gd name="csY140" fmla="*/ 38275 h 113643"/>
                  <a:gd name="csX141" fmla="*/ 332011 w 517773"/>
                  <a:gd name="csY141" fmla="*/ 32250 h 113643"/>
                  <a:gd name="csX142" fmla="*/ 319961 w 517773"/>
                  <a:gd name="csY142" fmla="*/ 38629 h 113643"/>
                  <a:gd name="csX143" fmla="*/ 314764 w 517773"/>
                  <a:gd name="csY143" fmla="*/ 57058 h 113643"/>
                  <a:gd name="csX144" fmla="*/ 372471 w 517773"/>
                  <a:gd name="csY144" fmla="*/ 13703 h 113643"/>
                  <a:gd name="csX145" fmla="*/ 372471 w 517773"/>
                  <a:gd name="csY145" fmla="*/ 1536 h 113643"/>
                  <a:gd name="csX146" fmla="*/ 383103 w 517773"/>
                  <a:gd name="csY146" fmla="*/ 1536 h 113643"/>
                  <a:gd name="csX147" fmla="*/ 383103 w 517773"/>
                  <a:gd name="csY147" fmla="*/ 13703 h 113643"/>
                  <a:gd name="csX148" fmla="*/ 372471 w 517773"/>
                  <a:gd name="csY148" fmla="*/ 13703 h 113643"/>
                  <a:gd name="csX149" fmla="*/ 372471 w 517773"/>
                  <a:gd name="csY149" fmla="*/ 88127 h 113643"/>
                  <a:gd name="csX150" fmla="*/ 372471 w 517773"/>
                  <a:gd name="csY150" fmla="*/ 25398 h 113643"/>
                  <a:gd name="csX151" fmla="*/ 383103 w 517773"/>
                  <a:gd name="csY151" fmla="*/ 25398 h 113643"/>
                  <a:gd name="csX152" fmla="*/ 383103 w 517773"/>
                  <a:gd name="csY152" fmla="*/ 88127 h 113643"/>
                  <a:gd name="csX153" fmla="*/ 372471 w 517773"/>
                  <a:gd name="csY153" fmla="*/ 88127 h 113643"/>
                  <a:gd name="csX154" fmla="*/ 399346 w 517773"/>
                  <a:gd name="csY154" fmla="*/ 88127 h 113643"/>
                  <a:gd name="csX155" fmla="*/ 399346 w 517773"/>
                  <a:gd name="csY155" fmla="*/ 25398 h 113643"/>
                  <a:gd name="csX156" fmla="*/ 408915 w 517773"/>
                  <a:gd name="csY156" fmla="*/ 25398 h 113643"/>
                  <a:gd name="csX157" fmla="*/ 408915 w 517773"/>
                  <a:gd name="csY157" fmla="*/ 34258 h 113643"/>
                  <a:gd name="csX158" fmla="*/ 428879 w 517773"/>
                  <a:gd name="csY158" fmla="*/ 23981 h 113643"/>
                  <a:gd name="csX159" fmla="*/ 439275 w 517773"/>
                  <a:gd name="csY159" fmla="*/ 25989 h 113643"/>
                  <a:gd name="csX160" fmla="*/ 446363 w 517773"/>
                  <a:gd name="csY160" fmla="*/ 31305 h 113643"/>
                  <a:gd name="csX161" fmla="*/ 449671 w 517773"/>
                  <a:gd name="csY161" fmla="*/ 39220 h 113643"/>
                  <a:gd name="csX162" fmla="*/ 450261 w 517773"/>
                  <a:gd name="csY162" fmla="*/ 49497 h 113643"/>
                  <a:gd name="csX163" fmla="*/ 450261 w 517773"/>
                  <a:gd name="csY163" fmla="*/ 88127 h 113643"/>
                  <a:gd name="csX164" fmla="*/ 439629 w 517773"/>
                  <a:gd name="csY164" fmla="*/ 88127 h 113643"/>
                  <a:gd name="csX165" fmla="*/ 439629 w 517773"/>
                  <a:gd name="csY165" fmla="*/ 49970 h 113643"/>
                  <a:gd name="csX166" fmla="*/ 438330 w 517773"/>
                  <a:gd name="csY166" fmla="*/ 40283 h 113643"/>
                  <a:gd name="csX167" fmla="*/ 433959 w 517773"/>
                  <a:gd name="csY167" fmla="*/ 35085 h 113643"/>
                  <a:gd name="csX168" fmla="*/ 426635 w 517773"/>
                  <a:gd name="csY168" fmla="*/ 33195 h 113643"/>
                  <a:gd name="csX169" fmla="*/ 414822 w 517773"/>
                  <a:gd name="csY169" fmla="*/ 37566 h 113643"/>
                  <a:gd name="csX170" fmla="*/ 409978 w 517773"/>
                  <a:gd name="csY170" fmla="*/ 53868 h 113643"/>
                  <a:gd name="csX171" fmla="*/ 409978 w 517773"/>
                  <a:gd name="csY171" fmla="*/ 88127 h 113643"/>
                  <a:gd name="csX172" fmla="*/ 399346 w 517773"/>
                  <a:gd name="csY172" fmla="*/ 88127 h 113643"/>
                  <a:gd name="csX173" fmla="*/ 464614 w 517773"/>
                  <a:gd name="csY173" fmla="*/ 93325 h 113643"/>
                  <a:gd name="csX174" fmla="*/ 475010 w 517773"/>
                  <a:gd name="csY174" fmla="*/ 94860 h 113643"/>
                  <a:gd name="csX175" fmla="*/ 478554 w 517773"/>
                  <a:gd name="csY175" fmla="*/ 101830 h 113643"/>
                  <a:gd name="csX176" fmla="*/ 489422 w 517773"/>
                  <a:gd name="csY176" fmla="*/ 104783 h 113643"/>
                  <a:gd name="csX177" fmla="*/ 500763 w 517773"/>
                  <a:gd name="csY177" fmla="*/ 101830 h 113643"/>
                  <a:gd name="csX178" fmla="*/ 506197 w 517773"/>
                  <a:gd name="csY178" fmla="*/ 93561 h 113643"/>
                  <a:gd name="csX179" fmla="*/ 507024 w 517773"/>
                  <a:gd name="csY179" fmla="*/ 79857 h 113643"/>
                  <a:gd name="csX180" fmla="*/ 489658 w 517773"/>
                  <a:gd name="csY180" fmla="*/ 88127 h 113643"/>
                  <a:gd name="csX181" fmla="*/ 469576 w 517773"/>
                  <a:gd name="csY181" fmla="*/ 78794 h 113643"/>
                  <a:gd name="csX182" fmla="*/ 462488 w 517773"/>
                  <a:gd name="csY182" fmla="*/ 56349 h 113643"/>
                  <a:gd name="csX183" fmla="*/ 465678 w 517773"/>
                  <a:gd name="csY183" fmla="*/ 39811 h 113643"/>
                  <a:gd name="csX184" fmla="*/ 475128 w 517773"/>
                  <a:gd name="csY184" fmla="*/ 28115 h 113643"/>
                  <a:gd name="csX185" fmla="*/ 489658 w 517773"/>
                  <a:gd name="csY185" fmla="*/ 23981 h 113643"/>
                  <a:gd name="csX186" fmla="*/ 507969 w 517773"/>
                  <a:gd name="csY186" fmla="*/ 32959 h 113643"/>
                  <a:gd name="csX187" fmla="*/ 507969 w 517773"/>
                  <a:gd name="csY187" fmla="*/ 25398 h 113643"/>
                  <a:gd name="csX188" fmla="*/ 517774 w 517773"/>
                  <a:gd name="csY188" fmla="*/ 25398 h 113643"/>
                  <a:gd name="csX189" fmla="*/ 517774 w 517773"/>
                  <a:gd name="csY189" fmla="*/ 79621 h 113643"/>
                  <a:gd name="csX190" fmla="*/ 514821 w 517773"/>
                  <a:gd name="csY190" fmla="*/ 100412 h 113643"/>
                  <a:gd name="csX191" fmla="*/ 505370 w 517773"/>
                  <a:gd name="csY191" fmla="*/ 110099 h 113643"/>
                  <a:gd name="csX192" fmla="*/ 489422 w 517773"/>
                  <a:gd name="csY192" fmla="*/ 113643 h 113643"/>
                  <a:gd name="csX193" fmla="*/ 471230 w 517773"/>
                  <a:gd name="csY193" fmla="*/ 108564 h 113643"/>
                  <a:gd name="csX194" fmla="*/ 464614 w 517773"/>
                  <a:gd name="csY194" fmla="*/ 93325 h 113643"/>
                  <a:gd name="csX195" fmla="*/ 473474 w 517773"/>
                  <a:gd name="csY195" fmla="*/ 55640 h 113643"/>
                  <a:gd name="csX196" fmla="*/ 478318 w 517773"/>
                  <a:gd name="csY196" fmla="*/ 73596 h 113643"/>
                  <a:gd name="csX197" fmla="*/ 490604 w 517773"/>
                  <a:gd name="csY197" fmla="*/ 79267 h 113643"/>
                  <a:gd name="csX198" fmla="*/ 502889 w 517773"/>
                  <a:gd name="csY198" fmla="*/ 73715 h 113643"/>
                  <a:gd name="csX199" fmla="*/ 507851 w 517773"/>
                  <a:gd name="csY199" fmla="*/ 55995 h 113643"/>
                  <a:gd name="csX200" fmla="*/ 502771 w 517773"/>
                  <a:gd name="csY200" fmla="*/ 38629 h 113643"/>
                  <a:gd name="csX201" fmla="*/ 490485 w 517773"/>
                  <a:gd name="csY201" fmla="*/ 32723 h 113643"/>
                  <a:gd name="csX202" fmla="*/ 478436 w 517773"/>
                  <a:gd name="csY202" fmla="*/ 38511 h 113643"/>
                  <a:gd name="csX203" fmla="*/ 473474 w 517773"/>
                  <a:gd name="csY203" fmla="*/ 55640 h 11364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Lst>
                <a:rect l="l" t="t" r="r" b="b"/>
                <a:pathLst>
                  <a:path w="517773" h="113643">
                    <a:moveTo>
                      <a:pt x="0" y="60247"/>
                    </a:moveTo>
                    <a:lnTo>
                      <a:pt x="10868" y="59302"/>
                    </a:lnTo>
                    <a:cubicBezTo>
                      <a:pt x="11341" y="63634"/>
                      <a:pt x="12522" y="67217"/>
                      <a:pt x="14412" y="70052"/>
                    </a:cubicBezTo>
                    <a:cubicBezTo>
                      <a:pt x="16302" y="72809"/>
                      <a:pt x="19216" y="75053"/>
                      <a:pt x="23154" y="76786"/>
                    </a:cubicBezTo>
                    <a:cubicBezTo>
                      <a:pt x="27092" y="78440"/>
                      <a:pt x="31502" y="79267"/>
                      <a:pt x="36385" y="79267"/>
                    </a:cubicBezTo>
                    <a:cubicBezTo>
                      <a:pt x="40795" y="79267"/>
                      <a:pt x="44654" y="78637"/>
                      <a:pt x="47962" y="77377"/>
                    </a:cubicBezTo>
                    <a:cubicBezTo>
                      <a:pt x="51348" y="76038"/>
                      <a:pt x="53829" y="74266"/>
                      <a:pt x="55404" y="72061"/>
                    </a:cubicBezTo>
                    <a:cubicBezTo>
                      <a:pt x="57058" y="69777"/>
                      <a:pt x="57885" y="67296"/>
                      <a:pt x="57885" y="64618"/>
                    </a:cubicBezTo>
                    <a:cubicBezTo>
                      <a:pt x="57885" y="61862"/>
                      <a:pt x="57097" y="59499"/>
                      <a:pt x="55522" y="57530"/>
                    </a:cubicBezTo>
                    <a:cubicBezTo>
                      <a:pt x="53947" y="55483"/>
                      <a:pt x="51348" y="53750"/>
                      <a:pt x="47725" y="52333"/>
                    </a:cubicBezTo>
                    <a:cubicBezTo>
                      <a:pt x="45441" y="51466"/>
                      <a:pt x="40323" y="50088"/>
                      <a:pt x="32368" y="48198"/>
                    </a:cubicBezTo>
                    <a:cubicBezTo>
                      <a:pt x="24414" y="46229"/>
                      <a:pt x="18822" y="44418"/>
                      <a:pt x="15593" y="42764"/>
                    </a:cubicBezTo>
                    <a:cubicBezTo>
                      <a:pt x="11498" y="40559"/>
                      <a:pt x="8427" y="37881"/>
                      <a:pt x="6379" y="34731"/>
                    </a:cubicBezTo>
                    <a:cubicBezTo>
                      <a:pt x="4331" y="31502"/>
                      <a:pt x="3308" y="27879"/>
                      <a:pt x="3308" y="23863"/>
                    </a:cubicBezTo>
                    <a:cubicBezTo>
                      <a:pt x="3308" y="19531"/>
                      <a:pt x="4528" y="15475"/>
                      <a:pt x="6970" y="11695"/>
                    </a:cubicBezTo>
                    <a:cubicBezTo>
                      <a:pt x="9490" y="7836"/>
                      <a:pt x="13113" y="4922"/>
                      <a:pt x="17838" y="2953"/>
                    </a:cubicBezTo>
                    <a:cubicBezTo>
                      <a:pt x="22642" y="984"/>
                      <a:pt x="27958" y="0"/>
                      <a:pt x="33786" y="0"/>
                    </a:cubicBezTo>
                    <a:cubicBezTo>
                      <a:pt x="40244" y="0"/>
                      <a:pt x="45914" y="1063"/>
                      <a:pt x="50797" y="3190"/>
                    </a:cubicBezTo>
                    <a:cubicBezTo>
                      <a:pt x="55680" y="5237"/>
                      <a:pt x="59421" y="8269"/>
                      <a:pt x="62019" y="12286"/>
                    </a:cubicBezTo>
                    <a:cubicBezTo>
                      <a:pt x="64697" y="16302"/>
                      <a:pt x="66154" y="20831"/>
                      <a:pt x="66390" y="25871"/>
                    </a:cubicBezTo>
                    <a:lnTo>
                      <a:pt x="55404" y="26698"/>
                    </a:lnTo>
                    <a:cubicBezTo>
                      <a:pt x="54774" y="21264"/>
                      <a:pt x="52766" y="17169"/>
                      <a:pt x="49379" y="14412"/>
                    </a:cubicBezTo>
                    <a:cubicBezTo>
                      <a:pt x="45993" y="11577"/>
                      <a:pt x="40952" y="10159"/>
                      <a:pt x="34258" y="10159"/>
                    </a:cubicBezTo>
                    <a:cubicBezTo>
                      <a:pt x="27328" y="10159"/>
                      <a:pt x="22288" y="11419"/>
                      <a:pt x="19137" y="13940"/>
                    </a:cubicBezTo>
                    <a:cubicBezTo>
                      <a:pt x="15987" y="16460"/>
                      <a:pt x="14412" y="19531"/>
                      <a:pt x="14412" y="23154"/>
                    </a:cubicBezTo>
                    <a:cubicBezTo>
                      <a:pt x="14412" y="26225"/>
                      <a:pt x="15515" y="28785"/>
                      <a:pt x="17720" y="30833"/>
                    </a:cubicBezTo>
                    <a:cubicBezTo>
                      <a:pt x="19925" y="32801"/>
                      <a:pt x="25674" y="34849"/>
                      <a:pt x="34967" y="36975"/>
                    </a:cubicBezTo>
                    <a:cubicBezTo>
                      <a:pt x="44339" y="39102"/>
                      <a:pt x="50757" y="40953"/>
                      <a:pt x="54223" y="42528"/>
                    </a:cubicBezTo>
                    <a:cubicBezTo>
                      <a:pt x="59263" y="44811"/>
                      <a:pt x="62965" y="47765"/>
                      <a:pt x="65327" y="51388"/>
                    </a:cubicBezTo>
                    <a:cubicBezTo>
                      <a:pt x="67769" y="54932"/>
                      <a:pt x="68989" y="59027"/>
                      <a:pt x="68989" y="63673"/>
                    </a:cubicBezTo>
                    <a:cubicBezTo>
                      <a:pt x="68989" y="68241"/>
                      <a:pt x="67650" y="72573"/>
                      <a:pt x="64973" y="76668"/>
                    </a:cubicBezTo>
                    <a:cubicBezTo>
                      <a:pt x="62374" y="80763"/>
                      <a:pt x="58594" y="83953"/>
                      <a:pt x="53632" y="86237"/>
                    </a:cubicBezTo>
                    <a:cubicBezTo>
                      <a:pt x="48671" y="88520"/>
                      <a:pt x="43118" y="89662"/>
                      <a:pt x="36975" y="89662"/>
                    </a:cubicBezTo>
                    <a:cubicBezTo>
                      <a:pt x="29100" y="89662"/>
                      <a:pt x="22524" y="88520"/>
                      <a:pt x="17247" y="86237"/>
                    </a:cubicBezTo>
                    <a:cubicBezTo>
                      <a:pt x="11971" y="83874"/>
                      <a:pt x="7797" y="80409"/>
                      <a:pt x="4725" y="75841"/>
                    </a:cubicBezTo>
                    <a:cubicBezTo>
                      <a:pt x="1733" y="71273"/>
                      <a:pt x="158" y="66075"/>
                      <a:pt x="0" y="60247"/>
                    </a:cubicBezTo>
                    <a:close/>
                    <a:moveTo>
                      <a:pt x="94860" y="88127"/>
                    </a:moveTo>
                    <a:lnTo>
                      <a:pt x="75605" y="25398"/>
                    </a:lnTo>
                    <a:lnTo>
                      <a:pt x="86591" y="25398"/>
                    </a:lnTo>
                    <a:lnTo>
                      <a:pt x="96632" y="61547"/>
                    </a:lnTo>
                    <a:lnTo>
                      <a:pt x="100294" y="75014"/>
                    </a:lnTo>
                    <a:cubicBezTo>
                      <a:pt x="100452" y="74384"/>
                      <a:pt x="101554" y="70092"/>
                      <a:pt x="103602" y="62138"/>
                    </a:cubicBezTo>
                    <a:lnTo>
                      <a:pt x="113525" y="25398"/>
                    </a:lnTo>
                    <a:lnTo>
                      <a:pt x="124511" y="25398"/>
                    </a:lnTo>
                    <a:lnTo>
                      <a:pt x="133844" y="61783"/>
                    </a:lnTo>
                    <a:lnTo>
                      <a:pt x="137034" y="73715"/>
                    </a:lnTo>
                    <a:lnTo>
                      <a:pt x="140577" y="61665"/>
                    </a:lnTo>
                    <a:lnTo>
                      <a:pt x="151328" y="25398"/>
                    </a:lnTo>
                    <a:lnTo>
                      <a:pt x="161723" y="25398"/>
                    </a:lnTo>
                    <a:lnTo>
                      <a:pt x="142113" y="88127"/>
                    </a:lnTo>
                    <a:lnTo>
                      <a:pt x="131009" y="88127"/>
                    </a:lnTo>
                    <a:lnTo>
                      <a:pt x="121086" y="50561"/>
                    </a:lnTo>
                    <a:lnTo>
                      <a:pt x="118605" y="39811"/>
                    </a:lnTo>
                    <a:lnTo>
                      <a:pt x="105965" y="88127"/>
                    </a:lnTo>
                    <a:lnTo>
                      <a:pt x="94860" y="88127"/>
                    </a:lnTo>
                    <a:close/>
                    <a:moveTo>
                      <a:pt x="211516" y="80330"/>
                    </a:moveTo>
                    <a:cubicBezTo>
                      <a:pt x="207578" y="83716"/>
                      <a:pt x="203798" y="86118"/>
                      <a:pt x="200175" y="87536"/>
                    </a:cubicBezTo>
                    <a:cubicBezTo>
                      <a:pt x="196553" y="88875"/>
                      <a:pt x="192654" y="89544"/>
                      <a:pt x="188480" y="89544"/>
                    </a:cubicBezTo>
                    <a:cubicBezTo>
                      <a:pt x="181550" y="89544"/>
                      <a:pt x="176234" y="87851"/>
                      <a:pt x="172532" y="84465"/>
                    </a:cubicBezTo>
                    <a:cubicBezTo>
                      <a:pt x="168831" y="81078"/>
                      <a:pt x="166980" y="76786"/>
                      <a:pt x="166980" y="71588"/>
                    </a:cubicBezTo>
                    <a:cubicBezTo>
                      <a:pt x="166980" y="68517"/>
                      <a:pt x="167689" y="65721"/>
                      <a:pt x="169106" y="63201"/>
                    </a:cubicBezTo>
                    <a:cubicBezTo>
                      <a:pt x="170524" y="60602"/>
                      <a:pt x="172335" y="58554"/>
                      <a:pt x="174541" y="57058"/>
                    </a:cubicBezTo>
                    <a:cubicBezTo>
                      <a:pt x="176824" y="55483"/>
                      <a:pt x="179384" y="54302"/>
                      <a:pt x="182219" y="53514"/>
                    </a:cubicBezTo>
                    <a:cubicBezTo>
                      <a:pt x="184345" y="52963"/>
                      <a:pt x="187496" y="52451"/>
                      <a:pt x="191670" y="51978"/>
                    </a:cubicBezTo>
                    <a:cubicBezTo>
                      <a:pt x="200254" y="50954"/>
                      <a:pt x="206594" y="49734"/>
                      <a:pt x="210689" y="48316"/>
                    </a:cubicBezTo>
                    <a:cubicBezTo>
                      <a:pt x="210689" y="46820"/>
                      <a:pt x="210689" y="45875"/>
                      <a:pt x="210689" y="45481"/>
                    </a:cubicBezTo>
                    <a:cubicBezTo>
                      <a:pt x="210689" y="41149"/>
                      <a:pt x="209704" y="38117"/>
                      <a:pt x="207736" y="36385"/>
                    </a:cubicBezTo>
                    <a:cubicBezTo>
                      <a:pt x="204979" y="33943"/>
                      <a:pt x="200923" y="32723"/>
                      <a:pt x="195568" y="32723"/>
                    </a:cubicBezTo>
                    <a:cubicBezTo>
                      <a:pt x="190607" y="32723"/>
                      <a:pt x="186905" y="33628"/>
                      <a:pt x="184464" y="35440"/>
                    </a:cubicBezTo>
                    <a:cubicBezTo>
                      <a:pt x="182101" y="37172"/>
                      <a:pt x="180368" y="40244"/>
                      <a:pt x="179266" y="44654"/>
                    </a:cubicBezTo>
                    <a:lnTo>
                      <a:pt x="168870" y="43236"/>
                    </a:lnTo>
                    <a:cubicBezTo>
                      <a:pt x="169815" y="38826"/>
                      <a:pt x="171351" y="35243"/>
                      <a:pt x="173477" y="32486"/>
                    </a:cubicBezTo>
                    <a:cubicBezTo>
                      <a:pt x="175682" y="29730"/>
                      <a:pt x="178833" y="27643"/>
                      <a:pt x="182928" y="26225"/>
                    </a:cubicBezTo>
                    <a:cubicBezTo>
                      <a:pt x="187023" y="24729"/>
                      <a:pt x="191748" y="23981"/>
                      <a:pt x="197104" y="23981"/>
                    </a:cubicBezTo>
                    <a:cubicBezTo>
                      <a:pt x="202459" y="23981"/>
                      <a:pt x="206791" y="24611"/>
                      <a:pt x="210098" y="25871"/>
                    </a:cubicBezTo>
                    <a:cubicBezTo>
                      <a:pt x="213485" y="27131"/>
                      <a:pt x="215966" y="28706"/>
                      <a:pt x="217541" y="30596"/>
                    </a:cubicBezTo>
                    <a:cubicBezTo>
                      <a:pt x="219116" y="32486"/>
                      <a:pt x="220218" y="34888"/>
                      <a:pt x="220848" y="37802"/>
                    </a:cubicBezTo>
                    <a:cubicBezTo>
                      <a:pt x="221242" y="39614"/>
                      <a:pt x="221439" y="42882"/>
                      <a:pt x="221439" y="47607"/>
                    </a:cubicBezTo>
                    <a:lnTo>
                      <a:pt x="221439" y="61783"/>
                    </a:lnTo>
                    <a:cubicBezTo>
                      <a:pt x="221439" y="71706"/>
                      <a:pt x="221636" y="77967"/>
                      <a:pt x="222030" y="80566"/>
                    </a:cubicBezTo>
                    <a:cubicBezTo>
                      <a:pt x="222502" y="83165"/>
                      <a:pt x="223408" y="85685"/>
                      <a:pt x="224747" y="88127"/>
                    </a:cubicBezTo>
                    <a:lnTo>
                      <a:pt x="213642" y="88127"/>
                    </a:lnTo>
                    <a:cubicBezTo>
                      <a:pt x="212540" y="85922"/>
                      <a:pt x="211831" y="83323"/>
                      <a:pt x="211516" y="80330"/>
                    </a:cubicBezTo>
                    <a:close/>
                    <a:moveTo>
                      <a:pt x="210689" y="56585"/>
                    </a:moveTo>
                    <a:cubicBezTo>
                      <a:pt x="206830" y="58160"/>
                      <a:pt x="201042" y="59499"/>
                      <a:pt x="193324" y="60602"/>
                    </a:cubicBezTo>
                    <a:cubicBezTo>
                      <a:pt x="188913" y="61232"/>
                      <a:pt x="185803" y="61941"/>
                      <a:pt x="183991" y="62728"/>
                    </a:cubicBezTo>
                    <a:cubicBezTo>
                      <a:pt x="182180" y="63516"/>
                      <a:pt x="180762" y="64697"/>
                      <a:pt x="179738" y="66272"/>
                    </a:cubicBezTo>
                    <a:cubicBezTo>
                      <a:pt x="178793" y="67769"/>
                      <a:pt x="178321" y="69422"/>
                      <a:pt x="178321" y="71234"/>
                    </a:cubicBezTo>
                    <a:cubicBezTo>
                      <a:pt x="178321" y="74069"/>
                      <a:pt x="179384" y="76432"/>
                      <a:pt x="181510" y="78322"/>
                    </a:cubicBezTo>
                    <a:cubicBezTo>
                      <a:pt x="183715" y="80212"/>
                      <a:pt x="186866" y="81157"/>
                      <a:pt x="190961" y="81157"/>
                    </a:cubicBezTo>
                    <a:cubicBezTo>
                      <a:pt x="195056" y="81157"/>
                      <a:pt x="198679" y="80291"/>
                      <a:pt x="201829" y="78558"/>
                    </a:cubicBezTo>
                    <a:cubicBezTo>
                      <a:pt x="205058" y="76747"/>
                      <a:pt x="207421" y="74266"/>
                      <a:pt x="208917" y="71116"/>
                    </a:cubicBezTo>
                    <a:cubicBezTo>
                      <a:pt x="210098" y="68753"/>
                      <a:pt x="210689" y="65209"/>
                      <a:pt x="210689" y="60484"/>
                    </a:cubicBezTo>
                    <a:lnTo>
                      <a:pt x="210689" y="56585"/>
                    </a:lnTo>
                    <a:close/>
                    <a:moveTo>
                      <a:pt x="237919" y="112226"/>
                    </a:moveTo>
                    <a:lnTo>
                      <a:pt x="237919" y="25398"/>
                    </a:lnTo>
                    <a:lnTo>
                      <a:pt x="247605" y="25398"/>
                    </a:lnTo>
                    <a:lnTo>
                      <a:pt x="247605" y="33550"/>
                    </a:lnTo>
                    <a:cubicBezTo>
                      <a:pt x="249889" y="30321"/>
                      <a:pt x="252449" y="27919"/>
                      <a:pt x="255284" y="26344"/>
                    </a:cubicBezTo>
                    <a:cubicBezTo>
                      <a:pt x="258198" y="24768"/>
                      <a:pt x="261703" y="23981"/>
                      <a:pt x="265798" y="23981"/>
                    </a:cubicBezTo>
                    <a:cubicBezTo>
                      <a:pt x="271153" y="23981"/>
                      <a:pt x="275878" y="25359"/>
                      <a:pt x="279974" y="28115"/>
                    </a:cubicBezTo>
                    <a:cubicBezTo>
                      <a:pt x="284069" y="30872"/>
                      <a:pt x="287140" y="34770"/>
                      <a:pt x="289188" y="39811"/>
                    </a:cubicBezTo>
                    <a:cubicBezTo>
                      <a:pt x="291314" y="44772"/>
                      <a:pt x="292378" y="50246"/>
                      <a:pt x="292378" y="56231"/>
                    </a:cubicBezTo>
                    <a:cubicBezTo>
                      <a:pt x="292378" y="62689"/>
                      <a:pt x="291196" y="68477"/>
                      <a:pt x="288834" y="73596"/>
                    </a:cubicBezTo>
                    <a:cubicBezTo>
                      <a:pt x="286550" y="78715"/>
                      <a:pt x="283203" y="82653"/>
                      <a:pt x="278792" y="85410"/>
                    </a:cubicBezTo>
                    <a:cubicBezTo>
                      <a:pt x="274461" y="88166"/>
                      <a:pt x="269854" y="89544"/>
                      <a:pt x="264971" y="89544"/>
                    </a:cubicBezTo>
                    <a:cubicBezTo>
                      <a:pt x="261427" y="89544"/>
                      <a:pt x="258237" y="88796"/>
                      <a:pt x="255402" y="87300"/>
                    </a:cubicBezTo>
                    <a:cubicBezTo>
                      <a:pt x="252646" y="85803"/>
                      <a:pt x="250362" y="83913"/>
                      <a:pt x="248550" y="81629"/>
                    </a:cubicBezTo>
                    <a:lnTo>
                      <a:pt x="248550" y="112226"/>
                    </a:lnTo>
                    <a:lnTo>
                      <a:pt x="237919" y="112226"/>
                    </a:lnTo>
                    <a:close/>
                    <a:moveTo>
                      <a:pt x="247487" y="57058"/>
                    </a:moveTo>
                    <a:cubicBezTo>
                      <a:pt x="247487" y="65170"/>
                      <a:pt x="249102" y="71155"/>
                      <a:pt x="252331" y="75014"/>
                    </a:cubicBezTo>
                    <a:cubicBezTo>
                      <a:pt x="255638" y="78873"/>
                      <a:pt x="259615" y="80803"/>
                      <a:pt x="264262" y="80803"/>
                    </a:cubicBezTo>
                    <a:cubicBezTo>
                      <a:pt x="268987" y="80803"/>
                      <a:pt x="273043" y="78794"/>
                      <a:pt x="276430" y="74778"/>
                    </a:cubicBezTo>
                    <a:cubicBezTo>
                      <a:pt x="279816" y="70761"/>
                      <a:pt x="281509" y="64579"/>
                      <a:pt x="281509" y="56231"/>
                    </a:cubicBezTo>
                    <a:cubicBezTo>
                      <a:pt x="281509" y="48198"/>
                      <a:pt x="279855" y="42213"/>
                      <a:pt x="276548" y="38275"/>
                    </a:cubicBezTo>
                    <a:cubicBezTo>
                      <a:pt x="273240" y="34258"/>
                      <a:pt x="269302" y="32250"/>
                      <a:pt x="264735" y="32250"/>
                    </a:cubicBezTo>
                    <a:cubicBezTo>
                      <a:pt x="260246" y="32250"/>
                      <a:pt x="256229" y="34377"/>
                      <a:pt x="252685" y="38629"/>
                    </a:cubicBezTo>
                    <a:cubicBezTo>
                      <a:pt x="249220" y="42882"/>
                      <a:pt x="247487" y="49025"/>
                      <a:pt x="247487" y="57058"/>
                    </a:cubicBezTo>
                    <a:close/>
                    <a:moveTo>
                      <a:pt x="305195" y="112226"/>
                    </a:moveTo>
                    <a:lnTo>
                      <a:pt x="305195" y="25398"/>
                    </a:lnTo>
                    <a:lnTo>
                      <a:pt x="314882" y="25398"/>
                    </a:lnTo>
                    <a:lnTo>
                      <a:pt x="314882" y="33550"/>
                    </a:lnTo>
                    <a:cubicBezTo>
                      <a:pt x="317166" y="30321"/>
                      <a:pt x="319725" y="27919"/>
                      <a:pt x="322560" y="26344"/>
                    </a:cubicBezTo>
                    <a:cubicBezTo>
                      <a:pt x="325474" y="24768"/>
                      <a:pt x="328979" y="23981"/>
                      <a:pt x="333074" y="23981"/>
                    </a:cubicBezTo>
                    <a:cubicBezTo>
                      <a:pt x="338430" y="23981"/>
                      <a:pt x="343155" y="25359"/>
                      <a:pt x="347250" y="28115"/>
                    </a:cubicBezTo>
                    <a:cubicBezTo>
                      <a:pt x="351345" y="30872"/>
                      <a:pt x="354417" y="34770"/>
                      <a:pt x="356464" y="39811"/>
                    </a:cubicBezTo>
                    <a:cubicBezTo>
                      <a:pt x="358591" y="44772"/>
                      <a:pt x="359654" y="50246"/>
                      <a:pt x="359654" y="56231"/>
                    </a:cubicBezTo>
                    <a:cubicBezTo>
                      <a:pt x="359654" y="62689"/>
                      <a:pt x="358473" y="68477"/>
                      <a:pt x="356110" y="73596"/>
                    </a:cubicBezTo>
                    <a:cubicBezTo>
                      <a:pt x="353826" y="78715"/>
                      <a:pt x="350479" y="82653"/>
                      <a:pt x="346069" y="85410"/>
                    </a:cubicBezTo>
                    <a:cubicBezTo>
                      <a:pt x="341737" y="88166"/>
                      <a:pt x="337130" y="89544"/>
                      <a:pt x="332247" y="89544"/>
                    </a:cubicBezTo>
                    <a:cubicBezTo>
                      <a:pt x="328703" y="89544"/>
                      <a:pt x="325514" y="88796"/>
                      <a:pt x="322678" y="87300"/>
                    </a:cubicBezTo>
                    <a:cubicBezTo>
                      <a:pt x="319922" y="85803"/>
                      <a:pt x="317638" y="83913"/>
                      <a:pt x="315827" y="81629"/>
                    </a:cubicBezTo>
                    <a:lnTo>
                      <a:pt x="315827" y="112226"/>
                    </a:lnTo>
                    <a:lnTo>
                      <a:pt x="305195" y="112226"/>
                    </a:lnTo>
                    <a:close/>
                    <a:moveTo>
                      <a:pt x="314764" y="57058"/>
                    </a:moveTo>
                    <a:cubicBezTo>
                      <a:pt x="314764" y="65170"/>
                      <a:pt x="316378" y="71155"/>
                      <a:pt x="319607" y="75014"/>
                    </a:cubicBezTo>
                    <a:cubicBezTo>
                      <a:pt x="322915" y="78873"/>
                      <a:pt x="326892" y="80803"/>
                      <a:pt x="331538" y="80803"/>
                    </a:cubicBezTo>
                    <a:cubicBezTo>
                      <a:pt x="336264" y="80803"/>
                      <a:pt x="340320" y="78794"/>
                      <a:pt x="343706" y="74778"/>
                    </a:cubicBezTo>
                    <a:cubicBezTo>
                      <a:pt x="347092" y="70761"/>
                      <a:pt x="348786" y="64579"/>
                      <a:pt x="348786" y="56231"/>
                    </a:cubicBezTo>
                    <a:cubicBezTo>
                      <a:pt x="348786" y="48198"/>
                      <a:pt x="347132" y="42213"/>
                      <a:pt x="343824" y="38275"/>
                    </a:cubicBezTo>
                    <a:cubicBezTo>
                      <a:pt x="340516" y="34258"/>
                      <a:pt x="336579" y="32250"/>
                      <a:pt x="332011" y="32250"/>
                    </a:cubicBezTo>
                    <a:cubicBezTo>
                      <a:pt x="327522" y="32250"/>
                      <a:pt x="323505" y="34377"/>
                      <a:pt x="319961" y="38629"/>
                    </a:cubicBezTo>
                    <a:cubicBezTo>
                      <a:pt x="316496" y="42882"/>
                      <a:pt x="314764" y="49025"/>
                      <a:pt x="314764" y="57058"/>
                    </a:cubicBezTo>
                    <a:close/>
                    <a:moveTo>
                      <a:pt x="372471" y="13703"/>
                    </a:moveTo>
                    <a:lnTo>
                      <a:pt x="372471" y="1536"/>
                    </a:lnTo>
                    <a:lnTo>
                      <a:pt x="383103" y="1536"/>
                    </a:lnTo>
                    <a:lnTo>
                      <a:pt x="383103" y="13703"/>
                    </a:lnTo>
                    <a:lnTo>
                      <a:pt x="372471" y="13703"/>
                    </a:lnTo>
                    <a:close/>
                    <a:moveTo>
                      <a:pt x="372471" y="88127"/>
                    </a:moveTo>
                    <a:lnTo>
                      <a:pt x="372471" y="25398"/>
                    </a:lnTo>
                    <a:lnTo>
                      <a:pt x="383103" y="25398"/>
                    </a:lnTo>
                    <a:lnTo>
                      <a:pt x="383103" y="88127"/>
                    </a:lnTo>
                    <a:lnTo>
                      <a:pt x="372471" y="88127"/>
                    </a:lnTo>
                    <a:close/>
                    <a:moveTo>
                      <a:pt x="399346" y="88127"/>
                    </a:moveTo>
                    <a:lnTo>
                      <a:pt x="399346" y="25398"/>
                    </a:lnTo>
                    <a:lnTo>
                      <a:pt x="408915" y="25398"/>
                    </a:lnTo>
                    <a:lnTo>
                      <a:pt x="408915" y="34258"/>
                    </a:lnTo>
                    <a:cubicBezTo>
                      <a:pt x="413483" y="27407"/>
                      <a:pt x="420138" y="23981"/>
                      <a:pt x="428879" y="23981"/>
                    </a:cubicBezTo>
                    <a:cubicBezTo>
                      <a:pt x="432660" y="23981"/>
                      <a:pt x="436125" y="24650"/>
                      <a:pt x="439275" y="25989"/>
                    </a:cubicBezTo>
                    <a:cubicBezTo>
                      <a:pt x="442425" y="27328"/>
                      <a:pt x="444788" y="29100"/>
                      <a:pt x="446363" y="31305"/>
                    </a:cubicBezTo>
                    <a:cubicBezTo>
                      <a:pt x="447938" y="33510"/>
                      <a:pt x="449041" y="36148"/>
                      <a:pt x="449671" y="39220"/>
                    </a:cubicBezTo>
                    <a:cubicBezTo>
                      <a:pt x="450065" y="41189"/>
                      <a:pt x="450261" y="44615"/>
                      <a:pt x="450261" y="49497"/>
                    </a:cubicBezTo>
                    <a:lnTo>
                      <a:pt x="450261" y="88127"/>
                    </a:lnTo>
                    <a:lnTo>
                      <a:pt x="439629" y="88127"/>
                    </a:lnTo>
                    <a:lnTo>
                      <a:pt x="439629" y="49970"/>
                    </a:lnTo>
                    <a:cubicBezTo>
                      <a:pt x="439629" y="45638"/>
                      <a:pt x="439196" y="42410"/>
                      <a:pt x="438330" y="40283"/>
                    </a:cubicBezTo>
                    <a:cubicBezTo>
                      <a:pt x="437543" y="38078"/>
                      <a:pt x="436085" y="36345"/>
                      <a:pt x="433959" y="35085"/>
                    </a:cubicBezTo>
                    <a:cubicBezTo>
                      <a:pt x="431911" y="33825"/>
                      <a:pt x="429470" y="33195"/>
                      <a:pt x="426635" y="33195"/>
                    </a:cubicBezTo>
                    <a:cubicBezTo>
                      <a:pt x="422067" y="33195"/>
                      <a:pt x="418129" y="34652"/>
                      <a:pt x="414822" y="37566"/>
                    </a:cubicBezTo>
                    <a:cubicBezTo>
                      <a:pt x="411593" y="40401"/>
                      <a:pt x="409978" y="45835"/>
                      <a:pt x="409978" y="53868"/>
                    </a:cubicBezTo>
                    <a:lnTo>
                      <a:pt x="409978" y="88127"/>
                    </a:lnTo>
                    <a:lnTo>
                      <a:pt x="399346" y="88127"/>
                    </a:lnTo>
                    <a:close/>
                    <a:moveTo>
                      <a:pt x="464614" y="93325"/>
                    </a:moveTo>
                    <a:lnTo>
                      <a:pt x="475010" y="94860"/>
                    </a:lnTo>
                    <a:cubicBezTo>
                      <a:pt x="475404" y="98089"/>
                      <a:pt x="476585" y="100412"/>
                      <a:pt x="478554" y="101830"/>
                    </a:cubicBezTo>
                    <a:cubicBezTo>
                      <a:pt x="481232" y="103799"/>
                      <a:pt x="484854" y="104783"/>
                      <a:pt x="489422" y="104783"/>
                    </a:cubicBezTo>
                    <a:cubicBezTo>
                      <a:pt x="494305" y="104783"/>
                      <a:pt x="498085" y="103799"/>
                      <a:pt x="500763" y="101830"/>
                    </a:cubicBezTo>
                    <a:cubicBezTo>
                      <a:pt x="503441" y="99861"/>
                      <a:pt x="505252" y="97105"/>
                      <a:pt x="506197" y="93561"/>
                    </a:cubicBezTo>
                    <a:cubicBezTo>
                      <a:pt x="506748" y="91434"/>
                      <a:pt x="507024" y="86867"/>
                      <a:pt x="507024" y="79857"/>
                    </a:cubicBezTo>
                    <a:cubicBezTo>
                      <a:pt x="502378" y="85370"/>
                      <a:pt x="496589" y="88127"/>
                      <a:pt x="489658" y="88127"/>
                    </a:cubicBezTo>
                    <a:cubicBezTo>
                      <a:pt x="480996" y="88127"/>
                      <a:pt x="474301" y="85016"/>
                      <a:pt x="469576" y="78794"/>
                    </a:cubicBezTo>
                    <a:cubicBezTo>
                      <a:pt x="464851" y="72573"/>
                      <a:pt x="462488" y="65091"/>
                      <a:pt x="462488" y="56349"/>
                    </a:cubicBezTo>
                    <a:cubicBezTo>
                      <a:pt x="462488" y="50364"/>
                      <a:pt x="463551" y="44851"/>
                      <a:pt x="465678" y="39811"/>
                    </a:cubicBezTo>
                    <a:cubicBezTo>
                      <a:pt x="467883" y="34770"/>
                      <a:pt x="471033" y="30872"/>
                      <a:pt x="475128" y="28115"/>
                    </a:cubicBezTo>
                    <a:cubicBezTo>
                      <a:pt x="479302" y="25359"/>
                      <a:pt x="484146" y="23981"/>
                      <a:pt x="489658" y="23981"/>
                    </a:cubicBezTo>
                    <a:cubicBezTo>
                      <a:pt x="497062" y="23981"/>
                      <a:pt x="503165" y="26974"/>
                      <a:pt x="507969" y="32959"/>
                    </a:cubicBezTo>
                    <a:lnTo>
                      <a:pt x="507969" y="25398"/>
                    </a:lnTo>
                    <a:lnTo>
                      <a:pt x="517774" y="25398"/>
                    </a:lnTo>
                    <a:lnTo>
                      <a:pt x="517774" y="79621"/>
                    </a:lnTo>
                    <a:cubicBezTo>
                      <a:pt x="517774" y="89387"/>
                      <a:pt x="516790" y="96317"/>
                      <a:pt x="514821" y="100412"/>
                    </a:cubicBezTo>
                    <a:cubicBezTo>
                      <a:pt x="512852" y="104508"/>
                      <a:pt x="509702" y="107737"/>
                      <a:pt x="505370" y="110099"/>
                    </a:cubicBezTo>
                    <a:cubicBezTo>
                      <a:pt x="501038" y="112462"/>
                      <a:pt x="495722" y="113643"/>
                      <a:pt x="489422" y="113643"/>
                    </a:cubicBezTo>
                    <a:cubicBezTo>
                      <a:pt x="481941" y="113643"/>
                      <a:pt x="475876" y="111950"/>
                      <a:pt x="471230" y="108564"/>
                    </a:cubicBezTo>
                    <a:cubicBezTo>
                      <a:pt x="466662" y="105177"/>
                      <a:pt x="464457" y="100097"/>
                      <a:pt x="464614" y="93325"/>
                    </a:cubicBezTo>
                    <a:close/>
                    <a:moveTo>
                      <a:pt x="473474" y="55640"/>
                    </a:moveTo>
                    <a:cubicBezTo>
                      <a:pt x="473474" y="63831"/>
                      <a:pt x="475089" y="69816"/>
                      <a:pt x="478318" y="73596"/>
                    </a:cubicBezTo>
                    <a:cubicBezTo>
                      <a:pt x="481626" y="77377"/>
                      <a:pt x="485721" y="79267"/>
                      <a:pt x="490604" y="79267"/>
                    </a:cubicBezTo>
                    <a:cubicBezTo>
                      <a:pt x="495486" y="79267"/>
                      <a:pt x="499582" y="77416"/>
                      <a:pt x="502889" y="73715"/>
                    </a:cubicBezTo>
                    <a:cubicBezTo>
                      <a:pt x="506197" y="69934"/>
                      <a:pt x="507851" y="64028"/>
                      <a:pt x="507851" y="55995"/>
                    </a:cubicBezTo>
                    <a:cubicBezTo>
                      <a:pt x="507851" y="48277"/>
                      <a:pt x="506158" y="42488"/>
                      <a:pt x="502771" y="38629"/>
                    </a:cubicBezTo>
                    <a:cubicBezTo>
                      <a:pt x="499385" y="34692"/>
                      <a:pt x="495290" y="32723"/>
                      <a:pt x="490485" y="32723"/>
                    </a:cubicBezTo>
                    <a:cubicBezTo>
                      <a:pt x="485760" y="32723"/>
                      <a:pt x="481744" y="34652"/>
                      <a:pt x="478436" y="38511"/>
                    </a:cubicBezTo>
                    <a:cubicBezTo>
                      <a:pt x="475128" y="42370"/>
                      <a:pt x="473474" y="48080"/>
                      <a:pt x="473474" y="55640"/>
                    </a:cubicBezTo>
                    <a:close/>
                  </a:path>
                </a:pathLst>
              </a:custGeom>
              <a:solidFill>
                <a:srgbClr val="000000"/>
              </a:solidFill>
              <a:ln w="7560" cap="sq">
                <a:noFill/>
                <a:prstDash val="solid"/>
                <a:miter/>
              </a:ln>
            </p:spPr>
            <p:txBody>
              <a:bodyPr/>
              <a:lstStyle/>
              <a:p>
                <a:endParaRPr lang="en-US" noProof="0"/>
              </a:p>
            </p:txBody>
          </p:sp>
        </p:grpSp>
        <p:grpSp>
          <p:nvGrpSpPr>
            <p:cNvPr id="221" name="Group 220">
              <a:extLst>
                <a:ext uri="{FF2B5EF4-FFF2-40B4-BE49-F238E27FC236}">
                  <a16:creationId xmlns:a16="http://schemas.microsoft.com/office/drawing/2014/main" id="{4C522800-EA87-12E9-060B-EE58F0EEFFEC}"/>
                </a:ext>
              </a:extLst>
            </p:cNvPr>
            <p:cNvGrpSpPr/>
            <p:nvPr/>
          </p:nvGrpSpPr>
          <p:grpSpPr>
            <a:xfrm>
              <a:off x="6464593" y="5648213"/>
              <a:ext cx="727288" cy="248063"/>
              <a:chOff x="6638761" y="2251868"/>
              <a:chExt cx="727288" cy="248063"/>
            </a:xfrm>
          </p:grpSpPr>
          <p:sp>
            <p:nvSpPr>
              <p:cNvPr id="222" name="Freeform: Shape 9901">
                <a:extLst>
                  <a:ext uri="{FF2B5EF4-FFF2-40B4-BE49-F238E27FC236}">
                    <a16:creationId xmlns:a16="http://schemas.microsoft.com/office/drawing/2014/main" id="{90628271-E5E2-E6CA-254C-770D2C60BC2F}"/>
                  </a:ext>
                </a:extLst>
              </p:cNvPr>
              <p:cNvSpPr/>
              <p:nvPr/>
            </p:nvSpPr>
            <p:spPr>
              <a:xfrm>
                <a:off x="6638761" y="2251868"/>
                <a:ext cx="41179" cy="248063"/>
              </a:xfrm>
              <a:custGeom>
                <a:avLst/>
                <a:gdLst>
                  <a:gd name="csX0" fmla="*/ 0 w 48339"/>
                  <a:gd name="csY0" fmla="*/ 157282 h 314563"/>
                  <a:gd name="csX1" fmla="*/ 24170 w 48339"/>
                  <a:gd name="csY1" fmla="*/ 0 h 314563"/>
                  <a:gd name="csX2" fmla="*/ 41260 w 48339"/>
                  <a:gd name="csY2" fmla="*/ 46067 h 314563"/>
                  <a:gd name="csX3" fmla="*/ 48339 w 48339"/>
                  <a:gd name="csY3" fmla="*/ 157282 h 314563"/>
                  <a:gd name="csX4" fmla="*/ 24170 w 48339"/>
                  <a:gd name="csY4" fmla="*/ 314563 h 314563"/>
                  <a:gd name="csX5" fmla="*/ 7079 w 48339"/>
                  <a:gd name="csY5" fmla="*/ 268496 h 314563"/>
                  <a:gd name="csX6" fmla="*/ 0 w 48339"/>
                  <a:gd name="csY6" fmla="*/ 157282 h 31456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8339" h="314563">
                    <a:moveTo>
                      <a:pt x="0" y="157282"/>
                    </a:moveTo>
                    <a:cubicBezTo>
                      <a:pt x="0" y="70417"/>
                      <a:pt x="10821" y="0"/>
                      <a:pt x="24170" y="0"/>
                    </a:cubicBezTo>
                    <a:cubicBezTo>
                      <a:pt x="30580" y="0"/>
                      <a:pt x="36727" y="16571"/>
                      <a:pt x="41260" y="46067"/>
                    </a:cubicBezTo>
                    <a:cubicBezTo>
                      <a:pt x="45793" y="75563"/>
                      <a:pt x="48339" y="115568"/>
                      <a:pt x="48339" y="157282"/>
                    </a:cubicBezTo>
                    <a:cubicBezTo>
                      <a:pt x="48339" y="244146"/>
                      <a:pt x="37518" y="314563"/>
                      <a:pt x="24170" y="314563"/>
                    </a:cubicBezTo>
                    <a:cubicBezTo>
                      <a:pt x="17759" y="314563"/>
                      <a:pt x="11612" y="297992"/>
                      <a:pt x="7079" y="268496"/>
                    </a:cubicBezTo>
                    <a:cubicBezTo>
                      <a:pt x="2546" y="239000"/>
                      <a:pt x="0" y="198995"/>
                      <a:pt x="0" y="157282"/>
                    </a:cubicBezTo>
                    <a:close/>
                  </a:path>
                </a:pathLst>
              </a:custGeom>
              <a:noFill/>
              <a:ln w="7560" cap="flat">
                <a:solidFill>
                  <a:srgbClr val="000000"/>
                </a:solidFill>
                <a:prstDash val="solid"/>
                <a:round/>
              </a:ln>
            </p:spPr>
            <p:txBody>
              <a:bodyPr/>
              <a:lstStyle/>
              <a:p>
                <a:endParaRPr lang="en-US" noProof="0"/>
              </a:p>
            </p:txBody>
          </p:sp>
          <p:sp>
            <p:nvSpPr>
              <p:cNvPr id="223" name="Freeform: Shape 9902">
                <a:extLst>
                  <a:ext uri="{FF2B5EF4-FFF2-40B4-BE49-F238E27FC236}">
                    <a16:creationId xmlns:a16="http://schemas.microsoft.com/office/drawing/2014/main" id="{1FB848BB-8865-A853-8C9C-86045F4D2B23}"/>
                  </a:ext>
                </a:extLst>
              </p:cNvPr>
              <p:cNvSpPr/>
              <p:nvPr/>
            </p:nvSpPr>
            <p:spPr>
              <a:xfrm>
                <a:off x="6790317" y="2340546"/>
                <a:ext cx="575732" cy="70707"/>
              </a:xfrm>
              <a:custGeom>
                <a:avLst/>
                <a:gdLst>
                  <a:gd name="csX0" fmla="*/ 0 w 675835"/>
                  <a:gd name="csY0" fmla="*/ 60247 h 89662"/>
                  <a:gd name="csX1" fmla="*/ 10868 w 675835"/>
                  <a:gd name="csY1" fmla="*/ 59302 h 89662"/>
                  <a:gd name="csX2" fmla="*/ 14412 w 675835"/>
                  <a:gd name="csY2" fmla="*/ 70052 h 89662"/>
                  <a:gd name="csX3" fmla="*/ 23154 w 675835"/>
                  <a:gd name="csY3" fmla="*/ 76786 h 89662"/>
                  <a:gd name="csX4" fmla="*/ 36385 w 675835"/>
                  <a:gd name="csY4" fmla="*/ 79267 h 89662"/>
                  <a:gd name="csX5" fmla="*/ 47962 w 675835"/>
                  <a:gd name="csY5" fmla="*/ 77377 h 89662"/>
                  <a:gd name="csX6" fmla="*/ 55404 w 675835"/>
                  <a:gd name="csY6" fmla="*/ 72061 h 89662"/>
                  <a:gd name="csX7" fmla="*/ 57885 w 675835"/>
                  <a:gd name="csY7" fmla="*/ 64618 h 89662"/>
                  <a:gd name="csX8" fmla="*/ 55522 w 675835"/>
                  <a:gd name="csY8" fmla="*/ 57530 h 89662"/>
                  <a:gd name="csX9" fmla="*/ 47725 w 675835"/>
                  <a:gd name="csY9" fmla="*/ 52333 h 89662"/>
                  <a:gd name="csX10" fmla="*/ 32368 w 675835"/>
                  <a:gd name="csY10" fmla="*/ 48198 h 89662"/>
                  <a:gd name="csX11" fmla="*/ 15593 w 675835"/>
                  <a:gd name="csY11" fmla="*/ 42764 h 89662"/>
                  <a:gd name="csX12" fmla="*/ 6379 w 675835"/>
                  <a:gd name="csY12" fmla="*/ 34731 h 89662"/>
                  <a:gd name="csX13" fmla="*/ 3308 w 675835"/>
                  <a:gd name="csY13" fmla="*/ 23863 h 89662"/>
                  <a:gd name="csX14" fmla="*/ 6970 w 675835"/>
                  <a:gd name="csY14" fmla="*/ 11695 h 89662"/>
                  <a:gd name="csX15" fmla="*/ 17838 w 675835"/>
                  <a:gd name="csY15" fmla="*/ 2953 h 89662"/>
                  <a:gd name="csX16" fmla="*/ 33786 w 675835"/>
                  <a:gd name="csY16" fmla="*/ 0 h 89662"/>
                  <a:gd name="csX17" fmla="*/ 50797 w 675835"/>
                  <a:gd name="csY17" fmla="*/ 3190 h 89662"/>
                  <a:gd name="csX18" fmla="*/ 62019 w 675835"/>
                  <a:gd name="csY18" fmla="*/ 12286 h 89662"/>
                  <a:gd name="csX19" fmla="*/ 66390 w 675835"/>
                  <a:gd name="csY19" fmla="*/ 25871 h 89662"/>
                  <a:gd name="csX20" fmla="*/ 55404 w 675835"/>
                  <a:gd name="csY20" fmla="*/ 26698 h 89662"/>
                  <a:gd name="csX21" fmla="*/ 49379 w 675835"/>
                  <a:gd name="csY21" fmla="*/ 14412 h 89662"/>
                  <a:gd name="csX22" fmla="*/ 34258 w 675835"/>
                  <a:gd name="csY22" fmla="*/ 10159 h 89662"/>
                  <a:gd name="csX23" fmla="*/ 19137 w 675835"/>
                  <a:gd name="csY23" fmla="*/ 13940 h 89662"/>
                  <a:gd name="csX24" fmla="*/ 14412 w 675835"/>
                  <a:gd name="csY24" fmla="*/ 23154 h 89662"/>
                  <a:gd name="csX25" fmla="*/ 17720 w 675835"/>
                  <a:gd name="csY25" fmla="*/ 30833 h 89662"/>
                  <a:gd name="csX26" fmla="*/ 34967 w 675835"/>
                  <a:gd name="csY26" fmla="*/ 36975 h 89662"/>
                  <a:gd name="csX27" fmla="*/ 54223 w 675835"/>
                  <a:gd name="csY27" fmla="*/ 42528 h 89662"/>
                  <a:gd name="csX28" fmla="*/ 65327 w 675835"/>
                  <a:gd name="csY28" fmla="*/ 51388 h 89662"/>
                  <a:gd name="csX29" fmla="*/ 68989 w 675835"/>
                  <a:gd name="csY29" fmla="*/ 63673 h 89662"/>
                  <a:gd name="csX30" fmla="*/ 64973 w 675835"/>
                  <a:gd name="csY30" fmla="*/ 76668 h 89662"/>
                  <a:gd name="csX31" fmla="*/ 53632 w 675835"/>
                  <a:gd name="csY31" fmla="*/ 86237 h 89662"/>
                  <a:gd name="csX32" fmla="*/ 36975 w 675835"/>
                  <a:gd name="csY32" fmla="*/ 89662 h 89662"/>
                  <a:gd name="csX33" fmla="*/ 17247 w 675835"/>
                  <a:gd name="csY33" fmla="*/ 86237 h 89662"/>
                  <a:gd name="csX34" fmla="*/ 4725 w 675835"/>
                  <a:gd name="csY34" fmla="*/ 75841 h 89662"/>
                  <a:gd name="csX35" fmla="*/ 0 w 675835"/>
                  <a:gd name="csY35" fmla="*/ 60247 h 89662"/>
                  <a:gd name="csX36" fmla="*/ 124157 w 675835"/>
                  <a:gd name="csY36" fmla="*/ 80330 h 89662"/>
                  <a:gd name="csX37" fmla="*/ 112816 w 675835"/>
                  <a:gd name="csY37" fmla="*/ 87536 h 89662"/>
                  <a:gd name="csX38" fmla="*/ 101121 w 675835"/>
                  <a:gd name="csY38" fmla="*/ 89544 h 89662"/>
                  <a:gd name="csX39" fmla="*/ 85173 w 675835"/>
                  <a:gd name="csY39" fmla="*/ 84465 h 89662"/>
                  <a:gd name="csX40" fmla="*/ 79621 w 675835"/>
                  <a:gd name="csY40" fmla="*/ 71588 h 89662"/>
                  <a:gd name="csX41" fmla="*/ 81748 w 675835"/>
                  <a:gd name="csY41" fmla="*/ 63201 h 89662"/>
                  <a:gd name="csX42" fmla="*/ 87182 w 675835"/>
                  <a:gd name="csY42" fmla="*/ 57058 h 89662"/>
                  <a:gd name="csX43" fmla="*/ 94860 w 675835"/>
                  <a:gd name="csY43" fmla="*/ 53514 h 89662"/>
                  <a:gd name="csX44" fmla="*/ 104311 w 675835"/>
                  <a:gd name="csY44" fmla="*/ 51978 h 89662"/>
                  <a:gd name="csX45" fmla="*/ 123330 w 675835"/>
                  <a:gd name="csY45" fmla="*/ 48316 h 89662"/>
                  <a:gd name="csX46" fmla="*/ 123330 w 675835"/>
                  <a:gd name="csY46" fmla="*/ 45481 h 89662"/>
                  <a:gd name="csX47" fmla="*/ 120377 w 675835"/>
                  <a:gd name="csY47" fmla="*/ 36385 h 89662"/>
                  <a:gd name="csX48" fmla="*/ 108209 w 675835"/>
                  <a:gd name="csY48" fmla="*/ 32723 h 89662"/>
                  <a:gd name="csX49" fmla="*/ 97105 w 675835"/>
                  <a:gd name="csY49" fmla="*/ 35440 h 89662"/>
                  <a:gd name="csX50" fmla="*/ 91907 w 675835"/>
                  <a:gd name="csY50" fmla="*/ 44654 h 89662"/>
                  <a:gd name="csX51" fmla="*/ 81511 w 675835"/>
                  <a:gd name="csY51" fmla="*/ 43236 h 89662"/>
                  <a:gd name="csX52" fmla="*/ 86118 w 675835"/>
                  <a:gd name="csY52" fmla="*/ 32486 h 89662"/>
                  <a:gd name="csX53" fmla="*/ 95569 w 675835"/>
                  <a:gd name="csY53" fmla="*/ 26225 h 89662"/>
                  <a:gd name="csX54" fmla="*/ 109745 w 675835"/>
                  <a:gd name="csY54" fmla="*/ 23981 h 89662"/>
                  <a:gd name="csX55" fmla="*/ 122739 w 675835"/>
                  <a:gd name="csY55" fmla="*/ 25871 h 89662"/>
                  <a:gd name="csX56" fmla="*/ 130182 w 675835"/>
                  <a:gd name="csY56" fmla="*/ 30596 h 89662"/>
                  <a:gd name="csX57" fmla="*/ 133490 w 675835"/>
                  <a:gd name="csY57" fmla="*/ 37802 h 89662"/>
                  <a:gd name="csX58" fmla="*/ 134080 w 675835"/>
                  <a:gd name="csY58" fmla="*/ 47607 h 89662"/>
                  <a:gd name="csX59" fmla="*/ 134080 w 675835"/>
                  <a:gd name="csY59" fmla="*/ 61783 h 89662"/>
                  <a:gd name="csX60" fmla="*/ 134671 w 675835"/>
                  <a:gd name="csY60" fmla="*/ 80566 h 89662"/>
                  <a:gd name="csX61" fmla="*/ 137388 w 675835"/>
                  <a:gd name="csY61" fmla="*/ 88127 h 89662"/>
                  <a:gd name="csX62" fmla="*/ 126283 w 675835"/>
                  <a:gd name="csY62" fmla="*/ 88127 h 89662"/>
                  <a:gd name="csX63" fmla="*/ 124157 w 675835"/>
                  <a:gd name="csY63" fmla="*/ 80330 h 89662"/>
                  <a:gd name="csX64" fmla="*/ 123330 w 675835"/>
                  <a:gd name="csY64" fmla="*/ 56585 h 89662"/>
                  <a:gd name="csX65" fmla="*/ 105965 w 675835"/>
                  <a:gd name="csY65" fmla="*/ 60602 h 89662"/>
                  <a:gd name="csX66" fmla="*/ 96632 w 675835"/>
                  <a:gd name="csY66" fmla="*/ 62728 h 89662"/>
                  <a:gd name="csX67" fmla="*/ 92379 w 675835"/>
                  <a:gd name="csY67" fmla="*/ 66272 h 89662"/>
                  <a:gd name="csX68" fmla="*/ 90962 w 675835"/>
                  <a:gd name="csY68" fmla="*/ 71234 h 89662"/>
                  <a:gd name="csX69" fmla="*/ 94151 w 675835"/>
                  <a:gd name="csY69" fmla="*/ 78322 h 89662"/>
                  <a:gd name="csX70" fmla="*/ 103602 w 675835"/>
                  <a:gd name="csY70" fmla="*/ 81157 h 89662"/>
                  <a:gd name="csX71" fmla="*/ 114470 w 675835"/>
                  <a:gd name="csY71" fmla="*/ 78558 h 89662"/>
                  <a:gd name="csX72" fmla="*/ 121558 w 675835"/>
                  <a:gd name="csY72" fmla="*/ 71116 h 89662"/>
                  <a:gd name="csX73" fmla="*/ 123330 w 675835"/>
                  <a:gd name="csY73" fmla="*/ 60484 h 89662"/>
                  <a:gd name="csX74" fmla="*/ 123330 w 675835"/>
                  <a:gd name="csY74" fmla="*/ 56585 h 89662"/>
                  <a:gd name="csX75" fmla="*/ 173714 w 675835"/>
                  <a:gd name="csY75" fmla="*/ 78558 h 89662"/>
                  <a:gd name="csX76" fmla="*/ 175249 w 675835"/>
                  <a:gd name="csY76" fmla="*/ 88009 h 89662"/>
                  <a:gd name="csX77" fmla="*/ 167216 w 675835"/>
                  <a:gd name="csY77" fmla="*/ 88954 h 89662"/>
                  <a:gd name="csX78" fmla="*/ 158238 w 675835"/>
                  <a:gd name="csY78" fmla="*/ 87182 h 89662"/>
                  <a:gd name="csX79" fmla="*/ 153749 w 675835"/>
                  <a:gd name="csY79" fmla="*/ 82338 h 89662"/>
                  <a:gd name="csX80" fmla="*/ 152450 w 675835"/>
                  <a:gd name="csY80" fmla="*/ 69698 h 89662"/>
                  <a:gd name="csX81" fmla="*/ 152450 w 675835"/>
                  <a:gd name="csY81" fmla="*/ 33668 h 89662"/>
                  <a:gd name="csX82" fmla="*/ 144653 w 675835"/>
                  <a:gd name="csY82" fmla="*/ 33668 h 89662"/>
                  <a:gd name="csX83" fmla="*/ 144653 w 675835"/>
                  <a:gd name="csY83" fmla="*/ 25398 h 89662"/>
                  <a:gd name="csX84" fmla="*/ 152450 w 675835"/>
                  <a:gd name="csY84" fmla="*/ 25398 h 89662"/>
                  <a:gd name="csX85" fmla="*/ 152450 w 675835"/>
                  <a:gd name="csY85" fmla="*/ 9805 h 89662"/>
                  <a:gd name="csX86" fmla="*/ 163082 w 675835"/>
                  <a:gd name="csY86" fmla="*/ 3426 h 89662"/>
                  <a:gd name="csX87" fmla="*/ 163082 w 675835"/>
                  <a:gd name="csY87" fmla="*/ 25398 h 89662"/>
                  <a:gd name="csX88" fmla="*/ 173714 w 675835"/>
                  <a:gd name="csY88" fmla="*/ 25398 h 89662"/>
                  <a:gd name="csX89" fmla="*/ 173714 w 675835"/>
                  <a:gd name="csY89" fmla="*/ 33668 h 89662"/>
                  <a:gd name="csX90" fmla="*/ 163082 w 675835"/>
                  <a:gd name="csY90" fmla="*/ 33668 h 89662"/>
                  <a:gd name="csX91" fmla="*/ 163082 w 675835"/>
                  <a:gd name="csY91" fmla="*/ 70289 h 89662"/>
                  <a:gd name="csX92" fmla="*/ 163554 w 675835"/>
                  <a:gd name="csY92" fmla="*/ 76195 h 89662"/>
                  <a:gd name="csX93" fmla="*/ 165444 w 675835"/>
                  <a:gd name="csY93" fmla="*/ 78322 h 89662"/>
                  <a:gd name="csX94" fmla="*/ 169106 w 675835"/>
                  <a:gd name="csY94" fmla="*/ 79031 h 89662"/>
                  <a:gd name="csX95" fmla="*/ 173714 w 675835"/>
                  <a:gd name="csY95" fmla="*/ 78558 h 89662"/>
                  <a:gd name="csX96" fmla="*/ 227050 w 675835"/>
                  <a:gd name="csY96" fmla="*/ 67926 h 89662"/>
                  <a:gd name="csX97" fmla="*/ 238037 w 675835"/>
                  <a:gd name="csY97" fmla="*/ 69226 h 89662"/>
                  <a:gd name="csX98" fmla="*/ 228350 w 675835"/>
                  <a:gd name="csY98" fmla="*/ 84228 h 89662"/>
                  <a:gd name="csX99" fmla="*/ 210512 w 675835"/>
                  <a:gd name="csY99" fmla="*/ 89544 h 89662"/>
                  <a:gd name="csX100" fmla="*/ 188657 w 675835"/>
                  <a:gd name="csY100" fmla="*/ 81039 h 89662"/>
                  <a:gd name="csX101" fmla="*/ 180624 w 675835"/>
                  <a:gd name="csY101" fmla="*/ 57294 h 89662"/>
                  <a:gd name="csX102" fmla="*/ 188775 w 675835"/>
                  <a:gd name="csY102" fmla="*/ 32723 h 89662"/>
                  <a:gd name="csX103" fmla="*/ 209921 w 675835"/>
                  <a:gd name="csY103" fmla="*/ 23981 h 89662"/>
                  <a:gd name="csX104" fmla="*/ 230358 w 675835"/>
                  <a:gd name="csY104" fmla="*/ 32605 h 89662"/>
                  <a:gd name="csX105" fmla="*/ 238391 w 675835"/>
                  <a:gd name="csY105" fmla="*/ 56585 h 89662"/>
                  <a:gd name="csX106" fmla="*/ 238391 w 675835"/>
                  <a:gd name="csY106" fmla="*/ 59421 h 89662"/>
                  <a:gd name="csX107" fmla="*/ 191611 w 675835"/>
                  <a:gd name="csY107" fmla="*/ 59421 h 89662"/>
                  <a:gd name="csX108" fmla="*/ 197399 w 675835"/>
                  <a:gd name="csY108" fmla="*/ 75368 h 89662"/>
                  <a:gd name="csX109" fmla="*/ 210512 w 675835"/>
                  <a:gd name="csY109" fmla="*/ 80803 h 89662"/>
                  <a:gd name="csX110" fmla="*/ 220553 w 675835"/>
                  <a:gd name="csY110" fmla="*/ 77731 h 89662"/>
                  <a:gd name="csX111" fmla="*/ 227050 w 675835"/>
                  <a:gd name="csY111" fmla="*/ 67926 h 89662"/>
                  <a:gd name="csX112" fmla="*/ 192201 w 675835"/>
                  <a:gd name="csY112" fmla="*/ 50679 h 89662"/>
                  <a:gd name="csX113" fmla="*/ 227168 w 675835"/>
                  <a:gd name="csY113" fmla="*/ 50679 h 89662"/>
                  <a:gd name="csX114" fmla="*/ 223152 w 675835"/>
                  <a:gd name="csY114" fmla="*/ 38866 h 89662"/>
                  <a:gd name="csX115" fmla="*/ 210039 w 675835"/>
                  <a:gd name="csY115" fmla="*/ 32723 h 89662"/>
                  <a:gd name="csX116" fmla="*/ 197635 w 675835"/>
                  <a:gd name="csY116" fmla="*/ 37684 h 89662"/>
                  <a:gd name="csX117" fmla="*/ 192201 w 675835"/>
                  <a:gd name="csY117" fmla="*/ 50679 h 89662"/>
                  <a:gd name="csX118" fmla="*/ 251208 w 675835"/>
                  <a:gd name="csY118" fmla="*/ 88127 h 89662"/>
                  <a:gd name="csX119" fmla="*/ 251208 w 675835"/>
                  <a:gd name="csY119" fmla="*/ 1536 h 89662"/>
                  <a:gd name="csX120" fmla="*/ 261840 w 675835"/>
                  <a:gd name="csY120" fmla="*/ 1536 h 89662"/>
                  <a:gd name="csX121" fmla="*/ 261840 w 675835"/>
                  <a:gd name="csY121" fmla="*/ 88127 h 89662"/>
                  <a:gd name="csX122" fmla="*/ 251208 w 675835"/>
                  <a:gd name="csY122" fmla="*/ 88127 h 89662"/>
                  <a:gd name="csX123" fmla="*/ 278084 w 675835"/>
                  <a:gd name="csY123" fmla="*/ 88127 h 89662"/>
                  <a:gd name="csX124" fmla="*/ 278084 w 675835"/>
                  <a:gd name="csY124" fmla="*/ 1536 h 89662"/>
                  <a:gd name="csX125" fmla="*/ 288715 w 675835"/>
                  <a:gd name="csY125" fmla="*/ 1536 h 89662"/>
                  <a:gd name="csX126" fmla="*/ 288715 w 675835"/>
                  <a:gd name="csY126" fmla="*/ 88127 h 89662"/>
                  <a:gd name="csX127" fmla="*/ 278084 w 675835"/>
                  <a:gd name="csY127" fmla="*/ 88127 h 89662"/>
                  <a:gd name="csX128" fmla="*/ 305195 w 675835"/>
                  <a:gd name="csY128" fmla="*/ 13703 h 89662"/>
                  <a:gd name="csX129" fmla="*/ 305195 w 675835"/>
                  <a:gd name="csY129" fmla="*/ 1536 h 89662"/>
                  <a:gd name="csX130" fmla="*/ 315827 w 675835"/>
                  <a:gd name="csY130" fmla="*/ 1536 h 89662"/>
                  <a:gd name="csX131" fmla="*/ 315827 w 675835"/>
                  <a:gd name="csY131" fmla="*/ 13703 h 89662"/>
                  <a:gd name="csX132" fmla="*/ 305195 w 675835"/>
                  <a:gd name="csY132" fmla="*/ 13703 h 89662"/>
                  <a:gd name="csX133" fmla="*/ 305195 w 675835"/>
                  <a:gd name="csY133" fmla="*/ 88127 h 89662"/>
                  <a:gd name="csX134" fmla="*/ 305195 w 675835"/>
                  <a:gd name="csY134" fmla="*/ 25398 h 89662"/>
                  <a:gd name="csX135" fmla="*/ 315827 w 675835"/>
                  <a:gd name="csY135" fmla="*/ 25398 h 89662"/>
                  <a:gd name="csX136" fmla="*/ 315827 w 675835"/>
                  <a:gd name="csY136" fmla="*/ 88127 h 89662"/>
                  <a:gd name="csX137" fmla="*/ 305195 w 675835"/>
                  <a:gd name="csY137" fmla="*/ 88127 h 89662"/>
                  <a:gd name="csX138" fmla="*/ 355224 w 675835"/>
                  <a:gd name="csY138" fmla="*/ 78558 h 89662"/>
                  <a:gd name="csX139" fmla="*/ 356760 w 675835"/>
                  <a:gd name="csY139" fmla="*/ 88009 h 89662"/>
                  <a:gd name="csX140" fmla="*/ 348727 w 675835"/>
                  <a:gd name="csY140" fmla="*/ 88954 h 89662"/>
                  <a:gd name="csX141" fmla="*/ 339749 w 675835"/>
                  <a:gd name="csY141" fmla="*/ 87182 h 89662"/>
                  <a:gd name="csX142" fmla="*/ 335260 w 675835"/>
                  <a:gd name="csY142" fmla="*/ 82338 h 89662"/>
                  <a:gd name="csX143" fmla="*/ 333960 w 675835"/>
                  <a:gd name="csY143" fmla="*/ 69698 h 89662"/>
                  <a:gd name="csX144" fmla="*/ 333960 w 675835"/>
                  <a:gd name="csY144" fmla="*/ 33668 h 89662"/>
                  <a:gd name="csX145" fmla="*/ 326163 w 675835"/>
                  <a:gd name="csY145" fmla="*/ 33668 h 89662"/>
                  <a:gd name="csX146" fmla="*/ 326163 w 675835"/>
                  <a:gd name="csY146" fmla="*/ 25398 h 89662"/>
                  <a:gd name="csX147" fmla="*/ 333960 w 675835"/>
                  <a:gd name="csY147" fmla="*/ 25398 h 89662"/>
                  <a:gd name="csX148" fmla="*/ 333960 w 675835"/>
                  <a:gd name="csY148" fmla="*/ 9805 h 89662"/>
                  <a:gd name="csX149" fmla="*/ 344592 w 675835"/>
                  <a:gd name="csY149" fmla="*/ 3426 h 89662"/>
                  <a:gd name="csX150" fmla="*/ 344592 w 675835"/>
                  <a:gd name="csY150" fmla="*/ 25398 h 89662"/>
                  <a:gd name="csX151" fmla="*/ 355224 w 675835"/>
                  <a:gd name="csY151" fmla="*/ 25398 h 89662"/>
                  <a:gd name="csX152" fmla="*/ 355224 w 675835"/>
                  <a:gd name="csY152" fmla="*/ 33668 h 89662"/>
                  <a:gd name="csX153" fmla="*/ 344592 w 675835"/>
                  <a:gd name="csY153" fmla="*/ 33668 h 89662"/>
                  <a:gd name="csX154" fmla="*/ 344592 w 675835"/>
                  <a:gd name="csY154" fmla="*/ 70289 h 89662"/>
                  <a:gd name="csX155" fmla="*/ 345065 w 675835"/>
                  <a:gd name="csY155" fmla="*/ 76195 h 89662"/>
                  <a:gd name="csX156" fmla="*/ 346955 w 675835"/>
                  <a:gd name="csY156" fmla="*/ 78322 h 89662"/>
                  <a:gd name="csX157" fmla="*/ 350617 w 675835"/>
                  <a:gd name="csY157" fmla="*/ 79031 h 89662"/>
                  <a:gd name="csX158" fmla="*/ 355224 w 675835"/>
                  <a:gd name="csY158" fmla="*/ 78558 h 89662"/>
                  <a:gd name="csX159" fmla="*/ 408561 w 675835"/>
                  <a:gd name="csY159" fmla="*/ 67926 h 89662"/>
                  <a:gd name="csX160" fmla="*/ 419547 w 675835"/>
                  <a:gd name="csY160" fmla="*/ 69226 h 89662"/>
                  <a:gd name="csX161" fmla="*/ 409860 w 675835"/>
                  <a:gd name="csY161" fmla="*/ 84228 h 89662"/>
                  <a:gd name="csX162" fmla="*/ 392022 w 675835"/>
                  <a:gd name="csY162" fmla="*/ 89544 h 89662"/>
                  <a:gd name="csX163" fmla="*/ 370168 w 675835"/>
                  <a:gd name="csY163" fmla="*/ 81039 h 89662"/>
                  <a:gd name="csX164" fmla="*/ 362135 w 675835"/>
                  <a:gd name="csY164" fmla="*/ 57294 h 89662"/>
                  <a:gd name="csX165" fmla="*/ 370286 w 675835"/>
                  <a:gd name="csY165" fmla="*/ 32723 h 89662"/>
                  <a:gd name="csX166" fmla="*/ 391431 w 675835"/>
                  <a:gd name="csY166" fmla="*/ 23981 h 89662"/>
                  <a:gd name="csX167" fmla="*/ 411868 w 675835"/>
                  <a:gd name="csY167" fmla="*/ 32605 h 89662"/>
                  <a:gd name="csX168" fmla="*/ 419901 w 675835"/>
                  <a:gd name="csY168" fmla="*/ 56585 h 89662"/>
                  <a:gd name="csX169" fmla="*/ 419901 w 675835"/>
                  <a:gd name="csY169" fmla="*/ 59421 h 89662"/>
                  <a:gd name="csX170" fmla="*/ 373121 w 675835"/>
                  <a:gd name="csY170" fmla="*/ 59421 h 89662"/>
                  <a:gd name="csX171" fmla="*/ 378909 w 675835"/>
                  <a:gd name="csY171" fmla="*/ 75368 h 89662"/>
                  <a:gd name="csX172" fmla="*/ 392022 w 675835"/>
                  <a:gd name="csY172" fmla="*/ 80803 h 89662"/>
                  <a:gd name="csX173" fmla="*/ 402063 w 675835"/>
                  <a:gd name="csY173" fmla="*/ 77731 h 89662"/>
                  <a:gd name="csX174" fmla="*/ 408561 w 675835"/>
                  <a:gd name="csY174" fmla="*/ 67926 h 89662"/>
                  <a:gd name="csX175" fmla="*/ 373712 w 675835"/>
                  <a:gd name="csY175" fmla="*/ 50679 h 89662"/>
                  <a:gd name="csX176" fmla="*/ 408679 w 675835"/>
                  <a:gd name="csY176" fmla="*/ 50679 h 89662"/>
                  <a:gd name="csX177" fmla="*/ 404662 w 675835"/>
                  <a:gd name="csY177" fmla="*/ 38866 h 89662"/>
                  <a:gd name="csX178" fmla="*/ 391550 w 675835"/>
                  <a:gd name="csY178" fmla="*/ 32723 h 89662"/>
                  <a:gd name="csX179" fmla="*/ 379146 w 675835"/>
                  <a:gd name="csY179" fmla="*/ 37684 h 89662"/>
                  <a:gd name="csX180" fmla="*/ 373712 w 675835"/>
                  <a:gd name="csY180" fmla="*/ 50679 h 89662"/>
                  <a:gd name="csX181" fmla="*/ 466327 w 675835"/>
                  <a:gd name="csY181" fmla="*/ 88127 h 89662"/>
                  <a:gd name="csX182" fmla="*/ 466327 w 675835"/>
                  <a:gd name="csY182" fmla="*/ 1536 h 89662"/>
                  <a:gd name="csX183" fmla="*/ 476959 w 675835"/>
                  <a:gd name="csY183" fmla="*/ 1536 h 89662"/>
                  <a:gd name="csX184" fmla="*/ 476959 w 675835"/>
                  <a:gd name="csY184" fmla="*/ 88127 h 89662"/>
                  <a:gd name="csX185" fmla="*/ 466327 w 675835"/>
                  <a:gd name="csY185" fmla="*/ 88127 h 89662"/>
                  <a:gd name="csX186" fmla="*/ 536321 w 675835"/>
                  <a:gd name="csY186" fmla="*/ 67926 h 89662"/>
                  <a:gd name="csX187" fmla="*/ 547307 w 675835"/>
                  <a:gd name="csY187" fmla="*/ 69226 h 89662"/>
                  <a:gd name="csX188" fmla="*/ 537620 w 675835"/>
                  <a:gd name="csY188" fmla="*/ 84228 h 89662"/>
                  <a:gd name="csX189" fmla="*/ 519782 w 675835"/>
                  <a:gd name="csY189" fmla="*/ 89544 h 89662"/>
                  <a:gd name="csX190" fmla="*/ 497928 w 675835"/>
                  <a:gd name="csY190" fmla="*/ 81039 h 89662"/>
                  <a:gd name="csX191" fmla="*/ 489895 w 675835"/>
                  <a:gd name="csY191" fmla="*/ 57294 h 89662"/>
                  <a:gd name="csX192" fmla="*/ 498046 w 675835"/>
                  <a:gd name="csY192" fmla="*/ 32723 h 89662"/>
                  <a:gd name="csX193" fmla="*/ 519192 w 675835"/>
                  <a:gd name="csY193" fmla="*/ 23981 h 89662"/>
                  <a:gd name="csX194" fmla="*/ 539628 w 675835"/>
                  <a:gd name="csY194" fmla="*/ 32605 h 89662"/>
                  <a:gd name="csX195" fmla="*/ 547661 w 675835"/>
                  <a:gd name="csY195" fmla="*/ 56585 h 89662"/>
                  <a:gd name="csX196" fmla="*/ 547661 w 675835"/>
                  <a:gd name="csY196" fmla="*/ 59421 h 89662"/>
                  <a:gd name="csX197" fmla="*/ 500881 w 675835"/>
                  <a:gd name="csY197" fmla="*/ 59421 h 89662"/>
                  <a:gd name="csX198" fmla="*/ 506670 w 675835"/>
                  <a:gd name="csY198" fmla="*/ 75368 h 89662"/>
                  <a:gd name="csX199" fmla="*/ 519782 w 675835"/>
                  <a:gd name="csY199" fmla="*/ 80803 h 89662"/>
                  <a:gd name="csX200" fmla="*/ 529824 w 675835"/>
                  <a:gd name="csY200" fmla="*/ 77731 h 89662"/>
                  <a:gd name="csX201" fmla="*/ 536321 w 675835"/>
                  <a:gd name="csY201" fmla="*/ 67926 h 89662"/>
                  <a:gd name="csX202" fmla="*/ 501472 w 675835"/>
                  <a:gd name="csY202" fmla="*/ 50679 h 89662"/>
                  <a:gd name="csX203" fmla="*/ 536439 w 675835"/>
                  <a:gd name="csY203" fmla="*/ 50679 h 89662"/>
                  <a:gd name="csX204" fmla="*/ 532422 w 675835"/>
                  <a:gd name="csY204" fmla="*/ 38866 h 89662"/>
                  <a:gd name="csX205" fmla="*/ 519310 w 675835"/>
                  <a:gd name="csY205" fmla="*/ 32723 h 89662"/>
                  <a:gd name="csX206" fmla="*/ 506906 w 675835"/>
                  <a:gd name="csY206" fmla="*/ 37684 h 89662"/>
                  <a:gd name="csX207" fmla="*/ 501472 w 675835"/>
                  <a:gd name="csY207" fmla="*/ 50679 h 89662"/>
                  <a:gd name="csX208" fmla="*/ 560715 w 675835"/>
                  <a:gd name="csY208" fmla="*/ 88127 h 89662"/>
                  <a:gd name="csX209" fmla="*/ 560715 w 675835"/>
                  <a:gd name="csY209" fmla="*/ 25398 h 89662"/>
                  <a:gd name="csX210" fmla="*/ 570284 w 675835"/>
                  <a:gd name="csY210" fmla="*/ 25398 h 89662"/>
                  <a:gd name="csX211" fmla="*/ 570284 w 675835"/>
                  <a:gd name="csY211" fmla="*/ 34258 h 89662"/>
                  <a:gd name="csX212" fmla="*/ 590248 w 675835"/>
                  <a:gd name="csY212" fmla="*/ 23981 h 89662"/>
                  <a:gd name="csX213" fmla="*/ 600644 w 675835"/>
                  <a:gd name="csY213" fmla="*/ 25989 h 89662"/>
                  <a:gd name="csX214" fmla="*/ 607732 w 675835"/>
                  <a:gd name="csY214" fmla="*/ 31305 h 89662"/>
                  <a:gd name="csX215" fmla="*/ 611039 w 675835"/>
                  <a:gd name="csY215" fmla="*/ 39220 h 89662"/>
                  <a:gd name="csX216" fmla="*/ 611630 w 675835"/>
                  <a:gd name="csY216" fmla="*/ 49497 h 89662"/>
                  <a:gd name="csX217" fmla="*/ 611630 w 675835"/>
                  <a:gd name="csY217" fmla="*/ 88127 h 89662"/>
                  <a:gd name="csX218" fmla="*/ 600998 w 675835"/>
                  <a:gd name="csY218" fmla="*/ 88127 h 89662"/>
                  <a:gd name="csX219" fmla="*/ 600998 w 675835"/>
                  <a:gd name="csY219" fmla="*/ 49970 h 89662"/>
                  <a:gd name="csX220" fmla="*/ 599699 w 675835"/>
                  <a:gd name="csY220" fmla="*/ 40283 h 89662"/>
                  <a:gd name="csX221" fmla="*/ 595328 w 675835"/>
                  <a:gd name="csY221" fmla="*/ 35085 h 89662"/>
                  <a:gd name="csX222" fmla="*/ 588004 w 675835"/>
                  <a:gd name="csY222" fmla="*/ 33195 h 89662"/>
                  <a:gd name="csX223" fmla="*/ 576190 w 675835"/>
                  <a:gd name="csY223" fmla="*/ 37566 h 89662"/>
                  <a:gd name="csX224" fmla="*/ 571347 w 675835"/>
                  <a:gd name="csY224" fmla="*/ 53868 h 89662"/>
                  <a:gd name="csX225" fmla="*/ 571347 w 675835"/>
                  <a:gd name="csY225" fmla="*/ 88127 h 89662"/>
                  <a:gd name="csX226" fmla="*/ 560715 w 675835"/>
                  <a:gd name="csY226" fmla="*/ 88127 h 89662"/>
                  <a:gd name="csX227" fmla="*/ 623739 w 675835"/>
                  <a:gd name="csY227" fmla="*/ 69344 h 89662"/>
                  <a:gd name="csX228" fmla="*/ 634252 w 675835"/>
                  <a:gd name="csY228" fmla="*/ 67690 h 89662"/>
                  <a:gd name="csX229" fmla="*/ 639096 w 675835"/>
                  <a:gd name="csY229" fmla="*/ 77495 h 89662"/>
                  <a:gd name="csX230" fmla="*/ 650437 w 675835"/>
                  <a:gd name="csY230" fmla="*/ 80803 h 89662"/>
                  <a:gd name="csX231" fmla="*/ 661305 w 675835"/>
                  <a:gd name="csY231" fmla="*/ 77849 h 89662"/>
                  <a:gd name="csX232" fmla="*/ 664849 w 675835"/>
                  <a:gd name="csY232" fmla="*/ 70761 h 89662"/>
                  <a:gd name="csX233" fmla="*/ 661777 w 675835"/>
                  <a:gd name="csY233" fmla="*/ 65091 h 89662"/>
                  <a:gd name="csX234" fmla="*/ 650909 w 675835"/>
                  <a:gd name="csY234" fmla="*/ 61547 h 89662"/>
                  <a:gd name="csX235" fmla="*/ 634607 w 675835"/>
                  <a:gd name="csY235" fmla="*/ 56467 h 89662"/>
                  <a:gd name="csX236" fmla="*/ 627755 w 675835"/>
                  <a:gd name="csY236" fmla="*/ 50443 h 89662"/>
                  <a:gd name="csX237" fmla="*/ 625511 w 675835"/>
                  <a:gd name="csY237" fmla="*/ 42055 h 89662"/>
                  <a:gd name="csX238" fmla="*/ 627401 w 675835"/>
                  <a:gd name="csY238" fmla="*/ 34258 h 89662"/>
                  <a:gd name="csX239" fmla="*/ 632599 w 675835"/>
                  <a:gd name="csY239" fmla="*/ 28352 h 89662"/>
                  <a:gd name="csX240" fmla="*/ 639332 w 675835"/>
                  <a:gd name="csY240" fmla="*/ 25280 h 89662"/>
                  <a:gd name="csX241" fmla="*/ 648546 w 675835"/>
                  <a:gd name="csY241" fmla="*/ 23981 h 89662"/>
                  <a:gd name="csX242" fmla="*/ 661541 w 675835"/>
                  <a:gd name="csY242" fmla="*/ 26107 h 89662"/>
                  <a:gd name="csX243" fmla="*/ 669692 w 675835"/>
                  <a:gd name="csY243" fmla="*/ 31896 h 89662"/>
                  <a:gd name="csX244" fmla="*/ 673472 w 675835"/>
                  <a:gd name="csY244" fmla="*/ 41583 h 89662"/>
                  <a:gd name="csX245" fmla="*/ 663077 w 675835"/>
                  <a:gd name="csY245" fmla="*/ 43000 h 89662"/>
                  <a:gd name="csX246" fmla="*/ 658942 w 675835"/>
                  <a:gd name="csY246" fmla="*/ 35440 h 89662"/>
                  <a:gd name="csX247" fmla="*/ 649373 w 675835"/>
                  <a:gd name="csY247" fmla="*/ 32723 h 89662"/>
                  <a:gd name="csX248" fmla="*/ 638860 w 675835"/>
                  <a:gd name="csY248" fmla="*/ 35203 h 89662"/>
                  <a:gd name="csX249" fmla="*/ 635788 w 675835"/>
                  <a:gd name="csY249" fmla="*/ 40756 h 89662"/>
                  <a:gd name="csX250" fmla="*/ 637088 w 675835"/>
                  <a:gd name="csY250" fmla="*/ 44536 h 89662"/>
                  <a:gd name="csX251" fmla="*/ 641104 w 675835"/>
                  <a:gd name="csY251" fmla="*/ 47371 h 89662"/>
                  <a:gd name="csX252" fmla="*/ 650555 w 675835"/>
                  <a:gd name="csY252" fmla="*/ 50088 h 89662"/>
                  <a:gd name="csX253" fmla="*/ 666266 w 675835"/>
                  <a:gd name="csY253" fmla="*/ 55050 h 89662"/>
                  <a:gd name="csX254" fmla="*/ 673236 w 675835"/>
                  <a:gd name="csY254" fmla="*/ 60602 h 89662"/>
                  <a:gd name="csX255" fmla="*/ 675835 w 675835"/>
                  <a:gd name="csY255" fmla="*/ 69698 h 89662"/>
                  <a:gd name="csX256" fmla="*/ 672645 w 675835"/>
                  <a:gd name="csY256" fmla="*/ 79739 h 89662"/>
                  <a:gd name="csX257" fmla="*/ 663667 w 675835"/>
                  <a:gd name="csY257" fmla="*/ 86945 h 89662"/>
                  <a:gd name="csX258" fmla="*/ 650555 w 675835"/>
                  <a:gd name="csY258" fmla="*/ 89544 h 89662"/>
                  <a:gd name="csX259" fmla="*/ 631890 w 675835"/>
                  <a:gd name="csY259" fmla="*/ 84465 h 89662"/>
                  <a:gd name="csX260" fmla="*/ 623739 w 675835"/>
                  <a:gd name="csY260" fmla="*/ 69344 h 896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Lst>
                <a:rect l="l" t="t" r="r" b="b"/>
                <a:pathLst>
                  <a:path w="675835" h="89662">
                    <a:moveTo>
                      <a:pt x="0" y="60247"/>
                    </a:moveTo>
                    <a:lnTo>
                      <a:pt x="10868" y="59302"/>
                    </a:lnTo>
                    <a:cubicBezTo>
                      <a:pt x="11341" y="63634"/>
                      <a:pt x="12522" y="67217"/>
                      <a:pt x="14412" y="70052"/>
                    </a:cubicBezTo>
                    <a:cubicBezTo>
                      <a:pt x="16302" y="72809"/>
                      <a:pt x="19216" y="75053"/>
                      <a:pt x="23154" y="76786"/>
                    </a:cubicBezTo>
                    <a:cubicBezTo>
                      <a:pt x="27092" y="78440"/>
                      <a:pt x="31502" y="79267"/>
                      <a:pt x="36385" y="79267"/>
                    </a:cubicBezTo>
                    <a:cubicBezTo>
                      <a:pt x="40795" y="79267"/>
                      <a:pt x="44654" y="78637"/>
                      <a:pt x="47962" y="77377"/>
                    </a:cubicBezTo>
                    <a:cubicBezTo>
                      <a:pt x="51348" y="76038"/>
                      <a:pt x="53829" y="74266"/>
                      <a:pt x="55404" y="72061"/>
                    </a:cubicBezTo>
                    <a:cubicBezTo>
                      <a:pt x="57058" y="69777"/>
                      <a:pt x="57885" y="67296"/>
                      <a:pt x="57885" y="64618"/>
                    </a:cubicBezTo>
                    <a:cubicBezTo>
                      <a:pt x="57885" y="61862"/>
                      <a:pt x="57097" y="59499"/>
                      <a:pt x="55522" y="57530"/>
                    </a:cubicBezTo>
                    <a:cubicBezTo>
                      <a:pt x="53947" y="55483"/>
                      <a:pt x="51348" y="53750"/>
                      <a:pt x="47725" y="52333"/>
                    </a:cubicBezTo>
                    <a:cubicBezTo>
                      <a:pt x="45442" y="51466"/>
                      <a:pt x="40322" y="50088"/>
                      <a:pt x="32368" y="48198"/>
                    </a:cubicBezTo>
                    <a:cubicBezTo>
                      <a:pt x="24414" y="46229"/>
                      <a:pt x="18822" y="44418"/>
                      <a:pt x="15593" y="42764"/>
                    </a:cubicBezTo>
                    <a:cubicBezTo>
                      <a:pt x="11498" y="40559"/>
                      <a:pt x="8427" y="37881"/>
                      <a:pt x="6379" y="34731"/>
                    </a:cubicBezTo>
                    <a:cubicBezTo>
                      <a:pt x="4332" y="31502"/>
                      <a:pt x="3308" y="27879"/>
                      <a:pt x="3308" y="23863"/>
                    </a:cubicBezTo>
                    <a:cubicBezTo>
                      <a:pt x="3308" y="19531"/>
                      <a:pt x="4528" y="15475"/>
                      <a:pt x="6970" y="11695"/>
                    </a:cubicBezTo>
                    <a:cubicBezTo>
                      <a:pt x="9490" y="7836"/>
                      <a:pt x="13113" y="4922"/>
                      <a:pt x="17838" y="2953"/>
                    </a:cubicBezTo>
                    <a:cubicBezTo>
                      <a:pt x="22642" y="984"/>
                      <a:pt x="27958" y="0"/>
                      <a:pt x="33786" y="0"/>
                    </a:cubicBezTo>
                    <a:cubicBezTo>
                      <a:pt x="40244" y="0"/>
                      <a:pt x="45914" y="1063"/>
                      <a:pt x="50797" y="3190"/>
                    </a:cubicBezTo>
                    <a:cubicBezTo>
                      <a:pt x="55680" y="5237"/>
                      <a:pt x="59421" y="8269"/>
                      <a:pt x="62019" y="12286"/>
                    </a:cubicBezTo>
                    <a:cubicBezTo>
                      <a:pt x="64697" y="16302"/>
                      <a:pt x="66154" y="20831"/>
                      <a:pt x="66390" y="25871"/>
                    </a:cubicBezTo>
                    <a:lnTo>
                      <a:pt x="55404" y="26698"/>
                    </a:lnTo>
                    <a:cubicBezTo>
                      <a:pt x="54774" y="21264"/>
                      <a:pt x="52766" y="17169"/>
                      <a:pt x="49379" y="14412"/>
                    </a:cubicBezTo>
                    <a:cubicBezTo>
                      <a:pt x="45993" y="11577"/>
                      <a:pt x="40953" y="10159"/>
                      <a:pt x="34258" y="10159"/>
                    </a:cubicBezTo>
                    <a:cubicBezTo>
                      <a:pt x="27328" y="10159"/>
                      <a:pt x="22288" y="11419"/>
                      <a:pt x="19137" y="13940"/>
                    </a:cubicBezTo>
                    <a:cubicBezTo>
                      <a:pt x="15987" y="16460"/>
                      <a:pt x="14412" y="19531"/>
                      <a:pt x="14412" y="23154"/>
                    </a:cubicBezTo>
                    <a:cubicBezTo>
                      <a:pt x="14412" y="26225"/>
                      <a:pt x="15515" y="28785"/>
                      <a:pt x="17720" y="30833"/>
                    </a:cubicBezTo>
                    <a:cubicBezTo>
                      <a:pt x="19925" y="32801"/>
                      <a:pt x="25674" y="34849"/>
                      <a:pt x="34967" y="36975"/>
                    </a:cubicBezTo>
                    <a:cubicBezTo>
                      <a:pt x="44339" y="39102"/>
                      <a:pt x="50758" y="40952"/>
                      <a:pt x="54223" y="42528"/>
                    </a:cubicBezTo>
                    <a:cubicBezTo>
                      <a:pt x="59263" y="44811"/>
                      <a:pt x="62965" y="47765"/>
                      <a:pt x="65327" y="51388"/>
                    </a:cubicBezTo>
                    <a:cubicBezTo>
                      <a:pt x="67769" y="54932"/>
                      <a:pt x="68989" y="59027"/>
                      <a:pt x="68989" y="63673"/>
                    </a:cubicBezTo>
                    <a:cubicBezTo>
                      <a:pt x="68989" y="68241"/>
                      <a:pt x="67651" y="72573"/>
                      <a:pt x="64973" y="76668"/>
                    </a:cubicBezTo>
                    <a:cubicBezTo>
                      <a:pt x="62374" y="80763"/>
                      <a:pt x="58594" y="83953"/>
                      <a:pt x="53632" y="86237"/>
                    </a:cubicBezTo>
                    <a:cubicBezTo>
                      <a:pt x="48671" y="88520"/>
                      <a:pt x="43118" y="89662"/>
                      <a:pt x="36975" y="89662"/>
                    </a:cubicBezTo>
                    <a:cubicBezTo>
                      <a:pt x="29100" y="89662"/>
                      <a:pt x="22524" y="88520"/>
                      <a:pt x="17247" y="86237"/>
                    </a:cubicBezTo>
                    <a:cubicBezTo>
                      <a:pt x="11971" y="83874"/>
                      <a:pt x="7797" y="80409"/>
                      <a:pt x="4725" y="75841"/>
                    </a:cubicBezTo>
                    <a:cubicBezTo>
                      <a:pt x="1733" y="71273"/>
                      <a:pt x="157" y="66075"/>
                      <a:pt x="0" y="60247"/>
                    </a:cubicBezTo>
                    <a:close/>
                    <a:moveTo>
                      <a:pt x="124157" y="80330"/>
                    </a:moveTo>
                    <a:cubicBezTo>
                      <a:pt x="120219" y="83716"/>
                      <a:pt x="116439" y="86118"/>
                      <a:pt x="112816" y="87536"/>
                    </a:cubicBezTo>
                    <a:cubicBezTo>
                      <a:pt x="109193" y="88875"/>
                      <a:pt x="105295" y="89544"/>
                      <a:pt x="101121" y="89544"/>
                    </a:cubicBezTo>
                    <a:cubicBezTo>
                      <a:pt x="94191" y="89544"/>
                      <a:pt x="88875" y="87851"/>
                      <a:pt x="85173" y="84465"/>
                    </a:cubicBezTo>
                    <a:cubicBezTo>
                      <a:pt x="81472" y="81078"/>
                      <a:pt x="79621" y="76786"/>
                      <a:pt x="79621" y="71588"/>
                    </a:cubicBezTo>
                    <a:cubicBezTo>
                      <a:pt x="79621" y="68517"/>
                      <a:pt x="80330" y="65721"/>
                      <a:pt x="81748" y="63201"/>
                    </a:cubicBezTo>
                    <a:cubicBezTo>
                      <a:pt x="83165" y="60602"/>
                      <a:pt x="84976" y="58554"/>
                      <a:pt x="87182" y="57058"/>
                    </a:cubicBezTo>
                    <a:cubicBezTo>
                      <a:pt x="89465" y="55483"/>
                      <a:pt x="92025" y="54301"/>
                      <a:pt x="94860" y="53514"/>
                    </a:cubicBezTo>
                    <a:cubicBezTo>
                      <a:pt x="96987" y="52963"/>
                      <a:pt x="100137" y="52451"/>
                      <a:pt x="104311" y="51978"/>
                    </a:cubicBezTo>
                    <a:cubicBezTo>
                      <a:pt x="112895" y="50954"/>
                      <a:pt x="119235" y="49734"/>
                      <a:pt x="123330" y="48316"/>
                    </a:cubicBezTo>
                    <a:cubicBezTo>
                      <a:pt x="123330" y="46820"/>
                      <a:pt x="123330" y="45875"/>
                      <a:pt x="123330" y="45481"/>
                    </a:cubicBezTo>
                    <a:cubicBezTo>
                      <a:pt x="123330" y="41149"/>
                      <a:pt x="122346" y="38117"/>
                      <a:pt x="120377" y="36385"/>
                    </a:cubicBezTo>
                    <a:cubicBezTo>
                      <a:pt x="117621" y="33943"/>
                      <a:pt x="113564" y="32723"/>
                      <a:pt x="108209" y="32723"/>
                    </a:cubicBezTo>
                    <a:cubicBezTo>
                      <a:pt x="103248" y="32723"/>
                      <a:pt x="99546" y="33628"/>
                      <a:pt x="97105" y="35440"/>
                    </a:cubicBezTo>
                    <a:cubicBezTo>
                      <a:pt x="94742" y="37172"/>
                      <a:pt x="93009" y="40244"/>
                      <a:pt x="91907" y="44654"/>
                    </a:cubicBezTo>
                    <a:lnTo>
                      <a:pt x="81511" y="43236"/>
                    </a:lnTo>
                    <a:cubicBezTo>
                      <a:pt x="82456" y="38826"/>
                      <a:pt x="83992" y="35243"/>
                      <a:pt x="86118" y="32486"/>
                    </a:cubicBezTo>
                    <a:cubicBezTo>
                      <a:pt x="88324" y="29730"/>
                      <a:pt x="91474" y="27643"/>
                      <a:pt x="95569" y="26225"/>
                    </a:cubicBezTo>
                    <a:cubicBezTo>
                      <a:pt x="99664" y="24729"/>
                      <a:pt x="104390" y="23981"/>
                      <a:pt x="109745" y="23981"/>
                    </a:cubicBezTo>
                    <a:cubicBezTo>
                      <a:pt x="115100" y="23981"/>
                      <a:pt x="119432" y="24611"/>
                      <a:pt x="122739" y="25871"/>
                    </a:cubicBezTo>
                    <a:cubicBezTo>
                      <a:pt x="126126" y="27131"/>
                      <a:pt x="128607" y="28706"/>
                      <a:pt x="130182" y="30596"/>
                    </a:cubicBezTo>
                    <a:cubicBezTo>
                      <a:pt x="131757" y="32486"/>
                      <a:pt x="132860" y="34888"/>
                      <a:pt x="133490" y="37802"/>
                    </a:cubicBezTo>
                    <a:cubicBezTo>
                      <a:pt x="133883" y="39614"/>
                      <a:pt x="134080" y="42882"/>
                      <a:pt x="134080" y="47607"/>
                    </a:cubicBezTo>
                    <a:lnTo>
                      <a:pt x="134080" y="61783"/>
                    </a:lnTo>
                    <a:cubicBezTo>
                      <a:pt x="134080" y="71706"/>
                      <a:pt x="134277" y="77967"/>
                      <a:pt x="134671" y="80566"/>
                    </a:cubicBezTo>
                    <a:cubicBezTo>
                      <a:pt x="135143" y="83165"/>
                      <a:pt x="136049" y="85685"/>
                      <a:pt x="137388" y="88127"/>
                    </a:cubicBezTo>
                    <a:lnTo>
                      <a:pt x="126283" y="88127"/>
                    </a:lnTo>
                    <a:cubicBezTo>
                      <a:pt x="125181" y="85922"/>
                      <a:pt x="124472" y="83323"/>
                      <a:pt x="124157" y="80330"/>
                    </a:cubicBezTo>
                    <a:close/>
                    <a:moveTo>
                      <a:pt x="123330" y="56585"/>
                    </a:moveTo>
                    <a:cubicBezTo>
                      <a:pt x="119471" y="58160"/>
                      <a:pt x="113683" y="59499"/>
                      <a:pt x="105965" y="60602"/>
                    </a:cubicBezTo>
                    <a:cubicBezTo>
                      <a:pt x="101555" y="61232"/>
                      <a:pt x="98443" y="61941"/>
                      <a:pt x="96632" y="62728"/>
                    </a:cubicBezTo>
                    <a:cubicBezTo>
                      <a:pt x="94821" y="63516"/>
                      <a:pt x="93403" y="64697"/>
                      <a:pt x="92379" y="66272"/>
                    </a:cubicBezTo>
                    <a:cubicBezTo>
                      <a:pt x="91434" y="67769"/>
                      <a:pt x="90962" y="69422"/>
                      <a:pt x="90962" y="71234"/>
                    </a:cubicBezTo>
                    <a:cubicBezTo>
                      <a:pt x="90962" y="74069"/>
                      <a:pt x="92025" y="76432"/>
                      <a:pt x="94151" y="78322"/>
                    </a:cubicBezTo>
                    <a:cubicBezTo>
                      <a:pt x="96357" y="80212"/>
                      <a:pt x="99507" y="81157"/>
                      <a:pt x="103602" y="81157"/>
                    </a:cubicBezTo>
                    <a:cubicBezTo>
                      <a:pt x="107697" y="81157"/>
                      <a:pt x="111320" y="80291"/>
                      <a:pt x="114470" y="78558"/>
                    </a:cubicBezTo>
                    <a:cubicBezTo>
                      <a:pt x="117699" y="76747"/>
                      <a:pt x="120062" y="74266"/>
                      <a:pt x="121558" y="71116"/>
                    </a:cubicBezTo>
                    <a:cubicBezTo>
                      <a:pt x="122739" y="68753"/>
                      <a:pt x="123330" y="65209"/>
                      <a:pt x="123330" y="60484"/>
                    </a:cubicBezTo>
                    <a:lnTo>
                      <a:pt x="123330" y="56585"/>
                    </a:lnTo>
                    <a:close/>
                    <a:moveTo>
                      <a:pt x="173714" y="78558"/>
                    </a:moveTo>
                    <a:lnTo>
                      <a:pt x="175249" y="88009"/>
                    </a:lnTo>
                    <a:cubicBezTo>
                      <a:pt x="172257" y="88639"/>
                      <a:pt x="169579" y="88954"/>
                      <a:pt x="167216" y="88954"/>
                    </a:cubicBezTo>
                    <a:cubicBezTo>
                      <a:pt x="163357" y="88954"/>
                      <a:pt x="160365" y="88363"/>
                      <a:pt x="158238" y="87182"/>
                    </a:cubicBezTo>
                    <a:cubicBezTo>
                      <a:pt x="156112" y="85922"/>
                      <a:pt x="154615" y="84307"/>
                      <a:pt x="153749" y="82338"/>
                    </a:cubicBezTo>
                    <a:cubicBezTo>
                      <a:pt x="152883" y="80291"/>
                      <a:pt x="152450" y="76077"/>
                      <a:pt x="152450" y="69698"/>
                    </a:cubicBezTo>
                    <a:lnTo>
                      <a:pt x="152450" y="33668"/>
                    </a:lnTo>
                    <a:lnTo>
                      <a:pt x="144653" y="33668"/>
                    </a:lnTo>
                    <a:lnTo>
                      <a:pt x="144653" y="25398"/>
                    </a:lnTo>
                    <a:lnTo>
                      <a:pt x="152450" y="25398"/>
                    </a:lnTo>
                    <a:lnTo>
                      <a:pt x="152450" y="9805"/>
                    </a:lnTo>
                    <a:lnTo>
                      <a:pt x="163082" y="3426"/>
                    </a:lnTo>
                    <a:lnTo>
                      <a:pt x="163082" y="25398"/>
                    </a:lnTo>
                    <a:lnTo>
                      <a:pt x="173714" y="25398"/>
                    </a:lnTo>
                    <a:lnTo>
                      <a:pt x="173714" y="33668"/>
                    </a:lnTo>
                    <a:lnTo>
                      <a:pt x="163082" y="33668"/>
                    </a:lnTo>
                    <a:lnTo>
                      <a:pt x="163082" y="70289"/>
                    </a:lnTo>
                    <a:cubicBezTo>
                      <a:pt x="163082" y="73360"/>
                      <a:pt x="163239" y="75329"/>
                      <a:pt x="163554" y="76195"/>
                    </a:cubicBezTo>
                    <a:cubicBezTo>
                      <a:pt x="163948" y="77062"/>
                      <a:pt x="164578" y="77770"/>
                      <a:pt x="165444" y="78322"/>
                    </a:cubicBezTo>
                    <a:cubicBezTo>
                      <a:pt x="166310" y="78794"/>
                      <a:pt x="167531" y="79031"/>
                      <a:pt x="169106" y="79031"/>
                    </a:cubicBezTo>
                    <a:cubicBezTo>
                      <a:pt x="170288" y="79031"/>
                      <a:pt x="171823" y="78873"/>
                      <a:pt x="173714" y="78558"/>
                    </a:cubicBezTo>
                    <a:close/>
                    <a:moveTo>
                      <a:pt x="227050" y="67926"/>
                    </a:moveTo>
                    <a:lnTo>
                      <a:pt x="238037" y="69226"/>
                    </a:lnTo>
                    <a:cubicBezTo>
                      <a:pt x="236304" y="75683"/>
                      <a:pt x="233075" y="80684"/>
                      <a:pt x="228350" y="84228"/>
                    </a:cubicBezTo>
                    <a:cubicBezTo>
                      <a:pt x="223703" y="87772"/>
                      <a:pt x="217757" y="89544"/>
                      <a:pt x="210512" y="89544"/>
                    </a:cubicBezTo>
                    <a:cubicBezTo>
                      <a:pt x="201297" y="89544"/>
                      <a:pt x="194013" y="86709"/>
                      <a:pt x="188657" y="81039"/>
                    </a:cubicBezTo>
                    <a:cubicBezTo>
                      <a:pt x="183302" y="75368"/>
                      <a:pt x="180624" y="67454"/>
                      <a:pt x="180624" y="57294"/>
                    </a:cubicBezTo>
                    <a:cubicBezTo>
                      <a:pt x="180624" y="46741"/>
                      <a:pt x="183341" y="38550"/>
                      <a:pt x="188775" y="32723"/>
                    </a:cubicBezTo>
                    <a:cubicBezTo>
                      <a:pt x="194210" y="26895"/>
                      <a:pt x="201258" y="23981"/>
                      <a:pt x="209921" y="23981"/>
                    </a:cubicBezTo>
                    <a:cubicBezTo>
                      <a:pt x="218269" y="23981"/>
                      <a:pt x="225081" y="26855"/>
                      <a:pt x="230358" y="32605"/>
                    </a:cubicBezTo>
                    <a:cubicBezTo>
                      <a:pt x="235713" y="38275"/>
                      <a:pt x="238391" y="46268"/>
                      <a:pt x="238391" y="56585"/>
                    </a:cubicBezTo>
                    <a:cubicBezTo>
                      <a:pt x="238391" y="57215"/>
                      <a:pt x="238391" y="58160"/>
                      <a:pt x="238391" y="59421"/>
                    </a:cubicBezTo>
                    <a:lnTo>
                      <a:pt x="191611" y="59421"/>
                    </a:lnTo>
                    <a:cubicBezTo>
                      <a:pt x="192004" y="66351"/>
                      <a:pt x="193934" y="71667"/>
                      <a:pt x="197399" y="75368"/>
                    </a:cubicBezTo>
                    <a:cubicBezTo>
                      <a:pt x="200943" y="78991"/>
                      <a:pt x="205314" y="80803"/>
                      <a:pt x="210512" y="80803"/>
                    </a:cubicBezTo>
                    <a:cubicBezTo>
                      <a:pt x="214449" y="80803"/>
                      <a:pt x="217797" y="79779"/>
                      <a:pt x="220553" y="77731"/>
                    </a:cubicBezTo>
                    <a:cubicBezTo>
                      <a:pt x="223309" y="75683"/>
                      <a:pt x="225475" y="72415"/>
                      <a:pt x="227050" y="67926"/>
                    </a:cubicBezTo>
                    <a:close/>
                    <a:moveTo>
                      <a:pt x="192201" y="50679"/>
                    </a:moveTo>
                    <a:lnTo>
                      <a:pt x="227168" y="50679"/>
                    </a:lnTo>
                    <a:cubicBezTo>
                      <a:pt x="226696" y="45402"/>
                      <a:pt x="225357" y="41464"/>
                      <a:pt x="223152" y="38866"/>
                    </a:cubicBezTo>
                    <a:cubicBezTo>
                      <a:pt x="219765" y="34770"/>
                      <a:pt x="215394" y="32723"/>
                      <a:pt x="210039" y="32723"/>
                    </a:cubicBezTo>
                    <a:cubicBezTo>
                      <a:pt x="205157" y="32723"/>
                      <a:pt x="201022" y="34377"/>
                      <a:pt x="197635" y="37684"/>
                    </a:cubicBezTo>
                    <a:cubicBezTo>
                      <a:pt x="194328" y="40913"/>
                      <a:pt x="192516" y="45245"/>
                      <a:pt x="192201" y="50679"/>
                    </a:cubicBezTo>
                    <a:close/>
                    <a:moveTo>
                      <a:pt x="251208" y="88127"/>
                    </a:moveTo>
                    <a:lnTo>
                      <a:pt x="251208" y="1536"/>
                    </a:lnTo>
                    <a:lnTo>
                      <a:pt x="261840" y="1536"/>
                    </a:lnTo>
                    <a:lnTo>
                      <a:pt x="261840" y="88127"/>
                    </a:lnTo>
                    <a:lnTo>
                      <a:pt x="251208" y="88127"/>
                    </a:lnTo>
                    <a:close/>
                    <a:moveTo>
                      <a:pt x="278084" y="88127"/>
                    </a:moveTo>
                    <a:lnTo>
                      <a:pt x="278084" y="1536"/>
                    </a:lnTo>
                    <a:lnTo>
                      <a:pt x="288715" y="1536"/>
                    </a:lnTo>
                    <a:lnTo>
                      <a:pt x="288715" y="88127"/>
                    </a:lnTo>
                    <a:lnTo>
                      <a:pt x="278084" y="88127"/>
                    </a:lnTo>
                    <a:close/>
                    <a:moveTo>
                      <a:pt x="305195" y="13703"/>
                    </a:moveTo>
                    <a:lnTo>
                      <a:pt x="305195" y="1536"/>
                    </a:lnTo>
                    <a:lnTo>
                      <a:pt x="315827" y="1536"/>
                    </a:lnTo>
                    <a:lnTo>
                      <a:pt x="315827" y="13703"/>
                    </a:lnTo>
                    <a:lnTo>
                      <a:pt x="305195" y="13703"/>
                    </a:lnTo>
                    <a:close/>
                    <a:moveTo>
                      <a:pt x="305195" y="88127"/>
                    </a:moveTo>
                    <a:lnTo>
                      <a:pt x="305195" y="25398"/>
                    </a:lnTo>
                    <a:lnTo>
                      <a:pt x="315827" y="25398"/>
                    </a:lnTo>
                    <a:lnTo>
                      <a:pt x="315827" y="88127"/>
                    </a:lnTo>
                    <a:lnTo>
                      <a:pt x="305195" y="88127"/>
                    </a:lnTo>
                    <a:close/>
                    <a:moveTo>
                      <a:pt x="355224" y="78558"/>
                    </a:moveTo>
                    <a:lnTo>
                      <a:pt x="356760" y="88009"/>
                    </a:lnTo>
                    <a:cubicBezTo>
                      <a:pt x="353767" y="88639"/>
                      <a:pt x="351089" y="88954"/>
                      <a:pt x="348727" y="88954"/>
                    </a:cubicBezTo>
                    <a:cubicBezTo>
                      <a:pt x="344867" y="88954"/>
                      <a:pt x="341875" y="88363"/>
                      <a:pt x="339749" y="87182"/>
                    </a:cubicBezTo>
                    <a:cubicBezTo>
                      <a:pt x="337622" y="85922"/>
                      <a:pt x="336126" y="84307"/>
                      <a:pt x="335260" y="82338"/>
                    </a:cubicBezTo>
                    <a:cubicBezTo>
                      <a:pt x="334393" y="80291"/>
                      <a:pt x="333960" y="76077"/>
                      <a:pt x="333960" y="69698"/>
                    </a:cubicBezTo>
                    <a:lnTo>
                      <a:pt x="333960" y="33668"/>
                    </a:lnTo>
                    <a:lnTo>
                      <a:pt x="326163" y="33668"/>
                    </a:lnTo>
                    <a:lnTo>
                      <a:pt x="326163" y="25398"/>
                    </a:lnTo>
                    <a:lnTo>
                      <a:pt x="333960" y="25398"/>
                    </a:lnTo>
                    <a:lnTo>
                      <a:pt x="333960" y="9805"/>
                    </a:lnTo>
                    <a:lnTo>
                      <a:pt x="344592" y="3426"/>
                    </a:lnTo>
                    <a:lnTo>
                      <a:pt x="344592" y="25398"/>
                    </a:lnTo>
                    <a:lnTo>
                      <a:pt x="355224" y="25398"/>
                    </a:lnTo>
                    <a:lnTo>
                      <a:pt x="355224" y="33668"/>
                    </a:lnTo>
                    <a:lnTo>
                      <a:pt x="344592" y="33668"/>
                    </a:lnTo>
                    <a:lnTo>
                      <a:pt x="344592" y="70289"/>
                    </a:lnTo>
                    <a:cubicBezTo>
                      <a:pt x="344592" y="73360"/>
                      <a:pt x="344749" y="75329"/>
                      <a:pt x="345065" y="76195"/>
                    </a:cubicBezTo>
                    <a:cubicBezTo>
                      <a:pt x="345458" y="77062"/>
                      <a:pt x="346089" y="77770"/>
                      <a:pt x="346955" y="78322"/>
                    </a:cubicBezTo>
                    <a:cubicBezTo>
                      <a:pt x="347821" y="78794"/>
                      <a:pt x="349042" y="79031"/>
                      <a:pt x="350617" y="79031"/>
                    </a:cubicBezTo>
                    <a:cubicBezTo>
                      <a:pt x="351798" y="79031"/>
                      <a:pt x="353334" y="78873"/>
                      <a:pt x="355224" y="78558"/>
                    </a:cubicBezTo>
                    <a:close/>
                    <a:moveTo>
                      <a:pt x="408561" y="67926"/>
                    </a:moveTo>
                    <a:lnTo>
                      <a:pt x="419547" y="69226"/>
                    </a:lnTo>
                    <a:cubicBezTo>
                      <a:pt x="417814" y="75683"/>
                      <a:pt x="414585" y="80684"/>
                      <a:pt x="409860" y="84228"/>
                    </a:cubicBezTo>
                    <a:cubicBezTo>
                      <a:pt x="405214" y="87772"/>
                      <a:pt x="399267" y="89544"/>
                      <a:pt x="392022" y="89544"/>
                    </a:cubicBezTo>
                    <a:cubicBezTo>
                      <a:pt x="382808" y="89544"/>
                      <a:pt x="375523" y="86709"/>
                      <a:pt x="370168" y="81039"/>
                    </a:cubicBezTo>
                    <a:cubicBezTo>
                      <a:pt x="364812" y="75368"/>
                      <a:pt x="362135" y="67454"/>
                      <a:pt x="362135" y="57294"/>
                    </a:cubicBezTo>
                    <a:cubicBezTo>
                      <a:pt x="362135" y="46741"/>
                      <a:pt x="364852" y="38550"/>
                      <a:pt x="370286" y="32723"/>
                    </a:cubicBezTo>
                    <a:cubicBezTo>
                      <a:pt x="375720" y="26895"/>
                      <a:pt x="382769" y="23981"/>
                      <a:pt x="391431" y="23981"/>
                    </a:cubicBezTo>
                    <a:cubicBezTo>
                      <a:pt x="399780" y="23981"/>
                      <a:pt x="406592" y="26855"/>
                      <a:pt x="411868" y="32605"/>
                    </a:cubicBezTo>
                    <a:cubicBezTo>
                      <a:pt x="417224" y="38275"/>
                      <a:pt x="419901" y="46268"/>
                      <a:pt x="419901" y="56585"/>
                    </a:cubicBezTo>
                    <a:cubicBezTo>
                      <a:pt x="419901" y="57215"/>
                      <a:pt x="419901" y="58160"/>
                      <a:pt x="419901" y="59421"/>
                    </a:cubicBezTo>
                    <a:lnTo>
                      <a:pt x="373121" y="59421"/>
                    </a:lnTo>
                    <a:cubicBezTo>
                      <a:pt x="373515" y="66351"/>
                      <a:pt x="375444" y="71667"/>
                      <a:pt x="378909" y="75368"/>
                    </a:cubicBezTo>
                    <a:cubicBezTo>
                      <a:pt x="382453" y="78991"/>
                      <a:pt x="386824" y="80803"/>
                      <a:pt x="392022" y="80803"/>
                    </a:cubicBezTo>
                    <a:cubicBezTo>
                      <a:pt x="395960" y="80803"/>
                      <a:pt x="399307" y="79779"/>
                      <a:pt x="402063" y="77731"/>
                    </a:cubicBezTo>
                    <a:cubicBezTo>
                      <a:pt x="404820" y="75683"/>
                      <a:pt x="406986" y="72415"/>
                      <a:pt x="408561" y="67926"/>
                    </a:cubicBezTo>
                    <a:close/>
                    <a:moveTo>
                      <a:pt x="373712" y="50679"/>
                    </a:moveTo>
                    <a:lnTo>
                      <a:pt x="408679" y="50679"/>
                    </a:lnTo>
                    <a:cubicBezTo>
                      <a:pt x="408206" y="45402"/>
                      <a:pt x="406868" y="41464"/>
                      <a:pt x="404662" y="38866"/>
                    </a:cubicBezTo>
                    <a:cubicBezTo>
                      <a:pt x="401276" y="34770"/>
                      <a:pt x="396905" y="32723"/>
                      <a:pt x="391550" y="32723"/>
                    </a:cubicBezTo>
                    <a:cubicBezTo>
                      <a:pt x="386667" y="32723"/>
                      <a:pt x="382532" y="34377"/>
                      <a:pt x="379146" y="37684"/>
                    </a:cubicBezTo>
                    <a:cubicBezTo>
                      <a:pt x="375838" y="40913"/>
                      <a:pt x="374027" y="45245"/>
                      <a:pt x="373712" y="50679"/>
                    </a:cubicBezTo>
                    <a:close/>
                    <a:moveTo>
                      <a:pt x="466327" y="88127"/>
                    </a:moveTo>
                    <a:lnTo>
                      <a:pt x="466327" y="1536"/>
                    </a:lnTo>
                    <a:lnTo>
                      <a:pt x="476959" y="1536"/>
                    </a:lnTo>
                    <a:lnTo>
                      <a:pt x="476959" y="88127"/>
                    </a:lnTo>
                    <a:lnTo>
                      <a:pt x="466327" y="88127"/>
                    </a:lnTo>
                    <a:close/>
                    <a:moveTo>
                      <a:pt x="536321" y="67926"/>
                    </a:moveTo>
                    <a:lnTo>
                      <a:pt x="547307" y="69226"/>
                    </a:lnTo>
                    <a:cubicBezTo>
                      <a:pt x="545574" y="75683"/>
                      <a:pt x="542346" y="80684"/>
                      <a:pt x="537620" y="84228"/>
                    </a:cubicBezTo>
                    <a:cubicBezTo>
                      <a:pt x="532974" y="87772"/>
                      <a:pt x="527028" y="89544"/>
                      <a:pt x="519782" y="89544"/>
                    </a:cubicBezTo>
                    <a:cubicBezTo>
                      <a:pt x="510568" y="89544"/>
                      <a:pt x="503283" y="86709"/>
                      <a:pt x="497928" y="81039"/>
                    </a:cubicBezTo>
                    <a:cubicBezTo>
                      <a:pt x="492573" y="75368"/>
                      <a:pt x="489895" y="67454"/>
                      <a:pt x="489895" y="57294"/>
                    </a:cubicBezTo>
                    <a:cubicBezTo>
                      <a:pt x="489895" y="46741"/>
                      <a:pt x="492612" y="38550"/>
                      <a:pt x="498046" y="32723"/>
                    </a:cubicBezTo>
                    <a:cubicBezTo>
                      <a:pt x="503480" y="26895"/>
                      <a:pt x="510529" y="23981"/>
                      <a:pt x="519192" y="23981"/>
                    </a:cubicBezTo>
                    <a:cubicBezTo>
                      <a:pt x="527540" y="23981"/>
                      <a:pt x="534352" y="26855"/>
                      <a:pt x="539628" y="32605"/>
                    </a:cubicBezTo>
                    <a:cubicBezTo>
                      <a:pt x="544984" y="38275"/>
                      <a:pt x="547661" y="46268"/>
                      <a:pt x="547661" y="56585"/>
                    </a:cubicBezTo>
                    <a:cubicBezTo>
                      <a:pt x="547661" y="57215"/>
                      <a:pt x="547661" y="58160"/>
                      <a:pt x="547661" y="59421"/>
                    </a:cubicBezTo>
                    <a:lnTo>
                      <a:pt x="500881" y="59421"/>
                    </a:lnTo>
                    <a:cubicBezTo>
                      <a:pt x="501275" y="66351"/>
                      <a:pt x="503204" y="71667"/>
                      <a:pt x="506670" y="75368"/>
                    </a:cubicBezTo>
                    <a:cubicBezTo>
                      <a:pt x="510214" y="78991"/>
                      <a:pt x="514584" y="80803"/>
                      <a:pt x="519782" y="80803"/>
                    </a:cubicBezTo>
                    <a:cubicBezTo>
                      <a:pt x="523720" y="80803"/>
                      <a:pt x="527067" y="79779"/>
                      <a:pt x="529824" y="77731"/>
                    </a:cubicBezTo>
                    <a:cubicBezTo>
                      <a:pt x="532580" y="75683"/>
                      <a:pt x="534746" y="72415"/>
                      <a:pt x="536321" y="67926"/>
                    </a:cubicBezTo>
                    <a:close/>
                    <a:moveTo>
                      <a:pt x="501472" y="50679"/>
                    </a:moveTo>
                    <a:lnTo>
                      <a:pt x="536439" y="50679"/>
                    </a:lnTo>
                    <a:cubicBezTo>
                      <a:pt x="535966" y="45402"/>
                      <a:pt x="534628" y="41464"/>
                      <a:pt x="532422" y="38866"/>
                    </a:cubicBezTo>
                    <a:cubicBezTo>
                      <a:pt x="529036" y="34770"/>
                      <a:pt x="524665" y="32723"/>
                      <a:pt x="519310" y="32723"/>
                    </a:cubicBezTo>
                    <a:cubicBezTo>
                      <a:pt x="514427" y="32723"/>
                      <a:pt x="510292" y="34377"/>
                      <a:pt x="506906" y="37684"/>
                    </a:cubicBezTo>
                    <a:cubicBezTo>
                      <a:pt x="503598" y="40913"/>
                      <a:pt x="501787" y="45245"/>
                      <a:pt x="501472" y="50679"/>
                    </a:cubicBezTo>
                    <a:close/>
                    <a:moveTo>
                      <a:pt x="560715" y="88127"/>
                    </a:moveTo>
                    <a:lnTo>
                      <a:pt x="560715" y="25398"/>
                    </a:lnTo>
                    <a:lnTo>
                      <a:pt x="570284" y="25398"/>
                    </a:lnTo>
                    <a:lnTo>
                      <a:pt x="570284" y="34258"/>
                    </a:lnTo>
                    <a:cubicBezTo>
                      <a:pt x="574852" y="27407"/>
                      <a:pt x="581506" y="23981"/>
                      <a:pt x="590248" y="23981"/>
                    </a:cubicBezTo>
                    <a:cubicBezTo>
                      <a:pt x="594028" y="23981"/>
                      <a:pt x="597493" y="24650"/>
                      <a:pt x="600644" y="25989"/>
                    </a:cubicBezTo>
                    <a:cubicBezTo>
                      <a:pt x="603794" y="27328"/>
                      <a:pt x="606157" y="29100"/>
                      <a:pt x="607732" y="31305"/>
                    </a:cubicBezTo>
                    <a:cubicBezTo>
                      <a:pt x="609307" y="33510"/>
                      <a:pt x="610410" y="36148"/>
                      <a:pt x="611039" y="39220"/>
                    </a:cubicBezTo>
                    <a:cubicBezTo>
                      <a:pt x="611433" y="41189"/>
                      <a:pt x="611630" y="44615"/>
                      <a:pt x="611630" y="49497"/>
                    </a:cubicBezTo>
                    <a:lnTo>
                      <a:pt x="611630" y="88127"/>
                    </a:lnTo>
                    <a:lnTo>
                      <a:pt x="600998" y="88127"/>
                    </a:lnTo>
                    <a:lnTo>
                      <a:pt x="600998" y="49970"/>
                    </a:lnTo>
                    <a:cubicBezTo>
                      <a:pt x="600998" y="45638"/>
                      <a:pt x="600565" y="42410"/>
                      <a:pt x="599699" y="40283"/>
                    </a:cubicBezTo>
                    <a:cubicBezTo>
                      <a:pt x="598911" y="38078"/>
                      <a:pt x="597454" y="36345"/>
                      <a:pt x="595328" y="35085"/>
                    </a:cubicBezTo>
                    <a:cubicBezTo>
                      <a:pt x="593280" y="33825"/>
                      <a:pt x="590839" y="33195"/>
                      <a:pt x="588004" y="33195"/>
                    </a:cubicBezTo>
                    <a:cubicBezTo>
                      <a:pt x="583436" y="33195"/>
                      <a:pt x="579498" y="34652"/>
                      <a:pt x="576190" y="37566"/>
                    </a:cubicBezTo>
                    <a:cubicBezTo>
                      <a:pt x="572962" y="40401"/>
                      <a:pt x="571347" y="45835"/>
                      <a:pt x="571347" y="53868"/>
                    </a:cubicBezTo>
                    <a:lnTo>
                      <a:pt x="571347" y="88127"/>
                    </a:lnTo>
                    <a:lnTo>
                      <a:pt x="560715" y="88127"/>
                    </a:lnTo>
                    <a:close/>
                    <a:moveTo>
                      <a:pt x="623739" y="69344"/>
                    </a:moveTo>
                    <a:lnTo>
                      <a:pt x="634252" y="67690"/>
                    </a:lnTo>
                    <a:cubicBezTo>
                      <a:pt x="634804" y="71943"/>
                      <a:pt x="636418" y="75211"/>
                      <a:pt x="639096" y="77495"/>
                    </a:cubicBezTo>
                    <a:cubicBezTo>
                      <a:pt x="641852" y="79700"/>
                      <a:pt x="645632" y="80803"/>
                      <a:pt x="650437" y="80803"/>
                    </a:cubicBezTo>
                    <a:cubicBezTo>
                      <a:pt x="655319" y="80803"/>
                      <a:pt x="658942" y="79818"/>
                      <a:pt x="661305" y="77849"/>
                    </a:cubicBezTo>
                    <a:cubicBezTo>
                      <a:pt x="663667" y="75802"/>
                      <a:pt x="664849" y="73439"/>
                      <a:pt x="664849" y="70761"/>
                    </a:cubicBezTo>
                    <a:cubicBezTo>
                      <a:pt x="664849" y="68399"/>
                      <a:pt x="663825" y="66509"/>
                      <a:pt x="661777" y="65091"/>
                    </a:cubicBezTo>
                    <a:cubicBezTo>
                      <a:pt x="660281" y="64146"/>
                      <a:pt x="656658" y="62965"/>
                      <a:pt x="650909" y="61547"/>
                    </a:cubicBezTo>
                    <a:cubicBezTo>
                      <a:pt x="643112" y="59578"/>
                      <a:pt x="637678" y="57885"/>
                      <a:pt x="634607" y="56467"/>
                    </a:cubicBezTo>
                    <a:cubicBezTo>
                      <a:pt x="631614" y="54971"/>
                      <a:pt x="629330" y="52963"/>
                      <a:pt x="627755" y="50443"/>
                    </a:cubicBezTo>
                    <a:cubicBezTo>
                      <a:pt x="626259" y="47922"/>
                      <a:pt x="625511" y="45127"/>
                      <a:pt x="625511" y="42055"/>
                    </a:cubicBezTo>
                    <a:cubicBezTo>
                      <a:pt x="625511" y="39220"/>
                      <a:pt x="626141" y="36621"/>
                      <a:pt x="627401" y="34258"/>
                    </a:cubicBezTo>
                    <a:cubicBezTo>
                      <a:pt x="628661" y="31896"/>
                      <a:pt x="630393" y="29927"/>
                      <a:pt x="632599" y="28352"/>
                    </a:cubicBezTo>
                    <a:cubicBezTo>
                      <a:pt x="634252" y="27092"/>
                      <a:pt x="636497" y="26068"/>
                      <a:pt x="639332" y="25280"/>
                    </a:cubicBezTo>
                    <a:cubicBezTo>
                      <a:pt x="642246" y="24414"/>
                      <a:pt x="645318" y="23981"/>
                      <a:pt x="648546" y="23981"/>
                    </a:cubicBezTo>
                    <a:cubicBezTo>
                      <a:pt x="653508" y="23981"/>
                      <a:pt x="657840" y="24690"/>
                      <a:pt x="661541" y="26107"/>
                    </a:cubicBezTo>
                    <a:cubicBezTo>
                      <a:pt x="665242" y="27525"/>
                      <a:pt x="667959" y="29454"/>
                      <a:pt x="669692" y="31896"/>
                    </a:cubicBezTo>
                    <a:cubicBezTo>
                      <a:pt x="671503" y="34258"/>
                      <a:pt x="672764" y="37487"/>
                      <a:pt x="673472" y="41583"/>
                    </a:cubicBezTo>
                    <a:lnTo>
                      <a:pt x="663077" y="43000"/>
                    </a:lnTo>
                    <a:cubicBezTo>
                      <a:pt x="662604" y="39771"/>
                      <a:pt x="661226" y="37251"/>
                      <a:pt x="658942" y="35440"/>
                    </a:cubicBezTo>
                    <a:cubicBezTo>
                      <a:pt x="656658" y="33628"/>
                      <a:pt x="653469" y="32723"/>
                      <a:pt x="649373" y="32723"/>
                    </a:cubicBezTo>
                    <a:cubicBezTo>
                      <a:pt x="644491" y="32723"/>
                      <a:pt x="640986" y="33550"/>
                      <a:pt x="638860" y="35203"/>
                    </a:cubicBezTo>
                    <a:cubicBezTo>
                      <a:pt x="636812" y="36778"/>
                      <a:pt x="635788" y="38629"/>
                      <a:pt x="635788" y="40756"/>
                    </a:cubicBezTo>
                    <a:cubicBezTo>
                      <a:pt x="635788" y="42173"/>
                      <a:pt x="636222" y="43433"/>
                      <a:pt x="637088" y="44536"/>
                    </a:cubicBezTo>
                    <a:cubicBezTo>
                      <a:pt x="637954" y="45638"/>
                      <a:pt x="639293" y="46583"/>
                      <a:pt x="641104" y="47371"/>
                    </a:cubicBezTo>
                    <a:cubicBezTo>
                      <a:pt x="642207" y="47765"/>
                      <a:pt x="645357" y="48671"/>
                      <a:pt x="650555" y="50088"/>
                    </a:cubicBezTo>
                    <a:cubicBezTo>
                      <a:pt x="658036" y="52057"/>
                      <a:pt x="663274" y="53711"/>
                      <a:pt x="666266" y="55050"/>
                    </a:cubicBezTo>
                    <a:cubicBezTo>
                      <a:pt x="669259" y="56310"/>
                      <a:pt x="671582" y="58160"/>
                      <a:pt x="673236" y="60602"/>
                    </a:cubicBezTo>
                    <a:cubicBezTo>
                      <a:pt x="674969" y="63043"/>
                      <a:pt x="675835" y="66075"/>
                      <a:pt x="675835" y="69698"/>
                    </a:cubicBezTo>
                    <a:cubicBezTo>
                      <a:pt x="675835" y="73242"/>
                      <a:pt x="674772" y="76589"/>
                      <a:pt x="672645" y="79739"/>
                    </a:cubicBezTo>
                    <a:cubicBezTo>
                      <a:pt x="670598" y="82811"/>
                      <a:pt x="667605" y="85213"/>
                      <a:pt x="663667" y="86945"/>
                    </a:cubicBezTo>
                    <a:cubicBezTo>
                      <a:pt x="659808" y="88678"/>
                      <a:pt x="655437" y="89544"/>
                      <a:pt x="650555" y="89544"/>
                    </a:cubicBezTo>
                    <a:cubicBezTo>
                      <a:pt x="642364" y="89544"/>
                      <a:pt x="636143" y="87851"/>
                      <a:pt x="631890" y="84465"/>
                    </a:cubicBezTo>
                    <a:cubicBezTo>
                      <a:pt x="627637" y="81078"/>
                      <a:pt x="624920" y="76038"/>
                      <a:pt x="623739" y="69344"/>
                    </a:cubicBezTo>
                    <a:close/>
                  </a:path>
                </a:pathLst>
              </a:custGeom>
              <a:solidFill>
                <a:srgbClr val="000000"/>
              </a:solidFill>
              <a:ln w="7560" cap="sq">
                <a:noFill/>
                <a:prstDash val="solid"/>
                <a:miter/>
              </a:ln>
            </p:spPr>
            <p:txBody>
              <a:bodyPr/>
              <a:lstStyle/>
              <a:p>
                <a:endParaRPr lang="en-US" noProof="0"/>
              </a:p>
            </p:txBody>
          </p:sp>
        </p:grpSp>
      </p:grpSp>
      <p:sp>
        <p:nvSpPr>
          <p:cNvPr id="244" name="Text Placeholder 4">
            <a:extLst>
              <a:ext uri="{FF2B5EF4-FFF2-40B4-BE49-F238E27FC236}">
                <a16:creationId xmlns:a16="http://schemas.microsoft.com/office/drawing/2014/main" id="{DE3C10BF-3627-E847-8B1D-D9AB2CEC3BC4}"/>
              </a:ext>
            </a:extLst>
          </p:cNvPr>
          <p:cNvSpPr txBox="1">
            <a:spLocks/>
          </p:cNvSpPr>
          <p:nvPr/>
        </p:nvSpPr>
        <p:spPr>
          <a:xfrm>
            <a:off x="2479043" y="5988486"/>
            <a:ext cx="8757228" cy="402336"/>
          </a:xfrm>
        </p:spPr>
        <p:txBody>
          <a:bodyPr wrap="square" lIns="0" tIns="0" rIns="0" bIns="0" rtlCol="0" anchor="ctr">
            <a:noAutofit/>
          </a:bodyPr>
          <a:lstStyle>
            <a:lvl1pPr marL="0" indent="0" algn="l" defTabSz="914400" rtl="0" eaLnBrk="1" latinLnBrk="0" hangingPunct="1">
              <a:lnSpc>
                <a:spcPct val="105000"/>
              </a:lnSpc>
              <a:spcBef>
                <a:spcPts val="0"/>
              </a:spcBef>
              <a:spcAft>
                <a:spcPts val="500"/>
              </a:spcAft>
              <a:buFont typeface="Candara" pitchFamily="34" charset="0"/>
              <a:buNone/>
              <a:defRPr lang="en-US" sz="2000" b="1" kern="1200">
                <a:solidFill>
                  <a:srgbClr val="985461"/>
                </a:solidFill>
                <a:latin typeface="Candara" pitchFamily="34" charset="0"/>
                <a:ea typeface="Microsoft YaHei" pitchFamily="34" charset="-122"/>
                <a:cs typeface="Candara" pitchFamily="34" charset="-120"/>
              </a:defRPr>
            </a:lvl1pPr>
            <a:lvl2pPr marL="731520" indent="-228600" algn="l" defTabSz="914400" rtl="0" eaLnBrk="1" latinLnBrk="0" hangingPunct="1">
              <a:lnSpc>
                <a:spcPct val="105000"/>
              </a:lnSpc>
              <a:spcBef>
                <a:spcPts val="0"/>
              </a:spcBef>
              <a:spcAft>
                <a:spcPts val="250"/>
              </a:spcAft>
              <a:buFont typeface="Candara" pitchFamily="34" charset="0"/>
              <a:buChar char="○"/>
              <a:defRPr lang="en-US" sz="1800" kern="1200">
                <a:solidFill>
                  <a:srgbClr val="181818"/>
                </a:solidFill>
                <a:latin typeface="Candara" pitchFamily="34" charset="0"/>
                <a:ea typeface="Microsoft YaHei" pitchFamily="34" charset="-122"/>
                <a:cs typeface="Candara" pitchFamily="34" charset="-120"/>
              </a:defRPr>
            </a:lvl2pPr>
            <a:lvl3pPr marL="1005840" indent="-182880" algn="l" defTabSz="914400" rtl="0" eaLnBrk="1" latinLnBrk="0" hangingPunct="1">
              <a:lnSpc>
                <a:spcPct val="105000"/>
              </a:lnSpc>
              <a:spcBef>
                <a:spcPts val="0"/>
              </a:spcBef>
              <a:spcAft>
                <a:spcPts val="10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3pPr>
            <a:lvl4pPr marL="128016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4pPr>
            <a:lvl5pPr marL="155448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5pPr>
            <a:lvl6pPr marL="182880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6pPr>
            <a:lvl7pPr marL="210312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7pPr>
            <a:lvl8pPr marL="237744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8pPr>
            <a:lvl9pPr marL="265176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9pPr>
          </a:lstStyle>
          <a:p>
            <a:pPr marL="0" marR="0" lvl="0" indent="0" algn="l" defTabSz="914400" rtl="0" eaLnBrk="1" fontAlgn="auto" latinLnBrk="0" hangingPunct="1">
              <a:lnSpc>
                <a:spcPct val="105000"/>
              </a:lnSpc>
              <a:spcBef>
                <a:spcPts val="0"/>
              </a:spcBef>
              <a:spcAft>
                <a:spcPts val="500"/>
              </a:spcAft>
              <a:buClrTx/>
              <a:buSzTx/>
              <a:buFont typeface="Candara" pitchFamily="34" charset="0"/>
              <a:buNone/>
              <a:tabLst/>
              <a:defRPr/>
            </a:pPr>
            <a:r>
              <a:rPr kumimoji="0" lang="en-US" sz="2000" b="0" i="0" u="none" strike="noStrike" kern="1200" cap="none" spc="0" normalizeH="0" baseline="0" noProof="0" dirty="0">
                <a:ln>
                  <a:noFill/>
                </a:ln>
                <a:solidFill>
                  <a:srgbClr val="985461"/>
                </a:solidFill>
                <a:effectLst/>
                <a:uLnTx/>
                <a:uFillTx/>
                <a:latin typeface="Candara" pitchFamily="34" charset="0"/>
                <a:ea typeface="Microsoft YaHei" pitchFamily="34" charset="-122"/>
              </a:rPr>
              <a:t>Each path choice changes both success probability and resource consumption.</a:t>
            </a:r>
          </a:p>
        </p:txBody>
      </p:sp>
    </p:spTree>
    <p:extLst>
      <p:ext uri="{BB962C8B-B14F-4D97-AF65-F5344CB8AC3E}">
        <p14:creationId xmlns:p14="http://schemas.microsoft.com/office/powerpoint/2010/main" val="399048461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DB429E-8549-B0E4-FB78-5E77CC32B38A}"/>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C0DB2A18-2888-B0F5-BC44-A6050F51B16A}"/>
              </a:ext>
            </a:extLst>
          </p:cNvPr>
          <p:cNvSpPr>
            <a:spLocks noGrp="1"/>
          </p:cNvSpPr>
          <p:nvPr/>
        </p:nvSpPr>
        <p:spPr>
          <a:xfrm>
            <a:off x="0" y="0"/>
            <a:ext cx="1554480" cy="6858000"/>
          </a:xfrm>
          <a:prstGeom prst="rect">
            <a:avLst/>
          </a:prstGeom>
          <a:solidFill>
            <a:srgbClr val="A42037"/>
          </a:solidFill>
        </p:spPr>
        <p:txBody>
          <a:bodyPr/>
          <a:lstStyle/>
          <a:p>
            <a:endParaRPr/>
          </a:p>
        </p:txBody>
      </p:sp>
      <p:sp>
        <p:nvSpPr>
          <p:cNvPr id="6" name="Shape 4">
            <a:extLst>
              <a:ext uri="{FF2B5EF4-FFF2-40B4-BE49-F238E27FC236}">
                <a16:creationId xmlns:a16="http://schemas.microsoft.com/office/drawing/2014/main" id="{EF118B46-FD77-CB60-1B06-2F39AAE95F7E}"/>
              </a:ext>
            </a:extLst>
          </p:cNvPr>
          <p:cNvSpPr>
            <a:spLocks noGrp="1"/>
          </p:cNvSpPr>
          <p:nvPr/>
        </p:nvSpPr>
        <p:spPr>
          <a:xfrm>
            <a:off x="109728" y="3143744"/>
            <a:ext cx="1335024" cy="512064"/>
          </a:xfrm>
          <a:prstGeom prst="roundRect">
            <a:avLst>
              <a:gd name="adj" fmla="val 14286"/>
            </a:avLst>
          </a:prstGeom>
          <a:solidFill>
            <a:srgbClr val="FFFFFF"/>
          </a:solidFill>
        </p:spPr>
        <p:txBody>
          <a:bodyPr/>
          <a:lstStyle/>
          <a:p>
            <a:endParaRPr/>
          </a:p>
        </p:txBody>
      </p:sp>
      <p:sp>
        <p:nvSpPr>
          <p:cNvPr id="4" name="Text 2">
            <a:extLst>
              <a:ext uri="{FF2B5EF4-FFF2-40B4-BE49-F238E27FC236}">
                <a16:creationId xmlns:a16="http://schemas.microsoft.com/office/drawing/2014/main" id="{0D9753D1-D9A8-7D17-D9D3-5CC62A381173}"/>
              </a:ext>
            </a:extLst>
          </p:cNvPr>
          <p:cNvSpPr>
            <a:spLocks noGrp="1"/>
          </p:cNvSpPr>
          <p:nvPr/>
        </p:nvSpPr>
        <p:spPr>
          <a:xfrm>
            <a:off x="182880" y="1399032"/>
            <a:ext cx="1225296" cy="512064"/>
          </a:xfrm>
          <a:prstGeom prst="rect">
            <a:avLst/>
          </a:prstGeom>
          <a:noFill/>
        </p:spPr>
        <p:txBody>
          <a:bodyPr wrap="square" anchor="ctr"/>
          <a:lstStyle/>
          <a:p>
            <a:r>
              <a:rPr lang="en-US" sz="1250" dirty="0">
                <a:solidFill>
                  <a:srgbClr val="EACBD1"/>
                </a:solidFill>
                <a:latin typeface="Calibri"/>
                <a:cs typeface="Calibri"/>
              </a:rPr>
              <a:t>Introduction</a:t>
            </a:r>
            <a:endParaRPr sz="1250" dirty="0">
              <a:solidFill>
                <a:srgbClr val="EACBD1"/>
              </a:solidFill>
              <a:latin typeface="Calibri"/>
              <a:cs typeface="Calibri"/>
            </a:endParaRPr>
          </a:p>
        </p:txBody>
      </p:sp>
      <p:sp>
        <p:nvSpPr>
          <p:cNvPr id="5" name="Text 3">
            <a:extLst>
              <a:ext uri="{FF2B5EF4-FFF2-40B4-BE49-F238E27FC236}">
                <a16:creationId xmlns:a16="http://schemas.microsoft.com/office/drawing/2014/main" id="{0D9E836C-C01A-872B-156E-52658B239667}"/>
              </a:ext>
            </a:extLst>
          </p:cNvPr>
          <p:cNvSpPr>
            <a:spLocks noGrp="1"/>
          </p:cNvSpPr>
          <p:nvPr/>
        </p:nvSpPr>
        <p:spPr>
          <a:xfrm>
            <a:off x="182880" y="2267712"/>
            <a:ext cx="1225296" cy="512064"/>
          </a:xfrm>
          <a:prstGeom prst="rect">
            <a:avLst/>
          </a:prstGeom>
          <a:noFill/>
        </p:spPr>
        <p:txBody>
          <a:bodyPr wrap="square" anchor="ctr"/>
          <a:lstStyle/>
          <a:p>
            <a:r>
              <a:rPr sz="1250" dirty="0">
                <a:solidFill>
                  <a:srgbClr val="EACBD1"/>
                </a:solidFill>
                <a:latin typeface="Calibri"/>
                <a:cs typeface="Calibri"/>
              </a:rPr>
              <a:t>Bell Routing</a:t>
            </a:r>
          </a:p>
        </p:txBody>
      </p:sp>
      <p:sp>
        <p:nvSpPr>
          <p:cNvPr id="7" name="Text 5">
            <a:extLst>
              <a:ext uri="{FF2B5EF4-FFF2-40B4-BE49-F238E27FC236}">
                <a16:creationId xmlns:a16="http://schemas.microsoft.com/office/drawing/2014/main" id="{11A63C61-3683-C27C-41C8-3A332D9E5473}"/>
              </a:ext>
            </a:extLst>
          </p:cNvPr>
          <p:cNvSpPr>
            <a:spLocks noGrp="1"/>
          </p:cNvSpPr>
          <p:nvPr/>
        </p:nvSpPr>
        <p:spPr>
          <a:xfrm>
            <a:off x="182880" y="3136392"/>
            <a:ext cx="1225296" cy="512064"/>
          </a:xfrm>
          <a:prstGeom prst="rect">
            <a:avLst/>
          </a:prstGeom>
          <a:noFill/>
        </p:spPr>
        <p:txBody>
          <a:bodyPr wrap="square" anchor="ctr"/>
          <a:lstStyle/>
          <a:p>
            <a:r>
              <a:rPr sz="1250" b="1" dirty="0">
                <a:solidFill>
                  <a:srgbClr val="A42037"/>
                </a:solidFill>
                <a:latin typeface="Calibri"/>
                <a:cs typeface="Calibri"/>
              </a:rPr>
              <a:t>Bell + GHZ</a:t>
            </a:r>
          </a:p>
        </p:txBody>
      </p:sp>
      <p:sp>
        <p:nvSpPr>
          <p:cNvPr id="8" name="Text 6">
            <a:extLst>
              <a:ext uri="{FF2B5EF4-FFF2-40B4-BE49-F238E27FC236}">
                <a16:creationId xmlns:a16="http://schemas.microsoft.com/office/drawing/2014/main" id="{E657C084-9188-89CE-432D-3A0C38B7FEBD}"/>
              </a:ext>
            </a:extLst>
          </p:cNvPr>
          <p:cNvSpPr>
            <a:spLocks noGrp="1"/>
          </p:cNvSpPr>
          <p:nvPr/>
        </p:nvSpPr>
        <p:spPr>
          <a:xfrm>
            <a:off x="182880" y="4005072"/>
            <a:ext cx="1225296" cy="512064"/>
          </a:xfrm>
          <a:prstGeom prst="rect">
            <a:avLst/>
          </a:prstGeom>
          <a:noFill/>
        </p:spPr>
        <p:txBody>
          <a:bodyPr wrap="square" anchor="ctr"/>
          <a:lstStyle/>
          <a:p>
            <a:r>
              <a:rPr sz="1250">
                <a:solidFill>
                  <a:srgbClr val="EACBD1"/>
                </a:solidFill>
                <a:latin typeface="Calibri"/>
                <a:ea typeface="Calibri"/>
                <a:cs typeface="Calibri"/>
              </a:rPr>
              <a:t>Planning</a:t>
            </a:r>
          </a:p>
        </p:txBody>
      </p:sp>
      <p:sp>
        <p:nvSpPr>
          <p:cNvPr id="9" name="Text 7">
            <a:extLst>
              <a:ext uri="{FF2B5EF4-FFF2-40B4-BE49-F238E27FC236}">
                <a16:creationId xmlns:a16="http://schemas.microsoft.com/office/drawing/2014/main" id="{8AD7F438-17A4-BD7A-998E-6E7CE0A4F3A8}"/>
              </a:ext>
            </a:extLst>
          </p:cNvPr>
          <p:cNvSpPr>
            <a:spLocks noGrp="1"/>
          </p:cNvSpPr>
          <p:nvPr/>
        </p:nvSpPr>
        <p:spPr>
          <a:xfrm>
            <a:off x="182880" y="4873752"/>
            <a:ext cx="1225296" cy="512064"/>
          </a:xfrm>
          <a:prstGeom prst="rect">
            <a:avLst/>
          </a:prstGeom>
          <a:noFill/>
        </p:spPr>
        <p:txBody>
          <a:bodyPr wrap="square" anchor="ctr"/>
          <a:lstStyle/>
          <a:p>
            <a:r>
              <a:rPr lang="en-US" sz="1250" dirty="0">
                <a:solidFill>
                  <a:srgbClr val="EACBD1"/>
                </a:solidFill>
                <a:latin typeface="Calibri"/>
                <a:ea typeface="Calibri"/>
                <a:cs typeface="Calibri"/>
              </a:rPr>
              <a:t>Conclusion</a:t>
            </a:r>
            <a:endParaRPr sz="1250" dirty="0">
              <a:solidFill>
                <a:srgbClr val="EACBD1"/>
              </a:solidFill>
              <a:latin typeface="Calibri"/>
              <a:ea typeface="Calibri"/>
              <a:cs typeface="Calibri"/>
            </a:endParaRPr>
          </a:p>
        </p:txBody>
      </p:sp>
      <p:sp>
        <p:nvSpPr>
          <p:cNvPr id="10" name="Text 8">
            <a:extLst>
              <a:ext uri="{FF2B5EF4-FFF2-40B4-BE49-F238E27FC236}">
                <a16:creationId xmlns:a16="http://schemas.microsoft.com/office/drawing/2014/main" id="{8E9786EE-D633-E76E-6AC7-A89507F08112}"/>
              </a:ext>
            </a:extLst>
          </p:cNvPr>
          <p:cNvSpPr>
            <a:spLocks noGrp="1"/>
          </p:cNvSpPr>
          <p:nvPr/>
        </p:nvSpPr>
        <p:spPr>
          <a:xfrm>
            <a:off x="2011680" y="347472"/>
            <a:ext cx="9677095" cy="292608"/>
          </a:xfrm>
          <a:prstGeom prst="rect">
            <a:avLst/>
          </a:prstGeom>
          <a:noFill/>
        </p:spPr>
        <p:txBody>
          <a:bodyPr wrap="none" anchor="ctr"/>
          <a:lstStyle/>
          <a:p>
            <a:r>
              <a:rPr lang="en-US" sz="1200" b="1" spc="100" dirty="0">
                <a:solidFill>
                  <a:srgbClr val="A42037"/>
                </a:solidFill>
                <a:latin typeface="Calibri"/>
                <a:ea typeface="Calibri"/>
                <a:cs typeface="Calibri"/>
              </a:rPr>
              <a:t>BELL + GHZ</a:t>
            </a:r>
            <a:endParaRPr sz="1200" b="1" spc="100" dirty="0">
              <a:solidFill>
                <a:srgbClr val="A42037"/>
              </a:solidFill>
              <a:latin typeface="Calibri"/>
              <a:ea typeface="Calibri"/>
              <a:cs typeface="Calibri"/>
            </a:endParaRPr>
          </a:p>
        </p:txBody>
      </p:sp>
      <p:sp>
        <p:nvSpPr>
          <p:cNvPr id="26" name="Text 24">
            <a:extLst>
              <a:ext uri="{FF2B5EF4-FFF2-40B4-BE49-F238E27FC236}">
                <a16:creationId xmlns:a16="http://schemas.microsoft.com/office/drawing/2014/main" id="{24CF80BD-C92B-C794-0313-45B4EB31C8D2}"/>
              </a:ext>
            </a:extLst>
          </p:cNvPr>
          <p:cNvSpPr>
            <a:spLocks noGrp="1"/>
          </p:cNvSpPr>
          <p:nvPr/>
        </p:nvSpPr>
        <p:spPr>
          <a:xfrm>
            <a:off x="11551615" y="6473952"/>
            <a:ext cx="411480" cy="274320"/>
          </a:xfrm>
          <a:prstGeom prst="rect">
            <a:avLst/>
          </a:prstGeom>
          <a:noFill/>
        </p:spPr>
        <p:txBody>
          <a:bodyPr wrap="square" anchor="ctr"/>
          <a:lstStyle/>
          <a:p>
            <a:fld id="{AE4E52CC-50E8-C041-A4A7-4751265F3D3B}" type="slidenum">
              <a:rPr lang="en-US" sz="1000" smtClean="0">
                <a:solidFill>
                  <a:srgbClr val="58595B"/>
                </a:solidFill>
                <a:latin typeface="Calibri"/>
                <a:ea typeface="Calibri"/>
                <a:cs typeface="Calibri"/>
              </a:rPr>
              <a:t>102</a:t>
            </a:fld>
            <a:endParaRPr sz="1000" dirty="0">
              <a:solidFill>
                <a:srgbClr val="58595B"/>
              </a:solidFill>
              <a:latin typeface="Calibri"/>
              <a:ea typeface="Calibri"/>
              <a:cs typeface="Calibri"/>
            </a:endParaRPr>
          </a:p>
        </p:txBody>
      </p:sp>
      <p:sp>
        <p:nvSpPr>
          <p:cNvPr id="25" name="Text 28">
            <a:extLst>
              <a:ext uri="{FF2B5EF4-FFF2-40B4-BE49-F238E27FC236}">
                <a16:creationId xmlns:a16="http://schemas.microsoft.com/office/drawing/2014/main" id="{BF93D9DD-33F7-6F70-BEF7-A9F0BC49BCB6}"/>
              </a:ext>
            </a:extLst>
          </p:cNvPr>
          <p:cNvSpPr/>
          <p:nvPr/>
        </p:nvSpPr>
        <p:spPr>
          <a:xfrm>
            <a:off x="2011680" y="6473952"/>
            <a:ext cx="5486400" cy="274320"/>
          </a:xfrm>
          <a:prstGeom prst="rect">
            <a:avLst/>
          </a:prstGeom>
          <a:noFill/>
          <a:ln/>
        </p:spPr>
        <p:txBody>
          <a:bodyPr wrap="square" rtlCol="0" anchor="ctr"/>
          <a:lstStyle/>
          <a:p>
            <a:pPr marL="0" indent="0">
              <a:buNone/>
            </a:pPr>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sp>
        <p:nvSpPr>
          <p:cNvPr id="3" name="Text 9">
            <a:extLst>
              <a:ext uri="{FF2B5EF4-FFF2-40B4-BE49-F238E27FC236}">
                <a16:creationId xmlns:a16="http://schemas.microsoft.com/office/drawing/2014/main" id="{9DB18B78-18B7-478B-68A8-57617D0E6F8F}"/>
              </a:ext>
            </a:extLst>
          </p:cNvPr>
          <p:cNvSpPr>
            <a:spLocks noGrp="1"/>
          </p:cNvSpPr>
          <p:nvPr/>
        </p:nvSpPr>
        <p:spPr>
          <a:xfrm>
            <a:off x="2011680" y="621792"/>
            <a:ext cx="9677095" cy="658368"/>
          </a:xfrm>
          <a:prstGeom prst="rect">
            <a:avLst/>
          </a:prstGeom>
          <a:noFill/>
        </p:spPr>
        <p:txBody>
          <a:bodyPr wrap="square" anchor="ctr"/>
          <a:lstStyle/>
          <a:p>
            <a:r>
              <a:rPr sz="3000" b="1">
                <a:solidFill>
                  <a:srgbClr val="231F20"/>
                </a:solidFill>
                <a:latin typeface="Cambria"/>
                <a:ea typeface="Cambria"/>
                <a:cs typeface="Cambria"/>
              </a:rPr>
              <a:t>GHZ fusion couples multiple Bell-routing problems</a:t>
            </a:r>
          </a:p>
        </p:txBody>
      </p:sp>
      <p:sp>
        <p:nvSpPr>
          <p:cNvPr id="11" name="Content Placeholder 2">
            <a:extLst>
              <a:ext uri="{FF2B5EF4-FFF2-40B4-BE49-F238E27FC236}">
                <a16:creationId xmlns:a16="http://schemas.microsoft.com/office/drawing/2014/main" id="{81D222EC-BE05-2741-72E9-1D5365DDCC4E}"/>
              </a:ext>
            </a:extLst>
          </p:cNvPr>
          <p:cNvSpPr txBox="1">
            <a:spLocks/>
          </p:cNvSpPr>
          <p:nvPr/>
        </p:nvSpPr>
        <p:spPr>
          <a:xfrm>
            <a:off x="2112729" y="1655064"/>
            <a:ext cx="4638591" cy="3771138"/>
          </a:xfrm>
        </p:spPr>
        <p:txBody>
          <a:bodyPr/>
          <a:lstStyle>
            <a:lvl1pPr marL="342900" indent="-342900" algn="l" defTabSz="914400">
              <a:spcBef>
                <a:spcPct val="20000"/>
              </a:spcBef>
              <a:buFont typeface="Arial"/>
              <a:buChar char="•"/>
              <a:defRPr sz="3200" kern="1200">
                <a:solidFill>
                  <a:schemeClr val="tx1"/>
                </a:solidFill>
                <a:latin typeface="+mn-lt"/>
                <a:ea typeface="+mn-lt"/>
                <a:cs typeface="+mn-lt"/>
              </a:defRPr>
            </a:lvl1pPr>
            <a:lvl2pPr marL="742950" indent="-285750" algn="l" defTabSz="914400">
              <a:spcBef>
                <a:spcPct val="20000"/>
              </a:spcBef>
              <a:buFont typeface="Arial"/>
              <a:buChar char="–"/>
              <a:defRPr sz="2800" kern="1200">
                <a:solidFill>
                  <a:schemeClr val="tx1"/>
                </a:solidFill>
                <a:latin typeface="+mn-lt"/>
                <a:ea typeface="+mn-lt"/>
                <a:cs typeface="+mn-lt"/>
              </a:defRPr>
            </a:lvl2pPr>
            <a:lvl3pPr marL="1143000" indent="-228600" algn="l" defTabSz="914400">
              <a:spcBef>
                <a:spcPct val="20000"/>
              </a:spcBef>
              <a:buFont typeface="Arial"/>
              <a:buChar char="•"/>
              <a:defRPr sz="2400" kern="1200">
                <a:solidFill>
                  <a:schemeClr val="tx1"/>
                </a:solidFill>
                <a:latin typeface="+mn-lt"/>
                <a:ea typeface="+mn-lt"/>
                <a:cs typeface="+mn-lt"/>
              </a:defRPr>
            </a:lvl3pPr>
            <a:lvl4pPr marL="1600200" indent="-228600" algn="l" defTabSz="914400">
              <a:spcBef>
                <a:spcPct val="20000"/>
              </a:spcBef>
              <a:buFont typeface="Arial"/>
              <a:buChar char="–"/>
              <a:defRPr sz="2000" kern="1200">
                <a:solidFill>
                  <a:schemeClr val="tx1"/>
                </a:solidFill>
                <a:latin typeface="+mn-lt"/>
                <a:ea typeface="+mn-lt"/>
                <a:cs typeface="+mn-lt"/>
              </a:defRPr>
            </a:lvl4pPr>
            <a:lvl5pPr marL="2057400" indent="-228600" algn="l" defTabSz="914400">
              <a:spcBef>
                <a:spcPct val="20000"/>
              </a:spcBef>
              <a:buFont typeface="Arial"/>
              <a:buChar char="»"/>
              <a:defRPr sz="2000" kern="1200">
                <a:solidFill>
                  <a:schemeClr val="tx1"/>
                </a:solidFill>
                <a:latin typeface="+mn-lt"/>
                <a:ea typeface="+mn-lt"/>
                <a:cs typeface="+mn-lt"/>
              </a:defRPr>
            </a:lvl5pPr>
            <a:lvl6pPr marL="2514600" indent="-228600" algn="l" defTabSz="914400">
              <a:spcBef>
                <a:spcPct val="20000"/>
              </a:spcBef>
              <a:buFont typeface="Arial"/>
              <a:buChar char="•"/>
              <a:defRPr sz="2000" kern="1200">
                <a:solidFill>
                  <a:schemeClr val="tx1"/>
                </a:solidFill>
                <a:latin typeface="+mn-lt"/>
                <a:ea typeface="+mn-lt"/>
                <a:cs typeface="+mn-lt"/>
              </a:defRPr>
            </a:lvl6pPr>
            <a:lvl7pPr marL="2971800" indent="-228600" algn="l" defTabSz="914400">
              <a:spcBef>
                <a:spcPct val="20000"/>
              </a:spcBef>
              <a:buFont typeface="Arial"/>
              <a:buChar char="•"/>
              <a:defRPr sz="2000" kern="1200">
                <a:solidFill>
                  <a:schemeClr val="tx1"/>
                </a:solidFill>
                <a:latin typeface="+mn-lt"/>
                <a:ea typeface="+mn-lt"/>
                <a:cs typeface="+mn-lt"/>
              </a:defRPr>
            </a:lvl7pPr>
            <a:lvl8pPr marL="3429000" indent="-228600" algn="l" defTabSz="914400">
              <a:spcBef>
                <a:spcPct val="20000"/>
              </a:spcBef>
              <a:buFont typeface="Arial"/>
              <a:buChar char="•"/>
              <a:defRPr sz="2000" kern="1200">
                <a:solidFill>
                  <a:schemeClr val="tx1"/>
                </a:solidFill>
                <a:latin typeface="+mn-lt"/>
                <a:ea typeface="+mn-lt"/>
                <a:cs typeface="+mn-lt"/>
              </a:defRPr>
            </a:lvl8pPr>
            <a:lvl9pPr marL="3886200" indent="-228600" algn="l" defTabSz="914400">
              <a:spcBef>
                <a:spcPct val="20000"/>
              </a:spcBef>
              <a:buFont typeface="Arial"/>
              <a:buChar char="•"/>
              <a:defRPr sz="2000" kern="1200">
                <a:solidFill>
                  <a:schemeClr val="tx1"/>
                </a:solidFill>
                <a:latin typeface="+mn-lt"/>
                <a:ea typeface="+mn-lt"/>
                <a:cs typeface="+mn-lt"/>
              </a:defRPr>
            </a:lvl9pPr>
          </a:lstStyle>
          <a:p>
            <a:pPr>
              <a:spcAft>
                <a:spcPts val="1400"/>
              </a:spcAft>
              <a:buSzPct val="100000"/>
            </a:pPr>
            <a:r>
              <a:rPr lang="en-US" sz="1600" b="1" dirty="0">
                <a:solidFill>
                  <a:srgbClr val="231F20"/>
                </a:solidFill>
                <a:latin typeface="Calibri" pitchFamily="34" charset="0"/>
                <a:ea typeface="Calibri" pitchFamily="34" charset="-122"/>
                <a:cs typeface="Calibri" pitchFamily="34" charset="-120"/>
              </a:rPr>
              <a:t>GHZ construction example</a:t>
            </a:r>
          </a:p>
        </p:txBody>
      </p:sp>
      <mc:AlternateContent xmlns:mc="http://schemas.openxmlformats.org/markup-compatibility/2006" xmlns:a14="http://schemas.microsoft.com/office/drawing/2010/main">
        <mc:Choice Requires="a14">
          <p:sp>
            <p:nvSpPr>
              <p:cNvPr id="12" name="Content Placeholder 3">
                <a:extLst>
                  <a:ext uri="{FF2B5EF4-FFF2-40B4-BE49-F238E27FC236}">
                    <a16:creationId xmlns:a16="http://schemas.microsoft.com/office/drawing/2014/main" id="{38638B95-F05B-224E-1F03-0971E8DEE731}"/>
                  </a:ext>
                </a:extLst>
              </p:cNvPr>
              <p:cNvSpPr txBox="1">
                <a:spLocks/>
              </p:cNvSpPr>
              <p:nvPr/>
            </p:nvSpPr>
            <p:spPr>
              <a:xfrm>
                <a:off x="6938075" y="1632204"/>
                <a:ext cx="4900564" cy="4032504"/>
              </a:xfrm>
            </p:spPr>
            <p:txBody>
              <a:bodyPr/>
              <a:lstStyle>
                <a:lvl1pPr marL="342900" indent="-342900" algn="l" defTabSz="914400">
                  <a:spcBef>
                    <a:spcPct val="20000"/>
                  </a:spcBef>
                  <a:buFont typeface="Arial"/>
                  <a:buChar char="•"/>
                  <a:defRPr sz="3200" kern="1200">
                    <a:solidFill>
                      <a:schemeClr val="tx1"/>
                    </a:solidFill>
                    <a:latin typeface="+mn-lt"/>
                    <a:ea typeface="+mn-lt"/>
                    <a:cs typeface="+mn-lt"/>
                  </a:defRPr>
                </a:lvl1pPr>
                <a:lvl2pPr marL="742950" indent="-285750" algn="l" defTabSz="914400">
                  <a:spcBef>
                    <a:spcPct val="20000"/>
                  </a:spcBef>
                  <a:buFont typeface="Arial"/>
                  <a:buChar char="–"/>
                  <a:defRPr sz="2800" kern="1200">
                    <a:solidFill>
                      <a:schemeClr val="tx1"/>
                    </a:solidFill>
                    <a:latin typeface="+mn-lt"/>
                    <a:ea typeface="+mn-lt"/>
                    <a:cs typeface="+mn-lt"/>
                  </a:defRPr>
                </a:lvl2pPr>
                <a:lvl3pPr marL="1143000" indent="-228600" algn="l" defTabSz="914400">
                  <a:spcBef>
                    <a:spcPct val="20000"/>
                  </a:spcBef>
                  <a:buFont typeface="Arial"/>
                  <a:buChar char="•"/>
                  <a:defRPr sz="2400" kern="1200">
                    <a:solidFill>
                      <a:schemeClr val="tx1"/>
                    </a:solidFill>
                    <a:latin typeface="+mn-lt"/>
                    <a:ea typeface="+mn-lt"/>
                    <a:cs typeface="+mn-lt"/>
                  </a:defRPr>
                </a:lvl3pPr>
                <a:lvl4pPr marL="1600200" indent="-228600" algn="l" defTabSz="914400">
                  <a:spcBef>
                    <a:spcPct val="20000"/>
                  </a:spcBef>
                  <a:buFont typeface="Arial"/>
                  <a:buChar char="–"/>
                  <a:defRPr sz="2000" kern="1200">
                    <a:solidFill>
                      <a:schemeClr val="tx1"/>
                    </a:solidFill>
                    <a:latin typeface="+mn-lt"/>
                    <a:ea typeface="+mn-lt"/>
                    <a:cs typeface="+mn-lt"/>
                  </a:defRPr>
                </a:lvl4pPr>
                <a:lvl5pPr marL="2057400" indent="-228600" algn="l" defTabSz="914400">
                  <a:spcBef>
                    <a:spcPct val="20000"/>
                  </a:spcBef>
                  <a:buFont typeface="Arial"/>
                  <a:buChar char="»"/>
                  <a:defRPr sz="2000" kern="1200">
                    <a:solidFill>
                      <a:schemeClr val="tx1"/>
                    </a:solidFill>
                    <a:latin typeface="+mn-lt"/>
                    <a:ea typeface="+mn-lt"/>
                    <a:cs typeface="+mn-lt"/>
                  </a:defRPr>
                </a:lvl5pPr>
                <a:lvl6pPr marL="2514600" indent="-228600" algn="l" defTabSz="914400">
                  <a:spcBef>
                    <a:spcPct val="20000"/>
                  </a:spcBef>
                  <a:buFont typeface="Arial"/>
                  <a:buChar char="•"/>
                  <a:defRPr sz="2000" kern="1200">
                    <a:solidFill>
                      <a:schemeClr val="tx1"/>
                    </a:solidFill>
                    <a:latin typeface="+mn-lt"/>
                    <a:ea typeface="+mn-lt"/>
                    <a:cs typeface="+mn-lt"/>
                  </a:defRPr>
                </a:lvl6pPr>
                <a:lvl7pPr marL="2971800" indent="-228600" algn="l" defTabSz="914400">
                  <a:spcBef>
                    <a:spcPct val="20000"/>
                  </a:spcBef>
                  <a:buFont typeface="Arial"/>
                  <a:buChar char="•"/>
                  <a:defRPr sz="2000" kern="1200">
                    <a:solidFill>
                      <a:schemeClr val="tx1"/>
                    </a:solidFill>
                    <a:latin typeface="+mn-lt"/>
                    <a:ea typeface="+mn-lt"/>
                    <a:cs typeface="+mn-lt"/>
                  </a:defRPr>
                </a:lvl7pPr>
                <a:lvl8pPr marL="3429000" indent="-228600" algn="l" defTabSz="914400">
                  <a:spcBef>
                    <a:spcPct val="20000"/>
                  </a:spcBef>
                  <a:buFont typeface="Arial"/>
                  <a:buChar char="•"/>
                  <a:defRPr sz="2000" kern="1200">
                    <a:solidFill>
                      <a:schemeClr val="tx1"/>
                    </a:solidFill>
                    <a:latin typeface="+mn-lt"/>
                    <a:ea typeface="+mn-lt"/>
                    <a:cs typeface="+mn-lt"/>
                  </a:defRPr>
                </a:lvl8pPr>
                <a:lvl9pPr marL="3886200" indent="-228600" algn="l" defTabSz="914400">
                  <a:spcBef>
                    <a:spcPct val="20000"/>
                  </a:spcBef>
                  <a:buFont typeface="Arial"/>
                  <a:buChar char="•"/>
                  <a:defRPr sz="2000" kern="1200">
                    <a:solidFill>
                      <a:schemeClr val="tx1"/>
                    </a:solidFill>
                    <a:latin typeface="+mn-lt"/>
                    <a:ea typeface="+mn-lt"/>
                    <a:cs typeface="+mn-lt"/>
                  </a:defRPr>
                </a:lvl9pPr>
              </a:lstStyle>
              <a:p>
                <a:pPr>
                  <a:spcAft>
                    <a:spcPts val="1400"/>
                  </a:spcAft>
                  <a:buSzPct val="100000"/>
                </a:pPr>
                <a:r>
                  <a:rPr lang="en-US" sz="1600" b="1" dirty="0">
                    <a:solidFill>
                      <a:srgbClr val="231F20"/>
                    </a:solidFill>
                    <a:latin typeface="Calibri" pitchFamily="34" charset="0"/>
                    <a:ea typeface="Calibri" pitchFamily="34" charset="-122"/>
                    <a:cs typeface="Calibri" pitchFamily="34" charset="-120"/>
                  </a:rPr>
                  <a:t>GHZ model</a:t>
                </a:r>
              </a:p>
              <a:p>
                <a:pPr marL="685800" lvl="1" indent="-342900">
                  <a:lnSpc>
                    <a:spcPct val="105000"/>
                  </a:lnSpc>
                  <a:spcBef>
                    <a:spcPts val="0"/>
                  </a:spcBef>
                  <a:spcAft>
                    <a:spcPts val="1400"/>
                  </a:spcAft>
                  <a:buSzPct val="100000"/>
                  <a:buFont typeface="Candara"/>
                  <a:buChar char="–"/>
                </a:pPr>
                <a:r>
                  <a:rPr lang="en-US" sz="1600" dirty="0">
                    <a:solidFill>
                      <a:srgbClr val="58595B"/>
                    </a:solidFill>
                    <a:latin typeface="Calibri" pitchFamily="34" charset="0"/>
                    <a:ea typeface="Calibri" pitchFamily="34" charset="-122"/>
                    <a:cs typeface="Calibri" pitchFamily="34" charset="-120"/>
                  </a:rPr>
                  <a:t>Step 1: select a candidate fusion node</a:t>
                </a:r>
              </a:p>
              <a:p>
                <a:pPr marL="502920" lvl="1" indent="0">
                  <a:buFont typeface="Arial"/>
                  <a:buNone/>
                </a:pPr>
                <a14:m>
                  <m:oMathPara xmlns:m="http://schemas.openxmlformats.org/officeDocument/2006/math">
                    <m:oMathParaPr>
                      <m:jc m:val="centerGroup"/>
                    </m:oMathParaPr>
                    <m:oMath xmlns:m="http://schemas.openxmlformats.org/officeDocument/2006/math">
                      <m:r>
                        <a:rPr lang="en-US" sz="1800" i="1" smtClean="0">
                          <a:latin typeface="Cambria Math" panose="02040503050406030204" pitchFamily="18" charset="0"/>
                        </a:rPr>
                        <m:t>𝑓</m:t>
                      </m:r>
                      <m:r>
                        <a:rPr lang="en-US" sz="1800" smtClean="0">
                          <a:latin typeface="Cambria Math" panose="02040503050406030204" pitchFamily="18" charset="0"/>
                        </a:rPr>
                        <m:t>∈</m:t>
                      </m:r>
                      <m:sSub>
                        <m:sSubPr>
                          <m:ctrlPr>
                            <a:rPr lang="en-US" sz="1800" i="1" smtClean="0">
                              <a:latin typeface="Cambria Math" panose="02040503050406030204" pitchFamily="18" charset="0"/>
                            </a:rPr>
                          </m:ctrlPr>
                        </m:sSubPr>
                        <m:e>
                          <m:r>
                            <a:rPr lang="en-US" sz="1800" smtClean="0">
                              <a:latin typeface="Cambria Math" panose="02040503050406030204" pitchFamily="18" charset="0"/>
                            </a:rPr>
                            <m:t>ℱ</m:t>
                          </m:r>
                        </m:e>
                        <m:sub>
                          <m:r>
                            <a:rPr lang="en-US" sz="1800" i="1" smtClean="0">
                              <a:latin typeface="Cambria Math" panose="02040503050406030204" pitchFamily="18" charset="0"/>
                            </a:rPr>
                            <m:t>𝑟</m:t>
                          </m:r>
                        </m:sub>
                      </m:sSub>
                    </m:oMath>
                  </m:oMathPara>
                </a14:m>
                <a:endParaRPr lang="en-US" sz="1800" dirty="0"/>
              </a:p>
              <a:p>
                <a:pPr marL="685800" lvl="1" indent="-342900">
                  <a:lnSpc>
                    <a:spcPct val="105000"/>
                  </a:lnSpc>
                  <a:spcBef>
                    <a:spcPts val="0"/>
                  </a:spcBef>
                  <a:spcAft>
                    <a:spcPts val="1400"/>
                  </a:spcAft>
                  <a:buSzPct val="100000"/>
                  <a:buFont typeface="Candara"/>
                  <a:buChar char="–"/>
                </a:pPr>
                <a:r>
                  <a:rPr lang="en-US" sz="1600" dirty="0">
                    <a:solidFill>
                      <a:srgbClr val="58595B"/>
                    </a:solidFill>
                    <a:latin typeface="Calibri" pitchFamily="34" charset="0"/>
                    <a:ea typeface="Calibri" pitchFamily="34" charset="-122"/>
                    <a:cs typeface="Calibri" pitchFamily="34" charset="-120"/>
                  </a:rPr>
                  <a:t>Step 2: route induced Bell links to every terminal</a:t>
                </a:r>
              </a:p>
              <a:p>
                <a:pPr marL="502920" lvl="1" indent="0">
                  <a:buFont typeface="Arial"/>
                  <a:buNone/>
                </a:pPr>
                <a14:m>
                  <m:oMathPara xmlns:m="http://schemas.openxmlformats.org/officeDocument/2006/math">
                    <m:oMathParaPr>
                      <m:jc m:val="centerGroup"/>
                    </m:oMathParaPr>
                    <m:oMath xmlns:m="http://schemas.openxmlformats.org/officeDocument/2006/math">
                      <m:sSub>
                        <m:sSubPr>
                          <m:ctrlPr>
                            <a:rPr lang="en-US" sz="1800" i="1" smtClean="0">
                              <a:latin typeface="Cambria Math" panose="02040503050406030204" pitchFamily="18" charset="0"/>
                            </a:rPr>
                          </m:ctrlPr>
                        </m:sSubPr>
                        <m:e>
                          <m:r>
                            <a:rPr lang="en-US" sz="1800" i="1" smtClean="0">
                              <a:latin typeface="Cambria Math" panose="02040503050406030204" pitchFamily="18" charset="0"/>
                            </a:rPr>
                            <m:t>𝑑</m:t>
                          </m:r>
                        </m:e>
                        <m:sub>
                          <m:r>
                            <a:rPr lang="en-US" sz="1800" i="1" smtClean="0">
                              <a:latin typeface="Cambria Math" panose="02040503050406030204" pitchFamily="18" charset="0"/>
                            </a:rPr>
                            <m:t>𝑓</m:t>
                          </m:r>
                          <m:r>
                            <a:rPr lang="en-US" sz="1800" smtClean="0">
                              <a:latin typeface="Cambria Math" panose="02040503050406030204" pitchFamily="18" charset="0"/>
                            </a:rPr>
                            <m:t>,</m:t>
                          </m:r>
                          <m:r>
                            <a:rPr lang="en-US" sz="1800" i="1" smtClean="0">
                              <a:latin typeface="Cambria Math" panose="02040503050406030204" pitchFamily="18" charset="0"/>
                            </a:rPr>
                            <m:t>𝑣</m:t>
                          </m:r>
                        </m:sub>
                      </m:sSub>
                      <m:r>
                        <a:rPr lang="en-US" sz="1800" smtClean="0">
                          <a:latin typeface="Cambria Math" panose="02040503050406030204" pitchFamily="18" charset="0"/>
                        </a:rPr>
                        <m:t>,∀</m:t>
                      </m:r>
                      <m:r>
                        <a:rPr lang="en-US" sz="1800" i="1" smtClean="0">
                          <a:latin typeface="Cambria Math" panose="02040503050406030204" pitchFamily="18" charset="0"/>
                        </a:rPr>
                        <m:t>𝑣</m:t>
                      </m:r>
                      <m:r>
                        <a:rPr lang="en-US" sz="1800" smtClean="0">
                          <a:latin typeface="Cambria Math" panose="02040503050406030204" pitchFamily="18" charset="0"/>
                        </a:rPr>
                        <m:t>∈</m:t>
                      </m:r>
                      <m:r>
                        <a:rPr lang="en-US" sz="1800" i="1" smtClean="0">
                          <a:latin typeface="Cambria Math" panose="02040503050406030204" pitchFamily="18" charset="0"/>
                        </a:rPr>
                        <m:t>𝑇</m:t>
                      </m:r>
                      <m:d>
                        <m:dPr>
                          <m:ctrlPr>
                            <a:rPr lang="en-US" sz="1800" i="1" smtClean="0">
                              <a:latin typeface="Cambria Math" panose="02040503050406030204" pitchFamily="18" charset="0"/>
                            </a:rPr>
                          </m:ctrlPr>
                        </m:dPr>
                        <m:e>
                          <m:r>
                            <a:rPr lang="en-US" sz="1800" i="1" smtClean="0">
                              <a:latin typeface="Cambria Math" panose="02040503050406030204" pitchFamily="18" charset="0"/>
                            </a:rPr>
                            <m:t>𝑟</m:t>
                          </m:r>
                        </m:e>
                      </m:d>
                    </m:oMath>
                  </m:oMathPara>
                </a14:m>
                <a:endParaRPr lang="en-US" sz="1800" dirty="0"/>
              </a:p>
              <a:p>
                <a:pPr marL="685800" lvl="1" indent="-342900">
                  <a:lnSpc>
                    <a:spcPct val="105000"/>
                  </a:lnSpc>
                  <a:spcBef>
                    <a:spcPts val="0"/>
                  </a:spcBef>
                  <a:spcAft>
                    <a:spcPts val="1400"/>
                  </a:spcAft>
                  <a:buSzPct val="100000"/>
                  <a:buFont typeface="Candara"/>
                  <a:buChar char="–"/>
                </a:pPr>
                <a:r>
                  <a:rPr lang="en-US" sz="1600" dirty="0">
                    <a:solidFill>
                      <a:srgbClr val="58595B"/>
                    </a:solidFill>
                    <a:latin typeface="Calibri" pitchFamily="34" charset="0"/>
                    <a:ea typeface="Calibri" pitchFamily="34" charset="-122"/>
                    <a:cs typeface="Calibri" pitchFamily="34" charset="-120"/>
                  </a:rPr>
                  <a:t>Step 3: perform GHZ fusion at the selected node</a:t>
                </a:r>
              </a:p>
              <a:p>
                <a:pPr marL="502920" lvl="1" indent="0">
                  <a:buFont typeface="Arial"/>
                  <a:buNone/>
                </a:pPr>
                <a14:m>
                  <m:oMathPara xmlns:m="http://schemas.openxmlformats.org/officeDocument/2006/math">
                    <m:oMathParaPr>
                      <m:jc m:val="centerGroup"/>
                    </m:oMathParaPr>
                    <m:oMath xmlns:m="http://schemas.openxmlformats.org/officeDocument/2006/math">
                      <m:r>
                        <a:rPr lang="en-US" sz="1800" i="1" smtClean="0">
                          <a:latin typeface="Cambria Math" panose="02040503050406030204" pitchFamily="18" charset="0"/>
                        </a:rPr>
                        <m:t>𝑃</m:t>
                      </m:r>
                      <m:d>
                        <m:dPr>
                          <m:ctrlPr>
                            <a:rPr lang="en-US" sz="1800" i="1" smtClean="0">
                              <a:latin typeface="Cambria Math" panose="02040503050406030204" pitchFamily="18" charset="0"/>
                            </a:rPr>
                          </m:ctrlPr>
                        </m:dPr>
                        <m:e>
                          <m:r>
                            <a:rPr lang="en-US" sz="1800" i="1" smtClean="0">
                              <a:latin typeface="Cambria Math" panose="02040503050406030204" pitchFamily="18" charset="0"/>
                            </a:rPr>
                            <m:t>𝑟</m:t>
                          </m:r>
                          <m:r>
                            <a:rPr lang="en-US" sz="1800" smtClean="0">
                              <a:latin typeface="Cambria Math" panose="02040503050406030204" pitchFamily="18" charset="0"/>
                            </a:rPr>
                            <m:t>;</m:t>
                          </m:r>
                          <m:sSub>
                            <m:sSubPr>
                              <m:ctrlPr>
                                <a:rPr lang="en-US" sz="1800" i="1" smtClean="0">
                                  <a:latin typeface="Cambria Math" panose="02040503050406030204" pitchFamily="18" charset="0"/>
                                </a:rPr>
                              </m:ctrlPr>
                            </m:sSubPr>
                            <m:e>
                              <m:r>
                                <a:rPr lang="en-US" sz="1800" i="1" smtClean="0">
                                  <a:latin typeface="Cambria Math" panose="02040503050406030204" pitchFamily="18" charset="0"/>
                                </a:rPr>
                                <m:t>𝑓</m:t>
                              </m:r>
                            </m:e>
                            <m:sub>
                              <m:r>
                                <a:rPr lang="en-US" sz="1800" i="1" smtClean="0">
                                  <a:latin typeface="Cambria Math" panose="02040503050406030204" pitchFamily="18" charset="0"/>
                                </a:rPr>
                                <m:t>𝑟</m:t>
                              </m:r>
                            </m:sub>
                          </m:sSub>
                        </m:e>
                      </m:d>
                      <m:r>
                        <a:rPr lang="en-US" sz="1800" smtClean="0">
                          <a:latin typeface="Cambria Math" panose="02040503050406030204" pitchFamily="18" charset="0"/>
                        </a:rPr>
                        <m:t>=</m:t>
                      </m:r>
                      <m:sSub>
                        <m:sSubPr>
                          <m:ctrlPr>
                            <a:rPr lang="en-US" sz="1800" i="1" smtClean="0">
                              <a:latin typeface="Cambria Math" panose="02040503050406030204" pitchFamily="18" charset="0"/>
                            </a:rPr>
                          </m:ctrlPr>
                        </m:sSubPr>
                        <m:e>
                          <m:r>
                            <a:rPr lang="en-US" sz="1800" i="1" smtClean="0">
                              <a:latin typeface="Cambria Math" panose="02040503050406030204" pitchFamily="18" charset="0"/>
                            </a:rPr>
                            <m:t>𝑝</m:t>
                          </m:r>
                        </m:e>
                        <m:sub>
                          <m:r>
                            <a:rPr lang="en-US" sz="1800" i="1" smtClean="0">
                              <a:latin typeface="Cambria Math" panose="02040503050406030204" pitchFamily="18" charset="0"/>
                            </a:rPr>
                            <m:t>𝐺</m:t>
                          </m:r>
                        </m:sub>
                      </m:sSub>
                      <m:r>
                        <a:rPr lang="en-US" sz="1800" smtClean="0">
                          <a:latin typeface="Cambria Math" panose="02040503050406030204" pitchFamily="18" charset="0"/>
                        </a:rPr>
                        <m:t>⋅</m:t>
                      </m:r>
                      <m:nary>
                        <m:naryPr>
                          <m:chr m:val="∏"/>
                          <m:limLoc m:val="undOvr"/>
                          <m:supHide m:val="on"/>
                          <m:ctrlPr>
                            <a:rPr lang="en-US" sz="1800" i="1" smtClean="0">
                              <a:latin typeface="Cambria Math" panose="02040503050406030204" pitchFamily="18" charset="0"/>
                            </a:rPr>
                          </m:ctrlPr>
                        </m:naryPr>
                        <m:sub>
                          <m:r>
                            <a:rPr lang="en-US" sz="1800" i="1" smtClean="0">
                              <a:latin typeface="Cambria Math" panose="02040503050406030204" pitchFamily="18" charset="0"/>
                            </a:rPr>
                            <m:t>𝑣</m:t>
                          </m:r>
                          <m:r>
                            <a:rPr lang="en-US" sz="1800" smtClean="0">
                              <a:latin typeface="Cambria Math" panose="02040503050406030204" pitchFamily="18" charset="0"/>
                            </a:rPr>
                            <m:t>∈</m:t>
                          </m:r>
                          <m:r>
                            <a:rPr lang="en-US" sz="1800" i="1" smtClean="0">
                              <a:latin typeface="Cambria Math" panose="02040503050406030204" pitchFamily="18" charset="0"/>
                            </a:rPr>
                            <m:t>𝑇</m:t>
                          </m:r>
                          <m:d>
                            <m:dPr>
                              <m:ctrlPr>
                                <a:rPr lang="en-US" sz="1800" i="1" smtClean="0">
                                  <a:latin typeface="Cambria Math" panose="02040503050406030204" pitchFamily="18" charset="0"/>
                                </a:rPr>
                              </m:ctrlPr>
                            </m:dPr>
                            <m:e>
                              <m:r>
                                <a:rPr lang="en-US" sz="1800" i="1" smtClean="0">
                                  <a:latin typeface="Cambria Math" panose="02040503050406030204" pitchFamily="18" charset="0"/>
                                </a:rPr>
                                <m:t>𝑟</m:t>
                              </m:r>
                            </m:e>
                          </m:d>
                        </m:sub>
                        <m:sup/>
                        <m:e>
                          <m:r>
                            <a:rPr lang="en-US" sz="1800" i="1" smtClean="0">
                              <a:latin typeface="Cambria Math" panose="02040503050406030204" pitchFamily="18" charset="0"/>
                            </a:rPr>
                            <m:t>𝑃</m:t>
                          </m:r>
                        </m:e>
                      </m:nary>
                      <m:d>
                        <m:dPr>
                          <m:ctrlPr>
                            <a:rPr lang="en-US" sz="1800" i="1" smtClean="0">
                              <a:latin typeface="Cambria Math" panose="02040503050406030204" pitchFamily="18" charset="0"/>
                            </a:rPr>
                          </m:ctrlPr>
                        </m:dPr>
                        <m:e>
                          <m:sSub>
                            <m:sSubPr>
                              <m:ctrlPr>
                                <a:rPr lang="en-US" sz="1800" i="1" smtClean="0">
                                  <a:latin typeface="Cambria Math" panose="02040503050406030204" pitchFamily="18" charset="0"/>
                                </a:rPr>
                              </m:ctrlPr>
                            </m:sSubPr>
                            <m:e>
                              <m:r>
                                <a:rPr lang="en-US" sz="1800" i="1" smtClean="0">
                                  <a:latin typeface="Cambria Math" panose="02040503050406030204" pitchFamily="18" charset="0"/>
                                </a:rPr>
                                <m:t>𝐴</m:t>
                              </m:r>
                            </m:e>
                            <m:sub>
                              <m:r>
                                <a:rPr lang="en-US" sz="1800" i="1" smtClean="0">
                                  <a:latin typeface="Cambria Math" panose="02040503050406030204" pitchFamily="18" charset="0"/>
                                </a:rPr>
                                <m:t>(</m:t>
                              </m:r>
                              <m:sSub>
                                <m:sSubPr>
                                  <m:ctrlPr>
                                    <a:rPr lang="en-US" sz="1800" i="1" smtClean="0">
                                      <a:latin typeface="Cambria Math" panose="02040503050406030204" pitchFamily="18" charset="0"/>
                                    </a:rPr>
                                  </m:ctrlPr>
                                </m:sSubPr>
                                <m:e>
                                  <m:r>
                                    <a:rPr lang="en-US" sz="1800" i="1" smtClean="0">
                                      <a:latin typeface="Cambria Math" panose="02040503050406030204" pitchFamily="18" charset="0"/>
                                    </a:rPr>
                                    <m:t>𝑓</m:t>
                                  </m:r>
                                </m:e>
                                <m:sub>
                                  <m:r>
                                    <a:rPr lang="en-US" sz="1800" i="1" smtClean="0">
                                      <a:latin typeface="Cambria Math" panose="02040503050406030204" pitchFamily="18" charset="0"/>
                                    </a:rPr>
                                    <m:t>𝑟</m:t>
                                  </m:r>
                                </m:sub>
                              </m:sSub>
                              <m:r>
                                <a:rPr lang="en-US" sz="1800" smtClean="0">
                                  <a:latin typeface="Cambria Math" panose="02040503050406030204" pitchFamily="18" charset="0"/>
                                </a:rPr>
                                <m:t>,</m:t>
                              </m:r>
                              <m:r>
                                <a:rPr lang="en-US" sz="1800" i="1" smtClean="0">
                                  <a:latin typeface="Cambria Math" panose="02040503050406030204" pitchFamily="18" charset="0"/>
                                </a:rPr>
                                <m:t>𝑣</m:t>
                              </m:r>
                              <m:r>
                                <a:rPr lang="en-US" sz="1800" i="1" smtClean="0">
                                  <a:latin typeface="Cambria Math" panose="02040503050406030204" pitchFamily="18" charset="0"/>
                                </a:rPr>
                                <m:t>)</m:t>
                              </m:r>
                            </m:sub>
                          </m:sSub>
                        </m:e>
                      </m:d>
                    </m:oMath>
                  </m:oMathPara>
                </a14:m>
                <a:endParaRPr lang="en-US" sz="1800" dirty="0"/>
              </a:p>
            </p:txBody>
          </p:sp>
        </mc:Choice>
        <mc:Fallback xmlns="">
          <p:sp>
            <p:nvSpPr>
              <p:cNvPr id="12" name="Content Placeholder 3">
                <a:extLst>
                  <a:ext uri="{FF2B5EF4-FFF2-40B4-BE49-F238E27FC236}">
                    <a16:creationId xmlns:a16="http://schemas.microsoft.com/office/drawing/2014/main" id="{38638B95-F05B-224E-1F03-0971E8DEE731}"/>
                  </a:ext>
                </a:extLst>
              </p:cNvPr>
              <p:cNvSpPr txBox="1">
                <a:spLocks noRot="1" noChangeAspect="1" noMove="1" noResize="1" noEditPoints="1" noAdjustHandles="1" noChangeArrowheads="1" noChangeShapeType="1" noTextEdit="1"/>
              </p:cNvSpPr>
              <p:nvPr/>
            </p:nvSpPr>
            <p:spPr>
              <a:xfrm>
                <a:off x="6938075" y="1632204"/>
                <a:ext cx="4900564" cy="4032504"/>
              </a:xfrm>
              <a:blipFill>
                <a:blip r:embed="rId3"/>
                <a:stretch>
                  <a:fillRect/>
                </a:stretch>
              </a:blipFill>
            </p:spPr>
            <p:txBody>
              <a:bodyPr/>
              <a:lstStyle/>
              <a:p>
                <a:r>
                  <a:rPr lang="en-US">
                    <a:noFill/>
                  </a:rPr>
                  <a:t> </a:t>
                </a:r>
              </a:p>
            </p:txBody>
          </p:sp>
        </mc:Fallback>
      </mc:AlternateContent>
      <p:sp>
        <p:nvSpPr>
          <p:cNvPr id="13" name="Text Placeholder 4">
            <a:extLst>
              <a:ext uri="{FF2B5EF4-FFF2-40B4-BE49-F238E27FC236}">
                <a16:creationId xmlns:a16="http://schemas.microsoft.com/office/drawing/2014/main" id="{5E77C9CB-2784-6817-2A3C-3CC188B124CB}"/>
              </a:ext>
            </a:extLst>
          </p:cNvPr>
          <p:cNvSpPr txBox="1">
            <a:spLocks/>
          </p:cNvSpPr>
          <p:nvPr/>
        </p:nvSpPr>
        <p:spPr>
          <a:xfrm>
            <a:off x="2526224" y="5742432"/>
            <a:ext cx="9162551" cy="402336"/>
          </a:xfrm>
        </p:spPr>
        <p:txBody>
          <a:bodyPr wrap="square" lIns="0" tIns="0" rIns="0" bIns="0" rtlCol="0" anchor="ctr">
            <a:noAutofit/>
          </a:bodyPr>
          <a:lstStyle>
            <a:lvl1pPr marL="0" indent="0" algn="l" defTabSz="914400" rtl="0" eaLnBrk="1" latinLnBrk="0" hangingPunct="1">
              <a:lnSpc>
                <a:spcPct val="105000"/>
              </a:lnSpc>
              <a:spcBef>
                <a:spcPts val="0"/>
              </a:spcBef>
              <a:spcAft>
                <a:spcPts val="500"/>
              </a:spcAft>
              <a:buFont typeface="Candara" pitchFamily="34" charset="0"/>
              <a:buNone/>
              <a:defRPr lang="en-US" sz="2000" b="1" kern="1200">
                <a:solidFill>
                  <a:srgbClr val="985461"/>
                </a:solidFill>
                <a:latin typeface="Candara" pitchFamily="34" charset="0"/>
                <a:ea typeface="Microsoft YaHei" pitchFamily="34" charset="-122"/>
                <a:cs typeface="Candara" pitchFamily="34" charset="-120"/>
              </a:defRPr>
            </a:lvl1pPr>
            <a:lvl2pPr marL="731520" indent="-228600" algn="l" defTabSz="914400" rtl="0" eaLnBrk="1" latinLnBrk="0" hangingPunct="1">
              <a:lnSpc>
                <a:spcPct val="105000"/>
              </a:lnSpc>
              <a:spcBef>
                <a:spcPts val="0"/>
              </a:spcBef>
              <a:spcAft>
                <a:spcPts val="250"/>
              </a:spcAft>
              <a:buFont typeface="Candara" pitchFamily="34" charset="0"/>
              <a:buChar char="○"/>
              <a:defRPr lang="en-US" sz="1800" kern="1200">
                <a:solidFill>
                  <a:srgbClr val="181818"/>
                </a:solidFill>
                <a:latin typeface="Candara" pitchFamily="34" charset="0"/>
                <a:ea typeface="Microsoft YaHei" pitchFamily="34" charset="-122"/>
                <a:cs typeface="Candara" pitchFamily="34" charset="-120"/>
              </a:defRPr>
            </a:lvl2pPr>
            <a:lvl3pPr marL="1005840" indent="-182880" algn="l" defTabSz="914400" rtl="0" eaLnBrk="1" latinLnBrk="0" hangingPunct="1">
              <a:lnSpc>
                <a:spcPct val="105000"/>
              </a:lnSpc>
              <a:spcBef>
                <a:spcPts val="0"/>
              </a:spcBef>
              <a:spcAft>
                <a:spcPts val="10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3pPr>
            <a:lvl4pPr marL="128016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4pPr>
            <a:lvl5pPr marL="155448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5pPr>
            <a:lvl6pPr marL="182880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6pPr>
            <a:lvl7pPr marL="210312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7pPr>
            <a:lvl8pPr marL="237744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8pPr>
            <a:lvl9pPr marL="265176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9pPr>
          </a:lstStyle>
          <a:p>
            <a:pPr marL="0" marR="0" lvl="0" indent="0" algn="l" defTabSz="914400" rtl="0" eaLnBrk="1" fontAlgn="auto" latinLnBrk="0" hangingPunct="1">
              <a:lnSpc>
                <a:spcPct val="105000"/>
              </a:lnSpc>
              <a:spcBef>
                <a:spcPts val="0"/>
              </a:spcBef>
              <a:spcAft>
                <a:spcPts val="500"/>
              </a:spcAft>
              <a:buClrTx/>
              <a:buSzTx/>
              <a:buFont typeface="Candara" pitchFamily="34" charset="0"/>
              <a:buNone/>
              <a:tabLst/>
              <a:defRPr/>
            </a:pPr>
            <a:r>
              <a:rPr kumimoji="0" lang="en-US" sz="2000" b="0" i="0" u="none" strike="noStrike" kern="1200" cap="none" spc="0" normalizeH="0" baseline="0" noProof="0" dirty="0">
                <a:ln>
                  <a:noFill/>
                </a:ln>
                <a:solidFill>
                  <a:srgbClr val="985461"/>
                </a:solidFill>
                <a:effectLst/>
                <a:uLnTx/>
                <a:uFillTx/>
                <a:latin typeface="Candara" pitchFamily="34" charset="0"/>
                <a:ea typeface="Microsoft YaHei" pitchFamily="34" charset="-122"/>
              </a:rPr>
              <a:t>GHZ routing = fusion-node selection + multiple induced Bell-routing subproblems</a:t>
            </a:r>
          </a:p>
        </p:txBody>
      </p:sp>
      <p:grpSp>
        <p:nvGrpSpPr>
          <p:cNvPr id="14" name="Content Placeholder 9">
            <a:extLst>
              <a:ext uri="{FF2B5EF4-FFF2-40B4-BE49-F238E27FC236}">
                <a16:creationId xmlns:a16="http://schemas.microsoft.com/office/drawing/2014/main" id="{02963D4B-C3A4-92F7-8CFD-10D707B78BE0}"/>
              </a:ext>
            </a:extLst>
          </p:cNvPr>
          <p:cNvGrpSpPr/>
          <p:nvPr/>
        </p:nvGrpSpPr>
        <p:grpSpPr>
          <a:xfrm>
            <a:off x="2096397" y="2459337"/>
            <a:ext cx="4753830" cy="1939326"/>
            <a:chOff x="808754" y="2477434"/>
            <a:chExt cx="5289912" cy="2079247"/>
          </a:xfrm>
        </p:grpSpPr>
        <p:sp>
          <p:nvSpPr>
            <p:cNvPr id="15" name="Freeform: Shape 13">
              <a:extLst>
                <a:ext uri="{FF2B5EF4-FFF2-40B4-BE49-F238E27FC236}">
                  <a16:creationId xmlns:a16="http://schemas.microsoft.com/office/drawing/2014/main" id="{8886F1E8-915D-CABC-E2B2-91A2FE1A6BF5}"/>
                </a:ext>
              </a:extLst>
            </p:cNvPr>
            <p:cNvSpPr/>
            <p:nvPr/>
          </p:nvSpPr>
          <p:spPr>
            <a:xfrm>
              <a:off x="1029377" y="4026564"/>
              <a:ext cx="244142" cy="244142"/>
            </a:xfrm>
            <a:custGeom>
              <a:avLst/>
              <a:gdLst>
                <a:gd name="csX0" fmla="*/ 0 w 244142"/>
                <a:gd name="csY0" fmla="*/ 0 h 244142"/>
                <a:gd name="csX1" fmla="*/ 244142 w 244142"/>
                <a:gd name="csY1" fmla="*/ 0 h 244142"/>
                <a:gd name="csX2" fmla="*/ 244142 w 244142"/>
                <a:gd name="csY2" fmla="*/ 244142 h 244142"/>
                <a:gd name="csX3" fmla="*/ 0 w 244142"/>
                <a:gd name="csY3" fmla="*/ 244142 h 244142"/>
              </a:gdLst>
              <a:ahLst/>
              <a:cxnLst>
                <a:cxn ang="0">
                  <a:pos x="csX0" y="csY0"/>
                </a:cxn>
                <a:cxn ang="0">
                  <a:pos x="csX1" y="csY1"/>
                </a:cxn>
                <a:cxn ang="0">
                  <a:pos x="csX2" y="csY2"/>
                </a:cxn>
                <a:cxn ang="0">
                  <a:pos x="csX3" y="csY3"/>
                </a:cxn>
              </a:cxnLst>
              <a:rect l="l" t="t" r="r" b="b"/>
              <a:pathLst>
                <a:path w="244142" h="244142">
                  <a:moveTo>
                    <a:pt x="0" y="0"/>
                  </a:moveTo>
                  <a:lnTo>
                    <a:pt x="244142" y="0"/>
                  </a:lnTo>
                  <a:lnTo>
                    <a:pt x="244142" y="244142"/>
                  </a:lnTo>
                  <a:lnTo>
                    <a:pt x="0" y="244142"/>
                  </a:lnTo>
                  <a:close/>
                </a:path>
              </a:pathLst>
            </a:custGeom>
            <a:solidFill>
              <a:srgbClr val="000000">
                <a:alpha val="0"/>
              </a:srgbClr>
            </a:solidFill>
            <a:ln w="5278" cap="sq">
              <a:noFill/>
              <a:prstDash val="solid"/>
              <a:miter/>
            </a:ln>
          </p:spPr>
          <p:txBody>
            <a:bodyPr/>
            <a:lstStyle/>
            <a:p>
              <a:endParaRPr lang="en-US" noProof="0"/>
            </a:p>
          </p:txBody>
        </p:sp>
        <p:pic>
          <p:nvPicPr>
            <p:cNvPr id="16" name="Picture 15">
              <a:extLst>
                <a:ext uri="{FF2B5EF4-FFF2-40B4-BE49-F238E27FC236}">
                  <a16:creationId xmlns:a16="http://schemas.microsoft.com/office/drawing/2014/main" id="{77D19BFC-4E5A-2399-C580-AAC861289C22}"/>
                </a:ext>
              </a:extLst>
            </p:cNvPr>
            <p:cNvPicPr>
              <a:picLocks noChangeAspect="1"/>
            </p:cNvPicPr>
            <p:nvPr/>
          </p:nvPicPr>
          <p:blipFill>
            <a:blip r:embed="rId4"/>
            <a:stretch>
              <a:fillRect/>
            </a:stretch>
          </p:blipFill>
          <p:spPr>
            <a:xfrm>
              <a:off x="1029377" y="4026564"/>
              <a:ext cx="244142" cy="244142"/>
            </a:xfrm>
            <a:custGeom>
              <a:avLst/>
              <a:gdLst>
                <a:gd name="csX0" fmla="*/ -197 w 244142"/>
                <a:gd name="csY0" fmla="*/ 209 h 244142"/>
                <a:gd name="csX1" fmla="*/ 243945 w 244142"/>
                <a:gd name="csY1" fmla="*/ 209 h 244142"/>
                <a:gd name="csX2" fmla="*/ 243945 w 244142"/>
                <a:gd name="csY2" fmla="*/ 244351 h 244142"/>
                <a:gd name="csX3" fmla="*/ -197 w 244142"/>
                <a:gd name="csY3" fmla="*/ 244351 h 244142"/>
              </a:gdLst>
              <a:ahLst/>
              <a:cxnLst>
                <a:cxn ang="0">
                  <a:pos x="csX0" y="csY0"/>
                </a:cxn>
                <a:cxn ang="0">
                  <a:pos x="csX1" y="csY1"/>
                </a:cxn>
                <a:cxn ang="0">
                  <a:pos x="csX2" y="csY2"/>
                </a:cxn>
                <a:cxn ang="0">
                  <a:pos x="csX3" y="csY3"/>
                </a:cxn>
              </a:cxnLst>
              <a:rect l="l" t="t" r="r" b="b"/>
              <a:pathLst>
                <a:path w="244142" h="244142">
                  <a:moveTo>
                    <a:pt x="-197" y="209"/>
                  </a:moveTo>
                  <a:lnTo>
                    <a:pt x="243945" y="209"/>
                  </a:lnTo>
                  <a:lnTo>
                    <a:pt x="243945" y="244351"/>
                  </a:lnTo>
                  <a:lnTo>
                    <a:pt x="-197" y="244351"/>
                  </a:lnTo>
                  <a:close/>
                </a:path>
              </a:pathLst>
            </a:custGeom>
          </p:spPr>
        </p:pic>
        <p:sp>
          <p:nvSpPr>
            <p:cNvPr id="17" name="Freeform: Shape 15">
              <a:extLst>
                <a:ext uri="{FF2B5EF4-FFF2-40B4-BE49-F238E27FC236}">
                  <a16:creationId xmlns:a16="http://schemas.microsoft.com/office/drawing/2014/main" id="{CFFA926A-7340-73C9-ED5D-FA6C2DA14FB6}"/>
                </a:ext>
              </a:extLst>
            </p:cNvPr>
            <p:cNvSpPr/>
            <p:nvPr/>
          </p:nvSpPr>
          <p:spPr>
            <a:xfrm>
              <a:off x="991349" y="4245750"/>
              <a:ext cx="244154" cy="136651"/>
            </a:xfrm>
            <a:custGeom>
              <a:avLst/>
              <a:gdLst>
                <a:gd name="csX0" fmla="*/ 0 w 244154"/>
                <a:gd name="csY0" fmla="*/ 0 h 136651"/>
                <a:gd name="csX1" fmla="*/ 244155 w 244154"/>
                <a:gd name="csY1" fmla="*/ 0 h 136651"/>
                <a:gd name="csX2" fmla="*/ 244155 w 244154"/>
                <a:gd name="csY2" fmla="*/ 136652 h 136651"/>
                <a:gd name="csX3" fmla="*/ 0 w 244154"/>
                <a:gd name="csY3" fmla="*/ 136652 h 136651"/>
              </a:gdLst>
              <a:ahLst/>
              <a:cxnLst>
                <a:cxn ang="0">
                  <a:pos x="csX0" y="csY0"/>
                </a:cxn>
                <a:cxn ang="0">
                  <a:pos x="csX1" y="csY1"/>
                </a:cxn>
                <a:cxn ang="0">
                  <a:pos x="csX2" y="csY2"/>
                </a:cxn>
                <a:cxn ang="0">
                  <a:pos x="csX3" y="csY3"/>
                </a:cxn>
              </a:cxnLst>
              <a:rect l="l" t="t" r="r" b="b"/>
              <a:pathLst>
                <a:path w="244154" h="136651">
                  <a:moveTo>
                    <a:pt x="0" y="0"/>
                  </a:moveTo>
                  <a:lnTo>
                    <a:pt x="244155" y="0"/>
                  </a:lnTo>
                  <a:lnTo>
                    <a:pt x="244155" y="136652"/>
                  </a:lnTo>
                  <a:lnTo>
                    <a:pt x="0" y="136652"/>
                  </a:lnTo>
                  <a:close/>
                </a:path>
              </a:pathLst>
            </a:custGeom>
            <a:solidFill>
              <a:srgbClr val="000000">
                <a:alpha val="0"/>
              </a:srgbClr>
            </a:solidFill>
            <a:ln w="5278" cap="sq">
              <a:noFill/>
              <a:prstDash val="solid"/>
              <a:miter/>
            </a:ln>
          </p:spPr>
          <p:txBody>
            <a:bodyPr/>
            <a:lstStyle/>
            <a:p>
              <a:endParaRPr lang="en-US" noProof="0"/>
            </a:p>
          </p:txBody>
        </p:sp>
        <p:sp>
          <p:nvSpPr>
            <p:cNvPr id="18" name="Freeform: Shape 16">
              <a:extLst>
                <a:ext uri="{FF2B5EF4-FFF2-40B4-BE49-F238E27FC236}">
                  <a16:creationId xmlns:a16="http://schemas.microsoft.com/office/drawing/2014/main" id="{0A6865F7-9371-31FF-8CCF-39A2C15D6562}"/>
                </a:ext>
              </a:extLst>
            </p:cNvPr>
            <p:cNvSpPr/>
            <p:nvPr/>
          </p:nvSpPr>
          <p:spPr>
            <a:xfrm>
              <a:off x="1084749" y="4283655"/>
              <a:ext cx="57327" cy="61210"/>
            </a:xfrm>
            <a:custGeom>
              <a:avLst/>
              <a:gdLst>
                <a:gd name="csX0" fmla="*/ 0 w 57327"/>
                <a:gd name="csY0" fmla="*/ 61210 h 61210"/>
                <a:gd name="csX1" fmla="*/ 23542 w 57327"/>
                <a:gd name="csY1" fmla="*/ 0 h 61210"/>
                <a:gd name="csX2" fmla="*/ 32298 w 57327"/>
                <a:gd name="csY2" fmla="*/ 0 h 61210"/>
                <a:gd name="csX3" fmla="*/ 57328 w 57327"/>
                <a:gd name="csY3" fmla="*/ 61210 h 61210"/>
                <a:gd name="csX4" fmla="*/ 48076 w 57327"/>
                <a:gd name="csY4" fmla="*/ 61210 h 61210"/>
                <a:gd name="csX5" fmla="*/ 40972 w 57327"/>
                <a:gd name="csY5" fmla="*/ 42707 h 61210"/>
                <a:gd name="csX6" fmla="*/ 15364 w 57327"/>
                <a:gd name="csY6" fmla="*/ 42707 h 61210"/>
                <a:gd name="csX7" fmla="*/ 8674 w 57327"/>
                <a:gd name="csY7" fmla="*/ 61210 h 61210"/>
                <a:gd name="csX8" fmla="*/ 0 w 57327"/>
                <a:gd name="csY8" fmla="*/ 61210 h 61210"/>
                <a:gd name="csX9" fmla="*/ 17677 w 57327"/>
                <a:gd name="csY9" fmla="*/ 36098 h 61210"/>
                <a:gd name="csX10" fmla="*/ 38411 w 57327"/>
                <a:gd name="csY10" fmla="*/ 36098 h 61210"/>
                <a:gd name="csX11" fmla="*/ 32051 w 57327"/>
                <a:gd name="csY11" fmla="*/ 19164 h 61210"/>
                <a:gd name="csX12" fmla="*/ 27755 w 57327"/>
                <a:gd name="csY12" fmla="*/ 6443 h 61210"/>
                <a:gd name="csX13" fmla="*/ 24451 w 57327"/>
                <a:gd name="csY13" fmla="*/ 18090 h 61210"/>
                <a:gd name="csX14" fmla="*/ 17677 w 57327"/>
                <a:gd name="csY14" fmla="*/ 36098 h 612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57327" h="61210">
                  <a:moveTo>
                    <a:pt x="0" y="61210"/>
                  </a:moveTo>
                  <a:lnTo>
                    <a:pt x="23542" y="0"/>
                  </a:lnTo>
                  <a:lnTo>
                    <a:pt x="32298" y="0"/>
                  </a:lnTo>
                  <a:lnTo>
                    <a:pt x="57328" y="61210"/>
                  </a:lnTo>
                  <a:lnTo>
                    <a:pt x="48076" y="61210"/>
                  </a:lnTo>
                  <a:lnTo>
                    <a:pt x="40972" y="42707"/>
                  </a:lnTo>
                  <a:lnTo>
                    <a:pt x="15364" y="42707"/>
                  </a:lnTo>
                  <a:lnTo>
                    <a:pt x="8674" y="61210"/>
                  </a:lnTo>
                  <a:lnTo>
                    <a:pt x="0" y="61210"/>
                  </a:lnTo>
                  <a:close/>
                  <a:moveTo>
                    <a:pt x="17677" y="36098"/>
                  </a:moveTo>
                  <a:lnTo>
                    <a:pt x="38411" y="36098"/>
                  </a:lnTo>
                  <a:lnTo>
                    <a:pt x="32051" y="19164"/>
                  </a:lnTo>
                  <a:cubicBezTo>
                    <a:pt x="30123" y="13988"/>
                    <a:pt x="28691" y="9747"/>
                    <a:pt x="27755" y="6443"/>
                  </a:cubicBezTo>
                  <a:cubicBezTo>
                    <a:pt x="26929" y="10353"/>
                    <a:pt x="25828" y="14236"/>
                    <a:pt x="24451" y="18090"/>
                  </a:cubicBezTo>
                  <a:lnTo>
                    <a:pt x="17677" y="36098"/>
                  </a:lnTo>
                  <a:close/>
                </a:path>
              </a:pathLst>
            </a:custGeom>
            <a:solidFill>
              <a:srgbClr val="000000"/>
            </a:solidFill>
            <a:ln w="5278" cap="sq">
              <a:noFill/>
              <a:prstDash val="solid"/>
              <a:miter/>
            </a:ln>
          </p:spPr>
          <p:txBody>
            <a:bodyPr/>
            <a:lstStyle/>
            <a:p>
              <a:endParaRPr lang="en-US" noProof="0"/>
            </a:p>
          </p:txBody>
        </p:sp>
        <p:sp>
          <p:nvSpPr>
            <p:cNvPr id="19" name="Freeform: Shape 17">
              <a:extLst>
                <a:ext uri="{FF2B5EF4-FFF2-40B4-BE49-F238E27FC236}">
                  <a16:creationId xmlns:a16="http://schemas.microsoft.com/office/drawing/2014/main" id="{429E0865-DD47-CCA8-A3C9-E2DA37E09ED8}"/>
                </a:ext>
              </a:extLst>
            </p:cNvPr>
            <p:cNvSpPr/>
            <p:nvPr/>
          </p:nvSpPr>
          <p:spPr>
            <a:xfrm>
              <a:off x="2237398" y="4057372"/>
              <a:ext cx="244142" cy="244142"/>
            </a:xfrm>
            <a:custGeom>
              <a:avLst/>
              <a:gdLst>
                <a:gd name="csX0" fmla="*/ 0 w 244142"/>
                <a:gd name="csY0" fmla="*/ 0 h 244142"/>
                <a:gd name="csX1" fmla="*/ 244142 w 244142"/>
                <a:gd name="csY1" fmla="*/ 0 h 244142"/>
                <a:gd name="csX2" fmla="*/ 244142 w 244142"/>
                <a:gd name="csY2" fmla="*/ 244142 h 244142"/>
                <a:gd name="csX3" fmla="*/ 0 w 244142"/>
                <a:gd name="csY3" fmla="*/ 244142 h 244142"/>
              </a:gdLst>
              <a:ahLst/>
              <a:cxnLst>
                <a:cxn ang="0">
                  <a:pos x="csX0" y="csY0"/>
                </a:cxn>
                <a:cxn ang="0">
                  <a:pos x="csX1" y="csY1"/>
                </a:cxn>
                <a:cxn ang="0">
                  <a:pos x="csX2" y="csY2"/>
                </a:cxn>
                <a:cxn ang="0">
                  <a:pos x="csX3" y="csY3"/>
                </a:cxn>
              </a:cxnLst>
              <a:rect l="l" t="t" r="r" b="b"/>
              <a:pathLst>
                <a:path w="244142" h="244142">
                  <a:moveTo>
                    <a:pt x="0" y="0"/>
                  </a:moveTo>
                  <a:lnTo>
                    <a:pt x="244142" y="0"/>
                  </a:lnTo>
                  <a:lnTo>
                    <a:pt x="244142" y="244142"/>
                  </a:lnTo>
                  <a:lnTo>
                    <a:pt x="0" y="244142"/>
                  </a:lnTo>
                  <a:close/>
                </a:path>
              </a:pathLst>
            </a:custGeom>
            <a:solidFill>
              <a:srgbClr val="000000">
                <a:alpha val="0"/>
              </a:srgbClr>
            </a:solidFill>
            <a:ln w="5278" cap="sq">
              <a:noFill/>
              <a:prstDash val="solid"/>
              <a:miter/>
            </a:ln>
          </p:spPr>
          <p:txBody>
            <a:bodyPr/>
            <a:lstStyle/>
            <a:p>
              <a:endParaRPr lang="en-US" noProof="0"/>
            </a:p>
          </p:txBody>
        </p:sp>
        <p:pic>
          <p:nvPicPr>
            <p:cNvPr id="20" name="Picture 19">
              <a:extLst>
                <a:ext uri="{FF2B5EF4-FFF2-40B4-BE49-F238E27FC236}">
                  <a16:creationId xmlns:a16="http://schemas.microsoft.com/office/drawing/2014/main" id="{95F8C94D-23A0-5F7C-74C0-87E70982E4A0}"/>
                </a:ext>
              </a:extLst>
            </p:cNvPr>
            <p:cNvPicPr>
              <a:picLocks noChangeAspect="1"/>
            </p:cNvPicPr>
            <p:nvPr/>
          </p:nvPicPr>
          <p:blipFill>
            <a:blip r:embed="rId4"/>
            <a:stretch>
              <a:fillRect/>
            </a:stretch>
          </p:blipFill>
          <p:spPr>
            <a:xfrm>
              <a:off x="2237398" y="4057372"/>
              <a:ext cx="244142" cy="244142"/>
            </a:xfrm>
            <a:custGeom>
              <a:avLst/>
              <a:gdLst>
                <a:gd name="csX0" fmla="*/ 31 w 244142"/>
                <a:gd name="csY0" fmla="*/ 215 h 244142"/>
                <a:gd name="csX1" fmla="*/ 244173 w 244142"/>
                <a:gd name="csY1" fmla="*/ 215 h 244142"/>
                <a:gd name="csX2" fmla="*/ 244173 w 244142"/>
                <a:gd name="csY2" fmla="*/ 244357 h 244142"/>
                <a:gd name="csX3" fmla="*/ 31 w 244142"/>
                <a:gd name="csY3" fmla="*/ 244357 h 244142"/>
              </a:gdLst>
              <a:ahLst/>
              <a:cxnLst>
                <a:cxn ang="0">
                  <a:pos x="csX0" y="csY0"/>
                </a:cxn>
                <a:cxn ang="0">
                  <a:pos x="csX1" y="csY1"/>
                </a:cxn>
                <a:cxn ang="0">
                  <a:pos x="csX2" y="csY2"/>
                </a:cxn>
                <a:cxn ang="0">
                  <a:pos x="csX3" y="csY3"/>
                </a:cxn>
              </a:cxnLst>
              <a:rect l="l" t="t" r="r" b="b"/>
              <a:pathLst>
                <a:path w="244142" h="244142">
                  <a:moveTo>
                    <a:pt x="31" y="215"/>
                  </a:moveTo>
                  <a:lnTo>
                    <a:pt x="244173" y="215"/>
                  </a:lnTo>
                  <a:lnTo>
                    <a:pt x="244173" y="244357"/>
                  </a:lnTo>
                  <a:lnTo>
                    <a:pt x="31" y="244357"/>
                  </a:lnTo>
                  <a:close/>
                </a:path>
              </a:pathLst>
            </a:custGeom>
          </p:spPr>
        </p:pic>
        <p:sp>
          <p:nvSpPr>
            <p:cNvPr id="21" name="Freeform: Shape 19">
              <a:extLst>
                <a:ext uri="{FF2B5EF4-FFF2-40B4-BE49-F238E27FC236}">
                  <a16:creationId xmlns:a16="http://schemas.microsoft.com/office/drawing/2014/main" id="{1859EBE4-011A-42DB-6407-9FDD4925F57E}"/>
                </a:ext>
              </a:extLst>
            </p:cNvPr>
            <p:cNvSpPr/>
            <p:nvPr/>
          </p:nvSpPr>
          <p:spPr>
            <a:xfrm>
              <a:off x="2199367" y="4268241"/>
              <a:ext cx="253678" cy="149638"/>
            </a:xfrm>
            <a:custGeom>
              <a:avLst/>
              <a:gdLst>
                <a:gd name="csX0" fmla="*/ 0 w 253678"/>
                <a:gd name="csY0" fmla="*/ 0 h 149638"/>
                <a:gd name="csX1" fmla="*/ 253679 w 253678"/>
                <a:gd name="csY1" fmla="*/ 0 h 149638"/>
                <a:gd name="csX2" fmla="*/ 253679 w 253678"/>
                <a:gd name="csY2" fmla="*/ 149639 h 149638"/>
                <a:gd name="csX3" fmla="*/ 0 w 253678"/>
                <a:gd name="csY3" fmla="*/ 149639 h 149638"/>
              </a:gdLst>
              <a:ahLst/>
              <a:cxnLst>
                <a:cxn ang="0">
                  <a:pos x="csX0" y="csY0"/>
                </a:cxn>
                <a:cxn ang="0">
                  <a:pos x="csX1" y="csY1"/>
                </a:cxn>
                <a:cxn ang="0">
                  <a:pos x="csX2" y="csY2"/>
                </a:cxn>
                <a:cxn ang="0">
                  <a:pos x="csX3" y="csY3"/>
                </a:cxn>
              </a:cxnLst>
              <a:rect l="l" t="t" r="r" b="b"/>
              <a:pathLst>
                <a:path w="253678" h="149638">
                  <a:moveTo>
                    <a:pt x="0" y="0"/>
                  </a:moveTo>
                  <a:lnTo>
                    <a:pt x="253679" y="0"/>
                  </a:lnTo>
                  <a:lnTo>
                    <a:pt x="253679" y="149639"/>
                  </a:lnTo>
                  <a:lnTo>
                    <a:pt x="0" y="149639"/>
                  </a:lnTo>
                  <a:close/>
                </a:path>
              </a:pathLst>
            </a:custGeom>
            <a:solidFill>
              <a:srgbClr val="000000">
                <a:alpha val="0"/>
              </a:srgbClr>
            </a:solidFill>
            <a:ln w="5278" cap="sq">
              <a:noFill/>
              <a:prstDash val="solid"/>
              <a:miter/>
            </a:ln>
          </p:spPr>
          <p:txBody>
            <a:bodyPr/>
            <a:lstStyle/>
            <a:p>
              <a:endParaRPr lang="en-US" noProof="0"/>
            </a:p>
          </p:txBody>
        </p:sp>
        <p:sp>
          <p:nvSpPr>
            <p:cNvPr id="22" name="Freeform: Shape 20">
              <a:extLst>
                <a:ext uri="{FF2B5EF4-FFF2-40B4-BE49-F238E27FC236}">
                  <a16:creationId xmlns:a16="http://schemas.microsoft.com/office/drawing/2014/main" id="{54298824-2366-DA1E-43B0-C8C6C83D2AD0}"/>
                </a:ext>
              </a:extLst>
            </p:cNvPr>
            <p:cNvSpPr/>
            <p:nvPr/>
          </p:nvSpPr>
          <p:spPr>
            <a:xfrm>
              <a:off x="2301944" y="4312639"/>
              <a:ext cx="50554" cy="61210"/>
            </a:xfrm>
            <a:custGeom>
              <a:avLst/>
              <a:gdLst>
                <a:gd name="csX0" fmla="*/ 0 w 50554"/>
                <a:gd name="csY0" fmla="*/ 61210 h 61210"/>
                <a:gd name="csX1" fmla="*/ 0 w 50554"/>
                <a:gd name="csY1" fmla="*/ 0 h 61210"/>
                <a:gd name="csX2" fmla="*/ 21064 w 50554"/>
                <a:gd name="csY2" fmla="*/ 0 h 61210"/>
                <a:gd name="csX3" fmla="*/ 31968 w 50554"/>
                <a:gd name="csY3" fmla="*/ 909 h 61210"/>
                <a:gd name="csX4" fmla="*/ 40972 w 50554"/>
                <a:gd name="csY4" fmla="*/ 5287 h 61210"/>
                <a:gd name="csX5" fmla="*/ 48159 w 50554"/>
                <a:gd name="csY5" fmla="*/ 15695 h 61210"/>
                <a:gd name="csX6" fmla="*/ 50554 w 50554"/>
                <a:gd name="csY6" fmla="*/ 30316 h 61210"/>
                <a:gd name="csX7" fmla="*/ 48902 w 50554"/>
                <a:gd name="csY7" fmla="*/ 42624 h 61210"/>
                <a:gd name="csX8" fmla="*/ 44772 w 50554"/>
                <a:gd name="csY8" fmla="*/ 51545 h 61210"/>
                <a:gd name="csX9" fmla="*/ 39155 w 50554"/>
                <a:gd name="csY9" fmla="*/ 57163 h 61210"/>
                <a:gd name="csX10" fmla="*/ 31885 w 50554"/>
                <a:gd name="csY10" fmla="*/ 60219 h 61210"/>
                <a:gd name="csX11" fmla="*/ 22055 w 50554"/>
                <a:gd name="csY11" fmla="*/ 61210 h 61210"/>
                <a:gd name="csX12" fmla="*/ 0 w 50554"/>
                <a:gd name="csY12" fmla="*/ 61210 h 61210"/>
                <a:gd name="csX13" fmla="*/ 8095 w 50554"/>
                <a:gd name="csY13" fmla="*/ 54024 h 61210"/>
                <a:gd name="csX14" fmla="*/ 21147 w 50554"/>
                <a:gd name="csY14" fmla="*/ 54024 h 61210"/>
                <a:gd name="csX15" fmla="*/ 30646 w 50554"/>
                <a:gd name="csY15" fmla="*/ 52867 h 61210"/>
                <a:gd name="csX16" fmla="*/ 36181 w 50554"/>
                <a:gd name="csY16" fmla="*/ 49728 h 61210"/>
                <a:gd name="csX17" fmla="*/ 40559 w 50554"/>
                <a:gd name="csY17" fmla="*/ 41963 h 61210"/>
                <a:gd name="csX18" fmla="*/ 42211 w 50554"/>
                <a:gd name="csY18" fmla="*/ 30151 h 61210"/>
                <a:gd name="csX19" fmla="*/ 39072 w 50554"/>
                <a:gd name="csY19" fmla="*/ 15447 h 61210"/>
                <a:gd name="csX20" fmla="*/ 31390 w 50554"/>
                <a:gd name="csY20" fmla="*/ 8508 h 61210"/>
                <a:gd name="csX21" fmla="*/ 20982 w 50554"/>
                <a:gd name="csY21" fmla="*/ 7269 h 61210"/>
                <a:gd name="csX22" fmla="*/ 8095 w 50554"/>
                <a:gd name="csY22" fmla="*/ 7269 h 61210"/>
                <a:gd name="csX23" fmla="*/ 8095 w 50554"/>
                <a:gd name="csY23" fmla="*/ 54024 h 612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50554" h="61210">
                  <a:moveTo>
                    <a:pt x="0" y="61210"/>
                  </a:moveTo>
                  <a:lnTo>
                    <a:pt x="0" y="0"/>
                  </a:lnTo>
                  <a:lnTo>
                    <a:pt x="21064" y="0"/>
                  </a:lnTo>
                  <a:cubicBezTo>
                    <a:pt x="25800" y="0"/>
                    <a:pt x="29435" y="303"/>
                    <a:pt x="31968" y="909"/>
                  </a:cubicBezTo>
                  <a:cubicBezTo>
                    <a:pt x="35492" y="1680"/>
                    <a:pt x="38494" y="3139"/>
                    <a:pt x="40972" y="5287"/>
                  </a:cubicBezTo>
                  <a:cubicBezTo>
                    <a:pt x="44166" y="7985"/>
                    <a:pt x="46562" y="11454"/>
                    <a:pt x="48159" y="15695"/>
                  </a:cubicBezTo>
                  <a:cubicBezTo>
                    <a:pt x="49756" y="19935"/>
                    <a:pt x="50554" y="24809"/>
                    <a:pt x="50554" y="30316"/>
                  </a:cubicBezTo>
                  <a:cubicBezTo>
                    <a:pt x="50554" y="34942"/>
                    <a:pt x="50003" y="39044"/>
                    <a:pt x="48902" y="42624"/>
                  </a:cubicBezTo>
                  <a:cubicBezTo>
                    <a:pt x="47856" y="46204"/>
                    <a:pt x="46479" y="49177"/>
                    <a:pt x="44772" y="51545"/>
                  </a:cubicBezTo>
                  <a:cubicBezTo>
                    <a:pt x="43065" y="53913"/>
                    <a:pt x="41192" y="55786"/>
                    <a:pt x="39155" y="57163"/>
                  </a:cubicBezTo>
                  <a:cubicBezTo>
                    <a:pt x="37172" y="58484"/>
                    <a:pt x="34749" y="59503"/>
                    <a:pt x="31885" y="60219"/>
                  </a:cubicBezTo>
                  <a:cubicBezTo>
                    <a:pt x="29022" y="60880"/>
                    <a:pt x="25745" y="61210"/>
                    <a:pt x="22055" y="61210"/>
                  </a:cubicBezTo>
                  <a:lnTo>
                    <a:pt x="0" y="61210"/>
                  </a:lnTo>
                  <a:close/>
                  <a:moveTo>
                    <a:pt x="8095" y="54024"/>
                  </a:moveTo>
                  <a:lnTo>
                    <a:pt x="21147" y="54024"/>
                  </a:lnTo>
                  <a:cubicBezTo>
                    <a:pt x="25167" y="54024"/>
                    <a:pt x="28333" y="53638"/>
                    <a:pt x="30646" y="52867"/>
                  </a:cubicBezTo>
                  <a:cubicBezTo>
                    <a:pt x="32959" y="52096"/>
                    <a:pt x="34804" y="51050"/>
                    <a:pt x="36181" y="49728"/>
                  </a:cubicBezTo>
                  <a:cubicBezTo>
                    <a:pt x="38053" y="47801"/>
                    <a:pt x="39513" y="45212"/>
                    <a:pt x="40559" y="41963"/>
                  </a:cubicBezTo>
                  <a:cubicBezTo>
                    <a:pt x="41660" y="38714"/>
                    <a:pt x="42211" y="34777"/>
                    <a:pt x="42211" y="30151"/>
                  </a:cubicBezTo>
                  <a:cubicBezTo>
                    <a:pt x="42211" y="23763"/>
                    <a:pt x="41165" y="18861"/>
                    <a:pt x="39072" y="15447"/>
                  </a:cubicBezTo>
                  <a:cubicBezTo>
                    <a:pt x="36979" y="11978"/>
                    <a:pt x="34419" y="9665"/>
                    <a:pt x="31390" y="8508"/>
                  </a:cubicBezTo>
                  <a:cubicBezTo>
                    <a:pt x="29242" y="7682"/>
                    <a:pt x="25773" y="7269"/>
                    <a:pt x="20982" y="7269"/>
                  </a:cubicBezTo>
                  <a:lnTo>
                    <a:pt x="8095" y="7269"/>
                  </a:lnTo>
                  <a:lnTo>
                    <a:pt x="8095" y="54024"/>
                  </a:lnTo>
                  <a:close/>
                </a:path>
              </a:pathLst>
            </a:custGeom>
            <a:solidFill>
              <a:srgbClr val="000000"/>
            </a:solidFill>
            <a:ln w="5278" cap="sq">
              <a:noFill/>
              <a:prstDash val="solid"/>
              <a:miter/>
            </a:ln>
          </p:spPr>
          <p:txBody>
            <a:bodyPr/>
            <a:lstStyle/>
            <a:p>
              <a:endParaRPr lang="en-US" noProof="0"/>
            </a:p>
          </p:txBody>
        </p:sp>
        <p:sp>
          <p:nvSpPr>
            <p:cNvPr id="23" name="Freeform: Shape 21">
              <a:extLst>
                <a:ext uri="{FF2B5EF4-FFF2-40B4-BE49-F238E27FC236}">
                  <a16:creationId xmlns:a16="http://schemas.microsoft.com/office/drawing/2014/main" id="{F3F189CF-7BAF-8EE8-8AC1-131A4C50E4C0}"/>
                </a:ext>
              </a:extLst>
            </p:cNvPr>
            <p:cNvSpPr/>
            <p:nvPr/>
          </p:nvSpPr>
          <p:spPr>
            <a:xfrm>
              <a:off x="1638145" y="4026606"/>
              <a:ext cx="244142" cy="244142"/>
            </a:xfrm>
            <a:custGeom>
              <a:avLst/>
              <a:gdLst>
                <a:gd name="csX0" fmla="*/ 0 w 244142"/>
                <a:gd name="csY0" fmla="*/ 0 h 244142"/>
                <a:gd name="csX1" fmla="*/ 244142 w 244142"/>
                <a:gd name="csY1" fmla="*/ 0 h 244142"/>
                <a:gd name="csX2" fmla="*/ 244142 w 244142"/>
                <a:gd name="csY2" fmla="*/ 244142 h 244142"/>
                <a:gd name="csX3" fmla="*/ 0 w 244142"/>
                <a:gd name="csY3" fmla="*/ 244142 h 244142"/>
              </a:gdLst>
              <a:ahLst/>
              <a:cxnLst>
                <a:cxn ang="0">
                  <a:pos x="csX0" y="csY0"/>
                </a:cxn>
                <a:cxn ang="0">
                  <a:pos x="csX1" y="csY1"/>
                </a:cxn>
                <a:cxn ang="0">
                  <a:pos x="csX2" y="csY2"/>
                </a:cxn>
                <a:cxn ang="0">
                  <a:pos x="csX3" y="csY3"/>
                </a:cxn>
              </a:cxnLst>
              <a:rect l="l" t="t" r="r" b="b"/>
              <a:pathLst>
                <a:path w="244142" h="244142">
                  <a:moveTo>
                    <a:pt x="0" y="0"/>
                  </a:moveTo>
                  <a:lnTo>
                    <a:pt x="244142" y="0"/>
                  </a:lnTo>
                  <a:lnTo>
                    <a:pt x="244142" y="244142"/>
                  </a:lnTo>
                  <a:lnTo>
                    <a:pt x="0" y="244142"/>
                  </a:lnTo>
                  <a:close/>
                </a:path>
              </a:pathLst>
            </a:custGeom>
            <a:solidFill>
              <a:srgbClr val="000000">
                <a:alpha val="0"/>
              </a:srgbClr>
            </a:solidFill>
            <a:ln w="5278" cap="sq">
              <a:noFill/>
              <a:prstDash val="solid"/>
              <a:miter/>
            </a:ln>
          </p:spPr>
          <p:txBody>
            <a:bodyPr/>
            <a:lstStyle/>
            <a:p>
              <a:endParaRPr lang="en-US" noProof="0"/>
            </a:p>
          </p:txBody>
        </p:sp>
        <p:pic>
          <p:nvPicPr>
            <p:cNvPr id="24" name="Picture 23">
              <a:extLst>
                <a:ext uri="{FF2B5EF4-FFF2-40B4-BE49-F238E27FC236}">
                  <a16:creationId xmlns:a16="http://schemas.microsoft.com/office/drawing/2014/main" id="{1B3A999F-BAF1-FDDE-DD34-AE6EF46748E6}"/>
                </a:ext>
              </a:extLst>
            </p:cNvPr>
            <p:cNvPicPr>
              <a:picLocks noChangeAspect="1"/>
            </p:cNvPicPr>
            <p:nvPr/>
          </p:nvPicPr>
          <p:blipFill>
            <a:blip r:embed="rId4"/>
            <a:stretch>
              <a:fillRect/>
            </a:stretch>
          </p:blipFill>
          <p:spPr>
            <a:xfrm>
              <a:off x="1638145" y="4026606"/>
              <a:ext cx="244142" cy="244142"/>
            </a:xfrm>
            <a:custGeom>
              <a:avLst/>
              <a:gdLst>
                <a:gd name="csX0" fmla="*/ -82 w 244142"/>
                <a:gd name="csY0" fmla="*/ 209 h 244142"/>
                <a:gd name="csX1" fmla="*/ 244060 w 244142"/>
                <a:gd name="csY1" fmla="*/ 209 h 244142"/>
                <a:gd name="csX2" fmla="*/ 244060 w 244142"/>
                <a:gd name="csY2" fmla="*/ 244351 h 244142"/>
                <a:gd name="csX3" fmla="*/ -82 w 244142"/>
                <a:gd name="csY3" fmla="*/ 244351 h 244142"/>
              </a:gdLst>
              <a:ahLst/>
              <a:cxnLst>
                <a:cxn ang="0">
                  <a:pos x="csX0" y="csY0"/>
                </a:cxn>
                <a:cxn ang="0">
                  <a:pos x="csX1" y="csY1"/>
                </a:cxn>
                <a:cxn ang="0">
                  <a:pos x="csX2" y="csY2"/>
                </a:cxn>
                <a:cxn ang="0">
                  <a:pos x="csX3" y="csY3"/>
                </a:cxn>
              </a:cxnLst>
              <a:rect l="l" t="t" r="r" b="b"/>
              <a:pathLst>
                <a:path w="244142" h="244142">
                  <a:moveTo>
                    <a:pt x="-82" y="209"/>
                  </a:moveTo>
                  <a:lnTo>
                    <a:pt x="244060" y="209"/>
                  </a:lnTo>
                  <a:lnTo>
                    <a:pt x="244060" y="244351"/>
                  </a:lnTo>
                  <a:lnTo>
                    <a:pt x="-82" y="244351"/>
                  </a:lnTo>
                  <a:close/>
                </a:path>
              </a:pathLst>
            </a:custGeom>
          </p:spPr>
        </p:pic>
        <p:sp>
          <p:nvSpPr>
            <p:cNvPr id="27" name="Freeform: Shape 23">
              <a:extLst>
                <a:ext uri="{FF2B5EF4-FFF2-40B4-BE49-F238E27FC236}">
                  <a16:creationId xmlns:a16="http://schemas.microsoft.com/office/drawing/2014/main" id="{B04FAEED-0CA6-8EB6-7A0C-7A0620F87C20}"/>
                </a:ext>
              </a:extLst>
            </p:cNvPr>
            <p:cNvSpPr/>
            <p:nvPr/>
          </p:nvSpPr>
          <p:spPr>
            <a:xfrm>
              <a:off x="1600110" y="4242228"/>
              <a:ext cx="244154" cy="149638"/>
            </a:xfrm>
            <a:custGeom>
              <a:avLst/>
              <a:gdLst>
                <a:gd name="csX0" fmla="*/ 0 w 244154"/>
                <a:gd name="csY0" fmla="*/ 0 h 149638"/>
                <a:gd name="csX1" fmla="*/ 244155 w 244154"/>
                <a:gd name="csY1" fmla="*/ 0 h 149638"/>
                <a:gd name="csX2" fmla="*/ 244155 w 244154"/>
                <a:gd name="csY2" fmla="*/ 149639 h 149638"/>
                <a:gd name="csX3" fmla="*/ 0 w 244154"/>
                <a:gd name="csY3" fmla="*/ 149639 h 149638"/>
              </a:gdLst>
              <a:ahLst/>
              <a:cxnLst>
                <a:cxn ang="0">
                  <a:pos x="csX0" y="csY0"/>
                </a:cxn>
                <a:cxn ang="0">
                  <a:pos x="csX1" y="csY1"/>
                </a:cxn>
                <a:cxn ang="0">
                  <a:pos x="csX2" y="csY2"/>
                </a:cxn>
                <a:cxn ang="0">
                  <a:pos x="csX3" y="csY3"/>
                </a:cxn>
              </a:cxnLst>
              <a:rect l="l" t="t" r="r" b="b"/>
              <a:pathLst>
                <a:path w="244154" h="149638">
                  <a:moveTo>
                    <a:pt x="0" y="0"/>
                  </a:moveTo>
                  <a:lnTo>
                    <a:pt x="244155" y="0"/>
                  </a:lnTo>
                  <a:lnTo>
                    <a:pt x="244155" y="149639"/>
                  </a:lnTo>
                  <a:lnTo>
                    <a:pt x="0" y="149639"/>
                  </a:lnTo>
                  <a:close/>
                </a:path>
              </a:pathLst>
            </a:custGeom>
            <a:solidFill>
              <a:srgbClr val="000000">
                <a:alpha val="0"/>
              </a:srgbClr>
            </a:solidFill>
            <a:ln w="5278" cap="sq">
              <a:noFill/>
              <a:prstDash val="solid"/>
              <a:miter/>
            </a:ln>
          </p:spPr>
          <p:txBody>
            <a:bodyPr/>
            <a:lstStyle/>
            <a:p>
              <a:endParaRPr lang="en-US" noProof="0"/>
            </a:p>
          </p:txBody>
        </p:sp>
        <p:sp>
          <p:nvSpPr>
            <p:cNvPr id="28" name="Freeform: Shape 24">
              <a:extLst>
                <a:ext uri="{FF2B5EF4-FFF2-40B4-BE49-F238E27FC236}">
                  <a16:creationId xmlns:a16="http://schemas.microsoft.com/office/drawing/2014/main" id="{1408BDA3-BD4C-63C3-7BCC-D5345F748118}"/>
                </a:ext>
              </a:extLst>
            </p:cNvPr>
            <p:cNvSpPr/>
            <p:nvPr/>
          </p:nvSpPr>
          <p:spPr>
            <a:xfrm>
              <a:off x="1700448" y="4286626"/>
              <a:ext cx="45680" cy="61210"/>
            </a:xfrm>
            <a:custGeom>
              <a:avLst/>
              <a:gdLst>
                <a:gd name="csX0" fmla="*/ 0 w 45680"/>
                <a:gd name="csY0" fmla="*/ 61210 h 61210"/>
                <a:gd name="csX1" fmla="*/ 0 w 45680"/>
                <a:gd name="csY1" fmla="*/ 0 h 61210"/>
                <a:gd name="csX2" fmla="*/ 44276 w 45680"/>
                <a:gd name="csY2" fmla="*/ 0 h 61210"/>
                <a:gd name="csX3" fmla="*/ 44276 w 45680"/>
                <a:gd name="csY3" fmla="*/ 7269 h 61210"/>
                <a:gd name="csX4" fmla="*/ 8095 w 45680"/>
                <a:gd name="csY4" fmla="*/ 7269 h 61210"/>
                <a:gd name="csX5" fmla="*/ 8095 w 45680"/>
                <a:gd name="csY5" fmla="*/ 25938 h 61210"/>
                <a:gd name="csX6" fmla="*/ 41963 w 45680"/>
                <a:gd name="csY6" fmla="*/ 25938 h 61210"/>
                <a:gd name="csX7" fmla="*/ 41963 w 45680"/>
                <a:gd name="csY7" fmla="*/ 33125 h 61210"/>
                <a:gd name="csX8" fmla="*/ 8095 w 45680"/>
                <a:gd name="csY8" fmla="*/ 33125 h 61210"/>
                <a:gd name="csX9" fmla="*/ 8095 w 45680"/>
                <a:gd name="csY9" fmla="*/ 54024 h 61210"/>
                <a:gd name="csX10" fmla="*/ 45680 w 45680"/>
                <a:gd name="csY10" fmla="*/ 54024 h 61210"/>
                <a:gd name="csX11" fmla="*/ 45680 w 45680"/>
                <a:gd name="csY11" fmla="*/ 61210 h 61210"/>
                <a:gd name="csX12" fmla="*/ 0 w 45680"/>
                <a:gd name="csY12" fmla="*/ 61210 h 612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45680" h="61210">
                  <a:moveTo>
                    <a:pt x="0" y="61210"/>
                  </a:moveTo>
                  <a:lnTo>
                    <a:pt x="0" y="0"/>
                  </a:lnTo>
                  <a:lnTo>
                    <a:pt x="44276" y="0"/>
                  </a:lnTo>
                  <a:lnTo>
                    <a:pt x="44276" y="7269"/>
                  </a:lnTo>
                  <a:lnTo>
                    <a:pt x="8095" y="7269"/>
                  </a:lnTo>
                  <a:lnTo>
                    <a:pt x="8095" y="25938"/>
                  </a:lnTo>
                  <a:lnTo>
                    <a:pt x="41963" y="25938"/>
                  </a:lnTo>
                  <a:lnTo>
                    <a:pt x="41963" y="33125"/>
                  </a:lnTo>
                  <a:lnTo>
                    <a:pt x="8095" y="33125"/>
                  </a:lnTo>
                  <a:lnTo>
                    <a:pt x="8095" y="54024"/>
                  </a:lnTo>
                  <a:lnTo>
                    <a:pt x="45680" y="54024"/>
                  </a:lnTo>
                  <a:lnTo>
                    <a:pt x="45680" y="61210"/>
                  </a:lnTo>
                  <a:lnTo>
                    <a:pt x="0" y="61210"/>
                  </a:lnTo>
                  <a:close/>
                </a:path>
              </a:pathLst>
            </a:custGeom>
            <a:solidFill>
              <a:srgbClr val="000000"/>
            </a:solidFill>
            <a:ln w="5278" cap="sq">
              <a:noFill/>
              <a:prstDash val="solid"/>
              <a:miter/>
            </a:ln>
          </p:spPr>
          <p:txBody>
            <a:bodyPr/>
            <a:lstStyle/>
            <a:p>
              <a:endParaRPr lang="en-US" noProof="0"/>
            </a:p>
          </p:txBody>
        </p:sp>
        <p:sp>
          <p:nvSpPr>
            <p:cNvPr id="29" name="Freeform: Shape 27">
              <a:extLst>
                <a:ext uri="{FF2B5EF4-FFF2-40B4-BE49-F238E27FC236}">
                  <a16:creationId xmlns:a16="http://schemas.microsoft.com/office/drawing/2014/main" id="{733FDCD8-87E2-6371-65C7-60D470FD0FAC}"/>
                </a:ext>
              </a:extLst>
            </p:cNvPr>
            <p:cNvSpPr/>
            <p:nvPr/>
          </p:nvSpPr>
          <p:spPr>
            <a:xfrm>
              <a:off x="1024609" y="3760697"/>
              <a:ext cx="248916" cy="248916"/>
            </a:xfrm>
            <a:custGeom>
              <a:avLst/>
              <a:gdLst>
                <a:gd name="csX0" fmla="*/ 0 w 248916"/>
                <a:gd name="csY0" fmla="*/ 124458 h 248916"/>
                <a:gd name="csX1" fmla="*/ 124458 w 248916"/>
                <a:gd name="csY1" fmla="*/ 0 h 248916"/>
                <a:gd name="csX2" fmla="*/ 212464 w 248916"/>
                <a:gd name="csY2" fmla="*/ 36453 h 248916"/>
                <a:gd name="csX3" fmla="*/ 248917 w 248916"/>
                <a:gd name="csY3" fmla="*/ 124458 h 248916"/>
                <a:gd name="csX4" fmla="*/ 124458 w 248916"/>
                <a:gd name="csY4" fmla="*/ 248917 h 248916"/>
                <a:gd name="csX5" fmla="*/ 0 w 248916"/>
                <a:gd name="csY5" fmla="*/ 124458 h 248916"/>
              </a:gdLst>
              <a:ahLst/>
              <a:cxnLst>
                <a:cxn ang="0">
                  <a:pos x="csX0" y="csY0"/>
                </a:cxn>
                <a:cxn ang="0">
                  <a:pos x="csX1" y="csY1"/>
                </a:cxn>
                <a:cxn ang="0">
                  <a:pos x="csX2" y="csY2"/>
                </a:cxn>
                <a:cxn ang="0">
                  <a:pos x="csX3" y="csY3"/>
                </a:cxn>
                <a:cxn ang="0">
                  <a:pos x="csX4" y="csY4"/>
                </a:cxn>
                <a:cxn ang="0">
                  <a:pos x="csX5" y="csY5"/>
                </a:cxn>
              </a:cxnLst>
              <a:rect l="l" t="t" r="r" b="b"/>
              <a:pathLst>
                <a:path w="248916" h="248916">
                  <a:moveTo>
                    <a:pt x="0" y="124458"/>
                  </a:moveTo>
                  <a:cubicBezTo>
                    <a:pt x="0" y="55722"/>
                    <a:pt x="55722" y="0"/>
                    <a:pt x="124458" y="0"/>
                  </a:cubicBezTo>
                  <a:cubicBezTo>
                    <a:pt x="157467" y="0"/>
                    <a:pt x="189123" y="13113"/>
                    <a:pt x="212464" y="36453"/>
                  </a:cubicBezTo>
                  <a:cubicBezTo>
                    <a:pt x="235804" y="59793"/>
                    <a:pt x="248917" y="91450"/>
                    <a:pt x="248917" y="124458"/>
                  </a:cubicBezTo>
                  <a:cubicBezTo>
                    <a:pt x="248917" y="193195"/>
                    <a:pt x="193195" y="248917"/>
                    <a:pt x="124458" y="248917"/>
                  </a:cubicBezTo>
                  <a:cubicBezTo>
                    <a:pt x="55722" y="248917"/>
                    <a:pt x="0" y="193195"/>
                    <a:pt x="0" y="124458"/>
                  </a:cubicBezTo>
                  <a:close/>
                </a:path>
              </a:pathLst>
            </a:custGeom>
            <a:solidFill>
              <a:srgbClr val="CFE2F3"/>
            </a:solidFill>
            <a:ln w="5278" cap="sq">
              <a:noFill/>
              <a:prstDash val="solid"/>
              <a:miter/>
            </a:ln>
          </p:spPr>
          <p:txBody>
            <a:bodyPr/>
            <a:lstStyle/>
            <a:p>
              <a:endParaRPr lang="en-US" noProof="0"/>
            </a:p>
          </p:txBody>
        </p:sp>
        <p:sp>
          <p:nvSpPr>
            <p:cNvPr id="30" name="Freeform: Shape 28">
              <a:extLst>
                <a:ext uri="{FF2B5EF4-FFF2-40B4-BE49-F238E27FC236}">
                  <a16:creationId xmlns:a16="http://schemas.microsoft.com/office/drawing/2014/main" id="{35A05785-4A43-D73F-07C5-B31189CF368F}"/>
                </a:ext>
              </a:extLst>
            </p:cNvPr>
            <p:cNvSpPr/>
            <p:nvPr/>
          </p:nvSpPr>
          <p:spPr>
            <a:xfrm>
              <a:off x="1024609" y="3760697"/>
              <a:ext cx="248916" cy="248916"/>
            </a:xfrm>
            <a:custGeom>
              <a:avLst/>
              <a:gdLst>
                <a:gd name="csX0" fmla="*/ 0 w 248916"/>
                <a:gd name="csY0" fmla="*/ 124458 h 248916"/>
                <a:gd name="csX1" fmla="*/ 124458 w 248916"/>
                <a:gd name="csY1" fmla="*/ 0 h 248916"/>
                <a:gd name="csX2" fmla="*/ 212464 w 248916"/>
                <a:gd name="csY2" fmla="*/ 36453 h 248916"/>
                <a:gd name="csX3" fmla="*/ 248917 w 248916"/>
                <a:gd name="csY3" fmla="*/ 124458 h 248916"/>
                <a:gd name="csX4" fmla="*/ 124458 w 248916"/>
                <a:gd name="csY4" fmla="*/ 248917 h 248916"/>
                <a:gd name="csX5" fmla="*/ 0 w 248916"/>
                <a:gd name="csY5" fmla="*/ 124458 h 248916"/>
              </a:gdLst>
              <a:ahLst/>
              <a:cxnLst>
                <a:cxn ang="0">
                  <a:pos x="csX0" y="csY0"/>
                </a:cxn>
                <a:cxn ang="0">
                  <a:pos x="csX1" y="csY1"/>
                </a:cxn>
                <a:cxn ang="0">
                  <a:pos x="csX2" y="csY2"/>
                </a:cxn>
                <a:cxn ang="0">
                  <a:pos x="csX3" y="csY3"/>
                </a:cxn>
                <a:cxn ang="0">
                  <a:pos x="csX4" y="csY4"/>
                </a:cxn>
                <a:cxn ang="0">
                  <a:pos x="csX5" y="csY5"/>
                </a:cxn>
              </a:cxnLst>
              <a:rect l="l" t="t" r="r" b="b"/>
              <a:pathLst>
                <a:path w="248916" h="248916">
                  <a:moveTo>
                    <a:pt x="0" y="124458"/>
                  </a:moveTo>
                  <a:cubicBezTo>
                    <a:pt x="0" y="55722"/>
                    <a:pt x="55722" y="0"/>
                    <a:pt x="124458" y="0"/>
                  </a:cubicBezTo>
                  <a:cubicBezTo>
                    <a:pt x="157467" y="0"/>
                    <a:pt x="189123" y="13113"/>
                    <a:pt x="212464" y="36453"/>
                  </a:cubicBezTo>
                  <a:cubicBezTo>
                    <a:pt x="235804" y="59793"/>
                    <a:pt x="248917" y="91450"/>
                    <a:pt x="248917" y="124458"/>
                  </a:cubicBezTo>
                  <a:cubicBezTo>
                    <a:pt x="248917" y="193195"/>
                    <a:pt x="193195" y="248917"/>
                    <a:pt x="124458" y="248917"/>
                  </a:cubicBezTo>
                  <a:cubicBezTo>
                    <a:pt x="55722" y="248917"/>
                    <a:pt x="0" y="193195"/>
                    <a:pt x="0" y="124458"/>
                  </a:cubicBezTo>
                  <a:close/>
                </a:path>
              </a:pathLst>
            </a:custGeom>
            <a:noFill/>
            <a:ln w="4572" cap="flat">
              <a:solidFill>
                <a:srgbClr val="000000"/>
              </a:solidFill>
              <a:prstDash val="solid"/>
              <a:round/>
            </a:ln>
          </p:spPr>
          <p:txBody>
            <a:bodyPr/>
            <a:lstStyle/>
            <a:p>
              <a:endParaRPr lang="en-US" noProof="0"/>
            </a:p>
          </p:txBody>
        </p:sp>
        <p:sp>
          <p:nvSpPr>
            <p:cNvPr id="31" name="Freeform: Shape 29">
              <a:extLst>
                <a:ext uri="{FF2B5EF4-FFF2-40B4-BE49-F238E27FC236}">
                  <a16:creationId xmlns:a16="http://schemas.microsoft.com/office/drawing/2014/main" id="{F821F2A0-906E-B3AC-ABC5-3180140F546D}"/>
                </a:ext>
              </a:extLst>
            </p:cNvPr>
            <p:cNvSpPr/>
            <p:nvPr/>
          </p:nvSpPr>
          <p:spPr>
            <a:xfrm>
              <a:off x="2236527" y="3760697"/>
              <a:ext cx="248916" cy="248916"/>
            </a:xfrm>
            <a:custGeom>
              <a:avLst/>
              <a:gdLst>
                <a:gd name="csX0" fmla="*/ 0 w 248916"/>
                <a:gd name="csY0" fmla="*/ 124458 h 248916"/>
                <a:gd name="csX1" fmla="*/ 124458 w 248916"/>
                <a:gd name="csY1" fmla="*/ 0 h 248916"/>
                <a:gd name="csX2" fmla="*/ 212464 w 248916"/>
                <a:gd name="csY2" fmla="*/ 36453 h 248916"/>
                <a:gd name="csX3" fmla="*/ 248917 w 248916"/>
                <a:gd name="csY3" fmla="*/ 124458 h 248916"/>
                <a:gd name="csX4" fmla="*/ 124458 w 248916"/>
                <a:gd name="csY4" fmla="*/ 248917 h 248916"/>
                <a:gd name="csX5" fmla="*/ 0 w 248916"/>
                <a:gd name="csY5" fmla="*/ 124458 h 248916"/>
              </a:gdLst>
              <a:ahLst/>
              <a:cxnLst>
                <a:cxn ang="0">
                  <a:pos x="csX0" y="csY0"/>
                </a:cxn>
                <a:cxn ang="0">
                  <a:pos x="csX1" y="csY1"/>
                </a:cxn>
                <a:cxn ang="0">
                  <a:pos x="csX2" y="csY2"/>
                </a:cxn>
                <a:cxn ang="0">
                  <a:pos x="csX3" y="csY3"/>
                </a:cxn>
                <a:cxn ang="0">
                  <a:pos x="csX4" y="csY4"/>
                </a:cxn>
                <a:cxn ang="0">
                  <a:pos x="csX5" y="csY5"/>
                </a:cxn>
              </a:cxnLst>
              <a:rect l="l" t="t" r="r" b="b"/>
              <a:pathLst>
                <a:path w="248916" h="248916">
                  <a:moveTo>
                    <a:pt x="0" y="124458"/>
                  </a:moveTo>
                  <a:cubicBezTo>
                    <a:pt x="0" y="55722"/>
                    <a:pt x="55722" y="0"/>
                    <a:pt x="124458" y="0"/>
                  </a:cubicBezTo>
                  <a:cubicBezTo>
                    <a:pt x="157467" y="0"/>
                    <a:pt x="189123" y="13113"/>
                    <a:pt x="212464" y="36453"/>
                  </a:cubicBezTo>
                  <a:cubicBezTo>
                    <a:pt x="235804" y="59793"/>
                    <a:pt x="248917" y="91450"/>
                    <a:pt x="248917" y="124458"/>
                  </a:cubicBezTo>
                  <a:cubicBezTo>
                    <a:pt x="248917" y="193195"/>
                    <a:pt x="193195" y="248917"/>
                    <a:pt x="124458" y="248917"/>
                  </a:cubicBezTo>
                  <a:cubicBezTo>
                    <a:pt x="55722" y="248917"/>
                    <a:pt x="0" y="193195"/>
                    <a:pt x="0" y="124458"/>
                  </a:cubicBezTo>
                  <a:close/>
                </a:path>
              </a:pathLst>
            </a:custGeom>
            <a:solidFill>
              <a:srgbClr val="CFE2F3"/>
            </a:solidFill>
            <a:ln w="5278" cap="sq">
              <a:noFill/>
              <a:prstDash val="solid"/>
              <a:miter/>
            </a:ln>
          </p:spPr>
          <p:txBody>
            <a:bodyPr/>
            <a:lstStyle/>
            <a:p>
              <a:endParaRPr lang="en-US" noProof="0"/>
            </a:p>
          </p:txBody>
        </p:sp>
        <p:sp>
          <p:nvSpPr>
            <p:cNvPr id="32" name="Freeform: Shape 30">
              <a:extLst>
                <a:ext uri="{FF2B5EF4-FFF2-40B4-BE49-F238E27FC236}">
                  <a16:creationId xmlns:a16="http://schemas.microsoft.com/office/drawing/2014/main" id="{54BFEFC1-41AC-1157-C387-689C59F416C3}"/>
                </a:ext>
              </a:extLst>
            </p:cNvPr>
            <p:cNvSpPr/>
            <p:nvPr/>
          </p:nvSpPr>
          <p:spPr>
            <a:xfrm>
              <a:off x="2236527" y="3760697"/>
              <a:ext cx="248916" cy="248916"/>
            </a:xfrm>
            <a:custGeom>
              <a:avLst/>
              <a:gdLst>
                <a:gd name="csX0" fmla="*/ 0 w 248916"/>
                <a:gd name="csY0" fmla="*/ 124458 h 248916"/>
                <a:gd name="csX1" fmla="*/ 124458 w 248916"/>
                <a:gd name="csY1" fmla="*/ 0 h 248916"/>
                <a:gd name="csX2" fmla="*/ 212464 w 248916"/>
                <a:gd name="csY2" fmla="*/ 36453 h 248916"/>
                <a:gd name="csX3" fmla="*/ 248917 w 248916"/>
                <a:gd name="csY3" fmla="*/ 124458 h 248916"/>
                <a:gd name="csX4" fmla="*/ 124458 w 248916"/>
                <a:gd name="csY4" fmla="*/ 248917 h 248916"/>
                <a:gd name="csX5" fmla="*/ 0 w 248916"/>
                <a:gd name="csY5" fmla="*/ 124458 h 248916"/>
              </a:gdLst>
              <a:ahLst/>
              <a:cxnLst>
                <a:cxn ang="0">
                  <a:pos x="csX0" y="csY0"/>
                </a:cxn>
                <a:cxn ang="0">
                  <a:pos x="csX1" y="csY1"/>
                </a:cxn>
                <a:cxn ang="0">
                  <a:pos x="csX2" y="csY2"/>
                </a:cxn>
                <a:cxn ang="0">
                  <a:pos x="csX3" y="csY3"/>
                </a:cxn>
                <a:cxn ang="0">
                  <a:pos x="csX4" y="csY4"/>
                </a:cxn>
                <a:cxn ang="0">
                  <a:pos x="csX5" y="csY5"/>
                </a:cxn>
              </a:cxnLst>
              <a:rect l="l" t="t" r="r" b="b"/>
              <a:pathLst>
                <a:path w="248916" h="248916">
                  <a:moveTo>
                    <a:pt x="0" y="124458"/>
                  </a:moveTo>
                  <a:cubicBezTo>
                    <a:pt x="0" y="55722"/>
                    <a:pt x="55722" y="0"/>
                    <a:pt x="124458" y="0"/>
                  </a:cubicBezTo>
                  <a:cubicBezTo>
                    <a:pt x="157467" y="0"/>
                    <a:pt x="189123" y="13113"/>
                    <a:pt x="212464" y="36453"/>
                  </a:cubicBezTo>
                  <a:cubicBezTo>
                    <a:pt x="235804" y="59793"/>
                    <a:pt x="248917" y="91450"/>
                    <a:pt x="248917" y="124458"/>
                  </a:cubicBezTo>
                  <a:cubicBezTo>
                    <a:pt x="248917" y="193195"/>
                    <a:pt x="193195" y="248917"/>
                    <a:pt x="124458" y="248917"/>
                  </a:cubicBezTo>
                  <a:cubicBezTo>
                    <a:pt x="55722" y="248917"/>
                    <a:pt x="0" y="193195"/>
                    <a:pt x="0" y="124458"/>
                  </a:cubicBezTo>
                  <a:close/>
                </a:path>
              </a:pathLst>
            </a:custGeom>
            <a:noFill/>
            <a:ln w="4572" cap="flat">
              <a:solidFill>
                <a:srgbClr val="000000"/>
              </a:solidFill>
              <a:prstDash val="solid"/>
              <a:round/>
            </a:ln>
          </p:spPr>
          <p:txBody>
            <a:bodyPr/>
            <a:lstStyle/>
            <a:p>
              <a:endParaRPr lang="en-US" noProof="0"/>
            </a:p>
          </p:txBody>
        </p:sp>
        <p:sp>
          <p:nvSpPr>
            <p:cNvPr id="33" name="Freeform: Shape 31">
              <a:extLst>
                <a:ext uri="{FF2B5EF4-FFF2-40B4-BE49-F238E27FC236}">
                  <a16:creationId xmlns:a16="http://schemas.microsoft.com/office/drawing/2014/main" id="{8B8122F5-6943-229C-A69A-6C57DE12E1CF}"/>
                </a:ext>
              </a:extLst>
            </p:cNvPr>
            <p:cNvSpPr/>
            <p:nvPr/>
          </p:nvSpPr>
          <p:spPr>
            <a:xfrm>
              <a:off x="1631004" y="3760697"/>
              <a:ext cx="248916" cy="248916"/>
            </a:xfrm>
            <a:custGeom>
              <a:avLst/>
              <a:gdLst>
                <a:gd name="csX0" fmla="*/ 0 w 248916"/>
                <a:gd name="csY0" fmla="*/ 124458 h 248916"/>
                <a:gd name="csX1" fmla="*/ 124458 w 248916"/>
                <a:gd name="csY1" fmla="*/ 0 h 248916"/>
                <a:gd name="csX2" fmla="*/ 212464 w 248916"/>
                <a:gd name="csY2" fmla="*/ 36453 h 248916"/>
                <a:gd name="csX3" fmla="*/ 248917 w 248916"/>
                <a:gd name="csY3" fmla="*/ 124458 h 248916"/>
                <a:gd name="csX4" fmla="*/ 124458 w 248916"/>
                <a:gd name="csY4" fmla="*/ 248917 h 248916"/>
                <a:gd name="csX5" fmla="*/ 0 w 248916"/>
                <a:gd name="csY5" fmla="*/ 124458 h 248916"/>
              </a:gdLst>
              <a:ahLst/>
              <a:cxnLst>
                <a:cxn ang="0">
                  <a:pos x="csX0" y="csY0"/>
                </a:cxn>
                <a:cxn ang="0">
                  <a:pos x="csX1" y="csY1"/>
                </a:cxn>
                <a:cxn ang="0">
                  <a:pos x="csX2" y="csY2"/>
                </a:cxn>
                <a:cxn ang="0">
                  <a:pos x="csX3" y="csY3"/>
                </a:cxn>
                <a:cxn ang="0">
                  <a:pos x="csX4" y="csY4"/>
                </a:cxn>
                <a:cxn ang="0">
                  <a:pos x="csX5" y="csY5"/>
                </a:cxn>
              </a:cxnLst>
              <a:rect l="l" t="t" r="r" b="b"/>
              <a:pathLst>
                <a:path w="248916" h="248916">
                  <a:moveTo>
                    <a:pt x="0" y="124458"/>
                  </a:moveTo>
                  <a:cubicBezTo>
                    <a:pt x="0" y="55722"/>
                    <a:pt x="55722" y="0"/>
                    <a:pt x="124458" y="0"/>
                  </a:cubicBezTo>
                  <a:cubicBezTo>
                    <a:pt x="157467" y="0"/>
                    <a:pt x="189123" y="13113"/>
                    <a:pt x="212464" y="36453"/>
                  </a:cubicBezTo>
                  <a:cubicBezTo>
                    <a:pt x="235804" y="59793"/>
                    <a:pt x="248917" y="91450"/>
                    <a:pt x="248917" y="124458"/>
                  </a:cubicBezTo>
                  <a:cubicBezTo>
                    <a:pt x="248917" y="193195"/>
                    <a:pt x="193195" y="248917"/>
                    <a:pt x="124458" y="248917"/>
                  </a:cubicBezTo>
                  <a:cubicBezTo>
                    <a:pt x="55722" y="248917"/>
                    <a:pt x="0" y="193195"/>
                    <a:pt x="0" y="124458"/>
                  </a:cubicBezTo>
                  <a:close/>
                </a:path>
              </a:pathLst>
            </a:custGeom>
            <a:solidFill>
              <a:srgbClr val="CFE2F3"/>
            </a:solidFill>
            <a:ln w="5278" cap="sq">
              <a:noFill/>
              <a:prstDash val="solid"/>
              <a:miter/>
            </a:ln>
          </p:spPr>
          <p:txBody>
            <a:bodyPr/>
            <a:lstStyle/>
            <a:p>
              <a:endParaRPr lang="en-US" noProof="0"/>
            </a:p>
          </p:txBody>
        </p:sp>
        <p:sp>
          <p:nvSpPr>
            <p:cNvPr id="34" name="Freeform: Shape 32">
              <a:extLst>
                <a:ext uri="{FF2B5EF4-FFF2-40B4-BE49-F238E27FC236}">
                  <a16:creationId xmlns:a16="http://schemas.microsoft.com/office/drawing/2014/main" id="{F0AD900C-ADA3-5B86-5DD4-87BE7803455A}"/>
                </a:ext>
              </a:extLst>
            </p:cNvPr>
            <p:cNvSpPr/>
            <p:nvPr/>
          </p:nvSpPr>
          <p:spPr>
            <a:xfrm>
              <a:off x="1631004" y="3760697"/>
              <a:ext cx="248916" cy="248916"/>
            </a:xfrm>
            <a:custGeom>
              <a:avLst/>
              <a:gdLst>
                <a:gd name="csX0" fmla="*/ 0 w 248916"/>
                <a:gd name="csY0" fmla="*/ 124458 h 248916"/>
                <a:gd name="csX1" fmla="*/ 124458 w 248916"/>
                <a:gd name="csY1" fmla="*/ 0 h 248916"/>
                <a:gd name="csX2" fmla="*/ 212464 w 248916"/>
                <a:gd name="csY2" fmla="*/ 36453 h 248916"/>
                <a:gd name="csX3" fmla="*/ 248917 w 248916"/>
                <a:gd name="csY3" fmla="*/ 124458 h 248916"/>
                <a:gd name="csX4" fmla="*/ 124458 w 248916"/>
                <a:gd name="csY4" fmla="*/ 248917 h 248916"/>
                <a:gd name="csX5" fmla="*/ 0 w 248916"/>
                <a:gd name="csY5" fmla="*/ 124458 h 248916"/>
              </a:gdLst>
              <a:ahLst/>
              <a:cxnLst>
                <a:cxn ang="0">
                  <a:pos x="csX0" y="csY0"/>
                </a:cxn>
                <a:cxn ang="0">
                  <a:pos x="csX1" y="csY1"/>
                </a:cxn>
                <a:cxn ang="0">
                  <a:pos x="csX2" y="csY2"/>
                </a:cxn>
                <a:cxn ang="0">
                  <a:pos x="csX3" y="csY3"/>
                </a:cxn>
                <a:cxn ang="0">
                  <a:pos x="csX4" y="csY4"/>
                </a:cxn>
                <a:cxn ang="0">
                  <a:pos x="csX5" y="csY5"/>
                </a:cxn>
              </a:cxnLst>
              <a:rect l="l" t="t" r="r" b="b"/>
              <a:pathLst>
                <a:path w="248916" h="248916">
                  <a:moveTo>
                    <a:pt x="0" y="124458"/>
                  </a:moveTo>
                  <a:cubicBezTo>
                    <a:pt x="0" y="55722"/>
                    <a:pt x="55722" y="0"/>
                    <a:pt x="124458" y="0"/>
                  </a:cubicBezTo>
                  <a:cubicBezTo>
                    <a:pt x="157467" y="0"/>
                    <a:pt x="189123" y="13113"/>
                    <a:pt x="212464" y="36453"/>
                  </a:cubicBezTo>
                  <a:cubicBezTo>
                    <a:pt x="235804" y="59793"/>
                    <a:pt x="248917" y="91450"/>
                    <a:pt x="248917" y="124458"/>
                  </a:cubicBezTo>
                  <a:cubicBezTo>
                    <a:pt x="248917" y="193195"/>
                    <a:pt x="193195" y="248917"/>
                    <a:pt x="124458" y="248917"/>
                  </a:cubicBezTo>
                  <a:cubicBezTo>
                    <a:pt x="55722" y="248917"/>
                    <a:pt x="0" y="193195"/>
                    <a:pt x="0" y="124458"/>
                  </a:cubicBezTo>
                  <a:close/>
                </a:path>
              </a:pathLst>
            </a:custGeom>
            <a:noFill/>
            <a:ln w="4572" cap="flat">
              <a:solidFill>
                <a:srgbClr val="000000"/>
              </a:solidFill>
              <a:prstDash val="solid"/>
              <a:round/>
            </a:ln>
          </p:spPr>
          <p:txBody>
            <a:bodyPr/>
            <a:lstStyle/>
            <a:p>
              <a:endParaRPr lang="en-US" noProof="0"/>
            </a:p>
          </p:txBody>
        </p:sp>
        <p:grpSp>
          <p:nvGrpSpPr>
            <p:cNvPr id="35" name="Content Placeholder 9">
              <a:extLst>
                <a:ext uri="{FF2B5EF4-FFF2-40B4-BE49-F238E27FC236}">
                  <a16:creationId xmlns:a16="http://schemas.microsoft.com/office/drawing/2014/main" id="{AAA17529-F2BC-BA84-BD73-D1A9BE2A1A94}"/>
                </a:ext>
              </a:extLst>
            </p:cNvPr>
            <p:cNvGrpSpPr/>
            <p:nvPr/>
          </p:nvGrpSpPr>
          <p:grpSpPr>
            <a:xfrm>
              <a:off x="1116336" y="3861592"/>
              <a:ext cx="65452" cy="65452"/>
              <a:chOff x="1116336" y="3861592"/>
              <a:chExt cx="65452" cy="65452"/>
            </a:xfrm>
            <a:noFill/>
          </p:grpSpPr>
          <p:sp>
            <p:nvSpPr>
              <p:cNvPr id="245" name="Freeform: Shape 9204">
                <a:extLst>
                  <a:ext uri="{FF2B5EF4-FFF2-40B4-BE49-F238E27FC236}">
                    <a16:creationId xmlns:a16="http://schemas.microsoft.com/office/drawing/2014/main" id="{2DE09C51-3F70-BAD9-018E-D5026CB3603B}"/>
                  </a:ext>
                </a:extLst>
              </p:cNvPr>
              <p:cNvSpPr/>
              <p:nvPr/>
            </p:nvSpPr>
            <p:spPr>
              <a:xfrm>
                <a:off x="1116336" y="3861592"/>
                <a:ext cx="65452" cy="65452"/>
              </a:xfrm>
              <a:custGeom>
                <a:avLst/>
                <a:gdLst>
                  <a:gd name="csX0" fmla="*/ 0 w 65452"/>
                  <a:gd name="csY0" fmla="*/ 2 h 65452"/>
                  <a:gd name="csX1" fmla="*/ 65452 w 65452"/>
                  <a:gd name="csY1" fmla="*/ 2 h 65452"/>
                  <a:gd name="csX2" fmla="*/ 65452 w 65452"/>
                  <a:gd name="csY2" fmla="*/ 65454 h 65452"/>
                  <a:gd name="csX3" fmla="*/ 0 w 65452"/>
                  <a:gd name="csY3" fmla="*/ 65454 h 65452"/>
                </a:gdLst>
                <a:ahLst/>
                <a:cxnLst>
                  <a:cxn ang="0">
                    <a:pos x="csX0" y="csY0"/>
                  </a:cxn>
                  <a:cxn ang="0">
                    <a:pos x="csX1" y="csY1"/>
                  </a:cxn>
                  <a:cxn ang="0">
                    <a:pos x="csX2" y="csY2"/>
                  </a:cxn>
                  <a:cxn ang="0">
                    <a:pos x="csX3" y="csY3"/>
                  </a:cxn>
                </a:cxnLst>
                <a:rect l="l" t="t" r="r" b="b"/>
                <a:pathLst>
                  <a:path w="65452" h="65452">
                    <a:moveTo>
                      <a:pt x="0" y="2"/>
                    </a:moveTo>
                    <a:lnTo>
                      <a:pt x="65452" y="2"/>
                    </a:lnTo>
                    <a:lnTo>
                      <a:pt x="65452" y="65454"/>
                    </a:lnTo>
                    <a:lnTo>
                      <a:pt x="0" y="65454"/>
                    </a:lnTo>
                    <a:close/>
                  </a:path>
                </a:pathLst>
              </a:custGeom>
              <a:solidFill>
                <a:srgbClr val="000000">
                  <a:alpha val="0"/>
                </a:srgbClr>
              </a:solidFill>
              <a:ln w="5278" cap="sq">
                <a:noFill/>
                <a:prstDash val="solid"/>
                <a:miter/>
              </a:ln>
            </p:spPr>
            <p:txBody>
              <a:bodyPr/>
              <a:lstStyle/>
              <a:p>
                <a:endParaRPr lang="en-US" noProof="0"/>
              </a:p>
            </p:txBody>
          </p:sp>
          <p:pic>
            <p:nvPicPr>
              <p:cNvPr id="246" name="Picture 245">
                <a:extLst>
                  <a:ext uri="{FF2B5EF4-FFF2-40B4-BE49-F238E27FC236}">
                    <a16:creationId xmlns:a16="http://schemas.microsoft.com/office/drawing/2014/main" id="{92BD9736-C031-435B-CBD4-23FFB4818C62}"/>
                  </a:ext>
                </a:extLst>
              </p:cNvPr>
              <p:cNvPicPr>
                <a:picLocks noChangeAspect="1"/>
              </p:cNvPicPr>
              <p:nvPr/>
            </p:nvPicPr>
            <p:blipFill>
              <a:blip r:embed="rId5"/>
              <a:stretch>
                <a:fillRect/>
              </a:stretch>
            </p:blipFill>
            <p:spPr>
              <a:xfrm>
                <a:off x="1116336" y="3861592"/>
                <a:ext cx="65452" cy="65452"/>
              </a:xfrm>
              <a:custGeom>
                <a:avLst/>
                <a:gdLst>
                  <a:gd name="csX0" fmla="*/ -198 w 65452"/>
                  <a:gd name="csY0" fmla="*/ 161 h 65452"/>
                  <a:gd name="csX1" fmla="*/ 65254 w 65452"/>
                  <a:gd name="csY1" fmla="*/ 161 h 65452"/>
                  <a:gd name="csX2" fmla="*/ 65254 w 65452"/>
                  <a:gd name="csY2" fmla="*/ 65613 h 65452"/>
                  <a:gd name="csX3" fmla="*/ -198 w 65452"/>
                  <a:gd name="csY3" fmla="*/ 65613 h 65452"/>
                </a:gdLst>
                <a:ahLst/>
                <a:cxnLst>
                  <a:cxn ang="0">
                    <a:pos x="csX0" y="csY0"/>
                  </a:cxn>
                  <a:cxn ang="0">
                    <a:pos x="csX1" y="csY1"/>
                  </a:cxn>
                  <a:cxn ang="0">
                    <a:pos x="csX2" y="csY2"/>
                  </a:cxn>
                  <a:cxn ang="0">
                    <a:pos x="csX3" y="csY3"/>
                  </a:cxn>
                </a:cxnLst>
                <a:rect l="l" t="t" r="r" b="b"/>
                <a:pathLst>
                  <a:path w="65452" h="65452">
                    <a:moveTo>
                      <a:pt x="-198" y="161"/>
                    </a:moveTo>
                    <a:lnTo>
                      <a:pt x="65254" y="161"/>
                    </a:lnTo>
                    <a:lnTo>
                      <a:pt x="65254" y="65613"/>
                    </a:lnTo>
                    <a:lnTo>
                      <a:pt x="-198" y="65613"/>
                    </a:lnTo>
                    <a:close/>
                  </a:path>
                </a:pathLst>
              </a:custGeom>
            </p:spPr>
          </p:pic>
        </p:grpSp>
        <p:grpSp>
          <p:nvGrpSpPr>
            <p:cNvPr id="36" name="Content Placeholder 9">
              <a:extLst>
                <a:ext uri="{FF2B5EF4-FFF2-40B4-BE49-F238E27FC236}">
                  <a16:creationId xmlns:a16="http://schemas.microsoft.com/office/drawing/2014/main" id="{0F13E35E-7D89-2D37-84B6-3A40CB82DE31}"/>
                </a:ext>
              </a:extLst>
            </p:cNvPr>
            <p:cNvGrpSpPr/>
            <p:nvPr/>
          </p:nvGrpSpPr>
          <p:grpSpPr>
            <a:xfrm>
              <a:off x="1116336" y="3852429"/>
              <a:ext cx="65452" cy="65452"/>
              <a:chOff x="1116336" y="3852429"/>
              <a:chExt cx="65452" cy="65452"/>
            </a:xfrm>
            <a:solidFill>
              <a:srgbClr val="000000">
                <a:alpha val="0"/>
              </a:srgbClr>
            </a:solidFill>
          </p:grpSpPr>
          <p:sp>
            <p:nvSpPr>
              <p:cNvPr id="243" name="Freeform: Shape 9202">
                <a:extLst>
                  <a:ext uri="{FF2B5EF4-FFF2-40B4-BE49-F238E27FC236}">
                    <a16:creationId xmlns:a16="http://schemas.microsoft.com/office/drawing/2014/main" id="{0EB56816-18E7-8E5B-174B-05E96A0A38C0}"/>
                  </a:ext>
                </a:extLst>
              </p:cNvPr>
              <p:cNvSpPr/>
              <p:nvPr/>
            </p:nvSpPr>
            <p:spPr>
              <a:xfrm>
                <a:off x="1116336" y="3852429"/>
                <a:ext cx="65452" cy="65452"/>
              </a:xfrm>
              <a:custGeom>
                <a:avLst/>
                <a:gdLst>
                  <a:gd name="csX0" fmla="*/ 0 w 65452"/>
                  <a:gd name="csY0" fmla="*/ 0 h 65452"/>
                  <a:gd name="csX1" fmla="*/ 65452 w 65452"/>
                  <a:gd name="csY1" fmla="*/ 0 h 65452"/>
                  <a:gd name="csX2" fmla="*/ 65452 w 65452"/>
                  <a:gd name="csY2" fmla="*/ 65452 h 65452"/>
                  <a:gd name="csX3" fmla="*/ 0 w 65452"/>
                  <a:gd name="csY3" fmla="*/ 65452 h 65452"/>
                </a:gdLst>
                <a:ahLst/>
                <a:cxnLst>
                  <a:cxn ang="0">
                    <a:pos x="csX0" y="csY0"/>
                  </a:cxn>
                  <a:cxn ang="0">
                    <a:pos x="csX1" y="csY1"/>
                  </a:cxn>
                  <a:cxn ang="0">
                    <a:pos x="csX2" y="csY2"/>
                  </a:cxn>
                  <a:cxn ang="0">
                    <a:pos x="csX3" y="csY3"/>
                  </a:cxn>
                </a:cxnLst>
                <a:rect l="l" t="t" r="r" b="b"/>
                <a:pathLst>
                  <a:path w="65452" h="65452">
                    <a:moveTo>
                      <a:pt x="0" y="0"/>
                    </a:moveTo>
                    <a:lnTo>
                      <a:pt x="65452" y="0"/>
                    </a:lnTo>
                    <a:lnTo>
                      <a:pt x="65452" y="65452"/>
                    </a:lnTo>
                    <a:lnTo>
                      <a:pt x="0" y="65452"/>
                    </a:lnTo>
                    <a:close/>
                  </a:path>
                </a:pathLst>
              </a:custGeom>
              <a:solidFill>
                <a:srgbClr val="000000">
                  <a:alpha val="0"/>
                </a:srgbClr>
              </a:solidFill>
              <a:ln w="5278" cap="sq">
                <a:noFill/>
                <a:prstDash val="solid"/>
                <a:miter/>
              </a:ln>
            </p:spPr>
            <p:txBody>
              <a:bodyPr/>
              <a:lstStyle/>
              <a:p>
                <a:endParaRPr lang="en-US" noProof="0"/>
              </a:p>
            </p:txBody>
          </p:sp>
          <p:pic>
            <p:nvPicPr>
              <p:cNvPr id="244" name="Picture 243">
                <a:extLst>
                  <a:ext uri="{FF2B5EF4-FFF2-40B4-BE49-F238E27FC236}">
                    <a16:creationId xmlns:a16="http://schemas.microsoft.com/office/drawing/2014/main" id="{293FDE2B-85C0-1063-C4FF-7A67200458AA}"/>
                  </a:ext>
                </a:extLst>
              </p:cNvPr>
              <p:cNvPicPr>
                <a:picLocks noChangeAspect="1"/>
              </p:cNvPicPr>
              <p:nvPr/>
            </p:nvPicPr>
            <p:blipFill>
              <a:blip r:embed="rId5"/>
              <a:stretch>
                <a:fillRect/>
              </a:stretch>
            </p:blipFill>
            <p:spPr>
              <a:xfrm>
                <a:off x="1116336" y="3852429"/>
                <a:ext cx="65452" cy="65452"/>
              </a:xfrm>
              <a:custGeom>
                <a:avLst/>
                <a:gdLst>
                  <a:gd name="csX0" fmla="*/ -198 w 65452"/>
                  <a:gd name="csY0" fmla="*/ 159 h 65452"/>
                  <a:gd name="csX1" fmla="*/ 65254 w 65452"/>
                  <a:gd name="csY1" fmla="*/ 159 h 65452"/>
                  <a:gd name="csX2" fmla="*/ 65254 w 65452"/>
                  <a:gd name="csY2" fmla="*/ 65611 h 65452"/>
                  <a:gd name="csX3" fmla="*/ -198 w 65452"/>
                  <a:gd name="csY3" fmla="*/ 65611 h 65452"/>
                </a:gdLst>
                <a:ahLst/>
                <a:cxnLst>
                  <a:cxn ang="0">
                    <a:pos x="csX0" y="csY0"/>
                  </a:cxn>
                  <a:cxn ang="0">
                    <a:pos x="csX1" y="csY1"/>
                  </a:cxn>
                  <a:cxn ang="0">
                    <a:pos x="csX2" y="csY2"/>
                  </a:cxn>
                  <a:cxn ang="0">
                    <a:pos x="csX3" y="csY3"/>
                  </a:cxn>
                </a:cxnLst>
                <a:rect l="l" t="t" r="r" b="b"/>
                <a:pathLst>
                  <a:path w="65452" h="65452">
                    <a:moveTo>
                      <a:pt x="-198" y="159"/>
                    </a:moveTo>
                    <a:lnTo>
                      <a:pt x="65254" y="159"/>
                    </a:lnTo>
                    <a:lnTo>
                      <a:pt x="65254" y="65611"/>
                    </a:lnTo>
                    <a:lnTo>
                      <a:pt x="-198" y="65611"/>
                    </a:lnTo>
                    <a:close/>
                  </a:path>
                </a:pathLst>
              </a:custGeom>
            </p:spPr>
          </p:pic>
        </p:grpSp>
        <p:grpSp>
          <p:nvGrpSpPr>
            <p:cNvPr id="37" name="Content Placeholder 9">
              <a:extLst>
                <a:ext uri="{FF2B5EF4-FFF2-40B4-BE49-F238E27FC236}">
                  <a16:creationId xmlns:a16="http://schemas.microsoft.com/office/drawing/2014/main" id="{6B756C5C-06A3-C210-8B70-5CA253D3E90B}"/>
                </a:ext>
              </a:extLst>
            </p:cNvPr>
            <p:cNvGrpSpPr/>
            <p:nvPr/>
          </p:nvGrpSpPr>
          <p:grpSpPr>
            <a:xfrm>
              <a:off x="1321746" y="3861592"/>
              <a:ext cx="65452" cy="65452"/>
              <a:chOff x="1321746" y="3861592"/>
              <a:chExt cx="65452" cy="65452"/>
            </a:xfrm>
            <a:noFill/>
          </p:grpSpPr>
          <p:sp>
            <p:nvSpPr>
              <p:cNvPr id="241" name="Freeform: Shape 9200">
                <a:extLst>
                  <a:ext uri="{FF2B5EF4-FFF2-40B4-BE49-F238E27FC236}">
                    <a16:creationId xmlns:a16="http://schemas.microsoft.com/office/drawing/2014/main" id="{0F3BCDF2-F5A1-E6DB-619D-124EE6AD8B63}"/>
                  </a:ext>
                </a:extLst>
              </p:cNvPr>
              <p:cNvSpPr/>
              <p:nvPr/>
            </p:nvSpPr>
            <p:spPr>
              <a:xfrm>
                <a:off x="1321746" y="3861592"/>
                <a:ext cx="65452" cy="65452"/>
              </a:xfrm>
              <a:custGeom>
                <a:avLst/>
                <a:gdLst>
                  <a:gd name="csX0" fmla="*/ 0 w 65452"/>
                  <a:gd name="csY0" fmla="*/ 2 h 65452"/>
                  <a:gd name="csX1" fmla="*/ 65452 w 65452"/>
                  <a:gd name="csY1" fmla="*/ 2 h 65452"/>
                  <a:gd name="csX2" fmla="*/ 65452 w 65452"/>
                  <a:gd name="csY2" fmla="*/ 65454 h 65452"/>
                  <a:gd name="csX3" fmla="*/ 0 w 65452"/>
                  <a:gd name="csY3" fmla="*/ 65454 h 65452"/>
                </a:gdLst>
                <a:ahLst/>
                <a:cxnLst>
                  <a:cxn ang="0">
                    <a:pos x="csX0" y="csY0"/>
                  </a:cxn>
                  <a:cxn ang="0">
                    <a:pos x="csX1" y="csY1"/>
                  </a:cxn>
                  <a:cxn ang="0">
                    <a:pos x="csX2" y="csY2"/>
                  </a:cxn>
                  <a:cxn ang="0">
                    <a:pos x="csX3" y="csY3"/>
                  </a:cxn>
                </a:cxnLst>
                <a:rect l="l" t="t" r="r" b="b"/>
                <a:pathLst>
                  <a:path w="65452" h="65452">
                    <a:moveTo>
                      <a:pt x="0" y="2"/>
                    </a:moveTo>
                    <a:lnTo>
                      <a:pt x="65452" y="2"/>
                    </a:lnTo>
                    <a:lnTo>
                      <a:pt x="65452" y="65454"/>
                    </a:lnTo>
                    <a:lnTo>
                      <a:pt x="0" y="65454"/>
                    </a:lnTo>
                    <a:close/>
                  </a:path>
                </a:pathLst>
              </a:custGeom>
              <a:solidFill>
                <a:srgbClr val="000000">
                  <a:alpha val="0"/>
                </a:srgbClr>
              </a:solidFill>
              <a:ln w="5278" cap="sq">
                <a:noFill/>
                <a:prstDash val="solid"/>
                <a:miter/>
              </a:ln>
            </p:spPr>
            <p:txBody>
              <a:bodyPr/>
              <a:lstStyle/>
              <a:p>
                <a:endParaRPr lang="en-US" noProof="0"/>
              </a:p>
            </p:txBody>
          </p:sp>
          <p:pic>
            <p:nvPicPr>
              <p:cNvPr id="242" name="Picture 241">
                <a:extLst>
                  <a:ext uri="{FF2B5EF4-FFF2-40B4-BE49-F238E27FC236}">
                    <a16:creationId xmlns:a16="http://schemas.microsoft.com/office/drawing/2014/main" id="{A439A86B-255A-6144-7B66-C1A76B3DDD26}"/>
                  </a:ext>
                </a:extLst>
              </p:cNvPr>
              <p:cNvPicPr>
                <a:picLocks noChangeAspect="1"/>
              </p:cNvPicPr>
              <p:nvPr/>
            </p:nvPicPr>
            <p:blipFill>
              <a:blip r:embed="rId5"/>
              <a:stretch>
                <a:fillRect/>
              </a:stretch>
            </p:blipFill>
            <p:spPr>
              <a:xfrm>
                <a:off x="1321746" y="3861592"/>
                <a:ext cx="65452" cy="65452"/>
              </a:xfrm>
              <a:custGeom>
                <a:avLst/>
                <a:gdLst>
                  <a:gd name="csX0" fmla="*/ -159 w 65452"/>
                  <a:gd name="csY0" fmla="*/ 161 h 65452"/>
                  <a:gd name="csX1" fmla="*/ 65293 w 65452"/>
                  <a:gd name="csY1" fmla="*/ 161 h 65452"/>
                  <a:gd name="csX2" fmla="*/ 65293 w 65452"/>
                  <a:gd name="csY2" fmla="*/ 65613 h 65452"/>
                  <a:gd name="csX3" fmla="*/ -159 w 65452"/>
                  <a:gd name="csY3" fmla="*/ 65613 h 65452"/>
                </a:gdLst>
                <a:ahLst/>
                <a:cxnLst>
                  <a:cxn ang="0">
                    <a:pos x="csX0" y="csY0"/>
                  </a:cxn>
                  <a:cxn ang="0">
                    <a:pos x="csX1" y="csY1"/>
                  </a:cxn>
                  <a:cxn ang="0">
                    <a:pos x="csX2" y="csY2"/>
                  </a:cxn>
                  <a:cxn ang="0">
                    <a:pos x="csX3" y="csY3"/>
                  </a:cxn>
                </a:cxnLst>
                <a:rect l="l" t="t" r="r" b="b"/>
                <a:pathLst>
                  <a:path w="65452" h="65452">
                    <a:moveTo>
                      <a:pt x="-159" y="161"/>
                    </a:moveTo>
                    <a:lnTo>
                      <a:pt x="65293" y="161"/>
                    </a:lnTo>
                    <a:lnTo>
                      <a:pt x="65293" y="65613"/>
                    </a:lnTo>
                    <a:lnTo>
                      <a:pt x="-159" y="65613"/>
                    </a:lnTo>
                    <a:close/>
                  </a:path>
                </a:pathLst>
              </a:custGeom>
            </p:spPr>
          </p:pic>
        </p:grpSp>
        <p:grpSp>
          <p:nvGrpSpPr>
            <p:cNvPr id="38" name="Content Placeholder 9">
              <a:extLst>
                <a:ext uri="{FF2B5EF4-FFF2-40B4-BE49-F238E27FC236}">
                  <a16:creationId xmlns:a16="http://schemas.microsoft.com/office/drawing/2014/main" id="{1C8AE08D-1161-3667-4904-45259004CD9A}"/>
                </a:ext>
              </a:extLst>
            </p:cNvPr>
            <p:cNvGrpSpPr/>
            <p:nvPr/>
          </p:nvGrpSpPr>
          <p:grpSpPr>
            <a:xfrm>
              <a:off x="1321746" y="3852429"/>
              <a:ext cx="65452" cy="65452"/>
              <a:chOff x="1321746" y="3852429"/>
              <a:chExt cx="65452" cy="65452"/>
            </a:xfrm>
            <a:solidFill>
              <a:srgbClr val="000000">
                <a:alpha val="0"/>
              </a:srgbClr>
            </a:solidFill>
          </p:grpSpPr>
          <p:sp>
            <p:nvSpPr>
              <p:cNvPr id="239" name="Freeform: Shape 9198">
                <a:extLst>
                  <a:ext uri="{FF2B5EF4-FFF2-40B4-BE49-F238E27FC236}">
                    <a16:creationId xmlns:a16="http://schemas.microsoft.com/office/drawing/2014/main" id="{3ED42577-FA88-9118-1126-D0DF87DB69E7}"/>
                  </a:ext>
                </a:extLst>
              </p:cNvPr>
              <p:cNvSpPr/>
              <p:nvPr/>
            </p:nvSpPr>
            <p:spPr>
              <a:xfrm>
                <a:off x="1321746" y="3852429"/>
                <a:ext cx="65452" cy="65452"/>
              </a:xfrm>
              <a:custGeom>
                <a:avLst/>
                <a:gdLst>
                  <a:gd name="csX0" fmla="*/ 0 w 65452"/>
                  <a:gd name="csY0" fmla="*/ 0 h 65452"/>
                  <a:gd name="csX1" fmla="*/ 65452 w 65452"/>
                  <a:gd name="csY1" fmla="*/ 0 h 65452"/>
                  <a:gd name="csX2" fmla="*/ 65452 w 65452"/>
                  <a:gd name="csY2" fmla="*/ 65452 h 65452"/>
                  <a:gd name="csX3" fmla="*/ 0 w 65452"/>
                  <a:gd name="csY3" fmla="*/ 65452 h 65452"/>
                </a:gdLst>
                <a:ahLst/>
                <a:cxnLst>
                  <a:cxn ang="0">
                    <a:pos x="csX0" y="csY0"/>
                  </a:cxn>
                  <a:cxn ang="0">
                    <a:pos x="csX1" y="csY1"/>
                  </a:cxn>
                  <a:cxn ang="0">
                    <a:pos x="csX2" y="csY2"/>
                  </a:cxn>
                  <a:cxn ang="0">
                    <a:pos x="csX3" y="csY3"/>
                  </a:cxn>
                </a:cxnLst>
                <a:rect l="l" t="t" r="r" b="b"/>
                <a:pathLst>
                  <a:path w="65452" h="65452">
                    <a:moveTo>
                      <a:pt x="0" y="0"/>
                    </a:moveTo>
                    <a:lnTo>
                      <a:pt x="65452" y="0"/>
                    </a:lnTo>
                    <a:lnTo>
                      <a:pt x="65452" y="65452"/>
                    </a:lnTo>
                    <a:lnTo>
                      <a:pt x="0" y="65452"/>
                    </a:lnTo>
                    <a:close/>
                  </a:path>
                </a:pathLst>
              </a:custGeom>
              <a:solidFill>
                <a:srgbClr val="000000">
                  <a:alpha val="0"/>
                </a:srgbClr>
              </a:solidFill>
              <a:ln w="5278" cap="sq">
                <a:noFill/>
                <a:prstDash val="solid"/>
                <a:miter/>
              </a:ln>
            </p:spPr>
            <p:txBody>
              <a:bodyPr/>
              <a:lstStyle/>
              <a:p>
                <a:endParaRPr lang="en-US" noProof="0"/>
              </a:p>
            </p:txBody>
          </p:sp>
          <p:pic>
            <p:nvPicPr>
              <p:cNvPr id="240" name="Picture 239">
                <a:extLst>
                  <a:ext uri="{FF2B5EF4-FFF2-40B4-BE49-F238E27FC236}">
                    <a16:creationId xmlns:a16="http://schemas.microsoft.com/office/drawing/2014/main" id="{0FBCC174-CB73-D5B8-07A0-F10534D3D3E7}"/>
                  </a:ext>
                </a:extLst>
              </p:cNvPr>
              <p:cNvPicPr>
                <a:picLocks noChangeAspect="1"/>
              </p:cNvPicPr>
              <p:nvPr/>
            </p:nvPicPr>
            <p:blipFill>
              <a:blip r:embed="rId5"/>
              <a:stretch>
                <a:fillRect/>
              </a:stretch>
            </p:blipFill>
            <p:spPr>
              <a:xfrm>
                <a:off x="1321746" y="3852429"/>
                <a:ext cx="65452" cy="65452"/>
              </a:xfrm>
              <a:custGeom>
                <a:avLst/>
                <a:gdLst>
                  <a:gd name="csX0" fmla="*/ -159 w 65452"/>
                  <a:gd name="csY0" fmla="*/ 159 h 65452"/>
                  <a:gd name="csX1" fmla="*/ 65293 w 65452"/>
                  <a:gd name="csY1" fmla="*/ 159 h 65452"/>
                  <a:gd name="csX2" fmla="*/ 65293 w 65452"/>
                  <a:gd name="csY2" fmla="*/ 65611 h 65452"/>
                  <a:gd name="csX3" fmla="*/ -159 w 65452"/>
                  <a:gd name="csY3" fmla="*/ 65611 h 65452"/>
                </a:gdLst>
                <a:ahLst/>
                <a:cxnLst>
                  <a:cxn ang="0">
                    <a:pos x="csX0" y="csY0"/>
                  </a:cxn>
                  <a:cxn ang="0">
                    <a:pos x="csX1" y="csY1"/>
                  </a:cxn>
                  <a:cxn ang="0">
                    <a:pos x="csX2" y="csY2"/>
                  </a:cxn>
                  <a:cxn ang="0">
                    <a:pos x="csX3" y="csY3"/>
                  </a:cxn>
                </a:cxnLst>
                <a:rect l="l" t="t" r="r" b="b"/>
                <a:pathLst>
                  <a:path w="65452" h="65452">
                    <a:moveTo>
                      <a:pt x="-159" y="159"/>
                    </a:moveTo>
                    <a:lnTo>
                      <a:pt x="65293" y="159"/>
                    </a:lnTo>
                    <a:lnTo>
                      <a:pt x="65293" y="65611"/>
                    </a:lnTo>
                    <a:lnTo>
                      <a:pt x="-159" y="65611"/>
                    </a:lnTo>
                    <a:close/>
                  </a:path>
                </a:pathLst>
              </a:custGeom>
            </p:spPr>
          </p:pic>
        </p:grpSp>
        <p:sp>
          <p:nvSpPr>
            <p:cNvPr id="39" name="Freeform: Shape 37">
              <a:extLst>
                <a:ext uri="{FF2B5EF4-FFF2-40B4-BE49-F238E27FC236}">
                  <a16:creationId xmlns:a16="http://schemas.microsoft.com/office/drawing/2014/main" id="{022EB582-6590-1963-AE84-8E1EA7DC3FFB}"/>
                </a:ext>
              </a:extLst>
            </p:cNvPr>
            <p:cNvSpPr/>
            <p:nvPr/>
          </p:nvSpPr>
          <p:spPr>
            <a:xfrm>
              <a:off x="1181776" y="3885155"/>
              <a:ext cx="139970" cy="5286"/>
            </a:xfrm>
            <a:custGeom>
              <a:avLst/>
              <a:gdLst>
                <a:gd name="csX0" fmla="*/ 0 w 139970"/>
                <a:gd name="csY0" fmla="*/ 0 h 5286"/>
                <a:gd name="csX1" fmla="*/ 139971 w 139970"/>
                <a:gd name="csY1" fmla="*/ 0 h 5286"/>
              </a:gdLst>
              <a:ahLst/>
              <a:cxnLst>
                <a:cxn ang="0">
                  <a:pos x="csX0" y="csY0"/>
                </a:cxn>
                <a:cxn ang="0">
                  <a:pos x="csX1" y="csY1"/>
                </a:cxn>
              </a:cxnLst>
              <a:rect l="l" t="t" r="r" b="b"/>
              <a:pathLst>
                <a:path w="139970" h="5286">
                  <a:moveTo>
                    <a:pt x="0" y="0"/>
                  </a:moveTo>
                  <a:lnTo>
                    <a:pt x="139971" y="0"/>
                  </a:lnTo>
                </a:path>
              </a:pathLst>
            </a:custGeom>
            <a:solidFill>
              <a:srgbClr val="000000">
                <a:alpha val="0"/>
              </a:srgbClr>
            </a:solidFill>
            <a:ln w="5278" cap="sq">
              <a:noFill/>
              <a:prstDash val="solid"/>
              <a:miter/>
            </a:ln>
          </p:spPr>
          <p:txBody>
            <a:bodyPr/>
            <a:lstStyle/>
            <a:p>
              <a:endParaRPr lang="en-US" noProof="0"/>
            </a:p>
          </p:txBody>
        </p:sp>
        <p:sp>
          <p:nvSpPr>
            <p:cNvPr id="40" name="Freeform: Shape 38">
              <a:extLst>
                <a:ext uri="{FF2B5EF4-FFF2-40B4-BE49-F238E27FC236}">
                  <a16:creationId xmlns:a16="http://schemas.microsoft.com/office/drawing/2014/main" id="{7E7EF7DE-B308-4C0F-4562-5F7B9C96DD71}"/>
                </a:ext>
              </a:extLst>
            </p:cNvPr>
            <p:cNvSpPr/>
            <p:nvPr/>
          </p:nvSpPr>
          <p:spPr>
            <a:xfrm>
              <a:off x="1181776" y="3885155"/>
              <a:ext cx="139970" cy="5286"/>
            </a:xfrm>
            <a:custGeom>
              <a:avLst/>
              <a:gdLst>
                <a:gd name="csX0" fmla="*/ 0 w 139970"/>
                <a:gd name="csY0" fmla="*/ 0 h 5286"/>
                <a:gd name="csX1" fmla="*/ 139971 w 139970"/>
                <a:gd name="csY1" fmla="*/ 0 h 5286"/>
              </a:gdLst>
              <a:ahLst/>
              <a:cxnLst>
                <a:cxn ang="0">
                  <a:pos x="csX0" y="csY0"/>
                </a:cxn>
                <a:cxn ang="0">
                  <a:pos x="csX1" y="csY1"/>
                </a:cxn>
              </a:cxnLst>
              <a:rect l="l" t="t" r="r" b="b"/>
              <a:pathLst>
                <a:path w="139970" h="5286">
                  <a:moveTo>
                    <a:pt x="0" y="0"/>
                  </a:moveTo>
                  <a:lnTo>
                    <a:pt x="139971" y="0"/>
                  </a:lnTo>
                </a:path>
              </a:pathLst>
            </a:custGeom>
            <a:noFill/>
            <a:ln w="4572" cap="flat">
              <a:solidFill>
                <a:srgbClr val="980000"/>
              </a:solidFill>
              <a:prstDash val="solid"/>
              <a:round/>
            </a:ln>
          </p:spPr>
          <p:txBody>
            <a:bodyPr/>
            <a:lstStyle/>
            <a:p>
              <a:endParaRPr lang="en-US" noProof="0"/>
            </a:p>
          </p:txBody>
        </p:sp>
        <p:grpSp>
          <p:nvGrpSpPr>
            <p:cNvPr id="41" name="Content Placeholder 9">
              <a:extLst>
                <a:ext uri="{FF2B5EF4-FFF2-40B4-BE49-F238E27FC236}">
                  <a16:creationId xmlns:a16="http://schemas.microsoft.com/office/drawing/2014/main" id="{C4D5E0E3-28C4-3E8A-3CAF-35EEC3E96F47}"/>
                </a:ext>
              </a:extLst>
            </p:cNvPr>
            <p:cNvGrpSpPr/>
            <p:nvPr/>
          </p:nvGrpSpPr>
          <p:grpSpPr>
            <a:xfrm>
              <a:off x="2118100" y="3861592"/>
              <a:ext cx="65452" cy="65452"/>
              <a:chOff x="2118100" y="3861592"/>
              <a:chExt cx="65452" cy="65452"/>
            </a:xfrm>
            <a:noFill/>
          </p:grpSpPr>
          <p:sp>
            <p:nvSpPr>
              <p:cNvPr id="237" name="Freeform: Shape 9196">
                <a:extLst>
                  <a:ext uri="{FF2B5EF4-FFF2-40B4-BE49-F238E27FC236}">
                    <a16:creationId xmlns:a16="http://schemas.microsoft.com/office/drawing/2014/main" id="{867FEC78-02C9-2CE7-7FEE-3BDA926BBF44}"/>
                  </a:ext>
                </a:extLst>
              </p:cNvPr>
              <p:cNvSpPr/>
              <p:nvPr/>
            </p:nvSpPr>
            <p:spPr>
              <a:xfrm>
                <a:off x="2118100" y="3861592"/>
                <a:ext cx="65452" cy="65452"/>
              </a:xfrm>
              <a:custGeom>
                <a:avLst/>
                <a:gdLst>
                  <a:gd name="csX0" fmla="*/ 0 w 65452"/>
                  <a:gd name="csY0" fmla="*/ 2 h 65452"/>
                  <a:gd name="csX1" fmla="*/ 65452 w 65452"/>
                  <a:gd name="csY1" fmla="*/ 2 h 65452"/>
                  <a:gd name="csX2" fmla="*/ 65452 w 65452"/>
                  <a:gd name="csY2" fmla="*/ 65454 h 65452"/>
                  <a:gd name="csX3" fmla="*/ 0 w 65452"/>
                  <a:gd name="csY3" fmla="*/ 65454 h 65452"/>
                </a:gdLst>
                <a:ahLst/>
                <a:cxnLst>
                  <a:cxn ang="0">
                    <a:pos x="csX0" y="csY0"/>
                  </a:cxn>
                  <a:cxn ang="0">
                    <a:pos x="csX1" y="csY1"/>
                  </a:cxn>
                  <a:cxn ang="0">
                    <a:pos x="csX2" y="csY2"/>
                  </a:cxn>
                  <a:cxn ang="0">
                    <a:pos x="csX3" y="csY3"/>
                  </a:cxn>
                </a:cxnLst>
                <a:rect l="l" t="t" r="r" b="b"/>
                <a:pathLst>
                  <a:path w="65452" h="65452">
                    <a:moveTo>
                      <a:pt x="0" y="2"/>
                    </a:moveTo>
                    <a:lnTo>
                      <a:pt x="65452" y="2"/>
                    </a:lnTo>
                    <a:lnTo>
                      <a:pt x="65452" y="65454"/>
                    </a:lnTo>
                    <a:lnTo>
                      <a:pt x="0" y="65454"/>
                    </a:lnTo>
                    <a:close/>
                  </a:path>
                </a:pathLst>
              </a:custGeom>
              <a:solidFill>
                <a:srgbClr val="000000">
                  <a:alpha val="0"/>
                </a:srgbClr>
              </a:solidFill>
              <a:ln w="5278" cap="sq">
                <a:noFill/>
                <a:prstDash val="solid"/>
                <a:miter/>
              </a:ln>
            </p:spPr>
            <p:txBody>
              <a:bodyPr/>
              <a:lstStyle/>
              <a:p>
                <a:endParaRPr lang="en-US" noProof="0"/>
              </a:p>
            </p:txBody>
          </p:sp>
          <p:pic>
            <p:nvPicPr>
              <p:cNvPr id="238" name="Picture 237">
                <a:extLst>
                  <a:ext uri="{FF2B5EF4-FFF2-40B4-BE49-F238E27FC236}">
                    <a16:creationId xmlns:a16="http://schemas.microsoft.com/office/drawing/2014/main" id="{8E3CFB64-7B27-69F0-56FA-ED712586A1FC}"/>
                  </a:ext>
                </a:extLst>
              </p:cNvPr>
              <p:cNvPicPr>
                <a:picLocks noChangeAspect="1"/>
              </p:cNvPicPr>
              <p:nvPr/>
            </p:nvPicPr>
            <p:blipFill>
              <a:blip r:embed="rId5"/>
              <a:stretch>
                <a:fillRect/>
              </a:stretch>
            </p:blipFill>
            <p:spPr>
              <a:xfrm>
                <a:off x="2118100" y="3861592"/>
                <a:ext cx="65452" cy="65452"/>
              </a:xfrm>
              <a:custGeom>
                <a:avLst/>
                <a:gdLst>
                  <a:gd name="csX0" fmla="*/ -8 w 65452"/>
                  <a:gd name="csY0" fmla="*/ 161 h 65452"/>
                  <a:gd name="csX1" fmla="*/ 65444 w 65452"/>
                  <a:gd name="csY1" fmla="*/ 161 h 65452"/>
                  <a:gd name="csX2" fmla="*/ 65444 w 65452"/>
                  <a:gd name="csY2" fmla="*/ 65613 h 65452"/>
                  <a:gd name="csX3" fmla="*/ -8 w 65452"/>
                  <a:gd name="csY3" fmla="*/ 65613 h 65452"/>
                </a:gdLst>
                <a:ahLst/>
                <a:cxnLst>
                  <a:cxn ang="0">
                    <a:pos x="csX0" y="csY0"/>
                  </a:cxn>
                  <a:cxn ang="0">
                    <a:pos x="csX1" y="csY1"/>
                  </a:cxn>
                  <a:cxn ang="0">
                    <a:pos x="csX2" y="csY2"/>
                  </a:cxn>
                  <a:cxn ang="0">
                    <a:pos x="csX3" y="csY3"/>
                  </a:cxn>
                </a:cxnLst>
                <a:rect l="l" t="t" r="r" b="b"/>
                <a:pathLst>
                  <a:path w="65452" h="65452">
                    <a:moveTo>
                      <a:pt x="-8" y="161"/>
                    </a:moveTo>
                    <a:lnTo>
                      <a:pt x="65444" y="161"/>
                    </a:lnTo>
                    <a:lnTo>
                      <a:pt x="65444" y="65613"/>
                    </a:lnTo>
                    <a:lnTo>
                      <a:pt x="-8" y="65613"/>
                    </a:lnTo>
                    <a:close/>
                  </a:path>
                </a:pathLst>
              </a:custGeom>
            </p:spPr>
          </p:pic>
        </p:grpSp>
        <p:grpSp>
          <p:nvGrpSpPr>
            <p:cNvPr id="42" name="Content Placeholder 9">
              <a:extLst>
                <a:ext uri="{FF2B5EF4-FFF2-40B4-BE49-F238E27FC236}">
                  <a16:creationId xmlns:a16="http://schemas.microsoft.com/office/drawing/2014/main" id="{0F95973C-754C-89A6-D2B3-78AD7250E07F}"/>
                </a:ext>
              </a:extLst>
            </p:cNvPr>
            <p:cNvGrpSpPr/>
            <p:nvPr/>
          </p:nvGrpSpPr>
          <p:grpSpPr>
            <a:xfrm>
              <a:off x="2118100" y="3852429"/>
              <a:ext cx="65452" cy="65452"/>
              <a:chOff x="2118100" y="3852429"/>
              <a:chExt cx="65452" cy="65452"/>
            </a:xfrm>
            <a:solidFill>
              <a:srgbClr val="000000">
                <a:alpha val="0"/>
              </a:srgbClr>
            </a:solidFill>
          </p:grpSpPr>
          <p:sp>
            <p:nvSpPr>
              <p:cNvPr id="235" name="Freeform: Shape 9194">
                <a:extLst>
                  <a:ext uri="{FF2B5EF4-FFF2-40B4-BE49-F238E27FC236}">
                    <a16:creationId xmlns:a16="http://schemas.microsoft.com/office/drawing/2014/main" id="{D810FC15-0F8E-4EC2-22B1-9BB6B91C1208}"/>
                  </a:ext>
                </a:extLst>
              </p:cNvPr>
              <p:cNvSpPr/>
              <p:nvPr/>
            </p:nvSpPr>
            <p:spPr>
              <a:xfrm>
                <a:off x="2118100" y="3852429"/>
                <a:ext cx="65452" cy="65452"/>
              </a:xfrm>
              <a:custGeom>
                <a:avLst/>
                <a:gdLst>
                  <a:gd name="csX0" fmla="*/ 0 w 65452"/>
                  <a:gd name="csY0" fmla="*/ 0 h 65452"/>
                  <a:gd name="csX1" fmla="*/ 65452 w 65452"/>
                  <a:gd name="csY1" fmla="*/ 0 h 65452"/>
                  <a:gd name="csX2" fmla="*/ 65452 w 65452"/>
                  <a:gd name="csY2" fmla="*/ 65452 h 65452"/>
                  <a:gd name="csX3" fmla="*/ 0 w 65452"/>
                  <a:gd name="csY3" fmla="*/ 65452 h 65452"/>
                </a:gdLst>
                <a:ahLst/>
                <a:cxnLst>
                  <a:cxn ang="0">
                    <a:pos x="csX0" y="csY0"/>
                  </a:cxn>
                  <a:cxn ang="0">
                    <a:pos x="csX1" y="csY1"/>
                  </a:cxn>
                  <a:cxn ang="0">
                    <a:pos x="csX2" y="csY2"/>
                  </a:cxn>
                  <a:cxn ang="0">
                    <a:pos x="csX3" y="csY3"/>
                  </a:cxn>
                </a:cxnLst>
                <a:rect l="l" t="t" r="r" b="b"/>
                <a:pathLst>
                  <a:path w="65452" h="65452">
                    <a:moveTo>
                      <a:pt x="0" y="0"/>
                    </a:moveTo>
                    <a:lnTo>
                      <a:pt x="65452" y="0"/>
                    </a:lnTo>
                    <a:lnTo>
                      <a:pt x="65452" y="65452"/>
                    </a:lnTo>
                    <a:lnTo>
                      <a:pt x="0" y="65452"/>
                    </a:lnTo>
                    <a:close/>
                  </a:path>
                </a:pathLst>
              </a:custGeom>
              <a:solidFill>
                <a:srgbClr val="000000">
                  <a:alpha val="0"/>
                </a:srgbClr>
              </a:solidFill>
              <a:ln w="5278" cap="sq">
                <a:noFill/>
                <a:prstDash val="solid"/>
                <a:miter/>
              </a:ln>
            </p:spPr>
            <p:txBody>
              <a:bodyPr/>
              <a:lstStyle/>
              <a:p>
                <a:endParaRPr lang="en-US" noProof="0"/>
              </a:p>
            </p:txBody>
          </p:sp>
          <p:pic>
            <p:nvPicPr>
              <p:cNvPr id="236" name="Picture 235">
                <a:extLst>
                  <a:ext uri="{FF2B5EF4-FFF2-40B4-BE49-F238E27FC236}">
                    <a16:creationId xmlns:a16="http://schemas.microsoft.com/office/drawing/2014/main" id="{8B84D57A-A8A0-7928-A0A8-8C06021BCE23}"/>
                  </a:ext>
                </a:extLst>
              </p:cNvPr>
              <p:cNvPicPr>
                <a:picLocks noChangeAspect="1"/>
              </p:cNvPicPr>
              <p:nvPr/>
            </p:nvPicPr>
            <p:blipFill>
              <a:blip r:embed="rId5"/>
              <a:stretch>
                <a:fillRect/>
              </a:stretch>
            </p:blipFill>
            <p:spPr>
              <a:xfrm>
                <a:off x="2118100" y="3852429"/>
                <a:ext cx="65452" cy="65452"/>
              </a:xfrm>
              <a:custGeom>
                <a:avLst/>
                <a:gdLst>
                  <a:gd name="csX0" fmla="*/ -8 w 65452"/>
                  <a:gd name="csY0" fmla="*/ 159 h 65452"/>
                  <a:gd name="csX1" fmla="*/ 65444 w 65452"/>
                  <a:gd name="csY1" fmla="*/ 159 h 65452"/>
                  <a:gd name="csX2" fmla="*/ 65444 w 65452"/>
                  <a:gd name="csY2" fmla="*/ 65611 h 65452"/>
                  <a:gd name="csX3" fmla="*/ -8 w 65452"/>
                  <a:gd name="csY3" fmla="*/ 65611 h 65452"/>
                </a:gdLst>
                <a:ahLst/>
                <a:cxnLst>
                  <a:cxn ang="0">
                    <a:pos x="csX0" y="csY0"/>
                  </a:cxn>
                  <a:cxn ang="0">
                    <a:pos x="csX1" y="csY1"/>
                  </a:cxn>
                  <a:cxn ang="0">
                    <a:pos x="csX2" y="csY2"/>
                  </a:cxn>
                  <a:cxn ang="0">
                    <a:pos x="csX3" y="csY3"/>
                  </a:cxn>
                </a:cxnLst>
                <a:rect l="l" t="t" r="r" b="b"/>
                <a:pathLst>
                  <a:path w="65452" h="65452">
                    <a:moveTo>
                      <a:pt x="-8" y="159"/>
                    </a:moveTo>
                    <a:lnTo>
                      <a:pt x="65444" y="159"/>
                    </a:lnTo>
                    <a:lnTo>
                      <a:pt x="65444" y="65611"/>
                    </a:lnTo>
                    <a:lnTo>
                      <a:pt x="-8" y="65611"/>
                    </a:lnTo>
                    <a:close/>
                  </a:path>
                </a:pathLst>
              </a:custGeom>
            </p:spPr>
          </p:pic>
        </p:grpSp>
        <p:grpSp>
          <p:nvGrpSpPr>
            <p:cNvPr id="43" name="Content Placeholder 9">
              <a:extLst>
                <a:ext uri="{FF2B5EF4-FFF2-40B4-BE49-F238E27FC236}">
                  <a16:creationId xmlns:a16="http://schemas.microsoft.com/office/drawing/2014/main" id="{FD3BC450-9687-909E-6716-824830147FEA}"/>
                </a:ext>
              </a:extLst>
            </p:cNvPr>
            <p:cNvGrpSpPr/>
            <p:nvPr/>
          </p:nvGrpSpPr>
          <p:grpSpPr>
            <a:xfrm>
              <a:off x="2323511" y="3861592"/>
              <a:ext cx="65452" cy="65452"/>
              <a:chOff x="2323511" y="3861592"/>
              <a:chExt cx="65452" cy="65452"/>
            </a:xfrm>
            <a:noFill/>
          </p:grpSpPr>
          <p:sp>
            <p:nvSpPr>
              <p:cNvPr id="233" name="Freeform: Shape 9192">
                <a:extLst>
                  <a:ext uri="{FF2B5EF4-FFF2-40B4-BE49-F238E27FC236}">
                    <a16:creationId xmlns:a16="http://schemas.microsoft.com/office/drawing/2014/main" id="{902E8D23-8EC7-17E4-24A0-4EF66F838DF0}"/>
                  </a:ext>
                </a:extLst>
              </p:cNvPr>
              <p:cNvSpPr/>
              <p:nvPr/>
            </p:nvSpPr>
            <p:spPr>
              <a:xfrm>
                <a:off x="2323511" y="3861592"/>
                <a:ext cx="65452" cy="65452"/>
              </a:xfrm>
              <a:custGeom>
                <a:avLst/>
                <a:gdLst>
                  <a:gd name="csX0" fmla="*/ 0 w 65452"/>
                  <a:gd name="csY0" fmla="*/ 2 h 65452"/>
                  <a:gd name="csX1" fmla="*/ 65452 w 65452"/>
                  <a:gd name="csY1" fmla="*/ 2 h 65452"/>
                  <a:gd name="csX2" fmla="*/ 65452 w 65452"/>
                  <a:gd name="csY2" fmla="*/ 65454 h 65452"/>
                  <a:gd name="csX3" fmla="*/ 0 w 65452"/>
                  <a:gd name="csY3" fmla="*/ 65454 h 65452"/>
                </a:gdLst>
                <a:ahLst/>
                <a:cxnLst>
                  <a:cxn ang="0">
                    <a:pos x="csX0" y="csY0"/>
                  </a:cxn>
                  <a:cxn ang="0">
                    <a:pos x="csX1" y="csY1"/>
                  </a:cxn>
                  <a:cxn ang="0">
                    <a:pos x="csX2" y="csY2"/>
                  </a:cxn>
                  <a:cxn ang="0">
                    <a:pos x="csX3" y="csY3"/>
                  </a:cxn>
                </a:cxnLst>
                <a:rect l="l" t="t" r="r" b="b"/>
                <a:pathLst>
                  <a:path w="65452" h="65452">
                    <a:moveTo>
                      <a:pt x="0" y="2"/>
                    </a:moveTo>
                    <a:lnTo>
                      <a:pt x="65452" y="2"/>
                    </a:lnTo>
                    <a:lnTo>
                      <a:pt x="65452" y="65454"/>
                    </a:lnTo>
                    <a:lnTo>
                      <a:pt x="0" y="65454"/>
                    </a:lnTo>
                    <a:close/>
                  </a:path>
                </a:pathLst>
              </a:custGeom>
              <a:solidFill>
                <a:srgbClr val="000000">
                  <a:alpha val="0"/>
                </a:srgbClr>
              </a:solidFill>
              <a:ln w="5278" cap="sq">
                <a:noFill/>
                <a:prstDash val="solid"/>
                <a:miter/>
              </a:ln>
            </p:spPr>
            <p:txBody>
              <a:bodyPr/>
              <a:lstStyle/>
              <a:p>
                <a:endParaRPr lang="en-US" noProof="0"/>
              </a:p>
            </p:txBody>
          </p:sp>
          <p:pic>
            <p:nvPicPr>
              <p:cNvPr id="234" name="Picture 233">
                <a:extLst>
                  <a:ext uri="{FF2B5EF4-FFF2-40B4-BE49-F238E27FC236}">
                    <a16:creationId xmlns:a16="http://schemas.microsoft.com/office/drawing/2014/main" id="{9358BE1C-6189-93E5-52A8-474F3F30B85F}"/>
                  </a:ext>
                </a:extLst>
              </p:cNvPr>
              <p:cNvPicPr>
                <a:picLocks noChangeAspect="1"/>
              </p:cNvPicPr>
              <p:nvPr/>
            </p:nvPicPr>
            <p:blipFill>
              <a:blip r:embed="rId5"/>
              <a:stretch>
                <a:fillRect/>
              </a:stretch>
            </p:blipFill>
            <p:spPr>
              <a:xfrm>
                <a:off x="2323511" y="3861592"/>
                <a:ext cx="65452" cy="65452"/>
              </a:xfrm>
              <a:custGeom>
                <a:avLst/>
                <a:gdLst>
                  <a:gd name="csX0" fmla="*/ 31 w 65452"/>
                  <a:gd name="csY0" fmla="*/ 161 h 65452"/>
                  <a:gd name="csX1" fmla="*/ 65483 w 65452"/>
                  <a:gd name="csY1" fmla="*/ 161 h 65452"/>
                  <a:gd name="csX2" fmla="*/ 65483 w 65452"/>
                  <a:gd name="csY2" fmla="*/ 65613 h 65452"/>
                  <a:gd name="csX3" fmla="*/ 31 w 65452"/>
                  <a:gd name="csY3" fmla="*/ 65613 h 65452"/>
                </a:gdLst>
                <a:ahLst/>
                <a:cxnLst>
                  <a:cxn ang="0">
                    <a:pos x="csX0" y="csY0"/>
                  </a:cxn>
                  <a:cxn ang="0">
                    <a:pos x="csX1" y="csY1"/>
                  </a:cxn>
                  <a:cxn ang="0">
                    <a:pos x="csX2" y="csY2"/>
                  </a:cxn>
                  <a:cxn ang="0">
                    <a:pos x="csX3" y="csY3"/>
                  </a:cxn>
                </a:cxnLst>
                <a:rect l="l" t="t" r="r" b="b"/>
                <a:pathLst>
                  <a:path w="65452" h="65452">
                    <a:moveTo>
                      <a:pt x="31" y="161"/>
                    </a:moveTo>
                    <a:lnTo>
                      <a:pt x="65483" y="161"/>
                    </a:lnTo>
                    <a:lnTo>
                      <a:pt x="65483" y="65613"/>
                    </a:lnTo>
                    <a:lnTo>
                      <a:pt x="31" y="65613"/>
                    </a:lnTo>
                    <a:close/>
                  </a:path>
                </a:pathLst>
              </a:custGeom>
            </p:spPr>
          </p:pic>
        </p:grpSp>
        <p:grpSp>
          <p:nvGrpSpPr>
            <p:cNvPr id="44" name="Content Placeholder 9">
              <a:extLst>
                <a:ext uri="{FF2B5EF4-FFF2-40B4-BE49-F238E27FC236}">
                  <a16:creationId xmlns:a16="http://schemas.microsoft.com/office/drawing/2014/main" id="{097905BA-FA6C-6D5D-C6F5-06E29A369446}"/>
                </a:ext>
              </a:extLst>
            </p:cNvPr>
            <p:cNvGrpSpPr/>
            <p:nvPr/>
          </p:nvGrpSpPr>
          <p:grpSpPr>
            <a:xfrm>
              <a:off x="2323511" y="3852429"/>
              <a:ext cx="65452" cy="65452"/>
              <a:chOff x="2323511" y="3852429"/>
              <a:chExt cx="65452" cy="65452"/>
            </a:xfrm>
            <a:solidFill>
              <a:srgbClr val="000000">
                <a:alpha val="0"/>
              </a:srgbClr>
            </a:solidFill>
          </p:grpSpPr>
          <p:sp>
            <p:nvSpPr>
              <p:cNvPr id="231" name="Freeform: Shape 9190">
                <a:extLst>
                  <a:ext uri="{FF2B5EF4-FFF2-40B4-BE49-F238E27FC236}">
                    <a16:creationId xmlns:a16="http://schemas.microsoft.com/office/drawing/2014/main" id="{2E115ADC-36BD-F77B-D959-CCD49A5B5631}"/>
                  </a:ext>
                </a:extLst>
              </p:cNvPr>
              <p:cNvSpPr/>
              <p:nvPr/>
            </p:nvSpPr>
            <p:spPr>
              <a:xfrm>
                <a:off x="2323511" y="3852429"/>
                <a:ext cx="65452" cy="65452"/>
              </a:xfrm>
              <a:custGeom>
                <a:avLst/>
                <a:gdLst>
                  <a:gd name="csX0" fmla="*/ 0 w 65452"/>
                  <a:gd name="csY0" fmla="*/ 0 h 65452"/>
                  <a:gd name="csX1" fmla="*/ 65452 w 65452"/>
                  <a:gd name="csY1" fmla="*/ 0 h 65452"/>
                  <a:gd name="csX2" fmla="*/ 65452 w 65452"/>
                  <a:gd name="csY2" fmla="*/ 65452 h 65452"/>
                  <a:gd name="csX3" fmla="*/ 0 w 65452"/>
                  <a:gd name="csY3" fmla="*/ 65452 h 65452"/>
                </a:gdLst>
                <a:ahLst/>
                <a:cxnLst>
                  <a:cxn ang="0">
                    <a:pos x="csX0" y="csY0"/>
                  </a:cxn>
                  <a:cxn ang="0">
                    <a:pos x="csX1" y="csY1"/>
                  </a:cxn>
                  <a:cxn ang="0">
                    <a:pos x="csX2" y="csY2"/>
                  </a:cxn>
                  <a:cxn ang="0">
                    <a:pos x="csX3" y="csY3"/>
                  </a:cxn>
                </a:cxnLst>
                <a:rect l="l" t="t" r="r" b="b"/>
                <a:pathLst>
                  <a:path w="65452" h="65452">
                    <a:moveTo>
                      <a:pt x="0" y="0"/>
                    </a:moveTo>
                    <a:lnTo>
                      <a:pt x="65452" y="0"/>
                    </a:lnTo>
                    <a:lnTo>
                      <a:pt x="65452" y="65452"/>
                    </a:lnTo>
                    <a:lnTo>
                      <a:pt x="0" y="65452"/>
                    </a:lnTo>
                    <a:close/>
                  </a:path>
                </a:pathLst>
              </a:custGeom>
              <a:solidFill>
                <a:srgbClr val="000000">
                  <a:alpha val="0"/>
                </a:srgbClr>
              </a:solidFill>
              <a:ln w="5278" cap="sq">
                <a:noFill/>
                <a:prstDash val="solid"/>
                <a:miter/>
              </a:ln>
            </p:spPr>
            <p:txBody>
              <a:bodyPr/>
              <a:lstStyle/>
              <a:p>
                <a:endParaRPr lang="en-US" noProof="0"/>
              </a:p>
            </p:txBody>
          </p:sp>
          <p:pic>
            <p:nvPicPr>
              <p:cNvPr id="232" name="Picture 231">
                <a:extLst>
                  <a:ext uri="{FF2B5EF4-FFF2-40B4-BE49-F238E27FC236}">
                    <a16:creationId xmlns:a16="http://schemas.microsoft.com/office/drawing/2014/main" id="{F60BE2AF-055D-30CA-B56B-9BF1448B9727}"/>
                  </a:ext>
                </a:extLst>
              </p:cNvPr>
              <p:cNvPicPr>
                <a:picLocks noChangeAspect="1"/>
              </p:cNvPicPr>
              <p:nvPr/>
            </p:nvPicPr>
            <p:blipFill>
              <a:blip r:embed="rId5"/>
              <a:stretch>
                <a:fillRect/>
              </a:stretch>
            </p:blipFill>
            <p:spPr>
              <a:xfrm>
                <a:off x="2323511" y="3852429"/>
                <a:ext cx="65452" cy="65452"/>
              </a:xfrm>
              <a:custGeom>
                <a:avLst/>
                <a:gdLst>
                  <a:gd name="csX0" fmla="*/ 31 w 65452"/>
                  <a:gd name="csY0" fmla="*/ 159 h 65452"/>
                  <a:gd name="csX1" fmla="*/ 65483 w 65452"/>
                  <a:gd name="csY1" fmla="*/ 159 h 65452"/>
                  <a:gd name="csX2" fmla="*/ 65483 w 65452"/>
                  <a:gd name="csY2" fmla="*/ 65611 h 65452"/>
                  <a:gd name="csX3" fmla="*/ 31 w 65452"/>
                  <a:gd name="csY3" fmla="*/ 65611 h 65452"/>
                </a:gdLst>
                <a:ahLst/>
                <a:cxnLst>
                  <a:cxn ang="0">
                    <a:pos x="csX0" y="csY0"/>
                  </a:cxn>
                  <a:cxn ang="0">
                    <a:pos x="csX1" y="csY1"/>
                  </a:cxn>
                  <a:cxn ang="0">
                    <a:pos x="csX2" y="csY2"/>
                  </a:cxn>
                  <a:cxn ang="0">
                    <a:pos x="csX3" y="csY3"/>
                  </a:cxn>
                </a:cxnLst>
                <a:rect l="l" t="t" r="r" b="b"/>
                <a:pathLst>
                  <a:path w="65452" h="65452">
                    <a:moveTo>
                      <a:pt x="31" y="159"/>
                    </a:moveTo>
                    <a:lnTo>
                      <a:pt x="65483" y="159"/>
                    </a:lnTo>
                    <a:lnTo>
                      <a:pt x="65483" y="65611"/>
                    </a:lnTo>
                    <a:lnTo>
                      <a:pt x="31" y="65611"/>
                    </a:lnTo>
                    <a:close/>
                  </a:path>
                </a:pathLst>
              </a:custGeom>
            </p:spPr>
          </p:pic>
        </p:grpSp>
        <p:sp>
          <p:nvSpPr>
            <p:cNvPr id="45" name="Freeform: Shape 43">
              <a:extLst>
                <a:ext uri="{FF2B5EF4-FFF2-40B4-BE49-F238E27FC236}">
                  <a16:creationId xmlns:a16="http://schemas.microsoft.com/office/drawing/2014/main" id="{3513624A-C6D7-B99E-6480-886A09250CD2}"/>
                </a:ext>
              </a:extLst>
            </p:cNvPr>
            <p:cNvSpPr/>
            <p:nvPr/>
          </p:nvSpPr>
          <p:spPr>
            <a:xfrm>
              <a:off x="2183540" y="3885155"/>
              <a:ext cx="139970" cy="5286"/>
            </a:xfrm>
            <a:custGeom>
              <a:avLst/>
              <a:gdLst>
                <a:gd name="csX0" fmla="*/ 0 w 139970"/>
                <a:gd name="csY0" fmla="*/ 0 h 5286"/>
                <a:gd name="csX1" fmla="*/ 139971 w 139970"/>
                <a:gd name="csY1" fmla="*/ 0 h 5286"/>
              </a:gdLst>
              <a:ahLst/>
              <a:cxnLst>
                <a:cxn ang="0">
                  <a:pos x="csX0" y="csY0"/>
                </a:cxn>
                <a:cxn ang="0">
                  <a:pos x="csX1" y="csY1"/>
                </a:cxn>
              </a:cxnLst>
              <a:rect l="l" t="t" r="r" b="b"/>
              <a:pathLst>
                <a:path w="139970" h="5286">
                  <a:moveTo>
                    <a:pt x="0" y="0"/>
                  </a:moveTo>
                  <a:lnTo>
                    <a:pt x="139971" y="0"/>
                  </a:lnTo>
                </a:path>
              </a:pathLst>
            </a:custGeom>
            <a:solidFill>
              <a:srgbClr val="000000">
                <a:alpha val="0"/>
              </a:srgbClr>
            </a:solidFill>
            <a:ln w="5278" cap="sq">
              <a:noFill/>
              <a:prstDash val="solid"/>
              <a:miter/>
            </a:ln>
          </p:spPr>
          <p:txBody>
            <a:bodyPr/>
            <a:lstStyle/>
            <a:p>
              <a:endParaRPr lang="en-US" noProof="0"/>
            </a:p>
          </p:txBody>
        </p:sp>
        <p:sp>
          <p:nvSpPr>
            <p:cNvPr id="46" name="Freeform: Shape 44">
              <a:extLst>
                <a:ext uri="{FF2B5EF4-FFF2-40B4-BE49-F238E27FC236}">
                  <a16:creationId xmlns:a16="http://schemas.microsoft.com/office/drawing/2014/main" id="{62F5DA48-53A5-546E-1CCF-2F17ACE11FC1}"/>
                </a:ext>
              </a:extLst>
            </p:cNvPr>
            <p:cNvSpPr/>
            <p:nvPr/>
          </p:nvSpPr>
          <p:spPr>
            <a:xfrm>
              <a:off x="2183540" y="3885155"/>
              <a:ext cx="139970" cy="5286"/>
            </a:xfrm>
            <a:custGeom>
              <a:avLst/>
              <a:gdLst>
                <a:gd name="csX0" fmla="*/ 0 w 139970"/>
                <a:gd name="csY0" fmla="*/ 0 h 5286"/>
                <a:gd name="csX1" fmla="*/ 139971 w 139970"/>
                <a:gd name="csY1" fmla="*/ 0 h 5286"/>
              </a:gdLst>
              <a:ahLst/>
              <a:cxnLst>
                <a:cxn ang="0">
                  <a:pos x="csX0" y="csY0"/>
                </a:cxn>
                <a:cxn ang="0">
                  <a:pos x="csX1" y="csY1"/>
                </a:cxn>
              </a:cxnLst>
              <a:rect l="l" t="t" r="r" b="b"/>
              <a:pathLst>
                <a:path w="139970" h="5286">
                  <a:moveTo>
                    <a:pt x="0" y="0"/>
                  </a:moveTo>
                  <a:lnTo>
                    <a:pt x="139971" y="0"/>
                  </a:lnTo>
                </a:path>
              </a:pathLst>
            </a:custGeom>
            <a:noFill/>
            <a:ln w="4572" cap="flat">
              <a:solidFill>
                <a:srgbClr val="980000"/>
              </a:solidFill>
              <a:prstDash val="solid"/>
              <a:round/>
            </a:ln>
          </p:spPr>
          <p:txBody>
            <a:bodyPr/>
            <a:lstStyle/>
            <a:p>
              <a:endParaRPr lang="en-US" noProof="0"/>
            </a:p>
          </p:txBody>
        </p:sp>
        <p:sp>
          <p:nvSpPr>
            <p:cNvPr id="47" name="Freeform: Shape 45">
              <a:extLst>
                <a:ext uri="{FF2B5EF4-FFF2-40B4-BE49-F238E27FC236}">
                  <a16:creationId xmlns:a16="http://schemas.microsoft.com/office/drawing/2014/main" id="{1A024120-4337-4ADD-EFF4-1F429B282881}"/>
                </a:ext>
              </a:extLst>
            </p:cNvPr>
            <p:cNvSpPr/>
            <p:nvPr/>
          </p:nvSpPr>
          <p:spPr>
            <a:xfrm>
              <a:off x="1401959" y="3837392"/>
              <a:ext cx="216449" cy="95526"/>
            </a:xfrm>
            <a:custGeom>
              <a:avLst/>
              <a:gdLst>
                <a:gd name="csX0" fmla="*/ 0 w 216449"/>
                <a:gd name="csY0" fmla="*/ 23881 h 95526"/>
                <a:gd name="csX1" fmla="*/ 168686 w 216449"/>
                <a:gd name="csY1" fmla="*/ 23881 h 95526"/>
                <a:gd name="csX2" fmla="*/ 168686 w 216449"/>
                <a:gd name="csY2" fmla="*/ 0 h 95526"/>
                <a:gd name="csX3" fmla="*/ 216449 w 216449"/>
                <a:gd name="csY3" fmla="*/ 47763 h 95526"/>
                <a:gd name="csX4" fmla="*/ 168686 w 216449"/>
                <a:gd name="csY4" fmla="*/ 95526 h 95526"/>
                <a:gd name="csX5" fmla="*/ 168686 w 216449"/>
                <a:gd name="csY5" fmla="*/ 71645 h 95526"/>
                <a:gd name="csX6" fmla="*/ 0 w 216449"/>
                <a:gd name="csY6" fmla="*/ 71645 h 9552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16449" h="95526">
                  <a:moveTo>
                    <a:pt x="0" y="23881"/>
                  </a:moveTo>
                  <a:lnTo>
                    <a:pt x="168686" y="23881"/>
                  </a:lnTo>
                  <a:lnTo>
                    <a:pt x="168686" y="0"/>
                  </a:lnTo>
                  <a:lnTo>
                    <a:pt x="216449" y="47763"/>
                  </a:lnTo>
                  <a:lnTo>
                    <a:pt x="168686" y="95526"/>
                  </a:lnTo>
                  <a:lnTo>
                    <a:pt x="168686" y="71645"/>
                  </a:lnTo>
                  <a:lnTo>
                    <a:pt x="0" y="71645"/>
                  </a:lnTo>
                  <a:close/>
                </a:path>
              </a:pathLst>
            </a:custGeom>
            <a:solidFill>
              <a:srgbClr val="A64D79"/>
            </a:solidFill>
            <a:ln w="5278" cap="sq">
              <a:noFill/>
              <a:prstDash val="solid"/>
              <a:miter/>
            </a:ln>
          </p:spPr>
          <p:txBody>
            <a:bodyPr/>
            <a:lstStyle/>
            <a:p>
              <a:endParaRPr lang="en-US" noProof="0"/>
            </a:p>
          </p:txBody>
        </p:sp>
        <p:sp>
          <p:nvSpPr>
            <p:cNvPr id="48" name="Freeform: Shape 46">
              <a:extLst>
                <a:ext uri="{FF2B5EF4-FFF2-40B4-BE49-F238E27FC236}">
                  <a16:creationId xmlns:a16="http://schemas.microsoft.com/office/drawing/2014/main" id="{98A9DC6A-1F15-A4E6-7AF7-9B5A7A63A2A4}"/>
                </a:ext>
              </a:extLst>
            </p:cNvPr>
            <p:cNvSpPr/>
            <p:nvPr/>
          </p:nvSpPr>
          <p:spPr>
            <a:xfrm>
              <a:off x="1401959" y="3837392"/>
              <a:ext cx="216449" cy="95526"/>
            </a:xfrm>
            <a:custGeom>
              <a:avLst/>
              <a:gdLst>
                <a:gd name="csX0" fmla="*/ 0 w 216449"/>
                <a:gd name="csY0" fmla="*/ 23881 h 95526"/>
                <a:gd name="csX1" fmla="*/ 168686 w 216449"/>
                <a:gd name="csY1" fmla="*/ 23881 h 95526"/>
                <a:gd name="csX2" fmla="*/ 168686 w 216449"/>
                <a:gd name="csY2" fmla="*/ 0 h 95526"/>
                <a:gd name="csX3" fmla="*/ 216449 w 216449"/>
                <a:gd name="csY3" fmla="*/ 47763 h 95526"/>
                <a:gd name="csX4" fmla="*/ 168686 w 216449"/>
                <a:gd name="csY4" fmla="*/ 95526 h 95526"/>
                <a:gd name="csX5" fmla="*/ 168686 w 216449"/>
                <a:gd name="csY5" fmla="*/ 71645 h 95526"/>
                <a:gd name="csX6" fmla="*/ 0 w 216449"/>
                <a:gd name="csY6" fmla="*/ 71645 h 9552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16449" h="95526">
                  <a:moveTo>
                    <a:pt x="0" y="23881"/>
                  </a:moveTo>
                  <a:lnTo>
                    <a:pt x="168686" y="23881"/>
                  </a:lnTo>
                  <a:lnTo>
                    <a:pt x="168686" y="0"/>
                  </a:lnTo>
                  <a:lnTo>
                    <a:pt x="216449" y="47763"/>
                  </a:lnTo>
                  <a:lnTo>
                    <a:pt x="168686" y="95526"/>
                  </a:lnTo>
                  <a:lnTo>
                    <a:pt x="168686" y="71645"/>
                  </a:lnTo>
                  <a:lnTo>
                    <a:pt x="0" y="71645"/>
                  </a:lnTo>
                  <a:close/>
                </a:path>
              </a:pathLst>
            </a:custGeom>
            <a:noFill/>
            <a:ln w="4572" cap="flat">
              <a:solidFill>
                <a:srgbClr val="000000"/>
              </a:solidFill>
              <a:prstDash val="solid"/>
              <a:round/>
            </a:ln>
          </p:spPr>
          <p:txBody>
            <a:bodyPr/>
            <a:lstStyle/>
            <a:p>
              <a:endParaRPr lang="en-US" noProof="0"/>
            </a:p>
          </p:txBody>
        </p:sp>
        <p:sp>
          <p:nvSpPr>
            <p:cNvPr id="49" name="Freeform: Shape 47">
              <a:extLst>
                <a:ext uri="{FF2B5EF4-FFF2-40B4-BE49-F238E27FC236}">
                  <a16:creationId xmlns:a16="http://schemas.microsoft.com/office/drawing/2014/main" id="{E500C295-D844-3A18-4AF6-86A126573A20}"/>
                </a:ext>
              </a:extLst>
            </p:cNvPr>
            <p:cNvSpPr/>
            <p:nvPr/>
          </p:nvSpPr>
          <p:spPr>
            <a:xfrm>
              <a:off x="1892529" y="3837386"/>
              <a:ext cx="216449" cy="95526"/>
            </a:xfrm>
            <a:custGeom>
              <a:avLst/>
              <a:gdLst>
                <a:gd name="csX0" fmla="*/ 216449 w 216449"/>
                <a:gd name="csY0" fmla="*/ 23882 h 95526"/>
                <a:gd name="csX1" fmla="*/ 47763 w 216449"/>
                <a:gd name="csY1" fmla="*/ 23882 h 95526"/>
                <a:gd name="csX2" fmla="*/ 47763 w 216449"/>
                <a:gd name="csY2" fmla="*/ 0 h 95526"/>
                <a:gd name="csX3" fmla="*/ 0 w 216449"/>
                <a:gd name="csY3" fmla="*/ 47763 h 95526"/>
                <a:gd name="csX4" fmla="*/ 47763 w 216449"/>
                <a:gd name="csY4" fmla="*/ 95526 h 95526"/>
                <a:gd name="csX5" fmla="*/ 47763 w 216449"/>
                <a:gd name="csY5" fmla="*/ 71645 h 95526"/>
                <a:gd name="csX6" fmla="*/ 216449 w 216449"/>
                <a:gd name="csY6" fmla="*/ 71645 h 9552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16449" h="95526">
                  <a:moveTo>
                    <a:pt x="216449" y="23882"/>
                  </a:moveTo>
                  <a:lnTo>
                    <a:pt x="47763" y="23882"/>
                  </a:lnTo>
                  <a:lnTo>
                    <a:pt x="47763" y="0"/>
                  </a:lnTo>
                  <a:lnTo>
                    <a:pt x="0" y="47763"/>
                  </a:lnTo>
                  <a:lnTo>
                    <a:pt x="47763" y="95526"/>
                  </a:lnTo>
                  <a:lnTo>
                    <a:pt x="47763" y="71645"/>
                  </a:lnTo>
                  <a:lnTo>
                    <a:pt x="216449" y="71645"/>
                  </a:lnTo>
                  <a:close/>
                </a:path>
              </a:pathLst>
            </a:custGeom>
            <a:solidFill>
              <a:srgbClr val="A64D79"/>
            </a:solidFill>
            <a:ln w="5278" cap="sq">
              <a:noFill/>
              <a:prstDash val="solid"/>
              <a:miter/>
            </a:ln>
          </p:spPr>
          <p:txBody>
            <a:bodyPr/>
            <a:lstStyle/>
            <a:p>
              <a:endParaRPr lang="en-US" noProof="0"/>
            </a:p>
          </p:txBody>
        </p:sp>
        <p:sp>
          <p:nvSpPr>
            <p:cNvPr id="50" name="Freeform: Shape 48">
              <a:extLst>
                <a:ext uri="{FF2B5EF4-FFF2-40B4-BE49-F238E27FC236}">
                  <a16:creationId xmlns:a16="http://schemas.microsoft.com/office/drawing/2014/main" id="{3DCAD8A8-FAAC-B590-B720-B38AC793DBC1}"/>
                </a:ext>
              </a:extLst>
            </p:cNvPr>
            <p:cNvSpPr/>
            <p:nvPr/>
          </p:nvSpPr>
          <p:spPr>
            <a:xfrm>
              <a:off x="1892529" y="3837386"/>
              <a:ext cx="216449" cy="95526"/>
            </a:xfrm>
            <a:custGeom>
              <a:avLst/>
              <a:gdLst>
                <a:gd name="csX0" fmla="*/ 216449 w 216449"/>
                <a:gd name="csY0" fmla="*/ 23882 h 95526"/>
                <a:gd name="csX1" fmla="*/ 47763 w 216449"/>
                <a:gd name="csY1" fmla="*/ 23882 h 95526"/>
                <a:gd name="csX2" fmla="*/ 47763 w 216449"/>
                <a:gd name="csY2" fmla="*/ 0 h 95526"/>
                <a:gd name="csX3" fmla="*/ 0 w 216449"/>
                <a:gd name="csY3" fmla="*/ 47763 h 95526"/>
                <a:gd name="csX4" fmla="*/ 47763 w 216449"/>
                <a:gd name="csY4" fmla="*/ 95526 h 95526"/>
                <a:gd name="csX5" fmla="*/ 47763 w 216449"/>
                <a:gd name="csY5" fmla="*/ 71645 h 95526"/>
                <a:gd name="csX6" fmla="*/ 216449 w 216449"/>
                <a:gd name="csY6" fmla="*/ 71645 h 9552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16449" h="95526">
                  <a:moveTo>
                    <a:pt x="216449" y="23882"/>
                  </a:moveTo>
                  <a:lnTo>
                    <a:pt x="47763" y="23882"/>
                  </a:lnTo>
                  <a:lnTo>
                    <a:pt x="47763" y="0"/>
                  </a:lnTo>
                  <a:lnTo>
                    <a:pt x="0" y="47763"/>
                  </a:lnTo>
                  <a:lnTo>
                    <a:pt x="47763" y="95526"/>
                  </a:lnTo>
                  <a:lnTo>
                    <a:pt x="47763" y="71645"/>
                  </a:lnTo>
                  <a:lnTo>
                    <a:pt x="216449" y="71645"/>
                  </a:lnTo>
                  <a:close/>
                </a:path>
              </a:pathLst>
            </a:custGeom>
            <a:noFill/>
            <a:ln w="4572" cap="flat">
              <a:solidFill>
                <a:srgbClr val="000000"/>
              </a:solidFill>
              <a:prstDash val="solid"/>
              <a:round/>
            </a:ln>
          </p:spPr>
          <p:txBody>
            <a:bodyPr/>
            <a:lstStyle/>
            <a:p>
              <a:endParaRPr lang="en-US" noProof="0"/>
            </a:p>
          </p:txBody>
        </p:sp>
        <p:sp>
          <p:nvSpPr>
            <p:cNvPr id="51" name="Freeform: Shape 49">
              <a:extLst>
                <a:ext uri="{FF2B5EF4-FFF2-40B4-BE49-F238E27FC236}">
                  <a16:creationId xmlns:a16="http://schemas.microsoft.com/office/drawing/2014/main" id="{2EB424CC-719A-A812-ADAB-7F1771377C1C}"/>
                </a:ext>
              </a:extLst>
            </p:cNvPr>
            <p:cNvSpPr/>
            <p:nvPr/>
          </p:nvSpPr>
          <p:spPr>
            <a:xfrm>
              <a:off x="1680647" y="2794637"/>
              <a:ext cx="244142" cy="244142"/>
            </a:xfrm>
            <a:custGeom>
              <a:avLst/>
              <a:gdLst>
                <a:gd name="csX0" fmla="*/ 0 w 244142"/>
                <a:gd name="csY0" fmla="*/ 0 h 244142"/>
                <a:gd name="csX1" fmla="*/ 244142 w 244142"/>
                <a:gd name="csY1" fmla="*/ 0 h 244142"/>
                <a:gd name="csX2" fmla="*/ 244142 w 244142"/>
                <a:gd name="csY2" fmla="*/ 244142 h 244142"/>
                <a:gd name="csX3" fmla="*/ 0 w 244142"/>
                <a:gd name="csY3" fmla="*/ 244142 h 244142"/>
              </a:gdLst>
              <a:ahLst/>
              <a:cxnLst>
                <a:cxn ang="0">
                  <a:pos x="csX0" y="csY0"/>
                </a:cxn>
                <a:cxn ang="0">
                  <a:pos x="csX1" y="csY1"/>
                </a:cxn>
                <a:cxn ang="0">
                  <a:pos x="csX2" y="csY2"/>
                </a:cxn>
                <a:cxn ang="0">
                  <a:pos x="csX3" y="csY3"/>
                </a:cxn>
              </a:cxnLst>
              <a:rect l="l" t="t" r="r" b="b"/>
              <a:pathLst>
                <a:path w="244142" h="244142">
                  <a:moveTo>
                    <a:pt x="0" y="0"/>
                  </a:moveTo>
                  <a:lnTo>
                    <a:pt x="244142" y="0"/>
                  </a:lnTo>
                  <a:lnTo>
                    <a:pt x="244142" y="244142"/>
                  </a:lnTo>
                  <a:lnTo>
                    <a:pt x="0" y="244142"/>
                  </a:lnTo>
                  <a:close/>
                </a:path>
              </a:pathLst>
            </a:custGeom>
            <a:solidFill>
              <a:srgbClr val="000000">
                <a:alpha val="0"/>
              </a:srgbClr>
            </a:solidFill>
            <a:ln w="5278" cap="sq">
              <a:noFill/>
              <a:prstDash val="solid"/>
              <a:miter/>
            </a:ln>
          </p:spPr>
          <p:txBody>
            <a:bodyPr/>
            <a:lstStyle/>
            <a:p>
              <a:endParaRPr lang="en-US" noProof="0"/>
            </a:p>
          </p:txBody>
        </p:sp>
        <p:pic>
          <p:nvPicPr>
            <p:cNvPr id="52" name="Picture 51">
              <a:extLst>
                <a:ext uri="{FF2B5EF4-FFF2-40B4-BE49-F238E27FC236}">
                  <a16:creationId xmlns:a16="http://schemas.microsoft.com/office/drawing/2014/main" id="{6D94BD92-CE23-AE4E-D533-7CE02EED3781}"/>
                </a:ext>
              </a:extLst>
            </p:cNvPr>
            <p:cNvPicPr>
              <a:picLocks noChangeAspect="1"/>
            </p:cNvPicPr>
            <p:nvPr/>
          </p:nvPicPr>
          <p:blipFill>
            <a:blip r:embed="rId4"/>
            <a:stretch>
              <a:fillRect/>
            </a:stretch>
          </p:blipFill>
          <p:spPr>
            <a:xfrm>
              <a:off x="1680647" y="2794637"/>
              <a:ext cx="244142" cy="244142"/>
            </a:xfrm>
            <a:custGeom>
              <a:avLst/>
              <a:gdLst>
                <a:gd name="csX0" fmla="*/ -74 w 244142"/>
                <a:gd name="csY0" fmla="*/ -24 h 244142"/>
                <a:gd name="csX1" fmla="*/ 244068 w 244142"/>
                <a:gd name="csY1" fmla="*/ -24 h 244142"/>
                <a:gd name="csX2" fmla="*/ 244068 w 244142"/>
                <a:gd name="csY2" fmla="*/ 244118 h 244142"/>
                <a:gd name="csX3" fmla="*/ -74 w 244142"/>
                <a:gd name="csY3" fmla="*/ 244118 h 244142"/>
              </a:gdLst>
              <a:ahLst/>
              <a:cxnLst>
                <a:cxn ang="0">
                  <a:pos x="csX0" y="csY0"/>
                </a:cxn>
                <a:cxn ang="0">
                  <a:pos x="csX1" y="csY1"/>
                </a:cxn>
                <a:cxn ang="0">
                  <a:pos x="csX2" y="csY2"/>
                </a:cxn>
                <a:cxn ang="0">
                  <a:pos x="csX3" y="csY3"/>
                </a:cxn>
              </a:cxnLst>
              <a:rect l="l" t="t" r="r" b="b"/>
              <a:pathLst>
                <a:path w="244142" h="244142">
                  <a:moveTo>
                    <a:pt x="-74" y="-24"/>
                  </a:moveTo>
                  <a:lnTo>
                    <a:pt x="244068" y="-24"/>
                  </a:lnTo>
                  <a:lnTo>
                    <a:pt x="244068" y="244118"/>
                  </a:lnTo>
                  <a:lnTo>
                    <a:pt x="-74" y="244118"/>
                  </a:lnTo>
                  <a:close/>
                </a:path>
              </a:pathLst>
            </a:custGeom>
          </p:spPr>
        </p:pic>
        <p:sp>
          <p:nvSpPr>
            <p:cNvPr id="53" name="Freeform: Shape 51">
              <a:extLst>
                <a:ext uri="{FF2B5EF4-FFF2-40B4-BE49-F238E27FC236}">
                  <a16:creationId xmlns:a16="http://schemas.microsoft.com/office/drawing/2014/main" id="{29590F2F-2301-42B4-54F7-DF075D7C93D3}"/>
                </a:ext>
              </a:extLst>
            </p:cNvPr>
            <p:cNvSpPr/>
            <p:nvPr/>
          </p:nvSpPr>
          <p:spPr>
            <a:xfrm>
              <a:off x="1640938" y="3013883"/>
              <a:ext cx="253678" cy="149638"/>
            </a:xfrm>
            <a:custGeom>
              <a:avLst/>
              <a:gdLst>
                <a:gd name="csX0" fmla="*/ 0 w 253678"/>
                <a:gd name="csY0" fmla="*/ 0 h 149638"/>
                <a:gd name="csX1" fmla="*/ 253679 w 253678"/>
                <a:gd name="csY1" fmla="*/ 0 h 149638"/>
                <a:gd name="csX2" fmla="*/ 253679 w 253678"/>
                <a:gd name="csY2" fmla="*/ 149639 h 149638"/>
                <a:gd name="csX3" fmla="*/ 0 w 253678"/>
                <a:gd name="csY3" fmla="*/ 149639 h 149638"/>
              </a:gdLst>
              <a:ahLst/>
              <a:cxnLst>
                <a:cxn ang="0">
                  <a:pos x="csX0" y="csY0"/>
                </a:cxn>
                <a:cxn ang="0">
                  <a:pos x="csX1" y="csY1"/>
                </a:cxn>
                <a:cxn ang="0">
                  <a:pos x="csX2" y="csY2"/>
                </a:cxn>
                <a:cxn ang="0">
                  <a:pos x="csX3" y="csY3"/>
                </a:cxn>
              </a:cxnLst>
              <a:rect l="l" t="t" r="r" b="b"/>
              <a:pathLst>
                <a:path w="253678" h="149638">
                  <a:moveTo>
                    <a:pt x="0" y="0"/>
                  </a:moveTo>
                  <a:lnTo>
                    <a:pt x="253679" y="0"/>
                  </a:lnTo>
                  <a:lnTo>
                    <a:pt x="253679" y="149639"/>
                  </a:lnTo>
                  <a:lnTo>
                    <a:pt x="0" y="149639"/>
                  </a:lnTo>
                  <a:close/>
                </a:path>
              </a:pathLst>
            </a:custGeom>
            <a:solidFill>
              <a:srgbClr val="000000">
                <a:alpha val="0"/>
              </a:srgbClr>
            </a:solidFill>
            <a:ln w="5278" cap="sq">
              <a:noFill/>
              <a:prstDash val="solid"/>
              <a:miter/>
            </a:ln>
          </p:spPr>
          <p:txBody>
            <a:bodyPr/>
            <a:lstStyle/>
            <a:p>
              <a:endParaRPr lang="en-US" noProof="0"/>
            </a:p>
          </p:txBody>
        </p:sp>
        <p:sp>
          <p:nvSpPr>
            <p:cNvPr id="54" name="Freeform: Shape 52">
              <a:extLst>
                <a:ext uri="{FF2B5EF4-FFF2-40B4-BE49-F238E27FC236}">
                  <a16:creationId xmlns:a16="http://schemas.microsoft.com/office/drawing/2014/main" id="{69C2D90A-3400-BA52-2845-EC6112F6B809}"/>
                </a:ext>
              </a:extLst>
            </p:cNvPr>
            <p:cNvSpPr/>
            <p:nvPr/>
          </p:nvSpPr>
          <p:spPr>
            <a:xfrm>
              <a:off x="1741201" y="3057207"/>
              <a:ext cx="54106" cy="63357"/>
            </a:xfrm>
            <a:custGeom>
              <a:avLst/>
              <a:gdLst>
                <a:gd name="csX0" fmla="*/ 45928 w 54106"/>
                <a:gd name="csY0" fmla="*/ 40807 h 63357"/>
                <a:gd name="csX1" fmla="*/ 54106 w 54106"/>
                <a:gd name="csY1" fmla="*/ 42872 h 63357"/>
                <a:gd name="csX2" fmla="*/ 44854 w 54106"/>
                <a:gd name="csY2" fmla="*/ 58154 h 63357"/>
                <a:gd name="csX3" fmla="*/ 28746 w 54106"/>
                <a:gd name="csY3" fmla="*/ 63358 h 63357"/>
                <a:gd name="csX4" fmla="*/ 12639 w 54106"/>
                <a:gd name="csY4" fmla="*/ 59310 h 63357"/>
                <a:gd name="csX5" fmla="*/ 3222 w 54106"/>
                <a:gd name="csY5" fmla="*/ 47663 h 63357"/>
                <a:gd name="csX6" fmla="*/ 0 w 54106"/>
                <a:gd name="csY6" fmla="*/ 31225 h 63357"/>
                <a:gd name="csX7" fmla="*/ 3635 w 54106"/>
                <a:gd name="csY7" fmla="*/ 14538 h 63357"/>
                <a:gd name="csX8" fmla="*/ 13960 w 54106"/>
                <a:gd name="csY8" fmla="*/ 3717 h 63357"/>
                <a:gd name="csX9" fmla="*/ 28829 w 54106"/>
                <a:gd name="csY9" fmla="*/ 0 h 63357"/>
                <a:gd name="csX10" fmla="*/ 44276 w 54106"/>
                <a:gd name="csY10" fmla="*/ 4708 h 63357"/>
                <a:gd name="csX11" fmla="*/ 53032 w 54106"/>
                <a:gd name="csY11" fmla="*/ 17843 h 63357"/>
                <a:gd name="csX12" fmla="*/ 45020 w 54106"/>
                <a:gd name="csY12" fmla="*/ 19743 h 63357"/>
                <a:gd name="csX13" fmla="*/ 38907 w 54106"/>
                <a:gd name="csY13" fmla="*/ 9995 h 63357"/>
                <a:gd name="csX14" fmla="*/ 28664 w 54106"/>
                <a:gd name="csY14" fmla="*/ 6939 h 63357"/>
                <a:gd name="csX15" fmla="*/ 16851 w 54106"/>
                <a:gd name="csY15" fmla="*/ 10326 h 63357"/>
                <a:gd name="csX16" fmla="*/ 10243 w 54106"/>
                <a:gd name="csY16" fmla="*/ 19412 h 63357"/>
                <a:gd name="csX17" fmla="*/ 8343 w 54106"/>
                <a:gd name="csY17" fmla="*/ 31142 h 63357"/>
                <a:gd name="csX18" fmla="*/ 10573 w 54106"/>
                <a:gd name="csY18" fmla="*/ 44854 h 63357"/>
                <a:gd name="csX19" fmla="*/ 17677 w 54106"/>
                <a:gd name="csY19" fmla="*/ 53528 h 63357"/>
                <a:gd name="csX20" fmla="*/ 28086 w 54106"/>
                <a:gd name="csY20" fmla="*/ 56419 h 63357"/>
                <a:gd name="csX21" fmla="*/ 39568 w 54106"/>
                <a:gd name="csY21" fmla="*/ 52537 h 63357"/>
                <a:gd name="csX22" fmla="*/ 45928 w 54106"/>
                <a:gd name="csY22" fmla="*/ 40807 h 633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54106" h="63357">
                  <a:moveTo>
                    <a:pt x="45928" y="40807"/>
                  </a:moveTo>
                  <a:lnTo>
                    <a:pt x="54106" y="42872"/>
                  </a:lnTo>
                  <a:cubicBezTo>
                    <a:pt x="52399" y="49535"/>
                    <a:pt x="49315" y="54629"/>
                    <a:pt x="44854" y="58154"/>
                  </a:cubicBezTo>
                  <a:cubicBezTo>
                    <a:pt x="40449" y="61623"/>
                    <a:pt x="35080" y="63358"/>
                    <a:pt x="28746" y="63358"/>
                  </a:cubicBezTo>
                  <a:cubicBezTo>
                    <a:pt x="22138" y="63358"/>
                    <a:pt x="16769" y="62009"/>
                    <a:pt x="12639" y="59310"/>
                  </a:cubicBezTo>
                  <a:cubicBezTo>
                    <a:pt x="8508" y="56612"/>
                    <a:pt x="5369" y="52729"/>
                    <a:pt x="3222" y="47663"/>
                  </a:cubicBezTo>
                  <a:cubicBezTo>
                    <a:pt x="1074" y="42541"/>
                    <a:pt x="0" y="37062"/>
                    <a:pt x="0" y="31225"/>
                  </a:cubicBezTo>
                  <a:cubicBezTo>
                    <a:pt x="0" y="24837"/>
                    <a:pt x="1212" y="19275"/>
                    <a:pt x="3635" y="14538"/>
                  </a:cubicBezTo>
                  <a:cubicBezTo>
                    <a:pt x="6058" y="9803"/>
                    <a:pt x="9500" y="6195"/>
                    <a:pt x="13960" y="3717"/>
                  </a:cubicBezTo>
                  <a:cubicBezTo>
                    <a:pt x="18476" y="1239"/>
                    <a:pt x="23432" y="0"/>
                    <a:pt x="28829" y="0"/>
                  </a:cubicBezTo>
                  <a:cubicBezTo>
                    <a:pt x="34942" y="0"/>
                    <a:pt x="40091" y="1569"/>
                    <a:pt x="44276" y="4708"/>
                  </a:cubicBezTo>
                  <a:cubicBezTo>
                    <a:pt x="48462" y="7847"/>
                    <a:pt x="51380" y="12226"/>
                    <a:pt x="53032" y="17843"/>
                  </a:cubicBezTo>
                  <a:lnTo>
                    <a:pt x="45020" y="19743"/>
                  </a:lnTo>
                  <a:cubicBezTo>
                    <a:pt x="43643" y="15282"/>
                    <a:pt x="41605" y="12033"/>
                    <a:pt x="38907" y="9995"/>
                  </a:cubicBezTo>
                  <a:cubicBezTo>
                    <a:pt x="36208" y="7958"/>
                    <a:pt x="32794" y="6939"/>
                    <a:pt x="28664" y="6939"/>
                  </a:cubicBezTo>
                  <a:cubicBezTo>
                    <a:pt x="23983" y="6939"/>
                    <a:pt x="20045" y="8068"/>
                    <a:pt x="16851" y="10326"/>
                  </a:cubicBezTo>
                  <a:cubicBezTo>
                    <a:pt x="13712" y="12584"/>
                    <a:pt x="11510" y="15612"/>
                    <a:pt x="10243" y="19412"/>
                  </a:cubicBezTo>
                  <a:cubicBezTo>
                    <a:pt x="8976" y="23212"/>
                    <a:pt x="8343" y="27122"/>
                    <a:pt x="8343" y="31142"/>
                  </a:cubicBezTo>
                  <a:cubicBezTo>
                    <a:pt x="8343" y="36374"/>
                    <a:pt x="9087" y="40945"/>
                    <a:pt x="10573" y="44854"/>
                  </a:cubicBezTo>
                  <a:cubicBezTo>
                    <a:pt x="12115" y="48709"/>
                    <a:pt x="14483" y="51601"/>
                    <a:pt x="17677" y="53528"/>
                  </a:cubicBezTo>
                  <a:cubicBezTo>
                    <a:pt x="20872" y="55455"/>
                    <a:pt x="24341" y="56419"/>
                    <a:pt x="28086" y="56419"/>
                  </a:cubicBezTo>
                  <a:cubicBezTo>
                    <a:pt x="32601" y="56419"/>
                    <a:pt x="36429" y="55125"/>
                    <a:pt x="39568" y="52537"/>
                  </a:cubicBezTo>
                  <a:cubicBezTo>
                    <a:pt x="42707" y="49893"/>
                    <a:pt x="44827" y="45983"/>
                    <a:pt x="45928" y="40807"/>
                  </a:cubicBezTo>
                  <a:close/>
                </a:path>
              </a:pathLst>
            </a:custGeom>
            <a:solidFill>
              <a:srgbClr val="000000"/>
            </a:solidFill>
            <a:ln w="5278" cap="sq">
              <a:noFill/>
              <a:prstDash val="solid"/>
              <a:miter/>
            </a:ln>
          </p:spPr>
          <p:txBody>
            <a:bodyPr/>
            <a:lstStyle/>
            <a:p>
              <a:endParaRPr lang="en-US" noProof="0"/>
            </a:p>
          </p:txBody>
        </p:sp>
        <p:sp>
          <p:nvSpPr>
            <p:cNvPr id="55" name="Freeform: Shape 53">
              <a:extLst>
                <a:ext uri="{FF2B5EF4-FFF2-40B4-BE49-F238E27FC236}">
                  <a16:creationId xmlns:a16="http://schemas.microsoft.com/office/drawing/2014/main" id="{2634CAF2-B534-248A-8360-AB17319B5D5E}"/>
                </a:ext>
              </a:extLst>
            </p:cNvPr>
            <p:cNvSpPr/>
            <p:nvPr/>
          </p:nvSpPr>
          <p:spPr>
            <a:xfrm>
              <a:off x="1640939" y="3126909"/>
              <a:ext cx="248916" cy="248916"/>
            </a:xfrm>
            <a:custGeom>
              <a:avLst/>
              <a:gdLst>
                <a:gd name="csX0" fmla="*/ 124458 w 248916"/>
                <a:gd name="csY0" fmla="*/ 248917 h 248916"/>
                <a:gd name="csX1" fmla="*/ 0 w 248916"/>
                <a:gd name="csY1" fmla="*/ 124458 h 248916"/>
                <a:gd name="csX2" fmla="*/ 36453 w 248916"/>
                <a:gd name="csY2" fmla="*/ 36453 h 248916"/>
                <a:gd name="csX3" fmla="*/ 124458 w 248916"/>
                <a:gd name="csY3" fmla="*/ 0 h 248916"/>
                <a:gd name="csX4" fmla="*/ 248917 w 248916"/>
                <a:gd name="csY4" fmla="*/ 124458 h 248916"/>
                <a:gd name="csX5" fmla="*/ 124458 w 248916"/>
                <a:gd name="csY5" fmla="*/ 248917 h 248916"/>
              </a:gdLst>
              <a:ahLst/>
              <a:cxnLst>
                <a:cxn ang="0">
                  <a:pos x="csX0" y="csY0"/>
                </a:cxn>
                <a:cxn ang="0">
                  <a:pos x="csX1" y="csY1"/>
                </a:cxn>
                <a:cxn ang="0">
                  <a:pos x="csX2" y="csY2"/>
                </a:cxn>
                <a:cxn ang="0">
                  <a:pos x="csX3" y="csY3"/>
                </a:cxn>
                <a:cxn ang="0">
                  <a:pos x="csX4" y="csY4"/>
                </a:cxn>
                <a:cxn ang="0">
                  <a:pos x="csX5" y="csY5"/>
                </a:cxn>
              </a:cxnLst>
              <a:rect l="l" t="t" r="r" b="b"/>
              <a:pathLst>
                <a:path w="248916" h="248916">
                  <a:moveTo>
                    <a:pt x="124458" y="248917"/>
                  </a:moveTo>
                  <a:cubicBezTo>
                    <a:pt x="55722" y="248917"/>
                    <a:pt x="0" y="193195"/>
                    <a:pt x="0" y="124458"/>
                  </a:cubicBezTo>
                  <a:cubicBezTo>
                    <a:pt x="0" y="91450"/>
                    <a:pt x="13113" y="59793"/>
                    <a:pt x="36453" y="36453"/>
                  </a:cubicBezTo>
                  <a:cubicBezTo>
                    <a:pt x="59794" y="13113"/>
                    <a:pt x="91450" y="0"/>
                    <a:pt x="124458" y="0"/>
                  </a:cubicBezTo>
                  <a:cubicBezTo>
                    <a:pt x="193195" y="0"/>
                    <a:pt x="248917" y="55722"/>
                    <a:pt x="248917" y="124458"/>
                  </a:cubicBezTo>
                  <a:cubicBezTo>
                    <a:pt x="248917" y="193195"/>
                    <a:pt x="193195" y="248917"/>
                    <a:pt x="124458" y="248917"/>
                  </a:cubicBezTo>
                  <a:close/>
                </a:path>
              </a:pathLst>
            </a:custGeom>
            <a:solidFill>
              <a:srgbClr val="CFE2F3"/>
            </a:solidFill>
            <a:ln w="5278" cap="sq">
              <a:noFill/>
              <a:prstDash val="solid"/>
              <a:miter/>
            </a:ln>
          </p:spPr>
          <p:txBody>
            <a:bodyPr/>
            <a:lstStyle/>
            <a:p>
              <a:endParaRPr lang="en-US" noProof="0"/>
            </a:p>
          </p:txBody>
        </p:sp>
        <p:sp>
          <p:nvSpPr>
            <p:cNvPr id="56" name="Freeform: Shape 54">
              <a:extLst>
                <a:ext uri="{FF2B5EF4-FFF2-40B4-BE49-F238E27FC236}">
                  <a16:creationId xmlns:a16="http://schemas.microsoft.com/office/drawing/2014/main" id="{9AF463E0-84D2-83AE-DF5C-EC09DACC7EC4}"/>
                </a:ext>
              </a:extLst>
            </p:cNvPr>
            <p:cNvSpPr/>
            <p:nvPr/>
          </p:nvSpPr>
          <p:spPr>
            <a:xfrm>
              <a:off x="1640939" y="3126909"/>
              <a:ext cx="248916" cy="248916"/>
            </a:xfrm>
            <a:custGeom>
              <a:avLst/>
              <a:gdLst>
                <a:gd name="csX0" fmla="*/ 124458 w 248916"/>
                <a:gd name="csY0" fmla="*/ 248917 h 248916"/>
                <a:gd name="csX1" fmla="*/ 0 w 248916"/>
                <a:gd name="csY1" fmla="*/ 124458 h 248916"/>
                <a:gd name="csX2" fmla="*/ 36453 w 248916"/>
                <a:gd name="csY2" fmla="*/ 36453 h 248916"/>
                <a:gd name="csX3" fmla="*/ 124458 w 248916"/>
                <a:gd name="csY3" fmla="*/ 0 h 248916"/>
                <a:gd name="csX4" fmla="*/ 248917 w 248916"/>
                <a:gd name="csY4" fmla="*/ 124458 h 248916"/>
                <a:gd name="csX5" fmla="*/ 124458 w 248916"/>
                <a:gd name="csY5" fmla="*/ 248917 h 248916"/>
              </a:gdLst>
              <a:ahLst/>
              <a:cxnLst>
                <a:cxn ang="0">
                  <a:pos x="csX0" y="csY0"/>
                </a:cxn>
                <a:cxn ang="0">
                  <a:pos x="csX1" y="csY1"/>
                </a:cxn>
                <a:cxn ang="0">
                  <a:pos x="csX2" y="csY2"/>
                </a:cxn>
                <a:cxn ang="0">
                  <a:pos x="csX3" y="csY3"/>
                </a:cxn>
                <a:cxn ang="0">
                  <a:pos x="csX4" y="csY4"/>
                </a:cxn>
                <a:cxn ang="0">
                  <a:pos x="csX5" y="csY5"/>
                </a:cxn>
              </a:cxnLst>
              <a:rect l="l" t="t" r="r" b="b"/>
              <a:pathLst>
                <a:path w="248916" h="248916">
                  <a:moveTo>
                    <a:pt x="124458" y="248917"/>
                  </a:moveTo>
                  <a:cubicBezTo>
                    <a:pt x="55722" y="248917"/>
                    <a:pt x="0" y="193195"/>
                    <a:pt x="0" y="124458"/>
                  </a:cubicBezTo>
                  <a:cubicBezTo>
                    <a:pt x="0" y="91450"/>
                    <a:pt x="13113" y="59793"/>
                    <a:pt x="36453" y="36453"/>
                  </a:cubicBezTo>
                  <a:cubicBezTo>
                    <a:pt x="59794" y="13113"/>
                    <a:pt x="91450" y="0"/>
                    <a:pt x="124458" y="0"/>
                  </a:cubicBezTo>
                  <a:cubicBezTo>
                    <a:pt x="193195" y="0"/>
                    <a:pt x="248917" y="55722"/>
                    <a:pt x="248917" y="124458"/>
                  </a:cubicBezTo>
                  <a:cubicBezTo>
                    <a:pt x="248917" y="193195"/>
                    <a:pt x="193195" y="248917"/>
                    <a:pt x="124458" y="248917"/>
                  </a:cubicBezTo>
                  <a:close/>
                </a:path>
              </a:pathLst>
            </a:custGeom>
            <a:noFill/>
            <a:ln w="4572" cap="flat">
              <a:solidFill>
                <a:srgbClr val="000000"/>
              </a:solidFill>
              <a:prstDash val="solid"/>
              <a:round/>
            </a:ln>
          </p:spPr>
          <p:txBody>
            <a:bodyPr/>
            <a:lstStyle/>
            <a:p>
              <a:endParaRPr lang="en-US" noProof="0"/>
            </a:p>
          </p:txBody>
        </p:sp>
        <p:grpSp>
          <p:nvGrpSpPr>
            <p:cNvPr id="57" name="Content Placeholder 9">
              <a:extLst>
                <a:ext uri="{FF2B5EF4-FFF2-40B4-BE49-F238E27FC236}">
                  <a16:creationId xmlns:a16="http://schemas.microsoft.com/office/drawing/2014/main" id="{501B1D36-C2E2-A571-0E76-4D8A3010E38B}"/>
                </a:ext>
              </a:extLst>
            </p:cNvPr>
            <p:cNvGrpSpPr/>
            <p:nvPr/>
          </p:nvGrpSpPr>
          <p:grpSpPr>
            <a:xfrm>
              <a:off x="1732671" y="3437964"/>
              <a:ext cx="65452" cy="65452"/>
              <a:chOff x="1732671" y="3437964"/>
              <a:chExt cx="65452" cy="65452"/>
            </a:xfrm>
            <a:noFill/>
          </p:grpSpPr>
          <p:sp>
            <p:nvSpPr>
              <p:cNvPr id="229" name="Freeform: Shape 9188">
                <a:extLst>
                  <a:ext uri="{FF2B5EF4-FFF2-40B4-BE49-F238E27FC236}">
                    <a16:creationId xmlns:a16="http://schemas.microsoft.com/office/drawing/2014/main" id="{0D0B1770-2612-4CF0-1628-94943D5CE519}"/>
                  </a:ext>
                </a:extLst>
              </p:cNvPr>
              <p:cNvSpPr/>
              <p:nvPr/>
            </p:nvSpPr>
            <p:spPr>
              <a:xfrm>
                <a:off x="1732671" y="3437964"/>
                <a:ext cx="65452" cy="65452"/>
              </a:xfrm>
              <a:custGeom>
                <a:avLst/>
                <a:gdLst>
                  <a:gd name="csX0" fmla="*/ 0 w 65452"/>
                  <a:gd name="csY0" fmla="*/ 65454 h 65452"/>
                  <a:gd name="csX1" fmla="*/ 0 w 65452"/>
                  <a:gd name="csY1" fmla="*/ 2 h 65452"/>
                  <a:gd name="csX2" fmla="*/ 65452 w 65452"/>
                  <a:gd name="csY2" fmla="*/ 2 h 65452"/>
                  <a:gd name="csX3" fmla="*/ 65452 w 65452"/>
                  <a:gd name="csY3" fmla="*/ 65454 h 65452"/>
                </a:gdLst>
                <a:ahLst/>
                <a:cxnLst>
                  <a:cxn ang="0">
                    <a:pos x="csX0" y="csY0"/>
                  </a:cxn>
                  <a:cxn ang="0">
                    <a:pos x="csX1" y="csY1"/>
                  </a:cxn>
                  <a:cxn ang="0">
                    <a:pos x="csX2" y="csY2"/>
                  </a:cxn>
                  <a:cxn ang="0">
                    <a:pos x="csX3" y="csY3"/>
                  </a:cxn>
                </a:cxnLst>
                <a:rect l="l" t="t" r="r" b="b"/>
                <a:pathLst>
                  <a:path w="65452" h="65452">
                    <a:moveTo>
                      <a:pt x="0" y="65454"/>
                    </a:moveTo>
                    <a:lnTo>
                      <a:pt x="0" y="2"/>
                    </a:lnTo>
                    <a:lnTo>
                      <a:pt x="65452" y="2"/>
                    </a:lnTo>
                    <a:lnTo>
                      <a:pt x="65452" y="65454"/>
                    </a:lnTo>
                    <a:close/>
                  </a:path>
                </a:pathLst>
              </a:custGeom>
              <a:solidFill>
                <a:srgbClr val="000000">
                  <a:alpha val="0"/>
                </a:srgbClr>
              </a:solidFill>
              <a:ln w="5278" cap="sq">
                <a:noFill/>
                <a:prstDash val="solid"/>
                <a:miter/>
              </a:ln>
            </p:spPr>
            <p:txBody>
              <a:bodyPr/>
              <a:lstStyle/>
              <a:p>
                <a:endParaRPr lang="en-US" noProof="0"/>
              </a:p>
            </p:txBody>
          </p:sp>
          <p:pic>
            <p:nvPicPr>
              <p:cNvPr id="230" name="Picture 229">
                <a:extLst>
                  <a:ext uri="{FF2B5EF4-FFF2-40B4-BE49-F238E27FC236}">
                    <a16:creationId xmlns:a16="http://schemas.microsoft.com/office/drawing/2014/main" id="{B445853D-4C5D-C36B-C7E9-190321350AE4}"/>
                  </a:ext>
                </a:extLst>
              </p:cNvPr>
              <p:cNvPicPr>
                <a:picLocks noChangeAspect="1"/>
              </p:cNvPicPr>
              <p:nvPr/>
            </p:nvPicPr>
            <p:blipFill>
              <a:blip r:embed="rId5"/>
              <a:stretch>
                <a:fillRect/>
              </a:stretch>
            </p:blipFill>
            <p:spPr>
              <a:xfrm rot="-5400000">
                <a:off x="1732671" y="3437964"/>
                <a:ext cx="65452" cy="65452"/>
              </a:xfrm>
              <a:custGeom>
                <a:avLst/>
                <a:gdLst>
                  <a:gd name="csX0" fmla="*/ -81 w 65452"/>
                  <a:gd name="csY0" fmla="*/ 81 h 65452"/>
                  <a:gd name="csX1" fmla="*/ 65371 w 65452"/>
                  <a:gd name="csY1" fmla="*/ 81 h 65452"/>
                  <a:gd name="csX2" fmla="*/ 65371 w 65452"/>
                  <a:gd name="csY2" fmla="*/ 65533 h 65452"/>
                  <a:gd name="csX3" fmla="*/ -81 w 65452"/>
                  <a:gd name="csY3" fmla="*/ 65533 h 65452"/>
                </a:gdLst>
                <a:ahLst/>
                <a:cxnLst>
                  <a:cxn ang="0">
                    <a:pos x="csX0" y="csY0"/>
                  </a:cxn>
                  <a:cxn ang="0">
                    <a:pos x="csX1" y="csY1"/>
                  </a:cxn>
                  <a:cxn ang="0">
                    <a:pos x="csX2" y="csY2"/>
                  </a:cxn>
                  <a:cxn ang="0">
                    <a:pos x="csX3" y="csY3"/>
                  </a:cxn>
                </a:cxnLst>
                <a:rect l="l" t="t" r="r" b="b"/>
                <a:pathLst>
                  <a:path w="65452" h="65452">
                    <a:moveTo>
                      <a:pt x="-81" y="81"/>
                    </a:moveTo>
                    <a:lnTo>
                      <a:pt x="65371" y="81"/>
                    </a:lnTo>
                    <a:lnTo>
                      <a:pt x="65371" y="65533"/>
                    </a:lnTo>
                    <a:lnTo>
                      <a:pt x="-81" y="65533"/>
                    </a:lnTo>
                    <a:close/>
                  </a:path>
                </a:pathLst>
              </a:custGeom>
            </p:spPr>
          </p:pic>
        </p:grpSp>
        <p:grpSp>
          <p:nvGrpSpPr>
            <p:cNvPr id="58" name="Content Placeholder 9">
              <a:extLst>
                <a:ext uri="{FF2B5EF4-FFF2-40B4-BE49-F238E27FC236}">
                  <a16:creationId xmlns:a16="http://schemas.microsoft.com/office/drawing/2014/main" id="{50693ADA-041A-06AB-8E45-81B6F66BE42F}"/>
                </a:ext>
              </a:extLst>
            </p:cNvPr>
            <p:cNvGrpSpPr/>
            <p:nvPr/>
          </p:nvGrpSpPr>
          <p:grpSpPr>
            <a:xfrm>
              <a:off x="1732671" y="3428801"/>
              <a:ext cx="65452" cy="65452"/>
              <a:chOff x="1732671" y="3428801"/>
              <a:chExt cx="65452" cy="65452"/>
            </a:xfrm>
            <a:solidFill>
              <a:srgbClr val="000000">
                <a:alpha val="0"/>
              </a:srgbClr>
            </a:solidFill>
          </p:grpSpPr>
          <p:sp>
            <p:nvSpPr>
              <p:cNvPr id="227" name="Freeform: Shape 9186">
                <a:extLst>
                  <a:ext uri="{FF2B5EF4-FFF2-40B4-BE49-F238E27FC236}">
                    <a16:creationId xmlns:a16="http://schemas.microsoft.com/office/drawing/2014/main" id="{B5CB0EA3-D38B-D5B9-D3E8-6C723D812A7E}"/>
                  </a:ext>
                </a:extLst>
              </p:cNvPr>
              <p:cNvSpPr/>
              <p:nvPr/>
            </p:nvSpPr>
            <p:spPr>
              <a:xfrm>
                <a:off x="1732671" y="3428801"/>
                <a:ext cx="65452" cy="65452"/>
              </a:xfrm>
              <a:custGeom>
                <a:avLst/>
                <a:gdLst>
                  <a:gd name="csX0" fmla="*/ 0 w 65452"/>
                  <a:gd name="csY0" fmla="*/ 65452 h 65452"/>
                  <a:gd name="csX1" fmla="*/ 0 w 65452"/>
                  <a:gd name="csY1" fmla="*/ 0 h 65452"/>
                  <a:gd name="csX2" fmla="*/ 65452 w 65452"/>
                  <a:gd name="csY2" fmla="*/ 0 h 65452"/>
                  <a:gd name="csX3" fmla="*/ 65452 w 65452"/>
                  <a:gd name="csY3" fmla="*/ 65452 h 65452"/>
                </a:gdLst>
                <a:ahLst/>
                <a:cxnLst>
                  <a:cxn ang="0">
                    <a:pos x="csX0" y="csY0"/>
                  </a:cxn>
                  <a:cxn ang="0">
                    <a:pos x="csX1" y="csY1"/>
                  </a:cxn>
                  <a:cxn ang="0">
                    <a:pos x="csX2" y="csY2"/>
                  </a:cxn>
                  <a:cxn ang="0">
                    <a:pos x="csX3" y="csY3"/>
                  </a:cxn>
                </a:cxnLst>
                <a:rect l="l" t="t" r="r" b="b"/>
                <a:pathLst>
                  <a:path w="65452" h="65452">
                    <a:moveTo>
                      <a:pt x="0" y="65452"/>
                    </a:moveTo>
                    <a:lnTo>
                      <a:pt x="0" y="0"/>
                    </a:lnTo>
                    <a:lnTo>
                      <a:pt x="65452" y="0"/>
                    </a:lnTo>
                    <a:lnTo>
                      <a:pt x="65452" y="65452"/>
                    </a:lnTo>
                    <a:close/>
                  </a:path>
                </a:pathLst>
              </a:custGeom>
              <a:solidFill>
                <a:srgbClr val="000000">
                  <a:alpha val="0"/>
                </a:srgbClr>
              </a:solidFill>
              <a:ln w="5278" cap="sq">
                <a:noFill/>
                <a:prstDash val="solid"/>
                <a:miter/>
              </a:ln>
            </p:spPr>
            <p:txBody>
              <a:bodyPr/>
              <a:lstStyle/>
              <a:p>
                <a:endParaRPr lang="en-US" noProof="0"/>
              </a:p>
            </p:txBody>
          </p:sp>
          <p:pic>
            <p:nvPicPr>
              <p:cNvPr id="228" name="Picture 227">
                <a:extLst>
                  <a:ext uri="{FF2B5EF4-FFF2-40B4-BE49-F238E27FC236}">
                    <a16:creationId xmlns:a16="http://schemas.microsoft.com/office/drawing/2014/main" id="{04D1EA9F-936F-BCD3-8DBE-A03BB50808F0}"/>
                  </a:ext>
                </a:extLst>
              </p:cNvPr>
              <p:cNvPicPr>
                <a:picLocks noChangeAspect="1"/>
              </p:cNvPicPr>
              <p:nvPr/>
            </p:nvPicPr>
            <p:blipFill>
              <a:blip r:embed="rId5"/>
              <a:stretch>
                <a:fillRect/>
              </a:stretch>
            </p:blipFill>
            <p:spPr>
              <a:xfrm rot="-5400000">
                <a:off x="1732671" y="3428801"/>
                <a:ext cx="65452" cy="65452"/>
              </a:xfrm>
              <a:custGeom>
                <a:avLst/>
                <a:gdLst>
                  <a:gd name="csX0" fmla="*/ -81 w 65452"/>
                  <a:gd name="csY0" fmla="*/ 79 h 65452"/>
                  <a:gd name="csX1" fmla="*/ 65371 w 65452"/>
                  <a:gd name="csY1" fmla="*/ 79 h 65452"/>
                  <a:gd name="csX2" fmla="*/ 65371 w 65452"/>
                  <a:gd name="csY2" fmla="*/ 65531 h 65452"/>
                  <a:gd name="csX3" fmla="*/ -81 w 65452"/>
                  <a:gd name="csY3" fmla="*/ 65531 h 65452"/>
                </a:gdLst>
                <a:ahLst/>
                <a:cxnLst>
                  <a:cxn ang="0">
                    <a:pos x="csX0" y="csY0"/>
                  </a:cxn>
                  <a:cxn ang="0">
                    <a:pos x="csX1" y="csY1"/>
                  </a:cxn>
                  <a:cxn ang="0">
                    <a:pos x="csX2" y="csY2"/>
                  </a:cxn>
                  <a:cxn ang="0">
                    <a:pos x="csX3" y="csY3"/>
                  </a:cxn>
                </a:cxnLst>
                <a:rect l="l" t="t" r="r" b="b"/>
                <a:pathLst>
                  <a:path w="65452" h="65452">
                    <a:moveTo>
                      <a:pt x="-81" y="79"/>
                    </a:moveTo>
                    <a:lnTo>
                      <a:pt x="65371" y="79"/>
                    </a:lnTo>
                    <a:lnTo>
                      <a:pt x="65371" y="65531"/>
                    </a:lnTo>
                    <a:lnTo>
                      <a:pt x="-81" y="65531"/>
                    </a:lnTo>
                    <a:close/>
                  </a:path>
                </a:pathLst>
              </a:custGeom>
            </p:spPr>
          </p:pic>
        </p:grpSp>
        <p:grpSp>
          <p:nvGrpSpPr>
            <p:cNvPr id="59" name="Content Placeholder 9">
              <a:extLst>
                <a:ext uri="{FF2B5EF4-FFF2-40B4-BE49-F238E27FC236}">
                  <a16:creationId xmlns:a16="http://schemas.microsoft.com/office/drawing/2014/main" id="{AF730322-2F4D-5678-4A49-5B455E98854B}"/>
                </a:ext>
              </a:extLst>
            </p:cNvPr>
            <p:cNvGrpSpPr/>
            <p:nvPr/>
          </p:nvGrpSpPr>
          <p:grpSpPr>
            <a:xfrm>
              <a:off x="1732671" y="3232554"/>
              <a:ext cx="65452" cy="65452"/>
              <a:chOff x="1732671" y="3232554"/>
              <a:chExt cx="65452" cy="65452"/>
            </a:xfrm>
            <a:noFill/>
          </p:grpSpPr>
          <p:sp>
            <p:nvSpPr>
              <p:cNvPr id="225" name="Freeform: Shape 9184">
                <a:extLst>
                  <a:ext uri="{FF2B5EF4-FFF2-40B4-BE49-F238E27FC236}">
                    <a16:creationId xmlns:a16="http://schemas.microsoft.com/office/drawing/2014/main" id="{D4A2D451-8770-CF51-E44B-C08D1362A078}"/>
                  </a:ext>
                </a:extLst>
              </p:cNvPr>
              <p:cNvSpPr/>
              <p:nvPr/>
            </p:nvSpPr>
            <p:spPr>
              <a:xfrm>
                <a:off x="1732671" y="3232554"/>
                <a:ext cx="65452" cy="65452"/>
              </a:xfrm>
              <a:custGeom>
                <a:avLst/>
                <a:gdLst>
                  <a:gd name="csX0" fmla="*/ 0 w 65452"/>
                  <a:gd name="csY0" fmla="*/ 65454 h 65452"/>
                  <a:gd name="csX1" fmla="*/ 0 w 65452"/>
                  <a:gd name="csY1" fmla="*/ 2 h 65452"/>
                  <a:gd name="csX2" fmla="*/ 65452 w 65452"/>
                  <a:gd name="csY2" fmla="*/ 2 h 65452"/>
                  <a:gd name="csX3" fmla="*/ 65452 w 65452"/>
                  <a:gd name="csY3" fmla="*/ 65454 h 65452"/>
                </a:gdLst>
                <a:ahLst/>
                <a:cxnLst>
                  <a:cxn ang="0">
                    <a:pos x="csX0" y="csY0"/>
                  </a:cxn>
                  <a:cxn ang="0">
                    <a:pos x="csX1" y="csY1"/>
                  </a:cxn>
                  <a:cxn ang="0">
                    <a:pos x="csX2" y="csY2"/>
                  </a:cxn>
                  <a:cxn ang="0">
                    <a:pos x="csX3" y="csY3"/>
                  </a:cxn>
                </a:cxnLst>
                <a:rect l="l" t="t" r="r" b="b"/>
                <a:pathLst>
                  <a:path w="65452" h="65452">
                    <a:moveTo>
                      <a:pt x="0" y="65454"/>
                    </a:moveTo>
                    <a:lnTo>
                      <a:pt x="0" y="2"/>
                    </a:lnTo>
                    <a:lnTo>
                      <a:pt x="65452" y="2"/>
                    </a:lnTo>
                    <a:lnTo>
                      <a:pt x="65452" y="65454"/>
                    </a:lnTo>
                    <a:close/>
                  </a:path>
                </a:pathLst>
              </a:custGeom>
              <a:solidFill>
                <a:srgbClr val="000000">
                  <a:alpha val="0"/>
                </a:srgbClr>
              </a:solidFill>
              <a:ln w="5278" cap="sq">
                <a:noFill/>
                <a:prstDash val="solid"/>
                <a:miter/>
              </a:ln>
            </p:spPr>
            <p:txBody>
              <a:bodyPr/>
              <a:lstStyle/>
              <a:p>
                <a:endParaRPr lang="en-US" noProof="0"/>
              </a:p>
            </p:txBody>
          </p:sp>
          <p:pic>
            <p:nvPicPr>
              <p:cNvPr id="226" name="Picture 225">
                <a:extLst>
                  <a:ext uri="{FF2B5EF4-FFF2-40B4-BE49-F238E27FC236}">
                    <a16:creationId xmlns:a16="http://schemas.microsoft.com/office/drawing/2014/main" id="{CF30B635-8C9F-FCDC-5F89-3D36DACDB9AD}"/>
                  </a:ext>
                </a:extLst>
              </p:cNvPr>
              <p:cNvPicPr>
                <a:picLocks noChangeAspect="1"/>
              </p:cNvPicPr>
              <p:nvPr/>
            </p:nvPicPr>
            <p:blipFill>
              <a:blip r:embed="rId5"/>
              <a:stretch>
                <a:fillRect/>
              </a:stretch>
            </p:blipFill>
            <p:spPr>
              <a:xfrm rot="-5400000">
                <a:off x="1732671" y="3232554"/>
                <a:ext cx="65452" cy="65452"/>
              </a:xfrm>
              <a:custGeom>
                <a:avLst/>
                <a:gdLst>
                  <a:gd name="csX0" fmla="*/ -81 w 65452"/>
                  <a:gd name="csY0" fmla="*/ 42 h 65452"/>
                  <a:gd name="csX1" fmla="*/ 65371 w 65452"/>
                  <a:gd name="csY1" fmla="*/ 42 h 65452"/>
                  <a:gd name="csX2" fmla="*/ 65371 w 65452"/>
                  <a:gd name="csY2" fmla="*/ 65494 h 65452"/>
                  <a:gd name="csX3" fmla="*/ -81 w 65452"/>
                  <a:gd name="csY3" fmla="*/ 65494 h 65452"/>
                </a:gdLst>
                <a:ahLst/>
                <a:cxnLst>
                  <a:cxn ang="0">
                    <a:pos x="csX0" y="csY0"/>
                  </a:cxn>
                  <a:cxn ang="0">
                    <a:pos x="csX1" y="csY1"/>
                  </a:cxn>
                  <a:cxn ang="0">
                    <a:pos x="csX2" y="csY2"/>
                  </a:cxn>
                  <a:cxn ang="0">
                    <a:pos x="csX3" y="csY3"/>
                  </a:cxn>
                </a:cxnLst>
                <a:rect l="l" t="t" r="r" b="b"/>
                <a:pathLst>
                  <a:path w="65452" h="65452">
                    <a:moveTo>
                      <a:pt x="-81" y="42"/>
                    </a:moveTo>
                    <a:lnTo>
                      <a:pt x="65371" y="42"/>
                    </a:lnTo>
                    <a:lnTo>
                      <a:pt x="65371" y="65494"/>
                    </a:lnTo>
                    <a:lnTo>
                      <a:pt x="-81" y="65494"/>
                    </a:lnTo>
                    <a:close/>
                  </a:path>
                </a:pathLst>
              </a:custGeom>
            </p:spPr>
          </p:pic>
        </p:grpSp>
        <p:grpSp>
          <p:nvGrpSpPr>
            <p:cNvPr id="60" name="Content Placeholder 9">
              <a:extLst>
                <a:ext uri="{FF2B5EF4-FFF2-40B4-BE49-F238E27FC236}">
                  <a16:creationId xmlns:a16="http://schemas.microsoft.com/office/drawing/2014/main" id="{C1691624-C633-4D90-44CA-CB6841ECFD14}"/>
                </a:ext>
              </a:extLst>
            </p:cNvPr>
            <p:cNvGrpSpPr/>
            <p:nvPr/>
          </p:nvGrpSpPr>
          <p:grpSpPr>
            <a:xfrm>
              <a:off x="1732671" y="3223390"/>
              <a:ext cx="65452" cy="65452"/>
              <a:chOff x="1732671" y="3223390"/>
              <a:chExt cx="65452" cy="65452"/>
            </a:xfrm>
            <a:solidFill>
              <a:srgbClr val="000000">
                <a:alpha val="0"/>
              </a:srgbClr>
            </a:solidFill>
          </p:grpSpPr>
          <p:sp>
            <p:nvSpPr>
              <p:cNvPr id="223" name="Freeform: Shape 9182">
                <a:extLst>
                  <a:ext uri="{FF2B5EF4-FFF2-40B4-BE49-F238E27FC236}">
                    <a16:creationId xmlns:a16="http://schemas.microsoft.com/office/drawing/2014/main" id="{0DB795B3-F03A-DADC-1AEB-B08A4C93B025}"/>
                  </a:ext>
                </a:extLst>
              </p:cNvPr>
              <p:cNvSpPr/>
              <p:nvPr/>
            </p:nvSpPr>
            <p:spPr>
              <a:xfrm>
                <a:off x="1732671" y="3223390"/>
                <a:ext cx="65452" cy="65452"/>
              </a:xfrm>
              <a:custGeom>
                <a:avLst/>
                <a:gdLst>
                  <a:gd name="csX0" fmla="*/ 0 w 65452"/>
                  <a:gd name="csY0" fmla="*/ 65452 h 65452"/>
                  <a:gd name="csX1" fmla="*/ 0 w 65452"/>
                  <a:gd name="csY1" fmla="*/ 0 h 65452"/>
                  <a:gd name="csX2" fmla="*/ 65452 w 65452"/>
                  <a:gd name="csY2" fmla="*/ 0 h 65452"/>
                  <a:gd name="csX3" fmla="*/ 65452 w 65452"/>
                  <a:gd name="csY3" fmla="*/ 65452 h 65452"/>
                </a:gdLst>
                <a:ahLst/>
                <a:cxnLst>
                  <a:cxn ang="0">
                    <a:pos x="csX0" y="csY0"/>
                  </a:cxn>
                  <a:cxn ang="0">
                    <a:pos x="csX1" y="csY1"/>
                  </a:cxn>
                  <a:cxn ang="0">
                    <a:pos x="csX2" y="csY2"/>
                  </a:cxn>
                  <a:cxn ang="0">
                    <a:pos x="csX3" y="csY3"/>
                  </a:cxn>
                </a:cxnLst>
                <a:rect l="l" t="t" r="r" b="b"/>
                <a:pathLst>
                  <a:path w="65452" h="65452">
                    <a:moveTo>
                      <a:pt x="0" y="65452"/>
                    </a:moveTo>
                    <a:lnTo>
                      <a:pt x="0" y="0"/>
                    </a:lnTo>
                    <a:lnTo>
                      <a:pt x="65452" y="0"/>
                    </a:lnTo>
                    <a:lnTo>
                      <a:pt x="65452" y="65452"/>
                    </a:lnTo>
                    <a:close/>
                  </a:path>
                </a:pathLst>
              </a:custGeom>
              <a:solidFill>
                <a:srgbClr val="000000">
                  <a:alpha val="0"/>
                </a:srgbClr>
              </a:solidFill>
              <a:ln w="5278" cap="sq">
                <a:noFill/>
                <a:prstDash val="solid"/>
                <a:miter/>
              </a:ln>
            </p:spPr>
            <p:txBody>
              <a:bodyPr/>
              <a:lstStyle/>
              <a:p>
                <a:endParaRPr lang="en-US" noProof="0"/>
              </a:p>
            </p:txBody>
          </p:sp>
          <p:pic>
            <p:nvPicPr>
              <p:cNvPr id="224" name="Picture 223">
                <a:extLst>
                  <a:ext uri="{FF2B5EF4-FFF2-40B4-BE49-F238E27FC236}">
                    <a16:creationId xmlns:a16="http://schemas.microsoft.com/office/drawing/2014/main" id="{7437FA06-82F0-FC7B-2646-F148537A5367}"/>
                  </a:ext>
                </a:extLst>
              </p:cNvPr>
              <p:cNvPicPr>
                <a:picLocks noChangeAspect="1"/>
              </p:cNvPicPr>
              <p:nvPr/>
            </p:nvPicPr>
            <p:blipFill>
              <a:blip r:embed="rId5"/>
              <a:stretch>
                <a:fillRect/>
              </a:stretch>
            </p:blipFill>
            <p:spPr>
              <a:xfrm rot="-5400000">
                <a:off x="1732671" y="3223390"/>
                <a:ext cx="65452" cy="65452"/>
              </a:xfrm>
              <a:custGeom>
                <a:avLst/>
                <a:gdLst>
                  <a:gd name="csX0" fmla="*/ -81 w 65452"/>
                  <a:gd name="csY0" fmla="*/ 40 h 65452"/>
                  <a:gd name="csX1" fmla="*/ 65371 w 65452"/>
                  <a:gd name="csY1" fmla="*/ 40 h 65452"/>
                  <a:gd name="csX2" fmla="*/ 65371 w 65452"/>
                  <a:gd name="csY2" fmla="*/ 65492 h 65452"/>
                  <a:gd name="csX3" fmla="*/ -81 w 65452"/>
                  <a:gd name="csY3" fmla="*/ 65492 h 65452"/>
                </a:gdLst>
                <a:ahLst/>
                <a:cxnLst>
                  <a:cxn ang="0">
                    <a:pos x="csX0" y="csY0"/>
                  </a:cxn>
                  <a:cxn ang="0">
                    <a:pos x="csX1" y="csY1"/>
                  </a:cxn>
                  <a:cxn ang="0">
                    <a:pos x="csX2" y="csY2"/>
                  </a:cxn>
                  <a:cxn ang="0">
                    <a:pos x="csX3" y="csY3"/>
                  </a:cxn>
                </a:cxnLst>
                <a:rect l="l" t="t" r="r" b="b"/>
                <a:pathLst>
                  <a:path w="65452" h="65452">
                    <a:moveTo>
                      <a:pt x="-81" y="40"/>
                    </a:moveTo>
                    <a:lnTo>
                      <a:pt x="65371" y="40"/>
                    </a:lnTo>
                    <a:lnTo>
                      <a:pt x="65371" y="65492"/>
                    </a:lnTo>
                    <a:lnTo>
                      <a:pt x="-81" y="65492"/>
                    </a:lnTo>
                    <a:close/>
                  </a:path>
                </a:pathLst>
              </a:custGeom>
            </p:spPr>
          </p:pic>
        </p:grpSp>
        <p:sp>
          <p:nvSpPr>
            <p:cNvPr id="61" name="Freeform: Shape 59">
              <a:extLst>
                <a:ext uri="{FF2B5EF4-FFF2-40B4-BE49-F238E27FC236}">
                  <a16:creationId xmlns:a16="http://schemas.microsoft.com/office/drawing/2014/main" id="{E6593C4D-047A-B1A6-74D8-8A5C6B93153F}"/>
                </a:ext>
              </a:extLst>
            </p:cNvPr>
            <p:cNvSpPr/>
            <p:nvPr/>
          </p:nvSpPr>
          <p:spPr>
            <a:xfrm>
              <a:off x="1765397" y="3288842"/>
              <a:ext cx="5286" cy="139970"/>
            </a:xfrm>
            <a:custGeom>
              <a:avLst/>
              <a:gdLst>
                <a:gd name="csX0" fmla="*/ 0 w 5286"/>
                <a:gd name="csY0" fmla="*/ 139971 h 139970"/>
                <a:gd name="csX1" fmla="*/ 0 w 5286"/>
                <a:gd name="csY1" fmla="*/ 0 h 139970"/>
              </a:gdLst>
              <a:ahLst/>
              <a:cxnLst>
                <a:cxn ang="0">
                  <a:pos x="csX0" y="csY0"/>
                </a:cxn>
                <a:cxn ang="0">
                  <a:pos x="csX1" y="csY1"/>
                </a:cxn>
              </a:cxnLst>
              <a:rect l="l" t="t" r="r" b="b"/>
              <a:pathLst>
                <a:path w="5286" h="139970">
                  <a:moveTo>
                    <a:pt x="0" y="139971"/>
                  </a:moveTo>
                  <a:lnTo>
                    <a:pt x="0" y="0"/>
                  </a:lnTo>
                </a:path>
              </a:pathLst>
            </a:custGeom>
            <a:solidFill>
              <a:srgbClr val="000000">
                <a:alpha val="0"/>
              </a:srgbClr>
            </a:solidFill>
            <a:ln w="5278" cap="sq">
              <a:noFill/>
              <a:prstDash val="solid"/>
              <a:miter/>
            </a:ln>
          </p:spPr>
          <p:txBody>
            <a:bodyPr/>
            <a:lstStyle/>
            <a:p>
              <a:endParaRPr lang="en-US" noProof="0"/>
            </a:p>
          </p:txBody>
        </p:sp>
        <p:sp>
          <p:nvSpPr>
            <p:cNvPr id="62" name="Freeform: Shape 60">
              <a:extLst>
                <a:ext uri="{FF2B5EF4-FFF2-40B4-BE49-F238E27FC236}">
                  <a16:creationId xmlns:a16="http://schemas.microsoft.com/office/drawing/2014/main" id="{B1A33537-29DE-73EA-38B1-6439BEF36A33}"/>
                </a:ext>
              </a:extLst>
            </p:cNvPr>
            <p:cNvSpPr/>
            <p:nvPr/>
          </p:nvSpPr>
          <p:spPr>
            <a:xfrm>
              <a:off x="1765397" y="3288842"/>
              <a:ext cx="5286" cy="139970"/>
            </a:xfrm>
            <a:custGeom>
              <a:avLst/>
              <a:gdLst>
                <a:gd name="csX0" fmla="*/ 0 w 5286"/>
                <a:gd name="csY0" fmla="*/ 139971 h 139970"/>
                <a:gd name="csX1" fmla="*/ 0 w 5286"/>
                <a:gd name="csY1" fmla="*/ 0 h 139970"/>
              </a:gdLst>
              <a:ahLst/>
              <a:cxnLst>
                <a:cxn ang="0">
                  <a:pos x="csX0" y="csY0"/>
                </a:cxn>
                <a:cxn ang="0">
                  <a:pos x="csX1" y="csY1"/>
                </a:cxn>
              </a:cxnLst>
              <a:rect l="l" t="t" r="r" b="b"/>
              <a:pathLst>
                <a:path w="5286" h="139970">
                  <a:moveTo>
                    <a:pt x="0" y="139971"/>
                  </a:moveTo>
                  <a:lnTo>
                    <a:pt x="0" y="0"/>
                  </a:lnTo>
                </a:path>
              </a:pathLst>
            </a:custGeom>
            <a:noFill/>
            <a:ln w="4572" cap="flat">
              <a:solidFill>
                <a:srgbClr val="980000"/>
              </a:solidFill>
              <a:prstDash val="solid"/>
              <a:round/>
            </a:ln>
          </p:spPr>
          <p:txBody>
            <a:bodyPr/>
            <a:lstStyle/>
            <a:p>
              <a:endParaRPr lang="en-US" noProof="0"/>
            </a:p>
          </p:txBody>
        </p:sp>
        <p:sp>
          <p:nvSpPr>
            <p:cNvPr id="63" name="Freeform: Shape 61">
              <a:extLst>
                <a:ext uri="{FF2B5EF4-FFF2-40B4-BE49-F238E27FC236}">
                  <a16:creationId xmlns:a16="http://schemas.microsoft.com/office/drawing/2014/main" id="{427FB854-2283-6FB3-722F-ECD72AE0CE26}"/>
                </a:ext>
              </a:extLst>
            </p:cNvPr>
            <p:cNvSpPr/>
            <p:nvPr/>
          </p:nvSpPr>
          <p:spPr>
            <a:xfrm>
              <a:off x="1717628" y="3503375"/>
              <a:ext cx="95526" cy="216449"/>
            </a:xfrm>
            <a:custGeom>
              <a:avLst/>
              <a:gdLst>
                <a:gd name="csX0" fmla="*/ 23882 w 95526"/>
                <a:gd name="csY0" fmla="*/ 0 h 216449"/>
                <a:gd name="csX1" fmla="*/ 23882 w 95526"/>
                <a:gd name="csY1" fmla="*/ 168686 h 216449"/>
                <a:gd name="csX2" fmla="*/ 0 w 95526"/>
                <a:gd name="csY2" fmla="*/ 168686 h 216449"/>
                <a:gd name="csX3" fmla="*/ 47763 w 95526"/>
                <a:gd name="csY3" fmla="*/ 216449 h 216449"/>
                <a:gd name="csX4" fmla="*/ 95526 w 95526"/>
                <a:gd name="csY4" fmla="*/ 168686 h 216449"/>
                <a:gd name="csX5" fmla="*/ 71645 w 95526"/>
                <a:gd name="csY5" fmla="*/ 168686 h 216449"/>
                <a:gd name="csX6" fmla="*/ 71645 w 95526"/>
                <a:gd name="csY6" fmla="*/ 0 h 21644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95526" h="216449">
                  <a:moveTo>
                    <a:pt x="23882" y="0"/>
                  </a:moveTo>
                  <a:lnTo>
                    <a:pt x="23882" y="168686"/>
                  </a:lnTo>
                  <a:lnTo>
                    <a:pt x="0" y="168686"/>
                  </a:lnTo>
                  <a:lnTo>
                    <a:pt x="47763" y="216449"/>
                  </a:lnTo>
                  <a:lnTo>
                    <a:pt x="95526" y="168686"/>
                  </a:lnTo>
                  <a:lnTo>
                    <a:pt x="71645" y="168686"/>
                  </a:lnTo>
                  <a:lnTo>
                    <a:pt x="71645" y="0"/>
                  </a:lnTo>
                  <a:close/>
                </a:path>
              </a:pathLst>
            </a:custGeom>
            <a:solidFill>
              <a:srgbClr val="A64D79"/>
            </a:solidFill>
            <a:ln w="5278" cap="sq">
              <a:noFill/>
              <a:prstDash val="solid"/>
              <a:miter/>
            </a:ln>
          </p:spPr>
          <p:txBody>
            <a:bodyPr/>
            <a:lstStyle/>
            <a:p>
              <a:endParaRPr lang="en-US" noProof="0"/>
            </a:p>
          </p:txBody>
        </p:sp>
        <p:sp>
          <p:nvSpPr>
            <p:cNvPr id="64" name="Freeform: Shape 62">
              <a:extLst>
                <a:ext uri="{FF2B5EF4-FFF2-40B4-BE49-F238E27FC236}">
                  <a16:creationId xmlns:a16="http://schemas.microsoft.com/office/drawing/2014/main" id="{68E4C494-38CB-0655-43BE-0225A9209B78}"/>
                </a:ext>
              </a:extLst>
            </p:cNvPr>
            <p:cNvSpPr/>
            <p:nvPr/>
          </p:nvSpPr>
          <p:spPr>
            <a:xfrm>
              <a:off x="1717628" y="3503375"/>
              <a:ext cx="95526" cy="216449"/>
            </a:xfrm>
            <a:custGeom>
              <a:avLst/>
              <a:gdLst>
                <a:gd name="csX0" fmla="*/ 23882 w 95526"/>
                <a:gd name="csY0" fmla="*/ 0 h 216449"/>
                <a:gd name="csX1" fmla="*/ 23882 w 95526"/>
                <a:gd name="csY1" fmla="*/ 168686 h 216449"/>
                <a:gd name="csX2" fmla="*/ 0 w 95526"/>
                <a:gd name="csY2" fmla="*/ 168686 h 216449"/>
                <a:gd name="csX3" fmla="*/ 47763 w 95526"/>
                <a:gd name="csY3" fmla="*/ 216449 h 216449"/>
                <a:gd name="csX4" fmla="*/ 95526 w 95526"/>
                <a:gd name="csY4" fmla="*/ 168686 h 216449"/>
                <a:gd name="csX5" fmla="*/ 71645 w 95526"/>
                <a:gd name="csY5" fmla="*/ 168686 h 216449"/>
                <a:gd name="csX6" fmla="*/ 71645 w 95526"/>
                <a:gd name="csY6" fmla="*/ 0 h 21644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95526" h="216449">
                  <a:moveTo>
                    <a:pt x="23882" y="0"/>
                  </a:moveTo>
                  <a:lnTo>
                    <a:pt x="23882" y="168686"/>
                  </a:lnTo>
                  <a:lnTo>
                    <a:pt x="0" y="168686"/>
                  </a:lnTo>
                  <a:lnTo>
                    <a:pt x="47763" y="216449"/>
                  </a:lnTo>
                  <a:lnTo>
                    <a:pt x="95526" y="168686"/>
                  </a:lnTo>
                  <a:lnTo>
                    <a:pt x="71645" y="168686"/>
                  </a:lnTo>
                  <a:lnTo>
                    <a:pt x="71645" y="0"/>
                  </a:lnTo>
                  <a:close/>
                </a:path>
              </a:pathLst>
            </a:custGeom>
            <a:noFill/>
            <a:ln w="4572" cap="flat">
              <a:solidFill>
                <a:srgbClr val="000000"/>
              </a:solidFill>
              <a:prstDash val="solid"/>
              <a:round/>
            </a:ln>
          </p:spPr>
          <p:txBody>
            <a:bodyPr/>
            <a:lstStyle/>
            <a:p>
              <a:endParaRPr lang="en-US" noProof="0"/>
            </a:p>
          </p:txBody>
        </p:sp>
        <p:sp>
          <p:nvSpPr>
            <p:cNvPr id="65" name="Freeform: Shape 9023">
              <a:extLst>
                <a:ext uri="{FF2B5EF4-FFF2-40B4-BE49-F238E27FC236}">
                  <a16:creationId xmlns:a16="http://schemas.microsoft.com/office/drawing/2014/main" id="{ADD46351-82CF-1421-375C-05851E2065B6}"/>
                </a:ext>
              </a:extLst>
            </p:cNvPr>
            <p:cNvSpPr/>
            <p:nvPr/>
          </p:nvSpPr>
          <p:spPr>
            <a:xfrm>
              <a:off x="808754" y="4340209"/>
              <a:ext cx="1844408" cy="216472"/>
            </a:xfrm>
            <a:custGeom>
              <a:avLst/>
              <a:gdLst>
                <a:gd name="csX0" fmla="*/ 0 w 1844408"/>
                <a:gd name="csY0" fmla="*/ 0 h 216472"/>
                <a:gd name="csX1" fmla="*/ 1844409 w 1844408"/>
                <a:gd name="csY1" fmla="*/ 0 h 216472"/>
                <a:gd name="csX2" fmla="*/ 1844409 w 1844408"/>
                <a:gd name="csY2" fmla="*/ 216472 h 216472"/>
                <a:gd name="csX3" fmla="*/ 0 w 1844408"/>
                <a:gd name="csY3" fmla="*/ 216472 h 216472"/>
              </a:gdLst>
              <a:ahLst/>
              <a:cxnLst>
                <a:cxn ang="0">
                  <a:pos x="csX0" y="csY0"/>
                </a:cxn>
                <a:cxn ang="0">
                  <a:pos x="csX1" y="csY1"/>
                </a:cxn>
                <a:cxn ang="0">
                  <a:pos x="csX2" y="csY2"/>
                </a:cxn>
                <a:cxn ang="0">
                  <a:pos x="csX3" y="csY3"/>
                </a:cxn>
              </a:cxnLst>
              <a:rect l="l" t="t" r="r" b="b"/>
              <a:pathLst>
                <a:path w="1844408" h="216472">
                  <a:moveTo>
                    <a:pt x="0" y="0"/>
                  </a:moveTo>
                  <a:lnTo>
                    <a:pt x="1844409" y="0"/>
                  </a:lnTo>
                  <a:lnTo>
                    <a:pt x="1844409" y="216472"/>
                  </a:lnTo>
                  <a:lnTo>
                    <a:pt x="0" y="216472"/>
                  </a:lnTo>
                  <a:close/>
                </a:path>
              </a:pathLst>
            </a:custGeom>
            <a:solidFill>
              <a:srgbClr val="000000">
                <a:alpha val="0"/>
              </a:srgbClr>
            </a:solidFill>
            <a:ln w="5278" cap="sq">
              <a:noFill/>
              <a:prstDash val="solid"/>
              <a:miter/>
            </a:ln>
          </p:spPr>
          <p:txBody>
            <a:bodyPr/>
            <a:lstStyle/>
            <a:p>
              <a:endParaRPr lang="en-US" noProof="0"/>
            </a:p>
          </p:txBody>
        </p:sp>
        <p:sp>
          <p:nvSpPr>
            <p:cNvPr id="66" name="Freeform: Shape 9024">
              <a:extLst>
                <a:ext uri="{FF2B5EF4-FFF2-40B4-BE49-F238E27FC236}">
                  <a16:creationId xmlns:a16="http://schemas.microsoft.com/office/drawing/2014/main" id="{852DBE76-3A11-F66E-F06D-C01AE5FDF24B}"/>
                </a:ext>
              </a:extLst>
            </p:cNvPr>
            <p:cNvSpPr/>
            <p:nvPr/>
          </p:nvSpPr>
          <p:spPr>
            <a:xfrm>
              <a:off x="1228491" y="4416950"/>
              <a:ext cx="1221995" cy="80291"/>
            </a:xfrm>
            <a:custGeom>
              <a:avLst/>
              <a:gdLst>
                <a:gd name="csX0" fmla="*/ 31472 w 1221995"/>
                <a:gd name="csY0" fmla="*/ 56832 h 80291"/>
                <a:gd name="csX1" fmla="*/ 23460 w 1221995"/>
                <a:gd name="csY1" fmla="*/ 61871 h 80291"/>
                <a:gd name="csX2" fmla="*/ 15199 w 1221995"/>
                <a:gd name="csY2" fmla="*/ 63275 h 80291"/>
                <a:gd name="csX3" fmla="*/ 3882 w 1221995"/>
                <a:gd name="csY3" fmla="*/ 59723 h 80291"/>
                <a:gd name="csX4" fmla="*/ 0 w 1221995"/>
                <a:gd name="csY4" fmla="*/ 50554 h 80291"/>
                <a:gd name="csX5" fmla="*/ 1487 w 1221995"/>
                <a:gd name="csY5" fmla="*/ 44689 h 80291"/>
                <a:gd name="csX6" fmla="*/ 5369 w 1221995"/>
                <a:gd name="csY6" fmla="*/ 40311 h 80291"/>
                <a:gd name="csX7" fmla="*/ 10821 w 1221995"/>
                <a:gd name="csY7" fmla="*/ 37833 h 80291"/>
                <a:gd name="csX8" fmla="*/ 17512 w 1221995"/>
                <a:gd name="csY8" fmla="*/ 36759 h 80291"/>
                <a:gd name="csX9" fmla="*/ 30894 w 1221995"/>
                <a:gd name="csY9" fmla="*/ 34116 h 80291"/>
                <a:gd name="csX10" fmla="*/ 30894 w 1221995"/>
                <a:gd name="csY10" fmla="*/ 32216 h 80291"/>
                <a:gd name="csX11" fmla="*/ 28829 w 1221995"/>
                <a:gd name="csY11" fmla="*/ 25690 h 80291"/>
                <a:gd name="csX12" fmla="*/ 20238 w 1221995"/>
                <a:gd name="csY12" fmla="*/ 23129 h 80291"/>
                <a:gd name="csX13" fmla="*/ 12391 w 1221995"/>
                <a:gd name="csY13" fmla="*/ 25029 h 80291"/>
                <a:gd name="csX14" fmla="*/ 8674 w 1221995"/>
                <a:gd name="csY14" fmla="*/ 31638 h 80291"/>
                <a:gd name="csX15" fmla="*/ 1322 w 1221995"/>
                <a:gd name="csY15" fmla="*/ 30564 h 80291"/>
                <a:gd name="csX16" fmla="*/ 4626 w 1221995"/>
                <a:gd name="csY16" fmla="*/ 22964 h 80291"/>
                <a:gd name="csX17" fmla="*/ 11234 w 1221995"/>
                <a:gd name="csY17" fmla="*/ 18503 h 80291"/>
                <a:gd name="csX18" fmla="*/ 21312 w 1221995"/>
                <a:gd name="csY18" fmla="*/ 16934 h 80291"/>
                <a:gd name="csX19" fmla="*/ 30564 w 1221995"/>
                <a:gd name="csY19" fmla="*/ 18338 h 80291"/>
                <a:gd name="csX20" fmla="*/ 35768 w 1221995"/>
                <a:gd name="csY20" fmla="*/ 21725 h 80291"/>
                <a:gd name="csX21" fmla="*/ 38081 w 1221995"/>
                <a:gd name="csY21" fmla="*/ 26764 h 80291"/>
                <a:gd name="csX22" fmla="*/ 38494 w 1221995"/>
                <a:gd name="csY22" fmla="*/ 33703 h 80291"/>
                <a:gd name="csX23" fmla="*/ 38494 w 1221995"/>
                <a:gd name="csY23" fmla="*/ 43698 h 80291"/>
                <a:gd name="csX24" fmla="*/ 38907 w 1221995"/>
                <a:gd name="csY24" fmla="*/ 56997 h 80291"/>
                <a:gd name="csX25" fmla="*/ 40889 w 1221995"/>
                <a:gd name="csY25" fmla="*/ 62284 h 80291"/>
                <a:gd name="csX26" fmla="*/ 33042 w 1221995"/>
                <a:gd name="csY26" fmla="*/ 62284 h 80291"/>
                <a:gd name="csX27" fmla="*/ 31472 w 1221995"/>
                <a:gd name="csY27" fmla="*/ 56832 h 80291"/>
                <a:gd name="csX28" fmla="*/ 30894 w 1221995"/>
                <a:gd name="csY28" fmla="*/ 40063 h 80291"/>
                <a:gd name="csX29" fmla="*/ 18586 w 1221995"/>
                <a:gd name="csY29" fmla="*/ 42872 h 80291"/>
                <a:gd name="csX30" fmla="*/ 12060 w 1221995"/>
                <a:gd name="csY30" fmla="*/ 44359 h 80291"/>
                <a:gd name="csX31" fmla="*/ 9087 w 1221995"/>
                <a:gd name="csY31" fmla="*/ 46837 h 80291"/>
                <a:gd name="csX32" fmla="*/ 8013 w 1221995"/>
                <a:gd name="csY32" fmla="*/ 50389 h 80291"/>
                <a:gd name="csX33" fmla="*/ 10326 w 1221995"/>
                <a:gd name="csY33" fmla="*/ 55428 h 80291"/>
                <a:gd name="csX34" fmla="*/ 17017 w 1221995"/>
                <a:gd name="csY34" fmla="*/ 57410 h 80291"/>
                <a:gd name="csX35" fmla="*/ 24699 w 1221995"/>
                <a:gd name="csY35" fmla="*/ 55510 h 80291"/>
                <a:gd name="csX36" fmla="*/ 29655 w 1221995"/>
                <a:gd name="csY36" fmla="*/ 50306 h 80291"/>
                <a:gd name="csX37" fmla="*/ 30894 w 1221995"/>
                <a:gd name="csY37" fmla="*/ 42789 h 80291"/>
                <a:gd name="csX38" fmla="*/ 30894 w 1221995"/>
                <a:gd name="csY38" fmla="*/ 40063 h 80291"/>
                <a:gd name="csX39" fmla="*/ 55066 w 1221995"/>
                <a:gd name="csY39" fmla="*/ 80292 h 80291"/>
                <a:gd name="csX40" fmla="*/ 49697 w 1221995"/>
                <a:gd name="csY40" fmla="*/ 80292 h 80291"/>
                <a:gd name="csX41" fmla="*/ 62170 w 1221995"/>
                <a:gd name="csY41" fmla="*/ 40146 h 80291"/>
                <a:gd name="csX42" fmla="*/ 60353 w 1221995"/>
                <a:gd name="csY42" fmla="*/ 24616 h 80291"/>
                <a:gd name="csX43" fmla="*/ 56388 w 1221995"/>
                <a:gd name="csY43" fmla="*/ 12556 h 80291"/>
                <a:gd name="csX44" fmla="*/ 49697 w 1221995"/>
                <a:gd name="csY44" fmla="*/ 0 h 80291"/>
                <a:gd name="csX45" fmla="*/ 55066 w 1221995"/>
                <a:gd name="csY45" fmla="*/ 0 h 80291"/>
                <a:gd name="csX46" fmla="*/ 66631 w 1221995"/>
                <a:gd name="csY46" fmla="*/ 21064 h 80291"/>
                <a:gd name="csX47" fmla="*/ 69852 w 1221995"/>
                <a:gd name="csY47" fmla="*/ 40146 h 80291"/>
                <a:gd name="csX48" fmla="*/ 65557 w 1221995"/>
                <a:gd name="csY48" fmla="*/ 61954 h 80291"/>
                <a:gd name="csX49" fmla="*/ 55066 w 1221995"/>
                <a:gd name="csY49" fmla="*/ 80292 h 80291"/>
                <a:gd name="csX50" fmla="*/ 102995 w 1221995"/>
                <a:gd name="csY50" fmla="*/ 62284 h 80291"/>
                <a:gd name="csX51" fmla="*/ 102995 w 1221995"/>
                <a:gd name="csY51" fmla="*/ 1074 h 80291"/>
                <a:gd name="csX52" fmla="*/ 125959 w 1221995"/>
                <a:gd name="csY52" fmla="*/ 1074 h 80291"/>
                <a:gd name="csX53" fmla="*/ 137193 w 1221995"/>
                <a:gd name="csY53" fmla="*/ 2974 h 80291"/>
                <a:gd name="csX54" fmla="*/ 143802 w 1221995"/>
                <a:gd name="csY54" fmla="*/ 8674 h 80291"/>
                <a:gd name="csX55" fmla="*/ 146197 w 1221995"/>
                <a:gd name="csY55" fmla="*/ 16769 h 80291"/>
                <a:gd name="csX56" fmla="*/ 144049 w 1221995"/>
                <a:gd name="csY56" fmla="*/ 24121 h 80291"/>
                <a:gd name="csX57" fmla="*/ 137689 w 1221995"/>
                <a:gd name="csY57" fmla="*/ 29738 h 80291"/>
                <a:gd name="csX58" fmla="*/ 146197 w 1221995"/>
                <a:gd name="csY58" fmla="*/ 35355 h 80291"/>
                <a:gd name="csX59" fmla="*/ 149171 w 1221995"/>
                <a:gd name="csY59" fmla="*/ 44524 h 80291"/>
                <a:gd name="csX60" fmla="*/ 147354 w 1221995"/>
                <a:gd name="csY60" fmla="*/ 52537 h 80291"/>
                <a:gd name="csX61" fmla="*/ 142893 w 1221995"/>
                <a:gd name="csY61" fmla="*/ 58236 h 80291"/>
                <a:gd name="csX62" fmla="*/ 136202 w 1221995"/>
                <a:gd name="csY62" fmla="*/ 61293 h 80291"/>
                <a:gd name="csX63" fmla="*/ 126289 w 1221995"/>
                <a:gd name="csY63" fmla="*/ 62284 h 80291"/>
                <a:gd name="csX64" fmla="*/ 102995 w 1221995"/>
                <a:gd name="csY64" fmla="*/ 62284 h 80291"/>
                <a:gd name="csX65" fmla="*/ 111090 w 1221995"/>
                <a:gd name="csY65" fmla="*/ 26764 h 80291"/>
                <a:gd name="csX66" fmla="*/ 124307 w 1221995"/>
                <a:gd name="csY66" fmla="*/ 26764 h 80291"/>
                <a:gd name="csX67" fmla="*/ 132072 w 1221995"/>
                <a:gd name="csY67" fmla="*/ 26103 h 80291"/>
                <a:gd name="csX68" fmla="*/ 136698 w 1221995"/>
                <a:gd name="csY68" fmla="*/ 23047 h 80291"/>
                <a:gd name="csX69" fmla="*/ 138267 w 1221995"/>
                <a:gd name="csY69" fmla="*/ 17677 h 80291"/>
                <a:gd name="csX70" fmla="*/ 136780 w 1221995"/>
                <a:gd name="csY70" fmla="*/ 12308 h 80291"/>
                <a:gd name="csX71" fmla="*/ 132567 w 1221995"/>
                <a:gd name="csY71" fmla="*/ 9169 h 80291"/>
                <a:gd name="csX72" fmla="*/ 123316 w 1221995"/>
                <a:gd name="csY72" fmla="*/ 8343 h 80291"/>
                <a:gd name="csX73" fmla="*/ 111090 w 1221995"/>
                <a:gd name="csY73" fmla="*/ 8343 h 80291"/>
                <a:gd name="csX74" fmla="*/ 111090 w 1221995"/>
                <a:gd name="csY74" fmla="*/ 26764 h 80291"/>
                <a:gd name="csX75" fmla="*/ 111090 w 1221995"/>
                <a:gd name="csY75" fmla="*/ 55097 h 80291"/>
                <a:gd name="csX76" fmla="*/ 126289 w 1221995"/>
                <a:gd name="csY76" fmla="*/ 55097 h 80291"/>
                <a:gd name="csX77" fmla="*/ 131824 w 1221995"/>
                <a:gd name="csY77" fmla="*/ 54767 h 80291"/>
                <a:gd name="csX78" fmla="*/ 136450 w 1221995"/>
                <a:gd name="csY78" fmla="*/ 53115 h 80291"/>
                <a:gd name="csX79" fmla="*/ 139589 w 1221995"/>
                <a:gd name="csY79" fmla="*/ 49728 h 80291"/>
                <a:gd name="csX80" fmla="*/ 140828 w 1221995"/>
                <a:gd name="csY80" fmla="*/ 44524 h 80291"/>
                <a:gd name="csX81" fmla="*/ 139010 w 1221995"/>
                <a:gd name="csY81" fmla="*/ 38659 h 80291"/>
                <a:gd name="csX82" fmla="*/ 134137 w 1221995"/>
                <a:gd name="csY82" fmla="*/ 35107 h 80291"/>
                <a:gd name="csX83" fmla="*/ 125215 w 1221995"/>
                <a:gd name="csY83" fmla="*/ 34033 h 80291"/>
                <a:gd name="csX84" fmla="*/ 111090 w 1221995"/>
                <a:gd name="csY84" fmla="*/ 34033 h 80291"/>
                <a:gd name="csX85" fmla="*/ 111090 w 1221995"/>
                <a:gd name="csY85" fmla="*/ 55097 h 80291"/>
                <a:gd name="csX86" fmla="*/ 189758 w 1221995"/>
                <a:gd name="csY86" fmla="*/ 47993 h 80291"/>
                <a:gd name="csX87" fmla="*/ 197522 w 1221995"/>
                <a:gd name="csY87" fmla="*/ 48985 h 80291"/>
                <a:gd name="csX88" fmla="*/ 190666 w 1221995"/>
                <a:gd name="csY88" fmla="*/ 59558 h 80291"/>
                <a:gd name="csX89" fmla="*/ 178028 w 1221995"/>
                <a:gd name="csY89" fmla="*/ 63275 h 80291"/>
                <a:gd name="csX90" fmla="*/ 162581 w 1221995"/>
                <a:gd name="csY90" fmla="*/ 57328 h 80291"/>
                <a:gd name="csX91" fmla="*/ 156881 w 1221995"/>
                <a:gd name="csY91" fmla="*/ 40476 h 80291"/>
                <a:gd name="csX92" fmla="*/ 162581 w 1221995"/>
                <a:gd name="csY92" fmla="*/ 23129 h 80291"/>
                <a:gd name="csX93" fmla="*/ 177615 w 1221995"/>
                <a:gd name="csY93" fmla="*/ 16934 h 80291"/>
                <a:gd name="csX94" fmla="*/ 192071 w 1221995"/>
                <a:gd name="csY94" fmla="*/ 23047 h 80291"/>
                <a:gd name="csX95" fmla="*/ 197770 w 1221995"/>
                <a:gd name="csY95" fmla="*/ 40063 h 80291"/>
                <a:gd name="csX96" fmla="*/ 197688 w 1221995"/>
                <a:gd name="csY96" fmla="*/ 42046 h 80291"/>
                <a:gd name="csX97" fmla="*/ 164646 w 1221995"/>
                <a:gd name="csY97" fmla="*/ 42046 h 80291"/>
                <a:gd name="csX98" fmla="*/ 168776 w 1221995"/>
                <a:gd name="csY98" fmla="*/ 53197 h 80291"/>
                <a:gd name="csX99" fmla="*/ 178028 w 1221995"/>
                <a:gd name="csY99" fmla="*/ 57080 h 80291"/>
                <a:gd name="csX100" fmla="*/ 185049 w 1221995"/>
                <a:gd name="csY100" fmla="*/ 54932 h 80291"/>
                <a:gd name="csX101" fmla="*/ 189758 w 1221995"/>
                <a:gd name="csY101" fmla="*/ 47993 h 80291"/>
                <a:gd name="csX102" fmla="*/ 165059 w 1221995"/>
                <a:gd name="csY102" fmla="*/ 35850 h 80291"/>
                <a:gd name="csX103" fmla="*/ 189840 w 1221995"/>
                <a:gd name="csY103" fmla="*/ 35850 h 80291"/>
                <a:gd name="csX104" fmla="*/ 186949 w 1221995"/>
                <a:gd name="csY104" fmla="*/ 27507 h 80291"/>
                <a:gd name="csX105" fmla="*/ 177697 w 1221995"/>
                <a:gd name="csY105" fmla="*/ 23129 h 80291"/>
                <a:gd name="csX106" fmla="*/ 168941 w 1221995"/>
                <a:gd name="csY106" fmla="*/ 26599 h 80291"/>
                <a:gd name="csX107" fmla="*/ 165059 w 1221995"/>
                <a:gd name="csY107" fmla="*/ 35850 h 80291"/>
                <a:gd name="csX108" fmla="*/ 206743 w 1221995"/>
                <a:gd name="csY108" fmla="*/ 62284 h 80291"/>
                <a:gd name="csX109" fmla="*/ 206743 w 1221995"/>
                <a:gd name="csY109" fmla="*/ 1074 h 80291"/>
                <a:gd name="csX110" fmla="*/ 214260 w 1221995"/>
                <a:gd name="csY110" fmla="*/ 1074 h 80291"/>
                <a:gd name="csX111" fmla="*/ 214260 w 1221995"/>
                <a:gd name="csY111" fmla="*/ 62284 h 80291"/>
                <a:gd name="csX112" fmla="*/ 206743 w 1221995"/>
                <a:gd name="csY112" fmla="*/ 62284 h 80291"/>
                <a:gd name="csX113" fmla="*/ 225737 w 1221995"/>
                <a:gd name="csY113" fmla="*/ 62284 h 80291"/>
                <a:gd name="csX114" fmla="*/ 225737 w 1221995"/>
                <a:gd name="csY114" fmla="*/ 1074 h 80291"/>
                <a:gd name="csX115" fmla="*/ 233254 w 1221995"/>
                <a:gd name="csY115" fmla="*/ 1074 h 80291"/>
                <a:gd name="csX116" fmla="*/ 233254 w 1221995"/>
                <a:gd name="csY116" fmla="*/ 62284 h 80291"/>
                <a:gd name="csX117" fmla="*/ 225737 w 1221995"/>
                <a:gd name="csY117" fmla="*/ 62284 h 80291"/>
                <a:gd name="csX118" fmla="*/ 299049 w 1221995"/>
                <a:gd name="csY118" fmla="*/ 47993 h 80291"/>
                <a:gd name="csX119" fmla="*/ 306814 w 1221995"/>
                <a:gd name="csY119" fmla="*/ 48985 h 80291"/>
                <a:gd name="csX120" fmla="*/ 299958 w 1221995"/>
                <a:gd name="csY120" fmla="*/ 59558 h 80291"/>
                <a:gd name="csX121" fmla="*/ 287319 w 1221995"/>
                <a:gd name="csY121" fmla="*/ 63275 h 80291"/>
                <a:gd name="csX122" fmla="*/ 271872 w 1221995"/>
                <a:gd name="csY122" fmla="*/ 57328 h 80291"/>
                <a:gd name="csX123" fmla="*/ 266172 w 1221995"/>
                <a:gd name="csY123" fmla="*/ 40476 h 80291"/>
                <a:gd name="csX124" fmla="*/ 271872 w 1221995"/>
                <a:gd name="csY124" fmla="*/ 23129 h 80291"/>
                <a:gd name="csX125" fmla="*/ 286906 w 1221995"/>
                <a:gd name="csY125" fmla="*/ 16934 h 80291"/>
                <a:gd name="csX126" fmla="*/ 301362 w 1221995"/>
                <a:gd name="csY126" fmla="*/ 23047 h 80291"/>
                <a:gd name="csX127" fmla="*/ 307062 w 1221995"/>
                <a:gd name="csY127" fmla="*/ 40063 h 80291"/>
                <a:gd name="csX128" fmla="*/ 306979 w 1221995"/>
                <a:gd name="csY128" fmla="*/ 42046 h 80291"/>
                <a:gd name="csX129" fmla="*/ 273937 w 1221995"/>
                <a:gd name="csY129" fmla="*/ 42046 h 80291"/>
                <a:gd name="csX130" fmla="*/ 278067 w 1221995"/>
                <a:gd name="csY130" fmla="*/ 53197 h 80291"/>
                <a:gd name="csX131" fmla="*/ 287319 w 1221995"/>
                <a:gd name="csY131" fmla="*/ 57080 h 80291"/>
                <a:gd name="csX132" fmla="*/ 294341 w 1221995"/>
                <a:gd name="csY132" fmla="*/ 54932 h 80291"/>
                <a:gd name="csX133" fmla="*/ 299049 w 1221995"/>
                <a:gd name="csY133" fmla="*/ 47993 h 80291"/>
                <a:gd name="csX134" fmla="*/ 274350 w 1221995"/>
                <a:gd name="csY134" fmla="*/ 35850 h 80291"/>
                <a:gd name="csX135" fmla="*/ 299132 w 1221995"/>
                <a:gd name="csY135" fmla="*/ 35850 h 80291"/>
                <a:gd name="csX136" fmla="*/ 296240 w 1221995"/>
                <a:gd name="csY136" fmla="*/ 27507 h 80291"/>
                <a:gd name="csX137" fmla="*/ 286989 w 1221995"/>
                <a:gd name="csY137" fmla="*/ 23129 h 80291"/>
                <a:gd name="csX138" fmla="*/ 278233 w 1221995"/>
                <a:gd name="csY138" fmla="*/ 26599 h 80291"/>
                <a:gd name="csX139" fmla="*/ 274350 w 1221995"/>
                <a:gd name="csY139" fmla="*/ 35850 h 80291"/>
                <a:gd name="csX140" fmla="*/ 316199 w 1221995"/>
                <a:gd name="csY140" fmla="*/ 62284 h 80291"/>
                <a:gd name="csX141" fmla="*/ 316199 w 1221995"/>
                <a:gd name="csY141" fmla="*/ 17925 h 80291"/>
                <a:gd name="csX142" fmla="*/ 322973 w 1221995"/>
                <a:gd name="csY142" fmla="*/ 17925 h 80291"/>
                <a:gd name="csX143" fmla="*/ 322973 w 1221995"/>
                <a:gd name="csY143" fmla="*/ 24286 h 80291"/>
                <a:gd name="csX144" fmla="*/ 337098 w 1221995"/>
                <a:gd name="csY144" fmla="*/ 16934 h 80291"/>
                <a:gd name="csX145" fmla="*/ 344450 w 1221995"/>
                <a:gd name="csY145" fmla="*/ 18421 h 80291"/>
                <a:gd name="csX146" fmla="*/ 349489 w 1221995"/>
                <a:gd name="csY146" fmla="*/ 22221 h 80291"/>
                <a:gd name="csX147" fmla="*/ 351802 w 1221995"/>
                <a:gd name="csY147" fmla="*/ 27755 h 80291"/>
                <a:gd name="csX148" fmla="*/ 352215 w 1221995"/>
                <a:gd name="csY148" fmla="*/ 35024 h 80291"/>
                <a:gd name="csX149" fmla="*/ 352215 w 1221995"/>
                <a:gd name="csY149" fmla="*/ 62284 h 80291"/>
                <a:gd name="csX150" fmla="*/ 344698 w 1221995"/>
                <a:gd name="csY150" fmla="*/ 62284 h 80291"/>
                <a:gd name="csX151" fmla="*/ 344698 w 1221995"/>
                <a:gd name="csY151" fmla="*/ 35355 h 80291"/>
                <a:gd name="csX152" fmla="*/ 343789 w 1221995"/>
                <a:gd name="csY152" fmla="*/ 28499 h 80291"/>
                <a:gd name="csX153" fmla="*/ 340733 w 1221995"/>
                <a:gd name="csY153" fmla="*/ 24864 h 80291"/>
                <a:gd name="csX154" fmla="*/ 335529 w 1221995"/>
                <a:gd name="csY154" fmla="*/ 23460 h 80291"/>
                <a:gd name="csX155" fmla="*/ 327186 w 1221995"/>
                <a:gd name="csY155" fmla="*/ 26516 h 80291"/>
                <a:gd name="csX156" fmla="*/ 323716 w 1221995"/>
                <a:gd name="csY156" fmla="*/ 38081 h 80291"/>
                <a:gd name="csX157" fmla="*/ 323716 w 1221995"/>
                <a:gd name="csY157" fmla="*/ 62284 h 80291"/>
                <a:gd name="csX158" fmla="*/ 316199 w 1221995"/>
                <a:gd name="csY158" fmla="*/ 62284 h 80291"/>
                <a:gd name="csX159" fmla="*/ 380186 w 1221995"/>
                <a:gd name="csY159" fmla="*/ 55593 h 80291"/>
                <a:gd name="csX160" fmla="*/ 381260 w 1221995"/>
                <a:gd name="csY160" fmla="*/ 62201 h 80291"/>
                <a:gd name="csX161" fmla="*/ 375561 w 1221995"/>
                <a:gd name="csY161" fmla="*/ 62862 h 80291"/>
                <a:gd name="csX162" fmla="*/ 369200 w 1221995"/>
                <a:gd name="csY162" fmla="*/ 61623 h 80291"/>
                <a:gd name="csX163" fmla="*/ 366061 w 1221995"/>
                <a:gd name="csY163" fmla="*/ 58236 h 80291"/>
                <a:gd name="csX164" fmla="*/ 365152 w 1221995"/>
                <a:gd name="csY164" fmla="*/ 49315 h 80291"/>
                <a:gd name="csX165" fmla="*/ 365152 w 1221995"/>
                <a:gd name="csY165" fmla="*/ 23790 h 80291"/>
                <a:gd name="csX166" fmla="*/ 359618 w 1221995"/>
                <a:gd name="csY166" fmla="*/ 23790 h 80291"/>
                <a:gd name="csX167" fmla="*/ 359618 w 1221995"/>
                <a:gd name="csY167" fmla="*/ 17925 h 80291"/>
                <a:gd name="csX168" fmla="*/ 365152 w 1221995"/>
                <a:gd name="csY168" fmla="*/ 17925 h 80291"/>
                <a:gd name="csX169" fmla="*/ 365152 w 1221995"/>
                <a:gd name="csY169" fmla="*/ 6939 h 80291"/>
                <a:gd name="csX170" fmla="*/ 372587 w 1221995"/>
                <a:gd name="csY170" fmla="*/ 2478 h 80291"/>
                <a:gd name="csX171" fmla="*/ 372587 w 1221995"/>
                <a:gd name="csY171" fmla="*/ 17925 h 80291"/>
                <a:gd name="csX172" fmla="*/ 380186 w 1221995"/>
                <a:gd name="csY172" fmla="*/ 17925 h 80291"/>
                <a:gd name="csX173" fmla="*/ 380186 w 1221995"/>
                <a:gd name="csY173" fmla="*/ 23790 h 80291"/>
                <a:gd name="csX174" fmla="*/ 372587 w 1221995"/>
                <a:gd name="csY174" fmla="*/ 23790 h 80291"/>
                <a:gd name="csX175" fmla="*/ 372587 w 1221995"/>
                <a:gd name="csY175" fmla="*/ 49728 h 80291"/>
                <a:gd name="csX176" fmla="*/ 373000 w 1221995"/>
                <a:gd name="csY176" fmla="*/ 53858 h 80291"/>
                <a:gd name="csX177" fmla="*/ 374322 w 1221995"/>
                <a:gd name="csY177" fmla="*/ 55345 h 80291"/>
                <a:gd name="csX178" fmla="*/ 376882 w 1221995"/>
                <a:gd name="csY178" fmla="*/ 55841 h 80291"/>
                <a:gd name="csX179" fmla="*/ 380186 w 1221995"/>
                <a:gd name="csY179" fmla="*/ 55593 h 80291"/>
                <a:gd name="csX180" fmla="*/ 416413 w 1221995"/>
                <a:gd name="csY180" fmla="*/ 56832 h 80291"/>
                <a:gd name="csX181" fmla="*/ 408401 w 1221995"/>
                <a:gd name="csY181" fmla="*/ 61871 h 80291"/>
                <a:gd name="csX182" fmla="*/ 400140 w 1221995"/>
                <a:gd name="csY182" fmla="*/ 63275 h 80291"/>
                <a:gd name="csX183" fmla="*/ 388823 w 1221995"/>
                <a:gd name="csY183" fmla="*/ 59723 h 80291"/>
                <a:gd name="csX184" fmla="*/ 384941 w 1221995"/>
                <a:gd name="csY184" fmla="*/ 50554 h 80291"/>
                <a:gd name="csX185" fmla="*/ 386428 w 1221995"/>
                <a:gd name="csY185" fmla="*/ 44689 h 80291"/>
                <a:gd name="csX186" fmla="*/ 390310 w 1221995"/>
                <a:gd name="csY186" fmla="*/ 40311 h 80291"/>
                <a:gd name="csX187" fmla="*/ 395762 w 1221995"/>
                <a:gd name="csY187" fmla="*/ 37833 h 80291"/>
                <a:gd name="csX188" fmla="*/ 402453 w 1221995"/>
                <a:gd name="csY188" fmla="*/ 36759 h 80291"/>
                <a:gd name="csX189" fmla="*/ 415835 w 1221995"/>
                <a:gd name="csY189" fmla="*/ 34116 h 80291"/>
                <a:gd name="csX190" fmla="*/ 415835 w 1221995"/>
                <a:gd name="csY190" fmla="*/ 32216 h 80291"/>
                <a:gd name="csX191" fmla="*/ 413770 w 1221995"/>
                <a:gd name="csY191" fmla="*/ 25690 h 80291"/>
                <a:gd name="csX192" fmla="*/ 405179 w 1221995"/>
                <a:gd name="csY192" fmla="*/ 23129 h 80291"/>
                <a:gd name="csX193" fmla="*/ 397332 w 1221995"/>
                <a:gd name="csY193" fmla="*/ 25029 h 80291"/>
                <a:gd name="csX194" fmla="*/ 393614 w 1221995"/>
                <a:gd name="csY194" fmla="*/ 31638 h 80291"/>
                <a:gd name="csX195" fmla="*/ 386263 w 1221995"/>
                <a:gd name="csY195" fmla="*/ 30564 h 80291"/>
                <a:gd name="csX196" fmla="*/ 389567 w 1221995"/>
                <a:gd name="csY196" fmla="*/ 22964 h 80291"/>
                <a:gd name="csX197" fmla="*/ 396175 w 1221995"/>
                <a:gd name="csY197" fmla="*/ 18503 h 80291"/>
                <a:gd name="csX198" fmla="*/ 406253 w 1221995"/>
                <a:gd name="csY198" fmla="*/ 16934 h 80291"/>
                <a:gd name="csX199" fmla="*/ 415505 w 1221995"/>
                <a:gd name="csY199" fmla="*/ 18338 h 80291"/>
                <a:gd name="csX200" fmla="*/ 420709 w 1221995"/>
                <a:gd name="csY200" fmla="*/ 21725 h 80291"/>
                <a:gd name="csX201" fmla="*/ 423022 w 1221995"/>
                <a:gd name="csY201" fmla="*/ 26764 h 80291"/>
                <a:gd name="csX202" fmla="*/ 423435 w 1221995"/>
                <a:gd name="csY202" fmla="*/ 33703 h 80291"/>
                <a:gd name="csX203" fmla="*/ 423435 w 1221995"/>
                <a:gd name="csY203" fmla="*/ 43698 h 80291"/>
                <a:gd name="csX204" fmla="*/ 423848 w 1221995"/>
                <a:gd name="csY204" fmla="*/ 56997 h 80291"/>
                <a:gd name="csX205" fmla="*/ 425830 w 1221995"/>
                <a:gd name="csY205" fmla="*/ 62284 h 80291"/>
                <a:gd name="csX206" fmla="*/ 417983 w 1221995"/>
                <a:gd name="csY206" fmla="*/ 62284 h 80291"/>
                <a:gd name="csX207" fmla="*/ 416413 w 1221995"/>
                <a:gd name="csY207" fmla="*/ 56832 h 80291"/>
                <a:gd name="csX208" fmla="*/ 415835 w 1221995"/>
                <a:gd name="csY208" fmla="*/ 40063 h 80291"/>
                <a:gd name="csX209" fmla="*/ 403527 w 1221995"/>
                <a:gd name="csY209" fmla="*/ 42872 h 80291"/>
                <a:gd name="csX210" fmla="*/ 397001 w 1221995"/>
                <a:gd name="csY210" fmla="*/ 44359 h 80291"/>
                <a:gd name="csX211" fmla="*/ 394027 w 1221995"/>
                <a:gd name="csY211" fmla="*/ 46837 h 80291"/>
                <a:gd name="csX212" fmla="*/ 392954 w 1221995"/>
                <a:gd name="csY212" fmla="*/ 50389 h 80291"/>
                <a:gd name="csX213" fmla="*/ 395266 w 1221995"/>
                <a:gd name="csY213" fmla="*/ 55428 h 80291"/>
                <a:gd name="csX214" fmla="*/ 401957 w 1221995"/>
                <a:gd name="csY214" fmla="*/ 57410 h 80291"/>
                <a:gd name="csX215" fmla="*/ 409640 w 1221995"/>
                <a:gd name="csY215" fmla="*/ 55510 h 80291"/>
                <a:gd name="csX216" fmla="*/ 414596 w 1221995"/>
                <a:gd name="csY216" fmla="*/ 50306 h 80291"/>
                <a:gd name="csX217" fmla="*/ 415835 w 1221995"/>
                <a:gd name="csY217" fmla="*/ 42789 h 80291"/>
                <a:gd name="csX218" fmla="*/ 415835 w 1221995"/>
                <a:gd name="csY218" fmla="*/ 40063 h 80291"/>
                <a:gd name="csX219" fmla="*/ 435050 w 1221995"/>
                <a:gd name="csY219" fmla="*/ 62284 h 80291"/>
                <a:gd name="csX220" fmla="*/ 435050 w 1221995"/>
                <a:gd name="csY220" fmla="*/ 17925 h 80291"/>
                <a:gd name="csX221" fmla="*/ 441824 w 1221995"/>
                <a:gd name="csY221" fmla="*/ 17925 h 80291"/>
                <a:gd name="csX222" fmla="*/ 441824 w 1221995"/>
                <a:gd name="csY222" fmla="*/ 24286 h 80291"/>
                <a:gd name="csX223" fmla="*/ 455949 w 1221995"/>
                <a:gd name="csY223" fmla="*/ 16934 h 80291"/>
                <a:gd name="csX224" fmla="*/ 463301 w 1221995"/>
                <a:gd name="csY224" fmla="*/ 18421 h 80291"/>
                <a:gd name="csX225" fmla="*/ 468340 w 1221995"/>
                <a:gd name="csY225" fmla="*/ 22221 h 80291"/>
                <a:gd name="csX226" fmla="*/ 470653 w 1221995"/>
                <a:gd name="csY226" fmla="*/ 27755 h 80291"/>
                <a:gd name="csX227" fmla="*/ 471066 w 1221995"/>
                <a:gd name="csY227" fmla="*/ 35024 h 80291"/>
                <a:gd name="csX228" fmla="*/ 471066 w 1221995"/>
                <a:gd name="csY228" fmla="*/ 62284 h 80291"/>
                <a:gd name="csX229" fmla="*/ 463549 w 1221995"/>
                <a:gd name="csY229" fmla="*/ 62284 h 80291"/>
                <a:gd name="csX230" fmla="*/ 463549 w 1221995"/>
                <a:gd name="csY230" fmla="*/ 35355 h 80291"/>
                <a:gd name="csX231" fmla="*/ 462640 w 1221995"/>
                <a:gd name="csY231" fmla="*/ 28499 h 80291"/>
                <a:gd name="csX232" fmla="*/ 459584 w 1221995"/>
                <a:gd name="csY232" fmla="*/ 24864 h 80291"/>
                <a:gd name="csX233" fmla="*/ 454380 w 1221995"/>
                <a:gd name="csY233" fmla="*/ 23460 h 80291"/>
                <a:gd name="csX234" fmla="*/ 446037 w 1221995"/>
                <a:gd name="csY234" fmla="*/ 26516 h 80291"/>
                <a:gd name="csX235" fmla="*/ 442567 w 1221995"/>
                <a:gd name="csY235" fmla="*/ 38081 h 80291"/>
                <a:gd name="csX236" fmla="*/ 442567 w 1221995"/>
                <a:gd name="csY236" fmla="*/ 62284 h 80291"/>
                <a:gd name="csX237" fmla="*/ 435050 w 1221995"/>
                <a:gd name="csY237" fmla="*/ 62284 h 80291"/>
                <a:gd name="csX238" fmla="*/ 481278 w 1221995"/>
                <a:gd name="csY238" fmla="*/ 65919 h 80291"/>
                <a:gd name="csX239" fmla="*/ 488547 w 1221995"/>
                <a:gd name="csY239" fmla="*/ 67075 h 80291"/>
                <a:gd name="csX240" fmla="*/ 491108 w 1221995"/>
                <a:gd name="csY240" fmla="*/ 71949 h 80291"/>
                <a:gd name="csX241" fmla="*/ 498707 w 1221995"/>
                <a:gd name="csY241" fmla="*/ 74096 h 80291"/>
                <a:gd name="csX242" fmla="*/ 506720 w 1221995"/>
                <a:gd name="csY242" fmla="*/ 71949 h 80291"/>
                <a:gd name="csX243" fmla="*/ 510602 w 1221995"/>
                <a:gd name="csY243" fmla="*/ 66084 h 80291"/>
                <a:gd name="csX244" fmla="*/ 511181 w 1221995"/>
                <a:gd name="csY244" fmla="*/ 56502 h 80291"/>
                <a:gd name="csX245" fmla="*/ 498872 w 1221995"/>
                <a:gd name="csY245" fmla="*/ 62284 h 80291"/>
                <a:gd name="csX246" fmla="*/ 484747 w 1221995"/>
                <a:gd name="csY246" fmla="*/ 55676 h 80291"/>
                <a:gd name="csX247" fmla="*/ 479708 w 1221995"/>
                <a:gd name="csY247" fmla="*/ 39898 h 80291"/>
                <a:gd name="csX248" fmla="*/ 482021 w 1221995"/>
                <a:gd name="csY248" fmla="*/ 28168 h 80291"/>
                <a:gd name="csX249" fmla="*/ 488712 w 1221995"/>
                <a:gd name="csY249" fmla="*/ 19908 h 80291"/>
                <a:gd name="csX250" fmla="*/ 498955 w 1221995"/>
                <a:gd name="csY250" fmla="*/ 16934 h 80291"/>
                <a:gd name="csX251" fmla="*/ 511841 w 1221995"/>
                <a:gd name="csY251" fmla="*/ 23295 h 80291"/>
                <a:gd name="csX252" fmla="*/ 511841 w 1221995"/>
                <a:gd name="csY252" fmla="*/ 17925 h 80291"/>
                <a:gd name="csX253" fmla="*/ 518780 w 1221995"/>
                <a:gd name="csY253" fmla="*/ 17925 h 80291"/>
                <a:gd name="csX254" fmla="*/ 518780 w 1221995"/>
                <a:gd name="csY254" fmla="*/ 56254 h 80291"/>
                <a:gd name="csX255" fmla="*/ 516632 w 1221995"/>
                <a:gd name="csY255" fmla="*/ 70958 h 80291"/>
                <a:gd name="csX256" fmla="*/ 510024 w 1221995"/>
                <a:gd name="csY256" fmla="*/ 77731 h 80291"/>
                <a:gd name="csX257" fmla="*/ 498790 w 1221995"/>
                <a:gd name="csY257" fmla="*/ 80292 h 80291"/>
                <a:gd name="csX258" fmla="*/ 485986 w 1221995"/>
                <a:gd name="csY258" fmla="*/ 76657 h 80291"/>
                <a:gd name="csX259" fmla="*/ 481278 w 1221995"/>
                <a:gd name="csY259" fmla="*/ 65919 h 80291"/>
                <a:gd name="csX260" fmla="*/ 487473 w 1221995"/>
                <a:gd name="csY260" fmla="*/ 39320 h 80291"/>
                <a:gd name="csX261" fmla="*/ 490942 w 1221995"/>
                <a:gd name="csY261" fmla="*/ 52124 h 80291"/>
                <a:gd name="csX262" fmla="*/ 499616 w 1221995"/>
                <a:gd name="csY262" fmla="*/ 56089 h 80291"/>
                <a:gd name="csX263" fmla="*/ 508289 w 1221995"/>
                <a:gd name="csY263" fmla="*/ 52124 h 80291"/>
                <a:gd name="csX264" fmla="*/ 511759 w 1221995"/>
                <a:gd name="csY264" fmla="*/ 39568 h 80291"/>
                <a:gd name="csX265" fmla="*/ 508124 w 1221995"/>
                <a:gd name="csY265" fmla="*/ 27342 h 80291"/>
                <a:gd name="csX266" fmla="*/ 499451 w 1221995"/>
                <a:gd name="csY266" fmla="*/ 23129 h 80291"/>
                <a:gd name="csX267" fmla="*/ 490942 w 1221995"/>
                <a:gd name="csY267" fmla="*/ 27260 h 80291"/>
                <a:gd name="csX268" fmla="*/ 487473 w 1221995"/>
                <a:gd name="csY268" fmla="*/ 39320 h 80291"/>
                <a:gd name="csX269" fmla="*/ 529983 w 1221995"/>
                <a:gd name="csY269" fmla="*/ 62284 h 80291"/>
                <a:gd name="csX270" fmla="*/ 529983 w 1221995"/>
                <a:gd name="csY270" fmla="*/ 1074 h 80291"/>
                <a:gd name="csX271" fmla="*/ 537500 w 1221995"/>
                <a:gd name="csY271" fmla="*/ 1074 h 80291"/>
                <a:gd name="csX272" fmla="*/ 537500 w 1221995"/>
                <a:gd name="csY272" fmla="*/ 62284 h 80291"/>
                <a:gd name="csX273" fmla="*/ 529983 w 1221995"/>
                <a:gd name="csY273" fmla="*/ 62284 h 80291"/>
                <a:gd name="csX274" fmla="*/ 579541 w 1221995"/>
                <a:gd name="csY274" fmla="*/ 47993 h 80291"/>
                <a:gd name="csX275" fmla="*/ 587306 w 1221995"/>
                <a:gd name="csY275" fmla="*/ 48985 h 80291"/>
                <a:gd name="csX276" fmla="*/ 580450 w 1221995"/>
                <a:gd name="csY276" fmla="*/ 59558 h 80291"/>
                <a:gd name="csX277" fmla="*/ 567811 w 1221995"/>
                <a:gd name="csY277" fmla="*/ 63275 h 80291"/>
                <a:gd name="csX278" fmla="*/ 552364 w 1221995"/>
                <a:gd name="csY278" fmla="*/ 57328 h 80291"/>
                <a:gd name="csX279" fmla="*/ 546664 w 1221995"/>
                <a:gd name="csY279" fmla="*/ 40476 h 80291"/>
                <a:gd name="csX280" fmla="*/ 552364 w 1221995"/>
                <a:gd name="csY280" fmla="*/ 23129 h 80291"/>
                <a:gd name="csX281" fmla="*/ 567398 w 1221995"/>
                <a:gd name="csY281" fmla="*/ 16934 h 80291"/>
                <a:gd name="csX282" fmla="*/ 581854 w 1221995"/>
                <a:gd name="csY282" fmla="*/ 23047 h 80291"/>
                <a:gd name="csX283" fmla="*/ 587554 w 1221995"/>
                <a:gd name="csY283" fmla="*/ 40063 h 80291"/>
                <a:gd name="csX284" fmla="*/ 587471 w 1221995"/>
                <a:gd name="csY284" fmla="*/ 42046 h 80291"/>
                <a:gd name="csX285" fmla="*/ 554429 w 1221995"/>
                <a:gd name="csY285" fmla="*/ 42046 h 80291"/>
                <a:gd name="csX286" fmla="*/ 558560 w 1221995"/>
                <a:gd name="csY286" fmla="*/ 53197 h 80291"/>
                <a:gd name="csX287" fmla="*/ 567811 w 1221995"/>
                <a:gd name="csY287" fmla="*/ 57080 h 80291"/>
                <a:gd name="csX288" fmla="*/ 574833 w 1221995"/>
                <a:gd name="csY288" fmla="*/ 54932 h 80291"/>
                <a:gd name="csX289" fmla="*/ 579541 w 1221995"/>
                <a:gd name="csY289" fmla="*/ 47993 h 80291"/>
                <a:gd name="csX290" fmla="*/ 554842 w 1221995"/>
                <a:gd name="csY290" fmla="*/ 35850 h 80291"/>
                <a:gd name="csX291" fmla="*/ 579624 w 1221995"/>
                <a:gd name="csY291" fmla="*/ 35850 h 80291"/>
                <a:gd name="csX292" fmla="*/ 576733 w 1221995"/>
                <a:gd name="csY292" fmla="*/ 27507 h 80291"/>
                <a:gd name="csX293" fmla="*/ 567481 w 1221995"/>
                <a:gd name="csY293" fmla="*/ 23129 h 80291"/>
                <a:gd name="csX294" fmla="*/ 558725 w 1221995"/>
                <a:gd name="csY294" fmla="*/ 26599 h 80291"/>
                <a:gd name="csX295" fmla="*/ 554842 w 1221995"/>
                <a:gd name="csY295" fmla="*/ 35850 h 80291"/>
                <a:gd name="csX296" fmla="*/ 596691 w 1221995"/>
                <a:gd name="csY296" fmla="*/ 62284 h 80291"/>
                <a:gd name="csX297" fmla="*/ 596691 w 1221995"/>
                <a:gd name="csY297" fmla="*/ 17925 h 80291"/>
                <a:gd name="csX298" fmla="*/ 603465 w 1221995"/>
                <a:gd name="csY298" fmla="*/ 17925 h 80291"/>
                <a:gd name="csX299" fmla="*/ 603465 w 1221995"/>
                <a:gd name="csY299" fmla="*/ 24203 h 80291"/>
                <a:gd name="csX300" fmla="*/ 609000 w 1221995"/>
                <a:gd name="csY300" fmla="*/ 18916 h 80291"/>
                <a:gd name="csX301" fmla="*/ 616847 w 1221995"/>
                <a:gd name="csY301" fmla="*/ 16934 h 80291"/>
                <a:gd name="csX302" fmla="*/ 624942 w 1221995"/>
                <a:gd name="csY302" fmla="*/ 18999 h 80291"/>
                <a:gd name="csX303" fmla="*/ 629403 w 1221995"/>
                <a:gd name="csY303" fmla="*/ 24699 h 80291"/>
                <a:gd name="csX304" fmla="*/ 643115 w 1221995"/>
                <a:gd name="csY304" fmla="*/ 16934 h 80291"/>
                <a:gd name="csX305" fmla="*/ 653193 w 1221995"/>
                <a:gd name="csY305" fmla="*/ 20651 h 80291"/>
                <a:gd name="csX306" fmla="*/ 656745 w 1221995"/>
                <a:gd name="csY306" fmla="*/ 31885 h 80291"/>
                <a:gd name="csX307" fmla="*/ 656745 w 1221995"/>
                <a:gd name="csY307" fmla="*/ 62284 h 80291"/>
                <a:gd name="csX308" fmla="*/ 649311 w 1221995"/>
                <a:gd name="csY308" fmla="*/ 62284 h 80291"/>
                <a:gd name="csX309" fmla="*/ 649311 w 1221995"/>
                <a:gd name="csY309" fmla="*/ 34364 h 80291"/>
                <a:gd name="csX310" fmla="*/ 648567 w 1221995"/>
                <a:gd name="csY310" fmla="*/ 27838 h 80291"/>
                <a:gd name="csX311" fmla="*/ 645924 w 1221995"/>
                <a:gd name="csY311" fmla="*/ 24699 h 80291"/>
                <a:gd name="csX312" fmla="*/ 641381 w 1221995"/>
                <a:gd name="csY312" fmla="*/ 23460 h 80291"/>
                <a:gd name="csX313" fmla="*/ 633616 w 1221995"/>
                <a:gd name="csY313" fmla="*/ 26599 h 80291"/>
                <a:gd name="csX314" fmla="*/ 630559 w 1221995"/>
                <a:gd name="csY314" fmla="*/ 36511 h 80291"/>
                <a:gd name="csX315" fmla="*/ 630559 w 1221995"/>
                <a:gd name="csY315" fmla="*/ 62284 h 80291"/>
                <a:gd name="csX316" fmla="*/ 623042 w 1221995"/>
                <a:gd name="csY316" fmla="*/ 62284 h 80291"/>
                <a:gd name="csX317" fmla="*/ 623042 w 1221995"/>
                <a:gd name="csY317" fmla="*/ 33455 h 80291"/>
                <a:gd name="csX318" fmla="*/ 621225 w 1221995"/>
                <a:gd name="csY318" fmla="*/ 26021 h 80291"/>
                <a:gd name="csX319" fmla="*/ 615195 w 1221995"/>
                <a:gd name="csY319" fmla="*/ 23460 h 80291"/>
                <a:gd name="csX320" fmla="*/ 609330 w 1221995"/>
                <a:gd name="csY320" fmla="*/ 25112 h 80291"/>
                <a:gd name="csX321" fmla="*/ 605448 w 1221995"/>
                <a:gd name="csY321" fmla="*/ 29986 h 80291"/>
                <a:gd name="csX322" fmla="*/ 604208 w 1221995"/>
                <a:gd name="csY322" fmla="*/ 39320 h 80291"/>
                <a:gd name="csX323" fmla="*/ 604208 w 1221995"/>
                <a:gd name="csY323" fmla="*/ 62284 h 80291"/>
                <a:gd name="csX324" fmla="*/ 596691 w 1221995"/>
                <a:gd name="csY324" fmla="*/ 62284 h 80291"/>
                <a:gd name="csX325" fmla="*/ 698309 w 1221995"/>
                <a:gd name="csY325" fmla="*/ 47993 h 80291"/>
                <a:gd name="csX326" fmla="*/ 706074 w 1221995"/>
                <a:gd name="csY326" fmla="*/ 48985 h 80291"/>
                <a:gd name="csX327" fmla="*/ 699217 w 1221995"/>
                <a:gd name="csY327" fmla="*/ 59558 h 80291"/>
                <a:gd name="csX328" fmla="*/ 686579 w 1221995"/>
                <a:gd name="csY328" fmla="*/ 63275 h 80291"/>
                <a:gd name="csX329" fmla="*/ 671132 w 1221995"/>
                <a:gd name="csY329" fmla="*/ 57328 h 80291"/>
                <a:gd name="csX330" fmla="*/ 665432 w 1221995"/>
                <a:gd name="csY330" fmla="*/ 40476 h 80291"/>
                <a:gd name="csX331" fmla="*/ 671132 w 1221995"/>
                <a:gd name="csY331" fmla="*/ 23129 h 80291"/>
                <a:gd name="csX332" fmla="*/ 686166 w 1221995"/>
                <a:gd name="csY332" fmla="*/ 16934 h 80291"/>
                <a:gd name="csX333" fmla="*/ 700622 w 1221995"/>
                <a:gd name="csY333" fmla="*/ 23047 h 80291"/>
                <a:gd name="csX334" fmla="*/ 706321 w 1221995"/>
                <a:gd name="csY334" fmla="*/ 40063 h 80291"/>
                <a:gd name="csX335" fmla="*/ 706239 w 1221995"/>
                <a:gd name="csY335" fmla="*/ 42046 h 80291"/>
                <a:gd name="csX336" fmla="*/ 673197 w 1221995"/>
                <a:gd name="csY336" fmla="*/ 42046 h 80291"/>
                <a:gd name="csX337" fmla="*/ 677327 w 1221995"/>
                <a:gd name="csY337" fmla="*/ 53197 h 80291"/>
                <a:gd name="csX338" fmla="*/ 686579 w 1221995"/>
                <a:gd name="csY338" fmla="*/ 57080 h 80291"/>
                <a:gd name="csX339" fmla="*/ 693600 w 1221995"/>
                <a:gd name="csY339" fmla="*/ 54932 h 80291"/>
                <a:gd name="csX340" fmla="*/ 698309 w 1221995"/>
                <a:gd name="csY340" fmla="*/ 47993 h 80291"/>
                <a:gd name="csX341" fmla="*/ 673610 w 1221995"/>
                <a:gd name="csY341" fmla="*/ 35850 h 80291"/>
                <a:gd name="csX342" fmla="*/ 698391 w 1221995"/>
                <a:gd name="csY342" fmla="*/ 35850 h 80291"/>
                <a:gd name="csX343" fmla="*/ 695500 w 1221995"/>
                <a:gd name="csY343" fmla="*/ 27507 h 80291"/>
                <a:gd name="csX344" fmla="*/ 686248 w 1221995"/>
                <a:gd name="csY344" fmla="*/ 23129 h 80291"/>
                <a:gd name="csX345" fmla="*/ 677492 w 1221995"/>
                <a:gd name="csY345" fmla="*/ 26599 h 80291"/>
                <a:gd name="csX346" fmla="*/ 673610 w 1221995"/>
                <a:gd name="csY346" fmla="*/ 35850 h 80291"/>
                <a:gd name="csX347" fmla="*/ 715459 w 1221995"/>
                <a:gd name="csY347" fmla="*/ 62284 h 80291"/>
                <a:gd name="csX348" fmla="*/ 715459 w 1221995"/>
                <a:gd name="csY348" fmla="*/ 17925 h 80291"/>
                <a:gd name="csX349" fmla="*/ 722233 w 1221995"/>
                <a:gd name="csY349" fmla="*/ 17925 h 80291"/>
                <a:gd name="csX350" fmla="*/ 722233 w 1221995"/>
                <a:gd name="csY350" fmla="*/ 24286 h 80291"/>
                <a:gd name="csX351" fmla="*/ 736358 w 1221995"/>
                <a:gd name="csY351" fmla="*/ 16934 h 80291"/>
                <a:gd name="csX352" fmla="*/ 743710 w 1221995"/>
                <a:gd name="csY352" fmla="*/ 18421 h 80291"/>
                <a:gd name="csX353" fmla="*/ 748749 w 1221995"/>
                <a:gd name="csY353" fmla="*/ 22221 h 80291"/>
                <a:gd name="csX354" fmla="*/ 751062 w 1221995"/>
                <a:gd name="csY354" fmla="*/ 27755 h 80291"/>
                <a:gd name="csX355" fmla="*/ 751475 w 1221995"/>
                <a:gd name="csY355" fmla="*/ 35024 h 80291"/>
                <a:gd name="csX356" fmla="*/ 751475 w 1221995"/>
                <a:gd name="csY356" fmla="*/ 62284 h 80291"/>
                <a:gd name="csX357" fmla="*/ 743958 w 1221995"/>
                <a:gd name="csY357" fmla="*/ 62284 h 80291"/>
                <a:gd name="csX358" fmla="*/ 743958 w 1221995"/>
                <a:gd name="csY358" fmla="*/ 35355 h 80291"/>
                <a:gd name="csX359" fmla="*/ 743049 w 1221995"/>
                <a:gd name="csY359" fmla="*/ 28499 h 80291"/>
                <a:gd name="csX360" fmla="*/ 739993 w 1221995"/>
                <a:gd name="csY360" fmla="*/ 24864 h 80291"/>
                <a:gd name="csX361" fmla="*/ 734789 w 1221995"/>
                <a:gd name="csY361" fmla="*/ 23460 h 80291"/>
                <a:gd name="csX362" fmla="*/ 726445 w 1221995"/>
                <a:gd name="csY362" fmla="*/ 26516 h 80291"/>
                <a:gd name="csX363" fmla="*/ 722976 w 1221995"/>
                <a:gd name="csY363" fmla="*/ 38081 h 80291"/>
                <a:gd name="csX364" fmla="*/ 722976 w 1221995"/>
                <a:gd name="csY364" fmla="*/ 62284 h 80291"/>
                <a:gd name="csX365" fmla="*/ 715459 w 1221995"/>
                <a:gd name="csY365" fmla="*/ 62284 h 80291"/>
                <a:gd name="csX366" fmla="*/ 779446 w 1221995"/>
                <a:gd name="csY366" fmla="*/ 55593 h 80291"/>
                <a:gd name="csX367" fmla="*/ 780520 w 1221995"/>
                <a:gd name="csY367" fmla="*/ 62201 h 80291"/>
                <a:gd name="csX368" fmla="*/ 774820 w 1221995"/>
                <a:gd name="csY368" fmla="*/ 62862 h 80291"/>
                <a:gd name="csX369" fmla="*/ 768460 w 1221995"/>
                <a:gd name="csY369" fmla="*/ 61623 h 80291"/>
                <a:gd name="csX370" fmla="*/ 765321 w 1221995"/>
                <a:gd name="csY370" fmla="*/ 58236 h 80291"/>
                <a:gd name="csX371" fmla="*/ 764412 w 1221995"/>
                <a:gd name="csY371" fmla="*/ 49315 h 80291"/>
                <a:gd name="csX372" fmla="*/ 764412 w 1221995"/>
                <a:gd name="csY372" fmla="*/ 23790 h 80291"/>
                <a:gd name="csX373" fmla="*/ 758878 w 1221995"/>
                <a:gd name="csY373" fmla="*/ 23790 h 80291"/>
                <a:gd name="csX374" fmla="*/ 758878 w 1221995"/>
                <a:gd name="csY374" fmla="*/ 17925 h 80291"/>
                <a:gd name="csX375" fmla="*/ 764412 w 1221995"/>
                <a:gd name="csY375" fmla="*/ 17925 h 80291"/>
                <a:gd name="csX376" fmla="*/ 764412 w 1221995"/>
                <a:gd name="csY376" fmla="*/ 6939 h 80291"/>
                <a:gd name="csX377" fmla="*/ 771847 w 1221995"/>
                <a:gd name="csY377" fmla="*/ 2478 h 80291"/>
                <a:gd name="csX378" fmla="*/ 771847 w 1221995"/>
                <a:gd name="csY378" fmla="*/ 17925 h 80291"/>
                <a:gd name="csX379" fmla="*/ 779446 w 1221995"/>
                <a:gd name="csY379" fmla="*/ 17925 h 80291"/>
                <a:gd name="csX380" fmla="*/ 779446 w 1221995"/>
                <a:gd name="csY380" fmla="*/ 23790 h 80291"/>
                <a:gd name="csX381" fmla="*/ 771847 w 1221995"/>
                <a:gd name="csY381" fmla="*/ 23790 h 80291"/>
                <a:gd name="csX382" fmla="*/ 771847 w 1221995"/>
                <a:gd name="csY382" fmla="*/ 49728 h 80291"/>
                <a:gd name="csX383" fmla="*/ 772260 w 1221995"/>
                <a:gd name="csY383" fmla="*/ 53858 h 80291"/>
                <a:gd name="csX384" fmla="*/ 773581 w 1221995"/>
                <a:gd name="csY384" fmla="*/ 55345 h 80291"/>
                <a:gd name="csX385" fmla="*/ 776142 w 1221995"/>
                <a:gd name="csY385" fmla="*/ 55841 h 80291"/>
                <a:gd name="csX386" fmla="*/ 779446 w 1221995"/>
                <a:gd name="csY386" fmla="*/ 55593 h 80291"/>
                <a:gd name="csX387" fmla="*/ 840170 w 1221995"/>
                <a:gd name="csY387" fmla="*/ 38246 h 80291"/>
                <a:gd name="csX388" fmla="*/ 840170 w 1221995"/>
                <a:gd name="csY388" fmla="*/ 31059 h 80291"/>
                <a:gd name="csX389" fmla="*/ 866025 w 1221995"/>
                <a:gd name="csY389" fmla="*/ 31059 h 80291"/>
                <a:gd name="csX390" fmla="*/ 866025 w 1221995"/>
                <a:gd name="csY390" fmla="*/ 53776 h 80291"/>
                <a:gd name="csX391" fmla="*/ 853717 w 1221995"/>
                <a:gd name="csY391" fmla="*/ 60962 h 80291"/>
                <a:gd name="csX392" fmla="*/ 840748 w 1221995"/>
                <a:gd name="csY392" fmla="*/ 63358 h 80291"/>
                <a:gd name="csX393" fmla="*/ 824310 w 1221995"/>
                <a:gd name="csY393" fmla="*/ 59475 h 80291"/>
                <a:gd name="csX394" fmla="*/ 813158 w 1221995"/>
                <a:gd name="csY394" fmla="*/ 48324 h 80291"/>
                <a:gd name="csX395" fmla="*/ 809441 w 1221995"/>
                <a:gd name="csY395" fmla="*/ 31968 h 80291"/>
                <a:gd name="csX396" fmla="*/ 813158 w 1221995"/>
                <a:gd name="csY396" fmla="*/ 15282 h 80291"/>
                <a:gd name="csX397" fmla="*/ 823897 w 1221995"/>
                <a:gd name="csY397" fmla="*/ 3800 h 80291"/>
                <a:gd name="csX398" fmla="*/ 840087 w 1221995"/>
                <a:gd name="csY398" fmla="*/ 0 h 80291"/>
                <a:gd name="csX399" fmla="*/ 852065 w 1221995"/>
                <a:gd name="csY399" fmla="*/ 2230 h 80291"/>
                <a:gd name="csX400" fmla="*/ 860491 w 1221995"/>
                <a:gd name="csY400" fmla="*/ 8260 h 80291"/>
                <a:gd name="csX401" fmla="*/ 865117 w 1221995"/>
                <a:gd name="csY401" fmla="*/ 18173 h 80291"/>
                <a:gd name="csX402" fmla="*/ 857847 w 1221995"/>
                <a:gd name="csY402" fmla="*/ 20238 h 80291"/>
                <a:gd name="csX403" fmla="*/ 854378 w 1221995"/>
                <a:gd name="csY403" fmla="*/ 12886 h 80291"/>
                <a:gd name="csX404" fmla="*/ 848596 w 1221995"/>
                <a:gd name="csY404" fmla="*/ 8591 h 80291"/>
                <a:gd name="csX405" fmla="*/ 840170 w 1221995"/>
                <a:gd name="csY405" fmla="*/ 6939 h 80291"/>
                <a:gd name="csX406" fmla="*/ 830505 w 1221995"/>
                <a:gd name="csY406" fmla="*/ 8674 h 80291"/>
                <a:gd name="csX407" fmla="*/ 823980 w 1221995"/>
                <a:gd name="csY407" fmla="*/ 13134 h 80291"/>
                <a:gd name="csX408" fmla="*/ 820097 w 1221995"/>
                <a:gd name="csY408" fmla="*/ 19164 h 80291"/>
                <a:gd name="csX409" fmla="*/ 817784 w 1221995"/>
                <a:gd name="csY409" fmla="*/ 31472 h 80291"/>
                <a:gd name="csX410" fmla="*/ 820593 w 1221995"/>
                <a:gd name="csY410" fmla="*/ 45185 h 80291"/>
                <a:gd name="csX411" fmla="*/ 828771 w 1221995"/>
                <a:gd name="csY411" fmla="*/ 53363 h 80291"/>
                <a:gd name="csX412" fmla="*/ 840253 w 1221995"/>
                <a:gd name="csY412" fmla="*/ 56006 h 80291"/>
                <a:gd name="csX413" fmla="*/ 850496 w 1221995"/>
                <a:gd name="csY413" fmla="*/ 54024 h 80291"/>
                <a:gd name="csX414" fmla="*/ 858095 w 1221995"/>
                <a:gd name="csY414" fmla="*/ 49645 h 80291"/>
                <a:gd name="csX415" fmla="*/ 858095 w 1221995"/>
                <a:gd name="csY415" fmla="*/ 38246 h 80291"/>
                <a:gd name="csX416" fmla="*/ 840170 w 1221995"/>
                <a:gd name="csY416" fmla="*/ 38246 h 80291"/>
                <a:gd name="csX417" fmla="*/ 907415 w 1221995"/>
                <a:gd name="csY417" fmla="*/ 47993 h 80291"/>
                <a:gd name="csX418" fmla="*/ 915180 w 1221995"/>
                <a:gd name="csY418" fmla="*/ 48985 h 80291"/>
                <a:gd name="csX419" fmla="*/ 908324 w 1221995"/>
                <a:gd name="csY419" fmla="*/ 59558 h 80291"/>
                <a:gd name="csX420" fmla="*/ 895685 w 1221995"/>
                <a:gd name="csY420" fmla="*/ 63275 h 80291"/>
                <a:gd name="csX421" fmla="*/ 880238 w 1221995"/>
                <a:gd name="csY421" fmla="*/ 57328 h 80291"/>
                <a:gd name="csX422" fmla="*/ 874538 w 1221995"/>
                <a:gd name="csY422" fmla="*/ 40476 h 80291"/>
                <a:gd name="csX423" fmla="*/ 880238 w 1221995"/>
                <a:gd name="csY423" fmla="*/ 23129 h 80291"/>
                <a:gd name="csX424" fmla="*/ 895272 w 1221995"/>
                <a:gd name="csY424" fmla="*/ 16934 h 80291"/>
                <a:gd name="csX425" fmla="*/ 909728 w 1221995"/>
                <a:gd name="csY425" fmla="*/ 23047 h 80291"/>
                <a:gd name="csX426" fmla="*/ 915428 w 1221995"/>
                <a:gd name="csY426" fmla="*/ 40063 h 80291"/>
                <a:gd name="csX427" fmla="*/ 915345 w 1221995"/>
                <a:gd name="csY427" fmla="*/ 42046 h 80291"/>
                <a:gd name="csX428" fmla="*/ 882303 w 1221995"/>
                <a:gd name="csY428" fmla="*/ 42046 h 80291"/>
                <a:gd name="csX429" fmla="*/ 886433 w 1221995"/>
                <a:gd name="csY429" fmla="*/ 53197 h 80291"/>
                <a:gd name="csX430" fmla="*/ 895685 w 1221995"/>
                <a:gd name="csY430" fmla="*/ 57080 h 80291"/>
                <a:gd name="csX431" fmla="*/ 902707 w 1221995"/>
                <a:gd name="csY431" fmla="*/ 54932 h 80291"/>
                <a:gd name="csX432" fmla="*/ 907415 w 1221995"/>
                <a:gd name="csY432" fmla="*/ 47993 h 80291"/>
                <a:gd name="csX433" fmla="*/ 882716 w 1221995"/>
                <a:gd name="csY433" fmla="*/ 35850 h 80291"/>
                <a:gd name="csX434" fmla="*/ 907498 w 1221995"/>
                <a:gd name="csY434" fmla="*/ 35850 h 80291"/>
                <a:gd name="csX435" fmla="*/ 904606 w 1221995"/>
                <a:gd name="csY435" fmla="*/ 27507 h 80291"/>
                <a:gd name="csX436" fmla="*/ 895355 w 1221995"/>
                <a:gd name="csY436" fmla="*/ 23129 h 80291"/>
                <a:gd name="csX437" fmla="*/ 886599 w 1221995"/>
                <a:gd name="csY437" fmla="*/ 26599 h 80291"/>
                <a:gd name="csX438" fmla="*/ 882716 w 1221995"/>
                <a:gd name="csY438" fmla="*/ 35850 h 80291"/>
                <a:gd name="csX439" fmla="*/ 924565 w 1221995"/>
                <a:gd name="csY439" fmla="*/ 62284 h 80291"/>
                <a:gd name="csX440" fmla="*/ 924565 w 1221995"/>
                <a:gd name="csY440" fmla="*/ 17925 h 80291"/>
                <a:gd name="csX441" fmla="*/ 931339 w 1221995"/>
                <a:gd name="csY441" fmla="*/ 17925 h 80291"/>
                <a:gd name="csX442" fmla="*/ 931339 w 1221995"/>
                <a:gd name="csY442" fmla="*/ 24286 h 80291"/>
                <a:gd name="csX443" fmla="*/ 945464 w 1221995"/>
                <a:gd name="csY443" fmla="*/ 16934 h 80291"/>
                <a:gd name="csX444" fmla="*/ 952816 w 1221995"/>
                <a:gd name="csY444" fmla="*/ 18421 h 80291"/>
                <a:gd name="csX445" fmla="*/ 957855 w 1221995"/>
                <a:gd name="csY445" fmla="*/ 22221 h 80291"/>
                <a:gd name="csX446" fmla="*/ 960168 w 1221995"/>
                <a:gd name="csY446" fmla="*/ 27755 h 80291"/>
                <a:gd name="csX447" fmla="*/ 960581 w 1221995"/>
                <a:gd name="csY447" fmla="*/ 35024 h 80291"/>
                <a:gd name="csX448" fmla="*/ 960581 w 1221995"/>
                <a:gd name="csY448" fmla="*/ 62284 h 80291"/>
                <a:gd name="csX449" fmla="*/ 953064 w 1221995"/>
                <a:gd name="csY449" fmla="*/ 62284 h 80291"/>
                <a:gd name="csX450" fmla="*/ 953064 w 1221995"/>
                <a:gd name="csY450" fmla="*/ 35355 h 80291"/>
                <a:gd name="csX451" fmla="*/ 952155 w 1221995"/>
                <a:gd name="csY451" fmla="*/ 28499 h 80291"/>
                <a:gd name="csX452" fmla="*/ 949099 w 1221995"/>
                <a:gd name="csY452" fmla="*/ 24864 h 80291"/>
                <a:gd name="csX453" fmla="*/ 943895 w 1221995"/>
                <a:gd name="csY453" fmla="*/ 23460 h 80291"/>
                <a:gd name="csX454" fmla="*/ 935552 w 1221995"/>
                <a:gd name="csY454" fmla="*/ 26516 h 80291"/>
                <a:gd name="csX455" fmla="*/ 932082 w 1221995"/>
                <a:gd name="csY455" fmla="*/ 38081 h 80291"/>
                <a:gd name="csX456" fmla="*/ 932082 w 1221995"/>
                <a:gd name="csY456" fmla="*/ 62284 h 80291"/>
                <a:gd name="csX457" fmla="*/ 924565 w 1221995"/>
                <a:gd name="csY457" fmla="*/ 62284 h 80291"/>
                <a:gd name="csX458" fmla="*/ 1002513 w 1221995"/>
                <a:gd name="csY458" fmla="*/ 47993 h 80291"/>
                <a:gd name="csX459" fmla="*/ 1010278 w 1221995"/>
                <a:gd name="csY459" fmla="*/ 48985 h 80291"/>
                <a:gd name="csX460" fmla="*/ 1003421 w 1221995"/>
                <a:gd name="csY460" fmla="*/ 59558 h 80291"/>
                <a:gd name="csX461" fmla="*/ 990783 w 1221995"/>
                <a:gd name="csY461" fmla="*/ 63275 h 80291"/>
                <a:gd name="csX462" fmla="*/ 975336 w 1221995"/>
                <a:gd name="csY462" fmla="*/ 57328 h 80291"/>
                <a:gd name="csX463" fmla="*/ 969636 w 1221995"/>
                <a:gd name="csY463" fmla="*/ 40476 h 80291"/>
                <a:gd name="csX464" fmla="*/ 975336 w 1221995"/>
                <a:gd name="csY464" fmla="*/ 23129 h 80291"/>
                <a:gd name="csX465" fmla="*/ 990370 w 1221995"/>
                <a:gd name="csY465" fmla="*/ 16934 h 80291"/>
                <a:gd name="csX466" fmla="*/ 1004826 w 1221995"/>
                <a:gd name="csY466" fmla="*/ 23047 h 80291"/>
                <a:gd name="csX467" fmla="*/ 1010525 w 1221995"/>
                <a:gd name="csY467" fmla="*/ 40063 h 80291"/>
                <a:gd name="csX468" fmla="*/ 1010443 w 1221995"/>
                <a:gd name="csY468" fmla="*/ 42046 h 80291"/>
                <a:gd name="csX469" fmla="*/ 977401 w 1221995"/>
                <a:gd name="csY469" fmla="*/ 42046 h 80291"/>
                <a:gd name="csX470" fmla="*/ 981531 w 1221995"/>
                <a:gd name="csY470" fmla="*/ 53197 h 80291"/>
                <a:gd name="csX471" fmla="*/ 990783 w 1221995"/>
                <a:gd name="csY471" fmla="*/ 57080 h 80291"/>
                <a:gd name="csX472" fmla="*/ 997804 w 1221995"/>
                <a:gd name="csY472" fmla="*/ 54932 h 80291"/>
                <a:gd name="csX473" fmla="*/ 1002513 w 1221995"/>
                <a:gd name="csY473" fmla="*/ 47993 h 80291"/>
                <a:gd name="csX474" fmla="*/ 977814 w 1221995"/>
                <a:gd name="csY474" fmla="*/ 35850 h 80291"/>
                <a:gd name="csX475" fmla="*/ 1002595 w 1221995"/>
                <a:gd name="csY475" fmla="*/ 35850 h 80291"/>
                <a:gd name="csX476" fmla="*/ 999704 w 1221995"/>
                <a:gd name="csY476" fmla="*/ 27507 h 80291"/>
                <a:gd name="csX477" fmla="*/ 990452 w 1221995"/>
                <a:gd name="csY477" fmla="*/ 23129 h 80291"/>
                <a:gd name="csX478" fmla="*/ 981696 w 1221995"/>
                <a:gd name="csY478" fmla="*/ 26599 h 80291"/>
                <a:gd name="csX479" fmla="*/ 977814 w 1221995"/>
                <a:gd name="csY479" fmla="*/ 35850 h 80291"/>
                <a:gd name="csX480" fmla="*/ 1019580 w 1221995"/>
                <a:gd name="csY480" fmla="*/ 62284 h 80291"/>
                <a:gd name="csX481" fmla="*/ 1019580 w 1221995"/>
                <a:gd name="csY481" fmla="*/ 17925 h 80291"/>
                <a:gd name="csX482" fmla="*/ 1026354 w 1221995"/>
                <a:gd name="csY482" fmla="*/ 17925 h 80291"/>
                <a:gd name="csX483" fmla="*/ 1026354 w 1221995"/>
                <a:gd name="csY483" fmla="*/ 24699 h 80291"/>
                <a:gd name="csX484" fmla="*/ 1031062 w 1221995"/>
                <a:gd name="csY484" fmla="*/ 18503 h 80291"/>
                <a:gd name="csX485" fmla="*/ 1035936 w 1221995"/>
                <a:gd name="csY485" fmla="*/ 16934 h 80291"/>
                <a:gd name="csX486" fmla="*/ 1043701 w 1221995"/>
                <a:gd name="csY486" fmla="*/ 19330 h 80291"/>
                <a:gd name="csX487" fmla="*/ 1041058 w 1221995"/>
                <a:gd name="csY487" fmla="*/ 26351 h 80291"/>
                <a:gd name="csX488" fmla="*/ 1035606 w 1221995"/>
                <a:gd name="csY488" fmla="*/ 24699 h 80291"/>
                <a:gd name="csX489" fmla="*/ 1031145 w 1221995"/>
                <a:gd name="csY489" fmla="*/ 26186 h 80291"/>
                <a:gd name="csX490" fmla="*/ 1028336 w 1221995"/>
                <a:gd name="csY490" fmla="*/ 30316 h 80291"/>
                <a:gd name="csX491" fmla="*/ 1027097 w 1221995"/>
                <a:gd name="csY491" fmla="*/ 39072 h 80291"/>
                <a:gd name="csX492" fmla="*/ 1027097 w 1221995"/>
                <a:gd name="csY492" fmla="*/ 62284 h 80291"/>
                <a:gd name="csX493" fmla="*/ 1019580 w 1221995"/>
                <a:gd name="csY493" fmla="*/ 62284 h 80291"/>
                <a:gd name="csX494" fmla="*/ 1077046 w 1221995"/>
                <a:gd name="csY494" fmla="*/ 56832 h 80291"/>
                <a:gd name="csX495" fmla="*/ 1069033 w 1221995"/>
                <a:gd name="csY495" fmla="*/ 61871 h 80291"/>
                <a:gd name="csX496" fmla="*/ 1060772 w 1221995"/>
                <a:gd name="csY496" fmla="*/ 63275 h 80291"/>
                <a:gd name="csX497" fmla="*/ 1049456 w 1221995"/>
                <a:gd name="csY497" fmla="*/ 59723 h 80291"/>
                <a:gd name="csX498" fmla="*/ 1045573 w 1221995"/>
                <a:gd name="csY498" fmla="*/ 50554 h 80291"/>
                <a:gd name="csX499" fmla="*/ 1047060 w 1221995"/>
                <a:gd name="csY499" fmla="*/ 44689 h 80291"/>
                <a:gd name="csX500" fmla="*/ 1050942 w 1221995"/>
                <a:gd name="csY500" fmla="*/ 40311 h 80291"/>
                <a:gd name="csX501" fmla="*/ 1056394 w 1221995"/>
                <a:gd name="csY501" fmla="*/ 37833 h 80291"/>
                <a:gd name="csX502" fmla="*/ 1063085 w 1221995"/>
                <a:gd name="csY502" fmla="*/ 36759 h 80291"/>
                <a:gd name="csX503" fmla="*/ 1076467 w 1221995"/>
                <a:gd name="csY503" fmla="*/ 34116 h 80291"/>
                <a:gd name="csX504" fmla="*/ 1076467 w 1221995"/>
                <a:gd name="csY504" fmla="*/ 32216 h 80291"/>
                <a:gd name="csX505" fmla="*/ 1074402 w 1221995"/>
                <a:gd name="csY505" fmla="*/ 25690 h 80291"/>
                <a:gd name="csX506" fmla="*/ 1065811 w 1221995"/>
                <a:gd name="csY506" fmla="*/ 23129 h 80291"/>
                <a:gd name="csX507" fmla="*/ 1057964 w 1221995"/>
                <a:gd name="csY507" fmla="*/ 25029 h 80291"/>
                <a:gd name="csX508" fmla="*/ 1054247 w 1221995"/>
                <a:gd name="csY508" fmla="*/ 31638 h 80291"/>
                <a:gd name="csX509" fmla="*/ 1046895 w 1221995"/>
                <a:gd name="csY509" fmla="*/ 30564 h 80291"/>
                <a:gd name="csX510" fmla="*/ 1050199 w 1221995"/>
                <a:gd name="csY510" fmla="*/ 22964 h 80291"/>
                <a:gd name="csX511" fmla="*/ 1056807 w 1221995"/>
                <a:gd name="csY511" fmla="*/ 18503 h 80291"/>
                <a:gd name="csX512" fmla="*/ 1066885 w 1221995"/>
                <a:gd name="csY512" fmla="*/ 16934 h 80291"/>
                <a:gd name="csX513" fmla="*/ 1076137 w 1221995"/>
                <a:gd name="csY513" fmla="*/ 18338 h 80291"/>
                <a:gd name="csX514" fmla="*/ 1081341 w 1221995"/>
                <a:gd name="csY514" fmla="*/ 21725 h 80291"/>
                <a:gd name="csX515" fmla="*/ 1083654 w 1221995"/>
                <a:gd name="csY515" fmla="*/ 26764 h 80291"/>
                <a:gd name="csX516" fmla="*/ 1084067 w 1221995"/>
                <a:gd name="csY516" fmla="*/ 33703 h 80291"/>
                <a:gd name="csX517" fmla="*/ 1084067 w 1221995"/>
                <a:gd name="csY517" fmla="*/ 43698 h 80291"/>
                <a:gd name="csX518" fmla="*/ 1084480 w 1221995"/>
                <a:gd name="csY518" fmla="*/ 56997 h 80291"/>
                <a:gd name="csX519" fmla="*/ 1086462 w 1221995"/>
                <a:gd name="csY519" fmla="*/ 62284 h 80291"/>
                <a:gd name="csX520" fmla="*/ 1078615 w 1221995"/>
                <a:gd name="csY520" fmla="*/ 62284 h 80291"/>
                <a:gd name="csX521" fmla="*/ 1077046 w 1221995"/>
                <a:gd name="csY521" fmla="*/ 56832 h 80291"/>
                <a:gd name="csX522" fmla="*/ 1076467 w 1221995"/>
                <a:gd name="csY522" fmla="*/ 40063 h 80291"/>
                <a:gd name="csX523" fmla="*/ 1064159 w 1221995"/>
                <a:gd name="csY523" fmla="*/ 42872 h 80291"/>
                <a:gd name="csX524" fmla="*/ 1057633 w 1221995"/>
                <a:gd name="csY524" fmla="*/ 44359 h 80291"/>
                <a:gd name="csX525" fmla="*/ 1054660 w 1221995"/>
                <a:gd name="csY525" fmla="*/ 46837 h 80291"/>
                <a:gd name="csX526" fmla="*/ 1053586 w 1221995"/>
                <a:gd name="csY526" fmla="*/ 50389 h 80291"/>
                <a:gd name="csX527" fmla="*/ 1055899 w 1221995"/>
                <a:gd name="csY527" fmla="*/ 55428 h 80291"/>
                <a:gd name="csX528" fmla="*/ 1062590 w 1221995"/>
                <a:gd name="csY528" fmla="*/ 57410 h 80291"/>
                <a:gd name="csX529" fmla="*/ 1070272 w 1221995"/>
                <a:gd name="csY529" fmla="*/ 55510 h 80291"/>
                <a:gd name="csX530" fmla="*/ 1075228 w 1221995"/>
                <a:gd name="csY530" fmla="*/ 50306 h 80291"/>
                <a:gd name="csX531" fmla="*/ 1076467 w 1221995"/>
                <a:gd name="csY531" fmla="*/ 42789 h 80291"/>
                <a:gd name="csX532" fmla="*/ 1076467 w 1221995"/>
                <a:gd name="csY532" fmla="*/ 40063 h 80291"/>
                <a:gd name="csX533" fmla="*/ 1112121 w 1221995"/>
                <a:gd name="csY533" fmla="*/ 55593 h 80291"/>
                <a:gd name="csX534" fmla="*/ 1113195 w 1221995"/>
                <a:gd name="csY534" fmla="*/ 62201 h 80291"/>
                <a:gd name="csX535" fmla="*/ 1107495 w 1221995"/>
                <a:gd name="csY535" fmla="*/ 62862 h 80291"/>
                <a:gd name="csX536" fmla="*/ 1101135 w 1221995"/>
                <a:gd name="csY536" fmla="*/ 61623 h 80291"/>
                <a:gd name="csX537" fmla="*/ 1097996 w 1221995"/>
                <a:gd name="csY537" fmla="*/ 58236 h 80291"/>
                <a:gd name="csX538" fmla="*/ 1097087 w 1221995"/>
                <a:gd name="csY538" fmla="*/ 49315 h 80291"/>
                <a:gd name="csX539" fmla="*/ 1097087 w 1221995"/>
                <a:gd name="csY539" fmla="*/ 23790 h 80291"/>
                <a:gd name="csX540" fmla="*/ 1091552 w 1221995"/>
                <a:gd name="csY540" fmla="*/ 23790 h 80291"/>
                <a:gd name="csX541" fmla="*/ 1091552 w 1221995"/>
                <a:gd name="csY541" fmla="*/ 17925 h 80291"/>
                <a:gd name="csX542" fmla="*/ 1097087 w 1221995"/>
                <a:gd name="csY542" fmla="*/ 17925 h 80291"/>
                <a:gd name="csX543" fmla="*/ 1097087 w 1221995"/>
                <a:gd name="csY543" fmla="*/ 6939 h 80291"/>
                <a:gd name="csX544" fmla="*/ 1104521 w 1221995"/>
                <a:gd name="csY544" fmla="*/ 2478 h 80291"/>
                <a:gd name="csX545" fmla="*/ 1104521 w 1221995"/>
                <a:gd name="csY545" fmla="*/ 17925 h 80291"/>
                <a:gd name="csX546" fmla="*/ 1112121 w 1221995"/>
                <a:gd name="csY546" fmla="*/ 17925 h 80291"/>
                <a:gd name="csX547" fmla="*/ 1112121 w 1221995"/>
                <a:gd name="csY547" fmla="*/ 23790 h 80291"/>
                <a:gd name="csX548" fmla="*/ 1104521 w 1221995"/>
                <a:gd name="csY548" fmla="*/ 23790 h 80291"/>
                <a:gd name="csX549" fmla="*/ 1104521 w 1221995"/>
                <a:gd name="csY549" fmla="*/ 49728 h 80291"/>
                <a:gd name="csX550" fmla="*/ 1104934 w 1221995"/>
                <a:gd name="csY550" fmla="*/ 53858 h 80291"/>
                <a:gd name="csX551" fmla="*/ 1106256 w 1221995"/>
                <a:gd name="csY551" fmla="*/ 55345 h 80291"/>
                <a:gd name="csX552" fmla="*/ 1108817 w 1221995"/>
                <a:gd name="csY552" fmla="*/ 55841 h 80291"/>
                <a:gd name="csX553" fmla="*/ 1112121 w 1221995"/>
                <a:gd name="csY553" fmla="*/ 55593 h 80291"/>
                <a:gd name="csX554" fmla="*/ 1119519 w 1221995"/>
                <a:gd name="csY554" fmla="*/ 9747 h 80291"/>
                <a:gd name="csX555" fmla="*/ 1119519 w 1221995"/>
                <a:gd name="csY555" fmla="*/ 1074 h 80291"/>
                <a:gd name="csX556" fmla="*/ 1127036 w 1221995"/>
                <a:gd name="csY556" fmla="*/ 1074 h 80291"/>
                <a:gd name="csX557" fmla="*/ 1127036 w 1221995"/>
                <a:gd name="csY557" fmla="*/ 9747 h 80291"/>
                <a:gd name="csX558" fmla="*/ 1119519 w 1221995"/>
                <a:gd name="csY558" fmla="*/ 9747 h 80291"/>
                <a:gd name="csX559" fmla="*/ 1119519 w 1221995"/>
                <a:gd name="csY559" fmla="*/ 62284 h 80291"/>
                <a:gd name="csX560" fmla="*/ 1119519 w 1221995"/>
                <a:gd name="csY560" fmla="*/ 17925 h 80291"/>
                <a:gd name="csX561" fmla="*/ 1127036 w 1221995"/>
                <a:gd name="csY561" fmla="*/ 17925 h 80291"/>
                <a:gd name="csX562" fmla="*/ 1127036 w 1221995"/>
                <a:gd name="csY562" fmla="*/ 62284 h 80291"/>
                <a:gd name="csX563" fmla="*/ 1119519 w 1221995"/>
                <a:gd name="csY563" fmla="*/ 62284 h 80291"/>
                <a:gd name="csX564" fmla="*/ 1135622 w 1221995"/>
                <a:gd name="csY564" fmla="*/ 40146 h 80291"/>
                <a:gd name="csX565" fmla="*/ 1142478 w 1221995"/>
                <a:gd name="csY565" fmla="*/ 21890 h 80291"/>
                <a:gd name="csX566" fmla="*/ 1156438 w 1221995"/>
                <a:gd name="csY566" fmla="*/ 16934 h 80291"/>
                <a:gd name="csX567" fmla="*/ 1171390 w 1221995"/>
                <a:gd name="csY567" fmla="*/ 22964 h 80291"/>
                <a:gd name="csX568" fmla="*/ 1177172 w 1221995"/>
                <a:gd name="csY568" fmla="*/ 39485 h 80291"/>
                <a:gd name="csX569" fmla="*/ 1174611 w 1221995"/>
                <a:gd name="csY569" fmla="*/ 52950 h 80291"/>
                <a:gd name="csX570" fmla="*/ 1167094 w 1221995"/>
                <a:gd name="csY570" fmla="*/ 60549 h 80291"/>
                <a:gd name="csX571" fmla="*/ 1156438 w 1221995"/>
                <a:gd name="csY571" fmla="*/ 63275 h 80291"/>
                <a:gd name="csX572" fmla="*/ 1141322 w 1221995"/>
                <a:gd name="csY572" fmla="*/ 57328 h 80291"/>
                <a:gd name="csX573" fmla="*/ 1135622 w 1221995"/>
                <a:gd name="csY573" fmla="*/ 40146 h 80291"/>
                <a:gd name="csX574" fmla="*/ 1143387 w 1221995"/>
                <a:gd name="csY574" fmla="*/ 40146 h 80291"/>
                <a:gd name="csX575" fmla="*/ 1147104 w 1221995"/>
                <a:gd name="csY575" fmla="*/ 52867 h 80291"/>
                <a:gd name="csX576" fmla="*/ 1156438 w 1221995"/>
                <a:gd name="csY576" fmla="*/ 57080 h 80291"/>
                <a:gd name="csX577" fmla="*/ 1165773 w 1221995"/>
                <a:gd name="csY577" fmla="*/ 52867 h 80291"/>
                <a:gd name="csX578" fmla="*/ 1169490 w 1221995"/>
                <a:gd name="csY578" fmla="*/ 39898 h 80291"/>
                <a:gd name="csX579" fmla="*/ 1165690 w 1221995"/>
                <a:gd name="csY579" fmla="*/ 27425 h 80291"/>
                <a:gd name="csX580" fmla="*/ 1156438 w 1221995"/>
                <a:gd name="csY580" fmla="*/ 23129 h 80291"/>
                <a:gd name="csX581" fmla="*/ 1147104 w 1221995"/>
                <a:gd name="csY581" fmla="*/ 27425 h 80291"/>
                <a:gd name="csX582" fmla="*/ 1143387 w 1221995"/>
                <a:gd name="csY582" fmla="*/ 40146 h 80291"/>
                <a:gd name="csX583" fmla="*/ 1185979 w 1221995"/>
                <a:gd name="csY583" fmla="*/ 62284 h 80291"/>
                <a:gd name="csX584" fmla="*/ 1185979 w 1221995"/>
                <a:gd name="csY584" fmla="*/ 17925 h 80291"/>
                <a:gd name="csX585" fmla="*/ 1192753 w 1221995"/>
                <a:gd name="csY585" fmla="*/ 17925 h 80291"/>
                <a:gd name="csX586" fmla="*/ 1192753 w 1221995"/>
                <a:gd name="csY586" fmla="*/ 24286 h 80291"/>
                <a:gd name="csX587" fmla="*/ 1206878 w 1221995"/>
                <a:gd name="csY587" fmla="*/ 16934 h 80291"/>
                <a:gd name="csX588" fmla="*/ 1214230 w 1221995"/>
                <a:gd name="csY588" fmla="*/ 18421 h 80291"/>
                <a:gd name="csX589" fmla="*/ 1219269 w 1221995"/>
                <a:gd name="csY589" fmla="*/ 22221 h 80291"/>
                <a:gd name="csX590" fmla="*/ 1221582 w 1221995"/>
                <a:gd name="csY590" fmla="*/ 27755 h 80291"/>
                <a:gd name="csX591" fmla="*/ 1221995 w 1221995"/>
                <a:gd name="csY591" fmla="*/ 35024 h 80291"/>
                <a:gd name="csX592" fmla="*/ 1221995 w 1221995"/>
                <a:gd name="csY592" fmla="*/ 62284 h 80291"/>
                <a:gd name="csX593" fmla="*/ 1214478 w 1221995"/>
                <a:gd name="csY593" fmla="*/ 62284 h 80291"/>
                <a:gd name="csX594" fmla="*/ 1214478 w 1221995"/>
                <a:gd name="csY594" fmla="*/ 35355 h 80291"/>
                <a:gd name="csX595" fmla="*/ 1213569 w 1221995"/>
                <a:gd name="csY595" fmla="*/ 28499 h 80291"/>
                <a:gd name="csX596" fmla="*/ 1210513 w 1221995"/>
                <a:gd name="csY596" fmla="*/ 24864 h 80291"/>
                <a:gd name="csX597" fmla="*/ 1205309 w 1221995"/>
                <a:gd name="csY597" fmla="*/ 23460 h 80291"/>
                <a:gd name="csX598" fmla="*/ 1196966 w 1221995"/>
                <a:gd name="csY598" fmla="*/ 26516 h 80291"/>
                <a:gd name="csX599" fmla="*/ 1193497 w 1221995"/>
                <a:gd name="csY599" fmla="*/ 38081 h 80291"/>
                <a:gd name="csX600" fmla="*/ 1193497 w 1221995"/>
                <a:gd name="csY600" fmla="*/ 62284 h 80291"/>
                <a:gd name="csX601" fmla="*/ 1185979 w 1221995"/>
                <a:gd name="csY601" fmla="*/ 62284 h 8029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 ang="0">
                  <a:pos x="csX353" y="csY353"/>
                </a:cxn>
                <a:cxn ang="0">
                  <a:pos x="csX354" y="csY354"/>
                </a:cxn>
                <a:cxn ang="0">
                  <a:pos x="csX355" y="csY355"/>
                </a:cxn>
                <a:cxn ang="0">
                  <a:pos x="csX356" y="csY356"/>
                </a:cxn>
                <a:cxn ang="0">
                  <a:pos x="csX357" y="csY357"/>
                </a:cxn>
                <a:cxn ang="0">
                  <a:pos x="csX358" y="csY358"/>
                </a:cxn>
                <a:cxn ang="0">
                  <a:pos x="csX359" y="csY359"/>
                </a:cxn>
                <a:cxn ang="0">
                  <a:pos x="csX360" y="csY360"/>
                </a:cxn>
                <a:cxn ang="0">
                  <a:pos x="csX361" y="csY361"/>
                </a:cxn>
                <a:cxn ang="0">
                  <a:pos x="csX362" y="csY362"/>
                </a:cxn>
                <a:cxn ang="0">
                  <a:pos x="csX363" y="csY363"/>
                </a:cxn>
                <a:cxn ang="0">
                  <a:pos x="csX364" y="csY364"/>
                </a:cxn>
                <a:cxn ang="0">
                  <a:pos x="csX365" y="csY365"/>
                </a:cxn>
                <a:cxn ang="0">
                  <a:pos x="csX366" y="csY366"/>
                </a:cxn>
                <a:cxn ang="0">
                  <a:pos x="csX367" y="csY367"/>
                </a:cxn>
                <a:cxn ang="0">
                  <a:pos x="csX368" y="csY368"/>
                </a:cxn>
                <a:cxn ang="0">
                  <a:pos x="csX369" y="csY369"/>
                </a:cxn>
                <a:cxn ang="0">
                  <a:pos x="csX370" y="csY370"/>
                </a:cxn>
                <a:cxn ang="0">
                  <a:pos x="csX371" y="csY371"/>
                </a:cxn>
                <a:cxn ang="0">
                  <a:pos x="csX372" y="csY372"/>
                </a:cxn>
                <a:cxn ang="0">
                  <a:pos x="csX373" y="csY373"/>
                </a:cxn>
                <a:cxn ang="0">
                  <a:pos x="csX374" y="csY374"/>
                </a:cxn>
                <a:cxn ang="0">
                  <a:pos x="csX375" y="csY375"/>
                </a:cxn>
                <a:cxn ang="0">
                  <a:pos x="csX376" y="csY376"/>
                </a:cxn>
                <a:cxn ang="0">
                  <a:pos x="csX377" y="csY377"/>
                </a:cxn>
                <a:cxn ang="0">
                  <a:pos x="csX378" y="csY378"/>
                </a:cxn>
                <a:cxn ang="0">
                  <a:pos x="csX379" y="csY379"/>
                </a:cxn>
                <a:cxn ang="0">
                  <a:pos x="csX380" y="csY380"/>
                </a:cxn>
                <a:cxn ang="0">
                  <a:pos x="csX381" y="csY381"/>
                </a:cxn>
                <a:cxn ang="0">
                  <a:pos x="csX382" y="csY382"/>
                </a:cxn>
                <a:cxn ang="0">
                  <a:pos x="csX383" y="csY383"/>
                </a:cxn>
                <a:cxn ang="0">
                  <a:pos x="csX384" y="csY384"/>
                </a:cxn>
                <a:cxn ang="0">
                  <a:pos x="csX385" y="csY385"/>
                </a:cxn>
                <a:cxn ang="0">
                  <a:pos x="csX386" y="csY386"/>
                </a:cxn>
                <a:cxn ang="0">
                  <a:pos x="csX387" y="csY387"/>
                </a:cxn>
                <a:cxn ang="0">
                  <a:pos x="csX388" y="csY388"/>
                </a:cxn>
                <a:cxn ang="0">
                  <a:pos x="csX389" y="csY389"/>
                </a:cxn>
                <a:cxn ang="0">
                  <a:pos x="csX390" y="csY390"/>
                </a:cxn>
                <a:cxn ang="0">
                  <a:pos x="csX391" y="csY391"/>
                </a:cxn>
                <a:cxn ang="0">
                  <a:pos x="csX392" y="csY392"/>
                </a:cxn>
                <a:cxn ang="0">
                  <a:pos x="csX393" y="csY393"/>
                </a:cxn>
                <a:cxn ang="0">
                  <a:pos x="csX394" y="csY394"/>
                </a:cxn>
                <a:cxn ang="0">
                  <a:pos x="csX395" y="csY395"/>
                </a:cxn>
                <a:cxn ang="0">
                  <a:pos x="csX396" y="csY396"/>
                </a:cxn>
                <a:cxn ang="0">
                  <a:pos x="csX397" y="csY397"/>
                </a:cxn>
                <a:cxn ang="0">
                  <a:pos x="csX398" y="csY398"/>
                </a:cxn>
                <a:cxn ang="0">
                  <a:pos x="csX399" y="csY399"/>
                </a:cxn>
                <a:cxn ang="0">
                  <a:pos x="csX400" y="csY400"/>
                </a:cxn>
                <a:cxn ang="0">
                  <a:pos x="csX401" y="csY401"/>
                </a:cxn>
                <a:cxn ang="0">
                  <a:pos x="csX402" y="csY402"/>
                </a:cxn>
                <a:cxn ang="0">
                  <a:pos x="csX403" y="csY403"/>
                </a:cxn>
                <a:cxn ang="0">
                  <a:pos x="csX404" y="csY404"/>
                </a:cxn>
                <a:cxn ang="0">
                  <a:pos x="csX405" y="csY405"/>
                </a:cxn>
                <a:cxn ang="0">
                  <a:pos x="csX406" y="csY406"/>
                </a:cxn>
                <a:cxn ang="0">
                  <a:pos x="csX407" y="csY407"/>
                </a:cxn>
                <a:cxn ang="0">
                  <a:pos x="csX408" y="csY408"/>
                </a:cxn>
                <a:cxn ang="0">
                  <a:pos x="csX409" y="csY409"/>
                </a:cxn>
                <a:cxn ang="0">
                  <a:pos x="csX410" y="csY410"/>
                </a:cxn>
                <a:cxn ang="0">
                  <a:pos x="csX411" y="csY411"/>
                </a:cxn>
                <a:cxn ang="0">
                  <a:pos x="csX412" y="csY412"/>
                </a:cxn>
                <a:cxn ang="0">
                  <a:pos x="csX413" y="csY413"/>
                </a:cxn>
                <a:cxn ang="0">
                  <a:pos x="csX414" y="csY414"/>
                </a:cxn>
                <a:cxn ang="0">
                  <a:pos x="csX415" y="csY415"/>
                </a:cxn>
                <a:cxn ang="0">
                  <a:pos x="csX416" y="csY416"/>
                </a:cxn>
                <a:cxn ang="0">
                  <a:pos x="csX417" y="csY417"/>
                </a:cxn>
                <a:cxn ang="0">
                  <a:pos x="csX418" y="csY418"/>
                </a:cxn>
                <a:cxn ang="0">
                  <a:pos x="csX419" y="csY419"/>
                </a:cxn>
                <a:cxn ang="0">
                  <a:pos x="csX420" y="csY420"/>
                </a:cxn>
                <a:cxn ang="0">
                  <a:pos x="csX421" y="csY421"/>
                </a:cxn>
                <a:cxn ang="0">
                  <a:pos x="csX422" y="csY422"/>
                </a:cxn>
                <a:cxn ang="0">
                  <a:pos x="csX423" y="csY423"/>
                </a:cxn>
                <a:cxn ang="0">
                  <a:pos x="csX424" y="csY424"/>
                </a:cxn>
                <a:cxn ang="0">
                  <a:pos x="csX425" y="csY425"/>
                </a:cxn>
                <a:cxn ang="0">
                  <a:pos x="csX426" y="csY426"/>
                </a:cxn>
                <a:cxn ang="0">
                  <a:pos x="csX427" y="csY427"/>
                </a:cxn>
                <a:cxn ang="0">
                  <a:pos x="csX428" y="csY428"/>
                </a:cxn>
                <a:cxn ang="0">
                  <a:pos x="csX429" y="csY429"/>
                </a:cxn>
                <a:cxn ang="0">
                  <a:pos x="csX430" y="csY430"/>
                </a:cxn>
                <a:cxn ang="0">
                  <a:pos x="csX431" y="csY431"/>
                </a:cxn>
                <a:cxn ang="0">
                  <a:pos x="csX432" y="csY432"/>
                </a:cxn>
                <a:cxn ang="0">
                  <a:pos x="csX433" y="csY433"/>
                </a:cxn>
                <a:cxn ang="0">
                  <a:pos x="csX434" y="csY434"/>
                </a:cxn>
                <a:cxn ang="0">
                  <a:pos x="csX435" y="csY435"/>
                </a:cxn>
                <a:cxn ang="0">
                  <a:pos x="csX436" y="csY436"/>
                </a:cxn>
                <a:cxn ang="0">
                  <a:pos x="csX437" y="csY437"/>
                </a:cxn>
                <a:cxn ang="0">
                  <a:pos x="csX438" y="csY438"/>
                </a:cxn>
                <a:cxn ang="0">
                  <a:pos x="csX439" y="csY439"/>
                </a:cxn>
                <a:cxn ang="0">
                  <a:pos x="csX440" y="csY440"/>
                </a:cxn>
                <a:cxn ang="0">
                  <a:pos x="csX441" y="csY441"/>
                </a:cxn>
                <a:cxn ang="0">
                  <a:pos x="csX442" y="csY442"/>
                </a:cxn>
                <a:cxn ang="0">
                  <a:pos x="csX443" y="csY443"/>
                </a:cxn>
                <a:cxn ang="0">
                  <a:pos x="csX444" y="csY444"/>
                </a:cxn>
                <a:cxn ang="0">
                  <a:pos x="csX445" y="csY445"/>
                </a:cxn>
                <a:cxn ang="0">
                  <a:pos x="csX446" y="csY446"/>
                </a:cxn>
                <a:cxn ang="0">
                  <a:pos x="csX447" y="csY447"/>
                </a:cxn>
                <a:cxn ang="0">
                  <a:pos x="csX448" y="csY448"/>
                </a:cxn>
                <a:cxn ang="0">
                  <a:pos x="csX449" y="csY449"/>
                </a:cxn>
                <a:cxn ang="0">
                  <a:pos x="csX450" y="csY450"/>
                </a:cxn>
                <a:cxn ang="0">
                  <a:pos x="csX451" y="csY451"/>
                </a:cxn>
                <a:cxn ang="0">
                  <a:pos x="csX452" y="csY452"/>
                </a:cxn>
                <a:cxn ang="0">
                  <a:pos x="csX453" y="csY453"/>
                </a:cxn>
                <a:cxn ang="0">
                  <a:pos x="csX454" y="csY454"/>
                </a:cxn>
                <a:cxn ang="0">
                  <a:pos x="csX455" y="csY455"/>
                </a:cxn>
                <a:cxn ang="0">
                  <a:pos x="csX456" y="csY456"/>
                </a:cxn>
                <a:cxn ang="0">
                  <a:pos x="csX457" y="csY457"/>
                </a:cxn>
                <a:cxn ang="0">
                  <a:pos x="csX458" y="csY458"/>
                </a:cxn>
                <a:cxn ang="0">
                  <a:pos x="csX459" y="csY459"/>
                </a:cxn>
                <a:cxn ang="0">
                  <a:pos x="csX460" y="csY460"/>
                </a:cxn>
                <a:cxn ang="0">
                  <a:pos x="csX461" y="csY461"/>
                </a:cxn>
                <a:cxn ang="0">
                  <a:pos x="csX462" y="csY462"/>
                </a:cxn>
                <a:cxn ang="0">
                  <a:pos x="csX463" y="csY463"/>
                </a:cxn>
                <a:cxn ang="0">
                  <a:pos x="csX464" y="csY464"/>
                </a:cxn>
                <a:cxn ang="0">
                  <a:pos x="csX465" y="csY465"/>
                </a:cxn>
                <a:cxn ang="0">
                  <a:pos x="csX466" y="csY466"/>
                </a:cxn>
                <a:cxn ang="0">
                  <a:pos x="csX467" y="csY467"/>
                </a:cxn>
                <a:cxn ang="0">
                  <a:pos x="csX468" y="csY468"/>
                </a:cxn>
                <a:cxn ang="0">
                  <a:pos x="csX469" y="csY469"/>
                </a:cxn>
                <a:cxn ang="0">
                  <a:pos x="csX470" y="csY470"/>
                </a:cxn>
                <a:cxn ang="0">
                  <a:pos x="csX471" y="csY471"/>
                </a:cxn>
                <a:cxn ang="0">
                  <a:pos x="csX472" y="csY472"/>
                </a:cxn>
                <a:cxn ang="0">
                  <a:pos x="csX473" y="csY473"/>
                </a:cxn>
                <a:cxn ang="0">
                  <a:pos x="csX474" y="csY474"/>
                </a:cxn>
                <a:cxn ang="0">
                  <a:pos x="csX475" y="csY475"/>
                </a:cxn>
                <a:cxn ang="0">
                  <a:pos x="csX476" y="csY476"/>
                </a:cxn>
                <a:cxn ang="0">
                  <a:pos x="csX477" y="csY477"/>
                </a:cxn>
                <a:cxn ang="0">
                  <a:pos x="csX478" y="csY478"/>
                </a:cxn>
                <a:cxn ang="0">
                  <a:pos x="csX479" y="csY479"/>
                </a:cxn>
                <a:cxn ang="0">
                  <a:pos x="csX480" y="csY480"/>
                </a:cxn>
                <a:cxn ang="0">
                  <a:pos x="csX481" y="csY481"/>
                </a:cxn>
                <a:cxn ang="0">
                  <a:pos x="csX482" y="csY482"/>
                </a:cxn>
                <a:cxn ang="0">
                  <a:pos x="csX483" y="csY483"/>
                </a:cxn>
                <a:cxn ang="0">
                  <a:pos x="csX484" y="csY484"/>
                </a:cxn>
                <a:cxn ang="0">
                  <a:pos x="csX485" y="csY485"/>
                </a:cxn>
                <a:cxn ang="0">
                  <a:pos x="csX486" y="csY486"/>
                </a:cxn>
                <a:cxn ang="0">
                  <a:pos x="csX487" y="csY487"/>
                </a:cxn>
                <a:cxn ang="0">
                  <a:pos x="csX488" y="csY488"/>
                </a:cxn>
                <a:cxn ang="0">
                  <a:pos x="csX489" y="csY489"/>
                </a:cxn>
                <a:cxn ang="0">
                  <a:pos x="csX490" y="csY490"/>
                </a:cxn>
                <a:cxn ang="0">
                  <a:pos x="csX491" y="csY491"/>
                </a:cxn>
                <a:cxn ang="0">
                  <a:pos x="csX492" y="csY492"/>
                </a:cxn>
                <a:cxn ang="0">
                  <a:pos x="csX493" y="csY493"/>
                </a:cxn>
                <a:cxn ang="0">
                  <a:pos x="csX494" y="csY494"/>
                </a:cxn>
                <a:cxn ang="0">
                  <a:pos x="csX495" y="csY495"/>
                </a:cxn>
                <a:cxn ang="0">
                  <a:pos x="csX496" y="csY496"/>
                </a:cxn>
                <a:cxn ang="0">
                  <a:pos x="csX497" y="csY497"/>
                </a:cxn>
                <a:cxn ang="0">
                  <a:pos x="csX498" y="csY498"/>
                </a:cxn>
                <a:cxn ang="0">
                  <a:pos x="csX499" y="csY499"/>
                </a:cxn>
                <a:cxn ang="0">
                  <a:pos x="csX500" y="csY500"/>
                </a:cxn>
                <a:cxn ang="0">
                  <a:pos x="csX501" y="csY501"/>
                </a:cxn>
                <a:cxn ang="0">
                  <a:pos x="csX502" y="csY502"/>
                </a:cxn>
                <a:cxn ang="0">
                  <a:pos x="csX503" y="csY503"/>
                </a:cxn>
                <a:cxn ang="0">
                  <a:pos x="csX504" y="csY504"/>
                </a:cxn>
                <a:cxn ang="0">
                  <a:pos x="csX505" y="csY505"/>
                </a:cxn>
                <a:cxn ang="0">
                  <a:pos x="csX506" y="csY506"/>
                </a:cxn>
                <a:cxn ang="0">
                  <a:pos x="csX507" y="csY507"/>
                </a:cxn>
                <a:cxn ang="0">
                  <a:pos x="csX508" y="csY508"/>
                </a:cxn>
                <a:cxn ang="0">
                  <a:pos x="csX509" y="csY509"/>
                </a:cxn>
                <a:cxn ang="0">
                  <a:pos x="csX510" y="csY510"/>
                </a:cxn>
                <a:cxn ang="0">
                  <a:pos x="csX511" y="csY511"/>
                </a:cxn>
                <a:cxn ang="0">
                  <a:pos x="csX512" y="csY512"/>
                </a:cxn>
                <a:cxn ang="0">
                  <a:pos x="csX513" y="csY513"/>
                </a:cxn>
                <a:cxn ang="0">
                  <a:pos x="csX514" y="csY514"/>
                </a:cxn>
                <a:cxn ang="0">
                  <a:pos x="csX515" y="csY515"/>
                </a:cxn>
                <a:cxn ang="0">
                  <a:pos x="csX516" y="csY516"/>
                </a:cxn>
                <a:cxn ang="0">
                  <a:pos x="csX517" y="csY517"/>
                </a:cxn>
                <a:cxn ang="0">
                  <a:pos x="csX518" y="csY518"/>
                </a:cxn>
                <a:cxn ang="0">
                  <a:pos x="csX519" y="csY519"/>
                </a:cxn>
                <a:cxn ang="0">
                  <a:pos x="csX520" y="csY520"/>
                </a:cxn>
                <a:cxn ang="0">
                  <a:pos x="csX521" y="csY521"/>
                </a:cxn>
                <a:cxn ang="0">
                  <a:pos x="csX522" y="csY522"/>
                </a:cxn>
                <a:cxn ang="0">
                  <a:pos x="csX523" y="csY523"/>
                </a:cxn>
                <a:cxn ang="0">
                  <a:pos x="csX524" y="csY524"/>
                </a:cxn>
                <a:cxn ang="0">
                  <a:pos x="csX525" y="csY525"/>
                </a:cxn>
                <a:cxn ang="0">
                  <a:pos x="csX526" y="csY526"/>
                </a:cxn>
                <a:cxn ang="0">
                  <a:pos x="csX527" y="csY527"/>
                </a:cxn>
                <a:cxn ang="0">
                  <a:pos x="csX528" y="csY528"/>
                </a:cxn>
                <a:cxn ang="0">
                  <a:pos x="csX529" y="csY529"/>
                </a:cxn>
                <a:cxn ang="0">
                  <a:pos x="csX530" y="csY530"/>
                </a:cxn>
                <a:cxn ang="0">
                  <a:pos x="csX531" y="csY531"/>
                </a:cxn>
                <a:cxn ang="0">
                  <a:pos x="csX532" y="csY532"/>
                </a:cxn>
                <a:cxn ang="0">
                  <a:pos x="csX533" y="csY533"/>
                </a:cxn>
                <a:cxn ang="0">
                  <a:pos x="csX534" y="csY534"/>
                </a:cxn>
                <a:cxn ang="0">
                  <a:pos x="csX535" y="csY535"/>
                </a:cxn>
                <a:cxn ang="0">
                  <a:pos x="csX536" y="csY536"/>
                </a:cxn>
                <a:cxn ang="0">
                  <a:pos x="csX537" y="csY537"/>
                </a:cxn>
                <a:cxn ang="0">
                  <a:pos x="csX538" y="csY538"/>
                </a:cxn>
                <a:cxn ang="0">
                  <a:pos x="csX539" y="csY539"/>
                </a:cxn>
                <a:cxn ang="0">
                  <a:pos x="csX540" y="csY540"/>
                </a:cxn>
                <a:cxn ang="0">
                  <a:pos x="csX541" y="csY541"/>
                </a:cxn>
                <a:cxn ang="0">
                  <a:pos x="csX542" y="csY542"/>
                </a:cxn>
                <a:cxn ang="0">
                  <a:pos x="csX543" y="csY543"/>
                </a:cxn>
                <a:cxn ang="0">
                  <a:pos x="csX544" y="csY544"/>
                </a:cxn>
                <a:cxn ang="0">
                  <a:pos x="csX545" y="csY545"/>
                </a:cxn>
                <a:cxn ang="0">
                  <a:pos x="csX546" y="csY546"/>
                </a:cxn>
                <a:cxn ang="0">
                  <a:pos x="csX547" y="csY547"/>
                </a:cxn>
                <a:cxn ang="0">
                  <a:pos x="csX548" y="csY548"/>
                </a:cxn>
                <a:cxn ang="0">
                  <a:pos x="csX549" y="csY549"/>
                </a:cxn>
                <a:cxn ang="0">
                  <a:pos x="csX550" y="csY550"/>
                </a:cxn>
                <a:cxn ang="0">
                  <a:pos x="csX551" y="csY551"/>
                </a:cxn>
                <a:cxn ang="0">
                  <a:pos x="csX552" y="csY552"/>
                </a:cxn>
                <a:cxn ang="0">
                  <a:pos x="csX553" y="csY553"/>
                </a:cxn>
                <a:cxn ang="0">
                  <a:pos x="csX554" y="csY554"/>
                </a:cxn>
                <a:cxn ang="0">
                  <a:pos x="csX555" y="csY555"/>
                </a:cxn>
                <a:cxn ang="0">
                  <a:pos x="csX556" y="csY556"/>
                </a:cxn>
                <a:cxn ang="0">
                  <a:pos x="csX557" y="csY557"/>
                </a:cxn>
                <a:cxn ang="0">
                  <a:pos x="csX558" y="csY558"/>
                </a:cxn>
                <a:cxn ang="0">
                  <a:pos x="csX559" y="csY559"/>
                </a:cxn>
                <a:cxn ang="0">
                  <a:pos x="csX560" y="csY560"/>
                </a:cxn>
                <a:cxn ang="0">
                  <a:pos x="csX561" y="csY561"/>
                </a:cxn>
                <a:cxn ang="0">
                  <a:pos x="csX562" y="csY562"/>
                </a:cxn>
                <a:cxn ang="0">
                  <a:pos x="csX563" y="csY563"/>
                </a:cxn>
                <a:cxn ang="0">
                  <a:pos x="csX564" y="csY564"/>
                </a:cxn>
                <a:cxn ang="0">
                  <a:pos x="csX565" y="csY565"/>
                </a:cxn>
                <a:cxn ang="0">
                  <a:pos x="csX566" y="csY566"/>
                </a:cxn>
                <a:cxn ang="0">
                  <a:pos x="csX567" y="csY567"/>
                </a:cxn>
                <a:cxn ang="0">
                  <a:pos x="csX568" y="csY568"/>
                </a:cxn>
                <a:cxn ang="0">
                  <a:pos x="csX569" y="csY569"/>
                </a:cxn>
                <a:cxn ang="0">
                  <a:pos x="csX570" y="csY570"/>
                </a:cxn>
                <a:cxn ang="0">
                  <a:pos x="csX571" y="csY571"/>
                </a:cxn>
                <a:cxn ang="0">
                  <a:pos x="csX572" y="csY572"/>
                </a:cxn>
                <a:cxn ang="0">
                  <a:pos x="csX573" y="csY573"/>
                </a:cxn>
                <a:cxn ang="0">
                  <a:pos x="csX574" y="csY574"/>
                </a:cxn>
                <a:cxn ang="0">
                  <a:pos x="csX575" y="csY575"/>
                </a:cxn>
                <a:cxn ang="0">
                  <a:pos x="csX576" y="csY576"/>
                </a:cxn>
                <a:cxn ang="0">
                  <a:pos x="csX577" y="csY577"/>
                </a:cxn>
                <a:cxn ang="0">
                  <a:pos x="csX578" y="csY578"/>
                </a:cxn>
                <a:cxn ang="0">
                  <a:pos x="csX579" y="csY579"/>
                </a:cxn>
                <a:cxn ang="0">
                  <a:pos x="csX580" y="csY580"/>
                </a:cxn>
                <a:cxn ang="0">
                  <a:pos x="csX581" y="csY581"/>
                </a:cxn>
                <a:cxn ang="0">
                  <a:pos x="csX582" y="csY582"/>
                </a:cxn>
                <a:cxn ang="0">
                  <a:pos x="csX583" y="csY583"/>
                </a:cxn>
                <a:cxn ang="0">
                  <a:pos x="csX584" y="csY584"/>
                </a:cxn>
                <a:cxn ang="0">
                  <a:pos x="csX585" y="csY585"/>
                </a:cxn>
                <a:cxn ang="0">
                  <a:pos x="csX586" y="csY586"/>
                </a:cxn>
                <a:cxn ang="0">
                  <a:pos x="csX587" y="csY587"/>
                </a:cxn>
                <a:cxn ang="0">
                  <a:pos x="csX588" y="csY588"/>
                </a:cxn>
                <a:cxn ang="0">
                  <a:pos x="csX589" y="csY589"/>
                </a:cxn>
                <a:cxn ang="0">
                  <a:pos x="csX590" y="csY590"/>
                </a:cxn>
                <a:cxn ang="0">
                  <a:pos x="csX591" y="csY591"/>
                </a:cxn>
                <a:cxn ang="0">
                  <a:pos x="csX592" y="csY592"/>
                </a:cxn>
                <a:cxn ang="0">
                  <a:pos x="csX593" y="csY593"/>
                </a:cxn>
                <a:cxn ang="0">
                  <a:pos x="csX594" y="csY594"/>
                </a:cxn>
                <a:cxn ang="0">
                  <a:pos x="csX595" y="csY595"/>
                </a:cxn>
                <a:cxn ang="0">
                  <a:pos x="csX596" y="csY596"/>
                </a:cxn>
                <a:cxn ang="0">
                  <a:pos x="csX597" y="csY597"/>
                </a:cxn>
                <a:cxn ang="0">
                  <a:pos x="csX598" y="csY598"/>
                </a:cxn>
                <a:cxn ang="0">
                  <a:pos x="csX599" y="csY599"/>
                </a:cxn>
                <a:cxn ang="0">
                  <a:pos x="csX600" y="csY600"/>
                </a:cxn>
                <a:cxn ang="0">
                  <a:pos x="csX601" y="csY601"/>
                </a:cxn>
              </a:cxnLst>
              <a:rect l="l" t="t" r="r" b="b"/>
              <a:pathLst>
                <a:path w="1221995" h="80291">
                  <a:moveTo>
                    <a:pt x="31472" y="56832"/>
                  </a:moveTo>
                  <a:cubicBezTo>
                    <a:pt x="28719" y="59200"/>
                    <a:pt x="26048" y="60880"/>
                    <a:pt x="23460" y="61871"/>
                  </a:cubicBezTo>
                  <a:cubicBezTo>
                    <a:pt x="20871" y="62807"/>
                    <a:pt x="18118" y="63275"/>
                    <a:pt x="15199" y="63275"/>
                  </a:cubicBezTo>
                  <a:cubicBezTo>
                    <a:pt x="10298" y="63275"/>
                    <a:pt x="6526" y="62091"/>
                    <a:pt x="3882" y="59723"/>
                  </a:cubicBezTo>
                  <a:cubicBezTo>
                    <a:pt x="1294" y="57355"/>
                    <a:pt x="0" y="54299"/>
                    <a:pt x="0" y="50554"/>
                  </a:cubicBezTo>
                  <a:cubicBezTo>
                    <a:pt x="0" y="48406"/>
                    <a:pt x="496" y="46452"/>
                    <a:pt x="1487" y="44689"/>
                  </a:cubicBezTo>
                  <a:cubicBezTo>
                    <a:pt x="2478" y="42872"/>
                    <a:pt x="3772" y="41413"/>
                    <a:pt x="5369" y="40311"/>
                  </a:cubicBezTo>
                  <a:cubicBezTo>
                    <a:pt x="6966" y="39210"/>
                    <a:pt x="8784" y="38384"/>
                    <a:pt x="10821" y="37833"/>
                  </a:cubicBezTo>
                  <a:cubicBezTo>
                    <a:pt x="12308" y="37448"/>
                    <a:pt x="14538" y="37090"/>
                    <a:pt x="17512" y="36759"/>
                  </a:cubicBezTo>
                  <a:cubicBezTo>
                    <a:pt x="23570" y="36043"/>
                    <a:pt x="28031" y="35162"/>
                    <a:pt x="30894" y="34116"/>
                  </a:cubicBezTo>
                  <a:cubicBezTo>
                    <a:pt x="30894" y="33125"/>
                    <a:pt x="30894" y="32491"/>
                    <a:pt x="30894" y="32216"/>
                  </a:cubicBezTo>
                  <a:cubicBezTo>
                    <a:pt x="30894" y="29132"/>
                    <a:pt x="30206" y="26957"/>
                    <a:pt x="28829" y="25690"/>
                  </a:cubicBezTo>
                  <a:cubicBezTo>
                    <a:pt x="26902" y="23983"/>
                    <a:pt x="24038" y="23129"/>
                    <a:pt x="20238" y="23129"/>
                  </a:cubicBezTo>
                  <a:cubicBezTo>
                    <a:pt x="16714" y="23129"/>
                    <a:pt x="14098" y="23763"/>
                    <a:pt x="12391" y="25029"/>
                  </a:cubicBezTo>
                  <a:cubicBezTo>
                    <a:pt x="10739" y="26241"/>
                    <a:pt x="9500" y="28444"/>
                    <a:pt x="8674" y="31638"/>
                  </a:cubicBezTo>
                  <a:lnTo>
                    <a:pt x="1322" y="30564"/>
                  </a:lnTo>
                  <a:cubicBezTo>
                    <a:pt x="1983" y="27425"/>
                    <a:pt x="3084" y="24892"/>
                    <a:pt x="4626" y="22964"/>
                  </a:cubicBezTo>
                  <a:cubicBezTo>
                    <a:pt x="6168" y="21037"/>
                    <a:pt x="8371" y="19550"/>
                    <a:pt x="11234" y="18503"/>
                  </a:cubicBezTo>
                  <a:cubicBezTo>
                    <a:pt x="14153" y="17457"/>
                    <a:pt x="17512" y="16934"/>
                    <a:pt x="21312" y="16934"/>
                  </a:cubicBezTo>
                  <a:cubicBezTo>
                    <a:pt x="25112" y="16934"/>
                    <a:pt x="28196" y="17402"/>
                    <a:pt x="30564" y="18338"/>
                  </a:cubicBezTo>
                  <a:cubicBezTo>
                    <a:pt x="32932" y="19219"/>
                    <a:pt x="34666" y="20349"/>
                    <a:pt x="35768" y="21725"/>
                  </a:cubicBezTo>
                  <a:cubicBezTo>
                    <a:pt x="36869" y="23047"/>
                    <a:pt x="37640" y="24727"/>
                    <a:pt x="38081" y="26764"/>
                  </a:cubicBezTo>
                  <a:cubicBezTo>
                    <a:pt x="38356" y="28031"/>
                    <a:pt x="38494" y="30344"/>
                    <a:pt x="38494" y="33703"/>
                  </a:cubicBezTo>
                  <a:lnTo>
                    <a:pt x="38494" y="43698"/>
                  </a:lnTo>
                  <a:cubicBezTo>
                    <a:pt x="38494" y="50692"/>
                    <a:pt x="38631" y="55125"/>
                    <a:pt x="38907" y="56997"/>
                  </a:cubicBezTo>
                  <a:cubicBezTo>
                    <a:pt x="39237" y="58815"/>
                    <a:pt x="39898" y="60577"/>
                    <a:pt x="40889" y="62284"/>
                  </a:cubicBezTo>
                  <a:lnTo>
                    <a:pt x="33042" y="62284"/>
                  </a:lnTo>
                  <a:cubicBezTo>
                    <a:pt x="32216" y="60742"/>
                    <a:pt x="31693" y="58925"/>
                    <a:pt x="31472" y="56832"/>
                  </a:cubicBezTo>
                  <a:close/>
                  <a:moveTo>
                    <a:pt x="30894" y="40063"/>
                  </a:moveTo>
                  <a:cubicBezTo>
                    <a:pt x="28141" y="41165"/>
                    <a:pt x="24038" y="42101"/>
                    <a:pt x="18586" y="42872"/>
                  </a:cubicBezTo>
                  <a:cubicBezTo>
                    <a:pt x="15502" y="43313"/>
                    <a:pt x="13327" y="43808"/>
                    <a:pt x="12060" y="44359"/>
                  </a:cubicBezTo>
                  <a:cubicBezTo>
                    <a:pt x="10794" y="44910"/>
                    <a:pt x="9802" y="45736"/>
                    <a:pt x="9087" y="46837"/>
                  </a:cubicBezTo>
                  <a:cubicBezTo>
                    <a:pt x="8371" y="47883"/>
                    <a:pt x="8013" y="49067"/>
                    <a:pt x="8013" y="50389"/>
                  </a:cubicBezTo>
                  <a:cubicBezTo>
                    <a:pt x="8013" y="52371"/>
                    <a:pt x="8784" y="54051"/>
                    <a:pt x="10326" y="55428"/>
                  </a:cubicBezTo>
                  <a:cubicBezTo>
                    <a:pt x="11868" y="56749"/>
                    <a:pt x="14098" y="57410"/>
                    <a:pt x="17017" y="57410"/>
                  </a:cubicBezTo>
                  <a:cubicBezTo>
                    <a:pt x="19880" y="57410"/>
                    <a:pt x="22441" y="56777"/>
                    <a:pt x="24699" y="55510"/>
                  </a:cubicBezTo>
                  <a:cubicBezTo>
                    <a:pt x="26957" y="54244"/>
                    <a:pt x="28609" y="52509"/>
                    <a:pt x="29655" y="50306"/>
                  </a:cubicBezTo>
                  <a:cubicBezTo>
                    <a:pt x="30481" y="48599"/>
                    <a:pt x="30894" y="46093"/>
                    <a:pt x="30894" y="42789"/>
                  </a:cubicBezTo>
                  <a:lnTo>
                    <a:pt x="30894" y="40063"/>
                  </a:lnTo>
                  <a:close/>
                  <a:moveTo>
                    <a:pt x="55066" y="80292"/>
                  </a:moveTo>
                  <a:lnTo>
                    <a:pt x="49697" y="80292"/>
                  </a:lnTo>
                  <a:cubicBezTo>
                    <a:pt x="58012" y="66910"/>
                    <a:pt x="62170" y="53528"/>
                    <a:pt x="62170" y="40146"/>
                  </a:cubicBezTo>
                  <a:cubicBezTo>
                    <a:pt x="62170" y="34914"/>
                    <a:pt x="61564" y="29738"/>
                    <a:pt x="60353" y="24616"/>
                  </a:cubicBezTo>
                  <a:cubicBezTo>
                    <a:pt x="59416" y="20431"/>
                    <a:pt x="58095" y="16411"/>
                    <a:pt x="56388" y="12556"/>
                  </a:cubicBezTo>
                  <a:cubicBezTo>
                    <a:pt x="55286" y="10078"/>
                    <a:pt x="53056" y="5893"/>
                    <a:pt x="49697" y="0"/>
                  </a:cubicBezTo>
                  <a:lnTo>
                    <a:pt x="55066" y="0"/>
                  </a:lnTo>
                  <a:cubicBezTo>
                    <a:pt x="60298" y="6994"/>
                    <a:pt x="64152" y="14015"/>
                    <a:pt x="66631" y="21064"/>
                  </a:cubicBezTo>
                  <a:cubicBezTo>
                    <a:pt x="68778" y="27122"/>
                    <a:pt x="69852" y="33483"/>
                    <a:pt x="69852" y="40146"/>
                  </a:cubicBezTo>
                  <a:cubicBezTo>
                    <a:pt x="69852" y="47636"/>
                    <a:pt x="68420" y="54905"/>
                    <a:pt x="65557" y="61954"/>
                  </a:cubicBezTo>
                  <a:cubicBezTo>
                    <a:pt x="62693" y="68948"/>
                    <a:pt x="59196" y="75060"/>
                    <a:pt x="55066" y="80292"/>
                  </a:cubicBezTo>
                  <a:close/>
                  <a:moveTo>
                    <a:pt x="102995" y="62284"/>
                  </a:moveTo>
                  <a:lnTo>
                    <a:pt x="102995" y="1074"/>
                  </a:lnTo>
                  <a:lnTo>
                    <a:pt x="125959" y="1074"/>
                  </a:lnTo>
                  <a:cubicBezTo>
                    <a:pt x="130640" y="1074"/>
                    <a:pt x="134385" y="1707"/>
                    <a:pt x="137193" y="2974"/>
                  </a:cubicBezTo>
                  <a:cubicBezTo>
                    <a:pt x="140002" y="4185"/>
                    <a:pt x="142205" y="6085"/>
                    <a:pt x="143802" y="8674"/>
                  </a:cubicBezTo>
                  <a:cubicBezTo>
                    <a:pt x="145399" y="11262"/>
                    <a:pt x="146197" y="13960"/>
                    <a:pt x="146197" y="16769"/>
                  </a:cubicBezTo>
                  <a:cubicBezTo>
                    <a:pt x="146197" y="19357"/>
                    <a:pt x="145481" y="21808"/>
                    <a:pt x="144049" y="24121"/>
                  </a:cubicBezTo>
                  <a:cubicBezTo>
                    <a:pt x="142673" y="26434"/>
                    <a:pt x="140552" y="28306"/>
                    <a:pt x="137689" y="29738"/>
                  </a:cubicBezTo>
                  <a:cubicBezTo>
                    <a:pt x="141378" y="30839"/>
                    <a:pt x="144215" y="32711"/>
                    <a:pt x="146197" y="35355"/>
                  </a:cubicBezTo>
                  <a:cubicBezTo>
                    <a:pt x="148180" y="37943"/>
                    <a:pt x="149171" y="41000"/>
                    <a:pt x="149171" y="44524"/>
                  </a:cubicBezTo>
                  <a:cubicBezTo>
                    <a:pt x="149171" y="47388"/>
                    <a:pt x="148565" y="50058"/>
                    <a:pt x="147354" y="52537"/>
                  </a:cubicBezTo>
                  <a:cubicBezTo>
                    <a:pt x="146142" y="55015"/>
                    <a:pt x="144655" y="56915"/>
                    <a:pt x="142893" y="58236"/>
                  </a:cubicBezTo>
                  <a:cubicBezTo>
                    <a:pt x="141131" y="59558"/>
                    <a:pt x="138900" y="60577"/>
                    <a:pt x="136202" y="61293"/>
                  </a:cubicBezTo>
                  <a:cubicBezTo>
                    <a:pt x="133503" y="61954"/>
                    <a:pt x="130199" y="62284"/>
                    <a:pt x="126289" y="62284"/>
                  </a:cubicBezTo>
                  <a:lnTo>
                    <a:pt x="102995" y="62284"/>
                  </a:lnTo>
                  <a:close/>
                  <a:moveTo>
                    <a:pt x="111090" y="26764"/>
                  </a:moveTo>
                  <a:lnTo>
                    <a:pt x="124307" y="26764"/>
                  </a:lnTo>
                  <a:cubicBezTo>
                    <a:pt x="127886" y="26764"/>
                    <a:pt x="130475" y="26544"/>
                    <a:pt x="132072" y="26103"/>
                  </a:cubicBezTo>
                  <a:cubicBezTo>
                    <a:pt x="134109" y="25497"/>
                    <a:pt x="135651" y="24479"/>
                    <a:pt x="136698" y="23047"/>
                  </a:cubicBezTo>
                  <a:cubicBezTo>
                    <a:pt x="137744" y="21615"/>
                    <a:pt x="138267" y="19825"/>
                    <a:pt x="138267" y="17677"/>
                  </a:cubicBezTo>
                  <a:cubicBezTo>
                    <a:pt x="138267" y="15640"/>
                    <a:pt x="137771" y="13850"/>
                    <a:pt x="136780" y="12308"/>
                  </a:cubicBezTo>
                  <a:cubicBezTo>
                    <a:pt x="135789" y="10766"/>
                    <a:pt x="134385" y="9720"/>
                    <a:pt x="132567" y="9169"/>
                  </a:cubicBezTo>
                  <a:cubicBezTo>
                    <a:pt x="130805" y="8619"/>
                    <a:pt x="127721" y="8343"/>
                    <a:pt x="123316" y="8343"/>
                  </a:cubicBezTo>
                  <a:lnTo>
                    <a:pt x="111090" y="8343"/>
                  </a:lnTo>
                  <a:lnTo>
                    <a:pt x="111090" y="26764"/>
                  </a:lnTo>
                  <a:close/>
                  <a:moveTo>
                    <a:pt x="111090" y="55097"/>
                  </a:moveTo>
                  <a:lnTo>
                    <a:pt x="126289" y="55097"/>
                  </a:lnTo>
                  <a:cubicBezTo>
                    <a:pt x="128933" y="55097"/>
                    <a:pt x="130778" y="54987"/>
                    <a:pt x="131824" y="54767"/>
                  </a:cubicBezTo>
                  <a:cubicBezTo>
                    <a:pt x="133696" y="54437"/>
                    <a:pt x="135238" y="53886"/>
                    <a:pt x="136450" y="53115"/>
                  </a:cubicBezTo>
                  <a:cubicBezTo>
                    <a:pt x="137716" y="52344"/>
                    <a:pt x="138763" y="51215"/>
                    <a:pt x="139589" y="49728"/>
                  </a:cubicBezTo>
                  <a:cubicBezTo>
                    <a:pt x="140415" y="48241"/>
                    <a:pt x="140828" y="46506"/>
                    <a:pt x="140828" y="44524"/>
                  </a:cubicBezTo>
                  <a:cubicBezTo>
                    <a:pt x="140828" y="42266"/>
                    <a:pt x="140222" y="40311"/>
                    <a:pt x="139010" y="38659"/>
                  </a:cubicBezTo>
                  <a:cubicBezTo>
                    <a:pt x="137854" y="36952"/>
                    <a:pt x="136229" y="35768"/>
                    <a:pt x="134137" y="35107"/>
                  </a:cubicBezTo>
                  <a:cubicBezTo>
                    <a:pt x="132099" y="34391"/>
                    <a:pt x="129125" y="34033"/>
                    <a:pt x="125215" y="34033"/>
                  </a:cubicBezTo>
                  <a:lnTo>
                    <a:pt x="111090" y="34033"/>
                  </a:lnTo>
                  <a:lnTo>
                    <a:pt x="111090" y="55097"/>
                  </a:lnTo>
                  <a:close/>
                  <a:moveTo>
                    <a:pt x="189758" y="47993"/>
                  </a:moveTo>
                  <a:lnTo>
                    <a:pt x="197522" y="48985"/>
                  </a:lnTo>
                  <a:cubicBezTo>
                    <a:pt x="196256" y="53500"/>
                    <a:pt x="193970" y="57025"/>
                    <a:pt x="190666" y="59558"/>
                  </a:cubicBezTo>
                  <a:cubicBezTo>
                    <a:pt x="187362" y="62036"/>
                    <a:pt x="183149" y="63275"/>
                    <a:pt x="178028" y="63275"/>
                  </a:cubicBezTo>
                  <a:cubicBezTo>
                    <a:pt x="171530" y="63275"/>
                    <a:pt x="166380" y="61293"/>
                    <a:pt x="162581" y="57328"/>
                  </a:cubicBezTo>
                  <a:cubicBezTo>
                    <a:pt x="158781" y="53308"/>
                    <a:pt x="156881" y="47691"/>
                    <a:pt x="156881" y="40476"/>
                  </a:cubicBezTo>
                  <a:cubicBezTo>
                    <a:pt x="156881" y="33042"/>
                    <a:pt x="158781" y="27260"/>
                    <a:pt x="162581" y="23129"/>
                  </a:cubicBezTo>
                  <a:cubicBezTo>
                    <a:pt x="166436" y="18999"/>
                    <a:pt x="171447" y="16934"/>
                    <a:pt x="177615" y="16934"/>
                  </a:cubicBezTo>
                  <a:cubicBezTo>
                    <a:pt x="183507" y="16934"/>
                    <a:pt x="188326" y="18972"/>
                    <a:pt x="192071" y="23047"/>
                  </a:cubicBezTo>
                  <a:cubicBezTo>
                    <a:pt x="195870" y="27067"/>
                    <a:pt x="197770" y="32739"/>
                    <a:pt x="197770" y="40063"/>
                  </a:cubicBezTo>
                  <a:cubicBezTo>
                    <a:pt x="197770" y="40504"/>
                    <a:pt x="197743" y="41165"/>
                    <a:pt x="197688" y="42046"/>
                  </a:cubicBezTo>
                  <a:lnTo>
                    <a:pt x="164646" y="42046"/>
                  </a:lnTo>
                  <a:cubicBezTo>
                    <a:pt x="164921" y="46892"/>
                    <a:pt x="166298" y="50609"/>
                    <a:pt x="168776" y="53197"/>
                  </a:cubicBezTo>
                  <a:cubicBezTo>
                    <a:pt x="171254" y="55786"/>
                    <a:pt x="174338" y="57080"/>
                    <a:pt x="178028" y="57080"/>
                  </a:cubicBezTo>
                  <a:cubicBezTo>
                    <a:pt x="180781" y="57080"/>
                    <a:pt x="183122" y="56364"/>
                    <a:pt x="185049" y="54932"/>
                  </a:cubicBezTo>
                  <a:cubicBezTo>
                    <a:pt x="187032" y="53500"/>
                    <a:pt x="188601" y="51188"/>
                    <a:pt x="189758" y="47993"/>
                  </a:cubicBezTo>
                  <a:close/>
                  <a:moveTo>
                    <a:pt x="165059" y="35850"/>
                  </a:moveTo>
                  <a:lnTo>
                    <a:pt x="189840" y="35850"/>
                  </a:lnTo>
                  <a:cubicBezTo>
                    <a:pt x="189510" y="32106"/>
                    <a:pt x="188546" y="29325"/>
                    <a:pt x="186949" y="27507"/>
                  </a:cubicBezTo>
                  <a:cubicBezTo>
                    <a:pt x="184581" y="24589"/>
                    <a:pt x="181497" y="23129"/>
                    <a:pt x="177697" y="23129"/>
                  </a:cubicBezTo>
                  <a:cubicBezTo>
                    <a:pt x="174228" y="23129"/>
                    <a:pt x="171309" y="24286"/>
                    <a:pt x="168941" y="26599"/>
                  </a:cubicBezTo>
                  <a:cubicBezTo>
                    <a:pt x="166628" y="28912"/>
                    <a:pt x="165334" y="31996"/>
                    <a:pt x="165059" y="35850"/>
                  </a:cubicBezTo>
                  <a:close/>
                  <a:moveTo>
                    <a:pt x="206743" y="62284"/>
                  </a:moveTo>
                  <a:lnTo>
                    <a:pt x="206743" y="1074"/>
                  </a:lnTo>
                  <a:lnTo>
                    <a:pt x="214260" y="1074"/>
                  </a:lnTo>
                  <a:lnTo>
                    <a:pt x="214260" y="62284"/>
                  </a:lnTo>
                  <a:lnTo>
                    <a:pt x="206743" y="62284"/>
                  </a:lnTo>
                  <a:close/>
                  <a:moveTo>
                    <a:pt x="225737" y="62284"/>
                  </a:moveTo>
                  <a:lnTo>
                    <a:pt x="225737" y="1074"/>
                  </a:lnTo>
                  <a:lnTo>
                    <a:pt x="233254" y="1074"/>
                  </a:lnTo>
                  <a:lnTo>
                    <a:pt x="233254" y="62284"/>
                  </a:lnTo>
                  <a:lnTo>
                    <a:pt x="225737" y="62284"/>
                  </a:lnTo>
                  <a:close/>
                  <a:moveTo>
                    <a:pt x="299049" y="47993"/>
                  </a:moveTo>
                  <a:lnTo>
                    <a:pt x="306814" y="48985"/>
                  </a:lnTo>
                  <a:cubicBezTo>
                    <a:pt x="305547" y="53500"/>
                    <a:pt x="303262" y="57025"/>
                    <a:pt x="299958" y="59558"/>
                  </a:cubicBezTo>
                  <a:cubicBezTo>
                    <a:pt x="296653" y="62036"/>
                    <a:pt x="292441" y="63275"/>
                    <a:pt x="287319" y="63275"/>
                  </a:cubicBezTo>
                  <a:cubicBezTo>
                    <a:pt x="280821" y="63275"/>
                    <a:pt x="275672" y="61293"/>
                    <a:pt x="271872" y="57328"/>
                  </a:cubicBezTo>
                  <a:cubicBezTo>
                    <a:pt x="268072" y="53308"/>
                    <a:pt x="266172" y="47691"/>
                    <a:pt x="266172" y="40476"/>
                  </a:cubicBezTo>
                  <a:cubicBezTo>
                    <a:pt x="266172" y="33042"/>
                    <a:pt x="268072" y="27260"/>
                    <a:pt x="271872" y="23129"/>
                  </a:cubicBezTo>
                  <a:cubicBezTo>
                    <a:pt x="275727" y="18999"/>
                    <a:pt x="280738" y="16934"/>
                    <a:pt x="286906" y="16934"/>
                  </a:cubicBezTo>
                  <a:cubicBezTo>
                    <a:pt x="292799" y="16934"/>
                    <a:pt x="297617" y="18972"/>
                    <a:pt x="301362" y="23047"/>
                  </a:cubicBezTo>
                  <a:cubicBezTo>
                    <a:pt x="305162" y="27067"/>
                    <a:pt x="307062" y="32739"/>
                    <a:pt x="307062" y="40063"/>
                  </a:cubicBezTo>
                  <a:cubicBezTo>
                    <a:pt x="307062" y="40504"/>
                    <a:pt x="307034" y="41165"/>
                    <a:pt x="306979" y="42046"/>
                  </a:cubicBezTo>
                  <a:lnTo>
                    <a:pt x="273937" y="42046"/>
                  </a:lnTo>
                  <a:cubicBezTo>
                    <a:pt x="274213" y="46892"/>
                    <a:pt x="275589" y="50609"/>
                    <a:pt x="278067" y="53197"/>
                  </a:cubicBezTo>
                  <a:cubicBezTo>
                    <a:pt x="280546" y="55786"/>
                    <a:pt x="283629" y="57080"/>
                    <a:pt x="287319" y="57080"/>
                  </a:cubicBezTo>
                  <a:cubicBezTo>
                    <a:pt x="290073" y="57080"/>
                    <a:pt x="292413" y="56364"/>
                    <a:pt x="294341" y="54932"/>
                  </a:cubicBezTo>
                  <a:cubicBezTo>
                    <a:pt x="296323" y="53500"/>
                    <a:pt x="297893" y="51188"/>
                    <a:pt x="299049" y="47993"/>
                  </a:cubicBezTo>
                  <a:close/>
                  <a:moveTo>
                    <a:pt x="274350" y="35850"/>
                  </a:moveTo>
                  <a:lnTo>
                    <a:pt x="299132" y="35850"/>
                  </a:lnTo>
                  <a:cubicBezTo>
                    <a:pt x="298801" y="32106"/>
                    <a:pt x="297837" y="29325"/>
                    <a:pt x="296240" y="27507"/>
                  </a:cubicBezTo>
                  <a:cubicBezTo>
                    <a:pt x="293872" y="24589"/>
                    <a:pt x="290789" y="23129"/>
                    <a:pt x="286989" y="23129"/>
                  </a:cubicBezTo>
                  <a:cubicBezTo>
                    <a:pt x="283519" y="23129"/>
                    <a:pt x="280601" y="24286"/>
                    <a:pt x="278233" y="26599"/>
                  </a:cubicBezTo>
                  <a:cubicBezTo>
                    <a:pt x="275920" y="28912"/>
                    <a:pt x="274626" y="31996"/>
                    <a:pt x="274350" y="35850"/>
                  </a:cubicBezTo>
                  <a:close/>
                  <a:moveTo>
                    <a:pt x="316199" y="62284"/>
                  </a:moveTo>
                  <a:lnTo>
                    <a:pt x="316199" y="17925"/>
                  </a:lnTo>
                  <a:lnTo>
                    <a:pt x="322973" y="17925"/>
                  </a:lnTo>
                  <a:lnTo>
                    <a:pt x="322973" y="24286"/>
                  </a:lnTo>
                  <a:cubicBezTo>
                    <a:pt x="326222" y="19385"/>
                    <a:pt x="330930" y="16934"/>
                    <a:pt x="337098" y="16934"/>
                  </a:cubicBezTo>
                  <a:cubicBezTo>
                    <a:pt x="339742" y="16934"/>
                    <a:pt x="342192" y="17430"/>
                    <a:pt x="344450" y="18421"/>
                  </a:cubicBezTo>
                  <a:cubicBezTo>
                    <a:pt x="346708" y="19357"/>
                    <a:pt x="348388" y="20624"/>
                    <a:pt x="349489" y="22221"/>
                  </a:cubicBezTo>
                  <a:cubicBezTo>
                    <a:pt x="350590" y="23763"/>
                    <a:pt x="351361" y="25607"/>
                    <a:pt x="351802" y="27755"/>
                  </a:cubicBezTo>
                  <a:cubicBezTo>
                    <a:pt x="352077" y="29132"/>
                    <a:pt x="352215" y="31555"/>
                    <a:pt x="352215" y="35024"/>
                  </a:cubicBezTo>
                  <a:lnTo>
                    <a:pt x="352215" y="62284"/>
                  </a:lnTo>
                  <a:lnTo>
                    <a:pt x="344698" y="62284"/>
                  </a:lnTo>
                  <a:lnTo>
                    <a:pt x="344698" y="35355"/>
                  </a:lnTo>
                  <a:cubicBezTo>
                    <a:pt x="344698" y="32271"/>
                    <a:pt x="344395" y="29986"/>
                    <a:pt x="343789" y="28499"/>
                  </a:cubicBezTo>
                  <a:cubicBezTo>
                    <a:pt x="343239" y="26957"/>
                    <a:pt x="342220" y="25745"/>
                    <a:pt x="340733" y="24864"/>
                  </a:cubicBezTo>
                  <a:cubicBezTo>
                    <a:pt x="339246" y="23928"/>
                    <a:pt x="337511" y="23460"/>
                    <a:pt x="335529" y="23460"/>
                  </a:cubicBezTo>
                  <a:cubicBezTo>
                    <a:pt x="332335" y="23460"/>
                    <a:pt x="329554" y="24479"/>
                    <a:pt x="327186" y="26516"/>
                  </a:cubicBezTo>
                  <a:cubicBezTo>
                    <a:pt x="324873" y="28554"/>
                    <a:pt x="323716" y="32409"/>
                    <a:pt x="323716" y="38081"/>
                  </a:cubicBezTo>
                  <a:lnTo>
                    <a:pt x="323716" y="62284"/>
                  </a:lnTo>
                  <a:lnTo>
                    <a:pt x="316199" y="62284"/>
                  </a:lnTo>
                  <a:close/>
                  <a:moveTo>
                    <a:pt x="380186" y="55593"/>
                  </a:moveTo>
                  <a:lnTo>
                    <a:pt x="381260" y="62201"/>
                  </a:lnTo>
                  <a:cubicBezTo>
                    <a:pt x="379168" y="62642"/>
                    <a:pt x="377268" y="62862"/>
                    <a:pt x="375561" y="62862"/>
                  </a:cubicBezTo>
                  <a:cubicBezTo>
                    <a:pt x="372862" y="62862"/>
                    <a:pt x="370742" y="62449"/>
                    <a:pt x="369200" y="61623"/>
                  </a:cubicBezTo>
                  <a:cubicBezTo>
                    <a:pt x="367713" y="60742"/>
                    <a:pt x="366667" y="59613"/>
                    <a:pt x="366061" y="58236"/>
                  </a:cubicBezTo>
                  <a:cubicBezTo>
                    <a:pt x="365455" y="56805"/>
                    <a:pt x="365152" y="53831"/>
                    <a:pt x="365152" y="49315"/>
                  </a:cubicBezTo>
                  <a:lnTo>
                    <a:pt x="365152" y="23790"/>
                  </a:lnTo>
                  <a:lnTo>
                    <a:pt x="359618" y="23790"/>
                  </a:lnTo>
                  <a:lnTo>
                    <a:pt x="359618" y="17925"/>
                  </a:lnTo>
                  <a:lnTo>
                    <a:pt x="365152" y="17925"/>
                  </a:lnTo>
                  <a:lnTo>
                    <a:pt x="365152" y="6939"/>
                  </a:lnTo>
                  <a:lnTo>
                    <a:pt x="372587" y="2478"/>
                  </a:lnTo>
                  <a:lnTo>
                    <a:pt x="372587" y="17925"/>
                  </a:lnTo>
                  <a:lnTo>
                    <a:pt x="380186" y="17925"/>
                  </a:lnTo>
                  <a:lnTo>
                    <a:pt x="380186" y="23790"/>
                  </a:lnTo>
                  <a:lnTo>
                    <a:pt x="372587" y="23790"/>
                  </a:lnTo>
                  <a:lnTo>
                    <a:pt x="372587" y="49728"/>
                  </a:lnTo>
                  <a:cubicBezTo>
                    <a:pt x="372587" y="51876"/>
                    <a:pt x="372725" y="53253"/>
                    <a:pt x="373000" y="53858"/>
                  </a:cubicBezTo>
                  <a:cubicBezTo>
                    <a:pt x="373275" y="54464"/>
                    <a:pt x="373716" y="54960"/>
                    <a:pt x="374322" y="55345"/>
                  </a:cubicBezTo>
                  <a:cubicBezTo>
                    <a:pt x="374927" y="55676"/>
                    <a:pt x="375781" y="55841"/>
                    <a:pt x="376882" y="55841"/>
                  </a:cubicBezTo>
                  <a:cubicBezTo>
                    <a:pt x="377708" y="55841"/>
                    <a:pt x="378810" y="55758"/>
                    <a:pt x="380186" y="55593"/>
                  </a:cubicBezTo>
                  <a:close/>
                  <a:moveTo>
                    <a:pt x="416413" y="56832"/>
                  </a:moveTo>
                  <a:cubicBezTo>
                    <a:pt x="413660" y="59200"/>
                    <a:pt x="410989" y="60880"/>
                    <a:pt x="408401" y="61871"/>
                  </a:cubicBezTo>
                  <a:cubicBezTo>
                    <a:pt x="405812" y="62807"/>
                    <a:pt x="403059" y="63275"/>
                    <a:pt x="400140" y="63275"/>
                  </a:cubicBezTo>
                  <a:cubicBezTo>
                    <a:pt x="395239" y="63275"/>
                    <a:pt x="391467" y="62091"/>
                    <a:pt x="388823" y="59723"/>
                  </a:cubicBezTo>
                  <a:cubicBezTo>
                    <a:pt x="386235" y="57355"/>
                    <a:pt x="384941" y="54299"/>
                    <a:pt x="384941" y="50554"/>
                  </a:cubicBezTo>
                  <a:cubicBezTo>
                    <a:pt x="384941" y="48406"/>
                    <a:pt x="385437" y="46452"/>
                    <a:pt x="386428" y="44689"/>
                  </a:cubicBezTo>
                  <a:cubicBezTo>
                    <a:pt x="387419" y="42872"/>
                    <a:pt x="388713" y="41413"/>
                    <a:pt x="390310" y="40311"/>
                  </a:cubicBezTo>
                  <a:cubicBezTo>
                    <a:pt x="391907" y="39210"/>
                    <a:pt x="393725" y="38384"/>
                    <a:pt x="395762" y="37833"/>
                  </a:cubicBezTo>
                  <a:cubicBezTo>
                    <a:pt x="397249" y="37448"/>
                    <a:pt x="399479" y="37090"/>
                    <a:pt x="402453" y="36759"/>
                  </a:cubicBezTo>
                  <a:cubicBezTo>
                    <a:pt x="408511" y="36043"/>
                    <a:pt x="412971" y="35162"/>
                    <a:pt x="415835" y="34116"/>
                  </a:cubicBezTo>
                  <a:cubicBezTo>
                    <a:pt x="415835" y="33125"/>
                    <a:pt x="415835" y="32491"/>
                    <a:pt x="415835" y="32216"/>
                  </a:cubicBezTo>
                  <a:cubicBezTo>
                    <a:pt x="415835" y="29132"/>
                    <a:pt x="415147" y="26957"/>
                    <a:pt x="413770" y="25690"/>
                  </a:cubicBezTo>
                  <a:cubicBezTo>
                    <a:pt x="411843" y="23983"/>
                    <a:pt x="408979" y="23129"/>
                    <a:pt x="405179" y="23129"/>
                  </a:cubicBezTo>
                  <a:cubicBezTo>
                    <a:pt x="401655" y="23129"/>
                    <a:pt x="399039" y="23763"/>
                    <a:pt x="397332" y="25029"/>
                  </a:cubicBezTo>
                  <a:cubicBezTo>
                    <a:pt x="395680" y="26241"/>
                    <a:pt x="394440" y="28444"/>
                    <a:pt x="393614" y="31638"/>
                  </a:cubicBezTo>
                  <a:lnTo>
                    <a:pt x="386263" y="30564"/>
                  </a:lnTo>
                  <a:cubicBezTo>
                    <a:pt x="386923" y="27425"/>
                    <a:pt x="388025" y="24892"/>
                    <a:pt x="389567" y="22964"/>
                  </a:cubicBezTo>
                  <a:cubicBezTo>
                    <a:pt x="391109" y="21037"/>
                    <a:pt x="393311" y="19550"/>
                    <a:pt x="396175" y="18503"/>
                  </a:cubicBezTo>
                  <a:cubicBezTo>
                    <a:pt x="399094" y="17457"/>
                    <a:pt x="402453" y="16934"/>
                    <a:pt x="406253" y="16934"/>
                  </a:cubicBezTo>
                  <a:cubicBezTo>
                    <a:pt x="410053" y="16934"/>
                    <a:pt x="413137" y="17402"/>
                    <a:pt x="415505" y="18338"/>
                  </a:cubicBezTo>
                  <a:cubicBezTo>
                    <a:pt x="417873" y="19219"/>
                    <a:pt x="419607" y="20349"/>
                    <a:pt x="420709" y="21725"/>
                  </a:cubicBezTo>
                  <a:cubicBezTo>
                    <a:pt x="421810" y="23047"/>
                    <a:pt x="422581" y="24727"/>
                    <a:pt x="423022" y="26764"/>
                  </a:cubicBezTo>
                  <a:cubicBezTo>
                    <a:pt x="423297" y="28031"/>
                    <a:pt x="423435" y="30344"/>
                    <a:pt x="423435" y="33703"/>
                  </a:cubicBezTo>
                  <a:lnTo>
                    <a:pt x="423435" y="43698"/>
                  </a:lnTo>
                  <a:cubicBezTo>
                    <a:pt x="423435" y="50692"/>
                    <a:pt x="423572" y="55125"/>
                    <a:pt x="423848" y="56997"/>
                  </a:cubicBezTo>
                  <a:cubicBezTo>
                    <a:pt x="424178" y="58815"/>
                    <a:pt x="424839" y="60577"/>
                    <a:pt x="425830" y="62284"/>
                  </a:cubicBezTo>
                  <a:lnTo>
                    <a:pt x="417983" y="62284"/>
                  </a:lnTo>
                  <a:cubicBezTo>
                    <a:pt x="417157" y="60742"/>
                    <a:pt x="416634" y="58925"/>
                    <a:pt x="416413" y="56832"/>
                  </a:cubicBezTo>
                  <a:close/>
                  <a:moveTo>
                    <a:pt x="415835" y="40063"/>
                  </a:moveTo>
                  <a:cubicBezTo>
                    <a:pt x="413082" y="41165"/>
                    <a:pt x="408979" y="42101"/>
                    <a:pt x="403527" y="42872"/>
                  </a:cubicBezTo>
                  <a:cubicBezTo>
                    <a:pt x="400443" y="43313"/>
                    <a:pt x="398268" y="43808"/>
                    <a:pt x="397001" y="44359"/>
                  </a:cubicBezTo>
                  <a:cubicBezTo>
                    <a:pt x="395735" y="44910"/>
                    <a:pt x="394743" y="45736"/>
                    <a:pt x="394027" y="46837"/>
                  </a:cubicBezTo>
                  <a:cubicBezTo>
                    <a:pt x="393311" y="47883"/>
                    <a:pt x="392954" y="49067"/>
                    <a:pt x="392954" y="50389"/>
                  </a:cubicBezTo>
                  <a:cubicBezTo>
                    <a:pt x="392954" y="52371"/>
                    <a:pt x="393725" y="54051"/>
                    <a:pt x="395266" y="55428"/>
                  </a:cubicBezTo>
                  <a:cubicBezTo>
                    <a:pt x="396808" y="56749"/>
                    <a:pt x="399039" y="57410"/>
                    <a:pt x="401957" y="57410"/>
                  </a:cubicBezTo>
                  <a:cubicBezTo>
                    <a:pt x="404821" y="57410"/>
                    <a:pt x="407382" y="56777"/>
                    <a:pt x="409640" y="55510"/>
                  </a:cubicBezTo>
                  <a:cubicBezTo>
                    <a:pt x="411898" y="54244"/>
                    <a:pt x="413550" y="52509"/>
                    <a:pt x="414596" y="50306"/>
                  </a:cubicBezTo>
                  <a:cubicBezTo>
                    <a:pt x="415422" y="48599"/>
                    <a:pt x="415835" y="46093"/>
                    <a:pt x="415835" y="42789"/>
                  </a:cubicBezTo>
                  <a:lnTo>
                    <a:pt x="415835" y="40063"/>
                  </a:lnTo>
                  <a:close/>
                  <a:moveTo>
                    <a:pt x="435050" y="62284"/>
                  </a:moveTo>
                  <a:lnTo>
                    <a:pt x="435050" y="17925"/>
                  </a:lnTo>
                  <a:lnTo>
                    <a:pt x="441824" y="17925"/>
                  </a:lnTo>
                  <a:lnTo>
                    <a:pt x="441824" y="24286"/>
                  </a:lnTo>
                  <a:cubicBezTo>
                    <a:pt x="445073" y="19385"/>
                    <a:pt x="449782" y="16934"/>
                    <a:pt x="455949" y="16934"/>
                  </a:cubicBezTo>
                  <a:cubicBezTo>
                    <a:pt x="458593" y="16934"/>
                    <a:pt x="461043" y="17430"/>
                    <a:pt x="463301" y="18421"/>
                  </a:cubicBezTo>
                  <a:cubicBezTo>
                    <a:pt x="465559" y="19357"/>
                    <a:pt x="467239" y="20624"/>
                    <a:pt x="468340" y="22221"/>
                  </a:cubicBezTo>
                  <a:cubicBezTo>
                    <a:pt x="469442" y="23763"/>
                    <a:pt x="470213" y="25607"/>
                    <a:pt x="470653" y="27755"/>
                  </a:cubicBezTo>
                  <a:cubicBezTo>
                    <a:pt x="470928" y="29132"/>
                    <a:pt x="471066" y="31555"/>
                    <a:pt x="471066" y="35024"/>
                  </a:cubicBezTo>
                  <a:lnTo>
                    <a:pt x="471066" y="62284"/>
                  </a:lnTo>
                  <a:lnTo>
                    <a:pt x="463549" y="62284"/>
                  </a:lnTo>
                  <a:lnTo>
                    <a:pt x="463549" y="35355"/>
                  </a:lnTo>
                  <a:cubicBezTo>
                    <a:pt x="463549" y="32271"/>
                    <a:pt x="463246" y="29986"/>
                    <a:pt x="462640" y="28499"/>
                  </a:cubicBezTo>
                  <a:cubicBezTo>
                    <a:pt x="462090" y="26957"/>
                    <a:pt x="461071" y="25745"/>
                    <a:pt x="459584" y="24864"/>
                  </a:cubicBezTo>
                  <a:cubicBezTo>
                    <a:pt x="458097" y="23928"/>
                    <a:pt x="456362" y="23460"/>
                    <a:pt x="454380" y="23460"/>
                  </a:cubicBezTo>
                  <a:cubicBezTo>
                    <a:pt x="451186" y="23460"/>
                    <a:pt x="448405" y="24479"/>
                    <a:pt x="446037" y="26516"/>
                  </a:cubicBezTo>
                  <a:cubicBezTo>
                    <a:pt x="443724" y="28554"/>
                    <a:pt x="442567" y="32409"/>
                    <a:pt x="442567" y="38081"/>
                  </a:cubicBezTo>
                  <a:lnTo>
                    <a:pt x="442567" y="62284"/>
                  </a:lnTo>
                  <a:lnTo>
                    <a:pt x="435050" y="62284"/>
                  </a:lnTo>
                  <a:close/>
                  <a:moveTo>
                    <a:pt x="481278" y="65919"/>
                  </a:moveTo>
                  <a:lnTo>
                    <a:pt x="488547" y="67075"/>
                  </a:lnTo>
                  <a:cubicBezTo>
                    <a:pt x="488877" y="69333"/>
                    <a:pt x="489731" y="70958"/>
                    <a:pt x="491108" y="71949"/>
                  </a:cubicBezTo>
                  <a:cubicBezTo>
                    <a:pt x="492980" y="73381"/>
                    <a:pt x="495513" y="74096"/>
                    <a:pt x="498707" y="74096"/>
                  </a:cubicBezTo>
                  <a:cubicBezTo>
                    <a:pt x="502177" y="74096"/>
                    <a:pt x="504847" y="73381"/>
                    <a:pt x="506720" y="71949"/>
                  </a:cubicBezTo>
                  <a:cubicBezTo>
                    <a:pt x="508647" y="70572"/>
                    <a:pt x="509941" y="68617"/>
                    <a:pt x="510602" y="66084"/>
                  </a:cubicBezTo>
                  <a:cubicBezTo>
                    <a:pt x="510988" y="64597"/>
                    <a:pt x="511181" y="61403"/>
                    <a:pt x="511181" y="56502"/>
                  </a:cubicBezTo>
                  <a:cubicBezTo>
                    <a:pt x="507876" y="60357"/>
                    <a:pt x="503774" y="62284"/>
                    <a:pt x="498872" y="62284"/>
                  </a:cubicBezTo>
                  <a:cubicBezTo>
                    <a:pt x="492815" y="62284"/>
                    <a:pt x="488106" y="60081"/>
                    <a:pt x="484747" y="55676"/>
                  </a:cubicBezTo>
                  <a:cubicBezTo>
                    <a:pt x="481388" y="51270"/>
                    <a:pt x="479708" y="46011"/>
                    <a:pt x="479708" y="39898"/>
                  </a:cubicBezTo>
                  <a:cubicBezTo>
                    <a:pt x="479708" y="35658"/>
                    <a:pt x="480479" y="31748"/>
                    <a:pt x="482021" y="28168"/>
                  </a:cubicBezTo>
                  <a:cubicBezTo>
                    <a:pt x="483563" y="24589"/>
                    <a:pt x="485793" y="21835"/>
                    <a:pt x="488712" y="19908"/>
                  </a:cubicBezTo>
                  <a:cubicBezTo>
                    <a:pt x="491631" y="17925"/>
                    <a:pt x="495045" y="16934"/>
                    <a:pt x="498955" y="16934"/>
                  </a:cubicBezTo>
                  <a:cubicBezTo>
                    <a:pt x="504187" y="16934"/>
                    <a:pt x="508482" y="19054"/>
                    <a:pt x="511841" y="23295"/>
                  </a:cubicBezTo>
                  <a:lnTo>
                    <a:pt x="511841" y="17925"/>
                  </a:lnTo>
                  <a:lnTo>
                    <a:pt x="518780" y="17925"/>
                  </a:lnTo>
                  <a:lnTo>
                    <a:pt x="518780" y="56254"/>
                  </a:lnTo>
                  <a:cubicBezTo>
                    <a:pt x="518780" y="63193"/>
                    <a:pt x="518064" y="68094"/>
                    <a:pt x="516632" y="70958"/>
                  </a:cubicBezTo>
                  <a:cubicBezTo>
                    <a:pt x="515256" y="73821"/>
                    <a:pt x="513053" y="76079"/>
                    <a:pt x="510024" y="77731"/>
                  </a:cubicBezTo>
                  <a:cubicBezTo>
                    <a:pt x="506995" y="79438"/>
                    <a:pt x="503250" y="80292"/>
                    <a:pt x="498790" y="80292"/>
                  </a:cubicBezTo>
                  <a:cubicBezTo>
                    <a:pt x="493503" y="80292"/>
                    <a:pt x="489235" y="79081"/>
                    <a:pt x="485986" y="76657"/>
                  </a:cubicBezTo>
                  <a:cubicBezTo>
                    <a:pt x="482737" y="74289"/>
                    <a:pt x="481167" y="70710"/>
                    <a:pt x="481278" y="65919"/>
                  </a:cubicBezTo>
                  <a:close/>
                  <a:moveTo>
                    <a:pt x="487473" y="39320"/>
                  </a:moveTo>
                  <a:cubicBezTo>
                    <a:pt x="487473" y="45157"/>
                    <a:pt x="488629" y="49425"/>
                    <a:pt x="490942" y="52124"/>
                  </a:cubicBezTo>
                  <a:cubicBezTo>
                    <a:pt x="493255" y="54767"/>
                    <a:pt x="496146" y="56089"/>
                    <a:pt x="499616" y="56089"/>
                  </a:cubicBezTo>
                  <a:cubicBezTo>
                    <a:pt x="503085" y="56089"/>
                    <a:pt x="505976" y="54767"/>
                    <a:pt x="508289" y="52124"/>
                  </a:cubicBezTo>
                  <a:cubicBezTo>
                    <a:pt x="510602" y="49425"/>
                    <a:pt x="511759" y="45240"/>
                    <a:pt x="511759" y="39568"/>
                  </a:cubicBezTo>
                  <a:cubicBezTo>
                    <a:pt x="511759" y="34171"/>
                    <a:pt x="510547" y="30096"/>
                    <a:pt x="508124" y="27342"/>
                  </a:cubicBezTo>
                  <a:cubicBezTo>
                    <a:pt x="505756" y="24534"/>
                    <a:pt x="502865" y="23129"/>
                    <a:pt x="499451" y="23129"/>
                  </a:cubicBezTo>
                  <a:cubicBezTo>
                    <a:pt x="496146" y="23129"/>
                    <a:pt x="493310" y="24506"/>
                    <a:pt x="490942" y="27260"/>
                  </a:cubicBezTo>
                  <a:cubicBezTo>
                    <a:pt x="488629" y="29958"/>
                    <a:pt x="487473" y="33978"/>
                    <a:pt x="487473" y="39320"/>
                  </a:cubicBezTo>
                  <a:close/>
                  <a:moveTo>
                    <a:pt x="529983" y="62284"/>
                  </a:moveTo>
                  <a:lnTo>
                    <a:pt x="529983" y="1074"/>
                  </a:lnTo>
                  <a:lnTo>
                    <a:pt x="537500" y="1074"/>
                  </a:lnTo>
                  <a:lnTo>
                    <a:pt x="537500" y="62284"/>
                  </a:lnTo>
                  <a:lnTo>
                    <a:pt x="529983" y="62284"/>
                  </a:lnTo>
                  <a:close/>
                  <a:moveTo>
                    <a:pt x="579541" y="47993"/>
                  </a:moveTo>
                  <a:lnTo>
                    <a:pt x="587306" y="48985"/>
                  </a:lnTo>
                  <a:cubicBezTo>
                    <a:pt x="586039" y="53500"/>
                    <a:pt x="583754" y="57025"/>
                    <a:pt x="580450" y="59558"/>
                  </a:cubicBezTo>
                  <a:cubicBezTo>
                    <a:pt x="577146" y="62036"/>
                    <a:pt x="572933" y="63275"/>
                    <a:pt x="567811" y="63275"/>
                  </a:cubicBezTo>
                  <a:cubicBezTo>
                    <a:pt x="561313" y="63275"/>
                    <a:pt x="556164" y="61293"/>
                    <a:pt x="552364" y="57328"/>
                  </a:cubicBezTo>
                  <a:cubicBezTo>
                    <a:pt x="548564" y="53308"/>
                    <a:pt x="546664" y="47691"/>
                    <a:pt x="546664" y="40476"/>
                  </a:cubicBezTo>
                  <a:cubicBezTo>
                    <a:pt x="546664" y="33042"/>
                    <a:pt x="548564" y="27260"/>
                    <a:pt x="552364" y="23129"/>
                  </a:cubicBezTo>
                  <a:cubicBezTo>
                    <a:pt x="556219" y="18999"/>
                    <a:pt x="561230" y="16934"/>
                    <a:pt x="567398" y="16934"/>
                  </a:cubicBezTo>
                  <a:cubicBezTo>
                    <a:pt x="573291" y="16934"/>
                    <a:pt x="578109" y="18972"/>
                    <a:pt x="581854" y="23047"/>
                  </a:cubicBezTo>
                  <a:cubicBezTo>
                    <a:pt x="585654" y="27067"/>
                    <a:pt x="587554" y="32739"/>
                    <a:pt x="587554" y="40063"/>
                  </a:cubicBezTo>
                  <a:cubicBezTo>
                    <a:pt x="587554" y="40504"/>
                    <a:pt x="587526" y="41165"/>
                    <a:pt x="587471" y="42046"/>
                  </a:cubicBezTo>
                  <a:lnTo>
                    <a:pt x="554429" y="42046"/>
                  </a:lnTo>
                  <a:cubicBezTo>
                    <a:pt x="554705" y="46892"/>
                    <a:pt x="556081" y="50609"/>
                    <a:pt x="558560" y="53197"/>
                  </a:cubicBezTo>
                  <a:cubicBezTo>
                    <a:pt x="561038" y="55786"/>
                    <a:pt x="564122" y="57080"/>
                    <a:pt x="567811" y="57080"/>
                  </a:cubicBezTo>
                  <a:cubicBezTo>
                    <a:pt x="570565" y="57080"/>
                    <a:pt x="572905" y="56364"/>
                    <a:pt x="574833" y="54932"/>
                  </a:cubicBezTo>
                  <a:cubicBezTo>
                    <a:pt x="576815" y="53500"/>
                    <a:pt x="578385" y="51188"/>
                    <a:pt x="579541" y="47993"/>
                  </a:cubicBezTo>
                  <a:close/>
                  <a:moveTo>
                    <a:pt x="554842" y="35850"/>
                  </a:moveTo>
                  <a:lnTo>
                    <a:pt x="579624" y="35850"/>
                  </a:lnTo>
                  <a:cubicBezTo>
                    <a:pt x="579293" y="32106"/>
                    <a:pt x="578330" y="29325"/>
                    <a:pt x="576733" y="27507"/>
                  </a:cubicBezTo>
                  <a:cubicBezTo>
                    <a:pt x="574365" y="24589"/>
                    <a:pt x="571281" y="23129"/>
                    <a:pt x="567481" y="23129"/>
                  </a:cubicBezTo>
                  <a:cubicBezTo>
                    <a:pt x="564011" y="23129"/>
                    <a:pt x="561093" y="24286"/>
                    <a:pt x="558725" y="26599"/>
                  </a:cubicBezTo>
                  <a:cubicBezTo>
                    <a:pt x="556412" y="28912"/>
                    <a:pt x="555118" y="31996"/>
                    <a:pt x="554842" y="35850"/>
                  </a:cubicBezTo>
                  <a:close/>
                  <a:moveTo>
                    <a:pt x="596691" y="62284"/>
                  </a:moveTo>
                  <a:lnTo>
                    <a:pt x="596691" y="17925"/>
                  </a:lnTo>
                  <a:lnTo>
                    <a:pt x="603465" y="17925"/>
                  </a:lnTo>
                  <a:lnTo>
                    <a:pt x="603465" y="24203"/>
                  </a:lnTo>
                  <a:cubicBezTo>
                    <a:pt x="604842" y="22001"/>
                    <a:pt x="606687" y="20238"/>
                    <a:pt x="609000" y="18916"/>
                  </a:cubicBezTo>
                  <a:cubicBezTo>
                    <a:pt x="611312" y="17595"/>
                    <a:pt x="613928" y="16934"/>
                    <a:pt x="616847" y="16934"/>
                  </a:cubicBezTo>
                  <a:cubicBezTo>
                    <a:pt x="620151" y="16934"/>
                    <a:pt x="622850" y="17623"/>
                    <a:pt x="624942" y="18999"/>
                  </a:cubicBezTo>
                  <a:cubicBezTo>
                    <a:pt x="627035" y="20376"/>
                    <a:pt x="628522" y="22276"/>
                    <a:pt x="629403" y="24699"/>
                  </a:cubicBezTo>
                  <a:cubicBezTo>
                    <a:pt x="632927" y="19522"/>
                    <a:pt x="637498" y="16934"/>
                    <a:pt x="643115" y="16934"/>
                  </a:cubicBezTo>
                  <a:cubicBezTo>
                    <a:pt x="647521" y="16934"/>
                    <a:pt x="650880" y="18173"/>
                    <a:pt x="653193" y="20651"/>
                  </a:cubicBezTo>
                  <a:cubicBezTo>
                    <a:pt x="655561" y="23074"/>
                    <a:pt x="656745" y="26819"/>
                    <a:pt x="656745" y="31885"/>
                  </a:cubicBezTo>
                  <a:lnTo>
                    <a:pt x="656745" y="62284"/>
                  </a:lnTo>
                  <a:lnTo>
                    <a:pt x="649311" y="62284"/>
                  </a:lnTo>
                  <a:lnTo>
                    <a:pt x="649311" y="34364"/>
                  </a:lnTo>
                  <a:cubicBezTo>
                    <a:pt x="649311" y="31335"/>
                    <a:pt x="649063" y="29159"/>
                    <a:pt x="648567" y="27838"/>
                  </a:cubicBezTo>
                  <a:cubicBezTo>
                    <a:pt x="648072" y="26516"/>
                    <a:pt x="647190" y="25470"/>
                    <a:pt x="645924" y="24699"/>
                  </a:cubicBezTo>
                  <a:cubicBezTo>
                    <a:pt x="644657" y="23873"/>
                    <a:pt x="643143" y="23460"/>
                    <a:pt x="641381" y="23460"/>
                  </a:cubicBezTo>
                  <a:cubicBezTo>
                    <a:pt x="638297" y="23460"/>
                    <a:pt x="635708" y="24506"/>
                    <a:pt x="633616" y="26599"/>
                  </a:cubicBezTo>
                  <a:cubicBezTo>
                    <a:pt x="631578" y="28636"/>
                    <a:pt x="630559" y="31941"/>
                    <a:pt x="630559" y="36511"/>
                  </a:cubicBezTo>
                  <a:lnTo>
                    <a:pt x="630559" y="62284"/>
                  </a:lnTo>
                  <a:lnTo>
                    <a:pt x="623042" y="62284"/>
                  </a:lnTo>
                  <a:lnTo>
                    <a:pt x="623042" y="33455"/>
                  </a:lnTo>
                  <a:cubicBezTo>
                    <a:pt x="623042" y="30151"/>
                    <a:pt x="622437" y="27673"/>
                    <a:pt x="621225" y="26021"/>
                  </a:cubicBezTo>
                  <a:cubicBezTo>
                    <a:pt x="620013" y="24314"/>
                    <a:pt x="618003" y="23460"/>
                    <a:pt x="615195" y="23460"/>
                  </a:cubicBezTo>
                  <a:cubicBezTo>
                    <a:pt x="613102" y="23460"/>
                    <a:pt x="611147" y="24011"/>
                    <a:pt x="609330" y="25112"/>
                  </a:cubicBezTo>
                  <a:cubicBezTo>
                    <a:pt x="607568" y="26213"/>
                    <a:pt x="606274" y="27838"/>
                    <a:pt x="605448" y="29986"/>
                  </a:cubicBezTo>
                  <a:cubicBezTo>
                    <a:pt x="604621" y="32133"/>
                    <a:pt x="604208" y="35245"/>
                    <a:pt x="604208" y="39320"/>
                  </a:cubicBezTo>
                  <a:lnTo>
                    <a:pt x="604208" y="62284"/>
                  </a:lnTo>
                  <a:lnTo>
                    <a:pt x="596691" y="62284"/>
                  </a:lnTo>
                  <a:close/>
                  <a:moveTo>
                    <a:pt x="698309" y="47993"/>
                  </a:moveTo>
                  <a:lnTo>
                    <a:pt x="706074" y="48985"/>
                  </a:lnTo>
                  <a:cubicBezTo>
                    <a:pt x="704807" y="53500"/>
                    <a:pt x="702522" y="57025"/>
                    <a:pt x="699217" y="59558"/>
                  </a:cubicBezTo>
                  <a:cubicBezTo>
                    <a:pt x="695913" y="62036"/>
                    <a:pt x="691700" y="63275"/>
                    <a:pt x="686579" y="63275"/>
                  </a:cubicBezTo>
                  <a:cubicBezTo>
                    <a:pt x="680081" y="63275"/>
                    <a:pt x="674932" y="61293"/>
                    <a:pt x="671132" y="57328"/>
                  </a:cubicBezTo>
                  <a:cubicBezTo>
                    <a:pt x="667332" y="53308"/>
                    <a:pt x="665432" y="47691"/>
                    <a:pt x="665432" y="40476"/>
                  </a:cubicBezTo>
                  <a:cubicBezTo>
                    <a:pt x="665432" y="33042"/>
                    <a:pt x="667332" y="27260"/>
                    <a:pt x="671132" y="23129"/>
                  </a:cubicBezTo>
                  <a:cubicBezTo>
                    <a:pt x="674987" y="18999"/>
                    <a:pt x="679998" y="16934"/>
                    <a:pt x="686166" y="16934"/>
                  </a:cubicBezTo>
                  <a:cubicBezTo>
                    <a:pt x="692058" y="16934"/>
                    <a:pt x="696877" y="18972"/>
                    <a:pt x="700622" y="23047"/>
                  </a:cubicBezTo>
                  <a:cubicBezTo>
                    <a:pt x="704422" y="27067"/>
                    <a:pt x="706321" y="32739"/>
                    <a:pt x="706321" y="40063"/>
                  </a:cubicBezTo>
                  <a:cubicBezTo>
                    <a:pt x="706321" y="40504"/>
                    <a:pt x="706294" y="41165"/>
                    <a:pt x="706239" y="42046"/>
                  </a:cubicBezTo>
                  <a:lnTo>
                    <a:pt x="673197" y="42046"/>
                  </a:lnTo>
                  <a:cubicBezTo>
                    <a:pt x="673472" y="46892"/>
                    <a:pt x="674849" y="50609"/>
                    <a:pt x="677327" y="53197"/>
                  </a:cubicBezTo>
                  <a:cubicBezTo>
                    <a:pt x="679805" y="55786"/>
                    <a:pt x="682889" y="57080"/>
                    <a:pt x="686579" y="57080"/>
                  </a:cubicBezTo>
                  <a:cubicBezTo>
                    <a:pt x="689332" y="57080"/>
                    <a:pt x="691673" y="56364"/>
                    <a:pt x="693600" y="54932"/>
                  </a:cubicBezTo>
                  <a:cubicBezTo>
                    <a:pt x="695583" y="53500"/>
                    <a:pt x="697152" y="51188"/>
                    <a:pt x="698309" y="47993"/>
                  </a:cubicBezTo>
                  <a:close/>
                  <a:moveTo>
                    <a:pt x="673610" y="35850"/>
                  </a:moveTo>
                  <a:lnTo>
                    <a:pt x="698391" y="35850"/>
                  </a:lnTo>
                  <a:cubicBezTo>
                    <a:pt x="698061" y="32106"/>
                    <a:pt x="697097" y="29325"/>
                    <a:pt x="695500" y="27507"/>
                  </a:cubicBezTo>
                  <a:cubicBezTo>
                    <a:pt x="693132" y="24589"/>
                    <a:pt x="690048" y="23129"/>
                    <a:pt x="686248" y="23129"/>
                  </a:cubicBezTo>
                  <a:cubicBezTo>
                    <a:pt x="682779" y="23129"/>
                    <a:pt x="679860" y="24286"/>
                    <a:pt x="677492" y="26599"/>
                  </a:cubicBezTo>
                  <a:cubicBezTo>
                    <a:pt x="675179" y="28912"/>
                    <a:pt x="673885" y="31996"/>
                    <a:pt x="673610" y="35850"/>
                  </a:cubicBezTo>
                  <a:close/>
                  <a:moveTo>
                    <a:pt x="715459" y="62284"/>
                  </a:moveTo>
                  <a:lnTo>
                    <a:pt x="715459" y="17925"/>
                  </a:lnTo>
                  <a:lnTo>
                    <a:pt x="722233" y="17925"/>
                  </a:lnTo>
                  <a:lnTo>
                    <a:pt x="722233" y="24286"/>
                  </a:lnTo>
                  <a:cubicBezTo>
                    <a:pt x="725482" y="19385"/>
                    <a:pt x="730190" y="16934"/>
                    <a:pt x="736358" y="16934"/>
                  </a:cubicBezTo>
                  <a:cubicBezTo>
                    <a:pt x="739001" y="16934"/>
                    <a:pt x="741452" y="17430"/>
                    <a:pt x="743710" y="18421"/>
                  </a:cubicBezTo>
                  <a:cubicBezTo>
                    <a:pt x="745968" y="19357"/>
                    <a:pt x="747647" y="20624"/>
                    <a:pt x="748749" y="22221"/>
                  </a:cubicBezTo>
                  <a:cubicBezTo>
                    <a:pt x="749850" y="23763"/>
                    <a:pt x="750621" y="25607"/>
                    <a:pt x="751062" y="27755"/>
                  </a:cubicBezTo>
                  <a:cubicBezTo>
                    <a:pt x="751337" y="29132"/>
                    <a:pt x="751475" y="31555"/>
                    <a:pt x="751475" y="35024"/>
                  </a:cubicBezTo>
                  <a:lnTo>
                    <a:pt x="751475" y="62284"/>
                  </a:lnTo>
                  <a:lnTo>
                    <a:pt x="743958" y="62284"/>
                  </a:lnTo>
                  <a:lnTo>
                    <a:pt x="743958" y="35355"/>
                  </a:lnTo>
                  <a:cubicBezTo>
                    <a:pt x="743958" y="32271"/>
                    <a:pt x="743655" y="29986"/>
                    <a:pt x="743049" y="28499"/>
                  </a:cubicBezTo>
                  <a:cubicBezTo>
                    <a:pt x="742498" y="26957"/>
                    <a:pt x="741480" y="25745"/>
                    <a:pt x="739993" y="24864"/>
                  </a:cubicBezTo>
                  <a:cubicBezTo>
                    <a:pt x="738506" y="23928"/>
                    <a:pt x="736771" y="23460"/>
                    <a:pt x="734789" y="23460"/>
                  </a:cubicBezTo>
                  <a:cubicBezTo>
                    <a:pt x="731594" y="23460"/>
                    <a:pt x="728813" y="24479"/>
                    <a:pt x="726445" y="26516"/>
                  </a:cubicBezTo>
                  <a:cubicBezTo>
                    <a:pt x="724133" y="28554"/>
                    <a:pt x="722976" y="32409"/>
                    <a:pt x="722976" y="38081"/>
                  </a:cubicBezTo>
                  <a:lnTo>
                    <a:pt x="722976" y="62284"/>
                  </a:lnTo>
                  <a:lnTo>
                    <a:pt x="715459" y="62284"/>
                  </a:lnTo>
                  <a:close/>
                  <a:moveTo>
                    <a:pt x="779446" y="55593"/>
                  </a:moveTo>
                  <a:lnTo>
                    <a:pt x="780520" y="62201"/>
                  </a:lnTo>
                  <a:cubicBezTo>
                    <a:pt x="778427" y="62642"/>
                    <a:pt x="776528" y="62862"/>
                    <a:pt x="774820" y="62862"/>
                  </a:cubicBezTo>
                  <a:cubicBezTo>
                    <a:pt x="772122" y="62862"/>
                    <a:pt x="770002" y="62449"/>
                    <a:pt x="768460" y="61623"/>
                  </a:cubicBezTo>
                  <a:cubicBezTo>
                    <a:pt x="766973" y="60742"/>
                    <a:pt x="765927" y="59613"/>
                    <a:pt x="765321" y="58236"/>
                  </a:cubicBezTo>
                  <a:cubicBezTo>
                    <a:pt x="764715" y="56805"/>
                    <a:pt x="764412" y="53831"/>
                    <a:pt x="764412" y="49315"/>
                  </a:cubicBezTo>
                  <a:lnTo>
                    <a:pt x="764412" y="23790"/>
                  </a:lnTo>
                  <a:lnTo>
                    <a:pt x="758878" y="23790"/>
                  </a:lnTo>
                  <a:lnTo>
                    <a:pt x="758878" y="17925"/>
                  </a:lnTo>
                  <a:lnTo>
                    <a:pt x="764412" y="17925"/>
                  </a:lnTo>
                  <a:lnTo>
                    <a:pt x="764412" y="6939"/>
                  </a:lnTo>
                  <a:lnTo>
                    <a:pt x="771847" y="2478"/>
                  </a:lnTo>
                  <a:lnTo>
                    <a:pt x="771847" y="17925"/>
                  </a:lnTo>
                  <a:lnTo>
                    <a:pt x="779446" y="17925"/>
                  </a:lnTo>
                  <a:lnTo>
                    <a:pt x="779446" y="23790"/>
                  </a:lnTo>
                  <a:lnTo>
                    <a:pt x="771847" y="23790"/>
                  </a:lnTo>
                  <a:lnTo>
                    <a:pt x="771847" y="49728"/>
                  </a:lnTo>
                  <a:cubicBezTo>
                    <a:pt x="771847" y="51876"/>
                    <a:pt x="771984" y="53253"/>
                    <a:pt x="772260" y="53858"/>
                  </a:cubicBezTo>
                  <a:cubicBezTo>
                    <a:pt x="772535" y="54464"/>
                    <a:pt x="772976" y="54960"/>
                    <a:pt x="773581" y="55345"/>
                  </a:cubicBezTo>
                  <a:cubicBezTo>
                    <a:pt x="774187" y="55676"/>
                    <a:pt x="775041" y="55841"/>
                    <a:pt x="776142" y="55841"/>
                  </a:cubicBezTo>
                  <a:cubicBezTo>
                    <a:pt x="776968" y="55841"/>
                    <a:pt x="778069" y="55758"/>
                    <a:pt x="779446" y="55593"/>
                  </a:cubicBezTo>
                  <a:close/>
                  <a:moveTo>
                    <a:pt x="840170" y="38246"/>
                  </a:moveTo>
                  <a:lnTo>
                    <a:pt x="840170" y="31059"/>
                  </a:lnTo>
                  <a:lnTo>
                    <a:pt x="866025" y="31059"/>
                  </a:lnTo>
                  <a:lnTo>
                    <a:pt x="866025" y="53776"/>
                  </a:lnTo>
                  <a:cubicBezTo>
                    <a:pt x="862060" y="56970"/>
                    <a:pt x="857958" y="59365"/>
                    <a:pt x="853717" y="60962"/>
                  </a:cubicBezTo>
                  <a:cubicBezTo>
                    <a:pt x="849477" y="62560"/>
                    <a:pt x="845154" y="63358"/>
                    <a:pt x="840748" y="63358"/>
                  </a:cubicBezTo>
                  <a:cubicBezTo>
                    <a:pt x="834691" y="63358"/>
                    <a:pt x="829211" y="62064"/>
                    <a:pt x="824310" y="59475"/>
                  </a:cubicBezTo>
                  <a:cubicBezTo>
                    <a:pt x="819409" y="56887"/>
                    <a:pt x="815692" y="53170"/>
                    <a:pt x="813158" y="48324"/>
                  </a:cubicBezTo>
                  <a:cubicBezTo>
                    <a:pt x="810680" y="43423"/>
                    <a:pt x="809441" y="37971"/>
                    <a:pt x="809441" y="31968"/>
                  </a:cubicBezTo>
                  <a:cubicBezTo>
                    <a:pt x="809441" y="26021"/>
                    <a:pt x="810680" y="20459"/>
                    <a:pt x="813158" y="15282"/>
                  </a:cubicBezTo>
                  <a:cubicBezTo>
                    <a:pt x="815692" y="10106"/>
                    <a:pt x="819271" y="6278"/>
                    <a:pt x="823897" y="3800"/>
                  </a:cubicBezTo>
                  <a:cubicBezTo>
                    <a:pt x="828578" y="1267"/>
                    <a:pt x="833975" y="0"/>
                    <a:pt x="840087" y="0"/>
                  </a:cubicBezTo>
                  <a:cubicBezTo>
                    <a:pt x="844493" y="0"/>
                    <a:pt x="848486" y="743"/>
                    <a:pt x="852065" y="2230"/>
                  </a:cubicBezTo>
                  <a:cubicBezTo>
                    <a:pt x="855645" y="3662"/>
                    <a:pt x="858453" y="5672"/>
                    <a:pt x="860491" y="8260"/>
                  </a:cubicBezTo>
                  <a:cubicBezTo>
                    <a:pt x="862528" y="10794"/>
                    <a:pt x="864070" y="14098"/>
                    <a:pt x="865117" y="18173"/>
                  </a:cubicBezTo>
                  <a:lnTo>
                    <a:pt x="857847" y="20238"/>
                  </a:lnTo>
                  <a:cubicBezTo>
                    <a:pt x="856911" y="17099"/>
                    <a:pt x="855755" y="14649"/>
                    <a:pt x="854378" y="12886"/>
                  </a:cubicBezTo>
                  <a:cubicBezTo>
                    <a:pt x="853056" y="11069"/>
                    <a:pt x="851129" y="9637"/>
                    <a:pt x="848596" y="8591"/>
                  </a:cubicBezTo>
                  <a:cubicBezTo>
                    <a:pt x="846063" y="7490"/>
                    <a:pt x="843254" y="6939"/>
                    <a:pt x="840170" y="6939"/>
                  </a:cubicBezTo>
                  <a:cubicBezTo>
                    <a:pt x="836425" y="6939"/>
                    <a:pt x="833204" y="7517"/>
                    <a:pt x="830505" y="8674"/>
                  </a:cubicBezTo>
                  <a:cubicBezTo>
                    <a:pt x="827807" y="9775"/>
                    <a:pt x="825632" y="11262"/>
                    <a:pt x="823980" y="13134"/>
                  </a:cubicBezTo>
                  <a:cubicBezTo>
                    <a:pt x="822327" y="14951"/>
                    <a:pt x="821033" y="16962"/>
                    <a:pt x="820097" y="19164"/>
                  </a:cubicBezTo>
                  <a:cubicBezTo>
                    <a:pt x="818555" y="22964"/>
                    <a:pt x="817784" y="27067"/>
                    <a:pt x="817784" y="31472"/>
                  </a:cubicBezTo>
                  <a:cubicBezTo>
                    <a:pt x="817784" y="36924"/>
                    <a:pt x="818720" y="41495"/>
                    <a:pt x="820593" y="45185"/>
                  </a:cubicBezTo>
                  <a:cubicBezTo>
                    <a:pt x="822465" y="48875"/>
                    <a:pt x="825191" y="51601"/>
                    <a:pt x="828771" y="53363"/>
                  </a:cubicBezTo>
                  <a:cubicBezTo>
                    <a:pt x="832405" y="55125"/>
                    <a:pt x="836233" y="56006"/>
                    <a:pt x="840253" y="56006"/>
                  </a:cubicBezTo>
                  <a:cubicBezTo>
                    <a:pt x="843777" y="56006"/>
                    <a:pt x="847191" y="55345"/>
                    <a:pt x="850496" y="54024"/>
                  </a:cubicBezTo>
                  <a:cubicBezTo>
                    <a:pt x="853855" y="52647"/>
                    <a:pt x="856388" y="51188"/>
                    <a:pt x="858095" y="49645"/>
                  </a:cubicBezTo>
                  <a:lnTo>
                    <a:pt x="858095" y="38246"/>
                  </a:lnTo>
                  <a:lnTo>
                    <a:pt x="840170" y="38246"/>
                  </a:lnTo>
                  <a:close/>
                  <a:moveTo>
                    <a:pt x="907415" y="47993"/>
                  </a:moveTo>
                  <a:lnTo>
                    <a:pt x="915180" y="48985"/>
                  </a:lnTo>
                  <a:cubicBezTo>
                    <a:pt x="913913" y="53500"/>
                    <a:pt x="911628" y="57025"/>
                    <a:pt x="908324" y="59558"/>
                  </a:cubicBezTo>
                  <a:cubicBezTo>
                    <a:pt x="905020" y="62036"/>
                    <a:pt x="900807" y="63275"/>
                    <a:pt x="895685" y="63275"/>
                  </a:cubicBezTo>
                  <a:cubicBezTo>
                    <a:pt x="889187" y="63275"/>
                    <a:pt x="884038" y="61293"/>
                    <a:pt x="880238" y="57328"/>
                  </a:cubicBezTo>
                  <a:cubicBezTo>
                    <a:pt x="876438" y="53308"/>
                    <a:pt x="874538" y="47691"/>
                    <a:pt x="874538" y="40476"/>
                  </a:cubicBezTo>
                  <a:cubicBezTo>
                    <a:pt x="874538" y="33042"/>
                    <a:pt x="876438" y="27260"/>
                    <a:pt x="880238" y="23129"/>
                  </a:cubicBezTo>
                  <a:cubicBezTo>
                    <a:pt x="884093" y="18999"/>
                    <a:pt x="889104" y="16934"/>
                    <a:pt x="895272" y="16934"/>
                  </a:cubicBezTo>
                  <a:cubicBezTo>
                    <a:pt x="901165" y="16934"/>
                    <a:pt x="905983" y="18972"/>
                    <a:pt x="909728" y="23047"/>
                  </a:cubicBezTo>
                  <a:cubicBezTo>
                    <a:pt x="913528" y="27067"/>
                    <a:pt x="915428" y="32739"/>
                    <a:pt x="915428" y="40063"/>
                  </a:cubicBezTo>
                  <a:cubicBezTo>
                    <a:pt x="915428" y="40504"/>
                    <a:pt x="915400" y="41165"/>
                    <a:pt x="915345" y="42046"/>
                  </a:cubicBezTo>
                  <a:lnTo>
                    <a:pt x="882303" y="42046"/>
                  </a:lnTo>
                  <a:cubicBezTo>
                    <a:pt x="882579" y="46892"/>
                    <a:pt x="883955" y="50609"/>
                    <a:pt x="886433" y="53197"/>
                  </a:cubicBezTo>
                  <a:cubicBezTo>
                    <a:pt x="888912" y="55786"/>
                    <a:pt x="891995" y="57080"/>
                    <a:pt x="895685" y="57080"/>
                  </a:cubicBezTo>
                  <a:cubicBezTo>
                    <a:pt x="898439" y="57080"/>
                    <a:pt x="900779" y="56364"/>
                    <a:pt x="902707" y="54932"/>
                  </a:cubicBezTo>
                  <a:cubicBezTo>
                    <a:pt x="904689" y="53500"/>
                    <a:pt x="906259" y="51188"/>
                    <a:pt x="907415" y="47993"/>
                  </a:cubicBezTo>
                  <a:close/>
                  <a:moveTo>
                    <a:pt x="882716" y="35850"/>
                  </a:moveTo>
                  <a:lnTo>
                    <a:pt x="907498" y="35850"/>
                  </a:lnTo>
                  <a:cubicBezTo>
                    <a:pt x="907167" y="32106"/>
                    <a:pt x="906203" y="29325"/>
                    <a:pt x="904606" y="27507"/>
                  </a:cubicBezTo>
                  <a:cubicBezTo>
                    <a:pt x="902238" y="24589"/>
                    <a:pt x="899155" y="23129"/>
                    <a:pt x="895355" y="23129"/>
                  </a:cubicBezTo>
                  <a:cubicBezTo>
                    <a:pt x="891885" y="23129"/>
                    <a:pt x="888967" y="24286"/>
                    <a:pt x="886599" y="26599"/>
                  </a:cubicBezTo>
                  <a:cubicBezTo>
                    <a:pt x="884286" y="28912"/>
                    <a:pt x="882992" y="31996"/>
                    <a:pt x="882716" y="35850"/>
                  </a:cubicBezTo>
                  <a:close/>
                  <a:moveTo>
                    <a:pt x="924565" y="62284"/>
                  </a:moveTo>
                  <a:lnTo>
                    <a:pt x="924565" y="17925"/>
                  </a:lnTo>
                  <a:lnTo>
                    <a:pt x="931339" y="17925"/>
                  </a:lnTo>
                  <a:lnTo>
                    <a:pt x="931339" y="24286"/>
                  </a:lnTo>
                  <a:cubicBezTo>
                    <a:pt x="934588" y="19385"/>
                    <a:pt x="939296" y="16934"/>
                    <a:pt x="945464" y="16934"/>
                  </a:cubicBezTo>
                  <a:cubicBezTo>
                    <a:pt x="948108" y="16934"/>
                    <a:pt x="950558" y="17430"/>
                    <a:pt x="952816" y="18421"/>
                  </a:cubicBezTo>
                  <a:cubicBezTo>
                    <a:pt x="955074" y="19357"/>
                    <a:pt x="956754" y="20624"/>
                    <a:pt x="957855" y="22221"/>
                  </a:cubicBezTo>
                  <a:cubicBezTo>
                    <a:pt x="958956" y="23763"/>
                    <a:pt x="959727" y="25607"/>
                    <a:pt x="960168" y="27755"/>
                  </a:cubicBezTo>
                  <a:cubicBezTo>
                    <a:pt x="960443" y="29132"/>
                    <a:pt x="960581" y="31555"/>
                    <a:pt x="960581" y="35024"/>
                  </a:cubicBezTo>
                  <a:lnTo>
                    <a:pt x="960581" y="62284"/>
                  </a:lnTo>
                  <a:lnTo>
                    <a:pt x="953064" y="62284"/>
                  </a:lnTo>
                  <a:lnTo>
                    <a:pt x="953064" y="35355"/>
                  </a:lnTo>
                  <a:cubicBezTo>
                    <a:pt x="953064" y="32271"/>
                    <a:pt x="952761" y="29986"/>
                    <a:pt x="952155" y="28499"/>
                  </a:cubicBezTo>
                  <a:cubicBezTo>
                    <a:pt x="951605" y="26957"/>
                    <a:pt x="950586" y="25745"/>
                    <a:pt x="949099" y="24864"/>
                  </a:cubicBezTo>
                  <a:cubicBezTo>
                    <a:pt x="947612" y="23928"/>
                    <a:pt x="945877" y="23460"/>
                    <a:pt x="943895" y="23460"/>
                  </a:cubicBezTo>
                  <a:cubicBezTo>
                    <a:pt x="940701" y="23460"/>
                    <a:pt x="937920" y="24479"/>
                    <a:pt x="935552" y="26516"/>
                  </a:cubicBezTo>
                  <a:cubicBezTo>
                    <a:pt x="933239" y="28554"/>
                    <a:pt x="932082" y="32409"/>
                    <a:pt x="932082" y="38081"/>
                  </a:cubicBezTo>
                  <a:lnTo>
                    <a:pt x="932082" y="62284"/>
                  </a:lnTo>
                  <a:lnTo>
                    <a:pt x="924565" y="62284"/>
                  </a:lnTo>
                  <a:close/>
                  <a:moveTo>
                    <a:pt x="1002513" y="47993"/>
                  </a:moveTo>
                  <a:lnTo>
                    <a:pt x="1010278" y="48985"/>
                  </a:lnTo>
                  <a:cubicBezTo>
                    <a:pt x="1009011" y="53500"/>
                    <a:pt x="1006726" y="57025"/>
                    <a:pt x="1003421" y="59558"/>
                  </a:cubicBezTo>
                  <a:cubicBezTo>
                    <a:pt x="1000117" y="62036"/>
                    <a:pt x="995904" y="63275"/>
                    <a:pt x="990783" y="63275"/>
                  </a:cubicBezTo>
                  <a:cubicBezTo>
                    <a:pt x="984285" y="63275"/>
                    <a:pt x="979136" y="61293"/>
                    <a:pt x="975336" y="57328"/>
                  </a:cubicBezTo>
                  <a:cubicBezTo>
                    <a:pt x="971536" y="53308"/>
                    <a:pt x="969636" y="47691"/>
                    <a:pt x="969636" y="40476"/>
                  </a:cubicBezTo>
                  <a:cubicBezTo>
                    <a:pt x="969636" y="33042"/>
                    <a:pt x="971536" y="27260"/>
                    <a:pt x="975336" y="23129"/>
                  </a:cubicBezTo>
                  <a:cubicBezTo>
                    <a:pt x="979191" y="18999"/>
                    <a:pt x="984202" y="16934"/>
                    <a:pt x="990370" y="16934"/>
                  </a:cubicBezTo>
                  <a:cubicBezTo>
                    <a:pt x="996262" y="16934"/>
                    <a:pt x="1001081" y="18972"/>
                    <a:pt x="1004826" y="23047"/>
                  </a:cubicBezTo>
                  <a:cubicBezTo>
                    <a:pt x="1008626" y="27067"/>
                    <a:pt x="1010525" y="32739"/>
                    <a:pt x="1010525" y="40063"/>
                  </a:cubicBezTo>
                  <a:cubicBezTo>
                    <a:pt x="1010525" y="40504"/>
                    <a:pt x="1010498" y="41165"/>
                    <a:pt x="1010443" y="42046"/>
                  </a:cubicBezTo>
                  <a:lnTo>
                    <a:pt x="977401" y="42046"/>
                  </a:lnTo>
                  <a:cubicBezTo>
                    <a:pt x="977676" y="46892"/>
                    <a:pt x="979053" y="50609"/>
                    <a:pt x="981531" y="53197"/>
                  </a:cubicBezTo>
                  <a:cubicBezTo>
                    <a:pt x="984009" y="55786"/>
                    <a:pt x="987093" y="57080"/>
                    <a:pt x="990783" y="57080"/>
                  </a:cubicBezTo>
                  <a:cubicBezTo>
                    <a:pt x="993536" y="57080"/>
                    <a:pt x="995877" y="56364"/>
                    <a:pt x="997804" y="54932"/>
                  </a:cubicBezTo>
                  <a:cubicBezTo>
                    <a:pt x="999787" y="53500"/>
                    <a:pt x="1001356" y="51188"/>
                    <a:pt x="1002513" y="47993"/>
                  </a:cubicBezTo>
                  <a:close/>
                  <a:moveTo>
                    <a:pt x="977814" y="35850"/>
                  </a:moveTo>
                  <a:lnTo>
                    <a:pt x="1002595" y="35850"/>
                  </a:lnTo>
                  <a:cubicBezTo>
                    <a:pt x="1002265" y="32106"/>
                    <a:pt x="1001301" y="29325"/>
                    <a:pt x="999704" y="27507"/>
                  </a:cubicBezTo>
                  <a:cubicBezTo>
                    <a:pt x="997336" y="24589"/>
                    <a:pt x="994252" y="23129"/>
                    <a:pt x="990452" y="23129"/>
                  </a:cubicBezTo>
                  <a:cubicBezTo>
                    <a:pt x="986983" y="23129"/>
                    <a:pt x="984064" y="24286"/>
                    <a:pt x="981696" y="26599"/>
                  </a:cubicBezTo>
                  <a:cubicBezTo>
                    <a:pt x="979383" y="28912"/>
                    <a:pt x="978089" y="31996"/>
                    <a:pt x="977814" y="35850"/>
                  </a:cubicBezTo>
                  <a:close/>
                  <a:moveTo>
                    <a:pt x="1019580" y="62284"/>
                  </a:moveTo>
                  <a:lnTo>
                    <a:pt x="1019580" y="17925"/>
                  </a:lnTo>
                  <a:lnTo>
                    <a:pt x="1026354" y="17925"/>
                  </a:lnTo>
                  <a:lnTo>
                    <a:pt x="1026354" y="24699"/>
                  </a:lnTo>
                  <a:cubicBezTo>
                    <a:pt x="1028061" y="21560"/>
                    <a:pt x="1029631" y="19495"/>
                    <a:pt x="1031062" y="18503"/>
                  </a:cubicBezTo>
                  <a:cubicBezTo>
                    <a:pt x="1032549" y="17457"/>
                    <a:pt x="1034174" y="16934"/>
                    <a:pt x="1035936" y="16934"/>
                  </a:cubicBezTo>
                  <a:cubicBezTo>
                    <a:pt x="1038469" y="16934"/>
                    <a:pt x="1041058" y="17733"/>
                    <a:pt x="1043701" y="19330"/>
                  </a:cubicBezTo>
                  <a:lnTo>
                    <a:pt x="1041058" y="26351"/>
                  </a:lnTo>
                  <a:cubicBezTo>
                    <a:pt x="1039240" y="25250"/>
                    <a:pt x="1037423" y="24699"/>
                    <a:pt x="1035606" y="24699"/>
                  </a:cubicBezTo>
                  <a:cubicBezTo>
                    <a:pt x="1033954" y="24699"/>
                    <a:pt x="1032467" y="25194"/>
                    <a:pt x="1031145" y="26186"/>
                  </a:cubicBezTo>
                  <a:cubicBezTo>
                    <a:pt x="1029823" y="27177"/>
                    <a:pt x="1028887" y="28554"/>
                    <a:pt x="1028336" y="30316"/>
                  </a:cubicBezTo>
                  <a:cubicBezTo>
                    <a:pt x="1027510" y="32959"/>
                    <a:pt x="1027097" y="35878"/>
                    <a:pt x="1027097" y="39072"/>
                  </a:cubicBezTo>
                  <a:lnTo>
                    <a:pt x="1027097" y="62284"/>
                  </a:lnTo>
                  <a:lnTo>
                    <a:pt x="1019580" y="62284"/>
                  </a:lnTo>
                  <a:close/>
                  <a:moveTo>
                    <a:pt x="1077046" y="56832"/>
                  </a:moveTo>
                  <a:cubicBezTo>
                    <a:pt x="1074292" y="59200"/>
                    <a:pt x="1071621" y="60880"/>
                    <a:pt x="1069033" y="61871"/>
                  </a:cubicBezTo>
                  <a:cubicBezTo>
                    <a:pt x="1066445" y="62807"/>
                    <a:pt x="1063691" y="63275"/>
                    <a:pt x="1060772" y="63275"/>
                  </a:cubicBezTo>
                  <a:cubicBezTo>
                    <a:pt x="1055871" y="63275"/>
                    <a:pt x="1052099" y="62091"/>
                    <a:pt x="1049456" y="59723"/>
                  </a:cubicBezTo>
                  <a:cubicBezTo>
                    <a:pt x="1046867" y="57355"/>
                    <a:pt x="1045573" y="54299"/>
                    <a:pt x="1045573" y="50554"/>
                  </a:cubicBezTo>
                  <a:cubicBezTo>
                    <a:pt x="1045573" y="48406"/>
                    <a:pt x="1046069" y="46452"/>
                    <a:pt x="1047060" y="44689"/>
                  </a:cubicBezTo>
                  <a:cubicBezTo>
                    <a:pt x="1048051" y="42872"/>
                    <a:pt x="1049345" y="41413"/>
                    <a:pt x="1050942" y="40311"/>
                  </a:cubicBezTo>
                  <a:cubicBezTo>
                    <a:pt x="1052540" y="39210"/>
                    <a:pt x="1054357" y="38384"/>
                    <a:pt x="1056394" y="37833"/>
                  </a:cubicBezTo>
                  <a:cubicBezTo>
                    <a:pt x="1057881" y="37448"/>
                    <a:pt x="1060112" y="37090"/>
                    <a:pt x="1063085" y="36759"/>
                  </a:cubicBezTo>
                  <a:cubicBezTo>
                    <a:pt x="1069143" y="36043"/>
                    <a:pt x="1073604" y="35162"/>
                    <a:pt x="1076467" y="34116"/>
                  </a:cubicBezTo>
                  <a:cubicBezTo>
                    <a:pt x="1076467" y="33125"/>
                    <a:pt x="1076467" y="32491"/>
                    <a:pt x="1076467" y="32216"/>
                  </a:cubicBezTo>
                  <a:cubicBezTo>
                    <a:pt x="1076467" y="29132"/>
                    <a:pt x="1075779" y="26957"/>
                    <a:pt x="1074402" y="25690"/>
                  </a:cubicBezTo>
                  <a:cubicBezTo>
                    <a:pt x="1072475" y="23983"/>
                    <a:pt x="1069611" y="23129"/>
                    <a:pt x="1065811" y="23129"/>
                  </a:cubicBezTo>
                  <a:cubicBezTo>
                    <a:pt x="1062287" y="23129"/>
                    <a:pt x="1059671" y="23763"/>
                    <a:pt x="1057964" y="25029"/>
                  </a:cubicBezTo>
                  <a:cubicBezTo>
                    <a:pt x="1056312" y="26241"/>
                    <a:pt x="1055073" y="28444"/>
                    <a:pt x="1054247" y="31638"/>
                  </a:cubicBezTo>
                  <a:lnTo>
                    <a:pt x="1046895" y="30564"/>
                  </a:lnTo>
                  <a:cubicBezTo>
                    <a:pt x="1047556" y="27425"/>
                    <a:pt x="1048657" y="24892"/>
                    <a:pt x="1050199" y="22964"/>
                  </a:cubicBezTo>
                  <a:cubicBezTo>
                    <a:pt x="1051741" y="21037"/>
                    <a:pt x="1053944" y="19550"/>
                    <a:pt x="1056807" y="18503"/>
                  </a:cubicBezTo>
                  <a:cubicBezTo>
                    <a:pt x="1059726" y="17457"/>
                    <a:pt x="1063085" y="16934"/>
                    <a:pt x="1066885" y="16934"/>
                  </a:cubicBezTo>
                  <a:cubicBezTo>
                    <a:pt x="1070685" y="16934"/>
                    <a:pt x="1073769" y="17402"/>
                    <a:pt x="1076137" y="18338"/>
                  </a:cubicBezTo>
                  <a:cubicBezTo>
                    <a:pt x="1078505" y="19219"/>
                    <a:pt x="1080240" y="20349"/>
                    <a:pt x="1081341" y="21725"/>
                  </a:cubicBezTo>
                  <a:cubicBezTo>
                    <a:pt x="1082442" y="23047"/>
                    <a:pt x="1083213" y="24727"/>
                    <a:pt x="1083654" y="26764"/>
                  </a:cubicBezTo>
                  <a:cubicBezTo>
                    <a:pt x="1083929" y="28031"/>
                    <a:pt x="1084067" y="30344"/>
                    <a:pt x="1084067" y="33703"/>
                  </a:cubicBezTo>
                  <a:lnTo>
                    <a:pt x="1084067" y="43698"/>
                  </a:lnTo>
                  <a:cubicBezTo>
                    <a:pt x="1084067" y="50692"/>
                    <a:pt x="1084205" y="55125"/>
                    <a:pt x="1084480" y="56997"/>
                  </a:cubicBezTo>
                  <a:cubicBezTo>
                    <a:pt x="1084810" y="58815"/>
                    <a:pt x="1085471" y="60577"/>
                    <a:pt x="1086462" y="62284"/>
                  </a:cubicBezTo>
                  <a:lnTo>
                    <a:pt x="1078615" y="62284"/>
                  </a:lnTo>
                  <a:cubicBezTo>
                    <a:pt x="1077789" y="60742"/>
                    <a:pt x="1077266" y="58925"/>
                    <a:pt x="1077046" y="56832"/>
                  </a:cubicBezTo>
                  <a:close/>
                  <a:moveTo>
                    <a:pt x="1076467" y="40063"/>
                  </a:moveTo>
                  <a:cubicBezTo>
                    <a:pt x="1073714" y="41165"/>
                    <a:pt x="1069611" y="42101"/>
                    <a:pt x="1064159" y="42872"/>
                  </a:cubicBezTo>
                  <a:cubicBezTo>
                    <a:pt x="1061075" y="43313"/>
                    <a:pt x="1058900" y="43808"/>
                    <a:pt x="1057633" y="44359"/>
                  </a:cubicBezTo>
                  <a:cubicBezTo>
                    <a:pt x="1056367" y="44910"/>
                    <a:pt x="1055375" y="45736"/>
                    <a:pt x="1054660" y="46837"/>
                  </a:cubicBezTo>
                  <a:cubicBezTo>
                    <a:pt x="1053944" y="47883"/>
                    <a:pt x="1053586" y="49067"/>
                    <a:pt x="1053586" y="50389"/>
                  </a:cubicBezTo>
                  <a:cubicBezTo>
                    <a:pt x="1053586" y="52371"/>
                    <a:pt x="1054357" y="54051"/>
                    <a:pt x="1055899" y="55428"/>
                  </a:cubicBezTo>
                  <a:cubicBezTo>
                    <a:pt x="1057441" y="56749"/>
                    <a:pt x="1059671" y="57410"/>
                    <a:pt x="1062590" y="57410"/>
                  </a:cubicBezTo>
                  <a:cubicBezTo>
                    <a:pt x="1065453" y="57410"/>
                    <a:pt x="1068014" y="56777"/>
                    <a:pt x="1070272" y="55510"/>
                  </a:cubicBezTo>
                  <a:cubicBezTo>
                    <a:pt x="1072530" y="54244"/>
                    <a:pt x="1074182" y="52509"/>
                    <a:pt x="1075228" y="50306"/>
                  </a:cubicBezTo>
                  <a:cubicBezTo>
                    <a:pt x="1076054" y="48599"/>
                    <a:pt x="1076467" y="46093"/>
                    <a:pt x="1076467" y="42789"/>
                  </a:cubicBezTo>
                  <a:lnTo>
                    <a:pt x="1076467" y="40063"/>
                  </a:lnTo>
                  <a:close/>
                  <a:moveTo>
                    <a:pt x="1112121" y="55593"/>
                  </a:moveTo>
                  <a:lnTo>
                    <a:pt x="1113195" y="62201"/>
                  </a:lnTo>
                  <a:cubicBezTo>
                    <a:pt x="1111102" y="62642"/>
                    <a:pt x="1109202" y="62862"/>
                    <a:pt x="1107495" y="62862"/>
                  </a:cubicBezTo>
                  <a:cubicBezTo>
                    <a:pt x="1104797" y="62862"/>
                    <a:pt x="1102676" y="62449"/>
                    <a:pt x="1101135" y="61623"/>
                  </a:cubicBezTo>
                  <a:cubicBezTo>
                    <a:pt x="1099648" y="60742"/>
                    <a:pt x="1098601" y="59613"/>
                    <a:pt x="1097996" y="58236"/>
                  </a:cubicBezTo>
                  <a:cubicBezTo>
                    <a:pt x="1097390" y="56805"/>
                    <a:pt x="1097087" y="53831"/>
                    <a:pt x="1097087" y="49315"/>
                  </a:cubicBezTo>
                  <a:lnTo>
                    <a:pt x="1097087" y="23790"/>
                  </a:lnTo>
                  <a:lnTo>
                    <a:pt x="1091552" y="23790"/>
                  </a:lnTo>
                  <a:lnTo>
                    <a:pt x="1091552" y="17925"/>
                  </a:lnTo>
                  <a:lnTo>
                    <a:pt x="1097087" y="17925"/>
                  </a:lnTo>
                  <a:lnTo>
                    <a:pt x="1097087" y="6939"/>
                  </a:lnTo>
                  <a:lnTo>
                    <a:pt x="1104521" y="2478"/>
                  </a:lnTo>
                  <a:lnTo>
                    <a:pt x="1104521" y="17925"/>
                  </a:lnTo>
                  <a:lnTo>
                    <a:pt x="1112121" y="17925"/>
                  </a:lnTo>
                  <a:lnTo>
                    <a:pt x="1112121" y="23790"/>
                  </a:lnTo>
                  <a:lnTo>
                    <a:pt x="1104521" y="23790"/>
                  </a:lnTo>
                  <a:lnTo>
                    <a:pt x="1104521" y="49728"/>
                  </a:lnTo>
                  <a:cubicBezTo>
                    <a:pt x="1104521" y="51876"/>
                    <a:pt x="1104659" y="53253"/>
                    <a:pt x="1104934" y="53858"/>
                  </a:cubicBezTo>
                  <a:cubicBezTo>
                    <a:pt x="1105210" y="54464"/>
                    <a:pt x="1105650" y="54960"/>
                    <a:pt x="1106256" y="55345"/>
                  </a:cubicBezTo>
                  <a:cubicBezTo>
                    <a:pt x="1106862" y="55676"/>
                    <a:pt x="1107715" y="55841"/>
                    <a:pt x="1108817" y="55841"/>
                  </a:cubicBezTo>
                  <a:cubicBezTo>
                    <a:pt x="1109643" y="55841"/>
                    <a:pt x="1110744" y="55758"/>
                    <a:pt x="1112121" y="55593"/>
                  </a:cubicBezTo>
                  <a:close/>
                  <a:moveTo>
                    <a:pt x="1119519" y="9747"/>
                  </a:moveTo>
                  <a:lnTo>
                    <a:pt x="1119519" y="1074"/>
                  </a:lnTo>
                  <a:lnTo>
                    <a:pt x="1127036" y="1074"/>
                  </a:lnTo>
                  <a:lnTo>
                    <a:pt x="1127036" y="9747"/>
                  </a:lnTo>
                  <a:lnTo>
                    <a:pt x="1119519" y="9747"/>
                  </a:lnTo>
                  <a:close/>
                  <a:moveTo>
                    <a:pt x="1119519" y="62284"/>
                  </a:moveTo>
                  <a:lnTo>
                    <a:pt x="1119519" y="17925"/>
                  </a:lnTo>
                  <a:lnTo>
                    <a:pt x="1127036" y="17925"/>
                  </a:lnTo>
                  <a:lnTo>
                    <a:pt x="1127036" y="62284"/>
                  </a:lnTo>
                  <a:lnTo>
                    <a:pt x="1119519" y="62284"/>
                  </a:lnTo>
                  <a:close/>
                  <a:moveTo>
                    <a:pt x="1135622" y="40146"/>
                  </a:moveTo>
                  <a:cubicBezTo>
                    <a:pt x="1135622" y="31941"/>
                    <a:pt x="1137907" y="25855"/>
                    <a:pt x="1142478" y="21890"/>
                  </a:cubicBezTo>
                  <a:cubicBezTo>
                    <a:pt x="1146278" y="18586"/>
                    <a:pt x="1150931" y="16934"/>
                    <a:pt x="1156438" y="16934"/>
                  </a:cubicBezTo>
                  <a:cubicBezTo>
                    <a:pt x="1162551" y="16934"/>
                    <a:pt x="1167535" y="18944"/>
                    <a:pt x="1171390" y="22964"/>
                  </a:cubicBezTo>
                  <a:cubicBezTo>
                    <a:pt x="1175245" y="26929"/>
                    <a:pt x="1177172" y="32436"/>
                    <a:pt x="1177172" y="39485"/>
                  </a:cubicBezTo>
                  <a:cubicBezTo>
                    <a:pt x="1177172" y="45213"/>
                    <a:pt x="1176319" y="49701"/>
                    <a:pt x="1174611" y="52950"/>
                  </a:cubicBezTo>
                  <a:cubicBezTo>
                    <a:pt x="1172904" y="56199"/>
                    <a:pt x="1170399" y="58732"/>
                    <a:pt x="1167094" y="60549"/>
                  </a:cubicBezTo>
                  <a:cubicBezTo>
                    <a:pt x="1163845" y="62367"/>
                    <a:pt x="1160293" y="63275"/>
                    <a:pt x="1156438" y="63275"/>
                  </a:cubicBezTo>
                  <a:cubicBezTo>
                    <a:pt x="1150215" y="63275"/>
                    <a:pt x="1145177" y="61293"/>
                    <a:pt x="1141322" y="57328"/>
                  </a:cubicBezTo>
                  <a:cubicBezTo>
                    <a:pt x="1137522" y="53363"/>
                    <a:pt x="1135622" y="47636"/>
                    <a:pt x="1135622" y="40146"/>
                  </a:cubicBezTo>
                  <a:close/>
                  <a:moveTo>
                    <a:pt x="1143387" y="40146"/>
                  </a:moveTo>
                  <a:cubicBezTo>
                    <a:pt x="1143387" y="45818"/>
                    <a:pt x="1144626" y="50058"/>
                    <a:pt x="1147104" y="52867"/>
                  </a:cubicBezTo>
                  <a:cubicBezTo>
                    <a:pt x="1149582" y="55676"/>
                    <a:pt x="1152694" y="57080"/>
                    <a:pt x="1156438" y="57080"/>
                  </a:cubicBezTo>
                  <a:cubicBezTo>
                    <a:pt x="1160183" y="57080"/>
                    <a:pt x="1163295" y="55676"/>
                    <a:pt x="1165773" y="52867"/>
                  </a:cubicBezTo>
                  <a:cubicBezTo>
                    <a:pt x="1168251" y="50004"/>
                    <a:pt x="1169490" y="45680"/>
                    <a:pt x="1169490" y="39898"/>
                  </a:cubicBezTo>
                  <a:cubicBezTo>
                    <a:pt x="1169490" y="34391"/>
                    <a:pt x="1168223" y="30233"/>
                    <a:pt x="1165690" y="27425"/>
                  </a:cubicBezTo>
                  <a:cubicBezTo>
                    <a:pt x="1163212" y="24561"/>
                    <a:pt x="1160128" y="23129"/>
                    <a:pt x="1156438" y="23129"/>
                  </a:cubicBezTo>
                  <a:cubicBezTo>
                    <a:pt x="1152694" y="23129"/>
                    <a:pt x="1149582" y="24561"/>
                    <a:pt x="1147104" y="27425"/>
                  </a:cubicBezTo>
                  <a:cubicBezTo>
                    <a:pt x="1144626" y="30233"/>
                    <a:pt x="1143387" y="34474"/>
                    <a:pt x="1143387" y="40146"/>
                  </a:cubicBezTo>
                  <a:close/>
                  <a:moveTo>
                    <a:pt x="1185979" y="62284"/>
                  </a:moveTo>
                  <a:lnTo>
                    <a:pt x="1185979" y="17925"/>
                  </a:lnTo>
                  <a:lnTo>
                    <a:pt x="1192753" y="17925"/>
                  </a:lnTo>
                  <a:lnTo>
                    <a:pt x="1192753" y="24286"/>
                  </a:lnTo>
                  <a:cubicBezTo>
                    <a:pt x="1196002" y="19385"/>
                    <a:pt x="1200711" y="16934"/>
                    <a:pt x="1206878" y="16934"/>
                  </a:cubicBezTo>
                  <a:cubicBezTo>
                    <a:pt x="1209522" y="16934"/>
                    <a:pt x="1211972" y="17430"/>
                    <a:pt x="1214230" y="18421"/>
                  </a:cubicBezTo>
                  <a:cubicBezTo>
                    <a:pt x="1216488" y="19357"/>
                    <a:pt x="1218168" y="20624"/>
                    <a:pt x="1219269" y="22221"/>
                  </a:cubicBezTo>
                  <a:cubicBezTo>
                    <a:pt x="1220371" y="23763"/>
                    <a:pt x="1221142" y="25607"/>
                    <a:pt x="1221582" y="27755"/>
                  </a:cubicBezTo>
                  <a:cubicBezTo>
                    <a:pt x="1221858" y="29132"/>
                    <a:pt x="1221995" y="31555"/>
                    <a:pt x="1221995" y="35024"/>
                  </a:cubicBezTo>
                  <a:lnTo>
                    <a:pt x="1221995" y="62284"/>
                  </a:lnTo>
                  <a:lnTo>
                    <a:pt x="1214478" y="62284"/>
                  </a:lnTo>
                  <a:lnTo>
                    <a:pt x="1214478" y="35355"/>
                  </a:lnTo>
                  <a:cubicBezTo>
                    <a:pt x="1214478" y="32271"/>
                    <a:pt x="1214175" y="29986"/>
                    <a:pt x="1213569" y="28499"/>
                  </a:cubicBezTo>
                  <a:cubicBezTo>
                    <a:pt x="1213019" y="26957"/>
                    <a:pt x="1212000" y="25745"/>
                    <a:pt x="1210513" y="24864"/>
                  </a:cubicBezTo>
                  <a:cubicBezTo>
                    <a:pt x="1209026" y="23928"/>
                    <a:pt x="1207292" y="23460"/>
                    <a:pt x="1205309" y="23460"/>
                  </a:cubicBezTo>
                  <a:cubicBezTo>
                    <a:pt x="1202115" y="23460"/>
                    <a:pt x="1199334" y="24479"/>
                    <a:pt x="1196966" y="26516"/>
                  </a:cubicBezTo>
                  <a:cubicBezTo>
                    <a:pt x="1194653" y="28554"/>
                    <a:pt x="1193497" y="32409"/>
                    <a:pt x="1193497" y="38081"/>
                  </a:cubicBezTo>
                  <a:lnTo>
                    <a:pt x="1193497" y="62284"/>
                  </a:lnTo>
                  <a:lnTo>
                    <a:pt x="1185979" y="62284"/>
                  </a:lnTo>
                  <a:close/>
                </a:path>
              </a:pathLst>
            </a:custGeom>
            <a:solidFill>
              <a:srgbClr val="000000"/>
            </a:solidFill>
            <a:ln w="5278" cap="sq">
              <a:noFill/>
              <a:prstDash val="solid"/>
              <a:miter/>
            </a:ln>
          </p:spPr>
          <p:txBody>
            <a:bodyPr/>
            <a:lstStyle/>
            <a:p>
              <a:endParaRPr lang="en-US" noProof="0"/>
            </a:p>
          </p:txBody>
        </p:sp>
        <p:sp>
          <p:nvSpPr>
            <p:cNvPr id="67" name="Freeform: Shape 9025">
              <a:extLst>
                <a:ext uri="{FF2B5EF4-FFF2-40B4-BE49-F238E27FC236}">
                  <a16:creationId xmlns:a16="http://schemas.microsoft.com/office/drawing/2014/main" id="{74943121-2B59-DD70-1D45-4BF7D799C2A8}"/>
                </a:ext>
              </a:extLst>
            </p:cNvPr>
            <p:cNvSpPr/>
            <p:nvPr/>
          </p:nvSpPr>
          <p:spPr>
            <a:xfrm>
              <a:off x="2792850" y="4026565"/>
              <a:ext cx="244142" cy="244142"/>
            </a:xfrm>
            <a:custGeom>
              <a:avLst/>
              <a:gdLst>
                <a:gd name="csX0" fmla="*/ 0 w 244142"/>
                <a:gd name="csY0" fmla="*/ 0 h 244142"/>
                <a:gd name="csX1" fmla="*/ 244142 w 244142"/>
                <a:gd name="csY1" fmla="*/ 0 h 244142"/>
                <a:gd name="csX2" fmla="*/ 244142 w 244142"/>
                <a:gd name="csY2" fmla="*/ 244142 h 244142"/>
                <a:gd name="csX3" fmla="*/ 0 w 244142"/>
                <a:gd name="csY3" fmla="*/ 244142 h 244142"/>
              </a:gdLst>
              <a:ahLst/>
              <a:cxnLst>
                <a:cxn ang="0">
                  <a:pos x="csX0" y="csY0"/>
                </a:cxn>
                <a:cxn ang="0">
                  <a:pos x="csX1" y="csY1"/>
                </a:cxn>
                <a:cxn ang="0">
                  <a:pos x="csX2" y="csY2"/>
                </a:cxn>
                <a:cxn ang="0">
                  <a:pos x="csX3" y="csY3"/>
                </a:cxn>
              </a:cxnLst>
              <a:rect l="l" t="t" r="r" b="b"/>
              <a:pathLst>
                <a:path w="244142" h="244142">
                  <a:moveTo>
                    <a:pt x="0" y="0"/>
                  </a:moveTo>
                  <a:lnTo>
                    <a:pt x="244142" y="0"/>
                  </a:lnTo>
                  <a:lnTo>
                    <a:pt x="244142" y="244142"/>
                  </a:lnTo>
                  <a:lnTo>
                    <a:pt x="0" y="244142"/>
                  </a:lnTo>
                  <a:close/>
                </a:path>
              </a:pathLst>
            </a:custGeom>
            <a:solidFill>
              <a:srgbClr val="000000">
                <a:alpha val="0"/>
              </a:srgbClr>
            </a:solidFill>
            <a:ln w="5278" cap="sq">
              <a:noFill/>
              <a:prstDash val="solid"/>
              <a:miter/>
            </a:ln>
          </p:spPr>
          <p:txBody>
            <a:bodyPr/>
            <a:lstStyle/>
            <a:p>
              <a:endParaRPr lang="en-US" noProof="0"/>
            </a:p>
          </p:txBody>
        </p:sp>
        <p:pic>
          <p:nvPicPr>
            <p:cNvPr id="68" name="Picture 67">
              <a:extLst>
                <a:ext uri="{FF2B5EF4-FFF2-40B4-BE49-F238E27FC236}">
                  <a16:creationId xmlns:a16="http://schemas.microsoft.com/office/drawing/2014/main" id="{934D0FEA-25B2-097A-A414-D4B9A9A3E2EF}"/>
                </a:ext>
              </a:extLst>
            </p:cNvPr>
            <p:cNvPicPr>
              <a:picLocks noChangeAspect="1"/>
            </p:cNvPicPr>
            <p:nvPr/>
          </p:nvPicPr>
          <p:blipFill>
            <a:blip r:embed="rId4"/>
            <a:stretch>
              <a:fillRect/>
            </a:stretch>
          </p:blipFill>
          <p:spPr>
            <a:xfrm>
              <a:off x="2792850" y="4026565"/>
              <a:ext cx="244142" cy="244142"/>
            </a:xfrm>
            <a:custGeom>
              <a:avLst/>
              <a:gdLst>
                <a:gd name="csX0" fmla="*/ 136 w 244142"/>
                <a:gd name="csY0" fmla="*/ 209 h 244142"/>
                <a:gd name="csX1" fmla="*/ 244278 w 244142"/>
                <a:gd name="csY1" fmla="*/ 209 h 244142"/>
                <a:gd name="csX2" fmla="*/ 244278 w 244142"/>
                <a:gd name="csY2" fmla="*/ 244351 h 244142"/>
                <a:gd name="csX3" fmla="*/ 136 w 244142"/>
                <a:gd name="csY3" fmla="*/ 244351 h 244142"/>
              </a:gdLst>
              <a:ahLst/>
              <a:cxnLst>
                <a:cxn ang="0">
                  <a:pos x="csX0" y="csY0"/>
                </a:cxn>
                <a:cxn ang="0">
                  <a:pos x="csX1" y="csY1"/>
                </a:cxn>
                <a:cxn ang="0">
                  <a:pos x="csX2" y="csY2"/>
                </a:cxn>
                <a:cxn ang="0">
                  <a:pos x="csX3" y="csY3"/>
                </a:cxn>
              </a:cxnLst>
              <a:rect l="l" t="t" r="r" b="b"/>
              <a:pathLst>
                <a:path w="244142" h="244142">
                  <a:moveTo>
                    <a:pt x="136" y="209"/>
                  </a:moveTo>
                  <a:lnTo>
                    <a:pt x="244278" y="209"/>
                  </a:lnTo>
                  <a:lnTo>
                    <a:pt x="244278" y="244351"/>
                  </a:lnTo>
                  <a:lnTo>
                    <a:pt x="136" y="244351"/>
                  </a:lnTo>
                  <a:close/>
                </a:path>
              </a:pathLst>
            </a:custGeom>
          </p:spPr>
        </p:pic>
        <p:sp>
          <p:nvSpPr>
            <p:cNvPr id="69" name="Freeform: Shape 9028">
              <a:extLst>
                <a:ext uri="{FF2B5EF4-FFF2-40B4-BE49-F238E27FC236}">
                  <a16:creationId xmlns:a16="http://schemas.microsoft.com/office/drawing/2014/main" id="{BC577EE9-8B79-3CE4-5332-2216BD7626DF}"/>
                </a:ext>
              </a:extLst>
            </p:cNvPr>
            <p:cNvSpPr/>
            <p:nvPr/>
          </p:nvSpPr>
          <p:spPr>
            <a:xfrm>
              <a:off x="2754822" y="4245751"/>
              <a:ext cx="244154" cy="136651"/>
            </a:xfrm>
            <a:custGeom>
              <a:avLst/>
              <a:gdLst>
                <a:gd name="csX0" fmla="*/ 0 w 244154"/>
                <a:gd name="csY0" fmla="*/ 0 h 136651"/>
                <a:gd name="csX1" fmla="*/ 244155 w 244154"/>
                <a:gd name="csY1" fmla="*/ 0 h 136651"/>
                <a:gd name="csX2" fmla="*/ 244155 w 244154"/>
                <a:gd name="csY2" fmla="*/ 136652 h 136651"/>
                <a:gd name="csX3" fmla="*/ 0 w 244154"/>
                <a:gd name="csY3" fmla="*/ 136652 h 136651"/>
              </a:gdLst>
              <a:ahLst/>
              <a:cxnLst>
                <a:cxn ang="0">
                  <a:pos x="csX0" y="csY0"/>
                </a:cxn>
                <a:cxn ang="0">
                  <a:pos x="csX1" y="csY1"/>
                </a:cxn>
                <a:cxn ang="0">
                  <a:pos x="csX2" y="csY2"/>
                </a:cxn>
                <a:cxn ang="0">
                  <a:pos x="csX3" y="csY3"/>
                </a:cxn>
              </a:cxnLst>
              <a:rect l="l" t="t" r="r" b="b"/>
              <a:pathLst>
                <a:path w="244154" h="136651">
                  <a:moveTo>
                    <a:pt x="0" y="0"/>
                  </a:moveTo>
                  <a:lnTo>
                    <a:pt x="244155" y="0"/>
                  </a:lnTo>
                  <a:lnTo>
                    <a:pt x="244155" y="136652"/>
                  </a:lnTo>
                  <a:lnTo>
                    <a:pt x="0" y="136652"/>
                  </a:lnTo>
                  <a:close/>
                </a:path>
              </a:pathLst>
            </a:custGeom>
            <a:solidFill>
              <a:srgbClr val="000000">
                <a:alpha val="0"/>
              </a:srgbClr>
            </a:solidFill>
            <a:ln w="5278" cap="sq">
              <a:noFill/>
              <a:prstDash val="solid"/>
              <a:miter/>
            </a:ln>
          </p:spPr>
          <p:txBody>
            <a:bodyPr/>
            <a:lstStyle/>
            <a:p>
              <a:endParaRPr lang="en-US" noProof="0"/>
            </a:p>
          </p:txBody>
        </p:sp>
        <p:sp>
          <p:nvSpPr>
            <p:cNvPr id="70" name="Freeform: Shape 9029">
              <a:extLst>
                <a:ext uri="{FF2B5EF4-FFF2-40B4-BE49-F238E27FC236}">
                  <a16:creationId xmlns:a16="http://schemas.microsoft.com/office/drawing/2014/main" id="{8567FB2B-189A-F9B9-E095-E9F78B882819}"/>
                </a:ext>
              </a:extLst>
            </p:cNvPr>
            <p:cNvSpPr/>
            <p:nvPr/>
          </p:nvSpPr>
          <p:spPr>
            <a:xfrm>
              <a:off x="2848221" y="4283656"/>
              <a:ext cx="57327" cy="61210"/>
            </a:xfrm>
            <a:custGeom>
              <a:avLst/>
              <a:gdLst>
                <a:gd name="csX0" fmla="*/ 0 w 57327"/>
                <a:gd name="csY0" fmla="*/ 61210 h 61210"/>
                <a:gd name="csX1" fmla="*/ 23542 w 57327"/>
                <a:gd name="csY1" fmla="*/ 0 h 61210"/>
                <a:gd name="csX2" fmla="*/ 32298 w 57327"/>
                <a:gd name="csY2" fmla="*/ 0 h 61210"/>
                <a:gd name="csX3" fmla="*/ 57328 w 57327"/>
                <a:gd name="csY3" fmla="*/ 61210 h 61210"/>
                <a:gd name="csX4" fmla="*/ 48076 w 57327"/>
                <a:gd name="csY4" fmla="*/ 61210 h 61210"/>
                <a:gd name="csX5" fmla="*/ 40972 w 57327"/>
                <a:gd name="csY5" fmla="*/ 42707 h 61210"/>
                <a:gd name="csX6" fmla="*/ 15364 w 57327"/>
                <a:gd name="csY6" fmla="*/ 42707 h 61210"/>
                <a:gd name="csX7" fmla="*/ 8674 w 57327"/>
                <a:gd name="csY7" fmla="*/ 61210 h 61210"/>
                <a:gd name="csX8" fmla="*/ 0 w 57327"/>
                <a:gd name="csY8" fmla="*/ 61210 h 61210"/>
                <a:gd name="csX9" fmla="*/ 17677 w 57327"/>
                <a:gd name="csY9" fmla="*/ 36098 h 61210"/>
                <a:gd name="csX10" fmla="*/ 38411 w 57327"/>
                <a:gd name="csY10" fmla="*/ 36098 h 61210"/>
                <a:gd name="csX11" fmla="*/ 32051 w 57327"/>
                <a:gd name="csY11" fmla="*/ 19164 h 61210"/>
                <a:gd name="csX12" fmla="*/ 27755 w 57327"/>
                <a:gd name="csY12" fmla="*/ 6443 h 61210"/>
                <a:gd name="csX13" fmla="*/ 24451 w 57327"/>
                <a:gd name="csY13" fmla="*/ 18090 h 61210"/>
                <a:gd name="csX14" fmla="*/ 17677 w 57327"/>
                <a:gd name="csY14" fmla="*/ 36098 h 612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57327" h="61210">
                  <a:moveTo>
                    <a:pt x="0" y="61210"/>
                  </a:moveTo>
                  <a:lnTo>
                    <a:pt x="23542" y="0"/>
                  </a:lnTo>
                  <a:lnTo>
                    <a:pt x="32298" y="0"/>
                  </a:lnTo>
                  <a:lnTo>
                    <a:pt x="57328" y="61210"/>
                  </a:lnTo>
                  <a:lnTo>
                    <a:pt x="48076" y="61210"/>
                  </a:lnTo>
                  <a:lnTo>
                    <a:pt x="40972" y="42707"/>
                  </a:lnTo>
                  <a:lnTo>
                    <a:pt x="15364" y="42707"/>
                  </a:lnTo>
                  <a:lnTo>
                    <a:pt x="8674" y="61210"/>
                  </a:lnTo>
                  <a:lnTo>
                    <a:pt x="0" y="61210"/>
                  </a:lnTo>
                  <a:close/>
                  <a:moveTo>
                    <a:pt x="17677" y="36098"/>
                  </a:moveTo>
                  <a:lnTo>
                    <a:pt x="38411" y="36098"/>
                  </a:lnTo>
                  <a:lnTo>
                    <a:pt x="32051" y="19164"/>
                  </a:lnTo>
                  <a:cubicBezTo>
                    <a:pt x="30123" y="13988"/>
                    <a:pt x="28691" y="9747"/>
                    <a:pt x="27755" y="6443"/>
                  </a:cubicBezTo>
                  <a:cubicBezTo>
                    <a:pt x="26929" y="10353"/>
                    <a:pt x="25828" y="14236"/>
                    <a:pt x="24451" y="18090"/>
                  </a:cubicBezTo>
                  <a:lnTo>
                    <a:pt x="17677" y="36098"/>
                  </a:lnTo>
                  <a:close/>
                </a:path>
              </a:pathLst>
            </a:custGeom>
            <a:solidFill>
              <a:srgbClr val="000000"/>
            </a:solidFill>
            <a:ln w="5278" cap="sq">
              <a:noFill/>
              <a:prstDash val="solid"/>
              <a:miter/>
            </a:ln>
          </p:spPr>
          <p:txBody>
            <a:bodyPr/>
            <a:lstStyle/>
            <a:p>
              <a:endParaRPr lang="en-US" noProof="0"/>
            </a:p>
          </p:txBody>
        </p:sp>
        <p:sp>
          <p:nvSpPr>
            <p:cNvPr id="71" name="Freeform: Shape 9030">
              <a:extLst>
                <a:ext uri="{FF2B5EF4-FFF2-40B4-BE49-F238E27FC236}">
                  <a16:creationId xmlns:a16="http://schemas.microsoft.com/office/drawing/2014/main" id="{2AB5DC95-43B8-90ED-6D66-4D264DFC7BFD}"/>
                </a:ext>
              </a:extLst>
            </p:cNvPr>
            <p:cNvSpPr/>
            <p:nvPr/>
          </p:nvSpPr>
          <p:spPr>
            <a:xfrm>
              <a:off x="4000870" y="4057373"/>
              <a:ext cx="244142" cy="244142"/>
            </a:xfrm>
            <a:custGeom>
              <a:avLst/>
              <a:gdLst>
                <a:gd name="csX0" fmla="*/ 0 w 244142"/>
                <a:gd name="csY0" fmla="*/ 0 h 244142"/>
                <a:gd name="csX1" fmla="*/ 244142 w 244142"/>
                <a:gd name="csY1" fmla="*/ 0 h 244142"/>
                <a:gd name="csX2" fmla="*/ 244142 w 244142"/>
                <a:gd name="csY2" fmla="*/ 244142 h 244142"/>
                <a:gd name="csX3" fmla="*/ 0 w 244142"/>
                <a:gd name="csY3" fmla="*/ 244142 h 244142"/>
              </a:gdLst>
              <a:ahLst/>
              <a:cxnLst>
                <a:cxn ang="0">
                  <a:pos x="csX0" y="csY0"/>
                </a:cxn>
                <a:cxn ang="0">
                  <a:pos x="csX1" y="csY1"/>
                </a:cxn>
                <a:cxn ang="0">
                  <a:pos x="csX2" y="csY2"/>
                </a:cxn>
                <a:cxn ang="0">
                  <a:pos x="csX3" y="csY3"/>
                </a:cxn>
              </a:cxnLst>
              <a:rect l="l" t="t" r="r" b="b"/>
              <a:pathLst>
                <a:path w="244142" h="244142">
                  <a:moveTo>
                    <a:pt x="0" y="0"/>
                  </a:moveTo>
                  <a:lnTo>
                    <a:pt x="244142" y="0"/>
                  </a:lnTo>
                  <a:lnTo>
                    <a:pt x="244142" y="244142"/>
                  </a:lnTo>
                  <a:lnTo>
                    <a:pt x="0" y="244142"/>
                  </a:lnTo>
                  <a:close/>
                </a:path>
              </a:pathLst>
            </a:custGeom>
            <a:solidFill>
              <a:srgbClr val="000000">
                <a:alpha val="0"/>
              </a:srgbClr>
            </a:solidFill>
            <a:ln w="5278" cap="sq">
              <a:noFill/>
              <a:prstDash val="solid"/>
              <a:miter/>
            </a:ln>
          </p:spPr>
          <p:txBody>
            <a:bodyPr/>
            <a:lstStyle/>
            <a:p>
              <a:endParaRPr lang="en-US" noProof="0"/>
            </a:p>
          </p:txBody>
        </p:sp>
        <p:pic>
          <p:nvPicPr>
            <p:cNvPr id="72" name="Picture 71">
              <a:extLst>
                <a:ext uri="{FF2B5EF4-FFF2-40B4-BE49-F238E27FC236}">
                  <a16:creationId xmlns:a16="http://schemas.microsoft.com/office/drawing/2014/main" id="{927FBC01-70E3-970E-D8D5-2E324A400BD4}"/>
                </a:ext>
              </a:extLst>
            </p:cNvPr>
            <p:cNvPicPr>
              <a:picLocks noChangeAspect="1"/>
            </p:cNvPicPr>
            <p:nvPr/>
          </p:nvPicPr>
          <p:blipFill>
            <a:blip r:embed="rId4"/>
            <a:stretch>
              <a:fillRect/>
            </a:stretch>
          </p:blipFill>
          <p:spPr>
            <a:xfrm>
              <a:off x="4000870" y="4057373"/>
              <a:ext cx="244142" cy="244142"/>
            </a:xfrm>
            <a:custGeom>
              <a:avLst/>
              <a:gdLst>
                <a:gd name="csX0" fmla="*/ 365 w 244142"/>
                <a:gd name="csY0" fmla="*/ 215 h 244142"/>
                <a:gd name="csX1" fmla="*/ 244507 w 244142"/>
                <a:gd name="csY1" fmla="*/ 215 h 244142"/>
                <a:gd name="csX2" fmla="*/ 244507 w 244142"/>
                <a:gd name="csY2" fmla="*/ 244357 h 244142"/>
                <a:gd name="csX3" fmla="*/ 365 w 244142"/>
                <a:gd name="csY3" fmla="*/ 244357 h 244142"/>
              </a:gdLst>
              <a:ahLst/>
              <a:cxnLst>
                <a:cxn ang="0">
                  <a:pos x="csX0" y="csY0"/>
                </a:cxn>
                <a:cxn ang="0">
                  <a:pos x="csX1" y="csY1"/>
                </a:cxn>
                <a:cxn ang="0">
                  <a:pos x="csX2" y="csY2"/>
                </a:cxn>
                <a:cxn ang="0">
                  <a:pos x="csX3" y="csY3"/>
                </a:cxn>
              </a:cxnLst>
              <a:rect l="l" t="t" r="r" b="b"/>
              <a:pathLst>
                <a:path w="244142" h="244142">
                  <a:moveTo>
                    <a:pt x="365" y="215"/>
                  </a:moveTo>
                  <a:lnTo>
                    <a:pt x="244507" y="215"/>
                  </a:lnTo>
                  <a:lnTo>
                    <a:pt x="244507" y="244357"/>
                  </a:lnTo>
                  <a:lnTo>
                    <a:pt x="365" y="244357"/>
                  </a:lnTo>
                  <a:close/>
                </a:path>
              </a:pathLst>
            </a:custGeom>
          </p:spPr>
        </p:pic>
        <p:sp>
          <p:nvSpPr>
            <p:cNvPr id="73" name="Freeform: Shape 9032">
              <a:extLst>
                <a:ext uri="{FF2B5EF4-FFF2-40B4-BE49-F238E27FC236}">
                  <a16:creationId xmlns:a16="http://schemas.microsoft.com/office/drawing/2014/main" id="{1CA81FEC-D256-0243-C7B0-C06A97BB39D5}"/>
                </a:ext>
              </a:extLst>
            </p:cNvPr>
            <p:cNvSpPr/>
            <p:nvPr/>
          </p:nvSpPr>
          <p:spPr>
            <a:xfrm>
              <a:off x="3962840" y="4268242"/>
              <a:ext cx="253678" cy="149638"/>
            </a:xfrm>
            <a:custGeom>
              <a:avLst/>
              <a:gdLst>
                <a:gd name="csX0" fmla="*/ 0 w 253678"/>
                <a:gd name="csY0" fmla="*/ 0 h 149638"/>
                <a:gd name="csX1" fmla="*/ 253679 w 253678"/>
                <a:gd name="csY1" fmla="*/ 0 h 149638"/>
                <a:gd name="csX2" fmla="*/ 253679 w 253678"/>
                <a:gd name="csY2" fmla="*/ 149639 h 149638"/>
                <a:gd name="csX3" fmla="*/ 0 w 253678"/>
                <a:gd name="csY3" fmla="*/ 149639 h 149638"/>
              </a:gdLst>
              <a:ahLst/>
              <a:cxnLst>
                <a:cxn ang="0">
                  <a:pos x="csX0" y="csY0"/>
                </a:cxn>
                <a:cxn ang="0">
                  <a:pos x="csX1" y="csY1"/>
                </a:cxn>
                <a:cxn ang="0">
                  <a:pos x="csX2" y="csY2"/>
                </a:cxn>
                <a:cxn ang="0">
                  <a:pos x="csX3" y="csY3"/>
                </a:cxn>
              </a:cxnLst>
              <a:rect l="l" t="t" r="r" b="b"/>
              <a:pathLst>
                <a:path w="253678" h="149638">
                  <a:moveTo>
                    <a:pt x="0" y="0"/>
                  </a:moveTo>
                  <a:lnTo>
                    <a:pt x="253679" y="0"/>
                  </a:lnTo>
                  <a:lnTo>
                    <a:pt x="253679" y="149639"/>
                  </a:lnTo>
                  <a:lnTo>
                    <a:pt x="0" y="149639"/>
                  </a:lnTo>
                  <a:close/>
                </a:path>
              </a:pathLst>
            </a:custGeom>
            <a:solidFill>
              <a:srgbClr val="000000">
                <a:alpha val="0"/>
              </a:srgbClr>
            </a:solidFill>
            <a:ln w="5278" cap="sq">
              <a:noFill/>
              <a:prstDash val="solid"/>
              <a:miter/>
            </a:ln>
          </p:spPr>
          <p:txBody>
            <a:bodyPr/>
            <a:lstStyle/>
            <a:p>
              <a:endParaRPr lang="en-US" noProof="0"/>
            </a:p>
          </p:txBody>
        </p:sp>
        <p:sp>
          <p:nvSpPr>
            <p:cNvPr id="74" name="Freeform: Shape 9033">
              <a:extLst>
                <a:ext uri="{FF2B5EF4-FFF2-40B4-BE49-F238E27FC236}">
                  <a16:creationId xmlns:a16="http://schemas.microsoft.com/office/drawing/2014/main" id="{1DA2B4C6-0C24-A845-615D-6462894E9767}"/>
                </a:ext>
              </a:extLst>
            </p:cNvPr>
            <p:cNvSpPr/>
            <p:nvPr/>
          </p:nvSpPr>
          <p:spPr>
            <a:xfrm>
              <a:off x="4065416" y="4312640"/>
              <a:ext cx="50554" cy="61210"/>
            </a:xfrm>
            <a:custGeom>
              <a:avLst/>
              <a:gdLst>
                <a:gd name="csX0" fmla="*/ 0 w 50554"/>
                <a:gd name="csY0" fmla="*/ 61210 h 61210"/>
                <a:gd name="csX1" fmla="*/ 0 w 50554"/>
                <a:gd name="csY1" fmla="*/ 0 h 61210"/>
                <a:gd name="csX2" fmla="*/ 21064 w 50554"/>
                <a:gd name="csY2" fmla="*/ 0 h 61210"/>
                <a:gd name="csX3" fmla="*/ 31968 w 50554"/>
                <a:gd name="csY3" fmla="*/ 909 h 61210"/>
                <a:gd name="csX4" fmla="*/ 40972 w 50554"/>
                <a:gd name="csY4" fmla="*/ 5287 h 61210"/>
                <a:gd name="csX5" fmla="*/ 48159 w 50554"/>
                <a:gd name="csY5" fmla="*/ 15695 h 61210"/>
                <a:gd name="csX6" fmla="*/ 50554 w 50554"/>
                <a:gd name="csY6" fmla="*/ 30316 h 61210"/>
                <a:gd name="csX7" fmla="*/ 48902 w 50554"/>
                <a:gd name="csY7" fmla="*/ 42624 h 61210"/>
                <a:gd name="csX8" fmla="*/ 44772 w 50554"/>
                <a:gd name="csY8" fmla="*/ 51545 h 61210"/>
                <a:gd name="csX9" fmla="*/ 39155 w 50554"/>
                <a:gd name="csY9" fmla="*/ 57163 h 61210"/>
                <a:gd name="csX10" fmla="*/ 31885 w 50554"/>
                <a:gd name="csY10" fmla="*/ 60219 h 61210"/>
                <a:gd name="csX11" fmla="*/ 22055 w 50554"/>
                <a:gd name="csY11" fmla="*/ 61210 h 61210"/>
                <a:gd name="csX12" fmla="*/ 0 w 50554"/>
                <a:gd name="csY12" fmla="*/ 61210 h 61210"/>
                <a:gd name="csX13" fmla="*/ 8095 w 50554"/>
                <a:gd name="csY13" fmla="*/ 54024 h 61210"/>
                <a:gd name="csX14" fmla="*/ 21147 w 50554"/>
                <a:gd name="csY14" fmla="*/ 54024 h 61210"/>
                <a:gd name="csX15" fmla="*/ 30646 w 50554"/>
                <a:gd name="csY15" fmla="*/ 52867 h 61210"/>
                <a:gd name="csX16" fmla="*/ 36181 w 50554"/>
                <a:gd name="csY16" fmla="*/ 49728 h 61210"/>
                <a:gd name="csX17" fmla="*/ 40559 w 50554"/>
                <a:gd name="csY17" fmla="*/ 41963 h 61210"/>
                <a:gd name="csX18" fmla="*/ 42211 w 50554"/>
                <a:gd name="csY18" fmla="*/ 30151 h 61210"/>
                <a:gd name="csX19" fmla="*/ 39072 w 50554"/>
                <a:gd name="csY19" fmla="*/ 15447 h 61210"/>
                <a:gd name="csX20" fmla="*/ 31390 w 50554"/>
                <a:gd name="csY20" fmla="*/ 8508 h 61210"/>
                <a:gd name="csX21" fmla="*/ 20982 w 50554"/>
                <a:gd name="csY21" fmla="*/ 7269 h 61210"/>
                <a:gd name="csX22" fmla="*/ 8095 w 50554"/>
                <a:gd name="csY22" fmla="*/ 7269 h 61210"/>
                <a:gd name="csX23" fmla="*/ 8095 w 50554"/>
                <a:gd name="csY23" fmla="*/ 54024 h 612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50554" h="61210">
                  <a:moveTo>
                    <a:pt x="0" y="61210"/>
                  </a:moveTo>
                  <a:lnTo>
                    <a:pt x="0" y="0"/>
                  </a:lnTo>
                  <a:lnTo>
                    <a:pt x="21064" y="0"/>
                  </a:lnTo>
                  <a:cubicBezTo>
                    <a:pt x="25800" y="0"/>
                    <a:pt x="29435" y="303"/>
                    <a:pt x="31968" y="909"/>
                  </a:cubicBezTo>
                  <a:cubicBezTo>
                    <a:pt x="35492" y="1680"/>
                    <a:pt x="38494" y="3139"/>
                    <a:pt x="40972" y="5287"/>
                  </a:cubicBezTo>
                  <a:cubicBezTo>
                    <a:pt x="44166" y="7985"/>
                    <a:pt x="46561" y="11454"/>
                    <a:pt x="48159" y="15695"/>
                  </a:cubicBezTo>
                  <a:cubicBezTo>
                    <a:pt x="49756" y="19935"/>
                    <a:pt x="50554" y="24809"/>
                    <a:pt x="50554" y="30316"/>
                  </a:cubicBezTo>
                  <a:cubicBezTo>
                    <a:pt x="50554" y="34942"/>
                    <a:pt x="50003" y="39044"/>
                    <a:pt x="48902" y="42624"/>
                  </a:cubicBezTo>
                  <a:cubicBezTo>
                    <a:pt x="47856" y="46204"/>
                    <a:pt x="46479" y="49177"/>
                    <a:pt x="44772" y="51545"/>
                  </a:cubicBezTo>
                  <a:cubicBezTo>
                    <a:pt x="43065" y="53913"/>
                    <a:pt x="41192" y="55786"/>
                    <a:pt x="39155" y="57163"/>
                  </a:cubicBezTo>
                  <a:cubicBezTo>
                    <a:pt x="37172" y="58484"/>
                    <a:pt x="34749" y="59503"/>
                    <a:pt x="31885" y="60219"/>
                  </a:cubicBezTo>
                  <a:cubicBezTo>
                    <a:pt x="29022" y="60880"/>
                    <a:pt x="25745" y="61210"/>
                    <a:pt x="22055" y="61210"/>
                  </a:cubicBezTo>
                  <a:lnTo>
                    <a:pt x="0" y="61210"/>
                  </a:lnTo>
                  <a:close/>
                  <a:moveTo>
                    <a:pt x="8095" y="54024"/>
                  </a:moveTo>
                  <a:lnTo>
                    <a:pt x="21147" y="54024"/>
                  </a:lnTo>
                  <a:cubicBezTo>
                    <a:pt x="25167" y="54024"/>
                    <a:pt x="28333" y="53638"/>
                    <a:pt x="30646" y="52867"/>
                  </a:cubicBezTo>
                  <a:cubicBezTo>
                    <a:pt x="32959" y="52096"/>
                    <a:pt x="34804" y="51050"/>
                    <a:pt x="36181" y="49728"/>
                  </a:cubicBezTo>
                  <a:cubicBezTo>
                    <a:pt x="38053" y="47801"/>
                    <a:pt x="39513" y="45212"/>
                    <a:pt x="40559" y="41963"/>
                  </a:cubicBezTo>
                  <a:cubicBezTo>
                    <a:pt x="41660" y="38714"/>
                    <a:pt x="42211" y="34777"/>
                    <a:pt x="42211" y="30151"/>
                  </a:cubicBezTo>
                  <a:cubicBezTo>
                    <a:pt x="42211" y="23763"/>
                    <a:pt x="41165" y="18861"/>
                    <a:pt x="39072" y="15447"/>
                  </a:cubicBezTo>
                  <a:cubicBezTo>
                    <a:pt x="36979" y="11978"/>
                    <a:pt x="34418" y="9665"/>
                    <a:pt x="31390" y="8508"/>
                  </a:cubicBezTo>
                  <a:cubicBezTo>
                    <a:pt x="29242" y="7682"/>
                    <a:pt x="25773" y="7269"/>
                    <a:pt x="20982" y="7269"/>
                  </a:cubicBezTo>
                  <a:lnTo>
                    <a:pt x="8095" y="7269"/>
                  </a:lnTo>
                  <a:lnTo>
                    <a:pt x="8095" y="54024"/>
                  </a:lnTo>
                  <a:close/>
                </a:path>
              </a:pathLst>
            </a:custGeom>
            <a:solidFill>
              <a:srgbClr val="000000"/>
            </a:solidFill>
            <a:ln w="5278" cap="sq">
              <a:noFill/>
              <a:prstDash val="solid"/>
              <a:miter/>
            </a:ln>
          </p:spPr>
          <p:txBody>
            <a:bodyPr/>
            <a:lstStyle/>
            <a:p>
              <a:endParaRPr lang="en-US" noProof="0"/>
            </a:p>
          </p:txBody>
        </p:sp>
        <p:sp>
          <p:nvSpPr>
            <p:cNvPr id="75" name="Freeform: Shape 9034">
              <a:extLst>
                <a:ext uri="{FF2B5EF4-FFF2-40B4-BE49-F238E27FC236}">
                  <a16:creationId xmlns:a16="http://schemas.microsoft.com/office/drawing/2014/main" id="{40BE135B-B6E8-33B5-C22D-719BAAC3DCF8}"/>
                </a:ext>
              </a:extLst>
            </p:cNvPr>
            <p:cNvSpPr/>
            <p:nvPr/>
          </p:nvSpPr>
          <p:spPr>
            <a:xfrm>
              <a:off x="3401617" y="4026607"/>
              <a:ext cx="244142" cy="244142"/>
            </a:xfrm>
            <a:custGeom>
              <a:avLst/>
              <a:gdLst>
                <a:gd name="csX0" fmla="*/ 0 w 244142"/>
                <a:gd name="csY0" fmla="*/ 0 h 244142"/>
                <a:gd name="csX1" fmla="*/ 244142 w 244142"/>
                <a:gd name="csY1" fmla="*/ 0 h 244142"/>
                <a:gd name="csX2" fmla="*/ 244142 w 244142"/>
                <a:gd name="csY2" fmla="*/ 244142 h 244142"/>
                <a:gd name="csX3" fmla="*/ 0 w 244142"/>
                <a:gd name="csY3" fmla="*/ 244142 h 244142"/>
              </a:gdLst>
              <a:ahLst/>
              <a:cxnLst>
                <a:cxn ang="0">
                  <a:pos x="csX0" y="csY0"/>
                </a:cxn>
                <a:cxn ang="0">
                  <a:pos x="csX1" y="csY1"/>
                </a:cxn>
                <a:cxn ang="0">
                  <a:pos x="csX2" y="csY2"/>
                </a:cxn>
                <a:cxn ang="0">
                  <a:pos x="csX3" y="csY3"/>
                </a:cxn>
              </a:cxnLst>
              <a:rect l="l" t="t" r="r" b="b"/>
              <a:pathLst>
                <a:path w="244142" h="244142">
                  <a:moveTo>
                    <a:pt x="0" y="0"/>
                  </a:moveTo>
                  <a:lnTo>
                    <a:pt x="244142" y="0"/>
                  </a:lnTo>
                  <a:lnTo>
                    <a:pt x="244142" y="244142"/>
                  </a:lnTo>
                  <a:lnTo>
                    <a:pt x="0" y="244142"/>
                  </a:lnTo>
                  <a:close/>
                </a:path>
              </a:pathLst>
            </a:custGeom>
            <a:solidFill>
              <a:srgbClr val="000000">
                <a:alpha val="0"/>
              </a:srgbClr>
            </a:solidFill>
            <a:ln w="5278" cap="sq">
              <a:noFill/>
              <a:prstDash val="solid"/>
              <a:miter/>
            </a:ln>
          </p:spPr>
          <p:txBody>
            <a:bodyPr/>
            <a:lstStyle/>
            <a:p>
              <a:endParaRPr lang="en-US" noProof="0"/>
            </a:p>
          </p:txBody>
        </p:sp>
        <p:pic>
          <p:nvPicPr>
            <p:cNvPr id="76" name="Picture 75">
              <a:extLst>
                <a:ext uri="{FF2B5EF4-FFF2-40B4-BE49-F238E27FC236}">
                  <a16:creationId xmlns:a16="http://schemas.microsoft.com/office/drawing/2014/main" id="{2B084ADB-8E50-B0C4-34F6-56B988240589}"/>
                </a:ext>
              </a:extLst>
            </p:cNvPr>
            <p:cNvPicPr>
              <a:picLocks noChangeAspect="1"/>
            </p:cNvPicPr>
            <p:nvPr/>
          </p:nvPicPr>
          <p:blipFill>
            <a:blip r:embed="rId4"/>
            <a:stretch>
              <a:fillRect/>
            </a:stretch>
          </p:blipFill>
          <p:spPr>
            <a:xfrm>
              <a:off x="3401617" y="4026607"/>
              <a:ext cx="244142" cy="244142"/>
            </a:xfrm>
            <a:custGeom>
              <a:avLst/>
              <a:gdLst>
                <a:gd name="csX0" fmla="*/ 251 w 244142"/>
                <a:gd name="csY0" fmla="*/ 209 h 244142"/>
                <a:gd name="csX1" fmla="*/ 244394 w 244142"/>
                <a:gd name="csY1" fmla="*/ 209 h 244142"/>
                <a:gd name="csX2" fmla="*/ 244394 w 244142"/>
                <a:gd name="csY2" fmla="*/ 244351 h 244142"/>
                <a:gd name="csX3" fmla="*/ 251 w 244142"/>
                <a:gd name="csY3" fmla="*/ 244351 h 244142"/>
              </a:gdLst>
              <a:ahLst/>
              <a:cxnLst>
                <a:cxn ang="0">
                  <a:pos x="csX0" y="csY0"/>
                </a:cxn>
                <a:cxn ang="0">
                  <a:pos x="csX1" y="csY1"/>
                </a:cxn>
                <a:cxn ang="0">
                  <a:pos x="csX2" y="csY2"/>
                </a:cxn>
                <a:cxn ang="0">
                  <a:pos x="csX3" y="csY3"/>
                </a:cxn>
              </a:cxnLst>
              <a:rect l="l" t="t" r="r" b="b"/>
              <a:pathLst>
                <a:path w="244142" h="244142">
                  <a:moveTo>
                    <a:pt x="251" y="209"/>
                  </a:moveTo>
                  <a:lnTo>
                    <a:pt x="244394" y="209"/>
                  </a:lnTo>
                  <a:lnTo>
                    <a:pt x="244394" y="244351"/>
                  </a:lnTo>
                  <a:lnTo>
                    <a:pt x="251" y="244351"/>
                  </a:lnTo>
                  <a:close/>
                </a:path>
              </a:pathLst>
            </a:custGeom>
          </p:spPr>
        </p:pic>
        <p:sp>
          <p:nvSpPr>
            <p:cNvPr id="77" name="Freeform: Shape 9036">
              <a:extLst>
                <a:ext uri="{FF2B5EF4-FFF2-40B4-BE49-F238E27FC236}">
                  <a16:creationId xmlns:a16="http://schemas.microsoft.com/office/drawing/2014/main" id="{39C5BACF-BE42-8C8C-8C20-08B897E2B4B0}"/>
                </a:ext>
              </a:extLst>
            </p:cNvPr>
            <p:cNvSpPr/>
            <p:nvPr/>
          </p:nvSpPr>
          <p:spPr>
            <a:xfrm>
              <a:off x="3363582" y="4242229"/>
              <a:ext cx="244154" cy="149638"/>
            </a:xfrm>
            <a:custGeom>
              <a:avLst/>
              <a:gdLst>
                <a:gd name="csX0" fmla="*/ 0 w 244154"/>
                <a:gd name="csY0" fmla="*/ 0 h 149638"/>
                <a:gd name="csX1" fmla="*/ 244155 w 244154"/>
                <a:gd name="csY1" fmla="*/ 0 h 149638"/>
                <a:gd name="csX2" fmla="*/ 244155 w 244154"/>
                <a:gd name="csY2" fmla="*/ 149639 h 149638"/>
                <a:gd name="csX3" fmla="*/ 0 w 244154"/>
                <a:gd name="csY3" fmla="*/ 149639 h 149638"/>
              </a:gdLst>
              <a:ahLst/>
              <a:cxnLst>
                <a:cxn ang="0">
                  <a:pos x="csX0" y="csY0"/>
                </a:cxn>
                <a:cxn ang="0">
                  <a:pos x="csX1" y="csY1"/>
                </a:cxn>
                <a:cxn ang="0">
                  <a:pos x="csX2" y="csY2"/>
                </a:cxn>
                <a:cxn ang="0">
                  <a:pos x="csX3" y="csY3"/>
                </a:cxn>
              </a:cxnLst>
              <a:rect l="l" t="t" r="r" b="b"/>
              <a:pathLst>
                <a:path w="244154" h="149638">
                  <a:moveTo>
                    <a:pt x="0" y="0"/>
                  </a:moveTo>
                  <a:lnTo>
                    <a:pt x="244155" y="0"/>
                  </a:lnTo>
                  <a:lnTo>
                    <a:pt x="244155" y="149639"/>
                  </a:lnTo>
                  <a:lnTo>
                    <a:pt x="0" y="149639"/>
                  </a:lnTo>
                  <a:close/>
                </a:path>
              </a:pathLst>
            </a:custGeom>
            <a:solidFill>
              <a:srgbClr val="000000">
                <a:alpha val="0"/>
              </a:srgbClr>
            </a:solidFill>
            <a:ln w="5278" cap="sq">
              <a:noFill/>
              <a:prstDash val="solid"/>
              <a:miter/>
            </a:ln>
          </p:spPr>
          <p:txBody>
            <a:bodyPr/>
            <a:lstStyle/>
            <a:p>
              <a:endParaRPr lang="en-US" noProof="0"/>
            </a:p>
          </p:txBody>
        </p:sp>
        <p:sp>
          <p:nvSpPr>
            <p:cNvPr id="78" name="Freeform: Shape 9037">
              <a:extLst>
                <a:ext uri="{FF2B5EF4-FFF2-40B4-BE49-F238E27FC236}">
                  <a16:creationId xmlns:a16="http://schemas.microsoft.com/office/drawing/2014/main" id="{47727158-92AD-73DA-09C3-78F5B930A991}"/>
                </a:ext>
              </a:extLst>
            </p:cNvPr>
            <p:cNvSpPr/>
            <p:nvPr/>
          </p:nvSpPr>
          <p:spPr>
            <a:xfrm>
              <a:off x="3463921" y="4286627"/>
              <a:ext cx="45680" cy="61210"/>
            </a:xfrm>
            <a:custGeom>
              <a:avLst/>
              <a:gdLst>
                <a:gd name="csX0" fmla="*/ 0 w 45680"/>
                <a:gd name="csY0" fmla="*/ 61210 h 61210"/>
                <a:gd name="csX1" fmla="*/ 0 w 45680"/>
                <a:gd name="csY1" fmla="*/ 0 h 61210"/>
                <a:gd name="csX2" fmla="*/ 44276 w 45680"/>
                <a:gd name="csY2" fmla="*/ 0 h 61210"/>
                <a:gd name="csX3" fmla="*/ 44276 w 45680"/>
                <a:gd name="csY3" fmla="*/ 7269 h 61210"/>
                <a:gd name="csX4" fmla="*/ 8095 w 45680"/>
                <a:gd name="csY4" fmla="*/ 7269 h 61210"/>
                <a:gd name="csX5" fmla="*/ 8095 w 45680"/>
                <a:gd name="csY5" fmla="*/ 25938 h 61210"/>
                <a:gd name="csX6" fmla="*/ 41963 w 45680"/>
                <a:gd name="csY6" fmla="*/ 25938 h 61210"/>
                <a:gd name="csX7" fmla="*/ 41963 w 45680"/>
                <a:gd name="csY7" fmla="*/ 33125 h 61210"/>
                <a:gd name="csX8" fmla="*/ 8095 w 45680"/>
                <a:gd name="csY8" fmla="*/ 33125 h 61210"/>
                <a:gd name="csX9" fmla="*/ 8095 w 45680"/>
                <a:gd name="csY9" fmla="*/ 54024 h 61210"/>
                <a:gd name="csX10" fmla="*/ 45680 w 45680"/>
                <a:gd name="csY10" fmla="*/ 54024 h 61210"/>
                <a:gd name="csX11" fmla="*/ 45680 w 45680"/>
                <a:gd name="csY11" fmla="*/ 61210 h 61210"/>
                <a:gd name="csX12" fmla="*/ 0 w 45680"/>
                <a:gd name="csY12" fmla="*/ 61210 h 612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45680" h="61210">
                  <a:moveTo>
                    <a:pt x="0" y="61210"/>
                  </a:moveTo>
                  <a:lnTo>
                    <a:pt x="0" y="0"/>
                  </a:lnTo>
                  <a:lnTo>
                    <a:pt x="44276" y="0"/>
                  </a:lnTo>
                  <a:lnTo>
                    <a:pt x="44276" y="7269"/>
                  </a:lnTo>
                  <a:lnTo>
                    <a:pt x="8095" y="7269"/>
                  </a:lnTo>
                  <a:lnTo>
                    <a:pt x="8095" y="25938"/>
                  </a:lnTo>
                  <a:lnTo>
                    <a:pt x="41963" y="25938"/>
                  </a:lnTo>
                  <a:lnTo>
                    <a:pt x="41963" y="33125"/>
                  </a:lnTo>
                  <a:lnTo>
                    <a:pt x="8095" y="33125"/>
                  </a:lnTo>
                  <a:lnTo>
                    <a:pt x="8095" y="54024"/>
                  </a:lnTo>
                  <a:lnTo>
                    <a:pt x="45680" y="54024"/>
                  </a:lnTo>
                  <a:lnTo>
                    <a:pt x="45680" y="61210"/>
                  </a:lnTo>
                  <a:lnTo>
                    <a:pt x="0" y="61210"/>
                  </a:lnTo>
                  <a:close/>
                </a:path>
              </a:pathLst>
            </a:custGeom>
            <a:solidFill>
              <a:srgbClr val="000000"/>
            </a:solidFill>
            <a:ln w="5278" cap="sq">
              <a:noFill/>
              <a:prstDash val="solid"/>
              <a:miter/>
            </a:ln>
          </p:spPr>
          <p:txBody>
            <a:bodyPr/>
            <a:lstStyle/>
            <a:p>
              <a:endParaRPr lang="en-US" noProof="0"/>
            </a:p>
          </p:txBody>
        </p:sp>
        <p:sp>
          <p:nvSpPr>
            <p:cNvPr id="79" name="Freeform: Shape 9038">
              <a:extLst>
                <a:ext uri="{FF2B5EF4-FFF2-40B4-BE49-F238E27FC236}">
                  <a16:creationId xmlns:a16="http://schemas.microsoft.com/office/drawing/2014/main" id="{9A727C0C-5010-C37A-B1FC-FC39F3ED42FB}"/>
                </a:ext>
              </a:extLst>
            </p:cNvPr>
            <p:cNvSpPr/>
            <p:nvPr/>
          </p:nvSpPr>
          <p:spPr>
            <a:xfrm>
              <a:off x="2788082" y="3760698"/>
              <a:ext cx="248916" cy="248916"/>
            </a:xfrm>
            <a:custGeom>
              <a:avLst/>
              <a:gdLst>
                <a:gd name="csX0" fmla="*/ 0 w 248916"/>
                <a:gd name="csY0" fmla="*/ 124458 h 248916"/>
                <a:gd name="csX1" fmla="*/ 124458 w 248916"/>
                <a:gd name="csY1" fmla="*/ 0 h 248916"/>
                <a:gd name="csX2" fmla="*/ 212464 w 248916"/>
                <a:gd name="csY2" fmla="*/ 36453 h 248916"/>
                <a:gd name="csX3" fmla="*/ 248917 w 248916"/>
                <a:gd name="csY3" fmla="*/ 124458 h 248916"/>
                <a:gd name="csX4" fmla="*/ 124458 w 248916"/>
                <a:gd name="csY4" fmla="*/ 248917 h 248916"/>
                <a:gd name="csX5" fmla="*/ 0 w 248916"/>
                <a:gd name="csY5" fmla="*/ 124458 h 248916"/>
              </a:gdLst>
              <a:ahLst/>
              <a:cxnLst>
                <a:cxn ang="0">
                  <a:pos x="csX0" y="csY0"/>
                </a:cxn>
                <a:cxn ang="0">
                  <a:pos x="csX1" y="csY1"/>
                </a:cxn>
                <a:cxn ang="0">
                  <a:pos x="csX2" y="csY2"/>
                </a:cxn>
                <a:cxn ang="0">
                  <a:pos x="csX3" y="csY3"/>
                </a:cxn>
                <a:cxn ang="0">
                  <a:pos x="csX4" y="csY4"/>
                </a:cxn>
                <a:cxn ang="0">
                  <a:pos x="csX5" y="csY5"/>
                </a:cxn>
              </a:cxnLst>
              <a:rect l="l" t="t" r="r" b="b"/>
              <a:pathLst>
                <a:path w="248916" h="248916">
                  <a:moveTo>
                    <a:pt x="0" y="124458"/>
                  </a:moveTo>
                  <a:cubicBezTo>
                    <a:pt x="0" y="55722"/>
                    <a:pt x="55722" y="0"/>
                    <a:pt x="124458" y="0"/>
                  </a:cubicBezTo>
                  <a:cubicBezTo>
                    <a:pt x="157467" y="0"/>
                    <a:pt x="189123" y="13113"/>
                    <a:pt x="212464" y="36453"/>
                  </a:cubicBezTo>
                  <a:cubicBezTo>
                    <a:pt x="235804" y="59794"/>
                    <a:pt x="248917" y="91450"/>
                    <a:pt x="248917" y="124458"/>
                  </a:cubicBezTo>
                  <a:cubicBezTo>
                    <a:pt x="248917" y="193195"/>
                    <a:pt x="193195" y="248917"/>
                    <a:pt x="124458" y="248917"/>
                  </a:cubicBezTo>
                  <a:cubicBezTo>
                    <a:pt x="55722" y="248917"/>
                    <a:pt x="0" y="193195"/>
                    <a:pt x="0" y="124458"/>
                  </a:cubicBezTo>
                  <a:close/>
                </a:path>
              </a:pathLst>
            </a:custGeom>
            <a:solidFill>
              <a:srgbClr val="CFE2F3"/>
            </a:solidFill>
            <a:ln w="5278" cap="sq">
              <a:noFill/>
              <a:prstDash val="solid"/>
              <a:miter/>
            </a:ln>
          </p:spPr>
          <p:txBody>
            <a:bodyPr/>
            <a:lstStyle/>
            <a:p>
              <a:endParaRPr lang="en-US" noProof="0"/>
            </a:p>
          </p:txBody>
        </p:sp>
        <p:sp>
          <p:nvSpPr>
            <p:cNvPr id="80" name="Freeform: Shape 9039">
              <a:extLst>
                <a:ext uri="{FF2B5EF4-FFF2-40B4-BE49-F238E27FC236}">
                  <a16:creationId xmlns:a16="http://schemas.microsoft.com/office/drawing/2014/main" id="{7C1684FD-7661-B181-C24D-2F7927A2E4FB}"/>
                </a:ext>
              </a:extLst>
            </p:cNvPr>
            <p:cNvSpPr/>
            <p:nvPr/>
          </p:nvSpPr>
          <p:spPr>
            <a:xfrm>
              <a:off x="2788082" y="3760698"/>
              <a:ext cx="248916" cy="248916"/>
            </a:xfrm>
            <a:custGeom>
              <a:avLst/>
              <a:gdLst>
                <a:gd name="csX0" fmla="*/ 0 w 248916"/>
                <a:gd name="csY0" fmla="*/ 124458 h 248916"/>
                <a:gd name="csX1" fmla="*/ 124458 w 248916"/>
                <a:gd name="csY1" fmla="*/ 0 h 248916"/>
                <a:gd name="csX2" fmla="*/ 212464 w 248916"/>
                <a:gd name="csY2" fmla="*/ 36453 h 248916"/>
                <a:gd name="csX3" fmla="*/ 248917 w 248916"/>
                <a:gd name="csY3" fmla="*/ 124458 h 248916"/>
                <a:gd name="csX4" fmla="*/ 124458 w 248916"/>
                <a:gd name="csY4" fmla="*/ 248917 h 248916"/>
                <a:gd name="csX5" fmla="*/ 0 w 248916"/>
                <a:gd name="csY5" fmla="*/ 124458 h 248916"/>
              </a:gdLst>
              <a:ahLst/>
              <a:cxnLst>
                <a:cxn ang="0">
                  <a:pos x="csX0" y="csY0"/>
                </a:cxn>
                <a:cxn ang="0">
                  <a:pos x="csX1" y="csY1"/>
                </a:cxn>
                <a:cxn ang="0">
                  <a:pos x="csX2" y="csY2"/>
                </a:cxn>
                <a:cxn ang="0">
                  <a:pos x="csX3" y="csY3"/>
                </a:cxn>
                <a:cxn ang="0">
                  <a:pos x="csX4" y="csY4"/>
                </a:cxn>
                <a:cxn ang="0">
                  <a:pos x="csX5" y="csY5"/>
                </a:cxn>
              </a:cxnLst>
              <a:rect l="l" t="t" r="r" b="b"/>
              <a:pathLst>
                <a:path w="248916" h="248916">
                  <a:moveTo>
                    <a:pt x="0" y="124458"/>
                  </a:moveTo>
                  <a:cubicBezTo>
                    <a:pt x="0" y="55722"/>
                    <a:pt x="55722" y="0"/>
                    <a:pt x="124458" y="0"/>
                  </a:cubicBezTo>
                  <a:cubicBezTo>
                    <a:pt x="157467" y="0"/>
                    <a:pt x="189123" y="13113"/>
                    <a:pt x="212464" y="36453"/>
                  </a:cubicBezTo>
                  <a:cubicBezTo>
                    <a:pt x="235804" y="59794"/>
                    <a:pt x="248917" y="91450"/>
                    <a:pt x="248917" y="124458"/>
                  </a:cubicBezTo>
                  <a:cubicBezTo>
                    <a:pt x="248917" y="193195"/>
                    <a:pt x="193195" y="248917"/>
                    <a:pt x="124458" y="248917"/>
                  </a:cubicBezTo>
                  <a:cubicBezTo>
                    <a:pt x="55722" y="248917"/>
                    <a:pt x="0" y="193195"/>
                    <a:pt x="0" y="124458"/>
                  </a:cubicBezTo>
                  <a:close/>
                </a:path>
              </a:pathLst>
            </a:custGeom>
            <a:noFill/>
            <a:ln w="4572" cap="flat">
              <a:solidFill>
                <a:srgbClr val="000000"/>
              </a:solidFill>
              <a:prstDash val="solid"/>
              <a:round/>
            </a:ln>
          </p:spPr>
          <p:txBody>
            <a:bodyPr/>
            <a:lstStyle/>
            <a:p>
              <a:endParaRPr lang="en-US" noProof="0"/>
            </a:p>
          </p:txBody>
        </p:sp>
        <p:sp>
          <p:nvSpPr>
            <p:cNvPr id="81" name="Freeform: Shape 9040">
              <a:extLst>
                <a:ext uri="{FF2B5EF4-FFF2-40B4-BE49-F238E27FC236}">
                  <a16:creationId xmlns:a16="http://schemas.microsoft.com/office/drawing/2014/main" id="{019BA7DF-291F-6CD1-6A9D-5A87A37E160A}"/>
                </a:ext>
              </a:extLst>
            </p:cNvPr>
            <p:cNvSpPr/>
            <p:nvPr/>
          </p:nvSpPr>
          <p:spPr>
            <a:xfrm>
              <a:off x="3999999" y="3760698"/>
              <a:ext cx="248916" cy="248916"/>
            </a:xfrm>
            <a:custGeom>
              <a:avLst/>
              <a:gdLst>
                <a:gd name="csX0" fmla="*/ 0 w 248916"/>
                <a:gd name="csY0" fmla="*/ 124458 h 248916"/>
                <a:gd name="csX1" fmla="*/ 124458 w 248916"/>
                <a:gd name="csY1" fmla="*/ 0 h 248916"/>
                <a:gd name="csX2" fmla="*/ 212464 w 248916"/>
                <a:gd name="csY2" fmla="*/ 36453 h 248916"/>
                <a:gd name="csX3" fmla="*/ 248917 w 248916"/>
                <a:gd name="csY3" fmla="*/ 124458 h 248916"/>
                <a:gd name="csX4" fmla="*/ 124458 w 248916"/>
                <a:gd name="csY4" fmla="*/ 248917 h 248916"/>
                <a:gd name="csX5" fmla="*/ 0 w 248916"/>
                <a:gd name="csY5" fmla="*/ 124458 h 248916"/>
              </a:gdLst>
              <a:ahLst/>
              <a:cxnLst>
                <a:cxn ang="0">
                  <a:pos x="csX0" y="csY0"/>
                </a:cxn>
                <a:cxn ang="0">
                  <a:pos x="csX1" y="csY1"/>
                </a:cxn>
                <a:cxn ang="0">
                  <a:pos x="csX2" y="csY2"/>
                </a:cxn>
                <a:cxn ang="0">
                  <a:pos x="csX3" y="csY3"/>
                </a:cxn>
                <a:cxn ang="0">
                  <a:pos x="csX4" y="csY4"/>
                </a:cxn>
                <a:cxn ang="0">
                  <a:pos x="csX5" y="csY5"/>
                </a:cxn>
              </a:cxnLst>
              <a:rect l="l" t="t" r="r" b="b"/>
              <a:pathLst>
                <a:path w="248916" h="248916">
                  <a:moveTo>
                    <a:pt x="0" y="124458"/>
                  </a:moveTo>
                  <a:cubicBezTo>
                    <a:pt x="0" y="55722"/>
                    <a:pt x="55722" y="0"/>
                    <a:pt x="124458" y="0"/>
                  </a:cubicBezTo>
                  <a:cubicBezTo>
                    <a:pt x="157467" y="0"/>
                    <a:pt x="189123" y="13113"/>
                    <a:pt x="212464" y="36453"/>
                  </a:cubicBezTo>
                  <a:cubicBezTo>
                    <a:pt x="235804" y="59794"/>
                    <a:pt x="248917" y="91450"/>
                    <a:pt x="248917" y="124458"/>
                  </a:cubicBezTo>
                  <a:cubicBezTo>
                    <a:pt x="248917" y="193195"/>
                    <a:pt x="193195" y="248917"/>
                    <a:pt x="124458" y="248917"/>
                  </a:cubicBezTo>
                  <a:cubicBezTo>
                    <a:pt x="55722" y="248917"/>
                    <a:pt x="0" y="193195"/>
                    <a:pt x="0" y="124458"/>
                  </a:cubicBezTo>
                  <a:close/>
                </a:path>
              </a:pathLst>
            </a:custGeom>
            <a:solidFill>
              <a:srgbClr val="CFE2F3"/>
            </a:solidFill>
            <a:ln w="5278" cap="sq">
              <a:noFill/>
              <a:prstDash val="solid"/>
              <a:miter/>
            </a:ln>
          </p:spPr>
          <p:txBody>
            <a:bodyPr/>
            <a:lstStyle/>
            <a:p>
              <a:endParaRPr lang="en-US" noProof="0"/>
            </a:p>
          </p:txBody>
        </p:sp>
        <p:sp>
          <p:nvSpPr>
            <p:cNvPr id="82" name="Freeform: Shape 9041">
              <a:extLst>
                <a:ext uri="{FF2B5EF4-FFF2-40B4-BE49-F238E27FC236}">
                  <a16:creationId xmlns:a16="http://schemas.microsoft.com/office/drawing/2014/main" id="{2846882A-7EFB-9E42-10AE-F70388389622}"/>
                </a:ext>
              </a:extLst>
            </p:cNvPr>
            <p:cNvSpPr/>
            <p:nvPr/>
          </p:nvSpPr>
          <p:spPr>
            <a:xfrm>
              <a:off x="3999999" y="3760698"/>
              <a:ext cx="248916" cy="248916"/>
            </a:xfrm>
            <a:custGeom>
              <a:avLst/>
              <a:gdLst>
                <a:gd name="csX0" fmla="*/ 0 w 248916"/>
                <a:gd name="csY0" fmla="*/ 124458 h 248916"/>
                <a:gd name="csX1" fmla="*/ 124458 w 248916"/>
                <a:gd name="csY1" fmla="*/ 0 h 248916"/>
                <a:gd name="csX2" fmla="*/ 212464 w 248916"/>
                <a:gd name="csY2" fmla="*/ 36453 h 248916"/>
                <a:gd name="csX3" fmla="*/ 248917 w 248916"/>
                <a:gd name="csY3" fmla="*/ 124458 h 248916"/>
                <a:gd name="csX4" fmla="*/ 124458 w 248916"/>
                <a:gd name="csY4" fmla="*/ 248917 h 248916"/>
                <a:gd name="csX5" fmla="*/ 0 w 248916"/>
                <a:gd name="csY5" fmla="*/ 124458 h 248916"/>
              </a:gdLst>
              <a:ahLst/>
              <a:cxnLst>
                <a:cxn ang="0">
                  <a:pos x="csX0" y="csY0"/>
                </a:cxn>
                <a:cxn ang="0">
                  <a:pos x="csX1" y="csY1"/>
                </a:cxn>
                <a:cxn ang="0">
                  <a:pos x="csX2" y="csY2"/>
                </a:cxn>
                <a:cxn ang="0">
                  <a:pos x="csX3" y="csY3"/>
                </a:cxn>
                <a:cxn ang="0">
                  <a:pos x="csX4" y="csY4"/>
                </a:cxn>
                <a:cxn ang="0">
                  <a:pos x="csX5" y="csY5"/>
                </a:cxn>
              </a:cxnLst>
              <a:rect l="l" t="t" r="r" b="b"/>
              <a:pathLst>
                <a:path w="248916" h="248916">
                  <a:moveTo>
                    <a:pt x="0" y="124458"/>
                  </a:moveTo>
                  <a:cubicBezTo>
                    <a:pt x="0" y="55722"/>
                    <a:pt x="55722" y="0"/>
                    <a:pt x="124458" y="0"/>
                  </a:cubicBezTo>
                  <a:cubicBezTo>
                    <a:pt x="157467" y="0"/>
                    <a:pt x="189123" y="13113"/>
                    <a:pt x="212464" y="36453"/>
                  </a:cubicBezTo>
                  <a:cubicBezTo>
                    <a:pt x="235804" y="59794"/>
                    <a:pt x="248917" y="91450"/>
                    <a:pt x="248917" y="124458"/>
                  </a:cubicBezTo>
                  <a:cubicBezTo>
                    <a:pt x="248917" y="193195"/>
                    <a:pt x="193195" y="248917"/>
                    <a:pt x="124458" y="248917"/>
                  </a:cubicBezTo>
                  <a:cubicBezTo>
                    <a:pt x="55722" y="248917"/>
                    <a:pt x="0" y="193195"/>
                    <a:pt x="0" y="124458"/>
                  </a:cubicBezTo>
                  <a:close/>
                </a:path>
              </a:pathLst>
            </a:custGeom>
            <a:noFill/>
            <a:ln w="4572" cap="flat">
              <a:solidFill>
                <a:srgbClr val="000000"/>
              </a:solidFill>
              <a:prstDash val="solid"/>
              <a:round/>
            </a:ln>
          </p:spPr>
          <p:txBody>
            <a:bodyPr/>
            <a:lstStyle/>
            <a:p>
              <a:endParaRPr lang="en-US" noProof="0"/>
            </a:p>
          </p:txBody>
        </p:sp>
        <p:sp>
          <p:nvSpPr>
            <p:cNvPr id="83" name="Freeform: Shape 9042">
              <a:extLst>
                <a:ext uri="{FF2B5EF4-FFF2-40B4-BE49-F238E27FC236}">
                  <a16:creationId xmlns:a16="http://schemas.microsoft.com/office/drawing/2014/main" id="{06AA0D33-5B6D-9436-D7D4-C75F8BDA0652}"/>
                </a:ext>
              </a:extLst>
            </p:cNvPr>
            <p:cNvSpPr/>
            <p:nvPr/>
          </p:nvSpPr>
          <p:spPr>
            <a:xfrm>
              <a:off x="3394476" y="3760698"/>
              <a:ext cx="248916" cy="248916"/>
            </a:xfrm>
            <a:custGeom>
              <a:avLst/>
              <a:gdLst>
                <a:gd name="csX0" fmla="*/ 0 w 248916"/>
                <a:gd name="csY0" fmla="*/ 124458 h 248916"/>
                <a:gd name="csX1" fmla="*/ 124458 w 248916"/>
                <a:gd name="csY1" fmla="*/ 0 h 248916"/>
                <a:gd name="csX2" fmla="*/ 212464 w 248916"/>
                <a:gd name="csY2" fmla="*/ 36453 h 248916"/>
                <a:gd name="csX3" fmla="*/ 248917 w 248916"/>
                <a:gd name="csY3" fmla="*/ 124458 h 248916"/>
                <a:gd name="csX4" fmla="*/ 124458 w 248916"/>
                <a:gd name="csY4" fmla="*/ 248917 h 248916"/>
                <a:gd name="csX5" fmla="*/ 0 w 248916"/>
                <a:gd name="csY5" fmla="*/ 124458 h 248916"/>
              </a:gdLst>
              <a:ahLst/>
              <a:cxnLst>
                <a:cxn ang="0">
                  <a:pos x="csX0" y="csY0"/>
                </a:cxn>
                <a:cxn ang="0">
                  <a:pos x="csX1" y="csY1"/>
                </a:cxn>
                <a:cxn ang="0">
                  <a:pos x="csX2" y="csY2"/>
                </a:cxn>
                <a:cxn ang="0">
                  <a:pos x="csX3" y="csY3"/>
                </a:cxn>
                <a:cxn ang="0">
                  <a:pos x="csX4" y="csY4"/>
                </a:cxn>
                <a:cxn ang="0">
                  <a:pos x="csX5" y="csY5"/>
                </a:cxn>
              </a:cxnLst>
              <a:rect l="l" t="t" r="r" b="b"/>
              <a:pathLst>
                <a:path w="248916" h="248916">
                  <a:moveTo>
                    <a:pt x="0" y="124458"/>
                  </a:moveTo>
                  <a:cubicBezTo>
                    <a:pt x="0" y="55722"/>
                    <a:pt x="55722" y="0"/>
                    <a:pt x="124458" y="0"/>
                  </a:cubicBezTo>
                  <a:cubicBezTo>
                    <a:pt x="157467" y="0"/>
                    <a:pt x="189123" y="13113"/>
                    <a:pt x="212464" y="36453"/>
                  </a:cubicBezTo>
                  <a:cubicBezTo>
                    <a:pt x="235804" y="59794"/>
                    <a:pt x="248917" y="91450"/>
                    <a:pt x="248917" y="124458"/>
                  </a:cubicBezTo>
                  <a:cubicBezTo>
                    <a:pt x="248917" y="193195"/>
                    <a:pt x="193195" y="248917"/>
                    <a:pt x="124458" y="248917"/>
                  </a:cubicBezTo>
                  <a:cubicBezTo>
                    <a:pt x="55722" y="248917"/>
                    <a:pt x="0" y="193195"/>
                    <a:pt x="0" y="124458"/>
                  </a:cubicBezTo>
                  <a:close/>
                </a:path>
              </a:pathLst>
            </a:custGeom>
            <a:solidFill>
              <a:srgbClr val="CFE2F3"/>
            </a:solidFill>
            <a:ln w="5278" cap="sq">
              <a:noFill/>
              <a:prstDash val="solid"/>
              <a:miter/>
            </a:ln>
          </p:spPr>
          <p:txBody>
            <a:bodyPr/>
            <a:lstStyle/>
            <a:p>
              <a:endParaRPr lang="en-US" noProof="0"/>
            </a:p>
          </p:txBody>
        </p:sp>
        <p:sp>
          <p:nvSpPr>
            <p:cNvPr id="84" name="Freeform: Shape 9043">
              <a:extLst>
                <a:ext uri="{FF2B5EF4-FFF2-40B4-BE49-F238E27FC236}">
                  <a16:creationId xmlns:a16="http://schemas.microsoft.com/office/drawing/2014/main" id="{3BF2B812-5635-64CA-029C-B605E1648E51}"/>
                </a:ext>
              </a:extLst>
            </p:cNvPr>
            <p:cNvSpPr/>
            <p:nvPr/>
          </p:nvSpPr>
          <p:spPr>
            <a:xfrm>
              <a:off x="3394476" y="3760698"/>
              <a:ext cx="248916" cy="248916"/>
            </a:xfrm>
            <a:custGeom>
              <a:avLst/>
              <a:gdLst>
                <a:gd name="csX0" fmla="*/ 0 w 248916"/>
                <a:gd name="csY0" fmla="*/ 124458 h 248916"/>
                <a:gd name="csX1" fmla="*/ 124458 w 248916"/>
                <a:gd name="csY1" fmla="*/ 0 h 248916"/>
                <a:gd name="csX2" fmla="*/ 212464 w 248916"/>
                <a:gd name="csY2" fmla="*/ 36453 h 248916"/>
                <a:gd name="csX3" fmla="*/ 248917 w 248916"/>
                <a:gd name="csY3" fmla="*/ 124458 h 248916"/>
                <a:gd name="csX4" fmla="*/ 124458 w 248916"/>
                <a:gd name="csY4" fmla="*/ 248917 h 248916"/>
                <a:gd name="csX5" fmla="*/ 0 w 248916"/>
                <a:gd name="csY5" fmla="*/ 124458 h 248916"/>
              </a:gdLst>
              <a:ahLst/>
              <a:cxnLst>
                <a:cxn ang="0">
                  <a:pos x="csX0" y="csY0"/>
                </a:cxn>
                <a:cxn ang="0">
                  <a:pos x="csX1" y="csY1"/>
                </a:cxn>
                <a:cxn ang="0">
                  <a:pos x="csX2" y="csY2"/>
                </a:cxn>
                <a:cxn ang="0">
                  <a:pos x="csX3" y="csY3"/>
                </a:cxn>
                <a:cxn ang="0">
                  <a:pos x="csX4" y="csY4"/>
                </a:cxn>
                <a:cxn ang="0">
                  <a:pos x="csX5" y="csY5"/>
                </a:cxn>
              </a:cxnLst>
              <a:rect l="l" t="t" r="r" b="b"/>
              <a:pathLst>
                <a:path w="248916" h="248916">
                  <a:moveTo>
                    <a:pt x="0" y="124458"/>
                  </a:moveTo>
                  <a:cubicBezTo>
                    <a:pt x="0" y="55722"/>
                    <a:pt x="55722" y="0"/>
                    <a:pt x="124458" y="0"/>
                  </a:cubicBezTo>
                  <a:cubicBezTo>
                    <a:pt x="157467" y="0"/>
                    <a:pt x="189123" y="13113"/>
                    <a:pt x="212464" y="36453"/>
                  </a:cubicBezTo>
                  <a:cubicBezTo>
                    <a:pt x="235804" y="59794"/>
                    <a:pt x="248917" y="91450"/>
                    <a:pt x="248917" y="124458"/>
                  </a:cubicBezTo>
                  <a:cubicBezTo>
                    <a:pt x="248917" y="193195"/>
                    <a:pt x="193195" y="248917"/>
                    <a:pt x="124458" y="248917"/>
                  </a:cubicBezTo>
                  <a:cubicBezTo>
                    <a:pt x="55722" y="248917"/>
                    <a:pt x="0" y="193195"/>
                    <a:pt x="0" y="124458"/>
                  </a:cubicBezTo>
                  <a:close/>
                </a:path>
              </a:pathLst>
            </a:custGeom>
            <a:noFill/>
            <a:ln w="4572" cap="flat">
              <a:solidFill>
                <a:srgbClr val="000000"/>
              </a:solidFill>
              <a:prstDash val="solid"/>
              <a:round/>
            </a:ln>
          </p:spPr>
          <p:txBody>
            <a:bodyPr/>
            <a:lstStyle/>
            <a:p>
              <a:endParaRPr lang="en-US" noProof="0"/>
            </a:p>
          </p:txBody>
        </p:sp>
        <p:grpSp>
          <p:nvGrpSpPr>
            <p:cNvPr id="85" name="Content Placeholder 9">
              <a:extLst>
                <a:ext uri="{FF2B5EF4-FFF2-40B4-BE49-F238E27FC236}">
                  <a16:creationId xmlns:a16="http://schemas.microsoft.com/office/drawing/2014/main" id="{5777B58F-8EC1-0428-02B5-CDACBF0303C3}"/>
                </a:ext>
              </a:extLst>
            </p:cNvPr>
            <p:cNvGrpSpPr/>
            <p:nvPr/>
          </p:nvGrpSpPr>
          <p:grpSpPr>
            <a:xfrm>
              <a:off x="2879808" y="3861594"/>
              <a:ext cx="65452" cy="65452"/>
              <a:chOff x="2879808" y="3861594"/>
              <a:chExt cx="65452" cy="65452"/>
            </a:xfrm>
            <a:noFill/>
          </p:grpSpPr>
          <p:sp>
            <p:nvSpPr>
              <p:cNvPr id="221" name="Freeform: Shape 9180">
                <a:extLst>
                  <a:ext uri="{FF2B5EF4-FFF2-40B4-BE49-F238E27FC236}">
                    <a16:creationId xmlns:a16="http://schemas.microsoft.com/office/drawing/2014/main" id="{99369F61-B7D2-5BE5-C6A9-EF9C669407C3}"/>
                  </a:ext>
                </a:extLst>
              </p:cNvPr>
              <p:cNvSpPr/>
              <p:nvPr/>
            </p:nvSpPr>
            <p:spPr>
              <a:xfrm>
                <a:off x="2879808" y="3861594"/>
                <a:ext cx="65452" cy="65452"/>
              </a:xfrm>
              <a:custGeom>
                <a:avLst/>
                <a:gdLst>
                  <a:gd name="csX0" fmla="*/ 0 w 65452"/>
                  <a:gd name="csY0" fmla="*/ 2 h 65452"/>
                  <a:gd name="csX1" fmla="*/ 65452 w 65452"/>
                  <a:gd name="csY1" fmla="*/ 2 h 65452"/>
                  <a:gd name="csX2" fmla="*/ 65452 w 65452"/>
                  <a:gd name="csY2" fmla="*/ 65454 h 65452"/>
                  <a:gd name="csX3" fmla="*/ 0 w 65452"/>
                  <a:gd name="csY3" fmla="*/ 65454 h 65452"/>
                </a:gdLst>
                <a:ahLst/>
                <a:cxnLst>
                  <a:cxn ang="0">
                    <a:pos x="csX0" y="csY0"/>
                  </a:cxn>
                  <a:cxn ang="0">
                    <a:pos x="csX1" y="csY1"/>
                  </a:cxn>
                  <a:cxn ang="0">
                    <a:pos x="csX2" y="csY2"/>
                  </a:cxn>
                  <a:cxn ang="0">
                    <a:pos x="csX3" y="csY3"/>
                  </a:cxn>
                </a:cxnLst>
                <a:rect l="l" t="t" r="r" b="b"/>
                <a:pathLst>
                  <a:path w="65452" h="65452">
                    <a:moveTo>
                      <a:pt x="0" y="2"/>
                    </a:moveTo>
                    <a:lnTo>
                      <a:pt x="65452" y="2"/>
                    </a:lnTo>
                    <a:lnTo>
                      <a:pt x="65452" y="65454"/>
                    </a:lnTo>
                    <a:lnTo>
                      <a:pt x="0" y="65454"/>
                    </a:lnTo>
                    <a:close/>
                  </a:path>
                </a:pathLst>
              </a:custGeom>
              <a:solidFill>
                <a:srgbClr val="000000">
                  <a:alpha val="0"/>
                </a:srgbClr>
              </a:solidFill>
              <a:ln w="5278" cap="sq">
                <a:noFill/>
                <a:prstDash val="solid"/>
                <a:miter/>
              </a:ln>
            </p:spPr>
            <p:txBody>
              <a:bodyPr/>
              <a:lstStyle/>
              <a:p>
                <a:endParaRPr lang="en-US" noProof="0"/>
              </a:p>
            </p:txBody>
          </p:sp>
          <p:pic>
            <p:nvPicPr>
              <p:cNvPr id="222" name="Picture 221">
                <a:extLst>
                  <a:ext uri="{FF2B5EF4-FFF2-40B4-BE49-F238E27FC236}">
                    <a16:creationId xmlns:a16="http://schemas.microsoft.com/office/drawing/2014/main" id="{3420A9AA-6BA0-14EB-2F11-7791D0A56F14}"/>
                  </a:ext>
                </a:extLst>
              </p:cNvPr>
              <p:cNvPicPr>
                <a:picLocks noChangeAspect="1"/>
              </p:cNvPicPr>
              <p:nvPr/>
            </p:nvPicPr>
            <p:blipFill>
              <a:blip r:embed="rId5"/>
              <a:stretch>
                <a:fillRect/>
              </a:stretch>
            </p:blipFill>
            <p:spPr>
              <a:xfrm>
                <a:off x="2879808" y="3861594"/>
                <a:ext cx="65452" cy="65452"/>
              </a:xfrm>
              <a:custGeom>
                <a:avLst/>
                <a:gdLst>
                  <a:gd name="csX0" fmla="*/ 136 w 65452"/>
                  <a:gd name="csY0" fmla="*/ 161 h 65452"/>
                  <a:gd name="csX1" fmla="*/ 65588 w 65452"/>
                  <a:gd name="csY1" fmla="*/ 161 h 65452"/>
                  <a:gd name="csX2" fmla="*/ 65588 w 65452"/>
                  <a:gd name="csY2" fmla="*/ 65613 h 65452"/>
                  <a:gd name="csX3" fmla="*/ 136 w 65452"/>
                  <a:gd name="csY3" fmla="*/ 65613 h 65452"/>
                </a:gdLst>
                <a:ahLst/>
                <a:cxnLst>
                  <a:cxn ang="0">
                    <a:pos x="csX0" y="csY0"/>
                  </a:cxn>
                  <a:cxn ang="0">
                    <a:pos x="csX1" y="csY1"/>
                  </a:cxn>
                  <a:cxn ang="0">
                    <a:pos x="csX2" y="csY2"/>
                  </a:cxn>
                  <a:cxn ang="0">
                    <a:pos x="csX3" y="csY3"/>
                  </a:cxn>
                </a:cxnLst>
                <a:rect l="l" t="t" r="r" b="b"/>
                <a:pathLst>
                  <a:path w="65452" h="65452">
                    <a:moveTo>
                      <a:pt x="136" y="161"/>
                    </a:moveTo>
                    <a:lnTo>
                      <a:pt x="65588" y="161"/>
                    </a:lnTo>
                    <a:lnTo>
                      <a:pt x="65588" y="65613"/>
                    </a:lnTo>
                    <a:lnTo>
                      <a:pt x="136" y="65613"/>
                    </a:lnTo>
                    <a:close/>
                  </a:path>
                </a:pathLst>
              </a:custGeom>
            </p:spPr>
          </p:pic>
        </p:grpSp>
        <p:grpSp>
          <p:nvGrpSpPr>
            <p:cNvPr id="86" name="Content Placeholder 9">
              <a:extLst>
                <a:ext uri="{FF2B5EF4-FFF2-40B4-BE49-F238E27FC236}">
                  <a16:creationId xmlns:a16="http://schemas.microsoft.com/office/drawing/2014/main" id="{93A1B9AB-C87B-E223-9376-F2FF8D79D155}"/>
                </a:ext>
              </a:extLst>
            </p:cNvPr>
            <p:cNvGrpSpPr/>
            <p:nvPr/>
          </p:nvGrpSpPr>
          <p:grpSpPr>
            <a:xfrm>
              <a:off x="2879808" y="3852430"/>
              <a:ext cx="65452" cy="65452"/>
              <a:chOff x="2879808" y="3852430"/>
              <a:chExt cx="65452" cy="65452"/>
            </a:xfrm>
            <a:solidFill>
              <a:srgbClr val="000000">
                <a:alpha val="0"/>
              </a:srgbClr>
            </a:solidFill>
          </p:grpSpPr>
          <p:sp>
            <p:nvSpPr>
              <p:cNvPr id="219" name="Freeform: Shape 9178">
                <a:extLst>
                  <a:ext uri="{FF2B5EF4-FFF2-40B4-BE49-F238E27FC236}">
                    <a16:creationId xmlns:a16="http://schemas.microsoft.com/office/drawing/2014/main" id="{A4C1E42D-BFFF-BFB1-D602-9EB54263255D}"/>
                  </a:ext>
                </a:extLst>
              </p:cNvPr>
              <p:cNvSpPr/>
              <p:nvPr/>
            </p:nvSpPr>
            <p:spPr>
              <a:xfrm>
                <a:off x="2879808" y="3852430"/>
                <a:ext cx="65452" cy="65452"/>
              </a:xfrm>
              <a:custGeom>
                <a:avLst/>
                <a:gdLst>
                  <a:gd name="csX0" fmla="*/ 0 w 65452"/>
                  <a:gd name="csY0" fmla="*/ 0 h 65452"/>
                  <a:gd name="csX1" fmla="*/ 65452 w 65452"/>
                  <a:gd name="csY1" fmla="*/ 0 h 65452"/>
                  <a:gd name="csX2" fmla="*/ 65452 w 65452"/>
                  <a:gd name="csY2" fmla="*/ 65452 h 65452"/>
                  <a:gd name="csX3" fmla="*/ 0 w 65452"/>
                  <a:gd name="csY3" fmla="*/ 65452 h 65452"/>
                </a:gdLst>
                <a:ahLst/>
                <a:cxnLst>
                  <a:cxn ang="0">
                    <a:pos x="csX0" y="csY0"/>
                  </a:cxn>
                  <a:cxn ang="0">
                    <a:pos x="csX1" y="csY1"/>
                  </a:cxn>
                  <a:cxn ang="0">
                    <a:pos x="csX2" y="csY2"/>
                  </a:cxn>
                  <a:cxn ang="0">
                    <a:pos x="csX3" y="csY3"/>
                  </a:cxn>
                </a:cxnLst>
                <a:rect l="l" t="t" r="r" b="b"/>
                <a:pathLst>
                  <a:path w="65452" h="65452">
                    <a:moveTo>
                      <a:pt x="0" y="0"/>
                    </a:moveTo>
                    <a:lnTo>
                      <a:pt x="65452" y="0"/>
                    </a:lnTo>
                    <a:lnTo>
                      <a:pt x="65452" y="65452"/>
                    </a:lnTo>
                    <a:lnTo>
                      <a:pt x="0" y="65452"/>
                    </a:lnTo>
                    <a:close/>
                  </a:path>
                </a:pathLst>
              </a:custGeom>
              <a:solidFill>
                <a:srgbClr val="000000">
                  <a:alpha val="0"/>
                </a:srgbClr>
              </a:solidFill>
              <a:ln w="5278" cap="sq">
                <a:noFill/>
                <a:prstDash val="solid"/>
                <a:miter/>
              </a:ln>
            </p:spPr>
            <p:txBody>
              <a:bodyPr/>
              <a:lstStyle/>
              <a:p>
                <a:endParaRPr lang="en-US" noProof="0"/>
              </a:p>
            </p:txBody>
          </p:sp>
          <p:pic>
            <p:nvPicPr>
              <p:cNvPr id="220" name="Picture 219">
                <a:extLst>
                  <a:ext uri="{FF2B5EF4-FFF2-40B4-BE49-F238E27FC236}">
                    <a16:creationId xmlns:a16="http://schemas.microsoft.com/office/drawing/2014/main" id="{08AAF0C3-1989-CF9E-3329-3699C5C67472}"/>
                  </a:ext>
                </a:extLst>
              </p:cNvPr>
              <p:cNvPicPr>
                <a:picLocks noChangeAspect="1"/>
              </p:cNvPicPr>
              <p:nvPr/>
            </p:nvPicPr>
            <p:blipFill>
              <a:blip r:embed="rId5"/>
              <a:stretch>
                <a:fillRect/>
              </a:stretch>
            </p:blipFill>
            <p:spPr>
              <a:xfrm>
                <a:off x="2879808" y="3852430"/>
                <a:ext cx="65452" cy="65452"/>
              </a:xfrm>
              <a:custGeom>
                <a:avLst/>
                <a:gdLst>
                  <a:gd name="csX0" fmla="*/ 136 w 65452"/>
                  <a:gd name="csY0" fmla="*/ 159 h 65452"/>
                  <a:gd name="csX1" fmla="*/ 65588 w 65452"/>
                  <a:gd name="csY1" fmla="*/ 159 h 65452"/>
                  <a:gd name="csX2" fmla="*/ 65588 w 65452"/>
                  <a:gd name="csY2" fmla="*/ 65611 h 65452"/>
                  <a:gd name="csX3" fmla="*/ 136 w 65452"/>
                  <a:gd name="csY3" fmla="*/ 65611 h 65452"/>
                </a:gdLst>
                <a:ahLst/>
                <a:cxnLst>
                  <a:cxn ang="0">
                    <a:pos x="csX0" y="csY0"/>
                  </a:cxn>
                  <a:cxn ang="0">
                    <a:pos x="csX1" y="csY1"/>
                  </a:cxn>
                  <a:cxn ang="0">
                    <a:pos x="csX2" y="csY2"/>
                  </a:cxn>
                  <a:cxn ang="0">
                    <a:pos x="csX3" y="csY3"/>
                  </a:cxn>
                </a:cxnLst>
                <a:rect l="l" t="t" r="r" b="b"/>
                <a:pathLst>
                  <a:path w="65452" h="65452">
                    <a:moveTo>
                      <a:pt x="136" y="159"/>
                    </a:moveTo>
                    <a:lnTo>
                      <a:pt x="65588" y="159"/>
                    </a:lnTo>
                    <a:lnTo>
                      <a:pt x="65588" y="65611"/>
                    </a:lnTo>
                    <a:lnTo>
                      <a:pt x="136" y="65611"/>
                    </a:lnTo>
                    <a:close/>
                  </a:path>
                </a:pathLst>
              </a:custGeom>
            </p:spPr>
          </p:pic>
        </p:grpSp>
        <p:grpSp>
          <p:nvGrpSpPr>
            <p:cNvPr id="87" name="Content Placeholder 9">
              <a:extLst>
                <a:ext uri="{FF2B5EF4-FFF2-40B4-BE49-F238E27FC236}">
                  <a16:creationId xmlns:a16="http://schemas.microsoft.com/office/drawing/2014/main" id="{1D6779EF-F4CB-940E-7A5D-3F0F6FEEC5ED}"/>
                </a:ext>
              </a:extLst>
            </p:cNvPr>
            <p:cNvGrpSpPr/>
            <p:nvPr/>
          </p:nvGrpSpPr>
          <p:grpSpPr>
            <a:xfrm>
              <a:off x="3425927" y="3861594"/>
              <a:ext cx="65452" cy="65452"/>
              <a:chOff x="3425927" y="3861594"/>
              <a:chExt cx="65452" cy="65452"/>
            </a:xfrm>
            <a:noFill/>
          </p:grpSpPr>
          <p:sp>
            <p:nvSpPr>
              <p:cNvPr id="217" name="Freeform: Shape 9176">
                <a:extLst>
                  <a:ext uri="{FF2B5EF4-FFF2-40B4-BE49-F238E27FC236}">
                    <a16:creationId xmlns:a16="http://schemas.microsoft.com/office/drawing/2014/main" id="{EDDD973D-2868-E702-4432-2EA0FFF9E9A1}"/>
                  </a:ext>
                </a:extLst>
              </p:cNvPr>
              <p:cNvSpPr/>
              <p:nvPr/>
            </p:nvSpPr>
            <p:spPr>
              <a:xfrm>
                <a:off x="3425927" y="3861594"/>
                <a:ext cx="65452" cy="65452"/>
              </a:xfrm>
              <a:custGeom>
                <a:avLst/>
                <a:gdLst>
                  <a:gd name="csX0" fmla="*/ 0 w 65452"/>
                  <a:gd name="csY0" fmla="*/ 2 h 65452"/>
                  <a:gd name="csX1" fmla="*/ 65452 w 65452"/>
                  <a:gd name="csY1" fmla="*/ 2 h 65452"/>
                  <a:gd name="csX2" fmla="*/ 65452 w 65452"/>
                  <a:gd name="csY2" fmla="*/ 65454 h 65452"/>
                  <a:gd name="csX3" fmla="*/ 0 w 65452"/>
                  <a:gd name="csY3" fmla="*/ 65454 h 65452"/>
                </a:gdLst>
                <a:ahLst/>
                <a:cxnLst>
                  <a:cxn ang="0">
                    <a:pos x="csX0" y="csY0"/>
                  </a:cxn>
                  <a:cxn ang="0">
                    <a:pos x="csX1" y="csY1"/>
                  </a:cxn>
                  <a:cxn ang="0">
                    <a:pos x="csX2" y="csY2"/>
                  </a:cxn>
                  <a:cxn ang="0">
                    <a:pos x="csX3" y="csY3"/>
                  </a:cxn>
                </a:cxnLst>
                <a:rect l="l" t="t" r="r" b="b"/>
                <a:pathLst>
                  <a:path w="65452" h="65452">
                    <a:moveTo>
                      <a:pt x="0" y="2"/>
                    </a:moveTo>
                    <a:lnTo>
                      <a:pt x="65452" y="2"/>
                    </a:lnTo>
                    <a:lnTo>
                      <a:pt x="65452" y="65454"/>
                    </a:lnTo>
                    <a:lnTo>
                      <a:pt x="0" y="65454"/>
                    </a:lnTo>
                    <a:close/>
                  </a:path>
                </a:pathLst>
              </a:custGeom>
              <a:solidFill>
                <a:srgbClr val="000000">
                  <a:alpha val="0"/>
                </a:srgbClr>
              </a:solidFill>
              <a:ln w="5278" cap="sq">
                <a:noFill/>
                <a:prstDash val="solid"/>
                <a:miter/>
              </a:ln>
            </p:spPr>
            <p:txBody>
              <a:bodyPr/>
              <a:lstStyle/>
              <a:p>
                <a:endParaRPr lang="en-US" noProof="0"/>
              </a:p>
            </p:txBody>
          </p:sp>
          <p:pic>
            <p:nvPicPr>
              <p:cNvPr id="218" name="Picture 217">
                <a:extLst>
                  <a:ext uri="{FF2B5EF4-FFF2-40B4-BE49-F238E27FC236}">
                    <a16:creationId xmlns:a16="http://schemas.microsoft.com/office/drawing/2014/main" id="{F2795BCF-94F8-A930-10B1-02E3AB9F2E7F}"/>
                  </a:ext>
                </a:extLst>
              </p:cNvPr>
              <p:cNvPicPr>
                <a:picLocks noChangeAspect="1"/>
              </p:cNvPicPr>
              <p:nvPr/>
            </p:nvPicPr>
            <p:blipFill>
              <a:blip r:embed="rId5"/>
              <a:stretch>
                <a:fillRect/>
              </a:stretch>
            </p:blipFill>
            <p:spPr>
              <a:xfrm>
                <a:off x="3425927" y="3861594"/>
                <a:ext cx="65452" cy="65452"/>
              </a:xfrm>
              <a:custGeom>
                <a:avLst/>
                <a:gdLst>
                  <a:gd name="csX0" fmla="*/ 239 w 65452"/>
                  <a:gd name="csY0" fmla="*/ 161 h 65452"/>
                  <a:gd name="csX1" fmla="*/ 65691 w 65452"/>
                  <a:gd name="csY1" fmla="*/ 161 h 65452"/>
                  <a:gd name="csX2" fmla="*/ 65691 w 65452"/>
                  <a:gd name="csY2" fmla="*/ 65613 h 65452"/>
                  <a:gd name="csX3" fmla="*/ 239 w 65452"/>
                  <a:gd name="csY3" fmla="*/ 65613 h 65452"/>
                </a:gdLst>
                <a:ahLst/>
                <a:cxnLst>
                  <a:cxn ang="0">
                    <a:pos x="csX0" y="csY0"/>
                  </a:cxn>
                  <a:cxn ang="0">
                    <a:pos x="csX1" y="csY1"/>
                  </a:cxn>
                  <a:cxn ang="0">
                    <a:pos x="csX2" y="csY2"/>
                  </a:cxn>
                  <a:cxn ang="0">
                    <a:pos x="csX3" y="csY3"/>
                  </a:cxn>
                </a:cxnLst>
                <a:rect l="l" t="t" r="r" b="b"/>
                <a:pathLst>
                  <a:path w="65452" h="65452">
                    <a:moveTo>
                      <a:pt x="239" y="161"/>
                    </a:moveTo>
                    <a:lnTo>
                      <a:pt x="65691" y="161"/>
                    </a:lnTo>
                    <a:lnTo>
                      <a:pt x="65691" y="65613"/>
                    </a:lnTo>
                    <a:lnTo>
                      <a:pt x="239" y="65613"/>
                    </a:lnTo>
                    <a:close/>
                  </a:path>
                </a:pathLst>
              </a:custGeom>
            </p:spPr>
          </p:pic>
        </p:grpSp>
        <p:grpSp>
          <p:nvGrpSpPr>
            <p:cNvPr id="88" name="Content Placeholder 9">
              <a:extLst>
                <a:ext uri="{FF2B5EF4-FFF2-40B4-BE49-F238E27FC236}">
                  <a16:creationId xmlns:a16="http://schemas.microsoft.com/office/drawing/2014/main" id="{BC686153-CE4A-76AC-1E5B-7064B667DA4A}"/>
                </a:ext>
              </a:extLst>
            </p:cNvPr>
            <p:cNvGrpSpPr/>
            <p:nvPr/>
          </p:nvGrpSpPr>
          <p:grpSpPr>
            <a:xfrm>
              <a:off x="3425927" y="3852430"/>
              <a:ext cx="65452" cy="65452"/>
              <a:chOff x="3425927" y="3852430"/>
              <a:chExt cx="65452" cy="65452"/>
            </a:xfrm>
            <a:solidFill>
              <a:srgbClr val="000000">
                <a:alpha val="0"/>
              </a:srgbClr>
            </a:solidFill>
          </p:grpSpPr>
          <p:sp>
            <p:nvSpPr>
              <p:cNvPr id="215" name="Freeform: Shape 9174">
                <a:extLst>
                  <a:ext uri="{FF2B5EF4-FFF2-40B4-BE49-F238E27FC236}">
                    <a16:creationId xmlns:a16="http://schemas.microsoft.com/office/drawing/2014/main" id="{41B7EA56-5628-1289-1B17-74C284ACD978}"/>
                  </a:ext>
                </a:extLst>
              </p:cNvPr>
              <p:cNvSpPr/>
              <p:nvPr/>
            </p:nvSpPr>
            <p:spPr>
              <a:xfrm>
                <a:off x="3425927" y="3852430"/>
                <a:ext cx="65452" cy="65452"/>
              </a:xfrm>
              <a:custGeom>
                <a:avLst/>
                <a:gdLst>
                  <a:gd name="csX0" fmla="*/ 0 w 65452"/>
                  <a:gd name="csY0" fmla="*/ 0 h 65452"/>
                  <a:gd name="csX1" fmla="*/ 65452 w 65452"/>
                  <a:gd name="csY1" fmla="*/ 0 h 65452"/>
                  <a:gd name="csX2" fmla="*/ 65452 w 65452"/>
                  <a:gd name="csY2" fmla="*/ 65452 h 65452"/>
                  <a:gd name="csX3" fmla="*/ 0 w 65452"/>
                  <a:gd name="csY3" fmla="*/ 65452 h 65452"/>
                </a:gdLst>
                <a:ahLst/>
                <a:cxnLst>
                  <a:cxn ang="0">
                    <a:pos x="csX0" y="csY0"/>
                  </a:cxn>
                  <a:cxn ang="0">
                    <a:pos x="csX1" y="csY1"/>
                  </a:cxn>
                  <a:cxn ang="0">
                    <a:pos x="csX2" y="csY2"/>
                  </a:cxn>
                  <a:cxn ang="0">
                    <a:pos x="csX3" y="csY3"/>
                  </a:cxn>
                </a:cxnLst>
                <a:rect l="l" t="t" r="r" b="b"/>
                <a:pathLst>
                  <a:path w="65452" h="65452">
                    <a:moveTo>
                      <a:pt x="0" y="0"/>
                    </a:moveTo>
                    <a:lnTo>
                      <a:pt x="65452" y="0"/>
                    </a:lnTo>
                    <a:lnTo>
                      <a:pt x="65452" y="65452"/>
                    </a:lnTo>
                    <a:lnTo>
                      <a:pt x="0" y="65452"/>
                    </a:lnTo>
                    <a:close/>
                  </a:path>
                </a:pathLst>
              </a:custGeom>
              <a:solidFill>
                <a:srgbClr val="000000">
                  <a:alpha val="0"/>
                </a:srgbClr>
              </a:solidFill>
              <a:ln w="5278" cap="sq">
                <a:noFill/>
                <a:prstDash val="solid"/>
                <a:miter/>
              </a:ln>
            </p:spPr>
            <p:txBody>
              <a:bodyPr/>
              <a:lstStyle/>
              <a:p>
                <a:endParaRPr lang="en-US" noProof="0"/>
              </a:p>
            </p:txBody>
          </p:sp>
          <p:pic>
            <p:nvPicPr>
              <p:cNvPr id="216" name="Picture 215">
                <a:extLst>
                  <a:ext uri="{FF2B5EF4-FFF2-40B4-BE49-F238E27FC236}">
                    <a16:creationId xmlns:a16="http://schemas.microsoft.com/office/drawing/2014/main" id="{C0ED898A-1FFC-60E7-C43E-0281260A93EB}"/>
                  </a:ext>
                </a:extLst>
              </p:cNvPr>
              <p:cNvPicPr>
                <a:picLocks noChangeAspect="1"/>
              </p:cNvPicPr>
              <p:nvPr/>
            </p:nvPicPr>
            <p:blipFill>
              <a:blip r:embed="rId5"/>
              <a:stretch>
                <a:fillRect/>
              </a:stretch>
            </p:blipFill>
            <p:spPr>
              <a:xfrm>
                <a:off x="3425927" y="3852430"/>
                <a:ext cx="65452" cy="65452"/>
              </a:xfrm>
              <a:custGeom>
                <a:avLst/>
                <a:gdLst>
                  <a:gd name="csX0" fmla="*/ 239 w 65452"/>
                  <a:gd name="csY0" fmla="*/ 159 h 65452"/>
                  <a:gd name="csX1" fmla="*/ 65691 w 65452"/>
                  <a:gd name="csY1" fmla="*/ 159 h 65452"/>
                  <a:gd name="csX2" fmla="*/ 65691 w 65452"/>
                  <a:gd name="csY2" fmla="*/ 65611 h 65452"/>
                  <a:gd name="csX3" fmla="*/ 239 w 65452"/>
                  <a:gd name="csY3" fmla="*/ 65611 h 65452"/>
                </a:gdLst>
                <a:ahLst/>
                <a:cxnLst>
                  <a:cxn ang="0">
                    <a:pos x="csX0" y="csY0"/>
                  </a:cxn>
                  <a:cxn ang="0">
                    <a:pos x="csX1" y="csY1"/>
                  </a:cxn>
                  <a:cxn ang="0">
                    <a:pos x="csX2" y="csY2"/>
                  </a:cxn>
                  <a:cxn ang="0">
                    <a:pos x="csX3" y="csY3"/>
                  </a:cxn>
                </a:cxnLst>
                <a:rect l="l" t="t" r="r" b="b"/>
                <a:pathLst>
                  <a:path w="65452" h="65452">
                    <a:moveTo>
                      <a:pt x="239" y="159"/>
                    </a:moveTo>
                    <a:lnTo>
                      <a:pt x="65691" y="159"/>
                    </a:lnTo>
                    <a:lnTo>
                      <a:pt x="65691" y="65611"/>
                    </a:lnTo>
                    <a:lnTo>
                      <a:pt x="239" y="65611"/>
                    </a:lnTo>
                    <a:close/>
                  </a:path>
                </a:pathLst>
              </a:custGeom>
            </p:spPr>
          </p:pic>
        </p:grpSp>
        <p:sp>
          <p:nvSpPr>
            <p:cNvPr id="89" name="Freeform: Shape 9048">
              <a:extLst>
                <a:ext uri="{FF2B5EF4-FFF2-40B4-BE49-F238E27FC236}">
                  <a16:creationId xmlns:a16="http://schemas.microsoft.com/office/drawing/2014/main" id="{7DEA22DB-EC0C-0F51-6BAF-26D21C05CFB4}"/>
                </a:ext>
              </a:extLst>
            </p:cNvPr>
            <p:cNvSpPr/>
            <p:nvPr/>
          </p:nvSpPr>
          <p:spPr>
            <a:xfrm>
              <a:off x="2945260" y="3885156"/>
              <a:ext cx="480661" cy="5286"/>
            </a:xfrm>
            <a:custGeom>
              <a:avLst/>
              <a:gdLst>
                <a:gd name="csX0" fmla="*/ 0 w 480661"/>
                <a:gd name="csY0" fmla="*/ 0 h 5286"/>
                <a:gd name="csX1" fmla="*/ 480662 w 480661"/>
                <a:gd name="csY1" fmla="*/ 0 h 5286"/>
              </a:gdLst>
              <a:ahLst/>
              <a:cxnLst>
                <a:cxn ang="0">
                  <a:pos x="csX0" y="csY0"/>
                </a:cxn>
                <a:cxn ang="0">
                  <a:pos x="csX1" y="csY1"/>
                </a:cxn>
              </a:cxnLst>
              <a:rect l="l" t="t" r="r" b="b"/>
              <a:pathLst>
                <a:path w="480661" h="5286">
                  <a:moveTo>
                    <a:pt x="0" y="0"/>
                  </a:moveTo>
                  <a:lnTo>
                    <a:pt x="480662" y="0"/>
                  </a:lnTo>
                </a:path>
              </a:pathLst>
            </a:custGeom>
            <a:solidFill>
              <a:srgbClr val="000000">
                <a:alpha val="0"/>
              </a:srgbClr>
            </a:solidFill>
            <a:ln w="5278" cap="sq">
              <a:noFill/>
              <a:prstDash val="solid"/>
              <a:miter/>
            </a:ln>
          </p:spPr>
          <p:txBody>
            <a:bodyPr/>
            <a:lstStyle/>
            <a:p>
              <a:endParaRPr lang="en-US" noProof="0"/>
            </a:p>
          </p:txBody>
        </p:sp>
        <p:sp>
          <p:nvSpPr>
            <p:cNvPr id="90" name="Freeform: Shape 9049">
              <a:extLst>
                <a:ext uri="{FF2B5EF4-FFF2-40B4-BE49-F238E27FC236}">
                  <a16:creationId xmlns:a16="http://schemas.microsoft.com/office/drawing/2014/main" id="{FE3CCD94-E760-15B3-301F-037E60C0BDBD}"/>
                </a:ext>
              </a:extLst>
            </p:cNvPr>
            <p:cNvSpPr/>
            <p:nvPr/>
          </p:nvSpPr>
          <p:spPr>
            <a:xfrm>
              <a:off x="2945260" y="3885156"/>
              <a:ext cx="480661" cy="5286"/>
            </a:xfrm>
            <a:custGeom>
              <a:avLst/>
              <a:gdLst>
                <a:gd name="csX0" fmla="*/ 0 w 480661"/>
                <a:gd name="csY0" fmla="*/ 0 h 5286"/>
                <a:gd name="csX1" fmla="*/ 480662 w 480661"/>
                <a:gd name="csY1" fmla="*/ 0 h 5286"/>
              </a:gdLst>
              <a:ahLst/>
              <a:cxnLst>
                <a:cxn ang="0">
                  <a:pos x="csX0" y="csY0"/>
                </a:cxn>
                <a:cxn ang="0">
                  <a:pos x="csX1" y="csY1"/>
                </a:cxn>
              </a:cxnLst>
              <a:rect l="l" t="t" r="r" b="b"/>
              <a:pathLst>
                <a:path w="480661" h="5286">
                  <a:moveTo>
                    <a:pt x="0" y="0"/>
                  </a:moveTo>
                  <a:lnTo>
                    <a:pt x="480662" y="0"/>
                  </a:lnTo>
                </a:path>
              </a:pathLst>
            </a:custGeom>
            <a:noFill/>
            <a:ln w="4572" cap="flat">
              <a:solidFill>
                <a:srgbClr val="980000"/>
              </a:solidFill>
              <a:prstDash val="solid"/>
              <a:round/>
            </a:ln>
          </p:spPr>
          <p:txBody>
            <a:bodyPr/>
            <a:lstStyle/>
            <a:p>
              <a:endParaRPr lang="en-US" noProof="0"/>
            </a:p>
          </p:txBody>
        </p:sp>
        <p:grpSp>
          <p:nvGrpSpPr>
            <p:cNvPr id="91" name="Content Placeholder 9">
              <a:extLst>
                <a:ext uri="{FF2B5EF4-FFF2-40B4-BE49-F238E27FC236}">
                  <a16:creationId xmlns:a16="http://schemas.microsoft.com/office/drawing/2014/main" id="{9A238AB4-DD59-0440-A432-ACC9E0BB501E}"/>
                </a:ext>
              </a:extLst>
            </p:cNvPr>
            <p:cNvGrpSpPr/>
            <p:nvPr/>
          </p:nvGrpSpPr>
          <p:grpSpPr>
            <a:xfrm>
              <a:off x="3551704" y="3861594"/>
              <a:ext cx="65452" cy="65452"/>
              <a:chOff x="3551704" y="3861594"/>
              <a:chExt cx="65452" cy="65452"/>
            </a:xfrm>
            <a:noFill/>
          </p:grpSpPr>
          <p:sp>
            <p:nvSpPr>
              <p:cNvPr id="213" name="Freeform: Shape 9172">
                <a:extLst>
                  <a:ext uri="{FF2B5EF4-FFF2-40B4-BE49-F238E27FC236}">
                    <a16:creationId xmlns:a16="http://schemas.microsoft.com/office/drawing/2014/main" id="{3DD8DCF7-8776-3CB9-E04E-DA434C204911}"/>
                  </a:ext>
                </a:extLst>
              </p:cNvPr>
              <p:cNvSpPr/>
              <p:nvPr/>
            </p:nvSpPr>
            <p:spPr>
              <a:xfrm>
                <a:off x="3551704" y="3861594"/>
                <a:ext cx="65452" cy="65452"/>
              </a:xfrm>
              <a:custGeom>
                <a:avLst/>
                <a:gdLst>
                  <a:gd name="csX0" fmla="*/ 0 w 65452"/>
                  <a:gd name="csY0" fmla="*/ 2 h 65452"/>
                  <a:gd name="csX1" fmla="*/ 65452 w 65452"/>
                  <a:gd name="csY1" fmla="*/ 2 h 65452"/>
                  <a:gd name="csX2" fmla="*/ 65452 w 65452"/>
                  <a:gd name="csY2" fmla="*/ 65454 h 65452"/>
                  <a:gd name="csX3" fmla="*/ 0 w 65452"/>
                  <a:gd name="csY3" fmla="*/ 65454 h 65452"/>
                </a:gdLst>
                <a:ahLst/>
                <a:cxnLst>
                  <a:cxn ang="0">
                    <a:pos x="csX0" y="csY0"/>
                  </a:cxn>
                  <a:cxn ang="0">
                    <a:pos x="csX1" y="csY1"/>
                  </a:cxn>
                  <a:cxn ang="0">
                    <a:pos x="csX2" y="csY2"/>
                  </a:cxn>
                  <a:cxn ang="0">
                    <a:pos x="csX3" y="csY3"/>
                  </a:cxn>
                </a:cxnLst>
                <a:rect l="l" t="t" r="r" b="b"/>
                <a:pathLst>
                  <a:path w="65452" h="65452">
                    <a:moveTo>
                      <a:pt x="0" y="2"/>
                    </a:moveTo>
                    <a:lnTo>
                      <a:pt x="65452" y="2"/>
                    </a:lnTo>
                    <a:lnTo>
                      <a:pt x="65452" y="65454"/>
                    </a:lnTo>
                    <a:lnTo>
                      <a:pt x="0" y="65454"/>
                    </a:lnTo>
                    <a:close/>
                  </a:path>
                </a:pathLst>
              </a:custGeom>
              <a:solidFill>
                <a:srgbClr val="000000">
                  <a:alpha val="0"/>
                </a:srgbClr>
              </a:solidFill>
              <a:ln w="5278" cap="sq">
                <a:noFill/>
                <a:prstDash val="solid"/>
                <a:miter/>
              </a:ln>
            </p:spPr>
            <p:txBody>
              <a:bodyPr/>
              <a:lstStyle/>
              <a:p>
                <a:endParaRPr lang="en-US" noProof="0"/>
              </a:p>
            </p:txBody>
          </p:sp>
          <p:pic>
            <p:nvPicPr>
              <p:cNvPr id="214" name="Picture 213">
                <a:extLst>
                  <a:ext uri="{FF2B5EF4-FFF2-40B4-BE49-F238E27FC236}">
                    <a16:creationId xmlns:a16="http://schemas.microsoft.com/office/drawing/2014/main" id="{9B3D7468-5B73-31B2-F90F-A89E6B51ADD8}"/>
                  </a:ext>
                </a:extLst>
              </p:cNvPr>
              <p:cNvPicPr>
                <a:picLocks noChangeAspect="1"/>
              </p:cNvPicPr>
              <p:nvPr/>
            </p:nvPicPr>
            <p:blipFill>
              <a:blip r:embed="rId5"/>
              <a:stretch>
                <a:fillRect/>
              </a:stretch>
            </p:blipFill>
            <p:spPr>
              <a:xfrm>
                <a:off x="3551704" y="3861594"/>
                <a:ext cx="65452" cy="65452"/>
              </a:xfrm>
              <a:custGeom>
                <a:avLst/>
                <a:gdLst>
                  <a:gd name="csX0" fmla="*/ 263 w 65452"/>
                  <a:gd name="csY0" fmla="*/ 161 h 65452"/>
                  <a:gd name="csX1" fmla="*/ 65715 w 65452"/>
                  <a:gd name="csY1" fmla="*/ 161 h 65452"/>
                  <a:gd name="csX2" fmla="*/ 65715 w 65452"/>
                  <a:gd name="csY2" fmla="*/ 65613 h 65452"/>
                  <a:gd name="csX3" fmla="*/ 263 w 65452"/>
                  <a:gd name="csY3" fmla="*/ 65613 h 65452"/>
                </a:gdLst>
                <a:ahLst/>
                <a:cxnLst>
                  <a:cxn ang="0">
                    <a:pos x="csX0" y="csY0"/>
                  </a:cxn>
                  <a:cxn ang="0">
                    <a:pos x="csX1" y="csY1"/>
                  </a:cxn>
                  <a:cxn ang="0">
                    <a:pos x="csX2" y="csY2"/>
                  </a:cxn>
                  <a:cxn ang="0">
                    <a:pos x="csX3" y="csY3"/>
                  </a:cxn>
                </a:cxnLst>
                <a:rect l="l" t="t" r="r" b="b"/>
                <a:pathLst>
                  <a:path w="65452" h="65452">
                    <a:moveTo>
                      <a:pt x="263" y="161"/>
                    </a:moveTo>
                    <a:lnTo>
                      <a:pt x="65715" y="161"/>
                    </a:lnTo>
                    <a:lnTo>
                      <a:pt x="65715" y="65613"/>
                    </a:lnTo>
                    <a:lnTo>
                      <a:pt x="263" y="65613"/>
                    </a:lnTo>
                    <a:close/>
                  </a:path>
                </a:pathLst>
              </a:custGeom>
            </p:spPr>
          </p:pic>
        </p:grpSp>
        <p:grpSp>
          <p:nvGrpSpPr>
            <p:cNvPr id="92" name="Content Placeholder 9">
              <a:extLst>
                <a:ext uri="{FF2B5EF4-FFF2-40B4-BE49-F238E27FC236}">
                  <a16:creationId xmlns:a16="http://schemas.microsoft.com/office/drawing/2014/main" id="{511068E1-975F-5A5A-62FF-FFE333500E77}"/>
                </a:ext>
              </a:extLst>
            </p:cNvPr>
            <p:cNvGrpSpPr/>
            <p:nvPr/>
          </p:nvGrpSpPr>
          <p:grpSpPr>
            <a:xfrm>
              <a:off x="3551704" y="3852430"/>
              <a:ext cx="65452" cy="65452"/>
              <a:chOff x="3551704" y="3852430"/>
              <a:chExt cx="65452" cy="65452"/>
            </a:xfrm>
            <a:solidFill>
              <a:srgbClr val="000000">
                <a:alpha val="0"/>
              </a:srgbClr>
            </a:solidFill>
          </p:grpSpPr>
          <p:sp>
            <p:nvSpPr>
              <p:cNvPr id="211" name="Freeform: Shape 9170">
                <a:extLst>
                  <a:ext uri="{FF2B5EF4-FFF2-40B4-BE49-F238E27FC236}">
                    <a16:creationId xmlns:a16="http://schemas.microsoft.com/office/drawing/2014/main" id="{56177C6E-9B5B-3E25-8EE1-969464CE88EB}"/>
                  </a:ext>
                </a:extLst>
              </p:cNvPr>
              <p:cNvSpPr/>
              <p:nvPr/>
            </p:nvSpPr>
            <p:spPr>
              <a:xfrm>
                <a:off x="3551704" y="3852430"/>
                <a:ext cx="65452" cy="65452"/>
              </a:xfrm>
              <a:custGeom>
                <a:avLst/>
                <a:gdLst>
                  <a:gd name="csX0" fmla="*/ 0 w 65452"/>
                  <a:gd name="csY0" fmla="*/ 0 h 65452"/>
                  <a:gd name="csX1" fmla="*/ 65452 w 65452"/>
                  <a:gd name="csY1" fmla="*/ 0 h 65452"/>
                  <a:gd name="csX2" fmla="*/ 65452 w 65452"/>
                  <a:gd name="csY2" fmla="*/ 65452 h 65452"/>
                  <a:gd name="csX3" fmla="*/ 0 w 65452"/>
                  <a:gd name="csY3" fmla="*/ 65452 h 65452"/>
                </a:gdLst>
                <a:ahLst/>
                <a:cxnLst>
                  <a:cxn ang="0">
                    <a:pos x="csX0" y="csY0"/>
                  </a:cxn>
                  <a:cxn ang="0">
                    <a:pos x="csX1" y="csY1"/>
                  </a:cxn>
                  <a:cxn ang="0">
                    <a:pos x="csX2" y="csY2"/>
                  </a:cxn>
                  <a:cxn ang="0">
                    <a:pos x="csX3" y="csY3"/>
                  </a:cxn>
                </a:cxnLst>
                <a:rect l="l" t="t" r="r" b="b"/>
                <a:pathLst>
                  <a:path w="65452" h="65452">
                    <a:moveTo>
                      <a:pt x="0" y="0"/>
                    </a:moveTo>
                    <a:lnTo>
                      <a:pt x="65452" y="0"/>
                    </a:lnTo>
                    <a:lnTo>
                      <a:pt x="65452" y="65452"/>
                    </a:lnTo>
                    <a:lnTo>
                      <a:pt x="0" y="65452"/>
                    </a:lnTo>
                    <a:close/>
                  </a:path>
                </a:pathLst>
              </a:custGeom>
              <a:solidFill>
                <a:srgbClr val="000000">
                  <a:alpha val="0"/>
                </a:srgbClr>
              </a:solidFill>
              <a:ln w="5278" cap="sq">
                <a:noFill/>
                <a:prstDash val="solid"/>
                <a:miter/>
              </a:ln>
            </p:spPr>
            <p:txBody>
              <a:bodyPr/>
              <a:lstStyle/>
              <a:p>
                <a:endParaRPr lang="en-US" noProof="0"/>
              </a:p>
            </p:txBody>
          </p:sp>
          <p:pic>
            <p:nvPicPr>
              <p:cNvPr id="212" name="Picture 211">
                <a:extLst>
                  <a:ext uri="{FF2B5EF4-FFF2-40B4-BE49-F238E27FC236}">
                    <a16:creationId xmlns:a16="http://schemas.microsoft.com/office/drawing/2014/main" id="{BA4409AC-917E-31E7-3367-948A2FCBEA7E}"/>
                  </a:ext>
                </a:extLst>
              </p:cNvPr>
              <p:cNvPicPr>
                <a:picLocks noChangeAspect="1"/>
              </p:cNvPicPr>
              <p:nvPr/>
            </p:nvPicPr>
            <p:blipFill>
              <a:blip r:embed="rId5"/>
              <a:stretch>
                <a:fillRect/>
              </a:stretch>
            </p:blipFill>
            <p:spPr>
              <a:xfrm>
                <a:off x="3551704" y="3852430"/>
                <a:ext cx="65452" cy="65452"/>
              </a:xfrm>
              <a:custGeom>
                <a:avLst/>
                <a:gdLst>
                  <a:gd name="csX0" fmla="*/ 263 w 65452"/>
                  <a:gd name="csY0" fmla="*/ 159 h 65452"/>
                  <a:gd name="csX1" fmla="*/ 65715 w 65452"/>
                  <a:gd name="csY1" fmla="*/ 159 h 65452"/>
                  <a:gd name="csX2" fmla="*/ 65715 w 65452"/>
                  <a:gd name="csY2" fmla="*/ 65611 h 65452"/>
                  <a:gd name="csX3" fmla="*/ 263 w 65452"/>
                  <a:gd name="csY3" fmla="*/ 65611 h 65452"/>
                </a:gdLst>
                <a:ahLst/>
                <a:cxnLst>
                  <a:cxn ang="0">
                    <a:pos x="csX0" y="csY0"/>
                  </a:cxn>
                  <a:cxn ang="0">
                    <a:pos x="csX1" y="csY1"/>
                  </a:cxn>
                  <a:cxn ang="0">
                    <a:pos x="csX2" y="csY2"/>
                  </a:cxn>
                  <a:cxn ang="0">
                    <a:pos x="csX3" y="csY3"/>
                  </a:cxn>
                </a:cxnLst>
                <a:rect l="l" t="t" r="r" b="b"/>
                <a:pathLst>
                  <a:path w="65452" h="65452">
                    <a:moveTo>
                      <a:pt x="263" y="159"/>
                    </a:moveTo>
                    <a:lnTo>
                      <a:pt x="65715" y="159"/>
                    </a:lnTo>
                    <a:lnTo>
                      <a:pt x="65715" y="65611"/>
                    </a:lnTo>
                    <a:lnTo>
                      <a:pt x="263" y="65611"/>
                    </a:lnTo>
                    <a:close/>
                  </a:path>
                </a:pathLst>
              </a:custGeom>
            </p:spPr>
          </p:pic>
        </p:grpSp>
        <p:grpSp>
          <p:nvGrpSpPr>
            <p:cNvPr id="93" name="Content Placeholder 9">
              <a:extLst>
                <a:ext uri="{FF2B5EF4-FFF2-40B4-BE49-F238E27FC236}">
                  <a16:creationId xmlns:a16="http://schemas.microsoft.com/office/drawing/2014/main" id="{798B808C-2D89-4DBD-B0D6-B0EC6022AA01}"/>
                </a:ext>
              </a:extLst>
            </p:cNvPr>
            <p:cNvGrpSpPr/>
            <p:nvPr/>
          </p:nvGrpSpPr>
          <p:grpSpPr>
            <a:xfrm>
              <a:off x="4086983" y="3861594"/>
              <a:ext cx="65452" cy="65452"/>
              <a:chOff x="4086983" y="3861594"/>
              <a:chExt cx="65452" cy="65452"/>
            </a:xfrm>
            <a:noFill/>
          </p:grpSpPr>
          <p:sp>
            <p:nvSpPr>
              <p:cNvPr id="209" name="Freeform: Shape 9168">
                <a:extLst>
                  <a:ext uri="{FF2B5EF4-FFF2-40B4-BE49-F238E27FC236}">
                    <a16:creationId xmlns:a16="http://schemas.microsoft.com/office/drawing/2014/main" id="{B4DC7C86-49C2-B938-6F89-AA965BD4C4AE}"/>
                  </a:ext>
                </a:extLst>
              </p:cNvPr>
              <p:cNvSpPr/>
              <p:nvPr/>
            </p:nvSpPr>
            <p:spPr>
              <a:xfrm>
                <a:off x="4086983" y="3861594"/>
                <a:ext cx="65452" cy="65452"/>
              </a:xfrm>
              <a:custGeom>
                <a:avLst/>
                <a:gdLst>
                  <a:gd name="csX0" fmla="*/ 0 w 65452"/>
                  <a:gd name="csY0" fmla="*/ 2 h 65452"/>
                  <a:gd name="csX1" fmla="*/ 65452 w 65452"/>
                  <a:gd name="csY1" fmla="*/ 2 h 65452"/>
                  <a:gd name="csX2" fmla="*/ 65452 w 65452"/>
                  <a:gd name="csY2" fmla="*/ 65454 h 65452"/>
                  <a:gd name="csX3" fmla="*/ 0 w 65452"/>
                  <a:gd name="csY3" fmla="*/ 65454 h 65452"/>
                </a:gdLst>
                <a:ahLst/>
                <a:cxnLst>
                  <a:cxn ang="0">
                    <a:pos x="csX0" y="csY0"/>
                  </a:cxn>
                  <a:cxn ang="0">
                    <a:pos x="csX1" y="csY1"/>
                  </a:cxn>
                  <a:cxn ang="0">
                    <a:pos x="csX2" y="csY2"/>
                  </a:cxn>
                  <a:cxn ang="0">
                    <a:pos x="csX3" y="csY3"/>
                  </a:cxn>
                </a:cxnLst>
                <a:rect l="l" t="t" r="r" b="b"/>
                <a:pathLst>
                  <a:path w="65452" h="65452">
                    <a:moveTo>
                      <a:pt x="0" y="2"/>
                    </a:moveTo>
                    <a:lnTo>
                      <a:pt x="65452" y="2"/>
                    </a:lnTo>
                    <a:lnTo>
                      <a:pt x="65452" y="65454"/>
                    </a:lnTo>
                    <a:lnTo>
                      <a:pt x="0" y="65454"/>
                    </a:lnTo>
                    <a:close/>
                  </a:path>
                </a:pathLst>
              </a:custGeom>
              <a:solidFill>
                <a:srgbClr val="000000">
                  <a:alpha val="0"/>
                </a:srgbClr>
              </a:solidFill>
              <a:ln w="5278" cap="sq">
                <a:noFill/>
                <a:prstDash val="solid"/>
                <a:miter/>
              </a:ln>
            </p:spPr>
            <p:txBody>
              <a:bodyPr/>
              <a:lstStyle/>
              <a:p>
                <a:endParaRPr lang="en-US" noProof="0"/>
              </a:p>
            </p:txBody>
          </p:sp>
          <p:pic>
            <p:nvPicPr>
              <p:cNvPr id="210" name="Picture 209">
                <a:extLst>
                  <a:ext uri="{FF2B5EF4-FFF2-40B4-BE49-F238E27FC236}">
                    <a16:creationId xmlns:a16="http://schemas.microsoft.com/office/drawing/2014/main" id="{84D8CCDB-7775-3591-5B29-A6CB0D9D020E}"/>
                  </a:ext>
                </a:extLst>
              </p:cNvPr>
              <p:cNvPicPr>
                <a:picLocks noChangeAspect="1"/>
              </p:cNvPicPr>
              <p:nvPr/>
            </p:nvPicPr>
            <p:blipFill>
              <a:blip r:embed="rId5"/>
              <a:stretch>
                <a:fillRect/>
              </a:stretch>
            </p:blipFill>
            <p:spPr>
              <a:xfrm>
                <a:off x="4086983" y="3861594"/>
                <a:ext cx="65452" cy="65452"/>
              </a:xfrm>
              <a:custGeom>
                <a:avLst/>
                <a:gdLst>
                  <a:gd name="csX0" fmla="*/ 364 w 65452"/>
                  <a:gd name="csY0" fmla="*/ 161 h 65452"/>
                  <a:gd name="csX1" fmla="*/ 65816 w 65452"/>
                  <a:gd name="csY1" fmla="*/ 161 h 65452"/>
                  <a:gd name="csX2" fmla="*/ 65816 w 65452"/>
                  <a:gd name="csY2" fmla="*/ 65613 h 65452"/>
                  <a:gd name="csX3" fmla="*/ 364 w 65452"/>
                  <a:gd name="csY3" fmla="*/ 65613 h 65452"/>
                </a:gdLst>
                <a:ahLst/>
                <a:cxnLst>
                  <a:cxn ang="0">
                    <a:pos x="csX0" y="csY0"/>
                  </a:cxn>
                  <a:cxn ang="0">
                    <a:pos x="csX1" y="csY1"/>
                  </a:cxn>
                  <a:cxn ang="0">
                    <a:pos x="csX2" y="csY2"/>
                  </a:cxn>
                  <a:cxn ang="0">
                    <a:pos x="csX3" y="csY3"/>
                  </a:cxn>
                </a:cxnLst>
                <a:rect l="l" t="t" r="r" b="b"/>
                <a:pathLst>
                  <a:path w="65452" h="65452">
                    <a:moveTo>
                      <a:pt x="364" y="161"/>
                    </a:moveTo>
                    <a:lnTo>
                      <a:pt x="65816" y="161"/>
                    </a:lnTo>
                    <a:lnTo>
                      <a:pt x="65816" y="65613"/>
                    </a:lnTo>
                    <a:lnTo>
                      <a:pt x="364" y="65613"/>
                    </a:lnTo>
                    <a:close/>
                  </a:path>
                </a:pathLst>
              </a:custGeom>
            </p:spPr>
          </p:pic>
        </p:grpSp>
        <p:grpSp>
          <p:nvGrpSpPr>
            <p:cNvPr id="94" name="Content Placeholder 9">
              <a:extLst>
                <a:ext uri="{FF2B5EF4-FFF2-40B4-BE49-F238E27FC236}">
                  <a16:creationId xmlns:a16="http://schemas.microsoft.com/office/drawing/2014/main" id="{FD82C9D5-F980-64C7-F534-C00C5867103B}"/>
                </a:ext>
              </a:extLst>
            </p:cNvPr>
            <p:cNvGrpSpPr/>
            <p:nvPr/>
          </p:nvGrpSpPr>
          <p:grpSpPr>
            <a:xfrm>
              <a:off x="4086983" y="3852430"/>
              <a:ext cx="65452" cy="65452"/>
              <a:chOff x="4086983" y="3852430"/>
              <a:chExt cx="65452" cy="65452"/>
            </a:xfrm>
            <a:solidFill>
              <a:srgbClr val="000000">
                <a:alpha val="0"/>
              </a:srgbClr>
            </a:solidFill>
          </p:grpSpPr>
          <p:sp>
            <p:nvSpPr>
              <p:cNvPr id="207" name="Freeform: Shape 9166">
                <a:extLst>
                  <a:ext uri="{FF2B5EF4-FFF2-40B4-BE49-F238E27FC236}">
                    <a16:creationId xmlns:a16="http://schemas.microsoft.com/office/drawing/2014/main" id="{A05276F8-131A-B642-DBBD-9084948C520A}"/>
                  </a:ext>
                </a:extLst>
              </p:cNvPr>
              <p:cNvSpPr/>
              <p:nvPr/>
            </p:nvSpPr>
            <p:spPr>
              <a:xfrm>
                <a:off x="4086983" y="3852430"/>
                <a:ext cx="65452" cy="65452"/>
              </a:xfrm>
              <a:custGeom>
                <a:avLst/>
                <a:gdLst>
                  <a:gd name="csX0" fmla="*/ 0 w 65452"/>
                  <a:gd name="csY0" fmla="*/ 0 h 65452"/>
                  <a:gd name="csX1" fmla="*/ 65452 w 65452"/>
                  <a:gd name="csY1" fmla="*/ 0 h 65452"/>
                  <a:gd name="csX2" fmla="*/ 65452 w 65452"/>
                  <a:gd name="csY2" fmla="*/ 65452 h 65452"/>
                  <a:gd name="csX3" fmla="*/ 0 w 65452"/>
                  <a:gd name="csY3" fmla="*/ 65452 h 65452"/>
                </a:gdLst>
                <a:ahLst/>
                <a:cxnLst>
                  <a:cxn ang="0">
                    <a:pos x="csX0" y="csY0"/>
                  </a:cxn>
                  <a:cxn ang="0">
                    <a:pos x="csX1" y="csY1"/>
                  </a:cxn>
                  <a:cxn ang="0">
                    <a:pos x="csX2" y="csY2"/>
                  </a:cxn>
                  <a:cxn ang="0">
                    <a:pos x="csX3" y="csY3"/>
                  </a:cxn>
                </a:cxnLst>
                <a:rect l="l" t="t" r="r" b="b"/>
                <a:pathLst>
                  <a:path w="65452" h="65452">
                    <a:moveTo>
                      <a:pt x="0" y="0"/>
                    </a:moveTo>
                    <a:lnTo>
                      <a:pt x="65452" y="0"/>
                    </a:lnTo>
                    <a:lnTo>
                      <a:pt x="65452" y="65452"/>
                    </a:lnTo>
                    <a:lnTo>
                      <a:pt x="0" y="65452"/>
                    </a:lnTo>
                    <a:close/>
                  </a:path>
                </a:pathLst>
              </a:custGeom>
              <a:solidFill>
                <a:srgbClr val="000000">
                  <a:alpha val="0"/>
                </a:srgbClr>
              </a:solidFill>
              <a:ln w="5278" cap="sq">
                <a:noFill/>
                <a:prstDash val="solid"/>
                <a:miter/>
              </a:ln>
            </p:spPr>
            <p:txBody>
              <a:bodyPr/>
              <a:lstStyle/>
              <a:p>
                <a:endParaRPr lang="en-US" noProof="0"/>
              </a:p>
            </p:txBody>
          </p:sp>
          <p:pic>
            <p:nvPicPr>
              <p:cNvPr id="208" name="Picture 207">
                <a:extLst>
                  <a:ext uri="{FF2B5EF4-FFF2-40B4-BE49-F238E27FC236}">
                    <a16:creationId xmlns:a16="http://schemas.microsoft.com/office/drawing/2014/main" id="{7219ED52-D446-963C-53B1-12DD22DDE346}"/>
                  </a:ext>
                </a:extLst>
              </p:cNvPr>
              <p:cNvPicPr>
                <a:picLocks noChangeAspect="1"/>
              </p:cNvPicPr>
              <p:nvPr/>
            </p:nvPicPr>
            <p:blipFill>
              <a:blip r:embed="rId5"/>
              <a:stretch>
                <a:fillRect/>
              </a:stretch>
            </p:blipFill>
            <p:spPr>
              <a:xfrm>
                <a:off x="4086983" y="3852430"/>
                <a:ext cx="65452" cy="65452"/>
              </a:xfrm>
              <a:custGeom>
                <a:avLst/>
                <a:gdLst>
                  <a:gd name="csX0" fmla="*/ 364 w 65452"/>
                  <a:gd name="csY0" fmla="*/ 159 h 65452"/>
                  <a:gd name="csX1" fmla="*/ 65816 w 65452"/>
                  <a:gd name="csY1" fmla="*/ 159 h 65452"/>
                  <a:gd name="csX2" fmla="*/ 65816 w 65452"/>
                  <a:gd name="csY2" fmla="*/ 65611 h 65452"/>
                  <a:gd name="csX3" fmla="*/ 364 w 65452"/>
                  <a:gd name="csY3" fmla="*/ 65611 h 65452"/>
                </a:gdLst>
                <a:ahLst/>
                <a:cxnLst>
                  <a:cxn ang="0">
                    <a:pos x="csX0" y="csY0"/>
                  </a:cxn>
                  <a:cxn ang="0">
                    <a:pos x="csX1" y="csY1"/>
                  </a:cxn>
                  <a:cxn ang="0">
                    <a:pos x="csX2" y="csY2"/>
                  </a:cxn>
                  <a:cxn ang="0">
                    <a:pos x="csX3" y="csY3"/>
                  </a:cxn>
                </a:cxnLst>
                <a:rect l="l" t="t" r="r" b="b"/>
                <a:pathLst>
                  <a:path w="65452" h="65452">
                    <a:moveTo>
                      <a:pt x="364" y="159"/>
                    </a:moveTo>
                    <a:lnTo>
                      <a:pt x="65816" y="159"/>
                    </a:lnTo>
                    <a:lnTo>
                      <a:pt x="65816" y="65611"/>
                    </a:lnTo>
                    <a:lnTo>
                      <a:pt x="364" y="65611"/>
                    </a:lnTo>
                    <a:close/>
                  </a:path>
                </a:pathLst>
              </a:custGeom>
            </p:spPr>
          </p:pic>
        </p:grpSp>
        <p:sp>
          <p:nvSpPr>
            <p:cNvPr id="95" name="Freeform: Shape 9054">
              <a:extLst>
                <a:ext uri="{FF2B5EF4-FFF2-40B4-BE49-F238E27FC236}">
                  <a16:creationId xmlns:a16="http://schemas.microsoft.com/office/drawing/2014/main" id="{0120CD1B-E7EB-A17E-56D4-6475AD464AE7}"/>
                </a:ext>
              </a:extLst>
            </p:cNvPr>
            <p:cNvSpPr/>
            <p:nvPr/>
          </p:nvSpPr>
          <p:spPr>
            <a:xfrm>
              <a:off x="3617156" y="3885156"/>
              <a:ext cx="469839" cy="5286"/>
            </a:xfrm>
            <a:custGeom>
              <a:avLst/>
              <a:gdLst>
                <a:gd name="csX0" fmla="*/ 0 w 469839"/>
                <a:gd name="csY0" fmla="*/ 0 h 5286"/>
                <a:gd name="csX1" fmla="*/ 469839 w 469839"/>
                <a:gd name="csY1" fmla="*/ 0 h 5286"/>
              </a:gdLst>
              <a:ahLst/>
              <a:cxnLst>
                <a:cxn ang="0">
                  <a:pos x="csX0" y="csY0"/>
                </a:cxn>
                <a:cxn ang="0">
                  <a:pos x="csX1" y="csY1"/>
                </a:cxn>
              </a:cxnLst>
              <a:rect l="l" t="t" r="r" b="b"/>
              <a:pathLst>
                <a:path w="469839" h="5286">
                  <a:moveTo>
                    <a:pt x="0" y="0"/>
                  </a:moveTo>
                  <a:lnTo>
                    <a:pt x="469839" y="0"/>
                  </a:lnTo>
                </a:path>
              </a:pathLst>
            </a:custGeom>
            <a:solidFill>
              <a:srgbClr val="000000">
                <a:alpha val="0"/>
              </a:srgbClr>
            </a:solidFill>
            <a:ln w="5278" cap="sq">
              <a:noFill/>
              <a:prstDash val="solid"/>
              <a:miter/>
            </a:ln>
          </p:spPr>
          <p:txBody>
            <a:bodyPr/>
            <a:lstStyle/>
            <a:p>
              <a:endParaRPr lang="en-US" noProof="0"/>
            </a:p>
          </p:txBody>
        </p:sp>
        <p:sp>
          <p:nvSpPr>
            <p:cNvPr id="96" name="Freeform: Shape 9055">
              <a:extLst>
                <a:ext uri="{FF2B5EF4-FFF2-40B4-BE49-F238E27FC236}">
                  <a16:creationId xmlns:a16="http://schemas.microsoft.com/office/drawing/2014/main" id="{D75924F9-2C32-0833-23E5-2EA7D1BD3AFC}"/>
                </a:ext>
              </a:extLst>
            </p:cNvPr>
            <p:cNvSpPr/>
            <p:nvPr/>
          </p:nvSpPr>
          <p:spPr>
            <a:xfrm>
              <a:off x="3617156" y="3885156"/>
              <a:ext cx="469839" cy="5286"/>
            </a:xfrm>
            <a:custGeom>
              <a:avLst/>
              <a:gdLst>
                <a:gd name="csX0" fmla="*/ 0 w 469839"/>
                <a:gd name="csY0" fmla="*/ 0 h 5286"/>
                <a:gd name="csX1" fmla="*/ 469839 w 469839"/>
                <a:gd name="csY1" fmla="*/ 0 h 5286"/>
              </a:gdLst>
              <a:ahLst/>
              <a:cxnLst>
                <a:cxn ang="0">
                  <a:pos x="csX0" y="csY0"/>
                </a:cxn>
                <a:cxn ang="0">
                  <a:pos x="csX1" y="csY1"/>
                </a:cxn>
              </a:cxnLst>
              <a:rect l="l" t="t" r="r" b="b"/>
              <a:pathLst>
                <a:path w="469839" h="5286">
                  <a:moveTo>
                    <a:pt x="0" y="0"/>
                  </a:moveTo>
                  <a:lnTo>
                    <a:pt x="469839" y="0"/>
                  </a:lnTo>
                </a:path>
              </a:pathLst>
            </a:custGeom>
            <a:noFill/>
            <a:ln w="4572" cap="flat">
              <a:solidFill>
                <a:srgbClr val="980000"/>
              </a:solidFill>
              <a:prstDash val="solid"/>
              <a:round/>
            </a:ln>
          </p:spPr>
          <p:txBody>
            <a:bodyPr/>
            <a:lstStyle/>
            <a:p>
              <a:endParaRPr lang="en-US" noProof="0"/>
            </a:p>
          </p:txBody>
        </p:sp>
        <p:sp>
          <p:nvSpPr>
            <p:cNvPr id="97" name="Freeform: Shape 9056">
              <a:extLst>
                <a:ext uri="{FF2B5EF4-FFF2-40B4-BE49-F238E27FC236}">
                  <a16:creationId xmlns:a16="http://schemas.microsoft.com/office/drawing/2014/main" id="{9D4E83DC-DD12-760B-4A1C-C6056B83D6A3}"/>
                </a:ext>
              </a:extLst>
            </p:cNvPr>
            <p:cNvSpPr/>
            <p:nvPr/>
          </p:nvSpPr>
          <p:spPr>
            <a:xfrm>
              <a:off x="3418977" y="2794638"/>
              <a:ext cx="244142" cy="244142"/>
            </a:xfrm>
            <a:custGeom>
              <a:avLst/>
              <a:gdLst>
                <a:gd name="csX0" fmla="*/ 0 w 244142"/>
                <a:gd name="csY0" fmla="*/ 0 h 244142"/>
                <a:gd name="csX1" fmla="*/ 244142 w 244142"/>
                <a:gd name="csY1" fmla="*/ 0 h 244142"/>
                <a:gd name="csX2" fmla="*/ 244142 w 244142"/>
                <a:gd name="csY2" fmla="*/ 244142 h 244142"/>
                <a:gd name="csX3" fmla="*/ 0 w 244142"/>
                <a:gd name="csY3" fmla="*/ 244142 h 244142"/>
              </a:gdLst>
              <a:ahLst/>
              <a:cxnLst>
                <a:cxn ang="0">
                  <a:pos x="csX0" y="csY0"/>
                </a:cxn>
                <a:cxn ang="0">
                  <a:pos x="csX1" y="csY1"/>
                </a:cxn>
                <a:cxn ang="0">
                  <a:pos x="csX2" y="csY2"/>
                </a:cxn>
                <a:cxn ang="0">
                  <a:pos x="csX3" y="csY3"/>
                </a:cxn>
              </a:cxnLst>
              <a:rect l="l" t="t" r="r" b="b"/>
              <a:pathLst>
                <a:path w="244142" h="244142">
                  <a:moveTo>
                    <a:pt x="0" y="0"/>
                  </a:moveTo>
                  <a:lnTo>
                    <a:pt x="244142" y="0"/>
                  </a:lnTo>
                  <a:lnTo>
                    <a:pt x="244142" y="244142"/>
                  </a:lnTo>
                  <a:lnTo>
                    <a:pt x="0" y="244142"/>
                  </a:lnTo>
                  <a:close/>
                </a:path>
              </a:pathLst>
            </a:custGeom>
            <a:solidFill>
              <a:srgbClr val="000000">
                <a:alpha val="0"/>
              </a:srgbClr>
            </a:solidFill>
            <a:ln w="5278" cap="sq">
              <a:noFill/>
              <a:prstDash val="solid"/>
              <a:miter/>
            </a:ln>
          </p:spPr>
          <p:txBody>
            <a:bodyPr/>
            <a:lstStyle/>
            <a:p>
              <a:endParaRPr lang="en-US" noProof="0"/>
            </a:p>
          </p:txBody>
        </p:sp>
        <p:pic>
          <p:nvPicPr>
            <p:cNvPr id="98" name="Picture 97">
              <a:extLst>
                <a:ext uri="{FF2B5EF4-FFF2-40B4-BE49-F238E27FC236}">
                  <a16:creationId xmlns:a16="http://schemas.microsoft.com/office/drawing/2014/main" id="{71D98F67-4582-F8C6-1DF2-8F19AD66367F}"/>
                </a:ext>
              </a:extLst>
            </p:cNvPr>
            <p:cNvPicPr>
              <a:picLocks noChangeAspect="1"/>
            </p:cNvPicPr>
            <p:nvPr/>
          </p:nvPicPr>
          <p:blipFill>
            <a:blip r:embed="rId4"/>
            <a:stretch>
              <a:fillRect/>
            </a:stretch>
          </p:blipFill>
          <p:spPr>
            <a:xfrm>
              <a:off x="3418977" y="2794638"/>
              <a:ext cx="244142" cy="244142"/>
            </a:xfrm>
            <a:custGeom>
              <a:avLst/>
              <a:gdLst>
                <a:gd name="csX0" fmla="*/ 255 w 244142"/>
                <a:gd name="csY0" fmla="*/ -24 h 244142"/>
                <a:gd name="csX1" fmla="*/ 244397 w 244142"/>
                <a:gd name="csY1" fmla="*/ -24 h 244142"/>
                <a:gd name="csX2" fmla="*/ 244397 w 244142"/>
                <a:gd name="csY2" fmla="*/ 244118 h 244142"/>
                <a:gd name="csX3" fmla="*/ 255 w 244142"/>
                <a:gd name="csY3" fmla="*/ 244118 h 244142"/>
              </a:gdLst>
              <a:ahLst/>
              <a:cxnLst>
                <a:cxn ang="0">
                  <a:pos x="csX0" y="csY0"/>
                </a:cxn>
                <a:cxn ang="0">
                  <a:pos x="csX1" y="csY1"/>
                </a:cxn>
                <a:cxn ang="0">
                  <a:pos x="csX2" y="csY2"/>
                </a:cxn>
                <a:cxn ang="0">
                  <a:pos x="csX3" y="csY3"/>
                </a:cxn>
              </a:cxnLst>
              <a:rect l="l" t="t" r="r" b="b"/>
              <a:pathLst>
                <a:path w="244142" h="244142">
                  <a:moveTo>
                    <a:pt x="255" y="-24"/>
                  </a:moveTo>
                  <a:lnTo>
                    <a:pt x="244397" y="-24"/>
                  </a:lnTo>
                  <a:lnTo>
                    <a:pt x="244397" y="244118"/>
                  </a:lnTo>
                  <a:lnTo>
                    <a:pt x="255" y="244118"/>
                  </a:lnTo>
                  <a:close/>
                </a:path>
              </a:pathLst>
            </a:custGeom>
          </p:spPr>
        </p:pic>
        <p:sp>
          <p:nvSpPr>
            <p:cNvPr id="99" name="Freeform: Shape 9058">
              <a:extLst>
                <a:ext uri="{FF2B5EF4-FFF2-40B4-BE49-F238E27FC236}">
                  <a16:creationId xmlns:a16="http://schemas.microsoft.com/office/drawing/2014/main" id="{1A4C86EF-AAF2-52CD-17CD-C6F007725221}"/>
                </a:ext>
              </a:extLst>
            </p:cNvPr>
            <p:cNvSpPr/>
            <p:nvPr/>
          </p:nvSpPr>
          <p:spPr>
            <a:xfrm>
              <a:off x="3379268" y="3013884"/>
              <a:ext cx="253678" cy="149638"/>
            </a:xfrm>
            <a:custGeom>
              <a:avLst/>
              <a:gdLst>
                <a:gd name="csX0" fmla="*/ 0 w 253678"/>
                <a:gd name="csY0" fmla="*/ 0 h 149638"/>
                <a:gd name="csX1" fmla="*/ 253678 w 253678"/>
                <a:gd name="csY1" fmla="*/ 0 h 149638"/>
                <a:gd name="csX2" fmla="*/ 253678 w 253678"/>
                <a:gd name="csY2" fmla="*/ 149639 h 149638"/>
                <a:gd name="csX3" fmla="*/ 0 w 253678"/>
                <a:gd name="csY3" fmla="*/ 149639 h 149638"/>
              </a:gdLst>
              <a:ahLst/>
              <a:cxnLst>
                <a:cxn ang="0">
                  <a:pos x="csX0" y="csY0"/>
                </a:cxn>
                <a:cxn ang="0">
                  <a:pos x="csX1" y="csY1"/>
                </a:cxn>
                <a:cxn ang="0">
                  <a:pos x="csX2" y="csY2"/>
                </a:cxn>
                <a:cxn ang="0">
                  <a:pos x="csX3" y="csY3"/>
                </a:cxn>
              </a:cxnLst>
              <a:rect l="l" t="t" r="r" b="b"/>
              <a:pathLst>
                <a:path w="253678" h="149638">
                  <a:moveTo>
                    <a:pt x="0" y="0"/>
                  </a:moveTo>
                  <a:lnTo>
                    <a:pt x="253678" y="0"/>
                  </a:lnTo>
                  <a:lnTo>
                    <a:pt x="253678" y="149639"/>
                  </a:lnTo>
                  <a:lnTo>
                    <a:pt x="0" y="149639"/>
                  </a:lnTo>
                  <a:close/>
                </a:path>
              </a:pathLst>
            </a:custGeom>
            <a:solidFill>
              <a:srgbClr val="000000">
                <a:alpha val="0"/>
              </a:srgbClr>
            </a:solidFill>
            <a:ln w="5278" cap="sq">
              <a:noFill/>
              <a:prstDash val="solid"/>
              <a:miter/>
            </a:ln>
          </p:spPr>
          <p:txBody>
            <a:bodyPr/>
            <a:lstStyle/>
            <a:p>
              <a:endParaRPr lang="en-US" noProof="0"/>
            </a:p>
          </p:txBody>
        </p:sp>
        <p:sp>
          <p:nvSpPr>
            <p:cNvPr id="100" name="Freeform: Shape 9059">
              <a:extLst>
                <a:ext uri="{FF2B5EF4-FFF2-40B4-BE49-F238E27FC236}">
                  <a16:creationId xmlns:a16="http://schemas.microsoft.com/office/drawing/2014/main" id="{12072216-F683-AACF-EA8B-1F12FBB0EED2}"/>
                </a:ext>
              </a:extLst>
            </p:cNvPr>
            <p:cNvSpPr/>
            <p:nvPr/>
          </p:nvSpPr>
          <p:spPr>
            <a:xfrm>
              <a:off x="3479531" y="3057208"/>
              <a:ext cx="54106" cy="63357"/>
            </a:xfrm>
            <a:custGeom>
              <a:avLst/>
              <a:gdLst>
                <a:gd name="csX0" fmla="*/ 45928 w 54106"/>
                <a:gd name="csY0" fmla="*/ 40807 h 63357"/>
                <a:gd name="csX1" fmla="*/ 54106 w 54106"/>
                <a:gd name="csY1" fmla="*/ 42872 h 63357"/>
                <a:gd name="csX2" fmla="*/ 44854 w 54106"/>
                <a:gd name="csY2" fmla="*/ 58154 h 63357"/>
                <a:gd name="csX3" fmla="*/ 28746 w 54106"/>
                <a:gd name="csY3" fmla="*/ 63358 h 63357"/>
                <a:gd name="csX4" fmla="*/ 12639 w 54106"/>
                <a:gd name="csY4" fmla="*/ 59310 h 63357"/>
                <a:gd name="csX5" fmla="*/ 3222 w 54106"/>
                <a:gd name="csY5" fmla="*/ 47663 h 63357"/>
                <a:gd name="csX6" fmla="*/ 0 w 54106"/>
                <a:gd name="csY6" fmla="*/ 31225 h 63357"/>
                <a:gd name="csX7" fmla="*/ 3635 w 54106"/>
                <a:gd name="csY7" fmla="*/ 14538 h 63357"/>
                <a:gd name="csX8" fmla="*/ 13960 w 54106"/>
                <a:gd name="csY8" fmla="*/ 3717 h 63357"/>
                <a:gd name="csX9" fmla="*/ 28829 w 54106"/>
                <a:gd name="csY9" fmla="*/ 0 h 63357"/>
                <a:gd name="csX10" fmla="*/ 44276 w 54106"/>
                <a:gd name="csY10" fmla="*/ 4708 h 63357"/>
                <a:gd name="csX11" fmla="*/ 53032 w 54106"/>
                <a:gd name="csY11" fmla="*/ 17843 h 63357"/>
                <a:gd name="csX12" fmla="*/ 45020 w 54106"/>
                <a:gd name="csY12" fmla="*/ 19743 h 63357"/>
                <a:gd name="csX13" fmla="*/ 38907 w 54106"/>
                <a:gd name="csY13" fmla="*/ 9995 h 63357"/>
                <a:gd name="csX14" fmla="*/ 28664 w 54106"/>
                <a:gd name="csY14" fmla="*/ 6939 h 63357"/>
                <a:gd name="csX15" fmla="*/ 16851 w 54106"/>
                <a:gd name="csY15" fmla="*/ 10326 h 63357"/>
                <a:gd name="csX16" fmla="*/ 10243 w 54106"/>
                <a:gd name="csY16" fmla="*/ 19412 h 63357"/>
                <a:gd name="csX17" fmla="*/ 8343 w 54106"/>
                <a:gd name="csY17" fmla="*/ 31142 h 63357"/>
                <a:gd name="csX18" fmla="*/ 10573 w 54106"/>
                <a:gd name="csY18" fmla="*/ 44854 h 63357"/>
                <a:gd name="csX19" fmla="*/ 17677 w 54106"/>
                <a:gd name="csY19" fmla="*/ 53528 h 63357"/>
                <a:gd name="csX20" fmla="*/ 28086 w 54106"/>
                <a:gd name="csY20" fmla="*/ 56419 h 63357"/>
                <a:gd name="csX21" fmla="*/ 39568 w 54106"/>
                <a:gd name="csY21" fmla="*/ 52537 h 63357"/>
                <a:gd name="csX22" fmla="*/ 45928 w 54106"/>
                <a:gd name="csY22" fmla="*/ 40807 h 633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54106" h="63357">
                  <a:moveTo>
                    <a:pt x="45928" y="40807"/>
                  </a:moveTo>
                  <a:lnTo>
                    <a:pt x="54106" y="42872"/>
                  </a:lnTo>
                  <a:cubicBezTo>
                    <a:pt x="52399" y="49535"/>
                    <a:pt x="49315" y="54629"/>
                    <a:pt x="44854" y="58154"/>
                  </a:cubicBezTo>
                  <a:cubicBezTo>
                    <a:pt x="40449" y="61623"/>
                    <a:pt x="35079" y="63358"/>
                    <a:pt x="28746" y="63358"/>
                  </a:cubicBezTo>
                  <a:cubicBezTo>
                    <a:pt x="22138" y="63358"/>
                    <a:pt x="16769" y="62009"/>
                    <a:pt x="12639" y="59310"/>
                  </a:cubicBezTo>
                  <a:cubicBezTo>
                    <a:pt x="8508" y="56612"/>
                    <a:pt x="5369" y="52729"/>
                    <a:pt x="3222" y="47663"/>
                  </a:cubicBezTo>
                  <a:cubicBezTo>
                    <a:pt x="1074" y="42541"/>
                    <a:pt x="0" y="37062"/>
                    <a:pt x="0" y="31225"/>
                  </a:cubicBezTo>
                  <a:cubicBezTo>
                    <a:pt x="0" y="24836"/>
                    <a:pt x="1211" y="19275"/>
                    <a:pt x="3635" y="14538"/>
                  </a:cubicBezTo>
                  <a:cubicBezTo>
                    <a:pt x="6058" y="9802"/>
                    <a:pt x="9500" y="6195"/>
                    <a:pt x="13960" y="3717"/>
                  </a:cubicBezTo>
                  <a:cubicBezTo>
                    <a:pt x="18476" y="1239"/>
                    <a:pt x="23432" y="0"/>
                    <a:pt x="28829" y="0"/>
                  </a:cubicBezTo>
                  <a:cubicBezTo>
                    <a:pt x="34942" y="0"/>
                    <a:pt x="40091" y="1569"/>
                    <a:pt x="44276" y="4708"/>
                  </a:cubicBezTo>
                  <a:cubicBezTo>
                    <a:pt x="48461" y="7847"/>
                    <a:pt x="51380" y="12226"/>
                    <a:pt x="53032" y="17843"/>
                  </a:cubicBezTo>
                  <a:lnTo>
                    <a:pt x="45020" y="19743"/>
                  </a:lnTo>
                  <a:cubicBezTo>
                    <a:pt x="43643" y="15282"/>
                    <a:pt x="41605" y="12033"/>
                    <a:pt x="38907" y="9995"/>
                  </a:cubicBezTo>
                  <a:cubicBezTo>
                    <a:pt x="36208" y="7958"/>
                    <a:pt x="32794" y="6939"/>
                    <a:pt x="28664" y="6939"/>
                  </a:cubicBezTo>
                  <a:cubicBezTo>
                    <a:pt x="23983" y="6939"/>
                    <a:pt x="20045" y="8068"/>
                    <a:pt x="16851" y="10326"/>
                  </a:cubicBezTo>
                  <a:cubicBezTo>
                    <a:pt x="13712" y="12584"/>
                    <a:pt x="11510" y="15612"/>
                    <a:pt x="10243" y="19412"/>
                  </a:cubicBezTo>
                  <a:cubicBezTo>
                    <a:pt x="8976" y="23212"/>
                    <a:pt x="8343" y="27122"/>
                    <a:pt x="8343" y="31142"/>
                  </a:cubicBezTo>
                  <a:cubicBezTo>
                    <a:pt x="8343" y="36374"/>
                    <a:pt x="9087" y="40944"/>
                    <a:pt x="10573" y="44854"/>
                  </a:cubicBezTo>
                  <a:cubicBezTo>
                    <a:pt x="12115" y="48709"/>
                    <a:pt x="14483" y="51600"/>
                    <a:pt x="17677" y="53528"/>
                  </a:cubicBezTo>
                  <a:cubicBezTo>
                    <a:pt x="20871" y="55455"/>
                    <a:pt x="24341" y="56419"/>
                    <a:pt x="28086" y="56419"/>
                  </a:cubicBezTo>
                  <a:cubicBezTo>
                    <a:pt x="32601" y="56419"/>
                    <a:pt x="36429" y="55125"/>
                    <a:pt x="39568" y="52537"/>
                  </a:cubicBezTo>
                  <a:cubicBezTo>
                    <a:pt x="42707" y="49893"/>
                    <a:pt x="44827" y="45983"/>
                    <a:pt x="45928" y="40807"/>
                  </a:cubicBezTo>
                  <a:close/>
                </a:path>
              </a:pathLst>
            </a:custGeom>
            <a:solidFill>
              <a:srgbClr val="000000"/>
            </a:solidFill>
            <a:ln w="5278" cap="sq">
              <a:noFill/>
              <a:prstDash val="solid"/>
              <a:miter/>
            </a:ln>
          </p:spPr>
          <p:txBody>
            <a:bodyPr/>
            <a:lstStyle/>
            <a:p>
              <a:endParaRPr lang="en-US" noProof="0"/>
            </a:p>
          </p:txBody>
        </p:sp>
        <p:sp>
          <p:nvSpPr>
            <p:cNvPr id="101" name="Freeform: Shape 9060">
              <a:extLst>
                <a:ext uri="{FF2B5EF4-FFF2-40B4-BE49-F238E27FC236}">
                  <a16:creationId xmlns:a16="http://schemas.microsoft.com/office/drawing/2014/main" id="{47815067-5208-8886-DE81-3FC1527183BB}"/>
                </a:ext>
              </a:extLst>
            </p:cNvPr>
            <p:cNvSpPr/>
            <p:nvPr/>
          </p:nvSpPr>
          <p:spPr>
            <a:xfrm>
              <a:off x="3390443" y="3126911"/>
              <a:ext cx="248916" cy="248916"/>
            </a:xfrm>
            <a:custGeom>
              <a:avLst/>
              <a:gdLst>
                <a:gd name="csX0" fmla="*/ 124458 w 248916"/>
                <a:gd name="csY0" fmla="*/ 248917 h 248916"/>
                <a:gd name="csX1" fmla="*/ 0 w 248916"/>
                <a:gd name="csY1" fmla="*/ 124458 h 248916"/>
                <a:gd name="csX2" fmla="*/ 36453 w 248916"/>
                <a:gd name="csY2" fmla="*/ 36453 h 248916"/>
                <a:gd name="csX3" fmla="*/ 124458 w 248916"/>
                <a:gd name="csY3" fmla="*/ 0 h 248916"/>
                <a:gd name="csX4" fmla="*/ 248917 w 248916"/>
                <a:gd name="csY4" fmla="*/ 124458 h 248916"/>
                <a:gd name="csX5" fmla="*/ 124458 w 248916"/>
                <a:gd name="csY5" fmla="*/ 248917 h 248916"/>
              </a:gdLst>
              <a:ahLst/>
              <a:cxnLst>
                <a:cxn ang="0">
                  <a:pos x="csX0" y="csY0"/>
                </a:cxn>
                <a:cxn ang="0">
                  <a:pos x="csX1" y="csY1"/>
                </a:cxn>
                <a:cxn ang="0">
                  <a:pos x="csX2" y="csY2"/>
                </a:cxn>
                <a:cxn ang="0">
                  <a:pos x="csX3" y="csY3"/>
                </a:cxn>
                <a:cxn ang="0">
                  <a:pos x="csX4" y="csY4"/>
                </a:cxn>
                <a:cxn ang="0">
                  <a:pos x="csX5" y="csY5"/>
                </a:cxn>
              </a:cxnLst>
              <a:rect l="l" t="t" r="r" b="b"/>
              <a:pathLst>
                <a:path w="248916" h="248916">
                  <a:moveTo>
                    <a:pt x="124458" y="248917"/>
                  </a:moveTo>
                  <a:cubicBezTo>
                    <a:pt x="55722" y="248917"/>
                    <a:pt x="0" y="193195"/>
                    <a:pt x="0" y="124458"/>
                  </a:cubicBezTo>
                  <a:cubicBezTo>
                    <a:pt x="0" y="91450"/>
                    <a:pt x="13113" y="59793"/>
                    <a:pt x="36453" y="36453"/>
                  </a:cubicBezTo>
                  <a:cubicBezTo>
                    <a:pt x="59793" y="13113"/>
                    <a:pt x="91450" y="0"/>
                    <a:pt x="124458" y="0"/>
                  </a:cubicBezTo>
                  <a:cubicBezTo>
                    <a:pt x="193195" y="0"/>
                    <a:pt x="248917" y="55722"/>
                    <a:pt x="248917" y="124458"/>
                  </a:cubicBezTo>
                  <a:cubicBezTo>
                    <a:pt x="248917" y="193195"/>
                    <a:pt x="193195" y="248917"/>
                    <a:pt x="124458" y="248917"/>
                  </a:cubicBezTo>
                  <a:close/>
                </a:path>
              </a:pathLst>
            </a:custGeom>
            <a:solidFill>
              <a:srgbClr val="CFE2F3"/>
            </a:solidFill>
            <a:ln w="5278" cap="sq">
              <a:noFill/>
              <a:prstDash val="solid"/>
              <a:miter/>
            </a:ln>
          </p:spPr>
          <p:txBody>
            <a:bodyPr/>
            <a:lstStyle/>
            <a:p>
              <a:endParaRPr lang="en-US" noProof="0"/>
            </a:p>
          </p:txBody>
        </p:sp>
        <p:sp>
          <p:nvSpPr>
            <p:cNvPr id="102" name="Freeform: Shape 9061">
              <a:extLst>
                <a:ext uri="{FF2B5EF4-FFF2-40B4-BE49-F238E27FC236}">
                  <a16:creationId xmlns:a16="http://schemas.microsoft.com/office/drawing/2014/main" id="{B1BFE762-FA20-AB65-CC5F-20E7BEC0897E}"/>
                </a:ext>
              </a:extLst>
            </p:cNvPr>
            <p:cNvSpPr/>
            <p:nvPr/>
          </p:nvSpPr>
          <p:spPr>
            <a:xfrm>
              <a:off x="3390443" y="3126911"/>
              <a:ext cx="248916" cy="248916"/>
            </a:xfrm>
            <a:custGeom>
              <a:avLst/>
              <a:gdLst>
                <a:gd name="csX0" fmla="*/ 124458 w 248916"/>
                <a:gd name="csY0" fmla="*/ 248917 h 248916"/>
                <a:gd name="csX1" fmla="*/ 0 w 248916"/>
                <a:gd name="csY1" fmla="*/ 124458 h 248916"/>
                <a:gd name="csX2" fmla="*/ 36453 w 248916"/>
                <a:gd name="csY2" fmla="*/ 36453 h 248916"/>
                <a:gd name="csX3" fmla="*/ 124458 w 248916"/>
                <a:gd name="csY3" fmla="*/ 0 h 248916"/>
                <a:gd name="csX4" fmla="*/ 248917 w 248916"/>
                <a:gd name="csY4" fmla="*/ 124458 h 248916"/>
                <a:gd name="csX5" fmla="*/ 124458 w 248916"/>
                <a:gd name="csY5" fmla="*/ 248917 h 248916"/>
              </a:gdLst>
              <a:ahLst/>
              <a:cxnLst>
                <a:cxn ang="0">
                  <a:pos x="csX0" y="csY0"/>
                </a:cxn>
                <a:cxn ang="0">
                  <a:pos x="csX1" y="csY1"/>
                </a:cxn>
                <a:cxn ang="0">
                  <a:pos x="csX2" y="csY2"/>
                </a:cxn>
                <a:cxn ang="0">
                  <a:pos x="csX3" y="csY3"/>
                </a:cxn>
                <a:cxn ang="0">
                  <a:pos x="csX4" y="csY4"/>
                </a:cxn>
                <a:cxn ang="0">
                  <a:pos x="csX5" y="csY5"/>
                </a:cxn>
              </a:cxnLst>
              <a:rect l="l" t="t" r="r" b="b"/>
              <a:pathLst>
                <a:path w="248916" h="248916">
                  <a:moveTo>
                    <a:pt x="124458" y="248917"/>
                  </a:moveTo>
                  <a:cubicBezTo>
                    <a:pt x="55722" y="248917"/>
                    <a:pt x="0" y="193195"/>
                    <a:pt x="0" y="124458"/>
                  </a:cubicBezTo>
                  <a:cubicBezTo>
                    <a:pt x="0" y="91450"/>
                    <a:pt x="13113" y="59793"/>
                    <a:pt x="36453" y="36453"/>
                  </a:cubicBezTo>
                  <a:cubicBezTo>
                    <a:pt x="59793" y="13113"/>
                    <a:pt x="91450" y="0"/>
                    <a:pt x="124458" y="0"/>
                  </a:cubicBezTo>
                  <a:cubicBezTo>
                    <a:pt x="193195" y="0"/>
                    <a:pt x="248917" y="55722"/>
                    <a:pt x="248917" y="124458"/>
                  </a:cubicBezTo>
                  <a:cubicBezTo>
                    <a:pt x="248917" y="193195"/>
                    <a:pt x="193195" y="248917"/>
                    <a:pt x="124458" y="248917"/>
                  </a:cubicBezTo>
                  <a:close/>
                </a:path>
              </a:pathLst>
            </a:custGeom>
            <a:noFill/>
            <a:ln w="4572" cap="flat">
              <a:solidFill>
                <a:srgbClr val="000000"/>
              </a:solidFill>
              <a:prstDash val="solid"/>
              <a:round/>
            </a:ln>
          </p:spPr>
          <p:txBody>
            <a:bodyPr/>
            <a:lstStyle/>
            <a:p>
              <a:endParaRPr lang="en-US" noProof="0"/>
            </a:p>
          </p:txBody>
        </p:sp>
        <p:grpSp>
          <p:nvGrpSpPr>
            <p:cNvPr id="103" name="Content Placeholder 9">
              <a:extLst>
                <a:ext uri="{FF2B5EF4-FFF2-40B4-BE49-F238E27FC236}">
                  <a16:creationId xmlns:a16="http://schemas.microsoft.com/office/drawing/2014/main" id="{FC90B1ED-8718-F774-DAD5-B585DD5357D3}"/>
                </a:ext>
              </a:extLst>
            </p:cNvPr>
            <p:cNvGrpSpPr/>
            <p:nvPr/>
          </p:nvGrpSpPr>
          <p:grpSpPr>
            <a:xfrm>
              <a:off x="3484969" y="3793312"/>
              <a:ext cx="65452" cy="65452"/>
              <a:chOff x="3484969" y="3793312"/>
              <a:chExt cx="65452" cy="65452"/>
            </a:xfrm>
            <a:noFill/>
          </p:grpSpPr>
          <p:sp>
            <p:nvSpPr>
              <p:cNvPr id="205" name="Freeform: Shape 9164">
                <a:extLst>
                  <a:ext uri="{FF2B5EF4-FFF2-40B4-BE49-F238E27FC236}">
                    <a16:creationId xmlns:a16="http://schemas.microsoft.com/office/drawing/2014/main" id="{9DBADF28-5B7D-2776-C7AA-FC5909A4E26A}"/>
                  </a:ext>
                </a:extLst>
              </p:cNvPr>
              <p:cNvSpPr/>
              <p:nvPr/>
            </p:nvSpPr>
            <p:spPr>
              <a:xfrm>
                <a:off x="3484969" y="3793312"/>
                <a:ext cx="65452" cy="65452"/>
              </a:xfrm>
              <a:custGeom>
                <a:avLst/>
                <a:gdLst>
                  <a:gd name="csX0" fmla="*/ 0 w 65452"/>
                  <a:gd name="csY0" fmla="*/ 65454 h 65452"/>
                  <a:gd name="csX1" fmla="*/ 0 w 65452"/>
                  <a:gd name="csY1" fmla="*/ 2 h 65452"/>
                  <a:gd name="csX2" fmla="*/ 65452 w 65452"/>
                  <a:gd name="csY2" fmla="*/ 2 h 65452"/>
                  <a:gd name="csX3" fmla="*/ 65452 w 65452"/>
                  <a:gd name="csY3" fmla="*/ 65454 h 65452"/>
                </a:gdLst>
                <a:ahLst/>
                <a:cxnLst>
                  <a:cxn ang="0">
                    <a:pos x="csX0" y="csY0"/>
                  </a:cxn>
                  <a:cxn ang="0">
                    <a:pos x="csX1" y="csY1"/>
                  </a:cxn>
                  <a:cxn ang="0">
                    <a:pos x="csX2" y="csY2"/>
                  </a:cxn>
                  <a:cxn ang="0">
                    <a:pos x="csX3" y="csY3"/>
                  </a:cxn>
                </a:cxnLst>
                <a:rect l="l" t="t" r="r" b="b"/>
                <a:pathLst>
                  <a:path w="65452" h="65452">
                    <a:moveTo>
                      <a:pt x="0" y="65454"/>
                    </a:moveTo>
                    <a:lnTo>
                      <a:pt x="0" y="2"/>
                    </a:lnTo>
                    <a:lnTo>
                      <a:pt x="65452" y="2"/>
                    </a:lnTo>
                    <a:lnTo>
                      <a:pt x="65452" y="65454"/>
                    </a:lnTo>
                    <a:close/>
                  </a:path>
                </a:pathLst>
              </a:custGeom>
              <a:solidFill>
                <a:srgbClr val="000000">
                  <a:alpha val="0"/>
                </a:srgbClr>
              </a:solidFill>
              <a:ln w="5278" cap="sq">
                <a:noFill/>
                <a:prstDash val="solid"/>
                <a:miter/>
              </a:ln>
            </p:spPr>
            <p:txBody>
              <a:bodyPr/>
              <a:lstStyle/>
              <a:p>
                <a:endParaRPr lang="en-US" noProof="0"/>
              </a:p>
            </p:txBody>
          </p:sp>
          <p:pic>
            <p:nvPicPr>
              <p:cNvPr id="206" name="Picture 205">
                <a:extLst>
                  <a:ext uri="{FF2B5EF4-FFF2-40B4-BE49-F238E27FC236}">
                    <a16:creationId xmlns:a16="http://schemas.microsoft.com/office/drawing/2014/main" id="{044661A1-6E34-F0F5-DEF7-9B64A1EBB23F}"/>
                  </a:ext>
                </a:extLst>
              </p:cNvPr>
              <p:cNvPicPr>
                <a:picLocks noChangeAspect="1"/>
              </p:cNvPicPr>
              <p:nvPr/>
            </p:nvPicPr>
            <p:blipFill>
              <a:blip r:embed="rId5"/>
              <a:stretch>
                <a:fillRect/>
              </a:stretch>
            </p:blipFill>
            <p:spPr>
              <a:xfrm rot="-5400000">
                <a:off x="3484969" y="3793312"/>
                <a:ext cx="65452" cy="65452"/>
              </a:xfrm>
              <a:custGeom>
                <a:avLst/>
                <a:gdLst>
                  <a:gd name="csX0" fmla="*/ 250 w 65452"/>
                  <a:gd name="csY0" fmla="*/ 148 h 65452"/>
                  <a:gd name="csX1" fmla="*/ 65702 w 65452"/>
                  <a:gd name="csY1" fmla="*/ 148 h 65452"/>
                  <a:gd name="csX2" fmla="*/ 65702 w 65452"/>
                  <a:gd name="csY2" fmla="*/ 65600 h 65452"/>
                  <a:gd name="csX3" fmla="*/ 250 w 65452"/>
                  <a:gd name="csY3" fmla="*/ 65600 h 65452"/>
                </a:gdLst>
                <a:ahLst/>
                <a:cxnLst>
                  <a:cxn ang="0">
                    <a:pos x="csX0" y="csY0"/>
                  </a:cxn>
                  <a:cxn ang="0">
                    <a:pos x="csX1" y="csY1"/>
                  </a:cxn>
                  <a:cxn ang="0">
                    <a:pos x="csX2" y="csY2"/>
                  </a:cxn>
                  <a:cxn ang="0">
                    <a:pos x="csX3" y="csY3"/>
                  </a:cxn>
                </a:cxnLst>
                <a:rect l="l" t="t" r="r" b="b"/>
                <a:pathLst>
                  <a:path w="65452" h="65452">
                    <a:moveTo>
                      <a:pt x="250" y="148"/>
                    </a:moveTo>
                    <a:lnTo>
                      <a:pt x="65702" y="148"/>
                    </a:lnTo>
                    <a:lnTo>
                      <a:pt x="65702" y="65600"/>
                    </a:lnTo>
                    <a:lnTo>
                      <a:pt x="250" y="65600"/>
                    </a:lnTo>
                    <a:close/>
                  </a:path>
                </a:pathLst>
              </a:custGeom>
            </p:spPr>
          </p:pic>
        </p:grpSp>
        <p:grpSp>
          <p:nvGrpSpPr>
            <p:cNvPr id="104" name="Content Placeholder 9">
              <a:extLst>
                <a:ext uri="{FF2B5EF4-FFF2-40B4-BE49-F238E27FC236}">
                  <a16:creationId xmlns:a16="http://schemas.microsoft.com/office/drawing/2014/main" id="{5EE1FF8C-2B8B-E533-A818-0456D7C07A5D}"/>
                </a:ext>
              </a:extLst>
            </p:cNvPr>
            <p:cNvGrpSpPr/>
            <p:nvPr/>
          </p:nvGrpSpPr>
          <p:grpSpPr>
            <a:xfrm>
              <a:off x="3484969" y="3784148"/>
              <a:ext cx="65452" cy="65452"/>
              <a:chOff x="3484969" y="3784148"/>
              <a:chExt cx="65452" cy="65452"/>
            </a:xfrm>
            <a:solidFill>
              <a:srgbClr val="000000">
                <a:alpha val="0"/>
              </a:srgbClr>
            </a:solidFill>
          </p:grpSpPr>
          <p:sp>
            <p:nvSpPr>
              <p:cNvPr id="203" name="Freeform: Shape 9162">
                <a:extLst>
                  <a:ext uri="{FF2B5EF4-FFF2-40B4-BE49-F238E27FC236}">
                    <a16:creationId xmlns:a16="http://schemas.microsoft.com/office/drawing/2014/main" id="{6775FE20-C778-D70A-511B-245056104382}"/>
                  </a:ext>
                </a:extLst>
              </p:cNvPr>
              <p:cNvSpPr/>
              <p:nvPr/>
            </p:nvSpPr>
            <p:spPr>
              <a:xfrm>
                <a:off x="3484969" y="3784148"/>
                <a:ext cx="65452" cy="65452"/>
              </a:xfrm>
              <a:custGeom>
                <a:avLst/>
                <a:gdLst>
                  <a:gd name="csX0" fmla="*/ 0 w 65452"/>
                  <a:gd name="csY0" fmla="*/ 65452 h 65452"/>
                  <a:gd name="csX1" fmla="*/ 0 w 65452"/>
                  <a:gd name="csY1" fmla="*/ 0 h 65452"/>
                  <a:gd name="csX2" fmla="*/ 65452 w 65452"/>
                  <a:gd name="csY2" fmla="*/ 0 h 65452"/>
                  <a:gd name="csX3" fmla="*/ 65452 w 65452"/>
                  <a:gd name="csY3" fmla="*/ 65452 h 65452"/>
                </a:gdLst>
                <a:ahLst/>
                <a:cxnLst>
                  <a:cxn ang="0">
                    <a:pos x="csX0" y="csY0"/>
                  </a:cxn>
                  <a:cxn ang="0">
                    <a:pos x="csX1" y="csY1"/>
                  </a:cxn>
                  <a:cxn ang="0">
                    <a:pos x="csX2" y="csY2"/>
                  </a:cxn>
                  <a:cxn ang="0">
                    <a:pos x="csX3" y="csY3"/>
                  </a:cxn>
                </a:cxnLst>
                <a:rect l="l" t="t" r="r" b="b"/>
                <a:pathLst>
                  <a:path w="65452" h="65452">
                    <a:moveTo>
                      <a:pt x="0" y="65452"/>
                    </a:moveTo>
                    <a:lnTo>
                      <a:pt x="0" y="0"/>
                    </a:lnTo>
                    <a:lnTo>
                      <a:pt x="65452" y="0"/>
                    </a:lnTo>
                    <a:lnTo>
                      <a:pt x="65452" y="65452"/>
                    </a:lnTo>
                    <a:close/>
                  </a:path>
                </a:pathLst>
              </a:custGeom>
              <a:solidFill>
                <a:srgbClr val="000000">
                  <a:alpha val="0"/>
                </a:srgbClr>
              </a:solidFill>
              <a:ln w="5278" cap="sq">
                <a:noFill/>
                <a:prstDash val="solid"/>
                <a:miter/>
              </a:ln>
            </p:spPr>
            <p:txBody>
              <a:bodyPr/>
              <a:lstStyle/>
              <a:p>
                <a:endParaRPr lang="en-US" noProof="0"/>
              </a:p>
            </p:txBody>
          </p:sp>
          <p:pic>
            <p:nvPicPr>
              <p:cNvPr id="204" name="Picture 203">
                <a:extLst>
                  <a:ext uri="{FF2B5EF4-FFF2-40B4-BE49-F238E27FC236}">
                    <a16:creationId xmlns:a16="http://schemas.microsoft.com/office/drawing/2014/main" id="{1447DF20-5F6D-3C19-DA6F-8BC17E9EF26D}"/>
                  </a:ext>
                </a:extLst>
              </p:cNvPr>
              <p:cNvPicPr>
                <a:picLocks noChangeAspect="1"/>
              </p:cNvPicPr>
              <p:nvPr/>
            </p:nvPicPr>
            <p:blipFill>
              <a:blip r:embed="rId5"/>
              <a:stretch>
                <a:fillRect/>
              </a:stretch>
            </p:blipFill>
            <p:spPr>
              <a:xfrm rot="-5400000">
                <a:off x="3484969" y="3784148"/>
                <a:ext cx="65452" cy="65452"/>
              </a:xfrm>
              <a:custGeom>
                <a:avLst/>
                <a:gdLst>
                  <a:gd name="csX0" fmla="*/ 250 w 65452"/>
                  <a:gd name="csY0" fmla="*/ 146 h 65452"/>
                  <a:gd name="csX1" fmla="*/ 65702 w 65452"/>
                  <a:gd name="csY1" fmla="*/ 146 h 65452"/>
                  <a:gd name="csX2" fmla="*/ 65702 w 65452"/>
                  <a:gd name="csY2" fmla="*/ 65598 h 65452"/>
                  <a:gd name="csX3" fmla="*/ 250 w 65452"/>
                  <a:gd name="csY3" fmla="*/ 65598 h 65452"/>
                </a:gdLst>
                <a:ahLst/>
                <a:cxnLst>
                  <a:cxn ang="0">
                    <a:pos x="csX0" y="csY0"/>
                  </a:cxn>
                  <a:cxn ang="0">
                    <a:pos x="csX1" y="csY1"/>
                  </a:cxn>
                  <a:cxn ang="0">
                    <a:pos x="csX2" y="csY2"/>
                  </a:cxn>
                  <a:cxn ang="0">
                    <a:pos x="csX3" y="csY3"/>
                  </a:cxn>
                </a:cxnLst>
                <a:rect l="l" t="t" r="r" b="b"/>
                <a:pathLst>
                  <a:path w="65452" h="65452">
                    <a:moveTo>
                      <a:pt x="250" y="146"/>
                    </a:moveTo>
                    <a:lnTo>
                      <a:pt x="65702" y="146"/>
                    </a:lnTo>
                    <a:lnTo>
                      <a:pt x="65702" y="65598"/>
                    </a:lnTo>
                    <a:lnTo>
                      <a:pt x="250" y="65598"/>
                    </a:lnTo>
                    <a:close/>
                  </a:path>
                </a:pathLst>
              </a:custGeom>
            </p:spPr>
          </p:pic>
        </p:grpSp>
        <p:grpSp>
          <p:nvGrpSpPr>
            <p:cNvPr id="105" name="Content Placeholder 9">
              <a:extLst>
                <a:ext uri="{FF2B5EF4-FFF2-40B4-BE49-F238E27FC236}">
                  <a16:creationId xmlns:a16="http://schemas.microsoft.com/office/drawing/2014/main" id="{EF7EFD46-AF89-ED54-613B-DE10A11040EB}"/>
                </a:ext>
              </a:extLst>
            </p:cNvPr>
            <p:cNvGrpSpPr/>
            <p:nvPr/>
          </p:nvGrpSpPr>
          <p:grpSpPr>
            <a:xfrm>
              <a:off x="3487763" y="3232555"/>
              <a:ext cx="65452" cy="65452"/>
              <a:chOff x="3487763" y="3232555"/>
              <a:chExt cx="65452" cy="65452"/>
            </a:xfrm>
            <a:noFill/>
          </p:grpSpPr>
          <p:sp>
            <p:nvSpPr>
              <p:cNvPr id="201" name="Freeform: Shape 9160">
                <a:extLst>
                  <a:ext uri="{FF2B5EF4-FFF2-40B4-BE49-F238E27FC236}">
                    <a16:creationId xmlns:a16="http://schemas.microsoft.com/office/drawing/2014/main" id="{29DCB530-2E5E-4497-FF1F-A68E419FE6E2}"/>
                  </a:ext>
                </a:extLst>
              </p:cNvPr>
              <p:cNvSpPr/>
              <p:nvPr/>
            </p:nvSpPr>
            <p:spPr>
              <a:xfrm>
                <a:off x="3487763" y="3232555"/>
                <a:ext cx="65452" cy="65452"/>
              </a:xfrm>
              <a:custGeom>
                <a:avLst/>
                <a:gdLst>
                  <a:gd name="csX0" fmla="*/ 0 w 65452"/>
                  <a:gd name="csY0" fmla="*/ 65454 h 65452"/>
                  <a:gd name="csX1" fmla="*/ 0 w 65452"/>
                  <a:gd name="csY1" fmla="*/ 2 h 65452"/>
                  <a:gd name="csX2" fmla="*/ 65452 w 65452"/>
                  <a:gd name="csY2" fmla="*/ 2 h 65452"/>
                  <a:gd name="csX3" fmla="*/ 65452 w 65452"/>
                  <a:gd name="csY3" fmla="*/ 65454 h 65452"/>
                </a:gdLst>
                <a:ahLst/>
                <a:cxnLst>
                  <a:cxn ang="0">
                    <a:pos x="csX0" y="csY0"/>
                  </a:cxn>
                  <a:cxn ang="0">
                    <a:pos x="csX1" y="csY1"/>
                  </a:cxn>
                  <a:cxn ang="0">
                    <a:pos x="csX2" y="csY2"/>
                  </a:cxn>
                  <a:cxn ang="0">
                    <a:pos x="csX3" y="csY3"/>
                  </a:cxn>
                </a:cxnLst>
                <a:rect l="l" t="t" r="r" b="b"/>
                <a:pathLst>
                  <a:path w="65452" h="65452">
                    <a:moveTo>
                      <a:pt x="0" y="65454"/>
                    </a:moveTo>
                    <a:lnTo>
                      <a:pt x="0" y="2"/>
                    </a:lnTo>
                    <a:lnTo>
                      <a:pt x="65452" y="2"/>
                    </a:lnTo>
                    <a:lnTo>
                      <a:pt x="65452" y="65454"/>
                    </a:lnTo>
                    <a:close/>
                  </a:path>
                </a:pathLst>
              </a:custGeom>
              <a:solidFill>
                <a:srgbClr val="000000">
                  <a:alpha val="0"/>
                </a:srgbClr>
              </a:solidFill>
              <a:ln w="5278" cap="sq">
                <a:noFill/>
                <a:prstDash val="solid"/>
                <a:miter/>
              </a:ln>
            </p:spPr>
            <p:txBody>
              <a:bodyPr/>
              <a:lstStyle/>
              <a:p>
                <a:endParaRPr lang="en-US" noProof="0"/>
              </a:p>
            </p:txBody>
          </p:sp>
          <p:pic>
            <p:nvPicPr>
              <p:cNvPr id="202" name="Picture 201">
                <a:extLst>
                  <a:ext uri="{FF2B5EF4-FFF2-40B4-BE49-F238E27FC236}">
                    <a16:creationId xmlns:a16="http://schemas.microsoft.com/office/drawing/2014/main" id="{C55798C7-A72B-6765-601B-70B4C9CE0B81}"/>
                  </a:ext>
                </a:extLst>
              </p:cNvPr>
              <p:cNvPicPr>
                <a:picLocks noChangeAspect="1"/>
              </p:cNvPicPr>
              <p:nvPr/>
            </p:nvPicPr>
            <p:blipFill>
              <a:blip r:embed="rId5"/>
              <a:stretch>
                <a:fillRect/>
              </a:stretch>
            </p:blipFill>
            <p:spPr>
              <a:xfrm rot="-5400000">
                <a:off x="3487763" y="3232555"/>
                <a:ext cx="65452" cy="65452"/>
              </a:xfrm>
              <a:custGeom>
                <a:avLst/>
                <a:gdLst>
                  <a:gd name="csX0" fmla="*/ 251 w 65452"/>
                  <a:gd name="csY0" fmla="*/ 42 h 65452"/>
                  <a:gd name="csX1" fmla="*/ 65703 w 65452"/>
                  <a:gd name="csY1" fmla="*/ 42 h 65452"/>
                  <a:gd name="csX2" fmla="*/ 65703 w 65452"/>
                  <a:gd name="csY2" fmla="*/ 65494 h 65452"/>
                  <a:gd name="csX3" fmla="*/ 251 w 65452"/>
                  <a:gd name="csY3" fmla="*/ 65494 h 65452"/>
                </a:gdLst>
                <a:ahLst/>
                <a:cxnLst>
                  <a:cxn ang="0">
                    <a:pos x="csX0" y="csY0"/>
                  </a:cxn>
                  <a:cxn ang="0">
                    <a:pos x="csX1" y="csY1"/>
                  </a:cxn>
                  <a:cxn ang="0">
                    <a:pos x="csX2" y="csY2"/>
                  </a:cxn>
                  <a:cxn ang="0">
                    <a:pos x="csX3" y="csY3"/>
                  </a:cxn>
                </a:cxnLst>
                <a:rect l="l" t="t" r="r" b="b"/>
                <a:pathLst>
                  <a:path w="65452" h="65452">
                    <a:moveTo>
                      <a:pt x="251" y="42"/>
                    </a:moveTo>
                    <a:lnTo>
                      <a:pt x="65703" y="42"/>
                    </a:lnTo>
                    <a:lnTo>
                      <a:pt x="65703" y="65494"/>
                    </a:lnTo>
                    <a:lnTo>
                      <a:pt x="251" y="65494"/>
                    </a:lnTo>
                    <a:close/>
                  </a:path>
                </a:pathLst>
              </a:custGeom>
            </p:spPr>
          </p:pic>
        </p:grpSp>
        <p:grpSp>
          <p:nvGrpSpPr>
            <p:cNvPr id="106" name="Content Placeholder 9">
              <a:extLst>
                <a:ext uri="{FF2B5EF4-FFF2-40B4-BE49-F238E27FC236}">
                  <a16:creationId xmlns:a16="http://schemas.microsoft.com/office/drawing/2014/main" id="{F0E47B2C-C5BE-0808-7A5D-B15D7F5B8062}"/>
                </a:ext>
              </a:extLst>
            </p:cNvPr>
            <p:cNvGrpSpPr/>
            <p:nvPr/>
          </p:nvGrpSpPr>
          <p:grpSpPr>
            <a:xfrm>
              <a:off x="3487763" y="3223391"/>
              <a:ext cx="65452" cy="65452"/>
              <a:chOff x="3487763" y="3223391"/>
              <a:chExt cx="65452" cy="65452"/>
            </a:xfrm>
            <a:solidFill>
              <a:srgbClr val="000000">
                <a:alpha val="0"/>
              </a:srgbClr>
            </a:solidFill>
          </p:grpSpPr>
          <p:sp>
            <p:nvSpPr>
              <p:cNvPr id="199" name="Freeform: Shape 9158">
                <a:extLst>
                  <a:ext uri="{FF2B5EF4-FFF2-40B4-BE49-F238E27FC236}">
                    <a16:creationId xmlns:a16="http://schemas.microsoft.com/office/drawing/2014/main" id="{8B350E05-888A-D172-516C-71BB071C0878}"/>
                  </a:ext>
                </a:extLst>
              </p:cNvPr>
              <p:cNvSpPr/>
              <p:nvPr/>
            </p:nvSpPr>
            <p:spPr>
              <a:xfrm>
                <a:off x="3487763" y="3223391"/>
                <a:ext cx="65452" cy="65452"/>
              </a:xfrm>
              <a:custGeom>
                <a:avLst/>
                <a:gdLst>
                  <a:gd name="csX0" fmla="*/ 0 w 65452"/>
                  <a:gd name="csY0" fmla="*/ 65452 h 65452"/>
                  <a:gd name="csX1" fmla="*/ 0 w 65452"/>
                  <a:gd name="csY1" fmla="*/ 0 h 65452"/>
                  <a:gd name="csX2" fmla="*/ 65452 w 65452"/>
                  <a:gd name="csY2" fmla="*/ 0 h 65452"/>
                  <a:gd name="csX3" fmla="*/ 65452 w 65452"/>
                  <a:gd name="csY3" fmla="*/ 65452 h 65452"/>
                </a:gdLst>
                <a:ahLst/>
                <a:cxnLst>
                  <a:cxn ang="0">
                    <a:pos x="csX0" y="csY0"/>
                  </a:cxn>
                  <a:cxn ang="0">
                    <a:pos x="csX1" y="csY1"/>
                  </a:cxn>
                  <a:cxn ang="0">
                    <a:pos x="csX2" y="csY2"/>
                  </a:cxn>
                  <a:cxn ang="0">
                    <a:pos x="csX3" y="csY3"/>
                  </a:cxn>
                </a:cxnLst>
                <a:rect l="l" t="t" r="r" b="b"/>
                <a:pathLst>
                  <a:path w="65452" h="65452">
                    <a:moveTo>
                      <a:pt x="0" y="65452"/>
                    </a:moveTo>
                    <a:lnTo>
                      <a:pt x="0" y="0"/>
                    </a:lnTo>
                    <a:lnTo>
                      <a:pt x="65452" y="0"/>
                    </a:lnTo>
                    <a:lnTo>
                      <a:pt x="65452" y="65452"/>
                    </a:lnTo>
                    <a:close/>
                  </a:path>
                </a:pathLst>
              </a:custGeom>
              <a:solidFill>
                <a:srgbClr val="000000">
                  <a:alpha val="0"/>
                </a:srgbClr>
              </a:solidFill>
              <a:ln w="5278" cap="sq">
                <a:noFill/>
                <a:prstDash val="solid"/>
                <a:miter/>
              </a:ln>
            </p:spPr>
            <p:txBody>
              <a:bodyPr/>
              <a:lstStyle/>
              <a:p>
                <a:endParaRPr lang="en-US" noProof="0"/>
              </a:p>
            </p:txBody>
          </p:sp>
          <p:pic>
            <p:nvPicPr>
              <p:cNvPr id="200" name="Picture 199">
                <a:extLst>
                  <a:ext uri="{FF2B5EF4-FFF2-40B4-BE49-F238E27FC236}">
                    <a16:creationId xmlns:a16="http://schemas.microsoft.com/office/drawing/2014/main" id="{4F9063E8-683F-F86D-F62F-569788E570C1}"/>
                  </a:ext>
                </a:extLst>
              </p:cNvPr>
              <p:cNvPicPr>
                <a:picLocks noChangeAspect="1"/>
              </p:cNvPicPr>
              <p:nvPr/>
            </p:nvPicPr>
            <p:blipFill>
              <a:blip r:embed="rId5"/>
              <a:stretch>
                <a:fillRect/>
              </a:stretch>
            </p:blipFill>
            <p:spPr>
              <a:xfrm rot="-5400000">
                <a:off x="3487763" y="3223391"/>
                <a:ext cx="65452" cy="65452"/>
              </a:xfrm>
              <a:custGeom>
                <a:avLst/>
                <a:gdLst>
                  <a:gd name="csX0" fmla="*/ 251 w 65452"/>
                  <a:gd name="csY0" fmla="*/ 40 h 65452"/>
                  <a:gd name="csX1" fmla="*/ 65703 w 65452"/>
                  <a:gd name="csY1" fmla="*/ 40 h 65452"/>
                  <a:gd name="csX2" fmla="*/ 65703 w 65452"/>
                  <a:gd name="csY2" fmla="*/ 65492 h 65452"/>
                  <a:gd name="csX3" fmla="*/ 251 w 65452"/>
                  <a:gd name="csY3" fmla="*/ 65492 h 65452"/>
                </a:gdLst>
                <a:ahLst/>
                <a:cxnLst>
                  <a:cxn ang="0">
                    <a:pos x="csX0" y="csY0"/>
                  </a:cxn>
                  <a:cxn ang="0">
                    <a:pos x="csX1" y="csY1"/>
                  </a:cxn>
                  <a:cxn ang="0">
                    <a:pos x="csX2" y="csY2"/>
                  </a:cxn>
                  <a:cxn ang="0">
                    <a:pos x="csX3" y="csY3"/>
                  </a:cxn>
                </a:cxnLst>
                <a:rect l="l" t="t" r="r" b="b"/>
                <a:pathLst>
                  <a:path w="65452" h="65452">
                    <a:moveTo>
                      <a:pt x="251" y="40"/>
                    </a:moveTo>
                    <a:lnTo>
                      <a:pt x="65703" y="40"/>
                    </a:lnTo>
                    <a:lnTo>
                      <a:pt x="65703" y="65492"/>
                    </a:lnTo>
                    <a:lnTo>
                      <a:pt x="251" y="65492"/>
                    </a:lnTo>
                    <a:close/>
                  </a:path>
                </a:pathLst>
              </a:custGeom>
            </p:spPr>
          </p:pic>
        </p:grpSp>
        <p:sp>
          <p:nvSpPr>
            <p:cNvPr id="107" name="Freeform: Shape 9066">
              <a:extLst>
                <a:ext uri="{FF2B5EF4-FFF2-40B4-BE49-F238E27FC236}">
                  <a16:creationId xmlns:a16="http://schemas.microsoft.com/office/drawing/2014/main" id="{C06E3B43-96B9-205C-0215-778E1F2A51BC}"/>
                </a:ext>
              </a:extLst>
            </p:cNvPr>
            <p:cNvSpPr/>
            <p:nvPr/>
          </p:nvSpPr>
          <p:spPr>
            <a:xfrm>
              <a:off x="3517695" y="3288912"/>
              <a:ext cx="2741" cy="495235"/>
            </a:xfrm>
            <a:custGeom>
              <a:avLst/>
              <a:gdLst>
                <a:gd name="csX0" fmla="*/ 0 w 2741"/>
                <a:gd name="csY0" fmla="*/ 495236 h 495235"/>
                <a:gd name="csX1" fmla="*/ 2742 w 2741"/>
                <a:gd name="csY1" fmla="*/ 0 h 495235"/>
              </a:gdLst>
              <a:ahLst/>
              <a:cxnLst>
                <a:cxn ang="0">
                  <a:pos x="csX0" y="csY0"/>
                </a:cxn>
                <a:cxn ang="0">
                  <a:pos x="csX1" y="csY1"/>
                </a:cxn>
              </a:cxnLst>
              <a:rect l="l" t="t" r="r" b="b"/>
              <a:pathLst>
                <a:path w="2741" h="495235">
                  <a:moveTo>
                    <a:pt x="0" y="495236"/>
                  </a:moveTo>
                  <a:lnTo>
                    <a:pt x="2742" y="0"/>
                  </a:lnTo>
                </a:path>
              </a:pathLst>
            </a:custGeom>
            <a:solidFill>
              <a:srgbClr val="000000">
                <a:alpha val="0"/>
              </a:srgbClr>
            </a:solidFill>
            <a:ln w="5278" cap="sq">
              <a:noFill/>
              <a:prstDash val="solid"/>
              <a:miter/>
            </a:ln>
          </p:spPr>
          <p:txBody>
            <a:bodyPr/>
            <a:lstStyle/>
            <a:p>
              <a:endParaRPr lang="en-US" noProof="0"/>
            </a:p>
          </p:txBody>
        </p:sp>
        <p:sp>
          <p:nvSpPr>
            <p:cNvPr id="108" name="Freeform: Shape 9067">
              <a:extLst>
                <a:ext uri="{FF2B5EF4-FFF2-40B4-BE49-F238E27FC236}">
                  <a16:creationId xmlns:a16="http://schemas.microsoft.com/office/drawing/2014/main" id="{FC655BF4-5D1E-E4BD-20EA-3E77B9804DC1}"/>
                </a:ext>
              </a:extLst>
            </p:cNvPr>
            <p:cNvSpPr/>
            <p:nvPr/>
          </p:nvSpPr>
          <p:spPr>
            <a:xfrm>
              <a:off x="3517695" y="3288912"/>
              <a:ext cx="2741" cy="495235"/>
            </a:xfrm>
            <a:custGeom>
              <a:avLst/>
              <a:gdLst>
                <a:gd name="csX0" fmla="*/ 0 w 2741"/>
                <a:gd name="csY0" fmla="*/ 495236 h 495235"/>
                <a:gd name="csX1" fmla="*/ 2742 w 2741"/>
                <a:gd name="csY1" fmla="*/ 0 h 495235"/>
              </a:gdLst>
              <a:ahLst/>
              <a:cxnLst>
                <a:cxn ang="0">
                  <a:pos x="csX0" y="csY0"/>
                </a:cxn>
                <a:cxn ang="0">
                  <a:pos x="csX1" y="csY1"/>
                </a:cxn>
              </a:cxnLst>
              <a:rect l="l" t="t" r="r" b="b"/>
              <a:pathLst>
                <a:path w="2741" h="495235">
                  <a:moveTo>
                    <a:pt x="0" y="495236"/>
                  </a:moveTo>
                  <a:lnTo>
                    <a:pt x="2742" y="0"/>
                  </a:lnTo>
                </a:path>
              </a:pathLst>
            </a:custGeom>
            <a:noFill/>
            <a:ln w="4572" cap="flat">
              <a:solidFill>
                <a:srgbClr val="980000"/>
              </a:solidFill>
              <a:prstDash val="solid"/>
              <a:round/>
            </a:ln>
          </p:spPr>
          <p:txBody>
            <a:bodyPr/>
            <a:lstStyle/>
            <a:p>
              <a:endParaRPr lang="en-US" noProof="0"/>
            </a:p>
          </p:txBody>
        </p:sp>
        <p:sp>
          <p:nvSpPr>
            <p:cNvPr id="109" name="Freeform: Shape 9068">
              <a:extLst>
                <a:ext uri="{FF2B5EF4-FFF2-40B4-BE49-F238E27FC236}">
                  <a16:creationId xmlns:a16="http://schemas.microsoft.com/office/drawing/2014/main" id="{430A9726-53F1-11D6-1914-EED09B571DFE}"/>
                </a:ext>
              </a:extLst>
            </p:cNvPr>
            <p:cNvSpPr/>
            <p:nvPr/>
          </p:nvSpPr>
          <p:spPr>
            <a:xfrm>
              <a:off x="3317992" y="3668130"/>
              <a:ext cx="401008" cy="284414"/>
            </a:xfrm>
            <a:custGeom>
              <a:avLst/>
              <a:gdLst>
                <a:gd name="csX0" fmla="*/ 401008 w 401008"/>
                <a:gd name="csY0" fmla="*/ 284414 h 284414"/>
                <a:gd name="csX1" fmla="*/ 196025 w 401008"/>
                <a:gd name="csY1" fmla="*/ 0 h 284414"/>
                <a:gd name="csX2" fmla="*/ 0 w 401008"/>
                <a:gd name="csY2" fmla="*/ 284414 h 284414"/>
              </a:gdLst>
              <a:ahLst/>
              <a:cxnLst>
                <a:cxn ang="0">
                  <a:pos x="csX0" y="csY0"/>
                </a:cxn>
                <a:cxn ang="0">
                  <a:pos x="csX1" y="csY1"/>
                </a:cxn>
                <a:cxn ang="0">
                  <a:pos x="csX2" y="csY2"/>
                </a:cxn>
              </a:cxnLst>
              <a:rect l="l" t="t" r="r" b="b"/>
              <a:pathLst>
                <a:path w="401008" h="284414">
                  <a:moveTo>
                    <a:pt x="401008" y="284414"/>
                  </a:moveTo>
                  <a:lnTo>
                    <a:pt x="196025" y="0"/>
                  </a:lnTo>
                  <a:lnTo>
                    <a:pt x="0" y="284414"/>
                  </a:lnTo>
                  <a:close/>
                </a:path>
              </a:pathLst>
            </a:custGeom>
            <a:solidFill>
              <a:srgbClr val="000000">
                <a:alpha val="0"/>
              </a:srgbClr>
            </a:solidFill>
            <a:ln w="5278" cap="sq">
              <a:noFill/>
              <a:prstDash val="solid"/>
              <a:miter/>
            </a:ln>
          </p:spPr>
          <p:txBody>
            <a:bodyPr/>
            <a:lstStyle/>
            <a:p>
              <a:endParaRPr lang="en-US" noProof="0"/>
            </a:p>
          </p:txBody>
        </p:sp>
        <p:sp>
          <p:nvSpPr>
            <p:cNvPr id="110" name="Freeform: Shape 9069">
              <a:extLst>
                <a:ext uri="{FF2B5EF4-FFF2-40B4-BE49-F238E27FC236}">
                  <a16:creationId xmlns:a16="http://schemas.microsoft.com/office/drawing/2014/main" id="{44A2FE66-FE57-541F-3CA9-607AC151AAA7}"/>
                </a:ext>
              </a:extLst>
            </p:cNvPr>
            <p:cNvSpPr/>
            <p:nvPr/>
          </p:nvSpPr>
          <p:spPr>
            <a:xfrm>
              <a:off x="3317992" y="3668130"/>
              <a:ext cx="401008" cy="284414"/>
            </a:xfrm>
            <a:custGeom>
              <a:avLst/>
              <a:gdLst>
                <a:gd name="csX0" fmla="*/ 401008 w 401008"/>
                <a:gd name="csY0" fmla="*/ 284414 h 284414"/>
                <a:gd name="csX1" fmla="*/ 196025 w 401008"/>
                <a:gd name="csY1" fmla="*/ 0 h 284414"/>
                <a:gd name="csX2" fmla="*/ 0 w 401008"/>
                <a:gd name="csY2" fmla="*/ 284414 h 284414"/>
              </a:gdLst>
              <a:ahLst/>
              <a:cxnLst>
                <a:cxn ang="0">
                  <a:pos x="csX0" y="csY0"/>
                </a:cxn>
                <a:cxn ang="0">
                  <a:pos x="csX1" y="csY1"/>
                </a:cxn>
                <a:cxn ang="0">
                  <a:pos x="csX2" y="csY2"/>
                </a:cxn>
              </a:cxnLst>
              <a:rect l="l" t="t" r="r" b="b"/>
              <a:pathLst>
                <a:path w="401008" h="284414">
                  <a:moveTo>
                    <a:pt x="401008" y="284414"/>
                  </a:moveTo>
                  <a:lnTo>
                    <a:pt x="196025" y="0"/>
                  </a:lnTo>
                  <a:lnTo>
                    <a:pt x="0" y="284414"/>
                  </a:lnTo>
                  <a:close/>
                </a:path>
              </a:pathLst>
            </a:custGeom>
            <a:noFill/>
            <a:ln w="9144" cap="flat">
              <a:solidFill>
                <a:srgbClr val="274E13"/>
              </a:solidFill>
              <a:prstDash val="solid"/>
              <a:round/>
            </a:ln>
          </p:spPr>
          <p:txBody>
            <a:bodyPr/>
            <a:lstStyle/>
            <a:p>
              <a:endParaRPr lang="en-US" noProof="0"/>
            </a:p>
          </p:txBody>
        </p:sp>
        <p:sp>
          <p:nvSpPr>
            <p:cNvPr id="111" name="Freeform: Shape 9070">
              <a:extLst>
                <a:ext uri="{FF2B5EF4-FFF2-40B4-BE49-F238E27FC236}">
                  <a16:creationId xmlns:a16="http://schemas.microsoft.com/office/drawing/2014/main" id="{97EEDEE3-21E2-541F-7D5C-A29E74FF4F8D}"/>
                </a:ext>
              </a:extLst>
            </p:cNvPr>
            <p:cNvSpPr/>
            <p:nvPr/>
          </p:nvSpPr>
          <p:spPr>
            <a:xfrm>
              <a:off x="2725728" y="4365223"/>
              <a:ext cx="1552292" cy="166446"/>
            </a:xfrm>
            <a:custGeom>
              <a:avLst/>
              <a:gdLst>
                <a:gd name="csX0" fmla="*/ 0 w 1552292"/>
                <a:gd name="csY0" fmla="*/ 0 h 166446"/>
                <a:gd name="csX1" fmla="*/ 1552293 w 1552292"/>
                <a:gd name="csY1" fmla="*/ 0 h 166446"/>
                <a:gd name="csX2" fmla="*/ 1552293 w 1552292"/>
                <a:gd name="csY2" fmla="*/ 166447 h 166446"/>
                <a:gd name="csX3" fmla="*/ 0 w 1552292"/>
                <a:gd name="csY3" fmla="*/ 166447 h 166446"/>
              </a:gdLst>
              <a:ahLst/>
              <a:cxnLst>
                <a:cxn ang="0">
                  <a:pos x="csX0" y="csY0"/>
                </a:cxn>
                <a:cxn ang="0">
                  <a:pos x="csX1" y="csY1"/>
                </a:cxn>
                <a:cxn ang="0">
                  <a:pos x="csX2" y="csY2"/>
                </a:cxn>
                <a:cxn ang="0">
                  <a:pos x="csX3" y="csY3"/>
                </a:cxn>
              </a:cxnLst>
              <a:rect l="l" t="t" r="r" b="b"/>
              <a:pathLst>
                <a:path w="1552292" h="166446">
                  <a:moveTo>
                    <a:pt x="0" y="0"/>
                  </a:moveTo>
                  <a:lnTo>
                    <a:pt x="1552293" y="0"/>
                  </a:lnTo>
                  <a:lnTo>
                    <a:pt x="1552293" y="166447"/>
                  </a:lnTo>
                  <a:lnTo>
                    <a:pt x="0" y="166447"/>
                  </a:lnTo>
                  <a:close/>
                </a:path>
              </a:pathLst>
            </a:custGeom>
            <a:solidFill>
              <a:srgbClr val="000000">
                <a:alpha val="0"/>
              </a:srgbClr>
            </a:solidFill>
            <a:ln w="5278" cap="sq">
              <a:noFill/>
              <a:prstDash val="solid"/>
              <a:miter/>
            </a:ln>
          </p:spPr>
          <p:txBody>
            <a:bodyPr/>
            <a:lstStyle/>
            <a:p>
              <a:endParaRPr lang="en-US" noProof="0"/>
            </a:p>
          </p:txBody>
        </p:sp>
        <p:sp>
          <p:nvSpPr>
            <p:cNvPr id="112" name="Freeform: Shape 9071">
              <a:extLst>
                <a:ext uri="{FF2B5EF4-FFF2-40B4-BE49-F238E27FC236}">
                  <a16:creationId xmlns:a16="http://schemas.microsoft.com/office/drawing/2014/main" id="{5C57565C-15DE-77E8-14E2-5B9F29C4B69F}"/>
                </a:ext>
              </a:extLst>
            </p:cNvPr>
            <p:cNvSpPr/>
            <p:nvPr/>
          </p:nvSpPr>
          <p:spPr>
            <a:xfrm>
              <a:off x="3187488" y="4416952"/>
              <a:ext cx="848394" cy="80291"/>
            </a:xfrm>
            <a:custGeom>
              <a:avLst/>
              <a:gdLst>
                <a:gd name="csX0" fmla="*/ 6939 w 848394"/>
                <a:gd name="csY0" fmla="*/ 62284 h 80291"/>
                <a:gd name="csX1" fmla="*/ 0 w 848394"/>
                <a:gd name="csY1" fmla="*/ 62284 h 80291"/>
                <a:gd name="csX2" fmla="*/ 0 w 848394"/>
                <a:gd name="csY2" fmla="*/ 1074 h 80291"/>
                <a:gd name="csX3" fmla="*/ 7517 w 848394"/>
                <a:gd name="csY3" fmla="*/ 1074 h 80291"/>
                <a:gd name="csX4" fmla="*/ 7517 w 848394"/>
                <a:gd name="csY4" fmla="*/ 22882 h 80291"/>
                <a:gd name="csX5" fmla="*/ 19660 w 848394"/>
                <a:gd name="csY5" fmla="*/ 16934 h 80291"/>
                <a:gd name="csX6" fmla="*/ 27342 w 848394"/>
                <a:gd name="csY6" fmla="*/ 18586 h 80291"/>
                <a:gd name="csX7" fmla="*/ 33372 w 848394"/>
                <a:gd name="csY7" fmla="*/ 23212 h 80291"/>
                <a:gd name="csX8" fmla="*/ 37090 w 848394"/>
                <a:gd name="csY8" fmla="*/ 30399 h 80291"/>
                <a:gd name="csX9" fmla="*/ 38411 w 848394"/>
                <a:gd name="csY9" fmla="*/ 39485 h 80291"/>
                <a:gd name="csX10" fmla="*/ 32794 w 848394"/>
                <a:gd name="csY10" fmla="*/ 57080 h 80291"/>
                <a:gd name="csX11" fmla="*/ 19247 w 848394"/>
                <a:gd name="csY11" fmla="*/ 63275 h 80291"/>
                <a:gd name="csX12" fmla="*/ 6939 w 848394"/>
                <a:gd name="csY12" fmla="*/ 56749 h 80291"/>
                <a:gd name="csX13" fmla="*/ 6939 w 848394"/>
                <a:gd name="csY13" fmla="*/ 62284 h 80291"/>
                <a:gd name="csX14" fmla="*/ 6856 w 848394"/>
                <a:gd name="csY14" fmla="*/ 39816 h 80291"/>
                <a:gd name="csX15" fmla="*/ 9004 w 848394"/>
                <a:gd name="csY15" fmla="*/ 51298 h 80291"/>
                <a:gd name="csX16" fmla="*/ 18669 w 848394"/>
                <a:gd name="csY16" fmla="*/ 57080 h 80291"/>
                <a:gd name="csX17" fmla="*/ 27094 w 848394"/>
                <a:gd name="csY17" fmla="*/ 52867 h 80291"/>
                <a:gd name="csX18" fmla="*/ 30729 w 848394"/>
                <a:gd name="csY18" fmla="*/ 40063 h 80291"/>
                <a:gd name="csX19" fmla="*/ 27260 w 848394"/>
                <a:gd name="csY19" fmla="*/ 27260 h 80291"/>
                <a:gd name="csX20" fmla="*/ 18999 w 848394"/>
                <a:gd name="csY20" fmla="*/ 23129 h 80291"/>
                <a:gd name="csX21" fmla="*/ 10408 w 848394"/>
                <a:gd name="csY21" fmla="*/ 27425 h 80291"/>
                <a:gd name="csX22" fmla="*/ 6856 w 848394"/>
                <a:gd name="csY22" fmla="*/ 39816 h 80291"/>
                <a:gd name="csX23" fmla="*/ 52505 w 848394"/>
                <a:gd name="csY23" fmla="*/ 80292 h 80291"/>
                <a:gd name="csX24" fmla="*/ 47136 w 848394"/>
                <a:gd name="csY24" fmla="*/ 80292 h 80291"/>
                <a:gd name="csX25" fmla="*/ 59609 w 848394"/>
                <a:gd name="csY25" fmla="*/ 40146 h 80291"/>
                <a:gd name="csX26" fmla="*/ 57792 w 848394"/>
                <a:gd name="csY26" fmla="*/ 24616 h 80291"/>
                <a:gd name="csX27" fmla="*/ 53827 w 848394"/>
                <a:gd name="csY27" fmla="*/ 12556 h 80291"/>
                <a:gd name="csX28" fmla="*/ 47136 w 848394"/>
                <a:gd name="csY28" fmla="*/ 0 h 80291"/>
                <a:gd name="csX29" fmla="*/ 52505 w 848394"/>
                <a:gd name="csY29" fmla="*/ 0 h 80291"/>
                <a:gd name="csX30" fmla="*/ 64070 w 848394"/>
                <a:gd name="csY30" fmla="*/ 21064 h 80291"/>
                <a:gd name="csX31" fmla="*/ 67291 w 848394"/>
                <a:gd name="csY31" fmla="*/ 40146 h 80291"/>
                <a:gd name="csX32" fmla="*/ 62996 w 848394"/>
                <a:gd name="csY32" fmla="*/ 61954 h 80291"/>
                <a:gd name="csX33" fmla="*/ 52505 w 848394"/>
                <a:gd name="csY33" fmla="*/ 80292 h 80291"/>
                <a:gd name="csX34" fmla="*/ 100764 w 848394"/>
                <a:gd name="csY34" fmla="*/ 62284 h 80291"/>
                <a:gd name="csX35" fmla="*/ 100764 w 848394"/>
                <a:gd name="csY35" fmla="*/ 1074 h 80291"/>
                <a:gd name="csX36" fmla="*/ 123811 w 848394"/>
                <a:gd name="csY36" fmla="*/ 1074 h 80291"/>
                <a:gd name="csX37" fmla="*/ 133146 w 848394"/>
                <a:gd name="csY37" fmla="*/ 1652 h 80291"/>
                <a:gd name="csX38" fmla="*/ 140663 w 848394"/>
                <a:gd name="csY38" fmla="*/ 4543 h 80291"/>
                <a:gd name="csX39" fmla="*/ 145536 w 848394"/>
                <a:gd name="csY39" fmla="*/ 10408 h 80291"/>
                <a:gd name="csX40" fmla="*/ 147436 w 848394"/>
                <a:gd name="csY40" fmla="*/ 18751 h 80291"/>
                <a:gd name="csX41" fmla="*/ 142480 w 848394"/>
                <a:gd name="csY41" fmla="*/ 32051 h 80291"/>
                <a:gd name="csX42" fmla="*/ 124555 w 848394"/>
                <a:gd name="csY42" fmla="*/ 37420 h 80291"/>
                <a:gd name="csX43" fmla="*/ 108860 w 848394"/>
                <a:gd name="csY43" fmla="*/ 37420 h 80291"/>
                <a:gd name="csX44" fmla="*/ 108860 w 848394"/>
                <a:gd name="csY44" fmla="*/ 62284 h 80291"/>
                <a:gd name="csX45" fmla="*/ 100764 w 848394"/>
                <a:gd name="csY45" fmla="*/ 62284 h 80291"/>
                <a:gd name="csX46" fmla="*/ 108860 w 848394"/>
                <a:gd name="csY46" fmla="*/ 30151 h 80291"/>
                <a:gd name="csX47" fmla="*/ 124637 w 848394"/>
                <a:gd name="csY47" fmla="*/ 30151 h 80291"/>
                <a:gd name="csX48" fmla="*/ 135789 w 848394"/>
                <a:gd name="csY48" fmla="*/ 27260 h 80291"/>
                <a:gd name="csX49" fmla="*/ 139093 w 848394"/>
                <a:gd name="csY49" fmla="*/ 18999 h 80291"/>
                <a:gd name="csX50" fmla="*/ 137111 w 848394"/>
                <a:gd name="csY50" fmla="*/ 12473 h 80291"/>
                <a:gd name="csX51" fmla="*/ 132072 w 848394"/>
                <a:gd name="csY51" fmla="*/ 8839 h 80291"/>
                <a:gd name="csX52" fmla="*/ 124472 w 848394"/>
                <a:gd name="csY52" fmla="*/ 8343 h 80291"/>
                <a:gd name="csX53" fmla="*/ 108860 w 848394"/>
                <a:gd name="csY53" fmla="*/ 8343 h 80291"/>
                <a:gd name="csX54" fmla="*/ 108860 w 848394"/>
                <a:gd name="csY54" fmla="*/ 30151 h 80291"/>
                <a:gd name="csX55" fmla="*/ 187197 w 848394"/>
                <a:gd name="csY55" fmla="*/ 47993 h 80291"/>
                <a:gd name="csX56" fmla="*/ 194962 w 848394"/>
                <a:gd name="csY56" fmla="*/ 48985 h 80291"/>
                <a:gd name="csX57" fmla="*/ 188105 w 848394"/>
                <a:gd name="csY57" fmla="*/ 59558 h 80291"/>
                <a:gd name="csX58" fmla="*/ 175467 w 848394"/>
                <a:gd name="csY58" fmla="*/ 63275 h 80291"/>
                <a:gd name="csX59" fmla="*/ 160020 w 848394"/>
                <a:gd name="csY59" fmla="*/ 57328 h 80291"/>
                <a:gd name="csX60" fmla="*/ 154320 w 848394"/>
                <a:gd name="csY60" fmla="*/ 40476 h 80291"/>
                <a:gd name="csX61" fmla="*/ 160020 w 848394"/>
                <a:gd name="csY61" fmla="*/ 23129 h 80291"/>
                <a:gd name="csX62" fmla="*/ 175054 w 848394"/>
                <a:gd name="csY62" fmla="*/ 16934 h 80291"/>
                <a:gd name="csX63" fmla="*/ 189510 w 848394"/>
                <a:gd name="csY63" fmla="*/ 23047 h 80291"/>
                <a:gd name="csX64" fmla="*/ 195209 w 848394"/>
                <a:gd name="csY64" fmla="*/ 40063 h 80291"/>
                <a:gd name="csX65" fmla="*/ 195127 w 848394"/>
                <a:gd name="csY65" fmla="*/ 42046 h 80291"/>
                <a:gd name="csX66" fmla="*/ 162085 w 848394"/>
                <a:gd name="csY66" fmla="*/ 42046 h 80291"/>
                <a:gd name="csX67" fmla="*/ 166215 w 848394"/>
                <a:gd name="csY67" fmla="*/ 53197 h 80291"/>
                <a:gd name="csX68" fmla="*/ 175467 w 848394"/>
                <a:gd name="csY68" fmla="*/ 57080 h 80291"/>
                <a:gd name="csX69" fmla="*/ 182488 w 848394"/>
                <a:gd name="csY69" fmla="*/ 54932 h 80291"/>
                <a:gd name="csX70" fmla="*/ 187197 w 848394"/>
                <a:gd name="csY70" fmla="*/ 47993 h 80291"/>
                <a:gd name="csX71" fmla="*/ 162498 w 848394"/>
                <a:gd name="csY71" fmla="*/ 35850 h 80291"/>
                <a:gd name="csX72" fmla="*/ 187279 w 848394"/>
                <a:gd name="csY72" fmla="*/ 35850 h 80291"/>
                <a:gd name="csX73" fmla="*/ 184388 w 848394"/>
                <a:gd name="csY73" fmla="*/ 27507 h 80291"/>
                <a:gd name="csX74" fmla="*/ 175137 w 848394"/>
                <a:gd name="csY74" fmla="*/ 23129 h 80291"/>
                <a:gd name="csX75" fmla="*/ 166380 w 848394"/>
                <a:gd name="csY75" fmla="*/ 26599 h 80291"/>
                <a:gd name="csX76" fmla="*/ 162498 w 848394"/>
                <a:gd name="csY76" fmla="*/ 35850 h 80291"/>
                <a:gd name="csX77" fmla="*/ 204265 w 848394"/>
                <a:gd name="csY77" fmla="*/ 62284 h 80291"/>
                <a:gd name="csX78" fmla="*/ 204265 w 848394"/>
                <a:gd name="csY78" fmla="*/ 17925 h 80291"/>
                <a:gd name="csX79" fmla="*/ 211038 w 848394"/>
                <a:gd name="csY79" fmla="*/ 17925 h 80291"/>
                <a:gd name="csX80" fmla="*/ 211038 w 848394"/>
                <a:gd name="csY80" fmla="*/ 24699 h 80291"/>
                <a:gd name="csX81" fmla="*/ 215747 w 848394"/>
                <a:gd name="csY81" fmla="*/ 18503 h 80291"/>
                <a:gd name="csX82" fmla="*/ 220620 w 848394"/>
                <a:gd name="csY82" fmla="*/ 16934 h 80291"/>
                <a:gd name="csX83" fmla="*/ 228385 w 848394"/>
                <a:gd name="csY83" fmla="*/ 19330 h 80291"/>
                <a:gd name="csX84" fmla="*/ 225742 w 848394"/>
                <a:gd name="csY84" fmla="*/ 26351 h 80291"/>
                <a:gd name="csX85" fmla="*/ 220290 w 848394"/>
                <a:gd name="csY85" fmla="*/ 24699 h 80291"/>
                <a:gd name="csX86" fmla="*/ 215829 w 848394"/>
                <a:gd name="csY86" fmla="*/ 26186 h 80291"/>
                <a:gd name="csX87" fmla="*/ 213021 w 848394"/>
                <a:gd name="csY87" fmla="*/ 30316 h 80291"/>
                <a:gd name="csX88" fmla="*/ 211782 w 848394"/>
                <a:gd name="csY88" fmla="*/ 39072 h 80291"/>
                <a:gd name="csX89" fmla="*/ 211782 w 848394"/>
                <a:gd name="csY89" fmla="*/ 62284 h 80291"/>
                <a:gd name="csX90" fmla="*/ 204265 w 848394"/>
                <a:gd name="csY90" fmla="*/ 62284 h 80291"/>
                <a:gd name="csX91" fmla="*/ 234635 w 848394"/>
                <a:gd name="csY91" fmla="*/ 62284 h 80291"/>
                <a:gd name="csX92" fmla="*/ 234635 w 848394"/>
                <a:gd name="csY92" fmla="*/ 23790 h 80291"/>
                <a:gd name="csX93" fmla="*/ 228027 w 848394"/>
                <a:gd name="csY93" fmla="*/ 23790 h 80291"/>
                <a:gd name="csX94" fmla="*/ 228027 w 848394"/>
                <a:gd name="csY94" fmla="*/ 17925 h 80291"/>
                <a:gd name="csX95" fmla="*/ 234635 w 848394"/>
                <a:gd name="csY95" fmla="*/ 17925 h 80291"/>
                <a:gd name="csX96" fmla="*/ 234635 w 848394"/>
                <a:gd name="csY96" fmla="*/ 13217 h 80291"/>
                <a:gd name="csX97" fmla="*/ 235461 w 848394"/>
                <a:gd name="csY97" fmla="*/ 6608 h 80291"/>
                <a:gd name="csX98" fmla="*/ 239261 w 848394"/>
                <a:gd name="csY98" fmla="*/ 1817 h 80291"/>
                <a:gd name="csX99" fmla="*/ 246943 w 848394"/>
                <a:gd name="csY99" fmla="*/ 0 h 80291"/>
                <a:gd name="csX100" fmla="*/ 253882 w 848394"/>
                <a:gd name="csY100" fmla="*/ 826 h 80291"/>
                <a:gd name="csX101" fmla="*/ 252808 w 848394"/>
                <a:gd name="csY101" fmla="*/ 7352 h 80291"/>
                <a:gd name="csX102" fmla="*/ 248348 w 848394"/>
                <a:gd name="csY102" fmla="*/ 6939 h 80291"/>
                <a:gd name="csX103" fmla="*/ 243474 w 848394"/>
                <a:gd name="csY103" fmla="*/ 8426 h 80291"/>
                <a:gd name="csX104" fmla="*/ 242070 w 848394"/>
                <a:gd name="csY104" fmla="*/ 13878 h 80291"/>
                <a:gd name="csX105" fmla="*/ 242070 w 848394"/>
                <a:gd name="csY105" fmla="*/ 17925 h 80291"/>
                <a:gd name="csX106" fmla="*/ 250743 w 848394"/>
                <a:gd name="csY106" fmla="*/ 17925 h 80291"/>
                <a:gd name="csX107" fmla="*/ 250743 w 848394"/>
                <a:gd name="csY107" fmla="*/ 23790 h 80291"/>
                <a:gd name="csX108" fmla="*/ 242070 w 848394"/>
                <a:gd name="csY108" fmla="*/ 23790 h 80291"/>
                <a:gd name="csX109" fmla="*/ 242070 w 848394"/>
                <a:gd name="csY109" fmla="*/ 62284 h 80291"/>
                <a:gd name="csX110" fmla="*/ 234635 w 848394"/>
                <a:gd name="csY110" fmla="*/ 62284 h 80291"/>
                <a:gd name="csX111" fmla="*/ 253763 w 848394"/>
                <a:gd name="csY111" fmla="*/ 40146 h 80291"/>
                <a:gd name="csX112" fmla="*/ 260619 w 848394"/>
                <a:gd name="csY112" fmla="*/ 21890 h 80291"/>
                <a:gd name="csX113" fmla="*/ 274579 w 848394"/>
                <a:gd name="csY113" fmla="*/ 16934 h 80291"/>
                <a:gd name="csX114" fmla="*/ 289531 w 848394"/>
                <a:gd name="csY114" fmla="*/ 22964 h 80291"/>
                <a:gd name="csX115" fmla="*/ 295313 w 848394"/>
                <a:gd name="csY115" fmla="*/ 39485 h 80291"/>
                <a:gd name="csX116" fmla="*/ 292752 w 848394"/>
                <a:gd name="csY116" fmla="*/ 52950 h 80291"/>
                <a:gd name="csX117" fmla="*/ 285235 w 848394"/>
                <a:gd name="csY117" fmla="*/ 60549 h 80291"/>
                <a:gd name="csX118" fmla="*/ 274579 w 848394"/>
                <a:gd name="csY118" fmla="*/ 63275 h 80291"/>
                <a:gd name="csX119" fmla="*/ 259463 w 848394"/>
                <a:gd name="csY119" fmla="*/ 57328 h 80291"/>
                <a:gd name="csX120" fmla="*/ 253763 w 848394"/>
                <a:gd name="csY120" fmla="*/ 40146 h 80291"/>
                <a:gd name="csX121" fmla="*/ 261528 w 848394"/>
                <a:gd name="csY121" fmla="*/ 40146 h 80291"/>
                <a:gd name="csX122" fmla="*/ 265245 w 848394"/>
                <a:gd name="csY122" fmla="*/ 52867 h 80291"/>
                <a:gd name="csX123" fmla="*/ 274579 w 848394"/>
                <a:gd name="csY123" fmla="*/ 57080 h 80291"/>
                <a:gd name="csX124" fmla="*/ 283914 w 848394"/>
                <a:gd name="csY124" fmla="*/ 52867 h 80291"/>
                <a:gd name="csX125" fmla="*/ 287631 w 848394"/>
                <a:gd name="csY125" fmla="*/ 39898 h 80291"/>
                <a:gd name="csX126" fmla="*/ 283831 w 848394"/>
                <a:gd name="csY126" fmla="*/ 27425 h 80291"/>
                <a:gd name="csX127" fmla="*/ 274579 w 848394"/>
                <a:gd name="csY127" fmla="*/ 23129 h 80291"/>
                <a:gd name="csX128" fmla="*/ 265245 w 848394"/>
                <a:gd name="csY128" fmla="*/ 27425 h 80291"/>
                <a:gd name="csX129" fmla="*/ 261528 w 848394"/>
                <a:gd name="csY129" fmla="*/ 40146 h 80291"/>
                <a:gd name="csX130" fmla="*/ 304038 w 848394"/>
                <a:gd name="csY130" fmla="*/ 62284 h 80291"/>
                <a:gd name="csX131" fmla="*/ 304038 w 848394"/>
                <a:gd name="csY131" fmla="*/ 17925 h 80291"/>
                <a:gd name="csX132" fmla="*/ 310811 w 848394"/>
                <a:gd name="csY132" fmla="*/ 17925 h 80291"/>
                <a:gd name="csX133" fmla="*/ 310811 w 848394"/>
                <a:gd name="csY133" fmla="*/ 24699 h 80291"/>
                <a:gd name="csX134" fmla="*/ 315520 w 848394"/>
                <a:gd name="csY134" fmla="*/ 18503 h 80291"/>
                <a:gd name="csX135" fmla="*/ 320393 w 848394"/>
                <a:gd name="csY135" fmla="*/ 16934 h 80291"/>
                <a:gd name="csX136" fmla="*/ 328158 w 848394"/>
                <a:gd name="csY136" fmla="*/ 19330 h 80291"/>
                <a:gd name="csX137" fmla="*/ 325515 w 848394"/>
                <a:gd name="csY137" fmla="*/ 26351 h 80291"/>
                <a:gd name="csX138" fmla="*/ 320063 w 848394"/>
                <a:gd name="csY138" fmla="*/ 24699 h 80291"/>
                <a:gd name="csX139" fmla="*/ 315602 w 848394"/>
                <a:gd name="csY139" fmla="*/ 26186 h 80291"/>
                <a:gd name="csX140" fmla="*/ 312794 w 848394"/>
                <a:gd name="csY140" fmla="*/ 30316 h 80291"/>
                <a:gd name="csX141" fmla="*/ 311555 w 848394"/>
                <a:gd name="csY141" fmla="*/ 39072 h 80291"/>
                <a:gd name="csX142" fmla="*/ 311555 w 848394"/>
                <a:gd name="csY142" fmla="*/ 62284 h 80291"/>
                <a:gd name="csX143" fmla="*/ 304038 w 848394"/>
                <a:gd name="csY143" fmla="*/ 62284 h 80291"/>
                <a:gd name="csX144" fmla="*/ 332591 w 848394"/>
                <a:gd name="csY144" fmla="*/ 62284 h 80291"/>
                <a:gd name="csX145" fmla="*/ 332591 w 848394"/>
                <a:gd name="csY145" fmla="*/ 17925 h 80291"/>
                <a:gd name="csX146" fmla="*/ 339365 w 848394"/>
                <a:gd name="csY146" fmla="*/ 17925 h 80291"/>
                <a:gd name="csX147" fmla="*/ 339365 w 848394"/>
                <a:gd name="csY147" fmla="*/ 24203 h 80291"/>
                <a:gd name="csX148" fmla="*/ 344899 w 848394"/>
                <a:gd name="csY148" fmla="*/ 18916 h 80291"/>
                <a:gd name="csX149" fmla="*/ 352747 w 848394"/>
                <a:gd name="csY149" fmla="*/ 16934 h 80291"/>
                <a:gd name="csX150" fmla="*/ 360842 w 848394"/>
                <a:gd name="csY150" fmla="*/ 18999 h 80291"/>
                <a:gd name="csX151" fmla="*/ 365302 w 848394"/>
                <a:gd name="csY151" fmla="*/ 24699 h 80291"/>
                <a:gd name="csX152" fmla="*/ 379015 w 848394"/>
                <a:gd name="csY152" fmla="*/ 16934 h 80291"/>
                <a:gd name="csX153" fmla="*/ 389093 w 848394"/>
                <a:gd name="csY153" fmla="*/ 20651 h 80291"/>
                <a:gd name="csX154" fmla="*/ 392645 w 848394"/>
                <a:gd name="csY154" fmla="*/ 31885 h 80291"/>
                <a:gd name="csX155" fmla="*/ 392645 w 848394"/>
                <a:gd name="csY155" fmla="*/ 62284 h 80291"/>
                <a:gd name="csX156" fmla="*/ 385210 w 848394"/>
                <a:gd name="csY156" fmla="*/ 62284 h 80291"/>
                <a:gd name="csX157" fmla="*/ 385210 w 848394"/>
                <a:gd name="csY157" fmla="*/ 34364 h 80291"/>
                <a:gd name="csX158" fmla="*/ 384467 w 848394"/>
                <a:gd name="csY158" fmla="*/ 27838 h 80291"/>
                <a:gd name="csX159" fmla="*/ 381823 w 848394"/>
                <a:gd name="csY159" fmla="*/ 24699 h 80291"/>
                <a:gd name="csX160" fmla="*/ 377280 w 848394"/>
                <a:gd name="csY160" fmla="*/ 23460 h 80291"/>
                <a:gd name="csX161" fmla="*/ 369515 w 848394"/>
                <a:gd name="csY161" fmla="*/ 26599 h 80291"/>
                <a:gd name="csX162" fmla="*/ 366459 w 848394"/>
                <a:gd name="csY162" fmla="*/ 36511 h 80291"/>
                <a:gd name="csX163" fmla="*/ 366459 w 848394"/>
                <a:gd name="csY163" fmla="*/ 62284 h 80291"/>
                <a:gd name="csX164" fmla="*/ 358942 w 848394"/>
                <a:gd name="csY164" fmla="*/ 62284 h 80291"/>
                <a:gd name="csX165" fmla="*/ 358942 w 848394"/>
                <a:gd name="csY165" fmla="*/ 33455 h 80291"/>
                <a:gd name="csX166" fmla="*/ 357125 w 848394"/>
                <a:gd name="csY166" fmla="*/ 26021 h 80291"/>
                <a:gd name="csX167" fmla="*/ 351095 w 848394"/>
                <a:gd name="csY167" fmla="*/ 23460 h 80291"/>
                <a:gd name="csX168" fmla="*/ 345230 w 848394"/>
                <a:gd name="csY168" fmla="*/ 25112 h 80291"/>
                <a:gd name="csX169" fmla="*/ 341347 w 848394"/>
                <a:gd name="csY169" fmla="*/ 29986 h 80291"/>
                <a:gd name="csX170" fmla="*/ 340108 w 848394"/>
                <a:gd name="csY170" fmla="*/ 39320 h 80291"/>
                <a:gd name="csX171" fmla="*/ 340108 w 848394"/>
                <a:gd name="csY171" fmla="*/ 62284 h 80291"/>
                <a:gd name="csX172" fmla="*/ 332591 w 848394"/>
                <a:gd name="csY172" fmla="*/ 62284 h 80291"/>
                <a:gd name="csX173" fmla="*/ 457219 w 848394"/>
                <a:gd name="csY173" fmla="*/ 38246 h 80291"/>
                <a:gd name="csX174" fmla="*/ 457219 w 848394"/>
                <a:gd name="csY174" fmla="*/ 31059 h 80291"/>
                <a:gd name="csX175" fmla="*/ 483074 w 848394"/>
                <a:gd name="csY175" fmla="*/ 31059 h 80291"/>
                <a:gd name="csX176" fmla="*/ 483074 w 848394"/>
                <a:gd name="csY176" fmla="*/ 53776 h 80291"/>
                <a:gd name="csX177" fmla="*/ 470766 w 848394"/>
                <a:gd name="csY177" fmla="*/ 60962 h 80291"/>
                <a:gd name="csX178" fmla="*/ 457797 w 848394"/>
                <a:gd name="csY178" fmla="*/ 63358 h 80291"/>
                <a:gd name="csX179" fmla="*/ 441359 w 848394"/>
                <a:gd name="csY179" fmla="*/ 59475 h 80291"/>
                <a:gd name="csX180" fmla="*/ 430207 w 848394"/>
                <a:gd name="csY180" fmla="*/ 48324 h 80291"/>
                <a:gd name="csX181" fmla="*/ 426490 w 848394"/>
                <a:gd name="csY181" fmla="*/ 31968 h 80291"/>
                <a:gd name="csX182" fmla="*/ 430207 w 848394"/>
                <a:gd name="csY182" fmla="*/ 15282 h 80291"/>
                <a:gd name="csX183" fmla="*/ 440945 w 848394"/>
                <a:gd name="csY183" fmla="*/ 3800 h 80291"/>
                <a:gd name="csX184" fmla="*/ 457136 w 848394"/>
                <a:gd name="csY184" fmla="*/ 0 h 80291"/>
                <a:gd name="csX185" fmla="*/ 469114 w 848394"/>
                <a:gd name="csY185" fmla="*/ 2230 h 80291"/>
                <a:gd name="csX186" fmla="*/ 477539 w 848394"/>
                <a:gd name="csY186" fmla="*/ 8260 h 80291"/>
                <a:gd name="csX187" fmla="*/ 482165 w 848394"/>
                <a:gd name="csY187" fmla="*/ 18173 h 80291"/>
                <a:gd name="csX188" fmla="*/ 474896 w 848394"/>
                <a:gd name="csY188" fmla="*/ 20238 h 80291"/>
                <a:gd name="csX189" fmla="*/ 471427 w 848394"/>
                <a:gd name="csY189" fmla="*/ 12886 h 80291"/>
                <a:gd name="csX190" fmla="*/ 465644 w 848394"/>
                <a:gd name="csY190" fmla="*/ 8591 h 80291"/>
                <a:gd name="csX191" fmla="*/ 457219 w 848394"/>
                <a:gd name="csY191" fmla="*/ 6939 h 80291"/>
                <a:gd name="csX192" fmla="*/ 447554 w 848394"/>
                <a:gd name="csY192" fmla="*/ 8674 h 80291"/>
                <a:gd name="csX193" fmla="*/ 441028 w 848394"/>
                <a:gd name="csY193" fmla="*/ 13134 h 80291"/>
                <a:gd name="csX194" fmla="*/ 437146 w 848394"/>
                <a:gd name="csY194" fmla="*/ 19164 h 80291"/>
                <a:gd name="csX195" fmla="*/ 434833 w 848394"/>
                <a:gd name="csY195" fmla="*/ 31472 h 80291"/>
                <a:gd name="csX196" fmla="*/ 437641 w 848394"/>
                <a:gd name="csY196" fmla="*/ 45185 h 80291"/>
                <a:gd name="csX197" fmla="*/ 445819 w 848394"/>
                <a:gd name="csY197" fmla="*/ 53363 h 80291"/>
                <a:gd name="csX198" fmla="*/ 457301 w 848394"/>
                <a:gd name="csY198" fmla="*/ 56006 h 80291"/>
                <a:gd name="csX199" fmla="*/ 467544 w 848394"/>
                <a:gd name="csY199" fmla="*/ 54024 h 80291"/>
                <a:gd name="csX200" fmla="*/ 475144 w 848394"/>
                <a:gd name="csY200" fmla="*/ 49645 h 80291"/>
                <a:gd name="csX201" fmla="*/ 475144 w 848394"/>
                <a:gd name="csY201" fmla="*/ 38246 h 80291"/>
                <a:gd name="csX202" fmla="*/ 457219 w 848394"/>
                <a:gd name="csY202" fmla="*/ 38246 h 80291"/>
                <a:gd name="csX203" fmla="*/ 495304 w 848394"/>
                <a:gd name="csY203" fmla="*/ 62284 h 80291"/>
                <a:gd name="csX204" fmla="*/ 495304 w 848394"/>
                <a:gd name="csY204" fmla="*/ 1074 h 80291"/>
                <a:gd name="csX205" fmla="*/ 503399 w 848394"/>
                <a:gd name="csY205" fmla="*/ 1074 h 80291"/>
                <a:gd name="csX206" fmla="*/ 503399 w 848394"/>
                <a:gd name="csY206" fmla="*/ 26186 h 80291"/>
                <a:gd name="csX207" fmla="*/ 535202 w 848394"/>
                <a:gd name="csY207" fmla="*/ 26186 h 80291"/>
                <a:gd name="csX208" fmla="*/ 535202 w 848394"/>
                <a:gd name="csY208" fmla="*/ 1074 h 80291"/>
                <a:gd name="csX209" fmla="*/ 543297 w 848394"/>
                <a:gd name="csY209" fmla="*/ 1074 h 80291"/>
                <a:gd name="csX210" fmla="*/ 543297 w 848394"/>
                <a:gd name="csY210" fmla="*/ 62284 h 80291"/>
                <a:gd name="csX211" fmla="*/ 535202 w 848394"/>
                <a:gd name="csY211" fmla="*/ 62284 h 80291"/>
                <a:gd name="csX212" fmla="*/ 535202 w 848394"/>
                <a:gd name="csY212" fmla="*/ 33455 h 80291"/>
                <a:gd name="csX213" fmla="*/ 503399 w 848394"/>
                <a:gd name="csY213" fmla="*/ 33455 h 80291"/>
                <a:gd name="csX214" fmla="*/ 503399 w 848394"/>
                <a:gd name="csY214" fmla="*/ 62284 h 80291"/>
                <a:gd name="csX215" fmla="*/ 495304 w 848394"/>
                <a:gd name="csY215" fmla="*/ 62284 h 80291"/>
                <a:gd name="csX216" fmla="*/ 551925 w 848394"/>
                <a:gd name="csY216" fmla="*/ 62284 h 80291"/>
                <a:gd name="csX217" fmla="*/ 551925 w 848394"/>
                <a:gd name="csY217" fmla="*/ 54767 h 80291"/>
                <a:gd name="csX218" fmla="*/ 583232 w 848394"/>
                <a:gd name="csY218" fmla="*/ 15530 h 80291"/>
                <a:gd name="csX219" fmla="*/ 589593 w 848394"/>
                <a:gd name="csY219" fmla="*/ 8343 h 80291"/>
                <a:gd name="csX220" fmla="*/ 555477 w 848394"/>
                <a:gd name="csY220" fmla="*/ 8343 h 80291"/>
                <a:gd name="csX221" fmla="*/ 555477 w 848394"/>
                <a:gd name="csY221" fmla="*/ 1074 h 80291"/>
                <a:gd name="csX222" fmla="*/ 599258 w 848394"/>
                <a:gd name="csY222" fmla="*/ 1074 h 80291"/>
                <a:gd name="csX223" fmla="*/ 599258 w 848394"/>
                <a:gd name="csY223" fmla="*/ 8343 h 80291"/>
                <a:gd name="csX224" fmla="*/ 564894 w 848394"/>
                <a:gd name="csY224" fmla="*/ 50802 h 80291"/>
                <a:gd name="csX225" fmla="*/ 561177 w 848394"/>
                <a:gd name="csY225" fmla="*/ 55097 h 80291"/>
                <a:gd name="csX226" fmla="*/ 600249 w 848394"/>
                <a:gd name="csY226" fmla="*/ 55097 h 80291"/>
                <a:gd name="csX227" fmla="*/ 600249 w 848394"/>
                <a:gd name="csY227" fmla="*/ 62284 h 80291"/>
                <a:gd name="csX228" fmla="*/ 551925 w 848394"/>
                <a:gd name="csY228" fmla="*/ 62284 h 80291"/>
                <a:gd name="csX229" fmla="*/ 633603 w 848394"/>
                <a:gd name="csY229" fmla="*/ 62284 h 80291"/>
                <a:gd name="csX230" fmla="*/ 633603 w 848394"/>
                <a:gd name="csY230" fmla="*/ 23790 h 80291"/>
                <a:gd name="csX231" fmla="*/ 626994 w 848394"/>
                <a:gd name="csY231" fmla="*/ 23790 h 80291"/>
                <a:gd name="csX232" fmla="*/ 626994 w 848394"/>
                <a:gd name="csY232" fmla="*/ 17925 h 80291"/>
                <a:gd name="csX233" fmla="*/ 633603 w 848394"/>
                <a:gd name="csY233" fmla="*/ 17925 h 80291"/>
                <a:gd name="csX234" fmla="*/ 633603 w 848394"/>
                <a:gd name="csY234" fmla="*/ 13217 h 80291"/>
                <a:gd name="csX235" fmla="*/ 634429 w 848394"/>
                <a:gd name="csY235" fmla="*/ 6608 h 80291"/>
                <a:gd name="csX236" fmla="*/ 638229 w 848394"/>
                <a:gd name="csY236" fmla="*/ 1817 h 80291"/>
                <a:gd name="csX237" fmla="*/ 645911 w 848394"/>
                <a:gd name="csY237" fmla="*/ 0 h 80291"/>
                <a:gd name="csX238" fmla="*/ 652850 w 848394"/>
                <a:gd name="csY238" fmla="*/ 826 h 80291"/>
                <a:gd name="csX239" fmla="*/ 651776 w 848394"/>
                <a:gd name="csY239" fmla="*/ 7352 h 80291"/>
                <a:gd name="csX240" fmla="*/ 647315 w 848394"/>
                <a:gd name="csY240" fmla="*/ 6939 h 80291"/>
                <a:gd name="csX241" fmla="*/ 642441 w 848394"/>
                <a:gd name="csY241" fmla="*/ 8426 h 80291"/>
                <a:gd name="csX242" fmla="*/ 641037 w 848394"/>
                <a:gd name="csY242" fmla="*/ 13878 h 80291"/>
                <a:gd name="csX243" fmla="*/ 641037 w 848394"/>
                <a:gd name="csY243" fmla="*/ 17925 h 80291"/>
                <a:gd name="csX244" fmla="*/ 649711 w 848394"/>
                <a:gd name="csY244" fmla="*/ 17925 h 80291"/>
                <a:gd name="csX245" fmla="*/ 649711 w 848394"/>
                <a:gd name="csY245" fmla="*/ 23790 h 80291"/>
                <a:gd name="csX246" fmla="*/ 641037 w 848394"/>
                <a:gd name="csY246" fmla="*/ 23790 h 80291"/>
                <a:gd name="csX247" fmla="*/ 641037 w 848394"/>
                <a:gd name="csY247" fmla="*/ 62284 h 80291"/>
                <a:gd name="csX248" fmla="*/ 633603 w 848394"/>
                <a:gd name="csY248" fmla="*/ 62284 h 80291"/>
                <a:gd name="csX249" fmla="*/ 684616 w 848394"/>
                <a:gd name="csY249" fmla="*/ 62284 h 80291"/>
                <a:gd name="csX250" fmla="*/ 684616 w 848394"/>
                <a:gd name="csY250" fmla="*/ 55758 h 80291"/>
                <a:gd name="csX251" fmla="*/ 670573 w 848394"/>
                <a:gd name="csY251" fmla="*/ 63275 h 80291"/>
                <a:gd name="csX252" fmla="*/ 663221 w 848394"/>
                <a:gd name="csY252" fmla="*/ 61788 h 80291"/>
                <a:gd name="csX253" fmla="*/ 658182 w 848394"/>
                <a:gd name="csY253" fmla="*/ 58071 h 80291"/>
                <a:gd name="csX254" fmla="*/ 655869 w 848394"/>
                <a:gd name="csY254" fmla="*/ 52454 h 80291"/>
                <a:gd name="csX255" fmla="*/ 655374 w 848394"/>
                <a:gd name="csY255" fmla="*/ 45433 h 80291"/>
                <a:gd name="csX256" fmla="*/ 655374 w 848394"/>
                <a:gd name="csY256" fmla="*/ 17925 h 80291"/>
                <a:gd name="csX257" fmla="*/ 662891 w 848394"/>
                <a:gd name="csY257" fmla="*/ 17925 h 80291"/>
                <a:gd name="csX258" fmla="*/ 662891 w 848394"/>
                <a:gd name="csY258" fmla="*/ 42541 h 80291"/>
                <a:gd name="csX259" fmla="*/ 663386 w 848394"/>
                <a:gd name="csY259" fmla="*/ 50472 h 80291"/>
                <a:gd name="csX260" fmla="*/ 666360 w 848394"/>
                <a:gd name="csY260" fmla="*/ 55180 h 80291"/>
                <a:gd name="csX261" fmla="*/ 672060 w 848394"/>
                <a:gd name="csY261" fmla="*/ 56832 h 80291"/>
                <a:gd name="csX262" fmla="*/ 678420 w 848394"/>
                <a:gd name="csY262" fmla="*/ 55097 h 80291"/>
                <a:gd name="csX263" fmla="*/ 682551 w 848394"/>
                <a:gd name="csY263" fmla="*/ 50389 h 80291"/>
                <a:gd name="csX264" fmla="*/ 683790 w 848394"/>
                <a:gd name="csY264" fmla="*/ 41715 h 80291"/>
                <a:gd name="csX265" fmla="*/ 683790 w 848394"/>
                <a:gd name="csY265" fmla="*/ 17925 h 80291"/>
                <a:gd name="csX266" fmla="*/ 691307 w 848394"/>
                <a:gd name="csY266" fmla="*/ 17925 h 80291"/>
                <a:gd name="csX267" fmla="*/ 691307 w 848394"/>
                <a:gd name="csY267" fmla="*/ 62284 h 80291"/>
                <a:gd name="csX268" fmla="*/ 684616 w 848394"/>
                <a:gd name="csY268" fmla="*/ 62284 h 80291"/>
                <a:gd name="csX269" fmla="*/ 700114 w 848394"/>
                <a:gd name="csY269" fmla="*/ 49067 h 80291"/>
                <a:gd name="csX270" fmla="*/ 707548 w 848394"/>
                <a:gd name="csY270" fmla="*/ 47911 h 80291"/>
                <a:gd name="csX271" fmla="*/ 711018 w 848394"/>
                <a:gd name="csY271" fmla="*/ 54767 h 80291"/>
                <a:gd name="csX272" fmla="*/ 719030 w 848394"/>
                <a:gd name="csY272" fmla="*/ 57080 h 80291"/>
                <a:gd name="csX273" fmla="*/ 726630 w 848394"/>
                <a:gd name="csY273" fmla="*/ 55015 h 80291"/>
                <a:gd name="csX274" fmla="*/ 729191 w 848394"/>
                <a:gd name="csY274" fmla="*/ 50058 h 80291"/>
                <a:gd name="csX275" fmla="*/ 726960 w 848394"/>
                <a:gd name="csY275" fmla="*/ 46011 h 80291"/>
                <a:gd name="csX276" fmla="*/ 719278 w 848394"/>
                <a:gd name="csY276" fmla="*/ 43533 h 80291"/>
                <a:gd name="csX277" fmla="*/ 707796 w 848394"/>
                <a:gd name="csY277" fmla="*/ 39898 h 80291"/>
                <a:gd name="csX278" fmla="*/ 703005 w 848394"/>
                <a:gd name="csY278" fmla="*/ 35685 h 80291"/>
                <a:gd name="csX279" fmla="*/ 701353 w 848394"/>
                <a:gd name="csY279" fmla="*/ 29738 h 80291"/>
                <a:gd name="csX280" fmla="*/ 702675 w 848394"/>
                <a:gd name="csY280" fmla="*/ 24286 h 80291"/>
                <a:gd name="csX281" fmla="*/ 706392 w 848394"/>
                <a:gd name="csY281" fmla="*/ 20073 h 80291"/>
                <a:gd name="csX282" fmla="*/ 711183 w 848394"/>
                <a:gd name="csY282" fmla="*/ 17843 h 80291"/>
                <a:gd name="csX283" fmla="*/ 717709 w 848394"/>
                <a:gd name="csY283" fmla="*/ 16934 h 80291"/>
                <a:gd name="csX284" fmla="*/ 726795 w 848394"/>
                <a:gd name="csY284" fmla="*/ 18503 h 80291"/>
                <a:gd name="csX285" fmla="*/ 732660 w 848394"/>
                <a:gd name="csY285" fmla="*/ 22551 h 80291"/>
                <a:gd name="csX286" fmla="*/ 735221 w 848394"/>
                <a:gd name="csY286" fmla="*/ 29407 h 80291"/>
                <a:gd name="csX287" fmla="*/ 727869 w 848394"/>
                <a:gd name="csY287" fmla="*/ 30399 h 80291"/>
                <a:gd name="csX288" fmla="*/ 724978 w 848394"/>
                <a:gd name="csY288" fmla="*/ 25029 h 80291"/>
                <a:gd name="csX289" fmla="*/ 718204 w 848394"/>
                <a:gd name="csY289" fmla="*/ 23129 h 80291"/>
                <a:gd name="csX290" fmla="*/ 710852 w 848394"/>
                <a:gd name="csY290" fmla="*/ 24864 h 80291"/>
                <a:gd name="csX291" fmla="*/ 708622 w 848394"/>
                <a:gd name="csY291" fmla="*/ 28829 h 80291"/>
                <a:gd name="csX292" fmla="*/ 709531 w 848394"/>
                <a:gd name="csY292" fmla="*/ 31472 h 80291"/>
                <a:gd name="csX293" fmla="*/ 712422 w 848394"/>
                <a:gd name="csY293" fmla="*/ 33455 h 80291"/>
                <a:gd name="csX294" fmla="*/ 719030 w 848394"/>
                <a:gd name="csY294" fmla="*/ 35437 h 80291"/>
                <a:gd name="csX295" fmla="*/ 730182 w 848394"/>
                <a:gd name="csY295" fmla="*/ 38907 h 80291"/>
                <a:gd name="csX296" fmla="*/ 735138 w 848394"/>
                <a:gd name="csY296" fmla="*/ 42872 h 80291"/>
                <a:gd name="csX297" fmla="*/ 736956 w 848394"/>
                <a:gd name="csY297" fmla="*/ 49232 h 80291"/>
                <a:gd name="csX298" fmla="*/ 734725 w 848394"/>
                <a:gd name="csY298" fmla="*/ 56336 h 80291"/>
                <a:gd name="csX299" fmla="*/ 728365 w 848394"/>
                <a:gd name="csY299" fmla="*/ 61458 h 80291"/>
                <a:gd name="csX300" fmla="*/ 719030 w 848394"/>
                <a:gd name="csY300" fmla="*/ 63275 h 80291"/>
                <a:gd name="csX301" fmla="*/ 705896 w 848394"/>
                <a:gd name="csY301" fmla="*/ 59723 h 80291"/>
                <a:gd name="csX302" fmla="*/ 700114 w 848394"/>
                <a:gd name="csY302" fmla="*/ 49067 h 80291"/>
                <a:gd name="csX303" fmla="*/ 745918 w 848394"/>
                <a:gd name="csY303" fmla="*/ 9747 h 80291"/>
                <a:gd name="csX304" fmla="*/ 745918 w 848394"/>
                <a:gd name="csY304" fmla="*/ 1074 h 80291"/>
                <a:gd name="csX305" fmla="*/ 753435 w 848394"/>
                <a:gd name="csY305" fmla="*/ 1074 h 80291"/>
                <a:gd name="csX306" fmla="*/ 753435 w 848394"/>
                <a:gd name="csY306" fmla="*/ 9747 h 80291"/>
                <a:gd name="csX307" fmla="*/ 745918 w 848394"/>
                <a:gd name="csY307" fmla="*/ 9747 h 80291"/>
                <a:gd name="csX308" fmla="*/ 745918 w 848394"/>
                <a:gd name="csY308" fmla="*/ 62284 h 80291"/>
                <a:gd name="csX309" fmla="*/ 745918 w 848394"/>
                <a:gd name="csY309" fmla="*/ 17925 h 80291"/>
                <a:gd name="csX310" fmla="*/ 753435 w 848394"/>
                <a:gd name="csY310" fmla="*/ 17925 h 80291"/>
                <a:gd name="csX311" fmla="*/ 753435 w 848394"/>
                <a:gd name="csY311" fmla="*/ 62284 h 80291"/>
                <a:gd name="csX312" fmla="*/ 745918 w 848394"/>
                <a:gd name="csY312" fmla="*/ 62284 h 80291"/>
                <a:gd name="csX313" fmla="*/ 762022 w 848394"/>
                <a:gd name="csY313" fmla="*/ 40146 h 80291"/>
                <a:gd name="csX314" fmla="*/ 768878 w 848394"/>
                <a:gd name="csY314" fmla="*/ 21890 h 80291"/>
                <a:gd name="csX315" fmla="*/ 782838 w 848394"/>
                <a:gd name="csY315" fmla="*/ 16934 h 80291"/>
                <a:gd name="csX316" fmla="*/ 797789 w 848394"/>
                <a:gd name="csY316" fmla="*/ 22964 h 80291"/>
                <a:gd name="csX317" fmla="*/ 803572 w 848394"/>
                <a:gd name="csY317" fmla="*/ 39485 h 80291"/>
                <a:gd name="csX318" fmla="*/ 801011 w 848394"/>
                <a:gd name="csY318" fmla="*/ 52950 h 80291"/>
                <a:gd name="csX319" fmla="*/ 793494 w 848394"/>
                <a:gd name="csY319" fmla="*/ 60549 h 80291"/>
                <a:gd name="csX320" fmla="*/ 782838 w 848394"/>
                <a:gd name="csY320" fmla="*/ 63275 h 80291"/>
                <a:gd name="csX321" fmla="*/ 767721 w 848394"/>
                <a:gd name="csY321" fmla="*/ 57328 h 80291"/>
                <a:gd name="csX322" fmla="*/ 762022 w 848394"/>
                <a:gd name="csY322" fmla="*/ 40146 h 80291"/>
                <a:gd name="csX323" fmla="*/ 769786 w 848394"/>
                <a:gd name="csY323" fmla="*/ 40146 h 80291"/>
                <a:gd name="csX324" fmla="*/ 773504 w 848394"/>
                <a:gd name="csY324" fmla="*/ 52867 h 80291"/>
                <a:gd name="csX325" fmla="*/ 782838 w 848394"/>
                <a:gd name="csY325" fmla="*/ 57080 h 80291"/>
                <a:gd name="csX326" fmla="*/ 792172 w 848394"/>
                <a:gd name="csY326" fmla="*/ 52867 h 80291"/>
                <a:gd name="csX327" fmla="*/ 795890 w 848394"/>
                <a:gd name="csY327" fmla="*/ 39898 h 80291"/>
                <a:gd name="csX328" fmla="*/ 792090 w 848394"/>
                <a:gd name="csY328" fmla="*/ 27425 h 80291"/>
                <a:gd name="csX329" fmla="*/ 782838 w 848394"/>
                <a:gd name="csY329" fmla="*/ 23129 h 80291"/>
                <a:gd name="csX330" fmla="*/ 773504 w 848394"/>
                <a:gd name="csY330" fmla="*/ 27425 h 80291"/>
                <a:gd name="csX331" fmla="*/ 769786 w 848394"/>
                <a:gd name="csY331" fmla="*/ 40146 h 80291"/>
                <a:gd name="csX332" fmla="*/ 812379 w 848394"/>
                <a:gd name="csY332" fmla="*/ 62284 h 80291"/>
                <a:gd name="csX333" fmla="*/ 812379 w 848394"/>
                <a:gd name="csY333" fmla="*/ 17925 h 80291"/>
                <a:gd name="csX334" fmla="*/ 819152 w 848394"/>
                <a:gd name="csY334" fmla="*/ 17925 h 80291"/>
                <a:gd name="csX335" fmla="*/ 819152 w 848394"/>
                <a:gd name="csY335" fmla="*/ 24286 h 80291"/>
                <a:gd name="csX336" fmla="*/ 833278 w 848394"/>
                <a:gd name="csY336" fmla="*/ 16934 h 80291"/>
                <a:gd name="csX337" fmla="*/ 840630 w 848394"/>
                <a:gd name="csY337" fmla="*/ 18421 h 80291"/>
                <a:gd name="csX338" fmla="*/ 845669 w 848394"/>
                <a:gd name="csY338" fmla="*/ 22221 h 80291"/>
                <a:gd name="csX339" fmla="*/ 847982 w 848394"/>
                <a:gd name="csY339" fmla="*/ 27755 h 80291"/>
                <a:gd name="csX340" fmla="*/ 848395 w 848394"/>
                <a:gd name="csY340" fmla="*/ 35024 h 80291"/>
                <a:gd name="csX341" fmla="*/ 848395 w 848394"/>
                <a:gd name="csY341" fmla="*/ 62284 h 80291"/>
                <a:gd name="csX342" fmla="*/ 840878 w 848394"/>
                <a:gd name="csY342" fmla="*/ 62284 h 80291"/>
                <a:gd name="csX343" fmla="*/ 840878 w 848394"/>
                <a:gd name="csY343" fmla="*/ 35355 h 80291"/>
                <a:gd name="csX344" fmla="*/ 839969 w 848394"/>
                <a:gd name="csY344" fmla="*/ 28499 h 80291"/>
                <a:gd name="csX345" fmla="*/ 836913 w 848394"/>
                <a:gd name="csY345" fmla="*/ 24864 h 80291"/>
                <a:gd name="csX346" fmla="*/ 831708 w 848394"/>
                <a:gd name="csY346" fmla="*/ 23460 h 80291"/>
                <a:gd name="csX347" fmla="*/ 823365 w 848394"/>
                <a:gd name="csY347" fmla="*/ 26516 h 80291"/>
                <a:gd name="csX348" fmla="*/ 819896 w 848394"/>
                <a:gd name="csY348" fmla="*/ 38081 h 80291"/>
                <a:gd name="csX349" fmla="*/ 819896 w 848394"/>
                <a:gd name="csY349" fmla="*/ 62284 h 80291"/>
                <a:gd name="csX350" fmla="*/ 812379 w 848394"/>
                <a:gd name="csY350" fmla="*/ 62284 h 8029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Lst>
              <a:rect l="l" t="t" r="r" b="b"/>
              <a:pathLst>
                <a:path w="848394" h="80291">
                  <a:moveTo>
                    <a:pt x="6939" y="62284"/>
                  </a:moveTo>
                  <a:lnTo>
                    <a:pt x="0" y="62284"/>
                  </a:lnTo>
                  <a:lnTo>
                    <a:pt x="0" y="1074"/>
                  </a:lnTo>
                  <a:lnTo>
                    <a:pt x="7517" y="1074"/>
                  </a:lnTo>
                  <a:lnTo>
                    <a:pt x="7517" y="22882"/>
                  </a:lnTo>
                  <a:cubicBezTo>
                    <a:pt x="10656" y="18916"/>
                    <a:pt x="14704" y="16934"/>
                    <a:pt x="19660" y="16934"/>
                  </a:cubicBezTo>
                  <a:cubicBezTo>
                    <a:pt x="22358" y="16934"/>
                    <a:pt x="24919" y="17485"/>
                    <a:pt x="27342" y="18586"/>
                  </a:cubicBezTo>
                  <a:cubicBezTo>
                    <a:pt x="29820" y="19687"/>
                    <a:pt x="31830" y="21229"/>
                    <a:pt x="33372" y="23212"/>
                  </a:cubicBezTo>
                  <a:cubicBezTo>
                    <a:pt x="34969" y="25194"/>
                    <a:pt x="36208" y="27590"/>
                    <a:pt x="37090" y="30399"/>
                  </a:cubicBezTo>
                  <a:cubicBezTo>
                    <a:pt x="37971" y="33207"/>
                    <a:pt x="38411" y="36236"/>
                    <a:pt x="38411" y="39485"/>
                  </a:cubicBezTo>
                  <a:cubicBezTo>
                    <a:pt x="38411" y="47085"/>
                    <a:pt x="36539" y="52950"/>
                    <a:pt x="32794" y="57080"/>
                  </a:cubicBezTo>
                  <a:cubicBezTo>
                    <a:pt x="29049" y="61210"/>
                    <a:pt x="24534" y="63275"/>
                    <a:pt x="19247" y="63275"/>
                  </a:cubicBezTo>
                  <a:cubicBezTo>
                    <a:pt x="14015" y="63275"/>
                    <a:pt x="9913" y="61100"/>
                    <a:pt x="6939" y="56749"/>
                  </a:cubicBezTo>
                  <a:lnTo>
                    <a:pt x="6939" y="62284"/>
                  </a:lnTo>
                  <a:close/>
                  <a:moveTo>
                    <a:pt x="6856" y="39816"/>
                  </a:moveTo>
                  <a:cubicBezTo>
                    <a:pt x="6856" y="45102"/>
                    <a:pt x="7572" y="48929"/>
                    <a:pt x="9004" y="51298"/>
                  </a:cubicBezTo>
                  <a:cubicBezTo>
                    <a:pt x="11372" y="55153"/>
                    <a:pt x="14594" y="57080"/>
                    <a:pt x="18669" y="57080"/>
                  </a:cubicBezTo>
                  <a:cubicBezTo>
                    <a:pt x="21918" y="57080"/>
                    <a:pt x="24726" y="55676"/>
                    <a:pt x="27094" y="52867"/>
                  </a:cubicBezTo>
                  <a:cubicBezTo>
                    <a:pt x="29517" y="50003"/>
                    <a:pt x="30729" y="45736"/>
                    <a:pt x="30729" y="40063"/>
                  </a:cubicBezTo>
                  <a:cubicBezTo>
                    <a:pt x="30729" y="34281"/>
                    <a:pt x="29573" y="30013"/>
                    <a:pt x="27260" y="27260"/>
                  </a:cubicBezTo>
                  <a:cubicBezTo>
                    <a:pt x="25002" y="24506"/>
                    <a:pt x="22248" y="23129"/>
                    <a:pt x="18999" y="23129"/>
                  </a:cubicBezTo>
                  <a:cubicBezTo>
                    <a:pt x="15695" y="23129"/>
                    <a:pt x="12831" y="24561"/>
                    <a:pt x="10408" y="27425"/>
                  </a:cubicBezTo>
                  <a:cubicBezTo>
                    <a:pt x="8040" y="30289"/>
                    <a:pt x="6856" y="34419"/>
                    <a:pt x="6856" y="39816"/>
                  </a:cubicBezTo>
                  <a:close/>
                  <a:moveTo>
                    <a:pt x="52505" y="80292"/>
                  </a:moveTo>
                  <a:lnTo>
                    <a:pt x="47136" y="80292"/>
                  </a:lnTo>
                  <a:cubicBezTo>
                    <a:pt x="55451" y="66910"/>
                    <a:pt x="59609" y="53528"/>
                    <a:pt x="59609" y="40146"/>
                  </a:cubicBezTo>
                  <a:cubicBezTo>
                    <a:pt x="59609" y="34914"/>
                    <a:pt x="59003" y="29738"/>
                    <a:pt x="57792" y="24616"/>
                  </a:cubicBezTo>
                  <a:cubicBezTo>
                    <a:pt x="56856" y="20431"/>
                    <a:pt x="55534" y="16411"/>
                    <a:pt x="53827" y="12556"/>
                  </a:cubicBezTo>
                  <a:cubicBezTo>
                    <a:pt x="52725" y="10078"/>
                    <a:pt x="50495" y="5892"/>
                    <a:pt x="47136" y="0"/>
                  </a:cubicBezTo>
                  <a:lnTo>
                    <a:pt x="52505" y="0"/>
                  </a:lnTo>
                  <a:cubicBezTo>
                    <a:pt x="57737" y="6994"/>
                    <a:pt x="61592" y="14015"/>
                    <a:pt x="64070" y="21064"/>
                  </a:cubicBezTo>
                  <a:cubicBezTo>
                    <a:pt x="66217" y="27122"/>
                    <a:pt x="67291" y="33482"/>
                    <a:pt x="67291" y="40146"/>
                  </a:cubicBezTo>
                  <a:cubicBezTo>
                    <a:pt x="67291" y="47636"/>
                    <a:pt x="65860" y="54905"/>
                    <a:pt x="62996" y="61954"/>
                  </a:cubicBezTo>
                  <a:cubicBezTo>
                    <a:pt x="60132" y="68948"/>
                    <a:pt x="56635" y="75060"/>
                    <a:pt x="52505" y="80292"/>
                  </a:cubicBezTo>
                  <a:close/>
                  <a:moveTo>
                    <a:pt x="100764" y="62284"/>
                  </a:moveTo>
                  <a:lnTo>
                    <a:pt x="100764" y="1074"/>
                  </a:lnTo>
                  <a:lnTo>
                    <a:pt x="123811" y="1074"/>
                  </a:lnTo>
                  <a:cubicBezTo>
                    <a:pt x="127886" y="1074"/>
                    <a:pt x="130998" y="1266"/>
                    <a:pt x="133146" y="1652"/>
                  </a:cubicBezTo>
                  <a:cubicBezTo>
                    <a:pt x="136174" y="2148"/>
                    <a:pt x="138680" y="3112"/>
                    <a:pt x="140663" y="4543"/>
                  </a:cubicBezTo>
                  <a:cubicBezTo>
                    <a:pt x="142700" y="5920"/>
                    <a:pt x="144325" y="7875"/>
                    <a:pt x="145536" y="10408"/>
                  </a:cubicBezTo>
                  <a:cubicBezTo>
                    <a:pt x="146803" y="12942"/>
                    <a:pt x="147436" y="15722"/>
                    <a:pt x="147436" y="18751"/>
                  </a:cubicBezTo>
                  <a:cubicBezTo>
                    <a:pt x="147436" y="23983"/>
                    <a:pt x="145784" y="28416"/>
                    <a:pt x="142480" y="32051"/>
                  </a:cubicBezTo>
                  <a:cubicBezTo>
                    <a:pt x="139176" y="35630"/>
                    <a:pt x="133201" y="37420"/>
                    <a:pt x="124555" y="37420"/>
                  </a:cubicBezTo>
                  <a:lnTo>
                    <a:pt x="108860" y="37420"/>
                  </a:lnTo>
                  <a:lnTo>
                    <a:pt x="108860" y="62284"/>
                  </a:lnTo>
                  <a:lnTo>
                    <a:pt x="100764" y="62284"/>
                  </a:lnTo>
                  <a:close/>
                  <a:moveTo>
                    <a:pt x="108860" y="30151"/>
                  </a:moveTo>
                  <a:lnTo>
                    <a:pt x="124637" y="30151"/>
                  </a:lnTo>
                  <a:cubicBezTo>
                    <a:pt x="129869" y="30151"/>
                    <a:pt x="133586" y="29187"/>
                    <a:pt x="135789" y="27260"/>
                  </a:cubicBezTo>
                  <a:cubicBezTo>
                    <a:pt x="137992" y="25332"/>
                    <a:pt x="139093" y="22579"/>
                    <a:pt x="139093" y="18999"/>
                  </a:cubicBezTo>
                  <a:cubicBezTo>
                    <a:pt x="139093" y="16466"/>
                    <a:pt x="138432" y="14291"/>
                    <a:pt x="137111" y="12473"/>
                  </a:cubicBezTo>
                  <a:cubicBezTo>
                    <a:pt x="135844" y="10656"/>
                    <a:pt x="134164" y="9444"/>
                    <a:pt x="132072" y="8839"/>
                  </a:cubicBezTo>
                  <a:cubicBezTo>
                    <a:pt x="130695" y="8508"/>
                    <a:pt x="128162" y="8343"/>
                    <a:pt x="124472" y="8343"/>
                  </a:cubicBezTo>
                  <a:lnTo>
                    <a:pt x="108860" y="8343"/>
                  </a:lnTo>
                  <a:lnTo>
                    <a:pt x="108860" y="30151"/>
                  </a:lnTo>
                  <a:close/>
                  <a:moveTo>
                    <a:pt x="187197" y="47993"/>
                  </a:moveTo>
                  <a:lnTo>
                    <a:pt x="194962" y="48985"/>
                  </a:lnTo>
                  <a:cubicBezTo>
                    <a:pt x="193695" y="53500"/>
                    <a:pt x="191410" y="57025"/>
                    <a:pt x="188105" y="59558"/>
                  </a:cubicBezTo>
                  <a:cubicBezTo>
                    <a:pt x="184801" y="62036"/>
                    <a:pt x="180588" y="63275"/>
                    <a:pt x="175467" y="63275"/>
                  </a:cubicBezTo>
                  <a:cubicBezTo>
                    <a:pt x="168969" y="63275"/>
                    <a:pt x="163820" y="61293"/>
                    <a:pt x="160020" y="57328"/>
                  </a:cubicBezTo>
                  <a:cubicBezTo>
                    <a:pt x="156220" y="53308"/>
                    <a:pt x="154320" y="47690"/>
                    <a:pt x="154320" y="40476"/>
                  </a:cubicBezTo>
                  <a:cubicBezTo>
                    <a:pt x="154320" y="33042"/>
                    <a:pt x="156220" y="27260"/>
                    <a:pt x="160020" y="23129"/>
                  </a:cubicBezTo>
                  <a:cubicBezTo>
                    <a:pt x="163875" y="18999"/>
                    <a:pt x="168886" y="16934"/>
                    <a:pt x="175054" y="16934"/>
                  </a:cubicBezTo>
                  <a:cubicBezTo>
                    <a:pt x="180946" y="16934"/>
                    <a:pt x="185765" y="18972"/>
                    <a:pt x="189510" y="23047"/>
                  </a:cubicBezTo>
                  <a:cubicBezTo>
                    <a:pt x="193310" y="27067"/>
                    <a:pt x="195209" y="32739"/>
                    <a:pt x="195209" y="40063"/>
                  </a:cubicBezTo>
                  <a:cubicBezTo>
                    <a:pt x="195209" y="40504"/>
                    <a:pt x="195182" y="41165"/>
                    <a:pt x="195127" y="42046"/>
                  </a:cubicBezTo>
                  <a:lnTo>
                    <a:pt x="162085" y="42046"/>
                  </a:lnTo>
                  <a:cubicBezTo>
                    <a:pt x="162360" y="46892"/>
                    <a:pt x="163737" y="50609"/>
                    <a:pt x="166215" y="53197"/>
                  </a:cubicBezTo>
                  <a:cubicBezTo>
                    <a:pt x="168693" y="55786"/>
                    <a:pt x="171777" y="57080"/>
                    <a:pt x="175467" y="57080"/>
                  </a:cubicBezTo>
                  <a:cubicBezTo>
                    <a:pt x="178220" y="57080"/>
                    <a:pt x="180561" y="56364"/>
                    <a:pt x="182488" y="54932"/>
                  </a:cubicBezTo>
                  <a:cubicBezTo>
                    <a:pt x="184471" y="53500"/>
                    <a:pt x="186040" y="51188"/>
                    <a:pt x="187197" y="47993"/>
                  </a:cubicBezTo>
                  <a:close/>
                  <a:moveTo>
                    <a:pt x="162498" y="35850"/>
                  </a:moveTo>
                  <a:lnTo>
                    <a:pt x="187279" y="35850"/>
                  </a:lnTo>
                  <a:cubicBezTo>
                    <a:pt x="186949" y="32106"/>
                    <a:pt x="185985" y="29325"/>
                    <a:pt x="184388" y="27507"/>
                  </a:cubicBezTo>
                  <a:cubicBezTo>
                    <a:pt x="182020" y="24589"/>
                    <a:pt x="178936" y="23129"/>
                    <a:pt x="175137" y="23129"/>
                  </a:cubicBezTo>
                  <a:cubicBezTo>
                    <a:pt x="171667" y="23129"/>
                    <a:pt x="168749" y="24286"/>
                    <a:pt x="166380" y="26599"/>
                  </a:cubicBezTo>
                  <a:cubicBezTo>
                    <a:pt x="164067" y="28912"/>
                    <a:pt x="162773" y="31995"/>
                    <a:pt x="162498" y="35850"/>
                  </a:cubicBezTo>
                  <a:close/>
                  <a:moveTo>
                    <a:pt x="204265" y="62284"/>
                  </a:moveTo>
                  <a:lnTo>
                    <a:pt x="204265" y="17925"/>
                  </a:lnTo>
                  <a:lnTo>
                    <a:pt x="211038" y="17925"/>
                  </a:lnTo>
                  <a:lnTo>
                    <a:pt x="211038" y="24699"/>
                  </a:lnTo>
                  <a:cubicBezTo>
                    <a:pt x="212745" y="21560"/>
                    <a:pt x="214315" y="19495"/>
                    <a:pt x="215747" y="18503"/>
                  </a:cubicBezTo>
                  <a:cubicBezTo>
                    <a:pt x="217233" y="17457"/>
                    <a:pt x="218858" y="16934"/>
                    <a:pt x="220620" y="16934"/>
                  </a:cubicBezTo>
                  <a:cubicBezTo>
                    <a:pt x="223154" y="16934"/>
                    <a:pt x="225742" y="17733"/>
                    <a:pt x="228385" y="19330"/>
                  </a:cubicBezTo>
                  <a:lnTo>
                    <a:pt x="225742" y="26351"/>
                  </a:lnTo>
                  <a:cubicBezTo>
                    <a:pt x="223924" y="25250"/>
                    <a:pt x="222107" y="24699"/>
                    <a:pt x="220290" y="24699"/>
                  </a:cubicBezTo>
                  <a:cubicBezTo>
                    <a:pt x="218638" y="24699"/>
                    <a:pt x="217151" y="25194"/>
                    <a:pt x="215829" y="26186"/>
                  </a:cubicBezTo>
                  <a:cubicBezTo>
                    <a:pt x="214508" y="27177"/>
                    <a:pt x="213571" y="28554"/>
                    <a:pt x="213021" y="30316"/>
                  </a:cubicBezTo>
                  <a:cubicBezTo>
                    <a:pt x="212195" y="32959"/>
                    <a:pt x="211782" y="35878"/>
                    <a:pt x="211782" y="39072"/>
                  </a:cubicBezTo>
                  <a:lnTo>
                    <a:pt x="211782" y="62284"/>
                  </a:lnTo>
                  <a:lnTo>
                    <a:pt x="204265" y="62284"/>
                  </a:lnTo>
                  <a:close/>
                  <a:moveTo>
                    <a:pt x="234635" y="62284"/>
                  </a:moveTo>
                  <a:lnTo>
                    <a:pt x="234635" y="23790"/>
                  </a:lnTo>
                  <a:lnTo>
                    <a:pt x="228027" y="23790"/>
                  </a:lnTo>
                  <a:lnTo>
                    <a:pt x="228027" y="17925"/>
                  </a:lnTo>
                  <a:lnTo>
                    <a:pt x="234635" y="17925"/>
                  </a:lnTo>
                  <a:lnTo>
                    <a:pt x="234635" y="13217"/>
                  </a:lnTo>
                  <a:cubicBezTo>
                    <a:pt x="234635" y="10243"/>
                    <a:pt x="234911" y="8040"/>
                    <a:pt x="235461" y="6608"/>
                  </a:cubicBezTo>
                  <a:cubicBezTo>
                    <a:pt x="236177" y="4626"/>
                    <a:pt x="237444" y="3029"/>
                    <a:pt x="239261" y="1817"/>
                  </a:cubicBezTo>
                  <a:cubicBezTo>
                    <a:pt x="241078" y="606"/>
                    <a:pt x="243639" y="0"/>
                    <a:pt x="246943" y="0"/>
                  </a:cubicBezTo>
                  <a:cubicBezTo>
                    <a:pt x="249036" y="0"/>
                    <a:pt x="251349" y="275"/>
                    <a:pt x="253882" y="826"/>
                  </a:cubicBezTo>
                  <a:lnTo>
                    <a:pt x="252808" y="7352"/>
                  </a:lnTo>
                  <a:cubicBezTo>
                    <a:pt x="251211" y="7077"/>
                    <a:pt x="249724" y="6939"/>
                    <a:pt x="248348" y="6939"/>
                  </a:cubicBezTo>
                  <a:cubicBezTo>
                    <a:pt x="246090" y="6939"/>
                    <a:pt x="244465" y="7434"/>
                    <a:pt x="243474" y="8426"/>
                  </a:cubicBezTo>
                  <a:cubicBezTo>
                    <a:pt x="242538" y="9362"/>
                    <a:pt x="242070" y="11179"/>
                    <a:pt x="242070" y="13878"/>
                  </a:cubicBezTo>
                  <a:lnTo>
                    <a:pt x="242070" y="17925"/>
                  </a:lnTo>
                  <a:lnTo>
                    <a:pt x="250743" y="17925"/>
                  </a:lnTo>
                  <a:lnTo>
                    <a:pt x="250743" y="23790"/>
                  </a:lnTo>
                  <a:lnTo>
                    <a:pt x="242070" y="23790"/>
                  </a:lnTo>
                  <a:lnTo>
                    <a:pt x="242070" y="62284"/>
                  </a:lnTo>
                  <a:lnTo>
                    <a:pt x="234635" y="62284"/>
                  </a:lnTo>
                  <a:close/>
                  <a:moveTo>
                    <a:pt x="253763" y="40146"/>
                  </a:moveTo>
                  <a:cubicBezTo>
                    <a:pt x="253763" y="31941"/>
                    <a:pt x="256048" y="25855"/>
                    <a:pt x="260619" y="21890"/>
                  </a:cubicBezTo>
                  <a:cubicBezTo>
                    <a:pt x="264419" y="18586"/>
                    <a:pt x="269072" y="16934"/>
                    <a:pt x="274579" y="16934"/>
                  </a:cubicBezTo>
                  <a:cubicBezTo>
                    <a:pt x="280692" y="16934"/>
                    <a:pt x="285676" y="18944"/>
                    <a:pt x="289531" y="22964"/>
                  </a:cubicBezTo>
                  <a:cubicBezTo>
                    <a:pt x="293386" y="26929"/>
                    <a:pt x="295313" y="32436"/>
                    <a:pt x="295313" y="39485"/>
                  </a:cubicBezTo>
                  <a:cubicBezTo>
                    <a:pt x="295313" y="45212"/>
                    <a:pt x="294460" y="49701"/>
                    <a:pt x="292752" y="52950"/>
                  </a:cubicBezTo>
                  <a:cubicBezTo>
                    <a:pt x="291045" y="56199"/>
                    <a:pt x="288539" y="58732"/>
                    <a:pt x="285235" y="60549"/>
                  </a:cubicBezTo>
                  <a:cubicBezTo>
                    <a:pt x="281986" y="62367"/>
                    <a:pt x="278434" y="63275"/>
                    <a:pt x="274579" y="63275"/>
                  </a:cubicBezTo>
                  <a:cubicBezTo>
                    <a:pt x="268357" y="63275"/>
                    <a:pt x="263318" y="61293"/>
                    <a:pt x="259463" y="57328"/>
                  </a:cubicBezTo>
                  <a:cubicBezTo>
                    <a:pt x="255663" y="53363"/>
                    <a:pt x="253763" y="47636"/>
                    <a:pt x="253763" y="40146"/>
                  </a:cubicBezTo>
                  <a:close/>
                  <a:moveTo>
                    <a:pt x="261528" y="40146"/>
                  </a:moveTo>
                  <a:cubicBezTo>
                    <a:pt x="261528" y="45818"/>
                    <a:pt x="262767" y="50058"/>
                    <a:pt x="265245" y="52867"/>
                  </a:cubicBezTo>
                  <a:cubicBezTo>
                    <a:pt x="267723" y="55676"/>
                    <a:pt x="270835" y="57080"/>
                    <a:pt x="274579" y="57080"/>
                  </a:cubicBezTo>
                  <a:cubicBezTo>
                    <a:pt x="278324" y="57080"/>
                    <a:pt x="281435" y="55676"/>
                    <a:pt x="283914" y="52867"/>
                  </a:cubicBezTo>
                  <a:cubicBezTo>
                    <a:pt x="286392" y="50003"/>
                    <a:pt x="287631" y="45680"/>
                    <a:pt x="287631" y="39898"/>
                  </a:cubicBezTo>
                  <a:cubicBezTo>
                    <a:pt x="287631" y="34391"/>
                    <a:pt x="286364" y="30233"/>
                    <a:pt x="283831" y="27425"/>
                  </a:cubicBezTo>
                  <a:cubicBezTo>
                    <a:pt x="281353" y="24561"/>
                    <a:pt x="278269" y="23129"/>
                    <a:pt x="274579" y="23129"/>
                  </a:cubicBezTo>
                  <a:cubicBezTo>
                    <a:pt x="270835" y="23129"/>
                    <a:pt x="267723" y="24561"/>
                    <a:pt x="265245" y="27425"/>
                  </a:cubicBezTo>
                  <a:cubicBezTo>
                    <a:pt x="262767" y="30233"/>
                    <a:pt x="261528" y="34474"/>
                    <a:pt x="261528" y="40146"/>
                  </a:cubicBezTo>
                  <a:close/>
                  <a:moveTo>
                    <a:pt x="304038" y="62284"/>
                  </a:moveTo>
                  <a:lnTo>
                    <a:pt x="304038" y="17925"/>
                  </a:lnTo>
                  <a:lnTo>
                    <a:pt x="310811" y="17925"/>
                  </a:lnTo>
                  <a:lnTo>
                    <a:pt x="310811" y="24699"/>
                  </a:lnTo>
                  <a:cubicBezTo>
                    <a:pt x="312519" y="21560"/>
                    <a:pt x="314088" y="19495"/>
                    <a:pt x="315520" y="18503"/>
                  </a:cubicBezTo>
                  <a:cubicBezTo>
                    <a:pt x="317007" y="17457"/>
                    <a:pt x="318631" y="16934"/>
                    <a:pt x="320393" y="16934"/>
                  </a:cubicBezTo>
                  <a:cubicBezTo>
                    <a:pt x="322927" y="16934"/>
                    <a:pt x="325515" y="17733"/>
                    <a:pt x="328158" y="19330"/>
                  </a:cubicBezTo>
                  <a:lnTo>
                    <a:pt x="325515" y="26351"/>
                  </a:lnTo>
                  <a:cubicBezTo>
                    <a:pt x="323698" y="25250"/>
                    <a:pt x="321880" y="24699"/>
                    <a:pt x="320063" y="24699"/>
                  </a:cubicBezTo>
                  <a:cubicBezTo>
                    <a:pt x="318411" y="24699"/>
                    <a:pt x="316924" y="25194"/>
                    <a:pt x="315602" y="26186"/>
                  </a:cubicBezTo>
                  <a:cubicBezTo>
                    <a:pt x="314281" y="27177"/>
                    <a:pt x="313345" y="28554"/>
                    <a:pt x="312794" y="30316"/>
                  </a:cubicBezTo>
                  <a:cubicBezTo>
                    <a:pt x="311968" y="32959"/>
                    <a:pt x="311555" y="35878"/>
                    <a:pt x="311555" y="39072"/>
                  </a:cubicBezTo>
                  <a:lnTo>
                    <a:pt x="311555" y="62284"/>
                  </a:lnTo>
                  <a:lnTo>
                    <a:pt x="304038" y="62284"/>
                  </a:lnTo>
                  <a:close/>
                  <a:moveTo>
                    <a:pt x="332591" y="62284"/>
                  </a:moveTo>
                  <a:lnTo>
                    <a:pt x="332591" y="17925"/>
                  </a:lnTo>
                  <a:lnTo>
                    <a:pt x="339365" y="17925"/>
                  </a:lnTo>
                  <a:lnTo>
                    <a:pt x="339365" y="24203"/>
                  </a:lnTo>
                  <a:cubicBezTo>
                    <a:pt x="340742" y="22000"/>
                    <a:pt x="342586" y="20238"/>
                    <a:pt x="344899" y="18916"/>
                  </a:cubicBezTo>
                  <a:cubicBezTo>
                    <a:pt x="347212" y="17595"/>
                    <a:pt x="349828" y="16934"/>
                    <a:pt x="352747" y="16934"/>
                  </a:cubicBezTo>
                  <a:cubicBezTo>
                    <a:pt x="356051" y="16934"/>
                    <a:pt x="358749" y="17622"/>
                    <a:pt x="360842" y="18999"/>
                  </a:cubicBezTo>
                  <a:cubicBezTo>
                    <a:pt x="362934" y="20376"/>
                    <a:pt x="364421" y="22276"/>
                    <a:pt x="365302" y="24699"/>
                  </a:cubicBezTo>
                  <a:cubicBezTo>
                    <a:pt x="368827" y="19522"/>
                    <a:pt x="373398" y="16934"/>
                    <a:pt x="379015" y="16934"/>
                  </a:cubicBezTo>
                  <a:cubicBezTo>
                    <a:pt x="383420" y="16934"/>
                    <a:pt x="386780" y="18173"/>
                    <a:pt x="389093" y="20651"/>
                  </a:cubicBezTo>
                  <a:cubicBezTo>
                    <a:pt x="391461" y="23074"/>
                    <a:pt x="392645" y="26819"/>
                    <a:pt x="392645" y="31885"/>
                  </a:cubicBezTo>
                  <a:lnTo>
                    <a:pt x="392645" y="62284"/>
                  </a:lnTo>
                  <a:lnTo>
                    <a:pt x="385210" y="62284"/>
                  </a:lnTo>
                  <a:lnTo>
                    <a:pt x="385210" y="34364"/>
                  </a:lnTo>
                  <a:cubicBezTo>
                    <a:pt x="385210" y="31335"/>
                    <a:pt x="384962" y="29159"/>
                    <a:pt x="384467" y="27838"/>
                  </a:cubicBezTo>
                  <a:cubicBezTo>
                    <a:pt x="383971" y="26516"/>
                    <a:pt x="383090" y="25470"/>
                    <a:pt x="381823" y="24699"/>
                  </a:cubicBezTo>
                  <a:cubicBezTo>
                    <a:pt x="380557" y="23873"/>
                    <a:pt x="379042" y="23460"/>
                    <a:pt x="377280" y="23460"/>
                  </a:cubicBezTo>
                  <a:cubicBezTo>
                    <a:pt x="374196" y="23460"/>
                    <a:pt x="371608" y="24506"/>
                    <a:pt x="369515" y="26599"/>
                  </a:cubicBezTo>
                  <a:cubicBezTo>
                    <a:pt x="367478" y="28636"/>
                    <a:pt x="366459" y="31941"/>
                    <a:pt x="366459" y="36511"/>
                  </a:cubicBezTo>
                  <a:lnTo>
                    <a:pt x="366459" y="62284"/>
                  </a:lnTo>
                  <a:lnTo>
                    <a:pt x="358942" y="62284"/>
                  </a:lnTo>
                  <a:lnTo>
                    <a:pt x="358942" y="33455"/>
                  </a:lnTo>
                  <a:cubicBezTo>
                    <a:pt x="358942" y="30151"/>
                    <a:pt x="358336" y="27673"/>
                    <a:pt x="357125" y="26021"/>
                  </a:cubicBezTo>
                  <a:cubicBezTo>
                    <a:pt x="355913" y="24313"/>
                    <a:pt x="353903" y="23460"/>
                    <a:pt x="351095" y="23460"/>
                  </a:cubicBezTo>
                  <a:cubicBezTo>
                    <a:pt x="349002" y="23460"/>
                    <a:pt x="347047" y="24011"/>
                    <a:pt x="345230" y="25112"/>
                  </a:cubicBezTo>
                  <a:cubicBezTo>
                    <a:pt x="343467" y="26213"/>
                    <a:pt x="342173" y="27838"/>
                    <a:pt x="341347" y="29986"/>
                  </a:cubicBezTo>
                  <a:cubicBezTo>
                    <a:pt x="340521" y="32133"/>
                    <a:pt x="340108" y="35245"/>
                    <a:pt x="340108" y="39320"/>
                  </a:cubicBezTo>
                  <a:lnTo>
                    <a:pt x="340108" y="62284"/>
                  </a:lnTo>
                  <a:lnTo>
                    <a:pt x="332591" y="62284"/>
                  </a:lnTo>
                  <a:close/>
                  <a:moveTo>
                    <a:pt x="457219" y="38246"/>
                  </a:moveTo>
                  <a:lnTo>
                    <a:pt x="457219" y="31059"/>
                  </a:lnTo>
                  <a:lnTo>
                    <a:pt x="483074" y="31059"/>
                  </a:lnTo>
                  <a:lnTo>
                    <a:pt x="483074" y="53776"/>
                  </a:lnTo>
                  <a:cubicBezTo>
                    <a:pt x="479109" y="56970"/>
                    <a:pt x="475006" y="59365"/>
                    <a:pt x="470766" y="60962"/>
                  </a:cubicBezTo>
                  <a:cubicBezTo>
                    <a:pt x="466526" y="62559"/>
                    <a:pt x="462202" y="63358"/>
                    <a:pt x="457797" y="63358"/>
                  </a:cubicBezTo>
                  <a:cubicBezTo>
                    <a:pt x="451739" y="63358"/>
                    <a:pt x="446260" y="62064"/>
                    <a:pt x="441359" y="59475"/>
                  </a:cubicBezTo>
                  <a:cubicBezTo>
                    <a:pt x="436457" y="56887"/>
                    <a:pt x="432740" y="53170"/>
                    <a:pt x="430207" y="48324"/>
                  </a:cubicBezTo>
                  <a:cubicBezTo>
                    <a:pt x="427729" y="43423"/>
                    <a:pt x="426490" y="37971"/>
                    <a:pt x="426490" y="31968"/>
                  </a:cubicBezTo>
                  <a:cubicBezTo>
                    <a:pt x="426490" y="26021"/>
                    <a:pt x="427729" y="20459"/>
                    <a:pt x="430207" y="15282"/>
                  </a:cubicBezTo>
                  <a:cubicBezTo>
                    <a:pt x="432740" y="10105"/>
                    <a:pt x="436320" y="6278"/>
                    <a:pt x="440945" y="3800"/>
                  </a:cubicBezTo>
                  <a:cubicBezTo>
                    <a:pt x="445627" y="1266"/>
                    <a:pt x="451023" y="0"/>
                    <a:pt x="457136" y="0"/>
                  </a:cubicBezTo>
                  <a:cubicBezTo>
                    <a:pt x="461542" y="0"/>
                    <a:pt x="465534" y="743"/>
                    <a:pt x="469114" y="2230"/>
                  </a:cubicBezTo>
                  <a:cubicBezTo>
                    <a:pt x="472693" y="3662"/>
                    <a:pt x="475502" y="5672"/>
                    <a:pt x="477539" y="8260"/>
                  </a:cubicBezTo>
                  <a:cubicBezTo>
                    <a:pt x="479577" y="10794"/>
                    <a:pt x="481119" y="14098"/>
                    <a:pt x="482165" y="18173"/>
                  </a:cubicBezTo>
                  <a:lnTo>
                    <a:pt x="474896" y="20238"/>
                  </a:lnTo>
                  <a:cubicBezTo>
                    <a:pt x="473960" y="17099"/>
                    <a:pt x="472804" y="14648"/>
                    <a:pt x="471427" y="12886"/>
                  </a:cubicBezTo>
                  <a:cubicBezTo>
                    <a:pt x="470105" y="11069"/>
                    <a:pt x="468178" y="9637"/>
                    <a:pt x="465644" y="8591"/>
                  </a:cubicBezTo>
                  <a:cubicBezTo>
                    <a:pt x="463111" y="7490"/>
                    <a:pt x="460302" y="6939"/>
                    <a:pt x="457219" y="6939"/>
                  </a:cubicBezTo>
                  <a:cubicBezTo>
                    <a:pt x="453474" y="6939"/>
                    <a:pt x="450252" y="7517"/>
                    <a:pt x="447554" y="8674"/>
                  </a:cubicBezTo>
                  <a:cubicBezTo>
                    <a:pt x="444855" y="9775"/>
                    <a:pt x="442680" y="11262"/>
                    <a:pt x="441028" y="13134"/>
                  </a:cubicBezTo>
                  <a:cubicBezTo>
                    <a:pt x="439376" y="14951"/>
                    <a:pt x="438082" y="16961"/>
                    <a:pt x="437146" y="19164"/>
                  </a:cubicBezTo>
                  <a:cubicBezTo>
                    <a:pt x="435604" y="22964"/>
                    <a:pt x="434833" y="27067"/>
                    <a:pt x="434833" y="31472"/>
                  </a:cubicBezTo>
                  <a:cubicBezTo>
                    <a:pt x="434833" y="36924"/>
                    <a:pt x="435769" y="41495"/>
                    <a:pt x="437641" y="45185"/>
                  </a:cubicBezTo>
                  <a:cubicBezTo>
                    <a:pt x="439514" y="48875"/>
                    <a:pt x="442240" y="51601"/>
                    <a:pt x="445819" y="53363"/>
                  </a:cubicBezTo>
                  <a:cubicBezTo>
                    <a:pt x="449454" y="55125"/>
                    <a:pt x="453281" y="56006"/>
                    <a:pt x="457301" y="56006"/>
                  </a:cubicBezTo>
                  <a:cubicBezTo>
                    <a:pt x="460826" y="56006"/>
                    <a:pt x="464240" y="55345"/>
                    <a:pt x="467544" y="54024"/>
                  </a:cubicBezTo>
                  <a:cubicBezTo>
                    <a:pt x="470904" y="52647"/>
                    <a:pt x="473437" y="51188"/>
                    <a:pt x="475144" y="49645"/>
                  </a:cubicBezTo>
                  <a:lnTo>
                    <a:pt x="475144" y="38246"/>
                  </a:lnTo>
                  <a:lnTo>
                    <a:pt x="457219" y="38246"/>
                  </a:lnTo>
                  <a:close/>
                  <a:moveTo>
                    <a:pt x="495304" y="62284"/>
                  </a:moveTo>
                  <a:lnTo>
                    <a:pt x="495304" y="1074"/>
                  </a:lnTo>
                  <a:lnTo>
                    <a:pt x="503399" y="1074"/>
                  </a:lnTo>
                  <a:lnTo>
                    <a:pt x="503399" y="26186"/>
                  </a:lnTo>
                  <a:lnTo>
                    <a:pt x="535202" y="26186"/>
                  </a:lnTo>
                  <a:lnTo>
                    <a:pt x="535202" y="1074"/>
                  </a:lnTo>
                  <a:lnTo>
                    <a:pt x="543297" y="1074"/>
                  </a:lnTo>
                  <a:lnTo>
                    <a:pt x="543297" y="62284"/>
                  </a:lnTo>
                  <a:lnTo>
                    <a:pt x="535202" y="62284"/>
                  </a:lnTo>
                  <a:lnTo>
                    <a:pt x="535202" y="33455"/>
                  </a:lnTo>
                  <a:lnTo>
                    <a:pt x="503399" y="33455"/>
                  </a:lnTo>
                  <a:lnTo>
                    <a:pt x="503399" y="62284"/>
                  </a:lnTo>
                  <a:lnTo>
                    <a:pt x="495304" y="62284"/>
                  </a:lnTo>
                  <a:close/>
                  <a:moveTo>
                    <a:pt x="551925" y="62284"/>
                  </a:moveTo>
                  <a:lnTo>
                    <a:pt x="551925" y="54767"/>
                  </a:lnTo>
                  <a:lnTo>
                    <a:pt x="583232" y="15530"/>
                  </a:lnTo>
                  <a:cubicBezTo>
                    <a:pt x="585490" y="12776"/>
                    <a:pt x="587610" y="10381"/>
                    <a:pt x="589593" y="8343"/>
                  </a:cubicBezTo>
                  <a:lnTo>
                    <a:pt x="555477" y="8343"/>
                  </a:lnTo>
                  <a:lnTo>
                    <a:pt x="555477" y="1074"/>
                  </a:lnTo>
                  <a:lnTo>
                    <a:pt x="599258" y="1074"/>
                  </a:lnTo>
                  <a:lnTo>
                    <a:pt x="599258" y="8343"/>
                  </a:lnTo>
                  <a:lnTo>
                    <a:pt x="564894" y="50802"/>
                  </a:lnTo>
                  <a:lnTo>
                    <a:pt x="561177" y="55097"/>
                  </a:lnTo>
                  <a:lnTo>
                    <a:pt x="600249" y="55097"/>
                  </a:lnTo>
                  <a:lnTo>
                    <a:pt x="600249" y="62284"/>
                  </a:lnTo>
                  <a:lnTo>
                    <a:pt x="551925" y="62284"/>
                  </a:lnTo>
                  <a:close/>
                  <a:moveTo>
                    <a:pt x="633603" y="62284"/>
                  </a:moveTo>
                  <a:lnTo>
                    <a:pt x="633603" y="23790"/>
                  </a:lnTo>
                  <a:lnTo>
                    <a:pt x="626994" y="23790"/>
                  </a:lnTo>
                  <a:lnTo>
                    <a:pt x="626994" y="17925"/>
                  </a:lnTo>
                  <a:lnTo>
                    <a:pt x="633603" y="17925"/>
                  </a:lnTo>
                  <a:lnTo>
                    <a:pt x="633603" y="13217"/>
                  </a:lnTo>
                  <a:cubicBezTo>
                    <a:pt x="633603" y="10243"/>
                    <a:pt x="633878" y="8040"/>
                    <a:pt x="634429" y="6608"/>
                  </a:cubicBezTo>
                  <a:cubicBezTo>
                    <a:pt x="635145" y="4626"/>
                    <a:pt x="636411" y="3029"/>
                    <a:pt x="638229" y="1817"/>
                  </a:cubicBezTo>
                  <a:cubicBezTo>
                    <a:pt x="640046" y="606"/>
                    <a:pt x="642607" y="0"/>
                    <a:pt x="645911" y="0"/>
                  </a:cubicBezTo>
                  <a:cubicBezTo>
                    <a:pt x="648003" y="0"/>
                    <a:pt x="650316" y="275"/>
                    <a:pt x="652850" y="826"/>
                  </a:cubicBezTo>
                  <a:lnTo>
                    <a:pt x="651776" y="7352"/>
                  </a:lnTo>
                  <a:cubicBezTo>
                    <a:pt x="650179" y="7077"/>
                    <a:pt x="648692" y="6939"/>
                    <a:pt x="647315" y="6939"/>
                  </a:cubicBezTo>
                  <a:cubicBezTo>
                    <a:pt x="645057" y="6939"/>
                    <a:pt x="643433" y="7434"/>
                    <a:pt x="642441" y="8426"/>
                  </a:cubicBezTo>
                  <a:cubicBezTo>
                    <a:pt x="641505" y="9362"/>
                    <a:pt x="641037" y="11179"/>
                    <a:pt x="641037" y="13878"/>
                  </a:cubicBezTo>
                  <a:lnTo>
                    <a:pt x="641037" y="17925"/>
                  </a:lnTo>
                  <a:lnTo>
                    <a:pt x="649711" y="17925"/>
                  </a:lnTo>
                  <a:lnTo>
                    <a:pt x="649711" y="23790"/>
                  </a:lnTo>
                  <a:lnTo>
                    <a:pt x="641037" y="23790"/>
                  </a:lnTo>
                  <a:lnTo>
                    <a:pt x="641037" y="62284"/>
                  </a:lnTo>
                  <a:lnTo>
                    <a:pt x="633603" y="62284"/>
                  </a:lnTo>
                  <a:close/>
                  <a:moveTo>
                    <a:pt x="684616" y="62284"/>
                  </a:moveTo>
                  <a:lnTo>
                    <a:pt x="684616" y="55758"/>
                  </a:lnTo>
                  <a:cubicBezTo>
                    <a:pt x="681146" y="60770"/>
                    <a:pt x="676465" y="63275"/>
                    <a:pt x="670573" y="63275"/>
                  </a:cubicBezTo>
                  <a:cubicBezTo>
                    <a:pt x="667930" y="63275"/>
                    <a:pt x="665479" y="62780"/>
                    <a:pt x="663221" y="61788"/>
                  </a:cubicBezTo>
                  <a:cubicBezTo>
                    <a:pt x="660963" y="60797"/>
                    <a:pt x="659284" y="59558"/>
                    <a:pt x="658182" y="58071"/>
                  </a:cubicBezTo>
                  <a:cubicBezTo>
                    <a:pt x="657081" y="56529"/>
                    <a:pt x="656310" y="54657"/>
                    <a:pt x="655869" y="52454"/>
                  </a:cubicBezTo>
                  <a:cubicBezTo>
                    <a:pt x="655539" y="50967"/>
                    <a:pt x="655374" y="48627"/>
                    <a:pt x="655374" y="45433"/>
                  </a:cubicBezTo>
                  <a:lnTo>
                    <a:pt x="655374" y="17925"/>
                  </a:lnTo>
                  <a:lnTo>
                    <a:pt x="662891" y="17925"/>
                  </a:lnTo>
                  <a:lnTo>
                    <a:pt x="662891" y="42541"/>
                  </a:lnTo>
                  <a:cubicBezTo>
                    <a:pt x="662891" y="46451"/>
                    <a:pt x="663056" y="49095"/>
                    <a:pt x="663386" y="50472"/>
                  </a:cubicBezTo>
                  <a:cubicBezTo>
                    <a:pt x="663827" y="52454"/>
                    <a:pt x="664818" y="54024"/>
                    <a:pt x="666360" y="55180"/>
                  </a:cubicBezTo>
                  <a:cubicBezTo>
                    <a:pt x="667902" y="56281"/>
                    <a:pt x="669802" y="56832"/>
                    <a:pt x="672060" y="56832"/>
                  </a:cubicBezTo>
                  <a:cubicBezTo>
                    <a:pt x="674318" y="56832"/>
                    <a:pt x="676438" y="56254"/>
                    <a:pt x="678420" y="55097"/>
                  </a:cubicBezTo>
                  <a:cubicBezTo>
                    <a:pt x="680403" y="53941"/>
                    <a:pt x="681780" y="52371"/>
                    <a:pt x="682551" y="50389"/>
                  </a:cubicBezTo>
                  <a:cubicBezTo>
                    <a:pt x="683377" y="48406"/>
                    <a:pt x="683790" y="45515"/>
                    <a:pt x="683790" y="41715"/>
                  </a:cubicBezTo>
                  <a:lnTo>
                    <a:pt x="683790" y="17925"/>
                  </a:lnTo>
                  <a:lnTo>
                    <a:pt x="691307" y="17925"/>
                  </a:lnTo>
                  <a:lnTo>
                    <a:pt x="691307" y="62284"/>
                  </a:lnTo>
                  <a:lnTo>
                    <a:pt x="684616" y="62284"/>
                  </a:lnTo>
                  <a:close/>
                  <a:moveTo>
                    <a:pt x="700114" y="49067"/>
                  </a:moveTo>
                  <a:lnTo>
                    <a:pt x="707548" y="47911"/>
                  </a:lnTo>
                  <a:cubicBezTo>
                    <a:pt x="707934" y="50885"/>
                    <a:pt x="709090" y="53170"/>
                    <a:pt x="711018" y="54767"/>
                  </a:cubicBezTo>
                  <a:cubicBezTo>
                    <a:pt x="712945" y="56309"/>
                    <a:pt x="715616" y="57080"/>
                    <a:pt x="719030" y="57080"/>
                  </a:cubicBezTo>
                  <a:cubicBezTo>
                    <a:pt x="722445" y="57080"/>
                    <a:pt x="724978" y="56392"/>
                    <a:pt x="726630" y="55015"/>
                  </a:cubicBezTo>
                  <a:cubicBezTo>
                    <a:pt x="728337" y="53583"/>
                    <a:pt x="729191" y="51931"/>
                    <a:pt x="729191" y="50058"/>
                  </a:cubicBezTo>
                  <a:cubicBezTo>
                    <a:pt x="729191" y="48351"/>
                    <a:pt x="728447" y="47002"/>
                    <a:pt x="726960" y="46011"/>
                  </a:cubicBezTo>
                  <a:cubicBezTo>
                    <a:pt x="725969" y="45350"/>
                    <a:pt x="723408" y="44524"/>
                    <a:pt x="719278" y="43533"/>
                  </a:cubicBezTo>
                  <a:cubicBezTo>
                    <a:pt x="713771" y="42101"/>
                    <a:pt x="709944" y="40889"/>
                    <a:pt x="707796" y="39898"/>
                  </a:cubicBezTo>
                  <a:cubicBezTo>
                    <a:pt x="705704" y="38852"/>
                    <a:pt x="704106" y="37447"/>
                    <a:pt x="703005" y="35685"/>
                  </a:cubicBezTo>
                  <a:cubicBezTo>
                    <a:pt x="701904" y="33868"/>
                    <a:pt x="701353" y="31885"/>
                    <a:pt x="701353" y="29738"/>
                  </a:cubicBezTo>
                  <a:cubicBezTo>
                    <a:pt x="701353" y="27755"/>
                    <a:pt x="701793" y="25938"/>
                    <a:pt x="702675" y="24286"/>
                  </a:cubicBezTo>
                  <a:cubicBezTo>
                    <a:pt x="703611" y="22579"/>
                    <a:pt x="704850" y="21174"/>
                    <a:pt x="706392" y="20073"/>
                  </a:cubicBezTo>
                  <a:cubicBezTo>
                    <a:pt x="707548" y="19192"/>
                    <a:pt x="709145" y="18448"/>
                    <a:pt x="711183" y="17843"/>
                  </a:cubicBezTo>
                  <a:cubicBezTo>
                    <a:pt x="713221" y="17237"/>
                    <a:pt x="715396" y="16934"/>
                    <a:pt x="717709" y="16934"/>
                  </a:cubicBezTo>
                  <a:cubicBezTo>
                    <a:pt x="721178" y="16934"/>
                    <a:pt x="724207" y="17457"/>
                    <a:pt x="726795" y="18503"/>
                  </a:cubicBezTo>
                  <a:cubicBezTo>
                    <a:pt x="729439" y="19495"/>
                    <a:pt x="731394" y="20844"/>
                    <a:pt x="732660" y="22551"/>
                  </a:cubicBezTo>
                  <a:cubicBezTo>
                    <a:pt x="733927" y="24258"/>
                    <a:pt x="734780" y="26544"/>
                    <a:pt x="735221" y="29407"/>
                  </a:cubicBezTo>
                  <a:lnTo>
                    <a:pt x="727869" y="30399"/>
                  </a:lnTo>
                  <a:cubicBezTo>
                    <a:pt x="727539" y="28086"/>
                    <a:pt x="726575" y="26296"/>
                    <a:pt x="724978" y="25029"/>
                  </a:cubicBezTo>
                  <a:cubicBezTo>
                    <a:pt x="723381" y="23763"/>
                    <a:pt x="721123" y="23129"/>
                    <a:pt x="718204" y="23129"/>
                  </a:cubicBezTo>
                  <a:cubicBezTo>
                    <a:pt x="714790" y="23129"/>
                    <a:pt x="712339" y="23708"/>
                    <a:pt x="710852" y="24864"/>
                  </a:cubicBezTo>
                  <a:cubicBezTo>
                    <a:pt x="709366" y="25965"/>
                    <a:pt x="708622" y="27287"/>
                    <a:pt x="708622" y="28829"/>
                  </a:cubicBezTo>
                  <a:cubicBezTo>
                    <a:pt x="708622" y="29820"/>
                    <a:pt x="708925" y="30702"/>
                    <a:pt x="709531" y="31472"/>
                  </a:cubicBezTo>
                  <a:cubicBezTo>
                    <a:pt x="710136" y="32298"/>
                    <a:pt x="711100" y="32959"/>
                    <a:pt x="712422" y="33455"/>
                  </a:cubicBezTo>
                  <a:cubicBezTo>
                    <a:pt x="713193" y="33730"/>
                    <a:pt x="715396" y="34391"/>
                    <a:pt x="719030" y="35437"/>
                  </a:cubicBezTo>
                  <a:cubicBezTo>
                    <a:pt x="724372" y="36814"/>
                    <a:pt x="728089" y="37971"/>
                    <a:pt x="730182" y="38907"/>
                  </a:cubicBezTo>
                  <a:cubicBezTo>
                    <a:pt x="732275" y="39788"/>
                    <a:pt x="733927" y="41110"/>
                    <a:pt x="735138" y="42872"/>
                  </a:cubicBezTo>
                  <a:cubicBezTo>
                    <a:pt x="736350" y="44579"/>
                    <a:pt x="736956" y="46699"/>
                    <a:pt x="736956" y="49232"/>
                  </a:cubicBezTo>
                  <a:cubicBezTo>
                    <a:pt x="736956" y="51766"/>
                    <a:pt x="736212" y="54134"/>
                    <a:pt x="734725" y="56336"/>
                  </a:cubicBezTo>
                  <a:cubicBezTo>
                    <a:pt x="733294" y="58539"/>
                    <a:pt x="731173" y="60246"/>
                    <a:pt x="728365" y="61458"/>
                  </a:cubicBezTo>
                  <a:cubicBezTo>
                    <a:pt x="725611" y="62670"/>
                    <a:pt x="722500" y="63275"/>
                    <a:pt x="719030" y="63275"/>
                  </a:cubicBezTo>
                  <a:cubicBezTo>
                    <a:pt x="713303" y="63275"/>
                    <a:pt x="708925" y="62091"/>
                    <a:pt x="705896" y="59723"/>
                  </a:cubicBezTo>
                  <a:cubicBezTo>
                    <a:pt x="702867" y="57300"/>
                    <a:pt x="700940" y="53748"/>
                    <a:pt x="700114" y="49067"/>
                  </a:cubicBezTo>
                  <a:close/>
                  <a:moveTo>
                    <a:pt x="745918" y="9747"/>
                  </a:moveTo>
                  <a:lnTo>
                    <a:pt x="745918" y="1074"/>
                  </a:lnTo>
                  <a:lnTo>
                    <a:pt x="753435" y="1074"/>
                  </a:lnTo>
                  <a:lnTo>
                    <a:pt x="753435" y="9747"/>
                  </a:lnTo>
                  <a:lnTo>
                    <a:pt x="745918" y="9747"/>
                  </a:lnTo>
                  <a:close/>
                  <a:moveTo>
                    <a:pt x="745918" y="62284"/>
                  </a:moveTo>
                  <a:lnTo>
                    <a:pt x="745918" y="17925"/>
                  </a:lnTo>
                  <a:lnTo>
                    <a:pt x="753435" y="17925"/>
                  </a:lnTo>
                  <a:lnTo>
                    <a:pt x="753435" y="62284"/>
                  </a:lnTo>
                  <a:lnTo>
                    <a:pt x="745918" y="62284"/>
                  </a:lnTo>
                  <a:close/>
                  <a:moveTo>
                    <a:pt x="762022" y="40146"/>
                  </a:moveTo>
                  <a:cubicBezTo>
                    <a:pt x="762022" y="31941"/>
                    <a:pt x="764307" y="25855"/>
                    <a:pt x="768878" y="21890"/>
                  </a:cubicBezTo>
                  <a:cubicBezTo>
                    <a:pt x="772678" y="18586"/>
                    <a:pt x="777331" y="16934"/>
                    <a:pt x="782838" y="16934"/>
                  </a:cubicBezTo>
                  <a:cubicBezTo>
                    <a:pt x="788951" y="16934"/>
                    <a:pt x="793934" y="18944"/>
                    <a:pt x="797789" y="22964"/>
                  </a:cubicBezTo>
                  <a:cubicBezTo>
                    <a:pt x="801644" y="26929"/>
                    <a:pt x="803572" y="32436"/>
                    <a:pt x="803572" y="39485"/>
                  </a:cubicBezTo>
                  <a:cubicBezTo>
                    <a:pt x="803572" y="45212"/>
                    <a:pt x="802718" y="49701"/>
                    <a:pt x="801011" y="52950"/>
                  </a:cubicBezTo>
                  <a:cubicBezTo>
                    <a:pt x="799304" y="56199"/>
                    <a:pt x="796798" y="58732"/>
                    <a:pt x="793494" y="60549"/>
                  </a:cubicBezTo>
                  <a:cubicBezTo>
                    <a:pt x="790245" y="62367"/>
                    <a:pt x="786693" y="63275"/>
                    <a:pt x="782838" y="63275"/>
                  </a:cubicBezTo>
                  <a:cubicBezTo>
                    <a:pt x="776615" y="63275"/>
                    <a:pt x="771576" y="61293"/>
                    <a:pt x="767721" y="57328"/>
                  </a:cubicBezTo>
                  <a:cubicBezTo>
                    <a:pt x="763922" y="53363"/>
                    <a:pt x="762022" y="47636"/>
                    <a:pt x="762022" y="40146"/>
                  </a:cubicBezTo>
                  <a:close/>
                  <a:moveTo>
                    <a:pt x="769786" y="40146"/>
                  </a:moveTo>
                  <a:cubicBezTo>
                    <a:pt x="769786" y="45818"/>
                    <a:pt x="771026" y="50058"/>
                    <a:pt x="773504" y="52867"/>
                  </a:cubicBezTo>
                  <a:cubicBezTo>
                    <a:pt x="775982" y="55676"/>
                    <a:pt x="779093" y="57080"/>
                    <a:pt x="782838" y="57080"/>
                  </a:cubicBezTo>
                  <a:cubicBezTo>
                    <a:pt x="786583" y="57080"/>
                    <a:pt x="789694" y="55676"/>
                    <a:pt x="792172" y="52867"/>
                  </a:cubicBezTo>
                  <a:cubicBezTo>
                    <a:pt x="794650" y="50003"/>
                    <a:pt x="795890" y="45680"/>
                    <a:pt x="795890" y="39898"/>
                  </a:cubicBezTo>
                  <a:cubicBezTo>
                    <a:pt x="795890" y="34391"/>
                    <a:pt x="794623" y="30233"/>
                    <a:pt x="792090" y="27425"/>
                  </a:cubicBezTo>
                  <a:cubicBezTo>
                    <a:pt x="789612" y="24561"/>
                    <a:pt x="786528" y="23129"/>
                    <a:pt x="782838" y="23129"/>
                  </a:cubicBezTo>
                  <a:cubicBezTo>
                    <a:pt x="779093" y="23129"/>
                    <a:pt x="775982" y="24561"/>
                    <a:pt x="773504" y="27425"/>
                  </a:cubicBezTo>
                  <a:cubicBezTo>
                    <a:pt x="771026" y="30233"/>
                    <a:pt x="769786" y="34474"/>
                    <a:pt x="769786" y="40146"/>
                  </a:cubicBezTo>
                  <a:close/>
                  <a:moveTo>
                    <a:pt x="812379" y="62284"/>
                  </a:moveTo>
                  <a:lnTo>
                    <a:pt x="812379" y="17925"/>
                  </a:lnTo>
                  <a:lnTo>
                    <a:pt x="819152" y="17925"/>
                  </a:lnTo>
                  <a:lnTo>
                    <a:pt x="819152" y="24286"/>
                  </a:lnTo>
                  <a:cubicBezTo>
                    <a:pt x="822401" y="19385"/>
                    <a:pt x="827110" y="16934"/>
                    <a:pt x="833278" y="16934"/>
                  </a:cubicBezTo>
                  <a:cubicBezTo>
                    <a:pt x="835921" y="16934"/>
                    <a:pt x="838372" y="17430"/>
                    <a:pt x="840630" y="18421"/>
                  </a:cubicBezTo>
                  <a:cubicBezTo>
                    <a:pt x="842887" y="19357"/>
                    <a:pt x="844567" y="20624"/>
                    <a:pt x="845669" y="22221"/>
                  </a:cubicBezTo>
                  <a:cubicBezTo>
                    <a:pt x="846770" y="23763"/>
                    <a:pt x="847541" y="25607"/>
                    <a:pt x="847982" y="27755"/>
                  </a:cubicBezTo>
                  <a:cubicBezTo>
                    <a:pt x="848257" y="29132"/>
                    <a:pt x="848395" y="31555"/>
                    <a:pt x="848395" y="35024"/>
                  </a:cubicBezTo>
                  <a:lnTo>
                    <a:pt x="848395" y="62284"/>
                  </a:lnTo>
                  <a:lnTo>
                    <a:pt x="840878" y="62284"/>
                  </a:lnTo>
                  <a:lnTo>
                    <a:pt x="840878" y="35355"/>
                  </a:lnTo>
                  <a:cubicBezTo>
                    <a:pt x="840878" y="32271"/>
                    <a:pt x="840575" y="29986"/>
                    <a:pt x="839969" y="28499"/>
                  </a:cubicBezTo>
                  <a:cubicBezTo>
                    <a:pt x="839418" y="26957"/>
                    <a:pt x="838399" y="25745"/>
                    <a:pt x="836913" y="24864"/>
                  </a:cubicBezTo>
                  <a:cubicBezTo>
                    <a:pt x="835426" y="23928"/>
                    <a:pt x="833691" y="23460"/>
                    <a:pt x="831708" y="23460"/>
                  </a:cubicBezTo>
                  <a:cubicBezTo>
                    <a:pt x="828514" y="23460"/>
                    <a:pt x="825733" y="24478"/>
                    <a:pt x="823365" y="26516"/>
                  </a:cubicBezTo>
                  <a:cubicBezTo>
                    <a:pt x="821052" y="28554"/>
                    <a:pt x="819896" y="32408"/>
                    <a:pt x="819896" y="38081"/>
                  </a:cubicBezTo>
                  <a:lnTo>
                    <a:pt x="819896" y="62284"/>
                  </a:lnTo>
                  <a:lnTo>
                    <a:pt x="812379" y="62284"/>
                  </a:lnTo>
                  <a:close/>
                </a:path>
              </a:pathLst>
            </a:custGeom>
            <a:solidFill>
              <a:srgbClr val="000000"/>
            </a:solidFill>
            <a:ln w="5278" cap="sq">
              <a:noFill/>
              <a:prstDash val="solid"/>
              <a:miter/>
            </a:ln>
          </p:spPr>
          <p:txBody>
            <a:bodyPr/>
            <a:lstStyle/>
            <a:p>
              <a:endParaRPr lang="en-US" noProof="0"/>
            </a:p>
          </p:txBody>
        </p:sp>
        <p:sp>
          <p:nvSpPr>
            <p:cNvPr id="113" name="Freeform: Shape 9072">
              <a:extLst>
                <a:ext uri="{FF2B5EF4-FFF2-40B4-BE49-F238E27FC236}">
                  <a16:creationId xmlns:a16="http://schemas.microsoft.com/office/drawing/2014/main" id="{109B1188-F957-1C89-BE69-17F318F806D6}"/>
                </a:ext>
              </a:extLst>
            </p:cNvPr>
            <p:cNvSpPr/>
            <p:nvPr/>
          </p:nvSpPr>
          <p:spPr>
            <a:xfrm>
              <a:off x="4531322" y="4023005"/>
              <a:ext cx="244142" cy="244142"/>
            </a:xfrm>
            <a:custGeom>
              <a:avLst/>
              <a:gdLst>
                <a:gd name="csX0" fmla="*/ 0 w 244142"/>
                <a:gd name="csY0" fmla="*/ 0 h 244142"/>
                <a:gd name="csX1" fmla="*/ 244142 w 244142"/>
                <a:gd name="csY1" fmla="*/ 0 h 244142"/>
                <a:gd name="csX2" fmla="*/ 244142 w 244142"/>
                <a:gd name="csY2" fmla="*/ 244142 h 244142"/>
                <a:gd name="csX3" fmla="*/ 0 w 244142"/>
                <a:gd name="csY3" fmla="*/ 244142 h 244142"/>
              </a:gdLst>
              <a:ahLst/>
              <a:cxnLst>
                <a:cxn ang="0">
                  <a:pos x="csX0" y="csY0"/>
                </a:cxn>
                <a:cxn ang="0">
                  <a:pos x="csX1" y="csY1"/>
                </a:cxn>
                <a:cxn ang="0">
                  <a:pos x="csX2" y="csY2"/>
                </a:cxn>
                <a:cxn ang="0">
                  <a:pos x="csX3" y="csY3"/>
                </a:cxn>
              </a:cxnLst>
              <a:rect l="l" t="t" r="r" b="b"/>
              <a:pathLst>
                <a:path w="244142" h="244142">
                  <a:moveTo>
                    <a:pt x="0" y="0"/>
                  </a:moveTo>
                  <a:lnTo>
                    <a:pt x="244142" y="0"/>
                  </a:lnTo>
                  <a:lnTo>
                    <a:pt x="244142" y="244142"/>
                  </a:lnTo>
                  <a:lnTo>
                    <a:pt x="0" y="244142"/>
                  </a:lnTo>
                  <a:close/>
                </a:path>
              </a:pathLst>
            </a:custGeom>
            <a:solidFill>
              <a:srgbClr val="000000">
                <a:alpha val="0"/>
              </a:srgbClr>
            </a:solidFill>
            <a:ln w="5278" cap="sq">
              <a:noFill/>
              <a:prstDash val="solid"/>
              <a:miter/>
            </a:ln>
          </p:spPr>
          <p:txBody>
            <a:bodyPr/>
            <a:lstStyle/>
            <a:p>
              <a:endParaRPr lang="en-US" noProof="0"/>
            </a:p>
          </p:txBody>
        </p:sp>
        <p:pic>
          <p:nvPicPr>
            <p:cNvPr id="114" name="Picture 113">
              <a:extLst>
                <a:ext uri="{FF2B5EF4-FFF2-40B4-BE49-F238E27FC236}">
                  <a16:creationId xmlns:a16="http://schemas.microsoft.com/office/drawing/2014/main" id="{4975A874-9E26-C01F-1B48-0644F863466D}"/>
                </a:ext>
              </a:extLst>
            </p:cNvPr>
            <p:cNvPicPr>
              <a:picLocks noChangeAspect="1"/>
            </p:cNvPicPr>
            <p:nvPr/>
          </p:nvPicPr>
          <p:blipFill>
            <a:blip r:embed="rId4"/>
            <a:stretch>
              <a:fillRect/>
            </a:stretch>
          </p:blipFill>
          <p:spPr>
            <a:xfrm>
              <a:off x="4531322" y="4023005"/>
              <a:ext cx="244142" cy="244142"/>
            </a:xfrm>
            <a:custGeom>
              <a:avLst/>
              <a:gdLst>
                <a:gd name="csX0" fmla="*/ 465 w 244142"/>
                <a:gd name="csY0" fmla="*/ 208 h 244142"/>
                <a:gd name="csX1" fmla="*/ 244607 w 244142"/>
                <a:gd name="csY1" fmla="*/ 208 h 244142"/>
                <a:gd name="csX2" fmla="*/ 244607 w 244142"/>
                <a:gd name="csY2" fmla="*/ 244351 h 244142"/>
                <a:gd name="csX3" fmla="*/ 465 w 244142"/>
                <a:gd name="csY3" fmla="*/ 244351 h 244142"/>
              </a:gdLst>
              <a:ahLst/>
              <a:cxnLst>
                <a:cxn ang="0">
                  <a:pos x="csX0" y="csY0"/>
                </a:cxn>
                <a:cxn ang="0">
                  <a:pos x="csX1" y="csY1"/>
                </a:cxn>
                <a:cxn ang="0">
                  <a:pos x="csX2" y="csY2"/>
                </a:cxn>
                <a:cxn ang="0">
                  <a:pos x="csX3" y="csY3"/>
                </a:cxn>
              </a:cxnLst>
              <a:rect l="l" t="t" r="r" b="b"/>
              <a:pathLst>
                <a:path w="244142" h="244142">
                  <a:moveTo>
                    <a:pt x="465" y="208"/>
                  </a:moveTo>
                  <a:lnTo>
                    <a:pt x="244607" y="208"/>
                  </a:lnTo>
                  <a:lnTo>
                    <a:pt x="244607" y="244351"/>
                  </a:lnTo>
                  <a:lnTo>
                    <a:pt x="465" y="244351"/>
                  </a:lnTo>
                  <a:close/>
                </a:path>
              </a:pathLst>
            </a:custGeom>
          </p:spPr>
        </p:pic>
        <p:sp>
          <p:nvSpPr>
            <p:cNvPr id="115" name="Freeform: Shape 9074">
              <a:extLst>
                <a:ext uri="{FF2B5EF4-FFF2-40B4-BE49-F238E27FC236}">
                  <a16:creationId xmlns:a16="http://schemas.microsoft.com/office/drawing/2014/main" id="{08FE6D47-6BA7-83E7-9015-CE82F0891769}"/>
                </a:ext>
              </a:extLst>
            </p:cNvPr>
            <p:cNvSpPr/>
            <p:nvPr/>
          </p:nvSpPr>
          <p:spPr>
            <a:xfrm>
              <a:off x="4493294" y="4242191"/>
              <a:ext cx="244154" cy="136651"/>
            </a:xfrm>
            <a:custGeom>
              <a:avLst/>
              <a:gdLst>
                <a:gd name="csX0" fmla="*/ 0 w 244154"/>
                <a:gd name="csY0" fmla="*/ 0 h 136651"/>
                <a:gd name="csX1" fmla="*/ 244155 w 244154"/>
                <a:gd name="csY1" fmla="*/ 0 h 136651"/>
                <a:gd name="csX2" fmla="*/ 244155 w 244154"/>
                <a:gd name="csY2" fmla="*/ 136652 h 136651"/>
                <a:gd name="csX3" fmla="*/ 0 w 244154"/>
                <a:gd name="csY3" fmla="*/ 136652 h 136651"/>
              </a:gdLst>
              <a:ahLst/>
              <a:cxnLst>
                <a:cxn ang="0">
                  <a:pos x="csX0" y="csY0"/>
                </a:cxn>
                <a:cxn ang="0">
                  <a:pos x="csX1" y="csY1"/>
                </a:cxn>
                <a:cxn ang="0">
                  <a:pos x="csX2" y="csY2"/>
                </a:cxn>
                <a:cxn ang="0">
                  <a:pos x="csX3" y="csY3"/>
                </a:cxn>
              </a:cxnLst>
              <a:rect l="l" t="t" r="r" b="b"/>
              <a:pathLst>
                <a:path w="244154" h="136651">
                  <a:moveTo>
                    <a:pt x="0" y="0"/>
                  </a:moveTo>
                  <a:lnTo>
                    <a:pt x="244155" y="0"/>
                  </a:lnTo>
                  <a:lnTo>
                    <a:pt x="244155" y="136652"/>
                  </a:lnTo>
                  <a:lnTo>
                    <a:pt x="0" y="136652"/>
                  </a:lnTo>
                  <a:close/>
                </a:path>
              </a:pathLst>
            </a:custGeom>
            <a:solidFill>
              <a:srgbClr val="000000">
                <a:alpha val="0"/>
              </a:srgbClr>
            </a:solidFill>
            <a:ln w="5278" cap="sq">
              <a:noFill/>
              <a:prstDash val="solid"/>
              <a:miter/>
            </a:ln>
          </p:spPr>
          <p:txBody>
            <a:bodyPr/>
            <a:lstStyle/>
            <a:p>
              <a:endParaRPr lang="en-US" noProof="0"/>
            </a:p>
          </p:txBody>
        </p:sp>
        <p:sp>
          <p:nvSpPr>
            <p:cNvPr id="116" name="Freeform: Shape 9075">
              <a:extLst>
                <a:ext uri="{FF2B5EF4-FFF2-40B4-BE49-F238E27FC236}">
                  <a16:creationId xmlns:a16="http://schemas.microsoft.com/office/drawing/2014/main" id="{78BE1947-9E32-386D-52F2-63A93F8C4686}"/>
                </a:ext>
              </a:extLst>
            </p:cNvPr>
            <p:cNvSpPr/>
            <p:nvPr/>
          </p:nvSpPr>
          <p:spPr>
            <a:xfrm>
              <a:off x="4586693" y="4280096"/>
              <a:ext cx="57327" cy="61210"/>
            </a:xfrm>
            <a:custGeom>
              <a:avLst/>
              <a:gdLst>
                <a:gd name="csX0" fmla="*/ 0 w 57327"/>
                <a:gd name="csY0" fmla="*/ 61210 h 61210"/>
                <a:gd name="csX1" fmla="*/ 23542 w 57327"/>
                <a:gd name="csY1" fmla="*/ 0 h 61210"/>
                <a:gd name="csX2" fmla="*/ 32298 w 57327"/>
                <a:gd name="csY2" fmla="*/ 0 h 61210"/>
                <a:gd name="csX3" fmla="*/ 57328 w 57327"/>
                <a:gd name="csY3" fmla="*/ 61210 h 61210"/>
                <a:gd name="csX4" fmla="*/ 48076 w 57327"/>
                <a:gd name="csY4" fmla="*/ 61210 h 61210"/>
                <a:gd name="csX5" fmla="*/ 40972 w 57327"/>
                <a:gd name="csY5" fmla="*/ 42707 h 61210"/>
                <a:gd name="csX6" fmla="*/ 15364 w 57327"/>
                <a:gd name="csY6" fmla="*/ 42707 h 61210"/>
                <a:gd name="csX7" fmla="*/ 8674 w 57327"/>
                <a:gd name="csY7" fmla="*/ 61210 h 61210"/>
                <a:gd name="csX8" fmla="*/ 0 w 57327"/>
                <a:gd name="csY8" fmla="*/ 61210 h 61210"/>
                <a:gd name="csX9" fmla="*/ 17677 w 57327"/>
                <a:gd name="csY9" fmla="*/ 36098 h 61210"/>
                <a:gd name="csX10" fmla="*/ 38411 w 57327"/>
                <a:gd name="csY10" fmla="*/ 36098 h 61210"/>
                <a:gd name="csX11" fmla="*/ 32051 w 57327"/>
                <a:gd name="csY11" fmla="*/ 19164 h 61210"/>
                <a:gd name="csX12" fmla="*/ 27755 w 57327"/>
                <a:gd name="csY12" fmla="*/ 6443 h 61210"/>
                <a:gd name="csX13" fmla="*/ 24451 w 57327"/>
                <a:gd name="csY13" fmla="*/ 18090 h 61210"/>
                <a:gd name="csX14" fmla="*/ 17677 w 57327"/>
                <a:gd name="csY14" fmla="*/ 36098 h 612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57327" h="61210">
                  <a:moveTo>
                    <a:pt x="0" y="61210"/>
                  </a:moveTo>
                  <a:lnTo>
                    <a:pt x="23542" y="0"/>
                  </a:lnTo>
                  <a:lnTo>
                    <a:pt x="32298" y="0"/>
                  </a:lnTo>
                  <a:lnTo>
                    <a:pt x="57328" y="61210"/>
                  </a:lnTo>
                  <a:lnTo>
                    <a:pt x="48076" y="61210"/>
                  </a:lnTo>
                  <a:lnTo>
                    <a:pt x="40972" y="42707"/>
                  </a:lnTo>
                  <a:lnTo>
                    <a:pt x="15364" y="42707"/>
                  </a:lnTo>
                  <a:lnTo>
                    <a:pt x="8674" y="61210"/>
                  </a:lnTo>
                  <a:lnTo>
                    <a:pt x="0" y="61210"/>
                  </a:lnTo>
                  <a:close/>
                  <a:moveTo>
                    <a:pt x="17677" y="36098"/>
                  </a:moveTo>
                  <a:lnTo>
                    <a:pt x="38411" y="36098"/>
                  </a:lnTo>
                  <a:lnTo>
                    <a:pt x="32051" y="19164"/>
                  </a:lnTo>
                  <a:cubicBezTo>
                    <a:pt x="30123" y="13988"/>
                    <a:pt x="28691" y="9747"/>
                    <a:pt x="27755" y="6443"/>
                  </a:cubicBezTo>
                  <a:cubicBezTo>
                    <a:pt x="26929" y="10353"/>
                    <a:pt x="25828" y="14236"/>
                    <a:pt x="24451" y="18090"/>
                  </a:cubicBezTo>
                  <a:lnTo>
                    <a:pt x="17677" y="36098"/>
                  </a:lnTo>
                  <a:close/>
                </a:path>
              </a:pathLst>
            </a:custGeom>
            <a:solidFill>
              <a:srgbClr val="000000"/>
            </a:solidFill>
            <a:ln w="5278" cap="sq">
              <a:noFill/>
              <a:prstDash val="solid"/>
              <a:miter/>
            </a:ln>
          </p:spPr>
          <p:txBody>
            <a:bodyPr/>
            <a:lstStyle/>
            <a:p>
              <a:endParaRPr lang="en-US" noProof="0"/>
            </a:p>
          </p:txBody>
        </p:sp>
        <p:sp>
          <p:nvSpPr>
            <p:cNvPr id="117" name="Freeform: Shape 9076">
              <a:extLst>
                <a:ext uri="{FF2B5EF4-FFF2-40B4-BE49-F238E27FC236}">
                  <a16:creationId xmlns:a16="http://schemas.microsoft.com/office/drawing/2014/main" id="{EC7920DE-E7BD-CB77-5B0F-AB40FD5D2C7D}"/>
                </a:ext>
              </a:extLst>
            </p:cNvPr>
            <p:cNvSpPr/>
            <p:nvPr/>
          </p:nvSpPr>
          <p:spPr>
            <a:xfrm>
              <a:off x="5739342" y="4053813"/>
              <a:ext cx="244142" cy="244142"/>
            </a:xfrm>
            <a:custGeom>
              <a:avLst/>
              <a:gdLst>
                <a:gd name="csX0" fmla="*/ 0 w 244142"/>
                <a:gd name="csY0" fmla="*/ 0 h 244142"/>
                <a:gd name="csX1" fmla="*/ 244142 w 244142"/>
                <a:gd name="csY1" fmla="*/ 0 h 244142"/>
                <a:gd name="csX2" fmla="*/ 244142 w 244142"/>
                <a:gd name="csY2" fmla="*/ 244142 h 244142"/>
                <a:gd name="csX3" fmla="*/ 0 w 244142"/>
                <a:gd name="csY3" fmla="*/ 244142 h 244142"/>
              </a:gdLst>
              <a:ahLst/>
              <a:cxnLst>
                <a:cxn ang="0">
                  <a:pos x="csX0" y="csY0"/>
                </a:cxn>
                <a:cxn ang="0">
                  <a:pos x="csX1" y="csY1"/>
                </a:cxn>
                <a:cxn ang="0">
                  <a:pos x="csX2" y="csY2"/>
                </a:cxn>
                <a:cxn ang="0">
                  <a:pos x="csX3" y="csY3"/>
                </a:cxn>
              </a:cxnLst>
              <a:rect l="l" t="t" r="r" b="b"/>
              <a:pathLst>
                <a:path w="244142" h="244142">
                  <a:moveTo>
                    <a:pt x="0" y="0"/>
                  </a:moveTo>
                  <a:lnTo>
                    <a:pt x="244142" y="0"/>
                  </a:lnTo>
                  <a:lnTo>
                    <a:pt x="244142" y="244142"/>
                  </a:lnTo>
                  <a:lnTo>
                    <a:pt x="0" y="244142"/>
                  </a:lnTo>
                  <a:close/>
                </a:path>
              </a:pathLst>
            </a:custGeom>
            <a:solidFill>
              <a:srgbClr val="000000">
                <a:alpha val="0"/>
              </a:srgbClr>
            </a:solidFill>
            <a:ln w="5278" cap="sq">
              <a:noFill/>
              <a:prstDash val="solid"/>
              <a:miter/>
            </a:ln>
          </p:spPr>
          <p:txBody>
            <a:bodyPr/>
            <a:lstStyle/>
            <a:p>
              <a:endParaRPr lang="en-US" noProof="0"/>
            </a:p>
          </p:txBody>
        </p:sp>
        <p:pic>
          <p:nvPicPr>
            <p:cNvPr id="118" name="Picture 117">
              <a:extLst>
                <a:ext uri="{FF2B5EF4-FFF2-40B4-BE49-F238E27FC236}">
                  <a16:creationId xmlns:a16="http://schemas.microsoft.com/office/drawing/2014/main" id="{91C6AB46-28EC-3B99-8718-63DEF56DB7A0}"/>
                </a:ext>
              </a:extLst>
            </p:cNvPr>
            <p:cNvPicPr>
              <a:picLocks noChangeAspect="1"/>
            </p:cNvPicPr>
            <p:nvPr/>
          </p:nvPicPr>
          <p:blipFill>
            <a:blip r:embed="rId4"/>
            <a:stretch>
              <a:fillRect/>
            </a:stretch>
          </p:blipFill>
          <p:spPr>
            <a:xfrm>
              <a:off x="5739342" y="4053813"/>
              <a:ext cx="244142" cy="244142"/>
            </a:xfrm>
            <a:custGeom>
              <a:avLst/>
              <a:gdLst>
                <a:gd name="csX0" fmla="*/ 694 w 244142"/>
                <a:gd name="csY0" fmla="*/ 214 h 244142"/>
                <a:gd name="csX1" fmla="*/ 244836 w 244142"/>
                <a:gd name="csY1" fmla="*/ 214 h 244142"/>
                <a:gd name="csX2" fmla="*/ 244836 w 244142"/>
                <a:gd name="csY2" fmla="*/ 244356 h 244142"/>
                <a:gd name="csX3" fmla="*/ 694 w 244142"/>
                <a:gd name="csY3" fmla="*/ 244356 h 244142"/>
              </a:gdLst>
              <a:ahLst/>
              <a:cxnLst>
                <a:cxn ang="0">
                  <a:pos x="csX0" y="csY0"/>
                </a:cxn>
                <a:cxn ang="0">
                  <a:pos x="csX1" y="csY1"/>
                </a:cxn>
                <a:cxn ang="0">
                  <a:pos x="csX2" y="csY2"/>
                </a:cxn>
                <a:cxn ang="0">
                  <a:pos x="csX3" y="csY3"/>
                </a:cxn>
              </a:cxnLst>
              <a:rect l="l" t="t" r="r" b="b"/>
              <a:pathLst>
                <a:path w="244142" h="244142">
                  <a:moveTo>
                    <a:pt x="694" y="214"/>
                  </a:moveTo>
                  <a:lnTo>
                    <a:pt x="244836" y="214"/>
                  </a:lnTo>
                  <a:lnTo>
                    <a:pt x="244836" y="244356"/>
                  </a:lnTo>
                  <a:lnTo>
                    <a:pt x="694" y="244356"/>
                  </a:lnTo>
                  <a:close/>
                </a:path>
              </a:pathLst>
            </a:custGeom>
          </p:spPr>
        </p:pic>
        <p:sp>
          <p:nvSpPr>
            <p:cNvPr id="119" name="Freeform: Shape 9078">
              <a:extLst>
                <a:ext uri="{FF2B5EF4-FFF2-40B4-BE49-F238E27FC236}">
                  <a16:creationId xmlns:a16="http://schemas.microsoft.com/office/drawing/2014/main" id="{CB328E40-85E1-F9F6-A1F1-B6401D113A3D}"/>
                </a:ext>
              </a:extLst>
            </p:cNvPr>
            <p:cNvSpPr/>
            <p:nvPr/>
          </p:nvSpPr>
          <p:spPr>
            <a:xfrm>
              <a:off x="5701312" y="4264681"/>
              <a:ext cx="253678" cy="149638"/>
            </a:xfrm>
            <a:custGeom>
              <a:avLst/>
              <a:gdLst>
                <a:gd name="csX0" fmla="*/ 0 w 253678"/>
                <a:gd name="csY0" fmla="*/ 0 h 149638"/>
                <a:gd name="csX1" fmla="*/ 253679 w 253678"/>
                <a:gd name="csY1" fmla="*/ 0 h 149638"/>
                <a:gd name="csX2" fmla="*/ 253679 w 253678"/>
                <a:gd name="csY2" fmla="*/ 149639 h 149638"/>
                <a:gd name="csX3" fmla="*/ 0 w 253678"/>
                <a:gd name="csY3" fmla="*/ 149639 h 149638"/>
              </a:gdLst>
              <a:ahLst/>
              <a:cxnLst>
                <a:cxn ang="0">
                  <a:pos x="csX0" y="csY0"/>
                </a:cxn>
                <a:cxn ang="0">
                  <a:pos x="csX1" y="csY1"/>
                </a:cxn>
                <a:cxn ang="0">
                  <a:pos x="csX2" y="csY2"/>
                </a:cxn>
                <a:cxn ang="0">
                  <a:pos x="csX3" y="csY3"/>
                </a:cxn>
              </a:cxnLst>
              <a:rect l="l" t="t" r="r" b="b"/>
              <a:pathLst>
                <a:path w="253678" h="149638">
                  <a:moveTo>
                    <a:pt x="0" y="0"/>
                  </a:moveTo>
                  <a:lnTo>
                    <a:pt x="253679" y="0"/>
                  </a:lnTo>
                  <a:lnTo>
                    <a:pt x="253679" y="149639"/>
                  </a:lnTo>
                  <a:lnTo>
                    <a:pt x="0" y="149639"/>
                  </a:lnTo>
                  <a:close/>
                </a:path>
              </a:pathLst>
            </a:custGeom>
            <a:solidFill>
              <a:srgbClr val="000000">
                <a:alpha val="0"/>
              </a:srgbClr>
            </a:solidFill>
            <a:ln w="5278" cap="sq">
              <a:noFill/>
              <a:prstDash val="solid"/>
              <a:miter/>
            </a:ln>
          </p:spPr>
          <p:txBody>
            <a:bodyPr/>
            <a:lstStyle/>
            <a:p>
              <a:endParaRPr lang="en-US" noProof="0"/>
            </a:p>
          </p:txBody>
        </p:sp>
        <p:sp>
          <p:nvSpPr>
            <p:cNvPr id="120" name="Freeform: Shape 9079">
              <a:extLst>
                <a:ext uri="{FF2B5EF4-FFF2-40B4-BE49-F238E27FC236}">
                  <a16:creationId xmlns:a16="http://schemas.microsoft.com/office/drawing/2014/main" id="{05AC1382-214A-E942-FCCF-F9342B12717E}"/>
                </a:ext>
              </a:extLst>
            </p:cNvPr>
            <p:cNvSpPr/>
            <p:nvPr/>
          </p:nvSpPr>
          <p:spPr>
            <a:xfrm>
              <a:off x="5803888" y="4309079"/>
              <a:ext cx="50554" cy="61210"/>
            </a:xfrm>
            <a:custGeom>
              <a:avLst/>
              <a:gdLst>
                <a:gd name="csX0" fmla="*/ 0 w 50554"/>
                <a:gd name="csY0" fmla="*/ 61210 h 61210"/>
                <a:gd name="csX1" fmla="*/ 0 w 50554"/>
                <a:gd name="csY1" fmla="*/ 0 h 61210"/>
                <a:gd name="csX2" fmla="*/ 21064 w 50554"/>
                <a:gd name="csY2" fmla="*/ 0 h 61210"/>
                <a:gd name="csX3" fmla="*/ 31968 w 50554"/>
                <a:gd name="csY3" fmla="*/ 909 h 61210"/>
                <a:gd name="csX4" fmla="*/ 40972 w 50554"/>
                <a:gd name="csY4" fmla="*/ 5287 h 61210"/>
                <a:gd name="csX5" fmla="*/ 48159 w 50554"/>
                <a:gd name="csY5" fmla="*/ 15695 h 61210"/>
                <a:gd name="csX6" fmla="*/ 50554 w 50554"/>
                <a:gd name="csY6" fmla="*/ 30316 h 61210"/>
                <a:gd name="csX7" fmla="*/ 48902 w 50554"/>
                <a:gd name="csY7" fmla="*/ 42624 h 61210"/>
                <a:gd name="csX8" fmla="*/ 44772 w 50554"/>
                <a:gd name="csY8" fmla="*/ 51545 h 61210"/>
                <a:gd name="csX9" fmla="*/ 39155 w 50554"/>
                <a:gd name="csY9" fmla="*/ 57163 h 61210"/>
                <a:gd name="csX10" fmla="*/ 31885 w 50554"/>
                <a:gd name="csY10" fmla="*/ 60219 h 61210"/>
                <a:gd name="csX11" fmla="*/ 22055 w 50554"/>
                <a:gd name="csY11" fmla="*/ 61210 h 61210"/>
                <a:gd name="csX12" fmla="*/ 0 w 50554"/>
                <a:gd name="csY12" fmla="*/ 61210 h 61210"/>
                <a:gd name="csX13" fmla="*/ 8095 w 50554"/>
                <a:gd name="csY13" fmla="*/ 54024 h 61210"/>
                <a:gd name="csX14" fmla="*/ 21147 w 50554"/>
                <a:gd name="csY14" fmla="*/ 54024 h 61210"/>
                <a:gd name="csX15" fmla="*/ 30646 w 50554"/>
                <a:gd name="csY15" fmla="*/ 52867 h 61210"/>
                <a:gd name="csX16" fmla="*/ 36181 w 50554"/>
                <a:gd name="csY16" fmla="*/ 49728 h 61210"/>
                <a:gd name="csX17" fmla="*/ 40559 w 50554"/>
                <a:gd name="csY17" fmla="*/ 41963 h 61210"/>
                <a:gd name="csX18" fmla="*/ 42211 w 50554"/>
                <a:gd name="csY18" fmla="*/ 30151 h 61210"/>
                <a:gd name="csX19" fmla="*/ 39072 w 50554"/>
                <a:gd name="csY19" fmla="*/ 15447 h 61210"/>
                <a:gd name="csX20" fmla="*/ 31390 w 50554"/>
                <a:gd name="csY20" fmla="*/ 8508 h 61210"/>
                <a:gd name="csX21" fmla="*/ 20982 w 50554"/>
                <a:gd name="csY21" fmla="*/ 7269 h 61210"/>
                <a:gd name="csX22" fmla="*/ 8095 w 50554"/>
                <a:gd name="csY22" fmla="*/ 7269 h 61210"/>
                <a:gd name="csX23" fmla="*/ 8095 w 50554"/>
                <a:gd name="csY23" fmla="*/ 54024 h 612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50554" h="61210">
                  <a:moveTo>
                    <a:pt x="0" y="61210"/>
                  </a:moveTo>
                  <a:lnTo>
                    <a:pt x="0" y="0"/>
                  </a:lnTo>
                  <a:lnTo>
                    <a:pt x="21064" y="0"/>
                  </a:lnTo>
                  <a:cubicBezTo>
                    <a:pt x="25800" y="0"/>
                    <a:pt x="29435" y="303"/>
                    <a:pt x="31968" y="909"/>
                  </a:cubicBezTo>
                  <a:cubicBezTo>
                    <a:pt x="35493" y="1680"/>
                    <a:pt x="38494" y="3139"/>
                    <a:pt x="40972" y="5287"/>
                  </a:cubicBezTo>
                  <a:cubicBezTo>
                    <a:pt x="44166" y="7985"/>
                    <a:pt x="46562" y="11455"/>
                    <a:pt x="48159" y="15695"/>
                  </a:cubicBezTo>
                  <a:cubicBezTo>
                    <a:pt x="49756" y="19935"/>
                    <a:pt x="50554" y="24809"/>
                    <a:pt x="50554" y="30316"/>
                  </a:cubicBezTo>
                  <a:cubicBezTo>
                    <a:pt x="50554" y="34942"/>
                    <a:pt x="50003" y="39045"/>
                    <a:pt x="48902" y="42624"/>
                  </a:cubicBezTo>
                  <a:cubicBezTo>
                    <a:pt x="47856" y="46204"/>
                    <a:pt x="46479" y="49177"/>
                    <a:pt x="44772" y="51545"/>
                  </a:cubicBezTo>
                  <a:cubicBezTo>
                    <a:pt x="43065" y="53913"/>
                    <a:pt x="41192" y="55786"/>
                    <a:pt x="39155" y="57163"/>
                  </a:cubicBezTo>
                  <a:cubicBezTo>
                    <a:pt x="37172" y="58484"/>
                    <a:pt x="34749" y="59503"/>
                    <a:pt x="31885" y="60219"/>
                  </a:cubicBezTo>
                  <a:cubicBezTo>
                    <a:pt x="29022" y="60880"/>
                    <a:pt x="25745" y="61210"/>
                    <a:pt x="22055" y="61210"/>
                  </a:cubicBezTo>
                  <a:lnTo>
                    <a:pt x="0" y="61210"/>
                  </a:lnTo>
                  <a:close/>
                  <a:moveTo>
                    <a:pt x="8095" y="54024"/>
                  </a:moveTo>
                  <a:lnTo>
                    <a:pt x="21147" y="54024"/>
                  </a:lnTo>
                  <a:cubicBezTo>
                    <a:pt x="25167" y="54024"/>
                    <a:pt x="28333" y="53638"/>
                    <a:pt x="30646" y="52867"/>
                  </a:cubicBezTo>
                  <a:cubicBezTo>
                    <a:pt x="32959" y="52096"/>
                    <a:pt x="34804" y="51050"/>
                    <a:pt x="36181" y="49728"/>
                  </a:cubicBezTo>
                  <a:cubicBezTo>
                    <a:pt x="38053" y="47801"/>
                    <a:pt x="39513" y="45212"/>
                    <a:pt x="40559" y="41963"/>
                  </a:cubicBezTo>
                  <a:cubicBezTo>
                    <a:pt x="41660" y="38714"/>
                    <a:pt x="42211" y="34777"/>
                    <a:pt x="42211" y="30151"/>
                  </a:cubicBezTo>
                  <a:cubicBezTo>
                    <a:pt x="42211" y="23763"/>
                    <a:pt x="41165" y="18861"/>
                    <a:pt x="39072" y="15447"/>
                  </a:cubicBezTo>
                  <a:cubicBezTo>
                    <a:pt x="36980" y="11978"/>
                    <a:pt x="34419" y="9665"/>
                    <a:pt x="31390" y="8508"/>
                  </a:cubicBezTo>
                  <a:cubicBezTo>
                    <a:pt x="29242" y="7682"/>
                    <a:pt x="25773" y="7269"/>
                    <a:pt x="20982" y="7269"/>
                  </a:cubicBezTo>
                  <a:lnTo>
                    <a:pt x="8095" y="7269"/>
                  </a:lnTo>
                  <a:lnTo>
                    <a:pt x="8095" y="54024"/>
                  </a:lnTo>
                  <a:close/>
                </a:path>
              </a:pathLst>
            </a:custGeom>
            <a:solidFill>
              <a:srgbClr val="000000"/>
            </a:solidFill>
            <a:ln w="5278" cap="sq">
              <a:noFill/>
              <a:prstDash val="solid"/>
              <a:miter/>
            </a:ln>
          </p:spPr>
          <p:txBody>
            <a:bodyPr/>
            <a:lstStyle/>
            <a:p>
              <a:endParaRPr lang="en-US" noProof="0"/>
            </a:p>
          </p:txBody>
        </p:sp>
        <p:sp>
          <p:nvSpPr>
            <p:cNvPr id="121" name="Freeform: Shape 9080">
              <a:extLst>
                <a:ext uri="{FF2B5EF4-FFF2-40B4-BE49-F238E27FC236}">
                  <a16:creationId xmlns:a16="http://schemas.microsoft.com/office/drawing/2014/main" id="{21139F62-A603-53C6-DE6B-CB716A39898F}"/>
                </a:ext>
              </a:extLst>
            </p:cNvPr>
            <p:cNvSpPr/>
            <p:nvPr/>
          </p:nvSpPr>
          <p:spPr>
            <a:xfrm>
              <a:off x="5140089" y="4023047"/>
              <a:ext cx="244142" cy="244142"/>
            </a:xfrm>
            <a:custGeom>
              <a:avLst/>
              <a:gdLst>
                <a:gd name="csX0" fmla="*/ 0 w 244142"/>
                <a:gd name="csY0" fmla="*/ 0 h 244142"/>
                <a:gd name="csX1" fmla="*/ 244142 w 244142"/>
                <a:gd name="csY1" fmla="*/ 0 h 244142"/>
                <a:gd name="csX2" fmla="*/ 244142 w 244142"/>
                <a:gd name="csY2" fmla="*/ 244142 h 244142"/>
                <a:gd name="csX3" fmla="*/ 0 w 244142"/>
                <a:gd name="csY3" fmla="*/ 244142 h 244142"/>
              </a:gdLst>
              <a:ahLst/>
              <a:cxnLst>
                <a:cxn ang="0">
                  <a:pos x="csX0" y="csY0"/>
                </a:cxn>
                <a:cxn ang="0">
                  <a:pos x="csX1" y="csY1"/>
                </a:cxn>
                <a:cxn ang="0">
                  <a:pos x="csX2" y="csY2"/>
                </a:cxn>
                <a:cxn ang="0">
                  <a:pos x="csX3" y="csY3"/>
                </a:cxn>
              </a:cxnLst>
              <a:rect l="l" t="t" r="r" b="b"/>
              <a:pathLst>
                <a:path w="244142" h="244142">
                  <a:moveTo>
                    <a:pt x="0" y="0"/>
                  </a:moveTo>
                  <a:lnTo>
                    <a:pt x="244142" y="0"/>
                  </a:lnTo>
                  <a:lnTo>
                    <a:pt x="244142" y="244142"/>
                  </a:lnTo>
                  <a:lnTo>
                    <a:pt x="0" y="244142"/>
                  </a:lnTo>
                  <a:close/>
                </a:path>
              </a:pathLst>
            </a:custGeom>
            <a:solidFill>
              <a:srgbClr val="000000">
                <a:alpha val="0"/>
              </a:srgbClr>
            </a:solidFill>
            <a:ln w="5278" cap="sq">
              <a:noFill/>
              <a:prstDash val="solid"/>
              <a:miter/>
            </a:ln>
          </p:spPr>
          <p:txBody>
            <a:bodyPr/>
            <a:lstStyle/>
            <a:p>
              <a:endParaRPr lang="en-US" noProof="0"/>
            </a:p>
          </p:txBody>
        </p:sp>
        <p:pic>
          <p:nvPicPr>
            <p:cNvPr id="122" name="Picture 121">
              <a:extLst>
                <a:ext uri="{FF2B5EF4-FFF2-40B4-BE49-F238E27FC236}">
                  <a16:creationId xmlns:a16="http://schemas.microsoft.com/office/drawing/2014/main" id="{129F7076-19EA-78BD-BD1D-E7395A352935}"/>
                </a:ext>
              </a:extLst>
            </p:cNvPr>
            <p:cNvPicPr>
              <a:picLocks noChangeAspect="1"/>
            </p:cNvPicPr>
            <p:nvPr/>
          </p:nvPicPr>
          <p:blipFill>
            <a:blip r:embed="rId4"/>
            <a:stretch>
              <a:fillRect/>
            </a:stretch>
          </p:blipFill>
          <p:spPr>
            <a:xfrm>
              <a:off x="5140089" y="4023047"/>
              <a:ext cx="244142" cy="244142"/>
            </a:xfrm>
            <a:custGeom>
              <a:avLst/>
              <a:gdLst>
                <a:gd name="csX0" fmla="*/ 580 w 244142"/>
                <a:gd name="csY0" fmla="*/ 208 h 244142"/>
                <a:gd name="csX1" fmla="*/ 244722 w 244142"/>
                <a:gd name="csY1" fmla="*/ 208 h 244142"/>
                <a:gd name="csX2" fmla="*/ 244722 w 244142"/>
                <a:gd name="csY2" fmla="*/ 244351 h 244142"/>
                <a:gd name="csX3" fmla="*/ 580 w 244142"/>
                <a:gd name="csY3" fmla="*/ 244351 h 244142"/>
              </a:gdLst>
              <a:ahLst/>
              <a:cxnLst>
                <a:cxn ang="0">
                  <a:pos x="csX0" y="csY0"/>
                </a:cxn>
                <a:cxn ang="0">
                  <a:pos x="csX1" y="csY1"/>
                </a:cxn>
                <a:cxn ang="0">
                  <a:pos x="csX2" y="csY2"/>
                </a:cxn>
                <a:cxn ang="0">
                  <a:pos x="csX3" y="csY3"/>
                </a:cxn>
              </a:cxnLst>
              <a:rect l="l" t="t" r="r" b="b"/>
              <a:pathLst>
                <a:path w="244142" h="244142">
                  <a:moveTo>
                    <a:pt x="580" y="208"/>
                  </a:moveTo>
                  <a:lnTo>
                    <a:pt x="244722" y="208"/>
                  </a:lnTo>
                  <a:lnTo>
                    <a:pt x="244722" y="244351"/>
                  </a:lnTo>
                  <a:lnTo>
                    <a:pt x="580" y="244351"/>
                  </a:lnTo>
                  <a:close/>
                </a:path>
              </a:pathLst>
            </a:custGeom>
          </p:spPr>
        </p:pic>
        <p:sp>
          <p:nvSpPr>
            <p:cNvPr id="123" name="Freeform: Shape 9082">
              <a:extLst>
                <a:ext uri="{FF2B5EF4-FFF2-40B4-BE49-F238E27FC236}">
                  <a16:creationId xmlns:a16="http://schemas.microsoft.com/office/drawing/2014/main" id="{3BBDB336-F784-C149-A9B5-455954CA2B4F}"/>
                </a:ext>
              </a:extLst>
            </p:cNvPr>
            <p:cNvSpPr/>
            <p:nvPr/>
          </p:nvSpPr>
          <p:spPr>
            <a:xfrm>
              <a:off x="5102054" y="4238669"/>
              <a:ext cx="244154" cy="149638"/>
            </a:xfrm>
            <a:custGeom>
              <a:avLst/>
              <a:gdLst>
                <a:gd name="csX0" fmla="*/ 0 w 244154"/>
                <a:gd name="csY0" fmla="*/ 0 h 149638"/>
                <a:gd name="csX1" fmla="*/ 244155 w 244154"/>
                <a:gd name="csY1" fmla="*/ 0 h 149638"/>
                <a:gd name="csX2" fmla="*/ 244155 w 244154"/>
                <a:gd name="csY2" fmla="*/ 149639 h 149638"/>
                <a:gd name="csX3" fmla="*/ 0 w 244154"/>
                <a:gd name="csY3" fmla="*/ 149639 h 149638"/>
              </a:gdLst>
              <a:ahLst/>
              <a:cxnLst>
                <a:cxn ang="0">
                  <a:pos x="csX0" y="csY0"/>
                </a:cxn>
                <a:cxn ang="0">
                  <a:pos x="csX1" y="csY1"/>
                </a:cxn>
                <a:cxn ang="0">
                  <a:pos x="csX2" y="csY2"/>
                </a:cxn>
                <a:cxn ang="0">
                  <a:pos x="csX3" y="csY3"/>
                </a:cxn>
              </a:cxnLst>
              <a:rect l="l" t="t" r="r" b="b"/>
              <a:pathLst>
                <a:path w="244154" h="149638">
                  <a:moveTo>
                    <a:pt x="0" y="0"/>
                  </a:moveTo>
                  <a:lnTo>
                    <a:pt x="244155" y="0"/>
                  </a:lnTo>
                  <a:lnTo>
                    <a:pt x="244155" y="149639"/>
                  </a:lnTo>
                  <a:lnTo>
                    <a:pt x="0" y="149639"/>
                  </a:lnTo>
                  <a:close/>
                </a:path>
              </a:pathLst>
            </a:custGeom>
            <a:solidFill>
              <a:srgbClr val="000000">
                <a:alpha val="0"/>
              </a:srgbClr>
            </a:solidFill>
            <a:ln w="5278" cap="sq">
              <a:noFill/>
              <a:prstDash val="solid"/>
              <a:miter/>
            </a:ln>
          </p:spPr>
          <p:txBody>
            <a:bodyPr/>
            <a:lstStyle/>
            <a:p>
              <a:endParaRPr lang="en-US" noProof="0"/>
            </a:p>
          </p:txBody>
        </p:sp>
        <p:sp>
          <p:nvSpPr>
            <p:cNvPr id="124" name="Freeform: Shape 9083">
              <a:extLst>
                <a:ext uri="{FF2B5EF4-FFF2-40B4-BE49-F238E27FC236}">
                  <a16:creationId xmlns:a16="http://schemas.microsoft.com/office/drawing/2014/main" id="{DA404E5A-E92A-68FE-3592-BD97313DCE21}"/>
                </a:ext>
              </a:extLst>
            </p:cNvPr>
            <p:cNvSpPr/>
            <p:nvPr/>
          </p:nvSpPr>
          <p:spPr>
            <a:xfrm>
              <a:off x="5202392" y="4283067"/>
              <a:ext cx="45680" cy="61210"/>
            </a:xfrm>
            <a:custGeom>
              <a:avLst/>
              <a:gdLst>
                <a:gd name="csX0" fmla="*/ 0 w 45680"/>
                <a:gd name="csY0" fmla="*/ 61210 h 61210"/>
                <a:gd name="csX1" fmla="*/ 0 w 45680"/>
                <a:gd name="csY1" fmla="*/ 0 h 61210"/>
                <a:gd name="csX2" fmla="*/ 44276 w 45680"/>
                <a:gd name="csY2" fmla="*/ 0 h 61210"/>
                <a:gd name="csX3" fmla="*/ 44276 w 45680"/>
                <a:gd name="csY3" fmla="*/ 7269 h 61210"/>
                <a:gd name="csX4" fmla="*/ 8095 w 45680"/>
                <a:gd name="csY4" fmla="*/ 7269 h 61210"/>
                <a:gd name="csX5" fmla="*/ 8095 w 45680"/>
                <a:gd name="csY5" fmla="*/ 25938 h 61210"/>
                <a:gd name="csX6" fmla="*/ 41963 w 45680"/>
                <a:gd name="csY6" fmla="*/ 25938 h 61210"/>
                <a:gd name="csX7" fmla="*/ 41963 w 45680"/>
                <a:gd name="csY7" fmla="*/ 33125 h 61210"/>
                <a:gd name="csX8" fmla="*/ 8095 w 45680"/>
                <a:gd name="csY8" fmla="*/ 33125 h 61210"/>
                <a:gd name="csX9" fmla="*/ 8095 w 45680"/>
                <a:gd name="csY9" fmla="*/ 54024 h 61210"/>
                <a:gd name="csX10" fmla="*/ 45680 w 45680"/>
                <a:gd name="csY10" fmla="*/ 54024 h 61210"/>
                <a:gd name="csX11" fmla="*/ 45680 w 45680"/>
                <a:gd name="csY11" fmla="*/ 61210 h 61210"/>
                <a:gd name="csX12" fmla="*/ 0 w 45680"/>
                <a:gd name="csY12" fmla="*/ 61210 h 612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45680" h="61210">
                  <a:moveTo>
                    <a:pt x="0" y="61210"/>
                  </a:moveTo>
                  <a:lnTo>
                    <a:pt x="0" y="0"/>
                  </a:lnTo>
                  <a:lnTo>
                    <a:pt x="44276" y="0"/>
                  </a:lnTo>
                  <a:lnTo>
                    <a:pt x="44276" y="7269"/>
                  </a:lnTo>
                  <a:lnTo>
                    <a:pt x="8095" y="7269"/>
                  </a:lnTo>
                  <a:lnTo>
                    <a:pt x="8095" y="25938"/>
                  </a:lnTo>
                  <a:lnTo>
                    <a:pt x="41963" y="25938"/>
                  </a:lnTo>
                  <a:lnTo>
                    <a:pt x="41963" y="33125"/>
                  </a:lnTo>
                  <a:lnTo>
                    <a:pt x="8095" y="33125"/>
                  </a:lnTo>
                  <a:lnTo>
                    <a:pt x="8095" y="54024"/>
                  </a:lnTo>
                  <a:lnTo>
                    <a:pt x="45680" y="54024"/>
                  </a:lnTo>
                  <a:lnTo>
                    <a:pt x="45680" y="61210"/>
                  </a:lnTo>
                  <a:lnTo>
                    <a:pt x="0" y="61210"/>
                  </a:lnTo>
                  <a:close/>
                </a:path>
              </a:pathLst>
            </a:custGeom>
            <a:solidFill>
              <a:srgbClr val="000000"/>
            </a:solidFill>
            <a:ln w="5278" cap="sq">
              <a:noFill/>
              <a:prstDash val="solid"/>
              <a:miter/>
            </a:ln>
          </p:spPr>
          <p:txBody>
            <a:bodyPr/>
            <a:lstStyle/>
            <a:p>
              <a:endParaRPr lang="en-US" noProof="0"/>
            </a:p>
          </p:txBody>
        </p:sp>
        <p:sp>
          <p:nvSpPr>
            <p:cNvPr id="125" name="Freeform: Shape 9084">
              <a:extLst>
                <a:ext uri="{FF2B5EF4-FFF2-40B4-BE49-F238E27FC236}">
                  <a16:creationId xmlns:a16="http://schemas.microsoft.com/office/drawing/2014/main" id="{1E80C388-25AE-ACD1-1163-6A94C7790D51}"/>
                </a:ext>
              </a:extLst>
            </p:cNvPr>
            <p:cNvSpPr/>
            <p:nvPr/>
          </p:nvSpPr>
          <p:spPr>
            <a:xfrm>
              <a:off x="4526554" y="3757138"/>
              <a:ext cx="248916" cy="248916"/>
            </a:xfrm>
            <a:custGeom>
              <a:avLst/>
              <a:gdLst>
                <a:gd name="csX0" fmla="*/ 0 w 248916"/>
                <a:gd name="csY0" fmla="*/ 124458 h 248916"/>
                <a:gd name="csX1" fmla="*/ 124458 w 248916"/>
                <a:gd name="csY1" fmla="*/ 0 h 248916"/>
                <a:gd name="csX2" fmla="*/ 212464 w 248916"/>
                <a:gd name="csY2" fmla="*/ 36453 h 248916"/>
                <a:gd name="csX3" fmla="*/ 248917 w 248916"/>
                <a:gd name="csY3" fmla="*/ 124458 h 248916"/>
                <a:gd name="csX4" fmla="*/ 124458 w 248916"/>
                <a:gd name="csY4" fmla="*/ 248917 h 248916"/>
                <a:gd name="csX5" fmla="*/ 0 w 248916"/>
                <a:gd name="csY5" fmla="*/ 124458 h 248916"/>
              </a:gdLst>
              <a:ahLst/>
              <a:cxnLst>
                <a:cxn ang="0">
                  <a:pos x="csX0" y="csY0"/>
                </a:cxn>
                <a:cxn ang="0">
                  <a:pos x="csX1" y="csY1"/>
                </a:cxn>
                <a:cxn ang="0">
                  <a:pos x="csX2" y="csY2"/>
                </a:cxn>
                <a:cxn ang="0">
                  <a:pos x="csX3" y="csY3"/>
                </a:cxn>
                <a:cxn ang="0">
                  <a:pos x="csX4" y="csY4"/>
                </a:cxn>
                <a:cxn ang="0">
                  <a:pos x="csX5" y="csY5"/>
                </a:cxn>
              </a:cxnLst>
              <a:rect l="l" t="t" r="r" b="b"/>
              <a:pathLst>
                <a:path w="248916" h="248916">
                  <a:moveTo>
                    <a:pt x="0" y="124458"/>
                  </a:moveTo>
                  <a:cubicBezTo>
                    <a:pt x="0" y="55722"/>
                    <a:pt x="55722" y="0"/>
                    <a:pt x="124458" y="0"/>
                  </a:cubicBezTo>
                  <a:cubicBezTo>
                    <a:pt x="157467" y="0"/>
                    <a:pt x="189123" y="13113"/>
                    <a:pt x="212464" y="36453"/>
                  </a:cubicBezTo>
                  <a:cubicBezTo>
                    <a:pt x="235804" y="59793"/>
                    <a:pt x="248917" y="91450"/>
                    <a:pt x="248917" y="124458"/>
                  </a:cubicBezTo>
                  <a:cubicBezTo>
                    <a:pt x="248917" y="193195"/>
                    <a:pt x="193195" y="248917"/>
                    <a:pt x="124458" y="248917"/>
                  </a:cubicBezTo>
                  <a:cubicBezTo>
                    <a:pt x="55722" y="248917"/>
                    <a:pt x="0" y="193195"/>
                    <a:pt x="0" y="124458"/>
                  </a:cubicBezTo>
                  <a:close/>
                </a:path>
              </a:pathLst>
            </a:custGeom>
            <a:solidFill>
              <a:srgbClr val="CFE2F3"/>
            </a:solidFill>
            <a:ln w="5278" cap="sq">
              <a:noFill/>
              <a:prstDash val="solid"/>
              <a:miter/>
            </a:ln>
          </p:spPr>
          <p:txBody>
            <a:bodyPr/>
            <a:lstStyle/>
            <a:p>
              <a:endParaRPr lang="en-US" noProof="0"/>
            </a:p>
          </p:txBody>
        </p:sp>
        <p:sp>
          <p:nvSpPr>
            <p:cNvPr id="126" name="Freeform: Shape 9085">
              <a:extLst>
                <a:ext uri="{FF2B5EF4-FFF2-40B4-BE49-F238E27FC236}">
                  <a16:creationId xmlns:a16="http://schemas.microsoft.com/office/drawing/2014/main" id="{DB1908CD-C4F6-5B81-78CA-4825164433F8}"/>
                </a:ext>
              </a:extLst>
            </p:cNvPr>
            <p:cNvSpPr/>
            <p:nvPr/>
          </p:nvSpPr>
          <p:spPr>
            <a:xfrm>
              <a:off x="4526554" y="3757138"/>
              <a:ext cx="248916" cy="248916"/>
            </a:xfrm>
            <a:custGeom>
              <a:avLst/>
              <a:gdLst>
                <a:gd name="csX0" fmla="*/ 0 w 248916"/>
                <a:gd name="csY0" fmla="*/ 124458 h 248916"/>
                <a:gd name="csX1" fmla="*/ 124458 w 248916"/>
                <a:gd name="csY1" fmla="*/ 0 h 248916"/>
                <a:gd name="csX2" fmla="*/ 212464 w 248916"/>
                <a:gd name="csY2" fmla="*/ 36453 h 248916"/>
                <a:gd name="csX3" fmla="*/ 248917 w 248916"/>
                <a:gd name="csY3" fmla="*/ 124458 h 248916"/>
                <a:gd name="csX4" fmla="*/ 124458 w 248916"/>
                <a:gd name="csY4" fmla="*/ 248917 h 248916"/>
                <a:gd name="csX5" fmla="*/ 0 w 248916"/>
                <a:gd name="csY5" fmla="*/ 124458 h 248916"/>
              </a:gdLst>
              <a:ahLst/>
              <a:cxnLst>
                <a:cxn ang="0">
                  <a:pos x="csX0" y="csY0"/>
                </a:cxn>
                <a:cxn ang="0">
                  <a:pos x="csX1" y="csY1"/>
                </a:cxn>
                <a:cxn ang="0">
                  <a:pos x="csX2" y="csY2"/>
                </a:cxn>
                <a:cxn ang="0">
                  <a:pos x="csX3" y="csY3"/>
                </a:cxn>
                <a:cxn ang="0">
                  <a:pos x="csX4" y="csY4"/>
                </a:cxn>
                <a:cxn ang="0">
                  <a:pos x="csX5" y="csY5"/>
                </a:cxn>
              </a:cxnLst>
              <a:rect l="l" t="t" r="r" b="b"/>
              <a:pathLst>
                <a:path w="248916" h="248916">
                  <a:moveTo>
                    <a:pt x="0" y="124458"/>
                  </a:moveTo>
                  <a:cubicBezTo>
                    <a:pt x="0" y="55722"/>
                    <a:pt x="55722" y="0"/>
                    <a:pt x="124458" y="0"/>
                  </a:cubicBezTo>
                  <a:cubicBezTo>
                    <a:pt x="157467" y="0"/>
                    <a:pt x="189123" y="13113"/>
                    <a:pt x="212464" y="36453"/>
                  </a:cubicBezTo>
                  <a:cubicBezTo>
                    <a:pt x="235804" y="59793"/>
                    <a:pt x="248917" y="91450"/>
                    <a:pt x="248917" y="124458"/>
                  </a:cubicBezTo>
                  <a:cubicBezTo>
                    <a:pt x="248917" y="193195"/>
                    <a:pt x="193195" y="248917"/>
                    <a:pt x="124458" y="248917"/>
                  </a:cubicBezTo>
                  <a:cubicBezTo>
                    <a:pt x="55722" y="248917"/>
                    <a:pt x="0" y="193195"/>
                    <a:pt x="0" y="124458"/>
                  </a:cubicBezTo>
                  <a:close/>
                </a:path>
              </a:pathLst>
            </a:custGeom>
            <a:noFill/>
            <a:ln w="4572" cap="flat">
              <a:solidFill>
                <a:srgbClr val="000000"/>
              </a:solidFill>
              <a:prstDash val="solid"/>
              <a:round/>
            </a:ln>
          </p:spPr>
          <p:txBody>
            <a:bodyPr/>
            <a:lstStyle/>
            <a:p>
              <a:endParaRPr lang="en-US" noProof="0"/>
            </a:p>
          </p:txBody>
        </p:sp>
        <p:sp>
          <p:nvSpPr>
            <p:cNvPr id="127" name="Freeform: Shape 9086">
              <a:extLst>
                <a:ext uri="{FF2B5EF4-FFF2-40B4-BE49-F238E27FC236}">
                  <a16:creationId xmlns:a16="http://schemas.microsoft.com/office/drawing/2014/main" id="{8160B379-D1D1-5B3E-7EC2-F6868699D5CF}"/>
                </a:ext>
              </a:extLst>
            </p:cNvPr>
            <p:cNvSpPr/>
            <p:nvPr/>
          </p:nvSpPr>
          <p:spPr>
            <a:xfrm>
              <a:off x="5738471" y="3757138"/>
              <a:ext cx="248916" cy="248916"/>
            </a:xfrm>
            <a:custGeom>
              <a:avLst/>
              <a:gdLst>
                <a:gd name="csX0" fmla="*/ 0 w 248916"/>
                <a:gd name="csY0" fmla="*/ 124458 h 248916"/>
                <a:gd name="csX1" fmla="*/ 124459 w 248916"/>
                <a:gd name="csY1" fmla="*/ 0 h 248916"/>
                <a:gd name="csX2" fmla="*/ 212464 w 248916"/>
                <a:gd name="csY2" fmla="*/ 36453 h 248916"/>
                <a:gd name="csX3" fmla="*/ 248917 w 248916"/>
                <a:gd name="csY3" fmla="*/ 124458 h 248916"/>
                <a:gd name="csX4" fmla="*/ 124459 w 248916"/>
                <a:gd name="csY4" fmla="*/ 248917 h 248916"/>
                <a:gd name="csX5" fmla="*/ 0 w 248916"/>
                <a:gd name="csY5" fmla="*/ 124458 h 248916"/>
              </a:gdLst>
              <a:ahLst/>
              <a:cxnLst>
                <a:cxn ang="0">
                  <a:pos x="csX0" y="csY0"/>
                </a:cxn>
                <a:cxn ang="0">
                  <a:pos x="csX1" y="csY1"/>
                </a:cxn>
                <a:cxn ang="0">
                  <a:pos x="csX2" y="csY2"/>
                </a:cxn>
                <a:cxn ang="0">
                  <a:pos x="csX3" y="csY3"/>
                </a:cxn>
                <a:cxn ang="0">
                  <a:pos x="csX4" y="csY4"/>
                </a:cxn>
                <a:cxn ang="0">
                  <a:pos x="csX5" y="csY5"/>
                </a:cxn>
              </a:cxnLst>
              <a:rect l="l" t="t" r="r" b="b"/>
              <a:pathLst>
                <a:path w="248916" h="248916">
                  <a:moveTo>
                    <a:pt x="0" y="124458"/>
                  </a:moveTo>
                  <a:cubicBezTo>
                    <a:pt x="0" y="55722"/>
                    <a:pt x="55722" y="0"/>
                    <a:pt x="124459" y="0"/>
                  </a:cubicBezTo>
                  <a:cubicBezTo>
                    <a:pt x="157467" y="0"/>
                    <a:pt x="189123" y="13113"/>
                    <a:pt x="212464" y="36453"/>
                  </a:cubicBezTo>
                  <a:cubicBezTo>
                    <a:pt x="235804" y="59793"/>
                    <a:pt x="248917" y="91450"/>
                    <a:pt x="248917" y="124458"/>
                  </a:cubicBezTo>
                  <a:cubicBezTo>
                    <a:pt x="248917" y="193195"/>
                    <a:pt x="193195" y="248917"/>
                    <a:pt x="124459" y="248917"/>
                  </a:cubicBezTo>
                  <a:cubicBezTo>
                    <a:pt x="55722" y="248917"/>
                    <a:pt x="0" y="193195"/>
                    <a:pt x="0" y="124458"/>
                  </a:cubicBezTo>
                  <a:close/>
                </a:path>
              </a:pathLst>
            </a:custGeom>
            <a:solidFill>
              <a:srgbClr val="CFE2F3"/>
            </a:solidFill>
            <a:ln w="5278" cap="sq">
              <a:noFill/>
              <a:prstDash val="solid"/>
              <a:miter/>
            </a:ln>
          </p:spPr>
          <p:txBody>
            <a:bodyPr/>
            <a:lstStyle/>
            <a:p>
              <a:endParaRPr lang="en-US" noProof="0"/>
            </a:p>
          </p:txBody>
        </p:sp>
        <p:sp>
          <p:nvSpPr>
            <p:cNvPr id="128" name="Freeform: Shape 9087">
              <a:extLst>
                <a:ext uri="{FF2B5EF4-FFF2-40B4-BE49-F238E27FC236}">
                  <a16:creationId xmlns:a16="http://schemas.microsoft.com/office/drawing/2014/main" id="{2F515964-5FC7-2486-6D3E-407179738DB4}"/>
                </a:ext>
              </a:extLst>
            </p:cNvPr>
            <p:cNvSpPr/>
            <p:nvPr/>
          </p:nvSpPr>
          <p:spPr>
            <a:xfrm>
              <a:off x="5738471" y="3757138"/>
              <a:ext cx="248916" cy="248916"/>
            </a:xfrm>
            <a:custGeom>
              <a:avLst/>
              <a:gdLst>
                <a:gd name="csX0" fmla="*/ 0 w 248916"/>
                <a:gd name="csY0" fmla="*/ 124458 h 248916"/>
                <a:gd name="csX1" fmla="*/ 124459 w 248916"/>
                <a:gd name="csY1" fmla="*/ 0 h 248916"/>
                <a:gd name="csX2" fmla="*/ 212464 w 248916"/>
                <a:gd name="csY2" fmla="*/ 36453 h 248916"/>
                <a:gd name="csX3" fmla="*/ 248917 w 248916"/>
                <a:gd name="csY3" fmla="*/ 124458 h 248916"/>
                <a:gd name="csX4" fmla="*/ 124459 w 248916"/>
                <a:gd name="csY4" fmla="*/ 248917 h 248916"/>
                <a:gd name="csX5" fmla="*/ 0 w 248916"/>
                <a:gd name="csY5" fmla="*/ 124458 h 248916"/>
              </a:gdLst>
              <a:ahLst/>
              <a:cxnLst>
                <a:cxn ang="0">
                  <a:pos x="csX0" y="csY0"/>
                </a:cxn>
                <a:cxn ang="0">
                  <a:pos x="csX1" y="csY1"/>
                </a:cxn>
                <a:cxn ang="0">
                  <a:pos x="csX2" y="csY2"/>
                </a:cxn>
                <a:cxn ang="0">
                  <a:pos x="csX3" y="csY3"/>
                </a:cxn>
                <a:cxn ang="0">
                  <a:pos x="csX4" y="csY4"/>
                </a:cxn>
                <a:cxn ang="0">
                  <a:pos x="csX5" y="csY5"/>
                </a:cxn>
              </a:cxnLst>
              <a:rect l="l" t="t" r="r" b="b"/>
              <a:pathLst>
                <a:path w="248916" h="248916">
                  <a:moveTo>
                    <a:pt x="0" y="124458"/>
                  </a:moveTo>
                  <a:cubicBezTo>
                    <a:pt x="0" y="55722"/>
                    <a:pt x="55722" y="0"/>
                    <a:pt x="124459" y="0"/>
                  </a:cubicBezTo>
                  <a:cubicBezTo>
                    <a:pt x="157467" y="0"/>
                    <a:pt x="189123" y="13113"/>
                    <a:pt x="212464" y="36453"/>
                  </a:cubicBezTo>
                  <a:cubicBezTo>
                    <a:pt x="235804" y="59793"/>
                    <a:pt x="248917" y="91450"/>
                    <a:pt x="248917" y="124458"/>
                  </a:cubicBezTo>
                  <a:cubicBezTo>
                    <a:pt x="248917" y="193195"/>
                    <a:pt x="193195" y="248917"/>
                    <a:pt x="124459" y="248917"/>
                  </a:cubicBezTo>
                  <a:cubicBezTo>
                    <a:pt x="55722" y="248917"/>
                    <a:pt x="0" y="193195"/>
                    <a:pt x="0" y="124458"/>
                  </a:cubicBezTo>
                  <a:close/>
                </a:path>
              </a:pathLst>
            </a:custGeom>
            <a:noFill/>
            <a:ln w="4572" cap="flat">
              <a:solidFill>
                <a:srgbClr val="000000"/>
              </a:solidFill>
              <a:prstDash val="solid"/>
              <a:round/>
            </a:ln>
          </p:spPr>
          <p:txBody>
            <a:bodyPr/>
            <a:lstStyle/>
            <a:p>
              <a:endParaRPr lang="en-US" noProof="0"/>
            </a:p>
          </p:txBody>
        </p:sp>
        <p:sp>
          <p:nvSpPr>
            <p:cNvPr id="129" name="Freeform: Shape 9088">
              <a:extLst>
                <a:ext uri="{FF2B5EF4-FFF2-40B4-BE49-F238E27FC236}">
                  <a16:creationId xmlns:a16="http://schemas.microsoft.com/office/drawing/2014/main" id="{76EE578D-4AC6-4059-6518-2D1F5B76F2A6}"/>
                </a:ext>
              </a:extLst>
            </p:cNvPr>
            <p:cNvSpPr/>
            <p:nvPr/>
          </p:nvSpPr>
          <p:spPr>
            <a:xfrm>
              <a:off x="5132948" y="3757138"/>
              <a:ext cx="248916" cy="248916"/>
            </a:xfrm>
            <a:custGeom>
              <a:avLst/>
              <a:gdLst>
                <a:gd name="csX0" fmla="*/ 0 w 248916"/>
                <a:gd name="csY0" fmla="*/ 124458 h 248916"/>
                <a:gd name="csX1" fmla="*/ 124458 w 248916"/>
                <a:gd name="csY1" fmla="*/ 0 h 248916"/>
                <a:gd name="csX2" fmla="*/ 212464 w 248916"/>
                <a:gd name="csY2" fmla="*/ 36453 h 248916"/>
                <a:gd name="csX3" fmla="*/ 248917 w 248916"/>
                <a:gd name="csY3" fmla="*/ 124458 h 248916"/>
                <a:gd name="csX4" fmla="*/ 124458 w 248916"/>
                <a:gd name="csY4" fmla="*/ 248917 h 248916"/>
                <a:gd name="csX5" fmla="*/ 0 w 248916"/>
                <a:gd name="csY5" fmla="*/ 124458 h 248916"/>
              </a:gdLst>
              <a:ahLst/>
              <a:cxnLst>
                <a:cxn ang="0">
                  <a:pos x="csX0" y="csY0"/>
                </a:cxn>
                <a:cxn ang="0">
                  <a:pos x="csX1" y="csY1"/>
                </a:cxn>
                <a:cxn ang="0">
                  <a:pos x="csX2" y="csY2"/>
                </a:cxn>
                <a:cxn ang="0">
                  <a:pos x="csX3" y="csY3"/>
                </a:cxn>
                <a:cxn ang="0">
                  <a:pos x="csX4" y="csY4"/>
                </a:cxn>
                <a:cxn ang="0">
                  <a:pos x="csX5" y="csY5"/>
                </a:cxn>
              </a:cxnLst>
              <a:rect l="l" t="t" r="r" b="b"/>
              <a:pathLst>
                <a:path w="248916" h="248916">
                  <a:moveTo>
                    <a:pt x="0" y="124458"/>
                  </a:moveTo>
                  <a:cubicBezTo>
                    <a:pt x="0" y="55722"/>
                    <a:pt x="55722" y="0"/>
                    <a:pt x="124458" y="0"/>
                  </a:cubicBezTo>
                  <a:cubicBezTo>
                    <a:pt x="157467" y="0"/>
                    <a:pt x="189123" y="13113"/>
                    <a:pt x="212464" y="36453"/>
                  </a:cubicBezTo>
                  <a:cubicBezTo>
                    <a:pt x="235804" y="59793"/>
                    <a:pt x="248917" y="91450"/>
                    <a:pt x="248917" y="124458"/>
                  </a:cubicBezTo>
                  <a:cubicBezTo>
                    <a:pt x="248917" y="193195"/>
                    <a:pt x="193195" y="248917"/>
                    <a:pt x="124458" y="248917"/>
                  </a:cubicBezTo>
                  <a:cubicBezTo>
                    <a:pt x="55722" y="248917"/>
                    <a:pt x="0" y="193195"/>
                    <a:pt x="0" y="124458"/>
                  </a:cubicBezTo>
                  <a:close/>
                </a:path>
              </a:pathLst>
            </a:custGeom>
            <a:solidFill>
              <a:srgbClr val="CFE2F3"/>
            </a:solidFill>
            <a:ln w="5278" cap="sq">
              <a:noFill/>
              <a:prstDash val="solid"/>
              <a:miter/>
            </a:ln>
          </p:spPr>
          <p:txBody>
            <a:bodyPr/>
            <a:lstStyle/>
            <a:p>
              <a:endParaRPr lang="en-US" noProof="0"/>
            </a:p>
          </p:txBody>
        </p:sp>
        <p:sp>
          <p:nvSpPr>
            <p:cNvPr id="130" name="Freeform: Shape 9089">
              <a:extLst>
                <a:ext uri="{FF2B5EF4-FFF2-40B4-BE49-F238E27FC236}">
                  <a16:creationId xmlns:a16="http://schemas.microsoft.com/office/drawing/2014/main" id="{A826C2FF-C3AA-143A-8331-0D9EC1CCAFA4}"/>
                </a:ext>
              </a:extLst>
            </p:cNvPr>
            <p:cNvSpPr/>
            <p:nvPr/>
          </p:nvSpPr>
          <p:spPr>
            <a:xfrm>
              <a:off x="5132948" y="3757138"/>
              <a:ext cx="248916" cy="248916"/>
            </a:xfrm>
            <a:custGeom>
              <a:avLst/>
              <a:gdLst>
                <a:gd name="csX0" fmla="*/ 0 w 248916"/>
                <a:gd name="csY0" fmla="*/ 124458 h 248916"/>
                <a:gd name="csX1" fmla="*/ 124458 w 248916"/>
                <a:gd name="csY1" fmla="*/ 0 h 248916"/>
                <a:gd name="csX2" fmla="*/ 212464 w 248916"/>
                <a:gd name="csY2" fmla="*/ 36453 h 248916"/>
                <a:gd name="csX3" fmla="*/ 248917 w 248916"/>
                <a:gd name="csY3" fmla="*/ 124458 h 248916"/>
                <a:gd name="csX4" fmla="*/ 124458 w 248916"/>
                <a:gd name="csY4" fmla="*/ 248917 h 248916"/>
                <a:gd name="csX5" fmla="*/ 0 w 248916"/>
                <a:gd name="csY5" fmla="*/ 124458 h 248916"/>
              </a:gdLst>
              <a:ahLst/>
              <a:cxnLst>
                <a:cxn ang="0">
                  <a:pos x="csX0" y="csY0"/>
                </a:cxn>
                <a:cxn ang="0">
                  <a:pos x="csX1" y="csY1"/>
                </a:cxn>
                <a:cxn ang="0">
                  <a:pos x="csX2" y="csY2"/>
                </a:cxn>
                <a:cxn ang="0">
                  <a:pos x="csX3" y="csY3"/>
                </a:cxn>
                <a:cxn ang="0">
                  <a:pos x="csX4" y="csY4"/>
                </a:cxn>
                <a:cxn ang="0">
                  <a:pos x="csX5" y="csY5"/>
                </a:cxn>
              </a:cxnLst>
              <a:rect l="l" t="t" r="r" b="b"/>
              <a:pathLst>
                <a:path w="248916" h="248916">
                  <a:moveTo>
                    <a:pt x="0" y="124458"/>
                  </a:moveTo>
                  <a:cubicBezTo>
                    <a:pt x="0" y="55722"/>
                    <a:pt x="55722" y="0"/>
                    <a:pt x="124458" y="0"/>
                  </a:cubicBezTo>
                  <a:cubicBezTo>
                    <a:pt x="157467" y="0"/>
                    <a:pt x="189123" y="13113"/>
                    <a:pt x="212464" y="36453"/>
                  </a:cubicBezTo>
                  <a:cubicBezTo>
                    <a:pt x="235804" y="59793"/>
                    <a:pt x="248917" y="91450"/>
                    <a:pt x="248917" y="124458"/>
                  </a:cubicBezTo>
                  <a:cubicBezTo>
                    <a:pt x="248917" y="193195"/>
                    <a:pt x="193195" y="248917"/>
                    <a:pt x="124458" y="248917"/>
                  </a:cubicBezTo>
                  <a:cubicBezTo>
                    <a:pt x="55722" y="248917"/>
                    <a:pt x="0" y="193195"/>
                    <a:pt x="0" y="124458"/>
                  </a:cubicBezTo>
                  <a:close/>
                </a:path>
              </a:pathLst>
            </a:custGeom>
            <a:noFill/>
            <a:ln w="4572" cap="flat">
              <a:solidFill>
                <a:srgbClr val="000000"/>
              </a:solidFill>
              <a:prstDash val="solid"/>
              <a:round/>
            </a:ln>
          </p:spPr>
          <p:txBody>
            <a:bodyPr/>
            <a:lstStyle/>
            <a:p>
              <a:endParaRPr lang="en-US" noProof="0"/>
            </a:p>
          </p:txBody>
        </p:sp>
        <p:grpSp>
          <p:nvGrpSpPr>
            <p:cNvPr id="131" name="Content Placeholder 9">
              <a:extLst>
                <a:ext uri="{FF2B5EF4-FFF2-40B4-BE49-F238E27FC236}">
                  <a16:creationId xmlns:a16="http://schemas.microsoft.com/office/drawing/2014/main" id="{48D67F7D-2054-F3BB-522A-65B91E49FFC4}"/>
                </a:ext>
              </a:extLst>
            </p:cNvPr>
            <p:cNvGrpSpPr/>
            <p:nvPr/>
          </p:nvGrpSpPr>
          <p:grpSpPr>
            <a:xfrm>
              <a:off x="4618280" y="3858033"/>
              <a:ext cx="65452" cy="65452"/>
              <a:chOff x="4618280" y="3858033"/>
              <a:chExt cx="65452" cy="65452"/>
            </a:xfrm>
            <a:noFill/>
          </p:grpSpPr>
          <p:sp>
            <p:nvSpPr>
              <p:cNvPr id="197" name="Freeform: Shape 9156">
                <a:extLst>
                  <a:ext uri="{FF2B5EF4-FFF2-40B4-BE49-F238E27FC236}">
                    <a16:creationId xmlns:a16="http://schemas.microsoft.com/office/drawing/2014/main" id="{44D4C8BF-6804-2923-9CED-A8E25E8262FA}"/>
                  </a:ext>
                </a:extLst>
              </p:cNvPr>
              <p:cNvSpPr/>
              <p:nvPr/>
            </p:nvSpPr>
            <p:spPr>
              <a:xfrm>
                <a:off x="4618280" y="3858033"/>
                <a:ext cx="65452" cy="65452"/>
              </a:xfrm>
              <a:custGeom>
                <a:avLst/>
                <a:gdLst>
                  <a:gd name="csX0" fmla="*/ 0 w 65452"/>
                  <a:gd name="csY0" fmla="*/ 2 h 65452"/>
                  <a:gd name="csX1" fmla="*/ 65452 w 65452"/>
                  <a:gd name="csY1" fmla="*/ 2 h 65452"/>
                  <a:gd name="csX2" fmla="*/ 65452 w 65452"/>
                  <a:gd name="csY2" fmla="*/ 65454 h 65452"/>
                  <a:gd name="csX3" fmla="*/ 0 w 65452"/>
                  <a:gd name="csY3" fmla="*/ 65454 h 65452"/>
                </a:gdLst>
                <a:ahLst/>
                <a:cxnLst>
                  <a:cxn ang="0">
                    <a:pos x="csX0" y="csY0"/>
                  </a:cxn>
                  <a:cxn ang="0">
                    <a:pos x="csX1" y="csY1"/>
                  </a:cxn>
                  <a:cxn ang="0">
                    <a:pos x="csX2" y="csY2"/>
                  </a:cxn>
                  <a:cxn ang="0">
                    <a:pos x="csX3" y="csY3"/>
                  </a:cxn>
                </a:cxnLst>
                <a:rect l="l" t="t" r="r" b="b"/>
                <a:pathLst>
                  <a:path w="65452" h="65452">
                    <a:moveTo>
                      <a:pt x="0" y="2"/>
                    </a:moveTo>
                    <a:lnTo>
                      <a:pt x="65452" y="2"/>
                    </a:lnTo>
                    <a:lnTo>
                      <a:pt x="65452" y="65454"/>
                    </a:lnTo>
                    <a:lnTo>
                      <a:pt x="0" y="65454"/>
                    </a:lnTo>
                    <a:close/>
                  </a:path>
                </a:pathLst>
              </a:custGeom>
              <a:solidFill>
                <a:srgbClr val="000000">
                  <a:alpha val="0"/>
                </a:srgbClr>
              </a:solidFill>
              <a:ln w="5278" cap="sq">
                <a:noFill/>
                <a:prstDash val="solid"/>
                <a:miter/>
              </a:ln>
            </p:spPr>
            <p:txBody>
              <a:bodyPr/>
              <a:lstStyle/>
              <a:p>
                <a:endParaRPr lang="en-US" noProof="0"/>
              </a:p>
            </p:txBody>
          </p:sp>
          <p:pic>
            <p:nvPicPr>
              <p:cNvPr id="198" name="Picture 197">
                <a:extLst>
                  <a:ext uri="{FF2B5EF4-FFF2-40B4-BE49-F238E27FC236}">
                    <a16:creationId xmlns:a16="http://schemas.microsoft.com/office/drawing/2014/main" id="{B5ED81EF-05B6-D1C0-8DE3-8DA3C84717DD}"/>
                  </a:ext>
                </a:extLst>
              </p:cNvPr>
              <p:cNvPicPr>
                <a:picLocks noChangeAspect="1"/>
              </p:cNvPicPr>
              <p:nvPr/>
            </p:nvPicPr>
            <p:blipFill>
              <a:blip r:embed="rId5"/>
              <a:stretch>
                <a:fillRect/>
              </a:stretch>
            </p:blipFill>
            <p:spPr>
              <a:xfrm>
                <a:off x="4618280" y="3858033"/>
                <a:ext cx="65452" cy="65452"/>
              </a:xfrm>
              <a:custGeom>
                <a:avLst/>
                <a:gdLst>
                  <a:gd name="csX0" fmla="*/ 465 w 65452"/>
                  <a:gd name="csY0" fmla="*/ 160 h 65452"/>
                  <a:gd name="csX1" fmla="*/ 65917 w 65452"/>
                  <a:gd name="csY1" fmla="*/ 160 h 65452"/>
                  <a:gd name="csX2" fmla="*/ 65917 w 65452"/>
                  <a:gd name="csY2" fmla="*/ 65612 h 65452"/>
                  <a:gd name="csX3" fmla="*/ 465 w 65452"/>
                  <a:gd name="csY3" fmla="*/ 65612 h 65452"/>
                </a:gdLst>
                <a:ahLst/>
                <a:cxnLst>
                  <a:cxn ang="0">
                    <a:pos x="csX0" y="csY0"/>
                  </a:cxn>
                  <a:cxn ang="0">
                    <a:pos x="csX1" y="csY1"/>
                  </a:cxn>
                  <a:cxn ang="0">
                    <a:pos x="csX2" y="csY2"/>
                  </a:cxn>
                  <a:cxn ang="0">
                    <a:pos x="csX3" y="csY3"/>
                  </a:cxn>
                </a:cxnLst>
                <a:rect l="l" t="t" r="r" b="b"/>
                <a:pathLst>
                  <a:path w="65452" h="65452">
                    <a:moveTo>
                      <a:pt x="465" y="160"/>
                    </a:moveTo>
                    <a:lnTo>
                      <a:pt x="65917" y="160"/>
                    </a:lnTo>
                    <a:lnTo>
                      <a:pt x="65917" y="65612"/>
                    </a:lnTo>
                    <a:lnTo>
                      <a:pt x="465" y="65612"/>
                    </a:lnTo>
                    <a:close/>
                  </a:path>
                </a:pathLst>
              </a:custGeom>
            </p:spPr>
          </p:pic>
        </p:grpSp>
        <p:grpSp>
          <p:nvGrpSpPr>
            <p:cNvPr id="132" name="Content Placeholder 9">
              <a:extLst>
                <a:ext uri="{FF2B5EF4-FFF2-40B4-BE49-F238E27FC236}">
                  <a16:creationId xmlns:a16="http://schemas.microsoft.com/office/drawing/2014/main" id="{93B6DA5D-64AE-7B46-A99C-6ED2ADB6E0C7}"/>
                </a:ext>
              </a:extLst>
            </p:cNvPr>
            <p:cNvGrpSpPr/>
            <p:nvPr/>
          </p:nvGrpSpPr>
          <p:grpSpPr>
            <a:xfrm>
              <a:off x="4618280" y="3848870"/>
              <a:ext cx="65452" cy="65452"/>
              <a:chOff x="4618280" y="3848870"/>
              <a:chExt cx="65452" cy="65452"/>
            </a:xfrm>
            <a:solidFill>
              <a:srgbClr val="000000">
                <a:alpha val="0"/>
              </a:srgbClr>
            </a:solidFill>
          </p:grpSpPr>
          <p:sp>
            <p:nvSpPr>
              <p:cNvPr id="195" name="Freeform: Shape 9154">
                <a:extLst>
                  <a:ext uri="{FF2B5EF4-FFF2-40B4-BE49-F238E27FC236}">
                    <a16:creationId xmlns:a16="http://schemas.microsoft.com/office/drawing/2014/main" id="{5813FAE4-CE50-294C-6792-F9B82BF0487D}"/>
                  </a:ext>
                </a:extLst>
              </p:cNvPr>
              <p:cNvSpPr/>
              <p:nvPr/>
            </p:nvSpPr>
            <p:spPr>
              <a:xfrm>
                <a:off x="4618280" y="3848870"/>
                <a:ext cx="65452" cy="65452"/>
              </a:xfrm>
              <a:custGeom>
                <a:avLst/>
                <a:gdLst>
                  <a:gd name="csX0" fmla="*/ 0 w 65452"/>
                  <a:gd name="csY0" fmla="*/ 0 h 65452"/>
                  <a:gd name="csX1" fmla="*/ 65452 w 65452"/>
                  <a:gd name="csY1" fmla="*/ 0 h 65452"/>
                  <a:gd name="csX2" fmla="*/ 65452 w 65452"/>
                  <a:gd name="csY2" fmla="*/ 65452 h 65452"/>
                  <a:gd name="csX3" fmla="*/ 0 w 65452"/>
                  <a:gd name="csY3" fmla="*/ 65452 h 65452"/>
                </a:gdLst>
                <a:ahLst/>
                <a:cxnLst>
                  <a:cxn ang="0">
                    <a:pos x="csX0" y="csY0"/>
                  </a:cxn>
                  <a:cxn ang="0">
                    <a:pos x="csX1" y="csY1"/>
                  </a:cxn>
                  <a:cxn ang="0">
                    <a:pos x="csX2" y="csY2"/>
                  </a:cxn>
                  <a:cxn ang="0">
                    <a:pos x="csX3" y="csY3"/>
                  </a:cxn>
                </a:cxnLst>
                <a:rect l="l" t="t" r="r" b="b"/>
                <a:pathLst>
                  <a:path w="65452" h="65452">
                    <a:moveTo>
                      <a:pt x="0" y="0"/>
                    </a:moveTo>
                    <a:lnTo>
                      <a:pt x="65452" y="0"/>
                    </a:lnTo>
                    <a:lnTo>
                      <a:pt x="65452" y="65452"/>
                    </a:lnTo>
                    <a:lnTo>
                      <a:pt x="0" y="65452"/>
                    </a:lnTo>
                    <a:close/>
                  </a:path>
                </a:pathLst>
              </a:custGeom>
              <a:solidFill>
                <a:srgbClr val="000000">
                  <a:alpha val="0"/>
                </a:srgbClr>
              </a:solidFill>
              <a:ln w="5278" cap="sq">
                <a:noFill/>
                <a:prstDash val="solid"/>
                <a:miter/>
              </a:ln>
            </p:spPr>
            <p:txBody>
              <a:bodyPr/>
              <a:lstStyle/>
              <a:p>
                <a:endParaRPr lang="en-US" noProof="0"/>
              </a:p>
            </p:txBody>
          </p:sp>
          <p:pic>
            <p:nvPicPr>
              <p:cNvPr id="196" name="Picture 195">
                <a:extLst>
                  <a:ext uri="{FF2B5EF4-FFF2-40B4-BE49-F238E27FC236}">
                    <a16:creationId xmlns:a16="http://schemas.microsoft.com/office/drawing/2014/main" id="{F7A06E89-6739-FD9A-C072-48351DD5D8FA}"/>
                  </a:ext>
                </a:extLst>
              </p:cNvPr>
              <p:cNvPicPr>
                <a:picLocks noChangeAspect="1"/>
              </p:cNvPicPr>
              <p:nvPr/>
            </p:nvPicPr>
            <p:blipFill>
              <a:blip r:embed="rId5"/>
              <a:stretch>
                <a:fillRect/>
              </a:stretch>
            </p:blipFill>
            <p:spPr>
              <a:xfrm>
                <a:off x="4618280" y="3848870"/>
                <a:ext cx="65452" cy="65452"/>
              </a:xfrm>
              <a:custGeom>
                <a:avLst/>
                <a:gdLst>
                  <a:gd name="csX0" fmla="*/ 465 w 65452"/>
                  <a:gd name="csY0" fmla="*/ 159 h 65452"/>
                  <a:gd name="csX1" fmla="*/ 65917 w 65452"/>
                  <a:gd name="csY1" fmla="*/ 159 h 65452"/>
                  <a:gd name="csX2" fmla="*/ 65917 w 65452"/>
                  <a:gd name="csY2" fmla="*/ 65611 h 65452"/>
                  <a:gd name="csX3" fmla="*/ 465 w 65452"/>
                  <a:gd name="csY3" fmla="*/ 65611 h 65452"/>
                </a:gdLst>
                <a:ahLst/>
                <a:cxnLst>
                  <a:cxn ang="0">
                    <a:pos x="csX0" y="csY0"/>
                  </a:cxn>
                  <a:cxn ang="0">
                    <a:pos x="csX1" y="csY1"/>
                  </a:cxn>
                  <a:cxn ang="0">
                    <a:pos x="csX2" y="csY2"/>
                  </a:cxn>
                  <a:cxn ang="0">
                    <a:pos x="csX3" y="csY3"/>
                  </a:cxn>
                </a:cxnLst>
                <a:rect l="l" t="t" r="r" b="b"/>
                <a:pathLst>
                  <a:path w="65452" h="65452">
                    <a:moveTo>
                      <a:pt x="465" y="159"/>
                    </a:moveTo>
                    <a:lnTo>
                      <a:pt x="65917" y="159"/>
                    </a:lnTo>
                    <a:lnTo>
                      <a:pt x="65917" y="65611"/>
                    </a:lnTo>
                    <a:lnTo>
                      <a:pt x="465" y="65611"/>
                    </a:lnTo>
                    <a:close/>
                  </a:path>
                </a:pathLst>
              </a:custGeom>
            </p:spPr>
          </p:pic>
        </p:grpSp>
        <p:grpSp>
          <p:nvGrpSpPr>
            <p:cNvPr id="133" name="Content Placeholder 9">
              <a:extLst>
                <a:ext uri="{FF2B5EF4-FFF2-40B4-BE49-F238E27FC236}">
                  <a16:creationId xmlns:a16="http://schemas.microsoft.com/office/drawing/2014/main" id="{912AF03E-7CD8-D6C6-A139-DB107F0E707D}"/>
                </a:ext>
              </a:extLst>
            </p:cNvPr>
            <p:cNvGrpSpPr/>
            <p:nvPr/>
          </p:nvGrpSpPr>
          <p:grpSpPr>
            <a:xfrm>
              <a:off x="5825455" y="3858033"/>
              <a:ext cx="65452" cy="65452"/>
              <a:chOff x="5825455" y="3858033"/>
              <a:chExt cx="65452" cy="65452"/>
            </a:xfrm>
            <a:noFill/>
          </p:grpSpPr>
          <p:sp>
            <p:nvSpPr>
              <p:cNvPr id="193" name="Freeform: Shape 9152">
                <a:extLst>
                  <a:ext uri="{FF2B5EF4-FFF2-40B4-BE49-F238E27FC236}">
                    <a16:creationId xmlns:a16="http://schemas.microsoft.com/office/drawing/2014/main" id="{E66A5493-7065-7873-1C6A-CDF1384279B4}"/>
                  </a:ext>
                </a:extLst>
              </p:cNvPr>
              <p:cNvSpPr/>
              <p:nvPr/>
            </p:nvSpPr>
            <p:spPr>
              <a:xfrm>
                <a:off x="5825455" y="3858033"/>
                <a:ext cx="65452" cy="65452"/>
              </a:xfrm>
              <a:custGeom>
                <a:avLst/>
                <a:gdLst>
                  <a:gd name="csX0" fmla="*/ 0 w 65452"/>
                  <a:gd name="csY0" fmla="*/ 2 h 65452"/>
                  <a:gd name="csX1" fmla="*/ 65452 w 65452"/>
                  <a:gd name="csY1" fmla="*/ 2 h 65452"/>
                  <a:gd name="csX2" fmla="*/ 65452 w 65452"/>
                  <a:gd name="csY2" fmla="*/ 65454 h 65452"/>
                  <a:gd name="csX3" fmla="*/ 0 w 65452"/>
                  <a:gd name="csY3" fmla="*/ 65454 h 65452"/>
                </a:gdLst>
                <a:ahLst/>
                <a:cxnLst>
                  <a:cxn ang="0">
                    <a:pos x="csX0" y="csY0"/>
                  </a:cxn>
                  <a:cxn ang="0">
                    <a:pos x="csX1" y="csY1"/>
                  </a:cxn>
                  <a:cxn ang="0">
                    <a:pos x="csX2" y="csY2"/>
                  </a:cxn>
                  <a:cxn ang="0">
                    <a:pos x="csX3" y="csY3"/>
                  </a:cxn>
                </a:cxnLst>
                <a:rect l="l" t="t" r="r" b="b"/>
                <a:pathLst>
                  <a:path w="65452" h="65452">
                    <a:moveTo>
                      <a:pt x="0" y="2"/>
                    </a:moveTo>
                    <a:lnTo>
                      <a:pt x="65452" y="2"/>
                    </a:lnTo>
                    <a:lnTo>
                      <a:pt x="65452" y="65454"/>
                    </a:lnTo>
                    <a:lnTo>
                      <a:pt x="0" y="65454"/>
                    </a:lnTo>
                    <a:close/>
                  </a:path>
                </a:pathLst>
              </a:custGeom>
              <a:solidFill>
                <a:srgbClr val="000000">
                  <a:alpha val="0"/>
                </a:srgbClr>
              </a:solidFill>
              <a:ln w="5278" cap="sq">
                <a:noFill/>
                <a:prstDash val="solid"/>
                <a:miter/>
              </a:ln>
            </p:spPr>
            <p:txBody>
              <a:bodyPr/>
              <a:lstStyle/>
              <a:p>
                <a:endParaRPr lang="en-US" noProof="0"/>
              </a:p>
            </p:txBody>
          </p:sp>
          <p:pic>
            <p:nvPicPr>
              <p:cNvPr id="194" name="Picture 193">
                <a:extLst>
                  <a:ext uri="{FF2B5EF4-FFF2-40B4-BE49-F238E27FC236}">
                    <a16:creationId xmlns:a16="http://schemas.microsoft.com/office/drawing/2014/main" id="{3CD4741C-2539-15BB-026D-D6B8146DDCF1}"/>
                  </a:ext>
                </a:extLst>
              </p:cNvPr>
              <p:cNvPicPr>
                <a:picLocks noChangeAspect="1"/>
              </p:cNvPicPr>
              <p:nvPr/>
            </p:nvPicPr>
            <p:blipFill>
              <a:blip r:embed="rId5"/>
              <a:stretch>
                <a:fillRect/>
              </a:stretch>
            </p:blipFill>
            <p:spPr>
              <a:xfrm>
                <a:off x="5825455" y="3858033"/>
                <a:ext cx="65452" cy="65452"/>
              </a:xfrm>
              <a:custGeom>
                <a:avLst/>
                <a:gdLst>
                  <a:gd name="csX0" fmla="*/ 693 w 65452"/>
                  <a:gd name="csY0" fmla="*/ 160 h 65452"/>
                  <a:gd name="csX1" fmla="*/ 66145 w 65452"/>
                  <a:gd name="csY1" fmla="*/ 160 h 65452"/>
                  <a:gd name="csX2" fmla="*/ 66145 w 65452"/>
                  <a:gd name="csY2" fmla="*/ 65612 h 65452"/>
                  <a:gd name="csX3" fmla="*/ 693 w 65452"/>
                  <a:gd name="csY3" fmla="*/ 65612 h 65452"/>
                </a:gdLst>
                <a:ahLst/>
                <a:cxnLst>
                  <a:cxn ang="0">
                    <a:pos x="csX0" y="csY0"/>
                  </a:cxn>
                  <a:cxn ang="0">
                    <a:pos x="csX1" y="csY1"/>
                  </a:cxn>
                  <a:cxn ang="0">
                    <a:pos x="csX2" y="csY2"/>
                  </a:cxn>
                  <a:cxn ang="0">
                    <a:pos x="csX3" y="csY3"/>
                  </a:cxn>
                </a:cxnLst>
                <a:rect l="l" t="t" r="r" b="b"/>
                <a:pathLst>
                  <a:path w="65452" h="65452">
                    <a:moveTo>
                      <a:pt x="693" y="160"/>
                    </a:moveTo>
                    <a:lnTo>
                      <a:pt x="66145" y="160"/>
                    </a:lnTo>
                    <a:lnTo>
                      <a:pt x="66145" y="65612"/>
                    </a:lnTo>
                    <a:lnTo>
                      <a:pt x="693" y="65612"/>
                    </a:lnTo>
                    <a:close/>
                  </a:path>
                </a:pathLst>
              </a:custGeom>
            </p:spPr>
          </p:pic>
        </p:grpSp>
        <p:grpSp>
          <p:nvGrpSpPr>
            <p:cNvPr id="134" name="Content Placeholder 9">
              <a:extLst>
                <a:ext uri="{FF2B5EF4-FFF2-40B4-BE49-F238E27FC236}">
                  <a16:creationId xmlns:a16="http://schemas.microsoft.com/office/drawing/2014/main" id="{87B0B2EF-03A6-34FB-2107-1736ABA30E7F}"/>
                </a:ext>
              </a:extLst>
            </p:cNvPr>
            <p:cNvGrpSpPr/>
            <p:nvPr/>
          </p:nvGrpSpPr>
          <p:grpSpPr>
            <a:xfrm>
              <a:off x="5825455" y="3848870"/>
              <a:ext cx="65452" cy="65452"/>
              <a:chOff x="5825455" y="3848870"/>
              <a:chExt cx="65452" cy="65452"/>
            </a:xfrm>
            <a:solidFill>
              <a:srgbClr val="000000">
                <a:alpha val="0"/>
              </a:srgbClr>
            </a:solidFill>
          </p:grpSpPr>
          <p:sp>
            <p:nvSpPr>
              <p:cNvPr id="191" name="Freeform: Shape 9150">
                <a:extLst>
                  <a:ext uri="{FF2B5EF4-FFF2-40B4-BE49-F238E27FC236}">
                    <a16:creationId xmlns:a16="http://schemas.microsoft.com/office/drawing/2014/main" id="{59C28608-E1A4-D31F-2339-E39F14A5C14C}"/>
                  </a:ext>
                </a:extLst>
              </p:cNvPr>
              <p:cNvSpPr/>
              <p:nvPr/>
            </p:nvSpPr>
            <p:spPr>
              <a:xfrm>
                <a:off x="5825455" y="3848870"/>
                <a:ext cx="65452" cy="65452"/>
              </a:xfrm>
              <a:custGeom>
                <a:avLst/>
                <a:gdLst>
                  <a:gd name="csX0" fmla="*/ 0 w 65452"/>
                  <a:gd name="csY0" fmla="*/ 0 h 65452"/>
                  <a:gd name="csX1" fmla="*/ 65452 w 65452"/>
                  <a:gd name="csY1" fmla="*/ 0 h 65452"/>
                  <a:gd name="csX2" fmla="*/ 65452 w 65452"/>
                  <a:gd name="csY2" fmla="*/ 65452 h 65452"/>
                  <a:gd name="csX3" fmla="*/ 0 w 65452"/>
                  <a:gd name="csY3" fmla="*/ 65452 h 65452"/>
                </a:gdLst>
                <a:ahLst/>
                <a:cxnLst>
                  <a:cxn ang="0">
                    <a:pos x="csX0" y="csY0"/>
                  </a:cxn>
                  <a:cxn ang="0">
                    <a:pos x="csX1" y="csY1"/>
                  </a:cxn>
                  <a:cxn ang="0">
                    <a:pos x="csX2" y="csY2"/>
                  </a:cxn>
                  <a:cxn ang="0">
                    <a:pos x="csX3" y="csY3"/>
                  </a:cxn>
                </a:cxnLst>
                <a:rect l="l" t="t" r="r" b="b"/>
                <a:pathLst>
                  <a:path w="65452" h="65452">
                    <a:moveTo>
                      <a:pt x="0" y="0"/>
                    </a:moveTo>
                    <a:lnTo>
                      <a:pt x="65452" y="0"/>
                    </a:lnTo>
                    <a:lnTo>
                      <a:pt x="65452" y="65452"/>
                    </a:lnTo>
                    <a:lnTo>
                      <a:pt x="0" y="65452"/>
                    </a:lnTo>
                    <a:close/>
                  </a:path>
                </a:pathLst>
              </a:custGeom>
              <a:solidFill>
                <a:srgbClr val="000000">
                  <a:alpha val="0"/>
                </a:srgbClr>
              </a:solidFill>
              <a:ln w="5278" cap="sq">
                <a:noFill/>
                <a:prstDash val="solid"/>
                <a:miter/>
              </a:ln>
            </p:spPr>
            <p:txBody>
              <a:bodyPr/>
              <a:lstStyle/>
              <a:p>
                <a:endParaRPr lang="en-US" noProof="0"/>
              </a:p>
            </p:txBody>
          </p:sp>
          <p:pic>
            <p:nvPicPr>
              <p:cNvPr id="192" name="Picture 191">
                <a:extLst>
                  <a:ext uri="{FF2B5EF4-FFF2-40B4-BE49-F238E27FC236}">
                    <a16:creationId xmlns:a16="http://schemas.microsoft.com/office/drawing/2014/main" id="{E3F81C19-A431-9471-7162-9CF238E4BE28}"/>
                  </a:ext>
                </a:extLst>
              </p:cNvPr>
              <p:cNvPicPr>
                <a:picLocks noChangeAspect="1"/>
              </p:cNvPicPr>
              <p:nvPr/>
            </p:nvPicPr>
            <p:blipFill>
              <a:blip r:embed="rId5"/>
              <a:stretch>
                <a:fillRect/>
              </a:stretch>
            </p:blipFill>
            <p:spPr>
              <a:xfrm>
                <a:off x="5825455" y="3848870"/>
                <a:ext cx="65452" cy="65452"/>
              </a:xfrm>
              <a:custGeom>
                <a:avLst/>
                <a:gdLst>
                  <a:gd name="csX0" fmla="*/ 693 w 65452"/>
                  <a:gd name="csY0" fmla="*/ 159 h 65452"/>
                  <a:gd name="csX1" fmla="*/ 66145 w 65452"/>
                  <a:gd name="csY1" fmla="*/ 159 h 65452"/>
                  <a:gd name="csX2" fmla="*/ 66145 w 65452"/>
                  <a:gd name="csY2" fmla="*/ 65611 h 65452"/>
                  <a:gd name="csX3" fmla="*/ 693 w 65452"/>
                  <a:gd name="csY3" fmla="*/ 65611 h 65452"/>
                </a:gdLst>
                <a:ahLst/>
                <a:cxnLst>
                  <a:cxn ang="0">
                    <a:pos x="csX0" y="csY0"/>
                  </a:cxn>
                  <a:cxn ang="0">
                    <a:pos x="csX1" y="csY1"/>
                  </a:cxn>
                  <a:cxn ang="0">
                    <a:pos x="csX2" y="csY2"/>
                  </a:cxn>
                  <a:cxn ang="0">
                    <a:pos x="csX3" y="csY3"/>
                  </a:cxn>
                </a:cxnLst>
                <a:rect l="l" t="t" r="r" b="b"/>
                <a:pathLst>
                  <a:path w="65452" h="65452">
                    <a:moveTo>
                      <a:pt x="693" y="159"/>
                    </a:moveTo>
                    <a:lnTo>
                      <a:pt x="66145" y="159"/>
                    </a:lnTo>
                    <a:lnTo>
                      <a:pt x="66145" y="65611"/>
                    </a:lnTo>
                    <a:lnTo>
                      <a:pt x="693" y="65611"/>
                    </a:lnTo>
                    <a:close/>
                  </a:path>
                </a:pathLst>
              </a:custGeom>
            </p:spPr>
          </p:pic>
        </p:grpSp>
        <p:sp>
          <p:nvSpPr>
            <p:cNvPr id="135" name="Freeform: Shape 9094">
              <a:extLst>
                <a:ext uri="{FF2B5EF4-FFF2-40B4-BE49-F238E27FC236}">
                  <a16:creationId xmlns:a16="http://schemas.microsoft.com/office/drawing/2014/main" id="{814C70F7-87A3-B3E2-13C3-F9CFD673971C}"/>
                </a:ext>
              </a:extLst>
            </p:cNvPr>
            <p:cNvSpPr/>
            <p:nvPr/>
          </p:nvSpPr>
          <p:spPr>
            <a:xfrm>
              <a:off x="5157449" y="2791078"/>
              <a:ext cx="244142" cy="244142"/>
            </a:xfrm>
            <a:custGeom>
              <a:avLst/>
              <a:gdLst>
                <a:gd name="csX0" fmla="*/ 0 w 244142"/>
                <a:gd name="csY0" fmla="*/ 0 h 244142"/>
                <a:gd name="csX1" fmla="*/ 244142 w 244142"/>
                <a:gd name="csY1" fmla="*/ 0 h 244142"/>
                <a:gd name="csX2" fmla="*/ 244142 w 244142"/>
                <a:gd name="csY2" fmla="*/ 244142 h 244142"/>
                <a:gd name="csX3" fmla="*/ 0 w 244142"/>
                <a:gd name="csY3" fmla="*/ 244142 h 244142"/>
              </a:gdLst>
              <a:ahLst/>
              <a:cxnLst>
                <a:cxn ang="0">
                  <a:pos x="csX0" y="csY0"/>
                </a:cxn>
                <a:cxn ang="0">
                  <a:pos x="csX1" y="csY1"/>
                </a:cxn>
                <a:cxn ang="0">
                  <a:pos x="csX2" y="csY2"/>
                </a:cxn>
                <a:cxn ang="0">
                  <a:pos x="csX3" y="csY3"/>
                </a:cxn>
              </a:cxnLst>
              <a:rect l="l" t="t" r="r" b="b"/>
              <a:pathLst>
                <a:path w="244142" h="244142">
                  <a:moveTo>
                    <a:pt x="0" y="0"/>
                  </a:moveTo>
                  <a:lnTo>
                    <a:pt x="244142" y="0"/>
                  </a:lnTo>
                  <a:lnTo>
                    <a:pt x="244142" y="244142"/>
                  </a:lnTo>
                  <a:lnTo>
                    <a:pt x="0" y="244142"/>
                  </a:lnTo>
                  <a:close/>
                </a:path>
              </a:pathLst>
            </a:custGeom>
            <a:solidFill>
              <a:srgbClr val="000000">
                <a:alpha val="0"/>
              </a:srgbClr>
            </a:solidFill>
            <a:ln w="5278" cap="sq">
              <a:noFill/>
              <a:prstDash val="solid"/>
              <a:miter/>
            </a:ln>
          </p:spPr>
          <p:txBody>
            <a:bodyPr/>
            <a:lstStyle/>
            <a:p>
              <a:endParaRPr lang="en-US" noProof="0"/>
            </a:p>
          </p:txBody>
        </p:sp>
        <p:pic>
          <p:nvPicPr>
            <p:cNvPr id="136" name="Picture 135">
              <a:extLst>
                <a:ext uri="{FF2B5EF4-FFF2-40B4-BE49-F238E27FC236}">
                  <a16:creationId xmlns:a16="http://schemas.microsoft.com/office/drawing/2014/main" id="{338B3DF7-B22E-E26E-747E-0C15D326C374}"/>
                </a:ext>
              </a:extLst>
            </p:cNvPr>
            <p:cNvPicPr>
              <a:picLocks noChangeAspect="1"/>
            </p:cNvPicPr>
            <p:nvPr/>
          </p:nvPicPr>
          <p:blipFill>
            <a:blip r:embed="rId4"/>
            <a:stretch>
              <a:fillRect/>
            </a:stretch>
          </p:blipFill>
          <p:spPr>
            <a:xfrm>
              <a:off x="5157449" y="2791078"/>
              <a:ext cx="244142" cy="244142"/>
            </a:xfrm>
            <a:custGeom>
              <a:avLst/>
              <a:gdLst>
                <a:gd name="csX0" fmla="*/ 583 w 244142"/>
                <a:gd name="csY0" fmla="*/ -25 h 244142"/>
                <a:gd name="csX1" fmla="*/ 244726 w 244142"/>
                <a:gd name="csY1" fmla="*/ -25 h 244142"/>
                <a:gd name="csX2" fmla="*/ 244726 w 244142"/>
                <a:gd name="csY2" fmla="*/ 244118 h 244142"/>
                <a:gd name="csX3" fmla="*/ 583 w 244142"/>
                <a:gd name="csY3" fmla="*/ 244118 h 244142"/>
              </a:gdLst>
              <a:ahLst/>
              <a:cxnLst>
                <a:cxn ang="0">
                  <a:pos x="csX0" y="csY0"/>
                </a:cxn>
                <a:cxn ang="0">
                  <a:pos x="csX1" y="csY1"/>
                </a:cxn>
                <a:cxn ang="0">
                  <a:pos x="csX2" y="csY2"/>
                </a:cxn>
                <a:cxn ang="0">
                  <a:pos x="csX3" y="csY3"/>
                </a:cxn>
              </a:cxnLst>
              <a:rect l="l" t="t" r="r" b="b"/>
              <a:pathLst>
                <a:path w="244142" h="244142">
                  <a:moveTo>
                    <a:pt x="583" y="-25"/>
                  </a:moveTo>
                  <a:lnTo>
                    <a:pt x="244726" y="-25"/>
                  </a:lnTo>
                  <a:lnTo>
                    <a:pt x="244726" y="244118"/>
                  </a:lnTo>
                  <a:lnTo>
                    <a:pt x="583" y="244118"/>
                  </a:lnTo>
                  <a:close/>
                </a:path>
              </a:pathLst>
            </a:custGeom>
          </p:spPr>
        </p:pic>
        <p:sp>
          <p:nvSpPr>
            <p:cNvPr id="137" name="Freeform: Shape 9096">
              <a:extLst>
                <a:ext uri="{FF2B5EF4-FFF2-40B4-BE49-F238E27FC236}">
                  <a16:creationId xmlns:a16="http://schemas.microsoft.com/office/drawing/2014/main" id="{50EF895E-5973-0A47-488A-FA349E6D968E}"/>
                </a:ext>
              </a:extLst>
            </p:cNvPr>
            <p:cNvSpPr/>
            <p:nvPr/>
          </p:nvSpPr>
          <p:spPr>
            <a:xfrm>
              <a:off x="5117740" y="3010323"/>
              <a:ext cx="253678" cy="149638"/>
            </a:xfrm>
            <a:custGeom>
              <a:avLst/>
              <a:gdLst>
                <a:gd name="csX0" fmla="*/ 0 w 253678"/>
                <a:gd name="csY0" fmla="*/ 0 h 149638"/>
                <a:gd name="csX1" fmla="*/ 253679 w 253678"/>
                <a:gd name="csY1" fmla="*/ 0 h 149638"/>
                <a:gd name="csX2" fmla="*/ 253679 w 253678"/>
                <a:gd name="csY2" fmla="*/ 149639 h 149638"/>
                <a:gd name="csX3" fmla="*/ 0 w 253678"/>
                <a:gd name="csY3" fmla="*/ 149639 h 149638"/>
              </a:gdLst>
              <a:ahLst/>
              <a:cxnLst>
                <a:cxn ang="0">
                  <a:pos x="csX0" y="csY0"/>
                </a:cxn>
                <a:cxn ang="0">
                  <a:pos x="csX1" y="csY1"/>
                </a:cxn>
                <a:cxn ang="0">
                  <a:pos x="csX2" y="csY2"/>
                </a:cxn>
                <a:cxn ang="0">
                  <a:pos x="csX3" y="csY3"/>
                </a:cxn>
              </a:cxnLst>
              <a:rect l="l" t="t" r="r" b="b"/>
              <a:pathLst>
                <a:path w="253678" h="149638">
                  <a:moveTo>
                    <a:pt x="0" y="0"/>
                  </a:moveTo>
                  <a:lnTo>
                    <a:pt x="253679" y="0"/>
                  </a:lnTo>
                  <a:lnTo>
                    <a:pt x="253679" y="149639"/>
                  </a:lnTo>
                  <a:lnTo>
                    <a:pt x="0" y="149639"/>
                  </a:lnTo>
                  <a:close/>
                </a:path>
              </a:pathLst>
            </a:custGeom>
            <a:solidFill>
              <a:srgbClr val="000000">
                <a:alpha val="0"/>
              </a:srgbClr>
            </a:solidFill>
            <a:ln w="5278" cap="sq">
              <a:noFill/>
              <a:prstDash val="solid"/>
              <a:miter/>
            </a:ln>
          </p:spPr>
          <p:txBody>
            <a:bodyPr/>
            <a:lstStyle/>
            <a:p>
              <a:endParaRPr lang="en-US" noProof="0"/>
            </a:p>
          </p:txBody>
        </p:sp>
        <p:sp>
          <p:nvSpPr>
            <p:cNvPr id="138" name="Freeform: Shape 9097">
              <a:extLst>
                <a:ext uri="{FF2B5EF4-FFF2-40B4-BE49-F238E27FC236}">
                  <a16:creationId xmlns:a16="http://schemas.microsoft.com/office/drawing/2014/main" id="{B8F54237-33E0-EA14-AB0E-225A35905B03}"/>
                </a:ext>
              </a:extLst>
            </p:cNvPr>
            <p:cNvSpPr/>
            <p:nvPr/>
          </p:nvSpPr>
          <p:spPr>
            <a:xfrm>
              <a:off x="5218004" y="3053647"/>
              <a:ext cx="54106" cy="63357"/>
            </a:xfrm>
            <a:custGeom>
              <a:avLst/>
              <a:gdLst>
                <a:gd name="csX0" fmla="*/ 45928 w 54106"/>
                <a:gd name="csY0" fmla="*/ 40807 h 63357"/>
                <a:gd name="csX1" fmla="*/ 54106 w 54106"/>
                <a:gd name="csY1" fmla="*/ 42872 h 63357"/>
                <a:gd name="csX2" fmla="*/ 44854 w 54106"/>
                <a:gd name="csY2" fmla="*/ 58154 h 63357"/>
                <a:gd name="csX3" fmla="*/ 28746 w 54106"/>
                <a:gd name="csY3" fmla="*/ 63358 h 63357"/>
                <a:gd name="csX4" fmla="*/ 12639 w 54106"/>
                <a:gd name="csY4" fmla="*/ 59310 h 63357"/>
                <a:gd name="csX5" fmla="*/ 3222 w 54106"/>
                <a:gd name="csY5" fmla="*/ 47663 h 63357"/>
                <a:gd name="csX6" fmla="*/ 0 w 54106"/>
                <a:gd name="csY6" fmla="*/ 31225 h 63357"/>
                <a:gd name="csX7" fmla="*/ 3635 w 54106"/>
                <a:gd name="csY7" fmla="*/ 14538 h 63357"/>
                <a:gd name="csX8" fmla="*/ 13960 w 54106"/>
                <a:gd name="csY8" fmla="*/ 3717 h 63357"/>
                <a:gd name="csX9" fmla="*/ 28829 w 54106"/>
                <a:gd name="csY9" fmla="*/ 0 h 63357"/>
                <a:gd name="csX10" fmla="*/ 44276 w 54106"/>
                <a:gd name="csY10" fmla="*/ 4708 h 63357"/>
                <a:gd name="csX11" fmla="*/ 53032 w 54106"/>
                <a:gd name="csY11" fmla="*/ 17843 h 63357"/>
                <a:gd name="csX12" fmla="*/ 45020 w 54106"/>
                <a:gd name="csY12" fmla="*/ 19743 h 63357"/>
                <a:gd name="csX13" fmla="*/ 38907 w 54106"/>
                <a:gd name="csY13" fmla="*/ 9995 h 63357"/>
                <a:gd name="csX14" fmla="*/ 28664 w 54106"/>
                <a:gd name="csY14" fmla="*/ 6939 h 63357"/>
                <a:gd name="csX15" fmla="*/ 16851 w 54106"/>
                <a:gd name="csY15" fmla="*/ 10326 h 63357"/>
                <a:gd name="csX16" fmla="*/ 10243 w 54106"/>
                <a:gd name="csY16" fmla="*/ 19412 h 63357"/>
                <a:gd name="csX17" fmla="*/ 8343 w 54106"/>
                <a:gd name="csY17" fmla="*/ 31142 h 63357"/>
                <a:gd name="csX18" fmla="*/ 10573 w 54106"/>
                <a:gd name="csY18" fmla="*/ 44854 h 63357"/>
                <a:gd name="csX19" fmla="*/ 17677 w 54106"/>
                <a:gd name="csY19" fmla="*/ 53528 h 63357"/>
                <a:gd name="csX20" fmla="*/ 28086 w 54106"/>
                <a:gd name="csY20" fmla="*/ 56419 h 63357"/>
                <a:gd name="csX21" fmla="*/ 39568 w 54106"/>
                <a:gd name="csY21" fmla="*/ 52537 h 63357"/>
                <a:gd name="csX22" fmla="*/ 45928 w 54106"/>
                <a:gd name="csY22" fmla="*/ 40807 h 633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54106" h="63357">
                  <a:moveTo>
                    <a:pt x="45928" y="40807"/>
                  </a:moveTo>
                  <a:lnTo>
                    <a:pt x="54106" y="42872"/>
                  </a:lnTo>
                  <a:cubicBezTo>
                    <a:pt x="52399" y="49535"/>
                    <a:pt x="49315" y="54629"/>
                    <a:pt x="44854" y="58154"/>
                  </a:cubicBezTo>
                  <a:cubicBezTo>
                    <a:pt x="40449" y="61623"/>
                    <a:pt x="35079" y="63358"/>
                    <a:pt x="28746" y="63358"/>
                  </a:cubicBezTo>
                  <a:cubicBezTo>
                    <a:pt x="22138" y="63358"/>
                    <a:pt x="16769" y="62009"/>
                    <a:pt x="12639" y="59310"/>
                  </a:cubicBezTo>
                  <a:cubicBezTo>
                    <a:pt x="8508" y="56612"/>
                    <a:pt x="5369" y="52729"/>
                    <a:pt x="3222" y="47663"/>
                  </a:cubicBezTo>
                  <a:cubicBezTo>
                    <a:pt x="1074" y="42541"/>
                    <a:pt x="0" y="37062"/>
                    <a:pt x="0" y="31225"/>
                  </a:cubicBezTo>
                  <a:cubicBezTo>
                    <a:pt x="0" y="24836"/>
                    <a:pt x="1211" y="19274"/>
                    <a:pt x="3635" y="14538"/>
                  </a:cubicBezTo>
                  <a:cubicBezTo>
                    <a:pt x="6058" y="9802"/>
                    <a:pt x="9500" y="6195"/>
                    <a:pt x="13960" y="3717"/>
                  </a:cubicBezTo>
                  <a:cubicBezTo>
                    <a:pt x="18476" y="1239"/>
                    <a:pt x="23432" y="0"/>
                    <a:pt x="28829" y="0"/>
                  </a:cubicBezTo>
                  <a:cubicBezTo>
                    <a:pt x="34942" y="0"/>
                    <a:pt x="40091" y="1569"/>
                    <a:pt x="44276" y="4708"/>
                  </a:cubicBezTo>
                  <a:cubicBezTo>
                    <a:pt x="48461" y="7847"/>
                    <a:pt x="51380" y="12226"/>
                    <a:pt x="53032" y="17843"/>
                  </a:cubicBezTo>
                  <a:lnTo>
                    <a:pt x="45020" y="19743"/>
                  </a:lnTo>
                  <a:cubicBezTo>
                    <a:pt x="43643" y="15282"/>
                    <a:pt x="41605" y="12033"/>
                    <a:pt x="38907" y="9995"/>
                  </a:cubicBezTo>
                  <a:cubicBezTo>
                    <a:pt x="36208" y="7957"/>
                    <a:pt x="32794" y="6939"/>
                    <a:pt x="28664" y="6939"/>
                  </a:cubicBezTo>
                  <a:cubicBezTo>
                    <a:pt x="23983" y="6939"/>
                    <a:pt x="20045" y="8068"/>
                    <a:pt x="16851" y="10326"/>
                  </a:cubicBezTo>
                  <a:cubicBezTo>
                    <a:pt x="13712" y="12583"/>
                    <a:pt x="11509" y="15612"/>
                    <a:pt x="10243" y="19412"/>
                  </a:cubicBezTo>
                  <a:cubicBezTo>
                    <a:pt x="8976" y="23212"/>
                    <a:pt x="8343" y="27122"/>
                    <a:pt x="8343" y="31142"/>
                  </a:cubicBezTo>
                  <a:cubicBezTo>
                    <a:pt x="8343" y="36374"/>
                    <a:pt x="9087" y="40944"/>
                    <a:pt x="10573" y="44854"/>
                  </a:cubicBezTo>
                  <a:cubicBezTo>
                    <a:pt x="12115" y="48709"/>
                    <a:pt x="14483" y="51600"/>
                    <a:pt x="17677" y="53528"/>
                  </a:cubicBezTo>
                  <a:cubicBezTo>
                    <a:pt x="20871" y="55455"/>
                    <a:pt x="24341" y="56419"/>
                    <a:pt x="28086" y="56419"/>
                  </a:cubicBezTo>
                  <a:cubicBezTo>
                    <a:pt x="32601" y="56419"/>
                    <a:pt x="36429" y="55125"/>
                    <a:pt x="39568" y="52537"/>
                  </a:cubicBezTo>
                  <a:cubicBezTo>
                    <a:pt x="42707" y="49893"/>
                    <a:pt x="44827" y="45983"/>
                    <a:pt x="45928" y="40807"/>
                  </a:cubicBezTo>
                  <a:close/>
                </a:path>
              </a:pathLst>
            </a:custGeom>
            <a:solidFill>
              <a:srgbClr val="000000"/>
            </a:solidFill>
            <a:ln w="5278" cap="sq">
              <a:noFill/>
              <a:prstDash val="solid"/>
              <a:miter/>
            </a:ln>
          </p:spPr>
          <p:txBody>
            <a:bodyPr/>
            <a:lstStyle/>
            <a:p>
              <a:endParaRPr lang="en-US" noProof="0"/>
            </a:p>
          </p:txBody>
        </p:sp>
        <p:sp>
          <p:nvSpPr>
            <p:cNvPr id="139" name="Freeform: Shape 9098">
              <a:extLst>
                <a:ext uri="{FF2B5EF4-FFF2-40B4-BE49-F238E27FC236}">
                  <a16:creationId xmlns:a16="http://schemas.microsoft.com/office/drawing/2014/main" id="{F9514A42-EFEC-046C-3DDF-54D6FC62A051}"/>
                </a:ext>
              </a:extLst>
            </p:cNvPr>
            <p:cNvSpPr/>
            <p:nvPr/>
          </p:nvSpPr>
          <p:spPr>
            <a:xfrm>
              <a:off x="5132948" y="3123350"/>
              <a:ext cx="248916" cy="248916"/>
            </a:xfrm>
            <a:custGeom>
              <a:avLst/>
              <a:gdLst>
                <a:gd name="csX0" fmla="*/ 124458 w 248916"/>
                <a:gd name="csY0" fmla="*/ 248917 h 248916"/>
                <a:gd name="csX1" fmla="*/ 0 w 248916"/>
                <a:gd name="csY1" fmla="*/ 124458 h 248916"/>
                <a:gd name="csX2" fmla="*/ 36453 w 248916"/>
                <a:gd name="csY2" fmla="*/ 36453 h 248916"/>
                <a:gd name="csX3" fmla="*/ 124458 w 248916"/>
                <a:gd name="csY3" fmla="*/ 0 h 248916"/>
                <a:gd name="csX4" fmla="*/ 248917 w 248916"/>
                <a:gd name="csY4" fmla="*/ 124458 h 248916"/>
                <a:gd name="csX5" fmla="*/ 124458 w 248916"/>
                <a:gd name="csY5" fmla="*/ 248917 h 248916"/>
              </a:gdLst>
              <a:ahLst/>
              <a:cxnLst>
                <a:cxn ang="0">
                  <a:pos x="csX0" y="csY0"/>
                </a:cxn>
                <a:cxn ang="0">
                  <a:pos x="csX1" y="csY1"/>
                </a:cxn>
                <a:cxn ang="0">
                  <a:pos x="csX2" y="csY2"/>
                </a:cxn>
                <a:cxn ang="0">
                  <a:pos x="csX3" y="csY3"/>
                </a:cxn>
                <a:cxn ang="0">
                  <a:pos x="csX4" y="csY4"/>
                </a:cxn>
                <a:cxn ang="0">
                  <a:pos x="csX5" y="csY5"/>
                </a:cxn>
              </a:cxnLst>
              <a:rect l="l" t="t" r="r" b="b"/>
              <a:pathLst>
                <a:path w="248916" h="248916">
                  <a:moveTo>
                    <a:pt x="124458" y="248917"/>
                  </a:moveTo>
                  <a:cubicBezTo>
                    <a:pt x="55722" y="248917"/>
                    <a:pt x="0" y="193195"/>
                    <a:pt x="0" y="124458"/>
                  </a:cubicBezTo>
                  <a:cubicBezTo>
                    <a:pt x="0" y="91450"/>
                    <a:pt x="13113" y="59794"/>
                    <a:pt x="36453" y="36453"/>
                  </a:cubicBezTo>
                  <a:cubicBezTo>
                    <a:pt x="59794" y="13113"/>
                    <a:pt x="91450" y="0"/>
                    <a:pt x="124458" y="0"/>
                  </a:cubicBezTo>
                  <a:cubicBezTo>
                    <a:pt x="193195" y="0"/>
                    <a:pt x="248917" y="55722"/>
                    <a:pt x="248917" y="124458"/>
                  </a:cubicBezTo>
                  <a:cubicBezTo>
                    <a:pt x="248917" y="193195"/>
                    <a:pt x="193195" y="248917"/>
                    <a:pt x="124458" y="248917"/>
                  </a:cubicBezTo>
                  <a:close/>
                </a:path>
              </a:pathLst>
            </a:custGeom>
            <a:solidFill>
              <a:srgbClr val="CFE2F3"/>
            </a:solidFill>
            <a:ln w="5278" cap="sq">
              <a:noFill/>
              <a:prstDash val="solid"/>
              <a:miter/>
            </a:ln>
          </p:spPr>
          <p:txBody>
            <a:bodyPr/>
            <a:lstStyle/>
            <a:p>
              <a:endParaRPr lang="en-US" noProof="0"/>
            </a:p>
          </p:txBody>
        </p:sp>
        <p:sp>
          <p:nvSpPr>
            <p:cNvPr id="140" name="Freeform: Shape 9099">
              <a:extLst>
                <a:ext uri="{FF2B5EF4-FFF2-40B4-BE49-F238E27FC236}">
                  <a16:creationId xmlns:a16="http://schemas.microsoft.com/office/drawing/2014/main" id="{8CA65094-2EAC-1071-AE80-0DF3450A0F91}"/>
                </a:ext>
              </a:extLst>
            </p:cNvPr>
            <p:cNvSpPr/>
            <p:nvPr/>
          </p:nvSpPr>
          <p:spPr>
            <a:xfrm>
              <a:off x="5132948" y="3123350"/>
              <a:ext cx="248916" cy="248916"/>
            </a:xfrm>
            <a:custGeom>
              <a:avLst/>
              <a:gdLst>
                <a:gd name="csX0" fmla="*/ 124458 w 248916"/>
                <a:gd name="csY0" fmla="*/ 248917 h 248916"/>
                <a:gd name="csX1" fmla="*/ 0 w 248916"/>
                <a:gd name="csY1" fmla="*/ 124458 h 248916"/>
                <a:gd name="csX2" fmla="*/ 36453 w 248916"/>
                <a:gd name="csY2" fmla="*/ 36453 h 248916"/>
                <a:gd name="csX3" fmla="*/ 124458 w 248916"/>
                <a:gd name="csY3" fmla="*/ 0 h 248916"/>
                <a:gd name="csX4" fmla="*/ 248917 w 248916"/>
                <a:gd name="csY4" fmla="*/ 124458 h 248916"/>
                <a:gd name="csX5" fmla="*/ 124458 w 248916"/>
                <a:gd name="csY5" fmla="*/ 248917 h 248916"/>
              </a:gdLst>
              <a:ahLst/>
              <a:cxnLst>
                <a:cxn ang="0">
                  <a:pos x="csX0" y="csY0"/>
                </a:cxn>
                <a:cxn ang="0">
                  <a:pos x="csX1" y="csY1"/>
                </a:cxn>
                <a:cxn ang="0">
                  <a:pos x="csX2" y="csY2"/>
                </a:cxn>
                <a:cxn ang="0">
                  <a:pos x="csX3" y="csY3"/>
                </a:cxn>
                <a:cxn ang="0">
                  <a:pos x="csX4" y="csY4"/>
                </a:cxn>
                <a:cxn ang="0">
                  <a:pos x="csX5" y="csY5"/>
                </a:cxn>
              </a:cxnLst>
              <a:rect l="l" t="t" r="r" b="b"/>
              <a:pathLst>
                <a:path w="248916" h="248916">
                  <a:moveTo>
                    <a:pt x="124458" y="248917"/>
                  </a:moveTo>
                  <a:cubicBezTo>
                    <a:pt x="55722" y="248917"/>
                    <a:pt x="0" y="193195"/>
                    <a:pt x="0" y="124458"/>
                  </a:cubicBezTo>
                  <a:cubicBezTo>
                    <a:pt x="0" y="91450"/>
                    <a:pt x="13113" y="59794"/>
                    <a:pt x="36453" y="36453"/>
                  </a:cubicBezTo>
                  <a:cubicBezTo>
                    <a:pt x="59794" y="13113"/>
                    <a:pt x="91450" y="0"/>
                    <a:pt x="124458" y="0"/>
                  </a:cubicBezTo>
                  <a:cubicBezTo>
                    <a:pt x="193195" y="0"/>
                    <a:pt x="248917" y="55722"/>
                    <a:pt x="248917" y="124458"/>
                  </a:cubicBezTo>
                  <a:cubicBezTo>
                    <a:pt x="248917" y="193195"/>
                    <a:pt x="193195" y="248917"/>
                    <a:pt x="124458" y="248917"/>
                  </a:cubicBezTo>
                  <a:close/>
                </a:path>
              </a:pathLst>
            </a:custGeom>
            <a:noFill/>
            <a:ln w="4572" cap="flat">
              <a:solidFill>
                <a:srgbClr val="000000"/>
              </a:solidFill>
              <a:prstDash val="solid"/>
              <a:round/>
            </a:ln>
          </p:spPr>
          <p:txBody>
            <a:bodyPr/>
            <a:lstStyle/>
            <a:p>
              <a:endParaRPr lang="en-US" noProof="0"/>
            </a:p>
          </p:txBody>
        </p:sp>
        <p:grpSp>
          <p:nvGrpSpPr>
            <p:cNvPr id="141" name="Content Placeholder 9">
              <a:extLst>
                <a:ext uri="{FF2B5EF4-FFF2-40B4-BE49-F238E27FC236}">
                  <a16:creationId xmlns:a16="http://schemas.microsoft.com/office/drawing/2014/main" id="{8D3A3FBE-4DBC-15D8-F81F-19A25A5E5EA3}"/>
                </a:ext>
              </a:extLst>
            </p:cNvPr>
            <p:cNvGrpSpPr/>
            <p:nvPr/>
          </p:nvGrpSpPr>
          <p:grpSpPr>
            <a:xfrm>
              <a:off x="5226235" y="3228994"/>
              <a:ext cx="65452" cy="65452"/>
              <a:chOff x="5226235" y="3228994"/>
              <a:chExt cx="65452" cy="65452"/>
            </a:xfrm>
            <a:noFill/>
          </p:grpSpPr>
          <p:sp>
            <p:nvSpPr>
              <p:cNvPr id="189" name="Freeform: Shape 9148">
                <a:extLst>
                  <a:ext uri="{FF2B5EF4-FFF2-40B4-BE49-F238E27FC236}">
                    <a16:creationId xmlns:a16="http://schemas.microsoft.com/office/drawing/2014/main" id="{8FD88C5B-41F4-8E14-483D-982B9EF31B59}"/>
                  </a:ext>
                </a:extLst>
              </p:cNvPr>
              <p:cNvSpPr/>
              <p:nvPr/>
            </p:nvSpPr>
            <p:spPr>
              <a:xfrm>
                <a:off x="5226235" y="3228994"/>
                <a:ext cx="65452" cy="65452"/>
              </a:xfrm>
              <a:custGeom>
                <a:avLst/>
                <a:gdLst>
                  <a:gd name="csX0" fmla="*/ 0 w 65452"/>
                  <a:gd name="csY0" fmla="*/ 65454 h 65452"/>
                  <a:gd name="csX1" fmla="*/ 0 w 65452"/>
                  <a:gd name="csY1" fmla="*/ 2 h 65452"/>
                  <a:gd name="csX2" fmla="*/ 65452 w 65452"/>
                  <a:gd name="csY2" fmla="*/ 2 h 65452"/>
                  <a:gd name="csX3" fmla="*/ 65452 w 65452"/>
                  <a:gd name="csY3" fmla="*/ 65454 h 65452"/>
                </a:gdLst>
                <a:ahLst/>
                <a:cxnLst>
                  <a:cxn ang="0">
                    <a:pos x="csX0" y="csY0"/>
                  </a:cxn>
                  <a:cxn ang="0">
                    <a:pos x="csX1" y="csY1"/>
                  </a:cxn>
                  <a:cxn ang="0">
                    <a:pos x="csX2" y="csY2"/>
                  </a:cxn>
                  <a:cxn ang="0">
                    <a:pos x="csX3" y="csY3"/>
                  </a:cxn>
                </a:cxnLst>
                <a:rect l="l" t="t" r="r" b="b"/>
                <a:pathLst>
                  <a:path w="65452" h="65452">
                    <a:moveTo>
                      <a:pt x="0" y="65454"/>
                    </a:moveTo>
                    <a:lnTo>
                      <a:pt x="0" y="2"/>
                    </a:lnTo>
                    <a:lnTo>
                      <a:pt x="65452" y="2"/>
                    </a:lnTo>
                    <a:lnTo>
                      <a:pt x="65452" y="65454"/>
                    </a:lnTo>
                    <a:close/>
                  </a:path>
                </a:pathLst>
              </a:custGeom>
              <a:solidFill>
                <a:srgbClr val="000000">
                  <a:alpha val="0"/>
                </a:srgbClr>
              </a:solidFill>
              <a:ln w="5278" cap="sq">
                <a:noFill/>
                <a:prstDash val="solid"/>
                <a:miter/>
              </a:ln>
            </p:spPr>
            <p:txBody>
              <a:bodyPr/>
              <a:lstStyle/>
              <a:p>
                <a:endParaRPr lang="en-US" noProof="0"/>
              </a:p>
            </p:txBody>
          </p:sp>
          <p:pic>
            <p:nvPicPr>
              <p:cNvPr id="190" name="Picture 189">
                <a:extLst>
                  <a:ext uri="{FF2B5EF4-FFF2-40B4-BE49-F238E27FC236}">
                    <a16:creationId xmlns:a16="http://schemas.microsoft.com/office/drawing/2014/main" id="{16351C62-BC12-3AE8-BB60-0A92C6EE4A3C}"/>
                  </a:ext>
                </a:extLst>
              </p:cNvPr>
              <p:cNvPicPr>
                <a:picLocks noChangeAspect="1"/>
              </p:cNvPicPr>
              <p:nvPr/>
            </p:nvPicPr>
            <p:blipFill>
              <a:blip r:embed="rId5"/>
              <a:stretch>
                <a:fillRect/>
              </a:stretch>
            </p:blipFill>
            <p:spPr>
              <a:xfrm rot="-5400000">
                <a:off x="5226235" y="3228994"/>
                <a:ext cx="65452" cy="65452"/>
              </a:xfrm>
              <a:custGeom>
                <a:avLst/>
                <a:gdLst>
                  <a:gd name="csX0" fmla="*/ 580 w 65452"/>
                  <a:gd name="csY0" fmla="*/ 41 h 65452"/>
                  <a:gd name="csX1" fmla="*/ 66032 w 65452"/>
                  <a:gd name="csY1" fmla="*/ 41 h 65452"/>
                  <a:gd name="csX2" fmla="*/ 66032 w 65452"/>
                  <a:gd name="csY2" fmla="*/ 65493 h 65452"/>
                  <a:gd name="csX3" fmla="*/ 580 w 65452"/>
                  <a:gd name="csY3" fmla="*/ 65493 h 65452"/>
                </a:gdLst>
                <a:ahLst/>
                <a:cxnLst>
                  <a:cxn ang="0">
                    <a:pos x="csX0" y="csY0"/>
                  </a:cxn>
                  <a:cxn ang="0">
                    <a:pos x="csX1" y="csY1"/>
                  </a:cxn>
                  <a:cxn ang="0">
                    <a:pos x="csX2" y="csY2"/>
                  </a:cxn>
                  <a:cxn ang="0">
                    <a:pos x="csX3" y="csY3"/>
                  </a:cxn>
                </a:cxnLst>
                <a:rect l="l" t="t" r="r" b="b"/>
                <a:pathLst>
                  <a:path w="65452" h="65452">
                    <a:moveTo>
                      <a:pt x="580" y="41"/>
                    </a:moveTo>
                    <a:lnTo>
                      <a:pt x="66032" y="41"/>
                    </a:lnTo>
                    <a:lnTo>
                      <a:pt x="66032" y="65493"/>
                    </a:lnTo>
                    <a:lnTo>
                      <a:pt x="580" y="65493"/>
                    </a:lnTo>
                    <a:close/>
                  </a:path>
                </a:pathLst>
              </a:custGeom>
            </p:spPr>
          </p:pic>
        </p:grpSp>
        <p:grpSp>
          <p:nvGrpSpPr>
            <p:cNvPr id="142" name="Content Placeholder 9">
              <a:extLst>
                <a:ext uri="{FF2B5EF4-FFF2-40B4-BE49-F238E27FC236}">
                  <a16:creationId xmlns:a16="http://schemas.microsoft.com/office/drawing/2014/main" id="{A56069EE-3050-5E59-EE04-C1DEC810A7EC}"/>
                </a:ext>
              </a:extLst>
            </p:cNvPr>
            <p:cNvGrpSpPr/>
            <p:nvPr/>
          </p:nvGrpSpPr>
          <p:grpSpPr>
            <a:xfrm>
              <a:off x="5226235" y="3219831"/>
              <a:ext cx="65452" cy="65452"/>
              <a:chOff x="5226235" y="3219831"/>
              <a:chExt cx="65452" cy="65452"/>
            </a:xfrm>
            <a:solidFill>
              <a:srgbClr val="000000">
                <a:alpha val="0"/>
              </a:srgbClr>
            </a:solidFill>
          </p:grpSpPr>
          <p:sp>
            <p:nvSpPr>
              <p:cNvPr id="187" name="Freeform: Shape 9146">
                <a:extLst>
                  <a:ext uri="{FF2B5EF4-FFF2-40B4-BE49-F238E27FC236}">
                    <a16:creationId xmlns:a16="http://schemas.microsoft.com/office/drawing/2014/main" id="{C3F07A94-C81F-05DF-AE60-C3317A7EFED7}"/>
                  </a:ext>
                </a:extLst>
              </p:cNvPr>
              <p:cNvSpPr/>
              <p:nvPr/>
            </p:nvSpPr>
            <p:spPr>
              <a:xfrm>
                <a:off x="5226235" y="3219831"/>
                <a:ext cx="65452" cy="65452"/>
              </a:xfrm>
              <a:custGeom>
                <a:avLst/>
                <a:gdLst>
                  <a:gd name="csX0" fmla="*/ 0 w 65452"/>
                  <a:gd name="csY0" fmla="*/ 65452 h 65452"/>
                  <a:gd name="csX1" fmla="*/ 0 w 65452"/>
                  <a:gd name="csY1" fmla="*/ 0 h 65452"/>
                  <a:gd name="csX2" fmla="*/ 65452 w 65452"/>
                  <a:gd name="csY2" fmla="*/ 0 h 65452"/>
                  <a:gd name="csX3" fmla="*/ 65452 w 65452"/>
                  <a:gd name="csY3" fmla="*/ 65452 h 65452"/>
                </a:gdLst>
                <a:ahLst/>
                <a:cxnLst>
                  <a:cxn ang="0">
                    <a:pos x="csX0" y="csY0"/>
                  </a:cxn>
                  <a:cxn ang="0">
                    <a:pos x="csX1" y="csY1"/>
                  </a:cxn>
                  <a:cxn ang="0">
                    <a:pos x="csX2" y="csY2"/>
                  </a:cxn>
                  <a:cxn ang="0">
                    <a:pos x="csX3" y="csY3"/>
                  </a:cxn>
                </a:cxnLst>
                <a:rect l="l" t="t" r="r" b="b"/>
                <a:pathLst>
                  <a:path w="65452" h="65452">
                    <a:moveTo>
                      <a:pt x="0" y="65452"/>
                    </a:moveTo>
                    <a:lnTo>
                      <a:pt x="0" y="0"/>
                    </a:lnTo>
                    <a:lnTo>
                      <a:pt x="65452" y="0"/>
                    </a:lnTo>
                    <a:lnTo>
                      <a:pt x="65452" y="65452"/>
                    </a:lnTo>
                    <a:close/>
                  </a:path>
                </a:pathLst>
              </a:custGeom>
              <a:solidFill>
                <a:srgbClr val="000000">
                  <a:alpha val="0"/>
                </a:srgbClr>
              </a:solidFill>
              <a:ln w="5278" cap="sq">
                <a:noFill/>
                <a:prstDash val="solid"/>
                <a:miter/>
              </a:ln>
            </p:spPr>
            <p:txBody>
              <a:bodyPr/>
              <a:lstStyle/>
              <a:p>
                <a:endParaRPr lang="en-US" noProof="0"/>
              </a:p>
            </p:txBody>
          </p:sp>
          <p:pic>
            <p:nvPicPr>
              <p:cNvPr id="188" name="Picture 187">
                <a:extLst>
                  <a:ext uri="{FF2B5EF4-FFF2-40B4-BE49-F238E27FC236}">
                    <a16:creationId xmlns:a16="http://schemas.microsoft.com/office/drawing/2014/main" id="{796FDA17-744D-527F-693E-BC3F8E48B688}"/>
                  </a:ext>
                </a:extLst>
              </p:cNvPr>
              <p:cNvPicPr>
                <a:picLocks noChangeAspect="1"/>
              </p:cNvPicPr>
              <p:nvPr/>
            </p:nvPicPr>
            <p:blipFill>
              <a:blip r:embed="rId5"/>
              <a:stretch>
                <a:fillRect/>
              </a:stretch>
            </p:blipFill>
            <p:spPr>
              <a:xfrm rot="-5400000">
                <a:off x="5226235" y="3219831"/>
                <a:ext cx="65452" cy="65452"/>
              </a:xfrm>
              <a:custGeom>
                <a:avLst/>
                <a:gdLst>
                  <a:gd name="csX0" fmla="*/ 580 w 65452"/>
                  <a:gd name="csY0" fmla="*/ 40 h 65452"/>
                  <a:gd name="csX1" fmla="*/ 66032 w 65452"/>
                  <a:gd name="csY1" fmla="*/ 40 h 65452"/>
                  <a:gd name="csX2" fmla="*/ 66032 w 65452"/>
                  <a:gd name="csY2" fmla="*/ 65492 h 65452"/>
                  <a:gd name="csX3" fmla="*/ 580 w 65452"/>
                  <a:gd name="csY3" fmla="*/ 65492 h 65452"/>
                </a:gdLst>
                <a:ahLst/>
                <a:cxnLst>
                  <a:cxn ang="0">
                    <a:pos x="csX0" y="csY0"/>
                  </a:cxn>
                  <a:cxn ang="0">
                    <a:pos x="csX1" y="csY1"/>
                  </a:cxn>
                  <a:cxn ang="0">
                    <a:pos x="csX2" y="csY2"/>
                  </a:cxn>
                  <a:cxn ang="0">
                    <a:pos x="csX3" y="csY3"/>
                  </a:cxn>
                </a:cxnLst>
                <a:rect l="l" t="t" r="r" b="b"/>
                <a:pathLst>
                  <a:path w="65452" h="65452">
                    <a:moveTo>
                      <a:pt x="580" y="40"/>
                    </a:moveTo>
                    <a:lnTo>
                      <a:pt x="66032" y="40"/>
                    </a:lnTo>
                    <a:lnTo>
                      <a:pt x="66032" y="65492"/>
                    </a:lnTo>
                    <a:lnTo>
                      <a:pt x="580" y="65492"/>
                    </a:lnTo>
                    <a:close/>
                  </a:path>
                </a:pathLst>
              </a:custGeom>
            </p:spPr>
          </p:pic>
        </p:grpSp>
        <p:sp>
          <p:nvSpPr>
            <p:cNvPr id="143" name="Freeform: Shape 9102">
              <a:extLst>
                <a:ext uri="{FF2B5EF4-FFF2-40B4-BE49-F238E27FC236}">
                  <a16:creationId xmlns:a16="http://schemas.microsoft.com/office/drawing/2014/main" id="{CDA6CBEF-7EE1-0F7F-4718-82EB72BA700C}"/>
                </a:ext>
              </a:extLst>
            </p:cNvPr>
            <p:cNvSpPr/>
            <p:nvPr/>
          </p:nvSpPr>
          <p:spPr>
            <a:xfrm>
              <a:off x="4683733" y="3577990"/>
              <a:ext cx="563345" cy="303606"/>
            </a:xfrm>
            <a:custGeom>
              <a:avLst/>
              <a:gdLst>
                <a:gd name="csX0" fmla="*/ 0 w 563345"/>
                <a:gd name="csY0" fmla="*/ 303606 h 303606"/>
                <a:gd name="csX1" fmla="*/ 563345 w 563345"/>
                <a:gd name="csY1" fmla="*/ 0 h 303606"/>
              </a:gdLst>
              <a:ahLst/>
              <a:cxnLst>
                <a:cxn ang="0">
                  <a:pos x="csX0" y="csY0"/>
                </a:cxn>
                <a:cxn ang="0">
                  <a:pos x="csX1" y="csY1"/>
                </a:cxn>
              </a:cxnLst>
              <a:rect l="l" t="t" r="r" b="b"/>
              <a:pathLst>
                <a:path w="563345" h="303606">
                  <a:moveTo>
                    <a:pt x="0" y="303606"/>
                  </a:moveTo>
                  <a:lnTo>
                    <a:pt x="563345" y="0"/>
                  </a:lnTo>
                </a:path>
              </a:pathLst>
            </a:custGeom>
            <a:solidFill>
              <a:srgbClr val="000000">
                <a:alpha val="0"/>
              </a:srgbClr>
            </a:solidFill>
            <a:ln w="5278" cap="sq">
              <a:noFill/>
              <a:prstDash val="solid"/>
              <a:miter/>
            </a:ln>
          </p:spPr>
          <p:txBody>
            <a:bodyPr/>
            <a:lstStyle/>
            <a:p>
              <a:endParaRPr lang="en-US" noProof="0"/>
            </a:p>
          </p:txBody>
        </p:sp>
        <p:sp>
          <p:nvSpPr>
            <p:cNvPr id="144" name="Freeform: Shape 9103">
              <a:extLst>
                <a:ext uri="{FF2B5EF4-FFF2-40B4-BE49-F238E27FC236}">
                  <a16:creationId xmlns:a16="http://schemas.microsoft.com/office/drawing/2014/main" id="{E9FC659C-B61F-FC83-AD64-0E8FBE42FF92}"/>
                </a:ext>
              </a:extLst>
            </p:cNvPr>
            <p:cNvSpPr/>
            <p:nvPr/>
          </p:nvSpPr>
          <p:spPr>
            <a:xfrm>
              <a:off x="4683733" y="3577990"/>
              <a:ext cx="563345" cy="303606"/>
            </a:xfrm>
            <a:custGeom>
              <a:avLst/>
              <a:gdLst>
                <a:gd name="csX0" fmla="*/ 0 w 563345"/>
                <a:gd name="csY0" fmla="*/ 303606 h 303606"/>
                <a:gd name="csX1" fmla="*/ 563345 w 563345"/>
                <a:gd name="csY1" fmla="*/ 0 h 303606"/>
              </a:gdLst>
              <a:ahLst/>
              <a:cxnLst>
                <a:cxn ang="0">
                  <a:pos x="csX0" y="csY0"/>
                </a:cxn>
                <a:cxn ang="0">
                  <a:pos x="csX1" y="csY1"/>
                </a:cxn>
              </a:cxnLst>
              <a:rect l="l" t="t" r="r" b="b"/>
              <a:pathLst>
                <a:path w="563345" h="303606">
                  <a:moveTo>
                    <a:pt x="0" y="303606"/>
                  </a:moveTo>
                  <a:lnTo>
                    <a:pt x="563345" y="0"/>
                  </a:lnTo>
                </a:path>
              </a:pathLst>
            </a:custGeom>
            <a:noFill/>
            <a:ln w="4572" cap="flat">
              <a:solidFill>
                <a:srgbClr val="980000"/>
              </a:solidFill>
              <a:prstDash val="solid"/>
              <a:round/>
            </a:ln>
          </p:spPr>
          <p:txBody>
            <a:bodyPr/>
            <a:lstStyle/>
            <a:p>
              <a:endParaRPr lang="en-US" noProof="0"/>
            </a:p>
          </p:txBody>
        </p:sp>
        <p:sp>
          <p:nvSpPr>
            <p:cNvPr id="145" name="Freeform: Shape 9104">
              <a:extLst>
                <a:ext uri="{FF2B5EF4-FFF2-40B4-BE49-F238E27FC236}">
                  <a16:creationId xmlns:a16="http://schemas.microsoft.com/office/drawing/2014/main" id="{364475D6-E3E9-1D3E-7ECB-4E68BFA7E44E}"/>
                </a:ext>
              </a:extLst>
            </p:cNvPr>
            <p:cNvSpPr/>
            <p:nvPr/>
          </p:nvSpPr>
          <p:spPr>
            <a:xfrm>
              <a:off x="5249293" y="3285283"/>
              <a:ext cx="9667" cy="290619"/>
            </a:xfrm>
            <a:custGeom>
              <a:avLst/>
              <a:gdLst>
                <a:gd name="csX0" fmla="*/ 9668 w 9667"/>
                <a:gd name="csY0" fmla="*/ 0 h 290619"/>
                <a:gd name="csX1" fmla="*/ 0 w 9667"/>
                <a:gd name="csY1" fmla="*/ 290619 h 290619"/>
              </a:gdLst>
              <a:ahLst/>
              <a:cxnLst>
                <a:cxn ang="0">
                  <a:pos x="csX0" y="csY0"/>
                </a:cxn>
                <a:cxn ang="0">
                  <a:pos x="csX1" y="csY1"/>
                </a:cxn>
              </a:cxnLst>
              <a:rect l="l" t="t" r="r" b="b"/>
              <a:pathLst>
                <a:path w="9667" h="290619">
                  <a:moveTo>
                    <a:pt x="9668" y="0"/>
                  </a:moveTo>
                  <a:lnTo>
                    <a:pt x="0" y="290619"/>
                  </a:lnTo>
                </a:path>
              </a:pathLst>
            </a:custGeom>
            <a:solidFill>
              <a:srgbClr val="000000">
                <a:alpha val="0"/>
              </a:srgbClr>
            </a:solidFill>
            <a:ln w="5278" cap="sq">
              <a:noFill/>
              <a:prstDash val="solid"/>
              <a:miter/>
            </a:ln>
          </p:spPr>
          <p:txBody>
            <a:bodyPr/>
            <a:lstStyle/>
            <a:p>
              <a:endParaRPr lang="en-US" noProof="0"/>
            </a:p>
          </p:txBody>
        </p:sp>
        <p:sp>
          <p:nvSpPr>
            <p:cNvPr id="146" name="Freeform: Shape 9105">
              <a:extLst>
                <a:ext uri="{FF2B5EF4-FFF2-40B4-BE49-F238E27FC236}">
                  <a16:creationId xmlns:a16="http://schemas.microsoft.com/office/drawing/2014/main" id="{EC888481-3D03-68AA-56CF-9283B899B3DA}"/>
                </a:ext>
              </a:extLst>
            </p:cNvPr>
            <p:cNvSpPr/>
            <p:nvPr/>
          </p:nvSpPr>
          <p:spPr>
            <a:xfrm>
              <a:off x="5249293" y="3285283"/>
              <a:ext cx="9667" cy="290619"/>
            </a:xfrm>
            <a:custGeom>
              <a:avLst/>
              <a:gdLst>
                <a:gd name="csX0" fmla="*/ 9668 w 9667"/>
                <a:gd name="csY0" fmla="*/ 0 h 290619"/>
                <a:gd name="csX1" fmla="*/ 0 w 9667"/>
                <a:gd name="csY1" fmla="*/ 290619 h 290619"/>
              </a:gdLst>
              <a:ahLst/>
              <a:cxnLst>
                <a:cxn ang="0">
                  <a:pos x="csX0" y="csY0"/>
                </a:cxn>
                <a:cxn ang="0">
                  <a:pos x="csX1" y="csY1"/>
                </a:cxn>
              </a:cxnLst>
              <a:rect l="l" t="t" r="r" b="b"/>
              <a:pathLst>
                <a:path w="9667" h="290619">
                  <a:moveTo>
                    <a:pt x="9668" y="0"/>
                  </a:moveTo>
                  <a:lnTo>
                    <a:pt x="0" y="290619"/>
                  </a:lnTo>
                </a:path>
              </a:pathLst>
            </a:custGeom>
            <a:noFill/>
            <a:ln w="4572" cap="flat">
              <a:solidFill>
                <a:srgbClr val="980000"/>
              </a:solidFill>
              <a:prstDash val="solid"/>
              <a:round/>
            </a:ln>
          </p:spPr>
          <p:txBody>
            <a:bodyPr/>
            <a:lstStyle/>
            <a:p>
              <a:endParaRPr lang="en-US" noProof="0"/>
            </a:p>
          </p:txBody>
        </p:sp>
        <p:sp>
          <p:nvSpPr>
            <p:cNvPr id="147" name="Freeform: Shape 9106">
              <a:extLst>
                <a:ext uri="{FF2B5EF4-FFF2-40B4-BE49-F238E27FC236}">
                  <a16:creationId xmlns:a16="http://schemas.microsoft.com/office/drawing/2014/main" id="{AEB88C76-BB54-8A67-C5DB-11E4E2AFB99E}"/>
                </a:ext>
              </a:extLst>
            </p:cNvPr>
            <p:cNvSpPr/>
            <p:nvPr/>
          </p:nvSpPr>
          <p:spPr>
            <a:xfrm>
              <a:off x="5249267" y="3575825"/>
              <a:ext cx="576188" cy="305770"/>
            </a:xfrm>
            <a:custGeom>
              <a:avLst/>
              <a:gdLst>
                <a:gd name="csX0" fmla="*/ 0 w 576188"/>
                <a:gd name="csY0" fmla="*/ 0 h 305770"/>
                <a:gd name="csX1" fmla="*/ 576188 w 576188"/>
                <a:gd name="csY1" fmla="*/ 305771 h 305770"/>
              </a:gdLst>
              <a:ahLst/>
              <a:cxnLst>
                <a:cxn ang="0">
                  <a:pos x="csX0" y="csY0"/>
                </a:cxn>
                <a:cxn ang="0">
                  <a:pos x="csX1" y="csY1"/>
                </a:cxn>
              </a:cxnLst>
              <a:rect l="l" t="t" r="r" b="b"/>
              <a:pathLst>
                <a:path w="576188" h="305770">
                  <a:moveTo>
                    <a:pt x="0" y="0"/>
                  </a:moveTo>
                  <a:lnTo>
                    <a:pt x="576188" y="305771"/>
                  </a:lnTo>
                </a:path>
              </a:pathLst>
            </a:custGeom>
            <a:solidFill>
              <a:srgbClr val="000000">
                <a:alpha val="0"/>
              </a:srgbClr>
            </a:solidFill>
            <a:ln w="5278" cap="sq">
              <a:noFill/>
              <a:prstDash val="solid"/>
              <a:miter/>
            </a:ln>
          </p:spPr>
          <p:txBody>
            <a:bodyPr/>
            <a:lstStyle/>
            <a:p>
              <a:endParaRPr lang="en-US" noProof="0"/>
            </a:p>
          </p:txBody>
        </p:sp>
        <p:sp>
          <p:nvSpPr>
            <p:cNvPr id="148" name="Freeform: Shape 9107">
              <a:extLst>
                <a:ext uri="{FF2B5EF4-FFF2-40B4-BE49-F238E27FC236}">
                  <a16:creationId xmlns:a16="http://schemas.microsoft.com/office/drawing/2014/main" id="{93119832-D3E1-7566-DB3F-CE8E2262A0A2}"/>
                </a:ext>
              </a:extLst>
            </p:cNvPr>
            <p:cNvSpPr/>
            <p:nvPr/>
          </p:nvSpPr>
          <p:spPr>
            <a:xfrm>
              <a:off x="5249267" y="3575825"/>
              <a:ext cx="576188" cy="305770"/>
            </a:xfrm>
            <a:custGeom>
              <a:avLst/>
              <a:gdLst>
                <a:gd name="csX0" fmla="*/ 0 w 576188"/>
                <a:gd name="csY0" fmla="*/ 0 h 305770"/>
                <a:gd name="csX1" fmla="*/ 576188 w 576188"/>
                <a:gd name="csY1" fmla="*/ 305771 h 305770"/>
              </a:gdLst>
              <a:ahLst/>
              <a:cxnLst>
                <a:cxn ang="0">
                  <a:pos x="csX0" y="csY0"/>
                </a:cxn>
                <a:cxn ang="0">
                  <a:pos x="csX1" y="csY1"/>
                </a:cxn>
              </a:cxnLst>
              <a:rect l="l" t="t" r="r" b="b"/>
              <a:pathLst>
                <a:path w="576188" h="305770">
                  <a:moveTo>
                    <a:pt x="0" y="0"/>
                  </a:moveTo>
                  <a:lnTo>
                    <a:pt x="576188" y="305771"/>
                  </a:lnTo>
                </a:path>
              </a:pathLst>
            </a:custGeom>
            <a:noFill/>
            <a:ln w="4572" cap="flat">
              <a:solidFill>
                <a:srgbClr val="980000"/>
              </a:solidFill>
              <a:prstDash val="solid"/>
              <a:round/>
            </a:ln>
          </p:spPr>
          <p:txBody>
            <a:bodyPr/>
            <a:lstStyle/>
            <a:p>
              <a:endParaRPr lang="en-US" noProof="0"/>
            </a:p>
          </p:txBody>
        </p:sp>
        <p:sp>
          <p:nvSpPr>
            <p:cNvPr id="149" name="Freeform: Shape 9108">
              <a:extLst>
                <a:ext uri="{FF2B5EF4-FFF2-40B4-BE49-F238E27FC236}">
                  <a16:creationId xmlns:a16="http://schemas.microsoft.com/office/drawing/2014/main" id="{47115A02-E028-36CA-58DF-AD8FCD496C24}"/>
                </a:ext>
              </a:extLst>
            </p:cNvPr>
            <p:cNvSpPr/>
            <p:nvPr/>
          </p:nvSpPr>
          <p:spPr>
            <a:xfrm>
              <a:off x="4160726" y="4368786"/>
              <a:ext cx="1937940" cy="166447"/>
            </a:xfrm>
            <a:custGeom>
              <a:avLst/>
              <a:gdLst>
                <a:gd name="csX0" fmla="*/ 0 w 1937940"/>
                <a:gd name="csY0" fmla="*/ 0 h 166447"/>
                <a:gd name="csX1" fmla="*/ 1937941 w 1937940"/>
                <a:gd name="csY1" fmla="*/ 0 h 166447"/>
                <a:gd name="csX2" fmla="*/ 1937941 w 1937940"/>
                <a:gd name="csY2" fmla="*/ 166447 h 166447"/>
                <a:gd name="csX3" fmla="*/ 0 w 1937940"/>
                <a:gd name="csY3" fmla="*/ 166447 h 166447"/>
              </a:gdLst>
              <a:ahLst/>
              <a:cxnLst>
                <a:cxn ang="0">
                  <a:pos x="csX0" y="csY0"/>
                </a:cxn>
                <a:cxn ang="0">
                  <a:pos x="csX1" y="csY1"/>
                </a:cxn>
                <a:cxn ang="0">
                  <a:pos x="csX2" y="csY2"/>
                </a:cxn>
                <a:cxn ang="0">
                  <a:pos x="csX3" y="csY3"/>
                </a:cxn>
              </a:cxnLst>
              <a:rect l="l" t="t" r="r" b="b"/>
              <a:pathLst>
                <a:path w="1937940" h="166447">
                  <a:moveTo>
                    <a:pt x="0" y="0"/>
                  </a:moveTo>
                  <a:lnTo>
                    <a:pt x="1937941" y="0"/>
                  </a:lnTo>
                  <a:lnTo>
                    <a:pt x="1937941" y="166447"/>
                  </a:lnTo>
                  <a:lnTo>
                    <a:pt x="0" y="166447"/>
                  </a:lnTo>
                  <a:close/>
                </a:path>
              </a:pathLst>
            </a:custGeom>
            <a:solidFill>
              <a:srgbClr val="000000">
                <a:alpha val="0"/>
              </a:srgbClr>
            </a:solidFill>
            <a:ln w="5278" cap="sq">
              <a:noFill/>
              <a:prstDash val="solid"/>
              <a:miter/>
            </a:ln>
          </p:spPr>
          <p:txBody>
            <a:bodyPr/>
            <a:lstStyle/>
            <a:p>
              <a:endParaRPr lang="en-US" noProof="0"/>
            </a:p>
          </p:txBody>
        </p:sp>
        <p:sp>
          <p:nvSpPr>
            <p:cNvPr id="150" name="Freeform: Shape 9109">
              <a:extLst>
                <a:ext uri="{FF2B5EF4-FFF2-40B4-BE49-F238E27FC236}">
                  <a16:creationId xmlns:a16="http://schemas.microsoft.com/office/drawing/2014/main" id="{F446DE1E-9994-8945-0D35-50BE35276625}"/>
                </a:ext>
              </a:extLst>
            </p:cNvPr>
            <p:cNvSpPr/>
            <p:nvPr/>
          </p:nvSpPr>
          <p:spPr>
            <a:xfrm>
              <a:off x="4553942" y="4420514"/>
              <a:ext cx="1368818" cy="80291"/>
            </a:xfrm>
            <a:custGeom>
              <a:avLst/>
              <a:gdLst>
                <a:gd name="csX0" fmla="*/ 31225 w 1368818"/>
                <a:gd name="csY0" fmla="*/ 46011 h 80291"/>
                <a:gd name="csX1" fmla="*/ 38659 w 1368818"/>
                <a:gd name="csY1" fmla="*/ 47002 h 80291"/>
                <a:gd name="csX2" fmla="*/ 32381 w 1368818"/>
                <a:gd name="csY2" fmla="*/ 58980 h 80291"/>
                <a:gd name="csX3" fmla="*/ 20238 w 1368818"/>
                <a:gd name="csY3" fmla="*/ 63275 h 80291"/>
                <a:gd name="csX4" fmla="*/ 5535 w 1368818"/>
                <a:gd name="csY4" fmla="*/ 57328 h 80291"/>
                <a:gd name="csX5" fmla="*/ 0 w 1368818"/>
                <a:gd name="csY5" fmla="*/ 40311 h 80291"/>
                <a:gd name="csX6" fmla="*/ 2396 w 1368818"/>
                <a:gd name="csY6" fmla="*/ 27755 h 80291"/>
                <a:gd name="csX7" fmla="*/ 9665 w 1368818"/>
                <a:gd name="csY7" fmla="*/ 19660 h 80291"/>
                <a:gd name="csX8" fmla="*/ 20238 w 1368818"/>
                <a:gd name="csY8" fmla="*/ 16934 h 80291"/>
                <a:gd name="csX9" fmla="*/ 32051 w 1368818"/>
                <a:gd name="csY9" fmla="*/ 20651 h 80291"/>
                <a:gd name="csX10" fmla="*/ 37916 w 1368818"/>
                <a:gd name="csY10" fmla="*/ 30977 h 80291"/>
                <a:gd name="csX11" fmla="*/ 30646 w 1368818"/>
                <a:gd name="csY11" fmla="*/ 32133 h 80291"/>
                <a:gd name="csX12" fmla="*/ 26929 w 1368818"/>
                <a:gd name="csY12" fmla="*/ 25442 h 80291"/>
                <a:gd name="csX13" fmla="*/ 20569 w 1368818"/>
                <a:gd name="csY13" fmla="*/ 23129 h 80291"/>
                <a:gd name="csX14" fmla="*/ 11317 w 1368818"/>
                <a:gd name="csY14" fmla="*/ 27260 h 80291"/>
                <a:gd name="csX15" fmla="*/ 7765 w 1368818"/>
                <a:gd name="csY15" fmla="*/ 40063 h 80291"/>
                <a:gd name="csX16" fmla="*/ 11152 w 1368818"/>
                <a:gd name="csY16" fmla="*/ 53032 h 80291"/>
                <a:gd name="csX17" fmla="*/ 20156 w 1368818"/>
                <a:gd name="csY17" fmla="*/ 57080 h 80291"/>
                <a:gd name="csX18" fmla="*/ 27507 w 1368818"/>
                <a:gd name="csY18" fmla="*/ 54437 h 80291"/>
                <a:gd name="csX19" fmla="*/ 31225 w 1368818"/>
                <a:gd name="csY19" fmla="*/ 46011 h 80291"/>
                <a:gd name="csX20" fmla="*/ 50017 w 1368818"/>
                <a:gd name="csY20" fmla="*/ 80292 h 80291"/>
                <a:gd name="csX21" fmla="*/ 44648 w 1368818"/>
                <a:gd name="csY21" fmla="*/ 80292 h 80291"/>
                <a:gd name="csX22" fmla="*/ 57121 w 1368818"/>
                <a:gd name="csY22" fmla="*/ 40146 h 80291"/>
                <a:gd name="csX23" fmla="*/ 55304 w 1368818"/>
                <a:gd name="csY23" fmla="*/ 24616 h 80291"/>
                <a:gd name="csX24" fmla="*/ 51339 w 1368818"/>
                <a:gd name="csY24" fmla="*/ 12556 h 80291"/>
                <a:gd name="csX25" fmla="*/ 44648 w 1368818"/>
                <a:gd name="csY25" fmla="*/ 0 h 80291"/>
                <a:gd name="csX26" fmla="*/ 50017 w 1368818"/>
                <a:gd name="csY26" fmla="*/ 0 h 80291"/>
                <a:gd name="csX27" fmla="*/ 61582 w 1368818"/>
                <a:gd name="csY27" fmla="*/ 21064 h 80291"/>
                <a:gd name="csX28" fmla="*/ 64803 w 1368818"/>
                <a:gd name="csY28" fmla="*/ 40146 h 80291"/>
                <a:gd name="csX29" fmla="*/ 60508 w 1368818"/>
                <a:gd name="csY29" fmla="*/ 61954 h 80291"/>
                <a:gd name="csX30" fmla="*/ 50017 w 1368818"/>
                <a:gd name="csY30" fmla="*/ 80292 h 80291"/>
                <a:gd name="csX31" fmla="*/ 95220 w 1368818"/>
                <a:gd name="csY31" fmla="*/ 46093 h 80291"/>
                <a:gd name="csX32" fmla="*/ 102737 w 1368818"/>
                <a:gd name="csY32" fmla="*/ 45102 h 80291"/>
                <a:gd name="csX33" fmla="*/ 107115 w 1368818"/>
                <a:gd name="csY33" fmla="*/ 54354 h 80291"/>
                <a:gd name="csX34" fmla="*/ 114715 w 1368818"/>
                <a:gd name="csY34" fmla="*/ 57163 h 80291"/>
                <a:gd name="csX35" fmla="*/ 123719 w 1368818"/>
                <a:gd name="csY35" fmla="*/ 53528 h 80291"/>
                <a:gd name="csX36" fmla="*/ 127353 w 1368818"/>
                <a:gd name="csY36" fmla="*/ 44359 h 80291"/>
                <a:gd name="csX37" fmla="*/ 123967 w 1368818"/>
                <a:gd name="csY37" fmla="*/ 35850 h 80291"/>
                <a:gd name="csX38" fmla="*/ 115376 w 1368818"/>
                <a:gd name="csY38" fmla="*/ 32464 h 80291"/>
                <a:gd name="csX39" fmla="*/ 110089 w 1368818"/>
                <a:gd name="csY39" fmla="*/ 33290 h 80291"/>
                <a:gd name="csX40" fmla="*/ 110915 w 1368818"/>
                <a:gd name="csY40" fmla="*/ 26681 h 80291"/>
                <a:gd name="csX41" fmla="*/ 112154 w 1368818"/>
                <a:gd name="csY41" fmla="*/ 26764 h 80291"/>
                <a:gd name="csX42" fmla="*/ 120745 w 1368818"/>
                <a:gd name="csY42" fmla="*/ 24286 h 80291"/>
                <a:gd name="csX43" fmla="*/ 124627 w 1368818"/>
                <a:gd name="csY43" fmla="*/ 16604 h 80291"/>
                <a:gd name="csX44" fmla="*/ 121819 w 1368818"/>
                <a:gd name="csY44" fmla="*/ 9747 h 80291"/>
                <a:gd name="csX45" fmla="*/ 114550 w 1368818"/>
                <a:gd name="csY45" fmla="*/ 7021 h 80291"/>
                <a:gd name="csX46" fmla="*/ 107280 w 1368818"/>
                <a:gd name="csY46" fmla="*/ 9830 h 80291"/>
                <a:gd name="csX47" fmla="*/ 103563 w 1368818"/>
                <a:gd name="csY47" fmla="*/ 18008 h 80291"/>
                <a:gd name="csX48" fmla="*/ 96046 w 1368818"/>
                <a:gd name="csY48" fmla="*/ 16686 h 80291"/>
                <a:gd name="csX49" fmla="*/ 102241 w 1368818"/>
                <a:gd name="csY49" fmla="*/ 5039 h 80291"/>
                <a:gd name="csX50" fmla="*/ 114384 w 1368818"/>
                <a:gd name="csY50" fmla="*/ 826 h 80291"/>
                <a:gd name="csX51" fmla="*/ 123636 w 1368818"/>
                <a:gd name="csY51" fmla="*/ 2974 h 80291"/>
                <a:gd name="csX52" fmla="*/ 130079 w 1368818"/>
                <a:gd name="csY52" fmla="*/ 8839 h 80291"/>
                <a:gd name="csX53" fmla="*/ 132310 w 1368818"/>
                <a:gd name="csY53" fmla="*/ 16769 h 80291"/>
                <a:gd name="csX54" fmla="*/ 130162 w 1368818"/>
                <a:gd name="csY54" fmla="*/ 23955 h 80291"/>
                <a:gd name="csX55" fmla="*/ 123884 w 1368818"/>
                <a:gd name="csY55" fmla="*/ 29159 h 80291"/>
                <a:gd name="csX56" fmla="*/ 132310 w 1368818"/>
                <a:gd name="csY56" fmla="*/ 34364 h 80291"/>
                <a:gd name="csX57" fmla="*/ 135366 w 1368818"/>
                <a:gd name="csY57" fmla="*/ 44194 h 80291"/>
                <a:gd name="csX58" fmla="*/ 129501 w 1368818"/>
                <a:gd name="csY58" fmla="*/ 57823 h 80291"/>
                <a:gd name="csX59" fmla="*/ 114715 w 1368818"/>
                <a:gd name="csY59" fmla="*/ 63358 h 80291"/>
                <a:gd name="csX60" fmla="*/ 101333 w 1368818"/>
                <a:gd name="csY60" fmla="*/ 58567 h 80291"/>
                <a:gd name="csX61" fmla="*/ 95220 w 1368818"/>
                <a:gd name="csY61" fmla="*/ 46093 h 80291"/>
                <a:gd name="csX62" fmla="*/ 141943 w 1368818"/>
                <a:gd name="csY62" fmla="*/ 43946 h 80291"/>
                <a:gd name="csX63" fmla="*/ 141943 w 1368818"/>
                <a:gd name="csY63" fmla="*/ 36346 h 80291"/>
                <a:gd name="csX64" fmla="*/ 164990 w 1368818"/>
                <a:gd name="csY64" fmla="*/ 36346 h 80291"/>
                <a:gd name="csX65" fmla="*/ 164990 w 1368818"/>
                <a:gd name="csY65" fmla="*/ 43946 h 80291"/>
                <a:gd name="csX66" fmla="*/ 141943 w 1368818"/>
                <a:gd name="csY66" fmla="*/ 43946 h 80291"/>
                <a:gd name="csX67" fmla="*/ 202960 w 1368818"/>
                <a:gd name="csY67" fmla="*/ 38246 h 80291"/>
                <a:gd name="csX68" fmla="*/ 202960 w 1368818"/>
                <a:gd name="csY68" fmla="*/ 31059 h 80291"/>
                <a:gd name="csX69" fmla="*/ 228815 w 1368818"/>
                <a:gd name="csY69" fmla="*/ 31059 h 80291"/>
                <a:gd name="csX70" fmla="*/ 228815 w 1368818"/>
                <a:gd name="csY70" fmla="*/ 53776 h 80291"/>
                <a:gd name="csX71" fmla="*/ 216507 w 1368818"/>
                <a:gd name="csY71" fmla="*/ 60962 h 80291"/>
                <a:gd name="csX72" fmla="*/ 203538 w 1368818"/>
                <a:gd name="csY72" fmla="*/ 63358 h 80291"/>
                <a:gd name="csX73" fmla="*/ 187100 w 1368818"/>
                <a:gd name="csY73" fmla="*/ 59475 h 80291"/>
                <a:gd name="csX74" fmla="*/ 175948 w 1368818"/>
                <a:gd name="csY74" fmla="*/ 48324 h 80291"/>
                <a:gd name="csX75" fmla="*/ 172231 w 1368818"/>
                <a:gd name="csY75" fmla="*/ 31968 h 80291"/>
                <a:gd name="csX76" fmla="*/ 175948 w 1368818"/>
                <a:gd name="csY76" fmla="*/ 15282 h 80291"/>
                <a:gd name="csX77" fmla="*/ 186687 w 1368818"/>
                <a:gd name="csY77" fmla="*/ 3800 h 80291"/>
                <a:gd name="csX78" fmla="*/ 202877 w 1368818"/>
                <a:gd name="csY78" fmla="*/ 0 h 80291"/>
                <a:gd name="csX79" fmla="*/ 214855 w 1368818"/>
                <a:gd name="csY79" fmla="*/ 2230 h 80291"/>
                <a:gd name="csX80" fmla="*/ 223281 w 1368818"/>
                <a:gd name="csY80" fmla="*/ 8260 h 80291"/>
                <a:gd name="csX81" fmla="*/ 227907 w 1368818"/>
                <a:gd name="csY81" fmla="*/ 18173 h 80291"/>
                <a:gd name="csX82" fmla="*/ 220637 w 1368818"/>
                <a:gd name="csY82" fmla="*/ 20238 h 80291"/>
                <a:gd name="csX83" fmla="*/ 217168 w 1368818"/>
                <a:gd name="csY83" fmla="*/ 12886 h 80291"/>
                <a:gd name="csX84" fmla="*/ 211386 w 1368818"/>
                <a:gd name="csY84" fmla="*/ 8591 h 80291"/>
                <a:gd name="csX85" fmla="*/ 202960 w 1368818"/>
                <a:gd name="csY85" fmla="*/ 6939 h 80291"/>
                <a:gd name="csX86" fmla="*/ 193295 w 1368818"/>
                <a:gd name="csY86" fmla="*/ 8674 h 80291"/>
                <a:gd name="csX87" fmla="*/ 186769 w 1368818"/>
                <a:gd name="csY87" fmla="*/ 13134 h 80291"/>
                <a:gd name="csX88" fmla="*/ 182887 w 1368818"/>
                <a:gd name="csY88" fmla="*/ 19164 h 80291"/>
                <a:gd name="csX89" fmla="*/ 180574 w 1368818"/>
                <a:gd name="csY89" fmla="*/ 31472 h 80291"/>
                <a:gd name="csX90" fmla="*/ 183383 w 1368818"/>
                <a:gd name="csY90" fmla="*/ 45185 h 80291"/>
                <a:gd name="csX91" fmla="*/ 191561 w 1368818"/>
                <a:gd name="csY91" fmla="*/ 53363 h 80291"/>
                <a:gd name="csX92" fmla="*/ 203043 w 1368818"/>
                <a:gd name="csY92" fmla="*/ 56006 h 80291"/>
                <a:gd name="csX93" fmla="*/ 213286 w 1368818"/>
                <a:gd name="csY93" fmla="*/ 54024 h 80291"/>
                <a:gd name="csX94" fmla="*/ 220885 w 1368818"/>
                <a:gd name="csY94" fmla="*/ 49645 h 80291"/>
                <a:gd name="csX95" fmla="*/ 220885 w 1368818"/>
                <a:gd name="csY95" fmla="*/ 38246 h 80291"/>
                <a:gd name="csX96" fmla="*/ 202960 w 1368818"/>
                <a:gd name="csY96" fmla="*/ 38246 h 80291"/>
                <a:gd name="csX97" fmla="*/ 241045 w 1368818"/>
                <a:gd name="csY97" fmla="*/ 62284 h 80291"/>
                <a:gd name="csX98" fmla="*/ 241045 w 1368818"/>
                <a:gd name="csY98" fmla="*/ 1074 h 80291"/>
                <a:gd name="csX99" fmla="*/ 249141 w 1368818"/>
                <a:gd name="csY99" fmla="*/ 1074 h 80291"/>
                <a:gd name="csX100" fmla="*/ 249141 w 1368818"/>
                <a:gd name="csY100" fmla="*/ 26186 h 80291"/>
                <a:gd name="csX101" fmla="*/ 280943 w 1368818"/>
                <a:gd name="csY101" fmla="*/ 26186 h 80291"/>
                <a:gd name="csX102" fmla="*/ 280943 w 1368818"/>
                <a:gd name="csY102" fmla="*/ 1074 h 80291"/>
                <a:gd name="csX103" fmla="*/ 289039 w 1368818"/>
                <a:gd name="csY103" fmla="*/ 1074 h 80291"/>
                <a:gd name="csX104" fmla="*/ 289039 w 1368818"/>
                <a:gd name="csY104" fmla="*/ 62284 h 80291"/>
                <a:gd name="csX105" fmla="*/ 280943 w 1368818"/>
                <a:gd name="csY105" fmla="*/ 62284 h 80291"/>
                <a:gd name="csX106" fmla="*/ 280943 w 1368818"/>
                <a:gd name="csY106" fmla="*/ 33455 h 80291"/>
                <a:gd name="csX107" fmla="*/ 249141 w 1368818"/>
                <a:gd name="csY107" fmla="*/ 33455 h 80291"/>
                <a:gd name="csX108" fmla="*/ 249141 w 1368818"/>
                <a:gd name="csY108" fmla="*/ 62284 h 80291"/>
                <a:gd name="csX109" fmla="*/ 241045 w 1368818"/>
                <a:gd name="csY109" fmla="*/ 62284 h 80291"/>
                <a:gd name="csX110" fmla="*/ 297666 w 1368818"/>
                <a:gd name="csY110" fmla="*/ 62284 h 80291"/>
                <a:gd name="csX111" fmla="*/ 297666 w 1368818"/>
                <a:gd name="csY111" fmla="*/ 54767 h 80291"/>
                <a:gd name="csX112" fmla="*/ 328974 w 1368818"/>
                <a:gd name="csY112" fmla="*/ 15530 h 80291"/>
                <a:gd name="csX113" fmla="*/ 335334 w 1368818"/>
                <a:gd name="csY113" fmla="*/ 8343 h 80291"/>
                <a:gd name="csX114" fmla="*/ 301218 w 1368818"/>
                <a:gd name="csY114" fmla="*/ 8343 h 80291"/>
                <a:gd name="csX115" fmla="*/ 301218 w 1368818"/>
                <a:gd name="csY115" fmla="*/ 1074 h 80291"/>
                <a:gd name="csX116" fmla="*/ 344999 w 1368818"/>
                <a:gd name="csY116" fmla="*/ 1074 h 80291"/>
                <a:gd name="csX117" fmla="*/ 344999 w 1368818"/>
                <a:gd name="csY117" fmla="*/ 8343 h 80291"/>
                <a:gd name="csX118" fmla="*/ 310635 w 1368818"/>
                <a:gd name="csY118" fmla="*/ 50802 h 80291"/>
                <a:gd name="csX119" fmla="*/ 306918 w 1368818"/>
                <a:gd name="csY119" fmla="*/ 55097 h 80291"/>
                <a:gd name="csX120" fmla="*/ 345990 w 1368818"/>
                <a:gd name="csY120" fmla="*/ 55097 h 80291"/>
                <a:gd name="csX121" fmla="*/ 345990 w 1368818"/>
                <a:gd name="csY121" fmla="*/ 62284 h 80291"/>
                <a:gd name="csX122" fmla="*/ 297666 w 1368818"/>
                <a:gd name="csY122" fmla="*/ 62284 h 80291"/>
                <a:gd name="csX123" fmla="*/ 407925 w 1368818"/>
                <a:gd name="csY123" fmla="*/ 47993 h 80291"/>
                <a:gd name="csX124" fmla="*/ 415690 w 1368818"/>
                <a:gd name="csY124" fmla="*/ 48985 h 80291"/>
                <a:gd name="csX125" fmla="*/ 408834 w 1368818"/>
                <a:gd name="csY125" fmla="*/ 59558 h 80291"/>
                <a:gd name="csX126" fmla="*/ 396195 w 1368818"/>
                <a:gd name="csY126" fmla="*/ 63275 h 80291"/>
                <a:gd name="csX127" fmla="*/ 380748 w 1368818"/>
                <a:gd name="csY127" fmla="*/ 57328 h 80291"/>
                <a:gd name="csX128" fmla="*/ 375049 w 1368818"/>
                <a:gd name="csY128" fmla="*/ 40476 h 80291"/>
                <a:gd name="csX129" fmla="*/ 380748 w 1368818"/>
                <a:gd name="csY129" fmla="*/ 23129 h 80291"/>
                <a:gd name="csX130" fmla="*/ 395782 w 1368818"/>
                <a:gd name="csY130" fmla="*/ 16934 h 80291"/>
                <a:gd name="csX131" fmla="*/ 410238 w 1368818"/>
                <a:gd name="csY131" fmla="*/ 23047 h 80291"/>
                <a:gd name="csX132" fmla="*/ 415938 w 1368818"/>
                <a:gd name="csY132" fmla="*/ 40063 h 80291"/>
                <a:gd name="csX133" fmla="*/ 415855 w 1368818"/>
                <a:gd name="csY133" fmla="*/ 42046 h 80291"/>
                <a:gd name="csX134" fmla="*/ 382813 w 1368818"/>
                <a:gd name="csY134" fmla="*/ 42046 h 80291"/>
                <a:gd name="csX135" fmla="*/ 386944 w 1368818"/>
                <a:gd name="csY135" fmla="*/ 53197 h 80291"/>
                <a:gd name="csX136" fmla="*/ 396195 w 1368818"/>
                <a:gd name="csY136" fmla="*/ 57080 h 80291"/>
                <a:gd name="csX137" fmla="*/ 403217 w 1368818"/>
                <a:gd name="csY137" fmla="*/ 54932 h 80291"/>
                <a:gd name="csX138" fmla="*/ 407925 w 1368818"/>
                <a:gd name="csY138" fmla="*/ 47993 h 80291"/>
                <a:gd name="csX139" fmla="*/ 383227 w 1368818"/>
                <a:gd name="csY139" fmla="*/ 35850 h 80291"/>
                <a:gd name="csX140" fmla="*/ 408008 w 1368818"/>
                <a:gd name="csY140" fmla="*/ 35850 h 80291"/>
                <a:gd name="csX141" fmla="*/ 405117 w 1368818"/>
                <a:gd name="csY141" fmla="*/ 27507 h 80291"/>
                <a:gd name="csX142" fmla="*/ 395865 w 1368818"/>
                <a:gd name="csY142" fmla="*/ 23129 h 80291"/>
                <a:gd name="csX143" fmla="*/ 387109 w 1368818"/>
                <a:gd name="csY143" fmla="*/ 26599 h 80291"/>
                <a:gd name="csX144" fmla="*/ 383227 w 1368818"/>
                <a:gd name="csY144" fmla="*/ 35850 h 80291"/>
                <a:gd name="csX145" fmla="*/ 425076 w 1368818"/>
                <a:gd name="csY145" fmla="*/ 62284 h 80291"/>
                <a:gd name="csX146" fmla="*/ 425076 w 1368818"/>
                <a:gd name="csY146" fmla="*/ 17925 h 80291"/>
                <a:gd name="csX147" fmla="*/ 431849 w 1368818"/>
                <a:gd name="csY147" fmla="*/ 17925 h 80291"/>
                <a:gd name="csX148" fmla="*/ 431849 w 1368818"/>
                <a:gd name="csY148" fmla="*/ 24286 h 80291"/>
                <a:gd name="csX149" fmla="*/ 445975 w 1368818"/>
                <a:gd name="csY149" fmla="*/ 16934 h 80291"/>
                <a:gd name="csX150" fmla="*/ 453326 w 1368818"/>
                <a:gd name="csY150" fmla="*/ 18421 h 80291"/>
                <a:gd name="csX151" fmla="*/ 458365 w 1368818"/>
                <a:gd name="csY151" fmla="*/ 22221 h 80291"/>
                <a:gd name="csX152" fmla="*/ 460678 w 1368818"/>
                <a:gd name="csY152" fmla="*/ 27755 h 80291"/>
                <a:gd name="csX153" fmla="*/ 461091 w 1368818"/>
                <a:gd name="csY153" fmla="*/ 35024 h 80291"/>
                <a:gd name="csX154" fmla="*/ 461091 w 1368818"/>
                <a:gd name="csY154" fmla="*/ 62284 h 80291"/>
                <a:gd name="csX155" fmla="*/ 453574 w 1368818"/>
                <a:gd name="csY155" fmla="*/ 62284 h 80291"/>
                <a:gd name="csX156" fmla="*/ 453574 w 1368818"/>
                <a:gd name="csY156" fmla="*/ 35355 h 80291"/>
                <a:gd name="csX157" fmla="*/ 452666 w 1368818"/>
                <a:gd name="csY157" fmla="*/ 28499 h 80291"/>
                <a:gd name="csX158" fmla="*/ 449609 w 1368818"/>
                <a:gd name="csY158" fmla="*/ 24864 h 80291"/>
                <a:gd name="csX159" fmla="*/ 444405 w 1368818"/>
                <a:gd name="csY159" fmla="*/ 23460 h 80291"/>
                <a:gd name="csX160" fmla="*/ 436062 w 1368818"/>
                <a:gd name="csY160" fmla="*/ 26516 h 80291"/>
                <a:gd name="csX161" fmla="*/ 432593 w 1368818"/>
                <a:gd name="csY161" fmla="*/ 38081 h 80291"/>
                <a:gd name="csX162" fmla="*/ 432593 w 1368818"/>
                <a:gd name="csY162" fmla="*/ 62284 h 80291"/>
                <a:gd name="csX163" fmla="*/ 425076 w 1368818"/>
                <a:gd name="csY163" fmla="*/ 62284 h 80291"/>
                <a:gd name="csX164" fmla="*/ 489063 w 1368818"/>
                <a:gd name="csY164" fmla="*/ 55593 h 80291"/>
                <a:gd name="csX165" fmla="*/ 490136 w 1368818"/>
                <a:gd name="csY165" fmla="*/ 62201 h 80291"/>
                <a:gd name="csX166" fmla="*/ 484437 w 1368818"/>
                <a:gd name="csY166" fmla="*/ 62862 h 80291"/>
                <a:gd name="csX167" fmla="*/ 478076 w 1368818"/>
                <a:gd name="csY167" fmla="*/ 61623 h 80291"/>
                <a:gd name="csX168" fmla="*/ 474937 w 1368818"/>
                <a:gd name="csY168" fmla="*/ 58236 h 80291"/>
                <a:gd name="csX169" fmla="*/ 474029 w 1368818"/>
                <a:gd name="csY169" fmla="*/ 49315 h 80291"/>
                <a:gd name="csX170" fmla="*/ 474029 w 1368818"/>
                <a:gd name="csY170" fmla="*/ 23790 h 80291"/>
                <a:gd name="csX171" fmla="*/ 468494 w 1368818"/>
                <a:gd name="csY171" fmla="*/ 23790 h 80291"/>
                <a:gd name="csX172" fmla="*/ 468494 w 1368818"/>
                <a:gd name="csY172" fmla="*/ 17925 h 80291"/>
                <a:gd name="csX173" fmla="*/ 474029 w 1368818"/>
                <a:gd name="csY173" fmla="*/ 17925 h 80291"/>
                <a:gd name="csX174" fmla="*/ 474029 w 1368818"/>
                <a:gd name="csY174" fmla="*/ 6939 h 80291"/>
                <a:gd name="csX175" fmla="*/ 481463 w 1368818"/>
                <a:gd name="csY175" fmla="*/ 2478 h 80291"/>
                <a:gd name="csX176" fmla="*/ 481463 w 1368818"/>
                <a:gd name="csY176" fmla="*/ 17925 h 80291"/>
                <a:gd name="csX177" fmla="*/ 489063 w 1368818"/>
                <a:gd name="csY177" fmla="*/ 17925 h 80291"/>
                <a:gd name="csX178" fmla="*/ 489063 w 1368818"/>
                <a:gd name="csY178" fmla="*/ 23790 h 80291"/>
                <a:gd name="csX179" fmla="*/ 481463 w 1368818"/>
                <a:gd name="csY179" fmla="*/ 23790 h 80291"/>
                <a:gd name="csX180" fmla="*/ 481463 w 1368818"/>
                <a:gd name="csY180" fmla="*/ 49728 h 80291"/>
                <a:gd name="csX181" fmla="*/ 481876 w 1368818"/>
                <a:gd name="csY181" fmla="*/ 53858 h 80291"/>
                <a:gd name="csX182" fmla="*/ 483198 w 1368818"/>
                <a:gd name="csY182" fmla="*/ 55345 h 80291"/>
                <a:gd name="csX183" fmla="*/ 485758 w 1368818"/>
                <a:gd name="csY183" fmla="*/ 55841 h 80291"/>
                <a:gd name="csX184" fmla="*/ 489063 w 1368818"/>
                <a:gd name="csY184" fmla="*/ 55593 h 80291"/>
                <a:gd name="csX185" fmla="*/ 525290 w 1368818"/>
                <a:gd name="csY185" fmla="*/ 56832 h 80291"/>
                <a:gd name="csX186" fmla="*/ 517277 w 1368818"/>
                <a:gd name="csY186" fmla="*/ 61871 h 80291"/>
                <a:gd name="csX187" fmla="*/ 509017 w 1368818"/>
                <a:gd name="csY187" fmla="*/ 63275 h 80291"/>
                <a:gd name="csX188" fmla="*/ 497700 w 1368818"/>
                <a:gd name="csY188" fmla="*/ 59723 h 80291"/>
                <a:gd name="csX189" fmla="*/ 493817 w 1368818"/>
                <a:gd name="csY189" fmla="*/ 50554 h 80291"/>
                <a:gd name="csX190" fmla="*/ 495304 w 1368818"/>
                <a:gd name="csY190" fmla="*/ 44689 h 80291"/>
                <a:gd name="csX191" fmla="*/ 499187 w 1368818"/>
                <a:gd name="csY191" fmla="*/ 40311 h 80291"/>
                <a:gd name="csX192" fmla="*/ 504638 w 1368818"/>
                <a:gd name="csY192" fmla="*/ 37833 h 80291"/>
                <a:gd name="csX193" fmla="*/ 511329 w 1368818"/>
                <a:gd name="csY193" fmla="*/ 36759 h 80291"/>
                <a:gd name="csX194" fmla="*/ 524711 w 1368818"/>
                <a:gd name="csY194" fmla="*/ 34116 h 80291"/>
                <a:gd name="csX195" fmla="*/ 524711 w 1368818"/>
                <a:gd name="csY195" fmla="*/ 32216 h 80291"/>
                <a:gd name="csX196" fmla="*/ 522646 w 1368818"/>
                <a:gd name="csY196" fmla="*/ 25690 h 80291"/>
                <a:gd name="csX197" fmla="*/ 514055 w 1368818"/>
                <a:gd name="csY197" fmla="*/ 23129 h 80291"/>
                <a:gd name="csX198" fmla="*/ 506208 w 1368818"/>
                <a:gd name="csY198" fmla="*/ 25029 h 80291"/>
                <a:gd name="csX199" fmla="*/ 502491 w 1368818"/>
                <a:gd name="csY199" fmla="*/ 31638 h 80291"/>
                <a:gd name="csX200" fmla="*/ 495139 w 1368818"/>
                <a:gd name="csY200" fmla="*/ 30564 h 80291"/>
                <a:gd name="csX201" fmla="*/ 498443 w 1368818"/>
                <a:gd name="csY201" fmla="*/ 22964 h 80291"/>
                <a:gd name="csX202" fmla="*/ 505051 w 1368818"/>
                <a:gd name="csY202" fmla="*/ 18503 h 80291"/>
                <a:gd name="csX203" fmla="*/ 515129 w 1368818"/>
                <a:gd name="csY203" fmla="*/ 16934 h 80291"/>
                <a:gd name="csX204" fmla="*/ 524381 w 1368818"/>
                <a:gd name="csY204" fmla="*/ 18338 h 80291"/>
                <a:gd name="csX205" fmla="*/ 529585 w 1368818"/>
                <a:gd name="csY205" fmla="*/ 21725 h 80291"/>
                <a:gd name="csX206" fmla="*/ 531898 w 1368818"/>
                <a:gd name="csY206" fmla="*/ 26764 h 80291"/>
                <a:gd name="csX207" fmla="*/ 532311 w 1368818"/>
                <a:gd name="csY207" fmla="*/ 33703 h 80291"/>
                <a:gd name="csX208" fmla="*/ 532311 w 1368818"/>
                <a:gd name="csY208" fmla="*/ 43698 h 80291"/>
                <a:gd name="csX209" fmla="*/ 532724 w 1368818"/>
                <a:gd name="csY209" fmla="*/ 56997 h 80291"/>
                <a:gd name="csX210" fmla="*/ 534707 w 1368818"/>
                <a:gd name="csY210" fmla="*/ 62284 h 80291"/>
                <a:gd name="csX211" fmla="*/ 526859 w 1368818"/>
                <a:gd name="csY211" fmla="*/ 62284 h 80291"/>
                <a:gd name="csX212" fmla="*/ 525290 w 1368818"/>
                <a:gd name="csY212" fmla="*/ 56832 h 80291"/>
                <a:gd name="csX213" fmla="*/ 524711 w 1368818"/>
                <a:gd name="csY213" fmla="*/ 40063 h 80291"/>
                <a:gd name="csX214" fmla="*/ 512403 w 1368818"/>
                <a:gd name="csY214" fmla="*/ 42872 h 80291"/>
                <a:gd name="csX215" fmla="*/ 505878 w 1368818"/>
                <a:gd name="csY215" fmla="*/ 44359 h 80291"/>
                <a:gd name="csX216" fmla="*/ 502904 w 1368818"/>
                <a:gd name="csY216" fmla="*/ 46837 h 80291"/>
                <a:gd name="csX217" fmla="*/ 501830 w 1368818"/>
                <a:gd name="csY217" fmla="*/ 50389 h 80291"/>
                <a:gd name="csX218" fmla="*/ 504143 w 1368818"/>
                <a:gd name="csY218" fmla="*/ 55428 h 80291"/>
                <a:gd name="csX219" fmla="*/ 510834 w 1368818"/>
                <a:gd name="csY219" fmla="*/ 57410 h 80291"/>
                <a:gd name="csX220" fmla="*/ 518516 w 1368818"/>
                <a:gd name="csY220" fmla="*/ 55510 h 80291"/>
                <a:gd name="csX221" fmla="*/ 523472 w 1368818"/>
                <a:gd name="csY221" fmla="*/ 50306 h 80291"/>
                <a:gd name="csX222" fmla="*/ 524711 w 1368818"/>
                <a:gd name="csY222" fmla="*/ 42789 h 80291"/>
                <a:gd name="csX223" fmla="*/ 524711 w 1368818"/>
                <a:gd name="csY223" fmla="*/ 40063 h 80291"/>
                <a:gd name="csX224" fmla="*/ 543927 w 1368818"/>
                <a:gd name="csY224" fmla="*/ 62284 h 80291"/>
                <a:gd name="csX225" fmla="*/ 543927 w 1368818"/>
                <a:gd name="csY225" fmla="*/ 17925 h 80291"/>
                <a:gd name="csX226" fmla="*/ 550700 w 1368818"/>
                <a:gd name="csY226" fmla="*/ 17925 h 80291"/>
                <a:gd name="csX227" fmla="*/ 550700 w 1368818"/>
                <a:gd name="csY227" fmla="*/ 24286 h 80291"/>
                <a:gd name="csX228" fmla="*/ 564826 w 1368818"/>
                <a:gd name="csY228" fmla="*/ 16934 h 80291"/>
                <a:gd name="csX229" fmla="*/ 572178 w 1368818"/>
                <a:gd name="csY229" fmla="*/ 18421 h 80291"/>
                <a:gd name="csX230" fmla="*/ 577216 w 1368818"/>
                <a:gd name="csY230" fmla="*/ 22221 h 80291"/>
                <a:gd name="csX231" fmla="*/ 579529 w 1368818"/>
                <a:gd name="csY231" fmla="*/ 27755 h 80291"/>
                <a:gd name="csX232" fmla="*/ 579942 w 1368818"/>
                <a:gd name="csY232" fmla="*/ 35024 h 80291"/>
                <a:gd name="csX233" fmla="*/ 579942 w 1368818"/>
                <a:gd name="csY233" fmla="*/ 62284 h 80291"/>
                <a:gd name="csX234" fmla="*/ 572425 w 1368818"/>
                <a:gd name="csY234" fmla="*/ 62284 h 80291"/>
                <a:gd name="csX235" fmla="*/ 572425 w 1368818"/>
                <a:gd name="csY235" fmla="*/ 35355 h 80291"/>
                <a:gd name="csX236" fmla="*/ 571517 w 1368818"/>
                <a:gd name="csY236" fmla="*/ 28499 h 80291"/>
                <a:gd name="csX237" fmla="*/ 568460 w 1368818"/>
                <a:gd name="csY237" fmla="*/ 24864 h 80291"/>
                <a:gd name="csX238" fmla="*/ 563256 w 1368818"/>
                <a:gd name="csY238" fmla="*/ 23460 h 80291"/>
                <a:gd name="csX239" fmla="*/ 554913 w 1368818"/>
                <a:gd name="csY239" fmla="*/ 26516 h 80291"/>
                <a:gd name="csX240" fmla="*/ 551444 w 1368818"/>
                <a:gd name="csY240" fmla="*/ 38081 h 80291"/>
                <a:gd name="csX241" fmla="*/ 551444 w 1368818"/>
                <a:gd name="csY241" fmla="*/ 62284 h 80291"/>
                <a:gd name="csX242" fmla="*/ 543927 w 1368818"/>
                <a:gd name="csY242" fmla="*/ 62284 h 80291"/>
                <a:gd name="csX243" fmla="*/ 590154 w 1368818"/>
                <a:gd name="csY243" fmla="*/ 65919 h 80291"/>
                <a:gd name="csX244" fmla="*/ 597423 w 1368818"/>
                <a:gd name="csY244" fmla="*/ 67075 h 80291"/>
                <a:gd name="csX245" fmla="*/ 599984 w 1368818"/>
                <a:gd name="csY245" fmla="*/ 71949 h 80291"/>
                <a:gd name="csX246" fmla="*/ 607583 w 1368818"/>
                <a:gd name="csY246" fmla="*/ 74096 h 80291"/>
                <a:gd name="csX247" fmla="*/ 615596 w 1368818"/>
                <a:gd name="csY247" fmla="*/ 71949 h 80291"/>
                <a:gd name="csX248" fmla="*/ 619478 w 1368818"/>
                <a:gd name="csY248" fmla="*/ 66084 h 80291"/>
                <a:gd name="csX249" fmla="*/ 620057 w 1368818"/>
                <a:gd name="csY249" fmla="*/ 56502 h 80291"/>
                <a:gd name="csX250" fmla="*/ 607749 w 1368818"/>
                <a:gd name="csY250" fmla="*/ 62284 h 80291"/>
                <a:gd name="csX251" fmla="*/ 593623 w 1368818"/>
                <a:gd name="csY251" fmla="*/ 55676 h 80291"/>
                <a:gd name="csX252" fmla="*/ 588584 w 1368818"/>
                <a:gd name="csY252" fmla="*/ 39898 h 80291"/>
                <a:gd name="csX253" fmla="*/ 590897 w 1368818"/>
                <a:gd name="csY253" fmla="*/ 28168 h 80291"/>
                <a:gd name="csX254" fmla="*/ 597588 w 1368818"/>
                <a:gd name="csY254" fmla="*/ 19908 h 80291"/>
                <a:gd name="csX255" fmla="*/ 607831 w 1368818"/>
                <a:gd name="csY255" fmla="*/ 16934 h 80291"/>
                <a:gd name="csX256" fmla="*/ 620718 w 1368818"/>
                <a:gd name="csY256" fmla="*/ 23295 h 80291"/>
                <a:gd name="csX257" fmla="*/ 620718 w 1368818"/>
                <a:gd name="csY257" fmla="*/ 17925 h 80291"/>
                <a:gd name="csX258" fmla="*/ 627656 w 1368818"/>
                <a:gd name="csY258" fmla="*/ 17925 h 80291"/>
                <a:gd name="csX259" fmla="*/ 627656 w 1368818"/>
                <a:gd name="csY259" fmla="*/ 56254 h 80291"/>
                <a:gd name="csX260" fmla="*/ 625509 w 1368818"/>
                <a:gd name="csY260" fmla="*/ 70958 h 80291"/>
                <a:gd name="csX261" fmla="*/ 618900 w 1368818"/>
                <a:gd name="csY261" fmla="*/ 77731 h 80291"/>
                <a:gd name="csX262" fmla="*/ 607666 w 1368818"/>
                <a:gd name="csY262" fmla="*/ 80292 h 80291"/>
                <a:gd name="csX263" fmla="*/ 594862 w 1368818"/>
                <a:gd name="csY263" fmla="*/ 76657 h 80291"/>
                <a:gd name="csX264" fmla="*/ 590154 w 1368818"/>
                <a:gd name="csY264" fmla="*/ 65919 h 80291"/>
                <a:gd name="csX265" fmla="*/ 596349 w 1368818"/>
                <a:gd name="csY265" fmla="*/ 39320 h 80291"/>
                <a:gd name="csX266" fmla="*/ 599819 w 1368818"/>
                <a:gd name="csY266" fmla="*/ 52124 h 80291"/>
                <a:gd name="csX267" fmla="*/ 608492 w 1368818"/>
                <a:gd name="csY267" fmla="*/ 56089 h 80291"/>
                <a:gd name="csX268" fmla="*/ 617166 w 1368818"/>
                <a:gd name="csY268" fmla="*/ 52124 h 80291"/>
                <a:gd name="csX269" fmla="*/ 620635 w 1368818"/>
                <a:gd name="csY269" fmla="*/ 39568 h 80291"/>
                <a:gd name="csX270" fmla="*/ 617000 w 1368818"/>
                <a:gd name="csY270" fmla="*/ 27342 h 80291"/>
                <a:gd name="csX271" fmla="*/ 608327 w 1368818"/>
                <a:gd name="csY271" fmla="*/ 23129 h 80291"/>
                <a:gd name="csX272" fmla="*/ 599819 w 1368818"/>
                <a:gd name="csY272" fmla="*/ 27260 h 80291"/>
                <a:gd name="csX273" fmla="*/ 596349 w 1368818"/>
                <a:gd name="csY273" fmla="*/ 39320 h 80291"/>
                <a:gd name="csX274" fmla="*/ 638859 w 1368818"/>
                <a:gd name="csY274" fmla="*/ 62284 h 80291"/>
                <a:gd name="csX275" fmla="*/ 638859 w 1368818"/>
                <a:gd name="csY275" fmla="*/ 1074 h 80291"/>
                <a:gd name="csX276" fmla="*/ 646376 w 1368818"/>
                <a:gd name="csY276" fmla="*/ 1074 h 80291"/>
                <a:gd name="csX277" fmla="*/ 646376 w 1368818"/>
                <a:gd name="csY277" fmla="*/ 62284 h 80291"/>
                <a:gd name="csX278" fmla="*/ 638859 w 1368818"/>
                <a:gd name="csY278" fmla="*/ 62284 h 80291"/>
                <a:gd name="csX279" fmla="*/ 688417 w 1368818"/>
                <a:gd name="csY279" fmla="*/ 47993 h 80291"/>
                <a:gd name="csX280" fmla="*/ 696182 w 1368818"/>
                <a:gd name="csY280" fmla="*/ 48985 h 80291"/>
                <a:gd name="csX281" fmla="*/ 689326 w 1368818"/>
                <a:gd name="csY281" fmla="*/ 59558 h 80291"/>
                <a:gd name="csX282" fmla="*/ 676687 w 1368818"/>
                <a:gd name="csY282" fmla="*/ 63275 h 80291"/>
                <a:gd name="csX283" fmla="*/ 661240 w 1368818"/>
                <a:gd name="csY283" fmla="*/ 57328 h 80291"/>
                <a:gd name="csX284" fmla="*/ 655541 w 1368818"/>
                <a:gd name="csY284" fmla="*/ 40476 h 80291"/>
                <a:gd name="csX285" fmla="*/ 661240 w 1368818"/>
                <a:gd name="csY285" fmla="*/ 23129 h 80291"/>
                <a:gd name="csX286" fmla="*/ 676274 w 1368818"/>
                <a:gd name="csY286" fmla="*/ 16934 h 80291"/>
                <a:gd name="csX287" fmla="*/ 690730 w 1368818"/>
                <a:gd name="csY287" fmla="*/ 23047 h 80291"/>
                <a:gd name="csX288" fmla="*/ 696430 w 1368818"/>
                <a:gd name="csY288" fmla="*/ 40063 h 80291"/>
                <a:gd name="csX289" fmla="*/ 696347 w 1368818"/>
                <a:gd name="csY289" fmla="*/ 42046 h 80291"/>
                <a:gd name="csX290" fmla="*/ 663305 w 1368818"/>
                <a:gd name="csY290" fmla="*/ 42046 h 80291"/>
                <a:gd name="csX291" fmla="*/ 667436 w 1368818"/>
                <a:gd name="csY291" fmla="*/ 53197 h 80291"/>
                <a:gd name="csX292" fmla="*/ 676687 w 1368818"/>
                <a:gd name="csY292" fmla="*/ 57080 h 80291"/>
                <a:gd name="csX293" fmla="*/ 683709 w 1368818"/>
                <a:gd name="csY293" fmla="*/ 54932 h 80291"/>
                <a:gd name="csX294" fmla="*/ 688417 w 1368818"/>
                <a:gd name="csY294" fmla="*/ 47993 h 80291"/>
                <a:gd name="csX295" fmla="*/ 663719 w 1368818"/>
                <a:gd name="csY295" fmla="*/ 35850 h 80291"/>
                <a:gd name="csX296" fmla="*/ 688500 w 1368818"/>
                <a:gd name="csY296" fmla="*/ 35850 h 80291"/>
                <a:gd name="csX297" fmla="*/ 685609 w 1368818"/>
                <a:gd name="csY297" fmla="*/ 27507 h 80291"/>
                <a:gd name="csX298" fmla="*/ 676357 w 1368818"/>
                <a:gd name="csY298" fmla="*/ 23129 h 80291"/>
                <a:gd name="csX299" fmla="*/ 667601 w 1368818"/>
                <a:gd name="csY299" fmla="*/ 26599 h 80291"/>
                <a:gd name="csX300" fmla="*/ 663719 w 1368818"/>
                <a:gd name="csY300" fmla="*/ 35850 h 80291"/>
                <a:gd name="csX301" fmla="*/ 705568 w 1368818"/>
                <a:gd name="csY301" fmla="*/ 62284 h 80291"/>
                <a:gd name="csX302" fmla="*/ 705568 w 1368818"/>
                <a:gd name="csY302" fmla="*/ 17925 h 80291"/>
                <a:gd name="csX303" fmla="*/ 712341 w 1368818"/>
                <a:gd name="csY303" fmla="*/ 17925 h 80291"/>
                <a:gd name="csX304" fmla="*/ 712341 w 1368818"/>
                <a:gd name="csY304" fmla="*/ 24203 h 80291"/>
                <a:gd name="csX305" fmla="*/ 717876 w 1368818"/>
                <a:gd name="csY305" fmla="*/ 18916 h 80291"/>
                <a:gd name="csX306" fmla="*/ 725723 w 1368818"/>
                <a:gd name="csY306" fmla="*/ 16934 h 80291"/>
                <a:gd name="csX307" fmla="*/ 733819 w 1368818"/>
                <a:gd name="csY307" fmla="*/ 18999 h 80291"/>
                <a:gd name="csX308" fmla="*/ 738279 w 1368818"/>
                <a:gd name="csY308" fmla="*/ 24699 h 80291"/>
                <a:gd name="csX309" fmla="*/ 751992 w 1368818"/>
                <a:gd name="csY309" fmla="*/ 16934 h 80291"/>
                <a:gd name="csX310" fmla="*/ 762070 w 1368818"/>
                <a:gd name="csY310" fmla="*/ 20651 h 80291"/>
                <a:gd name="csX311" fmla="*/ 765622 w 1368818"/>
                <a:gd name="csY311" fmla="*/ 31885 h 80291"/>
                <a:gd name="csX312" fmla="*/ 765622 w 1368818"/>
                <a:gd name="csY312" fmla="*/ 62284 h 80291"/>
                <a:gd name="csX313" fmla="*/ 758187 w 1368818"/>
                <a:gd name="csY313" fmla="*/ 62284 h 80291"/>
                <a:gd name="csX314" fmla="*/ 758187 w 1368818"/>
                <a:gd name="csY314" fmla="*/ 34364 h 80291"/>
                <a:gd name="csX315" fmla="*/ 757444 w 1368818"/>
                <a:gd name="csY315" fmla="*/ 27838 h 80291"/>
                <a:gd name="csX316" fmla="*/ 754800 w 1368818"/>
                <a:gd name="csY316" fmla="*/ 24699 h 80291"/>
                <a:gd name="csX317" fmla="*/ 750257 w 1368818"/>
                <a:gd name="csY317" fmla="*/ 23460 h 80291"/>
                <a:gd name="csX318" fmla="*/ 742492 w 1368818"/>
                <a:gd name="csY318" fmla="*/ 26599 h 80291"/>
                <a:gd name="csX319" fmla="*/ 739436 w 1368818"/>
                <a:gd name="csY319" fmla="*/ 36511 h 80291"/>
                <a:gd name="csX320" fmla="*/ 739436 w 1368818"/>
                <a:gd name="csY320" fmla="*/ 62284 h 80291"/>
                <a:gd name="csX321" fmla="*/ 731919 w 1368818"/>
                <a:gd name="csY321" fmla="*/ 62284 h 80291"/>
                <a:gd name="csX322" fmla="*/ 731919 w 1368818"/>
                <a:gd name="csY322" fmla="*/ 33455 h 80291"/>
                <a:gd name="csX323" fmla="*/ 730101 w 1368818"/>
                <a:gd name="csY323" fmla="*/ 26021 h 80291"/>
                <a:gd name="csX324" fmla="*/ 724071 w 1368818"/>
                <a:gd name="csY324" fmla="*/ 23460 h 80291"/>
                <a:gd name="csX325" fmla="*/ 718206 w 1368818"/>
                <a:gd name="csY325" fmla="*/ 25112 h 80291"/>
                <a:gd name="csX326" fmla="*/ 714324 w 1368818"/>
                <a:gd name="csY326" fmla="*/ 29986 h 80291"/>
                <a:gd name="csX327" fmla="*/ 713085 w 1368818"/>
                <a:gd name="csY327" fmla="*/ 39320 h 80291"/>
                <a:gd name="csX328" fmla="*/ 713085 w 1368818"/>
                <a:gd name="csY328" fmla="*/ 62284 h 80291"/>
                <a:gd name="csX329" fmla="*/ 705568 w 1368818"/>
                <a:gd name="csY329" fmla="*/ 62284 h 80291"/>
                <a:gd name="csX330" fmla="*/ 807185 w 1368818"/>
                <a:gd name="csY330" fmla="*/ 47993 h 80291"/>
                <a:gd name="csX331" fmla="*/ 814950 w 1368818"/>
                <a:gd name="csY331" fmla="*/ 48985 h 80291"/>
                <a:gd name="csX332" fmla="*/ 808094 w 1368818"/>
                <a:gd name="csY332" fmla="*/ 59558 h 80291"/>
                <a:gd name="csX333" fmla="*/ 795455 w 1368818"/>
                <a:gd name="csY333" fmla="*/ 63275 h 80291"/>
                <a:gd name="csX334" fmla="*/ 780008 w 1368818"/>
                <a:gd name="csY334" fmla="*/ 57328 h 80291"/>
                <a:gd name="csX335" fmla="*/ 774308 w 1368818"/>
                <a:gd name="csY335" fmla="*/ 40476 h 80291"/>
                <a:gd name="csX336" fmla="*/ 780008 w 1368818"/>
                <a:gd name="csY336" fmla="*/ 23129 h 80291"/>
                <a:gd name="csX337" fmla="*/ 795042 w 1368818"/>
                <a:gd name="csY337" fmla="*/ 16934 h 80291"/>
                <a:gd name="csX338" fmla="*/ 809498 w 1368818"/>
                <a:gd name="csY338" fmla="*/ 23047 h 80291"/>
                <a:gd name="csX339" fmla="*/ 815198 w 1368818"/>
                <a:gd name="csY339" fmla="*/ 40063 h 80291"/>
                <a:gd name="csX340" fmla="*/ 815115 w 1368818"/>
                <a:gd name="csY340" fmla="*/ 42046 h 80291"/>
                <a:gd name="csX341" fmla="*/ 782073 w 1368818"/>
                <a:gd name="csY341" fmla="*/ 42046 h 80291"/>
                <a:gd name="csX342" fmla="*/ 786203 w 1368818"/>
                <a:gd name="csY342" fmla="*/ 53197 h 80291"/>
                <a:gd name="csX343" fmla="*/ 795455 w 1368818"/>
                <a:gd name="csY343" fmla="*/ 57080 h 80291"/>
                <a:gd name="csX344" fmla="*/ 802476 w 1368818"/>
                <a:gd name="csY344" fmla="*/ 54932 h 80291"/>
                <a:gd name="csX345" fmla="*/ 807185 w 1368818"/>
                <a:gd name="csY345" fmla="*/ 47993 h 80291"/>
                <a:gd name="csX346" fmla="*/ 782486 w 1368818"/>
                <a:gd name="csY346" fmla="*/ 35850 h 80291"/>
                <a:gd name="csX347" fmla="*/ 807268 w 1368818"/>
                <a:gd name="csY347" fmla="*/ 35850 h 80291"/>
                <a:gd name="csX348" fmla="*/ 804376 w 1368818"/>
                <a:gd name="csY348" fmla="*/ 27507 h 80291"/>
                <a:gd name="csX349" fmla="*/ 795125 w 1368818"/>
                <a:gd name="csY349" fmla="*/ 23129 h 80291"/>
                <a:gd name="csX350" fmla="*/ 786369 w 1368818"/>
                <a:gd name="csY350" fmla="*/ 26599 h 80291"/>
                <a:gd name="csX351" fmla="*/ 782486 w 1368818"/>
                <a:gd name="csY351" fmla="*/ 35850 h 80291"/>
                <a:gd name="csX352" fmla="*/ 824335 w 1368818"/>
                <a:gd name="csY352" fmla="*/ 62284 h 80291"/>
                <a:gd name="csX353" fmla="*/ 824335 w 1368818"/>
                <a:gd name="csY353" fmla="*/ 17925 h 80291"/>
                <a:gd name="csX354" fmla="*/ 831109 w 1368818"/>
                <a:gd name="csY354" fmla="*/ 17925 h 80291"/>
                <a:gd name="csX355" fmla="*/ 831109 w 1368818"/>
                <a:gd name="csY355" fmla="*/ 24286 h 80291"/>
                <a:gd name="csX356" fmla="*/ 845234 w 1368818"/>
                <a:gd name="csY356" fmla="*/ 16934 h 80291"/>
                <a:gd name="csX357" fmla="*/ 852586 w 1368818"/>
                <a:gd name="csY357" fmla="*/ 18421 h 80291"/>
                <a:gd name="csX358" fmla="*/ 857625 w 1368818"/>
                <a:gd name="csY358" fmla="*/ 22221 h 80291"/>
                <a:gd name="csX359" fmla="*/ 859938 w 1368818"/>
                <a:gd name="csY359" fmla="*/ 27755 h 80291"/>
                <a:gd name="csX360" fmla="*/ 860351 w 1368818"/>
                <a:gd name="csY360" fmla="*/ 35024 h 80291"/>
                <a:gd name="csX361" fmla="*/ 860351 w 1368818"/>
                <a:gd name="csY361" fmla="*/ 62284 h 80291"/>
                <a:gd name="csX362" fmla="*/ 852834 w 1368818"/>
                <a:gd name="csY362" fmla="*/ 62284 h 80291"/>
                <a:gd name="csX363" fmla="*/ 852834 w 1368818"/>
                <a:gd name="csY363" fmla="*/ 35355 h 80291"/>
                <a:gd name="csX364" fmla="*/ 851925 w 1368818"/>
                <a:gd name="csY364" fmla="*/ 28499 h 80291"/>
                <a:gd name="csX365" fmla="*/ 848869 w 1368818"/>
                <a:gd name="csY365" fmla="*/ 24864 h 80291"/>
                <a:gd name="csX366" fmla="*/ 843665 w 1368818"/>
                <a:gd name="csY366" fmla="*/ 23460 h 80291"/>
                <a:gd name="csX367" fmla="*/ 835322 w 1368818"/>
                <a:gd name="csY367" fmla="*/ 26516 h 80291"/>
                <a:gd name="csX368" fmla="*/ 831852 w 1368818"/>
                <a:gd name="csY368" fmla="*/ 38081 h 80291"/>
                <a:gd name="csX369" fmla="*/ 831852 w 1368818"/>
                <a:gd name="csY369" fmla="*/ 62284 h 80291"/>
                <a:gd name="csX370" fmla="*/ 824335 w 1368818"/>
                <a:gd name="csY370" fmla="*/ 62284 h 80291"/>
                <a:gd name="csX371" fmla="*/ 888323 w 1368818"/>
                <a:gd name="csY371" fmla="*/ 55593 h 80291"/>
                <a:gd name="csX372" fmla="*/ 889396 w 1368818"/>
                <a:gd name="csY372" fmla="*/ 62201 h 80291"/>
                <a:gd name="csX373" fmla="*/ 883697 w 1368818"/>
                <a:gd name="csY373" fmla="*/ 62862 h 80291"/>
                <a:gd name="csX374" fmla="*/ 877336 w 1368818"/>
                <a:gd name="csY374" fmla="*/ 61623 h 80291"/>
                <a:gd name="csX375" fmla="*/ 874197 w 1368818"/>
                <a:gd name="csY375" fmla="*/ 58236 h 80291"/>
                <a:gd name="csX376" fmla="*/ 873288 w 1368818"/>
                <a:gd name="csY376" fmla="*/ 49315 h 80291"/>
                <a:gd name="csX377" fmla="*/ 873288 w 1368818"/>
                <a:gd name="csY377" fmla="*/ 23790 h 80291"/>
                <a:gd name="csX378" fmla="*/ 867754 w 1368818"/>
                <a:gd name="csY378" fmla="*/ 23790 h 80291"/>
                <a:gd name="csX379" fmla="*/ 867754 w 1368818"/>
                <a:gd name="csY379" fmla="*/ 17925 h 80291"/>
                <a:gd name="csX380" fmla="*/ 873288 w 1368818"/>
                <a:gd name="csY380" fmla="*/ 17925 h 80291"/>
                <a:gd name="csX381" fmla="*/ 873288 w 1368818"/>
                <a:gd name="csY381" fmla="*/ 6939 h 80291"/>
                <a:gd name="csX382" fmla="*/ 880723 w 1368818"/>
                <a:gd name="csY382" fmla="*/ 2478 h 80291"/>
                <a:gd name="csX383" fmla="*/ 880723 w 1368818"/>
                <a:gd name="csY383" fmla="*/ 17925 h 80291"/>
                <a:gd name="csX384" fmla="*/ 888323 w 1368818"/>
                <a:gd name="csY384" fmla="*/ 17925 h 80291"/>
                <a:gd name="csX385" fmla="*/ 888323 w 1368818"/>
                <a:gd name="csY385" fmla="*/ 23790 h 80291"/>
                <a:gd name="csX386" fmla="*/ 880723 w 1368818"/>
                <a:gd name="csY386" fmla="*/ 23790 h 80291"/>
                <a:gd name="csX387" fmla="*/ 880723 w 1368818"/>
                <a:gd name="csY387" fmla="*/ 49728 h 80291"/>
                <a:gd name="csX388" fmla="*/ 881136 w 1368818"/>
                <a:gd name="csY388" fmla="*/ 53858 h 80291"/>
                <a:gd name="csX389" fmla="*/ 882458 w 1368818"/>
                <a:gd name="csY389" fmla="*/ 55345 h 80291"/>
                <a:gd name="csX390" fmla="*/ 885018 w 1368818"/>
                <a:gd name="csY390" fmla="*/ 55841 h 80291"/>
                <a:gd name="csX391" fmla="*/ 888323 w 1368818"/>
                <a:gd name="csY391" fmla="*/ 55593 h 80291"/>
                <a:gd name="csX392" fmla="*/ 948303 w 1368818"/>
                <a:gd name="csY392" fmla="*/ 46011 h 80291"/>
                <a:gd name="csX393" fmla="*/ 955737 w 1368818"/>
                <a:gd name="csY393" fmla="*/ 47002 h 80291"/>
                <a:gd name="csX394" fmla="*/ 949459 w 1368818"/>
                <a:gd name="csY394" fmla="*/ 58980 h 80291"/>
                <a:gd name="csX395" fmla="*/ 937317 w 1368818"/>
                <a:gd name="csY395" fmla="*/ 63275 h 80291"/>
                <a:gd name="csX396" fmla="*/ 922613 w 1368818"/>
                <a:gd name="csY396" fmla="*/ 57328 h 80291"/>
                <a:gd name="csX397" fmla="*/ 917078 w 1368818"/>
                <a:gd name="csY397" fmla="*/ 40311 h 80291"/>
                <a:gd name="csX398" fmla="*/ 919474 w 1368818"/>
                <a:gd name="csY398" fmla="*/ 27755 h 80291"/>
                <a:gd name="csX399" fmla="*/ 926743 w 1368818"/>
                <a:gd name="csY399" fmla="*/ 19660 h 80291"/>
                <a:gd name="csX400" fmla="*/ 937317 w 1368818"/>
                <a:gd name="csY400" fmla="*/ 16934 h 80291"/>
                <a:gd name="csX401" fmla="*/ 949129 w 1368818"/>
                <a:gd name="csY401" fmla="*/ 20651 h 80291"/>
                <a:gd name="csX402" fmla="*/ 954994 w 1368818"/>
                <a:gd name="csY402" fmla="*/ 30977 h 80291"/>
                <a:gd name="csX403" fmla="*/ 947725 w 1368818"/>
                <a:gd name="csY403" fmla="*/ 32133 h 80291"/>
                <a:gd name="csX404" fmla="*/ 944008 w 1368818"/>
                <a:gd name="csY404" fmla="*/ 25442 h 80291"/>
                <a:gd name="csX405" fmla="*/ 937647 w 1368818"/>
                <a:gd name="csY405" fmla="*/ 23129 h 80291"/>
                <a:gd name="csX406" fmla="*/ 928395 w 1368818"/>
                <a:gd name="csY406" fmla="*/ 27260 h 80291"/>
                <a:gd name="csX407" fmla="*/ 924843 w 1368818"/>
                <a:gd name="csY407" fmla="*/ 40063 h 80291"/>
                <a:gd name="csX408" fmla="*/ 928230 w 1368818"/>
                <a:gd name="csY408" fmla="*/ 53032 h 80291"/>
                <a:gd name="csX409" fmla="*/ 937234 w 1368818"/>
                <a:gd name="csY409" fmla="*/ 57080 h 80291"/>
                <a:gd name="csX410" fmla="*/ 944586 w 1368818"/>
                <a:gd name="csY410" fmla="*/ 54437 h 80291"/>
                <a:gd name="csX411" fmla="*/ 948303 w 1368818"/>
                <a:gd name="csY411" fmla="*/ 46011 h 80291"/>
                <a:gd name="csX412" fmla="*/ 959331 w 1368818"/>
                <a:gd name="csY412" fmla="*/ 40146 h 80291"/>
                <a:gd name="csX413" fmla="*/ 966187 w 1368818"/>
                <a:gd name="csY413" fmla="*/ 21890 h 80291"/>
                <a:gd name="csX414" fmla="*/ 980147 w 1368818"/>
                <a:gd name="csY414" fmla="*/ 16934 h 80291"/>
                <a:gd name="csX415" fmla="*/ 995099 w 1368818"/>
                <a:gd name="csY415" fmla="*/ 22964 h 80291"/>
                <a:gd name="csX416" fmla="*/ 1000881 w 1368818"/>
                <a:gd name="csY416" fmla="*/ 39485 h 80291"/>
                <a:gd name="csX417" fmla="*/ 998320 w 1368818"/>
                <a:gd name="csY417" fmla="*/ 52950 h 80291"/>
                <a:gd name="csX418" fmla="*/ 990803 w 1368818"/>
                <a:gd name="csY418" fmla="*/ 60549 h 80291"/>
                <a:gd name="csX419" fmla="*/ 980147 w 1368818"/>
                <a:gd name="csY419" fmla="*/ 63275 h 80291"/>
                <a:gd name="csX420" fmla="*/ 965030 w 1368818"/>
                <a:gd name="csY420" fmla="*/ 57328 h 80291"/>
                <a:gd name="csX421" fmla="*/ 959331 w 1368818"/>
                <a:gd name="csY421" fmla="*/ 40146 h 80291"/>
                <a:gd name="csX422" fmla="*/ 967096 w 1368818"/>
                <a:gd name="csY422" fmla="*/ 40146 h 80291"/>
                <a:gd name="csX423" fmla="*/ 970813 w 1368818"/>
                <a:gd name="csY423" fmla="*/ 52867 h 80291"/>
                <a:gd name="csX424" fmla="*/ 980147 w 1368818"/>
                <a:gd name="csY424" fmla="*/ 57080 h 80291"/>
                <a:gd name="csX425" fmla="*/ 989481 w 1368818"/>
                <a:gd name="csY425" fmla="*/ 52867 h 80291"/>
                <a:gd name="csX426" fmla="*/ 993199 w 1368818"/>
                <a:gd name="csY426" fmla="*/ 39898 h 80291"/>
                <a:gd name="csX427" fmla="*/ 989399 w 1368818"/>
                <a:gd name="csY427" fmla="*/ 27425 h 80291"/>
                <a:gd name="csX428" fmla="*/ 980147 w 1368818"/>
                <a:gd name="csY428" fmla="*/ 23129 h 80291"/>
                <a:gd name="csX429" fmla="*/ 970813 w 1368818"/>
                <a:gd name="csY429" fmla="*/ 27425 h 80291"/>
                <a:gd name="csX430" fmla="*/ 967096 w 1368818"/>
                <a:gd name="csY430" fmla="*/ 40146 h 80291"/>
                <a:gd name="csX431" fmla="*/ 1009688 w 1368818"/>
                <a:gd name="csY431" fmla="*/ 62284 h 80291"/>
                <a:gd name="csX432" fmla="*/ 1009688 w 1368818"/>
                <a:gd name="csY432" fmla="*/ 17925 h 80291"/>
                <a:gd name="csX433" fmla="*/ 1016462 w 1368818"/>
                <a:gd name="csY433" fmla="*/ 17925 h 80291"/>
                <a:gd name="csX434" fmla="*/ 1016462 w 1368818"/>
                <a:gd name="csY434" fmla="*/ 24286 h 80291"/>
                <a:gd name="csX435" fmla="*/ 1030587 w 1368818"/>
                <a:gd name="csY435" fmla="*/ 16934 h 80291"/>
                <a:gd name="csX436" fmla="*/ 1037939 w 1368818"/>
                <a:gd name="csY436" fmla="*/ 18421 h 80291"/>
                <a:gd name="csX437" fmla="*/ 1042978 w 1368818"/>
                <a:gd name="csY437" fmla="*/ 22221 h 80291"/>
                <a:gd name="csX438" fmla="*/ 1045291 w 1368818"/>
                <a:gd name="csY438" fmla="*/ 27755 h 80291"/>
                <a:gd name="csX439" fmla="*/ 1045704 w 1368818"/>
                <a:gd name="csY439" fmla="*/ 35024 h 80291"/>
                <a:gd name="csX440" fmla="*/ 1045704 w 1368818"/>
                <a:gd name="csY440" fmla="*/ 62284 h 80291"/>
                <a:gd name="csX441" fmla="*/ 1038187 w 1368818"/>
                <a:gd name="csY441" fmla="*/ 62284 h 80291"/>
                <a:gd name="csX442" fmla="*/ 1038187 w 1368818"/>
                <a:gd name="csY442" fmla="*/ 35355 h 80291"/>
                <a:gd name="csX443" fmla="*/ 1037278 w 1368818"/>
                <a:gd name="csY443" fmla="*/ 28499 h 80291"/>
                <a:gd name="csX444" fmla="*/ 1034222 w 1368818"/>
                <a:gd name="csY444" fmla="*/ 24864 h 80291"/>
                <a:gd name="csX445" fmla="*/ 1029018 w 1368818"/>
                <a:gd name="csY445" fmla="*/ 23460 h 80291"/>
                <a:gd name="csX446" fmla="*/ 1020674 w 1368818"/>
                <a:gd name="csY446" fmla="*/ 26516 h 80291"/>
                <a:gd name="csX447" fmla="*/ 1017205 w 1368818"/>
                <a:gd name="csY447" fmla="*/ 38081 h 80291"/>
                <a:gd name="csX448" fmla="*/ 1017205 w 1368818"/>
                <a:gd name="csY448" fmla="*/ 62284 h 80291"/>
                <a:gd name="csX449" fmla="*/ 1009688 w 1368818"/>
                <a:gd name="csY449" fmla="*/ 62284 h 80291"/>
                <a:gd name="csX450" fmla="*/ 1054263 w 1368818"/>
                <a:gd name="csY450" fmla="*/ 49067 h 80291"/>
                <a:gd name="csX451" fmla="*/ 1061697 w 1368818"/>
                <a:gd name="csY451" fmla="*/ 47911 h 80291"/>
                <a:gd name="csX452" fmla="*/ 1065167 w 1368818"/>
                <a:gd name="csY452" fmla="*/ 54767 h 80291"/>
                <a:gd name="csX453" fmla="*/ 1073179 w 1368818"/>
                <a:gd name="csY453" fmla="*/ 57080 h 80291"/>
                <a:gd name="csX454" fmla="*/ 1080779 w 1368818"/>
                <a:gd name="csY454" fmla="*/ 55015 h 80291"/>
                <a:gd name="csX455" fmla="*/ 1083340 w 1368818"/>
                <a:gd name="csY455" fmla="*/ 50058 h 80291"/>
                <a:gd name="csX456" fmla="*/ 1081110 w 1368818"/>
                <a:gd name="csY456" fmla="*/ 46011 h 80291"/>
                <a:gd name="csX457" fmla="*/ 1073427 w 1368818"/>
                <a:gd name="csY457" fmla="*/ 43533 h 80291"/>
                <a:gd name="csX458" fmla="*/ 1061945 w 1368818"/>
                <a:gd name="csY458" fmla="*/ 39898 h 80291"/>
                <a:gd name="csX459" fmla="*/ 1057154 w 1368818"/>
                <a:gd name="csY459" fmla="*/ 35685 h 80291"/>
                <a:gd name="csX460" fmla="*/ 1055502 w 1368818"/>
                <a:gd name="csY460" fmla="*/ 29738 h 80291"/>
                <a:gd name="csX461" fmla="*/ 1056824 w 1368818"/>
                <a:gd name="csY461" fmla="*/ 24286 h 80291"/>
                <a:gd name="csX462" fmla="*/ 1060541 w 1368818"/>
                <a:gd name="csY462" fmla="*/ 20073 h 80291"/>
                <a:gd name="csX463" fmla="*/ 1065332 w 1368818"/>
                <a:gd name="csY463" fmla="*/ 17843 h 80291"/>
                <a:gd name="csX464" fmla="*/ 1071858 w 1368818"/>
                <a:gd name="csY464" fmla="*/ 16934 h 80291"/>
                <a:gd name="csX465" fmla="*/ 1080944 w 1368818"/>
                <a:gd name="csY465" fmla="*/ 18503 h 80291"/>
                <a:gd name="csX466" fmla="*/ 1086809 w 1368818"/>
                <a:gd name="csY466" fmla="*/ 22551 h 80291"/>
                <a:gd name="csX467" fmla="*/ 1089370 w 1368818"/>
                <a:gd name="csY467" fmla="*/ 29407 h 80291"/>
                <a:gd name="csX468" fmla="*/ 1082018 w 1368818"/>
                <a:gd name="csY468" fmla="*/ 30399 h 80291"/>
                <a:gd name="csX469" fmla="*/ 1079127 w 1368818"/>
                <a:gd name="csY469" fmla="*/ 25029 h 80291"/>
                <a:gd name="csX470" fmla="*/ 1072353 w 1368818"/>
                <a:gd name="csY470" fmla="*/ 23129 h 80291"/>
                <a:gd name="csX471" fmla="*/ 1065002 w 1368818"/>
                <a:gd name="csY471" fmla="*/ 24864 h 80291"/>
                <a:gd name="csX472" fmla="*/ 1062771 w 1368818"/>
                <a:gd name="csY472" fmla="*/ 28829 h 80291"/>
                <a:gd name="csX473" fmla="*/ 1063680 w 1368818"/>
                <a:gd name="csY473" fmla="*/ 31472 h 80291"/>
                <a:gd name="csX474" fmla="*/ 1066571 w 1368818"/>
                <a:gd name="csY474" fmla="*/ 33455 h 80291"/>
                <a:gd name="csX475" fmla="*/ 1073179 w 1368818"/>
                <a:gd name="csY475" fmla="*/ 35437 h 80291"/>
                <a:gd name="csX476" fmla="*/ 1084331 w 1368818"/>
                <a:gd name="csY476" fmla="*/ 38907 h 80291"/>
                <a:gd name="csX477" fmla="*/ 1089287 w 1368818"/>
                <a:gd name="csY477" fmla="*/ 42872 h 80291"/>
                <a:gd name="csX478" fmla="*/ 1091105 w 1368818"/>
                <a:gd name="csY478" fmla="*/ 49232 h 80291"/>
                <a:gd name="csX479" fmla="*/ 1088874 w 1368818"/>
                <a:gd name="csY479" fmla="*/ 56336 h 80291"/>
                <a:gd name="csX480" fmla="*/ 1082514 w 1368818"/>
                <a:gd name="csY480" fmla="*/ 61458 h 80291"/>
                <a:gd name="csX481" fmla="*/ 1073179 w 1368818"/>
                <a:gd name="csY481" fmla="*/ 63275 h 80291"/>
                <a:gd name="csX482" fmla="*/ 1060045 w 1368818"/>
                <a:gd name="csY482" fmla="*/ 59723 h 80291"/>
                <a:gd name="csX483" fmla="*/ 1054263 w 1368818"/>
                <a:gd name="csY483" fmla="*/ 49067 h 80291"/>
                <a:gd name="csX484" fmla="*/ 1116423 w 1368818"/>
                <a:gd name="csY484" fmla="*/ 55593 h 80291"/>
                <a:gd name="csX485" fmla="*/ 1117497 w 1368818"/>
                <a:gd name="csY485" fmla="*/ 62201 h 80291"/>
                <a:gd name="csX486" fmla="*/ 1111797 w 1368818"/>
                <a:gd name="csY486" fmla="*/ 62862 h 80291"/>
                <a:gd name="csX487" fmla="*/ 1105437 w 1368818"/>
                <a:gd name="csY487" fmla="*/ 61623 h 80291"/>
                <a:gd name="csX488" fmla="*/ 1102298 w 1368818"/>
                <a:gd name="csY488" fmla="*/ 58236 h 80291"/>
                <a:gd name="csX489" fmla="*/ 1101389 w 1368818"/>
                <a:gd name="csY489" fmla="*/ 49315 h 80291"/>
                <a:gd name="csX490" fmla="*/ 1101389 w 1368818"/>
                <a:gd name="csY490" fmla="*/ 23790 h 80291"/>
                <a:gd name="csX491" fmla="*/ 1095855 w 1368818"/>
                <a:gd name="csY491" fmla="*/ 23790 h 80291"/>
                <a:gd name="csX492" fmla="*/ 1095855 w 1368818"/>
                <a:gd name="csY492" fmla="*/ 17925 h 80291"/>
                <a:gd name="csX493" fmla="*/ 1101389 w 1368818"/>
                <a:gd name="csY493" fmla="*/ 17925 h 80291"/>
                <a:gd name="csX494" fmla="*/ 1101389 w 1368818"/>
                <a:gd name="csY494" fmla="*/ 6939 h 80291"/>
                <a:gd name="csX495" fmla="*/ 1108823 w 1368818"/>
                <a:gd name="csY495" fmla="*/ 2478 h 80291"/>
                <a:gd name="csX496" fmla="*/ 1108823 w 1368818"/>
                <a:gd name="csY496" fmla="*/ 17925 h 80291"/>
                <a:gd name="csX497" fmla="*/ 1116423 w 1368818"/>
                <a:gd name="csY497" fmla="*/ 17925 h 80291"/>
                <a:gd name="csX498" fmla="*/ 1116423 w 1368818"/>
                <a:gd name="csY498" fmla="*/ 23790 h 80291"/>
                <a:gd name="csX499" fmla="*/ 1108823 w 1368818"/>
                <a:gd name="csY499" fmla="*/ 23790 h 80291"/>
                <a:gd name="csX500" fmla="*/ 1108823 w 1368818"/>
                <a:gd name="csY500" fmla="*/ 49728 h 80291"/>
                <a:gd name="csX501" fmla="*/ 1109236 w 1368818"/>
                <a:gd name="csY501" fmla="*/ 53858 h 80291"/>
                <a:gd name="csX502" fmla="*/ 1110558 w 1368818"/>
                <a:gd name="csY502" fmla="*/ 55345 h 80291"/>
                <a:gd name="csX503" fmla="*/ 1113119 w 1368818"/>
                <a:gd name="csY503" fmla="*/ 55841 h 80291"/>
                <a:gd name="csX504" fmla="*/ 1116423 w 1368818"/>
                <a:gd name="csY504" fmla="*/ 55593 h 80291"/>
                <a:gd name="csX505" fmla="*/ 1123656 w 1368818"/>
                <a:gd name="csY505" fmla="*/ 62284 h 80291"/>
                <a:gd name="csX506" fmla="*/ 1123656 w 1368818"/>
                <a:gd name="csY506" fmla="*/ 17925 h 80291"/>
                <a:gd name="csX507" fmla="*/ 1130429 w 1368818"/>
                <a:gd name="csY507" fmla="*/ 17925 h 80291"/>
                <a:gd name="csX508" fmla="*/ 1130429 w 1368818"/>
                <a:gd name="csY508" fmla="*/ 24699 h 80291"/>
                <a:gd name="csX509" fmla="*/ 1135138 w 1368818"/>
                <a:gd name="csY509" fmla="*/ 18503 h 80291"/>
                <a:gd name="csX510" fmla="*/ 1140012 w 1368818"/>
                <a:gd name="csY510" fmla="*/ 16934 h 80291"/>
                <a:gd name="csX511" fmla="*/ 1147776 w 1368818"/>
                <a:gd name="csY511" fmla="*/ 19330 h 80291"/>
                <a:gd name="csX512" fmla="*/ 1145133 w 1368818"/>
                <a:gd name="csY512" fmla="*/ 26351 h 80291"/>
                <a:gd name="csX513" fmla="*/ 1139681 w 1368818"/>
                <a:gd name="csY513" fmla="*/ 24699 h 80291"/>
                <a:gd name="csX514" fmla="*/ 1135221 w 1368818"/>
                <a:gd name="csY514" fmla="*/ 26186 h 80291"/>
                <a:gd name="csX515" fmla="*/ 1132412 w 1368818"/>
                <a:gd name="csY515" fmla="*/ 30316 h 80291"/>
                <a:gd name="csX516" fmla="*/ 1131173 w 1368818"/>
                <a:gd name="csY516" fmla="*/ 39072 h 80291"/>
                <a:gd name="csX517" fmla="*/ 1131173 w 1368818"/>
                <a:gd name="csY517" fmla="*/ 62284 h 80291"/>
                <a:gd name="csX518" fmla="*/ 1123656 w 1368818"/>
                <a:gd name="csY518" fmla="*/ 62284 h 80291"/>
                <a:gd name="csX519" fmla="*/ 1181286 w 1368818"/>
                <a:gd name="csY519" fmla="*/ 62284 h 80291"/>
                <a:gd name="csX520" fmla="*/ 1181286 w 1368818"/>
                <a:gd name="csY520" fmla="*/ 55758 h 80291"/>
                <a:gd name="csX521" fmla="*/ 1167243 w 1368818"/>
                <a:gd name="csY521" fmla="*/ 63275 h 80291"/>
                <a:gd name="csX522" fmla="*/ 1159891 w 1368818"/>
                <a:gd name="csY522" fmla="*/ 61788 h 80291"/>
                <a:gd name="csX523" fmla="*/ 1154852 w 1368818"/>
                <a:gd name="csY523" fmla="*/ 58071 h 80291"/>
                <a:gd name="csX524" fmla="*/ 1152539 w 1368818"/>
                <a:gd name="csY524" fmla="*/ 52454 h 80291"/>
                <a:gd name="csX525" fmla="*/ 1152044 w 1368818"/>
                <a:gd name="csY525" fmla="*/ 45433 h 80291"/>
                <a:gd name="csX526" fmla="*/ 1152044 w 1368818"/>
                <a:gd name="csY526" fmla="*/ 17925 h 80291"/>
                <a:gd name="csX527" fmla="*/ 1159561 w 1368818"/>
                <a:gd name="csY527" fmla="*/ 17925 h 80291"/>
                <a:gd name="csX528" fmla="*/ 1159561 w 1368818"/>
                <a:gd name="csY528" fmla="*/ 42541 h 80291"/>
                <a:gd name="csX529" fmla="*/ 1160056 w 1368818"/>
                <a:gd name="csY529" fmla="*/ 50472 h 80291"/>
                <a:gd name="csX530" fmla="*/ 1163030 w 1368818"/>
                <a:gd name="csY530" fmla="*/ 55180 h 80291"/>
                <a:gd name="csX531" fmla="*/ 1168730 w 1368818"/>
                <a:gd name="csY531" fmla="*/ 56832 h 80291"/>
                <a:gd name="csX532" fmla="*/ 1175091 w 1368818"/>
                <a:gd name="csY532" fmla="*/ 55097 h 80291"/>
                <a:gd name="csX533" fmla="*/ 1179221 w 1368818"/>
                <a:gd name="csY533" fmla="*/ 50389 h 80291"/>
                <a:gd name="csX534" fmla="*/ 1180460 w 1368818"/>
                <a:gd name="csY534" fmla="*/ 41715 h 80291"/>
                <a:gd name="csX535" fmla="*/ 1180460 w 1368818"/>
                <a:gd name="csY535" fmla="*/ 17925 h 80291"/>
                <a:gd name="csX536" fmla="*/ 1187977 w 1368818"/>
                <a:gd name="csY536" fmla="*/ 17925 h 80291"/>
                <a:gd name="csX537" fmla="*/ 1187977 w 1368818"/>
                <a:gd name="csY537" fmla="*/ 62284 h 80291"/>
                <a:gd name="csX538" fmla="*/ 1181286 w 1368818"/>
                <a:gd name="csY538" fmla="*/ 62284 h 80291"/>
                <a:gd name="csX539" fmla="*/ 1228670 w 1368818"/>
                <a:gd name="csY539" fmla="*/ 46011 h 80291"/>
                <a:gd name="csX540" fmla="*/ 1236104 w 1368818"/>
                <a:gd name="csY540" fmla="*/ 47002 h 80291"/>
                <a:gd name="csX541" fmla="*/ 1229826 w 1368818"/>
                <a:gd name="csY541" fmla="*/ 58980 h 80291"/>
                <a:gd name="csX542" fmla="*/ 1217683 w 1368818"/>
                <a:gd name="csY542" fmla="*/ 63275 h 80291"/>
                <a:gd name="csX543" fmla="*/ 1202980 w 1368818"/>
                <a:gd name="csY543" fmla="*/ 57328 h 80291"/>
                <a:gd name="csX544" fmla="*/ 1197445 w 1368818"/>
                <a:gd name="csY544" fmla="*/ 40311 h 80291"/>
                <a:gd name="csX545" fmla="*/ 1199841 w 1368818"/>
                <a:gd name="csY545" fmla="*/ 27755 h 80291"/>
                <a:gd name="csX546" fmla="*/ 1207110 w 1368818"/>
                <a:gd name="csY546" fmla="*/ 19660 h 80291"/>
                <a:gd name="csX547" fmla="*/ 1217683 w 1368818"/>
                <a:gd name="csY547" fmla="*/ 16934 h 80291"/>
                <a:gd name="csX548" fmla="*/ 1229496 w 1368818"/>
                <a:gd name="csY548" fmla="*/ 20651 h 80291"/>
                <a:gd name="csX549" fmla="*/ 1235361 w 1368818"/>
                <a:gd name="csY549" fmla="*/ 30977 h 80291"/>
                <a:gd name="csX550" fmla="*/ 1228092 w 1368818"/>
                <a:gd name="csY550" fmla="*/ 32133 h 80291"/>
                <a:gd name="csX551" fmla="*/ 1224374 w 1368818"/>
                <a:gd name="csY551" fmla="*/ 25442 h 80291"/>
                <a:gd name="csX552" fmla="*/ 1218014 w 1368818"/>
                <a:gd name="csY552" fmla="*/ 23129 h 80291"/>
                <a:gd name="csX553" fmla="*/ 1208762 w 1368818"/>
                <a:gd name="csY553" fmla="*/ 27260 h 80291"/>
                <a:gd name="csX554" fmla="*/ 1205210 w 1368818"/>
                <a:gd name="csY554" fmla="*/ 40063 h 80291"/>
                <a:gd name="csX555" fmla="*/ 1208597 w 1368818"/>
                <a:gd name="csY555" fmla="*/ 53032 h 80291"/>
                <a:gd name="csX556" fmla="*/ 1217601 w 1368818"/>
                <a:gd name="csY556" fmla="*/ 57080 h 80291"/>
                <a:gd name="csX557" fmla="*/ 1224953 w 1368818"/>
                <a:gd name="csY557" fmla="*/ 54437 h 80291"/>
                <a:gd name="csX558" fmla="*/ 1228670 w 1368818"/>
                <a:gd name="csY558" fmla="*/ 46011 h 80291"/>
                <a:gd name="csX559" fmla="*/ 1258944 w 1368818"/>
                <a:gd name="csY559" fmla="*/ 55593 h 80291"/>
                <a:gd name="csX560" fmla="*/ 1260018 w 1368818"/>
                <a:gd name="csY560" fmla="*/ 62201 h 80291"/>
                <a:gd name="csX561" fmla="*/ 1254319 w 1368818"/>
                <a:gd name="csY561" fmla="*/ 62862 h 80291"/>
                <a:gd name="csX562" fmla="*/ 1247958 w 1368818"/>
                <a:gd name="csY562" fmla="*/ 61623 h 80291"/>
                <a:gd name="csX563" fmla="*/ 1244819 w 1368818"/>
                <a:gd name="csY563" fmla="*/ 58236 h 80291"/>
                <a:gd name="csX564" fmla="*/ 1243910 w 1368818"/>
                <a:gd name="csY564" fmla="*/ 49315 h 80291"/>
                <a:gd name="csX565" fmla="*/ 1243910 w 1368818"/>
                <a:gd name="csY565" fmla="*/ 23790 h 80291"/>
                <a:gd name="csX566" fmla="*/ 1238376 w 1368818"/>
                <a:gd name="csY566" fmla="*/ 23790 h 80291"/>
                <a:gd name="csX567" fmla="*/ 1238376 w 1368818"/>
                <a:gd name="csY567" fmla="*/ 17925 h 80291"/>
                <a:gd name="csX568" fmla="*/ 1243910 w 1368818"/>
                <a:gd name="csY568" fmla="*/ 17925 h 80291"/>
                <a:gd name="csX569" fmla="*/ 1243910 w 1368818"/>
                <a:gd name="csY569" fmla="*/ 6939 h 80291"/>
                <a:gd name="csX570" fmla="*/ 1251345 w 1368818"/>
                <a:gd name="csY570" fmla="*/ 2478 h 80291"/>
                <a:gd name="csX571" fmla="*/ 1251345 w 1368818"/>
                <a:gd name="csY571" fmla="*/ 17925 h 80291"/>
                <a:gd name="csX572" fmla="*/ 1258944 w 1368818"/>
                <a:gd name="csY572" fmla="*/ 17925 h 80291"/>
                <a:gd name="csX573" fmla="*/ 1258944 w 1368818"/>
                <a:gd name="csY573" fmla="*/ 23790 h 80291"/>
                <a:gd name="csX574" fmla="*/ 1251345 w 1368818"/>
                <a:gd name="csY574" fmla="*/ 23790 h 80291"/>
                <a:gd name="csX575" fmla="*/ 1251345 w 1368818"/>
                <a:gd name="csY575" fmla="*/ 49728 h 80291"/>
                <a:gd name="csX576" fmla="*/ 1251758 w 1368818"/>
                <a:gd name="csY576" fmla="*/ 53858 h 80291"/>
                <a:gd name="csX577" fmla="*/ 1253079 w 1368818"/>
                <a:gd name="csY577" fmla="*/ 55345 h 80291"/>
                <a:gd name="csX578" fmla="*/ 1255640 w 1368818"/>
                <a:gd name="csY578" fmla="*/ 55841 h 80291"/>
                <a:gd name="csX579" fmla="*/ 1258944 w 1368818"/>
                <a:gd name="csY579" fmla="*/ 55593 h 80291"/>
                <a:gd name="csX580" fmla="*/ 1266342 w 1368818"/>
                <a:gd name="csY580" fmla="*/ 9747 h 80291"/>
                <a:gd name="csX581" fmla="*/ 1266342 w 1368818"/>
                <a:gd name="csY581" fmla="*/ 1074 h 80291"/>
                <a:gd name="csX582" fmla="*/ 1273859 w 1368818"/>
                <a:gd name="csY582" fmla="*/ 1074 h 80291"/>
                <a:gd name="csX583" fmla="*/ 1273859 w 1368818"/>
                <a:gd name="csY583" fmla="*/ 9747 h 80291"/>
                <a:gd name="csX584" fmla="*/ 1266342 w 1368818"/>
                <a:gd name="csY584" fmla="*/ 9747 h 80291"/>
                <a:gd name="csX585" fmla="*/ 1266342 w 1368818"/>
                <a:gd name="csY585" fmla="*/ 62284 h 80291"/>
                <a:gd name="csX586" fmla="*/ 1266342 w 1368818"/>
                <a:gd name="csY586" fmla="*/ 17925 h 80291"/>
                <a:gd name="csX587" fmla="*/ 1273859 w 1368818"/>
                <a:gd name="csY587" fmla="*/ 17925 h 80291"/>
                <a:gd name="csX588" fmla="*/ 1273859 w 1368818"/>
                <a:gd name="csY588" fmla="*/ 62284 h 80291"/>
                <a:gd name="csX589" fmla="*/ 1266342 w 1368818"/>
                <a:gd name="csY589" fmla="*/ 62284 h 80291"/>
                <a:gd name="csX590" fmla="*/ 1282445 w 1368818"/>
                <a:gd name="csY590" fmla="*/ 40146 h 80291"/>
                <a:gd name="csX591" fmla="*/ 1289302 w 1368818"/>
                <a:gd name="csY591" fmla="*/ 21890 h 80291"/>
                <a:gd name="csX592" fmla="*/ 1303262 w 1368818"/>
                <a:gd name="csY592" fmla="*/ 16934 h 80291"/>
                <a:gd name="csX593" fmla="*/ 1318213 w 1368818"/>
                <a:gd name="csY593" fmla="*/ 22964 h 80291"/>
                <a:gd name="csX594" fmla="*/ 1323996 w 1368818"/>
                <a:gd name="csY594" fmla="*/ 39485 h 80291"/>
                <a:gd name="csX595" fmla="*/ 1321435 w 1368818"/>
                <a:gd name="csY595" fmla="*/ 52950 h 80291"/>
                <a:gd name="csX596" fmla="*/ 1313918 w 1368818"/>
                <a:gd name="csY596" fmla="*/ 60549 h 80291"/>
                <a:gd name="csX597" fmla="*/ 1303262 w 1368818"/>
                <a:gd name="csY597" fmla="*/ 63275 h 80291"/>
                <a:gd name="csX598" fmla="*/ 1288145 w 1368818"/>
                <a:gd name="csY598" fmla="*/ 57328 h 80291"/>
                <a:gd name="csX599" fmla="*/ 1282445 w 1368818"/>
                <a:gd name="csY599" fmla="*/ 40146 h 80291"/>
                <a:gd name="csX600" fmla="*/ 1290210 w 1368818"/>
                <a:gd name="csY600" fmla="*/ 40146 h 80291"/>
                <a:gd name="csX601" fmla="*/ 1293928 w 1368818"/>
                <a:gd name="csY601" fmla="*/ 52867 h 80291"/>
                <a:gd name="csX602" fmla="*/ 1303262 w 1368818"/>
                <a:gd name="csY602" fmla="*/ 57080 h 80291"/>
                <a:gd name="csX603" fmla="*/ 1312596 w 1368818"/>
                <a:gd name="csY603" fmla="*/ 52867 h 80291"/>
                <a:gd name="csX604" fmla="*/ 1316313 w 1368818"/>
                <a:gd name="csY604" fmla="*/ 39898 h 80291"/>
                <a:gd name="csX605" fmla="*/ 1312514 w 1368818"/>
                <a:gd name="csY605" fmla="*/ 27425 h 80291"/>
                <a:gd name="csX606" fmla="*/ 1303262 w 1368818"/>
                <a:gd name="csY606" fmla="*/ 23129 h 80291"/>
                <a:gd name="csX607" fmla="*/ 1293928 w 1368818"/>
                <a:gd name="csY607" fmla="*/ 27425 h 80291"/>
                <a:gd name="csX608" fmla="*/ 1290210 w 1368818"/>
                <a:gd name="csY608" fmla="*/ 40146 h 80291"/>
                <a:gd name="csX609" fmla="*/ 1332803 w 1368818"/>
                <a:gd name="csY609" fmla="*/ 62284 h 80291"/>
                <a:gd name="csX610" fmla="*/ 1332803 w 1368818"/>
                <a:gd name="csY610" fmla="*/ 17925 h 80291"/>
                <a:gd name="csX611" fmla="*/ 1339576 w 1368818"/>
                <a:gd name="csY611" fmla="*/ 17925 h 80291"/>
                <a:gd name="csX612" fmla="*/ 1339576 w 1368818"/>
                <a:gd name="csY612" fmla="*/ 24286 h 80291"/>
                <a:gd name="csX613" fmla="*/ 1353702 w 1368818"/>
                <a:gd name="csY613" fmla="*/ 16934 h 80291"/>
                <a:gd name="csX614" fmla="*/ 1361054 w 1368818"/>
                <a:gd name="csY614" fmla="*/ 18421 h 80291"/>
                <a:gd name="csX615" fmla="*/ 1366093 w 1368818"/>
                <a:gd name="csY615" fmla="*/ 22221 h 80291"/>
                <a:gd name="csX616" fmla="*/ 1368405 w 1368818"/>
                <a:gd name="csY616" fmla="*/ 27755 h 80291"/>
                <a:gd name="csX617" fmla="*/ 1368818 w 1368818"/>
                <a:gd name="csY617" fmla="*/ 35024 h 80291"/>
                <a:gd name="csX618" fmla="*/ 1368818 w 1368818"/>
                <a:gd name="csY618" fmla="*/ 62284 h 80291"/>
                <a:gd name="csX619" fmla="*/ 1361301 w 1368818"/>
                <a:gd name="csY619" fmla="*/ 62284 h 80291"/>
                <a:gd name="csX620" fmla="*/ 1361301 w 1368818"/>
                <a:gd name="csY620" fmla="*/ 35355 h 80291"/>
                <a:gd name="csX621" fmla="*/ 1360393 w 1368818"/>
                <a:gd name="csY621" fmla="*/ 28499 h 80291"/>
                <a:gd name="csX622" fmla="*/ 1357336 w 1368818"/>
                <a:gd name="csY622" fmla="*/ 24864 h 80291"/>
                <a:gd name="csX623" fmla="*/ 1352132 w 1368818"/>
                <a:gd name="csY623" fmla="*/ 23460 h 80291"/>
                <a:gd name="csX624" fmla="*/ 1343789 w 1368818"/>
                <a:gd name="csY624" fmla="*/ 26516 h 80291"/>
                <a:gd name="csX625" fmla="*/ 1340320 w 1368818"/>
                <a:gd name="csY625" fmla="*/ 38081 h 80291"/>
                <a:gd name="csX626" fmla="*/ 1340320 w 1368818"/>
                <a:gd name="csY626" fmla="*/ 62284 h 80291"/>
                <a:gd name="csX627" fmla="*/ 1332803 w 1368818"/>
                <a:gd name="csY627" fmla="*/ 62284 h 8029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 ang="0">
                  <a:pos x="csX353" y="csY353"/>
                </a:cxn>
                <a:cxn ang="0">
                  <a:pos x="csX354" y="csY354"/>
                </a:cxn>
                <a:cxn ang="0">
                  <a:pos x="csX355" y="csY355"/>
                </a:cxn>
                <a:cxn ang="0">
                  <a:pos x="csX356" y="csY356"/>
                </a:cxn>
                <a:cxn ang="0">
                  <a:pos x="csX357" y="csY357"/>
                </a:cxn>
                <a:cxn ang="0">
                  <a:pos x="csX358" y="csY358"/>
                </a:cxn>
                <a:cxn ang="0">
                  <a:pos x="csX359" y="csY359"/>
                </a:cxn>
                <a:cxn ang="0">
                  <a:pos x="csX360" y="csY360"/>
                </a:cxn>
                <a:cxn ang="0">
                  <a:pos x="csX361" y="csY361"/>
                </a:cxn>
                <a:cxn ang="0">
                  <a:pos x="csX362" y="csY362"/>
                </a:cxn>
                <a:cxn ang="0">
                  <a:pos x="csX363" y="csY363"/>
                </a:cxn>
                <a:cxn ang="0">
                  <a:pos x="csX364" y="csY364"/>
                </a:cxn>
                <a:cxn ang="0">
                  <a:pos x="csX365" y="csY365"/>
                </a:cxn>
                <a:cxn ang="0">
                  <a:pos x="csX366" y="csY366"/>
                </a:cxn>
                <a:cxn ang="0">
                  <a:pos x="csX367" y="csY367"/>
                </a:cxn>
                <a:cxn ang="0">
                  <a:pos x="csX368" y="csY368"/>
                </a:cxn>
                <a:cxn ang="0">
                  <a:pos x="csX369" y="csY369"/>
                </a:cxn>
                <a:cxn ang="0">
                  <a:pos x="csX370" y="csY370"/>
                </a:cxn>
                <a:cxn ang="0">
                  <a:pos x="csX371" y="csY371"/>
                </a:cxn>
                <a:cxn ang="0">
                  <a:pos x="csX372" y="csY372"/>
                </a:cxn>
                <a:cxn ang="0">
                  <a:pos x="csX373" y="csY373"/>
                </a:cxn>
                <a:cxn ang="0">
                  <a:pos x="csX374" y="csY374"/>
                </a:cxn>
                <a:cxn ang="0">
                  <a:pos x="csX375" y="csY375"/>
                </a:cxn>
                <a:cxn ang="0">
                  <a:pos x="csX376" y="csY376"/>
                </a:cxn>
                <a:cxn ang="0">
                  <a:pos x="csX377" y="csY377"/>
                </a:cxn>
                <a:cxn ang="0">
                  <a:pos x="csX378" y="csY378"/>
                </a:cxn>
                <a:cxn ang="0">
                  <a:pos x="csX379" y="csY379"/>
                </a:cxn>
                <a:cxn ang="0">
                  <a:pos x="csX380" y="csY380"/>
                </a:cxn>
                <a:cxn ang="0">
                  <a:pos x="csX381" y="csY381"/>
                </a:cxn>
                <a:cxn ang="0">
                  <a:pos x="csX382" y="csY382"/>
                </a:cxn>
                <a:cxn ang="0">
                  <a:pos x="csX383" y="csY383"/>
                </a:cxn>
                <a:cxn ang="0">
                  <a:pos x="csX384" y="csY384"/>
                </a:cxn>
                <a:cxn ang="0">
                  <a:pos x="csX385" y="csY385"/>
                </a:cxn>
                <a:cxn ang="0">
                  <a:pos x="csX386" y="csY386"/>
                </a:cxn>
                <a:cxn ang="0">
                  <a:pos x="csX387" y="csY387"/>
                </a:cxn>
                <a:cxn ang="0">
                  <a:pos x="csX388" y="csY388"/>
                </a:cxn>
                <a:cxn ang="0">
                  <a:pos x="csX389" y="csY389"/>
                </a:cxn>
                <a:cxn ang="0">
                  <a:pos x="csX390" y="csY390"/>
                </a:cxn>
                <a:cxn ang="0">
                  <a:pos x="csX391" y="csY391"/>
                </a:cxn>
                <a:cxn ang="0">
                  <a:pos x="csX392" y="csY392"/>
                </a:cxn>
                <a:cxn ang="0">
                  <a:pos x="csX393" y="csY393"/>
                </a:cxn>
                <a:cxn ang="0">
                  <a:pos x="csX394" y="csY394"/>
                </a:cxn>
                <a:cxn ang="0">
                  <a:pos x="csX395" y="csY395"/>
                </a:cxn>
                <a:cxn ang="0">
                  <a:pos x="csX396" y="csY396"/>
                </a:cxn>
                <a:cxn ang="0">
                  <a:pos x="csX397" y="csY397"/>
                </a:cxn>
                <a:cxn ang="0">
                  <a:pos x="csX398" y="csY398"/>
                </a:cxn>
                <a:cxn ang="0">
                  <a:pos x="csX399" y="csY399"/>
                </a:cxn>
                <a:cxn ang="0">
                  <a:pos x="csX400" y="csY400"/>
                </a:cxn>
                <a:cxn ang="0">
                  <a:pos x="csX401" y="csY401"/>
                </a:cxn>
                <a:cxn ang="0">
                  <a:pos x="csX402" y="csY402"/>
                </a:cxn>
                <a:cxn ang="0">
                  <a:pos x="csX403" y="csY403"/>
                </a:cxn>
                <a:cxn ang="0">
                  <a:pos x="csX404" y="csY404"/>
                </a:cxn>
                <a:cxn ang="0">
                  <a:pos x="csX405" y="csY405"/>
                </a:cxn>
                <a:cxn ang="0">
                  <a:pos x="csX406" y="csY406"/>
                </a:cxn>
                <a:cxn ang="0">
                  <a:pos x="csX407" y="csY407"/>
                </a:cxn>
                <a:cxn ang="0">
                  <a:pos x="csX408" y="csY408"/>
                </a:cxn>
                <a:cxn ang="0">
                  <a:pos x="csX409" y="csY409"/>
                </a:cxn>
                <a:cxn ang="0">
                  <a:pos x="csX410" y="csY410"/>
                </a:cxn>
                <a:cxn ang="0">
                  <a:pos x="csX411" y="csY411"/>
                </a:cxn>
                <a:cxn ang="0">
                  <a:pos x="csX412" y="csY412"/>
                </a:cxn>
                <a:cxn ang="0">
                  <a:pos x="csX413" y="csY413"/>
                </a:cxn>
                <a:cxn ang="0">
                  <a:pos x="csX414" y="csY414"/>
                </a:cxn>
                <a:cxn ang="0">
                  <a:pos x="csX415" y="csY415"/>
                </a:cxn>
                <a:cxn ang="0">
                  <a:pos x="csX416" y="csY416"/>
                </a:cxn>
                <a:cxn ang="0">
                  <a:pos x="csX417" y="csY417"/>
                </a:cxn>
                <a:cxn ang="0">
                  <a:pos x="csX418" y="csY418"/>
                </a:cxn>
                <a:cxn ang="0">
                  <a:pos x="csX419" y="csY419"/>
                </a:cxn>
                <a:cxn ang="0">
                  <a:pos x="csX420" y="csY420"/>
                </a:cxn>
                <a:cxn ang="0">
                  <a:pos x="csX421" y="csY421"/>
                </a:cxn>
                <a:cxn ang="0">
                  <a:pos x="csX422" y="csY422"/>
                </a:cxn>
                <a:cxn ang="0">
                  <a:pos x="csX423" y="csY423"/>
                </a:cxn>
                <a:cxn ang="0">
                  <a:pos x="csX424" y="csY424"/>
                </a:cxn>
                <a:cxn ang="0">
                  <a:pos x="csX425" y="csY425"/>
                </a:cxn>
                <a:cxn ang="0">
                  <a:pos x="csX426" y="csY426"/>
                </a:cxn>
                <a:cxn ang="0">
                  <a:pos x="csX427" y="csY427"/>
                </a:cxn>
                <a:cxn ang="0">
                  <a:pos x="csX428" y="csY428"/>
                </a:cxn>
                <a:cxn ang="0">
                  <a:pos x="csX429" y="csY429"/>
                </a:cxn>
                <a:cxn ang="0">
                  <a:pos x="csX430" y="csY430"/>
                </a:cxn>
                <a:cxn ang="0">
                  <a:pos x="csX431" y="csY431"/>
                </a:cxn>
                <a:cxn ang="0">
                  <a:pos x="csX432" y="csY432"/>
                </a:cxn>
                <a:cxn ang="0">
                  <a:pos x="csX433" y="csY433"/>
                </a:cxn>
                <a:cxn ang="0">
                  <a:pos x="csX434" y="csY434"/>
                </a:cxn>
                <a:cxn ang="0">
                  <a:pos x="csX435" y="csY435"/>
                </a:cxn>
                <a:cxn ang="0">
                  <a:pos x="csX436" y="csY436"/>
                </a:cxn>
                <a:cxn ang="0">
                  <a:pos x="csX437" y="csY437"/>
                </a:cxn>
                <a:cxn ang="0">
                  <a:pos x="csX438" y="csY438"/>
                </a:cxn>
                <a:cxn ang="0">
                  <a:pos x="csX439" y="csY439"/>
                </a:cxn>
                <a:cxn ang="0">
                  <a:pos x="csX440" y="csY440"/>
                </a:cxn>
                <a:cxn ang="0">
                  <a:pos x="csX441" y="csY441"/>
                </a:cxn>
                <a:cxn ang="0">
                  <a:pos x="csX442" y="csY442"/>
                </a:cxn>
                <a:cxn ang="0">
                  <a:pos x="csX443" y="csY443"/>
                </a:cxn>
                <a:cxn ang="0">
                  <a:pos x="csX444" y="csY444"/>
                </a:cxn>
                <a:cxn ang="0">
                  <a:pos x="csX445" y="csY445"/>
                </a:cxn>
                <a:cxn ang="0">
                  <a:pos x="csX446" y="csY446"/>
                </a:cxn>
                <a:cxn ang="0">
                  <a:pos x="csX447" y="csY447"/>
                </a:cxn>
                <a:cxn ang="0">
                  <a:pos x="csX448" y="csY448"/>
                </a:cxn>
                <a:cxn ang="0">
                  <a:pos x="csX449" y="csY449"/>
                </a:cxn>
                <a:cxn ang="0">
                  <a:pos x="csX450" y="csY450"/>
                </a:cxn>
                <a:cxn ang="0">
                  <a:pos x="csX451" y="csY451"/>
                </a:cxn>
                <a:cxn ang="0">
                  <a:pos x="csX452" y="csY452"/>
                </a:cxn>
                <a:cxn ang="0">
                  <a:pos x="csX453" y="csY453"/>
                </a:cxn>
                <a:cxn ang="0">
                  <a:pos x="csX454" y="csY454"/>
                </a:cxn>
                <a:cxn ang="0">
                  <a:pos x="csX455" y="csY455"/>
                </a:cxn>
                <a:cxn ang="0">
                  <a:pos x="csX456" y="csY456"/>
                </a:cxn>
                <a:cxn ang="0">
                  <a:pos x="csX457" y="csY457"/>
                </a:cxn>
                <a:cxn ang="0">
                  <a:pos x="csX458" y="csY458"/>
                </a:cxn>
                <a:cxn ang="0">
                  <a:pos x="csX459" y="csY459"/>
                </a:cxn>
                <a:cxn ang="0">
                  <a:pos x="csX460" y="csY460"/>
                </a:cxn>
                <a:cxn ang="0">
                  <a:pos x="csX461" y="csY461"/>
                </a:cxn>
                <a:cxn ang="0">
                  <a:pos x="csX462" y="csY462"/>
                </a:cxn>
                <a:cxn ang="0">
                  <a:pos x="csX463" y="csY463"/>
                </a:cxn>
                <a:cxn ang="0">
                  <a:pos x="csX464" y="csY464"/>
                </a:cxn>
                <a:cxn ang="0">
                  <a:pos x="csX465" y="csY465"/>
                </a:cxn>
                <a:cxn ang="0">
                  <a:pos x="csX466" y="csY466"/>
                </a:cxn>
                <a:cxn ang="0">
                  <a:pos x="csX467" y="csY467"/>
                </a:cxn>
                <a:cxn ang="0">
                  <a:pos x="csX468" y="csY468"/>
                </a:cxn>
                <a:cxn ang="0">
                  <a:pos x="csX469" y="csY469"/>
                </a:cxn>
                <a:cxn ang="0">
                  <a:pos x="csX470" y="csY470"/>
                </a:cxn>
                <a:cxn ang="0">
                  <a:pos x="csX471" y="csY471"/>
                </a:cxn>
                <a:cxn ang="0">
                  <a:pos x="csX472" y="csY472"/>
                </a:cxn>
                <a:cxn ang="0">
                  <a:pos x="csX473" y="csY473"/>
                </a:cxn>
                <a:cxn ang="0">
                  <a:pos x="csX474" y="csY474"/>
                </a:cxn>
                <a:cxn ang="0">
                  <a:pos x="csX475" y="csY475"/>
                </a:cxn>
                <a:cxn ang="0">
                  <a:pos x="csX476" y="csY476"/>
                </a:cxn>
                <a:cxn ang="0">
                  <a:pos x="csX477" y="csY477"/>
                </a:cxn>
                <a:cxn ang="0">
                  <a:pos x="csX478" y="csY478"/>
                </a:cxn>
                <a:cxn ang="0">
                  <a:pos x="csX479" y="csY479"/>
                </a:cxn>
                <a:cxn ang="0">
                  <a:pos x="csX480" y="csY480"/>
                </a:cxn>
                <a:cxn ang="0">
                  <a:pos x="csX481" y="csY481"/>
                </a:cxn>
                <a:cxn ang="0">
                  <a:pos x="csX482" y="csY482"/>
                </a:cxn>
                <a:cxn ang="0">
                  <a:pos x="csX483" y="csY483"/>
                </a:cxn>
                <a:cxn ang="0">
                  <a:pos x="csX484" y="csY484"/>
                </a:cxn>
                <a:cxn ang="0">
                  <a:pos x="csX485" y="csY485"/>
                </a:cxn>
                <a:cxn ang="0">
                  <a:pos x="csX486" y="csY486"/>
                </a:cxn>
                <a:cxn ang="0">
                  <a:pos x="csX487" y="csY487"/>
                </a:cxn>
                <a:cxn ang="0">
                  <a:pos x="csX488" y="csY488"/>
                </a:cxn>
                <a:cxn ang="0">
                  <a:pos x="csX489" y="csY489"/>
                </a:cxn>
                <a:cxn ang="0">
                  <a:pos x="csX490" y="csY490"/>
                </a:cxn>
                <a:cxn ang="0">
                  <a:pos x="csX491" y="csY491"/>
                </a:cxn>
                <a:cxn ang="0">
                  <a:pos x="csX492" y="csY492"/>
                </a:cxn>
                <a:cxn ang="0">
                  <a:pos x="csX493" y="csY493"/>
                </a:cxn>
                <a:cxn ang="0">
                  <a:pos x="csX494" y="csY494"/>
                </a:cxn>
                <a:cxn ang="0">
                  <a:pos x="csX495" y="csY495"/>
                </a:cxn>
                <a:cxn ang="0">
                  <a:pos x="csX496" y="csY496"/>
                </a:cxn>
                <a:cxn ang="0">
                  <a:pos x="csX497" y="csY497"/>
                </a:cxn>
                <a:cxn ang="0">
                  <a:pos x="csX498" y="csY498"/>
                </a:cxn>
                <a:cxn ang="0">
                  <a:pos x="csX499" y="csY499"/>
                </a:cxn>
                <a:cxn ang="0">
                  <a:pos x="csX500" y="csY500"/>
                </a:cxn>
                <a:cxn ang="0">
                  <a:pos x="csX501" y="csY501"/>
                </a:cxn>
                <a:cxn ang="0">
                  <a:pos x="csX502" y="csY502"/>
                </a:cxn>
                <a:cxn ang="0">
                  <a:pos x="csX503" y="csY503"/>
                </a:cxn>
                <a:cxn ang="0">
                  <a:pos x="csX504" y="csY504"/>
                </a:cxn>
                <a:cxn ang="0">
                  <a:pos x="csX505" y="csY505"/>
                </a:cxn>
                <a:cxn ang="0">
                  <a:pos x="csX506" y="csY506"/>
                </a:cxn>
                <a:cxn ang="0">
                  <a:pos x="csX507" y="csY507"/>
                </a:cxn>
                <a:cxn ang="0">
                  <a:pos x="csX508" y="csY508"/>
                </a:cxn>
                <a:cxn ang="0">
                  <a:pos x="csX509" y="csY509"/>
                </a:cxn>
                <a:cxn ang="0">
                  <a:pos x="csX510" y="csY510"/>
                </a:cxn>
                <a:cxn ang="0">
                  <a:pos x="csX511" y="csY511"/>
                </a:cxn>
                <a:cxn ang="0">
                  <a:pos x="csX512" y="csY512"/>
                </a:cxn>
                <a:cxn ang="0">
                  <a:pos x="csX513" y="csY513"/>
                </a:cxn>
                <a:cxn ang="0">
                  <a:pos x="csX514" y="csY514"/>
                </a:cxn>
                <a:cxn ang="0">
                  <a:pos x="csX515" y="csY515"/>
                </a:cxn>
                <a:cxn ang="0">
                  <a:pos x="csX516" y="csY516"/>
                </a:cxn>
                <a:cxn ang="0">
                  <a:pos x="csX517" y="csY517"/>
                </a:cxn>
                <a:cxn ang="0">
                  <a:pos x="csX518" y="csY518"/>
                </a:cxn>
                <a:cxn ang="0">
                  <a:pos x="csX519" y="csY519"/>
                </a:cxn>
                <a:cxn ang="0">
                  <a:pos x="csX520" y="csY520"/>
                </a:cxn>
                <a:cxn ang="0">
                  <a:pos x="csX521" y="csY521"/>
                </a:cxn>
                <a:cxn ang="0">
                  <a:pos x="csX522" y="csY522"/>
                </a:cxn>
                <a:cxn ang="0">
                  <a:pos x="csX523" y="csY523"/>
                </a:cxn>
                <a:cxn ang="0">
                  <a:pos x="csX524" y="csY524"/>
                </a:cxn>
                <a:cxn ang="0">
                  <a:pos x="csX525" y="csY525"/>
                </a:cxn>
                <a:cxn ang="0">
                  <a:pos x="csX526" y="csY526"/>
                </a:cxn>
                <a:cxn ang="0">
                  <a:pos x="csX527" y="csY527"/>
                </a:cxn>
                <a:cxn ang="0">
                  <a:pos x="csX528" y="csY528"/>
                </a:cxn>
                <a:cxn ang="0">
                  <a:pos x="csX529" y="csY529"/>
                </a:cxn>
                <a:cxn ang="0">
                  <a:pos x="csX530" y="csY530"/>
                </a:cxn>
                <a:cxn ang="0">
                  <a:pos x="csX531" y="csY531"/>
                </a:cxn>
                <a:cxn ang="0">
                  <a:pos x="csX532" y="csY532"/>
                </a:cxn>
                <a:cxn ang="0">
                  <a:pos x="csX533" y="csY533"/>
                </a:cxn>
                <a:cxn ang="0">
                  <a:pos x="csX534" y="csY534"/>
                </a:cxn>
                <a:cxn ang="0">
                  <a:pos x="csX535" y="csY535"/>
                </a:cxn>
                <a:cxn ang="0">
                  <a:pos x="csX536" y="csY536"/>
                </a:cxn>
                <a:cxn ang="0">
                  <a:pos x="csX537" y="csY537"/>
                </a:cxn>
                <a:cxn ang="0">
                  <a:pos x="csX538" y="csY538"/>
                </a:cxn>
                <a:cxn ang="0">
                  <a:pos x="csX539" y="csY539"/>
                </a:cxn>
                <a:cxn ang="0">
                  <a:pos x="csX540" y="csY540"/>
                </a:cxn>
                <a:cxn ang="0">
                  <a:pos x="csX541" y="csY541"/>
                </a:cxn>
                <a:cxn ang="0">
                  <a:pos x="csX542" y="csY542"/>
                </a:cxn>
                <a:cxn ang="0">
                  <a:pos x="csX543" y="csY543"/>
                </a:cxn>
                <a:cxn ang="0">
                  <a:pos x="csX544" y="csY544"/>
                </a:cxn>
                <a:cxn ang="0">
                  <a:pos x="csX545" y="csY545"/>
                </a:cxn>
                <a:cxn ang="0">
                  <a:pos x="csX546" y="csY546"/>
                </a:cxn>
                <a:cxn ang="0">
                  <a:pos x="csX547" y="csY547"/>
                </a:cxn>
                <a:cxn ang="0">
                  <a:pos x="csX548" y="csY548"/>
                </a:cxn>
                <a:cxn ang="0">
                  <a:pos x="csX549" y="csY549"/>
                </a:cxn>
                <a:cxn ang="0">
                  <a:pos x="csX550" y="csY550"/>
                </a:cxn>
                <a:cxn ang="0">
                  <a:pos x="csX551" y="csY551"/>
                </a:cxn>
                <a:cxn ang="0">
                  <a:pos x="csX552" y="csY552"/>
                </a:cxn>
                <a:cxn ang="0">
                  <a:pos x="csX553" y="csY553"/>
                </a:cxn>
                <a:cxn ang="0">
                  <a:pos x="csX554" y="csY554"/>
                </a:cxn>
                <a:cxn ang="0">
                  <a:pos x="csX555" y="csY555"/>
                </a:cxn>
                <a:cxn ang="0">
                  <a:pos x="csX556" y="csY556"/>
                </a:cxn>
                <a:cxn ang="0">
                  <a:pos x="csX557" y="csY557"/>
                </a:cxn>
                <a:cxn ang="0">
                  <a:pos x="csX558" y="csY558"/>
                </a:cxn>
                <a:cxn ang="0">
                  <a:pos x="csX559" y="csY559"/>
                </a:cxn>
                <a:cxn ang="0">
                  <a:pos x="csX560" y="csY560"/>
                </a:cxn>
                <a:cxn ang="0">
                  <a:pos x="csX561" y="csY561"/>
                </a:cxn>
                <a:cxn ang="0">
                  <a:pos x="csX562" y="csY562"/>
                </a:cxn>
                <a:cxn ang="0">
                  <a:pos x="csX563" y="csY563"/>
                </a:cxn>
                <a:cxn ang="0">
                  <a:pos x="csX564" y="csY564"/>
                </a:cxn>
                <a:cxn ang="0">
                  <a:pos x="csX565" y="csY565"/>
                </a:cxn>
                <a:cxn ang="0">
                  <a:pos x="csX566" y="csY566"/>
                </a:cxn>
                <a:cxn ang="0">
                  <a:pos x="csX567" y="csY567"/>
                </a:cxn>
                <a:cxn ang="0">
                  <a:pos x="csX568" y="csY568"/>
                </a:cxn>
                <a:cxn ang="0">
                  <a:pos x="csX569" y="csY569"/>
                </a:cxn>
                <a:cxn ang="0">
                  <a:pos x="csX570" y="csY570"/>
                </a:cxn>
                <a:cxn ang="0">
                  <a:pos x="csX571" y="csY571"/>
                </a:cxn>
                <a:cxn ang="0">
                  <a:pos x="csX572" y="csY572"/>
                </a:cxn>
                <a:cxn ang="0">
                  <a:pos x="csX573" y="csY573"/>
                </a:cxn>
                <a:cxn ang="0">
                  <a:pos x="csX574" y="csY574"/>
                </a:cxn>
                <a:cxn ang="0">
                  <a:pos x="csX575" y="csY575"/>
                </a:cxn>
                <a:cxn ang="0">
                  <a:pos x="csX576" y="csY576"/>
                </a:cxn>
                <a:cxn ang="0">
                  <a:pos x="csX577" y="csY577"/>
                </a:cxn>
                <a:cxn ang="0">
                  <a:pos x="csX578" y="csY578"/>
                </a:cxn>
                <a:cxn ang="0">
                  <a:pos x="csX579" y="csY579"/>
                </a:cxn>
                <a:cxn ang="0">
                  <a:pos x="csX580" y="csY580"/>
                </a:cxn>
                <a:cxn ang="0">
                  <a:pos x="csX581" y="csY581"/>
                </a:cxn>
                <a:cxn ang="0">
                  <a:pos x="csX582" y="csY582"/>
                </a:cxn>
                <a:cxn ang="0">
                  <a:pos x="csX583" y="csY583"/>
                </a:cxn>
                <a:cxn ang="0">
                  <a:pos x="csX584" y="csY584"/>
                </a:cxn>
                <a:cxn ang="0">
                  <a:pos x="csX585" y="csY585"/>
                </a:cxn>
                <a:cxn ang="0">
                  <a:pos x="csX586" y="csY586"/>
                </a:cxn>
                <a:cxn ang="0">
                  <a:pos x="csX587" y="csY587"/>
                </a:cxn>
                <a:cxn ang="0">
                  <a:pos x="csX588" y="csY588"/>
                </a:cxn>
                <a:cxn ang="0">
                  <a:pos x="csX589" y="csY589"/>
                </a:cxn>
                <a:cxn ang="0">
                  <a:pos x="csX590" y="csY590"/>
                </a:cxn>
                <a:cxn ang="0">
                  <a:pos x="csX591" y="csY591"/>
                </a:cxn>
                <a:cxn ang="0">
                  <a:pos x="csX592" y="csY592"/>
                </a:cxn>
                <a:cxn ang="0">
                  <a:pos x="csX593" y="csY593"/>
                </a:cxn>
                <a:cxn ang="0">
                  <a:pos x="csX594" y="csY594"/>
                </a:cxn>
                <a:cxn ang="0">
                  <a:pos x="csX595" y="csY595"/>
                </a:cxn>
                <a:cxn ang="0">
                  <a:pos x="csX596" y="csY596"/>
                </a:cxn>
                <a:cxn ang="0">
                  <a:pos x="csX597" y="csY597"/>
                </a:cxn>
                <a:cxn ang="0">
                  <a:pos x="csX598" y="csY598"/>
                </a:cxn>
                <a:cxn ang="0">
                  <a:pos x="csX599" y="csY599"/>
                </a:cxn>
                <a:cxn ang="0">
                  <a:pos x="csX600" y="csY600"/>
                </a:cxn>
                <a:cxn ang="0">
                  <a:pos x="csX601" y="csY601"/>
                </a:cxn>
                <a:cxn ang="0">
                  <a:pos x="csX602" y="csY602"/>
                </a:cxn>
                <a:cxn ang="0">
                  <a:pos x="csX603" y="csY603"/>
                </a:cxn>
                <a:cxn ang="0">
                  <a:pos x="csX604" y="csY604"/>
                </a:cxn>
                <a:cxn ang="0">
                  <a:pos x="csX605" y="csY605"/>
                </a:cxn>
                <a:cxn ang="0">
                  <a:pos x="csX606" y="csY606"/>
                </a:cxn>
                <a:cxn ang="0">
                  <a:pos x="csX607" y="csY607"/>
                </a:cxn>
                <a:cxn ang="0">
                  <a:pos x="csX608" y="csY608"/>
                </a:cxn>
                <a:cxn ang="0">
                  <a:pos x="csX609" y="csY609"/>
                </a:cxn>
                <a:cxn ang="0">
                  <a:pos x="csX610" y="csY610"/>
                </a:cxn>
                <a:cxn ang="0">
                  <a:pos x="csX611" y="csY611"/>
                </a:cxn>
                <a:cxn ang="0">
                  <a:pos x="csX612" y="csY612"/>
                </a:cxn>
                <a:cxn ang="0">
                  <a:pos x="csX613" y="csY613"/>
                </a:cxn>
                <a:cxn ang="0">
                  <a:pos x="csX614" y="csY614"/>
                </a:cxn>
                <a:cxn ang="0">
                  <a:pos x="csX615" y="csY615"/>
                </a:cxn>
                <a:cxn ang="0">
                  <a:pos x="csX616" y="csY616"/>
                </a:cxn>
                <a:cxn ang="0">
                  <a:pos x="csX617" y="csY617"/>
                </a:cxn>
                <a:cxn ang="0">
                  <a:pos x="csX618" y="csY618"/>
                </a:cxn>
                <a:cxn ang="0">
                  <a:pos x="csX619" y="csY619"/>
                </a:cxn>
                <a:cxn ang="0">
                  <a:pos x="csX620" y="csY620"/>
                </a:cxn>
                <a:cxn ang="0">
                  <a:pos x="csX621" y="csY621"/>
                </a:cxn>
                <a:cxn ang="0">
                  <a:pos x="csX622" y="csY622"/>
                </a:cxn>
                <a:cxn ang="0">
                  <a:pos x="csX623" y="csY623"/>
                </a:cxn>
                <a:cxn ang="0">
                  <a:pos x="csX624" y="csY624"/>
                </a:cxn>
                <a:cxn ang="0">
                  <a:pos x="csX625" y="csY625"/>
                </a:cxn>
                <a:cxn ang="0">
                  <a:pos x="csX626" y="csY626"/>
                </a:cxn>
                <a:cxn ang="0">
                  <a:pos x="csX627" y="csY627"/>
                </a:cxn>
              </a:cxnLst>
              <a:rect l="l" t="t" r="r" b="b"/>
              <a:pathLst>
                <a:path w="1368818" h="80291">
                  <a:moveTo>
                    <a:pt x="31225" y="46011"/>
                  </a:moveTo>
                  <a:lnTo>
                    <a:pt x="38659" y="47002"/>
                  </a:lnTo>
                  <a:cubicBezTo>
                    <a:pt x="37833" y="52124"/>
                    <a:pt x="35740" y="56116"/>
                    <a:pt x="32381" y="58980"/>
                  </a:cubicBezTo>
                  <a:cubicBezTo>
                    <a:pt x="29077" y="61843"/>
                    <a:pt x="25029" y="63275"/>
                    <a:pt x="20238" y="63275"/>
                  </a:cubicBezTo>
                  <a:cubicBezTo>
                    <a:pt x="14125" y="63275"/>
                    <a:pt x="9224" y="61293"/>
                    <a:pt x="5535" y="57328"/>
                  </a:cubicBezTo>
                  <a:cubicBezTo>
                    <a:pt x="1845" y="53363"/>
                    <a:pt x="0" y="47690"/>
                    <a:pt x="0" y="40311"/>
                  </a:cubicBezTo>
                  <a:cubicBezTo>
                    <a:pt x="0" y="35520"/>
                    <a:pt x="799" y="31335"/>
                    <a:pt x="2396" y="27755"/>
                  </a:cubicBezTo>
                  <a:cubicBezTo>
                    <a:pt x="3992" y="24121"/>
                    <a:pt x="6416" y="21422"/>
                    <a:pt x="9665" y="19660"/>
                  </a:cubicBezTo>
                  <a:cubicBezTo>
                    <a:pt x="12914" y="17843"/>
                    <a:pt x="16438" y="16934"/>
                    <a:pt x="20238" y="16934"/>
                  </a:cubicBezTo>
                  <a:cubicBezTo>
                    <a:pt x="25029" y="16934"/>
                    <a:pt x="28967" y="18173"/>
                    <a:pt x="32051" y="20651"/>
                  </a:cubicBezTo>
                  <a:cubicBezTo>
                    <a:pt x="35134" y="23074"/>
                    <a:pt x="37090" y="26516"/>
                    <a:pt x="37916" y="30977"/>
                  </a:cubicBezTo>
                  <a:lnTo>
                    <a:pt x="30646" y="32133"/>
                  </a:lnTo>
                  <a:cubicBezTo>
                    <a:pt x="29930" y="29159"/>
                    <a:pt x="28691" y="26929"/>
                    <a:pt x="26929" y="25442"/>
                  </a:cubicBezTo>
                  <a:cubicBezTo>
                    <a:pt x="25167" y="23900"/>
                    <a:pt x="23047" y="23129"/>
                    <a:pt x="20569" y="23129"/>
                  </a:cubicBezTo>
                  <a:cubicBezTo>
                    <a:pt x="16769" y="23129"/>
                    <a:pt x="13685" y="24506"/>
                    <a:pt x="11317" y="27260"/>
                  </a:cubicBezTo>
                  <a:cubicBezTo>
                    <a:pt x="8949" y="29958"/>
                    <a:pt x="7765" y="34226"/>
                    <a:pt x="7765" y="40063"/>
                  </a:cubicBezTo>
                  <a:cubicBezTo>
                    <a:pt x="7765" y="46011"/>
                    <a:pt x="8894" y="50334"/>
                    <a:pt x="11152" y="53032"/>
                  </a:cubicBezTo>
                  <a:cubicBezTo>
                    <a:pt x="13465" y="55730"/>
                    <a:pt x="16466" y="57080"/>
                    <a:pt x="20156" y="57080"/>
                  </a:cubicBezTo>
                  <a:cubicBezTo>
                    <a:pt x="23074" y="57080"/>
                    <a:pt x="25525" y="56199"/>
                    <a:pt x="27507" y="54437"/>
                  </a:cubicBezTo>
                  <a:cubicBezTo>
                    <a:pt x="29490" y="52619"/>
                    <a:pt x="30729" y="49811"/>
                    <a:pt x="31225" y="46011"/>
                  </a:cubicBezTo>
                  <a:close/>
                  <a:moveTo>
                    <a:pt x="50017" y="80292"/>
                  </a:moveTo>
                  <a:lnTo>
                    <a:pt x="44648" y="80292"/>
                  </a:lnTo>
                  <a:cubicBezTo>
                    <a:pt x="52964" y="66910"/>
                    <a:pt x="57121" y="53528"/>
                    <a:pt x="57121" y="40146"/>
                  </a:cubicBezTo>
                  <a:cubicBezTo>
                    <a:pt x="57121" y="34914"/>
                    <a:pt x="56516" y="29738"/>
                    <a:pt x="55304" y="24616"/>
                  </a:cubicBezTo>
                  <a:cubicBezTo>
                    <a:pt x="54368" y="20431"/>
                    <a:pt x="53046" y="16411"/>
                    <a:pt x="51339" y="12556"/>
                  </a:cubicBezTo>
                  <a:cubicBezTo>
                    <a:pt x="50238" y="10078"/>
                    <a:pt x="48007" y="5892"/>
                    <a:pt x="44648" y="0"/>
                  </a:cubicBezTo>
                  <a:lnTo>
                    <a:pt x="50017" y="0"/>
                  </a:lnTo>
                  <a:cubicBezTo>
                    <a:pt x="55249" y="6994"/>
                    <a:pt x="59104" y="14015"/>
                    <a:pt x="61582" y="21064"/>
                  </a:cubicBezTo>
                  <a:cubicBezTo>
                    <a:pt x="63730" y="27122"/>
                    <a:pt x="64803" y="33482"/>
                    <a:pt x="64803" y="40146"/>
                  </a:cubicBezTo>
                  <a:cubicBezTo>
                    <a:pt x="64803" y="47635"/>
                    <a:pt x="63372" y="54904"/>
                    <a:pt x="60508" y="61954"/>
                  </a:cubicBezTo>
                  <a:cubicBezTo>
                    <a:pt x="57644" y="68947"/>
                    <a:pt x="54147" y="75060"/>
                    <a:pt x="50017" y="80292"/>
                  </a:cubicBezTo>
                  <a:close/>
                  <a:moveTo>
                    <a:pt x="95220" y="46093"/>
                  </a:moveTo>
                  <a:lnTo>
                    <a:pt x="102737" y="45102"/>
                  </a:lnTo>
                  <a:cubicBezTo>
                    <a:pt x="103618" y="49398"/>
                    <a:pt x="105077" y="52481"/>
                    <a:pt x="107115" y="54354"/>
                  </a:cubicBezTo>
                  <a:cubicBezTo>
                    <a:pt x="109208" y="56226"/>
                    <a:pt x="111741" y="57163"/>
                    <a:pt x="114715" y="57163"/>
                  </a:cubicBezTo>
                  <a:cubicBezTo>
                    <a:pt x="118294" y="57163"/>
                    <a:pt x="121296" y="55951"/>
                    <a:pt x="123719" y="53528"/>
                  </a:cubicBezTo>
                  <a:cubicBezTo>
                    <a:pt x="126142" y="51050"/>
                    <a:pt x="127353" y="47993"/>
                    <a:pt x="127353" y="44359"/>
                  </a:cubicBezTo>
                  <a:cubicBezTo>
                    <a:pt x="127353" y="40944"/>
                    <a:pt x="126224" y="38108"/>
                    <a:pt x="123967" y="35850"/>
                  </a:cubicBezTo>
                  <a:cubicBezTo>
                    <a:pt x="121709" y="33592"/>
                    <a:pt x="118845" y="32464"/>
                    <a:pt x="115376" y="32464"/>
                  </a:cubicBezTo>
                  <a:cubicBezTo>
                    <a:pt x="113944" y="32464"/>
                    <a:pt x="112181" y="32739"/>
                    <a:pt x="110089" y="33290"/>
                  </a:cubicBezTo>
                  <a:lnTo>
                    <a:pt x="110915" y="26681"/>
                  </a:lnTo>
                  <a:cubicBezTo>
                    <a:pt x="111411" y="26736"/>
                    <a:pt x="111824" y="26764"/>
                    <a:pt x="112154" y="26764"/>
                  </a:cubicBezTo>
                  <a:cubicBezTo>
                    <a:pt x="115348" y="26764"/>
                    <a:pt x="118212" y="25938"/>
                    <a:pt x="120745" y="24286"/>
                  </a:cubicBezTo>
                  <a:cubicBezTo>
                    <a:pt x="123333" y="22634"/>
                    <a:pt x="124627" y="20073"/>
                    <a:pt x="124627" y="16604"/>
                  </a:cubicBezTo>
                  <a:cubicBezTo>
                    <a:pt x="124627" y="13850"/>
                    <a:pt x="123691" y="11565"/>
                    <a:pt x="121819" y="9747"/>
                  </a:cubicBezTo>
                  <a:cubicBezTo>
                    <a:pt x="119946" y="7930"/>
                    <a:pt x="117523" y="7021"/>
                    <a:pt x="114550" y="7021"/>
                  </a:cubicBezTo>
                  <a:cubicBezTo>
                    <a:pt x="111631" y="7021"/>
                    <a:pt x="109208" y="7957"/>
                    <a:pt x="107280" y="9830"/>
                  </a:cubicBezTo>
                  <a:cubicBezTo>
                    <a:pt x="105353" y="11647"/>
                    <a:pt x="104114" y="14373"/>
                    <a:pt x="103563" y="18008"/>
                  </a:cubicBezTo>
                  <a:lnTo>
                    <a:pt x="96046" y="16686"/>
                  </a:lnTo>
                  <a:cubicBezTo>
                    <a:pt x="96927" y="11675"/>
                    <a:pt x="98992" y="7792"/>
                    <a:pt x="102241" y="5039"/>
                  </a:cubicBezTo>
                  <a:cubicBezTo>
                    <a:pt x="105491" y="2230"/>
                    <a:pt x="109538" y="826"/>
                    <a:pt x="114384" y="826"/>
                  </a:cubicBezTo>
                  <a:cubicBezTo>
                    <a:pt x="117744" y="826"/>
                    <a:pt x="120828" y="1542"/>
                    <a:pt x="123636" y="2974"/>
                  </a:cubicBezTo>
                  <a:cubicBezTo>
                    <a:pt x="126445" y="4405"/>
                    <a:pt x="128592" y="6361"/>
                    <a:pt x="130079" y="8839"/>
                  </a:cubicBezTo>
                  <a:cubicBezTo>
                    <a:pt x="131566" y="11317"/>
                    <a:pt x="132310" y="13960"/>
                    <a:pt x="132310" y="16769"/>
                  </a:cubicBezTo>
                  <a:cubicBezTo>
                    <a:pt x="132310" y="19412"/>
                    <a:pt x="131594" y="21808"/>
                    <a:pt x="130162" y="23955"/>
                  </a:cubicBezTo>
                  <a:cubicBezTo>
                    <a:pt x="128785" y="26103"/>
                    <a:pt x="126693" y="27838"/>
                    <a:pt x="123884" y="29159"/>
                  </a:cubicBezTo>
                  <a:cubicBezTo>
                    <a:pt x="127519" y="29986"/>
                    <a:pt x="130327" y="31720"/>
                    <a:pt x="132310" y="34364"/>
                  </a:cubicBezTo>
                  <a:cubicBezTo>
                    <a:pt x="134347" y="36952"/>
                    <a:pt x="135366" y="40229"/>
                    <a:pt x="135366" y="44194"/>
                  </a:cubicBezTo>
                  <a:cubicBezTo>
                    <a:pt x="135366" y="49535"/>
                    <a:pt x="133411" y="54078"/>
                    <a:pt x="129501" y="57823"/>
                  </a:cubicBezTo>
                  <a:cubicBezTo>
                    <a:pt x="125591" y="61513"/>
                    <a:pt x="120662" y="63358"/>
                    <a:pt x="114715" y="63358"/>
                  </a:cubicBezTo>
                  <a:cubicBezTo>
                    <a:pt x="109318" y="63358"/>
                    <a:pt x="104857" y="61761"/>
                    <a:pt x="101333" y="58567"/>
                  </a:cubicBezTo>
                  <a:cubicBezTo>
                    <a:pt x="97808" y="55373"/>
                    <a:pt x="95771" y="51215"/>
                    <a:pt x="95220" y="46093"/>
                  </a:cubicBezTo>
                  <a:close/>
                  <a:moveTo>
                    <a:pt x="141943" y="43946"/>
                  </a:moveTo>
                  <a:lnTo>
                    <a:pt x="141943" y="36346"/>
                  </a:lnTo>
                  <a:lnTo>
                    <a:pt x="164990" y="36346"/>
                  </a:lnTo>
                  <a:lnTo>
                    <a:pt x="164990" y="43946"/>
                  </a:lnTo>
                  <a:lnTo>
                    <a:pt x="141943" y="43946"/>
                  </a:lnTo>
                  <a:close/>
                  <a:moveTo>
                    <a:pt x="202960" y="38246"/>
                  </a:moveTo>
                  <a:lnTo>
                    <a:pt x="202960" y="31059"/>
                  </a:lnTo>
                  <a:lnTo>
                    <a:pt x="228815" y="31059"/>
                  </a:lnTo>
                  <a:lnTo>
                    <a:pt x="228815" y="53776"/>
                  </a:lnTo>
                  <a:cubicBezTo>
                    <a:pt x="224850" y="56970"/>
                    <a:pt x="220747" y="59365"/>
                    <a:pt x="216507" y="60962"/>
                  </a:cubicBezTo>
                  <a:cubicBezTo>
                    <a:pt x="212267" y="62559"/>
                    <a:pt x="207944" y="63358"/>
                    <a:pt x="203538" y="63358"/>
                  </a:cubicBezTo>
                  <a:cubicBezTo>
                    <a:pt x="197481" y="63358"/>
                    <a:pt x="192001" y="62064"/>
                    <a:pt x="187100" y="59475"/>
                  </a:cubicBezTo>
                  <a:cubicBezTo>
                    <a:pt x="182199" y="56887"/>
                    <a:pt x="178482" y="53170"/>
                    <a:pt x="175948" y="48324"/>
                  </a:cubicBezTo>
                  <a:cubicBezTo>
                    <a:pt x="173470" y="43422"/>
                    <a:pt x="172231" y="37970"/>
                    <a:pt x="172231" y="31968"/>
                  </a:cubicBezTo>
                  <a:cubicBezTo>
                    <a:pt x="172231" y="26021"/>
                    <a:pt x="173470" y="20458"/>
                    <a:pt x="175948" y="15282"/>
                  </a:cubicBezTo>
                  <a:cubicBezTo>
                    <a:pt x="178482" y="10105"/>
                    <a:pt x="182061" y="6278"/>
                    <a:pt x="186687" y="3800"/>
                  </a:cubicBezTo>
                  <a:cubicBezTo>
                    <a:pt x="191368" y="1266"/>
                    <a:pt x="196765" y="0"/>
                    <a:pt x="202877" y="0"/>
                  </a:cubicBezTo>
                  <a:cubicBezTo>
                    <a:pt x="207283" y="0"/>
                    <a:pt x="211276" y="743"/>
                    <a:pt x="214855" y="2230"/>
                  </a:cubicBezTo>
                  <a:cubicBezTo>
                    <a:pt x="218434" y="3662"/>
                    <a:pt x="221243" y="5672"/>
                    <a:pt x="223281" y="8260"/>
                  </a:cubicBezTo>
                  <a:cubicBezTo>
                    <a:pt x="225318" y="10793"/>
                    <a:pt x="226860" y="14098"/>
                    <a:pt x="227907" y="18173"/>
                  </a:cubicBezTo>
                  <a:lnTo>
                    <a:pt x="220637" y="20238"/>
                  </a:lnTo>
                  <a:cubicBezTo>
                    <a:pt x="219701" y="17099"/>
                    <a:pt x="218545" y="14648"/>
                    <a:pt x="217168" y="12886"/>
                  </a:cubicBezTo>
                  <a:cubicBezTo>
                    <a:pt x="215846" y="11069"/>
                    <a:pt x="213919" y="9637"/>
                    <a:pt x="211386" y="8591"/>
                  </a:cubicBezTo>
                  <a:cubicBezTo>
                    <a:pt x="208852" y="7489"/>
                    <a:pt x="206044" y="6939"/>
                    <a:pt x="202960" y="6939"/>
                  </a:cubicBezTo>
                  <a:cubicBezTo>
                    <a:pt x="199215" y="6939"/>
                    <a:pt x="195994" y="7517"/>
                    <a:pt x="193295" y="8674"/>
                  </a:cubicBezTo>
                  <a:cubicBezTo>
                    <a:pt x="190597" y="9775"/>
                    <a:pt x="188422" y="11262"/>
                    <a:pt x="186769" y="13134"/>
                  </a:cubicBezTo>
                  <a:cubicBezTo>
                    <a:pt x="185117" y="14951"/>
                    <a:pt x="183823" y="16961"/>
                    <a:pt x="182887" y="19164"/>
                  </a:cubicBezTo>
                  <a:cubicBezTo>
                    <a:pt x="181345" y="22964"/>
                    <a:pt x="180574" y="27067"/>
                    <a:pt x="180574" y="31472"/>
                  </a:cubicBezTo>
                  <a:cubicBezTo>
                    <a:pt x="180574" y="36924"/>
                    <a:pt x="181510" y="41495"/>
                    <a:pt x="183383" y="45185"/>
                  </a:cubicBezTo>
                  <a:cubicBezTo>
                    <a:pt x="185255" y="48874"/>
                    <a:pt x="187981" y="51600"/>
                    <a:pt x="191561" y="53363"/>
                  </a:cubicBezTo>
                  <a:cubicBezTo>
                    <a:pt x="195195" y="55125"/>
                    <a:pt x="199022" y="56006"/>
                    <a:pt x="203043" y="56006"/>
                  </a:cubicBezTo>
                  <a:cubicBezTo>
                    <a:pt x="206567" y="56006"/>
                    <a:pt x="209981" y="55345"/>
                    <a:pt x="213286" y="54024"/>
                  </a:cubicBezTo>
                  <a:cubicBezTo>
                    <a:pt x="216645" y="52647"/>
                    <a:pt x="219178" y="51187"/>
                    <a:pt x="220885" y="49645"/>
                  </a:cubicBezTo>
                  <a:lnTo>
                    <a:pt x="220885" y="38246"/>
                  </a:lnTo>
                  <a:lnTo>
                    <a:pt x="202960" y="38246"/>
                  </a:lnTo>
                  <a:close/>
                  <a:moveTo>
                    <a:pt x="241045" y="62284"/>
                  </a:moveTo>
                  <a:lnTo>
                    <a:pt x="241045" y="1074"/>
                  </a:lnTo>
                  <a:lnTo>
                    <a:pt x="249141" y="1074"/>
                  </a:lnTo>
                  <a:lnTo>
                    <a:pt x="249141" y="26186"/>
                  </a:lnTo>
                  <a:lnTo>
                    <a:pt x="280943" y="26186"/>
                  </a:lnTo>
                  <a:lnTo>
                    <a:pt x="280943" y="1074"/>
                  </a:lnTo>
                  <a:lnTo>
                    <a:pt x="289039" y="1074"/>
                  </a:lnTo>
                  <a:lnTo>
                    <a:pt x="289039" y="62284"/>
                  </a:lnTo>
                  <a:lnTo>
                    <a:pt x="280943" y="62284"/>
                  </a:lnTo>
                  <a:lnTo>
                    <a:pt x="280943" y="33455"/>
                  </a:lnTo>
                  <a:lnTo>
                    <a:pt x="249141" y="33455"/>
                  </a:lnTo>
                  <a:lnTo>
                    <a:pt x="249141" y="62284"/>
                  </a:lnTo>
                  <a:lnTo>
                    <a:pt x="241045" y="62284"/>
                  </a:lnTo>
                  <a:close/>
                  <a:moveTo>
                    <a:pt x="297666" y="62284"/>
                  </a:moveTo>
                  <a:lnTo>
                    <a:pt x="297666" y="54767"/>
                  </a:lnTo>
                  <a:lnTo>
                    <a:pt x="328974" y="15530"/>
                  </a:lnTo>
                  <a:cubicBezTo>
                    <a:pt x="331231" y="12776"/>
                    <a:pt x="333352" y="10380"/>
                    <a:pt x="335334" y="8343"/>
                  </a:cubicBezTo>
                  <a:lnTo>
                    <a:pt x="301218" y="8343"/>
                  </a:lnTo>
                  <a:lnTo>
                    <a:pt x="301218" y="1074"/>
                  </a:lnTo>
                  <a:lnTo>
                    <a:pt x="344999" y="1074"/>
                  </a:lnTo>
                  <a:lnTo>
                    <a:pt x="344999" y="8343"/>
                  </a:lnTo>
                  <a:lnTo>
                    <a:pt x="310635" y="50802"/>
                  </a:lnTo>
                  <a:lnTo>
                    <a:pt x="306918" y="55097"/>
                  </a:lnTo>
                  <a:lnTo>
                    <a:pt x="345990" y="55097"/>
                  </a:lnTo>
                  <a:lnTo>
                    <a:pt x="345990" y="62284"/>
                  </a:lnTo>
                  <a:lnTo>
                    <a:pt x="297666" y="62284"/>
                  </a:lnTo>
                  <a:close/>
                  <a:moveTo>
                    <a:pt x="407925" y="47993"/>
                  </a:moveTo>
                  <a:lnTo>
                    <a:pt x="415690" y="48985"/>
                  </a:lnTo>
                  <a:cubicBezTo>
                    <a:pt x="414424" y="53500"/>
                    <a:pt x="412138" y="57025"/>
                    <a:pt x="408834" y="59558"/>
                  </a:cubicBezTo>
                  <a:cubicBezTo>
                    <a:pt x="405530" y="62036"/>
                    <a:pt x="401317" y="63275"/>
                    <a:pt x="396195" y="63275"/>
                  </a:cubicBezTo>
                  <a:cubicBezTo>
                    <a:pt x="389697" y="63275"/>
                    <a:pt x="384548" y="61293"/>
                    <a:pt x="380748" y="57328"/>
                  </a:cubicBezTo>
                  <a:cubicBezTo>
                    <a:pt x="376949" y="53308"/>
                    <a:pt x="375049" y="47690"/>
                    <a:pt x="375049" y="40476"/>
                  </a:cubicBezTo>
                  <a:cubicBezTo>
                    <a:pt x="375049" y="33042"/>
                    <a:pt x="376949" y="27260"/>
                    <a:pt x="380748" y="23129"/>
                  </a:cubicBezTo>
                  <a:cubicBezTo>
                    <a:pt x="384603" y="18999"/>
                    <a:pt x="389615" y="16934"/>
                    <a:pt x="395782" y="16934"/>
                  </a:cubicBezTo>
                  <a:cubicBezTo>
                    <a:pt x="401675" y="16934"/>
                    <a:pt x="406494" y="18971"/>
                    <a:pt x="410238" y="23047"/>
                  </a:cubicBezTo>
                  <a:cubicBezTo>
                    <a:pt x="414038" y="27067"/>
                    <a:pt x="415938" y="32739"/>
                    <a:pt x="415938" y="40063"/>
                  </a:cubicBezTo>
                  <a:cubicBezTo>
                    <a:pt x="415938" y="40504"/>
                    <a:pt x="415911" y="41165"/>
                    <a:pt x="415855" y="42046"/>
                  </a:cubicBezTo>
                  <a:lnTo>
                    <a:pt x="382813" y="42046"/>
                  </a:lnTo>
                  <a:cubicBezTo>
                    <a:pt x="383089" y="46892"/>
                    <a:pt x="384466" y="50609"/>
                    <a:pt x="386944" y="53197"/>
                  </a:cubicBezTo>
                  <a:cubicBezTo>
                    <a:pt x="389422" y="55786"/>
                    <a:pt x="392506" y="57080"/>
                    <a:pt x="396195" y="57080"/>
                  </a:cubicBezTo>
                  <a:cubicBezTo>
                    <a:pt x="398949" y="57080"/>
                    <a:pt x="401290" y="56364"/>
                    <a:pt x="403217" y="54932"/>
                  </a:cubicBezTo>
                  <a:cubicBezTo>
                    <a:pt x="405199" y="53500"/>
                    <a:pt x="406769" y="51187"/>
                    <a:pt x="407925" y="47993"/>
                  </a:cubicBezTo>
                  <a:close/>
                  <a:moveTo>
                    <a:pt x="383227" y="35850"/>
                  </a:moveTo>
                  <a:lnTo>
                    <a:pt x="408008" y="35850"/>
                  </a:lnTo>
                  <a:cubicBezTo>
                    <a:pt x="407678" y="32106"/>
                    <a:pt x="406714" y="29325"/>
                    <a:pt x="405117" y="27507"/>
                  </a:cubicBezTo>
                  <a:cubicBezTo>
                    <a:pt x="402749" y="24588"/>
                    <a:pt x="399665" y="23129"/>
                    <a:pt x="395865" y="23129"/>
                  </a:cubicBezTo>
                  <a:cubicBezTo>
                    <a:pt x="392396" y="23129"/>
                    <a:pt x="389477" y="24286"/>
                    <a:pt x="387109" y="26599"/>
                  </a:cubicBezTo>
                  <a:cubicBezTo>
                    <a:pt x="384796" y="28912"/>
                    <a:pt x="383502" y="31995"/>
                    <a:pt x="383227" y="35850"/>
                  </a:cubicBezTo>
                  <a:close/>
                  <a:moveTo>
                    <a:pt x="425076" y="62284"/>
                  </a:moveTo>
                  <a:lnTo>
                    <a:pt x="425076" y="17925"/>
                  </a:lnTo>
                  <a:lnTo>
                    <a:pt x="431849" y="17925"/>
                  </a:lnTo>
                  <a:lnTo>
                    <a:pt x="431849" y="24286"/>
                  </a:lnTo>
                  <a:cubicBezTo>
                    <a:pt x="435098" y="19384"/>
                    <a:pt x="439807" y="16934"/>
                    <a:pt x="445975" y="16934"/>
                  </a:cubicBezTo>
                  <a:cubicBezTo>
                    <a:pt x="448618" y="16934"/>
                    <a:pt x="451069" y="17430"/>
                    <a:pt x="453326" y="18421"/>
                  </a:cubicBezTo>
                  <a:cubicBezTo>
                    <a:pt x="455584" y="19357"/>
                    <a:pt x="457264" y="20623"/>
                    <a:pt x="458365" y="22221"/>
                  </a:cubicBezTo>
                  <a:cubicBezTo>
                    <a:pt x="459467" y="23762"/>
                    <a:pt x="460238" y="25607"/>
                    <a:pt x="460678" y="27755"/>
                  </a:cubicBezTo>
                  <a:cubicBezTo>
                    <a:pt x="460953" y="29132"/>
                    <a:pt x="461091" y="31555"/>
                    <a:pt x="461091" y="35024"/>
                  </a:cubicBezTo>
                  <a:lnTo>
                    <a:pt x="461091" y="62284"/>
                  </a:lnTo>
                  <a:lnTo>
                    <a:pt x="453574" y="62284"/>
                  </a:lnTo>
                  <a:lnTo>
                    <a:pt x="453574" y="35355"/>
                  </a:lnTo>
                  <a:cubicBezTo>
                    <a:pt x="453574" y="32271"/>
                    <a:pt x="453271" y="29986"/>
                    <a:pt x="452666" y="28499"/>
                  </a:cubicBezTo>
                  <a:cubicBezTo>
                    <a:pt x="452115" y="26957"/>
                    <a:pt x="451096" y="25745"/>
                    <a:pt x="449609" y="24864"/>
                  </a:cubicBezTo>
                  <a:cubicBezTo>
                    <a:pt x="448122" y="23928"/>
                    <a:pt x="446388" y="23460"/>
                    <a:pt x="444405" y="23460"/>
                  </a:cubicBezTo>
                  <a:cubicBezTo>
                    <a:pt x="441211" y="23460"/>
                    <a:pt x="438430" y="24478"/>
                    <a:pt x="436062" y="26516"/>
                  </a:cubicBezTo>
                  <a:cubicBezTo>
                    <a:pt x="433749" y="28554"/>
                    <a:pt x="432593" y="32408"/>
                    <a:pt x="432593" y="38081"/>
                  </a:cubicBezTo>
                  <a:lnTo>
                    <a:pt x="432593" y="62284"/>
                  </a:lnTo>
                  <a:lnTo>
                    <a:pt x="425076" y="62284"/>
                  </a:lnTo>
                  <a:close/>
                  <a:moveTo>
                    <a:pt x="489063" y="55593"/>
                  </a:moveTo>
                  <a:lnTo>
                    <a:pt x="490136" y="62201"/>
                  </a:lnTo>
                  <a:cubicBezTo>
                    <a:pt x="488044" y="62642"/>
                    <a:pt x="486144" y="62862"/>
                    <a:pt x="484437" y="62862"/>
                  </a:cubicBezTo>
                  <a:cubicBezTo>
                    <a:pt x="481738" y="62862"/>
                    <a:pt x="479618" y="62449"/>
                    <a:pt x="478076" y="61623"/>
                  </a:cubicBezTo>
                  <a:cubicBezTo>
                    <a:pt x="476589" y="60742"/>
                    <a:pt x="475543" y="59613"/>
                    <a:pt x="474937" y="58236"/>
                  </a:cubicBezTo>
                  <a:cubicBezTo>
                    <a:pt x="474332" y="56804"/>
                    <a:pt x="474029" y="53831"/>
                    <a:pt x="474029" y="49315"/>
                  </a:cubicBezTo>
                  <a:lnTo>
                    <a:pt x="474029" y="23790"/>
                  </a:lnTo>
                  <a:lnTo>
                    <a:pt x="468494" y="23790"/>
                  </a:lnTo>
                  <a:lnTo>
                    <a:pt x="468494" y="17925"/>
                  </a:lnTo>
                  <a:lnTo>
                    <a:pt x="474029" y="17925"/>
                  </a:lnTo>
                  <a:lnTo>
                    <a:pt x="474029" y="6939"/>
                  </a:lnTo>
                  <a:lnTo>
                    <a:pt x="481463" y="2478"/>
                  </a:lnTo>
                  <a:lnTo>
                    <a:pt x="481463" y="17925"/>
                  </a:lnTo>
                  <a:lnTo>
                    <a:pt x="489063" y="17925"/>
                  </a:lnTo>
                  <a:lnTo>
                    <a:pt x="489063" y="23790"/>
                  </a:lnTo>
                  <a:lnTo>
                    <a:pt x="481463" y="23790"/>
                  </a:lnTo>
                  <a:lnTo>
                    <a:pt x="481463" y="49728"/>
                  </a:lnTo>
                  <a:cubicBezTo>
                    <a:pt x="481463" y="51876"/>
                    <a:pt x="481601" y="53252"/>
                    <a:pt x="481876" y="53858"/>
                  </a:cubicBezTo>
                  <a:cubicBezTo>
                    <a:pt x="482151" y="54464"/>
                    <a:pt x="482592" y="54960"/>
                    <a:pt x="483198" y="55345"/>
                  </a:cubicBezTo>
                  <a:cubicBezTo>
                    <a:pt x="483803" y="55676"/>
                    <a:pt x="484657" y="55841"/>
                    <a:pt x="485758" y="55841"/>
                  </a:cubicBezTo>
                  <a:cubicBezTo>
                    <a:pt x="486584" y="55841"/>
                    <a:pt x="487686" y="55758"/>
                    <a:pt x="489063" y="55593"/>
                  </a:cubicBezTo>
                  <a:close/>
                  <a:moveTo>
                    <a:pt x="525290" y="56832"/>
                  </a:moveTo>
                  <a:cubicBezTo>
                    <a:pt x="522536" y="59200"/>
                    <a:pt x="519865" y="60880"/>
                    <a:pt x="517277" y="61871"/>
                  </a:cubicBezTo>
                  <a:cubicBezTo>
                    <a:pt x="514689" y="62807"/>
                    <a:pt x="511935" y="63275"/>
                    <a:pt x="509017" y="63275"/>
                  </a:cubicBezTo>
                  <a:cubicBezTo>
                    <a:pt x="504115" y="63275"/>
                    <a:pt x="500343" y="62091"/>
                    <a:pt x="497700" y="59723"/>
                  </a:cubicBezTo>
                  <a:cubicBezTo>
                    <a:pt x="495111" y="57355"/>
                    <a:pt x="493817" y="54299"/>
                    <a:pt x="493817" y="50554"/>
                  </a:cubicBezTo>
                  <a:cubicBezTo>
                    <a:pt x="493817" y="48406"/>
                    <a:pt x="494313" y="46451"/>
                    <a:pt x="495304" y="44689"/>
                  </a:cubicBezTo>
                  <a:cubicBezTo>
                    <a:pt x="496295" y="42872"/>
                    <a:pt x="497590" y="41412"/>
                    <a:pt x="499187" y="40311"/>
                  </a:cubicBezTo>
                  <a:cubicBezTo>
                    <a:pt x="500783" y="39210"/>
                    <a:pt x="502601" y="38383"/>
                    <a:pt x="504638" y="37833"/>
                  </a:cubicBezTo>
                  <a:cubicBezTo>
                    <a:pt x="506125" y="37447"/>
                    <a:pt x="508356" y="37090"/>
                    <a:pt x="511329" y="36759"/>
                  </a:cubicBezTo>
                  <a:cubicBezTo>
                    <a:pt x="517387" y="36043"/>
                    <a:pt x="521848" y="35162"/>
                    <a:pt x="524711" y="34116"/>
                  </a:cubicBezTo>
                  <a:cubicBezTo>
                    <a:pt x="524711" y="33125"/>
                    <a:pt x="524711" y="32491"/>
                    <a:pt x="524711" y="32216"/>
                  </a:cubicBezTo>
                  <a:cubicBezTo>
                    <a:pt x="524711" y="29132"/>
                    <a:pt x="524023" y="26957"/>
                    <a:pt x="522646" y="25690"/>
                  </a:cubicBezTo>
                  <a:cubicBezTo>
                    <a:pt x="520719" y="23983"/>
                    <a:pt x="517855" y="23129"/>
                    <a:pt x="514055" y="23129"/>
                  </a:cubicBezTo>
                  <a:cubicBezTo>
                    <a:pt x="510531" y="23129"/>
                    <a:pt x="507915" y="23762"/>
                    <a:pt x="506208" y="25029"/>
                  </a:cubicBezTo>
                  <a:cubicBezTo>
                    <a:pt x="504556" y="26241"/>
                    <a:pt x="503317" y="28443"/>
                    <a:pt x="502491" y="31638"/>
                  </a:cubicBezTo>
                  <a:lnTo>
                    <a:pt x="495139" y="30564"/>
                  </a:lnTo>
                  <a:cubicBezTo>
                    <a:pt x="495800" y="27425"/>
                    <a:pt x="496901" y="24891"/>
                    <a:pt x="498443" y="22964"/>
                  </a:cubicBezTo>
                  <a:cubicBezTo>
                    <a:pt x="499985" y="21036"/>
                    <a:pt x="502188" y="19550"/>
                    <a:pt x="505051" y="18503"/>
                  </a:cubicBezTo>
                  <a:cubicBezTo>
                    <a:pt x="507970" y="17457"/>
                    <a:pt x="511329" y="16934"/>
                    <a:pt x="515129" y="16934"/>
                  </a:cubicBezTo>
                  <a:cubicBezTo>
                    <a:pt x="518929" y="16934"/>
                    <a:pt x="522013" y="17402"/>
                    <a:pt x="524381" y="18338"/>
                  </a:cubicBezTo>
                  <a:cubicBezTo>
                    <a:pt x="526749" y="19219"/>
                    <a:pt x="528484" y="20348"/>
                    <a:pt x="529585" y="21725"/>
                  </a:cubicBezTo>
                  <a:cubicBezTo>
                    <a:pt x="530686" y="23047"/>
                    <a:pt x="531458" y="24726"/>
                    <a:pt x="531898" y="26764"/>
                  </a:cubicBezTo>
                  <a:cubicBezTo>
                    <a:pt x="532173" y="28030"/>
                    <a:pt x="532311" y="30343"/>
                    <a:pt x="532311" y="33703"/>
                  </a:cubicBezTo>
                  <a:lnTo>
                    <a:pt x="532311" y="43698"/>
                  </a:lnTo>
                  <a:cubicBezTo>
                    <a:pt x="532311" y="50692"/>
                    <a:pt x="532449" y="55125"/>
                    <a:pt x="532724" y="56997"/>
                  </a:cubicBezTo>
                  <a:cubicBezTo>
                    <a:pt x="533055" y="58815"/>
                    <a:pt x="533715" y="60577"/>
                    <a:pt x="534707" y="62284"/>
                  </a:cubicBezTo>
                  <a:lnTo>
                    <a:pt x="526859" y="62284"/>
                  </a:lnTo>
                  <a:cubicBezTo>
                    <a:pt x="526033" y="60742"/>
                    <a:pt x="525510" y="58925"/>
                    <a:pt x="525290" y="56832"/>
                  </a:cubicBezTo>
                  <a:close/>
                  <a:moveTo>
                    <a:pt x="524711" y="40063"/>
                  </a:moveTo>
                  <a:cubicBezTo>
                    <a:pt x="521958" y="41165"/>
                    <a:pt x="517855" y="42101"/>
                    <a:pt x="512403" y="42872"/>
                  </a:cubicBezTo>
                  <a:cubicBezTo>
                    <a:pt x="509320" y="43312"/>
                    <a:pt x="507144" y="43808"/>
                    <a:pt x="505878" y="44359"/>
                  </a:cubicBezTo>
                  <a:cubicBezTo>
                    <a:pt x="504611" y="44909"/>
                    <a:pt x="503620" y="45735"/>
                    <a:pt x="502904" y="46837"/>
                  </a:cubicBezTo>
                  <a:cubicBezTo>
                    <a:pt x="502188" y="47883"/>
                    <a:pt x="501830" y="49067"/>
                    <a:pt x="501830" y="50389"/>
                  </a:cubicBezTo>
                  <a:cubicBezTo>
                    <a:pt x="501830" y="52371"/>
                    <a:pt x="502601" y="54051"/>
                    <a:pt x="504143" y="55428"/>
                  </a:cubicBezTo>
                  <a:cubicBezTo>
                    <a:pt x="505685" y="56749"/>
                    <a:pt x="507915" y="57410"/>
                    <a:pt x="510834" y="57410"/>
                  </a:cubicBezTo>
                  <a:cubicBezTo>
                    <a:pt x="513698" y="57410"/>
                    <a:pt x="516258" y="56777"/>
                    <a:pt x="518516" y="55510"/>
                  </a:cubicBezTo>
                  <a:cubicBezTo>
                    <a:pt x="520774" y="54244"/>
                    <a:pt x="522426" y="52509"/>
                    <a:pt x="523472" y="50306"/>
                  </a:cubicBezTo>
                  <a:cubicBezTo>
                    <a:pt x="524298" y="48599"/>
                    <a:pt x="524711" y="46093"/>
                    <a:pt x="524711" y="42789"/>
                  </a:cubicBezTo>
                  <a:lnTo>
                    <a:pt x="524711" y="40063"/>
                  </a:lnTo>
                  <a:close/>
                  <a:moveTo>
                    <a:pt x="543927" y="62284"/>
                  </a:moveTo>
                  <a:lnTo>
                    <a:pt x="543927" y="17925"/>
                  </a:lnTo>
                  <a:lnTo>
                    <a:pt x="550700" y="17925"/>
                  </a:lnTo>
                  <a:lnTo>
                    <a:pt x="550700" y="24286"/>
                  </a:lnTo>
                  <a:cubicBezTo>
                    <a:pt x="553949" y="19384"/>
                    <a:pt x="558658" y="16934"/>
                    <a:pt x="564826" y="16934"/>
                  </a:cubicBezTo>
                  <a:cubicBezTo>
                    <a:pt x="567469" y="16934"/>
                    <a:pt x="569920" y="17430"/>
                    <a:pt x="572178" y="18421"/>
                  </a:cubicBezTo>
                  <a:cubicBezTo>
                    <a:pt x="574435" y="19357"/>
                    <a:pt x="576115" y="20623"/>
                    <a:pt x="577216" y="22221"/>
                  </a:cubicBezTo>
                  <a:cubicBezTo>
                    <a:pt x="578318" y="23762"/>
                    <a:pt x="579089" y="25607"/>
                    <a:pt x="579529" y="27755"/>
                  </a:cubicBezTo>
                  <a:cubicBezTo>
                    <a:pt x="579805" y="29132"/>
                    <a:pt x="579942" y="31555"/>
                    <a:pt x="579942" y="35024"/>
                  </a:cubicBezTo>
                  <a:lnTo>
                    <a:pt x="579942" y="62284"/>
                  </a:lnTo>
                  <a:lnTo>
                    <a:pt x="572425" y="62284"/>
                  </a:lnTo>
                  <a:lnTo>
                    <a:pt x="572425" y="35355"/>
                  </a:lnTo>
                  <a:cubicBezTo>
                    <a:pt x="572425" y="32271"/>
                    <a:pt x="572122" y="29986"/>
                    <a:pt x="571517" y="28499"/>
                  </a:cubicBezTo>
                  <a:cubicBezTo>
                    <a:pt x="570966" y="26957"/>
                    <a:pt x="569947" y="25745"/>
                    <a:pt x="568460" y="24864"/>
                  </a:cubicBezTo>
                  <a:cubicBezTo>
                    <a:pt x="566973" y="23928"/>
                    <a:pt x="565239" y="23460"/>
                    <a:pt x="563256" y="23460"/>
                  </a:cubicBezTo>
                  <a:cubicBezTo>
                    <a:pt x="560062" y="23460"/>
                    <a:pt x="557281" y="24478"/>
                    <a:pt x="554913" y="26516"/>
                  </a:cubicBezTo>
                  <a:cubicBezTo>
                    <a:pt x="552600" y="28554"/>
                    <a:pt x="551444" y="32408"/>
                    <a:pt x="551444" y="38081"/>
                  </a:cubicBezTo>
                  <a:lnTo>
                    <a:pt x="551444" y="62284"/>
                  </a:lnTo>
                  <a:lnTo>
                    <a:pt x="543927" y="62284"/>
                  </a:lnTo>
                  <a:close/>
                  <a:moveTo>
                    <a:pt x="590154" y="65919"/>
                  </a:moveTo>
                  <a:lnTo>
                    <a:pt x="597423" y="67075"/>
                  </a:lnTo>
                  <a:cubicBezTo>
                    <a:pt x="597753" y="69333"/>
                    <a:pt x="598607" y="70958"/>
                    <a:pt x="599984" y="71949"/>
                  </a:cubicBezTo>
                  <a:cubicBezTo>
                    <a:pt x="601856" y="73380"/>
                    <a:pt x="604389" y="74096"/>
                    <a:pt x="607583" y="74096"/>
                  </a:cubicBezTo>
                  <a:cubicBezTo>
                    <a:pt x="611053" y="74096"/>
                    <a:pt x="613724" y="73380"/>
                    <a:pt x="615596" y="71949"/>
                  </a:cubicBezTo>
                  <a:cubicBezTo>
                    <a:pt x="617523" y="70572"/>
                    <a:pt x="618818" y="68617"/>
                    <a:pt x="619478" y="66084"/>
                  </a:cubicBezTo>
                  <a:cubicBezTo>
                    <a:pt x="619864" y="64597"/>
                    <a:pt x="620057" y="61403"/>
                    <a:pt x="620057" y="56502"/>
                  </a:cubicBezTo>
                  <a:cubicBezTo>
                    <a:pt x="616753" y="60356"/>
                    <a:pt x="612650" y="62284"/>
                    <a:pt x="607749" y="62284"/>
                  </a:cubicBezTo>
                  <a:cubicBezTo>
                    <a:pt x="601691" y="62284"/>
                    <a:pt x="596983" y="60081"/>
                    <a:pt x="593623" y="55676"/>
                  </a:cubicBezTo>
                  <a:cubicBezTo>
                    <a:pt x="590264" y="51270"/>
                    <a:pt x="588584" y="46011"/>
                    <a:pt x="588584" y="39898"/>
                  </a:cubicBezTo>
                  <a:cubicBezTo>
                    <a:pt x="588584" y="35658"/>
                    <a:pt x="589355" y="31748"/>
                    <a:pt x="590897" y="28168"/>
                  </a:cubicBezTo>
                  <a:cubicBezTo>
                    <a:pt x="592439" y="24588"/>
                    <a:pt x="594670" y="21835"/>
                    <a:pt x="597588" y="19908"/>
                  </a:cubicBezTo>
                  <a:cubicBezTo>
                    <a:pt x="600507" y="17925"/>
                    <a:pt x="603921" y="16934"/>
                    <a:pt x="607831" y="16934"/>
                  </a:cubicBezTo>
                  <a:cubicBezTo>
                    <a:pt x="613063" y="16934"/>
                    <a:pt x="617358" y="19054"/>
                    <a:pt x="620718" y="23295"/>
                  </a:cubicBezTo>
                  <a:lnTo>
                    <a:pt x="620718" y="17925"/>
                  </a:lnTo>
                  <a:lnTo>
                    <a:pt x="627656" y="17925"/>
                  </a:lnTo>
                  <a:lnTo>
                    <a:pt x="627656" y="56254"/>
                  </a:lnTo>
                  <a:cubicBezTo>
                    <a:pt x="627656" y="63193"/>
                    <a:pt x="626940" y="68094"/>
                    <a:pt x="625509" y="70958"/>
                  </a:cubicBezTo>
                  <a:cubicBezTo>
                    <a:pt x="624132" y="73821"/>
                    <a:pt x="621929" y="76079"/>
                    <a:pt x="618900" y="77731"/>
                  </a:cubicBezTo>
                  <a:cubicBezTo>
                    <a:pt x="615871" y="79438"/>
                    <a:pt x="612127" y="80292"/>
                    <a:pt x="607666" y="80292"/>
                  </a:cubicBezTo>
                  <a:cubicBezTo>
                    <a:pt x="602379" y="80292"/>
                    <a:pt x="598111" y="79080"/>
                    <a:pt x="594862" y="76657"/>
                  </a:cubicBezTo>
                  <a:cubicBezTo>
                    <a:pt x="591613" y="74289"/>
                    <a:pt x="590044" y="70710"/>
                    <a:pt x="590154" y="65919"/>
                  </a:cubicBezTo>
                  <a:close/>
                  <a:moveTo>
                    <a:pt x="596349" y="39320"/>
                  </a:moveTo>
                  <a:cubicBezTo>
                    <a:pt x="596349" y="45157"/>
                    <a:pt x="597506" y="49425"/>
                    <a:pt x="599819" y="52124"/>
                  </a:cubicBezTo>
                  <a:cubicBezTo>
                    <a:pt x="602131" y="54767"/>
                    <a:pt x="605023" y="56089"/>
                    <a:pt x="608492" y="56089"/>
                  </a:cubicBezTo>
                  <a:cubicBezTo>
                    <a:pt x="611961" y="56089"/>
                    <a:pt x="614853" y="54767"/>
                    <a:pt x="617166" y="52124"/>
                  </a:cubicBezTo>
                  <a:cubicBezTo>
                    <a:pt x="619478" y="49425"/>
                    <a:pt x="620635" y="45240"/>
                    <a:pt x="620635" y="39568"/>
                  </a:cubicBezTo>
                  <a:cubicBezTo>
                    <a:pt x="620635" y="34171"/>
                    <a:pt x="619423" y="30096"/>
                    <a:pt x="617000" y="27342"/>
                  </a:cubicBezTo>
                  <a:cubicBezTo>
                    <a:pt x="614632" y="24534"/>
                    <a:pt x="611741" y="23129"/>
                    <a:pt x="608327" y="23129"/>
                  </a:cubicBezTo>
                  <a:cubicBezTo>
                    <a:pt x="605023" y="23129"/>
                    <a:pt x="602187" y="24506"/>
                    <a:pt x="599819" y="27260"/>
                  </a:cubicBezTo>
                  <a:cubicBezTo>
                    <a:pt x="597506" y="29958"/>
                    <a:pt x="596349" y="33978"/>
                    <a:pt x="596349" y="39320"/>
                  </a:cubicBezTo>
                  <a:close/>
                  <a:moveTo>
                    <a:pt x="638859" y="62284"/>
                  </a:moveTo>
                  <a:lnTo>
                    <a:pt x="638859" y="1074"/>
                  </a:lnTo>
                  <a:lnTo>
                    <a:pt x="646376" y="1074"/>
                  </a:lnTo>
                  <a:lnTo>
                    <a:pt x="646376" y="62284"/>
                  </a:lnTo>
                  <a:lnTo>
                    <a:pt x="638859" y="62284"/>
                  </a:lnTo>
                  <a:close/>
                  <a:moveTo>
                    <a:pt x="688417" y="47993"/>
                  </a:moveTo>
                  <a:lnTo>
                    <a:pt x="696182" y="48985"/>
                  </a:lnTo>
                  <a:cubicBezTo>
                    <a:pt x="694916" y="53500"/>
                    <a:pt x="692630" y="57025"/>
                    <a:pt x="689326" y="59558"/>
                  </a:cubicBezTo>
                  <a:cubicBezTo>
                    <a:pt x="686022" y="62036"/>
                    <a:pt x="681809" y="63275"/>
                    <a:pt x="676687" y="63275"/>
                  </a:cubicBezTo>
                  <a:cubicBezTo>
                    <a:pt x="670189" y="63275"/>
                    <a:pt x="665040" y="61293"/>
                    <a:pt x="661240" y="57328"/>
                  </a:cubicBezTo>
                  <a:cubicBezTo>
                    <a:pt x="657441" y="53308"/>
                    <a:pt x="655541" y="47690"/>
                    <a:pt x="655541" y="40476"/>
                  </a:cubicBezTo>
                  <a:cubicBezTo>
                    <a:pt x="655541" y="33042"/>
                    <a:pt x="657441" y="27260"/>
                    <a:pt x="661240" y="23129"/>
                  </a:cubicBezTo>
                  <a:cubicBezTo>
                    <a:pt x="665095" y="18999"/>
                    <a:pt x="670107" y="16934"/>
                    <a:pt x="676274" y="16934"/>
                  </a:cubicBezTo>
                  <a:cubicBezTo>
                    <a:pt x="682167" y="16934"/>
                    <a:pt x="686986" y="18971"/>
                    <a:pt x="690730" y="23047"/>
                  </a:cubicBezTo>
                  <a:cubicBezTo>
                    <a:pt x="694530" y="27067"/>
                    <a:pt x="696430" y="32739"/>
                    <a:pt x="696430" y="40063"/>
                  </a:cubicBezTo>
                  <a:cubicBezTo>
                    <a:pt x="696430" y="40504"/>
                    <a:pt x="696403" y="41165"/>
                    <a:pt x="696347" y="42046"/>
                  </a:cubicBezTo>
                  <a:lnTo>
                    <a:pt x="663305" y="42046"/>
                  </a:lnTo>
                  <a:cubicBezTo>
                    <a:pt x="663581" y="46892"/>
                    <a:pt x="664958" y="50609"/>
                    <a:pt x="667436" y="53197"/>
                  </a:cubicBezTo>
                  <a:cubicBezTo>
                    <a:pt x="669914" y="55786"/>
                    <a:pt x="672998" y="57080"/>
                    <a:pt x="676687" y="57080"/>
                  </a:cubicBezTo>
                  <a:cubicBezTo>
                    <a:pt x="679441" y="57080"/>
                    <a:pt x="681782" y="56364"/>
                    <a:pt x="683709" y="54932"/>
                  </a:cubicBezTo>
                  <a:cubicBezTo>
                    <a:pt x="685691" y="53500"/>
                    <a:pt x="687261" y="51187"/>
                    <a:pt x="688417" y="47993"/>
                  </a:cubicBezTo>
                  <a:close/>
                  <a:moveTo>
                    <a:pt x="663719" y="35850"/>
                  </a:moveTo>
                  <a:lnTo>
                    <a:pt x="688500" y="35850"/>
                  </a:lnTo>
                  <a:cubicBezTo>
                    <a:pt x="688170" y="32106"/>
                    <a:pt x="687206" y="29325"/>
                    <a:pt x="685609" y="27507"/>
                  </a:cubicBezTo>
                  <a:cubicBezTo>
                    <a:pt x="683241" y="24588"/>
                    <a:pt x="680157" y="23129"/>
                    <a:pt x="676357" y="23129"/>
                  </a:cubicBezTo>
                  <a:cubicBezTo>
                    <a:pt x="672888" y="23129"/>
                    <a:pt x="669969" y="24286"/>
                    <a:pt x="667601" y="26599"/>
                  </a:cubicBezTo>
                  <a:cubicBezTo>
                    <a:pt x="665288" y="28912"/>
                    <a:pt x="663994" y="31995"/>
                    <a:pt x="663719" y="35850"/>
                  </a:cubicBezTo>
                  <a:close/>
                  <a:moveTo>
                    <a:pt x="705568" y="62284"/>
                  </a:moveTo>
                  <a:lnTo>
                    <a:pt x="705568" y="17925"/>
                  </a:lnTo>
                  <a:lnTo>
                    <a:pt x="712341" y="17925"/>
                  </a:lnTo>
                  <a:lnTo>
                    <a:pt x="712341" y="24203"/>
                  </a:lnTo>
                  <a:cubicBezTo>
                    <a:pt x="713718" y="22000"/>
                    <a:pt x="715563" y="20238"/>
                    <a:pt x="717876" y="18916"/>
                  </a:cubicBezTo>
                  <a:cubicBezTo>
                    <a:pt x="720189" y="17595"/>
                    <a:pt x="722805" y="16934"/>
                    <a:pt x="725723" y="16934"/>
                  </a:cubicBezTo>
                  <a:cubicBezTo>
                    <a:pt x="729028" y="16934"/>
                    <a:pt x="731726" y="17622"/>
                    <a:pt x="733819" y="18999"/>
                  </a:cubicBezTo>
                  <a:cubicBezTo>
                    <a:pt x="735911" y="20376"/>
                    <a:pt x="737398" y="22276"/>
                    <a:pt x="738279" y="24699"/>
                  </a:cubicBezTo>
                  <a:cubicBezTo>
                    <a:pt x="741804" y="19522"/>
                    <a:pt x="746375" y="16934"/>
                    <a:pt x="751992" y="16934"/>
                  </a:cubicBezTo>
                  <a:cubicBezTo>
                    <a:pt x="756397" y="16934"/>
                    <a:pt x="759757" y="18173"/>
                    <a:pt x="762070" y="20651"/>
                  </a:cubicBezTo>
                  <a:cubicBezTo>
                    <a:pt x="764438" y="23074"/>
                    <a:pt x="765622" y="26819"/>
                    <a:pt x="765622" y="31885"/>
                  </a:cubicBezTo>
                  <a:lnTo>
                    <a:pt x="765622" y="62284"/>
                  </a:lnTo>
                  <a:lnTo>
                    <a:pt x="758187" y="62284"/>
                  </a:lnTo>
                  <a:lnTo>
                    <a:pt x="758187" y="34364"/>
                  </a:lnTo>
                  <a:cubicBezTo>
                    <a:pt x="758187" y="31335"/>
                    <a:pt x="757939" y="29159"/>
                    <a:pt x="757444" y="27838"/>
                  </a:cubicBezTo>
                  <a:cubicBezTo>
                    <a:pt x="756948" y="26516"/>
                    <a:pt x="756067" y="25470"/>
                    <a:pt x="754800" y="24699"/>
                  </a:cubicBezTo>
                  <a:cubicBezTo>
                    <a:pt x="753534" y="23873"/>
                    <a:pt x="752019" y="23460"/>
                    <a:pt x="750257" y="23460"/>
                  </a:cubicBezTo>
                  <a:cubicBezTo>
                    <a:pt x="747173" y="23460"/>
                    <a:pt x="744585" y="24506"/>
                    <a:pt x="742492" y="26599"/>
                  </a:cubicBezTo>
                  <a:cubicBezTo>
                    <a:pt x="740454" y="28636"/>
                    <a:pt x="739436" y="31940"/>
                    <a:pt x="739436" y="36511"/>
                  </a:cubicBezTo>
                  <a:lnTo>
                    <a:pt x="739436" y="62284"/>
                  </a:lnTo>
                  <a:lnTo>
                    <a:pt x="731919" y="62284"/>
                  </a:lnTo>
                  <a:lnTo>
                    <a:pt x="731919" y="33455"/>
                  </a:lnTo>
                  <a:cubicBezTo>
                    <a:pt x="731919" y="30151"/>
                    <a:pt x="731313" y="27673"/>
                    <a:pt x="730101" y="26021"/>
                  </a:cubicBezTo>
                  <a:cubicBezTo>
                    <a:pt x="728890" y="24313"/>
                    <a:pt x="726880" y="23460"/>
                    <a:pt x="724071" y="23460"/>
                  </a:cubicBezTo>
                  <a:cubicBezTo>
                    <a:pt x="721979" y="23460"/>
                    <a:pt x="720024" y="24010"/>
                    <a:pt x="718206" y="25112"/>
                  </a:cubicBezTo>
                  <a:cubicBezTo>
                    <a:pt x="716444" y="26213"/>
                    <a:pt x="715150" y="27838"/>
                    <a:pt x="714324" y="29986"/>
                  </a:cubicBezTo>
                  <a:cubicBezTo>
                    <a:pt x="713498" y="32133"/>
                    <a:pt x="713085" y="35244"/>
                    <a:pt x="713085" y="39320"/>
                  </a:cubicBezTo>
                  <a:lnTo>
                    <a:pt x="713085" y="62284"/>
                  </a:lnTo>
                  <a:lnTo>
                    <a:pt x="705568" y="62284"/>
                  </a:lnTo>
                  <a:close/>
                  <a:moveTo>
                    <a:pt x="807185" y="47993"/>
                  </a:moveTo>
                  <a:lnTo>
                    <a:pt x="814950" y="48985"/>
                  </a:lnTo>
                  <a:cubicBezTo>
                    <a:pt x="813683" y="53500"/>
                    <a:pt x="811398" y="57025"/>
                    <a:pt x="808094" y="59558"/>
                  </a:cubicBezTo>
                  <a:cubicBezTo>
                    <a:pt x="804789" y="62036"/>
                    <a:pt x="800577" y="63275"/>
                    <a:pt x="795455" y="63275"/>
                  </a:cubicBezTo>
                  <a:cubicBezTo>
                    <a:pt x="788957" y="63275"/>
                    <a:pt x="783808" y="61293"/>
                    <a:pt x="780008" y="57328"/>
                  </a:cubicBezTo>
                  <a:cubicBezTo>
                    <a:pt x="776208" y="53308"/>
                    <a:pt x="774308" y="47690"/>
                    <a:pt x="774308" y="40476"/>
                  </a:cubicBezTo>
                  <a:cubicBezTo>
                    <a:pt x="774308" y="33042"/>
                    <a:pt x="776208" y="27260"/>
                    <a:pt x="780008" y="23129"/>
                  </a:cubicBezTo>
                  <a:cubicBezTo>
                    <a:pt x="783863" y="18999"/>
                    <a:pt x="788874" y="16934"/>
                    <a:pt x="795042" y="16934"/>
                  </a:cubicBezTo>
                  <a:cubicBezTo>
                    <a:pt x="800934" y="16934"/>
                    <a:pt x="805753" y="18971"/>
                    <a:pt x="809498" y="23047"/>
                  </a:cubicBezTo>
                  <a:cubicBezTo>
                    <a:pt x="813298" y="27067"/>
                    <a:pt x="815198" y="32739"/>
                    <a:pt x="815198" y="40063"/>
                  </a:cubicBezTo>
                  <a:cubicBezTo>
                    <a:pt x="815198" y="40504"/>
                    <a:pt x="815170" y="41165"/>
                    <a:pt x="815115" y="42046"/>
                  </a:cubicBezTo>
                  <a:lnTo>
                    <a:pt x="782073" y="42046"/>
                  </a:lnTo>
                  <a:cubicBezTo>
                    <a:pt x="782348" y="46892"/>
                    <a:pt x="783725" y="50609"/>
                    <a:pt x="786203" y="53197"/>
                  </a:cubicBezTo>
                  <a:cubicBezTo>
                    <a:pt x="788681" y="55786"/>
                    <a:pt x="791765" y="57080"/>
                    <a:pt x="795455" y="57080"/>
                  </a:cubicBezTo>
                  <a:cubicBezTo>
                    <a:pt x="798208" y="57080"/>
                    <a:pt x="800549" y="56364"/>
                    <a:pt x="802476" y="54932"/>
                  </a:cubicBezTo>
                  <a:cubicBezTo>
                    <a:pt x="804459" y="53500"/>
                    <a:pt x="806028" y="51187"/>
                    <a:pt x="807185" y="47993"/>
                  </a:cubicBezTo>
                  <a:close/>
                  <a:moveTo>
                    <a:pt x="782486" y="35850"/>
                  </a:moveTo>
                  <a:lnTo>
                    <a:pt x="807268" y="35850"/>
                  </a:lnTo>
                  <a:cubicBezTo>
                    <a:pt x="806937" y="32106"/>
                    <a:pt x="805973" y="29325"/>
                    <a:pt x="804376" y="27507"/>
                  </a:cubicBezTo>
                  <a:cubicBezTo>
                    <a:pt x="802008" y="24588"/>
                    <a:pt x="798924" y="23129"/>
                    <a:pt x="795125" y="23129"/>
                  </a:cubicBezTo>
                  <a:cubicBezTo>
                    <a:pt x="791655" y="23129"/>
                    <a:pt x="788737" y="24286"/>
                    <a:pt x="786369" y="26599"/>
                  </a:cubicBezTo>
                  <a:cubicBezTo>
                    <a:pt x="784056" y="28912"/>
                    <a:pt x="782761" y="31995"/>
                    <a:pt x="782486" y="35850"/>
                  </a:cubicBezTo>
                  <a:close/>
                  <a:moveTo>
                    <a:pt x="824335" y="62284"/>
                  </a:moveTo>
                  <a:lnTo>
                    <a:pt x="824335" y="17925"/>
                  </a:lnTo>
                  <a:lnTo>
                    <a:pt x="831109" y="17925"/>
                  </a:lnTo>
                  <a:lnTo>
                    <a:pt x="831109" y="24286"/>
                  </a:lnTo>
                  <a:cubicBezTo>
                    <a:pt x="834358" y="19384"/>
                    <a:pt x="839067" y="16934"/>
                    <a:pt x="845234" y="16934"/>
                  </a:cubicBezTo>
                  <a:cubicBezTo>
                    <a:pt x="847878" y="16934"/>
                    <a:pt x="850329" y="17430"/>
                    <a:pt x="852586" y="18421"/>
                  </a:cubicBezTo>
                  <a:cubicBezTo>
                    <a:pt x="854844" y="19357"/>
                    <a:pt x="856524" y="20623"/>
                    <a:pt x="857625" y="22221"/>
                  </a:cubicBezTo>
                  <a:cubicBezTo>
                    <a:pt x="858726" y="23762"/>
                    <a:pt x="859498" y="25607"/>
                    <a:pt x="859938" y="27755"/>
                  </a:cubicBezTo>
                  <a:cubicBezTo>
                    <a:pt x="860213" y="29132"/>
                    <a:pt x="860351" y="31555"/>
                    <a:pt x="860351" y="35024"/>
                  </a:cubicBezTo>
                  <a:lnTo>
                    <a:pt x="860351" y="62284"/>
                  </a:lnTo>
                  <a:lnTo>
                    <a:pt x="852834" y="62284"/>
                  </a:lnTo>
                  <a:lnTo>
                    <a:pt x="852834" y="35355"/>
                  </a:lnTo>
                  <a:cubicBezTo>
                    <a:pt x="852834" y="32271"/>
                    <a:pt x="852531" y="29986"/>
                    <a:pt x="851925" y="28499"/>
                  </a:cubicBezTo>
                  <a:cubicBezTo>
                    <a:pt x="851375" y="26957"/>
                    <a:pt x="850356" y="25745"/>
                    <a:pt x="848869" y="24864"/>
                  </a:cubicBezTo>
                  <a:cubicBezTo>
                    <a:pt x="847382" y="23928"/>
                    <a:pt x="845647" y="23460"/>
                    <a:pt x="843665" y="23460"/>
                  </a:cubicBezTo>
                  <a:cubicBezTo>
                    <a:pt x="840471" y="23460"/>
                    <a:pt x="837690" y="24478"/>
                    <a:pt x="835322" y="26516"/>
                  </a:cubicBezTo>
                  <a:cubicBezTo>
                    <a:pt x="833009" y="28554"/>
                    <a:pt x="831852" y="32408"/>
                    <a:pt x="831852" y="38081"/>
                  </a:cubicBezTo>
                  <a:lnTo>
                    <a:pt x="831852" y="62284"/>
                  </a:lnTo>
                  <a:lnTo>
                    <a:pt x="824335" y="62284"/>
                  </a:lnTo>
                  <a:close/>
                  <a:moveTo>
                    <a:pt x="888323" y="55593"/>
                  </a:moveTo>
                  <a:lnTo>
                    <a:pt x="889396" y="62201"/>
                  </a:lnTo>
                  <a:cubicBezTo>
                    <a:pt x="887304" y="62642"/>
                    <a:pt x="885404" y="62862"/>
                    <a:pt x="883697" y="62862"/>
                  </a:cubicBezTo>
                  <a:cubicBezTo>
                    <a:pt x="880998" y="62862"/>
                    <a:pt x="878878" y="62449"/>
                    <a:pt x="877336" y="61623"/>
                  </a:cubicBezTo>
                  <a:cubicBezTo>
                    <a:pt x="875849" y="60742"/>
                    <a:pt x="874803" y="59613"/>
                    <a:pt x="874197" y="58236"/>
                  </a:cubicBezTo>
                  <a:cubicBezTo>
                    <a:pt x="873591" y="56804"/>
                    <a:pt x="873288" y="53831"/>
                    <a:pt x="873288" y="49315"/>
                  </a:cubicBezTo>
                  <a:lnTo>
                    <a:pt x="873288" y="23790"/>
                  </a:lnTo>
                  <a:lnTo>
                    <a:pt x="867754" y="23790"/>
                  </a:lnTo>
                  <a:lnTo>
                    <a:pt x="867754" y="17925"/>
                  </a:lnTo>
                  <a:lnTo>
                    <a:pt x="873288" y="17925"/>
                  </a:lnTo>
                  <a:lnTo>
                    <a:pt x="873288" y="6939"/>
                  </a:lnTo>
                  <a:lnTo>
                    <a:pt x="880723" y="2478"/>
                  </a:lnTo>
                  <a:lnTo>
                    <a:pt x="880723" y="17925"/>
                  </a:lnTo>
                  <a:lnTo>
                    <a:pt x="888323" y="17925"/>
                  </a:lnTo>
                  <a:lnTo>
                    <a:pt x="888323" y="23790"/>
                  </a:lnTo>
                  <a:lnTo>
                    <a:pt x="880723" y="23790"/>
                  </a:lnTo>
                  <a:lnTo>
                    <a:pt x="880723" y="49728"/>
                  </a:lnTo>
                  <a:cubicBezTo>
                    <a:pt x="880723" y="51876"/>
                    <a:pt x="880861" y="53252"/>
                    <a:pt x="881136" y="53858"/>
                  </a:cubicBezTo>
                  <a:cubicBezTo>
                    <a:pt x="881411" y="54464"/>
                    <a:pt x="881852" y="54960"/>
                    <a:pt x="882458" y="55345"/>
                  </a:cubicBezTo>
                  <a:cubicBezTo>
                    <a:pt x="883063" y="55676"/>
                    <a:pt x="883917" y="55841"/>
                    <a:pt x="885018" y="55841"/>
                  </a:cubicBezTo>
                  <a:cubicBezTo>
                    <a:pt x="885844" y="55841"/>
                    <a:pt x="886946" y="55758"/>
                    <a:pt x="888323" y="55593"/>
                  </a:cubicBezTo>
                  <a:close/>
                  <a:moveTo>
                    <a:pt x="948303" y="46011"/>
                  </a:moveTo>
                  <a:lnTo>
                    <a:pt x="955737" y="47002"/>
                  </a:lnTo>
                  <a:cubicBezTo>
                    <a:pt x="954911" y="52124"/>
                    <a:pt x="952819" y="56116"/>
                    <a:pt x="949459" y="58980"/>
                  </a:cubicBezTo>
                  <a:cubicBezTo>
                    <a:pt x="946155" y="61843"/>
                    <a:pt x="942108" y="63275"/>
                    <a:pt x="937317" y="63275"/>
                  </a:cubicBezTo>
                  <a:cubicBezTo>
                    <a:pt x="931204" y="63275"/>
                    <a:pt x="926303" y="61293"/>
                    <a:pt x="922613" y="57328"/>
                  </a:cubicBezTo>
                  <a:cubicBezTo>
                    <a:pt x="918923" y="53363"/>
                    <a:pt x="917078" y="47690"/>
                    <a:pt x="917078" y="40311"/>
                  </a:cubicBezTo>
                  <a:cubicBezTo>
                    <a:pt x="917078" y="35520"/>
                    <a:pt x="917877" y="31335"/>
                    <a:pt x="919474" y="27755"/>
                  </a:cubicBezTo>
                  <a:cubicBezTo>
                    <a:pt x="921071" y="24121"/>
                    <a:pt x="923494" y="21422"/>
                    <a:pt x="926743" y="19660"/>
                  </a:cubicBezTo>
                  <a:cubicBezTo>
                    <a:pt x="929992" y="17843"/>
                    <a:pt x="933517" y="16934"/>
                    <a:pt x="937317" y="16934"/>
                  </a:cubicBezTo>
                  <a:cubicBezTo>
                    <a:pt x="942108" y="16934"/>
                    <a:pt x="946045" y="18173"/>
                    <a:pt x="949129" y="20651"/>
                  </a:cubicBezTo>
                  <a:cubicBezTo>
                    <a:pt x="952213" y="23074"/>
                    <a:pt x="954168" y="26516"/>
                    <a:pt x="954994" y="30977"/>
                  </a:cubicBezTo>
                  <a:lnTo>
                    <a:pt x="947725" y="32133"/>
                  </a:lnTo>
                  <a:cubicBezTo>
                    <a:pt x="947009" y="29159"/>
                    <a:pt x="945770" y="26929"/>
                    <a:pt x="944008" y="25442"/>
                  </a:cubicBezTo>
                  <a:cubicBezTo>
                    <a:pt x="942245" y="23900"/>
                    <a:pt x="940125" y="23129"/>
                    <a:pt x="937647" y="23129"/>
                  </a:cubicBezTo>
                  <a:cubicBezTo>
                    <a:pt x="933847" y="23129"/>
                    <a:pt x="930763" y="24506"/>
                    <a:pt x="928395" y="27260"/>
                  </a:cubicBezTo>
                  <a:cubicBezTo>
                    <a:pt x="926027" y="29958"/>
                    <a:pt x="924843" y="34226"/>
                    <a:pt x="924843" y="40063"/>
                  </a:cubicBezTo>
                  <a:cubicBezTo>
                    <a:pt x="924843" y="46011"/>
                    <a:pt x="925972" y="50334"/>
                    <a:pt x="928230" y="53032"/>
                  </a:cubicBezTo>
                  <a:cubicBezTo>
                    <a:pt x="930543" y="55730"/>
                    <a:pt x="933544" y="57080"/>
                    <a:pt x="937234" y="57080"/>
                  </a:cubicBezTo>
                  <a:cubicBezTo>
                    <a:pt x="940153" y="57080"/>
                    <a:pt x="942603" y="56199"/>
                    <a:pt x="944586" y="54437"/>
                  </a:cubicBezTo>
                  <a:cubicBezTo>
                    <a:pt x="946568" y="52619"/>
                    <a:pt x="947807" y="49811"/>
                    <a:pt x="948303" y="46011"/>
                  </a:cubicBezTo>
                  <a:close/>
                  <a:moveTo>
                    <a:pt x="959331" y="40146"/>
                  </a:moveTo>
                  <a:cubicBezTo>
                    <a:pt x="959331" y="31940"/>
                    <a:pt x="961616" y="25855"/>
                    <a:pt x="966187" y="21890"/>
                  </a:cubicBezTo>
                  <a:cubicBezTo>
                    <a:pt x="969987" y="18586"/>
                    <a:pt x="974640" y="16934"/>
                    <a:pt x="980147" y="16934"/>
                  </a:cubicBezTo>
                  <a:cubicBezTo>
                    <a:pt x="986260" y="16934"/>
                    <a:pt x="991244" y="18944"/>
                    <a:pt x="995099" y="22964"/>
                  </a:cubicBezTo>
                  <a:cubicBezTo>
                    <a:pt x="998954" y="26929"/>
                    <a:pt x="1000881" y="32436"/>
                    <a:pt x="1000881" y="39485"/>
                  </a:cubicBezTo>
                  <a:cubicBezTo>
                    <a:pt x="1000881" y="45212"/>
                    <a:pt x="1000027" y="49700"/>
                    <a:pt x="998320" y="52950"/>
                  </a:cubicBezTo>
                  <a:cubicBezTo>
                    <a:pt x="996613" y="56199"/>
                    <a:pt x="994107" y="58732"/>
                    <a:pt x="990803" y="60549"/>
                  </a:cubicBezTo>
                  <a:cubicBezTo>
                    <a:pt x="987554" y="62367"/>
                    <a:pt x="984002" y="63275"/>
                    <a:pt x="980147" y="63275"/>
                  </a:cubicBezTo>
                  <a:cubicBezTo>
                    <a:pt x="973924" y="63275"/>
                    <a:pt x="968885" y="61293"/>
                    <a:pt x="965030" y="57328"/>
                  </a:cubicBezTo>
                  <a:cubicBezTo>
                    <a:pt x="961231" y="53363"/>
                    <a:pt x="959331" y="47635"/>
                    <a:pt x="959331" y="40146"/>
                  </a:cubicBezTo>
                  <a:close/>
                  <a:moveTo>
                    <a:pt x="967096" y="40146"/>
                  </a:moveTo>
                  <a:cubicBezTo>
                    <a:pt x="967096" y="45818"/>
                    <a:pt x="968335" y="50058"/>
                    <a:pt x="970813" y="52867"/>
                  </a:cubicBezTo>
                  <a:cubicBezTo>
                    <a:pt x="973291" y="55676"/>
                    <a:pt x="976402" y="57080"/>
                    <a:pt x="980147" y="57080"/>
                  </a:cubicBezTo>
                  <a:cubicBezTo>
                    <a:pt x="983892" y="57080"/>
                    <a:pt x="987003" y="55676"/>
                    <a:pt x="989481" y="52867"/>
                  </a:cubicBezTo>
                  <a:cubicBezTo>
                    <a:pt x="991960" y="50003"/>
                    <a:pt x="993199" y="45680"/>
                    <a:pt x="993199" y="39898"/>
                  </a:cubicBezTo>
                  <a:cubicBezTo>
                    <a:pt x="993199" y="34391"/>
                    <a:pt x="991932" y="30233"/>
                    <a:pt x="989399" y="27425"/>
                  </a:cubicBezTo>
                  <a:cubicBezTo>
                    <a:pt x="986921" y="24561"/>
                    <a:pt x="983837" y="23129"/>
                    <a:pt x="980147" y="23129"/>
                  </a:cubicBezTo>
                  <a:cubicBezTo>
                    <a:pt x="976402" y="23129"/>
                    <a:pt x="973291" y="24561"/>
                    <a:pt x="970813" y="27425"/>
                  </a:cubicBezTo>
                  <a:cubicBezTo>
                    <a:pt x="968335" y="30233"/>
                    <a:pt x="967096" y="34474"/>
                    <a:pt x="967096" y="40146"/>
                  </a:cubicBezTo>
                  <a:close/>
                  <a:moveTo>
                    <a:pt x="1009688" y="62284"/>
                  </a:moveTo>
                  <a:lnTo>
                    <a:pt x="1009688" y="17925"/>
                  </a:lnTo>
                  <a:lnTo>
                    <a:pt x="1016462" y="17925"/>
                  </a:lnTo>
                  <a:lnTo>
                    <a:pt x="1016462" y="24286"/>
                  </a:lnTo>
                  <a:cubicBezTo>
                    <a:pt x="1019711" y="19384"/>
                    <a:pt x="1024419" y="16934"/>
                    <a:pt x="1030587" y="16934"/>
                  </a:cubicBezTo>
                  <a:cubicBezTo>
                    <a:pt x="1033230" y="16934"/>
                    <a:pt x="1035681" y="17430"/>
                    <a:pt x="1037939" y="18421"/>
                  </a:cubicBezTo>
                  <a:cubicBezTo>
                    <a:pt x="1040197" y="19357"/>
                    <a:pt x="1041876" y="20623"/>
                    <a:pt x="1042978" y="22221"/>
                  </a:cubicBezTo>
                  <a:cubicBezTo>
                    <a:pt x="1044079" y="23762"/>
                    <a:pt x="1044850" y="25607"/>
                    <a:pt x="1045291" y="27755"/>
                  </a:cubicBezTo>
                  <a:cubicBezTo>
                    <a:pt x="1045566" y="29132"/>
                    <a:pt x="1045704" y="31555"/>
                    <a:pt x="1045704" y="35024"/>
                  </a:cubicBezTo>
                  <a:lnTo>
                    <a:pt x="1045704" y="62284"/>
                  </a:lnTo>
                  <a:lnTo>
                    <a:pt x="1038187" y="62284"/>
                  </a:lnTo>
                  <a:lnTo>
                    <a:pt x="1038187" y="35355"/>
                  </a:lnTo>
                  <a:cubicBezTo>
                    <a:pt x="1038187" y="32271"/>
                    <a:pt x="1037884" y="29986"/>
                    <a:pt x="1037278" y="28499"/>
                  </a:cubicBezTo>
                  <a:cubicBezTo>
                    <a:pt x="1036727" y="26957"/>
                    <a:pt x="1035709" y="25745"/>
                    <a:pt x="1034222" y="24864"/>
                  </a:cubicBezTo>
                  <a:cubicBezTo>
                    <a:pt x="1032735" y="23928"/>
                    <a:pt x="1031000" y="23460"/>
                    <a:pt x="1029018" y="23460"/>
                  </a:cubicBezTo>
                  <a:cubicBezTo>
                    <a:pt x="1025823" y="23460"/>
                    <a:pt x="1023043" y="24478"/>
                    <a:pt x="1020674" y="26516"/>
                  </a:cubicBezTo>
                  <a:cubicBezTo>
                    <a:pt x="1018362" y="28554"/>
                    <a:pt x="1017205" y="32408"/>
                    <a:pt x="1017205" y="38081"/>
                  </a:cubicBezTo>
                  <a:lnTo>
                    <a:pt x="1017205" y="62284"/>
                  </a:lnTo>
                  <a:lnTo>
                    <a:pt x="1009688" y="62284"/>
                  </a:lnTo>
                  <a:close/>
                  <a:moveTo>
                    <a:pt x="1054263" y="49067"/>
                  </a:moveTo>
                  <a:lnTo>
                    <a:pt x="1061697" y="47911"/>
                  </a:lnTo>
                  <a:cubicBezTo>
                    <a:pt x="1062083" y="50885"/>
                    <a:pt x="1063239" y="53170"/>
                    <a:pt x="1065167" y="54767"/>
                  </a:cubicBezTo>
                  <a:cubicBezTo>
                    <a:pt x="1067094" y="56309"/>
                    <a:pt x="1069765" y="57080"/>
                    <a:pt x="1073179" y="57080"/>
                  </a:cubicBezTo>
                  <a:cubicBezTo>
                    <a:pt x="1076594" y="57080"/>
                    <a:pt x="1079127" y="56391"/>
                    <a:pt x="1080779" y="55015"/>
                  </a:cubicBezTo>
                  <a:cubicBezTo>
                    <a:pt x="1082486" y="53583"/>
                    <a:pt x="1083340" y="51931"/>
                    <a:pt x="1083340" y="50058"/>
                  </a:cubicBezTo>
                  <a:cubicBezTo>
                    <a:pt x="1083340" y="48351"/>
                    <a:pt x="1082596" y="47002"/>
                    <a:pt x="1081110" y="46011"/>
                  </a:cubicBezTo>
                  <a:cubicBezTo>
                    <a:pt x="1080118" y="45350"/>
                    <a:pt x="1077558" y="44524"/>
                    <a:pt x="1073427" y="43533"/>
                  </a:cubicBezTo>
                  <a:cubicBezTo>
                    <a:pt x="1067920" y="42101"/>
                    <a:pt x="1064093" y="40889"/>
                    <a:pt x="1061945" y="39898"/>
                  </a:cubicBezTo>
                  <a:cubicBezTo>
                    <a:pt x="1059853" y="38852"/>
                    <a:pt x="1058255" y="37447"/>
                    <a:pt x="1057154" y="35685"/>
                  </a:cubicBezTo>
                  <a:cubicBezTo>
                    <a:pt x="1056053" y="33868"/>
                    <a:pt x="1055502" y="31885"/>
                    <a:pt x="1055502" y="29738"/>
                  </a:cubicBezTo>
                  <a:cubicBezTo>
                    <a:pt x="1055502" y="27755"/>
                    <a:pt x="1055943" y="25938"/>
                    <a:pt x="1056824" y="24286"/>
                  </a:cubicBezTo>
                  <a:cubicBezTo>
                    <a:pt x="1057760" y="22579"/>
                    <a:pt x="1058999" y="21174"/>
                    <a:pt x="1060541" y="20073"/>
                  </a:cubicBezTo>
                  <a:cubicBezTo>
                    <a:pt x="1061697" y="19192"/>
                    <a:pt x="1063294" y="18448"/>
                    <a:pt x="1065332" y="17843"/>
                  </a:cubicBezTo>
                  <a:cubicBezTo>
                    <a:pt x="1067370" y="17237"/>
                    <a:pt x="1069545" y="16934"/>
                    <a:pt x="1071858" y="16934"/>
                  </a:cubicBezTo>
                  <a:cubicBezTo>
                    <a:pt x="1075327" y="16934"/>
                    <a:pt x="1078356" y="17457"/>
                    <a:pt x="1080944" y="18503"/>
                  </a:cubicBezTo>
                  <a:cubicBezTo>
                    <a:pt x="1083588" y="19495"/>
                    <a:pt x="1085543" y="20844"/>
                    <a:pt x="1086809" y="22551"/>
                  </a:cubicBezTo>
                  <a:cubicBezTo>
                    <a:pt x="1088076" y="24258"/>
                    <a:pt x="1088930" y="26544"/>
                    <a:pt x="1089370" y="29407"/>
                  </a:cubicBezTo>
                  <a:lnTo>
                    <a:pt x="1082018" y="30399"/>
                  </a:lnTo>
                  <a:cubicBezTo>
                    <a:pt x="1081688" y="28086"/>
                    <a:pt x="1080724" y="26296"/>
                    <a:pt x="1079127" y="25029"/>
                  </a:cubicBezTo>
                  <a:cubicBezTo>
                    <a:pt x="1077530" y="23762"/>
                    <a:pt x="1075272" y="23129"/>
                    <a:pt x="1072353" y="23129"/>
                  </a:cubicBezTo>
                  <a:cubicBezTo>
                    <a:pt x="1068939" y="23129"/>
                    <a:pt x="1066489" y="23708"/>
                    <a:pt x="1065002" y="24864"/>
                  </a:cubicBezTo>
                  <a:cubicBezTo>
                    <a:pt x="1063515" y="25965"/>
                    <a:pt x="1062771" y="27287"/>
                    <a:pt x="1062771" y="28829"/>
                  </a:cubicBezTo>
                  <a:cubicBezTo>
                    <a:pt x="1062771" y="29820"/>
                    <a:pt x="1063074" y="30701"/>
                    <a:pt x="1063680" y="31472"/>
                  </a:cubicBezTo>
                  <a:cubicBezTo>
                    <a:pt x="1064286" y="32298"/>
                    <a:pt x="1065249" y="32959"/>
                    <a:pt x="1066571" y="33455"/>
                  </a:cubicBezTo>
                  <a:cubicBezTo>
                    <a:pt x="1067342" y="33730"/>
                    <a:pt x="1069545" y="34391"/>
                    <a:pt x="1073179" y="35437"/>
                  </a:cubicBezTo>
                  <a:cubicBezTo>
                    <a:pt x="1078521" y="36814"/>
                    <a:pt x="1082239" y="37970"/>
                    <a:pt x="1084331" y="38907"/>
                  </a:cubicBezTo>
                  <a:cubicBezTo>
                    <a:pt x="1086424" y="39788"/>
                    <a:pt x="1088076" y="41109"/>
                    <a:pt x="1089287" y="42872"/>
                  </a:cubicBezTo>
                  <a:cubicBezTo>
                    <a:pt x="1090499" y="44579"/>
                    <a:pt x="1091105" y="46699"/>
                    <a:pt x="1091105" y="49232"/>
                  </a:cubicBezTo>
                  <a:cubicBezTo>
                    <a:pt x="1091105" y="51765"/>
                    <a:pt x="1090361" y="54134"/>
                    <a:pt x="1088874" y="56336"/>
                  </a:cubicBezTo>
                  <a:cubicBezTo>
                    <a:pt x="1087443" y="58539"/>
                    <a:pt x="1085322" y="60246"/>
                    <a:pt x="1082514" y="61458"/>
                  </a:cubicBezTo>
                  <a:cubicBezTo>
                    <a:pt x="1079760" y="62669"/>
                    <a:pt x="1076649" y="63275"/>
                    <a:pt x="1073179" y="63275"/>
                  </a:cubicBezTo>
                  <a:cubicBezTo>
                    <a:pt x="1067452" y="63275"/>
                    <a:pt x="1063074" y="62091"/>
                    <a:pt x="1060045" y="59723"/>
                  </a:cubicBezTo>
                  <a:cubicBezTo>
                    <a:pt x="1057016" y="57300"/>
                    <a:pt x="1055089" y="53748"/>
                    <a:pt x="1054263" y="49067"/>
                  </a:cubicBezTo>
                  <a:close/>
                  <a:moveTo>
                    <a:pt x="1116423" y="55593"/>
                  </a:moveTo>
                  <a:lnTo>
                    <a:pt x="1117497" y="62201"/>
                  </a:lnTo>
                  <a:cubicBezTo>
                    <a:pt x="1115404" y="62642"/>
                    <a:pt x="1113504" y="62862"/>
                    <a:pt x="1111797" y="62862"/>
                  </a:cubicBezTo>
                  <a:cubicBezTo>
                    <a:pt x="1109099" y="62862"/>
                    <a:pt x="1106979" y="62449"/>
                    <a:pt x="1105437" y="61623"/>
                  </a:cubicBezTo>
                  <a:cubicBezTo>
                    <a:pt x="1103950" y="60742"/>
                    <a:pt x="1102903" y="59613"/>
                    <a:pt x="1102298" y="58236"/>
                  </a:cubicBezTo>
                  <a:cubicBezTo>
                    <a:pt x="1101692" y="56804"/>
                    <a:pt x="1101389" y="53831"/>
                    <a:pt x="1101389" y="49315"/>
                  </a:cubicBezTo>
                  <a:lnTo>
                    <a:pt x="1101389" y="23790"/>
                  </a:lnTo>
                  <a:lnTo>
                    <a:pt x="1095855" y="23790"/>
                  </a:lnTo>
                  <a:lnTo>
                    <a:pt x="1095855" y="17925"/>
                  </a:lnTo>
                  <a:lnTo>
                    <a:pt x="1101389" y="17925"/>
                  </a:lnTo>
                  <a:lnTo>
                    <a:pt x="1101389" y="6939"/>
                  </a:lnTo>
                  <a:lnTo>
                    <a:pt x="1108823" y="2478"/>
                  </a:lnTo>
                  <a:lnTo>
                    <a:pt x="1108823" y="17925"/>
                  </a:lnTo>
                  <a:lnTo>
                    <a:pt x="1116423" y="17925"/>
                  </a:lnTo>
                  <a:lnTo>
                    <a:pt x="1116423" y="23790"/>
                  </a:lnTo>
                  <a:lnTo>
                    <a:pt x="1108823" y="23790"/>
                  </a:lnTo>
                  <a:lnTo>
                    <a:pt x="1108823" y="49728"/>
                  </a:lnTo>
                  <a:cubicBezTo>
                    <a:pt x="1108823" y="51876"/>
                    <a:pt x="1108961" y="53252"/>
                    <a:pt x="1109236" y="53858"/>
                  </a:cubicBezTo>
                  <a:cubicBezTo>
                    <a:pt x="1109512" y="54464"/>
                    <a:pt x="1109952" y="54960"/>
                    <a:pt x="1110558" y="55345"/>
                  </a:cubicBezTo>
                  <a:cubicBezTo>
                    <a:pt x="1111164" y="55676"/>
                    <a:pt x="1112018" y="55841"/>
                    <a:pt x="1113119" y="55841"/>
                  </a:cubicBezTo>
                  <a:cubicBezTo>
                    <a:pt x="1113945" y="55841"/>
                    <a:pt x="1115046" y="55758"/>
                    <a:pt x="1116423" y="55593"/>
                  </a:cubicBezTo>
                  <a:close/>
                  <a:moveTo>
                    <a:pt x="1123656" y="62284"/>
                  </a:moveTo>
                  <a:lnTo>
                    <a:pt x="1123656" y="17925"/>
                  </a:lnTo>
                  <a:lnTo>
                    <a:pt x="1130429" y="17925"/>
                  </a:lnTo>
                  <a:lnTo>
                    <a:pt x="1130429" y="24699"/>
                  </a:lnTo>
                  <a:cubicBezTo>
                    <a:pt x="1132137" y="21560"/>
                    <a:pt x="1133706" y="19495"/>
                    <a:pt x="1135138" y="18503"/>
                  </a:cubicBezTo>
                  <a:cubicBezTo>
                    <a:pt x="1136625" y="17457"/>
                    <a:pt x="1138249" y="16934"/>
                    <a:pt x="1140012" y="16934"/>
                  </a:cubicBezTo>
                  <a:cubicBezTo>
                    <a:pt x="1142545" y="16934"/>
                    <a:pt x="1145133" y="17732"/>
                    <a:pt x="1147776" y="19330"/>
                  </a:cubicBezTo>
                  <a:lnTo>
                    <a:pt x="1145133" y="26351"/>
                  </a:lnTo>
                  <a:cubicBezTo>
                    <a:pt x="1143316" y="25249"/>
                    <a:pt x="1141498" y="24699"/>
                    <a:pt x="1139681" y="24699"/>
                  </a:cubicBezTo>
                  <a:cubicBezTo>
                    <a:pt x="1138029" y="24699"/>
                    <a:pt x="1136542" y="25194"/>
                    <a:pt x="1135221" y="26186"/>
                  </a:cubicBezTo>
                  <a:cubicBezTo>
                    <a:pt x="1133899" y="27177"/>
                    <a:pt x="1132963" y="28554"/>
                    <a:pt x="1132412" y="30316"/>
                  </a:cubicBezTo>
                  <a:cubicBezTo>
                    <a:pt x="1131586" y="32959"/>
                    <a:pt x="1131173" y="35878"/>
                    <a:pt x="1131173" y="39072"/>
                  </a:cubicBezTo>
                  <a:lnTo>
                    <a:pt x="1131173" y="62284"/>
                  </a:lnTo>
                  <a:lnTo>
                    <a:pt x="1123656" y="62284"/>
                  </a:lnTo>
                  <a:close/>
                  <a:moveTo>
                    <a:pt x="1181286" y="62284"/>
                  </a:moveTo>
                  <a:lnTo>
                    <a:pt x="1181286" y="55758"/>
                  </a:lnTo>
                  <a:cubicBezTo>
                    <a:pt x="1177817" y="60769"/>
                    <a:pt x="1173135" y="63275"/>
                    <a:pt x="1167243" y="63275"/>
                  </a:cubicBezTo>
                  <a:cubicBezTo>
                    <a:pt x="1164600" y="63275"/>
                    <a:pt x="1162149" y="62780"/>
                    <a:pt x="1159891" y="61788"/>
                  </a:cubicBezTo>
                  <a:cubicBezTo>
                    <a:pt x="1157634" y="60797"/>
                    <a:pt x="1155954" y="59558"/>
                    <a:pt x="1154852" y="58071"/>
                  </a:cubicBezTo>
                  <a:cubicBezTo>
                    <a:pt x="1153751" y="56529"/>
                    <a:pt x="1152980" y="54657"/>
                    <a:pt x="1152539" y="52454"/>
                  </a:cubicBezTo>
                  <a:cubicBezTo>
                    <a:pt x="1152209" y="50967"/>
                    <a:pt x="1152044" y="48626"/>
                    <a:pt x="1152044" y="45433"/>
                  </a:cubicBezTo>
                  <a:lnTo>
                    <a:pt x="1152044" y="17925"/>
                  </a:lnTo>
                  <a:lnTo>
                    <a:pt x="1159561" y="17925"/>
                  </a:lnTo>
                  <a:lnTo>
                    <a:pt x="1159561" y="42541"/>
                  </a:lnTo>
                  <a:cubicBezTo>
                    <a:pt x="1159561" y="46451"/>
                    <a:pt x="1159726" y="49095"/>
                    <a:pt x="1160056" y="50472"/>
                  </a:cubicBezTo>
                  <a:cubicBezTo>
                    <a:pt x="1160497" y="52454"/>
                    <a:pt x="1161488" y="54024"/>
                    <a:pt x="1163030" y="55180"/>
                  </a:cubicBezTo>
                  <a:cubicBezTo>
                    <a:pt x="1164572" y="56281"/>
                    <a:pt x="1166472" y="56832"/>
                    <a:pt x="1168730" y="56832"/>
                  </a:cubicBezTo>
                  <a:cubicBezTo>
                    <a:pt x="1170988" y="56832"/>
                    <a:pt x="1173108" y="56254"/>
                    <a:pt x="1175091" y="55097"/>
                  </a:cubicBezTo>
                  <a:cubicBezTo>
                    <a:pt x="1177073" y="53941"/>
                    <a:pt x="1178450" y="52371"/>
                    <a:pt x="1179221" y="50389"/>
                  </a:cubicBezTo>
                  <a:cubicBezTo>
                    <a:pt x="1180047" y="48406"/>
                    <a:pt x="1180460" y="45515"/>
                    <a:pt x="1180460" y="41715"/>
                  </a:cubicBezTo>
                  <a:lnTo>
                    <a:pt x="1180460" y="17925"/>
                  </a:lnTo>
                  <a:lnTo>
                    <a:pt x="1187977" y="17925"/>
                  </a:lnTo>
                  <a:lnTo>
                    <a:pt x="1187977" y="62284"/>
                  </a:lnTo>
                  <a:lnTo>
                    <a:pt x="1181286" y="62284"/>
                  </a:lnTo>
                  <a:close/>
                  <a:moveTo>
                    <a:pt x="1228670" y="46011"/>
                  </a:moveTo>
                  <a:lnTo>
                    <a:pt x="1236104" y="47002"/>
                  </a:lnTo>
                  <a:cubicBezTo>
                    <a:pt x="1235278" y="52124"/>
                    <a:pt x="1233186" y="56116"/>
                    <a:pt x="1229826" y="58980"/>
                  </a:cubicBezTo>
                  <a:cubicBezTo>
                    <a:pt x="1226522" y="61843"/>
                    <a:pt x="1222474" y="63275"/>
                    <a:pt x="1217683" y="63275"/>
                  </a:cubicBezTo>
                  <a:cubicBezTo>
                    <a:pt x="1211571" y="63275"/>
                    <a:pt x="1206669" y="61293"/>
                    <a:pt x="1202980" y="57328"/>
                  </a:cubicBezTo>
                  <a:cubicBezTo>
                    <a:pt x="1199290" y="53363"/>
                    <a:pt x="1197445" y="47690"/>
                    <a:pt x="1197445" y="40311"/>
                  </a:cubicBezTo>
                  <a:cubicBezTo>
                    <a:pt x="1197445" y="35520"/>
                    <a:pt x="1198244" y="31335"/>
                    <a:pt x="1199841" y="27755"/>
                  </a:cubicBezTo>
                  <a:cubicBezTo>
                    <a:pt x="1201438" y="24121"/>
                    <a:pt x="1203861" y="21422"/>
                    <a:pt x="1207110" y="19660"/>
                  </a:cubicBezTo>
                  <a:cubicBezTo>
                    <a:pt x="1210359" y="17843"/>
                    <a:pt x="1213884" y="16934"/>
                    <a:pt x="1217683" y="16934"/>
                  </a:cubicBezTo>
                  <a:cubicBezTo>
                    <a:pt x="1222474" y="16934"/>
                    <a:pt x="1226412" y="18173"/>
                    <a:pt x="1229496" y="20651"/>
                  </a:cubicBezTo>
                  <a:cubicBezTo>
                    <a:pt x="1232580" y="23074"/>
                    <a:pt x="1234535" y="26516"/>
                    <a:pt x="1235361" y="30977"/>
                  </a:cubicBezTo>
                  <a:lnTo>
                    <a:pt x="1228092" y="32133"/>
                  </a:lnTo>
                  <a:cubicBezTo>
                    <a:pt x="1227376" y="29159"/>
                    <a:pt x="1226136" y="26929"/>
                    <a:pt x="1224374" y="25442"/>
                  </a:cubicBezTo>
                  <a:cubicBezTo>
                    <a:pt x="1222612" y="23900"/>
                    <a:pt x="1220492" y="23129"/>
                    <a:pt x="1218014" y="23129"/>
                  </a:cubicBezTo>
                  <a:cubicBezTo>
                    <a:pt x="1214214" y="23129"/>
                    <a:pt x="1211130" y="24506"/>
                    <a:pt x="1208762" y="27260"/>
                  </a:cubicBezTo>
                  <a:cubicBezTo>
                    <a:pt x="1206394" y="29958"/>
                    <a:pt x="1205210" y="34226"/>
                    <a:pt x="1205210" y="40063"/>
                  </a:cubicBezTo>
                  <a:cubicBezTo>
                    <a:pt x="1205210" y="46011"/>
                    <a:pt x="1206339" y="50334"/>
                    <a:pt x="1208597" y="53032"/>
                  </a:cubicBezTo>
                  <a:cubicBezTo>
                    <a:pt x="1210910" y="55730"/>
                    <a:pt x="1213911" y="57080"/>
                    <a:pt x="1217601" y="57080"/>
                  </a:cubicBezTo>
                  <a:cubicBezTo>
                    <a:pt x="1220519" y="57080"/>
                    <a:pt x="1222970" y="56199"/>
                    <a:pt x="1224953" y="54437"/>
                  </a:cubicBezTo>
                  <a:cubicBezTo>
                    <a:pt x="1226935" y="52619"/>
                    <a:pt x="1228174" y="49811"/>
                    <a:pt x="1228670" y="46011"/>
                  </a:cubicBezTo>
                  <a:close/>
                  <a:moveTo>
                    <a:pt x="1258944" y="55593"/>
                  </a:moveTo>
                  <a:lnTo>
                    <a:pt x="1260018" y="62201"/>
                  </a:lnTo>
                  <a:cubicBezTo>
                    <a:pt x="1257926" y="62642"/>
                    <a:pt x="1256026" y="62862"/>
                    <a:pt x="1254319" y="62862"/>
                  </a:cubicBezTo>
                  <a:cubicBezTo>
                    <a:pt x="1251620" y="62862"/>
                    <a:pt x="1249500" y="62449"/>
                    <a:pt x="1247958" y="61623"/>
                  </a:cubicBezTo>
                  <a:cubicBezTo>
                    <a:pt x="1246471" y="60742"/>
                    <a:pt x="1245425" y="59613"/>
                    <a:pt x="1244819" y="58236"/>
                  </a:cubicBezTo>
                  <a:cubicBezTo>
                    <a:pt x="1244213" y="56804"/>
                    <a:pt x="1243910" y="53831"/>
                    <a:pt x="1243910" y="49315"/>
                  </a:cubicBezTo>
                  <a:lnTo>
                    <a:pt x="1243910" y="23790"/>
                  </a:lnTo>
                  <a:lnTo>
                    <a:pt x="1238376" y="23790"/>
                  </a:lnTo>
                  <a:lnTo>
                    <a:pt x="1238376" y="17925"/>
                  </a:lnTo>
                  <a:lnTo>
                    <a:pt x="1243910" y="17925"/>
                  </a:lnTo>
                  <a:lnTo>
                    <a:pt x="1243910" y="6939"/>
                  </a:lnTo>
                  <a:lnTo>
                    <a:pt x="1251345" y="2478"/>
                  </a:lnTo>
                  <a:lnTo>
                    <a:pt x="1251345" y="17925"/>
                  </a:lnTo>
                  <a:lnTo>
                    <a:pt x="1258944" y="17925"/>
                  </a:lnTo>
                  <a:lnTo>
                    <a:pt x="1258944" y="23790"/>
                  </a:lnTo>
                  <a:lnTo>
                    <a:pt x="1251345" y="23790"/>
                  </a:lnTo>
                  <a:lnTo>
                    <a:pt x="1251345" y="49728"/>
                  </a:lnTo>
                  <a:cubicBezTo>
                    <a:pt x="1251345" y="51876"/>
                    <a:pt x="1251483" y="53252"/>
                    <a:pt x="1251758" y="53858"/>
                  </a:cubicBezTo>
                  <a:cubicBezTo>
                    <a:pt x="1252033" y="54464"/>
                    <a:pt x="1252474" y="54960"/>
                    <a:pt x="1253079" y="55345"/>
                  </a:cubicBezTo>
                  <a:cubicBezTo>
                    <a:pt x="1253685" y="55676"/>
                    <a:pt x="1254539" y="55841"/>
                    <a:pt x="1255640" y="55841"/>
                  </a:cubicBezTo>
                  <a:cubicBezTo>
                    <a:pt x="1256466" y="55841"/>
                    <a:pt x="1257568" y="55758"/>
                    <a:pt x="1258944" y="55593"/>
                  </a:cubicBezTo>
                  <a:close/>
                  <a:moveTo>
                    <a:pt x="1266342" y="9747"/>
                  </a:moveTo>
                  <a:lnTo>
                    <a:pt x="1266342" y="1074"/>
                  </a:lnTo>
                  <a:lnTo>
                    <a:pt x="1273859" y="1074"/>
                  </a:lnTo>
                  <a:lnTo>
                    <a:pt x="1273859" y="9747"/>
                  </a:lnTo>
                  <a:lnTo>
                    <a:pt x="1266342" y="9747"/>
                  </a:lnTo>
                  <a:close/>
                  <a:moveTo>
                    <a:pt x="1266342" y="62284"/>
                  </a:moveTo>
                  <a:lnTo>
                    <a:pt x="1266342" y="17925"/>
                  </a:lnTo>
                  <a:lnTo>
                    <a:pt x="1273859" y="17925"/>
                  </a:lnTo>
                  <a:lnTo>
                    <a:pt x="1273859" y="62284"/>
                  </a:lnTo>
                  <a:lnTo>
                    <a:pt x="1266342" y="62284"/>
                  </a:lnTo>
                  <a:close/>
                  <a:moveTo>
                    <a:pt x="1282445" y="40146"/>
                  </a:moveTo>
                  <a:cubicBezTo>
                    <a:pt x="1282445" y="31940"/>
                    <a:pt x="1284731" y="25855"/>
                    <a:pt x="1289302" y="21890"/>
                  </a:cubicBezTo>
                  <a:cubicBezTo>
                    <a:pt x="1293102" y="18586"/>
                    <a:pt x="1297755" y="16934"/>
                    <a:pt x="1303262" y="16934"/>
                  </a:cubicBezTo>
                  <a:cubicBezTo>
                    <a:pt x="1309375" y="16934"/>
                    <a:pt x="1314358" y="18944"/>
                    <a:pt x="1318213" y="22964"/>
                  </a:cubicBezTo>
                  <a:cubicBezTo>
                    <a:pt x="1322068" y="26929"/>
                    <a:pt x="1323996" y="32436"/>
                    <a:pt x="1323996" y="39485"/>
                  </a:cubicBezTo>
                  <a:cubicBezTo>
                    <a:pt x="1323996" y="45212"/>
                    <a:pt x="1323142" y="49700"/>
                    <a:pt x="1321435" y="52950"/>
                  </a:cubicBezTo>
                  <a:cubicBezTo>
                    <a:pt x="1319728" y="56199"/>
                    <a:pt x="1317222" y="58732"/>
                    <a:pt x="1313918" y="60549"/>
                  </a:cubicBezTo>
                  <a:cubicBezTo>
                    <a:pt x="1310669" y="62367"/>
                    <a:pt x="1307117" y="63275"/>
                    <a:pt x="1303262" y="63275"/>
                  </a:cubicBezTo>
                  <a:cubicBezTo>
                    <a:pt x="1297039" y="63275"/>
                    <a:pt x="1292000" y="61293"/>
                    <a:pt x="1288145" y="57328"/>
                  </a:cubicBezTo>
                  <a:cubicBezTo>
                    <a:pt x="1284345" y="53363"/>
                    <a:pt x="1282445" y="47635"/>
                    <a:pt x="1282445" y="40146"/>
                  </a:cubicBezTo>
                  <a:close/>
                  <a:moveTo>
                    <a:pt x="1290210" y="40146"/>
                  </a:moveTo>
                  <a:cubicBezTo>
                    <a:pt x="1290210" y="45818"/>
                    <a:pt x="1291449" y="50058"/>
                    <a:pt x="1293928" y="52867"/>
                  </a:cubicBezTo>
                  <a:cubicBezTo>
                    <a:pt x="1296406" y="55676"/>
                    <a:pt x="1299517" y="57080"/>
                    <a:pt x="1303262" y="57080"/>
                  </a:cubicBezTo>
                  <a:cubicBezTo>
                    <a:pt x="1307007" y="57080"/>
                    <a:pt x="1310118" y="55676"/>
                    <a:pt x="1312596" y="52867"/>
                  </a:cubicBezTo>
                  <a:cubicBezTo>
                    <a:pt x="1315074" y="50003"/>
                    <a:pt x="1316313" y="45680"/>
                    <a:pt x="1316313" y="39898"/>
                  </a:cubicBezTo>
                  <a:cubicBezTo>
                    <a:pt x="1316313" y="34391"/>
                    <a:pt x="1315047" y="30233"/>
                    <a:pt x="1312514" y="27425"/>
                  </a:cubicBezTo>
                  <a:cubicBezTo>
                    <a:pt x="1310035" y="24561"/>
                    <a:pt x="1306952" y="23129"/>
                    <a:pt x="1303262" y="23129"/>
                  </a:cubicBezTo>
                  <a:cubicBezTo>
                    <a:pt x="1299517" y="23129"/>
                    <a:pt x="1296406" y="24561"/>
                    <a:pt x="1293928" y="27425"/>
                  </a:cubicBezTo>
                  <a:cubicBezTo>
                    <a:pt x="1291449" y="30233"/>
                    <a:pt x="1290210" y="34474"/>
                    <a:pt x="1290210" y="40146"/>
                  </a:cubicBezTo>
                  <a:close/>
                  <a:moveTo>
                    <a:pt x="1332803" y="62284"/>
                  </a:moveTo>
                  <a:lnTo>
                    <a:pt x="1332803" y="17925"/>
                  </a:lnTo>
                  <a:lnTo>
                    <a:pt x="1339576" y="17925"/>
                  </a:lnTo>
                  <a:lnTo>
                    <a:pt x="1339576" y="24286"/>
                  </a:lnTo>
                  <a:cubicBezTo>
                    <a:pt x="1342825" y="19384"/>
                    <a:pt x="1347534" y="16934"/>
                    <a:pt x="1353702" y="16934"/>
                  </a:cubicBezTo>
                  <a:cubicBezTo>
                    <a:pt x="1356345" y="16934"/>
                    <a:pt x="1358796" y="17430"/>
                    <a:pt x="1361054" y="18421"/>
                  </a:cubicBezTo>
                  <a:cubicBezTo>
                    <a:pt x="1363311" y="19357"/>
                    <a:pt x="1364991" y="20623"/>
                    <a:pt x="1366093" y="22221"/>
                  </a:cubicBezTo>
                  <a:cubicBezTo>
                    <a:pt x="1367194" y="23762"/>
                    <a:pt x="1367965" y="25607"/>
                    <a:pt x="1368405" y="27755"/>
                  </a:cubicBezTo>
                  <a:cubicBezTo>
                    <a:pt x="1368681" y="29132"/>
                    <a:pt x="1368818" y="31555"/>
                    <a:pt x="1368818" y="35024"/>
                  </a:cubicBezTo>
                  <a:lnTo>
                    <a:pt x="1368818" y="62284"/>
                  </a:lnTo>
                  <a:lnTo>
                    <a:pt x="1361301" y="62284"/>
                  </a:lnTo>
                  <a:lnTo>
                    <a:pt x="1361301" y="35355"/>
                  </a:lnTo>
                  <a:cubicBezTo>
                    <a:pt x="1361301" y="32271"/>
                    <a:pt x="1360998" y="29986"/>
                    <a:pt x="1360393" y="28499"/>
                  </a:cubicBezTo>
                  <a:cubicBezTo>
                    <a:pt x="1359842" y="26957"/>
                    <a:pt x="1358823" y="25745"/>
                    <a:pt x="1357336" y="24864"/>
                  </a:cubicBezTo>
                  <a:cubicBezTo>
                    <a:pt x="1355850" y="23928"/>
                    <a:pt x="1354115" y="23460"/>
                    <a:pt x="1352132" y="23460"/>
                  </a:cubicBezTo>
                  <a:cubicBezTo>
                    <a:pt x="1348938" y="23460"/>
                    <a:pt x="1346157" y="24478"/>
                    <a:pt x="1343789" y="26516"/>
                  </a:cubicBezTo>
                  <a:cubicBezTo>
                    <a:pt x="1341476" y="28554"/>
                    <a:pt x="1340320" y="32408"/>
                    <a:pt x="1340320" y="38081"/>
                  </a:cubicBezTo>
                  <a:lnTo>
                    <a:pt x="1340320" y="62284"/>
                  </a:lnTo>
                  <a:lnTo>
                    <a:pt x="1332803" y="62284"/>
                  </a:lnTo>
                  <a:close/>
                </a:path>
              </a:pathLst>
            </a:custGeom>
            <a:solidFill>
              <a:srgbClr val="000000"/>
            </a:solidFill>
            <a:ln w="5278" cap="sq">
              <a:noFill/>
              <a:prstDash val="solid"/>
              <a:miter/>
            </a:ln>
          </p:spPr>
          <p:txBody>
            <a:bodyPr/>
            <a:lstStyle/>
            <a:p>
              <a:endParaRPr lang="en-US" noProof="0"/>
            </a:p>
          </p:txBody>
        </p:sp>
        <p:sp>
          <p:nvSpPr>
            <p:cNvPr id="151" name="Freeform: Shape 9110">
              <a:extLst>
                <a:ext uri="{FF2B5EF4-FFF2-40B4-BE49-F238E27FC236}">
                  <a16:creationId xmlns:a16="http://schemas.microsoft.com/office/drawing/2014/main" id="{863EE183-B9FD-063B-854C-E7C9165C9BFF}"/>
                </a:ext>
              </a:extLst>
            </p:cNvPr>
            <p:cNvSpPr/>
            <p:nvPr/>
          </p:nvSpPr>
          <p:spPr>
            <a:xfrm>
              <a:off x="1454266" y="2477434"/>
              <a:ext cx="184049" cy="184049"/>
            </a:xfrm>
            <a:custGeom>
              <a:avLst/>
              <a:gdLst>
                <a:gd name="csX0" fmla="*/ 0 w 184049"/>
                <a:gd name="csY0" fmla="*/ 0 h 184049"/>
                <a:gd name="csX1" fmla="*/ 184050 w 184049"/>
                <a:gd name="csY1" fmla="*/ 0 h 184049"/>
                <a:gd name="csX2" fmla="*/ 184050 w 184049"/>
                <a:gd name="csY2" fmla="*/ 184050 h 184049"/>
                <a:gd name="csX3" fmla="*/ 0 w 184049"/>
                <a:gd name="csY3" fmla="*/ 184050 h 184049"/>
              </a:gdLst>
              <a:ahLst/>
              <a:cxnLst>
                <a:cxn ang="0">
                  <a:pos x="csX0" y="csY0"/>
                </a:cxn>
                <a:cxn ang="0">
                  <a:pos x="csX1" y="csY1"/>
                </a:cxn>
                <a:cxn ang="0">
                  <a:pos x="csX2" y="csY2"/>
                </a:cxn>
                <a:cxn ang="0">
                  <a:pos x="csX3" y="csY3"/>
                </a:cxn>
              </a:cxnLst>
              <a:rect l="l" t="t" r="r" b="b"/>
              <a:pathLst>
                <a:path w="184049" h="184049">
                  <a:moveTo>
                    <a:pt x="0" y="0"/>
                  </a:moveTo>
                  <a:lnTo>
                    <a:pt x="184050" y="0"/>
                  </a:lnTo>
                  <a:lnTo>
                    <a:pt x="184050" y="184050"/>
                  </a:lnTo>
                  <a:lnTo>
                    <a:pt x="0" y="184050"/>
                  </a:lnTo>
                  <a:close/>
                </a:path>
              </a:pathLst>
            </a:custGeom>
            <a:solidFill>
              <a:srgbClr val="000000">
                <a:alpha val="0"/>
              </a:srgbClr>
            </a:solidFill>
            <a:ln w="5278" cap="sq">
              <a:noFill/>
              <a:prstDash val="solid"/>
              <a:miter/>
            </a:ln>
          </p:spPr>
          <p:txBody>
            <a:bodyPr/>
            <a:lstStyle/>
            <a:p>
              <a:endParaRPr lang="en-US" noProof="0"/>
            </a:p>
          </p:txBody>
        </p:sp>
        <p:pic>
          <p:nvPicPr>
            <p:cNvPr id="152" name="Picture 151">
              <a:extLst>
                <a:ext uri="{FF2B5EF4-FFF2-40B4-BE49-F238E27FC236}">
                  <a16:creationId xmlns:a16="http://schemas.microsoft.com/office/drawing/2014/main" id="{4E303632-0198-0739-D06A-65EABA64D489}"/>
                </a:ext>
              </a:extLst>
            </p:cNvPr>
            <p:cNvPicPr>
              <a:picLocks noChangeAspect="1"/>
            </p:cNvPicPr>
            <p:nvPr/>
          </p:nvPicPr>
          <p:blipFill>
            <a:blip r:embed="rId4"/>
            <a:stretch>
              <a:fillRect/>
            </a:stretch>
          </p:blipFill>
          <p:spPr>
            <a:xfrm>
              <a:off x="1454266" y="2477434"/>
              <a:ext cx="184049" cy="184049"/>
            </a:xfrm>
            <a:custGeom>
              <a:avLst/>
              <a:gdLst>
                <a:gd name="csX0" fmla="*/ -123 w 184049"/>
                <a:gd name="csY0" fmla="*/ -90 h 184049"/>
                <a:gd name="csX1" fmla="*/ 183927 w 184049"/>
                <a:gd name="csY1" fmla="*/ -90 h 184049"/>
                <a:gd name="csX2" fmla="*/ 183927 w 184049"/>
                <a:gd name="csY2" fmla="*/ 183960 h 184049"/>
                <a:gd name="csX3" fmla="*/ -123 w 184049"/>
                <a:gd name="csY3" fmla="*/ 183960 h 184049"/>
              </a:gdLst>
              <a:ahLst/>
              <a:cxnLst>
                <a:cxn ang="0">
                  <a:pos x="csX0" y="csY0"/>
                </a:cxn>
                <a:cxn ang="0">
                  <a:pos x="csX1" y="csY1"/>
                </a:cxn>
                <a:cxn ang="0">
                  <a:pos x="csX2" y="csY2"/>
                </a:cxn>
                <a:cxn ang="0">
                  <a:pos x="csX3" y="csY3"/>
                </a:cxn>
              </a:cxnLst>
              <a:rect l="l" t="t" r="r" b="b"/>
              <a:pathLst>
                <a:path w="184049" h="184049">
                  <a:moveTo>
                    <a:pt x="-123" y="-90"/>
                  </a:moveTo>
                  <a:lnTo>
                    <a:pt x="183927" y="-90"/>
                  </a:lnTo>
                  <a:lnTo>
                    <a:pt x="183927" y="183960"/>
                  </a:lnTo>
                  <a:lnTo>
                    <a:pt x="-123" y="183960"/>
                  </a:lnTo>
                  <a:close/>
                </a:path>
              </a:pathLst>
            </a:custGeom>
          </p:spPr>
        </p:pic>
        <p:sp>
          <p:nvSpPr>
            <p:cNvPr id="153" name="Freeform: Shape 9112">
              <a:extLst>
                <a:ext uri="{FF2B5EF4-FFF2-40B4-BE49-F238E27FC236}">
                  <a16:creationId xmlns:a16="http://schemas.microsoft.com/office/drawing/2014/main" id="{1723444D-D320-B2A3-9021-4D8714493BCB}"/>
                </a:ext>
              </a:extLst>
            </p:cNvPr>
            <p:cNvSpPr/>
            <p:nvPr/>
          </p:nvSpPr>
          <p:spPr>
            <a:xfrm>
              <a:off x="1669496" y="2491729"/>
              <a:ext cx="678363" cy="133041"/>
            </a:xfrm>
            <a:custGeom>
              <a:avLst/>
              <a:gdLst>
                <a:gd name="csX0" fmla="*/ 0 w 678363"/>
                <a:gd name="csY0" fmla="*/ 0 h 133041"/>
                <a:gd name="csX1" fmla="*/ 678364 w 678363"/>
                <a:gd name="csY1" fmla="*/ 0 h 133041"/>
                <a:gd name="csX2" fmla="*/ 678364 w 678363"/>
                <a:gd name="csY2" fmla="*/ 133042 h 133041"/>
                <a:gd name="csX3" fmla="*/ 0 w 678363"/>
                <a:gd name="csY3" fmla="*/ 133042 h 133041"/>
              </a:gdLst>
              <a:ahLst/>
              <a:cxnLst>
                <a:cxn ang="0">
                  <a:pos x="csX0" y="csY0"/>
                </a:cxn>
                <a:cxn ang="0">
                  <a:pos x="csX1" y="csY1"/>
                </a:cxn>
                <a:cxn ang="0">
                  <a:pos x="csX2" y="csY2"/>
                </a:cxn>
                <a:cxn ang="0">
                  <a:pos x="csX3" y="csY3"/>
                </a:cxn>
              </a:cxnLst>
              <a:rect l="l" t="t" r="r" b="b"/>
              <a:pathLst>
                <a:path w="678363" h="133041">
                  <a:moveTo>
                    <a:pt x="0" y="0"/>
                  </a:moveTo>
                  <a:lnTo>
                    <a:pt x="678364" y="0"/>
                  </a:lnTo>
                  <a:lnTo>
                    <a:pt x="678364" y="133042"/>
                  </a:lnTo>
                  <a:lnTo>
                    <a:pt x="0" y="133042"/>
                  </a:lnTo>
                  <a:close/>
                </a:path>
              </a:pathLst>
            </a:custGeom>
            <a:solidFill>
              <a:srgbClr val="000000">
                <a:alpha val="0"/>
              </a:srgbClr>
            </a:solidFill>
            <a:ln w="5278" cap="sq">
              <a:noFill/>
              <a:prstDash val="solid"/>
              <a:miter/>
            </a:ln>
          </p:spPr>
          <p:txBody>
            <a:bodyPr/>
            <a:lstStyle/>
            <a:p>
              <a:endParaRPr lang="en-US" noProof="0"/>
            </a:p>
          </p:txBody>
        </p:sp>
        <p:sp>
          <p:nvSpPr>
            <p:cNvPr id="154" name="Freeform: Shape 9113">
              <a:extLst>
                <a:ext uri="{FF2B5EF4-FFF2-40B4-BE49-F238E27FC236}">
                  <a16:creationId xmlns:a16="http://schemas.microsoft.com/office/drawing/2014/main" id="{3FB0CE79-94C7-C7EC-34C5-32806D00243E}"/>
                </a:ext>
              </a:extLst>
            </p:cNvPr>
            <p:cNvSpPr/>
            <p:nvPr/>
          </p:nvSpPr>
          <p:spPr>
            <a:xfrm>
              <a:off x="1721619" y="2527078"/>
              <a:ext cx="544489" cy="62697"/>
            </a:xfrm>
            <a:custGeom>
              <a:avLst/>
              <a:gdLst>
                <a:gd name="csX0" fmla="*/ 30316 w 544489"/>
                <a:gd name="csY0" fmla="*/ 37833 h 62697"/>
                <a:gd name="csX1" fmla="*/ 30316 w 544489"/>
                <a:gd name="csY1" fmla="*/ 30729 h 62697"/>
                <a:gd name="csX2" fmla="*/ 56006 w 544489"/>
                <a:gd name="csY2" fmla="*/ 30729 h 62697"/>
                <a:gd name="csX3" fmla="*/ 56006 w 544489"/>
                <a:gd name="csY3" fmla="*/ 53197 h 62697"/>
                <a:gd name="csX4" fmla="*/ 43781 w 544489"/>
                <a:gd name="csY4" fmla="*/ 60301 h 62697"/>
                <a:gd name="csX5" fmla="*/ 30894 w 544489"/>
                <a:gd name="csY5" fmla="*/ 62697 h 62697"/>
                <a:gd name="csX6" fmla="*/ 14704 w 544489"/>
                <a:gd name="csY6" fmla="*/ 58897 h 62697"/>
                <a:gd name="csX7" fmla="*/ 3717 w 544489"/>
                <a:gd name="csY7" fmla="*/ 47828 h 62697"/>
                <a:gd name="csX8" fmla="*/ 0 w 544489"/>
                <a:gd name="csY8" fmla="*/ 31638 h 62697"/>
                <a:gd name="csX9" fmla="*/ 3635 w 544489"/>
                <a:gd name="csY9" fmla="*/ 15117 h 62697"/>
                <a:gd name="csX10" fmla="*/ 14291 w 544489"/>
                <a:gd name="csY10" fmla="*/ 3717 h 62697"/>
                <a:gd name="csX11" fmla="*/ 30316 w 544489"/>
                <a:gd name="csY11" fmla="*/ 0 h 62697"/>
                <a:gd name="csX12" fmla="*/ 42128 w 544489"/>
                <a:gd name="csY12" fmla="*/ 2148 h 62697"/>
                <a:gd name="csX13" fmla="*/ 50472 w 544489"/>
                <a:gd name="csY13" fmla="*/ 8095 h 62697"/>
                <a:gd name="csX14" fmla="*/ 55097 w 544489"/>
                <a:gd name="csY14" fmla="*/ 18008 h 62697"/>
                <a:gd name="csX15" fmla="*/ 47828 w 544489"/>
                <a:gd name="csY15" fmla="*/ 19990 h 62697"/>
                <a:gd name="csX16" fmla="*/ 44441 w 544489"/>
                <a:gd name="csY16" fmla="*/ 12721 h 62697"/>
                <a:gd name="csX17" fmla="*/ 38659 w 544489"/>
                <a:gd name="csY17" fmla="*/ 8508 h 62697"/>
                <a:gd name="csX18" fmla="*/ 30316 w 544489"/>
                <a:gd name="csY18" fmla="*/ 6856 h 62697"/>
                <a:gd name="csX19" fmla="*/ 20816 w 544489"/>
                <a:gd name="csY19" fmla="*/ 8591 h 62697"/>
                <a:gd name="csX20" fmla="*/ 14373 w 544489"/>
                <a:gd name="csY20" fmla="*/ 12969 h 62697"/>
                <a:gd name="csX21" fmla="*/ 10573 w 544489"/>
                <a:gd name="csY21" fmla="*/ 18916 h 62697"/>
                <a:gd name="csX22" fmla="*/ 8260 w 544489"/>
                <a:gd name="csY22" fmla="*/ 31142 h 62697"/>
                <a:gd name="csX23" fmla="*/ 10986 w 544489"/>
                <a:gd name="csY23" fmla="*/ 44689 h 62697"/>
                <a:gd name="csX24" fmla="*/ 19082 w 544489"/>
                <a:gd name="csY24" fmla="*/ 52784 h 62697"/>
                <a:gd name="csX25" fmla="*/ 30481 w 544489"/>
                <a:gd name="csY25" fmla="*/ 55428 h 62697"/>
                <a:gd name="csX26" fmla="*/ 40642 w 544489"/>
                <a:gd name="csY26" fmla="*/ 53445 h 62697"/>
                <a:gd name="csX27" fmla="*/ 48159 w 544489"/>
                <a:gd name="csY27" fmla="*/ 49150 h 62697"/>
                <a:gd name="csX28" fmla="*/ 48159 w 544489"/>
                <a:gd name="csY28" fmla="*/ 37833 h 62697"/>
                <a:gd name="csX29" fmla="*/ 30316 w 544489"/>
                <a:gd name="csY29" fmla="*/ 37833 h 62697"/>
                <a:gd name="csX30" fmla="*/ 66786 w 544489"/>
                <a:gd name="csY30" fmla="*/ 61623 h 62697"/>
                <a:gd name="csX31" fmla="*/ 66786 w 544489"/>
                <a:gd name="csY31" fmla="*/ 17760 h 62697"/>
                <a:gd name="csX32" fmla="*/ 73477 w 544489"/>
                <a:gd name="csY32" fmla="*/ 17760 h 62697"/>
                <a:gd name="csX33" fmla="*/ 73477 w 544489"/>
                <a:gd name="csY33" fmla="*/ 24368 h 62697"/>
                <a:gd name="csX34" fmla="*/ 78185 w 544489"/>
                <a:gd name="csY34" fmla="*/ 18256 h 62697"/>
                <a:gd name="csX35" fmla="*/ 82977 w 544489"/>
                <a:gd name="csY35" fmla="*/ 16769 h 62697"/>
                <a:gd name="csX36" fmla="*/ 90576 w 544489"/>
                <a:gd name="csY36" fmla="*/ 19164 h 62697"/>
                <a:gd name="csX37" fmla="*/ 88015 w 544489"/>
                <a:gd name="csY37" fmla="*/ 26021 h 62697"/>
                <a:gd name="csX38" fmla="*/ 82563 w 544489"/>
                <a:gd name="csY38" fmla="*/ 24451 h 62697"/>
                <a:gd name="csX39" fmla="*/ 78185 w 544489"/>
                <a:gd name="csY39" fmla="*/ 25938 h 62697"/>
                <a:gd name="csX40" fmla="*/ 75459 w 544489"/>
                <a:gd name="csY40" fmla="*/ 29986 h 62697"/>
                <a:gd name="csX41" fmla="*/ 74220 w 544489"/>
                <a:gd name="csY41" fmla="*/ 38659 h 62697"/>
                <a:gd name="csX42" fmla="*/ 74220 w 544489"/>
                <a:gd name="csY42" fmla="*/ 61623 h 62697"/>
                <a:gd name="csX43" fmla="*/ 66786 w 544489"/>
                <a:gd name="csY43" fmla="*/ 61623 h 62697"/>
                <a:gd name="csX44" fmla="*/ 92228 w 544489"/>
                <a:gd name="csY44" fmla="*/ 39650 h 62697"/>
                <a:gd name="csX45" fmla="*/ 99002 w 544489"/>
                <a:gd name="csY45" fmla="*/ 21642 h 62697"/>
                <a:gd name="csX46" fmla="*/ 112797 w 544489"/>
                <a:gd name="csY46" fmla="*/ 16769 h 62697"/>
                <a:gd name="csX47" fmla="*/ 127583 w 544489"/>
                <a:gd name="csY47" fmla="*/ 22716 h 62697"/>
                <a:gd name="csX48" fmla="*/ 133365 w 544489"/>
                <a:gd name="csY48" fmla="*/ 39072 h 62697"/>
                <a:gd name="csX49" fmla="*/ 130805 w 544489"/>
                <a:gd name="csY49" fmla="*/ 52371 h 62697"/>
                <a:gd name="csX50" fmla="*/ 123370 w 544489"/>
                <a:gd name="csY50" fmla="*/ 59971 h 62697"/>
                <a:gd name="csX51" fmla="*/ 112797 w 544489"/>
                <a:gd name="csY51" fmla="*/ 62614 h 62697"/>
                <a:gd name="csX52" fmla="*/ 97928 w 544489"/>
                <a:gd name="csY52" fmla="*/ 56749 h 62697"/>
                <a:gd name="csX53" fmla="*/ 92228 w 544489"/>
                <a:gd name="csY53" fmla="*/ 39650 h 62697"/>
                <a:gd name="csX54" fmla="*/ 99910 w 544489"/>
                <a:gd name="csY54" fmla="*/ 39650 h 62697"/>
                <a:gd name="csX55" fmla="*/ 103545 w 544489"/>
                <a:gd name="csY55" fmla="*/ 52289 h 62697"/>
                <a:gd name="csX56" fmla="*/ 112797 w 544489"/>
                <a:gd name="csY56" fmla="*/ 56502 h 62697"/>
                <a:gd name="csX57" fmla="*/ 121966 w 544489"/>
                <a:gd name="csY57" fmla="*/ 52289 h 62697"/>
                <a:gd name="csX58" fmla="*/ 125683 w 544489"/>
                <a:gd name="csY58" fmla="*/ 39402 h 62697"/>
                <a:gd name="csX59" fmla="*/ 121966 w 544489"/>
                <a:gd name="csY59" fmla="*/ 27094 h 62697"/>
                <a:gd name="csX60" fmla="*/ 112797 w 544489"/>
                <a:gd name="csY60" fmla="*/ 22882 h 62697"/>
                <a:gd name="csX61" fmla="*/ 103545 w 544489"/>
                <a:gd name="csY61" fmla="*/ 27094 h 62697"/>
                <a:gd name="csX62" fmla="*/ 99910 w 544489"/>
                <a:gd name="csY62" fmla="*/ 39650 h 62697"/>
                <a:gd name="csX63" fmla="*/ 170827 w 544489"/>
                <a:gd name="csY63" fmla="*/ 61623 h 62697"/>
                <a:gd name="csX64" fmla="*/ 170827 w 544489"/>
                <a:gd name="csY64" fmla="*/ 55180 h 62697"/>
                <a:gd name="csX65" fmla="*/ 156866 w 544489"/>
                <a:gd name="csY65" fmla="*/ 62614 h 62697"/>
                <a:gd name="csX66" fmla="*/ 149597 w 544489"/>
                <a:gd name="csY66" fmla="*/ 61128 h 62697"/>
                <a:gd name="csX67" fmla="*/ 144641 w 544489"/>
                <a:gd name="csY67" fmla="*/ 57410 h 62697"/>
                <a:gd name="csX68" fmla="*/ 142328 w 544489"/>
                <a:gd name="csY68" fmla="*/ 51876 h 62697"/>
                <a:gd name="csX69" fmla="*/ 141915 w 544489"/>
                <a:gd name="csY69" fmla="*/ 44937 h 62697"/>
                <a:gd name="csX70" fmla="*/ 141915 w 544489"/>
                <a:gd name="csY70" fmla="*/ 17760 h 62697"/>
                <a:gd name="csX71" fmla="*/ 149349 w 544489"/>
                <a:gd name="csY71" fmla="*/ 17760 h 62697"/>
                <a:gd name="csX72" fmla="*/ 149349 w 544489"/>
                <a:gd name="csY72" fmla="*/ 42046 h 62697"/>
                <a:gd name="csX73" fmla="*/ 149762 w 544489"/>
                <a:gd name="csY73" fmla="*/ 49893 h 62697"/>
                <a:gd name="csX74" fmla="*/ 152736 w 544489"/>
                <a:gd name="csY74" fmla="*/ 54519 h 62697"/>
                <a:gd name="csX75" fmla="*/ 158353 w 544489"/>
                <a:gd name="csY75" fmla="*/ 56171 h 62697"/>
                <a:gd name="csX76" fmla="*/ 164631 w 544489"/>
                <a:gd name="csY76" fmla="*/ 54519 h 62697"/>
                <a:gd name="csX77" fmla="*/ 168762 w 544489"/>
                <a:gd name="csY77" fmla="*/ 49811 h 62697"/>
                <a:gd name="csX78" fmla="*/ 170001 w 544489"/>
                <a:gd name="csY78" fmla="*/ 41220 h 62697"/>
                <a:gd name="csX79" fmla="*/ 170001 w 544489"/>
                <a:gd name="csY79" fmla="*/ 17760 h 62697"/>
                <a:gd name="csX80" fmla="*/ 177435 w 544489"/>
                <a:gd name="csY80" fmla="*/ 17760 h 62697"/>
                <a:gd name="csX81" fmla="*/ 177435 w 544489"/>
                <a:gd name="csY81" fmla="*/ 61623 h 62697"/>
                <a:gd name="csX82" fmla="*/ 170827 w 544489"/>
                <a:gd name="csY82" fmla="*/ 61623 h 62697"/>
                <a:gd name="csX83" fmla="*/ 189124 w 544489"/>
                <a:gd name="csY83" fmla="*/ 61623 h 62697"/>
                <a:gd name="csX84" fmla="*/ 189124 w 544489"/>
                <a:gd name="csY84" fmla="*/ 17760 h 62697"/>
                <a:gd name="csX85" fmla="*/ 195815 w 544489"/>
                <a:gd name="csY85" fmla="*/ 17760 h 62697"/>
                <a:gd name="csX86" fmla="*/ 195815 w 544489"/>
                <a:gd name="csY86" fmla="*/ 23955 h 62697"/>
                <a:gd name="csX87" fmla="*/ 209775 w 544489"/>
                <a:gd name="csY87" fmla="*/ 16769 h 62697"/>
                <a:gd name="csX88" fmla="*/ 217044 w 544489"/>
                <a:gd name="csY88" fmla="*/ 18173 h 62697"/>
                <a:gd name="csX89" fmla="*/ 222000 w 544489"/>
                <a:gd name="csY89" fmla="*/ 21890 h 62697"/>
                <a:gd name="csX90" fmla="*/ 224313 w 544489"/>
                <a:gd name="csY90" fmla="*/ 27425 h 62697"/>
                <a:gd name="csX91" fmla="*/ 224726 w 544489"/>
                <a:gd name="csY91" fmla="*/ 34611 h 62697"/>
                <a:gd name="csX92" fmla="*/ 224726 w 544489"/>
                <a:gd name="csY92" fmla="*/ 61623 h 62697"/>
                <a:gd name="csX93" fmla="*/ 217292 w 544489"/>
                <a:gd name="csY93" fmla="*/ 61623 h 62697"/>
                <a:gd name="csX94" fmla="*/ 217292 w 544489"/>
                <a:gd name="csY94" fmla="*/ 34942 h 62697"/>
                <a:gd name="csX95" fmla="*/ 216383 w 544489"/>
                <a:gd name="csY95" fmla="*/ 28168 h 62697"/>
                <a:gd name="csX96" fmla="*/ 213327 w 544489"/>
                <a:gd name="csY96" fmla="*/ 24534 h 62697"/>
                <a:gd name="csX97" fmla="*/ 208205 w 544489"/>
                <a:gd name="csY97" fmla="*/ 23212 h 62697"/>
                <a:gd name="csX98" fmla="*/ 199945 w 544489"/>
                <a:gd name="csY98" fmla="*/ 26268 h 62697"/>
                <a:gd name="csX99" fmla="*/ 196558 w 544489"/>
                <a:gd name="csY99" fmla="*/ 37668 h 62697"/>
                <a:gd name="csX100" fmla="*/ 196558 w 544489"/>
                <a:gd name="csY100" fmla="*/ 61623 h 62697"/>
                <a:gd name="csX101" fmla="*/ 189124 w 544489"/>
                <a:gd name="csY101" fmla="*/ 61623 h 62697"/>
                <a:gd name="csX102" fmla="*/ 264583 w 544489"/>
                <a:gd name="csY102" fmla="*/ 61623 h 62697"/>
                <a:gd name="csX103" fmla="*/ 264583 w 544489"/>
                <a:gd name="csY103" fmla="*/ 56089 h 62697"/>
                <a:gd name="csX104" fmla="*/ 252358 w 544489"/>
                <a:gd name="csY104" fmla="*/ 62614 h 62697"/>
                <a:gd name="csX105" fmla="*/ 242693 w 544489"/>
                <a:gd name="csY105" fmla="*/ 59723 h 62697"/>
                <a:gd name="csX106" fmla="*/ 235837 w 544489"/>
                <a:gd name="csY106" fmla="*/ 51628 h 62697"/>
                <a:gd name="csX107" fmla="*/ 233441 w 544489"/>
                <a:gd name="csY107" fmla="*/ 39733 h 62697"/>
                <a:gd name="csX108" fmla="*/ 235589 w 544489"/>
                <a:gd name="csY108" fmla="*/ 27838 h 62697"/>
                <a:gd name="csX109" fmla="*/ 242197 w 544489"/>
                <a:gd name="csY109" fmla="*/ 19660 h 62697"/>
                <a:gd name="csX110" fmla="*/ 252027 w 544489"/>
                <a:gd name="csY110" fmla="*/ 16769 h 62697"/>
                <a:gd name="csX111" fmla="*/ 259049 w 544489"/>
                <a:gd name="csY111" fmla="*/ 18421 h 62697"/>
                <a:gd name="csX112" fmla="*/ 264088 w 544489"/>
                <a:gd name="csY112" fmla="*/ 22799 h 62697"/>
                <a:gd name="csX113" fmla="*/ 264088 w 544489"/>
                <a:gd name="csY113" fmla="*/ 1074 h 62697"/>
                <a:gd name="csX114" fmla="*/ 271522 w 544489"/>
                <a:gd name="csY114" fmla="*/ 1074 h 62697"/>
                <a:gd name="csX115" fmla="*/ 271522 w 544489"/>
                <a:gd name="csY115" fmla="*/ 61623 h 62697"/>
                <a:gd name="csX116" fmla="*/ 264583 w 544489"/>
                <a:gd name="csY116" fmla="*/ 61623 h 62697"/>
                <a:gd name="csX117" fmla="*/ 241123 w 544489"/>
                <a:gd name="csY117" fmla="*/ 39733 h 62697"/>
                <a:gd name="csX118" fmla="*/ 244675 w 544489"/>
                <a:gd name="csY118" fmla="*/ 52371 h 62697"/>
                <a:gd name="csX119" fmla="*/ 253018 w 544489"/>
                <a:gd name="csY119" fmla="*/ 56502 h 62697"/>
                <a:gd name="csX120" fmla="*/ 261279 w 544489"/>
                <a:gd name="csY120" fmla="*/ 52537 h 62697"/>
                <a:gd name="csX121" fmla="*/ 264748 w 544489"/>
                <a:gd name="csY121" fmla="*/ 40311 h 62697"/>
                <a:gd name="csX122" fmla="*/ 261279 w 544489"/>
                <a:gd name="csY122" fmla="*/ 27094 h 62697"/>
                <a:gd name="csX123" fmla="*/ 252688 w 544489"/>
                <a:gd name="csY123" fmla="*/ 22882 h 62697"/>
                <a:gd name="csX124" fmla="*/ 244428 w 544489"/>
                <a:gd name="csY124" fmla="*/ 26929 h 62697"/>
                <a:gd name="csX125" fmla="*/ 241123 w 544489"/>
                <a:gd name="csY125" fmla="*/ 39733 h 62697"/>
                <a:gd name="csX126" fmla="*/ 303738 w 544489"/>
                <a:gd name="csY126" fmla="*/ 48489 h 62697"/>
                <a:gd name="csX127" fmla="*/ 311090 w 544489"/>
                <a:gd name="csY127" fmla="*/ 47333 h 62697"/>
                <a:gd name="csX128" fmla="*/ 314476 w 544489"/>
                <a:gd name="csY128" fmla="*/ 54189 h 62697"/>
                <a:gd name="csX129" fmla="*/ 322406 w 544489"/>
                <a:gd name="csY129" fmla="*/ 56502 h 62697"/>
                <a:gd name="csX130" fmla="*/ 330006 w 544489"/>
                <a:gd name="csY130" fmla="*/ 54437 h 62697"/>
                <a:gd name="csX131" fmla="*/ 332484 w 544489"/>
                <a:gd name="csY131" fmla="*/ 49480 h 62697"/>
                <a:gd name="csX132" fmla="*/ 330337 w 544489"/>
                <a:gd name="csY132" fmla="*/ 45515 h 62697"/>
                <a:gd name="csX133" fmla="*/ 322737 w 544489"/>
                <a:gd name="csY133" fmla="*/ 43037 h 62697"/>
                <a:gd name="csX134" fmla="*/ 311337 w 544489"/>
                <a:gd name="csY134" fmla="*/ 39485 h 62697"/>
                <a:gd name="csX135" fmla="*/ 306546 w 544489"/>
                <a:gd name="csY135" fmla="*/ 35272 h 62697"/>
                <a:gd name="csX136" fmla="*/ 304977 w 544489"/>
                <a:gd name="csY136" fmla="*/ 29407 h 62697"/>
                <a:gd name="csX137" fmla="*/ 306299 w 544489"/>
                <a:gd name="csY137" fmla="*/ 23955 h 62697"/>
                <a:gd name="csX138" fmla="*/ 309933 w 544489"/>
                <a:gd name="csY138" fmla="*/ 19825 h 62697"/>
                <a:gd name="csX139" fmla="*/ 314642 w 544489"/>
                <a:gd name="csY139" fmla="*/ 17677 h 62697"/>
                <a:gd name="csX140" fmla="*/ 321085 w 544489"/>
                <a:gd name="csY140" fmla="*/ 16769 h 62697"/>
                <a:gd name="csX141" fmla="*/ 330171 w 544489"/>
                <a:gd name="csY141" fmla="*/ 18256 h 62697"/>
                <a:gd name="csX142" fmla="*/ 335871 w 544489"/>
                <a:gd name="csY142" fmla="*/ 22303 h 62697"/>
                <a:gd name="csX143" fmla="*/ 338514 w 544489"/>
                <a:gd name="csY143" fmla="*/ 29077 h 62697"/>
                <a:gd name="csX144" fmla="*/ 331245 w 544489"/>
                <a:gd name="csY144" fmla="*/ 30068 h 62697"/>
                <a:gd name="csX145" fmla="*/ 328354 w 544489"/>
                <a:gd name="csY145" fmla="*/ 24781 h 62697"/>
                <a:gd name="csX146" fmla="*/ 321663 w 544489"/>
                <a:gd name="csY146" fmla="*/ 22882 h 62697"/>
                <a:gd name="csX147" fmla="*/ 314311 w 544489"/>
                <a:gd name="csY147" fmla="*/ 24616 h 62697"/>
                <a:gd name="csX148" fmla="*/ 312163 w 544489"/>
                <a:gd name="csY148" fmla="*/ 28499 h 62697"/>
                <a:gd name="csX149" fmla="*/ 313072 w 544489"/>
                <a:gd name="csY149" fmla="*/ 31142 h 62697"/>
                <a:gd name="csX150" fmla="*/ 315881 w 544489"/>
                <a:gd name="csY150" fmla="*/ 33125 h 62697"/>
                <a:gd name="csX151" fmla="*/ 322489 w 544489"/>
                <a:gd name="csY151" fmla="*/ 35024 h 62697"/>
                <a:gd name="csX152" fmla="*/ 333476 w 544489"/>
                <a:gd name="csY152" fmla="*/ 38494 h 62697"/>
                <a:gd name="csX153" fmla="*/ 338349 w 544489"/>
                <a:gd name="csY153" fmla="*/ 42376 h 62697"/>
                <a:gd name="csX154" fmla="*/ 340167 w 544489"/>
                <a:gd name="csY154" fmla="*/ 48737 h 62697"/>
                <a:gd name="csX155" fmla="*/ 337936 w 544489"/>
                <a:gd name="csY155" fmla="*/ 55758 h 62697"/>
                <a:gd name="csX156" fmla="*/ 331658 w 544489"/>
                <a:gd name="csY156" fmla="*/ 60797 h 62697"/>
                <a:gd name="csX157" fmla="*/ 322489 w 544489"/>
                <a:gd name="csY157" fmla="*/ 62614 h 62697"/>
                <a:gd name="csX158" fmla="*/ 309438 w 544489"/>
                <a:gd name="csY158" fmla="*/ 59062 h 62697"/>
                <a:gd name="csX159" fmla="*/ 303738 w 544489"/>
                <a:gd name="csY159" fmla="*/ 48489 h 62697"/>
                <a:gd name="csX160" fmla="*/ 365196 w 544489"/>
                <a:gd name="csY160" fmla="*/ 54932 h 62697"/>
                <a:gd name="csX161" fmla="*/ 366270 w 544489"/>
                <a:gd name="csY161" fmla="*/ 61541 h 62697"/>
                <a:gd name="csX162" fmla="*/ 360653 w 544489"/>
                <a:gd name="csY162" fmla="*/ 62201 h 62697"/>
                <a:gd name="csX163" fmla="*/ 354375 w 544489"/>
                <a:gd name="csY163" fmla="*/ 60962 h 62697"/>
                <a:gd name="csX164" fmla="*/ 351236 w 544489"/>
                <a:gd name="csY164" fmla="*/ 57576 h 62697"/>
                <a:gd name="csX165" fmla="*/ 350327 w 544489"/>
                <a:gd name="csY165" fmla="*/ 48737 h 62697"/>
                <a:gd name="csX166" fmla="*/ 350327 w 544489"/>
                <a:gd name="csY166" fmla="*/ 23542 h 62697"/>
                <a:gd name="csX167" fmla="*/ 344875 w 544489"/>
                <a:gd name="csY167" fmla="*/ 23542 h 62697"/>
                <a:gd name="csX168" fmla="*/ 344875 w 544489"/>
                <a:gd name="csY168" fmla="*/ 17760 h 62697"/>
                <a:gd name="csX169" fmla="*/ 350327 w 544489"/>
                <a:gd name="csY169" fmla="*/ 17760 h 62697"/>
                <a:gd name="csX170" fmla="*/ 350327 w 544489"/>
                <a:gd name="csY170" fmla="*/ 6856 h 62697"/>
                <a:gd name="csX171" fmla="*/ 357761 w 544489"/>
                <a:gd name="csY171" fmla="*/ 2396 h 62697"/>
                <a:gd name="csX172" fmla="*/ 357761 w 544489"/>
                <a:gd name="csY172" fmla="*/ 17760 h 62697"/>
                <a:gd name="csX173" fmla="*/ 365196 w 544489"/>
                <a:gd name="csY173" fmla="*/ 17760 h 62697"/>
                <a:gd name="csX174" fmla="*/ 365196 w 544489"/>
                <a:gd name="csY174" fmla="*/ 23542 h 62697"/>
                <a:gd name="csX175" fmla="*/ 357761 w 544489"/>
                <a:gd name="csY175" fmla="*/ 23542 h 62697"/>
                <a:gd name="csX176" fmla="*/ 357761 w 544489"/>
                <a:gd name="csY176" fmla="*/ 49150 h 62697"/>
                <a:gd name="csX177" fmla="*/ 358092 w 544489"/>
                <a:gd name="csY177" fmla="*/ 53280 h 62697"/>
                <a:gd name="csX178" fmla="*/ 359413 w 544489"/>
                <a:gd name="csY178" fmla="*/ 54767 h 62697"/>
                <a:gd name="csX179" fmla="*/ 361974 w 544489"/>
                <a:gd name="csY179" fmla="*/ 55263 h 62697"/>
                <a:gd name="csX180" fmla="*/ 365196 w 544489"/>
                <a:gd name="csY180" fmla="*/ 54932 h 62697"/>
                <a:gd name="csX181" fmla="*/ 401088 w 544489"/>
                <a:gd name="csY181" fmla="*/ 56171 h 62697"/>
                <a:gd name="csX182" fmla="*/ 393157 w 544489"/>
                <a:gd name="csY182" fmla="*/ 61210 h 62697"/>
                <a:gd name="csX183" fmla="*/ 384980 w 544489"/>
                <a:gd name="csY183" fmla="*/ 62614 h 62697"/>
                <a:gd name="csX184" fmla="*/ 373828 w 544489"/>
                <a:gd name="csY184" fmla="*/ 59062 h 62697"/>
                <a:gd name="csX185" fmla="*/ 369946 w 544489"/>
                <a:gd name="csY185" fmla="*/ 50058 h 62697"/>
                <a:gd name="csX186" fmla="*/ 371432 w 544489"/>
                <a:gd name="csY186" fmla="*/ 44194 h 62697"/>
                <a:gd name="csX187" fmla="*/ 375232 w 544489"/>
                <a:gd name="csY187" fmla="*/ 39898 h 62697"/>
                <a:gd name="csX188" fmla="*/ 380602 w 544489"/>
                <a:gd name="csY188" fmla="*/ 37420 h 62697"/>
                <a:gd name="csX189" fmla="*/ 387210 w 544489"/>
                <a:gd name="csY189" fmla="*/ 36346 h 62697"/>
                <a:gd name="csX190" fmla="*/ 400509 w 544489"/>
                <a:gd name="csY190" fmla="*/ 33785 h 62697"/>
                <a:gd name="csX191" fmla="*/ 400509 w 544489"/>
                <a:gd name="csY191" fmla="*/ 31803 h 62697"/>
                <a:gd name="csX192" fmla="*/ 398444 w 544489"/>
                <a:gd name="csY192" fmla="*/ 25442 h 62697"/>
                <a:gd name="csX193" fmla="*/ 389936 w 544489"/>
                <a:gd name="csY193" fmla="*/ 22882 h 62697"/>
                <a:gd name="csX194" fmla="*/ 382171 w 544489"/>
                <a:gd name="csY194" fmla="*/ 24781 h 62697"/>
                <a:gd name="csX195" fmla="*/ 378536 w 544489"/>
                <a:gd name="csY195" fmla="*/ 31225 h 62697"/>
                <a:gd name="csX196" fmla="*/ 371267 w 544489"/>
                <a:gd name="csY196" fmla="*/ 30233 h 62697"/>
                <a:gd name="csX197" fmla="*/ 374489 w 544489"/>
                <a:gd name="csY197" fmla="*/ 22716 h 62697"/>
                <a:gd name="csX198" fmla="*/ 381097 w 544489"/>
                <a:gd name="csY198" fmla="*/ 18338 h 62697"/>
                <a:gd name="csX199" fmla="*/ 391010 w 544489"/>
                <a:gd name="csY199" fmla="*/ 16769 h 62697"/>
                <a:gd name="csX200" fmla="*/ 400096 w 544489"/>
                <a:gd name="csY200" fmla="*/ 18090 h 62697"/>
                <a:gd name="csX201" fmla="*/ 405300 w 544489"/>
                <a:gd name="csY201" fmla="*/ 21395 h 62697"/>
                <a:gd name="csX202" fmla="*/ 407613 w 544489"/>
                <a:gd name="csY202" fmla="*/ 26434 h 62697"/>
                <a:gd name="csX203" fmla="*/ 408026 w 544489"/>
                <a:gd name="csY203" fmla="*/ 33290 h 62697"/>
                <a:gd name="csX204" fmla="*/ 408026 w 544489"/>
                <a:gd name="csY204" fmla="*/ 43202 h 62697"/>
                <a:gd name="csX205" fmla="*/ 408439 w 544489"/>
                <a:gd name="csY205" fmla="*/ 56336 h 62697"/>
                <a:gd name="csX206" fmla="*/ 410339 w 544489"/>
                <a:gd name="csY206" fmla="*/ 61623 h 62697"/>
                <a:gd name="csX207" fmla="*/ 402574 w 544489"/>
                <a:gd name="csY207" fmla="*/ 61623 h 62697"/>
                <a:gd name="csX208" fmla="*/ 401088 w 544489"/>
                <a:gd name="csY208" fmla="*/ 56171 h 62697"/>
                <a:gd name="csX209" fmla="*/ 400509 w 544489"/>
                <a:gd name="csY209" fmla="*/ 39568 h 62697"/>
                <a:gd name="csX210" fmla="*/ 388366 w 544489"/>
                <a:gd name="csY210" fmla="*/ 42376 h 62697"/>
                <a:gd name="csX211" fmla="*/ 381841 w 544489"/>
                <a:gd name="csY211" fmla="*/ 43863 h 62697"/>
                <a:gd name="csX212" fmla="*/ 378867 w 544489"/>
                <a:gd name="csY212" fmla="*/ 46341 h 62697"/>
                <a:gd name="csX213" fmla="*/ 377876 w 544489"/>
                <a:gd name="csY213" fmla="*/ 49811 h 62697"/>
                <a:gd name="csX214" fmla="*/ 380106 w 544489"/>
                <a:gd name="csY214" fmla="*/ 54767 h 62697"/>
                <a:gd name="csX215" fmla="*/ 386714 w 544489"/>
                <a:gd name="csY215" fmla="*/ 56749 h 62697"/>
                <a:gd name="csX216" fmla="*/ 394314 w 544489"/>
                <a:gd name="csY216" fmla="*/ 54932 h 62697"/>
                <a:gd name="csX217" fmla="*/ 399270 w 544489"/>
                <a:gd name="csY217" fmla="*/ 49728 h 62697"/>
                <a:gd name="csX218" fmla="*/ 400509 w 544489"/>
                <a:gd name="csY218" fmla="*/ 42294 h 62697"/>
                <a:gd name="csX219" fmla="*/ 400509 w 544489"/>
                <a:gd name="csY219" fmla="*/ 39568 h 62697"/>
                <a:gd name="csX220" fmla="*/ 435740 w 544489"/>
                <a:gd name="csY220" fmla="*/ 54932 h 62697"/>
                <a:gd name="csX221" fmla="*/ 436814 w 544489"/>
                <a:gd name="csY221" fmla="*/ 61541 h 62697"/>
                <a:gd name="csX222" fmla="*/ 431197 w 544489"/>
                <a:gd name="csY222" fmla="*/ 62201 h 62697"/>
                <a:gd name="csX223" fmla="*/ 424919 w 544489"/>
                <a:gd name="csY223" fmla="*/ 60962 h 62697"/>
                <a:gd name="csX224" fmla="*/ 421780 w 544489"/>
                <a:gd name="csY224" fmla="*/ 57576 h 62697"/>
                <a:gd name="csX225" fmla="*/ 420871 w 544489"/>
                <a:gd name="csY225" fmla="*/ 48737 h 62697"/>
                <a:gd name="csX226" fmla="*/ 420871 w 544489"/>
                <a:gd name="csY226" fmla="*/ 23542 h 62697"/>
                <a:gd name="csX227" fmla="*/ 415419 w 544489"/>
                <a:gd name="csY227" fmla="*/ 23542 h 62697"/>
                <a:gd name="csX228" fmla="*/ 415419 w 544489"/>
                <a:gd name="csY228" fmla="*/ 17760 h 62697"/>
                <a:gd name="csX229" fmla="*/ 420871 w 544489"/>
                <a:gd name="csY229" fmla="*/ 17760 h 62697"/>
                <a:gd name="csX230" fmla="*/ 420871 w 544489"/>
                <a:gd name="csY230" fmla="*/ 6856 h 62697"/>
                <a:gd name="csX231" fmla="*/ 428306 w 544489"/>
                <a:gd name="csY231" fmla="*/ 2396 h 62697"/>
                <a:gd name="csX232" fmla="*/ 428306 w 544489"/>
                <a:gd name="csY232" fmla="*/ 17760 h 62697"/>
                <a:gd name="csX233" fmla="*/ 435740 w 544489"/>
                <a:gd name="csY233" fmla="*/ 17760 h 62697"/>
                <a:gd name="csX234" fmla="*/ 435740 w 544489"/>
                <a:gd name="csY234" fmla="*/ 23542 h 62697"/>
                <a:gd name="csX235" fmla="*/ 428306 w 544489"/>
                <a:gd name="csY235" fmla="*/ 23542 h 62697"/>
                <a:gd name="csX236" fmla="*/ 428306 w 544489"/>
                <a:gd name="csY236" fmla="*/ 49150 h 62697"/>
                <a:gd name="csX237" fmla="*/ 428636 w 544489"/>
                <a:gd name="csY237" fmla="*/ 53280 h 62697"/>
                <a:gd name="csX238" fmla="*/ 429958 w 544489"/>
                <a:gd name="csY238" fmla="*/ 54767 h 62697"/>
                <a:gd name="csX239" fmla="*/ 432519 w 544489"/>
                <a:gd name="csY239" fmla="*/ 55263 h 62697"/>
                <a:gd name="csX240" fmla="*/ 435740 w 544489"/>
                <a:gd name="csY240" fmla="*/ 54932 h 62697"/>
                <a:gd name="csX241" fmla="*/ 443051 w 544489"/>
                <a:gd name="csY241" fmla="*/ 9582 h 62697"/>
                <a:gd name="csX242" fmla="*/ 443051 w 544489"/>
                <a:gd name="csY242" fmla="*/ 1074 h 62697"/>
                <a:gd name="csX243" fmla="*/ 450485 w 544489"/>
                <a:gd name="csY243" fmla="*/ 1074 h 62697"/>
                <a:gd name="csX244" fmla="*/ 450485 w 544489"/>
                <a:gd name="csY244" fmla="*/ 9582 h 62697"/>
                <a:gd name="csX245" fmla="*/ 443051 w 544489"/>
                <a:gd name="csY245" fmla="*/ 9582 h 62697"/>
                <a:gd name="csX246" fmla="*/ 443051 w 544489"/>
                <a:gd name="csY246" fmla="*/ 61623 h 62697"/>
                <a:gd name="csX247" fmla="*/ 443051 w 544489"/>
                <a:gd name="csY247" fmla="*/ 17760 h 62697"/>
                <a:gd name="csX248" fmla="*/ 450485 w 544489"/>
                <a:gd name="csY248" fmla="*/ 17760 h 62697"/>
                <a:gd name="csX249" fmla="*/ 450485 w 544489"/>
                <a:gd name="csY249" fmla="*/ 61623 h 62697"/>
                <a:gd name="csX250" fmla="*/ 443051 w 544489"/>
                <a:gd name="csY250" fmla="*/ 61623 h 62697"/>
                <a:gd name="csX251" fmla="*/ 459035 w 544489"/>
                <a:gd name="csY251" fmla="*/ 39650 h 62697"/>
                <a:gd name="csX252" fmla="*/ 465808 w 544489"/>
                <a:gd name="csY252" fmla="*/ 21642 h 62697"/>
                <a:gd name="csX253" fmla="*/ 479603 w 544489"/>
                <a:gd name="csY253" fmla="*/ 16769 h 62697"/>
                <a:gd name="csX254" fmla="*/ 494390 w 544489"/>
                <a:gd name="csY254" fmla="*/ 22716 h 62697"/>
                <a:gd name="csX255" fmla="*/ 500172 w 544489"/>
                <a:gd name="csY255" fmla="*/ 39072 h 62697"/>
                <a:gd name="csX256" fmla="*/ 497611 w 544489"/>
                <a:gd name="csY256" fmla="*/ 52371 h 62697"/>
                <a:gd name="csX257" fmla="*/ 490177 w 544489"/>
                <a:gd name="csY257" fmla="*/ 59971 h 62697"/>
                <a:gd name="csX258" fmla="*/ 479603 w 544489"/>
                <a:gd name="csY258" fmla="*/ 62614 h 62697"/>
                <a:gd name="csX259" fmla="*/ 464735 w 544489"/>
                <a:gd name="csY259" fmla="*/ 56749 h 62697"/>
                <a:gd name="csX260" fmla="*/ 459035 w 544489"/>
                <a:gd name="csY260" fmla="*/ 39650 h 62697"/>
                <a:gd name="csX261" fmla="*/ 466717 w 544489"/>
                <a:gd name="csY261" fmla="*/ 39650 h 62697"/>
                <a:gd name="csX262" fmla="*/ 470352 w 544489"/>
                <a:gd name="csY262" fmla="*/ 52289 h 62697"/>
                <a:gd name="csX263" fmla="*/ 479603 w 544489"/>
                <a:gd name="csY263" fmla="*/ 56502 h 62697"/>
                <a:gd name="csX264" fmla="*/ 488773 w 544489"/>
                <a:gd name="csY264" fmla="*/ 52289 h 62697"/>
                <a:gd name="csX265" fmla="*/ 492490 w 544489"/>
                <a:gd name="csY265" fmla="*/ 39402 h 62697"/>
                <a:gd name="csX266" fmla="*/ 488773 w 544489"/>
                <a:gd name="csY266" fmla="*/ 27094 h 62697"/>
                <a:gd name="csX267" fmla="*/ 479603 w 544489"/>
                <a:gd name="csY267" fmla="*/ 22882 h 62697"/>
                <a:gd name="csX268" fmla="*/ 470352 w 544489"/>
                <a:gd name="csY268" fmla="*/ 27094 h 62697"/>
                <a:gd name="csX269" fmla="*/ 466717 w 544489"/>
                <a:gd name="csY269" fmla="*/ 39650 h 62697"/>
                <a:gd name="csX270" fmla="*/ 508887 w 544489"/>
                <a:gd name="csY270" fmla="*/ 61623 h 62697"/>
                <a:gd name="csX271" fmla="*/ 508887 w 544489"/>
                <a:gd name="csY271" fmla="*/ 17760 h 62697"/>
                <a:gd name="csX272" fmla="*/ 515578 w 544489"/>
                <a:gd name="csY272" fmla="*/ 17760 h 62697"/>
                <a:gd name="csX273" fmla="*/ 515578 w 544489"/>
                <a:gd name="csY273" fmla="*/ 23955 h 62697"/>
                <a:gd name="csX274" fmla="*/ 529538 w 544489"/>
                <a:gd name="csY274" fmla="*/ 16769 h 62697"/>
                <a:gd name="csX275" fmla="*/ 536807 w 544489"/>
                <a:gd name="csY275" fmla="*/ 18173 h 62697"/>
                <a:gd name="csX276" fmla="*/ 541764 w 544489"/>
                <a:gd name="csY276" fmla="*/ 21890 h 62697"/>
                <a:gd name="csX277" fmla="*/ 544076 w 544489"/>
                <a:gd name="csY277" fmla="*/ 27425 h 62697"/>
                <a:gd name="csX278" fmla="*/ 544489 w 544489"/>
                <a:gd name="csY278" fmla="*/ 34611 h 62697"/>
                <a:gd name="csX279" fmla="*/ 544489 w 544489"/>
                <a:gd name="csY279" fmla="*/ 61623 h 62697"/>
                <a:gd name="csX280" fmla="*/ 537055 w 544489"/>
                <a:gd name="csY280" fmla="*/ 61623 h 62697"/>
                <a:gd name="csX281" fmla="*/ 537055 w 544489"/>
                <a:gd name="csY281" fmla="*/ 34942 h 62697"/>
                <a:gd name="csX282" fmla="*/ 536146 w 544489"/>
                <a:gd name="csY282" fmla="*/ 28168 h 62697"/>
                <a:gd name="csX283" fmla="*/ 533090 w 544489"/>
                <a:gd name="csY283" fmla="*/ 24534 h 62697"/>
                <a:gd name="csX284" fmla="*/ 527969 w 544489"/>
                <a:gd name="csY284" fmla="*/ 23212 h 62697"/>
                <a:gd name="csX285" fmla="*/ 519708 w 544489"/>
                <a:gd name="csY285" fmla="*/ 26268 h 62697"/>
                <a:gd name="csX286" fmla="*/ 516321 w 544489"/>
                <a:gd name="csY286" fmla="*/ 37668 h 62697"/>
                <a:gd name="csX287" fmla="*/ 516321 w 544489"/>
                <a:gd name="csY287" fmla="*/ 61623 h 62697"/>
                <a:gd name="csX288" fmla="*/ 508887 w 544489"/>
                <a:gd name="csY288" fmla="*/ 61623 h 6269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Lst>
              <a:rect l="l" t="t" r="r" b="b"/>
              <a:pathLst>
                <a:path w="544489" h="62697">
                  <a:moveTo>
                    <a:pt x="30316" y="37833"/>
                  </a:moveTo>
                  <a:lnTo>
                    <a:pt x="30316" y="30729"/>
                  </a:lnTo>
                  <a:lnTo>
                    <a:pt x="56006" y="30729"/>
                  </a:lnTo>
                  <a:lnTo>
                    <a:pt x="56006" y="53197"/>
                  </a:lnTo>
                  <a:cubicBezTo>
                    <a:pt x="52041" y="56336"/>
                    <a:pt x="47966" y="58704"/>
                    <a:pt x="43781" y="60301"/>
                  </a:cubicBezTo>
                  <a:cubicBezTo>
                    <a:pt x="39595" y="61898"/>
                    <a:pt x="35300" y="62697"/>
                    <a:pt x="30894" y="62697"/>
                  </a:cubicBezTo>
                  <a:cubicBezTo>
                    <a:pt x="24947" y="62697"/>
                    <a:pt x="19550" y="61430"/>
                    <a:pt x="14704" y="58897"/>
                  </a:cubicBezTo>
                  <a:cubicBezTo>
                    <a:pt x="9857" y="56309"/>
                    <a:pt x="6195" y="52619"/>
                    <a:pt x="3717" y="47828"/>
                  </a:cubicBezTo>
                  <a:cubicBezTo>
                    <a:pt x="1239" y="42982"/>
                    <a:pt x="0" y="37585"/>
                    <a:pt x="0" y="31638"/>
                  </a:cubicBezTo>
                  <a:cubicBezTo>
                    <a:pt x="0" y="25745"/>
                    <a:pt x="1212" y="20238"/>
                    <a:pt x="3635" y="15117"/>
                  </a:cubicBezTo>
                  <a:cubicBezTo>
                    <a:pt x="6113" y="9995"/>
                    <a:pt x="9665" y="6195"/>
                    <a:pt x="14291" y="3717"/>
                  </a:cubicBezTo>
                  <a:cubicBezTo>
                    <a:pt x="18916" y="1239"/>
                    <a:pt x="24258" y="0"/>
                    <a:pt x="30316" y="0"/>
                  </a:cubicBezTo>
                  <a:cubicBezTo>
                    <a:pt x="34667" y="0"/>
                    <a:pt x="38604" y="716"/>
                    <a:pt x="42128" y="2148"/>
                  </a:cubicBezTo>
                  <a:cubicBezTo>
                    <a:pt x="45708" y="3580"/>
                    <a:pt x="48489" y="5562"/>
                    <a:pt x="50472" y="8095"/>
                  </a:cubicBezTo>
                  <a:cubicBezTo>
                    <a:pt x="52509" y="10629"/>
                    <a:pt x="54051" y="13933"/>
                    <a:pt x="55097" y="18008"/>
                  </a:cubicBezTo>
                  <a:lnTo>
                    <a:pt x="47828" y="19990"/>
                  </a:lnTo>
                  <a:cubicBezTo>
                    <a:pt x="46947" y="16906"/>
                    <a:pt x="45818" y="14483"/>
                    <a:pt x="44441" y="12721"/>
                  </a:cubicBezTo>
                  <a:cubicBezTo>
                    <a:pt x="43120" y="10959"/>
                    <a:pt x="41192" y="9555"/>
                    <a:pt x="38659" y="8508"/>
                  </a:cubicBezTo>
                  <a:cubicBezTo>
                    <a:pt x="36181" y="7407"/>
                    <a:pt x="33400" y="6856"/>
                    <a:pt x="30316" y="6856"/>
                  </a:cubicBezTo>
                  <a:cubicBezTo>
                    <a:pt x="26681" y="6856"/>
                    <a:pt x="23515" y="7434"/>
                    <a:pt x="20816" y="8591"/>
                  </a:cubicBezTo>
                  <a:cubicBezTo>
                    <a:pt x="18173" y="9692"/>
                    <a:pt x="16025" y="11152"/>
                    <a:pt x="14373" y="12969"/>
                  </a:cubicBezTo>
                  <a:cubicBezTo>
                    <a:pt x="12721" y="14786"/>
                    <a:pt x="11455" y="16769"/>
                    <a:pt x="10573" y="18916"/>
                  </a:cubicBezTo>
                  <a:cubicBezTo>
                    <a:pt x="9031" y="22661"/>
                    <a:pt x="8260" y="26736"/>
                    <a:pt x="8260" y="31142"/>
                  </a:cubicBezTo>
                  <a:cubicBezTo>
                    <a:pt x="8260" y="36539"/>
                    <a:pt x="9169" y="41055"/>
                    <a:pt x="10986" y="44689"/>
                  </a:cubicBezTo>
                  <a:cubicBezTo>
                    <a:pt x="12859" y="48324"/>
                    <a:pt x="15557" y="51022"/>
                    <a:pt x="19082" y="52784"/>
                  </a:cubicBezTo>
                  <a:cubicBezTo>
                    <a:pt x="22661" y="54547"/>
                    <a:pt x="26461" y="55428"/>
                    <a:pt x="30481" y="55428"/>
                  </a:cubicBezTo>
                  <a:cubicBezTo>
                    <a:pt x="33951" y="55428"/>
                    <a:pt x="37337" y="54767"/>
                    <a:pt x="40642" y="53445"/>
                  </a:cubicBezTo>
                  <a:cubicBezTo>
                    <a:pt x="43946" y="52069"/>
                    <a:pt x="46451" y="50637"/>
                    <a:pt x="48159" y="49150"/>
                  </a:cubicBezTo>
                  <a:lnTo>
                    <a:pt x="48159" y="37833"/>
                  </a:lnTo>
                  <a:lnTo>
                    <a:pt x="30316" y="37833"/>
                  </a:lnTo>
                  <a:close/>
                  <a:moveTo>
                    <a:pt x="66786" y="61623"/>
                  </a:moveTo>
                  <a:lnTo>
                    <a:pt x="66786" y="17760"/>
                  </a:lnTo>
                  <a:lnTo>
                    <a:pt x="73477" y="17760"/>
                  </a:lnTo>
                  <a:lnTo>
                    <a:pt x="73477" y="24368"/>
                  </a:lnTo>
                  <a:cubicBezTo>
                    <a:pt x="75184" y="21285"/>
                    <a:pt x="76754" y="19247"/>
                    <a:pt x="78185" y="18256"/>
                  </a:cubicBezTo>
                  <a:cubicBezTo>
                    <a:pt x="79617" y="17264"/>
                    <a:pt x="81214" y="16769"/>
                    <a:pt x="82977" y="16769"/>
                  </a:cubicBezTo>
                  <a:cubicBezTo>
                    <a:pt x="85455" y="16769"/>
                    <a:pt x="87988" y="17567"/>
                    <a:pt x="90576" y="19164"/>
                  </a:cubicBezTo>
                  <a:lnTo>
                    <a:pt x="88015" y="26021"/>
                  </a:lnTo>
                  <a:cubicBezTo>
                    <a:pt x="86198" y="24974"/>
                    <a:pt x="84381" y="24451"/>
                    <a:pt x="82563" y="24451"/>
                  </a:cubicBezTo>
                  <a:cubicBezTo>
                    <a:pt x="80966" y="24451"/>
                    <a:pt x="79507" y="24947"/>
                    <a:pt x="78185" y="25938"/>
                  </a:cubicBezTo>
                  <a:cubicBezTo>
                    <a:pt x="76919" y="26874"/>
                    <a:pt x="76010" y="28223"/>
                    <a:pt x="75459" y="29986"/>
                  </a:cubicBezTo>
                  <a:cubicBezTo>
                    <a:pt x="74633" y="32629"/>
                    <a:pt x="74220" y="35520"/>
                    <a:pt x="74220" y="38659"/>
                  </a:cubicBezTo>
                  <a:lnTo>
                    <a:pt x="74220" y="61623"/>
                  </a:lnTo>
                  <a:lnTo>
                    <a:pt x="66786" y="61623"/>
                  </a:lnTo>
                  <a:close/>
                  <a:moveTo>
                    <a:pt x="92228" y="39650"/>
                  </a:moveTo>
                  <a:cubicBezTo>
                    <a:pt x="92228" y="31555"/>
                    <a:pt x="94486" y="25552"/>
                    <a:pt x="99002" y="21642"/>
                  </a:cubicBezTo>
                  <a:cubicBezTo>
                    <a:pt x="102802" y="18393"/>
                    <a:pt x="107400" y="16769"/>
                    <a:pt x="112797" y="16769"/>
                  </a:cubicBezTo>
                  <a:cubicBezTo>
                    <a:pt x="118854" y="16769"/>
                    <a:pt x="123783" y="18751"/>
                    <a:pt x="127583" y="22716"/>
                  </a:cubicBezTo>
                  <a:cubicBezTo>
                    <a:pt x="131438" y="26626"/>
                    <a:pt x="133365" y="32078"/>
                    <a:pt x="133365" y="39072"/>
                  </a:cubicBezTo>
                  <a:cubicBezTo>
                    <a:pt x="133365" y="44689"/>
                    <a:pt x="132512" y="49122"/>
                    <a:pt x="130805" y="52371"/>
                  </a:cubicBezTo>
                  <a:cubicBezTo>
                    <a:pt x="129097" y="55621"/>
                    <a:pt x="126619" y="58154"/>
                    <a:pt x="123370" y="59971"/>
                  </a:cubicBezTo>
                  <a:cubicBezTo>
                    <a:pt x="120176" y="61733"/>
                    <a:pt x="116652" y="62614"/>
                    <a:pt x="112797" y="62614"/>
                  </a:cubicBezTo>
                  <a:cubicBezTo>
                    <a:pt x="106684" y="62614"/>
                    <a:pt x="101728" y="60659"/>
                    <a:pt x="97928" y="56749"/>
                  </a:cubicBezTo>
                  <a:cubicBezTo>
                    <a:pt x="94128" y="52784"/>
                    <a:pt x="92228" y="47085"/>
                    <a:pt x="92228" y="39650"/>
                  </a:cubicBezTo>
                  <a:close/>
                  <a:moveTo>
                    <a:pt x="99910" y="39650"/>
                  </a:moveTo>
                  <a:cubicBezTo>
                    <a:pt x="99910" y="45267"/>
                    <a:pt x="101122" y="49480"/>
                    <a:pt x="103545" y="52289"/>
                  </a:cubicBezTo>
                  <a:cubicBezTo>
                    <a:pt x="106023" y="55097"/>
                    <a:pt x="109107" y="56502"/>
                    <a:pt x="112797" y="56502"/>
                  </a:cubicBezTo>
                  <a:cubicBezTo>
                    <a:pt x="116487" y="56502"/>
                    <a:pt x="119543" y="55097"/>
                    <a:pt x="121966" y="52289"/>
                  </a:cubicBezTo>
                  <a:cubicBezTo>
                    <a:pt x="124444" y="49480"/>
                    <a:pt x="125683" y="45185"/>
                    <a:pt x="125683" y="39402"/>
                  </a:cubicBezTo>
                  <a:cubicBezTo>
                    <a:pt x="125683" y="34006"/>
                    <a:pt x="124444" y="29903"/>
                    <a:pt x="121966" y="27094"/>
                  </a:cubicBezTo>
                  <a:cubicBezTo>
                    <a:pt x="119543" y="24286"/>
                    <a:pt x="116487" y="22882"/>
                    <a:pt x="112797" y="22882"/>
                  </a:cubicBezTo>
                  <a:cubicBezTo>
                    <a:pt x="109107" y="22882"/>
                    <a:pt x="106023" y="24286"/>
                    <a:pt x="103545" y="27094"/>
                  </a:cubicBezTo>
                  <a:cubicBezTo>
                    <a:pt x="101122" y="29848"/>
                    <a:pt x="99910" y="34033"/>
                    <a:pt x="99910" y="39650"/>
                  </a:cubicBezTo>
                  <a:close/>
                  <a:moveTo>
                    <a:pt x="170827" y="61623"/>
                  </a:moveTo>
                  <a:lnTo>
                    <a:pt x="170827" y="55180"/>
                  </a:lnTo>
                  <a:cubicBezTo>
                    <a:pt x="167412" y="60136"/>
                    <a:pt x="162759" y="62614"/>
                    <a:pt x="156866" y="62614"/>
                  </a:cubicBezTo>
                  <a:cubicBezTo>
                    <a:pt x="154278" y="62614"/>
                    <a:pt x="151855" y="62119"/>
                    <a:pt x="149597" y="61128"/>
                  </a:cubicBezTo>
                  <a:cubicBezTo>
                    <a:pt x="147394" y="60136"/>
                    <a:pt x="145742" y="58897"/>
                    <a:pt x="144641" y="57410"/>
                  </a:cubicBezTo>
                  <a:cubicBezTo>
                    <a:pt x="143540" y="55868"/>
                    <a:pt x="142769" y="54024"/>
                    <a:pt x="142328" y="51876"/>
                  </a:cubicBezTo>
                  <a:cubicBezTo>
                    <a:pt x="142053" y="50389"/>
                    <a:pt x="141915" y="48076"/>
                    <a:pt x="141915" y="44937"/>
                  </a:cubicBezTo>
                  <a:lnTo>
                    <a:pt x="141915" y="17760"/>
                  </a:lnTo>
                  <a:lnTo>
                    <a:pt x="149349" y="17760"/>
                  </a:lnTo>
                  <a:lnTo>
                    <a:pt x="149349" y="42046"/>
                  </a:lnTo>
                  <a:cubicBezTo>
                    <a:pt x="149349" y="45956"/>
                    <a:pt x="149487" y="48572"/>
                    <a:pt x="149762" y="49893"/>
                  </a:cubicBezTo>
                  <a:cubicBezTo>
                    <a:pt x="150258" y="51876"/>
                    <a:pt x="151249" y="53418"/>
                    <a:pt x="152736" y="54519"/>
                  </a:cubicBezTo>
                  <a:cubicBezTo>
                    <a:pt x="154278" y="55621"/>
                    <a:pt x="156151" y="56171"/>
                    <a:pt x="158353" y="56171"/>
                  </a:cubicBezTo>
                  <a:cubicBezTo>
                    <a:pt x="160611" y="56171"/>
                    <a:pt x="162704" y="55621"/>
                    <a:pt x="164631" y="54519"/>
                  </a:cubicBezTo>
                  <a:cubicBezTo>
                    <a:pt x="166614" y="53363"/>
                    <a:pt x="167991" y="51793"/>
                    <a:pt x="168762" y="49811"/>
                  </a:cubicBezTo>
                  <a:cubicBezTo>
                    <a:pt x="169588" y="47828"/>
                    <a:pt x="170001" y="44965"/>
                    <a:pt x="170001" y="41220"/>
                  </a:cubicBezTo>
                  <a:lnTo>
                    <a:pt x="170001" y="17760"/>
                  </a:lnTo>
                  <a:lnTo>
                    <a:pt x="177435" y="17760"/>
                  </a:lnTo>
                  <a:lnTo>
                    <a:pt x="177435" y="61623"/>
                  </a:lnTo>
                  <a:lnTo>
                    <a:pt x="170827" y="61623"/>
                  </a:lnTo>
                  <a:close/>
                  <a:moveTo>
                    <a:pt x="189124" y="61623"/>
                  </a:moveTo>
                  <a:lnTo>
                    <a:pt x="189124" y="17760"/>
                  </a:lnTo>
                  <a:lnTo>
                    <a:pt x="195815" y="17760"/>
                  </a:lnTo>
                  <a:lnTo>
                    <a:pt x="195815" y="23955"/>
                  </a:lnTo>
                  <a:cubicBezTo>
                    <a:pt x="199009" y="19164"/>
                    <a:pt x="203662" y="16769"/>
                    <a:pt x="209775" y="16769"/>
                  </a:cubicBezTo>
                  <a:cubicBezTo>
                    <a:pt x="212418" y="16769"/>
                    <a:pt x="214841" y="17237"/>
                    <a:pt x="217044" y="18173"/>
                  </a:cubicBezTo>
                  <a:cubicBezTo>
                    <a:pt x="219247" y="19109"/>
                    <a:pt x="220899" y="20348"/>
                    <a:pt x="222000" y="21890"/>
                  </a:cubicBezTo>
                  <a:cubicBezTo>
                    <a:pt x="223102" y="23432"/>
                    <a:pt x="223873" y="25277"/>
                    <a:pt x="224313" y="27425"/>
                  </a:cubicBezTo>
                  <a:cubicBezTo>
                    <a:pt x="224589" y="28802"/>
                    <a:pt x="224726" y="31197"/>
                    <a:pt x="224726" y="34611"/>
                  </a:cubicBezTo>
                  <a:lnTo>
                    <a:pt x="224726" y="61623"/>
                  </a:lnTo>
                  <a:lnTo>
                    <a:pt x="217292" y="61623"/>
                  </a:lnTo>
                  <a:lnTo>
                    <a:pt x="217292" y="34942"/>
                  </a:lnTo>
                  <a:cubicBezTo>
                    <a:pt x="217292" y="31913"/>
                    <a:pt x="216989" y="29655"/>
                    <a:pt x="216383" y="28168"/>
                  </a:cubicBezTo>
                  <a:cubicBezTo>
                    <a:pt x="215833" y="26626"/>
                    <a:pt x="214814" y="25415"/>
                    <a:pt x="213327" y="24534"/>
                  </a:cubicBezTo>
                  <a:cubicBezTo>
                    <a:pt x="211895" y="23652"/>
                    <a:pt x="210188" y="23212"/>
                    <a:pt x="208205" y="23212"/>
                  </a:cubicBezTo>
                  <a:cubicBezTo>
                    <a:pt x="205011" y="23212"/>
                    <a:pt x="202258" y="24231"/>
                    <a:pt x="199945" y="26268"/>
                  </a:cubicBezTo>
                  <a:cubicBezTo>
                    <a:pt x="197687" y="28251"/>
                    <a:pt x="196558" y="32051"/>
                    <a:pt x="196558" y="37668"/>
                  </a:cubicBezTo>
                  <a:lnTo>
                    <a:pt x="196558" y="61623"/>
                  </a:lnTo>
                  <a:lnTo>
                    <a:pt x="189124" y="61623"/>
                  </a:lnTo>
                  <a:close/>
                  <a:moveTo>
                    <a:pt x="264583" y="61623"/>
                  </a:moveTo>
                  <a:lnTo>
                    <a:pt x="264583" y="56089"/>
                  </a:lnTo>
                  <a:cubicBezTo>
                    <a:pt x="261830" y="60439"/>
                    <a:pt x="257754" y="62614"/>
                    <a:pt x="252358" y="62614"/>
                  </a:cubicBezTo>
                  <a:cubicBezTo>
                    <a:pt x="248833" y="62614"/>
                    <a:pt x="245612" y="61651"/>
                    <a:pt x="242693" y="59723"/>
                  </a:cubicBezTo>
                  <a:cubicBezTo>
                    <a:pt x="239774" y="57796"/>
                    <a:pt x="237489" y="55097"/>
                    <a:pt x="235837" y="51628"/>
                  </a:cubicBezTo>
                  <a:cubicBezTo>
                    <a:pt x="234240" y="48159"/>
                    <a:pt x="233441" y="44194"/>
                    <a:pt x="233441" y="39733"/>
                  </a:cubicBezTo>
                  <a:cubicBezTo>
                    <a:pt x="233441" y="35327"/>
                    <a:pt x="234157" y="31362"/>
                    <a:pt x="235589" y="27838"/>
                  </a:cubicBezTo>
                  <a:cubicBezTo>
                    <a:pt x="237076" y="24258"/>
                    <a:pt x="239279" y="21532"/>
                    <a:pt x="242197" y="19660"/>
                  </a:cubicBezTo>
                  <a:cubicBezTo>
                    <a:pt x="245116" y="17733"/>
                    <a:pt x="248393" y="16769"/>
                    <a:pt x="252027" y="16769"/>
                  </a:cubicBezTo>
                  <a:cubicBezTo>
                    <a:pt x="254671" y="16769"/>
                    <a:pt x="257011" y="17319"/>
                    <a:pt x="259049" y="18421"/>
                  </a:cubicBezTo>
                  <a:cubicBezTo>
                    <a:pt x="261141" y="19522"/>
                    <a:pt x="262821" y="20982"/>
                    <a:pt x="264088" y="22799"/>
                  </a:cubicBezTo>
                  <a:lnTo>
                    <a:pt x="264088" y="1074"/>
                  </a:lnTo>
                  <a:lnTo>
                    <a:pt x="271522" y="1074"/>
                  </a:lnTo>
                  <a:lnTo>
                    <a:pt x="271522" y="61623"/>
                  </a:lnTo>
                  <a:lnTo>
                    <a:pt x="264583" y="61623"/>
                  </a:lnTo>
                  <a:close/>
                  <a:moveTo>
                    <a:pt x="241123" y="39733"/>
                  </a:moveTo>
                  <a:cubicBezTo>
                    <a:pt x="241123" y="45350"/>
                    <a:pt x="242307" y="49563"/>
                    <a:pt x="244675" y="52371"/>
                  </a:cubicBezTo>
                  <a:cubicBezTo>
                    <a:pt x="247043" y="55125"/>
                    <a:pt x="249824" y="56502"/>
                    <a:pt x="253018" y="56502"/>
                  </a:cubicBezTo>
                  <a:cubicBezTo>
                    <a:pt x="256268" y="56502"/>
                    <a:pt x="259021" y="55180"/>
                    <a:pt x="261279" y="52537"/>
                  </a:cubicBezTo>
                  <a:cubicBezTo>
                    <a:pt x="263592" y="49838"/>
                    <a:pt x="264748" y="45763"/>
                    <a:pt x="264748" y="40311"/>
                  </a:cubicBezTo>
                  <a:cubicBezTo>
                    <a:pt x="264748" y="34308"/>
                    <a:pt x="263592" y="29903"/>
                    <a:pt x="261279" y="27094"/>
                  </a:cubicBezTo>
                  <a:cubicBezTo>
                    <a:pt x="258966" y="24286"/>
                    <a:pt x="256102" y="22882"/>
                    <a:pt x="252688" y="22882"/>
                  </a:cubicBezTo>
                  <a:cubicBezTo>
                    <a:pt x="249384" y="22882"/>
                    <a:pt x="246630" y="24231"/>
                    <a:pt x="244428" y="26929"/>
                  </a:cubicBezTo>
                  <a:cubicBezTo>
                    <a:pt x="242225" y="29628"/>
                    <a:pt x="241123" y="33895"/>
                    <a:pt x="241123" y="39733"/>
                  </a:cubicBezTo>
                  <a:close/>
                  <a:moveTo>
                    <a:pt x="303738" y="48489"/>
                  </a:moveTo>
                  <a:lnTo>
                    <a:pt x="311090" y="47333"/>
                  </a:lnTo>
                  <a:cubicBezTo>
                    <a:pt x="311475" y="50306"/>
                    <a:pt x="312604" y="52592"/>
                    <a:pt x="314476" y="54189"/>
                  </a:cubicBezTo>
                  <a:cubicBezTo>
                    <a:pt x="316404" y="55731"/>
                    <a:pt x="319047" y="56502"/>
                    <a:pt x="322406" y="56502"/>
                  </a:cubicBezTo>
                  <a:cubicBezTo>
                    <a:pt x="325821" y="56502"/>
                    <a:pt x="328354" y="55813"/>
                    <a:pt x="330006" y="54437"/>
                  </a:cubicBezTo>
                  <a:cubicBezTo>
                    <a:pt x="331658" y="53005"/>
                    <a:pt x="332484" y="51353"/>
                    <a:pt x="332484" y="49480"/>
                  </a:cubicBezTo>
                  <a:cubicBezTo>
                    <a:pt x="332484" y="47828"/>
                    <a:pt x="331768" y="46506"/>
                    <a:pt x="330337" y="45515"/>
                  </a:cubicBezTo>
                  <a:cubicBezTo>
                    <a:pt x="329290" y="44854"/>
                    <a:pt x="326757" y="44028"/>
                    <a:pt x="322737" y="43037"/>
                  </a:cubicBezTo>
                  <a:cubicBezTo>
                    <a:pt x="317285" y="41660"/>
                    <a:pt x="313485" y="40476"/>
                    <a:pt x="311337" y="39485"/>
                  </a:cubicBezTo>
                  <a:cubicBezTo>
                    <a:pt x="309245" y="38439"/>
                    <a:pt x="307648" y="37034"/>
                    <a:pt x="306546" y="35272"/>
                  </a:cubicBezTo>
                  <a:cubicBezTo>
                    <a:pt x="305500" y="33510"/>
                    <a:pt x="304977" y="31555"/>
                    <a:pt x="304977" y="29407"/>
                  </a:cubicBezTo>
                  <a:cubicBezTo>
                    <a:pt x="304977" y="27425"/>
                    <a:pt x="305417" y="25607"/>
                    <a:pt x="306299" y="23955"/>
                  </a:cubicBezTo>
                  <a:cubicBezTo>
                    <a:pt x="307180" y="22303"/>
                    <a:pt x="308391" y="20927"/>
                    <a:pt x="309933" y="19825"/>
                  </a:cubicBezTo>
                  <a:cubicBezTo>
                    <a:pt x="311090" y="18944"/>
                    <a:pt x="312659" y="18228"/>
                    <a:pt x="314642" y="17677"/>
                  </a:cubicBezTo>
                  <a:cubicBezTo>
                    <a:pt x="316679" y="17072"/>
                    <a:pt x="318827" y="16769"/>
                    <a:pt x="321085" y="16769"/>
                  </a:cubicBezTo>
                  <a:cubicBezTo>
                    <a:pt x="324554" y="16769"/>
                    <a:pt x="327583" y="17264"/>
                    <a:pt x="330171" y="18256"/>
                  </a:cubicBezTo>
                  <a:cubicBezTo>
                    <a:pt x="332760" y="19247"/>
                    <a:pt x="334660" y="20596"/>
                    <a:pt x="335871" y="22303"/>
                  </a:cubicBezTo>
                  <a:cubicBezTo>
                    <a:pt x="337138" y="23955"/>
                    <a:pt x="338019" y="26213"/>
                    <a:pt x="338514" y="29077"/>
                  </a:cubicBezTo>
                  <a:lnTo>
                    <a:pt x="331245" y="30068"/>
                  </a:lnTo>
                  <a:cubicBezTo>
                    <a:pt x="330915" y="27810"/>
                    <a:pt x="329951" y="26048"/>
                    <a:pt x="328354" y="24781"/>
                  </a:cubicBezTo>
                  <a:cubicBezTo>
                    <a:pt x="326757" y="23515"/>
                    <a:pt x="324527" y="22882"/>
                    <a:pt x="321663" y="22882"/>
                  </a:cubicBezTo>
                  <a:cubicBezTo>
                    <a:pt x="318249" y="22882"/>
                    <a:pt x="315798" y="23460"/>
                    <a:pt x="314311" y="24616"/>
                  </a:cubicBezTo>
                  <a:cubicBezTo>
                    <a:pt x="312879" y="25718"/>
                    <a:pt x="312163" y="27012"/>
                    <a:pt x="312163" y="28499"/>
                  </a:cubicBezTo>
                  <a:cubicBezTo>
                    <a:pt x="312163" y="29490"/>
                    <a:pt x="312466" y="30371"/>
                    <a:pt x="313072" y="31142"/>
                  </a:cubicBezTo>
                  <a:cubicBezTo>
                    <a:pt x="313678" y="31913"/>
                    <a:pt x="314614" y="32574"/>
                    <a:pt x="315881" y="33125"/>
                  </a:cubicBezTo>
                  <a:cubicBezTo>
                    <a:pt x="316652" y="33400"/>
                    <a:pt x="318854" y="34033"/>
                    <a:pt x="322489" y="35024"/>
                  </a:cubicBezTo>
                  <a:cubicBezTo>
                    <a:pt x="327721" y="36401"/>
                    <a:pt x="331383" y="37558"/>
                    <a:pt x="333476" y="38494"/>
                  </a:cubicBezTo>
                  <a:cubicBezTo>
                    <a:pt x="335568" y="39375"/>
                    <a:pt x="337193" y="40669"/>
                    <a:pt x="338349" y="42376"/>
                  </a:cubicBezTo>
                  <a:cubicBezTo>
                    <a:pt x="339561" y="44083"/>
                    <a:pt x="340167" y="46204"/>
                    <a:pt x="340167" y="48737"/>
                  </a:cubicBezTo>
                  <a:cubicBezTo>
                    <a:pt x="340167" y="51215"/>
                    <a:pt x="339423" y="53555"/>
                    <a:pt x="337936" y="55758"/>
                  </a:cubicBezTo>
                  <a:cubicBezTo>
                    <a:pt x="336504" y="57906"/>
                    <a:pt x="334412" y="59586"/>
                    <a:pt x="331658" y="60797"/>
                  </a:cubicBezTo>
                  <a:cubicBezTo>
                    <a:pt x="328960" y="62009"/>
                    <a:pt x="325903" y="62614"/>
                    <a:pt x="322489" y="62614"/>
                  </a:cubicBezTo>
                  <a:cubicBezTo>
                    <a:pt x="316762" y="62614"/>
                    <a:pt x="312411" y="61430"/>
                    <a:pt x="309438" y="59062"/>
                  </a:cubicBezTo>
                  <a:cubicBezTo>
                    <a:pt x="306464" y="56694"/>
                    <a:pt x="304564" y="53170"/>
                    <a:pt x="303738" y="48489"/>
                  </a:cubicBezTo>
                  <a:close/>
                  <a:moveTo>
                    <a:pt x="365196" y="54932"/>
                  </a:moveTo>
                  <a:lnTo>
                    <a:pt x="366270" y="61541"/>
                  </a:lnTo>
                  <a:cubicBezTo>
                    <a:pt x="364177" y="61981"/>
                    <a:pt x="362305" y="62201"/>
                    <a:pt x="360653" y="62201"/>
                  </a:cubicBezTo>
                  <a:cubicBezTo>
                    <a:pt x="357954" y="62201"/>
                    <a:pt x="355861" y="61788"/>
                    <a:pt x="354375" y="60962"/>
                  </a:cubicBezTo>
                  <a:cubicBezTo>
                    <a:pt x="352888" y="60081"/>
                    <a:pt x="351841" y="58952"/>
                    <a:pt x="351236" y="57576"/>
                  </a:cubicBezTo>
                  <a:cubicBezTo>
                    <a:pt x="350630" y="56144"/>
                    <a:pt x="350327" y="53197"/>
                    <a:pt x="350327" y="48737"/>
                  </a:cubicBezTo>
                  <a:lnTo>
                    <a:pt x="350327" y="23542"/>
                  </a:lnTo>
                  <a:lnTo>
                    <a:pt x="344875" y="23542"/>
                  </a:lnTo>
                  <a:lnTo>
                    <a:pt x="344875" y="17760"/>
                  </a:lnTo>
                  <a:lnTo>
                    <a:pt x="350327" y="17760"/>
                  </a:lnTo>
                  <a:lnTo>
                    <a:pt x="350327" y="6856"/>
                  </a:lnTo>
                  <a:lnTo>
                    <a:pt x="357761" y="2396"/>
                  </a:lnTo>
                  <a:lnTo>
                    <a:pt x="357761" y="17760"/>
                  </a:lnTo>
                  <a:lnTo>
                    <a:pt x="365196" y="17760"/>
                  </a:lnTo>
                  <a:lnTo>
                    <a:pt x="365196" y="23542"/>
                  </a:lnTo>
                  <a:lnTo>
                    <a:pt x="357761" y="23542"/>
                  </a:lnTo>
                  <a:lnTo>
                    <a:pt x="357761" y="49150"/>
                  </a:lnTo>
                  <a:cubicBezTo>
                    <a:pt x="357761" y="51298"/>
                    <a:pt x="357871" y="52674"/>
                    <a:pt x="358092" y="53280"/>
                  </a:cubicBezTo>
                  <a:cubicBezTo>
                    <a:pt x="358367" y="53886"/>
                    <a:pt x="358808" y="54381"/>
                    <a:pt x="359413" y="54767"/>
                  </a:cubicBezTo>
                  <a:cubicBezTo>
                    <a:pt x="360019" y="55097"/>
                    <a:pt x="360873" y="55263"/>
                    <a:pt x="361974" y="55263"/>
                  </a:cubicBezTo>
                  <a:cubicBezTo>
                    <a:pt x="362800" y="55263"/>
                    <a:pt x="363874" y="55152"/>
                    <a:pt x="365196" y="54932"/>
                  </a:cubicBezTo>
                  <a:close/>
                  <a:moveTo>
                    <a:pt x="401088" y="56171"/>
                  </a:moveTo>
                  <a:cubicBezTo>
                    <a:pt x="398334" y="58539"/>
                    <a:pt x="395691" y="60219"/>
                    <a:pt x="393157" y="61210"/>
                  </a:cubicBezTo>
                  <a:cubicBezTo>
                    <a:pt x="390624" y="62146"/>
                    <a:pt x="387898" y="62614"/>
                    <a:pt x="384980" y="62614"/>
                  </a:cubicBezTo>
                  <a:cubicBezTo>
                    <a:pt x="380133" y="62614"/>
                    <a:pt x="376416" y="61430"/>
                    <a:pt x="373828" y="59062"/>
                  </a:cubicBezTo>
                  <a:cubicBezTo>
                    <a:pt x="371240" y="56694"/>
                    <a:pt x="369946" y="53693"/>
                    <a:pt x="369946" y="50058"/>
                  </a:cubicBezTo>
                  <a:cubicBezTo>
                    <a:pt x="369946" y="47911"/>
                    <a:pt x="370441" y="45956"/>
                    <a:pt x="371432" y="44194"/>
                  </a:cubicBezTo>
                  <a:cubicBezTo>
                    <a:pt x="372424" y="42376"/>
                    <a:pt x="373690" y="40944"/>
                    <a:pt x="375232" y="39898"/>
                  </a:cubicBezTo>
                  <a:cubicBezTo>
                    <a:pt x="376829" y="38797"/>
                    <a:pt x="378619" y="37971"/>
                    <a:pt x="380602" y="37420"/>
                  </a:cubicBezTo>
                  <a:cubicBezTo>
                    <a:pt x="382088" y="37034"/>
                    <a:pt x="384291" y="36677"/>
                    <a:pt x="387210" y="36346"/>
                  </a:cubicBezTo>
                  <a:cubicBezTo>
                    <a:pt x="393213" y="35630"/>
                    <a:pt x="397646" y="34777"/>
                    <a:pt x="400509" y="33785"/>
                  </a:cubicBezTo>
                  <a:cubicBezTo>
                    <a:pt x="400509" y="32739"/>
                    <a:pt x="400509" y="32078"/>
                    <a:pt x="400509" y="31803"/>
                  </a:cubicBezTo>
                  <a:cubicBezTo>
                    <a:pt x="400509" y="28774"/>
                    <a:pt x="399821" y="26654"/>
                    <a:pt x="398444" y="25442"/>
                  </a:cubicBezTo>
                  <a:cubicBezTo>
                    <a:pt x="396517" y="23735"/>
                    <a:pt x="393681" y="22882"/>
                    <a:pt x="389936" y="22882"/>
                  </a:cubicBezTo>
                  <a:cubicBezTo>
                    <a:pt x="386467" y="22882"/>
                    <a:pt x="383878" y="23515"/>
                    <a:pt x="382171" y="24781"/>
                  </a:cubicBezTo>
                  <a:cubicBezTo>
                    <a:pt x="380519" y="25993"/>
                    <a:pt x="379307" y="28141"/>
                    <a:pt x="378536" y="31225"/>
                  </a:cubicBezTo>
                  <a:lnTo>
                    <a:pt x="371267" y="30233"/>
                  </a:lnTo>
                  <a:cubicBezTo>
                    <a:pt x="371928" y="27149"/>
                    <a:pt x="373002" y="24644"/>
                    <a:pt x="374489" y="22716"/>
                  </a:cubicBezTo>
                  <a:cubicBezTo>
                    <a:pt x="376031" y="20789"/>
                    <a:pt x="378234" y="19330"/>
                    <a:pt x="381097" y="18338"/>
                  </a:cubicBezTo>
                  <a:cubicBezTo>
                    <a:pt x="383961" y="17292"/>
                    <a:pt x="387265" y="16769"/>
                    <a:pt x="391010" y="16769"/>
                  </a:cubicBezTo>
                  <a:cubicBezTo>
                    <a:pt x="394754" y="16769"/>
                    <a:pt x="397783" y="17209"/>
                    <a:pt x="400096" y="18090"/>
                  </a:cubicBezTo>
                  <a:cubicBezTo>
                    <a:pt x="402464" y="18972"/>
                    <a:pt x="404199" y="20073"/>
                    <a:pt x="405300" y="21395"/>
                  </a:cubicBezTo>
                  <a:cubicBezTo>
                    <a:pt x="406402" y="22716"/>
                    <a:pt x="407173" y="24396"/>
                    <a:pt x="407613" y="26434"/>
                  </a:cubicBezTo>
                  <a:cubicBezTo>
                    <a:pt x="407889" y="27700"/>
                    <a:pt x="408026" y="29986"/>
                    <a:pt x="408026" y="33290"/>
                  </a:cubicBezTo>
                  <a:lnTo>
                    <a:pt x="408026" y="43202"/>
                  </a:lnTo>
                  <a:cubicBezTo>
                    <a:pt x="408026" y="50141"/>
                    <a:pt x="408164" y="54519"/>
                    <a:pt x="408439" y="56336"/>
                  </a:cubicBezTo>
                  <a:cubicBezTo>
                    <a:pt x="408770" y="58154"/>
                    <a:pt x="409403" y="59916"/>
                    <a:pt x="410339" y="61623"/>
                  </a:cubicBezTo>
                  <a:lnTo>
                    <a:pt x="402574" y="61623"/>
                  </a:lnTo>
                  <a:cubicBezTo>
                    <a:pt x="401803" y="60081"/>
                    <a:pt x="401308" y="58264"/>
                    <a:pt x="401088" y="56171"/>
                  </a:cubicBezTo>
                  <a:close/>
                  <a:moveTo>
                    <a:pt x="400509" y="39568"/>
                  </a:moveTo>
                  <a:cubicBezTo>
                    <a:pt x="397811" y="40669"/>
                    <a:pt x="393763" y="41605"/>
                    <a:pt x="388366" y="42376"/>
                  </a:cubicBezTo>
                  <a:cubicBezTo>
                    <a:pt x="385283" y="42817"/>
                    <a:pt x="383107" y="43312"/>
                    <a:pt x="381841" y="43863"/>
                  </a:cubicBezTo>
                  <a:cubicBezTo>
                    <a:pt x="380574" y="44414"/>
                    <a:pt x="379583" y="45240"/>
                    <a:pt x="378867" y="46341"/>
                  </a:cubicBezTo>
                  <a:cubicBezTo>
                    <a:pt x="378206" y="47388"/>
                    <a:pt x="377876" y="48544"/>
                    <a:pt x="377876" y="49811"/>
                  </a:cubicBezTo>
                  <a:cubicBezTo>
                    <a:pt x="377876" y="51793"/>
                    <a:pt x="378619" y="53445"/>
                    <a:pt x="380106" y="54767"/>
                  </a:cubicBezTo>
                  <a:cubicBezTo>
                    <a:pt x="381648" y="56089"/>
                    <a:pt x="383851" y="56749"/>
                    <a:pt x="386714" y="56749"/>
                  </a:cubicBezTo>
                  <a:cubicBezTo>
                    <a:pt x="389578" y="56749"/>
                    <a:pt x="392111" y="56144"/>
                    <a:pt x="394314" y="54932"/>
                  </a:cubicBezTo>
                  <a:cubicBezTo>
                    <a:pt x="396572" y="53666"/>
                    <a:pt x="398224" y="51931"/>
                    <a:pt x="399270" y="49728"/>
                  </a:cubicBezTo>
                  <a:cubicBezTo>
                    <a:pt x="400096" y="48076"/>
                    <a:pt x="400509" y="45598"/>
                    <a:pt x="400509" y="42294"/>
                  </a:cubicBezTo>
                  <a:lnTo>
                    <a:pt x="400509" y="39568"/>
                  </a:lnTo>
                  <a:close/>
                  <a:moveTo>
                    <a:pt x="435740" y="54932"/>
                  </a:moveTo>
                  <a:lnTo>
                    <a:pt x="436814" y="61541"/>
                  </a:lnTo>
                  <a:cubicBezTo>
                    <a:pt x="434721" y="61981"/>
                    <a:pt x="432849" y="62201"/>
                    <a:pt x="431197" y="62201"/>
                  </a:cubicBezTo>
                  <a:cubicBezTo>
                    <a:pt x="428499" y="62201"/>
                    <a:pt x="426406" y="61788"/>
                    <a:pt x="424919" y="60962"/>
                  </a:cubicBezTo>
                  <a:cubicBezTo>
                    <a:pt x="423432" y="60081"/>
                    <a:pt x="422386" y="58952"/>
                    <a:pt x="421780" y="57576"/>
                  </a:cubicBezTo>
                  <a:cubicBezTo>
                    <a:pt x="421174" y="56144"/>
                    <a:pt x="420871" y="53197"/>
                    <a:pt x="420871" y="48737"/>
                  </a:cubicBezTo>
                  <a:lnTo>
                    <a:pt x="420871" y="23542"/>
                  </a:lnTo>
                  <a:lnTo>
                    <a:pt x="415419" y="23542"/>
                  </a:lnTo>
                  <a:lnTo>
                    <a:pt x="415419" y="17760"/>
                  </a:lnTo>
                  <a:lnTo>
                    <a:pt x="420871" y="17760"/>
                  </a:lnTo>
                  <a:lnTo>
                    <a:pt x="420871" y="6856"/>
                  </a:lnTo>
                  <a:lnTo>
                    <a:pt x="428306" y="2396"/>
                  </a:lnTo>
                  <a:lnTo>
                    <a:pt x="428306" y="17760"/>
                  </a:lnTo>
                  <a:lnTo>
                    <a:pt x="435740" y="17760"/>
                  </a:lnTo>
                  <a:lnTo>
                    <a:pt x="435740" y="23542"/>
                  </a:lnTo>
                  <a:lnTo>
                    <a:pt x="428306" y="23542"/>
                  </a:lnTo>
                  <a:lnTo>
                    <a:pt x="428306" y="49150"/>
                  </a:lnTo>
                  <a:cubicBezTo>
                    <a:pt x="428306" y="51298"/>
                    <a:pt x="428416" y="52674"/>
                    <a:pt x="428636" y="53280"/>
                  </a:cubicBezTo>
                  <a:cubicBezTo>
                    <a:pt x="428912" y="53886"/>
                    <a:pt x="429352" y="54381"/>
                    <a:pt x="429958" y="54767"/>
                  </a:cubicBezTo>
                  <a:cubicBezTo>
                    <a:pt x="430564" y="55097"/>
                    <a:pt x="431417" y="55263"/>
                    <a:pt x="432519" y="55263"/>
                  </a:cubicBezTo>
                  <a:cubicBezTo>
                    <a:pt x="433345" y="55263"/>
                    <a:pt x="434419" y="55152"/>
                    <a:pt x="435740" y="54932"/>
                  </a:cubicBezTo>
                  <a:close/>
                  <a:moveTo>
                    <a:pt x="443051" y="9582"/>
                  </a:moveTo>
                  <a:lnTo>
                    <a:pt x="443051" y="1074"/>
                  </a:lnTo>
                  <a:lnTo>
                    <a:pt x="450485" y="1074"/>
                  </a:lnTo>
                  <a:lnTo>
                    <a:pt x="450485" y="9582"/>
                  </a:lnTo>
                  <a:lnTo>
                    <a:pt x="443051" y="9582"/>
                  </a:lnTo>
                  <a:close/>
                  <a:moveTo>
                    <a:pt x="443051" y="61623"/>
                  </a:moveTo>
                  <a:lnTo>
                    <a:pt x="443051" y="17760"/>
                  </a:lnTo>
                  <a:lnTo>
                    <a:pt x="450485" y="17760"/>
                  </a:lnTo>
                  <a:lnTo>
                    <a:pt x="450485" y="61623"/>
                  </a:lnTo>
                  <a:lnTo>
                    <a:pt x="443051" y="61623"/>
                  </a:lnTo>
                  <a:close/>
                  <a:moveTo>
                    <a:pt x="459035" y="39650"/>
                  </a:moveTo>
                  <a:cubicBezTo>
                    <a:pt x="459035" y="31555"/>
                    <a:pt x="461293" y="25552"/>
                    <a:pt x="465808" y="21642"/>
                  </a:cubicBezTo>
                  <a:cubicBezTo>
                    <a:pt x="469608" y="18393"/>
                    <a:pt x="474206" y="16769"/>
                    <a:pt x="479603" y="16769"/>
                  </a:cubicBezTo>
                  <a:cubicBezTo>
                    <a:pt x="485661" y="16769"/>
                    <a:pt x="490590" y="18751"/>
                    <a:pt x="494390" y="22716"/>
                  </a:cubicBezTo>
                  <a:cubicBezTo>
                    <a:pt x="498244" y="26626"/>
                    <a:pt x="500172" y="32078"/>
                    <a:pt x="500172" y="39072"/>
                  </a:cubicBezTo>
                  <a:cubicBezTo>
                    <a:pt x="500172" y="44689"/>
                    <a:pt x="499318" y="49122"/>
                    <a:pt x="497611" y="52371"/>
                  </a:cubicBezTo>
                  <a:cubicBezTo>
                    <a:pt x="495904" y="55621"/>
                    <a:pt x="493426" y="58154"/>
                    <a:pt x="490177" y="59971"/>
                  </a:cubicBezTo>
                  <a:cubicBezTo>
                    <a:pt x="486983" y="61733"/>
                    <a:pt x="483458" y="62614"/>
                    <a:pt x="479603" y="62614"/>
                  </a:cubicBezTo>
                  <a:cubicBezTo>
                    <a:pt x="473491" y="62614"/>
                    <a:pt x="468534" y="60659"/>
                    <a:pt x="464735" y="56749"/>
                  </a:cubicBezTo>
                  <a:cubicBezTo>
                    <a:pt x="460935" y="52784"/>
                    <a:pt x="459035" y="47085"/>
                    <a:pt x="459035" y="39650"/>
                  </a:cubicBezTo>
                  <a:close/>
                  <a:moveTo>
                    <a:pt x="466717" y="39650"/>
                  </a:moveTo>
                  <a:cubicBezTo>
                    <a:pt x="466717" y="45267"/>
                    <a:pt x="467929" y="49480"/>
                    <a:pt x="470352" y="52289"/>
                  </a:cubicBezTo>
                  <a:cubicBezTo>
                    <a:pt x="472830" y="55097"/>
                    <a:pt x="475914" y="56502"/>
                    <a:pt x="479603" y="56502"/>
                  </a:cubicBezTo>
                  <a:cubicBezTo>
                    <a:pt x="483293" y="56502"/>
                    <a:pt x="486349" y="55097"/>
                    <a:pt x="488773" y="52289"/>
                  </a:cubicBezTo>
                  <a:cubicBezTo>
                    <a:pt x="491251" y="49480"/>
                    <a:pt x="492490" y="45185"/>
                    <a:pt x="492490" y="39402"/>
                  </a:cubicBezTo>
                  <a:cubicBezTo>
                    <a:pt x="492490" y="34006"/>
                    <a:pt x="491251" y="29903"/>
                    <a:pt x="488773" y="27094"/>
                  </a:cubicBezTo>
                  <a:cubicBezTo>
                    <a:pt x="486349" y="24286"/>
                    <a:pt x="483293" y="22882"/>
                    <a:pt x="479603" y="22882"/>
                  </a:cubicBezTo>
                  <a:cubicBezTo>
                    <a:pt x="475914" y="22882"/>
                    <a:pt x="472830" y="24286"/>
                    <a:pt x="470352" y="27094"/>
                  </a:cubicBezTo>
                  <a:cubicBezTo>
                    <a:pt x="467929" y="29848"/>
                    <a:pt x="466717" y="34033"/>
                    <a:pt x="466717" y="39650"/>
                  </a:cubicBezTo>
                  <a:close/>
                  <a:moveTo>
                    <a:pt x="508887" y="61623"/>
                  </a:moveTo>
                  <a:lnTo>
                    <a:pt x="508887" y="17760"/>
                  </a:lnTo>
                  <a:lnTo>
                    <a:pt x="515578" y="17760"/>
                  </a:lnTo>
                  <a:lnTo>
                    <a:pt x="515578" y="23955"/>
                  </a:lnTo>
                  <a:cubicBezTo>
                    <a:pt x="518772" y="19164"/>
                    <a:pt x="523425" y="16769"/>
                    <a:pt x="529538" y="16769"/>
                  </a:cubicBezTo>
                  <a:cubicBezTo>
                    <a:pt x="532181" y="16769"/>
                    <a:pt x="534604" y="17237"/>
                    <a:pt x="536807" y="18173"/>
                  </a:cubicBezTo>
                  <a:cubicBezTo>
                    <a:pt x="539010" y="19109"/>
                    <a:pt x="540662" y="20348"/>
                    <a:pt x="541764" y="21890"/>
                  </a:cubicBezTo>
                  <a:cubicBezTo>
                    <a:pt x="542865" y="23432"/>
                    <a:pt x="543636" y="25277"/>
                    <a:pt x="544076" y="27425"/>
                  </a:cubicBezTo>
                  <a:cubicBezTo>
                    <a:pt x="544352" y="28802"/>
                    <a:pt x="544489" y="31197"/>
                    <a:pt x="544489" y="34611"/>
                  </a:cubicBezTo>
                  <a:lnTo>
                    <a:pt x="544489" y="61623"/>
                  </a:lnTo>
                  <a:lnTo>
                    <a:pt x="537055" y="61623"/>
                  </a:lnTo>
                  <a:lnTo>
                    <a:pt x="537055" y="34942"/>
                  </a:lnTo>
                  <a:cubicBezTo>
                    <a:pt x="537055" y="31913"/>
                    <a:pt x="536752" y="29655"/>
                    <a:pt x="536146" y="28168"/>
                  </a:cubicBezTo>
                  <a:cubicBezTo>
                    <a:pt x="535596" y="26626"/>
                    <a:pt x="534577" y="25415"/>
                    <a:pt x="533090" y="24534"/>
                  </a:cubicBezTo>
                  <a:cubicBezTo>
                    <a:pt x="531658" y="23652"/>
                    <a:pt x="529951" y="23212"/>
                    <a:pt x="527969" y="23212"/>
                  </a:cubicBezTo>
                  <a:cubicBezTo>
                    <a:pt x="524775" y="23212"/>
                    <a:pt x="522021" y="24231"/>
                    <a:pt x="519708" y="26268"/>
                  </a:cubicBezTo>
                  <a:cubicBezTo>
                    <a:pt x="517450" y="28251"/>
                    <a:pt x="516321" y="32051"/>
                    <a:pt x="516321" y="37668"/>
                  </a:cubicBezTo>
                  <a:lnTo>
                    <a:pt x="516321" y="61623"/>
                  </a:lnTo>
                  <a:lnTo>
                    <a:pt x="508887" y="61623"/>
                  </a:lnTo>
                  <a:close/>
                </a:path>
              </a:pathLst>
            </a:custGeom>
            <a:solidFill>
              <a:srgbClr val="000000"/>
            </a:solidFill>
            <a:ln w="5278" cap="sq">
              <a:noFill/>
              <a:prstDash val="solid"/>
              <a:miter/>
            </a:ln>
          </p:spPr>
          <p:txBody>
            <a:bodyPr/>
            <a:lstStyle/>
            <a:p>
              <a:endParaRPr lang="en-US" noProof="0"/>
            </a:p>
          </p:txBody>
        </p:sp>
        <p:sp>
          <p:nvSpPr>
            <p:cNvPr id="155" name="Freeform: Shape 9114">
              <a:extLst>
                <a:ext uri="{FF2B5EF4-FFF2-40B4-BE49-F238E27FC236}">
                  <a16:creationId xmlns:a16="http://schemas.microsoft.com/office/drawing/2014/main" id="{F862BD0E-F6FC-47D2-4983-1C8BEBCBF0B8}"/>
                </a:ext>
              </a:extLst>
            </p:cNvPr>
            <p:cNvSpPr/>
            <p:nvPr/>
          </p:nvSpPr>
          <p:spPr>
            <a:xfrm>
              <a:off x="3815232" y="2512866"/>
              <a:ext cx="249765" cy="110229"/>
            </a:xfrm>
            <a:custGeom>
              <a:avLst/>
              <a:gdLst>
                <a:gd name="csX0" fmla="*/ 0 w 249765"/>
                <a:gd name="csY0" fmla="*/ 27557 h 110229"/>
                <a:gd name="csX1" fmla="*/ 194651 w 249765"/>
                <a:gd name="csY1" fmla="*/ 27557 h 110229"/>
                <a:gd name="csX2" fmla="*/ 194651 w 249765"/>
                <a:gd name="csY2" fmla="*/ 0 h 110229"/>
                <a:gd name="csX3" fmla="*/ 249766 w 249765"/>
                <a:gd name="csY3" fmla="*/ 55115 h 110229"/>
                <a:gd name="csX4" fmla="*/ 194651 w 249765"/>
                <a:gd name="csY4" fmla="*/ 110230 h 110229"/>
                <a:gd name="csX5" fmla="*/ 194651 w 249765"/>
                <a:gd name="csY5" fmla="*/ 82672 h 110229"/>
                <a:gd name="csX6" fmla="*/ 0 w 249765"/>
                <a:gd name="csY6" fmla="*/ 82672 h 11022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49765" h="110229">
                  <a:moveTo>
                    <a:pt x="0" y="27557"/>
                  </a:moveTo>
                  <a:lnTo>
                    <a:pt x="194651" y="27557"/>
                  </a:lnTo>
                  <a:lnTo>
                    <a:pt x="194651" y="0"/>
                  </a:lnTo>
                  <a:lnTo>
                    <a:pt x="249766" y="55115"/>
                  </a:lnTo>
                  <a:lnTo>
                    <a:pt x="194651" y="110230"/>
                  </a:lnTo>
                  <a:lnTo>
                    <a:pt x="194651" y="82672"/>
                  </a:lnTo>
                  <a:lnTo>
                    <a:pt x="0" y="82672"/>
                  </a:lnTo>
                  <a:close/>
                </a:path>
              </a:pathLst>
            </a:custGeom>
            <a:solidFill>
              <a:srgbClr val="A64D79"/>
            </a:solidFill>
            <a:ln w="5278" cap="sq">
              <a:noFill/>
              <a:prstDash val="solid"/>
              <a:miter/>
            </a:ln>
          </p:spPr>
          <p:txBody>
            <a:bodyPr/>
            <a:lstStyle/>
            <a:p>
              <a:endParaRPr lang="en-US" noProof="0"/>
            </a:p>
          </p:txBody>
        </p:sp>
        <p:sp>
          <p:nvSpPr>
            <p:cNvPr id="156" name="Freeform: Shape 9115">
              <a:extLst>
                <a:ext uri="{FF2B5EF4-FFF2-40B4-BE49-F238E27FC236}">
                  <a16:creationId xmlns:a16="http://schemas.microsoft.com/office/drawing/2014/main" id="{66659569-9882-6A45-A1BD-6F14E4B02ECF}"/>
                </a:ext>
              </a:extLst>
            </p:cNvPr>
            <p:cNvSpPr/>
            <p:nvPr/>
          </p:nvSpPr>
          <p:spPr>
            <a:xfrm>
              <a:off x="3815232" y="2512866"/>
              <a:ext cx="249765" cy="110229"/>
            </a:xfrm>
            <a:custGeom>
              <a:avLst/>
              <a:gdLst>
                <a:gd name="csX0" fmla="*/ 0 w 249765"/>
                <a:gd name="csY0" fmla="*/ 27557 h 110229"/>
                <a:gd name="csX1" fmla="*/ 194651 w 249765"/>
                <a:gd name="csY1" fmla="*/ 27557 h 110229"/>
                <a:gd name="csX2" fmla="*/ 194651 w 249765"/>
                <a:gd name="csY2" fmla="*/ 0 h 110229"/>
                <a:gd name="csX3" fmla="*/ 249766 w 249765"/>
                <a:gd name="csY3" fmla="*/ 55115 h 110229"/>
                <a:gd name="csX4" fmla="*/ 194651 w 249765"/>
                <a:gd name="csY4" fmla="*/ 110230 h 110229"/>
                <a:gd name="csX5" fmla="*/ 194651 w 249765"/>
                <a:gd name="csY5" fmla="*/ 82672 h 110229"/>
                <a:gd name="csX6" fmla="*/ 0 w 249765"/>
                <a:gd name="csY6" fmla="*/ 82672 h 11022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49765" h="110229">
                  <a:moveTo>
                    <a:pt x="0" y="27557"/>
                  </a:moveTo>
                  <a:lnTo>
                    <a:pt x="194651" y="27557"/>
                  </a:lnTo>
                  <a:lnTo>
                    <a:pt x="194651" y="0"/>
                  </a:lnTo>
                  <a:lnTo>
                    <a:pt x="249766" y="55115"/>
                  </a:lnTo>
                  <a:lnTo>
                    <a:pt x="194651" y="110230"/>
                  </a:lnTo>
                  <a:lnTo>
                    <a:pt x="194651" y="82672"/>
                  </a:lnTo>
                  <a:lnTo>
                    <a:pt x="0" y="82672"/>
                  </a:lnTo>
                  <a:close/>
                </a:path>
              </a:pathLst>
            </a:custGeom>
            <a:noFill/>
            <a:ln w="5278" cap="flat">
              <a:solidFill>
                <a:srgbClr val="000000"/>
              </a:solidFill>
              <a:prstDash val="solid"/>
              <a:round/>
            </a:ln>
          </p:spPr>
          <p:txBody>
            <a:bodyPr/>
            <a:lstStyle/>
            <a:p>
              <a:endParaRPr lang="en-US" noProof="0"/>
            </a:p>
          </p:txBody>
        </p:sp>
        <p:sp>
          <p:nvSpPr>
            <p:cNvPr id="157" name="Freeform: Shape 9116">
              <a:extLst>
                <a:ext uri="{FF2B5EF4-FFF2-40B4-BE49-F238E27FC236}">
                  <a16:creationId xmlns:a16="http://schemas.microsoft.com/office/drawing/2014/main" id="{60E717B8-2882-D7C2-A353-3E15E3C10E30}"/>
                </a:ext>
              </a:extLst>
            </p:cNvPr>
            <p:cNvSpPr/>
            <p:nvPr/>
          </p:nvSpPr>
          <p:spPr>
            <a:xfrm>
              <a:off x="4063319" y="2490245"/>
              <a:ext cx="678363" cy="133041"/>
            </a:xfrm>
            <a:custGeom>
              <a:avLst/>
              <a:gdLst>
                <a:gd name="csX0" fmla="*/ 0 w 678363"/>
                <a:gd name="csY0" fmla="*/ 0 h 133041"/>
                <a:gd name="csX1" fmla="*/ 678363 w 678363"/>
                <a:gd name="csY1" fmla="*/ 0 h 133041"/>
                <a:gd name="csX2" fmla="*/ 678363 w 678363"/>
                <a:gd name="csY2" fmla="*/ 133042 h 133041"/>
                <a:gd name="csX3" fmla="*/ 0 w 678363"/>
                <a:gd name="csY3" fmla="*/ 133042 h 133041"/>
              </a:gdLst>
              <a:ahLst/>
              <a:cxnLst>
                <a:cxn ang="0">
                  <a:pos x="csX0" y="csY0"/>
                </a:cxn>
                <a:cxn ang="0">
                  <a:pos x="csX1" y="csY1"/>
                </a:cxn>
                <a:cxn ang="0">
                  <a:pos x="csX2" y="csY2"/>
                </a:cxn>
                <a:cxn ang="0">
                  <a:pos x="csX3" y="csY3"/>
                </a:cxn>
              </a:cxnLst>
              <a:rect l="l" t="t" r="r" b="b"/>
              <a:pathLst>
                <a:path w="678363" h="133041">
                  <a:moveTo>
                    <a:pt x="0" y="0"/>
                  </a:moveTo>
                  <a:lnTo>
                    <a:pt x="678363" y="0"/>
                  </a:lnTo>
                  <a:lnTo>
                    <a:pt x="678363" y="133042"/>
                  </a:lnTo>
                  <a:lnTo>
                    <a:pt x="0" y="133042"/>
                  </a:lnTo>
                  <a:close/>
                </a:path>
              </a:pathLst>
            </a:custGeom>
            <a:solidFill>
              <a:srgbClr val="000000">
                <a:alpha val="0"/>
              </a:srgbClr>
            </a:solidFill>
            <a:ln w="5278" cap="sq">
              <a:noFill/>
              <a:prstDash val="solid"/>
              <a:miter/>
            </a:ln>
          </p:spPr>
          <p:txBody>
            <a:bodyPr/>
            <a:lstStyle/>
            <a:p>
              <a:endParaRPr lang="en-US" noProof="0"/>
            </a:p>
          </p:txBody>
        </p:sp>
        <p:sp>
          <p:nvSpPr>
            <p:cNvPr id="158" name="Freeform: Shape 9117">
              <a:extLst>
                <a:ext uri="{FF2B5EF4-FFF2-40B4-BE49-F238E27FC236}">
                  <a16:creationId xmlns:a16="http://schemas.microsoft.com/office/drawing/2014/main" id="{ED96DFC2-9B1C-F167-D176-540907BFDC9D}"/>
                </a:ext>
              </a:extLst>
            </p:cNvPr>
            <p:cNvSpPr/>
            <p:nvPr/>
          </p:nvSpPr>
          <p:spPr>
            <a:xfrm>
              <a:off x="4112882" y="2526668"/>
              <a:ext cx="491994" cy="61540"/>
            </a:xfrm>
            <a:custGeom>
              <a:avLst/>
              <a:gdLst>
                <a:gd name="csX0" fmla="*/ 19990 w 491994"/>
                <a:gd name="csY0" fmla="*/ 60549 h 61540"/>
                <a:gd name="csX1" fmla="*/ 19990 w 491994"/>
                <a:gd name="csY1" fmla="*/ 7104 h 61540"/>
                <a:gd name="csX2" fmla="*/ 0 w 491994"/>
                <a:gd name="csY2" fmla="*/ 7104 h 61540"/>
                <a:gd name="csX3" fmla="*/ 0 w 491994"/>
                <a:gd name="csY3" fmla="*/ 0 h 61540"/>
                <a:gd name="csX4" fmla="*/ 47993 w 491994"/>
                <a:gd name="csY4" fmla="*/ 0 h 61540"/>
                <a:gd name="csX5" fmla="*/ 47993 w 491994"/>
                <a:gd name="csY5" fmla="*/ 7104 h 61540"/>
                <a:gd name="csX6" fmla="*/ 28003 w 491994"/>
                <a:gd name="csY6" fmla="*/ 7104 h 61540"/>
                <a:gd name="csX7" fmla="*/ 28003 w 491994"/>
                <a:gd name="csY7" fmla="*/ 60549 h 61540"/>
                <a:gd name="csX8" fmla="*/ 19990 w 491994"/>
                <a:gd name="csY8" fmla="*/ 60549 h 61540"/>
                <a:gd name="csX9" fmla="*/ 52082 w 491994"/>
                <a:gd name="csY9" fmla="*/ 60549 h 61540"/>
                <a:gd name="csX10" fmla="*/ 52082 w 491994"/>
                <a:gd name="csY10" fmla="*/ 16686 h 61540"/>
                <a:gd name="csX11" fmla="*/ 58773 w 491994"/>
                <a:gd name="csY11" fmla="*/ 16686 h 61540"/>
                <a:gd name="csX12" fmla="*/ 58773 w 491994"/>
                <a:gd name="csY12" fmla="*/ 23295 h 61540"/>
                <a:gd name="csX13" fmla="*/ 63482 w 491994"/>
                <a:gd name="csY13" fmla="*/ 17182 h 61540"/>
                <a:gd name="csX14" fmla="*/ 68273 w 491994"/>
                <a:gd name="csY14" fmla="*/ 15695 h 61540"/>
                <a:gd name="csX15" fmla="*/ 75872 w 491994"/>
                <a:gd name="csY15" fmla="*/ 18090 h 61540"/>
                <a:gd name="csX16" fmla="*/ 73312 w 491994"/>
                <a:gd name="csY16" fmla="*/ 24947 h 61540"/>
                <a:gd name="csX17" fmla="*/ 67860 w 491994"/>
                <a:gd name="csY17" fmla="*/ 23377 h 61540"/>
                <a:gd name="csX18" fmla="*/ 63482 w 491994"/>
                <a:gd name="csY18" fmla="*/ 24864 h 61540"/>
                <a:gd name="csX19" fmla="*/ 60756 w 491994"/>
                <a:gd name="csY19" fmla="*/ 28912 h 61540"/>
                <a:gd name="csX20" fmla="*/ 59517 w 491994"/>
                <a:gd name="csY20" fmla="*/ 37585 h 61540"/>
                <a:gd name="csX21" fmla="*/ 59517 w 491994"/>
                <a:gd name="csY21" fmla="*/ 60549 h 61540"/>
                <a:gd name="csX22" fmla="*/ 52082 w 491994"/>
                <a:gd name="csY22" fmla="*/ 60549 h 61540"/>
                <a:gd name="csX23" fmla="*/ 108914 w 491994"/>
                <a:gd name="csY23" fmla="*/ 55097 h 61540"/>
                <a:gd name="csX24" fmla="*/ 100984 w 491994"/>
                <a:gd name="csY24" fmla="*/ 60136 h 61540"/>
                <a:gd name="csX25" fmla="*/ 92806 w 491994"/>
                <a:gd name="csY25" fmla="*/ 61541 h 61540"/>
                <a:gd name="csX26" fmla="*/ 81655 w 491994"/>
                <a:gd name="csY26" fmla="*/ 57989 h 61540"/>
                <a:gd name="csX27" fmla="*/ 77772 w 491994"/>
                <a:gd name="csY27" fmla="*/ 48985 h 61540"/>
                <a:gd name="csX28" fmla="*/ 79259 w 491994"/>
                <a:gd name="csY28" fmla="*/ 43120 h 61540"/>
                <a:gd name="csX29" fmla="*/ 83059 w 491994"/>
                <a:gd name="csY29" fmla="*/ 38824 h 61540"/>
                <a:gd name="csX30" fmla="*/ 88428 w 491994"/>
                <a:gd name="csY30" fmla="*/ 36346 h 61540"/>
                <a:gd name="csX31" fmla="*/ 95037 w 491994"/>
                <a:gd name="csY31" fmla="*/ 35272 h 61540"/>
                <a:gd name="csX32" fmla="*/ 108336 w 491994"/>
                <a:gd name="csY32" fmla="*/ 32711 h 61540"/>
                <a:gd name="csX33" fmla="*/ 108336 w 491994"/>
                <a:gd name="csY33" fmla="*/ 30729 h 61540"/>
                <a:gd name="csX34" fmla="*/ 106271 w 491994"/>
                <a:gd name="csY34" fmla="*/ 24368 h 61540"/>
                <a:gd name="csX35" fmla="*/ 97763 w 491994"/>
                <a:gd name="csY35" fmla="*/ 21808 h 61540"/>
                <a:gd name="csX36" fmla="*/ 89998 w 491994"/>
                <a:gd name="csY36" fmla="*/ 23708 h 61540"/>
                <a:gd name="csX37" fmla="*/ 86363 w 491994"/>
                <a:gd name="csY37" fmla="*/ 30151 h 61540"/>
                <a:gd name="csX38" fmla="*/ 79094 w 491994"/>
                <a:gd name="csY38" fmla="*/ 29159 h 61540"/>
                <a:gd name="csX39" fmla="*/ 82316 w 491994"/>
                <a:gd name="csY39" fmla="*/ 21642 h 61540"/>
                <a:gd name="csX40" fmla="*/ 88924 w 491994"/>
                <a:gd name="csY40" fmla="*/ 17264 h 61540"/>
                <a:gd name="csX41" fmla="*/ 98837 w 491994"/>
                <a:gd name="csY41" fmla="*/ 15695 h 61540"/>
                <a:gd name="csX42" fmla="*/ 107923 w 491994"/>
                <a:gd name="csY42" fmla="*/ 17017 h 61540"/>
                <a:gd name="csX43" fmla="*/ 113127 w 491994"/>
                <a:gd name="csY43" fmla="*/ 20321 h 61540"/>
                <a:gd name="csX44" fmla="*/ 115440 w 491994"/>
                <a:gd name="csY44" fmla="*/ 25360 h 61540"/>
                <a:gd name="csX45" fmla="*/ 115853 w 491994"/>
                <a:gd name="csY45" fmla="*/ 32216 h 61540"/>
                <a:gd name="csX46" fmla="*/ 115853 w 491994"/>
                <a:gd name="csY46" fmla="*/ 42128 h 61540"/>
                <a:gd name="csX47" fmla="*/ 116266 w 491994"/>
                <a:gd name="csY47" fmla="*/ 55263 h 61540"/>
                <a:gd name="csX48" fmla="*/ 118166 w 491994"/>
                <a:gd name="csY48" fmla="*/ 60549 h 61540"/>
                <a:gd name="csX49" fmla="*/ 110401 w 491994"/>
                <a:gd name="csY49" fmla="*/ 60549 h 61540"/>
                <a:gd name="csX50" fmla="*/ 108914 w 491994"/>
                <a:gd name="csY50" fmla="*/ 55097 h 61540"/>
                <a:gd name="csX51" fmla="*/ 108336 w 491994"/>
                <a:gd name="csY51" fmla="*/ 38494 h 61540"/>
                <a:gd name="csX52" fmla="*/ 96193 w 491994"/>
                <a:gd name="csY52" fmla="*/ 41302 h 61540"/>
                <a:gd name="csX53" fmla="*/ 89667 w 491994"/>
                <a:gd name="csY53" fmla="*/ 42789 h 61540"/>
                <a:gd name="csX54" fmla="*/ 86694 w 491994"/>
                <a:gd name="csY54" fmla="*/ 45267 h 61540"/>
                <a:gd name="csX55" fmla="*/ 85702 w 491994"/>
                <a:gd name="csY55" fmla="*/ 48737 h 61540"/>
                <a:gd name="csX56" fmla="*/ 87933 w 491994"/>
                <a:gd name="csY56" fmla="*/ 53693 h 61540"/>
                <a:gd name="csX57" fmla="*/ 94541 w 491994"/>
                <a:gd name="csY57" fmla="*/ 55676 h 61540"/>
                <a:gd name="csX58" fmla="*/ 102141 w 491994"/>
                <a:gd name="csY58" fmla="*/ 53858 h 61540"/>
                <a:gd name="csX59" fmla="*/ 107097 w 491994"/>
                <a:gd name="csY59" fmla="*/ 48654 h 61540"/>
                <a:gd name="csX60" fmla="*/ 108336 w 491994"/>
                <a:gd name="csY60" fmla="*/ 41220 h 61540"/>
                <a:gd name="csX61" fmla="*/ 108336 w 491994"/>
                <a:gd name="csY61" fmla="*/ 38494 h 61540"/>
                <a:gd name="csX62" fmla="*/ 127377 w 491994"/>
                <a:gd name="csY62" fmla="*/ 60549 h 61540"/>
                <a:gd name="csX63" fmla="*/ 127377 w 491994"/>
                <a:gd name="csY63" fmla="*/ 16686 h 61540"/>
                <a:gd name="csX64" fmla="*/ 134068 w 491994"/>
                <a:gd name="csY64" fmla="*/ 16686 h 61540"/>
                <a:gd name="csX65" fmla="*/ 134068 w 491994"/>
                <a:gd name="csY65" fmla="*/ 22882 h 61540"/>
                <a:gd name="csX66" fmla="*/ 148028 w 491994"/>
                <a:gd name="csY66" fmla="*/ 15695 h 61540"/>
                <a:gd name="csX67" fmla="*/ 155297 w 491994"/>
                <a:gd name="csY67" fmla="*/ 17099 h 61540"/>
                <a:gd name="csX68" fmla="*/ 160253 w 491994"/>
                <a:gd name="csY68" fmla="*/ 20816 h 61540"/>
                <a:gd name="csX69" fmla="*/ 162566 w 491994"/>
                <a:gd name="csY69" fmla="*/ 26351 h 61540"/>
                <a:gd name="csX70" fmla="*/ 162979 w 491994"/>
                <a:gd name="csY70" fmla="*/ 33538 h 61540"/>
                <a:gd name="csX71" fmla="*/ 162979 w 491994"/>
                <a:gd name="csY71" fmla="*/ 60549 h 61540"/>
                <a:gd name="csX72" fmla="*/ 155545 w 491994"/>
                <a:gd name="csY72" fmla="*/ 60549 h 61540"/>
                <a:gd name="csX73" fmla="*/ 155545 w 491994"/>
                <a:gd name="csY73" fmla="*/ 33868 h 61540"/>
                <a:gd name="csX74" fmla="*/ 154636 w 491994"/>
                <a:gd name="csY74" fmla="*/ 27094 h 61540"/>
                <a:gd name="csX75" fmla="*/ 151580 w 491994"/>
                <a:gd name="csY75" fmla="*/ 23460 h 61540"/>
                <a:gd name="csX76" fmla="*/ 146458 w 491994"/>
                <a:gd name="csY76" fmla="*/ 22138 h 61540"/>
                <a:gd name="csX77" fmla="*/ 138198 w 491994"/>
                <a:gd name="csY77" fmla="*/ 25194 h 61540"/>
                <a:gd name="csX78" fmla="*/ 134811 w 491994"/>
                <a:gd name="csY78" fmla="*/ 36594 h 61540"/>
                <a:gd name="csX79" fmla="*/ 134811 w 491994"/>
                <a:gd name="csY79" fmla="*/ 60549 h 61540"/>
                <a:gd name="csX80" fmla="*/ 127377 w 491994"/>
                <a:gd name="csY80" fmla="*/ 60549 h 61540"/>
                <a:gd name="csX81" fmla="*/ 171446 w 491994"/>
                <a:gd name="csY81" fmla="*/ 47415 h 61540"/>
                <a:gd name="csX82" fmla="*/ 178798 w 491994"/>
                <a:gd name="csY82" fmla="*/ 46259 h 61540"/>
                <a:gd name="csX83" fmla="*/ 182185 w 491994"/>
                <a:gd name="csY83" fmla="*/ 53115 h 61540"/>
                <a:gd name="csX84" fmla="*/ 190115 w 491994"/>
                <a:gd name="csY84" fmla="*/ 55428 h 61540"/>
                <a:gd name="csX85" fmla="*/ 197715 w 491994"/>
                <a:gd name="csY85" fmla="*/ 53363 h 61540"/>
                <a:gd name="csX86" fmla="*/ 200193 w 491994"/>
                <a:gd name="csY86" fmla="*/ 48406 h 61540"/>
                <a:gd name="csX87" fmla="*/ 198045 w 491994"/>
                <a:gd name="csY87" fmla="*/ 44441 h 61540"/>
                <a:gd name="csX88" fmla="*/ 190445 w 491994"/>
                <a:gd name="csY88" fmla="*/ 41963 h 61540"/>
                <a:gd name="csX89" fmla="*/ 179046 w 491994"/>
                <a:gd name="csY89" fmla="*/ 38411 h 61540"/>
                <a:gd name="csX90" fmla="*/ 174255 w 491994"/>
                <a:gd name="csY90" fmla="*/ 34198 h 61540"/>
                <a:gd name="csX91" fmla="*/ 172685 w 491994"/>
                <a:gd name="csY91" fmla="*/ 28333 h 61540"/>
                <a:gd name="csX92" fmla="*/ 174007 w 491994"/>
                <a:gd name="csY92" fmla="*/ 22882 h 61540"/>
                <a:gd name="csX93" fmla="*/ 177642 w 491994"/>
                <a:gd name="csY93" fmla="*/ 18751 h 61540"/>
                <a:gd name="csX94" fmla="*/ 182350 w 491994"/>
                <a:gd name="csY94" fmla="*/ 16604 h 61540"/>
                <a:gd name="csX95" fmla="*/ 188793 w 491994"/>
                <a:gd name="csY95" fmla="*/ 15695 h 61540"/>
                <a:gd name="csX96" fmla="*/ 197880 w 491994"/>
                <a:gd name="csY96" fmla="*/ 17182 h 61540"/>
                <a:gd name="csX97" fmla="*/ 203580 w 491994"/>
                <a:gd name="csY97" fmla="*/ 21229 h 61540"/>
                <a:gd name="csX98" fmla="*/ 206223 w 491994"/>
                <a:gd name="csY98" fmla="*/ 28003 h 61540"/>
                <a:gd name="csX99" fmla="*/ 198954 w 491994"/>
                <a:gd name="csY99" fmla="*/ 28994 h 61540"/>
                <a:gd name="csX100" fmla="*/ 196062 w 491994"/>
                <a:gd name="csY100" fmla="*/ 23708 h 61540"/>
                <a:gd name="csX101" fmla="*/ 189371 w 491994"/>
                <a:gd name="csY101" fmla="*/ 21808 h 61540"/>
                <a:gd name="csX102" fmla="*/ 182020 w 491994"/>
                <a:gd name="csY102" fmla="*/ 23542 h 61540"/>
                <a:gd name="csX103" fmla="*/ 179872 w 491994"/>
                <a:gd name="csY103" fmla="*/ 27425 h 61540"/>
                <a:gd name="csX104" fmla="*/ 180781 w 491994"/>
                <a:gd name="csY104" fmla="*/ 30068 h 61540"/>
                <a:gd name="csX105" fmla="*/ 183589 w 491994"/>
                <a:gd name="csY105" fmla="*/ 32051 h 61540"/>
                <a:gd name="csX106" fmla="*/ 190198 w 491994"/>
                <a:gd name="csY106" fmla="*/ 33951 h 61540"/>
                <a:gd name="csX107" fmla="*/ 201184 w 491994"/>
                <a:gd name="csY107" fmla="*/ 37420 h 61540"/>
                <a:gd name="csX108" fmla="*/ 206058 w 491994"/>
                <a:gd name="csY108" fmla="*/ 41302 h 61540"/>
                <a:gd name="csX109" fmla="*/ 207875 w 491994"/>
                <a:gd name="csY109" fmla="*/ 47663 h 61540"/>
                <a:gd name="csX110" fmla="*/ 205645 w 491994"/>
                <a:gd name="csY110" fmla="*/ 54684 h 61540"/>
                <a:gd name="csX111" fmla="*/ 199367 w 491994"/>
                <a:gd name="csY111" fmla="*/ 59723 h 61540"/>
                <a:gd name="csX112" fmla="*/ 190198 w 491994"/>
                <a:gd name="csY112" fmla="*/ 61541 h 61540"/>
                <a:gd name="csX113" fmla="*/ 177146 w 491994"/>
                <a:gd name="csY113" fmla="*/ 57989 h 61540"/>
                <a:gd name="csX114" fmla="*/ 171446 w 491994"/>
                <a:gd name="csY114" fmla="*/ 47415 h 61540"/>
                <a:gd name="csX115" fmla="*/ 216714 w 491994"/>
                <a:gd name="csY115" fmla="*/ 60549 h 61540"/>
                <a:gd name="csX116" fmla="*/ 216714 w 491994"/>
                <a:gd name="csY116" fmla="*/ 16686 h 61540"/>
                <a:gd name="csX117" fmla="*/ 223322 w 491994"/>
                <a:gd name="csY117" fmla="*/ 16686 h 61540"/>
                <a:gd name="csX118" fmla="*/ 223322 w 491994"/>
                <a:gd name="csY118" fmla="*/ 22799 h 61540"/>
                <a:gd name="csX119" fmla="*/ 228774 w 491994"/>
                <a:gd name="csY119" fmla="*/ 17677 h 61540"/>
                <a:gd name="csX120" fmla="*/ 236621 w 491994"/>
                <a:gd name="csY120" fmla="*/ 15695 h 61540"/>
                <a:gd name="csX121" fmla="*/ 244634 w 491994"/>
                <a:gd name="csY121" fmla="*/ 17760 h 61540"/>
                <a:gd name="csX122" fmla="*/ 249012 w 491994"/>
                <a:gd name="csY122" fmla="*/ 23377 h 61540"/>
                <a:gd name="csX123" fmla="*/ 262559 w 491994"/>
                <a:gd name="csY123" fmla="*/ 15695 h 61540"/>
                <a:gd name="csX124" fmla="*/ 272555 w 491994"/>
                <a:gd name="csY124" fmla="*/ 19330 h 61540"/>
                <a:gd name="csX125" fmla="*/ 276107 w 491994"/>
                <a:gd name="csY125" fmla="*/ 30399 h 61540"/>
                <a:gd name="csX126" fmla="*/ 276107 w 491994"/>
                <a:gd name="csY126" fmla="*/ 60549 h 61540"/>
                <a:gd name="csX127" fmla="*/ 268755 w 491994"/>
                <a:gd name="csY127" fmla="*/ 60549 h 61540"/>
                <a:gd name="csX128" fmla="*/ 268755 w 491994"/>
                <a:gd name="csY128" fmla="*/ 32877 h 61540"/>
                <a:gd name="csX129" fmla="*/ 268011 w 491994"/>
                <a:gd name="csY129" fmla="*/ 26516 h 61540"/>
                <a:gd name="csX130" fmla="*/ 265368 w 491994"/>
                <a:gd name="csY130" fmla="*/ 23377 h 61540"/>
                <a:gd name="csX131" fmla="*/ 260907 w 491994"/>
                <a:gd name="csY131" fmla="*/ 22138 h 61540"/>
                <a:gd name="csX132" fmla="*/ 253225 w 491994"/>
                <a:gd name="csY132" fmla="*/ 25194 h 61540"/>
                <a:gd name="csX133" fmla="*/ 250169 w 491994"/>
                <a:gd name="csY133" fmla="*/ 35024 h 61540"/>
                <a:gd name="csX134" fmla="*/ 250169 w 491994"/>
                <a:gd name="csY134" fmla="*/ 60549 h 61540"/>
                <a:gd name="csX135" fmla="*/ 242734 w 491994"/>
                <a:gd name="csY135" fmla="*/ 60549 h 61540"/>
                <a:gd name="csX136" fmla="*/ 242734 w 491994"/>
                <a:gd name="csY136" fmla="*/ 32051 h 61540"/>
                <a:gd name="csX137" fmla="*/ 240917 w 491994"/>
                <a:gd name="csY137" fmla="*/ 24616 h 61540"/>
                <a:gd name="csX138" fmla="*/ 234969 w 491994"/>
                <a:gd name="csY138" fmla="*/ 22138 h 61540"/>
                <a:gd name="csX139" fmla="*/ 229187 w 491994"/>
                <a:gd name="csY139" fmla="*/ 23790 h 61540"/>
                <a:gd name="csX140" fmla="*/ 225305 w 491994"/>
                <a:gd name="csY140" fmla="*/ 28664 h 61540"/>
                <a:gd name="csX141" fmla="*/ 224148 w 491994"/>
                <a:gd name="csY141" fmla="*/ 37750 h 61540"/>
                <a:gd name="csX142" fmla="*/ 224148 w 491994"/>
                <a:gd name="csY142" fmla="*/ 60549 h 61540"/>
                <a:gd name="csX143" fmla="*/ 216714 w 491994"/>
                <a:gd name="csY143" fmla="*/ 60549 h 61540"/>
                <a:gd name="csX144" fmla="*/ 287176 w 491994"/>
                <a:gd name="csY144" fmla="*/ 8508 h 61540"/>
                <a:gd name="csX145" fmla="*/ 287176 w 491994"/>
                <a:gd name="csY145" fmla="*/ 0 h 61540"/>
                <a:gd name="csX146" fmla="*/ 294610 w 491994"/>
                <a:gd name="csY146" fmla="*/ 0 h 61540"/>
                <a:gd name="csX147" fmla="*/ 294610 w 491994"/>
                <a:gd name="csY147" fmla="*/ 8508 h 61540"/>
                <a:gd name="csX148" fmla="*/ 287176 w 491994"/>
                <a:gd name="csY148" fmla="*/ 8508 h 61540"/>
                <a:gd name="csX149" fmla="*/ 287176 w 491994"/>
                <a:gd name="csY149" fmla="*/ 60549 h 61540"/>
                <a:gd name="csX150" fmla="*/ 287176 w 491994"/>
                <a:gd name="csY150" fmla="*/ 16686 h 61540"/>
                <a:gd name="csX151" fmla="*/ 294610 w 491994"/>
                <a:gd name="csY151" fmla="*/ 16686 h 61540"/>
                <a:gd name="csX152" fmla="*/ 294610 w 491994"/>
                <a:gd name="csY152" fmla="*/ 60549 h 61540"/>
                <a:gd name="csX153" fmla="*/ 287176 w 491994"/>
                <a:gd name="csY153" fmla="*/ 60549 h 61540"/>
                <a:gd name="csX154" fmla="*/ 302994 w 491994"/>
                <a:gd name="csY154" fmla="*/ 47415 h 61540"/>
                <a:gd name="csX155" fmla="*/ 310346 w 491994"/>
                <a:gd name="csY155" fmla="*/ 46259 h 61540"/>
                <a:gd name="csX156" fmla="*/ 313733 w 491994"/>
                <a:gd name="csY156" fmla="*/ 53115 h 61540"/>
                <a:gd name="csX157" fmla="*/ 321663 w 491994"/>
                <a:gd name="csY157" fmla="*/ 55428 h 61540"/>
                <a:gd name="csX158" fmla="*/ 329263 w 491994"/>
                <a:gd name="csY158" fmla="*/ 53363 h 61540"/>
                <a:gd name="csX159" fmla="*/ 331741 w 491994"/>
                <a:gd name="csY159" fmla="*/ 48406 h 61540"/>
                <a:gd name="csX160" fmla="*/ 329593 w 491994"/>
                <a:gd name="csY160" fmla="*/ 44441 h 61540"/>
                <a:gd name="csX161" fmla="*/ 321993 w 491994"/>
                <a:gd name="csY161" fmla="*/ 41963 h 61540"/>
                <a:gd name="csX162" fmla="*/ 310594 w 491994"/>
                <a:gd name="csY162" fmla="*/ 38411 h 61540"/>
                <a:gd name="csX163" fmla="*/ 305803 w 491994"/>
                <a:gd name="csY163" fmla="*/ 34198 h 61540"/>
                <a:gd name="csX164" fmla="*/ 304233 w 491994"/>
                <a:gd name="csY164" fmla="*/ 28333 h 61540"/>
                <a:gd name="csX165" fmla="*/ 305555 w 491994"/>
                <a:gd name="csY165" fmla="*/ 22882 h 61540"/>
                <a:gd name="csX166" fmla="*/ 309190 w 491994"/>
                <a:gd name="csY166" fmla="*/ 18751 h 61540"/>
                <a:gd name="csX167" fmla="*/ 313898 w 491994"/>
                <a:gd name="csY167" fmla="*/ 16604 h 61540"/>
                <a:gd name="csX168" fmla="*/ 320341 w 491994"/>
                <a:gd name="csY168" fmla="*/ 15695 h 61540"/>
                <a:gd name="csX169" fmla="*/ 329428 w 491994"/>
                <a:gd name="csY169" fmla="*/ 17182 h 61540"/>
                <a:gd name="csX170" fmla="*/ 335128 w 491994"/>
                <a:gd name="csY170" fmla="*/ 21229 h 61540"/>
                <a:gd name="csX171" fmla="*/ 337771 w 491994"/>
                <a:gd name="csY171" fmla="*/ 28003 h 61540"/>
                <a:gd name="csX172" fmla="*/ 330502 w 491994"/>
                <a:gd name="csY172" fmla="*/ 28994 h 61540"/>
                <a:gd name="csX173" fmla="*/ 327611 w 491994"/>
                <a:gd name="csY173" fmla="*/ 23708 h 61540"/>
                <a:gd name="csX174" fmla="*/ 320920 w 491994"/>
                <a:gd name="csY174" fmla="*/ 21808 h 61540"/>
                <a:gd name="csX175" fmla="*/ 313568 w 491994"/>
                <a:gd name="csY175" fmla="*/ 23542 h 61540"/>
                <a:gd name="csX176" fmla="*/ 311420 w 491994"/>
                <a:gd name="csY176" fmla="*/ 27425 h 61540"/>
                <a:gd name="csX177" fmla="*/ 312329 w 491994"/>
                <a:gd name="csY177" fmla="*/ 30068 h 61540"/>
                <a:gd name="csX178" fmla="*/ 315137 w 491994"/>
                <a:gd name="csY178" fmla="*/ 32051 h 61540"/>
                <a:gd name="csX179" fmla="*/ 321746 w 491994"/>
                <a:gd name="csY179" fmla="*/ 33951 h 61540"/>
                <a:gd name="csX180" fmla="*/ 332732 w 491994"/>
                <a:gd name="csY180" fmla="*/ 37420 h 61540"/>
                <a:gd name="csX181" fmla="*/ 337606 w 491994"/>
                <a:gd name="csY181" fmla="*/ 41302 h 61540"/>
                <a:gd name="csX182" fmla="*/ 339423 w 491994"/>
                <a:gd name="csY182" fmla="*/ 47663 h 61540"/>
                <a:gd name="csX183" fmla="*/ 337193 w 491994"/>
                <a:gd name="csY183" fmla="*/ 54684 h 61540"/>
                <a:gd name="csX184" fmla="*/ 330915 w 491994"/>
                <a:gd name="csY184" fmla="*/ 59723 h 61540"/>
                <a:gd name="csX185" fmla="*/ 321746 w 491994"/>
                <a:gd name="csY185" fmla="*/ 61541 h 61540"/>
                <a:gd name="csX186" fmla="*/ 308694 w 491994"/>
                <a:gd name="csY186" fmla="*/ 57989 h 61540"/>
                <a:gd name="csX187" fmla="*/ 302994 w 491994"/>
                <a:gd name="csY187" fmla="*/ 47415 h 61540"/>
                <a:gd name="csX188" fmla="*/ 345288 w 491994"/>
                <a:gd name="csY188" fmla="*/ 47415 h 61540"/>
                <a:gd name="csX189" fmla="*/ 352640 w 491994"/>
                <a:gd name="csY189" fmla="*/ 46259 h 61540"/>
                <a:gd name="csX190" fmla="*/ 356027 w 491994"/>
                <a:gd name="csY190" fmla="*/ 53115 h 61540"/>
                <a:gd name="csX191" fmla="*/ 363957 w 491994"/>
                <a:gd name="csY191" fmla="*/ 55428 h 61540"/>
                <a:gd name="csX192" fmla="*/ 371556 w 491994"/>
                <a:gd name="csY192" fmla="*/ 53363 h 61540"/>
                <a:gd name="csX193" fmla="*/ 374034 w 491994"/>
                <a:gd name="csY193" fmla="*/ 48406 h 61540"/>
                <a:gd name="csX194" fmla="*/ 371887 w 491994"/>
                <a:gd name="csY194" fmla="*/ 44441 h 61540"/>
                <a:gd name="csX195" fmla="*/ 364287 w 491994"/>
                <a:gd name="csY195" fmla="*/ 41963 h 61540"/>
                <a:gd name="csX196" fmla="*/ 352888 w 491994"/>
                <a:gd name="csY196" fmla="*/ 38411 h 61540"/>
                <a:gd name="csX197" fmla="*/ 348097 w 491994"/>
                <a:gd name="csY197" fmla="*/ 34198 h 61540"/>
                <a:gd name="csX198" fmla="*/ 346527 w 491994"/>
                <a:gd name="csY198" fmla="*/ 28333 h 61540"/>
                <a:gd name="csX199" fmla="*/ 347849 w 491994"/>
                <a:gd name="csY199" fmla="*/ 22882 h 61540"/>
                <a:gd name="csX200" fmla="*/ 351483 w 491994"/>
                <a:gd name="csY200" fmla="*/ 18751 h 61540"/>
                <a:gd name="csX201" fmla="*/ 356192 w 491994"/>
                <a:gd name="csY201" fmla="*/ 16604 h 61540"/>
                <a:gd name="csX202" fmla="*/ 362635 w 491994"/>
                <a:gd name="csY202" fmla="*/ 15695 h 61540"/>
                <a:gd name="csX203" fmla="*/ 371722 w 491994"/>
                <a:gd name="csY203" fmla="*/ 17182 h 61540"/>
                <a:gd name="csX204" fmla="*/ 377421 w 491994"/>
                <a:gd name="csY204" fmla="*/ 21229 h 61540"/>
                <a:gd name="csX205" fmla="*/ 380065 w 491994"/>
                <a:gd name="csY205" fmla="*/ 28003 h 61540"/>
                <a:gd name="csX206" fmla="*/ 372795 w 491994"/>
                <a:gd name="csY206" fmla="*/ 28994 h 61540"/>
                <a:gd name="csX207" fmla="*/ 369904 w 491994"/>
                <a:gd name="csY207" fmla="*/ 23708 h 61540"/>
                <a:gd name="csX208" fmla="*/ 363213 w 491994"/>
                <a:gd name="csY208" fmla="*/ 21808 h 61540"/>
                <a:gd name="csX209" fmla="*/ 355861 w 491994"/>
                <a:gd name="csY209" fmla="*/ 23542 h 61540"/>
                <a:gd name="csX210" fmla="*/ 353714 w 491994"/>
                <a:gd name="csY210" fmla="*/ 27425 h 61540"/>
                <a:gd name="csX211" fmla="*/ 354622 w 491994"/>
                <a:gd name="csY211" fmla="*/ 30068 h 61540"/>
                <a:gd name="csX212" fmla="*/ 357431 w 491994"/>
                <a:gd name="csY212" fmla="*/ 32051 h 61540"/>
                <a:gd name="csX213" fmla="*/ 364039 w 491994"/>
                <a:gd name="csY213" fmla="*/ 33951 h 61540"/>
                <a:gd name="csX214" fmla="*/ 375026 w 491994"/>
                <a:gd name="csY214" fmla="*/ 37420 h 61540"/>
                <a:gd name="csX215" fmla="*/ 379899 w 491994"/>
                <a:gd name="csY215" fmla="*/ 41302 h 61540"/>
                <a:gd name="csX216" fmla="*/ 381717 w 491994"/>
                <a:gd name="csY216" fmla="*/ 47663 h 61540"/>
                <a:gd name="csX217" fmla="*/ 379486 w 491994"/>
                <a:gd name="csY217" fmla="*/ 54684 h 61540"/>
                <a:gd name="csX218" fmla="*/ 373208 w 491994"/>
                <a:gd name="csY218" fmla="*/ 59723 h 61540"/>
                <a:gd name="csX219" fmla="*/ 364039 w 491994"/>
                <a:gd name="csY219" fmla="*/ 61541 h 61540"/>
                <a:gd name="csX220" fmla="*/ 350988 w 491994"/>
                <a:gd name="csY220" fmla="*/ 57989 h 61540"/>
                <a:gd name="csX221" fmla="*/ 345288 w 491994"/>
                <a:gd name="csY221" fmla="*/ 47415 h 61540"/>
                <a:gd name="csX222" fmla="*/ 390555 w 491994"/>
                <a:gd name="csY222" fmla="*/ 8508 h 61540"/>
                <a:gd name="csX223" fmla="*/ 390555 w 491994"/>
                <a:gd name="csY223" fmla="*/ 0 h 61540"/>
                <a:gd name="csX224" fmla="*/ 397990 w 491994"/>
                <a:gd name="csY224" fmla="*/ 0 h 61540"/>
                <a:gd name="csX225" fmla="*/ 397990 w 491994"/>
                <a:gd name="csY225" fmla="*/ 8508 h 61540"/>
                <a:gd name="csX226" fmla="*/ 390555 w 491994"/>
                <a:gd name="csY226" fmla="*/ 8508 h 61540"/>
                <a:gd name="csX227" fmla="*/ 390555 w 491994"/>
                <a:gd name="csY227" fmla="*/ 60549 h 61540"/>
                <a:gd name="csX228" fmla="*/ 390555 w 491994"/>
                <a:gd name="csY228" fmla="*/ 16686 h 61540"/>
                <a:gd name="csX229" fmla="*/ 397990 w 491994"/>
                <a:gd name="csY229" fmla="*/ 16686 h 61540"/>
                <a:gd name="csX230" fmla="*/ 397990 w 491994"/>
                <a:gd name="csY230" fmla="*/ 60549 h 61540"/>
                <a:gd name="csX231" fmla="*/ 390555 w 491994"/>
                <a:gd name="csY231" fmla="*/ 60549 h 61540"/>
                <a:gd name="csX232" fmla="*/ 406539 w 491994"/>
                <a:gd name="csY232" fmla="*/ 38576 h 61540"/>
                <a:gd name="csX233" fmla="*/ 413313 w 491994"/>
                <a:gd name="csY233" fmla="*/ 20569 h 61540"/>
                <a:gd name="csX234" fmla="*/ 427108 w 491994"/>
                <a:gd name="csY234" fmla="*/ 15695 h 61540"/>
                <a:gd name="csX235" fmla="*/ 441894 w 491994"/>
                <a:gd name="csY235" fmla="*/ 21642 h 61540"/>
                <a:gd name="csX236" fmla="*/ 447677 w 491994"/>
                <a:gd name="csY236" fmla="*/ 37998 h 61540"/>
                <a:gd name="csX237" fmla="*/ 445116 w 491994"/>
                <a:gd name="csY237" fmla="*/ 51298 h 61540"/>
                <a:gd name="csX238" fmla="*/ 437681 w 491994"/>
                <a:gd name="csY238" fmla="*/ 58897 h 61540"/>
                <a:gd name="csX239" fmla="*/ 427108 w 491994"/>
                <a:gd name="csY239" fmla="*/ 61541 h 61540"/>
                <a:gd name="csX240" fmla="*/ 412239 w 491994"/>
                <a:gd name="csY240" fmla="*/ 55676 h 61540"/>
                <a:gd name="csX241" fmla="*/ 406539 w 491994"/>
                <a:gd name="csY241" fmla="*/ 38576 h 61540"/>
                <a:gd name="csX242" fmla="*/ 414222 w 491994"/>
                <a:gd name="csY242" fmla="*/ 38576 h 61540"/>
                <a:gd name="csX243" fmla="*/ 417856 w 491994"/>
                <a:gd name="csY243" fmla="*/ 51215 h 61540"/>
                <a:gd name="csX244" fmla="*/ 427108 w 491994"/>
                <a:gd name="csY244" fmla="*/ 55428 h 61540"/>
                <a:gd name="csX245" fmla="*/ 436277 w 491994"/>
                <a:gd name="csY245" fmla="*/ 51215 h 61540"/>
                <a:gd name="csX246" fmla="*/ 439994 w 491994"/>
                <a:gd name="csY246" fmla="*/ 38329 h 61540"/>
                <a:gd name="csX247" fmla="*/ 436277 w 491994"/>
                <a:gd name="csY247" fmla="*/ 26021 h 61540"/>
                <a:gd name="csX248" fmla="*/ 427108 w 491994"/>
                <a:gd name="csY248" fmla="*/ 21808 h 61540"/>
                <a:gd name="csX249" fmla="*/ 417856 w 491994"/>
                <a:gd name="csY249" fmla="*/ 26021 h 61540"/>
                <a:gd name="csX250" fmla="*/ 414222 w 491994"/>
                <a:gd name="csY250" fmla="*/ 38576 h 61540"/>
                <a:gd name="csX251" fmla="*/ 456391 w 491994"/>
                <a:gd name="csY251" fmla="*/ 60549 h 61540"/>
                <a:gd name="csX252" fmla="*/ 456391 w 491994"/>
                <a:gd name="csY252" fmla="*/ 16686 h 61540"/>
                <a:gd name="csX253" fmla="*/ 463082 w 491994"/>
                <a:gd name="csY253" fmla="*/ 16686 h 61540"/>
                <a:gd name="csX254" fmla="*/ 463082 w 491994"/>
                <a:gd name="csY254" fmla="*/ 22882 h 61540"/>
                <a:gd name="csX255" fmla="*/ 477043 w 491994"/>
                <a:gd name="csY255" fmla="*/ 15695 h 61540"/>
                <a:gd name="csX256" fmla="*/ 484312 w 491994"/>
                <a:gd name="csY256" fmla="*/ 17099 h 61540"/>
                <a:gd name="csX257" fmla="*/ 489268 w 491994"/>
                <a:gd name="csY257" fmla="*/ 20816 h 61540"/>
                <a:gd name="csX258" fmla="*/ 491581 w 491994"/>
                <a:gd name="csY258" fmla="*/ 26351 h 61540"/>
                <a:gd name="csX259" fmla="*/ 491994 w 491994"/>
                <a:gd name="csY259" fmla="*/ 33538 h 61540"/>
                <a:gd name="csX260" fmla="*/ 491994 w 491994"/>
                <a:gd name="csY260" fmla="*/ 60549 h 61540"/>
                <a:gd name="csX261" fmla="*/ 484560 w 491994"/>
                <a:gd name="csY261" fmla="*/ 60549 h 61540"/>
                <a:gd name="csX262" fmla="*/ 484560 w 491994"/>
                <a:gd name="csY262" fmla="*/ 33868 h 61540"/>
                <a:gd name="csX263" fmla="*/ 483651 w 491994"/>
                <a:gd name="csY263" fmla="*/ 27094 h 61540"/>
                <a:gd name="csX264" fmla="*/ 480595 w 491994"/>
                <a:gd name="csY264" fmla="*/ 23460 h 61540"/>
                <a:gd name="csX265" fmla="*/ 475473 w 491994"/>
                <a:gd name="csY265" fmla="*/ 22138 h 61540"/>
                <a:gd name="csX266" fmla="*/ 467213 w 491994"/>
                <a:gd name="csY266" fmla="*/ 25194 h 61540"/>
                <a:gd name="csX267" fmla="*/ 463826 w 491994"/>
                <a:gd name="csY267" fmla="*/ 36594 h 61540"/>
                <a:gd name="csX268" fmla="*/ 463826 w 491994"/>
                <a:gd name="csY268" fmla="*/ 60549 h 61540"/>
                <a:gd name="csX269" fmla="*/ 456391 w 491994"/>
                <a:gd name="csY269" fmla="*/ 60549 h 615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Lst>
              <a:rect l="l" t="t" r="r" b="b"/>
              <a:pathLst>
                <a:path w="491994" h="61540">
                  <a:moveTo>
                    <a:pt x="19990" y="60549"/>
                  </a:moveTo>
                  <a:lnTo>
                    <a:pt x="19990" y="7104"/>
                  </a:lnTo>
                  <a:lnTo>
                    <a:pt x="0" y="7104"/>
                  </a:lnTo>
                  <a:lnTo>
                    <a:pt x="0" y="0"/>
                  </a:lnTo>
                  <a:lnTo>
                    <a:pt x="47993" y="0"/>
                  </a:lnTo>
                  <a:lnTo>
                    <a:pt x="47993" y="7104"/>
                  </a:lnTo>
                  <a:lnTo>
                    <a:pt x="28003" y="7104"/>
                  </a:lnTo>
                  <a:lnTo>
                    <a:pt x="28003" y="60549"/>
                  </a:lnTo>
                  <a:lnTo>
                    <a:pt x="19990" y="60549"/>
                  </a:lnTo>
                  <a:close/>
                  <a:moveTo>
                    <a:pt x="52082" y="60549"/>
                  </a:moveTo>
                  <a:lnTo>
                    <a:pt x="52082" y="16686"/>
                  </a:lnTo>
                  <a:lnTo>
                    <a:pt x="58773" y="16686"/>
                  </a:lnTo>
                  <a:lnTo>
                    <a:pt x="58773" y="23295"/>
                  </a:lnTo>
                  <a:cubicBezTo>
                    <a:pt x="60481" y="20211"/>
                    <a:pt x="62050" y="18173"/>
                    <a:pt x="63482" y="17182"/>
                  </a:cubicBezTo>
                  <a:cubicBezTo>
                    <a:pt x="64913" y="16191"/>
                    <a:pt x="66511" y="15695"/>
                    <a:pt x="68273" y="15695"/>
                  </a:cubicBezTo>
                  <a:cubicBezTo>
                    <a:pt x="70751" y="15695"/>
                    <a:pt x="73284" y="16493"/>
                    <a:pt x="75872" y="18090"/>
                  </a:cubicBezTo>
                  <a:lnTo>
                    <a:pt x="73312" y="24947"/>
                  </a:lnTo>
                  <a:cubicBezTo>
                    <a:pt x="71494" y="23900"/>
                    <a:pt x="69677" y="23377"/>
                    <a:pt x="67860" y="23377"/>
                  </a:cubicBezTo>
                  <a:cubicBezTo>
                    <a:pt x="66263" y="23377"/>
                    <a:pt x="64803" y="23873"/>
                    <a:pt x="63482" y="24864"/>
                  </a:cubicBezTo>
                  <a:cubicBezTo>
                    <a:pt x="62215" y="25800"/>
                    <a:pt x="61307" y="27149"/>
                    <a:pt x="60756" y="28912"/>
                  </a:cubicBezTo>
                  <a:cubicBezTo>
                    <a:pt x="59930" y="31555"/>
                    <a:pt x="59517" y="34446"/>
                    <a:pt x="59517" y="37585"/>
                  </a:cubicBezTo>
                  <a:lnTo>
                    <a:pt x="59517" y="60549"/>
                  </a:lnTo>
                  <a:lnTo>
                    <a:pt x="52082" y="60549"/>
                  </a:lnTo>
                  <a:close/>
                  <a:moveTo>
                    <a:pt x="108914" y="55097"/>
                  </a:moveTo>
                  <a:cubicBezTo>
                    <a:pt x="106161" y="57465"/>
                    <a:pt x="103518" y="59145"/>
                    <a:pt x="100984" y="60136"/>
                  </a:cubicBezTo>
                  <a:cubicBezTo>
                    <a:pt x="98451" y="61072"/>
                    <a:pt x="95725" y="61541"/>
                    <a:pt x="92806" y="61541"/>
                  </a:cubicBezTo>
                  <a:cubicBezTo>
                    <a:pt x="87960" y="61541"/>
                    <a:pt x="84243" y="60357"/>
                    <a:pt x="81655" y="57989"/>
                  </a:cubicBezTo>
                  <a:cubicBezTo>
                    <a:pt x="79067" y="55621"/>
                    <a:pt x="77772" y="52619"/>
                    <a:pt x="77772" y="48985"/>
                  </a:cubicBezTo>
                  <a:cubicBezTo>
                    <a:pt x="77772" y="46837"/>
                    <a:pt x="78268" y="44882"/>
                    <a:pt x="79259" y="43120"/>
                  </a:cubicBezTo>
                  <a:cubicBezTo>
                    <a:pt x="80251" y="41302"/>
                    <a:pt x="81517" y="39871"/>
                    <a:pt x="83059" y="38824"/>
                  </a:cubicBezTo>
                  <a:cubicBezTo>
                    <a:pt x="84656" y="37723"/>
                    <a:pt x="86446" y="36897"/>
                    <a:pt x="88428" y="36346"/>
                  </a:cubicBezTo>
                  <a:cubicBezTo>
                    <a:pt x="89915" y="35961"/>
                    <a:pt x="92118" y="35603"/>
                    <a:pt x="95037" y="35272"/>
                  </a:cubicBezTo>
                  <a:cubicBezTo>
                    <a:pt x="101040" y="34556"/>
                    <a:pt x="105472" y="33703"/>
                    <a:pt x="108336" y="32711"/>
                  </a:cubicBezTo>
                  <a:cubicBezTo>
                    <a:pt x="108336" y="31665"/>
                    <a:pt x="108336" y="31004"/>
                    <a:pt x="108336" y="30729"/>
                  </a:cubicBezTo>
                  <a:cubicBezTo>
                    <a:pt x="108336" y="27700"/>
                    <a:pt x="107648" y="25580"/>
                    <a:pt x="106271" y="24368"/>
                  </a:cubicBezTo>
                  <a:cubicBezTo>
                    <a:pt x="104344" y="22661"/>
                    <a:pt x="101507" y="21808"/>
                    <a:pt x="97763" y="21808"/>
                  </a:cubicBezTo>
                  <a:cubicBezTo>
                    <a:pt x="94293" y="21808"/>
                    <a:pt x="91705" y="22441"/>
                    <a:pt x="89998" y="23708"/>
                  </a:cubicBezTo>
                  <a:cubicBezTo>
                    <a:pt x="88346" y="24919"/>
                    <a:pt x="87134" y="27067"/>
                    <a:pt x="86363" y="30151"/>
                  </a:cubicBezTo>
                  <a:lnTo>
                    <a:pt x="79094" y="29159"/>
                  </a:lnTo>
                  <a:cubicBezTo>
                    <a:pt x="79755" y="26076"/>
                    <a:pt x="80829" y="23570"/>
                    <a:pt x="82316" y="21642"/>
                  </a:cubicBezTo>
                  <a:cubicBezTo>
                    <a:pt x="83858" y="19715"/>
                    <a:pt x="86060" y="18256"/>
                    <a:pt x="88924" y="17264"/>
                  </a:cubicBezTo>
                  <a:cubicBezTo>
                    <a:pt x="91788" y="16218"/>
                    <a:pt x="95092" y="15695"/>
                    <a:pt x="98837" y="15695"/>
                  </a:cubicBezTo>
                  <a:cubicBezTo>
                    <a:pt x="102581" y="15695"/>
                    <a:pt x="105610" y="16135"/>
                    <a:pt x="107923" y="17017"/>
                  </a:cubicBezTo>
                  <a:cubicBezTo>
                    <a:pt x="110291" y="17898"/>
                    <a:pt x="112026" y="18999"/>
                    <a:pt x="113127" y="20321"/>
                  </a:cubicBezTo>
                  <a:cubicBezTo>
                    <a:pt x="114229" y="21642"/>
                    <a:pt x="115000" y="23322"/>
                    <a:pt x="115440" y="25360"/>
                  </a:cubicBezTo>
                  <a:cubicBezTo>
                    <a:pt x="115715" y="26626"/>
                    <a:pt x="115853" y="28912"/>
                    <a:pt x="115853" y="32216"/>
                  </a:cubicBezTo>
                  <a:lnTo>
                    <a:pt x="115853" y="42128"/>
                  </a:lnTo>
                  <a:cubicBezTo>
                    <a:pt x="115853" y="49067"/>
                    <a:pt x="115991" y="53445"/>
                    <a:pt x="116266" y="55263"/>
                  </a:cubicBezTo>
                  <a:cubicBezTo>
                    <a:pt x="116597" y="57080"/>
                    <a:pt x="117230" y="58842"/>
                    <a:pt x="118166" y="60549"/>
                  </a:cubicBezTo>
                  <a:lnTo>
                    <a:pt x="110401" y="60549"/>
                  </a:lnTo>
                  <a:cubicBezTo>
                    <a:pt x="109630" y="59007"/>
                    <a:pt x="109135" y="57190"/>
                    <a:pt x="108914" y="55097"/>
                  </a:cubicBezTo>
                  <a:close/>
                  <a:moveTo>
                    <a:pt x="108336" y="38494"/>
                  </a:moveTo>
                  <a:cubicBezTo>
                    <a:pt x="105638" y="39595"/>
                    <a:pt x="101590" y="40531"/>
                    <a:pt x="96193" y="41302"/>
                  </a:cubicBezTo>
                  <a:cubicBezTo>
                    <a:pt x="93109" y="41743"/>
                    <a:pt x="90934" y="42239"/>
                    <a:pt x="89667" y="42789"/>
                  </a:cubicBezTo>
                  <a:cubicBezTo>
                    <a:pt x="88401" y="43340"/>
                    <a:pt x="87410" y="44166"/>
                    <a:pt x="86694" y="45267"/>
                  </a:cubicBezTo>
                  <a:cubicBezTo>
                    <a:pt x="86033" y="46314"/>
                    <a:pt x="85702" y="47470"/>
                    <a:pt x="85702" y="48737"/>
                  </a:cubicBezTo>
                  <a:cubicBezTo>
                    <a:pt x="85702" y="50719"/>
                    <a:pt x="86446" y="52371"/>
                    <a:pt x="87933" y="53693"/>
                  </a:cubicBezTo>
                  <a:cubicBezTo>
                    <a:pt x="89475" y="55015"/>
                    <a:pt x="91677" y="55676"/>
                    <a:pt x="94541" y="55676"/>
                  </a:cubicBezTo>
                  <a:cubicBezTo>
                    <a:pt x="97405" y="55676"/>
                    <a:pt x="99938" y="55070"/>
                    <a:pt x="102141" y="53858"/>
                  </a:cubicBezTo>
                  <a:cubicBezTo>
                    <a:pt x="104399" y="52592"/>
                    <a:pt x="106051" y="50857"/>
                    <a:pt x="107097" y="48654"/>
                  </a:cubicBezTo>
                  <a:cubicBezTo>
                    <a:pt x="107923" y="47002"/>
                    <a:pt x="108336" y="44524"/>
                    <a:pt x="108336" y="41220"/>
                  </a:cubicBezTo>
                  <a:lnTo>
                    <a:pt x="108336" y="38494"/>
                  </a:lnTo>
                  <a:close/>
                  <a:moveTo>
                    <a:pt x="127377" y="60549"/>
                  </a:moveTo>
                  <a:lnTo>
                    <a:pt x="127377" y="16686"/>
                  </a:lnTo>
                  <a:lnTo>
                    <a:pt x="134068" y="16686"/>
                  </a:lnTo>
                  <a:lnTo>
                    <a:pt x="134068" y="22882"/>
                  </a:lnTo>
                  <a:cubicBezTo>
                    <a:pt x="137262" y="18090"/>
                    <a:pt x="141915" y="15695"/>
                    <a:pt x="148028" y="15695"/>
                  </a:cubicBezTo>
                  <a:cubicBezTo>
                    <a:pt x="150671" y="15695"/>
                    <a:pt x="153094" y="16163"/>
                    <a:pt x="155297" y="17099"/>
                  </a:cubicBezTo>
                  <a:cubicBezTo>
                    <a:pt x="157500" y="18035"/>
                    <a:pt x="159152" y="19274"/>
                    <a:pt x="160253" y="20816"/>
                  </a:cubicBezTo>
                  <a:cubicBezTo>
                    <a:pt x="161355" y="22358"/>
                    <a:pt x="162126" y="24203"/>
                    <a:pt x="162566" y="26351"/>
                  </a:cubicBezTo>
                  <a:cubicBezTo>
                    <a:pt x="162841" y="27728"/>
                    <a:pt x="162979" y="30123"/>
                    <a:pt x="162979" y="33538"/>
                  </a:cubicBezTo>
                  <a:lnTo>
                    <a:pt x="162979" y="60549"/>
                  </a:lnTo>
                  <a:lnTo>
                    <a:pt x="155545" y="60549"/>
                  </a:lnTo>
                  <a:lnTo>
                    <a:pt x="155545" y="33868"/>
                  </a:lnTo>
                  <a:cubicBezTo>
                    <a:pt x="155545" y="30839"/>
                    <a:pt x="155242" y="28581"/>
                    <a:pt x="154636" y="27094"/>
                  </a:cubicBezTo>
                  <a:cubicBezTo>
                    <a:pt x="154085" y="25552"/>
                    <a:pt x="153067" y="24341"/>
                    <a:pt x="151580" y="23460"/>
                  </a:cubicBezTo>
                  <a:cubicBezTo>
                    <a:pt x="150148" y="22579"/>
                    <a:pt x="148441" y="22138"/>
                    <a:pt x="146458" y="22138"/>
                  </a:cubicBezTo>
                  <a:cubicBezTo>
                    <a:pt x="143264" y="22138"/>
                    <a:pt x="140511" y="23157"/>
                    <a:pt x="138198" y="25194"/>
                  </a:cubicBezTo>
                  <a:cubicBezTo>
                    <a:pt x="135940" y="27177"/>
                    <a:pt x="134811" y="30977"/>
                    <a:pt x="134811" y="36594"/>
                  </a:cubicBezTo>
                  <a:lnTo>
                    <a:pt x="134811" y="60549"/>
                  </a:lnTo>
                  <a:lnTo>
                    <a:pt x="127377" y="60549"/>
                  </a:lnTo>
                  <a:close/>
                  <a:moveTo>
                    <a:pt x="171446" y="47415"/>
                  </a:moveTo>
                  <a:lnTo>
                    <a:pt x="178798" y="46259"/>
                  </a:lnTo>
                  <a:cubicBezTo>
                    <a:pt x="179184" y="49232"/>
                    <a:pt x="180312" y="51518"/>
                    <a:pt x="182185" y="53115"/>
                  </a:cubicBezTo>
                  <a:cubicBezTo>
                    <a:pt x="184112" y="54657"/>
                    <a:pt x="186756" y="55428"/>
                    <a:pt x="190115" y="55428"/>
                  </a:cubicBezTo>
                  <a:cubicBezTo>
                    <a:pt x="193529" y="55428"/>
                    <a:pt x="196062" y="54739"/>
                    <a:pt x="197715" y="53363"/>
                  </a:cubicBezTo>
                  <a:cubicBezTo>
                    <a:pt x="199367" y="51931"/>
                    <a:pt x="200193" y="50279"/>
                    <a:pt x="200193" y="48406"/>
                  </a:cubicBezTo>
                  <a:cubicBezTo>
                    <a:pt x="200193" y="46754"/>
                    <a:pt x="199477" y="45433"/>
                    <a:pt x="198045" y="44441"/>
                  </a:cubicBezTo>
                  <a:cubicBezTo>
                    <a:pt x="196999" y="43781"/>
                    <a:pt x="194466" y="42954"/>
                    <a:pt x="190445" y="41963"/>
                  </a:cubicBezTo>
                  <a:cubicBezTo>
                    <a:pt x="184993" y="40586"/>
                    <a:pt x="181194" y="39402"/>
                    <a:pt x="179046" y="38411"/>
                  </a:cubicBezTo>
                  <a:cubicBezTo>
                    <a:pt x="176953" y="37365"/>
                    <a:pt x="175356" y="35961"/>
                    <a:pt x="174255" y="34198"/>
                  </a:cubicBezTo>
                  <a:cubicBezTo>
                    <a:pt x="173208" y="32436"/>
                    <a:pt x="172685" y="30481"/>
                    <a:pt x="172685" y="28333"/>
                  </a:cubicBezTo>
                  <a:cubicBezTo>
                    <a:pt x="172685" y="26351"/>
                    <a:pt x="173126" y="24534"/>
                    <a:pt x="174007" y="22882"/>
                  </a:cubicBezTo>
                  <a:cubicBezTo>
                    <a:pt x="174888" y="21229"/>
                    <a:pt x="176100" y="19853"/>
                    <a:pt x="177642" y="18751"/>
                  </a:cubicBezTo>
                  <a:cubicBezTo>
                    <a:pt x="178798" y="17870"/>
                    <a:pt x="180368" y="17154"/>
                    <a:pt x="182350" y="16604"/>
                  </a:cubicBezTo>
                  <a:cubicBezTo>
                    <a:pt x="184388" y="15998"/>
                    <a:pt x="186535" y="15695"/>
                    <a:pt x="188793" y="15695"/>
                  </a:cubicBezTo>
                  <a:cubicBezTo>
                    <a:pt x="192263" y="15695"/>
                    <a:pt x="195292" y="16191"/>
                    <a:pt x="197880" y="17182"/>
                  </a:cubicBezTo>
                  <a:cubicBezTo>
                    <a:pt x="200468" y="18173"/>
                    <a:pt x="202368" y="19522"/>
                    <a:pt x="203580" y="21229"/>
                  </a:cubicBezTo>
                  <a:cubicBezTo>
                    <a:pt x="204846" y="22882"/>
                    <a:pt x="205727" y="25139"/>
                    <a:pt x="206223" y="28003"/>
                  </a:cubicBezTo>
                  <a:lnTo>
                    <a:pt x="198954" y="28994"/>
                  </a:lnTo>
                  <a:cubicBezTo>
                    <a:pt x="198623" y="26736"/>
                    <a:pt x="197659" y="24974"/>
                    <a:pt x="196062" y="23708"/>
                  </a:cubicBezTo>
                  <a:cubicBezTo>
                    <a:pt x="194466" y="22441"/>
                    <a:pt x="192235" y="21808"/>
                    <a:pt x="189371" y="21808"/>
                  </a:cubicBezTo>
                  <a:cubicBezTo>
                    <a:pt x="185957" y="21808"/>
                    <a:pt x="183507" y="22386"/>
                    <a:pt x="182020" y="23542"/>
                  </a:cubicBezTo>
                  <a:cubicBezTo>
                    <a:pt x="180588" y="24644"/>
                    <a:pt x="179872" y="25938"/>
                    <a:pt x="179872" y="27425"/>
                  </a:cubicBezTo>
                  <a:cubicBezTo>
                    <a:pt x="179872" y="28416"/>
                    <a:pt x="180175" y="29297"/>
                    <a:pt x="180781" y="30068"/>
                  </a:cubicBezTo>
                  <a:cubicBezTo>
                    <a:pt x="181386" y="30839"/>
                    <a:pt x="182323" y="31500"/>
                    <a:pt x="183589" y="32051"/>
                  </a:cubicBezTo>
                  <a:cubicBezTo>
                    <a:pt x="184360" y="32326"/>
                    <a:pt x="186563" y="32959"/>
                    <a:pt x="190198" y="33951"/>
                  </a:cubicBezTo>
                  <a:cubicBezTo>
                    <a:pt x="195429" y="35327"/>
                    <a:pt x="199091" y="36484"/>
                    <a:pt x="201184" y="37420"/>
                  </a:cubicBezTo>
                  <a:cubicBezTo>
                    <a:pt x="203277" y="38301"/>
                    <a:pt x="204901" y="39595"/>
                    <a:pt x="206058" y="41302"/>
                  </a:cubicBezTo>
                  <a:cubicBezTo>
                    <a:pt x="207269" y="43010"/>
                    <a:pt x="207875" y="45130"/>
                    <a:pt x="207875" y="47663"/>
                  </a:cubicBezTo>
                  <a:cubicBezTo>
                    <a:pt x="207875" y="50141"/>
                    <a:pt x="207132" y="52482"/>
                    <a:pt x="205645" y="54684"/>
                  </a:cubicBezTo>
                  <a:cubicBezTo>
                    <a:pt x="204213" y="56832"/>
                    <a:pt x="202120" y="58512"/>
                    <a:pt x="199367" y="59723"/>
                  </a:cubicBezTo>
                  <a:cubicBezTo>
                    <a:pt x="196668" y="60935"/>
                    <a:pt x="193612" y="61541"/>
                    <a:pt x="190198" y="61541"/>
                  </a:cubicBezTo>
                  <a:cubicBezTo>
                    <a:pt x="184470" y="61541"/>
                    <a:pt x="180120" y="60357"/>
                    <a:pt x="177146" y="57989"/>
                  </a:cubicBezTo>
                  <a:cubicBezTo>
                    <a:pt x="174172" y="55621"/>
                    <a:pt x="172272" y="52096"/>
                    <a:pt x="171446" y="47415"/>
                  </a:cubicBezTo>
                  <a:close/>
                  <a:moveTo>
                    <a:pt x="216714" y="60549"/>
                  </a:moveTo>
                  <a:lnTo>
                    <a:pt x="216714" y="16686"/>
                  </a:lnTo>
                  <a:lnTo>
                    <a:pt x="223322" y="16686"/>
                  </a:lnTo>
                  <a:lnTo>
                    <a:pt x="223322" y="22799"/>
                  </a:lnTo>
                  <a:cubicBezTo>
                    <a:pt x="224699" y="20651"/>
                    <a:pt x="226516" y="18944"/>
                    <a:pt x="228774" y="17677"/>
                  </a:cubicBezTo>
                  <a:cubicBezTo>
                    <a:pt x="231087" y="16356"/>
                    <a:pt x="233703" y="15695"/>
                    <a:pt x="236621" y="15695"/>
                  </a:cubicBezTo>
                  <a:cubicBezTo>
                    <a:pt x="239870" y="15695"/>
                    <a:pt x="242542" y="16383"/>
                    <a:pt x="244634" y="17760"/>
                  </a:cubicBezTo>
                  <a:cubicBezTo>
                    <a:pt x="246727" y="19082"/>
                    <a:pt x="248186" y="20954"/>
                    <a:pt x="249012" y="23377"/>
                  </a:cubicBezTo>
                  <a:cubicBezTo>
                    <a:pt x="252482" y="18256"/>
                    <a:pt x="256997" y="15695"/>
                    <a:pt x="262559" y="15695"/>
                  </a:cubicBezTo>
                  <a:cubicBezTo>
                    <a:pt x="266910" y="15695"/>
                    <a:pt x="270242" y="16906"/>
                    <a:pt x="272555" y="19330"/>
                  </a:cubicBezTo>
                  <a:cubicBezTo>
                    <a:pt x="274923" y="21698"/>
                    <a:pt x="276107" y="25387"/>
                    <a:pt x="276107" y="30399"/>
                  </a:cubicBezTo>
                  <a:lnTo>
                    <a:pt x="276107" y="60549"/>
                  </a:lnTo>
                  <a:lnTo>
                    <a:pt x="268755" y="60549"/>
                  </a:lnTo>
                  <a:lnTo>
                    <a:pt x="268755" y="32877"/>
                  </a:lnTo>
                  <a:cubicBezTo>
                    <a:pt x="268755" y="29903"/>
                    <a:pt x="268507" y="27783"/>
                    <a:pt x="268011" y="26516"/>
                  </a:cubicBezTo>
                  <a:cubicBezTo>
                    <a:pt x="267516" y="25194"/>
                    <a:pt x="266634" y="24148"/>
                    <a:pt x="265368" y="23377"/>
                  </a:cubicBezTo>
                  <a:cubicBezTo>
                    <a:pt x="264101" y="22551"/>
                    <a:pt x="262615" y="22138"/>
                    <a:pt x="260907" y="22138"/>
                  </a:cubicBezTo>
                  <a:cubicBezTo>
                    <a:pt x="257823" y="22138"/>
                    <a:pt x="255263" y="23157"/>
                    <a:pt x="253225" y="25194"/>
                  </a:cubicBezTo>
                  <a:cubicBezTo>
                    <a:pt x="251187" y="27232"/>
                    <a:pt x="250169" y="30509"/>
                    <a:pt x="250169" y="35024"/>
                  </a:cubicBezTo>
                  <a:lnTo>
                    <a:pt x="250169" y="60549"/>
                  </a:lnTo>
                  <a:lnTo>
                    <a:pt x="242734" y="60549"/>
                  </a:lnTo>
                  <a:lnTo>
                    <a:pt x="242734" y="32051"/>
                  </a:lnTo>
                  <a:cubicBezTo>
                    <a:pt x="242734" y="28746"/>
                    <a:pt x="242129" y="26268"/>
                    <a:pt x="240917" y="24616"/>
                  </a:cubicBezTo>
                  <a:cubicBezTo>
                    <a:pt x="239705" y="22964"/>
                    <a:pt x="237723" y="22138"/>
                    <a:pt x="234969" y="22138"/>
                  </a:cubicBezTo>
                  <a:cubicBezTo>
                    <a:pt x="232877" y="22138"/>
                    <a:pt x="230949" y="22689"/>
                    <a:pt x="229187" y="23790"/>
                  </a:cubicBezTo>
                  <a:cubicBezTo>
                    <a:pt x="227425" y="24892"/>
                    <a:pt x="226131" y="26516"/>
                    <a:pt x="225305" y="28664"/>
                  </a:cubicBezTo>
                  <a:cubicBezTo>
                    <a:pt x="224534" y="30756"/>
                    <a:pt x="224148" y="33785"/>
                    <a:pt x="224148" y="37750"/>
                  </a:cubicBezTo>
                  <a:lnTo>
                    <a:pt x="224148" y="60549"/>
                  </a:lnTo>
                  <a:lnTo>
                    <a:pt x="216714" y="60549"/>
                  </a:lnTo>
                  <a:close/>
                  <a:moveTo>
                    <a:pt x="287176" y="8508"/>
                  </a:moveTo>
                  <a:lnTo>
                    <a:pt x="287176" y="0"/>
                  </a:lnTo>
                  <a:lnTo>
                    <a:pt x="294610" y="0"/>
                  </a:lnTo>
                  <a:lnTo>
                    <a:pt x="294610" y="8508"/>
                  </a:lnTo>
                  <a:lnTo>
                    <a:pt x="287176" y="8508"/>
                  </a:lnTo>
                  <a:close/>
                  <a:moveTo>
                    <a:pt x="287176" y="60549"/>
                  </a:moveTo>
                  <a:lnTo>
                    <a:pt x="287176" y="16686"/>
                  </a:lnTo>
                  <a:lnTo>
                    <a:pt x="294610" y="16686"/>
                  </a:lnTo>
                  <a:lnTo>
                    <a:pt x="294610" y="60549"/>
                  </a:lnTo>
                  <a:lnTo>
                    <a:pt x="287176" y="60549"/>
                  </a:lnTo>
                  <a:close/>
                  <a:moveTo>
                    <a:pt x="302994" y="47415"/>
                  </a:moveTo>
                  <a:lnTo>
                    <a:pt x="310346" y="46259"/>
                  </a:lnTo>
                  <a:cubicBezTo>
                    <a:pt x="310732" y="49232"/>
                    <a:pt x="311861" y="51518"/>
                    <a:pt x="313733" y="53115"/>
                  </a:cubicBezTo>
                  <a:cubicBezTo>
                    <a:pt x="315660" y="54657"/>
                    <a:pt x="318304" y="55428"/>
                    <a:pt x="321663" y="55428"/>
                  </a:cubicBezTo>
                  <a:cubicBezTo>
                    <a:pt x="325077" y="55428"/>
                    <a:pt x="327611" y="54739"/>
                    <a:pt x="329263" y="53363"/>
                  </a:cubicBezTo>
                  <a:cubicBezTo>
                    <a:pt x="330915" y="51931"/>
                    <a:pt x="331741" y="50279"/>
                    <a:pt x="331741" y="48406"/>
                  </a:cubicBezTo>
                  <a:cubicBezTo>
                    <a:pt x="331741" y="46754"/>
                    <a:pt x="331025" y="45433"/>
                    <a:pt x="329593" y="44441"/>
                  </a:cubicBezTo>
                  <a:cubicBezTo>
                    <a:pt x="328547" y="43781"/>
                    <a:pt x="326014" y="42954"/>
                    <a:pt x="321993" y="41963"/>
                  </a:cubicBezTo>
                  <a:cubicBezTo>
                    <a:pt x="316542" y="40586"/>
                    <a:pt x="312742" y="39402"/>
                    <a:pt x="310594" y="38411"/>
                  </a:cubicBezTo>
                  <a:cubicBezTo>
                    <a:pt x="308501" y="37365"/>
                    <a:pt x="306904" y="35961"/>
                    <a:pt x="305803" y="34198"/>
                  </a:cubicBezTo>
                  <a:cubicBezTo>
                    <a:pt x="304756" y="32436"/>
                    <a:pt x="304233" y="30481"/>
                    <a:pt x="304233" y="28333"/>
                  </a:cubicBezTo>
                  <a:cubicBezTo>
                    <a:pt x="304233" y="26351"/>
                    <a:pt x="304674" y="24534"/>
                    <a:pt x="305555" y="22882"/>
                  </a:cubicBezTo>
                  <a:cubicBezTo>
                    <a:pt x="306436" y="21229"/>
                    <a:pt x="307648" y="19853"/>
                    <a:pt x="309190" y="18751"/>
                  </a:cubicBezTo>
                  <a:cubicBezTo>
                    <a:pt x="310346" y="17870"/>
                    <a:pt x="311916" y="17154"/>
                    <a:pt x="313898" y="16604"/>
                  </a:cubicBezTo>
                  <a:cubicBezTo>
                    <a:pt x="315936" y="15998"/>
                    <a:pt x="318084" y="15695"/>
                    <a:pt x="320341" y="15695"/>
                  </a:cubicBezTo>
                  <a:cubicBezTo>
                    <a:pt x="323811" y="15695"/>
                    <a:pt x="326840" y="16191"/>
                    <a:pt x="329428" y="17182"/>
                  </a:cubicBezTo>
                  <a:cubicBezTo>
                    <a:pt x="332016" y="18173"/>
                    <a:pt x="333916" y="19522"/>
                    <a:pt x="335128" y="21229"/>
                  </a:cubicBezTo>
                  <a:cubicBezTo>
                    <a:pt x="336394" y="22882"/>
                    <a:pt x="337275" y="25139"/>
                    <a:pt x="337771" y="28003"/>
                  </a:cubicBezTo>
                  <a:lnTo>
                    <a:pt x="330502" y="28994"/>
                  </a:lnTo>
                  <a:cubicBezTo>
                    <a:pt x="330171" y="26736"/>
                    <a:pt x="329208" y="24974"/>
                    <a:pt x="327611" y="23708"/>
                  </a:cubicBezTo>
                  <a:cubicBezTo>
                    <a:pt x="326014" y="22441"/>
                    <a:pt x="323783" y="21808"/>
                    <a:pt x="320920" y="21808"/>
                  </a:cubicBezTo>
                  <a:cubicBezTo>
                    <a:pt x="317505" y="21808"/>
                    <a:pt x="315055" y="22386"/>
                    <a:pt x="313568" y="23542"/>
                  </a:cubicBezTo>
                  <a:cubicBezTo>
                    <a:pt x="312136" y="24644"/>
                    <a:pt x="311420" y="25938"/>
                    <a:pt x="311420" y="27425"/>
                  </a:cubicBezTo>
                  <a:cubicBezTo>
                    <a:pt x="311420" y="28416"/>
                    <a:pt x="311723" y="29297"/>
                    <a:pt x="312329" y="30068"/>
                  </a:cubicBezTo>
                  <a:cubicBezTo>
                    <a:pt x="312934" y="30839"/>
                    <a:pt x="313871" y="31500"/>
                    <a:pt x="315137" y="32051"/>
                  </a:cubicBezTo>
                  <a:cubicBezTo>
                    <a:pt x="315908" y="32326"/>
                    <a:pt x="318111" y="32959"/>
                    <a:pt x="321746" y="33951"/>
                  </a:cubicBezTo>
                  <a:cubicBezTo>
                    <a:pt x="326977" y="35327"/>
                    <a:pt x="330640" y="36484"/>
                    <a:pt x="332732" y="37420"/>
                  </a:cubicBezTo>
                  <a:cubicBezTo>
                    <a:pt x="334825" y="38301"/>
                    <a:pt x="336449" y="39595"/>
                    <a:pt x="337606" y="41302"/>
                  </a:cubicBezTo>
                  <a:cubicBezTo>
                    <a:pt x="338817" y="43010"/>
                    <a:pt x="339423" y="45130"/>
                    <a:pt x="339423" y="47663"/>
                  </a:cubicBezTo>
                  <a:cubicBezTo>
                    <a:pt x="339423" y="50141"/>
                    <a:pt x="338680" y="52482"/>
                    <a:pt x="337193" y="54684"/>
                  </a:cubicBezTo>
                  <a:cubicBezTo>
                    <a:pt x="335761" y="56832"/>
                    <a:pt x="333668" y="58512"/>
                    <a:pt x="330915" y="59723"/>
                  </a:cubicBezTo>
                  <a:cubicBezTo>
                    <a:pt x="328216" y="60935"/>
                    <a:pt x="325160" y="61541"/>
                    <a:pt x="321746" y="61541"/>
                  </a:cubicBezTo>
                  <a:cubicBezTo>
                    <a:pt x="316018" y="61541"/>
                    <a:pt x="311668" y="60357"/>
                    <a:pt x="308694" y="57989"/>
                  </a:cubicBezTo>
                  <a:cubicBezTo>
                    <a:pt x="305720" y="55621"/>
                    <a:pt x="303820" y="52096"/>
                    <a:pt x="302994" y="47415"/>
                  </a:cubicBezTo>
                  <a:close/>
                  <a:moveTo>
                    <a:pt x="345288" y="47415"/>
                  </a:moveTo>
                  <a:lnTo>
                    <a:pt x="352640" y="46259"/>
                  </a:lnTo>
                  <a:cubicBezTo>
                    <a:pt x="353025" y="49232"/>
                    <a:pt x="354154" y="51518"/>
                    <a:pt x="356027" y="53115"/>
                  </a:cubicBezTo>
                  <a:cubicBezTo>
                    <a:pt x="357954" y="54657"/>
                    <a:pt x="360597" y="55428"/>
                    <a:pt x="363957" y="55428"/>
                  </a:cubicBezTo>
                  <a:cubicBezTo>
                    <a:pt x="367371" y="55428"/>
                    <a:pt x="369904" y="54739"/>
                    <a:pt x="371556" y="53363"/>
                  </a:cubicBezTo>
                  <a:cubicBezTo>
                    <a:pt x="373208" y="51931"/>
                    <a:pt x="374034" y="50279"/>
                    <a:pt x="374034" y="48406"/>
                  </a:cubicBezTo>
                  <a:cubicBezTo>
                    <a:pt x="374034" y="46754"/>
                    <a:pt x="373318" y="45433"/>
                    <a:pt x="371887" y="44441"/>
                  </a:cubicBezTo>
                  <a:cubicBezTo>
                    <a:pt x="370840" y="43781"/>
                    <a:pt x="368307" y="42954"/>
                    <a:pt x="364287" y="41963"/>
                  </a:cubicBezTo>
                  <a:cubicBezTo>
                    <a:pt x="358835" y="40586"/>
                    <a:pt x="355035" y="39402"/>
                    <a:pt x="352888" y="38411"/>
                  </a:cubicBezTo>
                  <a:cubicBezTo>
                    <a:pt x="350795" y="37365"/>
                    <a:pt x="349198" y="35961"/>
                    <a:pt x="348097" y="34198"/>
                  </a:cubicBezTo>
                  <a:cubicBezTo>
                    <a:pt x="347050" y="32436"/>
                    <a:pt x="346527" y="30481"/>
                    <a:pt x="346527" y="28333"/>
                  </a:cubicBezTo>
                  <a:cubicBezTo>
                    <a:pt x="346527" y="26351"/>
                    <a:pt x="346968" y="24534"/>
                    <a:pt x="347849" y="22882"/>
                  </a:cubicBezTo>
                  <a:cubicBezTo>
                    <a:pt x="348730" y="21229"/>
                    <a:pt x="349941" y="19853"/>
                    <a:pt x="351483" y="18751"/>
                  </a:cubicBezTo>
                  <a:cubicBezTo>
                    <a:pt x="352640" y="17870"/>
                    <a:pt x="354209" y="17154"/>
                    <a:pt x="356192" y="16604"/>
                  </a:cubicBezTo>
                  <a:cubicBezTo>
                    <a:pt x="358230" y="15998"/>
                    <a:pt x="360377" y="15695"/>
                    <a:pt x="362635" y="15695"/>
                  </a:cubicBezTo>
                  <a:cubicBezTo>
                    <a:pt x="366104" y="15695"/>
                    <a:pt x="369133" y="16191"/>
                    <a:pt x="371722" y="17182"/>
                  </a:cubicBezTo>
                  <a:cubicBezTo>
                    <a:pt x="374310" y="18173"/>
                    <a:pt x="376210" y="19522"/>
                    <a:pt x="377421" y="21229"/>
                  </a:cubicBezTo>
                  <a:cubicBezTo>
                    <a:pt x="378688" y="22882"/>
                    <a:pt x="379569" y="25139"/>
                    <a:pt x="380065" y="28003"/>
                  </a:cubicBezTo>
                  <a:lnTo>
                    <a:pt x="372795" y="28994"/>
                  </a:lnTo>
                  <a:cubicBezTo>
                    <a:pt x="372465" y="26736"/>
                    <a:pt x="371501" y="24974"/>
                    <a:pt x="369904" y="23708"/>
                  </a:cubicBezTo>
                  <a:cubicBezTo>
                    <a:pt x="368307" y="22441"/>
                    <a:pt x="366077" y="21808"/>
                    <a:pt x="363213" y="21808"/>
                  </a:cubicBezTo>
                  <a:cubicBezTo>
                    <a:pt x="359799" y="21808"/>
                    <a:pt x="357348" y="22386"/>
                    <a:pt x="355861" y="23542"/>
                  </a:cubicBezTo>
                  <a:cubicBezTo>
                    <a:pt x="354430" y="24644"/>
                    <a:pt x="353714" y="25938"/>
                    <a:pt x="353714" y="27425"/>
                  </a:cubicBezTo>
                  <a:cubicBezTo>
                    <a:pt x="353714" y="28416"/>
                    <a:pt x="354017" y="29297"/>
                    <a:pt x="354622" y="30068"/>
                  </a:cubicBezTo>
                  <a:cubicBezTo>
                    <a:pt x="355228" y="30839"/>
                    <a:pt x="356164" y="31500"/>
                    <a:pt x="357431" y="32051"/>
                  </a:cubicBezTo>
                  <a:cubicBezTo>
                    <a:pt x="358202" y="32326"/>
                    <a:pt x="360405" y="32959"/>
                    <a:pt x="364039" y="33951"/>
                  </a:cubicBezTo>
                  <a:cubicBezTo>
                    <a:pt x="369271" y="35327"/>
                    <a:pt x="372933" y="36484"/>
                    <a:pt x="375026" y="37420"/>
                  </a:cubicBezTo>
                  <a:cubicBezTo>
                    <a:pt x="377118" y="38301"/>
                    <a:pt x="378743" y="39595"/>
                    <a:pt x="379899" y="41302"/>
                  </a:cubicBezTo>
                  <a:cubicBezTo>
                    <a:pt x="381111" y="43010"/>
                    <a:pt x="381717" y="45130"/>
                    <a:pt x="381717" y="47663"/>
                  </a:cubicBezTo>
                  <a:cubicBezTo>
                    <a:pt x="381717" y="50141"/>
                    <a:pt x="380973" y="52482"/>
                    <a:pt x="379486" y="54684"/>
                  </a:cubicBezTo>
                  <a:cubicBezTo>
                    <a:pt x="378055" y="56832"/>
                    <a:pt x="375962" y="58512"/>
                    <a:pt x="373208" y="59723"/>
                  </a:cubicBezTo>
                  <a:cubicBezTo>
                    <a:pt x="370510" y="60935"/>
                    <a:pt x="367454" y="61541"/>
                    <a:pt x="364039" y="61541"/>
                  </a:cubicBezTo>
                  <a:cubicBezTo>
                    <a:pt x="358312" y="61541"/>
                    <a:pt x="353962" y="60357"/>
                    <a:pt x="350988" y="57989"/>
                  </a:cubicBezTo>
                  <a:cubicBezTo>
                    <a:pt x="348014" y="55621"/>
                    <a:pt x="346114" y="52096"/>
                    <a:pt x="345288" y="47415"/>
                  </a:cubicBezTo>
                  <a:close/>
                  <a:moveTo>
                    <a:pt x="390555" y="8508"/>
                  </a:moveTo>
                  <a:lnTo>
                    <a:pt x="390555" y="0"/>
                  </a:lnTo>
                  <a:lnTo>
                    <a:pt x="397990" y="0"/>
                  </a:lnTo>
                  <a:lnTo>
                    <a:pt x="397990" y="8508"/>
                  </a:lnTo>
                  <a:lnTo>
                    <a:pt x="390555" y="8508"/>
                  </a:lnTo>
                  <a:close/>
                  <a:moveTo>
                    <a:pt x="390555" y="60549"/>
                  </a:moveTo>
                  <a:lnTo>
                    <a:pt x="390555" y="16686"/>
                  </a:lnTo>
                  <a:lnTo>
                    <a:pt x="397990" y="16686"/>
                  </a:lnTo>
                  <a:lnTo>
                    <a:pt x="397990" y="60549"/>
                  </a:lnTo>
                  <a:lnTo>
                    <a:pt x="390555" y="60549"/>
                  </a:lnTo>
                  <a:close/>
                  <a:moveTo>
                    <a:pt x="406539" y="38576"/>
                  </a:moveTo>
                  <a:cubicBezTo>
                    <a:pt x="406539" y="30481"/>
                    <a:pt x="408797" y="24479"/>
                    <a:pt x="413313" y="20569"/>
                  </a:cubicBezTo>
                  <a:cubicBezTo>
                    <a:pt x="417113" y="17319"/>
                    <a:pt x="421711" y="15695"/>
                    <a:pt x="427108" y="15695"/>
                  </a:cubicBezTo>
                  <a:cubicBezTo>
                    <a:pt x="433166" y="15695"/>
                    <a:pt x="438094" y="17677"/>
                    <a:pt x="441894" y="21642"/>
                  </a:cubicBezTo>
                  <a:cubicBezTo>
                    <a:pt x="445749" y="25552"/>
                    <a:pt x="447677" y="31004"/>
                    <a:pt x="447677" y="37998"/>
                  </a:cubicBezTo>
                  <a:cubicBezTo>
                    <a:pt x="447677" y="43615"/>
                    <a:pt x="446823" y="48048"/>
                    <a:pt x="445116" y="51298"/>
                  </a:cubicBezTo>
                  <a:cubicBezTo>
                    <a:pt x="443409" y="54547"/>
                    <a:pt x="440930" y="57080"/>
                    <a:pt x="437681" y="58897"/>
                  </a:cubicBezTo>
                  <a:cubicBezTo>
                    <a:pt x="434487" y="60659"/>
                    <a:pt x="430963" y="61541"/>
                    <a:pt x="427108" y="61541"/>
                  </a:cubicBezTo>
                  <a:cubicBezTo>
                    <a:pt x="420995" y="61541"/>
                    <a:pt x="416039" y="59586"/>
                    <a:pt x="412239" y="55676"/>
                  </a:cubicBezTo>
                  <a:cubicBezTo>
                    <a:pt x="408439" y="51711"/>
                    <a:pt x="406539" y="46011"/>
                    <a:pt x="406539" y="38576"/>
                  </a:cubicBezTo>
                  <a:close/>
                  <a:moveTo>
                    <a:pt x="414222" y="38576"/>
                  </a:moveTo>
                  <a:cubicBezTo>
                    <a:pt x="414222" y="44194"/>
                    <a:pt x="415433" y="48406"/>
                    <a:pt x="417856" y="51215"/>
                  </a:cubicBezTo>
                  <a:cubicBezTo>
                    <a:pt x="420334" y="54024"/>
                    <a:pt x="423418" y="55428"/>
                    <a:pt x="427108" y="55428"/>
                  </a:cubicBezTo>
                  <a:cubicBezTo>
                    <a:pt x="430798" y="55428"/>
                    <a:pt x="433854" y="54024"/>
                    <a:pt x="436277" y="51215"/>
                  </a:cubicBezTo>
                  <a:cubicBezTo>
                    <a:pt x="438755" y="48406"/>
                    <a:pt x="439994" y="44111"/>
                    <a:pt x="439994" y="38329"/>
                  </a:cubicBezTo>
                  <a:cubicBezTo>
                    <a:pt x="439994" y="32932"/>
                    <a:pt x="438755" y="28829"/>
                    <a:pt x="436277" y="26021"/>
                  </a:cubicBezTo>
                  <a:cubicBezTo>
                    <a:pt x="433854" y="23212"/>
                    <a:pt x="430798" y="21808"/>
                    <a:pt x="427108" y="21808"/>
                  </a:cubicBezTo>
                  <a:cubicBezTo>
                    <a:pt x="423418" y="21808"/>
                    <a:pt x="420334" y="23212"/>
                    <a:pt x="417856" y="26021"/>
                  </a:cubicBezTo>
                  <a:cubicBezTo>
                    <a:pt x="415433" y="28774"/>
                    <a:pt x="414222" y="32959"/>
                    <a:pt x="414222" y="38576"/>
                  </a:cubicBezTo>
                  <a:close/>
                  <a:moveTo>
                    <a:pt x="456391" y="60549"/>
                  </a:moveTo>
                  <a:lnTo>
                    <a:pt x="456391" y="16686"/>
                  </a:lnTo>
                  <a:lnTo>
                    <a:pt x="463082" y="16686"/>
                  </a:lnTo>
                  <a:lnTo>
                    <a:pt x="463082" y="22882"/>
                  </a:lnTo>
                  <a:cubicBezTo>
                    <a:pt x="466277" y="18090"/>
                    <a:pt x="470930" y="15695"/>
                    <a:pt x="477043" y="15695"/>
                  </a:cubicBezTo>
                  <a:cubicBezTo>
                    <a:pt x="479686" y="15695"/>
                    <a:pt x="482109" y="16163"/>
                    <a:pt x="484312" y="17099"/>
                  </a:cubicBezTo>
                  <a:cubicBezTo>
                    <a:pt x="486515" y="18035"/>
                    <a:pt x="488167" y="19274"/>
                    <a:pt x="489268" y="20816"/>
                  </a:cubicBezTo>
                  <a:cubicBezTo>
                    <a:pt x="490369" y="22358"/>
                    <a:pt x="491141" y="24203"/>
                    <a:pt x="491581" y="26351"/>
                  </a:cubicBezTo>
                  <a:cubicBezTo>
                    <a:pt x="491856" y="27728"/>
                    <a:pt x="491994" y="30123"/>
                    <a:pt x="491994" y="33538"/>
                  </a:cubicBezTo>
                  <a:lnTo>
                    <a:pt x="491994" y="60549"/>
                  </a:lnTo>
                  <a:lnTo>
                    <a:pt x="484560" y="60549"/>
                  </a:lnTo>
                  <a:lnTo>
                    <a:pt x="484560" y="33868"/>
                  </a:lnTo>
                  <a:cubicBezTo>
                    <a:pt x="484560" y="30839"/>
                    <a:pt x="484257" y="28581"/>
                    <a:pt x="483651" y="27094"/>
                  </a:cubicBezTo>
                  <a:cubicBezTo>
                    <a:pt x="483100" y="25552"/>
                    <a:pt x="482082" y="24341"/>
                    <a:pt x="480595" y="23460"/>
                  </a:cubicBezTo>
                  <a:cubicBezTo>
                    <a:pt x="479163" y="22579"/>
                    <a:pt x="477456" y="22138"/>
                    <a:pt x="475473" y="22138"/>
                  </a:cubicBezTo>
                  <a:cubicBezTo>
                    <a:pt x="472279" y="22138"/>
                    <a:pt x="469526" y="23157"/>
                    <a:pt x="467213" y="25194"/>
                  </a:cubicBezTo>
                  <a:cubicBezTo>
                    <a:pt x="464955" y="27177"/>
                    <a:pt x="463826" y="30977"/>
                    <a:pt x="463826" y="36594"/>
                  </a:cubicBezTo>
                  <a:lnTo>
                    <a:pt x="463826" y="60549"/>
                  </a:lnTo>
                  <a:lnTo>
                    <a:pt x="456391" y="60549"/>
                  </a:lnTo>
                  <a:close/>
                </a:path>
              </a:pathLst>
            </a:custGeom>
            <a:solidFill>
              <a:srgbClr val="000000"/>
            </a:solidFill>
            <a:ln w="5278" cap="sq">
              <a:noFill/>
              <a:prstDash val="solid"/>
              <a:miter/>
            </a:ln>
          </p:spPr>
          <p:txBody>
            <a:bodyPr/>
            <a:lstStyle/>
            <a:p>
              <a:endParaRPr lang="en-US" noProof="0"/>
            </a:p>
          </p:txBody>
        </p:sp>
        <p:grpSp>
          <p:nvGrpSpPr>
            <p:cNvPr id="159" name="Content Placeholder 9">
              <a:extLst>
                <a:ext uri="{FF2B5EF4-FFF2-40B4-BE49-F238E27FC236}">
                  <a16:creationId xmlns:a16="http://schemas.microsoft.com/office/drawing/2014/main" id="{1E46A7D2-61EB-7420-CE3C-86A641B87A14}"/>
                </a:ext>
              </a:extLst>
            </p:cNvPr>
            <p:cNvGrpSpPr/>
            <p:nvPr/>
          </p:nvGrpSpPr>
          <p:grpSpPr>
            <a:xfrm>
              <a:off x="2370261" y="2540792"/>
              <a:ext cx="75526" cy="75526"/>
              <a:chOff x="2370261" y="2540792"/>
              <a:chExt cx="75526" cy="75526"/>
            </a:xfrm>
            <a:noFill/>
          </p:grpSpPr>
          <p:sp>
            <p:nvSpPr>
              <p:cNvPr id="185" name="Freeform: Shape 9144">
                <a:extLst>
                  <a:ext uri="{FF2B5EF4-FFF2-40B4-BE49-F238E27FC236}">
                    <a16:creationId xmlns:a16="http://schemas.microsoft.com/office/drawing/2014/main" id="{53EAC36F-CB87-547F-16D2-6157C4A63BA7}"/>
                  </a:ext>
                </a:extLst>
              </p:cNvPr>
              <p:cNvSpPr/>
              <p:nvPr/>
            </p:nvSpPr>
            <p:spPr>
              <a:xfrm>
                <a:off x="2370261" y="2540792"/>
                <a:ext cx="75526" cy="75526"/>
              </a:xfrm>
              <a:custGeom>
                <a:avLst/>
                <a:gdLst>
                  <a:gd name="csX0" fmla="*/ 0 w 75526"/>
                  <a:gd name="csY0" fmla="*/ 2 h 75526"/>
                  <a:gd name="csX1" fmla="*/ 75527 w 75526"/>
                  <a:gd name="csY1" fmla="*/ 2 h 75526"/>
                  <a:gd name="csX2" fmla="*/ 75527 w 75526"/>
                  <a:gd name="csY2" fmla="*/ 75529 h 75526"/>
                  <a:gd name="csX3" fmla="*/ 0 w 75526"/>
                  <a:gd name="csY3" fmla="*/ 75529 h 75526"/>
                </a:gdLst>
                <a:ahLst/>
                <a:cxnLst>
                  <a:cxn ang="0">
                    <a:pos x="csX0" y="csY0"/>
                  </a:cxn>
                  <a:cxn ang="0">
                    <a:pos x="csX1" y="csY1"/>
                  </a:cxn>
                  <a:cxn ang="0">
                    <a:pos x="csX2" y="csY2"/>
                  </a:cxn>
                  <a:cxn ang="0">
                    <a:pos x="csX3" y="csY3"/>
                  </a:cxn>
                </a:cxnLst>
                <a:rect l="l" t="t" r="r" b="b"/>
                <a:pathLst>
                  <a:path w="75526" h="75526">
                    <a:moveTo>
                      <a:pt x="0" y="2"/>
                    </a:moveTo>
                    <a:lnTo>
                      <a:pt x="75527" y="2"/>
                    </a:lnTo>
                    <a:lnTo>
                      <a:pt x="75527" y="75529"/>
                    </a:lnTo>
                    <a:lnTo>
                      <a:pt x="0" y="75529"/>
                    </a:lnTo>
                    <a:close/>
                  </a:path>
                </a:pathLst>
              </a:custGeom>
              <a:solidFill>
                <a:srgbClr val="000000">
                  <a:alpha val="0"/>
                </a:srgbClr>
              </a:solidFill>
              <a:ln w="5278" cap="sq">
                <a:noFill/>
                <a:prstDash val="solid"/>
                <a:miter/>
              </a:ln>
            </p:spPr>
            <p:txBody>
              <a:bodyPr/>
              <a:lstStyle/>
              <a:p>
                <a:endParaRPr lang="en-US" noProof="0"/>
              </a:p>
            </p:txBody>
          </p:sp>
          <p:pic>
            <p:nvPicPr>
              <p:cNvPr id="186" name="Picture 185">
                <a:extLst>
                  <a:ext uri="{FF2B5EF4-FFF2-40B4-BE49-F238E27FC236}">
                    <a16:creationId xmlns:a16="http://schemas.microsoft.com/office/drawing/2014/main" id="{3DF8F7C7-D4D0-D273-52A3-3CA02BDD161E}"/>
                  </a:ext>
                </a:extLst>
              </p:cNvPr>
              <p:cNvPicPr>
                <a:picLocks noChangeAspect="1"/>
              </p:cNvPicPr>
              <p:nvPr/>
            </p:nvPicPr>
            <p:blipFill>
              <a:blip r:embed="rId5"/>
              <a:stretch>
                <a:fillRect/>
              </a:stretch>
            </p:blipFill>
            <p:spPr>
              <a:xfrm>
                <a:off x="2370261" y="2540792"/>
                <a:ext cx="75526" cy="75526"/>
              </a:xfrm>
              <a:custGeom>
                <a:avLst/>
                <a:gdLst>
                  <a:gd name="csX0" fmla="*/ 40 w 75526"/>
                  <a:gd name="csY0" fmla="*/ -88 h 75526"/>
                  <a:gd name="csX1" fmla="*/ 75567 w 75526"/>
                  <a:gd name="csY1" fmla="*/ -88 h 75526"/>
                  <a:gd name="csX2" fmla="*/ 75567 w 75526"/>
                  <a:gd name="csY2" fmla="*/ 75439 h 75526"/>
                  <a:gd name="csX3" fmla="*/ 40 w 75526"/>
                  <a:gd name="csY3" fmla="*/ 75439 h 75526"/>
                </a:gdLst>
                <a:ahLst/>
                <a:cxnLst>
                  <a:cxn ang="0">
                    <a:pos x="csX0" y="csY0"/>
                  </a:cxn>
                  <a:cxn ang="0">
                    <a:pos x="csX1" y="csY1"/>
                  </a:cxn>
                  <a:cxn ang="0">
                    <a:pos x="csX2" y="csY2"/>
                  </a:cxn>
                  <a:cxn ang="0">
                    <a:pos x="csX3" y="csY3"/>
                  </a:cxn>
                </a:cxnLst>
                <a:rect l="l" t="t" r="r" b="b"/>
                <a:pathLst>
                  <a:path w="75526" h="75526">
                    <a:moveTo>
                      <a:pt x="40" y="-88"/>
                    </a:moveTo>
                    <a:lnTo>
                      <a:pt x="75567" y="-88"/>
                    </a:lnTo>
                    <a:lnTo>
                      <a:pt x="75567" y="75439"/>
                    </a:lnTo>
                    <a:lnTo>
                      <a:pt x="40" y="75439"/>
                    </a:lnTo>
                    <a:close/>
                  </a:path>
                </a:pathLst>
              </a:custGeom>
            </p:spPr>
          </p:pic>
        </p:grpSp>
        <p:grpSp>
          <p:nvGrpSpPr>
            <p:cNvPr id="160" name="Content Placeholder 9">
              <a:extLst>
                <a:ext uri="{FF2B5EF4-FFF2-40B4-BE49-F238E27FC236}">
                  <a16:creationId xmlns:a16="http://schemas.microsoft.com/office/drawing/2014/main" id="{3BF81DEB-D7C4-5615-17AA-9CE5327FEE81}"/>
                </a:ext>
              </a:extLst>
            </p:cNvPr>
            <p:cNvGrpSpPr/>
            <p:nvPr/>
          </p:nvGrpSpPr>
          <p:grpSpPr>
            <a:xfrm>
              <a:off x="2370261" y="2530219"/>
              <a:ext cx="75526" cy="75526"/>
              <a:chOff x="2370261" y="2530219"/>
              <a:chExt cx="75526" cy="75526"/>
            </a:xfrm>
            <a:solidFill>
              <a:srgbClr val="000000">
                <a:alpha val="0"/>
              </a:srgbClr>
            </a:solidFill>
          </p:grpSpPr>
          <p:sp>
            <p:nvSpPr>
              <p:cNvPr id="183" name="Freeform: Shape 9142">
                <a:extLst>
                  <a:ext uri="{FF2B5EF4-FFF2-40B4-BE49-F238E27FC236}">
                    <a16:creationId xmlns:a16="http://schemas.microsoft.com/office/drawing/2014/main" id="{9BFD0AD8-6888-5E4D-07B5-54E03E9857C5}"/>
                  </a:ext>
                </a:extLst>
              </p:cNvPr>
              <p:cNvSpPr/>
              <p:nvPr/>
            </p:nvSpPr>
            <p:spPr>
              <a:xfrm>
                <a:off x="2370261" y="2530219"/>
                <a:ext cx="75526" cy="75526"/>
              </a:xfrm>
              <a:custGeom>
                <a:avLst/>
                <a:gdLst>
                  <a:gd name="csX0" fmla="*/ 0 w 75526"/>
                  <a:gd name="csY0" fmla="*/ 0 h 75526"/>
                  <a:gd name="csX1" fmla="*/ 75527 w 75526"/>
                  <a:gd name="csY1" fmla="*/ 0 h 75526"/>
                  <a:gd name="csX2" fmla="*/ 75527 w 75526"/>
                  <a:gd name="csY2" fmla="*/ 75527 h 75526"/>
                  <a:gd name="csX3" fmla="*/ 0 w 75526"/>
                  <a:gd name="csY3" fmla="*/ 75527 h 75526"/>
                </a:gdLst>
                <a:ahLst/>
                <a:cxnLst>
                  <a:cxn ang="0">
                    <a:pos x="csX0" y="csY0"/>
                  </a:cxn>
                  <a:cxn ang="0">
                    <a:pos x="csX1" y="csY1"/>
                  </a:cxn>
                  <a:cxn ang="0">
                    <a:pos x="csX2" y="csY2"/>
                  </a:cxn>
                  <a:cxn ang="0">
                    <a:pos x="csX3" y="csY3"/>
                  </a:cxn>
                </a:cxnLst>
                <a:rect l="l" t="t" r="r" b="b"/>
                <a:pathLst>
                  <a:path w="75526" h="75526">
                    <a:moveTo>
                      <a:pt x="0" y="0"/>
                    </a:moveTo>
                    <a:lnTo>
                      <a:pt x="75527" y="0"/>
                    </a:lnTo>
                    <a:lnTo>
                      <a:pt x="75527" y="75527"/>
                    </a:lnTo>
                    <a:lnTo>
                      <a:pt x="0" y="75527"/>
                    </a:lnTo>
                    <a:close/>
                  </a:path>
                </a:pathLst>
              </a:custGeom>
              <a:solidFill>
                <a:srgbClr val="000000">
                  <a:alpha val="0"/>
                </a:srgbClr>
              </a:solidFill>
              <a:ln w="5278" cap="sq">
                <a:noFill/>
                <a:prstDash val="solid"/>
                <a:miter/>
              </a:ln>
            </p:spPr>
            <p:txBody>
              <a:bodyPr/>
              <a:lstStyle/>
              <a:p>
                <a:endParaRPr lang="en-US" noProof="0"/>
              </a:p>
            </p:txBody>
          </p:sp>
          <p:pic>
            <p:nvPicPr>
              <p:cNvPr id="184" name="Picture 183">
                <a:extLst>
                  <a:ext uri="{FF2B5EF4-FFF2-40B4-BE49-F238E27FC236}">
                    <a16:creationId xmlns:a16="http://schemas.microsoft.com/office/drawing/2014/main" id="{13FE5B0E-2A40-34DD-822D-B1A6C549CF83}"/>
                  </a:ext>
                </a:extLst>
              </p:cNvPr>
              <p:cNvPicPr>
                <a:picLocks noChangeAspect="1"/>
              </p:cNvPicPr>
              <p:nvPr/>
            </p:nvPicPr>
            <p:blipFill>
              <a:blip r:embed="rId5"/>
              <a:stretch>
                <a:fillRect/>
              </a:stretch>
            </p:blipFill>
            <p:spPr>
              <a:xfrm>
                <a:off x="2370261" y="2530219"/>
                <a:ext cx="75526" cy="75526"/>
              </a:xfrm>
              <a:custGeom>
                <a:avLst/>
                <a:gdLst>
                  <a:gd name="csX0" fmla="*/ 40 w 75526"/>
                  <a:gd name="csY0" fmla="*/ -90 h 75526"/>
                  <a:gd name="csX1" fmla="*/ 75567 w 75526"/>
                  <a:gd name="csY1" fmla="*/ -90 h 75526"/>
                  <a:gd name="csX2" fmla="*/ 75567 w 75526"/>
                  <a:gd name="csY2" fmla="*/ 75437 h 75526"/>
                  <a:gd name="csX3" fmla="*/ 40 w 75526"/>
                  <a:gd name="csY3" fmla="*/ 75437 h 75526"/>
                </a:gdLst>
                <a:ahLst/>
                <a:cxnLst>
                  <a:cxn ang="0">
                    <a:pos x="csX0" y="csY0"/>
                  </a:cxn>
                  <a:cxn ang="0">
                    <a:pos x="csX1" y="csY1"/>
                  </a:cxn>
                  <a:cxn ang="0">
                    <a:pos x="csX2" y="csY2"/>
                  </a:cxn>
                  <a:cxn ang="0">
                    <a:pos x="csX3" y="csY3"/>
                  </a:cxn>
                </a:cxnLst>
                <a:rect l="l" t="t" r="r" b="b"/>
                <a:pathLst>
                  <a:path w="75526" h="75526">
                    <a:moveTo>
                      <a:pt x="40" y="-90"/>
                    </a:moveTo>
                    <a:lnTo>
                      <a:pt x="75567" y="-90"/>
                    </a:lnTo>
                    <a:lnTo>
                      <a:pt x="75567" y="75437"/>
                    </a:lnTo>
                    <a:lnTo>
                      <a:pt x="40" y="75437"/>
                    </a:lnTo>
                    <a:close/>
                  </a:path>
                </a:pathLst>
              </a:custGeom>
            </p:spPr>
          </p:pic>
        </p:grpSp>
        <p:sp>
          <p:nvSpPr>
            <p:cNvPr id="161" name="Freeform: Shape 9120">
              <a:extLst>
                <a:ext uri="{FF2B5EF4-FFF2-40B4-BE49-F238E27FC236}">
                  <a16:creationId xmlns:a16="http://schemas.microsoft.com/office/drawing/2014/main" id="{BB3E57E2-D7CD-4DC2-5A6E-06B48FE6F5BC}"/>
                </a:ext>
              </a:extLst>
            </p:cNvPr>
            <p:cNvSpPr/>
            <p:nvPr/>
          </p:nvSpPr>
          <p:spPr>
            <a:xfrm>
              <a:off x="2531229" y="2490253"/>
              <a:ext cx="678363" cy="133041"/>
            </a:xfrm>
            <a:custGeom>
              <a:avLst/>
              <a:gdLst>
                <a:gd name="csX0" fmla="*/ 0 w 678363"/>
                <a:gd name="csY0" fmla="*/ 0 h 133041"/>
                <a:gd name="csX1" fmla="*/ 678364 w 678363"/>
                <a:gd name="csY1" fmla="*/ 0 h 133041"/>
                <a:gd name="csX2" fmla="*/ 678364 w 678363"/>
                <a:gd name="csY2" fmla="*/ 133042 h 133041"/>
                <a:gd name="csX3" fmla="*/ 0 w 678363"/>
                <a:gd name="csY3" fmla="*/ 133042 h 133041"/>
              </a:gdLst>
              <a:ahLst/>
              <a:cxnLst>
                <a:cxn ang="0">
                  <a:pos x="csX0" y="csY0"/>
                </a:cxn>
                <a:cxn ang="0">
                  <a:pos x="csX1" y="csY1"/>
                </a:cxn>
                <a:cxn ang="0">
                  <a:pos x="csX2" y="csY2"/>
                </a:cxn>
                <a:cxn ang="0">
                  <a:pos x="csX3" y="csY3"/>
                </a:cxn>
              </a:cxnLst>
              <a:rect l="l" t="t" r="r" b="b"/>
              <a:pathLst>
                <a:path w="678363" h="133041">
                  <a:moveTo>
                    <a:pt x="0" y="0"/>
                  </a:moveTo>
                  <a:lnTo>
                    <a:pt x="678364" y="0"/>
                  </a:lnTo>
                  <a:lnTo>
                    <a:pt x="678364" y="133042"/>
                  </a:lnTo>
                  <a:lnTo>
                    <a:pt x="0" y="133042"/>
                  </a:lnTo>
                  <a:close/>
                </a:path>
              </a:pathLst>
            </a:custGeom>
            <a:solidFill>
              <a:srgbClr val="000000">
                <a:alpha val="0"/>
              </a:srgbClr>
            </a:solidFill>
            <a:ln w="5278" cap="sq">
              <a:noFill/>
              <a:prstDash val="solid"/>
              <a:miter/>
            </a:ln>
          </p:spPr>
          <p:txBody>
            <a:bodyPr/>
            <a:lstStyle/>
            <a:p>
              <a:endParaRPr lang="en-US" noProof="0"/>
            </a:p>
          </p:txBody>
        </p:sp>
        <p:sp>
          <p:nvSpPr>
            <p:cNvPr id="162" name="Freeform: Shape 9121">
              <a:extLst>
                <a:ext uri="{FF2B5EF4-FFF2-40B4-BE49-F238E27FC236}">
                  <a16:creationId xmlns:a16="http://schemas.microsoft.com/office/drawing/2014/main" id="{78E22377-C6E3-ECFA-0807-B97852A7D3C2}"/>
                </a:ext>
              </a:extLst>
            </p:cNvPr>
            <p:cNvSpPr/>
            <p:nvPr/>
          </p:nvSpPr>
          <p:spPr>
            <a:xfrm>
              <a:off x="2582444" y="2525602"/>
              <a:ext cx="197921" cy="66331"/>
            </a:xfrm>
            <a:custGeom>
              <a:avLst/>
              <a:gdLst>
                <a:gd name="csX0" fmla="*/ 48819 w 197921"/>
                <a:gd name="csY0" fmla="*/ 55097 h 66331"/>
                <a:gd name="csX1" fmla="*/ 59062 w 197921"/>
                <a:gd name="csY1" fmla="*/ 60715 h 66331"/>
                <a:gd name="csX2" fmla="*/ 56749 w 197921"/>
                <a:gd name="csY2" fmla="*/ 66332 h 66331"/>
                <a:gd name="csX3" fmla="*/ 43698 w 197921"/>
                <a:gd name="csY3" fmla="*/ 58897 h 66331"/>
                <a:gd name="csX4" fmla="*/ 28829 w 197921"/>
                <a:gd name="csY4" fmla="*/ 62697 h 66331"/>
                <a:gd name="csX5" fmla="*/ 13960 w 197921"/>
                <a:gd name="csY5" fmla="*/ 58732 h 66331"/>
                <a:gd name="csX6" fmla="*/ 3635 w 197921"/>
                <a:gd name="csY6" fmla="*/ 47498 h 66331"/>
                <a:gd name="csX7" fmla="*/ 0 w 197921"/>
                <a:gd name="csY7" fmla="*/ 31307 h 66331"/>
                <a:gd name="csX8" fmla="*/ 3635 w 197921"/>
                <a:gd name="csY8" fmla="*/ 15034 h 66331"/>
                <a:gd name="csX9" fmla="*/ 13960 w 197921"/>
                <a:gd name="csY9" fmla="*/ 3882 h 66331"/>
                <a:gd name="csX10" fmla="*/ 28994 w 197921"/>
                <a:gd name="csY10" fmla="*/ 0 h 66331"/>
                <a:gd name="csX11" fmla="*/ 44111 w 197921"/>
                <a:gd name="csY11" fmla="*/ 3965 h 66331"/>
                <a:gd name="csX12" fmla="*/ 54354 w 197921"/>
                <a:gd name="csY12" fmla="*/ 15117 h 66331"/>
                <a:gd name="csX13" fmla="*/ 57906 w 197921"/>
                <a:gd name="csY13" fmla="*/ 31307 h 66331"/>
                <a:gd name="csX14" fmla="*/ 55593 w 197921"/>
                <a:gd name="csY14" fmla="*/ 44772 h 66331"/>
                <a:gd name="csX15" fmla="*/ 48819 w 197921"/>
                <a:gd name="csY15" fmla="*/ 55097 h 66331"/>
                <a:gd name="csX16" fmla="*/ 31142 w 197921"/>
                <a:gd name="csY16" fmla="*/ 44854 h 66331"/>
                <a:gd name="csX17" fmla="*/ 42624 w 197921"/>
                <a:gd name="csY17" fmla="*/ 50637 h 66331"/>
                <a:gd name="csX18" fmla="*/ 49645 w 197921"/>
                <a:gd name="csY18" fmla="*/ 31307 h 66331"/>
                <a:gd name="csX19" fmla="*/ 47167 w 197921"/>
                <a:gd name="csY19" fmla="*/ 18503 h 66331"/>
                <a:gd name="csX20" fmla="*/ 39816 w 197921"/>
                <a:gd name="csY20" fmla="*/ 9913 h 66331"/>
                <a:gd name="csX21" fmla="*/ 29077 w 197921"/>
                <a:gd name="csY21" fmla="*/ 6856 h 66331"/>
                <a:gd name="csX22" fmla="*/ 14125 w 197921"/>
                <a:gd name="csY22" fmla="*/ 13052 h 66331"/>
                <a:gd name="csX23" fmla="*/ 8260 w 197921"/>
                <a:gd name="csY23" fmla="*/ 31307 h 66331"/>
                <a:gd name="csX24" fmla="*/ 14125 w 197921"/>
                <a:gd name="csY24" fmla="*/ 49480 h 66331"/>
                <a:gd name="csX25" fmla="*/ 29077 w 197921"/>
                <a:gd name="csY25" fmla="*/ 55758 h 66331"/>
                <a:gd name="csX26" fmla="*/ 37172 w 197921"/>
                <a:gd name="csY26" fmla="*/ 54189 h 66331"/>
                <a:gd name="csX27" fmla="*/ 29242 w 197921"/>
                <a:gd name="csY27" fmla="*/ 50719 h 66331"/>
                <a:gd name="csX28" fmla="*/ 31142 w 197921"/>
                <a:gd name="csY28" fmla="*/ 44854 h 66331"/>
                <a:gd name="csX29" fmla="*/ 96524 w 197921"/>
                <a:gd name="csY29" fmla="*/ 61623 h 66331"/>
                <a:gd name="csX30" fmla="*/ 96524 w 197921"/>
                <a:gd name="csY30" fmla="*/ 55180 h 66331"/>
                <a:gd name="csX31" fmla="*/ 82563 w 197921"/>
                <a:gd name="csY31" fmla="*/ 62614 h 66331"/>
                <a:gd name="csX32" fmla="*/ 75294 w 197921"/>
                <a:gd name="csY32" fmla="*/ 61128 h 66331"/>
                <a:gd name="csX33" fmla="*/ 70338 w 197921"/>
                <a:gd name="csY33" fmla="*/ 57410 h 66331"/>
                <a:gd name="csX34" fmla="*/ 68025 w 197921"/>
                <a:gd name="csY34" fmla="*/ 51876 h 66331"/>
                <a:gd name="csX35" fmla="*/ 67612 w 197921"/>
                <a:gd name="csY35" fmla="*/ 44937 h 66331"/>
                <a:gd name="csX36" fmla="*/ 67612 w 197921"/>
                <a:gd name="csY36" fmla="*/ 17760 h 66331"/>
                <a:gd name="csX37" fmla="*/ 75046 w 197921"/>
                <a:gd name="csY37" fmla="*/ 17760 h 66331"/>
                <a:gd name="csX38" fmla="*/ 75046 w 197921"/>
                <a:gd name="csY38" fmla="*/ 42046 h 66331"/>
                <a:gd name="csX39" fmla="*/ 75459 w 197921"/>
                <a:gd name="csY39" fmla="*/ 49893 h 66331"/>
                <a:gd name="csX40" fmla="*/ 78433 w 197921"/>
                <a:gd name="csY40" fmla="*/ 54519 h 66331"/>
                <a:gd name="csX41" fmla="*/ 84050 w 197921"/>
                <a:gd name="csY41" fmla="*/ 56171 h 66331"/>
                <a:gd name="csX42" fmla="*/ 90328 w 197921"/>
                <a:gd name="csY42" fmla="*/ 54519 h 66331"/>
                <a:gd name="csX43" fmla="*/ 94459 w 197921"/>
                <a:gd name="csY43" fmla="*/ 49811 h 66331"/>
                <a:gd name="csX44" fmla="*/ 95698 w 197921"/>
                <a:gd name="csY44" fmla="*/ 41220 h 66331"/>
                <a:gd name="csX45" fmla="*/ 95698 w 197921"/>
                <a:gd name="csY45" fmla="*/ 17760 h 66331"/>
                <a:gd name="csX46" fmla="*/ 103132 w 197921"/>
                <a:gd name="csY46" fmla="*/ 17760 h 66331"/>
                <a:gd name="csX47" fmla="*/ 103132 w 197921"/>
                <a:gd name="csY47" fmla="*/ 61623 h 66331"/>
                <a:gd name="csX48" fmla="*/ 96524 w 197921"/>
                <a:gd name="csY48" fmla="*/ 61623 h 66331"/>
                <a:gd name="csX49" fmla="*/ 121677 w 197921"/>
                <a:gd name="csY49" fmla="*/ 61623 h 66331"/>
                <a:gd name="csX50" fmla="*/ 114738 w 197921"/>
                <a:gd name="csY50" fmla="*/ 61623 h 66331"/>
                <a:gd name="csX51" fmla="*/ 114738 w 197921"/>
                <a:gd name="csY51" fmla="*/ 1074 h 66331"/>
                <a:gd name="csX52" fmla="*/ 122172 w 197921"/>
                <a:gd name="csY52" fmla="*/ 1074 h 66331"/>
                <a:gd name="csX53" fmla="*/ 122172 w 197921"/>
                <a:gd name="csY53" fmla="*/ 22634 h 66331"/>
                <a:gd name="csX54" fmla="*/ 134233 w 197921"/>
                <a:gd name="csY54" fmla="*/ 16769 h 66331"/>
                <a:gd name="csX55" fmla="*/ 141832 w 197921"/>
                <a:gd name="csY55" fmla="*/ 18421 h 66331"/>
                <a:gd name="csX56" fmla="*/ 147780 w 197921"/>
                <a:gd name="csY56" fmla="*/ 22964 h 66331"/>
                <a:gd name="csX57" fmla="*/ 151497 w 197921"/>
                <a:gd name="csY57" fmla="*/ 30151 h 66331"/>
                <a:gd name="csX58" fmla="*/ 152819 w 197921"/>
                <a:gd name="csY58" fmla="*/ 38989 h 66331"/>
                <a:gd name="csX59" fmla="*/ 147202 w 197921"/>
                <a:gd name="csY59" fmla="*/ 56502 h 66331"/>
                <a:gd name="csX60" fmla="*/ 133820 w 197921"/>
                <a:gd name="csY60" fmla="*/ 62614 h 66331"/>
                <a:gd name="csX61" fmla="*/ 121677 w 197921"/>
                <a:gd name="csY61" fmla="*/ 56089 h 66331"/>
                <a:gd name="csX62" fmla="*/ 121677 w 197921"/>
                <a:gd name="csY62" fmla="*/ 61623 h 66331"/>
                <a:gd name="csX63" fmla="*/ 121594 w 197921"/>
                <a:gd name="csY63" fmla="*/ 39320 h 66331"/>
                <a:gd name="csX64" fmla="*/ 123742 w 197921"/>
                <a:gd name="csY64" fmla="*/ 50719 h 66331"/>
                <a:gd name="csX65" fmla="*/ 133242 w 197921"/>
                <a:gd name="csY65" fmla="*/ 56502 h 66331"/>
                <a:gd name="csX66" fmla="*/ 141667 w 197921"/>
                <a:gd name="csY66" fmla="*/ 52289 h 66331"/>
                <a:gd name="csX67" fmla="*/ 145219 w 197921"/>
                <a:gd name="csY67" fmla="*/ 39650 h 66331"/>
                <a:gd name="csX68" fmla="*/ 141750 w 197921"/>
                <a:gd name="csY68" fmla="*/ 27012 h 66331"/>
                <a:gd name="csX69" fmla="*/ 133572 w 197921"/>
                <a:gd name="csY69" fmla="*/ 22882 h 66331"/>
                <a:gd name="csX70" fmla="*/ 125146 w 197921"/>
                <a:gd name="csY70" fmla="*/ 27094 h 66331"/>
                <a:gd name="csX71" fmla="*/ 121594 w 197921"/>
                <a:gd name="csY71" fmla="*/ 39320 h 66331"/>
                <a:gd name="csX72" fmla="*/ 161864 w 197921"/>
                <a:gd name="csY72" fmla="*/ 9582 h 66331"/>
                <a:gd name="csX73" fmla="*/ 161864 w 197921"/>
                <a:gd name="csY73" fmla="*/ 1074 h 66331"/>
                <a:gd name="csX74" fmla="*/ 169299 w 197921"/>
                <a:gd name="csY74" fmla="*/ 1074 h 66331"/>
                <a:gd name="csX75" fmla="*/ 169299 w 197921"/>
                <a:gd name="csY75" fmla="*/ 9582 h 66331"/>
                <a:gd name="csX76" fmla="*/ 161864 w 197921"/>
                <a:gd name="csY76" fmla="*/ 9582 h 66331"/>
                <a:gd name="csX77" fmla="*/ 161864 w 197921"/>
                <a:gd name="csY77" fmla="*/ 61623 h 66331"/>
                <a:gd name="csX78" fmla="*/ 161864 w 197921"/>
                <a:gd name="csY78" fmla="*/ 17760 h 66331"/>
                <a:gd name="csX79" fmla="*/ 169299 w 197921"/>
                <a:gd name="csY79" fmla="*/ 17760 h 66331"/>
                <a:gd name="csX80" fmla="*/ 169299 w 197921"/>
                <a:gd name="csY80" fmla="*/ 61623 h 66331"/>
                <a:gd name="csX81" fmla="*/ 161864 w 197921"/>
                <a:gd name="csY81" fmla="*/ 61623 h 66331"/>
                <a:gd name="csX82" fmla="*/ 196847 w 197921"/>
                <a:gd name="csY82" fmla="*/ 54932 h 66331"/>
                <a:gd name="csX83" fmla="*/ 197921 w 197921"/>
                <a:gd name="csY83" fmla="*/ 61541 h 66331"/>
                <a:gd name="csX84" fmla="*/ 192304 w 197921"/>
                <a:gd name="csY84" fmla="*/ 62201 h 66331"/>
                <a:gd name="csX85" fmla="*/ 186026 w 197921"/>
                <a:gd name="csY85" fmla="*/ 60962 h 66331"/>
                <a:gd name="csX86" fmla="*/ 182887 w 197921"/>
                <a:gd name="csY86" fmla="*/ 57576 h 66331"/>
                <a:gd name="csX87" fmla="*/ 181978 w 197921"/>
                <a:gd name="csY87" fmla="*/ 48737 h 66331"/>
                <a:gd name="csX88" fmla="*/ 181978 w 197921"/>
                <a:gd name="csY88" fmla="*/ 23542 h 66331"/>
                <a:gd name="csX89" fmla="*/ 176526 w 197921"/>
                <a:gd name="csY89" fmla="*/ 23542 h 66331"/>
                <a:gd name="csX90" fmla="*/ 176526 w 197921"/>
                <a:gd name="csY90" fmla="*/ 17760 h 66331"/>
                <a:gd name="csX91" fmla="*/ 181978 w 197921"/>
                <a:gd name="csY91" fmla="*/ 17760 h 66331"/>
                <a:gd name="csX92" fmla="*/ 181978 w 197921"/>
                <a:gd name="csY92" fmla="*/ 6856 h 66331"/>
                <a:gd name="csX93" fmla="*/ 189413 w 197921"/>
                <a:gd name="csY93" fmla="*/ 2396 h 66331"/>
                <a:gd name="csX94" fmla="*/ 189413 w 197921"/>
                <a:gd name="csY94" fmla="*/ 17760 h 66331"/>
                <a:gd name="csX95" fmla="*/ 196847 w 197921"/>
                <a:gd name="csY95" fmla="*/ 17760 h 66331"/>
                <a:gd name="csX96" fmla="*/ 196847 w 197921"/>
                <a:gd name="csY96" fmla="*/ 23542 h 66331"/>
                <a:gd name="csX97" fmla="*/ 189413 w 197921"/>
                <a:gd name="csY97" fmla="*/ 23542 h 66331"/>
                <a:gd name="csX98" fmla="*/ 189413 w 197921"/>
                <a:gd name="csY98" fmla="*/ 49150 h 66331"/>
                <a:gd name="csX99" fmla="*/ 189743 w 197921"/>
                <a:gd name="csY99" fmla="*/ 53280 h 66331"/>
                <a:gd name="csX100" fmla="*/ 191065 w 197921"/>
                <a:gd name="csY100" fmla="*/ 54767 h 66331"/>
                <a:gd name="csX101" fmla="*/ 193626 w 197921"/>
                <a:gd name="csY101" fmla="*/ 55263 h 66331"/>
                <a:gd name="csX102" fmla="*/ 196847 w 197921"/>
                <a:gd name="csY102" fmla="*/ 54932 h 663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Lst>
              <a:rect l="l" t="t" r="r" b="b"/>
              <a:pathLst>
                <a:path w="197921" h="66331">
                  <a:moveTo>
                    <a:pt x="48819" y="55097"/>
                  </a:moveTo>
                  <a:cubicBezTo>
                    <a:pt x="52509" y="57686"/>
                    <a:pt x="55923" y="59558"/>
                    <a:pt x="59062" y="60715"/>
                  </a:cubicBezTo>
                  <a:lnTo>
                    <a:pt x="56749" y="66332"/>
                  </a:lnTo>
                  <a:cubicBezTo>
                    <a:pt x="52399" y="64790"/>
                    <a:pt x="48048" y="62312"/>
                    <a:pt x="43698" y="58897"/>
                  </a:cubicBezTo>
                  <a:cubicBezTo>
                    <a:pt x="39237" y="61430"/>
                    <a:pt x="34281" y="62697"/>
                    <a:pt x="28829" y="62697"/>
                  </a:cubicBezTo>
                  <a:cubicBezTo>
                    <a:pt x="23377" y="62697"/>
                    <a:pt x="18421" y="61375"/>
                    <a:pt x="13960" y="58732"/>
                  </a:cubicBezTo>
                  <a:cubicBezTo>
                    <a:pt x="9500" y="56034"/>
                    <a:pt x="6058" y="52289"/>
                    <a:pt x="3635" y="47498"/>
                  </a:cubicBezTo>
                  <a:cubicBezTo>
                    <a:pt x="1211" y="42707"/>
                    <a:pt x="0" y="37310"/>
                    <a:pt x="0" y="31307"/>
                  </a:cubicBezTo>
                  <a:cubicBezTo>
                    <a:pt x="0" y="25360"/>
                    <a:pt x="1211" y="19935"/>
                    <a:pt x="3635" y="15034"/>
                  </a:cubicBezTo>
                  <a:cubicBezTo>
                    <a:pt x="6058" y="10133"/>
                    <a:pt x="9500" y="6416"/>
                    <a:pt x="13960" y="3882"/>
                  </a:cubicBezTo>
                  <a:cubicBezTo>
                    <a:pt x="18476" y="1294"/>
                    <a:pt x="23487" y="0"/>
                    <a:pt x="28994" y="0"/>
                  </a:cubicBezTo>
                  <a:cubicBezTo>
                    <a:pt x="34611" y="0"/>
                    <a:pt x="39650" y="1322"/>
                    <a:pt x="44111" y="3965"/>
                  </a:cubicBezTo>
                  <a:cubicBezTo>
                    <a:pt x="48627" y="6608"/>
                    <a:pt x="52041" y="10326"/>
                    <a:pt x="54354" y="15117"/>
                  </a:cubicBezTo>
                  <a:cubicBezTo>
                    <a:pt x="56722" y="19908"/>
                    <a:pt x="57906" y="25305"/>
                    <a:pt x="57906" y="31307"/>
                  </a:cubicBezTo>
                  <a:cubicBezTo>
                    <a:pt x="57906" y="36263"/>
                    <a:pt x="57135" y="40752"/>
                    <a:pt x="55593" y="44772"/>
                  </a:cubicBezTo>
                  <a:cubicBezTo>
                    <a:pt x="54106" y="48737"/>
                    <a:pt x="51848" y="52179"/>
                    <a:pt x="48819" y="55097"/>
                  </a:cubicBezTo>
                  <a:close/>
                  <a:moveTo>
                    <a:pt x="31142" y="44854"/>
                  </a:moveTo>
                  <a:cubicBezTo>
                    <a:pt x="35768" y="46176"/>
                    <a:pt x="39595" y="48103"/>
                    <a:pt x="42624" y="50637"/>
                  </a:cubicBezTo>
                  <a:cubicBezTo>
                    <a:pt x="47305" y="46341"/>
                    <a:pt x="49645" y="39898"/>
                    <a:pt x="49645" y="31307"/>
                  </a:cubicBezTo>
                  <a:cubicBezTo>
                    <a:pt x="49645" y="26406"/>
                    <a:pt x="48819" y="22138"/>
                    <a:pt x="47167" y="18503"/>
                  </a:cubicBezTo>
                  <a:cubicBezTo>
                    <a:pt x="45515" y="14814"/>
                    <a:pt x="43065" y="11950"/>
                    <a:pt x="39816" y="9913"/>
                  </a:cubicBezTo>
                  <a:cubicBezTo>
                    <a:pt x="36622" y="7875"/>
                    <a:pt x="33042" y="6856"/>
                    <a:pt x="29077" y="6856"/>
                  </a:cubicBezTo>
                  <a:cubicBezTo>
                    <a:pt x="23074" y="6856"/>
                    <a:pt x="18090" y="8921"/>
                    <a:pt x="14125" y="13052"/>
                  </a:cubicBezTo>
                  <a:cubicBezTo>
                    <a:pt x="10215" y="17127"/>
                    <a:pt x="8260" y="23212"/>
                    <a:pt x="8260" y="31307"/>
                  </a:cubicBezTo>
                  <a:cubicBezTo>
                    <a:pt x="8260" y="39182"/>
                    <a:pt x="10215" y="45240"/>
                    <a:pt x="14125" y="49480"/>
                  </a:cubicBezTo>
                  <a:cubicBezTo>
                    <a:pt x="18035" y="53666"/>
                    <a:pt x="23019" y="55758"/>
                    <a:pt x="29077" y="55758"/>
                  </a:cubicBezTo>
                  <a:cubicBezTo>
                    <a:pt x="31940" y="55758"/>
                    <a:pt x="34639" y="55235"/>
                    <a:pt x="37172" y="54189"/>
                  </a:cubicBezTo>
                  <a:cubicBezTo>
                    <a:pt x="34639" y="52537"/>
                    <a:pt x="31996" y="51380"/>
                    <a:pt x="29242" y="50719"/>
                  </a:cubicBezTo>
                  <a:lnTo>
                    <a:pt x="31142" y="44854"/>
                  </a:lnTo>
                  <a:close/>
                  <a:moveTo>
                    <a:pt x="96524" y="61623"/>
                  </a:moveTo>
                  <a:lnTo>
                    <a:pt x="96524" y="55180"/>
                  </a:lnTo>
                  <a:cubicBezTo>
                    <a:pt x="93109" y="60136"/>
                    <a:pt x="88456" y="62614"/>
                    <a:pt x="82563" y="62614"/>
                  </a:cubicBezTo>
                  <a:cubicBezTo>
                    <a:pt x="79975" y="62614"/>
                    <a:pt x="77552" y="62119"/>
                    <a:pt x="75294" y="61128"/>
                  </a:cubicBezTo>
                  <a:cubicBezTo>
                    <a:pt x="73092" y="60136"/>
                    <a:pt x="71439" y="58897"/>
                    <a:pt x="70338" y="57410"/>
                  </a:cubicBezTo>
                  <a:cubicBezTo>
                    <a:pt x="69237" y="55868"/>
                    <a:pt x="68466" y="54024"/>
                    <a:pt x="68025" y="51876"/>
                  </a:cubicBezTo>
                  <a:cubicBezTo>
                    <a:pt x="67750" y="50389"/>
                    <a:pt x="67612" y="48076"/>
                    <a:pt x="67612" y="44937"/>
                  </a:cubicBezTo>
                  <a:lnTo>
                    <a:pt x="67612" y="17760"/>
                  </a:lnTo>
                  <a:lnTo>
                    <a:pt x="75046" y="17760"/>
                  </a:lnTo>
                  <a:lnTo>
                    <a:pt x="75046" y="42046"/>
                  </a:lnTo>
                  <a:cubicBezTo>
                    <a:pt x="75046" y="45956"/>
                    <a:pt x="75184" y="48572"/>
                    <a:pt x="75459" y="49893"/>
                  </a:cubicBezTo>
                  <a:cubicBezTo>
                    <a:pt x="75955" y="51876"/>
                    <a:pt x="76946" y="53418"/>
                    <a:pt x="78433" y="54519"/>
                  </a:cubicBezTo>
                  <a:cubicBezTo>
                    <a:pt x="79975" y="55621"/>
                    <a:pt x="81848" y="56171"/>
                    <a:pt x="84050" y="56171"/>
                  </a:cubicBezTo>
                  <a:cubicBezTo>
                    <a:pt x="86308" y="56171"/>
                    <a:pt x="88401" y="55621"/>
                    <a:pt x="90328" y="54519"/>
                  </a:cubicBezTo>
                  <a:cubicBezTo>
                    <a:pt x="92311" y="53363"/>
                    <a:pt x="93688" y="51793"/>
                    <a:pt x="94459" y="49811"/>
                  </a:cubicBezTo>
                  <a:cubicBezTo>
                    <a:pt x="95285" y="47828"/>
                    <a:pt x="95698" y="44965"/>
                    <a:pt x="95698" y="41220"/>
                  </a:cubicBezTo>
                  <a:lnTo>
                    <a:pt x="95698" y="17760"/>
                  </a:lnTo>
                  <a:lnTo>
                    <a:pt x="103132" y="17760"/>
                  </a:lnTo>
                  <a:lnTo>
                    <a:pt x="103132" y="61623"/>
                  </a:lnTo>
                  <a:lnTo>
                    <a:pt x="96524" y="61623"/>
                  </a:lnTo>
                  <a:close/>
                  <a:moveTo>
                    <a:pt x="121677" y="61623"/>
                  </a:moveTo>
                  <a:lnTo>
                    <a:pt x="114738" y="61623"/>
                  </a:lnTo>
                  <a:lnTo>
                    <a:pt x="114738" y="1074"/>
                  </a:lnTo>
                  <a:lnTo>
                    <a:pt x="122172" y="1074"/>
                  </a:lnTo>
                  <a:lnTo>
                    <a:pt x="122172" y="22634"/>
                  </a:lnTo>
                  <a:cubicBezTo>
                    <a:pt x="125311" y="18724"/>
                    <a:pt x="129332" y="16769"/>
                    <a:pt x="134233" y="16769"/>
                  </a:cubicBezTo>
                  <a:cubicBezTo>
                    <a:pt x="136931" y="16769"/>
                    <a:pt x="139464" y="17319"/>
                    <a:pt x="141832" y="18421"/>
                  </a:cubicBezTo>
                  <a:cubicBezTo>
                    <a:pt x="144256" y="19467"/>
                    <a:pt x="146238" y="20982"/>
                    <a:pt x="147780" y="22964"/>
                  </a:cubicBezTo>
                  <a:cubicBezTo>
                    <a:pt x="149377" y="24947"/>
                    <a:pt x="150616" y="27342"/>
                    <a:pt x="151497" y="30151"/>
                  </a:cubicBezTo>
                  <a:cubicBezTo>
                    <a:pt x="152378" y="32904"/>
                    <a:pt x="152819" y="35850"/>
                    <a:pt x="152819" y="38989"/>
                  </a:cubicBezTo>
                  <a:cubicBezTo>
                    <a:pt x="152819" y="46534"/>
                    <a:pt x="150947" y="52371"/>
                    <a:pt x="147202" y="56502"/>
                  </a:cubicBezTo>
                  <a:cubicBezTo>
                    <a:pt x="143512" y="60577"/>
                    <a:pt x="139051" y="62614"/>
                    <a:pt x="133820" y="62614"/>
                  </a:cubicBezTo>
                  <a:cubicBezTo>
                    <a:pt x="128643" y="62614"/>
                    <a:pt x="124596" y="60439"/>
                    <a:pt x="121677" y="56089"/>
                  </a:cubicBezTo>
                  <a:lnTo>
                    <a:pt x="121677" y="61623"/>
                  </a:lnTo>
                  <a:close/>
                  <a:moveTo>
                    <a:pt x="121594" y="39320"/>
                  </a:moveTo>
                  <a:cubicBezTo>
                    <a:pt x="121594" y="44607"/>
                    <a:pt x="122310" y="48406"/>
                    <a:pt x="123742" y="50719"/>
                  </a:cubicBezTo>
                  <a:cubicBezTo>
                    <a:pt x="126055" y="54574"/>
                    <a:pt x="129221" y="56502"/>
                    <a:pt x="133242" y="56502"/>
                  </a:cubicBezTo>
                  <a:cubicBezTo>
                    <a:pt x="136491" y="56502"/>
                    <a:pt x="139299" y="55097"/>
                    <a:pt x="141667" y="52289"/>
                  </a:cubicBezTo>
                  <a:cubicBezTo>
                    <a:pt x="144035" y="49425"/>
                    <a:pt x="145219" y="45212"/>
                    <a:pt x="145219" y="39650"/>
                  </a:cubicBezTo>
                  <a:cubicBezTo>
                    <a:pt x="145219" y="33923"/>
                    <a:pt x="144063" y="29710"/>
                    <a:pt x="141750" y="27012"/>
                  </a:cubicBezTo>
                  <a:cubicBezTo>
                    <a:pt x="139492" y="24258"/>
                    <a:pt x="136766" y="22882"/>
                    <a:pt x="133572" y="22882"/>
                  </a:cubicBezTo>
                  <a:cubicBezTo>
                    <a:pt x="130323" y="22882"/>
                    <a:pt x="127514" y="24286"/>
                    <a:pt x="125146" y="27094"/>
                  </a:cubicBezTo>
                  <a:cubicBezTo>
                    <a:pt x="122778" y="29903"/>
                    <a:pt x="121594" y="33978"/>
                    <a:pt x="121594" y="39320"/>
                  </a:cubicBezTo>
                  <a:close/>
                  <a:moveTo>
                    <a:pt x="161864" y="9582"/>
                  </a:moveTo>
                  <a:lnTo>
                    <a:pt x="161864" y="1074"/>
                  </a:lnTo>
                  <a:lnTo>
                    <a:pt x="169299" y="1074"/>
                  </a:lnTo>
                  <a:lnTo>
                    <a:pt x="169299" y="9582"/>
                  </a:lnTo>
                  <a:lnTo>
                    <a:pt x="161864" y="9582"/>
                  </a:lnTo>
                  <a:close/>
                  <a:moveTo>
                    <a:pt x="161864" y="61623"/>
                  </a:moveTo>
                  <a:lnTo>
                    <a:pt x="161864" y="17760"/>
                  </a:lnTo>
                  <a:lnTo>
                    <a:pt x="169299" y="17760"/>
                  </a:lnTo>
                  <a:lnTo>
                    <a:pt x="169299" y="61623"/>
                  </a:lnTo>
                  <a:lnTo>
                    <a:pt x="161864" y="61623"/>
                  </a:lnTo>
                  <a:close/>
                  <a:moveTo>
                    <a:pt x="196847" y="54932"/>
                  </a:moveTo>
                  <a:lnTo>
                    <a:pt x="197921" y="61541"/>
                  </a:lnTo>
                  <a:cubicBezTo>
                    <a:pt x="195828" y="61981"/>
                    <a:pt x="193956" y="62201"/>
                    <a:pt x="192304" y="62201"/>
                  </a:cubicBezTo>
                  <a:cubicBezTo>
                    <a:pt x="189606" y="62201"/>
                    <a:pt x="187513" y="61788"/>
                    <a:pt x="186026" y="60962"/>
                  </a:cubicBezTo>
                  <a:cubicBezTo>
                    <a:pt x="184539" y="60081"/>
                    <a:pt x="183493" y="58952"/>
                    <a:pt x="182887" y="57576"/>
                  </a:cubicBezTo>
                  <a:cubicBezTo>
                    <a:pt x="182281" y="56144"/>
                    <a:pt x="181978" y="53197"/>
                    <a:pt x="181978" y="48737"/>
                  </a:cubicBezTo>
                  <a:lnTo>
                    <a:pt x="181978" y="23542"/>
                  </a:lnTo>
                  <a:lnTo>
                    <a:pt x="176526" y="23542"/>
                  </a:lnTo>
                  <a:lnTo>
                    <a:pt x="176526" y="17760"/>
                  </a:lnTo>
                  <a:lnTo>
                    <a:pt x="181978" y="17760"/>
                  </a:lnTo>
                  <a:lnTo>
                    <a:pt x="181978" y="6856"/>
                  </a:lnTo>
                  <a:lnTo>
                    <a:pt x="189413" y="2396"/>
                  </a:lnTo>
                  <a:lnTo>
                    <a:pt x="189413" y="17760"/>
                  </a:lnTo>
                  <a:lnTo>
                    <a:pt x="196847" y="17760"/>
                  </a:lnTo>
                  <a:lnTo>
                    <a:pt x="196847" y="23542"/>
                  </a:lnTo>
                  <a:lnTo>
                    <a:pt x="189413" y="23542"/>
                  </a:lnTo>
                  <a:lnTo>
                    <a:pt x="189413" y="49150"/>
                  </a:lnTo>
                  <a:cubicBezTo>
                    <a:pt x="189413" y="51298"/>
                    <a:pt x="189523" y="52674"/>
                    <a:pt x="189743" y="53280"/>
                  </a:cubicBezTo>
                  <a:cubicBezTo>
                    <a:pt x="190019" y="53886"/>
                    <a:pt x="190459" y="54381"/>
                    <a:pt x="191065" y="54767"/>
                  </a:cubicBezTo>
                  <a:cubicBezTo>
                    <a:pt x="191671" y="55097"/>
                    <a:pt x="192524" y="55263"/>
                    <a:pt x="193626" y="55263"/>
                  </a:cubicBezTo>
                  <a:cubicBezTo>
                    <a:pt x="194452" y="55263"/>
                    <a:pt x="195526" y="55152"/>
                    <a:pt x="196847" y="54932"/>
                  </a:cubicBezTo>
                  <a:close/>
                </a:path>
              </a:pathLst>
            </a:custGeom>
            <a:solidFill>
              <a:srgbClr val="000000"/>
            </a:solidFill>
            <a:ln w="5278" cap="sq">
              <a:noFill/>
              <a:prstDash val="solid"/>
              <a:miter/>
            </a:ln>
          </p:spPr>
          <p:txBody>
            <a:bodyPr/>
            <a:lstStyle/>
            <a:p>
              <a:endParaRPr lang="en-US" noProof="0"/>
            </a:p>
          </p:txBody>
        </p:sp>
        <p:grpSp>
          <p:nvGrpSpPr>
            <p:cNvPr id="163" name="Content Placeholder 9">
              <a:extLst>
                <a:ext uri="{FF2B5EF4-FFF2-40B4-BE49-F238E27FC236}">
                  <a16:creationId xmlns:a16="http://schemas.microsoft.com/office/drawing/2014/main" id="{AEE7145E-ECA9-AF75-5B8A-CA6300232473}"/>
                </a:ext>
              </a:extLst>
            </p:cNvPr>
            <p:cNvGrpSpPr/>
            <p:nvPr/>
          </p:nvGrpSpPr>
          <p:grpSpPr>
            <a:xfrm>
              <a:off x="2887207" y="2540796"/>
              <a:ext cx="75526" cy="75526"/>
              <a:chOff x="2887207" y="2540796"/>
              <a:chExt cx="75526" cy="75526"/>
            </a:xfrm>
            <a:noFill/>
          </p:grpSpPr>
          <p:sp>
            <p:nvSpPr>
              <p:cNvPr id="181" name="Freeform: Shape 9140">
                <a:extLst>
                  <a:ext uri="{FF2B5EF4-FFF2-40B4-BE49-F238E27FC236}">
                    <a16:creationId xmlns:a16="http://schemas.microsoft.com/office/drawing/2014/main" id="{A8C2FD96-29EB-D4E2-5A95-1F5498D7874D}"/>
                  </a:ext>
                </a:extLst>
              </p:cNvPr>
              <p:cNvSpPr/>
              <p:nvPr/>
            </p:nvSpPr>
            <p:spPr>
              <a:xfrm>
                <a:off x="2887207" y="2540796"/>
                <a:ext cx="75526" cy="75526"/>
              </a:xfrm>
              <a:custGeom>
                <a:avLst/>
                <a:gdLst>
                  <a:gd name="csX0" fmla="*/ 0 w 75526"/>
                  <a:gd name="csY0" fmla="*/ 2 h 75526"/>
                  <a:gd name="csX1" fmla="*/ 75527 w 75526"/>
                  <a:gd name="csY1" fmla="*/ 2 h 75526"/>
                  <a:gd name="csX2" fmla="*/ 75527 w 75526"/>
                  <a:gd name="csY2" fmla="*/ 75529 h 75526"/>
                  <a:gd name="csX3" fmla="*/ 0 w 75526"/>
                  <a:gd name="csY3" fmla="*/ 75529 h 75526"/>
                </a:gdLst>
                <a:ahLst/>
                <a:cxnLst>
                  <a:cxn ang="0">
                    <a:pos x="csX0" y="csY0"/>
                  </a:cxn>
                  <a:cxn ang="0">
                    <a:pos x="csX1" y="csY1"/>
                  </a:cxn>
                  <a:cxn ang="0">
                    <a:pos x="csX2" y="csY2"/>
                  </a:cxn>
                  <a:cxn ang="0">
                    <a:pos x="csX3" y="csY3"/>
                  </a:cxn>
                </a:cxnLst>
                <a:rect l="l" t="t" r="r" b="b"/>
                <a:pathLst>
                  <a:path w="75526" h="75526">
                    <a:moveTo>
                      <a:pt x="0" y="2"/>
                    </a:moveTo>
                    <a:lnTo>
                      <a:pt x="75527" y="2"/>
                    </a:lnTo>
                    <a:lnTo>
                      <a:pt x="75527" y="75529"/>
                    </a:lnTo>
                    <a:lnTo>
                      <a:pt x="0" y="75529"/>
                    </a:lnTo>
                    <a:close/>
                  </a:path>
                </a:pathLst>
              </a:custGeom>
              <a:solidFill>
                <a:srgbClr val="000000">
                  <a:alpha val="0"/>
                </a:srgbClr>
              </a:solidFill>
              <a:ln w="5278" cap="sq">
                <a:noFill/>
                <a:prstDash val="solid"/>
                <a:miter/>
              </a:ln>
            </p:spPr>
            <p:txBody>
              <a:bodyPr/>
              <a:lstStyle/>
              <a:p>
                <a:endParaRPr lang="en-US" noProof="0"/>
              </a:p>
            </p:txBody>
          </p:sp>
          <p:pic>
            <p:nvPicPr>
              <p:cNvPr id="182" name="Picture 181">
                <a:extLst>
                  <a:ext uri="{FF2B5EF4-FFF2-40B4-BE49-F238E27FC236}">
                    <a16:creationId xmlns:a16="http://schemas.microsoft.com/office/drawing/2014/main" id="{C80F6871-5871-E817-1316-00F422F9FE44}"/>
                  </a:ext>
                </a:extLst>
              </p:cNvPr>
              <p:cNvPicPr>
                <a:picLocks noChangeAspect="1"/>
              </p:cNvPicPr>
              <p:nvPr/>
            </p:nvPicPr>
            <p:blipFill>
              <a:blip r:embed="rId5"/>
              <a:stretch>
                <a:fillRect/>
              </a:stretch>
            </p:blipFill>
            <p:spPr>
              <a:xfrm>
                <a:off x="2887207" y="2540796"/>
                <a:ext cx="75526" cy="75526"/>
              </a:xfrm>
              <a:custGeom>
                <a:avLst/>
                <a:gdLst>
                  <a:gd name="csX0" fmla="*/ 138 w 75526"/>
                  <a:gd name="csY0" fmla="*/ -88 h 75526"/>
                  <a:gd name="csX1" fmla="*/ 75665 w 75526"/>
                  <a:gd name="csY1" fmla="*/ -88 h 75526"/>
                  <a:gd name="csX2" fmla="*/ 75665 w 75526"/>
                  <a:gd name="csY2" fmla="*/ 75439 h 75526"/>
                  <a:gd name="csX3" fmla="*/ 138 w 75526"/>
                  <a:gd name="csY3" fmla="*/ 75439 h 75526"/>
                </a:gdLst>
                <a:ahLst/>
                <a:cxnLst>
                  <a:cxn ang="0">
                    <a:pos x="csX0" y="csY0"/>
                  </a:cxn>
                  <a:cxn ang="0">
                    <a:pos x="csX1" y="csY1"/>
                  </a:cxn>
                  <a:cxn ang="0">
                    <a:pos x="csX2" y="csY2"/>
                  </a:cxn>
                  <a:cxn ang="0">
                    <a:pos x="csX3" y="csY3"/>
                  </a:cxn>
                </a:cxnLst>
                <a:rect l="l" t="t" r="r" b="b"/>
                <a:pathLst>
                  <a:path w="75526" h="75526">
                    <a:moveTo>
                      <a:pt x="138" y="-88"/>
                    </a:moveTo>
                    <a:lnTo>
                      <a:pt x="75665" y="-88"/>
                    </a:lnTo>
                    <a:lnTo>
                      <a:pt x="75665" y="75439"/>
                    </a:lnTo>
                    <a:lnTo>
                      <a:pt x="138" y="75439"/>
                    </a:lnTo>
                    <a:close/>
                  </a:path>
                </a:pathLst>
              </a:custGeom>
            </p:spPr>
          </p:pic>
        </p:grpSp>
        <p:grpSp>
          <p:nvGrpSpPr>
            <p:cNvPr id="164" name="Content Placeholder 9">
              <a:extLst>
                <a:ext uri="{FF2B5EF4-FFF2-40B4-BE49-F238E27FC236}">
                  <a16:creationId xmlns:a16="http://schemas.microsoft.com/office/drawing/2014/main" id="{897CAF02-1BA1-3767-06C8-602CB8152372}"/>
                </a:ext>
              </a:extLst>
            </p:cNvPr>
            <p:cNvGrpSpPr/>
            <p:nvPr/>
          </p:nvGrpSpPr>
          <p:grpSpPr>
            <a:xfrm>
              <a:off x="2887207" y="2530223"/>
              <a:ext cx="75526" cy="75526"/>
              <a:chOff x="2887207" y="2530223"/>
              <a:chExt cx="75526" cy="75526"/>
            </a:xfrm>
            <a:solidFill>
              <a:srgbClr val="000000">
                <a:alpha val="0"/>
              </a:srgbClr>
            </a:solidFill>
          </p:grpSpPr>
          <p:sp>
            <p:nvSpPr>
              <p:cNvPr id="179" name="Freeform: Shape 9138">
                <a:extLst>
                  <a:ext uri="{FF2B5EF4-FFF2-40B4-BE49-F238E27FC236}">
                    <a16:creationId xmlns:a16="http://schemas.microsoft.com/office/drawing/2014/main" id="{AA581E3C-701A-6938-9D7B-B787D4F0F699}"/>
                  </a:ext>
                </a:extLst>
              </p:cNvPr>
              <p:cNvSpPr/>
              <p:nvPr/>
            </p:nvSpPr>
            <p:spPr>
              <a:xfrm>
                <a:off x="2887207" y="2530223"/>
                <a:ext cx="75526" cy="75526"/>
              </a:xfrm>
              <a:custGeom>
                <a:avLst/>
                <a:gdLst>
                  <a:gd name="csX0" fmla="*/ 0 w 75526"/>
                  <a:gd name="csY0" fmla="*/ 0 h 75526"/>
                  <a:gd name="csX1" fmla="*/ 75527 w 75526"/>
                  <a:gd name="csY1" fmla="*/ 0 h 75526"/>
                  <a:gd name="csX2" fmla="*/ 75527 w 75526"/>
                  <a:gd name="csY2" fmla="*/ 75527 h 75526"/>
                  <a:gd name="csX3" fmla="*/ 0 w 75526"/>
                  <a:gd name="csY3" fmla="*/ 75527 h 75526"/>
                </a:gdLst>
                <a:ahLst/>
                <a:cxnLst>
                  <a:cxn ang="0">
                    <a:pos x="csX0" y="csY0"/>
                  </a:cxn>
                  <a:cxn ang="0">
                    <a:pos x="csX1" y="csY1"/>
                  </a:cxn>
                  <a:cxn ang="0">
                    <a:pos x="csX2" y="csY2"/>
                  </a:cxn>
                  <a:cxn ang="0">
                    <a:pos x="csX3" y="csY3"/>
                  </a:cxn>
                </a:cxnLst>
                <a:rect l="l" t="t" r="r" b="b"/>
                <a:pathLst>
                  <a:path w="75526" h="75526">
                    <a:moveTo>
                      <a:pt x="0" y="0"/>
                    </a:moveTo>
                    <a:lnTo>
                      <a:pt x="75527" y="0"/>
                    </a:lnTo>
                    <a:lnTo>
                      <a:pt x="75527" y="75527"/>
                    </a:lnTo>
                    <a:lnTo>
                      <a:pt x="0" y="75527"/>
                    </a:lnTo>
                    <a:close/>
                  </a:path>
                </a:pathLst>
              </a:custGeom>
              <a:solidFill>
                <a:srgbClr val="000000">
                  <a:alpha val="0"/>
                </a:srgbClr>
              </a:solidFill>
              <a:ln w="5278" cap="sq">
                <a:noFill/>
                <a:prstDash val="solid"/>
                <a:miter/>
              </a:ln>
            </p:spPr>
            <p:txBody>
              <a:bodyPr/>
              <a:lstStyle/>
              <a:p>
                <a:endParaRPr lang="en-US" noProof="0"/>
              </a:p>
            </p:txBody>
          </p:sp>
          <p:pic>
            <p:nvPicPr>
              <p:cNvPr id="180" name="Picture 179">
                <a:extLst>
                  <a:ext uri="{FF2B5EF4-FFF2-40B4-BE49-F238E27FC236}">
                    <a16:creationId xmlns:a16="http://schemas.microsoft.com/office/drawing/2014/main" id="{FD746FBA-B4FB-352B-24ED-F2002D88832B}"/>
                  </a:ext>
                </a:extLst>
              </p:cNvPr>
              <p:cNvPicPr>
                <a:picLocks noChangeAspect="1"/>
              </p:cNvPicPr>
              <p:nvPr/>
            </p:nvPicPr>
            <p:blipFill>
              <a:blip r:embed="rId5"/>
              <a:stretch>
                <a:fillRect/>
              </a:stretch>
            </p:blipFill>
            <p:spPr>
              <a:xfrm>
                <a:off x="2887207" y="2530223"/>
                <a:ext cx="75526" cy="75526"/>
              </a:xfrm>
              <a:custGeom>
                <a:avLst/>
                <a:gdLst>
                  <a:gd name="csX0" fmla="*/ 138 w 75526"/>
                  <a:gd name="csY0" fmla="*/ -90 h 75526"/>
                  <a:gd name="csX1" fmla="*/ 75665 w 75526"/>
                  <a:gd name="csY1" fmla="*/ -90 h 75526"/>
                  <a:gd name="csX2" fmla="*/ 75665 w 75526"/>
                  <a:gd name="csY2" fmla="*/ 75437 h 75526"/>
                  <a:gd name="csX3" fmla="*/ 138 w 75526"/>
                  <a:gd name="csY3" fmla="*/ 75437 h 75526"/>
                </a:gdLst>
                <a:ahLst/>
                <a:cxnLst>
                  <a:cxn ang="0">
                    <a:pos x="csX0" y="csY0"/>
                  </a:cxn>
                  <a:cxn ang="0">
                    <a:pos x="csX1" y="csY1"/>
                  </a:cxn>
                  <a:cxn ang="0">
                    <a:pos x="csX2" y="csY2"/>
                  </a:cxn>
                  <a:cxn ang="0">
                    <a:pos x="csX3" y="csY3"/>
                  </a:cxn>
                </a:cxnLst>
                <a:rect l="l" t="t" r="r" b="b"/>
                <a:pathLst>
                  <a:path w="75526" h="75526">
                    <a:moveTo>
                      <a:pt x="138" y="-90"/>
                    </a:moveTo>
                    <a:lnTo>
                      <a:pt x="75665" y="-90"/>
                    </a:lnTo>
                    <a:lnTo>
                      <a:pt x="75665" y="75437"/>
                    </a:lnTo>
                    <a:lnTo>
                      <a:pt x="138" y="75437"/>
                    </a:lnTo>
                    <a:close/>
                  </a:path>
                </a:pathLst>
              </a:custGeom>
            </p:spPr>
          </p:pic>
        </p:grpSp>
        <p:grpSp>
          <p:nvGrpSpPr>
            <p:cNvPr id="165" name="Content Placeholder 9">
              <a:extLst>
                <a:ext uri="{FF2B5EF4-FFF2-40B4-BE49-F238E27FC236}">
                  <a16:creationId xmlns:a16="http://schemas.microsoft.com/office/drawing/2014/main" id="{BF813C53-B3F0-2053-D611-47308D593BAC}"/>
                </a:ext>
              </a:extLst>
            </p:cNvPr>
            <p:cNvGrpSpPr/>
            <p:nvPr/>
          </p:nvGrpSpPr>
          <p:grpSpPr>
            <a:xfrm>
              <a:off x="3124234" y="2540796"/>
              <a:ext cx="75526" cy="75526"/>
              <a:chOff x="3124234" y="2540796"/>
              <a:chExt cx="75526" cy="75526"/>
            </a:xfrm>
            <a:noFill/>
          </p:grpSpPr>
          <p:sp>
            <p:nvSpPr>
              <p:cNvPr id="177" name="Freeform: Shape 9136">
                <a:extLst>
                  <a:ext uri="{FF2B5EF4-FFF2-40B4-BE49-F238E27FC236}">
                    <a16:creationId xmlns:a16="http://schemas.microsoft.com/office/drawing/2014/main" id="{0E7BC8E2-C094-2541-CB63-A78EFD1C6FB4}"/>
                  </a:ext>
                </a:extLst>
              </p:cNvPr>
              <p:cNvSpPr/>
              <p:nvPr/>
            </p:nvSpPr>
            <p:spPr>
              <a:xfrm>
                <a:off x="3124234" y="2540796"/>
                <a:ext cx="75526" cy="75526"/>
              </a:xfrm>
              <a:custGeom>
                <a:avLst/>
                <a:gdLst>
                  <a:gd name="csX0" fmla="*/ 0 w 75526"/>
                  <a:gd name="csY0" fmla="*/ 2 h 75526"/>
                  <a:gd name="csX1" fmla="*/ 75527 w 75526"/>
                  <a:gd name="csY1" fmla="*/ 2 h 75526"/>
                  <a:gd name="csX2" fmla="*/ 75527 w 75526"/>
                  <a:gd name="csY2" fmla="*/ 75529 h 75526"/>
                  <a:gd name="csX3" fmla="*/ 0 w 75526"/>
                  <a:gd name="csY3" fmla="*/ 75529 h 75526"/>
                </a:gdLst>
                <a:ahLst/>
                <a:cxnLst>
                  <a:cxn ang="0">
                    <a:pos x="csX0" y="csY0"/>
                  </a:cxn>
                  <a:cxn ang="0">
                    <a:pos x="csX1" y="csY1"/>
                  </a:cxn>
                  <a:cxn ang="0">
                    <a:pos x="csX2" y="csY2"/>
                  </a:cxn>
                  <a:cxn ang="0">
                    <a:pos x="csX3" y="csY3"/>
                  </a:cxn>
                </a:cxnLst>
                <a:rect l="l" t="t" r="r" b="b"/>
                <a:pathLst>
                  <a:path w="75526" h="75526">
                    <a:moveTo>
                      <a:pt x="0" y="2"/>
                    </a:moveTo>
                    <a:lnTo>
                      <a:pt x="75527" y="2"/>
                    </a:lnTo>
                    <a:lnTo>
                      <a:pt x="75527" y="75529"/>
                    </a:lnTo>
                    <a:lnTo>
                      <a:pt x="0" y="75529"/>
                    </a:lnTo>
                    <a:close/>
                  </a:path>
                </a:pathLst>
              </a:custGeom>
              <a:solidFill>
                <a:srgbClr val="000000">
                  <a:alpha val="0"/>
                </a:srgbClr>
              </a:solidFill>
              <a:ln w="5278" cap="sq">
                <a:noFill/>
                <a:prstDash val="solid"/>
                <a:miter/>
              </a:ln>
            </p:spPr>
            <p:txBody>
              <a:bodyPr/>
              <a:lstStyle/>
              <a:p>
                <a:endParaRPr lang="en-US" noProof="0"/>
              </a:p>
            </p:txBody>
          </p:sp>
          <p:pic>
            <p:nvPicPr>
              <p:cNvPr id="178" name="Picture 177">
                <a:extLst>
                  <a:ext uri="{FF2B5EF4-FFF2-40B4-BE49-F238E27FC236}">
                    <a16:creationId xmlns:a16="http://schemas.microsoft.com/office/drawing/2014/main" id="{4D050194-A05B-A4B7-8C57-ADB64D22CCEB}"/>
                  </a:ext>
                </a:extLst>
              </p:cNvPr>
              <p:cNvPicPr>
                <a:picLocks noChangeAspect="1"/>
              </p:cNvPicPr>
              <p:nvPr/>
            </p:nvPicPr>
            <p:blipFill>
              <a:blip r:embed="rId5"/>
              <a:stretch>
                <a:fillRect/>
              </a:stretch>
            </p:blipFill>
            <p:spPr>
              <a:xfrm>
                <a:off x="3124234" y="2540796"/>
                <a:ext cx="75526" cy="75526"/>
              </a:xfrm>
              <a:custGeom>
                <a:avLst/>
                <a:gdLst>
                  <a:gd name="csX0" fmla="*/ 183 w 75526"/>
                  <a:gd name="csY0" fmla="*/ -88 h 75526"/>
                  <a:gd name="csX1" fmla="*/ 75710 w 75526"/>
                  <a:gd name="csY1" fmla="*/ -88 h 75526"/>
                  <a:gd name="csX2" fmla="*/ 75710 w 75526"/>
                  <a:gd name="csY2" fmla="*/ 75439 h 75526"/>
                  <a:gd name="csX3" fmla="*/ 183 w 75526"/>
                  <a:gd name="csY3" fmla="*/ 75439 h 75526"/>
                </a:gdLst>
                <a:ahLst/>
                <a:cxnLst>
                  <a:cxn ang="0">
                    <a:pos x="csX0" y="csY0"/>
                  </a:cxn>
                  <a:cxn ang="0">
                    <a:pos x="csX1" y="csY1"/>
                  </a:cxn>
                  <a:cxn ang="0">
                    <a:pos x="csX2" y="csY2"/>
                  </a:cxn>
                  <a:cxn ang="0">
                    <a:pos x="csX3" y="csY3"/>
                  </a:cxn>
                </a:cxnLst>
                <a:rect l="l" t="t" r="r" b="b"/>
                <a:pathLst>
                  <a:path w="75526" h="75526">
                    <a:moveTo>
                      <a:pt x="183" y="-88"/>
                    </a:moveTo>
                    <a:lnTo>
                      <a:pt x="75710" y="-88"/>
                    </a:lnTo>
                    <a:lnTo>
                      <a:pt x="75710" y="75439"/>
                    </a:lnTo>
                    <a:lnTo>
                      <a:pt x="183" y="75439"/>
                    </a:lnTo>
                    <a:close/>
                  </a:path>
                </a:pathLst>
              </a:custGeom>
            </p:spPr>
          </p:pic>
        </p:grpSp>
        <p:grpSp>
          <p:nvGrpSpPr>
            <p:cNvPr id="166" name="Content Placeholder 9">
              <a:extLst>
                <a:ext uri="{FF2B5EF4-FFF2-40B4-BE49-F238E27FC236}">
                  <a16:creationId xmlns:a16="http://schemas.microsoft.com/office/drawing/2014/main" id="{8AAC000B-20BE-F029-2323-D87430CCF183}"/>
                </a:ext>
              </a:extLst>
            </p:cNvPr>
            <p:cNvGrpSpPr/>
            <p:nvPr/>
          </p:nvGrpSpPr>
          <p:grpSpPr>
            <a:xfrm>
              <a:off x="3124234" y="2530223"/>
              <a:ext cx="75526" cy="75526"/>
              <a:chOff x="3124234" y="2530223"/>
              <a:chExt cx="75526" cy="75526"/>
            </a:xfrm>
            <a:solidFill>
              <a:srgbClr val="000000">
                <a:alpha val="0"/>
              </a:srgbClr>
            </a:solidFill>
          </p:grpSpPr>
          <p:sp>
            <p:nvSpPr>
              <p:cNvPr id="175" name="Freeform: Shape 9134">
                <a:extLst>
                  <a:ext uri="{FF2B5EF4-FFF2-40B4-BE49-F238E27FC236}">
                    <a16:creationId xmlns:a16="http://schemas.microsoft.com/office/drawing/2014/main" id="{B3C72861-1F4D-9EF5-CC2C-B7793DF2F7E4}"/>
                  </a:ext>
                </a:extLst>
              </p:cNvPr>
              <p:cNvSpPr/>
              <p:nvPr/>
            </p:nvSpPr>
            <p:spPr>
              <a:xfrm>
                <a:off x="3124234" y="2530223"/>
                <a:ext cx="75526" cy="75526"/>
              </a:xfrm>
              <a:custGeom>
                <a:avLst/>
                <a:gdLst>
                  <a:gd name="csX0" fmla="*/ 0 w 75526"/>
                  <a:gd name="csY0" fmla="*/ 0 h 75526"/>
                  <a:gd name="csX1" fmla="*/ 75527 w 75526"/>
                  <a:gd name="csY1" fmla="*/ 0 h 75526"/>
                  <a:gd name="csX2" fmla="*/ 75527 w 75526"/>
                  <a:gd name="csY2" fmla="*/ 75527 h 75526"/>
                  <a:gd name="csX3" fmla="*/ 0 w 75526"/>
                  <a:gd name="csY3" fmla="*/ 75527 h 75526"/>
                </a:gdLst>
                <a:ahLst/>
                <a:cxnLst>
                  <a:cxn ang="0">
                    <a:pos x="csX0" y="csY0"/>
                  </a:cxn>
                  <a:cxn ang="0">
                    <a:pos x="csX1" y="csY1"/>
                  </a:cxn>
                  <a:cxn ang="0">
                    <a:pos x="csX2" y="csY2"/>
                  </a:cxn>
                  <a:cxn ang="0">
                    <a:pos x="csX3" y="csY3"/>
                  </a:cxn>
                </a:cxnLst>
                <a:rect l="l" t="t" r="r" b="b"/>
                <a:pathLst>
                  <a:path w="75526" h="75526">
                    <a:moveTo>
                      <a:pt x="0" y="0"/>
                    </a:moveTo>
                    <a:lnTo>
                      <a:pt x="75527" y="0"/>
                    </a:lnTo>
                    <a:lnTo>
                      <a:pt x="75527" y="75527"/>
                    </a:lnTo>
                    <a:lnTo>
                      <a:pt x="0" y="75527"/>
                    </a:lnTo>
                    <a:close/>
                  </a:path>
                </a:pathLst>
              </a:custGeom>
              <a:solidFill>
                <a:srgbClr val="000000">
                  <a:alpha val="0"/>
                </a:srgbClr>
              </a:solidFill>
              <a:ln w="5278" cap="sq">
                <a:noFill/>
                <a:prstDash val="solid"/>
                <a:miter/>
              </a:ln>
            </p:spPr>
            <p:txBody>
              <a:bodyPr/>
              <a:lstStyle/>
              <a:p>
                <a:endParaRPr lang="en-US" noProof="0"/>
              </a:p>
            </p:txBody>
          </p:sp>
          <p:pic>
            <p:nvPicPr>
              <p:cNvPr id="176" name="Picture 175">
                <a:extLst>
                  <a:ext uri="{FF2B5EF4-FFF2-40B4-BE49-F238E27FC236}">
                    <a16:creationId xmlns:a16="http://schemas.microsoft.com/office/drawing/2014/main" id="{CD25C76B-12E2-1DC8-3BB2-D45ADB8D53FD}"/>
                  </a:ext>
                </a:extLst>
              </p:cNvPr>
              <p:cNvPicPr>
                <a:picLocks noChangeAspect="1"/>
              </p:cNvPicPr>
              <p:nvPr/>
            </p:nvPicPr>
            <p:blipFill>
              <a:blip r:embed="rId5"/>
              <a:stretch>
                <a:fillRect/>
              </a:stretch>
            </p:blipFill>
            <p:spPr>
              <a:xfrm>
                <a:off x="3124234" y="2530223"/>
                <a:ext cx="75526" cy="75526"/>
              </a:xfrm>
              <a:custGeom>
                <a:avLst/>
                <a:gdLst>
                  <a:gd name="csX0" fmla="*/ 183 w 75526"/>
                  <a:gd name="csY0" fmla="*/ -90 h 75526"/>
                  <a:gd name="csX1" fmla="*/ 75710 w 75526"/>
                  <a:gd name="csY1" fmla="*/ -90 h 75526"/>
                  <a:gd name="csX2" fmla="*/ 75710 w 75526"/>
                  <a:gd name="csY2" fmla="*/ 75437 h 75526"/>
                  <a:gd name="csX3" fmla="*/ 183 w 75526"/>
                  <a:gd name="csY3" fmla="*/ 75437 h 75526"/>
                </a:gdLst>
                <a:ahLst/>
                <a:cxnLst>
                  <a:cxn ang="0">
                    <a:pos x="csX0" y="csY0"/>
                  </a:cxn>
                  <a:cxn ang="0">
                    <a:pos x="csX1" y="csY1"/>
                  </a:cxn>
                  <a:cxn ang="0">
                    <a:pos x="csX2" y="csY2"/>
                  </a:cxn>
                  <a:cxn ang="0">
                    <a:pos x="csX3" y="csY3"/>
                  </a:cxn>
                </a:cxnLst>
                <a:rect l="l" t="t" r="r" b="b"/>
                <a:pathLst>
                  <a:path w="75526" h="75526">
                    <a:moveTo>
                      <a:pt x="183" y="-90"/>
                    </a:moveTo>
                    <a:lnTo>
                      <a:pt x="75710" y="-90"/>
                    </a:lnTo>
                    <a:lnTo>
                      <a:pt x="75710" y="75437"/>
                    </a:lnTo>
                    <a:lnTo>
                      <a:pt x="183" y="75437"/>
                    </a:lnTo>
                    <a:close/>
                  </a:path>
                </a:pathLst>
              </a:custGeom>
            </p:spPr>
          </p:pic>
        </p:grpSp>
        <p:sp>
          <p:nvSpPr>
            <p:cNvPr id="167" name="Freeform: Shape 9126">
              <a:extLst>
                <a:ext uri="{FF2B5EF4-FFF2-40B4-BE49-F238E27FC236}">
                  <a16:creationId xmlns:a16="http://schemas.microsoft.com/office/drawing/2014/main" id="{8AF31225-3E9F-9D60-1F17-8A94209A4DEE}"/>
                </a:ext>
              </a:extLst>
            </p:cNvPr>
            <p:cNvSpPr/>
            <p:nvPr/>
          </p:nvSpPr>
          <p:spPr>
            <a:xfrm>
              <a:off x="2962719" y="2567986"/>
              <a:ext cx="161515" cy="5286"/>
            </a:xfrm>
            <a:custGeom>
              <a:avLst/>
              <a:gdLst>
                <a:gd name="csX0" fmla="*/ 0 w 161515"/>
                <a:gd name="csY0" fmla="*/ 0 h 5286"/>
                <a:gd name="csX1" fmla="*/ 161515 w 161515"/>
                <a:gd name="csY1" fmla="*/ 0 h 5286"/>
              </a:gdLst>
              <a:ahLst/>
              <a:cxnLst>
                <a:cxn ang="0">
                  <a:pos x="csX0" y="csY0"/>
                </a:cxn>
                <a:cxn ang="0">
                  <a:pos x="csX1" y="csY1"/>
                </a:cxn>
              </a:cxnLst>
              <a:rect l="l" t="t" r="r" b="b"/>
              <a:pathLst>
                <a:path w="161515" h="5286">
                  <a:moveTo>
                    <a:pt x="0" y="0"/>
                  </a:moveTo>
                  <a:lnTo>
                    <a:pt x="161515" y="0"/>
                  </a:lnTo>
                </a:path>
              </a:pathLst>
            </a:custGeom>
            <a:solidFill>
              <a:srgbClr val="000000">
                <a:alpha val="0"/>
              </a:srgbClr>
            </a:solidFill>
            <a:ln w="5278" cap="sq">
              <a:noFill/>
              <a:prstDash val="solid"/>
              <a:miter/>
            </a:ln>
          </p:spPr>
          <p:txBody>
            <a:bodyPr/>
            <a:lstStyle/>
            <a:p>
              <a:endParaRPr lang="en-US" noProof="0"/>
            </a:p>
          </p:txBody>
        </p:sp>
        <p:sp>
          <p:nvSpPr>
            <p:cNvPr id="168" name="Freeform: Shape 9127">
              <a:extLst>
                <a:ext uri="{FF2B5EF4-FFF2-40B4-BE49-F238E27FC236}">
                  <a16:creationId xmlns:a16="http://schemas.microsoft.com/office/drawing/2014/main" id="{19E2AC46-B044-45ED-CA27-9C3C59CFFB1B}"/>
                </a:ext>
              </a:extLst>
            </p:cNvPr>
            <p:cNvSpPr/>
            <p:nvPr/>
          </p:nvSpPr>
          <p:spPr>
            <a:xfrm>
              <a:off x="2962719" y="2567986"/>
              <a:ext cx="161515" cy="5286"/>
            </a:xfrm>
            <a:custGeom>
              <a:avLst/>
              <a:gdLst>
                <a:gd name="csX0" fmla="*/ 0 w 161515"/>
                <a:gd name="csY0" fmla="*/ 0 h 5286"/>
                <a:gd name="csX1" fmla="*/ 161515 w 161515"/>
                <a:gd name="csY1" fmla="*/ 0 h 5286"/>
              </a:gdLst>
              <a:ahLst/>
              <a:cxnLst>
                <a:cxn ang="0">
                  <a:pos x="csX0" y="csY0"/>
                </a:cxn>
                <a:cxn ang="0">
                  <a:pos x="csX1" y="csY1"/>
                </a:cxn>
              </a:cxnLst>
              <a:rect l="l" t="t" r="r" b="b"/>
              <a:pathLst>
                <a:path w="161515" h="5286">
                  <a:moveTo>
                    <a:pt x="0" y="0"/>
                  </a:moveTo>
                  <a:lnTo>
                    <a:pt x="161515" y="0"/>
                  </a:lnTo>
                </a:path>
              </a:pathLst>
            </a:custGeom>
            <a:noFill/>
            <a:ln w="5278" cap="flat">
              <a:solidFill>
                <a:srgbClr val="980000"/>
              </a:solidFill>
              <a:prstDash val="solid"/>
              <a:round/>
            </a:ln>
          </p:spPr>
          <p:txBody>
            <a:bodyPr/>
            <a:lstStyle/>
            <a:p>
              <a:endParaRPr lang="en-US" noProof="0"/>
            </a:p>
          </p:txBody>
        </p:sp>
        <p:sp>
          <p:nvSpPr>
            <p:cNvPr id="169" name="Freeform: Shape 9128">
              <a:extLst>
                <a:ext uri="{FF2B5EF4-FFF2-40B4-BE49-F238E27FC236}">
                  <a16:creationId xmlns:a16="http://schemas.microsoft.com/office/drawing/2014/main" id="{A4BE5114-EC87-1976-07AB-F1934398FDB3}"/>
                </a:ext>
              </a:extLst>
            </p:cNvPr>
            <p:cNvSpPr/>
            <p:nvPr/>
          </p:nvSpPr>
          <p:spPr>
            <a:xfrm>
              <a:off x="3166688" y="2490250"/>
              <a:ext cx="678363" cy="133041"/>
            </a:xfrm>
            <a:custGeom>
              <a:avLst/>
              <a:gdLst>
                <a:gd name="csX0" fmla="*/ 0 w 678363"/>
                <a:gd name="csY0" fmla="*/ 0 h 133041"/>
                <a:gd name="csX1" fmla="*/ 678363 w 678363"/>
                <a:gd name="csY1" fmla="*/ 0 h 133041"/>
                <a:gd name="csX2" fmla="*/ 678363 w 678363"/>
                <a:gd name="csY2" fmla="*/ 133042 h 133041"/>
                <a:gd name="csX3" fmla="*/ 0 w 678363"/>
                <a:gd name="csY3" fmla="*/ 133042 h 133041"/>
              </a:gdLst>
              <a:ahLst/>
              <a:cxnLst>
                <a:cxn ang="0">
                  <a:pos x="csX0" y="csY0"/>
                </a:cxn>
                <a:cxn ang="0">
                  <a:pos x="csX1" y="csY1"/>
                </a:cxn>
                <a:cxn ang="0">
                  <a:pos x="csX2" y="csY2"/>
                </a:cxn>
                <a:cxn ang="0">
                  <a:pos x="csX3" y="csY3"/>
                </a:cxn>
              </a:cxnLst>
              <a:rect l="l" t="t" r="r" b="b"/>
              <a:pathLst>
                <a:path w="678363" h="133041">
                  <a:moveTo>
                    <a:pt x="0" y="0"/>
                  </a:moveTo>
                  <a:lnTo>
                    <a:pt x="678363" y="0"/>
                  </a:lnTo>
                  <a:lnTo>
                    <a:pt x="678363" y="133042"/>
                  </a:lnTo>
                  <a:lnTo>
                    <a:pt x="0" y="133042"/>
                  </a:lnTo>
                  <a:close/>
                </a:path>
              </a:pathLst>
            </a:custGeom>
            <a:solidFill>
              <a:srgbClr val="000000">
                <a:alpha val="0"/>
              </a:srgbClr>
            </a:solidFill>
            <a:ln w="5278" cap="sq">
              <a:noFill/>
              <a:prstDash val="solid"/>
              <a:miter/>
            </a:ln>
          </p:spPr>
          <p:txBody>
            <a:bodyPr/>
            <a:lstStyle/>
            <a:p>
              <a:endParaRPr lang="en-US" noProof="0"/>
            </a:p>
          </p:txBody>
        </p:sp>
        <p:sp>
          <p:nvSpPr>
            <p:cNvPr id="170" name="Freeform: Shape 9129">
              <a:extLst>
                <a:ext uri="{FF2B5EF4-FFF2-40B4-BE49-F238E27FC236}">
                  <a16:creationId xmlns:a16="http://schemas.microsoft.com/office/drawing/2014/main" id="{193D2556-5647-34A3-7C76-F22B7F8C8122}"/>
                </a:ext>
              </a:extLst>
            </p:cNvPr>
            <p:cNvSpPr/>
            <p:nvPr/>
          </p:nvSpPr>
          <p:spPr>
            <a:xfrm>
              <a:off x="3220959" y="2526673"/>
              <a:ext cx="514669" cy="78391"/>
            </a:xfrm>
            <a:custGeom>
              <a:avLst/>
              <a:gdLst>
                <a:gd name="csX0" fmla="*/ 0 w 514669"/>
                <a:gd name="csY0" fmla="*/ 60549 h 78391"/>
                <a:gd name="csX1" fmla="*/ 0 w 514669"/>
                <a:gd name="csY1" fmla="*/ 0 h 78391"/>
                <a:gd name="csX2" fmla="*/ 43781 w 514669"/>
                <a:gd name="csY2" fmla="*/ 0 h 78391"/>
                <a:gd name="csX3" fmla="*/ 43781 w 514669"/>
                <a:gd name="csY3" fmla="*/ 7104 h 78391"/>
                <a:gd name="csX4" fmla="*/ 8013 w 514669"/>
                <a:gd name="csY4" fmla="*/ 7104 h 78391"/>
                <a:gd name="csX5" fmla="*/ 8013 w 514669"/>
                <a:gd name="csY5" fmla="*/ 25690 h 78391"/>
                <a:gd name="csX6" fmla="*/ 41550 w 514669"/>
                <a:gd name="csY6" fmla="*/ 25690 h 78391"/>
                <a:gd name="csX7" fmla="*/ 41550 w 514669"/>
                <a:gd name="csY7" fmla="*/ 32794 h 78391"/>
                <a:gd name="csX8" fmla="*/ 8013 w 514669"/>
                <a:gd name="csY8" fmla="*/ 32794 h 78391"/>
                <a:gd name="csX9" fmla="*/ 8013 w 514669"/>
                <a:gd name="csY9" fmla="*/ 53363 h 78391"/>
                <a:gd name="csX10" fmla="*/ 45185 w 514669"/>
                <a:gd name="csY10" fmla="*/ 53363 h 78391"/>
                <a:gd name="csX11" fmla="*/ 45185 w 514669"/>
                <a:gd name="csY11" fmla="*/ 60549 h 78391"/>
                <a:gd name="csX12" fmla="*/ 0 w 514669"/>
                <a:gd name="csY12" fmla="*/ 60549 h 78391"/>
                <a:gd name="csX13" fmla="*/ 55345 w 514669"/>
                <a:gd name="csY13" fmla="*/ 60549 h 78391"/>
                <a:gd name="csX14" fmla="*/ 55345 w 514669"/>
                <a:gd name="csY14" fmla="*/ 16686 h 78391"/>
                <a:gd name="csX15" fmla="*/ 62036 w 514669"/>
                <a:gd name="csY15" fmla="*/ 16686 h 78391"/>
                <a:gd name="csX16" fmla="*/ 62036 w 514669"/>
                <a:gd name="csY16" fmla="*/ 22882 h 78391"/>
                <a:gd name="csX17" fmla="*/ 75996 w 514669"/>
                <a:gd name="csY17" fmla="*/ 15695 h 78391"/>
                <a:gd name="csX18" fmla="*/ 83266 w 514669"/>
                <a:gd name="csY18" fmla="*/ 17099 h 78391"/>
                <a:gd name="csX19" fmla="*/ 88222 w 514669"/>
                <a:gd name="csY19" fmla="*/ 20816 h 78391"/>
                <a:gd name="csX20" fmla="*/ 90535 w 514669"/>
                <a:gd name="csY20" fmla="*/ 26351 h 78391"/>
                <a:gd name="csX21" fmla="*/ 90948 w 514669"/>
                <a:gd name="csY21" fmla="*/ 33538 h 78391"/>
                <a:gd name="csX22" fmla="*/ 90948 w 514669"/>
                <a:gd name="csY22" fmla="*/ 60549 h 78391"/>
                <a:gd name="csX23" fmla="*/ 83513 w 514669"/>
                <a:gd name="csY23" fmla="*/ 60549 h 78391"/>
                <a:gd name="csX24" fmla="*/ 83513 w 514669"/>
                <a:gd name="csY24" fmla="*/ 33868 h 78391"/>
                <a:gd name="csX25" fmla="*/ 82605 w 514669"/>
                <a:gd name="csY25" fmla="*/ 27094 h 78391"/>
                <a:gd name="csX26" fmla="*/ 79548 w 514669"/>
                <a:gd name="csY26" fmla="*/ 23460 h 78391"/>
                <a:gd name="csX27" fmla="*/ 74427 w 514669"/>
                <a:gd name="csY27" fmla="*/ 22138 h 78391"/>
                <a:gd name="csX28" fmla="*/ 66166 w 514669"/>
                <a:gd name="csY28" fmla="*/ 25194 h 78391"/>
                <a:gd name="csX29" fmla="*/ 62780 w 514669"/>
                <a:gd name="csY29" fmla="*/ 36594 h 78391"/>
                <a:gd name="csX30" fmla="*/ 62780 w 514669"/>
                <a:gd name="csY30" fmla="*/ 60549 h 78391"/>
                <a:gd name="csX31" fmla="*/ 55345 w 514669"/>
                <a:gd name="csY31" fmla="*/ 60549 h 78391"/>
                <a:gd name="csX32" fmla="*/ 118579 w 514669"/>
                <a:gd name="csY32" fmla="*/ 53858 h 78391"/>
                <a:gd name="csX33" fmla="*/ 119653 w 514669"/>
                <a:gd name="csY33" fmla="*/ 60467 h 78391"/>
                <a:gd name="csX34" fmla="*/ 114036 w 514669"/>
                <a:gd name="csY34" fmla="*/ 61128 h 78391"/>
                <a:gd name="csX35" fmla="*/ 107758 w 514669"/>
                <a:gd name="csY35" fmla="*/ 59888 h 78391"/>
                <a:gd name="csX36" fmla="*/ 104619 w 514669"/>
                <a:gd name="csY36" fmla="*/ 56502 h 78391"/>
                <a:gd name="csX37" fmla="*/ 103710 w 514669"/>
                <a:gd name="csY37" fmla="*/ 47663 h 78391"/>
                <a:gd name="csX38" fmla="*/ 103710 w 514669"/>
                <a:gd name="csY38" fmla="*/ 22468 h 78391"/>
                <a:gd name="csX39" fmla="*/ 98258 w 514669"/>
                <a:gd name="csY39" fmla="*/ 22468 h 78391"/>
                <a:gd name="csX40" fmla="*/ 98258 w 514669"/>
                <a:gd name="csY40" fmla="*/ 16686 h 78391"/>
                <a:gd name="csX41" fmla="*/ 103710 w 514669"/>
                <a:gd name="csY41" fmla="*/ 16686 h 78391"/>
                <a:gd name="csX42" fmla="*/ 103710 w 514669"/>
                <a:gd name="csY42" fmla="*/ 5782 h 78391"/>
                <a:gd name="csX43" fmla="*/ 111145 w 514669"/>
                <a:gd name="csY43" fmla="*/ 1322 h 78391"/>
                <a:gd name="csX44" fmla="*/ 111145 w 514669"/>
                <a:gd name="csY44" fmla="*/ 16686 h 78391"/>
                <a:gd name="csX45" fmla="*/ 118579 w 514669"/>
                <a:gd name="csY45" fmla="*/ 16686 h 78391"/>
                <a:gd name="csX46" fmla="*/ 118579 w 514669"/>
                <a:gd name="csY46" fmla="*/ 22468 h 78391"/>
                <a:gd name="csX47" fmla="*/ 111145 w 514669"/>
                <a:gd name="csY47" fmla="*/ 22468 h 78391"/>
                <a:gd name="csX48" fmla="*/ 111145 w 514669"/>
                <a:gd name="csY48" fmla="*/ 48076 h 78391"/>
                <a:gd name="csX49" fmla="*/ 111475 w 514669"/>
                <a:gd name="csY49" fmla="*/ 52206 h 78391"/>
                <a:gd name="csX50" fmla="*/ 112797 w 514669"/>
                <a:gd name="csY50" fmla="*/ 53693 h 78391"/>
                <a:gd name="csX51" fmla="*/ 115358 w 514669"/>
                <a:gd name="csY51" fmla="*/ 54189 h 78391"/>
                <a:gd name="csX52" fmla="*/ 118579 w 514669"/>
                <a:gd name="csY52" fmla="*/ 53858 h 78391"/>
                <a:gd name="csX53" fmla="*/ 154471 w 514669"/>
                <a:gd name="csY53" fmla="*/ 55097 h 78391"/>
                <a:gd name="csX54" fmla="*/ 146541 w 514669"/>
                <a:gd name="csY54" fmla="*/ 60136 h 78391"/>
                <a:gd name="csX55" fmla="*/ 138363 w 514669"/>
                <a:gd name="csY55" fmla="*/ 61541 h 78391"/>
                <a:gd name="csX56" fmla="*/ 127211 w 514669"/>
                <a:gd name="csY56" fmla="*/ 57989 h 78391"/>
                <a:gd name="csX57" fmla="*/ 123329 w 514669"/>
                <a:gd name="csY57" fmla="*/ 48985 h 78391"/>
                <a:gd name="csX58" fmla="*/ 124816 w 514669"/>
                <a:gd name="csY58" fmla="*/ 43120 h 78391"/>
                <a:gd name="csX59" fmla="*/ 128616 w 514669"/>
                <a:gd name="csY59" fmla="*/ 38824 h 78391"/>
                <a:gd name="csX60" fmla="*/ 133985 w 514669"/>
                <a:gd name="csY60" fmla="*/ 36346 h 78391"/>
                <a:gd name="csX61" fmla="*/ 140593 w 514669"/>
                <a:gd name="csY61" fmla="*/ 35272 h 78391"/>
                <a:gd name="csX62" fmla="*/ 153893 w 514669"/>
                <a:gd name="csY62" fmla="*/ 32711 h 78391"/>
                <a:gd name="csX63" fmla="*/ 153893 w 514669"/>
                <a:gd name="csY63" fmla="*/ 30729 h 78391"/>
                <a:gd name="csX64" fmla="*/ 151828 w 514669"/>
                <a:gd name="csY64" fmla="*/ 24368 h 78391"/>
                <a:gd name="csX65" fmla="*/ 143319 w 514669"/>
                <a:gd name="csY65" fmla="*/ 21808 h 78391"/>
                <a:gd name="csX66" fmla="*/ 135554 w 514669"/>
                <a:gd name="csY66" fmla="*/ 23708 h 78391"/>
                <a:gd name="csX67" fmla="*/ 131920 w 514669"/>
                <a:gd name="csY67" fmla="*/ 30151 h 78391"/>
                <a:gd name="csX68" fmla="*/ 124651 w 514669"/>
                <a:gd name="csY68" fmla="*/ 29159 h 78391"/>
                <a:gd name="csX69" fmla="*/ 127872 w 514669"/>
                <a:gd name="csY69" fmla="*/ 21642 h 78391"/>
                <a:gd name="csX70" fmla="*/ 134481 w 514669"/>
                <a:gd name="csY70" fmla="*/ 17264 h 78391"/>
                <a:gd name="csX71" fmla="*/ 144393 w 514669"/>
                <a:gd name="csY71" fmla="*/ 15695 h 78391"/>
                <a:gd name="csX72" fmla="*/ 153480 w 514669"/>
                <a:gd name="csY72" fmla="*/ 17017 h 78391"/>
                <a:gd name="csX73" fmla="*/ 158684 w 514669"/>
                <a:gd name="csY73" fmla="*/ 20321 h 78391"/>
                <a:gd name="csX74" fmla="*/ 160997 w 514669"/>
                <a:gd name="csY74" fmla="*/ 25360 h 78391"/>
                <a:gd name="csX75" fmla="*/ 161410 w 514669"/>
                <a:gd name="csY75" fmla="*/ 32216 h 78391"/>
                <a:gd name="csX76" fmla="*/ 161410 w 514669"/>
                <a:gd name="csY76" fmla="*/ 42128 h 78391"/>
                <a:gd name="csX77" fmla="*/ 161823 w 514669"/>
                <a:gd name="csY77" fmla="*/ 55263 h 78391"/>
                <a:gd name="csX78" fmla="*/ 163723 w 514669"/>
                <a:gd name="csY78" fmla="*/ 60549 h 78391"/>
                <a:gd name="csX79" fmla="*/ 155958 w 514669"/>
                <a:gd name="csY79" fmla="*/ 60549 h 78391"/>
                <a:gd name="csX80" fmla="*/ 154471 w 514669"/>
                <a:gd name="csY80" fmla="*/ 55097 h 78391"/>
                <a:gd name="csX81" fmla="*/ 153893 w 514669"/>
                <a:gd name="csY81" fmla="*/ 38494 h 78391"/>
                <a:gd name="csX82" fmla="*/ 141750 w 514669"/>
                <a:gd name="csY82" fmla="*/ 41302 h 78391"/>
                <a:gd name="csX83" fmla="*/ 135224 w 514669"/>
                <a:gd name="csY83" fmla="*/ 42789 h 78391"/>
                <a:gd name="csX84" fmla="*/ 132250 w 514669"/>
                <a:gd name="csY84" fmla="*/ 45267 h 78391"/>
                <a:gd name="csX85" fmla="*/ 131259 w 514669"/>
                <a:gd name="csY85" fmla="*/ 48737 h 78391"/>
                <a:gd name="csX86" fmla="*/ 133489 w 514669"/>
                <a:gd name="csY86" fmla="*/ 53693 h 78391"/>
                <a:gd name="csX87" fmla="*/ 140098 w 514669"/>
                <a:gd name="csY87" fmla="*/ 55676 h 78391"/>
                <a:gd name="csX88" fmla="*/ 147697 w 514669"/>
                <a:gd name="csY88" fmla="*/ 53858 h 78391"/>
                <a:gd name="csX89" fmla="*/ 152654 w 514669"/>
                <a:gd name="csY89" fmla="*/ 48654 h 78391"/>
                <a:gd name="csX90" fmla="*/ 153893 w 514669"/>
                <a:gd name="csY90" fmla="*/ 41220 h 78391"/>
                <a:gd name="csX91" fmla="*/ 153893 w 514669"/>
                <a:gd name="csY91" fmla="*/ 38494 h 78391"/>
                <a:gd name="csX92" fmla="*/ 172933 w 514669"/>
                <a:gd name="csY92" fmla="*/ 60549 h 78391"/>
                <a:gd name="csX93" fmla="*/ 172933 w 514669"/>
                <a:gd name="csY93" fmla="*/ 16686 h 78391"/>
                <a:gd name="csX94" fmla="*/ 179624 w 514669"/>
                <a:gd name="csY94" fmla="*/ 16686 h 78391"/>
                <a:gd name="csX95" fmla="*/ 179624 w 514669"/>
                <a:gd name="csY95" fmla="*/ 22882 h 78391"/>
                <a:gd name="csX96" fmla="*/ 193584 w 514669"/>
                <a:gd name="csY96" fmla="*/ 15695 h 78391"/>
                <a:gd name="csX97" fmla="*/ 200854 w 514669"/>
                <a:gd name="csY97" fmla="*/ 17099 h 78391"/>
                <a:gd name="csX98" fmla="*/ 205810 w 514669"/>
                <a:gd name="csY98" fmla="*/ 20816 h 78391"/>
                <a:gd name="csX99" fmla="*/ 208123 w 514669"/>
                <a:gd name="csY99" fmla="*/ 26351 h 78391"/>
                <a:gd name="csX100" fmla="*/ 208536 w 514669"/>
                <a:gd name="csY100" fmla="*/ 33538 h 78391"/>
                <a:gd name="csX101" fmla="*/ 208536 w 514669"/>
                <a:gd name="csY101" fmla="*/ 60549 h 78391"/>
                <a:gd name="csX102" fmla="*/ 201101 w 514669"/>
                <a:gd name="csY102" fmla="*/ 60549 h 78391"/>
                <a:gd name="csX103" fmla="*/ 201101 w 514669"/>
                <a:gd name="csY103" fmla="*/ 33868 h 78391"/>
                <a:gd name="csX104" fmla="*/ 200193 w 514669"/>
                <a:gd name="csY104" fmla="*/ 27094 h 78391"/>
                <a:gd name="csX105" fmla="*/ 197136 w 514669"/>
                <a:gd name="csY105" fmla="*/ 23460 h 78391"/>
                <a:gd name="csX106" fmla="*/ 192015 w 514669"/>
                <a:gd name="csY106" fmla="*/ 22138 h 78391"/>
                <a:gd name="csX107" fmla="*/ 183754 w 514669"/>
                <a:gd name="csY107" fmla="*/ 25194 h 78391"/>
                <a:gd name="csX108" fmla="*/ 180368 w 514669"/>
                <a:gd name="csY108" fmla="*/ 36594 h 78391"/>
                <a:gd name="csX109" fmla="*/ 180368 w 514669"/>
                <a:gd name="csY109" fmla="*/ 60549 h 78391"/>
                <a:gd name="csX110" fmla="*/ 172933 w 514669"/>
                <a:gd name="csY110" fmla="*/ 60549 h 78391"/>
                <a:gd name="csX111" fmla="*/ 218572 w 514669"/>
                <a:gd name="csY111" fmla="*/ 64184 h 78391"/>
                <a:gd name="csX112" fmla="*/ 225841 w 514669"/>
                <a:gd name="csY112" fmla="*/ 65258 h 78391"/>
                <a:gd name="csX113" fmla="*/ 228320 w 514669"/>
                <a:gd name="csY113" fmla="*/ 70131 h 78391"/>
                <a:gd name="csX114" fmla="*/ 235919 w 514669"/>
                <a:gd name="csY114" fmla="*/ 72197 h 78391"/>
                <a:gd name="csX115" fmla="*/ 243849 w 514669"/>
                <a:gd name="csY115" fmla="*/ 70131 h 78391"/>
                <a:gd name="csX116" fmla="*/ 247649 w 514669"/>
                <a:gd name="csY116" fmla="*/ 64349 h 78391"/>
                <a:gd name="csX117" fmla="*/ 248227 w 514669"/>
                <a:gd name="csY117" fmla="*/ 54767 h 78391"/>
                <a:gd name="csX118" fmla="*/ 236084 w 514669"/>
                <a:gd name="csY118" fmla="*/ 60549 h 78391"/>
                <a:gd name="csX119" fmla="*/ 222042 w 514669"/>
                <a:gd name="csY119" fmla="*/ 54024 h 78391"/>
                <a:gd name="csX120" fmla="*/ 217085 w 514669"/>
                <a:gd name="csY120" fmla="*/ 38329 h 78391"/>
                <a:gd name="csX121" fmla="*/ 219316 w 514669"/>
                <a:gd name="csY121" fmla="*/ 26764 h 78391"/>
                <a:gd name="csX122" fmla="*/ 225924 w 514669"/>
                <a:gd name="csY122" fmla="*/ 18586 h 78391"/>
                <a:gd name="csX123" fmla="*/ 236084 w 514669"/>
                <a:gd name="csY123" fmla="*/ 15695 h 78391"/>
                <a:gd name="csX124" fmla="*/ 248888 w 514669"/>
                <a:gd name="csY124" fmla="*/ 21973 h 78391"/>
                <a:gd name="csX125" fmla="*/ 248888 w 514669"/>
                <a:gd name="csY125" fmla="*/ 16686 h 78391"/>
                <a:gd name="csX126" fmla="*/ 255744 w 514669"/>
                <a:gd name="csY126" fmla="*/ 16686 h 78391"/>
                <a:gd name="csX127" fmla="*/ 255744 w 514669"/>
                <a:gd name="csY127" fmla="*/ 54602 h 78391"/>
                <a:gd name="csX128" fmla="*/ 253679 w 514669"/>
                <a:gd name="csY128" fmla="*/ 69140 h 78391"/>
                <a:gd name="csX129" fmla="*/ 247071 w 514669"/>
                <a:gd name="csY129" fmla="*/ 75914 h 78391"/>
                <a:gd name="csX130" fmla="*/ 235919 w 514669"/>
                <a:gd name="csY130" fmla="*/ 78392 h 78391"/>
                <a:gd name="csX131" fmla="*/ 223198 w 514669"/>
                <a:gd name="csY131" fmla="*/ 74840 h 78391"/>
                <a:gd name="csX132" fmla="*/ 218572 w 514669"/>
                <a:gd name="csY132" fmla="*/ 64184 h 78391"/>
                <a:gd name="csX133" fmla="*/ 224768 w 514669"/>
                <a:gd name="csY133" fmla="*/ 37833 h 78391"/>
                <a:gd name="csX134" fmla="*/ 228154 w 514669"/>
                <a:gd name="csY134" fmla="*/ 50389 h 78391"/>
                <a:gd name="csX135" fmla="*/ 236745 w 514669"/>
                <a:gd name="csY135" fmla="*/ 54354 h 78391"/>
                <a:gd name="csX136" fmla="*/ 245336 w 514669"/>
                <a:gd name="csY136" fmla="*/ 50472 h 78391"/>
                <a:gd name="csX137" fmla="*/ 248806 w 514669"/>
                <a:gd name="csY137" fmla="*/ 38081 h 78391"/>
                <a:gd name="csX138" fmla="*/ 245254 w 514669"/>
                <a:gd name="csY138" fmla="*/ 25938 h 78391"/>
                <a:gd name="csX139" fmla="*/ 236663 w 514669"/>
                <a:gd name="csY139" fmla="*/ 21808 h 78391"/>
                <a:gd name="csX140" fmla="*/ 228237 w 514669"/>
                <a:gd name="csY140" fmla="*/ 25855 h 78391"/>
                <a:gd name="csX141" fmla="*/ 224768 w 514669"/>
                <a:gd name="csY141" fmla="*/ 37833 h 78391"/>
                <a:gd name="csX142" fmla="*/ 266855 w 514669"/>
                <a:gd name="csY142" fmla="*/ 60549 h 78391"/>
                <a:gd name="csX143" fmla="*/ 266855 w 514669"/>
                <a:gd name="csY143" fmla="*/ 0 h 78391"/>
                <a:gd name="csX144" fmla="*/ 274289 w 514669"/>
                <a:gd name="csY144" fmla="*/ 0 h 78391"/>
                <a:gd name="csX145" fmla="*/ 274289 w 514669"/>
                <a:gd name="csY145" fmla="*/ 60549 h 78391"/>
                <a:gd name="csX146" fmla="*/ 266855 w 514669"/>
                <a:gd name="csY146" fmla="*/ 60549 h 78391"/>
                <a:gd name="csX147" fmla="*/ 315798 w 514669"/>
                <a:gd name="csY147" fmla="*/ 46424 h 78391"/>
                <a:gd name="csX148" fmla="*/ 323480 w 514669"/>
                <a:gd name="csY148" fmla="*/ 47333 h 78391"/>
                <a:gd name="csX149" fmla="*/ 316707 w 514669"/>
                <a:gd name="csY149" fmla="*/ 57823 h 78391"/>
                <a:gd name="csX150" fmla="*/ 304233 w 514669"/>
                <a:gd name="csY150" fmla="*/ 61541 h 78391"/>
                <a:gd name="csX151" fmla="*/ 288952 w 514669"/>
                <a:gd name="csY151" fmla="*/ 55593 h 78391"/>
                <a:gd name="csX152" fmla="*/ 283334 w 514669"/>
                <a:gd name="csY152" fmla="*/ 38989 h 78391"/>
                <a:gd name="csX153" fmla="*/ 289034 w 514669"/>
                <a:gd name="csY153" fmla="*/ 21808 h 78391"/>
                <a:gd name="csX154" fmla="*/ 303820 w 514669"/>
                <a:gd name="csY154" fmla="*/ 15695 h 78391"/>
                <a:gd name="csX155" fmla="*/ 318111 w 514669"/>
                <a:gd name="csY155" fmla="*/ 21725 h 78391"/>
                <a:gd name="csX156" fmla="*/ 323728 w 514669"/>
                <a:gd name="csY156" fmla="*/ 38494 h 78391"/>
                <a:gd name="csX157" fmla="*/ 323728 w 514669"/>
                <a:gd name="csY157" fmla="*/ 40476 h 78391"/>
                <a:gd name="csX158" fmla="*/ 291017 w 514669"/>
                <a:gd name="csY158" fmla="*/ 40476 h 78391"/>
                <a:gd name="csX159" fmla="*/ 295064 w 514669"/>
                <a:gd name="csY159" fmla="*/ 51628 h 78391"/>
                <a:gd name="csX160" fmla="*/ 304233 w 514669"/>
                <a:gd name="csY160" fmla="*/ 55428 h 78391"/>
                <a:gd name="csX161" fmla="*/ 311255 w 514669"/>
                <a:gd name="csY161" fmla="*/ 53280 h 78391"/>
                <a:gd name="csX162" fmla="*/ 315798 w 514669"/>
                <a:gd name="csY162" fmla="*/ 46424 h 78391"/>
                <a:gd name="csX163" fmla="*/ 291430 w 514669"/>
                <a:gd name="csY163" fmla="*/ 34364 h 78391"/>
                <a:gd name="csX164" fmla="*/ 315881 w 514669"/>
                <a:gd name="csY164" fmla="*/ 34364 h 78391"/>
                <a:gd name="csX165" fmla="*/ 313072 w 514669"/>
                <a:gd name="csY165" fmla="*/ 26103 h 78391"/>
                <a:gd name="csX166" fmla="*/ 303903 w 514669"/>
                <a:gd name="csY166" fmla="*/ 21808 h 78391"/>
                <a:gd name="csX167" fmla="*/ 295230 w 514669"/>
                <a:gd name="csY167" fmla="*/ 25277 h 78391"/>
                <a:gd name="csX168" fmla="*/ 291430 w 514669"/>
                <a:gd name="csY168" fmla="*/ 34364 h 78391"/>
                <a:gd name="csX169" fmla="*/ 332856 w 514669"/>
                <a:gd name="csY169" fmla="*/ 60549 h 78391"/>
                <a:gd name="csX170" fmla="*/ 332856 w 514669"/>
                <a:gd name="csY170" fmla="*/ 16686 h 78391"/>
                <a:gd name="csX171" fmla="*/ 339464 w 514669"/>
                <a:gd name="csY171" fmla="*/ 16686 h 78391"/>
                <a:gd name="csX172" fmla="*/ 339464 w 514669"/>
                <a:gd name="csY172" fmla="*/ 22799 h 78391"/>
                <a:gd name="csX173" fmla="*/ 344916 w 514669"/>
                <a:gd name="csY173" fmla="*/ 17677 h 78391"/>
                <a:gd name="csX174" fmla="*/ 352764 w 514669"/>
                <a:gd name="csY174" fmla="*/ 15695 h 78391"/>
                <a:gd name="csX175" fmla="*/ 360776 w 514669"/>
                <a:gd name="csY175" fmla="*/ 17760 h 78391"/>
                <a:gd name="csX176" fmla="*/ 365154 w 514669"/>
                <a:gd name="csY176" fmla="*/ 23377 h 78391"/>
                <a:gd name="csX177" fmla="*/ 378702 w 514669"/>
                <a:gd name="csY177" fmla="*/ 15695 h 78391"/>
                <a:gd name="csX178" fmla="*/ 388697 w 514669"/>
                <a:gd name="csY178" fmla="*/ 19330 h 78391"/>
                <a:gd name="csX179" fmla="*/ 392249 w 514669"/>
                <a:gd name="csY179" fmla="*/ 30399 h 78391"/>
                <a:gd name="csX180" fmla="*/ 392249 w 514669"/>
                <a:gd name="csY180" fmla="*/ 60549 h 78391"/>
                <a:gd name="csX181" fmla="*/ 384897 w 514669"/>
                <a:gd name="csY181" fmla="*/ 60549 h 78391"/>
                <a:gd name="csX182" fmla="*/ 384897 w 514669"/>
                <a:gd name="csY182" fmla="*/ 32877 h 78391"/>
                <a:gd name="csX183" fmla="*/ 384154 w 514669"/>
                <a:gd name="csY183" fmla="*/ 26516 h 78391"/>
                <a:gd name="csX184" fmla="*/ 381510 w 514669"/>
                <a:gd name="csY184" fmla="*/ 23377 h 78391"/>
                <a:gd name="csX185" fmla="*/ 377050 w 514669"/>
                <a:gd name="csY185" fmla="*/ 22138 h 78391"/>
                <a:gd name="csX186" fmla="*/ 369367 w 514669"/>
                <a:gd name="csY186" fmla="*/ 25194 h 78391"/>
                <a:gd name="csX187" fmla="*/ 366311 w 514669"/>
                <a:gd name="csY187" fmla="*/ 35024 h 78391"/>
                <a:gd name="csX188" fmla="*/ 366311 w 514669"/>
                <a:gd name="csY188" fmla="*/ 60549 h 78391"/>
                <a:gd name="csX189" fmla="*/ 358877 w 514669"/>
                <a:gd name="csY189" fmla="*/ 60549 h 78391"/>
                <a:gd name="csX190" fmla="*/ 358877 w 514669"/>
                <a:gd name="csY190" fmla="*/ 32051 h 78391"/>
                <a:gd name="csX191" fmla="*/ 357059 w 514669"/>
                <a:gd name="csY191" fmla="*/ 24616 h 78391"/>
                <a:gd name="csX192" fmla="*/ 351112 w 514669"/>
                <a:gd name="csY192" fmla="*/ 22138 h 78391"/>
                <a:gd name="csX193" fmla="*/ 345329 w 514669"/>
                <a:gd name="csY193" fmla="*/ 23790 h 78391"/>
                <a:gd name="csX194" fmla="*/ 341447 w 514669"/>
                <a:gd name="csY194" fmla="*/ 28664 h 78391"/>
                <a:gd name="csX195" fmla="*/ 340290 w 514669"/>
                <a:gd name="csY195" fmla="*/ 37750 h 78391"/>
                <a:gd name="csX196" fmla="*/ 340290 w 514669"/>
                <a:gd name="csY196" fmla="*/ 60549 h 78391"/>
                <a:gd name="csX197" fmla="*/ 332856 w 514669"/>
                <a:gd name="csY197" fmla="*/ 60549 h 78391"/>
                <a:gd name="csX198" fmla="*/ 433303 w 514669"/>
                <a:gd name="csY198" fmla="*/ 46424 h 78391"/>
                <a:gd name="csX199" fmla="*/ 440986 w 514669"/>
                <a:gd name="csY199" fmla="*/ 47333 h 78391"/>
                <a:gd name="csX200" fmla="*/ 434212 w 514669"/>
                <a:gd name="csY200" fmla="*/ 57823 h 78391"/>
                <a:gd name="csX201" fmla="*/ 421739 w 514669"/>
                <a:gd name="csY201" fmla="*/ 61541 h 78391"/>
                <a:gd name="csX202" fmla="*/ 406457 w 514669"/>
                <a:gd name="csY202" fmla="*/ 55593 h 78391"/>
                <a:gd name="csX203" fmla="*/ 400840 w 514669"/>
                <a:gd name="csY203" fmla="*/ 38989 h 78391"/>
                <a:gd name="csX204" fmla="*/ 406539 w 514669"/>
                <a:gd name="csY204" fmla="*/ 21808 h 78391"/>
                <a:gd name="csX205" fmla="*/ 421326 w 514669"/>
                <a:gd name="csY205" fmla="*/ 15695 h 78391"/>
                <a:gd name="csX206" fmla="*/ 435616 w 514669"/>
                <a:gd name="csY206" fmla="*/ 21725 h 78391"/>
                <a:gd name="csX207" fmla="*/ 441233 w 514669"/>
                <a:gd name="csY207" fmla="*/ 38494 h 78391"/>
                <a:gd name="csX208" fmla="*/ 441233 w 514669"/>
                <a:gd name="csY208" fmla="*/ 40476 h 78391"/>
                <a:gd name="csX209" fmla="*/ 408522 w 514669"/>
                <a:gd name="csY209" fmla="*/ 40476 h 78391"/>
                <a:gd name="csX210" fmla="*/ 412570 w 514669"/>
                <a:gd name="csY210" fmla="*/ 51628 h 78391"/>
                <a:gd name="csX211" fmla="*/ 421739 w 514669"/>
                <a:gd name="csY211" fmla="*/ 55428 h 78391"/>
                <a:gd name="csX212" fmla="*/ 428760 w 514669"/>
                <a:gd name="csY212" fmla="*/ 53280 h 78391"/>
                <a:gd name="csX213" fmla="*/ 433303 w 514669"/>
                <a:gd name="csY213" fmla="*/ 46424 h 78391"/>
                <a:gd name="csX214" fmla="*/ 408935 w 514669"/>
                <a:gd name="csY214" fmla="*/ 34364 h 78391"/>
                <a:gd name="csX215" fmla="*/ 433386 w 514669"/>
                <a:gd name="csY215" fmla="*/ 34364 h 78391"/>
                <a:gd name="csX216" fmla="*/ 430577 w 514669"/>
                <a:gd name="csY216" fmla="*/ 26103 h 78391"/>
                <a:gd name="csX217" fmla="*/ 421408 w 514669"/>
                <a:gd name="csY217" fmla="*/ 21808 h 78391"/>
                <a:gd name="csX218" fmla="*/ 412735 w 514669"/>
                <a:gd name="csY218" fmla="*/ 25277 h 78391"/>
                <a:gd name="csX219" fmla="*/ 408935 w 514669"/>
                <a:gd name="csY219" fmla="*/ 34364 h 78391"/>
                <a:gd name="csX220" fmla="*/ 450361 w 514669"/>
                <a:gd name="csY220" fmla="*/ 60549 h 78391"/>
                <a:gd name="csX221" fmla="*/ 450361 w 514669"/>
                <a:gd name="csY221" fmla="*/ 16686 h 78391"/>
                <a:gd name="csX222" fmla="*/ 457052 w 514669"/>
                <a:gd name="csY222" fmla="*/ 16686 h 78391"/>
                <a:gd name="csX223" fmla="*/ 457052 w 514669"/>
                <a:gd name="csY223" fmla="*/ 22882 h 78391"/>
                <a:gd name="csX224" fmla="*/ 471013 w 514669"/>
                <a:gd name="csY224" fmla="*/ 15695 h 78391"/>
                <a:gd name="csX225" fmla="*/ 478282 w 514669"/>
                <a:gd name="csY225" fmla="*/ 17099 h 78391"/>
                <a:gd name="csX226" fmla="*/ 483238 w 514669"/>
                <a:gd name="csY226" fmla="*/ 20816 h 78391"/>
                <a:gd name="csX227" fmla="*/ 485551 w 514669"/>
                <a:gd name="csY227" fmla="*/ 26351 h 78391"/>
                <a:gd name="csX228" fmla="*/ 485964 w 514669"/>
                <a:gd name="csY228" fmla="*/ 33538 h 78391"/>
                <a:gd name="csX229" fmla="*/ 485964 w 514669"/>
                <a:gd name="csY229" fmla="*/ 60549 h 78391"/>
                <a:gd name="csX230" fmla="*/ 478530 w 514669"/>
                <a:gd name="csY230" fmla="*/ 60549 h 78391"/>
                <a:gd name="csX231" fmla="*/ 478530 w 514669"/>
                <a:gd name="csY231" fmla="*/ 33868 h 78391"/>
                <a:gd name="csX232" fmla="*/ 477621 w 514669"/>
                <a:gd name="csY232" fmla="*/ 27094 h 78391"/>
                <a:gd name="csX233" fmla="*/ 474565 w 514669"/>
                <a:gd name="csY233" fmla="*/ 23460 h 78391"/>
                <a:gd name="csX234" fmla="*/ 469443 w 514669"/>
                <a:gd name="csY234" fmla="*/ 22138 h 78391"/>
                <a:gd name="csX235" fmla="*/ 461183 w 514669"/>
                <a:gd name="csY235" fmla="*/ 25194 h 78391"/>
                <a:gd name="csX236" fmla="*/ 457796 w 514669"/>
                <a:gd name="csY236" fmla="*/ 36594 h 78391"/>
                <a:gd name="csX237" fmla="*/ 457796 w 514669"/>
                <a:gd name="csY237" fmla="*/ 60549 h 78391"/>
                <a:gd name="csX238" fmla="*/ 450361 w 514669"/>
                <a:gd name="csY238" fmla="*/ 60549 h 78391"/>
                <a:gd name="csX239" fmla="*/ 513595 w 514669"/>
                <a:gd name="csY239" fmla="*/ 53858 h 78391"/>
                <a:gd name="csX240" fmla="*/ 514669 w 514669"/>
                <a:gd name="csY240" fmla="*/ 60467 h 78391"/>
                <a:gd name="csX241" fmla="*/ 509052 w 514669"/>
                <a:gd name="csY241" fmla="*/ 61128 h 78391"/>
                <a:gd name="csX242" fmla="*/ 502774 w 514669"/>
                <a:gd name="csY242" fmla="*/ 59888 h 78391"/>
                <a:gd name="csX243" fmla="*/ 499635 w 514669"/>
                <a:gd name="csY243" fmla="*/ 56502 h 78391"/>
                <a:gd name="csX244" fmla="*/ 498726 w 514669"/>
                <a:gd name="csY244" fmla="*/ 47663 h 78391"/>
                <a:gd name="csX245" fmla="*/ 498726 w 514669"/>
                <a:gd name="csY245" fmla="*/ 22468 h 78391"/>
                <a:gd name="csX246" fmla="*/ 493274 w 514669"/>
                <a:gd name="csY246" fmla="*/ 22468 h 78391"/>
                <a:gd name="csX247" fmla="*/ 493274 w 514669"/>
                <a:gd name="csY247" fmla="*/ 16686 h 78391"/>
                <a:gd name="csX248" fmla="*/ 498726 w 514669"/>
                <a:gd name="csY248" fmla="*/ 16686 h 78391"/>
                <a:gd name="csX249" fmla="*/ 498726 w 514669"/>
                <a:gd name="csY249" fmla="*/ 5782 h 78391"/>
                <a:gd name="csX250" fmla="*/ 506161 w 514669"/>
                <a:gd name="csY250" fmla="*/ 1322 h 78391"/>
                <a:gd name="csX251" fmla="*/ 506161 w 514669"/>
                <a:gd name="csY251" fmla="*/ 16686 h 78391"/>
                <a:gd name="csX252" fmla="*/ 513595 w 514669"/>
                <a:gd name="csY252" fmla="*/ 16686 h 78391"/>
                <a:gd name="csX253" fmla="*/ 513595 w 514669"/>
                <a:gd name="csY253" fmla="*/ 22468 h 78391"/>
                <a:gd name="csX254" fmla="*/ 506161 w 514669"/>
                <a:gd name="csY254" fmla="*/ 22468 h 78391"/>
                <a:gd name="csX255" fmla="*/ 506161 w 514669"/>
                <a:gd name="csY255" fmla="*/ 48076 h 78391"/>
                <a:gd name="csX256" fmla="*/ 506491 w 514669"/>
                <a:gd name="csY256" fmla="*/ 52206 h 78391"/>
                <a:gd name="csX257" fmla="*/ 507813 w 514669"/>
                <a:gd name="csY257" fmla="*/ 53693 h 78391"/>
                <a:gd name="csX258" fmla="*/ 510374 w 514669"/>
                <a:gd name="csY258" fmla="*/ 54189 h 78391"/>
                <a:gd name="csX259" fmla="*/ 513595 w 514669"/>
                <a:gd name="csY259" fmla="*/ 53858 h 7839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Lst>
              <a:rect l="l" t="t" r="r" b="b"/>
              <a:pathLst>
                <a:path w="514669" h="78391">
                  <a:moveTo>
                    <a:pt x="0" y="60549"/>
                  </a:moveTo>
                  <a:lnTo>
                    <a:pt x="0" y="0"/>
                  </a:lnTo>
                  <a:lnTo>
                    <a:pt x="43781" y="0"/>
                  </a:lnTo>
                  <a:lnTo>
                    <a:pt x="43781" y="7104"/>
                  </a:lnTo>
                  <a:lnTo>
                    <a:pt x="8013" y="7104"/>
                  </a:lnTo>
                  <a:lnTo>
                    <a:pt x="8013" y="25690"/>
                  </a:lnTo>
                  <a:lnTo>
                    <a:pt x="41550" y="25690"/>
                  </a:lnTo>
                  <a:lnTo>
                    <a:pt x="41550" y="32794"/>
                  </a:lnTo>
                  <a:lnTo>
                    <a:pt x="8013" y="32794"/>
                  </a:lnTo>
                  <a:lnTo>
                    <a:pt x="8013" y="53363"/>
                  </a:lnTo>
                  <a:lnTo>
                    <a:pt x="45185" y="53363"/>
                  </a:lnTo>
                  <a:lnTo>
                    <a:pt x="45185" y="60549"/>
                  </a:lnTo>
                  <a:lnTo>
                    <a:pt x="0" y="60549"/>
                  </a:lnTo>
                  <a:close/>
                  <a:moveTo>
                    <a:pt x="55345" y="60549"/>
                  </a:moveTo>
                  <a:lnTo>
                    <a:pt x="55345" y="16686"/>
                  </a:lnTo>
                  <a:lnTo>
                    <a:pt x="62036" y="16686"/>
                  </a:lnTo>
                  <a:lnTo>
                    <a:pt x="62036" y="22882"/>
                  </a:lnTo>
                  <a:cubicBezTo>
                    <a:pt x="65230" y="18090"/>
                    <a:pt x="69884" y="15695"/>
                    <a:pt x="75996" y="15695"/>
                  </a:cubicBezTo>
                  <a:cubicBezTo>
                    <a:pt x="78640" y="15695"/>
                    <a:pt x="81063" y="16163"/>
                    <a:pt x="83266" y="17099"/>
                  </a:cubicBezTo>
                  <a:cubicBezTo>
                    <a:pt x="85468" y="18035"/>
                    <a:pt x="87120" y="19274"/>
                    <a:pt x="88222" y="20816"/>
                  </a:cubicBezTo>
                  <a:cubicBezTo>
                    <a:pt x="89323" y="22358"/>
                    <a:pt x="90094" y="24203"/>
                    <a:pt x="90535" y="26351"/>
                  </a:cubicBezTo>
                  <a:cubicBezTo>
                    <a:pt x="90810" y="27728"/>
                    <a:pt x="90948" y="30123"/>
                    <a:pt x="90948" y="33538"/>
                  </a:cubicBezTo>
                  <a:lnTo>
                    <a:pt x="90948" y="60549"/>
                  </a:lnTo>
                  <a:lnTo>
                    <a:pt x="83513" y="60549"/>
                  </a:lnTo>
                  <a:lnTo>
                    <a:pt x="83513" y="33868"/>
                  </a:lnTo>
                  <a:cubicBezTo>
                    <a:pt x="83513" y="30839"/>
                    <a:pt x="83211" y="28581"/>
                    <a:pt x="82605" y="27094"/>
                  </a:cubicBezTo>
                  <a:cubicBezTo>
                    <a:pt x="82054" y="25552"/>
                    <a:pt x="81035" y="24341"/>
                    <a:pt x="79548" y="23460"/>
                  </a:cubicBezTo>
                  <a:cubicBezTo>
                    <a:pt x="78117" y="22579"/>
                    <a:pt x="76409" y="22138"/>
                    <a:pt x="74427" y="22138"/>
                  </a:cubicBezTo>
                  <a:cubicBezTo>
                    <a:pt x="71233" y="22138"/>
                    <a:pt x="68479" y="23157"/>
                    <a:pt x="66166" y="25194"/>
                  </a:cubicBezTo>
                  <a:cubicBezTo>
                    <a:pt x="63909" y="27177"/>
                    <a:pt x="62780" y="30977"/>
                    <a:pt x="62780" y="36594"/>
                  </a:cubicBezTo>
                  <a:lnTo>
                    <a:pt x="62780" y="60549"/>
                  </a:lnTo>
                  <a:lnTo>
                    <a:pt x="55345" y="60549"/>
                  </a:lnTo>
                  <a:close/>
                  <a:moveTo>
                    <a:pt x="118579" y="53858"/>
                  </a:moveTo>
                  <a:lnTo>
                    <a:pt x="119653" y="60467"/>
                  </a:lnTo>
                  <a:cubicBezTo>
                    <a:pt x="117560" y="60907"/>
                    <a:pt x="115688" y="61128"/>
                    <a:pt x="114036" y="61128"/>
                  </a:cubicBezTo>
                  <a:cubicBezTo>
                    <a:pt x="111338" y="61128"/>
                    <a:pt x="109245" y="60715"/>
                    <a:pt x="107758" y="59888"/>
                  </a:cubicBezTo>
                  <a:cubicBezTo>
                    <a:pt x="106271" y="59007"/>
                    <a:pt x="105225" y="57878"/>
                    <a:pt x="104619" y="56502"/>
                  </a:cubicBezTo>
                  <a:cubicBezTo>
                    <a:pt x="104013" y="55070"/>
                    <a:pt x="103710" y="52124"/>
                    <a:pt x="103710" y="47663"/>
                  </a:cubicBezTo>
                  <a:lnTo>
                    <a:pt x="103710" y="22468"/>
                  </a:lnTo>
                  <a:lnTo>
                    <a:pt x="98258" y="22468"/>
                  </a:lnTo>
                  <a:lnTo>
                    <a:pt x="98258" y="16686"/>
                  </a:lnTo>
                  <a:lnTo>
                    <a:pt x="103710" y="16686"/>
                  </a:lnTo>
                  <a:lnTo>
                    <a:pt x="103710" y="5782"/>
                  </a:lnTo>
                  <a:lnTo>
                    <a:pt x="111145" y="1322"/>
                  </a:lnTo>
                  <a:lnTo>
                    <a:pt x="111145" y="16686"/>
                  </a:lnTo>
                  <a:lnTo>
                    <a:pt x="118579" y="16686"/>
                  </a:lnTo>
                  <a:lnTo>
                    <a:pt x="118579" y="22468"/>
                  </a:lnTo>
                  <a:lnTo>
                    <a:pt x="111145" y="22468"/>
                  </a:lnTo>
                  <a:lnTo>
                    <a:pt x="111145" y="48076"/>
                  </a:lnTo>
                  <a:cubicBezTo>
                    <a:pt x="111145" y="50224"/>
                    <a:pt x="111255" y="51600"/>
                    <a:pt x="111475" y="52206"/>
                  </a:cubicBezTo>
                  <a:cubicBezTo>
                    <a:pt x="111751" y="52812"/>
                    <a:pt x="112191" y="53308"/>
                    <a:pt x="112797" y="53693"/>
                  </a:cubicBezTo>
                  <a:cubicBezTo>
                    <a:pt x="113403" y="54024"/>
                    <a:pt x="114256" y="54189"/>
                    <a:pt x="115358" y="54189"/>
                  </a:cubicBezTo>
                  <a:cubicBezTo>
                    <a:pt x="116184" y="54189"/>
                    <a:pt x="117257" y="54079"/>
                    <a:pt x="118579" y="53858"/>
                  </a:cubicBezTo>
                  <a:close/>
                  <a:moveTo>
                    <a:pt x="154471" y="55097"/>
                  </a:moveTo>
                  <a:cubicBezTo>
                    <a:pt x="151717" y="57465"/>
                    <a:pt x="149074" y="59145"/>
                    <a:pt x="146541" y="60136"/>
                  </a:cubicBezTo>
                  <a:cubicBezTo>
                    <a:pt x="144008" y="61072"/>
                    <a:pt x="141282" y="61541"/>
                    <a:pt x="138363" y="61541"/>
                  </a:cubicBezTo>
                  <a:cubicBezTo>
                    <a:pt x="133517" y="61541"/>
                    <a:pt x="129800" y="60357"/>
                    <a:pt x="127211" y="57989"/>
                  </a:cubicBezTo>
                  <a:cubicBezTo>
                    <a:pt x="124623" y="55621"/>
                    <a:pt x="123329" y="52619"/>
                    <a:pt x="123329" y="48985"/>
                  </a:cubicBezTo>
                  <a:cubicBezTo>
                    <a:pt x="123329" y="46837"/>
                    <a:pt x="123825" y="44882"/>
                    <a:pt x="124816" y="43120"/>
                  </a:cubicBezTo>
                  <a:cubicBezTo>
                    <a:pt x="125807" y="41302"/>
                    <a:pt x="127074" y="39871"/>
                    <a:pt x="128616" y="38824"/>
                  </a:cubicBezTo>
                  <a:cubicBezTo>
                    <a:pt x="130213" y="37723"/>
                    <a:pt x="132002" y="36897"/>
                    <a:pt x="133985" y="36346"/>
                  </a:cubicBezTo>
                  <a:cubicBezTo>
                    <a:pt x="135472" y="35961"/>
                    <a:pt x="137675" y="35603"/>
                    <a:pt x="140593" y="35272"/>
                  </a:cubicBezTo>
                  <a:cubicBezTo>
                    <a:pt x="146596" y="34556"/>
                    <a:pt x="151029" y="33703"/>
                    <a:pt x="153893" y="32711"/>
                  </a:cubicBezTo>
                  <a:cubicBezTo>
                    <a:pt x="153893" y="31665"/>
                    <a:pt x="153893" y="31004"/>
                    <a:pt x="153893" y="30729"/>
                  </a:cubicBezTo>
                  <a:cubicBezTo>
                    <a:pt x="153893" y="27700"/>
                    <a:pt x="153204" y="25580"/>
                    <a:pt x="151828" y="24368"/>
                  </a:cubicBezTo>
                  <a:cubicBezTo>
                    <a:pt x="149900" y="22661"/>
                    <a:pt x="147064" y="21808"/>
                    <a:pt x="143319" y="21808"/>
                  </a:cubicBezTo>
                  <a:cubicBezTo>
                    <a:pt x="139850" y="21808"/>
                    <a:pt x="137262" y="22441"/>
                    <a:pt x="135554" y="23708"/>
                  </a:cubicBezTo>
                  <a:cubicBezTo>
                    <a:pt x="133902" y="24919"/>
                    <a:pt x="132691" y="27067"/>
                    <a:pt x="131920" y="30151"/>
                  </a:cubicBezTo>
                  <a:lnTo>
                    <a:pt x="124651" y="29159"/>
                  </a:lnTo>
                  <a:cubicBezTo>
                    <a:pt x="125311" y="26076"/>
                    <a:pt x="126385" y="23570"/>
                    <a:pt x="127872" y="21642"/>
                  </a:cubicBezTo>
                  <a:cubicBezTo>
                    <a:pt x="129414" y="19715"/>
                    <a:pt x="131617" y="18256"/>
                    <a:pt x="134481" y="17264"/>
                  </a:cubicBezTo>
                  <a:cubicBezTo>
                    <a:pt x="137344" y="16218"/>
                    <a:pt x="140648" y="15695"/>
                    <a:pt x="144393" y="15695"/>
                  </a:cubicBezTo>
                  <a:cubicBezTo>
                    <a:pt x="148138" y="15695"/>
                    <a:pt x="151167" y="16135"/>
                    <a:pt x="153480" y="17017"/>
                  </a:cubicBezTo>
                  <a:cubicBezTo>
                    <a:pt x="155848" y="17898"/>
                    <a:pt x="157582" y="18999"/>
                    <a:pt x="158684" y="20321"/>
                  </a:cubicBezTo>
                  <a:cubicBezTo>
                    <a:pt x="159785" y="21642"/>
                    <a:pt x="160556" y="23322"/>
                    <a:pt x="160997" y="25360"/>
                  </a:cubicBezTo>
                  <a:cubicBezTo>
                    <a:pt x="161272" y="26626"/>
                    <a:pt x="161410" y="28912"/>
                    <a:pt x="161410" y="32216"/>
                  </a:cubicBezTo>
                  <a:lnTo>
                    <a:pt x="161410" y="42128"/>
                  </a:lnTo>
                  <a:cubicBezTo>
                    <a:pt x="161410" y="49067"/>
                    <a:pt x="161547" y="53445"/>
                    <a:pt x="161823" y="55263"/>
                  </a:cubicBezTo>
                  <a:cubicBezTo>
                    <a:pt x="162153" y="57080"/>
                    <a:pt x="162786" y="58842"/>
                    <a:pt x="163723" y="60549"/>
                  </a:cubicBezTo>
                  <a:lnTo>
                    <a:pt x="155958" y="60549"/>
                  </a:lnTo>
                  <a:cubicBezTo>
                    <a:pt x="155187" y="59007"/>
                    <a:pt x="154691" y="57190"/>
                    <a:pt x="154471" y="55097"/>
                  </a:cubicBezTo>
                  <a:close/>
                  <a:moveTo>
                    <a:pt x="153893" y="38494"/>
                  </a:moveTo>
                  <a:cubicBezTo>
                    <a:pt x="151194" y="39595"/>
                    <a:pt x="147147" y="40531"/>
                    <a:pt x="141750" y="41302"/>
                  </a:cubicBezTo>
                  <a:cubicBezTo>
                    <a:pt x="138666" y="41743"/>
                    <a:pt x="136491" y="42239"/>
                    <a:pt x="135224" y="42789"/>
                  </a:cubicBezTo>
                  <a:cubicBezTo>
                    <a:pt x="133957" y="43340"/>
                    <a:pt x="132966" y="44166"/>
                    <a:pt x="132250" y="45267"/>
                  </a:cubicBezTo>
                  <a:cubicBezTo>
                    <a:pt x="131589" y="46314"/>
                    <a:pt x="131259" y="47470"/>
                    <a:pt x="131259" y="48737"/>
                  </a:cubicBezTo>
                  <a:cubicBezTo>
                    <a:pt x="131259" y="50719"/>
                    <a:pt x="132002" y="52371"/>
                    <a:pt x="133489" y="53693"/>
                  </a:cubicBezTo>
                  <a:cubicBezTo>
                    <a:pt x="135031" y="55015"/>
                    <a:pt x="137234" y="55676"/>
                    <a:pt x="140098" y="55676"/>
                  </a:cubicBezTo>
                  <a:cubicBezTo>
                    <a:pt x="142961" y="55676"/>
                    <a:pt x="145495" y="55070"/>
                    <a:pt x="147697" y="53858"/>
                  </a:cubicBezTo>
                  <a:cubicBezTo>
                    <a:pt x="149955" y="52592"/>
                    <a:pt x="151607" y="50857"/>
                    <a:pt x="152654" y="48654"/>
                  </a:cubicBezTo>
                  <a:cubicBezTo>
                    <a:pt x="153480" y="47002"/>
                    <a:pt x="153893" y="44524"/>
                    <a:pt x="153893" y="41220"/>
                  </a:cubicBezTo>
                  <a:lnTo>
                    <a:pt x="153893" y="38494"/>
                  </a:lnTo>
                  <a:close/>
                  <a:moveTo>
                    <a:pt x="172933" y="60549"/>
                  </a:moveTo>
                  <a:lnTo>
                    <a:pt x="172933" y="16686"/>
                  </a:lnTo>
                  <a:lnTo>
                    <a:pt x="179624" y="16686"/>
                  </a:lnTo>
                  <a:lnTo>
                    <a:pt x="179624" y="22882"/>
                  </a:lnTo>
                  <a:cubicBezTo>
                    <a:pt x="182818" y="18090"/>
                    <a:pt x="187472" y="15695"/>
                    <a:pt x="193584" y="15695"/>
                  </a:cubicBezTo>
                  <a:cubicBezTo>
                    <a:pt x="196228" y="15695"/>
                    <a:pt x="198651" y="16163"/>
                    <a:pt x="200854" y="17099"/>
                  </a:cubicBezTo>
                  <a:cubicBezTo>
                    <a:pt x="203056" y="18035"/>
                    <a:pt x="204708" y="19274"/>
                    <a:pt x="205810" y="20816"/>
                  </a:cubicBezTo>
                  <a:cubicBezTo>
                    <a:pt x="206911" y="22358"/>
                    <a:pt x="207682" y="24203"/>
                    <a:pt x="208123" y="26351"/>
                  </a:cubicBezTo>
                  <a:cubicBezTo>
                    <a:pt x="208398" y="27728"/>
                    <a:pt x="208536" y="30123"/>
                    <a:pt x="208536" y="33538"/>
                  </a:cubicBezTo>
                  <a:lnTo>
                    <a:pt x="208536" y="60549"/>
                  </a:lnTo>
                  <a:lnTo>
                    <a:pt x="201101" y="60549"/>
                  </a:lnTo>
                  <a:lnTo>
                    <a:pt x="201101" y="33868"/>
                  </a:lnTo>
                  <a:cubicBezTo>
                    <a:pt x="201101" y="30839"/>
                    <a:pt x="200799" y="28581"/>
                    <a:pt x="200193" y="27094"/>
                  </a:cubicBezTo>
                  <a:cubicBezTo>
                    <a:pt x="199642" y="25552"/>
                    <a:pt x="198623" y="24341"/>
                    <a:pt x="197136" y="23460"/>
                  </a:cubicBezTo>
                  <a:cubicBezTo>
                    <a:pt x="195704" y="22579"/>
                    <a:pt x="193997" y="22138"/>
                    <a:pt x="192015" y="22138"/>
                  </a:cubicBezTo>
                  <a:cubicBezTo>
                    <a:pt x="188821" y="22138"/>
                    <a:pt x="186067" y="23157"/>
                    <a:pt x="183754" y="25194"/>
                  </a:cubicBezTo>
                  <a:cubicBezTo>
                    <a:pt x="181496" y="27177"/>
                    <a:pt x="180368" y="30977"/>
                    <a:pt x="180368" y="36594"/>
                  </a:cubicBezTo>
                  <a:lnTo>
                    <a:pt x="180368" y="60549"/>
                  </a:lnTo>
                  <a:lnTo>
                    <a:pt x="172933" y="60549"/>
                  </a:lnTo>
                  <a:close/>
                  <a:moveTo>
                    <a:pt x="218572" y="64184"/>
                  </a:moveTo>
                  <a:lnTo>
                    <a:pt x="225841" y="65258"/>
                  </a:lnTo>
                  <a:cubicBezTo>
                    <a:pt x="226117" y="67516"/>
                    <a:pt x="226943" y="69140"/>
                    <a:pt x="228320" y="70131"/>
                  </a:cubicBezTo>
                  <a:cubicBezTo>
                    <a:pt x="230192" y="71508"/>
                    <a:pt x="232725" y="72197"/>
                    <a:pt x="235919" y="72197"/>
                  </a:cubicBezTo>
                  <a:cubicBezTo>
                    <a:pt x="239334" y="72197"/>
                    <a:pt x="241977" y="71508"/>
                    <a:pt x="243849" y="70131"/>
                  </a:cubicBezTo>
                  <a:cubicBezTo>
                    <a:pt x="245722" y="68755"/>
                    <a:pt x="246988" y="66827"/>
                    <a:pt x="247649" y="64349"/>
                  </a:cubicBezTo>
                  <a:cubicBezTo>
                    <a:pt x="248035" y="62862"/>
                    <a:pt x="248227" y="59668"/>
                    <a:pt x="248227" y="54767"/>
                  </a:cubicBezTo>
                  <a:cubicBezTo>
                    <a:pt x="244978" y="58622"/>
                    <a:pt x="240931" y="60549"/>
                    <a:pt x="236084" y="60549"/>
                  </a:cubicBezTo>
                  <a:cubicBezTo>
                    <a:pt x="230027" y="60549"/>
                    <a:pt x="225346" y="58374"/>
                    <a:pt x="222042" y="54024"/>
                  </a:cubicBezTo>
                  <a:cubicBezTo>
                    <a:pt x="218737" y="49673"/>
                    <a:pt x="217085" y="44441"/>
                    <a:pt x="217085" y="38329"/>
                  </a:cubicBezTo>
                  <a:cubicBezTo>
                    <a:pt x="217085" y="34143"/>
                    <a:pt x="217829" y="30288"/>
                    <a:pt x="219316" y="26764"/>
                  </a:cubicBezTo>
                  <a:cubicBezTo>
                    <a:pt x="220858" y="23239"/>
                    <a:pt x="223061" y="20513"/>
                    <a:pt x="225924" y="18586"/>
                  </a:cubicBezTo>
                  <a:cubicBezTo>
                    <a:pt x="228843" y="16659"/>
                    <a:pt x="232230" y="15695"/>
                    <a:pt x="236084" y="15695"/>
                  </a:cubicBezTo>
                  <a:cubicBezTo>
                    <a:pt x="241261" y="15695"/>
                    <a:pt x="245529" y="17788"/>
                    <a:pt x="248888" y="21973"/>
                  </a:cubicBezTo>
                  <a:lnTo>
                    <a:pt x="248888" y="16686"/>
                  </a:lnTo>
                  <a:lnTo>
                    <a:pt x="255744" y="16686"/>
                  </a:lnTo>
                  <a:lnTo>
                    <a:pt x="255744" y="54602"/>
                  </a:lnTo>
                  <a:cubicBezTo>
                    <a:pt x="255744" y="61430"/>
                    <a:pt x="255056" y="66277"/>
                    <a:pt x="253679" y="69140"/>
                  </a:cubicBezTo>
                  <a:cubicBezTo>
                    <a:pt x="252303" y="72004"/>
                    <a:pt x="250100" y="74262"/>
                    <a:pt x="247071" y="75914"/>
                  </a:cubicBezTo>
                  <a:cubicBezTo>
                    <a:pt x="244042" y="77566"/>
                    <a:pt x="240325" y="78392"/>
                    <a:pt x="235919" y="78392"/>
                  </a:cubicBezTo>
                  <a:cubicBezTo>
                    <a:pt x="230688" y="78392"/>
                    <a:pt x="226447" y="77208"/>
                    <a:pt x="223198" y="74840"/>
                  </a:cubicBezTo>
                  <a:cubicBezTo>
                    <a:pt x="220004" y="72472"/>
                    <a:pt x="218462" y="68920"/>
                    <a:pt x="218572" y="64184"/>
                  </a:cubicBezTo>
                  <a:close/>
                  <a:moveTo>
                    <a:pt x="224768" y="37833"/>
                  </a:moveTo>
                  <a:cubicBezTo>
                    <a:pt x="224768" y="43560"/>
                    <a:pt x="225897" y="47746"/>
                    <a:pt x="228154" y="50389"/>
                  </a:cubicBezTo>
                  <a:cubicBezTo>
                    <a:pt x="230467" y="53032"/>
                    <a:pt x="233331" y="54354"/>
                    <a:pt x="236745" y="54354"/>
                  </a:cubicBezTo>
                  <a:cubicBezTo>
                    <a:pt x="240160" y="54354"/>
                    <a:pt x="243023" y="53060"/>
                    <a:pt x="245336" y="50472"/>
                  </a:cubicBezTo>
                  <a:cubicBezTo>
                    <a:pt x="247649" y="47828"/>
                    <a:pt x="248806" y="43698"/>
                    <a:pt x="248806" y="38081"/>
                  </a:cubicBezTo>
                  <a:cubicBezTo>
                    <a:pt x="248806" y="32684"/>
                    <a:pt x="247622" y="28636"/>
                    <a:pt x="245254" y="25938"/>
                  </a:cubicBezTo>
                  <a:cubicBezTo>
                    <a:pt x="242886" y="23184"/>
                    <a:pt x="240022" y="21808"/>
                    <a:pt x="236663" y="21808"/>
                  </a:cubicBezTo>
                  <a:cubicBezTo>
                    <a:pt x="233359" y="21808"/>
                    <a:pt x="230550" y="23157"/>
                    <a:pt x="228237" y="25855"/>
                  </a:cubicBezTo>
                  <a:cubicBezTo>
                    <a:pt x="225924" y="28554"/>
                    <a:pt x="224768" y="32546"/>
                    <a:pt x="224768" y="37833"/>
                  </a:cubicBezTo>
                  <a:close/>
                  <a:moveTo>
                    <a:pt x="266855" y="60549"/>
                  </a:moveTo>
                  <a:lnTo>
                    <a:pt x="266855" y="0"/>
                  </a:lnTo>
                  <a:lnTo>
                    <a:pt x="274289" y="0"/>
                  </a:lnTo>
                  <a:lnTo>
                    <a:pt x="274289" y="60549"/>
                  </a:lnTo>
                  <a:lnTo>
                    <a:pt x="266855" y="60549"/>
                  </a:lnTo>
                  <a:close/>
                  <a:moveTo>
                    <a:pt x="315798" y="46424"/>
                  </a:moveTo>
                  <a:lnTo>
                    <a:pt x="323480" y="47333"/>
                  </a:lnTo>
                  <a:cubicBezTo>
                    <a:pt x="322269" y="51848"/>
                    <a:pt x="320011" y="55345"/>
                    <a:pt x="316707" y="57823"/>
                  </a:cubicBezTo>
                  <a:cubicBezTo>
                    <a:pt x="313458" y="60301"/>
                    <a:pt x="309300" y="61541"/>
                    <a:pt x="304233" y="61541"/>
                  </a:cubicBezTo>
                  <a:cubicBezTo>
                    <a:pt x="297790" y="61541"/>
                    <a:pt x="292696" y="59558"/>
                    <a:pt x="288952" y="55593"/>
                  </a:cubicBezTo>
                  <a:cubicBezTo>
                    <a:pt x="285207" y="51628"/>
                    <a:pt x="283334" y="46093"/>
                    <a:pt x="283334" y="38989"/>
                  </a:cubicBezTo>
                  <a:cubicBezTo>
                    <a:pt x="283334" y="31610"/>
                    <a:pt x="285234" y="25883"/>
                    <a:pt x="289034" y="21808"/>
                  </a:cubicBezTo>
                  <a:cubicBezTo>
                    <a:pt x="292834" y="17733"/>
                    <a:pt x="297763" y="15695"/>
                    <a:pt x="303820" y="15695"/>
                  </a:cubicBezTo>
                  <a:cubicBezTo>
                    <a:pt x="309658" y="15695"/>
                    <a:pt x="314421" y="17705"/>
                    <a:pt x="318111" y="21725"/>
                  </a:cubicBezTo>
                  <a:cubicBezTo>
                    <a:pt x="321856" y="25690"/>
                    <a:pt x="323728" y="31280"/>
                    <a:pt x="323728" y="38494"/>
                  </a:cubicBezTo>
                  <a:cubicBezTo>
                    <a:pt x="323728" y="38934"/>
                    <a:pt x="323728" y="39595"/>
                    <a:pt x="323728" y="40476"/>
                  </a:cubicBezTo>
                  <a:lnTo>
                    <a:pt x="291017" y="40476"/>
                  </a:lnTo>
                  <a:cubicBezTo>
                    <a:pt x="291292" y="45323"/>
                    <a:pt x="292641" y="49040"/>
                    <a:pt x="295064" y="51628"/>
                  </a:cubicBezTo>
                  <a:cubicBezTo>
                    <a:pt x="297542" y="54161"/>
                    <a:pt x="300599" y="55428"/>
                    <a:pt x="304233" y="55428"/>
                  </a:cubicBezTo>
                  <a:cubicBezTo>
                    <a:pt x="306987" y="55428"/>
                    <a:pt x="309327" y="54712"/>
                    <a:pt x="311255" y="53280"/>
                  </a:cubicBezTo>
                  <a:cubicBezTo>
                    <a:pt x="313182" y="51848"/>
                    <a:pt x="314697" y="49563"/>
                    <a:pt x="315798" y="46424"/>
                  </a:cubicBezTo>
                  <a:close/>
                  <a:moveTo>
                    <a:pt x="291430" y="34364"/>
                  </a:moveTo>
                  <a:lnTo>
                    <a:pt x="315881" y="34364"/>
                  </a:lnTo>
                  <a:cubicBezTo>
                    <a:pt x="315550" y="30674"/>
                    <a:pt x="314614" y="27920"/>
                    <a:pt x="313072" y="26103"/>
                  </a:cubicBezTo>
                  <a:cubicBezTo>
                    <a:pt x="310704" y="23239"/>
                    <a:pt x="307648" y="21808"/>
                    <a:pt x="303903" y="21808"/>
                  </a:cubicBezTo>
                  <a:cubicBezTo>
                    <a:pt x="300489" y="21808"/>
                    <a:pt x="297597" y="22964"/>
                    <a:pt x="295230" y="25277"/>
                  </a:cubicBezTo>
                  <a:cubicBezTo>
                    <a:pt x="292917" y="27535"/>
                    <a:pt x="291650" y="30564"/>
                    <a:pt x="291430" y="34364"/>
                  </a:cubicBezTo>
                  <a:close/>
                  <a:moveTo>
                    <a:pt x="332856" y="60549"/>
                  </a:moveTo>
                  <a:lnTo>
                    <a:pt x="332856" y="16686"/>
                  </a:lnTo>
                  <a:lnTo>
                    <a:pt x="339464" y="16686"/>
                  </a:lnTo>
                  <a:lnTo>
                    <a:pt x="339464" y="22799"/>
                  </a:lnTo>
                  <a:cubicBezTo>
                    <a:pt x="340841" y="20651"/>
                    <a:pt x="342659" y="18944"/>
                    <a:pt x="344916" y="17677"/>
                  </a:cubicBezTo>
                  <a:cubicBezTo>
                    <a:pt x="347229" y="16356"/>
                    <a:pt x="349845" y="15695"/>
                    <a:pt x="352764" y="15695"/>
                  </a:cubicBezTo>
                  <a:cubicBezTo>
                    <a:pt x="356013" y="15695"/>
                    <a:pt x="358684" y="16383"/>
                    <a:pt x="360776" y="17760"/>
                  </a:cubicBezTo>
                  <a:cubicBezTo>
                    <a:pt x="362869" y="19082"/>
                    <a:pt x="364328" y="20954"/>
                    <a:pt x="365154" y="23377"/>
                  </a:cubicBezTo>
                  <a:cubicBezTo>
                    <a:pt x="368624" y="18256"/>
                    <a:pt x="373140" y="15695"/>
                    <a:pt x="378702" y="15695"/>
                  </a:cubicBezTo>
                  <a:cubicBezTo>
                    <a:pt x="383052" y="15695"/>
                    <a:pt x="386384" y="16906"/>
                    <a:pt x="388697" y="19330"/>
                  </a:cubicBezTo>
                  <a:cubicBezTo>
                    <a:pt x="391065" y="21698"/>
                    <a:pt x="392249" y="25387"/>
                    <a:pt x="392249" y="30399"/>
                  </a:cubicBezTo>
                  <a:lnTo>
                    <a:pt x="392249" y="60549"/>
                  </a:lnTo>
                  <a:lnTo>
                    <a:pt x="384897" y="60549"/>
                  </a:lnTo>
                  <a:lnTo>
                    <a:pt x="384897" y="32877"/>
                  </a:lnTo>
                  <a:cubicBezTo>
                    <a:pt x="384897" y="29903"/>
                    <a:pt x="384649" y="27783"/>
                    <a:pt x="384154" y="26516"/>
                  </a:cubicBezTo>
                  <a:cubicBezTo>
                    <a:pt x="383658" y="25194"/>
                    <a:pt x="382777" y="24148"/>
                    <a:pt x="381510" y="23377"/>
                  </a:cubicBezTo>
                  <a:cubicBezTo>
                    <a:pt x="380244" y="22551"/>
                    <a:pt x="378757" y="22138"/>
                    <a:pt x="377050" y="22138"/>
                  </a:cubicBezTo>
                  <a:cubicBezTo>
                    <a:pt x="373966" y="22138"/>
                    <a:pt x="371405" y="23157"/>
                    <a:pt x="369367" y="25194"/>
                  </a:cubicBezTo>
                  <a:cubicBezTo>
                    <a:pt x="367330" y="27232"/>
                    <a:pt x="366311" y="30509"/>
                    <a:pt x="366311" y="35024"/>
                  </a:cubicBezTo>
                  <a:lnTo>
                    <a:pt x="366311" y="60549"/>
                  </a:lnTo>
                  <a:lnTo>
                    <a:pt x="358877" y="60549"/>
                  </a:lnTo>
                  <a:lnTo>
                    <a:pt x="358877" y="32051"/>
                  </a:lnTo>
                  <a:cubicBezTo>
                    <a:pt x="358877" y="28746"/>
                    <a:pt x="358271" y="26268"/>
                    <a:pt x="357059" y="24616"/>
                  </a:cubicBezTo>
                  <a:cubicBezTo>
                    <a:pt x="355848" y="22964"/>
                    <a:pt x="353865" y="22138"/>
                    <a:pt x="351112" y="22138"/>
                  </a:cubicBezTo>
                  <a:cubicBezTo>
                    <a:pt x="349019" y="22138"/>
                    <a:pt x="347091" y="22689"/>
                    <a:pt x="345329" y="23790"/>
                  </a:cubicBezTo>
                  <a:cubicBezTo>
                    <a:pt x="343567" y="24892"/>
                    <a:pt x="342273" y="26516"/>
                    <a:pt x="341447" y="28664"/>
                  </a:cubicBezTo>
                  <a:cubicBezTo>
                    <a:pt x="340676" y="30756"/>
                    <a:pt x="340290" y="33785"/>
                    <a:pt x="340290" y="37750"/>
                  </a:cubicBezTo>
                  <a:lnTo>
                    <a:pt x="340290" y="60549"/>
                  </a:lnTo>
                  <a:lnTo>
                    <a:pt x="332856" y="60549"/>
                  </a:lnTo>
                  <a:close/>
                  <a:moveTo>
                    <a:pt x="433303" y="46424"/>
                  </a:moveTo>
                  <a:lnTo>
                    <a:pt x="440986" y="47333"/>
                  </a:lnTo>
                  <a:cubicBezTo>
                    <a:pt x="439774" y="51848"/>
                    <a:pt x="437516" y="55345"/>
                    <a:pt x="434212" y="57823"/>
                  </a:cubicBezTo>
                  <a:cubicBezTo>
                    <a:pt x="430963" y="60301"/>
                    <a:pt x="426805" y="61541"/>
                    <a:pt x="421739" y="61541"/>
                  </a:cubicBezTo>
                  <a:cubicBezTo>
                    <a:pt x="415296" y="61541"/>
                    <a:pt x="410202" y="59558"/>
                    <a:pt x="406457" y="55593"/>
                  </a:cubicBezTo>
                  <a:cubicBezTo>
                    <a:pt x="402712" y="51628"/>
                    <a:pt x="400840" y="46093"/>
                    <a:pt x="400840" y="38989"/>
                  </a:cubicBezTo>
                  <a:cubicBezTo>
                    <a:pt x="400840" y="31610"/>
                    <a:pt x="402740" y="25883"/>
                    <a:pt x="406539" y="21808"/>
                  </a:cubicBezTo>
                  <a:cubicBezTo>
                    <a:pt x="410339" y="17733"/>
                    <a:pt x="415268" y="15695"/>
                    <a:pt x="421326" y="15695"/>
                  </a:cubicBezTo>
                  <a:cubicBezTo>
                    <a:pt x="427163" y="15695"/>
                    <a:pt x="431927" y="17705"/>
                    <a:pt x="435616" y="21725"/>
                  </a:cubicBezTo>
                  <a:cubicBezTo>
                    <a:pt x="439361" y="25690"/>
                    <a:pt x="441233" y="31280"/>
                    <a:pt x="441233" y="38494"/>
                  </a:cubicBezTo>
                  <a:cubicBezTo>
                    <a:pt x="441233" y="38934"/>
                    <a:pt x="441233" y="39595"/>
                    <a:pt x="441233" y="40476"/>
                  </a:cubicBezTo>
                  <a:lnTo>
                    <a:pt x="408522" y="40476"/>
                  </a:lnTo>
                  <a:cubicBezTo>
                    <a:pt x="408797" y="45323"/>
                    <a:pt x="410147" y="49040"/>
                    <a:pt x="412570" y="51628"/>
                  </a:cubicBezTo>
                  <a:cubicBezTo>
                    <a:pt x="415048" y="54161"/>
                    <a:pt x="418104" y="55428"/>
                    <a:pt x="421739" y="55428"/>
                  </a:cubicBezTo>
                  <a:cubicBezTo>
                    <a:pt x="424492" y="55428"/>
                    <a:pt x="426833" y="54712"/>
                    <a:pt x="428760" y="53280"/>
                  </a:cubicBezTo>
                  <a:cubicBezTo>
                    <a:pt x="430687" y="51848"/>
                    <a:pt x="432202" y="49563"/>
                    <a:pt x="433303" y="46424"/>
                  </a:cubicBezTo>
                  <a:close/>
                  <a:moveTo>
                    <a:pt x="408935" y="34364"/>
                  </a:moveTo>
                  <a:lnTo>
                    <a:pt x="433386" y="34364"/>
                  </a:lnTo>
                  <a:cubicBezTo>
                    <a:pt x="433056" y="30674"/>
                    <a:pt x="432120" y="27920"/>
                    <a:pt x="430577" y="26103"/>
                  </a:cubicBezTo>
                  <a:cubicBezTo>
                    <a:pt x="428209" y="23239"/>
                    <a:pt x="425153" y="21808"/>
                    <a:pt x="421408" y="21808"/>
                  </a:cubicBezTo>
                  <a:cubicBezTo>
                    <a:pt x="417994" y="21808"/>
                    <a:pt x="415103" y="22964"/>
                    <a:pt x="412735" y="25277"/>
                  </a:cubicBezTo>
                  <a:cubicBezTo>
                    <a:pt x="410422" y="27535"/>
                    <a:pt x="409155" y="30564"/>
                    <a:pt x="408935" y="34364"/>
                  </a:cubicBezTo>
                  <a:close/>
                  <a:moveTo>
                    <a:pt x="450361" y="60549"/>
                  </a:moveTo>
                  <a:lnTo>
                    <a:pt x="450361" y="16686"/>
                  </a:lnTo>
                  <a:lnTo>
                    <a:pt x="457052" y="16686"/>
                  </a:lnTo>
                  <a:lnTo>
                    <a:pt x="457052" y="22882"/>
                  </a:lnTo>
                  <a:cubicBezTo>
                    <a:pt x="460246" y="18090"/>
                    <a:pt x="464900" y="15695"/>
                    <a:pt x="471013" y="15695"/>
                  </a:cubicBezTo>
                  <a:cubicBezTo>
                    <a:pt x="473656" y="15695"/>
                    <a:pt x="476079" y="16163"/>
                    <a:pt x="478282" y="17099"/>
                  </a:cubicBezTo>
                  <a:cubicBezTo>
                    <a:pt x="480485" y="18035"/>
                    <a:pt x="482137" y="19274"/>
                    <a:pt x="483238" y="20816"/>
                  </a:cubicBezTo>
                  <a:cubicBezTo>
                    <a:pt x="484339" y="22358"/>
                    <a:pt x="485110" y="24203"/>
                    <a:pt x="485551" y="26351"/>
                  </a:cubicBezTo>
                  <a:cubicBezTo>
                    <a:pt x="485826" y="27728"/>
                    <a:pt x="485964" y="30123"/>
                    <a:pt x="485964" y="33538"/>
                  </a:cubicBezTo>
                  <a:lnTo>
                    <a:pt x="485964" y="60549"/>
                  </a:lnTo>
                  <a:lnTo>
                    <a:pt x="478530" y="60549"/>
                  </a:lnTo>
                  <a:lnTo>
                    <a:pt x="478530" y="33868"/>
                  </a:lnTo>
                  <a:cubicBezTo>
                    <a:pt x="478530" y="30839"/>
                    <a:pt x="478227" y="28581"/>
                    <a:pt x="477621" y="27094"/>
                  </a:cubicBezTo>
                  <a:cubicBezTo>
                    <a:pt x="477070" y="25552"/>
                    <a:pt x="476051" y="24341"/>
                    <a:pt x="474565" y="23460"/>
                  </a:cubicBezTo>
                  <a:cubicBezTo>
                    <a:pt x="473133" y="22579"/>
                    <a:pt x="471426" y="22138"/>
                    <a:pt x="469443" y="22138"/>
                  </a:cubicBezTo>
                  <a:cubicBezTo>
                    <a:pt x="466249" y="22138"/>
                    <a:pt x="463495" y="23157"/>
                    <a:pt x="461183" y="25194"/>
                  </a:cubicBezTo>
                  <a:cubicBezTo>
                    <a:pt x="458925" y="27177"/>
                    <a:pt x="457796" y="30977"/>
                    <a:pt x="457796" y="36594"/>
                  </a:cubicBezTo>
                  <a:lnTo>
                    <a:pt x="457796" y="60549"/>
                  </a:lnTo>
                  <a:lnTo>
                    <a:pt x="450361" y="60549"/>
                  </a:lnTo>
                  <a:close/>
                  <a:moveTo>
                    <a:pt x="513595" y="53858"/>
                  </a:moveTo>
                  <a:lnTo>
                    <a:pt x="514669" y="60467"/>
                  </a:lnTo>
                  <a:cubicBezTo>
                    <a:pt x="512577" y="60907"/>
                    <a:pt x="510704" y="61128"/>
                    <a:pt x="509052" y="61128"/>
                  </a:cubicBezTo>
                  <a:cubicBezTo>
                    <a:pt x="506353" y="61128"/>
                    <a:pt x="504261" y="60715"/>
                    <a:pt x="502774" y="59888"/>
                  </a:cubicBezTo>
                  <a:cubicBezTo>
                    <a:pt x="501287" y="59007"/>
                    <a:pt x="500241" y="57878"/>
                    <a:pt x="499635" y="56502"/>
                  </a:cubicBezTo>
                  <a:cubicBezTo>
                    <a:pt x="499029" y="55070"/>
                    <a:pt x="498726" y="52124"/>
                    <a:pt x="498726" y="47663"/>
                  </a:cubicBezTo>
                  <a:lnTo>
                    <a:pt x="498726" y="22468"/>
                  </a:lnTo>
                  <a:lnTo>
                    <a:pt x="493274" y="22468"/>
                  </a:lnTo>
                  <a:lnTo>
                    <a:pt x="493274" y="16686"/>
                  </a:lnTo>
                  <a:lnTo>
                    <a:pt x="498726" y="16686"/>
                  </a:lnTo>
                  <a:lnTo>
                    <a:pt x="498726" y="5782"/>
                  </a:lnTo>
                  <a:lnTo>
                    <a:pt x="506161" y="1322"/>
                  </a:lnTo>
                  <a:lnTo>
                    <a:pt x="506161" y="16686"/>
                  </a:lnTo>
                  <a:lnTo>
                    <a:pt x="513595" y="16686"/>
                  </a:lnTo>
                  <a:lnTo>
                    <a:pt x="513595" y="22468"/>
                  </a:lnTo>
                  <a:lnTo>
                    <a:pt x="506161" y="22468"/>
                  </a:lnTo>
                  <a:lnTo>
                    <a:pt x="506161" y="48076"/>
                  </a:lnTo>
                  <a:cubicBezTo>
                    <a:pt x="506161" y="50224"/>
                    <a:pt x="506271" y="51600"/>
                    <a:pt x="506491" y="52206"/>
                  </a:cubicBezTo>
                  <a:cubicBezTo>
                    <a:pt x="506766" y="52812"/>
                    <a:pt x="507207" y="53308"/>
                    <a:pt x="507813" y="53693"/>
                  </a:cubicBezTo>
                  <a:cubicBezTo>
                    <a:pt x="508419" y="54024"/>
                    <a:pt x="509272" y="54189"/>
                    <a:pt x="510374" y="54189"/>
                  </a:cubicBezTo>
                  <a:cubicBezTo>
                    <a:pt x="511200" y="54189"/>
                    <a:pt x="512274" y="54079"/>
                    <a:pt x="513595" y="53858"/>
                  </a:cubicBezTo>
                  <a:close/>
                </a:path>
              </a:pathLst>
            </a:custGeom>
            <a:solidFill>
              <a:srgbClr val="000000"/>
            </a:solidFill>
            <a:ln w="5278" cap="sq">
              <a:noFill/>
              <a:prstDash val="solid"/>
              <a:miter/>
            </a:ln>
          </p:spPr>
          <p:txBody>
            <a:bodyPr/>
            <a:lstStyle/>
            <a:p>
              <a:endParaRPr lang="en-US" noProof="0"/>
            </a:p>
          </p:txBody>
        </p:sp>
        <p:sp>
          <p:nvSpPr>
            <p:cNvPr id="171" name="Freeform: Shape 9130">
              <a:extLst>
                <a:ext uri="{FF2B5EF4-FFF2-40B4-BE49-F238E27FC236}">
                  <a16:creationId xmlns:a16="http://schemas.microsoft.com/office/drawing/2014/main" id="{5A976CFC-C567-978A-B55D-4EDB316FC505}"/>
                </a:ext>
              </a:extLst>
            </p:cNvPr>
            <p:cNvSpPr/>
            <p:nvPr/>
          </p:nvSpPr>
          <p:spPr>
            <a:xfrm>
              <a:off x="4871117" y="2495247"/>
              <a:ext cx="678363" cy="133041"/>
            </a:xfrm>
            <a:custGeom>
              <a:avLst/>
              <a:gdLst>
                <a:gd name="csX0" fmla="*/ 0 w 678363"/>
                <a:gd name="csY0" fmla="*/ 0 h 133041"/>
                <a:gd name="csX1" fmla="*/ 678363 w 678363"/>
                <a:gd name="csY1" fmla="*/ 0 h 133041"/>
                <a:gd name="csX2" fmla="*/ 678363 w 678363"/>
                <a:gd name="csY2" fmla="*/ 133042 h 133041"/>
                <a:gd name="csX3" fmla="*/ 0 w 678363"/>
                <a:gd name="csY3" fmla="*/ 133042 h 133041"/>
              </a:gdLst>
              <a:ahLst/>
              <a:cxnLst>
                <a:cxn ang="0">
                  <a:pos x="csX0" y="csY0"/>
                </a:cxn>
                <a:cxn ang="0">
                  <a:pos x="csX1" y="csY1"/>
                </a:cxn>
                <a:cxn ang="0">
                  <a:pos x="csX2" y="csY2"/>
                </a:cxn>
                <a:cxn ang="0">
                  <a:pos x="csX3" y="csY3"/>
                </a:cxn>
              </a:cxnLst>
              <a:rect l="l" t="t" r="r" b="b"/>
              <a:pathLst>
                <a:path w="678363" h="133041">
                  <a:moveTo>
                    <a:pt x="0" y="0"/>
                  </a:moveTo>
                  <a:lnTo>
                    <a:pt x="678363" y="0"/>
                  </a:lnTo>
                  <a:lnTo>
                    <a:pt x="678363" y="133042"/>
                  </a:lnTo>
                  <a:lnTo>
                    <a:pt x="0" y="133042"/>
                  </a:lnTo>
                  <a:close/>
                </a:path>
              </a:pathLst>
            </a:custGeom>
            <a:solidFill>
              <a:srgbClr val="000000">
                <a:alpha val="0"/>
              </a:srgbClr>
            </a:solidFill>
            <a:ln w="5278" cap="sq">
              <a:noFill/>
              <a:prstDash val="solid"/>
              <a:miter/>
            </a:ln>
          </p:spPr>
          <p:txBody>
            <a:bodyPr/>
            <a:lstStyle/>
            <a:p>
              <a:endParaRPr lang="en-US" noProof="0"/>
            </a:p>
          </p:txBody>
        </p:sp>
        <p:sp>
          <p:nvSpPr>
            <p:cNvPr id="172" name="Freeform: Shape 9131">
              <a:extLst>
                <a:ext uri="{FF2B5EF4-FFF2-40B4-BE49-F238E27FC236}">
                  <a16:creationId xmlns:a16="http://schemas.microsoft.com/office/drawing/2014/main" id="{60266C2E-D65A-B421-66CC-7EA30641A79D}"/>
                </a:ext>
              </a:extLst>
            </p:cNvPr>
            <p:cNvSpPr/>
            <p:nvPr/>
          </p:nvSpPr>
          <p:spPr>
            <a:xfrm>
              <a:off x="4923240" y="2530596"/>
              <a:ext cx="417401" cy="62697"/>
            </a:xfrm>
            <a:custGeom>
              <a:avLst/>
              <a:gdLst>
                <a:gd name="csX0" fmla="*/ 30316 w 417401"/>
                <a:gd name="csY0" fmla="*/ 37833 h 62697"/>
                <a:gd name="csX1" fmla="*/ 30316 w 417401"/>
                <a:gd name="csY1" fmla="*/ 30729 h 62697"/>
                <a:gd name="csX2" fmla="*/ 56006 w 417401"/>
                <a:gd name="csY2" fmla="*/ 30729 h 62697"/>
                <a:gd name="csX3" fmla="*/ 56006 w 417401"/>
                <a:gd name="csY3" fmla="*/ 53197 h 62697"/>
                <a:gd name="csX4" fmla="*/ 43781 w 417401"/>
                <a:gd name="csY4" fmla="*/ 60301 h 62697"/>
                <a:gd name="csX5" fmla="*/ 30894 w 417401"/>
                <a:gd name="csY5" fmla="*/ 62697 h 62697"/>
                <a:gd name="csX6" fmla="*/ 14704 w 417401"/>
                <a:gd name="csY6" fmla="*/ 58897 h 62697"/>
                <a:gd name="csX7" fmla="*/ 3717 w 417401"/>
                <a:gd name="csY7" fmla="*/ 47828 h 62697"/>
                <a:gd name="csX8" fmla="*/ 0 w 417401"/>
                <a:gd name="csY8" fmla="*/ 31638 h 62697"/>
                <a:gd name="csX9" fmla="*/ 3635 w 417401"/>
                <a:gd name="csY9" fmla="*/ 15117 h 62697"/>
                <a:gd name="csX10" fmla="*/ 14291 w 417401"/>
                <a:gd name="csY10" fmla="*/ 3717 h 62697"/>
                <a:gd name="csX11" fmla="*/ 30316 w 417401"/>
                <a:gd name="csY11" fmla="*/ 0 h 62697"/>
                <a:gd name="csX12" fmla="*/ 42128 w 417401"/>
                <a:gd name="csY12" fmla="*/ 2148 h 62697"/>
                <a:gd name="csX13" fmla="*/ 50472 w 417401"/>
                <a:gd name="csY13" fmla="*/ 8095 h 62697"/>
                <a:gd name="csX14" fmla="*/ 55097 w 417401"/>
                <a:gd name="csY14" fmla="*/ 18008 h 62697"/>
                <a:gd name="csX15" fmla="*/ 47828 w 417401"/>
                <a:gd name="csY15" fmla="*/ 19990 h 62697"/>
                <a:gd name="csX16" fmla="*/ 44441 w 417401"/>
                <a:gd name="csY16" fmla="*/ 12721 h 62697"/>
                <a:gd name="csX17" fmla="*/ 38659 w 417401"/>
                <a:gd name="csY17" fmla="*/ 8508 h 62697"/>
                <a:gd name="csX18" fmla="*/ 30316 w 417401"/>
                <a:gd name="csY18" fmla="*/ 6856 h 62697"/>
                <a:gd name="csX19" fmla="*/ 20816 w 417401"/>
                <a:gd name="csY19" fmla="*/ 8591 h 62697"/>
                <a:gd name="csX20" fmla="*/ 14373 w 417401"/>
                <a:gd name="csY20" fmla="*/ 12969 h 62697"/>
                <a:gd name="csX21" fmla="*/ 10573 w 417401"/>
                <a:gd name="csY21" fmla="*/ 18916 h 62697"/>
                <a:gd name="csX22" fmla="*/ 8260 w 417401"/>
                <a:gd name="csY22" fmla="*/ 31142 h 62697"/>
                <a:gd name="csX23" fmla="*/ 10986 w 417401"/>
                <a:gd name="csY23" fmla="*/ 44689 h 62697"/>
                <a:gd name="csX24" fmla="*/ 19082 w 417401"/>
                <a:gd name="csY24" fmla="*/ 52784 h 62697"/>
                <a:gd name="csX25" fmla="*/ 30481 w 417401"/>
                <a:gd name="csY25" fmla="*/ 55428 h 62697"/>
                <a:gd name="csX26" fmla="*/ 40642 w 417401"/>
                <a:gd name="csY26" fmla="*/ 53445 h 62697"/>
                <a:gd name="csX27" fmla="*/ 48159 w 417401"/>
                <a:gd name="csY27" fmla="*/ 49150 h 62697"/>
                <a:gd name="csX28" fmla="*/ 48159 w 417401"/>
                <a:gd name="csY28" fmla="*/ 37833 h 62697"/>
                <a:gd name="csX29" fmla="*/ 30316 w 417401"/>
                <a:gd name="csY29" fmla="*/ 37833 h 62697"/>
                <a:gd name="csX30" fmla="*/ 68025 w 417401"/>
                <a:gd name="csY30" fmla="*/ 61623 h 62697"/>
                <a:gd name="csX31" fmla="*/ 68025 w 417401"/>
                <a:gd name="csY31" fmla="*/ 1074 h 62697"/>
                <a:gd name="csX32" fmla="*/ 76038 w 417401"/>
                <a:gd name="csY32" fmla="*/ 1074 h 62697"/>
                <a:gd name="csX33" fmla="*/ 76038 w 417401"/>
                <a:gd name="csY33" fmla="*/ 25938 h 62697"/>
                <a:gd name="csX34" fmla="*/ 107510 w 417401"/>
                <a:gd name="csY34" fmla="*/ 25938 h 62697"/>
                <a:gd name="csX35" fmla="*/ 107510 w 417401"/>
                <a:gd name="csY35" fmla="*/ 1074 h 62697"/>
                <a:gd name="csX36" fmla="*/ 115523 w 417401"/>
                <a:gd name="csY36" fmla="*/ 1074 h 62697"/>
                <a:gd name="csX37" fmla="*/ 115523 w 417401"/>
                <a:gd name="csY37" fmla="*/ 61623 h 62697"/>
                <a:gd name="csX38" fmla="*/ 107510 w 417401"/>
                <a:gd name="csY38" fmla="*/ 61623 h 62697"/>
                <a:gd name="csX39" fmla="*/ 107510 w 417401"/>
                <a:gd name="csY39" fmla="*/ 33042 h 62697"/>
                <a:gd name="csX40" fmla="*/ 76038 w 417401"/>
                <a:gd name="csY40" fmla="*/ 33042 h 62697"/>
                <a:gd name="csX41" fmla="*/ 76038 w 417401"/>
                <a:gd name="csY41" fmla="*/ 61623 h 62697"/>
                <a:gd name="csX42" fmla="*/ 68025 w 417401"/>
                <a:gd name="csY42" fmla="*/ 61623 h 62697"/>
                <a:gd name="csX43" fmla="*/ 124072 w 417401"/>
                <a:gd name="csY43" fmla="*/ 61623 h 62697"/>
                <a:gd name="csX44" fmla="*/ 124072 w 417401"/>
                <a:gd name="csY44" fmla="*/ 54189 h 62697"/>
                <a:gd name="csX45" fmla="*/ 155049 w 417401"/>
                <a:gd name="csY45" fmla="*/ 15364 h 62697"/>
                <a:gd name="csX46" fmla="*/ 161327 w 417401"/>
                <a:gd name="csY46" fmla="*/ 8178 h 62697"/>
                <a:gd name="csX47" fmla="*/ 127542 w 417401"/>
                <a:gd name="csY47" fmla="*/ 8178 h 62697"/>
                <a:gd name="csX48" fmla="*/ 127542 w 417401"/>
                <a:gd name="csY48" fmla="*/ 1074 h 62697"/>
                <a:gd name="csX49" fmla="*/ 170909 w 417401"/>
                <a:gd name="csY49" fmla="*/ 1074 h 62697"/>
                <a:gd name="csX50" fmla="*/ 170909 w 417401"/>
                <a:gd name="csY50" fmla="*/ 8178 h 62697"/>
                <a:gd name="csX51" fmla="*/ 136959 w 417401"/>
                <a:gd name="csY51" fmla="*/ 50224 h 62697"/>
                <a:gd name="csX52" fmla="*/ 133242 w 417401"/>
                <a:gd name="csY52" fmla="*/ 54437 h 62697"/>
                <a:gd name="csX53" fmla="*/ 171901 w 417401"/>
                <a:gd name="csY53" fmla="*/ 54437 h 62697"/>
                <a:gd name="csX54" fmla="*/ 171901 w 417401"/>
                <a:gd name="csY54" fmla="*/ 61623 h 62697"/>
                <a:gd name="csX55" fmla="*/ 124072 w 417401"/>
                <a:gd name="csY55" fmla="*/ 61623 h 62697"/>
                <a:gd name="csX56" fmla="*/ 204860 w 417401"/>
                <a:gd name="csY56" fmla="*/ 61623 h 62697"/>
                <a:gd name="csX57" fmla="*/ 204860 w 417401"/>
                <a:gd name="csY57" fmla="*/ 23542 h 62697"/>
                <a:gd name="csX58" fmla="*/ 198334 w 417401"/>
                <a:gd name="csY58" fmla="*/ 23542 h 62697"/>
                <a:gd name="csX59" fmla="*/ 198334 w 417401"/>
                <a:gd name="csY59" fmla="*/ 17760 h 62697"/>
                <a:gd name="csX60" fmla="*/ 204860 w 417401"/>
                <a:gd name="csY60" fmla="*/ 17760 h 62697"/>
                <a:gd name="csX61" fmla="*/ 204860 w 417401"/>
                <a:gd name="csY61" fmla="*/ 13052 h 62697"/>
                <a:gd name="csX62" fmla="*/ 205686 w 417401"/>
                <a:gd name="csY62" fmla="*/ 6526 h 62697"/>
                <a:gd name="csX63" fmla="*/ 209403 w 417401"/>
                <a:gd name="csY63" fmla="*/ 1817 h 62697"/>
                <a:gd name="csX64" fmla="*/ 217003 w 417401"/>
                <a:gd name="csY64" fmla="*/ 0 h 62697"/>
                <a:gd name="csX65" fmla="*/ 223942 w 417401"/>
                <a:gd name="csY65" fmla="*/ 743 h 62697"/>
                <a:gd name="csX66" fmla="*/ 222868 w 417401"/>
                <a:gd name="csY66" fmla="*/ 7269 h 62697"/>
                <a:gd name="csX67" fmla="*/ 218490 w 417401"/>
                <a:gd name="csY67" fmla="*/ 6856 h 62697"/>
                <a:gd name="csX68" fmla="*/ 213699 w 417401"/>
                <a:gd name="csY68" fmla="*/ 8343 h 62697"/>
                <a:gd name="csX69" fmla="*/ 212294 w 417401"/>
                <a:gd name="csY69" fmla="*/ 13712 h 62697"/>
                <a:gd name="csX70" fmla="*/ 212294 w 417401"/>
                <a:gd name="csY70" fmla="*/ 17760 h 62697"/>
                <a:gd name="csX71" fmla="*/ 220803 w 417401"/>
                <a:gd name="csY71" fmla="*/ 17760 h 62697"/>
                <a:gd name="csX72" fmla="*/ 220803 w 417401"/>
                <a:gd name="csY72" fmla="*/ 23542 h 62697"/>
                <a:gd name="csX73" fmla="*/ 212294 w 417401"/>
                <a:gd name="csY73" fmla="*/ 23542 h 62697"/>
                <a:gd name="csX74" fmla="*/ 212294 w 417401"/>
                <a:gd name="csY74" fmla="*/ 61623 h 62697"/>
                <a:gd name="csX75" fmla="*/ 204860 w 417401"/>
                <a:gd name="csY75" fmla="*/ 61623 h 62697"/>
                <a:gd name="csX76" fmla="*/ 255373 w 417401"/>
                <a:gd name="csY76" fmla="*/ 61623 h 62697"/>
                <a:gd name="csX77" fmla="*/ 255373 w 417401"/>
                <a:gd name="csY77" fmla="*/ 55180 h 62697"/>
                <a:gd name="csX78" fmla="*/ 241412 w 417401"/>
                <a:gd name="csY78" fmla="*/ 62614 h 62697"/>
                <a:gd name="csX79" fmla="*/ 234143 w 417401"/>
                <a:gd name="csY79" fmla="*/ 61128 h 62697"/>
                <a:gd name="csX80" fmla="*/ 229187 w 417401"/>
                <a:gd name="csY80" fmla="*/ 57410 h 62697"/>
                <a:gd name="csX81" fmla="*/ 226874 w 417401"/>
                <a:gd name="csY81" fmla="*/ 51876 h 62697"/>
                <a:gd name="csX82" fmla="*/ 226461 w 417401"/>
                <a:gd name="csY82" fmla="*/ 44937 h 62697"/>
                <a:gd name="csX83" fmla="*/ 226461 w 417401"/>
                <a:gd name="csY83" fmla="*/ 17760 h 62697"/>
                <a:gd name="csX84" fmla="*/ 233895 w 417401"/>
                <a:gd name="csY84" fmla="*/ 17760 h 62697"/>
                <a:gd name="csX85" fmla="*/ 233895 w 417401"/>
                <a:gd name="csY85" fmla="*/ 42046 h 62697"/>
                <a:gd name="csX86" fmla="*/ 234308 w 417401"/>
                <a:gd name="csY86" fmla="*/ 49893 h 62697"/>
                <a:gd name="csX87" fmla="*/ 237282 w 417401"/>
                <a:gd name="csY87" fmla="*/ 54519 h 62697"/>
                <a:gd name="csX88" fmla="*/ 242899 w 417401"/>
                <a:gd name="csY88" fmla="*/ 56171 h 62697"/>
                <a:gd name="csX89" fmla="*/ 249177 w 417401"/>
                <a:gd name="csY89" fmla="*/ 54519 h 62697"/>
                <a:gd name="csX90" fmla="*/ 253308 w 417401"/>
                <a:gd name="csY90" fmla="*/ 49811 h 62697"/>
                <a:gd name="csX91" fmla="*/ 254547 w 417401"/>
                <a:gd name="csY91" fmla="*/ 41220 h 62697"/>
                <a:gd name="csX92" fmla="*/ 254547 w 417401"/>
                <a:gd name="csY92" fmla="*/ 17760 h 62697"/>
                <a:gd name="csX93" fmla="*/ 261981 w 417401"/>
                <a:gd name="csY93" fmla="*/ 17760 h 62697"/>
                <a:gd name="csX94" fmla="*/ 261981 w 417401"/>
                <a:gd name="csY94" fmla="*/ 61623 h 62697"/>
                <a:gd name="csX95" fmla="*/ 255373 w 417401"/>
                <a:gd name="csY95" fmla="*/ 61623 h 62697"/>
                <a:gd name="csX96" fmla="*/ 270696 w 417401"/>
                <a:gd name="csY96" fmla="*/ 48489 h 62697"/>
                <a:gd name="csX97" fmla="*/ 278048 w 417401"/>
                <a:gd name="csY97" fmla="*/ 47333 h 62697"/>
                <a:gd name="csX98" fmla="*/ 281435 w 417401"/>
                <a:gd name="csY98" fmla="*/ 54189 h 62697"/>
                <a:gd name="csX99" fmla="*/ 289365 w 417401"/>
                <a:gd name="csY99" fmla="*/ 56502 h 62697"/>
                <a:gd name="csX100" fmla="*/ 296964 w 417401"/>
                <a:gd name="csY100" fmla="*/ 54437 h 62697"/>
                <a:gd name="csX101" fmla="*/ 299442 w 417401"/>
                <a:gd name="csY101" fmla="*/ 49480 h 62697"/>
                <a:gd name="csX102" fmla="*/ 297295 w 417401"/>
                <a:gd name="csY102" fmla="*/ 45515 h 62697"/>
                <a:gd name="csX103" fmla="*/ 289695 w 417401"/>
                <a:gd name="csY103" fmla="*/ 43037 h 62697"/>
                <a:gd name="csX104" fmla="*/ 278296 w 417401"/>
                <a:gd name="csY104" fmla="*/ 39485 h 62697"/>
                <a:gd name="csX105" fmla="*/ 273504 w 417401"/>
                <a:gd name="csY105" fmla="*/ 35272 h 62697"/>
                <a:gd name="csX106" fmla="*/ 271935 w 417401"/>
                <a:gd name="csY106" fmla="*/ 29407 h 62697"/>
                <a:gd name="csX107" fmla="*/ 273257 w 417401"/>
                <a:gd name="csY107" fmla="*/ 23955 h 62697"/>
                <a:gd name="csX108" fmla="*/ 276891 w 417401"/>
                <a:gd name="csY108" fmla="*/ 19825 h 62697"/>
                <a:gd name="csX109" fmla="*/ 281600 w 417401"/>
                <a:gd name="csY109" fmla="*/ 17677 h 62697"/>
                <a:gd name="csX110" fmla="*/ 288043 w 417401"/>
                <a:gd name="csY110" fmla="*/ 16769 h 62697"/>
                <a:gd name="csX111" fmla="*/ 297129 w 417401"/>
                <a:gd name="csY111" fmla="*/ 18256 h 62697"/>
                <a:gd name="csX112" fmla="*/ 302829 w 417401"/>
                <a:gd name="csY112" fmla="*/ 22303 h 62697"/>
                <a:gd name="csX113" fmla="*/ 305473 w 417401"/>
                <a:gd name="csY113" fmla="*/ 29077 h 62697"/>
                <a:gd name="csX114" fmla="*/ 298203 w 417401"/>
                <a:gd name="csY114" fmla="*/ 30068 h 62697"/>
                <a:gd name="csX115" fmla="*/ 295312 w 417401"/>
                <a:gd name="csY115" fmla="*/ 24781 h 62697"/>
                <a:gd name="csX116" fmla="*/ 288621 w 417401"/>
                <a:gd name="csY116" fmla="*/ 22882 h 62697"/>
                <a:gd name="csX117" fmla="*/ 281269 w 417401"/>
                <a:gd name="csY117" fmla="*/ 24616 h 62697"/>
                <a:gd name="csX118" fmla="*/ 279122 w 417401"/>
                <a:gd name="csY118" fmla="*/ 28499 h 62697"/>
                <a:gd name="csX119" fmla="*/ 280030 w 417401"/>
                <a:gd name="csY119" fmla="*/ 31142 h 62697"/>
                <a:gd name="csX120" fmla="*/ 282839 w 417401"/>
                <a:gd name="csY120" fmla="*/ 33125 h 62697"/>
                <a:gd name="csX121" fmla="*/ 289447 w 417401"/>
                <a:gd name="csY121" fmla="*/ 35024 h 62697"/>
                <a:gd name="csX122" fmla="*/ 300434 w 417401"/>
                <a:gd name="csY122" fmla="*/ 38494 h 62697"/>
                <a:gd name="csX123" fmla="*/ 305307 w 417401"/>
                <a:gd name="csY123" fmla="*/ 42376 h 62697"/>
                <a:gd name="csX124" fmla="*/ 307125 w 417401"/>
                <a:gd name="csY124" fmla="*/ 48737 h 62697"/>
                <a:gd name="csX125" fmla="*/ 304894 w 417401"/>
                <a:gd name="csY125" fmla="*/ 55758 h 62697"/>
                <a:gd name="csX126" fmla="*/ 298616 w 417401"/>
                <a:gd name="csY126" fmla="*/ 60797 h 62697"/>
                <a:gd name="csX127" fmla="*/ 289447 w 417401"/>
                <a:gd name="csY127" fmla="*/ 62614 h 62697"/>
                <a:gd name="csX128" fmla="*/ 276396 w 417401"/>
                <a:gd name="csY128" fmla="*/ 59062 h 62697"/>
                <a:gd name="csX129" fmla="*/ 270696 w 417401"/>
                <a:gd name="csY129" fmla="*/ 48489 h 62697"/>
                <a:gd name="csX130" fmla="*/ 315963 w 417401"/>
                <a:gd name="csY130" fmla="*/ 9582 h 62697"/>
                <a:gd name="csX131" fmla="*/ 315963 w 417401"/>
                <a:gd name="csY131" fmla="*/ 1074 h 62697"/>
                <a:gd name="csX132" fmla="*/ 323398 w 417401"/>
                <a:gd name="csY132" fmla="*/ 1074 h 62697"/>
                <a:gd name="csX133" fmla="*/ 323398 w 417401"/>
                <a:gd name="csY133" fmla="*/ 9582 h 62697"/>
                <a:gd name="csX134" fmla="*/ 315963 w 417401"/>
                <a:gd name="csY134" fmla="*/ 9582 h 62697"/>
                <a:gd name="csX135" fmla="*/ 315963 w 417401"/>
                <a:gd name="csY135" fmla="*/ 61623 h 62697"/>
                <a:gd name="csX136" fmla="*/ 315963 w 417401"/>
                <a:gd name="csY136" fmla="*/ 17760 h 62697"/>
                <a:gd name="csX137" fmla="*/ 323398 w 417401"/>
                <a:gd name="csY137" fmla="*/ 17760 h 62697"/>
                <a:gd name="csX138" fmla="*/ 323398 w 417401"/>
                <a:gd name="csY138" fmla="*/ 61623 h 62697"/>
                <a:gd name="csX139" fmla="*/ 315963 w 417401"/>
                <a:gd name="csY139" fmla="*/ 61623 h 62697"/>
                <a:gd name="csX140" fmla="*/ 331947 w 417401"/>
                <a:gd name="csY140" fmla="*/ 39650 h 62697"/>
                <a:gd name="csX141" fmla="*/ 338721 w 417401"/>
                <a:gd name="csY141" fmla="*/ 21642 h 62697"/>
                <a:gd name="csX142" fmla="*/ 352516 w 417401"/>
                <a:gd name="csY142" fmla="*/ 16769 h 62697"/>
                <a:gd name="csX143" fmla="*/ 367302 w 417401"/>
                <a:gd name="csY143" fmla="*/ 22716 h 62697"/>
                <a:gd name="csX144" fmla="*/ 373085 w 417401"/>
                <a:gd name="csY144" fmla="*/ 39072 h 62697"/>
                <a:gd name="csX145" fmla="*/ 370524 w 417401"/>
                <a:gd name="csY145" fmla="*/ 52371 h 62697"/>
                <a:gd name="csX146" fmla="*/ 363089 w 417401"/>
                <a:gd name="csY146" fmla="*/ 59971 h 62697"/>
                <a:gd name="csX147" fmla="*/ 352516 w 417401"/>
                <a:gd name="csY147" fmla="*/ 62614 h 62697"/>
                <a:gd name="csX148" fmla="*/ 337647 w 417401"/>
                <a:gd name="csY148" fmla="*/ 56749 h 62697"/>
                <a:gd name="csX149" fmla="*/ 331947 w 417401"/>
                <a:gd name="csY149" fmla="*/ 39650 h 62697"/>
                <a:gd name="csX150" fmla="*/ 339630 w 417401"/>
                <a:gd name="csY150" fmla="*/ 39650 h 62697"/>
                <a:gd name="csX151" fmla="*/ 343264 w 417401"/>
                <a:gd name="csY151" fmla="*/ 52289 h 62697"/>
                <a:gd name="csX152" fmla="*/ 352516 w 417401"/>
                <a:gd name="csY152" fmla="*/ 56502 h 62697"/>
                <a:gd name="csX153" fmla="*/ 361685 w 417401"/>
                <a:gd name="csY153" fmla="*/ 52289 h 62697"/>
                <a:gd name="csX154" fmla="*/ 365402 w 417401"/>
                <a:gd name="csY154" fmla="*/ 39402 h 62697"/>
                <a:gd name="csX155" fmla="*/ 361685 w 417401"/>
                <a:gd name="csY155" fmla="*/ 27094 h 62697"/>
                <a:gd name="csX156" fmla="*/ 352516 w 417401"/>
                <a:gd name="csY156" fmla="*/ 22882 h 62697"/>
                <a:gd name="csX157" fmla="*/ 343264 w 417401"/>
                <a:gd name="csY157" fmla="*/ 27094 h 62697"/>
                <a:gd name="csX158" fmla="*/ 339630 w 417401"/>
                <a:gd name="csY158" fmla="*/ 39650 h 62697"/>
                <a:gd name="csX159" fmla="*/ 381799 w 417401"/>
                <a:gd name="csY159" fmla="*/ 61623 h 62697"/>
                <a:gd name="csX160" fmla="*/ 381799 w 417401"/>
                <a:gd name="csY160" fmla="*/ 17760 h 62697"/>
                <a:gd name="csX161" fmla="*/ 388490 w 417401"/>
                <a:gd name="csY161" fmla="*/ 17760 h 62697"/>
                <a:gd name="csX162" fmla="*/ 388490 w 417401"/>
                <a:gd name="csY162" fmla="*/ 23955 h 62697"/>
                <a:gd name="csX163" fmla="*/ 402451 w 417401"/>
                <a:gd name="csY163" fmla="*/ 16769 h 62697"/>
                <a:gd name="csX164" fmla="*/ 409720 w 417401"/>
                <a:gd name="csY164" fmla="*/ 18173 h 62697"/>
                <a:gd name="csX165" fmla="*/ 414676 w 417401"/>
                <a:gd name="csY165" fmla="*/ 21890 h 62697"/>
                <a:gd name="csX166" fmla="*/ 416989 w 417401"/>
                <a:gd name="csY166" fmla="*/ 27425 h 62697"/>
                <a:gd name="csX167" fmla="*/ 417402 w 417401"/>
                <a:gd name="csY167" fmla="*/ 34611 h 62697"/>
                <a:gd name="csX168" fmla="*/ 417402 w 417401"/>
                <a:gd name="csY168" fmla="*/ 61623 h 62697"/>
                <a:gd name="csX169" fmla="*/ 409968 w 417401"/>
                <a:gd name="csY169" fmla="*/ 61623 h 62697"/>
                <a:gd name="csX170" fmla="*/ 409968 w 417401"/>
                <a:gd name="csY170" fmla="*/ 34942 h 62697"/>
                <a:gd name="csX171" fmla="*/ 409059 w 417401"/>
                <a:gd name="csY171" fmla="*/ 28168 h 62697"/>
                <a:gd name="csX172" fmla="*/ 406003 w 417401"/>
                <a:gd name="csY172" fmla="*/ 24534 h 62697"/>
                <a:gd name="csX173" fmla="*/ 400881 w 417401"/>
                <a:gd name="csY173" fmla="*/ 23212 h 62697"/>
                <a:gd name="csX174" fmla="*/ 392621 w 417401"/>
                <a:gd name="csY174" fmla="*/ 26268 h 62697"/>
                <a:gd name="csX175" fmla="*/ 389234 w 417401"/>
                <a:gd name="csY175" fmla="*/ 37668 h 62697"/>
                <a:gd name="csX176" fmla="*/ 389234 w 417401"/>
                <a:gd name="csY176" fmla="*/ 61623 h 62697"/>
                <a:gd name="csX177" fmla="*/ 381799 w 417401"/>
                <a:gd name="csY177" fmla="*/ 61623 h 6269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Lst>
              <a:rect l="l" t="t" r="r" b="b"/>
              <a:pathLst>
                <a:path w="417401" h="62697">
                  <a:moveTo>
                    <a:pt x="30316" y="37833"/>
                  </a:moveTo>
                  <a:lnTo>
                    <a:pt x="30316" y="30729"/>
                  </a:lnTo>
                  <a:lnTo>
                    <a:pt x="56006" y="30729"/>
                  </a:lnTo>
                  <a:lnTo>
                    <a:pt x="56006" y="53197"/>
                  </a:lnTo>
                  <a:cubicBezTo>
                    <a:pt x="52041" y="56336"/>
                    <a:pt x="47966" y="58704"/>
                    <a:pt x="43781" y="60301"/>
                  </a:cubicBezTo>
                  <a:cubicBezTo>
                    <a:pt x="39595" y="61898"/>
                    <a:pt x="35300" y="62697"/>
                    <a:pt x="30894" y="62697"/>
                  </a:cubicBezTo>
                  <a:cubicBezTo>
                    <a:pt x="24947" y="62697"/>
                    <a:pt x="19550" y="61430"/>
                    <a:pt x="14704" y="58897"/>
                  </a:cubicBezTo>
                  <a:cubicBezTo>
                    <a:pt x="9857" y="56309"/>
                    <a:pt x="6195" y="52619"/>
                    <a:pt x="3717" y="47828"/>
                  </a:cubicBezTo>
                  <a:cubicBezTo>
                    <a:pt x="1239" y="42982"/>
                    <a:pt x="0" y="37585"/>
                    <a:pt x="0" y="31638"/>
                  </a:cubicBezTo>
                  <a:cubicBezTo>
                    <a:pt x="0" y="25745"/>
                    <a:pt x="1212" y="20238"/>
                    <a:pt x="3635" y="15117"/>
                  </a:cubicBezTo>
                  <a:cubicBezTo>
                    <a:pt x="6113" y="9995"/>
                    <a:pt x="9665" y="6195"/>
                    <a:pt x="14291" y="3717"/>
                  </a:cubicBezTo>
                  <a:cubicBezTo>
                    <a:pt x="18916" y="1239"/>
                    <a:pt x="24258" y="0"/>
                    <a:pt x="30316" y="0"/>
                  </a:cubicBezTo>
                  <a:cubicBezTo>
                    <a:pt x="34667" y="0"/>
                    <a:pt x="38604" y="716"/>
                    <a:pt x="42128" y="2148"/>
                  </a:cubicBezTo>
                  <a:cubicBezTo>
                    <a:pt x="45708" y="3580"/>
                    <a:pt x="48489" y="5562"/>
                    <a:pt x="50472" y="8095"/>
                  </a:cubicBezTo>
                  <a:cubicBezTo>
                    <a:pt x="52509" y="10629"/>
                    <a:pt x="54051" y="13933"/>
                    <a:pt x="55097" y="18008"/>
                  </a:cubicBezTo>
                  <a:lnTo>
                    <a:pt x="47828" y="19990"/>
                  </a:lnTo>
                  <a:cubicBezTo>
                    <a:pt x="46947" y="16906"/>
                    <a:pt x="45818" y="14483"/>
                    <a:pt x="44441" y="12721"/>
                  </a:cubicBezTo>
                  <a:cubicBezTo>
                    <a:pt x="43120" y="10959"/>
                    <a:pt x="41192" y="9555"/>
                    <a:pt x="38659" y="8508"/>
                  </a:cubicBezTo>
                  <a:cubicBezTo>
                    <a:pt x="36181" y="7407"/>
                    <a:pt x="33400" y="6856"/>
                    <a:pt x="30316" y="6856"/>
                  </a:cubicBezTo>
                  <a:cubicBezTo>
                    <a:pt x="26681" y="6856"/>
                    <a:pt x="23515" y="7434"/>
                    <a:pt x="20816" y="8591"/>
                  </a:cubicBezTo>
                  <a:cubicBezTo>
                    <a:pt x="18173" y="9692"/>
                    <a:pt x="16025" y="11152"/>
                    <a:pt x="14373" y="12969"/>
                  </a:cubicBezTo>
                  <a:cubicBezTo>
                    <a:pt x="12721" y="14786"/>
                    <a:pt x="11455" y="16769"/>
                    <a:pt x="10573" y="18916"/>
                  </a:cubicBezTo>
                  <a:cubicBezTo>
                    <a:pt x="9031" y="22661"/>
                    <a:pt x="8260" y="26736"/>
                    <a:pt x="8260" y="31142"/>
                  </a:cubicBezTo>
                  <a:cubicBezTo>
                    <a:pt x="8260" y="36539"/>
                    <a:pt x="9169" y="41055"/>
                    <a:pt x="10986" y="44689"/>
                  </a:cubicBezTo>
                  <a:cubicBezTo>
                    <a:pt x="12859" y="48324"/>
                    <a:pt x="15557" y="51022"/>
                    <a:pt x="19082" y="52784"/>
                  </a:cubicBezTo>
                  <a:cubicBezTo>
                    <a:pt x="22661" y="54547"/>
                    <a:pt x="26461" y="55428"/>
                    <a:pt x="30481" y="55428"/>
                  </a:cubicBezTo>
                  <a:cubicBezTo>
                    <a:pt x="33951" y="55428"/>
                    <a:pt x="37337" y="54767"/>
                    <a:pt x="40642" y="53445"/>
                  </a:cubicBezTo>
                  <a:cubicBezTo>
                    <a:pt x="43946" y="52069"/>
                    <a:pt x="46451" y="50637"/>
                    <a:pt x="48159" y="49150"/>
                  </a:cubicBezTo>
                  <a:lnTo>
                    <a:pt x="48159" y="37833"/>
                  </a:lnTo>
                  <a:lnTo>
                    <a:pt x="30316" y="37833"/>
                  </a:lnTo>
                  <a:close/>
                  <a:moveTo>
                    <a:pt x="68025" y="61623"/>
                  </a:moveTo>
                  <a:lnTo>
                    <a:pt x="68025" y="1074"/>
                  </a:lnTo>
                  <a:lnTo>
                    <a:pt x="76038" y="1074"/>
                  </a:lnTo>
                  <a:lnTo>
                    <a:pt x="76038" y="25938"/>
                  </a:lnTo>
                  <a:lnTo>
                    <a:pt x="107510" y="25938"/>
                  </a:lnTo>
                  <a:lnTo>
                    <a:pt x="107510" y="1074"/>
                  </a:lnTo>
                  <a:lnTo>
                    <a:pt x="115523" y="1074"/>
                  </a:lnTo>
                  <a:lnTo>
                    <a:pt x="115523" y="61623"/>
                  </a:lnTo>
                  <a:lnTo>
                    <a:pt x="107510" y="61623"/>
                  </a:lnTo>
                  <a:lnTo>
                    <a:pt x="107510" y="33042"/>
                  </a:lnTo>
                  <a:lnTo>
                    <a:pt x="76038" y="33042"/>
                  </a:lnTo>
                  <a:lnTo>
                    <a:pt x="76038" y="61623"/>
                  </a:lnTo>
                  <a:lnTo>
                    <a:pt x="68025" y="61623"/>
                  </a:lnTo>
                  <a:close/>
                  <a:moveTo>
                    <a:pt x="124072" y="61623"/>
                  </a:moveTo>
                  <a:lnTo>
                    <a:pt x="124072" y="54189"/>
                  </a:lnTo>
                  <a:lnTo>
                    <a:pt x="155049" y="15364"/>
                  </a:lnTo>
                  <a:cubicBezTo>
                    <a:pt x="157252" y="12611"/>
                    <a:pt x="159345" y="10215"/>
                    <a:pt x="161327" y="8178"/>
                  </a:cubicBezTo>
                  <a:lnTo>
                    <a:pt x="127542" y="8178"/>
                  </a:lnTo>
                  <a:lnTo>
                    <a:pt x="127542" y="1074"/>
                  </a:lnTo>
                  <a:lnTo>
                    <a:pt x="170909" y="1074"/>
                  </a:lnTo>
                  <a:lnTo>
                    <a:pt x="170909" y="8178"/>
                  </a:lnTo>
                  <a:lnTo>
                    <a:pt x="136959" y="50224"/>
                  </a:lnTo>
                  <a:lnTo>
                    <a:pt x="133242" y="54437"/>
                  </a:lnTo>
                  <a:lnTo>
                    <a:pt x="171901" y="54437"/>
                  </a:lnTo>
                  <a:lnTo>
                    <a:pt x="171901" y="61623"/>
                  </a:lnTo>
                  <a:lnTo>
                    <a:pt x="124072" y="61623"/>
                  </a:lnTo>
                  <a:close/>
                  <a:moveTo>
                    <a:pt x="204860" y="61623"/>
                  </a:moveTo>
                  <a:lnTo>
                    <a:pt x="204860" y="23542"/>
                  </a:lnTo>
                  <a:lnTo>
                    <a:pt x="198334" y="23542"/>
                  </a:lnTo>
                  <a:lnTo>
                    <a:pt x="198334" y="17760"/>
                  </a:lnTo>
                  <a:lnTo>
                    <a:pt x="204860" y="17760"/>
                  </a:lnTo>
                  <a:lnTo>
                    <a:pt x="204860" y="13052"/>
                  </a:lnTo>
                  <a:cubicBezTo>
                    <a:pt x="204860" y="10133"/>
                    <a:pt x="205135" y="7958"/>
                    <a:pt x="205686" y="6526"/>
                  </a:cubicBezTo>
                  <a:cubicBezTo>
                    <a:pt x="206402" y="4598"/>
                    <a:pt x="207641" y="3029"/>
                    <a:pt x="209403" y="1817"/>
                  </a:cubicBezTo>
                  <a:cubicBezTo>
                    <a:pt x="211220" y="606"/>
                    <a:pt x="213754" y="0"/>
                    <a:pt x="217003" y="0"/>
                  </a:cubicBezTo>
                  <a:cubicBezTo>
                    <a:pt x="219095" y="0"/>
                    <a:pt x="221408" y="248"/>
                    <a:pt x="223942" y="743"/>
                  </a:cubicBezTo>
                  <a:lnTo>
                    <a:pt x="222868" y="7269"/>
                  </a:lnTo>
                  <a:cubicBezTo>
                    <a:pt x="221326" y="6994"/>
                    <a:pt x="219867" y="6856"/>
                    <a:pt x="218490" y="6856"/>
                  </a:cubicBezTo>
                  <a:cubicBezTo>
                    <a:pt x="216232" y="6856"/>
                    <a:pt x="214635" y="7352"/>
                    <a:pt x="213699" y="8343"/>
                  </a:cubicBezTo>
                  <a:cubicBezTo>
                    <a:pt x="212763" y="9279"/>
                    <a:pt x="212294" y="11069"/>
                    <a:pt x="212294" y="13712"/>
                  </a:cubicBezTo>
                  <a:lnTo>
                    <a:pt x="212294" y="17760"/>
                  </a:lnTo>
                  <a:lnTo>
                    <a:pt x="220803" y="17760"/>
                  </a:lnTo>
                  <a:lnTo>
                    <a:pt x="220803" y="23542"/>
                  </a:lnTo>
                  <a:lnTo>
                    <a:pt x="212294" y="23542"/>
                  </a:lnTo>
                  <a:lnTo>
                    <a:pt x="212294" y="61623"/>
                  </a:lnTo>
                  <a:lnTo>
                    <a:pt x="204860" y="61623"/>
                  </a:lnTo>
                  <a:close/>
                  <a:moveTo>
                    <a:pt x="255373" y="61623"/>
                  </a:moveTo>
                  <a:lnTo>
                    <a:pt x="255373" y="55180"/>
                  </a:lnTo>
                  <a:cubicBezTo>
                    <a:pt x="251958" y="60136"/>
                    <a:pt x="247305" y="62614"/>
                    <a:pt x="241412" y="62614"/>
                  </a:cubicBezTo>
                  <a:cubicBezTo>
                    <a:pt x="238824" y="62614"/>
                    <a:pt x="236401" y="62119"/>
                    <a:pt x="234143" y="61128"/>
                  </a:cubicBezTo>
                  <a:cubicBezTo>
                    <a:pt x="231940" y="60136"/>
                    <a:pt x="230288" y="58897"/>
                    <a:pt x="229187" y="57410"/>
                  </a:cubicBezTo>
                  <a:cubicBezTo>
                    <a:pt x="228086" y="55868"/>
                    <a:pt x="227315" y="54024"/>
                    <a:pt x="226874" y="51876"/>
                  </a:cubicBezTo>
                  <a:cubicBezTo>
                    <a:pt x="226599" y="50389"/>
                    <a:pt x="226461" y="48076"/>
                    <a:pt x="226461" y="44937"/>
                  </a:cubicBezTo>
                  <a:lnTo>
                    <a:pt x="226461" y="17760"/>
                  </a:lnTo>
                  <a:lnTo>
                    <a:pt x="233895" y="17760"/>
                  </a:lnTo>
                  <a:lnTo>
                    <a:pt x="233895" y="42046"/>
                  </a:lnTo>
                  <a:cubicBezTo>
                    <a:pt x="233895" y="45956"/>
                    <a:pt x="234033" y="48572"/>
                    <a:pt x="234308" y="49893"/>
                  </a:cubicBezTo>
                  <a:cubicBezTo>
                    <a:pt x="234804" y="51876"/>
                    <a:pt x="235795" y="53418"/>
                    <a:pt x="237282" y="54519"/>
                  </a:cubicBezTo>
                  <a:cubicBezTo>
                    <a:pt x="238824" y="55621"/>
                    <a:pt x="240696" y="56171"/>
                    <a:pt x="242899" y="56171"/>
                  </a:cubicBezTo>
                  <a:cubicBezTo>
                    <a:pt x="245157" y="56171"/>
                    <a:pt x="247250" y="55621"/>
                    <a:pt x="249177" y="54519"/>
                  </a:cubicBezTo>
                  <a:cubicBezTo>
                    <a:pt x="251160" y="53363"/>
                    <a:pt x="252537" y="51793"/>
                    <a:pt x="253308" y="49811"/>
                  </a:cubicBezTo>
                  <a:cubicBezTo>
                    <a:pt x="254134" y="47828"/>
                    <a:pt x="254547" y="44965"/>
                    <a:pt x="254547" y="41220"/>
                  </a:cubicBezTo>
                  <a:lnTo>
                    <a:pt x="254547" y="17760"/>
                  </a:lnTo>
                  <a:lnTo>
                    <a:pt x="261981" y="17760"/>
                  </a:lnTo>
                  <a:lnTo>
                    <a:pt x="261981" y="61623"/>
                  </a:lnTo>
                  <a:lnTo>
                    <a:pt x="255373" y="61623"/>
                  </a:lnTo>
                  <a:close/>
                  <a:moveTo>
                    <a:pt x="270696" y="48489"/>
                  </a:moveTo>
                  <a:lnTo>
                    <a:pt x="278048" y="47333"/>
                  </a:lnTo>
                  <a:cubicBezTo>
                    <a:pt x="278433" y="50306"/>
                    <a:pt x="279562" y="52592"/>
                    <a:pt x="281435" y="54189"/>
                  </a:cubicBezTo>
                  <a:cubicBezTo>
                    <a:pt x="283362" y="55731"/>
                    <a:pt x="286005" y="56502"/>
                    <a:pt x="289365" y="56502"/>
                  </a:cubicBezTo>
                  <a:cubicBezTo>
                    <a:pt x="292779" y="56502"/>
                    <a:pt x="295312" y="55813"/>
                    <a:pt x="296964" y="54437"/>
                  </a:cubicBezTo>
                  <a:cubicBezTo>
                    <a:pt x="298616" y="53005"/>
                    <a:pt x="299442" y="51353"/>
                    <a:pt x="299442" y="49480"/>
                  </a:cubicBezTo>
                  <a:cubicBezTo>
                    <a:pt x="299442" y="47828"/>
                    <a:pt x="298726" y="46506"/>
                    <a:pt x="297295" y="45515"/>
                  </a:cubicBezTo>
                  <a:cubicBezTo>
                    <a:pt x="296248" y="44854"/>
                    <a:pt x="293715" y="44028"/>
                    <a:pt x="289695" y="43037"/>
                  </a:cubicBezTo>
                  <a:cubicBezTo>
                    <a:pt x="284243" y="41660"/>
                    <a:pt x="280443" y="40476"/>
                    <a:pt x="278296" y="39485"/>
                  </a:cubicBezTo>
                  <a:cubicBezTo>
                    <a:pt x="276203" y="38439"/>
                    <a:pt x="274606" y="37034"/>
                    <a:pt x="273504" y="35272"/>
                  </a:cubicBezTo>
                  <a:cubicBezTo>
                    <a:pt x="272458" y="33510"/>
                    <a:pt x="271935" y="31555"/>
                    <a:pt x="271935" y="29407"/>
                  </a:cubicBezTo>
                  <a:cubicBezTo>
                    <a:pt x="271935" y="27425"/>
                    <a:pt x="272375" y="25607"/>
                    <a:pt x="273257" y="23955"/>
                  </a:cubicBezTo>
                  <a:cubicBezTo>
                    <a:pt x="274138" y="22303"/>
                    <a:pt x="275349" y="20927"/>
                    <a:pt x="276891" y="19825"/>
                  </a:cubicBezTo>
                  <a:cubicBezTo>
                    <a:pt x="278048" y="18944"/>
                    <a:pt x="279617" y="18228"/>
                    <a:pt x="281600" y="17677"/>
                  </a:cubicBezTo>
                  <a:cubicBezTo>
                    <a:pt x="283637" y="17072"/>
                    <a:pt x="285785" y="16769"/>
                    <a:pt x="288043" y="16769"/>
                  </a:cubicBezTo>
                  <a:cubicBezTo>
                    <a:pt x="291512" y="16769"/>
                    <a:pt x="294541" y="17264"/>
                    <a:pt x="297129" y="18256"/>
                  </a:cubicBezTo>
                  <a:cubicBezTo>
                    <a:pt x="299718" y="19247"/>
                    <a:pt x="301618" y="20596"/>
                    <a:pt x="302829" y="22303"/>
                  </a:cubicBezTo>
                  <a:cubicBezTo>
                    <a:pt x="304096" y="23955"/>
                    <a:pt x="304977" y="26213"/>
                    <a:pt x="305473" y="29077"/>
                  </a:cubicBezTo>
                  <a:lnTo>
                    <a:pt x="298203" y="30068"/>
                  </a:lnTo>
                  <a:cubicBezTo>
                    <a:pt x="297873" y="27810"/>
                    <a:pt x="296909" y="26048"/>
                    <a:pt x="295312" y="24781"/>
                  </a:cubicBezTo>
                  <a:cubicBezTo>
                    <a:pt x="293715" y="23515"/>
                    <a:pt x="291485" y="22882"/>
                    <a:pt x="288621" y="22882"/>
                  </a:cubicBezTo>
                  <a:cubicBezTo>
                    <a:pt x="285207" y="22882"/>
                    <a:pt x="282756" y="23460"/>
                    <a:pt x="281269" y="24616"/>
                  </a:cubicBezTo>
                  <a:cubicBezTo>
                    <a:pt x="279838" y="25718"/>
                    <a:pt x="279122" y="27012"/>
                    <a:pt x="279122" y="28499"/>
                  </a:cubicBezTo>
                  <a:cubicBezTo>
                    <a:pt x="279122" y="29490"/>
                    <a:pt x="279425" y="30371"/>
                    <a:pt x="280030" y="31142"/>
                  </a:cubicBezTo>
                  <a:cubicBezTo>
                    <a:pt x="280636" y="31913"/>
                    <a:pt x="281572" y="32574"/>
                    <a:pt x="282839" y="33125"/>
                  </a:cubicBezTo>
                  <a:cubicBezTo>
                    <a:pt x="283610" y="33400"/>
                    <a:pt x="285813" y="34033"/>
                    <a:pt x="289447" y="35024"/>
                  </a:cubicBezTo>
                  <a:cubicBezTo>
                    <a:pt x="294679" y="36401"/>
                    <a:pt x="298341" y="37558"/>
                    <a:pt x="300434" y="38494"/>
                  </a:cubicBezTo>
                  <a:cubicBezTo>
                    <a:pt x="302526" y="39375"/>
                    <a:pt x="304151" y="40669"/>
                    <a:pt x="305307" y="42376"/>
                  </a:cubicBezTo>
                  <a:cubicBezTo>
                    <a:pt x="306519" y="44083"/>
                    <a:pt x="307125" y="46204"/>
                    <a:pt x="307125" y="48737"/>
                  </a:cubicBezTo>
                  <a:cubicBezTo>
                    <a:pt x="307125" y="51215"/>
                    <a:pt x="306381" y="53555"/>
                    <a:pt x="304894" y="55758"/>
                  </a:cubicBezTo>
                  <a:cubicBezTo>
                    <a:pt x="303463" y="57906"/>
                    <a:pt x="301370" y="59586"/>
                    <a:pt x="298616" y="60797"/>
                  </a:cubicBezTo>
                  <a:cubicBezTo>
                    <a:pt x="295918" y="62009"/>
                    <a:pt x="292861" y="62614"/>
                    <a:pt x="289447" y="62614"/>
                  </a:cubicBezTo>
                  <a:cubicBezTo>
                    <a:pt x="283720" y="62614"/>
                    <a:pt x="279369" y="61430"/>
                    <a:pt x="276396" y="59062"/>
                  </a:cubicBezTo>
                  <a:cubicBezTo>
                    <a:pt x="273422" y="56694"/>
                    <a:pt x="271522" y="53170"/>
                    <a:pt x="270696" y="48489"/>
                  </a:cubicBezTo>
                  <a:close/>
                  <a:moveTo>
                    <a:pt x="315963" y="9582"/>
                  </a:moveTo>
                  <a:lnTo>
                    <a:pt x="315963" y="1074"/>
                  </a:lnTo>
                  <a:lnTo>
                    <a:pt x="323398" y="1074"/>
                  </a:lnTo>
                  <a:lnTo>
                    <a:pt x="323398" y="9582"/>
                  </a:lnTo>
                  <a:lnTo>
                    <a:pt x="315963" y="9582"/>
                  </a:lnTo>
                  <a:close/>
                  <a:moveTo>
                    <a:pt x="315963" y="61623"/>
                  </a:moveTo>
                  <a:lnTo>
                    <a:pt x="315963" y="17760"/>
                  </a:lnTo>
                  <a:lnTo>
                    <a:pt x="323398" y="17760"/>
                  </a:lnTo>
                  <a:lnTo>
                    <a:pt x="323398" y="61623"/>
                  </a:lnTo>
                  <a:lnTo>
                    <a:pt x="315963" y="61623"/>
                  </a:lnTo>
                  <a:close/>
                  <a:moveTo>
                    <a:pt x="331947" y="39650"/>
                  </a:moveTo>
                  <a:cubicBezTo>
                    <a:pt x="331947" y="31555"/>
                    <a:pt x="334205" y="25552"/>
                    <a:pt x="338721" y="21642"/>
                  </a:cubicBezTo>
                  <a:cubicBezTo>
                    <a:pt x="342521" y="18393"/>
                    <a:pt x="347119" y="16769"/>
                    <a:pt x="352516" y="16769"/>
                  </a:cubicBezTo>
                  <a:cubicBezTo>
                    <a:pt x="358574" y="16769"/>
                    <a:pt x="363502" y="18751"/>
                    <a:pt x="367302" y="22716"/>
                  </a:cubicBezTo>
                  <a:cubicBezTo>
                    <a:pt x="371157" y="26626"/>
                    <a:pt x="373085" y="32078"/>
                    <a:pt x="373085" y="39072"/>
                  </a:cubicBezTo>
                  <a:cubicBezTo>
                    <a:pt x="373085" y="44689"/>
                    <a:pt x="372231" y="49122"/>
                    <a:pt x="370524" y="52371"/>
                  </a:cubicBezTo>
                  <a:cubicBezTo>
                    <a:pt x="368817" y="55621"/>
                    <a:pt x="366338" y="58154"/>
                    <a:pt x="363089" y="59971"/>
                  </a:cubicBezTo>
                  <a:cubicBezTo>
                    <a:pt x="359895" y="61733"/>
                    <a:pt x="356371" y="62614"/>
                    <a:pt x="352516" y="62614"/>
                  </a:cubicBezTo>
                  <a:cubicBezTo>
                    <a:pt x="346403" y="62614"/>
                    <a:pt x="341447" y="60659"/>
                    <a:pt x="337647" y="56749"/>
                  </a:cubicBezTo>
                  <a:cubicBezTo>
                    <a:pt x="333847" y="52784"/>
                    <a:pt x="331947" y="47085"/>
                    <a:pt x="331947" y="39650"/>
                  </a:cubicBezTo>
                  <a:close/>
                  <a:moveTo>
                    <a:pt x="339630" y="39650"/>
                  </a:moveTo>
                  <a:cubicBezTo>
                    <a:pt x="339630" y="45267"/>
                    <a:pt x="340841" y="49480"/>
                    <a:pt x="343264" y="52289"/>
                  </a:cubicBezTo>
                  <a:cubicBezTo>
                    <a:pt x="345742" y="55097"/>
                    <a:pt x="348826" y="56502"/>
                    <a:pt x="352516" y="56502"/>
                  </a:cubicBezTo>
                  <a:cubicBezTo>
                    <a:pt x="356206" y="56502"/>
                    <a:pt x="359262" y="55097"/>
                    <a:pt x="361685" y="52289"/>
                  </a:cubicBezTo>
                  <a:cubicBezTo>
                    <a:pt x="364163" y="49480"/>
                    <a:pt x="365402" y="45185"/>
                    <a:pt x="365402" y="39402"/>
                  </a:cubicBezTo>
                  <a:cubicBezTo>
                    <a:pt x="365402" y="34006"/>
                    <a:pt x="364163" y="29903"/>
                    <a:pt x="361685" y="27094"/>
                  </a:cubicBezTo>
                  <a:cubicBezTo>
                    <a:pt x="359262" y="24286"/>
                    <a:pt x="356206" y="22882"/>
                    <a:pt x="352516" y="22882"/>
                  </a:cubicBezTo>
                  <a:cubicBezTo>
                    <a:pt x="348826" y="22882"/>
                    <a:pt x="345742" y="24286"/>
                    <a:pt x="343264" y="27094"/>
                  </a:cubicBezTo>
                  <a:cubicBezTo>
                    <a:pt x="340841" y="29848"/>
                    <a:pt x="339630" y="34033"/>
                    <a:pt x="339630" y="39650"/>
                  </a:cubicBezTo>
                  <a:close/>
                  <a:moveTo>
                    <a:pt x="381799" y="61623"/>
                  </a:moveTo>
                  <a:lnTo>
                    <a:pt x="381799" y="17760"/>
                  </a:lnTo>
                  <a:lnTo>
                    <a:pt x="388490" y="17760"/>
                  </a:lnTo>
                  <a:lnTo>
                    <a:pt x="388490" y="23955"/>
                  </a:lnTo>
                  <a:cubicBezTo>
                    <a:pt x="391684" y="19164"/>
                    <a:pt x="396338" y="16769"/>
                    <a:pt x="402451" y="16769"/>
                  </a:cubicBezTo>
                  <a:cubicBezTo>
                    <a:pt x="405094" y="16769"/>
                    <a:pt x="407517" y="17237"/>
                    <a:pt x="409720" y="18173"/>
                  </a:cubicBezTo>
                  <a:cubicBezTo>
                    <a:pt x="411923" y="19109"/>
                    <a:pt x="413575" y="20348"/>
                    <a:pt x="414676" y="21890"/>
                  </a:cubicBezTo>
                  <a:cubicBezTo>
                    <a:pt x="415777" y="23432"/>
                    <a:pt x="416549" y="25277"/>
                    <a:pt x="416989" y="27425"/>
                  </a:cubicBezTo>
                  <a:cubicBezTo>
                    <a:pt x="417264" y="28802"/>
                    <a:pt x="417402" y="31197"/>
                    <a:pt x="417402" y="34611"/>
                  </a:cubicBezTo>
                  <a:lnTo>
                    <a:pt x="417402" y="61623"/>
                  </a:lnTo>
                  <a:lnTo>
                    <a:pt x="409968" y="61623"/>
                  </a:lnTo>
                  <a:lnTo>
                    <a:pt x="409968" y="34942"/>
                  </a:lnTo>
                  <a:cubicBezTo>
                    <a:pt x="409968" y="31913"/>
                    <a:pt x="409665" y="29655"/>
                    <a:pt x="409059" y="28168"/>
                  </a:cubicBezTo>
                  <a:cubicBezTo>
                    <a:pt x="408508" y="26626"/>
                    <a:pt x="407489" y="25415"/>
                    <a:pt x="406003" y="24534"/>
                  </a:cubicBezTo>
                  <a:cubicBezTo>
                    <a:pt x="404571" y="23652"/>
                    <a:pt x="402864" y="23212"/>
                    <a:pt x="400881" y="23212"/>
                  </a:cubicBezTo>
                  <a:cubicBezTo>
                    <a:pt x="397687" y="23212"/>
                    <a:pt x="394933" y="24231"/>
                    <a:pt x="392621" y="26268"/>
                  </a:cubicBezTo>
                  <a:cubicBezTo>
                    <a:pt x="390363" y="28251"/>
                    <a:pt x="389234" y="32051"/>
                    <a:pt x="389234" y="37668"/>
                  </a:cubicBezTo>
                  <a:lnTo>
                    <a:pt x="389234" y="61623"/>
                  </a:lnTo>
                  <a:lnTo>
                    <a:pt x="381799" y="61623"/>
                  </a:lnTo>
                  <a:close/>
                </a:path>
              </a:pathLst>
            </a:custGeom>
            <a:solidFill>
              <a:srgbClr val="000000"/>
            </a:solidFill>
            <a:ln w="5278" cap="sq">
              <a:noFill/>
              <a:prstDash val="solid"/>
              <a:miter/>
            </a:ln>
          </p:spPr>
          <p:txBody>
            <a:bodyPr/>
            <a:lstStyle/>
            <a:p>
              <a:endParaRPr lang="en-US" noProof="0"/>
            </a:p>
          </p:txBody>
        </p:sp>
        <p:sp>
          <p:nvSpPr>
            <p:cNvPr id="173" name="Freeform: Shape 9132">
              <a:extLst>
                <a:ext uri="{FF2B5EF4-FFF2-40B4-BE49-F238E27FC236}">
                  <a16:creationId xmlns:a16="http://schemas.microsoft.com/office/drawing/2014/main" id="{1FCCF2F6-F076-3890-EC9C-A454533BAC91}"/>
                </a:ext>
              </a:extLst>
            </p:cNvPr>
            <p:cNvSpPr/>
            <p:nvPr/>
          </p:nvSpPr>
          <p:spPr>
            <a:xfrm>
              <a:off x="4654084" y="2485241"/>
              <a:ext cx="187657" cy="133041"/>
            </a:xfrm>
            <a:custGeom>
              <a:avLst/>
              <a:gdLst>
                <a:gd name="csX0" fmla="*/ 187657 w 187657"/>
                <a:gd name="csY0" fmla="*/ 133042 h 133041"/>
                <a:gd name="csX1" fmla="*/ 93311 w 187657"/>
                <a:gd name="csY1" fmla="*/ 0 h 133041"/>
                <a:gd name="csX2" fmla="*/ 0 w 187657"/>
                <a:gd name="csY2" fmla="*/ 133042 h 133041"/>
              </a:gdLst>
              <a:ahLst/>
              <a:cxnLst>
                <a:cxn ang="0">
                  <a:pos x="csX0" y="csY0"/>
                </a:cxn>
                <a:cxn ang="0">
                  <a:pos x="csX1" y="csY1"/>
                </a:cxn>
                <a:cxn ang="0">
                  <a:pos x="csX2" y="csY2"/>
                </a:cxn>
              </a:cxnLst>
              <a:rect l="l" t="t" r="r" b="b"/>
              <a:pathLst>
                <a:path w="187657" h="133041">
                  <a:moveTo>
                    <a:pt x="187657" y="133042"/>
                  </a:moveTo>
                  <a:lnTo>
                    <a:pt x="93311" y="0"/>
                  </a:lnTo>
                  <a:lnTo>
                    <a:pt x="0" y="133042"/>
                  </a:lnTo>
                  <a:close/>
                </a:path>
              </a:pathLst>
            </a:custGeom>
            <a:solidFill>
              <a:srgbClr val="000000">
                <a:alpha val="0"/>
              </a:srgbClr>
            </a:solidFill>
            <a:ln w="5278" cap="sq">
              <a:noFill/>
              <a:prstDash val="solid"/>
              <a:miter/>
            </a:ln>
          </p:spPr>
          <p:txBody>
            <a:bodyPr/>
            <a:lstStyle/>
            <a:p>
              <a:endParaRPr lang="en-US" noProof="0"/>
            </a:p>
          </p:txBody>
        </p:sp>
        <p:sp>
          <p:nvSpPr>
            <p:cNvPr id="174" name="Freeform: Shape 9133">
              <a:extLst>
                <a:ext uri="{FF2B5EF4-FFF2-40B4-BE49-F238E27FC236}">
                  <a16:creationId xmlns:a16="http://schemas.microsoft.com/office/drawing/2014/main" id="{52C49E01-C6D6-358B-0A95-F37A5798D4CC}"/>
                </a:ext>
              </a:extLst>
            </p:cNvPr>
            <p:cNvSpPr/>
            <p:nvPr/>
          </p:nvSpPr>
          <p:spPr>
            <a:xfrm>
              <a:off x="4654084" y="2485241"/>
              <a:ext cx="187657" cy="133041"/>
            </a:xfrm>
            <a:custGeom>
              <a:avLst/>
              <a:gdLst>
                <a:gd name="csX0" fmla="*/ 187657 w 187657"/>
                <a:gd name="csY0" fmla="*/ 133042 h 133041"/>
                <a:gd name="csX1" fmla="*/ 93311 w 187657"/>
                <a:gd name="csY1" fmla="*/ 0 h 133041"/>
                <a:gd name="csX2" fmla="*/ 0 w 187657"/>
                <a:gd name="csY2" fmla="*/ 133042 h 133041"/>
              </a:gdLst>
              <a:ahLst/>
              <a:cxnLst>
                <a:cxn ang="0">
                  <a:pos x="csX0" y="csY0"/>
                </a:cxn>
                <a:cxn ang="0">
                  <a:pos x="csX1" y="csY1"/>
                </a:cxn>
                <a:cxn ang="0">
                  <a:pos x="csX2" y="csY2"/>
                </a:cxn>
              </a:cxnLst>
              <a:rect l="l" t="t" r="r" b="b"/>
              <a:pathLst>
                <a:path w="187657" h="133041">
                  <a:moveTo>
                    <a:pt x="187657" y="133042"/>
                  </a:moveTo>
                  <a:lnTo>
                    <a:pt x="93311" y="0"/>
                  </a:lnTo>
                  <a:lnTo>
                    <a:pt x="0" y="133042"/>
                  </a:lnTo>
                  <a:close/>
                </a:path>
              </a:pathLst>
            </a:custGeom>
            <a:noFill/>
            <a:ln w="10044" cap="flat">
              <a:solidFill>
                <a:srgbClr val="274E13"/>
              </a:solidFill>
              <a:prstDash val="solid"/>
              <a:round/>
            </a:ln>
          </p:spPr>
          <p:txBody>
            <a:bodyPr/>
            <a:lstStyle/>
            <a:p>
              <a:endParaRPr lang="en-US" noProof="0"/>
            </a:p>
          </p:txBody>
        </p:sp>
      </p:grpSp>
    </p:spTree>
    <p:extLst>
      <p:ext uri="{BB962C8B-B14F-4D97-AF65-F5344CB8AC3E}">
        <p14:creationId xmlns:p14="http://schemas.microsoft.com/office/powerpoint/2010/main" val="229411923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E8DE1D-43F3-4E71-F2F9-FA50CF66FB9A}"/>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1A27532E-587D-94E0-7696-2B0B3B931BA5}"/>
              </a:ext>
            </a:extLst>
          </p:cNvPr>
          <p:cNvSpPr>
            <a:spLocks noGrp="1"/>
          </p:cNvSpPr>
          <p:nvPr/>
        </p:nvSpPr>
        <p:spPr>
          <a:xfrm>
            <a:off x="0" y="0"/>
            <a:ext cx="1554480" cy="6858000"/>
          </a:xfrm>
          <a:prstGeom prst="rect">
            <a:avLst/>
          </a:prstGeom>
          <a:solidFill>
            <a:srgbClr val="A42037"/>
          </a:solidFill>
        </p:spPr>
        <p:txBody>
          <a:bodyPr/>
          <a:lstStyle/>
          <a:p>
            <a:endParaRPr/>
          </a:p>
        </p:txBody>
      </p:sp>
      <p:sp>
        <p:nvSpPr>
          <p:cNvPr id="6" name="Shape 4">
            <a:extLst>
              <a:ext uri="{FF2B5EF4-FFF2-40B4-BE49-F238E27FC236}">
                <a16:creationId xmlns:a16="http://schemas.microsoft.com/office/drawing/2014/main" id="{E311EBF4-3B41-ADB9-2800-91595D899CA8}"/>
              </a:ext>
            </a:extLst>
          </p:cNvPr>
          <p:cNvSpPr>
            <a:spLocks noGrp="1"/>
          </p:cNvSpPr>
          <p:nvPr/>
        </p:nvSpPr>
        <p:spPr>
          <a:xfrm>
            <a:off x="109728" y="3143744"/>
            <a:ext cx="1335024" cy="512064"/>
          </a:xfrm>
          <a:prstGeom prst="roundRect">
            <a:avLst>
              <a:gd name="adj" fmla="val 14286"/>
            </a:avLst>
          </a:prstGeom>
          <a:solidFill>
            <a:srgbClr val="FFFFFF"/>
          </a:solidFill>
        </p:spPr>
        <p:txBody>
          <a:bodyPr/>
          <a:lstStyle/>
          <a:p>
            <a:endParaRPr/>
          </a:p>
        </p:txBody>
      </p:sp>
      <p:sp>
        <p:nvSpPr>
          <p:cNvPr id="4" name="Text 2">
            <a:extLst>
              <a:ext uri="{FF2B5EF4-FFF2-40B4-BE49-F238E27FC236}">
                <a16:creationId xmlns:a16="http://schemas.microsoft.com/office/drawing/2014/main" id="{09F4FC9E-7BC5-DD2D-5FAB-E8F514BDC8AE}"/>
              </a:ext>
            </a:extLst>
          </p:cNvPr>
          <p:cNvSpPr>
            <a:spLocks noGrp="1"/>
          </p:cNvSpPr>
          <p:nvPr/>
        </p:nvSpPr>
        <p:spPr>
          <a:xfrm>
            <a:off x="182880" y="1399032"/>
            <a:ext cx="1225296" cy="512064"/>
          </a:xfrm>
          <a:prstGeom prst="rect">
            <a:avLst/>
          </a:prstGeom>
          <a:noFill/>
        </p:spPr>
        <p:txBody>
          <a:bodyPr wrap="square" anchor="ctr"/>
          <a:lstStyle/>
          <a:p>
            <a:r>
              <a:rPr lang="en-US" sz="1250" dirty="0">
                <a:solidFill>
                  <a:srgbClr val="EACBD1"/>
                </a:solidFill>
                <a:latin typeface="Calibri"/>
                <a:cs typeface="Calibri"/>
              </a:rPr>
              <a:t>Introduction</a:t>
            </a:r>
            <a:endParaRPr sz="1250" dirty="0">
              <a:solidFill>
                <a:srgbClr val="EACBD1"/>
              </a:solidFill>
              <a:latin typeface="Calibri"/>
              <a:cs typeface="Calibri"/>
            </a:endParaRPr>
          </a:p>
        </p:txBody>
      </p:sp>
      <p:sp>
        <p:nvSpPr>
          <p:cNvPr id="5" name="Text 3">
            <a:extLst>
              <a:ext uri="{FF2B5EF4-FFF2-40B4-BE49-F238E27FC236}">
                <a16:creationId xmlns:a16="http://schemas.microsoft.com/office/drawing/2014/main" id="{6F51461B-39D5-CCCC-6F8B-47928E63BF77}"/>
              </a:ext>
            </a:extLst>
          </p:cNvPr>
          <p:cNvSpPr>
            <a:spLocks noGrp="1"/>
          </p:cNvSpPr>
          <p:nvPr/>
        </p:nvSpPr>
        <p:spPr>
          <a:xfrm>
            <a:off x="182880" y="2267712"/>
            <a:ext cx="1225296" cy="512064"/>
          </a:xfrm>
          <a:prstGeom prst="rect">
            <a:avLst/>
          </a:prstGeom>
          <a:noFill/>
        </p:spPr>
        <p:txBody>
          <a:bodyPr wrap="square" anchor="ctr"/>
          <a:lstStyle/>
          <a:p>
            <a:r>
              <a:rPr sz="1250" dirty="0">
                <a:solidFill>
                  <a:srgbClr val="EACBD1"/>
                </a:solidFill>
                <a:latin typeface="Calibri"/>
                <a:cs typeface="Calibri"/>
              </a:rPr>
              <a:t>Bell Routing</a:t>
            </a:r>
          </a:p>
        </p:txBody>
      </p:sp>
      <p:sp>
        <p:nvSpPr>
          <p:cNvPr id="7" name="Text 5">
            <a:extLst>
              <a:ext uri="{FF2B5EF4-FFF2-40B4-BE49-F238E27FC236}">
                <a16:creationId xmlns:a16="http://schemas.microsoft.com/office/drawing/2014/main" id="{8376795A-02D9-61E8-D0D1-914C31F5DD26}"/>
              </a:ext>
            </a:extLst>
          </p:cNvPr>
          <p:cNvSpPr>
            <a:spLocks noGrp="1"/>
          </p:cNvSpPr>
          <p:nvPr/>
        </p:nvSpPr>
        <p:spPr>
          <a:xfrm>
            <a:off x="182880" y="3136392"/>
            <a:ext cx="1225296" cy="512064"/>
          </a:xfrm>
          <a:prstGeom prst="rect">
            <a:avLst/>
          </a:prstGeom>
          <a:noFill/>
        </p:spPr>
        <p:txBody>
          <a:bodyPr wrap="square" anchor="ctr"/>
          <a:lstStyle/>
          <a:p>
            <a:r>
              <a:rPr sz="1250" b="1" dirty="0">
                <a:solidFill>
                  <a:srgbClr val="A42037"/>
                </a:solidFill>
                <a:latin typeface="Calibri"/>
                <a:cs typeface="Calibri"/>
              </a:rPr>
              <a:t>Bell + GHZ</a:t>
            </a:r>
          </a:p>
        </p:txBody>
      </p:sp>
      <p:sp>
        <p:nvSpPr>
          <p:cNvPr id="8" name="Text 6">
            <a:extLst>
              <a:ext uri="{FF2B5EF4-FFF2-40B4-BE49-F238E27FC236}">
                <a16:creationId xmlns:a16="http://schemas.microsoft.com/office/drawing/2014/main" id="{72C7680B-729D-107D-FD6F-C53B152912DD}"/>
              </a:ext>
            </a:extLst>
          </p:cNvPr>
          <p:cNvSpPr>
            <a:spLocks noGrp="1"/>
          </p:cNvSpPr>
          <p:nvPr/>
        </p:nvSpPr>
        <p:spPr>
          <a:xfrm>
            <a:off x="182880" y="4005072"/>
            <a:ext cx="1225296" cy="512064"/>
          </a:xfrm>
          <a:prstGeom prst="rect">
            <a:avLst/>
          </a:prstGeom>
          <a:noFill/>
        </p:spPr>
        <p:txBody>
          <a:bodyPr wrap="square" anchor="ctr"/>
          <a:lstStyle/>
          <a:p>
            <a:r>
              <a:rPr sz="1250">
                <a:solidFill>
                  <a:srgbClr val="EACBD1"/>
                </a:solidFill>
                <a:latin typeface="Calibri"/>
                <a:ea typeface="Calibri"/>
                <a:cs typeface="Calibri"/>
              </a:rPr>
              <a:t>Planning</a:t>
            </a:r>
          </a:p>
        </p:txBody>
      </p:sp>
      <p:sp>
        <p:nvSpPr>
          <p:cNvPr id="9" name="Text 7">
            <a:extLst>
              <a:ext uri="{FF2B5EF4-FFF2-40B4-BE49-F238E27FC236}">
                <a16:creationId xmlns:a16="http://schemas.microsoft.com/office/drawing/2014/main" id="{B73559B0-3A5A-EBC9-B3D8-84641B64D30A}"/>
              </a:ext>
            </a:extLst>
          </p:cNvPr>
          <p:cNvSpPr>
            <a:spLocks noGrp="1"/>
          </p:cNvSpPr>
          <p:nvPr/>
        </p:nvSpPr>
        <p:spPr>
          <a:xfrm>
            <a:off x="182880" y="4873752"/>
            <a:ext cx="1225296" cy="512064"/>
          </a:xfrm>
          <a:prstGeom prst="rect">
            <a:avLst/>
          </a:prstGeom>
          <a:noFill/>
        </p:spPr>
        <p:txBody>
          <a:bodyPr wrap="square" anchor="ctr"/>
          <a:lstStyle/>
          <a:p>
            <a:r>
              <a:rPr lang="en-US" sz="1250" dirty="0">
                <a:solidFill>
                  <a:srgbClr val="EACBD1"/>
                </a:solidFill>
                <a:latin typeface="Calibri"/>
                <a:ea typeface="Calibri"/>
                <a:cs typeface="Calibri"/>
              </a:rPr>
              <a:t>Conclusion</a:t>
            </a:r>
            <a:endParaRPr sz="1250" dirty="0">
              <a:solidFill>
                <a:srgbClr val="EACBD1"/>
              </a:solidFill>
              <a:latin typeface="Calibri"/>
              <a:ea typeface="Calibri"/>
              <a:cs typeface="Calibri"/>
            </a:endParaRPr>
          </a:p>
        </p:txBody>
      </p:sp>
      <p:sp>
        <p:nvSpPr>
          <p:cNvPr id="10" name="Text 8">
            <a:extLst>
              <a:ext uri="{FF2B5EF4-FFF2-40B4-BE49-F238E27FC236}">
                <a16:creationId xmlns:a16="http://schemas.microsoft.com/office/drawing/2014/main" id="{F81EDA19-7377-E215-6F76-45E85D9E4E93}"/>
              </a:ext>
            </a:extLst>
          </p:cNvPr>
          <p:cNvSpPr>
            <a:spLocks noGrp="1"/>
          </p:cNvSpPr>
          <p:nvPr/>
        </p:nvSpPr>
        <p:spPr>
          <a:xfrm>
            <a:off x="2011680" y="347472"/>
            <a:ext cx="9677095" cy="292608"/>
          </a:xfrm>
          <a:prstGeom prst="rect">
            <a:avLst/>
          </a:prstGeom>
          <a:noFill/>
        </p:spPr>
        <p:txBody>
          <a:bodyPr wrap="none" anchor="ctr"/>
          <a:lstStyle/>
          <a:p>
            <a:r>
              <a:rPr lang="en-US" sz="1200" b="1" spc="100" dirty="0">
                <a:solidFill>
                  <a:srgbClr val="A42037"/>
                </a:solidFill>
                <a:latin typeface="Calibri"/>
                <a:ea typeface="Calibri"/>
                <a:cs typeface="Calibri"/>
              </a:rPr>
              <a:t>BELL + GHZ</a:t>
            </a:r>
            <a:endParaRPr sz="1200" b="1" spc="100" dirty="0">
              <a:solidFill>
                <a:srgbClr val="A42037"/>
              </a:solidFill>
              <a:latin typeface="Calibri"/>
              <a:ea typeface="Calibri"/>
              <a:cs typeface="Calibri"/>
            </a:endParaRPr>
          </a:p>
        </p:txBody>
      </p:sp>
      <p:sp>
        <p:nvSpPr>
          <p:cNvPr id="26" name="Text 24">
            <a:extLst>
              <a:ext uri="{FF2B5EF4-FFF2-40B4-BE49-F238E27FC236}">
                <a16:creationId xmlns:a16="http://schemas.microsoft.com/office/drawing/2014/main" id="{FFD928F4-9E10-5F87-31F2-FC373DCBF694}"/>
              </a:ext>
            </a:extLst>
          </p:cNvPr>
          <p:cNvSpPr>
            <a:spLocks noGrp="1"/>
          </p:cNvSpPr>
          <p:nvPr/>
        </p:nvSpPr>
        <p:spPr>
          <a:xfrm>
            <a:off x="11551615" y="6473952"/>
            <a:ext cx="411480" cy="274320"/>
          </a:xfrm>
          <a:prstGeom prst="rect">
            <a:avLst/>
          </a:prstGeom>
          <a:noFill/>
        </p:spPr>
        <p:txBody>
          <a:bodyPr wrap="square" anchor="ctr"/>
          <a:lstStyle/>
          <a:p>
            <a:fld id="{AE4E52CC-50E8-C041-A4A7-4751265F3D3B}" type="slidenum">
              <a:rPr lang="en-US" sz="1000" smtClean="0">
                <a:solidFill>
                  <a:srgbClr val="58595B"/>
                </a:solidFill>
                <a:latin typeface="Calibri"/>
                <a:ea typeface="Calibri"/>
                <a:cs typeface="Calibri"/>
              </a:rPr>
              <a:t>103</a:t>
            </a:fld>
            <a:endParaRPr sz="1000" dirty="0">
              <a:solidFill>
                <a:srgbClr val="58595B"/>
              </a:solidFill>
              <a:latin typeface="Calibri"/>
              <a:ea typeface="Calibri"/>
              <a:cs typeface="Calibri"/>
            </a:endParaRPr>
          </a:p>
        </p:txBody>
      </p:sp>
      <p:sp>
        <p:nvSpPr>
          <p:cNvPr id="25" name="Text 28">
            <a:extLst>
              <a:ext uri="{FF2B5EF4-FFF2-40B4-BE49-F238E27FC236}">
                <a16:creationId xmlns:a16="http://schemas.microsoft.com/office/drawing/2014/main" id="{B73CCA74-8EC3-32AC-372E-175BC7F55DB6}"/>
              </a:ext>
            </a:extLst>
          </p:cNvPr>
          <p:cNvSpPr/>
          <p:nvPr/>
        </p:nvSpPr>
        <p:spPr>
          <a:xfrm>
            <a:off x="2011680" y="6473952"/>
            <a:ext cx="5486400" cy="274320"/>
          </a:xfrm>
          <a:prstGeom prst="rect">
            <a:avLst/>
          </a:prstGeom>
          <a:noFill/>
          <a:ln/>
        </p:spPr>
        <p:txBody>
          <a:bodyPr wrap="square" rtlCol="0" anchor="ctr"/>
          <a:lstStyle/>
          <a:p>
            <a:pPr marL="0" indent="0">
              <a:buNone/>
            </a:pPr>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sp>
        <p:nvSpPr>
          <p:cNvPr id="3" name="Source 27 · Text Placeholder 2">
            <a:extLst>
              <a:ext uri="{FF2B5EF4-FFF2-40B4-BE49-F238E27FC236}">
                <a16:creationId xmlns:a16="http://schemas.microsoft.com/office/drawing/2014/main" id="{6F12EEAB-3A7B-1A92-E189-E5505E05E342}"/>
              </a:ext>
            </a:extLst>
          </p:cNvPr>
          <p:cNvSpPr>
            <a:spLocks noGrp="1"/>
          </p:cNvSpPr>
          <p:nvPr/>
        </p:nvSpPr>
        <p:spPr>
          <a:xfrm>
            <a:off x="2386739" y="1384847"/>
            <a:ext cx="9500461" cy="4095831"/>
          </a:xfrm>
          <a:prstGeom prst="rect">
            <a:avLst/>
          </a:prstGeom>
          <a:noFill/>
        </p:spPr>
        <p:txBody>
          <a:bodyPr wrap="square" lIns="17066" tIns="17066" rIns="17066" bIns="17066" anchor="t">
            <a:noAutofit/>
          </a:bodyPr>
          <a:lstStyle>
            <a:lvl1pPr marL="341319" indent="-255989" algn="l" defTabSz="853298">
              <a:lnSpc>
                <a:spcPct val="105000"/>
              </a:lnSpc>
              <a:spcBef>
                <a:spcPts val="0"/>
              </a:spcBef>
              <a:spcAft>
                <a:spcPts val="467"/>
              </a:spcAft>
              <a:buFont typeface="Candara"/>
              <a:buChar char="•"/>
              <a:defRPr sz="1866" kern="1200">
                <a:solidFill>
                  <a:srgbClr val="181818"/>
                </a:solidFill>
                <a:latin typeface="Candara"/>
                <a:ea typeface="Candara"/>
                <a:cs typeface="Candara"/>
              </a:defRPr>
            </a:lvl1pPr>
            <a:lvl2pPr marL="682638" indent="-213325" algn="l" defTabSz="853298">
              <a:lnSpc>
                <a:spcPct val="105000"/>
              </a:lnSpc>
              <a:spcBef>
                <a:spcPts val="0"/>
              </a:spcBef>
              <a:spcAft>
                <a:spcPts val="233"/>
              </a:spcAft>
              <a:buFont typeface="Candara"/>
              <a:buChar char="○"/>
              <a:defRPr sz="1680" kern="1200">
                <a:solidFill>
                  <a:srgbClr val="181818"/>
                </a:solidFill>
                <a:latin typeface="Candara"/>
                <a:ea typeface="Candara"/>
                <a:cs typeface="Candara"/>
              </a:defRPr>
            </a:lvl2pPr>
            <a:lvl3pPr marL="938628" indent="-170660" algn="l" defTabSz="853298">
              <a:lnSpc>
                <a:spcPct val="105000"/>
              </a:lnSpc>
              <a:spcBef>
                <a:spcPts val="0"/>
              </a:spcBef>
              <a:spcAft>
                <a:spcPts val="93"/>
              </a:spcAft>
              <a:buFont typeface="Candara"/>
              <a:buChar char="–"/>
              <a:defRPr sz="1493" kern="1200">
                <a:solidFill>
                  <a:srgbClr val="181818"/>
                </a:solidFill>
                <a:latin typeface="Candara"/>
                <a:ea typeface="Candara"/>
                <a:cs typeface="Candara"/>
              </a:defRPr>
            </a:lvl3pPr>
            <a:lvl4pPr marL="1194617"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4pPr>
            <a:lvl5pPr marL="1450607"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5pPr>
            <a:lvl6pPr marL="1706596"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6pPr>
            <a:lvl7pPr marL="1962586"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7pPr>
            <a:lvl8pPr marL="2218575"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8pPr>
            <a:lvl9pPr marL="2474564"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9pPr>
          </a:lstStyle>
          <a:p>
            <a:pPr marL="342900" indent="-342900" defTabSz="914400">
              <a:spcAft>
                <a:spcPts val="1400"/>
              </a:spcAft>
              <a:buSzPct val="100000"/>
            </a:pPr>
            <a:r>
              <a:rPr sz="1800" dirty="0">
                <a:solidFill>
                  <a:srgbClr val="231F20"/>
                </a:solidFill>
                <a:latin typeface="Calibri" pitchFamily="34" charset="0"/>
                <a:ea typeface="Calibri" pitchFamily="34" charset="-122"/>
                <a:cs typeface="Calibri" pitchFamily="34" charset="-120"/>
              </a:rPr>
              <a:t>one λ must be feasible for every terminal branch</a:t>
            </a:r>
          </a:p>
          <a:p>
            <a:pPr marL="342900" indent="-342900" defTabSz="914400">
              <a:spcAft>
                <a:spcPts val="1400"/>
              </a:spcAft>
              <a:buSzPct val="100000"/>
            </a:pPr>
            <a:r>
              <a:rPr sz="1800" dirty="0">
                <a:solidFill>
                  <a:srgbClr val="231F20"/>
                </a:solidFill>
                <a:latin typeface="Calibri" pitchFamily="34" charset="0"/>
                <a:ea typeface="Calibri" pitchFamily="34" charset="-122"/>
                <a:cs typeface="Calibri" pitchFamily="34" charset="-120"/>
              </a:rPr>
              <a:t>weakest induced Bell arms limits GHZ rate</a:t>
            </a:r>
          </a:p>
          <a:p>
            <a:pPr marL="342900" indent="-342900" defTabSz="914400">
              <a:spcAft>
                <a:spcPts val="1400"/>
              </a:spcAft>
              <a:buSzPct val="100000"/>
            </a:pPr>
            <a:r>
              <a:rPr sz="1800" dirty="0">
                <a:solidFill>
                  <a:srgbClr val="231F20"/>
                </a:solidFill>
                <a:latin typeface="Calibri" pitchFamily="34" charset="0"/>
                <a:ea typeface="Calibri" pitchFamily="34" charset="-122"/>
                <a:cs typeface="Calibri" pitchFamily="34" charset="-120"/>
              </a:rPr>
              <a:t>fusion-node selection changes which branches are used</a:t>
            </a:r>
          </a:p>
        </p:txBody>
      </p:sp>
      <p:sp>
        <p:nvSpPr>
          <p:cNvPr id="11" name="Source 27 · Text Placeholder 3">
            <a:extLst>
              <a:ext uri="{FF2B5EF4-FFF2-40B4-BE49-F238E27FC236}">
                <a16:creationId xmlns:a16="http://schemas.microsoft.com/office/drawing/2014/main" id="{6DADD268-DCBD-F67C-A276-7F4C604B46D5}"/>
              </a:ext>
            </a:extLst>
          </p:cNvPr>
          <p:cNvSpPr>
            <a:spLocks noGrp="1"/>
          </p:cNvSpPr>
          <p:nvPr/>
        </p:nvSpPr>
        <p:spPr>
          <a:xfrm>
            <a:off x="2416139" y="5751217"/>
            <a:ext cx="7275468" cy="375451"/>
          </a:xfrm>
          <a:prstGeom prst="rect">
            <a:avLst/>
          </a:prstGeom>
          <a:noFill/>
        </p:spPr>
        <p:txBody>
          <a:bodyPr wrap="square" lIns="0" tIns="0" rIns="0" bIns="0" anchor="ctr">
            <a:noAutofit/>
          </a:bodyPr>
          <a:lstStyle>
            <a:lvl1pPr marL="0" indent="0" algn="l">
              <a:buNone/>
              <a:defRPr sz="1866" b="1" kern="1200">
                <a:solidFill>
                  <a:srgbClr val="985461"/>
                </a:solidFill>
                <a:latin typeface="Candara"/>
                <a:ea typeface="Candara"/>
                <a:cs typeface="Candara"/>
              </a:defRPr>
            </a:lvl1pPr>
          </a:lstStyle>
          <a:p>
            <a:r>
              <a:rPr sz="1600" b="0" dirty="0"/>
              <a:t>This is the main reason GHZ routing is harder than independent Bell routing.</a:t>
            </a:r>
          </a:p>
        </p:txBody>
      </p:sp>
      <p:sp>
        <p:nvSpPr>
          <p:cNvPr id="12" name="Source 27 · Connector 3">
            <a:extLst>
              <a:ext uri="{FF2B5EF4-FFF2-40B4-BE49-F238E27FC236}">
                <a16:creationId xmlns:a16="http://schemas.microsoft.com/office/drawing/2014/main" id="{5C4F60F6-23AD-03AD-70C1-D9320F4A6AAF}"/>
              </a:ext>
            </a:extLst>
          </p:cNvPr>
          <p:cNvSpPr>
            <a:spLocks noGrp="1"/>
          </p:cNvSpPr>
          <p:nvPr/>
        </p:nvSpPr>
        <p:spPr>
          <a:xfrm flipH="1" flipV="1">
            <a:off x="5262763" y="3291494"/>
            <a:ext cx="1621266" cy="1279948"/>
          </a:xfrm>
          <a:prstGeom prst="line">
            <a:avLst/>
          </a:prstGeom>
          <a:ln w="19050">
            <a:solidFill>
              <a:srgbClr val="A55A6A"/>
            </a:solidFill>
          </a:ln>
        </p:spPr>
        <p:style>
          <a:lnRef idx="2">
            <a:schemeClr val="accent1"/>
          </a:lnRef>
          <a:fillRef idx="0">
            <a:schemeClr val="accent1"/>
          </a:fillRef>
          <a:effectRef idx="1">
            <a:schemeClr val="accent1"/>
          </a:effectRef>
          <a:fontRef idx="minor">
            <a:schemeClr val="tx1"/>
          </a:fontRef>
        </p:style>
        <p:txBody>
          <a:bodyPr/>
          <a:lstStyle/>
          <a:p>
            <a:endParaRPr lang="en-US"/>
          </a:p>
        </p:txBody>
      </p:sp>
      <p:sp>
        <p:nvSpPr>
          <p:cNvPr id="13" name="Source 27 · Connector 4">
            <a:extLst>
              <a:ext uri="{FF2B5EF4-FFF2-40B4-BE49-F238E27FC236}">
                <a16:creationId xmlns:a16="http://schemas.microsoft.com/office/drawing/2014/main" id="{9276981D-5E20-CB74-D709-9A064F0D8F1D}"/>
              </a:ext>
            </a:extLst>
          </p:cNvPr>
          <p:cNvSpPr>
            <a:spLocks noGrp="1"/>
          </p:cNvSpPr>
          <p:nvPr/>
        </p:nvSpPr>
        <p:spPr>
          <a:xfrm flipV="1">
            <a:off x="6884029" y="2950176"/>
            <a:ext cx="0" cy="1621266"/>
          </a:xfrm>
          <a:prstGeom prst="line">
            <a:avLst/>
          </a:prstGeom>
          <a:ln w="19050">
            <a:solidFill>
              <a:srgbClr val="A55A6A"/>
            </a:solidFill>
          </a:ln>
        </p:spPr>
        <p:style>
          <a:lnRef idx="2">
            <a:schemeClr val="accent1"/>
          </a:lnRef>
          <a:fillRef idx="0">
            <a:schemeClr val="accent1"/>
          </a:fillRef>
          <a:effectRef idx="1">
            <a:schemeClr val="accent1"/>
          </a:effectRef>
          <a:fontRef idx="minor">
            <a:schemeClr val="tx1"/>
          </a:fontRef>
        </p:style>
        <p:txBody>
          <a:bodyPr/>
          <a:lstStyle/>
          <a:p>
            <a:endParaRPr lang="en-US"/>
          </a:p>
        </p:txBody>
      </p:sp>
      <p:sp>
        <p:nvSpPr>
          <p:cNvPr id="14" name="Source 27 · Connector 5">
            <a:extLst>
              <a:ext uri="{FF2B5EF4-FFF2-40B4-BE49-F238E27FC236}">
                <a16:creationId xmlns:a16="http://schemas.microsoft.com/office/drawing/2014/main" id="{B8EDB6E4-5566-9483-DF6B-E0DD9040E713}"/>
              </a:ext>
            </a:extLst>
          </p:cNvPr>
          <p:cNvSpPr>
            <a:spLocks noGrp="1"/>
          </p:cNvSpPr>
          <p:nvPr/>
        </p:nvSpPr>
        <p:spPr>
          <a:xfrm flipV="1">
            <a:off x="6884029" y="3291494"/>
            <a:ext cx="1621266" cy="1279948"/>
          </a:xfrm>
          <a:prstGeom prst="line">
            <a:avLst/>
          </a:prstGeom>
          <a:ln w="19050">
            <a:solidFill>
              <a:srgbClr val="A55A6A"/>
            </a:solidFill>
          </a:ln>
        </p:spPr>
        <p:style>
          <a:lnRef idx="2">
            <a:schemeClr val="accent1"/>
          </a:lnRef>
          <a:fillRef idx="0">
            <a:schemeClr val="accent1"/>
          </a:fillRef>
          <a:effectRef idx="1">
            <a:schemeClr val="accent1"/>
          </a:effectRef>
          <a:fontRef idx="minor">
            <a:schemeClr val="tx1"/>
          </a:fontRef>
        </p:style>
        <p:txBody>
          <a:bodyPr/>
          <a:lstStyle/>
          <a:p>
            <a:endParaRPr lang="en-US"/>
          </a:p>
        </p:txBody>
      </p:sp>
      <p:sp>
        <p:nvSpPr>
          <p:cNvPr id="15" name="Source 27 · Rounded Rectangle 6">
            <a:extLst>
              <a:ext uri="{FF2B5EF4-FFF2-40B4-BE49-F238E27FC236}">
                <a16:creationId xmlns:a16="http://schemas.microsoft.com/office/drawing/2014/main" id="{E41ADB92-2604-BD2F-9ABA-999F36F56596}"/>
              </a:ext>
            </a:extLst>
          </p:cNvPr>
          <p:cNvSpPr>
            <a:spLocks noGrp="1"/>
          </p:cNvSpPr>
          <p:nvPr/>
        </p:nvSpPr>
        <p:spPr>
          <a:xfrm>
            <a:off x="6619507" y="4306920"/>
            <a:ext cx="529045" cy="529045"/>
          </a:xfrm>
          <a:prstGeom prst="roundRect">
            <a:avLst/>
          </a:prstGeom>
          <a:solidFill>
            <a:srgbClr val="F7E3E4"/>
          </a:solidFill>
          <a:ln w="8890">
            <a:solidFill>
              <a:srgbClr val="A55A6A"/>
            </a:solidFill>
          </a:ln>
        </p:spPr>
        <p:style>
          <a:lnRef idx="1">
            <a:schemeClr val="accent1"/>
          </a:lnRef>
          <a:fillRef idx="3">
            <a:schemeClr val="accent1"/>
          </a:fillRef>
          <a:effectRef idx="2">
            <a:schemeClr val="accent1"/>
          </a:effectRef>
          <a:fontRef idx="minor">
            <a:schemeClr val="lt1"/>
          </a:fontRef>
        </p:style>
        <p:txBody>
          <a:bodyPr wrap="square" lIns="68264" rIns="68264" anchor="ctr"/>
          <a:lstStyle/>
          <a:p>
            <a:pPr algn="ctr">
              <a:spcAft>
                <a:spcPts val="0"/>
              </a:spcAft>
              <a:buNone/>
            </a:pPr>
            <a:r>
              <a:rPr sz="1680" b="1" i="0">
                <a:solidFill>
                  <a:srgbClr val="9C2F45"/>
                </a:solidFill>
                <a:latin typeface="Candara"/>
                <a:ea typeface="Candara"/>
                <a:cs typeface="Candara"/>
              </a:rPr>
              <a:t>f</a:t>
            </a:r>
          </a:p>
        </p:txBody>
      </p:sp>
      <p:sp>
        <p:nvSpPr>
          <p:cNvPr id="16" name="Source 27 · Rounded Rectangle 7">
            <a:extLst>
              <a:ext uri="{FF2B5EF4-FFF2-40B4-BE49-F238E27FC236}">
                <a16:creationId xmlns:a16="http://schemas.microsoft.com/office/drawing/2014/main" id="{C9D69036-0D86-F363-5DA3-8C0B86B35D5B}"/>
              </a:ext>
            </a:extLst>
          </p:cNvPr>
          <p:cNvSpPr>
            <a:spLocks noGrp="1"/>
          </p:cNvSpPr>
          <p:nvPr/>
        </p:nvSpPr>
        <p:spPr>
          <a:xfrm>
            <a:off x="5032372" y="3061104"/>
            <a:ext cx="460781" cy="460781"/>
          </a:xfrm>
          <a:prstGeom prst="roundRect">
            <a:avLst/>
          </a:prstGeom>
          <a:solidFill>
            <a:srgbClr val="D9F3F7"/>
          </a:solidFill>
          <a:ln w="8890">
            <a:solidFill>
              <a:srgbClr val="75C8D2"/>
            </a:solidFill>
          </a:ln>
        </p:spPr>
        <p:style>
          <a:lnRef idx="1">
            <a:schemeClr val="accent1"/>
          </a:lnRef>
          <a:fillRef idx="3">
            <a:schemeClr val="accent1"/>
          </a:fillRef>
          <a:effectRef idx="2">
            <a:schemeClr val="accent1"/>
          </a:effectRef>
          <a:fontRef idx="minor">
            <a:schemeClr val="lt1"/>
          </a:fontRef>
        </p:style>
        <p:txBody>
          <a:bodyPr wrap="square" lIns="68264" rIns="68264" anchor="ctr"/>
          <a:lstStyle/>
          <a:p>
            <a:pPr algn="ctr">
              <a:spcAft>
                <a:spcPts val="0"/>
              </a:spcAft>
              <a:buNone/>
            </a:pPr>
            <a:r>
              <a:rPr sz="1306" b="1" i="0">
                <a:solidFill>
                  <a:srgbClr val="202020"/>
                </a:solidFill>
                <a:latin typeface="Candara"/>
                <a:ea typeface="Candara"/>
                <a:cs typeface="Candara"/>
              </a:rPr>
              <a:t>v₁</a:t>
            </a:r>
          </a:p>
        </p:txBody>
      </p:sp>
      <p:sp>
        <p:nvSpPr>
          <p:cNvPr id="17" name="Source 27 · TextBox 11">
            <a:extLst>
              <a:ext uri="{FF2B5EF4-FFF2-40B4-BE49-F238E27FC236}">
                <a16:creationId xmlns:a16="http://schemas.microsoft.com/office/drawing/2014/main" id="{4DAA56CE-2549-66CC-0416-6A1E1437AD16}"/>
              </a:ext>
            </a:extLst>
          </p:cNvPr>
          <p:cNvSpPr>
            <a:spLocks noGrp="1"/>
          </p:cNvSpPr>
          <p:nvPr/>
        </p:nvSpPr>
        <p:spPr>
          <a:xfrm>
            <a:off x="4750784" y="3615747"/>
            <a:ext cx="1023958" cy="170660"/>
          </a:xfrm>
          <a:prstGeom prst="rect">
            <a:avLst/>
          </a:prstGeom>
          <a:noFill/>
        </p:spPr>
        <p:txBody>
          <a:bodyPr wrap="square" lIns="68264" rIns="68264" anchor="t">
            <a:spAutoFit/>
          </a:bodyPr>
          <a:lstStyle/>
          <a:p>
            <a:pPr algn="ctr">
              <a:spcAft>
                <a:spcPts val="0"/>
              </a:spcAft>
              <a:buNone/>
            </a:pPr>
            <a:r>
              <a:rPr sz="980" b="0" i="0">
                <a:solidFill>
                  <a:srgbClr val="6B6B6B"/>
                </a:solidFill>
                <a:latin typeface="Candara"/>
                <a:ea typeface="Candara"/>
                <a:cs typeface="Candara"/>
              </a:rPr>
              <a:t>branch 0.8</a:t>
            </a:r>
          </a:p>
        </p:txBody>
      </p:sp>
      <p:sp>
        <p:nvSpPr>
          <p:cNvPr id="18" name="Source 27 · Rounded Rectangle 9">
            <a:extLst>
              <a:ext uri="{FF2B5EF4-FFF2-40B4-BE49-F238E27FC236}">
                <a16:creationId xmlns:a16="http://schemas.microsoft.com/office/drawing/2014/main" id="{8AF46D66-ECA2-EA98-15D5-6097E075A8FB}"/>
              </a:ext>
            </a:extLst>
          </p:cNvPr>
          <p:cNvSpPr>
            <a:spLocks noGrp="1"/>
          </p:cNvSpPr>
          <p:nvPr/>
        </p:nvSpPr>
        <p:spPr>
          <a:xfrm>
            <a:off x="6653639" y="2719785"/>
            <a:ext cx="460781" cy="460781"/>
          </a:xfrm>
          <a:prstGeom prst="roundRect">
            <a:avLst/>
          </a:prstGeom>
          <a:solidFill>
            <a:srgbClr val="D9F3F7"/>
          </a:solidFill>
          <a:ln w="8890">
            <a:solidFill>
              <a:srgbClr val="75C8D2"/>
            </a:solidFill>
          </a:ln>
        </p:spPr>
        <p:style>
          <a:lnRef idx="1">
            <a:schemeClr val="accent1"/>
          </a:lnRef>
          <a:fillRef idx="3">
            <a:schemeClr val="accent1"/>
          </a:fillRef>
          <a:effectRef idx="2">
            <a:schemeClr val="accent1"/>
          </a:effectRef>
          <a:fontRef idx="minor">
            <a:schemeClr val="lt1"/>
          </a:fontRef>
        </p:style>
        <p:txBody>
          <a:bodyPr wrap="square" lIns="68264" rIns="68264" anchor="ctr"/>
          <a:lstStyle/>
          <a:p>
            <a:pPr algn="ctr">
              <a:spcAft>
                <a:spcPts val="0"/>
              </a:spcAft>
              <a:buNone/>
            </a:pPr>
            <a:r>
              <a:rPr sz="1306" b="1" i="0">
                <a:solidFill>
                  <a:srgbClr val="202020"/>
                </a:solidFill>
                <a:latin typeface="Candara"/>
                <a:ea typeface="Candara"/>
                <a:cs typeface="Candara"/>
              </a:rPr>
              <a:t>v₂</a:t>
            </a:r>
          </a:p>
        </p:txBody>
      </p:sp>
      <p:sp>
        <p:nvSpPr>
          <p:cNvPr id="19" name="Source 27 · TextBox 13">
            <a:extLst>
              <a:ext uri="{FF2B5EF4-FFF2-40B4-BE49-F238E27FC236}">
                <a16:creationId xmlns:a16="http://schemas.microsoft.com/office/drawing/2014/main" id="{7C4F8E4E-6898-D886-7141-28779E49E3EA}"/>
              </a:ext>
            </a:extLst>
          </p:cNvPr>
          <p:cNvSpPr>
            <a:spLocks noGrp="1"/>
          </p:cNvSpPr>
          <p:nvPr/>
        </p:nvSpPr>
        <p:spPr>
          <a:xfrm>
            <a:off x="6372050" y="3274428"/>
            <a:ext cx="1023958" cy="170660"/>
          </a:xfrm>
          <a:prstGeom prst="rect">
            <a:avLst/>
          </a:prstGeom>
          <a:noFill/>
        </p:spPr>
        <p:txBody>
          <a:bodyPr wrap="square" lIns="68264" rIns="68264" anchor="t">
            <a:spAutoFit/>
          </a:bodyPr>
          <a:lstStyle/>
          <a:p>
            <a:pPr algn="ctr">
              <a:spcAft>
                <a:spcPts val="0"/>
              </a:spcAft>
              <a:buNone/>
            </a:pPr>
            <a:r>
              <a:rPr sz="980" b="0" i="0">
                <a:solidFill>
                  <a:srgbClr val="6B6B6B"/>
                </a:solidFill>
                <a:latin typeface="Candara"/>
                <a:ea typeface="Candara"/>
                <a:cs typeface="Candara"/>
              </a:rPr>
              <a:t>branch 0.5</a:t>
            </a:r>
          </a:p>
        </p:txBody>
      </p:sp>
      <p:sp>
        <p:nvSpPr>
          <p:cNvPr id="20" name="Source 27 · Rounded Rectangle 11">
            <a:extLst>
              <a:ext uri="{FF2B5EF4-FFF2-40B4-BE49-F238E27FC236}">
                <a16:creationId xmlns:a16="http://schemas.microsoft.com/office/drawing/2014/main" id="{A07E1F22-4700-22B2-CAEC-FE588A3CF8A8}"/>
              </a:ext>
            </a:extLst>
          </p:cNvPr>
          <p:cNvSpPr>
            <a:spLocks noGrp="1"/>
          </p:cNvSpPr>
          <p:nvPr/>
        </p:nvSpPr>
        <p:spPr>
          <a:xfrm>
            <a:off x="8274905" y="3061104"/>
            <a:ext cx="460781" cy="460781"/>
          </a:xfrm>
          <a:prstGeom prst="roundRect">
            <a:avLst/>
          </a:prstGeom>
          <a:solidFill>
            <a:srgbClr val="D9F3F7"/>
          </a:solidFill>
          <a:ln w="8890">
            <a:solidFill>
              <a:srgbClr val="75C8D2"/>
            </a:solidFill>
          </a:ln>
        </p:spPr>
        <p:style>
          <a:lnRef idx="1">
            <a:schemeClr val="accent1"/>
          </a:lnRef>
          <a:fillRef idx="3">
            <a:schemeClr val="accent1"/>
          </a:fillRef>
          <a:effectRef idx="2">
            <a:schemeClr val="accent1"/>
          </a:effectRef>
          <a:fontRef idx="minor">
            <a:schemeClr val="lt1"/>
          </a:fontRef>
        </p:style>
        <p:txBody>
          <a:bodyPr wrap="square" lIns="68264" rIns="68264" anchor="ctr"/>
          <a:lstStyle/>
          <a:p>
            <a:pPr algn="ctr">
              <a:spcAft>
                <a:spcPts val="0"/>
              </a:spcAft>
              <a:buNone/>
            </a:pPr>
            <a:r>
              <a:rPr sz="1306" b="1" i="0">
                <a:solidFill>
                  <a:srgbClr val="202020"/>
                </a:solidFill>
                <a:latin typeface="Candara"/>
                <a:ea typeface="Candara"/>
                <a:cs typeface="Candara"/>
              </a:rPr>
              <a:t>v₃</a:t>
            </a:r>
          </a:p>
        </p:txBody>
      </p:sp>
      <p:sp>
        <p:nvSpPr>
          <p:cNvPr id="21" name="Source 27 · TextBox 15">
            <a:extLst>
              <a:ext uri="{FF2B5EF4-FFF2-40B4-BE49-F238E27FC236}">
                <a16:creationId xmlns:a16="http://schemas.microsoft.com/office/drawing/2014/main" id="{9859FFC6-A406-0429-CDCB-D2BE65EEBF55}"/>
              </a:ext>
            </a:extLst>
          </p:cNvPr>
          <p:cNvSpPr>
            <a:spLocks noGrp="1"/>
          </p:cNvSpPr>
          <p:nvPr/>
        </p:nvSpPr>
        <p:spPr>
          <a:xfrm>
            <a:off x="7993317" y="3615747"/>
            <a:ext cx="1023958" cy="170660"/>
          </a:xfrm>
          <a:prstGeom prst="rect">
            <a:avLst/>
          </a:prstGeom>
          <a:noFill/>
        </p:spPr>
        <p:txBody>
          <a:bodyPr wrap="square" lIns="68264" rIns="68264" anchor="t">
            <a:spAutoFit/>
          </a:bodyPr>
          <a:lstStyle/>
          <a:p>
            <a:pPr algn="ctr">
              <a:spcAft>
                <a:spcPts val="0"/>
              </a:spcAft>
              <a:buNone/>
            </a:pPr>
            <a:r>
              <a:rPr sz="980" b="0" i="0">
                <a:solidFill>
                  <a:srgbClr val="6B6B6B"/>
                </a:solidFill>
                <a:latin typeface="Candara"/>
                <a:ea typeface="Candara"/>
                <a:cs typeface="Candara"/>
              </a:rPr>
              <a:t>branch 0.7</a:t>
            </a:r>
          </a:p>
        </p:txBody>
      </p:sp>
      <p:sp>
        <p:nvSpPr>
          <p:cNvPr id="22" name="Source 27 · TextBox 16">
            <a:extLst>
              <a:ext uri="{FF2B5EF4-FFF2-40B4-BE49-F238E27FC236}">
                <a16:creationId xmlns:a16="http://schemas.microsoft.com/office/drawing/2014/main" id="{117A7843-FCB5-6A14-F32D-C454CC0E2C88}"/>
              </a:ext>
            </a:extLst>
          </p:cNvPr>
          <p:cNvSpPr>
            <a:spLocks noGrp="1"/>
          </p:cNvSpPr>
          <p:nvPr/>
        </p:nvSpPr>
        <p:spPr>
          <a:xfrm>
            <a:off x="6286720" y="4912760"/>
            <a:ext cx="1194617" cy="187726"/>
          </a:xfrm>
          <a:prstGeom prst="rect">
            <a:avLst/>
          </a:prstGeom>
          <a:noFill/>
        </p:spPr>
        <p:txBody>
          <a:bodyPr wrap="square" lIns="68264" rIns="68264" anchor="t">
            <a:spAutoFit/>
          </a:bodyPr>
          <a:lstStyle/>
          <a:p>
            <a:pPr algn="ctr">
              <a:spcAft>
                <a:spcPts val="0"/>
              </a:spcAft>
              <a:buNone/>
            </a:pPr>
            <a:r>
              <a:rPr sz="980" b="0" i="0">
                <a:solidFill>
                  <a:srgbClr val="6B6B6B"/>
                </a:solidFill>
                <a:latin typeface="Candara"/>
                <a:ea typeface="Candara"/>
                <a:cs typeface="Candara"/>
              </a:rPr>
              <a:t>fusion node</a:t>
            </a:r>
          </a:p>
        </p:txBody>
      </p:sp>
      <p:pic>
        <p:nvPicPr>
          <p:cNvPr id="23" name="Source 27 · Graphic 18">
            <a:extLst>
              <a:ext uri="{FF2B5EF4-FFF2-40B4-BE49-F238E27FC236}">
                <a16:creationId xmlns:a16="http://schemas.microsoft.com/office/drawing/2014/main" id="{F7DD0F37-54C7-E9F8-E677-997B906EE05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038772" y="5100486"/>
            <a:ext cx="3466523" cy="506646"/>
          </a:xfrm>
          <a:prstGeom prst="rect">
            <a:avLst/>
          </a:prstGeom>
        </p:spPr>
      </p:pic>
      <p:sp>
        <p:nvSpPr>
          <p:cNvPr id="24" name="Text 9">
            <a:extLst>
              <a:ext uri="{FF2B5EF4-FFF2-40B4-BE49-F238E27FC236}">
                <a16:creationId xmlns:a16="http://schemas.microsoft.com/office/drawing/2014/main" id="{A5C02C63-B248-8600-C30E-AE37C84EB824}"/>
              </a:ext>
            </a:extLst>
          </p:cNvPr>
          <p:cNvSpPr>
            <a:spLocks noGrp="1"/>
          </p:cNvSpPr>
          <p:nvPr/>
        </p:nvSpPr>
        <p:spPr>
          <a:xfrm>
            <a:off x="2011680" y="621792"/>
            <a:ext cx="9677095" cy="658368"/>
          </a:xfrm>
          <a:prstGeom prst="rect">
            <a:avLst/>
          </a:prstGeom>
          <a:noFill/>
        </p:spPr>
        <p:txBody>
          <a:bodyPr wrap="square" anchor="ctr"/>
          <a:lstStyle/>
          <a:p>
            <a:r>
              <a:rPr sz="3000" b="1">
                <a:solidFill>
                  <a:srgbClr val="231F20"/>
                </a:solidFill>
                <a:latin typeface="Cambria"/>
                <a:ea typeface="Cambria"/>
                <a:cs typeface="Cambria"/>
              </a:rPr>
              <a:t>The weakest branch limits GHZ throughput</a:t>
            </a:r>
          </a:p>
        </p:txBody>
      </p:sp>
    </p:spTree>
    <p:extLst>
      <p:ext uri="{BB962C8B-B14F-4D97-AF65-F5344CB8AC3E}">
        <p14:creationId xmlns:p14="http://schemas.microsoft.com/office/powerpoint/2010/main" val="185769996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68EA76-8304-B75D-5E47-902A6A2115D3}"/>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9C0D42BA-6A06-D495-AB0D-7D9AD86AC587}"/>
              </a:ext>
            </a:extLst>
          </p:cNvPr>
          <p:cNvSpPr>
            <a:spLocks noGrp="1"/>
          </p:cNvSpPr>
          <p:nvPr/>
        </p:nvSpPr>
        <p:spPr>
          <a:xfrm>
            <a:off x="0" y="0"/>
            <a:ext cx="1554480" cy="6858000"/>
          </a:xfrm>
          <a:prstGeom prst="rect">
            <a:avLst/>
          </a:prstGeom>
          <a:solidFill>
            <a:srgbClr val="A42037"/>
          </a:solidFill>
        </p:spPr>
        <p:txBody>
          <a:bodyPr/>
          <a:lstStyle/>
          <a:p>
            <a:endParaRPr/>
          </a:p>
        </p:txBody>
      </p:sp>
      <p:sp>
        <p:nvSpPr>
          <p:cNvPr id="6" name="Shape 4">
            <a:extLst>
              <a:ext uri="{FF2B5EF4-FFF2-40B4-BE49-F238E27FC236}">
                <a16:creationId xmlns:a16="http://schemas.microsoft.com/office/drawing/2014/main" id="{40314922-71ED-2F57-7A11-F7E40848650B}"/>
              </a:ext>
            </a:extLst>
          </p:cNvPr>
          <p:cNvSpPr>
            <a:spLocks noGrp="1"/>
          </p:cNvSpPr>
          <p:nvPr/>
        </p:nvSpPr>
        <p:spPr>
          <a:xfrm>
            <a:off x="109728" y="3143744"/>
            <a:ext cx="1335024" cy="512064"/>
          </a:xfrm>
          <a:prstGeom prst="roundRect">
            <a:avLst>
              <a:gd name="adj" fmla="val 14286"/>
            </a:avLst>
          </a:prstGeom>
          <a:solidFill>
            <a:srgbClr val="FFFFFF"/>
          </a:solidFill>
        </p:spPr>
        <p:txBody>
          <a:bodyPr/>
          <a:lstStyle/>
          <a:p>
            <a:endParaRPr/>
          </a:p>
        </p:txBody>
      </p:sp>
      <p:sp>
        <p:nvSpPr>
          <p:cNvPr id="4" name="Text 2">
            <a:extLst>
              <a:ext uri="{FF2B5EF4-FFF2-40B4-BE49-F238E27FC236}">
                <a16:creationId xmlns:a16="http://schemas.microsoft.com/office/drawing/2014/main" id="{3814872A-B6ED-675D-8A54-0A40172C1979}"/>
              </a:ext>
            </a:extLst>
          </p:cNvPr>
          <p:cNvSpPr>
            <a:spLocks noGrp="1"/>
          </p:cNvSpPr>
          <p:nvPr/>
        </p:nvSpPr>
        <p:spPr>
          <a:xfrm>
            <a:off x="182880" y="1399032"/>
            <a:ext cx="1225296" cy="512064"/>
          </a:xfrm>
          <a:prstGeom prst="rect">
            <a:avLst/>
          </a:prstGeom>
          <a:noFill/>
        </p:spPr>
        <p:txBody>
          <a:bodyPr wrap="square" anchor="ctr"/>
          <a:lstStyle/>
          <a:p>
            <a:r>
              <a:rPr lang="en-US" sz="1250" dirty="0">
                <a:solidFill>
                  <a:srgbClr val="EACBD1"/>
                </a:solidFill>
                <a:latin typeface="Calibri"/>
                <a:cs typeface="Calibri"/>
              </a:rPr>
              <a:t>Introduction</a:t>
            </a:r>
            <a:endParaRPr sz="1250" dirty="0">
              <a:solidFill>
                <a:srgbClr val="EACBD1"/>
              </a:solidFill>
              <a:latin typeface="Calibri"/>
              <a:cs typeface="Calibri"/>
            </a:endParaRPr>
          </a:p>
        </p:txBody>
      </p:sp>
      <p:sp>
        <p:nvSpPr>
          <p:cNvPr id="5" name="Text 3">
            <a:extLst>
              <a:ext uri="{FF2B5EF4-FFF2-40B4-BE49-F238E27FC236}">
                <a16:creationId xmlns:a16="http://schemas.microsoft.com/office/drawing/2014/main" id="{23D676C0-CB73-DE7D-257E-FDB1B3785E95}"/>
              </a:ext>
            </a:extLst>
          </p:cNvPr>
          <p:cNvSpPr>
            <a:spLocks noGrp="1"/>
          </p:cNvSpPr>
          <p:nvPr/>
        </p:nvSpPr>
        <p:spPr>
          <a:xfrm>
            <a:off x="182880" y="2267712"/>
            <a:ext cx="1225296" cy="512064"/>
          </a:xfrm>
          <a:prstGeom prst="rect">
            <a:avLst/>
          </a:prstGeom>
          <a:noFill/>
        </p:spPr>
        <p:txBody>
          <a:bodyPr wrap="square" anchor="ctr"/>
          <a:lstStyle/>
          <a:p>
            <a:r>
              <a:rPr sz="1250" dirty="0">
                <a:solidFill>
                  <a:srgbClr val="EACBD1"/>
                </a:solidFill>
                <a:latin typeface="Calibri"/>
                <a:cs typeface="Calibri"/>
              </a:rPr>
              <a:t>Bell Routing</a:t>
            </a:r>
          </a:p>
        </p:txBody>
      </p:sp>
      <p:sp>
        <p:nvSpPr>
          <p:cNvPr id="7" name="Text 5">
            <a:extLst>
              <a:ext uri="{FF2B5EF4-FFF2-40B4-BE49-F238E27FC236}">
                <a16:creationId xmlns:a16="http://schemas.microsoft.com/office/drawing/2014/main" id="{FF620D51-56A7-1BEB-2F46-6843F9A09255}"/>
              </a:ext>
            </a:extLst>
          </p:cNvPr>
          <p:cNvSpPr>
            <a:spLocks noGrp="1"/>
          </p:cNvSpPr>
          <p:nvPr/>
        </p:nvSpPr>
        <p:spPr>
          <a:xfrm>
            <a:off x="182880" y="3136392"/>
            <a:ext cx="1225296" cy="512064"/>
          </a:xfrm>
          <a:prstGeom prst="rect">
            <a:avLst/>
          </a:prstGeom>
          <a:noFill/>
        </p:spPr>
        <p:txBody>
          <a:bodyPr wrap="square" anchor="ctr"/>
          <a:lstStyle/>
          <a:p>
            <a:r>
              <a:rPr sz="1250" b="1" dirty="0">
                <a:solidFill>
                  <a:srgbClr val="A42037"/>
                </a:solidFill>
                <a:latin typeface="Calibri"/>
                <a:cs typeface="Calibri"/>
              </a:rPr>
              <a:t>Bell + GHZ</a:t>
            </a:r>
          </a:p>
        </p:txBody>
      </p:sp>
      <p:sp>
        <p:nvSpPr>
          <p:cNvPr id="8" name="Text 6">
            <a:extLst>
              <a:ext uri="{FF2B5EF4-FFF2-40B4-BE49-F238E27FC236}">
                <a16:creationId xmlns:a16="http://schemas.microsoft.com/office/drawing/2014/main" id="{BB07468A-641B-01EB-183C-57CB672A7627}"/>
              </a:ext>
            </a:extLst>
          </p:cNvPr>
          <p:cNvSpPr>
            <a:spLocks noGrp="1"/>
          </p:cNvSpPr>
          <p:nvPr/>
        </p:nvSpPr>
        <p:spPr>
          <a:xfrm>
            <a:off x="182880" y="4005072"/>
            <a:ext cx="1225296" cy="512064"/>
          </a:xfrm>
          <a:prstGeom prst="rect">
            <a:avLst/>
          </a:prstGeom>
          <a:noFill/>
        </p:spPr>
        <p:txBody>
          <a:bodyPr wrap="square" anchor="ctr"/>
          <a:lstStyle/>
          <a:p>
            <a:r>
              <a:rPr sz="1250">
                <a:solidFill>
                  <a:srgbClr val="EACBD1"/>
                </a:solidFill>
                <a:latin typeface="Calibri"/>
                <a:ea typeface="Calibri"/>
                <a:cs typeface="Calibri"/>
              </a:rPr>
              <a:t>Planning</a:t>
            </a:r>
          </a:p>
        </p:txBody>
      </p:sp>
      <p:sp>
        <p:nvSpPr>
          <p:cNvPr id="9" name="Text 7">
            <a:extLst>
              <a:ext uri="{FF2B5EF4-FFF2-40B4-BE49-F238E27FC236}">
                <a16:creationId xmlns:a16="http://schemas.microsoft.com/office/drawing/2014/main" id="{72FD087B-1553-3C5B-A92F-F89B61543780}"/>
              </a:ext>
            </a:extLst>
          </p:cNvPr>
          <p:cNvSpPr>
            <a:spLocks noGrp="1"/>
          </p:cNvSpPr>
          <p:nvPr/>
        </p:nvSpPr>
        <p:spPr>
          <a:xfrm>
            <a:off x="182880" y="4873752"/>
            <a:ext cx="1225296" cy="512064"/>
          </a:xfrm>
          <a:prstGeom prst="rect">
            <a:avLst/>
          </a:prstGeom>
          <a:noFill/>
        </p:spPr>
        <p:txBody>
          <a:bodyPr wrap="square" anchor="ctr"/>
          <a:lstStyle/>
          <a:p>
            <a:r>
              <a:rPr lang="en-US" sz="1250" dirty="0">
                <a:solidFill>
                  <a:srgbClr val="EACBD1"/>
                </a:solidFill>
                <a:latin typeface="Calibri"/>
                <a:ea typeface="Calibri"/>
                <a:cs typeface="Calibri"/>
              </a:rPr>
              <a:t>Conclusion</a:t>
            </a:r>
            <a:endParaRPr sz="1250" dirty="0">
              <a:solidFill>
                <a:srgbClr val="EACBD1"/>
              </a:solidFill>
              <a:latin typeface="Calibri"/>
              <a:ea typeface="Calibri"/>
              <a:cs typeface="Calibri"/>
            </a:endParaRPr>
          </a:p>
        </p:txBody>
      </p:sp>
      <p:sp>
        <p:nvSpPr>
          <p:cNvPr id="10" name="Text 8">
            <a:extLst>
              <a:ext uri="{FF2B5EF4-FFF2-40B4-BE49-F238E27FC236}">
                <a16:creationId xmlns:a16="http://schemas.microsoft.com/office/drawing/2014/main" id="{99887887-5B33-37C6-2604-1C442C11C3CA}"/>
              </a:ext>
            </a:extLst>
          </p:cNvPr>
          <p:cNvSpPr>
            <a:spLocks noGrp="1"/>
          </p:cNvSpPr>
          <p:nvPr/>
        </p:nvSpPr>
        <p:spPr>
          <a:xfrm>
            <a:off x="2011680" y="347472"/>
            <a:ext cx="9677095" cy="292608"/>
          </a:xfrm>
          <a:prstGeom prst="rect">
            <a:avLst/>
          </a:prstGeom>
          <a:noFill/>
        </p:spPr>
        <p:txBody>
          <a:bodyPr wrap="none" anchor="ctr"/>
          <a:lstStyle/>
          <a:p>
            <a:r>
              <a:rPr lang="en-US" sz="1200" b="1" spc="100" dirty="0">
                <a:solidFill>
                  <a:srgbClr val="A42037"/>
                </a:solidFill>
                <a:latin typeface="Calibri"/>
                <a:ea typeface="Calibri"/>
                <a:cs typeface="Calibri"/>
              </a:rPr>
              <a:t>BELL + GHZ</a:t>
            </a:r>
            <a:endParaRPr sz="1200" b="1" spc="100" dirty="0">
              <a:solidFill>
                <a:srgbClr val="A42037"/>
              </a:solidFill>
              <a:latin typeface="Calibri"/>
              <a:ea typeface="Calibri"/>
              <a:cs typeface="Calibri"/>
            </a:endParaRPr>
          </a:p>
        </p:txBody>
      </p:sp>
      <p:sp>
        <p:nvSpPr>
          <p:cNvPr id="26" name="Text 24">
            <a:extLst>
              <a:ext uri="{FF2B5EF4-FFF2-40B4-BE49-F238E27FC236}">
                <a16:creationId xmlns:a16="http://schemas.microsoft.com/office/drawing/2014/main" id="{D38B52F4-6763-5F05-621E-BA40EA70879A}"/>
              </a:ext>
            </a:extLst>
          </p:cNvPr>
          <p:cNvSpPr>
            <a:spLocks noGrp="1"/>
          </p:cNvSpPr>
          <p:nvPr/>
        </p:nvSpPr>
        <p:spPr>
          <a:xfrm>
            <a:off x="11551615" y="6473952"/>
            <a:ext cx="411480" cy="274320"/>
          </a:xfrm>
          <a:prstGeom prst="rect">
            <a:avLst/>
          </a:prstGeom>
          <a:noFill/>
        </p:spPr>
        <p:txBody>
          <a:bodyPr wrap="square" anchor="ctr"/>
          <a:lstStyle/>
          <a:p>
            <a:fld id="{AE4E52CC-50E8-C041-A4A7-4751265F3D3B}" type="slidenum">
              <a:rPr lang="en-US" sz="1000" smtClean="0">
                <a:solidFill>
                  <a:srgbClr val="58595B"/>
                </a:solidFill>
                <a:latin typeface="Calibri"/>
                <a:ea typeface="Calibri"/>
                <a:cs typeface="Calibri"/>
              </a:rPr>
              <a:t>104</a:t>
            </a:fld>
            <a:endParaRPr sz="1000" dirty="0">
              <a:solidFill>
                <a:srgbClr val="58595B"/>
              </a:solidFill>
              <a:latin typeface="Calibri"/>
              <a:ea typeface="Calibri"/>
              <a:cs typeface="Calibri"/>
            </a:endParaRPr>
          </a:p>
        </p:txBody>
      </p:sp>
      <p:sp>
        <p:nvSpPr>
          <p:cNvPr id="25" name="Text 28">
            <a:extLst>
              <a:ext uri="{FF2B5EF4-FFF2-40B4-BE49-F238E27FC236}">
                <a16:creationId xmlns:a16="http://schemas.microsoft.com/office/drawing/2014/main" id="{239794F8-66E1-7161-FD3D-B169D527B0E3}"/>
              </a:ext>
            </a:extLst>
          </p:cNvPr>
          <p:cNvSpPr/>
          <p:nvPr/>
        </p:nvSpPr>
        <p:spPr>
          <a:xfrm>
            <a:off x="2011680" y="6473952"/>
            <a:ext cx="5486400" cy="274320"/>
          </a:xfrm>
          <a:prstGeom prst="rect">
            <a:avLst/>
          </a:prstGeom>
          <a:noFill/>
          <a:ln/>
        </p:spPr>
        <p:txBody>
          <a:bodyPr wrap="square" rtlCol="0" anchor="ctr"/>
          <a:lstStyle/>
          <a:p>
            <a:pPr marL="0" indent="0">
              <a:buNone/>
            </a:pPr>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sp>
        <p:nvSpPr>
          <p:cNvPr id="3" name="Text 9">
            <a:extLst>
              <a:ext uri="{FF2B5EF4-FFF2-40B4-BE49-F238E27FC236}">
                <a16:creationId xmlns:a16="http://schemas.microsoft.com/office/drawing/2014/main" id="{52FFF77A-3D40-12F6-42EE-6062FFEA8207}"/>
              </a:ext>
            </a:extLst>
          </p:cNvPr>
          <p:cNvSpPr>
            <a:spLocks noGrp="1"/>
          </p:cNvSpPr>
          <p:nvPr/>
        </p:nvSpPr>
        <p:spPr>
          <a:xfrm>
            <a:off x="2011680" y="621792"/>
            <a:ext cx="9677095" cy="658368"/>
          </a:xfrm>
          <a:prstGeom prst="rect">
            <a:avLst/>
          </a:prstGeom>
          <a:noFill/>
        </p:spPr>
        <p:txBody>
          <a:bodyPr wrap="square" anchor="ctr"/>
          <a:lstStyle/>
          <a:p>
            <a:r>
              <a:rPr sz="3000" b="1">
                <a:solidFill>
                  <a:srgbClr val="231F20"/>
                </a:solidFill>
                <a:latin typeface="Cambria"/>
                <a:ea typeface="Cambria"/>
                <a:cs typeface="Cambria"/>
              </a:rPr>
              <a:t>One model jointly serves Bell and GHZ demands</a:t>
            </a:r>
          </a:p>
        </p:txBody>
      </p:sp>
      <mc:AlternateContent xmlns:mc="http://schemas.openxmlformats.org/markup-compatibility/2006" xmlns:a14="http://schemas.microsoft.com/office/drawing/2010/main">
        <mc:Choice Requires="a14">
          <p:sp>
            <p:nvSpPr>
              <p:cNvPr id="11" name="Text Placeholder 5">
                <a:extLst>
                  <a:ext uri="{FF2B5EF4-FFF2-40B4-BE49-F238E27FC236}">
                    <a16:creationId xmlns:a16="http://schemas.microsoft.com/office/drawing/2014/main" id="{1C32E823-7E67-644C-CBFB-B4A3B876937D}"/>
                  </a:ext>
                </a:extLst>
              </p:cNvPr>
              <p:cNvSpPr txBox="1">
                <a:spLocks/>
              </p:cNvSpPr>
              <p:nvPr/>
            </p:nvSpPr>
            <p:spPr>
              <a:xfrm>
                <a:off x="2071607" y="1362456"/>
                <a:ext cx="9185330" cy="4389120"/>
              </a:xfrm>
              <a:prstGeom prst="rect">
                <a:avLst/>
              </a:prstGeom>
            </p:spPr>
            <p:txBody>
              <a:bodyPr/>
              <a:lstStyle>
                <a:lvl1pPr marL="342900" indent="-342900" algn="l" defTabSz="914400">
                  <a:spcBef>
                    <a:spcPct val="20000"/>
                  </a:spcBef>
                  <a:buFont typeface="Arial"/>
                  <a:buChar char="•"/>
                  <a:defRPr sz="3200" kern="1200">
                    <a:solidFill>
                      <a:schemeClr val="tx1"/>
                    </a:solidFill>
                    <a:latin typeface="+mn-lt"/>
                    <a:ea typeface="+mn-lt"/>
                    <a:cs typeface="+mn-lt"/>
                  </a:defRPr>
                </a:lvl1pPr>
                <a:lvl2pPr marL="742950" indent="-285750" algn="l" defTabSz="914400">
                  <a:spcBef>
                    <a:spcPct val="20000"/>
                  </a:spcBef>
                  <a:buFont typeface="Arial"/>
                  <a:buChar char="–"/>
                  <a:defRPr sz="2800" kern="1200">
                    <a:solidFill>
                      <a:schemeClr val="tx1"/>
                    </a:solidFill>
                    <a:latin typeface="+mn-lt"/>
                    <a:ea typeface="+mn-lt"/>
                    <a:cs typeface="+mn-lt"/>
                  </a:defRPr>
                </a:lvl2pPr>
                <a:lvl3pPr marL="1143000" indent="-228600" algn="l" defTabSz="914400">
                  <a:spcBef>
                    <a:spcPct val="20000"/>
                  </a:spcBef>
                  <a:buFont typeface="Arial"/>
                  <a:buChar char="•"/>
                  <a:defRPr sz="2400" kern="1200">
                    <a:solidFill>
                      <a:schemeClr val="tx1"/>
                    </a:solidFill>
                    <a:latin typeface="+mn-lt"/>
                    <a:ea typeface="+mn-lt"/>
                    <a:cs typeface="+mn-lt"/>
                  </a:defRPr>
                </a:lvl3pPr>
                <a:lvl4pPr marL="1600200" indent="-228600" algn="l" defTabSz="914400">
                  <a:spcBef>
                    <a:spcPct val="20000"/>
                  </a:spcBef>
                  <a:buFont typeface="Arial"/>
                  <a:buChar char="–"/>
                  <a:defRPr sz="2000" kern="1200">
                    <a:solidFill>
                      <a:schemeClr val="tx1"/>
                    </a:solidFill>
                    <a:latin typeface="+mn-lt"/>
                    <a:ea typeface="+mn-lt"/>
                    <a:cs typeface="+mn-lt"/>
                  </a:defRPr>
                </a:lvl4pPr>
                <a:lvl5pPr marL="2057400" indent="-228600" algn="l" defTabSz="914400">
                  <a:spcBef>
                    <a:spcPct val="20000"/>
                  </a:spcBef>
                  <a:buFont typeface="Arial"/>
                  <a:buChar char="»"/>
                  <a:defRPr sz="2000" kern="1200">
                    <a:solidFill>
                      <a:schemeClr val="tx1"/>
                    </a:solidFill>
                    <a:latin typeface="+mn-lt"/>
                    <a:ea typeface="+mn-lt"/>
                    <a:cs typeface="+mn-lt"/>
                  </a:defRPr>
                </a:lvl5pPr>
                <a:lvl6pPr marL="2514600" indent="-228600" algn="l" defTabSz="914400">
                  <a:spcBef>
                    <a:spcPct val="20000"/>
                  </a:spcBef>
                  <a:buFont typeface="Arial"/>
                  <a:buChar char="•"/>
                  <a:defRPr sz="2000" kern="1200">
                    <a:solidFill>
                      <a:schemeClr val="tx1"/>
                    </a:solidFill>
                    <a:latin typeface="+mn-lt"/>
                    <a:ea typeface="+mn-lt"/>
                    <a:cs typeface="+mn-lt"/>
                  </a:defRPr>
                </a:lvl6pPr>
                <a:lvl7pPr marL="2971800" indent="-228600" algn="l" defTabSz="914400">
                  <a:spcBef>
                    <a:spcPct val="20000"/>
                  </a:spcBef>
                  <a:buFont typeface="Arial"/>
                  <a:buChar char="•"/>
                  <a:defRPr sz="2000" kern="1200">
                    <a:solidFill>
                      <a:schemeClr val="tx1"/>
                    </a:solidFill>
                    <a:latin typeface="+mn-lt"/>
                    <a:ea typeface="+mn-lt"/>
                    <a:cs typeface="+mn-lt"/>
                  </a:defRPr>
                </a:lvl7pPr>
                <a:lvl8pPr marL="3429000" indent="-228600" algn="l" defTabSz="914400">
                  <a:spcBef>
                    <a:spcPct val="20000"/>
                  </a:spcBef>
                  <a:buFont typeface="Arial"/>
                  <a:buChar char="•"/>
                  <a:defRPr sz="2000" kern="1200">
                    <a:solidFill>
                      <a:schemeClr val="tx1"/>
                    </a:solidFill>
                    <a:latin typeface="+mn-lt"/>
                    <a:ea typeface="+mn-lt"/>
                    <a:cs typeface="+mn-lt"/>
                  </a:defRPr>
                </a:lvl8pPr>
                <a:lvl9pPr marL="3886200" indent="-228600" algn="l" defTabSz="914400">
                  <a:spcBef>
                    <a:spcPct val="20000"/>
                  </a:spcBef>
                  <a:buFont typeface="Arial"/>
                  <a:buChar char="•"/>
                  <a:defRPr sz="2000" kern="1200">
                    <a:solidFill>
                      <a:schemeClr val="tx1"/>
                    </a:solidFill>
                    <a:latin typeface="+mn-lt"/>
                    <a:ea typeface="+mn-lt"/>
                    <a:cs typeface="+mn-lt"/>
                  </a:defRPr>
                </a:lvl9pPr>
              </a:lstStyle>
              <a:p>
                <a:pPr>
                  <a:spcAft>
                    <a:spcPts val="1400"/>
                  </a:spcAft>
                  <a:buSzPct val="100000"/>
                </a:pPr>
                <a:r>
                  <a:rPr lang="en-US" sz="1800" dirty="0">
                    <a:solidFill>
                      <a:srgbClr val="231F20"/>
                    </a:solidFill>
                    <a:latin typeface="Calibri" pitchFamily="34" charset="0"/>
                    <a:ea typeface="Calibri" pitchFamily="34" charset="-122"/>
                    <a:cs typeface="Calibri" pitchFamily="34" charset="-120"/>
                  </a:rPr>
                  <a:t>Given an integrated quantum network </a:t>
                </a:r>
                <a14:m>
                  <m:oMath xmlns:m="http://schemas.openxmlformats.org/officeDocument/2006/math">
                    <m:r>
                      <a:rPr lang="en-US" sz="1800" b="0">
                        <a:solidFill>
                          <a:srgbClr val="231F20"/>
                        </a:solidFill>
                        <a:latin typeface="Cambria Math" panose="02040503050406030204" pitchFamily="18" charset="0"/>
                        <a:ea typeface="Calibri" pitchFamily="34" charset="-122"/>
                        <a:cs typeface="Calibri" pitchFamily="34" charset="-120"/>
                      </a:rPr>
                      <m:t>𝒢</m:t>
                    </m:r>
                    <m:r>
                      <a:rPr lang="en-US" sz="1800" b="0">
                        <a:solidFill>
                          <a:srgbClr val="231F20"/>
                        </a:solidFill>
                        <a:latin typeface="Cambria Math" panose="02040503050406030204" pitchFamily="18" charset="0"/>
                        <a:ea typeface="Calibri" pitchFamily="34" charset="-122"/>
                        <a:cs typeface="Calibri" pitchFamily="34" charset="-120"/>
                      </a:rPr>
                      <m:t>=</m:t>
                    </m:r>
                    <m:d>
                      <m:dPr>
                        <m:ctrlPr>
                          <a:rPr lang="en-US" sz="1800" b="0" i="1">
                            <a:solidFill>
                              <a:srgbClr val="231F20"/>
                            </a:solidFill>
                            <a:latin typeface="Cambria Math" panose="02040503050406030204" pitchFamily="18" charset="0"/>
                            <a:ea typeface="Calibri" pitchFamily="34" charset="-122"/>
                            <a:cs typeface="Calibri" pitchFamily="34" charset="-120"/>
                          </a:rPr>
                        </m:ctrlPr>
                      </m:dPr>
                      <m:e>
                        <m:r>
                          <a:rPr lang="en-US" sz="1800" b="0">
                            <a:solidFill>
                              <a:srgbClr val="231F20"/>
                            </a:solidFill>
                            <a:latin typeface="Cambria Math" panose="02040503050406030204" pitchFamily="18" charset="0"/>
                            <a:ea typeface="Calibri" pitchFamily="34" charset="-122"/>
                            <a:cs typeface="Calibri" pitchFamily="34" charset="-120"/>
                          </a:rPr>
                          <m:t>𝒱</m:t>
                        </m:r>
                        <m:r>
                          <a:rPr lang="en-US" sz="1800" b="0">
                            <a:solidFill>
                              <a:srgbClr val="231F20"/>
                            </a:solidFill>
                            <a:latin typeface="Cambria Math" panose="02040503050406030204" pitchFamily="18" charset="0"/>
                            <a:ea typeface="Calibri" pitchFamily="34" charset="-122"/>
                            <a:cs typeface="Calibri" pitchFamily="34" charset="-120"/>
                          </a:rPr>
                          <m:t>,</m:t>
                        </m:r>
                        <m:r>
                          <a:rPr lang="en-US" sz="1800" b="0">
                            <a:solidFill>
                              <a:srgbClr val="231F20"/>
                            </a:solidFill>
                            <a:latin typeface="Cambria Math" panose="02040503050406030204" pitchFamily="18" charset="0"/>
                            <a:ea typeface="Calibri" pitchFamily="34" charset="-122"/>
                            <a:cs typeface="Calibri" pitchFamily="34" charset="-120"/>
                          </a:rPr>
                          <m:t>ℰ</m:t>
                        </m:r>
                      </m:e>
                    </m:d>
                  </m:oMath>
                </a14:m>
                <a:r>
                  <a:rPr lang="en-US" sz="1800" dirty="0">
                    <a:solidFill>
                      <a:srgbClr val="231F20"/>
                    </a:solidFill>
                    <a:latin typeface="Calibri" pitchFamily="34" charset="0"/>
                    <a:ea typeface="Calibri" pitchFamily="34" charset="-122"/>
                    <a:cs typeface="Calibri" pitchFamily="34" charset="-120"/>
                  </a:rPr>
                  <a:t> comprising a ground station network </a:t>
                </a:r>
                <a14:m>
                  <m:oMath xmlns:m="http://schemas.openxmlformats.org/officeDocument/2006/math">
                    <m:sSup>
                      <m:sSupPr>
                        <m:ctrlPr>
                          <a:rPr lang="en-US" sz="1800" b="0" i="1">
                            <a:solidFill>
                              <a:srgbClr val="231F20"/>
                            </a:solidFill>
                            <a:latin typeface="Cambria Math" panose="02040503050406030204" pitchFamily="18" charset="0"/>
                            <a:ea typeface="Calibri" pitchFamily="34" charset="-122"/>
                            <a:cs typeface="Calibri" pitchFamily="34" charset="-120"/>
                          </a:rPr>
                        </m:ctrlPr>
                      </m:sSupPr>
                      <m:e>
                        <m:r>
                          <a:rPr lang="en-US" sz="1800" b="0">
                            <a:solidFill>
                              <a:srgbClr val="231F20"/>
                            </a:solidFill>
                            <a:latin typeface="Cambria Math" panose="02040503050406030204" pitchFamily="18" charset="0"/>
                            <a:ea typeface="Calibri" pitchFamily="34" charset="-122"/>
                            <a:cs typeface="Calibri" pitchFamily="34" charset="-120"/>
                          </a:rPr>
                          <m:t>𝒢</m:t>
                        </m:r>
                      </m:e>
                      <m:sup>
                        <m:r>
                          <m:rPr>
                            <m:sty m:val="p"/>
                          </m:rPr>
                          <a:rPr lang="en-US" sz="1800" b="0" i="1">
                            <a:solidFill>
                              <a:srgbClr val="231F20"/>
                            </a:solidFill>
                            <a:latin typeface="Cambria Math" panose="02040503050406030204" pitchFamily="18" charset="0"/>
                            <a:ea typeface="Calibri" pitchFamily="34" charset="-122"/>
                            <a:cs typeface="Calibri" pitchFamily="34" charset="-120"/>
                          </a:rPr>
                          <m:t>g</m:t>
                        </m:r>
                      </m:sup>
                    </m:sSup>
                    <m:r>
                      <a:rPr lang="en-US" sz="1800" b="0">
                        <a:solidFill>
                          <a:srgbClr val="231F20"/>
                        </a:solidFill>
                        <a:latin typeface="Cambria Math" panose="02040503050406030204" pitchFamily="18" charset="0"/>
                        <a:ea typeface="Calibri" pitchFamily="34" charset="-122"/>
                        <a:cs typeface="Calibri" pitchFamily="34" charset="-120"/>
                      </a:rPr>
                      <m:t>=</m:t>
                    </m:r>
                    <m:d>
                      <m:dPr>
                        <m:ctrlPr>
                          <a:rPr lang="en-US" sz="1800" b="0" i="1">
                            <a:solidFill>
                              <a:srgbClr val="231F20"/>
                            </a:solidFill>
                            <a:latin typeface="Cambria Math" panose="02040503050406030204" pitchFamily="18" charset="0"/>
                            <a:ea typeface="Calibri" pitchFamily="34" charset="-122"/>
                            <a:cs typeface="Calibri" pitchFamily="34" charset="-120"/>
                          </a:rPr>
                        </m:ctrlPr>
                      </m:dPr>
                      <m:e>
                        <m:sSup>
                          <m:sSupPr>
                            <m:ctrlPr>
                              <a:rPr lang="en-US" sz="1800" b="0" i="1">
                                <a:solidFill>
                                  <a:srgbClr val="231F20"/>
                                </a:solidFill>
                                <a:latin typeface="Cambria Math" panose="02040503050406030204" pitchFamily="18" charset="0"/>
                                <a:ea typeface="Calibri" pitchFamily="34" charset="-122"/>
                                <a:cs typeface="Calibri" pitchFamily="34" charset="-120"/>
                              </a:rPr>
                            </m:ctrlPr>
                          </m:sSupPr>
                          <m:e>
                            <m:r>
                              <a:rPr lang="en-US" sz="1800" b="0">
                                <a:solidFill>
                                  <a:srgbClr val="231F20"/>
                                </a:solidFill>
                                <a:latin typeface="Cambria Math" panose="02040503050406030204" pitchFamily="18" charset="0"/>
                                <a:ea typeface="Calibri" pitchFamily="34" charset="-122"/>
                                <a:cs typeface="Calibri" pitchFamily="34" charset="-120"/>
                              </a:rPr>
                              <m:t>𝒱</m:t>
                            </m:r>
                          </m:e>
                          <m:sup>
                            <m:r>
                              <m:rPr>
                                <m:sty m:val="p"/>
                              </m:rPr>
                              <a:rPr lang="en-US" sz="1800" b="0" i="1">
                                <a:solidFill>
                                  <a:srgbClr val="231F20"/>
                                </a:solidFill>
                                <a:latin typeface="Cambria Math" panose="02040503050406030204" pitchFamily="18" charset="0"/>
                                <a:ea typeface="Calibri" pitchFamily="34" charset="-122"/>
                                <a:cs typeface="Calibri" pitchFamily="34" charset="-120"/>
                              </a:rPr>
                              <m:t>g</m:t>
                            </m:r>
                          </m:sup>
                        </m:sSup>
                        <m:r>
                          <a:rPr lang="en-US" sz="1800" b="0">
                            <a:solidFill>
                              <a:srgbClr val="231F20"/>
                            </a:solidFill>
                            <a:latin typeface="Cambria Math" panose="02040503050406030204" pitchFamily="18" charset="0"/>
                            <a:ea typeface="Calibri" pitchFamily="34" charset="-122"/>
                            <a:cs typeface="Calibri" pitchFamily="34" charset="-120"/>
                          </a:rPr>
                          <m:t>,</m:t>
                        </m:r>
                        <m:sSup>
                          <m:sSupPr>
                            <m:ctrlPr>
                              <a:rPr lang="en-US" sz="1800" b="0" i="1">
                                <a:solidFill>
                                  <a:srgbClr val="231F20"/>
                                </a:solidFill>
                                <a:latin typeface="Cambria Math" panose="02040503050406030204" pitchFamily="18" charset="0"/>
                                <a:ea typeface="Calibri" pitchFamily="34" charset="-122"/>
                                <a:cs typeface="Calibri" pitchFamily="34" charset="-120"/>
                              </a:rPr>
                            </m:ctrlPr>
                          </m:sSupPr>
                          <m:e>
                            <m:r>
                              <a:rPr lang="en-US" sz="1800" b="0">
                                <a:solidFill>
                                  <a:srgbClr val="231F20"/>
                                </a:solidFill>
                                <a:latin typeface="Cambria Math" panose="02040503050406030204" pitchFamily="18" charset="0"/>
                                <a:ea typeface="Calibri" pitchFamily="34" charset="-122"/>
                                <a:cs typeface="Calibri" pitchFamily="34" charset="-120"/>
                              </a:rPr>
                              <m:t>ℰ</m:t>
                            </m:r>
                          </m:e>
                          <m:sup>
                            <m:r>
                              <m:rPr>
                                <m:sty m:val="p"/>
                              </m:rPr>
                              <a:rPr lang="en-US" sz="1800" b="0" i="1">
                                <a:solidFill>
                                  <a:srgbClr val="231F20"/>
                                </a:solidFill>
                                <a:latin typeface="Cambria Math" panose="02040503050406030204" pitchFamily="18" charset="0"/>
                                <a:ea typeface="Calibri" pitchFamily="34" charset="-122"/>
                                <a:cs typeface="Calibri" pitchFamily="34" charset="-120"/>
                              </a:rPr>
                              <m:t>g</m:t>
                            </m:r>
                          </m:sup>
                        </m:sSup>
                      </m:e>
                    </m:d>
                  </m:oMath>
                </a14:m>
                <a:r>
                  <a:rPr lang="en-US" sz="1800" dirty="0">
                    <a:solidFill>
                      <a:srgbClr val="231F20"/>
                    </a:solidFill>
                    <a:latin typeface="Calibri" pitchFamily="34" charset="0"/>
                    <a:ea typeface="Calibri" pitchFamily="34" charset="-122"/>
                    <a:cs typeface="Calibri" pitchFamily="34" charset="-120"/>
                  </a:rPr>
                  <a:t> and a satellite network </a:t>
                </a:r>
                <a14:m>
                  <m:oMath xmlns:m="http://schemas.openxmlformats.org/officeDocument/2006/math">
                    <m:sSup>
                      <m:sSupPr>
                        <m:ctrlPr>
                          <a:rPr lang="en-US" sz="1800" b="0" i="1">
                            <a:solidFill>
                              <a:srgbClr val="231F20"/>
                            </a:solidFill>
                            <a:latin typeface="Cambria Math" panose="02040503050406030204" pitchFamily="18" charset="0"/>
                            <a:ea typeface="Calibri" pitchFamily="34" charset="-122"/>
                            <a:cs typeface="Calibri" pitchFamily="34" charset="-120"/>
                          </a:rPr>
                        </m:ctrlPr>
                      </m:sSupPr>
                      <m:e>
                        <m:r>
                          <a:rPr lang="en-US" sz="1800" b="0">
                            <a:solidFill>
                              <a:srgbClr val="231F20"/>
                            </a:solidFill>
                            <a:latin typeface="Cambria Math" panose="02040503050406030204" pitchFamily="18" charset="0"/>
                            <a:ea typeface="Calibri" pitchFamily="34" charset="-122"/>
                            <a:cs typeface="Calibri" pitchFamily="34" charset="-120"/>
                          </a:rPr>
                          <m:t>𝒢</m:t>
                        </m:r>
                      </m:e>
                      <m:sup>
                        <m:r>
                          <m:rPr>
                            <m:sty m:val="p"/>
                          </m:rPr>
                          <a:rPr lang="en-US" sz="1800" b="0" i="1">
                            <a:solidFill>
                              <a:srgbClr val="231F20"/>
                            </a:solidFill>
                            <a:latin typeface="Cambria Math" panose="02040503050406030204" pitchFamily="18" charset="0"/>
                            <a:ea typeface="Calibri" pitchFamily="34" charset="-122"/>
                            <a:cs typeface="Calibri" pitchFamily="34" charset="-120"/>
                          </a:rPr>
                          <m:t>s</m:t>
                        </m:r>
                      </m:sup>
                    </m:sSup>
                    <m:r>
                      <a:rPr lang="en-US" sz="1800" b="0">
                        <a:solidFill>
                          <a:srgbClr val="231F20"/>
                        </a:solidFill>
                        <a:latin typeface="Cambria Math" panose="02040503050406030204" pitchFamily="18" charset="0"/>
                        <a:ea typeface="Calibri" pitchFamily="34" charset="-122"/>
                        <a:cs typeface="Calibri" pitchFamily="34" charset="-120"/>
                      </a:rPr>
                      <m:t>=</m:t>
                    </m:r>
                    <m:d>
                      <m:dPr>
                        <m:ctrlPr>
                          <a:rPr lang="en-US" sz="1800" b="0" i="1">
                            <a:solidFill>
                              <a:srgbClr val="231F20"/>
                            </a:solidFill>
                            <a:latin typeface="Cambria Math" panose="02040503050406030204" pitchFamily="18" charset="0"/>
                            <a:ea typeface="Calibri" pitchFamily="34" charset="-122"/>
                            <a:cs typeface="Calibri" pitchFamily="34" charset="-120"/>
                          </a:rPr>
                        </m:ctrlPr>
                      </m:dPr>
                      <m:e>
                        <m:sSup>
                          <m:sSupPr>
                            <m:ctrlPr>
                              <a:rPr lang="en-US" sz="1800" b="0" i="1">
                                <a:solidFill>
                                  <a:srgbClr val="231F20"/>
                                </a:solidFill>
                                <a:latin typeface="Cambria Math" panose="02040503050406030204" pitchFamily="18" charset="0"/>
                                <a:ea typeface="Calibri" pitchFamily="34" charset="-122"/>
                                <a:cs typeface="Calibri" pitchFamily="34" charset="-120"/>
                              </a:rPr>
                            </m:ctrlPr>
                          </m:sSupPr>
                          <m:e>
                            <m:r>
                              <a:rPr lang="en-US" sz="1800" b="0">
                                <a:solidFill>
                                  <a:srgbClr val="231F20"/>
                                </a:solidFill>
                                <a:latin typeface="Cambria Math" panose="02040503050406030204" pitchFamily="18" charset="0"/>
                                <a:ea typeface="Calibri" pitchFamily="34" charset="-122"/>
                                <a:cs typeface="Calibri" pitchFamily="34" charset="-120"/>
                              </a:rPr>
                              <m:t>𝒱</m:t>
                            </m:r>
                          </m:e>
                          <m:sup>
                            <m:r>
                              <m:rPr>
                                <m:sty m:val="p"/>
                              </m:rPr>
                              <a:rPr lang="en-US" sz="1800" b="0" i="1">
                                <a:solidFill>
                                  <a:srgbClr val="231F20"/>
                                </a:solidFill>
                                <a:latin typeface="Cambria Math" panose="02040503050406030204" pitchFamily="18" charset="0"/>
                                <a:ea typeface="Calibri" pitchFamily="34" charset="-122"/>
                                <a:cs typeface="Calibri" pitchFamily="34" charset="-120"/>
                              </a:rPr>
                              <m:t>s</m:t>
                            </m:r>
                          </m:sup>
                        </m:sSup>
                        <m:r>
                          <a:rPr lang="en-US" sz="1800" b="0">
                            <a:solidFill>
                              <a:srgbClr val="231F20"/>
                            </a:solidFill>
                            <a:latin typeface="Cambria Math" panose="02040503050406030204" pitchFamily="18" charset="0"/>
                            <a:ea typeface="Calibri" pitchFamily="34" charset="-122"/>
                            <a:cs typeface="Calibri" pitchFamily="34" charset="-120"/>
                          </a:rPr>
                          <m:t>,</m:t>
                        </m:r>
                        <m:sSup>
                          <m:sSupPr>
                            <m:ctrlPr>
                              <a:rPr lang="en-US" sz="1800" b="0" i="1">
                                <a:solidFill>
                                  <a:srgbClr val="231F20"/>
                                </a:solidFill>
                                <a:latin typeface="Cambria Math" panose="02040503050406030204" pitchFamily="18" charset="0"/>
                                <a:ea typeface="Calibri" pitchFamily="34" charset="-122"/>
                                <a:cs typeface="Calibri" pitchFamily="34" charset="-120"/>
                              </a:rPr>
                            </m:ctrlPr>
                          </m:sSupPr>
                          <m:e>
                            <m:r>
                              <a:rPr lang="en-US" sz="1800" b="0">
                                <a:solidFill>
                                  <a:srgbClr val="231F20"/>
                                </a:solidFill>
                                <a:latin typeface="Cambria Math" panose="02040503050406030204" pitchFamily="18" charset="0"/>
                                <a:ea typeface="Calibri" pitchFamily="34" charset="-122"/>
                                <a:cs typeface="Calibri" pitchFamily="34" charset="-120"/>
                              </a:rPr>
                              <m:t>ℰ</m:t>
                            </m:r>
                          </m:e>
                          <m:sup>
                            <m:r>
                              <m:rPr>
                                <m:sty m:val="p"/>
                              </m:rPr>
                              <a:rPr lang="en-US" sz="1800" b="0" i="1">
                                <a:solidFill>
                                  <a:srgbClr val="231F20"/>
                                </a:solidFill>
                                <a:latin typeface="Cambria Math" panose="02040503050406030204" pitchFamily="18" charset="0"/>
                                <a:ea typeface="Calibri" pitchFamily="34" charset="-122"/>
                                <a:cs typeface="Calibri" pitchFamily="34" charset="-120"/>
                              </a:rPr>
                              <m:t>s</m:t>
                            </m:r>
                          </m:sup>
                        </m:sSup>
                      </m:e>
                    </m:d>
                  </m:oMath>
                </a14:m>
                <a:r>
                  <a:rPr lang="en-US" sz="1800" dirty="0">
                    <a:solidFill>
                      <a:srgbClr val="231F20"/>
                    </a:solidFill>
                    <a:latin typeface="Calibri" pitchFamily="34" charset="0"/>
                    <a:ea typeface="Calibri" pitchFamily="34" charset="-122"/>
                    <a:cs typeface="Calibri" pitchFamily="34" charset="-120"/>
                  </a:rPr>
                  <a:t>, with Bell demands </a:t>
                </a:r>
                <a14:m>
                  <m:oMath xmlns:m="http://schemas.openxmlformats.org/officeDocument/2006/math">
                    <m:sSup>
                      <m:sSupPr>
                        <m:ctrlPr>
                          <a:rPr lang="en-US" sz="1800" b="0" i="1">
                            <a:solidFill>
                              <a:srgbClr val="231F20"/>
                            </a:solidFill>
                            <a:latin typeface="Cambria Math" panose="02040503050406030204" pitchFamily="18" charset="0"/>
                            <a:ea typeface="Calibri" pitchFamily="34" charset="-122"/>
                            <a:cs typeface="Calibri" pitchFamily="34" charset="-120"/>
                          </a:rPr>
                        </m:ctrlPr>
                      </m:sSupPr>
                      <m:e>
                        <m:r>
                          <a:rPr lang="en-US" sz="1800" b="0">
                            <a:solidFill>
                              <a:srgbClr val="231F20"/>
                            </a:solidFill>
                            <a:latin typeface="Cambria Math" panose="02040503050406030204" pitchFamily="18" charset="0"/>
                            <a:ea typeface="Calibri" pitchFamily="34" charset="-122"/>
                            <a:cs typeface="Calibri" pitchFamily="34" charset="-120"/>
                          </a:rPr>
                          <m:t>𝒟</m:t>
                        </m:r>
                      </m:e>
                      <m:sup>
                        <m:r>
                          <m:rPr>
                            <m:sty m:val="p"/>
                          </m:rPr>
                          <a:rPr lang="en-US" sz="1800" b="0" i="1">
                            <a:solidFill>
                              <a:srgbClr val="231F20"/>
                            </a:solidFill>
                            <a:latin typeface="Cambria Math" panose="02040503050406030204" pitchFamily="18" charset="0"/>
                            <a:ea typeface="Calibri" pitchFamily="34" charset="-122"/>
                            <a:cs typeface="Calibri" pitchFamily="34" charset="-120"/>
                          </a:rPr>
                          <m:t>B</m:t>
                        </m:r>
                      </m:sup>
                    </m:sSup>
                  </m:oMath>
                </a14:m>
                <a:r>
                  <a:rPr lang="en-US" sz="1800" dirty="0">
                    <a:solidFill>
                      <a:srgbClr val="231F20"/>
                    </a:solidFill>
                    <a:latin typeface="Calibri" pitchFamily="34" charset="0"/>
                    <a:ea typeface="Calibri" pitchFamily="34" charset="-122"/>
                    <a:cs typeface="Calibri" pitchFamily="34" charset="-120"/>
                  </a:rPr>
                  <a:t>, GHZ demands </a:t>
                </a:r>
                <a14:m>
                  <m:oMath xmlns:m="http://schemas.openxmlformats.org/officeDocument/2006/math">
                    <m:sSup>
                      <m:sSupPr>
                        <m:ctrlPr>
                          <a:rPr lang="en-US" sz="1800" b="0" i="1">
                            <a:solidFill>
                              <a:srgbClr val="231F20"/>
                            </a:solidFill>
                            <a:latin typeface="Cambria Math" panose="02040503050406030204" pitchFamily="18" charset="0"/>
                            <a:ea typeface="Calibri" pitchFamily="34" charset="-122"/>
                            <a:cs typeface="Calibri" pitchFamily="34" charset="-120"/>
                          </a:rPr>
                        </m:ctrlPr>
                      </m:sSupPr>
                      <m:e>
                        <m:r>
                          <a:rPr lang="en-US" sz="1800" b="0">
                            <a:solidFill>
                              <a:srgbClr val="231F20"/>
                            </a:solidFill>
                            <a:latin typeface="Cambria Math" panose="02040503050406030204" pitchFamily="18" charset="0"/>
                            <a:ea typeface="Calibri" pitchFamily="34" charset="-122"/>
                            <a:cs typeface="Calibri" pitchFamily="34" charset="-120"/>
                          </a:rPr>
                          <m:t>𝒟</m:t>
                        </m:r>
                      </m:e>
                      <m:sup>
                        <m:r>
                          <m:rPr>
                            <m:sty m:val="p"/>
                          </m:rPr>
                          <a:rPr lang="en-US" sz="1800" b="0" i="1">
                            <a:solidFill>
                              <a:srgbClr val="231F20"/>
                            </a:solidFill>
                            <a:latin typeface="Cambria Math" panose="02040503050406030204" pitchFamily="18" charset="0"/>
                            <a:ea typeface="Calibri" pitchFamily="34" charset="-122"/>
                            <a:cs typeface="Calibri" pitchFamily="34" charset="-120"/>
                          </a:rPr>
                          <m:t>G</m:t>
                        </m:r>
                      </m:sup>
                    </m:sSup>
                  </m:oMath>
                </a14:m>
                <a:r>
                  <a:rPr lang="en-US" sz="1800" dirty="0">
                    <a:solidFill>
                      <a:srgbClr val="231F20"/>
                    </a:solidFill>
                    <a:latin typeface="Calibri" pitchFamily="34" charset="0"/>
                    <a:ea typeface="Calibri" pitchFamily="34" charset="-122"/>
                    <a:cs typeface="Calibri" pitchFamily="34" charset="-120"/>
                  </a:rPr>
                  <a:t>, candidate paths </a:t>
                </a:r>
                <a14:m>
                  <m:oMath xmlns:m="http://schemas.openxmlformats.org/officeDocument/2006/math">
                    <m:r>
                      <a:rPr lang="en-US" sz="1800" b="0">
                        <a:solidFill>
                          <a:srgbClr val="231F20"/>
                        </a:solidFill>
                        <a:latin typeface="Cambria Math" panose="02040503050406030204" pitchFamily="18" charset="0"/>
                        <a:ea typeface="Calibri" pitchFamily="34" charset="-122"/>
                        <a:cs typeface="Calibri" pitchFamily="34" charset="-120"/>
                      </a:rPr>
                      <m:t>𝒜</m:t>
                    </m:r>
                  </m:oMath>
                </a14:m>
                <a:r>
                  <a:rPr lang="en-US" sz="1800" dirty="0">
                    <a:solidFill>
                      <a:srgbClr val="231F20"/>
                    </a:solidFill>
                    <a:latin typeface="Calibri" pitchFamily="34" charset="0"/>
                    <a:ea typeface="Calibri" pitchFamily="34" charset="-122"/>
                    <a:cs typeface="Calibri" pitchFamily="34" charset="-120"/>
                  </a:rPr>
                  <a:t>, and GS/SAT/fiber capacity limits, find a feasible routing plan to maximize the expected entanglement delivery and enforce GHZ service control.</a:t>
                </a:r>
              </a:p>
              <a:p>
                <a:pPr>
                  <a:spcAft>
                    <a:spcPts val="1400"/>
                  </a:spcAft>
                  <a:buSzPct val="100000"/>
                </a:pPr>
                <a:r>
                  <a:rPr lang="en-US" sz="1800" dirty="0">
                    <a:solidFill>
                      <a:srgbClr val="231F20"/>
                    </a:solidFill>
                    <a:latin typeface="Calibri" pitchFamily="34" charset="0"/>
                    <a:ea typeface="Calibri" pitchFamily="34" charset="-122"/>
                    <a:cs typeface="Calibri" pitchFamily="34" charset="-120"/>
                  </a:rPr>
                  <a:t>Decision variables</a:t>
                </a:r>
              </a:p>
              <a:p>
                <a:pPr marL="685800" lvl="1" indent="-342900">
                  <a:lnSpc>
                    <a:spcPct val="105000"/>
                  </a:lnSpc>
                  <a:spcBef>
                    <a:spcPts val="0"/>
                  </a:spcBef>
                  <a:spcAft>
                    <a:spcPts val="1400"/>
                  </a:spcAft>
                  <a:buSzPct val="100000"/>
                  <a:buFont typeface="Candara"/>
                  <a:buChar char="–"/>
                </a:pPr>
                <a14:m>
                  <m:oMath xmlns:m="http://schemas.openxmlformats.org/officeDocument/2006/math">
                    <m:sSub>
                      <m:sSubPr>
                        <m:ctrlPr>
                          <a:rPr lang="en-US" sz="1600" i="1">
                            <a:solidFill>
                              <a:srgbClr val="58595B"/>
                            </a:solidFill>
                            <a:latin typeface="Cambria Math" panose="02040503050406030204" pitchFamily="18" charset="0"/>
                            <a:ea typeface="Calibri" pitchFamily="34" charset="-122"/>
                            <a:cs typeface="Calibri" pitchFamily="34" charset="-120"/>
                          </a:rPr>
                        </m:ctrlPr>
                      </m:sSubPr>
                      <m:e>
                        <m:r>
                          <a:rPr lang="en-US" sz="1600">
                            <a:solidFill>
                              <a:srgbClr val="58595B"/>
                            </a:solidFill>
                            <a:latin typeface="Cambria Math" panose="02040503050406030204" pitchFamily="18" charset="0"/>
                            <a:ea typeface="Calibri" pitchFamily="34" charset="-122"/>
                            <a:cs typeface="Calibri" pitchFamily="34" charset="-120"/>
                          </a:rPr>
                          <m:t>𝑥</m:t>
                        </m:r>
                      </m:e>
                      <m:sub>
                        <m:r>
                          <a:rPr lang="en-US" sz="1600">
                            <a:solidFill>
                              <a:srgbClr val="58595B"/>
                            </a:solidFill>
                            <a:latin typeface="Cambria Math" panose="02040503050406030204" pitchFamily="18" charset="0"/>
                            <a:ea typeface="Calibri" pitchFamily="34" charset="-122"/>
                            <a:cs typeface="Calibri" pitchFamily="34" charset="-120"/>
                          </a:rPr>
                          <m:t>𝑑</m:t>
                        </m:r>
                      </m:sub>
                    </m:sSub>
                    <m:r>
                      <a:rPr lang="en-US" sz="1600">
                        <a:solidFill>
                          <a:srgbClr val="58595B"/>
                        </a:solidFill>
                        <a:latin typeface="Cambria Math" panose="02040503050406030204" pitchFamily="18" charset="0"/>
                        <a:ea typeface="Calibri" pitchFamily="34" charset="-122"/>
                        <a:cs typeface="Calibri" pitchFamily="34" charset="-120"/>
                      </a:rPr>
                      <m:t>∈</m:t>
                    </m:r>
                    <m:d>
                      <m:dPr>
                        <m:begChr m:val="{"/>
                        <m:endChr m:val="}"/>
                        <m:ctrlPr>
                          <a:rPr lang="en-US" sz="1600" i="1">
                            <a:solidFill>
                              <a:srgbClr val="58595B"/>
                            </a:solidFill>
                            <a:latin typeface="Cambria Math" panose="02040503050406030204" pitchFamily="18" charset="0"/>
                            <a:ea typeface="Calibri" pitchFamily="34" charset="-122"/>
                            <a:cs typeface="Calibri" pitchFamily="34" charset="-120"/>
                          </a:rPr>
                        </m:ctrlPr>
                      </m:dPr>
                      <m:e>
                        <m:r>
                          <a:rPr lang="en-US" sz="1600">
                            <a:solidFill>
                              <a:srgbClr val="58595B"/>
                            </a:solidFill>
                            <a:latin typeface="Cambria Math" panose="02040503050406030204" pitchFamily="18" charset="0"/>
                            <a:ea typeface="Calibri" pitchFamily="34" charset="-122"/>
                            <a:cs typeface="Calibri" pitchFamily="34" charset="-120"/>
                          </a:rPr>
                          <m:t>0,1</m:t>
                        </m:r>
                      </m:e>
                    </m:d>
                  </m:oMath>
                </a14:m>
                <a:r>
                  <a:rPr lang="en-US" sz="1600" dirty="0">
                    <a:solidFill>
                      <a:srgbClr val="58595B"/>
                    </a:solidFill>
                    <a:latin typeface="Calibri" pitchFamily="34" charset="0"/>
                    <a:ea typeface="Calibri" pitchFamily="34" charset="-122"/>
                    <a:cs typeface="Calibri" pitchFamily="34" charset="-120"/>
                  </a:rPr>
                  <a:t>: whether to serve Bell demand </a:t>
                </a:r>
                <a14:m>
                  <m:oMath xmlns:m="http://schemas.openxmlformats.org/officeDocument/2006/math">
                    <m:r>
                      <a:rPr lang="en-US" sz="1600">
                        <a:solidFill>
                          <a:srgbClr val="58595B"/>
                        </a:solidFill>
                        <a:latin typeface="Cambria Math" panose="02040503050406030204" pitchFamily="18" charset="0"/>
                        <a:ea typeface="Calibri" pitchFamily="34" charset="-122"/>
                        <a:cs typeface="Calibri" pitchFamily="34" charset="-120"/>
                      </a:rPr>
                      <m:t>𝑑</m:t>
                    </m:r>
                  </m:oMath>
                </a14:m>
                <a:r>
                  <a:rPr lang="en-US" sz="1600" dirty="0">
                    <a:solidFill>
                      <a:srgbClr val="58595B"/>
                    </a:solidFill>
                    <a:latin typeface="Calibri" pitchFamily="34" charset="0"/>
                    <a:ea typeface="Calibri" pitchFamily="34" charset="-122"/>
                    <a:cs typeface="Calibri" pitchFamily="34" charset="-120"/>
                  </a:rPr>
                  <a:t> </a:t>
                </a:r>
              </a:p>
              <a:p>
                <a:pPr marL="685800" lvl="1" indent="-342900">
                  <a:lnSpc>
                    <a:spcPct val="105000"/>
                  </a:lnSpc>
                  <a:spcBef>
                    <a:spcPts val="0"/>
                  </a:spcBef>
                  <a:spcAft>
                    <a:spcPts val="1400"/>
                  </a:spcAft>
                  <a:buSzPct val="100000"/>
                  <a:buFont typeface="Candara"/>
                  <a:buChar char="–"/>
                </a:pPr>
                <a14:m>
                  <m:oMath xmlns:m="http://schemas.openxmlformats.org/officeDocument/2006/math">
                    <m:sSub>
                      <m:sSubPr>
                        <m:ctrlPr>
                          <a:rPr lang="en-US" sz="1600" i="1">
                            <a:solidFill>
                              <a:srgbClr val="58595B"/>
                            </a:solidFill>
                            <a:latin typeface="Cambria Math" panose="02040503050406030204" pitchFamily="18" charset="0"/>
                            <a:ea typeface="Calibri" pitchFamily="34" charset="-122"/>
                            <a:cs typeface="Calibri" pitchFamily="34" charset="-120"/>
                          </a:rPr>
                        </m:ctrlPr>
                      </m:sSubPr>
                      <m:e>
                        <m:r>
                          <a:rPr lang="en-US" sz="1600">
                            <a:solidFill>
                              <a:srgbClr val="58595B"/>
                            </a:solidFill>
                            <a:latin typeface="Cambria Math" panose="02040503050406030204" pitchFamily="18" charset="0"/>
                            <a:ea typeface="Calibri" pitchFamily="34" charset="-122"/>
                            <a:cs typeface="Calibri" pitchFamily="34" charset="-120"/>
                          </a:rPr>
                          <m:t>𝑦</m:t>
                        </m:r>
                      </m:e>
                      <m:sub>
                        <m:r>
                          <a:rPr lang="en-US" sz="1600">
                            <a:solidFill>
                              <a:srgbClr val="58595B"/>
                            </a:solidFill>
                            <a:latin typeface="Cambria Math" panose="02040503050406030204" pitchFamily="18" charset="0"/>
                            <a:ea typeface="Calibri" pitchFamily="34" charset="-122"/>
                            <a:cs typeface="Calibri" pitchFamily="34" charset="-120"/>
                          </a:rPr>
                          <m:t>𝑟</m:t>
                        </m:r>
                      </m:sub>
                    </m:sSub>
                    <m:r>
                      <a:rPr lang="en-US" sz="1600">
                        <a:solidFill>
                          <a:srgbClr val="58595B"/>
                        </a:solidFill>
                        <a:latin typeface="Cambria Math" panose="02040503050406030204" pitchFamily="18" charset="0"/>
                        <a:ea typeface="Calibri" pitchFamily="34" charset="-122"/>
                        <a:cs typeface="Calibri" pitchFamily="34" charset="-120"/>
                      </a:rPr>
                      <m:t>∈</m:t>
                    </m:r>
                    <m:d>
                      <m:dPr>
                        <m:begChr m:val="{"/>
                        <m:endChr m:val="}"/>
                        <m:ctrlPr>
                          <a:rPr lang="en-US" sz="1600" i="1">
                            <a:solidFill>
                              <a:srgbClr val="58595B"/>
                            </a:solidFill>
                            <a:latin typeface="Cambria Math" panose="02040503050406030204" pitchFamily="18" charset="0"/>
                            <a:ea typeface="Calibri" pitchFamily="34" charset="-122"/>
                            <a:cs typeface="Calibri" pitchFamily="34" charset="-120"/>
                          </a:rPr>
                        </m:ctrlPr>
                      </m:dPr>
                      <m:e>
                        <m:r>
                          <a:rPr lang="en-US" sz="1600">
                            <a:solidFill>
                              <a:srgbClr val="58595B"/>
                            </a:solidFill>
                            <a:latin typeface="Cambria Math" panose="02040503050406030204" pitchFamily="18" charset="0"/>
                            <a:ea typeface="Calibri" pitchFamily="34" charset="-122"/>
                            <a:cs typeface="Calibri" pitchFamily="34" charset="-120"/>
                          </a:rPr>
                          <m:t>0,1</m:t>
                        </m:r>
                      </m:e>
                    </m:d>
                  </m:oMath>
                </a14:m>
                <a:r>
                  <a:rPr lang="en-US" sz="1600" dirty="0">
                    <a:solidFill>
                      <a:srgbClr val="58595B"/>
                    </a:solidFill>
                    <a:latin typeface="Calibri" pitchFamily="34" charset="0"/>
                    <a:ea typeface="Calibri" pitchFamily="34" charset="-122"/>
                    <a:cs typeface="Calibri" pitchFamily="34" charset="-120"/>
                  </a:rPr>
                  <a:t>: whether to serve GHZ demand </a:t>
                </a:r>
                <a14:m>
                  <m:oMath xmlns:m="http://schemas.openxmlformats.org/officeDocument/2006/math">
                    <m:r>
                      <a:rPr lang="en-US" sz="1600">
                        <a:solidFill>
                          <a:srgbClr val="58595B"/>
                        </a:solidFill>
                        <a:latin typeface="Cambria Math" panose="02040503050406030204" pitchFamily="18" charset="0"/>
                        <a:ea typeface="Calibri" pitchFamily="34" charset="-122"/>
                        <a:cs typeface="Calibri" pitchFamily="34" charset="-120"/>
                      </a:rPr>
                      <m:t>𝑟</m:t>
                    </m:r>
                  </m:oMath>
                </a14:m>
                <a:r>
                  <a:rPr lang="en-US" sz="1600" dirty="0">
                    <a:solidFill>
                      <a:srgbClr val="58595B"/>
                    </a:solidFill>
                    <a:latin typeface="Calibri" pitchFamily="34" charset="0"/>
                    <a:ea typeface="Calibri" pitchFamily="34" charset="-122"/>
                    <a:cs typeface="Calibri" pitchFamily="34" charset="-120"/>
                  </a:rPr>
                  <a:t> </a:t>
                </a:r>
              </a:p>
              <a:p>
                <a:pPr marL="685800" lvl="1" indent="-342900">
                  <a:lnSpc>
                    <a:spcPct val="105000"/>
                  </a:lnSpc>
                  <a:spcBef>
                    <a:spcPts val="0"/>
                  </a:spcBef>
                  <a:spcAft>
                    <a:spcPts val="1400"/>
                  </a:spcAft>
                  <a:buSzPct val="100000"/>
                  <a:buFont typeface="Candara"/>
                  <a:buChar char="–"/>
                </a:pPr>
                <a14:m>
                  <m:oMath xmlns:m="http://schemas.openxmlformats.org/officeDocument/2006/math">
                    <m:sSub>
                      <m:sSubPr>
                        <m:ctrlPr>
                          <a:rPr lang="en-US" sz="1600" i="1">
                            <a:solidFill>
                              <a:srgbClr val="58595B"/>
                            </a:solidFill>
                            <a:latin typeface="Cambria Math" panose="02040503050406030204" pitchFamily="18" charset="0"/>
                            <a:ea typeface="Calibri" pitchFamily="34" charset="-122"/>
                            <a:cs typeface="Calibri" pitchFamily="34" charset="-120"/>
                          </a:rPr>
                        </m:ctrlPr>
                      </m:sSubPr>
                      <m:e>
                        <m:r>
                          <a:rPr lang="en-US" sz="1600">
                            <a:solidFill>
                              <a:srgbClr val="58595B"/>
                            </a:solidFill>
                            <a:latin typeface="Cambria Math" panose="02040503050406030204" pitchFamily="18" charset="0"/>
                            <a:ea typeface="Calibri" pitchFamily="34" charset="-122"/>
                            <a:cs typeface="Calibri" pitchFamily="34" charset="-120"/>
                          </a:rPr>
                          <m:t>𝑧</m:t>
                        </m:r>
                      </m:e>
                      <m:sub>
                        <m:r>
                          <a:rPr lang="en-US" sz="1600">
                            <a:solidFill>
                              <a:srgbClr val="58595B"/>
                            </a:solidFill>
                            <a:latin typeface="Cambria Math" panose="02040503050406030204" pitchFamily="18" charset="0"/>
                            <a:ea typeface="Calibri" pitchFamily="34" charset="-122"/>
                            <a:cs typeface="Calibri" pitchFamily="34" charset="-120"/>
                          </a:rPr>
                          <m:t>𝑟</m:t>
                        </m:r>
                        <m:r>
                          <a:rPr lang="en-US" sz="1600">
                            <a:solidFill>
                              <a:srgbClr val="58595B"/>
                            </a:solidFill>
                            <a:latin typeface="Cambria Math" panose="02040503050406030204" pitchFamily="18" charset="0"/>
                            <a:ea typeface="Calibri" pitchFamily="34" charset="-122"/>
                            <a:cs typeface="Calibri" pitchFamily="34" charset="-120"/>
                          </a:rPr>
                          <m:t>,</m:t>
                        </m:r>
                        <m:r>
                          <a:rPr lang="en-US" sz="1600">
                            <a:solidFill>
                              <a:srgbClr val="58595B"/>
                            </a:solidFill>
                            <a:latin typeface="Cambria Math" panose="02040503050406030204" pitchFamily="18" charset="0"/>
                            <a:ea typeface="Calibri" pitchFamily="34" charset="-122"/>
                            <a:cs typeface="Calibri" pitchFamily="34" charset="-120"/>
                          </a:rPr>
                          <m:t>𝑓</m:t>
                        </m:r>
                      </m:sub>
                    </m:sSub>
                    <m:r>
                      <a:rPr lang="en-US" sz="1600">
                        <a:solidFill>
                          <a:srgbClr val="58595B"/>
                        </a:solidFill>
                        <a:latin typeface="Cambria Math" panose="02040503050406030204" pitchFamily="18" charset="0"/>
                        <a:ea typeface="Calibri" pitchFamily="34" charset="-122"/>
                        <a:cs typeface="Calibri" pitchFamily="34" charset="-120"/>
                      </a:rPr>
                      <m:t>∈</m:t>
                    </m:r>
                    <m:d>
                      <m:dPr>
                        <m:begChr m:val="{"/>
                        <m:endChr m:val="}"/>
                        <m:ctrlPr>
                          <a:rPr lang="en-US" sz="1600" i="1">
                            <a:solidFill>
                              <a:srgbClr val="58595B"/>
                            </a:solidFill>
                            <a:latin typeface="Cambria Math" panose="02040503050406030204" pitchFamily="18" charset="0"/>
                            <a:ea typeface="Calibri" pitchFamily="34" charset="-122"/>
                            <a:cs typeface="Calibri" pitchFamily="34" charset="-120"/>
                          </a:rPr>
                        </m:ctrlPr>
                      </m:dPr>
                      <m:e>
                        <m:r>
                          <a:rPr lang="en-US" sz="1600">
                            <a:solidFill>
                              <a:srgbClr val="58595B"/>
                            </a:solidFill>
                            <a:latin typeface="Cambria Math" panose="02040503050406030204" pitchFamily="18" charset="0"/>
                            <a:ea typeface="Calibri" pitchFamily="34" charset="-122"/>
                            <a:cs typeface="Calibri" pitchFamily="34" charset="-120"/>
                          </a:rPr>
                          <m:t>0,1</m:t>
                        </m:r>
                      </m:e>
                    </m:d>
                  </m:oMath>
                </a14:m>
                <a:r>
                  <a:rPr lang="en-US" sz="1600" dirty="0">
                    <a:solidFill>
                      <a:srgbClr val="58595B"/>
                    </a:solidFill>
                    <a:latin typeface="Calibri" pitchFamily="34" charset="0"/>
                    <a:ea typeface="Calibri" pitchFamily="34" charset="-122"/>
                    <a:cs typeface="Calibri" pitchFamily="34" charset="-120"/>
                  </a:rPr>
                  <a:t>: whether to select fusion node f for GHZ demand </a:t>
                </a:r>
                <a14:m>
                  <m:oMath xmlns:m="http://schemas.openxmlformats.org/officeDocument/2006/math">
                    <m:r>
                      <a:rPr lang="en-US" sz="1600">
                        <a:solidFill>
                          <a:srgbClr val="58595B"/>
                        </a:solidFill>
                        <a:latin typeface="Cambria Math" panose="02040503050406030204" pitchFamily="18" charset="0"/>
                        <a:ea typeface="Calibri" pitchFamily="34" charset="-122"/>
                        <a:cs typeface="Calibri" pitchFamily="34" charset="-120"/>
                      </a:rPr>
                      <m:t>𝑟</m:t>
                    </m:r>
                  </m:oMath>
                </a14:m>
                <a:r>
                  <a:rPr lang="en-US" sz="1600" dirty="0">
                    <a:solidFill>
                      <a:srgbClr val="58595B"/>
                    </a:solidFill>
                    <a:latin typeface="Calibri" pitchFamily="34" charset="0"/>
                    <a:ea typeface="Calibri" pitchFamily="34" charset="-122"/>
                    <a:cs typeface="Calibri" pitchFamily="34" charset="-120"/>
                  </a:rPr>
                  <a:t> </a:t>
                </a:r>
              </a:p>
              <a:p>
                <a:pPr marL="685800" lvl="1" indent="-342900">
                  <a:lnSpc>
                    <a:spcPct val="105000"/>
                  </a:lnSpc>
                  <a:spcBef>
                    <a:spcPts val="0"/>
                  </a:spcBef>
                  <a:spcAft>
                    <a:spcPts val="1400"/>
                  </a:spcAft>
                  <a:buSzPct val="100000"/>
                  <a:buFont typeface="Candara"/>
                  <a:buChar char="–"/>
                </a:pPr>
                <a14:m>
                  <m:oMath xmlns:m="http://schemas.openxmlformats.org/officeDocument/2006/math">
                    <m:sSub>
                      <m:sSubPr>
                        <m:ctrlPr>
                          <a:rPr lang="en-US" sz="1600" i="1">
                            <a:solidFill>
                              <a:srgbClr val="58595B"/>
                            </a:solidFill>
                            <a:latin typeface="Cambria Math" panose="02040503050406030204" pitchFamily="18" charset="0"/>
                            <a:ea typeface="Calibri" pitchFamily="34" charset="-122"/>
                            <a:cs typeface="Calibri" pitchFamily="34" charset="-120"/>
                          </a:rPr>
                        </m:ctrlPr>
                      </m:sSubPr>
                      <m:e>
                        <m:r>
                          <a:rPr lang="en-US" sz="1600">
                            <a:solidFill>
                              <a:srgbClr val="58595B"/>
                            </a:solidFill>
                            <a:latin typeface="Cambria Math" panose="02040503050406030204" pitchFamily="18" charset="0"/>
                            <a:ea typeface="Calibri" pitchFamily="34" charset="-122"/>
                            <a:cs typeface="Calibri" pitchFamily="34" charset="-120"/>
                          </a:rPr>
                          <m:t>𝑛</m:t>
                        </m:r>
                      </m:e>
                      <m:sub>
                        <m:r>
                          <a:rPr lang="en-US" sz="1600">
                            <a:solidFill>
                              <a:srgbClr val="58595B"/>
                            </a:solidFill>
                            <a:latin typeface="Cambria Math" panose="02040503050406030204" pitchFamily="18" charset="0"/>
                            <a:ea typeface="Calibri" pitchFamily="34" charset="-122"/>
                            <a:cs typeface="Calibri" pitchFamily="34" charset="-120"/>
                          </a:rPr>
                          <m:t>𝐴</m:t>
                        </m:r>
                      </m:sub>
                    </m:sSub>
                    <m:r>
                      <a:rPr lang="en-US" sz="1600">
                        <a:solidFill>
                          <a:srgbClr val="58595B"/>
                        </a:solidFill>
                        <a:latin typeface="Cambria Math" panose="02040503050406030204" pitchFamily="18" charset="0"/>
                        <a:ea typeface="Calibri" pitchFamily="34" charset="-122"/>
                        <a:cs typeface="Calibri" pitchFamily="34" charset="-120"/>
                      </a:rPr>
                      <m:t>∈</m:t>
                    </m:r>
                    <m:sSub>
                      <m:sSubPr>
                        <m:ctrlPr>
                          <a:rPr lang="en-US" sz="1600" i="1">
                            <a:solidFill>
                              <a:srgbClr val="58595B"/>
                            </a:solidFill>
                            <a:latin typeface="Cambria Math" panose="02040503050406030204" pitchFamily="18" charset="0"/>
                            <a:ea typeface="Calibri" pitchFamily="34" charset="-122"/>
                            <a:cs typeface="Calibri" pitchFamily="34" charset="-120"/>
                          </a:rPr>
                        </m:ctrlPr>
                      </m:sSubPr>
                      <m:e>
                        <m:r>
                          <a:rPr lang="en-US" sz="1600">
                            <a:solidFill>
                              <a:srgbClr val="58595B"/>
                            </a:solidFill>
                            <a:latin typeface="Cambria Math" panose="02040503050406030204" pitchFamily="18" charset="0"/>
                            <a:ea typeface="Calibri" pitchFamily="34" charset="-122"/>
                            <a:cs typeface="Calibri" pitchFamily="34" charset="-120"/>
                          </a:rPr>
                          <m:t>ℤ</m:t>
                        </m:r>
                      </m:e>
                      <m:sub>
                        <m:r>
                          <a:rPr lang="en-US" sz="1600">
                            <a:solidFill>
                              <a:srgbClr val="58595B"/>
                            </a:solidFill>
                            <a:latin typeface="Cambria Math" panose="02040503050406030204" pitchFamily="18" charset="0"/>
                            <a:ea typeface="Calibri" pitchFamily="34" charset="-122"/>
                            <a:cs typeface="Calibri" pitchFamily="34" charset="-120"/>
                          </a:rPr>
                          <m:t>≥0</m:t>
                        </m:r>
                      </m:sub>
                    </m:sSub>
                  </m:oMath>
                </a14:m>
                <a:r>
                  <a:rPr lang="en-US" sz="1600" dirty="0">
                    <a:solidFill>
                      <a:srgbClr val="58595B"/>
                    </a:solidFill>
                    <a:latin typeface="Calibri" pitchFamily="34" charset="0"/>
                    <a:ea typeface="Calibri" pitchFamily="34" charset="-122"/>
                    <a:cs typeface="Calibri" pitchFamily="34" charset="-120"/>
                  </a:rPr>
                  <a:t>: how many attempts allocated to path </a:t>
                </a:r>
                <a14:m>
                  <m:oMath xmlns:m="http://schemas.openxmlformats.org/officeDocument/2006/math">
                    <m:r>
                      <a:rPr lang="en-US" sz="1600">
                        <a:solidFill>
                          <a:srgbClr val="58595B"/>
                        </a:solidFill>
                        <a:latin typeface="Cambria Math" panose="02040503050406030204" pitchFamily="18" charset="0"/>
                        <a:ea typeface="Calibri" pitchFamily="34" charset="-122"/>
                        <a:cs typeface="Calibri" pitchFamily="34" charset="-120"/>
                      </a:rPr>
                      <m:t>𝐴</m:t>
                    </m:r>
                  </m:oMath>
                </a14:m>
                <a:r>
                  <a:rPr lang="en-US" sz="1600" dirty="0">
                    <a:solidFill>
                      <a:srgbClr val="58595B"/>
                    </a:solidFill>
                    <a:latin typeface="Calibri" pitchFamily="34" charset="0"/>
                    <a:ea typeface="Calibri" pitchFamily="34" charset="-122"/>
                    <a:cs typeface="Calibri" pitchFamily="34" charset="-120"/>
                  </a:rPr>
                  <a:t>  </a:t>
                </a:r>
              </a:p>
            </p:txBody>
          </p:sp>
        </mc:Choice>
        <mc:Fallback xmlns="">
          <p:sp>
            <p:nvSpPr>
              <p:cNvPr id="11" name="Text Placeholder 5">
                <a:extLst>
                  <a:ext uri="{FF2B5EF4-FFF2-40B4-BE49-F238E27FC236}">
                    <a16:creationId xmlns:a16="http://schemas.microsoft.com/office/drawing/2014/main" id="{1C32E823-7E67-644C-CBFB-B4A3B876937D}"/>
                  </a:ext>
                </a:extLst>
              </p:cNvPr>
              <p:cNvSpPr txBox="1">
                <a:spLocks noRot="1" noChangeAspect="1" noMove="1" noResize="1" noEditPoints="1" noAdjustHandles="1" noChangeArrowheads="1" noChangeShapeType="1" noTextEdit="1"/>
              </p:cNvSpPr>
              <p:nvPr/>
            </p:nvSpPr>
            <p:spPr>
              <a:xfrm>
                <a:off x="2071607" y="1362456"/>
                <a:ext cx="9185330" cy="4389120"/>
              </a:xfrm>
              <a:prstGeom prst="rect">
                <a:avLst/>
              </a:prstGeom>
              <a:blipFill>
                <a:blip r:embed="rId3"/>
                <a:stretch>
                  <a:fillRect l="-552" t="-576" r="-138"/>
                </a:stretch>
              </a:blipFill>
            </p:spPr>
            <p:txBody>
              <a:bodyPr/>
              <a:lstStyle/>
              <a:p>
                <a:r>
                  <a:rPr lang="en-US">
                    <a:noFill/>
                  </a:rPr>
                  <a:t> </a:t>
                </a:r>
              </a:p>
            </p:txBody>
          </p:sp>
        </mc:Fallback>
      </mc:AlternateContent>
    </p:spTree>
    <p:extLst>
      <p:ext uri="{BB962C8B-B14F-4D97-AF65-F5344CB8AC3E}">
        <p14:creationId xmlns:p14="http://schemas.microsoft.com/office/powerpoint/2010/main" val="314889228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1481CB-5C1A-80DA-AFCD-BC60529295B4}"/>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0531A656-F7A9-F879-1330-E9C9CAB4006E}"/>
              </a:ext>
            </a:extLst>
          </p:cNvPr>
          <p:cNvSpPr>
            <a:spLocks noGrp="1"/>
          </p:cNvSpPr>
          <p:nvPr/>
        </p:nvSpPr>
        <p:spPr>
          <a:xfrm>
            <a:off x="0" y="0"/>
            <a:ext cx="1554480" cy="6858000"/>
          </a:xfrm>
          <a:prstGeom prst="rect">
            <a:avLst/>
          </a:prstGeom>
          <a:solidFill>
            <a:srgbClr val="A42037"/>
          </a:solidFill>
        </p:spPr>
        <p:txBody>
          <a:bodyPr/>
          <a:lstStyle/>
          <a:p>
            <a:endParaRPr/>
          </a:p>
        </p:txBody>
      </p:sp>
      <p:sp>
        <p:nvSpPr>
          <p:cNvPr id="6" name="Shape 4">
            <a:extLst>
              <a:ext uri="{FF2B5EF4-FFF2-40B4-BE49-F238E27FC236}">
                <a16:creationId xmlns:a16="http://schemas.microsoft.com/office/drawing/2014/main" id="{B48C0C43-A1DC-1533-51A7-52FBA52CCB54}"/>
              </a:ext>
            </a:extLst>
          </p:cNvPr>
          <p:cNvSpPr>
            <a:spLocks noGrp="1"/>
          </p:cNvSpPr>
          <p:nvPr/>
        </p:nvSpPr>
        <p:spPr>
          <a:xfrm>
            <a:off x="109728" y="3143744"/>
            <a:ext cx="1335024" cy="512064"/>
          </a:xfrm>
          <a:prstGeom prst="roundRect">
            <a:avLst>
              <a:gd name="adj" fmla="val 14286"/>
            </a:avLst>
          </a:prstGeom>
          <a:solidFill>
            <a:srgbClr val="FFFFFF"/>
          </a:solidFill>
        </p:spPr>
        <p:txBody>
          <a:bodyPr/>
          <a:lstStyle/>
          <a:p>
            <a:endParaRPr/>
          </a:p>
        </p:txBody>
      </p:sp>
      <p:sp>
        <p:nvSpPr>
          <p:cNvPr id="4" name="Text 2">
            <a:extLst>
              <a:ext uri="{FF2B5EF4-FFF2-40B4-BE49-F238E27FC236}">
                <a16:creationId xmlns:a16="http://schemas.microsoft.com/office/drawing/2014/main" id="{75CDF0F0-F170-4922-9BE2-AD8BA8E42F6B}"/>
              </a:ext>
            </a:extLst>
          </p:cNvPr>
          <p:cNvSpPr>
            <a:spLocks noGrp="1"/>
          </p:cNvSpPr>
          <p:nvPr/>
        </p:nvSpPr>
        <p:spPr>
          <a:xfrm>
            <a:off x="182880" y="1399032"/>
            <a:ext cx="1225296" cy="512064"/>
          </a:xfrm>
          <a:prstGeom prst="rect">
            <a:avLst/>
          </a:prstGeom>
          <a:noFill/>
        </p:spPr>
        <p:txBody>
          <a:bodyPr wrap="square" anchor="ctr"/>
          <a:lstStyle/>
          <a:p>
            <a:r>
              <a:rPr lang="en-US" sz="1250" dirty="0">
                <a:solidFill>
                  <a:srgbClr val="EACBD1"/>
                </a:solidFill>
                <a:latin typeface="Calibri"/>
                <a:cs typeface="Calibri"/>
              </a:rPr>
              <a:t>Introduction</a:t>
            </a:r>
            <a:endParaRPr sz="1250" dirty="0">
              <a:solidFill>
                <a:srgbClr val="EACBD1"/>
              </a:solidFill>
              <a:latin typeface="Calibri"/>
              <a:cs typeface="Calibri"/>
            </a:endParaRPr>
          </a:p>
        </p:txBody>
      </p:sp>
      <p:sp>
        <p:nvSpPr>
          <p:cNvPr id="5" name="Text 3">
            <a:extLst>
              <a:ext uri="{FF2B5EF4-FFF2-40B4-BE49-F238E27FC236}">
                <a16:creationId xmlns:a16="http://schemas.microsoft.com/office/drawing/2014/main" id="{A5311943-CC81-DE6B-E0A1-2054E4226294}"/>
              </a:ext>
            </a:extLst>
          </p:cNvPr>
          <p:cNvSpPr>
            <a:spLocks noGrp="1"/>
          </p:cNvSpPr>
          <p:nvPr/>
        </p:nvSpPr>
        <p:spPr>
          <a:xfrm>
            <a:off x="182880" y="2267712"/>
            <a:ext cx="1225296" cy="512064"/>
          </a:xfrm>
          <a:prstGeom prst="rect">
            <a:avLst/>
          </a:prstGeom>
          <a:noFill/>
        </p:spPr>
        <p:txBody>
          <a:bodyPr wrap="square" anchor="ctr"/>
          <a:lstStyle/>
          <a:p>
            <a:r>
              <a:rPr sz="1250" dirty="0">
                <a:solidFill>
                  <a:srgbClr val="EACBD1"/>
                </a:solidFill>
                <a:latin typeface="Calibri"/>
                <a:cs typeface="Calibri"/>
              </a:rPr>
              <a:t>Bell Routing</a:t>
            </a:r>
          </a:p>
        </p:txBody>
      </p:sp>
      <p:sp>
        <p:nvSpPr>
          <p:cNvPr id="7" name="Text 5">
            <a:extLst>
              <a:ext uri="{FF2B5EF4-FFF2-40B4-BE49-F238E27FC236}">
                <a16:creationId xmlns:a16="http://schemas.microsoft.com/office/drawing/2014/main" id="{65AB7938-3AB9-74E2-2110-FACE119FA2AB}"/>
              </a:ext>
            </a:extLst>
          </p:cNvPr>
          <p:cNvSpPr>
            <a:spLocks noGrp="1"/>
          </p:cNvSpPr>
          <p:nvPr/>
        </p:nvSpPr>
        <p:spPr>
          <a:xfrm>
            <a:off x="182880" y="3136392"/>
            <a:ext cx="1225296" cy="512064"/>
          </a:xfrm>
          <a:prstGeom prst="rect">
            <a:avLst/>
          </a:prstGeom>
          <a:noFill/>
        </p:spPr>
        <p:txBody>
          <a:bodyPr wrap="square" anchor="ctr"/>
          <a:lstStyle/>
          <a:p>
            <a:r>
              <a:rPr sz="1250" b="1" dirty="0">
                <a:solidFill>
                  <a:srgbClr val="A42037"/>
                </a:solidFill>
                <a:latin typeface="Calibri"/>
                <a:cs typeface="Calibri"/>
              </a:rPr>
              <a:t>Bell + GHZ</a:t>
            </a:r>
          </a:p>
        </p:txBody>
      </p:sp>
      <p:sp>
        <p:nvSpPr>
          <p:cNvPr id="8" name="Text 6">
            <a:extLst>
              <a:ext uri="{FF2B5EF4-FFF2-40B4-BE49-F238E27FC236}">
                <a16:creationId xmlns:a16="http://schemas.microsoft.com/office/drawing/2014/main" id="{64777623-3066-6CE8-B849-DDBCD0CF05DB}"/>
              </a:ext>
            </a:extLst>
          </p:cNvPr>
          <p:cNvSpPr>
            <a:spLocks noGrp="1"/>
          </p:cNvSpPr>
          <p:nvPr/>
        </p:nvSpPr>
        <p:spPr>
          <a:xfrm>
            <a:off x="182880" y="4005072"/>
            <a:ext cx="1225296" cy="512064"/>
          </a:xfrm>
          <a:prstGeom prst="rect">
            <a:avLst/>
          </a:prstGeom>
          <a:noFill/>
        </p:spPr>
        <p:txBody>
          <a:bodyPr wrap="square" anchor="ctr"/>
          <a:lstStyle/>
          <a:p>
            <a:r>
              <a:rPr sz="1250">
                <a:solidFill>
                  <a:srgbClr val="EACBD1"/>
                </a:solidFill>
                <a:latin typeface="Calibri"/>
                <a:ea typeface="Calibri"/>
                <a:cs typeface="Calibri"/>
              </a:rPr>
              <a:t>Planning</a:t>
            </a:r>
          </a:p>
        </p:txBody>
      </p:sp>
      <p:sp>
        <p:nvSpPr>
          <p:cNvPr id="9" name="Text 7">
            <a:extLst>
              <a:ext uri="{FF2B5EF4-FFF2-40B4-BE49-F238E27FC236}">
                <a16:creationId xmlns:a16="http://schemas.microsoft.com/office/drawing/2014/main" id="{633C4BCD-5DC3-461B-AA63-92D09B8BD855}"/>
              </a:ext>
            </a:extLst>
          </p:cNvPr>
          <p:cNvSpPr>
            <a:spLocks noGrp="1"/>
          </p:cNvSpPr>
          <p:nvPr/>
        </p:nvSpPr>
        <p:spPr>
          <a:xfrm>
            <a:off x="182880" y="4873752"/>
            <a:ext cx="1225296" cy="512064"/>
          </a:xfrm>
          <a:prstGeom prst="rect">
            <a:avLst/>
          </a:prstGeom>
          <a:noFill/>
        </p:spPr>
        <p:txBody>
          <a:bodyPr wrap="square" anchor="ctr"/>
          <a:lstStyle/>
          <a:p>
            <a:r>
              <a:rPr lang="en-US" sz="1250" dirty="0">
                <a:solidFill>
                  <a:srgbClr val="EACBD1"/>
                </a:solidFill>
                <a:latin typeface="Calibri"/>
                <a:ea typeface="Calibri"/>
                <a:cs typeface="Calibri"/>
              </a:rPr>
              <a:t>Conclusion</a:t>
            </a:r>
            <a:endParaRPr sz="1250" dirty="0">
              <a:solidFill>
                <a:srgbClr val="EACBD1"/>
              </a:solidFill>
              <a:latin typeface="Calibri"/>
              <a:ea typeface="Calibri"/>
              <a:cs typeface="Calibri"/>
            </a:endParaRPr>
          </a:p>
        </p:txBody>
      </p:sp>
      <p:sp>
        <p:nvSpPr>
          <p:cNvPr id="10" name="Text 8">
            <a:extLst>
              <a:ext uri="{FF2B5EF4-FFF2-40B4-BE49-F238E27FC236}">
                <a16:creationId xmlns:a16="http://schemas.microsoft.com/office/drawing/2014/main" id="{F465AE84-F315-1101-EDF1-71744F9BB6D3}"/>
              </a:ext>
            </a:extLst>
          </p:cNvPr>
          <p:cNvSpPr>
            <a:spLocks noGrp="1"/>
          </p:cNvSpPr>
          <p:nvPr/>
        </p:nvSpPr>
        <p:spPr>
          <a:xfrm>
            <a:off x="2011680" y="347472"/>
            <a:ext cx="9677095" cy="292608"/>
          </a:xfrm>
          <a:prstGeom prst="rect">
            <a:avLst/>
          </a:prstGeom>
          <a:noFill/>
        </p:spPr>
        <p:txBody>
          <a:bodyPr wrap="none" anchor="ctr"/>
          <a:lstStyle/>
          <a:p>
            <a:r>
              <a:rPr lang="en-US" sz="1200" b="1" spc="100" dirty="0">
                <a:solidFill>
                  <a:srgbClr val="A42037"/>
                </a:solidFill>
                <a:latin typeface="Calibri"/>
                <a:ea typeface="Calibri"/>
                <a:cs typeface="Calibri"/>
              </a:rPr>
              <a:t>BELL + GHZ</a:t>
            </a:r>
            <a:endParaRPr sz="1200" b="1" spc="100" dirty="0">
              <a:solidFill>
                <a:srgbClr val="A42037"/>
              </a:solidFill>
              <a:latin typeface="Calibri"/>
              <a:ea typeface="Calibri"/>
              <a:cs typeface="Calibri"/>
            </a:endParaRPr>
          </a:p>
        </p:txBody>
      </p:sp>
      <p:sp>
        <p:nvSpPr>
          <p:cNvPr id="26" name="Text 24">
            <a:extLst>
              <a:ext uri="{FF2B5EF4-FFF2-40B4-BE49-F238E27FC236}">
                <a16:creationId xmlns:a16="http://schemas.microsoft.com/office/drawing/2014/main" id="{C9BE823C-186B-DDAE-19C2-F76CD340DE80}"/>
              </a:ext>
            </a:extLst>
          </p:cNvPr>
          <p:cNvSpPr>
            <a:spLocks noGrp="1"/>
          </p:cNvSpPr>
          <p:nvPr/>
        </p:nvSpPr>
        <p:spPr>
          <a:xfrm>
            <a:off x="11551615" y="6473952"/>
            <a:ext cx="411480" cy="274320"/>
          </a:xfrm>
          <a:prstGeom prst="rect">
            <a:avLst/>
          </a:prstGeom>
          <a:noFill/>
        </p:spPr>
        <p:txBody>
          <a:bodyPr wrap="square" anchor="ctr"/>
          <a:lstStyle/>
          <a:p>
            <a:fld id="{AE4E52CC-50E8-C041-A4A7-4751265F3D3B}" type="slidenum">
              <a:rPr lang="en-US" sz="1000" smtClean="0">
                <a:solidFill>
                  <a:srgbClr val="58595B"/>
                </a:solidFill>
                <a:latin typeface="Calibri"/>
                <a:ea typeface="Calibri"/>
                <a:cs typeface="Calibri"/>
              </a:rPr>
              <a:t>105</a:t>
            </a:fld>
            <a:endParaRPr sz="1000" dirty="0">
              <a:solidFill>
                <a:srgbClr val="58595B"/>
              </a:solidFill>
              <a:latin typeface="Calibri"/>
              <a:ea typeface="Calibri"/>
              <a:cs typeface="Calibri"/>
            </a:endParaRPr>
          </a:p>
        </p:txBody>
      </p:sp>
      <p:sp>
        <p:nvSpPr>
          <p:cNvPr id="25" name="Text 28">
            <a:extLst>
              <a:ext uri="{FF2B5EF4-FFF2-40B4-BE49-F238E27FC236}">
                <a16:creationId xmlns:a16="http://schemas.microsoft.com/office/drawing/2014/main" id="{27A64958-18E3-DF6C-FCF1-5D190B2DB82C}"/>
              </a:ext>
            </a:extLst>
          </p:cNvPr>
          <p:cNvSpPr/>
          <p:nvPr/>
        </p:nvSpPr>
        <p:spPr>
          <a:xfrm>
            <a:off x="2011680" y="6473952"/>
            <a:ext cx="5486400" cy="274320"/>
          </a:xfrm>
          <a:prstGeom prst="rect">
            <a:avLst/>
          </a:prstGeom>
          <a:noFill/>
          <a:ln/>
        </p:spPr>
        <p:txBody>
          <a:bodyPr wrap="square" rtlCol="0" anchor="ctr"/>
          <a:lstStyle/>
          <a:p>
            <a:pPr marL="0" indent="0">
              <a:buNone/>
            </a:pPr>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sp>
        <p:nvSpPr>
          <p:cNvPr id="3" name="Text 9">
            <a:extLst>
              <a:ext uri="{FF2B5EF4-FFF2-40B4-BE49-F238E27FC236}">
                <a16:creationId xmlns:a16="http://schemas.microsoft.com/office/drawing/2014/main" id="{D3580F74-1966-CA5C-FB65-88EB479EB16E}"/>
              </a:ext>
            </a:extLst>
          </p:cNvPr>
          <p:cNvSpPr>
            <a:spLocks noGrp="1"/>
          </p:cNvSpPr>
          <p:nvPr/>
        </p:nvSpPr>
        <p:spPr>
          <a:xfrm>
            <a:off x="2011680" y="621792"/>
            <a:ext cx="9677095" cy="658368"/>
          </a:xfrm>
          <a:prstGeom prst="rect">
            <a:avLst/>
          </a:prstGeom>
          <a:noFill/>
        </p:spPr>
        <p:txBody>
          <a:bodyPr wrap="square" anchor="ctr"/>
          <a:lstStyle/>
          <a:p>
            <a:r>
              <a:rPr sz="3000" b="1" dirty="0">
                <a:solidFill>
                  <a:srgbClr val="231F20"/>
                </a:solidFill>
                <a:latin typeface="Cambria"/>
                <a:ea typeface="Cambria"/>
                <a:cs typeface="Cambria"/>
              </a:rPr>
              <a:t>Attempts, success, and bottlenecks set throughput</a:t>
            </a:r>
          </a:p>
        </p:txBody>
      </p:sp>
      <mc:AlternateContent xmlns:mc="http://schemas.openxmlformats.org/markup-compatibility/2006" xmlns:a14="http://schemas.microsoft.com/office/drawing/2010/main">
        <mc:Choice Requires="a14">
          <p:sp>
            <p:nvSpPr>
              <p:cNvPr id="11" name="Text Placeholder 2">
                <a:extLst>
                  <a:ext uri="{FF2B5EF4-FFF2-40B4-BE49-F238E27FC236}">
                    <a16:creationId xmlns:a16="http://schemas.microsoft.com/office/drawing/2014/main" id="{5400A890-DCEA-F1F0-C418-280BC0D6290C}"/>
                  </a:ext>
                </a:extLst>
              </p:cNvPr>
              <p:cNvSpPr txBox="1">
                <a:spLocks/>
              </p:cNvSpPr>
              <p:nvPr/>
            </p:nvSpPr>
            <p:spPr>
              <a:xfrm>
                <a:off x="2092271" y="1362456"/>
                <a:ext cx="9596504" cy="4389120"/>
              </a:xfrm>
              <a:prstGeom prst="rect">
                <a:avLst/>
              </a:prstGeom>
            </p:spPr>
            <p:txBody>
              <a:bodyPr/>
              <a:lstStyle>
                <a:lvl1pPr marL="342900" indent="-342900" algn="l" defTabSz="914400">
                  <a:spcBef>
                    <a:spcPct val="20000"/>
                  </a:spcBef>
                  <a:buFont typeface="Arial"/>
                  <a:buChar char="•"/>
                  <a:defRPr sz="3200" kern="1200">
                    <a:solidFill>
                      <a:schemeClr val="tx1"/>
                    </a:solidFill>
                    <a:latin typeface="+mn-lt"/>
                    <a:ea typeface="+mn-lt"/>
                    <a:cs typeface="+mn-lt"/>
                  </a:defRPr>
                </a:lvl1pPr>
                <a:lvl2pPr marL="742950" indent="-285750" algn="l" defTabSz="914400">
                  <a:spcBef>
                    <a:spcPct val="20000"/>
                  </a:spcBef>
                  <a:buFont typeface="Arial"/>
                  <a:buChar char="–"/>
                  <a:defRPr sz="2800" kern="1200">
                    <a:solidFill>
                      <a:schemeClr val="tx1"/>
                    </a:solidFill>
                    <a:latin typeface="+mn-lt"/>
                    <a:ea typeface="+mn-lt"/>
                    <a:cs typeface="+mn-lt"/>
                  </a:defRPr>
                </a:lvl2pPr>
                <a:lvl3pPr marL="1143000" indent="-228600" algn="l" defTabSz="914400">
                  <a:spcBef>
                    <a:spcPct val="20000"/>
                  </a:spcBef>
                  <a:buFont typeface="Arial"/>
                  <a:buChar char="•"/>
                  <a:defRPr sz="2400" kern="1200">
                    <a:solidFill>
                      <a:schemeClr val="tx1"/>
                    </a:solidFill>
                    <a:latin typeface="+mn-lt"/>
                    <a:ea typeface="+mn-lt"/>
                    <a:cs typeface="+mn-lt"/>
                  </a:defRPr>
                </a:lvl3pPr>
                <a:lvl4pPr marL="1600200" indent="-228600" algn="l" defTabSz="914400">
                  <a:spcBef>
                    <a:spcPct val="20000"/>
                  </a:spcBef>
                  <a:buFont typeface="Arial"/>
                  <a:buChar char="–"/>
                  <a:defRPr sz="2000" kern="1200">
                    <a:solidFill>
                      <a:schemeClr val="tx1"/>
                    </a:solidFill>
                    <a:latin typeface="+mn-lt"/>
                    <a:ea typeface="+mn-lt"/>
                    <a:cs typeface="+mn-lt"/>
                  </a:defRPr>
                </a:lvl4pPr>
                <a:lvl5pPr marL="2057400" indent="-228600" algn="l" defTabSz="914400">
                  <a:spcBef>
                    <a:spcPct val="20000"/>
                  </a:spcBef>
                  <a:buFont typeface="Arial"/>
                  <a:buChar char="»"/>
                  <a:defRPr sz="2000" kern="1200">
                    <a:solidFill>
                      <a:schemeClr val="tx1"/>
                    </a:solidFill>
                    <a:latin typeface="+mn-lt"/>
                    <a:ea typeface="+mn-lt"/>
                    <a:cs typeface="+mn-lt"/>
                  </a:defRPr>
                </a:lvl5pPr>
                <a:lvl6pPr marL="2514600" indent="-228600" algn="l" defTabSz="914400">
                  <a:spcBef>
                    <a:spcPct val="20000"/>
                  </a:spcBef>
                  <a:buFont typeface="Arial"/>
                  <a:buChar char="•"/>
                  <a:defRPr sz="2000" kern="1200">
                    <a:solidFill>
                      <a:schemeClr val="tx1"/>
                    </a:solidFill>
                    <a:latin typeface="+mn-lt"/>
                    <a:ea typeface="+mn-lt"/>
                    <a:cs typeface="+mn-lt"/>
                  </a:defRPr>
                </a:lvl6pPr>
                <a:lvl7pPr marL="2971800" indent="-228600" algn="l" defTabSz="914400">
                  <a:spcBef>
                    <a:spcPct val="20000"/>
                  </a:spcBef>
                  <a:buFont typeface="Arial"/>
                  <a:buChar char="•"/>
                  <a:defRPr sz="2000" kern="1200">
                    <a:solidFill>
                      <a:schemeClr val="tx1"/>
                    </a:solidFill>
                    <a:latin typeface="+mn-lt"/>
                    <a:ea typeface="+mn-lt"/>
                    <a:cs typeface="+mn-lt"/>
                  </a:defRPr>
                </a:lvl7pPr>
                <a:lvl8pPr marL="3429000" indent="-228600" algn="l" defTabSz="914400">
                  <a:spcBef>
                    <a:spcPct val="20000"/>
                  </a:spcBef>
                  <a:buFont typeface="Arial"/>
                  <a:buChar char="•"/>
                  <a:defRPr sz="2000" kern="1200">
                    <a:solidFill>
                      <a:schemeClr val="tx1"/>
                    </a:solidFill>
                    <a:latin typeface="+mn-lt"/>
                    <a:ea typeface="+mn-lt"/>
                    <a:cs typeface="+mn-lt"/>
                  </a:defRPr>
                </a:lvl8pPr>
                <a:lvl9pPr marL="3886200" indent="-228600" algn="l" defTabSz="914400">
                  <a:spcBef>
                    <a:spcPct val="20000"/>
                  </a:spcBef>
                  <a:buFont typeface="Arial"/>
                  <a:buChar char="•"/>
                  <a:defRPr sz="2000" kern="1200">
                    <a:solidFill>
                      <a:schemeClr val="tx1"/>
                    </a:solidFill>
                    <a:latin typeface="+mn-lt"/>
                    <a:ea typeface="+mn-lt"/>
                    <a:cs typeface="+mn-lt"/>
                  </a:defRPr>
                </a:lvl9pPr>
              </a:lstStyle>
              <a:p>
                <a:pPr>
                  <a:spcAft>
                    <a:spcPts val="1400"/>
                  </a:spcAft>
                  <a:buSzPct val="100000"/>
                </a:pPr>
                <a:r>
                  <a:rPr lang="en-US" sz="1800" dirty="0">
                    <a:solidFill>
                      <a:srgbClr val="231F20"/>
                    </a:solidFill>
                    <a:latin typeface="Calibri" pitchFamily="34" charset="0"/>
                    <a:ea typeface="Calibri" pitchFamily="34" charset="-122"/>
                    <a:cs typeface="Calibri" pitchFamily="34" charset="-120"/>
                  </a:rPr>
                  <a:t>The expected throughput </a:t>
                </a:r>
                <a14:m>
                  <m:oMath xmlns:m="http://schemas.openxmlformats.org/officeDocument/2006/math">
                    <m:sSub>
                      <m:sSubPr>
                        <m:ctrlPr>
                          <a:rPr lang="en-US" sz="1800" b="0" i="1">
                            <a:solidFill>
                              <a:srgbClr val="231F20"/>
                            </a:solidFill>
                            <a:latin typeface="Cambria Math" panose="02040503050406030204" pitchFamily="18" charset="0"/>
                            <a:ea typeface="Calibri" pitchFamily="34" charset="-122"/>
                            <a:cs typeface="Calibri" pitchFamily="34" charset="-120"/>
                          </a:rPr>
                        </m:ctrlPr>
                      </m:sSubPr>
                      <m:e>
                        <m:r>
                          <m:rPr>
                            <m:sty m:val="p"/>
                          </m:rPr>
                          <a:rPr lang="en-US" sz="1800" b="0" i="1">
                            <a:solidFill>
                              <a:srgbClr val="231F20"/>
                            </a:solidFill>
                            <a:latin typeface="Cambria Math" panose="02040503050406030204" pitchFamily="18" charset="0"/>
                            <a:ea typeface="Calibri" pitchFamily="34" charset="-122"/>
                            <a:cs typeface="Calibri" pitchFamily="34" charset="-120"/>
                          </a:rPr>
                          <m:t>h</m:t>
                        </m:r>
                      </m:e>
                      <m:sub>
                        <m:r>
                          <m:rPr>
                            <m:sty m:val="p"/>
                          </m:rPr>
                          <a:rPr lang="en-US" sz="1800" b="0" i="1">
                            <a:solidFill>
                              <a:srgbClr val="231F20"/>
                            </a:solidFill>
                            <a:latin typeface="Cambria Math" panose="02040503050406030204" pitchFamily="18" charset="0"/>
                            <a:ea typeface="Calibri" pitchFamily="34" charset="-122"/>
                            <a:cs typeface="Calibri" pitchFamily="34" charset="-120"/>
                          </a:rPr>
                          <m:t>d</m:t>
                        </m:r>
                      </m:sub>
                    </m:sSub>
                  </m:oMath>
                </a14:m>
                <a:r>
                  <a:rPr lang="en-US" sz="1800" dirty="0">
                    <a:solidFill>
                      <a:srgbClr val="231F20"/>
                    </a:solidFill>
                    <a:latin typeface="Calibri" pitchFamily="34" charset="0"/>
                    <a:ea typeface="Calibri" pitchFamily="34" charset="-122"/>
                    <a:cs typeface="Calibri" pitchFamily="34" charset="-120"/>
                  </a:rPr>
                  <a:t> of </a:t>
                </a:r>
                <a14:m>
                  <m:oMath xmlns:m="http://schemas.openxmlformats.org/officeDocument/2006/math">
                    <m:r>
                      <m:rPr>
                        <m:sty m:val="p"/>
                      </m:rPr>
                      <a:rPr lang="en-US" sz="1800" b="0" i="1">
                        <a:solidFill>
                          <a:srgbClr val="231F20"/>
                        </a:solidFill>
                        <a:latin typeface="Cambria Math" panose="02040503050406030204" pitchFamily="18" charset="0"/>
                        <a:ea typeface="Calibri" pitchFamily="34" charset="-122"/>
                        <a:cs typeface="Calibri" pitchFamily="34" charset="-120"/>
                      </a:rPr>
                      <m:t>d</m:t>
                    </m:r>
                    <m:r>
                      <a:rPr lang="en-US" sz="1800" b="0">
                        <a:solidFill>
                          <a:srgbClr val="231F20"/>
                        </a:solidFill>
                        <a:latin typeface="Cambria Math" panose="02040503050406030204" pitchFamily="18" charset="0"/>
                        <a:ea typeface="Calibri" pitchFamily="34" charset="-122"/>
                        <a:cs typeface="Calibri" pitchFamily="34" charset="-120"/>
                      </a:rPr>
                      <m:t>∈</m:t>
                    </m:r>
                    <m:sSup>
                      <m:sSupPr>
                        <m:ctrlPr>
                          <a:rPr lang="en-US" sz="1800" b="0" i="1">
                            <a:solidFill>
                              <a:srgbClr val="231F20"/>
                            </a:solidFill>
                            <a:latin typeface="Cambria Math" panose="02040503050406030204" pitchFamily="18" charset="0"/>
                            <a:ea typeface="Calibri" pitchFamily="34" charset="-122"/>
                            <a:cs typeface="Calibri" pitchFamily="34" charset="-120"/>
                          </a:rPr>
                        </m:ctrlPr>
                      </m:sSupPr>
                      <m:e>
                        <m:r>
                          <a:rPr lang="en-US" sz="1800" b="0">
                            <a:solidFill>
                              <a:srgbClr val="231F20"/>
                            </a:solidFill>
                            <a:latin typeface="Cambria Math" panose="02040503050406030204" pitchFamily="18" charset="0"/>
                            <a:ea typeface="Calibri" pitchFamily="34" charset="-122"/>
                            <a:cs typeface="Calibri" pitchFamily="34" charset="-120"/>
                          </a:rPr>
                          <m:t>𝒟</m:t>
                        </m:r>
                      </m:e>
                      <m:sup>
                        <m:r>
                          <m:rPr>
                            <m:sty m:val="p"/>
                          </m:rPr>
                          <a:rPr lang="en-US" sz="1800" b="0" i="1">
                            <a:solidFill>
                              <a:srgbClr val="231F20"/>
                            </a:solidFill>
                            <a:latin typeface="Cambria Math" panose="02040503050406030204" pitchFamily="18" charset="0"/>
                            <a:ea typeface="Calibri" pitchFamily="34" charset="-122"/>
                            <a:cs typeface="Calibri" pitchFamily="34" charset="-120"/>
                          </a:rPr>
                          <m:t>B</m:t>
                        </m:r>
                      </m:sup>
                    </m:sSup>
                  </m:oMath>
                </a14:m>
                <a:r>
                  <a:rPr lang="en-US" sz="1800" dirty="0">
                    <a:solidFill>
                      <a:srgbClr val="231F20"/>
                    </a:solidFill>
                    <a:latin typeface="Calibri" pitchFamily="34" charset="0"/>
                    <a:ea typeface="Calibri" pitchFamily="34" charset="-122"/>
                    <a:cs typeface="Calibri" pitchFamily="34" charset="-120"/>
                  </a:rPr>
                  <a:t> is</a:t>
                </a:r>
              </a:p>
              <a:p>
                <a:pPr marL="91440" indent="0">
                  <a:buFont typeface="Arial"/>
                  <a:buNone/>
                </a:pPr>
                <a14:m>
                  <m:oMathPara xmlns:m="http://schemas.openxmlformats.org/officeDocument/2006/math">
                    <m:oMathParaPr>
                      <m:jc m:val="centerGroup"/>
                    </m:oMathParaPr>
                    <m:oMath xmlns:m="http://schemas.openxmlformats.org/officeDocument/2006/math">
                      <m:sSub>
                        <m:sSubPr>
                          <m:ctrlPr>
                            <a:rPr lang="en-US" sz="1800" i="1" smtClean="0">
                              <a:latin typeface="Cambria Math" panose="02040503050406030204" pitchFamily="18" charset="0"/>
                            </a:rPr>
                          </m:ctrlPr>
                        </m:sSubPr>
                        <m:e>
                          <m:r>
                            <a:rPr lang="en-US" sz="1800" i="1" smtClean="0">
                              <a:latin typeface="Cambria Math" panose="02040503050406030204" pitchFamily="18" charset="0"/>
                            </a:rPr>
                            <m:t>h</m:t>
                          </m:r>
                        </m:e>
                        <m:sub>
                          <m:r>
                            <a:rPr lang="en-US" sz="1800" i="1" smtClean="0">
                              <a:latin typeface="Cambria Math" panose="02040503050406030204" pitchFamily="18" charset="0"/>
                            </a:rPr>
                            <m:t>𝑑</m:t>
                          </m:r>
                        </m:sub>
                      </m:sSub>
                      <m:r>
                        <a:rPr lang="en-US" sz="1800" smtClean="0">
                          <a:latin typeface="Cambria Math" panose="02040503050406030204" pitchFamily="18" charset="0"/>
                        </a:rPr>
                        <m:t>=</m:t>
                      </m:r>
                      <m:nary>
                        <m:naryPr>
                          <m:chr m:val="∑"/>
                          <m:limLoc m:val="undOvr"/>
                          <m:supHide m:val="on"/>
                          <m:ctrlPr>
                            <a:rPr lang="en-US" sz="1800" i="1" smtClean="0">
                              <a:latin typeface="Cambria Math" panose="02040503050406030204" pitchFamily="18" charset="0"/>
                            </a:rPr>
                          </m:ctrlPr>
                        </m:naryPr>
                        <m:sub>
                          <m:r>
                            <a:rPr lang="en-US" sz="1800" i="1" smtClean="0">
                              <a:latin typeface="Cambria Math" panose="02040503050406030204" pitchFamily="18" charset="0"/>
                            </a:rPr>
                            <m:t>𝐴</m:t>
                          </m:r>
                        </m:sub>
                        <m:sup/>
                        <m:e>
                          <m:sSub>
                            <m:sSubPr>
                              <m:ctrlPr>
                                <a:rPr lang="en-US" sz="1800" i="1" smtClean="0">
                                  <a:latin typeface="Cambria Math" panose="02040503050406030204" pitchFamily="18" charset="0"/>
                                </a:rPr>
                              </m:ctrlPr>
                            </m:sSubPr>
                            <m:e>
                              <m:r>
                                <a:rPr lang="en-US" sz="1800" i="1" smtClean="0">
                                  <a:latin typeface="Cambria Math" panose="02040503050406030204" pitchFamily="18" charset="0"/>
                                </a:rPr>
                                <m:t>𝑛</m:t>
                              </m:r>
                            </m:e>
                            <m:sub>
                              <m:r>
                                <a:rPr lang="en-US" sz="1800" i="1" smtClean="0">
                                  <a:latin typeface="Cambria Math" panose="02040503050406030204" pitchFamily="18" charset="0"/>
                                </a:rPr>
                                <m:t>𝐴</m:t>
                              </m:r>
                            </m:sub>
                          </m:sSub>
                        </m:e>
                      </m:nary>
                      <m:r>
                        <a:rPr lang="en-US" sz="1800" i="1" smtClean="0">
                          <a:latin typeface="Cambria Math" panose="02040503050406030204" pitchFamily="18" charset="0"/>
                        </a:rPr>
                        <m:t>𝑃</m:t>
                      </m:r>
                      <m:d>
                        <m:dPr>
                          <m:ctrlPr>
                            <a:rPr lang="en-US" sz="1800" i="1" smtClean="0">
                              <a:latin typeface="Cambria Math" panose="02040503050406030204" pitchFamily="18" charset="0"/>
                            </a:rPr>
                          </m:ctrlPr>
                        </m:dPr>
                        <m:e>
                          <m:r>
                            <a:rPr lang="en-US" sz="1800" i="1" smtClean="0">
                              <a:latin typeface="Cambria Math" panose="02040503050406030204" pitchFamily="18" charset="0"/>
                            </a:rPr>
                            <m:t>𝐴</m:t>
                          </m:r>
                        </m:e>
                      </m:d>
                    </m:oMath>
                  </m:oMathPara>
                </a14:m>
                <a:endParaRPr lang="en-US" sz="1800" dirty="0"/>
              </a:p>
              <a:p>
                <a:pPr marL="685800" lvl="1" indent="-342900">
                  <a:lnSpc>
                    <a:spcPct val="105000"/>
                  </a:lnSpc>
                  <a:spcBef>
                    <a:spcPts val="0"/>
                  </a:spcBef>
                  <a:spcAft>
                    <a:spcPts val="1400"/>
                  </a:spcAft>
                  <a:buSzPct val="100000"/>
                  <a:buFont typeface="Candara"/>
                  <a:buChar char="–"/>
                </a:pPr>
                <a14:m>
                  <m:oMath xmlns:m="http://schemas.openxmlformats.org/officeDocument/2006/math">
                    <m:sSub>
                      <m:sSubPr>
                        <m:ctrlPr>
                          <a:rPr lang="en-US" sz="1600" i="1">
                            <a:solidFill>
                              <a:srgbClr val="58595B"/>
                            </a:solidFill>
                            <a:latin typeface="Cambria Math" panose="02040503050406030204" pitchFamily="18" charset="0"/>
                            <a:ea typeface="Calibri" pitchFamily="34" charset="-122"/>
                            <a:cs typeface="Calibri" pitchFamily="34" charset="-120"/>
                          </a:rPr>
                        </m:ctrlPr>
                      </m:sSubPr>
                      <m:e>
                        <m:r>
                          <a:rPr lang="en-US" sz="1600">
                            <a:solidFill>
                              <a:srgbClr val="58595B"/>
                            </a:solidFill>
                            <a:latin typeface="Cambria Math" panose="02040503050406030204" pitchFamily="18" charset="0"/>
                            <a:ea typeface="Calibri" pitchFamily="34" charset="-122"/>
                            <a:cs typeface="Calibri" pitchFamily="34" charset="-120"/>
                          </a:rPr>
                          <m:t>𝑛</m:t>
                        </m:r>
                      </m:e>
                      <m:sub>
                        <m:r>
                          <a:rPr lang="en-US" sz="1600">
                            <a:solidFill>
                              <a:srgbClr val="58595B"/>
                            </a:solidFill>
                            <a:latin typeface="Cambria Math" panose="02040503050406030204" pitchFamily="18" charset="0"/>
                            <a:ea typeface="Calibri" pitchFamily="34" charset="-122"/>
                            <a:cs typeface="Calibri" pitchFamily="34" charset="-120"/>
                          </a:rPr>
                          <m:t>𝐴</m:t>
                        </m:r>
                      </m:sub>
                    </m:sSub>
                  </m:oMath>
                </a14:m>
                <a:r>
                  <a:rPr lang="en-US" sz="1600" dirty="0">
                    <a:solidFill>
                      <a:srgbClr val="58595B"/>
                    </a:solidFill>
                    <a:latin typeface="Calibri" pitchFamily="34" charset="0"/>
                    <a:ea typeface="Calibri" pitchFamily="34" charset="-122"/>
                    <a:cs typeface="Calibri" pitchFamily="34" charset="-120"/>
                  </a:rPr>
                  <a:t>: the number of parallel path attempts on path </a:t>
                </a:r>
                <a14:m>
                  <m:oMath xmlns:m="http://schemas.openxmlformats.org/officeDocument/2006/math">
                    <m:r>
                      <a:rPr lang="en-US" sz="1600">
                        <a:solidFill>
                          <a:srgbClr val="58595B"/>
                        </a:solidFill>
                        <a:latin typeface="Cambria Math" panose="02040503050406030204" pitchFamily="18" charset="0"/>
                        <a:ea typeface="Calibri" pitchFamily="34" charset="-122"/>
                        <a:cs typeface="Calibri" pitchFamily="34" charset="-120"/>
                      </a:rPr>
                      <m:t>𝐴</m:t>
                    </m:r>
                  </m:oMath>
                </a14:m>
                <a:endParaRPr lang="en-US" sz="1600" dirty="0">
                  <a:solidFill>
                    <a:srgbClr val="58595B"/>
                  </a:solidFill>
                  <a:latin typeface="Calibri" pitchFamily="34" charset="0"/>
                  <a:ea typeface="Calibri" pitchFamily="34" charset="-122"/>
                  <a:cs typeface="Calibri" pitchFamily="34" charset="-120"/>
                </a:endParaRPr>
              </a:p>
              <a:p>
                <a:pPr marL="685800" lvl="1" indent="-342900">
                  <a:lnSpc>
                    <a:spcPct val="105000"/>
                  </a:lnSpc>
                  <a:spcBef>
                    <a:spcPts val="0"/>
                  </a:spcBef>
                  <a:spcAft>
                    <a:spcPts val="1400"/>
                  </a:spcAft>
                  <a:buSzPct val="100000"/>
                  <a:buFont typeface="Candara"/>
                  <a:buChar char="–"/>
                </a:pPr>
                <a14:m>
                  <m:oMath xmlns:m="http://schemas.openxmlformats.org/officeDocument/2006/math">
                    <m:r>
                      <a:rPr lang="en-US" sz="1600">
                        <a:solidFill>
                          <a:srgbClr val="58595B"/>
                        </a:solidFill>
                        <a:latin typeface="Cambria Math" panose="02040503050406030204" pitchFamily="18" charset="0"/>
                        <a:ea typeface="Calibri" pitchFamily="34" charset="-122"/>
                        <a:cs typeface="Calibri" pitchFamily="34" charset="-120"/>
                      </a:rPr>
                      <m:t>𝑃</m:t>
                    </m:r>
                    <m:d>
                      <m:dPr>
                        <m:ctrlPr>
                          <a:rPr lang="en-US" sz="1600" i="1">
                            <a:solidFill>
                              <a:srgbClr val="58595B"/>
                            </a:solidFill>
                            <a:latin typeface="Cambria Math" panose="02040503050406030204" pitchFamily="18" charset="0"/>
                            <a:ea typeface="Calibri" pitchFamily="34" charset="-122"/>
                            <a:cs typeface="Calibri" pitchFamily="34" charset="-120"/>
                          </a:rPr>
                        </m:ctrlPr>
                      </m:dPr>
                      <m:e>
                        <m:r>
                          <a:rPr lang="en-US" sz="1600">
                            <a:solidFill>
                              <a:srgbClr val="58595B"/>
                            </a:solidFill>
                            <a:latin typeface="Cambria Math" panose="02040503050406030204" pitchFamily="18" charset="0"/>
                            <a:ea typeface="Calibri" pitchFamily="34" charset="-122"/>
                            <a:cs typeface="Calibri" pitchFamily="34" charset="-120"/>
                          </a:rPr>
                          <m:t>𝐴</m:t>
                        </m:r>
                      </m:e>
                    </m:d>
                  </m:oMath>
                </a14:m>
                <a:r>
                  <a:rPr lang="en-US" sz="1600" dirty="0">
                    <a:solidFill>
                      <a:srgbClr val="58595B"/>
                    </a:solidFill>
                    <a:latin typeface="Calibri" pitchFamily="34" charset="0"/>
                    <a:ea typeface="Calibri" pitchFamily="34" charset="-122"/>
                    <a:cs typeface="Calibri" pitchFamily="34" charset="-120"/>
                  </a:rPr>
                  <a:t>: success probability of candidate path </a:t>
                </a:r>
                <a14:m>
                  <m:oMath xmlns:m="http://schemas.openxmlformats.org/officeDocument/2006/math">
                    <m:r>
                      <a:rPr lang="en-US" sz="1600">
                        <a:solidFill>
                          <a:srgbClr val="58595B"/>
                        </a:solidFill>
                        <a:latin typeface="Cambria Math" panose="02040503050406030204" pitchFamily="18" charset="0"/>
                        <a:ea typeface="Calibri" pitchFamily="34" charset="-122"/>
                        <a:cs typeface="Calibri" pitchFamily="34" charset="-120"/>
                      </a:rPr>
                      <m:t>𝐴</m:t>
                    </m:r>
                  </m:oMath>
                </a14:m>
                <a:endParaRPr lang="en-US" sz="1600" dirty="0">
                  <a:solidFill>
                    <a:srgbClr val="58595B"/>
                  </a:solidFill>
                  <a:latin typeface="Calibri" pitchFamily="34" charset="0"/>
                  <a:ea typeface="Calibri" pitchFamily="34" charset="-122"/>
                  <a:cs typeface="Calibri" pitchFamily="34" charset="-120"/>
                </a:endParaRPr>
              </a:p>
              <a:p>
                <a:pPr>
                  <a:spcAft>
                    <a:spcPts val="1400"/>
                  </a:spcAft>
                  <a:buSzPct val="100000"/>
                </a:pPr>
                <a:r>
                  <a:rPr lang="en-US" sz="1800" dirty="0">
                    <a:solidFill>
                      <a:srgbClr val="231F20"/>
                    </a:solidFill>
                    <a:latin typeface="Calibri" pitchFamily="34" charset="0"/>
                    <a:ea typeface="Calibri" pitchFamily="34" charset="-122"/>
                    <a:cs typeface="Calibri" pitchFamily="34" charset="-120"/>
                  </a:rPr>
                  <a:t>The expected throughput </a:t>
                </a:r>
                <a14:m>
                  <m:oMath xmlns:m="http://schemas.openxmlformats.org/officeDocument/2006/math">
                    <m:sSub>
                      <m:sSubPr>
                        <m:ctrlPr>
                          <a:rPr lang="en-US" sz="1800" b="0" i="1">
                            <a:solidFill>
                              <a:srgbClr val="231F20"/>
                            </a:solidFill>
                            <a:latin typeface="Cambria Math" panose="02040503050406030204" pitchFamily="18" charset="0"/>
                            <a:ea typeface="Calibri" pitchFamily="34" charset="-122"/>
                            <a:cs typeface="Calibri" pitchFamily="34" charset="-120"/>
                          </a:rPr>
                        </m:ctrlPr>
                      </m:sSubPr>
                      <m:e>
                        <m:r>
                          <m:rPr>
                            <m:sty m:val="p"/>
                          </m:rPr>
                          <a:rPr lang="en-US" sz="1800" b="0" i="1">
                            <a:solidFill>
                              <a:srgbClr val="231F20"/>
                            </a:solidFill>
                            <a:latin typeface="Cambria Math" panose="02040503050406030204" pitchFamily="18" charset="0"/>
                            <a:ea typeface="Calibri" pitchFamily="34" charset="-122"/>
                            <a:cs typeface="Calibri" pitchFamily="34" charset="-120"/>
                          </a:rPr>
                          <m:t>h</m:t>
                        </m:r>
                      </m:e>
                      <m:sub>
                        <m:r>
                          <m:rPr>
                            <m:sty m:val="p"/>
                          </m:rPr>
                          <a:rPr lang="en-US" sz="1800" b="0" i="1">
                            <a:solidFill>
                              <a:srgbClr val="231F20"/>
                            </a:solidFill>
                            <a:latin typeface="Cambria Math" panose="02040503050406030204" pitchFamily="18" charset="0"/>
                            <a:ea typeface="Calibri" pitchFamily="34" charset="-122"/>
                            <a:cs typeface="Calibri" pitchFamily="34" charset="-120"/>
                          </a:rPr>
                          <m:t>r</m:t>
                        </m:r>
                      </m:sub>
                    </m:sSub>
                  </m:oMath>
                </a14:m>
                <a:r>
                  <a:rPr lang="en-US" sz="1800" dirty="0">
                    <a:solidFill>
                      <a:srgbClr val="231F20"/>
                    </a:solidFill>
                    <a:latin typeface="Calibri" pitchFamily="34" charset="0"/>
                    <a:ea typeface="Calibri" pitchFamily="34" charset="-122"/>
                    <a:cs typeface="Calibri" pitchFamily="34" charset="-120"/>
                  </a:rPr>
                  <a:t> of </a:t>
                </a:r>
                <a14:m>
                  <m:oMath xmlns:m="http://schemas.openxmlformats.org/officeDocument/2006/math">
                    <m:r>
                      <m:rPr>
                        <m:sty m:val="p"/>
                      </m:rPr>
                      <a:rPr lang="en-US" sz="1800" b="0" i="1">
                        <a:solidFill>
                          <a:srgbClr val="231F20"/>
                        </a:solidFill>
                        <a:latin typeface="Cambria Math" panose="02040503050406030204" pitchFamily="18" charset="0"/>
                        <a:ea typeface="Calibri" pitchFamily="34" charset="-122"/>
                        <a:cs typeface="Calibri" pitchFamily="34" charset="-120"/>
                      </a:rPr>
                      <m:t>r</m:t>
                    </m:r>
                    <m:r>
                      <a:rPr lang="en-US" sz="1800" b="0">
                        <a:solidFill>
                          <a:srgbClr val="231F20"/>
                        </a:solidFill>
                        <a:latin typeface="Cambria Math" panose="02040503050406030204" pitchFamily="18" charset="0"/>
                        <a:ea typeface="Calibri" pitchFamily="34" charset="-122"/>
                        <a:cs typeface="Calibri" pitchFamily="34" charset="-120"/>
                      </a:rPr>
                      <m:t>∈</m:t>
                    </m:r>
                    <m:sSup>
                      <m:sSupPr>
                        <m:ctrlPr>
                          <a:rPr lang="en-US" sz="1800" b="0" i="1">
                            <a:solidFill>
                              <a:srgbClr val="231F20"/>
                            </a:solidFill>
                            <a:latin typeface="Cambria Math" panose="02040503050406030204" pitchFamily="18" charset="0"/>
                            <a:ea typeface="Calibri" pitchFamily="34" charset="-122"/>
                            <a:cs typeface="Calibri" pitchFamily="34" charset="-120"/>
                          </a:rPr>
                        </m:ctrlPr>
                      </m:sSupPr>
                      <m:e>
                        <m:r>
                          <a:rPr lang="en-US" sz="1800" b="0">
                            <a:solidFill>
                              <a:srgbClr val="231F20"/>
                            </a:solidFill>
                            <a:latin typeface="Cambria Math" panose="02040503050406030204" pitchFamily="18" charset="0"/>
                            <a:ea typeface="Calibri" pitchFamily="34" charset="-122"/>
                            <a:cs typeface="Calibri" pitchFamily="34" charset="-120"/>
                          </a:rPr>
                          <m:t>𝒟</m:t>
                        </m:r>
                      </m:e>
                      <m:sup>
                        <m:r>
                          <m:rPr>
                            <m:sty m:val="p"/>
                          </m:rPr>
                          <a:rPr lang="en-US" sz="1800" b="0" i="1">
                            <a:solidFill>
                              <a:srgbClr val="231F20"/>
                            </a:solidFill>
                            <a:latin typeface="Cambria Math" panose="02040503050406030204" pitchFamily="18" charset="0"/>
                            <a:ea typeface="Calibri" pitchFamily="34" charset="-122"/>
                            <a:cs typeface="Calibri" pitchFamily="34" charset="-120"/>
                          </a:rPr>
                          <m:t>G</m:t>
                        </m:r>
                      </m:sup>
                    </m:sSup>
                  </m:oMath>
                </a14:m>
                <a:r>
                  <a:rPr lang="en-US" sz="1800" dirty="0">
                    <a:solidFill>
                      <a:srgbClr val="231F20"/>
                    </a:solidFill>
                    <a:latin typeface="Calibri" pitchFamily="34" charset="0"/>
                    <a:ea typeface="Calibri" pitchFamily="34" charset="-122"/>
                    <a:cs typeface="Calibri" pitchFamily="34" charset="-120"/>
                  </a:rPr>
                  <a:t> is</a:t>
                </a:r>
              </a:p>
              <a:p>
                <a:pPr marL="91440" indent="0">
                  <a:buFont typeface="Arial"/>
                  <a:buNone/>
                </a:pPr>
                <a14:m>
                  <m:oMathPara xmlns:m="http://schemas.openxmlformats.org/officeDocument/2006/math">
                    <m:oMathParaPr>
                      <m:jc m:val="centerGroup"/>
                    </m:oMathParaPr>
                    <m:oMath xmlns:m="http://schemas.openxmlformats.org/officeDocument/2006/math">
                      <m:sSub>
                        <m:sSubPr>
                          <m:ctrlPr>
                            <a:rPr lang="en-US" sz="1800" i="1" smtClean="0">
                              <a:latin typeface="Cambria Math" panose="02040503050406030204" pitchFamily="18" charset="0"/>
                            </a:rPr>
                          </m:ctrlPr>
                        </m:sSubPr>
                        <m:e>
                          <m:r>
                            <a:rPr lang="en-US" sz="1800" i="1" smtClean="0">
                              <a:latin typeface="Cambria Math" panose="02040503050406030204" pitchFamily="18" charset="0"/>
                            </a:rPr>
                            <m:t>h</m:t>
                          </m:r>
                        </m:e>
                        <m:sub>
                          <m:r>
                            <a:rPr lang="en-US" sz="1800" i="1" smtClean="0">
                              <a:latin typeface="Cambria Math" panose="02040503050406030204" pitchFamily="18" charset="0"/>
                            </a:rPr>
                            <m:t>𝑟</m:t>
                          </m:r>
                        </m:sub>
                      </m:sSub>
                      <m:r>
                        <a:rPr lang="en-US" sz="1800" smtClean="0">
                          <a:latin typeface="Cambria Math" panose="02040503050406030204" pitchFamily="18" charset="0"/>
                        </a:rPr>
                        <m:t>=</m:t>
                      </m:r>
                      <m:sSub>
                        <m:sSubPr>
                          <m:ctrlPr>
                            <a:rPr lang="en-US" sz="1800" i="1" smtClean="0">
                              <a:latin typeface="Cambria Math" panose="02040503050406030204" pitchFamily="18" charset="0"/>
                            </a:rPr>
                          </m:ctrlPr>
                        </m:sSubPr>
                        <m:e>
                          <m:r>
                            <a:rPr lang="en-US" sz="1800" i="1" smtClean="0">
                              <a:latin typeface="Cambria Math" panose="02040503050406030204" pitchFamily="18" charset="0"/>
                            </a:rPr>
                            <m:t>𝑝</m:t>
                          </m:r>
                        </m:e>
                        <m:sub>
                          <m:r>
                            <a:rPr lang="en-US" sz="1800" i="1" smtClean="0">
                              <a:latin typeface="Cambria Math" panose="02040503050406030204" pitchFamily="18" charset="0"/>
                            </a:rPr>
                            <m:t>𝐺</m:t>
                          </m:r>
                        </m:sub>
                      </m:sSub>
                      <m:nary>
                        <m:naryPr>
                          <m:chr m:val="∑"/>
                          <m:limLoc m:val="undOvr"/>
                          <m:supHide m:val="on"/>
                          <m:ctrlPr>
                            <a:rPr lang="en-US" sz="1800" i="1" smtClean="0">
                              <a:latin typeface="Cambria Math" panose="02040503050406030204" pitchFamily="18" charset="0"/>
                            </a:rPr>
                          </m:ctrlPr>
                        </m:naryPr>
                        <m:sub>
                          <m:r>
                            <a:rPr lang="en-US" sz="1800" i="1" smtClean="0">
                              <a:latin typeface="Cambria Math" panose="02040503050406030204" pitchFamily="18" charset="0"/>
                            </a:rPr>
                            <m:t>𝑓</m:t>
                          </m:r>
                        </m:sub>
                        <m:sup/>
                        <m:e>
                          <m:sSub>
                            <m:sSubPr>
                              <m:ctrlPr>
                                <a:rPr lang="en-US" sz="1800" i="1" smtClean="0">
                                  <a:latin typeface="Cambria Math" panose="02040503050406030204" pitchFamily="18" charset="0"/>
                                </a:rPr>
                              </m:ctrlPr>
                            </m:sSubPr>
                            <m:e>
                              <m:r>
                                <a:rPr lang="en-US" sz="1800" i="1" smtClean="0">
                                  <a:latin typeface="Cambria Math" panose="02040503050406030204" pitchFamily="18" charset="0"/>
                                </a:rPr>
                                <m:t>𝜆</m:t>
                              </m:r>
                            </m:e>
                            <m:sub>
                              <m:r>
                                <a:rPr lang="en-US" sz="1800" i="1" smtClean="0">
                                  <a:latin typeface="Cambria Math" panose="02040503050406030204" pitchFamily="18" charset="0"/>
                                </a:rPr>
                                <m:t>𝑟</m:t>
                              </m:r>
                              <m:r>
                                <a:rPr lang="en-US" sz="1800" smtClean="0">
                                  <a:latin typeface="Cambria Math" panose="02040503050406030204" pitchFamily="18" charset="0"/>
                                </a:rPr>
                                <m:t>,</m:t>
                              </m:r>
                              <m:r>
                                <a:rPr lang="en-US" sz="1800" i="1" smtClean="0">
                                  <a:latin typeface="Cambria Math" panose="02040503050406030204" pitchFamily="18" charset="0"/>
                                </a:rPr>
                                <m:t>𝑓</m:t>
                              </m:r>
                            </m:sub>
                          </m:sSub>
                        </m:e>
                      </m:nary>
                    </m:oMath>
                  </m:oMathPara>
                </a14:m>
                <a:endParaRPr lang="en-US" sz="1800" dirty="0"/>
              </a:p>
              <a:p>
                <a:pPr marL="685800" lvl="1" indent="-342900">
                  <a:lnSpc>
                    <a:spcPct val="105000"/>
                  </a:lnSpc>
                  <a:spcBef>
                    <a:spcPts val="0"/>
                  </a:spcBef>
                  <a:spcAft>
                    <a:spcPts val="1400"/>
                  </a:spcAft>
                  <a:buSzPct val="100000"/>
                  <a:buFont typeface="Candara"/>
                  <a:buChar char="–"/>
                </a:pPr>
                <a14:m>
                  <m:oMath xmlns:m="http://schemas.openxmlformats.org/officeDocument/2006/math">
                    <m:sSub>
                      <m:sSubPr>
                        <m:ctrlPr>
                          <a:rPr lang="en-US" sz="1600" i="1">
                            <a:solidFill>
                              <a:srgbClr val="58595B"/>
                            </a:solidFill>
                            <a:latin typeface="Cambria Math" panose="02040503050406030204" pitchFamily="18" charset="0"/>
                            <a:ea typeface="Calibri" pitchFamily="34" charset="-122"/>
                            <a:cs typeface="Calibri" pitchFamily="34" charset="-120"/>
                          </a:rPr>
                        </m:ctrlPr>
                      </m:sSubPr>
                      <m:e>
                        <m:r>
                          <a:rPr lang="en-US" sz="1600">
                            <a:solidFill>
                              <a:srgbClr val="58595B"/>
                            </a:solidFill>
                            <a:latin typeface="Cambria Math" panose="02040503050406030204" pitchFamily="18" charset="0"/>
                            <a:ea typeface="Calibri" pitchFamily="34" charset="-122"/>
                            <a:cs typeface="Calibri" pitchFamily="34" charset="-120"/>
                          </a:rPr>
                          <m:t>𝑝</m:t>
                        </m:r>
                      </m:e>
                      <m:sub>
                        <m:r>
                          <a:rPr lang="en-US" sz="1600">
                            <a:solidFill>
                              <a:srgbClr val="58595B"/>
                            </a:solidFill>
                            <a:latin typeface="Cambria Math" panose="02040503050406030204" pitchFamily="18" charset="0"/>
                            <a:ea typeface="Calibri" pitchFamily="34" charset="-122"/>
                            <a:cs typeface="Calibri" pitchFamily="34" charset="-120"/>
                          </a:rPr>
                          <m:t>𝐺</m:t>
                        </m:r>
                      </m:sub>
                    </m:sSub>
                  </m:oMath>
                </a14:m>
                <a:r>
                  <a:rPr lang="en-US" sz="1600" dirty="0">
                    <a:solidFill>
                      <a:srgbClr val="58595B"/>
                    </a:solidFill>
                    <a:latin typeface="Calibri" pitchFamily="34" charset="0"/>
                    <a:ea typeface="Calibri" pitchFamily="34" charset="-122"/>
                    <a:cs typeface="Calibri" pitchFamily="34" charset="-120"/>
                  </a:rPr>
                  <a:t>: probability of GHZ-state fusion success</a:t>
                </a:r>
              </a:p>
              <a:p>
                <a:pPr marL="685800" lvl="1" indent="-342900">
                  <a:lnSpc>
                    <a:spcPct val="105000"/>
                  </a:lnSpc>
                  <a:spcBef>
                    <a:spcPts val="0"/>
                  </a:spcBef>
                  <a:spcAft>
                    <a:spcPts val="1400"/>
                  </a:spcAft>
                  <a:buSzPct val="100000"/>
                  <a:buFont typeface="Candara"/>
                  <a:buChar char="–"/>
                </a:pPr>
                <a14:m>
                  <m:oMath xmlns:m="http://schemas.openxmlformats.org/officeDocument/2006/math">
                    <m:sSub>
                      <m:sSubPr>
                        <m:ctrlPr>
                          <a:rPr lang="en-US" sz="1600" i="1">
                            <a:solidFill>
                              <a:srgbClr val="58595B"/>
                            </a:solidFill>
                            <a:latin typeface="Cambria Math" panose="02040503050406030204" pitchFamily="18" charset="0"/>
                            <a:ea typeface="Calibri" pitchFamily="34" charset="-122"/>
                            <a:cs typeface="Calibri" pitchFamily="34" charset="-120"/>
                          </a:rPr>
                        </m:ctrlPr>
                      </m:sSubPr>
                      <m:e>
                        <m:r>
                          <a:rPr lang="en-US" sz="1600">
                            <a:solidFill>
                              <a:srgbClr val="58595B"/>
                            </a:solidFill>
                            <a:latin typeface="Cambria Math" panose="02040503050406030204" pitchFamily="18" charset="0"/>
                            <a:ea typeface="Calibri" pitchFamily="34" charset="-122"/>
                            <a:cs typeface="Calibri" pitchFamily="34" charset="-120"/>
                          </a:rPr>
                          <m:t>𝜆</m:t>
                        </m:r>
                      </m:e>
                      <m:sub>
                        <m:r>
                          <a:rPr lang="en-US" sz="1600">
                            <a:solidFill>
                              <a:srgbClr val="58595B"/>
                            </a:solidFill>
                            <a:latin typeface="Cambria Math" panose="02040503050406030204" pitchFamily="18" charset="0"/>
                            <a:ea typeface="Calibri" pitchFamily="34" charset="-122"/>
                            <a:cs typeface="Calibri" pitchFamily="34" charset="-120"/>
                          </a:rPr>
                          <m:t>𝑟</m:t>
                        </m:r>
                        <m:r>
                          <a:rPr lang="en-US" sz="1600">
                            <a:solidFill>
                              <a:srgbClr val="58595B"/>
                            </a:solidFill>
                            <a:latin typeface="Cambria Math" panose="02040503050406030204" pitchFamily="18" charset="0"/>
                            <a:ea typeface="Calibri" pitchFamily="34" charset="-122"/>
                            <a:cs typeface="Calibri" pitchFamily="34" charset="-120"/>
                          </a:rPr>
                          <m:t>,</m:t>
                        </m:r>
                        <m:r>
                          <a:rPr lang="en-US" sz="1600">
                            <a:solidFill>
                              <a:srgbClr val="58595B"/>
                            </a:solidFill>
                            <a:latin typeface="Cambria Math" panose="02040503050406030204" pitchFamily="18" charset="0"/>
                            <a:ea typeface="Calibri" pitchFamily="34" charset="-122"/>
                            <a:cs typeface="Calibri" pitchFamily="34" charset="-120"/>
                          </a:rPr>
                          <m:t>𝑓</m:t>
                        </m:r>
                      </m:sub>
                    </m:sSub>
                  </m:oMath>
                </a14:m>
                <a:r>
                  <a:rPr lang="en-US" sz="1600" dirty="0">
                    <a:solidFill>
                      <a:srgbClr val="58595B"/>
                    </a:solidFill>
                    <a:latin typeface="Calibri" pitchFamily="34" charset="0"/>
                    <a:ea typeface="Calibri" pitchFamily="34" charset="-122"/>
                    <a:cs typeface="Calibri" pitchFamily="34" charset="-120"/>
                  </a:rPr>
                  <a:t>: pre-fusion throughput at fusion node </a:t>
                </a:r>
                <a14:m>
                  <m:oMath xmlns:m="http://schemas.openxmlformats.org/officeDocument/2006/math">
                    <m:r>
                      <a:rPr lang="en-US" sz="1600">
                        <a:solidFill>
                          <a:srgbClr val="58595B"/>
                        </a:solidFill>
                        <a:latin typeface="Cambria Math" panose="02040503050406030204" pitchFamily="18" charset="0"/>
                        <a:ea typeface="Calibri" pitchFamily="34" charset="-122"/>
                        <a:cs typeface="Calibri" pitchFamily="34" charset="-120"/>
                      </a:rPr>
                      <m:t>𝑓</m:t>
                    </m:r>
                  </m:oMath>
                </a14:m>
                <a:r>
                  <a:rPr lang="en-US" sz="1600" dirty="0">
                    <a:solidFill>
                      <a:srgbClr val="58595B"/>
                    </a:solidFill>
                    <a:latin typeface="Calibri" pitchFamily="34" charset="0"/>
                    <a:ea typeface="Calibri" pitchFamily="34" charset="-122"/>
                    <a:cs typeface="Calibri" pitchFamily="34" charset="-120"/>
                  </a:rPr>
                  <a:t>, which is bottlenecked by weakest arm</a:t>
                </a:r>
              </a:p>
              <a:p>
                <a:pPr marL="502920" lvl="1" indent="0">
                  <a:buFont typeface="Arial"/>
                  <a:buNone/>
                </a:pPr>
                <a14:m>
                  <m:oMathPara xmlns:m="http://schemas.openxmlformats.org/officeDocument/2006/math">
                    <m:oMathParaPr>
                      <m:jc m:val="centerGroup"/>
                    </m:oMathParaPr>
                    <m:oMath xmlns:m="http://schemas.openxmlformats.org/officeDocument/2006/math">
                      <m:sSub>
                        <m:sSubPr>
                          <m:ctrlPr>
                            <a:rPr lang="en-US" sz="1600" i="1" smtClean="0">
                              <a:latin typeface="Cambria Math" panose="02040503050406030204" pitchFamily="18" charset="0"/>
                            </a:rPr>
                          </m:ctrlPr>
                        </m:sSubPr>
                        <m:e>
                          <m:r>
                            <a:rPr lang="en-US" sz="1600" i="1" smtClean="0">
                              <a:latin typeface="Cambria Math" panose="02040503050406030204" pitchFamily="18" charset="0"/>
                            </a:rPr>
                            <m:t>𝜆</m:t>
                          </m:r>
                        </m:e>
                        <m:sub>
                          <m:r>
                            <a:rPr lang="en-US" sz="1600" i="1" smtClean="0">
                              <a:latin typeface="Cambria Math" panose="02040503050406030204" pitchFamily="18" charset="0"/>
                            </a:rPr>
                            <m:t>𝑟</m:t>
                          </m:r>
                          <m:r>
                            <a:rPr lang="en-US" sz="1600" smtClean="0">
                              <a:latin typeface="Cambria Math" panose="02040503050406030204" pitchFamily="18" charset="0"/>
                            </a:rPr>
                            <m:t>,</m:t>
                          </m:r>
                          <m:r>
                            <a:rPr lang="en-US" sz="1600" i="1" smtClean="0">
                              <a:latin typeface="Cambria Math" panose="02040503050406030204" pitchFamily="18" charset="0"/>
                            </a:rPr>
                            <m:t>𝑓</m:t>
                          </m:r>
                        </m:sub>
                      </m:sSub>
                      <m:r>
                        <a:rPr lang="en-US" sz="1600" smtClean="0">
                          <a:latin typeface="Cambria Math" panose="02040503050406030204" pitchFamily="18" charset="0"/>
                        </a:rPr>
                        <m:t>≤</m:t>
                      </m:r>
                      <m:nary>
                        <m:naryPr>
                          <m:chr m:val="∑"/>
                          <m:limLoc m:val="undOvr"/>
                          <m:supHide m:val="on"/>
                          <m:ctrlPr>
                            <a:rPr lang="en-US" sz="1600" i="1" smtClean="0">
                              <a:latin typeface="Cambria Math" panose="02040503050406030204" pitchFamily="18" charset="0"/>
                            </a:rPr>
                          </m:ctrlPr>
                        </m:naryPr>
                        <m:sub>
                          <m:r>
                            <a:rPr lang="en-US" sz="1600" i="1" smtClean="0">
                              <a:latin typeface="Cambria Math" panose="02040503050406030204" pitchFamily="18" charset="0"/>
                            </a:rPr>
                            <m:t>𝐴</m:t>
                          </m:r>
                          <m:r>
                            <a:rPr lang="en-US" sz="1600" smtClean="0">
                              <a:latin typeface="Cambria Math" panose="02040503050406030204" pitchFamily="18" charset="0"/>
                            </a:rPr>
                            <m:t>∈</m:t>
                          </m:r>
                          <m:sSub>
                            <m:sSubPr>
                              <m:ctrlPr>
                                <a:rPr lang="en-US" sz="1600" i="1" smtClean="0">
                                  <a:latin typeface="Cambria Math" panose="02040503050406030204" pitchFamily="18" charset="0"/>
                                </a:rPr>
                              </m:ctrlPr>
                            </m:sSubPr>
                            <m:e>
                              <m:r>
                                <a:rPr lang="en-US" sz="1600" smtClean="0">
                                  <a:latin typeface="Cambria Math" panose="02040503050406030204" pitchFamily="18" charset="0"/>
                                </a:rPr>
                                <m:t>𝒜</m:t>
                              </m:r>
                            </m:e>
                            <m:sub>
                              <m:r>
                                <a:rPr lang="en-US" sz="1600" i="1" smtClean="0">
                                  <a:latin typeface="Cambria Math" panose="02040503050406030204" pitchFamily="18" charset="0"/>
                                </a:rPr>
                                <m:t>(</m:t>
                              </m:r>
                              <m:r>
                                <a:rPr lang="en-US" sz="1600" i="1" smtClean="0">
                                  <a:latin typeface="Cambria Math" panose="02040503050406030204" pitchFamily="18" charset="0"/>
                                </a:rPr>
                                <m:t>𝑓</m:t>
                              </m:r>
                              <m:r>
                                <a:rPr lang="en-US" sz="1600" smtClean="0">
                                  <a:latin typeface="Cambria Math" panose="02040503050406030204" pitchFamily="18" charset="0"/>
                                </a:rPr>
                                <m:t>,</m:t>
                              </m:r>
                              <m:r>
                                <a:rPr lang="en-US" sz="1600" i="1" smtClean="0">
                                  <a:latin typeface="Cambria Math" panose="02040503050406030204" pitchFamily="18" charset="0"/>
                                </a:rPr>
                                <m:t>𝑣</m:t>
                              </m:r>
                              <m:r>
                                <a:rPr lang="en-US" sz="1600" i="1" smtClean="0">
                                  <a:latin typeface="Cambria Math" panose="02040503050406030204" pitchFamily="18" charset="0"/>
                                </a:rPr>
                                <m:t>)</m:t>
                              </m:r>
                            </m:sub>
                          </m:sSub>
                        </m:sub>
                        <m:sup/>
                        <m:e>
                          <m:sSub>
                            <m:sSubPr>
                              <m:ctrlPr>
                                <a:rPr lang="en-US" sz="1600" i="1" smtClean="0">
                                  <a:latin typeface="Cambria Math" panose="02040503050406030204" pitchFamily="18" charset="0"/>
                                </a:rPr>
                              </m:ctrlPr>
                            </m:sSubPr>
                            <m:e>
                              <m:r>
                                <a:rPr lang="en-US" sz="1600" i="1" smtClean="0">
                                  <a:latin typeface="Cambria Math" panose="02040503050406030204" pitchFamily="18" charset="0"/>
                                </a:rPr>
                                <m:t>𝑛</m:t>
                              </m:r>
                            </m:e>
                            <m:sub>
                              <m:r>
                                <a:rPr lang="en-US" sz="1600" i="1" smtClean="0">
                                  <a:latin typeface="Cambria Math" panose="02040503050406030204" pitchFamily="18" charset="0"/>
                                </a:rPr>
                                <m:t>𝐴</m:t>
                              </m:r>
                            </m:sub>
                          </m:sSub>
                        </m:e>
                      </m:nary>
                      <m:r>
                        <a:rPr lang="en-US" sz="1600" i="1" smtClean="0">
                          <a:latin typeface="Cambria Math" panose="02040503050406030204" pitchFamily="18" charset="0"/>
                        </a:rPr>
                        <m:t>𝑃</m:t>
                      </m:r>
                      <m:d>
                        <m:dPr>
                          <m:ctrlPr>
                            <a:rPr lang="en-US" sz="1600" i="1" smtClean="0">
                              <a:latin typeface="Cambria Math" panose="02040503050406030204" pitchFamily="18" charset="0"/>
                            </a:rPr>
                          </m:ctrlPr>
                        </m:dPr>
                        <m:e>
                          <m:r>
                            <a:rPr lang="en-US" sz="1600" i="1" smtClean="0">
                              <a:latin typeface="Cambria Math" panose="02040503050406030204" pitchFamily="18" charset="0"/>
                            </a:rPr>
                            <m:t>𝐴</m:t>
                          </m:r>
                        </m:e>
                      </m:d>
                      <m:r>
                        <a:rPr lang="en-US" sz="1600" smtClean="0">
                          <a:latin typeface="Cambria Math" panose="02040503050406030204" pitchFamily="18" charset="0"/>
                        </a:rPr>
                        <m:t>,∀</m:t>
                      </m:r>
                      <m:r>
                        <a:rPr lang="en-US" sz="1600" i="1" smtClean="0">
                          <a:latin typeface="Cambria Math" panose="02040503050406030204" pitchFamily="18" charset="0"/>
                        </a:rPr>
                        <m:t>𝑣</m:t>
                      </m:r>
                    </m:oMath>
                  </m:oMathPara>
                </a14:m>
                <a:endParaRPr lang="en-US" sz="1600" dirty="0"/>
              </a:p>
            </p:txBody>
          </p:sp>
        </mc:Choice>
        <mc:Fallback xmlns="">
          <p:sp>
            <p:nvSpPr>
              <p:cNvPr id="11" name="Text Placeholder 2">
                <a:extLst>
                  <a:ext uri="{FF2B5EF4-FFF2-40B4-BE49-F238E27FC236}">
                    <a16:creationId xmlns:a16="http://schemas.microsoft.com/office/drawing/2014/main" id="{5400A890-DCEA-F1F0-C418-280BC0D6290C}"/>
                  </a:ext>
                </a:extLst>
              </p:cNvPr>
              <p:cNvSpPr txBox="1">
                <a:spLocks noRot="1" noChangeAspect="1" noMove="1" noResize="1" noEditPoints="1" noAdjustHandles="1" noChangeArrowheads="1" noChangeShapeType="1" noTextEdit="1"/>
              </p:cNvSpPr>
              <p:nvPr/>
            </p:nvSpPr>
            <p:spPr>
              <a:xfrm>
                <a:off x="2092271" y="1362456"/>
                <a:ext cx="9596504" cy="4389120"/>
              </a:xfrm>
              <a:prstGeom prst="rect">
                <a:avLst/>
              </a:prstGeom>
              <a:blipFill>
                <a:blip r:embed="rId3"/>
                <a:stretch>
                  <a:fillRect l="-396" t="-11239" b="-36311"/>
                </a:stretch>
              </a:blipFill>
            </p:spPr>
            <p:txBody>
              <a:bodyPr/>
              <a:lstStyle/>
              <a:p>
                <a:r>
                  <a:rPr lang="en-US">
                    <a:noFill/>
                  </a:rPr>
                  <a:t> </a:t>
                </a:r>
              </a:p>
            </p:txBody>
          </p:sp>
        </mc:Fallback>
      </mc:AlternateContent>
    </p:spTree>
    <p:extLst>
      <p:ext uri="{BB962C8B-B14F-4D97-AF65-F5344CB8AC3E}">
        <p14:creationId xmlns:p14="http://schemas.microsoft.com/office/powerpoint/2010/main" val="103975748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58BA8B-C2C5-2D11-42DE-CAFAB039F95B}"/>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BCF11DC8-35FB-29E8-A792-4B66168BCA45}"/>
              </a:ext>
            </a:extLst>
          </p:cNvPr>
          <p:cNvSpPr>
            <a:spLocks noGrp="1"/>
          </p:cNvSpPr>
          <p:nvPr/>
        </p:nvSpPr>
        <p:spPr>
          <a:xfrm>
            <a:off x="0" y="0"/>
            <a:ext cx="1554480" cy="6858000"/>
          </a:xfrm>
          <a:prstGeom prst="rect">
            <a:avLst/>
          </a:prstGeom>
          <a:solidFill>
            <a:srgbClr val="A42037"/>
          </a:solidFill>
        </p:spPr>
        <p:txBody>
          <a:bodyPr/>
          <a:lstStyle/>
          <a:p>
            <a:endParaRPr/>
          </a:p>
        </p:txBody>
      </p:sp>
      <p:sp>
        <p:nvSpPr>
          <p:cNvPr id="6" name="Shape 4">
            <a:extLst>
              <a:ext uri="{FF2B5EF4-FFF2-40B4-BE49-F238E27FC236}">
                <a16:creationId xmlns:a16="http://schemas.microsoft.com/office/drawing/2014/main" id="{BFDAC636-DF8F-A573-6CF1-029A052C44E4}"/>
              </a:ext>
            </a:extLst>
          </p:cNvPr>
          <p:cNvSpPr>
            <a:spLocks noGrp="1"/>
          </p:cNvSpPr>
          <p:nvPr/>
        </p:nvSpPr>
        <p:spPr>
          <a:xfrm>
            <a:off x="109728" y="3143744"/>
            <a:ext cx="1335024" cy="512064"/>
          </a:xfrm>
          <a:prstGeom prst="roundRect">
            <a:avLst>
              <a:gd name="adj" fmla="val 14286"/>
            </a:avLst>
          </a:prstGeom>
          <a:solidFill>
            <a:srgbClr val="FFFFFF"/>
          </a:solidFill>
        </p:spPr>
        <p:txBody>
          <a:bodyPr/>
          <a:lstStyle/>
          <a:p>
            <a:endParaRPr/>
          </a:p>
        </p:txBody>
      </p:sp>
      <p:sp>
        <p:nvSpPr>
          <p:cNvPr id="4" name="Text 2">
            <a:extLst>
              <a:ext uri="{FF2B5EF4-FFF2-40B4-BE49-F238E27FC236}">
                <a16:creationId xmlns:a16="http://schemas.microsoft.com/office/drawing/2014/main" id="{06533F64-CA2C-B6E9-531E-A8C48A91F0D8}"/>
              </a:ext>
            </a:extLst>
          </p:cNvPr>
          <p:cNvSpPr>
            <a:spLocks noGrp="1"/>
          </p:cNvSpPr>
          <p:nvPr/>
        </p:nvSpPr>
        <p:spPr>
          <a:xfrm>
            <a:off x="182880" y="1399032"/>
            <a:ext cx="1225296" cy="512064"/>
          </a:xfrm>
          <a:prstGeom prst="rect">
            <a:avLst/>
          </a:prstGeom>
          <a:noFill/>
        </p:spPr>
        <p:txBody>
          <a:bodyPr wrap="square" anchor="ctr"/>
          <a:lstStyle/>
          <a:p>
            <a:r>
              <a:rPr lang="en-US" sz="1250" dirty="0">
                <a:solidFill>
                  <a:srgbClr val="EACBD1"/>
                </a:solidFill>
                <a:latin typeface="Calibri"/>
                <a:cs typeface="Calibri"/>
              </a:rPr>
              <a:t>Introduction</a:t>
            </a:r>
            <a:endParaRPr sz="1250" dirty="0">
              <a:solidFill>
                <a:srgbClr val="EACBD1"/>
              </a:solidFill>
              <a:latin typeface="Calibri"/>
              <a:cs typeface="Calibri"/>
            </a:endParaRPr>
          </a:p>
        </p:txBody>
      </p:sp>
      <p:sp>
        <p:nvSpPr>
          <p:cNvPr id="5" name="Text 3">
            <a:extLst>
              <a:ext uri="{FF2B5EF4-FFF2-40B4-BE49-F238E27FC236}">
                <a16:creationId xmlns:a16="http://schemas.microsoft.com/office/drawing/2014/main" id="{ABB0D267-01B6-90EE-049C-42F8B500394B}"/>
              </a:ext>
            </a:extLst>
          </p:cNvPr>
          <p:cNvSpPr>
            <a:spLocks noGrp="1"/>
          </p:cNvSpPr>
          <p:nvPr/>
        </p:nvSpPr>
        <p:spPr>
          <a:xfrm>
            <a:off x="182880" y="2267712"/>
            <a:ext cx="1225296" cy="512064"/>
          </a:xfrm>
          <a:prstGeom prst="rect">
            <a:avLst/>
          </a:prstGeom>
          <a:noFill/>
        </p:spPr>
        <p:txBody>
          <a:bodyPr wrap="square" anchor="ctr"/>
          <a:lstStyle/>
          <a:p>
            <a:r>
              <a:rPr sz="1250" dirty="0">
                <a:solidFill>
                  <a:srgbClr val="EACBD1"/>
                </a:solidFill>
                <a:latin typeface="Calibri"/>
                <a:cs typeface="Calibri"/>
              </a:rPr>
              <a:t>Bell Routing</a:t>
            </a:r>
          </a:p>
        </p:txBody>
      </p:sp>
      <p:sp>
        <p:nvSpPr>
          <p:cNvPr id="7" name="Text 5">
            <a:extLst>
              <a:ext uri="{FF2B5EF4-FFF2-40B4-BE49-F238E27FC236}">
                <a16:creationId xmlns:a16="http://schemas.microsoft.com/office/drawing/2014/main" id="{7ECA2733-CA1F-89E4-7FAF-4D05F2C42145}"/>
              </a:ext>
            </a:extLst>
          </p:cNvPr>
          <p:cNvSpPr>
            <a:spLocks noGrp="1"/>
          </p:cNvSpPr>
          <p:nvPr/>
        </p:nvSpPr>
        <p:spPr>
          <a:xfrm>
            <a:off x="182880" y="3136392"/>
            <a:ext cx="1225296" cy="512064"/>
          </a:xfrm>
          <a:prstGeom prst="rect">
            <a:avLst/>
          </a:prstGeom>
          <a:noFill/>
        </p:spPr>
        <p:txBody>
          <a:bodyPr wrap="square" anchor="ctr"/>
          <a:lstStyle/>
          <a:p>
            <a:r>
              <a:rPr sz="1250" b="1" dirty="0">
                <a:solidFill>
                  <a:srgbClr val="A42037"/>
                </a:solidFill>
                <a:latin typeface="Calibri"/>
                <a:cs typeface="Calibri"/>
              </a:rPr>
              <a:t>Bell + GHZ</a:t>
            </a:r>
          </a:p>
        </p:txBody>
      </p:sp>
      <p:sp>
        <p:nvSpPr>
          <p:cNvPr id="8" name="Text 6">
            <a:extLst>
              <a:ext uri="{FF2B5EF4-FFF2-40B4-BE49-F238E27FC236}">
                <a16:creationId xmlns:a16="http://schemas.microsoft.com/office/drawing/2014/main" id="{C4C2A7F2-1D94-6A13-ECE7-34A67DFD3CD8}"/>
              </a:ext>
            </a:extLst>
          </p:cNvPr>
          <p:cNvSpPr>
            <a:spLocks noGrp="1"/>
          </p:cNvSpPr>
          <p:nvPr/>
        </p:nvSpPr>
        <p:spPr>
          <a:xfrm>
            <a:off x="182880" y="4005072"/>
            <a:ext cx="1225296" cy="512064"/>
          </a:xfrm>
          <a:prstGeom prst="rect">
            <a:avLst/>
          </a:prstGeom>
          <a:noFill/>
        </p:spPr>
        <p:txBody>
          <a:bodyPr wrap="square" anchor="ctr"/>
          <a:lstStyle/>
          <a:p>
            <a:r>
              <a:rPr sz="1250">
                <a:solidFill>
                  <a:srgbClr val="EACBD1"/>
                </a:solidFill>
                <a:latin typeface="Calibri"/>
                <a:ea typeface="Calibri"/>
                <a:cs typeface="Calibri"/>
              </a:rPr>
              <a:t>Planning</a:t>
            </a:r>
          </a:p>
        </p:txBody>
      </p:sp>
      <p:sp>
        <p:nvSpPr>
          <p:cNvPr id="9" name="Text 7">
            <a:extLst>
              <a:ext uri="{FF2B5EF4-FFF2-40B4-BE49-F238E27FC236}">
                <a16:creationId xmlns:a16="http://schemas.microsoft.com/office/drawing/2014/main" id="{8736CC6F-03A1-98FD-1F6A-B04BBDD88C78}"/>
              </a:ext>
            </a:extLst>
          </p:cNvPr>
          <p:cNvSpPr>
            <a:spLocks noGrp="1"/>
          </p:cNvSpPr>
          <p:nvPr/>
        </p:nvSpPr>
        <p:spPr>
          <a:xfrm>
            <a:off x="182880" y="4873752"/>
            <a:ext cx="1225296" cy="512064"/>
          </a:xfrm>
          <a:prstGeom prst="rect">
            <a:avLst/>
          </a:prstGeom>
          <a:noFill/>
        </p:spPr>
        <p:txBody>
          <a:bodyPr wrap="square" anchor="ctr"/>
          <a:lstStyle/>
          <a:p>
            <a:r>
              <a:rPr lang="en-US" sz="1250" dirty="0">
                <a:solidFill>
                  <a:srgbClr val="EACBD1"/>
                </a:solidFill>
                <a:latin typeface="Calibri"/>
                <a:ea typeface="Calibri"/>
                <a:cs typeface="Calibri"/>
              </a:rPr>
              <a:t>Conclusion</a:t>
            </a:r>
            <a:endParaRPr sz="1250" dirty="0">
              <a:solidFill>
                <a:srgbClr val="EACBD1"/>
              </a:solidFill>
              <a:latin typeface="Calibri"/>
              <a:ea typeface="Calibri"/>
              <a:cs typeface="Calibri"/>
            </a:endParaRPr>
          </a:p>
        </p:txBody>
      </p:sp>
      <p:sp>
        <p:nvSpPr>
          <p:cNvPr id="10" name="Text 8">
            <a:extLst>
              <a:ext uri="{FF2B5EF4-FFF2-40B4-BE49-F238E27FC236}">
                <a16:creationId xmlns:a16="http://schemas.microsoft.com/office/drawing/2014/main" id="{125AD6D4-227A-63E8-5668-2F32689F59AB}"/>
              </a:ext>
            </a:extLst>
          </p:cNvPr>
          <p:cNvSpPr>
            <a:spLocks noGrp="1"/>
          </p:cNvSpPr>
          <p:nvPr/>
        </p:nvSpPr>
        <p:spPr>
          <a:xfrm>
            <a:off x="2011680" y="347472"/>
            <a:ext cx="9677095" cy="292608"/>
          </a:xfrm>
          <a:prstGeom prst="rect">
            <a:avLst/>
          </a:prstGeom>
          <a:noFill/>
        </p:spPr>
        <p:txBody>
          <a:bodyPr wrap="none" anchor="ctr"/>
          <a:lstStyle/>
          <a:p>
            <a:r>
              <a:rPr lang="en-US" sz="1200" b="1" spc="100" dirty="0">
                <a:solidFill>
                  <a:srgbClr val="A42037"/>
                </a:solidFill>
                <a:latin typeface="Calibri"/>
                <a:ea typeface="Calibri"/>
                <a:cs typeface="Calibri"/>
              </a:rPr>
              <a:t>BELL + GHZ</a:t>
            </a:r>
            <a:endParaRPr sz="1200" b="1" spc="100" dirty="0">
              <a:solidFill>
                <a:srgbClr val="A42037"/>
              </a:solidFill>
              <a:latin typeface="Calibri"/>
              <a:ea typeface="Calibri"/>
              <a:cs typeface="Calibri"/>
            </a:endParaRPr>
          </a:p>
        </p:txBody>
      </p:sp>
      <p:sp>
        <p:nvSpPr>
          <p:cNvPr id="26" name="Text 24">
            <a:extLst>
              <a:ext uri="{FF2B5EF4-FFF2-40B4-BE49-F238E27FC236}">
                <a16:creationId xmlns:a16="http://schemas.microsoft.com/office/drawing/2014/main" id="{F5B90485-1947-3595-0DC6-29A234A41A06}"/>
              </a:ext>
            </a:extLst>
          </p:cNvPr>
          <p:cNvSpPr>
            <a:spLocks noGrp="1"/>
          </p:cNvSpPr>
          <p:nvPr/>
        </p:nvSpPr>
        <p:spPr>
          <a:xfrm>
            <a:off x="11551615" y="6473952"/>
            <a:ext cx="411480" cy="274320"/>
          </a:xfrm>
          <a:prstGeom prst="rect">
            <a:avLst/>
          </a:prstGeom>
          <a:noFill/>
        </p:spPr>
        <p:txBody>
          <a:bodyPr wrap="square" anchor="ctr"/>
          <a:lstStyle/>
          <a:p>
            <a:fld id="{AE4E52CC-50E8-C041-A4A7-4751265F3D3B}" type="slidenum">
              <a:rPr lang="en-US" sz="1000" smtClean="0">
                <a:solidFill>
                  <a:srgbClr val="58595B"/>
                </a:solidFill>
                <a:latin typeface="Calibri"/>
                <a:ea typeface="Calibri"/>
                <a:cs typeface="Calibri"/>
              </a:rPr>
              <a:t>106</a:t>
            </a:fld>
            <a:endParaRPr sz="1000" dirty="0">
              <a:solidFill>
                <a:srgbClr val="58595B"/>
              </a:solidFill>
              <a:latin typeface="Calibri"/>
              <a:ea typeface="Calibri"/>
              <a:cs typeface="Calibri"/>
            </a:endParaRPr>
          </a:p>
        </p:txBody>
      </p:sp>
      <p:sp>
        <p:nvSpPr>
          <p:cNvPr id="25" name="Text 28">
            <a:extLst>
              <a:ext uri="{FF2B5EF4-FFF2-40B4-BE49-F238E27FC236}">
                <a16:creationId xmlns:a16="http://schemas.microsoft.com/office/drawing/2014/main" id="{2F65BA82-36BF-73AD-5A2D-76378DB7ABBA}"/>
              </a:ext>
            </a:extLst>
          </p:cNvPr>
          <p:cNvSpPr/>
          <p:nvPr/>
        </p:nvSpPr>
        <p:spPr>
          <a:xfrm>
            <a:off x="2011680" y="6473952"/>
            <a:ext cx="5486400" cy="274320"/>
          </a:xfrm>
          <a:prstGeom prst="rect">
            <a:avLst/>
          </a:prstGeom>
          <a:noFill/>
          <a:ln/>
        </p:spPr>
        <p:txBody>
          <a:bodyPr wrap="square" rtlCol="0" anchor="ctr"/>
          <a:lstStyle/>
          <a:p>
            <a:pPr marL="0" indent="0">
              <a:buNone/>
            </a:pPr>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sp>
        <p:nvSpPr>
          <p:cNvPr id="3" name="Text 9">
            <a:extLst>
              <a:ext uri="{FF2B5EF4-FFF2-40B4-BE49-F238E27FC236}">
                <a16:creationId xmlns:a16="http://schemas.microsoft.com/office/drawing/2014/main" id="{76710AB8-FC60-4E01-F192-BB09AD91E7A0}"/>
              </a:ext>
            </a:extLst>
          </p:cNvPr>
          <p:cNvSpPr>
            <a:spLocks noGrp="1"/>
          </p:cNvSpPr>
          <p:nvPr/>
        </p:nvSpPr>
        <p:spPr>
          <a:xfrm>
            <a:off x="2011680" y="621792"/>
            <a:ext cx="9677095" cy="658368"/>
          </a:xfrm>
          <a:prstGeom prst="rect">
            <a:avLst/>
          </a:prstGeom>
          <a:noFill/>
        </p:spPr>
        <p:txBody>
          <a:bodyPr wrap="square" anchor="ctr"/>
          <a:lstStyle/>
          <a:p>
            <a:r>
              <a:rPr lang="en-US" sz="3000" b="1" dirty="0">
                <a:solidFill>
                  <a:srgbClr val="231F20"/>
                </a:solidFill>
                <a:latin typeface="Cambria"/>
                <a:ea typeface="Cambria"/>
                <a:cs typeface="Cambria"/>
              </a:rPr>
              <a:t>Mixed Bell/GHZ routing problem</a:t>
            </a:r>
            <a:endParaRPr sz="3000" b="1" dirty="0">
              <a:solidFill>
                <a:srgbClr val="231F20"/>
              </a:solidFill>
              <a:latin typeface="Cambria"/>
              <a:ea typeface="Cambria"/>
              <a:cs typeface="Cambria"/>
            </a:endParaRPr>
          </a:p>
        </p:txBody>
      </p:sp>
      <mc:AlternateContent xmlns:mc="http://schemas.openxmlformats.org/markup-compatibility/2006" xmlns:a14="http://schemas.microsoft.com/office/drawing/2010/main">
        <mc:Choice Requires="a14">
          <p:sp>
            <p:nvSpPr>
              <p:cNvPr id="11" name="Text Placeholder 2">
                <a:extLst>
                  <a:ext uri="{FF2B5EF4-FFF2-40B4-BE49-F238E27FC236}">
                    <a16:creationId xmlns:a16="http://schemas.microsoft.com/office/drawing/2014/main" id="{E36C079D-A385-FCBA-174F-73B3B6DAC77C}"/>
                  </a:ext>
                </a:extLst>
              </p:cNvPr>
              <p:cNvSpPr txBox="1">
                <a:spLocks/>
              </p:cNvSpPr>
              <p:nvPr/>
            </p:nvSpPr>
            <p:spPr>
              <a:xfrm>
                <a:off x="2247254" y="1243583"/>
                <a:ext cx="8456910" cy="1646663"/>
              </a:xfrm>
              <a:prstGeom prst="rect">
                <a:avLst/>
              </a:prstGeom>
            </p:spPr>
            <p:txBody>
              <a:bodyPr/>
              <a:lstStyle>
                <a:lvl1pPr marL="342900" indent="-342900" algn="l" defTabSz="914400">
                  <a:spcBef>
                    <a:spcPct val="20000"/>
                  </a:spcBef>
                  <a:buFont typeface="Arial"/>
                  <a:buChar char="•"/>
                  <a:defRPr sz="3200" kern="1200">
                    <a:solidFill>
                      <a:schemeClr val="tx1"/>
                    </a:solidFill>
                    <a:latin typeface="+mn-lt"/>
                    <a:ea typeface="+mn-lt"/>
                    <a:cs typeface="+mn-lt"/>
                  </a:defRPr>
                </a:lvl1pPr>
                <a:lvl2pPr marL="742950" indent="-285750" algn="l" defTabSz="914400">
                  <a:spcBef>
                    <a:spcPct val="20000"/>
                  </a:spcBef>
                  <a:buFont typeface="Arial"/>
                  <a:buChar char="–"/>
                  <a:defRPr sz="2800" kern="1200">
                    <a:solidFill>
                      <a:schemeClr val="tx1"/>
                    </a:solidFill>
                    <a:latin typeface="+mn-lt"/>
                    <a:ea typeface="+mn-lt"/>
                    <a:cs typeface="+mn-lt"/>
                  </a:defRPr>
                </a:lvl2pPr>
                <a:lvl3pPr marL="1143000" indent="-228600" algn="l" defTabSz="914400">
                  <a:spcBef>
                    <a:spcPct val="20000"/>
                  </a:spcBef>
                  <a:buFont typeface="Arial"/>
                  <a:buChar char="•"/>
                  <a:defRPr sz="2400" kern="1200">
                    <a:solidFill>
                      <a:schemeClr val="tx1"/>
                    </a:solidFill>
                    <a:latin typeface="+mn-lt"/>
                    <a:ea typeface="+mn-lt"/>
                    <a:cs typeface="+mn-lt"/>
                  </a:defRPr>
                </a:lvl3pPr>
                <a:lvl4pPr marL="1600200" indent="-228600" algn="l" defTabSz="914400">
                  <a:spcBef>
                    <a:spcPct val="20000"/>
                  </a:spcBef>
                  <a:buFont typeface="Arial"/>
                  <a:buChar char="–"/>
                  <a:defRPr sz="2000" kern="1200">
                    <a:solidFill>
                      <a:schemeClr val="tx1"/>
                    </a:solidFill>
                    <a:latin typeface="+mn-lt"/>
                    <a:ea typeface="+mn-lt"/>
                    <a:cs typeface="+mn-lt"/>
                  </a:defRPr>
                </a:lvl4pPr>
                <a:lvl5pPr marL="2057400" indent="-228600" algn="l" defTabSz="914400">
                  <a:spcBef>
                    <a:spcPct val="20000"/>
                  </a:spcBef>
                  <a:buFont typeface="Arial"/>
                  <a:buChar char="»"/>
                  <a:defRPr sz="2000" kern="1200">
                    <a:solidFill>
                      <a:schemeClr val="tx1"/>
                    </a:solidFill>
                    <a:latin typeface="+mn-lt"/>
                    <a:ea typeface="+mn-lt"/>
                    <a:cs typeface="+mn-lt"/>
                  </a:defRPr>
                </a:lvl5pPr>
                <a:lvl6pPr marL="2514600" indent="-228600" algn="l" defTabSz="914400">
                  <a:spcBef>
                    <a:spcPct val="20000"/>
                  </a:spcBef>
                  <a:buFont typeface="Arial"/>
                  <a:buChar char="•"/>
                  <a:defRPr sz="2000" kern="1200">
                    <a:solidFill>
                      <a:schemeClr val="tx1"/>
                    </a:solidFill>
                    <a:latin typeface="+mn-lt"/>
                    <a:ea typeface="+mn-lt"/>
                    <a:cs typeface="+mn-lt"/>
                  </a:defRPr>
                </a:lvl6pPr>
                <a:lvl7pPr marL="2971800" indent="-228600" algn="l" defTabSz="914400">
                  <a:spcBef>
                    <a:spcPct val="20000"/>
                  </a:spcBef>
                  <a:buFont typeface="Arial"/>
                  <a:buChar char="•"/>
                  <a:defRPr sz="2000" kern="1200">
                    <a:solidFill>
                      <a:schemeClr val="tx1"/>
                    </a:solidFill>
                    <a:latin typeface="+mn-lt"/>
                    <a:ea typeface="+mn-lt"/>
                    <a:cs typeface="+mn-lt"/>
                  </a:defRPr>
                </a:lvl7pPr>
                <a:lvl8pPr marL="3429000" indent="-228600" algn="l" defTabSz="914400">
                  <a:spcBef>
                    <a:spcPct val="20000"/>
                  </a:spcBef>
                  <a:buFont typeface="Arial"/>
                  <a:buChar char="•"/>
                  <a:defRPr sz="2000" kern="1200">
                    <a:solidFill>
                      <a:schemeClr val="tx1"/>
                    </a:solidFill>
                    <a:latin typeface="+mn-lt"/>
                    <a:ea typeface="+mn-lt"/>
                    <a:cs typeface="+mn-lt"/>
                  </a:defRPr>
                </a:lvl8pPr>
                <a:lvl9pPr marL="3886200" indent="-228600" algn="l" defTabSz="914400">
                  <a:spcBef>
                    <a:spcPct val="20000"/>
                  </a:spcBef>
                  <a:buFont typeface="Arial"/>
                  <a:buChar char="•"/>
                  <a:defRPr sz="2000" kern="1200">
                    <a:solidFill>
                      <a:schemeClr val="tx1"/>
                    </a:solidFill>
                    <a:latin typeface="+mn-lt"/>
                    <a:ea typeface="+mn-lt"/>
                    <a:cs typeface="+mn-lt"/>
                  </a:defRPr>
                </a:lvl9pPr>
              </a:lstStyle>
              <a:p>
                <a:pPr>
                  <a:spcAft>
                    <a:spcPts val="1400"/>
                  </a:spcAft>
                  <a:buSzPct val="100000"/>
                </a:pPr>
                <a:r>
                  <a:rPr lang="en-US" sz="1800" dirty="0">
                    <a:solidFill>
                      <a:srgbClr val="231F20"/>
                    </a:solidFill>
                    <a:latin typeface="Calibri" pitchFamily="34" charset="0"/>
                    <a:ea typeface="Calibri" pitchFamily="34" charset="-122"/>
                    <a:cs typeface="Calibri" pitchFamily="34" charset="-120"/>
                  </a:rPr>
                  <a:t>Objective: Maximize weighted expected entanglement throughput</a:t>
                </a:r>
              </a:p>
              <a:p>
                <a:pPr marL="91440" indent="0">
                  <a:buFont typeface="Arial"/>
                  <a:buNone/>
                </a:pPr>
                <a14:m>
                  <m:oMathPara xmlns:m="http://schemas.openxmlformats.org/officeDocument/2006/math">
                    <m:oMathParaPr>
                      <m:jc m:val="centerGroup"/>
                    </m:oMathParaPr>
                    <m:oMath xmlns:m="http://schemas.openxmlformats.org/officeDocument/2006/math">
                      <m:func>
                        <m:funcPr>
                          <m:ctrlPr>
                            <a:rPr lang="en-US" sz="1800" i="1" smtClean="0">
                              <a:latin typeface="Cambria Math" panose="02040503050406030204" pitchFamily="18" charset="0"/>
                            </a:rPr>
                          </m:ctrlPr>
                        </m:funcPr>
                        <m:fName>
                          <m:r>
                            <m:rPr>
                              <m:sty m:val="p"/>
                            </m:rPr>
                            <a:rPr lang="en-US" sz="1800" smtClean="0">
                              <a:latin typeface="Cambria Math" panose="02040503050406030204" pitchFamily="18" charset="0"/>
                            </a:rPr>
                            <m:t>max</m:t>
                          </m:r>
                        </m:fName>
                        <m:e>
                          <m:nary>
                            <m:naryPr>
                              <m:chr m:val="∑"/>
                              <m:limLoc m:val="undOvr"/>
                              <m:supHide m:val="on"/>
                              <m:ctrlPr>
                                <a:rPr lang="en-US" sz="1800" i="1" smtClean="0">
                                  <a:latin typeface="Cambria Math" panose="02040503050406030204" pitchFamily="18" charset="0"/>
                                </a:rPr>
                              </m:ctrlPr>
                            </m:naryPr>
                            <m:sub>
                              <m:r>
                                <a:rPr lang="en-US" sz="1800" i="1" smtClean="0">
                                  <a:latin typeface="Cambria Math" panose="02040503050406030204" pitchFamily="18" charset="0"/>
                                </a:rPr>
                                <m:t>𝑑</m:t>
                              </m:r>
                              <m:r>
                                <a:rPr lang="en-US" sz="1800" smtClean="0">
                                  <a:latin typeface="Cambria Math" panose="02040503050406030204" pitchFamily="18" charset="0"/>
                                </a:rPr>
                                <m:t>∈</m:t>
                              </m:r>
                              <m:sSup>
                                <m:sSupPr>
                                  <m:ctrlPr>
                                    <a:rPr lang="en-US" sz="1800" i="1" smtClean="0">
                                      <a:latin typeface="Cambria Math" panose="02040503050406030204" pitchFamily="18" charset="0"/>
                                    </a:rPr>
                                  </m:ctrlPr>
                                </m:sSupPr>
                                <m:e>
                                  <m:r>
                                    <a:rPr lang="en-US" sz="1800" smtClean="0">
                                      <a:latin typeface="Cambria Math" panose="02040503050406030204" pitchFamily="18" charset="0"/>
                                    </a:rPr>
                                    <m:t>𝒟</m:t>
                                  </m:r>
                                </m:e>
                                <m:sup>
                                  <m:r>
                                    <a:rPr lang="en-US" sz="1800" i="1" smtClean="0">
                                      <a:latin typeface="Cambria Math" panose="02040503050406030204" pitchFamily="18" charset="0"/>
                                    </a:rPr>
                                    <m:t>𝐵</m:t>
                                  </m:r>
                                </m:sup>
                              </m:sSup>
                            </m:sub>
                            <m:sup/>
                            <m:e>
                              <m:sSub>
                                <m:sSubPr>
                                  <m:ctrlPr>
                                    <a:rPr lang="en-US" sz="1800" i="1" smtClean="0">
                                      <a:latin typeface="Cambria Math" panose="02040503050406030204" pitchFamily="18" charset="0"/>
                                    </a:rPr>
                                  </m:ctrlPr>
                                </m:sSubPr>
                                <m:e>
                                  <m:r>
                                    <a:rPr lang="en-US" sz="1800" i="1" smtClean="0">
                                      <a:latin typeface="Cambria Math" panose="02040503050406030204" pitchFamily="18" charset="0"/>
                                    </a:rPr>
                                    <m:t>h</m:t>
                                  </m:r>
                                </m:e>
                                <m:sub>
                                  <m:r>
                                    <a:rPr lang="en-US" sz="1800" i="1" smtClean="0">
                                      <a:latin typeface="Cambria Math" panose="02040503050406030204" pitchFamily="18" charset="0"/>
                                    </a:rPr>
                                    <m:t>𝑑</m:t>
                                  </m:r>
                                </m:sub>
                              </m:sSub>
                            </m:e>
                          </m:nary>
                        </m:e>
                      </m:func>
                      <m:r>
                        <a:rPr lang="en-US" sz="1800" smtClean="0">
                          <a:latin typeface="Cambria Math" panose="02040503050406030204" pitchFamily="18" charset="0"/>
                        </a:rPr>
                        <m:t>+</m:t>
                      </m:r>
                      <m:r>
                        <a:rPr lang="en-US" sz="1800" i="1" smtClean="0">
                          <a:latin typeface="Cambria Math" panose="02040503050406030204" pitchFamily="18" charset="0"/>
                        </a:rPr>
                        <m:t>𝑤</m:t>
                      </m:r>
                      <m:nary>
                        <m:naryPr>
                          <m:chr m:val="∑"/>
                          <m:limLoc m:val="undOvr"/>
                          <m:supHide m:val="on"/>
                          <m:ctrlPr>
                            <a:rPr lang="en-US" sz="1800" i="1" smtClean="0">
                              <a:latin typeface="Cambria Math" panose="02040503050406030204" pitchFamily="18" charset="0"/>
                            </a:rPr>
                          </m:ctrlPr>
                        </m:naryPr>
                        <m:sub>
                          <m:r>
                            <a:rPr lang="en-US" sz="1800" i="1" smtClean="0">
                              <a:latin typeface="Cambria Math" panose="02040503050406030204" pitchFamily="18" charset="0"/>
                            </a:rPr>
                            <m:t>𝑟</m:t>
                          </m:r>
                          <m:r>
                            <a:rPr lang="en-US" sz="1800" smtClean="0">
                              <a:latin typeface="Cambria Math" panose="02040503050406030204" pitchFamily="18" charset="0"/>
                            </a:rPr>
                            <m:t>∈</m:t>
                          </m:r>
                          <m:sSup>
                            <m:sSupPr>
                              <m:ctrlPr>
                                <a:rPr lang="en-US" sz="1800" i="1" smtClean="0">
                                  <a:latin typeface="Cambria Math" panose="02040503050406030204" pitchFamily="18" charset="0"/>
                                </a:rPr>
                              </m:ctrlPr>
                            </m:sSupPr>
                            <m:e>
                              <m:r>
                                <a:rPr lang="en-US" sz="1800" smtClean="0">
                                  <a:latin typeface="Cambria Math" panose="02040503050406030204" pitchFamily="18" charset="0"/>
                                </a:rPr>
                                <m:t>𝒟</m:t>
                              </m:r>
                            </m:e>
                            <m:sup>
                              <m:r>
                                <a:rPr lang="en-US" sz="1800" i="1" smtClean="0">
                                  <a:latin typeface="Cambria Math" panose="02040503050406030204" pitchFamily="18" charset="0"/>
                                </a:rPr>
                                <m:t>𝐺</m:t>
                              </m:r>
                            </m:sup>
                          </m:sSup>
                        </m:sub>
                        <m:sup/>
                        <m:e>
                          <m:sSub>
                            <m:sSubPr>
                              <m:ctrlPr>
                                <a:rPr lang="en-US" sz="1800" i="1" smtClean="0">
                                  <a:latin typeface="Cambria Math" panose="02040503050406030204" pitchFamily="18" charset="0"/>
                                </a:rPr>
                              </m:ctrlPr>
                            </m:sSubPr>
                            <m:e>
                              <m:r>
                                <a:rPr lang="en-US" sz="1800" i="1" smtClean="0">
                                  <a:latin typeface="Cambria Math" panose="02040503050406030204" pitchFamily="18" charset="0"/>
                                </a:rPr>
                                <m:t>h</m:t>
                              </m:r>
                            </m:e>
                            <m:sub>
                              <m:r>
                                <a:rPr lang="en-US" sz="1800" i="1" smtClean="0">
                                  <a:latin typeface="Cambria Math" panose="02040503050406030204" pitchFamily="18" charset="0"/>
                                </a:rPr>
                                <m:t>𝑟</m:t>
                              </m:r>
                            </m:sub>
                          </m:sSub>
                        </m:e>
                      </m:nary>
                    </m:oMath>
                  </m:oMathPara>
                </a14:m>
                <a:endParaRPr lang="en-US" sz="1800" dirty="0"/>
              </a:p>
              <a:p>
                <a:r>
                  <a:rPr lang="en-US" sz="1800" dirty="0">
                    <a:solidFill>
                      <a:srgbClr val="231F20"/>
                    </a:solidFill>
                    <a:latin typeface="Calibri" pitchFamily="34" charset="0"/>
                    <a:ea typeface="Calibri" pitchFamily="34" charset="-122"/>
                    <a:cs typeface="Calibri" pitchFamily="34" charset="-120"/>
                  </a:rPr>
                  <a:t>Constraints</a:t>
                </a:r>
              </a:p>
              <a:p>
                <a:pPr marL="342900" lvl="1" indent="-342900">
                  <a:spcAft>
                    <a:spcPts val="1400"/>
                  </a:spcAft>
                  <a:buSzPct val="100000"/>
                  <a:buFont typeface="Arial"/>
                  <a:buChar char="•"/>
                </a:pPr>
                <a:endParaRPr lang="en-US" sz="1600" b="1" dirty="0">
                  <a:solidFill>
                    <a:srgbClr val="231F20"/>
                  </a:solidFill>
                  <a:latin typeface="Calibri" pitchFamily="34" charset="0"/>
                  <a:ea typeface="Calibri" pitchFamily="34" charset="-122"/>
                  <a:cs typeface="Calibri" pitchFamily="34" charset="-120"/>
                </a:endParaRPr>
              </a:p>
            </p:txBody>
          </p:sp>
        </mc:Choice>
        <mc:Fallback xmlns="">
          <p:sp>
            <p:nvSpPr>
              <p:cNvPr id="11" name="Text Placeholder 2">
                <a:extLst>
                  <a:ext uri="{FF2B5EF4-FFF2-40B4-BE49-F238E27FC236}">
                    <a16:creationId xmlns:a16="http://schemas.microsoft.com/office/drawing/2014/main" id="{E36C079D-A385-FCBA-174F-73B3B6DAC77C}"/>
                  </a:ext>
                </a:extLst>
              </p:cNvPr>
              <p:cNvSpPr txBox="1">
                <a:spLocks noRot="1" noChangeAspect="1" noMove="1" noResize="1" noEditPoints="1" noAdjustHandles="1" noChangeArrowheads="1" noChangeShapeType="1" noTextEdit="1"/>
              </p:cNvSpPr>
              <p:nvPr/>
            </p:nvSpPr>
            <p:spPr>
              <a:xfrm>
                <a:off x="2247254" y="1243583"/>
                <a:ext cx="8456910" cy="1646663"/>
              </a:xfrm>
              <a:prstGeom prst="rect">
                <a:avLst/>
              </a:prstGeom>
              <a:blipFill>
                <a:blip r:embed="rId3"/>
                <a:stretch>
                  <a:fillRect l="-601" t="-29008" b="-5343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 Placeholder 2">
                <a:extLst>
                  <a:ext uri="{FF2B5EF4-FFF2-40B4-BE49-F238E27FC236}">
                    <a16:creationId xmlns:a16="http://schemas.microsoft.com/office/drawing/2014/main" id="{144B9799-78A2-E6B8-AEE5-705F14EA6397}"/>
                  </a:ext>
                </a:extLst>
              </p:cNvPr>
              <p:cNvSpPr txBox="1">
                <a:spLocks/>
              </p:cNvSpPr>
              <p:nvPr/>
            </p:nvSpPr>
            <p:spPr>
              <a:xfrm>
                <a:off x="2469396" y="2890247"/>
                <a:ext cx="5166102" cy="3648075"/>
              </a:xfrm>
              <a:prstGeom prst="rect">
                <a:avLst/>
              </a:prstGeom>
              <a:noFill/>
              <a:ln/>
            </p:spPr>
            <p:txBody>
              <a:bodyPr wrap="square" lIns="18288" tIns="18288" rIns="18288" bIns="18288" rtlCol="0" anchor="t">
                <a:noAutofit/>
              </a:bodyPr>
              <a:lstStyle>
                <a:lvl1pPr marL="365760" indent="-274320" algn="l" defTabSz="914400" rtl="0" eaLnBrk="1" latinLnBrk="0" hangingPunct="1">
                  <a:lnSpc>
                    <a:spcPct val="105000"/>
                  </a:lnSpc>
                  <a:spcBef>
                    <a:spcPts val="0"/>
                  </a:spcBef>
                  <a:spcAft>
                    <a:spcPts val="500"/>
                  </a:spcAft>
                  <a:buFont typeface="Candara" pitchFamily="34" charset="0"/>
                  <a:buChar char="•"/>
                  <a:defRPr lang="en-US" sz="2000" kern="1200">
                    <a:solidFill>
                      <a:srgbClr val="181818"/>
                    </a:solidFill>
                    <a:latin typeface="Candara" pitchFamily="34" charset="0"/>
                    <a:ea typeface="Microsoft YaHei" pitchFamily="34" charset="-122"/>
                    <a:cs typeface="Candara" pitchFamily="34" charset="-120"/>
                  </a:defRPr>
                </a:lvl1pPr>
                <a:lvl2pPr marL="731520" indent="-228600" algn="l" defTabSz="914400" rtl="0" eaLnBrk="1" latinLnBrk="0" hangingPunct="1">
                  <a:lnSpc>
                    <a:spcPct val="105000"/>
                  </a:lnSpc>
                  <a:spcBef>
                    <a:spcPts val="0"/>
                  </a:spcBef>
                  <a:spcAft>
                    <a:spcPts val="250"/>
                  </a:spcAft>
                  <a:buFont typeface="Candara" pitchFamily="34" charset="0"/>
                  <a:buChar char="○"/>
                  <a:defRPr lang="en-US" sz="1800" kern="1200">
                    <a:solidFill>
                      <a:srgbClr val="181818"/>
                    </a:solidFill>
                    <a:latin typeface="Candara" pitchFamily="34" charset="0"/>
                    <a:ea typeface="Microsoft YaHei" pitchFamily="34" charset="-122"/>
                    <a:cs typeface="Candara" pitchFamily="34" charset="-120"/>
                  </a:defRPr>
                </a:lvl2pPr>
                <a:lvl3pPr marL="1005840" indent="-182880" algn="l" defTabSz="914400" rtl="0" eaLnBrk="1" latinLnBrk="0" hangingPunct="1">
                  <a:lnSpc>
                    <a:spcPct val="105000"/>
                  </a:lnSpc>
                  <a:spcBef>
                    <a:spcPts val="0"/>
                  </a:spcBef>
                  <a:spcAft>
                    <a:spcPts val="10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3pPr>
                <a:lvl4pPr marL="128016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4pPr>
                <a:lvl5pPr marL="155448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5pPr>
                <a:lvl6pPr marL="182880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6pPr>
                <a:lvl7pPr marL="210312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7pPr>
                <a:lvl8pPr marL="237744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8pPr>
                <a:lvl9pPr marL="265176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9pPr>
              </a:lstStyle>
              <a:p>
                <a:pPr marL="685800" lvl="1" indent="-342900">
                  <a:spcAft>
                    <a:spcPts val="800"/>
                  </a:spcAft>
                  <a:buSzPct val="100000"/>
                  <a:buFont typeface="Candara"/>
                  <a:buChar char="–"/>
                </a:pPr>
                <a:r>
                  <a:rPr lang="en-US" sz="1600" dirty="0">
                    <a:solidFill>
                      <a:srgbClr val="58595B"/>
                    </a:solidFill>
                    <a:latin typeface="Calibri" pitchFamily="34" charset="0"/>
                    <a:cs typeface="Calibri" pitchFamily="34" charset="-120"/>
                  </a:rPr>
                  <a:t>Bell activation</a:t>
                </a:r>
              </a:p>
              <a:p>
                <a:pPr marL="502920" lvl="1" indent="0">
                  <a:buNone/>
                </a:pPr>
                <a14:m>
                  <m:oMathPara xmlns:m="http://schemas.openxmlformats.org/officeDocument/2006/math">
                    <m:oMathParaPr>
                      <m:jc m:val="centerGroup"/>
                    </m:oMathParaPr>
                    <m:oMath xmlns:m="http://schemas.openxmlformats.org/officeDocument/2006/math">
                      <m:nary>
                        <m:naryPr>
                          <m:chr m:val="∑"/>
                          <m:limLoc m:val="undOvr"/>
                          <m:supHide m:val="on"/>
                          <m:ctrlPr>
                            <a:rPr lang="en-US" i="1" noProof="0">
                              <a:latin typeface="Cambria Math" panose="02040503050406030204" pitchFamily="18" charset="0"/>
                            </a:rPr>
                          </m:ctrlPr>
                        </m:naryPr>
                        <m:sub>
                          <m:sSub>
                            <m:sSubPr>
                              <m:ctrlPr>
                                <a:rPr lang="en-US" i="1" noProof="0">
                                  <a:latin typeface="Cambria Math" panose="02040503050406030204" pitchFamily="18" charset="0"/>
                                </a:rPr>
                              </m:ctrlPr>
                            </m:sSubPr>
                            <m:e>
                              <m:r>
                                <a:rPr lang="en-US" i="1" noProof="0">
                                  <a:latin typeface="Cambria Math" panose="02040503050406030204" pitchFamily="18" charset="0"/>
                                </a:rPr>
                                <m:t>𝐴</m:t>
                              </m:r>
                            </m:e>
                            <m:sub>
                              <m:r>
                                <a:rPr lang="en-US" i="1" noProof="0">
                                  <a:latin typeface="Cambria Math" panose="02040503050406030204" pitchFamily="18" charset="0"/>
                                </a:rPr>
                                <m:t>𝑑</m:t>
                              </m:r>
                            </m:sub>
                          </m:sSub>
                          <m:r>
                            <a:rPr lang="en-US" i="0" noProof="0">
                              <a:latin typeface="Cambria Math" panose="02040503050406030204" pitchFamily="18" charset="0"/>
                            </a:rPr>
                            <m:t>∈</m:t>
                          </m:r>
                          <m:sSub>
                            <m:sSubPr>
                              <m:ctrlPr>
                                <a:rPr lang="en-US" i="1" noProof="0">
                                  <a:latin typeface="Cambria Math" panose="02040503050406030204" pitchFamily="18" charset="0"/>
                                </a:rPr>
                              </m:ctrlPr>
                            </m:sSubPr>
                            <m:e>
                              <m:r>
                                <a:rPr lang="en-US" i="0" noProof="0">
                                  <a:latin typeface="Cambria Math" panose="02040503050406030204" pitchFamily="18" charset="0"/>
                                </a:rPr>
                                <m:t>𝒜</m:t>
                              </m:r>
                            </m:e>
                            <m:sub>
                              <m:r>
                                <a:rPr lang="en-US" i="1" noProof="0">
                                  <a:latin typeface="Cambria Math" panose="02040503050406030204" pitchFamily="18" charset="0"/>
                                </a:rPr>
                                <m:t>𝑑</m:t>
                              </m:r>
                            </m:sub>
                          </m:sSub>
                        </m:sub>
                        <m:sup/>
                        <m:e>
                          <m:sSub>
                            <m:sSubPr>
                              <m:ctrlPr>
                                <a:rPr lang="en-US" i="1" noProof="0">
                                  <a:latin typeface="Cambria Math" panose="02040503050406030204" pitchFamily="18" charset="0"/>
                                </a:rPr>
                              </m:ctrlPr>
                            </m:sSubPr>
                            <m:e>
                              <m:r>
                                <a:rPr lang="en-US" i="1" noProof="0">
                                  <a:latin typeface="Cambria Math" panose="02040503050406030204" pitchFamily="18" charset="0"/>
                                </a:rPr>
                                <m:t>𝑛</m:t>
                              </m:r>
                            </m:e>
                            <m:sub>
                              <m:sSub>
                                <m:sSubPr>
                                  <m:ctrlPr>
                                    <a:rPr lang="en-US" i="1" noProof="0">
                                      <a:latin typeface="Cambria Math" panose="02040503050406030204" pitchFamily="18" charset="0"/>
                                    </a:rPr>
                                  </m:ctrlPr>
                                </m:sSubPr>
                                <m:e>
                                  <m:r>
                                    <a:rPr lang="en-US" i="1" noProof="0">
                                      <a:latin typeface="Cambria Math" panose="02040503050406030204" pitchFamily="18" charset="0"/>
                                    </a:rPr>
                                    <m:t>𝐴</m:t>
                                  </m:r>
                                </m:e>
                                <m:sub>
                                  <m:r>
                                    <a:rPr lang="en-US" i="1" noProof="0">
                                      <a:latin typeface="Cambria Math" panose="02040503050406030204" pitchFamily="18" charset="0"/>
                                    </a:rPr>
                                    <m:t>𝑑</m:t>
                                  </m:r>
                                </m:sub>
                              </m:sSub>
                            </m:sub>
                          </m:sSub>
                        </m:e>
                      </m:nary>
                      <m:r>
                        <a:rPr lang="en-US" i="0" noProof="0">
                          <a:latin typeface="Cambria Math" panose="02040503050406030204" pitchFamily="18" charset="0"/>
                        </a:rPr>
                        <m:t>≤</m:t>
                      </m:r>
                      <m:r>
                        <a:rPr lang="en-US" i="1" noProof="0">
                          <a:latin typeface="Cambria Math" panose="02040503050406030204" pitchFamily="18" charset="0"/>
                        </a:rPr>
                        <m:t>𝑀</m:t>
                      </m:r>
                      <m:sSub>
                        <m:sSubPr>
                          <m:ctrlPr>
                            <a:rPr lang="en-US" i="1" noProof="0">
                              <a:latin typeface="Cambria Math" panose="02040503050406030204" pitchFamily="18" charset="0"/>
                            </a:rPr>
                          </m:ctrlPr>
                        </m:sSubPr>
                        <m:e>
                          <m:r>
                            <a:rPr lang="en-US" i="1" noProof="0">
                              <a:latin typeface="Cambria Math" panose="02040503050406030204" pitchFamily="18" charset="0"/>
                            </a:rPr>
                            <m:t>𝑥</m:t>
                          </m:r>
                        </m:e>
                        <m:sub>
                          <m:r>
                            <a:rPr lang="en-US" i="1" noProof="0">
                              <a:latin typeface="Cambria Math" panose="02040503050406030204" pitchFamily="18" charset="0"/>
                            </a:rPr>
                            <m:t>𝑑</m:t>
                          </m:r>
                        </m:sub>
                      </m:sSub>
                      <m:r>
                        <a:rPr lang="en-US" i="0" noProof="0">
                          <a:latin typeface="Cambria Math" panose="02040503050406030204" pitchFamily="18" charset="0"/>
                        </a:rPr>
                        <m:t>, ∀</m:t>
                      </m:r>
                      <m:r>
                        <a:rPr lang="en-US" i="1" noProof="0">
                          <a:latin typeface="Cambria Math" panose="02040503050406030204" pitchFamily="18" charset="0"/>
                        </a:rPr>
                        <m:t>𝑑</m:t>
                      </m:r>
                      <m:r>
                        <a:rPr lang="en-US" i="0" noProof="0">
                          <a:latin typeface="Cambria Math" panose="02040503050406030204" pitchFamily="18" charset="0"/>
                        </a:rPr>
                        <m:t>∈</m:t>
                      </m:r>
                      <m:sSup>
                        <m:sSupPr>
                          <m:ctrlPr>
                            <a:rPr lang="en-US" i="1" noProof="0">
                              <a:latin typeface="Cambria Math" panose="02040503050406030204" pitchFamily="18" charset="0"/>
                            </a:rPr>
                          </m:ctrlPr>
                        </m:sSupPr>
                        <m:e>
                          <m:r>
                            <a:rPr lang="en-US" i="0" noProof="0">
                              <a:latin typeface="Cambria Math" panose="02040503050406030204" pitchFamily="18" charset="0"/>
                            </a:rPr>
                            <m:t>𝒟</m:t>
                          </m:r>
                        </m:e>
                        <m:sup>
                          <m:r>
                            <a:rPr lang="en-US" i="1" noProof="0">
                              <a:latin typeface="Cambria Math" panose="02040503050406030204" pitchFamily="18" charset="0"/>
                            </a:rPr>
                            <m:t>𝐵</m:t>
                          </m:r>
                        </m:sup>
                      </m:sSup>
                    </m:oMath>
                  </m:oMathPara>
                </a14:m>
                <a:endParaRPr lang="en-US" noProof="0" dirty="0"/>
              </a:p>
              <a:p>
                <a:pPr marL="502920" lvl="1" indent="0">
                  <a:buNone/>
                </a:pPr>
                <a14:m>
                  <m:oMathPara xmlns:m="http://schemas.openxmlformats.org/officeDocument/2006/math">
                    <m:oMathParaPr>
                      <m:jc m:val="centerGroup"/>
                    </m:oMathParaPr>
                    <m:oMath xmlns:m="http://schemas.openxmlformats.org/officeDocument/2006/math">
                      <m:nary>
                        <m:naryPr>
                          <m:chr m:val="∑"/>
                          <m:limLoc m:val="undOvr"/>
                          <m:supHide m:val="on"/>
                          <m:ctrlPr>
                            <a:rPr lang="en-US" i="1" noProof="0">
                              <a:latin typeface="Cambria Math" panose="02040503050406030204" pitchFamily="18" charset="0"/>
                            </a:rPr>
                          </m:ctrlPr>
                        </m:naryPr>
                        <m:sub>
                          <m:sSub>
                            <m:sSubPr>
                              <m:ctrlPr>
                                <a:rPr lang="en-US" i="1" noProof="0">
                                  <a:latin typeface="Cambria Math" panose="02040503050406030204" pitchFamily="18" charset="0"/>
                                </a:rPr>
                              </m:ctrlPr>
                            </m:sSubPr>
                            <m:e>
                              <m:r>
                                <a:rPr lang="en-US" i="1" noProof="0">
                                  <a:latin typeface="Cambria Math" panose="02040503050406030204" pitchFamily="18" charset="0"/>
                                </a:rPr>
                                <m:t>𝐴</m:t>
                              </m:r>
                            </m:e>
                            <m:sub>
                              <m:r>
                                <a:rPr lang="en-US" i="1" noProof="0">
                                  <a:latin typeface="Cambria Math" panose="02040503050406030204" pitchFamily="18" charset="0"/>
                                </a:rPr>
                                <m:t>𝑑</m:t>
                              </m:r>
                            </m:sub>
                          </m:sSub>
                          <m:r>
                            <a:rPr lang="en-US" i="0" noProof="0">
                              <a:latin typeface="Cambria Math" panose="02040503050406030204" pitchFamily="18" charset="0"/>
                            </a:rPr>
                            <m:t>∈</m:t>
                          </m:r>
                          <m:sSub>
                            <m:sSubPr>
                              <m:ctrlPr>
                                <a:rPr lang="en-US" i="1" noProof="0">
                                  <a:latin typeface="Cambria Math" panose="02040503050406030204" pitchFamily="18" charset="0"/>
                                </a:rPr>
                              </m:ctrlPr>
                            </m:sSubPr>
                            <m:e>
                              <m:r>
                                <a:rPr lang="en-US" i="0" noProof="0">
                                  <a:latin typeface="Cambria Math" panose="02040503050406030204" pitchFamily="18" charset="0"/>
                                </a:rPr>
                                <m:t>𝒜</m:t>
                              </m:r>
                            </m:e>
                            <m:sub>
                              <m:r>
                                <a:rPr lang="en-US" i="1" noProof="0">
                                  <a:latin typeface="Cambria Math" panose="02040503050406030204" pitchFamily="18" charset="0"/>
                                </a:rPr>
                                <m:t>𝑑</m:t>
                              </m:r>
                            </m:sub>
                          </m:sSub>
                        </m:sub>
                        <m:sup/>
                        <m:e>
                          <m:sSub>
                            <m:sSubPr>
                              <m:ctrlPr>
                                <a:rPr lang="en-US" i="1" noProof="0">
                                  <a:latin typeface="Cambria Math" panose="02040503050406030204" pitchFamily="18" charset="0"/>
                                </a:rPr>
                              </m:ctrlPr>
                            </m:sSubPr>
                            <m:e>
                              <m:r>
                                <a:rPr lang="en-US" i="1" noProof="0">
                                  <a:latin typeface="Cambria Math" panose="02040503050406030204" pitchFamily="18" charset="0"/>
                                </a:rPr>
                                <m:t>𝑛</m:t>
                              </m:r>
                            </m:e>
                            <m:sub>
                              <m:sSub>
                                <m:sSubPr>
                                  <m:ctrlPr>
                                    <a:rPr lang="en-US" i="1" noProof="0">
                                      <a:latin typeface="Cambria Math" panose="02040503050406030204" pitchFamily="18" charset="0"/>
                                    </a:rPr>
                                  </m:ctrlPr>
                                </m:sSubPr>
                                <m:e>
                                  <m:r>
                                    <a:rPr lang="en-US" i="1" noProof="0">
                                      <a:latin typeface="Cambria Math" panose="02040503050406030204" pitchFamily="18" charset="0"/>
                                    </a:rPr>
                                    <m:t>𝐴</m:t>
                                  </m:r>
                                </m:e>
                                <m:sub>
                                  <m:r>
                                    <a:rPr lang="en-US" i="1" noProof="0">
                                      <a:latin typeface="Cambria Math" panose="02040503050406030204" pitchFamily="18" charset="0"/>
                                    </a:rPr>
                                    <m:t>𝑑</m:t>
                                  </m:r>
                                </m:sub>
                              </m:sSub>
                            </m:sub>
                          </m:sSub>
                        </m:e>
                      </m:nary>
                      <m:r>
                        <a:rPr lang="en-US" i="0" noProof="0">
                          <a:latin typeface="Cambria Math" panose="02040503050406030204" pitchFamily="18" charset="0"/>
                        </a:rPr>
                        <m:t>≥</m:t>
                      </m:r>
                      <m:sSub>
                        <m:sSubPr>
                          <m:ctrlPr>
                            <a:rPr lang="en-US" i="1" noProof="0">
                              <a:latin typeface="Cambria Math" panose="02040503050406030204" pitchFamily="18" charset="0"/>
                            </a:rPr>
                          </m:ctrlPr>
                        </m:sSubPr>
                        <m:e>
                          <m:r>
                            <a:rPr lang="en-US" i="1" noProof="0">
                              <a:latin typeface="Cambria Math" panose="02040503050406030204" pitchFamily="18" charset="0"/>
                            </a:rPr>
                            <m:t>𝑥</m:t>
                          </m:r>
                        </m:e>
                        <m:sub>
                          <m:r>
                            <a:rPr lang="en-US" i="1" noProof="0">
                              <a:latin typeface="Cambria Math" panose="02040503050406030204" pitchFamily="18" charset="0"/>
                            </a:rPr>
                            <m:t>𝑑</m:t>
                          </m:r>
                        </m:sub>
                      </m:sSub>
                      <m:r>
                        <a:rPr lang="en-US" i="0" noProof="0">
                          <a:latin typeface="Cambria Math" panose="02040503050406030204" pitchFamily="18" charset="0"/>
                        </a:rPr>
                        <m:t>, ∀</m:t>
                      </m:r>
                      <m:r>
                        <a:rPr lang="en-US" i="1" noProof="0">
                          <a:latin typeface="Cambria Math" panose="02040503050406030204" pitchFamily="18" charset="0"/>
                        </a:rPr>
                        <m:t>𝑑</m:t>
                      </m:r>
                      <m:r>
                        <a:rPr lang="en-US" i="0" noProof="0">
                          <a:latin typeface="Cambria Math" panose="02040503050406030204" pitchFamily="18" charset="0"/>
                        </a:rPr>
                        <m:t>∈</m:t>
                      </m:r>
                      <m:sSup>
                        <m:sSupPr>
                          <m:ctrlPr>
                            <a:rPr lang="en-US" i="1" noProof="0">
                              <a:latin typeface="Cambria Math" panose="02040503050406030204" pitchFamily="18" charset="0"/>
                            </a:rPr>
                          </m:ctrlPr>
                        </m:sSupPr>
                        <m:e>
                          <m:r>
                            <a:rPr lang="en-US" i="0" noProof="0">
                              <a:latin typeface="Cambria Math" panose="02040503050406030204" pitchFamily="18" charset="0"/>
                            </a:rPr>
                            <m:t>𝒟</m:t>
                          </m:r>
                        </m:e>
                        <m:sup>
                          <m:r>
                            <a:rPr lang="en-US" i="1" noProof="0">
                              <a:latin typeface="Cambria Math" panose="02040503050406030204" pitchFamily="18" charset="0"/>
                            </a:rPr>
                            <m:t>𝐵</m:t>
                          </m:r>
                        </m:sup>
                      </m:sSup>
                    </m:oMath>
                  </m:oMathPara>
                </a14:m>
                <a:endParaRPr lang="en-US" noProof="0" dirty="0"/>
              </a:p>
              <a:p>
                <a:pPr marL="685800" lvl="1" indent="-342900">
                  <a:spcAft>
                    <a:spcPts val="800"/>
                  </a:spcAft>
                  <a:buSzPct val="100000"/>
                  <a:buFont typeface="Candara"/>
                  <a:buChar char="–"/>
                </a:pPr>
                <a:r>
                  <a:rPr lang="en-US" sz="1600" dirty="0">
                    <a:solidFill>
                      <a:srgbClr val="58595B"/>
                    </a:solidFill>
                    <a:latin typeface="Calibri" pitchFamily="34" charset="0"/>
                    <a:ea typeface="Calibri" pitchFamily="34" charset="-122"/>
                    <a:cs typeface="Calibri" pitchFamily="34" charset="-120"/>
                  </a:rPr>
                  <a:t>GHZ bottleneck</a:t>
                </a:r>
              </a:p>
              <a:p>
                <a:pPr marL="502920" lvl="1" indent="0">
                  <a:buNone/>
                </a:pPr>
                <a14:m>
                  <m:oMathPara xmlns:m="http://schemas.openxmlformats.org/officeDocument/2006/math">
                    <m:oMathParaPr>
                      <m:jc m:val="centerGroup"/>
                    </m:oMathParaPr>
                    <m:oMath xmlns:m="http://schemas.openxmlformats.org/officeDocument/2006/math">
                      <m:sSub>
                        <m:sSubPr>
                          <m:ctrlPr>
                            <a:rPr lang="en-US" i="1" noProof="0">
                              <a:latin typeface="Cambria Math" panose="02040503050406030204" pitchFamily="18" charset="0"/>
                            </a:rPr>
                          </m:ctrlPr>
                        </m:sSubPr>
                        <m:e>
                          <m:r>
                            <a:rPr lang="en-US" i="1" noProof="0">
                              <a:latin typeface="Cambria Math" panose="02040503050406030204" pitchFamily="18" charset="0"/>
                            </a:rPr>
                            <m:t>𝜆</m:t>
                          </m:r>
                        </m:e>
                        <m:sub>
                          <m:sSub>
                            <m:sSubPr>
                              <m:ctrlPr>
                                <a:rPr lang="en-US" i="1" noProof="0">
                                  <a:latin typeface="Cambria Math" panose="02040503050406030204" pitchFamily="18" charset="0"/>
                                </a:rPr>
                              </m:ctrlPr>
                            </m:sSubPr>
                            <m:e>
                              <m:r>
                                <a:rPr lang="en-US" i="1" noProof="0">
                                  <a:latin typeface="Cambria Math" panose="02040503050406030204" pitchFamily="18" charset="0"/>
                                </a:rPr>
                                <m:t>𝑓</m:t>
                              </m:r>
                            </m:e>
                            <m:sub>
                              <m:r>
                                <a:rPr lang="en-US" i="1" noProof="0">
                                  <a:latin typeface="Cambria Math" panose="02040503050406030204" pitchFamily="18" charset="0"/>
                                </a:rPr>
                                <m:t>𝑟</m:t>
                              </m:r>
                            </m:sub>
                          </m:sSub>
                        </m:sub>
                      </m:sSub>
                      <m:r>
                        <a:rPr lang="en-US" i="0" noProof="0">
                          <a:latin typeface="Cambria Math" panose="02040503050406030204" pitchFamily="18" charset="0"/>
                        </a:rPr>
                        <m:t>≤</m:t>
                      </m:r>
                      <m:nary>
                        <m:naryPr>
                          <m:chr m:val="∑"/>
                          <m:limLoc m:val="undOvr"/>
                          <m:supHide m:val="on"/>
                          <m:ctrlPr>
                            <a:rPr lang="en-US" i="1" noProof="0">
                              <a:latin typeface="Cambria Math" panose="02040503050406030204" pitchFamily="18" charset="0"/>
                            </a:rPr>
                          </m:ctrlPr>
                        </m:naryPr>
                        <m:sub>
                          <m:sSub>
                            <m:sSubPr>
                              <m:ctrlPr>
                                <a:rPr lang="en-US" i="1" noProof="0">
                                  <a:latin typeface="Cambria Math" panose="02040503050406030204" pitchFamily="18" charset="0"/>
                                </a:rPr>
                              </m:ctrlPr>
                            </m:sSubPr>
                            <m:e>
                              <m:r>
                                <a:rPr lang="en-US" i="1" noProof="0">
                                  <a:latin typeface="Cambria Math" panose="02040503050406030204" pitchFamily="18" charset="0"/>
                                </a:rPr>
                                <m:t>𝐴</m:t>
                              </m:r>
                            </m:e>
                            <m:sub>
                              <m:d>
                                <m:dPr>
                                  <m:ctrlPr>
                                    <a:rPr lang="en-US" i="1" noProof="0">
                                      <a:latin typeface="Cambria Math" panose="02040503050406030204" pitchFamily="18" charset="0"/>
                                    </a:rPr>
                                  </m:ctrlPr>
                                </m:dPr>
                                <m:e>
                                  <m:sSub>
                                    <m:sSubPr>
                                      <m:ctrlPr>
                                        <a:rPr lang="en-US" i="1" noProof="0">
                                          <a:latin typeface="Cambria Math" panose="02040503050406030204" pitchFamily="18" charset="0"/>
                                        </a:rPr>
                                      </m:ctrlPr>
                                    </m:sSubPr>
                                    <m:e>
                                      <m:r>
                                        <a:rPr lang="en-US" i="1" noProof="0">
                                          <a:latin typeface="Cambria Math" panose="02040503050406030204" pitchFamily="18" charset="0"/>
                                        </a:rPr>
                                        <m:t>𝑓</m:t>
                                      </m:r>
                                    </m:e>
                                    <m:sub>
                                      <m:r>
                                        <a:rPr lang="en-US" i="1" noProof="0">
                                          <a:latin typeface="Cambria Math" panose="02040503050406030204" pitchFamily="18" charset="0"/>
                                        </a:rPr>
                                        <m:t>𝑟</m:t>
                                      </m:r>
                                    </m:sub>
                                  </m:sSub>
                                  <m:r>
                                    <a:rPr lang="en-US" i="0" noProof="0">
                                      <a:latin typeface="Cambria Math" panose="02040503050406030204" pitchFamily="18" charset="0"/>
                                    </a:rPr>
                                    <m:t>,</m:t>
                                  </m:r>
                                  <m:r>
                                    <a:rPr lang="en-US" i="1" noProof="0">
                                      <a:latin typeface="Cambria Math" panose="02040503050406030204" pitchFamily="18" charset="0"/>
                                    </a:rPr>
                                    <m:t>𝑣</m:t>
                                  </m:r>
                                </m:e>
                              </m:d>
                            </m:sub>
                          </m:sSub>
                          <m:r>
                            <a:rPr lang="en-US" i="0" noProof="0">
                              <a:latin typeface="Cambria Math" panose="02040503050406030204" pitchFamily="18" charset="0"/>
                            </a:rPr>
                            <m:t>∈</m:t>
                          </m:r>
                          <m:sSub>
                            <m:sSubPr>
                              <m:ctrlPr>
                                <a:rPr lang="en-US" i="1" noProof="0">
                                  <a:latin typeface="Cambria Math" panose="02040503050406030204" pitchFamily="18" charset="0"/>
                                </a:rPr>
                              </m:ctrlPr>
                            </m:sSubPr>
                            <m:e>
                              <m:r>
                                <a:rPr lang="en-US" i="0" noProof="0">
                                  <a:latin typeface="Cambria Math" panose="02040503050406030204" pitchFamily="18" charset="0"/>
                                </a:rPr>
                                <m:t>𝒜</m:t>
                              </m:r>
                            </m:e>
                            <m:sub>
                              <m:d>
                                <m:dPr>
                                  <m:ctrlPr>
                                    <a:rPr lang="en-US" i="1" noProof="0">
                                      <a:latin typeface="Cambria Math" panose="02040503050406030204" pitchFamily="18" charset="0"/>
                                    </a:rPr>
                                  </m:ctrlPr>
                                </m:dPr>
                                <m:e>
                                  <m:sSub>
                                    <m:sSubPr>
                                      <m:ctrlPr>
                                        <a:rPr lang="en-US" i="1" noProof="0">
                                          <a:latin typeface="Cambria Math" panose="02040503050406030204" pitchFamily="18" charset="0"/>
                                        </a:rPr>
                                      </m:ctrlPr>
                                    </m:sSubPr>
                                    <m:e>
                                      <m:r>
                                        <a:rPr lang="en-US" i="1" noProof="0">
                                          <a:latin typeface="Cambria Math" panose="02040503050406030204" pitchFamily="18" charset="0"/>
                                        </a:rPr>
                                        <m:t>𝑓</m:t>
                                      </m:r>
                                    </m:e>
                                    <m:sub>
                                      <m:r>
                                        <a:rPr lang="en-US" i="1" noProof="0">
                                          <a:latin typeface="Cambria Math" panose="02040503050406030204" pitchFamily="18" charset="0"/>
                                        </a:rPr>
                                        <m:t>𝑟</m:t>
                                      </m:r>
                                    </m:sub>
                                  </m:sSub>
                                  <m:r>
                                    <a:rPr lang="en-US" i="0" noProof="0">
                                      <a:latin typeface="Cambria Math" panose="02040503050406030204" pitchFamily="18" charset="0"/>
                                    </a:rPr>
                                    <m:t>,</m:t>
                                  </m:r>
                                  <m:r>
                                    <a:rPr lang="en-US" i="1" noProof="0">
                                      <a:latin typeface="Cambria Math" panose="02040503050406030204" pitchFamily="18" charset="0"/>
                                    </a:rPr>
                                    <m:t>𝑣</m:t>
                                  </m:r>
                                </m:e>
                              </m:d>
                            </m:sub>
                          </m:sSub>
                        </m:sub>
                        <m:sup/>
                        <m:e>
                          <m:sSub>
                            <m:sSubPr>
                              <m:ctrlPr>
                                <a:rPr lang="en-US" i="1" noProof="0">
                                  <a:latin typeface="Cambria Math" panose="02040503050406030204" pitchFamily="18" charset="0"/>
                                </a:rPr>
                              </m:ctrlPr>
                            </m:sSubPr>
                            <m:e>
                              <m:r>
                                <a:rPr lang="en-US" i="1" noProof="0">
                                  <a:latin typeface="Cambria Math" panose="02040503050406030204" pitchFamily="18" charset="0"/>
                                </a:rPr>
                                <m:t>𝑛</m:t>
                              </m:r>
                            </m:e>
                            <m:sub>
                              <m:sSub>
                                <m:sSubPr>
                                  <m:ctrlPr>
                                    <a:rPr lang="en-US" i="1" noProof="0">
                                      <a:latin typeface="Cambria Math" panose="02040503050406030204" pitchFamily="18" charset="0"/>
                                    </a:rPr>
                                  </m:ctrlPr>
                                </m:sSubPr>
                                <m:e>
                                  <m:r>
                                    <a:rPr lang="en-US" i="1" noProof="0">
                                      <a:latin typeface="Cambria Math" panose="02040503050406030204" pitchFamily="18" charset="0"/>
                                    </a:rPr>
                                    <m:t>𝐴</m:t>
                                  </m:r>
                                </m:e>
                                <m:sub>
                                  <m:d>
                                    <m:dPr>
                                      <m:ctrlPr>
                                        <a:rPr lang="en-US" i="1" noProof="0">
                                          <a:latin typeface="Cambria Math" panose="02040503050406030204" pitchFamily="18" charset="0"/>
                                        </a:rPr>
                                      </m:ctrlPr>
                                    </m:dPr>
                                    <m:e>
                                      <m:sSub>
                                        <m:sSubPr>
                                          <m:ctrlPr>
                                            <a:rPr lang="en-US" i="1" noProof="0">
                                              <a:latin typeface="Cambria Math" panose="02040503050406030204" pitchFamily="18" charset="0"/>
                                            </a:rPr>
                                          </m:ctrlPr>
                                        </m:sSubPr>
                                        <m:e>
                                          <m:r>
                                            <a:rPr lang="en-US" i="1" noProof="0">
                                              <a:latin typeface="Cambria Math" panose="02040503050406030204" pitchFamily="18" charset="0"/>
                                            </a:rPr>
                                            <m:t>𝑓</m:t>
                                          </m:r>
                                        </m:e>
                                        <m:sub>
                                          <m:r>
                                            <a:rPr lang="en-US" i="1" noProof="0">
                                              <a:latin typeface="Cambria Math" panose="02040503050406030204" pitchFamily="18" charset="0"/>
                                            </a:rPr>
                                            <m:t>𝑟</m:t>
                                          </m:r>
                                        </m:sub>
                                      </m:sSub>
                                      <m:r>
                                        <a:rPr lang="en-US" i="0" noProof="0">
                                          <a:latin typeface="Cambria Math" panose="02040503050406030204" pitchFamily="18" charset="0"/>
                                        </a:rPr>
                                        <m:t>,</m:t>
                                      </m:r>
                                      <m:r>
                                        <a:rPr lang="en-US" i="1" noProof="0">
                                          <a:latin typeface="Cambria Math" panose="02040503050406030204" pitchFamily="18" charset="0"/>
                                        </a:rPr>
                                        <m:t>𝑣</m:t>
                                      </m:r>
                                    </m:e>
                                  </m:d>
                                </m:sub>
                              </m:sSub>
                            </m:sub>
                          </m:sSub>
                        </m:e>
                      </m:nary>
                      <m:r>
                        <a:rPr lang="en-US" i="1" noProof="0">
                          <a:latin typeface="Cambria Math" panose="02040503050406030204" pitchFamily="18" charset="0"/>
                        </a:rPr>
                        <m:t>𝑃</m:t>
                      </m:r>
                      <m:d>
                        <m:dPr>
                          <m:ctrlPr>
                            <a:rPr lang="en-US" i="1" noProof="0">
                              <a:latin typeface="Cambria Math" panose="02040503050406030204" pitchFamily="18" charset="0"/>
                            </a:rPr>
                          </m:ctrlPr>
                        </m:dPr>
                        <m:e>
                          <m:sSub>
                            <m:sSubPr>
                              <m:ctrlPr>
                                <a:rPr lang="en-US" i="1" noProof="0">
                                  <a:latin typeface="Cambria Math" panose="02040503050406030204" pitchFamily="18" charset="0"/>
                                </a:rPr>
                              </m:ctrlPr>
                            </m:sSubPr>
                            <m:e>
                              <m:r>
                                <a:rPr lang="en-US" i="1" noProof="0">
                                  <a:latin typeface="Cambria Math" panose="02040503050406030204" pitchFamily="18" charset="0"/>
                                </a:rPr>
                                <m:t>𝐴</m:t>
                              </m:r>
                            </m:e>
                            <m:sub>
                              <m:d>
                                <m:dPr>
                                  <m:ctrlPr>
                                    <a:rPr lang="en-US" i="1" noProof="0">
                                      <a:latin typeface="Cambria Math" panose="02040503050406030204" pitchFamily="18" charset="0"/>
                                    </a:rPr>
                                  </m:ctrlPr>
                                </m:dPr>
                                <m:e>
                                  <m:sSub>
                                    <m:sSubPr>
                                      <m:ctrlPr>
                                        <a:rPr lang="en-US" i="1" noProof="0">
                                          <a:latin typeface="Cambria Math" panose="02040503050406030204" pitchFamily="18" charset="0"/>
                                        </a:rPr>
                                      </m:ctrlPr>
                                    </m:sSubPr>
                                    <m:e>
                                      <m:r>
                                        <a:rPr lang="en-US" i="1" noProof="0">
                                          <a:latin typeface="Cambria Math" panose="02040503050406030204" pitchFamily="18" charset="0"/>
                                        </a:rPr>
                                        <m:t>𝑓</m:t>
                                      </m:r>
                                    </m:e>
                                    <m:sub>
                                      <m:r>
                                        <a:rPr lang="en-US" i="1" noProof="0">
                                          <a:latin typeface="Cambria Math" panose="02040503050406030204" pitchFamily="18" charset="0"/>
                                        </a:rPr>
                                        <m:t>𝑟</m:t>
                                      </m:r>
                                    </m:sub>
                                  </m:sSub>
                                  <m:r>
                                    <a:rPr lang="en-US" i="0" noProof="0">
                                      <a:latin typeface="Cambria Math" panose="02040503050406030204" pitchFamily="18" charset="0"/>
                                    </a:rPr>
                                    <m:t>,</m:t>
                                  </m:r>
                                  <m:r>
                                    <a:rPr lang="en-US" i="1" noProof="0">
                                      <a:latin typeface="Cambria Math" panose="02040503050406030204" pitchFamily="18" charset="0"/>
                                    </a:rPr>
                                    <m:t>𝑣</m:t>
                                  </m:r>
                                </m:e>
                              </m:d>
                            </m:sub>
                          </m:sSub>
                        </m:e>
                      </m:d>
                      <m:r>
                        <a:rPr lang="en-US" i="0" noProof="0">
                          <a:latin typeface="Cambria Math" panose="02040503050406030204" pitchFamily="18" charset="0"/>
                        </a:rPr>
                        <m:t>,∀</m:t>
                      </m:r>
                      <m:r>
                        <a:rPr lang="en-US" i="1" noProof="0">
                          <a:latin typeface="Cambria Math" panose="02040503050406030204" pitchFamily="18" charset="0"/>
                        </a:rPr>
                        <m:t>𝑣</m:t>
                      </m:r>
                      <m:r>
                        <a:rPr lang="en-US" i="0" noProof="0">
                          <a:latin typeface="Cambria Math" panose="02040503050406030204" pitchFamily="18" charset="0"/>
                        </a:rPr>
                        <m:t>∈</m:t>
                      </m:r>
                      <m:r>
                        <a:rPr lang="en-US" i="1" noProof="0">
                          <a:latin typeface="Cambria Math" panose="02040503050406030204" pitchFamily="18" charset="0"/>
                        </a:rPr>
                        <m:t>𝑇</m:t>
                      </m:r>
                      <m:d>
                        <m:dPr>
                          <m:ctrlPr>
                            <a:rPr lang="en-US" i="1" noProof="0">
                              <a:latin typeface="Cambria Math" panose="02040503050406030204" pitchFamily="18" charset="0"/>
                            </a:rPr>
                          </m:ctrlPr>
                        </m:dPr>
                        <m:e>
                          <m:r>
                            <a:rPr lang="en-US" i="1" noProof="0">
                              <a:latin typeface="Cambria Math" panose="02040503050406030204" pitchFamily="18" charset="0"/>
                            </a:rPr>
                            <m:t>𝑟</m:t>
                          </m:r>
                        </m:e>
                      </m:d>
                    </m:oMath>
                  </m:oMathPara>
                </a14:m>
                <a:endParaRPr lang="en-US" noProof="0" dirty="0"/>
              </a:p>
            </p:txBody>
          </p:sp>
        </mc:Choice>
        <mc:Fallback xmlns="">
          <p:sp>
            <p:nvSpPr>
              <p:cNvPr id="12" name="Text Placeholder 2">
                <a:extLst>
                  <a:ext uri="{FF2B5EF4-FFF2-40B4-BE49-F238E27FC236}">
                    <a16:creationId xmlns:a16="http://schemas.microsoft.com/office/drawing/2014/main" id="{144B9799-78A2-E6B8-AEE5-705F14EA6397}"/>
                  </a:ext>
                </a:extLst>
              </p:cNvPr>
              <p:cNvSpPr txBox="1">
                <a:spLocks noRot="1" noChangeAspect="1" noMove="1" noResize="1" noEditPoints="1" noAdjustHandles="1" noChangeArrowheads="1" noChangeShapeType="1" noTextEdit="1"/>
              </p:cNvSpPr>
              <p:nvPr/>
            </p:nvSpPr>
            <p:spPr>
              <a:xfrm>
                <a:off x="2469396" y="2890247"/>
                <a:ext cx="5166102" cy="3648075"/>
              </a:xfrm>
              <a:prstGeom prst="rect">
                <a:avLst/>
              </a:prstGeom>
              <a:blipFill>
                <a:blip r:embed="rId4"/>
                <a:stretch>
                  <a:fillRect t="-15917" b="-19031"/>
                </a:stretch>
              </a:blip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 Placeholder 2">
                <a:extLst>
                  <a:ext uri="{FF2B5EF4-FFF2-40B4-BE49-F238E27FC236}">
                    <a16:creationId xmlns:a16="http://schemas.microsoft.com/office/drawing/2014/main" id="{9F8976D4-8182-28B0-3899-32DFBB2461D6}"/>
                  </a:ext>
                </a:extLst>
              </p:cNvPr>
              <p:cNvSpPr txBox="1">
                <a:spLocks/>
              </p:cNvSpPr>
              <p:nvPr/>
            </p:nvSpPr>
            <p:spPr>
              <a:xfrm>
                <a:off x="7402271" y="2842732"/>
                <a:ext cx="4061309" cy="3137135"/>
              </a:xfrm>
              <a:prstGeom prst="rect">
                <a:avLst/>
              </a:prstGeom>
              <a:noFill/>
              <a:ln/>
            </p:spPr>
            <p:txBody>
              <a:bodyPr wrap="square" lIns="18288" tIns="18288" rIns="18288" bIns="18288" rtlCol="0" anchor="t">
                <a:noAutofit/>
              </a:bodyPr>
              <a:lstStyle>
                <a:lvl1pPr marL="365760" indent="-274320" algn="l" defTabSz="914400" rtl="0" eaLnBrk="1" latinLnBrk="0" hangingPunct="1">
                  <a:lnSpc>
                    <a:spcPct val="105000"/>
                  </a:lnSpc>
                  <a:spcBef>
                    <a:spcPts val="0"/>
                  </a:spcBef>
                  <a:spcAft>
                    <a:spcPts val="500"/>
                  </a:spcAft>
                  <a:buFont typeface="Candara" pitchFamily="34" charset="0"/>
                  <a:buChar char="•"/>
                  <a:defRPr lang="en-US" sz="2000" kern="1200">
                    <a:solidFill>
                      <a:srgbClr val="181818"/>
                    </a:solidFill>
                    <a:latin typeface="Candara" pitchFamily="34" charset="0"/>
                    <a:ea typeface="Microsoft YaHei" pitchFamily="34" charset="-122"/>
                    <a:cs typeface="Candara" pitchFamily="34" charset="-120"/>
                  </a:defRPr>
                </a:lvl1pPr>
                <a:lvl2pPr marL="731520" indent="-228600" algn="l" defTabSz="914400" rtl="0" eaLnBrk="1" latinLnBrk="0" hangingPunct="1">
                  <a:lnSpc>
                    <a:spcPct val="105000"/>
                  </a:lnSpc>
                  <a:spcBef>
                    <a:spcPts val="0"/>
                  </a:spcBef>
                  <a:spcAft>
                    <a:spcPts val="250"/>
                  </a:spcAft>
                  <a:buFont typeface="Candara" pitchFamily="34" charset="0"/>
                  <a:buChar char="○"/>
                  <a:defRPr lang="en-US" sz="1800" kern="1200">
                    <a:solidFill>
                      <a:srgbClr val="181818"/>
                    </a:solidFill>
                    <a:latin typeface="Candara" pitchFamily="34" charset="0"/>
                    <a:ea typeface="Microsoft YaHei" pitchFamily="34" charset="-122"/>
                    <a:cs typeface="Candara" pitchFamily="34" charset="-120"/>
                  </a:defRPr>
                </a:lvl2pPr>
                <a:lvl3pPr marL="1005840" indent="-182880" algn="l" defTabSz="914400" rtl="0" eaLnBrk="1" latinLnBrk="0" hangingPunct="1">
                  <a:lnSpc>
                    <a:spcPct val="105000"/>
                  </a:lnSpc>
                  <a:spcBef>
                    <a:spcPts val="0"/>
                  </a:spcBef>
                  <a:spcAft>
                    <a:spcPts val="10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3pPr>
                <a:lvl4pPr marL="128016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4pPr>
                <a:lvl5pPr marL="155448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5pPr>
                <a:lvl6pPr marL="182880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6pPr>
                <a:lvl7pPr marL="210312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7pPr>
                <a:lvl8pPr marL="237744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8pPr>
                <a:lvl9pPr marL="265176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9pPr>
              </a:lstStyle>
              <a:p>
                <a:pPr marL="685800" lvl="1" indent="-342900">
                  <a:spcAft>
                    <a:spcPts val="800"/>
                  </a:spcAft>
                  <a:buSzPct val="100000"/>
                  <a:buFont typeface="Candara"/>
                  <a:buChar char="–"/>
                </a:pPr>
                <a:r>
                  <a:rPr lang="en-US" sz="1600" dirty="0">
                    <a:solidFill>
                      <a:srgbClr val="58595B"/>
                    </a:solidFill>
                    <a:latin typeface="Calibri" pitchFamily="34" charset="0"/>
                    <a:cs typeface="Calibri" pitchFamily="34" charset="-120"/>
                  </a:rPr>
                  <a:t>GHZ activation</a:t>
                </a:r>
              </a:p>
              <a:p>
                <a:pPr marL="502920" lvl="1" indent="0">
                  <a:buNone/>
                </a:pPr>
                <a14:m>
                  <m:oMathPara xmlns:m="http://schemas.openxmlformats.org/officeDocument/2006/math">
                    <m:oMathParaPr>
                      <m:jc m:val="centerGroup"/>
                    </m:oMathParaPr>
                    <m:oMath xmlns:m="http://schemas.openxmlformats.org/officeDocument/2006/math">
                      <m:nary>
                        <m:naryPr>
                          <m:chr m:val="∑"/>
                          <m:limLoc m:val="undOvr"/>
                          <m:supHide m:val="on"/>
                          <m:ctrlPr>
                            <a:rPr lang="en-US" i="1" noProof="0">
                              <a:latin typeface="Cambria Math" panose="02040503050406030204" pitchFamily="18" charset="0"/>
                            </a:rPr>
                          </m:ctrlPr>
                        </m:naryPr>
                        <m:sub>
                          <m:sSub>
                            <m:sSubPr>
                              <m:ctrlPr>
                                <a:rPr lang="en-US" i="1" noProof="0">
                                  <a:latin typeface="Cambria Math" panose="02040503050406030204" pitchFamily="18" charset="0"/>
                                </a:rPr>
                              </m:ctrlPr>
                            </m:sSubPr>
                            <m:e>
                              <m:r>
                                <a:rPr lang="en-US" i="1" noProof="0">
                                  <a:latin typeface="Cambria Math" panose="02040503050406030204" pitchFamily="18" charset="0"/>
                                </a:rPr>
                                <m:t>𝐴</m:t>
                              </m:r>
                            </m:e>
                            <m:sub>
                              <m:d>
                                <m:dPr>
                                  <m:ctrlPr>
                                    <a:rPr lang="en-US" i="1" noProof="0">
                                      <a:latin typeface="Cambria Math" panose="02040503050406030204" pitchFamily="18" charset="0"/>
                                    </a:rPr>
                                  </m:ctrlPr>
                                </m:dPr>
                                <m:e>
                                  <m:sSub>
                                    <m:sSubPr>
                                      <m:ctrlPr>
                                        <a:rPr lang="en-US" i="1" noProof="0">
                                          <a:latin typeface="Cambria Math" panose="02040503050406030204" pitchFamily="18" charset="0"/>
                                        </a:rPr>
                                      </m:ctrlPr>
                                    </m:sSubPr>
                                    <m:e>
                                      <m:r>
                                        <a:rPr lang="en-US" i="1" noProof="0">
                                          <a:latin typeface="Cambria Math" panose="02040503050406030204" pitchFamily="18" charset="0"/>
                                        </a:rPr>
                                        <m:t>𝑓</m:t>
                                      </m:r>
                                    </m:e>
                                    <m:sub>
                                      <m:r>
                                        <a:rPr lang="en-US" i="1" noProof="0">
                                          <a:latin typeface="Cambria Math" panose="02040503050406030204" pitchFamily="18" charset="0"/>
                                        </a:rPr>
                                        <m:t>𝑟</m:t>
                                      </m:r>
                                    </m:sub>
                                  </m:sSub>
                                  <m:r>
                                    <a:rPr lang="en-US" i="0" noProof="0">
                                      <a:latin typeface="Cambria Math" panose="02040503050406030204" pitchFamily="18" charset="0"/>
                                    </a:rPr>
                                    <m:t>,</m:t>
                                  </m:r>
                                  <m:r>
                                    <a:rPr lang="en-US" i="1" noProof="0">
                                      <a:latin typeface="Cambria Math" panose="02040503050406030204" pitchFamily="18" charset="0"/>
                                    </a:rPr>
                                    <m:t>𝑣</m:t>
                                  </m:r>
                                </m:e>
                              </m:d>
                            </m:sub>
                          </m:sSub>
                          <m:r>
                            <a:rPr lang="en-US" i="0" noProof="0">
                              <a:latin typeface="Cambria Math" panose="02040503050406030204" pitchFamily="18" charset="0"/>
                            </a:rPr>
                            <m:t>∈</m:t>
                          </m:r>
                          <m:sSub>
                            <m:sSubPr>
                              <m:ctrlPr>
                                <a:rPr lang="en-US" i="1" noProof="0">
                                  <a:latin typeface="Cambria Math" panose="02040503050406030204" pitchFamily="18" charset="0"/>
                                </a:rPr>
                              </m:ctrlPr>
                            </m:sSubPr>
                            <m:e>
                              <m:r>
                                <a:rPr lang="en-US" i="0" noProof="0">
                                  <a:latin typeface="Cambria Math" panose="02040503050406030204" pitchFamily="18" charset="0"/>
                                </a:rPr>
                                <m:t>𝒜</m:t>
                              </m:r>
                            </m:e>
                            <m:sub>
                              <m:d>
                                <m:dPr>
                                  <m:ctrlPr>
                                    <a:rPr lang="en-US" i="1" noProof="0">
                                      <a:latin typeface="Cambria Math" panose="02040503050406030204" pitchFamily="18" charset="0"/>
                                    </a:rPr>
                                  </m:ctrlPr>
                                </m:dPr>
                                <m:e>
                                  <m:sSub>
                                    <m:sSubPr>
                                      <m:ctrlPr>
                                        <a:rPr lang="en-US" i="1" noProof="0">
                                          <a:latin typeface="Cambria Math" panose="02040503050406030204" pitchFamily="18" charset="0"/>
                                        </a:rPr>
                                      </m:ctrlPr>
                                    </m:sSubPr>
                                    <m:e>
                                      <m:r>
                                        <a:rPr lang="en-US" i="1" noProof="0">
                                          <a:latin typeface="Cambria Math" panose="02040503050406030204" pitchFamily="18" charset="0"/>
                                        </a:rPr>
                                        <m:t>𝑓</m:t>
                                      </m:r>
                                    </m:e>
                                    <m:sub>
                                      <m:r>
                                        <a:rPr lang="en-US" i="1" noProof="0">
                                          <a:latin typeface="Cambria Math" panose="02040503050406030204" pitchFamily="18" charset="0"/>
                                        </a:rPr>
                                        <m:t>𝑟</m:t>
                                      </m:r>
                                    </m:sub>
                                  </m:sSub>
                                  <m:r>
                                    <a:rPr lang="en-US" i="0" noProof="0">
                                      <a:latin typeface="Cambria Math" panose="02040503050406030204" pitchFamily="18" charset="0"/>
                                    </a:rPr>
                                    <m:t>,</m:t>
                                  </m:r>
                                  <m:r>
                                    <a:rPr lang="en-US" i="1" noProof="0">
                                      <a:latin typeface="Cambria Math" panose="02040503050406030204" pitchFamily="18" charset="0"/>
                                    </a:rPr>
                                    <m:t>𝑣</m:t>
                                  </m:r>
                                </m:e>
                              </m:d>
                            </m:sub>
                          </m:sSub>
                        </m:sub>
                        <m:sup/>
                        <m:e>
                          <m:sSub>
                            <m:sSubPr>
                              <m:ctrlPr>
                                <a:rPr lang="en-US" i="1" noProof="0">
                                  <a:latin typeface="Cambria Math" panose="02040503050406030204" pitchFamily="18" charset="0"/>
                                </a:rPr>
                              </m:ctrlPr>
                            </m:sSubPr>
                            <m:e>
                              <m:r>
                                <a:rPr lang="en-US" i="1" noProof="0">
                                  <a:latin typeface="Cambria Math" panose="02040503050406030204" pitchFamily="18" charset="0"/>
                                </a:rPr>
                                <m:t>𝑛</m:t>
                              </m:r>
                            </m:e>
                            <m:sub>
                              <m:sSub>
                                <m:sSubPr>
                                  <m:ctrlPr>
                                    <a:rPr lang="en-US" i="1" noProof="0">
                                      <a:latin typeface="Cambria Math" panose="02040503050406030204" pitchFamily="18" charset="0"/>
                                    </a:rPr>
                                  </m:ctrlPr>
                                </m:sSubPr>
                                <m:e>
                                  <m:r>
                                    <a:rPr lang="en-US" i="1" noProof="0">
                                      <a:latin typeface="Cambria Math" panose="02040503050406030204" pitchFamily="18" charset="0"/>
                                    </a:rPr>
                                    <m:t>𝐴</m:t>
                                  </m:r>
                                </m:e>
                                <m:sub>
                                  <m:d>
                                    <m:dPr>
                                      <m:ctrlPr>
                                        <a:rPr lang="en-US" i="1" noProof="0">
                                          <a:latin typeface="Cambria Math" panose="02040503050406030204" pitchFamily="18" charset="0"/>
                                        </a:rPr>
                                      </m:ctrlPr>
                                    </m:dPr>
                                    <m:e>
                                      <m:sSub>
                                        <m:sSubPr>
                                          <m:ctrlPr>
                                            <a:rPr lang="en-US" i="1" noProof="0">
                                              <a:latin typeface="Cambria Math" panose="02040503050406030204" pitchFamily="18" charset="0"/>
                                            </a:rPr>
                                          </m:ctrlPr>
                                        </m:sSubPr>
                                        <m:e>
                                          <m:r>
                                            <a:rPr lang="en-US" i="1" noProof="0">
                                              <a:latin typeface="Cambria Math" panose="02040503050406030204" pitchFamily="18" charset="0"/>
                                            </a:rPr>
                                            <m:t>𝑓</m:t>
                                          </m:r>
                                        </m:e>
                                        <m:sub>
                                          <m:r>
                                            <a:rPr lang="en-US" i="1" noProof="0">
                                              <a:latin typeface="Cambria Math" panose="02040503050406030204" pitchFamily="18" charset="0"/>
                                            </a:rPr>
                                            <m:t>𝑟</m:t>
                                          </m:r>
                                        </m:sub>
                                      </m:sSub>
                                      <m:r>
                                        <a:rPr lang="en-US" i="0" noProof="0">
                                          <a:latin typeface="Cambria Math" panose="02040503050406030204" pitchFamily="18" charset="0"/>
                                        </a:rPr>
                                        <m:t>,</m:t>
                                      </m:r>
                                      <m:r>
                                        <a:rPr lang="en-US" i="1" noProof="0">
                                          <a:latin typeface="Cambria Math" panose="02040503050406030204" pitchFamily="18" charset="0"/>
                                        </a:rPr>
                                        <m:t>𝑣</m:t>
                                      </m:r>
                                    </m:e>
                                  </m:d>
                                </m:sub>
                              </m:sSub>
                            </m:sub>
                          </m:sSub>
                        </m:e>
                      </m:nary>
                      <m:r>
                        <a:rPr lang="en-US" i="0" noProof="0">
                          <a:latin typeface="Cambria Math" panose="02040503050406030204" pitchFamily="18" charset="0"/>
                        </a:rPr>
                        <m:t>≤</m:t>
                      </m:r>
                      <m:r>
                        <a:rPr lang="en-US" i="1" noProof="0">
                          <a:latin typeface="Cambria Math" panose="02040503050406030204" pitchFamily="18" charset="0"/>
                        </a:rPr>
                        <m:t>𝑀</m:t>
                      </m:r>
                      <m:sSub>
                        <m:sSubPr>
                          <m:ctrlPr>
                            <a:rPr lang="en-US" i="1" noProof="0">
                              <a:latin typeface="Cambria Math" panose="02040503050406030204" pitchFamily="18" charset="0"/>
                            </a:rPr>
                          </m:ctrlPr>
                        </m:sSubPr>
                        <m:e>
                          <m:r>
                            <a:rPr lang="en-US" i="1" noProof="0">
                              <a:latin typeface="Cambria Math" panose="02040503050406030204" pitchFamily="18" charset="0"/>
                            </a:rPr>
                            <m:t>𝑧</m:t>
                          </m:r>
                        </m:e>
                        <m:sub>
                          <m:r>
                            <a:rPr lang="en-US" i="1" noProof="0">
                              <a:latin typeface="Cambria Math" panose="02040503050406030204" pitchFamily="18" charset="0"/>
                            </a:rPr>
                            <m:t>𝑟</m:t>
                          </m:r>
                          <m:r>
                            <a:rPr lang="en-US" i="0" noProof="0">
                              <a:latin typeface="Cambria Math" panose="02040503050406030204" pitchFamily="18" charset="0"/>
                            </a:rPr>
                            <m:t>,</m:t>
                          </m:r>
                          <m:sSub>
                            <m:sSubPr>
                              <m:ctrlPr>
                                <a:rPr lang="en-US" i="1" noProof="0">
                                  <a:latin typeface="Cambria Math" panose="02040503050406030204" pitchFamily="18" charset="0"/>
                                </a:rPr>
                              </m:ctrlPr>
                            </m:sSubPr>
                            <m:e>
                              <m:r>
                                <a:rPr lang="en-US" i="1" noProof="0">
                                  <a:latin typeface="Cambria Math" panose="02040503050406030204" pitchFamily="18" charset="0"/>
                                </a:rPr>
                                <m:t>𝑓</m:t>
                              </m:r>
                            </m:e>
                            <m:sub>
                              <m:r>
                                <a:rPr lang="en-US" i="1" noProof="0">
                                  <a:latin typeface="Cambria Math" panose="02040503050406030204" pitchFamily="18" charset="0"/>
                                </a:rPr>
                                <m:t>𝑟</m:t>
                              </m:r>
                            </m:sub>
                          </m:sSub>
                        </m:sub>
                      </m:sSub>
                    </m:oMath>
                  </m:oMathPara>
                </a14:m>
                <a:endParaRPr lang="en-US" noProof="0" dirty="0"/>
              </a:p>
              <a:p>
                <a:pPr marL="502920" lvl="1" indent="0">
                  <a:buNone/>
                </a:pPr>
                <a14:m>
                  <m:oMathPara xmlns:m="http://schemas.openxmlformats.org/officeDocument/2006/math">
                    <m:oMathParaPr>
                      <m:jc m:val="centerGroup"/>
                    </m:oMathParaPr>
                    <m:oMath xmlns:m="http://schemas.openxmlformats.org/officeDocument/2006/math">
                      <m:nary>
                        <m:naryPr>
                          <m:chr m:val="∑"/>
                          <m:limLoc m:val="undOvr"/>
                          <m:supHide m:val="on"/>
                          <m:ctrlPr>
                            <a:rPr lang="en-US" i="1" noProof="0">
                              <a:latin typeface="Cambria Math" panose="02040503050406030204" pitchFamily="18" charset="0"/>
                            </a:rPr>
                          </m:ctrlPr>
                        </m:naryPr>
                        <m:sub>
                          <m:sSub>
                            <m:sSubPr>
                              <m:ctrlPr>
                                <a:rPr lang="en-US" i="1" noProof="0">
                                  <a:latin typeface="Cambria Math" panose="02040503050406030204" pitchFamily="18" charset="0"/>
                                </a:rPr>
                              </m:ctrlPr>
                            </m:sSubPr>
                            <m:e>
                              <m:r>
                                <a:rPr lang="en-US" i="1" noProof="0">
                                  <a:latin typeface="Cambria Math" panose="02040503050406030204" pitchFamily="18" charset="0"/>
                                </a:rPr>
                                <m:t>𝐴</m:t>
                              </m:r>
                            </m:e>
                            <m:sub>
                              <m:d>
                                <m:dPr>
                                  <m:ctrlPr>
                                    <a:rPr lang="en-US" i="1" noProof="0">
                                      <a:latin typeface="Cambria Math" panose="02040503050406030204" pitchFamily="18" charset="0"/>
                                    </a:rPr>
                                  </m:ctrlPr>
                                </m:dPr>
                                <m:e>
                                  <m:sSub>
                                    <m:sSubPr>
                                      <m:ctrlPr>
                                        <a:rPr lang="en-US" i="1" noProof="0">
                                          <a:latin typeface="Cambria Math" panose="02040503050406030204" pitchFamily="18" charset="0"/>
                                        </a:rPr>
                                      </m:ctrlPr>
                                    </m:sSubPr>
                                    <m:e>
                                      <m:r>
                                        <a:rPr lang="en-US" i="1" noProof="0">
                                          <a:latin typeface="Cambria Math" panose="02040503050406030204" pitchFamily="18" charset="0"/>
                                        </a:rPr>
                                        <m:t>𝑓</m:t>
                                      </m:r>
                                    </m:e>
                                    <m:sub>
                                      <m:r>
                                        <a:rPr lang="en-US" i="1" noProof="0">
                                          <a:latin typeface="Cambria Math" panose="02040503050406030204" pitchFamily="18" charset="0"/>
                                        </a:rPr>
                                        <m:t>𝑟</m:t>
                                      </m:r>
                                    </m:sub>
                                  </m:sSub>
                                  <m:r>
                                    <a:rPr lang="en-US" i="0" noProof="0">
                                      <a:latin typeface="Cambria Math" panose="02040503050406030204" pitchFamily="18" charset="0"/>
                                    </a:rPr>
                                    <m:t>,</m:t>
                                  </m:r>
                                  <m:r>
                                    <a:rPr lang="en-US" i="1" noProof="0">
                                      <a:latin typeface="Cambria Math" panose="02040503050406030204" pitchFamily="18" charset="0"/>
                                    </a:rPr>
                                    <m:t>𝑣</m:t>
                                  </m:r>
                                </m:e>
                              </m:d>
                            </m:sub>
                          </m:sSub>
                          <m:r>
                            <a:rPr lang="en-US" i="0" noProof="0">
                              <a:latin typeface="Cambria Math" panose="02040503050406030204" pitchFamily="18" charset="0"/>
                            </a:rPr>
                            <m:t>∈</m:t>
                          </m:r>
                          <m:sSub>
                            <m:sSubPr>
                              <m:ctrlPr>
                                <a:rPr lang="en-US" i="1" noProof="0">
                                  <a:latin typeface="Cambria Math" panose="02040503050406030204" pitchFamily="18" charset="0"/>
                                </a:rPr>
                              </m:ctrlPr>
                            </m:sSubPr>
                            <m:e>
                              <m:r>
                                <a:rPr lang="en-US" i="0" noProof="0">
                                  <a:latin typeface="Cambria Math" panose="02040503050406030204" pitchFamily="18" charset="0"/>
                                </a:rPr>
                                <m:t>𝒜</m:t>
                              </m:r>
                            </m:e>
                            <m:sub>
                              <m:d>
                                <m:dPr>
                                  <m:ctrlPr>
                                    <a:rPr lang="en-US" i="1" noProof="0">
                                      <a:latin typeface="Cambria Math" panose="02040503050406030204" pitchFamily="18" charset="0"/>
                                    </a:rPr>
                                  </m:ctrlPr>
                                </m:dPr>
                                <m:e>
                                  <m:sSub>
                                    <m:sSubPr>
                                      <m:ctrlPr>
                                        <a:rPr lang="en-US" i="1" noProof="0">
                                          <a:latin typeface="Cambria Math" panose="02040503050406030204" pitchFamily="18" charset="0"/>
                                        </a:rPr>
                                      </m:ctrlPr>
                                    </m:sSubPr>
                                    <m:e>
                                      <m:r>
                                        <a:rPr lang="en-US" i="1" noProof="0">
                                          <a:latin typeface="Cambria Math" panose="02040503050406030204" pitchFamily="18" charset="0"/>
                                        </a:rPr>
                                        <m:t>𝑓</m:t>
                                      </m:r>
                                    </m:e>
                                    <m:sub>
                                      <m:r>
                                        <a:rPr lang="en-US" i="1" noProof="0">
                                          <a:latin typeface="Cambria Math" panose="02040503050406030204" pitchFamily="18" charset="0"/>
                                        </a:rPr>
                                        <m:t>𝑟</m:t>
                                      </m:r>
                                    </m:sub>
                                  </m:sSub>
                                  <m:r>
                                    <a:rPr lang="en-US" i="0" noProof="0">
                                      <a:latin typeface="Cambria Math" panose="02040503050406030204" pitchFamily="18" charset="0"/>
                                    </a:rPr>
                                    <m:t>,</m:t>
                                  </m:r>
                                  <m:r>
                                    <a:rPr lang="en-US" i="1" noProof="0">
                                      <a:latin typeface="Cambria Math" panose="02040503050406030204" pitchFamily="18" charset="0"/>
                                    </a:rPr>
                                    <m:t>𝑣</m:t>
                                  </m:r>
                                </m:e>
                              </m:d>
                            </m:sub>
                          </m:sSub>
                        </m:sub>
                        <m:sup/>
                        <m:e>
                          <m:sSub>
                            <m:sSubPr>
                              <m:ctrlPr>
                                <a:rPr lang="en-US" i="1" noProof="0">
                                  <a:latin typeface="Cambria Math" panose="02040503050406030204" pitchFamily="18" charset="0"/>
                                </a:rPr>
                              </m:ctrlPr>
                            </m:sSubPr>
                            <m:e>
                              <m:r>
                                <a:rPr lang="en-US" i="1" noProof="0">
                                  <a:latin typeface="Cambria Math" panose="02040503050406030204" pitchFamily="18" charset="0"/>
                                </a:rPr>
                                <m:t>𝑛</m:t>
                              </m:r>
                            </m:e>
                            <m:sub>
                              <m:sSub>
                                <m:sSubPr>
                                  <m:ctrlPr>
                                    <a:rPr lang="en-US" i="1" noProof="0">
                                      <a:latin typeface="Cambria Math" panose="02040503050406030204" pitchFamily="18" charset="0"/>
                                    </a:rPr>
                                  </m:ctrlPr>
                                </m:sSubPr>
                                <m:e>
                                  <m:r>
                                    <a:rPr lang="en-US" i="1" noProof="0">
                                      <a:latin typeface="Cambria Math" panose="02040503050406030204" pitchFamily="18" charset="0"/>
                                    </a:rPr>
                                    <m:t>𝐴</m:t>
                                  </m:r>
                                </m:e>
                                <m:sub>
                                  <m:d>
                                    <m:dPr>
                                      <m:ctrlPr>
                                        <a:rPr lang="en-US" i="1" noProof="0">
                                          <a:latin typeface="Cambria Math" panose="02040503050406030204" pitchFamily="18" charset="0"/>
                                        </a:rPr>
                                      </m:ctrlPr>
                                    </m:dPr>
                                    <m:e>
                                      <m:sSub>
                                        <m:sSubPr>
                                          <m:ctrlPr>
                                            <a:rPr lang="en-US" i="1" noProof="0">
                                              <a:latin typeface="Cambria Math" panose="02040503050406030204" pitchFamily="18" charset="0"/>
                                            </a:rPr>
                                          </m:ctrlPr>
                                        </m:sSubPr>
                                        <m:e>
                                          <m:r>
                                            <a:rPr lang="en-US" i="1" noProof="0">
                                              <a:latin typeface="Cambria Math" panose="02040503050406030204" pitchFamily="18" charset="0"/>
                                            </a:rPr>
                                            <m:t>𝑓</m:t>
                                          </m:r>
                                        </m:e>
                                        <m:sub>
                                          <m:r>
                                            <a:rPr lang="en-US" i="1" noProof="0">
                                              <a:latin typeface="Cambria Math" panose="02040503050406030204" pitchFamily="18" charset="0"/>
                                            </a:rPr>
                                            <m:t>𝑟</m:t>
                                          </m:r>
                                        </m:sub>
                                      </m:sSub>
                                      <m:r>
                                        <a:rPr lang="en-US" i="0" noProof="0">
                                          <a:latin typeface="Cambria Math" panose="02040503050406030204" pitchFamily="18" charset="0"/>
                                        </a:rPr>
                                        <m:t>,</m:t>
                                      </m:r>
                                      <m:r>
                                        <a:rPr lang="en-US" i="1" noProof="0">
                                          <a:latin typeface="Cambria Math" panose="02040503050406030204" pitchFamily="18" charset="0"/>
                                        </a:rPr>
                                        <m:t>𝑣</m:t>
                                      </m:r>
                                    </m:e>
                                  </m:d>
                                </m:sub>
                              </m:sSub>
                            </m:sub>
                          </m:sSub>
                        </m:e>
                      </m:nary>
                      <m:r>
                        <a:rPr lang="en-US" i="0" noProof="0">
                          <a:latin typeface="Cambria Math" panose="02040503050406030204" pitchFamily="18" charset="0"/>
                        </a:rPr>
                        <m:t>≥</m:t>
                      </m:r>
                      <m:sSub>
                        <m:sSubPr>
                          <m:ctrlPr>
                            <a:rPr lang="en-US" i="1" noProof="0">
                              <a:latin typeface="Cambria Math" panose="02040503050406030204" pitchFamily="18" charset="0"/>
                            </a:rPr>
                          </m:ctrlPr>
                        </m:sSubPr>
                        <m:e>
                          <m:r>
                            <a:rPr lang="en-US" i="1" noProof="0">
                              <a:latin typeface="Cambria Math" panose="02040503050406030204" pitchFamily="18" charset="0"/>
                            </a:rPr>
                            <m:t>𝑧</m:t>
                          </m:r>
                        </m:e>
                        <m:sub>
                          <m:r>
                            <a:rPr lang="en-US" i="1" noProof="0">
                              <a:latin typeface="Cambria Math" panose="02040503050406030204" pitchFamily="18" charset="0"/>
                            </a:rPr>
                            <m:t>𝑟</m:t>
                          </m:r>
                          <m:r>
                            <a:rPr lang="en-US" i="0" noProof="0">
                              <a:latin typeface="Cambria Math" panose="02040503050406030204" pitchFamily="18" charset="0"/>
                            </a:rPr>
                            <m:t>,</m:t>
                          </m:r>
                          <m:sSub>
                            <m:sSubPr>
                              <m:ctrlPr>
                                <a:rPr lang="en-US" i="1" noProof="0">
                                  <a:latin typeface="Cambria Math" panose="02040503050406030204" pitchFamily="18" charset="0"/>
                                </a:rPr>
                              </m:ctrlPr>
                            </m:sSubPr>
                            <m:e>
                              <m:r>
                                <a:rPr lang="en-US" i="1" noProof="0">
                                  <a:latin typeface="Cambria Math" panose="02040503050406030204" pitchFamily="18" charset="0"/>
                                </a:rPr>
                                <m:t>𝑓</m:t>
                              </m:r>
                            </m:e>
                            <m:sub>
                              <m:r>
                                <a:rPr lang="en-US" i="1" noProof="0">
                                  <a:latin typeface="Cambria Math" panose="02040503050406030204" pitchFamily="18" charset="0"/>
                                </a:rPr>
                                <m:t>𝑟</m:t>
                              </m:r>
                            </m:sub>
                          </m:sSub>
                        </m:sub>
                      </m:sSub>
                    </m:oMath>
                  </m:oMathPara>
                </a14:m>
                <a:endParaRPr lang="en-US" noProof="0" dirty="0"/>
              </a:p>
              <a:p>
                <a:pPr marL="685800" lvl="1" indent="-342900">
                  <a:spcAft>
                    <a:spcPts val="800"/>
                  </a:spcAft>
                  <a:buSzPct val="100000"/>
                  <a:buFont typeface="Candara"/>
                  <a:buChar char="–"/>
                </a:pPr>
                <a:r>
                  <a:rPr lang="en-US" sz="1600" dirty="0">
                    <a:solidFill>
                      <a:srgbClr val="58595B"/>
                    </a:solidFill>
                    <a:latin typeface="Calibri" pitchFamily="34" charset="0"/>
                    <a:cs typeface="Calibri" pitchFamily="34" charset="-120"/>
                  </a:rPr>
                  <a:t>GHZ serving guarantee</a:t>
                </a:r>
              </a:p>
              <a:p>
                <a:pPr marL="502920" lvl="1" indent="0">
                  <a:buNone/>
                </a:pPr>
                <a14:m>
                  <m:oMathPara xmlns:m="http://schemas.openxmlformats.org/officeDocument/2006/math">
                    <m:oMathParaPr>
                      <m:jc m:val="centerGroup"/>
                    </m:oMathParaPr>
                    <m:oMath xmlns:m="http://schemas.openxmlformats.org/officeDocument/2006/math">
                      <m:nary>
                        <m:naryPr>
                          <m:chr m:val="∑"/>
                          <m:limLoc m:val="undOvr"/>
                          <m:supHide m:val="on"/>
                          <m:ctrlPr>
                            <a:rPr lang="en-US" i="1" noProof="0">
                              <a:latin typeface="Cambria Math" panose="02040503050406030204" pitchFamily="18" charset="0"/>
                            </a:rPr>
                          </m:ctrlPr>
                        </m:naryPr>
                        <m:sub>
                          <m:r>
                            <a:rPr lang="en-US" i="1" noProof="0">
                              <a:latin typeface="Cambria Math" panose="02040503050406030204" pitchFamily="18" charset="0"/>
                            </a:rPr>
                            <m:t>𝑟</m:t>
                          </m:r>
                          <m:r>
                            <a:rPr lang="en-US" i="0" noProof="0">
                              <a:latin typeface="Cambria Math" panose="02040503050406030204" pitchFamily="18" charset="0"/>
                            </a:rPr>
                            <m:t>∈</m:t>
                          </m:r>
                          <m:sSup>
                            <m:sSupPr>
                              <m:ctrlPr>
                                <a:rPr lang="en-US" i="1" noProof="0">
                                  <a:latin typeface="Cambria Math" panose="02040503050406030204" pitchFamily="18" charset="0"/>
                                </a:rPr>
                              </m:ctrlPr>
                            </m:sSupPr>
                            <m:e>
                              <m:r>
                                <a:rPr lang="en-US" i="0" noProof="0">
                                  <a:latin typeface="Cambria Math" panose="02040503050406030204" pitchFamily="18" charset="0"/>
                                </a:rPr>
                                <m:t>𝒟</m:t>
                              </m:r>
                            </m:e>
                            <m:sup>
                              <m:r>
                                <m:rPr>
                                  <m:sty m:val="p"/>
                                </m:rPr>
                                <a:rPr lang="en-US" b="0" i="1" noProof="0" smtClean="0">
                                  <a:latin typeface="Cambria Math" panose="02040503050406030204" pitchFamily="18" charset="0"/>
                                </a:rPr>
                                <m:t>G</m:t>
                              </m:r>
                            </m:sup>
                          </m:sSup>
                        </m:sub>
                        <m:sup/>
                        <m:e>
                          <m:sSub>
                            <m:sSubPr>
                              <m:ctrlPr>
                                <a:rPr lang="en-US" i="1" noProof="0">
                                  <a:latin typeface="Cambria Math" panose="02040503050406030204" pitchFamily="18" charset="0"/>
                                </a:rPr>
                              </m:ctrlPr>
                            </m:sSubPr>
                            <m:e>
                              <m:r>
                                <a:rPr lang="en-US" i="1" noProof="0">
                                  <a:latin typeface="Cambria Math" panose="02040503050406030204" pitchFamily="18" charset="0"/>
                                </a:rPr>
                                <m:t>𝑦</m:t>
                              </m:r>
                            </m:e>
                            <m:sub>
                              <m:r>
                                <a:rPr lang="en-US" i="1" noProof="0">
                                  <a:latin typeface="Cambria Math" panose="02040503050406030204" pitchFamily="18" charset="0"/>
                                </a:rPr>
                                <m:t>𝑟</m:t>
                              </m:r>
                            </m:sub>
                          </m:sSub>
                        </m:e>
                      </m:nary>
                      <m:r>
                        <a:rPr lang="en-US" i="0" noProof="0">
                          <a:latin typeface="Cambria Math" panose="02040503050406030204" pitchFamily="18" charset="0"/>
                        </a:rPr>
                        <m:t>≥</m:t>
                      </m:r>
                      <m:r>
                        <a:rPr lang="en-US" i="1" noProof="0">
                          <a:latin typeface="Cambria Math" panose="02040503050406030204" pitchFamily="18" charset="0"/>
                        </a:rPr>
                        <m:t>𝜖</m:t>
                      </m:r>
                    </m:oMath>
                  </m:oMathPara>
                </a14:m>
                <a:endParaRPr lang="en-US" noProof="0" dirty="0"/>
              </a:p>
            </p:txBody>
          </p:sp>
        </mc:Choice>
        <mc:Fallback xmlns="">
          <p:sp>
            <p:nvSpPr>
              <p:cNvPr id="13" name="Text Placeholder 2">
                <a:extLst>
                  <a:ext uri="{FF2B5EF4-FFF2-40B4-BE49-F238E27FC236}">
                    <a16:creationId xmlns:a16="http://schemas.microsoft.com/office/drawing/2014/main" id="{9F8976D4-8182-28B0-3899-32DFBB2461D6}"/>
                  </a:ext>
                </a:extLst>
              </p:cNvPr>
              <p:cNvSpPr txBox="1">
                <a:spLocks noRot="1" noChangeAspect="1" noMove="1" noResize="1" noEditPoints="1" noAdjustHandles="1" noChangeArrowheads="1" noChangeShapeType="1" noTextEdit="1"/>
              </p:cNvSpPr>
              <p:nvPr/>
            </p:nvSpPr>
            <p:spPr>
              <a:xfrm>
                <a:off x="7402271" y="2842732"/>
                <a:ext cx="4061309" cy="3137135"/>
              </a:xfrm>
              <a:prstGeom prst="rect">
                <a:avLst/>
              </a:prstGeom>
              <a:blipFill>
                <a:blip r:embed="rId5"/>
                <a:stretch>
                  <a:fillRect t="-18145" b="-41129"/>
                </a:stretch>
              </a:blipFill>
              <a:ln/>
            </p:spPr>
            <p:txBody>
              <a:bodyPr/>
              <a:lstStyle/>
              <a:p>
                <a:r>
                  <a:rPr lang="en-US">
                    <a:noFill/>
                  </a:rPr>
                  <a:t> </a:t>
                </a:r>
              </a:p>
            </p:txBody>
          </p:sp>
        </mc:Fallback>
      </mc:AlternateContent>
    </p:spTree>
    <p:extLst>
      <p:ext uri="{BB962C8B-B14F-4D97-AF65-F5344CB8AC3E}">
        <p14:creationId xmlns:p14="http://schemas.microsoft.com/office/powerpoint/2010/main" val="313234752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4DF339-FECE-FFA3-AC0B-A1E0D0C4C175}"/>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B5BEEE95-7968-EA48-80BE-F58BB7AFA911}"/>
              </a:ext>
            </a:extLst>
          </p:cNvPr>
          <p:cNvSpPr>
            <a:spLocks noGrp="1"/>
          </p:cNvSpPr>
          <p:nvPr/>
        </p:nvSpPr>
        <p:spPr>
          <a:xfrm>
            <a:off x="0" y="0"/>
            <a:ext cx="1554480" cy="6858000"/>
          </a:xfrm>
          <a:prstGeom prst="rect">
            <a:avLst/>
          </a:prstGeom>
          <a:solidFill>
            <a:srgbClr val="A42037"/>
          </a:solidFill>
        </p:spPr>
        <p:txBody>
          <a:bodyPr/>
          <a:lstStyle/>
          <a:p>
            <a:endParaRPr/>
          </a:p>
        </p:txBody>
      </p:sp>
      <p:sp>
        <p:nvSpPr>
          <p:cNvPr id="6" name="Shape 4">
            <a:extLst>
              <a:ext uri="{FF2B5EF4-FFF2-40B4-BE49-F238E27FC236}">
                <a16:creationId xmlns:a16="http://schemas.microsoft.com/office/drawing/2014/main" id="{C6300C66-043F-89D0-EA64-22BB3726BADC}"/>
              </a:ext>
            </a:extLst>
          </p:cNvPr>
          <p:cNvSpPr>
            <a:spLocks noGrp="1"/>
          </p:cNvSpPr>
          <p:nvPr/>
        </p:nvSpPr>
        <p:spPr>
          <a:xfrm>
            <a:off x="109728" y="3143744"/>
            <a:ext cx="1335024" cy="512064"/>
          </a:xfrm>
          <a:prstGeom prst="roundRect">
            <a:avLst>
              <a:gd name="adj" fmla="val 14286"/>
            </a:avLst>
          </a:prstGeom>
          <a:solidFill>
            <a:srgbClr val="FFFFFF"/>
          </a:solidFill>
        </p:spPr>
        <p:txBody>
          <a:bodyPr/>
          <a:lstStyle/>
          <a:p>
            <a:endParaRPr/>
          </a:p>
        </p:txBody>
      </p:sp>
      <p:sp>
        <p:nvSpPr>
          <p:cNvPr id="4" name="Text 2">
            <a:extLst>
              <a:ext uri="{FF2B5EF4-FFF2-40B4-BE49-F238E27FC236}">
                <a16:creationId xmlns:a16="http://schemas.microsoft.com/office/drawing/2014/main" id="{7B41EC9A-1043-182A-38FC-73A339009C37}"/>
              </a:ext>
            </a:extLst>
          </p:cNvPr>
          <p:cNvSpPr>
            <a:spLocks noGrp="1"/>
          </p:cNvSpPr>
          <p:nvPr/>
        </p:nvSpPr>
        <p:spPr>
          <a:xfrm>
            <a:off x="182880" y="1399032"/>
            <a:ext cx="1225296" cy="512064"/>
          </a:xfrm>
          <a:prstGeom prst="rect">
            <a:avLst/>
          </a:prstGeom>
          <a:noFill/>
        </p:spPr>
        <p:txBody>
          <a:bodyPr wrap="square" anchor="ctr"/>
          <a:lstStyle/>
          <a:p>
            <a:r>
              <a:rPr lang="en-US" sz="1250" dirty="0">
                <a:solidFill>
                  <a:srgbClr val="EACBD1"/>
                </a:solidFill>
                <a:latin typeface="Calibri"/>
                <a:cs typeface="Calibri"/>
              </a:rPr>
              <a:t>Introduction</a:t>
            </a:r>
            <a:endParaRPr sz="1250" dirty="0">
              <a:solidFill>
                <a:srgbClr val="EACBD1"/>
              </a:solidFill>
              <a:latin typeface="Calibri"/>
              <a:cs typeface="Calibri"/>
            </a:endParaRPr>
          </a:p>
        </p:txBody>
      </p:sp>
      <p:sp>
        <p:nvSpPr>
          <p:cNvPr id="5" name="Text 3">
            <a:extLst>
              <a:ext uri="{FF2B5EF4-FFF2-40B4-BE49-F238E27FC236}">
                <a16:creationId xmlns:a16="http://schemas.microsoft.com/office/drawing/2014/main" id="{5DFAAA2E-ED8E-696D-6E49-C6D37D163A05}"/>
              </a:ext>
            </a:extLst>
          </p:cNvPr>
          <p:cNvSpPr>
            <a:spLocks noGrp="1"/>
          </p:cNvSpPr>
          <p:nvPr/>
        </p:nvSpPr>
        <p:spPr>
          <a:xfrm>
            <a:off x="182880" y="2267712"/>
            <a:ext cx="1225296" cy="512064"/>
          </a:xfrm>
          <a:prstGeom prst="rect">
            <a:avLst/>
          </a:prstGeom>
          <a:noFill/>
        </p:spPr>
        <p:txBody>
          <a:bodyPr wrap="square" anchor="ctr"/>
          <a:lstStyle/>
          <a:p>
            <a:r>
              <a:rPr sz="1250" dirty="0">
                <a:solidFill>
                  <a:srgbClr val="EACBD1"/>
                </a:solidFill>
                <a:latin typeface="Calibri"/>
                <a:cs typeface="Calibri"/>
              </a:rPr>
              <a:t>Bell Routing</a:t>
            </a:r>
          </a:p>
        </p:txBody>
      </p:sp>
      <p:sp>
        <p:nvSpPr>
          <p:cNvPr id="7" name="Text 5">
            <a:extLst>
              <a:ext uri="{FF2B5EF4-FFF2-40B4-BE49-F238E27FC236}">
                <a16:creationId xmlns:a16="http://schemas.microsoft.com/office/drawing/2014/main" id="{50E4618B-C18C-5E9F-F21E-52D323ABB0A2}"/>
              </a:ext>
            </a:extLst>
          </p:cNvPr>
          <p:cNvSpPr>
            <a:spLocks noGrp="1"/>
          </p:cNvSpPr>
          <p:nvPr/>
        </p:nvSpPr>
        <p:spPr>
          <a:xfrm>
            <a:off x="182880" y="3136392"/>
            <a:ext cx="1225296" cy="512064"/>
          </a:xfrm>
          <a:prstGeom prst="rect">
            <a:avLst/>
          </a:prstGeom>
          <a:noFill/>
        </p:spPr>
        <p:txBody>
          <a:bodyPr wrap="square" anchor="ctr"/>
          <a:lstStyle/>
          <a:p>
            <a:r>
              <a:rPr sz="1250" b="1" dirty="0">
                <a:solidFill>
                  <a:srgbClr val="A42037"/>
                </a:solidFill>
                <a:latin typeface="Calibri"/>
                <a:cs typeface="Calibri"/>
              </a:rPr>
              <a:t>Bell + GHZ</a:t>
            </a:r>
          </a:p>
        </p:txBody>
      </p:sp>
      <p:sp>
        <p:nvSpPr>
          <p:cNvPr id="8" name="Text 6">
            <a:extLst>
              <a:ext uri="{FF2B5EF4-FFF2-40B4-BE49-F238E27FC236}">
                <a16:creationId xmlns:a16="http://schemas.microsoft.com/office/drawing/2014/main" id="{EB44DB8D-03C1-A952-A2B7-3D2C5362EE6E}"/>
              </a:ext>
            </a:extLst>
          </p:cNvPr>
          <p:cNvSpPr>
            <a:spLocks noGrp="1"/>
          </p:cNvSpPr>
          <p:nvPr/>
        </p:nvSpPr>
        <p:spPr>
          <a:xfrm>
            <a:off x="182880" y="4005072"/>
            <a:ext cx="1225296" cy="512064"/>
          </a:xfrm>
          <a:prstGeom prst="rect">
            <a:avLst/>
          </a:prstGeom>
          <a:noFill/>
        </p:spPr>
        <p:txBody>
          <a:bodyPr wrap="square" anchor="ctr"/>
          <a:lstStyle/>
          <a:p>
            <a:r>
              <a:rPr sz="1250">
                <a:solidFill>
                  <a:srgbClr val="EACBD1"/>
                </a:solidFill>
                <a:latin typeface="Calibri"/>
                <a:ea typeface="Calibri"/>
                <a:cs typeface="Calibri"/>
              </a:rPr>
              <a:t>Planning</a:t>
            </a:r>
          </a:p>
        </p:txBody>
      </p:sp>
      <p:sp>
        <p:nvSpPr>
          <p:cNvPr id="9" name="Text 7">
            <a:extLst>
              <a:ext uri="{FF2B5EF4-FFF2-40B4-BE49-F238E27FC236}">
                <a16:creationId xmlns:a16="http://schemas.microsoft.com/office/drawing/2014/main" id="{8DF38B36-BCD7-AAEE-1B29-5DC9E29F9204}"/>
              </a:ext>
            </a:extLst>
          </p:cNvPr>
          <p:cNvSpPr>
            <a:spLocks noGrp="1"/>
          </p:cNvSpPr>
          <p:nvPr/>
        </p:nvSpPr>
        <p:spPr>
          <a:xfrm>
            <a:off x="182880" y="4873752"/>
            <a:ext cx="1225296" cy="512064"/>
          </a:xfrm>
          <a:prstGeom prst="rect">
            <a:avLst/>
          </a:prstGeom>
          <a:noFill/>
        </p:spPr>
        <p:txBody>
          <a:bodyPr wrap="square" anchor="ctr"/>
          <a:lstStyle/>
          <a:p>
            <a:r>
              <a:rPr lang="en-US" sz="1250" dirty="0">
                <a:solidFill>
                  <a:srgbClr val="EACBD1"/>
                </a:solidFill>
                <a:latin typeface="Calibri"/>
                <a:ea typeface="Calibri"/>
                <a:cs typeface="Calibri"/>
              </a:rPr>
              <a:t>Conclusion</a:t>
            </a:r>
            <a:endParaRPr sz="1250" dirty="0">
              <a:solidFill>
                <a:srgbClr val="EACBD1"/>
              </a:solidFill>
              <a:latin typeface="Calibri"/>
              <a:ea typeface="Calibri"/>
              <a:cs typeface="Calibri"/>
            </a:endParaRPr>
          </a:p>
        </p:txBody>
      </p:sp>
      <p:sp>
        <p:nvSpPr>
          <p:cNvPr id="10" name="Text 8">
            <a:extLst>
              <a:ext uri="{FF2B5EF4-FFF2-40B4-BE49-F238E27FC236}">
                <a16:creationId xmlns:a16="http://schemas.microsoft.com/office/drawing/2014/main" id="{3C5474C2-18C5-E976-B8EC-F5108EB9296E}"/>
              </a:ext>
            </a:extLst>
          </p:cNvPr>
          <p:cNvSpPr>
            <a:spLocks noGrp="1"/>
          </p:cNvSpPr>
          <p:nvPr/>
        </p:nvSpPr>
        <p:spPr>
          <a:xfrm>
            <a:off x="2011680" y="347472"/>
            <a:ext cx="9677095" cy="292608"/>
          </a:xfrm>
          <a:prstGeom prst="rect">
            <a:avLst/>
          </a:prstGeom>
          <a:noFill/>
        </p:spPr>
        <p:txBody>
          <a:bodyPr wrap="none" anchor="ctr"/>
          <a:lstStyle/>
          <a:p>
            <a:r>
              <a:rPr lang="en-US" sz="1200" b="1" spc="100" dirty="0">
                <a:solidFill>
                  <a:srgbClr val="A42037"/>
                </a:solidFill>
                <a:latin typeface="Calibri"/>
                <a:ea typeface="Calibri"/>
                <a:cs typeface="Calibri"/>
              </a:rPr>
              <a:t>BELL + GHZ</a:t>
            </a:r>
            <a:endParaRPr sz="1200" b="1" spc="100" dirty="0">
              <a:solidFill>
                <a:srgbClr val="A42037"/>
              </a:solidFill>
              <a:latin typeface="Calibri"/>
              <a:ea typeface="Calibri"/>
              <a:cs typeface="Calibri"/>
            </a:endParaRPr>
          </a:p>
        </p:txBody>
      </p:sp>
      <p:sp>
        <p:nvSpPr>
          <p:cNvPr id="26" name="Text 24">
            <a:extLst>
              <a:ext uri="{FF2B5EF4-FFF2-40B4-BE49-F238E27FC236}">
                <a16:creationId xmlns:a16="http://schemas.microsoft.com/office/drawing/2014/main" id="{F98D5009-2691-7426-E71A-11454A3B58CB}"/>
              </a:ext>
            </a:extLst>
          </p:cNvPr>
          <p:cNvSpPr>
            <a:spLocks noGrp="1"/>
          </p:cNvSpPr>
          <p:nvPr/>
        </p:nvSpPr>
        <p:spPr>
          <a:xfrm>
            <a:off x="11551615" y="6473952"/>
            <a:ext cx="411480" cy="274320"/>
          </a:xfrm>
          <a:prstGeom prst="rect">
            <a:avLst/>
          </a:prstGeom>
          <a:noFill/>
        </p:spPr>
        <p:txBody>
          <a:bodyPr wrap="square" anchor="ctr"/>
          <a:lstStyle/>
          <a:p>
            <a:fld id="{AE4E52CC-50E8-C041-A4A7-4751265F3D3B}" type="slidenum">
              <a:rPr lang="en-US" sz="1000" smtClean="0">
                <a:solidFill>
                  <a:srgbClr val="58595B"/>
                </a:solidFill>
                <a:latin typeface="Calibri"/>
                <a:ea typeface="Calibri"/>
                <a:cs typeface="Calibri"/>
              </a:rPr>
              <a:t>107</a:t>
            </a:fld>
            <a:endParaRPr sz="1000" dirty="0">
              <a:solidFill>
                <a:srgbClr val="58595B"/>
              </a:solidFill>
              <a:latin typeface="Calibri"/>
              <a:ea typeface="Calibri"/>
              <a:cs typeface="Calibri"/>
            </a:endParaRPr>
          </a:p>
        </p:txBody>
      </p:sp>
      <p:sp>
        <p:nvSpPr>
          <p:cNvPr id="25" name="Text 28">
            <a:extLst>
              <a:ext uri="{FF2B5EF4-FFF2-40B4-BE49-F238E27FC236}">
                <a16:creationId xmlns:a16="http://schemas.microsoft.com/office/drawing/2014/main" id="{CA2223F4-1292-E3CF-3918-97E814D28292}"/>
              </a:ext>
            </a:extLst>
          </p:cNvPr>
          <p:cNvSpPr/>
          <p:nvPr/>
        </p:nvSpPr>
        <p:spPr>
          <a:xfrm>
            <a:off x="2011680" y="6473952"/>
            <a:ext cx="5486400" cy="274320"/>
          </a:xfrm>
          <a:prstGeom prst="rect">
            <a:avLst/>
          </a:prstGeom>
          <a:noFill/>
          <a:ln/>
        </p:spPr>
        <p:txBody>
          <a:bodyPr wrap="square" rtlCol="0" anchor="ctr"/>
          <a:lstStyle/>
          <a:p>
            <a:pPr marL="0" indent="0">
              <a:buNone/>
            </a:pPr>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sp>
        <p:nvSpPr>
          <p:cNvPr id="3" name="Text 9">
            <a:extLst>
              <a:ext uri="{FF2B5EF4-FFF2-40B4-BE49-F238E27FC236}">
                <a16:creationId xmlns:a16="http://schemas.microsoft.com/office/drawing/2014/main" id="{66D1A07C-CD39-0B03-668C-0F1CF6573EF4}"/>
              </a:ext>
            </a:extLst>
          </p:cNvPr>
          <p:cNvSpPr>
            <a:spLocks noGrp="1"/>
          </p:cNvSpPr>
          <p:nvPr/>
        </p:nvSpPr>
        <p:spPr>
          <a:xfrm>
            <a:off x="2011680" y="621792"/>
            <a:ext cx="9677095" cy="658368"/>
          </a:xfrm>
          <a:prstGeom prst="rect">
            <a:avLst/>
          </a:prstGeom>
          <a:noFill/>
        </p:spPr>
        <p:txBody>
          <a:bodyPr wrap="square" anchor="ctr"/>
          <a:lstStyle/>
          <a:p>
            <a:r>
              <a:rPr lang="en-US" sz="3000" b="1" dirty="0">
                <a:solidFill>
                  <a:srgbClr val="231F20"/>
                </a:solidFill>
                <a:latin typeface="Cambria"/>
                <a:ea typeface="Cambria"/>
                <a:cs typeface="Cambria"/>
              </a:rPr>
              <a:t>Mixed Bell/GHZ routing problem</a:t>
            </a:r>
            <a:endParaRPr sz="3000" b="1" dirty="0">
              <a:solidFill>
                <a:srgbClr val="231F20"/>
              </a:solidFill>
              <a:latin typeface="Cambria"/>
              <a:ea typeface="Cambria"/>
              <a:cs typeface="Cambria"/>
            </a:endParaRPr>
          </a:p>
        </p:txBody>
      </p:sp>
      <mc:AlternateContent xmlns:mc="http://schemas.openxmlformats.org/markup-compatibility/2006" xmlns:a14="http://schemas.microsoft.com/office/drawing/2010/main">
        <mc:Choice Requires="a14">
          <p:sp>
            <p:nvSpPr>
              <p:cNvPr id="11" name="Text Placeholder 2">
                <a:extLst>
                  <a:ext uri="{FF2B5EF4-FFF2-40B4-BE49-F238E27FC236}">
                    <a16:creationId xmlns:a16="http://schemas.microsoft.com/office/drawing/2014/main" id="{7E65844A-6327-6FA7-41F6-2099944BE062}"/>
                  </a:ext>
                </a:extLst>
              </p:cNvPr>
              <p:cNvSpPr txBox="1">
                <a:spLocks/>
              </p:cNvSpPr>
              <p:nvPr/>
            </p:nvSpPr>
            <p:spPr>
              <a:xfrm>
                <a:off x="2071607" y="1266444"/>
                <a:ext cx="9480008" cy="4389120"/>
              </a:xfrm>
              <a:prstGeom prst="rect">
                <a:avLst/>
              </a:prstGeom>
            </p:spPr>
            <p:txBody>
              <a:bodyPr/>
              <a:lstStyle>
                <a:lvl1pPr marL="342900" indent="-342900" algn="l" defTabSz="914400">
                  <a:spcBef>
                    <a:spcPct val="20000"/>
                  </a:spcBef>
                  <a:buFont typeface="Arial"/>
                  <a:buChar char="•"/>
                  <a:defRPr sz="3200" kern="1200">
                    <a:solidFill>
                      <a:schemeClr val="tx1"/>
                    </a:solidFill>
                    <a:latin typeface="+mn-lt"/>
                    <a:ea typeface="+mn-lt"/>
                    <a:cs typeface="+mn-lt"/>
                  </a:defRPr>
                </a:lvl1pPr>
                <a:lvl2pPr marL="742950" indent="-285750" algn="l" defTabSz="914400">
                  <a:spcBef>
                    <a:spcPct val="20000"/>
                  </a:spcBef>
                  <a:buFont typeface="Arial"/>
                  <a:buChar char="–"/>
                  <a:defRPr sz="2800" kern="1200">
                    <a:solidFill>
                      <a:schemeClr val="tx1"/>
                    </a:solidFill>
                    <a:latin typeface="+mn-lt"/>
                    <a:ea typeface="+mn-lt"/>
                    <a:cs typeface="+mn-lt"/>
                  </a:defRPr>
                </a:lvl2pPr>
                <a:lvl3pPr marL="1143000" indent="-228600" algn="l" defTabSz="914400">
                  <a:spcBef>
                    <a:spcPct val="20000"/>
                  </a:spcBef>
                  <a:buFont typeface="Arial"/>
                  <a:buChar char="•"/>
                  <a:defRPr sz="2400" kern="1200">
                    <a:solidFill>
                      <a:schemeClr val="tx1"/>
                    </a:solidFill>
                    <a:latin typeface="+mn-lt"/>
                    <a:ea typeface="+mn-lt"/>
                    <a:cs typeface="+mn-lt"/>
                  </a:defRPr>
                </a:lvl3pPr>
                <a:lvl4pPr marL="1600200" indent="-228600" algn="l" defTabSz="914400">
                  <a:spcBef>
                    <a:spcPct val="20000"/>
                  </a:spcBef>
                  <a:buFont typeface="Arial"/>
                  <a:buChar char="–"/>
                  <a:defRPr sz="2000" kern="1200">
                    <a:solidFill>
                      <a:schemeClr val="tx1"/>
                    </a:solidFill>
                    <a:latin typeface="+mn-lt"/>
                    <a:ea typeface="+mn-lt"/>
                    <a:cs typeface="+mn-lt"/>
                  </a:defRPr>
                </a:lvl4pPr>
                <a:lvl5pPr marL="2057400" indent="-228600" algn="l" defTabSz="914400">
                  <a:spcBef>
                    <a:spcPct val="20000"/>
                  </a:spcBef>
                  <a:buFont typeface="Arial"/>
                  <a:buChar char="»"/>
                  <a:defRPr sz="2000" kern="1200">
                    <a:solidFill>
                      <a:schemeClr val="tx1"/>
                    </a:solidFill>
                    <a:latin typeface="+mn-lt"/>
                    <a:ea typeface="+mn-lt"/>
                    <a:cs typeface="+mn-lt"/>
                  </a:defRPr>
                </a:lvl5pPr>
                <a:lvl6pPr marL="2514600" indent="-228600" algn="l" defTabSz="914400">
                  <a:spcBef>
                    <a:spcPct val="20000"/>
                  </a:spcBef>
                  <a:buFont typeface="Arial"/>
                  <a:buChar char="•"/>
                  <a:defRPr sz="2000" kern="1200">
                    <a:solidFill>
                      <a:schemeClr val="tx1"/>
                    </a:solidFill>
                    <a:latin typeface="+mn-lt"/>
                    <a:ea typeface="+mn-lt"/>
                    <a:cs typeface="+mn-lt"/>
                  </a:defRPr>
                </a:lvl6pPr>
                <a:lvl7pPr marL="2971800" indent="-228600" algn="l" defTabSz="914400">
                  <a:spcBef>
                    <a:spcPct val="20000"/>
                  </a:spcBef>
                  <a:buFont typeface="Arial"/>
                  <a:buChar char="•"/>
                  <a:defRPr sz="2000" kern="1200">
                    <a:solidFill>
                      <a:schemeClr val="tx1"/>
                    </a:solidFill>
                    <a:latin typeface="+mn-lt"/>
                    <a:ea typeface="+mn-lt"/>
                    <a:cs typeface="+mn-lt"/>
                  </a:defRPr>
                </a:lvl7pPr>
                <a:lvl8pPr marL="3429000" indent="-228600" algn="l" defTabSz="914400">
                  <a:spcBef>
                    <a:spcPct val="20000"/>
                  </a:spcBef>
                  <a:buFont typeface="Arial"/>
                  <a:buChar char="•"/>
                  <a:defRPr sz="2000" kern="1200">
                    <a:solidFill>
                      <a:schemeClr val="tx1"/>
                    </a:solidFill>
                    <a:latin typeface="+mn-lt"/>
                    <a:ea typeface="+mn-lt"/>
                    <a:cs typeface="+mn-lt"/>
                  </a:defRPr>
                </a:lvl8pPr>
                <a:lvl9pPr marL="3886200" indent="-228600" algn="l" defTabSz="914400">
                  <a:spcBef>
                    <a:spcPct val="20000"/>
                  </a:spcBef>
                  <a:buFont typeface="Arial"/>
                  <a:buChar char="•"/>
                  <a:defRPr sz="2000" kern="1200">
                    <a:solidFill>
                      <a:schemeClr val="tx1"/>
                    </a:solidFill>
                    <a:latin typeface="+mn-lt"/>
                    <a:ea typeface="+mn-lt"/>
                    <a:cs typeface="+mn-lt"/>
                  </a:defRPr>
                </a:lvl9pPr>
              </a:lstStyle>
              <a:p>
                <a:pPr>
                  <a:spcAft>
                    <a:spcPts val="800"/>
                  </a:spcAft>
                  <a:buSzPct val="100000"/>
                </a:pPr>
                <a:r>
                  <a:rPr lang="en-US" sz="1800" dirty="0">
                    <a:solidFill>
                      <a:srgbClr val="231F20"/>
                    </a:solidFill>
                    <a:latin typeface="Calibri" pitchFamily="34" charset="0"/>
                    <a:ea typeface="Calibri" pitchFamily="34" charset="-122"/>
                    <a:cs typeface="Calibri" pitchFamily="34" charset="-120"/>
                  </a:rPr>
                  <a:t>Resource Constraints</a:t>
                </a:r>
              </a:p>
              <a:p>
                <a:pPr marL="685800" lvl="1" indent="-342900">
                  <a:lnSpc>
                    <a:spcPct val="105000"/>
                  </a:lnSpc>
                  <a:spcBef>
                    <a:spcPts val="0"/>
                  </a:spcBef>
                  <a:spcAft>
                    <a:spcPts val="400"/>
                  </a:spcAft>
                  <a:buSzPct val="100000"/>
                  <a:buFont typeface="Candara"/>
                  <a:buChar char="–"/>
                </a:pPr>
                <a:r>
                  <a:rPr lang="en-US" sz="1600" dirty="0">
                    <a:solidFill>
                      <a:srgbClr val="58595B"/>
                    </a:solidFill>
                    <a:latin typeface="Calibri" pitchFamily="34" charset="0"/>
                    <a:ea typeface="Calibri" pitchFamily="34" charset="-122"/>
                    <a:cs typeface="Calibri" pitchFamily="34" charset="-120"/>
                  </a:rPr>
                  <a:t>GS qubits</a:t>
                </a:r>
              </a:p>
              <a:p>
                <a:pPr marL="502920" lvl="1" indent="0">
                  <a:buFont typeface="Arial"/>
                  <a:buNone/>
                </a:pPr>
                <a14:m>
                  <m:oMathPara xmlns:m="http://schemas.openxmlformats.org/officeDocument/2006/math">
                    <m:oMathParaPr>
                      <m:jc m:val="centerGroup"/>
                    </m:oMathParaPr>
                    <m:oMath xmlns:m="http://schemas.openxmlformats.org/officeDocument/2006/math">
                      <m:nary>
                        <m:naryPr>
                          <m:chr m:val="∑"/>
                          <m:limLoc m:val="undOvr"/>
                          <m:supHide m:val="on"/>
                          <m:ctrlPr>
                            <a:rPr lang="en-US" sz="1800" i="1">
                              <a:latin typeface="Cambria Math" panose="02040503050406030204" pitchFamily="18" charset="0"/>
                            </a:rPr>
                          </m:ctrlPr>
                        </m:naryPr>
                        <m:sub>
                          <m:r>
                            <a:rPr lang="en-US" sz="1800" i="1">
                              <a:latin typeface="Cambria Math" panose="02040503050406030204" pitchFamily="18" charset="0"/>
                            </a:rPr>
                            <m:t>𝑟</m:t>
                          </m:r>
                          <m:r>
                            <a:rPr lang="en-US" sz="1800">
                              <a:latin typeface="Cambria Math" panose="02040503050406030204" pitchFamily="18" charset="0"/>
                            </a:rPr>
                            <m:t>∈</m:t>
                          </m:r>
                          <m:sSup>
                            <m:sSupPr>
                              <m:ctrlPr>
                                <a:rPr lang="en-US" sz="1800" i="1">
                                  <a:latin typeface="Cambria Math" panose="02040503050406030204" pitchFamily="18" charset="0"/>
                                </a:rPr>
                              </m:ctrlPr>
                            </m:sSupPr>
                            <m:e>
                              <m:r>
                                <a:rPr lang="en-US" sz="1800">
                                  <a:latin typeface="Cambria Math" panose="02040503050406030204" pitchFamily="18" charset="0"/>
                                </a:rPr>
                                <m:t>𝒟</m:t>
                              </m:r>
                            </m:e>
                            <m:sup>
                              <m:r>
                                <a:rPr lang="en-US" sz="1800" i="1">
                                  <a:latin typeface="Cambria Math" panose="02040503050406030204" pitchFamily="18" charset="0"/>
                                </a:rPr>
                                <m:t>𝐺</m:t>
                              </m:r>
                            </m:sup>
                          </m:sSup>
                        </m:sub>
                        <m:sup/>
                        <m:e>
                          <m:nary>
                            <m:naryPr>
                              <m:chr m:val="∑"/>
                              <m:limLoc m:val="undOvr"/>
                              <m:supHide m:val="on"/>
                              <m:ctrlPr>
                                <a:rPr lang="en-US" sz="1800" i="1">
                                  <a:latin typeface="Cambria Math" panose="02040503050406030204" pitchFamily="18" charset="0"/>
                                </a:rPr>
                              </m:ctrlPr>
                            </m:naryPr>
                            <m:sub>
                              <m:sSub>
                                <m:sSubPr>
                                  <m:ctrlPr>
                                    <a:rPr lang="en-US" sz="1800" i="1">
                                      <a:latin typeface="Cambria Math" panose="02040503050406030204" pitchFamily="18" charset="0"/>
                                    </a:rPr>
                                  </m:ctrlPr>
                                </m:sSubPr>
                                <m:e>
                                  <m:r>
                                    <a:rPr lang="en-US" sz="1800" i="1">
                                      <a:latin typeface="Cambria Math" panose="02040503050406030204" pitchFamily="18" charset="0"/>
                                    </a:rPr>
                                    <m:t>𝑓</m:t>
                                  </m:r>
                                </m:e>
                                <m:sub>
                                  <m:r>
                                    <a:rPr lang="en-US" sz="1800" i="1">
                                      <a:latin typeface="Cambria Math" panose="02040503050406030204" pitchFamily="18" charset="0"/>
                                    </a:rPr>
                                    <m:t>𝑟</m:t>
                                  </m:r>
                                </m:sub>
                              </m:sSub>
                              <m:r>
                                <a:rPr lang="en-US" sz="1800">
                                  <a:latin typeface="Cambria Math" panose="02040503050406030204" pitchFamily="18" charset="0"/>
                                </a:rPr>
                                <m:t>∈</m:t>
                              </m:r>
                              <m:sSub>
                                <m:sSubPr>
                                  <m:ctrlPr>
                                    <a:rPr lang="en-US" sz="1800" i="1">
                                      <a:latin typeface="Cambria Math" panose="02040503050406030204" pitchFamily="18" charset="0"/>
                                    </a:rPr>
                                  </m:ctrlPr>
                                </m:sSubPr>
                                <m:e>
                                  <m:r>
                                    <a:rPr lang="en-US" sz="1800">
                                      <a:latin typeface="Cambria Math" panose="02040503050406030204" pitchFamily="18" charset="0"/>
                                    </a:rPr>
                                    <m:t>ℱ</m:t>
                                  </m:r>
                                </m:e>
                                <m:sub>
                                  <m:r>
                                    <a:rPr lang="en-US" sz="1800" i="1">
                                      <a:latin typeface="Cambria Math" panose="02040503050406030204" pitchFamily="18" charset="0"/>
                                    </a:rPr>
                                    <m:t>𝑟</m:t>
                                  </m:r>
                                </m:sub>
                              </m:sSub>
                            </m:sub>
                            <m:sup/>
                            <m:e>
                              <m:nary>
                                <m:naryPr>
                                  <m:chr m:val="∑"/>
                                  <m:limLoc m:val="undOvr"/>
                                  <m:supHide m:val="on"/>
                                  <m:ctrlPr>
                                    <a:rPr lang="en-US" sz="1800" i="1">
                                      <a:latin typeface="Cambria Math" panose="02040503050406030204" pitchFamily="18" charset="0"/>
                                    </a:rPr>
                                  </m:ctrlPr>
                                </m:naryPr>
                                <m:sub>
                                  <m:r>
                                    <a:rPr lang="en-US" sz="1800" i="1">
                                      <a:latin typeface="Cambria Math" panose="02040503050406030204" pitchFamily="18" charset="0"/>
                                    </a:rPr>
                                    <m:t>𝑣</m:t>
                                  </m:r>
                                  <m:r>
                                    <a:rPr lang="en-US" sz="1800">
                                      <a:latin typeface="Cambria Math" panose="02040503050406030204" pitchFamily="18" charset="0"/>
                                    </a:rPr>
                                    <m:t>∈</m:t>
                                  </m:r>
                                  <m:r>
                                    <a:rPr lang="en-US" sz="1800" i="1">
                                      <a:latin typeface="Cambria Math" panose="02040503050406030204" pitchFamily="18" charset="0"/>
                                    </a:rPr>
                                    <m:t>𝑇</m:t>
                                  </m:r>
                                  <m:d>
                                    <m:dPr>
                                      <m:ctrlPr>
                                        <a:rPr lang="en-US" sz="1800" i="1">
                                          <a:latin typeface="Cambria Math" panose="02040503050406030204" pitchFamily="18" charset="0"/>
                                        </a:rPr>
                                      </m:ctrlPr>
                                    </m:dPr>
                                    <m:e>
                                      <m:r>
                                        <a:rPr lang="en-US" sz="1800" i="1">
                                          <a:latin typeface="Cambria Math" panose="02040503050406030204" pitchFamily="18" charset="0"/>
                                        </a:rPr>
                                        <m:t>𝑟</m:t>
                                      </m:r>
                                    </m:e>
                                  </m:d>
                                </m:sub>
                                <m:sup/>
                                <m:e>
                                  <m:nary>
                                    <m:naryPr>
                                      <m:chr m:val="∑"/>
                                      <m:limLoc m:val="undOvr"/>
                                      <m:supHide m:val="on"/>
                                      <m:ctrlPr>
                                        <a:rPr lang="en-US" sz="1800" i="1">
                                          <a:latin typeface="Cambria Math" panose="02040503050406030204" pitchFamily="18" charset="0"/>
                                        </a:rPr>
                                      </m:ctrlPr>
                                    </m:naryPr>
                                    <m:sub>
                                      <m:sSub>
                                        <m:sSubPr>
                                          <m:ctrlPr>
                                            <a:rPr lang="en-US" sz="1800" i="1">
                                              <a:latin typeface="Cambria Math" panose="02040503050406030204" pitchFamily="18" charset="0"/>
                                            </a:rPr>
                                          </m:ctrlPr>
                                        </m:sSubPr>
                                        <m:e>
                                          <m:r>
                                            <a:rPr lang="en-US" sz="1800" i="1">
                                              <a:latin typeface="Cambria Math" panose="02040503050406030204" pitchFamily="18" charset="0"/>
                                            </a:rPr>
                                            <m:t>𝐴</m:t>
                                          </m:r>
                                        </m:e>
                                        <m:sub>
                                          <m:d>
                                            <m:dPr>
                                              <m:ctrlPr>
                                                <a:rPr lang="en-US" sz="1800" i="1">
                                                  <a:latin typeface="Cambria Math" panose="02040503050406030204" pitchFamily="18" charset="0"/>
                                                </a:rPr>
                                              </m:ctrlPr>
                                            </m:dPr>
                                            <m:e>
                                              <m:sSub>
                                                <m:sSubPr>
                                                  <m:ctrlPr>
                                                    <a:rPr lang="en-US" sz="1800" i="1">
                                                      <a:latin typeface="Cambria Math" panose="02040503050406030204" pitchFamily="18" charset="0"/>
                                                    </a:rPr>
                                                  </m:ctrlPr>
                                                </m:sSubPr>
                                                <m:e>
                                                  <m:r>
                                                    <a:rPr lang="en-US" sz="1800" i="1">
                                                      <a:latin typeface="Cambria Math" panose="02040503050406030204" pitchFamily="18" charset="0"/>
                                                    </a:rPr>
                                                    <m:t>𝑓</m:t>
                                                  </m:r>
                                                </m:e>
                                                <m:sub>
                                                  <m:r>
                                                    <a:rPr lang="en-US" sz="1800" i="1">
                                                      <a:latin typeface="Cambria Math" panose="02040503050406030204" pitchFamily="18" charset="0"/>
                                                    </a:rPr>
                                                    <m:t>𝑟</m:t>
                                                  </m:r>
                                                </m:sub>
                                              </m:sSub>
                                              <m:r>
                                                <a:rPr lang="en-US" sz="1800">
                                                  <a:latin typeface="Cambria Math" panose="02040503050406030204" pitchFamily="18" charset="0"/>
                                                </a:rPr>
                                                <m:t>,</m:t>
                                              </m:r>
                                              <m:r>
                                                <a:rPr lang="en-US" sz="1800" i="1">
                                                  <a:latin typeface="Cambria Math" panose="02040503050406030204" pitchFamily="18" charset="0"/>
                                                </a:rPr>
                                                <m:t>𝑣</m:t>
                                              </m:r>
                                            </m:e>
                                          </m:d>
                                        </m:sub>
                                      </m:sSub>
                                      <m:r>
                                        <a:rPr lang="en-US" sz="1800">
                                          <a:latin typeface="Cambria Math" panose="02040503050406030204" pitchFamily="18" charset="0"/>
                                        </a:rPr>
                                        <m:t>∈</m:t>
                                      </m:r>
                                      <m:sSub>
                                        <m:sSubPr>
                                          <m:ctrlPr>
                                            <a:rPr lang="en-US" sz="1800" i="1">
                                              <a:latin typeface="Cambria Math" panose="02040503050406030204" pitchFamily="18" charset="0"/>
                                            </a:rPr>
                                          </m:ctrlPr>
                                        </m:sSubPr>
                                        <m:e>
                                          <m:r>
                                            <a:rPr lang="en-US" sz="1800">
                                              <a:latin typeface="Cambria Math" panose="02040503050406030204" pitchFamily="18" charset="0"/>
                                            </a:rPr>
                                            <m:t>𝒜</m:t>
                                          </m:r>
                                        </m:e>
                                        <m:sub>
                                          <m:d>
                                            <m:dPr>
                                              <m:ctrlPr>
                                                <a:rPr lang="en-US" sz="1800" i="1">
                                                  <a:latin typeface="Cambria Math" panose="02040503050406030204" pitchFamily="18" charset="0"/>
                                                </a:rPr>
                                              </m:ctrlPr>
                                            </m:dPr>
                                            <m:e>
                                              <m:sSub>
                                                <m:sSubPr>
                                                  <m:ctrlPr>
                                                    <a:rPr lang="en-US" sz="1800" i="1">
                                                      <a:latin typeface="Cambria Math" panose="02040503050406030204" pitchFamily="18" charset="0"/>
                                                    </a:rPr>
                                                  </m:ctrlPr>
                                                </m:sSubPr>
                                                <m:e>
                                                  <m:r>
                                                    <a:rPr lang="en-US" sz="1800" i="1">
                                                      <a:latin typeface="Cambria Math" panose="02040503050406030204" pitchFamily="18" charset="0"/>
                                                    </a:rPr>
                                                    <m:t>𝑓</m:t>
                                                  </m:r>
                                                </m:e>
                                                <m:sub>
                                                  <m:r>
                                                    <a:rPr lang="en-US" sz="1800" i="1">
                                                      <a:latin typeface="Cambria Math" panose="02040503050406030204" pitchFamily="18" charset="0"/>
                                                    </a:rPr>
                                                    <m:t>𝑟</m:t>
                                                  </m:r>
                                                </m:sub>
                                              </m:sSub>
                                              <m:r>
                                                <a:rPr lang="en-US" sz="1800">
                                                  <a:latin typeface="Cambria Math" panose="02040503050406030204" pitchFamily="18" charset="0"/>
                                                </a:rPr>
                                                <m:t>,</m:t>
                                              </m:r>
                                              <m:r>
                                                <a:rPr lang="en-US" sz="1800" i="1">
                                                  <a:latin typeface="Cambria Math" panose="02040503050406030204" pitchFamily="18" charset="0"/>
                                                </a:rPr>
                                                <m:t>𝑣</m:t>
                                              </m:r>
                                            </m:e>
                                          </m:d>
                                        </m:sub>
                                      </m:sSub>
                                    </m:sub>
                                    <m:sup/>
                                    <m:e>
                                      <m:sSub>
                                        <m:sSubPr>
                                          <m:ctrlPr>
                                            <a:rPr lang="en-US" sz="1800" i="1">
                                              <a:latin typeface="Cambria Math" panose="02040503050406030204" pitchFamily="18" charset="0"/>
                                            </a:rPr>
                                          </m:ctrlPr>
                                        </m:sSubPr>
                                        <m:e>
                                          <m:r>
                                            <a:rPr lang="en-US" sz="1800" i="1">
                                              <a:latin typeface="Cambria Math" panose="02040503050406030204" pitchFamily="18" charset="0"/>
                                            </a:rPr>
                                            <m:t>𝛼</m:t>
                                          </m:r>
                                        </m:e>
                                        <m:sub>
                                          <m:r>
                                            <a:rPr lang="en-US" sz="1800" i="1">
                                              <a:latin typeface="Cambria Math" panose="02040503050406030204" pitchFamily="18" charset="0"/>
                                            </a:rPr>
                                            <m:t>𝑔</m:t>
                                          </m:r>
                                          <m:r>
                                            <a:rPr lang="en-US" sz="1800">
                                              <a:latin typeface="Cambria Math" panose="02040503050406030204" pitchFamily="18" charset="0"/>
                                            </a:rPr>
                                            <m:t>,</m:t>
                                          </m:r>
                                          <m:r>
                                            <a:rPr lang="en-US" sz="1800" i="1">
                                              <a:latin typeface="Cambria Math" panose="02040503050406030204" pitchFamily="18" charset="0"/>
                                            </a:rPr>
                                            <m:t>𝐴</m:t>
                                          </m:r>
                                        </m:sub>
                                      </m:sSub>
                                    </m:e>
                                  </m:nary>
                                </m:e>
                              </m:nary>
                            </m:e>
                          </m:nary>
                        </m:e>
                      </m:nary>
                      <m:r>
                        <a:rPr lang="en-US" sz="1800">
                          <a:latin typeface="Cambria Math" panose="02040503050406030204" pitchFamily="18" charset="0"/>
                        </a:rPr>
                        <m:t>⋅</m:t>
                      </m:r>
                      <m:sSub>
                        <m:sSubPr>
                          <m:ctrlPr>
                            <a:rPr lang="en-US" sz="1800" i="1">
                              <a:latin typeface="Cambria Math" panose="02040503050406030204" pitchFamily="18" charset="0"/>
                            </a:rPr>
                          </m:ctrlPr>
                        </m:sSubPr>
                        <m:e>
                          <m:r>
                            <a:rPr lang="en-US" sz="1800" i="1">
                              <a:latin typeface="Cambria Math" panose="02040503050406030204" pitchFamily="18" charset="0"/>
                            </a:rPr>
                            <m:t>𝑛</m:t>
                          </m:r>
                        </m:e>
                        <m:sub>
                          <m:sSub>
                            <m:sSubPr>
                              <m:ctrlPr>
                                <a:rPr lang="en-US" sz="1800" i="1">
                                  <a:latin typeface="Cambria Math" panose="02040503050406030204" pitchFamily="18" charset="0"/>
                                </a:rPr>
                              </m:ctrlPr>
                            </m:sSubPr>
                            <m:e>
                              <m:r>
                                <a:rPr lang="en-US" sz="1800" i="1">
                                  <a:latin typeface="Cambria Math" panose="02040503050406030204" pitchFamily="18" charset="0"/>
                                </a:rPr>
                                <m:t>𝐴</m:t>
                              </m:r>
                            </m:e>
                            <m:sub>
                              <m:d>
                                <m:dPr>
                                  <m:ctrlPr>
                                    <a:rPr lang="en-US" sz="1800" i="1">
                                      <a:latin typeface="Cambria Math" panose="02040503050406030204" pitchFamily="18" charset="0"/>
                                    </a:rPr>
                                  </m:ctrlPr>
                                </m:dPr>
                                <m:e>
                                  <m:sSub>
                                    <m:sSubPr>
                                      <m:ctrlPr>
                                        <a:rPr lang="en-US" sz="1800" i="1">
                                          <a:latin typeface="Cambria Math" panose="02040503050406030204" pitchFamily="18" charset="0"/>
                                        </a:rPr>
                                      </m:ctrlPr>
                                    </m:sSubPr>
                                    <m:e>
                                      <m:r>
                                        <a:rPr lang="en-US" sz="1800" i="1">
                                          <a:latin typeface="Cambria Math" panose="02040503050406030204" pitchFamily="18" charset="0"/>
                                        </a:rPr>
                                        <m:t>𝑓</m:t>
                                      </m:r>
                                    </m:e>
                                    <m:sub>
                                      <m:r>
                                        <a:rPr lang="en-US" sz="1800" i="1">
                                          <a:latin typeface="Cambria Math" panose="02040503050406030204" pitchFamily="18" charset="0"/>
                                        </a:rPr>
                                        <m:t>𝑟</m:t>
                                      </m:r>
                                    </m:sub>
                                  </m:sSub>
                                  <m:r>
                                    <a:rPr lang="en-US" sz="1800">
                                      <a:latin typeface="Cambria Math" panose="02040503050406030204" pitchFamily="18" charset="0"/>
                                    </a:rPr>
                                    <m:t>,</m:t>
                                  </m:r>
                                  <m:r>
                                    <a:rPr lang="en-US" sz="1800" i="1">
                                      <a:latin typeface="Cambria Math" panose="02040503050406030204" pitchFamily="18" charset="0"/>
                                    </a:rPr>
                                    <m:t>𝑣</m:t>
                                  </m:r>
                                </m:e>
                              </m:d>
                            </m:sub>
                          </m:sSub>
                        </m:sub>
                      </m:sSub>
                      <m:r>
                        <a:rPr lang="en-US" sz="1800">
                          <a:latin typeface="Cambria Math" panose="02040503050406030204" pitchFamily="18" charset="0"/>
                        </a:rPr>
                        <m:t>+</m:t>
                      </m:r>
                      <m:nary>
                        <m:naryPr>
                          <m:chr m:val="∑"/>
                          <m:limLoc m:val="undOvr"/>
                          <m:supHide m:val="on"/>
                          <m:ctrlPr>
                            <a:rPr lang="en-US" sz="1800" i="1">
                              <a:latin typeface="Cambria Math" panose="02040503050406030204" pitchFamily="18" charset="0"/>
                            </a:rPr>
                          </m:ctrlPr>
                        </m:naryPr>
                        <m:sub>
                          <m:r>
                            <a:rPr lang="en-US" sz="1800" i="1">
                              <a:latin typeface="Cambria Math" panose="02040503050406030204" pitchFamily="18" charset="0"/>
                            </a:rPr>
                            <m:t>𝑑</m:t>
                          </m:r>
                          <m:r>
                            <a:rPr lang="en-US" sz="1800">
                              <a:latin typeface="Cambria Math" panose="02040503050406030204" pitchFamily="18" charset="0"/>
                            </a:rPr>
                            <m:t>∈</m:t>
                          </m:r>
                          <m:sSup>
                            <m:sSupPr>
                              <m:ctrlPr>
                                <a:rPr lang="en-US" sz="1800" i="1">
                                  <a:latin typeface="Cambria Math" panose="02040503050406030204" pitchFamily="18" charset="0"/>
                                </a:rPr>
                              </m:ctrlPr>
                            </m:sSupPr>
                            <m:e>
                              <m:r>
                                <a:rPr lang="en-US" sz="1800">
                                  <a:latin typeface="Cambria Math" panose="02040503050406030204" pitchFamily="18" charset="0"/>
                                </a:rPr>
                                <m:t>𝒟</m:t>
                              </m:r>
                            </m:e>
                            <m:sup>
                              <m:r>
                                <a:rPr lang="en-US" sz="1800" i="1">
                                  <a:latin typeface="Cambria Math" panose="02040503050406030204" pitchFamily="18" charset="0"/>
                                </a:rPr>
                                <m:t>𝐵</m:t>
                              </m:r>
                            </m:sup>
                          </m:sSup>
                        </m:sub>
                        <m:sup/>
                        <m:e>
                          <m:nary>
                            <m:naryPr>
                              <m:chr m:val="∑"/>
                              <m:limLoc m:val="undOvr"/>
                              <m:supHide m:val="on"/>
                              <m:ctrlPr>
                                <a:rPr lang="en-US" sz="1800" i="1">
                                  <a:latin typeface="Cambria Math" panose="02040503050406030204" pitchFamily="18" charset="0"/>
                                </a:rPr>
                              </m:ctrlPr>
                            </m:naryPr>
                            <m:sub>
                              <m:sSub>
                                <m:sSubPr>
                                  <m:ctrlPr>
                                    <a:rPr lang="en-US" sz="1800" i="1">
                                      <a:latin typeface="Cambria Math" panose="02040503050406030204" pitchFamily="18" charset="0"/>
                                    </a:rPr>
                                  </m:ctrlPr>
                                </m:sSubPr>
                                <m:e>
                                  <m:r>
                                    <a:rPr lang="en-US" sz="1800" i="1">
                                      <a:latin typeface="Cambria Math" panose="02040503050406030204" pitchFamily="18" charset="0"/>
                                    </a:rPr>
                                    <m:t>𝐴</m:t>
                                  </m:r>
                                </m:e>
                                <m:sub>
                                  <m:r>
                                    <a:rPr lang="en-US" sz="1800" i="1">
                                      <a:latin typeface="Cambria Math" panose="02040503050406030204" pitchFamily="18" charset="0"/>
                                    </a:rPr>
                                    <m:t>𝑑</m:t>
                                  </m:r>
                                </m:sub>
                              </m:sSub>
                              <m:r>
                                <a:rPr lang="en-US" sz="1800">
                                  <a:latin typeface="Cambria Math" panose="02040503050406030204" pitchFamily="18" charset="0"/>
                                </a:rPr>
                                <m:t>∈</m:t>
                              </m:r>
                              <m:sSub>
                                <m:sSubPr>
                                  <m:ctrlPr>
                                    <a:rPr lang="en-US" sz="1800" i="1">
                                      <a:latin typeface="Cambria Math" panose="02040503050406030204" pitchFamily="18" charset="0"/>
                                    </a:rPr>
                                  </m:ctrlPr>
                                </m:sSubPr>
                                <m:e>
                                  <m:r>
                                    <a:rPr lang="en-US" sz="1800">
                                      <a:latin typeface="Cambria Math" panose="02040503050406030204" pitchFamily="18" charset="0"/>
                                    </a:rPr>
                                    <m:t>𝒜</m:t>
                                  </m:r>
                                </m:e>
                                <m:sub>
                                  <m:r>
                                    <a:rPr lang="en-US" sz="1800" i="1">
                                      <a:latin typeface="Cambria Math" panose="02040503050406030204" pitchFamily="18" charset="0"/>
                                    </a:rPr>
                                    <m:t>𝑑</m:t>
                                  </m:r>
                                </m:sub>
                              </m:sSub>
                            </m:sub>
                            <m:sup/>
                            <m:e>
                              <m:sSub>
                                <m:sSubPr>
                                  <m:ctrlPr>
                                    <a:rPr lang="en-US" sz="1800" i="1">
                                      <a:latin typeface="Cambria Math" panose="02040503050406030204" pitchFamily="18" charset="0"/>
                                    </a:rPr>
                                  </m:ctrlPr>
                                </m:sSubPr>
                                <m:e>
                                  <m:r>
                                    <a:rPr lang="en-US" sz="1800" i="1">
                                      <a:latin typeface="Cambria Math" panose="02040503050406030204" pitchFamily="18" charset="0"/>
                                    </a:rPr>
                                    <m:t>𝛼</m:t>
                                  </m:r>
                                </m:e>
                                <m:sub>
                                  <m:r>
                                    <a:rPr lang="en-US" sz="1800" i="1">
                                      <a:latin typeface="Cambria Math" panose="02040503050406030204" pitchFamily="18" charset="0"/>
                                    </a:rPr>
                                    <m:t>𝑔</m:t>
                                  </m:r>
                                  <m:r>
                                    <a:rPr lang="en-US" sz="1800">
                                      <a:latin typeface="Cambria Math" panose="02040503050406030204" pitchFamily="18" charset="0"/>
                                    </a:rPr>
                                    <m:t>,</m:t>
                                  </m:r>
                                  <m:r>
                                    <a:rPr lang="en-US" sz="1800" i="1">
                                      <a:latin typeface="Cambria Math" panose="02040503050406030204" pitchFamily="18" charset="0"/>
                                    </a:rPr>
                                    <m:t>𝐴</m:t>
                                  </m:r>
                                </m:sub>
                              </m:sSub>
                            </m:e>
                          </m:nary>
                        </m:e>
                      </m:nary>
                      <m:r>
                        <a:rPr lang="en-US" sz="1800">
                          <a:latin typeface="Cambria Math" panose="02040503050406030204" pitchFamily="18" charset="0"/>
                        </a:rPr>
                        <m:t>⋅</m:t>
                      </m:r>
                      <m:sSub>
                        <m:sSubPr>
                          <m:ctrlPr>
                            <a:rPr lang="en-US" sz="1800" i="1">
                              <a:latin typeface="Cambria Math" panose="02040503050406030204" pitchFamily="18" charset="0"/>
                            </a:rPr>
                          </m:ctrlPr>
                        </m:sSubPr>
                        <m:e>
                          <m:r>
                            <a:rPr lang="en-US" sz="1800" i="1">
                              <a:latin typeface="Cambria Math" panose="02040503050406030204" pitchFamily="18" charset="0"/>
                            </a:rPr>
                            <m:t>𝑛</m:t>
                          </m:r>
                        </m:e>
                        <m:sub>
                          <m:sSub>
                            <m:sSubPr>
                              <m:ctrlPr>
                                <a:rPr lang="en-US" sz="1800" i="1">
                                  <a:latin typeface="Cambria Math" panose="02040503050406030204" pitchFamily="18" charset="0"/>
                                </a:rPr>
                              </m:ctrlPr>
                            </m:sSubPr>
                            <m:e>
                              <m:r>
                                <a:rPr lang="en-US" sz="1800" i="1">
                                  <a:latin typeface="Cambria Math" panose="02040503050406030204" pitchFamily="18" charset="0"/>
                                </a:rPr>
                                <m:t>𝐴</m:t>
                              </m:r>
                            </m:e>
                            <m:sub>
                              <m:r>
                                <a:rPr lang="en-US" sz="1800" i="1">
                                  <a:latin typeface="Cambria Math" panose="02040503050406030204" pitchFamily="18" charset="0"/>
                                </a:rPr>
                                <m:t>𝑑</m:t>
                              </m:r>
                            </m:sub>
                          </m:sSub>
                        </m:sub>
                      </m:sSub>
                      <m:r>
                        <a:rPr lang="en-US" sz="1800">
                          <a:latin typeface="Cambria Math" panose="02040503050406030204" pitchFamily="18" charset="0"/>
                        </a:rPr>
                        <m:t>≤</m:t>
                      </m:r>
                      <m:sSubSup>
                        <m:sSubSupPr>
                          <m:ctrlPr>
                            <a:rPr lang="en-US" sz="1800" i="1">
                              <a:latin typeface="Cambria Math" panose="02040503050406030204" pitchFamily="18" charset="0"/>
                            </a:rPr>
                          </m:ctrlPr>
                        </m:sSubSupPr>
                        <m:e>
                          <m:r>
                            <a:rPr lang="en-US" sz="1800" i="1">
                              <a:latin typeface="Cambria Math" panose="02040503050406030204" pitchFamily="18" charset="0"/>
                            </a:rPr>
                            <m:t>𝐶</m:t>
                          </m:r>
                        </m:e>
                        <m:sub>
                          <m:r>
                            <a:rPr lang="en-US" sz="1800" i="1">
                              <a:latin typeface="Cambria Math" panose="02040503050406030204" pitchFamily="18" charset="0"/>
                            </a:rPr>
                            <m:t>𝑔</m:t>
                          </m:r>
                        </m:sub>
                        <m:sup>
                          <m:r>
                            <m:rPr>
                              <m:nor/>
                            </m:rPr>
                            <a:rPr lang="en-US" sz="1800" i="0">
                              <a:latin typeface="Cambria Math" panose="02040503050406030204" pitchFamily="18" charset="0"/>
                            </a:rPr>
                            <m:t>qb</m:t>
                          </m:r>
                        </m:sup>
                      </m:sSubSup>
                      <m:r>
                        <a:rPr lang="en-US" sz="1800">
                          <a:latin typeface="Cambria Math" panose="02040503050406030204" pitchFamily="18" charset="0"/>
                        </a:rPr>
                        <m:t>, ∀</m:t>
                      </m:r>
                      <m:r>
                        <a:rPr lang="en-US" sz="1800" i="1">
                          <a:latin typeface="Cambria Math" panose="02040503050406030204" pitchFamily="18" charset="0"/>
                        </a:rPr>
                        <m:t>𝑔</m:t>
                      </m:r>
                      <m:r>
                        <a:rPr lang="en-US" sz="1800">
                          <a:latin typeface="Cambria Math" panose="02040503050406030204" pitchFamily="18" charset="0"/>
                        </a:rPr>
                        <m:t>∈</m:t>
                      </m:r>
                      <m:sSup>
                        <m:sSupPr>
                          <m:ctrlPr>
                            <a:rPr lang="en-US" sz="1800" i="1">
                              <a:latin typeface="Cambria Math" panose="02040503050406030204" pitchFamily="18" charset="0"/>
                            </a:rPr>
                          </m:ctrlPr>
                        </m:sSupPr>
                        <m:e>
                          <m:r>
                            <a:rPr lang="en-US" sz="1800">
                              <a:latin typeface="Cambria Math" panose="02040503050406030204" pitchFamily="18" charset="0"/>
                            </a:rPr>
                            <m:t>𝒱</m:t>
                          </m:r>
                        </m:e>
                        <m:sup>
                          <m:r>
                            <a:rPr lang="en-US" sz="1800" i="1">
                              <a:latin typeface="Cambria Math" panose="02040503050406030204" pitchFamily="18" charset="0"/>
                            </a:rPr>
                            <m:t>𝑔</m:t>
                          </m:r>
                        </m:sup>
                      </m:sSup>
                    </m:oMath>
                  </m:oMathPara>
                </a14:m>
                <a:endParaRPr lang="en-US" sz="1800" dirty="0"/>
              </a:p>
              <a:p>
                <a:pPr marL="685800" lvl="1" indent="-342900">
                  <a:lnSpc>
                    <a:spcPct val="105000"/>
                  </a:lnSpc>
                  <a:spcBef>
                    <a:spcPts val="400"/>
                  </a:spcBef>
                  <a:spcAft>
                    <a:spcPts val="400"/>
                  </a:spcAft>
                  <a:buSzPct val="100000"/>
                  <a:buFont typeface="Candara"/>
                  <a:buChar char="–"/>
                </a:pPr>
                <a:r>
                  <a:rPr lang="en-US" sz="1600" dirty="0">
                    <a:solidFill>
                      <a:srgbClr val="58595B"/>
                    </a:solidFill>
                    <a:latin typeface="Calibri" pitchFamily="34" charset="0"/>
                    <a:cs typeface="Calibri" pitchFamily="34" charset="-120"/>
                  </a:rPr>
                  <a:t>SAT lenses</a:t>
                </a:r>
              </a:p>
              <a:p>
                <a:pPr marL="502920" lvl="1" indent="0">
                  <a:buFont typeface="Arial"/>
                  <a:buNone/>
                </a:pPr>
                <a14:m>
                  <m:oMathPara xmlns:m="http://schemas.openxmlformats.org/officeDocument/2006/math">
                    <m:oMathParaPr>
                      <m:jc m:val="centerGroup"/>
                    </m:oMathParaPr>
                    <m:oMath xmlns:m="http://schemas.openxmlformats.org/officeDocument/2006/math">
                      <m:nary>
                        <m:naryPr>
                          <m:chr m:val="∑"/>
                          <m:limLoc m:val="undOvr"/>
                          <m:supHide m:val="on"/>
                          <m:ctrlPr>
                            <a:rPr lang="en-US" sz="1800" i="1" smtClean="0">
                              <a:latin typeface="Cambria Math" panose="02040503050406030204" pitchFamily="18" charset="0"/>
                            </a:rPr>
                          </m:ctrlPr>
                        </m:naryPr>
                        <m:sub>
                          <m:r>
                            <a:rPr lang="en-US" sz="1800" i="1" smtClean="0">
                              <a:latin typeface="Cambria Math" panose="02040503050406030204" pitchFamily="18" charset="0"/>
                            </a:rPr>
                            <m:t>𝑟</m:t>
                          </m:r>
                          <m:r>
                            <a:rPr lang="en-US" sz="1800" smtClean="0">
                              <a:latin typeface="Cambria Math" panose="02040503050406030204" pitchFamily="18" charset="0"/>
                            </a:rPr>
                            <m:t>∈</m:t>
                          </m:r>
                          <m:sSup>
                            <m:sSupPr>
                              <m:ctrlPr>
                                <a:rPr lang="en-US" sz="1800" i="1" smtClean="0">
                                  <a:latin typeface="Cambria Math" panose="02040503050406030204" pitchFamily="18" charset="0"/>
                                </a:rPr>
                              </m:ctrlPr>
                            </m:sSupPr>
                            <m:e>
                              <m:r>
                                <a:rPr lang="en-US" sz="1800" smtClean="0">
                                  <a:latin typeface="Cambria Math" panose="02040503050406030204" pitchFamily="18" charset="0"/>
                                </a:rPr>
                                <m:t>𝒟</m:t>
                              </m:r>
                            </m:e>
                            <m:sup>
                              <m:r>
                                <a:rPr lang="en-US" sz="1800" i="1" smtClean="0">
                                  <a:latin typeface="Cambria Math" panose="02040503050406030204" pitchFamily="18" charset="0"/>
                                </a:rPr>
                                <m:t>𝐺</m:t>
                              </m:r>
                            </m:sup>
                          </m:sSup>
                        </m:sub>
                        <m:sup/>
                        <m:e>
                          <m:nary>
                            <m:naryPr>
                              <m:chr m:val="∑"/>
                              <m:limLoc m:val="undOvr"/>
                              <m:supHide m:val="on"/>
                              <m:ctrlPr>
                                <a:rPr lang="en-US" sz="1800" i="1" smtClean="0">
                                  <a:latin typeface="Cambria Math" panose="02040503050406030204" pitchFamily="18" charset="0"/>
                                </a:rPr>
                              </m:ctrlPr>
                            </m:naryPr>
                            <m:sub>
                              <m:sSub>
                                <m:sSubPr>
                                  <m:ctrlPr>
                                    <a:rPr lang="en-US" sz="1800" i="1" smtClean="0">
                                      <a:latin typeface="Cambria Math" panose="02040503050406030204" pitchFamily="18" charset="0"/>
                                    </a:rPr>
                                  </m:ctrlPr>
                                </m:sSubPr>
                                <m:e>
                                  <m:r>
                                    <a:rPr lang="en-US" sz="1800" i="1" smtClean="0">
                                      <a:latin typeface="Cambria Math" panose="02040503050406030204" pitchFamily="18" charset="0"/>
                                    </a:rPr>
                                    <m:t>𝑓</m:t>
                                  </m:r>
                                </m:e>
                                <m:sub>
                                  <m:r>
                                    <a:rPr lang="en-US" sz="1800" i="1" smtClean="0">
                                      <a:latin typeface="Cambria Math" panose="02040503050406030204" pitchFamily="18" charset="0"/>
                                    </a:rPr>
                                    <m:t>𝑟</m:t>
                                  </m:r>
                                </m:sub>
                              </m:sSub>
                              <m:r>
                                <a:rPr lang="en-US" sz="1800" smtClean="0">
                                  <a:latin typeface="Cambria Math" panose="02040503050406030204" pitchFamily="18" charset="0"/>
                                </a:rPr>
                                <m:t>∈</m:t>
                              </m:r>
                              <m:sSub>
                                <m:sSubPr>
                                  <m:ctrlPr>
                                    <a:rPr lang="en-US" sz="1800" i="1" smtClean="0">
                                      <a:latin typeface="Cambria Math" panose="02040503050406030204" pitchFamily="18" charset="0"/>
                                    </a:rPr>
                                  </m:ctrlPr>
                                </m:sSubPr>
                                <m:e>
                                  <m:r>
                                    <a:rPr lang="en-US" sz="1800" smtClean="0">
                                      <a:latin typeface="Cambria Math" panose="02040503050406030204" pitchFamily="18" charset="0"/>
                                    </a:rPr>
                                    <m:t>ℱ</m:t>
                                  </m:r>
                                </m:e>
                                <m:sub>
                                  <m:r>
                                    <a:rPr lang="en-US" sz="1800" i="1" smtClean="0">
                                      <a:latin typeface="Cambria Math" panose="02040503050406030204" pitchFamily="18" charset="0"/>
                                    </a:rPr>
                                    <m:t>𝑟</m:t>
                                  </m:r>
                                </m:sub>
                              </m:sSub>
                            </m:sub>
                            <m:sup/>
                            <m:e>
                              <m:nary>
                                <m:naryPr>
                                  <m:chr m:val="∑"/>
                                  <m:limLoc m:val="undOvr"/>
                                  <m:supHide m:val="on"/>
                                  <m:ctrlPr>
                                    <a:rPr lang="en-US" sz="1800" i="1" smtClean="0">
                                      <a:latin typeface="Cambria Math" panose="02040503050406030204" pitchFamily="18" charset="0"/>
                                    </a:rPr>
                                  </m:ctrlPr>
                                </m:naryPr>
                                <m:sub>
                                  <m:r>
                                    <a:rPr lang="en-US" sz="1800" i="1" smtClean="0">
                                      <a:latin typeface="Cambria Math" panose="02040503050406030204" pitchFamily="18" charset="0"/>
                                    </a:rPr>
                                    <m:t>𝑣</m:t>
                                  </m:r>
                                  <m:r>
                                    <a:rPr lang="en-US" sz="1800" smtClean="0">
                                      <a:latin typeface="Cambria Math" panose="02040503050406030204" pitchFamily="18" charset="0"/>
                                    </a:rPr>
                                    <m:t>∈</m:t>
                                  </m:r>
                                  <m:r>
                                    <a:rPr lang="en-US" sz="1800" i="1" smtClean="0">
                                      <a:latin typeface="Cambria Math" panose="02040503050406030204" pitchFamily="18" charset="0"/>
                                    </a:rPr>
                                    <m:t>𝑇</m:t>
                                  </m:r>
                                  <m:d>
                                    <m:dPr>
                                      <m:ctrlPr>
                                        <a:rPr lang="en-US" sz="1800" i="1" smtClean="0">
                                          <a:latin typeface="Cambria Math" panose="02040503050406030204" pitchFamily="18" charset="0"/>
                                        </a:rPr>
                                      </m:ctrlPr>
                                    </m:dPr>
                                    <m:e>
                                      <m:r>
                                        <a:rPr lang="en-US" sz="1800" i="1" smtClean="0">
                                          <a:latin typeface="Cambria Math" panose="02040503050406030204" pitchFamily="18" charset="0"/>
                                        </a:rPr>
                                        <m:t>𝑟</m:t>
                                      </m:r>
                                    </m:e>
                                  </m:d>
                                </m:sub>
                                <m:sup/>
                                <m:e>
                                  <m:nary>
                                    <m:naryPr>
                                      <m:chr m:val="∑"/>
                                      <m:limLoc m:val="undOvr"/>
                                      <m:supHide m:val="on"/>
                                      <m:ctrlPr>
                                        <a:rPr lang="en-US" sz="1800" i="1" smtClean="0">
                                          <a:latin typeface="Cambria Math" panose="02040503050406030204" pitchFamily="18" charset="0"/>
                                        </a:rPr>
                                      </m:ctrlPr>
                                    </m:naryPr>
                                    <m:sub>
                                      <m:sSub>
                                        <m:sSubPr>
                                          <m:ctrlPr>
                                            <a:rPr lang="en-US" sz="1800" i="1" smtClean="0">
                                              <a:latin typeface="Cambria Math" panose="02040503050406030204" pitchFamily="18" charset="0"/>
                                            </a:rPr>
                                          </m:ctrlPr>
                                        </m:sSubPr>
                                        <m:e>
                                          <m:r>
                                            <a:rPr lang="en-US" sz="1800" i="1" smtClean="0">
                                              <a:latin typeface="Cambria Math" panose="02040503050406030204" pitchFamily="18" charset="0"/>
                                            </a:rPr>
                                            <m:t>𝐴</m:t>
                                          </m:r>
                                        </m:e>
                                        <m:sub>
                                          <m:d>
                                            <m:dPr>
                                              <m:ctrlPr>
                                                <a:rPr lang="en-US" sz="1800" i="1" smtClean="0">
                                                  <a:latin typeface="Cambria Math" panose="02040503050406030204" pitchFamily="18" charset="0"/>
                                                </a:rPr>
                                              </m:ctrlPr>
                                            </m:dPr>
                                            <m:e>
                                              <m:sSub>
                                                <m:sSubPr>
                                                  <m:ctrlPr>
                                                    <a:rPr lang="en-US" sz="1800" i="1" smtClean="0">
                                                      <a:latin typeface="Cambria Math" panose="02040503050406030204" pitchFamily="18" charset="0"/>
                                                    </a:rPr>
                                                  </m:ctrlPr>
                                                </m:sSubPr>
                                                <m:e>
                                                  <m:r>
                                                    <a:rPr lang="en-US" sz="1800" i="1" smtClean="0">
                                                      <a:latin typeface="Cambria Math" panose="02040503050406030204" pitchFamily="18" charset="0"/>
                                                    </a:rPr>
                                                    <m:t>𝑓</m:t>
                                                  </m:r>
                                                </m:e>
                                                <m:sub>
                                                  <m:r>
                                                    <a:rPr lang="en-US" sz="1800" i="1" smtClean="0">
                                                      <a:latin typeface="Cambria Math" panose="02040503050406030204" pitchFamily="18" charset="0"/>
                                                    </a:rPr>
                                                    <m:t>𝑟</m:t>
                                                  </m:r>
                                                </m:sub>
                                              </m:sSub>
                                              <m:r>
                                                <a:rPr lang="en-US" sz="1800" smtClean="0">
                                                  <a:latin typeface="Cambria Math" panose="02040503050406030204" pitchFamily="18" charset="0"/>
                                                </a:rPr>
                                                <m:t>,</m:t>
                                              </m:r>
                                              <m:r>
                                                <a:rPr lang="en-US" sz="1800" i="1" smtClean="0">
                                                  <a:latin typeface="Cambria Math" panose="02040503050406030204" pitchFamily="18" charset="0"/>
                                                </a:rPr>
                                                <m:t>𝑣</m:t>
                                              </m:r>
                                            </m:e>
                                          </m:d>
                                        </m:sub>
                                      </m:sSub>
                                      <m:r>
                                        <a:rPr lang="en-US" sz="1800" smtClean="0">
                                          <a:latin typeface="Cambria Math" panose="02040503050406030204" pitchFamily="18" charset="0"/>
                                        </a:rPr>
                                        <m:t>∈</m:t>
                                      </m:r>
                                      <m:sSub>
                                        <m:sSubPr>
                                          <m:ctrlPr>
                                            <a:rPr lang="en-US" sz="1800" i="1" smtClean="0">
                                              <a:latin typeface="Cambria Math" panose="02040503050406030204" pitchFamily="18" charset="0"/>
                                            </a:rPr>
                                          </m:ctrlPr>
                                        </m:sSubPr>
                                        <m:e>
                                          <m:r>
                                            <a:rPr lang="en-US" sz="1800" smtClean="0">
                                              <a:latin typeface="Cambria Math" panose="02040503050406030204" pitchFamily="18" charset="0"/>
                                            </a:rPr>
                                            <m:t>𝒜</m:t>
                                          </m:r>
                                        </m:e>
                                        <m:sub>
                                          <m:d>
                                            <m:dPr>
                                              <m:ctrlPr>
                                                <a:rPr lang="en-US" sz="1800" i="1" smtClean="0">
                                                  <a:latin typeface="Cambria Math" panose="02040503050406030204" pitchFamily="18" charset="0"/>
                                                </a:rPr>
                                              </m:ctrlPr>
                                            </m:dPr>
                                            <m:e>
                                              <m:sSub>
                                                <m:sSubPr>
                                                  <m:ctrlPr>
                                                    <a:rPr lang="en-US" sz="1800" i="1" smtClean="0">
                                                      <a:latin typeface="Cambria Math" panose="02040503050406030204" pitchFamily="18" charset="0"/>
                                                    </a:rPr>
                                                  </m:ctrlPr>
                                                </m:sSubPr>
                                                <m:e>
                                                  <m:r>
                                                    <a:rPr lang="en-US" sz="1800" i="1" smtClean="0">
                                                      <a:latin typeface="Cambria Math" panose="02040503050406030204" pitchFamily="18" charset="0"/>
                                                    </a:rPr>
                                                    <m:t>𝑓</m:t>
                                                  </m:r>
                                                </m:e>
                                                <m:sub>
                                                  <m:r>
                                                    <a:rPr lang="en-US" sz="1800" i="1" smtClean="0">
                                                      <a:latin typeface="Cambria Math" panose="02040503050406030204" pitchFamily="18" charset="0"/>
                                                    </a:rPr>
                                                    <m:t>𝑟</m:t>
                                                  </m:r>
                                                </m:sub>
                                              </m:sSub>
                                              <m:r>
                                                <a:rPr lang="en-US" sz="1800" smtClean="0">
                                                  <a:latin typeface="Cambria Math" panose="02040503050406030204" pitchFamily="18" charset="0"/>
                                                </a:rPr>
                                                <m:t>,</m:t>
                                              </m:r>
                                              <m:r>
                                                <a:rPr lang="en-US" sz="1800" i="1" smtClean="0">
                                                  <a:latin typeface="Cambria Math" panose="02040503050406030204" pitchFamily="18" charset="0"/>
                                                </a:rPr>
                                                <m:t>𝑣</m:t>
                                              </m:r>
                                            </m:e>
                                          </m:d>
                                        </m:sub>
                                      </m:sSub>
                                    </m:sub>
                                    <m:sup/>
                                    <m:e>
                                      <m:sSub>
                                        <m:sSubPr>
                                          <m:ctrlPr>
                                            <a:rPr lang="en-US" sz="1800" i="1" smtClean="0">
                                              <a:latin typeface="Cambria Math" panose="02040503050406030204" pitchFamily="18" charset="0"/>
                                            </a:rPr>
                                          </m:ctrlPr>
                                        </m:sSubPr>
                                        <m:e>
                                          <m:r>
                                            <a:rPr lang="en-US" sz="1800" i="1" smtClean="0">
                                              <a:latin typeface="Cambria Math" panose="02040503050406030204" pitchFamily="18" charset="0"/>
                                            </a:rPr>
                                            <m:t>𝛽</m:t>
                                          </m:r>
                                        </m:e>
                                        <m:sub>
                                          <m:r>
                                            <a:rPr lang="en-US" sz="1800" i="1" smtClean="0">
                                              <a:latin typeface="Cambria Math" panose="02040503050406030204" pitchFamily="18" charset="0"/>
                                            </a:rPr>
                                            <m:t>𝑠</m:t>
                                          </m:r>
                                          <m:r>
                                            <a:rPr lang="en-US" sz="1800" smtClean="0">
                                              <a:latin typeface="Cambria Math" panose="02040503050406030204" pitchFamily="18" charset="0"/>
                                            </a:rPr>
                                            <m:t>,</m:t>
                                          </m:r>
                                          <m:r>
                                            <a:rPr lang="en-US" sz="1800" i="1" smtClean="0">
                                              <a:latin typeface="Cambria Math" panose="02040503050406030204" pitchFamily="18" charset="0"/>
                                            </a:rPr>
                                            <m:t>𝐴</m:t>
                                          </m:r>
                                        </m:sub>
                                      </m:sSub>
                                    </m:e>
                                  </m:nary>
                                </m:e>
                              </m:nary>
                            </m:e>
                          </m:nary>
                        </m:e>
                      </m:nary>
                      <m:r>
                        <a:rPr lang="en-US" sz="1800" smtClean="0">
                          <a:latin typeface="Cambria Math" panose="02040503050406030204" pitchFamily="18" charset="0"/>
                        </a:rPr>
                        <m:t>⋅</m:t>
                      </m:r>
                      <m:sSub>
                        <m:sSubPr>
                          <m:ctrlPr>
                            <a:rPr lang="en-US" sz="1800" i="1" smtClean="0">
                              <a:latin typeface="Cambria Math" panose="02040503050406030204" pitchFamily="18" charset="0"/>
                            </a:rPr>
                          </m:ctrlPr>
                        </m:sSubPr>
                        <m:e>
                          <m:r>
                            <a:rPr lang="en-US" sz="1800" i="1" smtClean="0">
                              <a:latin typeface="Cambria Math" panose="02040503050406030204" pitchFamily="18" charset="0"/>
                            </a:rPr>
                            <m:t>𝑛</m:t>
                          </m:r>
                        </m:e>
                        <m:sub>
                          <m:sSub>
                            <m:sSubPr>
                              <m:ctrlPr>
                                <a:rPr lang="en-US" sz="1800" i="1" smtClean="0">
                                  <a:latin typeface="Cambria Math" panose="02040503050406030204" pitchFamily="18" charset="0"/>
                                </a:rPr>
                              </m:ctrlPr>
                            </m:sSubPr>
                            <m:e>
                              <m:r>
                                <a:rPr lang="en-US" sz="1800" i="1" smtClean="0">
                                  <a:latin typeface="Cambria Math" panose="02040503050406030204" pitchFamily="18" charset="0"/>
                                </a:rPr>
                                <m:t>𝐴</m:t>
                              </m:r>
                            </m:e>
                            <m:sub>
                              <m:d>
                                <m:dPr>
                                  <m:ctrlPr>
                                    <a:rPr lang="en-US" sz="1800" i="1" smtClean="0">
                                      <a:latin typeface="Cambria Math" panose="02040503050406030204" pitchFamily="18" charset="0"/>
                                    </a:rPr>
                                  </m:ctrlPr>
                                </m:dPr>
                                <m:e>
                                  <m:sSub>
                                    <m:sSubPr>
                                      <m:ctrlPr>
                                        <a:rPr lang="en-US" sz="1800" i="1" smtClean="0">
                                          <a:latin typeface="Cambria Math" panose="02040503050406030204" pitchFamily="18" charset="0"/>
                                        </a:rPr>
                                      </m:ctrlPr>
                                    </m:sSubPr>
                                    <m:e>
                                      <m:r>
                                        <a:rPr lang="en-US" sz="1800" i="1" smtClean="0">
                                          <a:latin typeface="Cambria Math" panose="02040503050406030204" pitchFamily="18" charset="0"/>
                                        </a:rPr>
                                        <m:t>𝑓</m:t>
                                      </m:r>
                                    </m:e>
                                    <m:sub>
                                      <m:r>
                                        <a:rPr lang="en-US" sz="1800" i="1" smtClean="0">
                                          <a:latin typeface="Cambria Math" panose="02040503050406030204" pitchFamily="18" charset="0"/>
                                        </a:rPr>
                                        <m:t>𝑟</m:t>
                                      </m:r>
                                    </m:sub>
                                  </m:sSub>
                                  <m:r>
                                    <a:rPr lang="en-US" sz="1800" smtClean="0">
                                      <a:latin typeface="Cambria Math" panose="02040503050406030204" pitchFamily="18" charset="0"/>
                                    </a:rPr>
                                    <m:t>,</m:t>
                                  </m:r>
                                  <m:r>
                                    <a:rPr lang="en-US" sz="1800" i="1" smtClean="0">
                                      <a:latin typeface="Cambria Math" panose="02040503050406030204" pitchFamily="18" charset="0"/>
                                    </a:rPr>
                                    <m:t>𝑣</m:t>
                                  </m:r>
                                </m:e>
                              </m:d>
                            </m:sub>
                          </m:sSub>
                        </m:sub>
                      </m:sSub>
                      <m:r>
                        <a:rPr lang="en-US" sz="1800" smtClean="0">
                          <a:latin typeface="Cambria Math" panose="02040503050406030204" pitchFamily="18" charset="0"/>
                        </a:rPr>
                        <m:t>+</m:t>
                      </m:r>
                      <m:nary>
                        <m:naryPr>
                          <m:chr m:val="∑"/>
                          <m:limLoc m:val="undOvr"/>
                          <m:supHide m:val="on"/>
                          <m:ctrlPr>
                            <a:rPr lang="en-US" sz="1800" i="1" smtClean="0">
                              <a:latin typeface="Cambria Math" panose="02040503050406030204" pitchFamily="18" charset="0"/>
                            </a:rPr>
                          </m:ctrlPr>
                        </m:naryPr>
                        <m:sub>
                          <m:r>
                            <a:rPr lang="en-US" sz="1800" i="1" smtClean="0">
                              <a:latin typeface="Cambria Math" panose="02040503050406030204" pitchFamily="18" charset="0"/>
                            </a:rPr>
                            <m:t>𝑑</m:t>
                          </m:r>
                          <m:r>
                            <a:rPr lang="en-US" sz="1800" smtClean="0">
                              <a:latin typeface="Cambria Math" panose="02040503050406030204" pitchFamily="18" charset="0"/>
                            </a:rPr>
                            <m:t>∈</m:t>
                          </m:r>
                          <m:sSup>
                            <m:sSupPr>
                              <m:ctrlPr>
                                <a:rPr lang="en-US" sz="1800" i="1" smtClean="0">
                                  <a:latin typeface="Cambria Math" panose="02040503050406030204" pitchFamily="18" charset="0"/>
                                </a:rPr>
                              </m:ctrlPr>
                            </m:sSupPr>
                            <m:e>
                              <m:r>
                                <a:rPr lang="en-US" sz="1800" smtClean="0">
                                  <a:latin typeface="Cambria Math" panose="02040503050406030204" pitchFamily="18" charset="0"/>
                                </a:rPr>
                                <m:t>𝒟</m:t>
                              </m:r>
                            </m:e>
                            <m:sup>
                              <m:r>
                                <a:rPr lang="en-US" sz="1800" i="1" smtClean="0">
                                  <a:latin typeface="Cambria Math" panose="02040503050406030204" pitchFamily="18" charset="0"/>
                                </a:rPr>
                                <m:t>𝐵</m:t>
                              </m:r>
                            </m:sup>
                          </m:sSup>
                        </m:sub>
                        <m:sup/>
                        <m:e>
                          <m:nary>
                            <m:naryPr>
                              <m:chr m:val="∑"/>
                              <m:limLoc m:val="undOvr"/>
                              <m:supHide m:val="on"/>
                              <m:ctrlPr>
                                <a:rPr lang="en-US" sz="1800" i="1" smtClean="0">
                                  <a:latin typeface="Cambria Math" panose="02040503050406030204" pitchFamily="18" charset="0"/>
                                </a:rPr>
                              </m:ctrlPr>
                            </m:naryPr>
                            <m:sub>
                              <m:sSub>
                                <m:sSubPr>
                                  <m:ctrlPr>
                                    <a:rPr lang="en-US" sz="1800" i="1" smtClean="0">
                                      <a:latin typeface="Cambria Math" panose="02040503050406030204" pitchFamily="18" charset="0"/>
                                    </a:rPr>
                                  </m:ctrlPr>
                                </m:sSubPr>
                                <m:e>
                                  <m:r>
                                    <a:rPr lang="en-US" sz="1800" i="1" smtClean="0">
                                      <a:latin typeface="Cambria Math" panose="02040503050406030204" pitchFamily="18" charset="0"/>
                                    </a:rPr>
                                    <m:t>𝐴</m:t>
                                  </m:r>
                                </m:e>
                                <m:sub>
                                  <m:r>
                                    <a:rPr lang="en-US" sz="1800" i="1" smtClean="0">
                                      <a:latin typeface="Cambria Math" panose="02040503050406030204" pitchFamily="18" charset="0"/>
                                    </a:rPr>
                                    <m:t>𝑑</m:t>
                                  </m:r>
                                </m:sub>
                              </m:sSub>
                              <m:r>
                                <a:rPr lang="en-US" sz="1800" smtClean="0">
                                  <a:latin typeface="Cambria Math" panose="02040503050406030204" pitchFamily="18" charset="0"/>
                                </a:rPr>
                                <m:t>∈</m:t>
                              </m:r>
                              <m:sSub>
                                <m:sSubPr>
                                  <m:ctrlPr>
                                    <a:rPr lang="en-US" sz="1800" i="1" smtClean="0">
                                      <a:latin typeface="Cambria Math" panose="02040503050406030204" pitchFamily="18" charset="0"/>
                                    </a:rPr>
                                  </m:ctrlPr>
                                </m:sSubPr>
                                <m:e>
                                  <m:r>
                                    <a:rPr lang="en-US" sz="1800" smtClean="0">
                                      <a:latin typeface="Cambria Math" panose="02040503050406030204" pitchFamily="18" charset="0"/>
                                    </a:rPr>
                                    <m:t>𝒜</m:t>
                                  </m:r>
                                </m:e>
                                <m:sub>
                                  <m:r>
                                    <a:rPr lang="en-US" sz="1800" i="1" smtClean="0">
                                      <a:latin typeface="Cambria Math" panose="02040503050406030204" pitchFamily="18" charset="0"/>
                                    </a:rPr>
                                    <m:t>𝑑</m:t>
                                  </m:r>
                                </m:sub>
                              </m:sSub>
                            </m:sub>
                            <m:sup/>
                            <m:e>
                              <m:sSub>
                                <m:sSubPr>
                                  <m:ctrlPr>
                                    <a:rPr lang="en-US" sz="1800" i="1" smtClean="0">
                                      <a:latin typeface="Cambria Math" panose="02040503050406030204" pitchFamily="18" charset="0"/>
                                    </a:rPr>
                                  </m:ctrlPr>
                                </m:sSubPr>
                                <m:e>
                                  <m:r>
                                    <a:rPr lang="en-US" sz="1800" i="1" smtClean="0">
                                      <a:latin typeface="Cambria Math" panose="02040503050406030204" pitchFamily="18" charset="0"/>
                                    </a:rPr>
                                    <m:t>𝛽</m:t>
                                  </m:r>
                                </m:e>
                                <m:sub>
                                  <m:r>
                                    <a:rPr lang="en-US" sz="1800" i="1" smtClean="0">
                                      <a:latin typeface="Cambria Math" panose="02040503050406030204" pitchFamily="18" charset="0"/>
                                    </a:rPr>
                                    <m:t>𝑠</m:t>
                                  </m:r>
                                  <m:r>
                                    <a:rPr lang="en-US" sz="1800" smtClean="0">
                                      <a:latin typeface="Cambria Math" panose="02040503050406030204" pitchFamily="18" charset="0"/>
                                    </a:rPr>
                                    <m:t>,</m:t>
                                  </m:r>
                                  <m:r>
                                    <a:rPr lang="en-US" sz="1800" i="1" smtClean="0">
                                      <a:latin typeface="Cambria Math" panose="02040503050406030204" pitchFamily="18" charset="0"/>
                                    </a:rPr>
                                    <m:t>𝐴</m:t>
                                  </m:r>
                                </m:sub>
                              </m:sSub>
                            </m:e>
                          </m:nary>
                        </m:e>
                      </m:nary>
                      <m:r>
                        <a:rPr lang="en-US" sz="1800" smtClean="0">
                          <a:latin typeface="Cambria Math" panose="02040503050406030204" pitchFamily="18" charset="0"/>
                        </a:rPr>
                        <m:t>⋅</m:t>
                      </m:r>
                      <m:sSub>
                        <m:sSubPr>
                          <m:ctrlPr>
                            <a:rPr lang="en-US" sz="1800" i="1" smtClean="0">
                              <a:latin typeface="Cambria Math" panose="02040503050406030204" pitchFamily="18" charset="0"/>
                            </a:rPr>
                          </m:ctrlPr>
                        </m:sSubPr>
                        <m:e>
                          <m:r>
                            <a:rPr lang="en-US" sz="1800" i="1" smtClean="0">
                              <a:latin typeface="Cambria Math" panose="02040503050406030204" pitchFamily="18" charset="0"/>
                            </a:rPr>
                            <m:t>𝑛</m:t>
                          </m:r>
                        </m:e>
                        <m:sub>
                          <m:sSub>
                            <m:sSubPr>
                              <m:ctrlPr>
                                <a:rPr lang="en-US" sz="1800" i="1" smtClean="0">
                                  <a:latin typeface="Cambria Math" panose="02040503050406030204" pitchFamily="18" charset="0"/>
                                </a:rPr>
                              </m:ctrlPr>
                            </m:sSubPr>
                            <m:e>
                              <m:r>
                                <a:rPr lang="en-US" sz="1800" i="1" smtClean="0">
                                  <a:latin typeface="Cambria Math" panose="02040503050406030204" pitchFamily="18" charset="0"/>
                                </a:rPr>
                                <m:t>𝐴</m:t>
                              </m:r>
                            </m:e>
                            <m:sub>
                              <m:r>
                                <a:rPr lang="en-US" sz="1800" i="1" smtClean="0">
                                  <a:latin typeface="Cambria Math" panose="02040503050406030204" pitchFamily="18" charset="0"/>
                                </a:rPr>
                                <m:t>𝑑</m:t>
                              </m:r>
                            </m:sub>
                          </m:sSub>
                        </m:sub>
                      </m:sSub>
                      <m:r>
                        <a:rPr lang="en-US" sz="1800" smtClean="0">
                          <a:latin typeface="Cambria Math" panose="02040503050406030204" pitchFamily="18" charset="0"/>
                        </a:rPr>
                        <m:t>≤</m:t>
                      </m:r>
                      <m:sSubSup>
                        <m:sSubSupPr>
                          <m:ctrlPr>
                            <a:rPr lang="en-US" sz="1800" i="1" smtClean="0">
                              <a:latin typeface="Cambria Math" panose="02040503050406030204" pitchFamily="18" charset="0"/>
                            </a:rPr>
                          </m:ctrlPr>
                        </m:sSubSupPr>
                        <m:e>
                          <m:r>
                            <a:rPr lang="en-US" sz="1800" i="1" smtClean="0">
                              <a:latin typeface="Cambria Math" panose="02040503050406030204" pitchFamily="18" charset="0"/>
                            </a:rPr>
                            <m:t>𝐶</m:t>
                          </m:r>
                        </m:e>
                        <m:sub>
                          <m:r>
                            <a:rPr lang="en-US" sz="1800" i="1" smtClean="0">
                              <a:latin typeface="Cambria Math" panose="02040503050406030204" pitchFamily="18" charset="0"/>
                            </a:rPr>
                            <m:t>𝑠</m:t>
                          </m:r>
                        </m:sub>
                        <m:sup>
                          <m:r>
                            <m:rPr>
                              <m:nor/>
                            </m:rPr>
                            <a:rPr lang="en-US" sz="1800" i="0" smtClean="0">
                              <a:latin typeface="Cambria Math" panose="02040503050406030204" pitchFamily="18" charset="0"/>
                            </a:rPr>
                            <m:t>len</m:t>
                          </m:r>
                        </m:sup>
                      </m:sSubSup>
                      <m:r>
                        <a:rPr lang="en-US" sz="1800" smtClean="0">
                          <a:latin typeface="Cambria Math" panose="02040503050406030204" pitchFamily="18" charset="0"/>
                        </a:rPr>
                        <m:t>, ∀</m:t>
                      </m:r>
                      <m:r>
                        <a:rPr lang="en-US" sz="1800" i="1" smtClean="0">
                          <a:latin typeface="Cambria Math" panose="02040503050406030204" pitchFamily="18" charset="0"/>
                        </a:rPr>
                        <m:t>𝑠</m:t>
                      </m:r>
                      <m:r>
                        <a:rPr lang="en-US" sz="1800" smtClean="0">
                          <a:latin typeface="Cambria Math" panose="02040503050406030204" pitchFamily="18" charset="0"/>
                        </a:rPr>
                        <m:t>∈</m:t>
                      </m:r>
                      <m:sSup>
                        <m:sSupPr>
                          <m:ctrlPr>
                            <a:rPr lang="en-US" sz="1800" i="1" smtClean="0">
                              <a:latin typeface="Cambria Math" panose="02040503050406030204" pitchFamily="18" charset="0"/>
                            </a:rPr>
                          </m:ctrlPr>
                        </m:sSupPr>
                        <m:e>
                          <m:r>
                            <a:rPr lang="en-US" sz="1800" smtClean="0">
                              <a:latin typeface="Cambria Math" panose="02040503050406030204" pitchFamily="18" charset="0"/>
                            </a:rPr>
                            <m:t>𝒱</m:t>
                          </m:r>
                        </m:e>
                        <m:sup>
                          <m:r>
                            <a:rPr lang="en-US" sz="1800" i="1" smtClean="0">
                              <a:latin typeface="Cambria Math" panose="02040503050406030204" pitchFamily="18" charset="0"/>
                            </a:rPr>
                            <m:t>𝑠</m:t>
                          </m:r>
                        </m:sup>
                      </m:sSup>
                    </m:oMath>
                  </m:oMathPara>
                </a14:m>
                <a:endParaRPr lang="en-US" sz="1800" dirty="0"/>
              </a:p>
              <a:p>
                <a:pPr marL="685800" lvl="1" indent="-342900">
                  <a:lnSpc>
                    <a:spcPct val="105000"/>
                  </a:lnSpc>
                  <a:spcBef>
                    <a:spcPts val="400"/>
                  </a:spcBef>
                  <a:spcAft>
                    <a:spcPts val="400"/>
                  </a:spcAft>
                  <a:buSzPct val="100000"/>
                  <a:buFont typeface="Candara"/>
                  <a:buChar char="–"/>
                </a:pPr>
                <a:r>
                  <a:rPr lang="en-US" sz="1600" dirty="0">
                    <a:solidFill>
                      <a:srgbClr val="58595B"/>
                    </a:solidFill>
                    <a:latin typeface="Calibri" pitchFamily="34" charset="0"/>
                    <a:cs typeface="Calibri" pitchFamily="34" charset="-120"/>
                  </a:rPr>
                  <a:t>Fiber channels</a:t>
                </a:r>
              </a:p>
              <a:p>
                <a:pPr marL="502920" lvl="1" indent="0">
                  <a:buFont typeface="Arial"/>
                  <a:buNone/>
                </a:pPr>
                <a14:m>
                  <m:oMathPara xmlns:m="http://schemas.openxmlformats.org/officeDocument/2006/math">
                    <m:oMathParaPr>
                      <m:jc m:val="centerGroup"/>
                    </m:oMathParaPr>
                    <m:oMath xmlns:m="http://schemas.openxmlformats.org/officeDocument/2006/math">
                      <m:nary>
                        <m:naryPr>
                          <m:chr m:val="∑"/>
                          <m:limLoc m:val="undOvr"/>
                          <m:supHide m:val="on"/>
                          <m:ctrlPr>
                            <a:rPr lang="en-US" sz="1800" i="1">
                              <a:latin typeface="Cambria Math" panose="02040503050406030204" pitchFamily="18" charset="0"/>
                            </a:rPr>
                          </m:ctrlPr>
                        </m:naryPr>
                        <m:sub>
                          <m:r>
                            <a:rPr lang="en-US" sz="1800" i="1">
                              <a:latin typeface="Cambria Math" panose="02040503050406030204" pitchFamily="18" charset="0"/>
                            </a:rPr>
                            <m:t>𝑟</m:t>
                          </m:r>
                          <m:r>
                            <a:rPr lang="en-US" sz="1800">
                              <a:latin typeface="Cambria Math" panose="02040503050406030204" pitchFamily="18" charset="0"/>
                            </a:rPr>
                            <m:t>∈</m:t>
                          </m:r>
                          <m:sSup>
                            <m:sSupPr>
                              <m:ctrlPr>
                                <a:rPr lang="en-US" sz="1800" i="1">
                                  <a:latin typeface="Cambria Math" panose="02040503050406030204" pitchFamily="18" charset="0"/>
                                </a:rPr>
                              </m:ctrlPr>
                            </m:sSupPr>
                            <m:e>
                              <m:r>
                                <a:rPr lang="en-US" sz="1800">
                                  <a:latin typeface="Cambria Math" panose="02040503050406030204" pitchFamily="18" charset="0"/>
                                </a:rPr>
                                <m:t>𝒟</m:t>
                              </m:r>
                            </m:e>
                            <m:sup>
                              <m:r>
                                <a:rPr lang="en-US" sz="1800" i="1">
                                  <a:latin typeface="Cambria Math" panose="02040503050406030204" pitchFamily="18" charset="0"/>
                                </a:rPr>
                                <m:t>𝐺</m:t>
                              </m:r>
                            </m:sup>
                          </m:sSup>
                        </m:sub>
                        <m:sup/>
                        <m:e>
                          <m:nary>
                            <m:naryPr>
                              <m:chr m:val="∑"/>
                              <m:limLoc m:val="undOvr"/>
                              <m:supHide m:val="on"/>
                              <m:ctrlPr>
                                <a:rPr lang="en-US" sz="1800" i="1">
                                  <a:latin typeface="Cambria Math" panose="02040503050406030204" pitchFamily="18" charset="0"/>
                                </a:rPr>
                              </m:ctrlPr>
                            </m:naryPr>
                            <m:sub>
                              <m:sSub>
                                <m:sSubPr>
                                  <m:ctrlPr>
                                    <a:rPr lang="en-US" sz="1800" i="1">
                                      <a:latin typeface="Cambria Math" panose="02040503050406030204" pitchFamily="18" charset="0"/>
                                    </a:rPr>
                                  </m:ctrlPr>
                                </m:sSubPr>
                                <m:e>
                                  <m:r>
                                    <a:rPr lang="en-US" sz="1800" i="1">
                                      <a:latin typeface="Cambria Math" panose="02040503050406030204" pitchFamily="18" charset="0"/>
                                    </a:rPr>
                                    <m:t>𝑓</m:t>
                                  </m:r>
                                </m:e>
                                <m:sub>
                                  <m:r>
                                    <a:rPr lang="en-US" sz="1800" i="1">
                                      <a:latin typeface="Cambria Math" panose="02040503050406030204" pitchFamily="18" charset="0"/>
                                    </a:rPr>
                                    <m:t>𝑟</m:t>
                                  </m:r>
                                </m:sub>
                              </m:sSub>
                              <m:r>
                                <a:rPr lang="en-US" sz="1800">
                                  <a:latin typeface="Cambria Math" panose="02040503050406030204" pitchFamily="18" charset="0"/>
                                </a:rPr>
                                <m:t>∈</m:t>
                              </m:r>
                              <m:sSub>
                                <m:sSubPr>
                                  <m:ctrlPr>
                                    <a:rPr lang="en-US" sz="1800" i="1">
                                      <a:latin typeface="Cambria Math" panose="02040503050406030204" pitchFamily="18" charset="0"/>
                                    </a:rPr>
                                  </m:ctrlPr>
                                </m:sSubPr>
                                <m:e>
                                  <m:r>
                                    <a:rPr lang="en-US" sz="1800">
                                      <a:latin typeface="Cambria Math" panose="02040503050406030204" pitchFamily="18" charset="0"/>
                                    </a:rPr>
                                    <m:t>ℱ</m:t>
                                  </m:r>
                                </m:e>
                                <m:sub>
                                  <m:r>
                                    <a:rPr lang="en-US" sz="1800" i="1">
                                      <a:latin typeface="Cambria Math" panose="02040503050406030204" pitchFamily="18" charset="0"/>
                                    </a:rPr>
                                    <m:t>𝑟</m:t>
                                  </m:r>
                                </m:sub>
                              </m:sSub>
                            </m:sub>
                            <m:sup/>
                            <m:e>
                              <m:nary>
                                <m:naryPr>
                                  <m:chr m:val="∑"/>
                                  <m:limLoc m:val="undOvr"/>
                                  <m:supHide m:val="on"/>
                                  <m:ctrlPr>
                                    <a:rPr lang="en-US" sz="1800" i="1">
                                      <a:latin typeface="Cambria Math" panose="02040503050406030204" pitchFamily="18" charset="0"/>
                                    </a:rPr>
                                  </m:ctrlPr>
                                </m:naryPr>
                                <m:sub>
                                  <m:r>
                                    <a:rPr lang="en-US" sz="1800" i="1">
                                      <a:latin typeface="Cambria Math" panose="02040503050406030204" pitchFamily="18" charset="0"/>
                                    </a:rPr>
                                    <m:t>𝑣</m:t>
                                  </m:r>
                                  <m:r>
                                    <a:rPr lang="en-US" sz="1800">
                                      <a:latin typeface="Cambria Math" panose="02040503050406030204" pitchFamily="18" charset="0"/>
                                    </a:rPr>
                                    <m:t>∈</m:t>
                                  </m:r>
                                  <m:r>
                                    <a:rPr lang="en-US" sz="1800" i="1">
                                      <a:latin typeface="Cambria Math" panose="02040503050406030204" pitchFamily="18" charset="0"/>
                                    </a:rPr>
                                    <m:t>𝑇</m:t>
                                  </m:r>
                                  <m:d>
                                    <m:dPr>
                                      <m:ctrlPr>
                                        <a:rPr lang="en-US" sz="1800" i="1">
                                          <a:latin typeface="Cambria Math" panose="02040503050406030204" pitchFamily="18" charset="0"/>
                                        </a:rPr>
                                      </m:ctrlPr>
                                    </m:dPr>
                                    <m:e>
                                      <m:r>
                                        <a:rPr lang="en-US" sz="1800" i="1">
                                          <a:latin typeface="Cambria Math" panose="02040503050406030204" pitchFamily="18" charset="0"/>
                                        </a:rPr>
                                        <m:t>𝑟</m:t>
                                      </m:r>
                                    </m:e>
                                  </m:d>
                                </m:sub>
                                <m:sup/>
                                <m:e>
                                  <m:nary>
                                    <m:naryPr>
                                      <m:chr m:val="∑"/>
                                      <m:limLoc m:val="undOvr"/>
                                      <m:supHide m:val="on"/>
                                      <m:ctrlPr>
                                        <a:rPr lang="en-US" sz="1800" i="1">
                                          <a:latin typeface="Cambria Math" panose="02040503050406030204" pitchFamily="18" charset="0"/>
                                        </a:rPr>
                                      </m:ctrlPr>
                                    </m:naryPr>
                                    <m:sub>
                                      <m:sSub>
                                        <m:sSubPr>
                                          <m:ctrlPr>
                                            <a:rPr lang="en-US" sz="1800" i="1">
                                              <a:latin typeface="Cambria Math" panose="02040503050406030204" pitchFamily="18" charset="0"/>
                                            </a:rPr>
                                          </m:ctrlPr>
                                        </m:sSubPr>
                                        <m:e>
                                          <m:r>
                                            <a:rPr lang="en-US" sz="1800" i="1">
                                              <a:latin typeface="Cambria Math" panose="02040503050406030204" pitchFamily="18" charset="0"/>
                                            </a:rPr>
                                            <m:t>𝐴</m:t>
                                          </m:r>
                                        </m:e>
                                        <m:sub>
                                          <m:d>
                                            <m:dPr>
                                              <m:ctrlPr>
                                                <a:rPr lang="en-US" sz="1800" i="1">
                                                  <a:latin typeface="Cambria Math" panose="02040503050406030204" pitchFamily="18" charset="0"/>
                                                </a:rPr>
                                              </m:ctrlPr>
                                            </m:dPr>
                                            <m:e>
                                              <m:sSub>
                                                <m:sSubPr>
                                                  <m:ctrlPr>
                                                    <a:rPr lang="en-US" sz="1800" i="1">
                                                      <a:latin typeface="Cambria Math" panose="02040503050406030204" pitchFamily="18" charset="0"/>
                                                    </a:rPr>
                                                  </m:ctrlPr>
                                                </m:sSubPr>
                                                <m:e>
                                                  <m:r>
                                                    <a:rPr lang="en-US" sz="1800" i="1">
                                                      <a:latin typeface="Cambria Math" panose="02040503050406030204" pitchFamily="18" charset="0"/>
                                                    </a:rPr>
                                                    <m:t>𝑓</m:t>
                                                  </m:r>
                                                </m:e>
                                                <m:sub>
                                                  <m:r>
                                                    <a:rPr lang="en-US" sz="1800" i="1">
                                                      <a:latin typeface="Cambria Math" panose="02040503050406030204" pitchFamily="18" charset="0"/>
                                                    </a:rPr>
                                                    <m:t>𝑟</m:t>
                                                  </m:r>
                                                </m:sub>
                                              </m:sSub>
                                              <m:r>
                                                <a:rPr lang="en-US" sz="1800">
                                                  <a:latin typeface="Cambria Math" panose="02040503050406030204" pitchFamily="18" charset="0"/>
                                                </a:rPr>
                                                <m:t>,</m:t>
                                              </m:r>
                                              <m:r>
                                                <a:rPr lang="en-US" sz="1800" i="1">
                                                  <a:latin typeface="Cambria Math" panose="02040503050406030204" pitchFamily="18" charset="0"/>
                                                </a:rPr>
                                                <m:t>𝑣</m:t>
                                              </m:r>
                                            </m:e>
                                          </m:d>
                                        </m:sub>
                                      </m:sSub>
                                      <m:r>
                                        <a:rPr lang="en-US" sz="1800">
                                          <a:latin typeface="Cambria Math" panose="02040503050406030204" pitchFamily="18" charset="0"/>
                                        </a:rPr>
                                        <m:t>∈</m:t>
                                      </m:r>
                                      <m:sSub>
                                        <m:sSubPr>
                                          <m:ctrlPr>
                                            <a:rPr lang="en-US" sz="1800" i="1">
                                              <a:latin typeface="Cambria Math" panose="02040503050406030204" pitchFamily="18" charset="0"/>
                                            </a:rPr>
                                          </m:ctrlPr>
                                        </m:sSubPr>
                                        <m:e>
                                          <m:r>
                                            <a:rPr lang="en-US" sz="1800">
                                              <a:latin typeface="Cambria Math" panose="02040503050406030204" pitchFamily="18" charset="0"/>
                                            </a:rPr>
                                            <m:t>𝒜</m:t>
                                          </m:r>
                                        </m:e>
                                        <m:sub>
                                          <m:d>
                                            <m:dPr>
                                              <m:ctrlPr>
                                                <a:rPr lang="en-US" sz="1800" i="1">
                                                  <a:latin typeface="Cambria Math" panose="02040503050406030204" pitchFamily="18" charset="0"/>
                                                </a:rPr>
                                              </m:ctrlPr>
                                            </m:dPr>
                                            <m:e>
                                              <m:sSub>
                                                <m:sSubPr>
                                                  <m:ctrlPr>
                                                    <a:rPr lang="en-US" sz="1800" i="1">
                                                      <a:latin typeface="Cambria Math" panose="02040503050406030204" pitchFamily="18" charset="0"/>
                                                    </a:rPr>
                                                  </m:ctrlPr>
                                                </m:sSubPr>
                                                <m:e>
                                                  <m:r>
                                                    <a:rPr lang="en-US" sz="1800" i="1">
                                                      <a:latin typeface="Cambria Math" panose="02040503050406030204" pitchFamily="18" charset="0"/>
                                                    </a:rPr>
                                                    <m:t>𝑓</m:t>
                                                  </m:r>
                                                </m:e>
                                                <m:sub>
                                                  <m:r>
                                                    <a:rPr lang="en-US" sz="1800" i="1">
                                                      <a:latin typeface="Cambria Math" panose="02040503050406030204" pitchFamily="18" charset="0"/>
                                                    </a:rPr>
                                                    <m:t>𝑟</m:t>
                                                  </m:r>
                                                </m:sub>
                                              </m:sSub>
                                              <m:r>
                                                <a:rPr lang="en-US" sz="1800">
                                                  <a:latin typeface="Cambria Math" panose="02040503050406030204" pitchFamily="18" charset="0"/>
                                                </a:rPr>
                                                <m:t>,</m:t>
                                              </m:r>
                                              <m:r>
                                                <a:rPr lang="en-US" sz="1800" i="1">
                                                  <a:latin typeface="Cambria Math" panose="02040503050406030204" pitchFamily="18" charset="0"/>
                                                </a:rPr>
                                                <m:t>𝑣</m:t>
                                              </m:r>
                                            </m:e>
                                          </m:d>
                                        </m:sub>
                                      </m:sSub>
                                    </m:sub>
                                    <m:sup/>
                                    <m:e>
                                      <m:sSub>
                                        <m:sSubPr>
                                          <m:ctrlPr>
                                            <a:rPr lang="en-US" sz="1800" i="1">
                                              <a:latin typeface="Cambria Math" panose="02040503050406030204" pitchFamily="18" charset="0"/>
                                            </a:rPr>
                                          </m:ctrlPr>
                                        </m:sSubPr>
                                        <m:e>
                                          <m:r>
                                            <a:rPr lang="en-US" sz="1800" i="1">
                                              <a:latin typeface="Cambria Math" panose="02040503050406030204" pitchFamily="18" charset="0"/>
                                            </a:rPr>
                                            <m:t>𝛾</m:t>
                                          </m:r>
                                        </m:e>
                                        <m:sub>
                                          <m:r>
                                            <a:rPr lang="en-US" sz="1800" i="1">
                                              <a:latin typeface="Cambria Math" panose="02040503050406030204" pitchFamily="18" charset="0"/>
                                            </a:rPr>
                                            <m:t>𝑒</m:t>
                                          </m:r>
                                          <m:r>
                                            <a:rPr lang="en-US" sz="1800">
                                              <a:latin typeface="Cambria Math" panose="02040503050406030204" pitchFamily="18" charset="0"/>
                                            </a:rPr>
                                            <m:t>,</m:t>
                                          </m:r>
                                          <m:r>
                                            <a:rPr lang="en-US" sz="1800" i="1">
                                              <a:latin typeface="Cambria Math" panose="02040503050406030204" pitchFamily="18" charset="0"/>
                                            </a:rPr>
                                            <m:t>𝐴</m:t>
                                          </m:r>
                                        </m:sub>
                                      </m:sSub>
                                    </m:e>
                                  </m:nary>
                                </m:e>
                              </m:nary>
                            </m:e>
                          </m:nary>
                        </m:e>
                      </m:nary>
                      <m:r>
                        <a:rPr lang="en-US" sz="1800">
                          <a:latin typeface="Cambria Math" panose="02040503050406030204" pitchFamily="18" charset="0"/>
                        </a:rPr>
                        <m:t>⋅</m:t>
                      </m:r>
                      <m:sSub>
                        <m:sSubPr>
                          <m:ctrlPr>
                            <a:rPr lang="en-US" sz="1800" i="1">
                              <a:latin typeface="Cambria Math" panose="02040503050406030204" pitchFamily="18" charset="0"/>
                            </a:rPr>
                          </m:ctrlPr>
                        </m:sSubPr>
                        <m:e>
                          <m:r>
                            <a:rPr lang="en-US" sz="1800" i="1">
                              <a:latin typeface="Cambria Math" panose="02040503050406030204" pitchFamily="18" charset="0"/>
                            </a:rPr>
                            <m:t>𝑛</m:t>
                          </m:r>
                        </m:e>
                        <m:sub>
                          <m:sSub>
                            <m:sSubPr>
                              <m:ctrlPr>
                                <a:rPr lang="en-US" sz="1800" i="1">
                                  <a:latin typeface="Cambria Math" panose="02040503050406030204" pitchFamily="18" charset="0"/>
                                </a:rPr>
                              </m:ctrlPr>
                            </m:sSubPr>
                            <m:e>
                              <m:r>
                                <a:rPr lang="en-US" sz="1800" i="1">
                                  <a:latin typeface="Cambria Math" panose="02040503050406030204" pitchFamily="18" charset="0"/>
                                </a:rPr>
                                <m:t>𝐴</m:t>
                              </m:r>
                            </m:e>
                            <m:sub>
                              <m:d>
                                <m:dPr>
                                  <m:ctrlPr>
                                    <a:rPr lang="en-US" sz="1800" i="1">
                                      <a:latin typeface="Cambria Math" panose="02040503050406030204" pitchFamily="18" charset="0"/>
                                    </a:rPr>
                                  </m:ctrlPr>
                                </m:dPr>
                                <m:e>
                                  <m:sSub>
                                    <m:sSubPr>
                                      <m:ctrlPr>
                                        <a:rPr lang="en-US" sz="1800" i="1">
                                          <a:latin typeface="Cambria Math" panose="02040503050406030204" pitchFamily="18" charset="0"/>
                                        </a:rPr>
                                      </m:ctrlPr>
                                    </m:sSubPr>
                                    <m:e>
                                      <m:r>
                                        <a:rPr lang="en-US" sz="1800" i="1">
                                          <a:latin typeface="Cambria Math" panose="02040503050406030204" pitchFamily="18" charset="0"/>
                                        </a:rPr>
                                        <m:t>𝑓</m:t>
                                      </m:r>
                                    </m:e>
                                    <m:sub>
                                      <m:r>
                                        <a:rPr lang="en-US" sz="1800" i="1">
                                          <a:latin typeface="Cambria Math" panose="02040503050406030204" pitchFamily="18" charset="0"/>
                                        </a:rPr>
                                        <m:t>𝑟</m:t>
                                      </m:r>
                                    </m:sub>
                                  </m:sSub>
                                  <m:r>
                                    <a:rPr lang="en-US" sz="1800">
                                      <a:latin typeface="Cambria Math" panose="02040503050406030204" pitchFamily="18" charset="0"/>
                                    </a:rPr>
                                    <m:t>,</m:t>
                                  </m:r>
                                  <m:r>
                                    <a:rPr lang="en-US" sz="1800" i="1">
                                      <a:latin typeface="Cambria Math" panose="02040503050406030204" pitchFamily="18" charset="0"/>
                                    </a:rPr>
                                    <m:t>𝑣</m:t>
                                  </m:r>
                                </m:e>
                              </m:d>
                            </m:sub>
                          </m:sSub>
                        </m:sub>
                      </m:sSub>
                      <m:r>
                        <a:rPr lang="en-US" sz="1800">
                          <a:latin typeface="Cambria Math" panose="02040503050406030204" pitchFamily="18" charset="0"/>
                        </a:rPr>
                        <m:t>+</m:t>
                      </m:r>
                      <m:nary>
                        <m:naryPr>
                          <m:chr m:val="∑"/>
                          <m:limLoc m:val="undOvr"/>
                          <m:supHide m:val="on"/>
                          <m:ctrlPr>
                            <a:rPr lang="en-US" sz="1800" i="1">
                              <a:latin typeface="Cambria Math" panose="02040503050406030204" pitchFamily="18" charset="0"/>
                            </a:rPr>
                          </m:ctrlPr>
                        </m:naryPr>
                        <m:sub>
                          <m:r>
                            <a:rPr lang="en-US" sz="1800" i="1">
                              <a:latin typeface="Cambria Math" panose="02040503050406030204" pitchFamily="18" charset="0"/>
                            </a:rPr>
                            <m:t>𝑑</m:t>
                          </m:r>
                          <m:r>
                            <a:rPr lang="en-US" sz="1800">
                              <a:latin typeface="Cambria Math" panose="02040503050406030204" pitchFamily="18" charset="0"/>
                            </a:rPr>
                            <m:t>∈</m:t>
                          </m:r>
                          <m:sSup>
                            <m:sSupPr>
                              <m:ctrlPr>
                                <a:rPr lang="en-US" sz="1800" i="1">
                                  <a:latin typeface="Cambria Math" panose="02040503050406030204" pitchFamily="18" charset="0"/>
                                </a:rPr>
                              </m:ctrlPr>
                            </m:sSupPr>
                            <m:e>
                              <m:r>
                                <a:rPr lang="en-US" sz="1800">
                                  <a:latin typeface="Cambria Math" panose="02040503050406030204" pitchFamily="18" charset="0"/>
                                </a:rPr>
                                <m:t>𝒟</m:t>
                              </m:r>
                            </m:e>
                            <m:sup>
                              <m:r>
                                <a:rPr lang="en-US" sz="1800" i="1">
                                  <a:latin typeface="Cambria Math" panose="02040503050406030204" pitchFamily="18" charset="0"/>
                                </a:rPr>
                                <m:t>𝐵</m:t>
                              </m:r>
                            </m:sup>
                          </m:sSup>
                        </m:sub>
                        <m:sup/>
                        <m:e>
                          <m:nary>
                            <m:naryPr>
                              <m:chr m:val="∑"/>
                              <m:limLoc m:val="undOvr"/>
                              <m:supHide m:val="on"/>
                              <m:ctrlPr>
                                <a:rPr lang="en-US" sz="1800" i="1">
                                  <a:latin typeface="Cambria Math" panose="02040503050406030204" pitchFamily="18" charset="0"/>
                                </a:rPr>
                              </m:ctrlPr>
                            </m:naryPr>
                            <m:sub>
                              <m:sSub>
                                <m:sSubPr>
                                  <m:ctrlPr>
                                    <a:rPr lang="en-US" sz="1800" i="1">
                                      <a:latin typeface="Cambria Math" panose="02040503050406030204" pitchFamily="18" charset="0"/>
                                    </a:rPr>
                                  </m:ctrlPr>
                                </m:sSubPr>
                                <m:e>
                                  <m:r>
                                    <a:rPr lang="en-US" sz="1800" i="1">
                                      <a:latin typeface="Cambria Math" panose="02040503050406030204" pitchFamily="18" charset="0"/>
                                    </a:rPr>
                                    <m:t>𝐴</m:t>
                                  </m:r>
                                </m:e>
                                <m:sub>
                                  <m:r>
                                    <a:rPr lang="en-US" sz="1800" i="1">
                                      <a:latin typeface="Cambria Math" panose="02040503050406030204" pitchFamily="18" charset="0"/>
                                    </a:rPr>
                                    <m:t>𝑑</m:t>
                                  </m:r>
                                </m:sub>
                              </m:sSub>
                              <m:r>
                                <a:rPr lang="en-US" sz="1800">
                                  <a:latin typeface="Cambria Math" panose="02040503050406030204" pitchFamily="18" charset="0"/>
                                </a:rPr>
                                <m:t>∈</m:t>
                              </m:r>
                              <m:sSub>
                                <m:sSubPr>
                                  <m:ctrlPr>
                                    <a:rPr lang="en-US" sz="1800" i="1">
                                      <a:latin typeface="Cambria Math" panose="02040503050406030204" pitchFamily="18" charset="0"/>
                                    </a:rPr>
                                  </m:ctrlPr>
                                </m:sSubPr>
                                <m:e>
                                  <m:r>
                                    <a:rPr lang="en-US" sz="1800">
                                      <a:latin typeface="Cambria Math" panose="02040503050406030204" pitchFamily="18" charset="0"/>
                                    </a:rPr>
                                    <m:t>𝒜</m:t>
                                  </m:r>
                                </m:e>
                                <m:sub>
                                  <m:r>
                                    <a:rPr lang="en-US" sz="1800" i="1">
                                      <a:latin typeface="Cambria Math" panose="02040503050406030204" pitchFamily="18" charset="0"/>
                                    </a:rPr>
                                    <m:t>𝑑</m:t>
                                  </m:r>
                                </m:sub>
                              </m:sSub>
                            </m:sub>
                            <m:sup/>
                            <m:e>
                              <m:sSub>
                                <m:sSubPr>
                                  <m:ctrlPr>
                                    <a:rPr lang="en-US" sz="1800" i="1">
                                      <a:latin typeface="Cambria Math" panose="02040503050406030204" pitchFamily="18" charset="0"/>
                                    </a:rPr>
                                  </m:ctrlPr>
                                </m:sSubPr>
                                <m:e>
                                  <m:r>
                                    <a:rPr lang="en-US" sz="1800" i="1">
                                      <a:latin typeface="Cambria Math" panose="02040503050406030204" pitchFamily="18" charset="0"/>
                                    </a:rPr>
                                    <m:t>𝛾</m:t>
                                  </m:r>
                                </m:e>
                                <m:sub>
                                  <m:r>
                                    <a:rPr lang="en-US" sz="1800" i="1">
                                      <a:latin typeface="Cambria Math" panose="02040503050406030204" pitchFamily="18" charset="0"/>
                                    </a:rPr>
                                    <m:t>𝑒</m:t>
                                  </m:r>
                                  <m:r>
                                    <a:rPr lang="en-US" sz="1800">
                                      <a:latin typeface="Cambria Math" panose="02040503050406030204" pitchFamily="18" charset="0"/>
                                    </a:rPr>
                                    <m:t>,</m:t>
                                  </m:r>
                                  <m:r>
                                    <a:rPr lang="en-US" sz="1800" i="1">
                                      <a:latin typeface="Cambria Math" panose="02040503050406030204" pitchFamily="18" charset="0"/>
                                    </a:rPr>
                                    <m:t>𝐴</m:t>
                                  </m:r>
                                </m:sub>
                              </m:sSub>
                            </m:e>
                          </m:nary>
                        </m:e>
                      </m:nary>
                      <m:r>
                        <a:rPr lang="en-US" sz="1800">
                          <a:latin typeface="Cambria Math" panose="02040503050406030204" pitchFamily="18" charset="0"/>
                        </a:rPr>
                        <m:t>⋅</m:t>
                      </m:r>
                      <m:sSub>
                        <m:sSubPr>
                          <m:ctrlPr>
                            <a:rPr lang="en-US" sz="1800" i="1">
                              <a:latin typeface="Cambria Math" panose="02040503050406030204" pitchFamily="18" charset="0"/>
                            </a:rPr>
                          </m:ctrlPr>
                        </m:sSubPr>
                        <m:e>
                          <m:r>
                            <a:rPr lang="en-US" sz="1800" i="1">
                              <a:latin typeface="Cambria Math" panose="02040503050406030204" pitchFamily="18" charset="0"/>
                            </a:rPr>
                            <m:t>𝑛</m:t>
                          </m:r>
                        </m:e>
                        <m:sub>
                          <m:sSub>
                            <m:sSubPr>
                              <m:ctrlPr>
                                <a:rPr lang="en-US" sz="1800" i="1">
                                  <a:latin typeface="Cambria Math" panose="02040503050406030204" pitchFamily="18" charset="0"/>
                                </a:rPr>
                              </m:ctrlPr>
                            </m:sSubPr>
                            <m:e>
                              <m:r>
                                <a:rPr lang="en-US" sz="1800" i="1">
                                  <a:latin typeface="Cambria Math" panose="02040503050406030204" pitchFamily="18" charset="0"/>
                                </a:rPr>
                                <m:t>𝐴</m:t>
                              </m:r>
                            </m:e>
                            <m:sub>
                              <m:r>
                                <a:rPr lang="en-US" sz="1800" i="1">
                                  <a:latin typeface="Cambria Math" panose="02040503050406030204" pitchFamily="18" charset="0"/>
                                </a:rPr>
                                <m:t>𝑑</m:t>
                              </m:r>
                            </m:sub>
                          </m:sSub>
                        </m:sub>
                      </m:sSub>
                      <m:r>
                        <a:rPr lang="en-US" sz="1800">
                          <a:latin typeface="Cambria Math" panose="02040503050406030204" pitchFamily="18" charset="0"/>
                        </a:rPr>
                        <m:t>≤</m:t>
                      </m:r>
                      <m:sSubSup>
                        <m:sSubSupPr>
                          <m:ctrlPr>
                            <a:rPr lang="en-US" sz="1800" i="1">
                              <a:latin typeface="Cambria Math" panose="02040503050406030204" pitchFamily="18" charset="0"/>
                            </a:rPr>
                          </m:ctrlPr>
                        </m:sSubSupPr>
                        <m:e>
                          <m:r>
                            <a:rPr lang="en-US" sz="1800" i="1">
                              <a:latin typeface="Cambria Math" panose="02040503050406030204" pitchFamily="18" charset="0"/>
                            </a:rPr>
                            <m:t>𝐶</m:t>
                          </m:r>
                        </m:e>
                        <m:sub>
                          <m:r>
                            <a:rPr lang="en-US" sz="1800" i="1">
                              <a:latin typeface="Cambria Math" panose="02040503050406030204" pitchFamily="18" charset="0"/>
                            </a:rPr>
                            <m:t>𝑒</m:t>
                          </m:r>
                        </m:sub>
                        <m:sup>
                          <m:r>
                            <m:rPr>
                              <m:nor/>
                            </m:rPr>
                            <a:rPr lang="en-US" sz="1800" i="0">
                              <a:latin typeface="Cambria Math" panose="02040503050406030204" pitchFamily="18" charset="0"/>
                            </a:rPr>
                            <m:t>fib</m:t>
                          </m:r>
                        </m:sup>
                      </m:sSubSup>
                      <m:r>
                        <a:rPr lang="en-US" sz="1800">
                          <a:latin typeface="Cambria Math" panose="02040503050406030204" pitchFamily="18" charset="0"/>
                        </a:rPr>
                        <m:t>, ∀</m:t>
                      </m:r>
                      <m:r>
                        <a:rPr lang="en-US" sz="1800" i="1">
                          <a:latin typeface="Cambria Math" panose="02040503050406030204" pitchFamily="18" charset="0"/>
                        </a:rPr>
                        <m:t>𝑒</m:t>
                      </m:r>
                      <m:r>
                        <a:rPr lang="en-US" sz="1800">
                          <a:latin typeface="Cambria Math" panose="02040503050406030204" pitchFamily="18" charset="0"/>
                        </a:rPr>
                        <m:t>∈</m:t>
                      </m:r>
                      <m:sSup>
                        <m:sSupPr>
                          <m:ctrlPr>
                            <a:rPr lang="en-US" sz="1800" i="1">
                              <a:latin typeface="Cambria Math" panose="02040503050406030204" pitchFamily="18" charset="0"/>
                            </a:rPr>
                          </m:ctrlPr>
                        </m:sSupPr>
                        <m:e>
                          <m:r>
                            <a:rPr lang="en-US" sz="1800">
                              <a:latin typeface="Cambria Math" panose="02040503050406030204" pitchFamily="18" charset="0"/>
                            </a:rPr>
                            <m:t>ℰ</m:t>
                          </m:r>
                        </m:e>
                        <m:sup>
                          <m:r>
                            <a:rPr lang="en-US" sz="1800" i="1">
                              <a:latin typeface="Cambria Math" panose="02040503050406030204" pitchFamily="18" charset="0"/>
                            </a:rPr>
                            <m:t>𝑔</m:t>
                          </m:r>
                        </m:sup>
                      </m:sSup>
                      <m:r>
                        <a:rPr lang="en-US" sz="1800">
                          <a:latin typeface="Cambria Math" panose="02040503050406030204" pitchFamily="18" charset="0"/>
                        </a:rPr>
                        <m:t>.</m:t>
                      </m:r>
                    </m:oMath>
                  </m:oMathPara>
                </a14:m>
                <a:endParaRPr lang="en-US" sz="1800" dirty="0"/>
              </a:p>
            </p:txBody>
          </p:sp>
        </mc:Choice>
        <mc:Fallback xmlns="">
          <p:sp>
            <p:nvSpPr>
              <p:cNvPr id="11" name="Text Placeholder 2">
                <a:extLst>
                  <a:ext uri="{FF2B5EF4-FFF2-40B4-BE49-F238E27FC236}">
                    <a16:creationId xmlns:a16="http://schemas.microsoft.com/office/drawing/2014/main" id="{7E65844A-6327-6FA7-41F6-2099944BE062}"/>
                  </a:ext>
                </a:extLst>
              </p:cNvPr>
              <p:cNvSpPr txBox="1">
                <a:spLocks noRot="1" noChangeAspect="1" noMove="1" noResize="1" noEditPoints="1" noAdjustHandles="1" noChangeArrowheads="1" noChangeShapeType="1" noTextEdit="1"/>
              </p:cNvSpPr>
              <p:nvPr/>
            </p:nvSpPr>
            <p:spPr>
              <a:xfrm>
                <a:off x="2071607" y="1266444"/>
                <a:ext cx="9480008" cy="4389120"/>
              </a:xfrm>
              <a:prstGeom prst="rect">
                <a:avLst/>
              </a:prstGeom>
              <a:blipFill>
                <a:blip r:embed="rId3"/>
                <a:stretch>
                  <a:fillRect l="-2276" t="-5764" b="-12680"/>
                </a:stretch>
              </a:blipFill>
            </p:spPr>
            <p:txBody>
              <a:bodyPr/>
              <a:lstStyle/>
              <a:p>
                <a:r>
                  <a:rPr lang="en-US">
                    <a:noFill/>
                  </a:rPr>
                  <a:t> </a:t>
                </a:r>
              </a:p>
            </p:txBody>
          </p:sp>
        </mc:Fallback>
      </mc:AlternateContent>
      <p:sp>
        <p:nvSpPr>
          <p:cNvPr id="12" name="Text Placeholder 3">
            <a:extLst>
              <a:ext uri="{FF2B5EF4-FFF2-40B4-BE49-F238E27FC236}">
                <a16:creationId xmlns:a16="http://schemas.microsoft.com/office/drawing/2014/main" id="{BF2A9855-E766-5A5F-12C2-603E024DF269}"/>
              </a:ext>
            </a:extLst>
          </p:cNvPr>
          <p:cNvSpPr txBox="1">
            <a:spLocks/>
          </p:cNvSpPr>
          <p:nvPr/>
        </p:nvSpPr>
        <p:spPr>
          <a:xfrm>
            <a:off x="2226590" y="5486400"/>
            <a:ext cx="8818535" cy="658368"/>
          </a:xfrm>
          <a:prstGeom prst="rect">
            <a:avLst/>
          </a:prstGeom>
          <a:noFill/>
          <a:ln/>
        </p:spPr>
        <p:txBody>
          <a:bodyPr wrap="square" lIns="0" tIns="0" rIns="0" bIns="0" rtlCol="0" anchor="ctr">
            <a:noAutofit/>
          </a:bodyPr>
          <a:lstStyle>
            <a:lvl1pPr marL="0" indent="0" algn="l" defTabSz="914400" rtl="0" eaLnBrk="1" latinLnBrk="0" hangingPunct="1">
              <a:lnSpc>
                <a:spcPct val="105000"/>
              </a:lnSpc>
              <a:spcBef>
                <a:spcPts val="0"/>
              </a:spcBef>
              <a:spcAft>
                <a:spcPts val="500"/>
              </a:spcAft>
              <a:buFont typeface="Candara" pitchFamily="34" charset="0"/>
              <a:buNone/>
              <a:defRPr lang="en-US" sz="2000" b="1" kern="1200">
                <a:solidFill>
                  <a:srgbClr val="985461"/>
                </a:solidFill>
                <a:latin typeface="Candara" pitchFamily="34" charset="0"/>
                <a:ea typeface="Microsoft YaHei" pitchFamily="34" charset="-122"/>
                <a:cs typeface="Candara" pitchFamily="34" charset="-120"/>
              </a:defRPr>
            </a:lvl1pPr>
            <a:lvl2pPr marL="731520" indent="-228600" algn="l" defTabSz="914400" rtl="0" eaLnBrk="1" latinLnBrk="0" hangingPunct="1">
              <a:lnSpc>
                <a:spcPct val="105000"/>
              </a:lnSpc>
              <a:spcBef>
                <a:spcPts val="0"/>
              </a:spcBef>
              <a:spcAft>
                <a:spcPts val="250"/>
              </a:spcAft>
              <a:buFont typeface="Candara" pitchFamily="34" charset="0"/>
              <a:buChar char="○"/>
              <a:defRPr lang="en-US" sz="1800" kern="1200">
                <a:solidFill>
                  <a:srgbClr val="181818"/>
                </a:solidFill>
                <a:latin typeface="Candara" pitchFamily="34" charset="0"/>
                <a:ea typeface="Microsoft YaHei" pitchFamily="34" charset="-122"/>
                <a:cs typeface="Candara" pitchFamily="34" charset="-120"/>
              </a:defRPr>
            </a:lvl2pPr>
            <a:lvl3pPr marL="1005840" indent="-182880" algn="l" defTabSz="914400" rtl="0" eaLnBrk="1" latinLnBrk="0" hangingPunct="1">
              <a:lnSpc>
                <a:spcPct val="105000"/>
              </a:lnSpc>
              <a:spcBef>
                <a:spcPts val="0"/>
              </a:spcBef>
              <a:spcAft>
                <a:spcPts val="10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3pPr>
            <a:lvl4pPr marL="128016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4pPr>
            <a:lvl5pPr marL="155448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5pPr>
            <a:lvl6pPr marL="182880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6pPr>
            <a:lvl7pPr marL="210312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7pPr>
            <a:lvl8pPr marL="237744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8pPr>
            <a:lvl9pPr marL="265176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9pPr>
          </a:lstStyle>
          <a:p>
            <a:pPr marL="0" marR="0" lvl="0" indent="0" algn="l" defTabSz="914400" rtl="0" eaLnBrk="1" fontAlgn="auto" latinLnBrk="0" hangingPunct="1">
              <a:lnSpc>
                <a:spcPct val="105000"/>
              </a:lnSpc>
              <a:spcBef>
                <a:spcPts val="0"/>
              </a:spcBef>
              <a:spcAft>
                <a:spcPts val="500"/>
              </a:spcAft>
              <a:buClrTx/>
              <a:buSzTx/>
              <a:buFont typeface="Candara" pitchFamily="34" charset="0"/>
              <a:buNone/>
              <a:tabLst/>
              <a:defRPr/>
            </a:pPr>
            <a:r>
              <a:rPr kumimoji="0" lang="en-US" sz="1800" b="0" i="0" u="none" strike="noStrike" kern="1200" cap="none" spc="0" normalizeH="0" baseline="0" noProof="0" dirty="0">
                <a:ln>
                  <a:noFill/>
                </a:ln>
                <a:solidFill>
                  <a:srgbClr val="985461"/>
                </a:solidFill>
                <a:effectLst/>
                <a:uLnTx/>
                <a:uFillTx/>
                <a:latin typeface="Candara" pitchFamily="34" charset="0"/>
                <a:ea typeface="Microsoft YaHei" pitchFamily="34" charset="-122"/>
              </a:rPr>
              <a:t>Each includes all GHZ-induced Bell branches and Bell paths, so the two demand types compete for the same resources.</a:t>
            </a:r>
          </a:p>
        </p:txBody>
      </p:sp>
    </p:spTree>
    <p:extLst>
      <p:ext uri="{BB962C8B-B14F-4D97-AF65-F5344CB8AC3E}">
        <p14:creationId xmlns:p14="http://schemas.microsoft.com/office/powerpoint/2010/main" val="257211716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772418-88AF-396F-EBB5-037B68060279}"/>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E8B88BA6-DF7E-0631-2CD5-7039C8EE3812}"/>
              </a:ext>
            </a:extLst>
          </p:cNvPr>
          <p:cNvSpPr>
            <a:spLocks noGrp="1"/>
          </p:cNvSpPr>
          <p:nvPr/>
        </p:nvSpPr>
        <p:spPr>
          <a:xfrm>
            <a:off x="0" y="0"/>
            <a:ext cx="1554480" cy="6858000"/>
          </a:xfrm>
          <a:prstGeom prst="rect">
            <a:avLst/>
          </a:prstGeom>
          <a:solidFill>
            <a:srgbClr val="A42037"/>
          </a:solidFill>
        </p:spPr>
        <p:txBody>
          <a:bodyPr/>
          <a:lstStyle/>
          <a:p>
            <a:endParaRPr/>
          </a:p>
        </p:txBody>
      </p:sp>
      <p:sp>
        <p:nvSpPr>
          <p:cNvPr id="6" name="Shape 4">
            <a:extLst>
              <a:ext uri="{FF2B5EF4-FFF2-40B4-BE49-F238E27FC236}">
                <a16:creationId xmlns:a16="http://schemas.microsoft.com/office/drawing/2014/main" id="{09F2B530-57CC-141A-465A-A0EADA80D3A6}"/>
              </a:ext>
            </a:extLst>
          </p:cNvPr>
          <p:cNvSpPr>
            <a:spLocks noGrp="1"/>
          </p:cNvSpPr>
          <p:nvPr/>
        </p:nvSpPr>
        <p:spPr>
          <a:xfrm>
            <a:off x="109728" y="3143744"/>
            <a:ext cx="1335024" cy="512064"/>
          </a:xfrm>
          <a:prstGeom prst="roundRect">
            <a:avLst>
              <a:gd name="adj" fmla="val 14286"/>
            </a:avLst>
          </a:prstGeom>
          <a:solidFill>
            <a:srgbClr val="FFFFFF"/>
          </a:solidFill>
        </p:spPr>
        <p:txBody>
          <a:bodyPr/>
          <a:lstStyle/>
          <a:p>
            <a:endParaRPr/>
          </a:p>
        </p:txBody>
      </p:sp>
      <p:sp>
        <p:nvSpPr>
          <p:cNvPr id="4" name="Text 2">
            <a:extLst>
              <a:ext uri="{FF2B5EF4-FFF2-40B4-BE49-F238E27FC236}">
                <a16:creationId xmlns:a16="http://schemas.microsoft.com/office/drawing/2014/main" id="{D9EF6CE8-B6B1-6E83-858B-EF73046F0B77}"/>
              </a:ext>
            </a:extLst>
          </p:cNvPr>
          <p:cNvSpPr>
            <a:spLocks noGrp="1"/>
          </p:cNvSpPr>
          <p:nvPr/>
        </p:nvSpPr>
        <p:spPr>
          <a:xfrm>
            <a:off x="182880" y="1399032"/>
            <a:ext cx="1225296" cy="512064"/>
          </a:xfrm>
          <a:prstGeom prst="rect">
            <a:avLst/>
          </a:prstGeom>
          <a:noFill/>
        </p:spPr>
        <p:txBody>
          <a:bodyPr wrap="square" anchor="ctr"/>
          <a:lstStyle/>
          <a:p>
            <a:r>
              <a:rPr lang="en-US" sz="1250" dirty="0">
                <a:solidFill>
                  <a:srgbClr val="EACBD1"/>
                </a:solidFill>
                <a:latin typeface="Calibri"/>
                <a:cs typeface="Calibri"/>
              </a:rPr>
              <a:t>Introduction</a:t>
            </a:r>
            <a:endParaRPr sz="1250" dirty="0">
              <a:solidFill>
                <a:srgbClr val="EACBD1"/>
              </a:solidFill>
              <a:latin typeface="Calibri"/>
              <a:cs typeface="Calibri"/>
            </a:endParaRPr>
          </a:p>
        </p:txBody>
      </p:sp>
      <p:sp>
        <p:nvSpPr>
          <p:cNvPr id="5" name="Text 3">
            <a:extLst>
              <a:ext uri="{FF2B5EF4-FFF2-40B4-BE49-F238E27FC236}">
                <a16:creationId xmlns:a16="http://schemas.microsoft.com/office/drawing/2014/main" id="{860D35A8-B93C-6FB3-D051-69543F3ECB51}"/>
              </a:ext>
            </a:extLst>
          </p:cNvPr>
          <p:cNvSpPr>
            <a:spLocks noGrp="1"/>
          </p:cNvSpPr>
          <p:nvPr/>
        </p:nvSpPr>
        <p:spPr>
          <a:xfrm>
            <a:off x="182880" y="2267712"/>
            <a:ext cx="1225296" cy="512064"/>
          </a:xfrm>
          <a:prstGeom prst="rect">
            <a:avLst/>
          </a:prstGeom>
          <a:noFill/>
        </p:spPr>
        <p:txBody>
          <a:bodyPr wrap="square" anchor="ctr"/>
          <a:lstStyle/>
          <a:p>
            <a:r>
              <a:rPr sz="1250" dirty="0">
                <a:solidFill>
                  <a:srgbClr val="EACBD1"/>
                </a:solidFill>
                <a:latin typeface="Calibri"/>
                <a:cs typeface="Calibri"/>
              </a:rPr>
              <a:t>Bell Routing</a:t>
            </a:r>
          </a:p>
        </p:txBody>
      </p:sp>
      <p:sp>
        <p:nvSpPr>
          <p:cNvPr id="7" name="Text 5">
            <a:extLst>
              <a:ext uri="{FF2B5EF4-FFF2-40B4-BE49-F238E27FC236}">
                <a16:creationId xmlns:a16="http://schemas.microsoft.com/office/drawing/2014/main" id="{F75B3C4E-E4CB-8D9D-4FF5-AE487A462D14}"/>
              </a:ext>
            </a:extLst>
          </p:cNvPr>
          <p:cNvSpPr>
            <a:spLocks noGrp="1"/>
          </p:cNvSpPr>
          <p:nvPr/>
        </p:nvSpPr>
        <p:spPr>
          <a:xfrm>
            <a:off x="182880" y="3136392"/>
            <a:ext cx="1225296" cy="512064"/>
          </a:xfrm>
          <a:prstGeom prst="rect">
            <a:avLst/>
          </a:prstGeom>
          <a:noFill/>
        </p:spPr>
        <p:txBody>
          <a:bodyPr wrap="square" anchor="ctr"/>
          <a:lstStyle/>
          <a:p>
            <a:r>
              <a:rPr sz="1250" b="1" dirty="0">
                <a:solidFill>
                  <a:srgbClr val="A42037"/>
                </a:solidFill>
                <a:latin typeface="Calibri"/>
                <a:cs typeface="Calibri"/>
              </a:rPr>
              <a:t>Bell + GHZ</a:t>
            </a:r>
          </a:p>
        </p:txBody>
      </p:sp>
      <p:sp>
        <p:nvSpPr>
          <p:cNvPr id="8" name="Text 6">
            <a:extLst>
              <a:ext uri="{FF2B5EF4-FFF2-40B4-BE49-F238E27FC236}">
                <a16:creationId xmlns:a16="http://schemas.microsoft.com/office/drawing/2014/main" id="{F13835E9-0F4D-43FE-B7C9-7608559A22F2}"/>
              </a:ext>
            </a:extLst>
          </p:cNvPr>
          <p:cNvSpPr>
            <a:spLocks noGrp="1"/>
          </p:cNvSpPr>
          <p:nvPr/>
        </p:nvSpPr>
        <p:spPr>
          <a:xfrm>
            <a:off x="182880" y="4005072"/>
            <a:ext cx="1225296" cy="512064"/>
          </a:xfrm>
          <a:prstGeom prst="rect">
            <a:avLst/>
          </a:prstGeom>
          <a:noFill/>
        </p:spPr>
        <p:txBody>
          <a:bodyPr wrap="square" anchor="ctr"/>
          <a:lstStyle/>
          <a:p>
            <a:r>
              <a:rPr sz="1250">
                <a:solidFill>
                  <a:srgbClr val="EACBD1"/>
                </a:solidFill>
                <a:latin typeface="Calibri"/>
                <a:ea typeface="Calibri"/>
                <a:cs typeface="Calibri"/>
              </a:rPr>
              <a:t>Planning</a:t>
            </a:r>
          </a:p>
        </p:txBody>
      </p:sp>
      <p:sp>
        <p:nvSpPr>
          <p:cNvPr id="9" name="Text 7">
            <a:extLst>
              <a:ext uri="{FF2B5EF4-FFF2-40B4-BE49-F238E27FC236}">
                <a16:creationId xmlns:a16="http://schemas.microsoft.com/office/drawing/2014/main" id="{E89CA916-408E-CE0F-2965-92BA08AA5814}"/>
              </a:ext>
            </a:extLst>
          </p:cNvPr>
          <p:cNvSpPr>
            <a:spLocks noGrp="1"/>
          </p:cNvSpPr>
          <p:nvPr/>
        </p:nvSpPr>
        <p:spPr>
          <a:xfrm>
            <a:off x="182880" y="4873752"/>
            <a:ext cx="1225296" cy="512064"/>
          </a:xfrm>
          <a:prstGeom prst="rect">
            <a:avLst/>
          </a:prstGeom>
          <a:noFill/>
        </p:spPr>
        <p:txBody>
          <a:bodyPr wrap="square" anchor="ctr"/>
          <a:lstStyle/>
          <a:p>
            <a:r>
              <a:rPr lang="en-US" sz="1250" dirty="0">
                <a:solidFill>
                  <a:srgbClr val="EACBD1"/>
                </a:solidFill>
                <a:latin typeface="Calibri"/>
                <a:ea typeface="Calibri"/>
                <a:cs typeface="Calibri"/>
              </a:rPr>
              <a:t>Conclusion</a:t>
            </a:r>
            <a:endParaRPr sz="1250" dirty="0">
              <a:solidFill>
                <a:srgbClr val="EACBD1"/>
              </a:solidFill>
              <a:latin typeface="Calibri"/>
              <a:ea typeface="Calibri"/>
              <a:cs typeface="Calibri"/>
            </a:endParaRPr>
          </a:p>
        </p:txBody>
      </p:sp>
      <p:sp>
        <p:nvSpPr>
          <p:cNvPr id="10" name="Text 8">
            <a:extLst>
              <a:ext uri="{FF2B5EF4-FFF2-40B4-BE49-F238E27FC236}">
                <a16:creationId xmlns:a16="http://schemas.microsoft.com/office/drawing/2014/main" id="{A02ADE88-676C-F9FC-A1F7-E2C6300567E4}"/>
              </a:ext>
            </a:extLst>
          </p:cNvPr>
          <p:cNvSpPr>
            <a:spLocks noGrp="1"/>
          </p:cNvSpPr>
          <p:nvPr/>
        </p:nvSpPr>
        <p:spPr>
          <a:xfrm>
            <a:off x="2011680" y="347472"/>
            <a:ext cx="9677095" cy="292608"/>
          </a:xfrm>
          <a:prstGeom prst="rect">
            <a:avLst/>
          </a:prstGeom>
          <a:noFill/>
        </p:spPr>
        <p:txBody>
          <a:bodyPr wrap="none" anchor="ctr"/>
          <a:lstStyle/>
          <a:p>
            <a:r>
              <a:rPr lang="en-US" sz="1200" b="1" spc="100" dirty="0">
                <a:solidFill>
                  <a:srgbClr val="A42037"/>
                </a:solidFill>
                <a:latin typeface="Calibri"/>
                <a:ea typeface="Calibri"/>
                <a:cs typeface="Calibri"/>
              </a:rPr>
              <a:t>BELL + GHZ</a:t>
            </a:r>
            <a:endParaRPr sz="1200" b="1" spc="100" dirty="0">
              <a:solidFill>
                <a:srgbClr val="A42037"/>
              </a:solidFill>
              <a:latin typeface="Calibri"/>
              <a:ea typeface="Calibri"/>
              <a:cs typeface="Calibri"/>
            </a:endParaRPr>
          </a:p>
        </p:txBody>
      </p:sp>
      <p:sp>
        <p:nvSpPr>
          <p:cNvPr id="26" name="Text 24">
            <a:extLst>
              <a:ext uri="{FF2B5EF4-FFF2-40B4-BE49-F238E27FC236}">
                <a16:creationId xmlns:a16="http://schemas.microsoft.com/office/drawing/2014/main" id="{62C139BD-79D3-56C6-FFE4-A6A5F7C24134}"/>
              </a:ext>
            </a:extLst>
          </p:cNvPr>
          <p:cNvSpPr>
            <a:spLocks noGrp="1"/>
          </p:cNvSpPr>
          <p:nvPr/>
        </p:nvSpPr>
        <p:spPr>
          <a:xfrm>
            <a:off x="11551615" y="6473952"/>
            <a:ext cx="411480" cy="274320"/>
          </a:xfrm>
          <a:prstGeom prst="rect">
            <a:avLst/>
          </a:prstGeom>
          <a:noFill/>
        </p:spPr>
        <p:txBody>
          <a:bodyPr wrap="square" anchor="ctr"/>
          <a:lstStyle/>
          <a:p>
            <a:fld id="{AE4E52CC-50E8-C041-A4A7-4751265F3D3B}" type="slidenum">
              <a:rPr lang="en-US" sz="1000" smtClean="0">
                <a:solidFill>
                  <a:srgbClr val="58595B"/>
                </a:solidFill>
                <a:latin typeface="Calibri"/>
                <a:ea typeface="Calibri"/>
                <a:cs typeface="Calibri"/>
              </a:rPr>
              <a:t>108</a:t>
            </a:fld>
            <a:endParaRPr sz="1000" dirty="0">
              <a:solidFill>
                <a:srgbClr val="58595B"/>
              </a:solidFill>
              <a:latin typeface="Calibri"/>
              <a:ea typeface="Calibri"/>
              <a:cs typeface="Calibri"/>
            </a:endParaRPr>
          </a:p>
        </p:txBody>
      </p:sp>
      <p:sp>
        <p:nvSpPr>
          <p:cNvPr id="25" name="Text 28">
            <a:extLst>
              <a:ext uri="{FF2B5EF4-FFF2-40B4-BE49-F238E27FC236}">
                <a16:creationId xmlns:a16="http://schemas.microsoft.com/office/drawing/2014/main" id="{BB01666C-D784-0029-AB03-3E0583EFFADD}"/>
              </a:ext>
            </a:extLst>
          </p:cNvPr>
          <p:cNvSpPr/>
          <p:nvPr/>
        </p:nvSpPr>
        <p:spPr>
          <a:xfrm>
            <a:off x="2011680" y="6473952"/>
            <a:ext cx="5486400" cy="274320"/>
          </a:xfrm>
          <a:prstGeom prst="rect">
            <a:avLst/>
          </a:prstGeom>
          <a:noFill/>
          <a:ln/>
        </p:spPr>
        <p:txBody>
          <a:bodyPr wrap="square" rtlCol="0" anchor="ctr"/>
          <a:lstStyle/>
          <a:p>
            <a:pPr marL="0" indent="0">
              <a:buNone/>
            </a:pPr>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sp>
        <p:nvSpPr>
          <p:cNvPr id="3" name="Text 9">
            <a:extLst>
              <a:ext uri="{FF2B5EF4-FFF2-40B4-BE49-F238E27FC236}">
                <a16:creationId xmlns:a16="http://schemas.microsoft.com/office/drawing/2014/main" id="{08FEAD59-403C-0CCA-5508-785994B3464B}"/>
              </a:ext>
            </a:extLst>
          </p:cNvPr>
          <p:cNvSpPr>
            <a:spLocks noGrp="1"/>
          </p:cNvSpPr>
          <p:nvPr/>
        </p:nvSpPr>
        <p:spPr>
          <a:xfrm>
            <a:off x="2011680" y="621792"/>
            <a:ext cx="9677095" cy="658368"/>
          </a:xfrm>
          <a:prstGeom prst="rect">
            <a:avLst/>
          </a:prstGeom>
          <a:noFill/>
        </p:spPr>
        <p:txBody>
          <a:bodyPr wrap="square" anchor="ctr"/>
          <a:lstStyle/>
          <a:p>
            <a:r>
              <a:rPr sz="3000" b="1" dirty="0">
                <a:solidFill>
                  <a:srgbClr val="231F20"/>
                </a:solidFill>
                <a:latin typeface="Cambria"/>
                <a:ea typeface="Cambria"/>
                <a:cs typeface="Cambria"/>
              </a:rPr>
              <a:t>The joint routing model is a solvable MILP</a:t>
            </a:r>
          </a:p>
        </p:txBody>
      </p:sp>
      <mc:AlternateContent xmlns:mc="http://schemas.openxmlformats.org/markup-compatibility/2006" xmlns:a14="http://schemas.microsoft.com/office/drawing/2010/main">
        <mc:Choice Requires="a14">
          <p:sp>
            <p:nvSpPr>
              <p:cNvPr id="11" name="Text Placeholder 11">
                <a:extLst>
                  <a:ext uri="{FF2B5EF4-FFF2-40B4-BE49-F238E27FC236}">
                    <a16:creationId xmlns:a16="http://schemas.microsoft.com/office/drawing/2014/main" id="{7C1D3AC3-8BFE-A0A7-5C30-46528701134C}"/>
                  </a:ext>
                </a:extLst>
              </p:cNvPr>
              <p:cNvSpPr txBox="1">
                <a:spLocks/>
              </p:cNvSpPr>
              <p:nvPr/>
            </p:nvSpPr>
            <p:spPr>
              <a:xfrm>
                <a:off x="2061274" y="1453896"/>
                <a:ext cx="10374565" cy="4389120"/>
              </a:xfrm>
              <a:prstGeom prst="rect">
                <a:avLst/>
              </a:prstGeom>
            </p:spPr>
            <p:txBody>
              <a:bodyPr/>
              <a:lstStyle>
                <a:lvl1pPr marL="342900" indent="-342900" algn="l" defTabSz="914400">
                  <a:spcBef>
                    <a:spcPct val="20000"/>
                  </a:spcBef>
                  <a:buFont typeface="Arial"/>
                  <a:buChar char="•"/>
                  <a:defRPr sz="3200" kern="1200">
                    <a:solidFill>
                      <a:schemeClr val="tx1"/>
                    </a:solidFill>
                    <a:latin typeface="+mn-lt"/>
                    <a:ea typeface="+mn-lt"/>
                    <a:cs typeface="+mn-lt"/>
                  </a:defRPr>
                </a:lvl1pPr>
                <a:lvl2pPr marL="742950" indent="-285750" algn="l" defTabSz="914400">
                  <a:spcBef>
                    <a:spcPct val="20000"/>
                  </a:spcBef>
                  <a:buFont typeface="Arial"/>
                  <a:buChar char="–"/>
                  <a:defRPr sz="2800" kern="1200">
                    <a:solidFill>
                      <a:schemeClr val="tx1"/>
                    </a:solidFill>
                    <a:latin typeface="+mn-lt"/>
                    <a:ea typeface="+mn-lt"/>
                    <a:cs typeface="+mn-lt"/>
                  </a:defRPr>
                </a:lvl2pPr>
                <a:lvl3pPr marL="1143000" indent="-228600" algn="l" defTabSz="914400">
                  <a:spcBef>
                    <a:spcPct val="20000"/>
                  </a:spcBef>
                  <a:buFont typeface="Arial"/>
                  <a:buChar char="•"/>
                  <a:defRPr sz="2400" kern="1200">
                    <a:solidFill>
                      <a:schemeClr val="tx1"/>
                    </a:solidFill>
                    <a:latin typeface="+mn-lt"/>
                    <a:ea typeface="+mn-lt"/>
                    <a:cs typeface="+mn-lt"/>
                  </a:defRPr>
                </a:lvl3pPr>
                <a:lvl4pPr marL="1600200" indent="-228600" algn="l" defTabSz="914400">
                  <a:spcBef>
                    <a:spcPct val="20000"/>
                  </a:spcBef>
                  <a:buFont typeface="Arial"/>
                  <a:buChar char="–"/>
                  <a:defRPr sz="2000" kern="1200">
                    <a:solidFill>
                      <a:schemeClr val="tx1"/>
                    </a:solidFill>
                    <a:latin typeface="+mn-lt"/>
                    <a:ea typeface="+mn-lt"/>
                    <a:cs typeface="+mn-lt"/>
                  </a:defRPr>
                </a:lvl4pPr>
                <a:lvl5pPr marL="2057400" indent="-228600" algn="l" defTabSz="914400">
                  <a:spcBef>
                    <a:spcPct val="20000"/>
                  </a:spcBef>
                  <a:buFont typeface="Arial"/>
                  <a:buChar char="»"/>
                  <a:defRPr sz="2000" kern="1200">
                    <a:solidFill>
                      <a:schemeClr val="tx1"/>
                    </a:solidFill>
                    <a:latin typeface="+mn-lt"/>
                    <a:ea typeface="+mn-lt"/>
                    <a:cs typeface="+mn-lt"/>
                  </a:defRPr>
                </a:lvl5pPr>
                <a:lvl6pPr marL="2514600" indent="-228600" algn="l" defTabSz="914400">
                  <a:spcBef>
                    <a:spcPct val="20000"/>
                  </a:spcBef>
                  <a:buFont typeface="Arial"/>
                  <a:buChar char="•"/>
                  <a:defRPr sz="2000" kern="1200">
                    <a:solidFill>
                      <a:schemeClr val="tx1"/>
                    </a:solidFill>
                    <a:latin typeface="+mn-lt"/>
                    <a:ea typeface="+mn-lt"/>
                    <a:cs typeface="+mn-lt"/>
                  </a:defRPr>
                </a:lvl6pPr>
                <a:lvl7pPr marL="2971800" indent="-228600" algn="l" defTabSz="914400">
                  <a:spcBef>
                    <a:spcPct val="20000"/>
                  </a:spcBef>
                  <a:buFont typeface="Arial"/>
                  <a:buChar char="•"/>
                  <a:defRPr sz="2000" kern="1200">
                    <a:solidFill>
                      <a:schemeClr val="tx1"/>
                    </a:solidFill>
                    <a:latin typeface="+mn-lt"/>
                    <a:ea typeface="+mn-lt"/>
                    <a:cs typeface="+mn-lt"/>
                  </a:defRPr>
                </a:lvl7pPr>
                <a:lvl8pPr marL="3429000" indent="-228600" algn="l" defTabSz="914400">
                  <a:spcBef>
                    <a:spcPct val="20000"/>
                  </a:spcBef>
                  <a:buFont typeface="Arial"/>
                  <a:buChar char="•"/>
                  <a:defRPr sz="2000" kern="1200">
                    <a:solidFill>
                      <a:schemeClr val="tx1"/>
                    </a:solidFill>
                    <a:latin typeface="+mn-lt"/>
                    <a:ea typeface="+mn-lt"/>
                    <a:cs typeface="+mn-lt"/>
                  </a:defRPr>
                </a:lvl8pPr>
                <a:lvl9pPr marL="3886200" indent="-228600" algn="l" defTabSz="914400">
                  <a:spcBef>
                    <a:spcPct val="20000"/>
                  </a:spcBef>
                  <a:buFont typeface="Arial"/>
                  <a:buChar char="•"/>
                  <a:defRPr sz="2000" kern="1200">
                    <a:solidFill>
                      <a:schemeClr val="tx1"/>
                    </a:solidFill>
                    <a:latin typeface="+mn-lt"/>
                    <a:ea typeface="+mn-lt"/>
                    <a:cs typeface="+mn-lt"/>
                  </a:defRPr>
                </a:lvl9pPr>
              </a:lstStyle>
              <a:p>
                <a:pPr>
                  <a:spcAft>
                    <a:spcPts val="1400"/>
                  </a:spcAft>
                  <a:buSzPct val="100000"/>
                </a:pPr>
                <a:r>
                  <a:rPr lang="en-US" sz="1800" dirty="0">
                    <a:solidFill>
                      <a:srgbClr val="231F20"/>
                    </a:solidFill>
                    <a:latin typeface="Calibri" pitchFamily="34" charset="0"/>
                    <a:ea typeface="Calibri" pitchFamily="34" charset="-122"/>
                    <a:cs typeface="Calibri" pitchFamily="34" charset="-120"/>
                  </a:rPr>
                  <a:t>The final model is a Mixed-Integer Linear Programming (MILP) problem</a:t>
                </a:r>
              </a:p>
              <a:p>
                <a:pPr marL="685800" lvl="1" indent="-342900">
                  <a:lnSpc>
                    <a:spcPct val="105000"/>
                  </a:lnSpc>
                  <a:spcBef>
                    <a:spcPts val="0"/>
                  </a:spcBef>
                  <a:spcAft>
                    <a:spcPts val="1400"/>
                  </a:spcAft>
                  <a:buSzPct val="100000"/>
                  <a:buFont typeface="Candara"/>
                  <a:buChar char="–"/>
                </a:pPr>
                <a:r>
                  <a:rPr lang="en-US" sz="1600" dirty="0">
                    <a:solidFill>
                      <a:srgbClr val="58595B"/>
                    </a:solidFill>
                    <a:latin typeface="Calibri" pitchFamily="34" charset="0"/>
                    <a:ea typeface="Calibri" pitchFamily="34" charset="-122"/>
                    <a:cs typeface="Calibri" pitchFamily="34" charset="-120"/>
                  </a:rPr>
                  <a:t>Binary variables: demand activation and fusion node selection</a:t>
                </a:r>
              </a:p>
              <a:p>
                <a:pPr marL="685800" lvl="1" indent="-342900">
                  <a:lnSpc>
                    <a:spcPct val="105000"/>
                  </a:lnSpc>
                  <a:spcBef>
                    <a:spcPts val="0"/>
                  </a:spcBef>
                  <a:spcAft>
                    <a:spcPts val="1400"/>
                  </a:spcAft>
                  <a:buSzPct val="100000"/>
                  <a:buFont typeface="Candara"/>
                  <a:buChar char="–"/>
                </a:pPr>
                <a:r>
                  <a:rPr lang="en-US" sz="1600" dirty="0">
                    <a:solidFill>
                      <a:srgbClr val="58595B"/>
                    </a:solidFill>
                    <a:latin typeface="Calibri" pitchFamily="34" charset="0"/>
                    <a:ea typeface="Calibri" pitchFamily="34" charset="-122"/>
                    <a:cs typeface="Calibri" pitchFamily="34" charset="-120"/>
                  </a:rPr>
                  <a:t>Integer variables: number of path attempts</a:t>
                </a:r>
              </a:p>
              <a:p>
                <a:pPr marL="685800" lvl="1" indent="-342900">
                  <a:lnSpc>
                    <a:spcPct val="105000"/>
                  </a:lnSpc>
                  <a:spcBef>
                    <a:spcPts val="0"/>
                  </a:spcBef>
                  <a:spcAft>
                    <a:spcPts val="1400"/>
                  </a:spcAft>
                  <a:buSzPct val="100000"/>
                  <a:buFont typeface="Candara"/>
                  <a:buChar char="–"/>
                </a:pPr>
                <a:r>
                  <a:rPr lang="en-US" sz="1600" dirty="0">
                    <a:solidFill>
                      <a:srgbClr val="58595B"/>
                    </a:solidFill>
                    <a:latin typeface="Calibri" pitchFamily="34" charset="0"/>
                    <a:ea typeface="Calibri" pitchFamily="34" charset="-122"/>
                    <a:cs typeface="Calibri" pitchFamily="34" charset="-120"/>
                  </a:rPr>
                  <a:t>Continuous variables: auxiliary variables </a:t>
                </a:r>
                <a14:m>
                  <m:oMath xmlns:m="http://schemas.openxmlformats.org/officeDocument/2006/math">
                    <m:sSub>
                      <m:sSubPr>
                        <m:ctrlPr>
                          <a:rPr lang="en-US" sz="1600" b="0" i="1" smtClean="0">
                            <a:solidFill>
                              <a:srgbClr val="58595B"/>
                            </a:solidFill>
                            <a:latin typeface="Cambria Math" panose="02040503050406030204" pitchFamily="18" charset="0"/>
                            <a:ea typeface="Calibri" pitchFamily="34" charset="-122"/>
                            <a:cs typeface="Calibri" pitchFamily="34" charset="-120"/>
                          </a:rPr>
                        </m:ctrlPr>
                      </m:sSubPr>
                      <m:e>
                        <m:r>
                          <m:rPr>
                            <m:sty m:val="p"/>
                          </m:rPr>
                          <a:rPr lang="en-US" sz="1600" b="0" i="1" smtClean="0">
                            <a:solidFill>
                              <a:srgbClr val="58595B"/>
                            </a:solidFill>
                            <a:latin typeface="Cambria Math" panose="02040503050406030204" pitchFamily="18" charset="0"/>
                            <a:ea typeface="Calibri" pitchFamily="34" charset="-122"/>
                            <a:cs typeface="Calibri" pitchFamily="34" charset="-120"/>
                          </a:rPr>
                          <m:t>λ</m:t>
                        </m:r>
                      </m:e>
                      <m:sub>
                        <m:r>
                          <m:rPr>
                            <m:sty m:val="p"/>
                          </m:rPr>
                          <a:rPr lang="en-US" sz="1600" b="0" i="1" smtClean="0">
                            <a:solidFill>
                              <a:srgbClr val="58595B"/>
                            </a:solidFill>
                            <a:latin typeface="Cambria Math" panose="02040503050406030204" pitchFamily="18" charset="0"/>
                            <a:ea typeface="Calibri" pitchFamily="34" charset="-122"/>
                            <a:cs typeface="Calibri" pitchFamily="34" charset="-120"/>
                          </a:rPr>
                          <m:t>r</m:t>
                        </m:r>
                        <m:r>
                          <a:rPr lang="en-US" sz="1600" b="0">
                            <a:solidFill>
                              <a:srgbClr val="58595B"/>
                            </a:solidFill>
                            <a:latin typeface="Cambria Math" panose="02040503050406030204" pitchFamily="18" charset="0"/>
                            <a:ea typeface="Calibri" pitchFamily="34" charset="-122"/>
                            <a:cs typeface="Calibri" pitchFamily="34" charset="-120"/>
                          </a:rPr>
                          <m:t>,</m:t>
                        </m:r>
                        <m:r>
                          <m:rPr>
                            <m:sty m:val="p"/>
                          </m:rPr>
                          <a:rPr lang="en-US" sz="1600" b="0" i="1">
                            <a:solidFill>
                              <a:srgbClr val="58595B"/>
                            </a:solidFill>
                            <a:latin typeface="Cambria Math" panose="02040503050406030204" pitchFamily="18" charset="0"/>
                            <a:ea typeface="Calibri" pitchFamily="34" charset="-122"/>
                            <a:cs typeface="Calibri" pitchFamily="34" charset="-120"/>
                          </a:rPr>
                          <m:t>f</m:t>
                        </m:r>
                      </m:sub>
                    </m:sSub>
                  </m:oMath>
                </a14:m>
                <a:r>
                  <a:rPr lang="en-US" sz="1600" dirty="0">
                    <a:solidFill>
                      <a:srgbClr val="58595B"/>
                    </a:solidFill>
                    <a:latin typeface="Calibri" pitchFamily="34" charset="0"/>
                    <a:ea typeface="Calibri" pitchFamily="34" charset="-122"/>
                    <a:cs typeface="Calibri" pitchFamily="34" charset="-120"/>
                  </a:rPr>
                  <a:t> to bound the throughputs</a:t>
                </a:r>
              </a:p>
              <a:p>
                <a:endParaRPr lang="en-US" sz="2800" dirty="0"/>
              </a:p>
              <a:p>
                <a:pPr>
                  <a:spcAft>
                    <a:spcPts val="1400"/>
                  </a:spcAft>
                  <a:buSzPct val="100000"/>
                </a:pPr>
                <a:r>
                  <a:rPr lang="en-US" sz="1800" dirty="0">
                    <a:solidFill>
                      <a:srgbClr val="231F20"/>
                    </a:solidFill>
                    <a:latin typeface="Calibri" pitchFamily="34" charset="0"/>
                    <a:ea typeface="Calibri" pitchFamily="34" charset="-122"/>
                    <a:cs typeface="Calibri" pitchFamily="34" charset="-120"/>
                  </a:rPr>
                  <a:t>The routing problem can be solved by off-the-shelf optimizer</a:t>
                </a:r>
              </a:p>
            </p:txBody>
          </p:sp>
        </mc:Choice>
        <mc:Fallback xmlns="">
          <p:sp>
            <p:nvSpPr>
              <p:cNvPr id="11" name="Text Placeholder 11">
                <a:extLst>
                  <a:ext uri="{FF2B5EF4-FFF2-40B4-BE49-F238E27FC236}">
                    <a16:creationId xmlns:a16="http://schemas.microsoft.com/office/drawing/2014/main" id="{7C1D3AC3-8BFE-A0A7-5C30-46528701134C}"/>
                  </a:ext>
                </a:extLst>
              </p:cNvPr>
              <p:cNvSpPr txBox="1">
                <a:spLocks noRot="1" noChangeAspect="1" noMove="1" noResize="1" noEditPoints="1" noAdjustHandles="1" noChangeArrowheads="1" noChangeShapeType="1" noTextEdit="1"/>
              </p:cNvSpPr>
              <p:nvPr/>
            </p:nvSpPr>
            <p:spPr>
              <a:xfrm>
                <a:off x="2061274" y="1453896"/>
                <a:ext cx="10374565" cy="4389120"/>
              </a:xfrm>
              <a:prstGeom prst="rect">
                <a:avLst/>
              </a:prstGeom>
              <a:blipFill>
                <a:blip r:embed="rId3"/>
                <a:stretch>
                  <a:fillRect l="-367" t="-576"/>
                </a:stretch>
              </a:blipFill>
            </p:spPr>
            <p:txBody>
              <a:bodyPr/>
              <a:lstStyle/>
              <a:p>
                <a:r>
                  <a:rPr lang="en-US">
                    <a:noFill/>
                  </a:rPr>
                  <a:t> </a:t>
                </a:r>
              </a:p>
            </p:txBody>
          </p:sp>
        </mc:Fallback>
      </mc:AlternateContent>
    </p:spTree>
    <p:extLst>
      <p:ext uri="{BB962C8B-B14F-4D97-AF65-F5344CB8AC3E}">
        <p14:creationId xmlns:p14="http://schemas.microsoft.com/office/powerpoint/2010/main" val="306089621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925132-D511-2206-72ED-AB8FF83B41FB}"/>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2C96DC38-D58A-272D-3140-42BFD3EB1519}"/>
              </a:ext>
            </a:extLst>
          </p:cNvPr>
          <p:cNvSpPr>
            <a:spLocks noGrp="1"/>
          </p:cNvSpPr>
          <p:nvPr/>
        </p:nvSpPr>
        <p:spPr>
          <a:xfrm>
            <a:off x="0" y="0"/>
            <a:ext cx="1554480" cy="6858000"/>
          </a:xfrm>
          <a:prstGeom prst="rect">
            <a:avLst/>
          </a:prstGeom>
          <a:solidFill>
            <a:srgbClr val="A42037"/>
          </a:solidFill>
        </p:spPr>
        <p:txBody>
          <a:bodyPr/>
          <a:lstStyle/>
          <a:p>
            <a:endParaRPr/>
          </a:p>
        </p:txBody>
      </p:sp>
      <p:sp>
        <p:nvSpPr>
          <p:cNvPr id="6" name="Shape 4">
            <a:extLst>
              <a:ext uri="{FF2B5EF4-FFF2-40B4-BE49-F238E27FC236}">
                <a16:creationId xmlns:a16="http://schemas.microsoft.com/office/drawing/2014/main" id="{263C7D6E-4E07-EEA3-6866-249D0342BB36}"/>
              </a:ext>
            </a:extLst>
          </p:cNvPr>
          <p:cNvSpPr>
            <a:spLocks noGrp="1"/>
          </p:cNvSpPr>
          <p:nvPr/>
        </p:nvSpPr>
        <p:spPr>
          <a:xfrm>
            <a:off x="109728" y="3143744"/>
            <a:ext cx="1335024" cy="512064"/>
          </a:xfrm>
          <a:prstGeom prst="roundRect">
            <a:avLst>
              <a:gd name="adj" fmla="val 14286"/>
            </a:avLst>
          </a:prstGeom>
          <a:solidFill>
            <a:srgbClr val="FFFFFF"/>
          </a:solidFill>
        </p:spPr>
        <p:txBody>
          <a:bodyPr/>
          <a:lstStyle/>
          <a:p>
            <a:endParaRPr/>
          </a:p>
        </p:txBody>
      </p:sp>
      <p:sp>
        <p:nvSpPr>
          <p:cNvPr id="4" name="Text 2">
            <a:extLst>
              <a:ext uri="{FF2B5EF4-FFF2-40B4-BE49-F238E27FC236}">
                <a16:creationId xmlns:a16="http://schemas.microsoft.com/office/drawing/2014/main" id="{A15FB653-EA93-520F-4328-074DE71808D8}"/>
              </a:ext>
            </a:extLst>
          </p:cNvPr>
          <p:cNvSpPr>
            <a:spLocks noGrp="1"/>
          </p:cNvSpPr>
          <p:nvPr/>
        </p:nvSpPr>
        <p:spPr>
          <a:xfrm>
            <a:off x="182880" y="1399032"/>
            <a:ext cx="1225296" cy="512064"/>
          </a:xfrm>
          <a:prstGeom prst="rect">
            <a:avLst/>
          </a:prstGeom>
          <a:noFill/>
        </p:spPr>
        <p:txBody>
          <a:bodyPr wrap="square" anchor="ctr"/>
          <a:lstStyle/>
          <a:p>
            <a:r>
              <a:rPr lang="en-US" sz="1250" dirty="0">
                <a:solidFill>
                  <a:srgbClr val="EACBD1"/>
                </a:solidFill>
                <a:latin typeface="Calibri"/>
                <a:cs typeface="Calibri"/>
              </a:rPr>
              <a:t>Introduction</a:t>
            </a:r>
            <a:endParaRPr sz="1250" dirty="0">
              <a:solidFill>
                <a:srgbClr val="EACBD1"/>
              </a:solidFill>
              <a:latin typeface="Calibri"/>
              <a:cs typeface="Calibri"/>
            </a:endParaRPr>
          </a:p>
        </p:txBody>
      </p:sp>
      <p:sp>
        <p:nvSpPr>
          <p:cNvPr id="5" name="Text 3">
            <a:extLst>
              <a:ext uri="{FF2B5EF4-FFF2-40B4-BE49-F238E27FC236}">
                <a16:creationId xmlns:a16="http://schemas.microsoft.com/office/drawing/2014/main" id="{040A594C-48F5-FAB1-4F36-E381D6B6FBAB}"/>
              </a:ext>
            </a:extLst>
          </p:cNvPr>
          <p:cNvSpPr>
            <a:spLocks noGrp="1"/>
          </p:cNvSpPr>
          <p:nvPr/>
        </p:nvSpPr>
        <p:spPr>
          <a:xfrm>
            <a:off x="182880" y="2267712"/>
            <a:ext cx="1225296" cy="512064"/>
          </a:xfrm>
          <a:prstGeom prst="rect">
            <a:avLst/>
          </a:prstGeom>
          <a:noFill/>
        </p:spPr>
        <p:txBody>
          <a:bodyPr wrap="square" anchor="ctr"/>
          <a:lstStyle/>
          <a:p>
            <a:r>
              <a:rPr sz="1250" dirty="0">
                <a:solidFill>
                  <a:srgbClr val="EACBD1"/>
                </a:solidFill>
                <a:latin typeface="Calibri"/>
                <a:cs typeface="Calibri"/>
              </a:rPr>
              <a:t>Bell Routing</a:t>
            </a:r>
          </a:p>
        </p:txBody>
      </p:sp>
      <p:sp>
        <p:nvSpPr>
          <p:cNvPr id="7" name="Text 5">
            <a:extLst>
              <a:ext uri="{FF2B5EF4-FFF2-40B4-BE49-F238E27FC236}">
                <a16:creationId xmlns:a16="http://schemas.microsoft.com/office/drawing/2014/main" id="{03DF7343-F88E-CC08-77D7-BCA7A6F9519B}"/>
              </a:ext>
            </a:extLst>
          </p:cNvPr>
          <p:cNvSpPr>
            <a:spLocks noGrp="1"/>
          </p:cNvSpPr>
          <p:nvPr/>
        </p:nvSpPr>
        <p:spPr>
          <a:xfrm>
            <a:off x="182880" y="3136392"/>
            <a:ext cx="1225296" cy="512064"/>
          </a:xfrm>
          <a:prstGeom prst="rect">
            <a:avLst/>
          </a:prstGeom>
          <a:noFill/>
        </p:spPr>
        <p:txBody>
          <a:bodyPr wrap="square" anchor="ctr"/>
          <a:lstStyle/>
          <a:p>
            <a:r>
              <a:rPr sz="1250" b="1" dirty="0">
                <a:solidFill>
                  <a:srgbClr val="A42037"/>
                </a:solidFill>
                <a:latin typeface="Calibri"/>
                <a:cs typeface="Calibri"/>
              </a:rPr>
              <a:t>Bell + GHZ</a:t>
            </a:r>
          </a:p>
        </p:txBody>
      </p:sp>
      <p:sp>
        <p:nvSpPr>
          <p:cNvPr id="8" name="Text 6">
            <a:extLst>
              <a:ext uri="{FF2B5EF4-FFF2-40B4-BE49-F238E27FC236}">
                <a16:creationId xmlns:a16="http://schemas.microsoft.com/office/drawing/2014/main" id="{D33E0DB1-F96B-779E-E57D-2564FE1B9E82}"/>
              </a:ext>
            </a:extLst>
          </p:cNvPr>
          <p:cNvSpPr>
            <a:spLocks noGrp="1"/>
          </p:cNvSpPr>
          <p:nvPr/>
        </p:nvSpPr>
        <p:spPr>
          <a:xfrm>
            <a:off x="182880" y="4005072"/>
            <a:ext cx="1225296" cy="512064"/>
          </a:xfrm>
          <a:prstGeom prst="rect">
            <a:avLst/>
          </a:prstGeom>
          <a:noFill/>
        </p:spPr>
        <p:txBody>
          <a:bodyPr wrap="square" anchor="ctr"/>
          <a:lstStyle/>
          <a:p>
            <a:r>
              <a:rPr sz="1250">
                <a:solidFill>
                  <a:srgbClr val="EACBD1"/>
                </a:solidFill>
                <a:latin typeface="Calibri"/>
                <a:ea typeface="Calibri"/>
                <a:cs typeface="Calibri"/>
              </a:rPr>
              <a:t>Planning</a:t>
            </a:r>
          </a:p>
        </p:txBody>
      </p:sp>
      <p:sp>
        <p:nvSpPr>
          <p:cNvPr id="9" name="Text 7">
            <a:extLst>
              <a:ext uri="{FF2B5EF4-FFF2-40B4-BE49-F238E27FC236}">
                <a16:creationId xmlns:a16="http://schemas.microsoft.com/office/drawing/2014/main" id="{0704B9F0-0855-ED3E-8823-E0BD159A85D6}"/>
              </a:ext>
            </a:extLst>
          </p:cNvPr>
          <p:cNvSpPr>
            <a:spLocks noGrp="1"/>
          </p:cNvSpPr>
          <p:nvPr/>
        </p:nvSpPr>
        <p:spPr>
          <a:xfrm>
            <a:off x="182880" y="4873752"/>
            <a:ext cx="1225296" cy="512064"/>
          </a:xfrm>
          <a:prstGeom prst="rect">
            <a:avLst/>
          </a:prstGeom>
          <a:noFill/>
        </p:spPr>
        <p:txBody>
          <a:bodyPr wrap="square" anchor="ctr"/>
          <a:lstStyle/>
          <a:p>
            <a:r>
              <a:rPr lang="en-US" sz="1250" dirty="0">
                <a:solidFill>
                  <a:srgbClr val="EACBD1"/>
                </a:solidFill>
                <a:latin typeface="Calibri"/>
                <a:ea typeface="Calibri"/>
                <a:cs typeface="Calibri"/>
              </a:rPr>
              <a:t>Conclusion</a:t>
            </a:r>
            <a:endParaRPr sz="1250" dirty="0">
              <a:solidFill>
                <a:srgbClr val="EACBD1"/>
              </a:solidFill>
              <a:latin typeface="Calibri"/>
              <a:ea typeface="Calibri"/>
              <a:cs typeface="Calibri"/>
            </a:endParaRPr>
          </a:p>
        </p:txBody>
      </p:sp>
      <p:sp>
        <p:nvSpPr>
          <p:cNvPr id="10" name="Text 8">
            <a:extLst>
              <a:ext uri="{FF2B5EF4-FFF2-40B4-BE49-F238E27FC236}">
                <a16:creationId xmlns:a16="http://schemas.microsoft.com/office/drawing/2014/main" id="{741A8BCA-480C-5E33-B457-B006ECBB33E2}"/>
              </a:ext>
            </a:extLst>
          </p:cNvPr>
          <p:cNvSpPr>
            <a:spLocks noGrp="1"/>
          </p:cNvSpPr>
          <p:nvPr/>
        </p:nvSpPr>
        <p:spPr>
          <a:xfrm>
            <a:off x="2011680" y="347472"/>
            <a:ext cx="9677095" cy="292608"/>
          </a:xfrm>
          <a:prstGeom prst="rect">
            <a:avLst/>
          </a:prstGeom>
          <a:noFill/>
        </p:spPr>
        <p:txBody>
          <a:bodyPr wrap="none" anchor="ctr"/>
          <a:lstStyle/>
          <a:p>
            <a:r>
              <a:rPr lang="en-US" sz="1200" b="1" spc="100" dirty="0">
                <a:solidFill>
                  <a:srgbClr val="A42037"/>
                </a:solidFill>
                <a:latin typeface="Calibri"/>
                <a:ea typeface="Calibri"/>
                <a:cs typeface="Calibri"/>
              </a:rPr>
              <a:t>BELL + GHZ</a:t>
            </a:r>
            <a:endParaRPr sz="1200" b="1" spc="100" dirty="0">
              <a:solidFill>
                <a:srgbClr val="A42037"/>
              </a:solidFill>
              <a:latin typeface="Calibri"/>
              <a:ea typeface="Calibri"/>
              <a:cs typeface="Calibri"/>
            </a:endParaRPr>
          </a:p>
        </p:txBody>
      </p:sp>
      <p:sp>
        <p:nvSpPr>
          <p:cNvPr id="26" name="Text 24">
            <a:extLst>
              <a:ext uri="{FF2B5EF4-FFF2-40B4-BE49-F238E27FC236}">
                <a16:creationId xmlns:a16="http://schemas.microsoft.com/office/drawing/2014/main" id="{9831C7B3-8152-506F-51F4-FACC0B4FFB20}"/>
              </a:ext>
            </a:extLst>
          </p:cNvPr>
          <p:cNvSpPr>
            <a:spLocks noGrp="1"/>
          </p:cNvSpPr>
          <p:nvPr/>
        </p:nvSpPr>
        <p:spPr>
          <a:xfrm>
            <a:off x="11551615" y="6473952"/>
            <a:ext cx="411480" cy="274320"/>
          </a:xfrm>
          <a:prstGeom prst="rect">
            <a:avLst/>
          </a:prstGeom>
          <a:noFill/>
        </p:spPr>
        <p:txBody>
          <a:bodyPr wrap="square" anchor="ctr"/>
          <a:lstStyle/>
          <a:p>
            <a:fld id="{AE4E52CC-50E8-C041-A4A7-4751265F3D3B}" type="slidenum">
              <a:rPr lang="en-US" sz="1000" smtClean="0">
                <a:solidFill>
                  <a:srgbClr val="58595B"/>
                </a:solidFill>
                <a:latin typeface="Calibri"/>
                <a:ea typeface="Calibri"/>
                <a:cs typeface="Calibri"/>
              </a:rPr>
              <a:t>109</a:t>
            </a:fld>
            <a:endParaRPr sz="1000" dirty="0">
              <a:solidFill>
                <a:srgbClr val="58595B"/>
              </a:solidFill>
              <a:latin typeface="Calibri"/>
              <a:ea typeface="Calibri"/>
              <a:cs typeface="Calibri"/>
            </a:endParaRPr>
          </a:p>
        </p:txBody>
      </p:sp>
      <p:sp>
        <p:nvSpPr>
          <p:cNvPr id="25" name="Text 28">
            <a:extLst>
              <a:ext uri="{FF2B5EF4-FFF2-40B4-BE49-F238E27FC236}">
                <a16:creationId xmlns:a16="http://schemas.microsoft.com/office/drawing/2014/main" id="{E6A9B724-E595-50C5-1375-3C99AB544763}"/>
              </a:ext>
            </a:extLst>
          </p:cNvPr>
          <p:cNvSpPr/>
          <p:nvPr/>
        </p:nvSpPr>
        <p:spPr>
          <a:xfrm>
            <a:off x="2011680" y="6473952"/>
            <a:ext cx="5486400" cy="274320"/>
          </a:xfrm>
          <a:prstGeom prst="rect">
            <a:avLst/>
          </a:prstGeom>
          <a:noFill/>
          <a:ln/>
        </p:spPr>
        <p:txBody>
          <a:bodyPr wrap="square" rtlCol="0" anchor="ctr"/>
          <a:lstStyle/>
          <a:p>
            <a:pPr marL="0" indent="0">
              <a:buNone/>
            </a:pPr>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sp>
        <p:nvSpPr>
          <p:cNvPr id="3" name="Source 33 · Text Placeholder 5">
            <a:extLst>
              <a:ext uri="{FF2B5EF4-FFF2-40B4-BE49-F238E27FC236}">
                <a16:creationId xmlns:a16="http://schemas.microsoft.com/office/drawing/2014/main" id="{80708373-9A6E-5B0D-72A7-C0846C4DA229}"/>
              </a:ext>
            </a:extLst>
          </p:cNvPr>
          <p:cNvSpPr>
            <a:spLocks noGrp="1"/>
          </p:cNvSpPr>
          <p:nvPr/>
        </p:nvSpPr>
        <p:spPr>
          <a:xfrm>
            <a:off x="2087105" y="1384847"/>
            <a:ext cx="9800095" cy="4995242"/>
          </a:xfrm>
          <a:prstGeom prst="rect">
            <a:avLst/>
          </a:prstGeom>
          <a:noFill/>
        </p:spPr>
        <p:txBody>
          <a:bodyPr wrap="square" lIns="17066" tIns="17066" rIns="17066" bIns="17066" anchor="t">
            <a:noAutofit/>
          </a:bodyPr>
          <a:lstStyle>
            <a:lvl1pPr marL="341319" indent="-255989" algn="l" defTabSz="853298">
              <a:lnSpc>
                <a:spcPct val="105000"/>
              </a:lnSpc>
              <a:spcBef>
                <a:spcPts val="0"/>
              </a:spcBef>
              <a:spcAft>
                <a:spcPts val="467"/>
              </a:spcAft>
              <a:buFont typeface="Candara"/>
              <a:buChar char="•"/>
              <a:defRPr sz="1866" kern="1200">
                <a:solidFill>
                  <a:srgbClr val="181818"/>
                </a:solidFill>
                <a:latin typeface="Candara"/>
                <a:ea typeface="Candara"/>
                <a:cs typeface="Candara"/>
              </a:defRPr>
            </a:lvl1pPr>
            <a:lvl2pPr marL="682638" indent="-213325" algn="l" defTabSz="853298">
              <a:lnSpc>
                <a:spcPct val="105000"/>
              </a:lnSpc>
              <a:spcBef>
                <a:spcPts val="0"/>
              </a:spcBef>
              <a:spcAft>
                <a:spcPts val="233"/>
              </a:spcAft>
              <a:buFont typeface="Candara"/>
              <a:buChar char="○"/>
              <a:defRPr sz="1680" kern="1200">
                <a:solidFill>
                  <a:srgbClr val="181818"/>
                </a:solidFill>
                <a:latin typeface="Candara"/>
                <a:ea typeface="Candara"/>
                <a:cs typeface="Candara"/>
              </a:defRPr>
            </a:lvl2pPr>
            <a:lvl3pPr marL="938628" indent="-170660" algn="l" defTabSz="853298">
              <a:lnSpc>
                <a:spcPct val="105000"/>
              </a:lnSpc>
              <a:spcBef>
                <a:spcPts val="0"/>
              </a:spcBef>
              <a:spcAft>
                <a:spcPts val="93"/>
              </a:spcAft>
              <a:buFont typeface="Candara"/>
              <a:buChar char="–"/>
              <a:defRPr sz="1493" kern="1200">
                <a:solidFill>
                  <a:srgbClr val="181818"/>
                </a:solidFill>
                <a:latin typeface="Candara"/>
                <a:ea typeface="Candara"/>
                <a:cs typeface="Candara"/>
              </a:defRPr>
            </a:lvl3pPr>
            <a:lvl4pPr marL="1194617"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4pPr>
            <a:lvl5pPr marL="1450607"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5pPr>
            <a:lvl6pPr marL="1706596"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6pPr>
            <a:lvl7pPr marL="1962586"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7pPr>
            <a:lvl8pPr marL="2218575"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8pPr>
            <a:lvl9pPr marL="2474564"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9pPr>
          </a:lstStyle>
          <a:p>
            <a:pPr marL="342900" indent="-342900" defTabSz="914400">
              <a:spcAft>
                <a:spcPts val="400"/>
              </a:spcAft>
              <a:buSzPct val="100000"/>
            </a:pPr>
            <a:r>
              <a:rPr sz="1800" b="1" dirty="0">
                <a:solidFill>
                  <a:srgbClr val="231F20"/>
                </a:solidFill>
                <a:latin typeface="Calibri" pitchFamily="34" charset="0"/>
                <a:ea typeface="Calibri" pitchFamily="34" charset="-122"/>
                <a:cs typeface="Calibri" pitchFamily="34" charset="-120"/>
              </a:rPr>
              <a:t>Network</a:t>
            </a:r>
          </a:p>
          <a:p>
            <a:pPr lvl="1">
              <a:buNone/>
            </a:pPr>
            <a:r>
              <a:rPr sz="1800" dirty="0"/>
              <a:t>17 ground stations, 10 orbital planes × 15 satellites=150 LEO satellites</a:t>
            </a:r>
          </a:p>
          <a:p>
            <a:pPr marL="342900" indent="-342900" defTabSz="914400">
              <a:spcAft>
                <a:spcPts val="400"/>
              </a:spcAft>
              <a:buSzPct val="100000"/>
            </a:pPr>
            <a:r>
              <a:rPr sz="1800" b="1" dirty="0">
                <a:solidFill>
                  <a:srgbClr val="231F20"/>
                </a:solidFill>
                <a:latin typeface="Calibri" pitchFamily="34" charset="0"/>
                <a:cs typeface="Calibri" pitchFamily="34" charset="-120"/>
              </a:rPr>
              <a:t>Demands</a:t>
            </a:r>
          </a:p>
          <a:p>
            <a:pPr lvl="1">
              <a:buNone/>
            </a:pPr>
            <a:r>
              <a:rPr sz="1800" dirty="0"/>
              <a:t>Random chosen from ground stations</a:t>
            </a:r>
          </a:p>
          <a:p>
            <a:pPr lvl="1">
              <a:buNone/>
            </a:pPr>
            <a:r>
              <a:rPr sz="1800" dirty="0"/>
              <a:t>20 Bell demands + 20 GHZ demands</a:t>
            </a:r>
          </a:p>
          <a:p>
            <a:pPr marL="342900" indent="-342900" defTabSz="914400">
              <a:spcAft>
                <a:spcPts val="400"/>
              </a:spcAft>
              <a:buSzPct val="100000"/>
            </a:pPr>
            <a:r>
              <a:rPr sz="1800" b="1" dirty="0">
                <a:solidFill>
                  <a:srgbClr val="231F20"/>
                </a:solidFill>
                <a:latin typeface="Calibri" pitchFamily="34" charset="0"/>
                <a:cs typeface="Calibri" pitchFamily="34" charset="-120"/>
              </a:rPr>
              <a:t>Resources</a:t>
            </a:r>
          </a:p>
          <a:p>
            <a:pPr lvl="1">
              <a:buNone/>
            </a:pPr>
            <a:r>
              <a:rPr sz="1800" dirty="0"/>
              <a:t>4 qubits per GS, 4 fiber channel among GSs, 4 lenses per satellite</a:t>
            </a:r>
          </a:p>
          <a:p>
            <a:pPr marL="342900" indent="-342900" defTabSz="914400">
              <a:spcBef>
                <a:spcPts val="200"/>
              </a:spcBef>
              <a:spcAft>
                <a:spcPts val="400"/>
              </a:spcAft>
              <a:buSzPct val="100000"/>
            </a:pPr>
            <a:r>
              <a:rPr sz="1800" b="1" dirty="0">
                <a:solidFill>
                  <a:srgbClr val="231F20"/>
                </a:solidFill>
                <a:latin typeface="Calibri" pitchFamily="34" charset="0"/>
                <a:cs typeface="Calibri" pitchFamily="34" charset="-120"/>
              </a:rPr>
              <a:t>Baselines</a:t>
            </a:r>
            <a:r>
              <a:rPr lang="en-US" sz="1800" b="1" baseline="30000" dirty="0">
                <a:solidFill>
                  <a:srgbClr val="231F20"/>
                </a:solidFill>
                <a:latin typeface="Calibri" pitchFamily="34" charset="0"/>
                <a:cs typeface="Calibri" pitchFamily="34" charset="-120"/>
              </a:rPr>
              <a:t>[</a:t>
            </a:r>
            <a:r>
              <a:rPr sz="1800" b="1" baseline="30000" dirty="0">
                <a:solidFill>
                  <a:srgbClr val="231F20"/>
                </a:solidFill>
                <a:latin typeface="Calibri" pitchFamily="34" charset="0"/>
                <a:cs typeface="Calibri" pitchFamily="34" charset="-120"/>
              </a:rPr>
              <a:t>1</a:t>
            </a:r>
            <a:r>
              <a:rPr lang="en-US" sz="1800" b="1" baseline="30000" dirty="0">
                <a:solidFill>
                  <a:srgbClr val="231F20"/>
                </a:solidFill>
                <a:latin typeface="Calibri" pitchFamily="34" charset="0"/>
                <a:cs typeface="Calibri" pitchFamily="34" charset="-120"/>
              </a:rPr>
              <a:t>]</a:t>
            </a:r>
            <a:endParaRPr sz="1800" b="1" baseline="30000" dirty="0">
              <a:solidFill>
                <a:srgbClr val="231F20"/>
              </a:solidFill>
              <a:latin typeface="Calibri" pitchFamily="34" charset="0"/>
              <a:cs typeface="Calibri" pitchFamily="34" charset="-120"/>
            </a:endParaRPr>
          </a:p>
          <a:p>
            <a:pPr marL="685800" lvl="1" indent="-342900" defTabSz="914400">
              <a:spcAft>
                <a:spcPts val="400"/>
              </a:spcAft>
              <a:buSzPct val="100000"/>
              <a:buFont typeface="Candara"/>
              <a:buChar char="–"/>
            </a:pPr>
            <a:r>
              <a:rPr sz="1600" dirty="0">
                <a:solidFill>
                  <a:srgbClr val="58595B"/>
                </a:solidFill>
                <a:latin typeface="Calibri" pitchFamily="34" charset="0"/>
                <a:ea typeface="Calibri" pitchFamily="34" charset="-122"/>
                <a:cs typeface="Calibri" pitchFamily="34" charset="-120"/>
              </a:rPr>
              <a:t>Two-Step: coverage-first, then throughput</a:t>
            </a:r>
          </a:p>
          <a:p>
            <a:pPr marL="685800" lvl="1" indent="-342900" defTabSz="914400">
              <a:spcAft>
                <a:spcPts val="400"/>
              </a:spcAft>
              <a:buSzPct val="100000"/>
              <a:buFont typeface="Candara"/>
              <a:buChar char="–"/>
            </a:pPr>
            <a:r>
              <a:rPr sz="1600" dirty="0">
                <a:solidFill>
                  <a:srgbClr val="58595B"/>
                </a:solidFill>
                <a:latin typeface="Calibri" pitchFamily="34" charset="0"/>
                <a:ea typeface="Calibri" pitchFamily="34" charset="-122"/>
                <a:cs typeface="Calibri" pitchFamily="34" charset="-120"/>
              </a:rPr>
              <a:t>FER: Greedy admission by expected throughput</a:t>
            </a:r>
          </a:p>
          <a:p>
            <a:pPr marL="685800" lvl="1" indent="-342900" defTabSz="914400">
              <a:spcAft>
                <a:spcPts val="400"/>
              </a:spcAft>
              <a:buSzPct val="100000"/>
              <a:buFont typeface="Candara"/>
              <a:buChar char="–"/>
            </a:pPr>
            <a:r>
              <a:rPr sz="1600" dirty="0">
                <a:solidFill>
                  <a:srgbClr val="58595B"/>
                </a:solidFill>
                <a:latin typeface="Calibri" pitchFamily="34" charset="0"/>
                <a:ea typeface="Calibri" pitchFamily="34" charset="-122"/>
                <a:cs typeface="Calibri" pitchFamily="34" charset="-120"/>
              </a:rPr>
              <a:t>Q-PASS: FER with reliability-aware routing</a:t>
            </a:r>
          </a:p>
          <a:p>
            <a:pPr marL="685800" lvl="1" indent="-342900" defTabSz="914400">
              <a:spcAft>
                <a:spcPts val="400"/>
              </a:spcAft>
              <a:buSzPct val="100000"/>
              <a:buFont typeface="Candara"/>
              <a:buChar char="–"/>
            </a:pPr>
            <a:r>
              <a:rPr sz="1600" dirty="0">
                <a:solidFill>
                  <a:srgbClr val="58595B"/>
                </a:solidFill>
                <a:latin typeface="Calibri" pitchFamily="34" charset="0"/>
                <a:ea typeface="Calibri" pitchFamily="34" charset="-122"/>
                <a:cs typeface="Calibri" pitchFamily="34" charset="-120"/>
              </a:rPr>
              <a:t>B1: Q-PASS with shortest-hop routing</a:t>
            </a:r>
          </a:p>
          <a:p>
            <a:pPr marL="342900" indent="-342900" defTabSz="914400">
              <a:spcAft>
                <a:spcPts val="400"/>
              </a:spcAft>
              <a:buSzPct val="100000"/>
            </a:pPr>
            <a:r>
              <a:rPr sz="1800" b="1" dirty="0">
                <a:solidFill>
                  <a:srgbClr val="231F20"/>
                </a:solidFill>
                <a:latin typeface="Calibri" pitchFamily="34" charset="0"/>
                <a:cs typeface="Calibri" pitchFamily="34" charset="-120"/>
              </a:rPr>
              <a:t>Metric:</a:t>
            </a:r>
          </a:p>
          <a:p>
            <a:pPr lvl="1">
              <a:buNone/>
            </a:pPr>
            <a:r>
              <a:rPr sz="1800" dirty="0"/>
              <a:t>Total expected throughputs</a:t>
            </a:r>
          </a:p>
        </p:txBody>
      </p:sp>
      <p:sp>
        <p:nvSpPr>
          <p:cNvPr id="11" name="Text 9">
            <a:extLst>
              <a:ext uri="{FF2B5EF4-FFF2-40B4-BE49-F238E27FC236}">
                <a16:creationId xmlns:a16="http://schemas.microsoft.com/office/drawing/2014/main" id="{FFCD5950-1506-5D8A-6F96-8AD023C07E6D}"/>
              </a:ext>
            </a:extLst>
          </p:cNvPr>
          <p:cNvSpPr>
            <a:spLocks noGrp="1"/>
          </p:cNvSpPr>
          <p:nvPr/>
        </p:nvSpPr>
        <p:spPr>
          <a:xfrm>
            <a:off x="2011680" y="621792"/>
            <a:ext cx="9677095" cy="658368"/>
          </a:xfrm>
          <a:prstGeom prst="rect">
            <a:avLst/>
          </a:prstGeom>
          <a:noFill/>
        </p:spPr>
        <p:txBody>
          <a:bodyPr wrap="square" anchor="ctr"/>
          <a:lstStyle/>
          <a:p>
            <a:r>
              <a:rPr sz="3000" b="1">
                <a:solidFill>
                  <a:srgbClr val="231F20"/>
                </a:solidFill>
                <a:latin typeface="Cambria"/>
                <a:ea typeface="Cambria"/>
                <a:cs typeface="Cambria"/>
              </a:rPr>
              <a:t>Evaluation setup and baselines</a:t>
            </a:r>
          </a:p>
        </p:txBody>
      </p:sp>
      <p:sp>
        <p:nvSpPr>
          <p:cNvPr id="12" name="Source 33 · Text Placeholder 7">
            <a:extLst>
              <a:ext uri="{FF2B5EF4-FFF2-40B4-BE49-F238E27FC236}">
                <a16:creationId xmlns:a16="http://schemas.microsoft.com/office/drawing/2014/main" id="{CB01D675-020B-A388-924F-FA22219D9D9C}"/>
              </a:ext>
            </a:extLst>
          </p:cNvPr>
          <p:cNvSpPr>
            <a:spLocks noGrp="1"/>
          </p:cNvSpPr>
          <p:nvPr/>
        </p:nvSpPr>
        <p:spPr>
          <a:xfrm>
            <a:off x="2335078" y="6145432"/>
            <a:ext cx="8518902" cy="187726"/>
          </a:xfrm>
          <a:prstGeom prst="rect">
            <a:avLst/>
          </a:prstGeom>
          <a:noFill/>
        </p:spPr>
        <p:txBody>
          <a:bodyPr wrap="square" lIns="0" tIns="0" rIns="0" bIns="0" anchor="ctr">
            <a:noAutofit/>
          </a:bodyPr>
          <a:lstStyle>
            <a:lvl1pPr marL="0" indent="0" algn="l">
              <a:buNone/>
              <a:defRPr sz="840" kern="1200">
                <a:solidFill>
                  <a:srgbClr val="8C8883"/>
                </a:solidFill>
                <a:latin typeface="Candara"/>
                <a:ea typeface="Candara"/>
                <a:cs typeface="Candara"/>
              </a:defRPr>
            </a:lvl1pPr>
          </a:lstStyle>
          <a:p>
            <a:r>
              <a:rPr sz="1200" dirty="0"/>
              <a:t>[1] Zeng, Yiming, et al. "Multi-entanglement routing design over quantum networks." </a:t>
            </a:r>
            <a:r>
              <a:rPr lang="en-US" sz="1200" dirty="0"/>
              <a:t>Proc. of </a:t>
            </a:r>
            <a:r>
              <a:rPr sz="1200" dirty="0"/>
              <a:t>IEEE INFOCOM, 2022.</a:t>
            </a:r>
          </a:p>
        </p:txBody>
      </p:sp>
    </p:spTree>
    <p:extLst>
      <p:ext uri="{BB962C8B-B14F-4D97-AF65-F5344CB8AC3E}">
        <p14:creationId xmlns:p14="http://schemas.microsoft.com/office/powerpoint/2010/main" val="234385373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1E65FE-54BC-77AC-B6DA-1A0E7CC98B64}"/>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929B95AD-0E22-EF63-CED8-0374435F4FCE}"/>
              </a:ext>
            </a:extLst>
          </p:cNvPr>
          <p:cNvSpPr>
            <a:spLocks noGrp="1"/>
          </p:cNvSpPr>
          <p:nvPr/>
        </p:nvSpPr>
        <p:spPr>
          <a:xfrm>
            <a:off x="0" y="0"/>
            <a:ext cx="1554480" cy="6858000"/>
          </a:xfrm>
          <a:prstGeom prst="rect">
            <a:avLst/>
          </a:prstGeom>
          <a:solidFill>
            <a:srgbClr val="A42037"/>
          </a:solidFill>
        </p:spPr>
        <p:txBody>
          <a:bodyPr/>
          <a:lstStyle/>
          <a:p>
            <a:endParaRPr/>
          </a:p>
        </p:txBody>
      </p:sp>
      <p:sp>
        <p:nvSpPr>
          <p:cNvPr id="6" name="Shape 4">
            <a:extLst>
              <a:ext uri="{FF2B5EF4-FFF2-40B4-BE49-F238E27FC236}">
                <a16:creationId xmlns:a16="http://schemas.microsoft.com/office/drawing/2014/main" id="{23E5166B-9F53-997E-8A49-B8D0F2256EF7}"/>
              </a:ext>
            </a:extLst>
          </p:cNvPr>
          <p:cNvSpPr>
            <a:spLocks noGrp="1"/>
          </p:cNvSpPr>
          <p:nvPr/>
        </p:nvSpPr>
        <p:spPr>
          <a:xfrm>
            <a:off x="109728" y="3143744"/>
            <a:ext cx="1335024" cy="512064"/>
          </a:xfrm>
          <a:prstGeom prst="roundRect">
            <a:avLst>
              <a:gd name="adj" fmla="val 14286"/>
            </a:avLst>
          </a:prstGeom>
          <a:solidFill>
            <a:srgbClr val="FFFFFF"/>
          </a:solidFill>
        </p:spPr>
        <p:txBody>
          <a:bodyPr/>
          <a:lstStyle/>
          <a:p>
            <a:endParaRPr/>
          </a:p>
        </p:txBody>
      </p:sp>
      <p:sp>
        <p:nvSpPr>
          <p:cNvPr id="4" name="Text 2">
            <a:extLst>
              <a:ext uri="{FF2B5EF4-FFF2-40B4-BE49-F238E27FC236}">
                <a16:creationId xmlns:a16="http://schemas.microsoft.com/office/drawing/2014/main" id="{4240AEE3-A9D3-5687-AD06-3A5F7F7EF82E}"/>
              </a:ext>
            </a:extLst>
          </p:cNvPr>
          <p:cNvSpPr>
            <a:spLocks noGrp="1"/>
          </p:cNvSpPr>
          <p:nvPr/>
        </p:nvSpPr>
        <p:spPr>
          <a:xfrm>
            <a:off x="182880" y="1399032"/>
            <a:ext cx="1225296" cy="512064"/>
          </a:xfrm>
          <a:prstGeom prst="rect">
            <a:avLst/>
          </a:prstGeom>
          <a:noFill/>
        </p:spPr>
        <p:txBody>
          <a:bodyPr wrap="square" anchor="ctr"/>
          <a:lstStyle/>
          <a:p>
            <a:r>
              <a:rPr lang="en-US" sz="1250" dirty="0">
                <a:solidFill>
                  <a:srgbClr val="EACBD1"/>
                </a:solidFill>
                <a:latin typeface="Calibri"/>
                <a:cs typeface="Calibri"/>
              </a:rPr>
              <a:t>Introduction</a:t>
            </a:r>
            <a:endParaRPr sz="1250" dirty="0">
              <a:solidFill>
                <a:srgbClr val="EACBD1"/>
              </a:solidFill>
              <a:latin typeface="Calibri"/>
              <a:cs typeface="Calibri"/>
            </a:endParaRPr>
          </a:p>
        </p:txBody>
      </p:sp>
      <p:sp>
        <p:nvSpPr>
          <p:cNvPr id="5" name="Text 3">
            <a:extLst>
              <a:ext uri="{FF2B5EF4-FFF2-40B4-BE49-F238E27FC236}">
                <a16:creationId xmlns:a16="http://schemas.microsoft.com/office/drawing/2014/main" id="{CD1E7857-2D99-BE4E-9AF6-B50E64B95838}"/>
              </a:ext>
            </a:extLst>
          </p:cNvPr>
          <p:cNvSpPr>
            <a:spLocks noGrp="1"/>
          </p:cNvSpPr>
          <p:nvPr/>
        </p:nvSpPr>
        <p:spPr>
          <a:xfrm>
            <a:off x="182880" y="2267712"/>
            <a:ext cx="1225296" cy="512064"/>
          </a:xfrm>
          <a:prstGeom prst="rect">
            <a:avLst/>
          </a:prstGeom>
          <a:noFill/>
        </p:spPr>
        <p:txBody>
          <a:bodyPr wrap="square" anchor="ctr"/>
          <a:lstStyle/>
          <a:p>
            <a:r>
              <a:rPr sz="1250" dirty="0">
                <a:solidFill>
                  <a:srgbClr val="EACBD1"/>
                </a:solidFill>
                <a:latin typeface="Calibri"/>
                <a:cs typeface="Calibri"/>
              </a:rPr>
              <a:t>Bell Routing</a:t>
            </a:r>
          </a:p>
        </p:txBody>
      </p:sp>
      <p:sp>
        <p:nvSpPr>
          <p:cNvPr id="7" name="Text 5">
            <a:extLst>
              <a:ext uri="{FF2B5EF4-FFF2-40B4-BE49-F238E27FC236}">
                <a16:creationId xmlns:a16="http://schemas.microsoft.com/office/drawing/2014/main" id="{2A9BFE81-C4D3-6F0F-E340-207C50B5036A}"/>
              </a:ext>
            </a:extLst>
          </p:cNvPr>
          <p:cNvSpPr>
            <a:spLocks noGrp="1"/>
          </p:cNvSpPr>
          <p:nvPr/>
        </p:nvSpPr>
        <p:spPr>
          <a:xfrm>
            <a:off x="182880" y="3136392"/>
            <a:ext cx="1225296" cy="512064"/>
          </a:xfrm>
          <a:prstGeom prst="rect">
            <a:avLst/>
          </a:prstGeom>
          <a:noFill/>
        </p:spPr>
        <p:txBody>
          <a:bodyPr wrap="square" anchor="ctr"/>
          <a:lstStyle/>
          <a:p>
            <a:r>
              <a:rPr sz="1250" b="1" dirty="0">
                <a:solidFill>
                  <a:srgbClr val="A42037"/>
                </a:solidFill>
                <a:latin typeface="Calibri"/>
                <a:cs typeface="Calibri"/>
              </a:rPr>
              <a:t>Bell + GHZ</a:t>
            </a:r>
          </a:p>
        </p:txBody>
      </p:sp>
      <p:sp>
        <p:nvSpPr>
          <p:cNvPr id="8" name="Text 6">
            <a:extLst>
              <a:ext uri="{FF2B5EF4-FFF2-40B4-BE49-F238E27FC236}">
                <a16:creationId xmlns:a16="http://schemas.microsoft.com/office/drawing/2014/main" id="{787AC98F-EB6B-2C49-8F23-F7C111EC325B}"/>
              </a:ext>
            </a:extLst>
          </p:cNvPr>
          <p:cNvSpPr>
            <a:spLocks noGrp="1"/>
          </p:cNvSpPr>
          <p:nvPr/>
        </p:nvSpPr>
        <p:spPr>
          <a:xfrm>
            <a:off x="182880" y="4005072"/>
            <a:ext cx="1225296" cy="512064"/>
          </a:xfrm>
          <a:prstGeom prst="rect">
            <a:avLst/>
          </a:prstGeom>
          <a:noFill/>
        </p:spPr>
        <p:txBody>
          <a:bodyPr wrap="square" anchor="ctr"/>
          <a:lstStyle/>
          <a:p>
            <a:r>
              <a:rPr sz="1250">
                <a:solidFill>
                  <a:srgbClr val="EACBD1"/>
                </a:solidFill>
                <a:latin typeface="Calibri"/>
                <a:ea typeface="Calibri"/>
                <a:cs typeface="Calibri"/>
              </a:rPr>
              <a:t>Planning</a:t>
            </a:r>
          </a:p>
        </p:txBody>
      </p:sp>
      <p:sp>
        <p:nvSpPr>
          <p:cNvPr id="9" name="Text 7">
            <a:extLst>
              <a:ext uri="{FF2B5EF4-FFF2-40B4-BE49-F238E27FC236}">
                <a16:creationId xmlns:a16="http://schemas.microsoft.com/office/drawing/2014/main" id="{68E28381-91F1-DF94-E704-1F1563844C63}"/>
              </a:ext>
            </a:extLst>
          </p:cNvPr>
          <p:cNvSpPr>
            <a:spLocks noGrp="1"/>
          </p:cNvSpPr>
          <p:nvPr/>
        </p:nvSpPr>
        <p:spPr>
          <a:xfrm>
            <a:off x="182880" y="4873752"/>
            <a:ext cx="1225296" cy="512064"/>
          </a:xfrm>
          <a:prstGeom prst="rect">
            <a:avLst/>
          </a:prstGeom>
          <a:noFill/>
        </p:spPr>
        <p:txBody>
          <a:bodyPr wrap="square" anchor="ctr"/>
          <a:lstStyle/>
          <a:p>
            <a:r>
              <a:rPr lang="en-US" sz="1250" dirty="0">
                <a:solidFill>
                  <a:srgbClr val="EACBD1"/>
                </a:solidFill>
                <a:latin typeface="Calibri"/>
                <a:ea typeface="Calibri"/>
                <a:cs typeface="Calibri"/>
              </a:rPr>
              <a:t>Conclusion</a:t>
            </a:r>
            <a:endParaRPr sz="1250" dirty="0">
              <a:solidFill>
                <a:srgbClr val="EACBD1"/>
              </a:solidFill>
              <a:latin typeface="Calibri"/>
              <a:ea typeface="Calibri"/>
              <a:cs typeface="Calibri"/>
            </a:endParaRPr>
          </a:p>
        </p:txBody>
      </p:sp>
      <p:sp>
        <p:nvSpPr>
          <p:cNvPr id="10" name="Text 8">
            <a:extLst>
              <a:ext uri="{FF2B5EF4-FFF2-40B4-BE49-F238E27FC236}">
                <a16:creationId xmlns:a16="http://schemas.microsoft.com/office/drawing/2014/main" id="{CD1A24CB-4124-CF82-71C8-E7D749AE18EA}"/>
              </a:ext>
            </a:extLst>
          </p:cNvPr>
          <p:cNvSpPr>
            <a:spLocks noGrp="1"/>
          </p:cNvSpPr>
          <p:nvPr/>
        </p:nvSpPr>
        <p:spPr>
          <a:xfrm>
            <a:off x="2011680" y="347472"/>
            <a:ext cx="9677095" cy="292608"/>
          </a:xfrm>
          <a:prstGeom prst="rect">
            <a:avLst/>
          </a:prstGeom>
          <a:noFill/>
        </p:spPr>
        <p:txBody>
          <a:bodyPr wrap="none" anchor="ctr"/>
          <a:lstStyle/>
          <a:p>
            <a:r>
              <a:rPr lang="en-US" sz="1200" b="1" spc="100" dirty="0">
                <a:solidFill>
                  <a:srgbClr val="A42037"/>
                </a:solidFill>
                <a:latin typeface="Calibri"/>
                <a:ea typeface="Calibri"/>
                <a:cs typeface="Calibri"/>
              </a:rPr>
              <a:t>BELL + GHZ</a:t>
            </a:r>
            <a:endParaRPr sz="1200" b="1" spc="100" dirty="0">
              <a:solidFill>
                <a:srgbClr val="A42037"/>
              </a:solidFill>
              <a:latin typeface="Calibri"/>
              <a:ea typeface="Calibri"/>
              <a:cs typeface="Calibri"/>
            </a:endParaRPr>
          </a:p>
        </p:txBody>
      </p:sp>
      <p:sp>
        <p:nvSpPr>
          <p:cNvPr id="26" name="Text 24">
            <a:extLst>
              <a:ext uri="{FF2B5EF4-FFF2-40B4-BE49-F238E27FC236}">
                <a16:creationId xmlns:a16="http://schemas.microsoft.com/office/drawing/2014/main" id="{2BA366D1-7EC6-A96D-A9D1-87B05D80ACB4}"/>
              </a:ext>
            </a:extLst>
          </p:cNvPr>
          <p:cNvSpPr>
            <a:spLocks noGrp="1"/>
          </p:cNvSpPr>
          <p:nvPr/>
        </p:nvSpPr>
        <p:spPr>
          <a:xfrm>
            <a:off x="11551615" y="6473952"/>
            <a:ext cx="411480" cy="274320"/>
          </a:xfrm>
          <a:prstGeom prst="rect">
            <a:avLst/>
          </a:prstGeom>
          <a:noFill/>
        </p:spPr>
        <p:txBody>
          <a:bodyPr wrap="square" anchor="ctr"/>
          <a:lstStyle/>
          <a:p>
            <a:fld id="{AE4E52CC-50E8-C041-A4A7-4751265F3D3B}" type="slidenum">
              <a:rPr lang="en-US" sz="1000" smtClean="0">
                <a:solidFill>
                  <a:srgbClr val="58595B"/>
                </a:solidFill>
                <a:latin typeface="Calibri"/>
                <a:ea typeface="Calibri"/>
                <a:cs typeface="Calibri"/>
              </a:rPr>
              <a:t>110</a:t>
            </a:fld>
            <a:endParaRPr sz="1000" dirty="0">
              <a:solidFill>
                <a:srgbClr val="58595B"/>
              </a:solidFill>
              <a:latin typeface="Calibri"/>
              <a:ea typeface="Calibri"/>
              <a:cs typeface="Calibri"/>
            </a:endParaRPr>
          </a:p>
        </p:txBody>
      </p:sp>
      <p:sp>
        <p:nvSpPr>
          <p:cNvPr id="25" name="Text 28">
            <a:extLst>
              <a:ext uri="{FF2B5EF4-FFF2-40B4-BE49-F238E27FC236}">
                <a16:creationId xmlns:a16="http://schemas.microsoft.com/office/drawing/2014/main" id="{AEF49FE9-AC62-E351-68E7-D9EDB86E0AC9}"/>
              </a:ext>
            </a:extLst>
          </p:cNvPr>
          <p:cNvSpPr/>
          <p:nvPr/>
        </p:nvSpPr>
        <p:spPr>
          <a:xfrm>
            <a:off x="2011680" y="6473952"/>
            <a:ext cx="5486400" cy="274320"/>
          </a:xfrm>
          <a:prstGeom prst="rect">
            <a:avLst/>
          </a:prstGeom>
          <a:noFill/>
          <a:ln/>
        </p:spPr>
        <p:txBody>
          <a:bodyPr wrap="square" rtlCol="0" anchor="ctr"/>
          <a:lstStyle/>
          <a:p>
            <a:pPr marL="0" indent="0">
              <a:buNone/>
            </a:pPr>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sp>
        <p:nvSpPr>
          <p:cNvPr id="3" name="Template takeaway 34">
            <a:extLst>
              <a:ext uri="{FF2B5EF4-FFF2-40B4-BE49-F238E27FC236}">
                <a16:creationId xmlns:a16="http://schemas.microsoft.com/office/drawing/2014/main" id="{ABD49E40-F8E1-DD77-32A6-E10A40209481}"/>
              </a:ext>
            </a:extLst>
          </p:cNvPr>
          <p:cNvSpPr>
            <a:spLocks noGrp="1"/>
          </p:cNvSpPr>
          <p:nvPr/>
        </p:nvSpPr>
        <p:spPr>
          <a:xfrm>
            <a:off x="2546888" y="5819210"/>
            <a:ext cx="9350644" cy="457200"/>
          </a:xfrm>
          <a:prstGeom prst="rect">
            <a:avLst/>
          </a:prstGeom>
          <a:noFill/>
        </p:spPr>
        <p:txBody>
          <a:bodyPr wrap="square" anchor="ctr"/>
          <a:lstStyle/>
          <a:p>
            <a:r>
              <a:rPr i="0" dirty="0">
                <a:solidFill>
                  <a:srgbClr val="A05A67"/>
                </a:solidFill>
                <a:latin typeface="Calibri"/>
                <a:ea typeface="Calibri"/>
                <a:cs typeface="Calibri"/>
              </a:rPr>
              <a:t>Higher ε admits more GHZ service but consumes more shared resources.</a:t>
            </a:r>
          </a:p>
        </p:txBody>
      </p:sp>
      <p:sp>
        <p:nvSpPr>
          <p:cNvPr id="11" name="Text 9">
            <a:extLst>
              <a:ext uri="{FF2B5EF4-FFF2-40B4-BE49-F238E27FC236}">
                <a16:creationId xmlns:a16="http://schemas.microsoft.com/office/drawing/2014/main" id="{70E91BC6-46AC-7083-279A-3498C2CA6CD8}"/>
              </a:ext>
            </a:extLst>
          </p:cNvPr>
          <p:cNvSpPr>
            <a:spLocks noGrp="1"/>
          </p:cNvSpPr>
          <p:nvPr/>
        </p:nvSpPr>
        <p:spPr>
          <a:xfrm>
            <a:off x="2011680" y="621792"/>
            <a:ext cx="9677095" cy="658368"/>
          </a:xfrm>
          <a:prstGeom prst="rect">
            <a:avLst/>
          </a:prstGeom>
          <a:noFill/>
        </p:spPr>
        <p:txBody>
          <a:bodyPr wrap="square" anchor="ctr"/>
          <a:lstStyle/>
          <a:p>
            <a:r>
              <a:rPr sz="3000" b="1">
                <a:solidFill>
                  <a:srgbClr val="231F20"/>
                </a:solidFill>
                <a:latin typeface="Cambria"/>
                <a:ea typeface="Cambria"/>
                <a:cs typeface="Cambria"/>
              </a:rPr>
              <a:t>ε controls the service-throughput tradeoff</a:t>
            </a:r>
          </a:p>
        </p:txBody>
      </p:sp>
      <p:sp>
        <p:nvSpPr>
          <p:cNvPr id="12" name="Content Placeholder 5">
            <a:extLst>
              <a:ext uri="{FF2B5EF4-FFF2-40B4-BE49-F238E27FC236}">
                <a16:creationId xmlns:a16="http://schemas.microsoft.com/office/drawing/2014/main" id="{B3274832-F3F9-A62C-189B-9713D1D427BF}"/>
              </a:ext>
            </a:extLst>
          </p:cNvPr>
          <p:cNvSpPr txBox="1">
            <a:spLocks/>
          </p:cNvSpPr>
          <p:nvPr/>
        </p:nvSpPr>
        <p:spPr>
          <a:xfrm>
            <a:off x="2273668" y="1355217"/>
            <a:ext cx="4428883" cy="4407408"/>
          </a:xfrm>
        </p:spPr>
        <p:txBody>
          <a:bodyPr/>
          <a:lstStyle>
            <a:lvl1pPr marL="342900" indent="-342900" algn="l" defTabSz="914400">
              <a:spcBef>
                <a:spcPct val="20000"/>
              </a:spcBef>
              <a:buFont typeface="Arial"/>
              <a:buChar char="•"/>
              <a:defRPr sz="3200" kern="1200">
                <a:solidFill>
                  <a:schemeClr val="tx1"/>
                </a:solidFill>
                <a:latin typeface="+mn-lt"/>
                <a:ea typeface="+mn-lt"/>
                <a:cs typeface="+mn-lt"/>
              </a:defRPr>
            </a:lvl1pPr>
            <a:lvl2pPr marL="742950" indent="-285750" algn="l" defTabSz="914400">
              <a:spcBef>
                <a:spcPct val="20000"/>
              </a:spcBef>
              <a:buFont typeface="Arial"/>
              <a:buChar char="–"/>
              <a:defRPr sz="2800" kern="1200">
                <a:solidFill>
                  <a:schemeClr val="tx1"/>
                </a:solidFill>
                <a:latin typeface="+mn-lt"/>
                <a:ea typeface="+mn-lt"/>
                <a:cs typeface="+mn-lt"/>
              </a:defRPr>
            </a:lvl2pPr>
            <a:lvl3pPr marL="1143000" indent="-228600" algn="l" defTabSz="914400">
              <a:spcBef>
                <a:spcPct val="20000"/>
              </a:spcBef>
              <a:buFont typeface="Arial"/>
              <a:buChar char="•"/>
              <a:defRPr sz="2400" kern="1200">
                <a:solidFill>
                  <a:schemeClr val="tx1"/>
                </a:solidFill>
                <a:latin typeface="+mn-lt"/>
                <a:ea typeface="+mn-lt"/>
                <a:cs typeface="+mn-lt"/>
              </a:defRPr>
            </a:lvl3pPr>
            <a:lvl4pPr marL="1600200" indent="-228600" algn="l" defTabSz="914400">
              <a:spcBef>
                <a:spcPct val="20000"/>
              </a:spcBef>
              <a:buFont typeface="Arial"/>
              <a:buChar char="–"/>
              <a:defRPr sz="2000" kern="1200">
                <a:solidFill>
                  <a:schemeClr val="tx1"/>
                </a:solidFill>
                <a:latin typeface="+mn-lt"/>
                <a:ea typeface="+mn-lt"/>
                <a:cs typeface="+mn-lt"/>
              </a:defRPr>
            </a:lvl4pPr>
            <a:lvl5pPr marL="2057400" indent="-228600" algn="l" defTabSz="914400">
              <a:spcBef>
                <a:spcPct val="20000"/>
              </a:spcBef>
              <a:buFont typeface="Arial"/>
              <a:buChar char="»"/>
              <a:defRPr sz="2000" kern="1200">
                <a:solidFill>
                  <a:schemeClr val="tx1"/>
                </a:solidFill>
                <a:latin typeface="+mn-lt"/>
                <a:ea typeface="+mn-lt"/>
                <a:cs typeface="+mn-lt"/>
              </a:defRPr>
            </a:lvl5pPr>
            <a:lvl6pPr marL="2514600" indent="-228600" algn="l" defTabSz="914400">
              <a:spcBef>
                <a:spcPct val="20000"/>
              </a:spcBef>
              <a:buFont typeface="Arial"/>
              <a:buChar char="•"/>
              <a:defRPr sz="2000" kern="1200">
                <a:solidFill>
                  <a:schemeClr val="tx1"/>
                </a:solidFill>
                <a:latin typeface="+mn-lt"/>
                <a:ea typeface="+mn-lt"/>
                <a:cs typeface="+mn-lt"/>
              </a:defRPr>
            </a:lvl6pPr>
            <a:lvl7pPr marL="2971800" indent="-228600" algn="l" defTabSz="914400">
              <a:spcBef>
                <a:spcPct val="20000"/>
              </a:spcBef>
              <a:buFont typeface="Arial"/>
              <a:buChar char="•"/>
              <a:defRPr sz="2000" kern="1200">
                <a:solidFill>
                  <a:schemeClr val="tx1"/>
                </a:solidFill>
                <a:latin typeface="+mn-lt"/>
                <a:ea typeface="+mn-lt"/>
                <a:cs typeface="+mn-lt"/>
              </a:defRPr>
            </a:lvl7pPr>
            <a:lvl8pPr marL="3429000" indent="-228600" algn="l" defTabSz="914400">
              <a:spcBef>
                <a:spcPct val="20000"/>
              </a:spcBef>
              <a:buFont typeface="Arial"/>
              <a:buChar char="•"/>
              <a:defRPr sz="2000" kern="1200">
                <a:solidFill>
                  <a:schemeClr val="tx1"/>
                </a:solidFill>
                <a:latin typeface="+mn-lt"/>
                <a:ea typeface="+mn-lt"/>
                <a:cs typeface="+mn-lt"/>
              </a:defRPr>
            </a:lvl8pPr>
            <a:lvl9pPr marL="3886200" indent="-228600" algn="l" defTabSz="914400">
              <a:spcBef>
                <a:spcPct val="20000"/>
              </a:spcBef>
              <a:buFont typeface="Arial"/>
              <a:buChar char="•"/>
              <a:defRPr sz="2000" kern="1200">
                <a:solidFill>
                  <a:schemeClr val="tx1"/>
                </a:solidFill>
                <a:latin typeface="+mn-lt"/>
                <a:ea typeface="+mn-lt"/>
                <a:cs typeface="+mn-lt"/>
              </a:defRPr>
            </a:lvl9pPr>
          </a:lstStyle>
          <a:p>
            <a:pPr>
              <a:spcAft>
                <a:spcPts val="1400"/>
              </a:spcAft>
              <a:buSzPct val="100000"/>
            </a:pPr>
            <a:r>
              <a:rPr lang="en-US" sz="1600" b="1" dirty="0">
                <a:solidFill>
                  <a:srgbClr val="231F20"/>
                </a:solidFill>
                <a:latin typeface="Calibri" pitchFamily="34" charset="0"/>
                <a:ea typeface="Calibri" pitchFamily="34" charset="-122"/>
                <a:cs typeface="Calibri" pitchFamily="34" charset="-120"/>
              </a:rPr>
              <a:t>Throughput–GHZ frontier</a:t>
            </a:r>
          </a:p>
          <a:p>
            <a:pPr marL="685800" lvl="1" indent="-342900">
              <a:lnSpc>
                <a:spcPct val="105000"/>
              </a:lnSpc>
              <a:spcBef>
                <a:spcPts val="0"/>
              </a:spcBef>
              <a:spcAft>
                <a:spcPts val="1400"/>
              </a:spcAft>
              <a:buSzPct val="100000"/>
              <a:buFont typeface="Candara"/>
              <a:buChar char="–"/>
            </a:pPr>
            <a:r>
              <a:rPr lang="en-US" sz="1400" dirty="0">
                <a:solidFill>
                  <a:srgbClr val="58595B"/>
                </a:solidFill>
                <a:latin typeface="Calibri" pitchFamily="34" charset="0"/>
                <a:ea typeface="Calibri" pitchFamily="34" charset="-122"/>
                <a:cs typeface="Calibri" pitchFamily="34" charset="-120"/>
              </a:rPr>
              <a:t>Higher ε → more GHZ, lower throughput.</a:t>
            </a:r>
          </a:p>
          <a:p>
            <a:endParaRPr lang="en-US" sz="2400" dirty="0"/>
          </a:p>
        </p:txBody>
      </p:sp>
      <p:sp>
        <p:nvSpPr>
          <p:cNvPr id="13" name="Content Placeholder 6">
            <a:extLst>
              <a:ext uri="{FF2B5EF4-FFF2-40B4-BE49-F238E27FC236}">
                <a16:creationId xmlns:a16="http://schemas.microsoft.com/office/drawing/2014/main" id="{E2BA58EE-77C0-724C-A5CB-FCBB9F6EE18C}"/>
              </a:ext>
            </a:extLst>
          </p:cNvPr>
          <p:cNvSpPr txBox="1">
            <a:spLocks/>
          </p:cNvSpPr>
          <p:nvPr/>
        </p:nvSpPr>
        <p:spPr>
          <a:xfrm>
            <a:off x="7004304" y="1355217"/>
            <a:ext cx="4624591" cy="4407408"/>
          </a:xfrm>
        </p:spPr>
        <p:txBody>
          <a:bodyPr/>
          <a:lstStyle>
            <a:lvl1pPr marL="342900" indent="-342900" algn="l" defTabSz="914400">
              <a:spcBef>
                <a:spcPct val="20000"/>
              </a:spcBef>
              <a:buFont typeface="Arial"/>
              <a:buChar char="•"/>
              <a:defRPr sz="3200" kern="1200">
                <a:solidFill>
                  <a:schemeClr val="tx1"/>
                </a:solidFill>
                <a:latin typeface="+mn-lt"/>
                <a:ea typeface="+mn-lt"/>
                <a:cs typeface="+mn-lt"/>
              </a:defRPr>
            </a:lvl1pPr>
            <a:lvl2pPr marL="742950" indent="-285750" algn="l" defTabSz="914400">
              <a:spcBef>
                <a:spcPct val="20000"/>
              </a:spcBef>
              <a:buFont typeface="Arial"/>
              <a:buChar char="–"/>
              <a:defRPr sz="2800" kern="1200">
                <a:solidFill>
                  <a:schemeClr val="tx1"/>
                </a:solidFill>
                <a:latin typeface="+mn-lt"/>
                <a:ea typeface="+mn-lt"/>
                <a:cs typeface="+mn-lt"/>
              </a:defRPr>
            </a:lvl2pPr>
            <a:lvl3pPr marL="1143000" indent="-228600" algn="l" defTabSz="914400">
              <a:spcBef>
                <a:spcPct val="20000"/>
              </a:spcBef>
              <a:buFont typeface="Arial"/>
              <a:buChar char="•"/>
              <a:defRPr sz="2400" kern="1200">
                <a:solidFill>
                  <a:schemeClr val="tx1"/>
                </a:solidFill>
                <a:latin typeface="+mn-lt"/>
                <a:ea typeface="+mn-lt"/>
                <a:cs typeface="+mn-lt"/>
              </a:defRPr>
            </a:lvl3pPr>
            <a:lvl4pPr marL="1600200" indent="-228600" algn="l" defTabSz="914400">
              <a:spcBef>
                <a:spcPct val="20000"/>
              </a:spcBef>
              <a:buFont typeface="Arial"/>
              <a:buChar char="–"/>
              <a:defRPr sz="2000" kern="1200">
                <a:solidFill>
                  <a:schemeClr val="tx1"/>
                </a:solidFill>
                <a:latin typeface="+mn-lt"/>
                <a:ea typeface="+mn-lt"/>
                <a:cs typeface="+mn-lt"/>
              </a:defRPr>
            </a:lvl4pPr>
            <a:lvl5pPr marL="2057400" indent="-228600" algn="l" defTabSz="914400">
              <a:spcBef>
                <a:spcPct val="20000"/>
              </a:spcBef>
              <a:buFont typeface="Arial"/>
              <a:buChar char="»"/>
              <a:defRPr sz="2000" kern="1200">
                <a:solidFill>
                  <a:schemeClr val="tx1"/>
                </a:solidFill>
                <a:latin typeface="+mn-lt"/>
                <a:ea typeface="+mn-lt"/>
                <a:cs typeface="+mn-lt"/>
              </a:defRPr>
            </a:lvl5pPr>
            <a:lvl6pPr marL="2514600" indent="-228600" algn="l" defTabSz="914400">
              <a:spcBef>
                <a:spcPct val="20000"/>
              </a:spcBef>
              <a:buFont typeface="Arial"/>
              <a:buChar char="•"/>
              <a:defRPr sz="2000" kern="1200">
                <a:solidFill>
                  <a:schemeClr val="tx1"/>
                </a:solidFill>
                <a:latin typeface="+mn-lt"/>
                <a:ea typeface="+mn-lt"/>
                <a:cs typeface="+mn-lt"/>
              </a:defRPr>
            </a:lvl6pPr>
            <a:lvl7pPr marL="2971800" indent="-228600" algn="l" defTabSz="914400">
              <a:spcBef>
                <a:spcPct val="20000"/>
              </a:spcBef>
              <a:buFont typeface="Arial"/>
              <a:buChar char="•"/>
              <a:defRPr sz="2000" kern="1200">
                <a:solidFill>
                  <a:schemeClr val="tx1"/>
                </a:solidFill>
                <a:latin typeface="+mn-lt"/>
                <a:ea typeface="+mn-lt"/>
                <a:cs typeface="+mn-lt"/>
              </a:defRPr>
            </a:lvl7pPr>
            <a:lvl8pPr marL="3429000" indent="-228600" algn="l" defTabSz="914400">
              <a:spcBef>
                <a:spcPct val="20000"/>
              </a:spcBef>
              <a:buFont typeface="Arial"/>
              <a:buChar char="•"/>
              <a:defRPr sz="2000" kern="1200">
                <a:solidFill>
                  <a:schemeClr val="tx1"/>
                </a:solidFill>
                <a:latin typeface="+mn-lt"/>
                <a:ea typeface="+mn-lt"/>
                <a:cs typeface="+mn-lt"/>
              </a:defRPr>
            </a:lvl8pPr>
            <a:lvl9pPr marL="3886200" indent="-228600" algn="l" defTabSz="914400">
              <a:spcBef>
                <a:spcPct val="20000"/>
              </a:spcBef>
              <a:buFont typeface="Arial"/>
              <a:buChar char="•"/>
              <a:defRPr sz="2000" kern="1200">
                <a:solidFill>
                  <a:schemeClr val="tx1"/>
                </a:solidFill>
                <a:latin typeface="+mn-lt"/>
                <a:ea typeface="+mn-lt"/>
                <a:cs typeface="+mn-lt"/>
              </a:defRPr>
            </a:lvl9pPr>
          </a:lstStyle>
          <a:p>
            <a:pPr>
              <a:spcAft>
                <a:spcPts val="1400"/>
              </a:spcAft>
              <a:buSzPct val="100000"/>
            </a:pPr>
            <a:r>
              <a:rPr lang="en-US" sz="1600" b="1" dirty="0">
                <a:solidFill>
                  <a:srgbClr val="231F20"/>
                </a:solidFill>
                <a:latin typeface="Calibri" pitchFamily="34" charset="0"/>
                <a:ea typeface="Calibri" pitchFamily="34" charset="-122"/>
                <a:cs typeface="Calibri" pitchFamily="34" charset="-120"/>
              </a:rPr>
              <a:t>Admission behavior</a:t>
            </a:r>
          </a:p>
          <a:p>
            <a:pPr marL="685800" lvl="1" indent="-342900">
              <a:lnSpc>
                <a:spcPct val="105000"/>
              </a:lnSpc>
              <a:spcBef>
                <a:spcPts val="0"/>
              </a:spcBef>
              <a:spcAft>
                <a:spcPts val="1400"/>
              </a:spcAft>
              <a:buSzPct val="100000"/>
              <a:buFont typeface="Candara"/>
              <a:buChar char="–"/>
            </a:pPr>
            <a:r>
              <a:rPr lang="en-US" sz="1400" dirty="0">
                <a:solidFill>
                  <a:srgbClr val="58595B"/>
                </a:solidFill>
                <a:latin typeface="Calibri" pitchFamily="34" charset="0"/>
                <a:ea typeface="Calibri" pitchFamily="34" charset="-122"/>
                <a:cs typeface="Calibri" pitchFamily="34" charset="-120"/>
              </a:rPr>
              <a:t>Bell service decreases as GHZ target rises.</a:t>
            </a:r>
          </a:p>
          <a:p>
            <a:pPr marL="502920" lvl="1" indent="0">
              <a:buFont typeface="Arial"/>
              <a:buNone/>
            </a:pPr>
            <a:endParaRPr lang="en-US" sz="2000" dirty="0"/>
          </a:p>
          <a:p>
            <a:endParaRPr lang="en-US" sz="2400" dirty="0"/>
          </a:p>
        </p:txBody>
      </p:sp>
      <p:pic>
        <p:nvPicPr>
          <p:cNvPr id="14" name="Chart Placeholder 19">
            <a:extLst>
              <a:ext uri="{FF2B5EF4-FFF2-40B4-BE49-F238E27FC236}">
                <a16:creationId xmlns:a16="http://schemas.microsoft.com/office/drawing/2014/main" id="{8CC1017A-A836-E45F-BFF7-8668B8E04F72}"/>
              </a:ext>
            </a:extLst>
          </p:cNvPr>
          <p:cNvPicPr>
            <a:picLocks noChangeAspect="1"/>
          </p:cNvPicPr>
          <p:nvPr/>
        </p:nvPicPr>
        <p:blipFill>
          <a:blip r:embed="rId3">
            <a:extLst>
              <a:ext uri="{28A0092B-C50C-407E-A947-70E740481C1C}">
                <a14:useLocalDpi xmlns:a14="http://schemas.microsoft.com/office/drawing/2010/main" val="0"/>
              </a:ext>
            </a:extLst>
          </a:blip>
          <a:stretch/>
        </p:blipFill>
        <p:spPr>
          <a:xfrm>
            <a:off x="2163940" y="2186070"/>
            <a:ext cx="4428883" cy="3260312"/>
          </a:xfrm>
          <a:prstGeom prst="rect">
            <a:avLst/>
          </a:prstGeom>
        </p:spPr>
      </p:pic>
      <p:pic>
        <p:nvPicPr>
          <p:cNvPr id="15" name="Chart Placeholder 17">
            <a:extLst>
              <a:ext uri="{FF2B5EF4-FFF2-40B4-BE49-F238E27FC236}">
                <a16:creationId xmlns:a16="http://schemas.microsoft.com/office/drawing/2014/main" id="{FF6152D7-4DA8-EDBE-6F1A-72A54D9A3FBC}"/>
              </a:ext>
            </a:extLst>
          </p:cNvPr>
          <p:cNvPicPr>
            <a:picLocks noChangeAspect="1"/>
          </p:cNvPicPr>
          <p:nvPr/>
        </p:nvPicPr>
        <p:blipFill>
          <a:blip r:embed="rId4">
            <a:extLst>
              <a:ext uri="{28A0092B-C50C-407E-A947-70E740481C1C}">
                <a14:useLocalDpi xmlns:a14="http://schemas.microsoft.com/office/drawing/2010/main" val="0"/>
              </a:ext>
            </a:extLst>
          </a:blip>
          <a:stretch/>
        </p:blipFill>
        <p:spPr>
          <a:xfrm>
            <a:off x="7119987" y="2267712"/>
            <a:ext cx="4392297" cy="3308912"/>
          </a:xfrm>
          <a:prstGeom prst="rect">
            <a:avLst/>
          </a:prstGeom>
        </p:spPr>
      </p:pic>
    </p:spTree>
    <p:extLst>
      <p:ext uri="{BB962C8B-B14F-4D97-AF65-F5344CB8AC3E}">
        <p14:creationId xmlns:p14="http://schemas.microsoft.com/office/powerpoint/2010/main" val="127429440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C39741-E572-DEB5-4946-D96DB9E3BB26}"/>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DDD7D93A-BBF2-2E64-877F-C71EA73EDE4B}"/>
              </a:ext>
            </a:extLst>
          </p:cNvPr>
          <p:cNvSpPr>
            <a:spLocks noGrp="1"/>
          </p:cNvSpPr>
          <p:nvPr/>
        </p:nvSpPr>
        <p:spPr>
          <a:xfrm>
            <a:off x="0" y="0"/>
            <a:ext cx="1554480" cy="6858000"/>
          </a:xfrm>
          <a:prstGeom prst="rect">
            <a:avLst/>
          </a:prstGeom>
          <a:solidFill>
            <a:srgbClr val="A42037"/>
          </a:solidFill>
        </p:spPr>
        <p:txBody>
          <a:bodyPr/>
          <a:lstStyle/>
          <a:p>
            <a:endParaRPr/>
          </a:p>
        </p:txBody>
      </p:sp>
      <p:sp>
        <p:nvSpPr>
          <p:cNvPr id="6" name="Shape 4">
            <a:extLst>
              <a:ext uri="{FF2B5EF4-FFF2-40B4-BE49-F238E27FC236}">
                <a16:creationId xmlns:a16="http://schemas.microsoft.com/office/drawing/2014/main" id="{74918FE4-65E5-4EBE-52D3-BE0F60C4FE69}"/>
              </a:ext>
            </a:extLst>
          </p:cNvPr>
          <p:cNvSpPr>
            <a:spLocks noGrp="1"/>
          </p:cNvSpPr>
          <p:nvPr/>
        </p:nvSpPr>
        <p:spPr>
          <a:xfrm>
            <a:off x="109728" y="3143744"/>
            <a:ext cx="1335024" cy="512064"/>
          </a:xfrm>
          <a:prstGeom prst="roundRect">
            <a:avLst>
              <a:gd name="adj" fmla="val 14286"/>
            </a:avLst>
          </a:prstGeom>
          <a:solidFill>
            <a:srgbClr val="FFFFFF"/>
          </a:solidFill>
        </p:spPr>
        <p:txBody>
          <a:bodyPr/>
          <a:lstStyle/>
          <a:p>
            <a:endParaRPr/>
          </a:p>
        </p:txBody>
      </p:sp>
      <p:sp>
        <p:nvSpPr>
          <p:cNvPr id="4" name="Text 2">
            <a:extLst>
              <a:ext uri="{FF2B5EF4-FFF2-40B4-BE49-F238E27FC236}">
                <a16:creationId xmlns:a16="http://schemas.microsoft.com/office/drawing/2014/main" id="{771480AD-3645-7C1F-BB72-1D011C78BA7D}"/>
              </a:ext>
            </a:extLst>
          </p:cNvPr>
          <p:cNvSpPr>
            <a:spLocks noGrp="1"/>
          </p:cNvSpPr>
          <p:nvPr/>
        </p:nvSpPr>
        <p:spPr>
          <a:xfrm>
            <a:off x="182880" y="1399032"/>
            <a:ext cx="1225296" cy="512064"/>
          </a:xfrm>
          <a:prstGeom prst="rect">
            <a:avLst/>
          </a:prstGeom>
          <a:noFill/>
        </p:spPr>
        <p:txBody>
          <a:bodyPr wrap="square" anchor="ctr"/>
          <a:lstStyle/>
          <a:p>
            <a:r>
              <a:rPr lang="en-US" sz="1250" dirty="0">
                <a:solidFill>
                  <a:srgbClr val="EACBD1"/>
                </a:solidFill>
                <a:latin typeface="Calibri"/>
                <a:cs typeface="Calibri"/>
              </a:rPr>
              <a:t>Introduction</a:t>
            </a:r>
            <a:endParaRPr sz="1250" dirty="0">
              <a:solidFill>
                <a:srgbClr val="EACBD1"/>
              </a:solidFill>
              <a:latin typeface="Calibri"/>
              <a:cs typeface="Calibri"/>
            </a:endParaRPr>
          </a:p>
        </p:txBody>
      </p:sp>
      <p:sp>
        <p:nvSpPr>
          <p:cNvPr id="5" name="Text 3">
            <a:extLst>
              <a:ext uri="{FF2B5EF4-FFF2-40B4-BE49-F238E27FC236}">
                <a16:creationId xmlns:a16="http://schemas.microsoft.com/office/drawing/2014/main" id="{6D5E3F43-432A-78EE-E2F3-851999243AD3}"/>
              </a:ext>
            </a:extLst>
          </p:cNvPr>
          <p:cNvSpPr>
            <a:spLocks noGrp="1"/>
          </p:cNvSpPr>
          <p:nvPr/>
        </p:nvSpPr>
        <p:spPr>
          <a:xfrm>
            <a:off x="182880" y="2267712"/>
            <a:ext cx="1225296" cy="512064"/>
          </a:xfrm>
          <a:prstGeom prst="rect">
            <a:avLst/>
          </a:prstGeom>
          <a:noFill/>
        </p:spPr>
        <p:txBody>
          <a:bodyPr wrap="square" anchor="ctr"/>
          <a:lstStyle/>
          <a:p>
            <a:r>
              <a:rPr sz="1250" dirty="0">
                <a:solidFill>
                  <a:srgbClr val="EACBD1"/>
                </a:solidFill>
                <a:latin typeface="Calibri"/>
                <a:cs typeface="Calibri"/>
              </a:rPr>
              <a:t>Bell Routing</a:t>
            </a:r>
          </a:p>
        </p:txBody>
      </p:sp>
      <p:sp>
        <p:nvSpPr>
          <p:cNvPr id="7" name="Text 5">
            <a:extLst>
              <a:ext uri="{FF2B5EF4-FFF2-40B4-BE49-F238E27FC236}">
                <a16:creationId xmlns:a16="http://schemas.microsoft.com/office/drawing/2014/main" id="{4DB75D64-4E18-B3DA-51D8-EA1EBEC594E1}"/>
              </a:ext>
            </a:extLst>
          </p:cNvPr>
          <p:cNvSpPr>
            <a:spLocks noGrp="1"/>
          </p:cNvSpPr>
          <p:nvPr/>
        </p:nvSpPr>
        <p:spPr>
          <a:xfrm>
            <a:off x="182880" y="3136392"/>
            <a:ext cx="1225296" cy="512064"/>
          </a:xfrm>
          <a:prstGeom prst="rect">
            <a:avLst/>
          </a:prstGeom>
          <a:noFill/>
        </p:spPr>
        <p:txBody>
          <a:bodyPr wrap="square" anchor="ctr"/>
          <a:lstStyle/>
          <a:p>
            <a:r>
              <a:rPr sz="1250" b="1" dirty="0">
                <a:solidFill>
                  <a:srgbClr val="A42037"/>
                </a:solidFill>
                <a:latin typeface="Calibri"/>
                <a:cs typeface="Calibri"/>
              </a:rPr>
              <a:t>Bell + GHZ</a:t>
            </a:r>
          </a:p>
        </p:txBody>
      </p:sp>
      <p:sp>
        <p:nvSpPr>
          <p:cNvPr id="8" name="Text 6">
            <a:extLst>
              <a:ext uri="{FF2B5EF4-FFF2-40B4-BE49-F238E27FC236}">
                <a16:creationId xmlns:a16="http://schemas.microsoft.com/office/drawing/2014/main" id="{4BC63F24-5ABE-784B-23C5-D4AC6C742FD2}"/>
              </a:ext>
            </a:extLst>
          </p:cNvPr>
          <p:cNvSpPr>
            <a:spLocks noGrp="1"/>
          </p:cNvSpPr>
          <p:nvPr/>
        </p:nvSpPr>
        <p:spPr>
          <a:xfrm>
            <a:off x="182880" y="4005072"/>
            <a:ext cx="1225296" cy="512064"/>
          </a:xfrm>
          <a:prstGeom prst="rect">
            <a:avLst/>
          </a:prstGeom>
          <a:noFill/>
        </p:spPr>
        <p:txBody>
          <a:bodyPr wrap="square" anchor="ctr"/>
          <a:lstStyle/>
          <a:p>
            <a:r>
              <a:rPr sz="1250">
                <a:solidFill>
                  <a:srgbClr val="EACBD1"/>
                </a:solidFill>
                <a:latin typeface="Calibri"/>
                <a:ea typeface="Calibri"/>
                <a:cs typeface="Calibri"/>
              </a:rPr>
              <a:t>Planning</a:t>
            </a:r>
          </a:p>
        </p:txBody>
      </p:sp>
      <p:sp>
        <p:nvSpPr>
          <p:cNvPr id="9" name="Text 7">
            <a:extLst>
              <a:ext uri="{FF2B5EF4-FFF2-40B4-BE49-F238E27FC236}">
                <a16:creationId xmlns:a16="http://schemas.microsoft.com/office/drawing/2014/main" id="{5B0F94E8-1E03-20A5-B4F3-F27964D65E9F}"/>
              </a:ext>
            </a:extLst>
          </p:cNvPr>
          <p:cNvSpPr>
            <a:spLocks noGrp="1"/>
          </p:cNvSpPr>
          <p:nvPr/>
        </p:nvSpPr>
        <p:spPr>
          <a:xfrm>
            <a:off x="182880" y="4873752"/>
            <a:ext cx="1225296" cy="512064"/>
          </a:xfrm>
          <a:prstGeom prst="rect">
            <a:avLst/>
          </a:prstGeom>
          <a:noFill/>
        </p:spPr>
        <p:txBody>
          <a:bodyPr wrap="square" anchor="ctr"/>
          <a:lstStyle/>
          <a:p>
            <a:r>
              <a:rPr lang="en-US" sz="1250" dirty="0">
                <a:solidFill>
                  <a:srgbClr val="EACBD1"/>
                </a:solidFill>
                <a:latin typeface="Calibri"/>
                <a:ea typeface="Calibri"/>
                <a:cs typeface="Calibri"/>
              </a:rPr>
              <a:t>Conclusion</a:t>
            </a:r>
            <a:endParaRPr sz="1250" dirty="0">
              <a:solidFill>
                <a:srgbClr val="EACBD1"/>
              </a:solidFill>
              <a:latin typeface="Calibri"/>
              <a:ea typeface="Calibri"/>
              <a:cs typeface="Calibri"/>
            </a:endParaRPr>
          </a:p>
        </p:txBody>
      </p:sp>
      <p:sp>
        <p:nvSpPr>
          <p:cNvPr id="10" name="Text 8">
            <a:extLst>
              <a:ext uri="{FF2B5EF4-FFF2-40B4-BE49-F238E27FC236}">
                <a16:creationId xmlns:a16="http://schemas.microsoft.com/office/drawing/2014/main" id="{96F3142E-4AB5-6BC4-21EB-A35D9CA2B015}"/>
              </a:ext>
            </a:extLst>
          </p:cNvPr>
          <p:cNvSpPr>
            <a:spLocks noGrp="1"/>
          </p:cNvSpPr>
          <p:nvPr/>
        </p:nvSpPr>
        <p:spPr>
          <a:xfrm>
            <a:off x="2011680" y="347472"/>
            <a:ext cx="9677095" cy="292608"/>
          </a:xfrm>
          <a:prstGeom prst="rect">
            <a:avLst/>
          </a:prstGeom>
          <a:noFill/>
        </p:spPr>
        <p:txBody>
          <a:bodyPr wrap="none" anchor="ctr"/>
          <a:lstStyle/>
          <a:p>
            <a:r>
              <a:rPr lang="en-US" sz="1200" b="1" spc="100" dirty="0">
                <a:solidFill>
                  <a:srgbClr val="A42037"/>
                </a:solidFill>
                <a:latin typeface="Calibri"/>
                <a:ea typeface="Calibri"/>
                <a:cs typeface="Calibri"/>
              </a:rPr>
              <a:t>BELL + GHZ</a:t>
            </a:r>
            <a:endParaRPr sz="1200" b="1" spc="100" dirty="0">
              <a:solidFill>
                <a:srgbClr val="A42037"/>
              </a:solidFill>
              <a:latin typeface="Calibri"/>
              <a:ea typeface="Calibri"/>
              <a:cs typeface="Calibri"/>
            </a:endParaRPr>
          </a:p>
        </p:txBody>
      </p:sp>
      <p:sp>
        <p:nvSpPr>
          <p:cNvPr id="26" name="Text 24">
            <a:extLst>
              <a:ext uri="{FF2B5EF4-FFF2-40B4-BE49-F238E27FC236}">
                <a16:creationId xmlns:a16="http://schemas.microsoft.com/office/drawing/2014/main" id="{645F9E83-BE11-9610-79F6-C498AD9513D3}"/>
              </a:ext>
            </a:extLst>
          </p:cNvPr>
          <p:cNvSpPr>
            <a:spLocks noGrp="1"/>
          </p:cNvSpPr>
          <p:nvPr/>
        </p:nvSpPr>
        <p:spPr>
          <a:xfrm>
            <a:off x="11551615" y="6473952"/>
            <a:ext cx="411480" cy="274320"/>
          </a:xfrm>
          <a:prstGeom prst="rect">
            <a:avLst/>
          </a:prstGeom>
          <a:noFill/>
        </p:spPr>
        <p:txBody>
          <a:bodyPr wrap="square" anchor="ctr"/>
          <a:lstStyle/>
          <a:p>
            <a:fld id="{AE4E52CC-50E8-C041-A4A7-4751265F3D3B}" type="slidenum">
              <a:rPr lang="en-US" sz="1000" smtClean="0">
                <a:solidFill>
                  <a:srgbClr val="58595B"/>
                </a:solidFill>
                <a:latin typeface="Calibri"/>
                <a:ea typeface="Calibri"/>
                <a:cs typeface="Calibri"/>
              </a:rPr>
              <a:t>111</a:t>
            </a:fld>
            <a:endParaRPr sz="1000" dirty="0">
              <a:solidFill>
                <a:srgbClr val="58595B"/>
              </a:solidFill>
              <a:latin typeface="Calibri"/>
              <a:ea typeface="Calibri"/>
              <a:cs typeface="Calibri"/>
            </a:endParaRPr>
          </a:p>
        </p:txBody>
      </p:sp>
      <p:sp>
        <p:nvSpPr>
          <p:cNvPr id="25" name="Text 28">
            <a:extLst>
              <a:ext uri="{FF2B5EF4-FFF2-40B4-BE49-F238E27FC236}">
                <a16:creationId xmlns:a16="http://schemas.microsoft.com/office/drawing/2014/main" id="{D668793E-81DE-640B-AD31-D42E0D025B90}"/>
              </a:ext>
            </a:extLst>
          </p:cNvPr>
          <p:cNvSpPr/>
          <p:nvPr/>
        </p:nvSpPr>
        <p:spPr>
          <a:xfrm>
            <a:off x="2011680" y="6473952"/>
            <a:ext cx="5486400" cy="274320"/>
          </a:xfrm>
          <a:prstGeom prst="rect">
            <a:avLst/>
          </a:prstGeom>
          <a:noFill/>
          <a:ln/>
        </p:spPr>
        <p:txBody>
          <a:bodyPr wrap="square" rtlCol="0" anchor="ctr"/>
          <a:lstStyle/>
          <a:p>
            <a:pPr marL="0" indent="0">
              <a:buNone/>
            </a:pPr>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sp>
        <p:nvSpPr>
          <p:cNvPr id="3" name="Text 9">
            <a:extLst>
              <a:ext uri="{FF2B5EF4-FFF2-40B4-BE49-F238E27FC236}">
                <a16:creationId xmlns:a16="http://schemas.microsoft.com/office/drawing/2014/main" id="{D907DB1A-4EA4-6E08-9B71-B75B923CA10A}"/>
              </a:ext>
            </a:extLst>
          </p:cNvPr>
          <p:cNvSpPr>
            <a:spLocks noGrp="1"/>
          </p:cNvSpPr>
          <p:nvPr/>
        </p:nvSpPr>
        <p:spPr>
          <a:xfrm>
            <a:off x="2011680" y="621792"/>
            <a:ext cx="9677095" cy="658368"/>
          </a:xfrm>
          <a:prstGeom prst="rect">
            <a:avLst/>
          </a:prstGeom>
          <a:noFill/>
        </p:spPr>
        <p:txBody>
          <a:bodyPr wrap="square" anchor="ctr"/>
          <a:lstStyle/>
          <a:p>
            <a:r>
              <a:rPr sz="3000" b="1">
                <a:solidFill>
                  <a:srgbClr val="231F20"/>
                </a:solidFill>
                <a:latin typeface="Cambria"/>
                <a:ea typeface="Cambria"/>
                <a:cs typeface="Cambria"/>
              </a:rPr>
              <a:t>Satellites improve throughput across demand mixes</a:t>
            </a:r>
          </a:p>
        </p:txBody>
      </p:sp>
      <p:sp>
        <p:nvSpPr>
          <p:cNvPr id="11" name="Content Placeholder 2">
            <a:extLst>
              <a:ext uri="{FF2B5EF4-FFF2-40B4-BE49-F238E27FC236}">
                <a16:creationId xmlns:a16="http://schemas.microsoft.com/office/drawing/2014/main" id="{F1289A8A-EBF9-C2FB-01FF-1400F72FCC57}"/>
              </a:ext>
            </a:extLst>
          </p:cNvPr>
          <p:cNvSpPr txBox="1">
            <a:spLocks/>
          </p:cNvSpPr>
          <p:nvPr/>
        </p:nvSpPr>
        <p:spPr>
          <a:xfrm>
            <a:off x="2223810" y="1354074"/>
            <a:ext cx="4561038" cy="4407408"/>
          </a:xfrm>
        </p:spPr>
        <p:txBody>
          <a:bodyPr/>
          <a:lstStyle>
            <a:lvl1pPr marL="342900" indent="-342900" algn="l" defTabSz="914400">
              <a:spcBef>
                <a:spcPct val="20000"/>
              </a:spcBef>
              <a:buFont typeface="Arial"/>
              <a:buChar char="•"/>
              <a:defRPr sz="3200" kern="1200">
                <a:solidFill>
                  <a:schemeClr val="tx1"/>
                </a:solidFill>
                <a:latin typeface="+mn-lt"/>
                <a:ea typeface="+mn-lt"/>
                <a:cs typeface="+mn-lt"/>
              </a:defRPr>
            </a:lvl1pPr>
            <a:lvl2pPr marL="742950" indent="-285750" algn="l" defTabSz="914400">
              <a:spcBef>
                <a:spcPct val="20000"/>
              </a:spcBef>
              <a:buFont typeface="Arial"/>
              <a:buChar char="–"/>
              <a:defRPr sz="2800" kern="1200">
                <a:solidFill>
                  <a:schemeClr val="tx1"/>
                </a:solidFill>
                <a:latin typeface="+mn-lt"/>
                <a:ea typeface="+mn-lt"/>
                <a:cs typeface="+mn-lt"/>
              </a:defRPr>
            </a:lvl2pPr>
            <a:lvl3pPr marL="1143000" indent="-228600" algn="l" defTabSz="914400">
              <a:spcBef>
                <a:spcPct val="20000"/>
              </a:spcBef>
              <a:buFont typeface="Arial"/>
              <a:buChar char="•"/>
              <a:defRPr sz="2400" kern="1200">
                <a:solidFill>
                  <a:schemeClr val="tx1"/>
                </a:solidFill>
                <a:latin typeface="+mn-lt"/>
                <a:ea typeface="+mn-lt"/>
                <a:cs typeface="+mn-lt"/>
              </a:defRPr>
            </a:lvl3pPr>
            <a:lvl4pPr marL="1600200" indent="-228600" algn="l" defTabSz="914400">
              <a:spcBef>
                <a:spcPct val="20000"/>
              </a:spcBef>
              <a:buFont typeface="Arial"/>
              <a:buChar char="–"/>
              <a:defRPr sz="2000" kern="1200">
                <a:solidFill>
                  <a:schemeClr val="tx1"/>
                </a:solidFill>
                <a:latin typeface="+mn-lt"/>
                <a:ea typeface="+mn-lt"/>
                <a:cs typeface="+mn-lt"/>
              </a:defRPr>
            </a:lvl4pPr>
            <a:lvl5pPr marL="2057400" indent="-228600" algn="l" defTabSz="914400">
              <a:spcBef>
                <a:spcPct val="20000"/>
              </a:spcBef>
              <a:buFont typeface="Arial"/>
              <a:buChar char="»"/>
              <a:defRPr sz="2000" kern="1200">
                <a:solidFill>
                  <a:schemeClr val="tx1"/>
                </a:solidFill>
                <a:latin typeface="+mn-lt"/>
                <a:ea typeface="+mn-lt"/>
                <a:cs typeface="+mn-lt"/>
              </a:defRPr>
            </a:lvl5pPr>
            <a:lvl6pPr marL="2514600" indent="-228600" algn="l" defTabSz="914400">
              <a:spcBef>
                <a:spcPct val="20000"/>
              </a:spcBef>
              <a:buFont typeface="Arial"/>
              <a:buChar char="•"/>
              <a:defRPr sz="2000" kern="1200">
                <a:solidFill>
                  <a:schemeClr val="tx1"/>
                </a:solidFill>
                <a:latin typeface="+mn-lt"/>
                <a:ea typeface="+mn-lt"/>
                <a:cs typeface="+mn-lt"/>
              </a:defRPr>
            </a:lvl6pPr>
            <a:lvl7pPr marL="2971800" indent="-228600" algn="l" defTabSz="914400">
              <a:spcBef>
                <a:spcPct val="20000"/>
              </a:spcBef>
              <a:buFont typeface="Arial"/>
              <a:buChar char="•"/>
              <a:defRPr sz="2000" kern="1200">
                <a:solidFill>
                  <a:schemeClr val="tx1"/>
                </a:solidFill>
                <a:latin typeface="+mn-lt"/>
                <a:ea typeface="+mn-lt"/>
                <a:cs typeface="+mn-lt"/>
              </a:defRPr>
            </a:lvl7pPr>
            <a:lvl8pPr marL="3429000" indent="-228600" algn="l" defTabSz="914400">
              <a:spcBef>
                <a:spcPct val="20000"/>
              </a:spcBef>
              <a:buFont typeface="Arial"/>
              <a:buChar char="•"/>
              <a:defRPr sz="2000" kern="1200">
                <a:solidFill>
                  <a:schemeClr val="tx1"/>
                </a:solidFill>
                <a:latin typeface="+mn-lt"/>
                <a:ea typeface="+mn-lt"/>
                <a:cs typeface="+mn-lt"/>
              </a:defRPr>
            </a:lvl8pPr>
            <a:lvl9pPr marL="3886200" indent="-228600" algn="l" defTabSz="914400">
              <a:spcBef>
                <a:spcPct val="20000"/>
              </a:spcBef>
              <a:buFont typeface="Arial"/>
              <a:buChar char="•"/>
              <a:defRPr sz="2000" kern="1200">
                <a:solidFill>
                  <a:schemeClr val="tx1"/>
                </a:solidFill>
                <a:latin typeface="+mn-lt"/>
                <a:ea typeface="+mn-lt"/>
                <a:cs typeface="+mn-lt"/>
              </a:defRPr>
            </a:lvl9pPr>
          </a:lstStyle>
          <a:p>
            <a:pPr>
              <a:spcAft>
                <a:spcPts val="1400"/>
              </a:spcAft>
              <a:buSzPct val="100000"/>
            </a:pPr>
            <a:r>
              <a:rPr lang="en-US" sz="1600" b="1" dirty="0">
                <a:solidFill>
                  <a:srgbClr val="231F20"/>
                </a:solidFill>
                <a:latin typeface="Calibri" pitchFamily="34" charset="0"/>
                <a:ea typeface="Calibri" pitchFamily="34" charset="-122"/>
                <a:cs typeface="Calibri" pitchFamily="34" charset="-120"/>
              </a:rPr>
              <a:t>Different demand combinations</a:t>
            </a:r>
          </a:p>
          <a:p>
            <a:pPr marL="685800" lvl="1" indent="-342900">
              <a:lnSpc>
                <a:spcPct val="105000"/>
              </a:lnSpc>
              <a:spcBef>
                <a:spcPts val="0"/>
              </a:spcBef>
              <a:spcAft>
                <a:spcPts val="1400"/>
              </a:spcAft>
              <a:buSzPct val="100000"/>
              <a:buFont typeface="Candara"/>
              <a:buChar char="–"/>
            </a:pPr>
            <a:r>
              <a:rPr lang="en-US" sz="1400" dirty="0">
                <a:solidFill>
                  <a:srgbClr val="58595B"/>
                </a:solidFill>
                <a:latin typeface="Calibri" pitchFamily="34" charset="0"/>
                <a:ea typeface="Calibri" pitchFamily="34" charset="-122"/>
                <a:cs typeface="Calibri" pitchFamily="34" charset="-120"/>
              </a:rPr>
              <a:t>The throughput–GHZ admission tradeoff persists under different Bell/GHZ  demand combinations.</a:t>
            </a:r>
          </a:p>
        </p:txBody>
      </p:sp>
      <p:sp>
        <p:nvSpPr>
          <p:cNvPr id="12" name="Content Placeholder 3">
            <a:extLst>
              <a:ext uri="{FF2B5EF4-FFF2-40B4-BE49-F238E27FC236}">
                <a16:creationId xmlns:a16="http://schemas.microsoft.com/office/drawing/2014/main" id="{AB99FAB0-9361-4BB6-BD3E-F521DF1FBC88}"/>
              </a:ext>
            </a:extLst>
          </p:cNvPr>
          <p:cNvSpPr txBox="1">
            <a:spLocks/>
          </p:cNvSpPr>
          <p:nvPr/>
        </p:nvSpPr>
        <p:spPr>
          <a:xfrm>
            <a:off x="6931152" y="1353312"/>
            <a:ext cx="5184648" cy="4407408"/>
          </a:xfrm>
        </p:spPr>
        <p:txBody>
          <a:bodyPr/>
          <a:lstStyle>
            <a:lvl1pPr marL="342900" indent="-342900" algn="l" defTabSz="914400">
              <a:spcBef>
                <a:spcPct val="20000"/>
              </a:spcBef>
              <a:buFont typeface="Arial"/>
              <a:buChar char="•"/>
              <a:defRPr sz="3200" kern="1200">
                <a:solidFill>
                  <a:schemeClr val="tx1"/>
                </a:solidFill>
                <a:latin typeface="+mn-lt"/>
                <a:ea typeface="+mn-lt"/>
                <a:cs typeface="+mn-lt"/>
              </a:defRPr>
            </a:lvl1pPr>
            <a:lvl2pPr marL="742950" indent="-285750" algn="l" defTabSz="914400">
              <a:spcBef>
                <a:spcPct val="20000"/>
              </a:spcBef>
              <a:buFont typeface="Arial"/>
              <a:buChar char="–"/>
              <a:defRPr sz="2800" kern="1200">
                <a:solidFill>
                  <a:schemeClr val="tx1"/>
                </a:solidFill>
                <a:latin typeface="+mn-lt"/>
                <a:ea typeface="+mn-lt"/>
                <a:cs typeface="+mn-lt"/>
              </a:defRPr>
            </a:lvl2pPr>
            <a:lvl3pPr marL="1143000" indent="-228600" algn="l" defTabSz="914400">
              <a:spcBef>
                <a:spcPct val="20000"/>
              </a:spcBef>
              <a:buFont typeface="Arial"/>
              <a:buChar char="•"/>
              <a:defRPr sz="2400" kern="1200">
                <a:solidFill>
                  <a:schemeClr val="tx1"/>
                </a:solidFill>
                <a:latin typeface="+mn-lt"/>
                <a:ea typeface="+mn-lt"/>
                <a:cs typeface="+mn-lt"/>
              </a:defRPr>
            </a:lvl3pPr>
            <a:lvl4pPr marL="1600200" indent="-228600" algn="l" defTabSz="914400">
              <a:spcBef>
                <a:spcPct val="20000"/>
              </a:spcBef>
              <a:buFont typeface="Arial"/>
              <a:buChar char="–"/>
              <a:defRPr sz="2000" kern="1200">
                <a:solidFill>
                  <a:schemeClr val="tx1"/>
                </a:solidFill>
                <a:latin typeface="+mn-lt"/>
                <a:ea typeface="+mn-lt"/>
                <a:cs typeface="+mn-lt"/>
              </a:defRPr>
            </a:lvl4pPr>
            <a:lvl5pPr marL="2057400" indent="-228600" algn="l" defTabSz="914400">
              <a:spcBef>
                <a:spcPct val="20000"/>
              </a:spcBef>
              <a:buFont typeface="Arial"/>
              <a:buChar char="»"/>
              <a:defRPr sz="2000" kern="1200">
                <a:solidFill>
                  <a:schemeClr val="tx1"/>
                </a:solidFill>
                <a:latin typeface="+mn-lt"/>
                <a:ea typeface="+mn-lt"/>
                <a:cs typeface="+mn-lt"/>
              </a:defRPr>
            </a:lvl5pPr>
            <a:lvl6pPr marL="2514600" indent="-228600" algn="l" defTabSz="914400">
              <a:spcBef>
                <a:spcPct val="20000"/>
              </a:spcBef>
              <a:buFont typeface="Arial"/>
              <a:buChar char="•"/>
              <a:defRPr sz="2000" kern="1200">
                <a:solidFill>
                  <a:schemeClr val="tx1"/>
                </a:solidFill>
                <a:latin typeface="+mn-lt"/>
                <a:ea typeface="+mn-lt"/>
                <a:cs typeface="+mn-lt"/>
              </a:defRPr>
            </a:lvl6pPr>
            <a:lvl7pPr marL="2971800" indent="-228600" algn="l" defTabSz="914400">
              <a:spcBef>
                <a:spcPct val="20000"/>
              </a:spcBef>
              <a:buFont typeface="Arial"/>
              <a:buChar char="•"/>
              <a:defRPr sz="2000" kern="1200">
                <a:solidFill>
                  <a:schemeClr val="tx1"/>
                </a:solidFill>
                <a:latin typeface="+mn-lt"/>
                <a:ea typeface="+mn-lt"/>
                <a:cs typeface="+mn-lt"/>
              </a:defRPr>
            </a:lvl7pPr>
            <a:lvl8pPr marL="3429000" indent="-228600" algn="l" defTabSz="914400">
              <a:spcBef>
                <a:spcPct val="20000"/>
              </a:spcBef>
              <a:buFont typeface="Arial"/>
              <a:buChar char="•"/>
              <a:defRPr sz="2000" kern="1200">
                <a:solidFill>
                  <a:schemeClr val="tx1"/>
                </a:solidFill>
                <a:latin typeface="+mn-lt"/>
                <a:ea typeface="+mn-lt"/>
                <a:cs typeface="+mn-lt"/>
              </a:defRPr>
            </a:lvl8pPr>
            <a:lvl9pPr marL="3886200" indent="-228600" algn="l" defTabSz="914400">
              <a:spcBef>
                <a:spcPct val="20000"/>
              </a:spcBef>
              <a:buFont typeface="Arial"/>
              <a:buChar char="•"/>
              <a:defRPr sz="2000" kern="1200">
                <a:solidFill>
                  <a:schemeClr val="tx1"/>
                </a:solidFill>
                <a:latin typeface="+mn-lt"/>
                <a:ea typeface="+mn-lt"/>
                <a:cs typeface="+mn-lt"/>
              </a:defRPr>
            </a:lvl9pPr>
          </a:lstStyle>
          <a:p>
            <a:pPr>
              <a:spcAft>
                <a:spcPts val="1400"/>
              </a:spcAft>
              <a:buSzPct val="100000"/>
            </a:pPr>
            <a:r>
              <a:rPr lang="en-US" sz="1600" b="1" dirty="0">
                <a:solidFill>
                  <a:srgbClr val="231F20"/>
                </a:solidFill>
                <a:latin typeface="Calibri" pitchFamily="34" charset="0"/>
                <a:ea typeface="Calibri" pitchFamily="34" charset="-122"/>
                <a:cs typeface="Calibri" pitchFamily="34" charset="-120"/>
              </a:rPr>
              <a:t>Satellite benefit</a:t>
            </a:r>
          </a:p>
          <a:p>
            <a:pPr marL="685800" lvl="1" indent="-342900">
              <a:lnSpc>
                <a:spcPct val="105000"/>
              </a:lnSpc>
              <a:spcBef>
                <a:spcPts val="0"/>
              </a:spcBef>
              <a:spcAft>
                <a:spcPts val="1400"/>
              </a:spcAft>
              <a:buSzPct val="100000"/>
              <a:buFont typeface="Candara"/>
              <a:buChar char="–"/>
            </a:pPr>
            <a:r>
              <a:rPr lang="en-US" sz="1400" dirty="0">
                <a:solidFill>
                  <a:srgbClr val="58595B"/>
                </a:solidFill>
                <a:latin typeface="Calibri" pitchFamily="34" charset="0"/>
                <a:ea typeface="Calibri" pitchFamily="34" charset="-122"/>
                <a:cs typeface="Calibri" pitchFamily="34" charset="-120"/>
              </a:rPr>
              <a:t>Satellite-assisted paths increase throughput from 4.67 to 6.21.</a:t>
            </a:r>
          </a:p>
          <a:p>
            <a:pPr lvl="1"/>
            <a:endParaRPr lang="en-US" sz="1800" dirty="0"/>
          </a:p>
          <a:p>
            <a:endParaRPr lang="en-US" sz="2000" dirty="0"/>
          </a:p>
        </p:txBody>
      </p:sp>
      <p:pic>
        <p:nvPicPr>
          <p:cNvPr id="13" name="Image 0" descr="/mnt/data/figs/fig8_plot_full4x.png">
            <a:extLst>
              <a:ext uri="{FF2B5EF4-FFF2-40B4-BE49-F238E27FC236}">
                <a16:creationId xmlns:a16="http://schemas.microsoft.com/office/drawing/2014/main" id="{63B805E1-4BBA-6500-C542-5F22E6D28B5A}"/>
              </a:ext>
            </a:extLst>
          </p:cNvPr>
          <p:cNvPicPr>
            <a:picLocks noChangeAspect="1"/>
          </p:cNvPicPr>
          <p:nvPr/>
        </p:nvPicPr>
        <p:blipFill>
          <a:blip r:embed="rId3"/>
          <a:srcRect t="12396" r="17932" b="5473"/>
          <a:stretch>
            <a:fillRect/>
          </a:stretch>
        </p:blipFill>
        <p:spPr>
          <a:xfrm>
            <a:off x="2223810" y="2626340"/>
            <a:ext cx="4275542" cy="2757464"/>
          </a:xfrm>
          <a:prstGeom prst="rect">
            <a:avLst/>
          </a:prstGeom>
        </p:spPr>
      </p:pic>
      <p:graphicFrame>
        <p:nvGraphicFramePr>
          <p:cNvPr id="14" name="Content Placeholder 6">
            <a:extLst>
              <a:ext uri="{FF2B5EF4-FFF2-40B4-BE49-F238E27FC236}">
                <a16:creationId xmlns:a16="http://schemas.microsoft.com/office/drawing/2014/main" id="{88CF4378-FFE5-547E-3F8F-4325AD103660}"/>
              </a:ext>
            </a:extLst>
          </p:cNvPr>
          <p:cNvGraphicFramePr>
            <a:graphicFrameLocks/>
          </p:cNvGraphicFramePr>
          <p:nvPr/>
        </p:nvGraphicFramePr>
        <p:xfrm>
          <a:off x="7459495" y="2566416"/>
          <a:ext cx="4503600" cy="1352395"/>
        </p:xfrm>
        <a:graphic>
          <a:graphicData uri="http://schemas.openxmlformats.org/drawingml/2006/table">
            <a:tbl>
              <a:tblPr firstRow="1" bandRow="1">
                <a:tableStyleId>{5C22544A-7EE6-4342-B048-85BDC9FD1C3A}</a:tableStyleId>
              </a:tblPr>
              <a:tblGrid>
                <a:gridCol w="1255719">
                  <a:extLst>
                    <a:ext uri="{9D8B030D-6E8A-4147-A177-3AD203B41FA5}">
                      <a16:colId xmlns:a16="http://schemas.microsoft.com/office/drawing/2014/main" val="2242682976"/>
                    </a:ext>
                  </a:extLst>
                </a:gridCol>
                <a:gridCol w="1059050">
                  <a:extLst>
                    <a:ext uri="{9D8B030D-6E8A-4147-A177-3AD203B41FA5}">
                      <a16:colId xmlns:a16="http://schemas.microsoft.com/office/drawing/2014/main" val="2214651267"/>
                    </a:ext>
                  </a:extLst>
                </a:gridCol>
                <a:gridCol w="1062931">
                  <a:extLst>
                    <a:ext uri="{9D8B030D-6E8A-4147-A177-3AD203B41FA5}">
                      <a16:colId xmlns:a16="http://schemas.microsoft.com/office/drawing/2014/main" val="4210681161"/>
                    </a:ext>
                  </a:extLst>
                </a:gridCol>
                <a:gridCol w="1125900">
                  <a:extLst>
                    <a:ext uri="{9D8B030D-6E8A-4147-A177-3AD203B41FA5}">
                      <a16:colId xmlns:a16="http://schemas.microsoft.com/office/drawing/2014/main" val="4284808658"/>
                    </a:ext>
                  </a:extLst>
                </a:gridCol>
              </a:tblGrid>
              <a:tr h="316075">
                <a:tc>
                  <a:txBody>
                    <a:bodyPr/>
                    <a:lstStyle/>
                    <a:p>
                      <a:r>
                        <a:rPr lang="en-US" sz="1400" noProof="0" dirty="0"/>
                        <a:t>Setting</a:t>
                      </a:r>
                    </a:p>
                  </a:txBody>
                  <a:tcPr/>
                </a:tc>
                <a:tc>
                  <a:txBody>
                    <a:bodyPr/>
                    <a:lstStyle/>
                    <a:p>
                      <a:r>
                        <a:rPr lang="en-US" sz="1400" noProof="0" dirty="0"/>
                        <a:t>Served Bell</a:t>
                      </a:r>
                    </a:p>
                  </a:txBody>
                  <a:tcPr/>
                </a:tc>
                <a:tc>
                  <a:txBody>
                    <a:bodyPr/>
                    <a:lstStyle/>
                    <a:p>
                      <a:r>
                        <a:rPr lang="en-US" sz="1400" noProof="0"/>
                        <a:t>Served GHZ</a:t>
                      </a:r>
                    </a:p>
                  </a:txBody>
                  <a:tcPr/>
                </a:tc>
                <a:tc>
                  <a:txBody>
                    <a:bodyPr/>
                    <a:lstStyle/>
                    <a:p>
                      <a:r>
                        <a:rPr lang="en-US" sz="1400" noProof="0"/>
                        <a:t>Throughput</a:t>
                      </a:r>
                    </a:p>
                  </a:txBody>
                  <a:tcPr/>
                </a:tc>
                <a:extLst>
                  <a:ext uri="{0D108BD9-81ED-4DB2-BD59-A6C34878D82A}">
                    <a16:rowId xmlns:a16="http://schemas.microsoft.com/office/drawing/2014/main" val="253740997"/>
                  </a:ext>
                </a:extLst>
              </a:tr>
              <a:tr h="493597">
                <a:tc>
                  <a:txBody>
                    <a:bodyPr/>
                    <a:lstStyle/>
                    <a:p>
                      <a:r>
                        <a:rPr lang="en-US" sz="1400" noProof="0" dirty="0"/>
                        <a:t>Ours with satellite</a:t>
                      </a:r>
                    </a:p>
                  </a:txBody>
                  <a:tcPr/>
                </a:tc>
                <a:tc>
                  <a:txBody>
                    <a:bodyPr/>
                    <a:lstStyle/>
                    <a:p>
                      <a:r>
                        <a:rPr lang="en-US" sz="1400" noProof="0" dirty="0"/>
                        <a:t>6.33</a:t>
                      </a:r>
                    </a:p>
                  </a:txBody>
                  <a:tcPr/>
                </a:tc>
                <a:tc>
                  <a:txBody>
                    <a:bodyPr/>
                    <a:lstStyle/>
                    <a:p>
                      <a:r>
                        <a:rPr lang="en-US" sz="1400" noProof="0"/>
                        <a:t>5.00</a:t>
                      </a:r>
                    </a:p>
                  </a:txBody>
                  <a:tcPr/>
                </a:tc>
                <a:tc>
                  <a:txBody>
                    <a:bodyPr/>
                    <a:lstStyle/>
                    <a:p>
                      <a:r>
                        <a:rPr lang="en-US" sz="1400" noProof="0"/>
                        <a:t>6.21</a:t>
                      </a:r>
                    </a:p>
                  </a:txBody>
                  <a:tcPr/>
                </a:tc>
                <a:extLst>
                  <a:ext uri="{0D108BD9-81ED-4DB2-BD59-A6C34878D82A}">
                    <a16:rowId xmlns:a16="http://schemas.microsoft.com/office/drawing/2014/main" val="2264461430"/>
                  </a:ext>
                </a:extLst>
              </a:tr>
              <a:tr h="493597">
                <a:tc>
                  <a:txBody>
                    <a:bodyPr/>
                    <a:lstStyle/>
                    <a:p>
                      <a:r>
                        <a:rPr lang="en-US" sz="1400" noProof="0" dirty="0"/>
                        <a:t>Ours without satellite</a:t>
                      </a:r>
                    </a:p>
                  </a:txBody>
                  <a:tcPr/>
                </a:tc>
                <a:tc>
                  <a:txBody>
                    <a:bodyPr/>
                    <a:lstStyle/>
                    <a:p>
                      <a:r>
                        <a:rPr lang="en-US" sz="1400" noProof="0" dirty="0"/>
                        <a:t>5.67</a:t>
                      </a:r>
                    </a:p>
                  </a:txBody>
                  <a:tcPr/>
                </a:tc>
                <a:tc>
                  <a:txBody>
                    <a:bodyPr/>
                    <a:lstStyle/>
                    <a:p>
                      <a:r>
                        <a:rPr lang="en-US" sz="1400" noProof="0" dirty="0"/>
                        <a:t>5.00</a:t>
                      </a:r>
                    </a:p>
                  </a:txBody>
                  <a:tcPr/>
                </a:tc>
                <a:tc>
                  <a:txBody>
                    <a:bodyPr/>
                    <a:lstStyle/>
                    <a:p>
                      <a:r>
                        <a:rPr lang="en-US" sz="1400" noProof="0" dirty="0"/>
                        <a:t>4.67</a:t>
                      </a:r>
                    </a:p>
                  </a:txBody>
                  <a:tcPr/>
                </a:tc>
                <a:extLst>
                  <a:ext uri="{0D108BD9-81ED-4DB2-BD59-A6C34878D82A}">
                    <a16:rowId xmlns:a16="http://schemas.microsoft.com/office/drawing/2014/main" val="4210934220"/>
                  </a:ext>
                </a:extLst>
              </a:tr>
            </a:tbl>
          </a:graphicData>
        </a:graphic>
      </p:graphicFrame>
      <p:sp>
        <p:nvSpPr>
          <p:cNvPr id="15" name="Text Placeholder 4">
            <a:extLst>
              <a:ext uri="{FF2B5EF4-FFF2-40B4-BE49-F238E27FC236}">
                <a16:creationId xmlns:a16="http://schemas.microsoft.com/office/drawing/2014/main" id="{CF0798AB-764F-0640-4749-80086663FA3A}"/>
              </a:ext>
            </a:extLst>
          </p:cNvPr>
          <p:cNvSpPr txBox="1">
            <a:spLocks/>
          </p:cNvSpPr>
          <p:nvPr/>
        </p:nvSpPr>
        <p:spPr>
          <a:xfrm>
            <a:off x="2763411" y="5632704"/>
            <a:ext cx="9469337" cy="402336"/>
          </a:xfrm>
        </p:spPr>
        <p:txBody>
          <a:bodyPr wrap="square" lIns="0" tIns="0" rIns="0" bIns="0" rtlCol="0" anchor="ctr">
            <a:noAutofit/>
          </a:bodyPr>
          <a:lstStyle>
            <a:lvl1pPr marL="0" indent="0" algn="l" defTabSz="914400" rtl="0" eaLnBrk="1" latinLnBrk="0" hangingPunct="1">
              <a:lnSpc>
                <a:spcPct val="105000"/>
              </a:lnSpc>
              <a:spcBef>
                <a:spcPts val="0"/>
              </a:spcBef>
              <a:spcAft>
                <a:spcPts val="500"/>
              </a:spcAft>
              <a:buFont typeface="Candara" pitchFamily="34" charset="0"/>
              <a:buNone/>
              <a:defRPr lang="en-US" sz="2000" b="1" kern="1200">
                <a:solidFill>
                  <a:srgbClr val="985461"/>
                </a:solidFill>
                <a:latin typeface="Candara" pitchFamily="34" charset="0"/>
                <a:ea typeface="Microsoft YaHei" pitchFamily="34" charset="-122"/>
                <a:cs typeface="Candara" pitchFamily="34" charset="-120"/>
              </a:defRPr>
            </a:lvl1pPr>
            <a:lvl2pPr marL="731520" indent="-228600" algn="l" defTabSz="914400" rtl="0" eaLnBrk="1" latinLnBrk="0" hangingPunct="1">
              <a:lnSpc>
                <a:spcPct val="105000"/>
              </a:lnSpc>
              <a:spcBef>
                <a:spcPts val="0"/>
              </a:spcBef>
              <a:spcAft>
                <a:spcPts val="250"/>
              </a:spcAft>
              <a:buFont typeface="Candara" pitchFamily="34" charset="0"/>
              <a:buChar char="○"/>
              <a:defRPr lang="en-US" sz="1800" kern="1200">
                <a:solidFill>
                  <a:srgbClr val="181818"/>
                </a:solidFill>
                <a:latin typeface="Candara" pitchFamily="34" charset="0"/>
                <a:ea typeface="Microsoft YaHei" pitchFamily="34" charset="-122"/>
                <a:cs typeface="Candara" pitchFamily="34" charset="-120"/>
              </a:defRPr>
            </a:lvl2pPr>
            <a:lvl3pPr marL="1005840" indent="-182880" algn="l" defTabSz="914400" rtl="0" eaLnBrk="1" latinLnBrk="0" hangingPunct="1">
              <a:lnSpc>
                <a:spcPct val="105000"/>
              </a:lnSpc>
              <a:spcBef>
                <a:spcPts val="0"/>
              </a:spcBef>
              <a:spcAft>
                <a:spcPts val="10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3pPr>
            <a:lvl4pPr marL="128016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4pPr>
            <a:lvl5pPr marL="155448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5pPr>
            <a:lvl6pPr marL="182880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6pPr>
            <a:lvl7pPr marL="210312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7pPr>
            <a:lvl8pPr marL="237744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8pPr>
            <a:lvl9pPr marL="265176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9pPr>
          </a:lstStyle>
          <a:p>
            <a:pPr marL="0" marR="0" lvl="0" indent="0" algn="l" defTabSz="914400" rtl="0" eaLnBrk="1" fontAlgn="auto" latinLnBrk="0" hangingPunct="1">
              <a:lnSpc>
                <a:spcPct val="105000"/>
              </a:lnSpc>
              <a:spcBef>
                <a:spcPts val="0"/>
              </a:spcBef>
              <a:spcAft>
                <a:spcPts val="500"/>
              </a:spcAft>
              <a:buClrTx/>
              <a:buSzTx/>
              <a:buFont typeface="Candara" pitchFamily="34" charset="0"/>
              <a:buNone/>
              <a:tabLst/>
              <a:defRPr/>
            </a:pPr>
            <a:r>
              <a:rPr kumimoji="0" lang="en-US" sz="1800" b="0" i="0" u="none" strike="noStrike" kern="1200" cap="none" spc="0" normalizeH="0" baseline="0" noProof="0" dirty="0">
                <a:ln>
                  <a:noFill/>
                </a:ln>
                <a:solidFill>
                  <a:srgbClr val="985461"/>
                </a:solidFill>
                <a:effectLst/>
                <a:uLnTx/>
                <a:uFillTx/>
                <a:latin typeface="Candara" pitchFamily="34" charset="0"/>
                <a:ea typeface="Microsoft YaHei" pitchFamily="34" charset="-122"/>
              </a:rPr>
              <a:t>The tradeoff is stable across different combinations, and satellites improve throughput.</a:t>
            </a:r>
          </a:p>
        </p:txBody>
      </p:sp>
    </p:spTree>
    <p:extLst>
      <p:ext uri="{BB962C8B-B14F-4D97-AF65-F5344CB8AC3E}">
        <p14:creationId xmlns:p14="http://schemas.microsoft.com/office/powerpoint/2010/main" val="13987140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0C5C0A-9CA9-90FA-AC10-282ED2FD3FFE}"/>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C9DF0A24-FAA5-9E3C-E8B1-CB7661A8427A}"/>
              </a:ext>
            </a:extLst>
          </p:cNvPr>
          <p:cNvSpPr>
            <a:spLocks noGrp="1"/>
          </p:cNvSpPr>
          <p:nvPr/>
        </p:nvSpPr>
        <p:spPr>
          <a:xfrm>
            <a:off x="0" y="0"/>
            <a:ext cx="1554480" cy="6858000"/>
          </a:xfrm>
          <a:prstGeom prst="rect">
            <a:avLst/>
          </a:prstGeom>
          <a:solidFill>
            <a:srgbClr val="A42037"/>
          </a:solidFill>
        </p:spPr>
        <p:txBody>
          <a:bodyPr/>
          <a:lstStyle/>
          <a:p>
            <a:endParaRPr/>
          </a:p>
        </p:txBody>
      </p:sp>
      <p:sp>
        <p:nvSpPr>
          <p:cNvPr id="6" name="Shape 4">
            <a:extLst>
              <a:ext uri="{FF2B5EF4-FFF2-40B4-BE49-F238E27FC236}">
                <a16:creationId xmlns:a16="http://schemas.microsoft.com/office/drawing/2014/main" id="{0060AE18-9A0C-A506-A65F-1D60EE1C8761}"/>
              </a:ext>
            </a:extLst>
          </p:cNvPr>
          <p:cNvSpPr>
            <a:spLocks noGrp="1"/>
          </p:cNvSpPr>
          <p:nvPr/>
        </p:nvSpPr>
        <p:spPr>
          <a:xfrm>
            <a:off x="109728" y="3143744"/>
            <a:ext cx="1335024" cy="512064"/>
          </a:xfrm>
          <a:prstGeom prst="roundRect">
            <a:avLst>
              <a:gd name="adj" fmla="val 14286"/>
            </a:avLst>
          </a:prstGeom>
          <a:solidFill>
            <a:srgbClr val="FFFFFF"/>
          </a:solidFill>
        </p:spPr>
        <p:txBody>
          <a:bodyPr/>
          <a:lstStyle/>
          <a:p>
            <a:endParaRPr/>
          </a:p>
        </p:txBody>
      </p:sp>
      <p:sp>
        <p:nvSpPr>
          <p:cNvPr id="4" name="Text 2">
            <a:extLst>
              <a:ext uri="{FF2B5EF4-FFF2-40B4-BE49-F238E27FC236}">
                <a16:creationId xmlns:a16="http://schemas.microsoft.com/office/drawing/2014/main" id="{E14AFCD3-A8B9-27B2-9E52-1F7AC13C07E1}"/>
              </a:ext>
            </a:extLst>
          </p:cNvPr>
          <p:cNvSpPr>
            <a:spLocks noGrp="1"/>
          </p:cNvSpPr>
          <p:nvPr/>
        </p:nvSpPr>
        <p:spPr>
          <a:xfrm>
            <a:off x="182880" y="1399032"/>
            <a:ext cx="1225296" cy="512064"/>
          </a:xfrm>
          <a:prstGeom prst="rect">
            <a:avLst/>
          </a:prstGeom>
          <a:noFill/>
        </p:spPr>
        <p:txBody>
          <a:bodyPr wrap="square" anchor="ctr"/>
          <a:lstStyle/>
          <a:p>
            <a:r>
              <a:rPr lang="en-US" sz="1250" dirty="0">
                <a:solidFill>
                  <a:srgbClr val="EACBD1"/>
                </a:solidFill>
                <a:latin typeface="Calibri"/>
                <a:cs typeface="Calibri"/>
              </a:rPr>
              <a:t>Introduction</a:t>
            </a:r>
            <a:endParaRPr sz="1250" dirty="0">
              <a:solidFill>
                <a:srgbClr val="EACBD1"/>
              </a:solidFill>
              <a:latin typeface="Calibri"/>
              <a:cs typeface="Calibri"/>
            </a:endParaRPr>
          </a:p>
        </p:txBody>
      </p:sp>
      <p:sp>
        <p:nvSpPr>
          <p:cNvPr id="5" name="Text 3">
            <a:extLst>
              <a:ext uri="{FF2B5EF4-FFF2-40B4-BE49-F238E27FC236}">
                <a16:creationId xmlns:a16="http://schemas.microsoft.com/office/drawing/2014/main" id="{B3424A57-D02A-7EA1-D7BD-A2319EFFEB44}"/>
              </a:ext>
            </a:extLst>
          </p:cNvPr>
          <p:cNvSpPr>
            <a:spLocks noGrp="1"/>
          </p:cNvSpPr>
          <p:nvPr/>
        </p:nvSpPr>
        <p:spPr>
          <a:xfrm>
            <a:off x="182880" y="2267712"/>
            <a:ext cx="1225296" cy="512064"/>
          </a:xfrm>
          <a:prstGeom prst="rect">
            <a:avLst/>
          </a:prstGeom>
          <a:noFill/>
        </p:spPr>
        <p:txBody>
          <a:bodyPr wrap="square" anchor="ctr"/>
          <a:lstStyle/>
          <a:p>
            <a:r>
              <a:rPr sz="1250" dirty="0">
                <a:solidFill>
                  <a:srgbClr val="EACBD1"/>
                </a:solidFill>
                <a:latin typeface="Calibri"/>
                <a:cs typeface="Calibri"/>
              </a:rPr>
              <a:t>Bell Routing</a:t>
            </a:r>
          </a:p>
        </p:txBody>
      </p:sp>
      <p:sp>
        <p:nvSpPr>
          <p:cNvPr id="7" name="Text 5">
            <a:extLst>
              <a:ext uri="{FF2B5EF4-FFF2-40B4-BE49-F238E27FC236}">
                <a16:creationId xmlns:a16="http://schemas.microsoft.com/office/drawing/2014/main" id="{5101F8AA-60F5-39F6-9BFE-F58E36FCA420}"/>
              </a:ext>
            </a:extLst>
          </p:cNvPr>
          <p:cNvSpPr>
            <a:spLocks noGrp="1"/>
          </p:cNvSpPr>
          <p:nvPr/>
        </p:nvSpPr>
        <p:spPr>
          <a:xfrm>
            <a:off x="182880" y="3136392"/>
            <a:ext cx="1225296" cy="512064"/>
          </a:xfrm>
          <a:prstGeom prst="rect">
            <a:avLst/>
          </a:prstGeom>
          <a:noFill/>
        </p:spPr>
        <p:txBody>
          <a:bodyPr wrap="square" anchor="ctr"/>
          <a:lstStyle/>
          <a:p>
            <a:r>
              <a:rPr sz="1250" b="1" dirty="0">
                <a:solidFill>
                  <a:srgbClr val="A42037"/>
                </a:solidFill>
                <a:latin typeface="Calibri"/>
                <a:cs typeface="Calibri"/>
              </a:rPr>
              <a:t>Bell + GHZ</a:t>
            </a:r>
          </a:p>
        </p:txBody>
      </p:sp>
      <p:sp>
        <p:nvSpPr>
          <p:cNvPr id="8" name="Text 6">
            <a:extLst>
              <a:ext uri="{FF2B5EF4-FFF2-40B4-BE49-F238E27FC236}">
                <a16:creationId xmlns:a16="http://schemas.microsoft.com/office/drawing/2014/main" id="{A8099F67-8060-2B5F-BE99-7C272A93FA84}"/>
              </a:ext>
            </a:extLst>
          </p:cNvPr>
          <p:cNvSpPr>
            <a:spLocks noGrp="1"/>
          </p:cNvSpPr>
          <p:nvPr/>
        </p:nvSpPr>
        <p:spPr>
          <a:xfrm>
            <a:off x="182880" y="4005072"/>
            <a:ext cx="1225296" cy="512064"/>
          </a:xfrm>
          <a:prstGeom prst="rect">
            <a:avLst/>
          </a:prstGeom>
          <a:noFill/>
        </p:spPr>
        <p:txBody>
          <a:bodyPr wrap="square" anchor="ctr"/>
          <a:lstStyle/>
          <a:p>
            <a:r>
              <a:rPr sz="1250">
                <a:solidFill>
                  <a:srgbClr val="EACBD1"/>
                </a:solidFill>
                <a:latin typeface="Calibri"/>
                <a:ea typeface="Calibri"/>
                <a:cs typeface="Calibri"/>
              </a:rPr>
              <a:t>Planning</a:t>
            </a:r>
          </a:p>
        </p:txBody>
      </p:sp>
      <p:sp>
        <p:nvSpPr>
          <p:cNvPr id="9" name="Text 7">
            <a:extLst>
              <a:ext uri="{FF2B5EF4-FFF2-40B4-BE49-F238E27FC236}">
                <a16:creationId xmlns:a16="http://schemas.microsoft.com/office/drawing/2014/main" id="{CE77F5B5-F512-432B-F6C6-C040422BF479}"/>
              </a:ext>
            </a:extLst>
          </p:cNvPr>
          <p:cNvSpPr>
            <a:spLocks noGrp="1"/>
          </p:cNvSpPr>
          <p:nvPr/>
        </p:nvSpPr>
        <p:spPr>
          <a:xfrm>
            <a:off x="182880" y="4873752"/>
            <a:ext cx="1225296" cy="512064"/>
          </a:xfrm>
          <a:prstGeom prst="rect">
            <a:avLst/>
          </a:prstGeom>
          <a:noFill/>
        </p:spPr>
        <p:txBody>
          <a:bodyPr wrap="square" anchor="ctr"/>
          <a:lstStyle/>
          <a:p>
            <a:r>
              <a:rPr lang="en-US" sz="1250" dirty="0">
                <a:solidFill>
                  <a:srgbClr val="EACBD1"/>
                </a:solidFill>
                <a:latin typeface="Calibri"/>
                <a:ea typeface="Calibri"/>
                <a:cs typeface="Calibri"/>
              </a:rPr>
              <a:t>Conclusion</a:t>
            </a:r>
            <a:endParaRPr sz="1250" dirty="0">
              <a:solidFill>
                <a:srgbClr val="EACBD1"/>
              </a:solidFill>
              <a:latin typeface="Calibri"/>
              <a:ea typeface="Calibri"/>
              <a:cs typeface="Calibri"/>
            </a:endParaRPr>
          </a:p>
        </p:txBody>
      </p:sp>
      <p:sp>
        <p:nvSpPr>
          <p:cNvPr id="10" name="Text 8">
            <a:extLst>
              <a:ext uri="{FF2B5EF4-FFF2-40B4-BE49-F238E27FC236}">
                <a16:creationId xmlns:a16="http://schemas.microsoft.com/office/drawing/2014/main" id="{F7B89024-C291-B437-57AF-AFB64BAF2B9C}"/>
              </a:ext>
            </a:extLst>
          </p:cNvPr>
          <p:cNvSpPr>
            <a:spLocks noGrp="1"/>
          </p:cNvSpPr>
          <p:nvPr/>
        </p:nvSpPr>
        <p:spPr>
          <a:xfrm>
            <a:off x="2011680" y="347472"/>
            <a:ext cx="9677095" cy="292608"/>
          </a:xfrm>
          <a:prstGeom prst="rect">
            <a:avLst/>
          </a:prstGeom>
          <a:noFill/>
        </p:spPr>
        <p:txBody>
          <a:bodyPr wrap="none" anchor="ctr"/>
          <a:lstStyle/>
          <a:p>
            <a:r>
              <a:rPr lang="en-US" sz="1200" b="1" spc="100" dirty="0">
                <a:solidFill>
                  <a:srgbClr val="A42037"/>
                </a:solidFill>
                <a:latin typeface="Calibri"/>
                <a:ea typeface="Calibri"/>
                <a:cs typeface="Calibri"/>
              </a:rPr>
              <a:t>BELL + GHZ</a:t>
            </a:r>
            <a:endParaRPr sz="1200" b="1" spc="100" dirty="0">
              <a:solidFill>
                <a:srgbClr val="A42037"/>
              </a:solidFill>
              <a:latin typeface="Calibri"/>
              <a:ea typeface="Calibri"/>
              <a:cs typeface="Calibri"/>
            </a:endParaRPr>
          </a:p>
        </p:txBody>
      </p:sp>
      <p:sp>
        <p:nvSpPr>
          <p:cNvPr id="26" name="Text 24">
            <a:extLst>
              <a:ext uri="{FF2B5EF4-FFF2-40B4-BE49-F238E27FC236}">
                <a16:creationId xmlns:a16="http://schemas.microsoft.com/office/drawing/2014/main" id="{4AE405B7-B18F-D6F5-9CF8-8D78B3F43796}"/>
              </a:ext>
            </a:extLst>
          </p:cNvPr>
          <p:cNvSpPr>
            <a:spLocks noGrp="1"/>
          </p:cNvSpPr>
          <p:nvPr/>
        </p:nvSpPr>
        <p:spPr>
          <a:xfrm>
            <a:off x="11551615" y="6473952"/>
            <a:ext cx="411480" cy="274320"/>
          </a:xfrm>
          <a:prstGeom prst="rect">
            <a:avLst/>
          </a:prstGeom>
          <a:noFill/>
        </p:spPr>
        <p:txBody>
          <a:bodyPr wrap="square" anchor="ctr"/>
          <a:lstStyle/>
          <a:p>
            <a:fld id="{AE4E52CC-50E8-C041-A4A7-4751265F3D3B}" type="slidenum">
              <a:rPr lang="en-US" sz="1000" smtClean="0">
                <a:solidFill>
                  <a:srgbClr val="58595B"/>
                </a:solidFill>
                <a:latin typeface="Calibri"/>
                <a:ea typeface="Calibri"/>
                <a:cs typeface="Calibri"/>
              </a:rPr>
              <a:t>112</a:t>
            </a:fld>
            <a:endParaRPr sz="1000" dirty="0">
              <a:solidFill>
                <a:srgbClr val="58595B"/>
              </a:solidFill>
              <a:latin typeface="Calibri"/>
              <a:ea typeface="Calibri"/>
              <a:cs typeface="Calibri"/>
            </a:endParaRPr>
          </a:p>
        </p:txBody>
      </p:sp>
      <p:sp>
        <p:nvSpPr>
          <p:cNvPr id="25" name="Text 28">
            <a:extLst>
              <a:ext uri="{FF2B5EF4-FFF2-40B4-BE49-F238E27FC236}">
                <a16:creationId xmlns:a16="http://schemas.microsoft.com/office/drawing/2014/main" id="{81F559E1-EA80-AB3B-B201-3752C41B9E83}"/>
              </a:ext>
            </a:extLst>
          </p:cNvPr>
          <p:cNvSpPr/>
          <p:nvPr/>
        </p:nvSpPr>
        <p:spPr>
          <a:xfrm>
            <a:off x="2011680" y="6473952"/>
            <a:ext cx="5486400" cy="274320"/>
          </a:xfrm>
          <a:prstGeom prst="rect">
            <a:avLst/>
          </a:prstGeom>
          <a:noFill/>
          <a:ln/>
        </p:spPr>
        <p:txBody>
          <a:bodyPr wrap="square" rtlCol="0" anchor="ctr"/>
          <a:lstStyle/>
          <a:p>
            <a:pPr marL="0" indent="0">
              <a:buNone/>
            </a:pPr>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sp>
        <p:nvSpPr>
          <p:cNvPr id="3" name="Source 36 · Text Placeholder 7">
            <a:extLst>
              <a:ext uri="{FF2B5EF4-FFF2-40B4-BE49-F238E27FC236}">
                <a16:creationId xmlns:a16="http://schemas.microsoft.com/office/drawing/2014/main" id="{9EF1C7C4-A796-ABB8-B4EB-8CFFB8173BEB}"/>
              </a:ext>
            </a:extLst>
          </p:cNvPr>
          <p:cNvSpPr>
            <a:spLocks noGrp="1"/>
          </p:cNvSpPr>
          <p:nvPr/>
        </p:nvSpPr>
        <p:spPr>
          <a:xfrm>
            <a:off x="2011680" y="1384847"/>
            <a:ext cx="9875520" cy="4095831"/>
          </a:xfrm>
          <a:prstGeom prst="rect">
            <a:avLst/>
          </a:prstGeom>
          <a:noFill/>
        </p:spPr>
        <p:txBody>
          <a:bodyPr wrap="square" lIns="17066" tIns="17066" rIns="17066" bIns="17066" anchor="t">
            <a:noAutofit/>
          </a:bodyPr>
          <a:lstStyle>
            <a:lvl1pPr marL="341319" indent="-255989" algn="l" defTabSz="853298">
              <a:lnSpc>
                <a:spcPct val="105000"/>
              </a:lnSpc>
              <a:spcBef>
                <a:spcPts val="0"/>
              </a:spcBef>
              <a:spcAft>
                <a:spcPts val="467"/>
              </a:spcAft>
              <a:buFont typeface="Candara"/>
              <a:buChar char="•"/>
              <a:defRPr sz="1866" kern="1200">
                <a:solidFill>
                  <a:srgbClr val="181818"/>
                </a:solidFill>
                <a:latin typeface="Candara"/>
                <a:ea typeface="Candara"/>
                <a:cs typeface="Candara"/>
              </a:defRPr>
            </a:lvl1pPr>
            <a:lvl2pPr marL="682638" indent="-213325" algn="l" defTabSz="853298">
              <a:lnSpc>
                <a:spcPct val="105000"/>
              </a:lnSpc>
              <a:spcBef>
                <a:spcPts val="0"/>
              </a:spcBef>
              <a:spcAft>
                <a:spcPts val="233"/>
              </a:spcAft>
              <a:buFont typeface="Candara"/>
              <a:buChar char="○"/>
              <a:defRPr sz="1680" kern="1200">
                <a:solidFill>
                  <a:srgbClr val="181818"/>
                </a:solidFill>
                <a:latin typeface="Candara"/>
                <a:ea typeface="Candara"/>
                <a:cs typeface="Candara"/>
              </a:defRPr>
            </a:lvl2pPr>
            <a:lvl3pPr marL="938628" indent="-170660" algn="l" defTabSz="853298">
              <a:lnSpc>
                <a:spcPct val="105000"/>
              </a:lnSpc>
              <a:spcBef>
                <a:spcPts val="0"/>
              </a:spcBef>
              <a:spcAft>
                <a:spcPts val="93"/>
              </a:spcAft>
              <a:buFont typeface="Candara"/>
              <a:buChar char="–"/>
              <a:defRPr sz="1493" kern="1200">
                <a:solidFill>
                  <a:srgbClr val="181818"/>
                </a:solidFill>
                <a:latin typeface="Candara"/>
                <a:ea typeface="Candara"/>
                <a:cs typeface="Candara"/>
              </a:defRPr>
            </a:lvl3pPr>
            <a:lvl4pPr marL="1194617"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4pPr>
            <a:lvl5pPr marL="1450607"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5pPr>
            <a:lvl6pPr marL="1706596"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6pPr>
            <a:lvl7pPr marL="1962586"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7pPr>
            <a:lvl8pPr marL="2218575"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8pPr>
            <a:lvl9pPr marL="2474564"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9pPr>
          </a:lstStyle>
          <a:p>
            <a:pPr marL="342900" indent="-342900" defTabSz="914400">
              <a:spcAft>
                <a:spcPts val="1400"/>
              </a:spcAft>
              <a:buSzPct val="100000"/>
            </a:pPr>
            <a:r>
              <a:rPr sz="1800" dirty="0">
                <a:solidFill>
                  <a:srgbClr val="231F20"/>
                </a:solidFill>
                <a:latin typeface="Calibri" pitchFamily="34" charset="0"/>
                <a:ea typeface="Calibri" pitchFamily="34" charset="-122"/>
                <a:cs typeface="Calibri" pitchFamily="34" charset="-120"/>
              </a:rPr>
              <a:t>Mixed Bell/GHZ networking requires fusion-aware routing, balanced three-arm allocation, shared-resource coordination, and explicit GHZ service control.</a:t>
            </a:r>
          </a:p>
        </p:txBody>
      </p:sp>
      <p:sp>
        <p:nvSpPr>
          <p:cNvPr id="11" name="Source 36 · Text Placeholder 8">
            <a:extLst>
              <a:ext uri="{FF2B5EF4-FFF2-40B4-BE49-F238E27FC236}">
                <a16:creationId xmlns:a16="http://schemas.microsoft.com/office/drawing/2014/main" id="{BB515DF0-F1DC-61C0-AC40-F2FE375D495B}"/>
              </a:ext>
            </a:extLst>
          </p:cNvPr>
          <p:cNvSpPr>
            <a:spLocks noGrp="1"/>
          </p:cNvSpPr>
          <p:nvPr/>
        </p:nvSpPr>
        <p:spPr>
          <a:xfrm>
            <a:off x="2225897" y="2592050"/>
            <a:ext cx="9531458" cy="375451"/>
          </a:xfrm>
          <a:prstGeom prst="rect">
            <a:avLst/>
          </a:prstGeom>
          <a:noFill/>
        </p:spPr>
        <p:txBody>
          <a:bodyPr wrap="square" lIns="0" tIns="0" rIns="0" bIns="0" anchor="ctr">
            <a:noAutofit/>
          </a:bodyPr>
          <a:lstStyle>
            <a:lvl1pPr marL="0" indent="0" algn="l">
              <a:buNone/>
              <a:defRPr sz="1866" b="1" kern="1200">
                <a:solidFill>
                  <a:srgbClr val="985461"/>
                </a:solidFill>
                <a:latin typeface="Candara"/>
                <a:ea typeface="Candara"/>
                <a:cs typeface="Candara"/>
              </a:defRPr>
            </a:lvl1pPr>
          </a:lstStyle>
          <a:p>
            <a:r>
              <a:rPr sz="1800" b="0" dirty="0"/>
              <a:t>Next question: what should be installed before that demand is known?</a:t>
            </a:r>
          </a:p>
        </p:txBody>
      </p:sp>
      <p:sp>
        <p:nvSpPr>
          <p:cNvPr id="12" name="Text 9">
            <a:extLst>
              <a:ext uri="{FF2B5EF4-FFF2-40B4-BE49-F238E27FC236}">
                <a16:creationId xmlns:a16="http://schemas.microsoft.com/office/drawing/2014/main" id="{F67AC684-40E0-50E2-F101-4930DCC51645}"/>
              </a:ext>
            </a:extLst>
          </p:cNvPr>
          <p:cNvSpPr>
            <a:spLocks noGrp="1"/>
          </p:cNvSpPr>
          <p:nvPr/>
        </p:nvSpPr>
        <p:spPr>
          <a:xfrm>
            <a:off x="2011680" y="621792"/>
            <a:ext cx="9677095" cy="658368"/>
          </a:xfrm>
          <a:prstGeom prst="rect">
            <a:avLst/>
          </a:prstGeom>
          <a:noFill/>
        </p:spPr>
        <p:txBody>
          <a:bodyPr wrap="square" anchor="ctr"/>
          <a:lstStyle/>
          <a:p>
            <a:r>
              <a:rPr sz="3000" b="1" dirty="0">
                <a:solidFill>
                  <a:srgbClr val="231F20"/>
                </a:solidFill>
                <a:latin typeface="Cambria"/>
                <a:ea typeface="Cambria"/>
                <a:cs typeface="Cambria"/>
              </a:rPr>
              <a:t>Mixed Bell/GHZ service needs fusion-aware control</a:t>
            </a:r>
          </a:p>
        </p:txBody>
      </p:sp>
    </p:spTree>
    <p:extLst>
      <p:ext uri="{BB962C8B-B14F-4D97-AF65-F5344CB8AC3E}">
        <p14:creationId xmlns:p14="http://schemas.microsoft.com/office/powerpoint/2010/main" val="126118096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022667-6923-FE24-8D02-9BDFE06D4C7B}"/>
            </a:ext>
          </a:extLst>
        </p:cNvPr>
        <p:cNvGrpSpPr/>
        <p:nvPr/>
      </p:nvGrpSpPr>
      <p:grpSpPr>
        <a:xfrm>
          <a:off x="0" y="0"/>
          <a:ext cx="0" cy="0"/>
          <a:chOff x="0" y="0"/>
          <a:chExt cx="0" cy="0"/>
        </a:xfrm>
      </p:grpSpPr>
      <p:pic>
        <p:nvPicPr>
          <p:cNvPr id="2" name="Image 0" descr="/home/claude/assets/bg_texture.png">
            <a:extLst>
              <a:ext uri="{FF2B5EF4-FFF2-40B4-BE49-F238E27FC236}">
                <a16:creationId xmlns:a16="http://schemas.microsoft.com/office/drawing/2014/main" id="{C15C9520-0F98-CB43-8701-695EECD007D8}"/>
              </a:ext>
            </a:extLst>
          </p:cNvPr>
          <p:cNvPicPr>
            <a:picLocks noChangeAspect="1"/>
          </p:cNvPicPr>
          <p:nvPr/>
        </p:nvPicPr>
        <p:blipFill>
          <a:blip r:embed="rId3"/>
          <a:stretch>
            <a:fillRect/>
          </a:stretch>
        </p:blipFill>
        <p:spPr>
          <a:xfrm>
            <a:off x="0" y="0"/>
            <a:ext cx="12191695" cy="6858000"/>
          </a:xfrm>
          <a:prstGeom prst="rect">
            <a:avLst/>
          </a:prstGeom>
        </p:spPr>
      </p:pic>
      <p:sp>
        <p:nvSpPr>
          <p:cNvPr id="3" name="Shape 0">
            <a:extLst>
              <a:ext uri="{FF2B5EF4-FFF2-40B4-BE49-F238E27FC236}">
                <a16:creationId xmlns:a16="http://schemas.microsoft.com/office/drawing/2014/main" id="{A257CDE2-F374-3EFE-20B4-4EF3DB9CCD57}"/>
              </a:ext>
            </a:extLst>
          </p:cNvPr>
          <p:cNvSpPr/>
          <p:nvPr/>
        </p:nvSpPr>
        <p:spPr>
          <a:xfrm>
            <a:off x="0" y="0"/>
            <a:ext cx="12191695" cy="6858000"/>
          </a:xfrm>
          <a:prstGeom prst="rect">
            <a:avLst/>
          </a:prstGeom>
          <a:solidFill>
            <a:srgbClr val="A42037">
              <a:alpha val="70000"/>
            </a:srgbClr>
          </a:solidFill>
          <a:ln/>
        </p:spPr>
        <p:txBody>
          <a:bodyPr/>
          <a:lstStyle/>
          <a:p>
            <a:endParaRPr lang="en-US"/>
          </a:p>
        </p:txBody>
      </p:sp>
      <p:sp>
        <p:nvSpPr>
          <p:cNvPr id="5" name="Text 2">
            <a:extLst>
              <a:ext uri="{FF2B5EF4-FFF2-40B4-BE49-F238E27FC236}">
                <a16:creationId xmlns:a16="http://schemas.microsoft.com/office/drawing/2014/main" id="{C233D054-DA9A-C6FA-ED4E-74A53FBE65FB}"/>
              </a:ext>
            </a:extLst>
          </p:cNvPr>
          <p:cNvSpPr/>
          <p:nvPr/>
        </p:nvSpPr>
        <p:spPr>
          <a:xfrm>
            <a:off x="742030" y="1708110"/>
            <a:ext cx="10515600" cy="1399953"/>
          </a:xfrm>
          <a:prstGeom prst="rect">
            <a:avLst/>
          </a:prstGeom>
          <a:noFill/>
          <a:ln/>
        </p:spPr>
        <p:txBody>
          <a:bodyPr wrap="square" rtlCol="0" anchor="ctr"/>
          <a:lstStyle/>
          <a:p>
            <a:pPr marL="0" indent="0">
              <a:buNone/>
            </a:pPr>
            <a:r>
              <a:rPr lang="en-US" sz="3600" b="1" dirty="0">
                <a:solidFill>
                  <a:srgbClr val="FFFFFF"/>
                </a:solidFill>
                <a:latin typeface="Cambria" pitchFamily="34" charset="0"/>
                <a:ea typeface="Cambria" pitchFamily="34" charset="-122"/>
                <a:cs typeface="Cambria" pitchFamily="34" charset="-120"/>
              </a:rPr>
              <a:t>Stochastic Infrastructure Planning for Entanglement Distribution in Integrated Terrestrial–Satellite Quantum Networks</a:t>
            </a:r>
            <a:endParaRPr lang="en-US" sz="3600" dirty="0"/>
          </a:p>
        </p:txBody>
      </p:sp>
      <p:sp>
        <p:nvSpPr>
          <p:cNvPr id="8" name="Text 5">
            <a:extLst>
              <a:ext uri="{FF2B5EF4-FFF2-40B4-BE49-F238E27FC236}">
                <a16:creationId xmlns:a16="http://schemas.microsoft.com/office/drawing/2014/main" id="{43E0E018-1B49-A324-073A-E8DD20E67B78}"/>
              </a:ext>
            </a:extLst>
          </p:cNvPr>
          <p:cNvSpPr/>
          <p:nvPr/>
        </p:nvSpPr>
        <p:spPr>
          <a:xfrm>
            <a:off x="502920" y="6473952"/>
            <a:ext cx="5486400" cy="274320"/>
          </a:xfrm>
          <a:prstGeom prst="rect">
            <a:avLst/>
          </a:prstGeom>
          <a:noFill/>
          <a:ln/>
        </p:spPr>
        <p:txBody>
          <a:bodyPr wrap="square" rtlCol="0" anchor="ctr"/>
          <a:lstStyle/>
          <a:p>
            <a:pPr marL="0" indent="0">
              <a:buNone/>
            </a:pPr>
            <a:r>
              <a:rPr lang="en-US" sz="900" i="1" dirty="0">
                <a:solidFill>
                  <a:srgbClr val="E8C9CE"/>
                </a:solidFill>
                <a:latin typeface="Calibri" pitchFamily="34" charset="0"/>
                <a:ea typeface="Calibri" pitchFamily="34" charset="-122"/>
                <a:cs typeface="Calibri" pitchFamily="34" charset="-120"/>
              </a:rPr>
              <a:t>Hybrid Satellite-Ground Quantum Networks and Computing |  QCE ’26</a:t>
            </a:r>
          </a:p>
        </p:txBody>
      </p:sp>
      <p:sp>
        <p:nvSpPr>
          <p:cNvPr id="9" name="Text 1">
            <a:extLst>
              <a:ext uri="{FF2B5EF4-FFF2-40B4-BE49-F238E27FC236}">
                <a16:creationId xmlns:a16="http://schemas.microsoft.com/office/drawing/2014/main" id="{DFE1FAAD-A799-32F8-2DC3-2A0BFDA0CCD9}"/>
              </a:ext>
            </a:extLst>
          </p:cNvPr>
          <p:cNvSpPr/>
          <p:nvPr/>
        </p:nvSpPr>
        <p:spPr>
          <a:xfrm>
            <a:off x="742030" y="1124300"/>
            <a:ext cx="10515600" cy="365760"/>
          </a:xfrm>
          <a:prstGeom prst="rect">
            <a:avLst/>
          </a:prstGeom>
          <a:noFill/>
        </p:spPr>
        <p:txBody>
          <a:bodyPr wrap="square" rtlCol="0" anchor="ctr"/>
          <a:lstStyle/>
          <a:p>
            <a:pPr marL="0" indent="0">
              <a:buNone/>
            </a:pPr>
            <a:r>
              <a:rPr lang="en-US" sz="1300" b="1" kern="0" spc="100" dirty="0">
                <a:solidFill>
                  <a:srgbClr val="F0D3D8"/>
                </a:solidFill>
                <a:latin typeface="Calibri" panose="020F0502020204030204" pitchFamily="34" charset="0"/>
                <a:ea typeface="Calibri" panose="020F0502020204030204" pitchFamily="34" charset="-122"/>
                <a:cs typeface="Calibri" panose="020F0502020204030204" pitchFamily="34" charset="-120"/>
              </a:rPr>
              <a:t>Under Review</a:t>
            </a:r>
            <a:endParaRPr lang="en-US" sz="1300" dirty="0"/>
          </a:p>
        </p:txBody>
      </p:sp>
      <p:sp>
        <p:nvSpPr>
          <p:cNvPr id="10" name="Text 4">
            <a:extLst>
              <a:ext uri="{FF2B5EF4-FFF2-40B4-BE49-F238E27FC236}">
                <a16:creationId xmlns:a16="http://schemas.microsoft.com/office/drawing/2014/main" id="{EC6D84F1-FE04-5DED-D4E8-72DA41D45114}"/>
              </a:ext>
            </a:extLst>
          </p:cNvPr>
          <p:cNvSpPr/>
          <p:nvPr/>
        </p:nvSpPr>
        <p:spPr>
          <a:xfrm>
            <a:off x="814949" y="3571551"/>
            <a:ext cx="7315200" cy="511736"/>
          </a:xfrm>
          <a:prstGeom prst="rect">
            <a:avLst/>
          </a:prstGeom>
          <a:noFill/>
        </p:spPr>
        <p:txBody>
          <a:bodyPr wrap="square" rtlCol="0" anchor="ctr"/>
          <a:lstStyle/>
          <a:p>
            <a:pPr>
              <a:lnSpc>
                <a:spcPct val="130000"/>
              </a:lnSpc>
            </a:pPr>
            <a:r>
              <a:rPr lang="en-US" sz="1400" b="1" dirty="0" err="1">
                <a:solidFill>
                  <a:srgbClr val="FFFFFF"/>
                </a:solidFill>
                <a:latin typeface="Calibri" panose="020F0502020204030204" pitchFamily="34" charset="0"/>
                <a:ea typeface="Calibri" panose="020F0502020204030204" pitchFamily="34" charset="-122"/>
                <a:cs typeface="Calibri" panose="020F0502020204030204" pitchFamily="34" charset="-120"/>
              </a:rPr>
              <a:t>Xiangxing</a:t>
            </a:r>
            <a:r>
              <a:rPr lang="en-US" sz="1400" b="1" dirty="0">
                <a:solidFill>
                  <a:srgbClr val="FFFFFF"/>
                </a:solidFill>
                <a:latin typeface="Calibri" panose="020F0502020204030204" pitchFamily="34" charset="0"/>
                <a:ea typeface="Calibri" panose="020F0502020204030204" pitchFamily="34" charset="-122"/>
                <a:cs typeface="Calibri" panose="020F0502020204030204" pitchFamily="34" charset="-120"/>
              </a:rPr>
              <a:t> Guo, Yu Zhang, Yanmin Gong, Lei Fan, Yu Wang, Zhu Han, </a:t>
            </a:r>
            <a:r>
              <a:rPr lang="en-US" sz="1400" b="1" dirty="0" err="1">
                <a:solidFill>
                  <a:srgbClr val="FFFFFF"/>
                </a:solidFill>
                <a:latin typeface="Calibri" panose="020F0502020204030204" pitchFamily="34" charset="0"/>
                <a:ea typeface="Calibri" panose="020F0502020204030204" pitchFamily="34" charset="-122"/>
                <a:cs typeface="Calibri" panose="020F0502020204030204" pitchFamily="34" charset="-120"/>
              </a:rPr>
              <a:t>Yuanxiong</a:t>
            </a:r>
            <a:r>
              <a:rPr lang="en-US" sz="1400" b="1" dirty="0">
                <a:solidFill>
                  <a:srgbClr val="FFFFFF"/>
                </a:solidFill>
                <a:latin typeface="Calibri" panose="020F0502020204030204" pitchFamily="34" charset="0"/>
                <a:ea typeface="Calibri" panose="020F0502020204030204" pitchFamily="34" charset="-122"/>
                <a:cs typeface="Calibri" panose="020F0502020204030204" pitchFamily="34" charset="-120"/>
              </a:rPr>
              <a:t> Guo</a:t>
            </a:r>
          </a:p>
        </p:txBody>
      </p:sp>
      <p:sp>
        <p:nvSpPr>
          <p:cNvPr id="11" name="Text 5">
            <a:extLst>
              <a:ext uri="{FF2B5EF4-FFF2-40B4-BE49-F238E27FC236}">
                <a16:creationId xmlns:a16="http://schemas.microsoft.com/office/drawing/2014/main" id="{FFD2591E-72B0-9841-5346-BFFFDB6DB95E}"/>
              </a:ext>
            </a:extLst>
          </p:cNvPr>
          <p:cNvSpPr/>
          <p:nvPr/>
        </p:nvSpPr>
        <p:spPr>
          <a:xfrm>
            <a:off x="822960" y="4052274"/>
            <a:ext cx="7315200" cy="582823"/>
          </a:xfrm>
          <a:prstGeom prst="rect">
            <a:avLst/>
          </a:prstGeom>
          <a:noFill/>
        </p:spPr>
        <p:txBody>
          <a:bodyPr wrap="square" rtlCol="0" anchor="ctr"/>
          <a:lstStyle/>
          <a:p>
            <a:r>
              <a:rPr lang="en-US" sz="1200" dirty="0">
                <a:solidFill>
                  <a:srgbClr val="F0D3D8"/>
                </a:solidFill>
                <a:latin typeface="Calibri" panose="020F0502020204030204" pitchFamily="34" charset="0"/>
                <a:cs typeface="Calibri" panose="020F0502020204030204" pitchFamily="34" charset="-120"/>
              </a:rPr>
              <a:t>Department of Information Systems and Cybersecurity · University of Texas at San Antonio</a:t>
            </a:r>
          </a:p>
          <a:p>
            <a:r>
              <a:rPr lang="en-US" sz="1200" dirty="0">
                <a:solidFill>
                  <a:srgbClr val="F0D3D8"/>
                </a:solidFill>
                <a:latin typeface="Calibri" panose="020F0502020204030204" pitchFamily="34" charset="0"/>
                <a:cs typeface="Calibri" panose="020F0502020204030204" pitchFamily="34" charset="-120"/>
              </a:rPr>
              <a:t>Department of Electrical and Computer Engineering  ·  University of Houston</a:t>
            </a:r>
          </a:p>
          <a:p>
            <a:r>
              <a:rPr lang="en-US" sz="1200" dirty="0">
                <a:solidFill>
                  <a:srgbClr val="F0D3D8"/>
                </a:solidFill>
                <a:latin typeface="Calibri" panose="020F0502020204030204" pitchFamily="34" charset="0"/>
                <a:ea typeface="Calibri" panose="020F0502020204030204" pitchFamily="34" charset="-122"/>
                <a:cs typeface="Calibri" panose="020F0502020204030204" pitchFamily="34" charset="-120"/>
              </a:rPr>
              <a:t>Department of Computer and Information Science  ·  Temple University</a:t>
            </a:r>
          </a:p>
        </p:txBody>
      </p:sp>
      <p:sp>
        <p:nvSpPr>
          <p:cNvPr id="12" name="Shape 6">
            <a:extLst>
              <a:ext uri="{FF2B5EF4-FFF2-40B4-BE49-F238E27FC236}">
                <a16:creationId xmlns:a16="http://schemas.microsoft.com/office/drawing/2014/main" id="{19DE0E34-42BA-BA7C-1EB5-7A47D090EBD9}"/>
              </a:ext>
            </a:extLst>
          </p:cNvPr>
          <p:cNvSpPr/>
          <p:nvPr/>
        </p:nvSpPr>
        <p:spPr>
          <a:xfrm>
            <a:off x="2191638" y="5084476"/>
            <a:ext cx="7863840" cy="868680"/>
          </a:xfrm>
          <a:prstGeom prst="roundRect">
            <a:avLst>
              <a:gd name="adj" fmla="val 8421"/>
            </a:avLst>
          </a:prstGeom>
          <a:solidFill>
            <a:srgbClr val="FFFFFF"/>
          </a:solidFill>
        </p:spPr>
        <p:txBody>
          <a:bodyPr/>
          <a:lstStyle/>
          <a:p>
            <a:endParaRPr lang="en-US"/>
          </a:p>
        </p:txBody>
      </p:sp>
      <p:pic>
        <p:nvPicPr>
          <p:cNvPr id="13" name="Image 1" descr="/home/claude/assets/logo_temple.png">
            <a:extLst>
              <a:ext uri="{FF2B5EF4-FFF2-40B4-BE49-F238E27FC236}">
                <a16:creationId xmlns:a16="http://schemas.microsoft.com/office/drawing/2014/main" id="{9257200E-7EB8-5FC4-C5A3-42FB57752C4F}"/>
              </a:ext>
            </a:extLst>
          </p:cNvPr>
          <p:cNvPicPr>
            <a:picLocks noChangeAspect="1"/>
          </p:cNvPicPr>
          <p:nvPr/>
        </p:nvPicPr>
        <p:blipFill>
          <a:blip r:embed="rId4"/>
          <a:stretch>
            <a:fillRect/>
          </a:stretch>
        </p:blipFill>
        <p:spPr>
          <a:xfrm>
            <a:off x="7493985" y="5281967"/>
            <a:ext cx="2331720" cy="457200"/>
          </a:xfrm>
          <a:prstGeom prst="rect">
            <a:avLst/>
          </a:prstGeom>
        </p:spPr>
      </p:pic>
      <p:pic>
        <p:nvPicPr>
          <p:cNvPr id="14" name="Image 2" descr="/home/claude/assets/logo_houston.png">
            <a:extLst>
              <a:ext uri="{FF2B5EF4-FFF2-40B4-BE49-F238E27FC236}">
                <a16:creationId xmlns:a16="http://schemas.microsoft.com/office/drawing/2014/main" id="{9B086437-63F1-1C48-64BD-C3E9E72DAF87}"/>
              </a:ext>
            </a:extLst>
          </p:cNvPr>
          <p:cNvPicPr>
            <a:picLocks noChangeAspect="1"/>
          </p:cNvPicPr>
          <p:nvPr/>
        </p:nvPicPr>
        <p:blipFill>
          <a:blip r:embed="rId5"/>
          <a:stretch>
            <a:fillRect/>
          </a:stretch>
        </p:blipFill>
        <p:spPr>
          <a:xfrm>
            <a:off x="5058627" y="5250329"/>
            <a:ext cx="2205585" cy="545592"/>
          </a:xfrm>
          <a:prstGeom prst="rect">
            <a:avLst/>
          </a:prstGeom>
        </p:spPr>
      </p:pic>
      <p:pic>
        <p:nvPicPr>
          <p:cNvPr id="15" name="Image 3" descr="/home/claude/assets/logo_utsa.png">
            <a:extLst>
              <a:ext uri="{FF2B5EF4-FFF2-40B4-BE49-F238E27FC236}">
                <a16:creationId xmlns:a16="http://schemas.microsoft.com/office/drawing/2014/main" id="{E4A44890-B1C5-83E2-BDA8-F37A79C930B1}"/>
              </a:ext>
            </a:extLst>
          </p:cNvPr>
          <p:cNvPicPr>
            <a:picLocks noChangeAspect="1"/>
          </p:cNvPicPr>
          <p:nvPr/>
        </p:nvPicPr>
        <p:blipFill>
          <a:blip r:embed="rId6"/>
          <a:stretch>
            <a:fillRect/>
          </a:stretch>
        </p:blipFill>
        <p:spPr>
          <a:xfrm>
            <a:off x="2484866" y="5270155"/>
            <a:ext cx="2485475" cy="545592"/>
          </a:xfrm>
          <a:prstGeom prst="rect">
            <a:avLst/>
          </a:prstGeom>
        </p:spPr>
      </p:pic>
      <p:sp>
        <p:nvSpPr>
          <p:cNvPr id="4" name="Text 3">
            <a:extLst>
              <a:ext uri="{FF2B5EF4-FFF2-40B4-BE49-F238E27FC236}">
                <a16:creationId xmlns:a16="http://schemas.microsoft.com/office/drawing/2014/main" id="{C2D99798-5BA7-30CA-DEF2-73D4BC2219D2}"/>
              </a:ext>
            </a:extLst>
          </p:cNvPr>
          <p:cNvSpPr>
            <a:spLocks noGrp="1"/>
          </p:cNvSpPr>
          <p:nvPr/>
        </p:nvSpPr>
        <p:spPr>
          <a:xfrm>
            <a:off x="814949" y="3146035"/>
            <a:ext cx="9144000" cy="457200"/>
          </a:xfrm>
          <a:prstGeom prst="rect">
            <a:avLst/>
          </a:prstGeom>
          <a:noFill/>
        </p:spPr>
        <p:txBody>
          <a:bodyPr wrap="square" anchor="ctr"/>
          <a:lstStyle/>
          <a:p>
            <a:r>
              <a:rPr lang="en-US" sz="1500" i="1" dirty="0">
                <a:solidFill>
                  <a:srgbClr val="F0D3D8"/>
                </a:solidFill>
                <a:ea typeface="Calibri"/>
                <a:cs typeface="Calibri"/>
              </a:rPr>
              <a:t>What should be deployed before uncertain Bell/GHZ demand arrives?</a:t>
            </a:r>
          </a:p>
        </p:txBody>
      </p:sp>
    </p:spTree>
    <p:extLst>
      <p:ext uri="{BB962C8B-B14F-4D97-AF65-F5344CB8AC3E}">
        <p14:creationId xmlns:p14="http://schemas.microsoft.com/office/powerpoint/2010/main" val="198094540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E5CF66-299F-F1E2-E899-DB4A44C6B12B}"/>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F5B57A1F-263A-7539-0CC7-FE522773F779}"/>
              </a:ext>
            </a:extLst>
          </p:cNvPr>
          <p:cNvSpPr>
            <a:spLocks noGrp="1"/>
          </p:cNvSpPr>
          <p:nvPr/>
        </p:nvSpPr>
        <p:spPr>
          <a:xfrm>
            <a:off x="0" y="0"/>
            <a:ext cx="1554480" cy="6858000"/>
          </a:xfrm>
          <a:prstGeom prst="rect">
            <a:avLst/>
          </a:prstGeom>
          <a:solidFill>
            <a:srgbClr val="A42037"/>
          </a:solidFill>
        </p:spPr>
        <p:txBody>
          <a:bodyPr/>
          <a:lstStyle/>
          <a:p>
            <a:endParaRPr/>
          </a:p>
        </p:txBody>
      </p:sp>
      <p:sp>
        <p:nvSpPr>
          <p:cNvPr id="6" name="Shape 4">
            <a:extLst>
              <a:ext uri="{FF2B5EF4-FFF2-40B4-BE49-F238E27FC236}">
                <a16:creationId xmlns:a16="http://schemas.microsoft.com/office/drawing/2014/main" id="{80B806D3-DCA0-E211-38BE-4AC0984E8EC9}"/>
              </a:ext>
            </a:extLst>
          </p:cNvPr>
          <p:cNvSpPr>
            <a:spLocks noGrp="1"/>
          </p:cNvSpPr>
          <p:nvPr/>
        </p:nvSpPr>
        <p:spPr>
          <a:xfrm>
            <a:off x="109728" y="3995079"/>
            <a:ext cx="1335024" cy="512064"/>
          </a:xfrm>
          <a:prstGeom prst="roundRect">
            <a:avLst>
              <a:gd name="adj" fmla="val 14286"/>
            </a:avLst>
          </a:prstGeom>
          <a:solidFill>
            <a:srgbClr val="FFFFFF"/>
          </a:solidFill>
        </p:spPr>
        <p:txBody>
          <a:bodyPr/>
          <a:lstStyle/>
          <a:p>
            <a:endParaRPr/>
          </a:p>
        </p:txBody>
      </p:sp>
      <p:sp>
        <p:nvSpPr>
          <p:cNvPr id="4" name="Text 2">
            <a:extLst>
              <a:ext uri="{FF2B5EF4-FFF2-40B4-BE49-F238E27FC236}">
                <a16:creationId xmlns:a16="http://schemas.microsoft.com/office/drawing/2014/main" id="{DA8397DE-FDE4-FEB2-6F1C-871F2F4E3EC7}"/>
              </a:ext>
            </a:extLst>
          </p:cNvPr>
          <p:cNvSpPr>
            <a:spLocks noGrp="1"/>
          </p:cNvSpPr>
          <p:nvPr/>
        </p:nvSpPr>
        <p:spPr>
          <a:xfrm>
            <a:off x="182880" y="1399032"/>
            <a:ext cx="1225296" cy="512064"/>
          </a:xfrm>
          <a:prstGeom prst="rect">
            <a:avLst/>
          </a:prstGeom>
          <a:noFill/>
        </p:spPr>
        <p:txBody>
          <a:bodyPr wrap="square" anchor="ctr"/>
          <a:lstStyle/>
          <a:p>
            <a:r>
              <a:rPr lang="en-US" sz="1250" dirty="0">
                <a:solidFill>
                  <a:srgbClr val="EACBD1"/>
                </a:solidFill>
                <a:latin typeface="Calibri"/>
                <a:cs typeface="Calibri"/>
              </a:rPr>
              <a:t>Introduction</a:t>
            </a:r>
            <a:endParaRPr sz="1250" dirty="0">
              <a:solidFill>
                <a:srgbClr val="EACBD1"/>
              </a:solidFill>
              <a:latin typeface="Calibri"/>
              <a:cs typeface="Calibri"/>
            </a:endParaRPr>
          </a:p>
        </p:txBody>
      </p:sp>
      <p:sp>
        <p:nvSpPr>
          <p:cNvPr id="5" name="Text 3">
            <a:extLst>
              <a:ext uri="{FF2B5EF4-FFF2-40B4-BE49-F238E27FC236}">
                <a16:creationId xmlns:a16="http://schemas.microsoft.com/office/drawing/2014/main" id="{94AB5DB8-646E-D40B-64E4-9BED05F8667E}"/>
              </a:ext>
            </a:extLst>
          </p:cNvPr>
          <p:cNvSpPr>
            <a:spLocks noGrp="1"/>
          </p:cNvSpPr>
          <p:nvPr/>
        </p:nvSpPr>
        <p:spPr>
          <a:xfrm>
            <a:off x="182880" y="2267712"/>
            <a:ext cx="1225296" cy="512064"/>
          </a:xfrm>
          <a:prstGeom prst="rect">
            <a:avLst/>
          </a:prstGeom>
          <a:noFill/>
        </p:spPr>
        <p:txBody>
          <a:bodyPr wrap="square" anchor="ctr"/>
          <a:lstStyle/>
          <a:p>
            <a:r>
              <a:rPr sz="1250" dirty="0">
                <a:solidFill>
                  <a:srgbClr val="EACBD1"/>
                </a:solidFill>
                <a:latin typeface="Calibri"/>
                <a:cs typeface="Calibri"/>
              </a:rPr>
              <a:t>Bell Routing</a:t>
            </a:r>
          </a:p>
        </p:txBody>
      </p:sp>
      <p:sp>
        <p:nvSpPr>
          <p:cNvPr id="7" name="Text 5">
            <a:extLst>
              <a:ext uri="{FF2B5EF4-FFF2-40B4-BE49-F238E27FC236}">
                <a16:creationId xmlns:a16="http://schemas.microsoft.com/office/drawing/2014/main" id="{A7157501-AD44-A807-DF5C-98906998889E}"/>
              </a:ext>
            </a:extLst>
          </p:cNvPr>
          <p:cNvSpPr>
            <a:spLocks noGrp="1"/>
          </p:cNvSpPr>
          <p:nvPr/>
        </p:nvSpPr>
        <p:spPr>
          <a:xfrm>
            <a:off x="182880" y="3136392"/>
            <a:ext cx="1225296" cy="512064"/>
          </a:xfrm>
          <a:prstGeom prst="rect">
            <a:avLst/>
          </a:prstGeom>
          <a:noFill/>
        </p:spPr>
        <p:txBody>
          <a:bodyPr wrap="square" anchor="ctr"/>
          <a:lstStyle/>
          <a:p>
            <a:r>
              <a:rPr sz="1250" dirty="0">
                <a:solidFill>
                  <a:srgbClr val="EACBD1"/>
                </a:solidFill>
                <a:latin typeface="Calibri"/>
                <a:cs typeface="Calibri"/>
              </a:rPr>
              <a:t>Bell + GHZ</a:t>
            </a:r>
          </a:p>
        </p:txBody>
      </p:sp>
      <p:sp>
        <p:nvSpPr>
          <p:cNvPr id="8" name="Text 6">
            <a:extLst>
              <a:ext uri="{FF2B5EF4-FFF2-40B4-BE49-F238E27FC236}">
                <a16:creationId xmlns:a16="http://schemas.microsoft.com/office/drawing/2014/main" id="{1B2F6D27-D8B7-80AB-3465-5E9FB6D6CF8F}"/>
              </a:ext>
            </a:extLst>
          </p:cNvPr>
          <p:cNvSpPr>
            <a:spLocks noGrp="1"/>
          </p:cNvSpPr>
          <p:nvPr/>
        </p:nvSpPr>
        <p:spPr>
          <a:xfrm>
            <a:off x="182880" y="4005072"/>
            <a:ext cx="1225296" cy="512064"/>
          </a:xfrm>
          <a:prstGeom prst="rect">
            <a:avLst/>
          </a:prstGeom>
          <a:noFill/>
        </p:spPr>
        <p:txBody>
          <a:bodyPr wrap="square" anchor="ctr"/>
          <a:lstStyle/>
          <a:p>
            <a:r>
              <a:rPr sz="1250" b="1" dirty="0">
                <a:solidFill>
                  <a:srgbClr val="A42037"/>
                </a:solidFill>
                <a:latin typeface="Calibri"/>
                <a:cs typeface="Calibri"/>
              </a:rPr>
              <a:t>Planning</a:t>
            </a:r>
          </a:p>
        </p:txBody>
      </p:sp>
      <p:sp>
        <p:nvSpPr>
          <p:cNvPr id="9" name="Text 7">
            <a:extLst>
              <a:ext uri="{FF2B5EF4-FFF2-40B4-BE49-F238E27FC236}">
                <a16:creationId xmlns:a16="http://schemas.microsoft.com/office/drawing/2014/main" id="{8BB9B312-F11D-8A63-9E30-0838EF5795D8}"/>
              </a:ext>
            </a:extLst>
          </p:cNvPr>
          <p:cNvSpPr>
            <a:spLocks noGrp="1"/>
          </p:cNvSpPr>
          <p:nvPr/>
        </p:nvSpPr>
        <p:spPr>
          <a:xfrm>
            <a:off x="182880" y="4873752"/>
            <a:ext cx="1225296" cy="512064"/>
          </a:xfrm>
          <a:prstGeom prst="rect">
            <a:avLst/>
          </a:prstGeom>
          <a:noFill/>
        </p:spPr>
        <p:txBody>
          <a:bodyPr wrap="square" anchor="ctr"/>
          <a:lstStyle/>
          <a:p>
            <a:r>
              <a:rPr lang="en-US" sz="1250" dirty="0">
                <a:solidFill>
                  <a:srgbClr val="EACBD1"/>
                </a:solidFill>
                <a:latin typeface="Calibri"/>
                <a:ea typeface="Calibri"/>
                <a:cs typeface="Calibri"/>
              </a:rPr>
              <a:t>Conclusion</a:t>
            </a:r>
            <a:endParaRPr sz="1250" dirty="0">
              <a:solidFill>
                <a:srgbClr val="EACBD1"/>
              </a:solidFill>
              <a:latin typeface="Calibri"/>
              <a:ea typeface="Calibri"/>
              <a:cs typeface="Calibri"/>
            </a:endParaRPr>
          </a:p>
        </p:txBody>
      </p:sp>
      <p:sp>
        <p:nvSpPr>
          <p:cNvPr id="10" name="Text 8">
            <a:extLst>
              <a:ext uri="{FF2B5EF4-FFF2-40B4-BE49-F238E27FC236}">
                <a16:creationId xmlns:a16="http://schemas.microsoft.com/office/drawing/2014/main" id="{4850C300-F5BB-39B9-AAD0-C2025CD89AEF}"/>
              </a:ext>
            </a:extLst>
          </p:cNvPr>
          <p:cNvSpPr>
            <a:spLocks noGrp="1"/>
          </p:cNvSpPr>
          <p:nvPr/>
        </p:nvSpPr>
        <p:spPr>
          <a:xfrm>
            <a:off x="2011680" y="347472"/>
            <a:ext cx="9677095" cy="292608"/>
          </a:xfrm>
          <a:prstGeom prst="rect">
            <a:avLst/>
          </a:prstGeom>
          <a:noFill/>
        </p:spPr>
        <p:txBody>
          <a:bodyPr wrap="none" anchor="ctr"/>
          <a:lstStyle/>
          <a:p>
            <a:r>
              <a:rPr lang="en-US" sz="1200" b="1" spc="100" dirty="0">
                <a:solidFill>
                  <a:srgbClr val="A42037"/>
                </a:solidFill>
                <a:latin typeface="Calibri"/>
                <a:ea typeface="Calibri"/>
                <a:cs typeface="Calibri"/>
              </a:rPr>
              <a:t>PLANNING</a:t>
            </a:r>
            <a:endParaRPr sz="1200" b="1" spc="100" dirty="0">
              <a:solidFill>
                <a:srgbClr val="A42037"/>
              </a:solidFill>
              <a:latin typeface="Calibri"/>
              <a:ea typeface="Calibri"/>
              <a:cs typeface="Calibri"/>
            </a:endParaRPr>
          </a:p>
        </p:txBody>
      </p:sp>
      <p:sp>
        <p:nvSpPr>
          <p:cNvPr id="26" name="Text 24">
            <a:extLst>
              <a:ext uri="{FF2B5EF4-FFF2-40B4-BE49-F238E27FC236}">
                <a16:creationId xmlns:a16="http://schemas.microsoft.com/office/drawing/2014/main" id="{891182E2-03F4-1719-6433-B8EAD79F50DD}"/>
              </a:ext>
            </a:extLst>
          </p:cNvPr>
          <p:cNvSpPr>
            <a:spLocks noGrp="1"/>
          </p:cNvSpPr>
          <p:nvPr/>
        </p:nvSpPr>
        <p:spPr>
          <a:xfrm>
            <a:off x="11551615" y="6473952"/>
            <a:ext cx="411480" cy="274320"/>
          </a:xfrm>
          <a:prstGeom prst="rect">
            <a:avLst/>
          </a:prstGeom>
          <a:noFill/>
        </p:spPr>
        <p:txBody>
          <a:bodyPr wrap="square" anchor="ctr"/>
          <a:lstStyle/>
          <a:p>
            <a:fld id="{AE4E52CC-50E8-C041-A4A7-4751265F3D3B}" type="slidenum">
              <a:rPr lang="en-US" sz="1000" smtClean="0">
                <a:solidFill>
                  <a:srgbClr val="58595B"/>
                </a:solidFill>
                <a:latin typeface="Calibri"/>
                <a:ea typeface="Calibri"/>
                <a:cs typeface="Calibri"/>
              </a:rPr>
              <a:t>114</a:t>
            </a:fld>
            <a:endParaRPr sz="1000" dirty="0">
              <a:solidFill>
                <a:srgbClr val="58595B"/>
              </a:solidFill>
              <a:latin typeface="Calibri"/>
              <a:ea typeface="Calibri"/>
              <a:cs typeface="Calibri"/>
            </a:endParaRPr>
          </a:p>
        </p:txBody>
      </p:sp>
      <p:sp>
        <p:nvSpPr>
          <p:cNvPr id="25" name="Text 28">
            <a:extLst>
              <a:ext uri="{FF2B5EF4-FFF2-40B4-BE49-F238E27FC236}">
                <a16:creationId xmlns:a16="http://schemas.microsoft.com/office/drawing/2014/main" id="{3A0167CD-4FD1-4021-F05D-266A9C46E427}"/>
              </a:ext>
            </a:extLst>
          </p:cNvPr>
          <p:cNvSpPr/>
          <p:nvPr/>
        </p:nvSpPr>
        <p:spPr>
          <a:xfrm>
            <a:off x="2011680" y="6473952"/>
            <a:ext cx="5486400" cy="274320"/>
          </a:xfrm>
          <a:prstGeom prst="rect">
            <a:avLst/>
          </a:prstGeom>
          <a:noFill/>
          <a:ln/>
        </p:spPr>
        <p:txBody>
          <a:bodyPr wrap="square" rtlCol="0" anchor="ctr"/>
          <a:lstStyle/>
          <a:p>
            <a:pPr marL="0" indent="0">
              <a:buNone/>
            </a:pPr>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sp>
        <p:nvSpPr>
          <p:cNvPr id="3" name="Shape 10">
            <a:extLst>
              <a:ext uri="{FF2B5EF4-FFF2-40B4-BE49-F238E27FC236}">
                <a16:creationId xmlns:a16="http://schemas.microsoft.com/office/drawing/2014/main" id="{88166A64-82F2-BE5E-EFBC-550CF1CEAEB6}"/>
              </a:ext>
            </a:extLst>
          </p:cNvPr>
          <p:cNvSpPr>
            <a:spLocks noGrp="1"/>
          </p:cNvSpPr>
          <p:nvPr/>
        </p:nvSpPr>
        <p:spPr>
          <a:xfrm>
            <a:off x="2011680" y="1600200"/>
            <a:ext cx="9677095" cy="658368"/>
          </a:xfrm>
          <a:prstGeom prst="roundRect">
            <a:avLst>
              <a:gd name="adj" fmla="val 5161"/>
            </a:avLst>
          </a:prstGeom>
          <a:solidFill>
            <a:srgbClr val="F2F0EF"/>
          </a:solidFill>
          <a:ln w="19050">
            <a:solidFill>
              <a:srgbClr val="A42037"/>
            </a:solidFill>
            <a:prstDash val="solid"/>
          </a:ln>
        </p:spPr>
        <p:txBody>
          <a:bodyPr/>
          <a:lstStyle/>
          <a:p>
            <a:endParaRPr/>
          </a:p>
        </p:txBody>
      </p:sp>
      <p:sp>
        <p:nvSpPr>
          <p:cNvPr id="11" name="Text 11">
            <a:extLst>
              <a:ext uri="{FF2B5EF4-FFF2-40B4-BE49-F238E27FC236}">
                <a16:creationId xmlns:a16="http://schemas.microsoft.com/office/drawing/2014/main" id="{93D752B9-F1B9-82BF-2A0C-A5A4E52B9E55}"/>
              </a:ext>
            </a:extLst>
          </p:cNvPr>
          <p:cNvSpPr>
            <a:spLocks noGrp="1"/>
          </p:cNvSpPr>
          <p:nvPr/>
        </p:nvSpPr>
        <p:spPr>
          <a:xfrm>
            <a:off x="2136958" y="1751657"/>
            <a:ext cx="9677095" cy="520046"/>
          </a:xfrm>
          <a:prstGeom prst="rect">
            <a:avLst/>
          </a:prstGeom>
          <a:noFill/>
        </p:spPr>
        <p:txBody>
          <a:bodyPr wrap="square" anchor="t"/>
          <a:lstStyle/>
          <a:p>
            <a:r>
              <a:rPr sz="1600" dirty="0">
                <a:solidFill>
                  <a:srgbClr val="A42037"/>
                </a:solidFill>
                <a:latin typeface="Calibri"/>
                <a:ea typeface="Calibri"/>
                <a:cs typeface="Calibri"/>
              </a:rPr>
              <a:t>Routing uses capacity after demand is known; planning decides where that capacity exists before demand arrives.</a:t>
            </a:r>
          </a:p>
        </p:txBody>
      </p:sp>
      <p:sp>
        <p:nvSpPr>
          <p:cNvPr id="12" name="Shape 12">
            <a:extLst>
              <a:ext uri="{FF2B5EF4-FFF2-40B4-BE49-F238E27FC236}">
                <a16:creationId xmlns:a16="http://schemas.microsoft.com/office/drawing/2014/main" id="{75EFED66-71D9-9B8E-0A66-2505CBEBC9D8}"/>
              </a:ext>
            </a:extLst>
          </p:cNvPr>
          <p:cNvSpPr>
            <a:spLocks noGrp="1"/>
          </p:cNvSpPr>
          <p:nvPr/>
        </p:nvSpPr>
        <p:spPr>
          <a:xfrm>
            <a:off x="2011680" y="2715071"/>
            <a:ext cx="3042818" cy="1691640"/>
          </a:xfrm>
          <a:prstGeom prst="roundRect">
            <a:avLst>
              <a:gd name="adj" fmla="val 3243"/>
            </a:avLst>
          </a:prstGeom>
          <a:solidFill>
            <a:srgbClr val="FFFFFF"/>
          </a:solidFill>
          <a:ln w="12700">
            <a:solidFill>
              <a:srgbClr val="DAD7D6"/>
            </a:solidFill>
            <a:prstDash val="solid"/>
          </a:ln>
        </p:spPr>
        <p:txBody>
          <a:bodyPr/>
          <a:lstStyle/>
          <a:p>
            <a:endParaRPr/>
          </a:p>
        </p:txBody>
      </p:sp>
      <p:sp>
        <p:nvSpPr>
          <p:cNvPr id="13" name="Shape 13">
            <a:extLst>
              <a:ext uri="{FF2B5EF4-FFF2-40B4-BE49-F238E27FC236}">
                <a16:creationId xmlns:a16="http://schemas.microsoft.com/office/drawing/2014/main" id="{199C80AE-4965-C704-5964-068103D936D2}"/>
              </a:ext>
            </a:extLst>
          </p:cNvPr>
          <p:cNvSpPr>
            <a:spLocks noGrp="1"/>
          </p:cNvSpPr>
          <p:nvPr/>
        </p:nvSpPr>
        <p:spPr>
          <a:xfrm>
            <a:off x="2240280" y="2925383"/>
            <a:ext cx="384048" cy="384048"/>
          </a:xfrm>
          <a:prstGeom prst="ellipse">
            <a:avLst/>
          </a:prstGeom>
          <a:solidFill>
            <a:srgbClr val="A42037"/>
          </a:solidFill>
        </p:spPr>
        <p:txBody>
          <a:bodyPr/>
          <a:lstStyle/>
          <a:p>
            <a:endParaRPr/>
          </a:p>
        </p:txBody>
      </p:sp>
      <p:sp>
        <p:nvSpPr>
          <p:cNvPr id="14" name="Text 14">
            <a:extLst>
              <a:ext uri="{FF2B5EF4-FFF2-40B4-BE49-F238E27FC236}">
                <a16:creationId xmlns:a16="http://schemas.microsoft.com/office/drawing/2014/main" id="{68F2EC89-EE36-065A-FAA7-FE45B34D64A4}"/>
              </a:ext>
            </a:extLst>
          </p:cNvPr>
          <p:cNvSpPr>
            <a:spLocks noGrp="1"/>
          </p:cNvSpPr>
          <p:nvPr/>
        </p:nvSpPr>
        <p:spPr>
          <a:xfrm>
            <a:off x="2240280" y="2925383"/>
            <a:ext cx="384048" cy="384048"/>
          </a:xfrm>
          <a:prstGeom prst="rect">
            <a:avLst/>
          </a:prstGeom>
          <a:noFill/>
        </p:spPr>
        <p:txBody>
          <a:bodyPr wrap="square" anchor="ctr"/>
          <a:lstStyle/>
          <a:p>
            <a:pPr marL="0" indent="0" algn="ctr">
              <a:buNone/>
            </a:pPr>
            <a:r>
              <a:rPr sz="1400" b="1">
                <a:solidFill>
                  <a:srgbClr val="FFFFFF"/>
                </a:solidFill>
                <a:latin typeface="Calibri"/>
                <a:ea typeface="Calibri"/>
                <a:cs typeface="Calibri"/>
              </a:rPr>
              <a:t>1</a:t>
            </a:r>
            <a:endParaRPr sz="1400"/>
          </a:p>
        </p:txBody>
      </p:sp>
      <p:sp>
        <p:nvSpPr>
          <p:cNvPr id="15" name="Text 15">
            <a:extLst>
              <a:ext uri="{FF2B5EF4-FFF2-40B4-BE49-F238E27FC236}">
                <a16:creationId xmlns:a16="http://schemas.microsoft.com/office/drawing/2014/main" id="{96CE5241-8198-891D-014F-671607EA2BD5}"/>
              </a:ext>
            </a:extLst>
          </p:cNvPr>
          <p:cNvSpPr>
            <a:spLocks noGrp="1"/>
          </p:cNvSpPr>
          <p:nvPr/>
        </p:nvSpPr>
        <p:spPr>
          <a:xfrm>
            <a:off x="2240280" y="3446591"/>
            <a:ext cx="2585618" cy="822960"/>
          </a:xfrm>
          <a:prstGeom prst="rect">
            <a:avLst/>
          </a:prstGeom>
          <a:noFill/>
        </p:spPr>
        <p:txBody>
          <a:bodyPr wrap="square" anchor="t"/>
          <a:lstStyle/>
          <a:p>
            <a:r>
              <a:rPr sz="1400" b="1" dirty="0">
                <a:solidFill>
                  <a:srgbClr val="A42037"/>
                </a:solidFill>
                <a:latin typeface="Calibri"/>
                <a:ea typeface="Calibri"/>
                <a:cs typeface="Calibri"/>
              </a:rPr>
              <a:t>ROUTING</a:t>
            </a:r>
          </a:p>
          <a:p>
            <a:r>
              <a:rPr sz="1200" b="0" dirty="0">
                <a:solidFill>
                  <a:srgbClr val="58595B"/>
                </a:solidFill>
                <a:latin typeface="Calibri"/>
                <a:ea typeface="Calibri"/>
                <a:cs typeface="Calibri"/>
              </a:rPr>
              <a:t>Choose paths and fusion nodes for current demand.</a:t>
            </a:r>
          </a:p>
        </p:txBody>
      </p:sp>
      <p:sp>
        <p:nvSpPr>
          <p:cNvPr id="16" name="Shape 16">
            <a:extLst>
              <a:ext uri="{FF2B5EF4-FFF2-40B4-BE49-F238E27FC236}">
                <a16:creationId xmlns:a16="http://schemas.microsoft.com/office/drawing/2014/main" id="{D50CB544-DBE5-BA29-7285-5109513FF6F7}"/>
              </a:ext>
            </a:extLst>
          </p:cNvPr>
          <p:cNvSpPr>
            <a:spLocks noGrp="1"/>
          </p:cNvSpPr>
          <p:nvPr/>
        </p:nvSpPr>
        <p:spPr>
          <a:xfrm>
            <a:off x="5328818" y="2715071"/>
            <a:ext cx="3042818" cy="1691640"/>
          </a:xfrm>
          <a:prstGeom prst="roundRect">
            <a:avLst>
              <a:gd name="adj" fmla="val 3243"/>
            </a:avLst>
          </a:prstGeom>
          <a:solidFill>
            <a:srgbClr val="FFFFFF"/>
          </a:solidFill>
          <a:ln w="12700">
            <a:solidFill>
              <a:srgbClr val="DAD7D6"/>
            </a:solidFill>
            <a:prstDash val="solid"/>
          </a:ln>
        </p:spPr>
        <p:txBody>
          <a:bodyPr/>
          <a:lstStyle/>
          <a:p>
            <a:endParaRPr/>
          </a:p>
        </p:txBody>
      </p:sp>
      <p:sp>
        <p:nvSpPr>
          <p:cNvPr id="17" name="Shape 17">
            <a:extLst>
              <a:ext uri="{FF2B5EF4-FFF2-40B4-BE49-F238E27FC236}">
                <a16:creationId xmlns:a16="http://schemas.microsoft.com/office/drawing/2014/main" id="{57D00D14-795C-2C07-34D0-7AC4CA3E1D8C}"/>
              </a:ext>
            </a:extLst>
          </p:cNvPr>
          <p:cNvSpPr>
            <a:spLocks noGrp="1"/>
          </p:cNvSpPr>
          <p:nvPr/>
        </p:nvSpPr>
        <p:spPr>
          <a:xfrm>
            <a:off x="5557418" y="2925383"/>
            <a:ext cx="384048" cy="384048"/>
          </a:xfrm>
          <a:prstGeom prst="ellipse">
            <a:avLst/>
          </a:prstGeom>
          <a:solidFill>
            <a:srgbClr val="A42037"/>
          </a:solidFill>
        </p:spPr>
        <p:txBody>
          <a:bodyPr/>
          <a:lstStyle/>
          <a:p>
            <a:endParaRPr/>
          </a:p>
        </p:txBody>
      </p:sp>
      <p:sp>
        <p:nvSpPr>
          <p:cNvPr id="18" name="Text 18">
            <a:extLst>
              <a:ext uri="{FF2B5EF4-FFF2-40B4-BE49-F238E27FC236}">
                <a16:creationId xmlns:a16="http://schemas.microsoft.com/office/drawing/2014/main" id="{AD78842F-0C1F-66E2-C619-D48456C3DB15}"/>
              </a:ext>
            </a:extLst>
          </p:cNvPr>
          <p:cNvSpPr>
            <a:spLocks noGrp="1"/>
          </p:cNvSpPr>
          <p:nvPr/>
        </p:nvSpPr>
        <p:spPr>
          <a:xfrm>
            <a:off x="5557418" y="2925383"/>
            <a:ext cx="384048" cy="384048"/>
          </a:xfrm>
          <a:prstGeom prst="rect">
            <a:avLst/>
          </a:prstGeom>
          <a:noFill/>
        </p:spPr>
        <p:txBody>
          <a:bodyPr wrap="square" anchor="ctr"/>
          <a:lstStyle/>
          <a:p>
            <a:pPr marL="0" indent="0" algn="ctr">
              <a:buNone/>
            </a:pPr>
            <a:r>
              <a:rPr sz="1400" b="1">
                <a:solidFill>
                  <a:srgbClr val="FFFFFF"/>
                </a:solidFill>
                <a:latin typeface="Calibri"/>
                <a:ea typeface="Calibri"/>
                <a:cs typeface="Calibri"/>
              </a:rPr>
              <a:t>2</a:t>
            </a:r>
            <a:endParaRPr sz="1400"/>
          </a:p>
        </p:txBody>
      </p:sp>
      <p:sp>
        <p:nvSpPr>
          <p:cNvPr id="19" name="Text 19">
            <a:extLst>
              <a:ext uri="{FF2B5EF4-FFF2-40B4-BE49-F238E27FC236}">
                <a16:creationId xmlns:a16="http://schemas.microsoft.com/office/drawing/2014/main" id="{15F28E42-B013-A00C-49AD-7FA6FFCDC965}"/>
              </a:ext>
            </a:extLst>
          </p:cNvPr>
          <p:cNvSpPr>
            <a:spLocks noGrp="1"/>
          </p:cNvSpPr>
          <p:nvPr/>
        </p:nvSpPr>
        <p:spPr>
          <a:xfrm>
            <a:off x="5557418" y="3446591"/>
            <a:ext cx="2585618" cy="822960"/>
          </a:xfrm>
          <a:prstGeom prst="rect">
            <a:avLst/>
          </a:prstGeom>
          <a:noFill/>
        </p:spPr>
        <p:txBody>
          <a:bodyPr wrap="square" anchor="t"/>
          <a:lstStyle/>
          <a:p>
            <a:r>
              <a:rPr sz="1400" b="1" dirty="0">
                <a:solidFill>
                  <a:srgbClr val="A42037"/>
                </a:solidFill>
                <a:latin typeface="Calibri"/>
                <a:ea typeface="Calibri"/>
                <a:cs typeface="Calibri"/>
              </a:rPr>
              <a:t>PLANNING</a:t>
            </a:r>
          </a:p>
          <a:p>
            <a:r>
              <a:rPr sz="1200" b="0" dirty="0">
                <a:solidFill>
                  <a:srgbClr val="58595B"/>
                </a:solidFill>
                <a:latin typeface="Calibri"/>
                <a:ea typeface="Calibri"/>
                <a:cs typeface="Calibri"/>
              </a:rPr>
              <a:t>Deploy qubits and fiber for uncertain future demand.</a:t>
            </a:r>
          </a:p>
        </p:txBody>
      </p:sp>
      <p:sp>
        <p:nvSpPr>
          <p:cNvPr id="20" name="Shape 20">
            <a:extLst>
              <a:ext uri="{FF2B5EF4-FFF2-40B4-BE49-F238E27FC236}">
                <a16:creationId xmlns:a16="http://schemas.microsoft.com/office/drawing/2014/main" id="{D58CF9E8-F902-D372-BBF5-774A9EE5253B}"/>
              </a:ext>
            </a:extLst>
          </p:cNvPr>
          <p:cNvSpPr>
            <a:spLocks noGrp="1"/>
          </p:cNvSpPr>
          <p:nvPr/>
        </p:nvSpPr>
        <p:spPr>
          <a:xfrm>
            <a:off x="8645957" y="2715071"/>
            <a:ext cx="3042818" cy="1691640"/>
          </a:xfrm>
          <a:prstGeom prst="roundRect">
            <a:avLst>
              <a:gd name="adj" fmla="val 3243"/>
            </a:avLst>
          </a:prstGeom>
          <a:solidFill>
            <a:srgbClr val="FFFFFF"/>
          </a:solidFill>
          <a:ln w="12700">
            <a:solidFill>
              <a:srgbClr val="DAD7D6"/>
            </a:solidFill>
            <a:prstDash val="solid"/>
          </a:ln>
        </p:spPr>
        <p:txBody>
          <a:bodyPr/>
          <a:lstStyle/>
          <a:p>
            <a:endParaRPr/>
          </a:p>
        </p:txBody>
      </p:sp>
      <p:sp>
        <p:nvSpPr>
          <p:cNvPr id="21" name="Shape 21">
            <a:extLst>
              <a:ext uri="{FF2B5EF4-FFF2-40B4-BE49-F238E27FC236}">
                <a16:creationId xmlns:a16="http://schemas.microsoft.com/office/drawing/2014/main" id="{C24F1527-B701-32A8-A56F-97E373C62E7A}"/>
              </a:ext>
            </a:extLst>
          </p:cNvPr>
          <p:cNvSpPr>
            <a:spLocks noGrp="1"/>
          </p:cNvSpPr>
          <p:nvPr/>
        </p:nvSpPr>
        <p:spPr>
          <a:xfrm>
            <a:off x="8874557" y="2925383"/>
            <a:ext cx="384048" cy="384048"/>
          </a:xfrm>
          <a:prstGeom prst="ellipse">
            <a:avLst/>
          </a:prstGeom>
          <a:solidFill>
            <a:srgbClr val="A42037"/>
          </a:solidFill>
        </p:spPr>
        <p:txBody>
          <a:bodyPr/>
          <a:lstStyle/>
          <a:p>
            <a:endParaRPr/>
          </a:p>
        </p:txBody>
      </p:sp>
      <p:sp>
        <p:nvSpPr>
          <p:cNvPr id="22" name="Text 22">
            <a:extLst>
              <a:ext uri="{FF2B5EF4-FFF2-40B4-BE49-F238E27FC236}">
                <a16:creationId xmlns:a16="http://schemas.microsoft.com/office/drawing/2014/main" id="{4D94E1F4-4D08-4488-5095-79CA47EC5560}"/>
              </a:ext>
            </a:extLst>
          </p:cNvPr>
          <p:cNvSpPr>
            <a:spLocks noGrp="1"/>
          </p:cNvSpPr>
          <p:nvPr/>
        </p:nvSpPr>
        <p:spPr>
          <a:xfrm>
            <a:off x="8874557" y="2925383"/>
            <a:ext cx="384048" cy="384048"/>
          </a:xfrm>
          <a:prstGeom prst="rect">
            <a:avLst/>
          </a:prstGeom>
          <a:noFill/>
        </p:spPr>
        <p:txBody>
          <a:bodyPr wrap="square" anchor="ctr"/>
          <a:lstStyle/>
          <a:p>
            <a:pPr marL="0" indent="0" algn="ctr">
              <a:buNone/>
            </a:pPr>
            <a:r>
              <a:rPr sz="1400" b="1">
                <a:solidFill>
                  <a:srgbClr val="FFFFFF"/>
                </a:solidFill>
                <a:latin typeface="Calibri"/>
                <a:ea typeface="Calibri"/>
                <a:cs typeface="Calibri"/>
              </a:rPr>
              <a:t>3</a:t>
            </a:r>
            <a:endParaRPr sz="1400"/>
          </a:p>
        </p:txBody>
      </p:sp>
      <p:sp>
        <p:nvSpPr>
          <p:cNvPr id="23" name="Text 23">
            <a:extLst>
              <a:ext uri="{FF2B5EF4-FFF2-40B4-BE49-F238E27FC236}">
                <a16:creationId xmlns:a16="http://schemas.microsoft.com/office/drawing/2014/main" id="{68DA32BA-DAFA-2690-9E7D-D893728BE7D8}"/>
              </a:ext>
            </a:extLst>
          </p:cNvPr>
          <p:cNvSpPr>
            <a:spLocks noGrp="1"/>
          </p:cNvSpPr>
          <p:nvPr/>
        </p:nvSpPr>
        <p:spPr>
          <a:xfrm>
            <a:off x="8874557" y="3446591"/>
            <a:ext cx="2585618" cy="822960"/>
          </a:xfrm>
          <a:prstGeom prst="rect">
            <a:avLst/>
          </a:prstGeom>
          <a:noFill/>
        </p:spPr>
        <p:txBody>
          <a:bodyPr wrap="square" anchor="t"/>
          <a:lstStyle/>
          <a:p>
            <a:r>
              <a:rPr sz="1400" b="1" dirty="0">
                <a:solidFill>
                  <a:srgbClr val="A42037"/>
                </a:solidFill>
                <a:latin typeface="Calibri"/>
                <a:ea typeface="Calibri"/>
                <a:cs typeface="Calibri"/>
              </a:rPr>
              <a:t>IMPLICATION</a:t>
            </a:r>
          </a:p>
          <a:p>
            <a:r>
              <a:rPr sz="1200" b="0" dirty="0">
                <a:solidFill>
                  <a:srgbClr val="58595B"/>
                </a:solidFill>
                <a:latin typeface="Calibri"/>
                <a:ea typeface="Calibri"/>
                <a:cs typeface="Calibri"/>
              </a:rPr>
              <a:t>Bad placement cannot be repaired by clever routing.</a:t>
            </a:r>
          </a:p>
        </p:txBody>
      </p:sp>
      <p:sp>
        <p:nvSpPr>
          <p:cNvPr id="24" name="Text 9">
            <a:extLst>
              <a:ext uri="{FF2B5EF4-FFF2-40B4-BE49-F238E27FC236}">
                <a16:creationId xmlns:a16="http://schemas.microsoft.com/office/drawing/2014/main" id="{77459614-D1F1-B012-D3A0-8CF1E0B232F6}"/>
              </a:ext>
            </a:extLst>
          </p:cNvPr>
          <p:cNvSpPr>
            <a:spLocks noGrp="1"/>
          </p:cNvSpPr>
          <p:nvPr/>
        </p:nvSpPr>
        <p:spPr>
          <a:xfrm>
            <a:off x="2011680" y="621792"/>
            <a:ext cx="9677095" cy="658368"/>
          </a:xfrm>
          <a:prstGeom prst="rect">
            <a:avLst/>
          </a:prstGeom>
          <a:noFill/>
        </p:spPr>
        <p:txBody>
          <a:bodyPr wrap="square" anchor="ctr"/>
          <a:lstStyle/>
          <a:p>
            <a:r>
              <a:rPr sz="3000" b="1" dirty="0">
                <a:solidFill>
                  <a:srgbClr val="231F20"/>
                </a:solidFill>
                <a:latin typeface="Cambria"/>
                <a:ea typeface="Cambria"/>
                <a:cs typeface="Cambria"/>
              </a:rPr>
              <a:t>Routing reacts; planning positions capacity</a:t>
            </a:r>
          </a:p>
        </p:txBody>
      </p:sp>
    </p:spTree>
    <p:extLst>
      <p:ext uri="{BB962C8B-B14F-4D97-AF65-F5344CB8AC3E}">
        <p14:creationId xmlns:p14="http://schemas.microsoft.com/office/powerpoint/2010/main" val="9862885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1F6A00-BF29-CB46-1392-400626D645A6}"/>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2EC4BD19-47A8-6E90-E189-8BA39DE62CC5}"/>
              </a:ext>
            </a:extLst>
          </p:cNvPr>
          <p:cNvSpPr>
            <a:spLocks noGrp="1"/>
          </p:cNvSpPr>
          <p:nvPr/>
        </p:nvSpPr>
        <p:spPr>
          <a:xfrm>
            <a:off x="0" y="0"/>
            <a:ext cx="1554480" cy="6858000"/>
          </a:xfrm>
          <a:prstGeom prst="rect">
            <a:avLst/>
          </a:prstGeom>
          <a:solidFill>
            <a:srgbClr val="A42037"/>
          </a:solidFill>
        </p:spPr>
        <p:txBody>
          <a:bodyPr/>
          <a:lstStyle/>
          <a:p>
            <a:endParaRPr/>
          </a:p>
        </p:txBody>
      </p:sp>
      <p:sp>
        <p:nvSpPr>
          <p:cNvPr id="6" name="Shape 4">
            <a:extLst>
              <a:ext uri="{FF2B5EF4-FFF2-40B4-BE49-F238E27FC236}">
                <a16:creationId xmlns:a16="http://schemas.microsoft.com/office/drawing/2014/main" id="{3D66CDD2-9A52-7C5C-D3ED-241A70555818}"/>
              </a:ext>
            </a:extLst>
          </p:cNvPr>
          <p:cNvSpPr>
            <a:spLocks noGrp="1"/>
          </p:cNvSpPr>
          <p:nvPr/>
        </p:nvSpPr>
        <p:spPr>
          <a:xfrm>
            <a:off x="109728" y="3995079"/>
            <a:ext cx="1335024" cy="512064"/>
          </a:xfrm>
          <a:prstGeom prst="roundRect">
            <a:avLst>
              <a:gd name="adj" fmla="val 14286"/>
            </a:avLst>
          </a:prstGeom>
          <a:solidFill>
            <a:srgbClr val="FFFFFF"/>
          </a:solidFill>
        </p:spPr>
        <p:txBody>
          <a:bodyPr/>
          <a:lstStyle/>
          <a:p>
            <a:endParaRPr/>
          </a:p>
        </p:txBody>
      </p:sp>
      <p:sp>
        <p:nvSpPr>
          <p:cNvPr id="4" name="Text 2">
            <a:extLst>
              <a:ext uri="{FF2B5EF4-FFF2-40B4-BE49-F238E27FC236}">
                <a16:creationId xmlns:a16="http://schemas.microsoft.com/office/drawing/2014/main" id="{CCE361EC-43E5-7866-6313-129368FCA8F8}"/>
              </a:ext>
            </a:extLst>
          </p:cNvPr>
          <p:cNvSpPr>
            <a:spLocks noGrp="1"/>
          </p:cNvSpPr>
          <p:nvPr/>
        </p:nvSpPr>
        <p:spPr>
          <a:xfrm>
            <a:off x="182880" y="1399032"/>
            <a:ext cx="1225296" cy="512064"/>
          </a:xfrm>
          <a:prstGeom prst="rect">
            <a:avLst/>
          </a:prstGeom>
          <a:noFill/>
        </p:spPr>
        <p:txBody>
          <a:bodyPr wrap="square" anchor="ctr"/>
          <a:lstStyle/>
          <a:p>
            <a:r>
              <a:rPr lang="en-US" sz="1250" dirty="0">
                <a:solidFill>
                  <a:srgbClr val="EACBD1"/>
                </a:solidFill>
                <a:latin typeface="Calibri"/>
                <a:cs typeface="Calibri"/>
              </a:rPr>
              <a:t>Introduction</a:t>
            </a:r>
            <a:endParaRPr sz="1250" dirty="0">
              <a:solidFill>
                <a:srgbClr val="EACBD1"/>
              </a:solidFill>
              <a:latin typeface="Calibri"/>
              <a:cs typeface="Calibri"/>
            </a:endParaRPr>
          </a:p>
        </p:txBody>
      </p:sp>
      <p:sp>
        <p:nvSpPr>
          <p:cNvPr id="5" name="Text 3">
            <a:extLst>
              <a:ext uri="{FF2B5EF4-FFF2-40B4-BE49-F238E27FC236}">
                <a16:creationId xmlns:a16="http://schemas.microsoft.com/office/drawing/2014/main" id="{C693AB79-270F-EE22-3F6E-A9B2656342C6}"/>
              </a:ext>
            </a:extLst>
          </p:cNvPr>
          <p:cNvSpPr>
            <a:spLocks noGrp="1"/>
          </p:cNvSpPr>
          <p:nvPr/>
        </p:nvSpPr>
        <p:spPr>
          <a:xfrm>
            <a:off x="182880" y="2267712"/>
            <a:ext cx="1225296" cy="512064"/>
          </a:xfrm>
          <a:prstGeom prst="rect">
            <a:avLst/>
          </a:prstGeom>
          <a:noFill/>
        </p:spPr>
        <p:txBody>
          <a:bodyPr wrap="square" anchor="ctr"/>
          <a:lstStyle/>
          <a:p>
            <a:r>
              <a:rPr sz="1250" dirty="0">
                <a:solidFill>
                  <a:srgbClr val="EACBD1"/>
                </a:solidFill>
                <a:latin typeface="Calibri"/>
                <a:cs typeface="Calibri"/>
              </a:rPr>
              <a:t>Bell Routing</a:t>
            </a:r>
          </a:p>
        </p:txBody>
      </p:sp>
      <p:sp>
        <p:nvSpPr>
          <p:cNvPr id="7" name="Text 5">
            <a:extLst>
              <a:ext uri="{FF2B5EF4-FFF2-40B4-BE49-F238E27FC236}">
                <a16:creationId xmlns:a16="http://schemas.microsoft.com/office/drawing/2014/main" id="{CD9C67BB-7D7C-C2DB-86CE-24094F85D2A6}"/>
              </a:ext>
            </a:extLst>
          </p:cNvPr>
          <p:cNvSpPr>
            <a:spLocks noGrp="1"/>
          </p:cNvSpPr>
          <p:nvPr/>
        </p:nvSpPr>
        <p:spPr>
          <a:xfrm>
            <a:off x="182880" y="3136392"/>
            <a:ext cx="1225296" cy="512064"/>
          </a:xfrm>
          <a:prstGeom prst="rect">
            <a:avLst/>
          </a:prstGeom>
          <a:noFill/>
        </p:spPr>
        <p:txBody>
          <a:bodyPr wrap="square" anchor="ctr"/>
          <a:lstStyle/>
          <a:p>
            <a:r>
              <a:rPr sz="1250" dirty="0">
                <a:solidFill>
                  <a:srgbClr val="EACBD1"/>
                </a:solidFill>
                <a:latin typeface="Calibri"/>
                <a:cs typeface="Calibri"/>
              </a:rPr>
              <a:t>Bell + GHZ</a:t>
            </a:r>
          </a:p>
        </p:txBody>
      </p:sp>
      <p:sp>
        <p:nvSpPr>
          <p:cNvPr id="8" name="Text 6">
            <a:extLst>
              <a:ext uri="{FF2B5EF4-FFF2-40B4-BE49-F238E27FC236}">
                <a16:creationId xmlns:a16="http://schemas.microsoft.com/office/drawing/2014/main" id="{3DF2D1DE-4F27-C1AE-86C5-C4364F9A3BB3}"/>
              </a:ext>
            </a:extLst>
          </p:cNvPr>
          <p:cNvSpPr>
            <a:spLocks noGrp="1"/>
          </p:cNvSpPr>
          <p:nvPr/>
        </p:nvSpPr>
        <p:spPr>
          <a:xfrm>
            <a:off x="182880" y="4005072"/>
            <a:ext cx="1225296" cy="512064"/>
          </a:xfrm>
          <a:prstGeom prst="rect">
            <a:avLst/>
          </a:prstGeom>
          <a:noFill/>
        </p:spPr>
        <p:txBody>
          <a:bodyPr wrap="square" anchor="ctr"/>
          <a:lstStyle/>
          <a:p>
            <a:r>
              <a:rPr sz="1250" b="1" dirty="0">
                <a:solidFill>
                  <a:srgbClr val="A42037"/>
                </a:solidFill>
                <a:latin typeface="Calibri"/>
                <a:cs typeface="Calibri"/>
              </a:rPr>
              <a:t>Planning</a:t>
            </a:r>
          </a:p>
        </p:txBody>
      </p:sp>
      <p:sp>
        <p:nvSpPr>
          <p:cNvPr id="9" name="Text 7">
            <a:extLst>
              <a:ext uri="{FF2B5EF4-FFF2-40B4-BE49-F238E27FC236}">
                <a16:creationId xmlns:a16="http://schemas.microsoft.com/office/drawing/2014/main" id="{6A3D518F-74F4-1CEE-496E-623F16D1BD2B}"/>
              </a:ext>
            </a:extLst>
          </p:cNvPr>
          <p:cNvSpPr>
            <a:spLocks noGrp="1"/>
          </p:cNvSpPr>
          <p:nvPr/>
        </p:nvSpPr>
        <p:spPr>
          <a:xfrm>
            <a:off x="182880" y="4873752"/>
            <a:ext cx="1225296" cy="512064"/>
          </a:xfrm>
          <a:prstGeom prst="rect">
            <a:avLst/>
          </a:prstGeom>
          <a:noFill/>
        </p:spPr>
        <p:txBody>
          <a:bodyPr wrap="square" anchor="ctr"/>
          <a:lstStyle/>
          <a:p>
            <a:r>
              <a:rPr lang="en-US" sz="1250" dirty="0">
                <a:solidFill>
                  <a:srgbClr val="EACBD1"/>
                </a:solidFill>
                <a:latin typeface="Calibri"/>
                <a:ea typeface="Calibri"/>
                <a:cs typeface="Calibri"/>
              </a:rPr>
              <a:t>Conclusion</a:t>
            </a:r>
            <a:endParaRPr sz="1250" dirty="0">
              <a:solidFill>
                <a:srgbClr val="EACBD1"/>
              </a:solidFill>
              <a:latin typeface="Calibri"/>
              <a:ea typeface="Calibri"/>
              <a:cs typeface="Calibri"/>
            </a:endParaRPr>
          </a:p>
        </p:txBody>
      </p:sp>
      <p:sp>
        <p:nvSpPr>
          <p:cNvPr id="10" name="Text 8">
            <a:extLst>
              <a:ext uri="{FF2B5EF4-FFF2-40B4-BE49-F238E27FC236}">
                <a16:creationId xmlns:a16="http://schemas.microsoft.com/office/drawing/2014/main" id="{9573D393-56EC-212B-63B7-4DEDC895EF43}"/>
              </a:ext>
            </a:extLst>
          </p:cNvPr>
          <p:cNvSpPr>
            <a:spLocks noGrp="1"/>
          </p:cNvSpPr>
          <p:nvPr/>
        </p:nvSpPr>
        <p:spPr>
          <a:xfrm>
            <a:off x="2011680" y="347472"/>
            <a:ext cx="9677095" cy="292608"/>
          </a:xfrm>
          <a:prstGeom prst="rect">
            <a:avLst/>
          </a:prstGeom>
          <a:noFill/>
        </p:spPr>
        <p:txBody>
          <a:bodyPr wrap="none" anchor="ctr"/>
          <a:lstStyle/>
          <a:p>
            <a:r>
              <a:rPr lang="en-US" sz="1200" b="1" spc="100" dirty="0">
                <a:solidFill>
                  <a:srgbClr val="A42037"/>
                </a:solidFill>
                <a:latin typeface="Calibri"/>
                <a:ea typeface="Calibri"/>
                <a:cs typeface="Calibri"/>
              </a:rPr>
              <a:t>PLANNING</a:t>
            </a:r>
            <a:endParaRPr sz="1200" b="1" spc="100" dirty="0">
              <a:solidFill>
                <a:srgbClr val="A42037"/>
              </a:solidFill>
              <a:latin typeface="Calibri"/>
              <a:ea typeface="Calibri"/>
              <a:cs typeface="Calibri"/>
            </a:endParaRPr>
          </a:p>
        </p:txBody>
      </p:sp>
      <p:sp>
        <p:nvSpPr>
          <p:cNvPr id="26" name="Text 24">
            <a:extLst>
              <a:ext uri="{FF2B5EF4-FFF2-40B4-BE49-F238E27FC236}">
                <a16:creationId xmlns:a16="http://schemas.microsoft.com/office/drawing/2014/main" id="{6EB3DD61-F43F-ED22-47C7-D20D72D5C168}"/>
              </a:ext>
            </a:extLst>
          </p:cNvPr>
          <p:cNvSpPr>
            <a:spLocks noGrp="1"/>
          </p:cNvSpPr>
          <p:nvPr/>
        </p:nvSpPr>
        <p:spPr>
          <a:xfrm>
            <a:off x="11551615" y="6473952"/>
            <a:ext cx="411480" cy="274320"/>
          </a:xfrm>
          <a:prstGeom prst="rect">
            <a:avLst/>
          </a:prstGeom>
          <a:noFill/>
        </p:spPr>
        <p:txBody>
          <a:bodyPr wrap="square" anchor="ctr"/>
          <a:lstStyle/>
          <a:p>
            <a:fld id="{AE4E52CC-50E8-C041-A4A7-4751265F3D3B}" type="slidenum">
              <a:rPr lang="en-US" sz="1000" smtClean="0">
                <a:solidFill>
                  <a:srgbClr val="58595B"/>
                </a:solidFill>
                <a:latin typeface="Calibri"/>
                <a:ea typeface="Calibri"/>
                <a:cs typeface="Calibri"/>
              </a:rPr>
              <a:t>115</a:t>
            </a:fld>
            <a:endParaRPr sz="1000" dirty="0">
              <a:solidFill>
                <a:srgbClr val="58595B"/>
              </a:solidFill>
              <a:latin typeface="Calibri"/>
              <a:ea typeface="Calibri"/>
              <a:cs typeface="Calibri"/>
            </a:endParaRPr>
          </a:p>
        </p:txBody>
      </p:sp>
      <p:sp>
        <p:nvSpPr>
          <p:cNvPr id="25" name="Text 28">
            <a:extLst>
              <a:ext uri="{FF2B5EF4-FFF2-40B4-BE49-F238E27FC236}">
                <a16:creationId xmlns:a16="http://schemas.microsoft.com/office/drawing/2014/main" id="{687C3338-BCA8-5C94-8FAC-D6C9B4E6E2BA}"/>
              </a:ext>
            </a:extLst>
          </p:cNvPr>
          <p:cNvSpPr/>
          <p:nvPr/>
        </p:nvSpPr>
        <p:spPr>
          <a:xfrm>
            <a:off x="2011680" y="6473952"/>
            <a:ext cx="5486400" cy="274320"/>
          </a:xfrm>
          <a:prstGeom prst="rect">
            <a:avLst/>
          </a:prstGeom>
          <a:noFill/>
          <a:ln/>
        </p:spPr>
        <p:txBody>
          <a:bodyPr wrap="square" rtlCol="0" anchor="ctr"/>
          <a:lstStyle/>
          <a:p>
            <a:pPr marL="0" indent="0">
              <a:buNone/>
            </a:pPr>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sp>
        <p:nvSpPr>
          <p:cNvPr id="12" name="Shape 12">
            <a:extLst>
              <a:ext uri="{FF2B5EF4-FFF2-40B4-BE49-F238E27FC236}">
                <a16:creationId xmlns:a16="http://schemas.microsoft.com/office/drawing/2014/main" id="{C94A478F-8D60-7EE3-76BC-76F904E953B0}"/>
              </a:ext>
            </a:extLst>
          </p:cNvPr>
          <p:cNvSpPr>
            <a:spLocks noGrp="1"/>
          </p:cNvSpPr>
          <p:nvPr/>
        </p:nvSpPr>
        <p:spPr>
          <a:xfrm>
            <a:off x="2011680" y="2628253"/>
            <a:ext cx="3042818" cy="1691640"/>
          </a:xfrm>
          <a:prstGeom prst="roundRect">
            <a:avLst>
              <a:gd name="adj" fmla="val 3243"/>
            </a:avLst>
          </a:prstGeom>
          <a:solidFill>
            <a:srgbClr val="FFFFFF"/>
          </a:solidFill>
          <a:ln w="12700">
            <a:solidFill>
              <a:srgbClr val="DAD7D6"/>
            </a:solidFill>
            <a:prstDash val="solid"/>
          </a:ln>
        </p:spPr>
        <p:txBody>
          <a:bodyPr/>
          <a:lstStyle/>
          <a:p>
            <a:endParaRPr/>
          </a:p>
        </p:txBody>
      </p:sp>
      <p:sp>
        <p:nvSpPr>
          <p:cNvPr id="13" name="Shape 13">
            <a:extLst>
              <a:ext uri="{FF2B5EF4-FFF2-40B4-BE49-F238E27FC236}">
                <a16:creationId xmlns:a16="http://schemas.microsoft.com/office/drawing/2014/main" id="{B0D2EFA3-59D3-3531-F31A-27E01C539FA3}"/>
              </a:ext>
            </a:extLst>
          </p:cNvPr>
          <p:cNvSpPr>
            <a:spLocks noGrp="1"/>
          </p:cNvSpPr>
          <p:nvPr/>
        </p:nvSpPr>
        <p:spPr>
          <a:xfrm>
            <a:off x="2240280" y="2838565"/>
            <a:ext cx="384048" cy="384048"/>
          </a:xfrm>
          <a:prstGeom prst="ellipse">
            <a:avLst/>
          </a:prstGeom>
          <a:solidFill>
            <a:srgbClr val="A42037"/>
          </a:solidFill>
        </p:spPr>
        <p:txBody>
          <a:bodyPr/>
          <a:lstStyle/>
          <a:p>
            <a:endParaRPr/>
          </a:p>
        </p:txBody>
      </p:sp>
      <p:sp>
        <p:nvSpPr>
          <p:cNvPr id="14" name="Text 14">
            <a:extLst>
              <a:ext uri="{FF2B5EF4-FFF2-40B4-BE49-F238E27FC236}">
                <a16:creationId xmlns:a16="http://schemas.microsoft.com/office/drawing/2014/main" id="{548046EB-9AD0-DCE9-A0FB-420A4CB98256}"/>
              </a:ext>
            </a:extLst>
          </p:cNvPr>
          <p:cNvSpPr>
            <a:spLocks noGrp="1"/>
          </p:cNvSpPr>
          <p:nvPr/>
        </p:nvSpPr>
        <p:spPr>
          <a:xfrm>
            <a:off x="2240280" y="2838565"/>
            <a:ext cx="384048" cy="384048"/>
          </a:xfrm>
          <a:prstGeom prst="rect">
            <a:avLst/>
          </a:prstGeom>
          <a:noFill/>
        </p:spPr>
        <p:txBody>
          <a:bodyPr wrap="square" anchor="ctr"/>
          <a:lstStyle/>
          <a:p>
            <a:pPr marL="0" indent="0" algn="ctr">
              <a:buNone/>
            </a:pPr>
            <a:r>
              <a:rPr sz="1400" b="1">
                <a:solidFill>
                  <a:srgbClr val="FFFFFF"/>
                </a:solidFill>
                <a:latin typeface="Calibri"/>
                <a:ea typeface="Calibri"/>
                <a:cs typeface="Calibri"/>
              </a:rPr>
              <a:t>1</a:t>
            </a:r>
            <a:endParaRPr sz="1400"/>
          </a:p>
        </p:txBody>
      </p:sp>
      <p:sp>
        <p:nvSpPr>
          <p:cNvPr id="15" name="Text 15">
            <a:extLst>
              <a:ext uri="{FF2B5EF4-FFF2-40B4-BE49-F238E27FC236}">
                <a16:creationId xmlns:a16="http://schemas.microsoft.com/office/drawing/2014/main" id="{8824F731-A54B-AFE6-4CAC-F6F9F56DFF94}"/>
              </a:ext>
            </a:extLst>
          </p:cNvPr>
          <p:cNvSpPr>
            <a:spLocks noGrp="1"/>
          </p:cNvSpPr>
          <p:nvPr/>
        </p:nvSpPr>
        <p:spPr>
          <a:xfrm>
            <a:off x="2240280" y="3359773"/>
            <a:ext cx="2585618" cy="822960"/>
          </a:xfrm>
          <a:prstGeom prst="rect">
            <a:avLst/>
          </a:prstGeom>
          <a:noFill/>
        </p:spPr>
        <p:txBody>
          <a:bodyPr wrap="square" anchor="t"/>
          <a:lstStyle/>
          <a:p>
            <a:r>
              <a:rPr sz="1400" b="1" dirty="0">
                <a:solidFill>
                  <a:srgbClr val="A42037"/>
                </a:solidFill>
                <a:latin typeface="Calibri"/>
                <a:ea typeface="Calibri"/>
                <a:cs typeface="Calibri"/>
              </a:rPr>
              <a:t>BEFORE DEMAND</a:t>
            </a:r>
          </a:p>
          <a:p>
            <a:r>
              <a:rPr sz="1200" b="0" dirty="0">
                <a:solidFill>
                  <a:srgbClr val="58595B"/>
                </a:solidFill>
                <a:latin typeface="Calibri"/>
                <a:ea typeface="Calibri"/>
                <a:cs typeface="Calibri"/>
              </a:rPr>
              <a:t>Choose one implementable capacity plan.</a:t>
            </a:r>
          </a:p>
        </p:txBody>
      </p:sp>
      <p:sp>
        <p:nvSpPr>
          <p:cNvPr id="16" name="Shape 16">
            <a:extLst>
              <a:ext uri="{FF2B5EF4-FFF2-40B4-BE49-F238E27FC236}">
                <a16:creationId xmlns:a16="http://schemas.microsoft.com/office/drawing/2014/main" id="{3E4D7A49-57DA-9543-19B0-50830A552EC7}"/>
              </a:ext>
            </a:extLst>
          </p:cNvPr>
          <p:cNvSpPr>
            <a:spLocks noGrp="1"/>
          </p:cNvSpPr>
          <p:nvPr/>
        </p:nvSpPr>
        <p:spPr>
          <a:xfrm>
            <a:off x="5328818" y="2628253"/>
            <a:ext cx="3042818" cy="1691640"/>
          </a:xfrm>
          <a:prstGeom prst="roundRect">
            <a:avLst>
              <a:gd name="adj" fmla="val 3243"/>
            </a:avLst>
          </a:prstGeom>
          <a:solidFill>
            <a:srgbClr val="FFFFFF"/>
          </a:solidFill>
          <a:ln w="12700">
            <a:solidFill>
              <a:srgbClr val="DAD7D6"/>
            </a:solidFill>
            <a:prstDash val="solid"/>
          </a:ln>
        </p:spPr>
        <p:txBody>
          <a:bodyPr/>
          <a:lstStyle/>
          <a:p>
            <a:endParaRPr/>
          </a:p>
        </p:txBody>
      </p:sp>
      <p:sp>
        <p:nvSpPr>
          <p:cNvPr id="17" name="Shape 17">
            <a:extLst>
              <a:ext uri="{FF2B5EF4-FFF2-40B4-BE49-F238E27FC236}">
                <a16:creationId xmlns:a16="http://schemas.microsoft.com/office/drawing/2014/main" id="{B4F1CF04-0722-2F13-D0C0-ECDAA025AECB}"/>
              </a:ext>
            </a:extLst>
          </p:cNvPr>
          <p:cNvSpPr>
            <a:spLocks noGrp="1"/>
          </p:cNvSpPr>
          <p:nvPr/>
        </p:nvSpPr>
        <p:spPr>
          <a:xfrm>
            <a:off x="5557418" y="2838565"/>
            <a:ext cx="384048" cy="384048"/>
          </a:xfrm>
          <a:prstGeom prst="ellipse">
            <a:avLst/>
          </a:prstGeom>
          <a:solidFill>
            <a:srgbClr val="A42037"/>
          </a:solidFill>
        </p:spPr>
        <p:txBody>
          <a:bodyPr/>
          <a:lstStyle/>
          <a:p>
            <a:endParaRPr/>
          </a:p>
        </p:txBody>
      </p:sp>
      <p:sp>
        <p:nvSpPr>
          <p:cNvPr id="18" name="Text 18">
            <a:extLst>
              <a:ext uri="{FF2B5EF4-FFF2-40B4-BE49-F238E27FC236}">
                <a16:creationId xmlns:a16="http://schemas.microsoft.com/office/drawing/2014/main" id="{6F8CBA23-6841-115C-0424-E0F7CC722815}"/>
              </a:ext>
            </a:extLst>
          </p:cNvPr>
          <p:cNvSpPr>
            <a:spLocks noGrp="1"/>
          </p:cNvSpPr>
          <p:nvPr/>
        </p:nvSpPr>
        <p:spPr>
          <a:xfrm>
            <a:off x="5557418" y="2838565"/>
            <a:ext cx="384048" cy="384048"/>
          </a:xfrm>
          <a:prstGeom prst="rect">
            <a:avLst/>
          </a:prstGeom>
          <a:noFill/>
        </p:spPr>
        <p:txBody>
          <a:bodyPr wrap="square" anchor="ctr"/>
          <a:lstStyle/>
          <a:p>
            <a:pPr marL="0" indent="0" algn="ctr">
              <a:buNone/>
            </a:pPr>
            <a:r>
              <a:rPr sz="1400" b="1">
                <a:solidFill>
                  <a:srgbClr val="FFFFFF"/>
                </a:solidFill>
                <a:latin typeface="Calibri"/>
                <a:ea typeface="Calibri"/>
                <a:cs typeface="Calibri"/>
              </a:rPr>
              <a:t>2</a:t>
            </a:r>
            <a:endParaRPr sz="1400"/>
          </a:p>
        </p:txBody>
      </p:sp>
      <p:sp>
        <p:nvSpPr>
          <p:cNvPr id="19" name="Text 19">
            <a:extLst>
              <a:ext uri="{FF2B5EF4-FFF2-40B4-BE49-F238E27FC236}">
                <a16:creationId xmlns:a16="http://schemas.microsoft.com/office/drawing/2014/main" id="{B9DB4514-626A-6482-0D82-09260CE883C1}"/>
              </a:ext>
            </a:extLst>
          </p:cNvPr>
          <p:cNvSpPr>
            <a:spLocks noGrp="1"/>
          </p:cNvSpPr>
          <p:nvPr/>
        </p:nvSpPr>
        <p:spPr>
          <a:xfrm>
            <a:off x="5557418" y="3359773"/>
            <a:ext cx="2585618" cy="822960"/>
          </a:xfrm>
          <a:prstGeom prst="rect">
            <a:avLst/>
          </a:prstGeom>
          <a:noFill/>
        </p:spPr>
        <p:txBody>
          <a:bodyPr wrap="square" anchor="t"/>
          <a:lstStyle/>
          <a:p>
            <a:r>
              <a:rPr sz="1400" b="1" dirty="0">
                <a:solidFill>
                  <a:srgbClr val="A42037"/>
                </a:solidFill>
                <a:latin typeface="Calibri"/>
                <a:ea typeface="Calibri"/>
                <a:cs typeface="Calibri"/>
              </a:rPr>
              <a:t>DEMAND REVEALED</a:t>
            </a:r>
          </a:p>
          <a:p>
            <a:r>
              <a:rPr sz="1200" b="0" dirty="0">
                <a:solidFill>
                  <a:srgbClr val="58595B"/>
                </a:solidFill>
                <a:latin typeface="Calibri"/>
                <a:ea typeface="Calibri"/>
                <a:cs typeface="Calibri"/>
              </a:rPr>
              <a:t>Observe the realized Bell/GHZ scenario.</a:t>
            </a:r>
          </a:p>
        </p:txBody>
      </p:sp>
      <p:sp>
        <p:nvSpPr>
          <p:cNvPr id="20" name="Shape 20">
            <a:extLst>
              <a:ext uri="{FF2B5EF4-FFF2-40B4-BE49-F238E27FC236}">
                <a16:creationId xmlns:a16="http://schemas.microsoft.com/office/drawing/2014/main" id="{033B4B5D-D451-612F-D5F7-4D80E52ED364}"/>
              </a:ext>
            </a:extLst>
          </p:cNvPr>
          <p:cNvSpPr>
            <a:spLocks noGrp="1"/>
          </p:cNvSpPr>
          <p:nvPr/>
        </p:nvSpPr>
        <p:spPr>
          <a:xfrm>
            <a:off x="8645957" y="2628253"/>
            <a:ext cx="3042818" cy="1691640"/>
          </a:xfrm>
          <a:prstGeom prst="roundRect">
            <a:avLst>
              <a:gd name="adj" fmla="val 3243"/>
            </a:avLst>
          </a:prstGeom>
          <a:solidFill>
            <a:srgbClr val="FFFFFF"/>
          </a:solidFill>
          <a:ln w="12700">
            <a:solidFill>
              <a:srgbClr val="DAD7D6"/>
            </a:solidFill>
            <a:prstDash val="solid"/>
          </a:ln>
        </p:spPr>
        <p:txBody>
          <a:bodyPr/>
          <a:lstStyle/>
          <a:p>
            <a:endParaRPr/>
          </a:p>
        </p:txBody>
      </p:sp>
      <p:sp>
        <p:nvSpPr>
          <p:cNvPr id="21" name="Shape 21">
            <a:extLst>
              <a:ext uri="{FF2B5EF4-FFF2-40B4-BE49-F238E27FC236}">
                <a16:creationId xmlns:a16="http://schemas.microsoft.com/office/drawing/2014/main" id="{467092A4-FF5C-98D7-109E-B12844FC5B0B}"/>
              </a:ext>
            </a:extLst>
          </p:cNvPr>
          <p:cNvSpPr>
            <a:spLocks noGrp="1"/>
          </p:cNvSpPr>
          <p:nvPr/>
        </p:nvSpPr>
        <p:spPr>
          <a:xfrm>
            <a:off x="8874557" y="2838565"/>
            <a:ext cx="384048" cy="384048"/>
          </a:xfrm>
          <a:prstGeom prst="ellipse">
            <a:avLst/>
          </a:prstGeom>
          <a:solidFill>
            <a:srgbClr val="A42037"/>
          </a:solidFill>
        </p:spPr>
        <p:txBody>
          <a:bodyPr/>
          <a:lstStyle/>
          <a:p>
            <a:endParaRPr/>
          </a:p>
        </p:txBody>
      </p:sp>
      <p:sp>
        <p:nvSpPr>
          <p:cNvPr id="22" name="Text 22">
            <a:extLst>
              <a:ext uri="{FF2B5EF4-FFF2-40B4-BE49-F238E27FC236}">
                <a16:creationId xmlns:a16="http://schemas.microsoft.com/office/drawing/2014/main" id="{F20C57B4-595E-E752-17BC-5EDD240A7933}"/>
              </a:ext>
            </a:extLst>
          </p:cNvPr>
          <p:cNvSpPr>
            <a:spLocks noGrp="1"/>
          </p:cNvSpPr>
          <p:nvPr/>
        </p:nvSpPr>
        <p:spPr>
          <a:xfrm>
            <a:off x="8874557" y="2838565"/>
            <a:ext cx="384048" cy="384048"/>
          </a:xfrm>
          <a:prstGeom prst="rect">
            <a:avLst/>
          </a:prstGeom>
          <a:noFill/>
        </p:spPr>
        <p:txBody>
          <a:bodyPr wrap="square" anchor="ctr"/>
          <a:lstStyle/>
          <a:p>
            <a:pPr marL="0" indent="0" algn="ctr">
              <a:buNone/>
            </a:pPr>
            <a:r>
              <a:rPr sz="1400" b="1">
                <a:solidFill>
                  <a:srgbClr val="FFFFFF"/>
                </a:solidFill>
                <a:latin typeface="Calibri"/>
                <a:ea typeface="Calibri"/>
                <a:cs typeface="Calibri"/>
              </a:rPr>
              <a:t>3</a:t>
            </a:r>
            <a:endParaRPr sz="1400"/>
          </a:p>
        </p:txBody>
      </p:sp>
      <p:sp>
        <p:nvSpPr>
          <p:cNvPr id="23" name="Text 23">
            <a:extLst>
              <a:ext uri="{FF2B5EF4-FFF2-40B4-BE49-F238E27FC236}">
                <a16:creationId xmlns:a16="http://schemas.microsoft.com/office/drawing/2014/main" id="{8B179F01-1B8A-F6E0-78C5-64074B5619AA}"/>
              </a:ext>
            </a:extLst>
          </p:cNvPr>
          <p:cNvSpPr>
            <a:spLocks noGrp="1"/>
          </p:cNvSpPr>
          <p:nvPr/>
        </p:nvSpPr>
        <p:spPr>
          <a:xfrm>
            <a:off x="8874557" y="3359773"/>
            <a:ext cx="2585618" cy="822960"/>
          </a:xfrm>
          <a:prstGeom prst="rect">
            <a:avLst/>
          </a:prstGeom>
          <a:noFill/>
        </p:spPr>
        <p:txBody>
          <a:bodyPr wrap="square" anchor="t"/>
          <a:lstStyle/>
          <a:p>
            <a:r>
              <a:rPr sz="1400" b="1" dirty="0">
                <a:solidFill>
                  <a:srgbClr val="A42037"/>
                </a:solidFill>
                <a:latin typeface="Calibri"/>
                <a:ea typeface="Calibri"/>
                <a:cs typeface="Calibri"/>
              </a:rPr>
              <a:t>ROUTING RECOURSE</a:t>
            </a:r>
          </a:p>
          <a:p>
            <a:r>
              <a:rPr sz="1200" b="0" dirty="0">
                <a:solidFill>
                  <a:srgbClr val="58595B"/>
                </a:solidFill>
                <a:latin typeface="Calibri"/>
                <a:ea typeface="Calibri"/>
                <a:cs typeface="Calibri"/>
              </a:rPr>
              <a:t>Adapt paths, fusion nodes, and allocations.</a:t>
            </a:r>
          </a:p>
        </p:txBody>
      </p:sp>
      <p:sp>
        <p:nvSpPr>
          <p:cNvPr id="24" name="Text 9">
            <a:extLst>
              <a:ext uri="{FF2B5EF4-FFF2-40B4-BE49-F238E27FC236}">
                <a16:creationId xmlns:a16="http://schemas.microsoft.com/office/drawing/2014/main" id="{56195077-B81E-A4DA-AB74-E1E4DFDC66A7}"/>
              </a:ext>
            </a:extLst>
          </p:cNvPr>
          <p:cNvSpPr>
            <a:spLocks noGrp="1"/>
          </p:cNvSpPr>
          <p:nvPr/>
        </p:nvSpPr>
        <p:spPr>
          <a:xfrm>
            <a:off x="2011680" y="621792"/>
            <a:ext cx="9677095" cy="658368"/>
          </a:xfrm>
          <a:prstGeom prst="rect">
            <a:avLst/>
          </a:prstGeom>
          <a:noFill/>
        </p:spPr>
        <p:txBody>
          <a:bodyPr wrap="square" anchor="ctr"/>
          <a:lstStyle/>
          <a:p>
            <a:r>
              <a:rPr sz="3000" b="1" dirty="0">
                <a:solidFill>
                  <a:srgbClr val="231F20"/>
                </a:solidFill>
                <a:latin typeface="Cambria"/>
                <a:ea typeface="Cambria"/>
                <a:cs typeface="Cambria"/>
              </a:rPr>
              <a:t>Two stages separate deployment and recourse</a:t>
            </a:r>
          </a:p>
        </p:txBody>
      </p:sp>
      <p:sp>
        <p:nvSpPr>
          <p:cNvPr id="27" name="Shape 10">
            <a:extLst>
              <a:ext uri="{FF2B5EF4-FFF2-40B4-BE49-F238E27FC236}">
                <a16:creationId xmlns:a16="http://schemas.microsoft.com/office/drawing/2014/main" id="{19B531A3-9ECB-8281-F0FA-E13CE588CB64}"/>
              </a:ext>
            </a:extLst>
          </p:cNvPr>
          <p:cNvSpPr>
            <a:spLocks noGrp="1"/>
          </p:cNvSpPr>
          <p:nvPr/>
        </p:nvSpPr>
        <p:spPr>
          <a:xfrm>
            <a:off x="2011680" y="1600200"/>
            <a:ext cx="9677095" cy="658368"/>
          </a:xfrm>
          <a:prstGeom prst="roundRect">
            <a:avLst>
              <a:gd name="adj" fmla="val 5161"/>
            </a:avLst>
          </a:prstGeom>
          <a:solidFill>
            <a:srgbClr val="F2F0EF"/>
          </a:solidFill>
          <a:ln w="19050">
            <a:solidFill>
              <a:srgbClr val="A42037"/>
            </a:solidFill>
            <a:prstDash val="solid"/>
          </a:ln>
        </p:spPr>
        <p:txBody>
          <a:bodyPr/>
          <a:lstStyle/>
          <a:p>
            <a:endParaRPr/>
          </a:p>
        </p:txBody>
      </p:sp>
      <p:sp>
        <p:nvSpPr>
          <p:cNvPr id="11" name="Text 11">
            <a:extLst>
              <a:ext uri="{FF2B5EF4-FFF2-40B4-BE49-F238E27FC236}">
                <a16:creationId xmlns:a16="http://schemas.microsoft.com/office/drawing/2014/main" id="{8B6BAFE0-776C-769F-CBB5-C48FDC8E7375}"/>
              </a:ext>
            </a:extLst>
          </p:cNvPr>
          <p:cNvSpPr>
            <a:spLocks noGrp="1"/>
          </p:cNvSpPr>
          <p:nvPr/>
        </p:nvSpPr>
        <p:spPr>
          <a:xfrm>
            <a:off x="2157599" y="1732239"/>
            <a:ext cx="8801228" cy="741807"/>
          </a:xfrm>
          <a:prstGeom prst="rect">
            <a:avLst/>
          </a:prstGeom>
          <a:noFill/>
        </p:spPr>
        <p:txBody>
          <a:bodyPr wrap="square" anchor="t"/>
          <a:lstStyle/>
          <a:p>
            <a:r>
              <a:rPr sz="1600" dirty="0">
                <a:solidFill>
                  <a:srgbClr val="A42037"/>
                </a:solidFill>
                <a:latin typeface="Calibri"/>
                <a:ea typeface="Calibri"/>
                <a:cs typeface="Calibri"/>
              </a:rPr>
              <a:t>Deploy terrestrial qubits and fiber now; route Bell and GHZ demand after each scenario is revealed.</a:t>
            </a:r>
          </a:p>
        </p:txBody>
      </p:sp>
    </p:spTree>
    <p:extLst>
      <p:ext uri="{BB962C8B-B14F-4D97-AF65-F5344CB8AC3E}">
        <p14:creationId xmlns:p14="http://schemas.microsoft.com/office/powerpoint/2010/main" val="344269410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B909B7-70E9-B56A-1669-9FD76FF6BE19}"/>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59457B6C-CD8D-14EE-D731-7E6DB2053B11}"/>
              </a:ext>
            </a:extLst>
          </p:cNvPr>
          <p:cNvSpPr>
            <a:spLocks noGrp="1"/>
          </p:cNvSpPr>
          <p:nvPr/>
        </p:nvSpPr>
        <p:spPr>
          <a:xfrm>
            <a:off x="0" y="0"/>
            <a:ext cx="1554480" cy="6858000"/>
          </a:xfrm>
          <a:prstGeom prst="rect">
            <a:avLst/>
          </a:prstGeom>
          <a:solidFill>
            <a:srgbClr val="A42037"/>
          </a:solidFill>
        </p:spPr>
        <p:txBody>
          <a:bodyPr/>
          <a:lstStyle/>
          <a:p>
            <a:endParaRPr/>
          </a:p>
        </p:txBody>
      </p:sp>
      <p:sp>
        <p:nvSpPr>
          <p:cNvPr id="6" name="Shape 4">
            <a:extLst>
              <a:ext uri="{FF2B5EF4-FFF2-40B4-BE49-F238E27FC236}">
                <a16:creationId xmlns:a16="http://schemas.microsoft.com/office/drawing/2014/main" id="{4A54FC95-A93C-A455-95CF-267D216CFCD4}"/>
              </a:ext>
            </a:extLst>
          </p:cNvPr>
          <p:cNvSpPr>
            <a:spLocks noGrp="1"/>
          </p:cNvSpPr>
          <p:nvPr/>
        </p:nvSpPr>
        <p:spPr>
          <a:xfrm>
            <a:off x="109728" y="3995079"/>
            <a:ext cx="1335024" cy="512064"/>
          </a:xfrm>
          <a:prstGeom prst="roundRect">
            <a:avLst>
              <a:gd name="adj" fmla="val 14286"/>
            </a:avLst>
          </a:prstGeom>
          <a:solidFill>
            <a:srgbClr val="FFFFFF"/>
          </a:solidFill>
        </p:spPr>
        <p:txBody>
          <a:bodyPr/>
          <a:lstStyle/>
          <a:p>
            <a:endParaRPr/>
          </a:p>
        </p:txBody>
      </p:sp>
      <p:sp>
        <p:nvSpPr>
          <p:cNvPr id="4" name="Text 2">
            <a:extLst>
              <a:ext uri="{FF2B5EF4-FFF2-40B4-BE49-F238E27FC236}">
                <a16:creationId xmlns:a16="http://schemas.microsoft.com/office/drawing/2014/main" id="{8D012795-C180-AF2C-DDC8-0CAC3EEAC16B}"/>
              </a:ext>
            </a:extLst>
          </p:cNvPr>
          <p:cNvSpPr>
            <a:spLocks noGrp="1"/>
          </p:cNvSpPr>
          <p:nvPr/>
        </p:nvSpPr>
        <p:spPr>
          <a:xfrm>
            <a:off x="182880" y="1399032"/>
            <a:ext cx="1225296" cy="512064"/>
          </a:xfrm>
          <a:prstGeom prst="rect">
            <a:avLst/>
          </a:prstGeom>
          <a:noFill/>
        </p:spPr>
        <p:txBody>
          <a:bodyPr wrap="square" anchor="ctr"/>
          <a:lstStyle/>
          <a:p>
            <a:r>
              <a:rPr lang="en-US" sz="1250" dirty="0">
                <a:solidFill>
                  <a:srgbClr val="EACBD1"/>
                </a:solidFill>
                <a:latin typeface="Calibri"/>
                <a:cs typeface="Calibri"/>
              </a:rPr>
              <a:t>Introduction</a:t>
            </a:r>
            <a:endParaRPr sz="1250" dirty="0">
              <a:solidFill>
                <a:srgbClr val="EACBD1"/>
              </a:solidFill>
              <a:latin typeface="Calibri"/>
              <a:cs typeface="Calibri"/>
            </a:endParaRPr>
          </a:p>
        </p:txBody>
      </p:sp>
      <p:sp>
        <p:nvSpPr>
          <p:cNvPr id="5" name="Text 3">
            <a:extLst>
              <a:ext uri="{FF2B5EF4-FFF2-40B4-BE49-F238E27FC236}">
                <a16:creationId xmlns:a16="http://schemas.microsoft.com/office/drawing/2014/main" id="{057D9388-59DF-2354-9941-A9F8B9339CE0}"/>
              </a:ext>
            </a:extLst>
          </p:cNvPr>
          <p:cNvSpPr>
            <a:spLocks noGrp="1"/>
          </p:cNvSpPr>
          <p:nvPr/>
        </p:nvSpPr>
        <p:spPr>
          <a:xfrm>
            <a:off x="182880" y="2267712"/>
            <a:ext cx="1225296" cy="512064"/>
          </a:xfrm>
          <a:prstGeom prst="rect">
            <a:avLst/>
          </a:prstGeom>
          <a:noFill/>
        </p:spPr>
        <p:txBody>
          <a:bodyPr wrap="square" anchor="ctr"/>
          <a:lstStyle/>
          <a:p>
            <a:r>
              <a:rPr sz="1250" dirty="0">
                <a:solidFill>
                  <a:srgbClr val="EACBD1"/>
                </a:solidFill>
                <a:latin typeface="Calibri"/>
                <a:cs typeface="Calibri"/>
              </a:rPr>
              <a:t>Bell Routing</a:t>
            </a:r>
          </a:p>
        </p:txBody>
      </p:sp>
      <p:sp>
        <p:nvSpPr>
          <p:cNvPr id="7" name="Text 5">
            <a:extLst>
              <a:ext uri="{FF2B5EF4-FFF2-40B4-BE49-F238E27FC236}">
                <a16:creationId xmlns:a16="http://schemas.microsoft.com/office/drawing/2014/main" id="{DDA1E94E-8BD0-1DAA-6F8A-77F0002ECF5D}"/>
              </a:ext>
            </a:extLst>
          </p:cNvPr>
          <p:cNvSpPr>
            <a:spLocks noGrp="1"/>
          </p:cNvSpPr>
          <p:nvPr/>
        </p:nvSpPr>
        <p:spPr>
          <a:xfrm>
            <a:off x="182880" y="3136392"/>
            <a:ext cx="1225296" cy="512064"/>
          </a:xfrm>
          <a:prstGeom prst="rect">
            <a:avLst/>
          </a:prstGeom>
          <a:noFill/>
        </p:spPr>
        <p:txBody>
          <a:bodyPr wrap="square" anchor="ctr"/>
          <a:lstStyle/>
          <a:p>
            <a:r>
              <a:rPr sz="1250" dirty="0">
                <a:solidFill>
                  <a:srgbClr val="EACBD1"/>
                </a:solidFill>
                <a:latin typeface="Calibri"/>
                <a:cs typeface="Calibri"/>
              </a:rPr>
              <a:t>Bell + GHZ</a:t>
            </a:r>
          </a:p>
        </p:txBody>
      </p:sp>
      <p:sp>
        <p:nvSpPr>
          <p:cNvPr id="8" name="Text 6">
            <a:extLst>
              <a:ext uri="{FF2B5EF4-FFF2-40B4-BE49-F238E27FC236}">
                <a16:creationId xmlns:a16="http://schemas.microsoft.com/office/drawing/2014/main" id="{44929D9E-2F2C-B953-906D-82E9438BF1F7}"/>
              </a:ext>
            </a:extLst>
          </p:cNvPr>
          <p:cNvSpPr>
            <a:spLocks noGrp="1"/>
          </p:cNvSpPr>
          <p:nvPr/>
        </p:nvSpPr>
        <p:spPr>
          <a:xfrm>
            <a:off x="182880" y="4005072"/>
            <a:ext cx="1225296" cy="512064"/>
          </a:xfrm>
          <a:prstGeom prst="rect">
            <a:avLst/>
          </a:prstGeom>
          <a:noFill/>
        </p:spPr>
        <p:txBody>
          <a:bodyPr wrap="square" anchor="ctr"/>
          <a:lstStyle/>
          <a:p>
            <a:r>
              <a:rPr sz="1250" b="1" dirty="0">
                <a:solidFill>
                  <a:srgbClr val="A42037"/>
                </a:solidFill>
                <a:latin typeface="Calibri"/>
                <a:cs typeface="Calibri"/>
              </a:rPr>
              <a:t>Planning</a:t>
            </a:r>
          </a:p>
        </p:txBody>
      </p:sp>
      <p:sp>
        <p:nvSpPr>
          <p:cNvPr id="9" name="Text 7">
            <a:extLst>
              <a:ext uri="{FF2B5EF4-FFF2-40B4-BE49-F238E27FC236}">
                <a16:creationId xmlns:a16="http://schemas.microsoft.com/office/drawing/2014/main" id="{C94241C2-E5B0-F197-CD1C-15760B89EBF7}"/>
              </a:ext>
            </a:extLst>
          </p:cNvPr>
          <p:cNvSpPr>
            <a:spLocks noGrp="1"/>
          </p:cNvSpPr>
          <p:nvPr/>
        </p:nvSpPr>
        <p:spPr>
          <a:xfrm>
            <a:off x="182880" y="4873752"/>
            <a:ext cx="1225296" cy="512064"/>
          </a:xfrm>
          <a:prstGeom prst="rect">
            <a:avLst/>
          </a:prstGeom>
          <a:noFill/>
        </p:spPr>
        <p:txBody>
          <a:bodyPr wrap="square" anchor="ctr"/>
          <a:lstStyle/>
          <a:p>
            <a:r>
              <a:rPr lang="en-US" sz="1250" dirty="0">
                <a:solidFill>
                  <a:srgbClr val="EACBD1"/>
                </a:solidFill>
                <a:latin typeface="Calibri"/>
                <a:ea typeface="Calibri"/>
                <a:cs typeface="Calibri"/>
              </a:rPr>
              <a:t>Conclusion</a:t>
            </a:r>
            <a:endParaRPr sz="1250" dirty="0">
              <a:solidFill>
                <a:srgbClr val="EACBD1"/>
              </a:solidFill>
              <a:latin typeface="Calibri"/>
              <a:ea typeface="Calibri"/>
              <a:cs typeface="Calibri"/>
            </a:endParaRPr>
          </a:p>
        </p:txBody>
      </p:sp>
      <p:sp>
        <p:nvSpPr>
          <p:cNvPr id="10" name="Text 8">
            <a:extLst>
              <a:ext uri="{FF2B5EF4-FFF2-40B4-BE49-F238E27FC236}">
                <a16:creationId xmlns:a16="http://schemas.microsoft.com/office/drawing/2014/main" id="{A7785D6B-C2B3-D4BB-206C-6D4C3BA63C4F}"/>
              </a:ext>
            </a:extLst>
          </p:cNvPr>
          <p:cNvSpPr>
            <a:spLocks noGrp="1"/>
          </p:cNvSpPr>
          <p:nvPr/>
        </p:nvSpPr>
        <p:spPr>
          <a:xfrm>
            <a:off x="2011680" y="347472"/>
            <a:ext cx="9677095" cy="292608"/>
          </a:xfrm>
          <a:prstGeom prst="rect">
            <a:avLst/>
          </a:prstGeom>
          <a:noFill/>
        </p:spPr>
        <p:txBody>
          <a:bodyPr wrap="none" anchor="ctr"/>
          <a:lstStyle/>
          <a:p>
            <a:r>
              <a:rPr lang="en-US" sz="1200" b="1" spc="100" dirty="0">
                <a:solidFill>
                  <a:srgbClr val="A42037"/>
                </a:solidFill>
                <a:latin typeface="Calibri"/>
                <a:ea typeface="Calibri"/>
                <a:cs typeface="Calibri"/>
              </a:rPr>
              <a:t>PLANNING</a:t>
            </a:r>
            <a:endParaRPr sz="1200" b="1" spc="100" dirty="0">
              <a:solidFill>
                <a:srgbClr val="A42037"/>
              </a:solidFill>
              <a:latin typeface="Calibri"/>
              <a:ea typeface="Calibri"/>
              <a:cs typeface="Calibri"/>
            </a:endParaRPr>
          </a:p>
        </p:txBody>
      </p:sp>
      <p:sp>
        <p:nvSpPr>
          <p:cNvPr id="26" name="Text 24">
            <a:extLst>
              <a:ext uri="{FF2B5EF4-FFF2-40B4-BE49-F238E27FC236}">
                <a16:creationId xmlns:a16="http://schemas.microsoft.com/office/drawing/2014/main" id="{22058D95-D54C-9AF8-3551-FF9AF5B69DAD}"/>
              </a:ext>
            </a:extLst>
          </p:cNvPr>
          <p:cNvSpPr>
            <a:spLocks noGrp="1"/>
          </p:cNvSpPr>
          <p:nvPr/>
        </p:nvSpPr>
        <p:spPr>
          <a:xfrm>
            <a:off x="11551615" y="6473952"/>
            <a:ext cx="411480" cy="274320"/>
          </a:xfrm>
          <a:prstGeom prst="rect">
            <a:avLst/>
          </a:prstGeom>
          <a:noFill/>
        </p:spPr>
        <p:txBody>
          <a:bodyPr wrap="square" anchor="ctr"/>
          <a:lstStyle/>
          <a:p>
            <a:fld id="{AE4E52CC-50E8-C041-A4A7-4751265F3D3B}" type="slidenum">
              <a:rPr lang="en-US" sz="1000" smtClean="0">
                <a:solidFill>
                  <a:srgbClr val="58595B"/>
                </a:solidFill>
                <a:latin typeface="Calibri"/>
                <a:ea typeface="Calibri"/>
                <a:cs typeface="Calibri"/>
              </a:rPr>
              <a:t>116</a:t>
            </a:fld>
            <a:endParaRPr sz="1000" dirty="0">
              <a:solidFill>
                <a:srgbClr val="58595B"/>
              </a:solidFill>
              <a:latin typeface="Calibri"/>
              <a:ea typeface="Calibri"/>
              <a:cs typeface="Calibri"/>
            </a:endParaRPr>
          </a:p>
        </p:txBody>
      </p:sp>
      <p:sp>
        <p:nvSpPr>
          <p:cNvPr id="25" name="Text 28">
            <a:extLst>
              <a:ext uri="{FF2B5EF4-FFF2-40B4-BE49-F238E27FC236}">
                <a16:creationId xmlns:a16="http://schemas.microsoft.com/office/drawing/2014/main" id="{94383271-9620-570E-72B8-CC1D8193FD35}"/>
              </a:ext>
            </a:extLst>
          </p:cNvPr>
          <p:cNvSpPr/>
          <p:nvPr/>
        </p:nvSpPr>
        <p:spPr>
          <a:xfrm>
            <a:off x="2011680" y="6473952"/>
            <a:ext cx="5486400" cy="274320"/>
          </a:xfrm>
          <a:prstGeom prst="rect">
            <a:avLst/>
          </a:prstGeom>
          <a:noFill/>
          <a:ln/>
        </p:spPr>
        <p:txBody>
          <a:bodyPr wrap="square" rtlCol="0" anchor="ctr"/>
          <a:lstStyle/>
          <a:p>
            <a:pPr marL="0" indent="0">
              <a:buNone/>
            </a:pPr>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sp>
        <p:nvSpPr>
          <p:cNvPr id="3" name="Text 9">
            <a:extLst>
              <a:ext uri="{FF2B5EF4-FFF2-40B4-BE49-F238E27FC236}">
                <a16:creationId xmlns:a16="http://schemas.microsoft.com/office/drawing/2014/main" id="{59B29310-2295-DB8A-E7D1-62833835F3A4}"/>
              </a:ext>
            </a:extLst>
          </p:cNvPr>
          <p:cNvSpPr>
            <a:spLocks noGrp="1"/>
          </p:cNvSpPr>
          <p:nvPr/>
        </p:nvSpPr>
        <p:spPr>
          <a:xfrm>
            <a:off x="2011680" y="621792"/>
            <a:ext cx="9677095" cy="658368"/>
          </a:xfrm>
          <a:prstGeom prst="rect">
            <a:avLst/>
          </a:prstGeom>
          <a:noFill/>
        </p:spPr>
        <p:txBody>
          <a:bodyPr wrap="square" anchor="ctr"/>
          <a:lstStyle/>
          <a:p>
            <a:r>
              <a:rPr sz="3000" b="1" dirty="0">
                <a:solidFill>
                  <a:srgbClr val="231F20"/>
                </a:solidFill>
                <a:latin typeface="Cambria"/>
                <a:ea typeface="Cambria"/>
                <a:cs typeface="Cambria"/>
              </a:rPr>
              <a:t>One deployment must serve every demand scenario</a:t>
            </a:r>
          </a:p>
        </p:txBody>
      </p:sp>
      <mc:AlternateContent xmlns:mc="http://schemas.openxmlformats.org/markup-compatibility/2006" xmlns:a14="http://schemas.microsoft.com/office/drawing/2010/main">
        <mc:Choice Requires="a14">
          <p:sp>
            <p:nvSpPr>
              <p:cNvPr id="11" name="Content Placeholder 9">
                <a:extLst>
                  <a:ext uri="{FF2B5EF4-FFF2-40B4-BE49-F238E27FC236}">
                    <a16:creationId xmlns:a16="http://schemas.microsoft.com/office/drawing/2014/main" id="{EAD9EADC-FC20-F107-2FC5-F87D460830AE}"/>
                  </a:ext>
                </a:extLst>
              </p:cNvPr>
              <p:cNvSpPr txBox="1">
                <a:spLocks/>
              </p:cNvSpPr>
              <p:nvPr/>
            </p:nvSpPr>
            <p:spPr>
              <a:xfrm>
                <a:off x="2190426" y="1297686"/>
                <a:ext cx="4731581" cy="4407408"/>
              </a:xfrm>
            </p:spPr>
            <p:txBody>
              <a:bodyPr/>
              <a:lstStyle>
                <a:lvl1pPr marL="342900" indent="-342900" algn="l" defTabSz="914400">
                  <a:spcBef>
                    <a:spcPct val="20000"/>
                  </a:spcBef>
                  <a:buFont typeface="Arial"/>
                  <a:buChar char="•"/>
                  <a:defRPr sz="3200" kern="1200">
                    <a:solidFill>
                      <a:schemeClr val="tx1"/>
                    </a:solidFill>
                    <a:latin typeface="+mn-lt"/>
                    <a:ea typeface="+mn-lt"/>
                    <a:cs typeface="+mn-lt"/>
                  </a:defRPr>
                </a:lvl1pPr>
                <a:lvl2pPr marL="742950" indent="-285750" algn="l" defTabSz="914400">
                  <a:spcBef>
                    <a:spcPct val="20000"/>
                  </a:spcBef>
                  <a:buFont typeface="Arial"/>
                  <a:buChar char="–"/>
                  <a:defRPr sz="2800" kern="1200">
                    <a:solidFill>
                      <a:schemeClr val="tx1"/>
                    </a:solidFill>
                    <a:latin typeface="+mn-lt"/>
                    <a:ea typeface="+mn-lt"/>
                    <a:cs typeface="+mn-lt"/>
                  </a:defRPr>
                </a:lvl2pPr>
                <a:lvl3pPr marL="1143000" indent="-228600" algn="l" defTabSz="914400">
                  <a:spcBef>
                    <a:spcPct val="20000"/>
                  </a:spcBef>
                  <a:buFont typeface="Arial"/>
                  <a:buChar char="•"/>
                  <a:defRPr sz="2400" kern="1200">
                    <a:solidFill>
                      <a:schemeClr val="tx1"/>
                    </a:solidFill>
                    <a:latin typeface="+mn-lt"/>
                    <a:ea typeface="+mn-lt"/>
                    <a:cs typeface="+mn-lt"/>
                  </a:defRPr>
                </a:lvl3pPr>
                <a:lvl4pPr marL="1600200" indent="-228600" algn="l" defTabSz="914400">
                  <a:spcBef>
                    <a:spcPct val="20000"/>
                  </a:spcBef>
                  <a:buFont typeface="Arial"/>
                  <a:buChar char="–"/>
                  <a:defRPr sz="2000" kern="1200">
                    <a:solidFill>
                      <a:schemeClr val="tx1"/>
                    </a:solidFill>
                    <a:latin typeface="+mn-lt"/>
                    <a:ea typeface="+mn-lt"/>
                    <a:cs typeface="+mn-lt"/>
                  </a:defRPr>
                </a:lvl4pPr>
                <a:lvl5pPr marL="2057400" indent="-228600" algn="l" defTabSz="914400">
                  <a:spcBef>
                    <a:spcPct val="20000"/>
                  </a:spcBef>
                  <a:buFont typeface="Arial"/>
                  <a:buChar char="»"/>
                  <a:defRPr sz="2000" kern="1200">
                    <a:solidFill>
                      <a:schemeClr val="tx1"/>
                    </a:solidFill>
                    <a:latin typeface="+mn-lt"/>
                    <a:ea typeface="+mn-lt"/>
                    <a:cs typeface="+mn-lt"/>
                  </a:defRPr>
                </a:lvl5pPr>
                <a:lvl6pPr marL="2514600" indent="-228600" algn="l" defTabSz="914400">
                  <a:spcBef>
                    <a:spcPct val="20000"/>
                  </a:spcBef>
                  <a:buFont typeface="Arial"/>
                  <a:buChar char="•"/>
                  <a:defRPr sz="2000" kern="1200">
                    <a:solidFill>
                      <a:schemeClr val="tx1"/>
                    </a:solidFill>
                    <a:latin typeface="+mn-lt"/>
                    <a:ea typeface="+mn-lt"/>
                    <a:cs typeface="+mn-lt"/>
                  </a:defRPr>
                </a:lvl6pPr>
                <a:lvl7pPr marL="2971800" indent="-228600" algn="l" defTabSz="914400">
                  <a:spcBef>
                    <a:spcPct val="20000"/>
                  </a:spcBef>
                  <a:buFont typeface="Arial"/>
                  <a:buChar char="•"/>
                  <a:defRPr sz="2000" kern="1200">
                    <a:solidFill>
                      <a:schemeClr val="tx1"/>
                    </a:solidFill>
                    <a:latin typeface="+mn-lt"/>
                    <a:ea typeface="+mn-lt"/>
                    <a:cs typeface="+mn-lt"/>
                  </a:defRPr>
                </a:lvl7pPr>
                <a:lvl8pPr marL="3429000" indent="-228600" algn="l" defTabSz="914400">
                  <a:spcBef>
                    <a:spcPct val="20000"/>
                  </a:spcBef>
                  <a:buFont typeface="Arial"/>
                  <a:buChar char="•"/>
                  <a:defRPr sz="2000" kern="1200">
                    <a:solidFill>
                      <a:schemeClr val="tx1"/>
                    </a:solidFill>
                    <a:latin typeface="+mn-lt"/>
                    <a:ea typeface="+mn-lt"/>
                    <a:cs typeface="+mn-lt"/>
                  </a:defRPr>
                </a:lvl8pPr>
                <a:lvl9pPr marL="3886200" indent="-228600" algn="l" defTabSz="914400">
                  <a:spcBef>
                    <a:spcPct val="20000"/>
                  </a:spcBef>
                  <a:buFont typeface="Arial"/>
                  <a:buChar char="•"/>
                  <a:defRPr sz="2000" kern="1200">
                    <a:solidFill>
                      <a:schemeClr val="tx1"/>
                    </a:solidFill>
                    <a:latin typeface="+mn-lt"/>
                    <a:ea typeface="+mn-lt"/>
                    <a:cs typeface="+mn-lt"/>
                  </a:defRPr>
                </a:lvl9pPr>
              </a:lstStyle>
              <a:p>
                <a:pPr>
                  <a:spcAft>
                    <a:spcPts val="1400"/>
                  </a:spcAft>
                  <a:buSzPct val="100000"/>
                </a:pPr>
                <a:r>
                  <a:rPr lang="en-US" sz="1800" b="1" dirty="0">
                    <a:solidFill>
                      <a:srgbClr val="231F20"/>
                    </a:solidFill>
                    <a:latin typeface="Calibri" pitchFamily="34" charset="0"/>
                    <a:ea typeface="Calibri" pitchFamily="34" charset="-122"/>
                    <a:cs typeface="Calibri" pitchFamily="34" charset="-120"/>
                  </a:rPr>
                  <a:t>Stage 1: before demand</a:t>
                </a:r>
              </a:p>
              <a:p>
                <a:pPr marL="685800" lvl="1" indent="-342900">
                  <a:lnSpc>
                    <a:spcPct val="105000"/>
                  </a:lnSpc>
                  <a:spcBef>
                    <a:spcPts val="0"/>
                  </a:spcBef>
                  <a:spcAft>
                    <a:spcPts val="1400"/>
                  </a:spcAft>
                  <a:buSzPct val="100000"/>
                  <a:buFont typeface="Candara"/>
                  <a:buChar char="–"/>
                </a:pPr>
                <a:r>
                  <a:rPr lang="en-US" sz="1600" dirty="0">
                    <a:solidFill>
                      <a:srgbClr val="58595B"/>
                    </a:solidFill>
                    <a:latin typeface="Calibri" pitchFamily="34" charset="0"/>
                    <a:ea typeface="Calibri" pitchFamily="34" charset="-122"/>
                    <a:cs typeface="Calibri" pitchFamily="34" charset="-120"/>
                  </a:rPr>
                  <a:t>Here-and-now infrastructure decisions</a:t>
                </a:r>
              </a:p>
              <a:p>
                <a:pPr lvl="2"/>
                <a:r>
                  <a:rPr lang="en-US" sz="1600" dirty="0">
                    <a:solidFill>
                      <a:srgbClr val="58595B"/>
                    </a:solidFill>
                    <a:latin typeface="Calibri" pitchFamily="34" charset="0"/>
                    <a:ea typeface="Calibri" pitchFamily="34" charset="-122"/>
                    <a:cs typeface="Calibri" pitchFamily="34" charset="-120"/>
                  </a:rPr>
                  <a:t>Select fiber-edge capacity </a:t>
                </a:r>
                <a14:m>
                  <m:oMath xmlns:m="http://schemas.openxmlformats.org/officeDocument/2006/math">
                    <m:r>
                      <a:rPr lang="en-US" sz="1600">
                        <a:solidFill>
                          <a:srgbClr val="58595B"/>
                        </a:solidFill>
                        <a:latin typeface="Cambria Math" panose="02040503050406030204" pitchFamily="18" charset="0"/>
                        <a:ea typeface="Calibri" pitchFamily="34" charset="-122"/>
                        <a:cs typeface="Calibri" pitchFamily="34" charset="-120"/>
                      </a:rPr>
                      <m:t>𝑥</m:t>
                    </m:r>
                  </m:oMath>
                </a14:m>
                <a:endParaRPr lang="en-US" sz="1600" dirty="0">
                  <a:solidFill>
                    <a:srgbClr val="58595B"/>
                  </a:solidFill>
                  <a:latin typeface="Calibri" pitchFamily="34" charset="0"/>
                  <a:ea typeface="Calibri" pitchFamily="34" charset="-122"/>
                  <a:cs typeface="Calibri" pitchFamily="34" charset="-120"/>
                </a:endParaRPr>
              </a:p>
              <a:p>
                <a:pPr lvl="2"/>
                <a:r>
                  <a:rPr lang="en-US" sz="1600" dirty="0">
                    <a:solidFill>
                      <a:srgbClr val="58595B"/>
                    </a:solidFill>
                    <a:latin typeface="Calibri" pitchFamily="34" charset="0"/>
                    <a:ea typeface="Calibri" pitchFamily="34" charset="-122"/>
                    <a:cs typeface="Calibri" pitchFamily="34" charset="-120"/>
                  </a:rPr>
                  <a:t>Select GS qubit capacity </a:t>
                </a:r>
                <a14:m>
                  <m:oMath xmlns:m="http://schemas.openxmlformats.org/officeDocument/2006/math">
                    <m:r>
                      <a:rPr lang="en-US" sz="1600">
                        <a:solidFill>
                          <a:srgbClr val="58595B"/>
                        </a:solidFill>
                        <a:latin typeface="Cambria Math" panose="02040503050406030204" pitchFamily="18" charset="0"/>
                        <a:ea typeface="Calibri" pitchFamily="34" charset="-122"/>
                        <a:cs typeface="Calibri" pitchFamily="34" charset="-120"/>
                      </a:rPr>
                      <m:t>𝑦</m:t>
                    </m:r>
                  </m:oMath>
                </a14:m>
                <a:endParaRPr lang="en-US" sz="1600" dirty="0">
                  <a:solidFill>
                    <a:srgbClr val="58595B"/>
                  </a:solidFill>
                  <a:latin typeface="Calibri" pitchFamily="34" charset="0"/>
                  <a:ea typeface="Calibri" pitchFamily="34" charset="-122"/>
                  <a:cs typeface="Calibri" pitchFamily="34" charset="-120"/>
                </a:endParaRPr>
              </a:p>
              <a:p>
                <a:pPr lvl="2"/>
                <a:r>
                  <a:rPr lang="en-US" sz="1600" dirty="0">
                    <a:solidFill>
                      <a:srgbClr val="58595B"/>
                    </a:solidFill>
                    <a:latin typeface="Calibri" pitchFamily="34" charset="0"/>
                    <a:ea typeface="Calibri" pitchFamily="34" charset="-122"/>
                    <a:cs typeface="Calibri" pitchFamily="34" charset="-120"/>
                  </a:rPr>
                  <a:t>Subject to budget </a:t>
                </a:r>
                <a14:m>
                  <m:oMath xmlns:m="http://schemas.openxmlformats.org/officeDocument/2006/math">
                    <m:sSup>
                      <m:sSupPr>
                        <m:ctrlPr>
                          <a:rPr lang="en-US" sz="1600" i="1">
                            <a:solidFill>
                              <a:srgbClr val="58595B"/>
                            </a:solidFill>
                            <a:latin typeface="Cambria Math" panose="02040503050406030204" pitchFamily="18" charset="0"/>
                            <a:ea typeface="Calibri" pitchFamily="34" charset="-122"/>
                            <a:cs typeface="Calibri" pitchFamily="34" charset="-120"/>
                          </a:rPr>
                        </m:ctrlPr>
                      </m:sSupPr>
                      <m:e>
                        <m:r>
                          <a:rPr lang="en-US" sz="1600">
                            <a:solidFill>
                              <a:srgbClr val="58595B"/>
                            </a:solidFill>
                            <a:latin typeface="Cambria Math" panose="02040503050406030204" pitchFamily="18" charset="0"/>
                            <a:ea typeface="Calibri" pitchFamily="34" charset="-122"/>
                            <a:cs typeface="Calibri" pitchFamily="34" charset="-120"/>
                          </a:rPr>
                          <m:t>𝐶</m:t>
                        </m:r>
                      </m:e>
                      <m:sup>
                        <m:r>
                          <m:rPr>
                            <m:nor/>
                          </m:rPr>
                          <a:rPr lang="en-US" sz="1600" i="0">
                            <a:solidFill>
                              <a:srgbClr val="58595B"/>
                            </a:solidFill>
                            <a:latin typeface="Calibri" pitchFamily="34" charset="0"/>
                            <a:ea typeface="Calibri" pitchFamily="34" charset="-122"/>
                            <a:cs typeface="Calibri" pitchFamily="34" charset="-120"/>
                          </a:rPr>
                          <m:t>tol</m:t>
                        </m:r>
                      </m:sup>
                    </m:sSup>
                  </m:oMath>
                </a14:m>
                <a:endParaRPr lang="en-US" sz="1600" dirty="0">
                  <a:solidFill>
                    <a:srgbClr val="58595B"/>
                  </a:solidFill>
                  <a:latin typeface="Calibri" pitchFamily="34" charset="0"/>
                  <a:ea typeface="Calibri" pitchFamily="34" charset="-122"/>
                  <a:cs typeface="Calibri" pitchFamily="34" charset="-120"/>
                </a:endParaRPr>
              </a:p>
              <a:p>
                <a:pPr lvl="1"/>
                <a:endParaRPr lang="en-US" sz="2000" dirty="0"/>
              </a:p>
            </p:txBody>
          </p:sp>
        </mc:Choice>
        <mc:Fallback xmlns="">
          <p:sp>
            <p:nvSpPr>
              <p:cNvPr id="11" name="Content Placeholder 9">
                <a:extLst>
                  <a:ext uri="{FF2B5EF4-FFF2-40B4-BE49-F238E27FC236}">
                    <a16:creationId xmlns:a16="http://schemas.microsoft.com/office/drawing/2014/main" id="{EAD9EADC-FC20-F107-2FC5-F87D460830AE}"/>
                  </a:ext>
                </a:extLst>
              </p:cNvPr>
              <p:cNvSpPr txBox="1">
                <a:spLocks noRot="1" noChangeAspect="1" noMove="1" noResize="1" noEditPoints="1" noAdjustHandles="1" noChangeArrowheads="1" noChangeShapeType="1" noTextEdit="1"/>
              </p:cNvSpPr>
              <p:nvPr/>
            </p:nvSpPr>
            <p:spPr>
              <a:xfrm>
                <a:off x="2190426" y="1297686"/>
                <a:ext cx="4731581" cy="4407408"/>
              </a:xfr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Content Placeholder 10">
                <a:extLst>
                  <a:ext uri="{FF2B5EF4-FFF2-40B4-BE49-F238E27FC236}">
                    <a16:creationId xmlns:a16="http://schemas.microsoft.com/office/drawing/2014/main" id="{FE9D48F1-FFB5-5B08-5EE3-0A7F2AAE55D8}"/>
                  </a:ext>
                </a:extLst>
              </p:cNvPr>
              <p:cNvSpPr txBox="1">
                <a:spLocks/>
              </p:cNvSpPr>
              <p:nvPr/>
            </p:nvSpPr>
            <p:spPr>
              <a:xfrm>
                <a:off x="6638492" y="1329096"/>
                <a:ext cx="4447962" cy="4407408"/>
              </a:xfrm>
            </p:spPr>
            <p:txBody>
              <a:bodyPr/>
              <a:lstStyle>
                <a:lvl1pPr marL="342900" indent="-342900" algn="l" defTabSz="914400">
                  <a:spcBef>
                    <a:spcPct val="20000"/>
                  </a:spcBef>
                  <a:buFont typeface="Arial"/>
                  <a:buChar char="•"/>
                  <a:defRPr sz="3200" kern="1200">
                    <a:solidFill>
                      <a:schemeClr val="tx1"/>
                    </a:solidFill>
                    <a:latin typeface="+mn-lt"/>
                    <a:ea typeface="+mn-lt"/>
                    <a:cs typeface="+mn-lt"/>
                  </a:defRPr>
                </a:lvl1pPr>
                <a:lvl2pPr marL="742950" indent="-285750" algn="l" defTabSz="914400">
                  <a:spcBef>
                    <a:spcPct val="20000"/>
                  </a:spcBef>
                  <a:buFont typeface="Arial"/>
                  <a:buChar char="–"/>
                  <a:defRPr sz="2800" kern="1200">
                    <a:solidFill>
                      <a:schemeClr val="tx1"/>
                    </a:solidFill>
                    <a:latin typeface="+mn-lt"/>
                    <a:ea typeface="+mn-lt"/>
                    <a:cs typeface="+mn-lt"/>
                  </a:defRPr>
                </a:lvl2pPr>
                <a:lvl3pPr marL="1143000" indent="-228600" algn="l" defTabSz="914400">
                  <a:spcBef>
                    <a:spcPct val="20000"/>
                  </a:spcBef>
                  <a:buFont typeface="Arial"/>
                  <a:buChar char="•"/>
                  <a:defRPr sz="2400" kern="1200">
                    <a:solidFill>
                      <a:schemeClr val="tx1"/>
                    </a:solidFill>
                    <a:latin typeface="+mn-lt"/>
                    <a:ea typeface="+mn-lt"/>
                    <a:cs typeface="+mn-lt"/>
                  </a:defRPr>
                </a:lvl3pPr>
                <a:lvl4pPr marL="1600200" indent="-228600" algn="l" defTabSz="914400">
                  <a:spcBef>
                    <a:spcPct val="20000"/>
                  </a:spcBef>
                  <a:buFont typeface="Arial"/>
                  <a:buChar char="–"/>
                  <a:defRPr sz="2000" kern="1200">
                    <a:solidFill>
                      <a:schemeClr val="tx1"/>
                    </a:solidFill>
                    <a:latin typeface="+mn-lt"/>
                    <a:ea typeface="+mn-lt"/>
                    <a:cs typeface="+mn-lt"/>
                  </a:defRPr>
                </a:lvl4pPr>
                <a:lvl5pPr marL="2057400" indent="-228600" algn="l" defTabSz="914400">
                  <a:spcBef>
                    <a:spcPct val="20000"/>
                  </a:spcBef>
                  <a:buFont typeface="Arial"/>
                  <a:buChar char="»"/>
                  <a:defRPr sz="2000" kern="1200">
                    <a:solidFill>
                      <a:schemeClr val="tx1"/>
                    </a:solidFill>
                    <a:latin typeface="+mn-lt"/>
                    <a:ea typeface="+mn-lt"/>
                    <a:cs typeface="+mn-lt"/>
                  </a:defRPr>
                </a:lvl5pPr>
                <a:lvl6pPr marL="2514600" indent="-228600" algn="l" defTabSz="914400">
                  <a:spcBef>
                    <a:spcPct val="20000"/>
                  </a:spcBef>
                  <a:buFont typeface="Arial"/>
                  <a:buChar char="•"/>
                  <a:defRPr sz="2000" kern="1200">
                    <a:solidFill>
                      <a:schemeClr val="tx1"/>
                    </a:solidFill>
                    <a:latin typeface="+mn-lt"/>
                    <a:ea typeface="+mn-lt"/>
                    <a:cs typeface="+mn-lt"/>
                  </a:defRPr>
                </a:lvl6pPr>
                <a:lvl7pPr marL="2971800" indent="-228600" algn="l" defTabSz="914400">
                  <a:spcBef>
                    <a:spcPct val="20000"/>
                  </a:spcBef>
                  <a:buFont typeface="Arial"/>
                  <a:buChar char="•"/>
                  <a:defRPr sz="2000" kern="1200">
                    <a:solidFill>
                      <a:schemeClr val="tx1"/>
                    </a:solidFill>
                    <a:latin typeface="+mn-lt"/>
                    <a:ea typeface="+mn-lt"/>
                    <a:cs typeface="+mn-lt"/>
                  </a:defRPr>
                </a:lvl7pPr>
                <a:lvl8pPr marL="3429000" indent="-228600" algn="l" defTabSz="914400">
                  <a:spcBef>
                    <a:spcPct val="20000"/>
                  </a:spcBef>
                  <a:buFont typeface="Arial"/>
                  <a:buChar char="•"/>
                  <a:defRPr sz="2000" kern="1200">
                    <a:solidFill>
                      <a:schemeClr val="tx1"/>
                    </a:solidFill>
                    <a:latin typeface="+mn-lt"/>
                    <a:ea typeface="+mn-lt"/>
                    <a:cs typeface="+mn-lt"/>
                  </a:defRPr>
                </a:lvl8pPr>
                <a:lvl9pPr marL="3886200" indent="-228600" algn="l" defTabSz="914400">
                  <a:spcBef>
                    <a:spcPct val="20000"/>
                  </a:spcBef>
                  <a:buFont typeface="Arial"/>
                  <a:buChar char="•"/>
                  <a:defRPr sz="2000" kern="1200">
                    <a:solidFill>
                      <a:schemeClr val="tx1"/>
                    </a:solidFill>
                    <a:latin typeface="+mn-lt"/>
                    <a:ea typeface="+mn-lt"/>
                    <a:cs typeface="+mn-lt"/>
                  </a:defRPr>
                </a:lvl9pPr>
              </a:lstStyle>
              <a:p>
                <a:pPr>
                  <a:spcAft>
                    <a:spcPts val="1400"/>
                  </a:spcAft>
                  <a:buSzPct val="100000"/>
                </a:pPr>
                <a:r>
                  <a:rPr lang="en-US" sz="1800" b="1" dirty="0">
                    <a:solidFill>
                      <a:srgbClr val="231F20"/>
                    </a:solidFill>
                    <a:latin typeface="Calibri" pitchFamily="34" charset="0"/>
                    <a:ea typeface="Calibri" pitchFamily="34" charset="-122"/>
                    <a:cs typeface="Calibri" pitchFamily="34" charset="-120"/>
                  </a:rPr>
                  <a:t>Stage 2</a:t>
                </a:r>
              </a:p>
              <a:p>
                <a:pPr marL="685800" lvl="1" indent="-342900">
                  <a:lnSpc>
                    <a:spcPct val="105000"/>
                  </a:lnSpc>
                  <a:spcBef>
                    <a:spcPts val="0"/>
                  </a:spcBef>
                  <a:spcAft>
                    <a:spcPts val="1400"/>
                  </a:spcAft>
                  <a:buSzPct val="100000"/>
                  <a:buFont typeface="Candara"/>
                  <a:buChar char="–"/>
                </a:pPr>
                <a:r>
                  <a:rPr lang="en-US" sz="1600" dirty="0">
                    <a:solidFill>
                      <a:srgbClr val="58595B"/>
                    </a:solidFill>
                    <a:latin typeface="Calibri" pitchFamily="34" charset="0"/>
                    <a:ea typeface="Calibri" pitchFamily="34" charset="-122"/>
                    <a:cs typeface="Calibri" pitchFamily="34" charset="-120"/>
                  </a:rPr>
                  <a:t>Demand uncertainty </a:t>
                </a:r>
                <a14:m>
                  <m:oMath xmlns:m="http://schemas.openxmlformats.org/officeDocument/2006/math">
                    <m:r>
                      <m:rPr>
                        <m:sty m:val="p"/>
                      </m:rPr>
                      <a:rPr lang="en-US" sz="1600">
                        <a:solidFill>
                          <a:srgbClr val="58595B"/>
                        </a:solidFill>
                        <a:latin typeface="Cambria Math" panose="02040503050406030204" pitchFamily="18" charset="0"/>
                        <a:ea typeface="Calibri" pitchFamily="34" charset="-122"/>
                        <a:cs typeface="Calibri" pitchFamily="34" charset="-120"/>
                      </a:rPr>
                      <m:t>Ω</m:t>
                    </m:r>
                  </m:oMath>
                </a14:m>
                <a:endParaRPr lang="en-US" sz="1600" dirty="0">
                  <a:solidFill>
                    <a:srgbClr val="58595B"/>
                  </a:solidFill>
                  <a:latin typeface="Calibri" pitchFamily="34" charset="0"/>
                  <a:ea typeface="Calibri" pitchFamily="34" charset="-122"/>
                  <a:cs typeface="Calibri" pitchFamily="34" charset="-120"/>
                </a:endParaRPr>
              </a:p>
              <a:p>
                <a:pPr marL="685800" lvl="1" indent="-342900">
                  <a:lnSpc>
                    <a:spcPct val="105000"/>
                  </a:lnSpc>
                  <a:spcBef>
                    <a:spcPts val="0"/>
                  </a:spcBef>
                  <a:spcAft>
                    <a:spcPts val="1400"/>
                  </a:spcAft>
                  <a:buSzPct val="100000"/>
                  <a:buFont typeface="Candara"/>
                  <a:buChar char="–"/>
                </a:pPr>
                <a:r>
                  <a:rPr lang="en-US" sz="1600" dirty="0">
                    <a:solidFill>
                      <a:srgbClr val="58595B"/>
                    </a:solidFill>
                    <a:latin typeface="Calibri" pitchFamily="34" charset="0"/>
                    <a:ea typeface="Calibri" pitchFamily="34" charset="-122"/>
                    <a:cs typeface="Calibri" pitchFamily="34" charset="-120"/>
                  </a:rPr>
                  <a:t>Each scenario</a:t>
                </a:r>
                <a14:m>
                  <m:oMath xmlns:m="http://schemas.openxmlformats.org/officeDocument/2006/math">
                    <m:r>
                      <a:rPr lang="en-US" sz="1600" b="0" i="0" smtClean="0">
                        <a:solidFill>
                          <a:srgbClr val="58595B"/>
                        </a:solidFill>
                        <a:latin typeface="Cambria Math" panose="02040503050406030204" pitchFamily="18" charset="0"/>
                        <a:ea typeface="Calibri" pitchFamily="34" charset="-122"/>
                        <a:cs typeface="Calibri" pitchFamily="34" charset="-120"/>
                      </a:rPr>
                      <m:t> </m:t>
                    </m:r>
                    <m:r>
                      <a:rPr lang="en-US" sz="1600">
                        <a:solidFill>
                          <a:srgbClr val="58595B"/>
                        </a:solidFill>
                        <a:latin typeface="Cambria Math" panose="02040503050406030204" pitchFamily="18" charset="0"/>
                        <a:ea typeface="Calibri" pitchFamily="34" charset="-122"/>
                        <a:cs typeface="Calibri" pitchFamily="34" charset="-120"/>
                      </a:rPr>
                      <m:t>𝜔</m:t>
                    </m:r>
                    <m:r>
                      <a:rPr lang="en-US" sz="1600" i="1">
                        <a:solidFill>
                          <a:srgbClr val="58595B"/>
                        </a:solidFill>
                        <a:latin typeface="Cambria Math" panose="02040503050406030204" pitchFamily="18" charset="0"/>
                        <a:ea typeface="Calibri" pitchFamily="34" charset="-122"/>
                        <a:cs typeface="Calibri" pitchFamily="34" charset="-120"/>
                      </a:rPr>
                      <m:t> </m:t>
                    </m:r>
                  </m:oMath>
                </a14:m>
                <a:r>
                  <a:rPr lang="en-US" sz="1600" dirty="0">
                    <a:solidFill>
                      <a:srgbClr val="58595B"/>
                    </a:solidFill>
                    <a:latin typeface="Calibri" pitchFamily="34" charset="0"/>
                    <a:ea typeface="Calibri" pitchFamily="34" charset="-122"/>
                    <a:cs typeface="Calibri" pitchFamily="34" charset="-120"/>
                  </a:rPr>
                  <a:t>with probability </a:t>
                </a:r>
                <a14:m>
                  <m:oMath xmlns:m="http://schemas.openxmlformats.org/officeDocument/2006/math">
                    <m:sSub>
                      <m:sSubPr>
                        <m:ctrlPr>
                          <a:rPr lang="en-US" sz="1600" i="1">
                            <a:solidFill>
                              <a:srgbClr val="58595B"/>
                            </a:solidFill>
                            <a:latin typeface="Cambria Math" panose="02040503050406030204" pitchFamily="18" charset="0"/>
                            <a:ea typeface="Calibri" pitchFamily="34" charset="-122"/>
                            <a:cs typeface="Calibri" pitchFamily="34" charset="-120"/>
                          </a:rPr>
                        </m:ctrlPr>
                      </m:sSubPr>
                      <m:e>
                        <m:r>
                          <a:rPr lang="en-US" sz="1600">
                            <a:solidFill>
                              <a:srgbClr val="58595B"/>
                            </a:solidFill>
                            <a:latin typeface="Cambria Math" panose="02040503050406030204" pitchFamily="18" charset="0"/>
                            <a:ea typeface="Calibri" pitchFamily="34" charset="-122"/>
                            <a:cs typeface="Calibri" pitchFamily="34" charset="-120"/>
                          </a:rPr>
                          <m:t>𝜋</m:t>
                        </m:r>
                      </m:e>
                      <m:sub>
                        <m:r>
                          <a:rPr lang="en-US" sz="1600">
                            <a:solidFill>
                              <a:srgbClr val="58595B"/>
                            </a:solidFill>
                            <a:latin typeface="Cambria Math" panose="02040503050406030204" pitchFamily="18" charset="0"/>
                            <a:ea typeface="Calibri" pitchFamily="34" charset="-122"/>
                            <a:cs typeface="Calibri" pitchFamily="34" charset="-120"/>
                          </a:rPr>
                          <m:t>𝜔</m:t>
                        </m:r>
                      </m:sub>
                    </m:sSub>
                  </m:oMath>
                </a14:m>
                <a:endParaRPr lang="en-US" sz="1600" i="1" dirty="0">
                  <a:solidFill>
                    <a:srgbClr val="58595B"/>
                  </a:solidFill>
                  <a:latin typeface="Cambria Math" panose="02040503050406030204" pitchFamily="18" charset="0"/>
                  <a:ea typeface="Calibri" pitchFamily="34" charset="-122"/>
                  <a:cs typeface="Calibri" pitchFamily="34" charset="-120"/>
                </a:endParaRPr>
              </a:p>
              <a:p>
                <a:pPr marL="742950" lvl="2" indent="0">
                  <a:lnSpc>
                    <a:spcPct val="105000"/>
                  </a:lnSpc>
                  <a:spcBef>
                    <a:spcPts val="0"/>
                  </a:spcBef>
                  <a:spcAft>
                    <a:spcPts val="1400"/>
                  </a:spcAft>
                  <a:buSzPct val="100000"/>
                  <a:buNone/>
                </a:pPr>
                <a14:m>
                  <m:oMathPara xmlns:m="http://schemas.openxmlformats.org/officeDocument/2006/math">
                    <m:oMathParaPr>
                      <m:jc m:val="centerGroup"/>
                    </m:oMathParaPr>
                    <m:oMath xmlns:m="http://schemas.openxmlformats.org/officeDocument/2006/math">
                      <m:nary>
                        <m:naryPr>
                          <m:chr m:val="∑"/>
                          <m:limLoc m:val="undOvr"/>
                          <m:supHide m:val="on"/>
                          <m:ctrlPr>
                            <a:rPr lang="en-US" sz="1200" i="1">
                              <a:solidFill>
                                <a:srgbClr val="58595B"/>
                              </a:solidFill>
                              <a:latin typeface="Cambria Math" panose="02040503050406030204" pitchFamily="18" charset="0"/>
                              <a:ea typeface="Calibri" pitchFamily="34" charset="-122"/>
                              <a:cs typeface="Calibri" pitchFamily="34" charset="-120"/>
                            </a:rPr>
                          </m:ctrlPr>
                        </m:naryPr>
                        <m:sub>
                          <m:r>
                            <a:rPr lang="en-US" sz="1200">
                              <a:solidFill>
                                <a:srgbClr val="58595B"/>
                              </a:solidFill>
                              <a:latin typeface="Cambria Math" panose="02040503050406030204" pitchFamily="18" charset="0"/>
                              <a:ea typeface="Calibri" pitchFamily="34" charset="-122"/>
                              <a:cs typeface="Calibri" pitchFamily="34" charset="-120"/>
                            </a:rPr>
                            <m:t>𝜔</m:t>
                          </m:r>
                          <m:r>
                            <a:rPr lang="en-US" sz="1200">
                              <a:solidFill>
                                <a:srgbClr val="58595B"/>
                              </a:solidFill>
                              <a:latin typeface="Cambria Math" panose="02040503050406030204" pitchFamily="18" charset="0"/>
                              <a:ea typeface="Calibri" pitchFamily="34" charset="-122"/>
                              <a:cs typeface="Calibri" pitchFamily="34" charset="-120"/>
                            </a:rPr>
                            <m:t>∈</m:t>
                          </m:r>
                          <m:r>
                            <m:rPr>
                              <m:sty m:val="p"/>
                            </m:rPr>
                            <a:rPr lang="en-US" sz="1200">
                              <a:solidFill>
                                <a:srgbClr val="58595B"/>
                              </a:solidFill>
                              <a:latin typeface="Cambria Math" panose="02040503050406030204" pitchFamily="18" charset="0"/>
                              <a:ea typeface="Calibri" pitchFamily="34" charset="-122"/>
                              <a:cs typeface="Calibri" pitchFamily="34" charset="-120"/>
                            </a:rPr>
                            <m:t>Ω</m:t>
                          </m:r>
                        </m:sub>
                        <m:sup/>
                        <m:e>
                          <m:sSub>
                            <m:sSubPr>
                              <m:ctrlPr>
                                <a:rPr lang="en-US" sz="1200" i="1">
                                  <a:solidFill>
                                    <a:srgbClr val="58595B"/>
                                  </a:solidFill>
                                  <a:latin typeface="Cambria Math" panose="02040503050406030204" pitchFamily="18" charset="0"/>
                                  <a:ea typeface="Calibri" pitchFamily="34" charset="-122"/>
                                  <a:cs typeface="Calibri" pitchFamily="34" charset="-120"/>
                                </a:rPr>
                              </m:ctrlPr>
                            </m:sSubPr>
                            <m:e>
                              <m:r>
                                <a:rPr lang="en-US" sz="1200">
                                  <a:solidFill>
                                    <a:srgbClr val="58595B"/>
                                  </a:solidFill>
                                  <a:latin typeface="Cambria Math" panose="02040503050406030204" pitchFamily="18" charset="0"/>
                                  <a:ea typeface="Calibri" pitchFamily="34" charset="-122"/>
                                  <a:cs typeface="Calibri" pitchFamily="34" charset="-120"/>
                                </a:rPr>
                                <m:t>𝜋</m:t>
                              </m:r>
                            </m:e>
                            <m:sub>
                              <m:r>
                                <a:rPr lang="en-US" sz="1200">
                                  <a:solidFill>
                                    <a:srgbClr val="58595B"/>
                                  </a:solidFill>
                                  <a:latin typeface="Cambria Math" panose="02040503050406030204" pitchFamily="18" charset="0"/>
                                  <a:ea typeface="Calibri" pitchFamily="34" charset="-122"/>
                                  <a:cs typeface="Calibri" pitchFamily="34" charset="-120"/>
                                </a:rPr>
                                <m:t>𝜔</m:t>
                              </m:r>
                            </m:sub>
                          </m:sSub>
                        </m:e>
                      </m:nary>
                      <m:r>
                        <a:rPr lang="en-US" sz="1200">
                          <a:solidFill>
                            <a:srgbClr val="58595B"/>
                          </a:solidFill>
                          <a:latin typeface="Cambria Math" panose="02040503050406030204" pitchFamily="18" charset="0"/>
                          <a:ea typeface="Calibri" pitchFamily="34" charset="-122"/>
                          <a:cs typeface="Calibri" pitchFamily="34" charset="-120"/>
                        </a:rPr>
                        <m:t>=1</m:t>
                      </m:r>
                    </m:oMath>
                  </m:oMathPara>
                </a14:m>
                <a:endParaRPr lang="en-US" sz="1200" dirty="0">
                  <a:solidFill>
                    <a:srgbClr val="58595B"/>
                  </a:solidFill>
                  <a:latin typeface="Calibri" pitchFamily="34" charset="0"/>
                  <a:ea typeface="Calibri" pitchFamily="34" charset="-122"/>
                  <a:cs typeface="Calibri" pitchFamily="34" charset="-120"/>
                </a:endParaRPr>
              </a:p>
              <a:p>
                <a:pPr marL="685800" lvl="1" indent="-342900">
                  <a:lnSpc>
                    <a:spcPct val="105000"/>
                  </a:lnSpc>
                  <a:spcBef>
                    <a:spcPts val="0"/>
                  </a:spcBef>
                  <a:spcAft>
                    <a:spcPts val="1400"/>
                  </a:spcAft>
                  <a:buSzPct val="100000"/>
                  <a:buFont typeface="Candara"/>
                  <a:buChar char="–"/>
                </a:pPr>
                <a:r>
                  <a:rPr lang="en-US" sz="1600" dirty="0">
                    <a:solidFill>
                      <a:srgbClr val="58595B"/>
                    </a:solidFill>
                    <a:latin typeface="Calibri" pitchFamily="34" charset="0"/>
                    <a:ea typeface="Calibri" pitchFamily="34" charset="-122"/>
                    <a:cs typeface="Calibri" pitchFamily="34" charset="-120"/>
                  </a:rPr>
                  <a:t>Each scenario includes Bell and GHZ commodity sets </a:t>
                </a:r>
                <a14:m>
                  <m:oMath xmlns:m="http://schemas.openxmlformats.org/officeDocument/2006/math">
                    <m:sSubSup>
                      <m:sSubSupPr>
                        <m:ctrlPr>
                          <a:rPr lang="en-US" sz="1600" i="1">
                            <a:solidFill>
                              <a:srgbClr val="58595B"/>
                            </a:solidFill>
                            <a:latin typeface="Cambria Math" panose="02040503050406030204" pitchFamily="18" charset="0"/>
                            <a:ea typeface="Calibri" pitchFamily="34" charset="-122"/>
                            <a:cs typeface="Calibri" pitchFamily="34" charset="-120"/>
                          </a:rPr>
                        </m:ctrlPr>
                      </m:sSubSupPr>
                      <m:e>
                        <m:r>
                          <a:rPr lang="en-US" sz="1600">
                            <a:solidFill>
                              <a:srgbClr val="58595B"/>
                            </a:solidFill>
                            <a:latin typeface="Cambria Math" panose="02040503050406030204" pitchFamily="18" charset="0"/>
                            <a:ea typeface="Calibri" pitchFamily="34" charset="-122"/>
                            <a:cs typeface="Calibri" pitchFamily="34" charset="-120"/>
                          </a:rPr>
                          <m:t>𝒟</m:t>
                        </m:r>
                      </m:e>
                      <m:sub>
                        <m:r>
                          <a:rPr lang="en-US" sz="1600">
                            <a:solidFill>
                              <a:srgbClr val="58595B"/>
                            </a:solidFill>
                            <a:latin typeface="Cambria Math" panose="02040503050406030204" pitchFamily="18" charset="0"/>
                            <a:ea typeface="Calibri" pitchFamily="34" charset="-122"/>
                            <a:cs typeface="Calibri" pitchFamily="34" charset="-120"/>
                          </a:rPr>
                          <m:t>𝜔</m:t>
                        </m:r>
                      </m:sub>
                      <m:sup>
                        <m:r>
                          <a:rPr lang="en-US" sz="1600">
                            <a:solidFill>
                              <a:srgbClr val="58595B"/>
                            </a:solidFill>
                            <a:latin typeface="Cambria Math" panose="02040503050406030204" pitchFamily="18" charset="0"/>
                            <a:ea typeface="Calibri" pitchFamily="34" charset="-122"/>
                            <a:cs typeface="Calibri" pitchFamily="34" charset="-120"/>
                          </a:rPr>
                          <m:t>𝐵</m:t>
                        </m:r>
                      </m:sup>
                    </m:sSubSup>
                  </m:oMath>
                </a14:m>
                <a:r>
                  <a:rPr lang="en-US" sz="1600" dirty="0">
                    <a:solidFill>
                      <a:srgbClr val="58595B"/>
                    </a:solidFill>
                    <a:latin typeface="Calibri" pitchFamily="34" charset="0"/>
                    <a:ea typeface="Calibri" pitchFamily="34" charset="-122"/>
                    <a:cs typeface="Calibri" pitchFamily="34" charset="-120"/>
                  </a:rPr>
                  <a:t> and </a:t>
                </a:r>
                <a14:m>
                  <m:oMath xmlns:m="http://schemas.openxmlformats.org/officeDocument/2006/math">
                    <m:sSubSup>
                      <m:sSubSupPr>
                        <m:ctrlPr>
                          <a:rPr lang="en-US" sz="1600" i="1">
                            <a:solidFill>
                              <a:srgbClr val="58595B"/>
                            </a:solidFill>
                            <a:latin typeface="Cambria Math" panose="02040503050406030204" pitchFamily="18" charset="0"/>
                            <a:ea typeface="Calibri" pitchFamily="34" charset="-122"/>
                            <a:cs typeface="Calibri" pitchFamily="34" charset="-120"/>
                          </a:rPr>
                        </m:ctrlPr>
                      </m:sSubSupPr>
                      <m:e>
                        <m:r>
                          <a:rPr lang="en-US" sz="1600">
                            <a:solidFill>
                              <a:srgbClr val="58595B"/>
                            </a:solidFill>
                            <a:latin typeface="Cambria Math" panose="02040503050406030204" pitchFamily="18" charset="0"/>
                            <a:ea typeface="Calibri" pitchFamily="34" charset="-122"/>
                            <a:cs typeface="Calibri" pitchFamily="34" charset="-120"/>
                          </a:rPr>
                          <m:t>𝒟</m:t>
                        </m:r>
                      </m:e>
                      <m:sub>
                        <m:r>
                          <a:rPr lang="en-US" sz="1600">
                            <a:solidFill>
                              <a:srgbClr val="58595B"/>
                            </a:solidFill>
                            <a:latin typeface="Cambria Math" panose="02040503050406030204" pitchFamily="18" charset="0"/>
                            <a:ea typeface="Calibri" pitchFamily="34" charset="-122"/>
                            <a:cs typeface="Calibri" pitchFamily="34" charset="-120"/>
                          </a:rPr>
                          <m:t>𝜔</m:t>
                        </m:r>
                      </m:sub>
                      <m:sup>
                        <m:r>
                          <a:rPr lang="en-US" sz="1600">
                            <a:solidFill>
                              <a:srgbClr val="58595B"/>
                            </a:solidFill>
                            <a:latin typeface="Cambria Math" panose="02040503050406030204" pitchFamily="18" charset="0"/>
                            <a:ea typeface="Calibri" pitchFamily="34" charset="-122"/>
                            <a:cs typeface="Calibri" pitchFamily="34" charset="-120"/>
                          </a:rPr>
                          <m:t>𝐺</m:t>
                        </m:r>
                      </m:sup>
                    </m:sSubSup>
                  </m:oMath>
                </a14:m>
                <a:endParaRPr lang="en-US" sz="1600" dirty="0">
                  <a:solidFill>
                    <a:srgbClr val="58595B"/>
                  </a:solidFill>
                  <a:latin typeface="Calibri" pitchFamily="34" charset="0"/>
                  <a:ea typeface="Calibri" pitchFamily="34" charset="-122"/>
                  <a:cs typeface="Calibri" pitchFamily="34" charset="-120"/>
                </a:endParaRPr>
              </a:p>
              <a:p>
                <a:pPr marL="685800" lvl="1" indent="-342900">
                  <a:lnSpc>
                    <a:spcPct val="105000"/>
                  </a:lnSpc>
                  <a:spcBef>
                    <a:spcPts val="0"/>
                  </a:spcBef>
                  <a:spcAft>
                    <a:spcPts val="1400"/>
                  </a:spcAft>
                  <a:buSzPct val="100000"/>
                  <a:buFont typeface="Candara"/>
                  <a:buChar char="–"/>
                </a:pPr>
                <a:r>
                  <a:rPr lang="en-US" sz="1600" dirty="0">
                    <a:solidFill>
                      <a:srgbClr val="58595B"/>
                    </a:solidFill>
                    <a:latin typeface="Calibri" pitchFamily="34" charset="0"/>
                    <a:ea typeface="Calibri" pitchFamily="34" charset="-122"/>
                    <a:cs typeface="Calibri" pitchFamily="34" charset="-120"/>
                  </a:rPr>
                  <a:t>Each Bell commodity has a requested Bell pari rate </a:t>
                </a:r>
                <a14:m>
                  <m:oMath xmlns:m="http://schemas.openxmlformats.org/officeDocument/2006/math">
                    <m:sSubSup>
                      <m:sSubSupPr>
                        <m:ctrlPr>
                          <a:rPr lang="en-US" sz="1600" i="1">
                            <a:solidFill>
                              <a:srgbClr val="58595B"/>
                            </a:solidFill>
                            <a:latin typeface="Cambria Math" panose="02040503050406030204" pitchFamily="18" charset="0"/>
                            <a:ea typeface="Calibri" pitchFamily="34" charset="-122"/>
                            <a:cs typeface="Calibri" pitchFamily="34" charset="-120"/>
                          </a:rPr>
                        </m:ctrlPr>
                      </m:sSubSupPr>
                      <m:e>
                        <m:r>
                          <a:rPr lang="en-US" sz="1600">
                            <a:solidFill>
                              <a:srgbClr val="58595B"/>
                            </a:solidFill>
                            <a:latin typeface="Cambria Math" panose="02040503050406030204" pitchFamily="18" charset="0"/>
                            <a:ea typeface="Calibri" pitchFamily="34" charset="-122"/>
                            <a:cs typeface="Calibri" pitchFamily="34" charset="-120"/>
                          </a:rPr>
                          <m:t>𝜆</m:t>
                        </m:r>
                      </m:e>
                      <m:sub>
                        <m:r>
                          <a:rPr lang="en-US" sz="1600">
                            <a:solidFill>
                              <a:srgbClr val="58595B"/>
                            </a:solidFill>
                            <a:latin typeface="Cambria Math" panose="02040503050406030204" pitchFamily="18" charset="0"/>
                            <a:ea typeface="Calibri" pitchFamily="34" charset="-122"/>
                            <a:cs typeface="Calibri" pitchFamily="34" charset="-120"/>
                          </a:rPr>
                          <m:t>𝑑</m:t>
                        </m:r>
                        <m:r>
                          <a:rPr lang="en-US" sz="1600">
                            <a:solidFill>
                              <a:srgbClr val="58595B"/>
                            </a:solidFill>
                            <a:latin typeface="Cambria Math" panose="02040503050406030204" pitchFamily="18" charset="0"/>
                            <a:ea typeface="Calibri" pitchFamily="34" charset="-122"/>
                            <a:cs typeface="Calibri" pitchFamily="34" charset="-120"/>
                          </a:rPr>
                          <m:t>,</m:t>
                        </m:r>
                        <m:r>
                          <a:rPr lang="en-US" sz="1600">
                            <a:solidFill>
                              <a:srgbClr val="58595B"/>
                            </a:solidFill>
                            <a:latin typeface="Cambria Math" panose="02040503050406030204" pitchFamily="18" charset="0"/>
                            <a:ea typeface="Calibri" pitchFamily="34" charset="-122"/>
                            <a:cs typeface="Calibri" pitchFamily="34" charset="-120"/>
                          </a:rPr>
                          <m:t>𝜔</m:t>
                        </m:r>
                      </m:sub>
                      <m:sup>
                        <m:r>
                          <a:rPr lang="en-US" sz="1600">
                            <a:solidFill>
                              <a:srgbClr val="58595B"/>
                            </a:solidFill>
                            <a:latin typeface="Cambria Math" panose="02040503050406030204" pitchFamily="18" charset="0"/>
                            <a:ea typeface="Calibri" pitchFamily="34" charset="-122"/>
                            <a:cs typeface="Calibri" pitchFamily="34" charset="-120"/>
                          </a:rPr>
                          <m:t>𝐵</m:t>
                        </m:r>
                      </m:sup>
                    </m:sSubSup>
                  </m:oMath>
                </a14:m>
                <a:endParaRPr lang="en-US" sz="1600" dirty="0">
                  <a:solidFill>
                    <a:srgbClr val="58595B"/>
                  </a:solidFill>
                  <a:latin typeface="Calibri" pitchFamily="34" charset="0"/>
                  <a:ea typeface="Calibri" pitchFamily="34" charset="-122"/>
                  <a:cs typeface="Calibri" pitchFamily="34" charset="-120"/>
                </a:endParaRPr>
              </a:p>
              <a:p>
                <a:pPr marL="685800" lvl="1" indent="-342900">
                  <a:lnSpc>
                    <a:spcPct val="105000"/>
                  </a:lnSpc>
                  <a:spcBef>
                    <a:spcPts val="0"/>
                  </a:spcBef>
                  <a:spcAft>
                    <a:spcPts val="1400"/>
                  </a:spcAft>
                  <a:buSzPct val="100000"/>
                  <a:buFont typeface="Candara"/>
                  <a:buChar char="–"/>
                </a:pPr>
                <a:r>
                  <a:rPr lang="en-US" sz="1600" dirty="0">
                    <a:solidFill>
                      <a:srgbClr val="58595B"/>
                    </a:solidFill>
                    <a:latin typeface="Calibri" pitchFamily="34" charset="0"/>
                    <a:ea typeface="Calibri" pitchFamily="34" charset="-122"/>
                    <a:cs typeface="Calibri" pitchFamily="34" charset="-120"/>
                  </a:rPr>
                  <a:t>Each GHZ commodity has requested GHZ state rate </a:t>
                </a:r>
                <a14:m>
                  <m:oMath xmlns:m="http://schemas.openxmlformats.org/officeDocument/2006/math">
                    <m:sSubSup>
                      <m:sSubSupPr>
                        <m:ctrlPr>
                          <a:rPr lang="en-US" sz="1600" i="1">
                            <a:solidFill>
                              <a:srgbClr val="58595B"/>
                            </a:solidFill>
                            <a:latin typeface="Cambria Math" panose="02040503050406030204" pitchFamily="18" charset="0"/>
                            <a:ea typeface="Calibri" pitchFamily="34" charset="-122"/>
                            <a:cs typeface="Calibri" pitchFamily="34" charset="-120"/>
                          </a:rPr>
                        </m:ctrlPr>
                      </m:sSubSupPr>
                      <m:e>
                        <m:r>
                          <a:rPr lang="en-US" sz="1600">
                            <a:solidFill>
                              <a:srgbClr val="58595B"/>
                            </a:solidFill>
                            <a:latin typeface="Cambria Math" panose="02040503050406030204" pitchFamily="18" charset="0"/>
                            <a:ea typeface="Calibri" pitchFamily="34" charset="-122"/>
                            <a:cs typeface="Calibri" pitchFamily="34" charset="-120"/>
                          </a:rPr>
                          <m:t>𝜆</m:t>
                        </m:r>
                      </m:e>
                      <m:sub>
                        <m:r>
                          <a:rPr lang="en-US" sz="1600">
                            <a:solidFill>
                              <a:srgbClr val="58595B"/>
                            </a:solidFill>
                            <a:latin typeface="Cambria Math" panose="02040503050406030204" pitchFamily="18" charset="0"/>
                            <a:ea typeface="Calibri" pitchFamily="34" charset="-122"/>
                            <a:cs typeface="Calibri" pitchFamily="34" charset="-120"/>
                          </a:rPr>
                          <m:t>𝑟</m:t>
                        </m:r>
                        <m:r>
                          <a:rPr lang="en-US" sz="1600">
                            <a:solidFill>
                              <a:srgbClr val="58595B"/>
                            </a:solidFill>
                            <a:latin typeface="Cambria Math" panose="02040503050406030204" pitchFamily="18" charset="0"/>
                            <a:ea typeface="Calibri" pitchFamily="34" charset="-122"/>
                            <a:cs typeface="Calibri" pitchFamily="34" charset="-120"/>
                          </a:rPr>
                          <m:t>,</m:t>
                        </m:r>
                        <m:r>
                          <a:rPr lang="en-US" sz="1600">
                            <a:solidFill>
                              <a:srgbClr val="58595B"/>
                            </a:solidFill>
                            <a:latin typeface="Cambria Math" panose="02040503050406030204" pitchFamily="18" charset="0"/>
                            <a:ea typeface="Calibri" pitchFamily="34" charset="-122"/>
                            <a:cs typeface="Calibri" pitchFamily="34" charset="-120"/>
                          </a:rPr>
                          <m:t>𝜔</m:t>
                        </m:r>
                      </m:sub>
                      <m:sup>
                        <m:r>
                          <a:rPr lang="en-US" sz="1600">
                            <a:solidFill>
                              <a:srgbClr val="58595B"/>
                            </a:solidFill>
                            <a:latin typeface="Cambria Math" panose="02040503050406030204" pitchFamily="18" charset="0"/>
                            <a:ea typeface="Calibri" pitchFamily="34" charset="-122"/>
                            <a:cs typeface="Calibri" pitchFamily="34" charset="-120"/>
                          </a:rPr>
                          <m:t>𝐺</m:t>
                        </m:r>
                      </m:sup>
                    </m:sSubSup>
                  </m:oMath>
                </a14:m>
                <a:endParaRPr lang="en-US" sz="1600" dirty="0">
                  <a:solidFill>
                    <a:srgbClr val="58595B"/>
                  </a:solidFill>
                  <a:latin typeface="Calibri" pitchFamily="34" charset="0"/>
                  <a:ea typeface="Calibri" pitchFamily="34" charset="-122"/>
                  <a:cs typeface="Calibri" pitchFamily="34" charset="-120"/>
                </a:endParaRPr>
              </a:p>
            </p:txBody>
          </p:sp>
        </mc:Choice>
        <mc:Fallback xmlns="">
          <p:sp>
            <p:nvSpPr>
              <p:cNvPr id="12" name="Content Placeholder 10">
                <a:extLst>
                  <a:ext uri="{FF2B5EF4-FFF2-40B4-BE49-F238E27FC236}">
                    <a16:creationId xmlns:a16="http://schemas.microsoft.com/office/drawing/2014/main" id="{FE9D48F1-FFB5-5B08-5EE3-0A7F2AAE55D8}"/>
                  </a:ext>
                </a:extLst>
              </p:cNvPr>
              <p:cNvSpPr txBox="1">
                <a:spLocks noRot="1" noChangeAspect="1" noMove="1" noResize="1" noEditPoints="1" noAdjustHandles="1" noChangeArrowheads="1" noChangeShapeType="1" noTextEdit="1"/>
              </p:cNvSpPr>
              <p:nvPr/>
            </p:nvSpPr>
            <p:spPr>
              <a:xfrm>
                <a:off x="6638492" y="1329096"/>
                <a:ext cx="4447962" cy="4407408"/>
              </a:xfrm>
              <a:blipFill>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14371887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DFE267-79DC-6B9A-05C8-A0CC3C607A51}"/>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F4E1693E-32CD-4560-4030-344A8BA58178}"/>
              </a:ext>
            </a:extLst>
          </p:cNvPr>
          <p:cNvSpPr>
            <a:spLocks noGrp="1"/>
          </p:cNvSpPr>
          <p:nvPr/>
        </p:nvSpPr>
        <p:spPr>
          <a:xfrm>
            <a:off x="0" y="0"/>
            <a:ext cx="1554480" cy="6858000"/>
          </a:xfrm>
          <a:prstGeom prst="rect">
            <a:avLst/>
          </a:prstGeom>
          <a:solidFill>
            <a:srgbClr val="A42037"/>
          </a:solidFill>
        </p:spPr>
        <p:txBody>
          <a:bodyPr/>
          <a:lstStyle/>
          <a:p>
            <a:endParaRPr/>
          </a:p>
        </p:txBody>
      </p:sp>
      <p:sp>
        <p:nvSpPr>
          <p:cNvPr id="6" name="Shape 4">
            <a:extLst>
              <a:ext uri="{FF2B5EF4-FFF2-40B4-BE49-F238E27FC236}">
                <a16:creationId xmlns:a16="http://schemas.microsoft.com/office/drawing/2014/main" id="{40BB0E9A-06AF-921E-2190-7138BB0387EE}"/>
              </a:ext>
            </a:extLst>
          </p:cNvPr>
          <p:cNvSpPr>
            <a:spLocks noGrp="1"/>
          </p:cNvSpPr>
          <p:nvPr/>
        </p:nvSpPr>
        <p:spPr>
          <a:xfrm>
            <a:off x="109728" y="3995079"/>
            <a:ext cx="1335024" cy="512064"/>
          </a:xfrm>
          <a:prstGeom prst="roundRect">
            <a:avLst>
              <a:gd name="adj" fmla="val 14286"/>
            </a:avLst>
          </a:prstGeom>
          <a:solidFill>
            <a:srgbClr val="FFFFFF"/>
          </a:solidFill>
        </p:spPr>
        <p:txBody>
          <a:bodyPr/>
          <a:lstStyle/>
          <a:p>
            <a:endParaRPr/>
          </a:p>
        </p:txBody>
      </p:sp>
      <p:sp>
        <p:nvSpPr>
          <p:cNvPr id="4" name="Text 2">
            <a:extLst>
              <a:ext uri="{FF2B5EF4-FFF2-40B4-BE49-F238E27FC236}">
                <a16:creationId xmlns:a16="http://schemas.microsoft.com/office/drawing/2014/main" id="{2AEDAD7C-03A8-7FAB-AF50-F41CC6DA1FCD}"/>
              </a:ext>
            </a:extLst>
          </p:cNvPr>
          <p:cNvSpPr>
            <a:spLocks noGrp="1"/>
          </p:cNvSpPr>
          <p:nvPr/>
        </p:nvSpPr>
        <p:spPr>
          <a:xfrm>
            <a:off x="182880" y="1399032"/>
            <a:ext cx="1225296" cy="512064"/>
          </a:xfrm>
          <a:prstGeom prst="rect">
            <a:avLst/>
          </a:prstGeom>
          <a:noFill/>
        </p:spPr>
        <p:txBody>
          <a:bodyPr wrap="square" anchor="ctr"/>
          <a:lstStyle/>
          <a:p>
            <a:r>
              <a:rPr lang="en-US" sz="1250" dirty="0">
                <a:solidFill>
                  <a:srgbClr val="EACBD1"/>
                </a:solidFill>
                <a:latin typeface="Calibri"/>
                <a:cs typeface="Calibri"/>
              </a:rPr>
              <a:t>Introduction</a:t>
            </a:r>
            <a:endParaRPr sz="1250" dirty="0">
              <a:solidFill>
                <a:srgbClr val="EACBD1"/>
              </a:solidFill>
              <a:latin typeface="Calibri"/>
              <a:cs typeface="Calibri"/>
            </a:endParaRPr>
          </a:p>
        </p:txBody>
      </p:sp>
      <p:sp>
        <p:nvSpPr>
          <p:cNvPr id="5" name="Text 3">
            <a:extLst>
              <a:ext uri="{FF2B5EF4-FFF2-40B4-BE49-F238E27FC236}">
                <a16:creationId xmlns:a16="http://schemas.microsoft.com/office/drawing/2014/main" id="{25A263F7-EA00-9C7B-234A-F39E5C0C3199}"/>
              </a:ext>
            </a:extLst>
          </p:cNvPr>
          <p:cNvSpPr>
            <a:spLocks noGrp="1"/>
          </p:cNvSpPr>
          <p:nvPr/>
        </p:nvSpPr>
        <p:spPr>
          <a:xfrm>
            <a:off x="182880" y="2267712"/>
            <a:ext cx="1225296" cy="512064"/>
          </a:xfrm>
          <a:prstGeom prst="rect">
            <a:avLst/>
          </a:prstGeom>
          <a:noFill/>
        </p:spPr>
        <p:txBody>
          <a:bodyPr wrap="square" anchor="ctr"/>
          <a:lstStyle/>
          <a:p>
            <a:r>
              <a:rPr sz="1250" dirty="0">
                <a:solidFill>
                  <a:srgbClr val="EACBD1"/>
                </a:solidFill>
                <a:latin typeface="Calibri"/>
                <a:cs typeface="Calibri"/>
              </a:rPr>
              <a:t>Bell Routing</a:t>
            </a:r>
          </a:p>
        </p:txBody>
      </p:sp>
      <p:sp>
        <p:nvSpPr>
          <p:cNvPr id="7" name="Text 5">
            <a:extLst>
              <a:ext uri="{FF2B5EF4-FFF2-40B4-BE49-F238E27FC236}">
                <a16:creationId xmlns:a16="http://schemas.microsoft.com/office/drawing/2014/main" id="{63DC5C59-7168-0223-C4B4-A415C1FD6E19}"/>
              </a:ext>
            </a:extLst>
          </p:cNvPr>
          <p:cNvSpPr>
            <a:spLocks noGrp="1"/>
          </p:cNvSpPr>
          <p:nvPr/>
        </p:nvSpPr>
        <p:spPr>
          <a:xfrm>
            <a:off x="182880" y="3136392"/>
            <a:ext cx="1225296" cy="512064"/>
          </a:xfrm>
          <a:prstGeom prst="rect">
            <a:avLst/>
          </a:prstGeom>
          <a:noFill/>
        </p:spPr>
        <p:txBody>
          <a:bodyPr wrap="square" anchor="ctr"/>
          <a:lstStyle/>
          <a:p>
            <a:r>
              <a:rPr sz="1250" dirty="0">
                <a:solidFill>
                  <a:srgbClr val="EACBD1"/>
                </a:solidFill>
                <a:latin typeface="Calibri"/>
                <a:cs typeface="Calibri"/>
              </a:rPr>
              <a:t>Bell + GHZ</a:t>
            </a:r>
          </a:p>
        </p:txBody>
      </p:sp>
      <p:sp>
        <p:nvSpPr>
          <p:cNvPr id="8" name="Text 6">
            <a:extLst>
              <a:ext uri="{FF2B5EF4-FFF2-40B4-BE49-F238E27FC236}">
                <a16:creationId xmlns:a16="http://schemas.microsoft.com/office/drawing/2014/main" id="{45648FF8-2416-DA2F-00CF-ACA357601399}"/>
              </a:ext>
            </a:extLst>
          </p:cNvPr>
          <p:cNvSpPr>
            <a:spLocks noGrp="1"/>
          </p:cNvSpPr>
          <p:nvPr/>
        </p:nvSpPr>
        <p:spPr>
          <a:xfrm>
            <a:off x="182880" y="4005072"/>
            <a:ext cx="1225296" cy="512064"/>
          </a:xfrm>
          <a:prstGeom prst="rect">
            <a:avLst/>
          </a:prstGeom>
          <a:noFill/>
        </p:spPr>
        <p:txBody>
          <a:bodyPr wrap="square" anchor="ctr"/>
          <a:lstStyle/>
          <a:p>
            <a:r>
              <a:rPr sz="1250" b="1" dirty="0">
                <a:solidFill>
                  <a:srgbClr val="A42037"/>
                </a:solidFill>
                <a:latin typeface="Calibri"/>
                <a:cs typeface="Calibri"/>
              </a:rPr>
              <a:t>Planning</a:t>
            </a:r>
          </a:p>
        </p:txBody>
      </p:sp>
      <p:sp>
        <p:nvSpPr>
          <p:cNvPr id="9" name="Text 7">
            <a:extLst>
              <a:ext uri="{FF2B5EF4-FFF2-40B4-BE49-F238E27FC236}">
                <a16:creationId xmlns:a16="http://schemas.microsoft.com/office/drawing/2014/main" id="{CF413784-6B4A-C258-400B-25B14311D7B2}"/>
              </a:ext>
            </a:extLst>
          </p:cNvPr>
          <p:cNvSpPr>
            <a:spLocks noGrp="1"/>
          </p:cNvSpPr>
          <p:nvPr/>
        </p:nvSpPr>
        <p:spPr>
          <a:xfrm>
            <a:off x="182880" y="4873752"/>
            <a:ext cx="1225296" cy="512064"/>
          </a:xfrm>
          <a:prstGeom prst="rect">
            <a:avLst/>
          </a:prstGeom>
          <a:noFill/>
        </p:spPr>
        <p:txBody>
          <a:bodyPr wrap="square" anchor="ctr"/>
          <a:lstStyle/>
          <a:p>
            <a:r>
              <a:rPr lang="en-US" sz="1250" dirty="0">
                <a:solidFill>
                  <a:srgbClr val="EACBD1"/>
                </a:solidFill>
                <a:latin typeface="Calibri"/>
                <a:ea typeface="Calibri"/>
                <a:cs typeface="Calibri"/>
              </a:rPr>
              <a:t>Conclusion</a:t>
            </a:r>
            <a:endParaRPr sz="1250" dirty="0">
              <a:solidFill>
                <a:srgbClr val="EACBD1"/>
              </a:solidFill>
              <a:latin typeface="Calibri"/>
              <a:ea typeface="Calibri"/>
              <a:cs typeface="Calibri"/>
            </a:endParaRPr>
          </a:p>
        </p:txBody>
      </p:sp>
      <p:sp>
        <p:nvSpPr>
          <p:cNvPr id="10" name="Text 8">
            <a:extLst>
              <a:ext uri="{FF2B5EF4-FFF2-40B4-BE49-F238E27FC236}">
                <a16:creationId xmlns:a16="http://schemas.microsoft.com/office/drawing/2014/main" id="{E771459E-C746-AF0B-B802-3E9CAB751A74}"/>
              </a:ext>
            </a:extLst>
          </p:cNvPr>
          <p:cNvSpPr>
            <a:spLocks noGrp="1"/>
          </p:cNvSpPr>
          <p:nvPr/>
        </p:nvSpPr>
        <p:spPr>
          <a:xfrm>
            <a:off x="2011680" y="347472"/>
            <a:ext cx="9677095" cy="292608"/>
          </a:xfrm>
          <a:prstGeom prst="rect">
            <a:avLst/>
          </a:prstGeom>
          <a:noFill/>
        </p:spPr>
        <p:txBody>
          <a:bodyPr wrap="none" anchor="ctr"/>
          <a:lstStyle/>
          <a:p>
            <a:r>
              <a:rPr lang="en-US" sz="1200" b="1" spc="100" dirty="0">
                <a:solidFill>
                  <a:srgbClr val="A42037"/>
                </a:solidFill>
                <a:latin typeface="Calibri"/>
                <a:ea typeface="Calibri"/>
                <a:cs typeface="Calibri"/>
              </a:rPr>
              <a:t>PLANNING</a:t>
            </a:r>
            <a:endParaRPr sz="1200" b="1" spc="100" dirty="0">
              <a:solidFill>
                <a:srgbClr val="A42037"/>
              </a:solidFill>
              <a:latin typeface="Calibri"/>
              <a:ea typeface="Calibri"/>
              <a:cs typeface="Calibri"/>
            </a:endParaRPr>
          </a:p>
        </p:txBody>
      </p:sp>
      <p:sp>
        <p:nvSpPr>
          <p:cNvPr id="26" name="Text 24">
            <a:extLst>
              <a:ext uri="{FF2B5EF4-FFF2-40B4-BE49-F238E27FC236}">
                <a16:creationId xmlns:a16="http://schemas.microsoft.com/office/drawing/2014/main" id="{FFF0B995-9FE1-9CEE-E33A-05966C311F42}"/>
              </a:ext>
            </a:extLst>
          </p:cNvPr>
          <p:cNvSpPr>
            <a:spLocks noGrp="1"/>
          </p:cNvSpPr>
          <p:nvPr/>
        </p:nvSpPr>
        <p:spPr>
          <a:xfrm>
            <a:off x="11551615" y="6473952"/>
            <a:ext cx="411480" cy="274320"/>
          </a:xfrm>
          <a:prstGeom prst="rect">
            <a:avLst/>
          </a:prstGeom>
          <a:noFill/>
        </p:spPr>
        <p:txBody>
          <a:bodyPr wrap="square" anchor="ctr"/>
          <a:lstStyle/>
          <a:p>
            <a:fld id="{AE4E52CC-50E8-C041-A4A7-4751265F3D3B}" type="slidenum">
              <a:rPr lang="en-US" sz="1000" smtClean="0">
                <a:solidFill>
                  <a:srgbClr val="58595B"/>
                </a:solidFill>
                <a:latin typeface="Calibri"/>
                <a:ea typeface="Calibri"/>
                <a:cs typeface="Calibri"/>
              </a:rPr>
              <a:t>117</a:t>
            </a:fld>
            <a:endParaRPr sz="1000" dirty="0">
              <a:solidFill>
                <a:srgbClr val="58595B"/>
              </a:solidFill>
              <a:latin typeface="Calibri"/>
              <a:ea typeface="Calibri"/>
              <a:cs typeface="Calibri"/>
            </a:endParaRPr>
          </a:p>
        </p:txBody>
      </p:sp>
      <p:sp>
        <p:nvSpPr>
          <p:cNvPr id="25" name="Text 28">
            <a:extLst>
              <a:ext uri="{FF2B5EF4-FFF2-40B4-BE49-F238E27FC236}">
                <a16:creationId xmlns:a16="http://schemas.microsoft.com/office/drawing/2014/main" id="{5CEC3F85-7549-A059-B5C8-F1ABF28FBDD6}"/>
              </a:ext>
            </a:extLst>
          </p:cNvPr>
          <p:cNvSpPr/>
          <p:nvPr/>
        </p:nvSpPr>
        <p:spPr>
          <a:xfrm>
            <a:off x="2011680" y="6473952"/>
            <a:ext cx="5486400" cy="274320"/>
          </a:xfrm>
          <a:prstGeom prst="rect">
            <a:avLst/>
          </a:prstGeom>
          <a:noFill/>
          <a:ln/>
        </p:spPr>
        <p:txBody>
          <a:bodyPr wrap="square" rtlCol="0" anchor="ctr"/>
          <a:lstStyle/>
          <a:p>
            <a:pPr marL="0" indent="0">
              <a:buNone/>
            </a:pPr>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sp>
        <p:nvSpPr>
          <p:cNvPr id="3" name="Source 41 · Text Placeholder 7">
            <a:extLst>
              <a:ext uri="{FF2B5EF4-FFF2-40B4-BE49-F238E27FC236}">
                <a16:creationId xmlns:a16="http://schemas.microsoft.com/office/drawing/2014/main" id="{0C0AFCB2-B89C-82A7-4B07-227B1BE707A8}"/>
              </a:ext>
            </a:extLst>
          </p:cNvPr>
          <p:cNvSpPr>
            <a:spLocks noGrp="1"/>
          </p:cNvSpPr>
          <p:nvPr/>
        </p:nvSpPr>
        <p:spPr>
          <a:xfrm>
            <a:off x="2050942" y="1384847"/>
            <a:ext cx="9836258" cy="4095831"/>
          </a:xfrm>
          <a:prstGeom prst="rect">
            <a:avLst/>
          </a:prstGeom>
          <a:noFill/>
        </p:spPr>
        <p:txBody>
          <a:bodyPr wrap="square" lIns="17066" tIns="17066" rIns="17066" bIns="17066" anchor="t">
            <a:noAutofit/>
          </a:bodyPr>
          <a:lstStyle>
            <a:lvl1pPr marL="341319" indent="-255989" algn="l" defTabSz="853298">
              <a:lnSpc>
                <a:spcPct val="105000"/>
              </a:lnSpc>
              <a:spcBef>
                <a:spcPts val="0"/>
              </a:spcBef>
              <a:spcAft>
                <a:spcPts val="467"/>
              </a:spcAft>
              <a:buFont typeface="Candara"/>
              <a:buChar char="•"/>
              <a:defRPr sz="1866" kern="1200">
                <a:solidFill>
                  <a:srgbClr val="181818"/>
                </a:solidFill>
                <a:latin typeface="Candara"/>
                <a:ea typeface="Candara"/>
                <a:cs typeface="Candara"/>
              </a:defRPr>
            </a:lvl1pPr>
            <a:lvl2pPr marL="682638" indent="-213325" algn="l" defTabSz="853298">
              <a:lnSpc>
                <a:spcPct val="105000"/>
              </a:lnSpc>
              <a:spcBef>
                <a:spcPts val="0"/>
              </a:spcBef>
              <a:spcAft>
                <a:spcPts val="233"/>
              </a:spcAft>
              <a:buFont typeface="Candara"/>
              <a:buChar char="○"/>
              <a:defRPr sz="1680" kern="1200">
                <a:solidFill>
                  <a:srgbClr val="181818"/>
                </a:solidFill>
                <a:latin typeface="Candara"/>
                <a:ea typeface="Candara"/>
                <a:cs typeface="Candara"/>
              </a:defRPr>
            </a:lvl2pPr>
            <a:lvl3pPr marL="938628" indent="-170660" algn="l" defTabSz="853298">
              <a:lnSpc>
                <a:spcPct val="105000"/>
              </a:lnSpc>
              <a:spcBef>
                <a:spcPts val="0"/>
              </a:spcBef>
              <a:spcAft>
                <a:spcPts val="93"/>
              </a:spcAft>
              <a:buFont typeface="Candara"/>
              <a:buChar char="–"/>
              <a:defRPr sz="1493" kern="1200">
                <a:solidFill>
                  <a:srgbClr val="181818"/>
                </a:solidFill>
                <a:latin typeface="Candara"/>
                <a:ea typeface="Candara"/>
                <a:cs typeface="Candara"/>
              </a:defRPr>
            </a:lvl3pPr>
            <a:lvl4pPr marL="1194617"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4pPr>
            <a:lvl5pPr marL="1450607"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5pPr>
            <a:lvl6pPr marL="1706596"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6pPr>
            <a:lvl7pPr marL="1962586"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7pPr>
            <a:lvl8pPr marL="2218575"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8pPr>
            <a:lvl9pPr marL="2474564"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9pPr>
          </a:lstStyle>
          <a:p>
            <a:pPr marL="342900" indent="-342900" defTabSz="914400">
              <a:spcAft>
                <a:spcPts val="1400"/>
              </a:spcAft>
              <a:buSzPct val="100000"/>
            </a:pPr>
            <a:r>
              <a:rPr sz="1600" b="1" dirty="0">
                <a:solidFill>
                  <a:srgbClr val="231F20"/>
                </a:solidFill>
                <a:latin typeface="Calibri" pitchFamily="34" charset="0"/>
                <a:ea typeface="Calibri" pitchFamily="34" charset="-122"/>
                <a:cs typeface="Calibri" pitchFamily="34" charset="-120"/>
              </a:rPr>
              <a:t>Objective: </a:t>
            </a:r>
            <a:r>
              <a:rPr sz="1600" dirty="0">
                <a:solidFill>
                  <a:srgbClr val="231F20"/>
                </a:solidFill>
                <a:latin typeface="Calibri" pitchFamily="34" charset="0"/>
                <a:ea typeface="Calibri" pitchFamily="34" charset="-122"/>
                <a:cs typeface="Calibri" pitchFamily="34" charset="-120"/>
              </a:rPr>
              <a:t>Choose </a:t>
            </a:r>
            <a:r>
              <a:rPr sz="1600" dirty="0">
                <a:solidFill>
                  <a:srgbClr val="C00000"/>
                </a:solidFill>
                <a:latin typeface="Calibri" pitchFamily="34" charset="0"/>
                <a:ea typeface="Calibri" pitchFamily="34" charset="-122"/>
                <a:cs typeface="Calibri" pitchFamily="34" charset="-120"/>
              </a:rPr>
              <a:t>terrestrial qubit and link-capacity deployments </a:t>
            </a:r>
            <a:r>
              <a:rPr sz="1600" dirty="0">
                <a:solidFill>
                  <a:srgbClr val="231F20"/>
                </a:solidFill>
                <a:latin typeface="Calibri" pitchFamily="34" charset="0"/>
                <a:ea typeface="Calibri" pitchFamily="34" charset="-122"/>
                <a:cs typeface="Calibri" pitchFamily="34" charset="-120"/>
              </a:rPr>
              <a:t>before demand is known to maximize the expected </a:t>
            </a:r>
            <a:r>
              <a:rPr sz="1600" dirty="0">
                <a:solidFill>
                  <a:srgbClr val="FFC000"/>
                </a:solidFill>
                <a:latin typeface="Calibri" pitchFamily="34" charset="0"/>
                <a:ea typeface="Calibri" pitchFamily="34" charset="-122"/>
                <a:cs typeface="Calibri" pitchFamily="34" charset="-120"/>
              </a:rPr>
              <a:t>weighted Bell-pair </a:t>
            </a:r>
            <a:r>
              <a:rPr sz="1600" dirty="0">
                <a:solidFill>
                  <a:srgbClr val="00B0F0"/>
                </a:solidFill>
                <a:latin typeface="Calibri" pitchFamily="34" charset="0"/>
                <a:ea typeface="Calibri" pitchFamily="34" charset="-122"/>
                <a:cs typeface="Calibri" pitchFamily="34" charset="-120"/>
              </a:rPr>
              <a:t>and GHZ throughput </a:t>
            </a:r>
            <a:r>
              <a:rPr sz="1600" dirty="0">
                <a:solidFill>
                  <a:srgbClr val="231F20"/>
                </a:solidFill>
                <a:latin typeface="Calibri" pitchFamily="34" charset="0"/>
                <a:ea typeface="Calibri" pitchFamily="34" charset="-122"/>
                <a:cs typeface="Calibri" pitchFamily="34" charset="-120"/>
              </a:rPr>
              <a:t>across </a:t>
            </a:r>
            <a:r>
              <a:rPr sz="1600" dirty="0">
                <a:solidFill>
                  <a:srgbClr val="7030A0"/>
                </a:solidFill>
                <a:latin typeface="Calibri" pitchFamily="34" charset="0"/>
                <a:ea typeface="Calibri" pitchFamily="34" charset="-122"/>
                <a:cs typeface="Calibri" pitchFamily="34" charset="-120"/>
              </a:rPr>
              <a:t>future demand scenarios</a:t>
            </a:r>
          </a:p>
          <a:p>
            <a:endParaRPr dirty="0"/>
          </a:p>
          <a:p>
            <a:endParaRPr dirty="0"/>
          </a:p>
          <a:p>
            <a:endParaRPr dirty="0"/>
          </a:p>
          <a:p>
            <a:r>
              <a:rPr sz="1600" b="1" dirty="0">
                <a:solidFill>
                  <a:srgbClr val="231F20"/>
                </a:solidFill>
                <a:latin typeface="Calibri" pitchFamily="34" charset="0"/>
                <a:cs typeface="Calibri" pitchFamily="34" charset="-120"/>
              </a:rPr>
              <a:t>Constraints</a:t>
            </a:r>
          </a:p>
          <a:p>
            <a:pPr marL="685800" lvl="1" indent="-342900" defTabSz="914400">
              <a:spcAft>
                <a:spcPts val="1400"/>
              </a:spcAft>
              <a:buSzPct val="100000"/>
              <a:buFont typeface="Candara"/>
              <a:buChar char="–"/>
            </a:pPr>
            <a:r>
              <a:rPr sz="1400" dirty="0">
                <a:solidFill>
                  <a:srgbClr val="58595B"/>
                </a:solidFill>
                <a:latin typeface="Calibri" pitchFamily="34" charset="0"/>
                <a:ea typeface="Calibri" pitchFamily="34" charset="-122"/>
                <a:cs typeface="Calibri" pitchFamily="34" charset="-120"/>
              </a:rPr>
              <a:t>First-stage deployment</a:t>
            </a:r>
          </a:p>
          <a:p>
            <a:pPr marL="1143000" lvl="2" indent="-228600" defTabSz="914400">
              <a:spcBef>
                <a:spcPct val="20000"/>
              </a:spcBef>
              <a:spcAft>
                <a:spcPts val="1400"/>
              </a:spcAft>
              <a:buSzPct val="100000"/>
              <a:buFont typeface="Arial"/>
              <a:buChar char="•"/>
            </a:pPr>
            <a:r>
              <a:rPr sz="1400" dirty="0">
                <a:solidFill>
                  <a:srgbClr val="58595B"/>
                </a:solidFill>
                <a:latin typeface="Calibri" pitchFamily="34" charset="0"/>
                <a:ea typeface="Calibri" pitchFamily="34" charset="-122"/>
                <a:cs typeface="Calibri" pitchFamily="34" charset="-120"/>
              </a:rPr>
              <a:t>First-stage budget</a:t>
            </a:r>
          </a:p>
          <a:p>
            <a:pPr lvl="2">
              <a:buNone/>
            </a:pPr>
            <a:endParaRPr dirty="0"/>
          </a:p>
          <a:p>
            <a:pPr marL="1143000" lvl="2" indent="-228600" defTabSz="914400">
              <a:spcBef>
                <a:spcPct val="20000"/>
              </a:spcBef>
              <a:spcAft>
                <a:spcPts val="1400"/>
              </a:spcAft>
              <a:buSzPct val="100000"/>
              <a:buFont typeface="Arial"/>
              <a:buChar char="•"/>
            </a:pPr>
            <a:r>
              <a:rPr sz="1400" dirty="0">
                <a:solidFill>
                  <a:srgbClr val="58595B"/>
                </a:solidFill>
                <a:latin typeface="Calibri" pitchFamily="34" charset="0"/>
                <a:ea typeface="Calibri" pitchFamily="34" charset="-122"/>
                <a:cs typeface="Calibri" pitchFamily="34" charset="-120"/>
              </a:rPr>
              <a:t>At most one configuration</a:t>
            </a:r>
          </a:p>
          <a:p>
            <a:endParaRPr dirty="0"/>
          </a:p>
        </p:txBody>
      </p:sp>
      <p:sp>
        <p:nvSpPr>
          <p:cNvPr id="11" name="Source 41 · Text Placeholder 9">
            <a:extLst>
              <a:ext uri="{FF2B5EF4-FFF2-40B4-BE49-F238E27FC236}">
                <a16:creationId xmlns:a16="http://schemas.microsoft.com/office/drawing/2014/main" id="{1ABA7E77-992D-15CE-B94B-CAA452FB89B5}"/>
              </a:ext>
            </a:extLst>
          </p:cNvPr>
          <p:cNvSpPr>
            <a:spLocks noGrp="1"/>
          </p:cNvSpPr>
          <p:nvPr/>
        </p:nvSpPr>
        <p:spPr>
          <a:xfrm>
            <a:off x="1809750" y="6095052"/>
            <a:ext cx="9556938" cy="187726"/>
          </a:xfrm>
          <a:prstGeom prst="rect">
            <a:avLst/>
          </a:prstGeom>
          <a:noFill/>
        </p:spPr>
        <p:txBody>
          <a:bodyPr wrap="square" lIns="0" tIns="0" rIns="0" bIns="0" anchor="ctr">
            <a:noAutofit/>
          </a:bodyPr>
          <a:lstStyle>
            <a:lvl1pPr marL="0" indent="0" algn="l">
              <a:buNone/>
              <a:defRPr sz="840" kern="1200">
                <a:solidFill>
                  <a:srgbClr val="8C8883"/>
                </a:solidFill>
                <a:latin typeface="Candara"/>
                <a:ea typeface="Candara"/>
                <a:cs typeface="Candara"/>
              </a:defRPr>
            </a:lvl1pPr>
          </a:lstStyle>
          <a:p>
            <a:endParaRPr/>
          </a:p>
        </p:txBody>
      </p:sp>
      <p:sp>
        <p:nvSpPr>
          <p:cNvPr id="12" name="Source 41 · Freeform: Shape 13">
            <a:extLst>
              <a:ext uri="{FF2B5EF4-FFF2-40B4-BE49-F238E27FC236}">
                <a16:creationId xmlns:a16="http://schemas.microsoft.com/office/drawing/2014/main" id="{CA119A58-F2BE-EA04-AB72-D01F80638265}"/>
              </a:ext>
            </a:extLst>
          </p:cNvPr>
          <p:cNvSpPr>
            <a:spLocks noGrp="1"/>
          </p:cNvSpPr>
          <p:nvPr/>
        </p:nvSpPr>
        <p:spPr>
          <a:xfrm>
            <a:off x="4850654" y="2471700"/>
            <a:ext cx="161969" cy="93003"/>
          </a:xfrm>
          <a:custGeom>
            <a:avLst/>
            <a:gdLst>
              <a:gd name="csX0" fmla="*/ 156412 w 173567"/>
              <a:gd name="csY0" fmla="*/ 44900 h 99663"/>
              <a:gd name="csX1" fmla="*/ 151167 w 173567"/>
              <a:gd name="csY1" fmla="*/ 10323 h 99663"/>
              <a:gd name="csX2" fmla="*/ 126078 w 173567"/>
              <a:gd name="csY2" fmla="*/ 154 h 99663"/>
              <a:gd name="csX3" fmla="*/ 93919 w 173567"/>
              <a:gd name="csY3" fmla="*/ 22527 h 99663"/>
              <a:gd name="csX4" fmla="*/ 64041 w 173567"/>
              <a:gd name="csY4" fmla="*/ 154 h 99663"/>
              <a:gd name="csX5" fmla="*/ 31426 w 173567"/>
              <a:gd name="csY5" fmla="*/ 23431 h 99663"/>
              <a:gd name="csX6" fmla="*/ 31198 w 173567"/>
              <a:gd name="csY6" fmla="*/ 23431 h 99663"/>
              <a:gd name="csX7" fmla="*/ 31198 w 173567"/>
              <a:gd name="csY7" fmla="*/ 154 h 99663"/>
              <a:gd name="csX8" fmla="*/ 179 w 173567"/>
              <a:gd name="csY8" fmla="*/ 2640 h 99663"/>
              <a:gd name="csX9" fmla="*/ 179 w 173567"/>
              <a:gd name="csY9" fmla="*/ 9193 h 99663"/>
              <a:gd name="csX10" fmla="*/ 17513 w 173567"/>
              <a:gd name="csY10" fmla="*/ 21849 h 99663"/>
              <a:gd name="csX11" fmla="*/ 17513 w 173567"/>
              <a:gd name="csY11" fmla="*/ 83093 h 99663"/>
              <a:gd name="csX12" fmla="*/ 179 w 173567"/>
              <a:gd name="csY12" fmla="*/ 93263 h 99663"/>
              <a:gd name="csX13" fmla="*/ 179 w 173567"/>
              <a:gd name="csY13" fmla="*/ 99817 h 99663"/>
              <a:gd name="csX14" fmla="*/ 24811 w 173567"/>
              <a:gd name="csY14" fmla="*/ 99365 h 99663"/>
              <a:gd name="csX15" fmla="*/ 49672 w 173567"/>
              <a:gd name="csY15" fmla="*/ 99817 h 99663"/>
              <a:gd name="csX16" fmla="*/ 49672 w 173567"/>
              <a:gd name="csY16" fmla="*/ 93263 h 99663"/>
              <a:gd name="csX17" fmla="*/ 32338 w 173567"/>
              <a:gd name="csY17" fmla="*/ 83093 h 99663"/>
              <a:gd name="csX18" fmla="*/ 32338 w 173567"/>
              <a:gd name="csY18" fmla="*/ 41059 h 99663"/>
              <a:gd name="csX19" fmla="*/ 62216 w 173567"/>
              <a:gd name="csY19" fmla="*/ 4673 h 99663"/>
              <a:gd name="csX20" fmla="*/ 79550 w 173567"/>
              <a:gd name="csY20" fmla="*/ 29985 h 99663"/>
              <a:gd name="csX21" fmla="*/ 79550 w 173567"/>
              <a:gd name="csY21" fmla="*/ 83093 h 99663"/>
              <a:gd name="csX22" fmla="*/ 62216 w 173567"/>
              <a:gd name="csY22" fmla="*/ 93263 h 99663"/>
              <a:gd name="csX23" fmla="*/ 62216 w 173567"/>
              <a:gd name="csY23" fmla="*/ 99817 h 99663"/>
              <a:gd name="csX24" fmla="*/ 86849 w 173567"/>
              <a:gd name="csY24" fmla="*/ 99365 h 99663"/>
              <a:gd name="csX25" fmla="*/ 111709 w 173567"/>
              <a:gd name="csY25" fmla="*/ 99817 h 99663"/>
              <a:gd name="csX26" fmla="*/ 111709 w 173567"/>
              <a:gd name="csY26" fmla="*/ 93263 h 99663"/>
              <a:gd name="csX27" fmla="*/ 94375 w 173567"/>
              <a:gd name="csY27" fmla="*/ 83093 h 99663"/>
              <a:gd name="csX28" fmla="*/ 94375 w 173567"/>
              <a:gd name="csY28" fmla="*/ 41059 h 99663"/>
              <a:gd name="csX29" fmla="*/ 124253 w 173567"/>
              <a:gd name="csY29" fmla="*/ 4673 h 99663"/>
              <a:gd name="csX30" fmla="*/ 141587 w 173567"/>
              <a:gd name="csY30" fmla="*/ 29985 h 99663"/>
              <a:gd name="csX31" fmla="*/ 141587 w 173567"/>
              <a:gd name="csY31" fmla="*/ 83093 h 99663"/>
              <a:gd name="csX32" fmla="*/ 124253 w 173567"/>
              <a:gd name="csY32" fmla="*/ 93263 h 99663"/>
              <a:gd name="csX33" fmla="*/ 124253 w 173567"/>
              <a:gd name="csY33" fmla="*/ 99817 h 99663"/>
              <a:gd name="csX34" fmla="*/ 148886 w 173567"/>
              <a:gd name="csY34" fmla="*/ 99365 h 99663"/>
              <a:gd name="csX35" fmla="*/ 173746 w 173567"/>
              <a:gd name="csY35" fmla="*/ 99817 h 99663"/>
              <a:gd name="csX36" fmla="*/ 173746 w 173567"/>
              <a:gd name="csY36" fmla="*/ 93263 h 99663"/>
              <a:gd name="csX37" fmla="*/ 156412 w 173567"/>
              <a:gd name="csY37" fmla="*/ 86483 h 99663"/>
              <a:gd name="csX38" fmla="*/ 156412 w 173567"/>
              <a:gd name="csY38" fmla="*/ 44900 h 99663"/>
            </a:gdLst>
            <a:ahLst/>
            <a:cxnLst/>
            <a:rect l="l" t="t" r="r" b="b"/>
            <a:pathLst>
              <a:path w="173567" h="99663">
                <a:moveTo>
                  <a:pt x="156412" y="44900"/>
                </a:moveTo>
                <a:cubicBezTo>
                  <a:pt x="156412" y="23883"/>
                  <a:pt x="156412" y="17555"/>
                  <a:pt x="151167" y="10323"/>
                </a:cubicBezTo>
                <a:cubicBezTo>
                  <a:pt x="144552" y="1509"/>
                  <a:pt x="133833" y="154"/>
                  <a:pt x="126078" y="154"/>
                </a:cubicBezTo>
                <a:cubicBezTo>
                  <a:pt x="107147" y="154"/>
                  <a:pt x="97568" y="13713"/>
                  <a:pt x="93919" y="22527"/>
                </a:cubicBezTo>
                <a:cubicBezTo>
                  <a:pt x="90726" y="5125"/>
                  <a:pt x="78410" y="154"/>
                  <a:pt x="64041" y="154"/>
                </a:cubicBezTo>
                <a:cubicBezTo>
                  <a:pt x="41917" y="154"/>
                  <a:pt x="33250" y="18911"/>
                  <a:pt x="31426" y="23431"/>
                </a:cubicBezTo>
                <a:lnTo>
                  <a:pt x="31198" y="23431"/>
                </a:lnTo>
                <a:lnTo>
                  <a:pt x="31198" y="154"/>
                </a:lnTo>
                <a:lnTo>
                  <a:pt x="179" y="2640"/>
                </a:lnTo>
                <a:lnTo>
                  <a:pt x="179" y="9193"/>
                </a:lnTo>
                <a:cubicBezTo>
                  <a:pt x="15688" y="9193"/>
                  <a:pt x="17513" y="10775"/>
                  <a:pt x="17513" y="21849"/>
                </a:cubicBezTo>
                <a:lnTo>
                  <a:pt x="17513" y="83093"/>
                </a:lnTo>
                <a:cubicBezTo>
                  <a:pt x="17513" y="93263"/>
                  <a:pt x="15004" y="93263"/>
                  <a:pt x="179" y="93263"/>
                </a:cubicBezTo>
                <a:lnTo>
                  <a:pt x="179" y="99817"/>
                </a:lnTo>
                <a:cubicBezTo>
                  <a:pt x="6109" y="99365"/>
                  <a:pt x="18425" y="99365"/>
                  <a:pt x="24811" y="99365"/>
                </a:cubicBezTo>
                <a:cubicBezTo>
                  <a:pt x="31426" y="99365"/>
                  <a:pt x="43742" y="99365"/>
                  <a:pt x="49672" y="99817"/>
                </a:cubicBezTo>
                <a:lnTo>
                  <a:pt x="49672" y="93263"/>
                </a:lnTo>
                <a:cubicBezTo>
                  <a:pt x="35075" y="93263"/>
                  <a:pt x="32338" y="93263"/>
                  <a:pt x="32338" y="83093"/>
                </a:cubicBezTo>
                <a:lnTo>
                  <a:pt x="32338" y="41059"/>
                </a:lnTo>
                <a:cubicBezTo>
                  <a:pt x="32338" y="17329"/>
                  <a:pt x="48075" y="4673"/>
                  <a:pt x="62216" y="4673"/>
                </a:cubicBezTo>
                <a:cubicBezTo>
                  <a:pt x="76357" y="4673"/>
                  <a:pt x="79550" y="16199"/>
                  <a:pt x="79550" y="29985"/>
                </a:cubicBezTo>
                <a:lnTo>
                  <a:pt x="79550" y="83093"/>
                </a:lnTo>
                <a:cubicBezTo>
                  <a:pt x="79550" y="93263"/>
                  <a:pt x="77041" y="93263"/>
                  <a:pt x="62216" y="93263"/>
                </a:cubicBezTo>
                <a:lnTo>
                  <a:pt x="62216" y="99817"/>
                </a:lnTo>
                <a:cubicBezTo>
                  <a:pt x="68146" y="99365"/>
                  <a:pt x="80462" y="99365"/>
                  <a:pt x="86849" y="99365"/>
                </a:cubicBezTo>
                <a:cubicBezTo>
                  <a:pt x="93463" y="99365"/>
                  <a:pt x="105779" y="99365"/>
                  <a:pt x="111709" y="99817"/>
                </a:cubicBezTo>
                <a:lnTo>
                  <a:pt x="111709" y="93263"/>
                </a:lnTo>
                <a:cubicBezTo>
                  <a:pt x="97112" y="93263"/>
                  <a:pt x="94375" y="93263"/>
                  <a:pt x="94375" y="83093"/>
                </a:cubicBezTo>
                <a:lnTo>
                  <a:pt x="94375" y="41059"/>
                </a:lnTo>
                <a:cubicBezTo>
                  <a:pt x="94375" y="17329"/>
                  <a:pt x="110113" y="4673"/>
                  <a:pt x="124253" y="4673"/>
                </a:cubicBezTo>
                <a:cubicBezTo>
                  <a:pt x="138394" y="4673"/>
                  <a:pt x="141587" y="16199"/>
                  <a:pt x="141587" y="29985"/>
                </a:cubicBezTo>
                <a:lnTo>
                  <a:pt x="141587" y="83093"/>
                </a:lnTo>
                <a:cubicBezTo>
                  <a:pt x="141587" y="93263"/>
                  <a:pt x="139078" y="93263"/>
                  <a:pt x="124253" y="93263"/>
                </a:cubicBezTo>
                <a:lnTo>
                  <a:pt x="124253" y="99817"/>
                </a:lnTo>
                <a:cubicBezTo>
                  <a:pt x="130183" y="99365"/>
                  <a:pt x="142500" y="99365"/>
                  <a:pt x="148886" y="99365"/>
                </a:cubicBezTo>
                <a:cubicBezTo>
                  <a:pt x="155500" y="99365"/>
                  <a:pt x="167816" y="99365"/>
                  <a:pt x="173746" y="99817"/>
                </a:cubicBezTo>
                <a:lnTo>
                  <a:pt x="173746" y="93263"/>
                </a:lnTo>
                <a:cubicBezTo>
                  <a:pt x="162342" y="93263"/>
                  <a:pt x="156640" y="93263"/>
                  <a:pt x="156412" y="86483"/>
                </a:cubicBezTo>
                <a:lnTo>
                  <a:pt x="156412" y="44900"/>
                </a:lnTo>
                <a:close/>
              </a:path>
            </a:pathLst>
          </a:custGeom>
          <a:solidFill>
            <a:srgbClr val="000000"/>
          </a:solidFill>
          <a:ln w="19079">
            <a:noFill/>
            <a:prstDash val="solid"/>
          </a:ln>
        </p:spPr>
        <p:txBody>
          <a:bodyPr/>
          <a:lstStyle/>
          <a:p>
            <a:endParaRPr/>
          </a:p>
        </p:txBody>
      </p:sp>
      <p:sp>
        <p:nvSpPr>
          <p:cNvPr id="13" name="Source 41 · Freeform: Shape 14">
            <a:extLst>
              <a:ext uri="{FF2B5EF4-FFF2-40B4-BE49-F238E27FC236}">
                <a16:creationId xmlns:a16="http://schemas.microsoft.com/office/drawing/2014/main" id="{D1B6FCC6-9BE8-E841-9647-81541A204110}"/>
              </a:ext>
            </a:extLst>
          </p:cNvPr>
          <p:cNvSpPr>
            <a:spLocks noGrp="1"/>
          </p:cNvSpPr>
          <p:nvPr/>
        </p:nvSpPr>
        <p:spPr>
          <a:xfrm>
            <a:off x="5026216" y="2470646"/>
            <a:ext cx="93648" cy="96167"/>
          </a:xfrm>
          <a:custGeom>
            <a:avLst/>
            <a:gdLst>
              <a:gd name="csX0" fmla="*/ 78195 w 100354"/>
              <a:gd name="csY0" fmla="*/ 40606 h 103053"/>
              <a:gd name="csX1" fmla="*/ 68160 w 100354"/>
              <a:gd name="csY1" fmla="*/ 10549 h 103053"/>
              <a:gd name="csX2" fmla="*/ 39878 w 100354"/>
              <a:gd name="csY2" fmla="*/ 154 h 103053"/>
              <a:gd name="csX3" fmla="*/ 6807 w 100354"/>
              <a:gd name="csY3" fmla="*/ 27047 h 103053"/>
              <a:gd name="csX4" fmla="*/ 16386 w 100354"/>
              <a:gd name="csY4" fmla="*/ 36764 h 103053"/>
              <a:gd name="csX5" fmla="*/ 25737 w 100354"/>
              <a:gd name="csY5" fmla="*/ 27499 h 103053"/>
              <a:gd name="csX6" fmla="*/ 14105 w 100354"/>
              <a:gd name="csY6" fmla="*/ 18233 h 103053"/>
              <a:gd name="csX7" fmla="*/ 39422 w 100354"/>
              <a:gd name="csY7" fmla="*/ 4673 h 103053"/>
              <a:gd name="csX8" fmla="*/ 63370 w 100354"/>
              <a:gd name="csY8" fmla="*/ 33601 h 103053"/>
              <a:gd name="csX9" fmla="*/ 63370 w 100354"/>
              <a:gd name="csY9" fmla="*/ 42640 h 103053"/>
              <a:gd name="csX10" fmla="*/ 193 w 100354"/>
              <a:gd name="csY10" fmla="*/ 79703 h 103053"/>
              <a:gd name="csX11" fmla="*/ 35089 w 100354"/>
              <a:gd name="csY11" fmla="*/ 103207 h 103053"/>
              <a:gd name="csX12" fmla="*/ 64739 w 100354"/>
              <a:gd name="csY12" fmla="*/ 83319 h 103053"/>
              <a:gd name="csX13" fmla="*/ 82529 w 100354"/>
              <a:gd name="csY13" fmla="*/ 102077 h 103053"/>
              <a:gd name="csX14" fmla="*/ 100547 w 100354"/>
              <a:gd name="csY14" fmla="*/ 80833 h 103053"/>
              <a:gd name="csX15" fmla="*/ 100547 w 100354"/>
              <a:gd name="csY15" fmla="*/ 68178 h 103053"/>
              <a:gd name="csX16" fmla="*/ 95529 w 100354"/>
              <a:gd name="csY16" fmla="*/ 68178 h 103053"/>
              <a:gd name="csX17" fmla="*/ 95529 w 100354"/>
              <a:gd name="csY17" fmla="*/ 80833 h 103053"/>
              <a:gd name="csX18" fmla="*/ 86862 w 100354"/>
              <a:gd name="csY18" fmla="*/ 95523 h 103053"/>
              <a:gd name="csX19" fmla="*/ 78195 w 100354"/>
              <a:gd name="csY19" fmla="*/ 80155 h 103053"/>
              <a:gd name="csX20" fmla="*/ 78195 w 100354"/>
              <a:gd name="csY20" fmla="*/ 40606 h 103053"/>
              <a:gd name="csX21" fmla="*/ 63370 w 100354"/>
              <a:gd name="csY21" fmla="*/ 69082 h 103053"/>
              <a:gd name="csX22" fmla="*/ 36913 w 100354"/>
              <a:gd name="csY22" fmla="*/ 98687 h 103053"/>
              <a:gd name="csX23" fmla="*/ 16386 w 100354"/>
              <a:gd name="csY23" fmla="*/ 79703 h 103053"/>
              <a:gd name="csX24" fmla="*/ 63370 w 100354"/>
              <a:gd name="csY24" fmla="*/ 46708 h 103053"/>
              <a:gd name="csX25" fmla="*/ 63370 w 100354"/>
              <a:gd name="csY25" fmla="*/ 69082 h 103053"/>
            </a:gdLst>
            <a:ahLst/>
            <a:cxnLst/>
            <a:rect l="l" t="t" r="r" b="b"/>
            <a:pathLst>
              <a:path w="100354" h="103053">
                <a:moveTo>
                  <a:pt x="78195" y="40606"/>
                </a:moveTo>
                <a:cubicBezTo>
                  <a:pt x="78195" y="28403"/>
                  <a:pt x="78195" y="19363"/>
                  <a:pt x="68160" y="10549"/>
                </a:cubicBezTo>
                <a:cubicBezTo>
                  <a:pt x="60177" y="3317"/>
                  <a:pt x="49914" y="154"/>
                  <a:pt x="39878" y="154"/>
                </a:cubicBezTo>
                <a:cubicBezTo>
                  <a:pt x="21176" y="154"/>
                  <a:pt x="6807" y="12357"/>
                  <a:pt x="6807" y="27047"/>
                </a:cubicBezTo>
                <a:cubicBezTo>
                  <a:pt x="6807" y="33601"/>
                  <a:pt x="11140" y="36764"/>
                  <a:pt x="16386" y="36764"/>
                </a:cubicBezTo>
                <a:cubicBezTo>
                  <a:pt x="21860" y="36764"/>
                  <a:pt x="25737" y="32922"/>
                  <a:pt x="25737" y="27499"/>
                </a:cubicBezTo>
                <a:cubicBezTo>
                  <a:pt x="25737" y="18233"/>
                  <a:pt x="17527" y="18233"/>
                  <a:pt x="14105" y="18233"/>
                </a:cubicBezTo>
                <a:cubicBezTo>
                  <a:pt x="19351" y="8741"/>
                  <a:pt x="30299" y="4673"/>
                  <a:pt x="39422" y="4673"/>
                </a:cubicBezTo>
                <a:cubicBezTo>
                  <a:pt x="49914" y="4673"/>
                  <a:pt x="63370" y="13261"/>
                  <a:pt x="63370" y="33601"/>
                </a:cubicBezTo>
                <a:lnTo>
                  <a:pt x="63370" y="42640"/>
                </a:lnTo>
                <a:cubicBezTo>
                  <a:pt x="17527" y="43318"/>
                  <a:pt x="193" y="62302"/>
                  <a:pt x="193" y="79703"/>
                </a:cubicBezTo>
                <a:cubicBezTo>
                  <a:pt x="193" y="97557"/>
                  <a:pt x="21176" y="103207"/>
                  <a:pt x="35089" y="103207"/>
                </a:cubicBezTo>
                <a:cubicBezTo>
                  <a:pt x="50142" y="103207"/>
                  <a:pt x="60405" y="94167"/>
                  <a:pt x="64739" y="83319"/>
                </a:cubicBezTo>
                <a:cubicBezTo>
                  <a:pt x="65651" y="93941"/>
                  <a:pt x="72721" y="102077"/>
                  <a:pt x="82529" y="102077"/>
                </a:cubicBezTo>
                <a:cubicBezTo>
                  <a:pt x="87318" y="102077"/>
                  <a:pt x="100547" y="98913"/>
                  <a:pt x="100547" y="80833"/>
                </a:cubicBezTo>
                <a:lnTo>
                  <a:pt x="100547" y="68178"/>
                </a:lnTo>
                <a:lnTo>
                  <a:pt x="95529" y="68178"/>
                </a:lnTo>
                <a:lnTo>
                  <a:pt x="95529" y="80833"/>
                </a:lnTo>
                <a:cubicBezTo>
                  <a:pt x="95529" y="93715"/>
                  <a:pt x="90055" y="95523"/>
                  <a:pt x="86862" y="95523"/>
                </a:cubicBezTo>
                <a:cubicBezTo>
                  <a:pt x="78195" y="95523"/>
                  <a:pt x="78195" y="83545"/>
                  <a:pt x="78195" y="80155"/>
                </a:cubicBezTo>
                <a:lnTo>
                  <a:pt x="78195" y="40606"/>
                </a:lnTo>
                <a:close/>
                <a:moveTo>
                  <a:pt x="63370" y="69082"/>
                </a:moveTo>
                <a:cubicBezTo>
                  <a:pt x="63370" y="91229"/>
                  <a:pt x="46720" y="98687"/>
                  <a:pt x="36913" y="98687"/>
                </a:cubicBezTo>
                <a:cubicBezTo>
                  <a:pt x="25737" y="98687"/>
                  <a:pt x="16386" y="90551"/>
                  <a:pt x="16386" y="79703"/>
                </a:cubicBezTo>
                <a:cubicBezTo>
                  <a:pt x="16386" y="49872"/>
                  <a:pt x="55159" y="47160"/>
                  <a:pt x="63370" y="46708"/>
                </a:cubicBezTo>
                <a:lnTo>
                  <a:pt x="63370" y="69082"/>
                </a:lnTo>
                <a:close/>
              </a:path>
            </a:pathLst>
          </a:custGeom>
          <a:solidFill>
            <a:srgbClr val="000000"/>
          </a:solidFill>
          <a:ln w="19079">
            <a:noFill/>
            <a:prstDash val="solid"/>
          </a:ln>
        </p:spPr>
        <p:txBody>
          <a:bodyPr/>
          <a:lstStyle/>
          <a:p>
            <a:endParaRPr/>
          </a:p>
        </p:txBody>
      </p:sp>
      <p:sp>
        <p:nvSpPr>
          <p:cNvPr id="14" name="Source 41 · Freeform: Shape 15">
            <a:extLst>
              <a:ext uri="{FF2B5EF4-FFF2-40B4-BE49-F238E27FC236}">
                <a16:creationId xmlns:a16="http://schemas.microsoft.com/office/drawing/2014/main" id="{5AB8B99F-2A9C-2DAE-8350-0E2D35DBAF16}"/>
              </a:ext>
            </a:extLst>
          </p:cNvPr>
          <p:cNvSpPr>
            <a:spLocks noGrp="1"/>
          </p:cNvSpPr>
          <p:nvPr/>
        </p:nvSpPr>
        <p:spPr>
          <a:xfrm>
            <a:off x="5122789" y="2473809"/>
            <a:ext cx="105567" cy="90894"/>
          </a:xfrm>
          <a:custGeom>
            <a:avLst/>
            <a:gdLst>
              <a:gd name="csX0" fmla="*/ 61782 w 113126"/>
              <a:gd name="csY0" fmla="*/ 44222 h 97403"/>
              <a:gd name="csX1" fmla="*/ 82309 w 113126"/>
              <a:gd name="csY1" fmla="*/ 18685 h 97403"/>
              <a:gd name="csX2" fmla="*/ 109679 w 113126"/>
              <a:gd name="csY2" fmla="*/ 6707 h 97403"/>
              <a:gd name="csX3" fmla="*/ 109679 w 113126"/>
              <a:gd name="csY3" fmla="*/ 154 h 97403"/>
              <a:gd name="csX4" fmla="*/ 90520 w 113126"/>
              <a:gd name="csY4" fmla="*/ 606 h 97403"/>
              <a:gd name="csX5" fmla="*/ 69993 w 113126"/>
              <a:gd name="csY5" fmla="*/ 154 h 97403"/>
              <a:gd name="csX6" fmla="*/ 69993 w 113126"/>
              <a:gd name="csY6" fmla="*/ 6707 h 97403"/>
              <a:gd name="csX7" fmla="*/ 76607 w 113126"/>
              <a:gd name="csY7" fmla="*/ 13713 h 97403"/>
              <a:gd name="csX8" fmla="*/ 73186 w 113126"/>
              <a:gd name="csY8" fmla="*/ 21849 h 97403"/>
              <a:gd name="csX9" fmla="*/ 58589 w 113126"/>
              <a:gd name="csY9" fmla="*/ 40155 h 97403"/>
              <a:gd name="csX10" fmla="*/ 40799 w 113126"/>
              <a:gd name="csY10" fmla="*/ 16877 h 97403"/>
              <a:gd name="csX11" fmla="*/ 38747 w 113126"/>
              <a:gd name="csY11" fmla="*/ 12357 h 97403"/>
              <a:gd name="csX12" fmla="*/ 46729 w 113126"/>
              <a:gd name="csY12" fmla="*/ 6707 h 97403"/>
              <a:gd name="csX13" fmla="*/ 46729 w 113126"/>
              <a:gd name="csY13" fmla="*/ 154 h 97403"/>
              <a:gd name="csX14" fmla="*/ 23237 w 113126"/>
              <a:gd name="csY14" fmla="*/ 606 h 97403"/>
              <a:gd name="csX15" fmla="*/ 1342 w 113126"/>
              <a:gd name="csY15" fmla="*/ 154 h 97403"/>
              <a:gd name="csX16" fmla="*/ 1342 w 113126"/>
              <a:gd name="csY16" fmla="*/ 6707 h 97403"/>
              <a:gd name="csX17" fmla="*/ 22097 w 113126"/>
              <a:gd name="csY17" fmla="*/ 13261 h 97403"/>
              <a:gd name="csX18" fmla="*/ 48782 w 113126"/>
              <a:gd name="csY18" fmla="*/ 47838 h 97403"/>
              <a:gd name="csX19" fmla="*/ 50150 w 113126"/>
              <a:gd name="csY19" fmla="*/ 50324 h 97403"/>
              <a:gd name="csX20" fmla="*/ 30080 w 113126"/>
              <a:gd name="csY20" fmla="*/ 76088 h 97403"/>
              <a:gd name="csX21" fmla="*/ 201 w 113126"/>
              <a:gd name="csY21" fmla="*/ 91003 h 97403"/>
              <a:gd name="csX22" fmla="*/ 201 w 113126"/>
              <a:gd name="csY22" fmla="*/ 97557 h 97403"/>
              <a:gd name="csX23" fmla="*/ 19132 w 113126"/>
              <a:gd name="csY23" fmla="*/ 97105 h 97403"/>
              <a:gd name="csX24" fmla="*/ 39659 w 113126"/>
              <a:gd name="csY24" fmla="*/ 97557 h 97403"/>
              <a:gd name="csX25" fmla="*/ 39659 w 113126"/>
              <a:gd name="csY25" fmla="*/ 91003 h 97403"/>
              <a:gd name="csX26" fmla="*/ 33273 w 113126"/>
              <a:gd name="csY26" fmla="*/ 83771 h 97403"/>
              <a:gd name="csX27" fmla="*/ 37150 w 113126"/>
              <a:gd name="csY27" fmla="*/ 75410 h 97403"/>
              <a:gd name="csX28" fmla="*/ 53572 w 113126"/>
              <a:gd name="csY28" fmla="*/ 54392 h 97403"/>
              <a:gd name="csX29" fmla="*/ 72274 w 113126"/>
              <a:gd name="csY29" fmla="*/ 78574 h 97403"/>
              <a:gd name="csX30" fmla="*/ 76151 w 113126"/>
              <a:gd name="csY30" fmla="*/ 85353 h 97403"/>
              <a:gd name="csX31" fmla="*/ 68168 w 113126"/>
              <a:gd name="csY31" fmla="*/ 91003 h 97403"/>
              <a:gd name="csX32" fmla="*/ 68168 w 113126"/>
              <a:gd name="csY32" fmla="*/ 97557 h 97403"/>
              <a:gd name="csX33" fmla="*/ 91660 w 113126"/>
              <a:gd name="csY33" fmla="*/ 97105 h 97403"/>
              <a:gd name="csX34" fmla="*/ 113328 w 113126"/>
              <a:gd name="csY34" fmla="*/ 97557 h 97403"/>
              <a:gd name="csX35" fmla="*/ 113328 w 113126"/>
              <a:gd name="csY35" fmla="*/ 91003 h 97403"/>
              <a:gd name="csX36" fmla="*/ 91660 w 113126"/>
              <a:gd name="csY36" fmla="*/ 83319 h 97403"/>
              <a:gd name="csX37" fmla="*/ 61782 w 113126"/>
              <a:gd name="csY37" fmla="*/ 44222 h 97403"/>
            </a:gdLst>
            <a:ahLst/>
            <a:cxnLst/>
            <a:rect l="l" t="t" r="r" b="b"/>
            <a:pathLst>
              <a:path w="113126" h="97403">
                <a:moveTo>
                  <a:pt x="61782" y="44222"/>
                </a:moveTo>
                <a:cubicBezTo>
                  <a:pt x="68397" y="35635"/>
                  <a:pt x="77976" y="23431"/>
                  <a:pt x="82309" y="18685"/>
                </a:cubicBezTo>
                <a:cubicBezTo>
                  <a:pt x="91660" y="8289"/>
                  <a:pt x="102380" y="6707"/>
                  <a:pt x="109679" y="6707"/>
                </a:cubicBezTo>
                <a:lnTo>
                  <a:pt x="109679" y="154"/>
                </a:lnTo>
                <a:cubicBezTo>
                  <a:pt x="99871" y="606"/>
                  <a:pt x="99415" y="606"/>
                  <a:pt x="90520" y="606"/>
                </a:cubicBezTo>
                <a:cubicBezTo>
                  <a:pt x="81853" y="606"/>
                  <a:pt x="81397" y="606"/>
                  <a:pt x="69993" y="154"/>
                </a:cubicBezTo>
                <a:lnTo>
                  <a:pt x="69993" y="6707"/>
                </a:lnTo>
                <a:cubicBezTo>
                  <a:pt x="72958" y="7159"/>
                  <a:pt x="76607" y="8515"/>
                  <a:pt x="76607" y="13713"/>
                </a:cubicBezTo>
                <a:cubicBezTo>
                  <a:pt x="76607" y="17555"/>
                  <a:pt x="74555" y="20041"/>
                  <a:pt x="73186" y="21849"/>
                </a:cubicBezTo>
                <a:lnTo>
                  <a:pt x="58589" y="40155"/>
                </a:lnTo>
                <a:lnTo>
                  <a:pt x="40799" y="16877"/>
                </a:lnTo>
                <a:cubicBezTo>
                  <a:pt x="40115" y="15973"/>
                  <a:pt x="38747" y="13939"/>
                  <a:pt x="38747" y="12357"/>
                </a:cubicBezTo>
                <a:cubicBezTo>
                  <a:pt x="38747" y="11001"/>
                  <a:pt x="39887" y="6933"/>
                  <a:pt x="46729" y="6707"/>
                </a:cubicBezTo>
                <a:lnTo>
                  <a:pt x="46729" y="154"/>
                </a:lnTo>
                <a:cubicBezTo>
                  <a:pt x="41027" y="606"/>
                  <a:pt x="29395" y="606"/>
                  <a:pt x="23237" y="606"/>
                </a:cubicBezTo>
                <a:cubicBezTo>
                  <a:pt x="15711" y="606"/>
                  <a:pt x="15254" y="606"/>
                  <a:pt x="1342" y="154"/>
                </a:cubicBezTo>
                <a:lnTo>
                  <a:pt x="1342" y="6707"/>
                </a:lnTo>
                <a:cubicBezTo>
                  <a:pt x="12974" y="6707"/>
                  <a:pt x="17307" y="7159"/>
                  <a:pt x="22097" y="13261"/>
                </a:cubicBezTo>
                <a:lnTo>
                  <a:pt x="48782" y="47838"/>
                </a:lnTo>
                <a:cubicBezTo>
                  <a:pt x="49238" y="48290"/>
                  <a:pt x="50150" y="49646"/>
                  <a:pt x="50150" y="50324"/>
                </a:cubicBezTo>
                <a:cubicBezTo>
                  <a:pt x="50150" y="51002"/>
                  <a:pt x="32360" y="73150"/>
                  <a:pt x="30080" y="76088"/>
                </a:cubicBezTo>
                <a:cubicBezTo>
                  <a:pt x="20044" y="88291"/>
                  <a:pt x="10009" y="90777"/>
                  <a:pt x="201" y="91003"/>
                </a:cubicBezTo>
                <a:lnTo>
                  <a:pt x="201" y="97557"/>
                </a:lnTo>
                <a:cubicBezTo>
                  <a:pt x="8868" y="97105"/>
                  <a:pt x="9324" y="97105"/>
                  <a:pt x="19132" y="97105"/>
                </a:cubicBezTo>
                <a:cubicBezTo>
                  <a:pt x="27799" y="97105"/>
                  <a:pt x="28255" y="97105"/>
                  <a:pt x="39659" y="97557"/>
                </a:cubicBezTo>
                <a:lnTo>
                  <a:pt x="39659" y="91003"/>
                </a:lnTo>
                <a:cubicBezTo>
                  <a:pt x="34185" y="90325"/>
                  <a:pt x="33273" y="86935"/>
                  <a:pt x="33273" y="83771"/>
                </a:cubicBezTo>
                <a:cubicBezTo>
                  <a:pt x="33273" y="80155"/>
                  <a:pt x="34869" y="78348"/>
                  <a:pt x="37150" y="75410"/>
                </a:cubicBezTo>
                <a:cubicBezTo>
                  <a:pt x="40571" y="70664"/>
                  <a:pt x="48098" y="61398"/>
                  <a:pt x="53572" y="54392"/>
                </a:cubicBezTo>
                <a:lnTo>
                  <a:pt x="72274" y="78574"/>
                </a:lnTo>
                <a:cubicBezTo>
                  <a:pt x="76151" y="83545"/>
                  <a:pt x="76151" y="83997"/>
                  <a:pt x="76151" y="85353"/>
                </a:cubicBezTo>
                <a:cubicBezTo>
                  <a:pt x="76151" y="87161"/>
                  <a:pt x="74327" y="90777"/>
                  <a:pt x="68168" y="91003"/>
                </a:cubicBezTo>
                <a:lnTo>
                  <a:pt x="68168" y="97557"/>
                </a:lnTo>
                <a:cubicBezTo>
                  <a:pt x="74099" y="97105"/>
                  <a:pt x="85274" y="97105"/>
                  <a:pt x="91660" y="97105"/>
                </a:cubicBezTo>
                <a:cubicBezTo>
                  <a:pt x="99187" y="97105"/>
                  <a:pt x="99643" y="97105"/>
                  <a:pt x="113328" y="97557"/>
                </a:cubicBezTo>
                <a:lnTo>
                  <a:pt x="113328" y="91003"/>
                </a:lnTo>
                <a:cubicBezTo>
                  <a:pt x="101240" y="91003"/>
                  <a:pt x="97134" y="90551"/>
                  <a:pt x="91660" y="83319"/>
                </a:cubicBezTo>
                <a:lnTo>
                  <a:pt x="61782" y="44222"/>
                </a:lnTo>
                <a:close/>
              </a:path>
            </a:pathLst>
          </a:custGeom>
          <a:solidFill>
            <a:srgbClr val="000000"/>
          </a:solidFill>
          <a:ln w="19079">
            <a:noFill/>
            <a:prstDash val="solid"/>
          </a:ln>
        </p:spPr>
        <p:txBody>
          <a:bodyPr/>
          <a:lstStyle/>
          <a:p>
            <a:endParaRPr/>
          </a:p>
        </p:txBody>
      </p:sp>
      <p:sp>
        <p:nvSpPr>
          <p:cNvPr id="15" name="Source 41 · Freeform: Shape 16">
            <a:extLst>
              <a:ext uri="{FF2B5EF4-FFF2-40B4-BE49-F238E27FC236}">
                <a16:creationId xmlns:a16="http://schemas.microsoft.com/office/drawing/2014/main" id="{F8C5E940-4FEF-BE35-E958-09E750EBB5EB}"/>
              </a:ext>
            </a:extLst>
          </p:cNvPr>
          <p:cNvSpPr>
            <a:spLocks noGrp="1"/>
          </p:cNvSpPr>
          <p:nvPr/>
        </p:nvSpPr>
        <p:spPr>
          <a:xfrm>
            <a:off x="4927857" y="2628814"/>
            <a:ext cx="83857" cy="62424"/>
          </a:xfrm>
          <a:custGeom>
            <a:avLst/>
            <a:gdLst>
              <a:gd name="csX0" fmla="*/ 52490 w 89862"/>
              <a:gd name="csY0" fmla="*/ 30297 h 66894"/>
              <a:gd name="csX1" fmla="*/ 71801 w 89862"/>
              <a:gd name="csY1" fmla="*/ 10560 h 66894"/>
              <a:gd name="csX2" fmla="*/ 86702 w 89862"/>
              <a:gd name="csY2" fmla="*/ 7999 h 66894"/>
              <a:gd name="csX3" fmla="*/ 86702 w 89862"/>
              <a:gd name="csY3" fmla="*/ 165 h 66894"/>
              <a:gd name="csX4" fmla="*/ 72257 w 89862"/>
              <a:gd name="csY4" fmla="*/ 617 h 66894"/>
              <a:gd name="csX5" fmla="*/ 56748 w 89862"/>
              <a:gd name="csY5" fmla="*/ 165 h 66894"/>
              <a:gd name="csX6" fmla="*/ 56748 w 89862"/>
              <a:gd name="csY6" fmla="*/ 7999 h 66894"/>
              <a:gd name="csX7" fmla="*/ 60853 w 89862"/>
              <a:gd name="csY7" fmla="*/ 9355 h 66894"/>
              <a:gd name="csX8" fmla="*/ 59789 w 89862"/>
              <a:gd name="csY8" fmla="*/ 10862 h 66894"/>
              <a:gd name="csX9" fmla="*/ 46864 w 89862"/>
              <a:gd name="csY9" fmla="*/ 24120 h 66894"/>
              <a:gd name="csX10" fmla="*/ 31811 w 89862"/>
              <a:gd name="csY10" fmla="*/ 7999 h 66894"/>
              <a:gd name="csX11" fmla="*/ 36373 w 89862"/>
              <a:gd name="csY11" fmla="*/ 7999 h 66894"/>
              <a:gd name="csX12" fmla="*/ 36373 w 89862"/>
              <a:gd name="csY12" fmla="*/ 165 h 66894"/>
              <a:gd name="csX13" fmla="*/ 18127 w 89862"/>
              <a:gd name="csY13" fmla="*/ 617 h 66894"/>
              <a:gd name="csX14" fmla="*/ 1097 w 89862"/>
              <a:gd name="csY14" fmla="*/ 165 h 66894"/>
              <a:gd name="csX15" fmla="*/ 1097 w 89862"/>
              <a:gd name="csY15" fmla="*/ 7999 h 66894"/>
              <a:gd name="csX16" fmla="*/ 11740 w 89862"/>
              <a:gd name="csY16" fmla="*/ 7999 h 66894"/>
              <a:gd name="csX17" fmla="*/ 36525 w 89862"/>
              <a:gd name="csY17" fmla="*/ 34667 h 66894"/>
              <a:gd name="csX18" fmla="*/ 15390 w 89862"/>
              <a:gd name="csY18" fmla="*/ 56513 h 66894"/>
              <a:gd name="csX19" fmla="*/ 2769 w 89862"/>
              <a:gd name="csY19" fmla="*/ 59224 h 66894"/>
              <a:gd name="csX20" fmla="*/ 184 w 89862"/>
              <a:gd name="csY20" fmla="*/ 59224 h 66894"/>
              <a:gd name="csX21" fmla="*/ 184 w 89862"/>
              <a:gd name="csY21" fmla="*/ 67059 h 66894"/>
              <a:gd name="csX22" fmla="*/ 14629 w 89862"/>
              <a:gd name="csY22" fmla="*/ 66607 h 66894"/>
              <a:gd name="csX23" fmla="*/ 30291 w 89862"/>
              <a:gd name="csY23" fmla="*/ 67059 h 66894"/>
              <a:gd name="csX24" fmla="*/ 30291 w 89862"/>
              <a:gd name="csY24" fmla="*/ 59224 h 66894"/>
              <a:gd name="csX25" fmla="*/ 25881 w 89862"/>
              <a:gd name="csY25" fmla="*/ 57869 h 66894"/>
              <a:gd name="csX26" fmla="*/ 42303 w 89862"/>
              <a:gd name="csY26" fmla="*/ 40844 h 66894"/>
              <a:gd name="csX27" fmla="*/ 59333 w 89862"/>
              <a:gd name="csY27" fmla="*/ 59224 h 66894"/>
              <a:gd name="csX28" fmla="*/ 54771 w 89862"/>
              <a:gd name="csY28" fmla="*/ 59224 h 66894"/>
              <a:gd name="csX29" fmla="*/ 54771 w 89862"/>
              <a:gd name="csY29" fmla="*/ 67059 h 66894"/>
              <a:gd name="csX30" fmla="*/ 73017 w 89862"/>
              <a:gd name="csY30" fmla="*/ 66607 h 66894"/>
              <a:gd name="csX31" fmla="*/ 90047 w 89862"/>
              <a:gd name="csY31" fmla="*/ 67059 h 66894"/>
              <a:gd name="csX32" fmla="*/ 90047 w 89862"/>
              <a:gd name="csY32" fmla="*/ 59224 h 66894"/>
              <a:gd name="csX33" fmla="*/ 79404 w 89862"/>
              <a:gd name="csY33" fmla="*/ 59224 h 66894"/>
              <a:gd name="csX34" fmla="*/ 52490 w 89862"/>
              <a:gd name="csY34" fmla="*/ 30297 h 66894"/>
            </a:gdLst>
            <a:ahLst/>
            <a:cxnLst/>
            <a:rect l="l" t="t" r="r" b="b"/>
            <a:pathLst>
              <a:path w="89862" h="66894">
                <a:moveTo>
                  <a:pt x="52490" y="30297"/>
                </a:moveTo>
                <a:lnTo>
                  <a:pt x="71801" y="10560"/>
                </a:lnTo>
                <a:cubicBezTo>
                  <a:pt x="74234" y="7999"/>
                  <a:pt x="78795" y="7999"/>
                  <a:pt x="86702" y="7999"/>
                </a:cubicBezTo>
                <a:lnTo>
                  <a:pt x="86702" y="165"/>
                </a:lnTo>
                <a:cubicBezTo>
                  <a:pt x="82140" y="617"/>
                  <a:pt x="75298" y="617"/>
                  <a:pt x="72257" y="617"/>
                </a:cubicBezTo>
                <a:cubicBezTo>
                  <a:pt x="70889" y="617"/>
                  <a:pt x="62070" y="617"/>
                  <a:pt x="56748" y="165"/>
                </a:cubicBezTo>
                <a:lnTo>
                  <a:pt x="56748" y="7999"/>
                </a:lnTo>
                <a:cubicBezTo>
                  <a:pt x="58268" y="7999"/>
                  <a:pt x="60853" y="8451"/>
                  <a:pt x="60853" y="9355"/>
                </a:cubicBezTo>
                <a:cubicBezTo>
                  <a:pt x="60853" y="9807"/>
                  <a:pt x="59941" y="10711"/>
                  <a:pt x="59789" y="10862"/>
                </a:cubicBezTo>
                <a:lnTo>
                  <a:pt x="46864" y="24120"/>
                </a:lnTo>
                <a:lnTo>
                  <a:pt x="31811" y="7999"/>
                </a:lnTo>
                <a:lnTo>
                  <a:pt x="36373" y="7999"/>
                </a:lnTo>
                <a:lnTo>
                  <a:pt x="36373" y="165"/>
                </a:lnTo>
                <a:cubicBezTo>
                  <a:pt x="27554" y="617"/>
                  <a:pt x="25577" y="617"/>
                  <a:pt x="18127" y="617"/>
                </a:cubicBezTo>
                <a:cubicBezTo>
                  <a:pt x="15390" y="617"/>
                  <a:pt x="6419" y="617"/>
                  <a:pt x="1097" y="165"/>
                </a:cubicBezTo>
                <a:lnTo>
                  <a:pt x="1097" y="7999"/>
                </a:lnTo>
                <a:lnTo>
                  <a:pt x="11740" y="7999"/>
                </a:lnTo>
                <a:lnTo>
                  <a:pt x="36525" y="34667"/>
                </a:lnTo>
                <a:lnTo>
                  <a:pt x="15390" y="56513"/>
                </a:lnTo>
                <a:cubicBezTo>
                  <a:pt x="13717" y="58170"/>
                  <a:pt x="12197" y="59224"/>
                  <a:pt x="2769" y="59224"/>
                </a:cubicBezTo>
                <a:lnTo>
                  <a:pt x="184" y="59224"/>
                </a:lnTo>
                <a:lnTo>
                  <a:pt x="184" y="67059"/>
                </a:lnTo>
                <a:cubicBezTo>
                  <a:pt x="4898" y="66607"/>
                  <a:pt x="11892" y="66607"/>
                  <a:pt x="14629" y="66607"/>
                </a:cubicBezTo>
                <a:cubicBezTo>
                  <a:pt x="15542" y="66607"/>
                  <a:pt x="24969" y="66607"/>
                  <a:pt x="30291" y="67059"/>
                </a:cubicBezTo>
                <a:lnTo>
                  <a:pt x="30291" y="59224"/>
                </a:lnTo>
                <a:cubicBezTo>
                  <a:pt x="27402" y="59224"/>
                  <a:pt x="26641" y="58471"/>
                  <a:pt x="25881" y="57869"/>
                </a:cubicBezTo>
                <a:lnTo>
                  <a:pt x="42303" y="40844"/>
                </a:lnTo>
                <a:lnTo>
                  <a:pt x="59333" y="59224"/>
                </a:lnTo>
                <a:lnTo>
                  <a:pt x="54771" y="59224"/>
                </a:lnTo>
                <a:lnTo>
                  <a:pt x="54771" y="67059"/>
                </a:lnTo>
                <a:cubicBezTo>
                  <a:pt x="63590" y="66607"/>
                  <a:pt x="65567" y="66607"/>
                  <a:pt x="73017" y="66607"/>
                </a:cubicBezTo>
                <a:cubicBezTo>
                  <a:pt x="75298" y="66607"/>
                  <a:pt x="84725" y="66607"/>
                  <a:pt x="90047" y="67059"/>
                </a:cubicBezTo>
                <a:lnTo>
                  <a:pt x="90047" y="59224"/>
                </a:lnTo>
                <a:lnTo>
                  <a:pt x="79404" y="59224"/>
                </a:lnTo>
                <a:lnTo>
                  <a:pt x="52490" y="30297"/>
                </a:lnTo>
                <a:close/>
              </a:path>
            </a:pathLst>
          </a:custGeom>
          <a:solidFill>
            <a:srgbClr val="C00000"/>
          </a:solidFill>
          <a:ln w="19079">
            <a:noFill/>
            <a:prstDash val="solid"/>
          </a:ln>
        </p:spPr>
        <p:txBody>
          <a:bodyPr/>
          <a:lstStyle/>
          <a:p>
            <a:endParaRPr>
              <a:solidFill>
                <a:srgbClr val="C00000"/>
              </a:solidFill>
            </a:endParaRPr>
          </a:p>
        </p:txBody>
      </p:sp>
      <p:sp>
        <p:nvSpPr>
          <p:cNvPr id="16" name="Source 41 · Freeform: Shape 17">
            <a:extLst>
              <a:ext uri="{FF2B5EF4-FFF2-40B4-BE49-F238E27FC236}">
                <a16:creationId xmlns:a16="http://schemas.microsoft.com/office/drawing/2014/main" id="{BB621EA0-EDBE-5E0E-E6B4-DDC21117F0BB}"/>
              </a:ext>
            </a:extLst>
          </p:cNvPr>
          <p:cNvSpPr>
            <a:spLocks noGrp="1"/>
          </p:cNvSpPr>
          <p:nvPr/>
        </p:nvSpPr>
        <p:spPr>
          <a:xfrm>
            <a:off x="5028339" y="2675631"/>
            <a:ext cx="17452" cy="42740"/>
          </a:xfrm>
          <a:custGeom>
            <a:avLst/>
            <a:gdLst>
              <a:gd name="csX0" fmla="*/ 14636 w 18702"/>
              <a:gd name="csY0" fmla="*/ 14629 h 45801"/>
              <a:gd name="csX1" fmla="*/ 3080 w 18702"/>
              <a:gd name="csY1" fmla="*/ 42351 h 45801"/>
              <a:gd name="csX2" fmla="*/ 2168 w 18702"/>
              <a:gd name="csY2" fmla="*/ 43858 h 45801"/>
              <a:gd name="csX3" fmla="*/ 4449 w 18702"/>
              <a:gd name="csY3" fmla="*/ 45967 h 45801"/>
              <a:gd name="csX4" fmla="*/ 18894 w 18702"/>
              <a:gd name="csY4" fmla="*/ 16437 h 45801"/>
              <a:gd name="csX5" fmla="*/ 8554 w 18702"/>
              <a:gd name="csY5" fmla="*/ 166 h 45801"/>
              <a:gd name="csX6" fmla="*/ 191 w 18702"/>
              <a:gd name="csY6" fmla="*/ 8452 h 45801"/>
              <a:gd name="csX7" fmla="*/ 8706 w 18702"/>
              <a:gd name="csY7" fmla="*/ 16889 h 45801"/>
              <a:gd name="csX8" fmla="*/ 14636 w 18702"/>
              <a:gd name="csY8" fmla="*/ 14629 h 45801"/>
            </a:gdLst>
            <a:ahLst/>
            <a:cxnLst/>
            <a:rect l="l" t="t" r="r" b="b"/>
            <a:pathLst>
              <a:path w="18702" h="45801">
                <a:moveTo>
                  <a:pt x="14636" y="14629"/>
                </a:moveTo>
                <a:cubicBezTo>
                  <a:pt x="14636" y="24422"/>
                  <a:pt x="12508" y="33010"/>
                  <a:pt x="3080" y="42351"/>
                </a:cubicBezTo>
                <a:cubicBezTo>
                  <a:pt x="2472" y="42803"/>
                  <a:pt x="2168" y="43105"/>
                  <a:pt x="2168" y="43858"/>
                </a:cubicBezTo>
                <a:cubicBezTo>
                  <a:pt x="2168" y="45063"/>
                  <a:pt x="3385" y="45967"/>
                  <a:pt x="4449" y="45967"/>
                </a:cubicBezTo>
                <a:cubicBezTo>
                  <a:pt x="6273" y="45967"/>
                  <a:pt x="18894" y="34065"/>
                  <a:pt x="18894" y="16437"/>
                </a:cubicBezTo>
                <a:cubicBezTo>
                  <a:pt x="18894" y="6795"/>
                  <a:pt x="15245" y="166"/>
                  <a:pt x="8554" y="166"/>
                </a:cubicBezTo>
                <a:cubicBezTo>
                  <a:pt x="3233" y="166"/>
                  <a:pt x="191" y="4384"/>
                  <a:pt x="191" y="8452"/>
                </a:cubicBezTo>
                <a:cubicBezTo>
                  <a:pt x="191" y="12671"/>
                  <a:pt x="3080" y="16889"/>
                  <a:pt x="8706" y="16889"/>
                </a:cubicBezTo>
                <a:cubicBezTo>
                  <a:pt x="12356" y="16889"/>
                  <a:pt x="14636" y="14780"/>
                  <a:pt x="14636" y="14629"/>
                </a:cubicBezTo>
                <a:close/>
              </a:path>
            </a:pathLst>
          </a:custGeom>
          <a:solidFill>
            <a:srgbClr val="000000"/>
          </a:solidFill>
          <a:ln w="19079">
            <a:noFill/>
            <a:prstDash val="solid"/>
          </a:ln>
        </p:spPr>
        <p:txBody>
          <a:bodyPr/>
          <a:lstStyle/>
          <a:p>
            <a:endParaRPr/>
          </a:p>
        </p:txBody>
      </p:sp>
      <p:sp>
        <p:nvSpPr>
          <p:cNvPr id="17" name="Source 41 · Freeform: Shape 18">
            <a:extLst>
              <a:ext uri="{FF2B5EF4-FFF2-40B4-BE49-F238E27FC236}">
                <a16:creationId xmlns:a16="http://schemas.microsoft.com/office/drawing/2014/main" id="{3103E9E1-9394-6B26-BD78-3EE3831F5D53}"/>
              </a:ext>
            </a:extLst>
          </p:cNvPr>
          <p:cNvSpPr>
            <a:spLocks noGrp="1"/>
          </p:cNvSpPr>
          <p:nvPr/>
        </p:nvSpPr>
        <p:spPr>
          <a:xfrm>
            <a:off x="5060403" y="2628814"/>
            <a:ext cx="83999" cy="90683"/>
          </a:xfrm>
          <a:custGeom>
            <a:avLst/>
            <a:gdLst>
              <a:gd name="csX0" fmla="*/ 79111 w 90014"/>
              <a:gd name="csY0" fmla="*/ 11164 h 97177"/>
              <a:gd name="csX1" fmla="*/ 90210 w 90014"/>
              <a:gd name="csY1" fmla="*/ 8000 h 97177"/>
              <a:gd name="csX2" fmla="*/ 90210 w 90014"/>
              <a:gd name="csY2" fmla="*/ 165 h 97177"/>
              <a:gd name="csX3" fmla="*/ 77590 w 90014"/>
              <a:gd name="csY3" fmla="*/ 617 h 97177"/>
              <a:gd name="csX4" fmla="*/ 63905 w 90014"/>
              <a:gd name="csY4" fmla="*/ 165 h 97177"/>
              <a:gd name="csX5" fmla="*/ 63905 w 90014"/>
              <a:gd name="csY5" fmla="*/ 8000 h 97177"/>
              <a:gd name="csX6" fmla="*/ 70139 w 90014"/>
              <a:gd name="csY6" fmla="*/ 9506 h 97177"/>
              <a:gd name="csX7" fmla="*/ 69379 w 90014"/>
              <a:gd name="csY7" fmla="*/ 11465 h 97177"/>
              <a:gd name="csX8" fmla="*/ 50829 w 90014"/>
              <a:gd name="csY8" fmla="*/ 47775 h 97177"/>
              <a:gd name="csX9" fmla="*/ 30454 w 90014"/>
              <a:gd name="csY9" fmla="*/ 8000 h 97177"/>
              <a:gd name="csX10" fmla="*/ 37600 w 90014"/>
              <a:gd name="csY10" fmla="*/ 8000 h 97177"/>
              <a:gd name="csX11" fmla="*/ 37600 w 90014"/>
              <a:gd name="csY11" fmla="*/ 165 h 97177"/>
              <a:gd name="csX12" fmla="*/ 18898 w 90014"/>
              <a:gd name="csY12" fmla="*/ 617 h 97177"/>
              <a:gd name="csX13" fmla="*/ 1108 w 90014"/>
              <a:gd name="csY13" fmla="*/ 165 h 97177"/>
              <a:gd name="csX14" fmla="*/ 1108 w 90014"/>
              <a:gd name="csY14" fmla="*/ 8000 h 97177"/>
              <a:gd name="csX15" fmla="*/ 10687 w 90014"/>
              <a:gd name="csY15" fmla="*/ 8000 h 97177"/>
              <a:gd name="csX16" fmla="*/ 40793 w 90014"/>
              <a:gd name="csY16" fmla="*/ 67059 h 97177"/>
              <a:gd name="csX17" fmla="*/ 32279 w 90014"/>
              <a:gd name="csY17" fmla="*/ 82879 h 97177"/>
              <a:gd name="csX18" fmla="*/ 17530 w 90014"/>
              <a:gd name="csY18" fmla="*/ 91015 h 97177"/>
              <a:gd name="csX19" fmla="*/ 14793 w 90014"/>
              <a:gd name="csY19" fmla="*/ 90563 h 97177"/>
              <a:gd name="csX20" fmla="*/ 19202 w 90014"/>
              <a:gd name="csY20" fmla="*/ 82427 h 97177"/>
              <a:gd name="csX21" fmla="*/ 9775 w 90014"/>
              <a:gd name="csY21" fmla="*/ 73086 h 97177"/>
              <a:gd name="csX22" fmla="*/ 196 w 90014"/>
              <a:gd name="csY22" fmla="*/ 82578 h 97177"/>
              <a:gd name="csX23" fmla="*/ 17378 w 90014"/>
              <a:gd name="csY23" fmla="*/ 97342 h 97177"/>
              <a:gd name="csX24" fmla="*/ 43378 w 90014"/>
              <a:gd name="csY24" fmla="*/ 80619 h 97177"/>
              <a:gd name="csX25" fmla="*/ 79111 w 90014"/>
              <a:gd name="csY25" fmla="*/ 11164 h 97177"/>
            </a:gdLst>
            <a:ahLst/>
            <a:cxnLst/>
            <a:rect l="l" t="t" r="r" b="b"/>
            <a:pathLst>
              <a:path w="90014" h="97177">
                <a:moveTo>
                  <a:pt x="79111" y="11164"/>
                </a:moveTo>
                <a:cubicBezTo>
                  <a:pt x="80479" y="8602"/>
                  <a:pt x="80783" y="8000"/>
                  <a:pt x="90210" y="8000"/>
                </a:cubicBezTo>
                <a:lnTo>
                  <a:pt x="90210" y="165"/>
                </a:lnTo>
                <a:cubicBezTo>
                  <a:pt x="84432" y="617"/>
                  <a:pt x="84128" y="617"/>
                  <a:pt x="77590" y="617"/>
                </a:cubicBezTo>
                <a:cubicBezTo>
                  <a:pt x="76526" y="617"/>
                  <a:pt x="68467" y="617"/>
                  <a:pt x="63905" y="165"/>
                </a:cubicBezTo>
                <a:lnTo>
                  <a:pt x="63905" y="8000"/>
                </a:lnTo>
                <a:cubicBezTo>
                  <a:pt x="64057" y="8000"/>
                  <a:pt x="70139" y="8000"/>
                  <a:pt x="70139" y="9506"/>
                </a:cubicBezTo>
                <a:cubicBezTo>
                  <a:pt x="70139" y="9958"/>
                  <a:pt x="69683" y="10862"/>
                  <a:pt x="69379" y="11465"/>
                </a:cubicBezTo>
                <a:lnTo>
                  <a:pt x="50829" y="47775"/>
                </a:lnTo>
                <a:lnTo>
                  <a:pt x="30454" y="8000"/>
                </a:lnTo>
                <a:lnTo>
                  <a:pt x="37600" y="8000"/>
                </a:lnTo>
                <a:lnTo>
                  <a:pt x="37600" y="165"/>
                </a:lnTo>
                <a:cubicBezTo>
                  <a:pt x="28781" y="617"/>
                  <a:pt x="25588" y="617"/>
                  <a:pt x="18898" y="617"/>
                </a:cubicBezTo>
                <a:cubicBezTo>
                  <a:pt x="15401" y="617"/>
                  <a:pt x="7190" y="617"/>
                  <a:pt x="1108" y="165"/>
                </a:cubicBezTo>
                <a:lnTo>
                  <a:pt x="1108" y="8000"/>
                </a:lnTo>
                <a:lnTo>
                  <a:pt x="10687" y="8000"/>
                </a:lnTo>
                <a:lnTo>
                  <a:pt x="40793" y="67059"/>
                </a:lnTo>
                <a:cubicBezTo>
                  <a:pt x="34559" y="79866"/>
                  <a:pt x="33343" y="81372"/>
                  <a:pt x="32279" y="82879"/>
                </a:cubicBezTo>
                <a:cubicBezTo>
                  <a:pt x="26501" y="90261"/>
                  <a:pt x="19962" y="91015"/>
                  <a:pt x="17530" y="91015"/>
                </a:cubicBezTo>
                <a:cubicBezTo>
                  <a:pt x="16161" y="91015"/>
                  <a:pt x="15553" y="90864"/>
                  <a:pt x="14793" y="90563"/>
                </a:cubicBezTo>
                <a:cubicBezTo>
                  <a:pt x="17834" y="88755"/>
                  <a:pt x="19202" y="85742"/>
                  <a:pt x="19202" y="82427"/>
                </a:cubicBezTo>
                <a:cubicBezTo>
                  <a:pt x="19202" y="76400"/>
                  <a:pt x="14641" y="73086"/>
                  <a:pt x="9775" y="73086"/>
                </a:cubicBezTo>
                <a:cubicBezTo>
                  <a:pt x="4757" y="73086"/>
                  <a:pt x="196" y="76400"/>
                  <a:pt x="196" y="82578"/>
                </a:cubicBezTo>
                <a:cubicBezTo>
                  <a:pt x="196" y="90563"/>
                  <a:pt x="7646" y="97342"/>
                  <a:pt x="17378" y="97342"/>
                </a:cubicBezTo>
                <a:cubicBezTo>
                  <a:pt x="32127" y="97342"/>
                  <a:pt x="41250" y="84687"/>
                  <a:pt x="43378" y="80619"/>
                </a:cubicBezTo>
                <a:lnTo>
                  <a:pt x="79111" y="11164"/>
                </a:lnTo>
                <a:close/>
              </a:path>
            </a:pathLst>
          </a:custGeom>
          <a:solidFill>
            <a:srgbClr val="C00000"/>
          </a:solidFill>
          <a:ln w="19079">
            <a:noFill/>
            <a:prstDash val="solid"/>
          </a:ln>
        </p:spPr>
        <p:txBody>
          <a:bodyPr/>
          <a:lstStyle/>
          <a:p>
            <a:endParaRPr/>
          </a:p>
        </p:txBody>
      </p:sp>
      <p:sp>
        <p:nvSpPr>
          <p:cNvPr id="18" name="Source 41 · Freeform: Shape 19">
            <a:extLst>
              <a:ext uri="{FF2B5EF4-FFF2-40B4-BE49-F238E27FC236}">
                <a16:creationId xmlns:a16="http://schemas.microsoft.com/office/drawing/2014/main" id="{571D7CFD-4F0D-C865-E424-35F1D9C9C328}"/>
              </a:ext>
            </a:extLst>
          </p:cNvPr>
          <p:cNvSpPr>
            <a:spLocks noGrp="1"/>
          </p:cNvSpPr>
          <p:nvPr/>
        </p:nvSpPr>
        <p:spPr>
          <a:xfrm>
            <a:off x="5279490" y="2364357"/>
            <a:ext cx="283286" cy="295249"/>
          </a:xfrm>
          <a:custGeom>
            <a:avLst/>
            <a:gdLst>
              <a:gd name="csX0" fmla="*/ 276190 w 303571"/>
              <a:gd name="csY0" fmla="*/ 316533 h 316391"/>
              <a:gd name="csX1" fmla="*/ 303788 w 303571"/>
              <a:gd name="csY1" fmla="*/ 244216 h 316391"/>
              <a:gd name="csX2" fmla="*/ 298086 w 303571"/>
              <a:gd name="csY2" fmla="*/ 244216 h 316391"/>
              <a:gd name="csX3" fmla="*/ 238786 w 303571"/>
              <a:gd name="csY3" fmla="*/ 289866 h 316391"/>
              <a:gd name="csX4" fmla="*/ 167854 w 303571"/>
              <a:gd name="csY4" fmla="*/ 296872 h 316391"/>
              <a:gd name="csX5" fmla="*/ 30323 w 303571"/>
              <a:gd name="csY5" fmla="*/ 296872 h 316391"/>
              <a:gd name="csX6" fmla="*/ 146414 w 303571"/>
              <a:gd name="csY6" fmla="*/ 161954 h 316391"/>
              <a:gd name="csX7" fmla="*/ 148467 w 303571"/>
              <a:gd name="csY7" fmla="*/ 158338 h 316391"/>
              <a:gd name="csX8" fmla="*/ 146871 w 303571"/>
              <a:gd name="csY8" fmla="*/ 154948 h 316391"/>
              <a:gd name="csX9" fmla="*/ 40586 w 303571"/>
              <a:gd name="csY9" fmla="*/ 10990 h 316391"/>
              <a:gd name="csX10" fmla="*/ 165573 w 303571"/>
              <a:gd name="csY10" fmla="*/ 10990 h 316391"/>
              <a:gd name="csX11" fmla="*/ 218943 w 303571"/>
              <a:gd name="csY11" fmla="*/ 14606 h 316391"/>
              <a:gd name="csX12" fmla="*/ 269120 w 303571"/>
              <a:gd name="csY12" fmla="*/ 31555 h 316391"/>
              <a:gd name="csX13" fmla="*/ 298086 w 303571"/>
              <a:gd name="csY13" fmla="*/ 63646 h 316391"/>
              <a:gd name="csX14" fmla="*/ 303788 w 303571"/>
              <a:gd name="csY14" fmla="*/ 63646 h 316391"/>
              <a:gd name="csX15" fmla="*/ 276190 w 303571"/>
              <a:gd name="csY15" fmla="*/ 142 h 316391"/>
              <a:gd name="csX16" fmla="*/ 6603 w 303571"/>
              <a:gd name="csY16" fmla="*/ 142 h 316391"/>
              <a:gd name="csX17" fmla="*/ 445 w 303571"/>
              <a:gd name="csY17" fmla="*/ 1724 h 316391"/>
              <a:gd name="csX18" fmla="*/ 216 w 303571"/>
              <a:gd name="csY18" fmla="*/ 9182 h 316391"/>
              <a:gd name="csX19" fmla="*/ 120870 w 303571"/>
              <a:gd name="csY19" fmla="*/ 172801 h 316391"/>
              <a:gd name="csX20" fmla="*/ 2725 w 303571"/>
              <a:gd name="csY20" fmla="*/ 309979 h 316391"/>
              <a:gd name="csX21" fmla="*/ 445 w 303571"/>
              <a:gd name="csY21" fmla="*/ 314047 h 316391"/>
              <a:gd name="csX22" fmla="*/ 6603 w 303571"/>
              <a:gd name="csY22" fmla="*/ 316533 h 316391"/>
              <a:gd name="csX23" fmla="*/ 276190 w 303571"/>
              <a:gd name="csY23" fmla="*/ 316533 h 316391"/>
            </a:gdLst>
            <a:ahLst/>
            <a:cxnLst/>
            <a:rect l="l" t="t" r="r" b="b"/>
            <a:pathLst>
              <a:path w="303571" h="316391">
                <a:moveTo>
                  <a:pt x="276190" y="316533"/>
                </a:moveTo>
                <a:lnTo>
                  <a:pt x="303788" y="244216"/>
                </a:lnTo>
                <a:lnTo>
                  <a:pt x="298086" y="244216"/>
                </a:lnTo>
                <a:cubicBezTo>
                  <a:pt x="289191" y="267719"/>
                  <a:pt x="265014" y="283087"/>
                  <a:pt x="238786" y="289866"/>
                </a:cubicBezTo>
                <a:cubicBezTo>
                  <a:pt x="233996" y="290996"/>
                  <a:pt x="211644" y="296872"/>
                  <a:pt x="167854" y="296872"/>
                </a:cubicBezTo>
                <a:lnTo>
                  <a:pt x="30323" y="296872"/>
                </a:lnTo>
                <a:lnTo>
                  <a:pt x="146414" y="161954"/>
                </a:lnTo>
                <a:cubicBezTo>
                  <a:pt x="148011" y="160146"/>
                  <a:pt x="148467" y="159468"/>
                  <a:pt x="148467" y="158338"/>
                </a:cubicBezTo>
                <a:cubicBezTo>
                  <a:pt x="148467" y="157886"/>
                  <a:pt x="148467" y="157208"/>
                  <a:pt x="146871" y="154948"/>
                </a:cubicBezTo>
                <a:lnTo>
                  <a:pt x="40586" y="10990"/>
                </a:lnTo>
                <a:lnTo>
                  <a:pt x="165573" y="10990"/>
                </a:lnTo>
                <a:cubicBezTo>
                  <a:pt x="196136" y="10990"/>
                  <a:pt x="216891" y="14154"/>
                  <a:pt x="218943" y="14606"/>
                </a:cubicBezTo>
                <a:cubicBezTo>
                  <a:pt x="231260" y="16414"/>
                  <a:pt x="251103" y="20255"/>
                  <a:pt x="269120" y="31555"/>
                </a:cubicBezTo>
                <a:cubicBezTo>
                  <a:pt x="274822" y="35171"/>
                  <a:pt x="290332" y="45341"/>
                  <a:pt x="298086" y="63646"/>
                </a:cubicBezTo>
                <a:lnTo>
                  <a:pt x="303788" y="63646"/>
                </a:lnTo>
                <a:lnTo>
                  <a:pt x="276190" y="142"/>
                </a:lnTo>
                <a:lnTo>
                  <a:pt x="6603" y="142"/>
                </a:lnTo>
                <a:cubicBezTo>
                  <a:pt x="1357" y="142"/>
                  <a:pt x="1129" y="368"/>
                  <a:pt x="445" y="1724"/>
                </a:cubicBezTo>
                <a:cubicBezTo>
                  <a:pt x="216" y="2402"/>
                  <a:pt x="216" y="6696"/>
                  <a:pt x="216" y="9182"/>
                </a:cubicBezTo>
                <a:lnTo>
                  <a:pt x="120870" y="172801"/>
                </a:lnTo>
                <a:lnTo>
                  <a:pt x="2725" y="309979"/>
                </a:lnTo>
                <a:cubicBezTo>
                  <a:pt x="445" y="312692"/>
                  <a:pt x="445" y="313822"/>
                  <a:pt x="445" y="314047"/>
                </a:cubicBezTo>
                <a:cubicBezTo>
                  <a:pt x="445" y="316533"/>
                  <a:pt x="2497" y="316533"/>
                  <a:pt x="6603" y="316533"/>
                </a:cubicBezTo>
                <a:lnTo>
                  <a:pt x="276190" y="316533"/>
                </a:lnTo>
                <a:close/>
              </a:path>
            </a:pathLst>
          </a:custGeom>
          <a:solidFill>
            <a:srgbClr val="000000"/>
          </a:solidFill>
          <a:ln w="19079">
            <a:noFill/>
            <a:prstDash val="solid"/>
          </a:ln>
        </p:spPr>
        <p:txBody>
          <a:bodyPr/>
          <a:lstStyle/>
          <a:p>
            <a:endParaRPr/>
          </a:p>
        </p:txBody>
      </p:sp>
      <p:sp>
        <p:nvSpPr>
          <p:cNvPr id="19" name="Source 41 · Freeform: Shape 20">
            <a:extLst>
              <a:ext uri="{FF2B5EF4-FFF2-40B4-BE49-F238E27FC236}">
                <a16:creationId xmlns:a16="http://schemas.microsoft.com/office/drawing/2014/main" id="{A5E9F5D9-9861-978C-4601-CC6E467C1D6A}"/>
              </a:ext>
            </a:extLst>
          </p:cNvPr>
          <p:cNvSpPr>
            <a:spLocks noGrp="1"/>
          </p:cNvSpPr>
          <p:nvPr/>
        </p:nvSpPr>
        <p:spPr>
          <a:xfrm>
            <a:off x="5269431" y="2749772"/>
            <a:ext cx="88682" cy="63548"/>
          </a:xfrm>
          <a:custGeom>
            <a:avLst/>
            <a:gdLst>
              <a:gd name="csX0" fmla="*/ 95246 w 95032"/>
              <a:gd name="csY0" fmla="*/ 11625 h 68099"/>
              <a:gd name="csX1" fmla="*/ 87947 w 95032"/>
              <a:gd name="csY1" fmla="*/ 175 h 68099"/>
              <a:gd name="csX2" fmla="*/ 79889 w 95032"/>
              <a:gd name="csY2" fmla="*/ 8160 h 68099"/>
              <a:gd name="csX3" fmla="*/ 83234 w 95032"/>
              <a:gd name="csY3" fmla="*/ 13283 h 68099"/>
              <a:gd name="csX4" fmla="*/ 87795 w 95032"/>
              <a:gd name="csY4" fmla="*/ 25034 h 68099"/>
              <a:gd name="csX5" fmla="*/ 62099 w 95032"/>
              <a:gd name="csY5" fmla="*/ 56523 h 68099"/>
              <a:gd name="csX6" fmla="*/ 46893 w 95032"/>
              <a:gd name="csY6" fmla="*/ 44620 h 68099"/>
              <a:gd name="csX7" fmla="*/ 52519 w 95032"/>
              <a:gd name="csY7" fmla="*/ 26993 h 68099"/>
              <a:gd name="csX8" fmla="*/ 48414 w 95032"/>
              <a:gd name="csY8" fmla="*/ 22473 h 68099"/>
              <a:gd name="csX9" fmla="*/ 40659 w 95032"/>
              <a:gd name="csY9" fmla="*/ 44018 h 68099"/>
              <a:gd name="csX10" fmla="*/ 20284 w 95032"/>
              <a:gd name="csY10" fmla="*/ 56523 h 68099"/>
              <a:gd name="csX11" fmla="*/ 5991 w 95032"/>
              <a:gd name="csY11" fmla="*/ 39950 h 68099"/>
              <a:gd name="csX12" fmla="*/ 11009 w 95032"/>
              <a:gd name="csY12" fmla="*/ 20665 h 68099"/>
              <a:gd name="csX13" fmla="*/ 21349 w 95032"/>
              <a:gd name="csY13" fmla="*/ 3791 h 68099"/>
              <a:gd name="csX14" fmla="*/ 18308 w 95032"/>
              <a:gd name="csY14" fmla="*/ 928 h 68099"/>
              <a:gd name="csX15" fmla="*/ 11465 w 95032"/>
              <a:gd name="csY15" fmla="*/ 8010 h 68099"/>
              <a:gd name="csX16" fmla="*/ 213 w 95032"/>
              <a:gd name="csY16" fmla="*/ 45223 h 68099"/>
              <a:gd name="csX17" fmla="*/ 18003 w 95032"/>
              <a:gd name="csY17" fmla="*/ 68124 h 68099"/>
              <a:gd name="csX18" fmla="*/ 41876 w 95032"/>
              <a:gd name="csY18" fmla="*/ 53510 h 68099"/>
              <a:gd name="csX19" fmla="*/ 59666 w 95032"/>
              <a:gd name="csY19" fmla="*/ 68275 h 68099"/>
              <a:gd name="csX20" fmla="*/ 84602 w 95032"/>
              <a:gd name="csY20" fmla="*/ 49894 h 68099"/>
              <a:gd name="csX21" fmla="*/ 95246 w 95032"/>
              <a:gd name="csY21" fmla="*/ 11625 h 68099"/>
            </a:gdLst>
            <a:ahLst/>
            <a:cxnLst/>
            <a:rect l="l" t="t" r="r" b="b"/>
            <a:pathLst>
              <a:path w="95032" h="68099">
                <a:moveTo>
                  <a:pt x="95246" y="11625"/>
                </a:moveTo>
                <a:cubicBezTo>
                  <a:pt x="95246" y="6955"/>
                  <a:pt x="93877" y="175"/>
                  <a:pt x="87947" y="175"/>
                </a:cubicBezTo>
                <a:cubicBezTo>
                  <a:pt x="83842" y="175"/>
                  <a:pt x="79889" y="3941"/>
                  <a:pt x="79889" y="8160"/>
                </a:cubicBezTo>
                <a:cubicBezTo>
                  <a:pt x="79889" y="10420"/>
                  <a:pt x="81561" y="11776"/>
                  <a:pt x="83234" y="13283"/>
                </a:cubicBezTo>
                <a:cubicBezTo>
                  <a:pt x="85514" y="15543"/>
                  <a:pt x="87795" y="19460"/>
                  <a:pt x="87795" y="25034"/>
                </a:cubicBezTo>
                <a:cubicBezTo>
                  <a:pt x="87795" y="35129"/>
                  <a:pt x="77304" y="56523"/>
                  <a:pt x="62099" y="56523"/>
                </a:cubicBezTo>
                <a:cubicBezTo>
                  <a:pt x="54192" y="56523"/>
                  <a:pt x="48718" y="51852"/>
                  <a:pt x="46893" y="44620"/>
                </a:cubicBezTo>
                <a:cubicBezTo>
                  <a:pt x="49326" y="39498"/>
                  <a:pt x="52519" y="31211"/>
                  <a:pt x="52519" y="26993"/>
                </a:cubicBezTo>
                <a:cubicBezTo>
                  <a:pt x="52519" y="24432"/>
                  <a:pt x="51303" y="22473"/>
                  <a:pt x="48414" y="22473"/>
                </a:cubicBezTo>
                <a:cubicBezTo>
                  <a:pt x="41572" y="22473"/>
                  <a:pt x="40659" y="39197"/>
                  <a:pt x="40659" y="44018"/>
                </a:cubicBezTo>
                <a:cubicBezTo>
                  <a:pt x="35337" y="50346"/>
                  <a:pt x="29103" y="56523"/>
                  <a:pt x="20284" y="56523"/>
                </a:cubicBezTo>
                <a:cubicBezTo>
                  <a:pt x="10553" y="56523"/>
                  <a:pt x="5991" y="48839"/>
                  <a:pt x="5991" y="39950"/>
                </a:cubicBezTo>
                <a:cubicBezTo>
                  <a:pt x="5991" y="32869"/>
                  <a:pt x="7968" y="26541"/>
                  <a:pt x="11009" y="20665"/>
                </a:cubicBezTo>
                <a:cubicBezTo>
                  <a:pt x="15419" y="11927"/>
                  <a:pt x="21349" y="6201"/>
                  <a:pt x="21349" y="3791"/>
                </a:cubicBezTo>
                <a:cubicBezTo>
                  <a:pt x="21349" y="2134"/>
                  <a:pt x="19980" y="928"/>
                  <a:pt x="18308" y="928"/>
                </a:cubicBezTo>
                <a:cubicBezTo>
                  <a:pt x="15419" y="928"/>
                  <a:pt x="13138" y="5297"/>
                  <a:pt x="11465" y="8010"/>
                </a:cubicBezTo>
                <a:cubicBezTo>
                  <a:pt x="4927" y="18706"/>
                  <a:pt x="213" y="32718"/>
                  <a:pt x="213" y="45223"/>
                </a:cubicBezTo>
                <a:cubicBezTo>
                  <a:pt x="213" y="56824"/>
                  <a:pt x="4623" y="68124"/>
                  <a:pt x="18003" y="68124"/>
                </a:cubicBezTo>
                <a:cubicBezTo>
                  <a:pt x="31080" y="68124"/>
                  <a:pt x="38531" y="57728"/>
                  <a:pt x="41876" y="53510"/>
                </a:cubicBezTo>
                <a:cubicBezTo>
                  <a:pt x="44156" y="61796"/>
                  <a:pt x="50391" y="68275"/>
                  <a:pt x="59666" y="68275"/>
                </a:cubicBezTo>
                <a:cubicBezTo>
                  <a:pt x="72134" y="68275"/>
                  <a:pt x="78368" y="60289"/>
                  <a:pt x="84602" y="49894"/>
                </a:cubicBezTo>
                <a:cubicBezTo>
                  <a:pt x="89468" y="41909"/>
                  <a:pt x="95246" y="21117"/>
                  <a:pt x="95246" y="11625"/>
                </a:cubicBezTo>
                <a:close/>
              </a:path>
            </a:pathLst>
          </a:custGeom>
          <a:solidFill>
            <a:srgbClr val="7030A0"/>
          </a:solidFill>
          <a:ln w="19079">
            <a:noFill/>
            <a:prstDash val="solid"/>
          </a:ln>
        </p:spPr>
        <p:txBody>
          <a:bodyPr/>
          <a:lstStyle/>
          <a:p>
            <a:endParaRPr>
              <a:solidFill>
                <a:schemeClr val="accent6"/>
              </a:solidFill>
            </a:endParaRPr>
          </a:p>
        </p:txBody>
      </p:sp>
      <p:sp>
        <p:nvSpPr>
          <p:cNvPr id="20" name="Source 41 · Freeform: Shape 21">
            <a:extLst>
              <a:ext uri="{FF2B5EF4-FFF2-40B4-BE49-F238E27FC236}">
                <a16:creationId xmlns:a16="http://schemas.microsoft.com/office/drawing/2014/main" id="{F2E2A03E-CC2D-2E32-6ACA-78B10FB7C5F6}"/>
              </a:ext>
            </a:extLst>
          </p:cNvPr>
          <p:cNvSpPr>
            <a:spLocks noGrp="1"/>
          </p:cNvSpPr>
          <p:nvPr/>
        </p:nvSpPr>
        <p:spPr>
          <a:xfrm>
            <a:off x="5378133" y="2732619"/>
            <a:ext cx="75344" cy="88294"/>
          </a:xfrm>
          <a:custGeom>
            <a:avLst/>
            <a:gdLst>
              <a:gd name="csX0" fmla="*/ 75184 w 80739"/>
              <a:gd name="csY0" fmla="*/ 50948 h 94616"/>
              <a:gd name="csX1" fmla="*/ 80961 w 80739"/>
              <a:gd name="csY1" fmla="*/ 47483 h 94616"/>
              <a:gd name="csX2" fmla="*/ 75184 w 80739"/>
              <a:gd name="csY2" fmla="*/ 44018 h 94616"/>
              <a:gd name="csX3" fmla="*/ 7368 w 80739"/>
              <a:gd name="csY3" fmla="*/ 44018 h 94616"/>
              <a:gd name="csX4" fmla="*/ 50095 w 80739"/>
              <a:gd name="csY4" fmla="*/ 7105 h 94616"/>
              <a:gd name="csX5" fmla="*/ 75184 w 80739"/>
              <a:gd name="csY5" fmla="*/ 7105 h 94616"/>
              <a:gd name="csX6" fmla="*/ 80961 w 80739"/>
              <a:gd name="csY6" fmla="*/ 3640 h 94616"/>
              <a:gd name="csX7" fmla="*/ 75184 w 80739"/>
              <a:gd name="csY7" fmla="*/ 175 h 94616"/>
              <a:gd name="csX8" fmla="*/ 49639 w 80739"/>
              <a:gd name="csY8" fmla="*/ 175 h 94616"/>
              <a:gd name="csX9" fmla="*/ 222 w 80739"/>
              <a:gd name="csY9" fmla="*/ 47483 h 94616"/>
              <a:gd name="csX10" fmla="*/ 49639 w 80739"/>
              <a:gd name="csY10" fmla="*/ 94791 h 94616"/>
              <a:gd name="csX11" fmla="*/ 75184 w 80739"/>
              <a:gd name="csY11" fmla="*/ 94791 h 94616"/>
              <a:gd name="csX12" fmla="*/ 80961 w 80739"/>
              <a:gd name="csY12" fmla="*/ 91326 h 94616"/>
              <a:gd name="csX13" fmla="*/ 75184 w 80739"/>
              <a:gd name="csY13" fmla="*/ 87860 h 94616"/>
              <a:gd name="csX14" fmla="*/ 50095 w 80739"/>
              <a:gd name="csY14" fmla="*/ 87860 h 94616"/>
              <a:gd name="csX15" fmla="*/ 7368 w 80739"/>
              <a:gd name="csY15" fmla="*/ 50948 h 94616"/>
              <a:gd name="csX16" fmla="*/ 75184 w 80739"/>
              <a:gd name="csY16" fmla="*/ 50948 h 94616"/>
            </a:gdLst>
            <a:ahLst/>
            <a:cxnLst/>
            <a:rect l="l" t="t" r="r" b="b"/>
            <a:pathLst>
              <a:path w="80739" h="94616">
                <a:moveTo>
                  <a:pt x="75184" y="50948"/>
                </a:moveTo>
                <a:cubicBezTo>
                  <a:pt x="77616" y="50948"/>
                  <a:pt x="80961" y="50948"/>
                  <a:pt x="80961" y="47483"/>
                </a:cubicBezTo>
                <a:cubicBezTo>
                  <a:pt x="80961" y="44018"/>
                  <a:pt x="77616" y="44018"/>
                  <a:pt x="75184" y="44018"/>
                </a:cubicBezTo>
                <a:lnTo>
                  <a:pt x="7368" y="44018"/>
                </a:lnTo>
                <a:cubicBezTo>
                  <a:pt x="9345" y="23075"/>
                  <a:pt x="26983" y="7105"/>
                  <a:pt x="50095" y="7105"/>
                </a:cubicBezTo>
                <a:lnTo>
                  <a:pt x="75184" y="7105"/>
                </a:lnTo>
                <a:cubicBezTo>
                  <a:pt x="77616" y="7105"/>
                  <a:pt x="80961" y="7105"/>
                  <a:pt x="80961" y="3640"/>
                </a:cubicBezTo>
                <a:cubicBezTo>
                  <a:pt x="80961" y="175"/>
                  <a:pt x="77616" y="175"/>
                  <a:pt x="75184" y="175"/>
                </a:cubicBezTo>
                <a:lnTo>
                  <a:pt x="49639" y="175"/>
                </a:lnTo>
                <a:cubicBezTo>
                  <a:pt x="22269" y="175"/>
                  <a:pt x="222" y="21268"/>
                  <a:pt x="222" y="47483"/>
                </a:cubicBezTo>
                <a:cubicBezTo>
                  <a:pt x="222" y="73849"/>
                  <a:pt x="22421" y="94791"/>
                  <a:pt x="49639" y="94791"/>
                </a:cubicBezTo>
                <a:lnTo>
                  <a:pt x="75184" y="94791"/>
                </a:lnTo>
                <a:cubicBezTo>
                  <a:pt x="77616" y="94791"/>
                  <a:pt x="80961" y="94791"/>
                  <a:pt x="80961" y="91326"/>
                </a:cubicBezTo>
                <a:cubicBezTo>
                  <a:pt x="80961" y="87861"/>
                  <a:pt x="77616" y="87860"/>
                  <a:pt x="75184" y="87860"/>
                </a:cubicBezTo>
                <a:lnTo>
                  <a:pt x="50095" y="87860"/>
                </a:lnTo>
                <a:cubicBezTo>
                  <a:pt x="26983" y="87860"/>
                  <a:pt x="9345" y="71890"/>
                  <a:pt x="7368" y="50948"/>
                </a:cubicBezTo>
                <a:lnTo>
                  <a:pt x="75184" y="50948"/>
                </a:lnTo>
                <a:close/>
              </a:path>
            </a:pathLst>
          </a:custGeom>
          <a:solidFill>
            <a:srgbClr val="7030A0"/>
          </a:solidFill>
          <a:ln w="19079">
            <a:noFill/>
            <a:prstDash val="solid"/>
          </a:ln>
        </p:spPr>
        <p:txBody>
          <a:bodyPr/>
          <a:lstStyle/>
          <a:p>
            <a:endParaRPr/>
          </a:p>
        </p:txBody>
      </p:sp>
      <p:sp>
        <p:nvSpPr>
          <p:cNvPr id="21" name="Source 41 · Freeform: Shape 22">
            <a:extLst>
              <a:ext uri="{FF2B5EF4-FFF2-40B4-BE49-F238E27FC236}">
                <a16:creationId xmlns:a16="http://schemas.microsoft.com/office/drawing/2014/main" id="{71A58DEA-B35B-3E22-9AD8-D267D0E9977D}"/>
              </a:ext>
            </a:extLst>
          </p:cNvPr>
          <p:cNvSpPr>
            <a:spLocks noGrp="1"/>
          </p:cNvSpPr>
          <p:nvPr/>
        </p:nvSpPr>
        <p:spPr>
          <a:xfrm>
            <a:off x="5472458" y="2712936"/>
            <a:ext cx="95350" cy="98978"/>
          </a:xfrm>
          <a:custGeom>
            <a:avLst/>
            <a:gdLst>
              <a:gd name="csX0" fmla="*/ 102409 w 102178"/>
              <a:gd name="csY0" fmla="*/ 81382 h 106066"/>
              <a:gd name="csX1" fmla="*/ 97696 w 102178"/>
              <a:gd name="csY1" fmla="*/ 81382 h 106066"/>
              <a:gd name="csX2" fmla="*/ 94655 w 102178"/>
              <a:gd name="csY2" fmla="*/ 93133 h 106066"/>
              <a:gd name="csX3" fmla="*/ 84467 w 102178"/>
              <a:gd name="csY3" fmla="*/ 95996 h 106066"/>
              <a:gd name="csX4" fmla="*/ 72151 w 102178"/>
              <a:gd name="csY4" fmla="*/ 95996 h 106066"/>
              <a:gd name="csX5" fmla="*/ 86140 w 102178"/>
              <a:gd name="csY5" fmla="*/ 70986 h 106066"/>
              <a:gd name="csX6" fmla="*/ 100585 w 102178"/>
              <a:gd name="csY6" fmla="*/ 37840 h 106066"/>
              <a:gd name="csX7" fmla="*/ 51320 w 102178"/>
              <a:gd name="csY7" fmla="*/ 174 h 106066"/>
              <a:gd name="csX8" fmla="*/ 2055 w 102178"/>
              <a:gd name="csY8" fmla="*/ 37840 h 106066"/>
              <a:gd name="csX9" fmla="*/ 17716 w 102178"/>
              <a:gd name="csY9" fmla="*/ 72945 h 106066"/>
              <a:gd name="csX10" fmla="*/ 30489 w 102178"/>
              <a:gd name="csY10" fmla="*/ 95996 h 106066"/>
              <a:gd name="csX11" fmla="*/ 18173 w 102178"/>
              <a:gd name="csY11" fmla="*/ 95996 h 106066"/>
              <a:gd name="csX12" fmla="*/ 7985 w 102178"/>
              <a:gd name="csY12" fmla="*/ 93133 h 106066"/>
              <a:gd name="csX13" fmla="*/ 4944 w 102178"/>
              <a:gd name="csY13" fmla="*/ 81382 h 106066"/>
              <a:gd name="csX14" fmla="*/ 230 w 102178"/>
              <a:gd name="csY14" fmla="*/ 81382 h 106066"/>
              <a:gd name="csX15" fmla="*/ 5552 w 102178"/>
              <a:gd name="csY15" fmla="*/ 106241 h 106066"/>
              <a:gd name="csX16" fmla="*/ 31553 w 102178"/>
              <a:gd name="csY16" fmla="*/ 106241 h 106066"/>
              <a:gd name="csX17" fmla="*/ 35811 w 102178"/>
              <a:gd name="csY17" fmla="*/ 102926 h 106066"/>
              <a:gd name="csX18" fmla="*/ 26535 w 102178"/>
              <a:gd name="csY18" fmla="*/ 69781 h 106066"/>
              <a:gd name="csX19" fmla="*/ 17868 w 102178"/>
              <a:gd name="csY19" fmla="*/ 37840 h 106066"/>
              <a:gd name="csX20" fmla="*/ 51320 w 102178"/>
              <a:gd name="csY20" fmla="*/ 4393 h 106066"/>
              <a:gd name="csX21" fmla="*/ 84771 w 102178"/>
              <a:gd name="csY21" fmla="*/ 37840 h 106066"/>
              <a:gd name="csX22" fmla="*/ 76712 w 102178"/>
              <a:gd name="csY22" fmla="*/ 68274 h 106066"/>
              <a:gd name="csX23" fmla="*/ 66829 w 102178"/>
              <a:gd name="csY23" fmla="*/ 102776 h 106066"/>
              <a:gd name="csX24" fmla="*/ 71239 w 102178"/>
              <a:gd name="csY24" fmla="*/ 106241 h 106066"/>
              <a:gd name="csX25" fmla="*/ 97088 w 102178"/>
              <a:gd name="csY25" fmla="*/ 106241 h 106066"/>
              <a:gd name="csX26" fmla="*/ 102409 w 102178"/>
              <a:gd name="csY26" fmla="*/ 81382 h 106066"/>
            </a:gdLst>
            <a:ahLst/>
            <a:cxnLst/>
            <a:rect l="l" t="t" r="r" b="b"/>
            <a:pathLst>
              <a:path w="102178" h="106066">
                <a:moveTo>
                  <a:pt x="102409" y="81382"/>
                </a:moveTo>
                <a:lnTo>
                  <a:pt x="97696" y="81382"/>
                </a:lnTo>
                <a:cubicBezTo>
                  <a:pt x="97392" y="82888"/>
                  <a:pt x="95719" y="90572"/>
                  <a:pt x="94655" y="93133"/>
                </a:cubicBezTo>
                <a:cubicBezTo>
                  <a:pt x="93894" y="94791"/>
                  <a:pt x="93438" y="95996"/>
                  <a:pt x="84467" y="95996"/>
                </a:cubicBezTo>
                <a:lnTo>
                  <a:pt x="72151" y="95996"/>
                </a:lnTo>
                <a:cubicBezTo>
                  <a:pt x="74736" y="87107"/>
                  <a:pt x="79297" y="80628"/>
                  <a:pt x="86140" y="70986"/>
                </a:cubicBezTo>
                <a:cubicBezTo>
                  <a:pt x="92830" y="61645"/>
                  <a:pt x="100585" y="50797"/>
                  <a:pt x="100585" y="37840"/>
                </a:cubicBezTo>
                <a:cubicBezTo>
                  <a:pt x="100585" y="17350"/>
                  <a:pt x="79297" y="174"/>
                  <a:pt x="51320" y="174"/>
                </a:cubicBezTo>
                <a:cubicBezTo>
                  <a:pt x="23342" y="174"/>
                  <a:pt x="2055" y="17350"/>
                  <a:pt x="2055" y="37840"/>
                </a:cubicBezTo>
                <a:cubicBezTo>
                  <a:pt x="2055" y="50948"/>
                  <a:pt x="9353" y="61193"/>
                  <a:pt x="17716" y="72945"/>
                </a:cubicBezTo>
                <a:cubicBezTo>
                  <a:pt x="23342" y="80628"/>
                  <a:pt x="27904" y="87258"/>
                  <a:pt x="30489" y="95996"/>
                </a:cubicBezTo>
                <a:lnTo>
                  <a:pt x="18173" y="95996"/>
                </a:lnTo>
                <a:cubicBezTo>
                  <a:pt x="9201" y="95996"/>
                  <a:pt x="8745" y="94791"/>
                  <a:pt x="7985" y="93133"/>
                </a:cubicBezTo>
                <a:cubicBezTo>
                  <a:pt x="6921" y="90572"/>
                  <a:pt x="5248" y="82888"/>
                  <a:pt x="4944" y="81382"/>
                </a:cubicBezTo>
                <a:lnTo>
                  <a:pt x="230" y="81382"/>
                </a:lnTo>
                <a:lnTo>
                  <a:pt x="5552" y="106241"/>
                </a:lnTo>
                <a:lnTo>
                  <a:pt x="31553" y="106241"/>
                </a:lnTo>
                <a:cubicBezTo>
                  <a:pt x="34746" y="106241"/>
                  <a:pt x="35811" y="106241"/>
                  <a:pt x="35811" y="102926"/>
                </a:cubicBezTo>
                <a:cubicBezTo>
                  <a:pt x="35811" y="91928"/>
                  <a:pt x="30489" y="79122"/>
                  <a:pt x="26535" y="69781"/>
                </a:cubicBezTo>
                <a:cubicBezTo>
                  <a:pt x="22278" y="59536"/>
                  <a:pt x="17868" y="48688"/>
                  <a:pt x="17868" y="37840"/>
                </a:cubicBezTo>
                <a:cubicBezTo>
                  <a:pt x="17868" y="15391"/>
                  <a:pt x="35050" y="4393"/>
                  <a:pt x="51320" y="4393"/>
                </a:cubicBezTo>
                <a:cubicBezTo>
                  <a:pt x="67589" y="4393"/>
                  <a:pt x="84771" y="15542"/>
                  <a:pt x="84771" y="37840"/>
                </a:cubicBezTo>
                <a:cubicBezTo>
                  <a:pt x="84771" y="48537"/>
                  <a:pt x="80514" y="58933"/>
                  <a:pt x="76712" y="68274"/>
                </a:cubicBezTo>
                <a:cubicBezTo>
                  <a:pt x="72151" y="79272"/>
                  <a:pt x="66829" y="91928"/>
                  <a:pt x="66829" y="102776"/>
                </a:cubicBezTo>
                <a:cubicBezTo>
                  <a:pt x="66829" y="106241"/>
                  <a:pt x="67742" y="106241"/>
                  <a:pt x="71239" y="106241"/>
                </a:cubicBezTo>
                <a:lnTo>
                  <a:pt x="97088" y="106241"/>
                </a:lnTo>
                <a:lnTo>
                  <a:pt x="102409" y="81382"/>
                </a:lnTo>
                <a:close/>
              </a:path>
            </a:pathLst>
          </a:custGeom>
          <a:solidFill>
            <a:srgbClr val="7030A0"/>
          </a:solidFill>
          <a:ln w="19079">
            <a:noFill/>
            <a:prstDash val="solid"/>
          </a:ln>
        </p:spPr>
        <p:txBody>
          <a:bodyPr/>
          <a:lstStyle/>
          <a:p>
            <a:endParaRPr/>
          </a:p>
        </p:txBody>
      </p:sp>
      <p:sp>
        <p:nvSpPr>
          <p:cNvPr id="22" name="Source 41 · Freeform: Shape 23">
            <a:extLst>
              <a:ext uri="{FF2B5EF4-FFF2-40B4-BE49-F238E27FC236}">
                <a16:creationId xmlns:a16="http://schemas.microsoft.com/office/drawing/2014/main" id="{7F611341-B4C2-D387-70CB-C39F22EFB865}"/>
              </a:ext>
            </a:extLst>
          </p:cNvPr>
          <p:cNvSpPr>
            <a:spLocks noGrp="1"/>
          </p:cNvSpPr>
          <p:nvPr/>
        </p:nvSpPr>
        <p:spPr>
          <a:xfrm>
            <a:off x="5616399" y="2473809"/>
            <a:ext cx="112165" cy="93003"/>
          </a:xfrm>
          <a:custGeom>
            <a:avLst/>
            <a:gdLst>
              <a:gd name="csX0" fmla="*/ 53385 w 120197"/>
              <a:gd name="csY0" fmla="*/ 12357 h 99663"/>
              <a:gd name="csX1" fmla="*/ 79158 w 120197"/>
              <a:gd name="csY1" fmla="*/ 12357 h 99663"/>
              <a:gd name="csX2" fmla="*/ 69122 w 120197"/>
              <a:gd name="csY2" fmla="*/ 72246 h 99663"/>
              <a:gd name="csX3" fmla="*/ 78474 w 120197"/>
              <a:gd name="csY3" fmla="*/ 99817 h 99663"/>
              <a:gd name="csX4" fmla="*/ 87369 w 120197"/>
              <a:gd name="csY4" fmla="*/ 91681 h 99663"/>
              <a:gd name="csX5" fmla="*/ 85772 w 120197"/>
              <a:gd name="csY5" fmla="*/ 86709 h 99663"/>
              <a:gd name="csX6" fmla="*/ 79614 w 120197"/>
              <a:gd name="csY6" fmla="*/ 50098 h 99663"/>
              <a:gd name="csX7" fmla="*/ 84404 w 120197"/>
              <a:gd name="csY7" fmla="*/ 12357 h 99663"/>
              <a:gd name="csX8" fmla="*/ 109948 w 120197"/>
              <a:gd name="csY8" fmla="*/ 12357 h 99663"/>
              <a:gd name="csX9" fmla="*/ 120440 w 120197"/>
              <a:gd name="csY9" fmla="*/ 5126 h 99663"/>
              <a:gd name="csX10" fmla="*/ 112001 w 120197"/>
              <a:gd name="csY10" fmla="*/ 154 h 99663"/>
              <a:gd name="csX11" fmla="*/ 36963 w 120197"/>
              <a:gd name="csY11" fmla="*/ 154 h 99663"/>
              <a:gd name="csX12" fmla="*/ 13471 w 120197"/>
              <a:gd name="csY12" fmla="*/ 11227 h 99663"/>
              <a:gd name="csX13" fmla="*/ 243 w 120197"/>
              <a:gd name="csY13" fmla="*/ 31115 h 99663"/>
              <a:gd name="csX14" fmla="*/ 2752 w 120197"/>
              <a:gd name="csY14" fmla="*/ 32923 h 99663"/>
              <a:gd name="csX15" fmla="*/ 5717 w 120197"/>
              <a:gd name="csY15" fmla="*/ 30889 h 99663"/>
              <a:gd name="csX16" fmla="*/ 35139 w 120197"/>
              <a:gd name="csY16" fmla="*/ 12357 h 99663"/>
              <a:gd name="csX17" fmla="*/ 48139 w 120197"/>
              <a:gd name="csY17" fmla="*/ 12357 h 99663"/>
              <a:gd name="csX18" fmla="*/ 18717 w 120197"/>
              <a:gd name="csY18" fmla="*/ 88517 h 99663"/>
              <a:gd name="csX19" fmla="*/ 16892 w 120197"/>
              <a:gd name="csY19" fmla="*/ 93941 h 99663"/>
              <a:gd name="csX20" fmla="*/ 23051 w 120197"/>
              <a:gd name="csY20" fmla="*/ 99817 h 99663"/>
              <a:gd name="csX21" fmla="*/ 34226 w 120197"/>
              <a:gd name="csY21" fmla="*/ 84449 h 99663"/>
              <a:gd name="csX22" fmla="*/ 40156 w 120197"/>
              <a:gd name="csY22" fmla="*/ 63432 h 99663"/>
              <a:gd name="csX23" fmla="*/ 53385 w 120197"/>
              <a:gd name="csY23" fmla="*/ 12357 h 99663"/>
            </a:gdLst>
            <a:ahLst/>
            <a:cxnLst/>
            <a:rect l="l" t="t" r="r" b="b"/>
            <a:pathLst>
              <a:path w="120197" h="99663">
                <a:moveTo>
                  <a:pt x="53385" y="12357"/>
                </a:moveTo>
                <a:lnTo>
                  <a:pt x="79158" y="12357"/>
                </a:lnTo>
                <a:cubicBezTo>
                  <a:pt x="73000" y="37669"/>
                  <a:pt x="69122" y="54166"/>
                  <a:pt x="69122" y="72246"/>
                </a:cubicBezTo>
                <a:cubicBezTo>
                  <a:pt x="69122" y="75410"/>
                  <a:pt x="69122" y="99817"/>
                  <a:pt x="78474" y="99817"/>
                </a:cubicBezTo>
                <a:cubicBezTo>
                  <a:pt x="83263" y="99817"/>
                  <a:pt x="87369" y="95523"/>
                  <a:pt x="87369" y="91681"/>
                </a:cubicBezTo>
                <a:cubicBezTo>
                  <a:pt x="87369" y="90551"/>
                  <a:pt x="87369" y="90099"/>
                  <a:pt x="85772" y="86709"/>
                </a:cubicBezTo>
                <a:cubicBezTo>
                  <a:pt x="79614" y="71116"/>
                  <a:pt x="79614" y="51680"/>
                  <a:pt x="79614" y="50098"/>
                </a:cubicBezTo>
                <a:cubicBezTo>
                  <a:pt x="79614" y="48742"/>
                  <a:pt x="79614" y="32697"/>
                  <a:pt x="84404" y="12357"/>
                </a:cubicBezTo>
                <a:lnTo>
                  <a:pt x="109948" y="12357"/>
                </a:lnTo>
                <a:cubicBezTo>
                  <a:pt x="112913" y="12357"/>
                  <a:pt x="120440" y="12357"/>
                  <a:pt x="120440" y="5126"/>
                </a:cubicBezTo>
                <a:cubicBezTo>
                  <a:pt x="120440" y="154"/>
                  <a:pt x="116106" y="154"/>
                  <a:pt x="112001" y="154"/>
                </a:cubicBezTo>
                <a:lnTo>
                  <a:pt x="36963" y="154"/>
                </a:lnTo>
                <a:cubicBezTo>
                  <a:pt x="31718" y="154"/>
                  <a:pt x="23963" y="154"/>
                  <a:pt x="13471" y="11227"/>
                </a:cubicBezTo>
                <a:cubicBezTo>
                  <a:pt x="7541" y="17781"/>
                  <a:pt x="243" y="29759"/>
                  <a:pt x="243" y="31115"/>
                </a:cubicBezTo>
                <a:cubicBezTo>
                  <a:pt x="243" y="32471"/>
                  <a:pt x="1383" y="32923"/>
                  <a:pt x="2752" y="32923"/>
                </a:cubicBezTo>
                <a:cubicBezTo>
                  <a:pt x="4348" y="32923"/>
                  <a:pt x="4576" y="32245"/>
                  <a:pt x="5717" y="30889"/>
                </a:cubicBezTo>
                <a:cubicBezTo>
                  <a:pt x="17577" y="12357"/>
                  <a:pt x="29437" y="12357"/>
                  <a:pt x="35139" y="12357"/>
                </a:cubicBezTo>
                <a:lnTo>
                  <a:pt x="48139" y="12357"/>
                </a:lnTo>
                <a:cubicBezTo>
                  <a:pt x="43122" y="29307"/>
                  <a:pt x="37420" y="48968"/>
                  <a:pt x="18717" y="88517"/>
                </a:cubicBezTo>
                <a:cubicBezTo>
                  <a:pt x="16892" y="92133"/>
                  <a:pt x="16892" y="92585"/>
                  <a:pt x="16892" y="93941"/>
                </a:cubicBezTo>
                <a:cubicBezTo>
                  <a:pt x="16892" y="98687"/>
                  <a:pt x="20998" y="99817"/>
                  <a:pt x="23051" y="99817"/>
                </a:cubicBezTo>
                <a:cubicBezTo>
                  <a:pt x="29665" y="99817"/>
                  <a:pt x="31489" y="93941"/>
                  <a:pt x="34226" y="84449"/>
                </a:cubicBezTo>
                <a:cubicBezTo>
                  <a:pt x="37876" y="72924"/>
                  <a:pt x="37876" y="72472"/>
                  <a:pt x="40156" y="63432"/>
                </a:cubicBezTo>
                <a:lnTo>
                  <a:pt x="53385" y="12357"/>
                </a:lnTo>
                <a:close/>
              </a:path>
            </a:pathLst>
          </a:custGeom>
          <a:solidFill>
            <a:srgbClr val="7030A0"/>
          </a:solidFill>
          <a:ln w="19079">
            <a:noFill/>
            <a:prstDash val="solid"/>
          </a:ln>
        </p:spPr>
        <p:txBody>
          <a:bodyPr/>
          <a:lstStyle/>
          <a:p>
            <a:endParaRPr/>
          </a:p>
        </p:txBody>
      </p:sp>
      <p:sp>
        <p:nvSpPr>
          <p:cNvPr id="23" name="Source 41 · Freeform: Shape 24">
            <a:extLst>
              <a:ext uri="{FF2B5EF4-FFF2-40B4-BE49-F238E27FC236}">
                <a16:creationId xmlns:a16="http://schemas.microsoft.com/office/drawing/2014/main" id="{8B221F9A-E9C0-D460-8111-BBCD915F550F}"/>
              </a:ext>
            </a:extLst>
          </p:cNvPr>
          <p:cNvSpPr>
            <a:spLocks noGrp="1"/>
          </p:cNvSpPr>
          <p:nvPr/>
        </p:nvSpPr>
        <p:spPr>
          <a:xfrm>
            <a:off x="5730920" y="2534189"/>
            <a:ext cx="88682" cy="63548"/>
          </a:xfrm>
          <a:custGeom>
            <a:avLst/>
            <a:gdLst>
              <a:gd name="csX0" fmla="*/ 95285 w 95032"/>
              <a:gd name="csY0" fmla="*/ 11607 h 68099"/>
              <a:gd name="csX1" fmla="*/ 87986 w 95032"/>
              <a:gd name="csY1" fmla="*/ 157 h 68099"/>
              <a:gd name="csX2" fmla="*/ 79928 w 95032"/>
              <a:gd name="csY2" fmla="*/ 8142 h 68099"/>
              <a:gd name="csX3" fmla="*/ 83273 w 95032"/>
              <a:gd name="csY3" fmla="*/ 13264 h 68099"/>
              <a:gd name="csX4" fmla="*/ 87834 w 95032"/>
              <a:gd name="csY4" fmla="*/ 25016 h 68099"/>
              <a:gd name="csX5" fmla="*/ 62137 w 95032"/>
              <a:gd name="csY5" fmla="*/ 56505 h 68099"/>
              <a:gd name="csX6" fmla="*/ 46932 w 95032"/>
              <a:gd name="csY6" fmla="*/ 44602 h 68099"/>
              <a:gd name="csX7" fmla="*/ 52558 w 95032"/>
              <a:gd name="csY7" fmla="*/ 26975 h 68099"/>
              <a:gd name="csX8" fmla="*/ 48453 w 95032"/>
              <a:gd name="csY8" fmla="*/ 22455 h 68099"/>
              <a:gd name="csX9" fmla="*/ 40698 w 95032"/>
              <a:gd name="csY9" fmla="*/ 43999 h 68099"/>
              <a:gd name="csX10" fmla="*/ 20323 w 95032"/>
              <a:gd name="csY10" fmla="*/ 56505 h 68099"/>
              <a:gd name="csX11" fmla="*/ 6030 w 95032"/>
              <a:gd name="csY11" fmla="*/ 39932 h 68099"/>
              <a:gd name="csX12" fmla="*/ 11048 w 95032"/>
              <a:gd name="csY12" fmla="*/ 20647 h 68099"/>
              <a:gd name="csX13" fmla="*/ 21388 w 95032"/>
              <a:gd name="csY13" fmla="*/ 3773 h 68099"/>
              <a:gd name="csX14" fmla="*/ 18347 w 95032"/>
              <a:gd name="csY14" fmla="*/ 910 h 68099"/>
              <a:gd name="csX15" fmla="*/ 11504 w 95032"/>
              <a:gd name="csY15" fmla="*/ 7991 h 68099"/>
              <a:gd name="csX16" fmla="*/ 252 w 95032"/>
              <a:gd name="csY16" fmla="*/ 45205 h 68099"/>
              <a:gd name="csX17" fmla="*/ 18042 w 95032"/>
              <a:gd name="csY17" fmla="*/ 68106 h 68099"/>
              <a:gd name="csX18" fmla="*/ 41914 w 95032"/>
              <a:gd name="csY18" fmla="*/ 53491 h 68099"/>
              <a:gd name="csX19" fmla="*/ 59705 w 95032"/>
              <a:gd name="csY19" fmla="*/ 68256 h 68099"/>
              <a:gd name="csX20" fmla="*/ 84641 w 95032"/>
              <a:gd name="csY20" fmla="*/ 49875 h 68099"/>
              <a:gd name="csX21" fmla="*/ 95285 w 95032"/>
              <a:gd name="csY21" fmla="*/ 11607 h 68099"/>
            </a:gdLst>
            <a:ahLst/>
            <a:cxnLst/>
            <a:rect l="l" t="t" r="r" b="b"/>
            <a:pathLst>
              <a:path w="95032" h="68099">
                <a:moveTo>
                  <a:pt x="95285" y="11607"/>
                </a:moveTo>
                <a:cubicBezTo>
                  <a:pt x="95285" y="6937"/>
                  <a:pt x="93916" y="157"/>
                  <a:pt x="87986" y="157"/>
                </a:cubicBezTo>
                <a:cubicBezTo>
                  <a:pt x="83881" y="157"/>
                  <a:pt x="79928" y="3923"/>
                  <a:pt x="79928" y="8142"/>
                </a:cubicBezTo>
                <a:cubicBezTo>
                  <a:pt x="79928" y="10402"/>
                  <a:pt x="81600" y="11758"/>
                  <a:pt x="83273" y="13264"/>
                </a:cubicBezTo>
                <a:cubicBezTo>
                  <a:pt x="85553" y="15524"/>
                  <a:pt x="87834" y="19441"/>
                  <a:pt x="87834" y="25016"/>
                </a:cubicBezTo>
                <a:cubicBezTo>
                  <a:pt x="87834" y="35110"/>
                  <a:pt x="77343" y="56505"/>
                  <a:pt x="62137" y="56505"/>
                </a:cubicBezTo>
                <a:cubicBezTo>
                  <a:pt x="54231" y="56505"/>
                  <a:pt x="48757" y="51834"/>
                  <a:pt x="46932" y="44602"/>
                </a:cubicBezTo>
                <a:cubicBezTo>
                  <a:pt x="49365" y="39480"/>
                  <a:pt x="52558" y="31193"/>
                  <a:pt x="52558" y="26975"/>
                </a:cubicBezTo>
                <a:cubicBezTo>
                  <a:pt x="52558" y="24413"/>
                  <a:pt x="51342" y="22455"/>
                  <a:pt x="48453" y="22455"/>
                </a:cubicBezTo>
                <a:cubicBezTo>
                  <a:pt x="41610" y="22455"/>
                  <a:pt x="40698" y="39178"/>
                  <a:pt x="40698" y="43999"/>
                </a:cubicBezTo>
                <a:cubicBezTo>
                  <a:pt x="35376" y="50327"/>
                  <a:pt x="29142" y="56505"/>
                  <a:pt x="20323" y="56505"/>
                </a:cubicBezTo>
                <a:cubicBezTo>
                  <a:pt x="10592" y="56505"/>
                  <a:pt x="6030" y="48821"/>
                  <a:pt x="6030" y="39932"/>
                </a:cubicBezTo>
                <a:cubicBezTo>
                  <a:pt x="6030" y="32850"/>
                  <a:pt x="8007" y="26523"/>
                  <a:pt x="11048" y="20647"/>
                </a:cubicBezTo>
                <a:cubicBezTo>
                  <a:pt x="15457" y="11908"/>
                  <a:pt x="21388" y="6183"/>
                  <a:pt x="21388" y="3773"/>
                </a:cubicBezTo>
                <a:cubicBezTo>
                  <a:pt x="21388" y="2115"/>
                  <a:pt x="20019" y="910"/>
                  <a:pt x="18347" y="910"/>
                </a:cubicBezTo>
                <a:cubicBezTo>
                  <a:pt x="15457" y="910"/>
                  <a:pt x="13177" y="5279"/>
                  <a:pt x="11504" y="7991"/>
                </a:cubicBezTo>
                <a:cubicBezTo>
                  <a:pt x="4966" y="18688"/>
                  <a:pt x="252" y="32700"/>
                  <a:pt x="252" y="45205"/>
                </a:cubicBezTo>
                <a:cubicBezTo>
                  <a:pt x="252" y="56806"/>
                  <a:pt x="4662" y="68106"/>
                  <a:pt x="18042" y="68106"/>
                </a:cubicBezTo>
                <a:cubicBezTo>
                  <a:pt x="31119" y="68106"/>
                  <a:pt x="38569" y="57710"/>
                  <a:pt x="41914" y="53491"/>
                </a:cubicBezTo>
                <a:cubicBezTo>
                  <a:pt x="44195" y="61778"/>
                  <a:pt x="50429" y="68256"/>
                  <a:pt x="59705" y="68256"/>
                </a:cubicBezTo>
                <a:cubicBezTo>
                  <a:pt x="72173" y="68256"/>
                  <a:pt x="78407" y="60271"/>
                  <a:pt x="84641" y="49875"/>
                </a:cubicBezTo>
                <a:cubicBezTo>
                  <a:pt x="89507" y="41890"/>
                  <a:pt x="95285" y="21099"/>
                  <a:pt x="95285" y="11607"/>
                </a:cubicBezTo>
                <a:close/>
              </a:path>
            </a:pathLst>
          </a:custGeom>
          <a:solidFill>
            <a:srgbClr val="7030A0"/>
          </a:solidFill>
          <a:ln w="19079">
            <a:noFill/>
            <a:prstDash val="solid"/>
          </a:ln>
        </p:spPr>
        <p:txBody>
          <a:bodyPr/>
          <a:lstStyle/>
          <a:p>
            <a:endParaRPr/>
          </a:p>
        </p:txBody>
      </p:sp>
      <p:sp>
        <p:nvSpPr>
          <p:cNvPr id="24" name="Source 41 · Freeform: Shape 25">
            <a:extLst>
              <a:ext uri="{FF2B5EF4-FFF2-40B4-BE49-F238E27FC236}">
                <a16:creationId xmlns:a16="http://schemas.microsoft.com/office/drawing/2014/main" id="{030DF3E9-123A-4598-DA5F-7971C29B3450}"/>
              </a:ext>
            </a:extLst>
          </p:cNvPr>
          <p:cNvSpPr>
            <a:spLocks noGrp="1"/>
          </p:cNvSpPr>
          <p:nvPr/>
        </p:nvSpPr>
        <p:spPr>
          <a:xfrm>
            <a:off x="5889972" y="2471700"/>
            <a:ext cx="161969" cy="93003"/>
          </a:xfrm>
          <a:custGeom>
            <a:avLst/>
            <a:gdLst>
              <a:gd name="csX0" fmla="*/ 156500 w 173567"/>
              <a:gd name="csY0" fmla="*/ 44900 h 99663"/>
              <a:gd name="csX1" fmla="*/ 151254 w 173567"/>
              <a:gd name="csY1" fmla="*/ 10323 h 99663"/>
              <a:gd name="csX2" fmla="*/ 126166 w 173567"/>
              <a:gd name="csY2" fmla="*/ 154 h 99663"/>
              <a:gd name="csX3" fmla="*/ 94007 w 173567"/>
              <a:gd name="csY3" fmla="*/ 22527 h 99663"/>
              <a:gd name="csX4" fmla="*/ 64128 w 173567"/>
              <a:gd name="csY4" fmla="*/ 154 h 99663"/>
              <a:gd name="csX5" fmla="*/ 31513 w 173567"/>
              <a:gd name="csY5" fmla="*/ 23431 h 99663"/>
              <a:gd name="csX6" fmla="*/ 31285 w 173567"/>
              <a:gd name="csY6" fmla="*/ 23431 h 99663"/>
              <a:gd name="csX7" fmla="*/ 31285 w 173567"/>
              <a:gd name="csY7" fmla="*/ 154 h 99663"/>
              <a:gd name="csX8" fmla="*/ 266 w 173567"/>
              <a:gd name="csY8" fmla="*/ 2640 h 99663"/>
              <a:gd name="csX9" fmla="*/ 266 w 173567"/>
              <a:gd name="csY9" fmla="*/ 9193 h 99663"/>
              <a:gd name="csX10" fmla="*/ 17600 w 173567"/>
              <a:gd name="csY10" fmla="*/ 21849 h 99663"/>
              <a:gd name="csX11" fmla="*/ 17600 w 173567"/>
              <a:gd name="csY11" fmla="*/ 83093 h 99663"/>
              <a:gd name="csX12" fmla="*/ 266 w 173567"/>
              <a:gd name="csY12" fmla="*/ 93263 h 99663"/>
              <a:gd name="csX13" fmla="*/ 266 w 173567"/>
              <a:gd name="csY13" fmla="*/ 99817 h 99663"/>
              <a:gd name="csX14" fmla="*/ 24899 w 173567"/>
              <a:gd name="csY14" fmla="*/ 99365 h 99663"/>
              <a:gd name="csX15" fmla="*/ 49759 w 173567"/>
              <a:gd name="csY15" fmla="*/ 99817 h 99663"/>
              <a:gd name="csX16" fmla="*/ 49759 w 173567"/>
              <a:gd name="csY16" fmla="*/ 93263 h 99663"/>
              <a:gd name="csX17" fmla="*/ 32425 w 173567"/>
              <a:gd name="csY17" fmla="*/ 83093 h 99663"/>
              <a:gd name="csX18" fmla="*/ 32425 w 173567"/>
              <a:gd name="csY18" fmla="*/ 41059 h 99663"/>
              <a:gd name="csX19" fmla="*/ 62304 w 173567"/>
              <a:gd name="csY19" fmla="*/ 4673 h 99663"/>
              <a:gd name="csX20" fmla="*/ 79638 w 173567"/>
              <a:gd name="csY20" fmla="*/ 29985 h 99663"/>
              <a:gd name="csX21" fmla="*/ 79638 w 173567"/>
              <a:gd name="csY21" fmla="*/ 83093 h 99663"/>
              <a:gd name="csX22" fmla="*/ 62304 w 173567"/>
              <a:gd name="csY22" fmla="*/ 93263 h 99663"/>
              <a:gd name="csX23" fmla="*/ 62304 w 173567"/>
              <a:gd name="csY23" fmla="*/ 99817 h 99663"/>
              <a:gd name="csX24" fmla="*/ 86936 w 173567"/>
              <a:gd name="csY24" fmla="*/ 99365 h 99663"/>
              <a:gd name="csX25" fmla="*/ 111797 w 173567"/>
              <a:gd name="csY25" fmla="*/ 99817 h 99663"/>
              <a:gd name="csX26" fmla="*/ 111797 w 173567"/>
              <a:gd name="csY26" fmla="*/ 93263 h 99663"/>
              <a:gd name="csX27" fmla="*/ 94463 w 173567"/>
              <a:gd name="csY27" fmla="*/ 83093 h 99663"/>
              <a:gd name="csX28" fmla="*/ 94463 w 173567"/>
              <a:gd name="csY28" fmla="*/ 41059 h 99663"/>
              <a:gd name="csX29" fmla="*/ 124341 w 173567"/>
              <a:gd name="csY29" fmla="*/ 4673 h 99663"/>
              <a:gd name="csX30" fmla="*/ 141675 w 173567"/>
              <a:gd name="csY30" fmla="*/ 29985 h 99663"/>
              <a:gd name="csX31" fmla="*/ 141675 w 173567"/>
              <a:gd name="csY31" fmla="*/ 83093 h 99663"/>
              <a:gd name="csX32" fmla="*/ 124341 w 173567"/>
              <a:gd name="csY32" fmla="*/ 93263 h 99663"/>
              <a:gd name="csX33" fmla="*/ 124341 w 173567"/>
              <a:gd name="csY33" fmla="*/ 99817 h 99663"/>
              <a:gd name="csX34" fmla="*/ 148973 w 173567"/>
              <a:gd name="csY34" fmla="*/ 99365 h 99663"/>
              <a:gd name="csX35" fmla="*/ 173834 w 173567"/>
              <a:gd name="csY35" fmla="*/ 99817 h 99663"/>
              <a:gd name="csX36" fmla="*/ 173834 w 173567"/>
              <a:gd name="csY36" fmla="*/ 93263 h 99663"/>
              <a:gd name="csX37" fmla="*/ 156500 w 173567"/>
              <a:gd name="csY37" fmla="*/ 86483 h 99663"/>
              <a:gd name="csX38" fmla="*/ 156500 w 173567"/>
              <a:gd name="csY38" fmla="*/ 44900 h 99663"/>
            </a:gdLst>
            <a:ahLst/>
            <a:cxnLst/>
            <a:rect l="l" t="t" r="r" b="b"/>
            <a:pathLst>
              <a:path w="173567" h="99663">
                <a:moveTo>
                  <a:pt x="156500" y="44900"/>
                </a:moveTo>
                <a:cubicBezTo>
                  <a:pt x="156500" y="23883"/>
                  <a:pt x="156500" y="17555"/>
                  <a:pt x="151254" y="10323"/>
                </a:cubicBezTo>
                <a:cubicBezTo>
                  <a:pt x="144640" y="1509"/>
                  <a:pt x="133920" y="154"/>
                  <a:pt x="126166" y="154"/>
                </a:cubicBezTo>
                <a:cubicBezTo>
                  <a:pt x="107235" y="154"/>
                  <a:pt x="97656" y="13713"/>
                  <a:pt x="94007" y="22527"/>
                </a:cubicBezTo>
                <a:cubicBezTo>
                  <a:pt x="90813" y="5125"/>
                  <a:pt x="78497" y="154"/>
                  <a:pt x="64128" y="154"/>
                </a:cubicBezTo>
                <a:cubicBezTo>
                  <a:pt x="42005" y="154"/>
                  <a:pt x="33338" y="18911"/>
                  <a:pt x="31513" y="23431"/>
                </a:cubicBezTo>
                <a:lnTo>
                  <a:pt x="31285" y="23431"/>
                </a:lnTo>
                <a:lnTo>
                  <a:pt x="31285" y="154"/>
                </a:lnTo>
                <a:lnTo>
                  <a:pt x="266" y="2640"/>
                </a:lnTo>
                <a:lnTo>
                  <a:pt x="266" y="9193"/>
                </a:lnTo>
                <a:cubicBezTo>
                  <a:pt x="15776" y="9193"/>
                  <a:pt x="17600" y="10775"/>
                  <a:pt x="17600" y="21849"/>
                </a:cubicBezTo>
                <a:lnTo>
                  <a:pt x="17600" y="83093"/>
                </a:lnTo>
                <a:cubicBezTo>
                  <a:pt x="17600" y="93263"/>
                  <a:pt x="15092" y="93263"/>
                  <a:pt x="266" y="93263"/>
                </a:cubicBezTo>
                <a:lnTo>
                  <a:pt x="266" y="99817"/>
                </a:lnTo>
                <a:cubicBezTo>
                  <a:pt x="6197" y="99365"/>
                  <a:pt x="18513" y="99365"/>
                  <a:pt x="24899" y="99365"/>
                </a:cubicBezTo>
                <a:cubicBezTo>
                  <a:pt x="31513" y="99365"/>
                  <a:pt x="43829" y="99365"/>
                  <a:pt x="49759" y="99817"/>
                </a:cubicBezTo>
                <a:lnTo>
                  <a:pt x="49759" y="93263"/>
                </a:lnTo>
                <a:cubicBezTo>
                  <a:pt x="35162" y="93263"/>
                  <a:pt x="32425" y="93263"/>
                  <a:pt x="32425" y="83093"/>
                </a:cubicBezTo>
                <a:lnTo>
                  <a:pt x="32425" y="41059"/>
                </a:lnTo>
                <a:cubicBezTo>
                  <a:pt x="32425" y="17329"/>
                  <a:pt x="48163" y="4673"/>
                  <a:pt x="62304" y="4673"/>
                </a:cubicBezTo>
                <a:cubicBezTo>
                  <a:pt x="76444" y="4673"/>
                  <a:pt x="79638" y="16199"/>
                  <a:pt x="79638" y="29985"/>
                </a:cubicBezTo>
                <a:lnTo>
                  <a:pt x="79638" y="83093"/>
                </a:lnTo>
                <a:cubicBezTo>
                  <a:pt x="79638" y="93263"/>
                  <a:pt x="77129" y="93263"/>
                  <a:pt x="62304" y="93263"/>
                </a:cubicBezTo>
                <a:lnTo>
                  <a:pt x="62304" y="99817"/>
                </a:lnTo>
                <a:cubicBezTo>
                  <a:pt x="68234" y="99365"/>
                  <a:pt x="80550" y="99365"/>
                  <a:pt x="86936" y="99365"/>
                </a:cubicBezTo>
                <a:cubicBezTo>
                  <a:pt x="93550" y="99365"/>
                  <a:pt x="105867" y="99365"/>
                  <a:pt x="111797" y="99817"/>
                </a:cubicBezTo>
                <a:lnTo>
                  <a:pt x="111797" y="93263"/>
                </a:lnTo>
                <a:cubicBezTo>
                  <a:pt x="97200" y="93263"/>
                  <a:pt x="94463" y="93263"/>
                  <a:pt x="94463" y="83093"/>
                </a:cubicBezTo>
                <a:lnTo>
                  <a:pt x="94463" y="41059"/>
                </a:lnTo>
                <a:cubicBezTo>
                  <a:pt x="94463" y="17329"/>
                  <a:pt x="110200" y="4673"/>
                  <a:pt x="124341" y="4673"/>
                </a:cubicBezTo>
                <a:cubicBezTo>
                  <a:pt x="138482" y="4673"/>
                  <a:pt x="141675" y="16199"/>
                  <a:pt x="141675" y="29985"/>
                </a:cubicBezTo>
                <a:lnTo>
                  <a:pt x="141675" y="83093"/>
                </a:lnTo>
                <a:cubicBezTo>
                  <a:pt x="141675" y="93263"/>
                  <a:pt x="139166" y="93263"/>
                  <a:pt x="124341" y="93263"/>
                </a:cubicBezTo>
                <a:lnTo>
                  <a:pt x="124341" y="99817"/>
                </a:lnTo>
                <a:cubicBezTo>
                  <a:pt x="130271" y="99365"/>
                  <a:pt x="142587" y="99365"/>
                  <a:pt x="148973" y="99365"/>
                </a:cubicBezTo>
                <a:cubicBezTo>
                  <a:pt x="155587" y="99365"/>
                  <a:pt x="167904" y="99365"/>
                  <a:pt x="173834" y="99817"/>
                </a:cubicBezTo>
                <a:lnTo>
                  <a:pt x="173834" y="93263"/>
                </a:lnTo>
                <a:cubicBezTo>
                  <a:pt x="162430" y="93263"/>
                  <a:pt x="156728" y="93263"/>
                  <a:pt x="156500" y="86483"/>
                </a:cubicBezTo>
                <a:lnTo>
                  <a:pt x="156500" y="44900"/>
                </a:lnTo>
                <a:close/>
              </a:path>
            </a:pathLst>
          </a:custGeom>
          <a:solidFill>
            <a:srgbClr val="000000"/>
          </a:solidFill>
          <a:ln w="19079">
            <a:noFill/>
            <a:prstDash val="solid"/>
          </a:ln>
        </p:spPr>
        <p:txBody>
          <a:bodyPr/>
          <a:lstStyle/>
          <a:p>
            <a:endParaRPr/>
          </a:p>
        </p:txBody>
      </p:sp>
      <p:sp>
        <p:nvSpPr>
          <p:cNvPr id="27" name="Source 41 · Freeform: Shape 26">
            <a:extLst>
              <a:ext uri="{FF2B5EF4-FFF2-40B4-BE49-F238E27FC236}">
                <a16:creationId xmlns:a16="http://schemas.microsoft.com/office/drawing/2014/main" id="{95AD1438-7F61-A65E-F310-9ED8A7F5E29F}"/>
              </a:ext>
            </a:extLst>
          </p:cNvPr>
          <p:cNvSpPr>
            <a:spLocks noGrp="1"/>
          </p:cNvSpPr>
          <p:nvPr/>
        </p:nvSpPr>
        <p:spPr>
          <a:xfrm>
            <a:off x="6065536" y="2470646"/>
            <a:ext cx="93648" cy="96167"/>
          </a:xfrm>
          <a:custGeom>
            <a:avLst/>
            <a:gdLst>
              <a:gd name="csX0" fmla="*/ 78283 w 100354"/>
              <a:gd name="csY0" fmla="*/ 40606 h 103053"/>
              <a:gd name="csX1" fmla="*/ 68247 w 100354"/>
              <a:gd name="csY1" fmla="*/ 10549 h 103053"/>
              <a:gd name="csX2" fmla="*/ 39966 w 100354"/>
              <a:gd name="csY2" fmla="*/ 154 h 103053"/>
              <a:gd name="csX3" fmla="*/ 6894 w 100354"/>
              <a:gd name="csY3" fmla="*/ 27047 h 103053"/>
              <a:gd name="csX4" fmla="*/ 16474 w 100354"/>
              <a:gd name="csY4" fmla="*/ 36764 h 103053"/>
              <a:gd name="csX5" fmla="*/ 25825 w 100354"/>
              <a:gd name="csY5" fmla="*/ 27499 h 103053"/>
              <a:gd name="csX6" fmla="*/ 14193 w 100354"/>
              <a:gd name="csY6" fmla="*/ 18233 h 103053"/>
              <a:gd name="csX7" fmla="*/ 39510 w 100354"/>
              <a:gd name="csY7" fmla="*/ 4673 h 103053"/>
              <a:gd name="csX8" fmla="*/ 63458 w 100354"/>
              <a:gd name="csY8" fmla="*/ 33601 h 103053"/>
              <a:gd name="csX9" fmla="*/ 63458 w 100354"/>
              <a:gd name="csY9" fmla="*/ 42640 h 103053"/>
              <a:gd name="csX10" fmla="*/ 280 w 100354"/>
              <a:gd name="csY10" fmla="*/ 79703 h 103053"/>
              <a:gd name="csX11" fmla="*/ 35176 w 100354"/>
              <a:gd name="csY11" fmla="*/ 103207 h 103053"/>
              <a:gd name="csX12" fmla="*/ 64826 w 100354"/>
              <a:gd name="csY12" fmla="*/ 83319 h 103053"/>
              <a:gd name="csX13" fmla="*/ 82616 w 100354"/>
              <a:gd name="csY13" fmla="*/ 102077 h 103053"/>
              <a:gd name="csX14" fmla="*/ 100634 w 100354"/>
              <a:gd name="csY14" fmla="*/ 80833 h 103053"/>
              <a:gd name="csX15" fmla="*/ 100634 w 100354"/>
              <a:gd name="csY15" fmla="*/ 68178 h 103053"/>
              <a:gd name="csX16" fmla="*/ 95617 w 100354"/>
              <a:gd name="csY16" fmla="*/ 68178 h 103053"/>
              <a:gd name="csX17" fmla="*/ 95617 w 100354"/>
              <a:gd name="csY17" fmla="*/ 80833 h 103053"/>
              <a:gd name="csX18" fmla="*/ 86950 w 100354"/>
              <a:gd name="csY18" fmla="*/ 95523 h 103053"/>
              <a:gd name="csX19" fmla="*/ 78283 w 100354"/>
              <a:gd name="csY19" fmla="*/ 80155 h 103053"/>
              <a:gd name="csX20" fmla="*/ 78283 w 100354"/>
              <a:gd name="csY20" fmla="*/ 40606 h 103053"/>
              <a:gd name="csX21" fmla="*/ 63458 w 100354"/>
              <a:gd name="csY21" fmla="*/ 69082 h 103053"/>
              <a:gd name="csX22" fmla="*/ 37001 w 100354"/>
              <a:gd name="csY22" fmla="*/ 98687 h 103053"/>
              <a:gd name="csX23" fmla="*/ 16474 w 100354"/>
              <a:gd name="csY23" fmla="*/ 79703 h 103053"/>
              <a:gd name="csX24" fmla="*/ 63458 w 100354"/>
              <a:gd name="csY24" fmla="*/ 46708 h 103053"/>
              <a:gd name="csX25" fmla="*/ 63458 w 100354"/>
              <a:gd name="csY25" fmla="*/ 69082 h 103053"/>
            </a:gdLst>
            <a:ahLst/>
            <a:cxnLst/>
            <a:rect l="l" t="t" r="r" b="b"/>
            <a:pathLst>
              <a:path w="100354" h="103053">
                <a:moveTo>
                  <a:pt x="78283" y="40606"/>
                </a:moveTo>
                <a:cubicBezTo>
                  <a:pt x="78283" y="28403"/>
                  <a:pt x="78283" y="19363"/>
                  <a:pt x="68247" y="10549"/>
                </a:cubicBezTo>
                <a:cubicBezTo>
                  <a:pt x="60265" y="3317"/>
                  <a:pt x="50001" y="154"/>
                  <a:pt x="39966" y="154"/>
                </a:cubicBezTo>
                <a:cubicBezTo>
                  <a:pt x="21263" y="154"/>
                  <a:pt x="6894" y="12357"/>
                  <a:pt x="6894" y="27047"/>
                </a:cubicBezTo>
                <a:cubicBezTo>
                  <a:pt x="6894" y="33601"/>
                  <a:pt x="11228" y="36764"/>
                  <a:pt x="16474" y="36764"/>
                </a:cubicBezTo>
                <a:cubicBezTo>
                  <a:pt x="21948" y="36764"/>
                  <a:pt x="25825" y="32922"/>
                  <a:pt x="25825" y="27499"/>
                </a:cubicBezTo>
                <a:cubicBezTo>
                  <a:pt x="25825" y="18233"/>
                  <a:pt x="17614" y="18233"/>
                  <a:pt x="14193" y="18233"/>
                </a:cubicBezTo>
                <a:cubicBezTo>
                  <a:pt x="19439" y="8741"/>
                  <a:pt x="30386" y="4673"/>
                  <a:pt x="39510" y="4673"/>
                </a:cubicBezTo>
                <a:cubicBezTo>
                  <a:pt x="50001" y="4673"/>
                  <a:pt x="63458" y="13261"/>
                  <a:pt x="63458" y="33601"/>
                </a:cubicBezTo>
                <a:lnTo>
                  <a:pt x="63458" y="42640"/>
                </a:lnTo>
                <a:cubicBezTo>
                  <a:pt x="17614" y="43318"/>
                  <a:pt x="280" y="62302"/>
                  <a:pt x="280" y="79703"/>
                </a:cubicBezTo>
                <a:cubicBezTo>
                  <a:pt x="280" y="97557"/>
                  <a:pt x="21263" y="103207"/>
                  <a:pt x="35176" y="103207"/>
                </a:cubicBezTo>
                <a:cubicBezTo>
                  <a:pt x="50229" y="103207"/>
                  <a:pt x="60493" y="94167"/>
                  <a:pt x="64826" y="83319"/>
                </a:cubicBezTo>
                <a:cubicBezTo>
                  <a:pt x="65739" y="93941"/>
                  <a:pt x="72809" y="102077"/>
                  <a:pt x="82616" y="102077"/>
                </a:cubicBezTo>
                <a:cubicBezTo>
                  <a:pt x="87406" y="102077"/>
                  <a:pt x="100634" y="98913"/>
                  <a:pt x="100634" y="80833"/>
                </a:cubicBezTo>
                <a:lnTo>
                  <a:pt x="100634" y="68178"/>
                </a:lnTo>
                <a:lnTo>
                  <a:pt x="95617" y="68178"/>
                </a:lnTo>
                <a:lnTo>
                  <a:pt x="95617" y="80833"/>
                </a:lnTo>
                <a:cubicBezTo>
                  <a:pt x="95617" y="93715"/>
                  <a:pt x="90143" y="95523"/>
                  <a:pt x="86950" y="95523"/>
                </a:cubicBezTo>
                <a:cubicBezTo>
                  <a:pt x="78283" y="95523"/>
                  <a:pt x="78283" y="83545"/>
                  <a:pt x="78283" y="80155"/>
                </a:cubicBezTo>
                <a:lnTo>
                  <a:pt x="78283" y="40606"/>
                </a:lnTo>
                <a:close/>
                <a:moveTo>
                  <a:pt x="63458" y="69082"/>
                </a:moveTo>
                <a:cubicBezTo>
                  <a:pt x="63458" y="91229"/>
                  <a:pt x="46808" y="98687"/>
                  <a:pt x="37001" y="98687"/>
                </a:cubicBezTo>
                <a:cubicBezTo>
                  <a:pt x="25825" y="98687"/>
                  <a:pt x="16474" y="90551"/>
                  <a:pt x="16474" y="79703"/>
                </a:cubicBezTo>
                <a:cubicBezTo>
                  <a:pt x="16474" y="49872"/>
                  <a:pt x="55247" y="47160"/>
                  <a:pt x="63458" y="46708"/>
                </a:cubicBezTo>
                <a:lnTo>
                  <a:pt x="63458" y="69082"/>
                </a:lnTo>
                <a:close/>
              </a:path>
            </a:pathLst>
          </a:custGeom>
          <a:solidFill>
            <a:srgbClr val="000000"/>
          </a:solidFill>
          <a:ln w="19079">
            <a:noFill/>
            <a:prstDash val="solid"/>
          </a:ln>
        </p:spPr>
        <p:txBody>
          <a:bodyPr/>
          <a:lstStyle/>
          <a:p>
            <a:endParaRPr/>
          </a:p>
        </p:txBody>
      </p:sp>
      <p:sp>
        <p:nvSpPr>
          <p:cNvPr id="28" name="Source 41 · Freeform: Shape 27">
            <a:extLst>
              <a:ext uri="{FF2B5EF4-FFF2-40B4-BE49-F238E27FC236}">
                <a16:creationId xmlns:a16="http://schemas.microsoft.com/office/drawing/2014/main" id="{E04FA7B3-5B5A-6565-BD9C-4302DB5A7F0C}"/>
              </a:ext>
            </a:extLst>
          </p:cNvPr>
          <p:cNvSpPr>
            <a:spLocks noGrp="1"/>
          </p:cNvSpPr>
          <p:nvPr/>
        </p:nvSpPr>
        <p:spPr>
          <a:xfrm>
            <a:off x="6162108" y="2473809"/>
            <a:ext cx="105567" cy="90894"/>
          </a:xfrm>
          <a:custGeom>
            <a:avLst/>
            <a:gdLst>
              <a:gd name="csX0" fmla="*/ 61870 w 113126"/>
              <a:gd name="csY0" fmla="*/ 44222 h 97403"/>
              <a:gd name="csX1" fmla="*/ 82397 w 113126"/>
              <a:gd name="csY1" fmla="*/ 18685 h 97403"/>
              <a:gd name="csX2" fmla="*/ 109766 w 113126"/>
              <a:gd name="csY2" fmla="*/ 6707 h 97403"/>
              <a:gd name="csX3" fmla="*/ 109766 w 113126"/>
              <a:gd name="csY3" fmla="*/ 154 h 97403"/>
              <a:gd name="csX4" fmla="*/ 90608 w 113126"/>
              <a:gd name="csY4" fmla="*/ 606 h 97403"/>
              <a:gd name="csX5" fmla="*/ 70081 w 113126"/>
              <a:gd name="csY5" fmla="*/ 154 h 97403"/>
              <a:gd name="csX6" fmla="*/ 70081 w 113126"/>
              <a:gd name="csY6" fmla="*/ 6707 h 97403"/>
              <a:gd name="csX7" fmla="*/ 76695 w 113126"/>
              <a:gd name="csY7" fmla="*/ 13713 h 97403"/>
              <a:gd name="csX8" fmla="*/ 73274 w 113126"/>
              <a:gd name="csY8" fmla="*/ 21849 h 97403"/>
              <a:gd name="csX9" fmla="*/ 58677 w 113126"/>
              <a:gd name="csY9" fmla="*/ 40155 h 97403"/>
              <a:gd name="csX10" fmla="*/ 40887 w 113126"/>
              <a:gd name="csY10" fmla="*/ 16877 h 97403"/>
              <a:gd name="csX11" fmla="*/ 38834 w 113126"/>
              <a:gd name="csY11" fmla="*/ 12357 h 97403"/>
              <a:gd name="csX12" fmla="*/ 46817 w 113126"/>
              <a:gd name="csY12" fmla="*/ 6707 h 97403"/>
              <a:gd name="csX13" fmla="*/ 46817 w 113126"/>
              <a:gd name="csY13" fmla="*/ 154 h 97403"/>
              <a:gd name="csX14" fmla="*/ 23325 w 113126"/>
              <a:gd name="csY14" fmla="*/ 606 h 97403"/>
              <a:gd name="csX15" fmla="*/ 1429 w 113126"/>
              <a:gd name="csY15" fmla="*/ 154 h 97403"/>
              <a:gd name="csX16" fmla="*/ 1429 w 113126"/>
              <a:gd name="csY16" fmla="*/ 6707 h 97403"/>
              <a:gd name="csX17" fmla="*/ 22184 w 113126"/>
              <a:gd name="csY17" fmla="*/ 13261 h 97403"/>
              <a:gd name="csX18" fmla="*/ 48869 w 113126"/>
              <a:gd name="csY18" fmla="*/ 47838 h 97403"/>
              <a:gd name="csX19" fmla="*/ 50238 w 113126"/>
              <a:gd name="csY19" fmla="*/ 50324 h 97403"/>
              <a:gd name="csX20" fmla="*/ 30167 w 113126"/>
              <a:gd name="csY20" fmla="*/ 76088 h 97403"/>
              <a:gd name="csX21" fmla="*/ 289 w 113126"/>
              <a:gd name="csY21" fmla="*/ 91003 h 97403"/>
              <a:gd name="csX22" fmla="*/ 289 w 113126"/>
              <a:gd name="csY22" fmla="*/ 97557 h 97403"/>
              <a:gd name="csX23" fmla="*/ 19219 w 113126"/>
              <a:gd name="csY23" fmla="*/ 97105 h 97403"/>
              <a:gd name="csX24" fmla="*/ 39746 w 113126"/>
              <a:gd name="csY24" fmla="*/ 97557 h 97403"/>
              <a:gd name="csX25" fmla="*/ 39746 w 113126"/>
              <a:gd name="csY25" fmla="*/ 91003 h 97403"/>
              <a:gd name="csX26" fmla="*/ 33360 w 113126"/>
              <a:gd name="csY26" fmla="*/ 83771 h 97403"/>
              <a:gd name="csX27" fmla="*/ 37238 w 113126"/>
              <a:gd name="csY27" fmla="*/ 75410 h 97403"/>
              <a:gd name="csX28" fmla="*/ 53659 w 113126"/>
              <a:gd name="csY28" fmla="*/ 54392 h 97403"/>
              <a:gd name="csX29" fmla="*/ 72361 w 113126"/>
              <a:gd name="csY29" fmla="*/ 78574 h 97403"/>
              <a:gd name="csX30" fmla="*/ 76239 w 113126"/>
              <a:gd name="csY30" fmla="*/ 85353 h 97403"/>
              <a:gd name="csX31" fmla="*/ 68256 w 113126"/>
              <a:gd name="csY31" fmla="*/ 91003 h 97403"/>
              <a:gd name="csX32" fmla="*/ 68256 w 113126"/>
              <a:gd name="csY32" fmla="*/ 97557 h 97403"/>
              <a:gd name="csX33" fmla="*/ 91748 w 113126"/>
              <a:gd name="csY33" fmla="*/ 97105 h 97403"/>
              <a:gd name="csX34" fmla="*/ 113416 w 113126"/>
              <a:gd name="csY34" fmla="*/ 97557 h 97403"/>
              <a:gd name="csX35" fmla="*/ 113416 w 113126"/>
              <a:gd name="csY35" fmla="*/ 91003 h 97403"/>
              <a:gd name="csX36" fmla="*/ 91748 w 113126"/>
              <a:gd name="csY36" fmla="*/ 83319 h 97403"/>
              <a:gd name="csX37" fmla="*/ 61870 w 113126"/>
              <a:gd name="csY37" fmla="*/ 44222 h 97403"/>
            </a:gdLst>
            <a:ahLst/>
            <a:cxnLst/>
            <a:rect l="l" t="t" r="r" b="b"/>
            <a:pathLst>
              <a:path w="113126" h="97403">
                <a:moveTo>
                  <a:pt x="61870" y="44222"/>
                </a:moveTo>
                <a:cubicBezTo>
                  <a:pt x="68484" y="35635"/>
                  <a:pt x="78063" y="23431"/>
                  <a:pt x="82397" y="18685"/>
                </a:cubicBezTo>
                <a:cubicBezTo>
                  <a:pt x="91748" y="8289"/>
                  <a:pt x="102468" y="6707"/>
                  <a:pt x="109766" y="6707"/>
                </a:cubicBezTo>
                <a:lnTo>
                  <a:pt x="109766" y="154"/>
                </a:lnTo>
                <a:cubicBezTo>
                  <a:pt x="99959" y="606"/>
                  <a:pt x="99503" y="606"/>
                  <a:pt x="90608" y="606"/>
                </a:cubicBezTo>
                <a:cubicBezTo>
                  <a:pt x="81941" y="606"/>
                  <a:pt x="81485" y="606"/>
                  <a:pt x="70081" y="154"/>
                </a:cubicBezTo>
                <a:lnTo>
                  <a:pt x="70081" y="6707"/>
                </a:lnTo>
                <a:cubicBezTo>
                  <a:pt x="73046" y="7159"/>
                  <a:pt x="76695" y="8515"/>
                  <a:pt x="76695" y="13713"/>
                </a:cubicBezTo>
                <a:cubicBezTo>
                  <a:pt x="76695" y="17555"/>
                  <a:pt x="74642" y="20041"/>
                  <a:pt x="73274" y="21849"/>
                </a:cubicBezTo>
                <a:lnTo>
                  <a:pt x="58677" y="40155"/>
                </a:lnTo>
                <a:lnTo>
                  <a:pt x="40887" y="16877"/>
                </a:lnTo>
                <a:cubicBezTo>
                  <a:pt x="40203" y="15973"/>
                  <a:pt x="38834" y="13939"/>
                  <a:pt x="38834" y="12357"/>
                </a:cubicBezTo>
                <a:cubicBezTo>
                  <a:pt x="38834" y="11001"/>
                  <a:pt x="39974" y="6933"/>
                  <a:pt x="46817" y="6707"/>
                </a:cubicBezTo>
                <a:lnTo>
                  <a:pt x="46817" y="154"/>
                </a:lnTo>
                <a:cubicBezTo>
                  <a:pt x="41115" y="606"/>
                  <a:pt x="29483" y="606"/>
                  <a:pt x="23325" y="606"/>
                </a:cubicBezTo>
                <a:cubicBezTo>
                  <a:pt x="15798" y="606"/>
                  <a:pt x="15342" y="606"/>
                  <a:pt x="1429" y="154"/>
                </a:cubicBezTo>
                <a:lnTo>
                  <a:pt x="1429" y="6707"/>
                </a:lnTo>
                <a:cubicBezTo>
                  <a:pt x="13061" y="6707"/>
                  <a:pt x="17395" y="7159"/>
                  <a:pt x="22184" y="13261"/>
                </a:cubicBezTo>
                <a:lnTo>
                  <a:pt x="48869" y="47838"/>
                </a:lnTo>
                <a:cubicBezTo>
                  <a:pt x="49326" y="48290"/>
                  <a:pt x="50238" y="49646"/>
                  <a:pt x="50238" y="50324"/>
                </a:cubicBezTo>
                <a:cubicBezTo>
                  <a:pt x="50238" y="51002"/>
                  <a:pt x="32448" y="73150"/>
                  <a:pt x="30167" y="76088"/>
                </a:cubicBezTo>
                <a:cubicBezTo>
                  <a:pt x="20132" y="88291"/>
                  <a:pt x="10096" y="90777"/>
                  <a:pt x="289" y="91003"/>
                </a:cubicBezTo>
                <a:lnTo>
                  <a:pt x="289" y="97557"/>
                </a:lnTo>
                <a:cubicBezTo>
                  <a:pt x="8956" y="97105"/>
                  <a:pt x="9412" y="97105"/>
                  <a:pt x="19219" y="97105"/>
                </a:cubicBezTo>
                <a:cubicBezTo>
                  <a:pt x="27886" y="97105"/>
                  <a:pt x="28343" y="97105"/>
                  <a:pt x="39746" y="97557"/>
                </a:cubicBezTo>
                <a:lnTo>
                  <a:pt x="39746" y="91003"/>
                </a:lnTo>
                <a:cubicBezTo>
                  <a:pt x="34272" y="90325"/>
                  <a:pt x="33360" y="86935"/>
                  <a:pt x="33360" y="83771"/>
                </a:cubicBezTo>
                <a:cubicBezTo>
                  <a:pt x="33360" y="80155"/>
                  <a:pt x="34957" y="78348"/>
                  <a:pt x="37238" y="75410"/>
                </a:cubicBezTo>
                <a:cubicBezTo>
                  <a:pt x="40659" y="70664"/>
                  <a:pt x="48185" y="61398"/>
                  <a:pt x="53659" y="54392"/>
                </a:cubicBezTo>
                <a:lnTo>
                  <a:pt x="72361" y="78574"/>
                </a:lnTo>
                <a:cubicBezTo>
                  <a:pt x="76239" y="83545"/>
                  <a:pt x="76239" y="83997"/>
                  <a:pt x="76239" y="85353"/>
                </a:cubicBezTo>
                <a:cubicBezTo>
                  <a:pt x="76239" y="87161"/>
                  <a:pt x="74414" y="90777"/>
                  <a:pt x="68256" y="91003"/>
                </a:cubicBezTo>
                <a:lnTo>
                  <a:pt x="68256" y="97557"/>
                </a:lnTo>
                <a:cubicBezTo>
                  <a:pt x="74186" y="97105"/>
                  <a:pt x="85362" y="97105"/>
                  <a:pt x="91748" y="97105"/>
                </a:cubicBezTo>
                <a:cubicBezTo>
                  <a:pt x="99275" y="97105"/>
                  <a:pt x="99731" y="97105"/>
                  <a:pt x="113416" y="97557"/>
                </a:cubicBezTo>
                <a:lnTo>
                  <a:pt x="113416" y="91003"/>
                </a:lnTo>
                <a:cubicBezTo>
                  <a:pt x="101327" y="91003"/>
                  <a:pt x="97222" y="90551"/>
                  <a:pt x="91748" y="83319"/>
                </a:cubicBezTo>
                <a:lnTo>
                  <a:pt x="61870" y="44222"/>
                </a:lnTo>
                <a:close/>
              </a:path>
            </a:pathLst>
          </a:custGeom>
          <a:solidFill>
            <a:srgbClr val="000000"/>
          </a:solidFill>
          <a:ln w="19079">
            <a:noFill/>
            <a:prstDash val="solid"/>
          </a:ln>
        </p:spPr>
        <p:txBody>
          <a:bodyPr/>
          <a:lstStyle/>
          <a:p>
            <a:endParaRPr/>
          </a:p>
        </p:txBody>
      </p:sp>
      <p:sp>
        <p:nvSpPr>
          <p:cNvPr id="29" name="Source 41 · Freeform: Shape 28">
            <a:extLst>
              <a:ext uri="{FF2B5EF4-FFF2-40B4-BE49-F238E27FC236}">
                <a16:creationId xmlns:a16="http://schemas.microsoft.com/office/drawing/2014/main" id="{C4301D34-702D-6EA6-8F84-2B027BEAC18F}"/>
              </a:ext>
            </a:extLst>
          </p:cNvPr>
          <p:cNvSpPr>
            <a:spLocks noGrp="1"/>
          </p:cNvSpPr>
          <p:nvPr/>
        </p:nvSpPr>
        <p:spPr>
          <a:xfrm>
            <a:off x="5879767" y="2627829"/>
            <a:ext cx="84283" cy="63408"/>
          </a:xfrm>
          <a:custGeom>
            <a:avLst/>
            <a:gdLst>
              <a:gd name="csX0" fmla="*/ 80548 w 90318"/>
              <a:gd name="csY0" fmla="*/ 22463 h 67948"/>
              <a:gd name="csX1" fmla="*/ 55459 w 90318"/>
              <a:gd name="csY1" fmla="*/ 165 h 67948"/>
              <a:gd name="csX2" fmla="*/ 27026 w 90318"/>
              <a:gd name="csY2" fmla="*/ 15532 h 67948"/>
              <a:gd name="csX3" fmla="*/ 26874 w 90318"/>
              <a:gd name="csY3" fmla="*/ 15532 h 67948"/>
              <a:gd name="csX4" fmla="*/ 26874 w 90318"/>
              <a:gd name="csY4" fmla="*/ 165 h 67948"/>
              <a:gd name="csX5" fmla="*/ 264 w 90318"/>
              <a:gd name="csY5" fmla="*/ 1370 h 67948"/>
              <a:gd name="csX6" fmla="*/ 264 w 90318"/>
              <a:gd name="csY6" fmla="*/ 9205 h 67948"/>
              <a:gd name="csX7" fmla="*/ 10300 w 90318"/>
              <a:gd name="csY7" fmla="*/ 15080 h 67948"/>
              <a:gd name="csX8" fmla="*/ 10300 w 90318"/>
              <a:gd name="csY8" fmla="*/ 60279 h 67948"/>
              <a:gd name="csX9" fmla="*/ 264 w 90318"/>
              <a:gd name="csY9" fmla="*/ 60279 h 67948"/>
              <a:gd name="csX10" fmla="*/ 264 w 90318"/>
              <a:gd name="csY10" fmla="*/ 68114 h 67948"/>
              <a:gd name="csX11" fmla="*/ 19575 w 90318"/>
              <a:gd name="csY11" fmla="*/ 67662 h 67948"/>
              <a:gd name="csX12" fmla="*/ 38886 w 90318"/>
              <a:gd name="csY12" fmla="*/ 68114 h 67948"/>
              <a:gd name="csX13" fmla="*/ 38886 w 90318"/>
              <a:gd name="csY13" fmla="*/ 60279 h 67948"/>
              <a:gd name="csX14" fmla="*/ 28850 w 90318"/>
              <a:gd name="csY14" fmla="*/ 60279 h 67948"/>
              <a:gd name="csX15" fmla="*/ 28850 w 90318"/>
              <a:gd name="csY15" fmla="*/ 29996 h 67948"/>
              <a:gd name="csX16" fmla="*/ 53179 w 90318"/>
              <a:gd name="csY16" fmla="*/ 6492 h 67948"/>
              <a:gd name="csX17" fmla="*/ 61998 w 90318"/>
              <a:gd name="csY17" fmla="*/ 20805 h 67948"/>
              <a:gd name="csX18" fmla="*/ 61998 w 90318"/>
              <a:gd name="csY18" fmla="*/ 60279 h 67948"/>
              <a:gd name="csX19" fmla="*/ 51962 w 90318"/>
              <a:gd name="csY19" fmla="*/ 60279 h 67948"/>
              <a:gd name="csX20" fmla="*/ 51962 w 90318"/>
              <a:gd name="csY20" fmla="*/ 68114 h 67948"/>
              <a:gd name="csX21" fmla="*/ 71273 w 90318"/>
              <a:gd name="csY21" fmla="*/ 67662 h 67948"/>
              <a:gd name="csX22" fmla="*/ 90583 w 90318"/>
              <a:gd name="csY22" fmla="*/ 68114 h 67948"/>
              <a:gd name="csX23" fmla="*/ 90583 w 90318"/>
              <a:gd name="csY23" fmla="*/ 60279 h 67948"/>
              <a:gd name="csX24" fmla="*/ 80548 w 90318"/>
              <a:gd name="csY24" fmla="*/ 60279 h 67948"/>
              <a:gd name="csX25" fmla="*/ 80548 w 90318"/>
              <a:gd name="csY25" fmla="*/ 22463 h 67948"/>
            </a:gdLst>
            <a:ahLst/>
            <a:cxnLst/>
            <a:rect l="l" t="t" r="r" b="b"/>
            <a:pathLst>
              <a:path w="90318" h="67948">
                <a:moveTo>
                  <a:pt x="80548" y="22463"/>
                </a:moveTo>
                <a:cubicBezTo>
                  <a:pt x="80548" y="4082"/>
                  <a:pt x="68992" y="165"/>
                  <a:pt x="55459" y="165"/>
                </a:cubicBezTo>
                <a:cubicBezTo>
                  <a:pt x="37061" y="165"/>
                  <a:pt x="28850" y="12218"/>
                  <a:pt x="27026" y="15532"/>
                </a:cubicBezTo>
                <a:lnTo>
                  <a:pt x="26874" y="15532"/>
                </a:lnTo>
                <a:lnTo>
                  <a:pt x="26874" y="165"/>
                </a:lnTo>
                <a:lnTo>
                  <a:pt x="264" y="1370"/>
                </a:lnTo>
                <a:lnTo>
                  <a:pt x="264" y="9205"/>
                </a:lnTo>
                <a:cubicBezTo>
                  <a:pt x="9236" y="9205"/>
                  <a:pt x="10300" y="9205"/>
                  <a:pt x="10300" y="15080"/>
                </a:cubicBezTo>
                <a:lnTo>
                  <a:pt x="10300" y="60279"/>
                </a:lnTo>
                <a:lnTo>
                  <a:pt x="264" y="60279"/>
                </a:lnTo>
                <a:lnTo>
                  <a:pt x="264" y="68114"/>
                </a:lnTo>
                <a:cubicBezTo>
                  <a:pt x="8475" y="67662"/>
                  <a:pt x="13797" y="67662"/>
                  <a:pt x="19575" y="67662"/>
                </a:cubicBezTo>
                <a:cubicBezTo>
                  <a:pt x="25505" y="67662"/>
                  <a:pt x="30675" y="67662"/>
                  <a:pt x="38886" y="68114"/>
                </a:cubicBezTo>
                <a:lnTo>
                  <a:pt x="38886" y="60279"/>
                </a:lnTo>
                <a:lnTo>
                  <a:pt x="28850" y="60279"/>
                </a:lnTo>
                <a:lnTo>
                  <a:pt x="28850" y="29996"/>
                </a:lnTo>
                <a:cubicBezTo>
                  <a:pt x="28850" y="13272"/>
                  <a:pt x="43447" y="6492"/>
                  <a:pt x="53179" y="6492"/>
                </a:cubicBezTo>
                <a:cubicBezTo>
                  <a:pt x="58500" y="6492"/>
                  <a:pt x="61998" y="9054"/>
                  <a:pt x="61998" y="20805"/>
                </a:cubicBezTo>
                <a:lnTo>
                  <a:pt x="61998" y="60279"/>
                </a:lnTo>
                <a:lnTo>
                  <a:pt x="51962" y="60279"/>
                </a:lnTo>
                <a:lnTo>
                  <a:pt x="51962" y="68114"/>
                </a:lnTo>
                <a:cubicBezTo>
                  <a:pt x="60173" y="67662"/>
                  <a:pt x="65495" y="67662"/>
                  <a:pt x="71273" y="67662"/>
                </a:cubicBezTo>
                <a:cubicBezTo>
                  <a:pt x="77203" y="67662"/>
                  <a:pt x="82373" y="67662"/>
                  <a:pt x="90583" y="68114"/>
                </a:cubicBezTo>
                <a:lnTo>
                  <a:pt x="90583" y="60279"/>
                </a:lnTo>
                <a:lnTo>
                  <a:pt x="80548" y="60279"/>
                </a:lnTo>
                <a:lnTo>
                  <a:pt x="80548" y="22463"/>
                </a:lnTo>
                <a:close/>
              </a:path>
            </a:pathLst>
          </a:custGeom>
          <a:solidFill>
            <a:srgbClr val="000000"/>
          </a:solidFill>
          <a:ln w="19079">
            <a:noFill/>
            <a:prstDash val="solid"/>
          </a:ln>
        </p:spPr>
        <p:txBody>
          <a:bodyPr/>
          <a:lstStyle/>
          <a:p>
            <a:endParaRPr/>
          </a:p>
        </p:txBody>
      </p:sp>
      <p:sp>
        <p:nvSpPr>
          <p:cNvPr id="30" name="Source 41 · Freeform: Shape 29">
            <a:extLst>
              <a:ext uri="{FF2B5EF4-FFF2-40B4-BE49-F238E27FC236}">
                <a16:creationId xmlns:a16="http://schemas.microsoft.com/office/drawing/2014/main" id="{5302C80B-2BD8-7F86-B39D-1C9DCD95441C}"/>
              </a:ext>
            </a:extLst>
          </p:cNvPr>
          <p:cNvSpPr>
            <a:spLocks noGrp="1"/>
          </p:cNvSpPr>
          <p:nvPr/>
        </p:nvSpPr>
        <p:spPr>
          <a:xfrm>
            <a:off x="5973243" y="2604604"/>
            <a:ext cx="72258" cy="47661"/>
          </a:xfrm>
          <a:custGeom>
            <a:avLst/>
            <a:gdLst>
              <a:gd name="csX0" fmla="*/ 77705 w 77432"/>
              <a:gd name="csY0" fmla="*/ 9427 h 51074"/>
              <a:gd name="csX1" fmla="*/ 71775 w 77432"/>
              <a:gd name="csY1" fmla="*/ 162 h 51074"/>
              <a:gd name="csX2" fmla="*/ 65274 w 77432"/>
              <a:gd name="csY2" fmla="*/ 6376 h 51074"/>
              <a:gd name="csX3" fmla="*/ 71547 w 77432"/>
              <a:gd name="csY3" fmla="*/ 18806 h 51074"/>
              <a:gd name="csX4" fmla="*/ 51362 w 77432"/>
              <a:gd name="csY4" fmla="*/ 41744 h 51074"/>
              <a:gd name="csX5" fmla="*/ 38703 w 77432"/>
              <a:gd name="csY5" fmla="*/ 33496 h 51074"/>
              <a:gd name="csX6" fmla="*/ 43037 w 77432"/>
              <a:gd name="csY6" fmla="*/ 20614 h 51074"/>
              <a:gd name="csX7" fmla="*/ 39844 w 77432"/>
              <a:gd name="csY7" fmla="*/ 16546 h 51074"/>
              <a:gd name="csX8" fmla="*/ 33116 w 77432"/>
              <a:gd name="csY8" fmla="*/ 33044 h 51074"/>
              <a:gd name="csX9" fmla="*/ 17150 w 77432"/>
              <a:gd name="csY9" fmla="*/ 41744 h 51074"/>
              <a:gd name="csX10" fmla="*/ 5176 w 77432"/>
              <a:gd name="csY10" fmla="*/ 29202 h 51074"/>
              <a:gd name="csX11" fmla="*/ 16238 w 77432"/>
              <a:gd name="csY11" fmla="*/ 4907 h 51074"/>
              <a:gd name="csX12" fmla="*/ 16922 w 77432"/>
              <a:gd name="csY12" fmla="*/ 2647 h 51074"/>
              <a:gd name="csX13" fmla="*/ 14413 w 77432"/>
              <a:gd name="csY13" fmla="*/ 727 h 51074"/>
              <a:gd name="csX14" fmla="*/ 8825 w 77432"/>
              <a:gd name="csY14" fmla="*/ 6037 h 51074"/>
              <a:gd name="csX15" fmla="*/ 272 w 77432"/>
              <a:gd name="csY15" fmla="*/ 32479 h 51074"/>
              <a:gd name="csX16" fmla="*/ 15668 w 77432"/>
              <a:gd name="csY16" fmla="*/ 51123 h 51074"/>
              <a:gd name="csX17" fmla="*/ 34484 w 77432"/>
              <a:gd name="csY17" fmla="*/ 40275 h 51074"/>
              <a:gd name="csX18" fmla="*/ 49651 w 77432"/>
              <a:gd name="csY18" fmla="*/ 51236 h 51074"/>
              <a:gd name="csX19" fmla="*/ 77705 w 77432"/>
              <a:gd name="csY19" fmla="*/ 9427 h 51074"/>
            </a:gdLst>
            <a:ahLst/>
            <a:cxnLst/>
            <a:rect l="l" t="t" r="r" b="b"/>
            <a:pathLst>
              <a:path w="77432" h="51074">
                <a:moveTo>
                  <a:pt x="77705" y="9427"/>
                </a:moveTo>
                <a:cubicBezTo>
                  <a:pt x="77705" y="5811"/>
                  <a:pt x="76336" y="162"/>
                  <a:pt x="71775" y="162"/>
                </a:cubicBezTo>
                <a:cubicBezTo>
                  <a:pt x="68468" y="162"/>
                  <a:pt x="65274" y="2986"/>
                  <a:pt x="65274" y="6376"/>
                </a:cubicBezTo>
                <a:cubicBezTo>
                  <a:pt x="65274" y="10331"/>
                  <a:pt x="71547" y="10896"/>
                  <a:pt x="71547" y="18806"/>
                </a:cubicBezTo>
                <a:cubicBezTo>
                  <a:pt x="71547" y="27055"/>
                  <a:pt x="62766" y="41744"/>
                  <a:pt x="51362" y="41744"/>
                </a:cubicBezTo>
                <a:cubicBezTo>
                  <a:pt x="45318" y="41744"/>
                  <a:pt x="41326" y="38693"/>
                  <a:pt x="38703" y="33496"/>
                </a:cubicBezTo>
                <a:cubicBezTo>
                  <a:pt x="40528" y="30445"/>
                  <a:pt x="43037" y="24230"/>
                  <a:pt x="43037" y="20614"/>
                </a:cubicBezTo>
                <a:cubicBezTo>
                  <a:pt x="43037" y="18693"/>
                  <a:pt x="42125" y="16546"/>
                  <a:pt x="39844" y="16546"/>
                </a:cubicBezTo>
                <a:cubicBezTo>
                  <a:pt x="33230" y="16546"/>
                  <a:pt x="33116" y="28524"/>
                  <a:pt x="33116" y="33044"/>
                </a:cubicBezTo>
                <a:cubicBezTo>
                  <a:pt x="28668" y="37789"/>
                  <a:pt x="24220" y="41744"/>
                  <a:pt x="17150" y="41744"/>
                </a:cubicBezTo>
                <a:cubicBezTo>
                  <a:pt x="9624" y="41744"/>
                  <a:pt x="5176" y="36547"/>
                  <a:pt x="5176" y="29202"/>
                </a:cubicBezTo>
                <a:cubicBezTo>
                  <a:pt x="5176" y="17111"/>
                  <a:pt x="13387" y="9427"/>
                  <a:pt x="16238" y="4907"/>
                </a:cubicBezTo>
                <a:cubicBezTo>
                  <a:pt x="16694" y="4116"/>
                  <a:pt x="16922" y="3438"/>
                  <a:pt x="16922" y="2647"/>
                </a:cubicBezTo>
                <a:cubicBezTo>
                  <a:pt x="16922" y="1631"/>
                  <a:pt x="15325" y="727"/>
                  <a:pt x="14413" y="727"/>
                </a:cubicBezTo>
                <a:cubicBezTo>
                  <a:pt x="12132" y="727"/>
                  <a:pt x="9966" y="4342"/>
                  <a:pt x="8825" y="6037"/>
                </a:cubicBezTo>
                <a:cubicBezTo>
                  <a:pt x="3579" y="13834"/>
                  <a:pt x="272" y="23100"/>
                  <a:pt x="272" y="32479"/>
                </a:cubicBezTo>
                <a:cubicBezTo>
                  <a:pt x="272" y="42987"/>
                  <a:pt x="4720" y="51123"/>
                  <a:pt x="15668" y="51123"/>
                </a:cubicBezTo>
                <a:cubicBezTo>
                  <a:pt x="23764" y="51123"/>
                  <a:pt x="30036" y="45699"/>
                  <a:pt x="34484" y="40275"/>
                </a:cubicBezTo>
                <a:cubicBezTo>
                  <a:pt x="36879" y="46716"/>
                  <a:pt x="41897" y="51236"/>
                  <a:pt x="49651" y="51236"/>
                </a:cubicBezTo>
                <a:cubicBezTo>
                  <a:pt x="70064" y="51236"/>
                  <a:pt x="77705" y="18806"/>
                  <a:pt x="77705" y="9427"/>
                </a:cubicBezTo>
                <a:close/>
              </a:path>
            </a:pathLst>
          </a:custGeom>
          <a:solidFill>
            <a:srgbClr val="000000"/>
          </a:solidFill>
          <a:ln w="19079">
            <a:noFill/>
            <a:prstDash val="solid"/>
          </a:ln>
        </p:spPr>
        <p:txBody>
          <a:bodyPr/>
          <a:lstStyle/>
          <a:p>
            <a:endParaRPr/>
          </a:p>
        </p:txBody>
      </p:sp>
      <p:sp>
        <p:nvSpPr>
          <p:cNvPr id="31" name="Source 41 · Freeform: Shape 30">
            <a:extLst>
              <a:ext uri="{FF2B5EF4-FFF2-40B4-BE49-F238E27FC236}">
                <a16:creationId xmlns:a16="http://schemas.microsoft.com/office/drawing/2014/main" id="{95F189D7-0E84-C0CF-561D-87D86C3D6F98}"/>
              </a:ext>
            </a:extLst>
          </p:cNvPr>
          <p:cNvSpPr>
            <a:spLocks noGrp="1"/>
          </p:cNvSpPr>
          <p:nvPr/>
        </p:nvSpPr>
        <p:spPr>
          <a:xfrm>
            <a:off x="6076755" y="2675631"/>
            <a:ext cx="17452" cy="42740"/>
          </a:xfrm>
          <a:custGeom>
            <a:avLst/>
            <a:gdLst>
              <a:gd name="csX0" fmla="*/ 14725 w 18702"/>
              <a:gd name="csY0" fmla="*/ 14629 h 45801"/>
              <a:gd name="csX1" fmla="*/ 3169 w 18702"/>
              <a:gd name="csY1" fmla="*/ 42351 h 45801"/>
              <a:gd name="csX2" fmla="*/ 2257 w 18702"/>
              <a:gd name="csY2" fmla="*/ 43858 h 45801"/>
              <a:gd name="csX3" fmla="*/ 4537 w 18702"/>
              <a:gd name="csY3" fmla="*/ 45967 h 45801"/>
              <a:gd name="csX4" fmla="*/ 18982 w 18702"/>
              <a:gd name="csY4" fmla="*/ 16437 h 45801"/>
              <a:gd name="csX5" fmla="*/ 8643 w 18702"/>
              <a:gd name="csY5" fmla="*/ 166 h 45801"/>
              <a:gd name="csX6" fmla="*/ 280 w 18702"/>
              <a:gd name="csY6" fmla="*/ 8452 h 45801"/>
              <a:gd name="csX7" fmla="*/ 8795 w 18702"/>
              <a:gd name="csY7" fmla="*/ 16889 h 45801"/>
              <a:gd name="csX8" fmla="*/ 14725 w 18702"/>
              <a:gd name="csY8" fmla="*/ 14629 h 45801"/>
            </a:gdLst>
            <a:ahLst/>
            <a:cxnLst/>
            <a:rect l="l" t="t" r="r" b="b"/>
            <a:pathLst>
              <a:path w="18702" h="45801">
                <a:moveTo>
                  <a:pt x="14725" y="14629"/>
                </a:moveTo>
                <a:cubicBezTo>
                  <a:pt x="14725" y="24422"/>
                  <a:pt x="12596" y="33010"/>
                  <a:pt x="3169" y="42351"/>
                </a:cubicBezTo>
                <a:cubicBezTo>
                  <a:pt x="2561" y="42803"/>
                  <a:pt x="2257" y="43105"/>
                  <a:pt x="2257" y="43858"/>
                </a:cubicBezTo>
                <a:cubicBezTo>
                  <a:pt x="2257" y="45063"/>
                  <a:pt x="3473" y="45967"/>
                  <a:pt x="4537" y="45967"/>
                </a:cubicBezTo>
                <a:cubicBezTo>
                  <a:pt x="6362" y="45967"/>
                  <a:pt x="18982" y="34065"/>
                  <a:pt x="18982" y="16437"/>
                </a:cubicBezTo>
                <a:cubicBezTo>
                  <a:pt x="18982" y="6795"/>
                  <a:pt x="15333" y="166"/>
                  <a:pt x="8643" y="166"/>
                </a:cubicBezTo>
                <a:cubicBezTo>
                  <a:pt x="3321" y="166"/>
                  <a:pt x="280" y="4384"/>
                  <a:pt x="280" y="8452"/>
                </a:cubicBezTo>
                <a:cubicBezTo>
                  <a:pt x="280" y="12671"/>
                  <a:pt x="3169" y="16889"/>
                  <a:pt x="8795" y="16889"/>
                </a:cubicBezTo>
                <a:cubicBezTo>
                  <a:pt x="12444" y="16889"/>
                  <a:pt x="14725" y="14780"/>
                  <a:pt x="14725" y="14629"/>
                </a:cubicBezTo>
                <a:close/>
              </a:path>
            </a:pathLst>
          </a:custGeom>
          <a:solidFill>
            <a:srgbClr val="000000"/>
          </a:solidFill>
          <a:ln w="19079">
            <a:noFill/>
            <a:prstDash val="solid"/>
          </a:ln>
        </p:spPr>
        <p:txBody>
          <a:bodyPr/>
          <a:lstStyle/>
          <a:p>
            <a:endParaRPr/>
          </a:p>
        </p:txBody>
      </p:sp>
      <p:sp>
        <p:nvSpPr>
          <p:cNvPr id="32" name="Source 41 · Freeform: Shape 31">
            <a:extLst>
              <a:ext uri="{FF2B5EF4-FFF2-40B4-BE49-F238E27FC236}">
                <a16:creationId xmlns:a16="http://schemas.microsoft.com/office/drawing/2014/main" id="{1B6B4DC5-1226-45BA-4320-E150679ECDBB}"/>
              </a:ext>
            </a:extLst>
          </p:cNvPr>
          <p:cNvSpPr>
            <a:spLocks noGrp="1"/>
          </p:cNvSpPr>
          <p:nvPr/>
        </p:nvSpPr>
        <p:spPr>
          <a:xfrm>
            <a:off x="6109670" y="2629235"/>
            <a:ext cx="70803" cy="92230"/>
          </a:xfrm>
          <a:custGeom>
            <a:avLst/>
            <a:gdLst>
              <a:gd name="csX0" fmla="*/ 74941 w 75873"/>
              <a:gd name="csY0" fmla="*/ 25025 h 98834"/>
              <a:gd name="csX1" fmla="*/ 76158 w 75873"/>
              <a:gd name="csY1" fmla="*/ 16889 h 98834"/>
              <a:gd name="csX2" fmla="*/ 57303 w 75873"/>
              <a:gd name="csY2" fmla="*/ 165 h 98834"/>
              <a:gd name="csX3" fmla="*/ 32671 w 75873"/>
              <a:gd name="csY3" fmla="*/ 13273 h 98834"/>
              <a:gd name="csX4" fmla="*/ 17162 w 75873"/>
              <a:gd name="csY4" fmla="*/ 165 h 98834"/>
              <a:gd name="csX5" fmla="*/ 5454 w 75873"/>
              <a:gd name="csY5" fmla="*/ 8301 h 98834"/>
              <a:gd name="csX6" fmla="*/ 284 w 75873"/>
              <a:gd name="csY6" fmla="*/ 23217 h 98834"/>
              <a:gd name="csX7" fmla="*/ 2565 w 75873"/>
              <a:gd name="csY7" fmla="*/ 25175 h 98834"/>
              <a:gd name="csX8" fmla="*/ 5758 w 75873"/>
              <a:gd name="csY8" fmla="*/ 20655 h 98834"/>
              <a:gd name="csX9" fmla="*/ 16706 w 75873"/>
              <a:gd name="csY9" fmla="*/ 4384 h 98834"/>
              <a:gd name="csX10" fmla="*/ 21571 w 75873"/>
              <a:gd name="csY10" fmla="*/ 11465 h 98834"/>
              <a:gd name="csX11" fmla="*/ 19595 w 75873"/>
              <a:gd name="csY11" fmla="*/ 22011 h 98834"/>
              <a:gd name="csX12" fmla="*/ 16401 w 75873"/>
              <a:gd name="csY12" fmla="*/ 34215 h 98834"/>
              <a:gd name="csX13" fmla="*/ 10775 w 75873"/>
              <a:gd name="csY13" fmla="*/ 56814 h 98834"/>
              <a:gd name="csX14" fmla="*/ 9255 w 75873"/>
              <a:gd name="csY14" fmla="*/ 63443 h 98834"/>
              <a:gd name="csX15" fmla="*/ 14121 w 75873"/>
              <a:gd name="csY15" fmla="*/ 68114 h 98834"/>
              <a:gd name="csX16" fmla="*/ 20203 w 75873"/>
              <a:gd name="csY16" fmla="*/ 64498 h 98834"/>
              <a:gd name="csX17" fmla="*/ 22635 w 75873"/>
              <a:gd name="csY17" fmla="*/ 55308 h 98834"/>
              <a:gd name="csX18" fmla="*/ 26133 w 75873"/>
              <a:gd name="csY18" fmla="*/ 41899 h 98834"/>
              <a:gd name="csX19" fmla="*/ 28565 w 75873"/>
              <a:gd name="csY19" fmla="*/ 31654 h 98834"/>
              <a:gd name="csX20" fmla="*/ 34191 w 75873"/>
              <a:gd name="csY20" fmla="*/ 18395 h 98834"/>
              <a:gd name="csX21" fmla="*/ 56543 w 75873"/>
              <a:gd name="csY21" fmla="*/ 4384 h 98834"/>
              <a:gd name="csX22" fmla="*/ 65210 w 75873"/>
              <a:gd name="csY22" fmla="*/ 14629 h 98834"/>
              <a:gd name="csX23" fmla="*/ 63994 w 75873"/>
              <a:gd name="csY23" fmla="*/ 23217 h 98834"/>
              <a:gd name="csX24" fmla="*/ 46812 w 75873"/>
              <a:gd name="csY24" fmla="*/ 90864 h 98834"/>
              <a:gd name="csX25" fmla="*/ 46204 w 75873"/>
              <a:gd name="csY25" fmla="*/ 94329 h 98834"/>
              <a:gd name="csX26" fmla="*/ 51069 w 75873"/>
              <a:gd name="csY26" fmla="*/ 99000 h 98834"/>
              <a:gd name="csX27" fmla="*/ 58064 w 75873"/>
              <a:gd name="csY27" fmla="*/ 92220 h 98834"/>
              <a:gd name="csX28" fmla="*/ 74941 w 75873"/>
              <a:gd name="csY28" fmla="*/ 25025 h 98834"/>
            </a:gdLst>
            <a:ahLst/>
            <a:cxnLst/>
            <a:rect l="l" t="t" r="r" b="b"/>
            <a:pathLst>
              <a:path w="75873" h="98834">
                <a:moveTo>
                  <a:pt x="74941" y="25025"/>
                </a:moveTo>
                <a:cubicBezTo>
                  <a:pt x="75550" y="22765"/>
                  <a:pt x="76158" y="20203"/>
                  <a:pt x="76158" y="16889"/>
                </a:cubicBezTo>
                <a:cubicBezTo>
                  <a:pt x="76158" y="5589"/>
                  <a:pt x="68251" y="165"/>
                  <a:pt x="57303" y="165"/>
                </a:cubicBezTo>
                <a:cubicBezTo>
                  <a:pt x="44987" y="165"/>
                  <a:pt x="37080" y="7548"/>
                  <a:pt x="32671" y="13273"/>
                </a:cubicBezTo>
                <a:cubicBezTo>
                  <a:pt x="31607" y="4986"/>
                  <a:pt x="24916" y="165"/>
                  <a:pt x="17162" y="165"/>
                </a:cubicBezTo>
                <a:cubicBezTo>
                  <a:pt x="11688" y="165"/>
                  <a:pt x="7886" y="3630"/>
                  <a:pt x="5454" y="8301"/>
                </a:cubicBezTo>
                <a:cubicBezTo>
                  <a:pt x="1956" y="15081"/>
                  <a:pt x="284" y="22765"/>
                  <a:pt x="284" y="23217"/>
                </a:cubicBezTo>
                <a:cubicBezTo>
                  <a:pt x="284" y="24573"/>
                  <a:pt x="1348" y="25175"/>
                  <a:pt x="2565" y="25175"/>
                </a:cubicBezTo>
                <a:cubicBezTo>
                  <a:pt x="4541" y="25175"/>
                  <a:pt x="4693" y="24573"/>
                  <a:pt x="5758" y="20655"/>
                </a:cubicBezTo>
                <a:cubicBezTo>
                  <a:pt x="7734" y="12971"/>
                  <a:pt x="10471" y="4384"/>
                  <a:pt x="16706" y="4384"/>
                </a:cubicBezTo>
                <a:cubicBezTo>
                  <a:pt x="20507" y="4384"/>
                  <a:pt x="21571" y="7849"/>
                  <a:pt x="21571" y="11465"/>
                </a:cubicBezTo>
                <a:cubicBezTo>
                  <a:pt x="21571" y="14177"/>
                  <a:pt x="20811" y="17039"/>
                  <a:pt x="19595" y="22011"/>
                </a:cubicBezTo>
                <a:cubicBezTo>
                  <a:pt x="19290" y="23217"/>
                  <a:pt x="17010" y="32106"/>
                  <a:pt x="16401" y="34215"/>
                </a:cubicBezTo>
                <a:lnTo>
                  <a:pt x="10775" y="56814"/>
                </a:lnTo>
                <a:cubicBezTo>
                  <a:pt x="10167" y="59074"/>
                  <a:pt x="9255" y="62841"/>
                  <a:pt x="9255" y="63443"/>
                </a:cubicBezTo>
                <a:cubicBezTo>
                  <a:pt x="9255" y="66909"/>
                  <a:pt x="12144" y="68114"/>
                  <a:pt x="14121" y="68114"/>
                </a:cubicBezTo>
                <a:cubicBezTo>
                  <a:pt x="16858" y="68114"/>
                  <a:pt x="19138" y="66306"/>
                  <a:pt x="20203" y="64498"/>
                </a:cubicBezTo>
                <a:cubicBezTo>
                  <a:pt x="20659" y="63594"/>
                  <a:pt x="21875" y="58472"/>
                  <a:pt x="22635" y="55308"/>
                </a:cubicBezTo>
                <a:lnTo>
                  <a:pt x="26133" y="41899"/>
                </a:lnTo>
                <a:cubicBezTo>
                  <a:pt x="26589" y="39639"/>
                  <a:pt x="28109" y="33914"/>
                  <a:pt x="28565" y="31654"/>
                </a:cubicBezTo>
                <a:cubicBezTo>
                  <a:pt x="30694" y="23518"/>
                  <a:pt x="30694" y="23367"/>
                  <a:pt x="34191" y="18395"/>
                </a:cubicBezTo>
                <a:cubicBezTo>
                  <a:pt x="39209" y="11013"/>
                  <a:pt x="46356" y="4384"/>
                  <a:pt x="56543" y="4384"/>
                </a:cubicBezTo>
                <a:cubicBezTo>
                  <a:pt x="62017" y="4384"/>
                  <a:pt x="65210" y="7548"/>
                  <a:pt x="65210" y="14629"/>
                </a:cubicBezTo>
                <a:cubicBezTo>
                  <a:pt x="65210" y="17491"/>
                  <a:pt x="63994" y="23066"/>
                  <a:pt x="63994" y="23217"/>
                </a:cubicBezTo>
                <a:lnTo>
                  <a:pt x="46812" y="90864"/>
                </a:lnTo>
                <a:cubicBezTo>
                  <a:pt x="46204" y="93124"/>
                  <a:pt x="46204" y="94028"/>
                  <a:pt x="46204" y="94329"/>
                </a:cubicBezTo>
                <a:cubicBezTo>
                  <a:pt x="46204" y="98096"/>
                  <a:pt x="49245" y="99000"/>
                  <a:pt x="51069" y="99000"/>
                </a:cubicBezTo>
                <a:cubicBezTo>
                  <a:pt x="56391" y="99000"/>
                  <a:pt x="57608" y="94028"/>
                  <a:pt x="58064" y="92220"/>
                </a:cubicBezTo>
                <a:lnTo>
                  <a:pt x="74941" y="25025"/>
                </a:lnTo>
                <a:close/>
              </a:path>
            </a:pathLst>
          </a:custGeom>
          <a:solidFill>
            <a:srgbClr val="000000"/>
          </a:solidFill>
          <a:ln w="19079">
            <a:noFill/>
            <a:prstDash val="solid"/>
          </a:ln>
        </p:spPr>
        <p:txBody>
          <a:bodyPr/>
          <a:lstStyle/>
          <a:p>
            <a:endParaRPr/>
          </a:p>
        </p:txBody>
      </p:sp>
      <p:sp>
        <p:nvSpPr>
          <p:cNvPr id="33" name="Source 41 · Freeform: Shape 32">
            <a:extLst>
              <a:ext uri="{FF2B5EF4-FFF2-40B4-BE49-F238E27FC236}">
                <a16:creationId xmlns:a16="http://schemas.microsoft.com/office/drawing/2014/main" id="{DB3856F7-58C0-DFBE-AD5A-95B895A237C9}"/>
              </a:ext>
            </a:extLst>
          </p:cNvPr>
          <p:cNvSpPr>
            <a:spLocks noGrp="1"/>
          </p:cNvSpPr>
          <p:nvPr/>
        </p:nvSpPr>
        <p:spPr>
          <a:xfrm>
            <a:off x="6191098" y="2604604"/>
            <a:ext cx="72258" cy="47661"/>
          </a:xfrm>
          <a:custGeom>
            <a:avLst/>
            <a:gdLst>
              <a:gd name="csX0" fmla="*/ 77723 w 77432"/>
              <a:gd name="csY0" fmla="*/ 9427 h 51074"/>
              <a:gd name="csX1" fmla="*/ 71793 w 77432"/>
              <a:gd name="csY1" fmla="*/ 162 h 51074"/>
              <a:gd name="csX2" fmla="*/ 65293 w 77432"/>
              <a:gd name="csY2" fmla="*/ 6376 h 51074"/>
              <a:gd name="csX3" fmla="*/ 71565 w 77432"/>
              <a:gd name="csY3" fmla="*/ 18806 h 51074"/>
              <a:gd name="csX4" fmla="*/ 51380 w 77432"/>
              <a:gd name="csY4" fmla="*/ 41744 h 51074"/>
              <a:gd name="csX5" fmla="*/ 38722 w 77432"/>
              <a:gd name="csY5" fmla="*/ 33496 h 51074"/>
              <a:gd name="csX6" fmla="*/ 43055 w 77432"/>
              <a:gd name="csY6" fmla="*/ 20614 h 51074"/>
              <a:gd name="csX7" fmla="*/ 39862 w 77432"/>
              <a:gd name="csY7" fmla="*/ 16546 h 51074"/>
              <a:gd name="csX8" fmla="*/ 33134 w 77432"/>
              <a:gd name="csY8" fmla="*/ 33044 h 51074"/>
              <a:gd name="csX9" fmla="*/ 17168 w 77432"/>
              <a:gd name="csY9" fmla="*/ 41744 h 51074"/>
              <a:gd name="csX10" fmla="*/ 5194 w 77432"/>
              <a:gd name="csY10" fmla="*/ 29202 h 51074"/>
              <a:gd name="csX11" fmla="*/ 16256 w 77432"/>
              <a:gd name="csY11" fmla="*/ 4907 h 51074"/>
              <a:gd name="csX12" fmla="*/ 16940 w 77432"/>
              <a:gd name="csY12" fmla="*/ 2647 h 51074"/>
              <a:gd name="csX13" fmla="*/ 14431 w 77432"/>
              <a:gd name="csY13" fmla="*/ 727 h 51074"/>
              <a:gd name="csX14" fmla="*/ 8844 w 77432"/>
              <a:gd name="csY14" fmla="*/ 6037 h 51074"/>
              <a:gd name="csX15" fmla="*/ 291 w 77432"/>
              <a:gd name="csY15" fmla="*/ 32479 h 51074"/>
              <a:gd name="csX16" fmla="*/ 15686 w 77432"/>
              <a:gd name="csY16" fmla="*/ 51123 h 51074"/>
              <a:gd name="csX17" fmla="*/ 34502 w 77432"/>
              <a:gd name="csY17" fmla="*/ 40275 h 51074"/>
              <a:gd name="csX18" fmla="*/ 49670 w 77432"/>
              <a:gd name="csY18" fmla="*/ 51236 h 51074"/>
              <a:gd name="csX19" fmla="*/ 77723 w 77432"/>
              <a:gd name="csY19" fmla="*/ 9427 h 51074"/>
            </a:gdLst>
            <a:ahLst/>
            <a:cxnLst/>
            <a:rect l="l" t="t" r="r" b="b"/>
            <a:pathLst>
              <a:path w="77432" h="51074">
                <a:moveTo>
                  <a:pt x="77723" y="9427"/>
                </a:moveTo>
                <a:cubicBezTo>
                  <a:pt x="77723" y="5811"/>
                  <a:pt x="76355" y="162"/>
                  <a:pt x="71793" y="162"/>
                </a:cubicBezTo>
                <a:cubicBezTo>
                  <a:pt x="68486" y="162"/>
                  <a:pt x="65293" y="2986"/>
                  <a:pt x="65293" y="6376"/>
                </a:cubicBezTo>
                <a:cubicBezTo>
                  <a:pt x="65293" y="10331"/>
                  <a:pt x="71565" y="10896"/>
                  <a:pt x="71565" y="18806"/>
                </a:cubicBezTo>
                <a:cubicBezTo>
                  <a:pt x="71565" y="27055"/>
                  <a:pt x="62784" y="41744"/>
                  <a:pt x="51380" y="41744"/>
                </a:cubicBezTo>
                <a:cubicBezTo>
                  <a:pt x="45336" y="41744"/>
                  <a:pt x="41345" y="38693"/>
                  <a:pt x="38722" y="33496"/>
                </a:cubicBezTo>
                <a:cubicBezTo>
                  <a:pt x="40546" y="30445"/>
                  <a:pt x="43055" y="24230"/>
                  <a:pt x="43055" y="20614"/>
                </a:cubicBezTo>
                <a:cubicBezTo>
                  <a:pt x="43055" y="18693"/>
                  <a:pt x="42143" y="16546"/>
                  <a:pt x="39862" y="16546"/>
                </a:cubicBezTo>
                <a:cubicBezTo>
                  <a:pt x="33248" y="16546"/>
                  <a:pt x="33134" y="28524"/>
                  <a:pt x="33134" y="33044"/>
                </a:cubicBezTo>
                <a:cubicBezTo>
                  <a:pt x="28686" y="37789"/>
                  <a:pt x="24239" y="41744"/>
                  <a:pt x="17168" y="41744"/>
                </a:cubicBezTo>
                <a:cubicBezTo>
                  <a:pt x="9642" y="41744"/>
                  <a:pt x="5194" y="36547"/>
                  <a:pt x="5194" y="29202"/>
                </a:cubicBezTo>
                <a:cubicBezTo>
                  <a:pt x="5194" y="17111"/>
                  <a:pt x="13405" y="9427"/>
                  <a:pt x="16256" y="4907"/>
                </a:cubicBezTo>
                <a:cubicBezTo>
                  <a:pt x="16712" y="4116"/>
                  <a:pt x="16940" y="3438"/>
                  <a:pt x="16940" y="2647"/>
                </a:cubicBezTo>
                <a:cubicBezTo>
                  <a:pt x="16940" y="1631"/>
                  <a:pt x="15344" y="727"/>
                  <a:pt x="14431" y="727"/>
                </a:cubicBezTo>
                <a:cubicBezTo>
                  <a:pt x="12151" y="727"/>
                  <a:pt x="9984" y="4342"/>
                  <a:pt x="8844" y="6037"/>
                </a:cubicBezTo>
                <a:cubicBezTo>
                  <a:pt x="3598" y="13834"/>
                  <a:pt x="291" y="23100"/>
                  <a:pt x="291" y="32479"/>
                </a:cubicBezTo>
                <a:cubicBezTo>
                  <a:pt x="291" y="42987"/>
                  <a:pt x="4738" y="51123"/>
                  <a:pt x="15686" y="51123"/>
                </a:cubicBezTo>
                <a:cubicBezTo>
                  <a:pt x="23783" y="51123"/>
                  <a:pt x="30055" y="45699"/>
                  <a:pt x="34502" y="40275"/>
                </a:cubicBezTo>
                <a:cubicBezTo>
                  <a:pt x="36897" y="46716"/>
                  <a:pt x="41915" y="51236"/>
                  <a:pt x="49670" y="51236"/>
                </a:cubicBezTo>
                <a:cubicBezTo>
                  <a:pt x="70082" y="51236"/>
                  <a:pt x="77723" y="18806"/>
                  <a:pt x="77723" y="9427"/>
                </a:cubicBezTo>
                <a:close/>
              </a:path>
            </a:pathLst>
          </a:custGeom>
          <a:solidFill>
            <a:srgbClr val="000000"/>
          </a:solidFill>
          <a:ln w="19079">
            <a:noFill/>
            <a:prstDash val="solid"/>
          </a:ln>
        </p:spPr>
        <p:txBody>
          <a:bodyPr/>
          <a:lstStyle/>
          <a:p>
            <a:endParaRPr/>
          </a:p>
        </p:txBody>
      </p:sp>
      <p:sp>
        <p:nvSpPr>
          <p:cNvPr id="34" name="Source 41 · Freeform: Shape 33">
            <a:extLst>
              <a:ext uri="{FF2B5EF4-FFF2-40B4-BE49-F238E27FC236}">
                <a16:creationId xmlns:a16="http://schemas.microsoft.com/office/drawing/2014/main" id="{AC12D6E8-B0F0-6D17-121B-2296E3C9FD29}"/>
              </a:ext>
            </a:extLst>
          </p:cNvPr>
          <p:cNvSpPr>
            <a:spLocks noGrp="1"/>
          </p:cNvSpPr>
          <p:nvPr/>
        </p:nvSpPr>
        <p:spPr>
          <a:xfrm>
            <a:off x="6399550" y="2132585"/>
            <a:ext cx="71088" cy="191701"/>
          </a:xfrm>
          <a:custGeom>
            <a:avLst/>
            <a:gdLst>
              <a:gd name="csX0" fmla="*/ 27673 w 76178"/>
              <a:gd name="csY0" fmla="*/ 102270 h 205428"/>
              <a:gd name="csX1" fmla="*/ 73289 w 76178"/>
              <a:gd name="csY1" fmla="*/ 12098 h 205428"/>
              <a:gd name="csX2" fmla="*/ 76482 w 76178"/>
              <a:gd name="csY2" fmla="*/ 5545 h 205428"/>
              <a:gd name="csX3" fmla="*/ 70552 w 76178"/>
              <a:gd name="csY3" fmla="*/ 121 h 205428"/>
              <a:gd name="csX4" fmla="*/ 66903 w 76178"/>
              <a:gd name="csY4" fmla="*/ 121 h 205428"/>
              <a:gd name="csX5" fmla="*/ 304 w 76178"/>
              <a:gd name="csY5" fmla="*/ 102270 h 205428"/>
              <a:gd name="csX6" fmla="*/ 304 w 76178"/>
              <a:gd name="csY6" fmla="*/ 199447 h 205428"/>
              <a:gd name="csX7" fmla="*/ 6690 w 76178"/>
              <a:gd name="csY7" fmla="*/ 205549 h 205428"/>
              <a:gd name="csX8" fmla="*/ 21287 w 76178"/>
              <a:gd name="csY8" fmla="*/ 205549 h 205428"/>
              <a:gd name="csX9" fmla="*/ 27673 w 76178"/>
              <a:gd name="csY9" fmla="*/ 199447 h 205428"/>
              <a:gd name="csX10" fmla="*/ 27673 w 76178"/>
              <a:gd name="csY10" fmla="*/ 102270 h 205428"/>
            </a:gdLst>
            <a:ahLst/>
            <a:cxnLst/>
            <a:rect l="l" t="t" r="r" b="b"/>
            <a:pathLst>
              <a:path w="76178" h="205428">
                <a:moveTo>
                  <a:pt x="27673" y="102270"/>
                </a:moveTo>
                <a:cubicBezTo>
                  <a:pt x="27673" y="83739"/>
                  <a:pt x="32691" y="40574"/>
                  <a:pt x="73289" y="12098"/>
                </a:cubicBezTo>
                <a:cubicBezTo>
                  <a:pt x="76254" y="9839"/>
                  <a:pt x="76482" y="9613"/>
                  <a:pt x="76482" y="5545"/>
                </a:cubicBezTo>
                <a:cubicBezTo>
                  <a:pt x="76482" y="347"/>
                  <a:pt x="76254" y="121"/>
                  <a:pt x="70552" y="121"/>
                </a:cubicBezTo>
                <a:lnTo>
                  <a:pt x="66903" y="121"/>
                </a:lnTo>
                <a:cubicBezTo>
                  <a:pt x="17866" y="26336"/>
                  <a:pt x="304" y="69049"/>
                  <a:pt x="304" y="102270"/>
                </a:cubicBezTo>
                <a:lnTo>
                  <a:pt x="304" y="199447"/>
                </a:lnTo>
                <a:cubicBezTo>
                  <a:pt x="304" y="205322"/>
                  <a:pt x="532" y="205549"/>
                  <a:pt x="6690" y="205549"/>
                </a:cubicBezTo>
                <a:lnTo>
                  <a:pt x="21287" y="205549"/>
                </a:lnTo>
                <a:cubicBezTo>
                  <a:pt x="27445" y="205549"/>
                  <a:pt x="27673" y="205322"/>
                  <a:pt x="27673" y="199447"/>
                </a:cubicBezTo>
                <a:lnTo>
                  <a:pt x="27673" y="102270"/>
                </a:lnTo>
                <a:close/>
              </a:path>
            </a:pathLst>
          </a:custGeom>
          <a:solidFill>
            <a:srgbClr val="000000"/>
          </a:solidFill>
          <a:ln w="19079">
            <a:noFill/>
            <a:prstDash val="solid"/>
          </a:ln>
        </p:spPr>
        <p:txBody>
          <a:bodyPr/>
          <a:lstStyle/>
          <a:p>
            <a:endParaRPr/>
          </a:p>
        </p:txBody>
      </p:sp>
      <p:sp>
        <p:nvSpPr>
          <p:cNvPr id="35" name="Source 41 · Freeform: Shape 34">
            <a:extLst>
              <a:ext uri="{FF2B5EF4-FFF2-40B4-BE49-F238E27FC236}">
                <a16:creationId xmlns:a16="http://schemas.microsoft.com/office/drawing/2014/main" id="{C70BE422-4CAC-6907-BDF0-E7493DC6CABF}"/>
              </a:ext>
            </a:extLst>
          </p:cNvPr>
          <p:cNvSpPr>
            <a:spLocks noGrp="1"/>
          </p:cNvSpPr>
          <p:nvPr/>
        </p:nvSpPr>
        <p:spPr>
          <a:xfrm>
            <a:off x="6354003" y="2320069"/>
            <a:ext cx="71087" cy="383825"/>
          </a:xfrm>
          <a:custGeom>
            <a:avLst/>
            <a:gdLst>
              <a:gd name="csX0" fmla="*/ 49111 w 76177"/>
              <a:gd name="csY0" fmla="*/ 405348 h 411310"/>
              <a:gd name="csX1" fmla="*/ 55497 w 76177"/>
              <a:gd name="csY1" fmla="*/ 411450 h 411310"/>
              <a:gd name="csX2" fmla="*/ 70094 w 76177"/>
              <a:gd name="csY2" fmla="*/ 411450 h 411310"/>
              <a:gd name="csX3" fmla="*/ 76481 w 76177"/>
              <a:gd name="csY3" fmla="*/ 405348 h 411310"/>
              <a:gd name="csX4" fmla="*/ 76481 w 76177"/>
              <a:gd name="csY4" fmla="*/ 309978 h 411310"/>
              <a:gd name="csX5" fmla="*/ 13759 w 76177"/>
              <a:gd name="csY5" fmla="*/ 205795 h 411310"/>
              <a:gd name="csX6" fmla="*/ 76481 w 76177"/>
              <a:gd name="csY6" fmla="*/ 101611 h 411310"/>
              <a:gd name="csX7" fmla="*/ 76481 w 76177"/>
              <a:gd name="csY7" fmla="*/ 6241 h 411310"/>
              <a:gd name="csX8" fmla="*/ 70094 w 76177"/>
              <a:gd name="csY8" fmla="*/ 140 h 411310"/>
              <a:gd name="csX9" fmla="*/ 55497 w 76177"/>
              <a:gd name="csY9" fmla="*/ 140 h 411310"/>
              <a:gd name="csX10" fmla="*/ 49111 w 76177"/>
              <a:gd name="csY10" fmla="*/ 6241 h 411310"/>
              <a:gd name="csX11" fmla="*/ 49111 w 76177"/>
              <a:gd name="csY11" fmla="*/ 101837 h 411310"/>
              <a:gd name="csX12" fmla="*/ 3040 w 76177"/>
              <a:gd name="csY12" fmla="*/ 199466 h 411310"/>
              <a:gd name="csX13" fmla="*/ 303 w 76177"/>
              <a:gd name="csY13" fmla="*/ 205795 h 411310"/>
              <a:gd name="csX14" fmla="*/ 3040 w 76177"/>
              <a:gd name="csY14" fmla="*/ 212122 h 411310"/>
              <a:gd name="csX15" fmla="*/ 35655 w 76177"/>
              <a:gd name="csY15" fmla="*/ 251445 h 411310"/>
              <a:gd name="csX16" fmla="*/ 49111 w 76177"/>
              <a:gd name="csY16" fmla="*/ 309751 h 411310"/>
              <a:gd name="csX17" fmla="*/ 49111 w 76177"/>
              <a:gd name="csY17" fmla="*/ 405348 h 411310"/>
            </a:gdLst>
            <a:ahLst/>
            <a:cxnLst/>
            <a:rect l="l" t="t" r="r" b="b"/>
            <a:pathLst>
              <a:path w="76177" h="411310">
                <a:moveTo>
                  <a:pt x="49111" y="405348"/>
                </a:moveTo>
                <a:cubicBezTo>
                  <a:pt x="49111" y="411223"/>
                  <a:pt x="49339" y="411450"/>
                  <a:pt x="55497" y="411450"/>
                </a:cubicBezTo>
                <a:lnTo>
                  <a:pt x="70094" y="411450"/>
                </a:lnTo>
                <a:cubicBezTo>
                  <a:pt x="76253" y="411450"/>
                  <a:pt x="76481" y="411223"/>
                  <a:pt x="76481" y="405348"/>
                </a:cubicBezTo>
                <a:lnTo>
                  <a:pt x="76481" y="309978"/>
                </a:lnTo>
                <a:cubicBezTo>
                  <a:pt x="76481" y="282632"/>
                  <a:pt x="64849" y="236530"/>
                  <a:pt x="13759" y="205795"/>
                </a:cubicBezTo>
                <a:cubicBezTo>
                  <a:pt x="65305" y="174833"/>
                  <a:pt x="76481" y="128278"/>
                  <a:pt x="76481" y="101611"/>
                </a:cubicBezTo>
                <a:lnTo>
                  <a:pt x="76481" y="6241"/>
                </a:lnTo>
                <a:cubicBezTo>
                  <a:pt x="76481" y="366"/>
                  <a:pt x="76253" y="140"/>
                  <a:pt x="70094" y="140"/>
                </a:cubicBezTo>
                <a:lnTo>
                  <a:pt x="55497" y="140"/>
                </a:lnTo>
                <a:cubicBezTo>
                  <a:pt x="49339" y="140"/>
                  <a:pt x="49111" y="366"/>
                  <a:pt x="49111" y="6241"/>
                </a:cubicBezTo>
                <a:lnTo>
                  <a:pt x="49111" y="101837"/>
                </a:lnTo>
                <a:cubicBezTo>
                  <a:pt x="49111" y="120820"/>
                  <a:pt x="45006" y="167827"/>
                  <a:pt x="3040" y="199466"/>
                </a:cubicBezTo>
                <a:cubicBezTo>
                  <a:pt x="531" y="201500"/>
                  <a:pt x="303" y="201727"/>
                  <a:pt x="303" y="205795"/>
                </a:cubicBezTo>
                <a:cubicBezTo>
                  <a:pt x="303" y="209863"/>
                  <a:pt x="531" y="210088"/>
                  <a:pt x="3040" y="212122"/>
                </a:cubicBezTo>
                <a:cubicBezTo>
                  <a:pt x="8969" y="216642"/>
                  <a:pt x="24707" y="228619"/>
                  <a:pt x="35655" y="251445"/>
                </a:cubicBezTo>
                <a:cubicBezTo>
                  <a:pt x="44550" y="269524"/>
                  <a:pt x="49111" y="289638"/>
                  <a:pt x="49111" y="309751"/>
                </a:cubicBezTo>
                <a:lnTo>
                  <a:pt x="49111" y="405348"/>
                </a:lnTo>
                <a:close/>
              </a:path>
            </a:pathLst>
          </a:custGeom>
          <a:solidFill>
            <a:srgbClr val="000000"/>
          </a:solidFill>
          <a:ln w="19079">
            <a:noFill/>
            <a:prstDash val="solid"/>
          </a:ln>
        </p:spPr>
        <p:txBody>
          <a:bodyPr/>
          <a:lstStyle/>
          <a:p>
            <a:endParaRPr/>
          </a:p>
        </p:txBody>
      </p:sp>
      <p:sp>
        <p:nvSpPr>
          <p:cNvPr id="36" name="Source 41 · Freeform: Shape 35">
            <a:extLst>
              <a:ext uri="{FF2B5EF4-FFF2-40B4-BE49-F238E27FC236}">
                <a16:creationId xmlns:a16="http://schemas.microsoft.com/office/drawing/2014/main" id="{D30E3FE6-4231-08F7-C1C7-C069D6446976}"/>
              </a:ext>
            </a:extLst>
          </p:cNvPr>
          <p:cNvSpPr>
            <a:spLocks noGrp="1"/>
          </p:cNvSpPr>
          <p:nvPr/>
        </p:nvSpPr>
        <p:spPr>
          <a:xfrm>
            <a:off x="6399550" y="2699677"/>
            <a:ext cx="71088" cy="191701"/>
          </a:xfrm>
          <a:custGeom>
            <a:avLst/>
            <a:gdLst>
              <a:gd name="csX0" fmla="*/ 70552 w 76178"/>
              <a:gd name="csY0" fmla="*/ 205598 h 205428"/>
              <a:gd name="csX1" fmla="*/ 76482 w 76178"/>
              <a:gd name="csY1" fmla="*/ 200174 h 205428"/>
              <a:gd name="csX2" fmla="*/ 75342 w 76178"/>
              <a:gd name="csY2" fmla="*/ 195203 h 205428"/>
              <a:gd name="csX3" fmla="*/ 41130 w 76178"/>
              <a:gd name="csY3" fmla="*/ 157687 h 205428"/>
              <a:gd name="csX4" fmla="*/ 27673 w 76178"/>
              <a:gd name="csY4" fmla="*/ 103448 h 205428"/>
              <a:gd name="csX5" fmla="*/ 27673 w 76178"/>
              <a:gd name="csY5" fmla="*/ 6271 h 205428"/>
              <a:gd name="csX6" fmla="*/ 21287 w 76178"/>
              <a:gd name="csY6" fmla="*/ 169 h 205428"/>
              <a:gd name="csX7" fmla="*/ 6690 w 76178"/>
              <a:gd name="csY7" fmla="*/ 169 h 205428"/>
              <a:gd name="csX8" fmla="*/ 304 w 76178"/>
              <a:gd name="csY8" fmla="*/ 6271 h 205428"/>
              <a:gd name="csX9" fmla="*/ 304 w 76178"/>
              <a:gd name="csY9" fmla="*/ 103448 h 205428"/>
              <a:gd name="csX10" fmla="*/ 66903 w 76178"/>
              <a:gd name="csY10" fmla="*/ 205598 h 205428"/>
              <a:gd name="csX11" fmla="*/ 70552 w 76178"/>
              <a:gd name="csY11" fmla="*/ 205598 h 205428"/>
            </a:gdLst>
            <a:ahLst/>
            <a:cxnLst/>
            <a:rect l="l" t="t" r="r" b="b"/>
            <a:pathLst>
              <a:path w="76178" h="205428">
                <a:moveTo>
                  <a:pt x="70552" y="205598"/>
                </a:moveTo>
                <a:cubicBezTo>
                  <a:pt x="76254" y="205598"/>
                  <a:pt x="76482" y="205371"/>
                  <a:pt x="76482" y="200174"/>
                </a:cubicBezTo>
                <a:cubicBezTo>
                  <a:pt x="76482" y="196106"/>
                  <a:pt x="76254" y="195880"/>
                  <a:pt x="75342" y="195203"/>
                </a:cubicBezTo>
                <a:cubicBezTo>
                  <a:pt x="68271" y="190004"/>
                  <a:pt x="51850" y="178479"/>
                  <a:pt x="41130" y="157687"/>
                </a:cubicBezTo>
                <a:cubicBezTo>
                  <a:pt x="32235" y="140511"/>
                  <a:pt x="27673" y="123110"/>
                  <a:pt x="27673" y="103448"/>
                </a:cubicBezTo>
                <a:lnTo>
                  <a:pt x="27673" y="6271"/>
                </a:lnTo>
                <a:cubicBezTo>
                  <a:pt x="27673" y="395"/>
                  <a:pt x="27445" y="169"/>
                  <a:pt x="21287" y="169"/>
                </a:cubicBezTo>
                <a:lnTo>
                  <a:pt x="6690" y="169"/>
                </a:lnTo>
                <a:cubicBezTo>
                  <a:pt x="532" y="169"/>
                  <a:pt x="304" y="395"/>
                  <a:pt x="304" y="6271"/>
                </a:cubicBezTo>
                <a:lnTo>
                  <a:pt x="304" y="103448"/>
                </a:lnTo>
                <a:cubicBezTo>
                  <a:pt x="304" y="136896"/>
                  <a:pt x="17866" y="179608"/>
                  <a:pt x="66903" y="205598"/>
                </a:cubicBezTo>
                <a:lnTo>
                  <a:pt x="70552" y="205598"/>
                </a:lnTo>
                <a:close/>
              </a:path>
            </a:pathLst>
          </a:custGeom>
          <a:solidFill>
            <a:srgbClr val="000000"/>
          </a:solidFill>
          <a:ln w="19079">
            <a:noFill/>
            <a:prstDash val="solid"/>
          </a:ln>
        </p:spPr>
        <p:txBody>
          <a:bodyPr/>
          <a:lstStyle/>
          <a:p>
            <a:endParaRPr/>
          </a:p>
        </p:txBody>
      </p:sp>
      <p:sp>
        <p:nvSpPr>
          <p:cNvPr id="37" name="Source 41 · Freeform: Shape 36">
            <a:extLst>
              <a:ext uri="{FF2B5EF4-FFF2-40B4-BE49-F238E27FC236}">
                <a16:creationId xmlns:a16="http://schemas.microsoft.com/office/drawing/2014/main" id="{4DF8C4AA-774F-CCBD-F7B3-752876B00BDD}"/>
              </a:ext>
            </a:extLst>
          </p:cNvPr>
          <p:cNvSpPr>
            <a:spLocks noGrp="1"/>
          </p:cNvSpPr>
          <p:nvPr/>
        </p:nvSpPr>
        <p:spPr>
          <a:xfrm>
            <a:off x="6570934" y="2364357"/>
            <a:ext cx="283286" cy="295249"/>
          </a:xfrm>
          <a:custGeom>
            <a:avLst/>
            <a:gdLst>
              <a:gd name="csX0" fmla="*/ 276299 w 303571"/>
              <a:gd name="csY0" fmla="*/ 316533 h 316391"/>
              <a:gd name="csX1" fmla="*/ 303897 w 303571"/>
              <a:gd name="csY1" fmla="*/ 244216 h 316391"/>
              <a:gd name="csX2" fmla="*/ 298194 w 303571"/>
              <a:gd name="csY2" fmla="*/ 244216 h 316391"/>
              <a:gd name="csX3" fmla="*/ 238895 w 303571"/>
              <a:gd name="csY3" fmla="*/ 289866 h 316391"/>
              <a:gd name="csX4" fmla="*/ 167963 w 303571"/>
              <a:gd name="csY4" fmla="*/ 296872 h 316391"/>
              <a:gd name="csX5" fmla="*/ 30432 w 303571"/>
              <a:gd name="csY5" fmla="*/ 296872 h 316391"/>
              <a:gd name="csX6" fmla="*/ 146523 w 303571"/>
              <a:gd name="csY6" fmla="*/ 161954 h 316391"/>
              <a:gd name="csX7" fmla="*/ 148576 w 303571"/>
              <a:gd name="csY7" fmla="*/ 158338 h 316391"/>
              <a:gd name="csX8" fmla="*/ 146979 w 303571"/>
              <a:gd name="csY8" fmla="*/ 154948 h 316391"/>
              <a:gd name="csX9" fmla="*/ 40695 w 303571"/>
              <a:gd name="csY9" fmla="*/ 10990 h 316391"/>
              <a:gd name="csX10" fmla="*/ 165682 w 303571"/>
              <a:gd name="csY10" fmla="*/ 10990 h 316391"/>
              <a:gd name="csX11" fmla="*/ 219052 w 303571"/>
              <a:gd name="csY11" fmla="*/ 14606 h 316391"/>
              <a:gd name="csX12" fmla="*/ 269229 w 303571"/>
              <a:gd name="csY12" fmla="*/ 31555 h 316391"/>
              <a:gd name="csX13" fmla="*/ 298194 w 303571"/>
              <a:gd name="csY13" fmla="*/ 63646 h 316391"/>
              <a:gd name="csX14" fmla="*/ 303897 w 303571"/>
              <a:gd name="csY14" fmla="*/ 63646 h 316391"/>
              <a:gd name="csX15" fmla="*/ 276299 w 303571"/>
              <a:gd name="csY15" fmla="*/ 142 h 316391"/>
              <a:gd name="csX16" fmla="*/ 6711 w 303571"/>
              <a:gd name="csY16" fmla="*/ 142 h 316391"/>
              <a:gd name="csX17" fmla="*/ 553 w 303571"/>
              <a:gd name="csY17" fmla="*/ 1724 h 316391"/>
              <a:gd name="csX18" fmla="*/ 325 w 303571"/>
              <a:gd name="csY18" fmla="*/ 9182 h 316391"/>
              <a:gd name="csX19" fmla="*/ 120978 w 303571"/>
              <a:gd name="csY19" fmla="*/ 172801 h 316391"/>
              <a:gd name="csX20" fmla="*/ 2834 w 303571"/>
              <a:gd name="csY20" fmla="*/ 309979 h 316391"/>
              <a:gd name="csX21" fmla="*/ 553 w 303571"/>
              <a:gd name="csY21" fmla="*/ 314047 h 316391"/>
              <a:gd name="csX22" fmla="*/ 6711 w 303571"/>
              <a:gd name="csY22" fmla="*/ 316533 h 316391"/>
              <a:gd name="csX23" fmla="*/ 276299 w 303571"/>
              <a:gd name="csY23" fmla="*/ 316533 h 316391"/>
            </a:gdLst>
            <a:ahLst/>
            <a:cxnLst/>
            <a:rect l="l" t="t" r="r" b="b"/>
            <a:pathLst>
              <a:path w="303571" h="316391">
                <a:moveTo>
                  <a:pt x="276299" y="316533"/>
                </a:moveTo>
                <a:lnTo>
                  <a:pt x="303897" y="244216"/>
                </a:lnTo>
                <a:lnTo>
                  <a:pt x="298194" y="244216"/>
                </a:lnTo>
                <a:cubicBezTo>
                  <a:pt x="289300" y="267719"/>
                  <a:pt x="265123" y="283087"/>
                  <a:pt x="238895" y="289866"/>
                </a:cubicBezTo>
                <a:cubicBezTo>
                  <a:pt x="234104" y="290996"/>
                  <a:pt x="211753" y="296872"/>
                  <a:pt x="167963" y="296872"/>
                </a:cubicBezTo>
                <a:lnTo>
                  <a:pt x="30432" y="296872"/>
                </a:lnTo>
                <a:lnTo>
                  <a:pt x="146523" y="161954"/>
                </a:lnTo>
                <a:cubicBezTo>
                  <a:pt x="148120" y="160146"/>
                  <a:pt x="148576" y="159468"/>
                  <a:pt x="148576" y="158338"/>
                </a:cubicBezTo>
                <a:cubicBezTo>
                  <a:pt x="148576" y="157886"/>
                  <a:pt x="148576" y="157208"/>
                  <a:pt x="146979" y="154948"/>
                </a:cubicBezTo>
                <a:lnTo>
                  <a:pt x="40695" y="10990"/>
                </a:lnTo>
                <a:lnTo>
                  <a:pt x="165682" y="10990"/>
                </a:lnTo>
                <a:cubicBezTo>
                  <a:pt x="196245" y="10990"/>
                  <a:pt x="216999" y="14154"/>
                  <a:pt x="219052" y="14606"/>
                </a:cubicBezTo>
                <a:cubicBezTo>
                  <a:pt x="231369" y="16414"/>
                  <a:pt x="251212" y="20255"/>
                  <a:pt x="269229" y="31555"/>
                </a:cubicBezTo>
                <a:cubicBezTo>
                  <a:pt x="274931" y="35171"/>
                  <a:pt x="290441" y="45341"/>
                  <a:pt x="298194" y="63646"/>
                </a:cubicBezTo>
                <a:lnTo>
                  <a:pt x="303897" y="63646"/>
                </a:lnTo>
                <a:lnTo>
                  <a:pt x="276299" y="142"/>
                </a:lnTo>
                <a:lnTo>
                  <a:pt x="6711" y="142"/>
                </a:lnTo>
                <a:cubicBezTo>
                  <a:pt x="1466" y="142"/>
                  <a:pt x="1238" y="368"/>
                  <a:pt x="553" y="1724"/>
                </a:cubicBezTo>
                <a:cubicBezTo>
                  <a:pt x="325" y="2402"/>
                  <a:pt x="325" y="6696"/>
                  <a:pt x="325" y="9182"/>
                </a:cubicBezTo>
                <a:lnTo>
                  <a:pt x="120978" y="172801"/>
                </a:lnTo>
                <a:lnTo>
                  <a:pt x="2834" y="309979"/>
                </a:lnTo>
                <a:cubicBezTo>
                  <a:pt x="553" y="312692"/>
                  <a:pt x="553" y="313822"/>
                  <a:pt x="553" y="314047"/>
                </a:cubicBezTo>
                <a:cubicBezTo>
                  <a:pt x="553" y="316533"/>
                  <a:pt x="2606" y="316533"/>
                  <a:pt x="6711" y="316533"/>
                </a:cubicBezTo>
                <a:lnTo>
                  <a:pt x="276299" y="316533"/>
                </a:lnTo>
                <a:close/>
              </a:path>
            </a:pathLst>
          </a:custGeom>
          <a:solidFill>
            <a:schemeClr val="accent4"/>
          </a:solidFill>
          <a:ln w="19079">
            <a:noFill/>
            <a:prstDash val="solid"/>
          </a:ln>
        </p:spPr>
        <p:txBody>
          <a:bodyPr/>
          <a:lstStyle/>
          <a:p>
            <a:endParaRPr/>
          </a:p>
        </p:txBody>
      </p:sp>
      <p:sp>
        <p:nvSpPr>
          <p:cNvPr id="38" name="Source 41 · Freeform: Shape 37">
            <a:extLst>
              <a:ext uri="{FF2B5EF4-FFF2-40B4-BE49-F238E27FC236}">
                <a16:creationId xmlns:a16="http://schemas.microsoft.com/office/drawing/2014/main" id="{FDEE5CD3-7E36-6781-FDA8-16E7AEE28398}"/>
              </a:ext>
            </a:extLst>
          </p:cNvPr>
          <p:cNvSpPr>
            <a:spLocks noGrp="1"/>
          </p:cNvSpPr>
          <p:nvPr/>
        </p:nvSpPr>
        <p:spPr>
          <a:xfrm>
            <a:off x="6513114" y="2730359"/>
            <a:ext cx="70803" cy="98978"/>
          </a:xfrm>
          <a:custGeom>
            <a:avLst/>
            <a:gdLst>
              <a:gd name="csX0" fmla="*/ 75583 w 75873"/>
              <a:gd name="csY0" fmla="*/ 4696 h 106066"/>
              <a:gd name="csX1" fmla="*/ 76192 w 75873"/>
              <a:gd name="csY1" fmla="*/ 2285 h 106066"/>
              <a:gd name="csX2" fmla="*/ 73759 w 75873"/>
              <a:gd name="csY2" fmla="*/ 176 h 106066"/>
              <a:gd name="csX3" fmla="*/ 64940 w 75873"/>
              <a:gd name="csY3" fmla="*/ 929 h 106066"/>
              <a:gd name="csX4" fmla="*/ 56425 w 75873"/>
              <a:gd name="csY4" fmla="*/ 1532 h 106066"/>
              <a:gd name="csX5" fmla="*/ 51559 w 75873"/>
              <a:gd name="csY5" fmla="*/ 4696 h 106066"/>
              <a:gd name="csX6" fmla="*/ 55513 w 75873"/>
              <a:gd name="csY6" fmla="*/ 6805 h 106066"/>
              <a:gd name="csX7" fmla="*/ 62811 w 75873"/>
              <a:gd name="csY7" fmla="*/ 9065 h 106066"/>
              <a:gd name="csX8" fmla="*/ 60834 w 75873"/>
              <a:gd name="csY8" fmla="*/ 17954 h 106066"/>
              <a:gd name="csX9" fmla="*/ 53384 w 75873"/>
              <a:gd name="csY9" fmla="*/ 47333 h 106066"/>
              <a:gd name="csX10" fmla="*/ 38331 w 75873"/>
              <a:gd name="csY10" fmla="*/ 38294 h 106066"/>
              <a:gd name="csX11" fmla="*/ 318 w 75873"/>
              <a:gd name="csY11" fmla="*/ 81534 h 106066"/>
              <a:gd name="csX12" fmla="*/ 22213 w 75873"/>
              <a:gd name="csY12" fmla="*/ 106242 h 106066"/>
              <a:gd name="csX13" fmla="*/ 43044 w 75873"/>
              <a:gd name="csY13" fmla="*/ 95545 h 106066"/>
              <a:gd name="csX14" fmla="*/ 57945 w 75873"/>
              <a:gd name="csY14" fmla="*/ 106242 h 106066"/>
              <a:gd name="csX15" fmla="*/ 69654 w 75873"/>
              <a:gd name="csY15" fmla="*/ 97956 h 106066"/>
              <a:gd name="csX16" fmla="*/ 74823 w 75873"/>
              <a:gd name="csY16" fmla="*/ 83191 h 106066"/>
              <a:gd name="csX17" fmla="*/ 72390 w 75873"/>
              <a:gd name="csY17" fmla="*/ 81232 h 106066"/>
              <a:gd name="csX18" fmla="*/ 69349 w 75873"/>
              <a:gd name="csY18" fmla="*/ 85903 h 106066"/>
              <a:gd name="csX19" fmla="*/ 58402 w 75873"/>
              <a:gd name="csY19" fmla="*/ 102024 h 106066"/>
              <a:gd name="csX20" fmla="*/ 53536 w 75873"/>
              <a:gd name="csY20" fmla="*/ 94943 h 106066"/>
              <a:gd name="csX21" fmla="*/ 54448 w 75873"/>
              <a:gd name="csY21" fmla="*/ 88464 h 106066"/>
              <a:gd name="csX22" fmla="*/ 75583 w 75873"/>
              <a:gd name="csY22" fmla="*/ 4696 h 106066"/>
              <a:gd name="csX23" fmla="*/ 43044 w 75873"/>
              <a:gd name="csY23" fmla="*/ 88464 h 106066"/>
              <a:gd name="csX24" fmla="*/ 22669 w 75873"/>
              <a:gd name="csY24" fmla="*/ 102024 h 106066"/>
              <a:gd name="csX25" fmla="*/ 12178 w 75873"/>
              <a:gd name="csY25" fmla="*/ 87862 h 106066"/>
              <a:gd name="csX26" fmla="*/ 19628 w 75873"/>
              <a:gd name="csY26" fmla="*/ 58030 h 106066"/>
              <a:gd name="csX27" fmla="*/ 38483 w 75873"/>
              <a:gd name="csY27" fmla="*/ 42512 h 106066"/>
              <a:gd name="csX28" fmla="*/ 51255 w 75873"/>
              <a:gd name="csY28" fmla="*/ 55318 h 106066"/>
              <a:gd name="csX29" fmla="*/ 46542 w 75873"/>
              <a:gd name="csY29" fmla="*/ 74603 h 106066"/>
              <a:gd name="csX30" fmla="*/ 43044 w 75873"/>
              <a:gd name="csY30" fmla="*/ 88464 h 106066"/>
            </a:gdLst>
            <a:ahLst/>
            <a:cxnLst/>
            <a:rect l="l" t="t" r="r" b="b"/>
            <a:pathLst>
              <a:path w="75873" h="106066">
                <a:moveTo>
                  <a:pt x="75583" y="4696"/>
                </a:moveTo>
                <a:cubicBezTo>
                  <a:pt x="75735" y="4395"/>
                  <a:pt x="76192" y="2436"/>
                  <a:pt x="76192" y="2285"/>
                </a:cubicBezTo>
                <a:cubicBezTo>
                  <a:pt x="76192" y="1532"/>
                  <a:pt x="75583" y="176"/>
                  <a:pt x="73759" y="176"/>
                </a:cubicBezTo>
                <a:cubicBezTo>
                  <a:pt x="73151" y="176"/>
                  <a:pt x="68437" y="628"/>
                  <a:pt x="64940" y="929"/>
                </a:cubicBezTo>
                <a:lnTo>
                  <a:pt x="56425" y="1532"/>
                </a:lnTo>
                <a:cubicBezTo>
                  <a:pt x="53080" y="1833"/>
                  <a:pt x="51559" y="1984"/>
                  <a:pt x="51559" y="4696"/>
                </a:cubicBezTo>
                <a:cubicBezTo>
                  <a:pt x="51559" y="6805"/>
                  <a:pt x="53688" y="6805"/>
                  <a:pt x="55513" y="6805"/>
                </a:cubicBezTo>
                <a:cubicBezTo>
                  <a:pt x="62811" y="6805"/>
                  <a:pt x="62811" y="7709"/>
                  <a:pt x="62811" y="9065"/>
                </a:cubicBezTo>
                <a:cubicBezTo>
                  <a:pt x="62811" y="9969"/>
                  <a:pt x="61595" y="14941"/>
                  <a:pt x="60834" y="17954"/>
                </a:cubicBezTo>
                <a:lnTo>
                  <a:pt x="53384" y="47333"/>
                </a:lnTo>
                <a:cubicBezTo>
                  <a:pt x="52015" y="44772"/>
                  <a:pt x="47606" y="38294"/>
                  <a:pt x="38331" y="38294"/>
                </a:cubicBezTo>
                <a:cubicBezTo>
                  <a:pt x="20237" y="38294"/>
                  <a:pt x="318" y="59236"/>
                  <a:pt x="318" y="81534"/>
                </a:cubicBezTo>
                <a:cubicBezTo>
                  <a:pt x="318" y="97203"/>
                  <a:pt x="10505" y="106242"/>
                  <a:pt x="22213" y="106242"/>
                </a:cubicBezTo>
                <a:cubicBezTo>
                  <a:pt x="31945" y="106242"/>
                  <a:pt x="40307" y="98559"/>
                  <a:pt x="43044" y="95545"/>
                </a:cubicBezTo>
                <a:cubicBezTo>
                  <a:pt x="45781" y="105941"/>
                  <a:pt x="56121" y="106242"/>
                  <a:pt x="57945" y="106242"/>
                </a:cubicBezTo>
                <a:cubicBezTo>
                  <a:pt x="64940" y="106242"/>
                  <a:pt x="68437" y="100517"/>
                  <a:pt x="69654" y="97956"/>
                </a:cubicBezTo>
                <a:cubicBezTo>
                  <a:pt x="72695" y="92532"/>
                  <a:pt x="74823" y="83794"/>
                  <a:pt x="74823" y="83191"/>
                </a:cubicBezTo>
                <a:cubicBezTo>
                  <a:pt x="74823" y="82287"/>
                  <a:pt x="74215" y="81232"/>
                  <a:pt x="72390" y="81232"/>
                </a:cubicBezTo>
                <a:cubicBezTo>
                  <a:pt x="70566" y="81232"/>
                  <a:pt x="70262" y="82136"/>
                  <a:pt x="69349" y="85903"/>
                </a:cubicBezTo>
                <a:cubicBezTo>
                  <a:pt x="67221" y="94189"/>
                  <a:pt x="64332" y="102024"/>
                  <a:pt x="58402" y="102024"/>
                </a:cubicBezTo>
                <a:cubicBezTo>
                  <a:pt x="54904" y="102024"/>
                  <a:pt x="53536" y="99161"/>
                  <a:pt x="53536" y="94943"/>
                </a:cubicBezTo>
                <a:cubicBezTo>
                  <a:pt x="53536" y="92080"/>
                  <a:pt x="53992" y="90423"/>
                  <a:pt x="54448" y="88464"/>
                </a:cubicBezTo>
                <a:lnTo>
                  <a:pt x="75583" y="4696"/>
                </a:lnTo>
                <a:close/>
                <a:moveTo>
                  <a:pt x="43044" y="88464"/>
                </a:moveTo>
                <a:cubicBezTo>
                  <a:pt x="35442" y="98860"/>
                  <a:pt x="27535" y="102024"/>
                  <a:pt x="22669" y="102024"/>
                </a:cubicBezTo>
                <a:cubicBezTo>
                  <a:pt x="15675" y="102024"/>
                  <a:pt x="12178" y="95696"/>
                  <a:pt x="12178" y="87862"/>
                </a:cubicBezTo>
                <a:cubicBezTo>
                  <a:pt x="12178" y="80780"/>
                  <a:pt x="16283" y="64660"/>
                  <a:pt x="19628" y="58030"/>
                </a:cubicBezTo>
                <a:cubicBezTo>
                  <a:pt x="24038" y="48840"/>
                  <a:pt x="31488" y="42512"/>
                  <a:pt x="38483" y="42512"/>
                </a:cubicBezTo>
                <a:cubicBezTo>
                  <a:pt x="48366" y="42512"/>
                  <a:pt x="51255" y="53510"/>
                  <a:pt x="51255" y="55318"/>
                </a:cubicBezTo>
                <a:cubicBezTo>
                  <a:pt x="51255" y="55921"/>
                  <a:pt x="47454" y="70686"/>
                  <a:pt x="46542" y="74603"/>
                </a:cubicBezTo>
                <a:cubicBezTo>
                  <a:pt x="44565" y="81684"/>
                  <a:pt x="44565" y="81986"/>
                  <a:pt x="43044" y="88464"/>
                </a:cubicBezTo>
                <a:close/>
              </a:path>
            </a:pathLst>
          </a:custGeom>
          <a:solidFill>
            <a:schemeClr val="accent4"/>
          </a:solidFill>
          <a:ln w="19079">
            <a:noFill/>
            <a:prstDash val="solid"/>
          </a:ln>
        </p:spPr>
        <p:txBody>
          <a:bodyPr/>
          <a:lstStyle/>
          <a:p>
            <a:endParaRPr/>
          </a:p>
        </p:txBody>
      </p:sp>
      <p:sp>
        <p:nvSpPr>
          <p:cNvPr id="39" name="Source 41 · Freeform: Shape 38">
            <a:extLst>
              <a:ext uri="{FF2B5EF4-FFF2-40B4-BE49-F238E27FC236}">
                <a16:creationId xmlns:a16="http://schemas.microsoft.com/office/drawing/2014/main" id="{689C9944-222D-8185-44E1-E3AEB8A83ADB}"/>
              </a:ext>
            </a:extLst>
          </p:cNvPr>
          <p:cNvSpPr>
            <a:spLocks noGrp="1"/>
          </p:cNvSpPr>
          <p:nvPr/>
        </p:nvSpPr>
        <p:spPr>
          <a:xfrm>
            <a:off x="6596782" y="2748636"/>
            <a:ext cx="75344" cy="88294"/>
          </a:xfrm>
          <a:custGeom>
            <a:avLst/>
            <a:gdLst>
              <a:gd name="csX0" fmla="*/ 75286 w 80739"/>
              <a:gd name="csY0" fmla="*/ 50949 h 94616"/>
              <a:gd name="csX1" fmla="*/ 81064 w 80739"/>
              <a:gd name="csY1" fmla="*/ 47484 h 94616"/>
              <a:gd name="csX2" fmla="*/ 75286 w 80739"/>
              <a:gd name="csY2" fmla="*/ 44019 h 94616"/>
              <a:gd name="csX3" fmla="*/ 7471 w 80739"/>
              <a:gd name="csY3" fmla="*/ 44019 h 94616"/>
              <a:gd name="csX4" fmla="*/ 50198 w 80739"/>
              <a:gd name="csY4" fmla="*/ 7107 h 94616"/>
              <a:gd name="csX5" fmla="*/ 75286 w 80739"/>
              <a:gd name="csY5" fmla="*/ 7107 h 94616"/>
              <a:gd name="csX6" fmla="*/ 81064 w 80739"/>
              <a:gd name="csY6" fmla="*/ 3641 h 94616"/>
              <a:gd name="csX7" fmla="*/ 75286 w 80739"/>
              <a:gd name="csY7" fmla="*/ 176 h 94616"/>
              <a:gd name="csX8" fmla="*/ 49741 w 80739"/>
              <a:gd name="csY8" fmla="*/ 176 h 94616"/>
              <a:gd name="csX9" fmla="*/ 324 w 80739"/>
              <a:gd name="csY9" fmla="*/ 47484 h 94616"/>
              <a:gd name="csX10" fmla="*/ 49741 w 80739"/>
              <a:gd name="csY10" fmla="*/ 94792 h 94616"/>
              <a:gd name="csX11" fmla="*/ 75286 w 80739"/>
              <a:gd name="csY11" fmla="*/ 94792 h 94616"/>
              <a:gd name="csX12" fmla="*/ 81064 w 80739"/>
              <a:gd name="csY12" fmla="*/ 91327 h 94616"/>
              <a:gd name="csX13" fmla="*/ 75286 w 80739"/>
              <a:gd name="csY13" fmla="*/ 87862 h 94616"/>
              <a:gd name="csX14" fmla="*/ 50198 w 80739"/>
              <a:gd name="csY14" fmla="*/ 87862 h 94616"/>
              <a:gd name="csX15" fmla="*/ 7471 w 80739"/>
              <a:gd name="csY15" fmla="*/ 50949 h 94616"/>
              <a:gd name="csX16" fmla="*/ 75286 w 80739"/>
              <a:gd name="csY16" fmla="*/ 50949 h 94616"/>
            </a:gdLst>
            <a:ahLst/>
            <a:cxnLst/>
            <a:rect l="l" t="t" r="r" b="b"/>
            <a:pathLst>
              <a:path w="80739" h="94616">
                <a:moveTo>
                  <a:pt x="75286" y="50949"/>
                </a:moveTo>
                <a:cubicBezTo>
                  <a:pt x="77719" y="50949"/>
                  <a:pt x="81064" y="50949"/>
                  <a:pt x="81064" y="47484"/>
                </a:cubicBezTo>
                <a:cubicBezTo>
                  <a:pt x="81064" y="44019"/>
                  <a:pt x="77719" y="44019"/>
                  <a:pt x="75286" y="44019"/>
                </a:cubicBezTo>
                <a:lnTo>
                  <a:pt x="7471" y="44019"/>
                </a:lnTo>
                <a:cubicBezTo>
                  <a:pt x="9448" y="23077"/>
                  <a:pt x="27086" y="7107"/>
                  <a:pt x="50198" y="7107"/>
                </a:cubicBezTo>
                <a:lnTo>
                  <a:pt x="75286" y="7107"/>
                </a:lnTo>
                <a:cubicBezTo>
                  <a:pt x="77719" y="7107"/>
                  <a:pt x="81064" y="7107"/>
                  <a:pt x="81064" y="3641"/>
                </a:cubicBezTo>
                <a:cubicBezTo>
                  <a:pt x="81064" y="176"/>
                  <a:pt x="77719" y="176"/>
                  <a:pt x="75286" y="176"/>
                </a:cubicBezTo>
                <a:lnTo>
                  <a:pt x="49741" y="176"/>
                </a:lnTo>
                <a:cubicBezTo>
                  <a:pt x="22372" y="176"/>
                  <a:pt x="324" y="21269"/>
                  <a:pt x="324" y="47484"/>
                </a:cubicBezTo>
                <a:cubicBezTo>
                  <a:pt x="324" y="73850"/>
                  <a:pt x="22524" y="94792"/>
                  <a:pt x="49741" y="94792"/>
                </a:cubicBezTo>
                <a:lnTo>
                  <a:pt x="75286" y="94792"/>
                </a:lnTo>
                <a:cubicBezTo>
                  <a:pt x="77719" y="94792"/>
                  <a:pt x="81064" y="94792"/>
                  <a:pt x="81064" y="91327"/>
                </a:cubicBezTo>
                <a:cubicBezTo>
                  <a:pt x="81064" y="87862"/>
                  <a:pt x="77719" y="87862"/>
                  <a:pt x="75286" y="87862"/>
                </a:cubicBezTo>
                <a:lnTo>
                  <a:pt x="50198" y="87862"/>
                </a:lnTo>
                <a:cubicBezTo>
                  <a:pt x="27086" y="87862"/>
                  <a:pt x="9448" y="71892"/>
                  <a:pt x="7471" y="50949"/>
                </a:cubicBezTo>
                <a:lnTo>
                  <a:pt x="75286" y="50949"/>
                </a:lnTo>
                <a:close/>
              </a:path>
            </a:pathLst>
          </a:custGeom>
          <a:solidFill>
            <a:schemeClr val="accent4"/>
          </a:solidFill>
          <a:ln w="19079">
            <a:noFill/>
            <a:prstDash val="solid"/>
          </a:ln>
        </p:spPr>
        <p:txBody>
          <a:bodyPr/>
          <a:lstStyle/>
          <a:p>
            <a:endParaRPr/>
          </a:p>
        </p:txBody>
      </p:sp>
      <p:sp>
        <p:nvSpPr>
          <p:cNvPr id="40" name="Source 41 · Freeform: Shape 39">
            <a:extLst>
              <a:ext uri="{FF2B5EF4-FFF2-40B4-BE49-F238E27FC236}">
                <a16:creationId xmlns:a16="http://schemas.microsoft.com/office/drawing/2014/main" id="{AF2B7DF0-7C11-CC29-6056-5021CE56E346}"/>
              </a:ext>
            </a:extLst>
          </p:cNvPr>
          <p:cNvSpPr>
            <a:spLocks noGrp="1"/>
          </p:cNvSpPr>
          <p:nvPr/>
        </p:nvSpPr>
        <p:spPr>
          <a:xfrm>
            <a:off x="6687559" y="2731906"/>
            <a:ext cx="112662" cy="96026"/>
          </a:xfrm>
          <a:custGeom>
            <a:avLst/>
            <a:gdLst>
              <a:gd name="csX0" fmla="*/ 31352 w 120729"/>
              <a:gd name="csY0" fmla="*/ 103079 h 102902"/>
              <a:gd name="csX1" fmla="*/ 121062 w 120729"/>
              <a:gd name="csY1" fmla="*/ 35431 h 102902"/>
              <a:gd name="csX2" fmla="*/ 103424 w 120729"/>
              <a:gd name="csY2" fmla="*/ 6956 h 102902"/>
              <a:gd name="csX3" fmla="*/ 61762 w 120729"/>
              <a:gd name="csY3" fmla="*/ 176 h 102902"/>
              <a:gd name="csX4" fmla="*/ 21316 w 120729"/>
              <a:gd name="csY4" fmla="*/ 6956 h 102902"/>
              <a:gd name="csX5" fmla="*/ 333 w 120729"/>
              <a:gd name="csY5" fmla="*/ 28651 h 102902"/>
              <a:gd name="csX6" fmla="*/ 2006 w 120729"/>
              <a:gd name="csY6" fmla="*/ 29857 h 102902"/>
              <a:gd name="csX7" fmla="*/ 13714 w 120729"/>
              <a:gd name="csY7" fmla="*/ 22323 h 102902"/>
              <a:gd name="csX8" fmla="*/ 41387 w 120729"/>
              <a:gd name="csY8" fmla="*/ 8914 h 102902"/>
              <a:gd name="csX9" fmla="*/ 20860 w 120729"/>
              <a:gd name="csY9" fmla="*/ 94641 h 102902"/>
              <a:gd name="csX10" fmla="*/ 11129 w 120729"/>
              <a:gd name="csY10" fmla="*/ 102024 h 102902"/>
              <a:gd name="csX11" fmla="*/ 14930 w 120729"/>
              <a:gd name="csY11" fmla="*/ 103079 h 102902"/>
              <a:gd name="csX12" fmla="*/ 31352 w 120729"/>
              <a:gd name="csY12" fmla="*/ 103079 h 102902"/>
              <a:gd name="csX13" fmla="*/ 31808 w 120729"/>
              <a:gd name="csY13" fmla="*/ 94340 h 102902"/>
              <a:gd name="csX14" fmla="*/ 54464 w 120729"/>
              <a:gd name="csY14" fmla="*/ 8914 h 102902"/>
              <a:gd name="csX15" fmla="*/ 107530 w 120729"/>
              <a:gd name="csY15" fmla="*/ 42060 h 102902"/>
              <a:gd name="csX16" fmla="*/ 41235 w 120729"/>
              <a:gd name="csY16" fmla="*/ 94340 h 102902"/>
              <a:gd name="csX17" fmla="*/ 31808 w 120729"/>
              <a:gd name="csY17" fmla="*/ 94340 h 102902"/>
            </a:gdLst>
            <a:ahLst/>
            <a:cxnLst/>
            <a:rect l="l" t="t" r="r" b="b"/>
            <a:pathLst>
              <a:path w="120729" h="102902">
                <a:moveTo>
                  <a:pt x="31352" y="103079"/>
                </a:moveTo>
                <a:cubicBezTo>
                  <a:pt x="69973" y="103079"/>
                  <a:pt x="121062" y="76261"/>
                  <a:pt x="121062" y="35431"/>
                </a:cubicBezTo>
                <a:cubicBezTo>
                  <a:pt x="121062" y="19461"/>
                  <a:pt x="112243" y="11626"/>
                  <a:pt x="103424" y="6956"/>
                </a:cubicBezTo>
                <a:cubicBezTo>
                  <a:pt x="90348" y="176"/>
                  <a:pt x="75751" y="176"/>
                  <a:pt x="61762" y="176"/>
                </a:cubicBezTo>
                <a:cubicBezTo>
                  <a:pt x="47469" y="176"/>
                  <a:pt x="35609" y="176"/>
                  <a:pt x="21316" y="6956"/>
                </a:cubicBezTo>
                <a:cubicBezTo>
                  <a:pt x="2614" y="15996"/>
                  <a:pt x="333" y="27596"/>
                  <a:pt x="333" y="28651"/>
                </a:cubicBezTo>
                <a:cubicBezTo>
                  <a:pt x="333" y="29555"/>
                  <a:pt x="1093" y="29857"/>
                  <a:pt x="2006" y="29857"/>
                </a:cubicBezTo>
                <a:cubicBezTo>
                  <a:pt x="5199" y="29857"/>
                  <a:pt x="12497" y="25939"/>
                  <a:pt x="13714" y="22323"/>
                </a:cubicBezTo>
                <a:cubicBezTo>
                  <a:pt x="15843" y="16146"/>
                  <a:pt x="17971" y="9969"/>
                  <a:pt x="41387" y="8914"/>
                </a:cubicBezTo>
                <a:cubicBezTo>
                  <a:pt x="39867" y="28500"/>
                  <a:pt x="36826" y="55168"/>
                  <a:pt x="20860" y="94641"/>
                </a:cubicBezTo>
                <a:cubicBezTo>
                  <a:pt x="14626" y="96901"/>
                  <a:pt x="11129" y="100216"/>
                  <a:pt x="11129" y="102024"/>
                </a:cubicBezTo>
                <a:cubicBezTo>
                  <a:pt x="11129" y="103079"/>
                  <a:pt x="12345" y="103079"/>
                  <a:pt x="14930" y="103079"/>
                </a:cubicBezTo>
                <a:lnTo>
                  <a:pt x="31352" y="103079"/>
                </a:lnTo>
                <a:close/>
                <a:moveTo>
                  <a:pt x="31808" y="94340"/>
                </a:moveTo>
                <a:cubicBezTo>
                  <a:pt x="43820" y="66618"/>
                  <a:pt x="51271" y="40704"/>
                  <a:pt x="54464" y="8914"/>
                </a:cubicBezTo>
                <a:cubicBezTo>
                  <a:pt x="66780" y="8914"/>
                  <a:pt x="107530" y="8914"/>
                  <a:pt x="107530" y="42060"/>
                </a:cubicBezTo>
                <a:cubicBezTo>
                  <a:pt x="107530" y="73699"/>
                  <a:pt x="77272" y="94340"/>
                  <a:pt x="41235" y="94340"/>
                </a:cubicBezTo>
                <a:lnTo>
                  <a:pt x="31808" y="94340"/>
                </a:lnTo>
                <a:close/>
              </a:path>
            </a:pathLst>
          </a:custGeom>
          <a:solidFill>
            <a:schemeClr val="accent4"/>
          </a:solidFill>
          <a:ln w="19079">
            <a:noFill/>
            <a:prstDash val="solid"/>
          </a:ln>
        </p:spPr>
        <p:txBody>
          <a:bodyPr/>
          <a:lstStyle/>
          <a:p>
            <a:endParaRPr/>
          </a:p>
        </p:txBody>
      </p:sp>
      <p:sp>
        <p:nvSpPr>
          <p:cNvPr id="41" name="Source 41 · Freeform: Shape 40">
            <a:extLst>
              <a:ext uri="{FF2B5EF4-FFF2-40B4-BE49-F238E27FC236}">
                <a16:creationId xmlns:a16="http://schemas.microsoft.com/office/drawing/2014/main" id="{6127EBBB-C227-9785-52FC-88A7764E22CA}"/>
              </a:ext>
            </a:extLst>
          </p:cNvPr>
          <p:cNvSpPr>
            <a:spLocks noGrp="1"/>
          </p:cNvSpPr>
          <p:nvPr/>
        </p:nvSpPr>
        <p:spPr>
          <a:xfrm>
            <a:off x="6814044" y="2715887"/>
            <a:ext cx="84922" cy="72019"/>
          </a:xfrm>
          <a:custGeom>
            <a:avLst/>
            <a:gdLst>
              <a:gd name="csX0" fmla="*/ 14370 w 91003"/>
              <a:gd name="csY0" fmla="*/ 67971 h 77176"/>
              <a:gd name="csX1" fmla="*/ 4563 w 91003"/>
              <a:gd name="csY1" fmla="*/ 72830 h 77176"/>
              <a:gd name="csX2" fmla="*/ 1369 w 91003"/>
              <a:gd name="csY2" fmla="*/ 73169 h 77176"/>
              <a:gd name="csX3" fmla="*/ 343 w 91003"/>
              <a:gd name="csY3" fmla="*/ 75768 h 77176"/>
              <a:gd name="csX4" fmla="*/ 3992 w 91003"/>
              <a:gd name="csY4" fmla="*/ 77350 h 77176"/>
              <a:gd name="csX5" fmla="*/ 50406 w 91003"/>
              <a:gd name="csY5" fmla="*/ 77350 h 77176"/>
              <a:gd name="csX6" fmla="*/ 85644 w 91003"/>
              <a:gd name="csY6" fmla="*/ 53281 h 77176"/>
              <a:gd name="csX7" fmla="*/ 65231 w 91003"/>
              <a:gd name="csY7" fmla="*/ 36897 h 77176"/>
              <a:gd name="csX8" fmla="*/ 91346 w 91003"/>
              <a:gd name="csY8" fmla="*/ 16331 h 77176"/>
              <a:gd name="csX9" fmla="*/ 66258 w 91003"/>
              <a:gd name="csY9" fmla="*/ 173 h 77176"/>
              <a:gd name="csX10" fmla="*/ 22581 w 91003"/>
              <a:gd name="csY10" fmla="*/ 173 h 77176"/>
              <a:gd name="csX11" fmla="*/ 18703 w 91003"/>
              <a:gd name="csY11" fmla="*/ 2998 h 77176"/>
              <a:gd name="csX12" fmla="*/ 22467 w 91003"/>
              <a:gd name="csY12" fmla="*/ 4693 h 77176"/>
              <a:gd name="csX13" fmla="*/ 29765 w 91003"/>
              <a:gd name="csY13" fmla="*/ 5484 h 77176"/>
              <a:gd name="csX14" fmla="*/ 29309 w 91003"/>
              <a:gd name="csY14" fmla="*/ 9100 h 77176"/>
              <a:gd name="csX15" fmla="*/ 14370 w 91003"/>
              <a:gd name="csY15" fmla="*/ 67971 h 77176"/>
              <a:gd name="csX16" fmla="*/ 33072 w 91003"/>
              <a:gd name="csY16" fmla="*/ 35315 h 77176"/>
              <a:gd name="csX17" fmla="*/ 39801 w 91003"/>
              <a:gd name="csY17" fmla="*/ 8535 h 77176"/>
              <a:gd name="csX18" fmla="*/ 45617 w 91003"/>
              <a:gd name="csY18" fmla="*/ 4693 h 77176"/>
              <a:gd name="csX19" fmla="*/ 64433 w 91003"/>
              <a:gd name="csY19" fmla="*/ 4693 h 77176"/>
              <a:gd name="csX20" fmla="*/ 79714 w 91003"/>
              <a:gd name="csY20" fmla="*/ 16557 h 77176"/>
              <a:gd name="csX21" fmla="*/ 53827 w 91003"/>
              <a:gd name="csY21" fmla="*/ 35315 h 77176"/>
              <a:gd name="csX22" fmla="*/ 33072 w 91003"/>
              <a:gd name="csY22" fmla="*/ 35315 h 77176"/>
              <a:gd name="csX23" fmla="*/ 27598 w 91003"/>
              <a:gd name="csY23" fmla="*/ 72830 h 77176"/>
              <a:gd name="csX24" fmla="*/ 23835 w 91003"/>
              <a:gd name="csY24" fmla="*/ 72491 h 77176"/>
              <a:gd name="csX25" fmla="*/ 32046 w 91003"/>
              <a:gd name="csY25" fmla="*/ 39044 h 77176"/>
              <a:gd name="csX26" fmla="*/ 56906 w 91003"/>
              <a:gd name="csY26" fmla="*/ 39044 h 77176"/>
              <a:gd name="csX27" fmla="*/ 73670 w 91003"/>
              <a:gd name="csY27" fmla="*/ 52716 h 77176"/>
              <a:gd name="csX28" fmla="*/ 47441 w 91003"/>
              <a:gd name="csY28" fmla="*/ 72830 h 77176"/>
              <a:gd name="csX29" fmla="*/ 27598 w 91003"/>
              <a:gd name="csY29" fmla="*/ 72830 h 77176"/>
            </a:gdLst>
            <a:ahLst/>
            <a:cxnLst/>
            <a:rect l="l" t="t" r="r" b="b"/>
            <a:pathLst>
              <a:path w="91003" h="77176">
                <a:moveTo>
                  <a:pt x="14370" y="67971"/>
                </a:moveTo>
                <a:cubicBezTo>
                  <a:pt x="13343" y="72039"/>
                  <a:pt x="13115" y="72830"/>
                  <a:pt x="4563" y="72830"/>
                </a:cubicBezTo>
                <a:cubicBezTo>
                  <a:pt x="2054" y="72830"/>
                  <a:pt x="1826" y="72830"/>
                  <a:pt x="1369" y="73169"/>
                </a:cubicBezTo>
                <a:cubicBezTo>
                  <a:pt x="799" y="73621"/>
                  <a:pt x="343" y="75090"/>
                  <a:pt x="343" y="75768"/>
                </a:cubicBezTo>
                <a:cubicBezTo>
                  <a:pt x="685" y="77350"/>
                  <a:pt x="1712" y="77350"/>
                  <a:pt x="3992" y="77350"/>
                </a:cubicBezTo>
                <a:lnTo>
                  <a:pt x="50406" y="77350"/>
                </a:lnTo>
                <a:cubicBezTo>
                  <a:pt x="70135" y="77350"/>
                  <a:pt x="85644" y="64581"/>
                  <a:pt x="85644" y="53281"/>
                </a:cubicBezTo>
                <a:cubicBezTo>
                  <a:pt x="85644" y="46275"/>
                  <a:pt x="79486" y="38818"/>
                  <a:pt x="65231" y="36897"/>
                </a:cubicBezTo>
                <a:cubicBezTo>
                  <a:pt x="78346" y="34863"/>
                  <a:pt x="91346" y="26614"/>
                  <a:pt x="91346" y="16331"/>
                </a:cubicBezTo>
                <a:cubicBezTo>
                  <a:pt x="91346" y="8196"/>
                  <a:pt x="82337" y="173"/>
                  <a:pt x="66258" y="173"/>
                </a:cubicBezTo>
                <a:lnTo>
                  <a:pt x="22581" y="173"/>
                </a:lnTo>
                <a:cubicBezTo>
                  <a:pt x="20414" y="173"/>
                  <a:pt x="18703" y="173"/>
                  <a:pt x="18703" y="2998"/>
                </a:cubicBezTo>
                <a:cubicBezTo>
                  <a:pt x="18703" y="4693"/>
                  <a:pt x="20414" y="4693"/>
                  <a:pt x="22467" y="4693"/>
                </a:cubicBezTo>
                <a:cubicBezTo>
                  <a:pt x="24519" y="4693"/>
                  <a:pt x="27370" y="4693"/>
                  <a:pt x="29765" y="5484"/>
                </a:cubicBezTo>
                <a:cubicBezTo>
                  <a:pt x="29765" y="6614"/>
                  <a:pt x="29765" y="7292"/>
                  <a:pt x="29309" y="9100"/>
                </a:cubicBezTo>
                <a:lnTo>
                  <a:pt x="14370" y="67971"/>
                </a:lnTo>
                <a:close/>
                <a:moveTo>
                  <a:pt x="33072" y="35315"/>
                </a:moveTo>
                <a:lnTo>
                  <a:pt x="39801" y="8535"/>
                </a:lnTo>
                <a:cubicBezTo>
                  <a:pt x="40713" y="4919"/>
                  <a:pt x="40827" y="4693"/>
                  <a:pt x="45617" y="4693"/>
                </a:cubicBezTo>
                <a:lnTo>
                  <a:pt x="64433" y="4693"/>
                </a:lnTo>
                <a:cubicBezTo>
                  <a:pt x="76293" y="4693"/>
                  <a:pt x="79714" y="11811"/>
                  <a:pt x="79714" y="16557"/>
                </a:cubicBezTo>
                <a:cubicBezTo>
                  <a:pt x="79714" y="25823"/>
                  <a:pt x="67854" y="35315"/>
                  <a:pt x="53827" y="35315"/>
                </a:cubicBezTo>
                <a:lnTo>
                  <a:pt x="33072" y="35315"/>
                </a:lnTo>
                <a:close/>
                <a:moveTo>
                  <a:pt x="27598" y="72830"/>
                </a:moveTo>
                <a:cubicBezTo>
                  <a:pt x="25432" y="72830"/>
                  <a:pt x="25204" y="72830"/>
                  <a:pt x="23835" y="72491"/>
                </a:cubicBezTo>
                <a:lnTo>
                  <a:pt x="32046" y="39044"/>
                </a:lnTo>
                <a:lnTo>
                  <a:pt x="56906" y="39044"/>
                </a:lnTo>
                <a:cubicBezTo>
                  <a:pt x="71275" y="39044"/>
                  <a:pt x="73670" y="48196"/>
                  <a:pt x="73670" y="52716"/>
                </a:cubicBezTo>
                <a:cubicBezTo>
                  <a:pt x="73670" y="63564"/>
                  <a:pt x="61582" y="72830"/>
                  <a:pt x="47441" y="72830"/>
                </a:cubicBezTo>
                <a:lnTo>
                  <a:pt x="27598" y="72830"/>
                </a:lnTo>
                <a:close/>
              </a:path>
            </a:pathLst>
          </a:custGeom>
          <a:solidFill>
            <a:schemeClr val="accent4"/>
          </a:solidFill>
          <a:ln w="19079">
            <a:noFill/>
            <a:prstDash val="solid"/>
          </a:ln>
        </p:spPr>
        <p:txBody>
          <a:bodyPr/>
          <a:lstStyle/>
          <a:p>
            <a:endParaRPr/>
          </a:p>
        </p:txBody>
      </p:sp>
      <p:sp>
        <p:nvSpPr>
          <p:cNvPr id="42" name="Source 41 · Freeform: Shape 41">
            <a:extLst>
              <a:ext uri="{FF2B5EF4-FFF2-40B4-BE49-F238E27FC236}">
                <a16:creationId xmlns:a16="http://schemas.microsoft.com/office/drawing/2014/main" id="{D40D45FF-6C51-0102-D42E-E558FB01B51B}"/>
              </a:ext>
            </a:extLst>
          </p:cNvPr>
          <p:cNvSpPr>
            <a:spLocks noGrp="1"/>
          </p:cNvSpPr>
          <p:nvPr/>
        </p:nvSpPr>
        <p:spPr>
          <a:xfrm>
            <a:off x="6805816" y="2816482"/>
            <a:ext cx="72258" cy="47661"/>
          </a:xfrm>
          <a:custGeom>
            <a:avLst/>
            <a:gdLst>
              <a:gd name="csX0" fmla="*/ 77775 w 77432"/>
              <a:gd name="csY0" fmla="*/ 9445 h 51074"/>
              <a:gd name="csX1" fmla="*/ 71845 w 77432"/>
              <a:gd name="csY1" fmla="*/ 180 h 51074"/>
              <a:gd name="csX2" fmla="*/ 65345 w 77432"/>
              <a:gd name="csY2" fmla="*/ 6394 h 51074"/>
              <a:gd name="csX3" fmla="*/ 71617 w 77432"/>
              <a:gd name="csY3" fmla="*/ 18824 h 51074"/>
              <a:gd name="csX4" fmla="*/ 51432 w 77432"/>
              <a:gd name="csY4" fmla="*/ 41762 h 51074"/>
              <a:gd name="csX5" fmla="*/ 38774 w 77432"/>
              <a:gd name="csY5" fmla="*/ 33514 h 51074"/>
              <a:gd name="csX6" fmla="*/ 43107 w 77432"/>
              <a:gd name="csY6" fmla="*/ 20632 h 51074"/>
              <a:gd name="csX7" fmla="*/ 39914 w 77432"/>
              <a:gd name="csY7" fmla="*/ 16564 h 51074"/>
              <a:gd name="csX8" fmla="*/ 33186 w 77432"/>
              <a:gd name="csY8" fmla="*/ 33062 h 51074"/>
              <a:gd name="csX9" fmla="*/ 17220 w 77432"/>
              <a:gd name="csY9" fmla="*/ 41762 h 51074"/>
              <a:gd name="csX10" fmla="*/ 5246 w 77432"/>
              <a:gd name="csY10" fmla="*/ 29220 h 51074"/>
              <a:gd name="csX11" fmla="*/ 16308 w 77432"/>
              <a:gd name="csY11" fmla="*/ 4925 h 51074"/>
              <a:gd name="csX12" fmla="*/ 16992 w 77432"/>
              <a:gd name="csY12" fmla="*/ 2665 h 51074"/>
              <a:gd name="csX13" fmla="*/ 14483 w 77432"/>
              <a:gd name="csY13" fmla="*/ 745 h 51074"/>
              <a:gd name="csX14" fmla="*/ 8895 w 77432"/>
              <a:gd name="csY14" fmla="*/ 6055 h 51074"/>
              <a:gd name="csX15" fmla="*/ 342 w 77432"/>
              <a:gd name="csY15" fmla="*/ 32497 h 51074"/>
              <a:gd name="csX16" fmla="*/ 15738 w 77432"/>
              <a:gd name="csY16" fmla="*/ 51141 h 51074"/>
              <a:gd name="csX17" fmla="*/ 34554 w 77432"/>
              <a:gd name="csY17" fmla="*/ 40293 h 51074"/>
              <a:gd name="csX18" fmla="*/ 49721 w 77432"/>
              <a:gd name="csY18" fmla="*/ 51254 h 51074"/>
              <a:gd name="csX19" fmla="*/ 77775 w 77432"/>
              <a:gd name="csY19" fmla="*/ 9445 h 51074"/>
            </a:gdLst>
            <a:ahLst/>
            <a:cxnLst/>
            <a:rect l="l" t="t" r="r" b="b"/>
            <a:pathLst>
              <a:path w="77432" h="51074">
                <a:moveTo>
                  <a:pt x="77775" y="9445"/>
                </a:moveTo>
                <a:cubicBezTo>
                  <a:pt x="77775" y="5829"/>
                  <a:pt x="76406" y="180"/>
                  <a:pt x="71845" y="180"/>
                </a:cubicBezTo>
                <a:cubicBezTo>
                  <a:pt x="68538" y="180"/>
                  <a:pt x="65345" y="3004"/>
                  <a:pt x="65345" y="6394"/>
                </a:cubicBezTo>
                <a:cubicBezTo>
                  <a:pt x="65345" y="10349"/>
                  <a:pt x="71617" y="10914"/>
                  <a:pt x="71617" y="18824"/>
                </a:cubicBezTo>
                <a:cubicBezTo>
                  <a:pt x="71617" y="27073"/>
                  <a:pt x="62836" y="41762"/>
                  <a:pt x="51432" y="41762"/>
                </a:cubicBezTo>
                <a:cubicBezTo>
                  <a:pt x="45388" y="41762"/>
                  <a:pt x="41396" y="38711"/>
                  <a:pt x="38774" y="33514"/>
                </a:cubicBezTo>
                <a:cubicBezTo>
                  <a:pt x="40598" y="30463"/>
                  <a:pt x="43107" y="24248"/>
                  <a:pt x="43107" y="20632"/>
                </a:cubicBezTo>
                <a:cubicBezTo>
                  <a:pt x="43107" y="18711"/>
                  <a:pt x="42195" y="16564"/>
                  <a:pt x="39914" y="16564"/>
                </a:cubicBezTo>
                <a:cubicBezTo>
                  <a:pt x="33300" y="16564"/>
                  <a:pt x="33186" y="28542"/>
                  <a:pt x="33186" y="33062"/>
                </a:cubicBezTo>
                <a:cubicBezTo>
                  <a:pt x="28738" y="37808"/>
                  <a:pt x="24291" y="41762"/>
                  <a:pt x="17220" y="41762"/>
                </a:cubicBezTo>
                <a:cubicBezTo>
                  <a:pt x="9694" y="41762"/>
                  <a:pt x="5246" y="36565"/>
                  <a:pt x="5246" y="29220"/>
                </a:cubicBezTo>
                <a:cubicBezTo>
                  <a:pt x="5246" y="17129"/>
                  <a:pt x="13457" y="9445"/>
                  <a:pt x="16308" y="4925"/>
                </a:cubicBezTo>
                <a:cubicBezTo>
                  <a:pt x="16764" y="4134"/>
                  <a:pt x="16992" y="3456"/>
                  <a:pt x="16992" y="2665"/>
                </a:cubicBezTo>
                <a:cubicBezTo>
                  <a:pt x="16992" y="1649"/>
                  <a:pt x="15396" y="745"/>
                  <a:pt x="14483" y="745"/>
                </a:cubicBezTo>
                <a:cubicBezTo>
                  <a:pt x="12203" y="745"/>
                  <a:pt x="10036" y="4360"/>
                  <a:pt x="8895" y="6055"/>
                </a:cubicBezTo>
                <a:cubicBezTo>
                  <a:pt x="3650" y="13852"/>
                  <a:pt x="342" y="23118"/>
                  <a:pt x="342" y="32497"/>
                </a:cubicBezTo>
                <a:cubicBezTo>
                  <a:pt x="342" y="43005"/>
                  <a:pt x="4790" y="51141"/>
                  <a:pt x="15738" y="51141"/>
                </a:cubicBezTo>
                <a:cubicBezTo>
                  <a:pt x="23834" y="51141"/>
                  <a:pt x="30107" y="45717"/>
                  <a:pt x="34554" y="40293"/>
                </a:cubicBezTo>
                <a:cubicBezTo>
                  <a:pt x="36949" y="46734"/>
                  <a:pt x="41967" y="51254"/>
                  <a:pt x="49721" y="51254"/>
                </a:cubicBezTo>
                <a:cubicBezTo>
                  <a:pt x="70134" y="51254"/>
                  <a:pt x="77775" y="18824"/>
                  <a:pt x="77775" y="9445"/>
                </a:cubicBezTo>
                <a:close/>
              </a:path>
            </a:pathLst>
          </a:custGeom>
          <a:solidFill>
            <a:schemeClr val="accent4"/>
          </a:solidFill>
          <a:ln w="19079">
            <a:noFill/>
            <a:prstDash val="solid"/>
          </a:ln>
        </p:spPr>
        <p:txBody>
          <a:bodyPr/>
          <a:lstStyle/>
          <a:p>
            <a:endParaRPr/>
          </a:p>
        </p:txBody>
      </p:sp>
      <p:sp>
        <p:nvSpPr>
          <p:cNvPr id="43" name="Source 41 · Freeform: Shape 42">
            <a:extLst>
              <a:ext uri="{FF2B5EF4-FFF2-40B4-BE49-F238E27FC236}">
                <a16:creationId xmlns:a16="http://schemas.microsoft.com/office/drawing/2014/main" id="{F3E78B80-DF3F-EBC0-6D1E-A6187E082D56}"/>
              </a:ext>
            </a:extLst>
          </p:cNvPr>
          <p:cNvSpPr>
            <a:spLocks noGrp="1"/>
          </p:cNvSpPr>
          <p:nvPr/>
        </p:nvSpPr>
        <p:spPr>
          <a:xfrm>
            <a:off x="6959667" y="2471700"/>
            <a:ext cx="97053" cy="138346"/>
          </a:xfrm>
          <a:custGeom>
            <a:avLst/>
            <a:gdLst>
              <a:gd name="csX0" fmla="*/ 102535 w 104003"/>
              <a:gd name="csY0" fmla="*/ 37217 h 148252"/>
              <a:gd name="csX1" fmla="*/ 104359 w 104003"/>
              <a:gd name="csY1" fmla="*/ 23883 h 148252"/>
              <a:gd name="csX2" fmla="*/ 79043 w 104003"/>
              <a:gd name="csY2" fmla="*/ 154 h 148252"/>
              <a:gd name="csX3" fmla="*/ 43919 w 104003"/>
              <a:gd name="csY3" fmla="*/ 20042 h 148252"/>
              <a:gd name="csX4" fmla="*/ 23848 w 104003"/>
              <a:gd name="csY4" fmla="*/ 154 h 148252"/>
              <a:gd name="csX5" fmla="*/ 7654 w 104003"/>
              <a:gd name="csY5" fmla="*/ 11906 h 148252"/>
              <a:gd name="csX6" fmla="*/ 356 w 104003"/>
              <a:gd name="csY6" fmla="*/ 34731 h 148252"/>
              <a:gd name="csX7" fmla="*/ 2865 w 104003"/>
              <a:gd name="csY7" fmla="*/ 36765 h 148252"/>
              <a:gd name="csX8" fmla="*/ 6286 w 104003"/>
              <a:gd name="csY8" fmla="*/ 31341 h 148252"/>
              <a:gd name="csX9" fmla="*/ 23164 w 104003"/>
              <a:gd name="csY9" fmla="*/ 4674 h 148252"/>
              <a:gd name="csX10" fmla="*/ 30234 w 104003"/>
              <a:gd name="csY10" fmla="*/ 15070 h 148252"/>
              <a:gd name="csX11" fmla="*/ 26357 w 104003"/>
              <a:gd name="csY11" fmla="*/ 35861 h 148252"/>
              <a:gd name="csX12" fmla="*/ 19970 w 104003"/>
              <a:gd name="csY12" fmla="*/ 60269 h 148252"/>
              <a:gd name="csX13" fmla="*/ 15409 w 104003"/>
              <a:gd name="csY13" fmla="*/ 78800 h 148252"/>
              <a:gd name="csX14" fmla="*/ 11303 w 104003"/>
              <a:gd name="csY14" fmla="*/ 96428 h 148252"/>
              <a:gd name="csX15" fmla="*/ 17233 w 104003"/>
              <a:gd name="csY15" fmla="*/ 102077 h 148252"/>
              <a:gd name="csX16" fmla="*/ 24988 w 104003"/>
              <a:gd name="csY16" fmla="*/ 97332 h 148252"/>
              <a:gd name="csX17" fmla="*/ 28637 w 104003"/>
              <a:gd name="csY17" fmla="*/ 83772 h 148252"/>
              <a:gd name="csX18" fmla="*/ 33655 w 104003"/>
              <a:gd name="csY18" fmla="*/ 63433 h 148252"/>
              <a:gd name="csX19" fmla="*/ 41182 w 104003"/>
              <a:gd name="csY19" fmla="*/ 33601 h 148252"/>
              <a:gd name="csX20" fmla="*/ 55779 w 104003"/>
              <a:gd name="csY20" fmla="*/ 13714 h 148252"/>
              <a:gd name="csX21" fmla="*/ 78358 w 104003"/>
              <a:gd name="csY21" fmla="*/ 4674 h 148252"/>
              <a:gd name="csX22" fmla="*/ 90675 w 104003"/>
              <a:gd name="csY22" fmla="*/ 20494 h 148252"/>
              <a:gd name="csX23" fmla="*/ 88622 w 104003"/>
              <a:gd name="csY23" fmla="*/ 34957 h 148252"/>
              <a:gd name="csX24" fmla="*/ 62165 w 104003"/>
              <a:gd name="csY24" fmla="*/ 138914 h 148252"/>
              <a:gd name="csX25" fmla="*/ 61481 w 104003"/>
              <a:gd name="csY25" fmla="*/ 142756 h 148252"/>
              <a:gd name="csX26" fmla="*/ 67639 w 104003"/>
              <a:gd name="csY26" fmla="*/ 148406 h 148252"/>
              <a:gd name="csX27" fmla="*/ 76306 w 104003"/>
              <a:gd name="csY27" fmla="*/ 140723 h 148252"/>
              <a:gd name="csX28" fmla="*/ 102535 w 104003"/>
              <a:gd name="csY28" fmla="*/ 37217 h 148252"/>
            </a:gdLst>
            <a:ahLst/>
            <a:cxnLst/>
            <a:rect l="l" t="t" r="r" b="b"/>
            <a:pathLst>
              <a:path w="104003" h="148252">
                <a:moveTo>
                  <a:pt x="102535" y="37217"/>
                </a:moveTo>
                <a:cubicBezTo>
                  <a:pt x="103675" y="32697"/>
                  <a:pt x="104359" y="29985"/>
                  <a:pt x="104359" y="23883"/>
                </a:cubicBezTo>
                <a:cubicBezTo>
                  <a:pt x="104359" y="10324"/>
                  <a:pt x="96377" y="154"/>
                  <a:pt x="79043" y="154"/>
                </a:cubicBezTo>
                <a:cubicBezTo>
                  <a:pt x="58744" y="154"/>
                  <a:pt x="48024" y="14392"/>
                  <a:pt x="43919" y="20042"/>
                </a:cubicBezTo>
                <a:cubicBezTo>
                  <a:pt x="43234" y="7160"/>
                  <a:pt x="33883" y="154"/>
                  <a:pt x="23848" y="154"/>
                </a:cubicBezTo>
                <a:cubicBezTo>
                  <a:pt x="17233" y="154"/>
                  <a:pt x="11988" y="3318"/>
                  <a:pt x="7654" y="11906"/>
                </a:cubicBezTo>
                <a:cubicBezTo>
                  <a:pt x="3549" y="20042"/>
                  <a:pt x="356" y="33827"/>
                  <a:pt x="356" y="34731"/>
                </a:cubicBezTo>
                <a:cubicBezTo>
                  <a:pt x="356" y="35635"/>
                  <a:pt x="1268" y="36765"/>
                  <a:pt x="2865" y="36765"/>
                </a:cubicBezTo>
                <a:cubicBezTo>
                  <a:pt x="4689" y="36765"/>
                  <a:pt x="4917" y="36539"/>
                  <a:pt x="6286" y="31341"/>
                </a:cubicBezTo>
                <a:cubicBezTo>
                  <a:pt x="9707" y="18008"/>
                  <a:pt x="14040" y="4674"/>
                  <a:pt x="23164" y="4674"/>
                </a:cubicBezTo>
                <a:cubicBezTo>
                  <a:pt x="28409" y="4674"/>
                  <a:pt x="30234" y="8290"/>
                  <a:pt x="30234" y="15070"/>
                </a:cubicBezTo>
                <a:cubicBezTo>
                  <a:pt x="30234" y="20042"/>
                  <a:pt x="27953" y="28855"/>
                  <a:pt x="26357" y="35861"/>
                </a:cubicBezTo>
                <a:lnTo>
                  <a:pt x="19970" y="60269"/>
                </a:lnTo>
                <a:cubicBezTo>
                  <a:pt x="19058" y="64562"/>
                  <a:pt x="16549" y="74732"/>
                  <a:pt x="15409" y="78800"/>
                </a:cubicBezTo>
                <a:cubicBezTo>
                  <a:pt x="13812" y="84676"/>
                  <a:pt x="11303" y="95298"/>
                  <a:pt x="11303" y="96428"/>
                </a:cubicBezTo>
                <a:cubicBezTo>
                  <a:pt x="11303" y="99592"/>
                  <a:pt x="13812" y="102077"/>
                  <a:pt x="17233" y="102077"/>
                </a:cubicBezTo>
                <a:cubicBezTo>
                  <a:pt x="19970" y="102077"/>
                  <a:pt x="23164" y="100722"/>
                  <a:pt x="24988" y="97332"/>
                </a:cubicBezTo>
                <a:cubicBezTo>
                  <a:pt x="25444" y="96202"/>
                  <a:pt x="27497" y="88292"/>
                  <a:pt x="28637" y="83772"/>
                </a:cubicBezTo>
                <a:lnTo>
                  <a:pt x="33655" y="63433"/>
                </a:lnTo>
                <a:lnTo>
                  <a:pt x="41182" y="33601"/>
                </a:lnTo>
                <a:cubicBezTo>
                  <a:pt x="41638" y="32245"/>
                  <a:pt x="47340" y="20946"/>
                  <a:pt x="55779" y="13714"/>
                </a:cubicBezTo>
                <a:cubicBezTo>
                  <a:pt x="61709" y="8290"/>
                  <a:pt x="69463" y="4674"/>
                  <a:pt x="78358" y="4674"/>
                </a:cubicBezTo>
                <a:cubicBezTo>
                  <a:pt x="87481" y="4674"/>
                  <a:pt x="90675" y="11454"/>
                  <a:pt x="90675" y="20494"/>
                </a:cubicBezTo>
                <a:cubicBezTo>
                  <a:pt x="90675" y="27048"/>
                  <a:pt x="89762" y="30663"/>
                  <a:pt x="88622" y="34957"/>
                </a:cubicBezTo>
                <a:lnTo>
                  <a:pt x="62165" y="138914"/>
                </a:lnTo>
                <a:cubicBezTo>
                  <a:pt x="61937" y="140044"/>
                  <a:pt x="61481" y="141400"/>
                  <a:pt x="61481" y="142756"/>
                </a:cubicBezTo>
                <a:cubicBezTo>
                  <a:pt x="61481" y="146146"/>
                  <a:pt x="64218" y="148406"/>
                  <a:pt x="67639" y="148406"/>
                </a:cubicBezTo>
                <a:cubicBezTo>
                  <a:pt x="69691" y="148406"/>
                  <a:pt x="74481" y="147502"/>
                  <a:pt x="76306" y="140723"/>
                </a:cubicBezTo>
                <a:lnTo>
                  <a:pt x="102535" y="37217"/>
                </a:lnTo>
                <a:close/>
              </a:path>
            </a:pathLst>
          </a:custGeom>
          <a:solidFill>
            <a:schemeClr val="accent4"/>
          </a:solidFill>
          <a:ln w="19079">
            <a:noFill/>
            <a:prstDash val="solid"/>
          </a:ln>
        </p:spPr>
        <p:txBody>
          <a:bodyPr/>
          <a:lstStyle/>
          <a:p>
            <a:endParaRPr/>
          </a:p>
        </p:txBody>
      </p:sp>
      <p:sp>
        <p:nvSpPr>
          <p:cNvPr id="44" name="Source 41 · Freeform: Shape 43">
            <a:extLst>
              <a:ext uri="{FF2B5EF4-FFF2-40B4-BE49-F238E27FC236}">
                <a16:creationId xmlns:a16="http://schemas.microsoft.com/office/drawing/2014/main" id="{95A075C1-DAFB-8ED4-0873-759DA772052D}"/>
              </a:ext>
            </a:extLst>
          </p:cNvPr>
          <p:cNvSpPr>
            <a:spLocks noGrp="1"/>
          </p:cNvSpPr>
          <p:nvPr/>
        </p:nvSpPr>
        <p:spPr>
          <a:xfrm>
            <a:off x="7071516" y="2368702"/>
            <a:ext cx="105283" cy="96026"/>
          </a:xfrm>
          <a:custGeom>
            <a:avLst/>
            <a:gdLst>
              <a:gd name="csX0" fmla="*/ 18003 w 112822"/>
              <a:gd name="csY0" fmla="*/ 91145 h 102902"/>
              <a:gd name="csX1" fmla="*/ 5079 w 112822"/>
              <a:gd name="csY1" fmla="*/ 98076 h 102902"/>
              <a:gd name="csX2" fmla="*/ 365 w 112822"/>
              <a:gd name="csY2" fmla="*/ 100938 h 102902"/>
              <a:gd name="csX3" fmla="*/ 4927 w 112822"/>
              <a:gd name="csY3" fmla="*/ 103048 h 102902"/>
              <a:gd name="csX4" fmla="*/ 61338 w 112822"/>
              <a:gd name="csY4" fmla="*/ 103048 h 102902"/>
              <a:gd name="csX5" fmla="*/ 105129 w 112822"/>
              <a:gd name="csY5" fmla="*/ 70806 h 102902"/>
              <a:gd name="csX6" fmla="*/ 80344 w 112822"/>
              <a:gd name="csY6" fmla="*/ 49261 h 102902"/>
              <a:gd name="csX7" fmla="*/ 113188 w 112822"/>
              <a:gd name="csY7" fmla="*/ 21238 h 102902"/>
              <a:gd name="csX8" fmla="*/ 82929 w 112822"/>
              <a:gd name="csY8" fmla="*/ 145 h 102902"/>
              <a:gd name="csX9" fmla="*/ 29863 w 112822"/>
              <a:gd name="csY9" fmla="*/ 145 h 102902"/>
              <a:gd name="csX10" fmla="*/ 25150 w 112822"/>
              <a:gd name="csY10" fmla="*/ 3008 h 102902"/>
              <a:gd name="csX11" fmla="*/ 29559 w 112822"/>
              <a:gd name="csY11" fmla="*/ 5117 h 102902"/>
              <a:gd name="csX12" fmla="*/ 38986 w 112822"/>
              <a:gd name="csY12" fmla="*/ 7528 h 102902"/>
              <a:gd name="csX13" fmla="*/ 38378 w 112822"/>
              <a:gd name="csY13" fmla="*/ 10239 h 102902"/>
              <a:gd name="csX14" fmla="*/ 18003 w 112822"/>
              <a:gd name="csY14" fmla="*/ 91145 h 102902"/>
              <a:gd name="csX15" fmla="*/ 41723 w 112822"/>
              <a:gd name="csY15" fmla="*/ 47453 h 102902"/>
              <a:gd name="csX16" fmla="*/ 50998 w 112822"/>
              <a:gd name="csY16" fmla="*/ 10691 h 102902"/>
              <a:gd name="csX17" fmla="*/ 58753 w 112822"/>
              <a:gd name="csY17" fmla="*/ 5117 h 102902"/>
              <a:gd name="csX18" fmla="*/ 80649 w 112822"/>
              <a:gd name="csY18" fmla="*/ 5117 h 102902"/>
              <a:gd name="csX19" fmla="*/ 98895 w 112822"/>
              <a:gd name="csY19" fmla="*/ 20937 h 102902"/>
              <a:gd name="csX20" fmla="*/ 65595 w 112822"/>
              <a:gd name="csY20" fmla="*/ 47453 h 102902"/>
              <a:gd name="csX21" fmla="*/ 41723 w 112822"/>
              <a:gd name="csY21" fmla="*/ 47453 h 102902"/>
              <a:gd name="csX22" fmla="*/ 31232 w 112822"/>
              <a:gd name="csY22" fmla="*/ 98076 h 102902"/>
              <a:gd name="csX23" fmla="*/ 29407 w 112822"/>
              <a:gd name="csY23" fmla="*/ 96720 h 102902"/>
              <a:gd name="csX24" fmla="*/ 30015 w 112822"/>
              <a:gd name="csY24" fmla="*/ 93405 h 102902"/>
              <a:gd name="csX25" fmla="*/ 40659 w 112822"/>
              <a:gd name="csY25" fmla="*/ 51672 h 102902"/>
              <a:gd name="csX26" fmla="*/ 71526 w 112822"/>
              <a:gd name="csY26" fmla="*/ 51672 h 102902"/>
              <a:gd name="csX27" fmla="*/ 90380 w 112822"/>
              <a:gd name="csY27" fmla="*/ 69601 h 102902"/>
              <a:gd name="csX28" fmla="*/ 57537 w 112822"/>
              <a:gd name="csY28" fmla="*/ 98076 h 102902"/>
              <a:gd name="csX29" fmla="*/ 31232 w 112822"/>
              <a:gd name="csY29" fmla="*/ 98076 h 102902"/>
            </a:gdLst>
            <a:ahLst/>
            <a:cxnLst/>
            <a:rect l="l" t="t" r="r" b="b"/>
            <a:pathLst>
              <a:path w="112822" h="102902">
                <a:moveTo>
                  <a:pt x="18003" y="91145"/>
                </a:moveTo>
                <a:cubicBezTo>
                  <a:pt x="16635" y="96870"/>
                  <a:pt x="16331" y="98076"/>
                  <a:pt x="5079" y="98076"/>
                </a:cubicBezTo>
                <a:cubicBezTo>
                  <a:pt x="2190" y="98076"/>
                  <a:pt x="365" y="98076"/>
                  <a:pt x="365" y="100938"/>
                </a:cubicBezTo>
                <a:cubicBezTo>
                  <a:pt x="365" y="103048"/>
                  <a:pt x="2342" y="103048"/>
                  <a:pt x="4927" y="103048"/>
                </a:cubicBezTo>
                <a:lnTo>
                  <a:pt x="61338" y="103048"/>
                </a:lnTo>
                <a:cubicBezTo>
                  <a:pt x="86427" y="103048"/>
                  <a:pt x="105129" y="85420"/>
                  <a:pt x="105129" y="70806"/>
                </a:cubicBezTo>
                <a:cubicBezTo>
                  <a:pt x="105129" y="59808"/>
                  <a:pt x="95550" y="50918"/>
                  <a:pt x="80344" y="49261"/>
                </a:cubicBezTo>
                <a:cubicBezTo>
                  <a:pt x="97983" y="45947"/>
                  <a:pt x="113188" y="34496"/>
                  <a:pt x="113188" y="21238"/>
                </a:cubicBezTo>
                <a:cubicBezTo>
                  <a:pt x="113188" y="9938"/>
                  <a:pt x="102088" y="145"/>
                  <a:pt x="82929" y="145"/>
                </a:cubicBezTo>
                <a:lnTo>
                  <a:pt x="29863" y="145"/>
                </a:lnTo>
                <a:cubicBezTo>
                  <a:pt x="27126" y="145"/>
                  <a:pt x="25150" y="145"/>
                  <a:pt x="25150" y="3008"/>
                </a:cubicBezTo>
                <a:cubicBezTo>
                  <a:pt x="25150" y="5117"/>
                  <a:pt x="26974" y="5117"/>
                  <a:pt x="29559" y="5117"/>
                </a:cubicBezTo>
                <a:cubicBezTo>
                  <a:pt x="34577" y="5117"/>
                  <a:pt x="38986" y="5117"/>
                  <a:pt x="38986" y="7528"/>
                </a:cubicBezTo>
                <a:cubicBezTo>
                  <a:pt x="38986" y="8130"/>
                  <a:pt x="38834" y="8281"/>
                  <a:pt x="38378" y="10239"/>
                </a:cubicBezTo>
                <a:lnTo>
                  <a:pt x="18003" y="91145"/>
                </a:lnTo>
                <a:close/>
                <a:moveTo>
                  <a:pt x="41723" y="47453"/>
                </a:moveTo>
                <a:lnTo>
                  <a:pt x="50998" y="10691"/>
                </a:lnTo>
                <a:cubicBezTo>
                  <a:pt x="52367" y="5569"/>
                  <a:pt x="52519" y="5117"/>
                  <a:pt x="58753" y="5117"/>
                </a:cubicBezTo>
                <a:lnTo>
                  <a:pt x="80649" y="5117"/>
                </a:lnTo>
                <a:cubicBezTo>
                  <a:pt x="95550" y="5117"/>
                  <a:pt x="98895" y="14759"/>
                  <a:pt x="98895" y="20937"/>
                </a:cubicBezTo>
                <a:cubicBezTo>
                  <a:pt x="98895" y="33743"/>
                  <a:pt x="85058" y="47453"/>
                  <a:pt x="65595" y="47453"/>
                </a:cubicBezTo>
                <a:lnTo>
                  <a:pt x="41723" y="47453"/>
                </a:lnTo>
                <a:close/>
                <a:moveTo>
                  <a:pt x="31232" y="98076"/>
                </a:moveTo>
                <a:cubicBezTo>
                  <a:pt x="29863" y="97774"/>
                  <a:pt x="29407" y="97774"/>
                  <a:pt x="29407" y="96720"/>
                </a:cubicBezTo>
                <a:cubicBezTo>
                  <a:pt x="29407" y="95515"/>
                  <a:pt x="29711" y="94309"/>
                  <a:pt x="30015" y="93405"/>
                </a:cubicBezTo>
                <a:lnTo>
                  <a:pt x="40659" y="51672"/>
                </a:lnTo>
                <a:lnTo>
                  <a:pt x="71526" y="51672"/>
                </a:lnTo>
                <a:cubicBezTo>
                  <a:pt x="85666" y="51672"/>
                  <a:pt x="90380" y="61163"/>
                  <a:pt x="90380" y="69601"/>
                </a:cubicBezTo>
                <a:cubicBezTo>
                  <a:pt x="90380" y="84365"/>
                  <a:pt x="75783" y="98076"/>
                  <a:pt x="57537" y="98076"/>
                </a:cubicBezTo>
                <a:lnTo>
                  <a:pt x="31232" y="98076"/>
                </a:lnTo>
                <a:close/>
              </a:path>
            </a:pathLst>
          </a:custGeom>
          <a:solidFill>
            <a:schemeClr val="accent4"/>
          </a:solidFill>
          <a:ln w="19079">
            <a:noFill/>
            <a:prstDash val="solid"/>
          </a:ln>
        </p:spPr>
        <p:txBody>
          <a:bodyPr/>
          <a:lstStyle/>
          <a:p>
            <a:endParaRPr/>
          </a:p>
        </p:txBody>
      </p:sp>
      <p:sp>
        <p:nvSpPr>
          <p:cNvPr id="45" name="Source 41 · Freeform: Shape 44">
            <a:extLst>
              <a:ext uri="{FF2B5EF4-FFF2-40B4-BE49-F238E27FC236}">
                <a16:creationId xmlns:a16="http://schemas.microsoft.com/office/drawing/2014/main" id="{EC539D7D-810D-6527-0387-23DCEE872387}"/>
              </a:ext>
            </a:extLst>
          </p:cNvPr>
          <p:cNvSpPr>
            <a:spLocks noGrp="1"/>
          </p:cNvSpPr>
          <p:nvPr/>
        </p:nvSpPr>
        <p:spPr>
          <a:xfrm>
            <a:off x="7197327" y="2449123"/>
            <a:ext cx="17452" cy="42740"/>
          </a:xfrm>
          <a:custGeom>
            <a:avLst/>
            <a:gdLst>
              <a:gd name="csX0" fmla="*/ 14819 w 18702"/>
              <a:gd name="csY0" fmla="*/ 14610 h 45801"/>
              <a:gd name="csX1" fmla="*/ 3263 w 18702"/>
              <a:gd name="csY1" fmla="*/ 42332 h 45801"/>
              <a:gd name="csX2" fmla="*/ 2351 w 18702"/>
              <a:gd name="csY2" fmla="*/ 43839 h 45801"/>
              <a:gd name="csX3" fmla="*/ 4632 w 18702"/>
              <a:gd name="csY3" fmla="*/ 45948 h 45801"/>
              <a:gd name="csX4" fmla="*/ 19077 w 18702"/>
              <a:gd name="csY4" fmla="*/ 16418 h 45801"/>
              <a:gd name="csX5" fmla="*/ 8737 w 18702"/>
              <a:gd name="csY5" fmla="*/ 146 h 45801"/>
              <a:gd name="csX6" fmla="*/ 374 w 18702"/>
              <a:gd name="csY6" fmla="*/ 8433 h 45801"/>
              <a:gd name="csX7" fmla="*/ 8889 w 18702"/>
              <a:gd name="csY7" fmla="*/ 16870 h 45801"/>
              <a:gd name="csX8" fmla="*/ 14819 w 18702"/>
              <a:gd name="csY8" fmla="*/ 14610 h 45801"/>
            </a:gdLst>
            <a:ahLst/>
            <a:cxnLst/>
            <a:rect l="l" t="t" r="r" b="b"/>
            <a:pathLst>
              <a:path w="18702" h="45801">
                <a:moveTo>
                  <a:pt x="14819" y="14610"/>
                </a:moveTo>
                <a:cubicBezTo>
                  <a:pt x="14819" y="24403"/>
                  <a:pt x="12690" y="32991"/>
                  <a:pt x="3263" y="42332"/>
                </a:cubicBezTo>
                <a:cubicBezTo>
                  <a:pt x="2655" y="42784"/>
                  <a:pt x="2351" y="43085"/>
                  <a:pt x="2351" y="43839"/>
                </a:cubicBezTo>
                <a:cubicBezTo>
                  <a:pt x="2351" y="45044"/>
                  <a:pt x="3567" y="45948"/>
                  <a:pt x="4632" y="45948"/>
                </a:cubicBezTo>
                <a:cubicBezTo>
                  <a:pt x="6456" y="45948"/>
                  <a:pt x="19077" y="34046"/>
                  <a:pt x="19077" y="16418"/>
                </a:cubicBezTo>
                <a:cubicBezTo>
                  <a:pt x="19077" y="6776"/>
                  <a:pt x="15427" y="146"/>
                  <a:pt x="8737" y="146"/>
                </a:cubicBezTo>
                <a:cubicBezTo>
                  <a:pt x="3415" y="146"/>
                  <a:pt x="374" y="4365"/>
                  <a:pt x="374" y="8433"/>
                </a:cubicBezTo>
                <a:cubicBezTo>
                  <a:pt x="374" y="12651"/>
                  <a:pt x="3263" y="16870"/>
                  <a:pt x="8889" y="16870"/>
                </a:cubicBezTo>
                <a:cubicBezTo>
                  <a:pt x="12538" y="16870"/>
                  <a:pt x="14819" y="14761"/>
                  <a:pt x="14819" y="14610"/>
                </a:cubicBezTo>
                <a:close/>
              </a:path>
            </a:pathLst>
          </a:custGeom>
          <a:solidFill>
            <a:schemeClr val="accent4"/>
          </a:solidFill>
          <a:ln w="19079">
            <a:noFill/>
            <a:prstDash val="solid"/>
          </a:ln>
        </p:spPr>
        <p:txBody>
          <a:bodyPr/>
          <a:lstStyle/>
          <a:p>
            <a:endParaRPr/>
          </a:p>
        </p:txBody>
      </p:sp>
      <p:sp>
        <p:nvSpPr>
          <p:cNvPr id="46" name="Source 41 · Freeform: Shape 45">
            <a:extLst>
              <a:ext uri="{FF2B5EF4-FFF2-40B4-BE49-F238E27FC236}">
                <a16:creationId xmlns:a16="http://schemas.microsoft.com/office/drawing/2014/main" id="{8625EF05-F10F-A1E7-D8E9-5DFF216C600E}"/>
              </a:ext>
            </a:extLst>
          </p:cNvPr>
          <p:cNvSpPr>
            <a:spLocks noGrp="1"/>
          </p:cNvSpPr>
          <p:nvPr/>
        </p:nvSpPr>
        <p:spPr>
          <a:xfrm>
            <a:off x="7228273" y="2402586"/>
            <a:ext cx="88682" cy="63548"/>
          </a:xfrm>
          <a:custGeom>
            <a:avLst/>
            <a:gdLst>
              <a:gd name="csX0" fmla="*/ 95411 w 95032"/>
              <a:gd name="csY0" fmla="*/ 11596 h 68099"/>
              <a:gd name="csX1" fmla="*/ 88113 w 95032"/>
              <a:gd name="csY1" fmla="*/ 145 h 68099"/>
              <a:gd name="csX2" fmla="*/ 80054 w 95032"/>
              <a:gd name="csY2" fmla="*/ 8131 h 68099"/>
              <a:gd name="csX3" fmla="*/ 83399 w 95032"/>
              <a:gd name="csY3" fmla="*/ 13253 h 68099"/>
              <a:gd name="csX4" fmla="*/ 87960 w 95032"/>
              <a:gd name="csY4" fmla="*/ 25005 h 68099"/>
              <a:gd name="csX5" fmla="*/ 62264 w 95032"/>
              <a:gd name="csY5" fmla="*/ 56493 h 68099"/>
              <a:gd name="csX6" fmla="*/ 47058 w 95032"/>
              <a:gd name="csY6" fmla="*/ 44591 h 68099"/>
              <a:gd name="csX7" fmla="*/ 52684 w 95032"/>
              <a:gd name="csY7" fmla="*/ 26963 h 68099"/>
              <a:gd name="csX8" fmla="*/ 48579 w 95032"/>
              <a:gd name="csY8" fmla="*/ 22444 h 68099"/>
              <a:gd name="csX9" fmla="*/ 40824 w 95032"/>
              <a:gd name="csY9" fmla="*/ 43988 h 68099"/>
              <a:gd name="csX10" fmla="*/ 20449 w 95032"/>
              <a:gd name="csY10" fmla="*/ 56493 h 68099"/>
              <a:gd name="csX11" fmla="*/ 6156 w 95032"/>
              <a:gd name="csY11" fmla="*/ 39920 h 68099"/>
              <a:gd name="csX12" fmla="*/ 11174 w 95032"/>
              <a:gd name="csY12" fmla="*/ 20636 h 68099"/>
              <a:gd name="csX13" fmla="*/ 21514 w 95032"/>
              <a:gd name="csY13" fmla="*/ 3761 h 68099"/>
              <a:gd name="csX14" fmla="*/ 18473 w 95032"/>
              <a:gd name="csY14" fmla="*/ 899 h 68099"/>
              <a:gd name="csX15" fmla="*/ 11630 w 95032"/>
              <a:gd name="csY15" fmla="*/ 7980 h 68099"/>
              <a:gd name="csX16" fmla="*/ 378 w 95032"/>
              <a:gd name="csY16" fmla="*/ 45194 h 68099"/>
              <a:gd name="csX17" fmla="*/ 18168 w 95032"/>
              <a:gd name="csY17" fmla="*/ 68094 h 68099"/>
              <a:gd name="csX18" fmla="*/ 42041 w 95032"/>
              <a:gd name="csY18" fmla="*/ 53480 h 68099"/>
              <a:gd name="csX19" fmla="*/ 59831 w 95032"/>
              <a:gd name="csY19" fmla="*/ 68245 h 68099"/>
              <a:gd name="csX20" fmla="*/ 84767 w 95032"/>
              <a:gd name="csY20" fmla="*/ 49864 h 68099"/>
              <a:gd name="csX21" fmla="*/ 95411 w 95032"/>
              <a:gd name="csY21" fmla="*/ 11596 h 68099"/>
            </a:gdLst>
            <a:ahLst/>
            <a:cxnLst/>
            <a:rect l="l" t="t" r="r" b="b"/>
            <a:pathLst>
              <a:path w="95032" h="68099">
                <a:moveTo>
                  <a:pt x="95411" y="11596"/>
                </a:moveTo>
                <a:cubicBezTo>
                  <a:pt x="95411" y="6925"/>
                  <a:pt x="94042" y="145"/>
                  <a:pt x="88113" y="145"/>
                </a:cubicBezTo>
                <a:cubicBezTo>
                  <a:pt x="84007" y="145"/>
                  <a:pt x="80054" y="3912"/>
                  <a:pt x="80054" y="8131"/>
                </a:cubicBezTo>
                <a:cubicBezTo>
                  <a:pt x="80054" y="10391"/>
                  <a:pt x="81726" y="11747"/>
                  <a:pt x="83399" y="13253"/>
                </a:cubicBezTo>
                <a:cubicBezTo>
                  <a:pt x="85680" y="15513"/>
                  <a:pt x="87960" y="19430"/>
                  <a:pt x="87960" y="25005"/>
                </a:cubicBezTo>
                <a:cubicBezTo>
                  <a:pt x="87960" y="35099"/>
                  <a:pt x="77469" y="56493"/>
                  <a:pt x="62264" y="56493"/>
                </a:cubicBezTo>
                <a:cubicBezTo>
                  <a:pt x="54357" y="56493"/>
                  <a:pt x="48883" y="51823"/>
                  <a:pt x="47058" y="44591"/>
                </a:cubicBezTo>
                <a:cubicBezTo>
                  <a:pt x="49491" y="39468"/>
                  <a:pt x="52684" y="31182"/>
                  <a:pt x="52684" y="26963"/>
                </a:cubicBezTo>
                <a:cubicBezTo>
                  <a:pt x="52684" y="24402"/>
                  <a:pt x="51468" y="22444"/>
                  <a:pt x="48579" y="22444"/>
                </a:cubicBezTo>
                <a:cubicBezTo>
                  <a:pt x="41737" y="22444"/>
                  <a:pt x="40824" y="39167"/>
                  <a:pt x="40824" y="43988"/>
                </a:cubicBezTo>
                <a:cubicBezTo>
                  <a:pt x="35503" y="50316"/>
                  <a:pt x="29268" y="56493"/>
                  <a:pt x="20449" y="56493"/>
                </a:cubicBezTo>
                <a:cubicBezTo>
                  <a:pt x="10718" y="56493"/>
                  <a:pt x="6156" y="48810"/>
                  <a:pt x="6156" y="39920"/>
                </a:cubicBezTo>
                <a:cubicBezTo>
                  <a:pt x="6156" y="32839"/>
                  <a:pt x="8133" y="26511"/>
                  <a:pt x="11174" y="20636"/>
                </a:cubicBezTo>
                <a:cubicBezTo>
                  <a:pt x="15584" y="11897"/>
                  <a:pt x="21514" y="6172"/>
                  <a:pt x="21514" y="3761"/>
                </a:cubicBezTo>
                <a:cubicBezTo>
                  <a:pt x="21514" y="2104"/>
                  <a:pt x="20145" y="899"/>
                  <a:pt x="18473" y="899"/>
                </a:cubicBezTo>
                <a:cubicBezTo>
                  <a:pt x="15584" y="899"/>
                  <a:pt x="13303" y="5268"/>
                  <a:pt x="11630" y="7980"/>
                </a:cubicBezTo>
                <a:cubicBezTo>
                  <a:pt x="5092" y="18677"/>
                  <a:pt x="378" y="32689"/>
                  <a:pt x="378" y="45194"/>
                </a:cubicBezTo>
                <a:cubicBezTo>
                  <a:pt x="378" y="56795"/>
                  <a:pt x="4788" y="68094"/>
                  <a:pt x="18168" y="68094"/>
                </a:cubicBezTo>
                <a:cubicBezTo>
                  <a:pt x="31245" y="68094"/>
                  <a:pt x="38696" y="57699"/>
                  <a:pt x="42041" y="53480"/>
                </a:cubicBezTo>
                <a:cubicBezTo>
                  <a:pt x="44321" y="61767"/>
                  <a:pt x="50556" y="68245"/>
                  <a:pt x="59831" y="68245"/>
                </a:cubicBezTo>
                <a:cubicBezTo>
                  <a:pt x="72299" y="68245"/>
                  <a:pt x="78533" y="60260"/>
                  <a:pt x="84767" y="49864"/>
                </a:cubicBezTo>
                <a:cubicBezTo>
                  <a:pt x="89633" y="41879"/>
                  <a:pt x="95411" y="21088"/>
                  <a:pt x="95411" y="11596"/>
                </a:cubicBezTo>
                <a:close/>
              </a:path>
            </a:pathLst>
          </a:custGeom>
          <a:solidFill>
            <a:schemeClr val="accent4"/>
          </a:solidFill>
          <a:ln w="19079">
            <a:noFill/>
            <a:prstDash val="solid"/>
          </a:ln>
        </p:spPr>
        <p:txBody>
          <a:bodyPr/>
          <a:lstStyle/>
          <a:p>
            <a:endParaRPr/>
          </a:p>
        </p:txBody>
      </p:sp>
      <p:sp>
        <p:nvSpPr>
          <p:cNvPr id="47" name="Source 41 · Freeform: Shape 46">
            <a:extLst>
              <a:ext uri="{FF2B5EF4-FFF2-40B4-BE49-F238E27FC236}">
                <a16:creationId xmlns:a16="http://schemas.microsoft.com/office/drawing/2014/main" id="{A537C977-05DB-F213-DD08-9D002952B74C}"/>
              </a:ext>
            </a:extLst>
          </p:cNvPr>
          <p:cNvSpPr>
            <a:spLocks noGrp="1"/>
          </p:cNvSpPr>
          <p:nvPr/>
        </p:nvSpPr>
        <p:spPr>
          <a:xfrm>
            <a:off x="7062460" y="2525873"/>
            <a:ext cx="70803" cy="98978"/>
          </a:xfrm>
          <a:custGeom>
            <a:avLst/>
            <a:gdLst>
              <a:gd name="csX0" fmla="*/ 75630 w 75873"/>
              <a:gd name="csY0" fmla="*/ 4678 h 106066"/>
              <a:gd name="csX1" fmla="*/ 76238 w 75873"/>
              <a:gd name="csY1" fmla="*/ 2268 h 106066"/>
              <a:gd name="csX2" fmla="*/ 73805 w 75873"/>
              <a:gd name="csY2" fmla="*/ 158 h 106066"/>
              <a:gd name="csX3" fmla="*/ 64986 w 75873"/>
              <a:gd name="csY3" fmla="*/ 912 h 106066"/>
              <a:gd name="csX4" fmla="*/ 56471 w 75873"/>
              <a:gd name="csY4" fmla="*/ 1514 h 106066"/>
              <a:gd name="csX5" fmla="*/ 51605 w 75873"/>
              <a:gd name="csY5" fmla="*/ 4678 h 106066"/>
              <a:gd name="csX6" fmla="*/ 55559 w 75873"/>
              <a:gd name="csY6" fmla="*/ 6788 h 106066"/>
              <a:gd name="csX7" fmla="*/ 62857 w 75873"/>
              <a:gd name="csY7" fmla="*/ 9048 h 106066"/>
              <a:gd name="csX8" fmla="*/ 60881 w 75873"/>
              <a:gd name="csY8" fmla="*/ 17937 h 106066"/>
              <a:gd name="csX9" fmla="*/ 53430 w 75873"/>
              <a:gd name="csY9" fmla="*/ 47316 h 106066"/>
              <a:gd name="csX10" fmla="*/ 38377 w 75873"/>
              <a:gd name="csY10" fmla="*/ 38276 h 106066"/>
              <a:gd name="csX11" fmla="*/ 364 w 75873"/>
              <a:gd name="csY11" fmla="*/ 81516 h 106066"/>
              <a:gd name="csX12" fmla="*/ 22259 w 75873"/>
              <a:gd name="csY12" fmla="*/ 106225 h 106066"/>
              <a:gd name="csX13" fmla="*/ 43091 w 75873"/>
              <a:gd name="csY13" fmla="*/ 95528 h 106066"/>
              <a:gd name="csX14" fmla="*/ 57992 w 75873"/>
              <a:gd name="csY14" fmla="*/ 106225 h 106066"/>
              <a:gd name="csX15" fmla="*/ 69700 w 75873"/>
              <a:gd name="csY15" fmla="*/ 97939 h 106066"/>
              <a:gd name="csX16" fmla="*/ 74869 w 75873"/>
              <a:gd name="csY16" fmla="*/ 83174 h 106066"/>
              <a:gd name="csX17" fmla="*/ 72437 w 75873"/>
              <a:gd name="csY17" fmla="*/ 81215 h 106066"/>
              <a:gd name="csX18" fmla="*/ 69396 w 75873"/>
              <a:gd name="csY18" fmla="*/ 85886 h 106066"/>
              <a:gd name="csX19" fmla="*/ 58448 w 75873"/>
              <a:gd name="csY19" fmla="*/ 102006 h 106066"/>
              <a:gd name="csX20" fmla="*/ 53582 w 75873"/>
              <a:gd name="csY20" fmla="*/ 94925 h 106066"/>
              <a:gd name="csX21" fmla="*/ 54494 w 75873"/>
              <a:gd name="csY21" fmla="*/ 88447 h 106066"/>
              <a:gd name="csX22" fmla="*/ 75630 w 75873"/>
              <a:gd name="csY22" fmla="*/ 4678 h 106066"/>
              <a:gd name="csX23" fmla="*/ 43091 w 75873"/>
              <a:gd name="csY23" fmla="*/ 88447 h 106066"/>
              <a:gd name="csX24" fmla="*/ 22716 w 75873"/>
              <a:gd name="csY24" fmla="*/ 102006 h 106066"/>
              <a:gd name="csX25" fmla="*/ 12224 w 75873"/>
              <a:gd name="csY25" fmla="*/ 87844 h 106066"/>
              <a:gd name="csX26" fmla="*/ 19675 w 75873"/>
              <a:gd name="csY26" fmla="*/ 58013 h 106066"/>
              <a:gd name="csX27" fmla="*/ 38529 w 75873"/>
              <a:gd name="csY27" fmla="*/ 42495 h 106066"/>
              <a:gd name="csX28" fmla="*/ 51301 w 75873"/>
              <a:gd name="csY28" fmla="*/ 55301 h 106066"/>
              <a:gd name="csX29" fmla="*/ 46588 w 75873"/>
              <a:gd name="csY29" fmla="*/ 74586 h 106066"/>
              <a:gd name="csX30" fmla="*/ 43091 w 75873"/>
              <a:gd name="csY30" fmla="*/ 88447 h 106066"/>
            </a:gdLst>
            <a:ahLst/>
            <a:cxnLst/>
            <a:rect l="l" t="t" r="r" b="b"/>
            <a:pathLst>
              <a:path w="75873" h="106066">
                <a:moveTo>
                  <a:pt x="75630" y="4678"/>
                </a:moveTo>
                <a:cubicBezTo>
                  <a:pt x="75782" y="4377"/>
                  <a:pt x="76238" y="2418"/>
                  <a:pt x="76238" y="2268"/>
                </a:cubicBezTo>
                <a:cubicBezTo>
                  <a:pt x="76238" y="1514"/>
                  <a:pt x="75630" y="158"/>
                  <a:pt x="73805" y="158"/>
                </a:cubicBezTo>
                <a:cubicBezTo>
                  <a:pt x="73197" y="158"/>
                  <a:pt x="68483" y="610"/>
                  <a:pt x="64986" y="912"/>
                </a:cubicBezTo>
                <a:lnTo>
                  <a:pt x="56471" y="1514"/>
                </a:lnTo>
                <a:cubicBezTo>
                  <a:pt x="53126" y="1816"/>
                  <a:pt x="51605" y="1966"/>
                  <a:pt x="51605" y="4678"/>
                </a:cubicBezTo>
                <a:cubicBezTo>
                  <a:pt x="51605" y="6788"/>
                  <a:pt x="53734" y="6788"/>
                  <a:pt x="55559" y="6788"/>
                </a:cubicBezTo>
                <a:cubicBezTo>
                  <a:pt x="62857" y="6788"/>
                  <a:pt x="62857" y="7692"/>
                  <a:pt x="62857" y="9048"/>
                </a:cubicBezTo>
                <a:cubicBezTo>
                  <a:pt x="62857" y="9952"/>
                  <a:pt x="61641" y="14923"/>
                  <a:pt x="60881" y="17937"/>
                </a:cubicBezTo>
                <a:lnTo>
                  <a:pt x="53430" y="47316"/>
                </a:lnTo>
                <a:cubicBezTo>
                  <a:pt x="52062" y="44755"/>
                  <a:pt x="47652" y="38276"/>
                  <a:pt x="38377" y="38276"/>
                </a:cubicBezTo>
                <a:cubicBezTo>
                  <a:pt x="20283" y="38276"/>
                  <a:pt x="364" y="59218"/>
                  <a:pt x="364" y="81516"/>
                </a:cubicBezTo>
                <a:cubicBezTo>
                  <a:pt x="364" y="97185"/>
                  <a:pt x="10551" y="106225"/>
                  <a:pt x="22259" y="106225"/>
                </a:cubicBezTo>
                <a:cubicBezTo>
                  <a:pt x="31991" y="106225"/>
                  <a:pt x="40354" y="98541"/>
                  <a:pt x="43091" y="95528"/>
                </a:cubicBezTo>
                <a:cubicBezTo>
                  <a:pt x="45828" y="105924"/>
                  <a:pt x="56167" y="106225"/>
                  <a:pt x="57992" y="106225"/>
                </a:cubicBezTo>
                <a:cubicBezTo>
                  <a:pt x="64986" y="106225"/>
                  <a:pt x="68483" y="100500"/>
                  <a:pt x="69700" y="97939"/>
                </a:cubicBezTo>
                <a:cubicBezTo>
                  <a:pt x="72741" y="92515"/>
                  <a:pt x="74869" y="83776"/>
                  <a:pt x="74869" y="83174"/>
                </a:cubicBezTo>
                <a:cubicBezTo>
                  <a:pt x="74869" y="82270"/>
                  <a:pt x="74261" y="81215"/>
                  <a:pt x="72437" y="81215"/>
                </a:cubicBezTo>
                <a:cubicBezTo>
                  <a:pt x="70612" y="81215"/>
                  <a:pt x="70308" y="82119"/>
                  <a:pt x="69396" y="85886"/>
                </a:cubicBezTo>
                <a:cubicBezTo>
                  <a:pt x="67267" y="94172"/>
                  <a:pt x="64378" y="102006"/>
                  <a:pt x="58448" y="102006"/>
                </a:cubicBezTo>
                <a:cubicBezTo>
                  <a:pt x="54951" y="102006"/>
                  <a:pt x="53582" y="99144"/>
                  <a:pt x="53582" y="94925"/>
                </a:cubicBezTo>
                <a:cubicBezTo>
                  <a:pt x="53582" y="92063"/>
                  <a:pt x="54038" y="90405"/>
                  <a:pt x="54494" y="88447"/>
                </a:cubicBezTo>
                <a:lnTo>
                  <a:pt x="75630" y="4678"/>
                </a:lnTo>
                <a:close/>
                <a:moveTo>
                  <a:pt x="43091" y="88447"/>
                </a:moveTo>
                <a:cubicBezTo>
                  <a:pt x="35488" y="98843"/>
                  <a:pt x="27581" y="102006"/>
                  <a:pt x="22716" y="102006"/>
                </a:cubicBezTo>
                <a:cubicBezTo>
                  <a:pt x="15721" y="102006"/>
                  <a:pt x="12224" y="95679"/>
                  <a:pt x="12224" y="87844"/>
                </a:cubicBezTo>
                <a:cubicBezTo>
                  <a:pt x="12224" y="80763"/>
                  <a:pt x="16330" y="64642"/>
                  <a:pt x="19675" y="58013"/>
                </a:cubicBezTo>
                <a:cubicBezTo>
                  <a:pt x="24084" y="48823"/>
                  <a:pt x="31535" y="42495"/>
                  <a:pt x="38529" y="42495"/>
                </a:cubicBezTo>
                <a:cubicBezTo>
                  <a:pt x="48412" y="42495"/>
                  <a:pt x="51301" y="53493"/>
                  <a:pt x="51301" y="55301"/>
                </a:cubicBezTo>
                <a:cubicBezTo>
                  <a:pt x="51301" y="55904"/>
                  <a:pt x="47500" y="70669"/>
                  <a:pt x="46588" y="74586"/>
                </a:cubicBezTo>
                <a:cubicBezTo>
                  <a:pt x="44611" y="81667"/>
                  <a:pt x="44611" y="81968"/>
                  <a:pt x="43091" y="88447"/>
                </a:cubicBezTo>
                <a:close/>
              </a:path>
            </a:pathLst>
          </a:custGeom>
          <a:solidFill>
            <a:schemeClr val="accent4"/>
          </a:solidFill>
          <a:ln w="19079">
            <a:noFill/>
            <a:prstDash val="solid"/>
          </a:ln>
        </p:spPr>
        <p:txBody>
          <a:bodyPr/>
          <a:lstStyle/>
          <a:p>
            <a:endParaRPr/>
          </a:p>
        </p:txBody>
      </p:sp>
      <p:sp>
        <p:nvSpPr>
          <p:cNvPr id="48" name="Source 41 · Freeform: Shape 47">
            <a:extLst>
              <a:ext uri="{FF2B5EF4-FFF2-40B4-BE49-F238E27FC236}">
                <a16:creationId xmlns:a16="http://schemas.microsoft.com/office/drawing/2014/main" id="{3D20F1D7-1D21-2F36-75E7-1F1C0E9A871C}"/>
              </a:ext>
            </a:extLst>
          </p:cNvPr>
          <p:cNvSpPr>
            <a:spLocks noGrp="1"/>
          </p:cNvSpPr>
          <p:nvPr/>
        </p:nvSpPr>
        <p:spPr>
          <a:xfrm>
            <a:off x="7393076" y="2443230"/>
            <a:ext cx="138982" cy="137713"/>
          </a:xfrm>
          <a:custGeom>
            <a:avLst/>
            <a:gdLst>
              <a:gd name="csX0" fmla="*/ 79079 w 148934"/>
              <a:gd name="csY0" fmla="*/ 78121 h 147574"/>
              <a:gd name="csX1" fmla="*/ 142029 w 148934"/>
              <a:gd name="csY1" fmla="*/ 78121 h 147574"/>
              <a:gd name="csX2" fmla="*/ 149327 w 148934"/>
              <a:gd name="csY2" fmla="*/ 74053 h 147574"/>
              <a:gd name="csX3" fmla="*/ 142029 w 148934"/>
              <a:gd name="csY3" fmla="*/ 69759 h 147574"/>
              <a:gd name="csX4" fmla="*/ 79079 w 148934"/>
              <a:gd name="csY4" fmla="*/ 69759 h 147574"/>
              <a:gd name="csX5" fmla="*/ 79079 w 148934"/>
              <a:gd name="csY5" fmla="*/ 7385 h 147574"/>
              <a:gd name="csX6" fmla="*/ 74974 w 148934"/>
              <a:gd name="csY6" fmla="*/ 153 h 147574"/>
              <a:gd name="csX7" fmla="*/ 70641 w 148934"/>
              <a:gd name="csY7" fmla="*/ 7385 h 147574"/>
              <a:gd name="csX8" fmla="*/ 70641 w 148934"/>
              <a:gd name="csY8" fmla="*/ 69759 h 147574"/>
              <a:gd name="csX9" fmla="*/ 7691 w 148934"/>
              <a:gd name="csY9" fmla="*/ 69759 h 147574"/>
              <a:gd name="csX10" fmla="*/ 393 w 148934"/>
              <a:gd name="csY10" fmla="*/ 73827 h 147574"/>
              <a:gd name="csX11" fmla="*/ 7691 w 148934"/>
              <a:gd name="csY11" fmla="*/ 78121 h 147574"/>
              <a:gd name="csX12" fmla="*/ 70641 w 148934"/>
              <a:gd name="csY12" fmla="*/ 78121 h 147574"/>
              <a:gd name="csX13" fmla="*/ 70641 w 148934"/>
              <a:gd name="csY13" fmla="*/ 140496 h 147574"/>
              <a:gd name="csX14" fmla="*/ 74746 w 148934"/>
              <a:gd name="csY14" fmla="*/ 147728 h 147574"/>
              <a:gd name="csX15" fmla="*/ 79079 w 148934"/>
              <a:gd name="csY15" fmla="*/ 140496 h 147574"/>
              <a:gd name="csX16" fmla="*/ 79079 w 148934"/>
              <a:gd name="csY16" fmla="*/ 78121 h 147574"/>
            </a:gdLst>
            <a:ahLst/>
            <a:cxnLst/>
            <a:rect l="l" t="t" r="r" b="b"/>
            <a:pathLst>
              <a:path w="148934" h="147574">
                <a:moveTo>
                  <a:pt x="79079" y="78121"/>
                </a:moveTo>
                <a:lnTo>
                  <a:pt x="142029" y="78121"/>
                </a:lnTo>
                <a:cubicBezTo>
                  <a:pt x="145222" y="78121"/>
                  <a:pt x="149327" y="78121"/>
                  <a:pt x="149327" y="74053"/>
                </a:cubicBezTo>
                <a:cubicBezTo>
                  <a:pt x="149327" y="69759"/>
                  <a:pt x="145450" y="69759"/>
                  <a:pt x="142029" y="69759"/>
                </a:cubicBezTo>
                <a:lnTo>
                  <a:pt x="79079" y="69759"/>
                </a:lnTo>
                <a:lnTo>
                  <a:pt x="79079" y="7385"/>
                </a:lnTo>
                <a:cubicBezTo>
                  <a:pt x="79079" y="4221"/>
                  <a:pt x="79079" y="153"/>
                  <a:pt x="74974" y="153"/>
                </a:cubicBezTo>
                <a:cubicBezTo>
                  <a:pt x="70641" y="153"/>
                  <a:pt x="70641" y="3995"/>
                  <a:pt x="70641" y="7385"/>
                </a:cubicBezTo>
                <a:lnTo>
                  <a:pt x="70641" y="69759"/>
                </a:lnTo>
                <a:lnTo>
                  <a:pt x="7691" y="69759"/>
                </a:lnTo>
                <a:cubicBezTo>
                  <a:pt x="4498" y="69759"/>
                  <a:pt x="393" y="69759"/>
                  <a:pt x="393" y="73827"/>
                </a:cubicBezTo>
                <a:cubicBezTo>
                  <a:pt x="393" y="78121"/>
                  <a:pt x="4270" y="78121"/>
                  <a:pt x="7691" y="78121"/>
                </a:cubicBezTo>
                <a:lnTo>
                  <a:pt x="70641" y="78121"/>
                </a:lnTo>
                <a:lnTo>
                  <a:pt x="70641" y="140496"/>
                </a:lnTo>
                <a:cubicBezTo>
                  <a:pt x="70641" y="143660"/>
                  <a:pt x="70641" y="147728"/>
                  <a:pt x="74746" y="147728"/>
                </a:cubicBezTo>
                <a:cubicBezTo>
                  <a:pt x="79079" y="147728"/>
                  <a:pt x="79079" y="143886"/>
                  <a:pt x="79079" y="140496"/>
                </a:cubicBezTo>
                <a:lnTo>
                  <a:pt x="79079" y="78121"/>
                </a:lnTo>
                <a:close/>
              </a:path>
            </a:pathLst>
          </a:custGeom>
          <a:solidFill>
            <a:srgbClr val="000000"/>
          </a:solidFill>
          <a:ln w="19079">
            <a:noFill/>
            <a:prstDash val="solid"/>
          </a:ln>
        </p:spPr>
        <p:txBody>
          <a:bodyPr/>
          <a:lstStyle/>
          <a:p>
            <a:endParaRPr/>
          </a:p>
        </p:txBody>
      </p:sp>
      <p:sp>
        <p:nvSpPr>
          <p:cNvPr id="49" name="Source 41 · Freeform: Shape 48">
            <a:extLst>
              <a:ext uri="{FF2B5EF4-FFF2-40B4-BE49-F238E27FC236}">
                <a16:creationId xmlns:a16="http://schemas.microsoft.com/office/drawing/2014/main" id="{38F89CC7-0422-3614-652A-1CA1D0A883A0}"/>
              </a:ext>
            </a:extLst>
          </p:cNvPr>
          <p:cNvSpPr>
            <a:spLocks noGrp="1"/>
          </p:cNvSpPr>
          <p:nvPr/>
        </p:nvSpPr>
        <p:spPr>
          <a:xfrm>
            <a:off x="7601638" y="2420665"/>
            <a:ext cx="207090" cy="148468"/>
          </a:xfrm>
          <a:custGeom>
            <a:avLst/>
            <a:gdLst>
              <a:gd name="csX0" fmla="*/ 194277 w 221919"/>
              <a:gd name="csY0" fmla="*/ 25238 h 159099"/>
              <a:gd name="csX1" fmla="*/ 218225 w 221919"/>
              <a:gd name="csY1" fmla="*/ 6707 h 159099"/>
              <a:gd name="csX2" fmla="*/ 222331 w 221919"/>
              <a:gd name="csY2" fmla="*/ 2639 h 159099"/>
              <a:gd name="csX3" fmla="*/ 219593 w 221919"/>
              <a:gd name="csY3" fmla="*/ 153 h 159099"/>
              <a:gd name="csX4" fmla="*/ 202488 w 221919"/>
              <a:gd name="csY4" fmla="*/ 605 h 159099"/>
              <a:gd name="csX5" fmla="*/ 181960 w 221919"/>
              <a:gd name="csY5" fmla="*/ 153 h 159099"/>
              <a:gd name="csX6" fmla="*/ 177856 w 221919"/>
              <a:gd name="csY6" fmla="*/ 4447 h 159099"/>
              <a:gd name="csX7" fmla="*/ 181048 w 221919"/>
              <a:gd name="csY7" fmla="*/ 6707 h 159099"/>
              <a:gd name="csX8" fmla="*/ 192909 w 221919"/>
              <a:gd name="csY8" fmla="*/ 15295 h 159099"/>
              <a:gd name="csX9" fmla="*/ 189716 w 221919"/>
              <a:gd name="csY9" fmla="*/ 23656 h 159099"/>
              <a:gd name="csX10" fmla="*/ 127450 w 221919"/>
              <a:gd name="csY10" fmla="*/ 131681 h 159099"/>
              <a:gd name="csX11" fmla="*/ 119240 w 221919"/>
              <a:gd name="csY11" fmla="*/ 13939 h 159099"/>
              <a:gd name="csX12" fmla="*/ 134521 w 221919"/>
              <a:gd name="csY12" fmla="*/ 6707 h 159099"/>
              <a:gd name="csX13" fmla="*/ 139767 w 221919"/>
              <a:gd name="csY13" fmla="*/ 2413 h 159099"/>
              <a:gd name="csX14" fmla="*/ 136345 w 221919"/>
              <a:gd name="csY14" fmla="*/ 153 h 159099"/>
              <a:gd name="csX15" fmla="*/ 111713 w 221919"/>
              <a:gd name="csY15" fmla="*/ 605 h 159099"/>
              <a:gd name="csX16" fmla="*/ 99853 w 221919"/>
              <a:gd name="csY16" fmla="*/ 605 h 159099"/>
              <a:gd name="csX17" fmla="*/ 88905 w 221919"/>
              <a:gd name="csY17" fmla="*/ 153 h 159099"/>
              <a:gd name="csX18" fmla="*/ 84800 w 221919"/>
              <a:gd name="csY18" fmla="*/ 4447 h 159099"/>
              <a:gd name="csX19" fmla="*/ 90274 w 221919"/>
              <a:gd name="csY19" fmla="*/ 6707 h 159099"/>
              <a:gd name="csX20" fmla="*/ 101678 w 221919"/>
              <a:gd name="csY20" fmla="*/ 20718 h 159099"/>
              <a:gd name="csX21" fmla="*/ 102362 w 221919"/>
              <a:gd name="csY21" fmla="*/ 28854 h 159099"/>
              <a:gd name="csX22" fmla="*/ 43290 w 221919"/>
              <a:gd name="csY22" fmla="*/ 131681 h 159099"/>
              <a:gd name="csX23" fmla="*/ 34851 w 221919"/>
              <a:gd name="csY23" fmla="*/ 15068 h 159099"/>
              <a:gd name="csX24" fmla="*/ 50360 w 221919"/>
              <a:gd name="csY24" fmla="*/ 6707 h 159099"/>
              <a:gd name="csX25" fmla="*/ 55378 w 221919"/>
              <a:gd name="csY25" fmla="*/ 2639 h 159099"/>
              <a:gd name="csX26" fmla="*/ 51957 w 221919"/>
              <a:gd name="csY26" fmla="*/ 153 h 159099"/>
              <a:gd name="csX27" fmla="*/ 27324 w 221919"/>
              <a:gd name="csY27" fmla="*/ 605 h 159099"/>
              <a:gd name="csX28" fmla="*/ 15464 w 221919"/>
              <a:gd name="csY28" fmla="*/ 605 h 159099"/>
              <a:gd name="csX29" fmla="*/ 4516 w 221919"/>
              <a:gd name="csY29" fmla="*/ 153 h 159099"/>
              <a:gd name="csX30" fmla="*/ 411 w 221919"/>
              <a:gd name="csY30" fmla="*/ 4447 h 159099"/>
              <a:gd name="csX31" fmla="*/ 5429 w 221919"/>
              <a:gd name="csY31" fmla="*/ 6707 h 159099"/>
              <a:gd name="csX32" fmla="*/ 16833 w 221919"/>
              <a:gd name="csY32" fmla="*/ 15295 h 159099"/>
              <a:gd name="csX33" fmla="*/ 26868 w 221919"/>
              <a:gd name="csY33" fmla="*/ 154055 h 159099"/>
              <a:gd name="csX34" fmla="*/ 30061 w 221919"/>
              <a:gd name="csY34" fmla="*/ 159253 h 159099"/>
              <a:gd name="csX35" fmla="*/ 34851 w 221919"/>
              <a:gd name="csY35" fmla="*/ 154959 h 159099"/>
              <a:gd name="csX36" fmla="*/ 102818 w 221919"/>
              <a:gd name="csY36" fmla="*/ 37216 h 159099"/>
              <a:gd name="csX37" fmla="*/ 111257 w 221919"/>
              <a:gd name="csY37" fmla="*/ 154055 h 159099"/>
              <a:gd name="csX38" fmla="*/ 114450 w 221919"/>
              <a:gd name="csY38" fmla="*/ 159253 h 159099"/>
              <a:gd name="csX39" fmla="*/ 119240 w 221919"/>
              <a:gd name="csY39" fmla="*/ 154959 h 159099"/>
              <a:gd name="csX40" fmla="*/ 194277 w 221919"/>
              <a:gd name="csY40" fmla="*/ 25238 h 159099"/>
            </a:gdLst>
            <a:ahLst/>
            <a:cxnLst/>
            <a:rect l="l" t="t" r="r" b="b"/>
            <a:pathLst>
              <a:path w="221919" h="159099">
                <a:moveTo>
                  <a:pt x="194277" y="25238"/>
                </a:moveTo>
                <a:cubicBezTo>
                  <a:pt x="199523" y="16424"/>
                  <a:pt x="204541" y="8063"/>
                  <a:pt x="218225" y="6707"/>
                </a:cubicBezTo>
                <a:cubicBezTo>
                  <a:pt x="220278" y="6481"/>
                  <a:pt x="222331" y="6255"/>
                  <a:pt x="222331" y="2639"/>
                </a:cubicBezTo>
                <a:cubicBezTo>
                  <a:pt x="222331" y="153"/>
                  <a:pt x="220278" y="153"/>
                  <a:pt x="219593" y="153"/>
                </a:cubicBezTo>
                <a:cubicBezTo>
                  <a:pt x="219137" y="153"/>
                  <a:pt x="217540" y="605"/>
                  <a:pt x="202488" y="605"/>
                </a:cubicBezTo>
                <a:cubicBezTo>
                  <a:pt x="195645" y="605"/>
                  <a:pt x="188575" y="153"/>
                  <a:pt x="181960" y="153"/>
                </a:cubicBezTo>
                <a:cubicBezTo>
                  <a:pt x="180593" y="153"/>
                  <a:pt x="177856" y="153"/>
                  <a:pt x="177856" y="4447"/>
                </a:cubicBezTo>
                <a:cubicBezTo>
                  <a:pt x="177856" y="6481"/>
                  <a:pt x="179681" y="6707"/>
                  <a:pt x="181048" y="6707"/>
                </a:cubicBezTo>
                <a:cubicBezTo>
                  <a:pt x="185610" y="6933"/>
                  <a:pt x="192909" y="8289"/>
                  <a:pt x="192909" y="15295"/>
                </a:cubicBezTo>
                <a:cubicBezTo>
                  <a:pt x="192909" y="18232"/>
                  <a:pt x="191997" y="19814"/>
                  <a:pt x="189716" y="23656"/>
                </a:cubicBezTo>
                <a:lnTo>
                  <a:pt x="127450" y="131681"/>
                </a:lnTo>
                <a:lnTo>
                  <a:pt x="119240" y="13939"/>
                </a:lnTo>
                <a:cubicBezTo>
                  <a:pt x="119240" y="11226"/>
                  <a:pt x="121748" y="6933"/>
                  <a:pt x="134521" y="6707"/>
                </a:cubicBezTo>
                <a:cubicBezTo>
                  <a:pt x="137486" y="6707"/>
                  <a:pt x="139767" y="6707"/>
                  <a:pt x="139767" y="2413"/>
                </a:cubicBezTo>
                <a:cubicBezTo>
                  <a:pt x="139767" y="153"/>
                  <a:pt x="137486" y="153"/>
                  <a:pt x="136345" y="153"/>
                </a:cubicBezTo>
                <a:cubicBezTo>
                  <a:pt x="128363" y="153"/>
                  <a:pt x="119924" y="605"/>
                  <a:pt x="111713" y="605"/>
                </a:cubicBezTo>
                <a:lnTo>
                  <a:pt x="99853" y="605"/>
                </a:lnTo>
                <a:cubicBezTo>
                  <a:pt x="96432" y="605"/>
                  <a:pt x="92327" y="153"/>
                  <a:pt x="88905" y="153"/>
                </a:cubicBezTo>
                <a:cubicBezTo>
                  <a:pt x="87537" y="153"/>
                  <a:pt x="84800" y="153"/>
                  <a:pt x="84800" y="4447"/>
                </a:cubicBezTo>
                <a:cubicBezTo>
                  <a:pt x="84800" y="6707"/>
                  <a:pt x="86396" y="6707"/>
                  <a:pt x="90274" y="6707"/>
                </a:cubicBezTo>
                <a:cubicBezTo>
                  <a:pt x="100765" y="6707"/>
                  <a:pt x="100765" y="6933"/>
                  <a:pt x="101678" y="20718"/>
                </a:cubicBezTo>
                <a:lnTo>
                  <a:pt x="102362" y="28854"/>
                </a:lnTo>
                <a:lnTo>
                  <a:pt x="43290" y="131681"/>
                </a:lnTo>
                <a:lnTo>
                  <a:pt x="34851" y="15068"/>
                </a:lnTo>
                <a:cubicBezTo>
                  <a:pt x="34851" y="12582"/>
                  <a:pt x="34851" y="6933"/>
                  <a:pt x="50360" y="6707"/>
                </a:cubicBezTo>
                <a:cubicBezTo>
                  <a:pt x="52869" y="6707"/>
                  <a:pt x="55378" y="6707"/>
                  <a:pt x="55378" y="2639"/>
                </a:cubicBezTo>
                <a:cubicBezTo>
                  <a:pt x="55378" y="153"/>
                  <a:pt x="53325" y="153"/>
                  <a:pt x="51957" y="153"/>
                </a:cubicBezTo>
                <a:cubicBezTo>
                  <a:pt x="43974" y="153"/>
                  <a:pt x="35535" y="605"/>
                  <a:pt x="27324" y="605"/>
                </a:cubicBezTo>
                <a:lnTo>
                  <a:pt x="15464" y="605"/>
                </a:lnTo>
                <a:cubicBezTo>
                  <a:pt x="12043" y="605"/>
                  <a:pt x="7938" y="153"/>
                  <a:pt x="4516" y="153"/>
                </a:cubicBezTo>
                <a:cubicBezTo>
                  <a:pt x="3148" y="153"/>
                  <a:pt x="411" y="153"/>
                  <a:pt x="411" y="4447"/>
                </a:cubicBezTo>
                <a:cubicBezTo>
                  <a:pt x="411" y="6707"/>
                  <a:pt x="2236" y="6707"/>
                  <a:pt x="5429" y="6707"/>
                </a:cubicBezTo>
                <a:cubicBezTo>
                  <a:pt x="16148" y="6707"/>
                  <a:pt x="16377" y="8063"/>
                  <a:pt x="16833" y="15295"/>
                </a:cubicBezTo>
                <a:lnTo>
                  <a:pt x="26868" y="154055"/>
                </a:lnTo>
                <a:cubicBezTo>
                  <a:pt x="27096" y="157897"/>
                  <a:pt x="27324" y="159253"/>
                  <a:pt x="30061" y="159253"/>
                </a:cubicBezTo>
                <a:cubicBezTo>
                  <a:pt x="32342" y="159253"/>
                  <a:pt x="32798" y="158349"/>
                  <a:pt x="34851" y="154959"/>
                </a:cubicBezTo>
                <a:lnTo>
                  <a:pt x="102818" y="37216"/>
                </a:lnTo>
                <a:lnTo>
                  <a:pt x="111257" y="154055"/>
                </a:lnTo>
                <a:cubicBezTo>
                  <a:pt x="111485" y="157897"/>
                  <a:pt x="111713" y="159253"/>
                  <a:pt x="114450" y="159253"/>
                </a:cubicBezTo>
                <a:cubicBezTo>
                  <a:pt x="116731" y="159253"/>
                  <a:pt x="117415" y="158123"/>
                  <a:pt x="119240" y="154959"/>
                </a:cubicBezTo>
                <a:lnTo>
                  <a:pt x="194277" y="25238"/>
                </a:lnTo>
                <a:close/>
              </a:path>
            </a:pathLst>
          </a:custGeom>
          <a:solidFill>
            <a:srgbClr val="000000"/>
          </a:solidFill>
          <a:ln w="19079">
            <a:noFill/>
            <a:prstDash val="solid"/>
          </a:ln>
        </p:spPr>
        <p:txBody>
          <a:bodyPr/>
          <a:lstStyle/>
          <a:p>
            <a:endParaRPr/>
          </a:p>
        </p:txBody>
      </p:sp>
      <p:sp>
        <p:nvSpPr>
          <p:cNvPr id="50" name="Source 41 · Freeform: Shape 49">
            <a:extLst>
              <a:ext uri="{FF2B5EF4-FFF2-40B4-BE49-F238E27FC236}">
                <a16:creationId xmlns:a16="http://schemas.microsoft.com/office/drawing/2014/main" id="{C8305300-8F68-B5AD-D4F6-037FC6EEFC74}"/>
              </a:ext>
            </a:extLst>
          </p:cNvPr>
          <p:cNvSpPr>
            <a:spLocks noGrp="1"/>
          </p:cNvSpPr>
          <p:nvPr/>
        </p:nvSpPr>
        <p:spPr>
          <a:xfrm>
            <a:off x="7793889" y="2497354"/>
            <a:ext cx="105992" cy="101931"/>
          </a:xfrm>
          <a:custGeom>
            <a:avLst/>
            <a:gdLst>
              <a:gd name="csX0" fmla="*/ 113553 w 113582"/>
              <a:gd name="csY0" fmla="*/ 4224 h 109230"/>
              <a:gd name="csX1" fmla="*/ 114009 w 113582"/>
              <a:gd name="csY1" fmla="*/ 1964 h 109230"/>
              <a:gd name="csX2" fmla="*/ 112032 w 113582"/>
              <a:gd name="csY2" fmla="*/ 156 h 109230"/>
              <a:gd name="csX3" fmla="*/ 109295 w 113582"/>
              <a:gd name="csY3" fmla="*/ 1964 h 109230"/>
              <a:gd name="csX4" fmla="*/ 98652 w 113582"/>
              <a:gd name="csY4" fmla="*/ 13565 h 109230"/>
              <a:gd name="csX5" fmla="*/ 71434 w 113582"/>
              <a:gd name="csY5" fmla="*/ 156 h 109230"/>
              <a:gd name="csX6" fmla="*/ 426 w 113582"/>
              <a:gd name="csY6" fmla="*/ 67201 h 109230"/>
              <a:gd name="csX7" fmla="*/ 45129 w 113582"/>
              <a:gd name="csY7" fmla="*/ 109387 h 109230"/>
              <a:gd name="csX8" fmla="*/ 79341 w 113582"/>
              <a:gd name="csY8" fmla="*/ 97032 h 109230"/>
              <a:gd name="csX9" fmla="*/ 86335 w 113582"/>
              <a:gd name="csY9" fmla="*/ 106072 h 109230"/>
              <a:gd name="csX10" fmla="*/ 88008 w 113582"/>
              <a:gd name="csY10" fmla="*/ 105168 h 109230"/>
              <a:gd name="csX11" fmla="*/ 93634 w 113582"/>
              <a:gd name="csY11" fmla="*/ 83021 h 109230"/>
              <a:gd name="csX12" fmla="*/ 96979 w 113582"/>
              <a:gd name="csY12" fmla="*/ 71570 h 109230"/>
              <a:gd name="csX13" fmla="*/ 105798 w 113582"/>
              <a:gd name="csY13" fmla="*/ 69612 h 109230"/>
              <a:gd name="csX14" fmla="*/ 108839 w 113582"/>
              <a:gd name="csY14" fmla="*/ 66900 h 109230"/>
              <a:gd name="csX15" fmla="*/ 106558 w 113582"/>
              <a:gd name="csY15" fmla="*/ 64640 h 109230"/>
              <a:gd name="csX16" fmla="*/ 88920 w 113582"/>
              <a:gd name="csY16" fmla="*/ 65092 h 109230"/>
              <a:gd name="csX17" fmla="*/ 77668 w 113582"/>
              <a:gd name="csY17" fmla="*/ 64941 h 109230"/>
              <a:gd name="csX18" fmla="*/ 67025 w 113582"/>
              <a:gd name="csY18" fmla="*/ 64640 h 109230"/>
              <a:gd name="csX19" fmla="*/ 63832 w 113582"/>
              <a:gd name="csY19" fmla="*/ 67502 h 109230"/>
              <a:gd name="csX20" fmla="*/ 69458 w 113582"/>
              <a:gd name="csY20" fmla="*/ 69612 h 109230"/>
              <a:gd name="csX21" fmla="*/ 82078 w 113582"/>
              <a:gd name="csY21" fmla="*/ 70968 h 109230"/>
              <a:gd name="csX22" fmla="*/ 82382 w 113582"/>
              <a:gd name="csY22" fmla="*/ 72776 h 109230"/>
              <a:gd name="csX23" fmla="*/ 81014 w 113582"/>
              <a:gd name="csY23" fmla="*/ 78802 h 109230"/>
              <a:gd name="csX24" fmla="*/ 77820 w 113582"/>
              <a:gd name="csY24" fmla="*/ 90554 h 109230"/>
              <a:gd name="csX25" fmla="*/ 47714 w 113582"/>
              <a:gd name="csY25" fmla="*/ 104415 h 109230"/>
              <a:gd name="csX26" fmla="*/ 15023 w 113582"/>
              <a:gd name="csY26" fmla="*/ 72022 h 109230"/>
              <a:gd name="csX27" fmla="*/ 33573 w 113582"/>
              <a:gd name="csY27" fmla="*/ 23358 h 109230"/>
              <a:gd name="csX28" fmla="*/ 72499 w 113582"/>
              <a:gd name="csY28" fmla="*/ 5128 h 109230"/>
              <a:gd name="csX29" fmla="*/ 99564 w 113582"/>
              <a:gd name="csY29" fmla="*/ 34809 h 109230"/>
              <a:gd name="csX30" fmla="*/ 98956 w 113582"/>
              <a:gd name="csY30" fmla="*/ 41438 h 109230"/>
              <a:gd name="csX31" fmla="*/ 101541 w 113582"/>
              <a:gd name="csY31" fmla="*/ 43396 h 109230"/>
              <a:gd name="csX32" fmla="*/ 104430 w 113582"/>
              <a:gd name="csY32" fmla="*/ 40082 h 109230"/>
              <a:gd name="csX33" fmla="*/ 113553 w 113582"/>
              <a:gd name="csY33" fmla="*/ 4224 h 109230"/>
            </a:gdLst>
            <a:ahLst/>
            <a:cxnLst/>
            <a:rect l="l" t="t" r="r" b="b"/>
            <a:pathLst>
              <a:path w="113582" h="109230">
                <a:moveTo>
                  <a:pt x="113553" y="4224"/>
                </a:moveTo>
                <a:cubicBezTo>
                  <a:pt x="113705" y="3621"/>
                  <a:pt x="114009" y="2717"/>
                  <a:pt x="114009" y="1964"/>
                </a:cubicBezTo>
                <a:cubicBezTo>
                  <a:pt x="114009" y="909"/>
                  <a:pt x="113097" y="156"/>
                  <a:pt x="112032" y="156"/>
                </a:cubicBezTo>
                <a:cubicBezTo>
                  <a:pt x="110968" y="156"/>
                  <a:pt x="110512" y="608"/>
                  <a:pt x="109295" y="1964"/>
                </a:cubicBezTo>
                <a:lnTo>
                  <a:pt x="98652" y="13565"/>
                </a:lnTo>
                <a:cubicBezTo>
                  <a:pt x="91657" y="3923"/>
                  <a:pt x="81774" y="156"/>
                  <a:pt x="71434" y="156"/>
                </a:cubicBezTo>
                <a:cubicBezTo>
                  <a:pt x="35854" y="156"/>
                  <a:pt x="426" y="32699"/>
                  <a:pt x="426" y="67201"/>
                </a:cubicBezTo>
                <a:cubicBezTo>
                  <a:pt x="426" y="92362"/>
                  <a:pt x="19281" y="109387"/>
                  <a:pt x="45129" y="109387"/>
                </a:cubicBezTo>
                <a:cubicBezTo>
                  <a:pt x="61551" y="109387"/>
                  <a:pt x="73715" y="103511"/>
                  <a:pt x="79341" y="97032"/>
                </a:cubicBezTo>
                <a:cubicBezTo>
                  <a:pt x="81166" y="101854"/>
                  <a:pt x="84815" y="106072"/>
                  <a:pt x="86335" y="106072"/>
                </a:cubicBezTo>
                <a:cubicBezTo>
                  <a:pt x="86944" y="106072"/>
                  <a:pt x="87704" y="105771"/>
                  <a:pt x="88008" y="105168"/>
                </a:cubicBezTo>
                <a:cubicBezTo>
                  <a:pt x="88920" y="102607"/>
                  <a:pt x="92569" y="87239"/>
                  <a:pt x="93634" y="83021"/>
                </a:cubicBezTo>
                <a:cubicBezTo>
                  <a:pt x="95002" y="76994"/>
                  <a:pt x="96067" y="72776"/>
                  <a:pt x="96979" y="71570"/>
                </a:cubicBezTo>
                <a:cubicBezTo>
                  <a:pt x="98348" y="69762"/>
                  <a:pt x="101237" y="69612"/>
                  <a:pt x="105798" y="69612"/>
                </a:cubicBezTo>
                <a:cubicBezTo>
                  <a:pt x="106558" y="69612"/>
                  <a:pt x="108839" y="69612"/>
                  <a:pt x="108839" y="66900"/>
                </a:cubicBezTo>
                <a:cubicBezTo>
                  <a:pt x="108839" y="65393"/>
                  <a:pt x="107775" y="64640"/>
                  <a:pt x="106558" y="64640"/>
                </a:cubicBezTo>
                <a:cubicBezTo>
                  <a:pt x="105494" y="64640"/>
                  <a:pt x="103669" y="65092"/>
                  <a:pt x="88920" y="65092"/>
                </a:cubicBezTo>
                <a:cubicBezTo>
                  <a:pt x="85119" y="65092"/>
                  <a:pt x="79949" y="65092"/>
                  <a:pt x="77668" y="64941"/>
                </a:cubicBezTo>
                <a:cubicBezTo>
                  <a:pt x="75388" y="64790"/>
                  <a:pt x="69306" y="64640"/>
                  <a:pt x="67025" y="64640"/>
                </a:cubicBezTo>
                <a:cubicBezTo>
                  <a:pt x="66112" y="64640"/>
                  <a:pt x="63832" y="64640"/>
                  <a:pt x="63832" y="67502"/>
                </a:cubicBezTo>
                <a:cubicBezTo>
                  <a:pt x="63832" y="69612"/>
                  <a:pt x="65504" y="69612"/>
                  <a:pt x="69458" y="69612"/>
                </a:cubicBezTo>
                <a:cubicBezTo>
                  <a:pt x="72651" y="69612"/>
                  <a:pt x="78429" y="69612"/>
                  <a:pt x="82078" y="70968"/>
                </a:cubicBezTo>
                <a:cubicBezTo>
                  <a:pt x="82230" y="71269"/>
                  <a:pt x="82382" y="72173"/>
                  <a:pt x="82382" y="72776"/>
                </a:cubicBezTo>
                <a:cubicBezTo>
                  <a:pt x="82382" y="73529"/>
                  <a:pt x="81470" y="76844"/>
                  <a:pt x="81014" y="78802"/>
                </a:cubicBezTo>
                <a:cubicBezTo>
                  <a:pt x="80101" y="82719"/>
                  <a:pt x="78429" y="89047"/>
                  <a:pt x="77820" y="90554"/>
                </a:cubicBezTo>
                <a:cubicBezTo>
                  <a:pt x="72955" y="100648"/>
                  <a:pt x="58206" y="104415"/>
                  <a:pt x="47714" y="104415"/>
                </a:cubicBezTo>
                <a:cubicBezTo>
                  <a:pt x="32661" y="104415"/>
                  <a:pt x="15023" y="96580"/>
                  <a:pt x="15023" y="72022"/>
                </a:cubicBezTo>
                <a:cubicBezTo>
                  <a:pt x="15023" y="59517"/>
                  <a:pt x="20193" y="37822"/>
                  <a:pt x="33573" y="23358"/>
                </a:cubicBezTo>
                <a:cubicBezTo>
                  <a:pt x="48170" y="7689"/>
                  <a:pt x="64592" y="5128"/>
                  <a:pt x="72499" y="5128"/>
                </a:cubicBezTo>
                <a:cubicBezTo>
                  <a:pt x="91049" y="5128"/>
                  <a:pt x="99564" y="19592"/>
                  <a:pt x="99564" y="34809"/>
                </a:cubicBezTo>
                <a:cubicBezTo>
                  <a:pt x="99564" y="36918"/>
                  <a:pt x="98956" y="39630"/>
                  <a:pt x="98956" y="41438"/>
                </a:cubicBezTo>
                <a:cubicBezTo>
                  <a:pt x="98956" y="43396"/>
                  <a:pt x="100932" y="43396"/>
                  <a:pt x="101541" y="43396"/>
                </a:cubicBezTo>
                <a:cubicBezTo>
                  <a:pt x="103517" y="43396"/>
                  <a:pt x="103821" y="42794"/>
                  <a:pt x="104430" y="40082"/>
                </a:cubicBezTo>
                <a:lnTo>
                  <a:pt x="113553" y="4224"/>
                </a:lnTo>
                <a:close/>
              </a:path>
            </a:pathLst>
          </a:custGeom>
          <a:solidFill>
            <a:srgbClr val="000000"/>
          </a:solidFill>
          <a:ln w="19079">
            <a:noFill/>
            <a:prstDash val="solid"/>
          </a:ln>
        </p:spPr>
        <p:txBody>
          <a:bodyPr/>
          <a:lstStyle/>
          <a:p>
            <a:endParaRPr/>
          </a:p>
        </p:txBody>
      </p:sp>
      <p:sp>
        <p:nvSpPr>
          <p:cNvPr id="51" name="Source 41 · Freeform: Shape 50">
            <a:extLst>
              <a:ext uri="{FF2B5EF4-FFF2-40B4-BE49-F238E27FC236}">
                <a16:creationId xmlns:a16="http://schemas.microsoft.com/office/drawing/2014/main" id="{4AA37040-4539-C3AB-1974-4AD215B8C184}"/>
              </a:ext>
            </a:extLst>
          </p:cNvPr>
          <p:cNvSpPr>
            <a:spLocks noGrp="1"/>
          </p:cNvSpPr>
          <p:nvPr/>
        </p:nvSpPr>
        <p:spPr>
          <a:xfrm>
            <a:off x="8008291" y="2364357"/>
            <a:ext cx="283286" cy="295249"/>
          </a:xfrm>
          <a:custGeom>
            <a:avLst/>
            <a:gdLst>
              <a:gd name="csX0" fmla="*/ 276420 w 303571"/>
              <a:gd name="csY0" fmla="*/ 316533 h 316391"/>
              <a:gd name="csX1" fmla="*/ 304018 w 303571"/>
              <a:gd name="csY1" fmla="*/ 244216 h 316391"/>
              <a:gd name="csX2" fmla="*/ 298315 w 303571"/>
              <a:gd name="csY2" fmla="*/ 244216 h 316391"/>
              <a:gd name="csX3" fmla="*/ 239016 w 303571"/>
              <a:gd name="csY3" fmla="*/ 289866 h 316391"/>
              <a:gd name="csX4" fmla="*/ 168084 w 303571"/>
              <a:gd name="csY4" fmla="*/ 296872 h 316391"/>
              <a:gd name="csX5" fmla="*/ 30553 w 303571"/>
              <a:gd name="csY5" fmla="*/ 296872 h 316391"/>
              <a:gd name="csX6" fmla="*/ 146644 w 303571"/>
              <a:gd name="csY6" fmla="*/ 161954 h 316391"/>
              <a:gd name="csX7" fmla="*/ 148697 w 303571"/>
              <a:gd name="csY7" fmla="*/ 158338 h 316391"/>
              <a:gd name="csX8" fmla="*/ 147100 w 303571"/>
              <a:gd name="csY8" fmla="*/ 154948 h 316391"/>
              <a:gd name="csX9" fmla="*/ 40816 w 303571"/>
              <a:gd name="csY9" fmla="*/ 10990 h 316391"/>
              <a:gd name="csX10" fmla="*/ 165803 w 303571"/>
              <a:gd name="csY10" fmla="*/ 10990 h 316391"/>
              <a:gd name="csX11" fmla="*/ 219173 w 303571"/>
              <a:gd name="csY11" fmla="*/ 14606 h 316391"/>
              <a:gd name="csX12" fmla="*/ 269350 w 303571"/>
              <a:gd name="csY12" fmla="*/ 31555 h 316391"/>
              <a:gd name="csX13" fmla="*/ 298315 w 303571"/>
              <a:gd name="csY13" fmla="*/ 63646 h 316391"/>
              <a:gd name="csX14" fmla="*/ 304018 w 303571"/>
              <a:gd name="csY14" fmla="*/ 63646 h 316391"/>
              <a:gd name="csX15" fmla="*/ 276420 w 303571"/>
              <a:gd name="csY15" fmla="*/ 142 h 316391"/>
              <a:gd name="csX16" fmla="*/ 6832 w 303571"/>
              <a:gd name="csY16" fmla="*/ 142 h 316391"/>
              <a:gd name="csX17" fmla="*/ 674 w 303571"/>
              <a:gd name="csY17" fmla="*/ 1724 h 316391"/>
              <a:gd name="csX18" fmla="*/ 446 w 303571"/>
              <a:gd name="csY18" fmla="*/ 9182 h 316391"/>
              <a:gd name="csX19" fmla="*/ 121100 w 303571"/>
              <a:gd name="csY19" fmla="*/ 172801 h 316391"/>
              <a:gd name="csX20" fmla="*/ 2955 w 303571"/>
              <a:gd name="csY20" fmla="*/ 309979 h 316391"/>
              <a:gd name="csX21" fmla="*/ 674 w 303571"/>
              <a:gd name="csY21" fmla="*/ 314047 h 316391"/>
              <a:gd name="csX22" fmla="*/ 6832 w 303571"/>
              <a:gd name="csY22" fmla="*/ 316533 h 316391"/>
              <a:gd name="csX23" fmla="*/ 276420 w 303571"/>
              <a:gd name="csY23" fmla="*/ 316533 h 316391"/>
            </a:gdLst>
            <a:ahLst/>
            <a:cxnLst/>
            <a:rect l="l" t="t" r="r" b="b"/>
            <a:pathLst>
              <a:path w="303571" h="316391">
                <a:moveTo>
                  <a:pt x="276420" y="316533"/>
                </a:moveTo>
                <a:lnTo>
                  <a:pt x="304018" y="244216"/>
                </a:lnTo>
                <a:lnTo>
                  <a:pt x="298315" y="244216"/>
                </a:lnTo>
                <a:cubicBezTo>
                  <a:pt x="289421" y="267719"/>
                  <a:pt x="265244" y="283087"/>
                  <a:pt x="239016" y="289866"/>
                </a:cubicBezTo>
                <a:cubicBezTo>
                  <a:pt x="234226" y="290996"/>
                  <a:pt x="211874" y="296872"/>
                  <a:pt x="168084" y="296872"/>
                </a:cubicBezTo>
                <a:lnTo>
                  <a:pt x="30553" y="296872"/>
                </a:lnTo>
                <a:lnTo>
                  <a:pt x="146644" y="161954"/>
                </a:lnTo>
                <a:cubicBezTo>
                  <a:pt x="148241" y="160146"/>
                  <a:pt x="148697" y="159468"/>
                  <a:pt x="148697" y="158338"/>
                </a:cubicBezTo>
                <a:cubicBezTo>
                  <a:pt x="148697" y="157886"/>
                  <a:pt x="148697" y="157208"/>
                  <a:pt x="147100" y="154948"/>
                </a:cubicBezTo>
                <a:lnTo>
                  <a:pt x="40816" y="10990"/>
                </a:lnTo>
                <a:lnTo>
                  <a:pt x="165803" y="10990"/>
                </a:lnTo>
                <a:cubicBezTo>
                  <a:pt x="196366" y="10990"/>
                  <a:pt x="217120" y="14154"/>
                  <a:pt x="219173" y="14606"/>
                </a:cubicBezTo>
                <a:cubicBezTo>
                  <a:pt x="231490" y="16414"/>
                  <a:pt x="251333" y="20255"/>
                  <a:pt x="269350" y="31555"/>
                </a:cubicBezTo>
                <a:cubicBezTo>
                  <a:pt x="275052" y="35171"/>
                  <a:pt x="290562" y="45341"/>
                  <a:pt x="298315" y="63646"/>
                </a:cubicBezTo>
                <a:lnTo>
                  <a:pt x="304018" y="63646"/>
                </a:lnTo>
                <a:lnTo>
                  <a:pt x="276420" y="142"/>
                </a:lnTo>
                <a:lnTo>
                  <a:pt x="6832" y="142"/>
                </a:lnTo>
                <a:cubicBezTo>
                  <a:pt x="1587" y="142"/>
                  <a:pt x="1359" y="368"/>
                  <a:pt x="674" y="1724"/>
                </a:cubicBezTo>
                <a:cubicBezTo>
                  <a:pt x="446" y="2402"/>
                  <a:pt x="446" y="6696"/>
                  <a:pt x="446" y="9182"/>
                </a:cubicBezTo>
                <a:lnTo>
                  <a:pt x="121100" y="172801"/>
                </a:lnTo>
                <a:lnTo>
                  <a:pt x="2955" y="309979"/>
                </a:lnTo>
                <a:cubicBezTo>
                  <a:pt x="674" y="312692"/>
                  <a:pt x="674" y="313822"/>
                  <a:pt x="674" y="314047"/>
                </a:cubicBezTo>
                <a:cubicBezTo>
                  <a:pt x="674" y="316533"/>
                  <a:pt x="2727" y="316533"/>
                  <a:pt x="6832" y="316533"/>
                </a:cubicBezTo>
                <a:lnTo>
                  <a:pt x="276420" y="316533"/>
                </a:lnTo>
                <a:close/>
              </a:path>
            </a:pathLst>
          </a:custGeom>
          <a:solidFill>
            <a:schemeClr val="accent5"/>
          </a:solidFill>
          <a:ln w="19079">
            <a:noFill/>
            <a:prstDash val="solid"/>
          </a:ln>
        </p:spPr>
        <p:txBody>
          <a:bodyPr/>
          <a:lstStyle/>
          <a:p>
            <a:endParaRPr/>
          </a:p>
        </p:txBody>
      </p:sp>
      <p:sp>
        <p:nvSpPr>
          <p:cNvPr id="52" name="Source 41 · Freeform: Shape 51">
            <a:extLst>
              <a:ext uri="{FF2B5EF4-FFF2-40B4-BE49-F238E27FC236}">
                <a16:creationId xmlns:a16="http://schemas.microsoft.com/office/drawing/2014/main" id="{9B304DFC-DE22-17CC-5F5B-340EC667D5E7}"/>
              </a:ext>
            </a:extLst>
          </p:cNvPr>
          <p:cNvSpPr>
            <a:spLocks noGrp="1"/>
          </p:cNvSpPr>
          <p:nvPr/>
        </p:nvSpPr>
        <p:spPr>
          <a:xfrm>
            <a:off x="7952455" y="2765930"/>
            <a:ext cx="61297" cy="63408"/>
          </a:xfrm>
          <a:custGeom>
            <a:avLst/>
            <a:gdLst>
              <a:gd name="csX0" fmla="*/ 25223 w 65686"/>
              <a:gd name="csY0" fmla="*/ 45827 h 67948"/>
              <a:gd name="csX1" fmla="*/ 30089 w 65686"/>
              <a:gd name="csY1" fmla="*/ 26241 h 67948"/>
              <a:gd name="csX2" fmla="*/ 31458 w 65686"/>
              <a:gd name="csY2" fmla="*/ 20817 h 67948"/>
              <a:gd name="csX3" fmla="*/ 39668 w 65686"/>
              <a:gd name="csY3" fmla="*/ 9517 h 67948"/>
              <a:gd name="csX4" fmla="*/ 52441 w 65686"/>
              <a:gd name="csY4" fmla="*/ 4395 h 67948"/>
              <a:gd name="csX5" fmla="*/ 58979 w 65686"/>
              <a:gd name="csY5" fmla="*/ 6354 h 67948"/>
              <a:gd name="csX6" fmla="*/ 51528 w 65686"/>
              <a:gd name="csY6" fmla="*/ 14640 h 67948"/>
              <a:gd name="csX7" fmla="*/ 57459 w 65686"/>
              <a:gd name="csY7" fmla="*/ 20215 h 67948"/>
              <a:gd name="csX8" fmla="*/ 66125 w 65686"/>
              <a:gd name="csY8" fmla="*/ 10873 h 67948"/>
              <a:gd name="csX9" fmla="*/ 52745 w 65686"/>
              <a:gd name="csY9" fmla="*/ 176 h 67948"/>
              <a:gd name="csX10" fmla="*/ 32218 w 65686"/>
              <a:gd name="csY10" fmla="*/ 11024 h 67948"/>
              <a:gd name="csX11" fmla="*/ 17317 w 65686"/>
              <a:gd name="csY11" fmla="*/ 176 h 67948"/>
              <a:gd name="csX12" fmla="*/ 5609 w 65686"/>
              <a:gd name="csY12" fmla="*/ 8312 h 67948"/>
              <a:gd name="csX13" fmla="*/ 439 w 65686"/>
              <a:gd name="csY13" fmla="*/ 23228 h 67948"/>
              <a:gd name="csX14" fmla="*/ 2720 w 65686"/>
              <a:gd name="csY14" fmla="*/ 25186 h 67948"/>
              <a:gd name="csX15" fmla="*/ 5913 w 65686"/>
              <a:gd name="csY15" fmla="*/ 20667 h 67948"/>
              <a:gd name="csX16" fmla="*/ 16861 w 65686"/>
              <a:gd name="csY16" fmla="*/ 4395 h 67948"/>
              <a:gd name="csX17" fmla="*/ 21726 w 65686"/>
              <a:gd name="csY17" fmla="*/ 11476 h 67948"/>
              <a:gd name="csX18" fmla="*/ 19750 w 65686"/>
              <a:gd name="csY18" fmla="*/ 22023 h 67948"/>
              <a:gd name="csX19" fmla="*/ 16557 w 65686"/>
              <a:gd name="csY19" fmla="*/ 34226 h 67948"/>
              <a:gd name="csX20" fmla="*/ 10931 w 65686"/>
              <a:gd name="csY20" fmla="*/ 56826 h 67948"/>
              <a:gd name="csX21" fmla="*/ 9410 w 65686"/>
              <a:gd name="csY21" fmla="*/ 63455 h 67948"/>
              <a:gd name="csX22" fmla="*/ 14276 w 65686"/>
              <a:gd name="csY22" fmla="*/ 68125 h 67948"/>
              <a:gd name="csX23" fmla="*/ 21878 w 65686"/>
              <a:gd name="csY23" fmla="*/ 58784 h 67948"/>
              <a:gd name="csX24" fmla="*/ 25223 w 65686"/>
              <a:gd name="csY24" fmla="*/ 45827 h 67948"/>
            </a:gdLst>
            <a:ahLst/>
            <a:cxnLst/>
            <a:rect l="l" t="t" r="r" b="b"/>
            <a:pathLst>
              <a:path w="65686" h="67948">
                <a:moveTo>
                  <a:pt x="25223" y="45827"/>
                </a:moveTo>
                <a:cubicBezTo>
                  <a:pt x="26896" y="39349"/>
                  <a:pt x="28569" y="32870"/>
                  <a:pt x="30089" y="26241"/>
                </a:cubicBezTo>
                <a:cubicBezTo>
                  <a:pt x="30241" y="25940"/>
                  <a:pt x="31306" y="21571"/>
                  <a:pt x="31458" y="20817"/>
                </a:cubicBezTo>
                <a:cubicBezTo>
                  <a:pt x="31914" y="19461"/>
                  <a:pt x="35715" y="13284"/>
                  <a:pt x="39668" y="9517"/>
                </a:cubicBezTo>
                <a:cubicBezTo>
                  <a:pt x="44534" y="5148"/>
                  <a:pt x="49704" y="4395"/>
                  <a:pt x="52441" y="4395"/>
                </a:cubicBezTo>
                <a:cubicBezTo>
                  <a:pt x="54113" y="4395"/>
                  <a:pt x="56850" y="4546"/>
                  <a:pt x="58979" y="6354"/>
                </a:cubicBezTo>
                <a:cubicBezTo>
                  <a:pt x="52441" y="7710"/>
                  <a:pt x="51528" y="13284"/>
                  <a:pt x="51528" y="14640"/>
                </a:cubicBezTo>
                <a:cubicBezTo>
                  <a:pt x="51528" y="17954"/>
                  <a:pt x="54113" y="20215"/>
                  <a:pt x="57459" y="20215"/>
                </a:cubicBezTo>
                <a:cubicBezTo>
                  <a:pt x="61564" y="20215"/>
                  <a:pt x="66125" y="16900"/>
                  <a:pt x="66125" y="10873"/>
                </a:cubicBezTo>
                <a:cubicBezTo>
                  <a:pt x="66125" y="5449"/>
                  <a:pt x="61412" y="176"/>
                  <a:pt x="52745" y="176"/>
                </a:cubicBezTo>
                <a:cubicBezTo>
                  <a:pt x="42405" y="176"/>
                  <a:pt x="35411" y="6956"/>
                  <a:pt x="32218" y="11024"/>
                </a:cubicBezTo>
                <a:cubicBezTo>
                  <a:pt x="29177" y="176"/>
                  <a:pt x="18837" y="176"/>
                  <a:pt x="17317" y="176"/>
                </a:cubicBezTo>
                <a:cubicBezTo>
                  <a:pt x="11843" y="176"/>
                  <a:pt x="8042" y="3642"/>
                  <a:pt x="5609" y="8312"/>
                </a:cubicBezTo>
                <a:cubicBezTo>
                  <a:pt x="2112" y="15092"/>
                  <a:pt x="439" y="22776"/>
                  <a:pt x="439" y="23228"/>
                </a:cubicBezTo>
                <a:cubicBezTo>
                  <a:pt x="439" y="24584"/>
                  <a:pt x="1503" y="25186"/>
                  <a:pt x="2720" y="25186"/>
                </a:cubicBezTo>
                <a:cubicBezTo>
                  <a:pt x="4696" y="25186"/>
                  <a:pt x="4848" y="24584"/>
                  <a:pt x="5913" y="20667"/>
                </a:cubicBezTo>
                <a:cubicBezTo>
                  <a:pt x="7737" y="13284"/>
                  <a:pt x="10474" y="4395"/>
                  <a:pt x="16861" y="4395"/>
                </a:cubicBezTo>
                <a:cubicBezTo>
                  <a:pt x="20814" y="4395"/>
                  <a:pt x="21726" y="8162"/>
                  <a:pt x="21726" y="11476"/>
                </a:cubicBezTo>
                <a:cubicBezTo>
                  <a:pt x="21726" y="14188"/>
                  <a:pt x="20966" y="17051"/>
                  <a:pt x="19750" y="22023"/>
                </a:cubicBezTo>
                <a:cubicBezTo>
                  <a:pt x="19446" y="23228"/>
                  <a:pt x="17165" y="32117"/>
                  <a:pt x="16557" y="34226"/>
                </a:cubicBezTo>
                <a:lnTo>
                  <a:pt x="10931" y="56826"/>
                </a:lnTo>
                <a:cubicBezTo>
                  <a:pt x="10322" y="59085"/>
                  <a:pt x="9410" y="62852"/>
                  <a:pt x="9410" y="63455"/>
                </a:cubicBezTo>
                <a:cubicBezTo>
                  <a:pt x="9410" y="66920"/>
                  <a:pt x="12299" y="68125"/>
                  <a:pt x="14276" y="68125"/>
                </a:cubicBezTo>
                <a:cubicBezTo>
                  <a:pt x="19598" y="68125"/>
                  <a:pt x="20662" y="63907"/>
                  <a:pt x="21878" y="58784"/>
                </a:cubicBezTo>
                <a:lnTo>
                  <a:pt x="25223" y="45827"/>
                </a:lnTo>
                <a:close/>
              </a:path>
            </a:pathLst>
          </a:custGeom>
          <a:solidFill>
            <a:schemeClr val="accent5"/>
          </a:solidFill>
          <a:ln w="19079">
            <a:noFill/>
            <a:prstDash val="solid"/>
          </a:ln>
        </p:spPr>
        <p:txBody>
          <a:bodyPr/>
          <a:lstStyle/>
          <a:p>
            <a:endParaRPr/>
          </a:p>
        </p:txBody>
      </p:sp>
      <p:sp>
        <p:nvSpPr>
          <p:cNvPr id="53" name="Source 41 · Freeform: Shape 52">
            <a:extLst>
              <a:ext uri="{FF2B5EF4-FFF2-40B4-BE49-F238E27FC236}">
                <a16:creationId xmlns:a16="http://schemas.microsoft.com/office/drawing/2014/main" id="{D3FD9996-D846-B3DE-C7B3-FBE32CB566E1}"/>
              </a:ext>
            </a:extLst>
          </p:cNvPr>
          <p:cNvSpPr>
            <a:spLocks noGrp="1"/>
          </p:cNvSpPr>
          <p:nvPr/>
        </p:nvSpPr>
        <p:spPr>
          <a:xfrm>
            <a:off x="8032643" y="2748636"/>
            <a:ext cx="75344" cy="88294"/>
          </a:xfrm>
          <a:custGeom>
            <a:avLst/>
            <a:gdLst>
              <a:gd name="csX0" fmla="*/ 75407 w 80739"/>
              <a:gd name="csY0" fmla="*/ 50949 h 94616"/>
              <a:gd name="csX1" fmla="*/ 81185 w 80739"/>
              <a:gd name="csY1" fmla="*/ 47484 h 94616"/>
              <a:gd name="csX2" fmla="*/ 75407 w 80739"/>
              <a:gd name="csY2" fmla="*/ 44019 h 94616"/>
              <a:gd name="csX3" fmla="*/ 7592 w 80739"/>
              <a:gd name="csY3" fmla="*/ 44019 h 94616"/>
              <a:gd name="csX4" fmla="*/ 50319 w 80739"/>
              <a:gd name="csY4" fmla="*/ 7107 h 94616"/>
              <a:gd name="csX5" fmla="*/ 75407 w 80739"/>
              <a:gd name="csY5" fmla="*/ 7107 h 94616"/>
              <a:gd name="csX6" fmla="*/ 81185 w 80739"/>
              <a:gd name="csY6" fmla="*/ 3641 h 94616"/>
              <a:gd name="csX7" fmla="*/ 75407 w 80739"/>
              <a:gd name="csY7" fmla="*/ 176 h 94616"/>
              <a:gd name="csX8" fmla="*/ 49862 w 80739"/>
              <a:gd name="csY8" fmla="*/ 176 h 94616"/>
              <a:gd name="csX9" fmla="*/ 445 w 80739"/>
              <a:gd name="csY9" fmla="*/ 47484 h 94616"/>
              <a:gd name="csX10" fmla="*/ 49862 w 80739"/>
              <a:gd name="csY10" fmla="*/ 94792 h 94616"/>
              <a:gd name="csX11" fmla="*/ 75407 w 80739"/>
              <a:gd name="csY11" fmla="*/ 94792 h 94616"/>
              <a:gd name="csX12" fmla="*/ 81185 w 80739"/>
              <a:gd name="csY12" fmla="*/ 91327 h 94616"/>
              <a:gd name="csX13" fmla="*/ 75407 w 80739"/>
              <a:gd name="csY13" fmla="*/ 87862 h 94616"/>
              <a:gd name="csX14" fmla="*/ 50319 w 80739"/>
              <a:gd name="csY14" fmla="*/ 87862 h 94616"/>
              <a:gd name="csX15" fmla="*/ 7592 w 80739"/>
              <a:gd name="csY15" fmla="*/ 50949 h 94616"/>
              <a:gd name="csX16" fmla="*/ 75407 w 80739"/>
              <a:gd name="csY16" fmla="*/ 50949 h 94616"/>
            </a:gdLst>
            <a:ahLst/>
            <a:cxnLst/>
            <a:rect l="l" t="t" r="r" b="b"/>
            <a:pathLst>
              <a:path w="80739" h="94616">
                <a:moveTo>
                  <a:pt x="75407" y="50949"/>
                </a:moveTo>
                <a:cubicBezTo>
                  <a:pt x="77840" y="50949"/>
                  <a:pt x="81185" y="50949"/>
                  <a:pt x="81185" y="47484"/>
                </a:cubicBezTo>
                <a:cubicBezTo>
                  <a:pt x="81185" y="44019"/>
                  <a:pt x="77840" y="44019"/>
                  <a:pt x="75407" y="44019"/>
                </a:cubicBezTo>
                <a:lnTo>
                  <a:pt x="7592" y="44019"/>
                </a:lnTo>
                <a:cubicBezTo>
                  <a:pt x="9569" y="23077"/>
                  <a:pt x="27207" y="7107"/>
                  <a:pt x="50319" y="7107"/>
                </a:cubicBezTo>
                <a:lnTo>
                  <a:pt x="75407" y="7107"/>
                </a:lnTo>
                <a:cubicBezTo>
                  <a:pt x="77840" y="7107"/>
                  <a:pt x="81185" y="7107"/>
                  <a:pt x="81185" y="3641"/>
                </a:cubicBezTo>
                <a:cubicBezTo>
                  <a:pt x="81185" y="176"/>
                  <a:pt x="77840" y="176"/>
                  <a:pt x="75407" y="176"/>
                </a:cubicBezTo>
                <a:lnTo>
                  <a:pt x="49862" y="176"/>
                </a:lnTo>
                <a:cubicBezTo>
                  <a:pt x="22493" y="176"/>
                  <a:pt x="445" y="21269"/>
                  <a:pt x="445" y="47484"/>
                </a:cubicBezTo>
                <a:cubicBezTo>
                  <a:pt x="445" y="73850"/>
                  <a:pt x="22645" y="94792"/>
                  <a:pt x="49862" y="94792"/>
                </a:cubicBezTo>
                <a:lnTo>
                  <a:pt x="75407" y="94792"/>
                </a:lnTo>
                <a:cubicBezTo>
                  <a:pt x="77840" y="94792"/>
                  <a:pt x="81185" y="94792"/>
                  <a:pt x="81185" y="91327"/>
                </a:cubicBezTo>
                <a:cubicBezTo>
                  <a:pt x="81185" y="87862"/>
                  <a:pt x="77840" y="87862"/>
                  <a:pt x="75407" y="87862"/>
                </a:cubicBezTo>
                <a:lnTo>
                  <a:pt x="50319" y="87862"/>
                </a:lnTo>
                <a:cubicBezTo>
                  <a:pt x="27207" y="87862"/>
                  <a:pt x="9569" y="71892"/>
                  <a:pt x="7592" y="50949"/>
                </a:cubicBezTo>
                <a:lnTo>
                  <a:pt x="75407" y="50949"/>
                </a:lnTo>
                <a:close/>
              </a:path>
            </a:pathLst>
          </a:custGeom>
          <a:solidFill>
            <a:schemeClr val="accent5"/>
          </a:solidFill>
          <a:ln w="19079">
            <a:noFill/>
            <a:prstDash val="solid"/>
          </a:ln>
        </p:spPr>
        <p:txBody>
          <a:bodyPr/>
          <a:lstStyle/>
          <a:p>
            <a:endParaRPr/>
          </a:p>
        </p:txBody>
      </p:sp>
      <p:sp>
        <p:nvSpPr>
          <p:cNvPr id="54" name="Source 41 · Freeform: Shape 53">
            <a:extLst>
              <a:ext uri="{FF2B5EF4-FFF2-40B4-BE49-F238E27FC236}">
                <a16:creationId xmlns:a16="http://schemas.microsoft.com/office/drawing/2014/main" id="{7DAF1A9A-3295-E472-19D4-A6E050907F18}"/>
              </a:ext>
            </a:extLst>
          </p:cNvPr>
          <p:cNvSpPr>
            <a:spLocks noGrp="1"/>
          </p:cNvSpPr>
          <p:nvPr/>
        </p:nvSpPr>
        <p:spPr>
          <a:xfrm>
            <a:off x="8123403" y="2731906"/>
            <a:ext cx="112662" cy="96026"/>
          </a:xfrm>
          <a:custGeom>
            <a:avLst/>
            <a:gdLst>
              <a:gd name="csX0" fmla="*/ 31473 w 120729"/>
              <a:gd name="csY0" fmla="*/ 103079 h 102902"/>
              <a:gd name="csX1" fmla="*/ 121183 w 120729"/>
              <a:gd name="csY1" fmla="*/ 35431 h 102902"/>
              <a:gd name="csX2" fmla="*/ 103545 w 120729"/>
              <a:gd name="csY2" fmla="*/ 6956 h 102902"/>
              <a:gd name="csX3" fmla="*/ 61883 w 120729"/>
              <a:gd name="csY3" fmla="*/ 176 h 102902"/>
              <a:gd name="csX4" fmla="*/ 21437 w 120729"/>
              <a:gd name="csY4" fmla="*/ 6956 h 102902"/>
              <a:gd name="csX5" fmla="*/ 454 w 120729"/>
              <a:gd name="csY5" fmla="*/ 28651 h 102902"/>
              <a:gd name="csX6" fmla="*/ 2127 w 120729"/>
              <a:gd name="csY6" fmla="*/ 29857 h 102902"/>
              <a:gd name="csX7" fmla="*/ 13835 w 120729"/>
              <a:gd name="csY7" fmla="*/ 22323 h 102902"/>
              <a:gd name="csX8" fmla="*/ 41508 w 120729"/>
              <a:gd name="csY8" fmla="*/ 8914 h 102902"/>
              <a:gd name="csX9" fmla="*/ 20981 w 120729"/>
              <a:gd name="csY9" fmla="*/ 94641 h 102902"/>
              <a:gd name="csX10" fmla="*/ 11250 w 120729"/>
              <a:gd name="csY10" fmla="*/ 102024 h 102902"/>
              <a:gd name="csX11" fmla="*/ 15051 w 120729"/>
              <a:gd name="csY11" fmla="*/ 103079 h 102902"/>
              <a:gd name="csX12" fmla="*/ 31473 w 120729"/>
              <a:gd name="csY12" fmla="*/ 103079 h 102902"/>
              <a:gd name="csX13" fmla="*/ 31929 w 120729"/>
              <a:gd name="csY13" fmla="*/ 94340 h 102902"/>
              <a:gd name="csX14" fmla="*/ 54585 w 120729"/>
              <a:gd name="csY14" fmla="*/ 8914 h 102902"/>
              <a:gd name="csX15" fmla="*/ 107651 w 120729"/>
              <a:gd name="csY15" fmla="*/ 42060 h 102902"/>
              <a:gd name="csX16" fmla="*/ 41356 w 120729"/>
              <a:gd name="csY16" fmla="*/ 94340 h 102902"/>
              <a:gd name="csX17" fmla="*/ 31929 w 120729"/>
              <a:gd name="csY17" fmla="*/ 94340 h 102902"/>
            </a:gdLst>
            <a:ahLst/>
            <a:cxnLst/>
            <a:rect l="l" t="t" r="r" b="b"/>
            <a:pathLst>
              <a:path w="120729" h="102902">
                <a:moveTo>
                  <a:pt x="31473" y="103079"/>
                </a:moveTo>
                <a:cubicBezTo>
                  <a:pt x="70094" y="103079"/>
                  <a:pt x="121183" y="76261"/>
                  <a:pt x="121183" y="35431"/>
                </a:cubicBezTo>
                <a:cubicBezTo>
                  <a:pt x="121183" y="19461"/>
                  <a:pt x="112364" y="11626"/>
                  <a:pt x="103545" y="6956"/>
                </a:cubicBezTo>
                <a:cubicBezTo>
                  <a:pt x="90469" y="176"/>
                  <a:pt x="75872" y="176"/>
                  <a:pt x="61883" y="176"/>
                </a:cubicBezTo>
                <a:cubicBezTo>
                  <a:pt x="47590" y="176"/>
                  <a:pt x="35730" y="176"/>
                  <a:pt x="21437" y="6956"/>
                </a:cubicBezTo>
                <a:cubicBezTo>
                  <a:pt x="2735" y="15996"/>
                  <a:pt x="454" y="27596"/>
                  <a:pt x="454" y="28651"/>
                </a:cubicBezTo>
                <a:cubicBezTo>
                  <a:pt x="454" y="29555"/>
                  <a:pt x="1214" y="29857"/>
                  <a:pt x="2127" y="29857"/>
                </a:cubicBezTo>
                <a:cubicBezTo>
                  <a:pt x="5320" y="29857"/>
                  <a:pt x="12618" y="25939"/>
                  <a:pt x="13835" y="22323"/>
                </a:cubicBezTo>
                <a:cubicBezTo>
                  <a:pt x="15963" y="16146"/>
                  <a:pt x="18092" y="9969"/>
                  <a:pt x="41508" y="8914"/>
                </a:cubicBezTo>
                <a:cubicBezTo>
                  <a:pt x="39988" y="28500"/>
                  <a:pt x="36947" y="55168"/>
                  <a:pt x="20981" y="94641"/>
                </a:cubicBezTo>
                <a:cubicBezTo>
                  <a:pt x="14747" y="96901"/>
                  <a:pt x="11250" y="100216"/>
                  <a:pt x="11250" y="102024"/>
                </a:cubicBezTo>
                <a:cubicBezTo>
                  <a:pt x="11250" y="103079"/>
                  <a:pt x="12466" y="103079"/>
                  <a:pt x="15051" y="103079"/>
                </a:cubicBezTo>
                <a:lnTo>
                  <a:pt x="31473" y="103079"/>
                </a:lnTo>
                <a:close/>
                <a:moveTo>
                  <a:pt x="31929" y="94340"/>
                </a:moveTo>
                <a:cubicBezTo>
                  <a:pt x="43941" y="66618"/>
                  <a:pt x="51392" y="40704"/>
                  <a:pt x="54585" y="8914"/>
                </a:cubicBezTo>
                <a:cubicBezTo>
                  <a:pt x="66901" y="8914"/>
                  <a:pt x="107651" y="8914"/>
                  <a:pt x="107651" y="42060"/>
                </a:cubicBezTo>
                <a:cubicBezTo>
                  <a:pt x="107651" y="73699"/>
                  <a:pt x="77392" y="94340"/>
                  <a:pt x="41356" y="94340"/>
                </a:cubicBezTo>
                <a:lnTo>
                  <a:pt x="31929" y="94340"/>
                </a:lnTo>
                <a:close/>
              </a:path>
            </a:pathLst>
          </a:custGeom>
          <a:solidFill>
            <a:schemeClr val="accent5"/>
          </a:solidFill>
          <a:ln w="19079">
            <a:noFill/>
            <a:prstDash val="solid"/>
          </a:ln>
        </p:spPr>
        <p:txBody>
          <a:bodyPr/>
          <a:lstStyle/>
          <a:p>
            <a:endParaRPr/>
          </a:p>
        </p:txBody>
      </p:sp>
      <p:sp>
        <p:nvSpPr>
          <p:cNvPr id="55" name="Source 41 · Freeform: Shape 54">
            <a:extLst>
              <a:ext uri="{FF2B5EF4-FFF2-40B4-BE49-F238E27FC236}">
                <a16:creationId xmlns:a16="http://schemas.microsoft.com/office/drawing/2014/main" id="{01B5061E-31FD-7E9D-E1A0-385865818E43}"/>
              </a:ext>
            </a:extLst>
          </p:cNvPr>
          <p:cNvSpPr>
            <a:spLocks noGrp="1"/>
          </p:cNvSpPr>
          <p:nvPr/>
        </p:nvSpPr>
        <p:spPr>
          <a:xfrm>
            <a:off x="8249692" y="2713672"/>
            <a:ext cx="85986" cy="76448"/>
          </a:xfrm>
          <a:custGeom>
            <a:avLst/>
            <a:gdLst>
              <a:gd name="csX0" fmla="*/ 92265 w 92143"/>
              <a:gd name="csY0" fmla="*/ 3450 h 81922"/>
              <a:gd name="csX1" fmla="*/ 92608 w 92143"/>
              <a:gd name="csY1" fmla="*/ 1755 h 81922"/>
              <a:gd name="csX2" fmla="*/ 90897 w 92143"/>
              <a:gd name="csY2" fmla="*/ 173 h 81922"/>
              <a:gd name="csX3" fmla="*/ 88730 w 92143"/>
              <a:gd name="csY3" fmla="*/ 1529 h 81922"/>
              <a:gd name="csX4" fmla="*/ 81318 w 92143"/>
              <a:gd name="csY4" fmla="*/ 9213 h 81922"/>
              <a:gd name="csX5" fmla="*/ 80177 w 92143"/>
              <a:gd name="csY5" fmla="*/ 10117 h 81922"/>
              <a:gd name="csX6" fmla="*/ 79607 w 92143"/>
              <a:gd name="csY6" fmla="*/ 9778 h 81922"/>
              <a:gd name="csX7" fmla="*/ 57370 w 92143"/>
              <a:gd name="csY7" fmla="*/ 173 h 81922"/>
              <a:gd name="csX8" fmla="*/ 464 w 92143"/>
              <a:gd name="csY8" fmla="*/ 49665 h 81922"/>
              <a:gd name="csX9" fmla="*/ 38097 w 92143"/>
              <a:gd name="csY9" fmla="*/ 82096 h 81922"/>
              <a:gd name="csX10" fmla="*/ 66150 w 92143"/>
              <a:gd name="csY10" fmla="*/ 73395 h 81922"/>
              <a:gd name="csX11" fmla="*/ 71852 w 92143"/>
              <a:gd name="csY11" fmla="*/ 79723 h 81922"/>
              <a:gd name="csX12" fmla="*/ 73107 w 92143"/>
              <a:gd name="csY12" fmla="*/ 79045 h 81922"/>
              <a:gd name="csX13" fmla="*/ 77212 w 92143"/>
              <a:gd name="csY13" fmla="*/ 63225 h 81922"/>
              <a:gd name="csX14" fmla="*/ 78695 w 92143"/>
              <a:gd name="csY14" fmla="*/ 57462 h 81922"/>
              <a:gd name="csX15" fmla="*/ 86792 w 92143"/>
              <a:gd name="csY15" fmla="*/ 52942 h 81922"/>
              <a:gd name="csX16" fmla="*/ 89643 w 92143"/>
              <a:gd name="csY16" fmla="*/ 50117 h 81922"/>
              <a:gd name="csX17" fmla="*/ 87818 w 92143"/>
              <a:gd name="csY17" fmla="*/ 48423 h 81922"/>
              <a:gd name="csX18" fmla="*/ 81318 w 92143"/>
              <a:gd name="csY18" fmla="*/ 48761 h 81922"/>
              <a:gd name="csX19" fmla="*/ 74361 w 92143"/>
              <a:gd name="csY19" fmla="*/ 48875 h 81922"/>
              <a:gd name="csX20" fmla="*/ 64896 w 92143"/>
              <a:gd name="csY20" fmla="*/ 48761 h 81922"/>
              <a:gd name="csX21" fmla="*/ 55317 w 92143"/>
              <a:gd name="csY21" fmla="*/ 48423 h 81922"/>
              <a:gd name="csX22" fmla="*/ 53150 w 92143"/>
              <a:gd name="csY22" fmla="*/ 49213 h 81922"/>
              <a:gd name="csX23" fmla="*/ 52466 w 92143"/>
              <a:gd name="csY23" fmla="*/ 51361 h 81922"/>
              <a:gd name="csX24" fmla="*/ 57370 w 92143"/>
              <a:gd name="csY24" fmla="*/ 52942 h 81922"/>
              <a:gd name="csX25" fmla="*/ 63984 w 92143"/>
              <a:gd name="csY25" fmla="*/ 53168 h 81922"/>
              <a:gd name="csX26" fmla="*/ 67975 w 92143"/>
              <a:gd name="csY26" fmla="*/ 55202 h 81922"/>
              <a:gd name="csX27" fmla="*/ 65580 w 92143"/>
              <a:gd name="csY27" fmla="*/ 64920 h 81922"/>
              <a:gd name="csX28" fmla="*/ 56343 w 92143"/>
              <a:gd name="csY28" fmla="*/ 74864 h 81922"/>
              <a:gd name="csX29" fmla="*/ 40720 w 92143"/>
              <a:gd name="csY29" fmla="*/ 77576 h 81922"/>
              <a:gd name="csX30" fmla="*/ 12438 w 92143"/>
              <a:gd name="csY30" fmla="*/ 52603 h 81922"/>
              <a:gd name="csX31" fmla="*/ 26693 w 92143"/>
              <a:gd name="csY31" fmla="*/ 18026 h 81922"/>
              <a:gd name="csX32" fmla="*/ 58624 w 92143"/>
              <a:gd name="csY32" fmla="*/ 4693 h 81922"/>
              <a:gd name="csX33" fmla="*/ 80976 w 92143"/>
              <a:gd name="csY33" fmla="*/ 26953 h 81922"/>
              <a:gd name="csX34" fmla="*/ 80634 w 92143"/>
              <a:gd name="csY34" fmla="*/ 31134 h 81922"/>
              <a:gd name="csX35" fmla="*/ 82914 w 92143"/>
              <a:gd name="csY35" fmla="*/ 32829 h 81922"/>
              <a:gd name="csX36" fmla="*/ 85537 w 92143"/>
              <a:gd name="csY36" fmla="*/ 30343 h 81922"/>
              <a:gd name="csX37" fmla="*/ 92265 w 92143"/>
              <a:gd name="csY37" fmla="*/ 3450 h 81922"/>
            </a:gdLst>
            <a:ahLst/>
            <a:cxnLst/>
            <a:rect l="l" t="t" r="r" b="b"/>
            <a:pathLst>
              <a:path w="92143" h="81922">
                <a:moveTo>
                  <a:pt x="92265" y="3450"/>
                </a:moveTo>
                <a:cubicBezTo>
                  <a:pt x="92493" y="2433"/>
                  <a:pt x="92608" y="1981"/>
                  <a:pt x="92608" y="1755"/>
                </a:cubicBezTo>
                <a:cubicBezTo>
                  <a:pt x="92608" y="1529"/>
                  <a:pt x="92493" y="173"/>
                  <a:pt x="90897" y="173"/>
                </a:cubicBezTo>
                <a:cubicBezTo>
                  <a:pt x="89985" y="173"/>
                  <a:pt x="89871" y="286"/>
                  <a:pt x="88730" y="1529"/>
                </a:cubicBezTo>
                <a:lnTo>
                  <a:pt x="81318" y="9213"/>
                </a:lnTo>
                <a:cubicBezTo>
                  <a:pt x="81204" y="9326"/>
                  <a:pt x="80405" y="10117"/>
                  <a:pt x="80177" y="10117"/>
                </a:cubicBezTo>
                <a:cubicBezTo>
                  <a:pt x="80063" y="10117"/>
                  <a:pt x="79949" y="10004"/>
                  <a:pt x="79607" y="9778"/>
                </a:cubicBezTo>
                <a:cubicBezTo>
                  <a:pt x="76756" y="6501"/>
                  <a:pt x="70598" y="173"/>
                  <a:pt x="57370" y="173"/>
                </a:cubicBezTo>
                <a:cubicBezTo>
                  <a:pt x="28632" y="173"/>
                  <a:pt x="464" y="24015"/>
                  <a:pt x="464" y="49665"/>
                </a:cubicBezTo>
                <a:cubicBezTo>
                  <a:pt x="464" y="67519"/>
                  <a:pt x="14719" y="82096"/>
                  <a:pt x="38097" y="82096"/>
                </a:cubicBezTo>
                <a:cubicBezTo>
                  <a:pt x="46422" y="82096"/>
                  <a:pt x="58852" y="80740"/>
                  <a:pt x="66150" y="73395"/>
                </a:cubicBezTo>
                <a:cubicBezTo>
                  <a:pt x="66835" y="74864"/>
                  <a:pt x="70142" y="79723"/>
                  <a:pt x="71852" y="79723"/>
                </a:cubicBezTo>
                <a:cubicBezTo>
                  <a:pt x="72309" y="79723"/>
                  <a:pt x="72879" y="79384"/>
                  <a:pt x="73107" y="79045"/>
                </a:cubicBezTo>
                <a:cubicBezTo>
                  <a:pt x="73563" y="78141"/>
                  <a:pt x="76642" y="65598"/>
                  <a:pt x="77212" y="63225"/>
                </a:cubicBezTo>
                <a:cubicBezTo>
                  <a:pt x="77896" y="60513"/>
                  <a:pt x="78239" y="59044"/>
                  <a:pt x="78695" y="57462"/>
                </a:cubicBezTo>
                <a:cubicBezTo>
                  <a:pt x="79835" y="53055"/>
                  <a:pt x="80177" y="53055"/>
                  <a:pt x="86792" y="52942"/>
                </a:cubicBezTo>
                <a:cubicBezTo>
                  <a:pt x="87932" y="52942"/>
                  <a:pt x="89643" y="52942"/>
                  <a:pt x="89643" y="50117"/>
                </a:cubicBezTo>
                <a:cubicBezTo>
                  <a:pt x="89643" y="49100"/>
                  <a:pt x="88844" y="48423"/>
                  <a:pt x="87818" y="48423"/>
                </a:cubicBezTo>
                <a:cubicBezTo>
                  <a:pt x="85765" y="48423"/>
                  <a:pt x="83370" y="48761"/>
                  <a:pt x="81318" y="48761"/>
                </a:cubicBezTo>
                <a:cubicBezTo>
                  <a:pt x="79037" y="48761"/>
                  <a:pt x="76756" y="48875"/>
                  <a:pt x="74361" y="48875"/>
                </a:cubicBezTo>
                <a:cubicBezTo>
                  <a:pt x="71282" y="48875"/>
                  <a:pt x="68089" y="48761"/>
                  <a:pt x="64896" y="48761"/>
                </a:cubicBezTo>
                <a:cubicBezTo>
                  <a:pt x="61817" y="48761"/>
                  <a:pt x="58396" y="48423"/>
                  <a:pt x="55317" y="48423"/>
                </a:cubicBezTo>
                <a:cubicBezTo>
                  <a:pt x="54404" y="48423"/>
                  <a:pt x="53606" y="48423"/>
                  <a:pt x="53150" y="49213"/>
                </a:cubicBezTo>
                <a:cubicBezTo>
                  <a:pt x="52922" y="49553"/>
                  <a:pt x="52466" y="50909"/>
                  <a:pt x="52466" y="51361"/>
                </a:cubicBezTo>
                <a:cubicBezTo>
                  <a:pt x="52808" y="52942"/>
                  <a:pt x="53606" y="52942"/>
                  <a:pt x="57370" y="52942"/>
                </a:cubicBezTo>
                <a:cubicBezTo>
                  <a:pt x="59536" y="52942"/>
                  <a:pt x="61817" y="53055"/>
                  <a:pt x="63984" y="53168"/>
                </a:cubicBezTo>
                <a:cubicBezTo>
                  <a:pt x="67747" y="53507"/>
                  <a:pt x="67975" y="53959"/>
                  <a:pt x="67975" y="55202"/>
                </a:cubicBezTo>
                <a:cubicBezTo>
                  <a:pt x="67975" y="55880"/>
                  <a:pt x="65923" y="63564"/>
                  <a:pt x="65580" y="64920"/>
                </a:cubicBezTo>
                <a:cubicBezTo>
                  <a:pt x="65010" y="67406"/>
                  <a:pt x="63870" y="71813"/>
                  <a:pt x="56343" y="74864"/>
                </a:cubicBezTo>
                <a:cubicBezTo>
                  <a:pt x="49729" y="77576"/>
                  <a:pt x="42202" y="77576"/>
                  <a:pt x="40720" y="77576"/>
                </a:cubicBezTo>
                <a:cubicBezTo>
                  <a:pt x="27605" y="77576"/>
                  <a:pt x="12438" y="71587"/>
                  <a:pt x="12438" y="52603"/>
                </a:cubicBezTo>
                <a:cubicBezTo>
                  <a:pt x="12438" y="45146"/>
                  <a:pt x="15175" y="30004"/>
                  <a:pt x="26693" y="18026"/>
                </a:cubicBezTo>
                <a:cubicBezTo>
                  <a:pt x="30456" y="14184"/>
                  <a:pt x="42316" y="4693"/>
                  <a:pt x="58624" y="4693"/>
                </a:cubicBezTo>
                <a:cubicBezTo>
                  <a:pt x="72993" y="4693"/>
                  <a:pt x="80976" y="14749"/>
                  <a:pt x="80976" y="26953"/>
                </a:cubicBezTo>
                <a:cubicBezTo>
                  <a:pt x="80976" y="28874"/>
                  <a:pt x="80634" y="30908"/>
                  <a:pt x="80634" y="31134"/>
                </a:cubicBezTo>
                <a:cubicBezTo>
                  <a:pt x="80634" y="32829"/>
                  <a:pt x="82344" y="32829"/>
                  <a:pt x="82914" y="32829"/>
                </a:cubicBezTo>
                <a:cubicBezTo>
                  <a:pt x="84397" y="32829"/>
                  <a:pt x="84967" y="32716"/>
                  <a:pt x="85537" y="30343"/>
                </a:cubicBezTo>
                <a:lnTo>
                  <a:pt x="92265" y="3450"/>
                </a:lnTo>
                <a:close/>
              </a:path>
            </a:pathLst>
          </a:custGeom>
          <a:solidFill>
            <a:schemeClr val="accent5"/>
          </a:solidFill>
          <a:ln w="19079">
            <a:noFill/>
            <a:prstDash val="solid"/>
          </a:ln>
        </p:spPr>
        <p:txBody>
          <a:bodyPr/>
          <a:lstStyle/>
          <a:p>
            <a:endParaRPr/>
          </a:p>
        </p:txBody>
      </p:sp>
      <p:sp>
        <p:nvSpPr>
          <p:cNvPr id="56" name="Source 41 · Freeform: Shape 55">
            <a:extLst>
              <a:ext uri="{FF2B5EF4-FFF2-40B4-BE49-F238E27FC236}">
                <a16:creationId xmlns:a16="http://schemas.microsoft.com/office/drawing/2014/main" id="{EBDCAE3C-589F-BD2B-A16A-6E648532C384}"/>
              </a:ext>
            </a:extLst>
          </p:cNvPr>
          <p:cNvSpPr>
            <a:spLocks noGrp="1"/>
          </p:cNvSpPr>
          <p:nvPr/>
        </p:nvSpPr>
        <p:spPr>
          <a:xfrm>
            <a:off x="8241660" y="2816482"/>
            <a:ext cx="72258" cy="47661"/>
          </a:xfrm>
          <a:custGeom>
            <a:avLst/>
            <a:gdLst>
              <a:gd name="csX0" fmla="*/ 77896 w 77432"/>
              <a:gd name="csY0" fmla="*/ 9445 h 51074"/>
              <a:gd name="csX1" fmla="*/ 71966 w 77432"/>
              <a:gd name="csY1" fmla="*/ 180 h 51074"/>
              <a:gd name="csX2" fmla="*/ 65466 w 77432"/>
              <a:gd name="csY2" fmla="*/ 6394 h 51074"/>
              <a:gd name="csX3" fmla="*/ 71738 w 77432"/>
              <a:gd name="csY3" fmla="*/ 18824 h 51074"/>
              <a:gd name="csX4" fmla="*/ 51553 w 77432"/>
              <a:gd name="csY4" fmla="*/ 41762 h 51074"/>
              <a:gd name="csX5" fmla="*/ 38895 w 77432"/>
              <a:gd name="csY5" fmla="*/ 33514 h 51074"/>
              <a:gd name="csX6" fmla="*/ 43228 w 77432"/>
              <a:gd name="csY6" fmla="*/ 20632 h 51074"/>
              <a:gd name="csX7" fmla="*/ 40035 w 77432"/>
              <a:gd name="csY7" fmla="*/ 16564 h 51074"/>
              <a:gd name="csX8" fmla="*/ 33307 w 77432"/>
              <a:gd name="csY8" fmla="*/ 33062 h 51074"/>
              <a:gd name="csX9" fmla="*/ 17341 w 77432"/>
              <a:gd name="csY9" fmla="*/ 41762 h 51074"/>
              <a:gd name="csX10" fmla="*/ 5367 w 77432"/>
              <a:gd name="csY10" fmla="*/ 29220 h 51074"/>
              <a:gd name="csX11" fmla="*/ 16429 w 77432"/>
              <a:gd name="csY11" fmla="*/ 4925 h 51074"/>
              <a:gd name="csX12" fmla="*/ 17113 w 77432"/>
              <a:gd name="csY12" fmla="*/ 2665 h 51074"/>
              <a:gd name="csX13" fmla="*/ 14604 w 77432"/>
              <a:gd name="csY13" fmla="*/ 745 h 51074"/>
              <a:gd name="csX14" fmla="*/ 9016 w 77432"/>
              <a:gd name="csY14" fmla="*/ 6055 h 51074"/>
              <a:gd name="csX15" fmla="*/ 463 w 77432"/>
              <a:gd name="csY15" fmla="*/ 32497 h 51074"/>
              <a:gd name="csX16" fmla="*/ 15859 w 77432"/>
              <a:gd name="csY16" fmla="*/ 51141 h 51074"/>
              <a:gd name="csX17" fmla="*/ 34675 w 77432"/>
              <a:gd name="csY17" fmla="*/ 40293 h 51074"/>
              <a:gd name="csX18" fmla="*/ 49842 w 77432"/>
              <a:gd name="csY18" fmla="*/ 51254 h 51074"/>
              <a:gd name="csX19" fmla="*/ 77896 w 77432"/>
              <a:gd name="csY19" fmla="*/ 9445 h 51074"/>
            </a:gdLst>
            <a:ahLst/>
            <a:cxnLst/>
            <a:rect l="l" t="t" r="r" b="b"/>
            <a:pathLst>
              <a:path w="77432" h="51074">
                <a:moveTo>
                  <a:pt x="77896" y="9445"/>
                </a:moveTo>
                <a:cubicBezTo>
                  <a:pt x="77896" y="5829"/>
                  <a:pt x="76527" y="180"/>
                  <a:pt x="71966" y="180"/>
                </a:cubicBezTo>
                <a:cubicBezTo>
                  <a:pt x="68659" y="180"/>
                  <a:pt x="65466" y="3004"/>
                  <a:pt x="65466" y="6394"/>
                </a:cubicBezTo>
                <a:cubicBezTo>
                  <a:pt x="65466" y="10349"/>
                  <a:pt x="71738" y="10914"/>
                  <a:pt x="71738" y="18824"/>
                </a:cubicBezTo>
                <a:cubicBezTo>
                  <a:pt x="71738" y="27073"/>
                  <a:pt x="62957" y="41762"/>
                  <a:pt x="51553" y="41762"/>
                </a:cubicBezTo>
                <a:cubicBezTo>
                  <a:pt x="45509" y="41762"/>
                  <a:pt x="41517" y="38711"/>
                  <a:pt x="38895" y="33514"/>
                </a:cubicBezTo>
                <a:cubicBezTo>
                  <a:pt x="40719" y="30463"/>
                  <a:pt x="43228" y="24248"/>
                  <a:pt x="43228" y="20632"/>
                </a:cubicBezTo>
                <a:cubicBezTo>
                  <a:pt x="43228" y="18711"/>
                  <a:pt x="42316" y="16564"/>
                  <a:pt x="40035" y="16564"/>
                </a:cubicBezTo>
                <a:cubicBezTo>
                  <a:pt x="33421" y="16564"/>
                  <a:pt x="33307" y="28542"/>
                  <a:pt x="33307" y="33062"/>
                </a:cubicBezTo>
                <a:cubicBezTo>
                  <a:pt x="28859" y="37808"/>
                  <a:pt x="24412" y="41762"/>
                  <a:pt x="17341" y="41762"/>
                </a:cubicBezTo>
                <a:cubicBezTo>
                  <a:pt x="9815" y="41762"/>
                  <a:pt x="5367" y="36565"/>
                  <a:pt x="5367" y="29220"/>
                </a:cubicBezTo>
                <a:cubicBezTo>
                  <a:pt x="5367" y="17129"/>
                  <a:pt x="13578" y="9445"/>
                  <a:pt x="16429" y="4925"/>
                </a:cubicBezTo>
                <a:cubicBezTo>
                  <a:pt x="16885" y="4134"/>
                  <a:pt x="17113" y="3456"/>
                  <a:pt x="17113" y="2665"/>
                </a:cubicBezTo>
                <a:cubicBezTo>
                  <a:pt x="17113" y="1649"/>
                  <a:pt x="15517" y="745"/>
                  <a:pt x="14604" y="745"/>
                </a:cubicBezTo>
                <a:cubicBezTo>
                  <a:pt x="12323" y="745"/>
                  <a:pt x="10157" y="4360"/>
                  <a:pt x="9016" y="6055"/>
                </a:cubicBezTo>
                <a:cubicBezTo>
                  <a:pt x="3771" y="13852"/>
                  <a:pt x="463" y="23118"/>
                  <a:pt x="463" y="32497"/>
                </a:cubicBezTo>
                <a:cubicBezTo>
                  <a:pt x="463" y="43005"/>
                  <a:pt x="4911" y="51141"/>
                  <a:pt x="15859" y="51141"/>
                </a:cubicBezTo>
                <a:cubicBezTo>
                  <a:pt x="23955" y="51141"/>
                  <a:pt x="30228" y="45717"/>
                  <a:pt x="34675" y="40293"/>
                </a:cubicBezTo>
                <a:cubicBezTo>
                  <a:pt x="37070" y="46734"/>
                  <a:pt x="42088" y="51254"/>
                  <a:pt x="49842" y="51254"/>
                </a:cubicBezTo>
                <a:cubicBezTo>
                  <a:pt x="70255" y="51254"/>
                  <a:pt x="77896" y="18824"/>
                  <a:pt x="77896" y="9445"/>
                </a:cubicBezTo>
                <a:close/>
              </a:path>
            </a:pathLst>
          </a:custGeom>
          <a:solidFill>
            <a:schemeClr val="accent5"/>
          </a:solidFill>
          <a:ln w="19079">
            <a:noFill/>
            <a:prstDash val="solid"/>
          </a:ln>
        </p:spPr>
        <p:txBody>
          <a:bodyPr/>
          <a:lstStyle/>
          <a:p>
            <a:endParaRPr/>
          </a:p>
        </p:txBody>
      </p:sp>
      <p:sp>
        <p:nvSpPr>
          <p:cNvPr id="57" name="Source 41 · Freeform: Shape 56">
            <a:extLst>
              <a:ext uri="{FF2B5EF4-FFF2-40B4-BE49-F238E27FC236}">
                <a16:creationId xmlns:a16="http://schemas.microsoft.com/office/drawing/2014/main" id="{ACC7F3D7-C312-633B-CF95-818A259012BA}"/>
              </a:ext>
            </a:extLst>
          </p:cNvPr>
          <p:cNvSpPr>
            <a:spLocks noGrp="1"/>
          </p:cNvSpPr>
          <p:nvPr/>
        </p:nvSpPr>
        <p:spPr>
          <a:xfrm>
            <a:off x="8393196" y="2471700"/>
            <a:ext cx="97053" cy="138346"/>
          </a:xfrm>
          <a:custGeom>
            <a:avLst/>
            <a:gdLst>
              <a:gd name="csX0" fmla="*/ 102655 w 104003"/>
              <a:gd name="csY0" fmla="*/ 37217 h 148252"/>
              <a:gd name="csX1" fmla="*/ 104480 w 104003"/>
              <a:gd name="csY1" fmla="*/ 23883 h 148252"/>
              <a:gd name="csX2" fmla="*/ 79163 w 104003"/>
              <a:gd name="csY2" fmla="*/ 154 h 148252"/>
              <a:gd name="csX3" fmla="*/ 44039 w 104003"/>
              <a:gd name="csY3" fmla="*/ 20042 h 148252"/>
              <a:gd name="csX4" fmla="*/ 23969 w 104003"/>
              <a:gd name="csY4" fmla="*/ 154 h 148252"/>
              <a:gd name="csX5" fmla="*/ 7775 w 104003"/>
              <a:gd name="csY5" fmla="*/ 11906 h 148252"/>
              <a:gd name="csX6" fmla="*/ 477 w 104003"/>
              <a:gd name="csY6" fmla="*/ 34731 h 148252"/>
              <a:gd name="csX7" fmla="*/ 2985 w 104003"/>
              <a:gd name="csY7" fmla="*/ 36765 h 148252"/>
              <a:gd name="csX8" fmla="*/ 6407 w 104003"/>
              <a:gd name="csY8" fmla="*/ 31341 h 148252"/>
              <a:gd name="csX9" fmla="*/ 23284 w 104003"/>
              <a:gd name="csY9" fmla="*/ 4674 h 148252"/>
              <a:gd name="csX10" fmla="*/ 30355 w 104003"/>
              <a:gd name="csY10" fmla="*/ 15070 h 148252"/>
              <a:gd name="csX11" fmla="*/ 26477 w 104003"/>
              <a:gd name="csY11" fmla="*/ 35861 h 148252"/>
              <a:gd name="csX12" fmla="*/ 20091 w 104003"/>
              <a:gd name="csY12" fmla="*/ 60269 h 148252"/>
              <a:gd name="csX13" fmla="*/ 15530 w 104003"/>
              <a:gd name="csY13" fmla="*/ 78800 h 148252"/>
              <a:gd name="csX14" fmla="*/ 11424 w 104003"/>
              <a:gd name="csY14" fmla="*/ 96428 h 148252"/>
              <a:gd name="csX15" fmla="*/ 17354 w 104003"/>
              <a:gd name="csY15" fmla="*/ 102077 h 148252"/>
              <a:gd name="csX16" fmla="*/ 25109 w 104003"/>
              <a:gd name="csY16" fmla="*/ 97332 h 148252"/>
              <a:gd name="csX17" fmla="*/ 28758 w 104003"/>
              <a:gd name="csY17" fmla="*/ 83772 h 148252"/>
              <a:gd name="csX18" fmla="*/ 33776 w 104003"/>
              <a:gd name="csY18" fmla="*/ 63433 h 148252"/>
              <a:gd name="csX19" fmla="*/ 41302 w 104003"/>
              <a:gd name="csY19" fmla="*/ 33601 h 148252"/>
              <a:gd name="csX20" fmla="*/ 55900 w 104003"/>
              <a:gd name="csY20" fmla="*/ 13714 h 148252"/>
              <a:gd name="csX21" fmla="*/ 78479 w 104003"/>
              <a:gd name="csY21" fmla="*/ 4674 h 148252"/>
              <a:gd name="csX22" fmla="*/ 90795 w 104003"/>
              <a:gd name="csY22" fmla="*/ 20494 h 148252"/>
              <a:gd name="csX23" fmla="*/ 88743 w 104003"/>
              <a:gd name="csY23" fmla="*/ 34957 h 148252"/>
              <a:gd name="csX24" fmla="*/ 62286 w 104003"/>
              <a:gd name="csY24" fmla="*/ 138914 h 148252"/>
              <a:gd name="csX25" fmla="*/ 61601 w 104003"/>
              <a:gd name="csY25" fmla="*/ 142756 h 148252"/>
              <a:gd name="csX26" fmla="*/ 67759 w 104003"/>
              <a:gd name="csY26" fmla="*/ 148406 h 148252"/>
              <a:gd name="csX27" fmla="*/ 76426 w 104003"/>
              <a:gd name="csY27" fmla="*/ 140723 h 148252"/>
              <a:gd name="csX28" fmla="*/ 102655 w 104003"/>
              <a:gd name="csY28" fmla="*/ 37217 h 148252"/>
            </a:gdLst>
            <a:ahLst/>
            <a:cxnLst/>
            <a:rect l="l" t="t" r="r" b="b"/>
            <a:pathLst>
              <a:path w="104003" h="148252">
                <a:moveTo>
                  <a:pt x="102655" y="37217"/>
                </a:moveTo>
                <a:cubicBezTo>
                  <a:pt x="103796" y="32697"/>
                  <a:pt x="104480" y="29985"/>
                  <a:pt x="104480" y="23883"/>
                </a:cubicBezTo>
                <a:cubicBezTo>
                  <a:pt x="104480" y="10324"/>
                  <a:pt x="96497" y="154"/>
                  <a:pt x="79163" y="154"/>
                </a:cubicBezTo>
                <a:cubicBezTo>
                  <a:pt x="58864" y="154"/>
                  <a:pt x="48145" y="14392"/>
                  <a:pt x="44039" y="20042"/>
                </a:cubicBezTo>
                <a:cubicBezTo>
                  <a:pt x="43355" y="7160"/>
                  <a:pt x="34004" y="154"/>
                  <a:pt x="23969" y="154"/>
                </a:cubicBezTo>
                <a:cubicBezTo>
                  <a:pt x="17354" y="154"/>
                  <a:pt x="12108" y="3318"/>
                  <a:pt x="7775" y="11906"/>
                </a:cubicBezTo>
                <a:cubicBezTo>
                  <a:pt x="3670" y="20042"/>
                  <a:pt x="477" y="33827"/>
                  <a:pt x="477" y="34731"/>
                </a:cubicBezTo>
                <a:cubicBezTo>
                  <a:pt x="477" y="35635"/>
                  <a:pt x="1389" y="36765"/>
                  <a:pt x="2985" y="36765"/>
                </a:cubicBezTo>
                <a:cubicBezTo>
                  <a:pt x="4810" y="36765"/>
                  <a:pt x="5038" y="36539"/>
                  <a:pt x="6407" y="31341"/>
                </a:cubicBezTo>
                <a:cubicBezTo>
                  <a:pt x="9828" y="18008"/>
                  <a:pt x="14161" y="4674"/>
                  <a:pt x="23284" y="4674"/>
                </a:cubicBezTo>
                <a:cubicBezTo>
                  <a:pt x="28530" y="4674"/>
                  <a:pt x="30355" y="8290"/>
                  <a:pt x="30355" y="15070"/>
                </a:cubicBezTo>
                <a:cubicBezTo>
                  <a:pt x="30355" y="20042"/>
                  <a:pt x="28074" y="28855"/>
                  <a:pt x="26477" y="35861"/>
                </a:cubicBezTo>
                <a:lnTo>
                  <a:pt x="20091" y="60269"/>
                </a:lnTo>
                <a:cubicBezTo>
                  <a:pt x="19179" y="64562"/>
                  <a:pt x="16670" y="74732"/>
                  <a:pt x="15530" y="78800"/>
                </a:cubicBezTo>
                <a:cubicBezTo>
                  <a:pt x="13933" y="84676"/>
                  <a:pt x="11424" y="95298"/>
                  <a:pt x="11424" y="96428"/>
                </a:cubicBezTo>
                <a:cubicBezTo>
                  <a:pt x="11424" y="99592"/>
                  <a:pt x="13933" y="102077"/>
                  <a:pt x="17354" y="102077"/>
                </a:cubicBezTo>
                <a:cubicBezTo>
                  <a:pt x="20091" y="102077"/>
                  <a:pt x="23284" y="100722"/>
                  <a:pt x="25109" y="97332"/>
                </a:cubicBezTo>
                <a:cubicBezTo>
                  <a:pt x="25565" y="96202"/>
                  <a:pt x="27618" y="88292"/>
                  <a:pt x="28758" y="83772"/>
                </a:cubicBezTo>
                <a:lnTo>
                  <a:pt x="33776" y="63433"/>
                </a:lnTo>
                <a:lnTo>
                  <a:pt x="41302" y="33601"/>
                </a:lnTo>
                <a:cubicBezTo>
                  <a:pt x="41759" y="32245"/>
                  <a:pt x="47461" y="20946"/>
                  <a:pt x="55900" y="13714"/>
                </a:cubicBezTo>
                <a:cubicBezTo>
                  <a:pt x="61829" y="8290"/>
                  <a:pt x="69584" y="4674"/>
                  <a:pt x="78479" y="4674"/>
                </a:cubicBezTo>
                <a:cubicBezTo>
                  <a:pt x="87602" y="4674"/>
                  <a:pt x="90795" y="11454"/>
                  <a:pt x="90795" y="20494"/>
                </a:cubicBezTo>
                <a:cubicBezTo>
                  <a:pt x="90795" y="27048"/>
                  <a:pt x="89883" y="30663"/>
                  <a:pt x="88743" y="34957"/>
                </a:cubicBezTo>
                <a:lnTo>
                  <a:pt x="62286" y="138914"/>
                </a:lnTo>
                <a:cubicBezTo>
                  <a:pt x="62057" y="140044"/>
                  <a:pt x="61601" y="141400"/>
                  <a:pt x="61601" y="142756"/>
                </a:cubicBezTo>
                <a:cubicBezTo>
                  <a:pt x="61601" y="146146"/>
                  <a:pt x="64338" y="148406"/>
                  <a:pt x="67759" y="148406"/>
                </a:cubicBezTo>
                <a:cubicBezTo>
                  <a:pt x="69812" y="148406"/>
                  <a:pt x="74602" y="147502"/>
                  <a:pt x="76426" y="140723"/>
                </a:cubicBezTo>
                <a:lnTo>
                  <a:pt x="102655" y="37217"/>
                </a:lnTo>
                <a:close/>
              </a:path>
            </a:pathLst>
          </a:custGeom>
          <a:solidFill>
            <a:schemeClr val="accent5"/>
          </a:solidFill>
          <a:ln w="19079">
            <a:noFill/>
            <a:prstDash val="solid"/>
          </a:ln>
        </p:spPr>
        <p:txBody>
          <a:bodyPr/>
          <a:lstStyle/>
          <a:p>
            <a:endParaRPr/>
          </a:p>
        </p:txBody>
      </p:sp>
      <p:sp>
        <p:nvSpPr>
          <p:cNvPr id="58" name="Source 41 · Freeform: Shape 57">
            <a:extLst>
              <a:ext uri="{FF2B5EF4-FFF2-40B4-BE49-F238E27FC236}">
                <a16:creationId xmlns:a16="http://schemas.microsoft.com/office/drawing/2014/main" id="{0D54DB16-D79D-47CC-60A9-91EC56573597}"/>
              </a:ext>
            </a:extLst>
          </p:cNvPr>
          <p:cNvSpPr>
            <a:spLocks noGrp="1"/>
          </p:cNvSpPr>
          <p:nvPr/>
        </p:nvSpPr>
        <p:spPr>
          <a:xfrm>
            <a:off x="8505046" y="2378652"/>
            <a:ext cx="105992" cy="101931"/>
          </a:xfrm>
          <a:custGeom>
            <a:avLst/>
            <a:gdLst>
              <a:gd name="csX0" fmla="*/ 113613 w 113582"/>
              <a:gd name="csY0" fmla="*/ 4214 h 109230"/>
              <a:gd name="csX1" fmla="*/ 114069 w 113582"/>
              <a:gd name="csY1" fmla="*/ 1954 h 109230"/>
              <a:gd name="csX2" fmla="*/ 112092 w 113582"/>
              <a:gd name="csY2" fmla="*/ 146 h 109230"/>
              <a:gd name="csX3" fmla="*/ 109355 w 113582"/>
              <a:gd name="csY3" fmla="*/ 1954 h 109230"/>
              <a:gd name="csX4" fmla="*/ 98712 w 113582"/>
              <a:gd name="csY4" fmla="*/ 13555 h 109230"/>
              <a:gd name="csX5" fmla="*/ 71494 w 113582"/>
              <a:gd name="csY5" fmla="*/ 146 h 109230"/>
              <a:gd name="csX6" fmla="*/ 486 w 113582"/>
              <a:gd name="csY6" fmla="*/ 67191 h 109230"/>
              <a:gd name="csX7" fmla="*/ 45189 w 113582"/>
              <a:gd name="csY7" fmla="*/ 109377 h 109230"/>
              <a:gd name="csX8" fmla="*/ 79401 w 113582"/>
              <a:gd name="csY8" fmla="*/ 97022 h 109230"/>
              <a:gd name="csX9" fmla="*/ 86395 w 113582"/>
              <a:gd name="csY9" fmla="*/ 106062 h 109230"/>
              <a:gd name="csX10" fmla="*/ 88068 w 113582"/>
              <a:gd name="csY10" fmla="*/ 105158 h 109230"/>
              <a:gd name="csX11" fmla="*/ 93694 w 113582"/>
              <a:gd name="csY11" fmla="*/ 83011 h 109230"/>
              <a:gd name="csX12" fmla="*/ 97039 w 113582"/>
              <a:gd name="csY12" fmla="*/ 71560 h 109230"/>
              <a:gd name="csX13" fmla="*/ 105858 w 113582"/>
              <a:gd name="csY13" fmla="*/ 69602 h 109230"/>
              <a:gd name="csX14" fmla="*/ 108899 w 113582"/>
              <a:gd name="csY14" fmla="*/ 66890 h 109230"/>
              <a:gd name="csX15" fmla="*/ 106618 w 113582"/>
              <a:gd name="csY15" fmla="*/ 64630 h 109230"/>
              <a:gd name="csX16" fmla="*/ 88980 w 113582"/>
              <a:gd name="csY16" fmla="*/ 65082 h 109230"/>
              <a:gd name="csX17" fmla="*/ 77728 w 113582"/>
              <a:gd name="csY17" fmla="*/ 64931 h 109230"/>
              <a:gd name="csX18" fmla="*/ 67085 w 113582"/>
              <a:gd name="csY18" fmla="*/ 64630 h 109230"/>
              <a:gd name="csX19" fmla="*/ 63892 w 113582"/>
              <a:gd name="csY19" fmla="*/ 67492 h 109230"/>
              <a:gd name="csX20" fmla="*/ 69518 w 113582"/>
              <a:gd name="csY20" fmla="*/ 69602 h 109230"/>
              <a:gd name="csX21" fmla="*/ 82138 w 113582"/>
              <a:gd name="csY21" fmla="*/ 70957 h 109230"/>
              <a:gd name="csX22" fmla="*/ 82442 w 113582"/>
              <a:gd name="csY22" fmla="*/ 72766 h 109230"/>
              <a:gd name="csX23" fmla="*/ 81074 w 113582"/>
              <a:gd name="csY23" fmla="*/ 78792 h 109230"/>
              <a:gd name="csX24" fmla="*/ 77880 w 113582"/>
              <a:gd name="csY24" fmla="*/ 90544 h 109230"/>
              <a:gd name="csX25" fmla="*/ 47774 w 113582"/>
              <a:gd name="csY25" fmla="*/ 104405 h 109230"/>
              <a:gd name="csX26" fmla="*/ 15083 w 113582"/>
              <a:gd name="csY26" fmla="*/ 72012 h 109230"/>
              <a:gd name="csX27" fmla="*/ 33633 w 113582"/>
              <a:gd name="csY27" fmla="*/ 23348 h 109230"/>
              <a:gd name="csX28" fmla="*/ 72559 w 113582"/>
              <a:gd name="csY28" fmla="*/ 5118 h 109230"/>
              <a:gd name="csX29" fmla="*/ 99624 w 113582"/>
              <a:gd name="csY29" fmla="*/ 34799 h 109230"/>
              <a:gd name="csX30" fmla="*/ 99016 w 113582"/>
              <a:gd name="csY30" fmla="*/ 41428 h 109230"/>
              <a:gd name="csX31" fmla="*/ 101601 w 113582"/>
              <a:gd name="csY31" fmla="*/ 43386 h 109230"/>
              <a:gd name="csX32" fmla="*/ 104489 w 113582"/>
              <a:gd name="csY32" fmla="*/ 40072 h 109230"/>
              <a:gd name="csX33" fmla="*/ 113613 w 113582"/>
              <a:gd name="csY33" fmla="*/ 4214 h 109230"/>
            </a:gdLst>
            <a:ahLst/>
            <a:cxnLst/>
            <a:rect l="l" t="t" r="r" b="b"/>
            <a:pathLst>
              <a:path w="113582" h="109230">
                <a:moveTo>
                  <a:pt x="113613" y="4214"/>
                </a:moveTo>
                <a:cubicBezTo>
                  <a:pt x="113765" y="3611"/>
                  <a:pt x="114069" y="2707"/>
                  <a:pt x="114069" y="1954"/>
                </a:cubicBezTo>
                <a:cubicBezTo>
                  <a:pt x="114069" y="899"/>
                  <a:pt x="113157" y="146"/>
                  <a:pt x="112092" y="146"/>
                </a:cubicBezTo>
                <a:cubicBezTo>
                  <a:pt x="111028" y="146"/>
                  <a:pt x="110572" y="598"/>
                  <a:pt x="109355" y="1954"/>
                </a:cubicBezTo>
                <a:lnTo>
                  <a:pt x="98712" y="13555"/>
                </a:lnTo>
                <a:cubicBezTo>
                  <a:pt x="91717" y="3913"/>
                  <a:pt x="81834" y="146"/>
                  <a:pt x="71494" y="146"/>
                </a:cubicBezTo>
                <a:cubicBezTo>
                  <a:pt x="35914" y="146"/>
                  <a:pt x="486" y="32689"/>
                  <a:pt x="486" y="67191"/>
                </a:cubicBezTo>
                <a:cubicBezTo>
                  <a:pt x="486" y="92352"/>
                  <a:pt x="19340" y="109377"/>
                  <a:pt x="45189" y="109377"/>
                </a:cubicBezTo>
                <a:cubicBezTo>
                  <a:pt x="61611" y="109377"/>
                  <a:pt x="73775" y="103501"/>
                  <a:pt x="79401" y="97022"/>
                </a:cubicBezTo>
                <a:cubicBezTo>
                  <a:pt x="81226" y="101843"/>
                  <a:pt x="84875" y="106062"/>
                  <a:pt x="86395" y="106062"/>
                </a:cubicBezTo>
                <a:cubicBezTo>
                  <a:pt x="87004" y="106062"/>
                  <a:pt x="87764" y="105761"/>
                  <a:pt x="88068" y="105158"/>
                </a:cubicBezTo>
                <a:cubicBezTo>
                  <a:pt x="88980" y="102597"/>
                  <a:pt x="92629" y="87229"/>
                  <a:pt x="93694" y="83011"/>
                </a:cubicBezTo>
                <a:cubicBezTo>
                  <a:pt x="95062" y="76984"/>
                  <a:pt x="96127" y="72766"/>
                  <a:pt x="97039" y="71560"/>
                </a:cubicBezTo>
                <a:cubicBezTo>
                  <a:pt x="98407" y="69752"/>
                  <a:pt x="101296" y="69602"/>
                  <a:pt x="105858" y="69602"/>
                </a:cubicBezTo>
                <a:cubicBezTo>
                  <a:pt x="106618" y="69602"/>
                  <a:pt x="108899" y="69602"/>
                  <a:pt x="108899" y="66890"/>
                </a:cubicBezTo>
                <a:cubicBezTo>
                  <a:pt x="108899" y="65383"/>
                  <a:pt x="107835" y="64630"/>
                  <a:pt x="106618" y="64630"/>
                </a:cubicBezTo>
                <a:cubicBezTo>
                  <a:pt x="105554" y="64630"/>
                  <a:pt x="103729" y="65082"/>
                  <a:pt x="88980" y="65082"/>
                </a:cubicBezTo>
                <a:cubicBezTo>
                  <a:pt x="85179" y="65082"/>
                  <a:pt x="80009" y="65082"/>
                  <a:pt x="77728" y="64931"/>
                </a:cubicBezTo>
                <a:cubicBezTo>
                  <a:pt x="75448" y="64780"/>
                  <a:pt x="69366" y="64630"/>
                  <a:pt x="67085" y="64630"/>
                </a:cubicBezTo>
                <a:cubicBezTo>
                  <a:pt x="66172" y="64630"/>
                  <a:pt x="63892" y="64630"/>
                  <a:pt x="63892" y="67492"/>
                </a:cubicBezTo>
                <a:cubicBezTo>
                  <a:pt x="63892" y="69602"/>
                  <a:pt x="65564" y="69602"/>
                  <a:pt x="69518" y="69602"/>
                </a:cubicBezTo>
                <a:cubicBezTo>
                  <a:pt x="72711" y="69602"/>
                  <a:pt x="78489" y="69602"/>
                  <a:pt x="82138" y="70957"/>
                </a:cubicBezTo>
                <a:cubicBezTo>
                  <a:pt x="82290" y="71259"/>
                  <a:pt x="82442" y="72163"/>
                  <a:pt x="82442" y="72766"/>
                </a:cubicBezTo>
                <a:cubicBezTo>
                  <a:pt x="82442" y="73519"/>
                  <a:pt x="81530" y="76833"/>
                  <a:pt x="81074" y="78792"/>
                </a:cubicBezTo>
                <a:cubicBezTo>
                  <a:pt x="80161" y="82709"/>
                  <a:pt x="78489" y="89037"/>
                  <a:pt x="77880" y="90544"/>
                </a:cubicBezTo>
                <a:cubicBezTo>
                  <a:pt x="73015" y="100638"/>
                  <a:pt x="58266" y="104405"/>
                  <a:pt x="47774" y="104405"/>
                </a:cubicBezTo>
                <a:cubicBezTo>
                  <a:pt x="32721" y="104405"/>
                  <a:pt x="15083" y="96570"/>
                  <a:pt x="15083" y="72012"/>
                </a:cubicBezTo>
                <a:cubicBezTo>
                  <a:pt x="15083" y="59507"/>
                  <a:pt x="20253" y="37812"/>
                  <a:pt x="33633" y="23348"/>
                </a:cubicBezTo>
                <a:cubicBezTo>
                  <a:pt x="48230" y="7679"/>
                  <a:pt x="64652" y="5118"/>
                  <a:pt x="72559" y="5118"/>
                </a:cubicBezTo>
                <a:cubicBezTo>
                  <a:pt x="91109" y="5118"/>
                  <a:pt x="99624" y="19582"/>
                  <a:pt x="99624" y="34799"/>
                </a:cubicBezTo>
                <a:cubicBezTo>
                  <a:pt x="99624" y="36908"/>
                  <a:pt x="99016" y="39620"/>
                  <a:pt x="99016" y="41428"/>
                </a:cubicBezTo>
                <a:cubicBezTo>
                  <a:pt x="99016" y="43386"/>
                  <a:pt x="100992" y="43386"/>
                  <a:pt x="101601" y="43386"/>
                </a:cubicBezTo>
                <a:cubicBezTo>
                  <a:pt x="103577" y="43386"/>
                  <a:pt x="103881" y="42784"/>
                  <a:pt x="104489" y="40072"/>
                </a:cubicBezTo>
                <a:lnTo>
                  <a:pt x="113613" y="4214"/>
                </a:lnTo>
                <a:close/>
              </a:path>
            </a:pathLst>
          </a:custGeom>
          <a:solidFill>
            <a:schemeClr val="accent5"/>
          </a:solidFill>
          <a:ln w="19079">
            <a:noFill/>
            <a:prstDash val="solid"/>
          </a:ln>
        </p:spPr>
        <p:txBody>
          <a:bodyPr/>
          <a:lstStyle/>
          <a:p>
            <a:endParaRPr/>
          </a:p>
        </p:txBody>
      </p:sp>
      <p:sp>
        <p:nvSpPr>
          <p:cNvPr id="59" name="Source 41 · Freeform: Shape 58">
            <a:extLst>
              <a:ext uri="{FF2B5EF4-FFF2-40B4-BE49-F238E27FC236}">
                <a16:creationId xmlns:a16="http://schemas.microsoft.com/office/drawing/2014/main" id="{7965E651-4DBF-7C0B-50BB-849FD38AF3F4}"/>
              </a:ext>
            </a:extLst>
          </p:cNvPr>
          <p:cNvSpPr>
            <a:spLocks noGrp="1"/>
          </p:cNvSpPr>
          <p:nvPr/>
        </p:nvSpPr>
        <p:spPr>
          <a:xfrm>
            <a:off x="8627616" y="2462025"/>
            <a:ext cx="17452" cy="42740"/>
          </a:xfrm>
          <a:custGeom>
            <a:avLst/>
            <a:gdLst>
              <a:gd name="csX0" fmla="*/ 14940 w 18702"/>
              <a:gd name="csY0" fmla="*/ 14611 h 45801"/>
              <a:gd name="csX1" fmla="*/ 3384 w 18702"/>
              <a:gd name="csY1" fmla="*/ 42333 h 45801"/>
              <a:gd name="csX2" fmla="*/ 2471 w 18702"/>
              <a:gd name="csY2" fmla="*/ 43840 h 45801"/>
              <a:gd name="csX3" fmla="*/ 4752 w 18702"/>
              <a:gd name="csY3" fmla="*/ 45949 h 45801"/>
              <a:gd name="csX4" fmla="*/ 19197 w 18702"/>
              <a:gd name="csY4" fmla="*/ 16419 h 45801"/>
              <a:gd name="csX5" fmla="*/ 8858 w 18702"/>
              <a:gd name="csY5" fmla="*/ 148 h 45801"/>
              <a:gd name="csX6" fmla="*/ 495 w 18702"/>
              <a:gd name="csY6" fmla="*/ 8434 h 45801"/>
              <a:gd name="csX7" fmla="*/ 9010 w 18702"/>
              <a:gd name="csY7" fmla="*/ 16871 h 45801"/>
              <a:gd name="csX8" fmla="*/ 14940 w 18702"/>
              <a:gd name="csY8" fmla="*/ 14611 h 45801"/>
            </a:gdLst>
            <a:ahLst/>
            <a:cxnLst/>
            <a:rect l="l" t="t" r="r" b="b"/>
            <a:pathLst>
              <a:path w="18702" h="45801">
                <a:moveTo>
                  <a:pt x="14940" y="14611"/>
                </a:moveTo>
                <a:cubicBezTo>
                  <a:pt x="14940" y="24404"/>
                  <a:pt x="12811" y="32992"/>
                  <a:pt x="3384" y="42333"/>
                </a:cubicBezTo>
                <a:cubicBezTo>
                  <a:pt x="2776" y="42785"/>
                  <a:pt x="2471" y="43086"/>
                  <a:pt x="2471" y="43840"/>
                </a:cubicBezTo>
                <a:cubicBezTo>
                  <a:pt x="2471" y="45045"/>
                  <a:pt x="3688" y="45949"/>
                  <a:pt x="4752" y="45949"/>
                </a:cubicBezTo>
                <a:cubicBezTo>
                  <a:pt x="6577" y="45949"/>
                  <a:pt x="19197" y="34047"/>
                  <a:pt x="19197" y="16419"/>
                </a:cubicBezTo>
                <a:cubicBezTo>
                  <a:pt x="19197" y="6777"/>
                  <a:pt x="15548" y="148"/>
                  <a:pt x="8858" y="148"/>
                </a:cubicBezTo>
                <a:cubicBezTo>
                  <a:pt x="3536" y="148"/>
                  <a:pt x="495" y="4366"/>
                  <a:pt x="495" y="8434"/>
                </a:cubicBezTo>
                <a:cubicBezTo>
                  <a:pt x="495" y="12653"/>
                  <a:pt x="3384" y="16871"/>
                  <a:pt x="9010" y="16871"/>
                </a:cubicBezTo>
                <a:cubicBezTo>
                  <a:pt x="12659" y="16871"/>
                  <a:pt x="14940" y="14762"/>
                  <a:pt x="14940" y="14611"/>
                </a:cubicBezTo>
                <a:close/>
              </a:path>
            </a:pathLst>
          </a:custGeom>
          <a:solidFill>
            <a:schemeClr val="accent5"/>
          </a:solidFill>
          <a:ln w="19079">
            <a:noFill/>
            <a:prstDash val="solid"/>
          </a:ln>
        </p:spPr>
        <p:txBody>
          <a:bodyPr/>
          <a:lstStyle/>
          <a:p>
            <a:endParaRPr/>
          </a:p>
        </p:txBody>
      </p:sp>
      <p:sp>
        <p:nvSpPr>
          <p:cNvPr id="60" name="Source 41 · Freeform: Shape 59">
            <a:extLst>
              <a:ext uri="{FF2B5EF4-FFF2-40B4-BE49-F238E27FC236}">
                <a16:creationId xmlns:a16="http://schemas.microsoft.com/office/drawing/2014/main" id="{0FB6FB2A-C934-06B5-3C6C-76E017A9F38F}"/>
              </a:ext>
            </a:extLst>
          </p:cNvPr>
          <p:cNvSpPr>
            <a:spLocks noGrp="1"/>
          </p:cNvSpPr>
          <p:nvPr/>
        </p:nvSpPr>
        <p:spPr>
          <a:xfrm>
            <a:off x="8658562" y="2415488"/>
            <a:ext cx="88682" cy="63548"/>
          </a:xfrm>
          <a:custGeom>
            <a:avLst/>
            <a:gdLst>
              <a:gd name="csX0" fmla="*/ 95531 w 95032"/>
              <a:gd name="csY0" fmla="*/ 11597 h 68099"/>
              <a:gd name="csX1" fmla="*/ 88233 w 95032"/>
              <a:gd name="csY1" fmla="*/ 147 h 68099"/>
              <a:gd name="csX2" fmla="*/ 80174 w 95032"/>
              <a:gd name="csY2" fmla="*/ 8132 h 68099"/>
              <a:gd name="csX3" fmla="*/ 83519 w 95032"/>
              <a:gd name="csY3" fmla="*/ 13254 h 68099"/>
              <a:gd name="csX4" fmla="*/ 88081 w 95032"/>
              <a:gd name="csY4" fmla="*/ 25006 h 68099"/>
              <a:gd name="csX5" fmla="*/ 62384 w 95032"/>
              <a:gd name="csY5" fmla="*/ 56494 h 68099"/>
              <a:gd name="csX6" fmla="*/ 47179 w 95032"/>
              <a:gd name="csY6" fmla="*/ 44592 h 68099"/>
              <a:gd name="csX7" fmla="*/ 52805 w 95032"/>
              <a:gd name="csY7" fmla="*/ 26965 h 68099"/>
              <a:gd name="csX8" fmla="*/ 48699 w 95032"/>
              <a:gd name="csY8" fmla="*/ 22445 h 68099"/>
              <a:gd name="csX9" fmla="*/ 40945 w 95032"/>
              <a:gd name="csY9" fmla="*/ 43989 h 68099"/>
              <a:gd name="csX10" fmla="*/ 20570 w 95032"/>
              <a:gd name="csY10" fmla="*/ 56494 h 68099"/>
              <a:gd name="csX11" fmla="*/ 6277 w 95032"/>
              <a:gd name="csY11" fmla="*/ 39922 h 68099"/>
              <a:gd name="csX12" fmla="*/ 11295 w 95032"/>
              <a:gd name="csY12" fmla="*/ 20637 h 68099"/>
              <a:gd name="csX13" fmla="*/ 21634 w 95032"/>
              <a:gd name="csY13" fmla="*/ 3762 h 68099"/>
              <a:gd name="csX14" fmla="*/ 18593 w 95032"/>
              <a:gd name="csY14" fmla="*/ 900 h 68099"/>
              <a:gd name="csX15" fmla="*/ 11751 w 95032"/>
              <a:gd name="csY15" fmla="*/ 7981 h 68099"/>
              <a:gd name="csX16" fmla="*/ 499 w 95032"/>
              <a:gd name="csY16" fmla="*/ 45195 h 68099"/>
              <a:gd name="csX17" fmla="*/ 18289 w 95032"/>
              <a:gd name="csY17" fmla="*/ 68095 h 68099"/>
              <a:gd name="csX18" fmla="*/ 42161 w 95032"/>
              <a:gd name="csY18" fmla="*/ 53481 h 68099"/>
              <a:gd name="csX19" fmla="*/ 59951 w 95032"/>
              <a:gd name="csY19" fmla="*/ 68246 h 68099"/>
              <a:gd name="csX20" fmla="*/ 84888 w 95032"/>
              <a:gd name="csY20" fmla="*/ 49865 h 68099"/>
              <a:gd name="csX21" fmla="*/ 95531 w 95032"/>
              <a:gd name="csY21" fmla="*/ 11597 h 68099"/>
            </a:gdLst>
            <a:ahLst/>
            <a:cxnLst/>
            <a:rect l="l" t="t" r="r" b="b"/>
            <a:pathLst>
              <a:path w="95032" h="68099">
                <a:moveTo>
                  <a:pt x="95531" y="11597"/>
                </a:moveTo>
                <a:cubicBezTo>
                  <a:pt x="95531" y="6926"/>
                  <a:pt x="94163" y="147"/>
                  <a:pt x="88233" y="147"/>
                </a:cubicBezTo>
                <a:cubicBezTo>
                  <a:pt x="84127" y="147"/>
                  <a:pt x="80174" y="3913"/>
                  <a:pt x="80174" y="8132"/>
                </a:cubicBezTo>
                <a:cubicBezTo>
                  <a:pt x="80174" y="10392"/>
                  <a:pt x="81847" y="11748"/>
                  <a:pt x="83519" y="13254"/>
                </a:cubicBezTo>
                <a:cubicBezTo>
                  <a:pt x="85800" y="15514"/>
                  <a:pt x="88081" y="19431"/>
                  <a:pt x="88081" y="25006"/>
                </a:cubicBezTo>
                <a:cubicBezTo>
                  <a:pt x="88081" y="35100"/>
                  <a:pt x="77589" y="56494"/>
                  <a:pt x="62384" y="56494"/>
                </a:cubicBezTo>
                <a:cubicBezTo>
                  <a:pt x="54477" y="56494"/>
                  <a:pt x="49004" y="51824"/>
                  <a:pt x="47179" y="44592"/>
                </a:cubicBezTo>
                <a:cubicBezTo>
                  <a:pt x="49612" y="39470"/>
                  <a:pt x="52805" y="31183"/>
                  <a:pt x="52805" y="26965"/>
                </a:cubicBezTo>
                <a:cubicBezTo>
                  <a:pt x="52805" y="24403"/>
                  <a:pt x="51588" y="22445"/>
                  <a:pt x="48699" y="22445"/>
                </a:cubicBezTo>
                <a:cubicBezTo>
                  <a:pt x="41857" y="22445"/>
                  <a:pt x="40945" y="39168"/>
                  <a:pt x="40945" y="43989"/>
                </a:cubicBezTo>
                <a:cubicBezTo>
                  <a:pt x="35623" y="50317"/>
                  <a:pt x="29389" y="56494"/>
                  <a:pt x="20570" y="56494"/>
                </a:cubicBezTo>
                <a:cubicBezTo>
                  <a:pt x="10838" y="56494"/>
                  <a:pt x="6277" y="48811"/>
                  <a:pt x="6277" y="39922"/>
                </a:cubicBezTo>
                <a:cubicBezTo>
                  <a:pt x="6277" y="32840"/>
                  <a:pt x="8254" y="26513"/>
                  <a:pt x="11295" y="20637"/>
                </a:cubicBezTo>
                <a:cubicBezTo>
                  <a:pt x="15704" y="11898"/>
                  <a:pt x="21634" y="6173"/>
                  <a:pt x="21634" y="3762"/>
                </a:cubicBezTo>
                <a:cubicBezTo>
                  <a:pt x="21634" y="2105"/>
                  <a:pt x="20266" y="900"/>
                  <a:pt x="18593" y="900"/>
                </a:cubicBezTo>
                <a:cubicBezTo>
                  <a:pt x="15704" y="900"/>
                  <a:pt x="13423" y="5269"/>
                  <a:pt x="11751" y="7981"/>
                </a:cubicBezTo>
                <a:cubicBezTo>
                  <a:pt x="5213" y="18678"/>
                  <a:pt x="499" y="32690"/>
                  <a:pt x="499" y="45195"/>
                </a:cubicBezTo>
                <a:cubicBezTo>
                  <a:pt x="499" y="56796"/>
                  <a:pt x="4908" y="68095"/>
                  <a:pt x="18289" y="68095"/>
                </a:cubicBezTo>
                <a:cubicBezTo>
                  <a:pt x="31365" y="68095"/>
                  <a:pt x="38816" y="57700"/>
                  <a:pt x="42161" y="53481"/>
                </a:cubicBezTo>
                <a:cubicBezTo>
                  <a:pt x="44442" y="61768"/>
                  <a:pt x="50676" y="68246"/>
                  <a:pt x="59951" y="68246"/>
                </a:cubicBezTo>
                <a:cubicBezTo>
                  <a:pt x="72419" y="68246"/>
                  <a:pt x="78654" y="60261"/>
                  <a:pt x="84888" y="49865"/>
                </a:cubicBezTo>
                <a:cubicBezTo>
                  <a:pt x="89754" y="41880"/>
                  <a:pt x="95531" y="21089"/>
                  <a:pt x="95531" y="11597"/>
                </a:cubicBezTo>
                <a:close/>
              </a:path>
            </a:pathLst>
          </a:custGeom>
          <a:solidFill>
            <a:schemeClr val="accent5"/>
          </a:solidFill>
          <a:ln w="19079">
            <a:noFill/>
            <a:prstDash val="solid"/>
          </a:ln>
        </p:spPr>
        <p:txBody>
          <a:bodyPr/>
          <a:lstStyle/>
          <a:p>
            <a:endParaRPr/>
          </a:p>
        </p:txBody>
      </p:sp>
      <p:sp>
        <p:nvSpPr>
          <p:cNvPr id="61" name="Source 41 · Freeform: Shape 60">
            <a:extLst>
              <a:ext uri="{FF2B5EF4-FFF2-40B4-BE49-F238E27FC236}">
                <a16:creationId xmlns:a16="http://schemas.microsoft.com/office/drawing/2014/main" id="{C86F13A8-5F29-8FBD-EEE5-FE84D143A93C}"/>
              </a:ext>
            </a:extLst>
          </p:cNvPr>
          <p:cNvSpPr>
            <a:spLocks noGrp="1"/>
          </p:cNvSpPr>
          <p:nvPr/>
        </p:nvSpPr>
        <p:spPr>
          <a:xfrm>
            <a:off x="8494145" y="2554846"/>
            <a:ext cx="61297" cy="63408"/>
          </a:xfrm>
          <a:custGeom>
            <a:avLst/>
            <a:gdLst>
              <a:gd name="csX0" fmla="*/ 25269 w 65686"/>
              <a:gd name="csY0" fmla="*/ 45809 h 67948"/>
              <a:gd name="csX1" fmla="*/ 30135 w 65686"/>
              <a:gd name="csY1" fmla="*/ 26223 h 67948"/>
              <a:gd name="csX2" fmla="*/ 31503 w 65686"/>
              <a:gd name="csY2" fmla="*/ 20799 h 67948"/>
              <a:gd name="csX3" fmla="*/ 39714 w 65686"/>
              <a:gd name="csY3" fmla="*/ 9500 h 67948"/>
              <a:gd name="csX4" fmla="*/ 52486 w 65686"/>
              <a:gd name="csY4" fmla="*/ 4377 h 67948"/>
              <a:gd name="csX5" fmla="*/ 59025 w 65686"/>
              <a:gd name="csY5" fmla="*/ 6336 h 67948"/>
              <a:gd name="csX6" fmla="*/ 51574 w 65686"/>
              <a:gd name="csY6" fmla="*/ 14622 h 67948"/>
              <a:gd name="csX7" fmla="*/ 57504 w 65686"/>
              <a:gd name="csY7" fmla="*/ 20197 h 67948"/>
              <a:gd name="csX8" fmla="*/ 66171 w 65686"/>
              <a:gd name="csY8" fmla="*/ 10855 h 67948"/>
              <a:gd name="csX9" fmla="*/ 52790 w 65686"/>
              <a:gd name="csY9" fmla="*/ 158 h 67948"/>
              <a:gd name="csX10" fmla="*/ 32264 w 65686"/>
              <a:gd name="csY10" fmla="*/ 11006 h 67948"/>
              <a:gd name="csX11" fmla="*/ 17362 w 65686"/>
              <a:gd name="csY11" fmla="*/ 158 h 67948"/>
              <a:gd name="csX12" fmla="*/ 5654 w 65686"/>
              <a:gd name="csY12" fmla="*/ 8294 h 67948"/>
              <a:gd name="csX13" fmla="*/ 485 w 65686"/>
              <a:gd name="csY13" fmla="*/ 23210 h 67948"/>
              <a:gd name="csX14" fmla="*/ 2765 w 65686"/>
              <a:gd name="csY14" fmla="*/ 25168 h 67948"/>
              <a:gd name="csX15" fmla="*/ 5958 w 65686"/>
              <a:gd name="csY15" fmla="*/ 20649 h 67948"/>
              <a:gd name="csX16" fmla="*/ 16906 w 65686"/>
              <a:gd name="csY16" fmla="*/ 4377 h 67948"/>
              <a:gd name="csX17" fmla="*/ 21772 w 65686"/>
              <a:gd name="csY17" fmla="*/ 11458 h 67948"/>
              <a:gd name="csX18" fmla="*/ 19795 w 65686"/>
              <a:gd name="csY18" fmla="*/ 22005 h 67948"/>
              <a:gd name="csX19" fmla="*/ 16602 w 65686"/>
              <a:gd name="csY19" fmla="*/ 34208 h 67948"/>
              <a:gd name="csX20" fmla="*/ 10976 w 65686"/>
              <a:gd name="csY20" fmla="*/ 56808 h 67948"/>
              <a:gd name="csX21" fmla="*/ 9456 w 65686"/>
              <a:gd name="csY21" fmla="*/ 63437 h 67948"/>
              <a:gd name="csX22" fmla="*/ 14321 w 65686"/>
              <a:gd name="csY22" fmla="*/ 68107 h 67948"/>
              <a:gd name="csX23" fmla="*/ 21924 w 65686"/>
              <a:gd name="csY23" fmla="*/ 58766 h 67948"/>
              <a:gd name="csX24" fmla="*/ 25269 w 65686"/>
              <a:gd name="csY24" fmla="*/ 45809 h 67948"/>
            </a:gdLst>
            <a:ahLst/>
            <a:cxnLst/>
            <a:rect l="l" t="t" r="r" b="b"/>
            <a:pathLst>
              <a:path w="65686" h="67948">
                <a:moveTo>
                  <a:pt x="25269" y="45809"/>
                </a:moveTo>
                <a:cubicBezTo>
                  <a:pt x="26942" y="39331"/>
                  <a:pt x="28614" y="32852"/>
                  <a:pt x="30135" y="26223"/>
                </a:cubicBezTo>
                <a:cubicBezTo>
                  <a:pt x="30287" y="25922"/>
                  <a:pt x="31351" y="21553"/>
                  <a:pt x="31503" y="20799"/>
                </a:cubicBezTo>
                <a:cubicBezTo>
                  <a:pt x="31959" y="19443"/>
                  <a:pt x="35761" y="13266"/>
                  <a:pt x="39714" y="9500"/>
                </a:cubicBezTo>
                <a:cubicBezTo>
                  <a:pt x="44580" y="5130"/>
                  <a:pt x="49749" y="4377"/>
                  <a:pt x="52486" y="4377"/>
                </a:cubicBezTo>
                <a:cubicBezTo>
                  <a:pt x="54159" y="4377"/>
                  <a:pt x="56896" y="4528"/>
                  <a:pt x="59025" y="6336"/>
                </a:cubicBezTo>
                <a:cubicBezTo>
                  <a:pt x="52486" y="7692"/>
                  <a:pt x="51574" y="13266"/>
                  <a:pt x="51574" y="14622"/>
                </a:cubicBezTo>
                <a:cubicBezTo>
                  <a:pt x="51574" y="17937"/>
                  <a:pt x="54159" y="20197"/>
                  <a:pt x="57504" y="20197"/>
                </a:cubicBezTo>
                <a:cubicBezTo>
                  <a:pt x="61610" y="20197"/>
                  <a:pt x="66171" y="16882"/>
                  <a:pt x="66171" y="10855"/>
                </a:cubicBezTo>
                <a:cubicBezTo>
                  <a:pt x="66171" y="5432"/>
                  <a:pt x="61457" y="158"/>
                  <a:pt x="52790" y="158"/>
                </a:cubicBezTo>
                <a:cubicBezTo>
                  <a:pt x="42451" y="158"/>
                  <a:pt x="35457" y="6938"/>
                  <a:pt x="32264" y="11006"/>
                </a:cubicBezTo>
                <a:cubicBezTo>
                  <a:pt x="29222" y="158"/>
                  <a:pt x="18883" y="158"/>
                  <a:pt x="17362" y="158"/>
                </a:cubicBezTo>
                <a:cubicBezTo>
                  <a:pt x="11889" y="158"/>
                  <a:pt x="8087" y="3624"/>
                  <a:pt x="5654" y="8294"/>
                </a:cubicBezTo>
                <a:cubicBezTo>
                  <a:pt x="2157" y="15074"/>
                  <a:pt x="485" y="22758"/>
                  <a:pt x="485" y="23210"/>
                </a:cubicBezTo>
                <a:cubicBezTo>
                  <a:pt x="485" y="24566"/>
                  <a:pt x="1549" y="25168"/>
                  <a:pt x="2765" y="25168"/>
                </a:cubicBezTo>
                <a:cubicBezTo>
                  <a:pt x="4742" y="25168"/>
                  <a:pt x="4894" y="24566"/>
                  <a:pt x="5958" y="20649"/>
                </a:cubicBezTo>
                <a:cubicBezTo>
                  <a:pt x="7783" y="13266"/>
                  <a:pt x="10520" y="4377"/>
                  <a:pt x="16906" y="4377"/>
                </a:cubicBezTo>
                <a:cubicBezTo>
                  <a:pt x="20860" y="4377"/>
                  <a:pt x="21772" y="8144"/>
                  <a:pt x="21772" y="11458"/>
                </a:cubicBezTo>
                <a:cubicBezTo>
                  <a:pt x="21772" y="14170"/>
                  <a:pt x="21012" y="17033"/>
                  <a:pt x="19795" y="22005"/>
                </a:cubicBezTo>
                <a:cubicBezTo>
                  <a:pt x="19491" y="23210"/>
                  <a:pt x="17210" y="32099"/>
                  <a:pt x="16602" y="34208"/>
                </a:cubicBezTo>
                <a:lnTo>
                  <a:pt x="10976" y="56808"/>
                </a:lnTo>
                <a:cubicBezTo>
                  <a:pt x="10368" y="59068"/>
                  <a:pt x="9456" y="62834"/>
                  <a:pt x="9456" y="63437"/>
                </a:cubicBezTo>
                <a:cubicBezTo>
                  <a:pt x="9456" y="66902"/>
                  <a:pt x="12345" y="68107"/>
                  <a:pt x="14321" y="68107"/>
                </a:cubicBezTo>
                <a:cubicBezTo>
                  <a:pt x="19643" y="68107"/>
                  <a:pt x="20708" y="63889"/>
                  <a:pt x="21924" y="58766"/>
                </a:cubicBezTo>
                <a:lnTo>
                  <a:pt x="25269" y="45809"/>
                </a:lnTo>
                <a:close/>
              </a:path>
            </a:pathLst>
          </a:custGeom>
          <a:solidFill>
            <a:schemeClr val="accent5"/>
          </a:solidFill>
          <a:ln w="19079">
            <a:noFill/>
            <a:prstDash val="solid"/>
          </a:ln>
        </p:spPr>
        <p:txBody>
          <a:bodyPr/>
          <a:lstStyle/>
          <a:p>
            <a:endParaRPr/>
          </a:p>
        </p:txBody>
      </p:sp>
      <p:sp>
        <p:nvSpPr>
          <p:cNvPr id="62" name="Source 41 · Freeform: Shape 61">
            <a:extLst>
              <a:ext uri="{FF2B5EF4-FFF2-40B4-BE49-F238E27FC236}">
                <a16:creationId xmlns:a16="http://schemas.microsoft.com/office/drawing/2014/main" id="{58F5AF1E-E72F-4956-369D-7FF552053D44}"/>
              </a:ext>
            </a:extLst>
          </p:cNvPr>
          <p:cNvSpPr>
            <a:spLocks noGrp="1"/>
          </p:cNvSpPr>
          <p:nvPr/>
        </p:nvSpPr>
        <p:spPr>
          <a:xfrm>
            <a:off x="8800770" y="2132585"/>
            <a:ext cx="71087" cy="191701"/>
          </a:xfrm>
          <a:custGeom>
            <a:avLst/>
            <a:gdLst>
              <a:gd name="csX0" fmla="*/ 49317 w 76177"/>
              <a:gd name="csY0" fmla="*/ 199447 h 205428"/>
              <a:gd name="csX1" fmla="*/ 55704 w 76177"/>
              <a:gd name="csY1" fmla="*/ 205549 h 205428"/>
              <a:gd name="csX2" fmla="*/ 70301 w 76177"/>
              <a:gd name="csY2" fmla="*/ 205549 h 205428"/>
              <a:gd name="csX3" fmla="*/ 76687 w 76177"/>
              <a:gd name="csY3" fmla="*/ 199447 h 205428"/>
              <a:gd name="csX4" fmla="*/ 76687 w 76177"/>
              <a:gd name="csY4" fmla="*/ 102270 h 205428"/>
              <a:gd name="csX5" fmla="*/ 10088 w 76177"/>
              <a:gd name="csY5" fmla="*/ 121 h 205428"/>
              <a:gd name="csX6" fmla="*/ 6667 w 76177"/>
              <a:gd name="csY6" fmla="*/ 121 h 205428"/>
              <a:gd name="csX7" fmla="*/ 509 w 76177"/>
              <a:gd name="csY7" fmla="*/ 5545 h 205428"/>
              <a:gd name="csX8" fmla="*/ 1649 w 76177"/>
              <a:gd name="csY8" fmla="*/ 10517 h 205428"/>
              <a:gd name="csX9" fmla="*/ 35861 w 76177"/>
              <a:gd name="csY9" fmla="*/ 48032 h 205428"/>
              <a:gd name="csX10" fmla="*/ 49317 w 76177"/>
              <a:gd name="csY10" fmla="*/ 102270 h 205428"/>
              <a:gd name="csX11" fmla="*/ 49317 w 76177"/>
              <a:gd name="csY11" fmla="*/ 199447 h 205428"/>
            </a:gdLst>
            <a:ahLst/>
            <a:cxnLst/>
            <a:rect l="l" t="t" r="r" b="b"/>
            <a:pathLst>
              <a:path w="76177" h="205428">
                <a:moveTo>
                  <a:pt x="49317" y="199447"/>
                </a:moveTo>
                <a:cubicBezTo>
                  <a:pt x="49317" y="205322"/>
                  <a:pt x="49546" y="205549"/>
                  <a:pt x="55704" y="205549"/>
                </a:cubicBezTo>
                <a:lnTo>
                  <a:pt x="70301" y="205549"/>
                </a:lnTo>
                <a:cubicBezTo>
                  <a:pt x="76459" y="205549"/>
                  <a:pt x="76687" y="205322"/>
                  <a:pt x="76687" y="199447"/>
                </a:cubicBezTo>
                <a:lnTo>
                  <a:pt x="76687" y="102270"/>
                </a:lnTo>
                <a:cubicBezTo>
                  <a:pt x="76687" y="69049"/>
                  <a:pt x="59125" y="26336"/>
                  <a:pt x="10088" y="121"/>
                </a:cubicBezTo>
                <a:lnTo>
                  <a:pt x="6667" y="121"/>
                </a:lnTo>
                <a:cubicBezTo>
                  <a:pt x="737" y="121"/>
                  <a:pt x="509" y="347"/>
                  <a:pt x="509" y="5545"/>
                </a:cubicBezTo>
                <a:cubicBezTo>
                  <a:pt x="509" y="9613"/>
                  <a:pt x="737" y="9839"/>
                  <a:pt x="1649" y="10517"/>
                </a:cubicBezTo>
                <a:cubicBezTo>
                  <a:pt x="8719" y="15714"/>
                  <a:pt x="25141" y="27240"/>
                  <a:pt x="35861" y="48032"/>
                </a:cubicBezTo>
                <a:cubicBezTo>
                  <a:pt x="42019" y="60235"/>
                  <a:pt x="49317" y="77863"/>
                  <a:pt x="49317" y="102270"/>
                </a:cubicBezTo>
                <a:lnTo>
                  <a:pt x="49317" y="199447"/>
                </a:lnTo>
                <a:close/>
              </a:path>
            </a:pathLst>
          </a:custGeom>
          <a:solidFill>
            <a:srgbClr val="000000"/>
          </a:solidFill>
          <a:ln w="19079">
            <a:noFill/>
            <a:prstDash val="solid"/>
          </a:ln>
        </p:spPr>
        <p:txBody>
          <a:bodyPr/>
          <a:lstStyle/>
          <a:p>
            <a:endParaRPr/>
          </a:p>
        </p:txBody>
      </p:sp>
      <p:sp>
        <p:nvSpPr>
          <p:cNvPr id="63" name="Source 41 · Freeform: Shape 62">
            <a:extLst>
              <a:ext uri="{FF2B5EF4-FFF2-40B4-BE49-F238E27FC236}">
                <a16:creationId xmlns:a16="http://schemas.microsoft.com/office/drawing/2014/main" id="{6BE2FEA8-8DE9-3D44-D598-3494069BB833}"/>
              </a:ext>
            </a:extLst>
          </p:cNvPr>
          <p:cNvSpPr>
            <a:spLocks noGrp="1"/>
          </p:cNvSpPr>
          <p:nvPr/>
        </p:nvSpPr>
        <p:spPr>
          <a:xfrm>
            <a:off x="8846317" y="2320069"/>
            <a:ext cx="71088" cy="383825"/>
          </a:xfrm>
          <a:custGeom>
            <a:avLst/>
            <a:gdLst>
              <a:gd name="csX0" fmla="*/ 27879 w 76178"/>
              <a:gd name="csY0" fmla="*/ 309751 h 411310"/>
              <a:gd name="csX1" fmla="*/ 73951 w 76178"/>
              <a:gd name="csY1" fmla="*/ 212122 h 411310"/>
              <a:gd name="csX2" fmla="*/ 76688 w 76178"/>
              <a:gd name="csY2" fmla="*/ 205795 h 411310"/>
              <a:gd name="csX3" fmla="*/ 73951 w 76178"/>
              <a:gd name="csY3" fmla="*/ 199466 h 411310"/>
              <a:gd name="csX4" fmla="*/ 41336 w 76178"/>
              <a:gd name="csY4" fmla="*/ 160143 h 411310"/>
              <a:gd name="csX5" fmla="*/ 27879 w 76178"/>
              <a:gd name="csY5" fmla="*/ 101837 h 411310"/>
              <a:gd name="csX6" fmla="*/ 27879 w 76178"/>
              <a:gd name="csY6" fmla="*/ 6241 h 411310"/>
              <a:gd name="csX7" fmla="*/ 21493 w 76178"/>
              <a:gd name="csY7" fmla="*/ 140 h 411310"/>
              <a:gd name="csX8" fmla="*/ 6896 w 76178"/>
              <a:gd name="csY8" fmla="*/ 140 h 411310"/>
              <a:gd name="csX9" fmla="*/ 510 w 76178"/>
              <a:gd name="csY9" fmla="*/ 6241 h 411310"/>
              <a:gd name="csX10" fmla="*/ 510 w 76178"/>
              <a:gd name="csY10" fmla="*/ 101611 h 411310"/>
              <a:gd name="csX11" fmla="*/ 63232 w 76178"/>
              <a:gd name="csY11" fmla="*/ 205795 h 411310"/>
              <a:gd name="csX12" fmla="*/ 510 w 76178"/>
              <a:gd name="csY12" fmla="*/ 309978 h 411310"/>
              <a:gd name="csX13" fmla="*/ 510 w 76178"/>
              <a:gd name="csY13" fmla="*/ 405348 h 411310"/>
              <a:gd name="csX14" fmla="*/ 6896 w 76178"/>
              <a:gd name="csY14" fmla="*/ 411450 h 411310"/>
              <a:gd name="csX15" fmla="*/ 21493 w 76178"/>
              <a:gd name="csY15" fmla="*/ 411450 h 411310"/>
              <a:gd name="csX16" fmla="*/ 27879 w 76178"/>
              <a:gd name="csY16" fmla="*/ 405348 h 411310"/>
              <a:gd name="csX17" fmla="*/ 27879 w 76178"/>
              <a:gd name="csY17" fmla="*/ 309751 h 411310"/>
            </a:gdLst>
            <a:ahLst/>
            <a:cxnLst/>
            <a:rect l="l" t="t" r="r" b="b"/>
            <a:pathLst>
              <a:path w="76178" h="411310">
                <a:moveTo>
                  <a:pt x="27879" y="309751"/>
                </a:moveTo>
                <a:cubicBezTo>
                  <a:pt x="27879" y="290768"/>
                  <a:pt x="31985" y="243761"/>
                  <a:pt x="73951" y="212122"/>
                </a:cubicBezTo>
                <a:cubicBezTo>
                  <a:pt x="76460" y="210088"/>
                  <a:pt x="76688" y="209861"/>
                  <a:pt x="76688" y="205795"/>
                </a:cubicBezTo>
                <a:cubicBezTo>
                  <a:pt x="76688" y="201729"/>
                  <a:pt x="76460" y="201500"/>
                  <a:pt x="73951" y="199466"/>
                </a:cubicBezTo>
                <a:cubicBezTo>
                  <a:pt x="68021" y="194946"/>
                  <a:pt x="52284" y="182969"/>
                  <a:pt x="41336" y="160143"/>
                </a:cubicBezTo>
                <a:cubicBezTo>
                  <a:pt x="32441" y="142064"/>
                  <a:pt x="27879" y="121950"/>
                  <a:pt x="27879" y="101837"/>
                </a:cubicBezTo>
                <a:lnTo>
                  <a:pt x="27879" y="6241"/>
                </a:lnTo>
                <a:cubicBezTo>
                  <a:pt x="27879" y="366"/>
                  <a:pt x="27651" y="140"/>
                  <a:pt x="21493" y="140"/>
                </a:cubicBezTo>
                <a:lnTo>
                  <a:pt x="6896" y="140"/>
                </a:lnTo>
                <a:cubicBezTo>
                  <a:pt x="738" y="140"/>
                  <a:pt x="510" y="366"/>
                  <a:pt x="510" y="6241"/>
                </a:cubicBezTo>
                <a:lnTo>
                  <a:pt x="510" y="101611"/>
                </a:lnTo>
                <a:cubicBezTo>
                  <a:pt x="510" y="128956"/>
                  <a:pt x="12142" y="175059"/>
                  <a:pt x="63232" y="205795"/>
                </a:cubicBezTo>
                <a:cubicBezTo>
                  <a:pt x="11686" y="236755"/>
                  <a:pt x="510" y="283311"/>
                  <a:pt x="510" y="309978"/>
                </a:cubicBezTo>
                <a:lnTo>
                  <a:pt x="510" y="405348"/>
                </a:lnTo>
                <a:cubicBezTo>
                  <a:pt x="510" y="411223"/>
                  <a:pt x="738" y="411450"/>
                  <a:pt x="6896" y="411450"/>
                </a:cubicBezTo>
                <a:lnTo>
                  <a:pt x="21493" y="411450"/>
                </a:lnTo>
                <a:cubicBezTo>
                  <a:pt x="27651" y="411450"/>
                  <a:pt x="27879" y="411223"/>
                  <a:pt x="27879" y="405348"/>
                </a:cubicBezTo>
                <a:lnTo>
                  <a:pt x="27879" y="309751"/>
                </a:lnTo>
                <a:close/>
              </a:path>
            </a:pathLst>
          </a:custGeom>
          <a:solidFill>
            <a:srgbClr val="000000"/>
          </a:solidFill>
          <a:ln w="19079">
            <a:noFill/>
            <a:prstDash val="solid"/>
          </a:ln>
        </p:spPr>
        <p:txBody>
          <a:bodyPr/>
          <a:lstStyle/>
          <a:p>
            <a:endParaRPr/>
          </a:p>
        </p:txBody>
      </p:sp>
      <p:sp>
        <p:nvSpPr>
          <p:cNvPr id="64" name="Source 41 · Freeform: Shape 63">
            <a:extLst>
              <a:ext uri="{FF2B5EF4-FFF2-40B4-BE49-F238E27FC236}">
                <a16:creationId xmlns:a16="http://schemas.microsoft.com/office/drawing/2014/main" id="{F1CE8B3E-6649-4511-F3F6-83C8301787E8}"/>
              </a:ext>
            </a:extLst>
          </p:cNvPr>
          <p:cNvSpPr>
            <a:spLocks noGrp="1"/>
          </p:cNvSpPr>
          <p:nvPr/>
        </p:nvSpPr>
        <p:spPr>
          <a:xfrm>
            <a:off x="8800770" y="2699677"/>
            <a:ext cx="71087" cy="191701"/>
          </a:xfrm>
          <a:custGeom>
            <a:avLst/>
            <a:gdLst>
              <a:gd name="csX0" fmla="*/ 49317 w 76177"/>
              <a:gd name="csY0" fmla="*/ 103448 h 205428"/>
              <a:gd name="csX1" fmla="*/ 3702 w 76177"/>
              <a:gd name="csY1" fmla="*/ 193621 h 205428"/>
              <a:gd name="csX2" fmla="*/ 509 w 76177"/>
              <a:gd name="csY2" fmla="*/ 200174 h 205428"/>
              <a:gd name="csX3" fmla="*/ 6667 w 76177"/>
              <a:gd name="csY3" fmla="*/ 205598 h 205428"/>
              <a:gd name="csX4" fmla="*/ 10088 w 76177"/>
              <a:gd name="csY4" fmla="*/ 205598 h 205428"/>
              <a:gd name="csX5" fmla="*/ 76687 w 76177"/>
              <a:gd name="csY5" fmla="*/ 103448 h 205428"/>
              <a:gd name="csX6" fmla="*/ 76687 w 76177"/>
              <a:gd name="csY6" fmla="*/ 6271 h 205428"/>
              <a:gd name="csX7" fmla="*/ 70301 w 76177"/>
              <a:gd name="csY7" fmla="*/ 169 h 205428"/>
              <a:gd name="csX8" fmla="*/ 55704 w 76177"/>
              <a:gd name="csY8" fmla="*/ 169 h 205428"/>
              <a:gd name="csX9" fmla="*/ 49317 w 76177"/>
              <a:gd name="csY9" fmla="*/ 6271 h 205428"/>
              <a:gd name="csX10" fmla="*/ 49317 w 76177"/>
              <a:gd name="csY10" fmla="*/ 103448 h 205428"/>
            </a:gdLst>
            <a:ahLst/>
            <a:cxnLst/>
            <a:rect l="l" t="t" r="r" b="b"/>
            <a:pathLst>
              <a:path w="76177" h="205428">
                <a:moveTo>
                  <a:pt x="49317" y="103448"/>
                </a:moveTo>
                <a:cubicBezTo>
                  <a:pt x="49317" y="123110"/>
                  <a:pt x="43844" y="165597"/>
                  <a:pt x="3702" y="193621"/>
                </a:cubicBezTo>
                <a:cubicBezTo>
                  <a:pt x="737" y="195880"/>
                  <a:pt x="509" y="196106"/>
                  <a:pt x="509" y="200174"/>
                </a:cubicBezTo>
                <a:cubicBezTo>
                  <a:pt x="509" y="205371"/>
                  <a:pt x="737" y="205598"/>
                  <a:pt x="6667" y="205598"/>
                </a:cubicBezTo>
                <a:lnTo>
                  <a:pt x="10088" y="205598"/>
                </a:lnTo>
                <a:cubicBezTo>
                  <a:pt x="59353" y="179382"/>
                  <a:pt x="76687" y="136670"/>
                  <a:pt x="76687" y="103448"/>
                </a:cubicBezTo>
                <a:lnTo>
                  <a:pt x="76687" y="6271"/>
                </a:lnTo>
                <a:cubicBezTo>
                  <a:pt x="76687" y="395"/>
                  <a:pt x="76459" y="169"/>
                  <a:pt x="70301" y="169"/>
                </a:cubicBezTo>
                <a:lnTo>
                  <a:pt x="55704" y="169"/>
                </a:lnTo>
                <a:cubicBezTo>
                  <a:pt x="49546" y="169"/>
                  <a:pt x="49317" y="395"/>
                  <a:pt x="49317" y="6271"/>
                </a:cubicBezTo>
                <a:lnTo>
                  <a:pt x="49317" y="103448"/>
                </a:lnTo>
                <a:close/>
              </a:path>
            </a:pathLst>
          </a:custGeom>
          <a:solidFill>
            <a:srgbClr val="000000"/>
          </a:solidFill>
          <a:ln w="19079">
            <a:noFill/>
            <a:prstDash val="solid"/>
          </a:ln>
        </p:spPr>
        <p:txBody>
          <a:bodyPr/>
          <a:lstStyle/>
          <a:p>
            <a:endParaRPr/>
          </a:p>
        </p:txBody>
      </p:sp>
      <p:pic>
        <p:nvPicPr>
          <p:cNvPr id="65" name="Source 41 · Graphic 2">
            <a:extLst>
              <a:ext uri="{FF2B5EF4-FFF2-40B4-BE49-F238E27FC236}">
                <a16:creationId xmlns:a16="http://schemas.microsoft.com/office/drawing/2014/main" id="{CC10D51A-8537-2070-389E-03EEB3CA6D3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076128" y="4064881"/>
            <a:ext cx="3573186" cy="488869"/>
          </a:xfrm>
          <a:prstGeom prst="rect">
            <a:avLst/>
          </a:prstGeom>
        </p:spPr>
      </p:pic>
      <p:pic>
        <p:nvPicPr>
          <p:cNvPr id="66" name="Source 41 · Graphic 4">
            <a:extLst>
              <a:ext uri="{FF2B5EF4-FFF2-40B4-BE49-F238E27FC236}">
                <a16:creationId xmlns:a16="http://schemas.microsoft.com/office/drawing/2014/main" id="{032B2B2A-832B-8478-852D-3A55C0F86A7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605401" y="4923532"/>
            <a:ext cx="2168799" cy="1075511"/>
          </a:xfrm>
          <a:prstGeom prst="rect">
            <a:avLst/>
          </a:prstGeom>
        </p:spPr>
      </p:pic>
      <p:sp>
        <p:nvSpPr>
          <p:cNvPr id="67" name="Text 9">
            <a:extLst>
              <a:ext uri="{FF2B5EF4-FFF2-40B4-BE49-F238E27FC236}">
                <a16:creationId xmlns:a16="http://schemas.microsoft.com/office/drawing/2014/main" id="{9A9B17C8-EAF0-98D9-6603-1A14E46BA46A}"/>
              </a:ext>
            </a:extLst>
          </p:cNvPr>
          <p:cNvSpPr>
            <a:spLocks noGrp="1"/>
          </p:cNvSpPr>
          <p:nvPr/>
        </p:nvSpPr>
        <p:spPr>
          <a:xfrm>
            <a:off x="2011680" y="621792"/>
            <a:ext cx="9677095" cy="658368"/>
          </a:xfrm>
          <a:prstGeom prst="rect">
            <a:avLst/>
          </a:prstGeom>
          <a:noFill/>
        </p:spPr>
        <p:txBody>
          <a:bodyPr wrap="square" anchor="ctr"/>
          <a:lstStyle/>
          <a:p>
            <a:r>
              <a:rPr lang="en-US" sz="3000" b="1" dirty="0">
                <a:solidFill>
                  <a:srgbClr val="231F20"/>
                </a:solidFill>
                <a:latin typeface="Cambria"/>
                <a:ea typeface="Cambria"/>
                <a:cs typeface="Cambria"/>
              </a:rPr>
              <a:t>Problem formulation</a:t>
            </a:r>
            <a:endParaRPr sz="3000" b="1" dirty="0">
              <a:solidFill>
                <a:srgbClr val="231F20"/>
              </a:solidFill>
              <a:latin typeface="Cambria"/>
              <a:ea typeface="Cambria"/>
              <a:cs typeface="Cambria"/>
            </a:endParaRPr>
          </a:p>
        </p:txBody>
      </p:sp>
    </p:spTree>
    <p:extLst>
      <p:ext uri="{BB962C8B-B14F-4D97-AF65-F5344CB8AC3E}">
        <p14:creationId xmlns:p14="http://schemas.microsoft.com/office/powerpoint/2010/main" val="332278384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3109CB-93C5-C535-E2C1-F1153E6AE6A1}"/>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D173B237-2A8D-B53C-94C5-74C38B04A52E}"/>
              </a:ext>
            </a:extLst>
          </p:cNvPr>
          <p:cNvSpPr>
            <a:spLocks noGrp="1"/>
          </p:cNvSpPr>
          <p:nvPr/>
        </p:nvSpPr>
        <p:spPr>
          <a:xfrm>
            <a:off x="0" y="0"/>
            <a:ext cx="1554480" cy="6858000"/>
          </a:xfrm>
          <a:prstGeom prst="rect">
            <a:avLst/>
          </a:prstGeom>
          <a:solidFill>
            <a:srgbClr val="A42037"/>
          </a:solidFill>
        </p:spPr>
        <p:txBody>
          <a:bodyPr/>
          <a:lstStyle/>
          <a:p>
            <a:endParaRPr/>
          </a:p>
        </p:txBody>
      </p:sp>
      <p:sp>
        <p:nvSpPr>
          <p:cNvPr id="6" name="Shape 4">
            <a:extLst>
              <a:ext uri="{FF2B5EF4-FFF2-40B4-BE49-F238E27FC236}">
                <a16:creationId xmlns:a16="http://schemas.microsoft.com/office/drawing/2014/main" id="{9BE9DB5F-F659-7B91-46CF-827E99BEF643}"/>
              </a:ext>
            </a:extLst>
          </p:cNvPr>
          <p:cNvSpPr>
            <a:spLocks noGrp="1"/>
          </p:cNvSpPr>
          <p:nvPr/>
        </p:nvSpPr>
        <p:spPr>
          <a:xfrm>
            <a:off x="109728" y="3995079"/>
            <a:ext cx="1335024" cy="512064"/>
          </a:xfrm>
          <a:prstGeom prst="roundRect">
            <a:avLst>
              <a:gd name="adj" fmla="val 14286"/>
            </a:avLst>
          </a:prstGeom>
          <a:solidFill>
            <a:srgbClr val="FFFFFF"/>
          </a:solidFill>
        </p:spPr>
        <p:txBody>
          <a:bodyPr/>
          <a:lstStyle/>
          <a:p>
            <a:endParaRPr/>
          </a:p>
        </p:txBody>
      </p:sp>
      <p:sp>
        <p:nvSpPr>
          <p:cNvPr id="4" name="Text 2">
            <a:extLst>
              <a:ext uri="{FF2B5EF4-FFF2-40B4-BE49-F238E27FC236}">
                <a16:creationId xmlns:a16="http://schemas.microsoft.com/office/drawing/2014/main" id="{32A4D039-CC91-295B-8ED0-269EF4881670}"/>
              </a:ext>
            </a:extLst>
          </p:cNvPr>
          <p:cNvSpPr>
            <a:spLocks noGrp="1"/>
          </p:cNvSpPr>
          <p:nvPr/>
        </p:nvSpPr>
        <p:spPr>
          <a:xfrm>
            <a:off x="182880" y="1399032"/>
            <a:ext cx="1225296" cy="512064"/>
          </a:xfrm>
          <a:prstGeom prst="rect">
            <a:avLst/>
          </a:prstGeom>
          <a:noFill/>
        </p:spPr>
        <p:txBody>
          <a:bodyPr wrap="square" anchor="ctr"/>
          <a:lstStyle/>
          <a:p>
            <a:r>
              <a:rPr lang="en-US" sz="1250" dirty="0">
                <a:solidFill>
                  <a:srgbClr val="EACBD1"/>
                </a:solidFill>
                <a:latin typeface="Calibri"/>
                <a:cs typeface="Calibri"/>
              </a:rPr>
              <a:t>Introduction</a:t>
            </a:r>
            <a:endParaRPr sz="1250" dirty="0">
              <a:solidFill>
                <a:srgbClr val="EACBD1"/>
              </a:solidFill>
              <a:latin typeface="Calibri"/>
              <a:cs typeface="Calibri"/>
            </a:endParaRPr>
          </a:p>
        </p:txBody>
      </p:sp>
      <p:sp>
        <p:nvSpPr>
          <p:cNvPr id="5" name="Text 3">
            <a:extLst>
              <a:ext uri="{FF2B5EF4-FFF2-40B4-BE49-F238E27FC236}">
                <a16:creationId xmlns:a16="http://schemas.microsoft.com/office/drawing/2014/main" id="{0382716F-9014-3DF1-0B52-23EDEE7D8BAE}"/>
              </a:ext>
            </a:extLst>
          </p:cNvPr>
          <p:cNvSpPr>
            <a:spLocks noGrp="1"/>
          </p:cNvSpPr>
          <p:nvPr/>
        </p:nvSpPr>
        <p:spPr>
          <a:xfrm>
            <a:off x="182880" y="2267712"/>
            <a:ext cx="1225296" cy="512064"/>
          </a:xfrm>
          <a:prstGeom prst="rect">
            <a:avLst/>
          </a:prstGeom>
          <a:noFill/>
        </p:spPr>
        <p:txBody>
          <a:bodyPr wrap="square" anchor="ctr"/>
          <a:lstStyle/>
          <a:p>
            <a:r>
              <a:rPr sz="1250" dirty="0">
                <a:solidFill>
                  <a:srgbClr val="EACBD1"/>
                </a:solidFill>
                <a:latin typeface="Calibri"/>
                <a:cs typeface="Calibri"/>
              </a:rPr>
              <a:t>Bell Routing</a:t>
            </a:r>
          </a:p>
        </p:txBody>
      </p:sp>
      <p:sp>
        <p:nvSpPr>
          <p:cNvPr id="7" name="Text 5">
            <a:extLst>
              <a:ext uri="{FF2B5EF4-FFF2-40B4-BE49-F238E27FC236}">
                <a16:creationId xmlns:a16="http://schemas.microsoft.com/office/drawing/2014/main" id="{BA6DA75A-AC56-FF2D-5092-F3ACD3CDCC9D}"/>
              </a:ext>
            </a:extLst>
          </p:cNvPr>
          <p:cNvSpPr>
            <a:spLocks noGrp="1"/>
          </p:cNvSpPr>
          <p:nvPr/>
        </p:nvSpPr>
        <p:spPr>
          <a:xfrm>
            <a:off x="182880" y="3136392"/>
            <a:ext cx="1225296" cy="512064"/>
          </a:xfrm>
          <a:prstGeom prst="rect">
            <a:avLst/>
          </a:prstGeom>
          <a:noFill/>
        </p:spPr>
        <p:txBody>
          <a:bodyPr wrap="square" anchor="ctr"/>
          <a:lstStyle/>
          <a:p>
            <a:r>
              <a:rPr sz="1250" dirty="0">
                <a:solidFill>
                  <a:srgbClr val="EACBD1"/>
                </a:solidFill>
                <a:latin typeface="Calibri"/>
                <a:cs typeface="Calibri"/>
              </a:rPr>
              <a:t>Bell + GHZ</a:t>
            </a:r>
          </a:p>
        </p:txBody>
      </p:sp>
      <p:sp>
        <p:nvSpPr>
          <p:cNvPr id="8" name="Text 6">
            <a:extLst>
              <a:ext uri="{FF2B5EF4-FFF2-40B4-BE49-F238E27FC236}">
                <a16:creationId xmlns:a16="http://schemas.microsoft.com/office/drawing/2014/main" id="{2A3FAE5D-811B-3170-8D26-C3C7D3F2C36E}"/>
              </a:ext>
            </a:extLst>
          </p:cNvPr>
          <p:cNvSpPr>
            <a:spLocks noGrp="1"/>
          </p:cNvSpPr>
          <p:nvPr/>
        </p:nvSpPr>
        <p:spPr>
          <a:xfrm>
            <a:off x="182880" y="4005072"/>
            <a:ext cx="1225296" cy="512064"/>
          </a:xfrm>
          <a:prstGeom prst="rect">
            <a:avLst/>
          </a:prstGeom>
          <a:noFill/>
        </p:spPr>
        <p:txBody>
          <a:bodyPr wrap="square" anchor="ctr"/>
          <a:lstStyle/>
          <a:p>
            <a:r>
              <a:rPr sz="1250" b="1" dirty="0">
                <a:solidFill>
                  <a:srgbClr val="A42037"/>
                </a:solidFill>
                <a:latin typeface="Calibri"/>
                <a:cs typeface="Calibri"/>
              </a:rPr>
              <a:t>Planning</a:t>
            </a:r>
          </a:p>
        </p:txBody>
      </p:sp>
      <p:sp>
        <p:nvSpPr>
          <p:cNvPr id="9" name="Text 7">
            <a:extLst>
              <a:ext uri="{FF2B5EF4-FFF2-40B4-BE49-F238E27FC236}">
                <a16:creationId xmlns:a16="http://schemas.microsoft.com/office/drawing/2014/main" id="{F49F23AC-0A9B-9170-850B-5B133B786C5E}"/>
              </a:ext>
            </a:extLst>
          </p:cNvPr>
          <p:cNvSpPr>
            <a:spLocks noGrp="1"/>
          </p:cNvSpPr>
          <p:nvPr/>
        </p:nvSpPr>
        <p:spPr>
          <a:xfrm>
            <a:off x="182880" y="4873752"/>
            <a:ext cx="1225296" cy="512064"/>
          </a:xfrm>
          <a:prstGeom prst="rect">
            <a:avLst/>
          </a:prstGeom>
          <a:noFill/>
        </p:spPr>
        <p:txBody>
          <a:bodyPr wrap="square" anchor="ctr"/>
          <a:lstStyle/>
          <a:p>
            <a:r>
              <a:rPr lang="en-US" sz="1250" dirty="0">
                <a:solidFill>
                  <a:srgbClr val="EACBD1"/>
                </a:solidFill>
                <a:latin typeface="Calibri"/>
                <a:ea typeface="Calibri"/>
                <a:cs typeface="Calibri"/>
              </a:rPr>
              <a:t>Conclusion</a:t>
            </a:r>
            <a:endParaRPr sz="1250" dirty="0">
              <a:solidFill>
                <a:srgbClr val="EACBD1"/>
              </a:solidFill>
              <a:latin typeface="Calibri"/>
              <a:ea typeface="Calibri"/>
              <a:cs typeface="Calibri"/>
            </a:endParaRPr>
          </a:p>
        </p:txBody>
      </p:sp>
      <p:sp>
        <p:nvSpPr>
          <p:cNvPr id="10" name="Text 8">
            <a:extLst>
              <a:ext uri="{FF2B5EF4-FFF2-40B4-BE49-F238E27FC236}">
                <a16:creationId xmlns:a16="http://schemas.microsoft.com/office/drawing/2014/main" id="{6D8DD023-9E21-6580-5C6A-FBC325DF18A3}"/>
              </a:ext>
            </a:extLst>
          </p:cNvPr>
          <p:cNvSpPr>
            <a:spLocks noGrp="1"/>
          </p:cNvSpPr>
          <p:nvPr/>
        </p:nvSpPr>
        <p:spPr>
          <a:xfrm>
            <a:off x="2011680" y="347472"/>
            <a:ext cx="9677095" cy="292608"/>
          </a:xfrm>
          <a:prstGeom prst="rect">
            <a:avLst/>
          </a:prstGeom>
          <a:noFill/>
        </p:spPr>
        <p:txBody>
          <a:bodyPr wrap="none" anchor="ctr"/>
          <a:lstStyle/>
          <a:p>
            <a:r>
              <a:rPr lang="en-US" sz="1200" b="1" spc="100" dirty="0">
                <a:solidFill>
                  <a:srgbClr val="A42037"/>
                </a:solidFill>
                <a:latin typeface="Calibri"/>
                <a:ea typeface="Calibri"/>
                <a:cs typeface="Calibri"/>
              </a:rPr>
              <a:t>PLANNING</a:t>
            </a:r>
            <a:endParaRPr sz="1200" b="1" spc="100" dirty="0">
              <a:solidFill>
                <a:srgbClr val="A42037"/>
              </a:solidFill>
              <a:latin typeface="Calibri"/>
              <a:ea typeface="Calibri"/>
              <a:cs typeface="Calibri"/>
            </a:endParaRPr>
          </a:p>
        </p:txBody>
      </p:sp>
      <p:sp>
        <p:nvSpPr>
          <p:cNvPr id="26" name="Text 24">
            <a:extLst>
              <a:ext uri="{FF2B5EF4-FFF2-40B4-BE49-F238E27FC236}">
                <a16:creationId xmlns:a16="http://schemas.microsoft.com/office/drawing/2014/main" id="{A2BF917E-FC6F-8BAE-581B-A94881F418BC}"/>
              </a:ext>
            </a:extLst>
          </p:cNvPr>
          <p:cNvSpPr>
            <a:spLocks noGrp="1"/>
          </p:cNvSpPr>
          <p:nvPr/>
        </p:nvSpPr>
        <p:spPr>
          <a:xfrm>
            <a:off x="11551615" y="6473952"/>
            <a:ext cx="411480" cy="274320"/>
          </a:xfrm>
          <a:prstGeom prst="rect">
            <a:avLst/>
          </a:prstGeom>
          <a:noFill/>
        </p:spPr>
        <p:txBody>
          <a:bodyPr wrap="square" anchor="ctr"/>
          <a:lstStyle/>
          <a:p>
            <a:fld id="{AE4E52CC-50E8-C041-A4A7-4751265F3D3B}" type="slidenum">
              <a:rPr lang="en-US" sz="1000" smtClean="0">
                <a:solidFill>
                  <a:srgbClr val="58595B"/>
                </a:solidFill>
                <a:latin typeface="Calibri"/>
                <a:ea typeface="Calibri"/>
                <a:cs typeface="Calibri"/>
              </a:rPr>
              <a:t>118</a:t>
            </a:fld>
            <a:endParaRPr sz="1000" dirty="0">
              <a:solidFill>
                <a:srgbClr val="58595B"/>
              </a:solidFill>
              <a:latin typeface="Calibri"/>
              <a:ea typeface="Calibri"/>
              <a:cs typeface="Calibri"/>
            </a:endParaRPr>
          </a:p>
        </p:txBody>
      </p:sp>
      <p:sp>
        <p:nvSpPr>
          <p:cNvPr id="25" name="Text 28">
            <a:extLst>
              <a:ext uri="{FF2B5EF4-FFF2-40B4-BE49-F238E27FC236}">
                <a16:creationId xmlns:a16="http://schemas.microsoft.com/office/drawing/2014/main" id="{0A2BA400-523C-DD71-CF37-01861A99DD7B}"/>
              </a:ext>
            </a:extLst>
          </p:cNvPr>
          <p:cNvSpPr/>
          <p:nvPr/>
        </p:nvSpPr>
        <p:spPr>
          <a:xfrm>
            <a:off x="2011680" y="6473952"/>
            <a:ext cx="5486400" cy="274320"/>
          </a:xfrm>
          <a:prstGeom prst="rect">
            <a:avLst/>
          </a:prstGeom>
          <a:noFill/>
          <a:ln/>
        </p:spPr>
        <p:txBody>
          <a:bodyPr wrap="square" rtlCol="0" anchor="ctr"/>
          <a:lstStyle/>
          <a:p>
            <a:pPr marL="0" indent="0">
              <a:buNone/>
            </a:pPr>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sp>
        <p:nvSpPr>
          <p:cNvPr id="3" name="Source 42 · Text Placeholder 2">
            <a:extLst>
              <a:ext uri="{FF2B5EF4-FFF2-40B4-BE49-F238E27FC236}">
                <a16:creationId xmlns:a16="http://schemas.microsoft.com/office/drawing/2014/main" id="{5D3CCA7F-DE03-3279-41F1-052D8DA67994}"/>
              </a:ext>
            </a:extLst>
          </p:cNvPr>
          <p:cNvSpPr>
            <a:spLocks noGrp="1"/>
          </p:cNvSpPr>
          <p:nvPr/>
        </p:nvSpPr>
        <p:spPr>
          <a:xfrm>
            <a:off x="2097436" y="1399032"/>
            <a:ext cx="9789763" cy="4272561"/>
          </a:xfrm>
          <a:prstGeom prst="rect">
            <a:avLst/>
          </a:prstGeom>
          <a:noFill/>
        </p:spPr>
        <p:txBody>
          <a:bodyPr wrap="square" lIns="17226" tIns="17226" rIns="17226" bIns="17226" anchor="t">
            <a:noAutofit/>
          </a:bodyPr>
          <a:lstStyle>
            <a:lvl1pPr marL="344528" indent="-258396" algn="l" defTabSz="861321">
              <a:lnSpc>
                <a:spcPct val="105000"/>
              </a:lnSpc>
              <a:spcBef>
                <a:spcPts val="0"/>
              </a:spcBef>
              <a:spcAft>
                <a:spcPts val="471"/>
              </a:spcAft>
              <a:buFont typeface="Candara"/>
              <a:buChar char="•"/>
              <a:defRPr sz="1884" kern="1200">
                <a:solidFill>
                  <a:srgbClr val="181818"/>
                </a:solidFill>
                <a:latin typeface="Candara"/>
                <a:ea typeface="Candara"/>
                <a:cs typeface="Candara"/>
              </a:defRPr>
            </a:lvl1pPr>
            <a:lvl2pPr marL="689056" indent="-215330" algn="l" defTabSz="861321">
              <a:lnSpc>
                <a:spcPct val="105000"/>
              </a:lnSpc>
              <a:spcBef>
                <a:spcPts val="0"/>
              </a:spcBef>
              <a:spcAft>
                <a:spcPts val="235"/>
              </a:spcAft>
              <a:buFont typeface="Candara"/>
              <a:buChar char="○"/>
              <a:defRPr sz="1696" kern="1200">
                <a:solidFill>
                  <a:srgbClr val="181818"/>
                </a:solidFill>
                <a:latin typeface="Candara"/>
                <a:ea typeface="Candara"/>
                <a:cs typeface="Candara"/>
              </a:defRPr>
            </a:lvl2pPr>
            <a:lvl3pPr marL="947453" indent="-172264" algn="l" defTabSz="861321">
              <a:lnSpc>
                <a:spcPct val="105000"/>
              </a:lnSpc>
              <a:spcBef>
                <a:spcPts val="0"/>
              </a:spcBef>
              <a:spcAft>
                <a:spcPts val="94"/>
              </a:spcAft>
              <a:buFont typeface="Candara"/>
              <a:buChar char="–"/>
              <a:defRPr sz="1507" kern="1200">
                <a:solidFill>
                  <a:srgbClr val="181818"/>
                </a:solidFill>
                <a:latin typeface="Candara"/>
                <a:ea typeface="Candara"/>
                <a:cs typeface="Candara"/>
              </a:defRPr>
            </a:lvl3pPr>
            <a:lvl4pPr marL="1205849" indent="-172264" algn="l" defTabSz="861321">
              <a:lnSpc>
                <a:spcPct val="105000"/>
              </a:lnSpc>
              <a:spcBef>
                <a:spcPts val="0"/>
              </a:spcBef>
              <a:spcAft>
                <a:spcPts val="0"/>
              </a:spcAft>
              <a:buFont typeface="Candara"/>
              <a:buChar char="–"/>
              <a:defRPr sz="1507" kern="1200">
                <a:solidFill>
                  <a:srgbClr val="181818"/>
                </a:solidFill>
                <a:latin typeface="Candara"/>
                <a:ea typeface="Candara"/>
                <a:cs typeface="Candara"/>
              </a:defRPr>
            </a:lvl4pPr>
            <a:lvl5pPr marL="1464245" indent="-172264" algn="l" defTabSz="861321">
              <a:lnSpc>
                <a:spcPct val="105000"/>
              </a:lnSpc>
              <a:spcBef>
                <a:spcPts val="0"/>
              </a:spcBef>
              <a:spcAft>
                <a:spcPts val="0"/>
              </a:spcAft>
              <a:buFont typeface="Candara"/>
              <a:buChar char="–"/>
              <a:defRPr sz="1507" kern="1200">
                <a:solidFill>
                  <a:srgbClr val="181818"/>
                </a:solidFill>
                <a:latin typeface="Candara"/>
                <a:ea typeface="Candara"/>
                <a:cs typeface="Candara"/>
              </a:defRPr>
            </a:lvl5pPr>
            <a:lvl6pPr marL="1722641" indent="-172264" algn="l" defTabSz="861321">
              <a:lnSpc>
                <a:spcPct val="105000"/>
              </a:lnSpc>
              <a:spcBef>
                <a:spcPts val="0"/>
              </a:spcBef>
              <a:spcAft>
                <a:spcPts val="0"/>
              </a:spcAft>
              <a:buFont typeface="Candara"/>
              <a:buChar char="–"/>
              <a:defRPr sz="1507" kern="1200">
                <a:solidFill>
                  <a:srgbClr val="181818"/>
                </a:solidFill>
                <a:latin typeface="Candara"/>
                <a:ea typeface="Candara"/>
                <a:cs typeface="Candara"/>
              </a:defRPr>
            </a:lvl6pPr>
            <a:lvl7pPr marL="1981037" indent="-172264" algn="l" defTabSz="861321">
              <a:lnSpc>
                <a:spcPct val="105000"/>
              </a:lnSpc>
              <a:spcBef>
                <a:spcPts val="0"/>
              </a:spcBef>
              <a:spcAft>
                <a:spcPts val="0"/>
              </a:spcAft>
              <a:buFont typeface="Candara"/>
              <a:buChar char="–"/>
              <a:defRPr sz="1507" kern="1200">
                <a:solidFill>
                  <a:srgbClr val="181818"/>
                </a:solidFill>
                <a:latin typeface="Candara"/>
                <a:ea typeface="Candara"/>
                <a:cs typeface="Candara"/>
              </a:defRPr>
            </a:lvl7pPr>
            <a:lvl8pPr marL="2239433" indent="-172264" algn="l" defTabSz="861321">
              <a:lnSpc>
                <a:spcPct val="105000"/>
              </a:lnSpc>
              <a:spcBef>
                <a:spcPts val="0"/>
              </a:spcBef>
              <a:spcAft>
                <a:spcPts val="0"/>
              </a:spcAft>
              <a:buFont typeface="Candara"/>
              <a:buChar char="–"/>
              <a:defRPr sz="1507" kern="1200">
                <a:solidFill>
                  <a:srgbClr val="181818"/>
                </a:solidFill>
                <a:latin typeface="Candara"/>
                <a:ea typeface="Candara"/>
                <a:cs typeface="Candara"/>
              </a:defRPr>
            </a:lvl8pPr>
            <a:lvl9pPr marL="2497829" indent="-172264" algn="l" defTabSz="861321">
              <a:lnSpc>
                <a:spcPct val="105000"/>
              </a:lnSpc>
              <a:spcBef>
                <a:spcPts val="0"/>
              </a:spcBef>
              <a:spcAft>
                <a:spcPts val="0"/>
              </a:spcAft>
              <a:buFont typeface="Candara"/>
              <a:buChar char="–"/>
              <a:defRPr sz="1507" kern="1200">
                <a:solidFill>
                  <a:srgbClr val="181818"/>
                </a:solidFill>
                <a:latin typeface="Candara"/>
                <a:ea typeface="Candara"/>
                <a:cs typeface="Candara"/>
              </a:defRPr>
            </a:lvl9pPr>
          </a:lstStyle>
          <a:p>
            <a:pPr marL="342900" indent="-342900" defTabSz="914400">
              <a:spcAft>
                <a:spcPts val="1400"/>
              </a:spcAft>
              <a:buSzPct val="100000"/>
            </a:pPr>
            <a:r>
              <a:rPr sz="1600" b="1" dirty="0">
                <a:solidFill>
                  <a:srgbClr val="231F20"/>
                </a:solidFill>
                <a:latin typeface="Calibri" pitchFamily="34" charset="0"/>
                <a:ea typeface="Calibri" pitchFamily="34" charset="-122"/>
                <a:cs typeface="Calibri" pitchFamily="34" charset="-120"/>
              </a:rPr>
              <a:t>Constraints</a:t>
            </a:r>
          </a:p>
          <a:p>
            <a:pPr marL="685800" lvl="1" indent="-342900" defTabSz="914400">
              <a:spcAft>
                <a:spcPts val="1400"/>
              </a:spcAft>
              <a:buSzPct val="100000"/>
              <a:buFont typeface="Candara"/>
              <a:buChar char="–"/>
            </a:pPr>
            <a:r>
              <a:rPr sz="1400" dirty="0">
                <a:solidFill>
                  <a:srgbClr val="58595B"/>
                </a:solidFill>
                <a:latin typeface="Calibri" pitchFamily="34" charset="0"/>
                <a:ea typeface="Calibri" pitchFamily="34" charset="-122"/>
                <a:cs typeface="Calibri" pitchFamily="34" charset="-120"/>
              </a:rPr>
              <a:t>Second-stage</a:t>
            </a:r>
          </a:p>
          <a:p>
            <a:pPr marL="1143000" lvl="2" indent="-228600" defTabSz="914400">
              <a:spcBef>
                <a:spcPct val="20000"/>
              </a:spcBef>
              <a:spcAft>
                <a:spcPts val="1400"/>
              </a:spcAft>
              <a:buSzPct val="100000"/>
              <a:buFont typeface="Arial"/>
              <a:buChar char="•"/>
            </a:pPr>
            <a:r>
              <a:rPr sz="1400" dirty="0">
                <a:solidFill>
                  <a:srgbClr val="58595B"/>
                </a:solidFill>
                <a:latin typeface="Calibri" pitchFamily="34" charset="0"/>
                <a:ea typeface="Calibri" pitchFamily="34" charset="-122"/>
                <a:cs typeface="Calibri" pitchFamily="34" charset="-120"/>
              </a:rPr>
              <a:t>Delivered throughput cannot exceed realized demand</a:t>
            </a:r>
          </a:p>
          <a:p>
            <a:pPr lvl="2">
              <a:buNone/>
            </a:pPr>
            <a:endParaRPr dirty="0"/>
          </a:p>
          <a:p>
            <a:pPr lvl="2">
              <a:buNone/>
            </a:pPr>
            <a:endParaRPr dirty="0"/>
          </a:p>
          <a:p>
            <a:pPr marL="1143000" lvl="2" indent="-228600" defTabSz="914400">
              <a:spcBef>
                <a:spcPct val="20000"/>
              </a:spcBef>
              <a:spcAft>
                <a:spcPts val="1400"/>
              </a:spcAft>
              <a:buSzPct val="100000"/>
              <a:buFont typeface="Arial"/>
              <a:buChar char="•"/>
            </a:pPr>
            <a:r>
              <a:rPr sz="1400" dirty="0">
                <a:solidFill>
                  <a:srgbClr val="58595B"/>
                </a:solidFill>
                <a:latin typeface="Calibri" pitchFamily="34" charset="0"/>
                <a:ea typeface="Calibri" pitchFamily="34" charset="-122"/>
                <a:cs typeface="Calibri" pitchFamily="34" charset="-120"/>
              </a:rPr>
              <a:t>Path attempts become expected delivery through the path success probability</a:t>
            </a:r>
          </a:p>
          <a:p>
            <a:pPr lvl="2">
              <a:buNone/>
            </a:pPr>
            <a:endParaRPr dirty="0"/>
          </a:p>
          <a:p>
            <a:pPr lvl="2">
              <a:buNone/>
            </a:pPr>
            <a:endParaRPr dirty="0"/>
          </a:p>
          <a:p>
            <a:pPr marL="1143000" lvl="2" indent="-228600" defTabSz="914400">
              <a:spcBef>
                <a:spcPct val="20000"/>
              </a:spcBef>
              <a:spcAft>
                <a:spcPts val="1400"/>
              </a:spcAft>
              <a:buSzPct val="100000"/>
              <a:buFont typeface="Arial"/>
              <a:buChar char="•"/>
            </a:pPr>
            <a:r>
              <a:rPr sz="1400" dirty="0">
                <a:solidFill>
                  <a:srgbClr val="58595B"/>
                </a:solidFill>
                <a:latin typeface="Calibri" pitchFamily="34" charset="0"/>
                <a:ea typeface="Calibri" pitchFamily="34" charset="-122"/>
                <a:cs typeface="Calibri" pitchFamily="34" charset="-120"/>
              </a:rPr>
              <a:t>All three arms must support the pre-fusion rate</a:t>
            </a:r>
          </a:p>
          <a:p>
            <a:pPr lvl="2">
              <a:buNone/>
            </a:pPr>
            <a:endParaRPr dirty="0"/>
          </a:p>
          <a:p>
            <a:pPr marL="1143000" lvl="2" indent="-228600" defTabSz="914400">
              <a:spcBef>
                <a:spcPct val="20000"/>
              </a:spcBef>
              <a:spcAft>
                <a:spcPts val="1400"/>
              </a:spcAft>
              <a:buSzPct val="100000"/>
              <a:buFont typeface="Arial"/>
              <a:buChar char="•"/>
            </a:pPr>
            <a:r>
              <a:rPr sz="1400" dirty="0">
                <a:solidFill>
                  <a:srgbClr val="58595B"/>
                </a:solidFill>
                <a:latin typeface="Calibri" pitchFamily="34" charset="0"/>
                <a:ea typeface="Calibri" pitchFamily="34" charset="-122"/>
                <a:cs typeface="Calibri" pitchFamily="34" charset="-120"/>
              </a:rPr>
              <a:t>Bell paths and GHZ arms compete for channels, qubits, and satellite lenses</a:t>
            </a:r>
          </a:p>
          <a:p>
            <a:pPr lvl="1">
              <a:buNone/>
            </a:pPr>
            <a:endParaRPr dirty="0"/>
          </a:p>
        </p:txBody>
      </p:sp>
      <p:pic>
        <p:nvPicPr>
          <p:cNvPr id="11" name="Source 42 · Graphic 6">
            <a:extLst>
              <a:ext uri="{FF2B5EF4-FFF2-40B4-BE49-F238E27FC236}">
                <a16:creationId xmlns:a16="http://schemas.microsoft.com/office/drawing/2014/main" id="{1EF942D8-F5E3-3D75-A9BF-C33F1818228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760340" y="2542657"/>
            <a:ext cx="2153301" cy="619074"/>
          </a:xfrm>
          <a:prstGeom prst="rect">
            <a:avLst/>
          </a:prstGeom>
        </p:spPr>
      </p:pic>
      <p:pic>
        <p:nvPicPr>
          <p:cNvPr id="12" name="Source 42 · Graphic 8">
            <a:extLst>
              <a:ext uri="{FF2B5EF4-FFF2-40B4-BE49-F238E27FC236}">
                <a16:creationId xmlns:a16="http://schemas.microsoft.com/office/drawing/2014/main" id="{8BE84619-E898-E79F-4C65-486AC936FA8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428373" y="3534049"/>
            <a:ext cx="2817236" cy="484493"/>
          </a:xfrm>
          <a:prstGeom prst="rect">
            <a:avLst/>
          </a:prstGeom>
        </p:spPr>
      </p:pic>
      <p:pic>
        <p:nvPicPr>
          <p:cNvPr id="13" name="Source 42 · Graphic 12">
            <a:extLst>
              <a:ext uri="{FF2B5EF4-FFF2-40B4-BE49-F238E27FC236}">
                <a16:creationId xmlns:a16="http://schemas.microsoft.com/office/drawing/2014/main" id="{2BFBB501-FA49-2F81-91A3-AF9B376F855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376664" y="4457138"/>
            <a:ext cx="4943621" cy="502437"/>
          </a:xfrm>
          <a:prstGeom prst="rect">
            <a:avLst/>
          </a:prstGeom>
        </p:spPr>
      </p:pic>
      <p:pic>
        <p:nvPicPr>
          <p:cNvPr id="14" name="Source 42 · Graphic 14">
            <a:extLst>
              <a:ext uri="{FF2B5EF4-FFF2-40B4-BE49-F238E27FC236}">
                <a16:creationId xmlns:a16="http://schemas.microsoft.com/office/drawing/2014/main" id="{192C1530-B500-6FE2-6773-FB8AD687E6B4}"/>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696173" y="5289666"/>
            <a:ext cx="2117413" cy="897209"/>
          </a:xfrm>
          <a:prstGeom prst="rect">
            <a:avLst/>
          </a:prstGeom>
        </p:spPr>
      </p:pic>
      <p:pic>
        <p:nvPicPr>
          <p:cNvPr id="15" name="Source 42 · Graphic 16">
            <a:extLst>
              <a:ext uri="{FF2B5EF4-FFF2-40B4-BE49-F238E27FC236}">
                <a16:creationId xmlns:a16="http://schemas.microsoft.com/office/drawing/2014/main" id="{ACAD0EAA-2504-E34D-0A64-902FC41497C3}"/>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6312123" y="5276759"/>
            <a:ext cx="3866970" cy="1130483"/>
          </a:xfrm>
          <a:prstGeom prst="rect">
            <a:avLst/>
          </a:prstGeom>
        </p:spPr>
      </p:pic>
      <p:sp>
        <p:nvSpPr>
          <p:cNvPr id="16" name="Source 42 · Rectangle 17">
            <a:extLst>
              <a:ext uri="{FF2B5EF4-FFF2-40B4-BE49-F238E27FC236}">
                <a16:creationId xmlns:a16="http://schemas.microsoft.com/office/drawing/2014/main" id="{C0B07535-C2CE-3081-8149-B0CC26FDD02A}"/>
              </a:ext>
            </a:extLst>
          </p:cNvPr>
          <p:cNvSpPr>
            <a:spLocks noGrp="1"/>
          </p:cNvSpPr>
          <p:nvPr/>
        </p:nvSpPr>
        <p:spPr>
          <a:xfrm>
            <a:off x="7047778" y="5224649"/>
            <a:ext cx="3249032" cy="617352"/>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7" name="Source 42 · Rectangle 19">
            <a:extLst>
              <a:ext uri="{FF2B5EF4-FFF2-40B4-BE49-F238E27FC236}">
                <a16:creationId xmlns:a16="http://schemas.microsoft.com/office/drawing/2014/main" id="{8D00310A-F04F-9758-E099-62DF56CA5C3C}"/>
              </a:ext>
            </a:extLst>
          </p:cNvPr>
          <p:cNvSpPr>
            <a:spLocks noGrp="1"/>
          </p:cNvSpPr>
          <p:nvPr/>
        </p:nvSpPr>
        <p:spPr>
          <a:xfrm>
            <a:off x="7083242" y="5906038"/>
            <a:ext cx="3249032" cy="586199"/>
          </a:xfrm>
          <a:prstGeom prst="rect">
            <a:avLst/>
          </a:pr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8" name="Source 42 · TextBox 20">
            <a:extLst>
              <a:ext uri="{FF2B5EF4-FFF2-40B4-BE49-F238E27FC236}">
                <a16:creationId xmlns:a16="http://schemas.microsoft.com/office/drawing/2014/main" id="{863F5682-C6EE-DC01-6E42-42E5391336EB}"/>
              </a:ext>
            </a:extLst>
          </p:cNvPr>
          <p:cNvSpPr>
            <a:spLocks noGrp="1"/>
          </p:cNvSpPr>
          <p:nvPr/>
        </p:nvSpPr>
        <p:spPr>
          <a:xfrm>
            <a:off x="10427643" y="5276759"/>
            <a:ext cx="806807" cy="307777"/>
          </a:xfrm>
          <a:prstGeom prst="rect">
            <a:avLst/>
          </a:prstGeom>
          <a:noFill/>
        </p:spPr>
        <p:txBody>
          <a:bodyPr wrap="square">
            <a:spAutoFit/>
          </a:bodyPr>
          <a:lstStyle/>
          <a:p>
            <a:r>
              <a:rPr sz="1400" dirty="0">
                <a:solidFill>
                  <a:srgbClr val="C00000"/>
                </a:solidFill>
              </a:rPr>
              <a:t>GHZ</a:t>
            </a:r>
          </a:p>
        </p:txBody>
      </p:sp>
      <p:sp>
        <p:nvSpPr>
          <p:cNvPr id="19" name="Source 42 · TextBox 24">
            <a:extLst>
              <a:ext uri="{FF2B5EF4-FFF2-40B4-BE49-F238E27FC236}">
                <a16:creationId xmlns:a16="http://schemas.microsoft.com/office/drawing/2014/main" id="{EBBFC2E6-CB19-5F1A-67ED-481011DEE0C7}"/>
              </a:ext>
            </a:extLst>
          </p:cNvPr>
          <p:cNvSpPr>
            <a:spLocks noGrp="1"/>
          </p:cNvSpPr>
          <p:nvPr/>
        </p:nvSpPr>
        <p:spPr>
          <a:xfrm>
            <a:off x="10427643" y="5948467"/>
            <a:ext cx="806807" cy="307777"/>
          </a:xfrm>
          <a:prstGeom prst="rect">
            <a:avLst/>
          </a:prstGeom>
          <a:noFill/>
        </p:spPr>
        <p:txBody>
          <a:bodyPr wrap="square">
            <a:spAutoFit/>
          </a:bodyPr>
          <a:lstStyle/>
          <a:p>
            <a:r>
              <a:rPr sz="1400" dirty="0">
                <a:solidFill>
                  <a:srgbClr val="00B050"/>
                </a:solidFill>
              </a:rPr>
              <a:t>Bell</a:t>
            </a:r>
          </a:p>
        </p:txBody>
      </p:sp>
      <p:sp>
        <p:nvSpPr>
          <p:cNvPr id="20" name="Text 9">
            <a:extLst>
              <a:ext uri="{FF2B5EF4-FFF2-40B4-BE49-F238E27FC236}">
                <a16:creationId xmlns:a16="http://schemas.microsoft.com/office/drawing/2014/main" id="{90A76D14-9A32-F247-1C36-3E455361E732}"/>
              </a:ext>
            </a:extLst>
          </p:cNvPr>
          <p:cNvSpPr>
            <a:spLocks noGrp="1"/>
          </p:cNvSpPr>
          <p:nvPr/>
        </p:nvSpPr>
        <p:spPr>
          <a:xfrm>
            <a:off x="2011680" y="621792"/>
            <a:ext cx="9677095" cy="658368"/>
          </a:xfrm>
          <a:prstGeom prst="rect">
            <a:avLst/>
          </a:prstGeom>
          <a:noFill/>
        </p:spPr>
        <p:txBody>
          <a:bodyPr wrap="square" anchor="ctr"/>
          <a:lstStyle/>
          <a:p>
            <a:r>
              <a:rPr lang="en-US" sz="3000" b="1" dirty="0">
                <a:solidFill>
                  <a:srgbClr val="231F20"/>
                </a:solidFill>
                <a:latin typeface="Cambria"/>
                <a:ea typeface="Cambria"/>
                <a:cs typeface="Cambria"/>
              </a:rPr>
              <a:t>Problem formulation (cont.)</a:t>
            </a:r>
          </a:p>
        </p:txBody>
      </p:sp>
    </p:spTree>
    <p:extLst>
      <p:ext uri="{BB962C8B-B14F-4D97-AF65-F5344CB8AC3E}">
        <p14:creationId xmlns:p14="http://schemas.microsoft.com/office/powerpoint/2010/main" val="335972054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E06BFB-98CA-1A90-F9C7-5A8CEF76DBBC}"/>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C9DF1A42-D224-640C-80CF-CF8633AD2AEB}"/>
              </a:ext>
            </a:extLst>
          </p:cNvPr>
          <p:cNvSpPr>
            <a:spLocks noGrp="1"/>
          </p:cNvSpPr>
          <p:nvPr/>
        </p:nvSpPr>
        <p:spPr>
          <a:xfrm>
            <a:off x="0" y="0"/>
            <a:ext cx="1554480" cy="6858000"/>
          </a:xfrm>
          <a:prstGeom prst="rect">
            <a:avLst/>
          </a:prstGeom>
          <a:solidFill>
            <a:srgbClr val="A42037"/>
          </a:solidFill>
        </p:spPr>
        <p:txBody>
          <a:bodyPr/>
          <a:lstStyle/>
          <a:p>
            <a:endParaRPr/>
          </a:p>
        </p:txBody>
      </p:sp>
      <p:sp>
        <p:nvSpPr>
          <p:cNvPr id="6" name="Shape 4">
            <a:extLst>
              <a:ext uri="{FF2B5EF4-FFF2-40B4-BE49-F238E27FC236}">
                <a16:creationId xmlns:a16="http://schemas.microsoft.com/office/drawing/2014/main" id="{91809760-3AA2-A3C4-3977-6A7D7C596C9F}"/>
              </a:ext>
            </a:extLst>
          </p:cNvPr>
          <p:cNvSpPr>
            <a:spLocks noGrp="1"/>
          </p:cNvSpPr>
          <p:nvPr/>
        </p:nvSpPr>
        <p:spPr>
          <a:xfrm>
            <a:off x="109728" y="3995079"/>
            <a:ext cx="1335024" cy="512064"/>
          </a:xfrm>
          <a:prstGeom prst="roundRect">
            <a:avLst>
              <a:gd name="adj" fmla="val 14286"/>
            </a:avLst>
          </a:prstGeom>
          <a:solidFill>
            <a:srgbClr val="FFFFFF"/>
          </a:solidFill>
        </p:spPr>
        <p:txBody>
          <a:bodyPr/>
          <a:lstStyle/>
          <a:p>
            <a:endParaRPr/>
          </a:p>
        </p:txBody>
      </p:sp>
      <p:sp>
        <p:nvSpPr>
          <p:cNvPr id="4" name="Text 2">
            <a:extLst>
              <a:ext uri="{FF2B5EF4-FFF2-40B4-BE49-F238E27FC236}">
                <a16:creationId xmlns:a16="http://schemas.microsoft.com/office/drawing/2014/main" id="{EA78F8E6-D470-6636-7FA1-00F83B0BC00A}"/>
              </a:ext>
            </a:extLst>
          </p:cNvPr>
          <p:cNvSpPr>
            <a:spLocks noGrp="1"/>
          </p:cNvSpPr>
          <p:nvPr/>
        </p:nvSpPr>
        <p:spPr>
          <a:xfrm>
            <a:off x="182880" y="1399032"/>
            <a:ext cx="1225296" cy="512064"/>
          </a:xfrm>
          <a:prstGeom prst="rect">
            <a:avLst/>
          </a:prstGeom>
          <a:noFill/>
        </p:spPr>
        <p:txBody>
          <a:bodyPr wrap="square" anchor="ctr"/>
          <a:lstStyle/>
          <a:p>
            <a:r>
              <a:rPr lang="en-US" sz="1250" dirty="0">
                <a:solidFill>
                  <a:srgbClr val="EACBD1"/>
                </a:solidFill>
                <a:latin typeface="Calibri"/>
                <a:cs typeface="Calibri"/>
              </a:rPr>
              <a:t>Introduction</a:t>
            </a:r>
            <a:endParaRPr sz="1250" dirty="0">
              <a:solidFill>
                <a:srgbClr val="EACBD1"/>
              </a:solidFill>
              <a:latin typeface="Calibri"/>
              <a:cs typeface="Calibri"/>
            </a:endParaRPr>
          </a:p>
        </p:txBody>
      </p:sp>
      <p:sp>
        <p:nvSpPr>
          <p:cNvPr id="5" name="Text 3">
            <a:extLst>
              <a:ext uri="{FF2B5EF4-FFF2-40B4-BE49-F238E27FC236}">
                <a16:creationId xmlns:a16="http://schemas.microsoft.com/office/drawing/2014/main" id="{433E979C-41F7-54B4-32C9-CC0C42FD17B2}"/>
              </a:ext>
            </a:extLst>
          </p:cNvPr>
          <p:cNvSpPr>
            <a:spLocks noGrp="1"/>
          </p:cNvSpPr>
          <p:nvPr/>
        </p:nvSpPr>
        <p:spPr>
          <a:xfrm>
            <a:off x="182880" y="2267712"/>
            <a:ext cx="1225296" cy="512064"/>
          </a:xfrm>
          <a:prstGeom prst="rect">
            <a:avLst/>
          </a:prstGeom>
          <a:noFill/>
        </p:spPr>
        <p:txBody>
          <a:bodyPr wrap="square" anchor="ctr"/>
          <a:lstStyle/>
          <a:p>
            <a:r>
              <a:rPr sz="1250" dirty="0">
                <a:solidFill>
                  <a:srgbClr val="EACBD1"/>
                </a:solidFill>
                <a:latin typeface="Calibri"/>
                <a:cs typeface="Calibri"/>
              </a:rPr>
              <a:t>Bell Routing</a:t>
            </a:r>
          </a:p>
        </p:txBody>
      </p:sp>
      <p:sp>
        <p:nvSpPr>
          <p:cNvPr id="7" name="Text 5">
            <a:extLst>
              <a:ext uri="{FF2B5EF4-FFF2-40B4-BE49-F238E27FC236}">
                <a16:creationId xmlns:a16="http://schemas.microsoft.com/office/drawing/2014/main" id="{8A16CEEF-B915-062D-F9FE-2EEBB8722EDF}"/>
              </a:ext>
            </a:extLst>
          </p:cNvPr>
          <p:cNvSpPr>
            <a:spLocks noGrp="1"/>
          </p:cNvSpPr>
          <p:nvPr/>
        </p:nvSpPr>
        <p:spPr>
          <a:xfrm>
            <a:off x="182880" y="3136392"/>
            <a:ext cx="1225296" cy="512064"/>
          </a:xfrm>
          <a:prstGeom prst="rect">
            <a:avLst/>
          </a:prstGeom>
          <a:noFill/>
        </p:spPr>
        <p:txBody>
          <a:bodyPr wrap="square" anchor="ctr"/>
          <a:lstStyle/>
          <a:p>
            <a:r>
              <a:rPr sz="1250" dirty="0">
                <a:solidFill>
                  <a:srgbClr val="EACBD1"/>
                </a:solidFill>
                <a:latin typeface="Calibri"/>
                <a:cs typeface="Calibri"/>
              </a:rPr>
              <a:t>Bell + GHZ</a:t>
            </a:r>
          </a:p>
        </p:txBody>
      </p:sp>
      <p:sp>
        <p:nvSpPr>
          <p:cNvPr id="8" name="Text 6">
            <a:extLst>
              <a:ext uri="{FF2B5EF4-FFF2-40B4-BE49-F238E27FC236}">
                <a16:creationId xmlns:a16="http://schemas.microsoft.com/office/drawing/2014/main" id="{F94F9BFF-5448-7E19-B6C2-D9D9BF9BB3BD}"/>
              </a:ext>
            </a:extLst>
          </p:cNvPr>
          <p:cNvSpPr>
            <a:spLocks noGrp="1"/>
          </p:cNvSpPr>
          <p:nvPr/>
        </p:nvSpPr>
        <p:spPr>
          <a:xfrm>
            <a:off x="182880" y="4005072"/>
            <a:ext cx="1225296" cy="512064"/>
          </a:xfrm>
          <a:prstGeom prst="rect">
            <a:avLst/>
          </a:prstGeom>
          <a:noFill/>
        </p:spPr>
        <p:txBody>
          <a:bodyPr wrap="square" anchor="ctr"/>
          <a:lstStyle/>
          <a:p>
            <a:r>
              <a:rPr sz="1250" b="1" dirty="0">
                <a:solidFill>
                  <a:srgbClr val="A42037"/>
                </a:solidFill>
                <a:latin typeface="Calibri"/>
                <a:cs typeface="Calibri"/>
              </a:rPr>
              <a:t>Planning</a:t>
            </a:r>
          </a:p>
        </p:txBody>
      </p:sp>
      <p:sp>
        <p:nvSpPr>
          <p:cNvPr id="9" name="Text 7">
            <a:extLst>
              <a:ext uri="{FF2B5EF4-FFF2-40B4-BE49-F238E27FC236}">
                <a16:creationId xmlns:a16="http://schemas.microsoft.com/office/drawing/2014/main" id="{091A0D4E-D6C4-8B79-2B0D-8EE6C3800B95}"/>
              </a:ext>
            </a:extLst>
          </p:cNvPr>
          <p:cNvSpPr>
            <a:spLocks noGrp="1"/>
          </p:cNvSpPr>
          <p:nvPr/>
        </p:nvSpPr>
        <p:spPr>
          <a:xfrm>
            <a:off x="182880" y="4873752"/>
            <a:ext cx="1225296" cy="512064"/>
          </a:xfrm>
          <a:prstGeom prst="rect">
            <a:avLst/>
          </a:prstGeom>
          <a:noFill/>
        </p:spPr>
        <p:txBody>
          <a:bodyPr wrap="square" anchor="ctr"/>
          <a:lstStyle/>
          <a:p>
            <a:r>
              <a:rPr lang="en-US" sz="1250" dirty="0">
                <a:solidFill>
                  <a:srgbClr val="EACBD1"/>
                </a:solidFill>
                <a:latin typeface="Calibri"/>
                <a:ea typeface="Calibri"/>
                <a:cs typeface="Calibri"/>
              </a:rPr>
              <a:t>Conclusion</a:t>
            </a:r>
            <a:endParaRPr sz="1250" dirty="0">
              <a:solidFill>
                <a:srgbClr val="EACBD1"/>
              </a:solidFill>
              <a:latin typeface="Calibri"/>
              <a:ea typeface="Calibri"/>
              <a:cs typeface="Calibri"/>
            </a:endParaRPr>
          </a:p>
        </p:txBody>
      </p:sp>
      <p:sp>
        <p:nvSpPr>
          <p:cNvPr id="10" name="Text 8">
            <a:extLst>
              <a:ext uri="{FF2B5EF4-FFF2-40B4-BE49-F238E27FC236}">
                <a16:creationId xmlns:a16="http://schemas.microsoft.com/office/drawing/2014/main" id="{503DEF92-BB84-43B0-B5D6-EF4AD8670A4C}"/>
              </a:ext>
            </a:extLst>
          </p:cNvPr>
          <p:cNvSpPr>
            <a:spLocks noGrp="1"/>
          </p:cNvSpPr>
          <p:nvPr/>
        </p:nvSpPr>
        <p:spPr>
          <a:xfrm>
            <a:off x="2011680" y="347472"/>
            <a:ext cx="9677095" cy="292608"/>
          </a:xfrm>
          <a:prstGeom prst="rect">
            <a:avLst/>
          </a:prstGeom>
          <a:noFill/>
        </p:spPr>
        <p:txBody>
          <a:bodyPr wrap="none" anchor="ctr"/>
          <a:lstStyle/>
          <a:p>
            <a:r>
              <a:rPr lang="en-US" sz="1200" b="1" spc="100" dirty="0">
                <a:solidFill>
                  <a:srgbClr val="A42037"/>
                </a:solidFill>
                <a:latin typeface="Calibri"/>
                <a:ea typeface="Calibri"/>
                <a:cs typeface="Calibri"/>
              </a:rPr>
              <a:t>PLANNING</a:t>
            </a:r>
            <a:endParaRPr sz="1200" b="1" spc="100" dirty="0">
              <a:solidFill>
                <a:srgbClr val="A42037"/>
              </a:solidFill>
              <a:latin typeface="Calibri"/>
              <a:ea typeface="Calibri"/>
              <a:cs typeface="Calibri"/>
            </a:endParaRPr>
          </a:p>
        </p:txBody>
      </p:sp>
      <p:sp>
        <p:nvSpPr>
          <p:cNvPr id="26" name="Text 24">
            <a:extLst>
              <a:ext uri="{FF2B5EF4-FFF2-40B4-BE49-F238E27FC236}">
                <a16:creationId xmlns:a16="http://schemas.microsoft.com/office/drawing/2014/main" id="{2112603B-B6A2-0F1A-457B-4C97CDF0782B}"/>
              </a:ext>
            </a:extLst>
          </p:cNvPr>
          <p:cNvSpPr>
            <a:spLocks noGrp="1"/>
          </p:cNvSpPr>
          <p:nvPr/>
        </p:nvSpPr>
        <p:spPr>
          <a:xfrm>
            <a:off x="11551615" y="6473952"/>
            <a:ext cx="411480" cy="274320"/>
          </a:xfrm>
          <a:prstGeom prst="rect">
            <a:avLst/>
          </a:prstGeom>
          <a:noFill/>
        </p:spPr>
        <p:txBody>
          <a:bodyPr wrap="square" anchor="ctr"/>
          <a:lstStyle/>
          <a:p>
            <a:fld id="{AE4E52CC-50E8-C041-A4A7-4751265F3D3B}" type="slidenum">
              <a:rPr lang="en-US" sz="1000" smtClean="0">
                <a:solidFill>
                  <a:srgbClr val="58595B"/>
                </a:solidFill>
                <a:latin typeface="Calibri"/>
                <a:ea typeface="Calibri"/>
                <a:cs typeface="Calibri"/>
              </a:rPr>
              <a:t>119</a:t>
            </a:fld>
            <a:endParaRPr sz="1000" dirty="0">
              <a:solidFill>
                <a:srgbClr val="58595B"/>
              </a:solidFill>
              <a:latin typeface="Calibri"/>
              <a:ea typeface="Calibri"/>
              <a:cs typeface="Calibri"/>
            </a:endParaRPr>
          </a:p>
        </p:txBody>
      </p:sp>
      <p:sp>
        <p:nvSpPr>
          <p:cNvPr id="25" name="Text 28">
            <a:extLst>
              <a:ext uri="{FF2B5EF4-FFF2-40B4-BE49-F238E27FC236}">
                <a16:creationId xmlns:a16="http://schemas.microsoft.com/office/drawing/2014/main" id="{16E799B7-9A24-F1C4-5165-FF1968ECE83D}"/>
              </a:ext>
            </a:extLst>
          </p:cNvPr>
          <p:cNvSpPr/>
          <p:nvPr/>
        </p:nvSpPr>
        <p:spPr>
          <a:xfrm>
            <a:off x="2011680" y="6473952"/>
            <a:ext cx="5486400" cy="274320"/>
          </a:xfrm>
          <a:prstGeom prst="rect">
            <a:avLst/>
          </a:prstGeom>
          <a:noFill/>
          <a:ln/>
        </p:spPr>
        <p:txBody>
          <a:bodyPr wrap="square" rtlCol="0" anchor="ctr"/>
          <a:lstStyle/>
          <a:p>
            <a:pPr marL="0" indent="0">
              <a:buNone/>
            </a:pPr>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sp>
        <p:nvSpPr>
          <p:cNvPr id="3" name="Text 9">
            <a:extLst>
              <a:ext uri="{FF2B5EF4-FFF2-40B4-BE49-F238E27FC236}">
                <a16:creationId xmlns:a16="http://schemas.microsoft.com/office/drawing/2014/main" id="{AA920815-4A60-DE33-E64D-5B6D4E2F53CA}"/>
              </a:ext>
            </a:extLst>
          </p:cNvPr>
          <p:cNvSpPr>
            <a:spLocks noGrp="1"/>
          </p:cNvSpPr>
          <p:nvPr/>
        </p:nvSpPr>
        <p:spPr>
          <a:xfrm>
            <a:off x="2011680" y="621792"/>
            <a:ext cx="9677095" cy="658368"/>
          </a:xfrm>
          <a:prstGeom prst="rect">
            <a:avLst/>
          </a:prstGeom>
          <a:noFill/>
        </p:spPr>
        <p:txBody>
          <a:bodyPr wrap="square" anchor="ctr"/>
          <a:lstStyle/>
          <a:p>
            <a:r>
              <a:rPr sz="3000" b="1">
                <a:solidFill>
                  <a:srgbClr val="231F20"/>
                </a:solidFill>
                <a:latin typeface="Cambria"/>
                <a:ea typeface="Cambria"/>
                <a:cs typeface="Cambria"/>
              </a:rPr>
              <a:t>Train on six scenarios; test on unseen demand</a:t>
            </a:r>
          </a:p>
        </p:txBody>
      </p:sp>
      <mc:AlternateContent xmlns:mc="http://schemas.openxmlformats.org/markup-compatibility/2006" xmlns:a14="http://schemas.microsoft.com/office/drawing/2010/main">
        <mc:Choice Requires="a14">
          <p:sp>
            <p:nvSpPr>
              <p:cNvPr id="11" name="Text Placeholder 2">
                <a:extLst>
                  <a:ext uri="{FF2B5EF4-FFF2-40B4-BE49-F238E27FC236}">
                    <a16:creationId xmlns:a16="http://schemas.microsoft.com/office/drawing/2014/main" id="{3BF2A5FB-ACCC-7B53-54CB-5665FFDF58C1}"/>
                  </a:ext>
                </a:extLst>
              </p:cNvPr>
              <p:cNvSpPr txBox="1">
                <a:spLocks/>
              </p:cNvSpPr>
              <p:nvPr/>
            </p:nvSpPr>
            <p:spPr>
              <a:xfrm>
                <a:off x="2143429" y="1197864"/>
                <a:ext cx="9677096" cy="5312664"/>
              </a:xfrm>
              <a:prstGeom prst="rect">
                <a:avLst/>
              </a:prstGeom>
            </p:spPr>
            <p:txBody>
              <a:bodyPr/>
              <a:lstStyle>
                <a:lvl1pPr marL="342900" indent="-342900" algn="l" defTabSz="914400">
                  <a:spcBef>
                    <a:spcPct val="20000"/>
                  </a:spcBef>
                  <a:buFont typeface="Arial"/>
                  <a:buChar char="•"/>
                  <a:defRPr sz="3200" kern="1200">
                    <a:solidFill>
                      <a:schemeClr val="tx1"/>
                    </a:solidFill>
                    <a:latin typeface="+mn-lt"/>
                    <a:ea typeface="+mn-lt"/>
                    <a:cs typeface="+mn-lt"/>
                  </a:defRPr>
                </a:lvl1pPr>
                <a:lvl2pPr marL="742950" indent="-285750" algn="l" defTabSz="914400">
                  <a:spcBef>
                    <a:spcPct val="20000"/>
                  </a:spcBef>
                  <a:buFont typeface="Arial"/>
                  <a:buChar char="–"/>
                  <a:defRPr sz="2800" kern="1200">
                    <a:solidFill>
                      <a:schemeClr val="tx1"/>
                    </a:solidFill>
                    <a:latin typeface="+mn-lt"/>
                    <a:ea typeface="+mn-lt"/>
                    <a:cs typeface="+mn-lt"/>
                  </a:defRPr>
                </a:lvl2pPr>
                <a:lvl3pPr marL="1143000" indent="-228600" algn="l" defTabSz="914400">
                  <a:spcBef>
                    <a:spcPct val="20000"/>
                  </a:spcBef>
                  <a:buFont typeface="Arial"/>
                  <a:buChar char="•"/>
                  <a:defRPr sz="2400" kern="1200">
                    <a:solidFill>
                      <a:schemeClr val="tx1"/>
                    </a:solidFill>
                    <a:latin typeface="+mn-lt"/>
                    <a:ea typeface="+mn-lt"/>
                    <a:cs typeface="+mn-lt"/>
                  </a:defRPr>
                </a:lvl3pPr>
                <a:lvl4pPr marL="1600200" indent="-228600" algn="l" defTabSz="914400">
                  <a:spcBef>
                    <a:spcPct val="20000"/>
                  </a:spcBef>
                  <a:buFont typeface="Arial"/>
                  <a:buChar char="–"/>
                  <a:defRPr sz="2000" kern="1200">
                    <a:solidFill>
                      <a:schemeClr val="tx1"/>
                    </a:solidFill>
                    <a:latin typeface="+mn-lt"/>
                    <a:ea typeface="+mn-lt"/>
                    <a:cs typeface="+mn-lt"/>
                  </a:defRPr>
                </a:lvl4pPr>
                <a:lvl5pPr marL="2057400" indent="-228600" algn="l" defTabSz="914400">
                  <a:spcBef>
                    <a:spcPct val="20000"/>
                  </a:spcBef>
                  <a:buFont typeface="Arial"/>
                  <a:buChar char="»"/>
                  <a:defRPr sz="2000" kern="1200">
                    <a:solidFill>
                      <a:schemeClr val="tx1"/>
                    </a:solidFill>
                    <a:latin typeface="+mn-lt"/>
                    <a:ea typeface="+mn-lt"/>
                    <a:cs typeface="+mn-lt"/>
                  </a:defRPr>
                </a:lvl5pPr>
                <a:lvl6pPr marL="2514600" indent="-228600" algn="l" defTabSz="914400">
                  <a:spcBef>
                    <a:spcPct val="20000"/>
                  </a:spcBef>
                  <a:buFont typeface="Arial"/>
                  <a:buChar char="•"/>
                  <a:defRPr sz="2000" kern="1200">
                    <a:solidFill>
                      <a:schemeClr val="tx1"/>
                    </a:solidFill>
                    <a:latin typeface="+mn-lt"/>
                    <a:ea typeface="+mn-lt"/>
                    <a:cs typeface="+mn-lt"/>
                  </a:defRPr>
                </a:lvl6pPr>
                <a:lvl7pPr marL="2971800" indent="-228600" algn="l" defTabSz="914400">
                  <a:spcBef>
                    <a:spcPct val="20000"/>
                  </a:spcBef>
                  <a:buFont typeface="Arial"/>
                  <a:buChar char="•"/>
                  <a:defRPr sz="2000" kern="1200">
                    <a:solidFill>
                      <a:schemeClr val="tx1"/>
                    </a:solidFill>
                    <a:latin typeface="+mn-lt"/>
                    <a:ea typeface="+mn-lt"/>
                    <a:cs typeface="+mn-lt"/>
                  </a:defRPr>
                </a:lvl7pPr>
                <a:lvl8pPr marL="3429000" indent="-228600" algn="l" defTabSz="914400">
                  <a:spcBef>
                    <a:spcPct val="20000"/>
                  </a:spcBef>
                  <a:buFont typeface="Arial"/>
                  <a:buChar char="•"/>
                  <a:defRPr sz="2000" kern="1200">
                    <a:solidFill>
                      <a:schemeClr val="tx1"/>
                    </a:solidFill>
                    <a:latin typeface="+mn-lt"/>
                    <a:ea typeface="+mn-lt"/>
                    <a:cs typeface="+mn-lt"/>
                  </a:defRPr>
                </a:lvl8pPr>
                <a:lvl9pPr marL="3886200" indent="-228600" algn="l" defTabSz="914400">
                  <a:spcBef>
                    <a:spcPct val="20000"/>
                  </a:spcBef>
                  <a:buFont typeface="Arial"/>
                  <a:buChar char="•"/>
                  <a:defRPr sz="2000" kern="1200">
                    <a:solidFill>
                      <a:schemeClr val="tx1"/>
                    </a:solidFill>
                    <a:latin typeface="+mn-lt"/>
                    <a:ea typeface="+mn-lt"/>
                    <a:cs typeface="+mn-lt"/>
                  </a:defRPr>
                </a:lvl9pPr>
              </a:lstStyle>
              <a:p>
                <a:r>
                  <a:rPr lang="en-US" sz="1600" b="1" dirty="0">
                    <a:solidFill>
                      <a:srgbClr val="231F20"/>
                    </a:solidFill>
                    <a:latin typeface="Calibri" pitchFamily="34" charset="0"/>
                    <a:ea typeface="Calibri" pitchFamily="34" charset="-122"/>
                    <a:cs typeface="Calibri" pitchFamily="34" charset="-120"/>
                  </a:rPr>
                  <a:t>Network</a:t>
                </a:r>
                <a:r>
                  <a:rPr lang="en-US" sz="2000" dirty="0"/>
                  <a:t> </a:t>
                </a:r>
                <a:r>
                  <a:rPr lang="en-US" sz="1600" b="1" dirty="0">
                    <a:solidFill>
                      <a:srgbClr val="231F20"/>
                    </a:solidFill>
                    <a:latin typeface="Calibri" pitchFamily="34" charset="0"/>
                    <a:ea typeface="Calibri" pitchFamily="34" charset="-122"/>
                    <a:cs typeface="Calibri" pitchFamily="34" charset="-120"/>
                  </a:rPr>
                  <a:t>setup</a:t>
                </a:r>
              </a:p>
              <a:p>
                <a:pPr marL="685800" lvl="1" indent="-342900">
                  <a:lnSpc>
                    <a:spcPct val="105000"/>
                  </a:lnSpc>
                  <a:spcBef>
                    <a:spcPts val="0"/>
                  </a:spcBef>
                  <a:spcAft>
                    <a:spcPts val="800"/>
                  </a:spcAft>
                  <a:buSzPct val="100000"/>
                  <a:buFont typeface="Candara"/>
                  <a:buChar char="–"/>
                </a:pPr>
                <a:r>
                  <a:rPr lang="en-US" sz="1400" dirty="0">
                    <a:solidFill>
                      <a:srgbClr val="58595B"/>
                    </a:solidFill>
                    <a:latin typeface="Calibri" pitchFamily="34" charset="0"/>
                    <a:ea typeface="Calibri" pitchFamily="34" charset="-122"/>
                    <a:cs typeface="Calibri" pitchFamily="34" charset="-120"/>
                  </a:rPr>
                  <a:t>17 ground stations</a:t>
                </a:r>
              </a:p>
              <a:p>
                <a:pPr marL="685800" lvl="1" indent="-342900">
                  <a:lnSpc>
                    <a:spcPct val="105000"/>
                  </a:lnSpc>
                  <a:spcBef>
                    <a:spcPts val="0"/>
                  </a:spcBef>
                  <a:spcAft>
                    <a:spcPts val="800"/>
                  </a:spcAft>
                  <a:buSzPct val="100000"/>
                  <a:buFont typeface="Candara"/>
                  <a:buChar char="–"/>
                </a:pPr>
                <a:r>
                  <a:rPr lang="en-US" sz="1400" dirty="0">
                    <a:solidFill>
                      <a:srgbClr val="58595B"/>
                    </a:solidFill>
                    <a:latin typeface="Calibri" pitchFamily="34" charset="0"/>
                    <a:ea typeface="Calibri" pitchFamily="34" charset="-122"/>
                    <a:cs typeface="Calibri" pitchFamily="34" charset="-120"/>
                  </a:rPr>
                  <a:t>10 orbital planes × 15 satellites</a:t>
                </a:r>
              </a:p>
              <a:p>
                <a:pPr marL="685800" lvl="1" indent="-342900">
                  <a:lnSpc>
                    <a:spcPct val="105000"/>
                  </a:lnSpc>
                  <a:spcBef>
                    <a:spcPts val="0"/>
                  </a:spcBef>
                  <a:spcAft>
                    <a:spcPts val="800"/>
                  </a:spcAft>
                  <a:buSzPct val="100000"/>
                  <a:buFont typeface="Candara"/>
                  <a:buChar char="–"/>
                </a:pPr>
                <a:r>
                  <a:rPr lang="en-US" sz="1400" dirty="0">
                    <a:solidFill>
                      <a:srgbClr val="58595B"/>
                    </a:solidFill>
                    <a:latin typeface="Calibri" pitchFamily="34" charset="0"/>
                    <a:ea typeface="Calibri" pitchFamily="34" charset="-122"/>
                    <a:cs typeface="Calibri" pitchFamily="34" charset="-120"/>
                  </a:rPr>
                  <a:t>4 lenses per satellite; 5 candidate paths</a:t>
                </a:r>
              </a:p>
              <a:p>
                <a:r>
                  <a:rPr lang="en-US" sz="1600" b="1" dirty="0">
                    <a:solidFill>
                      <a:srgbClr val="231F20"/>
                    </a:solidFill>
                    <a:latin typeface="Calibri" pitchFamily="34" charset="0"/>
                    <a:ea typeface="Calibri" pitchFamily="34" charset="-122"/>
                    <a:cs typeface="Calibri" pitchFamily="34" charset="-120"/>
                  </a:rPr>
                  <a:t>Uncertain</a:t>
                </a:r>
                <a:r>
                  <a:rPr lang="en-US" sz="2000" dirty="0"/>
                  <a:t> </a:t>
                </a:r>
                <a:r>
                  <a:rPr lang="en-US" sz="1600" b="1" dirty="0">
                    <a:solidFill>
                      <a:srgbClr val="231F20"/>
                    </a:solidFill>
                    <a:latin typeface="Calibri" pitchFamily="34" charset="0"/>
                    <a:ea typeface="Calibri" pitchFamily="34" charset="-122"/>
                    <a:cs typeface="Calibri" pitchFamily="34" charset="-120"/>
                  </a:rPr>
                  <a:t>demand</a:t>
                </a:r>
              </a:p>
              <a:p>
                <a:pPr marL="685800" lvl="1" indent="-342900">
                  <a:lnSpc>
                    <a:spcPct val="105000"/>
                  </a:lnSpc>
                  <a:spcBef>
                    <a:spcPts val="0"/>
                  </a:spcBef>
                  <a:spcAft>
                    <a:spcPts val="800"/>
                  </a:spcAft>
                  <a:buSzPct val="100000"/>
                  <a:buFont typeface="Candara"/>
                  <a:buChar char="–"/>
                </a:pPr>
                <a:r>
                  <a:rPr lang="en-US" sz="1400" dirty="0">
                    <a:solidFill>
                      <a:srgbClr val="58595B"/>
                    </a:solidFill>
                    <a:latin typeface="Calibri" pitchFamily="34" charset="0"/>
                    <a:ea typeface="Calibri" pitchFamily="34" charset="-122"/>
                    <a:cs typeface="Calibri" pitchFamily="34" charset="-120"/>
                  </a:rPr>
                  <a:t>6 training scenarios: {Balanced/Bell-heavy/GHZ-heavy} </a:t>
                </a:r>
                <a14:m>
                  <m:oMath xmlns:m="http://schemas.openxmlformats.org/officeDocument/2006/math">
                    <m:r>
                      <a:rPr lang="en-US" sz="1400">
                        <a:solidFill>
                          <a:srgbClr val="58595B"/>
                        </a:solidFill>
                        <a:latin typeface="Cambria Math" panose="02040503050406030204" pitchFamily="18" charset="0"/>
                        <a:ea typeface="Calibri" pitchFamily="34" charset="-122"/>
                        <a:cs typeface="Calibri" pitchFamily="34" charset="-120"/>
                      </a:rPr>
                      <m:t>×</m:t>
                    </m:r>
                  </m:oMath>
                </a14:m>
                <a:r>
                  <a:rPr lang="en-US" sz="1400" dirty="0">
                    <a:solidFill>
                      <a:srgbClr val="58595B"/>
                    </a:solidFill>
                    <a:latin typeface="Calibri" pitchFamily="34" charset="0"/>
                    <a:ea typeface="Calibri" pitchFamily="34" charset="-122"/>
                    <a:cs typeface="Calibri" pitchFamily="34" charset="-120"/>
                  </a:rPr>
                  <a:t>{low intensity, medium intensity}</a:t>
                </a:r>
              </a:p>
              <a:p>
                <a:pPr marL="685800" lvl="1" indent="-342900">
                  <a:lnSpc>
                    <a:spcPct val="105000"/>
                  </a:lnSpc>
                  <a:spcBef>
                    <a:spcPts val="0"/>
                  </a:spcBef>
                  <a:spcAft>
                    <a:spcPts val="800"/>
                  </a:spcAft>
                  <a:buSzPct val="100000"/>
                  <a:buFont typeface="Candara"/>
                  <a:buChar char="–"/>
                </a:pPr>
                <a:r>
                  <a:rPr lang="en-US" sz="1400" dirty="0">
                    <a:solidFill>
                      <a:srgbClr val="58595B"/>
                    </a:solidFill>
                    <a:latin typeface="Calibri" pitchFamily="34" charset="0"/>
                    <a:ea typeface="Calibri" pitchFamily="34" charset="-122"/>
                    <a:cs typeface="Calibri" pitchFamily="34" charset="-120"/>
                  </a:rPr>
                  <a:t>Deployment is frozen after training → evaluated on 100 unseen demand scenarios</a:t>
                </a:r>
              </a:p>
              <a:p>
                <a:r>
                  <a:rPr lang="en-US" sz="1600" b="1" dirty="0">
                    <a:solidFill>
                      <a:srgbClr val="231F20"/>
                    </a:solidFill>
                    <a:latin typeface="Calibri" pitchFamily="34" charset="0"/>
                    <a:ea typeface="Calibri" pitchFamily="34" charset="-122"/>
                    <a:cs typeface="Calibri" pitchFamily="34" charset="-120"/>
                  </a:rPr>
                  <a:t>Baselines</a:t>
                </a:r>
              </a:p>
              <a:p>
                <a:pPr marL="685800" lvl="1" indent="-342900">
                  <a:lnSpc>
                    <a:spcPct val="105000"/>
                  </a:lnSpc>
                  <a:spcBef>
                    <a:spcPts val="0"/>
                  </a:spcBef>
                  <a:spcAft>
                    <a:spcPts val="800"/>
                  </a:spcAft>
                  <a:buSzPct val="100000"/>
                  <a:buFont typeface="Candara"/>
                  <a:buChar char="–"/>
                </a:pPr>
                <a:r>
                  <a:rPr lang="en-US" sz="1400" dirty="0">
                    <a:solidFill>
                      <a:srgbClr val="58595B"/>
                    </a:solidFill>
                    <a:latin typeface="Calibri" pitchFamily="34" charset="0"/>
                    <a:cs typeface="Calibri" pitchFamily="34" charset="-120"/>
                  </a:rPr>
                  <a:t>DET-Mean: Plan for average demand</a:t>
                </a:r>
              </a:p>
              <a:p>
                <a:pPr marL="685800" lvl="1" indent="-342900">
                  <a:lnSpc>
                    <a:spcPct val="105000"/>
                  </a:lnSpc>
                  <a:spcBef>
                    <a:spcPts val="0"/>
                  </a:spcBef>
                  <a:spcAft>
                    <a:spcPts val="800"/>
                  </a:spcAft>
                  <a:buSzPct val="100000"/>
                  <a:buFont typeface="Candara"/>
                  <a:buChar char="–"/>
                </a:pPr>
                <a:r>
                  <a:rPr lang="en-US" sz="1400" dirty="0">
                    <a:solidFill>
                      <a:srgbClr val="58595B"/>
                    </a:solidFill>
                    <a:latin typeface="Calibri" pitchFamily="34" charset="0"/>
                    <a:cs typeface="Calibri" pitchFamily="34" charset="-120"/>
                  </a:rPr>
                  <a:t>TSSP-Bell: Plan using Bell scenarios only</a:t>
                </a:r>
              </a:p>
              <a:p>
                <a:pPr marL="685800" lvl="1" indent="-342900">
                  <a:lnSpc>
                    <a:spcPct val="105000"/>
                  </a:lnSpc>
                  <a:spcBef>
                    <a:spcPts val="0"/>
                  </a:spcBef>
                  <a:spcAft>
                    <a:spcPts val="800"/>
                  </a:spcAft>
                  <a:buSzPct val="100000"/>
                  <a:buFont typeface="Candara"/>
                  <a:buChar char="–"/>
                </a:pPr>
                <a:r>
                  <a:rPr lang="en-US" sz="1400" dirty="0">
                    <a:solidFill>
                      <a:srgbClr val="58595B"/>
                    </a:solidFill>
                    <a:latin typeface="Calibri" pitchFamily="34" charset="0"/>
                    <a:cs typeface="Calibri" pitchFamily="34" charset="-120"/>
                  </a:rPr>
                  <a:t>TSSP-GHZ: Plan using GHZ scenarios only</a:t>
                </a:r>
              </a:p>
              <a:p>
                <a:pPr marL="685800" lvl="1" indent="-342900">
                  <a:lnSpc>
                    <a:spcPct val="105000"/>
                  </a:lnSpc>
                  <a:spcBef>
                    <a:spcPts val="0"/>
                  </a:spcBef>
                  <a:spcAft>
                    <a:spcPts val="800"/>
                  </a:spcAft>
                  <a:buSzPct val="100000"/>
                  <a:buFont typeface="Candara"/>
                  <a:buChar char="–"/>
                </a:pPr>
                <a:r>
                  <a:rPr lang="en-US" sz="1400" dirty="0">
                    <a:solidFill>
                      <a:srgbClr val="58595B"/>
                    </a:solidFill>
                    <a:latin typeface="Calibri" pitchFamily="34" charset="0"/>
                    <a:cs typeface="Calibri" pitchFamily="34" charset="-120"/>
                  </a:rPr>
                  <a:t>TSSP (ours): Plan jointly across Bell + GHZ scenarios</a:t>
                </a:r>
              </a:p>
              <a:p>
                <a:pPr marL="685800" lvl="1" indent="-342900">
                  <a:lnSpc>
                    <a:spcPct val="105000"/>
                  </a:lnSpc>
                  <a:spcBef>
                    <a:spcPts val="0"/>
                  </a:spcBef>
                  <a:spcAft>
                    <a:spcPts val="800"/>
                  </a:spcAft>
                  <a:buSzPct val="100000"/>
                  <a:buFont typeface="Candara"/>
                  <a:buChar char="–"/>
                </a:pPr>
                <a:r>
                  <a:rPr lang="en-US" sz="1400" dirty="0">
                    <a:solidFill>
                      <a:srgbClr val="58595B"/>
                    </a:solidFill>
                    <a:latin typeface="Calibri" pitchFamily="34" charset="0"/>
                    <a:cs typeface="Calibri" pitchFamily="34" charset="-120"/>
                  </a:rPr>
                  <a:t>Wait-and-See (Oracle): knows the test demand before deployment</a:t>
                </a:r>
              </a:p>
              <a:p>
                <a:r>
                  <a:rPr lang="en-US" sz="1600" b="1" dirty="0">
                    <a:solidFill>
                      <a:srgbClr val="231F20"/>
                    </a:solidFill>
                    <a:latin typeface="Calibri" pitchFamily="34" charset="0"/>
                    <a:ea typeface="Calibri" pitchFamily="34" charset="-122"/>
                    <a:cs typeface="Calibri" pitchFamily="34" charset="-120"/>
                  </a:rPr>
                  <a:t>Metric: </a:t>
                </a:r>
                <a:r>
                  <a:rPr lang="en-US" sz="1400" dirty="0">
                    <a:solidFill>
                      <a:srgbClr val="58595B"/>
                    </a:solidFill>
                    <a:latin typeface="Calibri" pitchFamily="34" charset="0"/>
                    <a:ea typeface="Calibri" pitchFamily="34" charset="-122"/>
                    <a:cs typeface="Calibri" pitchFamily="34" charset="-120"/>
                  </a:rPr>
                  <a:t>Average weighted throughput over unseen scenarios</a:t>
                </a:r>
              </a:p>
            </p:txBody>
          </p:sp>
        </mc:Choice>
        <mc:Fallback xmlns="">
          <p:sp>
            <p:nvSpPr>
              <p:cNvPr id="11" name="Text Placeholder 2">
                <a:extLst>
                  <a:ext uri="{FF2B5EF4-FFF2-40B4-BE49-F238E27FC236}">
                    <a16:creationId xmlns:a16="http://schemas.microsoft.com/office/drawing/2014/main" id="{3BF2A5FB-ACCC-7B53-54CB-5665FFDF58C1}"/>
                  </a:ext>
                </a:extLst>
              </p:cNvPr>
              <p:cNvSpPr txBox="1">
                <a:spLocks noRot="1" noChangeAspect="1" noMove="1" noResize="1" noEditPoints="1" noAdjustHandles="1" noChangeArrowheads="1" noChangeShapeType="1" noTextEdit="1"/>
              </p:cNvSpPr>
              <p:nvPr/>
            </p:nvSpPr>
            <p:spPr>
              <a:xfrm>
                <a:off x="2143429" y="1197864"/>
                <a:ext cx="9677096" cy="5312664"/>
              </a:xfrm>
              <a:prstGeom prst="rect">
                <a:avLst/>
              </a:prstGeom>
              <a:blipFill>
                <a:blip r:embed="rId3"/>
                <a:stretch>
                  <a:fillRect l="-262"/>
                </a:stretch>
              </a:blipFill>
            </p:spPr>
            <p:txBody>
              <a:bodyPr/>
              <a:lstStyle/>
              <a:p>
                <a:r>
                  <a:rPr lang="en-US">
                    <a:noFill/>
                  </a:rPr>
                  <a:t> </a:t>
                </a:r>
              </a:p>
            </p:txBody>
          </p:sp>
        </mc:Fallback>
      </mc:AlternateContent>
    </p:spTree>
    <p:extLst>
      <p:ext uri="{BB962C8B-B14F-4D97-AF65-F5344CB8AC3E}">
        <p14:creationId xmlns:p14="http://schemas.microsoft.com/office/powerpoint/2010/main" val="200366878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069CE1-0558-2DCB-72EC-316BF4C0FBE8}"/>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E45F8F8E-9B1D-2E1E-BA56-8A47A123AB2B}"/>
              </a:ext>
            </a:extLst>
          </p:cNvPr>
          <p:cNvSpPr>
            <a:spLocks noGrp="1"/>
          </p:cNvSpPr>
          <p:nvPr/>
        </p:nvSpPr>
        <p:spPr>
          <a:xfrm>
            <a:off x="0" y="0"/>
            <a:ext cx="1554480" cy="6858000"/>
          </a:xfrm>
          <a:prstGeom prst="rect">
            <a:avLst/>
          </a:prstGeom>
          <a:solidFill>
            <a:srgbClr val="A42037"/>
          </a:solidFill>
        </p:spPr>
        <p:txBody>
          <a:bodyPr/>
          <a:lstStyle/>
          <a:p>
            <a:endParaRPr/>
          </a:p>
        </p:txBody>
      </p:sp>
      <p:sp>
        <p:nvSpPr>
          <p:cNvPr id="6" name="Shape 4">
            <a:extLst>
              <a:ext uri="{FF2B5EF4-FFF2-40B4-BE49-F238E27FC236}">
                <a16:creationId xmlns:a16="http://schemas.microsoft.com/office/drawing/2014/main" id="{B9AAE382-2554-07AD-8652-DB35EA053AB2}"/>
              </a:ext>
            </a:extLst>
          </p:cNvPr>
          <p:cNvSpPr>
            <a:spLocks noGrp="1"/>
          </p:cNvSpPr>
          <p:nvPr/>
        </p:nvSpPr>
        <p:spPr>
          <a:xfrm>
            <a:off x="109728" y="3995079"/>
            <a:ext cx="1335024" cy="512064"/>
          </a:xfrm>
          <a:prstGeom prst="roundRect">
            <a:avLst>
              <a:gd name="adj" fmla="val 14286"/>
            </a:avLst>
          </a:prstGeom>
          <a:solidFill>
            <a:srgbClr val="FFFFFF"/>
          </a:solidFill>
        </p:spPr>
        <p:txBody>
          <a:bodyPr/>
          <a:lstStyle/>
          <a:p>
            <a:endParaRPr/>
          </a:p>
        </p:txBody>
      </p:sp>
      <p:sp>
        <p:nvSpPr>
          <p:cNvPr id="4" name="Text 2">
            <a:extLst>
              <a:ext uri="{FF2B5EF4-FFF2-40B4-BE49-F238E27FC236}">
                <a16:creationId xmlns:a16="http://schemas.microsoft.com/office/drawing/2014/main" id="{29D175F3-7D26-89E8-270D-DE468FD12193}"/>
              </a:ext>
            </a:extLst>
          </p:cNvPr>
          <p:cNvSpPr>
            <a:spLocks noGrp="1"/>
          </p:cNvSpPr>
          <p:nvPr/>
        </p:nvSpPr>
        <p:spPr>
          <a:xfrm>
            <a:off x="182880" y="1399032"/>
            <a:ext cx="1225296" cy="512064"/>
          </a:xfrm>
          <a:prstGeom prst="rect">
            <a:avLst/>
          </a:prstGeom>
          <a:noFill/>
        </p:spPr>
        <p:txBody>
          <a:bodyPr wrap="square" anchor="ctr"/>
          <a:lstStyle/>
          <a:p>
            <a:r>
              <a:rPr lang="en-US" sz="1250" dirty="0">
                <a:solidFill>
                  <a:srgbClr val="EACBD1"/>
                </a:solidFill>
                <a:latin typeface="Calibri"/>
                <a:cs typeface="Calibri"/>
              </a:rPr>
              <a:t>Introduction</a:t>
            </a:r>
            <a:endParaRPr sz="1250" dirty="0">
              <a:solidFill>
                <a:srgbClr val="EACBD1"/>
              </a:solidFill>
              <a:latin typeface="Calibri"/>
              <a:cs typeface="Calibri"/>
            </a:endParaRPr>
          </a:p>
        </p:txBody>
      </p:sp>
      <p:sp>
        <p:nvSpPr>
          <p:cNvPr id="5" name="Text 3">
            <a:extLst>
              <a:ext uri="{FF2B5EF4-FFF2-40B4-BE49-F238E27FC236}">
                <a16:creationId xmlns:a16="http://schemas.microsoft.com/office/drawing/2014/main" id="{6EC57AA6-F08D-9902-32CD-BB4271D6EA0B}"/>
              </a:ext>
            </a:extLst>
          </p:cNvPr>
          <p:cNvSpPr>
            <a:spLocks noGrp="1"/>
          </p:cNvSpPr>
          <p:nvPr/>
        </p:nvSpPr>
        <p:spPr>
          <a:xfrm>
            <a:off x="182880" y="2267712"/>
            <a:ext cx="1225296" cy="512064"/>
          </a:xfrm>
          <a:prstGeom prst="rect">
            <a:avLst/>
          </a:prstGeom>
          <a:noFill/>
        </p:spPr>
        <p:txBody>
          <a:bodyPr wrap="square" anchor="ctr"/>
          <a:lstStyle/>
          <a:p>
            <a:r>
              <a:rPr sz="1250" dirty="0">
                <a:solidFill>
                  <a:srgbClr val="EACBD1"/>
                </a:solidFill>
                <a:latin typeface="Calibri"/>
                <a:cs typeface="Calibri"/>
              </a:rPr>
              <a:t>Bell Routing</a:t>
            </a:r>
          </a:p>
        </p:txBody>
      </p:sp>
      <p:sp>
        <p:nvSpPr>
          <p:cNvPr id="7" name="Text 5">
            <a:extLst>
              <a:ext uri="{FF2B5EF4-FFF2-40B4-BE49-F238E27FC236}">
                <a16:creationId xmlns:a16="http://schemas.microsoft.com/office/drawing/2014/main" id="{D575C8EE-7998-74F3-6C1B-7C9D9745B9AC}"/>
              </a:ext>
            </a:extLst>
          </p:cNvPr>
          <p:cNvSpPr>
            <a:spLocks noGrp="1"/>
          </p:cNvSpPr>
          <p:nvPr/>
        </p:nvSpPr>
        <p:spPr>
          <a:xfrm>
            <a:off x="182880" y="3136392"/>
            <a:ext cx="1225296" cy="512064"/>
          </a:xfrm>
          <a:prstGeom prst="rect">
            <a:avLst/>
          </a:prstGeom>
          <a:noFill/>
        </p:spPr>
        <p:txBody>
          <a:bodyPr wrap="square" anchor="ctr"/>
          <a:lstStyle/>
          <a:p>
            <a:r>
              <a:rPr sz="1250" dirty="0">
                <a:solidFill>
                  <a:srgbClr val="EACBD1"/>
                </a:solidFill>
                <a:latin typeface="Calibri"/>
                <a:cs typeface="Calibri"/>
              </a:rPr>
              <a:t>Bell + GHZ</a:t>
            </a:r>
          </a:p>
        </p:txBody>
      </p:sp>
      <p:sp>
        <p:nvSpPr>
          <p:cNvPr id="8" name="Text 6">
            <a:extLst>
              <a:ext uri="{FF2B5EF4-FFF2-40B4-BE49-F238E27FC236}">
                <a16:creationId xmlns:a16="http://schemas.microsoft.com/office/drawing/2014/main" id="{758731F3-C131-DEF6-6E01-388B1F4C563A}"/>
              </a:ext>
            </a:extLst>
          </p:cNvPr>
          <p:cNvSpPr>
            <a:spLocks noGrp="1"/>
          </p:cNvSpPr>
          <p:nvPr/>
        </p:nvSpPr>
        <p:spPr>
          <a:xfrm>
            <a:off x="182880" y="4005072"/>
            <a:ext cx="1225296" cy="512064"/>
          </a:xfrm>
          <a:prstGeom prst="rect">
            <a:avLst/>
          </a:prstGeom>
          <a:noFill/>
        </p:spPr>
        <p:txBody>
          <a:bodyPr wrap="square" anchor="ctr"/>
          <a:lstStyle/>
          <a:p>
            <a:r>
              <a:rPr sz="1250" b="1" dirty="0">
                <a:solidFill>
                  <a:srgbClr val="A42037"/>
                </a:solidFill>
                <a:latin typeface="Calibri"/>
                <a:cs typeface="Calibri"/>
              </a:rPr>
              <a:t>Planning</a:t>
            </a:r>
          </a:p>
        </p:txBody>
      </p:sp>
      <p:sp>
        <p:nvSpPr>
          <p:cNvPr id="9" name="Text 7">
            <a:extLst>
              <a:ext uri="{FF2B5EF4-FFF2-40B4-BE49-F238E27FC236}">
                <a16:creationId xmlns:a16="http://schemas.microsoft.com/office/drawing/2014/main" id="{93A54798-C02C-75DF-FCA0-1BDA37BBBF96}"/>
              </a:ext>
            </a:extLst>
          </p:cNvPr>
          <p:cNvSpPr>
            <a:spLocks noGrp="1"/>
          </p:cNvSpPr>
          <p:nvPr/>
        </p:nvSpPr>
        <p:spPr>
          <a:xfrm>
            <a:off x="182880" y="4873752"/>
            <a:ext cx="1225296" cy="512064"/>
          </a:xfrm>
          <a:prstGeom prst="rect">
            <a:avLst/>
          </a:prstGeom>
          <a:noFill/>
        </p:spPr>
        <p:txBody>
          <a:bodyPr wrap="square" anchor="ctr"/>
          <a:lstStyle/>
          <a:p>
            <a:r>
              <a:rPr lang="en-US" sz="1250" dirty="0">
                <a:solidFill>
                  <a:srgbClr val="EACBD1"/>
                </a:solidFill>
                <a:latin typeface="Calibri"/>
                <a:ea typeface="Calibri"/>
                <a:cs typeface="Calibri"/>
              </a:rPr>
              <a:t>Conclusion</a:t>
            </a:r>
            <a:endParaRPr sz="1250" dirty="0">
              <a:solidFill>
                <a:srgbClr val="EACBD1"/>
              </a:solidFill>
              <a:latin typeface="Calibri"/>
              <a:ea typeface="Calibri"/>
              <a:cs typeface="Calibri"/>
            </a:endParaRPr>
          </a:p>
        </p:txBody>
      </p:sp>
      <p:sp>
        <p:nvSpPr>
          <p:cNvPr id="10" name="Text 8">
            <a:extLst>
              <a:ext uri="{FF2B5EF4-FFF2-40B4-BE49-F238E27FC236}">
                <a16:creationId xmlns:a16="http://schemas.microsoft.com/office/drawing/2014/main" id="{E39E5DD3-2ACA-1B57-00AA-020A56D8BEFC}"/>
              </a:ext>
            </a:extLst>
          </p:cNvPr>
          <p:cNvSpPr>
            <a:spLocks noGrp="1"/>
          </p:cNvSpPr>
          <p:nvPr/>
        </p:nvSpPr>
        <p:spPr>
          <a:xfrm>
            <a:off x="2011680" y="347472"/>
            <a:ext cx="9677095" cy="292608"/>
          </a:xfrm>
          <a:prstGeom prst="rect">
            <a:avLst/>
          </a:prstGeom>
          <a:noFill/>
        </p:spPr>
        <p:txBody>
          <a:bodyPr wrap="none" anchor="ctr"/>
          <a:lstStyle/>
          <a:p>
            <a:r>
              <a:rPr lang="en-US" sz="1200" b="1" spc="100" dirty="0">
                <a:solidFill>
                  <a:srgbClr val="A42037"/>
                </a:solidFill>
                <a:latin typeface="Calibri"/>
                <a:ea typeface="Calibri"/>
                <a:cs typeface="Calibri"/>
              </a:rPr>
              <a:t>PLANNING</a:t>
            </a:r>
            <a:endParaRPr sz="1200" b="1" spc="100" dirty="0">
              <a:solidFill>
                <a:srgbClr val="A42037"/>
              </a:solidFill>
              <a:latin typeface="Calibri"/>
              <a:ea typeface="Calibri"/>
              <a:cs typeface="Calibri"/>
            </a:endParaRPr>
          </a:p>
        </p:txBody>
      </p:sp>
      <p:sp>
        <p:nvSpPr>
          <p:cNvPr id="26" name="Text 24">
            <a:extLst>
              <a:ext uri="{FF2B5EF4-FFF2-40B4-BE49-F238E27FC236}">
                <a16:creationId xmlns:a16="http://schemas.microsoft.com/office/drawing/2014/main" id="{219DA5DA-EE49-F82E-E603-C80D5F00C9BB}"/>
              </a:ext>
            </a:extLst>
          </p:cNvPr>
          <p:cNvSpPr>
            <a:spLocks noGrp="1"/>
          </p:cNvSpPr>
          <p:nvPr/>
        </p:nvSpPr>
        <p:spPr>
          <a:xfrm>
            <a:off x="11551615" y="6473952"/>
            <a:ext cx="411480" cy="274320"/>
          </a:xfrm>
          <a:prstGeom prst="rect">
            <a:avLst/>
          </a:prstGeom>
          <a:noFill/>
        </p:spPr>
        <p:txBody>
          <a:bodyPr wrap="square" anchor="ctr"/>
          <a:lstStyle/>
          <a:p>
            <a:fld id="{AE4E52CC-50E8-C041-A4A7-4751265F3D3B}" type="slidenum">
              <a:rPr lang="en-US" sz="1000" smtClean="0">
                <a:solidFill>
                  <a:srgbClr val="58595B"/>
                </a:solidFill>
                <a:latin typeface="Calibri"/>
                <a:ea typeface="Calibri"/>
                <a:cs typeface="Calibri"/>
              </a:rPr>
              <a:t>120</a:t>
            </a:fld>
            <a:endParaRPr sz="1000" dirty="0">
              <a:solidFill>
                <a:srgbClr val="58595B"/>
              </a:solidFill>
              <a:latin typeface="Calibri"/>
              <a:ea typeface="Calibri"/>
              <a:cs typeface="Calibri"/>
            </a:endParaRPr>
          </a:p>
        </p:txBody>
      </p:sp>
      <p:sp>
        <p:nvSpPr>
          <p:cNvPr id="25" name="Text 28">
            <a:extLst>
              <a:ext uri="{FF2B5EF4-FFF2-40B4-BE49-F238E27FC236}">
                <a16:creationId xmlns:a16="http://schemas.microsoft.com/office/drawing/2014/main" id="{F6B70133-81EA-0CA4-1FB7-FB77D42C1680}"/>
              </a:ext>
            </a:extLst>
          </p:cNvPr>
          <p:cNvSpPr/>
          <p:nvPr/>
        </p:nvSpPr>
        <p:spPr>
          <a:xfrm>
            <a:off x="2011680" y="6473952"/>
            <a:ext cx="5486400" cy="274320"/>
          </a:xfrm>
          <a:prstGeom prst="rect">
            <a:avLst/>
          </a:prstGeom>
          <a:noFill/>
          <a:ln/>
        </p:spPr>
        <p:txBody>
          <a:bodyPr wrap="square" rtlCol="0" anchor="ctr"/>
          <a:lstStyle/>
          <a:p>
            <a:pPr marL="0" indent="0">
              <a:buNone/>
            </a:pPr>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sp>
        <p:nvSpPr>
          <p:cNvPr id="3" name="Source 44 · Text Placeholder 12">
            <a:extLst>
              <a:ext uri="{FF2B5EF4-FFF2-40B4-BE49-F238E27FC236}">
                <a16:creationId xmlns:a16="http://schemas.microsoft.com/office/drawing/2014/main" id="{911DD3EC-DB7D-6F30-F8E8-8FD8C3D17CD9}"/>
              </a:ext>
            </a:extLst>
          </p:cNvPr>
          <p:cNvSpPr>
            <a:spLocks noGrp="1"/>
          </p:cNvSpPr>
          <p:nvPr/>
        </p:nvSpPr>
        <p:spPr>
          <a:xfrm>
            <a:off x="2210105" y="1384847"/>
            <a:ext cx="9677095" cy="4095831"/>
          </a:xfrm>
          <a:prstGeom prst="rect">
            <a:avLst/>
          </a:prstGeom>
          <a:noFill/>
        </p:spPr>
        <p:txBody>
          <a:bodyPr wrap="square" lIns="17066" tIns="17066" rIns="17066" bIns="17066" anchor="t">
            <a:noAutofit/>
          </a:bodyPr>
          <a:lstStyle>
            <a:lvl1pPr marL="341319" indent="-255989" algn="l" defTabSz="853298">
              <a:lnSpc>
                <a:spcPct val="105000"/>
              </a:lnSpc>
              <a:spcBef>
                <a:spcPts val="0"/>
              </a:spcBef>
              <a:spcAft>
                <a:spcPts val="467"/>
              </a:spcAft>
              <a:buFont typeface="Candara"/>
              <a:buChar char="•"/>
              <a:defRPr sz="1866" kern="1200">
                <a:solidFill>
                  <a:srgbClr val="181818"/>
                </a:solidFill>
                <a:latin typeface="Candara"/>
                <a:ea typeface="Candara"/>
                <a:cs typeface="Candara"/>
              </a:defRPr>
            </a:lvl1pPr>
            <a:lvl2pPr marL="682638" indent="-213325" algn="l" defTabSz="853298">
              <a:lnSpc>
                <a:spcPct val="105000"/>
              </a:lnSpc>
              <a:spcBef>
                <a:spcPts val="0"/>
              </a:spcBef>
              <a:spcAft>
                <a:spcPts val="233"/>
              </a:spcAft>
              <a:buFont typeface="Candara"/>
              <a:buChar char="○"/>
              <a:defRPr sz="1680" kern="1200">
                <a:solidFill>
                  <a:srgbClr val="181818"/>
                </a:solidFill>
                <a:latin typeface="Candara"/>
                <a:ea typeface="Candara"/>
                <a:cs typeface="Candara"/>
              </a:defRPr>
            </a:lvl2pPr>
            <a:lvl3pPr marL="938628" indent="-170660" algn="l" defTabSz="853298">
              <a:lnSpc>
                <a:spcPct val="105000"/>
              </a:lnSpc>
              <a:spcBef>
                <a:spcPts val="0"/>
              </a:spcBef>
              <a:spcAft>
                <a:spcPts val="93"/>
              </a:spcAft>
              <a:buFont typeface="Candara"/>
              <a:buChar char="–"/>
              <a:defRPr sz="1493" kern="1200">
                <a:solidFill>
                  <a:srgbClr val="181818"/>
                </a:solidFill>
                <a:latin typeface="Candara"/>
                <a:ea typeface="Candara"/>
                <a:cs typeface="Candara"/>
              </a:defRPr>
            </a:lvl3pPr>
            <a:lvl4pPr marL="1194617"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4pPr>
            <a:lvl5pPr marL="1450607"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5pPr>
            <a:lvl6pPr marL="1706596"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6pPr>
            <a:lvl7pPr marL="1962586"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7pPr>
            <a:lvl8pPr marL="2218575"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8pPr>
            <a:lvl9pPr marL="2474564"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9pPr>
          </a:lstStyle>
          <a:p>
            <a:r>
              <a:rPr sz="1600" b="1" dirty="0">
                <a:solidFill>
                  <a:srgbClr val="231F20"/>
                </a:solidFill>
                <a:latin typeface="Calibri" pitchFamily="34" charset="0"/>
                <a:ea typeface="Calibri" pitchFamily="34" charset="-122"/>
                <a:cs typeface="Calibri" pitchFamily="34" charset="-120"/>
              </a:rPr>
              <a:t>Main</a:t>
            </a:r>
            <a:r>
              <a:rPr dirty="0"/>
              <a:t> </a:t>
            </a:r>
            <a:r>
              <a:rPr sz="1600" b="1" dirty="0">
                <a:solidFill>
                  <a:srgbClr val="231F20"/>
                </a:solidFill>
                <a:latin typeface="Calibri" pitchFamily="34" charset="0"/>
                <a:ea typeface="Calibri" pitchFamily="34" charset="-122"/>
                <a:cs typeface="Calibri" pitchFamily="34" charset="-120"/>
              </a:rPr>
              <a:t>out-of-sample</a:t>
            </a:r>
            <a:r>
              <a:rPr dirty="0"/>
              <a:t> </a:t>
            </a:r>
            <a:r>
              <a:rPr sz="1600" b="1" dirty="0">
                <a:solidFill>
                  <a:srgbClr val="231F20"/>
                </a:solidFill>
                <a:latin typeface="Calibri" pitchFamily="34" charset="0"/>
                <a:ea typeface="Calibri" pitchFamily="34" charset="-122"/>
                <a:cs typeface="Calibri" pitchFamily="34" charset="-120"/>
              </a:rPr>
              <a:t>result</a:t>
            </a:r>
          </a:p>
        </p:txBody>
      </p:sp>
      <p:sp>
        <p:nvSpPr>
          <p:cNvPr id="11" name="Source 44 · Text Placeholder 13">
            <a:extLst>
              <a:ext uri="{FF2B5EF4-FFF2-40B4-BE49-F238E27FC236}">
                <a16:creationId xmlns:a16="http://schemas.microsoft.com/office/drawing/2014/main" id="{1B341273-7E7C-B9BF-6291-95D05D5A98B5}"/>
              </a:ext>
            </a:extLst>
          </p:cNvPr>
          <p:cNvSpPr>
            <a:spLocks noGrp="1"/>
          </p:cNvSpPr>
          <p:nvPr/>
        </p:nvSpPr>
        <p:spPr>
          <a:xfrm>
            <a:off x="2763864" y="5646146"/>
            <a:ext cx="7568339" cy="375451"/>
          </a:xfrm>
          <a:prstGeom prst="rect">
            <a:avLst/>
          </a:prstGeom>
          <a:noFill/>
        </p:spPr>
        <p:txBody>
          <a:bodyPr wrap="square" lIns="0" tIns="0" rIns="0" bIns="0" anchor="ctr">
            <a:noAutofit/>
          </a:bodyPr>
          <a:lstStyle>
            <a:lvl1pPr marL="0" indent="0" algn="l">
              <a:buNone/>
              <a:defRPr sz="1866" b="1" kern="1200">
                <a:solidFill>
                  <a:srgbClr val="985461"/>
                </a:solidFill>
                <a:latin typeface="Candara"/>
                <a:ea typeface="Candara"/>
                <a:cs typeface="Candara"/>
              </a:defRPr>
            </a:lvl1pPr>
          </a:lstStyle>
          <a:p>
            <a:r>
              <a:rPr sz="1600" dirty="0"/>
              <a:t>TSSP outperforms mean-demand planning and nearly reaches the oracle.</a:t>
            </a:r>
          </a:p>
        </p:txBody>
      </p:sp>
      <p:pic>
        <p:nvPicPr>
          <p:cNvPr id="12" name="Source 44 · Picture 6">
            <a:extLst>
              <a:ext uri="{FF2B5EF4-FFF2-40B4-BE49-F238E27FC236}">
                <a16:creationId xmlns:a16="http://schemas.microsoft.com/office/drawing/2014/main" id="{6BC46E3C-DC37-BB4D-11B6-8D782210868C}"/>
              </a:ext>
            </a:extLst>
          </p:cNvPr>
          <p:cNvPicPr>
            <a:picLocks noChangeAspect="1"/>
          </p:cNvPicPr>
          <p:nvPr/>
        </p:nvPicPr>
        <p:blipFill>
          <a:blip r:embed="rId3"/>
          <a:srcRect t="7114" b="11556"/>
          <a:stretch>
            <a:fillRect/>
          </a:stretch>
        </p:blipFill>
        <p:spPr>
          <a:xfrm>
            <a:off x="2894319" y="1794430"/>
            <a:ext cx="7976577" cy="3686247"/>
          </a:xfrm>
          <a:prstGeom prst="rect">
            <a:avLst/>
          </a:prstGeom>
        </p:spPr>
      </p:pic>
      <p:sp>
        <p:nvSpPr>
          <p:cNvPr id="13" name="Text 9">
            <a:extLst>
              <a:ext uri="{FF2B5EF4-FFF2-40B4-BE49-F238E27FC236}">
                <a16:creationId xmlns:a16="http://schemas.microsoft.com/office/drawing/2014/main" id="{F63941A3-044B-EA42-B934-BF47EAE365B9}"/>
              </a:ext>
            </a:extLst>
          </p:cNvPr>
          <p:cNvSpPr>
            <a:spLocks noGrp="1"/>
          </p:cNvSpPr>
          <p:nvPr/>
        </p:nvSpPr>
        <p:spPr>
          <a:xfrm>
            <a:off x="2011680" y="621792"/>
            <a:ext cx="9677095" cy="658368"/>
          </a:xfrm>
          <a:prstGeom prst="rect">
            <a:avLst/>
          </a:prstGeom>
          <a:noFill/>
        </p:spPr>
        <p:txBody>
          <a:bodyPr wrap="square" anchor="ctr"/>
          <a:lstStyle/>
          <a:p>
            <a:r>
              <a:rPr sz="3000" b="1" dirty="0">
                <a:solidFill>
                  <a:srgbClr val="231F20"/>
                </a:solidFill>
                <a:latin typeface="Cambria"/>
                <a:ea typeface="Cambria"/>
                <a:cs typeface="Cambria"/>
              </a:rPr>
              <a:t>Stochastic planning </a:t>
            </a:r>
            <a:r>
              <a:rPr lang="en-US" sz="3000" b="1" dirty="0">
                <a:solidFill>
                  <a:srgbClr val="231F20"/>
                </a:solidFill>
                <a:latin typeface="Cambria"/>
                <a:ea typeface="Cambria"/>
                <a:cs typeface="Cambria"/>
              </a:rPr>
              <a:t>nears</a:t>
            </a:r>
            <a:r>
              <a:rPr sz="3000" b="1" dirty="0">
                <a:solidFill>
                  <a:srgbClr val="231F20"/>
                </a:solidFill>
                <a:latin typeface="Cambria"/>
                <a:ea typeface="Cambria"/>
                <a:cs typeface="Cambria"/>
              </a:rPr>
              <a:t> the wait-and-see oracle</a:t>
            </a:r>
          </a:p>
        </p:txBody>
      </p:sp>
    </p:spTree>
    <p:extLst>
      <p:ext uri="{BB962C8B-B14F-4D97-AF65-F5344CB8AC3E}">
        <p14:creationId xmlns:p14="http://schemas.microsoft.com/office/powerpoint/2010/main" val="428614283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BD845E-7772-A92F-4065-C868296FB646}"/>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B47B010F-6215-1BEF-8D7A-5AB5E500A5B1}"/>
              </a:ext>
            </a:extLst>
          </p:cNvPr>
          <p:cNvSpPr>
            <a:spLocks noGrp="1"/>
          </p:cNvSpPr>
          <p:nvPr/>
        </p:nvSpPr>
        <p:spPr>
          <a:xfrm>
            <a:off x="0" y="0"/>
            <a:ext cx="1554480" cy="6858000"/>
          </a:xfrm>
          <a:prstGeom prst="rect">
            <a:avLst/>
          </a:prstGeom>
          <a:solidFill>
            <a:srgbClr val="A42037"/>
          </a:solidFill>
        </p:spPr>
        <p:txBody>
          <a:bodyPr/>
          <a:lstStyle/>
          <a:p>
            <a:endParaRPr/>
          </a:p>
        </p:txBody>
      </p:sp>
      <p:sp>
        <p:nvSpPr>
          <p:cNvPr id="6" name="Shape 4">
            <a:extLst>
              <a:ext uri="{FF2B5EF4-FFF2-40B4-BE49-F238E27FC236}">
                <a16:creationId xmlns:a16="http://schemas.microsoft.com/office/drawing/2014/main" id="{C3B5D856-0DBC-EB7D-5476-363D28B488D0}"/>
              </a:ext>
            </a:extLst>
          </p:cNvPr>
          <p:cNvSpPr>
            <a:spLocks noGrp="1"/>
          </p:cNvSpPr>
          <p:nvPr/>
        </p:nvSpPr>
        <p:spPr>
          <a:xfrm>
            <a:off x="109728" y="3995079"/>
            <a:ext cx="1335024" cy="512064"/>
          </a:xfrm>
          <a:prstGeom prst="roundRect">
            <a:avLst>
              <a:gd name="adj" fmla="val 14286"/>
            </a:avLst>
          </a:prstGeom>
          <a:solidFill>
            <a:srgbClr val="FFFFFF"/>
          </a:solidFill>
        </p:spPr>
        <p:txBody>
          <a:bodyPr/>
          <a:lstStyle/>
          <a:p>
            <a:endParaRPr/>
          </a:p>
        </p:txBody>
      </p:sp>
      <p:sp>
        <p:nvSpPr>
          <p:cNvPr id="4" name="Text 2">
            <a:extLst>
              <a:ext uri="{FF2B5EF4-FFF2-40B4-BE49-F238E27FC236}">
                <a16:creationId xmlns:a16="http://schemas.microsoft.com/office/drawing/2014/main" id="{87D4FF39-B8F4-C4FF-E4C0-FDE147AA844C}"/>
              </a:ext>
            </a:extLst>
          </p:cNvPr>
          <p:cNvSpPr>
            <a:spLocks noGrp="1"/>
          </p:cNvSpPr>
          <p:nvPr/>
        </p:nvSpPr>
        <p:spPr>
          <a:xfrm>
            <a:off x="182880" y="1399032"/>
            <a:ext cx="1225296" cy="512064"/>
          </a:xfrm>
          <a:prstGeom prst="rect">
            <a:avLst/>
          </a:prstGeom>
          <a:noFill/>
        </p:spPr>
        <p:txBody>
          <a:bodyPr wrap="square" anchor="ctr"/>
          <a:lstStyle/>
          <a:p>
            <a:r>
              <a:rPr lang="en-US" sz="1250" dirty="0">
                <a:solidFill>
                  <a:srgbClr val="EACBD1"/>
                </a:solidFill>
                <a:latin typeface="Calibri"/>
                <a:cs typeface="Calibri"/>
              </a:rPr>
              <a:t>Introduction</a:t>
            </a:r>
            <a:endParaRPr sz="1250" dirty="0">
              <a:solidFill>
                <a:srgbClr val="EACBD1"/>
              </a:solidFill>
              <a:latin typeface="Calibri"/>
              <a:cs typeface="Calibri"/>
            </a:endParaRPr>
          </a:p>
        </p:txBody>
      </p:sp>
      <p:sp>
        <p:nvSpPr>
          <p:cNvPr id="5" name="Text 3">
            <a:extLst>
              <a:ext uri="{FF2B5EF4-FFF2-40B4-BE49-F238E27FC236}">
                <a16:creationId xmlns:a16="http://schemas.microsoft.com/office/drawing/2014/main" id="{1AC43AF4-18BE-2C23-B19B-5C0A16E88AD5}"/>
              </a:ext>
            </a:extLst>
          </p:cNvPr>
          <p:cNvSpPr>
            <a:spLocks noGrp="1"/>
          </p:cNvSpPr>
          <p:nvPr/>
        </p:nvSpPr>
        <p:spPr>
          <a:xfrm>
            <a:off x="182880" y="2267712"/>
            <a:ext cx="1225296" cy="512064"/>
          </a:xfrm>
          <a:prstGeom prst="rect">
            <a:avLst/>
          </a:prstGeom>
          <a:noFill/>
        </p:spPr>
        <p:txBody>
          <a:bodyPr wrap="square" anchor="ctr"/>
          <a:lstStyle/>
          <a:p>
            <a:r>
              <a:rPr sz="1250" dirty="0">
                <a:solidFill>
                  <a:srgbClr val="EACBD1"/>
                </a:solidFill>
                <a:latin typeface="Calibri"/>
                <a:cs typeface="Calibri"/>
              </a:rPr>
              <a:t>Bell Routing</a:t>
            </a:r>
          </a:p>
        </p:txBody>
      </p:sp>
      <p:sp>
        <p:nvSpPr>
          <p:cNvPr id="7" name="Text 5">
            <a:extLst>
              <a:ext uri="{FF2B5EF4-FFF2-40B4-BE49-F238E27FC236}">
                <a16:creationId xmlns:a16="http://schemas.microsoft.com/office/drawing/2014/main" id="{C6DAA123-0661-7E75-AB5A-986C718684EF}"/>
              </a:ext>
            </a:extLst>
          </p:cNvPr>
          <p:cNvSpPr>
            <a:spLocks noGrp="1"/>
          </p:cNvSpPr>
          <p:nvPr/>
        </p:nvSpPr>
        <p:spPr>
          <a:xfrm>
            <a:off x="182880" y="3136392"/>
            <a:ext cx="1225296" cy="512064"/>
          </a:xfrm>
          <a:prstGeom prst="rect">
            <a:avLst/>
          </a:prstGeom>
          <a:noFill/>
        </p:spPr>
        <p:txBody>
          <a:bodyPr wrap="square" anchor="ctr"/>
          <a:lstStyle/>
          <a:p>
            <a:r>
              <a:rPr sz="1250" dirty="0">
                <a:solidFill>
                  <a:srgbClr val="EACBD1"/>
                </a:solidFill>
                <a:latin typeface="Calibri"/>
                <a:cs typeface="Calibri"/>
              </a:rPr>
              <a:t>Bell + GHZ</a:t>
            </a:r>
          </a:p>
        </p:txBody>
      </p:sp>
      <p:sp>
        <p:nvSpPr>
          <p:cNvPr id="8" name="Text 6">
            <a:extLst>
              <a:ext uri="{FF2B5EF4-FFF2-40B4-BE49-F238E27FC236}">
                <a16:creationId xmlns:a16="http://schemas.microsoft.com/office/drawing/2014/main" id="{A9580F6F-20BA-61CD-0621-9A7258CA9CEF}"/>
              </a:ext>
            </a:extLst>
          </p:cNvPr>
          <p:cNvSpPr>
            <a:spLocks noGrp="1"/>
          </p:cNvSpPr>
          <p:nvPr/>
        </p:nvSpPr>
        <p:spPr>
          <a:xfrm>
            <a:off x="182880" y="4005072"/>
            <a:ext cx="1225296" cy="512064"/>
          </a:xfrm>
          <a:prstGeom prst="rect">
            <a:avLst/>
          </a:prstGeom>
          <a:noFill/>
        </p:spPr>
        <p:txBody>
          <a:bodyPr wrap="square" anchor="ctr"/>
          <a:lstStyle/>
          <a:p>
            <a:r>
              <a:rPr sz="1250" b="1" dirty="0">
                <a:solidFill>
                  <a:srgbClr val="A42037"/>
                </a:solidFill>
                <a:latin typeface="Calibri"/>
                <a:cs typeface="Calibri"/>
              </a:rPr>
              <a:t>Planning</a:t>
            </a:r>
          </a:p>
        </p:txBody>
      </p:sp>
      <p:sp>
        <p:nvSpPr>
          <p:cNvPr id="9" name="Text 7">
            <a:extLst>
              <a:ext uri="{FF2B5EF4-FFF2-40B4-BE49-F238E27FC236}">
                <a16:creationId xmlns:a16="http://schemas.microsoft.com/office/drawing/2014/main" id="{00C9B85E-E394-6FD1-D98F-741193116007}"/>
              </a:ext>
            </a:extLst>
          </p:cNvPr>
          <p:cNvSpPr>
            <a:spLocks noGrp="1"/>
          </p:cNvSpPr>
          <p:nvPr/>
        </p:nvSpPr>
        <p:spPr>
          <a:xfrm>
            <a:off x="182880" y="4873752"/>
            <a:ext cx="1225296" cy="512064"/>
          </a:xfrm>
          <a:prstGeom prst="rect">
            <a:avLst/>
          </a:prstGeom>
          <a:noFill/>
        </p:spPr>
        <p:txBody>
          <a:bodyPr wrap="square" anchor="ctr"/>
          <a:lstStyle/>
          <a:p>
            <a:r>
              <a:rPr lang="en-US" sz="1250" dirty="0">
                <a:solidFill>
                  <a:srgbClr val="EACBD1"/>
                </a:solidFill>
                <a:latin typeface="Calibri"/>
                <a:ea typeface="Calibri"/>
                <a:cs typeface="Calibri"/>
              </a:rPr>
              <a:t>Conclusion</a:t>
            </a:r>
            <a:endParaRPr sz="1250" dirty="0">
              <a:solidFill>
                <a:srgbClr val="EACBD1"/>
              </a:solidFill>
              <a:latin typeface="Calibri"/>
              <a:ea typeface="Calibri"/>
              <a:cs typeface="Calibri"/>
            </a:endParaRPr>
          </a:p>
        </p:txBody>
      </p:sp>
      <p:sp>
        <p:nvSpPr>
          <p:cNvPr id="10" name="Text 8">
            <a:extLst>
              <a:ext uri="{FF2B5EF4-FFF2-40B4-BE49-F238E27FC236}">
                <a16:creationId xmlns:a16="http://schemas.microsoft.com/office/drawing/2014/main" id="{75EE4193-3C11-E49C-FE9B-252319B0C7D8}"/>
              </a:ext>
            </a:extLst>
          </p:cNvPr>
          <p:cNvSpPr>
            <a:spLocks noGrp="1"/>
          </p:cNvSpPr>
          <p:nvPr/>
        </p:nvSpPr>
        <p:spPr>
          <a:xfrm>
            <a:off x="2011680" y="347472"/>
            <a:ext cx="9677095" cy="292608"/>
          </a:xfrm>
          <a:prstGeom prst="rect">
            <a:avLst/>
          </a:prstGeom>
          <a:noFill/>
        </p:spPr>
        <p:txBody>
          <a:bodyPr wrap="none" anchor="ctr"/>
          <a:lstStyle/>
          <a:p>
            <a:r>
              <a:rPr lang="en-US" sz="1200" b="1" spc="100" dirty="0">
                <a:solidFill>
                  <a:srgbClr val="A42037"/>
                </a:solidFill>
                <a:latin typeface="Calibri"/>
                <a:ea typeface="Calibri"/>
                <a:cs typeface="Calibri"/>
              </a:rPr>
              <a:t>PLANNING</a:t>
            </a:r>
            <a:endParaRPr sz="1200" b="1" spc="100" dirty="0">
              <a:solidFill>
                <a:srgbClr val="A42037"/>
              </a:solidFill>
              <a:latin typeface="Calibri"/>
              <a:ea typeface="Calibri"/>
              <a:cs typeface="Calibri"/>
            </a:endParaRPr>
          </a:p>
        </p:txBody>
      </p:sp>
      <p:sp>
        <p:nvSpPr>
          <p:cNvPr id="26" name="Text 24">
            <a:extLst>
              <a:ext uri="{FF2B5EF4-FFF2-40B4-BE49-F238E27FC236}">
                <a16:creationId xmlns:a16="http://schemas.microsoft.com/office/drawing/2014/main" id="{0D8B6DFB-3FEB-F522-8C29-A27379A6B869}"/>
              </a:ext>
            </a:extLst>
          </p:cNvPr>
          <p:cNvSpPr>
            <a:spLocks noGrp="1"/>
          </p:cNvSpPr>
          <p:nvPr/>
        </p:nvSpPr>
        <p:spPr>
          <a:xfrm>
            <a:off x="11551615" y="6473952"/>
            <a:ext cx="411480" cy="274320"/>
          </a:xfrm>
          <a:prstGeom prst="rect">
            <a:avLst/>
          </a:prstGeom>
          <a:noFill/>
        </p:spPr>
        <p:txBody>
          <a:bodyPr wrap="square" anchor="ctr"/>
          <a:lstStyle/>
          <a:p>
            <a:fld id="{AE4E52CC-50E8-C041-A4A7-4751265F3D3B}" type="slidenum">
              <a:rPr lang="en-US" sz="1000" smtClean="0">
                <a:solidFill>
                  <a:srgbClr val="58595B"/>
                </a:solidFill>
                <a:latin typeface="Calibri"/>
                <a:ea typeface="Calibri"/>
                <a:cs typeface="Calibri"/>
              </a:rPr>
              <a:t>121</a:t>
            </a:fld>
            <a:endParaRPr sz="1000" dirty="0">
              <a:solidFill>
                <a:srgbClr val="58595B"/>
              </a:solidFill>
              <a:latin typeface="Calibri"/>
              <a:ea typeface="Calibri"/>
              <a:cs typeface="Calibri"/>
            </a:endParaRPr>
          </a:p>
        </p:txBody>
      </p:sp>
      <p:sp>
        <p:nvSpPr>
          <p:cNvPr id="25" name="Text 28">
            <a:extLst>
              <a:ext uri="{FF2B5EF4-FFF2-40B4-BE49-F238E27FC236}">
                <a16:creationId xmlns:a16="http://schemas.microsoft.com/office/drawing/2014/main" id="{76825655-6C1C-B948-EDB8-A5ABF997627B}"/>
              </a:ext>
            </a:extLst>
          </p:cNvPr>
          <p:cNvSpPr/>
          <p:nvPr/>
        </p:nvSpPr>
        <p:spPr>
          <a:xfrm>
            <a:off x="2011680" y="6473952"/>
            <a:ext cx="5486400" cy="274320"/>
          </a:xfrm>
          <a:prstGeom prst="rect">
            <a:avLst/>
          </a:prstGeom>
          <a:noFill/>
          <a:ln/>
        </p:spPr>
        <p:txBody>
          <a:bodyPr wrap="square" rtlCol="0" anchor="ctr"/>
          <a:lstStyle/>
          <a:p>
            <a:pPr marL="0" indent="0">
              <a:buNone/>
            </a:pPr>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sp>
        <p:nvSpPr>
          <p:cNvPr id="3" name="Source 45 · Content Placeholder 5">
            <a:extLst>
              <a:ext uri="{FF2B5EF4-FFF2-40B4-BE49-F238E27FC236}">
                <a16:creationId xmlns:a16="http://schemas.microsoft.com/office/drawing/2014/main" id="{D9D6D408-D2C6-088E-5E86-AF8C2C0FF48B}"/>
              </a:ext>
            </a:extLst>
          </p:cNvPr>
          <p:cNvSpPr>
            <a:spLocks noGrp="1"/>
          </p:cNvSpPr>
          <p:nvPr/>
        </p:nvSpPr>
        <p:spPr>
          <a:xfrm>
            <a:off x="2121684" y="1519539"/>
            <a:ext cx="4584307" cy="4162237"/>
          </a:xfrm>
        </p:spPr>
        <p:txBody>
          <a:bodyPr wrap="square" lIns="17271" tIns="17271" rIns="17271" bIns="17271" anchor="t">
            <a:noAutofit/>
          </a:bodyPr>
          <a:lstStyle>
            <a:lvl1pPr marL="345414" indent="-259060" algn="l" defTabSz="863535">
              <a:lnSpc>
                <a:spcPct val="105000"/>
              </a:lnSpc>
              <a:spcBef>
                <a:spcPts val="0"/>
              </a:spcBef>
              <a:spcAft>
                <a:spcPts val="472"/>
              </a:spcAft>
              <a:buFont typeface="Candara"/>
              <a:buChar char="•"/>
              <a:defRPr sz="1889" kern="1200">
                <a:solidFill>
                  <a:srgbClr val="181818"/>
                </a:solidFill>
                <a:latin typeface="Candara"/>
                <a:ea typeface="Candara"/>
                <a:cs typeface="Candara"/>
              </a:defRPr>
            </a:lvl1pPr>
            <a:lvl2pPr marL="690828" indent="-215884" algn="l" defTabSz="863535">
              <a:lnSpc>
                <a:spcPct val="105000"/>
              </a:lnSpc>
              <a:spcBef>
                <a:spcPts val="0"/>
              </a:spcBef>
              <a:spcAft>
                <a:spcPts val="236"/>
              </a:spcAft>
              <a:buFont typeface="Candara"/>
              <a:buChar char="○"/>
              <a:defRPr sz="1700" kern="1200">
                <a:solidFill>
                  <a:srgbClr val="181818"/>
                </a:solidFill>
                <a:latin typeface="Candara"/>
                <a:ea typeface="Candara"/>
                <a:cs typeface="Candara"/>
              </a:defRPr>
            </a:lvl2pPr>
            <a:lvl3pPr marL="949888" indent="-172707" algn="l" defTabSz="863535">
              <a:lnSpc>
                <a:spcPct val="105000"/>
              </a:lnSpc>
              <a:spcBef>
                <a:spcPts val="0"/>
              </a:spcBef>
              <a:spcAft>
                <a:spcPts val="94"/>
              </a:spcAft>
              <a:buFont typeface="Candara"/>
              <a:buChar char="–"/>
              <a:defRPr sz="1511" kern="1200">
                <a:solidFill>
                  <a:srgbClr val="181818"/>
                </a:solidFill>
                <a:latin typeface="Candara"/>
                <a:ea typeface="Candara"/>
                <a:cs typeface="Candara"/>
              </a:defRPr>
            </a:lvl3pPr>
            <a:lvl4pPr marL="1208949" indent="-172707" algn="l" defTabSz="863535">
              <a:lnSpc>
                <a:spcPct val="105000"/>
              </a:lnSpc>
              <a:spcBef>
                <a:spcPts val="0"/>
              </a:spcBef>
              <a:spcAft>
                <a:spcPts val="0"/>
              </a:spcAft>
              <a:buFont typeface="Candara"/>
              <a:buChar char="–"/>
              <a:defRPr sz="1511" kern="1200">
                <a:solidFill>
                  <a:srgbClr val="181818"/>
                </a:solidFill>
                <a:latin typeface="Candara"/>
                <a:ea typeface="Candara"/>
                <a:cs typeface="Candara"/>
              </a:defRPr>
            </a:lvl4pPr>
            <a:lvl5pPr marL="1468009" indent="-172707" algn="l" defTabSz="863535">
              <a:lnSpc>
                <a:spcPct val="105000"/>
              </a:lnSpc>
              <a:spcBef>
                <a:spcPts val="0"/>
              </a:spcBef>
              <a:spcAft>
                <a:spcPts val="0"/>
              </a:spcAft>
              <a:buFont typeface="Candara"/>
              <a:buChar char="–"/>
              <a:defRPr sz="1511" kern="1200">
                <a:solidFill>
                  <a:srgbClr val="181818"/>
                </a:solidFill>
                <a:latin typeface="Candara"/>
                <a:ea typeface="Candara"/>
                <a:cs typeface="Candara"/>
              </a:defRPr>
            </a:lvl5pPr>
            <a:lvl6pPr marL="1727069" indent="-172707" algn="l" defTabSz="863535">
              <a:lnSpc>
                <a:spcPct val="105000"/>
              </a:lnSpc>
              <a:spcBef>
                <a:spcPts val="0"/>
              </a:spcBef>
              <a:spcAft>
                <a:spcPts val="0"/>
              </a:spcAft>
              <a:buFont typeface="Candara"/>
              <a:buChar char="–"/>
              <a:defRPr sz="1511" kern="1200">
                <a:solidFill>
                  <a:srgbClr val="181818"/>
                </a:solidFill>
                <a:latin typeface="Candara"/>
                <a:ea typeface="Candara"/>
                <a:cs typeface="Candara"/>
              </a:defRPr>
            </a:lvl6pPr>
            <a:lvl7pPr marL="1986130" indent="-172707" algn="l" defTabSz="863535">
              <a:lnSpc>
                <a:spcPct val="105000"/>
              </a:lnSpc>
              <a:spcBef>
                <a:spcPts val="0"/>
              </a:spcBef>
              <a:spcAft>
                <a:spcPts val="0"/>
              </a:spcAft>
              <a:buFont typeface="Candara"/>
              <a:buChar char="–"/>
              <a:defRPr sz="1511" kern="1200">
                <a:solidFill>
                  <a:srgbClr val="181818"/>
                </a:solidFill>
                <a:latin typeface="Candara"/>
                <a:ea typeface="Candara"/>
                <a:cs typeface="Candara"/>
              </a:defRPr>
            </a:lvl7pPr>
            <a:lvl8pPr marL="2245190" indent="-172707" algn="l" defTabSz="863535">
              <a:lnSpc>
                <a:spcPct val="105000"/>
              </a:lnSpc>
              <a:spcBef>
                <a:spcPts val="0"/>
              </a:spcBef>
              <a:spcAft>
                <a:spcPts val="0"/>
              </a:spcAft>
              <a:buFont typeface="Candara"/>
              <a:buChar char="–"/>
              <a:defRPr sz="1511" kern="1200">
                <a:solidFill>
                  <a:srgbClr val="181818"/>
                </a:solidFill>
                <a:latin typeface="Candara"/>
                <a:ea typeface="Candara"/>
                <a:cs typeface="Candara"/>
              </a:defRPr>
            </a:lvl8pPr>
            <a:lvl9pPr marL="2504251" indent="-172707" algn="l" defTabSz="863535">
              <a:lnSpc>
                <a:spcPct val="105000"/>
              </a:lnSpc>
              <a:spcBef>
                <a:spcPts val="0"/>
              </a:spcBef>
              <a:spcAft>
                <a:spcPts val="0"/>
              </a:spcAft>
              <a:buFont typeface="Candara"/>
              <a:buChar char="–"/>
              <a:defRPr sz="1511" kern="1200">
                <a:solidFill>
                  <a:srgbClr val="181818"/>
                </a:solidFill>
                <a:latin typeface="Candara"/>
                <a:ea typeface="Candara"/>
                <a:cs typeface="Candara"/>
              </a:defRPr>
            </a:lvl9pPr>
          </a:lstStyle>
          <a:p>
            <a:r>
              <a:rPr sz="1600" b="1" dirty="0">
                <a:solidFill>
                  <a:srgbClr val="231F20"/>
                </a:solidFill>
                <a:latin typeface="Calibri" pitchFamily="34" charset="0"/>
                <a:ea typeface="Calibri" pitchFamily="34" charset="-122"/>
                <a:cs typeface="Calibri" pitchFamily="34" charset="-120"/>
              </a:rPr>
              <a:t>Deployment</a:t>
            </a:r>
            <a:r>
              <a:rPr dirty="0"/>
              <a:t> </a:t>
            </a:r>
            <a:r>
              <a:rPr sz="1600" b="1" dirty="0">
                <a:solidFill>
                  <a:srgbClr val="231F20"/>
                </a:solidFill>
                <a:latin typeface="Calibri" pitchFamily="34" charset="0"/>
                <a:ea typeface="Calibri" pitchFamily="34" charset="-122"/>
                <a:cs typeface="Calibri" pitchFamily="34" charset="-120"/>
              </a:rPr>
              <a:t>budget</a:t>
            </a:r>
          </a:p>
        </p:txBody>
      </p:sp>
      <p:sp>
        <p:nvSpPr>
          <p:cNvPr id="11" name="Source 45 · Content Placeholder 6">
            <a:extLst>
              <a:ext uri="{FF2B5EF4-FFF2-40B4-BE49-F238E27FC236}">
                <a16:creationId xmlns:a16="http://schemas.microsoft.com/office/drawing/2014/main" id="{F8A904E9-3335-D16B-91F0-83C95D0FEFC4}"/>
              </a:ext>
            </a:extLst>
          </p:cNvPr>
          <p:cNvSpPr>
            <a:spLocks noGrp="1"/>
          </p:cNvSpPr>
          <p:nvPr/>
        </p:nvSpPr>
        <p:spPr>
          <a:xfrm>
            <a:off x="6990958" y="1519539"/>
            <a:ext cx="4896242" cy="4162237"/>
          </a:xfrm>
        </p:spPr>
        <p:txBody>
          <a:bodyPr wrap="square" lIns="17271" tIns="17271" rIns="17271" bIns="17271" anchor="t">
            <a:noAutofit/>
          </a:bodyPr>
          <a:lstStyle>
            <a:lvl1pPr marL="345414" indent="-259060" algn="l" defTabSz="863535">
              <a:lnSpc>
                <a:spcPct val="105000"/>
              </a:lnSpc>
              <a:spcBef>
                <a:spcPts val="0"/>
              </a:spcBef>
              <a:spcAft>
                <a:spcPts val="472"/>
              </a:spcAft>
              <a:buFont typeface="Candara"/>
              <a:buChar char="•"/>
              <a:defRPr sz="1889" kern="1200">
                <a:solidFill>
                  <a:srgbClr val="181818"/>
                </a:solidFill>
                <a:latin typeface="Candara"/>
                <a:ea typeface="Candara"/>
                <a:cs typeface="Candara"/>
              </a:defRPr>
            </a:lvl1pPr>
            <a:lvl2pPr marL="690828" indent="-215884" algn="l" defTabSz="863535">
              <a:lnSpc>
                <a:spcPct val="105000"/>
              </a:lnSpc>
              <a:spcBef>
                <a:spcPts val="0"/>
              </a:spcBef>
              <a:spcAft>
                <a:spcPts val="236"/>
              </a:spcAft>
              <a:buFont typeface="Candara"/>
              <a:buChar char="○"/>
              <a:defRPr sz="1700" kern="1200">
                <a:solidFill>
                  <a:srgbClr val="181818"/>
                </a:solidFill>
                <a:latin typeface="Candara"/>
                <a:ea typeface="Candara"/>
                <a:cs typeface="Candara"/>
              </a:defRPr>
            </a:lvl2pPr>
            <a:lvl3pPr marL="949888" indent="-172707" algn="l" defTabSz="863535">
              <a:lnSpc>
                <a:spcPct val="105000"/>
              </a:lnSpc>
              <a:spcBef>
                <a:spcPts val="0"/>
              </a:spcBef>
              <a:spcAft>
                <a:spcPts val="94"/>
              </a:spcAft>
              <a:buFont typeface="Candara"/>
              <a:buChar char="–"/>
              <a:defRPr sz="1511" kern="1200">
                <a:solidFill>
                  <a:srgbClr val="181818"/>
                </a:solidFill>
                <a:latin typeface="Candara"/>
                <a:ea typeface="Candara"/>
                <a:cs typeface="Candara"/>
              </a:defRPr>
            </a:lvl3pPr>
            <a:lvl4pPr marL="1208949" indent="-172707" algn="l" defTabSz="863535">
              <a:lnSpc>
                <a:spcPct val="105000"/>
              </a:lnSpc>
              <a:spcBef>
                <a:spcPts val="0"/>
              </a:spcBef>
              <a:spcAft>
                <a:spcPts val="0"/>
              </a:spcAft>
              <a:buFont typeface="Candara"/>
              <a:buChar char="–"/>
              <a:defRPr sz="1511" kern="1200">
                <a:solidFill>
                  <a:srgbClr val="181818"/>
                </a:solidFill>
                <a:latin typeface="Candara"/>
                <a:ea typeface="Candara"/>
                <a:cs typeface="Candara"/>
              </a:defRPr>
            </a:lvl4pPr>
            <a:lvl5pPr marL="1468009" indent="-172707" algn="l" defTabSz="863535">
              <a:lnSpc>
                <a:spcPct val="105000"/>
              </a:lnSpc>
              <a:spcBef>
                <a:spcPts val="0"/>
              </a:spcBef>
              <a:spcAft>
                <a:spcPts val="0"/>
              </a:spcAft>
              <a:buFont typeface="Candara"/>
              <a:buChar char="–"/>
              <a:defRPr sz="1511" kern="1200">
                <a:solidFill>
                  <a:srgbClr val="181818"/>
                </a:solidFill>
                <a:latin typeface="Candara"/>
                <a:ea typeface="Candara"/>
                <a:cs typeface="Candara"/>
              </a:defRPr>
            </a:lvl5pPr>
            <a:lvl6pPr marL="1727069" indent="-172707" algn="l" defTabSz="863535">
              <a:lnSpc>
                <a:spcPct val="105000"/>
              </a:lnSpc>
              <a:spcBef>
                <a:spcPts val="0"/>
              </a:spcBef>
              <a:spcAft>
                <a:spcPts val="0"/>
              </a:spcAft>
              <a:buFont typeface="Candara"/>
              <a:buChar char="–"/>
              <a:defRPr sz="1511" kern="1200">
                <a:solidFill>
                  <a:srgbClr val="181818"/>
                </a:solidFill>
                <a:latin typeface="Candara"/>
                <a:ea typeface="Candara"/>
                <a:cs typeface="Candara"/>
              </a:defRPr>
            </a:lvl6pPr>
            <a:lvl7pPr marL="1986130" indent="-172707" algn="l" defTabSz="863535">
              <a:lnSpc>
                <a:spcPct val="105000"/>
              </a:lnSpc>
              <a:spcBef>
                <a:spcPts val="0"/>
              </a:spcBef>
              <a:spcAft>
                <a:spcPts val="0"/>
              </a:spcAft>
              <a:buFont typeface="Candara"/>
              <a:buChar char="–"/>
              <a:defRPr sz="1511" kern="1200">
                <a:solidFill>
                  <a:srgbClr val="181818"/>
                </a:solidFill>
                <a:latin typeface="Candara"/>
                <a:ea typeface="Candara"/>
                <a:cs typeface="Candara"/>
              </a:defRPr>
            </a:lvl7pPr>
            <a:lvl8pPr marL="2245190" indent="-172707" algn="l" defTabSz="863535">
              <a:lnSpc>
                <a:spcPct val="105000"/>
              </a:lnSpc>
              <a:spcBef>
                <a:spcPts val="0"/>
              </a:spcBef>
              <a:spcAft>
                <a:spcPts val="0"/>
              </a:spcAft>
              <a:buFont typeface="Candara"/>
              <a:buChar char="–"/>
              <a:defRPr sz="1511" kern="1200">
                <a:solidFill>
                  <a:srgbClr val="181818"/>
                </a:solidFill>
                <a:latin typeface="Candara"/>
                <a:ea typeface="Candara"/>
                <a:cs typeface="Candara"/>
              </a:defRPr>
            </a:lvl8pPr>
            <a:lvl9pPr marL="2504251" indent="-172707" algn="l" defTabSz="863535">
              <a:lnSpc>
                <a:spcPct val="105000"/>
              </a:lnSpc>
              <a:spcBef>
                <a:spcPts val="0"/>
              </a:spcBef>
              <a:spcAft>
                <a:spcPts val="0"/>
              </a:spcAft>
              <a:buFont typeface="Candara"/>
              <a:buChar char="–"/>
              <a:defRPr sz="1511" kern="1200">
                <a:solidFill>
                  <a:srgbClr val="181818"/>
                </a:solidFill>
                <a:latin typeface="Candara"/>
                <a:ea typeface="Candara"/>
                <a:cs typeface="Candara"/>
              </a:defRPr>
            </a:lvl9pPr>
          </a:lstStyle>
          <a:p>
            <a:r>
              <a:rPr sz="1600" b="1" dirty="0">
                <a:solidFill>
                  <a:srgbClr val="231F20"/>
                </a:solidFill>
                <a:latin typeface="Calibri" pitchFamily="34" charset="0"/>
                <a:ea typeface="Calibri" pitchFamily="34" charset="-122"/>
                <a:cs typeface="Calibri" pitchFamily="34" charset="-120"/>
              </a:rPr>
              <a:t>Demand</a:t>
            </a:r>
            <a:r>
              <a:rPr dirty="0"/>
              <a:t> </a:t>
            </a:r>
            <a:r>
              <a:rPr sz="1600" b="1" dirty="0">
                <a:solidFill>
                  <a:srgbClr val="231F20"/>
                </a:solidFill>
                <a:latin typeface="Calibri" pitchFamily="34" charset="0"/>
                <a:ea typeface="Calibri" pitchFamily="34" charset="-122"/>
                <a:cs typeface="Calibri" pitchFamily="34" charset="-120"/>
              </a:rPr>
              <a:t>uncertainty</a:t>
            </a:r>
          </a:p>
          <a:p>
            <a:endParaRPr dirty="0"/>
          </a:p>
        </p:txBody>
      </p:sp>
      <p:sp>
        <p:nvSpPr>
          <p:cNvPr id="12" name="Source 45 · Text Placeholder 7">
            <a:extLst>
              <a:ext uri="{FF2B5EF4-FFF2-40B4-BE49-F238E27FC236}">
                <a16:creationId xmlns:a16="http://schemas.microsoft.com/office/drawing/2014/main" id="{FA10277A-4354-6EF9-4F38-999D6EF037D4}"/>
              </a:ext>
            </a:extLst>
          </p:cNvPr>
          <p:cNvSpPr>
            <a:spLocks noGrp="1"/>
          </p:cNvSpPr>
          <p:nvPr/>
        </p:nvSpPr>
        <p:spPr>
          <a:xfrm>
            <a:off x="2500254" y="5457258"/>
            <a:ext cx="9051010" cy="379955"/>
          </a:xfrm>
        </p:spPr>
        <p:txBody>
          <a:bodyPr wrap="square" lIns="0" tIns="0" rIns="0" bIns="0" anchor="ctr">
            <a:noAutofit/>
          </a:bodyPr>
          <a:lstStyle>
            <a:lvl1pPr marL="0" indent="0" algn="l">
              <a:buNone/>
              <a:defRPr sz="1889" b="1" kern="1200">
                <a:solidFill>
                  <a:srgbClr val="985461"/>
                </a:solidFill>
                <a:latin typeface="Candara"/>
                <a:ea typeface="Candara"/>
                <a:cs typeface="Candara"/>
              </a:defRPr>
            </a:lvl1pPr>
          </a:lstStyle>
          <a:p>
            <a:r>
              <a:rPr sz="1600" dirty="0"/>
              <a:t>Stochastic planning is most valuable under tight budgets and remains robust as demand disperses.</a:t>
            </a:r>
          </a:p>
        </p:txBody>
      </p:sp>
      <p:pic>
        <p:nvPicPr>
          <p:cNvPr id="13" name="Source 45 · Picture 12">
            <a:extLst>
              <a:ext uri="{FF2B5EF4-FFF2-40B4-BE49-F238E27FC236}">
                <a16:creationId xmlns:a16="http://schemas.microsoft.com/office/drawing/2014/main" id="{3C38FB88-F1B3-31F2-9D96-D7602EF36366}"/>
              </a:ext>
            </a:extLst>
          </p:cNvPr>
          <p:cNvPicPr>
            <a:picLocks noChangeAspect="1"/>
          </p:cNvPicPr>
          <p:nvPr/>
        </p:nvPicPr>
        <p:blipFill>
          <a:blip r:embed="rId3"/>
          <a:stretch>
            <a:fillRect/>
          </a:stretch>
        </p:blipFill>
        <p:spPr>
          <a:xfrm>
            <a:off x="2121686" y="1999281"/>
            <a:ext cx="4584306" cy="3168213"/>
          </a:xfrm>
          <a:prstGeom prst="rect">
            <a:avLst/>
          </a:prstGeom>
        </p:spPr>
      </p:pic>
      <p:pic>
        <p:nvPicPr>
          <p:cNvPr id="14" name="Source 45 · Picture 14">
            <a:extLst>
              <a:ext uri="{FF2B5EF4-FFF2-40B4-BE49-F238E27FC236}">
                <a16:creationId xmlns:a16="http://schemas.microsoft.com/office/drawing/2014/main" id="{BA0F0E55-7348-956A-8F5A-76819633F704}"/>
              </a:ext>
            </a:extLst>
          </p:cNvPr>
          <p:cNvPicPr>
            <a:picLocks noChangeAspect="1"/>
          </p:cNvPicPr>
          <p:nvPr/>
        </p:nvPicPr>
        <p:blipFill>
          <a:blip r:embed="rId4"/>
          <a:stretch>
            <a:fillRect/>
          </a:stretch>
        </p:blipFill>
        <p:spPr>
          <a:xfrm>
            <a:off x="6990958" y="1916765"/>
            <a:ext cx="4560306" cy="3168213"/>
          </a:xfrm>
          <a:prstGeom prst="rect">
            <a:avLst/>
          </a:prstGeom>
        </p:spPr>
      </p:pic>
      <p:sp>
        <p:nvSpPr>
          <p:cNvPr id="15" name="Text 9">
            <a:extLst>
              <a:ext uri="{FF2B5EF4-FFF2-40B4-BE49-F238E27FC236}">
                <a16:creationId xmlns:a16="http://schemas.microsoft.com/office/drawing/2014/main" id="{AB9D43AA-B867-0C34-DD1F-D6C1C260EB5D}"/>
              </a:ext>
            </a:extLst>
          </p:cNvPr>
          <p:cNvSpPr>
            <a:spLocks noGrp="1"/>
          </p:cNvSpPr>
          <p:nvPr/>
        </p:nvSpPr>
        <p:spPr>
          <a:xfrm>
            <a:off x="2011680" y="621792"/>
            <a:ext cx="9677095" cy="658368"/>
          </a:xfrm>
          <a:prstGeom prst="rect">
            <a:avLst/>
          </a:prstGeom>
          <a:noFill/>
        </p:spPr>
        <p:txBody>
          <a:bodyPr wrap="square" anchor="ctr"/>
          <a:lstStyle/>
          <a:p>
            <a:r>
              <a:rPr sz="3000" b="1" dirty="0">
                <a:solidFill>
                  <a:srgbClr val="231F20"/>
                </a:solidFill>
                <a:latin typeface="Cambria"/>
                <a:ea typeface="Cambria"/>
                <a:cs typeface="Cambria"/>
              </a:rPr>
              <a:t>Value rises under tight budgets and uncertainty</a:t>
            </a:r>
          </a:p>
        </p:txBody>
      </p:sp>
    </p:spTree>
    <p:extLst>
      <p:ext uri="{BB962C8B-B14F-4D97-AF65-F5344CB8AC3E}">
        <p14:creationId xmlns:p14="http://schemas.microsoft.com/office/powerpoint/2010/main" val="137343179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35FF2A-2ADC-699C-AA2B-693575B06FE6}"/>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07AB1B55-4714-403C-F028-6F7CCFC2B5D3}"/>
              </a:ext>
            </a:extLst>
          </p:cNvPr>
          <p:cNvSpPr>
            <a:spLocks noGrp="1"/>
          </p:cNvSpPr>
          <p:nvPr/>
        </p:nvSpPr>
        <p:spPr>
          <a:xfrm>
            <a:off x="0" y="0"/>
            <a:ext cx="1554480" cy="6858000"/>
          </a:xfrm>
          <a:prstGeom prst="rect">
            <a:avLst/>
          </a:prstGeom>
          <a:solidFill>
            <a:srgbClr val="A42037"/>
          </a:solidFill>
        </p:spPr>
        <p:txBody>
          <a:bodyPr/>
          <a:lstStyle/>
          <a:p>
            <a:endParaRPr/>
          </a:p>
        </p:txBody>
      </p:sp>
      <p:sp>
        <p:nvSpPr>
          <p:cNvPr id="6" name="Shape 4">
            <a:extLst>
              <a:ext uri="{FF2B5EF4-FFF2-40B4-BE49-F238E27FC236}">
                <a16:creationId xmlns:a16="http://schemas.microsoft.com/office/drawing/2014/main" id="{C4F0E105-85A4-2E10-3DC1-9EC0B16E986E}"/>
              </a:ext>
            </a:extLst>
          </p:cNvPr>
          <p:cNvSpPr>
            <a:spLocks noGrp="1"/>
          </p:cNvSpPr>
          <p:nvPr/>
        </p:nvSpPr>
        <p:spPr>
          <a:xfrm>
            <a:off x="109728" y="3995079"/>
            <a:ext cx="1335024" cy="512064"/>
          </a:xfrm>
          <a:prstGeom prst="roundRect">
            <a:avLst>
              <a:gd name="adj" fmla="val 14286"/>
            </a:avLst>
          </a:prstGeom>
          <a:solidFill>
            <a:srgbClr val="FFFFFF"/>
          </a:solidFill>
        </p:spPr>
        <p:txBody>
          <a:bodyPr/>
          <a:lstStyle/>
          <a:p>
            <a:endParaRPr/>
          </a:p>
        </p:txBody>
      </p:sp>
      <p:sp>
        <p:nvSpPr>
          <p:cNvPr id="4" name="Text 2">
            <a:extLst>
              <a:ext uri="{FF2B5EF4-FFF2-40B4-BE49-F238E27FC236}">
                <a16:creationId xmlns:a16="http://schemas.microsoft.com/office/drawing/2014/main" id="{2E447E74-B2C0-2BC6-DDED-C36B2E265E43}"/>
              </a:ext>
            </a:extLst>
          </p:cNvPr>
          <p:cNvSpPr>
            <a:spLocks noGrp="1"/>
          </p:cNvSpPr>
          <p:nvPr/>
        </p:nvSpPr>
        <p:spPr>
          <a:xfrm>
            <a:off x="182880" y="1399032"/>
            <a:ext cx="1225296" cy="512064"/>
          </a:xfrm>
          <a:prstGeom prst="rect">
            <a:avLst/>
          </a:prstGeom>
          <a:noFill/>
        </p:spPr>
        <p:txBody>
          <a:bodyPr wrap="square" anchor="ctr"/>
          <a:lstStyle/>
          <a:p>
            <a:r>
              <a:rPr lang="en-US" sz="1250" dirty="0">
                <a:solidFill>
                  <a:srgbClr val="EACBD1"/>
                </a:solidFill>
                <a:latin typeface="Calibri"/>
                <a:cs typeface="Calibri"/>
              </a:rPr>
              <a:t>Introduction</a:t>
            </a:r>
            <a:endParaRPr sz="1250" dirty="0">
              <a:solidFill>
                <a:srgbClr val="EACBD1"/>
              </a:solidFill>
              <a:latin typeface="Calibri"/>
              <a:cs typeface="Calibri"/>
            </a:endParaRPr>
          </a:p>
        </p:txBody>
      </p:sp>
      <p:sp>
        <p:nvSpPr>
          <p:cNvPr id="5" name="Text 3">
            <a:extLst>
              <a:ext uri="{FF2B5EF4-FFF2-40B4-BE49-F238E27FC236}">
                <a16:creationId xmlns:a16="http://schemas.microsoft.com/office/drawing/2014/main" id="{02F43B7C-2CEE-7DD4-8817-5F31CBC763A2}"/>
              </a:ext>
            </a:extLst>
          </p:cNvPr>
          <p:cNvSpPr>
            <a:spLocks noGrp="1"/>
          </p:cNvSpPr>
          <p:nvPr/>
        </p:nvSpPr>
        <p:spPr>
          <a:xfrm>
            <a:off x="182880" y="2267712"/>
            <a:ext cx="1225296" cy="512064"/>
          </a:xfrm>
          <a:prstGeom prst="rect">
            <a:avLst/>
          </a:prstGeom>
          <a:noFill/>
        </p:spPr>
        <p:txBody>
          <a:bodyPr wrap="square" anchor="ctr"/>
          <a:lstStyle/>
          <a:p>
            <a:r>
              <a:rPr sz="1250" dirty="0">
                <a:solidFill>
                  <a:srgbClr val="EACBD1"/>
                </a:solidFill>
                <a:latin typeface="Calibri"/>
                <a:cs typeface="Calibri"/>
              </a:rPr>
              <a:t>Bell Routing</a:t>
            </a:r>
          </a:p>
        </p:txBody>
      </p:sp>
      <p:sp>
        <p:nvSpPr>
          <p:cNvPr id="7" name="Text 5">
            <a:extLst>
              <a:ext uri="{FF2B5EF4-FFF2-40B4-BE49-F238E27FC236}">
                <a16:creationId xmlns:a16="http://schemas.microsoft.com/office/drawing/2014/main" id="{AFF25E84-6CFA-DC63-AA5B-B0FD80C10705}"/>
              </a:ext>
            </a:extLst>
          </p:cNvPr>
          <p:cNvSpPr>
            <a:spLocks noGrp="1"/>
          </p:cNvSpPr>
          <p:nvPr/>
        </p:nvSpPr>
        <p:spPr>
          <a:xfrm>
            <a:off x="182880" y="3136392"/>
            <a:ext cx="1225296" cy="512064"/>
          </a:xfrm>
          <a:prstGeom prst="rect">
            <a:avLst/>
          </a:prstGeom>
          <a:noFill/>
        </p:spPr>
        <p:txBody>
          <a:bodyPr wrap="square" anchor="ctr"/>
          <a:lstStyle/>
          <a:p>
            <a:r>
              <a:rPr sz="1250" dirty="0">
                <a:solidFill>
                  <a:srgbClr val="EACBD1"/>
                </a:solidFill>
                <a:latin typeface="Calibri"/>
                <a:cs typeface="Calibri"/>
              </a:rPr>
              <a:t>Bell + GHZ</a:t>
            </a:r>
          </a:p>
        </p:txBody>
      </p:sp>
      <p:sp>
        <p:nvSpPr>
          <p:cNvPr id="8" name="Text 6">
            <a:extLst>
              <a:ext uri="{FF2B5EF4-FFF2-40B4-BE49-F238E27FC236}">
                <a16:creationId xmlns:a16="http://schemas.microsoft.com/office/drawing/2014/main" id="{94551E82-1442-7E39-A63B-75726B20AD2B}"/>
              </a:ext>
            </a:extLst>
          </p:cNvPr>
          <p:cNvSpPr>
            <a:spLocks noGrp="1"/>
          </p:cNvSpPr>
          <p:nvPr/>
        </p:nvSpPr>
        <p:spPr>
          <a:xfrm>
            <a:off x="182880" y="4005072"/>
            <a:ext cx="1225296" cy="512064"/>
          </a:xfrm>
          <a:prstGeom prst="rect">
            <a:avLst/>
          </a:prstGeom>
          <a:noFill/>
        </p:spPr>
        <p:txBody>
          <a:bodyPr wrap="square" anchor="ctr"/>
          <a:lstStyle/>
          <a:p>
            <a:r>
              <a:rPr sz="1250" b="1" dirty="0">
                <a:solidFill>
                  <a:srgbClr val="A42037"/>
                </a:solidFill>
                <a:latin typeface="Calibri"/>
                <a:cs typeface="Calibri"/>
              </a:rPr>
              <a:t>Planning</a:t>
            </a:r>
          </a:p>
        </p:txBody>
      </p:sp>
      <p:sp>
        <p:nvSpPr>
          <p:cNvPr id="9" name="Text 7">
            <a:extLst>
              <a:ext uri="{FF2B5EF4-FFF2-40B4-BE49-F238E27FC236}">
                <a16:creationId xmlns:a16="http://schemas.microsoft.com/office/drawing/2014/main" id="{EEC0D0C2-123A-603D-0141-EF2A69CD362E}"/>
              </a:ext>
            </a:extLst>
          </p:cNvPr>
          <p:cNvSpPr>
            <a:spLocks noGrp="1"/>
          </p:cNvSpPr>
          <p:nvPr/>
        </p:nvSpPr>
        <p:spPr>
          <a:xfrm>
            <a:off x="182880" y="4873752"/>
            <a:ext cx="1225296" cy="512064"/>
          </a:xfrm>
          <a:prstGeom prst="rect">
            <a:avLst/>
          </a:prstGeom>
          <a:noFill/>
        </p:spPr>
        <p:txBody>
          <a:bodyPr wrap="square" anchor="ctr"/>
          <a:lstStyle/>
          <a:p>
            <a:r>
              <a:rPr lang="en-US" sz="1250" dirty="0">
                <a:solidFill>
                  <a:srgbClr val="EACBD1"/>
                </a:solidFill>
                <a:latin typeface="Calibri"/>
                <a:ea typeface="Calibri"/>
                <a:cs typeface="Calibri"/>
              </a:rPr>
              <a:t>Conclusion</a:t>
            </a:r>
            <a:endParaRPr sz="1250" dirty="0">
              <a:solidFill>
                <a:srgbClr val="EACBD1"/>
              </a:solidFill>
              <a:latin typeface="Calibri"/>
              <a:ea typeface="Calibri"/>
              <a:cs typeface="Calibri"/>
            </a:endParaRPr>
          </a:p>
        </p:txBody>
      </p:sp>
      <p:sp>
        <p:nvSpPr>
          <p:cNvPr id="10" name="Text 8">
            <a:extLst>
              <a:ext uri="{FF2B5EF4-FFF2-40B4-BE49-F238E27FC236}">
                <a16:creationId xmlns:a16="http://schemas.microsoft.com/office/drawing/2014/main" id="{4CA6BA21-B477-674E-FDBC-DE312DCE5D8E}"/>
              </a:ext>
            </a:extLst>
          </p:cNvPr>
          <p:cNvSpPr>
            <a:spLocks noGrp="1"/>
          </p:cNvSpPr>
          <p:nvPr/>
        </p:nvSpPr>
        <p:spPr>
          <a:xfrm>
            <a:off x="2011680" y="347472"/>
            <a:ext cx="9677095" cy="292608"/>
          </a:xfrm>
          <a:prstGeom prst="rect">
            <a:avLst/>
          </a:prstGeom>
          <a:noFill/>
        </p:spPr>
        <p:txBody>
          <a:bodyPr wrap="none" anchor="ctr"/>
          <a:lstStyle/>
          <a:p>
            <a:r>
              <a:rPr lang="en-US" sz="1200" b="1" spc="100" dirty="0">
                <a:solidFill>
                  <a:srgbClr val="A42037"/>
                </a:solidFill>
                <a:latin typeface="Calibri"/>
                <a:ea typeface="Calibri"/>
                <a:cs typeface="Calibri"/>
              </a:rPr>
              <a:t>PLANNING</a:t>
            </a:r>
            <a:endParaRPr sz="1200" b="1" spc="100" dirty="0">
              <a:solidFill>
                <a:srgbClr val="A42037"/>
              </a:solidFill>
              <a:latin typeface="Calibri"/>
              <a:ea typeface="Calibri"/>
              <a:cs typeface="Calibri"/>
            </a:endParaRPr>
          </a:p>
        </p:txBody>
      </p:sp>
      <p:sp>
        <p:nvSpPr>
          <p:cNvPr id="26" name="Text 24">
            <a:extLst>
              <a:ext uri="{FF2B5EF4-FFF2-40B4-BE49-F238E27FC236}">
                <a16:creationId xmlns:a16="http://schemas.microsoft.com/office/drawing/2014/main" id="{59FBDC17-71C3-20DE-E3CA-F7C26959A5EB}"/>
              </a:ext>
            </a:extLst>
          </p:cNvPr>
          <p:cNvSpPr>
            <a:spLocks noGrp="1"/>
          </p:cNvSpPr>
          <p:nvPr/>
        </p:nvSpPr>
        <p:spPr>
          <a:xfrm>
            <a:off x="11551615" y="6473952"/>
            <a:ext cx="411480" cy="274320"/>
          </a:xfrm>
          <a:prstGeom prst="rect">
            <a:avLst/>
          </a:prstGeom>
          <a:noFill/>
        </p:spPr>
        <p:txBody>
          <a:bodyPr wrap="square" anchor="ctr"/>
          <a:lstStyle/>
          <a:p>
            <a:fld id="{AE4E52CC-50E8-C041-A4A7-4751265F3D3B}" type="slidenum">
              <a:rPr lang="en-US" sz="1000" smtClean="0">
                <a:solidFill>
                  <a:srgbClr val="58595B"/>
                </a:solidFill>
                <a:latin typeface="Calibri"/>
                <a:ea typeface="Calibri"/>
                <a:cs typeface="Calibri"/>
              </a:rPr>
              <a:t>122</a:t>
            </a:fld>
            <a:endParaRPr sz="1000" dirty="0">
              <a:solidFill>
                <a:srgbClr val="58595B"/>
              </a:solidFill>
              <a:latin typeface="Calibri"/>
              <a:ea typeface="Calibri"/>
              <a:cs typeface="Calibri"/>
            </a:endParaRPr>
          </a:p>
        </p:txBody>
      </p:sp>
      <p:sp>
        <p:nvSpPr>
          <p:cNvPr id="25" name="Text 28">
            <a:extLst>
              <a:ext uri="{FF2B5EF4-FFF2-40B4-BE49-F238E27FC236}">
                <a16:creationId xmlns:a16="http://schemas.microsoft.com/office/drawing/2014/main" id="{72959527-CE7A-9F2A-3B2F-72654A1EA76E}"/>
              </a:ext>
            </a:extLst>
          </p:cNvPr>
          <p:cNvSpPr/>
          <p:nvPr/>
        </p:nvSpPr>
        <p:spPr>
          <a:xfrm>
            <a:off x="2011680" y="6473952"/>
            <a:ext cx="5486400" cy="274320"/>
          </a:xfrm>
          <a:prstGeom prst="rect">
            <a:avLst/>
          </a:prstGeom>
          <a:noFill/>
          <a:ln/>
        </p:spPr>
        <p:txBody>
          <a:bodyPr wrap="square" rtlCol="0" anchor="ctr"/>
          <a:lstStyle/>
          <a:p>
            <a:pPr marL="0" indent="0">
              <a:buNone/>
            </a:pPr>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sp>
        <p:nvSpPr>
          <p:cNvPr id="3" name="Source 46 · Text Placeholder 7">
            <a:extLst>
              <a:ext uri="{FF2B5EF4-FFF2-40B4-BE49-F238E27FC236}">
                <a16:creationId xmlns:a16="http://schemas.microsoft.com/office/drawing/2014/main" id="{F63B1123-AA9A-BE13-EEB9-01DFB8E96F5D}"/>
              </a:ext>
            </a:extLst>
          </p:cNvPr>
          <p:cNvSpPr>
            <a:spLocks noGrp="1"/>
          </p:cNvSpPr>
          <p:nvPr/>
        </p:nvSpPr>
        <p:spPr>
          <a:xfrm>
            <a:off x="2094759" y="1554480"/>
            <a:ext cx="9286163" cy="4095831"/>
          </a:xfrm>
          <a:prstGeom prst="rect">
            <a:avLst/>
          </a:prstGeom>
          <a:noFill/>
        </p:spPr>
        <p:txBody>
          <a:bodyPr wrap="square" lIns="17066" tIns="17066" rIns="17066" bIns="17066" anchor="t">
            <a:noAutofit/>
          </a:bodyPr>
          <a:lstStyle>
            <a:lvl1pPr marL="341319" indent="-255989" algn="l" defTabSz="853298">
              <a:lnSpc>
                <a:spcPct val="105000"/>
              </a:lnSpc>
              <a:spcBef>
                <a:spcPts val="0"/>
              </a:spcBef>
              <a:spcAft>
                <a:spcPts val="467"/>
              </a:spcAft>
              <a:buFont typeface="Candara"/>
              <a:buChar char="•"/>
              <a:defRPr sz="1866" kern="1200">
                <a:solidFill>
                  <a:srgbClr val="181818"/>
                </a:solidFill>
                <a:latin typeface="Candara"/>
                <a:ea typeface="Candara"/>
                <a:cs typeface="Candara"/>
              </a:defRPr>
            </a:lvl1pPr>
            <a:lvl2pPr marL="682638" indent="-213325" algn="l" defTabSz="853298">
              <a:lnSpc>
                <a:spcPct val="105000"/>
              </a:lnSpc>
              <a:spcBef>
                <a:spcPts val="0"/>
              </a:spcBef>
              <a:spcAft>
                <a:spcPts val="233"/>
              </a:spcAft>
              <a:buFont typeface="Candara"/>
              <a:buChar char="○"/>
              <a:defRPr sz="1680" kern="1200">
                <a:solidFill>
                  <a:srgbClr val="181818"/>
                </a:solidFill>
                <a:latin typeface="Candara"/>
                <a:ea typeface="Candara"/>
                <a:cs typeface="Candara"/>
              </a:defRPr>
            </a:lvl2pPr>
            <a:lvl3pPr marL="938628" indent="-170660" algn="l" defTabSz="853298">
              <a:lnSpc>
                <a:spcPct val="105000"/>
              </a:lnSpc>
              <a:spcBef>
                <a:spcPts val="0"/>
              </a:spcBef>
              <a:spcAft>
                <a:spcPts val="93"/>
              </a:spcAft>
              <a:buFont typeface="Candara"/>
              <a:buChar char="–"/>
              <a:defRPr sz="1493" kern="1200">
                <a:solidFill>
                  <a:srgbClr val="181818"/>
                </a:solidFill>
                <a:latin typeface="Candara"/>
                <a:ea typeface="Candara"/>
                <a:cs typeface="Candara"/>
              </a:defRPr>
            </a:lvl3pPr>
            <a:lvl4pPr marL="1194617"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4pPr>
            <a:lvl5pPr marL="1450607"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5pPr>
            <a:lvl6pPr marL="1706596"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6pPr>
            <a:lvl7pPr marL="1962586"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7pPr>
            <a:lvl8pPr marL="2218575"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8pPr>
            <a:lvl9pPr marL="2474564"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9pPr>
          </a:lstStyle>
          <a:p>
            <a:pPr marL="342900" indent="-342900" defTabSz="914400">
              <a:spcAft>
                <a:spcPts val="1400"/>
              </a:spcAft>
              <a:buSzPct val="100000"/>
            </a:pPr>
            <a:r>
              <a:rPr sz="1800" dirty="0">
                <a:solidFill>
                  <a:srgbClr val="231F20"/>
                </a:solidFill>
                <a:latin typeface="Calibri" pitchFamily="34" charset="0"/>
                <a:ea typeface="Calibri" pitchFamily="34" charset="-122"/>
                <a:cs typeface="Calibri" pitchFamily="34" charset="-120"/>
              </a:rPr>
              <a:t>Stochastic planning places scarce terrestrial resources where they remain useful across future Bell/GHZ workloads, while scenario-dependent recourse adapts routing after demand is observed.</a:t>
            </a:r>
          </a:p>
        </p:txBody>
      </p:sp>
      <p:sp>
        <p:nvSpPr>
          <p:cNvPr id="11" name="Text 9">
            <a:extLst>
              <a:ext uri="{FF2B5EF4-FFF2-40B4-BE49-F238E27FC236}">
                <a16:creationId xmlns:a16="http://schemas.microsoft.com/office/drawing/2014/main" id="{F9528B0D-0FD2-CED0-0E8A-C4C92046F088}"/>
              </a:ext>
            </a:extLst>
          </p:cNvPr>
          <p:cNvSpPr>
            <a:spLocks noGrp="1"/>
          </p:cNvSpPr>
          <p:nvPr/>
        </p:nvSpPr>
        <p:spPr>
          <a:xfrm>
            <a:off x="2011680" y="621792"/>
            <a:ext cx="9677095" cy="658368"/>
          </a:xfrm>
          <a:prstGeom prst="rect">
            <a:avLst/>
          </a:prstGeom>
          <a:noFill/>
        </p:spPr>
        <p:txBody>
          <a:bodyPr wrap="square" anchor="ctr"/>
          <a:lstStyle/>
          <a:p>
            <a:r>
              <a:rPr sz="3000" b="1" dirty="0">
                <a:solidFill>
                  <a:srgbClr val="231F20"/>
                </a:solidFill>
                <a:latin typeface="Cambria"/>
                <a:ea typeface="Cambria"/>
                <a:cs typeface="Cambria"/>
              </a:rPr>
              <a:t>Stochastic deployment creates adaptable capacity</a:t>
            </a:r>
          </a:p>
        </p:txBody>
      </p:sp>
    </p:spTree>
    <p:extLst>
      <p:ext uri="{BB962C8B-B14F-4D97-AF65-F5344CB8AC3E}">
        <p14:creationId xmlns:p14="http://schemas.microsoft.com/office/powerpoint/2010/main" val="192525065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9FDC54-32D7-5A52-8FBA-737B5E5AE4B1}"/>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BFF63284-608B-6162-FC23-B7A4BE4ED71C}"/>
              </a:ext>
            </a:extLst>
          </p:cNvPr>
          <p:cNvSpPr>
            <a:spLocks noGrp="1"/>
          </p:cNvSpPr>
          <p:nvPr/>
        </p:nvSpPr>
        <p:spPr>
          <a:xfrm>
            <a:off x="0" y="0"/>
            <a:ext cx="1554480" cy="6858000"/>
          </a:xfrm>
          <a:prstGeom prst="rect">
            <a:avLst/>
          </a:prstGeom>
          <a:solidFill>
            <a:srgbClr val="A42037"/>
          </a:solidFill>
        </p:spPr>
        <p:txBody>
          <a:bodyPr/>
          <a:lstStyle/>
          <a:p>
            <a:endParaRPr/>
          </a:p>
        </p:txBody>
      </p:sp>
      <p:sp>
        <p:nvSpPr>
          <p:cNvPr id="6" name="Shape 4">
            <a:extLst>
              <a:ext uri="{FF2B5EF4-FFF2-40B4-BE49-F238E27FC236}">
                <a16:creationId xmlns:a16="http://schemas.microsoft.com/office/drawing/2014/main" id="{B5B2D2D2-A187-D8C6-F06B-A102740393AD}"/>
              </a:ext>
            </a:extLst>
          </p:cNvPr>
          <p:cNvSpPr>
            <a:spLocks noGrp="1"/>
          </p:cNvSpPr>
          <p:nvPr/>
        </p:nvSpPr>
        <p:spPr>
          <a:xfrm>
            <a:off x="128016" y="4873752"/>
            <a:ext cx="1335024" cy="512064"/>
          </a:xfrm>
          <a:prstGeom prst="roundRect">
            <a:avLst>
              <a:gd name="adj" fmla="val 14286"/>
            </a:avLst>
          </a:prstGeom>
          <a:solidFill>
            <a:srgbClr val="FFFFFF"/>
          </a:solidFill>
        </p:spPr>
        <p:txBody>
          <a:bodyPr/>
          <a:lstStyle/>
          <a:p>
            <a:endParaRPr/>
          </a:p>
        </p:txBody>
      </p:sp>
      <p:sp>
        <p:nvSpPr>
          <p:cNvPr id="4" name="Text 2">
            <a:extLst>
              <a:ext uri="{FF2B5EF4-FFF2-40B4-BE49-F238E27FC236}">
                <a16:creationId xmlns:a16="http://schemas.microsoft.com/office/drawing/2014/main" id="{7C6F1211-0957-E5C9-932D-017E450B9712}"/>
              </a:ext>
            </a:extLst>
          </p:cNvPr>
          <p:cNvSpPr>
            <a:spLocks noGrp="1"/>
          </p:cNvSpPr>
          <p:nvPr/>
        </p:nvSpPr>
        <p:spPr>
          <a:xfrm>
            <a:off x="182880" y="1399032"/>
            <a:ext cx="1225296" cy="512064"/>
          </a:xfrm>
          <a:prstGeom prst="rect">
            <a:avLst/>
          </a:prstGeom>
          <a:noFill/>
        </p:spPr>
        <p:txBody>
          <a:bodyPr wrap="square" anchor="ctr"/>
          <a:lstStyle/>
          <a:p>
            <a:r>
              <a:rPr lang="en-US" sz="1250" dirty="0">
                <a:solidFill>
                  <a:srgbClr val="EACBD1"/>
                </a:solidFill>
                <a:latin typeface="Calibri"/>
                <a:cs typeface="Calibri"/>
              </a:rPr>
              <a:t>Introduction</a:t>
            </a:r>
            <a:endParaRPr sz="1250" dirty="0">
              <a:solidFill>
                <a:srgbClr val="EACBD1"/>
              </a:solidFill>
              <a:latin typeface="Calibri"/>
              <a:cs typeface="Calibri"/>
            </a:endParaRPr>
          </a:p>
        </p:txBody>
      </p:sp>
      <p:sp>
        <p:nvSpPr>
          <p:cNvPr id="5" name="Text 3">
            <a:extLst>
              <a:ext uri="{FF2B5EF4-FFF2-40B4-BE49-F238E27FC236}">
                <a16:creationId xmlns:a16="http://schemas.microsoft.com/office/drawing/2014/main" id="{5A065AC3-FFF2-9624-EEE1-CF077626051A}"/>
              </a:ext>
            </a:extLst>
          </p:cNvPr>
          <p:cNvSpPr>
            <a:spLocks noGrp="1"/>
          </p:cNvSpPr>
          <p:nvPr/>
        </p:nvSpPr>
        <p:spPr>
          <a:xfrm>
            <a:off x="182880" y="2267712"/>
            <a:ext cx="1225296" cy="512064"/>
          </a:xfrm>
          <a:prstGeom prst="rect">
            <a:avLst/>
          </a:prstGeom>
          <a:noFill/>
        </p:spPr>
        <p:txBody>
          <a:bodyPr wrap="square" anchor="ctr"/>
          <a:lstStyle/>
          <a:p>
            <a:r>
              <a:rPr sz="1250" dirty="0">
                <a:solidFill>
                  <a:srgbClr val="EACBD1"/>
                </a:solidFill>
                <a:latin typeface="Calibri"/>
                <a:ea typeface="Calibri"/>
                <a:cs typeface="Calibri"/>
              </a:rPr>
              <a:t>Bell Routing</a:t>
            </a:r>
          </a:p>
        </p:txBody>
      </p:sp>
      <p:sp>
        <p:nvSpPr>
          <p:cNvPr id="7" name="Text 5">
            <a:extLst>
              <a:ext uri="{FF2B5EF4-FFF2-40B4-BE49-F238E27FC236}">
                <a16:creationId xmlns:a16="http://schemas.microsoft.com/office/drawing/2014/main" id="{203977C3-2720-7FFD-0B23-078055915CBC}"/>
              </a:ext>
            </a:extLst>
          </p:cNvPr>
          <p:cNvSpPr>
            <a:spLocks noGrp="1"/>
          </p:cNvSpPr>
          <p:nvPr/>
        </p:nvSpPr>
        <p:spPr>
          <a:xfrm>
            <a:off x="182880" y="3136392"/>
            <a:ext cx="1225296" cy="512064"/>
          </a:xfrm>
          <a:prstGeom prst="rect">
            <a:avLst/>
          </a:prstGeom>
          <a:noFill/>
        </p:spPr>
        <p:txBody>
          <a:bodyPr wrap="square" anchor="ctr"/>
          <a:lstStyle/>
          <a:p>
            <a:r>
              <a:rPr sz="1250">
                <a:solidFill>
                  <a:srgbClr val="EACBD1"/>
                </a:solidFill>
                <a:latin typeface="Calibri"/>
                <a:ea typeface="Calibri"/>
                <a:cs typeface="Calibri"/>
              </a:rPr>
              <a:t>Bell + GHZ</a:t>
            </a:r>
          </a:p>
        </p:txBody>
      </p:sp>
      <p:sp>
        <p:nvSpPr>
          <p:cNvPr id="8" name="Text 6">
            <a:extLst>
              <a:ext uri="{FF2B5EF4-FFF2-40B4-BE49-F238E27FC236}">
                <a16:creationId xmlns:a16="http://schemas.microsoft.com/office/drawing/2014/main" id="{C0585127-5EBA-56DA-3ED7-5E24473273C6}"/>
              </a:ext>
            </a:extLst>
          </p:cNvPr>
          <p:cNvSpPr>
            <a:spLocks noGrp="1"/>
          </p:cNvSpPr>
          <p:nvPr/>
        </p:nvSpPr>
        <p:spPr>
          <a:xfrm>
            <a:off x="182880" y="4005072"/>
            <a:ext cx="1225296" cy="512064"/>
          </a:xfrm>
          <a:prstGeom prst="rect">
            <a:avLst/>
          </a:prstGeom>
          <a:noFill/>
        </p:spPr>
        <p:txBody>
          <a:bodyPr wrap="square" anchor="ctr"/>
          <a:lstStyle/>
          <a:p>
            <a:r>
              <a:rPr sz="1250">
                <a:solidFill>
                  <a:srgbClr val="EACBD1"/>
                </a:solidFill>
                <a:latin typeface="Calibri"/>
                <a:ea typeface="Calibri"/>
                <a:cs typeface="Calibri"/>
              </a:rPr>
              <a:t>Planning</a:t>
            </a:r>
          </a:p>
        </p:txBody>
      </p:sp>
      <p:sp>
        <p:nvSpPr>
          <p:cNvPr id="9" name="Text 7">
            <a:extLst>
              <a:ext uri="{FF2B5EF4-FFF2-40B4-BE49-F238E27FC236}">
                <a16:creationId xmlns:a16="http://schemas.microsoft.com/office/drawing/2014/main" id="{D12264D7-E3CD-3695-BD94-E9FF9955BD77}"/>
              </a:ext>
            </a:extLst>
          </p:cNvPr>
          <p:cNvSpPr>
            <a:spLocks noGrp="1"/>
          </p:cNvSpPr>
          <p:nvPr/>
        </p:nvSpPr>
        <p:spPr>
          <a:xfrm>
            <a:off x="182880" y="4873752"/>
            <a:ext cx="1225296" cy="512064"/>
          </a:xfrm>
          <a:prstGeom prst="rect">
            <a:avLst/>
          </a:prstGeom>
          <a:noFill/>
        </p:spPr>
        <p:txBody>
          <a:bodyPr wrap="square" anchor="ctr"/>
          <a:lstStyle/>
          <a:p>
            <a:r>
              <a:rPr lang="en-US" sz="1250" b="1" dirty="0">
                <a:solidFill>
                  <a:srgbClr val="A42037"/>
                </a:solidFill>
                <a:latin typeface="Calibri"/>
                <a:cs typeface="Calibri"/>
              </a:rPr>
              <a:t>Conclusion</a:t>
            </a:r>
            <a:endParaRPr sz="1250" b="1" dirty="0">
              <a:solidFill>
                <a:srgbClr val="A42037"/>
              </a:solidFill>
              <a:latin typeface="Calibri"/>
              <a:cs typeface="Calibri"/>
            </a:endParaRPr>
          </a:p>
        </p:txBody>
      </p:sp>
      <p:sp>
        <p:nvSpPr>
          <p:cNvPr id="10" name="Text 8">
            <a:extLst>
              <a:ext uri="{FF2B5EF4-FFF2-40B4-BE49-F238E27FC236}">
                <a16:creationId xmlns:a16="http://schemas.microsoft.com/office/drawing/2014/main" id="{31D8925B-E043-1936-1A7C-1274D4F42085}"/>
              </a:ext>
            </a:extLst>
          </p:cNvPr>
          <p:cNvSpPr>
            <a:spLocks noGrp="1"/>
          </p:cNvSpPr>
          <p:nvPr/>
        </p:nvSpPr>
        <p:spPr>
          <a:xfrm>
            <a:off x="2011680" y="347472"/>
            <a:ext cx="9677095" cy="292608"/>
          </a:xfrm>
          <a:prstGeom prst="rect">
            <a:avLst/>
          </a:prstGeom>
          <a:noFill/>
        </p:spPr>
        <p:txBody>
          <a:bodyPr wrap="none" anchor="ctr"/>
          <a:lstStyle/>
          <a:p>
            <a:r>
              <a:rPr lang="en-US" sz="1200" b="1" spc="100" dirty="0">
                <a:solidFill>
                  <a:srgbClr val="A42037"/>
                </a:solidFill>
                <a:latin typeface="Calibri"/>
                <a:ea typeface="Calibri"/>
                <a:cs typeface="Calibri"/>
              </a:rPr>
              <a:t>CONCLUSION</a:t>
            </a:r>
            <a:endParaRPr sz="1200" b="1" spc="100" dirty="0">
              <a:solidFill>
                <a:srgbClr val="A42037"/>
              </a:solidFill>
              <a:latin typeface="Calibri"/>
              <a:ea typeface="Calibri"/>
              <a:cs typeface="Calibri"/>
            </a:endParaRPr>
          </a:p>
        </p:txBody>
      </p:sp>
      <p:sp>
        <p:nvSpPr>
          <p:cNvPr id="26" name="Text 24">
            <a:extLst>
              <a:ext uri="{FF2B5EF4-FFF2-40B4-BE49-F238E27FC236}">
                <a16:creationId xmlns:a16="http://schemas.microsoft.com/office/drawing/2014/main" id="{567E878B-A6B7-9E2C-D952-9EE5DCEE2EB6}"/>
              </a:ext>
            </a:extLst>
          </p:cNvPr>
          <p:cNvSpPr>
            <a:spLocks noGrp="1"/>
          </p:cNvSpPr>
          <p:nvPr/>
        </p:nvSpPr>
        <p:spPr>
          <a:xfrm>
            <a:off x="11551615" y="6473952"/>
            <a:ext cx="411480" cy="274320"/>
          </a:xfrm>
          <a:prstGeom prst="rect">
            <a:avLst/>
          </a:prstGeom>
          <a:noFill/>
        </p:spPr>
        <p:txBody>
          <a:bodyPr wrap="square" anchor="ctr"/>
          <a:lstStyle/>
          <a:p>
            <a:fld id="{86A3028A-866C-E04C-8E05-C3D3F08EA719}" type="slidenum">
              <a:rPr lang="en-US" sz="1000" smtClean="0">
                <a:solidFill>
                  <a:srgbClr val="58595B"/>
                </a:solidFill>
                <a:latin typeface="Calibri"/>
                <a:ea typeface="Calibri"/>
                <a:cs typeface="Calibri"/>
              </a:rPr>
              <a:t>123</a:t>
            </a:fld>
            <a:endParaRPr sz="1000" dirty="0">
              <a:solidFill>
                <a:srgbClr val="58595B"/>
              </a:solidFill>
              <a:latin typeface="Calibri"/>
              <a:ea typeface="Calibri"/>
              <a:cs typeface="Calibri"/>
            </a:endParaRPr>
          </a:p>
        </p:txBody>
      </p:sp>
      <p:sp>
        <p:nvSpPr>
          <p:cNvPr id="20" name="Text 9">
            <a:extLst>
              <a:ext uri="{FF2B5EF4-FFF2-40B4-BE49-F238E27FC236}">
                <a16:creationId xmlns:a16="http://schemas.microsoft.com/office/drawing/2014/main" id="{6E1B92C4-8438-2A38-293F-6BAFB530B4EB}"/>
              </a:ext>
            </a:extLst>
          </p:cNvPr>
          <p:cNvSpPr>
            <a:spLocks noGrp="1"/>
          </p:cNvSpPr>
          <p:nvPr/>
        </p:nvSpPr>
        <p:spPr>
          <a:xfrm>
            <a:off x="2011680" y="621792"/>
            <a:ext cx="9677095" cy="658368"/>
          </a:xfrm>
          <a:prstGeom prst="rect">
            <a:avLst/>
          </a:prstGeom>
          <a:noFill/>
        </p:spPr>
        <p:txBody>
          <a:bodyPr wrap="square" anchor="ctr"/>
          <a:lstStyle/>
          <a:p>
            <a:r>
              <a:rPr lang="en-US" sz="3000" b="1" dirty="0">
                <a:solidFill>
                  <a:srgbClr val="231F20"/>
                </a:solidFill>
                <a:latin typeface="Cambria"/>
                <a:ea typeface="Cambria"/>
                <a:cs typeface="Cambria"/>
              </a:rPr>
              <a:t>Three studies build a quantum control stack</a:t>
            </a:r>
          </a:p>
        </p:txBody>
      </p:sp>
      <p:sp>
        <p:nvSpPr>
          <p:cNvPr id="21" name="Text 28">
            <a:extLst>
              <a:ext uri="{FF2B5EF4-FFF2-40B4-BE49-F238E27FC236}">
                <a16:creationId xmlns:a16="http://schemas.microsoft.com/office/drawing/2014/main" id="{5DC5DD16-D6A7-6343-81AC-A569FC9DD1B4}"/>
              </a:ext>
            </a:extLst>
          </p:cNvPr>
          <p:cNvSpPr/>
          <p:nvPr/>
        </p:nvSpPr>
        <p:spPr>
          <a:xfrm>
            <a:off x="2011680" y="6473952"/>
            <a:ext cx="5486400" cy="274320"/>
          </a:xfrm>
          <a:prstGeom prst="rect">
            <a:avLst/>
          </a:prstGeom>
          <a:noFill/>
          <a:ln/>
        </p:spPr>
        <p:txBody>
          <a:bodyPr wrap="square" rtlCol="0" anchor="ctr"/>
          <a:lstStyle/>
          <a:p>
            <a:pPr marL="0" indent="0">
              <a:buNone/>
            </a:pPr>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sp>
        <p:nvSpPr>
          <p:cNvPr id="12" name="Source 47 · Text Placeholder 3">
            <a:extLst>
              <a:ext uri="{FF2B5EF4-FFF2-40B4-BE49-F238E27FC236}">
                <a16:creationId xmlns:a16="http://schemas.microsoft.com/office/drawing/2014/main" id="{6862955D-36F1-5A79-91D3-B4295654ABB9}"/>
              </a:ext>
            </a:extLst>
          </p:cNvPr>
          <p:cNvSpPr>
            <a:spLocks noGrp="1"/>
          </p:cNvSpPr>
          <p:nvPr/>
        </p:nvSpPr>
        <p:spPr>
          <a:xfrm>
            <a:off x="2345410" y="4825929"/>
            <a:ext cx="8611179" cy="773246"/>
          </a:xfrm>
          <a:prstGeom prst="rect">
            <a:avLst/>
          </a:prstGeom>
          <a:noFill/>
        </p:spPr>
        <p:txBody>
          <a:bodyPr wrap="square" lIns="0" tIns="0" rIns="0" bIns="0" anchor="ctr">
            <a:noAutofit/>
          </a:bodyPr>
          <a:lstStyle>
            <a:lvl1pPr marL="0" indent="0" algn="l">
              <a:buNone/>
              <a:defRPr sz="1866" b="1" kern="1200">
                <a:solidFill>
                  <a:srgbClr val="985461"/>
                </a:solidFill>
                <a:latin typeface="Candara"/>
                <a:ea typeface="Candara"/>
                <a:cs typeface="Candara"/>
              </a:defRPr>
            </a:lvl1pPr>
          </a:lstStyle>
          <a:p>
            <a:r>
              <a:rPr sz="1800" b="0" dirty="0"/>
              <a:t>Infrastructure determines feasible services; service decisions determine routing demand; routing reveals physical bottlenecks.</a:t>
            </a:r>
          </a:p>
        </p:txBody>
      </p:sp>
      <p:graphicFrame>
        <p:nvGraphicFramePr>
          <p:cNvPr id="22" name="Source 47 · Table 5">
            <a:extLst>
              <a:ext uri="{FF2B5EF4-FFF2-40B4-BE49-F238E27FC236}">
                <a16:creationId xmlns:a16="http://schemas.microsoft.com/office/drawing/2014/main" id="{F59E87B5-0FF9-E4BE-2D42-870C3210908B}"/>
              </a:ext>
            </a:extLst>
          </p:cNvPr>
          <p:cNvGraphicFramePr/>
          <p:nvPr/>
        </p:nvGraphicFramePr>
        <p:xfrm>
          <a:off x="2101291" y="1585275"/>
          <a:ext cx="9258966" cy="3154680"/>
        </p:xfrm>
        <a:graphic>
          <a:graphicData uri="http://schemas.openxmlformats.org/drawingml/2006/table">
            <a:tbl>
              <a:tblPr firstRow="1" bandRow="1">
                <a:tableStyleId>{5C22544A-7EE6-4342-B048-85BDC9FD1C3A}</a:tableStyleId>
              </a:tblPr>
              <a:tblGrid>
                <a:gridCol w="3086322">
                  <a:extLst>
                    <a:ext uri="{9D8B030D-6E8A-4147-A177-3AD203B41FA5}">
                      <a16:colId xmlns:a16="http://schemas.microsoft.com/office/drawing/2014/main" val="20000"/>
                    </a:ext>
                  </a:extLst>
                </a:gridCol>
                <a:gridCol w="3086322">
                  <a:extLst>
                    <a:ext uri="{9D8B030D-6E8A-4147-A177-3AD203B41FA5}">
                      <a16:colId xmlns:a16="http://schemas.microsoft.com/office/drawing/2014/main" val="20001"/>
                    </a:ext>
                  </a:extLst>
                </a:gridCol>
                <a:gridCol w="3086322">
                  <a:extLst>
                    <a:ext uri="{9D8B030D-6E8A-4147-A177-3AD203B41FA5}">
                      <a16:colId xmlns:a16="http://schemas.microsoft.com/office/drawing/2014/main" val="20002"/>
                    </a:ext>
                  </a:extLst>
                </a:gridCol>
              </a:tblGrid>
              <a:tr h="788670">
                <a:tc>
                  <a:txBody>
                    <a:bodyPr/>
                    <a:lstStyle/>
                    <a:p>
                      <a:pPr algn="ctr">
                        <a:buNone/>
                      </a:pPr>
                      <a:r>
                        <a:rPr sz="1600" dirty="0"/>
                        <a:t>Layer</a:t>
                      </a:r>
                    </a:p>
                  </a:txBody>
                  <a:tcPr marL="85330" marR="85330"/>
                </a:tc>
                <a:tc>
                  <a:txBody>
                    <a:bodyPr/>
                    <a:lstStyle/>
                    <a:p>
                      <a:pPr algn="ctr">
                        <a:buNone/>
                      </a:pPr>
                      <a:r>
                        <a:rPr sz="1600"/>
                        <a:t>Main question</a:t>
                      </a:r>
                    </a:p>
                  </a:txBody>
                  <a:tcPr marL="85330" marR="85330"/>
                </a:tc>
                <a:tc>
                  <a:txBody>
                    <a:bodyPr/>
                    <a:lstStyle/>
                    <a:p>
                      <a:pPr algn="ctr">
                        <a:buNone/>
                      </a:pPr>
                      <a:r>
                        <a:rPr sz="1600"/>
                        <a:t>Study</a:t>
                      </a:r>
                    </a:p>
                  </a:txBody>
                  <a:tcPr marL="85330" marR="85330"/>
                </a:tc>
                <a:extLst>
                  <a:ext uri="{0D108BD9-81ED-4DB2-BD59-A6C34878D82A}">
                    <a16:rowId xmlns:a16="http://schemas.microsoft.com/office/drawing/2014/main" val="10000"/>
                  </a:ext>
                </a:extLst>
              </a:tr>
              <a:tr h="788670">
                <a:tc>
                  <a:txBody>
                    <a:bodyPr/>
                    <a:lstStyle/>
                    <a:p>
                      <a:pPr algn="ctr">
                        <a:buNone/>
                      </a:pPr>
                      <a:r>
                        <a:rPr sz="1600" dirty="0"/>
                        <a:t>Infrastructure planning</a:t>
                      </a:r>
                    </a:p>
                  </a:txBody>
                  <a:tcPr marL="85330" marR="85330"/>
                </a:tc>
                <a:tc>
                  <a:txBody>
                    <a:bodyPr/>
                    <a:lstStyle/>
                    <a:p>
                      <a:pPr algn="ctr">
                        <a:buNone/>
                      </a:pPr>
                      <a:r>
                        <a:rPr sz="1600" dirty="0"/>
                        <a:t>Which capacities should exist before uncertain demand?</a:t>
                      </a:r>
                    </a:p>
                  </a:txBody>
                  <a:tcPr marL="85330" marR="85330"/>
                </a:tc>
                <a:tc>
                  <a:txBody>
                    <a:bodyPr/>
                    <a:lstStyle/>
                    <a:p>
                      <a:pPr algn="ctr">
                        <a:buNone/>
                      </a:pPr>
                      <a:r>
                        <a:rPr lang="en-US" sz="1600" dirty="0"/>
                        <a:t>Planning [3]</a:t>
                      </a:r>
                      <a:endParaRPr sz="1600" dirty="0"/>
                    </a:p>
                  </a:txBody>
                  <a:tcPr marL="85330" marR="85330"/>
                </a:tc>
                <a:extLst>
                  <a:ext uri="{0D108BD9-81ED-4DB2-BD59-A6C34878D82A}">
                    <a16:rowId xmlns:a16="http://schemas.microsoft.com/office/drawing/2014/main" val="10001"/>
                  </a:ext>
                </a:extLst>
              </a:tr>
              <a:tr h="788670">
                <a:tc>
                  <a:txBody>
                    <a:bodyPr/>
                    <a:lstStyle/>
                    <a:p>
                      <a:pPr algn="ctr">
                        <a:buNone/>
                      </a:pPr>
                      <a:r>
                        <a:rPr sz="1600"/>
                        <a:t>Service orchestration</a:t>
                      </a:r>
                    </a:p>
                  </a:txBody>
                  <a:tcPr marL="85330" marR="85330"/>
                </a:tc>
                <a:tc>
                  <a:txBody>
                    <a:bodyPr/>
                    <a:lstStyle/>
                    <a:p>
                      <a:pPr algn="ctr">
                        <a:buNone/>
                      </a:pPr>
                      <a:r>
                        <a:rPr sz="1600" dirty="0"/>
                        <a:t>How should Bell and GHZ demands share those capacities?</a:t>
                      </a:r>
                    </a:p>
                  </a:txBody>
                  <a:tcPr marL="85330" marR="85330"/>
                </a:tc>
                <a:tc>
                  <a:txBody>
                    <a:bodyPr/>
                    <a:lstStyle/>
                    <a:p>
                      <a:pPr algn="ctr">
                        <a:buNone/>
                      </a:pPr>
                      <a:r>
                        <a:rPr lang="en-US" sz="1600" dirty="0"/>
                        <a:t>Bell + GHZ [2]</a:t>
                      </a:r>
                      <a:endParaRPr sz="1600" dirty="0"/>
                    </a:p>
                  </a:txBody>
                  <a:tcPr marL="85330" marR="85330"/>
                </a:tc>
                <a:extLst>
                  <a:ext uri="{0D108BD9-81ED-4DB2-BD59-A6C34878D82A}">
                    <a16:rowId xmlns:a16="http://schemas.microsoft.com/office/drawing/2014/main" val="10002"/>
                  </a:ext>
                </a:extLst>
              </a:tr>
              <a:tr h="788670">
                <a:tc>
                  <a:txBody>
                    <a:bodyPr/>
                    <a:lstStyle/>
                    <a:p>
                      <a:pPr algn="ctr">
                        <a:buNone/>
                      </a:pPr>
                      <a:r>
                        <a:rPr sz="1600" dirty="0"/>
                        <a:t>Physical-aware routing</a:t>
                      </a:r>
                    </a:p>
                  </a:txBody>
                  <a:tcPr marL="85330" marR="85330"/>
                </a:tc>
                <a:tc>
                  <a:txBody>
                    <a:bodyPr/>
                    <a:lstStyle/>
                    <a:p>
                      <a:pPr algn="ctr">
                        <a:buNone/>
                      </a:pPr>
                      <a:r>
                        <a:rPr sz="1600" dirty="0"/>
                        <a:t>How should Bell pairs be routed, purified, and stored?</a:t>
                      </a:r>
                    </a:p>
                  </a:txBody>
                  <a:tcPr marL="85330" marR="85330"/>
                </a:tc>
                <a:tc>
                  <a:txBody>
                    <a:bodyPr/>
                    <a:lstStyle/>
                    <a:p>
                      <a:pPr algn="ctr">
                        <a:buNone/>
                      </a:pPr>
                      <a:r>
                        <a:rPr lang="en-US" sz="1600" dirty="0"/>
                        <a:t>Bell Routing [1]</a:t>
                      </a:r>
                      <a:endParaRPr sz="1600" dirty="0"/>
                    </a:p>
                  </a:txBody>
                  <a:tcPr marL="85330" marR="85330"/>
                </a:tc>
                <a:extLst>
                  <a:ext uri="{0D108BD9-81ED-4DB2-BD59-A6C34878D82A}">
                    <a16:rowId xmlns:a16="http://schemas.microsoft.com/office/drawing/2014/main" val="10003"/>
                  </a:ext>
                </a:extLst>
              </a:tr>
            </a:tbl>
          </a:graphicData>
        </a:graphic>
      </p:graphicFrame>
      <p:sp>
        <p:nvSpPr>
          <p:cNvPr id="23" name="TextBox 22">
            <a:extLst>
              <a:ext uri="{FF2B5EF4-FFF2-40B4-BE49-F238E27FC236}">
                <a16:creationId xmlns:a16="http://schemas.microsoft.com/office/drawing/2014/main" id="{62475F55-1383-AE01-578B-1D53B4978B98}"/>
              </a:ext>
            </a:extLst>
          </p:cNvPr>
          <p:cNvSpPr txBox="1"/>
          <p:nvPr/>
        </p:nvSpPr>
        <p:spPr>
          <a:xfrm>
            <a:off x="2011680" y="5685150"/>
            <a:ext cx="9775927" cy="646331"/>
          </a:xfrm>
          <a:prstGeom prst="rect">
            <a:avLst/>
          </a:prstGeom>
          <a:noFill/>
        </p:spPr>
        <p:txBody>
          <a:bodyPr wrap="square">
            <a:spAutoFit/>
          </a:bodyPr>
          <a:lstStyle/>
          <a:p>
            <a:r>
              <a:rPr lang="en-US" altLang="zh-CN" sz="1200" noProof="0" dirty="0">
                <a:solidFill>
                  <a:schemeClr val="bg1">
                    <a:lumMod val="75000"/>
                  </a:schemeClr>
                </a:solidFill>
              </a:rPr>
              <a:t>[1] Y, Zhang, et al. "Efficient Entanglement </a:t>
            </a:r>
            <a:r>
              <a:rPr lang="en-US" altLang="zh-CN" sz="1200" dirty="0">
                <a:solidFill>
                  <a:schemeClr val="bg1">
                    <a:lumMod val="75000"/>
                  </a:schemeClr>
                </a:solidFill>
              </a:rPr>
              <a:t>R</a:t>
            </a:r>
            <a:r>
              <a:rPr lang="en-US" altLang="zh-CN" sz="1200" noProof="0" dirty="0">
                <a:solidFill>
                  <a:schemeClr val="bg1">
                    <a:lumMod val="75000"/>
                  </a:schemeClr>
                </a:solidFill>
              </a:rPr>
              <a:t>outing for Satellite-Aerial-Terrestrial Quantum </a:t>
            </a:r>
            <a:r>
              <a:rPr lang="en-US" altLang="zh-CN" sz="1200" dirty="0">
                <a:solidFill>
                  <a:schemeClr val="bg1">
                    <a:lumMod val="75000"/>
                  </a:schemeClr>
                </a:solidFill>
              </a:rPr>
              <a:t>N</a:t>
            </a:r>
            <a:r>
              <a:rPr lang="en-US" altLang="zh-CN" sz="1200" noProof="0" dirty="0" err="1">
                <a:solidFill>
                  <a:schemeClr val="bg1">
                    <a:lumMod val="75000"/>
                  </a:schemeClr>
                </a:solidFill>
              </a:rPr>
              <a:t>etworks</a:t>
            </a:r>
            <a:r>
              <a:rPr lang="en-US" altLang="zh-CN" sz="1200" noProof="0" dirty="0">
                <a:solidFill>
                  <a:schemeClr val="bg1">
                    <a:lumMod val="75000"/>
                  </a:schemeClr>
                </a:solidFill>
              </a:rPr>
              <a:t>." IEEE ICCCN, 2025.</a:t>
            </a:r>
          </a:p>
          <a:p>
            <a:r>
              <a:rPr lang="en-US" altLang="zh-CN" sz="1200" noProof="0" dirty="0">
                <a:solidFill>
                  <a:schemeClr val="bg1">
                    <a:lumMod val="75000"/>
                  </a:schemeClr>
                </a:solidFill>
              </a:rPr>
              <a:t>[2] X, Guo, et al. "Multipartite Entanglement Routing in Integrated Ground–Satellite Quantum Networks." IEEE ICCCN, 2026.</a:t>
            </a:r>
          </a:p>
          <a:p>
            <a:r>
              <a:rPr lang="en-US" altLang="zh-CN" sz="1200" noProof="0" dirty="0">
                <a:solidFill>
                  <a:schemeClr val="bg1">
                    <a:lumMod val="75000"/>
                  </a:schemeClr>
                </a:solidFill>
              </a:rPr>
              <a:t>[3] X Guo, et al. "Stochastic Infrastructure Planning for Entanglement Distribution in Integrated Terrestrial–Satellite Quantum Networks."  under review.</a:t>
            </a:r>
          </a:p>
        </p:txBody>
      </p:sp>
    </p:spTree>
    <p:extLst>
      <p:ext uri="{BB962C8B-B14F-4D97-AF65-F5344CB8AC3E}">
        <p14:creationId xmlns:p14="http://schemas.microsoft.com/office/powerpoint/2010/main" val="171469662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home/claude/assets/bg_texture.png"/>
          <p:cNvPicPr>
            <a:picLocks noChangeAspect="1"/>
          </p:cNvPicPr>
          <p:nvPr/>
        </p:nvPicPr>
        <p:blipFill>
          <a:blip r:embed="rId3"/>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A42037">
              <a:alpha val="70000"/>
            </a:srgbClr>
          </a:solidFill>
          <a:ln/>
        </p:spPr>
        <p:txBody>
          <a:bodyPr/>
          <a:lstStyle/>
          <a:p>
            <a:endParaRPr lang="en-US"/>
          </a:p>
        </p:txBody>
      </p:sp>
      <p:sp>
        <p:nvSpPr>
          <p:cNvPr id="4" name="Text 1"/>
          <p:cNvSpPr/>
          <p:nvPr/>
        </p:nvSpPr>
        <p:spPr>
          <a:xfrm>
            <a:off x="822960" y="2788920"/>
            <a:ext cx="10515600" cy="365760"/>
          </a:xfrm>
          <a:prstGeom prst="rect">
            <a:avLst/>
          </a:prstGeom>
          <a:noFill/>
          <a:ln/>
        </p:spPr>
        <p:txBody>
          <a:bodyPr wrap="square" rtlCol="0" anchor="ctr"/>
          <a:lstStyle/>
          <a:p>
            <a:pPr marL="0" indent="0">
              <a:buNone/>
            </a:pPr>
            <a:r>
              <a:rPr lang="en-US" sz="1300" b="1" kern="0" spc="200" dirty="0">
                <a:solidFill>
                  <a:srgbClr val="F0D3D8"/>
                </a:solidFill>
                <a:latin typeface="Calibri" pitchFamily="34" charset="0"/>
                <a:ea typeface="Calibri" pitchFamily="34" charset="-122"/>
                <a:cs typeface="Calibri" pitchFamily="34" charset="-120"/>
              </a:rPr>
              <a:t>SECTION 5</a:t>
            </a:r>
            <a:endParaRPr lang="en-US" sz="1300" dirty="0"/>
          </a:p>
        </p:txBody>
      </p:sp>
      <p:sp>
        <p:nvSpPr>
          <p:cNvPr id="5" name="Text 2"/>
          <p:cNvSpPr/>
          <p:nvPr/>
        </p:nvSpPr>
        <p:spPr>
          <a:xfrm>
            <a:off x="822960" y="3154680"/>
            <a:ext cx="10515600" cy="1005840"/>
          </a:xfrm>
          <a:prstGeom prst="rect">
            <a:avLst/>
          </a:prstGeom>
          <a:noFill/>
          <a:ln/>
        </p:spPr>
        <p:txBody>
          <a:bodyPr wrap="square" rtlCol="0" anchor="ctr"/>
          <a:lstStyle/>
          <a:p>
            <a:pPr marL="0" indent="0">
              <a:buNone/>
            </a:pPr>
            <a:r>
              <a:rPr lang="en-US" sz="3600" b="1" dirty="0">
                <a:solidFill>
                  <a:srgbClr val="FFFFFF"/>
                </a:solidFill>
                <a:latin typeface="Cambria" pitchFamily="34" charset="0"/>
                <a:ea typeface="Cambria" pitchFamily="34" charset="-122"/>
                <a:cs typeface="Cambria" pitchFamily="34" charset="-120"/>
              </a:rPr>
              <a:t>Distributed Quantum Computing via Hybrid Satellite-Ground Quantum Networks </a:t>
            </a:r>
            <a:endParaRPr lang="en-US" sz="3600" dirty="0"/>
          </a:p>
        </p:txBody>
      </p:sp>
      <p:sp>
        <p:nvSpPr>
          <p:cNvPr id="6" name="Text 3"/>
          <p:cNvSpPr/>
          <p:nvPr/>
        </p:nvSpPr>
        <p:spPr>
          <a:xfrm>
            <a:off x="822960" y="4160520"/>
            <a:ext cx="9144000" cy="457200"/>
          </a:xfrm>
          <a:prstGeom prst="rect">
            <a:avLst/>
          </a:prstGeom>
          <a:noFill/>
          <a:ln/>
        </p:spPr>
        <p:txBody>
          <a:bodyPr wrap="square" rtlCol="0" anchor="ctr"/>
          <a:lstStyle/>
          <a:p>
            <a:pPr marL="0" indent="0">
              <a:buNone/>
            </a:pPr>
            <a:r>
              <a:rPr lang="en-US" sz="1500" i="1" dirty="0">
                <a:solidFill>
                  <a:srgbClr val="F0D3D8"/>
                </a:solidFill>
                <a:latin typeface="Calibri" pitchFamily="34" charset="0"/>
                <a:ea typeface="Calibri" pitchFamily="34" charset="-122"/>
                <a:cs typeface="Calibri" pitchFamily="34" charset="-120"/>
              </a:rPr>
              <a:t>How to support distributed quantum computing in hybrid quantum networks</a:t>
            </a:r>
          </a:p>
        </p:txBody>
      </p:sp>
      <p:sp>
        <p:nvSpPr>
          <p:cNvPr id="7" name="Text 4"/>
          <p:cNvSpPr/>
          <p:nvPr/>
        </p:nvSpPr>
        <p:spPr>
          <a:xfrm>
            <a:off x="11551615" y="6473952"/>
            <a:ext cx="411480" cy="274320"/>
          </a:xfrm>
          <a:prstGeom prst="rect">
            <a:avLst/>
          </a:prstGeom>
          <a:noFill/>
          <a:ln/>
        </p:spPr>
        <p:txBody>
          <a:bodyPr wrap="square" rtlCol="0" anchor="ctr"/>
          <a:lstStyle/>
          <a:p>
            <a:pPr marL="0" indent="0" algn="r">
              <a:buNone/>
            </a:pPr>
            <a:r>
              <a:rPr lang="en-US" sz="1000" dirty="0">
                <a:solidFill>
                  <a:srgbClr val="E8C9CE"/>
                </a:solidFill>
                <a:latin typeface="Calibri" pitchFamily="34" charset="0"/>
                <a:ea typeface="Calibri" pitchFamily="34" charset="-122"/>
                <a:cs typeface="Calibri" pitchFamily="34" charset="-120"/>
              </a:rPr>
              <a:t>3</a:t>
            </a:r>
            <a:endParaRPr lang="en-US" sz="1000" dirty="0"/>
          </a:p>
        </p:txBody>
      </p:sp>
      <p:sp>
        <p:nvSpPr>
          <p:cNvPr id="8" name="Text 5"/>
          <p:cNvSpPr/>
          <p:nvPr/>
        </p:nvSpPr>
        <p:spPr>
          <a:xfrm>
            <a:off x="502920" y="6473952"/>
            <a:ext cx="5486400" cy="274320"/>
          </a:xfrm>
          <a:prstGeom prst="rect">
            <a:avLst/>
          </a:prstGeom>
          <a:noFill/>
          <a:ln/>
        </p:spPr>
        <p:txBody>
          <a:bodyPr wrap="square" rtlCol="0" anchor="ctr"/>
          <a:lstStyle/>
          <a:p>
            <a:pPr marL="0" indent="0">
              <a:buNone/>
            </a:pPr>
            <a:r>
              <a:rPr lang="en-US" sz="900" i="1" dirty="0">
                <a:solidFill>
                  <a:srgbClr val="E8C9CE"/>
                </a:solidFill>
                <a:latin typeface="Calibri" pitchFamily="34" charset="0"/>
                <a:ea typeface="Calibri" pitchFamily="34" charset="-122"/>
                <a:cs typeface="Calibri" pitchFamily="34" charset="-120"/>
              </a:rPr>
              <a:t>Hybrid Satellite-Ground Quantum Networks and Computing |  QCE ’26</a:t>
            </a: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554480" cy="6858000"/>
          </a:xfrm>
          <a:prstGeom prst="rect">
            <a:avLst/>
          </a:prstGeom>
          <a:solidFill>
            <a:srgbClr val="A42037"/>
          </a:solidFill>
          <a:ln/>
        </p:spPr>
        <p:txBody>
          <a:bodyPr/>
          <a:lstStyle/>
          <a:p>
            <a:endParaRPr lang="en-US"/>
          </a:p>
        </p:txBody>
      </p:sp>
      <p:sp>
        <p:nvSpPr>
          <p:cNvPr id="4" name="Text 2"/>
          <p:cNvSpPr/>
          <p:nvPr/>
        </p:nvSpPr>
        <p:spPr>
          <a:xfrm>
            <a:off x="2011680" y="411480"/>
            <a:ext cx="9677095" cy="658368"/>
          </a:xfrm>
          <a:prstGeom prst="rect">
            <a:avLst/>
          </a:prstGeom>
          <a:noFill/>
          <a:ln/>
        </p:spPr>
        <p:txBody>
          <a:bodyPr wrap="square" rtlCol="0" anchor="ctr"/>
          <a:lstStyle/>
          <a:p>
            <a:pPr marL="0" indent="0">
              <a:buNone/>
            </a:pPr>
            <a:r>
              <a:rPr lang="en-US" sz="3000" b="1" dirty="0">
                <a:solidFill>
                  <a:srgbClr val="231F20"/>
                </a:solidFill>
                <a:latin typeface="Cambria" pitchFamily="34" charset="0"/>
                <a:ea typeface="Cambria" pitchFamily="34" charset="-122"/>
                <a:cs typeface="Cambria" pitchFamily="34" charset="-120"/>
              </a:rPr>
              <a:t>Outline</a:t>
            </a:r>
            <a:endParaRPr lang="en-US" sz="3000" dirty="0"/>
          </a:p>
        </p:txBody>
      </p:sp>
      <p:sp>
        <p:nvSpPr>
          <p:cNvPr id="5" name="Shape 3"/>
          <p:cNvSpPr/>
          <p:nvPr/>
        </p:nvSpPr>
        <p:spPr>
          <a:xfrm>
            <a:off x="2011680" y="1600200"/>
            <a:ext cx="585216" cy="585216"/>
          </a:xfrm>
          <a:prstGeom prst="roundRect">
            <a:avLst>
              <a:gd name="adj" fmla="val 50000"/>
            </a:avLst>
          </a:prstGeom>
          <a:solidFill>
            <a:srgbClr val="F2F0EF"/>
          </a:solidFill>
          <a:ln w="15875">
            <a:solidFill>
              <a:srgbClr val="A42037"/>
            </a:solidFill>
            <a:prstDash val="solid"/>
          </a:ln>
        </p:spPr>
        <p:txBody>
          <a:bodyPr/>
          <a:lstStyle/>
          <a:p>
            <a:endParaRPr lang="en-US"/>
          </a:p>
        </p:txBody>
      </p:sp>
      <p:sp>
        <p:nvSpPr>
          <p:cNvPr id="6" name="Text 4"/>
          <p:cNvSpPr/>
          <p:nvPr/>
        </p:nvSpPr>
        <p:spPr>
          <a:xfrm>
            <a:off x="2011680" y="1600200"/>
            <a:ext cx="585216" cy="585216"/>
          </a:xfrm>
          <a:prstGeom prst="rect">
            <a:avLst/>
          </a:prstGeom>
          <a:noFill/>
          <a:ln/>
        </p:spPr>
        <p:txBody>
          <a:bodyPr wrap="square" rtlCol="0" anchor="ctr"/>
          <a:lstStyle/>
          <a:p>
            <a:pPr marL="0" indent="0" algn="ctr">
              <a:buNone/>
            </a:pPr>
            <a:r>
              <a:rPr lang="en-US" sz="1800" b="1" dirty="0">
                <a:solidFill>
                  <a:srgbClr val="A42037"/>
                </a:solidFill>
                <a:latin typeface="Cambria" pitchFamily="34" charset="0"/>
                <a:ea typeface="Cambria" pitchFamily="34" charset="-122"/>
                <a:cs typeface="Cambria" pitchFamily="34" charset="-120"/>
              </a:rPr>
              <a:t>1</a:t>
            </a:r>
            <a:endParaRPr lang="en-US" sz="1800" dirty="0"/>
          </a:p>
        </p:txBody>
      </p:sp>
      <p:sp>
        <p:nvSpPr>
          <p:cNvPr id="7" name="Text 5"/>
          <p:cNvSpPr/>
          <p:nvPr/>
        </p:nvSpPr>
        <p:spPr>
          <a:xfrm>
            <a:off x="2788920" y="1572768"/>
            <a:ext cx="8854135" cy="365760"/>
          </a:xfrm>
          <a:prstGeom prst="rect">
            <a:avLst/>
          </a:prstGeom>
          <a:noFill/>
          <a:ln/>
        </p:spPr>
        <p:txBody>
          <a:bodyPr wrap="square" rtlCol="0" anchor="ctr"/>
          <a:lstStyle/>
          <a:p>
            <a:pPr marL="0" indent="0">
              <a:buNone/>
            </a:pPr>
            <a:r>
              <a:rPr lang="en-US" sz="1600" b="1" dirty="0">
                <a:solidFill>
                  <a:srgbClr val="231F20"/>
                </a:solidFill>
                <a:latin typeface="Calibri" pitchFamily="34" charset="0"/>
                <a:ea typeface="Calibri" pitchFamily="34" charset="-122"/>
                <a:cs typeface="Calibri" pitchFamily="34" charset="-120"/>
              </a:rPr>
              <a:t>Introduction</a:t>
            </a:r>
            <a:endParaRPr lang="en-US" sz="1600" dirty="0"/>
          </a:p>
        </p:txBody>
      </p:sp>
      <p:sp>
        <p:nvSpPr>
          <p:cNvPr id="8" name="Text 6"/>
          <p:cNvSpPr/>
          <p:nvPr/>
        </p:nvSpPr>
        <p:spPr>
          <a:xfrm>
            <a:off x="2788920" y="1901952"/>
            <a:ext cx="8854135" cy="365760"/>
          </a:xfrm>
          <a:prstGeom prst="rect">
            <a:avLst/>
          </a:prstGeom>
          <a:noFill/>
          <a:ln/>
        </p:spPr>
        <p:txBody>
          <a:bodyPr wrap="square" rtlCol="0" anchor="ctr"/>
          <a:lstStyle/>
          <a:p>
            <a:pPr marL="0" indent="0">
              <a:buNone/>
            </a:pPr>
            <a:r>
              <a:rPr lang="en-US" sz="1200" dirty="0">
                <a:solidFill>
                  <a:srgbClr val="58595B"/>
                </a:solidFill>
                <a:latin typeface="Calibri" pitchFamily="34" charset="0"/>
                <a:ea typeface="Calibri" pitchFamily="34" charset="-122"/>
                <a:cs typeface="Calibri" pitchFamily="34" charset="-120"/>
              </a:rPr>
              <a:t>Motivation and background</a:t>
            </a:r>
            <a:endParaRPr lang="en-US" sz="1200" dirty="0"/>
          </a:p>
        </p:txBody>
      </p:sp>
      <p:sp>
        <p:nvSpPr>
          <p:cNvPr id="9" name="Shape 7"/>
          <p:cNvSpPr/>
          <p:nvPr/>
        </p:nvSpPr>
        <p:spPr>
          <a:xfrm>
            <a:off x="2011680" y="2441448"/>
            <a:ext cx="9677095" cy="0"/>
          </a:xfrm>
          <a:prstGeom prst="line">
            <a:avLst/>
          </a:prstGeom>
          <a:noFill/>
          <a:ln w="9525">
            <a:solidFill>
              <a:srgbClr val="DAD7D6"/>
            </a:solidFill>
            <a:prstDash val="solid"/>
          </a:ln>
        </p:spPr>
        <p:txBody>
          <a:bodyPr/>
          <a:lstStyle/>
          <a:p>
            <a:endParaRPr lang="en-US"/>
          </a:p>
        </p:txBody>
      </p:sp>
      <p:sp>
        <p:nvSpPr>
          <p:cNvPr id="10" name="Shape 8"/>
          <p:cNvSpPr/>
          <p:nvPr/>
        </p:nvSpPr>
        <p:spPr>
          <a:xfrm>
            <a:off x="2011680" y="2532888"/>
            <a:ext cx="585216" cy="585216"/>
          </a:xfrm>
          <a:prstGeom prst="roundRect">
            <a:avLst>
              <a:gd name="adj" fmla="val 50000"/>
            </a:avLst>
          </a:prstGeom>
          <a:solidFill>
            <a:srgbClr val="F2F0EF"/>
          </a:solidFill>
          <a:ln w="15875">
            <a:solidFill>
              <a:srgbClr val="A42037"/>
            </a:solidFill>
            <a:prstDash val="solid"/>
          </a:ln>
        </p:spPr>
        <p:txBody>
          <a:bodyPr/>
          <a:lstStyle/>
          <a:p>
            <a:endParaRPr lang="en-US"/>
          </a:p>
        </p:txBody>
      </p:sp>
      <p:sp>
        <p:nvSpPr>
          <p:cNvPr id="11" name="Text 9"/>
          <p:cNvSpPr/>
          <p:nvPr/>
        </p:nvSpPr>
        <p:spPr>
          <a:xfrm>
            <a:off x="2011680" y="2532888"/>
            <a:ext cx="585216" cy="585216"/>
          </a:xfrm>
          <a:prstGeom prst="rect">
            <a:avLst/>
          </a:prstGeom>
          <a:noFill/>
          <a:ln/>
        </p:spPr>
        <p:txBody>
          <a:bodyPr wrap="square" rtlCol="0" anchor="ctr"/>
          <a:lstStyle/>
          <a:p>
            <a:pPr marL="0" indent="0" algn="ctr">
              <a:buNone/>
            </a:pPr>
            <a:r>
              <a:rPr lang="en-US" sz="1800" b="1" dirty="0">
                <a:solidFill>
                  <a:srgbClr val="A42037"/>
                </a:solidFill>
                <a:latin typeface="Cambria" pitchFamily="34" charset="0"/>
                <a:ea typeface="Cambria" pitchFamily="34" charset="-122"/>
                <a:cs typeface="Cambria" pitchFamily="34" charset="-120"/>
              </a:rPr>
              <a:t>2</a:t>
            </a:r>
            <a:endParaRPr lang="en-US" sz="1800" dirty="0"/>
          </a:p>
        </p:txBody>
      </p:sp>
      <p:sp>
        <p:nvSpPr>
          <p:cNvPr id="12" name="Text 10"/>
          <p:cNvSpPr/>
          <p:nvPr/>
        </p:nvSpPr>
        <p:spPr>
          <a:xfrm>
            <a:off x="2788920" y="2505456"/>
            <a:ext cx="8854135" cy="365760"/>
          </a:xfrm>
          <a:prstGeom prst="rect">
            <a:avLst/>
          </a:prstGeom>
          <a:noFill/>
          <a:ln/>
        </p:spPr>
        <p:txBody>
          <a:bodyPr wrap="square" rtlCol="0" anchor="ctr"/>
          <a:lstStyle/>
          <a:p>
            <a:r>
              <a:rPr lang="en-US" sz="1600" b="1" dirty="0">
                <a:solidFill>
                  <a:srgbClr val="231F20"/>
                </a:solidFill>
                <a:latin typeface="Calibri" pitchFamily="34" charset="0"/>
                <a:ea typeface="Calibri" pitchFamily="34" charset="-122"/>
                <a:cs typeface="Calibri" pitchFamily="34" charset="-120"/>
              </a:rPr>
              <a:t>TACO: Topology-Allocation Co-Optimization for Distributed Quantum Computing </a:t>
            </a:r>
            <a:endParaRPr lang="en-US" sz="1600" dirty="0"/>
          </a:p>
        </p:txBody>
      </p:sp>
      <p:sp>
        <p:nvSpPr>
          <p:cNvPr id="13" name="Text 11"/>
          <p:cNvSpPr/>
          <p:nvPr/>
        </p:nvSpPr>
        <p:spPr>
          <a:xfrm>
            <a:off x="2788920" y="2834640"/>
            <a:ext cx="8854135" cy="365760"/>
          </a:xfrm>
          <a:prstGeom prst="rect">
            <a:avLst/>
          </a:prstGeom>
          <a:noFill/>
          <a:ln/>
        </p:spPr>
        <p:txBody>
          <a:bodyPr wrap="square" rtlCol="0" anchor="ctr"/>
          <a:lstStyle/>
          <a:p>
            <a:r>
              <a:rPr lang="en-US" sz="1200" dirty="0">
                <a:solidFill>
                  <a:srgbClr val="58595B"/>
                </a:solidFill>
                <a:latin typeface="Calibri" pitchFamily="34" charset="0"/>
                <a:cs typeface="Calibri" pitchFamily="34" charset="-120"/>
              </a:rPr>
              <a:t>Co-design qubit allocation and network topology for entanglement generation, IEEE QCNC 2025 &amp; IEEE TNET (under revision)</a:t>
            </a:r>
            <a:endParaRPr lang="en-US" sz="1200" dirty="0"/>
          </a:p>
        </p:txBody>
      </p:sp>
      <p:sp>
        <p:nvSpPr>
          <p:cNvPr id="14" name="Shape 12"/>
          <p:cNvSpPr/>
          <p:nvPr/>
        </p:nvSpPr>
        <p:spPr>
          <a:xfrm>
            <a:off x="2011680" y="3374136"/>
            <a:ext cx="9677095" cy="0"/>
          </a:xfrm>
          <a:prstGeom prst="line">
            <a:avLst/>
          </a:prstGeom>
          <a:noFill/>
          <a:ln w="9525">
            <a:solidFill>
              <a:srgbClr val="DAD7D6"/>
            </a:solidFill>
            <a:prstDash val="solid"/>
          </a:ln>
        </p:spPr>
        <p:txBody>
          <a:bodyPr/>
          <a:lstStyle/>
          <a:p>
            <a:endParaRPr lang="en-US"/>
          </a:p>
        </p:txBody>
      </p:sp>
      <p:sp>
        <p:nvSpPr>
          <p:cNvPr id="15" name="Shape 13"/>
          <p:cNvSpPr/>
          <p:nvPr/>
        </p:nvSpPr>
        <p:spPr>
          <a:xfrm>
            <a:off x="2011680" y="3465576"/>
            <a:ext cx="585216" cy="585216"/>
          </a:xfrm>
          <a:prstGeom prst="roundRect">
            <a:avLst>
              <a:gd name="adj" fmla="val 50000"/>
            </a:avLst>
          </a:prstGeom>
          <a:solidFill>
            <a:srgbClr val="F2F0EF"/>
          </a:solidFill>
          <a:ln w="15875">
            <a:solidFill>
              <a:srgbClr val="A42037"/>
            </a:solidFill>
            <a:prstDash val="solid"/>
          </a:ln>
        </p:spPr>
        <p:txBody>
          <a:bodyPr/>
          <a:lstStyle/>
          <a:p>
            <a:endParaRPr lang="en-US"/>
          </a:p>
        </p:txBody>
      </p:sp>
      <p:sp>
        <p:nvSpPr>
          <p:cNvPr id="16" name="Text 14"/>
          <p:cNvSpPr/>
          <p:nvPr/>
        </p:nvSpPr>
        <p:spPr>
          <a:xfrm>
            <a:off x="2011680" y="3465576"/>
            <a:ext cx="585216" cy="585216"/>
          </a:xfrm>
          <a:prstGeom prst="rect">
            <a:avLst/>
          </a:prstGeom>
          <a:noFill/>
          <a:ln/>
        </p:spPr>
        <p:txBody>
          <a:bodyPr wrap="square" rtlCol="0" anchor="ctr"/>
          <a:lstStyle/>
          <a:p>
            <a:pPr marL="0" indent="0" algn="ctr">
              <a:buNone/>
            </a:pPr>
            <a:r>
              <a:rPr lang="en-US" sz="1800" b="1" dirty="0">
                <a:solidFill>
                  <a:srgbClr val="A42037"/>
                </a:solidFill>
                <a:latin typeface="Cambria" pitchFamily="34" charset="0"/>
                <a:ea typeface="Cambria" pitchFamily="34" charset="-122"/>
                <a:cs typeface="Cambria" pitchFamily="34" charset="-120"/>
              </a:rPr>
              <a:t>3</a:t>
            </a:r>
            <a:endParaRPr lang="en-US" sz="1800" dirty="0"/>
          </a:p>
        </p:txBody>
      </p:sp>
      <p:sp>
        <p:nvSpPr>
          <p:cNvPr id="17" name="Text 15"/>
          <p:cNvSpPr/>
          <p:nvPr/>
        </p:nvSpPr>
        <p:spPr>
          <a:xfrm>
            <a:off x="2788920" y="3438144"/>
            <a:ext cx="8854135" cy="365760"/>
          </a:xfrm>
          <a:prstGeom prst="rect">
            <a:avLst/>
          </a:prstGeom>
          <a:noFill/>
          <a:ln/>
        </p:spPr>
        <p:txBody>
          <a:bodyPr wrap="square" rtlCol="0" anchor="ctr"/>
          <a:lstStyle/>
          <a:p>
            <a:r>
              <a:rPr lang="en-US" sz="1600" b="1" dirty="0">
                <a:solidFill>
                  <a:srgbClr val="231F20"/>
                </a:solidFill>
                <a:latin typeface="Calibri" pitchFamily="34" charset="0"/>
                <a:ea typeface="Calibri" pitchFamily="34" charset="-122"/>
                <a:cs typeface="Calibri" pitchFamily="34" charset="-120"/>
              </a:rPr>
              <a:t>UNIQ: Communication-Efficient Distributed Quantum Computing</a:t>
            </a:r>
            <a:endParaRPr lang="en-US" sz="1600" dirty="0"/>
          </a:p>
        </p:txBody>
      </p:sp>
      <p:sp>
        <p:nvSpPr>
          <p:cNvPr id="18" name="Text 16"/>
          <p:cNvSpPr/>
          <p:nvPr/>
        </p:nvSpPr>
        <p:spPr>
          <a:xfrm>
            <a:off x="2788920" y="3767328"/>
            <a:ext cx="8854135" cy="365760"/>
          </a:xfrm>
          <a:prstGeom prst="rect">
            <a:avLst/>
          </a:prstGeom>
          <a:noFill/>
          <a:ln/>
        </p:spPr>
        <p:txBody>
          <a:bodyPr wrap="square" rtlCol="0" anchor="ctr"/>
          <a:lstStyle/>
          <a:p>
            <a:pPr marL="0" indent="0">
              <a:buNone/>
            </a:pPr>
            <a:r>
              <a:rPr lang="en-US" sz="1200" dirty="0">
                <a:solidFill>
                  <a:srgbClr val="58595B"/>
                </a:solidFill>
                <a:latin typeface="Calibri" pitchFamily="34" charset="0"/>
                <a:ea typeface="Calibri" pitchFamily="34" charset="-122"/>
                <a:cs typeface="Calibri" pitchFamily="34" charset="-120"/>
              </a:rPr>
              <a:t>Joint optimization of qubit allocation, entanglement management and network scheduling, arXiv:2512.00401 &amp; IEEE JSAC (under review)</a:t>
            </a:r>
          </a:p>
        </p:txBody>
      </p:sp>
      <p:sp>
        <p:nvSpPr>
          <p:cNvPr id="19" name="Shape 17"/>
          <p:cNvSpPr/>
          <p:nvPr/>
        </p:nvSpPr>
        <p:spPr>
          <a:xfrm>
            <a:off x="2011680" y="4306824"/>
            <a:ext cx="9677095" cy="0"/>
          </a:xfrm>
          <a:prstGeom prst="line">
            <a:avLst/>
          </a:prstGeom>
          <a:noFill/>
          <a:ln w="9525">
            <a:solidFill>
              <a:srgbClr val="DAD7D6"/>
            </a:solidFill>
            <a:prstDash val="solid"/>
          </a:ln>
        </p:spPr>
        <p:txBody>
          <a:bodyPr/>
          <a:lstStyle/>
          <a:p>
            <a:endParaRPr lang="en-US"/>
          </a:p>
        </p:txBody>
      </p:sp>
      <p:sp>
        <p:nvSpPr>
          <p:cNvPr id="20" name="Shape 18"/>
          <p:cNvSpPr/>
          <p:nvPr/>
        </p:nvSpPr>
        <p:spPr>
          <a:xfrm>
            <a:off x="2011680" y="4398264"/>
            <a:ext cx="585216" cy="585216"/>
          </a:xfrm>
          <a:prstGeom prst="roundRect">
            <a:avLst>
              <a:gd name="adj" fmla="val 50000"/>
            </a:avLst>
          </a:prstGeom>
          <a:solidFill>
            <a:srgbClr val="F2F0EF"/>
          </a:solidFill>
          <a:ln w="15875">
            <a:solidFill>
              <a:srgbClr val="A42037"/>
            </a:solidFill>
            <a:prstDash val="solid"/>
          </a:ln>
        </p:spPr>
        <p:txBody>
          <a:bodyPr/>
          <a:lstStyle/>
          <a:p>
            <a:endParaRPr lang="en-US"/>
          </a:p>
        </p:txBody>
      </p:sp>
      <p:sp>
        <p:nvSpPr>
          <p:cNvPr id="21" name="Text 19"/>
          <p:cNvSpPr/>
          <p:nvPr/>
        </p:nvSpPr>
        <p:spPr>
          <a:xfrm>
            <a:off x="2011680" y="4398264"/>
            <a:ext cx="585216" cy="585216"/>
          </a:xfrm>
          <a:prstGeom prst="rect">
            <a:avLst/>
          </a:prstGeom>
          <a:noFill/>
          <a:ln/>
        </p:spPr>
        <p:txBody>
          <a:bodyPr wrap="square" rtlCol="0" anchor="ctr"/>
          <a:lstStyle/>
          <a:p>
            <a:pPr marL="0" indent="0" algn="ctr">
              <a:buNone/>
            </a:pPr>
            <a:r>
              <a:rPr lang="en-US" sz="1800" b="1" dirty="0">
                <a:solidFill>
                  <a:srgbClr val="A42037"/>
                </a:solidFill>
                <a:latin typeface="Cambria" pitchFamily="34" charset="0"/>
                <a:ea typeface="Cambria" pitchFamily="34" charset="-122"/>
                <a:cs typeface="Cambria" pitchFamily="34" charset="-120"/>
              </a:rPr>
              <a:t>4</a:t>
            </a:r>
            <a:endParaRPr lang="en-US" sz="1800" dirty="0"/>
          </a:p>
        </p:txBody>
      </p:sp>
      <p:sp>
        <p:nvSpPr>
          <p:cNvPr id="22" name="Text 20"/>
          <p:cNvSpPr/>
          <p:nvPr/>
        </p:nvSpPr>
        <p:spPr>
          <a:xfrm>
            <a:off x="2788920" y="4370832"/>
            <a:ext cx="8854135" cy="365760"/>
          </a:xfrm>
          <a:prstGeom prst="rect">
            <a:avLst/>
          </a:prstGeom>
          <a:noFill/>
          <a:ln/>
        </p:spPr>
        <p:txBody>
          <a:bodyPr wrap="square" rtlCol="0" anchor="ctr"/>
          <a:lstStyle/>
          <a:p>
            <a:r>
              <a:rPr lang="en-US" sz="1600" b="1" dirty="0">
                <a:solidFill>
                  <a:srgbClr val="231F20"/>
                </a:solidFill>
                <a:latin typeface="Calibri" pitchFamily="34" charset="0"/>
                <a:ea typeface="Calibri" pitchFamily="34" charset="-122"/>
                <a:cs typeface="Calibri" pitchFamily="34" charset="-120"/>
              </a:rPr>
              <a:t>Conclusion</a:t>
            </a:r>
            <a:endParaRPr lang="en-US" sz="1600" dirty="0"/>
          </a:p>
        </p:txBody>
      </p:sp>
      <p:sp>
        <p:nvSpPr>
          <p:cNvPr id="23" name="Text 21"/>
          <p:cNvSpPr/>
          <p:nvPr/>
        </p:nvSpPr>
        <p:spPr>
          <a:xfrm>
            <a:off x="2788920" y="4700016"/>
            <a:ext cx="8854135" cy="365760"/>
          </a:xfrm>
          <a:prstGeom prst="rect">
            <a:avLst/>
          </a:prstGeom>
          <a:noFill/>
          <a:ln/>
        </p:spPr>
        <p:txBody>
          <a:bodyPr wrap="square" rtlCol="0" anchor="ctr"/>
          <a:lstStyle/>
          <a:p>
            <a:r>
              <a:rPr lang="en-US" sz="1200" dirty="0">
                <a:solidFill>
                  <a:srgbClr val="58595B"/>
                </a:solidFill>
                <a:latin typeface="Calibri" pitchFamily="34" charset="0"/>
                <a:ea typeface="Calibri" pitchFamily="34" charset="-122"/>
                <a:cs typeface="Calibri" pitchFamily="34" charset="-120"/>
              </a:rPr>
              <a:t>Takeaways, open problems, and resources</a:t>
            </a:r>
            <a:endParaRPr lang="en-US" sz="1200" dirty="0"/>
          </a:p>
        </p:txBody>
      </p:sp>
      <p:sp>
        <p:nvSpPr>
          <p:cNvPr id="27" name="Text 25"/>
          <p:cNvSpPr/>
          <p:nvPr/>
        </p:nvSpPr>
        <p:spPr>
          <a:xfrm>
            <a:off x="2788920" y="5303520"/>
            <a:ext cx="8854135" cy="365760"/>
          </a:xfrm>
          <a:prstGeom prst="rect">
            <a:avLst/>
          </a:prstGeom>
          <a:noFill/>
          <a:ln/>
        </p:spPr>
        <p:txBody>
          <a:bodyPr wrap="square" rtlCol="0" anchor="ctr"/>
          <a:lstStyle/>
          <a:p>
            <a:pPr marL="0" indent="0">
              <a:buNone/>
            </a:pPr>
            <a:endParaRPr lang="en-US" sz="1600" dirty="0"/>
          </a:p>
        </p:txBody>
      </p:sp>
      <p:sp>
        <p:nvSpPr>
          <p:cNvPr id="29" name="Text 27"/>
          <p:cNvSpPr/>
          <p:nvPr/>
        </p:nvSpPr>
        <p:spPr>
          <a:xfrm>
            <a:off x="11551615" y="6473952"/>
            <a:ext cx="411480" cy="274320"/>
          </a:xfrm>
          <a:prstGeom prst="rect">
            <a:avLst/>
          </a:prstGeom>
          <a:noFill/>
          <a:ln/>
        </p:spPr>
        <p:txBody>
          <a:bodyPr wrap="square" rtlCol="0" anchor="ctr"/>
          <a:lstStyle/>
          <a:p>
            <a:pPr marL="0" indent="0" algn="r">
              <a:buNone/>
            </a:pPr>
            <a:r>
              <a:rPr lang="en-US" sz="1000" dirty="0">
                <a:solidFill>
                  <a:srgbClr val="58595B"/>
                </a:solidFill>
                <a:latin typeface="Calibri" pitchFamily="34" charset="0"/>
                <a:ea typeface="Calibri" pitchFamily="34" charset="-122"/>
                <a:cs typeface="Calibri" pitchFamily="34" charset="-120"/>
              </a:rPr>
              <a:t>4</a:t>
            </a:r>
            <a:endParaRPr lang="en-US" sz="1000" dirty="0"/>
          </a:p>
        </p:txBody>
      </p:sp>
      <p:sp>
        <p:nvSpPr>
          <p:cNvPr id="30" name="Text 28"/>
          <p:cNvSpPr/>
          <p:nvPr/>
        </p:nvSpPr>
        <p:spPr>
          <a:xfrm>
            <a:off x="2011680" y="6473952"/>
            <a:ext cx="5486400" cy="274320"/>
          </a:xfrm>
          <a:prstGeom prst="rect">
            <a:avLst/>
          </a:prstGeom>
          <a:noFill/>
          <a:ln/>
        </p:spPr>
        <p:txBody>
          <a:bodyPr wrap="square" rtlCol="0" anchor="ctr"/>
          <a:lstStyle/>
          <a:p>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F3CF36-76B0-5058-5C0F-E4800D28EE40}"/>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377708BD-26D5-F0C5-784F-5F0C1BA3B441}"/>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6E6D03D0-A3A7-61D7-5957-AC4C83F7D887}"/>
              </a:ext>
            </a:extLst>
          </p:cNvPr>
          <p:cNvSpPr/>
          <p:nvPr/>
        </p:nvSpPr>
        <p:spPr>
          <a:xfrm>
            <a:off x="109728" y="1399032"/>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62635128-5422-3D93-89C3-5D238CE9D845}"/>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ea typeface="Calibri" pitchFamily="34" charset="-122"/>
                <a:cs typeface="Calibri" pitchFamily="34" charset="-120"/>
              </a:rPr>
              <a:t>Introduction</a:t>
            </a:r>
            <a:endParaRPr lang="en-US" sz="1250" dirty="0"/>
          </a:p>
        </p:txBody>
      </p:sp>
      <p:sp>
        <p:nvSpPr>
          <p:cNvPr id="6" name="Text 4">
            <a:extLst>
              <a:ext uri="{FF2B5EF4-FFF2-40B4-BE49-F238E27FC236}">
                <a16:creationId xmlns:a16="http://schemas.microsoft.com/office/drawing/2014/main" id="{B35C62BB-3CB4-D4E6-7903-77BDA915C784}"/>
              </a:ext>
            </a:extLst>
          </p:cNvPr>
          <p:cNvSpPr/>
          <p:nvPr/>
        </p:nvSpPr>
        <p:spPr>
          <a:xfrm>
            <a:off x="182880" y="226771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TACO</a:t>
            </a:r>
            <a:endParaRPr lang="en-US" sz="1250" dirty="0"/>
          </a:p>
        </p:txBody>
      </p:sp>
      <p:sp>
        <p:nvSpPr>
          <p:cNvPr id="7" name="Text 5">
            <a:extLst>
              <a:ext uri="{FF2B5EF4-FFF2-40B4-BE49-F238E27FC236}">
                <a16:creationId xmlns:a16="http://schemas.microsoft.com/office/drawing/2014/main" id="{AD32682E-7565-397C-9DC8-6E4A5DFB4931}"/>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UNIQ</a:t>
            </a:r>
            <a:endParaRPr lang="en-US" sz="1250" dirty="0"/>
          </a:p>
        </p:txBody>
      </p:sp>
      <p:sp>
        <p:nvSpPr>
          <p:cNvPr id="8" name="Text 6">
            <a:extLst>
              <a:ext uri="{FF2B5EF4-FFF2-40B4-BE49-F238E27FC236}">
                <a16:creationId xmlns:a16="http://schemas.microsoft.com/office/drawing/2014/main" id="{25C62056-F6B4-712A-61D1-2050ADFBBCE0}"/>
              </a:ext>
            </a:extLst>
          </p:cNvPr>
          <p:cNvSpPr/>
          <p:nvPr/>
        </p:nvSpPr>
        <p:spPr>
          <a:xfrm>
            <a:off x="182880" y="4005072"/>
            <a:ext cx="1225296" cy="512064"/>
          </a:xfrm>
          <a:prstGeom prst="rect">
            <a:avLst/>
          </a:prstGeom>
          <a:noFill/>
          <a:ln/>
        </p:spPr>
        <p:txBody>
          <a:bodyPr wrap="square" rtlCol="0" anchor="ctr"/>
          <a:lstStyle/>
          <a:p>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a:extLst>
              <a:ext uri="{FF2B5EF4-FFF2-40B4-BE49-F238E27FC236}">
                <a16:creationId xmlns:a16="http://schemas.microsoft.com/office/drawing/2014/main" id="{97330DE1-5F1C-013C-179C-8DC6DB0B114C}"/>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INTRODUCTION</a:t>
            </a:r>
            <a:endParaRPr lang="en-US" sz="1200" dirty="0"/>
          </a:p>
        </p:txBody>
      </p:sp>
      <p:sp>
        <p:nvSpPr>
          <p:cNvPr id="13" name="Text 11">
            <a:extLst>
              <a:ext uri="{FF2B5EF4-FFF2-40B4-BE49-F238E27FC236}">
                <a16:creationId xmlns:a16="http://schemas.microsoft.com/office/drawing/2014/main" id="{66597D82-EFE2-868A-3F14-519427C1353E}"/>
              </a:ext>
            </a:extLst>
          </p:cNvPr>
          <p:cNvSpPr/>
          <p:nvPr/>
        </p:nvSpPr>
        <p:spPr>
          <a:xfrm>
            <a:off x="11551615" y="6473952"/>
            <a:ext cx="411480" cy="274320"/>
          </a:xfrm>
          <a:prstGeom prst="rect">
            <a:avLst/>
          </a:prstGeom>
          <a:noFill/>
          <a:ln/>
        </p:spPr>
        <p:txBody>
          <a:bodyPr wrap="square" rtlCol="0" anchor="ctr"/>
          <a:lstStyle/>
          <a:p>
            <a:pPr marL="0" indent="0" algn="r">
              <a:buNone/>
            </a:pPr>
            <a:fld id="{26A96C01-FDBE-5345-A451-B18BAFE08299}" type="slidenum">
              <a:rPr lang="en-US" sz="1000" smtClean="0">
                <a:solidFill>
                  <a:srgbClr val="58595B"/>
                </a:solidFill>
                <a:latin typeface="Calibri" pitchFamily="34" charset="0"/>
                <a:ea typeface="Calibri" pitchFamily="34" charset="-122"/>
                <a:cs typeface="Calibri" pitchFamily="34" charset="-120"/>
              </a:rPr>
              <a:t>126</a:t>
            </a:fld>
            <a:endParaRPr lang="en-US" sz="1000" dirty="0"/>
          </a:p>
        </p:txBody>
      </p:sp>
      <p:sp>
        <p:nvSpPr>
          <p:cNvPr id="14" name="Text 12">
            <a:extLst>
              <a:ext uri="{FF2B5EF4-FFF2-40B4-BE49-F238E27FC236}">
                <a16:creationId xmlns:a16="http://schemas.microsoft.com/office/drawing/2014/main" id="{272FF59C-A4E9-D129-588F-4076E130558A}"/>
              </a:ext>
            </a:extLst>
          </p:cNvPr>
          <p:cNvSpPr/>
          <p:nvPr/>
        </p:nvSpPr>
        <p:spPr>
          <a:xfrm>
            <a:off x="2011680" y="6473952"/>
            <a:ext cx="5486400" cy="274320"/>
          </a:xfrm>
          <a:prstGeom prst="rect">
            <a:avLst/>
          </a:prstGeom>
          <a:noFill/>
          <a:ln/>
        </p:spPr>
        <p:txBody>
          <a:bodyPr wrap="square" rtlCol="0" anchor="ctr"/>
          <a:lstStyle/>
          <a:p>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sp>
        <p:nvSpPr>
          <p:cNvPr id="9" name="Text 9">
            <a:extLst>
              <a:ext uri="{FF2B5EF4-FFF2-40B4-BE49-F238E27FC236}">
                <a16:creationId xmlns:a16="http://schemas.microsoft.com/office/drawing/2014/main" id="{FE58E1D0-DFB8-71D9-FBAF-00243E01A0E1}"/>
              </a:ext>
            </a:extLst>
          </p:cNvPr>
          <p:cNvSpPr/>
          <p:nvPr/>
        </p:nvSpPr>
        <p:spPr>
          <a:xfrm>
            <a:off x="2011680" y="621792"/>
            <a:ext cx="9677095" cy="658368"/>
          </a:xfrm>
          <a:prstGeom prst="rect">
            <a:avLst/>
          </a:prstGeom>
          <a:noFill/>
        </p:spPr>
        <p:txBody>
          <a:bodyPr wrap="square" rtlCol="0" anchor="ctr"/>
          <a:lstStyle/>
          <a:p>
            <a:pPr marL="0" indent="0">
              <a:buNone/>
            </a:pPr>
            <a:r>
              <a:rPr lang="en-US" sz="2400" b="1" dirty="0">
                <a:solidFill>
                  <a:srgbClr val="231F20"/>
                </a:solidFill>
                <a:latin typeface="Cambria" panose="02040503050406030204" pitchFamily="34" charset="0"/>
                <a:ea typeface="Cambria" panose="02040503050406030204" pitchFamily="34" charset="-122"/>
                <a:cs typeface="Cambria" panose="02040503050406030204" pitchFamily="34" charset="-120"/>
              </a:rPr>
              <a:t>Quantum Computing</a:t>
            </a:r>
            <a:endParaRPr lang="en-US" sz="2400" dirty="0"/>
          </a:p>
        </p:txBody>
      </p:sp>
      <p:pic>
        <p:nvPicPr>
          <p:cNvPr id="15" name="A0_9001">
            <a:extLst>
              <a:ext uri="{FF2B5EF4-FFF2-40B4-BE49-F238E27FC236}">
                <a16:creationId xmlns:a16="http://schemas.microsoft.com/office/drawing/2014/main" id="{9A86E743-E6C5-B04B-19FF-D1BC0F8FFB72}"/>
              </a:ext>
            </a:extLst>
          </p:cNvPr>
          <p:cNvPicPr>
            <a:picLocks noChangeAspect="1"/>
          </p:cNvPicPr>
          <p:nvPr/>
        </p:nvPicPr>
        <p:blipFill>
          <a:blip r:embed="rId3"/>
          <a:stretch>
            <a:fillRect/>
          </a:stretch>
        </p:blipFill>
        <p:spPr>
          <a:xfrm>
            <a:off x="7357039" y="707486"/>
            <a:ext cx="4587293" cy="5394959"/>
          </a:xfrm>
          <a:prstGeom prst="rect">
            <a:avLst/>
          </a:prstGeom>
        </p:spPr>
      </p:pic>
      <p:sp>
        <p:nvSpPr>
          <p:cNvPr id="16" name="A0_9002">
            <a:extLst>
              <a:ext uri="{FF2B5EF4-FFF2-40B4-BE49-F238E27FC236}">
                <a16:creationId xmlns:a16="http://schemas.microsoft.com/office/drawing/2014/main" id="{4F3F9D2E-8E89-629F-ED52-1B762C69A957}"/>
              </a:ext>
            </a:extLst>
          </p:cNvPr>
          <p:cNvSpPr txBox="1"/>
          <p:nvPr/>
        </p:nvSpPr>
        <p:spPr>
          <a:xfrm>
            <a:off x="8639725" y="2696268"/>
            <a:ext cx="1081049" cy="240727"/>
          </a:xfrm>
          <a:prstGeom prst="rect">
            <a:avLst/>
          </a:prstGeom>
          <a:noFill/>
        </p:spPr>
        <p:txBody>
          <a:bodyPr wrap="square" lIns="71519" tIns="35759" rIns="71519" bIns="35759">
            <a:spAutoFit/>
          </a:bodyPr>
          <a:lstStyle/>
          <a:p>
            <a:r>
              <a:rPr lang="en-US" altLang="zh-CN" sz="1050" dirty="0">
                <a:solidFill>
                  <a:srgbClr val="0070C0"/>
                </a:solidFill>
              </a:rPr>
              <a:t>|0⟩ and |1⟩ </a:t>
            </a:r>
            <a:endParaRPr lang="zh-CN" altLang="en-US" sz="1050" dirty="0">
              <a:solidFill>
                <a:srgbClr val="0070C0"/>
              </a:solidFill>
            </a:endParaRPr>
          </a:p>
        </p:txBody>
      </p:sp>
      <p:sp>
        <p:nvSpPr>
          <p:cNvPr id="17" name="A0_9003">
            <a:extLst>
              <a:ext uri="{FF2B5EF4-FFF2-40B4-BE49-F238E27FC236}">
                <a16:creationId xmlns:a16="http://schemas.microsoft.com/office/drawing/2014/main" id="{7E8809F4-DC8F-22BA-84C5-F318B1F56297}"/>
              </a:ext>
            </a:extLst>
          </p:cNvPr>
          <p:cNvSpPr txBox="1"/>
          <p:nvPr/>
        </p:nvSpPr>
        <p:spPr>
          <a:xfrm>
            <a:off x="9815212" y="2696268"/>
            <a:ext cx="1081049" cy="240727"/>
          </a:xfrm>
          <a:prstGeom prst="rect">
            <a:avLst/>
          </a:prstGeom>
          <a:noFill/>
        </p:spPr>
        <p:txBody>
          <a:bodyPr wrap="square" lIns="71519" tIns="35759" rIns="71519" bIns="35759">
            <a:spAutoFit/>
          </a:bodyPr>
          <a:lstStyle/>
          <a:p>
            <a:r>
              <a:rPr lang="en-US" altLang="zh-CN" sz="1050" dirty="0">
                <a:solidFill>
                  <a:srgbClr val="0070C0"/>
                </a:solidFill>
              </a:rPr>
              <a:t>0 and 1</a:t>
            </a:r>
            <a:endParaRPr lang="zh-CN" altLang="en-US" sz="1050" dirty="0">
              <a:solidFill>
                <a:srgbClr val="0070C0"/>
              </a:solidFill>
            </a:endParaRPr>
          </a:p>
        </p:txBody>
      </p:sp>
      <p:pic>
        <p:nvPicPr>
          <p:cNvPr id="18" name="A0_9004">
            <a:extLst>
              <a:ext uri="{FF2B5EF4-FFF2-40B4-BE49-F238E27FC236}">
                <a16:creationId xmlns:a16="http://schemas.microsoft.com/office/drawing/2014/main" id="{B38ACB75-7083-4946-AD2E-95C8E74FD487}"/>
              </a:ext>
            </a:extLst>
          </p:cNvPr>
          <p:cNvPicPr>
            <a:picLocks noChangeAspect="1"/>
          </p:cNvPicPr>
          <p:nvPr/>
        </p:nvPicPr>
        <p:blipFill>
          <a:blip r:embed="rId4"/>
          <a:stretch>
            <a:fillRect/>
          </a:stretch>
        </p:blipFill>
        <p:spPr>
          <a:xfrm>
            <a:off x="11670586" y="711372"/>
            <a:ext cx="266765" cy="397440"/>
          </a:xfrm>
          <a:prstGeom prst="rect">
            <a:avLst/>
          </a:prstGeom>
        </p:spPr>
      </p:pic>
      <p:pic>
        <p:nvPicPr>
          <p:cNvPr id="19" name="A0_9005">
            <a:extLst>
              <a:ext uri="{FF2B5EF4-FFF2-40B4-BE49-F238E27FC236}">
                <a16:creationId xmlns:a16="http://schemas.microsoft.com/office/drawing/2014/main" id="{35C0FCD0-1513-6131-DEA4-F30A1B6E667A}"/>
              </a:ext>
            </a:extLst>
          </p:cNvPr>
          <p:cNvPicPr>
            <a:picLocks noChangeAspect="1"/>
          </p:cNvPicPr>
          <p:nvPr/>
        </p:nvPicPr>
        <p:blipFill>
          <a:blip r:embed="rId5"/>
          <a:stretch>
            <a:fillRect/>
          </a:stretch>
        </p:blipFill>
        <p:spPr>
          <a:xfrm>
            <a:off x="11309775" y="1457294"/>
            <a:ext cx="310392" cy="35759"/>
          </a:xfrm>
          <a:prstGeom prst="rect">
            <a:avLst/>
          </a:prstGeom>
        </p:spPr>
      </p:pic>
      <p:sp>
        <p:nvSpPr>
          <p:cNvPr id="20" name="文本框 2">
            <a:extLst>
              <a:ext uri="{FF2B5EF4-FFF2-40B4-BE49-F238E27FC236}">
                <a16:creationId xmlns:a16="http://schemas.microsoft.com/office/drawing/2014/main" id="{785FF3D9-F086-9AA2-8B01-4C09B435E966}"/>
              </a:ext>
            </a:extLst>
          </p:cNvPr>
          <p:cNvSpPr txBox="1"/>
          <p:nvPr/>
        </p:nvSpPr>
        <p:spPr>
          <a:xfrm>
            <a:off x="2022623" y="1377061"/>
            <a:ext cx="5009271" cy="646331"/>
          </a:xfrm>
          <a:prstGeom prst="rect">
            <a:avLst/>
          </a:prstGeom>
          <a:noFill/>
        </p:spPr>
        <p:txBody>
          <a:bodyPr wrap="square" lIns="91440" tIns="45720" rIns="91440" bIns="45720" rtlCol="0" anchor="t">
            <a:spAutoFit/>
          </a:bodyPr>
          <a:lstStyle/>
          <a:p>
            <a:r>
              <a:rPr lang="en-US" altLang="zh-CN" b="1" dirty="0">
                <a:cs typeface="Times" panose="02020603050405020304" pitchFamily="18" charset="0"/>
              </a:rPr>
              <a:t>Significant Advantage:</a:t>
            </a:r>
          </a:p>
          <a:p>
            <a:r>
              <a:rPr lang="en-US" altLang="zh-CN" b="1" dirty="0">
                <a:solidFill>
                  <a:srgbClr val="0070C0"/>
                </a:solidFill>
                <a:ea typeface="等线"/>
                <a:cs typeface="Times"/>
              </a:rPr>
              <a:t>High Speed </a:t>
            </a:r>
            <a:r>
              <a:rPr lang="en-US" altLang="zh-CN" dirty="0">
                <a:ea typeface="等线"/>
                <a:cs typeface="Times"/>
              </a:rPr>
              <a:t>to solve large tasks</a:t>
            </a:r>
          </a:p>
        </p:txBody>
      </p:sp>
      <mc:AlternateContent xmlns:mc="http://schemas.openxmlformats.org/markup-compatibility/2006" xmlns:a14="http://schemas.microsoft.com/office/drawing/2010/main">
        <mc:Choice Requires="a14">
          <p:graphicFrame>
            <p:nvGraphicFramePr>
              <p:cNvPr id="21" name="表格 13">
                <a:extLst>
                  <a:ext uri="{FF2B5EF4-FFF2-40B4-BE49-F238E27FC236}">
                    <a16:creationId xmlns:a16="http://schemas.microsoft.com/office/drawing/2014/main" id="{4A4E9F38-17B4-ECE0-4757-CA67BEA6577D}"/>
                  </a:ext>
                </a:extLst>
              </p:cNvPr>
              <p:cNvGraphicFramePr>
                <a:graphicFrameLocks noGrp="1"/>
              </p:cNvGraphicFramePr>
              <p:nvPr/>
            </p:nvGraphicFramePr>
            <p:xfrm>
              <a:off x="1879625" y="3124250"/>
              <a:ext cx="5062092" cy="1158240"/>
            </p:xfrm>
            <a:graphic>
              <a:graphicData uri="http://schemas.openxmlformats.org/drawingml/2006/table">
                <a:tbl>
                  <a:tblPr firstRow="1" bandRow="1">
                    <a:tableStyleId>{5C22544A-7EE6-4342-B048-85BDC9FD1C3A}</a:tableStyleId>
                  </a:tblPr>
                  <a:tblGrid>
                    <a:gridCol w="2531046">
                      <a:extLst>
                        <a:ext uri="{9D8B030D-6E8A-4147-A177-3AD203B41FA5}">
                          <a16:colId xmlns:a16="http://schemas.microsoft.com/office/drawing/2014/main" val="3467601137"/>
                        </a:ext>
                      </a:extLst>
                    </a:gridCol>
                    <a:gridCol w="2531046">
                      <a:extLst>
                        <a:ext uri="{9D8B030D-6E8A-4147-A177-3AD203B41FA5}">
                          <a16:colId xmlns:a16="http://schemas.microsoft.com/office/drawing/2014/main" val="2877765133"/>
                        </a:ext>
                      </a:extLst>
                    </a:gridCol>
                  </a:tblGrid>
                  <a:tr h="0">
                    <a:tc>
                      <a:txBody>
                        <a:bodyPr/>
                        <a:lstStyle/>
                        <a:p>
                          <a:pPr algn="ctr"/>
                          <a:r>
                            <a:rPr lang="en-US" altLang="zh-CN" sz="1600" dirty="0">
                              <a:latin typeface="+mn-lt"/>
                              <a:cs typeface="Times" panose="02020603050405020304" pitchFamily="18" charset="0"/>
                            </a:rPr>
                            <a:t>Classical Computers</a:t>
                          </a:r>
                          <a:endParaRPr lang="zh-CN" altLang="en-US" sz="1600" dirty="0">
                            <a:latin typeface="+mn-lt"/>
                            <a:cs typeface="Times" panose="02020603050405020304" pitchFamily="18" charset="0"/>
                          </a:endParaRPr>
                        </a:p>
                      </a:txBody>
                      <a:tcPr/>
                    </a:tc>
                    <a:tc>
                      <a:txBody>
                        <a:bodyPr/>
                        <a:lstStyle/>
                        <a:p>
                          <a:pPr algn="ctr"/>
                          <a:r>
                            <a:rPr lang="en-US" altLang="zh-CN" sz="1600" dirty="0">
                              <a:latin typeface="+mn-lt"/>
                              <a:cs typeface="Times" panose="02020603050405020304" pitchFamily="18" charset="0"/>
                            </a:rPr>
                            <a:t>Quantum Computers</a:t>
                          </a:r>
                          <a:endParaRPr lang="zh-CN" altLang="en-US" sz="1600" dirty="0">
                            <a:latin typeface="+mn-lt"/>
                            <a:cs typeface="Times" panose="02020603050405020304" pitchFamily="18" charset="0"/>
                          </a:endParaRPr>
                        </a:p>
                      </a:txBody>
                      <a:tcPr/>
                    </a:tc>
                    <a:extLst>
                      <a:ext uri="{0D108BD9-81ED-4DB2-BD59-A6C34878D82A}">
                        <a16:rowId xmlns:a16="http://schemas.microsoft.com/office/drawing/2014/main" val="919781239"/>
                      </a:ext>
                    </a:extLst>
                  </a:tr>
                  <a:tr h="623076">
                    <a:tc>
                      <a:txBody>
                        <a:bodyPr/>
                        <a:lstStyle/>
                        <a:p>
                          <a:pPr algn="ctr"/>
                          <a:r>
                            <a:rPr lang="en-US" altLang="zh-CN" sz="1600" dirty="0">
                              <a:latin typeface="+mn-lt"/>
                              <a:cs typeface="Times" panose="02020603050405020304" pitchFamily="18" charset="0"/>
                            </a:rPr>
                            <a:t>Only be in one of two state 0 or 1</a:t>
                          </a:r>
                          <a:endParaRPr lang="zh-CN" altLang="en-US" sz="1600" dirty="0">
                            <a:latin typeface="+mn-lt"/>
                            <a:cs typeface="Times" panose="02020603050405020304"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600" dirty="0">
                              <a:latin typeface="+mn-lt"/>
                              <a:cs typeface="Times" panose="02020603050405020304" pitchFamily="18" charset="0"/>
                            </a:rPr>
                            <a:t>Simultaneously in the superposition </a:t>
                          </a:r>
                          <a:r>
                            <a:rPr lang="en-US" altLang="zh-CN" sz="1600" kern="1200" dirty="0">
                              <a:solidFill>
                                <a:schemeClr val="dk1"/>
                              </a:solidFill>
                              <a:latin typeface="+mn-lt"/>
                              <a:ea typeface="+mn-ea"/>
                              <a:cs typeface="Times" panose="02020603050405020304" pitchFamily="18" charset="0"/>
                            </a:rPr>
                            <a:t>state </a:t>
                          </a:r>
                        </a:p>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altLang="zh-CN" sz="1600" i="1" dirty="0" smtClean="0">
                                    <a:latin typeface="Cambria Math" panose="02040503050406030204" pitchFamily="18" charset="0"/>
                                  </a:rPr>
                                  <m:t>|</m:t>
                                </m:r>
                                <m:r>
                                  <a:rPr lang="el-GR" altLang="zh-CN" sz="1600" i="1" dirty="0" smtClean="0">
                                    <a:latin typeface="Cambria Math" panose="02040503050406030204" pitchFamily="18" charset="0"/>
                                  </a:rPr>
                                  <m:t>𝜓</m:t>
                                </m:r>
                                <m:r>
                                  <a:rPr lang="el-GR" altLang="zh-CN" sz="1600" i="1" dirty="0" smtClean="0">
                                    <a:latin typeface="Cambria Math" panose="02040503050406030204" pitchFamily="18" charset="0"/>
                                  </a:rPr>
                                  <m:t>⟩=</m:t>
                                </m:r>
                                <m:r>
                                  <a:rPr lang="el-GR" altLang="zh-CN" sz="1600" i="1" dirty="0" smtClean="0">
                                    <a:latin typeface="Cambria Math" panose="02040503050406030204" pitchFamily="18" charset="0"/>
                                  </a:rPr>
                                  <m:t>𝛼</m:t>
                                </m:r>
                                <m:r>
                                  <a:rPr lang="en-US" altLang="zh-CN" sz="1600" b="0" i="1" dirty="0" smtClean="0">
                                    <a:latin typeface="Cambria Math" panose="02040503050406030204" pitchFamily="18" charset="0"/>
                                  </a:rPr>
                                  <m:t>|</m:t>
                                </m:r>
                                <m:r>
                                  <a:rPr lang="el-GR" altLang="zh-CN" sz="1600" i="1" dirty="0" smtClean="0">
                                    <a:latin typeface="Cambria Math" panose="02040503050406030204" pitchFamily="18" charset="0"/>
                                  </a:rPr>
                                  <m:t>0⟩+</m:t>
                                </m:r>
                                <m:r>
                                  <a:rPr lang="el-GR" altLang="zh-CN" sz="1600" i="1" dirty="0" smtClean="0">
                                    <a:latin typeface="Cambria Math" panose="02040503050406030204" pitchFamily="18" charset="0"/>
                                  </a:rPr>
                                  <m:t>𝛽</m:t>
                                </m:r>
                                <m:r>
                                  <a:rPr lang="en-US" altLang="zh-CN" sz="1600" b="0" i="1" dirty="0" smtClean="0">
                                    <a:latin typeface="Cambria Math" panose="02040503050406030204" pitchFamily="18" charset="0"/>
                                  </a:rPr>
                                  <m:t>|</m:t>
                                </m:r>
                                <m:r>
                                  <a:rPr lang="el-GR" altLang="zh-CN" sz="1600" i="1" dirty="0" smtClean="0">
                                    <a:latin typeface="Cambria Math" panose="02040503050406030204" pitchFamily="18" charset="0"/>
                                  </a:rPr>
                                  <m:t>1⟩</m:t>
                                </m:r>
                              </m:oMath>
                            </m:oMathPara>
                          </a14:m>
                          <a:endParaRPr lang="zh-CN" altLang="en-US" sz="1600" kern="1200" dirty="0">
                            <a:solidFill>
                              <a:schemeClr val="dk1"/>
                            </a:solidFill>
                            <a:latin typeface="+mn-lt"/>
                            <a:ea typeface="+mn-ea"/>
                            <a:cs typeface="Times" panose="02020603050405020304" pitchFamily="18" charset="0"/>
                          </a:endParaRPr>
                        </a:p>
                      </a:txBody>
                      <a:tcPr/>
                    </a:tc>
                    <a:extLst>
                      <a:ext uri="{0D108BD9-81ED-4DB2-BD59-A6C34878D82A}">
                        <a16:rowId xmlns:a16="http://schemas.microsoft.com/office/drawing/2014/main" val="1358926807"/>
                      </a:ext>
                    </a:extLst>
                  </a:tr>
                </a:tbl>
              </a:graphicData>
            </a:graphic>
          </p:graphicFrame>
        </mc:Choice>
        <mc:Fallback xmlns="">
          <p:graphicFrame>
            <p:nvGraphicFramePr>
              <p:cNvPr id="21" name="表格 13">
                <a:extLst>
                  <a:ext uri="{FF2B5EF4-FFF2-40B4-BE49-F238E27FC236}">
                    <a16:creationId xmlns:a16="http://schemas.microsoft.com/office/drawing/2014/main" id="{4A4E9F38-17B4-ECE0-4757-CA67BEA6577D}"/>
                  </a:ext>
                </a:extLst>
              </p:cNvPr>
              <p:cNvGraphicFramePr>
                <a:graphicFrameLocks noGrp="1"/>
              </p:cNvGraphicFramePr>
              <p:nvPr/>
            </p:nvGraphicFramePr>
            <p:xfrm>
              <a:off x="1879625" y="3124250"/>
              <a:ext cx="5062092" cy="1158240"/>
            </p:xfrm>
            <a:graphic>
              <a:graphicData uri="http://schemas.openxmlformats.org/drawingml/2006/table">
                <a:tbl>
                  <a:tblPr firstRow="1" bandRow="1">
                    <a:tableStyleId>{5C22544A-7EE6-4342-B048-85BDC9FD1C3A}</a:tableStyleId>
                  </a:tblPr>
                  <a:tblGrid>
                    <a:gridCol w="2531046">
                      <a:extLst>
                        <a:ext uri="{9D8B030D-6E8A-4147-A177-3AD203B41FA5}">
                          <a16:colId xmlns:a16="http://schemas.microsoft.com/office/drawing/2014/main" val="3467601137"/>
                        </a:ext>
                      </a:extLst>
                    </a:gridCol>
                    <a:gridCol w="2531046">
                      <a:extLst>
                        <a:ext uri="{9D8B030D-6E8A-4147-A177-3AD203B41FA5}">
                          <a16:colId xmlns:a16="http://schemas.microsoft.com/office/drawing/2014/main" val="2877765133"/>
                        </a:ext>
                      </a:extLst>
                    </a:gridCol>
                  </a:tblGrid>
                  <a:tr h="335280">
                    <a:tc>
                      <a:txBody>
                        <a:bodyPr/>
                        <a:lstStyle/>
                        <a:p>
                          <a:pPr algn="ctr"/>
                          <a:r>
                            <a:rPr lang="en-US" altLang="zh-CN" sz="1600" dirty="0">
                              <a:latin typeface="+mn-lt"/>
                              <a:cs typeface="Times" panose="02020603050405020304" pitchFamily="18" charset="0"/>
                            </a:rPr>
                            <a:t>Classical Computers</a:t>
                          </a:r>
                          <a:endParaRPr lang="zh-CN" altLang="en-US" sz="1600" dirty="0">
                            <a:latin typeface="+mn-lt"/>
                            <a:cs typeface="Times" panose="02020603050405020304" pitchFamily="18" charset="0"/>
                          </a:endParaRPr>
                        </a:p>
                      </a:txBody>
                      <a:tcPr/>
                    </a:tc>
                    <a:tc>
                      <a:txBody>
                        <a:bodyPr/>
                        <a:lstStyle/>
                        <a:p>
                          <a:pPr algn="ctr"/>
                          <a:r>
                            <a:rPr lang="en-US" altLang="zh-CN" sz="1600" dirty="0">
                              <a:latin typeface="+mn-lt"/>
                              <a:cs typeface="Times" panose="02020603050405020304" pitchFamily="18" charset="0"/>
                            </a:rPr>
                            <a:t>Quantum Computers</a:t>
                          </a:r>
                          <a:endParaRPr lang="zh-CN" altLang="en-US" sz="1600" dirty="0">
                            <a:latin typeface="+mn-lt"/>
                            <a:cs typeface="Times" panose="02020603050405020304" pitchFamily="18" charset="0"/>
                          </a:endParaRPr>
                        </a:p>
                      </a:txBody>
                      <a:tcPr/>
                    </a:tc>
                    <a:extLst>
                      <a:ext uri="{0D108BD9-81ED-4DB2-BD59-A6C34878D82A}">
                        <a16:rowId xmlns:a16="http://schemas.microsoft.com/office/drawing/2014/main" val="919781239"/>
                      </a:ext>
                    </a:extLst>
                  </a:tr>
                  <a:tr h="822960">
                    <a:tc>
                      <a:txBody>
                        <a:bodyPr/>
                        <a:lstStyle/>
                        <a:p>
                          <a:pPr algn="ctr"/>
                          <a:r>
                            <a:rPr lang="en-US" altLang="zh-CN" sz="1600" dirty="0">
                              <a:latin typeface="+mn-lt"/>
                              <a:cs typeface="Times" panose="02020603050405020304" pitchFamily="18" charset="0"/>
                            </a:rPr>
                            <a:t>Only be in one of two state 0 or 1</a:t>
                          </a:r>
                          <a:endParaRPr lang="zh-CN" altLang="en-US" sz="1600" dirty="0">
                            <a:latin typeface="+mn-lt"/>
                            <a:cs typeface="Times" panose="02020603050405020304" pitchFamily="18" charset="0"/>
                          </a:endParaRPr>
                        </a:p>
                      </a:txBody>
                      <a:tcPr/>
                    </a:tc>
                    <a:tc>
                      <a:txBody>
                        <a:bodyPr/>
                        <a:lstStyle/>
                        <a:p>
                          <a:endParaRPr lang="en-US"/>
                        </a:p>
                      </a:txBody>
                      <a:tcPr>
                        <a:blipFill>
                          <a:blip r:embed="rId6"/>
                          <a:stretch>
                            <a:fillRect l="-101005" t="-44615" r="-1005" b="-3077"/>
                          </a:stretch>
                        </a:blipFill>
                      </a:tcPr>
                    </a:tc>
                    <a:extLst>
                      <a:ext uri="{0D108BD9-81ED-4DB2-BD59-A6C34878D82A}">
                        <a16:rowId xmlns:a16="http://schemas.microsoft.com/office/drawing/2014/main" val="1358926807"/>
                      </a:ext>
                    </a:extLst>
                  </a:tr>
                </a:tbl>
              </a:graphicData>
            </a:graphic>
          </p:graphicFrame>
        </mc:Fallback>
      </mc:AlternateContent>
      <p:sp>
        <p:nvSpPr>
          <p:cNvPr id="22" name="文本框 14">
            <a:extLst>
              <a:ext uri="{FF2B5EF4-FFF2-40B4-BE49-F238E27FC236}">
                <a16:creationId xmlns:a16="http://schemas.microsoft.com/office/drawing/2014/main" id="{2CF529FE-C14C-7EFF-F8E6-899BD6A0DAA0}"/>
              </a:ext>
            </a:extLst>
          </p:cNvPr>
          <p:cNvSpPr txBox="1"/>
          <p:nvPr/>
        </p:nvSpPr>
        <p:spPr>
          <a:xfrm>
            <a:off x="2022623" y="2073978"/>
            <a:ext cx="6389375" cy="646331"/>
          </a:xfrm>
          <a:prstGeom prst="rect">
            <a:avLst/>
          </a:prstGeom>
          <a:noFill/>
        </p:spPr>
        <p:txBody>
          <a:bodyPr wrap="square" rtlCol="0">
            <a:spAutoFit/>
          </a:bodyPr>
          <a:lstStyle/>
          <a:p>
            <a:r>
              <a:rPr lang="en-US" altLang="zh-CN" b="1" dirty="0">
                <a:cs typeface="Times" panose="02020603050405020304" pitchFamily="18" charset="0"/>
              </a:rPr>
              <a:t>Reason…</a:t>
            </a:r>
          </a:p>
          <a:p>
            <a:r>
              <a:rPr lang="en-US" altLang="zh-CN" dirty="0">
                <a:cs typeface="Times" panose="02020603050405020304" pitchFamily="18" charset="0"/>
              </a:rPr>
              <a:t>Quantum characteristics           </a:t>
            </a:r>
            <a:r>
              <a:rPr lang="en-US" altLang="zh-CN" dirty="0">
                <a:solidFill>
                  <a:srgbClr val="0070C0"/>
                </a:solidFill>
                <a:cs typeface="Times" panose="02020603050405020304" pitchFamily="18" charset="0"/>
              </a:rPr>
              <a:t>parallel</a:t>
            </a:r>
            <a:r>
              <a:rPr lang="en-US" altLang="zh-CN" dirty="0">
                <a:cs typeface="Times" panose="02020603050405020304" pitchFamily="18" charset="0"/>
              </a:rPr>
              <a:t> computing</a:t>
            </a:r>
            <a:endParaRPr lang="zh-CN" altLang="en-US" dirty="0">
              <a:cs typeface="Times" panose="02020603050405020304" pitchFamily="18" charset="0"/>
            </a:endParaRPr>
          </a:p>
        </p:txBody>
      </p:sp>
      <p:sp>
        <p:nvSpPr>
          <p:cNvPr id="23" name="箭头: 右 15">
            <a:extLst>
              <a:ext uri="{FF2B5EF4-FFF2-40B4-BE49-F238E27FC236}">
                <a16:creationId xmlns:a16="http://schemas.microsoft.com/office/drawing/2014/main" id="{31839C09-4CA7-F482-D2A7-8D2136E08698}"/>
              </a:ext>
            </a:extLst>
          </p:cNvPr>
          <p:cNvSpPr/>
          <p:nvPr/>
        </p:nvSpPr>
        <p:spPr>
          <a:xfrm>
            <a:off x="4456150" y="2481604"/>
            <a:ext cx="365760" cy="106507"/>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pic>
        <p:nvPicPr>
          <p:cNvPr id="24" name="图片 16">
            <a:extLst>
              <a:ext uri="{FF2B5EF4-FFF2-40B4-BE49-F238E27FC236}">
                <a16:creationId xmlns:a16="http://schemas.microsoft.com/office/drawing/2014/main" id="{E57B61AA-DCF7-EA5C-7D13-7EA63EA632E9}"/>
              </a:ext>
            </a:extLst>
          </p:cNvPr>
          <p:cNvPicPr>
            <a:picLocks noChangeAspect="1"/>
          </p:cNvPicPr>
          <p:nvPr/>
        </p:nvPicPr>
        <p:blipFill>
          <a:blip r:embed="rId7"/>
          <a:stretch>
            <a:fillRect/>
          </a:stretch>
        </p:blipFill>
        <p:spPr>
          <a:xfrm>
            <a:off x="2025929" y="4627670"/>
            <a:ext cx="1139024" cy="1004228"/>
          </a:xfrm>
          <a:prstGeom prst="rect">
            <a:avLst/>
          </a:prstGeom>
        </p:spPr>
      </p:pic>
      <p:pic>
        <p:nvPicPr>
          <p:cNvPr id="25" name="图片 20">
            <a:extLst>
              <a:ext uri="{FF2B5EF4-FFF2-40B4-BE49-F238E27FC236}">
                <a16:creationId xmlns:a16="http://schemas.microsoft.com/office/drawing/2014/main" id="{DD8C6465-5030-E049-D8C0-9874CC5E7F72}"/>
              </a:ext>
            </a:extLst>
          </p:cNvPr>
          <p:cNvPicPr>
            <a:picLocks noChangeAspect="1"/>
          </p:cNvPicPr>
          <p:nvPr/>
        </p:nvPicPr>
        <p:blipFill>
          <a:blip r:embed="rId8"/>
          <a:stretch>
            <a:fillRect/>
          </a:stretch>
        </p:blipFill>
        <p:spPr>
          <a:xfrm>
            <a:off x="4574091" y="4627670"/>
            <a:ext cx="1139024" cy="989866"/>
          </a:xfrm>
          <a:prstGeom prst="rect">
            <a:avLst/>
          </a:prstGeom>
        </p:spPr>
      </p:pic>
      <p:sp>
        <p:nvSpPr>
          <p:cNvPr id="26" name="文本框 21">
            <a:extLst>
              <a:ext uri="{FF2B5EF4-FFF2-40B4-BE49-F238E27FC236}">
                <a16:creationId xmlns:a16="http://schemas.microsoft.com/office/drawing/2014/main" id="{C0398B26-2A28-DB43-030A-FA22BEA58622}"/>
              </a:ext>
            </a:extLst>
          </p:cNvPr>
          <p:cNvSpPr txBox="1"/>
          <p:nvPr/>
        </p:nvSpPr>
        <p:spPr>
          <a:xfrm>
            <a:off x="3129907" y="4722969"/>
            <a:ext cx="1220058" cy="584775"/>
          </a:xfrm>
          <a:prstGeom prst="rect">
            <a:avLst/>
          </a:prstGeom>
          <a:noFill/>
        </p:spPr>
        <p:txBody>
          <a:bodyPr wrap="square" rtlCol="0">
            <a:spAutoFit/>
          </a:bodyPr>
          <a:lstStyle/>
          <a:p>
            <a:r>
              <a:rPr lang="en-US" altLang="zh-CN" sz="1600" dirty="0"/>
              <a:t>One state at a time</a:t>
            </a:r>
            <a:endParaRPr lang="zh-CN" altLang="en-US" sz="1600" dirty="0"/>
          </a:p>
        </p:txBody>
      </p:sp>
      <p:sp>
        <p:nvSpPr>
          <p:cNvPr id="27" name="文本框 22">
            <a:extLst>
              <a:ext uri="{FF2B5EF4-FFF2-40B4-BE49-F238E27FC236}">
                <a16:creationId xmlns:a16="http://schemas.microsoft.com/office/drawing/2014/main" id="{046435F3-796A-160C-70EC-622C13D3EFF3}"/>
              </a:ext>
            </a:extLst>
          </p:cNvPr>
          <p:cNvSpPr txBox="1"/>
          <p:nvPr/>
        </p:nvSpPr>
        <p:spPr>
          <a:xfrm>
            <a:off x="5725535" y="4722969"/>
            <a:ext cx="1365938" cy="584775"/>
          </a:xfrm>
          <a:prstGeom prst="rect">
            <a:avLst/>
          </a:prstGeom>
          <a:noFill/>
        </p:spPr>
        <p:txBody>
          <a:bodyPr wrap="square" rtlCol="0">
            <a:spAutoFit/>
          </a:bodyPr>
          <a:lstStyle/>
          <a:p>
            <a:r>
              <a:rPr lang="en-US" altLang="zh-CN" sz="1600" dirty="0"/>
              <a:t>Many states at a time</a:t>
            </a:r>
            <a:endParaRPr lang="zh-CN" altLang="en-US" sz="1600" dirty="0"/>
          </a:p>
        </p:txBody>
      </p:sp>
    </p:spTree>
    <p:extLst>
      <p:ext uri="{BB962C8B-B14F-4D97-AF65-F5344CB8AC3E}">
        <p14:creationId xmlns:p14="http://schemas.microsoft.com/office/powerpoint/2010/main" val="3536915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400"/>
                                        <p:tgtEl>
                                          <p:spTgt spid="15"/>
                                        </p:tgtEl>
                                      </p:cBhvr>
                                    </p:animEffect>
                                  </p:childTnLst>
                                </p:cTn>
                              </p:par>
                              <p:par>
                                <p:cTn id="8" presetID="10" presetClass="entr" presetSubtype="0"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400"/>
                                        <p:tgtEl>
                                          <p:spTgt spid="16"/>
                                        </p:tgtEl>
                                      </p:cBhvr>
                                    </p:animEffect>
                                  </p:childTnLst>
                                </p:cTn>
                              </p:par>
                              <p:par>
                                <p:cTn id="11" presetID="10" presetClass="entr" presetSubtype="0"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400"/>
                                        <p:tgtEl>
                                          <p:spTgt spid="17"/>
                                        </p:tgtEl>
                                      </p:cBhvr>
                                    </p:animEffect>
                                  </p:childTnLst>
                                </p:cTn>
                              </p:par>
                              <p:par>
                                <p:cTn id="14" presetID="10" presetClass="entr" presetSubtype="0" fill="hold"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400"/>
                                        <p:tgtEl>
                                          <p:spTgt spid="18"/>
                                        </p:tgtEl>
                                      </p:cBhvr>
                                    </p:animEffect>
                                  </p:childTnLst>
                                </p:cTn>
                              </p:par>
                              <p:par>
                                <p:cTn id="17" presetID="10" presetClass="entr" presetSubtype="0" fill="hold"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400"/>
                                        <p:tgtEl>
                                          <p:spTgt spid="19"/>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21"/>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22"/>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20"/>
                                        </p:tgtEl>
                                        <p:attrNameLst>
                                          <p:attrName>style.visibility</p:attrName>
                                        </p:attrNameLst>
                                      </p:cBhvr>
                                      <p:to>
                                        <p:strVal val="visible"/>
                                      </p:to>
                                    </p:set>
                                  </p:childTnLst>
                                </p:cTn>
                              </p:par>
                              <p:par>
                                <p:cTn id="28" presetID="1" presetClass="entr" presetSubtype="0" fill="hold" nodeType="withEffect">
                                  <p:stCondLst>
                                    <p:cond delay="0"/>
                                  </p:stCondLst>
                                  <p:childTnLst>
                                    <p:set>
                                      <p:cBhvr>
                                        <p:cTn id="29" dur="1" fill="hold">
                                          <p:stCondLst>
                                            <p:cond delay="0"/>
                                          </p:stCondLst>
                                        </p:cTn>
                                        <p:tgtEl>
                                          <p:spTgt spid="24"/>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25"/>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26"/>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27"/>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2" grpId="0"/>
      <p:bldP spid="23" grpId="0" animBg="1"/>
      <p:bldP spid="26" grpId="0"/>
      <p:bldP spid="27" grpId="0"/>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138EF6-8AFE-ECD2-F993-4AC6352E68C2}"/>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622257A0-A204-2E1C-18BA-FACC3AB68042}"/>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4F8E778B-9148-3083-BA1B-46D52C0E21F0}"/>
              </a:ext>
            </a:extLst>
          </p:cNvPr>
          <p:cNvSpPr/>
          <p:nvPr/>
        </p:nvSpPr>
        <p:spPr>
          <a:xfrm>
            <a:off x="109728" y="1399032"/>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63E2B57F-C6E5-44DC-25CB-80EEFEA38AAD}"/>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ea typeface="Calibri" pitchFamily="34" charset="-122"/>
                <a:cs typeface="Calibri" pitchFamily="34" charset="-120"/>
              </a:rPr>
              <a:t>Introduction</a:t>
            </a:r>
            <a:endParaRPr lang="en-US" sz="1250" dirty="0"/>
          </a:p>
        </p:txBody>
      </p:sp>
      <p:sp>
        <p:nvSpPr>
          <p:cNvPr id="6" name="Text 4">
            <a:extLst>
              <a:ext uri="{FF2B5EF4-FFF2-40B4-BE49-F238E27FC236}">
                <a16:creationId xmlns:a16="http://schemas.microsoft.com/office/drawing/2014/main" id="{828E86AC-3F45-A5AC-4205-5EA2098988BB}"/>
              </a:ext>
            </a:extLst>
          </p:cNvPr>
          <p:cNvSpPr/>
          <p:nvPr/>
        </p:nvSpPr>
        <p:spPr>
          <a:xfrm>
            <a:off x="182880" y="226771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TACO</a:t>
            </a:r>
            <a:endParaRPr lang="en-US" sz="1250" dirty="0"/>
          </a:p>
        </p:txBody>
      </p:sp>
      <p:sp>
        <p:nvSpPr>
          <p:cNvPr id="7" name="Text 5">
            <a:extLst>
              <a:ext uri="{FF2B5EF4-FFF2-40B4-BE49-F238E27FC236}">
                <a16:creationId xmlns:a16="http://schemas.microsoft.com/office/drawing/2014/main" id="{F23DB776-BAD1-963A-B506-83BF6EE64780}"/>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UNIQ</a:t>
            </a:r>
            <a:endParaRPr lang="en-US" sz="1250" dirty="0"/>
          </a:p>
        </p:txBody>
      </p:sp>
      <p:sp>
        <p:nvSpPr>
          <p:cNvPr id="8" name="Text 6">
            <a:extLst>
              <a:ext uri="{FF2B5EF4-FFF2-40B4-BE49-F238E27FC236}">
                <a16:creationId xmlns:a16="http://schemas.microsoft.com/office/drawing/2014/main" id="{59555190-E8C7-CD85-85EA-47B5C432DBFC}"/>
              </a:ext>
            </a:extLst>
          </p:cNvPr>
          <p:cNvSpPr/>
          <p:nvPr/>
        </p:nvSpPr>
        <p:spPr>
          <a:xfrm>
            <a:off x="182880" y="4005072"/>
            <a:ext cx="1225296" cy="512064"/>
          </a:xfrm>
          <a:prstGeom prst="rect">
            <a:avLst/>
          </a:prstGeom>
          <a:noFill/>
          <a:ln/>
        </p:spPr>
        <p:txBody>
          <a:bodyPr wrap="square" rtlCol="0" anchor="ctr"/>
          <a:lstStyle/>
          <a:p>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a:extLst>
              <a:ext uri="{FF2B5EF4-FFF2-40B4-BE49-F238E27FC236}">
                <a16:creationId xmlns:a16="http://schemas.microsoft.com/office/drawing/2014/main" id="{96C1B5AC-BE64-838D-F285-8E0208C1607E}"/>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INTRODUCTION</a:t>
            </a:r>
            <a:endParaRPr lang="en-US" sz="1200" dirty="0"/>
          </a:p>
        </p:txBody>
      </p:sp>
      <p:sp>
        <p:nvSpPr>
          <p:cNvPr id="13" name="Text 11">
            <a:extLst>
              <a:ext uri="{FF2B5EF4-FFF2-40B4-BE49-F238E27FC236}">
                <a16:creationId xmlns:a16="http://schemas.microsoft.com/office/drawing/2014/main" id="{441F7FA6-FE9A-5329-C986-3FBB110509A5}"/>
              </a:ext>
            </a:extLst>
          </p:cNvPr>
          <p:cNvSpPr/>
          <p:nvPr/>
        </p:nvSpPr>
        <p:spPr>
          <a:xfrm>
            <a:off x="11551615" y="6473952"/>
            <a:ext cx="411480" cy="274320"/>
          </a:xfrm>
          <a:prstGeom prst="rect">
            <a:avLst/>
          </a:prstGeom>
          <a:noFill/>
          <a:ln/>
        </p:spPr>
        <p:txBody>
          <a:bodyPr wrap="square" rtlCol="0" anchor="ctr"/>
          <a:lstStyle/>
          <a:p>
            <a:pPr marL="0" indent="0" algn="r">
              <a:buNone/>
            </a:pPr>
            <a:fld id="{FE280E3D-5945-154A-A54C-A1EB0C6D9772}" type="slidenum">
              <a:rPr lang="en-US" sz="1000" smtClean="0">
                <a:solidFill>
                  <a:srgbClr val="58595B"/>
                </a:solidFill>
                <a:latin typeface="Calibri" pitchFamily="34" charset="0"/>
                <a:ea typeface="Calibri" pitchFamily="34" charset="-122"/>
                <a:cs typeface="Calibri" pitchFamily="34" charset="-120"/>
              </a:rPr>
              <a:t>127</a:t>
            </a:fld>
            <a:endParaRPr lang="en-US" sz="1000" dirty="0"/>
          </a:p>
        </p:txBody>
      </p:sp>
      <p:sp>
        <p:nvSpPr>
          <p:cNvPr id="14" name="Text 12">
            <a:extLst>
              <a:ext uri="{FF2B5EF4-FFF2-40B4-BE49-F238E27FC236}">
                <a16:creationId xmlns:a16="http://schemas.microsoft.com/office/drawing/2014/main" id="{36B8DA1E-7DD1-9FE9-350F-ECEC470A7B54}"/>
              </a:ext>
            </a:extLst>
          </p:cNvPr>
          <p:cNvSpPr/>
          <p:nvPr/>
        </p:nvSpPr>
        <p:spPr>
          <a:xfrm>
            <a:off x="2011680" y="6473952"/>
            <a:ext cx="5486400" cy="274320"/>
          </a:xfrm>
          <a:prstGeom prst="rect">
            <a:avLst/>
          </a:prstGeom>
          <a:noFill/>
          <a:ln/>
        </p:spPr>
        <p:txBody>
          <a:bodyPr wrap="square" rtlCol="0" anchor="ctr"/>
          <a:lstStyle/>
          <a:p>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sp>
        <p:nvSpPr>
          <p:cNvPr id="3" name="Text 9">
            <a:extLst>
              <a:ext uri="{FF2B5EF4-FFF2-40B4-BE49-F238E27FC236}">
                <a16:creationId xmlns:a16="http://schemas.microsoft.com/office/drawing/2014/main" id="{70854ADF-0AD6-F0F8-E014-14BE98608B8E}"/>
              </a:ext>
            </a:extLst>
          </p:cNvPr>
          <p:cNvSpPr/>
          <p:nvPr/>
        </p:nvSpPr>
        <p:spPr>
          <a:xfrm>
            <a:off x="2011680" y="621792"/>
            <a:ext cx="9677095" cy="658368"/>
          </a:xfrm>
          <a:prstGeom prst="rect">
            <a:avLst/>
          </a:prstGeom>
          <a:noFill/>
        </p:spPr>
        <p:txBody>
          <a:bodyPr wrap="square" rtlCol="0" anchor="ctr"/>
          <a:lstStyle/>
          <a:p>
            <a:pPr marL="0" indent="0">
              <a:buNone/>
            </a:pPr>
            <a:r>
              <a:rPr lang="en-US" sz="2400" b="1" dirty="0">
                <a:solidFill>
                  <a:srgbClr val="231F20"/>
                </a:solidFill>
                <a:latin typeface="Cambria" panose="02040503050406030204" pitchFamily="34" charset="0"/>
                <a:ea typeface="Cambria" panose="02040503050406030204" pitchFamily="34" charset="-122"/>
                <a:cs typeface="Cambria" panose="02040503050406030204" pitchFamily="34" charset="-120"/>
              </a:rPr>
              <a:t>Qubits, Quantum Gates and Circuits</a:t>
            </a:r>
            <a:endParaRPr lang="en-US" sz="2400" dirty="0"/>
          </a:p>
        </p:txBody>
      </p:sp>
      <p:sp>
        <p:nvSpPr>
          <p:cNvPr id="11" name="Text 10">
            <a:extLst>
              <a:ext uri="{FF2B5EF4-FFF2-40B4-BE49-F238E27FC236}">
                <a16:creationId xmlns:a16="http://schemas.microsoft.com/office/drawing/2014/main" id="{072B1EFD-C29F-05A9-4EE2-54797486F9B9}"/>
              </a:ext>
            </a:extLst>
          </p:cNvPr>
          <p:cNvSpPr/>
          <p:nvPr/>
        </p:nvSpPr>
        <p:spPr>
          <a:xfrm>
            <a:off x="2003201" y="1344305"/>
            <a:ext cx="3840480" cy="365760"/>
          </a:xfrm>
          <a:prstGeom prst="rect">
            <a:avLst/>
          </a:prstGeom>
          <a:noFill/>
        </p:spPr>
        <p:txBody>
          <a:bodyPr wrap="square" rtlCol="0" anchor="ctr"/>
          <a:lstStyle/>
          <a:p>
            <a:pPr marL="0" indent="0">
              <a:buNone/>
            </a:pPr>
            <a:r>
              <a:rPr lang="en-US" sz="1600" b="1" dirty="0">
                <a:solidFill>
                  <a:srgbClr val="A42037"/>
                </a:solidFill>
                <a:latin typeface="Calibri" panose="020F0502020204030204" pitchFamily="34" charset="0"/>
                <a:ea typeface="Calibri" panose="020F0502020204030204" pitchFamily="34" charset="-122"/>
                <a:cs typeface="Calibri" panose="020F0502020204030204" pitchFamily="34" charset="-120"/>
              </a:rPr>
              <a:t>Quantum gates</a:t>
            </a:r>
            <a:endParaRPr lang="en-US" sz="1600" dirty="0"/>
          </a:p>
        </p:txBody>
      </p:sp>
      <p:sp>
        <p:nvSpPr>
          <p:cNvPr id="12" name="Text 17">
            <a:extLst>
              <a:ext uri="{FF2B5EF4-FFF2-40B4-BE49-F238E27FC236}">
                <a16:creationId xmlns:a16="http://schemas.microsoft.com/office/drawing/2014/main" id="{AF2F1D49-2E6D-60F6-1174-490C85D1FFFA}"/>
              </a:ext>
            </a:extLst>
          </p:cNvPr>
          <p:cNvSpPr/>
          <p:nvPr/>
        </p:nvSpPr>
        <p:spPr>
          <a:xfrm>
            <a:off x="6209441" y="1344305"/>
            <a:ext cx="5468112" cy="365760"/>
          </a:xfrm>
          <a:prstGeom prst="rect">
            <a:avLst/>
          </a:prstGeom>
          <a:noFill/>
        </p:spPr>
        <p:txBody>
          <a:bodyPr wrap="square" rtlCol="0" anchor="ctr"/>
          <a:lstStyle/>
          <a:p>
            <a:r>
              <a:rPr lang="zh-CN" altLang="zh-CN" sz="1600" b="1" dirty="0">
                <a:solidFill>
                  <a:srgbClr val="A42037"/>
                </a:solidFill>
                <a:latin typeface="Calibri" panose="020F0502020204030204" pitchFamily="34" charset="0"/>
                <a:ea typeface="Calibri" panose="020F0502020204030204" pitchFamily="34" charset="-122"/>
                <a:cs typeface="Calibri" panose="020F0502020204030204" pitchFamily="34" charset="-120"/>
              </a:rPr>
              <a:t>Quantum States, Circuits, and Measurements</a:t>
            </a:r>
            <a:endParaRPr lang="en-US" sz="1600" b="1" dirty="0">
              <a:solidFill>
                <a:srgbClr val="A42037"/>
              </a:solidFill>
              <a:latin typeface="Calibri" panose="020F0502020204030204" pitchFamily="34" charset="0"/>
              <a:ea typeface="Calibri" panose="020F0502020204030204" pitchFamily="34" charset="-122"/>
              <a:cs typeface="Calibri" panose="020F0502020204030204" pitchFamily="34" charset="-120"/>
            </a:endParaRPr>
          </a:p>
        </p:txBody>
      </p:sp>
      <p:pic>
        <p:nvPicPr>
          <p:cNvPr id="28" name="A0_9006">
            <a:extLst>
              <a:ext uri="{FF2B5EF4-FFF2-40B4-BE49-F238E27FC236}">
                <a16:creationId xmlns:a16="http://schemas.microsoft.com/office/drawing/2014/main" id="{E49F6A9F-6881-714F-E620-323F0DED0587}"/>
              </a:ext>
            </a:extLst>
          </p:cNvPr>
          <p:cNvPicPr>
            <a:picLocks noChangeAspect="1"/>
          </p:cNvPicPr>
          <p:nvPr/>
        </p:nvPicPr>
        <p:blipFill>
          <a:blip r:embed="rId3"/>
          <a:stretch>
            <a:fillRect/>
          </a:stretch>
        </p:blipFill>
        <p:spPr>
          <a:xfrm>
            <a:off x="1883448" y="1879903"/>
            <a:ext cx="3621024" cy="3167586"/>
          </a:xfrm>
          <a:prstGeom prst="rect">
            <a:avLst/>
          </a:prstGeom>
        </p:spPr>
      </p:pic>
      <p:sp>
        <p:nvSpPr>
          <p:cNvPr id="29" name="A0_9007">
            <a:extLst>
              <a:ext uri="{FF2B5EF4-FFF2-40B4-BE49-F238E27FC236}">
                <a16:creationId xmlns:a16="http://schemas.microsoft.com/office/drawing/2014/main" id="{E8DA4CF0-CCE5-2036-D233-3D72B4FC03A8}"/>
              </a:ext>
            </a:extLst>
          </p:cNvPr>
          <p:cNvSpPr txBox="1"/>
          <p:nvPr/>
        </p:nvSpPr>
        <p:spPr>
          <a:xfrm>
            <a:off x="2000403" y="3331029"/>
            <a:ext cx="1133102" cy="417379"/>
          </a:xfrm>
          <a:prstGeom prst="rect">
            <a:avLst/>
          </a:prstGeom>
          <a:solidFill>
            <a:schemeClr val="bg1"/>
          </a:solidFill>
        </p:spPr>
        <p:txBody>
          <a:bodyPr wrap="square" lIns="88573" tIns="44286" rIns="88573" bIns="44286" rtlCol="0">
            <a:spAutoFit/>
          </a:bodyPr>
          <a:lstStyle/>
          <a:p>
            <a:pPr algn="ctr"/>
            <a:r>
              <a:rPr lang="en-US" altLang="zh-CN" sz="1020" dirty="0">
                <a:latin typeface="Times" panose="02020603050405020304" pitchFamily="18" charset="0"/>
                <a:cs typeface="Times" panose="02020603050405020304" pitchFamily="18" charset="0"/>
              </a:rPr>
              <a:t>CNOT</a:t>
            </a:r>
          </a:p>
          <a:p>
            <a:pPr algn="ctr"/>
            <a:r>
              <a:rPr lang="en-US" altLang="zh-CN" sz="1020" dirty="0">
                <a:latin typeface="Times" panose="02020603050405020304" pitchFamily="18" charset="0"/>
                <a:cs typeface="Times" panose="02020603050405020304" pitchFamily="18" charset="0"/>
              </a:rPr>
              <a:t>(Controlled Not</a:t>
            </a:r>
            <a:r>
              <a:rPr lang="en-US" altLang="zh-CN" sz="1020" dirty="0"/>
              <a:t>)</a:t>
            </a:r>
            <a:endParaRPr lang="zh-CN" altLang="en-US" sz="1020" dirty="0"/>
          </a:p>
        </p:txBody>
      </p:sp>
      <p:sp>
        <p:nvSpPr>
          <p:cNvPr id="30" name="A0_9008">
            <a:extLst>
              <a:ext uri="{FF2B5EF4-FFF2-40B4-BE49-F238E27FC236}">
                <a16:creationId xmlns:a16="http://schemas.microsoft.com/office/drawing/2014/main" id="{1B6B2DCB-8AB4-C2CE-80E7-3ACEF0773C5D}"/>
              </a:ext>
            </a:extLst>
          </p:cNvPr>
          <p:cNvSpPr txBox="1"/>
          <p:nvPr/>
        </p:nvSpPr>
        <p:spPr>
          <a:xfrm>
            <a:off x="2000406" y="2878771"/>
            <a:ext cx="1133102" cy="253408"/>
          </a:xfrm>
          <a:prstGeom prst="rect">
            <a:avLst/>
          </a:prstGeom>
          <a:solidFill>
            <a:schemeClr val="bg1"/>
          </a:solidFill>
        </p:spPr>
        <p:txBody>
          <a:bodyPr wrap="square" lIns="88573" tIns="44286" rIns="88573" bIns="44286" rtlCol="0">
            <a:spAutoFit/>
          </a:bodyPr>
          <a:lstStyle/>
          <a:p>
            <a:pPr algn="ctr"/>
            <a:r>
              <a:rPr lang="en-US" altLang="zh-CN" sz="1020" dirty="0">
                <a:latin typeface="Times" panose="02020603050405020304" pitchFamily="18" charset="0"/>
                <a:cs typeface="Times" panose="02020603050405020304" pitchFamily="18" charset="0"/>
              </a:rPr>
              <a:t>Hadamard</a:t>
            </a:r>
            <a:endParaRPr lang="zh-CN" altLang="en-US" sz="1020" dirty="0"/>
          </a:p>
        </p:txBody>
      </p:sp>
      <p:sp>
        <p:nvSpPr>
          <p:cNvPr id="31" name="A0_9009">
            <a:extLst>
              <a:ext uri="{FF2B5EF4-FFF2-40B4-BE49-F238E27FC236}">
                <a16:creationId xmlns:a16="http://schemas.microsoft.com/office/drawing/2014/main" id="{D038837C-D2D9-0EBA-02AA-F7108D470B88}"/>
              </a:ext>
            </a:extLst>
          </p:cNvPr>
          <p:cNvSpPr txBox="1"/>
          <p:nvPr/>
        </p:nvSpPr>
        <p:spPr>
          <a:xfrm>
            <a:off x="2000405" y="2530991"/>
            <a:ext cx="1133102" cy="253408"/>
          </a:xfrm>
          <a:prstGeom prst="rect">
            <a:avLst/>
          </a:prstGeom>
          <a:solidFill>
            <a:schemeClr val="bg1"/>
          </a:solidFill>
        </p:spPr>
        <p:txBody>
          <a:bodyPr wrap="square" lIns="88573" tIns="44286" rIns="88573" bIns="44286" rtlCol="0">
            <a:spAutoFit/>
          </a:bodyPr>
          <a:lstStyle/>
          <a:p>
            <a:pPr algn="ctr"/>
            <a:r>
              <a:rPr lang="en-US" altLang="zh-CN" sz="1020" dirty="0">
                <a:latin typeface="Times" panose="02020603050405020304" pitchFamily="18" charset="0"/>
                <a:cs typeface="Times" panose="02020603050405020304" pitchFamily="18" charset="0"/>
              </a:rPr>
              <a:t>Pauli-Z</a:t>
            </a:r>
            <a:endParaRPr lang="zh-CN" altLang="en-US" sz="1020" dirty="0"/>
          </a:p>
        </p:txBody>
      </p:sp>
      <p:sp>
        <p:nvSpPr>
          <p:cNvPr id="32" name="A0_9010">
            <a:extLst>
              <a:ext uri="{FF2B5EF4-FFF2-40B4-BE49-F238E27FC236}">
                <a16:creationId xmlns:a16="http://schemas.microsoft.com/office/drawing/2014/main" id="{57AD5BA3-90BA-CFA0-430A-372E07ED4200}"/>
              </a:ext>
            </a:extLst>
          </p:cNvPr>
          <p:cNvSpPr txBox="1"/>
          <p:nvPr/>
        </p:nvSpPr>
        <p:spPr>
          <a:xfrm>
            <a:off x="2000404" y="2172186"/>
            <a:ext cx="1133102" cy="253408"/>
          </a:xfrm>
          <a:prstGeom prst="rect">
            <a:avLst/>
          </a:prstGeom>
          <a:solidFill>
            <a:schemeClr val="bg1"/>
          </a:solidFill>
        </p:spPr>
        <p:txBody>
          <a:bodyPr wrap="square" lIns="88573" tIns="44286" rIns="88573" bIns="44286" rtlCol="0">
            <a:spAutoFit/>
          </a:bodyPr>
          <a:lstStyle/>
          <a:p>
            <a:pPr algn="ctr"/>
            <a:r>
              <a:rPr lang="en-US" altLang="zh-CN" sz="1020" dirty="0">
                <a:latin typeface="Times" panose="02020603050405020304" pitchFamily="18" charset="0"/>
                <a:cs typeface="Times" panose="02020603050405020304" pitchFamily="18" charset="0"/>
              </a:rPr>
              <a:t>Pauli-X</a:t>
            </a:r>
            <a:endParaRPr lang="zh-CN" altLang="en-US" sz="1020" dirty="0"/>
          </a:p>
        </p:txBody>
      </p:sp>
      <p:sp>
        <p:nvSpPr>
          <p:cNvPr id="33" name="A0_9011">
            <a:extLst>
              <a:ext uri="{FF2B5EF4-FFF2-40B4-BE49-F238E27FC236}">
                <a16:creationId xmlns:a16="http://schemas.microsoft.com/office/drawing/2014/main" id="{7B5AC13B-3184-5FBA-A618-DE2C6BCD3C8B}"/>
              </a:ext>
            </a:extLst>
          </p:cNvPr>
          <p:cNvSpPr txBox="1"/>
          <p:nvPr/>
        </p:nvSpPr>
        <p:spPr>
          <a:xfrm>
            <a:off x="2000403" y="1908137"/>
            <a:ext cx="1133102" cy="253408"/>
          </a:xfrm>
          <a:prstGeom prst="rect">
            <a:avLst/>
          </a:prstGeom>
          <a:solidFill>
            <a:schemeClr val="bg1"/>
          </a:solidFill>
        </p:spPr>
        <p:txBody>
          <a:bodyPr wrap="square" lIns="88573" tIns="44286" rIns="88573" bIns="44286" rtlCol="0">
            <a:spAutoFit/>
          </a:bodyPr>
          <a:lstStyle/>
          <a:p>
            <a:pPr algn="ctr"/>
            <a:r>
              <a:rPr lang="en-US" altLang="zh-CN" sz="1020" b="1" dirty="0">
                <a:latin typeface="Times" panose="02020603050405020304" pitchFamily="18" charset="0"/>
                <a:cs typeface="Times" panose="02020603050405020304" pitchFamily="18" charset="0"/>
              </a:rPr>
              <a:t>Gate</a:t>
            </a:r>
            <a:endParaRPr lang="zh-CN" altLang="en-US" sz="1020" b="1" dirty="0"/>
          </a:p>
        </p:txBody>
      </p:sp>
      <p:sp>
        <p:nvSpPr>
          <p:cNvPr id="34" name="A0_9012">
            <a:extLst>
              <a:ext uri="{FF2B5EF4-FFF2-40B4-BE49-F238E27FC236}">
                <a16:creationId xmlns:a16="http://schemas.microsoft.com/office/drawing/2014/main" id="{C0B76985-704F-1762-F54D-3A757A735EFE}"/>
              </a:ext>
            </a:extLst>
          </p:cNvPr>
          <p:cNvSpPr txBox="1"/>
          <p:nvPr/>
        </p:nvSpPr>
        <p:spPr>
          <a:xfrm>
            <a:off x="2961801" y="1886657"/>
            <a:ext cx="1133102" cy="253408"/>
          </a:xfrm>
          <a:prstGeom prst="rect">
            <a:avLst/>
          </a:prstGeom>
          <a:solidFill>
            <a:schemeClr val="bg1"/>
          </a:solidFill>
        </p:spPr>
        <p:txBody>
          <a:bodyPr wrap="square" lIns="88573" tIns="44286" rIns="88573" bIns="44286" rtlCol="0">
            <a:spAutoFit/>
          </a:bodyPr>
          <a:lstStyle/>
          <a:p>
            <a:pPr algn="ctr"/>
            <a:r>
              <a:rPr lang="en-US" altLang="zh-CN" sz="1020" b="1" dirty="0">
                <a:latin typeface="Times" panose="02020603050405020304" pitchFamily="18" charset="0"/>
                <a:cs typeface="Times" panose="02020603050405020304" pitchFamily="18" charset="0"/>
              </a:rPr>
              <a:t>Notation</a:t>
            </a:r>
            <a:endParaRPr lang="zh-CN" altLang="en-US" sz="1020" b="1" dirty="0"/>
          </a:p>
        </p:txBody>
      </p:sp>
      <p:sp>
        <p:nvSpPr>
          <p:cNvPr id="35" name="A0_9013">
            <a:extLst>
              <a:ext uri="{FF2B5EF4-FFF2-40B4-BE49-F238E27FC236}">
                <a16:creationId xmlns:a16="http://schemas.microsoft.com/office/drawing/2014/main" id="{59CA5BFB-2872-A20D-F43B-F810B77E74F2}"/>
              </a:ext>
            </a:extLst>
          </p:cNvPr>
          <p:cNvSpPr txBox="1"/>
          <p:nvPr/>
        </p:nvSpPr>
        <p:spPr>
          <a:xfrm>
            <a:off x="4040154" y="1879903"/>
            <a:ext cx="1133102" cy="253408"/>
          </a:xfrm>
          <a:prstGeom prst="rect">
            <a:avLst/>
          </a:prstGeom>
          <a:solidFill>
            <a:schemeClr val="bg1"/>
          </a:solidFill>
        </p:spPr>
        <p:txBody>
          <a:bodyPr wrap="square" lIns="88573" tIns="44286" rIns="88573" bIns="44286" rtlCol="0">
            <a:spAutoFit/>
          </a:bodyPr>
          <a:lstStyle/>
          <a:p>
            <a:pPr algn="ctr"/>
            <a:r>
              <a:rPr lang="en-US" altLang="zh-CN" sz="1020" b="1" dirty="0">
                <a:latin typeface="Times" panose="02020603050405020304" pitchFamily="18" charset="0"/>
                <a:cs typeface="Times" panose="02020603050405020304" pitchFamily="18" charset="0"/>
              </a:rPr>
              <a:t>Matrix</a:t>
            </a:r>
            <a:endParaRPr lang="zh-CN" altLang="en-US" sz="1020" b="1" dirty="0"/>
          </a:p>
        </p:txBody>
      </p:sp>
      <p:sp>
        <p:nvSpPr>
          <p:cNvPr id="36" name="A1_9014">
            <a:extLst>
              <a:ext uri="{FF2B5EF4-FFF2-40B4-BE49-F238E27FC236}">
                <a16:creationId xmlns:a16="http://schemas.microsoft.com/office/drawing/2014/main" id="{FC7580BC-370C-667C-C35B-C1BDDA153C9D}"/>
              </a:ext>
            </a:extLst>
          </p:cNvPr>
          <p:cNvSpPr txBox="1"/>
          <p:nvPr/>
        </p:nvSpPr>
        <p:spPr>
          <a:xfrm>
            <a:off x="6215854" y="1916028"/>
            <a:ext cx="1073095" cy="562871"/>
          </a:xfrm>
          <a:prstGeom prst="rect">
            <a:avLst/>
          </a:prstGeom>
          <a:noFill/>
        </p:spPr>
        <p:txBody>
          <a:bodyPr wrap="square" lIns="72708" tIns="36354" rIns="72708" bIns="36354" rtlCol="0">
            <a:spAutoFit/>
          </a:bodyPr>
          <a:lstStyle/>
          <a:p>
            <a:r>
              <a:rPr lang="en-US" altLang="zh-CN" sz="1600" b="1" dirty="0">
                <a:cs typeface="Times" panose="02020603050405020304" pitchFamily="18" charset="0"/>
              </a:rPr>
              <a:t>Quantum Circuits</a:t>
            </a:r>
            <a:endParaRPr lang="zh-CN" altLang="en-US" sz="1600" b="1" dirty="0">
              <a:cs typeface="Times" panose="02020603050405020304" pitchFamily="18" charset="0"/>
            </a:endParaRPr>
          </a:p>
        </p:txBody>
      </p:sp>
      <p:sp>
        <p:nvSpPr>
          <p:cNvPr id="37" name="A1_9015">
            <a:extLst>
              <a:ext uri="{FF2B5EF4-FFF2-40B4-BE49-F238E27FC236}">
                <a16:creationId xmlns:a16="http://schemas.microsoft.com/office/drawing/2014/main" id="{1BE9BD87-1986-CD14-59B2-D8065E633595}"/>
              </a:ext>
            </a:extLst>
          </p:cNvPr>
          <p:cNvSpPr txBox="1"/>
          <p:nvPr/>
        </p:nvSpPr>
        <p:spPr>
          <a:xfrm>
            <a:off x="7507508" y="1908288"/>
            <a:ext cx="642623" cy="244727"/>
          </a:xfrm>
          <a:prstGeom prst="rect">
            <a:avLst/>
          </a:prstGeom>
          <a:noFill/>
        </p:spPr>
        <p:txBody>
          <a:bodyPr wrap="square" lIns="72708" tIns="36354" rIns="72708" bIns="36354" rtlCol="0">
            <a:spAutoFit/>
          </a:bodyPr>
          <a:lstStyle/>
          <a:p>
            <a:r>
              <a:rPr lang="en-US" altLang="zh-CN" sz="1070" dirty="0"/>
              <a:t>Qubit</a:t>
            </a:r>
            <a:endParaRPr lang="zh-CN" altLang="en-US" sz="1070" dirty="0"/>
          </a:p>
        </p:txBody>
      </p:sp>
      <p:sp>
        <p:nvSpPr>
          <p:cNvPr id="38" name="A1_9016">
            <a:extLst>
              <a:ext uri="{FF2B5EF4-FFF2-40B4-BE49-F238E27FC236}">
                <a16:creationId xmlns:a16="http://schemas.microsoft.com/office/drawing/2014/main" id="{BBDDE475-5DC4-2FB8-A372-5BF01ADFA8E9}"/>
              </a:ext>
            </a:extLst>
          </p:cNvPr>
          <p:cNvSpPr/>
          <p:nvPr/>
        </p:nvSpPr>
        <p:spPr>
          <a:xfrm>
            <a:off x="9718876" y="1903975"/>
            <a:ext cx="230134" cy="241361"/>
          </a:xfrm>
          <a:prstGeom prst="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72708" tIns="36354" rIns="72708" bIns="36354" rtlCol="0" anchor="ctr"/>
          <a:lstStyle/>
          <a:p>
            <a:pPr algn="ctr"/>
            <a:endParaRPr lang="zh-CN" altLang="en-US" sz="1375"/>
          </a:p>
        </p:txBody>
      </p:sp>
      <p:sp>
        <p:nvSpPr>
          <p:cNvPr id="39" name="A1_9017">
            <a:extLst>
              <a:ext uri="{FF2B5EF4-FFF2-40B4-BE49-F238E27FC236}">
                <a16:creationId xmlns:a16="http://schemas.microsoft.com/office/drawing/2014/main" id="{452261CD-D0C8-485C-80B2-168CAA7DB3B1}"/>
              </a:ext>
            </a:extLst>
          </p:cNvPr>
          <p:cNvSpPr/>
          <p:nvPr/>
        </p:nvSpPr>
        <p:spPr>
          <a:xfrm rot="503764">
            <a:off x="9724785" y="1996026"/>
            <a:ext cx="230134" cy="108416"/>
          </a:xfrm>
          <a:custGeom>
            <a:avLst/>
            <a:gdLst>
              <a:gd name="connsiteX0" fmla="*/ 0 w 431321"/>
              <a:gd name="connsiteY0" fmla="*/ 132367 h 132367"/>
              <a:gd name="connsiteX1" fmla="*/ 201283 w 431321"/>
              <a:gd name="connsiteY1" fmla="*/ 95 h 132367"/>
              <a:gd name="connsiteX2" fmla="*/ 431321 w 431321"/>
              <a:gd name="connsiteY2" fmla="*/ 109363 h 132367"/>
              <a:gd name="connsiteX3" fmla="*/ 431321 w 431321"/>
              <a:gd name="connsiteY3" fmla="*/ 109363 h 132367"/>
            </a:gdLst>
            <a:ahLst/>
            <a:cxnLst>
              <a:cxn ang="0">
                <a:pos x="connsiteX0" y="connsiteY0"/>
              </a:cxn>
              <a:cxn ang="0">
                <a:pos x="connsiteX1" y="connsiteY1"/>
              </a:cxn>
              <a:cxn ang="0">
                <a:pos x="connsiteX2" y="connsiteY2"/>
              </a:cxn>
              <a:cxn ang="0">
                <a:pos x="connsiteX3" y="connsiteY3"/>
              </a:cxn>
            </a:cxnLst>
            <a:rect l="l" t="t" r="r" b="b"/>
            <a:pathLst>
              <a:path w="431321" h="132367">
                <a:moveTo>
                  <a:pt x="0" y="132367"/>
                </a:moveTo>
                <a:cubicBezTo>
                  <a:pt x="64698" y="68148"/>
                  <a:pt x="129396" y="3929"/>
                  <a:pt x="201283" y="95"/>
                </a:cubicBezTo>
                <a:cubicBezTo>
                  <a:pt x="273170" y="-3739"/>
                  <a:pt x="431321" y="109363"/>
                  <a:pt x="431321" y="109363"/>
                </a:cubicBezTo>
                <a:lnTo>
                  <a:pt x="431321" y="109363"/>
                </a:lnTo>
              </a:path>
            </a:pathLst>
          </a:custGeom>
          <a:noFill/>
        </p:spPr>
        <p:style>
          <a:lnRef idx="2">
            <a:schemeClr val="accent1">
              <a:shade val="15000"/>
            </a:schemeClr>
          </a:lnRef>
          <a:fillRef idx="1">
            <a:schemeClr val="accent1"/>
          </a:fillRef>
          <a:effectRef idx="0">
            <a:schemeClr val="accent1"/>
          </a:effectRef>
          <a:fontRef idx="minor">
            <a:schemeClr val="lt1"/>
          </a:fontRef>
        </p:style>
        <p:txBody>
          <a:bodyPr lIns="72708" tIns="36354" rIns="72708" bIns="36354" rtlCol="0" anchor="ctr"/>
          <a:lstStyle/>
          <a:p>
            <a:pPr algn="ctr"/>
            <a:endParaRPr lang="zh-CN" altLang="en-US" sz="1375"/>
          </a:p>
        </p:txBody>
      </p:sp>
      <p:cxnSp>
        <p:nvCxnSpPr>
          <p:cNvPr id="40" name="A1_9018">
            <a:extLst>
              <a:ext uri="{FF2B5EF4-FFF2-40B4-BE49-F238E27FC236}">
                <a16:creationId xmlns:a16="http://schemas.microsoft.com/office/drawing/2014/main" id="{60222A9A-D668-711B-FEB4-22A93E114F9B}"/>
              </a:ext>
            </a:extLst>
          </p:cNvPr>
          <p:cNvCxnSpPr/>
          <p:nvPr/>
        </p:nvCxnSpPr>
        <p:spPr>
          <a:xfrm flipV="1">
            <a:off x="9752344" y="1901478"/>
            <a:ext cx="142205" cy="243858"/>
          </a:xfrm>
          <a:prstGeom prst="straightConnector1">
            <a:avLst/>
          </a:prstGeom>
          <a:ln w="127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41" name="A1_9019">
            <a:extLst>
              <a:ext uri="{FF2B5EF4-FFF2-40B4-BE49-F238E27FC236}">
                <a16:creationId xmlns:a16="http://schemas.microsoft.com/office/drawing/2014/main" id="{EE6511EE-4E50-8450-2C11-0B114B21CC67}"/>
              </a:ext>
            </a:extLst>
          </p:cNvPr>
          <p:cNvSpPr/>
          <p:nvPr/>
        </p:nvSpPr>
        <p:spPr>
          <a:xfrm>
            <a:off x="9719917" y="2203879"/>
            <a:ext cx="230134" cy="241361"/>
          </a:xfrm>
          <a:prstGeom prst="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72708" tIns="36354" rIns="72708" bIns="36354" rtlCol="0" anchor="ctr"/>
          <a:lstStyle/>
          <a:p>
            <a:pPr algn="ctr"/>
            <a:endParaRPr lang="zh-CN" altLang="en-US" sz="1375"/>
          </a:p>
        </p:txBody>
      </p:sp>
      <p:sp>
        <p:nvSpPr>
          <p:cNvPr id="42" name="A1_9020">
            <a:extLst>
              <a:ext uri="{FF2B5EF4-FFF2-40B4-BE49-F238E27FC236}">
                <a16:creationId xmlns:a16="http://schemas.microsoft.com/office/drawing/2014/main" id="{6DBDD1C5-118C-2FAC-0AE7-7D97AD922294}"/>
              </a:ext>
            </a:extLst>
          </p:cNvPr>
          <p:cNvSpPr/>
          <p:nvPr/>
        </p:nvSpPr>
        <p:spPr>
          <a:xfrm rot="503764">
            <a:off x="9725826" y="2295930"/>
            <a:ext cx="230134" cy="108416"/>
          </a:xfrm>
          <a:custGeom>
            <a:avLst/>
            <a:gdLst>
              <a:gd name="connsiteX0" fmla="*/ 0 w 431321"/>
              <a:gd name="connsiteY0" fmla="*/ 132367 h 132367"/>
              <a:gd name="connsiteX1" fmla="*/ 201283 w 431321"/>
              <a:gd name="connsiteY1" fmla="*/ 95 h 132367"/>
              <a:gd name="connsiteX2" fmla="*/ 431321 w 431321"/>
              <a:gd name="connsiteY2" fmla="*/ 109363 h 132367"/>
              <a:gd name="connsiteX3" fmla="*/ 431321 w 431321"/>
              <a:gd name="connsiteY3" fmla="*/ 109363 h 132367"/>
            </a:gdLst>
            <a:ahLst/>
            <a:cxnLst>
              <a:cxn ang="0">
                <a:pos x="connsiteX0" y="connsiteY0"/>
              </a:cxn>
              <a:cxn ang="0">
                <a:pos x="connsiteX1" y="connsiteY1"/>
              </a:cxn>
              <a:cxn ang="0">
                <a:pos x="connsiteX2" y="connsiteY2"/>
              </a:cxn>
              <a:cxn ang="0">
                <a:pos x="connsiteX3" y="connsiteY3"/>
              </a:cxn>
            </a:cxnLst>
            <a:rect l="l" t="t" r="r" b="b"/>
            <a:pathLst>
              <a:path w="431321" h="132367">
                <a:moveTo>
                  <a:pt x="0" y="132367"/>
                </a:moveTo>
                <a:cubicBezTo>
                  <a:pt x="64698" y="68148"/>
                  <a:pt x="129396" y="3929"/>
                  <a:pt x="201283" y="95"/>
                </a:cubicBezTo>
                <a:cubicBezTo>
                  <a:pt x="273170" y="-3739"/>
                  <a:pt x="431321" y="109363"/>
                  <a:pt x="431321" y="109363"/>
                </a:cubicBezTo>
                <a:lnTo>
                  <a:pt x="431321" y="109363"/>
                </a:lnTo>
              </a:path>
            </a:pathLst>
          </a:custGeom>
          <a:noFill/>
        </p:spPr>
        <p:style>
          <a:lnRef idx="2">
            <a:schemeClr val="accent1">
              <a:shade val="15000"/>
            </a:schemeClr>
          </a:lnRef>
          <a:fillRef idx="1">
            <a:schemeClr val="accent1"/>
          </a:fillRef>
          <a:effectRef idx="0">
            <a:schemeClr val="accent1"/>
          </a:effectRef>
          <a:fontRef idx="minor">
            <a:schemeClr val="lt1"/>
          </a:fontRef>
        </p:style>
        <p:txBody>
          <a:bodyPr lIns="72708" tIns="36354" rIns="72708" bIns="36354" rtlCol="0" anchor="ctr"/>
          <a:lstStyle/>
          <a:p>
            <a:pPr algn="ctr"/>
            <a:endParaRPr lang="zh-CN" altLang="en-US" sz="1375"/>
          </a:p>
        </p:txBody>
      </p:sp>
      <p:cxnSp>
        <p:nvCxnSpPr>
          <p:cNvPr id="43" name="A1_9021">
            <a:extLst>
              <a:ext uri="{FF2B5EF4-FFF2-40B4-BE49-F238E27FC236}">
                <a16:creationId xmlns:a16="http://schemas.microsoft.com/office/drawing/2014/main" id="{51DDC33A-1DE2-2154-071E-B048B093DB8F}"/>
              </a:ext>
            </a:extLst>
          </p:cNvPr>
          <p:cNvCxnSpPr/>
          <p:nvPr/>
        </p:nvCxnSpPr>
        <p:spPr>
          <a:xfrm flipV="1">
            <a:off x="9753385" y="2201382"/>
            <a:ext cx="142205" cy="243858"/>
          </a:xfrm>
          <a:prstGeom prst="straightConnector1">
            <a:avLst/>
          </a:prstGeom>
          <a:ln w="127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44" name="A1_9022">
            <a:extLst>
              <a:ext uri="{FF2B5EF4-FFF2-40B4-BE49-F238E27FC236}">
                <a16:creationId xmlns:a16="http://schemas.microsoft.com/office/drawing/2014/main" id="{D9C8BA61-2136-EC87-A7AE-1CFBCC6C7269}"/>
              </a:ext>
            </a:extLst>
          </p:cNvPr>
          <p:cNvSpPr/>
          <p:nvPr/>
        </p:nvSpPr>
        <p:spPr>
          <a:xfrm>
            <a:off x="9724367" y="2512762"/>
            <a:ext cx="230134" cy="241361"/>
          </a:xfrm>
          <a:prstGeom prst="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72708" tIns="36354" rIns="72708" bIns="36354" rtlCol="0" anchor="ctr"/>
          <a:lstStyle/>
          <a:p>
            <a:pPr algn="ctr"/>
            <a:endParaRPr lang="zh-CN" altLang="en-US" sz="1375"/>
          </a:p>
        </p:txBody>
      </p:sp>
      <p:sp>
        <p:nvSpPr>
          <p:cNvPr id="45" name="A1_9023">
            <a:extLst>
              <a:ext uri="{FF2B5EF4-FFF2-40B4-BE49-F238E27FC236}">
                <a16:creationId xmlns:a16="http://schemas.microsoft.com/office/drawing/2014/main" id="{C5DAF107-8970-FEA1-E34A-07CDF509D07D}"/>
              </a:ext>
            </a:extLst>
          </p:cNvPr>
          <p:cNvSpPr/>
          <p:nvPr/>
        </p:nvSpPr>
        <p:spPr>
          <a:xfrm rot="503764">
            <a:off x="9730275" y="2604814"/>
            <a:ext cx="230134" cy="108416"/>
          </a:xfrm>
          <a:custGeom>
            <a:avLst/>
            <a:gdLst>
              <a:gd name="connsiteX0" fmla="*/ 0 w 431321"/>
              <a:gd name="connsiteY0" fmla="*/ 132367 h 132367"/>
              <a:gd name="connsiteX1" fmla="*/ 201283 w 431321"/>
              <a:gd name="connsiteY1" fmla="*/ 95 h 132367"/>
              <a:gd name="connsiteX2" fmla="*/ 431321 w 431321"/>
              <a:gd name="connsiteY2" fmla="*/ 109363 h 132367"/>
              <a:gd name="connsiteX3" fmla="*/ 431321 w 431321"/>
              <a:gd name="connsiteY3" fmla="*/ 109363 h 132367"/>
            </a:gdLst>
            <a:ahLst/>
            <a:cxnLst>
              <a:cxn ang="0">
                <a:pos x="connsiteX0" y="connsiteY0"/>
              </a:cxn>
              <a:cxn ang="0">
                <a:pos x="connsiteX1" y="connsiteY1"/>
              </a:cxn>
              <a:cxn ang="0">
                <a:pos x="connsiteX2" y="connsiteY2"/>
              </a:cxn>
              <a:cxn ang="0">
                <a:pos x="connsiteX3" y="connsiteY3"/>
              </a:cxn>
            </a:cxnLst>
            <a:rect l="l" t="t" r="r" b="b"/>
            <a:pathLst>
              <a:path w="431321" h="132367">
                <a:moveTo>
                  <a:pt x="0" y="132367"/>
                </a:moveTo>
                <a:cubicBezTo>
                  <a:pt x="64698" y="68148"/>
                  <a:pt x="129396" y="3929"/>
                  <a:pt x="201283" y="95"/>
                </a:cubicBezTo>
                <a:cubicBezTo>
                  <a:pt x="273170" y="-3739"/>
                  <a:pt x="431321" y="109363"/>
                  <a:pt x="431321" y="109363"/>
                </a:cubicBezTo>
                <a:lnTo>
                  <a:pt x="431321" y="109363"/>
                </a:lnTo>
              </a:path>
            </a:pathLst>
          </a:custGeom>
          <a:noFill/>
        </p:spPr>
        <p:style>
          <a:lnRef idx="2">
            <a:schemeClr val="accent1">
              <a:shade val="15000"/>
            </a:schemeClr>
          </a:lnRef>
          <a:fillRef idx="1">
            <a:schemeClr val="accent1"/>
          </a:fillRef>
          <a:effectRef idx="0">
            <a:schemeClr val="accent1"/>
          </a:effectRef>
          <a:fontRef idx="minor">
            <a:schemeClr val="lt1"/>
          </a:fontRef>
        </p:style>
        <p:txBody>
          <a:bodyPr lIns="72708" tIns="36354" rIns="72708" bIns="36354" rtlCol="0" anchor="ctr"/>
          <a:lstStyle/>
          <a:p>
            <a:pPr algn="ctr"/>
            <a:endParaRPr lang="zh-CN" altLang="en-US" sz="1375"/>
          </a:p>
        </p:txBody>
      </p:sp>
      <p:cxnSp>
        <p:nvCxnSpPr>
          <p:cNvPr id="46" name="A1_9024">
            <a:extLst>
              <a:ext uri="{FF2B5EF4-FFF2-40B4-BE49-F238E27FC236}">
                <a16:creationId xmlns:a16="http://schemas.microsoft.com/office/drawing/2014/main" id="{F7876338-EB00-59CF-0122-7BC8A70F0A7A}"/>
              </a:ext>
            </a:extLst>
          </p:cNvPr>
          <p:cNvCxnSpPr/>
          <p:nvPr/>
        </p:nvCxnSpPr>
        <p:spPr>
          <a:xfrm flipV="1">
            <a:off x="9757834" y="2510266"/>
            <a:ext cx="142205" cy="243858"/>
          </a:xfrm>
          <a:prstGeom prst="straightConnector1">
            <a:avLst/>
          </a:prstGeom>
          <a:ln w="127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47" name="A1_9025">
            <a:extLst>
              <a:ext uri="{FF2B5EF4-FFF2-40B4-BE49-F238E27FC236}">
                <a16:creationId xmlns:a16="http://schemas.microsoft.com/office/drawing/2014/main" id="{B993271B-FAF2-7018-6A3F-C3092A5F90E4}"/>
              </a:ext>
            </a:extLst>
          </p:cNvPr>
          <p:cNvSpPr/>
          <p:nvPr/>
        </p:nvSpPr>
        <p:spPr>
          <a:xfrm>
            <a:off x="9725408" y="2812666"/>
            <a:ext cx="230134" cy="241361"/>
          </a:xfrm>
          <a:prstGeom prst="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72708" tIns="36354" rIns="72708" bIns="36354" rtlCol="0" anchor="ctr"/>
          <a:lstStyle/>
          <a:p>
            <a:pPr algn="ctr"/>
            <a:endParaRPr lang="zh-CN" altLang="en-US" sz="1375"/>
          </a:p>
        </p:txBody>
      </p:sp>
      <p:sp>
        <p:nvSpPr>
          <p:cNvPr id="48" name="A1_9026">
            <a:extLst>
              <a:ext uri="{FF2B5EF4-FFF2-40B4-BE49-F238E27FC236}">
                <a16:creationId xmlns:a16="http://schemas.microsoft.com/office/drawing/2014/main" id="{9A1F599A-6AC1-B584-51C8-91A020AE2FA8}"/>
              </a:ext>
            </a:extLst>
          </p:cNvPr>
          <p:cNvSpPr/>
          <p:nvPr/>
        </p:nvSpPr>
        <p:spPr>
          <a:xfrm rot="503764">
            <a:off x="9731316" y="2904718"/>
            <a:ext cx="230134" cy="108416"/>
          </a:xfrm>
          <a:custGeom>
            <a:avLst/>
            <a:gdLst>
              <a:gd name="connsiteX0" fmla="*/ 0 w 431321"/>
              <a:gd name="connsiteY0" fmla="*/ 132367 h 132367"/>
              <a:gd name="connsiteX1" fmla="*/ 201283 w 431321"/>
              <a:gd name="connsiteY1" fmla="*/ 95 h 132367"/>
              <a:gd name="connsiteX2" fmla="*/ 431321 w 431321"/>
              <a:gd name="connsiteY2" fmla="*/ 109363 h 132367"/>
              <a:gd name="connsiteX3" fmla="*/ 431321 w 431321"/>
              <a:gd name="connsiteY3" fmla="*/ 109363 h 132367"/>
            </a:gdLst>
            <a:ahLst/>
            <a:cxnLst>
              <a:cxn ang="0">
                <a:pos x="connsiteX0" y="connsiteY0"/>
              </a:cxn>
              <a:cxn ang="0">
                <a:pos x="connsiteX1" y="connsiteY1"/>
              </a:cxn>
              <a:cxn ang="0">
                <a:pos x="connsiteX2" y="connsiteY2"/>
              </a:cxn>
              <a:cxn ang="0">
                <a:pos x="connsiteX3" y="connsiteY3"/>
              </a:cxn>
            </a:cxnLst>
            <a:rect l="l" t="t" r="r" b="b"/>
            <a:pathLst>
              <a:path w="431321" h="132367">
                <a:moveTo>
                  <a:pt x="0" y="132367"/>
                </a:moveTo>
                <a:cubicBezTo>
                  <a:pt x="64698" y="68148"/>
                  <a:pt x="129396" y="3929"/>
                  <a:pt x="201283" y="95"/>
                </a:cubicBezTo>
                <a:cubicBezTo>
                  <a:pt x="273170" y="-3739"/>
                  <a:pt x="431321" y="109363"/>
                  <a:pt x="431321" y="109363"/>
                </a:cubicBezTo>
                <a:lnTo>
                  <a:pt x="431321" y="109363"/>
                </a:lnTo>
              </a:path>
            </a:pathLst>
          </a:custGeom>
          <a:noFill/>
        </p:spPr>
        <p:style>
          <a:lnRef idx="2">
            <a:schemeClr val="accent1">
              <a:shade val="15000"/>
            </a:schemeClr>
          </a:lnRef>
          <a:fillRef idx="1">
            <a:schemeClr val="accent1"/>
          </a:fillRef>
          <a:effectRef idx="0">
            <a:schemeClr val="accent1"/>
          </a:effectRef>
          <a:fontRef idx="minor">
            <a:schemeClr val="lt1"/>
          </a:fontRef>
        </p:style>
        <p:txBody>
          <a:bodyPr lIns="72708" tIns="36354" rIns="72708" bIns="36354" rtlCol="0" anchor="ctr"/>
          <a:lstStyle/>
          <a:p>
            <a:pPr algn="ctr"/>
            <a:endParaRPr lang="zh-CN" altLang="en-US" sz="1375"/>
          </a:p>
        </p:txBody>
      </p:sp>
      <p:cxnSp>
        <p:nvCxnSpPr>
          <p:cNvPr id="49" name="A1_9027">
            <a:extLst>
              <a:ext uri="{FF2B5EF4-FFF2-40B4-BE49-F238E27FC236}">
                <a16:creationId xmlns:a16="http://schemas.microsoft.com/office/drawing/2014/main" id="{2C54A2BB-7F90-4968-ACFB-B1BF12714524}"/>
              </a:ext>
            </a:extLst>
          </p:cNvPr>
          <p:cNvCxnSpPr/>
          <p:nvPr/>
        </p:nvCxnSpPr>
        <p:spPr>
          <a:xfrm flipV="1">
            <a:off x="9758875" y="2810170"/>
            <a:ext cx="142205" cy="243858"/>
          </a:xfrm>
          <a:prstGeom prst="straightConnector1">
            <a:avLst/>
          </a:prstGeom>
          <a:ln w="127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50" name="A1_9028">
            <a:extLst>
              <a:ext uri="{FF2B5EF4-FFF2-40B4-BE49-F238E27FC236}">
                <a16:creationId xmlns:a16="http://schemas.microsoft.com/office/drawing/2014/main" id="{2ECAFF0D-27D4-F9DF-39B3-F19DD142A938}"/>
              </a:ext>
            </a:extLst>
          </p:cNvPr>
          <p:cNvSpPr txBox="1"/>
          <p:nvPr/>
        </p:nvSpPr>
        <p:spPr>
          <a:xfrm>
            <a:off x="6209441" y="3195648"/>
            <a:ext cx="1073095" cy="318145"/>
          </a:xfrm>
          <a:prstGeom prst="rect">
            <a:avLst/>
          </a:prstGeom>
          <a:noFill/>
        </p:spPr>
        <p:txBody>
          <a:bodyPr wrap="square" lIns="72708" tIns="36354" rIns="72708" bIns="36354" rtlCol="0">
            <a:spAutoFit/>
          </a:bodyPr>
          <a:lstStyle/>
          <a:p>
            <a:r>
              <a:rPr lang="en-US" altLang="zh-CN" sz="1600" b="1" dirty="0">
                <a:cs typeface="Times" panose="02020603050405020304" pitchFamily="18" charset="0"/>
              </a:rPr>
              <a:t>Example</a:t>
            </a:r>
            <a:endParaRPr lang="zh-CN" altLang="en-US" sz="1600" b="1" dirty="0">
              <a:cs typeface="Times" panose="02020603050405020304" pitchFamily="18" charset="0"/>
            </a:endParaRPr>
          </a:p>
        </p:txBody>
      </p:sp>
      <p:cxnSp>
        <p:nvCxnSpPr>
          <p:cNvPr id="51" name="A1_9029">
            <a:extLst>
              <a:ext uri="{FF2B5EF4-FFF2-40B4-BE49-F238E27FC236}">
                <a16:creationId xmlns:a16="http://schemas.microsoft.com/office/drawing/2014/main" id="{EDDD0FD0-BA51-A7A2-B050-1035E0072E4B}"/>
              </a:ext>
            </a:extLst>
          </p:cNvPr>
          <p:cNvCxnSpPr/>
          <p:nvPr/>
        </p:nvCxnSpPr>
        <p:spPr>
          <a:xfrm>
            <a:off x="7454958" y="3869484"/>
            <a:ext cx="3131136" cy="781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2" name="A1_9030">
            <a:extLst>
              <a:ext uri="{FF2B5EF4-FFF2-40B4-BE49-F238E27FC236}">
                <a16:creationId xmlns:a16="http://schemas.microsoft.com/office/drawing/2014/main" id="{C4CCAAC1-FEF2-0119-5AEF-74CCBDEE939D}"/>
              </a:ext>
            </a:extLst>
          </p:cNvPr>
          <p:cNvSpPr/>
          <p:nvPr/>
        </p:nvSpPr>
        <p:spPr>
          <a:xfrm>
            <a:off x="8290316" y="3723394"/>
            <a:ext cx="343216" cy="307806"/>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72708" tIns="36354" rIns="72708" bIns="36354" rtlCol="0" anchor="ctr"/>
          <a:lstStyle/>
          <a:p>
            <a:pPr algn="ctr"/>
            <a:r>
              <a:rPr lang="en-US" altLang="zh-CN" sz="1375" dirty="0">
                <a:solidFill>
                  <a:schemeClr val="tx1"/>
                </a:solidFill>
              </a:rPr>
              <a:t>X</a:t>
            </a:r>
            <a:endParaRPr lang="zh-CN" altLang="en-US" sz="1375" dirty="0">
              <a:solidFill>
                <a:schemeClr val="tx1"/>
              </a:solidFill>
            </a:endParaRPr>
          </a:p>
        </p:txBody>
      </p:sp>
      <p:sp>
        <p:nvSpPr>
          <p:cNvPr id="53" name="A1_9031">
            <a:extLst>
              <a:ext uri="{FF2B5EF4-FFF2-40B4-BE49-F238E27FC236}">
                <a16:creationId xmlns:a16="http://schemas.microsoft.com/office/drawing/2014/main" id="{1D20B102-759C-6D96-3148-F3560AFD3E4C}"/>
              </a:ext>
            </a:extLst>
          </p:cNvPr>
          <p:cNvSpPr/>
          <p:nvPr/>
        </p:nvSpPr>
        <p:spPr>
          <a:xfrm>
            <a:off x="9670519" y="3720291"/>
            <a:ext cx="340947" cy="314013"/>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72708" tIns="36354" rIns="72708" bIns="36354" rtlCol="0" anchor="ctr"/>
          <a:lstStyle/>
          <a:p>
            <a:pPr algn="ctr"/>
            <a:endParaRPr lang="zh-CN" altLang="en-US" sz="1375" dirty="0">
              <a:solidFill>
                <a:schemeClr val="tx1"/>
              </a:solidFill>
            </a:endParaRPr>
          </a:p>
        </p:txBody>
      </p:sp>
      <p:cxnSp>
        <p:nvCxnSpPr>
          <p:cNvPr id="54" name="A1_9032">
            <a:extLst>
              <a:ext uri="{FF2B5EF4-FFF2-40B4-BE49-F238E27FC236}">
                <a16:creationId xmlns:a16="http://schemas.microsoft.com/office/drawing/2014/main" id="{785D2414-3516-CDDF-940E-11036C183273}"/>
              </a:ext>
            </a:extLst>
          </p:cNvPr>
          <p:cNvCxnSpPr>
            <a:cxnSpLocks/>
          </p:cNvCxnSpPr>
          <p:nvPr/>
        </p:nvCxnSpPr>
        <p:spPr>
          <a:xfrm flipV="1">
            <a:off x="9747606" y="3723394"/>
            <a:ext cx="187171" cy="307806"/>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5" name="A1_9033">
            <a:extLst>
              <a:ext uri="{FF2B5EF4-FFF2-40B4-BE49-F238E27FC236}">
                <a16:creationId xmlns:a16="http://schemas.microsoft.com/office/drawing/2014/main" id="{70136213-FD8B-958C-C941-5E609CCBE6C6}"/>
              </a:ext>
            </a:extLst>
          </p:cNvPr>
          <p:cNvSpPr/>
          <p:nvPr/>
        </p:nvSpPr>
        <p:spPr>
          <a:xfrm rot="18711015">
            <a:off x="9689364" y="3772894"/>
            <a:ext cx="490826" cy="702452"/>
          </a:xfrm>
          <a:prstGeom prst="arc">
            <a:avLst>
              <a:gd name="adj1" fmla="val 16200000"/>
              <a:gd name="adj2" fmla="val 20419459"/>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lIns="72708" tIns="36354" rIns="72708" bIns="36354" rtlCol="0" anchor="ctr"/>
          <a:lstStyle/>
          <a:p>
            <a:pPr algn="ctr"/>
            <a:endParaRPr lang="zh-CN" altLang="en-US" sz="1375"/>
          </a:p>
        </p:txBody>
      </p:sp>
      <mc:AlternateContent xmlns:mc="http://schemas.openxmlformats.org/markup-compatibility/2006" xmlns:a14="http://schemas.microsoft.com/office/drawing/2010/main">
        <mc:Choice Requires="a14">
          <p:sp>
            <p:nvSpPr>
              <p:cNvPr id="56" name="A1_9034">
                <a:extLst>
                  <a:ext uri="{FF2B5EF4-FFF2-40B4-BE49-F238E27FC236}">
                    <a16:creationId xmlns:a16="http://schemas.microsoft.com/office/drawing/2014/main" id="{8E0F3636-B30B-BB38-36FE-A1D3FF3C3325}"/>
                  </a:ext>
                </a:extLst>
              </p:cNvPr>
              <p:cNvSpPr txBox="1"/>
              <p:nvPr/>
            </p:nvSpPr>
            <p:spPr>
              <a:xfrm>
                <a:off x="6691240" y="3599946"/>
                <a:ext cx="835039" cy="513926"/>
              </a:xfrm>
              <a:prstGeom prst="rect">
                <a:avLst/>
              </a:prstGeom>
              <a:noFill/>
            </p:spPr>
            <p:txBody>
              <a:bodyPr wrap="square" lIns="72708" tIns="36354" rIns="72708" bIns="36354">
                <a:spAutoFit/>
              </a:bodyPr>
              <a:lstStyle/>
              <a:p>
                <a:r>
                  <a:rPr lang="en-US" altLang="zh-CN" sz="1375" dirty="0">
                    <a:solidFill>
                      <a:schemeClr val="tx1"/>
                    </a:solidFill>
                  </a:rPr>
                  <a:t>State Input </a:t>
                </a:r>
                <a14:m>
                  <m:oMath xmlns:m="http://schemas.openxmlformats.org/officeDocument/2006/math">
                    <m:r>
                      <a:rPr lang="zh-CN" altLang="en-US" sz="1375" i="1" smtClean="0">
                        <a:solidFill>
                          <a:schemeClr val="tx1"/>
                        </a:solidFill>
                        <a:latin typeface="Cambria Math" panose="02040503050406030204" pitchFamily="18" charset="0"/>
                      </a:rPr>
                      <m:t>𝜌</m:t>
                    </m:r>
                  </m:oMath>
                </a14:m>
                <a:endParaRPr lang="en-US" altLang="zh-CN" sz="1375" dirty="0">
                  <a:solidFill>
                    <a:schemeClr val="tx1"/>
                  </a:solidFill>
                </a:endParaRPr>
              </a:p>
            </p:txBody>
          </p:sp>
        </mc:Choice>
        <mc:Fallback xmlns="">
          <p:sp>
            <p:nvSpPr>
              <p:cNvPr id="56" name="A1_9034">
                <a:extLst>
                  <a:ext uri="{FF2B5EF4-FFF2-40B4-BE49-F238E27FC236}">
                    <a16:creationId xmlns:a16="http://schemas.microsoft.com/office/drawing/2014/main" id="{8E0F3636-B30B-BB38-36FE-A1D3FF3C3325}"/>
                  </a:ext>
                </a:extLst>
              </p:cNvPr>
              <p:cNvSpPr txBox="1">
                <a:spLocks noRot="1" noChangeAspect="1" noMove="1" noResize="1" noEditPoints="1" noAdjustHandles="1" noChangeArrowheads="1" noChangeShapeType="1" noTextEdit="1"/>
              </p:cNvSpPr>
              <p:nvPr/>
            </p:nvSpPr>
            <p:spPr>
              <a:xfrm>
                <a:off x="6691240" y="3599946"/>
                <a:ext cx="835039" cy="513926"/>
              </a:xfrm>
              <a:prstGeom prst="rect">
                <a:avLst/>
              </a:prstGeom>
              <a:blipFill>
                <a:blip r:embed="rId4"/>
                <a:stretch>
                  <a:fillRect l="-6061" t="-4878" b="-9756"/>
                </a:stretch>
              </a:blipFill>
            </p:spPr>
            <p:txBody>
              <a:bodyPr/>
              <a:lstStyle/>
              <a:p>
                <a:r>
                  <a:rPr lang="en-US">
                    <a:noFill/>
                  </a:rPr>
                  <a:t> </a:t>
                </a:r>
              </a:p>
            </p:txBody>
          </p:sp>
        </mc:Fallback>
      </mc:AlternateContent>
      <p:sp>
        <p:nvSpPr>
          <p:cNvPr id="57" name="A1_9036">
            <a:extLst>
              <a:ext uri="{FF2B5EF4-FFF2-40B4-BE49-F238E27FC236}">
                <a16:creationId xmlns:a16="http://schemas.microsoft.com/office/drawing/2014/main" id="{2C9D538B-1D07-AA15-F3FA-425FA79EA643}"/>
              </a:ext>
            </a:extLst>
          </p:cNvPr>
          <p:cNvSpPr txBox="1"/>
          <p:nvPr/>
        </p:nvSpPr>
        <p:spPr>
          <a:xfrm>
            <a:off x="8155228" y="4062442"/>
            <a:ext cx="1304804" cy="293672"/>
          </a:xfrm>
          <a:prstGeom prst="rect">
            <a:avLst/>
          </a:prstGeom>
          <a:noFill/>
        </p:spPr>
        <p:txBody>
          <a:bodyPr wrap="square" lIns="72708" tIns="36354" rIns="72708" bIns="36354">
            <a:spAutoFit/>
          </a:bodyPr>
          <a:lstStyle/>
          <a:p>
            <a:r>
              <a:rPr lang="en-US" altLang="zh-CN" sz="1375" dirty="0"/>
              <a:t>Circuit</a:t>
            </a:r>
          </a:p>
        </p:txBody>
      </p:sp>
      <p:sp>
        <p:nvSpPr>
          <p:cNvPr id="58" name="A1_9037">
            <a:extLst>
              <a:ext uri="{FF2B5EF4-FFF2-40B4-BE49-F238E27FC236}">
                <a16:creationId xmlns:a16="http://schemas.microsoft.com/office/drawing/2014/main" id="{572F7E78-A3DB-8176-B84D-D9964DF1572E}"/>
              </a:ext>
            </a:extLst>
          </p:cNvPr>
          <p:cNvSpPr txBox="1"/>
          <p:nvPr/>
        </p:nvSpPr>
        <p:spPr>
          <a:xfrm>
            <a:off x="10615387" y="3624117"/>
            <a:ext cx="835040" cy="513926"/>
          </a:xfrm>
          <a:prstGeom prst="rect">
            <a:avLst/>
          </a:prstGeom>
          <a:noFill/>
        </p:spPr>
        <p:txBody>
          <a:bodyPr wrap="square" lIns="72708" tIns="36354" rIns="72708" bIns="36354">
            <a:spAutoFit/>
          </a:bodyPr>
          <a:lstStyle/>
          <a:p>
            <a:r>
              <a:rPr lang="en-US" altLang="zh-CN" sz="1375" dirty="0"/>
              <a:t>Classical Output</a:t>
            </a:r>
          </a:p>
        </p:txBody>
      </p:sp>
      <p:sp>
        <p:nvSpPr>
          <p:cNvPr id="59" name="A1_9038">
            <a:extLst>
              <a:ext uri="{FF2B5EF4-FFF2-40B4-BE49-F238E27FC236}">
                <a16:creationId xmlns:a16="http://schemas.microsoft.com/office/drawing/2014/main" id="{F483FC90-0A83-3694-811D-AFF45D950C7D}"/>
              </a:ext>
            </a:extLst>
          </p:cNvPr>
          <p:cNvSpPr txBox="1"/>
          <p:nvPr/>
        </p:nvSpPr>
        <p:spPr>
          <a:xfrm>
            <a:off x="9304464" y="3997967"/>
            <a:ext cx="1304804" cy="293672"/>
          </a:xfrm>
          <a:prstGeom prst="rect">
            <a:avLst/>
          </a:prstGeom>
          <a:noFill/>
        </p:spPr>
        <p:txBody>
          <a:bodyPr wrap="square" lIns="72708" tIns="36354" rIns="72708" bIns="36354">
            <a:spAutoFit/>
          </a:bodyPr>
          <a:lstStyle/>
          <a:p>
            <a:r>
              <a:rPr lang="en-US" altLang="zh-CN" sz="1375" dirty="0"/>
              <a:t>Measurement</a:t>
            </a:r>
          </a:p>
        </p:txBody>
      </p:sp>
      <mc:AlternateContent xmlns:mc="http://schemas.openxmlformats.org/markup-compatibility/2006" xmlns:a14="http://schemas.microsoft.com/office/drawing/2010/main">
        <mc:Choice Requires="a14">
          <p:sp>
            <p:nvSpPr>
              <p:cNvPr id="60" name="A1_9039">
                <a:extLst>
                  <a:ext uri="{FF2B5EF4-FFF2-40B4-BE49-F238E27FC236}">
                    <a16:creationId xmlns:a16="http://schemas.microsoft.com/office/drawing/2014/main" id="{43ADA737-813D-F7C9-2A61-9B8E4B09ED84}"/>
                  </a:ext>
                </a:extLst>
              </p:cNvPr>
              <p:cNvSpPr txBox="1"/>
              <p:nvPr/>
            </p:nvSpPr>
            <p:spPr>
              <a:xfrm>
                <a:off x="7512218" y="3363395"/>
                <a:ext cx="778097" cy="293672"/>
              </a:xfrm>
              <a:prstGeom prst="rect">
                <a:avLst/>
              </a:prstGeom>
              <a:noFill/>
            </p:spPr>
            <p:txBody>
              <a:bodyPr wrap="square" lIns="72708" tIns="36354" rIns="72708" bIns="36354">
                <a:spAutoFit/>
              </a:bodyPr>
              <a:lstStyle/>
              <a:p>
                <a:pPr/>
                <a14:m>
                  <m:oMathPara xmlns:m="http://schemas.openxmlformats.org/officeDocument/2006/math">
                    <m:oMathParaPr>
                      <m:jc m:val="centerGroup"/>
                    </m:oMathParaPr>
                    <m:oMath xmlns:m="http://schemas.openxmlformats.org/officeDocument/2006/math">
                      <m:r>
                        <a:rPr lang="zh-CN" altLang="en-US" sz="1375" i="1" smtClean="0">
                          <a:solidFill>
                            <a:schemeClr val="tx1"/>
                          </a:solidFill>
                          <a:latin typeface="Cambria Math" panose="02040503050406030204" pitchFamily="18" charset="0"/>
                        </a:rPr>
                        <m:t>𝜌</m:t>
                      </m:r>
                    </m:oMath>
                  </m:oMathPara>
                </a14:m>
                <a:endParaRPr lang="zh-CN" altLang="en-US" sz="1375" dirty="0">
                  <a:solidFill>
                    <a:schemeClr val="tx1"/>
                  </a:solidFill>
                </a:endParaRPr>
              </a:p>
            </p:txBody>
          </p:sp>
        </mc:Choice>
        <mc:Fallback xmlns="">
          <p:sp>
            <p:nvSpPr>
              <p:cNvPr id="60" name="A1_9039">
                <a:extLst>
                  <a:ext uri="{FF2B5EF4-FFF2-40B4-BE49-F238E27FC236}">
                    <a16:creationId xmlns:a16="http://schemas.microsoft.com/office/drawing/2014/main" id="{43ADA737-813D-F7C9-2A61-9B8E4B09ED84}"/>
                  </a:ext>
                </a:extLst>
              </p:cNvPr>
              <p:cNvSpPr txBox="1">
                <a:spLocks noRot="1" noChangeAspect="1" noMove="1" noResize="1" noEditPoints="1" noAdjustHandles="1" noChangeArrowheads="1" noChangeShapeType="1" noTextEdit="1"/>
              </p:cNvSpPr>
              <p:nvPr/>
            </p:nvSpPr>
            <p:spPr>
              <a:xfrm>
                <a:off x="7512218" y="3363395"/>
                <a:ext cx="778097" cy="293672"/>
              </a:xfrm>
              <a:prstGeom prst="rect">
                <a:avLst/>
              </a:prstGeom>
              <a:blipFill>
                <a:blip r:embed="rId5"/>
                <a:stretch>
                  <a:fillRect b="-4167"/>
                </a:stretch>
              </a:blipFill>
            </p:spPr>
            <p:txBody>
              <a:bodyPr/>
              <a:lstStyle/>
              <a:p>
                <a:r>
                  <a:rPr lang="en-US">
                    <a:noFill/>
                  </a:rPr>
                  <a:t> </a:t>
                </a:r>
              </a:p>
            </p:txBody>
          </p:sp>
        </mc:Fallback>
      </mc:AlternateContent>
      <p:sp>
        <p:nvSpPr>
          <p:cNvPr id="61" name="A1_9041">
            <a:extLst>
              <a:ext uri="{FF2B5EF4-FFF2-40B4-BE49-F238E27FC236}">
                <a16:creationId xmlns:a16="http://schemas.microsoft.com/office/drawing/2014/main" id="{2BC71649-93CD-7977-F862-729382D52455}"/>
              </a:ext>
            </a:extLst>
          </p:cNvPr>
          <p:cNvSpPr/>
          <p:nvPr/>
        </p:nvSpPr>
        <p:spPr>
          <a:xfrm>
            <a:off x="7839314" y="3655326"/>
            <a:ext cx="117526" cy="201584"/>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lIns="72708" tIns="36354" rIns="72708" bIns="36354" rtlCol="0" anchor="ctr"/>
          <a:lstStyle/>
          <a:p>
            <a:pPr algn="ctr"/>
            <a:endParaRPr lang="zh-CN" altLang="en-US" sz="1375"/>
          </a:p>
        </p:txBody>
      </p:sp>
      <mc:AlternateContent xmlns:mc="http://schemas.openxmlformats.org/markup-compatibility/2006" xmlns:a14="http://schemas.microsoft.com/office/drawing/2010/main">
        <mc:Choice Requires="a14">
          <p:sp>
            <p:nvSpPr>
              <p:cNvPr id="62" name="A1_9042">
                <a:extLst>
                  <a:ext uri="{FF2B5EF4-FFF2-40B4-BE49-F238E27FC236}">
                    <a16:creationId xmlns:a16="http://schemas.microsoft.com/office/drawing/2014/main" id="{4F4A47A1-5C27-810F-E607-4D4C7AF6F425}"/>
                  </a:ext>
                </a:extLst>
              </p:cNvPr>
              <p:cNvSpPr txBox="1"/>
              <p:nvPr/>
            </p:nvSpPr>
            <p:spPr>
              <a:xfrm>
                <a:off x="8791908" y="3384037"/>
                <a:ext cx="778097" cy="293672"/>
              </a:xfrm>
              <a:prstGeom prst="rect">
                <a:avLst/>
              </a:prstGeom>
              <a:noFill/>
            </p:spPr>
            <p:txBody>
              <a:bodyPr wrap="square" lIns="72708" tIns="36354" rIns="72708" bIns="36354">
                <a:spAutoFit/>
              </a:bodyPr>
              <a:lstStyle/>
              <a:p>
                <a:pPr/>
                <a14:m>
                  <m:oMathPara xmlns:m="http://schemas.openxmlformats.org/officeDocument/2006/math">
                    <m:oMathParaPr>
                      <m:jc m:val="centerGroup"/>
                    </m:oMathParaPr>
                    <m:oMath xmlns:m="http://schemas.openxmlformats.org/officeDocument/2006/math">
                      <m:r>
                        <a:rPr lang="zh-CN" altLang="en-US" sz="1375" i="1" smtClean="0">
                          <a:solidFill>
                            <a:schemeClr val="tx1"/>
                          </a:solidFill>
                          <a:latin typeface="Cambria Math" panose="02040503050406030204" pitchFamily="18" charset="0"/>
                        </a:rPr>
                        <m:t>𝜌</m:t>
                      </m:r>
                      <m:r>
                        <a:rPr lang="en-US" altLang="zh-CN" sz="1375" b="0" i="1" smtClean="0">
                          <a:solidFill>
                            <a:schemeClr val="tx1"/>
                          </a:solidFill>
                          <a:latin typeface="Cambria Math" panose="02040503050406030204" pitchFamily="18" charset="0"/>
                        </a:rPr>
                        <m:t>′</m:t>
                      </m:r>
                    </m:oMath>
                  </m:oMathPara>
                </a14:m>
                <a:endParaRPr lang="zh-CN" altLang="en-US" sz="1375" dirty="0">
                  <a:solidFill>
                    <a:schemeClr val="tx1"/>
                  </a:solidFill>
                </a:endParaRPr>
              </a:p>
            </p:txBody>
          </p:sp>
        </mc:Choice>
        <mc:Fallback xmlns="">
          <p:sp>
            <p:nvSpPr>
              <p:cNvPr id="62" name="A1_9042">
                <a:extLst>
                  <a:ext uri="{FF2B5EF4-FFF2-40B4-BE49-F238E27FC236}">
                    <a16:creationId xmlns:a16="http://schemas.microsoft.com/office/drawing/2014/main" id="{4F4A47A1-5C27-810F-E607-4D4C7AF6F425}"/>
                  </a:ext>
                </a:extLst>
              </p:cNvPr>
              <p:cNvSpPr txBox="1">
                <a:spLocks noRot="1" noChangeAspect="1" noMove="1" noResize="1" noEditPoints="1" noAdjustHandles="1" noChangeArrowheads="1" noChangeShapeType="1" noTextEdit="1"/>
              </p:cNvSpPr>
              <p:nvPr/>
            </p:nvSpPr>
            <p:spPr>
              <a:xfrm>
                <a:off x="8791908" y="3384037"/>
                <a:ext cx="778097" cy="293672"/>
              </a:xfrm>
              <a:prstGeom prst="rect">
                <a:avLst/>
              </a:prstGeom>
              <a:blipFill>
                <a:blip r:embed="rId6"/>
                <a:stretch>
                  <a:fillRect b="-4167"/>
                </a:stretch>
              </a:blipFill>
            </p:spPr>
            <p:txBody>
              <a:bodyPr/>
              <a:lstStyle/>
              <a:p>
                <a:r>
                  <a:rPr lang="en-US">
                    <a:noFill/>
                  </a:rPr>
                  <a:t> </a:t>
                </a:r>
              </a:p>
            </p:txBody>
          </p:sp>
        </mc:Fallback>
      </mc:AlternateContent>
      <p:sp>
        <p:nvSpPr>
          <p:cNvPr id="63" name="A1_9044">
            <a:extLst>
              <a:ext uri="{FF2B5EF4-FFF2-40B4-BE49-F238E27FC236}">
                <a16:creationId xmlns:a16="http://schemas.microsoft.com/office/drawing/2014/main" id="{15454097-7F06-2567-EFD0-93877BA90DF0}"/>
              </a:ext>
            </a:extLst>
          </p:cNvPr>
          <p:cNvSpPr/>
          <p:nvPr/>
        </p:nvSpPr>
        <p:spPr>
          <a:xfrm>
            <a:off x="9101980" y="3655325"/>
            <a:ext cx="117526" cy="201584"/>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lIns="72708" tIns="36354" rIns="72708" bIns="36354" rtlCol="0" anchor="ctr"/>
          <a:lstStyle/>
          <a:p>
            <a:pPr algn="ctr"/>
            <a:endParaRPr lang="zh-CN" altLang="en-US" sz="1375"/>
          </a:p>
        </p:txBody>
      </p:sp>
      <p:sp>
        <p:nvSpPr>
          <p:cNvPr id="64" name="A1_9045">
            <a:extLst>
              <a:ext uri="{FF2B5EF4-FFF2-40B4-BE49-F238E27FC236}">
                <a16:creationId xmlns:a16="http://schemas.microsoft.com/office/drawing/2014/main" id="{0A088D6A-FF75-DB2F-92B8-94FB49543EAB}"/>
              </a:ext>
            </a:extLst>
          </p:cNvPr>
          <p:cNvSpPr/>
          <p:nvPr/>
        </p:nvSpPr>
        <p:spPr>
          <a:xfrm>
            <a:off x="10292316" y="3655325"/>
            <a:ext cx="117526" cy="201584"/>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lIns="72708" tIns="36354" rIns="72708" bIns="36354" rtlCol="0" anchor="ctr"/>
          <a:lstStyle/>
          <a:p>
            <a:pPr algn="ctr"/>
            <a:endParaRPr lang="zh-CN" altLang="en-US" sz="1375"/>
          </a:p>
        </p:txBody>
      </p:sp>
      <p:sp>
        <p:nvSpPr>
          <p:cNvPr id="65" name="A1_9046">
            <a:extLst>
              <a:ext uri="{FF2B5EF4-FFF2-40B4-BE49-F238E27FC236}">
                <a16:creationId xmlns:a16="http://schemas.microsoft.com/office/drawing/2014/main" id="{7F2FCEB2-5BD7-0647-8182-6C4A3EEB19C5}"/>
              </a:ext>
            </a:extLst>
          </p:cNvPr>
          <p:cNvSpPr txBox="1"/>
          <p:nvPr/>
        </p:nvSpPr>
        <p:spPr>
          <a:xfrm>
            <a:off x="10071599" y="3358188"/>
            <a:ext cx="1245759" cy="293672"/>
          </a:xfrm>
          <a:prstGeom prst="rect">
            <a:avLst/>
          </a:prstGeom>
          <a:noFill/>
        </p:spPr>
        <p:txBody>
          <a:bodyPr wrap="square" lIns="72708" tIns="36354" rIns="72708" bIns="36354" rtlCol="0">
            <a:spAutoFit/>
          </a:bodyPr>
          <a:lstStyle/>
          <a:p>
            <a:r>
              <a:rPr lang="en-US" altLang="zh-CN" sz="1375" dirty="0"/>
              <a:t>0 or 1</a:t>
            </a:r>
            <a:endParaRPr lang="zh-CN" altLang="en-US" sz="1375" dirty="0"/>
          </a:p>
        </p:txBody>
      </p:sp>
      <p:cxnSp>
        <p:nvCxnSpPr>
          <p:cNvPr id="66" name="A1_9047">
            <a:extLst>
              <a:ext uri="{FF2B5EF4-FFF2-40B4-BE49-F238E27FC236}">
                <a16:creationId xmlns:a16="http://schemas.microsoft.com/office/drawing/2014/main" id="{D620F518-1A68-A5B8-CCDA-3510EC342843}"/>
              </a:ext>
            </a:extLst>
          </p:cNvPr>
          <p:cNvCxnSpPr/>
          <p:nvPr/>
        </p:nvCxnSpPr>
        <p:spPr>
          <a:xfrm>
            <a:off x="8239817" y="2023813"/>
            <a:ext cx="1469244" cy="295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7" name="A1_9048">
            <a:extLst>
              <a:ext uri="{FF2B5EF4-FFF2-40B4-BE49-F238E27FC236}">
                <a16:creationId xmlns:a16="http://schemas.microsoft.com/office/drawing/2014/main" id="{13E6BA8B-AFD3-4701-A427-58706589E036}"/>
              </a:ext>
            </a:extLst>
          </p:cNvPr>
          <p:cNvCxnSpPr/>
          <p:nvPr/>
        </p:nvCxnSpPr>
        <p:spPr>
          <a:xfrm>
            <a:off x="8249231" y="2637259"/>
            <a:ext cx="1466792" cy="246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68" name="A1_9049">
            <a:extLst>
              <a:ext uri="{FF2B5EF4-FFF2-40B4-BE49-F238E27FC236}">
                <a16:creationId xmlns:a16="http://schemas.microsoft.com/office/drawing/2014/main" id="{A20E460D-F03D-EA2D-F540-A85AC285F96F}"/>
              </a:ext>
            </a:extLst>
          </p:cNvPr>
          <p:cNvSpPr/>
          <p:nvPr/>
        </p:nvSpPr>
        <p:spPr>
          <a:xfrm>
            <a:off x="8324808" y="2831496"/>
            <a:ext cx="171784" cy="164702"/>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72708" tIns="36354" rIns="72708" bIns="36354" rtlCol="0" anchor="ctr"/>
          <a:lstStyle/>
          <a:p>
            <a:pPr algn="ctr"/>
            <a:endParaRPr lang="zh-CN" altLang="en-US" sz="1375">
              <a:solidFill>
                <a:schemeClr val="tx1"/>
              </a:solidFill>
            </a:endParaRPr>
          </a:p>
        </p:txBody>
      </p:sp>
      <p:cxnSp>
        <p:nvCxnSpPr>
          <p:cNvPr id="69" name="A1_9050">
            <a:extLst>
              <a:ext uri="{FF2B5EF4-FFF2-40B4-BE49-F238E27FC236}">
                <a16:creationId xmlns:a16="http://schemas.microsoft.com/office/drawing/2014/main" id="{61DC521A-CE1C-B9A6-65DB-4D9BCA4BCFD2}"/>
              </a:ext>
            </a:extLst>
          </p:cNvPr>
          <p:cNvCxnSpPr>
            <a:cxnSpLocks/>
          </p:cNvCxnSpPr>
          <p:nvPr/>
        </p:nvCxnSpPr>
        <p:spPr>
          <a:xfrm>
            <a:off x="8410700" y="2023813"/>
            <a:ext cx="1" cy="97238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0" name="A1_9051">
            <a:extLst>
              <a:ext uri="{FF2B5EF4-FFF2-40B4-BE49-F238E27FC236}">
                <a16:creationId xmlns:a16="http://schemas.microsoft.com/office/drawing/2014/main" id="{008BC28A-E57C-B919-FC9E-5804B8DA32FB}"/>
              </a:ext>
            </a:extLst>
          </p:cNvPr>
          <p:cNvCxnSpPr/>
          <p:nvPr/>
        </p:nvCxnSpPr>
        <p:spPr>
          <a:xfrm>
            <a:off x="8251953" y="2376805"/>
            <a:ext cx="1469244" cy="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1" name="A1_9052">
            <a:extLst>
              <a:ext uri="{FF2B5EF4-FFF2-40B4-BE49-F238E27FC236}">
                <a16:creationId xmlns:a16="http://schemas.microsoft.com/office/drawing/2014/main" id="{D72D815B-5CCD-D198-9457-33424067CF71}"/>
              </a:ext>
            </a:extLst>
          </p:cNvPr>
          <p:cNvCxnSpPr/>
          <p:nvPr/>
        </p:nvCxnSpPr>
        <p:spPr>
          <a:xfrm>
            <a:off x="8259395" y="2932099"/>
            <a:ext cx="1469244" cy="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72" name="A1_9053">
            <a:extLst>
              <a:ext uri="{FF2B5EF4-FFF2-40B4-BE49-F238E27FC236}">
                <a16:creationId xmlns:a16="http://schemas.microsoft.com/office/drawing/2014/main" id="{2DF32769-D45C-7D3F-F301-BFA2B3AE099F}"/>
              </a:ext>
            </a:extLst>
          </p:cNvPr>
          <p:cNvSpPr/>
          <p:nvPr/>
        </p:nvSpPr>
        <p:spPr>
          <a:xfrm>
            <a:off x="8508214" y="2544437"/>
            <a:ext cx="171784" cy="164702"/>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72708" tIns="36354" rIns="72708" bIns="36354" rtlCol="0" anchor="ctr"/>
          <a:lstStyle/>
          <a:p>
            <a:pPr algn="ctr"/>
            <a:endParaRPr lang="zh-CN" altLang="en-US" sz="1375">
              <a:solidFill>
                <a:schemeClr val="tx1"/>
              </a:solidFill>
            </a:endParaRPr>
          </a:p>
        </p:txBody>
      </p:sp>
      <p:cxnSp>
        <p:nvCxnSpPr>
          <p:cNvPr id="73" name="A1_9054">
            <a:extLst>
              <a:ext uri="{FF2B5EF4-FFF2-40B4-BE49-F238E27FC236}">
                <a16:creationId xmlns:a16="http://schemas.microsoft.com/office/drawing/2014/main" id="{D4E5E82E-2771-30EE-C7D8-5E3340D542C8}"/>
              </a:ext>
            </a:extLst>
          </p:cNvPr>
          <p:cNvCxnSpPr>
            <a:cxnSpLocks/>
          </p:cNvCxnSpPr>
          <p:nvPr/>
        </p:nvCxnSpPr>
        <p:spPr>
          <a:xfrm>
            <a:off x="8590073" y="2023813"/>
            <a:ext cx="4032" cy="68532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74" name="A1_9055">
            <a:extLst>
              <a:ext uri="{FF2B5EF4-FFF2-40B4-BE49-F238E27FC236}">
                <a16:creationId xmlns:a16="http://schemas.microsoft.com/office/drawing/2014/main" id="{17617BCF-86D4-9645-18C6-C428CB0200CD}"/>
              </a:ext>
            </a:extLst>
          </p:cNvPr>
          <p:cNvSpPr/>
          <p:nvPr/>
        </p:nvSpPr>
        <p:spPr>
          <a:xfrm>
            <a:off x="8715022" y="2299143"/>
            <a:ext cx="171784" cy="164702"/>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72708" tIns="36354" rIns="72708" bIns="36354" rtlCol="0" anchor="ctr"/>
          <a:lstStyle/>
          <a:p>
            <a:pPr algn="ctr"/>
            <a:endParaRPr lang="zh-CN" altLang="en-US" sz="1375">
              <a:solidFill>
                <a:schemeClr val="tx1"/>
              </a:solidFill>
            </a:endParaRPr>
          </a:p>
        </p:txBody>
      </p:sp>
      <p:cxnSp>
        <p:nvCxnSpPr>
          <p:cNvPr id="75" name="A1_9056">
            <a:extLst>
              <a:ext uri="{FF2B5EF4-FFF2-40B4-BE49-F238E27FC236}">
                <a16:creationId xmlns:a16="http://schemas.microsoft.com/office/drawing/2014/main" id="{A721FE9F-846C-6AAE-B9FD-C8946B00306C}"/>
              </a:ext>
            </a:extLst>
          </p:cNvPr>
          <p:cNvCxnSpPr>
            <a:cxnSpLocks/>
          </p:cNvCxnSpPr>
          <p:nvPr/>
        </p:nvCxnSpPr>
        <p:spPr>
          <a:xfrm>
            <a:off x="8800914" y="2023813"/>
            <a:ext cx="1" cy="44003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76" name="A1_9057">
            <a:extLst>
              <a:ext uri="{FF2B5EF4-FFF2-40B4-BE49-F238E27FC236}">
                <a16:creationId xmlns:a16="http://schemas.microsoft.com/office/drawing/2014/main" id="{74B6C487-0DD3-B6AC-158C-59E693A426E6}"/>
              </a:ext>
            </a:extLst>
          </p:cNvPr>
          <p:cNvSpPr txBox="1"/>
          <p:nvPr/>
        </p:nvSpPr>
        <p:spPr>
          <a:xfrm>
            <a:off x="7948236" y="1923538"/>
            <a:ext cx="384148" cy="220254"/>
          </a:xfrm>
          <a:prstGeom prst="rect">
            <a:avLst/>
          </a:prstGeom>
          <a:noFill/>
        </p:spPr>
        <p:txBody>
          <a:bodyPr wrap="square" lIns="72708" tIns="36354" rIns="72708" bIns="36354" rtlCol="0">
            <a:spAutoFit/>
          </a:bodyPr>
          <a:lstStyle/>
          <a:p>
            <a:r>
              <a:rPr lang="en-US" altLang="zh-CN" sz="915" dirty="0"/>
              <a:t>q1</a:t>
            </a:r>
            <a:endParaRPr lang="zh-CN" altLang="en-US" sz="915" dirty="0"/>
          </a:p>
        </p:txBody>
      </p:sp>
      <p:sp>
        <p:nvSpPr>
          <p:cNvPr id="77" name="A1_9058">
            <a:extLst>
              <a:ext uri="{FF2B5EF4-FFF2-40B4-BE49-F238E27FC236}">
                <a16:creationId xmlns:a16="http://schemas.microsoft.com/office/drawing/2014/main" id="{6DEDD116-F76F-E12F-2D3B-C21913045013}"/>
              </a:ext>
            </a:extLst>
          </p:cNvPr>
          <p:cNvSpPr txBox="1"/>
          <p:nvPr/>
        </p:nvSpPr>
        <p:spPr>
          <a:xfrm>
            <a:off x="7953558" y="2207937"/>
            <a:ext cx="384148" cy="220254"/>
          </a:xfrm>
          <a:prstGeom prst="rect">
            <a:avLst/>
          </a:prstGeom>
          <a:noFill/>
        </p:spPr>
        <p:txBody>
          <a:bodyPr wrap="square" lIns="72708" tIns="36354" rIns="72708" bIns="36354" rtlCol="0">
            <a:spAutoFit/>
          </a:bodyPr>
          <a:lstStyle/>
          <a:p>
            <a:r>
              <a:rPr lang="en-US" altLang="zh-CN" sz="915" dirty="0"/>
              <a:t>q2</a:t>
            </a:r>
            <a:endParaRPr lang="zh-CN" altLang="en-US" sz="915" dirty="0"/>
          </a:p>
        </p:txBody>
      </p:sp>
      <p:sp>
        <p:nvSpPr>
          <p:cNvPr id="78" name="A1_9059">
            <a:extLst>
              <a:ext uri="{FF2B5EF4-FFF2-40B4-BE49-F238E27FC236}">
                <a16:creationId xmlns:a16="http://schemas.microsoft.com/office/drawing/2014/main" id="{7F435A0A-DCC7-4A54-5FF6-04CF9DBB7083}"/>
              </a:ext>
            </a:extLst>
          </p:cNvPr>
          <p:cNvSpPr txBox="1"/>
          <p:nvPr/>
        </p:nvSpPr>
        <p:spPr>
          <a:xfrm>
            <a:off x="7964704" y="2518063"/>
            <a:ext cx="384148" cy="220254"/>
          </a:xfrm>
          <a:prstGeom prst="rect">
            <a:avLst/>
          </a:prstGeom>
          <a:noFill/>
        </p:spPr>
        <p:txBody>
          <a:bodyPr wrap="square" lIns="72708" tIns="36354" rIns="72708" bIns="36354" rtlCol="0">
            <a:spAutoFit/>
          </a:bodyPr>
          <a:lstStyle/>
          <a:p>
            <a:r>
              <a:rPr lang="en-US" altLang="zh-CN" sz="915" dirty="0"/>
              <a:t>q3</a:t>
            </a:r>
            <a:endParaRPr lang="zh-CN" altLang="en-US" sz="915" dirty="0"/>
          </a:p>
        </p:txBody>
      </p:sp>
      <p:sp>
        <p:nvSpPr>
          <p:cNvPr id="79" name="A1_9060">
            <a:extLst>
              <a:ext uri="{FF2B5EF4-FFF2-40B4-BE49-F238E27FC236}">
                <a16:creationId xmlns:a16="http://schemas.microsoft.com/office/drawing/2014/main" id="{E4217E50-B59B-B6E2-35D3-28C5C6261BF4}"/>
              </a:ext>
            </a:extLst>
          </p:cNvPr>
          <p:cNvSpPr txBox="1"/>
          <p:nvPr/>
        </p:nvSpPr>
        <p:spPr>
          <a:xfrm>
            <a:off x="7972090" y="2812666"/>
            <a:ext cx="384148" cy="220254"/>
          </a:xfrm>
          <a:prstGeom prst="rect">
            <a:avLst/>
          </a:prstGeom>
          <a:noFill/>
        </p:spPr>
        <p:txBody>
          <a:bodyPr wrap="square" lIns="72708" tIns="36354" rIns="72708" bIns="36354" rtlCol="0">
            <a:spAutoFit/>
          </a:bodyPr>
          <a:lstStyle/>
          <a:p>
            <a:r>
              <a:rPr lang="en-US" altLang="zh-CN" sz="915" dirty="0"/>
              <a:t>q4</a:t>
            </a:r>
            <a:endParaRPr lang="zh-CN" altLang="en-US" sz="915" dirty="0"/>
          </a:p>
        </p:txBody>
      </p:sp>
      <p:sp>
        <p:nvSpPr>
          <p:cNvPr id="80" name="A1_9061">
            <a:extLst>
              <a:ext uri="{FF2B5EF4-FFF2-40B4-BE49-F238E27FC236}">
                <a16:creationId xmlns:a16="http://schemas.microsoft.com/office/drawing/2014/main" id="{E5918377-F2B7-A48E-4C40-58B38EE9F005}"/>
              </a:ext>
            </a:extLst>
          </p:cNvPr>
          <p:cNvSpPr/>
          <p:nvPr/>
        </p:nvSpPr>
        <p:spPr>
          <a:xfrm>
            <a:off x="8963051" y="2822986"/>
            <a:ext cx="203230" cy="190698"/>
          </a:xfrm>
          <a:prstGeom prst="rect">
            <a:avLst/>
          </a:pr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72708" tIns="36354" rIns="72708" bIns="36354" rtlCol="0" anchor="ctr"/>
          <a:lstStyle/>
          <a:p>
            <a:pPr algn="ctr"/>
            <a:r>
              <a:rPr lang="en-US" altLang="zh-CN" sz="1375" dirty="0">
                <a:solidFill>
                  <a:schemeClr val="tx1"/>
                </a:solidFill>
              </a:rPr>
              <a:t>X</a:t>
            </a:r>
            <a:endParaRPr lang="zh-CN" altLang="en-US" sz="1375" dirty="0">
              <a:solidFill>
                <a:schemeClr val="tx1"/>
              </a:solidFill>
            </a:endParaRPr>
          </a:p>
        </p:txBody>
      </p:sp>
      <p:sp>
        <p:nvSpPr>
          <p:cNvPr id="81" name="A1_9062">
            <a:extLst>
              <a:ext uri="{FF2B5EF4-FFF2-40B4-BE49-F238E27FC236}">
                <a16:creationId xmlns:a16="http://schemas.microsoft.com/office/drawing/2014/main" id="{4CD216C5-FC87-1557-FA9A-A5ED8B7AAC8D}"/>
              </a:ext>
            </a:extLst>
          </p:cNvPr>
          <p:cNvSpPr/>
          <p:nvPr/>
        </p:nvSpPr>
        <p:spPr>
          <a:xfrm>
            <a:off x="9249611" y="2239498"/>
            <a:ext cx="203230" cy="190698"/>
          </a:xfrm>
          <a:prstGeom prst="rect">
            <a:avLst/>
          </a:pr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72708" tIns="36354" rIns="72708" bIns="36354" rtlCol="0" anchor="ctr"/>
          <a:lstStyle/>
          <a:p>
            <a:pPr algn="ctr"/>
            <a:r>
              <a:rPr lang="en-US" altLang="zh-CN" sz="1375" dirty="0">
                <a:solidFill>
                  <a:schemeClr val="tx1"/>
                </a:solidFill>
              </a:rPr>
              <a:t>H</a:t>
            </a:r>
            <a:endParaRPr lang="zh-CN" altLang="en-US" sz="1375" dirty="0">
              <a:solidFill>
                <a:schemeClr val="tx1"/>
              </a:solidFill>
            </a:endParaRPr>
          </a:p>
        </p:txBody>
      </p:sp>
      <p:sp>
        <p:nvSpPr>
          <p:cNvPr id="82" name="A1_9063">
            <a:extLst>
              <a:ext uri="{FF2B5EF4-FFF2-40B4-BE49-F238E27FC236}">
                <a16:creationId xmlns:a16="http://schemas.microsoft.com/office/drawing/2014/main" id="{2F646B5E-0534-CB47-AB0D-9C8AC7C3F1C9}"/>
              </a:ext>
            </a:extLst>
          </p:cNvPr>
          <p:cNvSpPr/>
          <p:nvPr/>
        </p:nvSpPr>
        <p:spPr>
          <a:xfrm>
            <a:off x="8951420" y="1933477"/>
            <a:ext cx="203230" cy="190698"/>
          </a:xfrm>
          <a:prstGeom prst="rect">
            <a:avLst/>
          </a:pr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72708" tIns="36354" rIns="72708" bIns="36354" rtlCol="0" anchor="ctr"/>
          <a:lstStyle/>
          <a:p>
            <a:pPr algn="ctr"/>
            <a:r>
              <a:rPr lang="en-US" altLang="zh-CN" sz="1375" dirty="0">
                <a:solidFill>
                  <a:schemeClr val="tx1"/>
                </a:solidFill>
              </a:rPr>
              <a:t>Z</a:t>
            </a:r>
            <a:endParaRPr lang="zh-CN" altLang="en-US" sz="1375" dirty="0">
              <a:solidFill>
                <a:schemeClr val="tx1"/>
              </a:solidFill>
            </a:endParaRPr>
          </a:p>
        </p:txBody>
      </p:sp>
      <mc:AlternateContent xmlns:mc="http://schemas.openxmlformats.org/markup-compatibility/2006" xmlns:a14="http://schemas.microsoft.com/office/drawing/2010/main">
        <mc:Choice Requires="a14">
          <p:sp>
            <p:nvSpPr>
              <p:cNvPr id="83" name="文本框 42">
                <a:extLst>
                  <a:ext uri="{FF2B5EF4-FFF2-40B4-BE49-F238E27FC236}">
                    <a16:creationId xmlns:a16="http://schemas.microsoft.com/office/drawing/2014/main" id="{10C0FBF9-1B96-2FA6-9505-B7468FBEBB4C}"/>
                  </a:ext>
                </a:extLst>
              </p:cNvPr>
              <p:cNvSpPr txBox="1"/>
              <p:nvPr/>
            </p:nvSpPr>
            <p:spPr>
              <a:xfrm>
                <a:off x="6229278" y="4563887"/>
                <a:ext cx="2501011" cy="691215"/>
              </a:xfrm>
              <a:prstGeom prst="rect">
                <a:avLst/>
              </a:prstGeom>
              <a:noFill/>
            </p:spPr>
            <p:txBody>
              <a:bodyPr wrap="square" rtlCol="0">
                <a:spAutoFit/>
              </a:bodyPr>
              <a:lstStyle/>
              <a:p>
                <a:pPr/>
                <a14:m>
                  <m:oMathPara xmlns:m="http://schemas.openxmlformats.org/officeDocument/2006/math">
                    <m:oMathParaPr>
                      <m:jc m:val="left"/>
                    </m:oMathParaPr>
                    <m:oMath xmlns:m="http://schemas.openxmlformats.org/officeDocument/2006/math">
                      <m:r>
                        <a:rPr lang="zh-CN" altLang="en-US" sz="1400" i="1" dirty="0" smtClean="0">
                          <a:latin typeface="Cambria Math" panose="02040503050406030204" pitchFamily="18" charset="0"/>
                        </a:rPr>
                        <m:t>𝜌</m:t>
                      </m:r>
                      <m:r>
                        <a:rPr lang="en-US" altLang="zh-CN" sz="1400" i="1">
                          <a:latin typeface="Cambria Math" panose="02040503050406030204" pitchFamily="18" charset="0"/>
                        </a:rPr>
                        <m:t>=</m:t>
                      </m:r>
                      <m:d>
                        <m:dPr>
                          <m:begChr m:val="["/>
                          <m:endChr m:val="]"/>
                          <m:ctrlPr>
                            <a:rPr lang="en-US" altLang="zh-CN" sz="1400" i="1">
                              <a:latin typeface="Cambria Math" panose="02040503050406030204" pitchFamily="18" charset="0"/>
                            </a:rPr>
                          </m:ctrlPr>
                        </m:dPr>
                        <m:e>
                          <m:m>
                            <m:mPr>
                              <m:mcs>
                                <m:mc>
                                  <m:mcPr>
                                    <m:count m:val="2"/>
                                    <m:mcJc m:val="center"/>
                                  </m:mcPr>
                                </m:mc>
                              </m:mcs>
                              <m:ctrlPr>
                                <a:rPr lang="en-US" altLang="zh-CN" sz="1400" i="1">
                                  <a:latin typeface="Cambria Math" panose="02040503050406030204" pitchFamily="18" charset="0"/>
                                </a:rPr>
                              </m:ctrlPr>
                            </m:mPr>
                            <m:mr>
                              <m:e>
                                <m:r>
                                  <m:rPr>
                                    <m:brk m:alnAt="7"/>
                                  </m:rPr>
                                  <a:rPr lang="en-US" altLang="zh-CN" sz="1400" i="1">
                                    <a:latin typeface="Cambria Math" panose="02040503050406030204" pitchFamily="18" charset="0"/>
                                  </a:rPr>
                                  <m:t>0</m:t>
                                </m:r>
                                <m:r>
                                  <a:rPr lang="en-US" altLang="zh-CN" sz="1400" i="1">
                                    <a:latin typeface="Cambria Math" panose="02040503050406030204" pitchFamily="18" charset="0"/>
                                  </a:rPr>
                                  <m:t>.6</m:t>
                                </m:r>
                              </m:e>
                              <m:e>
                                <m:r>
                                  <a:rPr lang="en-US" altLang="zh-CN" sz="1400" i="1">
                                    <a:latin typeface="Cambria Math" panose="02040503050406030204" pitchFamily="18" charset="0"/>
                                  </a:rPr>
                                  <m:t>0</m:t>
                                </m:r>
                              </m:e>
                            </m:mr>
                            <m:mr>
                              <m:e>
                                <m:r>
                                  <a:rPr lang="en-US" altLang="zh-CN" sz="1400" i="1">
                                    <a:latin typeface="Cambria Math" panose="02040503050406030204" pitchFamily="18" charset="0"/>
                                  </a:rPr>
                                  <m:t>0</m:t>
                                </m:r>
                              </m:e>
                              <m:e>
                                <m:r>
                                  <a:rPr lang="en-US" altLang="zh-CN" sz="1400" i="1">
                                    <a:latin typeface="Cambria Math" panose="02040503050406030204" pitchFamily="18" charset="0"/>
                                  </a:rPr>
                                  <m:t>0.4</m:t>
                                </m:r>
                              </m:e>
                            </m:mr>
                          </m:m>
                        </m:e>
                      </m:d>
                      <m:r>
                        <a:rPr lang="en-US" altLang="zh-CN" sz="1400" i="1" dirty="0">
                          <a:latin typeface="Cambria Math" panose="02040503050406030204" pitchFamily="18" charset="0"/>
                        </a:rPr>
                        <m:t>=0.6</m:t>
                      </m:r>
                      <m:d>
                        <m:dPr>
                          <m:begChr m:val="|"/>
                          <m:endChr m:val=""/>
                          <m:ctrlPr>
                            <a:rPr lang="en-US" altLang="zh-CN" sz="1400" b="0" i="1" dirty="0" smtClean="0">
                              <a:latin typeface="Cambria Math" panose="02040503050406030204" pitchFamily="18" charset="0"/>
                            </a:rPr>
                          </m:ctrlPr>
                        </m:dPr>
                        <m:e>
                          <m:r>
                            <a:rPr lang="en-US" altLang="zh-CN" sz="1400" b="0" i="1" dirty="0" smtClean="0">
                              <a:latin typeface="Cambria Math" panose="02040503050406030204" pitchFamily="18" charset="0"/>
                            </a:rPr>
                            <m:t>0</m:t>
                          </m:r>
                          <m:r>
                            <a:rPr lang="en-US" altLang="zh-CN" sz="1400" i="1" dirty="0">
                              <a:latin typeface="Cambria Math" panose="02040503050406030204" pitchFamily="18" charset="0"/>
                            </a:rPr>
                            <m:t>⟩</m:t>
                          </m:r>
                        </m:e>
                      </m:d>
                      <m:d>
                        <m:dPr>
                          <m:begChr m:val="⟨"/>
                          <m:endChr m:val=""/>
                          <m:ctrlPr>
                            <a:rPr lang="en-US" altLang="zh-CN" sz="1400" i="1" dirty="0">
                              <a:latin typeface="Cambria Math" panose="02040503050406030204" pitchFamily="18" charset="0"/>
                            </a:rPr>
                          </m:ctrlPr>
                        </m:dPr>
                        <m:e>
                          <m:r>
                            <a:rPr lang="en-US" altLang="zh-CN" sz="1400" dirty="0">
                              <a:latin typeface="Cambria Math" panose="02040503050406030204" pitchFamily="18" charset="0"/>
                            </a:rPr>
                            <m:t>0</m:t>
                          </m:r>
                          <m:r>
                            <m:rPr>
                              <m:nor/>
                            </m:rPr>
                            <a:rPr lang="en-US" altLang="zh-CN" sz="1400" i="0" dirty="0">
                              <a:latin typeface="Cambria Math" panose="02040503050406030204" pitchFamily="18" charset="0"/>
                            </a:rPr>
                            <m:t>|</m:t>
                          </m:r>
                          <m:r>
                            <m:rPr>
                              <m:nor/>
                            </m:rPr>
                            <a:rPr lang="en-US" altLang="zh-CN" sz="1400" b="0" i="0" dirty="0" smtClean="0">
                              <a:latin typeface="Cambria Math" panose="02040503050406030204" pitchFamily="18" charset="0"/>
                            </a:rPr>
                            <m:t>+</m:t>
                          </m:r>
                        </m:e>
                      </m:d>
                      <m:r>
                        <a:rPr lang="en-US" altLang="zh-CN" sz="1400" i="1" dirty="0">
                          <a:latin typeface="Cambria Math" panose="02040503050406030204" pitchFamily="18" charset="0"/>
                        </a:rPr>
                        <m:t>0.</m:t>
                      </m:r>
                      <m:r>
                        <a:rPr lang="en-US" altLang="zh-CN" sz="1400" b="0" i="1" dirty="0" smtClean="0">
                          <a:latin typeface="Cambria Math" panose="02040503050406030204" pitchFamily="18" charset="0"/>
                        </a:rPr>
                        <m:t>4</m:t>
                      </m:r>
                      <m:d>
                        <m:dPr>
                          <m:begChr m:val="|"/>
                          <m:endChr m:val=""/>
                          <m:ctrlPr>
                            <a:rPr lang="en-US" altLang="zh-CN" sz="1400" b="0" i="1" dirty="0" smtClean="0">
                              <a:latin typeface="Cambria Math" panose="02040503050406030204" pitchFamily="18" charset="0"/>
                            </a:rPr>
                          </m:ctrlPr>
                        </m:dPr>
                        <m:e>
                          <m:r>
                            <a:rPr lang="en-US" altLang="zh-CN" sz="1400" b="0" i="1" dirty="0" smtClean="0">
                              <a:latin typeface="Cambria Math" panose="02040503050406030204" pitchFamily="18" charset="0"/>
                            </a:rPr>
                            <m:t>1</m:t>
                          </m:r>
                          <m:r>
                            <a:rPr lang="en-US" altLang="zh-CN" sz="1400" i="1" dirty="0">
                              <a:latin typeface="Cambria Math" panose="02040503050406030204" pitchFamily="18" charset="0"/>
                            </a:rPr>
                            <m:t>⟩</m:t>
                          </m:r>
                        </m:e>
                      </m:d>
                      <m:d>
                        <m:dPr>
                          <m:begChr m:val="⟨"/>
                          <m:endChr m:val=""/>
                          <m:ctrlPr>
                            <a:rPr lang="en-US" altLang="zh-CN" sz="1400" b="0" i="1" dirty="0" smtClean="0">
                              <a:latin typeface="Cambria Math" panose="02040503050406030204" pitchFamily="18" charset="0"/>
                            </a:rPr>
                          </m:ctrlPr>
                        </m:dPr>
                        <m:e>
                          <m:r>
                            <a:rPr lang="en-US" altLang="zh-CN" sz="1400" b="0" i="0" dirty="0" smtClean="0">
                              <a:latin typeface="Cambria Math" panose="02040503050406030204" pitchFamily="18" charset="0"/>
                            </a:rPr>
                            <m:t>1</m:t>
                          </m:r>
                          <m:r>
                            <m:rPr>
                              <m:nor/>
                            </m:rPr>
                            <a:rPr lang="en-US" altLang="zh-CN" sz="1400" i="0" dirty="0">
                              <a:latin typeface="Cambria Math" panose="02040503050406030204" pitchFamily="18" charset="0"/>
                            </a:rPr>
                            <m:t>|</m:t>
                          </m:r>
                        </m:e>
                      </m:d>
                    </m:oMath>
                  </m:oMathPara>
                </a14:m>
                <a:endParaRPr lang="zh-CN" altLang="en-US" sz="1400" i="1" dirty="0">
                  <a:latin typeface="Cambria Math" panose="02040503050406030204" pitchFamily="18" charset="0"/>
                </a:endParaRPr>
              </a:p>
            </p:txBody>
          </p:sp>
        </mc:Choice>
        <mc:Fallback xmlns="">
          <p:sp>
            <p:nvSpPr>
              <p:cNvPr id="83" name="文本框 42">
                <a:extLst>
                  <a:ext uri="{FF2B5EF4-FFF2-40B4-BE49-F238E27FC236}">
                    <a16:creationId xmlns:a16="http://schemas.microsoft.com/office/drawing/2014/main" id="{10C0FBF9-1B96-2FA6-9505-B7468FBEBB4C}"/>
                  </a:ext>
                </a:extLst>
              </p:cNvPr>
              <p:cNvSpPr txBox="1">
                <a:spLocks noRot="1" noChangeAspect="1" noMove="1" noResize="1" noEditPoints="1" noAdjustHandles="1" noChangeArrowheads="1" noChangeShapeType="1" noTextEdit="1"/>
              </p:cNvSpPr>
              <p:nvPr/>
            </p:nvSpPr>
            <p:spPr>
              <a:xfrm>
                <a:off x="6229278" y="4563887"/>
                <a:ext cx="2501011" cy="691215"/>
              </a:xfrm>
              <a:prstGeom prst="rect">
                <a:avLst/>
              </a:prstGeom>
              <a:blipFill>
                <a:blip r:embed="rId7"/>
                <a:stretch>
                  <a:fillRect b="-7090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4" name="文本框 43">
                <a:extLst>
                  <a:ext uri="{FF2B5EF4-FFF2-40B4-BE49-F238E27FC236}">
                    <a16:creationId xmlns:a16="http://schemas.microsoft.com/office/drawing/2014/main" id="{DED61682-4EB2-D5D5-838E-E3B0DF22FBC3}"/>
                  </a:ext>
                </a:extLst>
              </p:cNvPr>
              <p:cNvSpPr txBox="1"/>
              <p:nvPr/>
            </p:nvSpPr>
            <p:spPr>
              <a:xfrm>
                <a:off x="6240297" y="5424004"/>
                <a:ext cx="1719172" cy="1080167"/>
              </a:xfrm>
              <a:prstGeom prst="rect">
                <a:avLst/>
              </a:prstGeom>
              <a:noFill/>
            </p:spPr>
            <p:txBody>
              <a:bodyPr wrap="square">
                <a:spAutoFit/>
              </a:bodyPr>
              <a:lstStyle/>
              <a:p>
                <a:pPr/>
                <a14:m>
                  <m:oMathPara xmlns:m="http://schemas.openxmlformats.org/officeDocument/2006/math">
                    <m:oMathParaPr>
                      <m:jc m:val="left"/>
                    </m:oMathParaPr>
                    <m:oMath xmlns:m="http://schemas.openxmlformats.org/officeDocument/2006/math">
                      <m:sSup>
                        <m:sSupPr>
                          <m:ctrlPr>
                            <a:rPr lang="zh-CN" altLang="en-US" sz="1400" i="1" dirty="0" smtClean="0">
                              <a:latin typeface="Cambria Math" panose="02040503050406030204" pitchFamily="18" charset="0"/>
                            </a:rPr>
                          </m:ctrlPr>
                        </m:sSupPr>
                        <m:e>
                          <m:r>
                            <a:rPr lang="zh-CN" altLang="en-US" sz="1400" i="1" dirty="0" smtClean="0">
                              <a:latin typeface="Cambria Math" panose="02040503050406030204" pitchFamily="18" charset="0"/>
                            </a:rPr>
                            <m:t>𝜌</m:t>
                          </m:r>
                        </m:e>
                        <m:sup>
                          <m:r>
                            <a:rPr lang="en-US" altLang="zh-CN" sz="1400" b="0" i="1" dirty="0" smtClean="0">
                              <a:latin typeface="Cambria Math" panose="02040503050406030204" pitchFamily="18" charset="0"/>
                            </a:rPr>
                            <m:t>′</m:t>
                          </m:r>
                        </m:sup>
                      </m:sSup>
                      <m:r>
                        <a:rPr lang="en-US" altLang="zh-CN" sz="1400" b="0" i="1" smtClean="0">
                          <a:latin typeface="Cambria Math" panose="02040503050406030204" pitchFamily="18" charset="0"/>
                        </a:rPr>
                        <m:t>=</m:t>
                      </m:r>
                      <m:r>
                        <a:rPr lang="en-US" altLang="zh-CN" sz="1400" b="0" i="1" smtClean="0">
                          <a:latin typeface="Cambria Math" panose="02040503050406030204" pitchFamily="18" charset="0"/>
                        </a:rPr>
                        <m:t>𝑋</m:t>
                      </m:r>
                      <m:r>
                        <a:rPr lang="zh-CN" altLang="en-US" sz="1400" b="0" i="1" smtClean="0">
                          <a:latin typeface="Cambria Math" panose="02040503050406030204" pitchFamily="18" charset="0"/>
                        </a:rPr>
                        <m:t>𝜌</m:t>
                      </m:r>
                      <m:sSup>
                        <m:sSupPr>
                          <m:ctrlPr>
                            <a:rPr lang="en-US" altLang="zh-CN" sz="1400" b="0" i="1" smtClean="0">
                              <a:latin typeface="Cambria Math" panose="02040503050406030204" pitchFamily="18" charset="0"/>
                            </a:rPr>
                          </m:ctrlPr>
                        </m:sSupPr>
                        <m:e>
                          <m:r>
                            <a:rPr lang="en-US" altLang="zh-CN" sz="1400" b="0" i="1" smtClean="0">
                              <a:latin typeface="Cambria Math" panose="02040503050406030204" pitchFamily="18" charset="0"/>
                            </a:rPr>
                            <m:t>𝑋</m:t>
                          </m:r>
                        </m:e>
                        <m:sup>
                          <m:r>
                            <a:rPr lang="en-US" altLang="zh-CN" sz="1400" b="0" i="1" smtClean="0">
                              <a:latin typeface="Cambria Math" panose="02040503050406030204" pitchFamily="18" charset="0"/>
                              <a:ea typeface="Cambria Math" panose="02040503050406030204" pitchFamily="18" charset="0"/>
                            </a:rPr>
                            <m:t>†</m:t>
                          </m:r>
                        </m:sup>
                      </m:sSup>
                      <m:r>
                        <a:rPr lang="en-US" altLang="zh-CN" sz="1400" b="0" i="1" smtClean="0">
                          <a:latin typeface="Cambria Math" panose="02040503050406030204" pitchFamily="18" charset="0"/>
                        </a:rPr>
                        <m:t>=</m:t>
                      </m:r>
                      <m:d>
                        <m:dPr>
                          <m:begChr m:val="["/>
                          <m:endChr m:val="]"/>
                          <m:ctrlPr>
                            <a:rPr lang="en-US" altLang="zh-CN" sz="1400" i="1">
                              <a:latin typeface="Cambria Math" panose="02040503050406030204" pitchFamily="18" charset="0"/>
                            </a:rPr>
                          </m:ctrlPr>
                        </m:dPr>
                        <m:e>
                          <m:m>
                            <m:mPr>
                              <m:mcs>
                                <m:mc>
                                  <m:mcPr>
                                    <m:count m:val="2"/>
                                    <m:mcJc m:val="center"/>
                                  </m:mcPr>
                                </m:mc>
                              </m:mcs>
                              <m:ctrlPr>
                                <a:rPr lang="en-US" altLang="zh-CN" sz="1400" i="1">
                                  <a:latin typeface="Cambria Math" panose="02040503050406030204" pitchFamily="18" charset="0"/>
                                </a:rPr>
                              </m:ctrlPr>
                            </m:mPr>
                            <m:mr>
                              <m:e>
                                <m:r>
                                  <m:rPr>
                                    <m:brk m:alnAt="7"/>
                                  </m:rPr>
                                  <a:rPr lang="en-US" altLang="zh-CN" sz="1400" i="1">
                                    <a:latin typeface="Cambria Math" panose="02040503050406030204" pitchFamily="18" charset="0"/>
                                  </a:rPr>
                                  <m:t>0</m:t>
                                </m:r>
                              </m:e>
                              <m:e>
                                <m:r>
                                  <a:rPr lang="en-US" altLang="zh-CN" sz="1400" b="0" i="1" smtClean="0">
                                    <a:latin typeface="Cambria Math" panose="02040503050406030204" pitchFamily="18" charset="0"/>
                                  </a:rPr>
                                  <m:t>1</m:t>
                                </m:r>
                              </m:e>
                            </m:mr>
                            <m:mr>
                              <m:e>
                                <m:r>
                                  <a:rPr lang="en-US" altLang="zh-CN" sz="1400" b="0" i="1" smtClean="0">
                                    <a:latin typeface="Cambria Math" panose="02040503050406030204" pitchFamily="18" charset="0"/>
                                  </a:rPr>
                                  <m:t>1</m:t>
                                </m:r>
                              </m:e>
                              <m:e>
                                <m:r>
                                  <a:rPr lang="en-US" altLang="zh-CN" sz="1400" i="1">
                                    <a:latin typeface="Cambria Math" panose="02040503050406030204" pitchFamily="18" charset="0"/>
                                  </a:rPr>
                                  <m:t>0</m:t>
                                </m:r>
                              </m:e>
                            </m:mr>
                          </m:m>
                        </m:e>
                      </m:d>
                      <m:d>
                        <m:dPr>
                          <m:begChr m:val="["/>
                          <m:endChr m:val="]"/>
                          <m:ctrlPr>
                            <a:rPr lang="en-US" altLang="zh-CN" sz="1400" i="1">
                              <a:latin typeface="Cambria Math" panose="02040503050406030204" pitchFamily="18" charset="0"/>
                            </a:rPr>
                          </m:ctrlPr>
                        </m:dPr>
                        <m:e>
                          <m:m>
                            <m:mPr>
                              <m:mcs>
                                <m:mc>
                                  <m:mcPr>
                                    <m:count m:val="2"/>
                                    <m:mcJc m:val="center"/>
                                  </m:mcPr>
                                </m:mc>
                              </m:mcs>
                              <m:ctrlPr>
                                <a:rPr lang="en-US" altLang="zh-CN" sz="1400" i="1">
                                  <a:latin typeface="Cambria Math" panose="02040503050406030204" pitchFamily="18" charset="0"/>
                                </a:rPr>
                              </m:ctrlPr>
                            </m:mPr>
                            <m:mr>
                              <m:e>
                                <m:r>
                                  <m:rPr>
                                    <m:brk m:alnAt="7"/>
                                  </m:rPr>
                                  <a:rPr lang="en-US" altLang="zh-CN" sz="1400" i="1">
                                    <a:latin typeface="Cambria Math" panose="02040503050406030204" pitchFamily="18" charset="0"/>
                                  </a:rPr>
                                  <m:t>0</m:t>
                                </m:r>
                                <m:r>
                                  <a:rPr lang="en-US" altLang="zh-CN" sz="1400" i="1">
                                    <a:latin typeface="Cambria Math" panose="02040503050406030204" pitchFamily="18" charset="0"/>
                                  </a:rPr>
                                  <m:t>.</m:t>
                                </m:r>
                                <m:r>
                                  <a:rPr lang="en-US" altLang="zh-CN" sz="1400" b="0" i="1" smtClean="0">
                                    <a:latin typeface="Cambria Math" panose="02040503050406030204" pitchFamily="18" charset="0"/>
                                  </a:rPr>
                                  <m:t>6</m:t>
                                </m:r>
                              </m:e>
                              <m:e>
                                <m:r>
                                  <a:rPr lang="en-US" altLang="zh-CN" sz="1400" i="1">
                                    <a:latin typeface="Cambria Math" panose="02040503050406030204" pitchFamily="18" charset="0"/>
                                  </a:rPr>
                                  <m:t>0</m:t>
                                </m:r>
                              </m:e>
                            </m:mr>
                            <m:mr>
                              <m:e>
                                <m:r>
                                  <a:rPr lang="en-US" altLang="zh-CN" sz="1400" i="1">
                                    <a:latin typeface="Cambria Math" panose="02040503050406030204" pitchFamily="18" charset="0"/>
                                  </a:rPr>
                                  <m:t>0</m:t>
                                </m:r>
                              </m:e>
                              <m:e>
                                <m:r>
                                  <a:rPr lang="en-US" altLang="zh-CN" sz="1400" i="1">
                                    <a:latin typeface="Cambria Math" panose="02040503050406030204" pitchFamily="18" charset="0"/>
                                  </a:rPr>
                                  <m:t>0.</m:t>
                                </m:r>
                                <m:r>
                                  <a:rPr lang="en-US" altLang="zh-CN" sz="1400" b="0" i="1" smtClean="0">
                                    <a:latin typeface="Cambria Math" panose="02040503050406030204" pitchFamily="18" charset="0"/>
                                  </a:rPr>
                                  <m:t>4</m:t>
                                </m:r>
                              </m:e>
                            </m:mr>
                          </m:m>
                        </m:e>
                      </m:d>
                      <m:d>
                        <m:dPr>
                          <m:begChr m:val="["/>
                          <m:endChr m:val="]"/>
                          <m:ctrlPr>
                            <a:rPr lang="en-US" altLang="zh-CN" sz="1400" i="1">
                              <a:latin typeface="Cambria Math" panose="02040503050406030204" pitchFamily="18" charset="0"/>
                            </a:rPr>
                          </m:ctrlPr>
                        </m:dPr>
                        <m:e>
                          <m:m>
                            <m:mPr>
                              <m:mcs>
                                <m:mc>
                                  <m:mcPr>
                                    <m:count m:val="2"/>
                                    <m:mcJc m:val="center"/>
                                  </m:mcPr>
                                </m:mc>
                              </m:mcs>
                              <m:ctrlPr>
                                <a:rPr lang="en-US" altLang="zh-CN" sz="1400" i="1">
                                  <a:latin typeface="Cambria Math" panose="02040503050406030204" pitchFamily="18" charset="0"/>
                                </a:rPr>
                              </m:ctrlPr>
                            </m:mPr>
                            <m:mr>
                              <m:e>
                                <m:r>
                                  <m:rPr>
                                    <m:brk m:alnAt="7"/>
                                  </m:rPr>
                                  <a:rPr lang="en-US" altLang="zh-CN" sz="1400" i="1">
                                    <a:latin typeface="Cambria Math" panose="02040503050406030204" pitchFamily="18" charset="0"/>
                                  </a:rPr>
                                  <m:t>0</m:t>
                                </m:r>
                              </m:e>
                              <m:e>
                                <m:r>
                                  <a:rPr lang="en-US" altLang="zh-CN" sz="1400" b="0" i="1" smtClean="0">
                                    <a:latin typeface="Cambria Math" panose="02040503050406030204" pitchFamily="18" charset="0"/>
                                  </a:rPr>
                                  <m:t>1</m:t>
                                </m:r>
                              </m:e>
                            </m:mr>
                            <m:mr>
                              <m:e>
                                <m:r>
                                  <a:rPr lang="en-US" altLang="zh-CN" sz="1400" b="0" i="1" smtClean="0">
                                    <a:latin typeface="Cambria Math" panose="02040503050406030204" pitchFamily="18" charset="0"/>
                                  </a:rPr>
                                  <m:t>1</m:t>
                                </m:r>
                              </m:e>
                              <m:e>
                                <m:r>
                                  <a:rPr lang="en-US" altLang="zh-CN" sz="1400" i="1">
                                    <a:latin typeface="Cambria Math" panose="02040503050406030204" pitchFamily="18" charset="0"/>
                                  </a:rPr>
                                  <m:t>0</m:t>
                                </m:r>
                              </m:e>
                            </m:mr>
                          </m:m>
                        </m:e>
                      </m:d>
                      <m:r>
                        <a:rPr lang="en-US" altLang="zh-CN" sz="1400" b="0" i="1" smtClean="0">
                          <a:latin typeface="Cambria Math" panose="02040503050406030204" pitchFamily="18" charset="0"/>
                        </a:rPr>
                        <m:t>=</m:t>
                      </m:r>
                      <m:d>
                        <m:dPr>
                          <m:begChr m:val="["/>
                          <m:endChr m:val="]"/>
                          <m:ctrlPr>
                            <a:rPr lang="en-US" altLang="zh-CN" sz="1400" i="1">
                              <a:latin typeface="Cambria Math" panose="02040503050406030204" pitchFamily="18" charset="0"/>
                            </a:rPr>
                          </m:ctrlPr>
                        </m:dPr>
                        <m:e>
                          <m:m>
                            <m:mPr>
                              <m:mcs>
                                <m:mc>
                                  <m:mcPr>
                                    <m:count m:val="2"/>
                                    <m:mcJc m:val="center"/>
                                  </m:mcPr>
                                </m:mc>
                              </m:mcs>
                              <m:ctrlPr>
                                <a:rPr lang="en-US" altLang="zh-CN" sz="1400" i="1">
                                  <a:latin typeface="Cambria Math" panose="02040503050406030204" pitchFamily="18" charset="0"/>
                                </a:rPr>
                              </m:ctrlPr>
                            </m:mPr>
                            <m:mr>
                              <m:e>
                                <m:r>
                                  <m:rPr>
                                    <m:brk m:alnAt="7"/>
                                  </m:rPr>
                                  <a:rPr lang="en-US" altLang="zh-CN" sz="1400" i="1">
                                    <a:latin typeface="Cambria Math" panose="02040503050406030204" pitchFamily="18" charset="0"/>
                                  </a:rPr>
                                  <m:t>0</m:t>
                                </m:r>
                                <m:r>
                                  <a:rPr lang="en-US" altLang="zh-CN" sz="1400" i="1">
                                    <a:latin typeface="Cambria Math" panose="02040503050406030204" pitchFamily="18" charset="0"/>
                                  </a:rPr>
                                  <m:t>.</m:t>
                                </m:r>
                                <m:r>
                                  <a:rPr lang="en-US" altLang="zh-CN" sz="1400" b="0" i="1" smtClean="0">
                                    <a:latin typeface="Cambria Math" panose="02040503050406030204" pitchFamily="18" charset="0"/>
                                  </a:rPr>
                                  <m:t>4</m:t>
                                </m:r>
                              </m:e>
                              <m:e>
                                <m:r>
                                  <a:rPr lang="en-US" altLang="zh-CN" sz="1400" i="1">
                                    <a:latin typeface="Cambria Math" panose="02040503050406030204" pitchFamily="18" charset="0"/>
                                  </a:rPr>
                                  <m:t>0</m:t>
                                </m:r>
                              </m:e>
                            </m:mr>
                            <m:mr>
                              <m:e>
                                <m:r>
                                  <a:rPr lang="en-US" altLang="zh-CN" sz="1400" i="1">
                                    <a:latin typeface="Cambria Math" panose="02040503050406030204" pitchFamily="18" charset="0"/>
                                  </a:rPr>
                                  <m:t>0</m:t>
                                </m:r>
                              </m:e>
                              <m:e>
                                <m:r>
                                  <a:rPr lang="en-US" altLang="zh-CN" sz="1400" i="1">
                                    <a:latin typeface="Cambria Math" panose="02040503050406030204" pitchFamily="18" charset="0"/>
                                  </a:rPr>
                                  <m:t>0.</m:t>
                                </m:r>
                                <m:r>
                                  <a:rPr lang="en-US" altLang="zh-CN" sz="1400" b="0" i="1" smtClean="0">
                                    <a:latin typeface="Cambria Math" panose="02040503050406030204" pitchFamily="18" charset="0"/>
                                  </a:rPr>
                                  <m:t>6</m:t>
                                </m:r>
                              </m:e>
                            </m:mr>
                          </m:m>
                        </m:e>
                      </m:d>
                    </m:oMath>
                  </m:oMathPara>
                </a14:m>
                <a:endParaRPr lang="zh-CN" altLang="en-US" sz="1400" i="1" dirty="0">
                  <a:latin typeface="Cambria Math" panose="02040503050406030204" pitchFamily="18" charset="0"/>
                </a:endParaRPr>
              </a:p>
            </p:txBody>
          </p:sp>
        </mc:Choice>
        <mc:Fallback xmlns="">
          <p:sp>
            <p:nvSpPr>
              <p:cNvPr id="84" name="文本框 43">
                <a:extLst>
                  <a:ext uri="{FF2B5EF4-FFF2-40B4-BE49-F238E27FC236}">
                    <a16:creationId xmlns:a16="http://schemas.microsoft.com/office/drawing/2014/main" id="{DED61682-4EB2-D5D5-838E-E3B0DF22FBC3}"/>
                  </a:ext>
                </a:extLst>
              </p:cNvPr>
              <p:cNvSpPr txBox="1">
                <a:spLocks noRot="1" noChangeAspect="1" noMove="1" noResize="1" noEditPoints="1" noAdjustHandles="1" noChangeArrowheads="1" noChangeShapeType="1" noTextEdit="1"/>
              </p:cNvSpPr>
              <p:nvPr/>
            </p:nvSpPr>
            <p:spPr>
              <a:xfrm>
                <a:off x="6240297" y="5424004"/>
                <a:ext cx="1719172" cy="1080167"/>
              </a:xfrm>
              <a:prstGeom prst="rect">
                <a:avLst/>
              </a:prstGeom>
              <a:blipFill>
                <a:blip r:embed="rId8"/>
                <a:stretch>
                  <a:fillRect r="-2352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5" name="文本框 44">
                <a:extLst>
                  <a:ext uri="{FF2B5EF4-FFF2-40B4-BE49-F238E27FC236}">
                    <a16:creationId xmlns:a16="http://schemas.microsoft.com/office/drawing/2014/main" id="{D71759EB-BA2B-C824-C677-45990D316064}"/>
                  </a:ext>
                </a:extLst>
              </p:cNvPr>
              <p:cNvSpPr txBox="1"/>
              <p:nvPr/>
            </p:nvSpPr>
            <p:spPr>
              <a:xfrm>
                <a:off x="8645054" y="5044949"/>
                <a:ext cx="3738212" cy="52322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altLang="zh-CN" sz="1400" b="0" i="1" smtClean="0">
                          <a:latin typeface="Cambria Math" panose="02040503050406030204" pitchFamily="18" charset="0"/>
                        </a:rPr>
                        <m:t>𝑝</m:t>
                      </m:r>
                      <m:d>
                        <m:dPr>
                          <m:ctrlPr>
                            <a:rPr lang="en-US" altLang="zh-CN" sz="1400" b="0" i="1" smtClean="0">
                              <a:latin typeface="Cambria Math" panose="02040503050406030204" pitchFamily="18" charset="0"/>
                            </a:rPr>
                          </m:ctrlPr>
                        </m:dPr>
                        <m:e>
                          <m:r>
                            <a:rPr lang="en-US" altLang="zh-CN" sz="1400" b="0" i="1" smtClean="0">
                              <a:latin typeface="Cambria Math" panose="02040503050406030204" pitchFamily="18" charset="0"/>
                            </a:rPr>
                            <m:t>0</m:t>
                          </m:r>
                        </m:e>
                      </m:d>
                      <m:r>
                        <a:rPr lang="en-US" altLang="zh-CN" sz="1400" b="0" i="1" smtClean="0">
                          <a:latin typeface="Cambria Math" panose="02040503050406030204" pitchFamily="18" charset="0"/>
                        </a:rPr>
                        <m:t>=</m:t>
                      </m:r>
                      <m:r>
                        <m:rPr>
                          <m:sty m:val="p"/>
                        </m:rPr>
                        <a:rPr lang="en-US" altLang="zh-CN" sz="1400" b="0" i="0" smtClean="0">
                          <a:latin typeface="Cambria Math" panose="02040503050406030204" pitchFamily="18" charset="0"/>
                        </a:rPr>
                        <m:t>Tr</m:t>
                      </m:r>
                      <m:r>
                        <a:rPr lang="en-US" altLang="zh-CN" sz="1400" b="0" i="1" smtClean="0">
                          <a:latin typeface="Cambria Math" panose="02040503050406030204" pitchFamily="18" charset="0"/>
                        </a:rPr>
                        <m:t>(</m:t>
                      </m:r>
                      <m:sSub>
                        <m:sSubPr>
                          <m:ctrlPr>
                            <a:rPr lang="en-US" altLang="zh-CN" sz="1400" b="0" i="1" smtClean="0">
                              <a:latin typeface="Cambria Math" panose="02040503050406030204" pitchFamily="18" charset="0"/>
                            </a:rPr>
                          </m:ctrlPr>
                        </m:sSubPr>
                        <m:e>
                          <m:r>
                            <a:rPr lang="en-US" altLang="zh-CN" sz="1400" b="0" i="1" smtClean="0">
                              <a:latin typeface="Cambria Math" panose="02040503050406030204" pitchFamily="18" charset="0"/>
                            </a:rPr>
                            <m:t>𝑀</m:t>
                          </m:r>
                        </m:e>
                        <m:sub>
                          <m:r>
                            <a:rPr lang="en-US" altLang="zh-CN" sz="1400" b="0" i="1" smtClean="0">
                              <a:latin typeface="Cambria Math" panose="02040503050406030204" pitchFamily="18" charset="0"/>
                            </a:rPr>
                            <m:t>0</m:t>
                          </m:r>
                        </m:sub>
                      </m:sSub>
                      <m:r>
                        <a:rPr lang="zh-CN" altLang="en-US" sz="1400" b="0" i="1" smtClean="0">
                          <a:latin typeface="Cambria Math" panose="02040503050406030204" pitchFamily="18" charset="0"/>
                        </a:rPr>
                        <m:t>𝜌</m:t>
                      </m:r>
                      <m:r>
                        <a:rPr lang="en-US" altLang="zh-CN" sz="1400" b="0" i="1" smtClean="0">
                          <a:latin typeface="Cambria Math" panose="02040503050406030204" pitchFamily="18" charset="0"/>
                        </a:rPr>
                        <m:t>′)=0.4</m:t>
                      </m:r>
                    </m:oMath>
                  </m:oMathPara>
                </a14:m>
                <a:endParaRPr lang="en-US" altLang="zh-CN" sz="1400" b="0" dirty="0"/>
              </a:p>
              <a:p>
                <a:pPr/>
                <a14:m>
                  <m:oMathPara xmlns:m="http://schemas.openxmlformats.org/officeDocument/2006/math">
                    <m:oMathParaPr>
                      <m:jc m:val="centerGroup"/>
                    </m:oMathParaPr>
                    <m:oMath xmlns:m="http://schemas.openxmlformats.org/officeDocument/2006/math">
                      <m:r>
                        <a:rPr lang="en-US" altLang="zh-CN" sz="1400" i="1">
                          <a:latin typeface="Cambria Math" panose="02040503050406030204" pitchFamily="18" charset="0"/>
                        </a:rPr>
                        <m:t>𝑝</m:t>
                      </m:r>
                      <m:d>
                        <m:dPr>
                          <m:ctrlPr>
                            <a:rPr lang="en-US" altLang="zh-CN" sz="1400" b="0" i="1" smtClean="0">
                              <a:latin typeface="Cambria Math" panose="02040503050406030204" pitchFamily="18" charset="0"/>
                            </a:rPr>
                          </m:ctrlPr>
                        </m:dPr>
                        <m:e>
                          <m:r>
                            <a:rPr lang="en-US" altLang="zh-CN" sz="1400" b="0" i="1" smtClean="0">
                              <a:latin typeface="Cambria Math" panose="02040503050406030204" pitchFamily="18" charset="0"/>
                            </a:rPr>
                            <m:t>1</m:t>
                          </m:r>
                        </m:e>
                      </m:d>
                      <m:r>
                        <a:rPr lang="en-US" altLang="zh-CN" sz="1400" i="1">
                          <a:latin typeface="Cambria Math" panose="02040503050406030204" pitchFamily="18" charset="0"/>
                        </a:rPr>
                        <m:t>=</m:t>
                      </m:r>
                      <m:r>
                        <m:rPr>
                          <m:sty m:val="p"/>
                        </m:rPr>
                        <a:rPr lang="en-US" altLang="zh-CN" sz="1400">
                          <a:latin typeface="Cambria Math" panose="02040503050406030204" pitchFamily="18" charset="0"/>
                        </a:rPr>
                        <m:t>Tr</m:t>
                      </m:r>
                      <m:r>
                        <a:rPr lang="en-US" altLang="zh-CN" sz="1400" i="1">
                          <a:latin typeface="Cambria Math" panose="02040503050406030204" pitchFamily="18" charset="0"/>
                        </a:rPr>
                        <m:t>(</m:t>
                      </m:r>
                      <m:sSub>
                        <m:sSubPr>
                          <m:ctrlPr>
                            <a:rPr lang="en-US" altLang="zh-CN" sz="1400" i="1">
                              <a:latin typeface="Cambria Math" panose="02040503050406030204" pitchFamily="18" charset="0"/>
                            </a:rPr>
                          </m:ctrlPr>
                        </m:sSubPr>
                        <m:e>
                          <m:r>
                            <a:rPr lang="en-US" altLang="zh-CN" sz="1400" i="1">
                              <a:latin typeface="Cambria Math" panose="02040503050406030204" pitchFamily="18" charset="0"/>
                            </a:rPr>
                            <m:t>𝑀</m:t>
                          </m:r>
                        </m:e>
                        <m:sub>
                          <m:r>
                            <a:rPr lang="en-US" altLang="zh-CN" sz="1400" b="0" i="1" smtClean="0">
                              <a:latin typeface="Cambria Math" panose="02040503050406030204" pitchFamily="18" charset="0"/>
                            </a:rPr>
                            <m:t>1</m:t>
                          </m:r>
                        </m:sub>
                      </m:sSub>
                      <m:r>
                        <a:rPr lang="zh-CN" altLang="en-US" sz="1400" i="1">
                          <a:latin typeface="Cambria Math" panose="02040503050406030204" pitchFamily="18" charset="0"/>
                        </a:rPr>
                        <m:t>𝜌</m:t>
                      </m:r>
                      <m:r>
                        <a:rPr lang="en-US" altLang="zh-CN" sz="1400" i="1">
                          <a:latin typeface="Cambria Math" panose="02040503050406030204" pitchFamily="18" charset="0"/>
                        </a:rPr>
                        <m:t>′)=0.</m:t>
                      </m:r>
                      <m:r>
                        <a:rPr lang="en-US" altLang="zh-CN" sz="1400" b="0" i="1" smtClean="0">
                          <a:latin typeface="Cambria Math" panose="02040503050406030204" pitchFamily="18" charset="0"/>
                        </a:rPr>
                        <m:t>6</m:t>
                      </m:r>
                    </m:oMath>
                  </m:oMathPara>
                </a14:m>
                <a:endParaRPr lang="en-US" altLang="zh-CN" sz="1400" dirty="0"/>
              </a:p>
            </p:txBody>
          </p:sp>
        </mc:Choice>
        <mc:Fallback xmlns="">
          <p:sp>
            <p:nvSpPr>
              <p:cNvPr id="85" name="文本框 44">
                <a:extLst>
                  <a:ext uri="{FF2B5EF4-FFF2-40B4-BE49-F238E27FC236}">
                    <a16:creationId xmlns:a16="http://schemas.microsoft.com/office/drawing/2014/main" id="{D71759EB-BA2B-C824-C677-45990D316064}"/>
                  </a:ext>
                </a:extLst>
              </p:cNvPr>
              <p:cNvSpPr txBox="1">
                <a:spLocks noRot="1" noChangeAspect="1" noMove="1" noResize="1" noEditPoints="1" noAdjustHandles="1" noChangeArrowheads="1" noChangeShapeType="1" noTextEdit="1"/>
              </p:cNvSpPr>
              <p:nvPr/>
            </p:nvSpPr>
            <p:spPr>
              <a:xfrm>
                <a:off x="8645054" y="5044949"/>
                <a:ext cx="3738212" cy="523220"/>
              </a:xfrm>
              <a:prstGeom prst="rect">
                <a:avLst/>
              </a:prstGeom>
              <a:blipFill>
                <a:blip r:embed="rId9"/>
                <a:stretch>
                  <a:fillRect b="-4762"/>
                </a:stretch>
              </a:blipFill>
            </p:spPr>
            <p:txBody>
              <a:bodyPr/>
              <a:lstStyle/>
              <a:p>
                <a:r>
                  <a:rPr lang="en-US">
                    <a:noFill/>
                  </a:rPr>
                  <a:t> </a:t>
                </a:r>
              </a:p>
            </p:txBody>
          </p:sp>
        </mc:Fallback>
      </mc:AlternateContent>
      <p:sp>
        <p:nvSpPr>
          <p:cNvPr id="86" name="文本框 45">
            <a:extLst>
              <a:ext uri="{FF2B5EF4-FFF2-40B4-BE49-F238E27FC236}">
                <a16:creationId xmlns:a16="http://schemas.microsoft.com/office/drawing/2014/main" id="{212BDD74-24A9-9E8A-0CA6-86F235581AC2}"/>
              </a:ext>
            </a:extLst>
          </p:cNvPr>
          <p:cNvSpPr txBox="1"/>
          <p:nvPr/>
        </p:nvSpPr>
        <p:spPr>
          <a:xfrm>
            <a:off x="9982032" y="5723778"/>
            <a:ext cx="1919627" cy="738664"/>
          </a:xfrm>
          <a:prstGeom prst="rect">
            <a:avLst/>
          </a:prstGeom>
          <a:noFill/>
        </p:spPr>
        <p:txBody>
          <a:bodyPr wrap="square" rtlCol="0">
            <a:spAutoFit/>
          </a:bodyPr>
          <a:lstStyle/>
          <a:p>
            <a:r>
              <a:rPr lang="en-US" altLang="zh-CN" sz="1400" dirty="0"/>
              <a:t>Expected Result </a:t>
            </a:r>
          </a:p>
          <a:p>
            <a:r>
              <a:rPr lang="en-US" altLang="zh-CN" sz="1400" dirty="0"/>
              <a:t>0: 40 times</a:t>
            </a:r>
          </a:p>
          <a:p>
            <a:r>
              <a:rPr lang="en-US" altLang="zh-CN" sz="1400" dirty="0"/>
              <a:t>1: 60 times</a:t>
            </a:r>
            <a:endParaRPr lang="zh-CN" altLang="en-US" sz="1400" dirty="0"/>
          </a:p>
        </p:txBody>
      </p:sp>
      <p:sp>
        <p:nvSpPr>
          <p:cNvPr id="87" name="文本框 46">
            <a:extLst>
              <a:ext uri="{FF2B5EF4-FFF2-40B4-BE49-F238E27FC236}">
                <a16:creationId xmlns:a16="http://schemas.microsoft.com/office/drawing/2014/main" id="{0413FC71-0DE0-0806-AF32-ED6CB4096828}"/>
              </a:ext>
            </a:extLst>
          </p:cNvPr>
          <p:cNvSpPr txBox="1"/>
          <p:nvPr/>
        </p:nvSpPr>
        <p:spPr>
          <a:xfrm>
            <a:off x="8777230" y="6057775"/>
            <a:ext cx="1419812" cy="307777"/>
          </a:xfrm>
          <a:prstGeom prst="rect">
            <a:avLst/>
          </a:prstGeom>
          <a:noFill/>
        </p:spPr>
        <p:txBody>
          <a:bodyPr wrap="square">
            <a:spAutoFit/>
          </a:bodyPr>
          <a:lstStyle/>
          <a:p>
            <a:r>
              <a:rPr lang="en-US" altLang="zh-CN" sz="1400" b="1" dirty="0"/>
              <a:t>100 shots </a:t>
            </a:r>
            <a:endParaRPr lang="zh-CN" altLang="en-US" sz="1400" b="1" dirty="0"/>
          </a:p>
        </p:txBody>
      </p:sp>
      <p:sp>
        <p:nvSpPr>
          <p:cNvPr id="88" name="文本框 47">
            <a:extLst>
              <a:ext uri="{FF2B5EF4-FFF2-40B4-BE49-F238E27FC236}">
                <a16:creationId xmlns:a16="http://schemas.microsoft.com/office/drawing/2014/main" id="{549CEC8B-CF37-9AD7-1CF6-AA75E31BEACE}"/>
              </a:ext>
            </a:extLst>
          </p:cNvPr>
          <p:cNvSpPr txBox="1"/>
          <p:nvPr/>
        </p:nvSpPr>
        <p:spPr>
          <a:xfrm>
            <a:off x="8699639" y="4537461"/>
            <a:ext cx="871868" cy="307777"/>
          </a:xfrm>
          <a:prstGeom prst="rect">
            <a:avLst/>
          </a:prstGeom>
          <a:noFill/>
        </p:spPr>
        <p:txBody>
          <a:bodyPr wrap="square">
            <a:spAutoFit/>
          </a:bodyPr>
          <a:lstStyle/>
          <a:p>
            <a:r>
              <a:rPr lang="en-US" altLang="zh-CN" sz="1400" dirty="0"/>
              <a:t>Pauli Z</a:t>
            </a:r>
          </a:p>
        </p:txBody>
      </p:sp>
      <mc:AlternateContent xmlns:mc="http://schemas.openxmlformats.org/markup-compatibility/2006" xmlns:a14="http://schemas.microsoft.com/office/drawing/2010/main">
        <mc:Choice Requires="a14">
          <p:sp>
            <p:nvSpPr>
              <p:cNvPr id="89" name="文本框 48">
                <a:extLst>
                  <a:ext uri="{FF2B5EF4-FFF2-40B4-BE49-F238E27FC236}">
                    <a16:creationId xmlns:a16="http://schemas.microsoft.com/office/drawing/2014/main" id="{806E3C81-1492-1731-B2C9-77E6F5608831}"/>
                  </a:ext>
                </a:extLst>
              </p:cNvPr>
              <p:cNvSpPr txBox="1"/>
              <p:nvPr/>
            </p:nvSpPr>
            <p:spPr>
              <a:xfrm>
                <a:off x="9530188" y="4451976"/>
                <a:ext cx="3112351" cy="475771"/>
              </a:xfrm>
              <a:prstGeom prst="rect">
                <a:avLst/>
              </a:prstGeom>
              <a:noFill/>
            </p:spPr>
            <p:txBody>
              <a:bodyPr wrap="square">
                <a:spAutoFit/>
              </a:bodyPr>
              <a:lstStyle/>
              <a:p>
                <a14:m>
                  <m:oMath xmlns:m="http://schemas.openxmlformats.org/officeDocument/2006/math">
                    <m:sSub>
                      <m:sSubPr>
                        <m:ctrlPr>
                          <a:rPr lang="en-US" altLang="zh-CN" sz="1400" b="0" i="1" smtClean="0">
                            <a:latin typeface="Cambria Math" panose="02040503050406030204" pitchFamily="18" charset="0"/>
                          </a:rPr>
                        </m:ctrlPr>
                      </m:sSubPr>
                      <m:e>
                        <m:r>
                          <a:rPr lang="en-US" altLang="zh-CN" sz="1400" b="0" i="1" smtClean="0">
                            <a:latin typeface="Cambria Math" panose="02040503050406030204" pitchFamily="18" charset="0"/>
                          </a:rPr>
                          <m:t>𝑀</m:t>
                        </m:r>
                      </m:e>
                      <m:sub>
                        <m:r>
                          <a:rPr lang="en-US" altLang="zh-CN" sz="1400" b="0" i="1" smtClean="0">
                            <a:latin typeface="Cambria Math" panose="02040503050406030204" pitchFamily="18" charset="0"/>
                          </a:rPr>
                          <m:t>0</m:t>
                        </m:r>
                      </m:sub>
                    </m:sSub>
                  </m:oMath>
                </a14:m>
                <a:r>
                  <a:rPr lang="en-US" altLang="zh-CN" sz="1400" dirty="0"/>
                  <a:t>= </a:t>
                </a:r>
                <a14:m>
                  <m:oMath xmlns:m="http://schemas.openxmlformats.org/officeDocument/2006/math">
                    <m:d>
                      <m:dPr>
                        <m:begChr m:val="["/>
                        <m:endChr m:val="]"/>
                        <m:ctrlPr>
                          <a:rPr lang="en-US" altLang="zh-CN" sz="1400" i="1">
                            <a:latin typeface="Cambria Math" panose="02040503050406030204" pitchFamily="18" charset="0"/>
                          </a:rPr>
                        </m:ctrlPr>
                      </m:dPr>
                      <m:e>
                        <m:m>
                          <m:mPr>
                            <m:mcs>
                              <m:mc>
                                <m:mcPr>
                                  <m:count m:val="2"/>
                                  <m:mcJc m:val="center"/>
                                </m:mcPr>
                              </m:mc>
                            </m:mcs>
                            <m:ctrlPr>
                              <a:rPr lang="en-US" altLang="zh-CN" sz="1400" i="1">
                                <a:latin typeface="Cambria Math" panose="02040503050406030204" pitchFamily="18" charset="0"/>
                              </a:rPr>
                            </m:ctrlPr>
                          </m:mPr>
                          <m:mr>
                            <m:e>
                              <m:r>
                                <m:rPr>
                                  <m:brk m:alnAt="7"/>
                                </m:rPr>
                                <a:rPr lang="en-US" altLang="zh-CN" sz="1400" b="0" i="1" smtClean="0">
                                  <a:latin typeface="Cambria Math" panose="02040503050406030204" pitchFamily="18" charset="0"/>
                                </a:rPr>
                                <m:t>1</m:t>
                              </m:r>
                            </m:e>
                            <m:e>
                              <m:r>
                                <a:rPr lang="en-US" altLang="zh-CN" sz="1400" b="0" i="1" smtClean="0">
                                  <a:latin typeface="Cambria Math" panose="02040503050406030204" pitchFamily="18" charset="0"/>
                                </a:rPr>
                                <m:t>0</m:t>
                              </m:r>
                            </m:e>
                          </m:mr>
                          <m:mr>
                            <m:e>
                              <m:r>
                                <a:rPr lang="en-US" altLang="zh-CN" sz="1400" b="0" i="1" smtClean="0">
                                  <a:latin typeface="Cambria Math" panose="02040503050406030204" pitchFamily="18" charset="0"/>
                                </a:rPr>
                                <m:t>0</m:t>
                              </m:r>
                            </m:e>
                            <m:e>
                              <m:r>
                                <a:rPr lang="en-US" altLang="zh-CN" sz="1400" i="1">
                                  <a:latin typeface="Cambria Math" panose="02040503050406030204" pitchFamily="18" charset="0"/>
                                </a:rPr>
                                <m:t>0</m:t>
                              </m:r>
                            </m:e>
                          </m:mr>
                        </m:m>
                      </m:e>
                    </m:d>
                  </m:oMath>
                </a14:m>
                <a:r>
                  <a:rPr lang="en-US" altLang="zh-CN" sz="1400" dirty="0"/>
                  <a:t>, </a:t>
                </a:r>
                <a14:m>
                  <m:oMath xmlns:m="http://schemas.openxmlformats.org/officeDocument/2006/math">
                    <m:sSub>
                      <m:sSubPr>
                        <m:ctrlPr>
                          <a:rPr lang="en-US" altLang="zh-CN" sz="1400" i="1">
                            <a:latin typeface="Cambria Math" panose="02040503050406030204" pitchFamily="18" charset="0"/>
                          </a:rPr>
                        </m:ctrlPr>
                      </m:sSubPr>
                      <m:e>
                        <m:r>
                          <a:rPr lang="en-US" altLang="zh-CN" sz="1400" i="1">
                            <a:latin typeface="Cambria Math" panose="02040503050406030204" pitchFamily="18" charset="0"/>
                          </a:rPr>
                          <m:t>𝑀</m:t>
                        </m:r>
                      </m:e>
                      <m:sub>
                        <m:r>
                          <a:rPr lang="en-US" altLang="zh-CN" sz="1400" b="0" i="1" smtClean="0">
                            <a:latin typeface="Cambria Math" panose="02040503050406030204" pitchFamily="18" charset="0"/>
                          </a:rPr>
                          <m:t>1</m:t>
                        </m:r>
                      </m:sub>
                    </m:sSub>
                    <m:r>
                      <a:rPr lang="en-US" altLang="zh-CN" sz="1400" b="0" i="1" smtClean="0">
                        <a:latin typeface="Cambria Math" panose="02040503050406030204" pitchFamily="18" charset="0"/>
                      </a:rPr>
                      <m:t>=</m:t>
                    </m:r>
                    <m:d>
                      <m:dPr>
                        <m:begChr m:val="["/>
                        <m:endChr m:val="]"/>
                        <m:ctrlPr>
                          <a:rPr lang="en-US" altLang="zh-CN" sz="1400" i="1">
                            <a:latin typeface="Cambria Math" panose="02040503050406030204" pitchFamily="18" charset="0"/>
                          </a:rPr>
                        </m:ctrlPr>
                      </m:dPr>
                      <m:e>
                        <m:m>
                          <m:mPr>
                            <m:mcs>
                              <m:mc>
                                <m:mcPr>
                                  <m:count m:val="2"/>
                                  <m:mcJc m:val="center"/>
                                </m:mcPr>
                              </m:mc>
                            </m:mcs>
                            <m:ctrlPr>
                              <a:rPr lang="en-US" altLang="zh-CN" sz="1400" i="1">
                                <a:latin typeface="Cambria Math" panose="02040503050406030204" pitchFamily="18" charset="0"/>
                              </a:rPr>
                            </m:ctrlPr>
                          </m:mPr>
                          <m:mr>
                            <m:e>
                              <m:r>
                                <m:rPr>
                                  <m:brk m:alnAt="7"/>
                                </m:rPr>
                                <a:rPr lang="en-US" altLang="zh-CN" sz="1400" i="1">
                                  <a:latin typeface="Cambria Math" panose="02040503050406030204" pitchFamily="18" charset="0"/>
                                </a:rPr>
                                <m:t>0</m:t>
                              </m:r>
                            </m:e>
                            <m:e>
                              <m:r>
                                <a:rPr lang="en-US" altLang="zh-CN" sz="1400" b="0" i="1" smtClean="0">
                                  <a:latin typeface="Cambria Math" panose="02040503050406030204" pitchFamily="18" charset="0"/>
                                </a:rPr>
                                <m:t>0</m:t>
                              </m:r>
                            </m:e>
                          </m:mr>
                          <m:mr>
                            <m:e>
                              <m:r>
                                <a:rPr lang="en-US" altLang="zh-CN" sz="1400" b="0" i="1" smtClean="0">
                                  <a:latin typeface="Cambria Math" panose="02040503050406030204" pitchFamily="18" charset="0"/>
                                </a:rPr>
                                <m:t>0</m:t>
                              </m:r>
                            </m:e>
                            <m:e>
                              <m:r>
                                <a:rPr lang="en-US" altLang="zh-CN" sz="1400" i="1">
                                  <a:latin typeface="Cambria Math" panose="02040503050406030204" pitchFamily="18" charset="0"/>
                                </a:rPr>
                                <m:t>0</m:t>
                              </m:r>
                            </m:e>
                          </m:mr>
                        </m:m>
                      </m:e>
                    </m:d>
                  </m:oMath>
                </a14:m>
                <a:endParaRPr lang="zh-CN" altLang="en-US" sz="1400" dirty="0"/>
              </a:p>
            </p:txBody>
          </p:sp>
        </mc:Choice>
        <mc:Fallback xmlns="">
          <p:sp>
            <p:nvSpPr>
              <p:cNvPr id="89" name="文本框 48">
                <a:extLst>
                  <a:ext uri="{FF2B5EF4-FFF2-40B4-BE49-F238E27FC236}">
                    <a16:creationId xmlns:a16="http://schemas.microsoft.com/office/drawing/2014/main" id="{806E3C81-1492-1731-B2C9-77E6F5608831}"/>
                  </a:ext>
                </a:extLst>
              </p:cNvPr>
              <p:cNvSpPr txBox="1">
                <a:spLocks noRot="1" noChangeAspect="1" noMove="1" noResize="1" noEditPoints="1" noAdjustHandles="1" noChangeArrowheads="1" noChangeShapeType="1" noTextEdit="1"/>
              </p:cNvSpPr>
              <p:nvPr/>
            </p:nvSpPr>
            <p:spPr>
              <a:xfrm>
                <a:off x="9530188" y="4451976"/>
                <a:ext cx="3112351" cy="475771"/>
              </a:xfrm>
              <a:prstGeom prst="rect">
                <a:avLst/>
              </a:prstGeom>
              <a:blipFill>
                <a:blip r:embed="rId10"/>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718278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4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fade">
                                      <p:cBhvr>
                                        <p:cTn id="10" dur="400"/>
                                        <p:tgtEl>
                                          <p:spTgt spid="28"/>
                                        </p:tgtEl>
                                      </p:cBhvr>
                                    </p:animEffect>
                                  </p:childTnLst>
                                </p:cTn>
                              </p:par>
                              <p:par>
                                <p:cTn id="11" presetID="10" presetClass="entr" presetSubtype="0" fill="hold" nodeType="with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fade">
                                      <p:cBhvr>
                                        <p:cTn id="13" dur="400"/>
                                        <p:tgtEl>
                                          <p:spTgt spid="29"/>
                                        </p:tgtEl>
                                      </p:cBhvr>
                                    </p:animEffect>
                                  </p:childTnLst>
                                </p:cTn>
                              </p:par>
                              <p:par>
                                <p:cTn id="14" presetID="10" presetClass="entr" presetSubtype="0" fill="hold" nodeType="withEffect">
                                  <p:stCondLst>
                                    <p:cond delay="0"/>
                                  </p:stCondLst>
                                  <p:childTnLst>
                                    <p:set>
                                      <p:cBhvr>
                                        <p:cTn id="15" dur="1" fill="hold">
                                          <p:stCondLst>
                                            <p:cond delay="0"/>
                                          </p:stCondLst>
                                        </p:cTn>
                                        <p:tgtEl>
                                          <p:spTgt spid="30"/>
                                        </p:tgtEl>
                                        <p:attrNameLst>
                                          <p:attrName>style.visibility</p:attrName>
                                        </p:attrNameLst>
                                      </p:cBhvr>
                                      <p:to>
                                        <p:strVal val="visible"/>
                                      </p:to>
                                    </p:set>
                                    <p:animEffect transition="in" filter="fade">
                                      <p:cBhvr>
                                        <p:cTn id="16" dur="400"/>
                                        <p:tgtEl>
                                          <p:spTgt spid="30"/>
                                        </p:tgtEl>
                                      </p:cBhvr>
                                    </p:animEffect>
                                  </p:childTnLst>
                                </p:cTn>
                              </p:par>
                              <p:par>
                                <p:cTn id="17" presetID="10" presetClass="entr" presetSubtype="0" fill="hold" nodeType="with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fade">
                                      <p:cBhvr>
                                        <p:cTn id="19" dur="400"/>
                                        <p:tgtEl>
                                          <p:spTgt spid="31"/>
                                        </p:tgtEl>
                                      </p:cBhvr>
                                    </p:animEffect>
                                  </p:childTnLst>
                                </p:cTn>
                              </p:par>
                              <p:par>
                                <p:cTn id="20" presetID="10" presetClass="entr" presetSubtype="0" fill="hold" nodeType="with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fade">
                                      <p:cBhvr>
                                        <p:cTn id="22" dur="400"/>
                                        <p:tgtEl>
                                          <p:spTgt spid="32"/>
                                        </p:tgtEl>
                                      </p:cBhvr>
                                    </p:animEffect>
                                  </p:childTnLst>
                                </p:cTn>
                              </p:par>
                              <p:par>
                                <p:cTn id="23" presetID="10" presetClass="entr" presetSubtype="0" fill="hold" nodeType="withEffect">
                                  <p:stCondLst>
                                    <p:cond delay="0"/>
                                  </p:stCondLst>
                                  <p:childTnLst>
                                    <p:set>
                                      <p:cBhvr>
                                        <p:cTn id="24" dur="1" fill="hold">
                                          <p:stCondLst>
                                            <p:cond delay="0"/>
                                          </p:stCondLst>
                                        </p:cTn>
                                        <p:tgtEl>
                                          <p:spTgt spid="33"/>
                                        </p:tgtEl>
                                        <p:attrNameLst>
                                          <p:attrName>style.visibility</p:attrName>
                                        </p:attrNameLst>
                                      </p:cBhvr>
                                      <p:to>
                                        <p:strVal val="visible"/>
                                      </p:to>
                                    </p:set>
                                    <p:animEffect transition="in" filter="fade">
                                      <p:cBhvr>
                                        <p:cTn id="25" dur="400"/>
                                        <p:tgtEl>
                                          <p:spTgt spid="33"/>
                                        </p:tgtEl>
                                      </p:cBhvr>
                                    </p:animEffect>
                                  </p:childTnLst>
                                </p:cTn>
                              </p:par>
                              <p:par>
                                <p:cTn id="26" presetID="10" presetClass="entr" presetSubtype="0" fill="hold" nodeType="withEffect">
                                  <p:stCondLst>
                                    <p:cond delay="0"/>
                                  </p:stCondLst>
                                  <p:childTnLst>
                                    <p:set>
                                      <p:cBhvr>
                                        <p:cTn id="27" dur="1" fill="hold">
                                          <p:stCondLst>
                                            <p:cond delay="0"/>
                                          </p:stCondLst>
                                        </p:cTn>
                                        <p:tgtEl>
                                          <p:spTgt spid="34"/>
                                        </p:tgtEl>
                                        <p:attrNameLst>
                                          <p:attrName>style.visibility</p:attrName>
                                        </p:attrNameLst>
                                      </p:cBhvr>
                                      <p:to>
                                        <p:strVal val="visible"/>
                                      </p:to>
                                    </p:set>
                                    <p:animEffect transition="in" filter="fade">
                                      <p:cBhvr>
                                        <p:cTn id="28" dur="400"/>
                                        <p:tgtEl>
                                          <p:spTgt spid="34"/>
                                        </p:tgtEl>
                                      </p:cBhvr>
                                    </p:animEffect>
                                  </p:childTnLst>
                                </p:cTn>
                              </p:par>
                              <p:par>
                                <p:cTn id="29" presetID="10" presetClass="entr" presetSubtype="0" fill="hold" nodeType="withEffect">
                                  <p:stCondLst>
                                    <p:cond delay="0"/>
                                  </p:stCondLst>
                                  <p:childTnLst>
                                    <p:set>
                                      <p:cBhvr>
                                        <p:cTn id="30" dur="1" fill="hold">
                                          <p:stCondLst>
                                            <p:cond delay="0"/>
                                          </p:stCondLst>
                                        </p:cTn>
                                        <p:tgtEl>
                                          <p:spTgt spid="35"/>
                                        </p:tgtEl>
                                        <p:attrNameLst>
                                          <p:attrName>style.visibility</p:attrName>
                                        </p:attrNameLst>
                                      </p:cBhvr>
                                      <p:to>
                                        <p:strVal val="visible"/>
                                      </p:to>
                                    </p:set>
                                    <p:animEffect transition="in" filter="fade">
                                      <p:cBhvr>
                                        <p:cTn id="31" dur="400"/>
                                        <p:tgtEl>
                                          <p:spTgt spid="35"/>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400"/>
                                        <p:tgtEl>
                                          <p:spTgt spid="12"/>
                                        </p:tgtEl>
                                      </p:cBhvr>
                                    </p:animEffect>
                                  </p:childTnLst>
                                </p:cTn>
                              </p:par>
                              <p:par>
                                <p:cTn id="37" presetID="10" presetClass="entr" presetSubtype="0" fill="hold" nodeType="withEffect">
                                  <p:stCondLst>
                                    <p:cond delay="0"/>
                                  </p:stCondLst>
                                  <p:childTnLst>
                                    <p:set>
                                      <p:cBhvr>
                                        <p:cTn id="38" dur="1" fill="hold">
                                          <p:stCondLst>
                                            <p:cond delay="0"/>
                                          </p:stCondLst>
                                        </p:cTn>
                                        <p:tgtEl>
                                          <p:spTgt spid="36"/>
                                        </p:tgtEl>
                                        <p:attrNameLst>
                                          <p:attrName>style.visibility</p:attrName>
                                        </p:attrNameLst>
                                      </p:cBhvr>
                                      <p:to>
                                        <p:strVal val="visible"/>
                                      </p:to>
                                    </p:set>
                                    <p:animEffect transition="in" filter="fade">
                                      <p:cBhvr>
                                        <p:cTn id="39" dur="400"/>
                                        <p:tgtEl>
                                          <p:spTgt spid="36"/>
                                        </p:tgtEl>
                                      </p:cBhvr>
                                    </p:animEffect>
                                  </p:childTnLst>
                                </p:cTn>
                              </p:par>
                              <p:par>
                                <p:cTn id="40" presetID="10" presetClass="entr" presetSubtype="0" fill="hold" nodeType="withEffect">
                                  <p:stCondLst>
                                    <p:cond delay="0"/>
                                  </p:stCondLst>
                                  <p:childTnLst>
                                    <p:set>
                                      <p:cBhvr>
                                        <p:cTn id="41" dur="1" fill="hold">
                                          <p:stCondLst>
                                            <p:cond delay="0"/>
                                          </p:stCondLst>
                                        </p:cTn>
                                        <p:tgtEl>
                                          <p:spTgt spid="37"/>
                                        </p:tgtEl>
                                        <p:attrNameLst>
                                          <p:attrName>style.visibility</p:attrName>
                                        </p:attrNameLst>
                                      </p:cBhvr>
                                      <p:to>
                                        <p:strVal val="visible"/>
                                      </p:to>
                                    </p:set>
                                    <p:animEffect transition="in" filter="fade">
                                      <p:cBhvr>
                                        <p:cTn id="42" dur="400"/>
                                        <p:tgtEl>
                                          <p:spTgt spid="37"/>
                                        </p:tgtEl>
                                      </p:cBhvr>
                                    </p:animEffect>
                                  </p:childTnLst>
                                </p:cTn>
                              </p:par>
                              <p:par>
                                <p:cTn id="43" presetID="10" presetClass="entr" presetSubtype="0" fill="hold" nodeType="withEffect">
                                  <p:stCondLst>
                                    <p:cond delay="0"/>
                                  </p:stCondLst>
                                  <p:childTnLst>
                                    <p:set>
                                      <p:cBhvr>
                                        <p:cTn id="44" dur="1" fill="hold">
                                          <p:stCondLst>
                                            <p:cond delay="0"/>
                                          </p:stCondLst>
                                        </p:cTn>
                                        <p:tgtEl>
                                          <p:spTgt spid="38"/>
                                        </p:tgtEl>
                                        <p:attrNameLst>
                                          <p:attrName>style.visibility</p:attrName>
                                        </p:attrNameLst>
                                      </p:cBhvr>
                                      <p:to>
                                        <p:strVal val="visible"/>
                                      </p:to>
                                    </p:set>
                                    <p:animEffect transition="in" filter="fade">
                                      <p:cBhvr>
                                        <p:cTn id="45" dur="400"/>
                                        <p:tgtEl>
                                          <p:spTgt spid="38"/>
                                        </p:tgtEl>
                                      </p:cBhvr>
                                    </p:animEffect>
                                  </p:childTnLst>
                                </p:cTn>
                              </p:par>
                              <p:par>
                                <p:cTn id="46" presetID="10" presetClass="entr" presetSubtype="0" fill="hold" nodeType="withEffect">
                                  <p:stCondLst>
                                    <p:cond delay="0"/>
                                  </p:stCondLst>
                                  <p:childTnLst>
                                    <p:set>
                                      <p:cBhvr>
                                        <p:cTn id="47" dur="1" fill="hold">
                                          <p:stCondLst>
                                            <p:cond delay="0"/>
                                          </p:stCondLst>
                                        </p:cTn>
                                        <p:tgtEl>
                                          <p:spTgt spid="39"/>
                                        </p:tgtEl>
                                        <p:attrNameLst>
                                          <p:attrName>style.visibility</p:attrName>
                                        </p:attrNameLst>
                                      </p:cBhvr>
                                      <p:to>
                                        <p:strVal val="visible"/>
                                      </p:to>
                                    </p:set>
                                    <p:animEffect transition="in" filter="fade">
                                      <p:cBhvr>
                                        <p:cTn id="48" dur="400"/>
                                        <p:tgtEl>
                                          <p:spTgt spid="39"/>
                                        </p:tgtEl>
                                      </p:cBhvr>
                                    </p:animEffect>
                                  </p:childTnLst>
                                </p:cTn>
                              </p:par>
                              <p:par>
                                <p:cTn id="49" presetID="10" presetClass="entr" presetSubtype="0" fill="hold" nodeType="withEffect">
                                  <p:stCondLst>
                                    <p:cond delay="0"/>
                                  </p:stCondLst>
                                  <p:childTnLst>
                                    <p:set>
                                      <p:cBhvr>
                                        <p:cTn id="50" dur="1" fill="hold">
                                          <p:stCondLst>
                                            <p:cond delay="0"/>
                                          </p:stCondLst>
                                        </p:cTn>
                                        <p:tgtEl>
                                          <p:spTgt spid="40"/>
                                        </p:tgtEl>
                                        <p:attrNameLst>
                                          <p:attrName>style.visibility</p:attrName>
                                        </p:attrNameLst>
                                      </p:cBhvr>
                                      <p:to>
                                        <p:strVal val="visible"/>
                                      </p:to>
                                    </p:set>
                                    <p:animEffect transition="in" filter="fade">
                                      <p:cBhvr>
                                        <p:cTn id="51" dur="400"/>
                                        <p:tgtEl>
                                          <p:spTgt spid="40"/>
                                        </p:tgtEl>
                                      </p:cBhvr>
                                    </p:animEffect>
                                  </p:childTnLst>
                                </p:cTn>
                              </p:par>
                              <p:par>
                                <p:cTn id="52" presetID="10" presetClass="entr" presetSubtype="0" fill="hold" nodeType="withEffect">
                                  <p:stCondLst>
                                    <p:cond delay="0"/>
                                  </p:stCondLst>
                                  <p:childTnLst>
                                    <p:set>
                                      <p:cBhvr>
                                        <p:cTn id="53" dur="1" fill="hold">
                                          <p:stCondLst>
                                            <p:cond delay="0"/>
                                          </p:stCondLst>
                                        </p:cTn>
                                        <p:tgtEl>
                                          <p:spTgt spid="41"/>
                                        </p:tgtEl>
                                        <p:attrNameLst>
                                          <p:attrName>style.visibility</p:attrName>
                                        </p:attrNameLst>
                                      </p:cBhvr>
                                      <p:to>
                                        <p:strVal val="visible"/>
                                      </p:to>
                                    </p:set>
                                    <p:animEffect transition="in" filter="fade">
                                      <p:cBhvr>
                                        <p:cTn id="54" dur="400"/>
                                        <p:tgtEl>
                                          <p:spTgt spid="41"/>
                                        </p:tgtEl>
                                      </p:cBhvr>
                                    </p:animEffect>
                                  </p:childTnLst>
                                </p:cTn>
                              </p:par>
                              <p:par>
                                <p:cTn id="55" presetID="10" presetClass="entr" presetSubtype="0" fill="hold" nodeType="withEffect">
                                  <p:stCondLst>
                                    <p:cond delay="0"/>
                                  </p:stCondLst>
                                  <p:childTnLst>
                                    <p:set>
                                      <p:cBhvr>
                                        <p:cTn id="56" dur="1" fill="hold">
                                          <p:stCondLst>
                                            <p:cond delay="0"/>
                                          </p:stCondLst>
                                        </p:cTn>
                                        <p:tgtEl>
                                          <p:spTgt spid="42"/>
                                        </p:tgtEl>
                                        <p:attrNameLst>
                                          <p:attrName>style.visibility</p:attrName>
                                        </p:attrNameLst>
                                      </p:cBhvr>
                                      <p:to>
                                        <p:strVal val="visible"/>
                                      </p:to>
                                    </p:set>
                                    <p:animEffect transition="in" filter="fade">
                                      <p:cBhvr>
                                        <p:cTn id="57" dur="400"/>
                                        <p:tgtEl>
                                          <p:spTgt spid="42"/>
                                        </p:tgtEl>
                                      </p:cBhvr>
                                    </p:animEffect>
                                  </p:childTnLst>
                                </p:cTn>
                              </p:par>
                              <p:par>
                                <p:cTn id="58" presetID="10" presetClass="entr" presetSubtype="0" fill="hold" nodeType="withEffect">
                                  <p:stCondLst>
                                    <p:cond delay="0"/>
                                  </p:stCondLst>
                                  <p:childTnLst>
                                    <p:set>
                                      <p:cBhvr>
                                        <p:cTn id="59" dur="1" fill="hold">
                                          <p:stCondLst>
                                            <p:cond delay="0"/>
                                          </p:stCondLst>
                                        </p:cTn>
                                        <p:tgtEl>
                                          <p:spTgt spid="43"/>
                                        </p:tgtEl>
                                        <p:attrNameLst>
                                          <p:attrName>style.visibility</p:attrName>
                                        </p:attrNameLst>
                                      </p:cBhvr>
                                      <p:to>
                                        <p:strVal val="visible"/>
                                      </p:to>
                                    </p:set>
                                    <p:animEffect transition="in" filter="fade">
                                      <p:cBhvr>
                                        <p:cTn id="60" dur="400"/>
                                        <p:tgtEl>
                                          <p:spTgt spid="43"/>
                                        </p:tgtEl>
                                      </p:cBhvr>
                                    </p:animEffect>
                                  </p:childTnLst>
                                </p:cTn>
                              </p:par>
                              <p:par>
                                <p:cTn id="61" presetID="10" presetClass="entr" presetSubtype="0" fill="hold" nodeType="withEffect">
                                  <p:stCondLst>
                                    <p:cond delay="0"/>
                                  </p:stCondLst>
                                  <p:childTnLst>
                                    <p:set>
                                      <p:cBhvr>
                                        <p:cTn id="62" dur="1" fill="hold">
                                          <p:stCondLst>
                                            <p:cond delay="0"/>
                                          </p:stCondLst>
                                        </p:cTn>
                                        <p:tgtEl>
                                          <p:spTgt spid="44"/>
                                        </p:tgtEl>
                                        <p:attrNameLst>
                                          <p:attrName>style.visibility</p:attrName>
                                        </p:attrNameLst>
                                      </p:cBhvr>
                                      <p:to>
                                        <p:strVal val="visible"/>
                                      </p:to>
                                    </p:set>
                                    <p:animEffect transition="in" filter="fade">
                                      <p:cBhvr>
                                        <p:cTn id="63" dur="400"/>
                                        <p:tgtEl>
                                          <p:spTgt spid="44"/>
                                        </p:tgtEl>
                                      </p:cBhvr>
                                    </p:animEffect>
                                  </p:childTnLst>
                                </p:cTn>
                              </p:par>
                              <p:par>
                                <p:cTn id="64" presetID="10" presetClass="entr" presetSubtype="0" fill="hold" nodeType="withEffect">
                                  <p:stCondLst>
                                    <p:cond delay="0"/>
                                  </p:stCondLst>
                                  <p:childTnLst>
                                    <p:set>
                                      <p:cBhvr>
                                        <p:cTn id="65" dur="1" fill="hold">
                                          <p:stCondLst>
                                            <p:cond delay="0"/>
                                          </p:stCondLst>
                                        </p:cTn>
                                        <p:tgtEl>
                                          <p:spTgt spid="45"/>
                                        </p:tgtEl>
                                        <p:attrNameLst>
                                          <p:attrName>style.visibility</p:attrName>
                                        </p:attrNameLst>
                                      </p:cBhvr>
                                      <p:to>
                                        <p:strVal val="visible"/>
                                      </p:to>
                                    </p:set>
                                    <p:animEffect transition="in" filter="fade">
                                      <p:cBhvr>
                                        <p:cTn id="66" dur="400"/>
                                        <p:tgtEl>
                                          <p:spTgt spid="45"/>
                                        </p:tgtEl>
                                      </p:cBhvr>
                                    </p:animEffect>
                                  </p:childTnLst>
                                </p:cTn>
                              </p:par>
                              <p:par>
                                <p:cTn id="67" presetID="10" presetClass="entr" presetSubtype="0" fill="hold" nodeType="withEffect">
                                  <p:stCondLst>
                                    <p:cond delay="0"/>
                                  </p:stCondLst>
                                  <p:childTnLst>
                                    <p:set>
                                      <p:cBhvr>
                                        <p:cTn id="68" dur="1" fill="hold">
                                          <p:stCondLst>
                                            <p:cond delay="0"/>
                                          </p:stCondLst>
                                        </p:cTn>
                                        <p:tgtEl>
                                          <p:spTgt spid="46"/>
                                        </p:tgtEl>
                                        <p:attrNameLst>
                                          <p:attrName>style.visibility</p:attrName>
                                        </p:attrNameLst>
                                      </p:cBhvr>
                                      <p:to>
                                        <p:strVal val="visible"/>
                                      </p:to>
                                    </p:set>
                                    <p:animEffect transition="in" filter="fade">
                                      <p:cBhvr>
                                        <p:cTn id="69" dur="400"/>
                                        <p:tgtEl>
                                          <p:spTgt spid="46"/>
                                        </p:tgtEl>
                                      </p:cBhvr>
                                    </p:animEffect>
                                  </p:childTnLst>
                                </p:cTn>
                              </p:par>
                              <p:par>
                                <p:cTn id="70" presetID="10" presetClass="entr" presetSubtype="0" fill="hold" nodeType="withEffect">
                                  <p:stCondLst>
                                    <p:cond delay="0"/>
                                  </p:stCondLst>
                                  <p:childTnLst>
                                    <p:set>
                                      <p:cBhvr>
                                        <p:cTn id="71" dur="1" fill="hold">
                                          <p:stCondLst>
                                            <p:cond delay="0"/>
                                          </p:stCondLst>
                                        </p:cTn>
                                        <p:tgtEl>
                                          <p:spTgt spid="47"/>
                                        </p:tgtEl>
                                        <p:attrNameLst>
                                          <p:attrName>style.visibility</p:attrName>
                                        </p:attrNameLst>
                                      </p:cBhvr>
                                      <p:to>
                                        <p:strVal val="visible"/>
                                      </p:to>
                                    </p:set>
                                    <p:animEffect transition="in" filter="fade">
                                      <p:cBhvr>
                                        <p:cTn id="72" dur="400"/>
                                        <p:tgtEl>
                                          <p:spTgt spid="47"/>
                                        </p:tgtEl>
                                      </p:cBhvr>
                                    </p:animEffect>
                                  </p:childTnLst>
                                </p:cTn>
                              </p:par>
                              <p:par>
                                <p:cTn id="73" presetID="10" presetClass="entr" presetSubtype="0" fill="hold" nodeType="withEffect">
                                  <p:stCondLst>
                                    <p:cond delay="0"/>
                                  </p:stCondLst>
                                  <p:childTnLst>
                                    <p:set>
                                      <p:cBhvr>
                                        <p:cTn id="74" dur="1" fill="hold">
                                          <p:stCondLst>
                                            <p:cond delay="0"/>
                                          </p:stCondLst>
                                        </p:cTn>
                                        <p:tgtEl>
                                          <p:spTgt spid="48"/>
                                        </p:tgtEl>
                                        <p:attrNameLst>
                                          <p:attrName>style.visibility</p:attrName>
                                        </p:attrNameLst>
                                      </p:cBhvr>
                                      <p:to>
                                        <p:strVal val="visible"/>
                                      </p:to>
                                    </p:set>
                                    <p:animEffect transition="in" filter="fade">
                                      <p:cBhvr>
                                        <p:cTn id="75" dur="400"/>
                                        <p:tgtEl>
                                          <p:spTgt spid="48"/>
                                        </p:tgtEl>
                                      </p:cBhvr>
                                    </p:animEffect>
                                  </p:childTnLst>
                                </p:cTn>
                              </p:par>
                              <p:par>
                                <p:cTn id="76" presetID="10" presetClass="entr" presetSubtype="0" fill="hold" nodeType="withEffect">
                                  <p:stCondLst>
                                    <p:cond delay="0"/>
                                  </p:stCondLst>
                                  <p:childTnLst>
                                    <p:set>
                                      <p:cBhvr>
                                        <p:cTn id="77" dur="1" fill="hold">
                                          <p:stCondLst>
                                            <p:cond delay="0"/>
                                          </p:stCondLst>
                                        </p:cTn>
                                        <p:tgtEl>
                                          <p:spTgt spid="49"/>
                                        </p:tgtEl>
                                        <p:attrNameLst>
                                          <p:attrName>style.visibility</p:attrName>
                                        </p:attrNameLst>
                                      </p:cBhvr>
                                      <p:to>
                                        <p:strVal val="visible"/>
                                      </p:to>
                                    </p:set>
                                    <p:animEffect transition="in" filter="fade">
                                      <p:cBhvr>
                                        <p:cTn id="78" dur="400"/>
                                        <p:tgtEl>
                                          <p:spTgt spid="49"/>
                                        </p:tgtEl>
                                      </p:cBhvr>
                                    </p:animEffect>
                                  </p:childTnLst>
                                </p:cTn>
                              </p:par>
                              <p:par>
                                <p:cTn id="79" presetID="10" presetClass="entr" presetSubtype="0" fill="hold" nodeType="withEffect">
                                  <p:stCondLst>
                                    <p:cond delay="0"/>
                                  </p:stCondLst>
                                  <p:childTnLst>
                                    <p:set>
                                      <p:cBhvr>
                                        <p:cTn id="80" dur="1" fill="hold">
                                          <p:stCondLst>
                                            <p:cond delay="0"/>
                                          </p:stCondLst>
                                        </p:cTn>
                                        <p:tgtEl>
                                          <p:spTgt spid="50"/>
                                        </p:tgtEl>
                                        <p:attrNameLst>
                                          <p:attrName>style.visibility</p:attrName>
                                        </p:attrNameLst>
                                      </p:cBhvr>
                                      <p:to>
                                        <p:strVal val="visible"/>
                                      </p:to>
                                    </p:set>
                                    <p:animEffect transition="in" filter="fade">
                                      <p:cBhvr>
                                        <p:cTn id="81" dur="400"/>
                                        <p:tgtEl>
                                          <p:spTgt spid="50"/>
                                        </p:tgtEl>
                                      </p:cBhvr>
                                    </p:animEffect>
                                  </p:childTnLst>
                                </p:cTn>
                              </p:par>
                              <p:par>
                                <p:cTn id="82" presetID="10" presetClass="entr" presetSubtype="0" fill="hold" nodeType="withEffect">
                                  <p:stCondLst>
                                    <p:cond delay="0"/>
                                  </p:stCondLst>
                                  <p:childTnLst>
                                    <p:set>
                                      <p:cBhvr>
                                        <p:cTn id="83" dur="1" fill="hold">
                                          <p:stCondLst>
                                            <p:cond delay="0"/>
                                          </p:stCondLst>
                                        </p:cTn>
                                        <p:tgtEl>
                                          <p:spTgt spid="51"/>
                                        </p:tgtEl>
                                        <p:attrNameLst>
                                          <p:attrName>style.visibility</p:attrName>
                                        </p:attrNameLst>
                                      </p:cBhvr>
                                      <p:to>
                                        <p:strVal val="visible"/>
                                      </p:to>
                                    </p:set>
                                    <p:animEffect transition="in" filter="fade">
                                      <p:cBhvr>
                                        <p:cTn id="84" dur="400"/>
                                        <p:tgtEl>
                                          <p:spTgt spid="51"/>
                                        </p:tgtEl>
                                      </p:cBhvr>
                                    </p:animEffect>
                                  </p:childTnLst>
                                </p:cTn>
                              </p:par>
                              <p:par>
                                <p:cTn id="85" presetID="10" presetClass="entr" presetSubtype="0" fill="hold" nodeType="withEffect">
                                  <p:stCondLst>
                                    <p:cond delay="0"/>
                                  </p:stCondLst>
                                  <p:childTnLst>
                                    <p:set>
                                      <p:cBhvr>
                                        <p:cTn id="86" dur="1" fill="hold">
                                          <p:stCondLst>
                                            <p:cond delay="0"/>
                                          </p:stCondLst>
                                        </p:cTn>
                                        <p:tgtEl>
                                          <p:spTgt spid="52"/>
                                        </p:tgtEl>
                                        <p:attrNameLst>
                                          <p:attrName>style.visibility</p:attrName>
                                        </p:attrNameLst>
                                      </p:cBhvr>
                                      <p:to>
                                        <p:strVal val="visible"/>
                                      </p:to>
                                    </p:set>
                                    <p:animEffect transition="in" filter="fade">
                                      <p:cBhvr>
                                        <p:cTn id="87" dur="400"/>
                                        <p:tgtEl>
                                          <p:spTgt spid="52"/>
                                        </p:tgtEl>
                                      </p:cBhvr>
                                    </p:animEffect>
                                  </p:childTnLst>
                                </p:cTn>
                              </p:par>
                              <p:par>
                                <p:cTn id="88" presetID="10" presetClass="entr" presetSubtype="0" fill="hold" nodeType="withEffect">
                                  <p:stCondLst>
                                    <p:cond delay="0"/>
                                  </p:stCondLst>
                                  <p:childTnLst>
                                    <p:set>
                                      <p:cBhvr>
                                        <p:cTn id="89" dur="1" fill="hold">
                                          <p:stCondLst>
                                            <p:cond delay="0"/>
                                          </p:stCondLst>
                                        </p:cTn>
                                        <p:tgtEl>
                                          <p:spTgt spid="53"/>
                                        </p:tgtEl>
                                        <p:attrNameLst>
                                          <p:attrName>style.visibility</p:attrName>
                                        </p:attrNameLst>
                                      </p:cBhvr>
                                      <p:to>
                                        <p:strVal val="visible"/>
                                      </p:to>
                                    </p:set>
                                    <p:animEffect transition="in" filter="fade">
                                      <p:cBhvr>
                                        <p:cTn id="90" dur="400"/>
                                        <p:tgtEl>
                                          <p:spTgt spid="53"/>
                                        </p:tgtEl>
                                      </p:cBhvr>
                                    </p:animEffect>
                                  </p:childTnLst>
                                </p:cTn>
                              </p:par>
                              <p:par>
                                <p:cTn id="91" presetID="10" presetClass="entr" presetSubtype="0" fill="hold" nodeType="withEffect">
                                  <p:stCondLst>
                                    <p:cond delay="0"/>
                                  </p:stCondLst>
                                  <p:childTnLst>
                                    <p:set>
                                      <p:cBhvr>
                                        <p:cTn id="92" dur="1" fill="hold">
                                          <p:stCondLst>
                                            <p:cond delay="0"/>
                                          </p:stCondLst>
                                        </p:cTn>
                                        <p:tgtEl>
                                          <p:spTgt spid="54"/>
                                        </p:tgtEl>
                                        <p:attrNameLst>
                                          <p:attrName>style.visibility</p:attrName>
                                        </p:attrNameLst>
                                      </p:cBhvr>
                                      <p:to>
                                        <p:strVal val="visible"/>
                                      </p:to>
                                    </p:set>
                                    <p:animEffect transition="in" filter="fade">
                                      <p:cBhvr>
                                        <p:cTn id="93" dur="400"/>
                                        <p:tgtEl>
                                          <p:spTgt spid="54"/>
                                        </p:tgtEl>
                                      </p:cBhvr>
                                    </p:animEffect>
                                  </p:childTnLst>
                                </p:cTn>
                              </p:par>
                              <p:par>
                                <p:cTn id="94" presetID="10" presetClass="entr" presetSubtype="0" fill="hold" nodeType="withEffect">
                                  <p:stCondLst>
                                    <p:cond delay="0"/>
                                  </p:stCondLst>
                                  <p:childTnLst>
                                    <p:set>
                                      <p:cBhvr>
                                        <p:cTn id="95" dur="1" fill="hold">
                                          <p:stCondLst>
                                            <p:cond delay="0"/>
                                          </p:stCondLst>
                                        </p:cTn>
                                        <p:tgtEl>
                                          <p:spTgt spid="55"/>
                                        </p:tgtEl>
                                        <p:attrNameLst>
                                          <p:attrName>style.visibility</p:attrName>
                                        </p:attrNameLst>
                                      </p:cBhvr>
                                      <p:to>
                                        <p:strVal val="visible"/>
                                      </p:to>
                                    </p:set>
                                    <p:animEffect transition="in" filter="fade">
                                      <p:cBhvr>
                                        <p:cTn id="96" dur="400"/>
                                        <p:tgtEl>
                                          <p:spTgt spid="55"/>
                                        </p:tgtEl>
                                      </p:cBhvr>
                                    </p:animEffect>
                                  </p:childTnLst>
                                </p:cTn>
                              </p:par>
                              <p:par>
                                <p:cTn id="97" presetID="10" presetClass="entr" presetSubtype="0" fill="hold" nodeType="withEffect">
                                  <p:stCondLst>
                                    <p:cond delay="0"/>
                                  </p:stCondLst>
                                  <p:childTnLst>
                                    <p:set>
                                      <p:cBhvr>
                                        <p:cTn id="98" dur="1" fill="hold">
                                          <p:stCondLst>
                                            <p:cond delay="0"/>
                                          </p:stCondLst>
                                        </p:cTn>
                                        <p:tgtEl>
                                          <p:spTgt spid="56"/>
                                        </p:tgtEl>
                                        <p:attrNameLst>
                                          <p:attrName>style.visibility</p:attrName>
                                        </p:attrNameLst>
                                      </p:cBhvr>
                                      <p:to>
                                        <p:strVal val="visible"/>
                                      </p:to>
                                    </p:set>
                                    <p:animEffect transition="in" filter="fade">
                                      <p:cBhvr>
                                        <p:cTn id="99" dur="400"/>
                                        <p:tgtEl>
                                          <p:spTgt spid="56"/>
                                        </p:tgtEl>
                                      </p:cBhvr>
                                    </p:animEffect>
                                  </p:childTnLst>
                                </p:cTn>
                              </p:par>
                              <p:par>
                                <p:cTn id="100" presetID="10" presetClass="entr" presetSubtype="0" fill="hold" nodeType="withEffect">
                                  <p:stCondLst>
                                    <p:cond delay="0"/>
                                  </p:stCondLst>
                                  <p:childTnLst>
                                    <p:set>
                                      <p:cBhvr>
                                        <p:cTn id="101" dur="1" fill="hold">
                                          <p:stCondLst>
                                            <p:cond delay="0"/>
                                          </p:stCondLst>
                                        </p:cTn>
                                        <p:tgtEl>
                                          <p:spTgt spid="57"/>
                                        </p:tgtEl>
                                        <p:attrNameLst>
                                          <p:attrName>style.visibility</p:attrName>
                                        </p:attrNameLst>
                                      </p:cBhvr>
                                      <p:to>
                                        <p:strVal val="visible"/>
                                      </p:to>
                                    </p:set>
                                    <p:animEffect transition="in" filter="fade">
                                      <p:cBhvr>
                                        <p:cTn id="102" dur="400"/>
                                        <p:tgtEl>
                                          <p:spTgt spid="57"/>
                                        </p:tgtEl>
                                      </p:cBhvr>
                                    </p:animEffect>
                                  </p:childTnLst>
                                </p:cTn>
                              </p:par>
                              <p:par>
                                <p:cTn id="103" presetID="10" presetClass="entr" presetSubtype="0" fill="hold" nodeType="withEffect">
                                  <p:stCondLst>
                                    <p:cond delay="0"/>
                                  </p:stCondLst>
                                  <p:childTnLst>
                                    <p:set>
                                      <p:cBhvr>
                                        <p:cTn id="104" dur="1" fill="hold">
                                          <p:stCondLst>
                                            <p:cond delay="0"/>
                                          </p:stCondLst>
                                        </p:cTn>
                                        <p:tgtEl>
                                          <p:spTgt spid="58"/>
                                        </p:tgtEl>
                                        <p:attrNameLst>
                                          <p:attrName>style.visibility</p:attrName>
                                        </p:attrNameLst>
                                      </p:cBhvr>
                                      <p:to>
                                        <p:strVal val="visible"/>
                                      </p:to>
                                    </p:set>
                                    <p:animEffect transition="in" filter="fade">
                                      <p:cBhvr>
                                        <p:cTn id="105" dur="400"/>
                                        <p:tgtEl>
                                          <p:spTgt spid="58"/>
                                        </p:tgtEl>
                                      </p:cBhvr>
                                    </p:animEffect>
                                  </p:childTnLst>
                                </p:cTn>
                              </p:par>
                              <p:par>
                                <p:cTn id="106" presetID="10" presetClass="entr" presetSubtype="0" fill="hold" nodeType="withEffect">
                                  <p:stCondLst>
                                    <p:cond delay="0"/>
                                  </p:stCondLst>
                                  <p:childTnLst>
                                    <p:set>
                                      <p:cBhvr>
                                        <p:cTn id="107" dur="1" fill="hold">
                                          <p:stCondLst>
                                            <p:cond delay="0"/>
                                          </p:stCondLst>
                                        </p:cTn>
                                        <p:tgtEl>
                                          <p:spTgt spid="59"/>
                                        </p:tgtEl>
                                        <p:attrNameLst>
                                          <p:attrName>style.visibility</p:attrName>
                                        </p:attrNameLst>
                                      </p:cBhvr>
                                      <p:to>
                                        <p:strVal val="visible"/>
                                      </p:to>
                                    </p:set>
                                    <p:animEffect transition="in" filter="fade">
                                      <p:cBhvr>
                                        <p:cTn id="108" dur="400"/>
                                        <p:tgtEl>
                                          <p:spTgt spid="59"/>
                                        </p:tgtEl>
                                      </p:cBhvr>
                                    </p:animEffect>
                                  </p:childTnLst>
                                </p:cTn>
                              </p:par>
                              <p:par>
                                <p:cTn id="109" presetID="10" presetClass="entr" presetSubtype="0" fill="hold" nodeType="withEffect">
                                  <p:stCondLst>
                                    <p:cond delay="0"/>
                                  </p:stCondLst>
                                  <p:childTnLst>
                                    <p:set>
                                      <p:cBhvr>
                                        <p:cTn id="110" dur="1" fill="hold">
                                          <p:stCondLst>
                                            <p:cond delay="0"/>
                                          </p:stCondLst>
                                        </p:cTn>
                                        <p:tgtEl>
                                          <p:spTgt spid="60"/>
                                        </p:tgtEl>
                                        <p:attrNameLst>
                                          <p:attrName>style.visibility</p:attrName>
                                        </p:attrNameLst>
                                      </p:cBhvr>
                                      <p:to>
                                        <p:strVal val="visible"/>
                                      </p:to>
                                    </p:set>
                                    <p:animEffect transition="in" filter="fade">
                                      <p:cBhvr>
                                        <p:cTn id="111" dur="400"/>
                                        <p:tgtEl>
                                          <p:spTgt spid="60"/>
                                        </p:tgtEl>
                                      </p:cBhvr>
                                    </p:animEffect>
                                  </p:childTnLst>
                                </p:cTn>
                              </p:par>
                              <p:par>
                                <p:cTn id="112" presetID="10" presetClass="entr" presetSubtype="0" fill="hold" nodeType="withEffect">
                                  <p:stCondLst>
                                    <p:cond delay="0"/>
                                  </p:stCondLst>
                                  <p:childTnLst>
                                    <p:set>
                                      <p:cBhvr>
                                        <p:cTn id="113" dur="1" fill="hold">
                                          <p:stCondLst>
                                            <p:cond delay="0"/>
                                          </p:stCondLst>
                                        </p:cTn>
                                        <p:tgtEl>
                                          <p:spTgt spid="61"/>
                                        </p:tgtEl>
                                        <p:attrNameLst>
                                          <p:attrName>style.visibility</p:attrName>
                                        </p:attrNameLst>
                                      </p:cBhvr>
                                      <p:to>
                                        <p:strVal val="visible"/>
                                      </p:to>
                                    </p:set>
                                    <p:animEffect transition="in" filter="fade">
                                      <p:cBhvr>
                                        <p:cTn id="114" dur="400"/>
                                        <p:tgtEl>
                                          <p:spTgt spid="61"/>
                                        </p:tgtEl>
                                      </p:cBhvr>
                                    </p:animEffect>
                                  </p:childTnLst>
                                </p:cTn>
                              </p:par>
                              <p:par>
                                <p:cTn id="115" presetID="10" presetClass="entr" presetSubtype="0" fill="hold" nodeType="withEffect">
                                  <p:stCondLst>
                                    <p:cond delay="0"/>
                                  </p:stCondLst>
                                  <p:childTnLst>
                                    <p:set>
                                      <p:cBhvr>
                                        <p:cTn id="116" dur="1" fill="hold">
                                          <p:stCondLst>
                                            <p:cond delay="0"/>
                                          </p:stCondLst>
                                        </p:cTn>
                                        <p:tgtEl>
                                          <p:spTgt spid="62"/>
                                        </p:tgtEl>
                                        <p:attrNameLst>
                                          <p:attrName>style.visibility</p:attrName>
                                        </p:attrNameLst>
                                      </p:cBhvr>
                                      <p:to>
                                        <p:strVal val="visible"/>
                                      </p:to>
                                    </p:set>
                                    <p:animEffect transition="in" filter="fade">
                                      <p:cBhvr>
                                        <p:cTn id="117" dur="400"/>
                                        <p:tgtEl>
                                          <p:spTgt spid="62"/>
                                        </p:tgtEl>
                                      </p:cBhvr>
                                    </p:animEffect>
                                  </p:childTnLst>
                                </p:cTn>
                              </p:par>
                              <p:par>
                                <p:cTn id="118" presetID="10" presetClass="entr" presetSubtype="0" fill="hold" nodeType="withEffect">
                                  <p:stCondLst>
                                    <p:cond delay="0"/>
                                  </p:stCondLst>
                                  <p:childTnLst>
                                    <p:set>
                                      <p:cBhvr>
                                        <p:cTn id="119" dur="1" fill="hold">
                                          <p:stCondLst>
                                            <p:cond delay="0"/>
                                          </p:stCondLst>
                                        </p:cTn>
                                        <p:tgtEl>
                                          <p:spTgt spid="63"/>
                                        </p:tgtEl>
                                        <p:attrNameLst>
                                          <p:attrName>style.visibility</p:attrName>
                                        </p:attrNameLst>
                                      </p:cBhvr>
                                      <p:to>
                                        <p:strVal val="visible"/>
                                      </p:to>
                                    </p:set>
                                    <p:animEffect transition="in" filter="fade">
                                      <p:cBhvr>
                                        <p:cTn id="120" dur="400"/>
                                        <p:tgtEl>
                                          <p:spTgt spid="63"/>
                                        </p:tgtEl>
                                      </p:cBhvr>
                                    </p:animEffect>
                                  </p:childTnLst>
                                </p:cTn>
                              </p:par>
                              <p:par>
                                <p:cTn id="121" presetID="10" presetClass="entr" presetSubtype="0" fill="hold" nodeType="withEffect">
                                  <p:stCondLst>
                                    <p:cond delay="0"/>
                                  </p:stCondLst>
                                  <p:childTnLst>
                                    <p:set>
                                      <p:cBhvr>
                                        <p:cTn id="122" dur="1" fill="hold">
                                          <p:stCondLst>
                                            <p:cond delay="0"/>
                                          </p:stCondLst>
                                        </p:cTn>
                                        <p:tgtEl>
                                          <p:spTgt spid="64"/>
                                        </p:tgtEl>
                                        <p:attrNameLst>
                                          <p:attrName>style.visibility</p:attrName>
                                        </p:attrNameLst>
                                      </p:cBhvr>
                                      <p:to>
                                        <p:strVal val="visible"/>
                                      </p:to>
                                    </p:set>
                                    <p:animEffect transition="in" filter="fade">
                                      <p:cBhvr>
                                        <p:cTn id="123" dur="400"/>
                                        <p:tgtEl>
                                          <p:spTgt spid="64"/>
                                        </p:tgtEl>
                                      </p:cBhvr>
                                    </p:animEffect>
                                  </p:childTnLst>
                                </p:cTn>
                              </p:par>
                              <p:par>
                                <p:cTn id="124" presetID="10" presetClass="entr" presetSubtype="0" fill="hold" nodeType="withEffect">
                                  <p:stCondLst>
                                    <p:cond delay="0"/>
                                  </p:stCondLst>
                                  <p:childTnLst>
                                    <p:set>
                                      <p:cBhvr>
                                        <p:cTn id="125" dur="1" fill="hold">
                                          <p:stCondLst>
                                            <p:cond delay="0"/>
                                          </p:stCondLst>
                                        </p:cTn>
                                        <p:tgtEl>
                                          <p:spTgt spid="65"/>
                                        </p:tgtEl>
                                        <p:attrNameLst>
                                          <p:attrName>style.visibility</p:attrName>
                                        </p:attrNameLst>
                                      </p:cBhvr>
                                      <p:to>
                                        <p:strVal val="visible"/>
                                      </p:to>
                                    </p:set>
                                    <p:animEffect transition="in" filter="fade">
                                      <p:cBhvr>
                                        <p:cTn id="126" dur="400"/>
                                        <p:tgtEl>
                                          <p:spTgt spid="65"/>
                                        </p:tgtEl>
                                      </p:cBhvr>
                                    </p:animEffect>
                                  </p:childTnLst>
                                </p:cTn>
                              </p:par>
                              <p:par>
                                <p:cTn id="127" presetID="10" presetClass="entr" presetSubtype="0" fill="hold" nodeType="withEffect">
                                  <p:stCondLst>
                                    <p:cond delay="0"/>
                                  </p:stCondLst>
                                  <p:childTnLst>
                                    <p:set>
                                      <p:cBhvr>
                                        <p:cTn id="128" dur="1" fill="hold">
                                          <p:stCondLst>
                                            <p:cond delay="0"/>
                                          </p:stCondLst>
                                        </p:cTn>
                                        <p:tgtEl>
                                          <p:spTgt spid="66"/>
                                        </p:tgtEl>
                                        <p:attrNameLst>
                                          <p:attrName>style.visibility</p:attrName>
                                        </p:attrNameLst>
                                      </p:cBhvr>
                                      <p:to>
                                        <p:strVal val="visible"/>
                                      </p:to>
                                    </p:set>
                                    <p:animEffect transition="in" filter="fade">
                                      <p:cBhvr>
                                        <p:cTn id="129" dur="400"/>
                                        <p:tgtEl>
                                          <p:spTgt spid="66"/>
                                        </p:tgtEl>
                                      </p:cBhvr>
                                    </p:animEffect>
                                  </p:childTnLst>
                                </p:cTn>
                              </p:par>
                              <p:par>
                                <p:cTn id="130" presetID="10" presetClass="entr" presetSubtype="0" fill="hold" nodeType="withEffect">
                                  <p:stCondLst>
                                    <p:cond delay="0"/>
                                  </p:stCondLst>
                                  <p:childTnLst>
                                    <p:set>
                                      <p:cBhvr>
                                        <p:cTn id="131" dur="1" fill="hold">
                                          <p:stCondLst>
                                            <p:cond delay="0"/>
                                          </p:stCondLst>
                                        </p:cTn>
                                        <p:tgtEl>
                                          <p:spTgt spid="67"/>
                                        </p:tgtEl>
                                        <p:attrNameLst>
                                          <p:attrName>style.visibility</p:attrName>
                                        </p:attrNameLst>
                                      </p:cBhvr>
                                      <p:to>
                                        <p:strVal val="visible"/>
                                      </p:to>
                                    </p:set>
                                    <p:animEffect transition="in" filter="fade">
                                      <p:cBhvr>
                                        <p:cTn id="132" dur="400"/>
                                        <p:tgtEl>
                                          <p:spTgt spid="67"/>
                                        </p:tgtEl>
                                      </p:cBhvr>
                                    </p:animEffect>
                                  </p:childTnLst>
                                </p:cTn>
                              </p:par>
                              <p:par>
                                <p:cTn id="133" presetID="10" presetClass="entr" presetSubtype="0" fill="hold" nodeType="withEffect">
                                  <p:stCondLst>
                                    <p:cond delay="0"/>
                                  </p:stCondLst>
                                  <p:childTnLst>
                                    <p:set>
                                      <p:cBhvr>
                                        <p:cTn id="134" dur="1" fill="hold">
                                          <p:stCondLst>
                                            <p:cond delay="0"/>
                                          </p:stCondLst>
                                        </p:cTn>
                                        <p:tgtEl>
                                          <p:spTgt spid="68"/>
                                        </p:tgtEl>
                                        <p:attrNameLst>
                                          <p:attrName>style.visibility</p:attrName>
                                        </p:attrNameLst>
                                      </p:cBhvr>
                                      <p:to>
                                        <p:strVal val="visible"/>
                                      </p:to>
                                    </p:set>
                                    <p:animEffect transition="in" filter="fade">
                                      <p:cBhvr>
                                        <p:cTn id="135" dur="400"/>
                                        <p:tgtEl>
                                          <p:spTgt spid="68"/>
                                        </p:tgtEl>
                                      </p:cBhvr>
                                    </p:animEffect>
                                  </p:childTnLst>
                                </p:cTn>
                              </p:par>
                              <p:par>
                                <p:cTn id="136" presetID="10" presetClass="entr" presetSubtype="0" fill="hold" nodeType="withEffect">
                                  <p:stCondLst>
                                    <p:cond delay="0"/>
                                  </p:stCondLst>
                                  <p:childTnLst>
                                    <p:set>
                                      <p:cBhvr>
                                        <p:cTn id="137" dur="1" fill="hold">
                                          <p:stCondLst>
                                            <p:cond delay="0"/>
                                          </p:stCondLst>
                                        </p:cTn>
                                        <p:tgtEl>
                                          <p:spTgt spid="69"/>
                                        </p:tgtEl>
                                        <p:attrNameLst>
                                          <p:attrName>style.visibility</p:attrName>
                                        </p:attrNameLst>
                                      </p:cBhvr>
                                      <p:to>
                                        <p:strVal val="visible"/>
                                      </p:to>
                                    </p:set>
                                    <p:animEffect transition="in" filter="fade">
                                      <p:cBhvr>
                                        <p:cTn id="138" dur="400"/>
                                        <p:tgtEl>
                                          <p:spTgt spid="69"/>
                                        </p:tgtEl>
                                      </p:cBhvr>
                                    </p:animEffect>
                                  </p:childTnLst>
                                </p:cTn>
                              </p:par>
                              <p:par>
                                <p:cTn id="139" presetID="10" presetClass="entr" presetSubtype="0" fill="hold" nodeType="withEffect">
                                  <p:stCondLst>
                                    <p:cond delay="0"/>
                                  </p:stCondLst>
                                  <p:childTnLst>
                                    <p:set>
                                      <p:cBhvr>
                                        <p:cTn id="140" dur="1" fill="hold">
                                          <p:stCondLst>
                                            <p:cond delay="0"/>
                                          </p:stCondLst>
                                        </p:cTn>
                                        <p:tgtEl>
                                          <p:spTgt spid="70"/>
                                        </p:tgtEl>
                                        <p:attrNameLst>
                                          <p:attrName>style.visibility</p:attrName>
                                        </p:attrNameLst>
                                      </p:cBhvr>
                                      <p:to>
                                        <p:strVal val="visible"/>
                                      </p:to>
                                    </p:set>
                                    <p:animEffect transition="in" filter="fade">
                                      <p:cBhvr>
                                        <p:cTn id="141" dur="400"/>
                                        <p:tgtEl>
                                          <p:spTgt spid="70"/>
                                        </p:tgtEl>
                                      </p:cBhvr>
                                    </p:animEffect>
                                  </p:childTnLst>
                                </p:cTn>
                              </p:par>
                              <p:par>
                                <p:cTn id="142" presetID="10" presetClass="entr" presetSubtype="0" fill="hold" nodeType="withEffect">
                                  <p:stCondLst>
                                    <p:cond delay="0"/>
                                  </p:stCondLst>
                                  <p:childTnLst>
                                    <p:set>
                                      <p:cBhvr>
                                        <p:cTn id="143" dur="1" fill="hold">
                                          <p:stCondLst>
                                            <p:cond delay="0"/>
                                          </p:stCondLst>
                                        </p:cTn>
                                        <p:tgtEl>
                                          <p:spTgt spid="71"/>
                                        </p:tgtEl>
                                        <p:attrNameLst>
                                          <p:attrName>style.visibility</p:attrName>
                                        </p:attrNameLst>
                                      </p:cBhvr>
                                      <p:to>
                                        <p:strVal val="visible"/>
                                      </p:to>
                                    </p:set>
                                    <p:animEffect transition="in" filter="fade">
                                      <p:cBhvr>
                                        <p:cTn id="144" dur="400"/>
                                        <p:tgtEl>
                                          <p:spTgt spid="71"/>
                                        </p:tgtEl>
                                      </p:cBhvr>
                                    </p:animEffect>
                                  </p:childTnLst>
                                </p:cTn>
                              </p:par>
                              <p:par>
                                <p:cTn id="145" presetID="10" presetClass="entr" presetSubtype="0" fill="hold" nodeType="withEffect">
                                  <p:stCondLst>
                                    <p:cond delay="0"/>
                                  </p:stCondLst>
                                  <p:childTnLst>
                                    <p:set>
                                      <p:cBhvr>
                                        <p:cTn id="146" dur="1" fill="hold">
                                          <p:stCondLst>
                                            <p:cond delay="0"/>
                                          </p:stCondLst>
                                        </p:cTn>
                                        <p:tgtEl>
                                          <p:spTgt spid="72"/>
                                        </p:tgtEl>
                                        <p:attrNameLst>
                                          <p:attrName>style.visibility</p:attrName>
                                        </p:attrNameLst>
                                      </p:cBhvr>
                                      <p:to>
                                        <p:strVal val="visible"/>
                                      </p:to>
                                    </p:set>
                                    <p:animEffect transition="in" filter="fade">
                                      <p:cBhvr>
                                        <p:cTn id="147" dur="400"/>
                                        <p:tgtEl>
                                          <p:spTgt spid="72"/>
                                        </p:tgtEl>
                                      </p:cBhvr>
                                    </p:animEffect>
                                  </p:childTnLst>
                                </p:cTn>
                              </p:par>
                              <p:par>
                                <p:cTn id="148" presetID="10" presetClass="entr" presetSubtype="0" fill="hold" nodeType="withEffect">
                                  <p:stCondLst>
                                    <p:cond delay="0"/>
                                  </p:stCondLst>
                                  <p:childTnLst>
                                    <p:set>
                                      <p:cBhvr>
                                        <p:cTn id="149" dur="1" fill="hold">
                                          <p:stCondLst>
                                            <p:cond delay="0"/>
                                          </p:stCondLst>
                                        </p:cTn>
                                        <p:tgtEl>
                                          <p:spTgt spid="73"/>
                                        </p:tgtEl>
                                        <p:attrNameLst>
                                          <p:attrName>style.visibility</p:attrName>
                                        </p:attrNameLst>
                                      </p:cBhvr>
                                      <p:to>
                                        <p:strVal val="visible"/>
                                      </p:to>
                                    </p:set>
                                    <p:animEffect transition="in" filter="fade">
                                      <p:cBhvr>
                                        <p:cTn id="150" dur="400"/>
                                        <p:tgtEl>
                                          <p:spTgt spid="73"/>
                                        </p:tgtEl>
                                      </p:cBhvr>
                                    </p:animEffect>
                                  </p:childTnLst>
                                </p:cTn>
                              </p:par>
                              <p:par>
                                <p:cTn id="151" presetID="10" presetClass="entr" presetSubtype="0" fill="hold" nodeType="withEffect">
                                  <p:stCondLst>
                                    <p:cond delay="0"/>
                                  </p:stCondLst>
                                  <p:childTnLst>
                                    <p:set>
                                      <p:cBhvr>
                                        <p:cTn id="152" dur="1" fill="hold">
                                          <p:stCondLst>
                                            <p:cond delay="0"/>
                                          </p:stCondLst>
                                        </p:cTn>
                                        <p:tgtEl>
                                          <p:spTgt spid="74"/>
                                        </p:tgtEl>
                                        <p:attrNameLst>
                                          <p:attrName>style.visibility</p:attrName>
                                        </p:attrNameLst>
                                      </p:cBhvr>
                                      <p:to>
                                        <p:strVal val="visible"/>
                                      </p:to>
                                    </p:set>
                                    <p:animEffect transition="in" filter="fade">
                                      <p:cBhvr>
                                        <p:cTn id="153" dur="400"/>
                                        <p:tgtEl>
                                          <p:spTgt spid="74"/>
                                        </p:tgtEl>
                                      </p:cBhvr>
                                    </p:animEffect>
                                  </p:childTnLst>
                                </p:cTn>
                              </p:par>
                              <p:par>
                                <p:cTn id="154" presetID="10" presetClass="entr" presetSubtype="0" fill="hold" nodeType="withEffect">
                                  <p:stCondLst>
                                    <p:cond delay="0"/>
                                  </p:stCondLst>
                                  <p:childTnLst>
                                    <p:set>
                                      <p:cBhvr>
                                        <p:cTn id="155" dur="1" fill="hold">
                                          <p:stCondLst>
                                            <p:cond delay="0"/>
                                          </p:stCondLst>
                                        </p:cTn>
                                        <p:tgtEl>
                                          <p:spTgt spid="75"/>
                                        </p:tgtEl>
                                        <p:attrNameLst>
                                          <p:attrName>style.visibility</p:attrName>
                                        </p:attrNameLst>
                                      </p:cBhvr>
                                      <p:to>
                                        <p:strVal val="visible"/>
                                      </p:to>
                                    </p:set>
                                    <p:animEffect transition="in" filter="fade">
                                      <p:cBhvr>
                                        <p:cTn id="156" dur="400"/>
                                        <p:tgtEl>
                                          <p:spTgt spid="75"/>
                                        </p:tgtEl>
                                      </p:cBhvr>
                                    </p:animEffect>
                                  </p:childTnLst>
                                </p:cTn>
                              </p:par>
                              <p:par>
                                <p:cTn id="157" presetID="10" presetClass="entr" presetSubtype="0" fill="hold" nodeType="withEffect">
                                  <p:stCondLst>
                                    <p:cond delay="0"/>
                                  </p:stCondLst>
                                  <p:childTnLst>
                                    <p:set>
                                      <p:cBhvr>
                                        <p:cTn id="158" dur="1" fill="hold">
                                          <p:stCondLst>
                                            <p:cond delay="0"/>
                                          </p:stCondLst>
                                        </p:cTn>
                                        <p:tgtEl>
                                          <p:spTgt spid="76"/>
                                        </p:tgtEl>
                                        <p:attrNameLst>
                                          <p:attrName>style.visibility</p:attrName>
                                        </p:attrNameLst>
                                      </p:cBhvr>
                                      <p:to>
                                        <p:strVal val="visible"/>
                                      </p:to>
                                    </p:set>
                                    <p:animEffect transition="in" filter="fade">
                                      <p:cBhvr>
                                        <p:cTn id="159" dur="400"/>
                                        <p:tgtEl>
                                          <p:spTgt spid="76"/>
                                        </p:tgtEl>
                                      </p:cBhvr>
                                    </p:animEffect>
                                  </p:childTnLst>
                                </p:cTn>
                              </p:par>
                              <p:par>
                                <p:cTn id="160" presetID="10" presetClass="entr" presetSubtype="0" fill="hold" nodeType="withEffect">
                                  <p:stCondLst>
                                    <p:cond delay="0"/>
                                  </p:stCondLst>
                                  <p:childTnLst>
                                    <p:set>
                                      <p:cBhvr>
                                        <p:cTn id="161" dur="1" fill="hold">
                                          <p:stCondLst>
                                            <p:cond delay="0"/>
                                          </p:stCondLst>
                                        </p:cTn>
                                        <p:tgtEl>
                                          <p:spTgt spid="77"/>
                                        </p:tgtEl>
                                        <p:attrNameLst>
                                          <p:attrName>style.visibility</p:attrName>
                                        </p:attrNameLst>
                                      </p:cBhvr>
                                      <p:to>
                                        <p:strVal val="visible"/>
                                      </p:to>
                                    </p:set>
                                    <p:animEffect transition="in" filter="fade">
                                      <p:cBhvr>
                                        <p:cTn id="162" dur="400"/>
                                        <p:tgtEl>
                                          <p:spTgt spid="77"/>
                                        </p:tgtEl>
                                      </p:cBhvr>
                                    </p:animEffect>
                                  </p:childTnLst>
                                </p:cTn>
                              </p:par>
                              <p:par>
                                <p:cTn id="163" presetID="10" presetClass="entr" presetSubtype="0" fill="hold" nodeType="withEffect">
                                  <p:stCondLst>
                                    <p:cond delay="0"/>
                                  </p:stCondLst>
                                  <p:childTnLst>
                                    <p:set>
                                      <p:cBhvr>
                                        <p:cTn id="164" dur="1" fill="hold">
                                          <p:stCondLst>
                                            <p:cond delay="0"/>
                                          </p:stCondLst>
                                        </p:cTn>
                                        <p:tgtEl>
                                          <p:spTgt spid="78"/>
                                        </p:tgtEl>
                                        <p:attrNameLst>
                                          <p:attrName>style.visibility</p:attrName>
                                        </p:attrNameLst>
                                      </p:cBhvr>
                                      <p:to>
                                        <p:strVal val="visible"/>
                                      </p:to>
                                    </p:set>
                                    <p:animEffect transition="in" filter="fade">
                                      <p:cBhvr>
                                        <p:cTn id="165" dur="400"/>
                                        <p:tgtEl>
                                          <p:spTgt spid="78"/>
                                        </p:tgtEl>
                                      </p:cBhvr>
                                    </p:animEffect>
                                  </p:childTnLst>
                                </p:cTn>
                              </p:par>
                              <p:par>
                                <p:cTn id="166" presetID="10" presetClass="entr" presetSubtype="0" fill="hold" nodeType="withEffect">
                                  <p:stCondLst>
                                    <p:cond delay="0"/>
                                  </p:stCondLst>
                                  <p:childTnLst>
                                    <p:set>
                                      <p:cBhvr>
                                        <p:cTn id="167" dur="1" fill="hold">
                                          <p:stCondLst>
                                            <p:cond delay="0"/>
                                          </p:stCondLst>
                                        </p:cTn>
                                        <p:tgtEl>
                                          <p:spTgt spid="79"/>
                                        </p:tgtEl>
                                        <p:attrNameLst>
                                          <p:attrName>style.visibility</p:attrName>
                                        </p:attrNameLst>
                                      </p:cBhvr>
                                      <p:to>
                                        <p:strVal val="visible"/>
                                      </p:to>
                                    </p:set>
                                    <p:animEffect transition="in" filter="fade">
                                      <p:cBhvr>
                                        <p:cTn id="168" dur="400"/>
                                        <p:tgtEl>
                                          <p:spTgt spid="79"/>
                                        </p:tgtEl>
                                      </p:cBhvr>
                                    </p:animEffect>
                                  </p:childTnLst>
                                </p:cTn>
                              </p:par>
                              <p:par>
                                <p:cTn id="169" presetID="10" presetClass="entr" presetSubtype="0" fill="hold" nodeType="withEffect">
                                  <p:stCondLst>
                                    <p:cond delay="0"/>
                                  </p:stCondLst>
                                  <p:childTnLst>
                                    <p:set>
                                      <p:cBhvr>
                                        <p:cTn id="170" dur="1" fill="hold">
                                          <p:stCondLst>
                                            <p:cond delay="0"/>
                                          </p:stCondLst>
                                        </p:cTn>
                                        <p:tgtEl>
                                          <p:spTgt spid="80"/>
                                        </p:tgtEl>
                                        <p:attrNameLst>
                                          <p:attrName>style.visibility</p:attrName>
                                        </p:attrNameLst>
                                      </p:cBhvr>
                                      <p:to>
                                        <p:strVal val="visible"/>
                                      </p:to>
                                    </p:set>
                                    <p:animEffect transition="in" filter="fade">
                                      <p:cBhvr>
                                        <p:cTn id="171" dur="400"/>
                                        <p:tgtEl>
                                          <p:spTgt spid="80"/>
                                        </p:tgtEl>
                                      </p:cBhvr>
                                    </p:animEffect>
                                  </p:childTnLst>
                                </p:cTn>
                              </p:par>
                              <p:par>
                                <p:cTn id="172" presetID="10" presetClass="entr" presetSubtype="0" fill="hold" nodeType="withEffect">
                                  <p:stCondLst>
                                    <p:cond delay="0"/>
                                  </p:stCondLst>
                                  <p:childTnLst>
                                    <p:set>
                                      <p:cBhvr>
                                        <p:cTn id="173" dur="1" fill="hold">
                                          <p:stCondLst>
                                            <p:cond delay="0"/>
                                          </p:stCondLst>
                                        </p:cTn>
                                        <p:tgtEl>
                                          <p:spTgt spid="81"/>
                                        </p:tgtEl>
                                        <p:attrNameLst>
                                          <p:attrName>style.visibility</p:attrName>
                                        </p:attrNameLst>
                                      </p:cBhvr>
                                      <p:to>
                                        <p:strVal val="visible"/>
                                      </p:to>
                                    </p:set>
                                    <p:animEffect transition="in" filter="fade">
                                      <p:cBhvr>
                                        <p:cTn id="174" dur="400"/>
                                        <p:tgtEl>
                                          <p:spTgt spid="81"/>
                                        </p:tgtEl>
                                      </p:cBhvr>
                                    </p:animEffect>
                                  </p:childTnLst>
                                </p:cTn>
                              </p:par>
                              <p:par>
                                <p:cTn id="175" presetID="10" presetClass="entr" presetSubtype="0" fill="hold" nodeType="withEffect">
                                  <p:stCondLst>
                                    <p:cond delay="0"/>
                                  </p:stCondLst>
                                  <p:childTnLst>
                                    <p:set>
                                      <p:cBhvr>
                                        <p:cTn id="176" dur="1" fill="hold">
                                          <p:stCondLst>
                                            <p:cond delay="0"/>
                                          </p:stCondLst>
                                        </p:cTn>
                                        <p:tgtEl>
                                          <p:spTgt spid="82"/>
                                        </p:tgtEl>
                                        <p:attrNameLst>
                                          <p:attrName>style.visibility</p:attrName>
                                        </p:attrNameLst>
                                      </p:cBhvr>
                                      <p:to>
                                        <p:strVal val="visible"/>
                                      </p:to>
                                    </p:set>
                                    <p:animEffect transition="in" filter="fade">
                                      <p:cBhvr>
                                        <p:cTn id="177" dur="400"/>
                                        <p:tgtEl>
                                          <p:spTgt spid="82"/>
                                        </p:tgtEl>
                                      </p:cBhvr>
                                    </p:animEffect>
                                  </p:childTnLst>
                                </p:cTn>
                              </p:par>
                            </p:childTnLst>
                          </p:cTn>
                        </p:par>
                      </p:childTnLst>
                    </p:cTn>
                  </p:par>
                  <p:par>
                    <p:cTn id="178" fill="hold">
                      <p:stCondLst>
                        <p:cond delay="indefinite"/>
                      </p:stCondLst>
                      <p:childTnLst>
                        <p:par>
                          <p:cTn id="179" fill="hold">
                            <p:stCondLst>
                              <p:cond delay="0"/>
                            </p:stCondLst>
                            <p:childTnLst>
                              <p:par>
                                <p:cTn id="180" presetID="1" presetClass="entr" presetSubtype="0" fill="hold" grpId="0" nodeType="clickEffect">
                                  <p:stCondLst>
                                    <p:cond delay="0"/>
                                  </p:stCondLst>
                                  <p:childTnLst>
                                    <p:set>
                                      <p:cBhvr>
                                        <p:cTn id="181" dur="1" fill="hold">
                                          <p:stCondLst>
                                            <p:cond delay="0"/>
                                          </p:stCondLst>
                                        </p:cTn>
                                        <p:tgtEl>
                                          <p:spTgt spid="83"/>
                                        </p:tgtEl>
                                        <p:attrNameLst>
                                          <p:attrName>style.visibility</p:attrName>
                                        </p:attrNameLst>
                                      </p:cBhvr>
                                      <p:to>
                                        <p:strVal val="visible"/>
                                      </p:to>
                                    </p:set>
                                  </p:childTnLst>
                                </p:cTn>
                              </p:par>
                            </p:childTnLst>
                          </p:cTn>
                        </p:par>
                      </p:childTnLst>
                    </p:cTn>
                  </p:par>
                  <p:par>
                    <p:cTn id="182" fill="hold">
                      <p:stCondLst>
                        <p:cond delay="indefinite"/>
                      </p:stCondLst>
                      <p:childTnLst>
                        <p:par>
                          <p:cTn id="183" fill="hold">
                            <p:stCondLst>
                              <p:cond delay="0"/>
                            </p:stCondLst>
                            <p:childTnLst>
                              <p:par>
                                <p:cTn id="184" presetID="1" presetClass="entr" presetSubtype="0" fill="hold" grpId="0" nodeType="clickEffect">
                                  <p:stCondLst>
                                    <p:cond delay="0"/>
                                  </p:stCondLst>
                                  <p:childTnLst>
                                    <p:set>
                                      <p:cBhvr>
                                        <p:cTn id="185" dur="1" fill="hold">
                                          <p:stCondLst>
                                            <p:cond delay="0"/>
                                          </p:stCondLst>
                                        </p:cTn>
                                        <p:tgtEl>
                                          <p:spTgt spid="84"/>
                                        </p:tgtEl>
                                        <p:attrNameLst>
                                          <p:attrName>style.visibility</p:attrName>
                                        </p:attrNameLst>
                                      </p:cBhvr>
                                      <p:to>
                                        <p:strVal val="visible"/>
                                      </p:to>
                                    </p:set>
                                  </p:childTnLst>
                                </p:cTn>
                              </p:par>
                            </p:childTnLst>
                          </p:cTn>
                        </p:par>
                      </p:childTnLst>
                    </p:cTn>
                  </p:par>
                  <p:par>
                    <p:cTn id="186" fill="hold">
                      <p:stCondLst>
                        <p:cond delay="indefinite"/>
                      </p:stCondLst>
                      <p:childTnLst>
                        <p:par>
                          <p:cTn id="187" fill="hold">
                            <p:stCondLst>
                              <p:cond delay="0"/>
                            </p:stCondLst>
                            <p:childTnLst>
                              <p:par>
                                <p:cTn id="188" presetID="1" presetClass="entr" presetSubtype="0" fill="hold" grpId="0" nodeType="clickEffect">
                                  <p:stCondLst>
                                    <p:cond delay="0"/>
                                  </p:stCondLst>
                                  <p:childTnLst>
                                    <p:set>
                                      <p:cBhvr>
                                        <p:cTn id="189" dur="1" fill="hold">
                                          <p:stCondLst>
                                            <p:cond delay="0"/>
                                          </p:stCondLst>
                                        </p:cTn>
                                        <p:tgtEl>
                                          <p:spTgt spid="89"/>
                                        </p:tgtEl>
                                        <p:attrNameLst>
                                          <p:attrName>style.visibility</p:attrName>
                                        </p:attrNameLst>
                                      </p:cBhvr>
                                      <p:to>
                                        <p:strVal val="visible"/>
                                      </p:to>
                                    </p:set>
                                  </p:childTnLst>
                                </p:cTn>
                              </p:par>
                              <p:par>
                                <p:cTn id="190" presetID="1" presetClass="entr" presetSubtype="0" fill="hold" grpId="0" nodeType="withEffect">
                                  <p:stCondLst>
                                    <p:cond delay="0"/>
                                  </p:stCondLst>
                                  <p:childTnLst>
                                    <p:set>
                                      <p:cBhvr>
                                        <p:cTn id="191" dur="1" fill="hold">
                                          <p:stCondLst>
                                            <p:cond delay="0"/>
                                          </p:stCondLst>
                                        </p:cTn>
                                        <p:tgtEl>
                                          <p:spTgt spid="88"/>
                                        </p:tgtEl>
                                        <p:attrNameLst>
                                          <p:attrName>style.visibility</p:attrName>
                                        </p:attrNameLst>
                                      </p:cBhvr>
                                      <p:to>
                                        <p:strVal val="visible"/>
                                      </p:to>
                                    </p:set>
                                  </p:childTnLst>
                                </p:cTn>
                              </p:par>
                              <p:par>
                                <p:cTn id="192" presetID="1" presetClass="entr" presetSubtype="0" fill="hold" grpId="0" nodeType="withEffect">
                                  <p:stCondLst>
                                    <p:cond delay="0"/>
                                  </p:stCondLst>
                                  <p:childTnLst>
                                    <p:set>
                                      <p:cBhvr>
                                        <p:cTn id="193" dur="1" fill="hold">
                                          <p:stCondLst>
                                            <p:cond delay="0"/>
                                          </p:stCondLst>
                                        </p:cTn>
                                        <p:tgtEl>
                                          <p:spTgt spid="85"/>
                                        </p:tgtEl>
                                        <p:attrNameLst>
                                          <p:attrName>style.visibility</p:attrName>
                                        </p:attrNameLst>
                                      </p:cBhvr>
                                      <p:to>
                                        <p:strVal val="visible"/>
                                      </p:to>
                                    </p:set>
                                  </p:childTnLst>
                                </p:cTn>
                              </p:par>
                            </p:childTnLst>
                          </p:cTn>
                        </p:par>
                      </p:childTnLst>
                    </p:cTn>
                  </p:par>
                  <p:par>
                    <p:cTn id="194" fill="hold">
                      <p:stCondLst>
                        <p:cond delay="indefinite"/>
                      </p:stCondLst>
                      <p:childTnLst>
                        <p:par>
                          <p:cTn id="195" fill="hold">
                            <p:stCondLst>
                              <p:cond delay="0"/>
                            </p:stCondLst>
                            <p:childTnLst>
                              <p:par>
                                <p:cTn id="196" presetID="1" presetClass="entr" presetSubtype="0" fill="hold" grpId="0" nodeType="clickEffect">
                                  <p:stCondLst>
                                    <p:cond delay="0"/>
                                  </p:stCondLst>
                                  <p:childTnLst>
                                    <p:set>
                                      <p:cBhvr>
                                        <p:cTn id="197" dur="1" fill="hold">
                                          <p:stCondLst>
                                            <p:cond delay="0"/>
                                          </p:stCondLst>
                                        </p:cTn>
                                        <p:tgtEl>
                                          <p:spTgt spid="87"/>
                                        </p:tgtEl>
                                        <p:attrNameLst>
                                          <p:attrName>style.visibility</p:attrName>
                                        </p:attrNameLst>
                                      </p:cBhvr>
                                      <p:to>
                                        <p:strVal val="visible"/>
                                      </p:to>
                                    </p:set>
                                  </p:childTnLst>
                                </p:cTn>
                              </p:par>
                              <p:par>
                                <p:cTn id="198" presetID="1" presetClass="entr" presetSubtype="0" fill="hold" grpId="0" nodeType="withEffect">
                                  <p:stCondLst>
                                    <p:cond delay="0"/>
                                  </p:stCondLst>
                                  <p:childTnLst>
                                    <p:set>
                                      <p:cBhvr>
                                        <p:cTn id="199" dur="1" fill="hold">
                                          <p:stCondLst>
                                            <p:cond delay="0"/>
                                          </p:stCondLst>
                                        </p:cTn>
                                        <p:tgtEl>
                                          <p:spTgt spid="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84" grpId="0"/>
      <p:bldP spid="85" grpId="0"/>
      <p:bldP spid="86" grpId="0"/>
      <p:bldP spid="87" grpId="0"/>
      <p:bldP spid="88" grpId="0"/>
      <p:bldP spid="89" grpId="0"/>
    </p:bld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346FA4-423B-6EDC-5AE8-788D9B3D68DD}"/>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C55288E3-C7AA-1B3B-5781-666812359C87}"/>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74C35892-DD9C-4CD3-FADF-AB9A1CAFA62F}"/>
              </a:ext>
            </a:extLst>
          </p:cNvPr>
          <p:cNvSpPr/>
          <p:nvPr/>
        </p:nvSpPr>
        <p:spPr>
          <a:xfrm>
            <a:off x="109728" y="1399032"/>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36D548FF-03B2-9390-9FE1-5E9F31B44E93}"/>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ea typeface="Calibri" pitchFamily="34" charset="-122"/>
                <a:cs typeface="Calibri" pitchFamily="34" charset="-120"/>
              </a:rPr>
              <a:t>Introduction</a:t>
            </a:r>
            <a:endParaRPr lang="en-US" sz="1250" dirty="0"/>
          </a:p>
        </p:txBody>
      </p:sp>
      <p:sp>
        <p:nvSpPr>
          <p:cNvPr id="6" name="Text 4">
            <a:extLst>
              <a:ext uri="{FF2B5EF4-FFF2-40B4-BE49-F238E27FC236}">
                <a16:creationId xmlns:a16="http://schemas.microsoft.com/office/drawing/2014/main" id="{E78F9B36-2378-E9AE-F466-43DF66860E8E}"/>
              </a:ext>
            </a:extLst>
          </p:cNvPr>
          <p:cNvSpPr/>
          <p:nvPr/>
        </p:nvSpPr>
        <p:spPr>
          <a:xfrm>
            <a:off x="182880" y="226771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TACO</a:t>
            </a:r>
            <a:endParaRPr lang="en-US" sz="1250" dirty="0"/>
          </a:p>
        </p:txBody>
      </p:sp>
      <p:sp>
        <p:nvSpPr>
          <p:cNvPr id="7" name="Text 5">
            <a:extLst>
              <a:ext uri="{FF2B5EF4-FFF2-40B4-BE49-F238E27FC236}">
                <a16:creationId xmlns:a16="http://schemas.microsoft.com/office/drawing/2014/main" id="{3B81E76F-7C67-FF4A-4745-205EF033A43F}"/>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UNIQ</a:t>
            </a:r>
            <a:endParaRPr lang="en-US" sz="1250" dirty="0"/>
          </a:p>
        </p:txBody>
      </p:sp>
      <p:sp>
        <p:nvSpPr>
          <p:cNvPr id="8" name="Text 6">
            <a:extLst>
              <a:ext uri="{FF2B5EF4-FFF2-40B4-BE49-F238E27FC236}">
                <a16:creationId xmlns:a16="http://schemas.microsoft.com/office/drawing/2014/main" id="{D8A9F742-ECB3-A8FE-9184-79E42C24ED13}"/>
              </a:ext>
            </a:extLst>
          </p:cNvPr>
          <p:cNvSpPr/>
          <p:nvPr/>
        </p:nvSpPr>
        <p:spPr>
          <a:xfrm>
            <a:off x="182880" y="4005072"/>
            <a:ext cx="1225296" cy="512064"/>
          </a:xfrm>
          <a:prstGeom prst="rect">
            <a:avLst/>
          </a:prstGeom>
          <a:noFill/>
          <a:ln/>
        </p:spPr>
        <p:txBody>
          <a:bodyPr wrap="square" rtlCol="0" anchor="ctr"/>
          <a:lstStyle/>
          <a:p>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a:extLst>
              <a:ext uri="{FF2B5EF4-FFF2-40B4-BE49-F238E27FC236}">
                <a16:creationId xmlns:a16="http://schemas.microsoft.com/office/drawing/2014/main" id="{489FF8B2-2210-77FF-2C61-39C4E7A300A6}"/>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INTRODUCTION</a:t>
            </a:r>
            <a:endParaRPr lang="en-US" sz="1200" dirty="0"/>
          </a:p>
        </p:txBody>
      </p:sp>
      <p:sp>
        <p:nvSpPr>
          <p:cNvPr id="13" name="Text 11">
            <a:extLst>
              <a:ext uri="{FF2B5EF4-FFF2-40B4-BE49-F238E27FC236}">
                <a16:creationId xmlns:a16="http://schemas.microsoft.com/office/drawing/2014/main" id="{26A32230-93B8-AC4F-CE1E-3C03358A170D}"/>
              </a:ext>
            </a:extLst>
          </p:cNvPr>
          <p:cNvSpPr/>
          <p:nvPr/>
        </p:nvSpPr>
        <p:spPr>
          <a:xfrm>
            <a:off x="11551615" y="6473952"/>
            <a:ext cx="411480" cy="274320"/>
          </a:xfrm>
          <a:prstGeom prst="rect">
            <a:avLst/>
          </a:prstGeom>
          <a:no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128</a:t>
            </a:fld>
            <a:endParaRPr lang="en-US" sz="1000" dirty="0"/>
          </a:p>
        </p:txBody>
      </p:sp>
      <p:sp>
        <p:nvSpPr>
          <p:cNvPr id="14" name="Text 12">
            <a:extLst>
              <a:ext uri="{FF2B5EF4-FFF2-40B4-BE49-F238E27FC236}">
                <a16:creationId xmlns:a16="http://schemas.microsoft.com/office/drawing/2014/main" id="{BA64DBE8-9A61-9C84-97B0-CFC6A86D7C00}"/>
              </a:ext>
            </a:extLst>
          </p:cNvPr>
          <p:cNvSpPr/>
          <p:nvPr/>
        </p:nvSpPr>
        <p:spPr>
          <a:xfrm>
            <a:off x="2011680" y="6473952"/>
            <a:ext cx="5486400" cy="274320"/>
          </a:xfrm>
          <a:prstGeom prst="rect">
            <a:avLst/>
          </a:prstGeom>
          <a:noFill/>
          <a:ln/>
        </p:spPr>
        <p:txBody>
          <a:bodyPr wrap="square" rtlCol="0" anchor="ctr"/>
          <a:lstStyle/>
          <a:p>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sp>
        <p:nvSpPr>
          <p:cNvPr id="15" name="Text 9">
            <a:extLst>
              <a:ext uri="{FF2B5EF4-FFF2-40B4-BE49-F238E27FC236}">
                <a16:creationId xmlns:a16="http://schemas.microsoft.com/office/drawing/2014/main" id="{F642C012-531F-9820-15EB-C5D94786EAA6}"/>
              </a:ext>
            </a:extLst>
          </p:cNvPr>
          <p:cNvSpPr/>
          <p:nvPr/>
        </p:nvSpPr>
        <p:spPr>
          <a:xfrm>
            <a:off x="2011680" y="621792"/>
            <a:ext cx="9677095" cy="658368"/>
          </a:xfrm>
          <a:prstGeom prst="rect">
            <a:avLst/>
          </a:prstGeom>
          <a:noFill/>
        </p:spPr>
        <p:txBody>
          <a:bodyPr wrap="square" rtlCol="0" anchor="ctr"/>
          <a:lstStyle/>
          <a:p>
            <a:r>
              <a:rPr lang="zh-CN" altLang="zh-CN" sz="2400" b="1" dirty="0">
                <a:solidFill>
                  <a:srgbClr val="231F20"/>
                </a:solidFill>
                <a:latin typeface="Cambria" panose="02040503050406030204" pitchFamily="34" charset="0"/>
              </a:rPr>
              <a:t>Current Quantum Computers: The Qubit Limitation</a:t>
            </a:r>
            <a:endParaRPr lang="en-US" sz="2400" b="1" dirty="0">
              <a:solidFill>
                <a:srgbClr val="231F20"/>
              </a:solidFill>
              <a:latin typeface="Cambria" panose="02040503050406030204" pitchFamily="34" charset="0"/>
              <a:ea typeface="Cambria" panose="02040503050406030204" pitchFamily="34" charset="-122"/>
            </a:endParaRPr>
          </a:p>
        </p:txBody>
      </p:sp>
      <p:pic>
        <p:nvPicPr>
          <p:cNvPr id="16" name="图片 2">
            <a:extLst>
              <a:ext uri="{FF2B5EF4-FFF2-40B4-BE49-F238E27FC236}">
                <a16:creationId xmlns:a16="http://schemas.microsoft.com/office/drawing/2014/main" id="{333D5A85-B110-A136-4625-9DA841F3275E}"/>
              </a:ext>
            </a:extLst>
          </p:cNvPr>
          <p:cNvPicPr>
            <a:picLocks noChangeAspect="1"/>
          </p:cNvPicPr>
          <p:nvPr/>
        </p:nvPicPr>
        <p:blipFill>
          <a:blip r:embed="rId3"/>
          <a:stretch>
            <a:fillRect/>
          </a:stretch>
        </p:blipFill>
        <p:spPr>
          <a:xfrm>
            <a:off x="1941804" y="1947550"/>
            <a:ext cx="8528575" cy="2382344"/>
          </a:xfrm>
          <a:prstGeom prst="rect">
            <a:avLst/>
          </a:prstGeom>
        </p:spPr>
      </p:pic>
      <p:sp>
        <p:nvSpPr>
          <p:cNvPr id="17" name="矩形 13">
            <a:extLst>
              <a:ext uri="{FF2B5EF4-FFF2-40B4-BE49-F238E27FC236}">
                <a16:creationId xmlns:a16="http://schemas.microsoft.com/office/drawing/2014/main" id="{503777F5-4AE4-F2E9-84D5-D9D5BBB345C8}"/>
              </a:ext>
            </a:extLst>
          </p:cNvPr>
          <p:cNvSpPr/>
          <p:nvPr/>
        </p:nvSpPr>
        <p:spPr>
          <a:xfrm>
            <a:off x="1824465" y="2362015"/>
            <a:ext cx="8925314" cy="2589837"/>
          </a:xfrm>
          <a:prstGeom prst="rect">
            <a:avLst/>
          </a:prstGeom>
          <a:noFill/>
          <a:ln w="38100">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4">
            <a:extLst>
              <a:ext uri="{FF2B5EF4-FFF2-40B4-BE49-F238E27FC236}">
                <a16:creationId xmlns:a16="http://schemas.microsoft.com/office/drawing/2014/main" id="{1C35D441-89CC-A57B-A25B-524857C75C59}"/>
              </a:ext>
            </a:extLst>
          </p:cNvPr>
          <p:cNvSpPr txBox="1"/>
          <p:nvPr/>
        </p:nvSpPr>
        <p:spPr>
          <a:xfrm>
            <a:off x="2067560" y="1325592"/>
            <a:ext cx="5539812" cy="369332"/>
          </a:xfrm>
          <a:prstGeom prst="rect">
            <a:avLst/>
          </a:prstGeom>
          <a:noFill/>
        </p:spPr>
        <p:txBody>
          <a:bodyPr wrap="square" rtlCol="0">
            <a:spAutoFit/>
          </a:bodyPr>
          <a:lstStyle/>
          <a:p>
            <a:r>
              <a:rPr lang="en-US" altLang="zh-CN" b="1" dirty="0">
                <a:solidFill>
                  <a:srgbClr val="A42037"/>
                </a:solidFill>
                <a:latin typeface="Calibri" panose="020F0502020204030204" pitchFamily="34" charset="0"/>
                <a:ea typeface="Calibri" panose="020F0502020204030204" pitchFamily="34" charset="-122"/>
                <a:cs typeface="Calibri" panose="020F0502020204030204" pitchFamily="34" charset="-120"/>
              </a:rPr>
              <a:t>Numbers of qubits for one QPU</a:t>
            </a:r>
            <a:endParaRPr lang="zh-CN" altLang="en-US" b="1" dirty="0">
              <a:solidFill>
                <a:srgbClr val="A42037"/>
              </a:solidFill>
              <a:latin typeface="Calibri" panose="020F0502020204030204" pitchFamily="34" charset="0"/>
              <a:cs typeface="Calibri" panose="020F0502020204030204" pitchFamily="34" charset="-120"/>
            </a:endParaRPr>
          </a:p>
        </p:txBody>
      </p:sp>
      <p:sp>
        <p:nvSpPr>
          <p:cNvPr id="19" name="文本框 15">
            <a:extLst>
              <a:ext uri="{FF2B5EF4-FFF2-40B4-BE49-F238E27FC236}">
                <a16:creationId xmlns:a16="http://schemas.microsoft.com/office/drawing/2014/main" id="{215E7919-169A-E759-B384-FDD749BC88D8}"/>
              </a:ext>
            </a:extLst>
          </p:cNvPr>
          <p:cNvSpPr txBox="1"/>
          <p:nvPr/>
        </p:nvSpPr>
        <p:spPr>
          <a:xfrm>
            <a:off x="2700660" y="4449918"/>
            <a:ext cx="8371702" cy="369332"/>
          </a:xfrm>
          <a:prstGeom prst="rect">
            <a:avLst/>
          </a:prstGeom>
          <a:noFill/>
        </p:spPr>
        <p:txBody>
          <a:bodyPr wrap="square">
            <a:spAutoFit/>
          </a:bodyPr>
          <a:lstStyle/>
          <a:p>
            <a:r>
              <a:rPr lang="en-US" altLang="zh-CN" b="1" dirty="0"/>
              <a:t>Current State: </a:t>
            </a:r>
            <a:r>
              <a:rPr lang="en-US" altLang="zh-CN" b="1" dirty="0">
                <a:solidFill>
                  <a:srgbClr val="0070C0"/>
                </a:solidFill>
              </a:rPr>
              <a:t>Noise intermediate-scale quantum technology (NISQ)</a:t>
            </a:r>
          </a:p>
        </p:txBody>
      </p:sp>
      <p:sp>
        <p:nvSpPr>
          <p:cNvPr id="20" name="文本框 16">
            <a:extLst>
              <a:ext uri="{FF2B5EF4-FFF2-40B4-BE49-F238E27FC236}">
                <a16:creationId xmlns:a16="http://schemas.microsoft.com/office/drawing/2014/main" id="{1423CF64-E576-D7B2-85A0-2A6FDACD0B9B}"/>
              </a:ext>
            </a:extLst>
          </p:cNvPr>
          <p:cNvSpPr txBox="1"/>
          <p:nvPr/>
        </p:nvSpPr>
        <p:spPr>
          <a:xfrm>
            <a:off x="2309513" y="5561613"/>
            <a:ext cx="8925314" cy="369332"/>
          </a:xfrm>
          <a:prstGeom prst="rect">
            <a:avLst/>
          </a:prstGeom>
          <a:noFill/>
        </p:spPr>
        <p:txBody>
          <a:bodyPr wrap="square">
            <a:spAutoFit/>
          </a:bodyPr>
          <a:lstStyle/>
          <a:p>
            <a:r>
              <a:rPr lang="en-US" altLang="zh-CN" b="1" dirty="0"/>
              <a:t>Future State: Fully error corrected quantum computers </a:t>
            </a:r>
            <a:r>
              <a:rPr lang="en-US" altLang="zh-CN" b="1" dirty="0">
                <a:solidFill>
                  <a:srgbClr val="0070C0"/>
                </a:solidFill>
              </a:rPr>
              <a:t>with millions of qubits.</a:t>
            </a:r>
          </a:p>
        </p:txBody>
      </p:sp>
      <p:sp>
        <p:nvSpPr>
          <p:cNvPr id="21" name="箭头: 下 20">
            <a:extLst>
              <a:ext uri="{FF2B5EF4-FFF2-40B4-BE49-F238E27FC236}">
                <a16:creationId xmlns:a16="http://schemas.microsoft.com/office/drawing/2014/main" id="{F0285700-ACE0-9CC7-90CC-81C2D6F45127}"/>
              </a:ext>
            </a:extLst>
          </p:cNvPr>
          <p:cNvSpPr/>
          <p:nvPr/>
        </p:nvSpPr>
        <p:spPr>
          <a:xfrm>
            <a:off x="6045204" y="5159424"/>
            <a:ext cx="258784" cy="333190"/>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a:extLst>
              <a:ext uri="{FF2B5EF4-FFF2-40B4-BE49-F238E27FC236}">
                <a16:creationId xmlns:a16="http://schemas.microsoft.com/office/drawing/2014/main" id="{2CAC4A63-EA78-CCE8-D741-DE13BED0B95A}"/>
              </a:ext>
            </a:extLst>
          </p:cNvPr>
          <p:cNvSpPr txBox="1"/>
          <p:nvPr/>
        </p:nvSpPr>
        <p:spPr>
          <a:xfrm>
            <a:off x="10866677" y="2881211"/>
            <a:ext cx="1644195" cy="646331"/>
          </a:xfrm>
          <a:prstGeom prst="rect">
            <a:avLst/>
          </a:prstGeom>
          <a:noFill/>
        </p:spPr>
        <p:txBody>
          <a:bodyPr wrap="square" rtlCol="0">
            <a:spAutoFit/>
          </a:bodyPr>
          <a:lstStyle/>
          <a:p>
            <a:r>
              <a:rPr lang="en-US" altLang="zh-CN" b="1" dirty="0">
                <a:solidFill>
                  <a:srgbClr val="FF0000"/>
                </a:solidFill>
              </a:rPr>
              <a:t>Limit qubits per QPU</a:t>
            </a:r>
            <a:endParaRPr lang="zh-CN" altLang="en-US" b="1" dirty="0">
              <a:solidFill>
                <a:srgbClr val="FF0000"/>
              </a:solidFill>
            </a:endParaRPr>
          </a:p>
        </p:txBody>
      </p:sp>
    </p:spTree>
    <p:extLst>
      <p:ext uri="{BB962C8B-B14F-4D97-AF65-F5344CB8AC3E}">
        <p14:creationId xmlns:p14="http://schemas.microsoft.com/office/powerpoint/2010/main" val="1718437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9" grpId="0"/>
      <p:bldP spid="20" grpId="0"/>
      <p:bldP spid="21" grpId="0" animBg="1"/>
      <p:bldP spid="22" grpId="0"/>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8D0FD6-D6EB-3C42-F100-84DF4E3F9D73}"/>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08922ADA-B6AB-9CD5-7484-BDD189B50DF3}"/>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C33AC6CE-1F6E-6542-80C6-932DAFED2BF4}"/>
              </a:ext>
            </a:extLst>
          </p:cNvPr>
          <p:cNvSpPr/>
          <p:nvPr/>
        </p:nvSpPr>
        <p:spPr>
          <a:xfrm>
            <a:off x="109728" y="1399032"/>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14ECC3FC-2775-83F5-846C-F1A922168553}"/>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ea typeface="Calibri" pitchFamily="34" charset="-122"/>
                <a:cs typeface="Calibri" pitchFamily="34" charset="-120"/>
              </a:rPr>
              <a:t>Introduction</a:t>
            </a:r>
            <a:endParaRPr lang="en-US" sz="1250" dirty="0"/>
          </a:p>
        </p:txBody>
      </p:sp>
      <p:sp>
        <p:nvSpPr>
          <p:cNvPr id="6" name="Text 4">
            <a:extLst>
              <a:ext uri="{FF2B5EF4-FFF2-40B4-BE49-F238E27FC236}">
                <a16:creationId xmlns:a16="http://schemas.microsoft.com/office/drawing/2014/main" id="{68F853B9-88BC-9B51-31E8-1159437C9365}"/>
              </a:ext>
            </a:extLst>
          </p:cNvPr>
          <p:cNvSpPr/>
          <p:nvPr/>
        </p:nvSpPr>
        <p:spPr>
          <a:xfrm>
            <a:off x="182880" y="226771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TACO</a:t>
            </a:r>
            <a:endParaRPr lang="en-US" sz="1250" dirty="0"/>
          </a:p>
        </p:txBody>
      </p:sp>
      <p:sp>
        <p:nvSpPr>
          <p:cNvPr id="7" name="Text 5">
            <a:extLst>
              <a:ext uri="{FF2B5EF4-FFF2-40B4-BE49-F238E27FC236}">
                <a16:creationId xmlns:a16="http://schemas.microsoft.com/office/drawing/2014/main" id="{02229F1D-D511-6700-4EF4-A263A68F5C54}"/>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UNIQ</a:t>
            </a:r>
            <a:endParaRPr lang="en-US" sz="1250" dirty="0"/>
          </a:p>
        </p:txBody>
      </p:sp>
      <p:sp>
        <p:nvSpPr>
          <p:cNvPr id="8" name="Text 6">
            <a:extLst>
              <a:ext uri="{FF2B5EF4-FFF2-40B4-BE49-F238E27FC236}">
                <a16:creationId xmlns:a16="http://schemas.microsoft.com/office/drawing/2014/main" id="{F74D92DE-B1AC-A586-D212-4ADE89C9F5CC}"/>
              </a:ext>
            </a:extLst>
          </p:cNvPr>
          <p:cNvSpPr/>
          <p:nvPr/>
        </p:nvSpPr>
        <p:spPr>
          <a:xfrm>
            <a:off x="182880" y="4005072"/>
            <a:ext cx="1225296" cy="512064"/>
          </a:xfrm>
          <a:prstGeom prst="rect">
            <a:avLst/>
          </a:prstGeom>
          <a:noFill/>
          <a:ln/>
        </p:spPr>
        <p:txBody>
          <a:bodyPr wrap="square" rtlCol="0" anchor="ctr"/>
          <a:lstStyle/>
          <a:p>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a:extLst>
              <a:ext uri="{FF2B5EF4-FFF2-40B4-BE49-F238E27FC236}">
                <a16:creationId xmlns:a16="http://schemas.microsoft.com/office/drawing/2014/main" id="{BAA55594-4951-4490-AD52-564511F6FB07}"/>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INTRODUCTION</a:t>
            </a:r>
            <a:endParaRPr lang="en-US" sz="1200" dirty="0"/>
          </a:p>
        </p:txBody>
      </p:sp>
      <p:sp>
        <p:nvSpPr>
          <p:cNvPr id="13" name="Text 11">
            <a:extLst>
              <a:ext uri="{FF2B5EF4-FFF2-40B4-BE49-F238E27FC236}">
                <a16:creationId xmlns:a16="http://schemas.microsoft.com/office/drawing/2014/main" id="{677E153D-2D09-D59E-050A-91093D0EEA44}"/>
              </a:ext>
            </a:extLst>
          </p:cNvPr>
          <p:cNvSpPr/>
          <p:nvPr/>
        </p:nvSpPr>
        <p:spPr>
          <a:xfrm>
            <a:off x="11551615" y="6473952"/>
            <a:ext cx="411480" cy="274320"/>
          </a:xfrm>
          <a:prstGeom prst="rect">
            <a:avLst/>
          </a:prstGeom>
          <a:no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129</a:t>
            </a:fld>
            <a:endParaRPr lang="en-US" sz="1000" dirty="0"/>
          </a:p>
        </p:txBody>
      </p:sp>
      <p:sp>
        <p:nvSpPr>
          <p:cNvPr id="14" name="Text 12">
            <a:extLst>
              <a:ext uri="{FF2B5EF4-FFF2-40B4-BE49-F238E27FC236}">
                <a16:creationId xmlns:a16="http://schemas.microsoft.com/office/drawing/2014/main" id="{653750B4-8130-4BEF-0A60-6BDF4521AD65}"/>
              </a:ext>
            </a:extLst>
          </p:cNvPr>
          <p:cNvSpPr/>
          <p:nvPr/>
        </p:nvSpPr>
        <p:spPr>
          <a:xfrm>
            <a:off x="2011680" y="6473952"/>
            <a:ext cx="5486400" cy="274320"/>
          </a:xfrm>
          <a:prstGeom prst="rect">
            <a:avLst/>
          </a:prstGeom>
          <a:noFill/>
          <a:ln/>
        </p:spPr>
        <p:txBody>
          <a:bodyPr wrap="square" rtlCol="0" anchor="ctr"/>
          <a:lstStyle/>
          <a:p>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sp>
        <p:nvSpPr>
          <p:cNvPr id="3" name="Text 9">
            <a:extLst>
              <a:ext uri="{FF2B5EF4-FFF2-40B4-BE49-F238E27FC236}">
                <a16:creationId xmlns:a16="http://schemas.microsoft.com/office/drawing/2014/main" id="{853945B1-800C-E595-2ED4-3CA5725F7E1B}"/>
              </a:ext>
            </a:extLst>
          </p:cNvPr>
          <p:cNvSpPr/>
          <p:nvPr/>
        </p:nvSpPr>
        <p:spPr>
          <a:xfrm>
            <a:off x="2011680" y="621792"/>
            <a:ext cx="9677095" cy="658368"/>
          </a:xfrm>
          <a:prstGeom prst="rect">
            <a:avLst/>
          </a:prstGeom>
          <a:noFill/>
        </p:spPr>
        <p:txBody>
          <a:bodyPr wrap="square" rtlCol="0" anchor="ctr"/>
          <a:lstStyle/>
          <a:p>
            <a:pPr marL="0" indent="0">
              <a:buNone/>
            </a:pPr>
            <a:r>
              <a:rPr lang="en-US" sz="2400" b="1" dirty="0">
                <a:solidFill>
                  <a:srgbClr val="231F20"/>
                </a:solidFill>
                <a:latin typeface="Cambria" panose="02040503050406030204" pitchFamily="34" charset="0"/>
                <a:ea typeface="Cambria" panose="02040503050406030204" pitchFamily="34" charset="-122"/>
                <a:cs typeface="Cambria" panose="02040503050406030204" pitchFamily="34" charset="-120"/>
              </a:rPr>
              <a:t>Why Scaling a Single QPU Is Difficult </a:t>
            </a:r>
            <a:r>
              <a:rPr lang="en-US" sz="2400" b="1" baseline="30000" dirty="0">
                <a:solidFill>
                  <a:srgbClr val="231F20"/>
                </a:solidFill>
                <a:latin typeface="Cambria" panose="02040503050406030204" pitchFamily="34" charset="0"/>
                <a:ea typeface="Cambria" panose="02040503050406030204" pitchFamily="34" charset="-122"/>
                <a:cs typeface="Cambria" panose="02040503050406030204" pitchFamily="34" charset="-120"/>
              </a:rPr>
              <a:t>[1]</a:t>
            </a:r>
            <a:endParaRPr lang="en-US" sz="2400" baseline="30000" dirty="0"/>
          </a:p>
        </p:txBody>
      </p:sp>
      <p:sp>
        <p:nvSpPr>
          <p:cNvPr id="9" name="矩形: 圆角 2">
            <a:extLst>
              <a:ext uri="{FF2B5EF4-FFF2-40B4-BE49-F238E27FC236}">
                <a16:creationId xmlns:a16="http://schemas.microsoft.com/office/drawing/2014/main" id="{9E811679-BC7A-5B20-4E3D-7094C6460862}"/>
              </a:ext>
            </a:extLst>
          </p:cNvPr>
          <p:cNvSpPr/>
          <p:nvPr/>
        </p:nvSpPr>
        <p:spPr>
          <a:xfrm>
            <a:off x="1737360" y="1925259"/>
            <a:ext cx="4177000" cy="2420179"/>
          </a:xfrm>
          <a:prstGeom prst="roundRect">
            <a:avLst/>
          </a:prstGeom>
          <a:noFill/>
          <a:ln w="28575">
            <a:solidFill>
              <a:schemeClr val="accent5">
                <a:lumMod val="7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1" name="文本框 13">
            <a:extLst>
              <a:ext uri="{FF2B5EF4-FFF2-40B4-BE49-F238E27FC236}">
                <a16:creationId xmlns:a16="http://schemas.microsoft.com/office/drawing/2014/main" id="{AE48B62B-F7DB-8263-356F-9F5525818C99}"/>
              </a:ext>
            </a:extLst>
          </p:cNvPr>
          <p:cNvSpPr txBox="1"/>
          <p:nvPr/>
        </p:nvSpPr>
        <p:spPr>
          <a:xfrm>
            <a:off x="2442647" y="2071292"/>
            <a:ext cx="3544866" cy="584775"/>
          </a:xfrm>
          <a:prstGeom prst="rect">
            <a:avLst/>
          </a:prstGeom>
          <a:noFill/>
        </p:spPr>
        <p:txBody>
          <a:bodyPr wrap="square" rtlCol="0">
            <a:spAutoFit/>
          </a:bodyPr>
          <a:lstStyle/>
          <a:p>
            <a:r>
              <a:rPr lang="en-US" altLang="zh-CN" sz="1600" b="1" dirty="0"/>
              <a:t>Hardware Noise</a:t>
            </a:r>
          </a:p>
          <a:p>
            <a:r>
              <a:rPr lang="en-US" altLang="zh-CN" sz="1600" dirty="0"/>
              <a:t>High error rates in quantum operations</a:t>
            </a:r>
            <a:endParaRPr lang="zh-CN" altLang="en-US" sz="1600" dirty="0"/>
          </a:p>
        </p:txBody>
      </p:sp>
      <p:sp>
        <p:nvSpPr>
          <p:cNvPr id="12" name="文本框 14">
            <a:extLst>
              <a:ext uri="{FF2B5EF4-FFF2-40B4-BE49-F238E27FC236}">
                <a16:creationId xmlns:a16="http://schemas.microsoft.com/office/drawing/2014/main" id="{A112C51A-4C27-A0F2-39A6-3C600AB5800E}"/>
              </a:ext>
            </a:extLst>
          </p:cNvPr>
          <p:cNvSpPr txBox="1"/>
          <p:nvPr/>
        </p:nvSpPr>
        <p:spPr>
          <a:xfrm>
            <a:off x="2442648" y="2815774"/>
            <a:ext cx="2778972" cy="584775"/>
          </a:xfrm>
          <a:prstGeom prst="rect">
            <a:avLst/>
          </a:prstGeom>
          <a:noFill/>
        </p:spPr>
        <p:txBody>
          <a:bodyPr wrap="square" rtlCol="0">
            <a:spAutoFit/>
          </a:bodyPr>
          <a:lstStyle/>
          <a:p>
            <a:r>
              <a:rPr lang="en-US" altLang="zh-CN" sz="1600" b="1" dirty="0"/>
              <a:t>Fabrication Difficulty</a:t>
            </a:r>
          </a:p>
          <a:p>
            <a:r>
              <a:rPr lang="en-US" altLang="zh-CN" sz="1600" dirty="0"/>
              <a:t>Large chips are hard to build</a:t>
            </a:r>
            <a:endParaRPr lang="zh-CN" altLang="en-US" sz="1600" dirty="0"/>
          </a:p>
        </p:txBody>
      </p:sp>
      <p:sp>
        <p:nvSpPr>
          <p:cNvPr id="15" name="文本框 15">
            <a:extLst>
              <a:ext uri="{FF2B5EF4-FFF2-40B4-BE49-F238E27FC236}">
                <a16:creationId xmlns:a16="http://schemas.microsoft.com/office/drawing/2014/main" id="{4717DD79-8198-CB5B-77ED-06768DFC0D78}"/>
              </a:ext>
            </a:extLst>
          </p:cNvPr>
          <p:cNvSpPr txBox="1"/>
          <p:nvPr/>
        </p:nvSpPr>
        <p:spPr>
          <a:xfrm>
            <a:off x="2457223" y="3568862"/>
            <a:ext cx="3338200" cy="584775"/>
          </a:xfrm>
          <a:prstGeom prst="rect">
            <a:avLst/>
          </a:prstGeom>
          <a:noFill/>
        </p:spPr>
        <p:txBody>
          <a:bodyPr wrap="square" rtlCol="0">
            <a:spAutoFit/>
          </a:bodyPr>
          <a:lstStyle/>
          <a:p>
            <a:r>
              <a:rPr lang="en-US" altLang="zh-CN" sz="1600" b="1" dirty="0"/>
              <a:t>Control Complexity</a:t>
            </a:r>
          </a:p>
          <a:p>
            <a:r>
              <a:rPr lang="en-US" altLang="zh-CN" sz="1600" dirty="0"/>
              <a:t>Requires thousands of control lines</a:t>
            </a:r>
            <a:endParaRPr lang="zh-CN" altLang="en-US" sz="1600" dirty="0"/>
          </a:p>
        </p:txBody>
      </p:sp>
      <p:pic>
        <p:nvPicPr>
          <p:cNvPr id="16" name="图片 16">
            <a:extLst>
              <a:ext uri="{FF2B5EF4-FFF2-40B4-BE49-F238E27FC236}">
                <a16:creationId xmlns:a16="http://schemas.microsoft.com/office/drawing/2014/main" id="{8395ABA2-D438-6273-0B27-A2EE239B6AF6}"/>
              </a:ext>
            </a:extLst>
          </p:cNvPr>
          <p:cNvPicPr>
            <a:picLocks noChangeAspect="1"/>
          </p:cNvPicPr>
          <p:nvPr/>
        </p:nvPicPr>
        <p:blipFill>
          <a:blip r:embed="rId3"/>
          <a:stretch>
            <a:fillRect/>
          </a:stretch>
        </p:blipFill>
        <p:spPr>
          <a:xfrm>
            <a:off x="1935707" y="2091345"/>
            <a:ext cx="584775" cy="584775"/>
          </a:xfrm>
          <a:prstGeom prst="rect">
            <a:avLst/>
          </a:prstGeom>
        </p:spPr>
      </p:pic>
      <p:pic>
        <p:nvPicPr>
          <p:cNvPr id="17" name="图片 20">
            <a:extLst>
              <a:ext uri="{FF2B5EF4-FFF2-40B4-BE49-F238E27FC236}">
                <a16:creationId xmlns:a16="http://schemas.microsoft.com/office/drawing/2014/main" id="{9A3C2B9C-50F5-655C-8314-56242662BEEE}"/>
              </a:ext>
            </a:extLst>
          </p:cNvPr>
          <p:cNvPicPr>
            <a:picLocks noChangeAspect="1"/>
          </p:cNvPicPr>
          <p:nvPr/>
        </p:nvPicPr>
        <p:blipFill>
          <a:blip r:embed="rId4"/>
          <a:stretch>
            <a:fillRect/>
          </a:stretch>
        </p:blipFill>
        <p:spPr>
          <a:xfrm>
            <a:off x="2000090" y="2845862"/>
            <a:ext cx="454351" cy="454351"/>
          </a:xfrm>
          <a:prstGeom prst="rect">
            <a:avLst/>
          </a:prstGeom>
        </p:spPr>
      </p:pic>
      <p:pic>
        <p:nvPicPr>
          <p:cNvPr id="18" name="图片 21">
            <a:extLst>
              <a:ext uri="{FF2B5EF4-FFF2-40B4-BE49-F238E27FC236}">
                <a16:creationId xmlns:a16="http://schemas.microsoft.com/office/drawing/2014/main" id="{E2244EE7-E55B-2550-63C4-13EB9BDCFEB0}"/>
              </a:ext>
            </a:extLst>
          </p:cNvPr>
          <p:cNvPicPr>
            <a:picLocks noChangeAspect="1"/>
          </p:cNvPicPr>
          <p:nvPr/>
        </p:nvPicPr>
        <p:blipFill>
          <a:blip r:embed="rId5"/>
          <a:stretch>
            <a:fillRect/>
          </a:stretch>
        </p:blipFill>
        <p:spPr>
          <a:xfrm>
            <a:off x="2019918" y="3550507"/>
            <a:ext cx="422729" cy="584775"/>
          </a:xfrm>
          <a:prstGeom prst="rect">
            <a:avLst/>
          </a:prstGeom>
        </p:spPr>
      </p:pic>
      <p:sp>
        <p:nvSpPr>
          <p:cNvPr id="19" name="箭头: 右 22">
            <a:extLst>
              <a:ext uri="{FF2B5EF4-FFF2-40B4-BE49-F238E27FC236}">
                <a16:creationId xmlns:a16="http://schemas.microsoft.com/office/drawing/2014/main" id="{79395C01-2B4D-A5EF-A38F-B376CF2472E5}"/>
              </a:ext>
            </a:extLst>
          </p:cNvPr>
          <p:cNvSpPr/>
          <p:nvPr/>
        </p:nvSpPr>
        <p:spPr>
          <a:xfrm rot="5400000">
            <a:off x="3669797" y="4252195"/>
            <a:ext cx="379909" cy="353598"/>
          </a:xfrm>
          <a:prstGeom prst="rightArrow">
            <a:avLst/>
          </a:prstGeom>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81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0" name="文本框 23">
            <a:extLst>
              <a:ext uri="{FF2B5EF4-FFF2-40B4-BE49-F238E27FC236}">
                <a16:creationId xmlns:a16="http://schemas.microsoft.com/office/drawing/2014/main" id="{27A4CD52-0B42-AA72-7581-0D9DE0118D9C}"/>
              </a:ext>
            </a:extLst>
          </p:cNvPr>
          <p:cNvSpPr txBox="1"/>
          <p:nvPr/>
        </p:nvSpPr>
        <p:spPr>
          <a:xfrm>
            <a:off x="1737359" y="4788052"/>
            <a:ext cx="4162425" cy="584775"/>
          </a:xfrm>
          <a:prstGeom prst="rect">
            <a:avLst/>
          </a:prstGeom>
          <a:noFill/>
        </p:spPr>
        <p:txBody>
          <a:bodyPr wrap="square" rtlCol="0">
            <a:spAutoFit/>
          </a:bodyPr>
          <a:lstStyle/>
          <a:p>
            <a:pPr algn="ctr"/>
            <a:r>
              <a:rPr lang="en-US" altLang="zh-CN" sz="1600" b="1" dirty="0"/>
              <a:t>Difficult to </a:t>
            </a:r>
            <a:r>
              <a:rPr lang="en-US" altLang="zh-CN" sz="1600" dirty="0"/>
              <a:t>build large quantum processors with millions of qubits</a:t>
            </a:r>
            <a:endParaRPr lang="zh-CN" altLang="en-US" sz="1600" dirty="0"/>
          </a:p>
        </p:txBody>
      </p:sp>
      <p:cxnSp>
        <p:nvCxnSpPr>
          <p:cNvPr id="21" name="直接连接符 24">
            <a:extLst>
              <a:ext uri="{FF2B5EF4-FFF2-40B4-BE49-F238E27FC236}">
                <a16:creationId xmlns:a16="http://schemas.microsoft.com/office/drawing/2014/main" id="{9B9EAAD6-9532-AFEC-6017-9AD19A01F330}"/>
              </a:ext>
            </a:extLst>
          </p:cNvPr>
          <p:cNvCxnSpPr>
            <a:cxnSpLocks/>
          </p:cNvCxnSpPr>
          <p:nvPr/>
        </p:nvCxnSpPr>
        <p:spPr>
          <a:xfrm>
            <a:off x="6144350" y="1562670"/>
            <a:ext cx="0" cy="4011544"/>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22" name="矩形: 圆角 38">
            <a:extLst>
              <a:ext uri="{FF2B5EF4-FFF2-40B4-BE49-F238E27FC236}">
                <a16:creationId xmlns:a16="http://schemas.microsoft.com/office/drawing/2014/main" id="{2D8A5EF2-A58F-6805-73C8-5B7330C4DE98}"/>
              </a:ext>
            </a:extLst>
          </p:cNvPr>
          <p:cNvSpPr/>
          <p:nvPr/>
        </p:nvSpPr>
        <p:spPr>
          <a:xfrm>
            <a:off x="6488933" y="1287985"/>
            <a:ext cx="5144269" cy="1143112"/>
          </a:xfrm>
          <a:prstGeom prst="roundRect">
            <a:avLst/>
          </a:prstGeom>
          <a:noFill/>
          <a:ln w="28575">
            <a:solidFill>
              <a:srgbClr val="FF000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3" name="Rectangle: Rounded Corners 3">
            <a:extLst>
              <a:ext uri="{FF2B5EF4-FFF2-40B4-BE49-F238E27FC236}">
                <a16:creationId xmlns:a16="http://schemas.microsoft.com/office/drawing/2014/main" id="{EA2F8842-D506-7E2E-947F-0A1E275E0689}"/>
              </a:ext>
            </a:extLst>
          </p:cNvPr>
          <p:cNvSpPr/>
          <p:nvPr/>
        </p:nvSpPr>
        <p:spPr>
          <a:xfrm>
            <a:off x="6771328" y="1419918"/>
            <a:ext cx="4495801" cy="335625"/>
          </a:xfrm>
          <a:prstGeom prst="roundRect">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6200000" scaled="1"/>
            <a:tileRect/>
          </a:gra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Limited Qubit Count</a:t>
            </a:r>
          </a:p>
        </p:txBody>
      </p:sp>
      <p:sp>
        <p:nvSpPr>
          <p:cNvPr id="24" name="文本框 40">
            <a:extLst>
              <a:ext uri="{FF2B5EF4-FFF2-40B4-BE49-F238E27FC236}">
                <a16:creationId xmlns:a16="http://schemas.microsoft.com/office/drawing/2014/main" id="{1C59CEDA-B047-A52B-9ACA-1ACE78B5A89B}"/>
              </a:ext>
            </a:extLst>
          </p:cNvPr>
          <p:cNvSpPr txBox="1"/>
          <p:nvPr/>
        </p:nvSpPr>
        <p:spPr>
          <a:xfrm>
            <a:off x="7103482" y="1723211"/>
            <a:ext cx="4162425" cy="584775"/>
          </a:xfrm>
          <a:prstGeom prst="rect">
            <a:avLst/>
          </a:prstGeom>
          <a:noFill/>
        </p:spPr>
        <p:txBody>
          <a:bodyPr wrap="square" rtlCol="0">
            <a:spAutoFit/>
          </a:bodyPr>
          <a:lstStyle/>
          <a:p>
            <a:pPr algn="ctr"/>
            <a:r>
              <a:rPr lang="en-US" altLang="zh-CN" sz="1600" dirty="0"/>
              <a:t>Large quantum circuits </a:t>
            </a:r>
            <a:r>
              <a:rPr lang="en-US" altLang="zh-CN" sz="1600" b="1" dirty="0"/>
              <a:t>cannot </a:t>
            </a:r>
            <a:r>
              <a:rPr lang="en-US" altLang="zh-CN" sz="1600" dirty="0"/>
              <a:t>be executed</a:t>
            </a:r>
            <a:r>
              <a:rPr lang="en-US" altLang="zh-CN" sz="1600" b="1" dirty="0"/>
              <a:t> on a single device</a:t>
            </a:r>
            <a:endParaRPr lang="zh-CN" altLang="en-US" sz="1600" dirty="0"/>
          </a:p>
        </p:txBody>
      </p:sp>
      <p:sp>
        <p:nvSpPr>
          <p:cNvPr id="25" name="矩形: 圆角 41">
            <a:extLst>
              <a:ext uri="{FF2B5EF4-FFF2-40B4-BE49-F238E27FC236}">
                <a16:creationId xmlns:a16="http://schemas.microsoft.com/office/drawing/2014/main" id="{898F0F96-A3AD-0BAF-FF19-4E3D1D7F20B8}"/>
              </a:ext>
            </a:extLst>
          </p:cNvPr>
          <p:cNvSpPr/>
          <p:nvPr/>
        </p:nvSpPr>
        <p:spPr>
          <a:xfrm>
            <a:off x="6483414" y="2811202"/>
            <a:ext cx="5144269" cy="1179783"/>
          </a:xfrm>
          <a:prstGeom prst="roundRect">
            <a:avLst/>
          </a:prstGeom>
          <a:noFill/>
          <a:ln w="28575">
            <a:solidFill>
              <a:srgbClr val="00B05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6" name="Rectangle: Rounded Corners 3">
            <a:extLst>
              <a:ext uri="{FF2B5EF4-FFF2-40B4-BE49-F238E27FC236}">
                <a16:creationId xmlns:a16="http://schemas.microsoft.com/office/drawing/2014/main" id="{09ED8FAA-070E-D656-BD7F-FBF5C5AC92E9}"/>
              </a:ext>
            </a:extLst>
          </p:cNvPr>
          <p:cNvSpPr/>
          <p:nvPr/>
        </p:nvSpPr>
        <p:spPr>
          <a:xfrm>
            <a:off x="6765804" y="2943135"/>
            <a:ext cx="4495801" cy="335625"/>
          </a:xfrm>
          <a:prstGeom prst="roundRect">
            <a:avLst/>
          </a:prstGeom>
          <a:solidFill>
            <a:srgbClr val="00B05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Distributed Quantum Computing</a:t>
            </a:r>
          </a:p>
        </p:txBody>
      </p:sp>
      <p:sp>
        <p:nvSpPr>
          <p:cNvPr id="27" name="文本框 43">
            <a:extLst>
              <a:ext uri="{FF2B5EF4-FFF2-40B4-BE49-F238E27FC236}">
                <a16:creationId xmlns:a16="http://schemas.microsoft.com/office/drawing/2014/main" id="{88740D68-9BB9-9466-2D10-A285742F3935}"/>
              </a:ext>
            </a:extLst>
          </p:cNvPr>
          <p:cNvSpPr txBox="1"/>
          <p:nvPr/>
        </p:nvSpPr>
        <p:spPr>
          <a:xfrm>
            <a:off x="6483414" y="3300213"/>
            <a:ext cx="5045153" cy="584775"/>
          </a:xfrm>
          <a:prstGeom prst="rect">
            <a:avLst/>
          </a:prstGeom>
          <a:noFill/>
        </p:spPr>
        <p:txBody>
          <a:bodyPr wrap="square" rtlCol="0">
            <a:spAutoFit/>
          </a:bodyPr>
          <a:lstStyle/>
          <a:p>
            <a:pPr algn="ctr"/>
            <a:r>
              <a:rPr lang="en-US" altLang="zh-CN" sz="1600" b="1" dirty="0"/>
              <a:t>Multiple QPUs </a:t>
            </a:r>
            <a:r>
              <a:rPr lang="en-US" altLang="zh-CN" sz="1600" dirty="0"/>
              <a:t>are interconnected to </a:t>
            </a:r>
            <a:r>
              <a:rPr lang="en-US" altLang="zh-CN" sz="1600" b="1" dirty="0"/>
              <a:t>collaboratively</a:t>
            </a:r>
            <a:r>
              <a:rPr lang="en-US" altLang="zh-CN" sz="1600" dirty="0"/>
              <a:t> execute a large quantum circuit</a:t>
            </a:r>
            <a:endParaRPr lang="zh-CN" altLang="en-US" sz="1600" dirty="0"/>
          </a:p>
        </p:txBody>
      </p:sp>
      <p:sp>
        <p:nvSpPr>
          <p:cNvPr id="28" name="箭头: 右 44">
            <a:extLst>
              <a:ext uri="{FF2B5EF4-FFF2-40B4-BE49-F238E27FC236}">
                <a16:creationId xmlns:a16="http://schemas.microsoft.com/office/drawing/2014/main" id="{49779A0C-C0AC-CB6E-52A9-4A995C7F726A}"/>
              </a:ext>
            </a:extLst>
          </p:cNvPr>
          <p:cNvSpPr/>
          <p:nvPr/>
        </p:nvSpPr>
        <p:spPr>
          <a:xfrm rot="5400000">
            <a:off x="8869891" y="2382795"/>
            <a:ext cx="379909" cy="353598"/>
          </a:xfrm>
          <a:prstGeom prst="rightArrow">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pic>
        <p:nvPicPr>
          <p:cNvPr id="29" name="图片 45">
            <a:extLst>
              <a:ext uri="{FF2B5EF4-FFF2-40B4-BE49-F238E27FC236}">
                <a16:creationId xmlns:a16="http://schemas.microsoft.com/office/drawing/2014/main" id="{FE50F0E8-6780-9AFE-2461-71AD59779B63}"/>
              </a:ext>
            </a:extLst>
          </p:cNvPr>
          <p:cNvPicPr>
            <a:picLocks noChangeAspect="1"/>
          </p:cNvPicPr>
          <p:nvPr/>
        </p:nvPicPr>
        <p:blipFill>
          <a:blip r:embed="rId6"/>
          <a:stretch>
            <a:fillRect/>
          </a:stretch>
        </p:blipFill>
        <p:spPr>
          <a:xfrm>
            <a:off x="6443086" y="4318576"/>
            <a:ext cx="2462395" cy="1744196"/>
          </a:xfrm>
          <a:prstGeom prst="rect">
            <a:avLst/>
          </a:prstGeom>
        </p:spPr>
      </p:pic>
      <p:sp>
        <p:nvSpPr>
          <p:cNvPr id="30" name="文本框 46">
            <a:extLst>
              <a:ext uri="{FF2B5EF4-FFF2-40B4-BE49-F238E27FC236}">
                <a16:creationId xmlns:a16="http://schemas.microsoft.com/office/drawing/2014/main" id="{E4DF2327-E0C6-9611-03FE-FBD03086D195}"/>
              </a:ext>
            </a:extLst>
          </p:cNvPr>
          <p:cNvSpPr txBox="1"/>
          <p:nvPr/>
        </p:nvSpPr>
        <p:spPr>
          <a:xfrm>
            <a:off x="9055548" y="4729530"/>
            <a:ext cx="2490995" cy="584775"/>
          </a:xfrm>
          <a:prstGeom prst="rect">
            <a:avLst/>
          </a:prstGeom>
          <a:noFill/>
          <a:ln w="19050">
            <a:solidFill>
              <a:schemeClr val="tx1"/>
            </a:solidFill>
          </a:ln>
        </p:spPr>
        <p:txBody>
          <a:bodyPr wrap="square" rtlCol="0">
            <a:spAutoFit/>
          </a:bodyPr>
          <a:lstStyle/>
          <a:p>
            <a:pPr algn="ctr"/>
            <a:r>
              <a:rPr lang="en-US" altLang="zh-CN" sz="1600" dirty="0"/>
              <a:t>Single QPU capacity: </a:t>
            </a:r>
          </a:p>
          <a:p>
            <a:pPr algn="ctr"/>
            <a:r>
              <a:rPr lang="en-US" altLang="zh-CN" sz="1600" dirty="0"/>
              <a:t>5 qubits</a:t>
            </a:r>
            <a:endParaRPr lang="zh-CN" altLang="en-US" sz="1600" dirty="0"/>
          </a:p>
        </p:txBody>
      </p:sp>
      <p:sp>
        <p:nvSpPr>
          <p:cNvPr id="31" name="文本框 47">
            <a:extLst>
              <a:ext uri="{FF2B5EF4-FFF2-40B4-BE49-F238E27FC236}">
                <a16:creationId xmlns:a16="http://schemas.microsoft.com/office/drawing/2014/main" id="{636CAABB-B879-E6FB-E7A3-5FA18FD330D9}"/>
              </a:ext>
            </a:extLst>
          </p:cNvPr>
          <p:cNvSpPr txBox="1"/>
          <p:nvPr/>
        </p:nvSpPr>
        <p:spPr>
          <a:xfrm>
            <a:off x="9055550" y="5572873"/>
            <a:ext cx="2490996" cy="584775"/>
          </a:xfrm>
          <a:prstGeom prst="rect">
            <a:avLst/>
          </a:prstGeom>
          <a:noFill/>
          <a:ln w="19050">
            <a:solidFill>
              <a:srgbClr val="00B050"/>
            </a:solidFill>
          </a:ln>
        </p:spPr>
        <p:txBody>
          <a:bodyPr wrap="square" rtlCol="0">
            <a:spAutoFit/>
          </a:bodyPr>
          <a:lstStyle/>
          <a:p>
            <a:pPr algn="ctr"/>
            <a:r>
              <a:rPr lang="en-US" altLang="zh-CN" sz="1600" dirty="0"/>
              <a:t>DQC capacity (9 QPUs): </a:t>
            </a:r>
          </a:p>
          <a:p>
            <a:pPr algn="ctr"/>
            <a:r>
              <a:rPr lang="en-US" altLang="zh-CN" sz="1600" b="1" dirty="0">
                <a:solidFill>
                  <a:srgbClr val="00B050"/>
                </a:solidFill>
              </a:rPr>
              <a:t>45 qubits</a:t>
            </a:r>
            <a:endParaRPr lang="zh-CN" altLang="en-US" sz="1600" b="1" dirty="0">
              <a:solidFill>
                <a:srgbClr val="00B050"/>
              </a:solidFill>
            </a:endParaRPr>
          </a:p>
        </p:txBody>
      </p:sp>
      <p:sp>
        <p:nvSpPr>
          <p:cNvPr id="32" name="箭头: 右 48">
            <a:extLst>
              <a:ext uri="{FF2B5EF4-FFF2-40B4-BE49-F238E27FC236}">
                <a16:creationId xmlns:a16="http://schemas.microsoft.com/office/drawing/2014/main" id="{AEC6B406-B30F-B229-A664-A4896194763D}"/>
              </a:ext>
            </a:extLst>
          </p:cNvPr>
          <p:cNvSpPr/>
          <p:nvPr/>
        </p:nvSpPr>
        <p:spPr>
          <a:xfrm rot="5400000">
            <a:off x="10263239" y="5359242"/>
            <a:ext cx="276999" cy="230031"/>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600" b="1" dirty="0"/>
          </a:p>
        </p:txBody>
      </p:sp>
      <p:sp>
        <p:nvSpPr>
          <p:cNvPr id="33" name="文本框 49">
            <a:extLst>
              <a:ext uri="{FF2B5EF4-FFF2-40B4-BE49-F238E27FC236}">
                <a16:creationId xmlns:a16="http://schemas.microsoft.com/office/drawing/2014/main" id="{3BD16CE2-2618-EAB4-582A-F868E1F417F8}"/>
              </a:ext>
            </a:extLst>
          </p:cNvPr>
          <p:cNvSpPr txBox="1"/>
          <p:nvPr/>
        </p:nvSpPr>
        <p:spPr>
          <a:xfrm>
            <a:off x="9120221" y="4279314"/>
            <a:ext cx="2563034" cy="338554"/>
          </a:xfrm>
          <a:prstGeom prst="rect">
            <a:avLst/>
          </a:prstGeom>
          <a:noFill/>
        </p:spPr>
        <p:txBody>
          <a:bodyPr wrap="square" rtlCol="0">
            <a:spAutoFit/>
          </a:bodyPr>
          <a:lstStyle/>
          <a:p>
            <a:r>
              <a:rPr lang="en-US" altLang="zh-CN" sz="1600" dirty="0"/>
              <a:t>Task circuit: 45 qubits</a:t>
            </a:r>
            <a:endParaRPr lang="zh-CN" altLang="en-US" sz="1600" dirty="0"/>
          </a:p>
        </p:txBody>
      </p:sp>
      <p:sp>
        <p:nvSpPr>
          <p:cNvPr id="34" name="文本框 53">
            <a:extLst>
              <a:ext uri="{FF2B5EF4-FFF2-40B4-BE49-F238E27FC236}">
                <a16:creationId xmlns:a16="http://schemas.microsoft.com/office/drawing/2014/main" id="{94D35088-03C3-039D-CFA8-35C4E6D2D5BD}"/>
              </a:ext>
            </a:extLst>
          </p:cNvPr>
          <p:cNvSpPr txBox="1"/>
          <p:nvPr/>
        </p:nvSpPr>
        <p:spPr>
          <a:xfrm>
            <a:off x="1617082" y="6041804"/>
            <a:ext cx="5243688" cy="507831"/>
          </a:xfrm>
          <a:prstGeom prst="rect">
            <a:avLst/>
          </a:prstGeom>
          <a:noFill/>
        </p:spPr>
        <p:txBody>
          <a:bodyPr wrap="square">
            <a:spAutoFit/>
          </a:bodyPr>
          <a:lstStyle/>
          <a:p>
            <a:pPr>
              <a:defRPr/>
            </a:pPr>
            <a:r>
              <a:rPr lang="en-US" altLang="zh-CN" sz="900" dirty="0">
                <a:highlight>
                  <a:srgbClr val="FFFFFF"/>
                </a:highlight>
                <a:ea typeface="等线" panose="02010600030101010101" pitchFamily="2" charset="-122"/>
              </a:rPr>
              <a:t>[1] Zhou, R., Gan, Y., Liu, Y., &amp; Qian, C. (2025, July). </a:t>
            </a:r>
            <a:r>
              <a:rPr lang="en-US" altLang="zh-CN" sz="900" dirty="0" err="1">
                <a:highlight>
                  <a:srgbClr val="FFFFFF"/>
                </a:highlight>
                <a:ea typeface="等线" panose="02010600030101010101" pitchFamily="2" charset="-122"/>
              </a:rPr>
              <a:t>CloudQC</a:t>
            </a:r>
            <a:r>
              <a:rPr lang="en-US" altLang="zh-CN" sz="900" dirty="0">
                <a:highlight>
                  <a:srgbClr val="FFFFFF"/>
                </a:highlight>
                <a:ea typeface="等线" panose="02010600030101010101" pitchFamily="2" charset="-122"/>
              </a:rPr>
              <a:t>: A network-aware framework for multi-tenant distributed quantum computing. In 2025 IEEE 45th International Conference on Distributed Computing Systems (ICDCS) (pp. 155-165). IEEE.</a:t>
            </a:r>
            <a:endParaRPr lang="zh-CN" altLang="en-US" sz="900" dirty="0">
              <a:highlight>
                <a:srgbClr val="FFFFFF"/>
              </a:highlight>
              <a:ea typeface="等线" panose="02010600030101010101" pitchFamily="2" charset="-122"/>
            </a:endParaRPr>
          </a:p>
        </p:txBody>
      </p:sp>
    </p:spTree>
    <p:extLst>
      <p:ext uri="{BB962C8B-B14F-4D97-AF65-F5344CB8AC3E}">
        <p14:creationId xmlns:p14="http://schemas.microsoft.com/office/powerpoint/2010/main" val="116943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5"/>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6"/>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7"/>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0"/>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1"/>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2"/>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p:bldP spid="12" grpId="0"/>
      <p:bldP spid="15" grpId="0"/>
      <p:bldP spid="19" grpId="0" animBg="1"/>
      <p:bldP spid="20" grpId="0"/>
      <p:bldP spid="22" grpId="0" animBg="1"/>
      <p:bldP spid="23" grpId="0" animBg="1"/>
      <p:bldP spid="24" grpId="0"/>
      <p:bldP spid="25" grpId="0" animBg="1"/>
      <p:bldP spid="26" grpId="0" animBg="1"/>
      <p:bldP spid="27" grpId="0"/>
      <p:bldP spid="28" grpId="0" animBg="1"/>
      <p:bldP spid="30" grpId="0" animBg="1"/>
      <p:bldP spid="31" grpId="0" animBg="1"/>
      <p:bldP spid="32" grpId="0" animBg="1"/>
      <p:bldP spid="33" grpId="0"/>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B50A52-3D59-CBA4-5583-C79E0D7FA5E7}"/>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305C250E-C5F1-3545-2C4C-72A174FC077B}"/>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63C2E131-5877-E975-07ED-EC75589FD6E6}"/>
              </a:ext>
            </a:extLst>
          </p:cNvPr>
          <p:cNvSpPr/>
          <p:nvPr/>
        </p:nvSpPr>
        <p:spPr>
          <a:xfrm>
            <a:off x="109728" y="1399032"/>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7411D06D-E35B-BD78-46FA-7ABA888EA24B}"/>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ea typeface="Calibri" pitchFamily="34" charset="-122"/>
                <a:cs typeface="Calibri" pitchFamily="34" charset="-120"/>
              </a:rPr>
              <a:t>Introduction</a:t>
            </a:r>
            <a:endParaRPr lang="en-US" sz="1250" dirty="0"/>
          </a:p>
        </p:txBody>
      </p:sp>
      <p:sp>
        <p:nvSpPr>
          <p:cNvPr id="6" name="Text 4">
            <a:extLst>
              <a:ext uri="{FF2B5EF4-FFF2-40B4-BE49-F238E27FC236}">
                <a16:creationId xmlns:a16="http://schemas.microsoft.com/office/drawing/2014/main" id="{6960BE3A-B97C-3791-1870-3A70EC82418B}"/>
              </a:ext>
            </a:extLst>
          </p:cNvPr>
          <p:cNvSpPr/>
          <p:nvPr/>
        </p:nvSpPr>
        <p:spPr>
          <a:xfrm>
            <a:off x="182880" y="226771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TACO</a:t>
            </a:r>
            <a:endParaRPr lang="en-US" sz="1250" dirty="0"/>
          </a:p>
        </p:txBody>
      </p:sp>
      <p:sp>
        <p:nvSpPr>
          <p:cNvPr id="7" name="Text 5">
            <a:extLst>
              <a:ext uri="{FF2B5EF4-FFF2-40B4-BE49-F238E27FC236}">
                <a16:creationId xmlns:a16="http://schemas.microsoft.com/office/drawing/2014/main" id="{19DCA283-A7B4-2385-C857-327AB38905F1}"/>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UNIQ</a:t>
            </a:r>
            <a:endParaRPr lang="en-US" sz="1250" dirty="0"/>
          </a:p>
        </p:txBody>
      </p:sp>
      <p:sp>
        <p:nvSpPr>
          <p:cNvPr id="8" name="Text 6">
            <a:extLst>
              <a:ext uri="{FF2B5EF4-FFF2-40B4-BE49-F238E27FC236}">
                <a16:creationId xmlns:a16="http://schemas.microsoft.com/office/drawing/2014/main" id="{E5B499F8-DEC5-06A8-7F25-344C33624998}"/>
              </a:ext>
            </a:extLst>
          </p:cNvPr>
          <p:cNvSpPr/>
          <p:nvPr/>
        </p:nvSpPr>
        <p:spPr>
          <a:xfrm>
            <a:off x="182880" y="4005072"/>
            <a:ext cx="1225296" cy="512064"/>
          </a:xfrm>
          <a:prstGeom prst="rect">
            <a:avLst/>
          </a:prstGeom>
          <a:noFill/>
          <a:ln/>
        </p:spPr>
        <p:txBody>
          <a:bodyPr wrap="square" rtlCol="0" anchor="ctr"/>
          <a:lstStyle/>
          <a:p>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a:extLst>
              <a:ext uri="{FF2B5EF4-FFF2-40B4-BE49-F238E27FC236}">
                <a16:creationId xmlns:a16="http://schemas.microsoft.com/office/drawing/2014/main" id="{7EA2B9EE-39CF-E609-3378-67AC776E88BA}"/>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INTRODUCTION</a:t>
            </a:r>
            <a:endParaRPr lang="en-US" sz="1200" dirty="0"/>
          </a:p>
        </p:txBody>
      </p:sp>
      <p:sp>
        <p:nvSpPr>
          <p:cNvPr id="13" name="Text 11">
            <a:extLst>
              <a:ext uri="{FF2B5EF4-FFF2-40B4-BE49-F238E27FC236}">
                <a16:creationId xmlns:a16="http://schemas.microsoft.com/office/drawing/2014/main" id="{B8AB022B-EEED-29CE-182B-55061EB05780}"/>
              </a:ext>
            </a:extLst>
          </p:cNvPr>
          <p:cNvSpPr/>
          <p:nvPr/>
        </p:nvSpPr>
        <p:spPr>
          <a:xfrm>
            <a:off x="11551615" y="6473952"/>
            <a:ext cx="411480" cy="274320"/>
          </a:xfrm>
          <a:prstGeom prst="rect">
            <a:avLst/>
          </a:prstGeom>
          <a:no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130</a:t>
            </a:fld>
            <a:endParaRPr lang="en-US" sz="1000" dirty="0"/>
          </a:p>
        </p:txBody>
      </p:sp>
      <p:sp>
        <p:nvSpPr>
          <p:cNvPr id="14" name="Text 12">
            <a:extLst>
              <a:ext uri="{FF2B5EF4-FFF2-40B4-BE49-F238E27FC236}">
                <a16:creationId xmlns:a16="http://schemas.microsoft.com/office/drawing/2014/main" id="{B3447133-1507-AF46-2029-083605C87849}"/>
              </a:ext>
            </a:extLst>
          </p:cNvPr>
          <p:cNvSpPr/>
          <p:nvPr/>
        </p:nvSpPr>
        <p:spPr>
          <a:xfrm>
            <a:off x="2011680" y="6473952"/>
            <a:ext cx="5486400" cy="274320"/>
          </a:xfrm>
          <a:prstGeom prst="rect">
            <a:avLst/>
          </a:prstGeom>
          <a:noFill/>
          <a:ln/>
        </p:spPr>
        <p:txBody>
          <a:bodyPr wrap="square" rtlCol="0" anchor="ctr"/>
          <a:lstStyle/>
          <a:p>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sp>
        <p:nvSpPr>
          <p:cNvPr id="3" name="TextBox 2">
            <a:extLst>
              <a:ext uri="{FF2B5EF4-FFF2-40B4-BE49-F238E27FC236}">
                <a16:creationId xmlns:a16="http://schemas.microsoft.com/office/drawing/2014/main" id="{F00FA174-7D95-E6EB-D5A2-2D0D22F77ECA}"/>
              </a:ext>
            </a:extLst>
          </p:cNvPr>
          <p:cNvSpPr txBox="1"/>
          <p:nvPr/>
        </p:nvSpPr>
        <p:spPr>
          <a:xfrm>
            <a:off x="2011681" y="1287900"/>
            <a:ext cx="7402499" cy="1754326"/>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DQC is a paradigm where multiple interconnected quantum processors (QPUs) work together to solve computational problems</a:t>
            </a:r>
          </a:p>
          <a:p>
            <a:pPr marL="914400" lvl="1" indent="-457200">
              <a:buFont typeface="Arial" panose="020B0604020202020204" pitchFamily="34" charset="0"/>
              <a:buChar char="•"/>
            </a:pPr>
            <a:r>
              <a:rPr lang="en-US" sz="1600" dirty="0">
                <a:latin typeface="Arial" panose="020B0604020202020204" pitchFamily="34" charset="0"/>
                <a:cs typeface="Arial" panose="020B0604020202020204" pitchFamily="34" charset="0"/>
              </a:rPr>
              <a:t>single QPUs have limited qubits and coherence times</a:t>
            </a:r>
          </a:p>
          <a:p>
            <a:pPr marL="914400" lvl="1" indent="-457200">
              <a:buFont typeface="Arial" panose="020B0604020202020204" pitchFamily="34" charset="0"/>
              <a:buChar char="•"/>
            </a:pPr>
            <a:r>
              <a:rPr lang="en-US" sz="1600" dirty="0">
                <a:latin typeface="Arial" panose="020B0604020202020204" pitchFamily="34" charset="0"/>
                <a:cs typeface="Arial" panose="020B0604020202020204" pitchFamily="34" charset="0"/>
              </a:rPr>
              <a:t>allowing resource sharing and enabling heterogeneous QC</a:t>
            </a:r>
          </a:p>
          <a:p>
            <a:pPr marL="914400" lvl="1" indent="-457200">
              <a:buFont typeface="Arial" panose="020B0604020202020204" pitchFamily="34" charset="0"/>
              <a:buChar char="•"/>
            </a:pPr>
            <a:r>
              <a:rPr lang="en-US" sz="1600" dirty="0">
                <a:latin typeface="Arial" panose="020B0604020202020204" pitchFamily="34" charset="0"/>
                <a:cs typeface="Arial" panose="020B0604020202020204" pitchFamily="34" charset="0"/>
              </a:rPr>
              <a:t>enabling large-scale quantum algorithms</a:t>
            </a:r>
            <a:endParaRPr lang="en-US" dirty="0">
              <a:latin typeface="Arial" panose="020B0604020202020204" pitchFamily="34" charset="0"/>
              <a:cs typeface="Arial" panose="020B0604020202020204" pitchFamily="34" charset="0"/>
            </a:endParaRPr>
          </a:p>
          <a:p>
            <a:endParaRPr lang="en-US" sz="2000" b="1" dirty="0">
              <a:latin typeface="Arial" panose="020B0604020202020204" pitchFamily="34" charset="0"/>
              <a:cs typeface="Arial" panose="020B0604020202020204" pitchFamily="34" charset="0"/>
            </a:endParaRPr>
          </a:p>
        </p:txBody>
      </p:sp>
      <p:grpSp>
        <p:nvGrpSpPr>
          <p:cNvPr id="9" name="Group 8">
            <a:extLst>
              <a:ext uri="{FF2B5EF4-FFF2-40B4-BE49-F238E27FC236}">
                <a16:creationId xmlns:a16="http://schemas.microsoft.com/office/drawing/2014/main" id="{214BDB24-D865-73B9-EDEC-B095EF7EAB9D}"/>
              </a:ext>
            </a:extLst>
          </p:cNvPr>
          <p:cNvGrpSpPr/>
          <p:nvPr/>
        </p:nvGrpSpPr>
        <p:grpSpPr>
          <a:xfrm>
            <a:off x="8204141" y="189161"/>
            <a:ext cx="3804979" cy="1422590"/>
            <a:chOff x="3684048" y="3389794"/>
            <a:chExt cx="6387717" cy="2388213"/>
          </a:xfrm>
        </p:grpSpPr>
        <p:cxnSp>
          <p:nvCxnSpPr>
            <p:cNvPr id="11" name="Straight Connector 10">
              <a:extLst>
                <a:ext uri="{FF2B5EF4-FFF2-40B4-BE49-F238E27FC236}">
                  <a16:creationId xmlns:a16="http://schemas.microsoft.com/office/drawing/2014/main" id="{799BCB2F-5850-BCE0-CEF6-A99E4DA38FCF}"/>
                </a:ext>
              </a:extLst>
            </p:cNvPr>
            <p:cNvCxnSpPr>
              <a:cxnSpLocks/>
            </p:cNvCxnSpPr>
            <p:nvPr/>
          </p:nvCxnSpPr>
          <p:spPr>
            <a:xfrm flipH="1" flipV="1">
              <a:off x="4847087" y="4469893"/>
              <a:ext cx="1231855" cy="96843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Connector: Curved 260">
              <a:extLst>
                <a:ext uri="{FF2B5EF4-FFF2-40B4-BE49-F238E27FC236}">
                  <a16:creationId xmlns:a16="http://schemas.microsoft.com/office/drawing/2014/main" id="{57BBD684-4563-C24C-835A-E5FE8C470323}"/>
                </a:ext>
              </a:extLst>
            </p:cNvPr>
            <p:cNvCxnSpPr>
              <a:cxnSpLocks/>
            </p:cNvCxnSpPr>
            <p:nvPr/>
          </p:nvCxnSpPr>
          <p:spPr>
            <a:xfrm rot="16200000" flipH="1">
              <a:off x="4900264" y="4171524"/>
              <a:ext cx="1158489" cy="1536244"/>
            </a:xfrm>
            <a:prstGeom prst="curvedConnector2">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0C388AD-879D-8F10-01C7-A9A892B10F00}"/>
                </a:ext>
              </a:extLst>
            </p:cNvPr>
            <p:cNvCxnSpPr>
              <a:cxnSpLocks/>
            </p:cNvCxnSpPr>
            <p:nvPr/>
          </p:nvCxnSpPr>
          <p:spPr>
            <a:xfrm flipH="1" flipV="1">
              <a:off x="3684048" y="4027012"/>
              <a:ext cx="789108" cy="230701"/>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A42DC10-228D-C9AD-0E12-BB9523F4628D}"/>
                </a:ext>
              </a:extLst>
            </p:cNvPr>
            <p:cNvCxnSpPr>
              <a:cxnSpLocks/>
            </p:cNvCxnSpPr>
            <p:nvPr/>
          </p:nvCxnSpPr>
          <p:spPr>
            <a:xfrm flipH="1">
              <a:off x="4857225" y="3782964"/>
              <a:ext cx="824667" cy="36449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F0F57D92-8F71-7439-3295-2B9C9A570DF3}"/>
                </a:ext>
              </a:extLst>
            </p:cNvPr>
            <p:cNvCxnSpPr>
              <a:cxnSpLocks/>
            </p:cNvCxnSpPr>
            <p:nvPr/>
          </p:nvCxnSpPr>
          <p:spPr>
            <a:xfrm flipH="1" flipV="1">
              <a:off x="5912025" y="3847756"/>
              <a:ext cx="499682" cy="42050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8CC6F927-F51A-48C8-EFBB-7B1707F3C2F6}"/>
                </a:ext>
              </a:extLst>
            </p:cNvPr>
            <p:cNvCxnSpPr>
              <a:cxnSpLocks/>
              <a:stCxn id="51" idx="0"/>
            </p:cNvCxnSpPr>
            <p:nvPr/>
          </p:nvCxnSpPr>
          <p:spPr>
            <a:xfrm flipV="1">
              <a:off x="6445660" y="4650038"/>
              <a:ext cx="44916" cy="36753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9728603D-6A8D-8391-61B0-EA6082D951E2}"/>
                </a:ext>
              </a:extLst>
            </p:cNvPr>
            <p:cNvCxnSpPr>
              <a:cxnSpLocks/>
            </p:cNvCxnSpPr>
            <p:nvPr/>
          </p:nvCxnSpPr>
          <p:spPr>
            <a:xfrm flipH="1">
              <a:off x="6821071" y="5184853"/>
              <a:ext cx="936169" cy="21011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C3368F2-AC41-084B-FAC7-D9EB73875361}"/>
                </a:ext>
              </a:extLst>
            </p:cNvPr>
            <p:cNvCxnSpPr>
              <a:cxnSpLocks/>
            </p:cNvCxnSpPr>
            <p:nvPr/>
          </p:nvCxnSpPr>
          <p:spPr>
            <a:xfrm flipH="1" flipV="1">
              <a:off x="6729751" y="4510595"/>
              <a:ext cx="1027489" cy="44435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3675FEA1-4DAA-07C0-FBB8-6874468B1CC7}"/>
                </a:ext>
              </a:extLst>
            </p:cNvPr>
            <p:cNvCxnSpPr>
              <a:cxnSpLocks/>
            </p:cNvCxnSpPr>
            <p:nvPr/>
          </p:nvCxnSpPr>
          <p:spPr>
            <a:xfrm>
              <a:off x="5830310" y="3389794"/>
              <a:ext cx="0" cy="193633"/>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72F69CC9-F71B-2C01-DF63-C1F5197B1ECC}"/>
                </a:ext>
              </a:extLst>
            </p:cNvPr>
            <p:cNvCxnSpPr>
              <a:cxnSpLocks/>
            </p:cNvCxnSpPr>
            <p:nvPr/>
          </p:nvCxnSpPr>
          <p:spPr>
            <a:xfrm flipH="1">
              <a:off x="8432209" y="4592179"/>
              <a:ext cx="759049" cy="21194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6924C7BE-8529-7FE1-B7CA-B08FC302C71A}"/>
                </a:ext>
              </a:extLst>
            </p:cNvPr>
            <p:cNvCxnSpPr>
              <a:cxnSpLocks/>
            </p:cNvCxnSpPr>
            <p:nvPr/>
          </p:nvCxnSpPr>
          <p:spPr>
            <a:xfrm flipH="1">
              <a:off x="9543718" y="3830825"/>
              <a:ext cx="528047" cy="529576"/>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60A40AFB-AD85-EE1C-1B00-EE07F42A5A17}"/>
                </a:ext>
              </a:extLst>
            </p:cNvPr>
            <p:cNvCxnSpPr>
              <a:cxnSpLocks/>
            </p:cNvCxnSpPr>
            <p:nvPr/>
          </p:nvCxnSpPr>
          <p:spPr>
            <a:xfrm flipH="1">
              <a:off x="6710285" y="3999241"/>
              <a:ext cx="1183282" cy="33727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05088913-DC8E-8292-A2F7-1A5670A7A5A6}"/>
                </a:ext>
              </a:extLst>
            </p:cNvPr>
            <p:cNvCxnSpPr>
              <a:cxnSpLocks/>
            </p:cNvCxnSpPr>
            <p:nvPr/>
          </p:nvCxnSpPr>
          <p:spPr>
            <a:xfrm flipH="1" flipV="1">
              <a:off x="8236681" y="3999241"/>
              <a:ext cx="954577" cy="40316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B95D6F50-CE25-9B78-94EB-A79C29AEEEEE}"/>
                </a:ext>
              </a:extLst>
            </p:cNvPr>
            <p:cNvCxnSpPr>
              <a:cxnSpLocks/>
            </p:cNvCxnSpPr>
            <p:nvPr/>
          </p:nvCxnSpPr>
          <p:spPr>
            <a:xfrm>
              <a:off x="7990290" y="3457828"/>
              <a:ext cx="112215" cy="34795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7" name="Connector: Curved 339">
              <a:extLst>
                <a:ext uri="{FF2B5EF4-FFF2-40B4-BE49-F238E27FC236}">
                  <a16:creationId xmlns:a16="http://schemas.microsoft.com/office/drawing/2014/main" id="{93D4A4BC-2E54-0582-474E-561D811FA36A}"/>
                </a:ext>
              </a:extLst>
            </p:cNvPr>
            <p:cNvCxnSpPr>
              <a:cxnSpLocks/>
            </p:cNvCxnSpPr>
            <p:nvPr/>
          </p:nvCxnSpPr>
          <p:spPr>
            <a:xfrm>
              <a:off x="9537544" y="4500032"/>
              <a:ext cx="534221" cy="10562"/>
            </a:xfrm>
            <a:prstGeom prst="curvedConnector3">
              <a:avLst>
                <a:gd name="adj1" fmla="val 50000"/>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28" name="Connector: Curved 22">
              <a:extLst>
                <a:ext uri="{FF2B5EF4-FFF2-40B4-BE49-F238E27FC236}">
                  <a16:creationId xmlns:a16="http://schemas.microsoft.com/office/drawing/2014/main" id="{5981798A-E8C1-E5E3-A6B2-3E0BEFFEC3A7}"/>
                </a:ext>
              </a:extLst>
            </p:cNvPr>
            <p:cNvCxnSpPr>
              <a:cxnSpLocks/>
            </p:cNvCxnSpPr>
            <p:nvPr/>
          </p:nvCxnSpPr>
          <p:spPr>
            <a:xfrm rot="16200000" flipV="1">
              <a:off x="7143840" y="3940259"/>
              <a:ext cx="452342" cy="1443175"/>
            </a:xfrm>
            <a:prstGeom prst="curvedConnector2">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29" name="Connector: Curved 25">
              <a:extLst>
                <a:ext uri="{FF2B5EF4-FFF2-40B4-BE49-F238E27FC236}">
                  <a16:creationId xmlns:a16="http://schemas.microsoft.com/office/drawing/2014/main" id="{AA4E70B4-5D12-A424-E8AD-558C0548D985}"/>
                </a:ext>
              </a:extLst>
            </p:cNvPr>
            <p:cNvCxnSpPr>
              <a:cxnSpLocks/>
              <a:stCxn id="50" idx="2"/>
            </p:cNvCxnSpPr>
            <p:nvPr/>
          </p:nvCxnSpPr>
          <p:spPr>
            <a:xfrm rot="5400000">
              <a:off x="7237170" y="4779715"/>
              <a:ext cx="350695" cy="1417100"/>
            </a:xfrm>
            <a:prstGeom prst="curvedConnector2">
              <a:avLst/>
            </a:prstGeom>
            <a:ln w="19050">
              <a:prstDash val="dash"/>
            </a:ln>
          </p:spPr>
          <p:style>
            <a:lnRef idx="1">
              <a:schemeClr val="accent1"/>
            </a:lnRef>
            <a:fillRef idx="0">
              <a:schemeClr val="accent1"/>
            </a:fillRef>
            <a:effectRef idx="0">
              <a:schemeClr val="accent1"/>
            </a:effectRef>
            <a:fontRef idx="minor">
              <a:schemeClr val="tx1"/>
            </a:fontRef>
          </p:style>
        </p:cxnSp>
        <p:grpSp>
          <p:nvGrpSpPr>
            <p:cNvPr id="30" name="Group 29">
              <a:extLst>
                <a:ext uri="{FF2B5EF4-FFF2-40B4-BE49-F238E27FC236}">
                  <a16:creationId xmlns:a16="http://schemas.microsoft.com/office/drawing/2014/main" id="{095AAEDF-B923-483E-5ACE-4C5DF787A90D}"/>
                </a:ext>
              </a:extLst>
            </p:cNvPr>
            <p:cNvGrpSpPr/>
            <p:nvPr/>
          </p:nvGrpSpPr>
          <p:grpSpPr>
            <a:xfrm>
              <a:off x="6065444" y="5017575"/>
              <a:ext cx="760432" cy="760432"/>
              <a:chOff x="8117260" y="4051137"/>
              <a:chExt cx="760432" cy="760432"/>
            </a:xfrm>
          </p:grpSpPr>
          <p:sp>
            <p:nvSpPr>
              <p:cNvPr id="51" name="Arc 50">
                <a:extLst>
                  <a:ext uri="{FF2B5EF4-FFF2-40B4-BE49-F238E27FC236}">
                    <a16:creationId xmlns:a16="http://schemas.microsoft.com/office/drawing/2014/main" id="{E9C51716-2C4F-2987-5207-EC3AE56B2FCC}"/>
                  </a:ext>
                </a:extLst>
              </p:cNvPr>
              <p:cNvSpPr/>
              <p:nvPr/>
            </p:nvSpPr>
            <p:spPr>
              <a:xfrm>
                <a:off x="8117260" y="4051137"/>
                <a:ext cx="760432" cy="760432"/>
              </a:xfrm>
              <a:prstGeom prst="arc">
                <a:avLst>
                  <a:gd name="adj1" fmla="val 16200000"/>
                  <a:gd name="adj2" fmla="val 16065247"/>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97"/>
              </a:p>
            </p:txBody>
          </p:sp>
          <p:pic>
            <p:nvPicPr>
              <p:cNvPr id="52" name="Picture 2" descr="Quantum-Computing Icons - Free SVG ...">
                <a:extLst>
                  <a:ext uri="{FF2B5EF4-FFF2-40B4-BE49-F238E27FC236}">
                    <a16:creationId xmlns:a16="http://schemas.microsoft.com/office/drawing/2014/main" id="{550133C5-7EED-11B6-8974-C642D59C2A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51732" y="4173264"/>
                <a:ext cx="523910" cy="52391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1" name="Group 30">
              <a:extLst>
                <a:ext uri="{FF2B5EF4-FFF2-40B4-BE49-F238E27FC236}">
                  <a16:creationId xmlns:a16="http://schemas.microsoft.com/office/drawing/2014/main" id="{7A6F28EF-FF5E-7688-AACA-2456F3C589CC}"/>
                </a:ext>
              </a:extLst>
            </p:cNvPr>
            <p:cNvGrpSpPr/>
            <p:nvPr/>
          </p:nvGrpSpPr>
          <p:grpSpPr>
            <a:xfrm>
              <a:off x="7724640" y="4666881"/>
              <a:ext cx="760432" cy="760432"/>
              <a:chOff x="8117260" y="4051137"/>
              <a:chExt cx="760432" cy="760432"/>
            </a:xfrm>
          </p:grpSpPr>
          <p:sp>
            <p:nvSpPr>
              <p:cNvPr id="49" name="Arc 48">
                <a:extLst>
                  <a:ext uri="{FF2B5EF4-FFF2-40B4-BE49-F238E27FC236}">
                    <a16:creationId xmlns:a16="http://schemas.microsoft.com/office/drawing/2014/main" id="{E67A87E3-F07B-9FD3-151B-56952F95684F}"/>
                  </a:ext>
                </a:extLst>
              </p:cNvPr>
              <p:cNvSpPr/>
              <p:nvPr/>
            </p:nvSpPr>
            <p:spPr>
              <a:xfrm>
                <a:off x="8117260" y="4051137"/>
                <a:ext cx="760432" cy="760432"/>
              </a:xfrm>
              <a:prstGeom prst="arc">
                <a:avLst>
                  <a:gd name="adj1" fmla="val 16200000"/>
                  <a:gd name="adj2" fmla="val 16065247"/>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97"/>
              </a:p>
            </p:txBody>
          </p:sp>
          <p:pic>
            <p:nvPicPr>
              <p:cNvPr id="50" name="Picture 2" descr="Quantum-Computing Icons - Free SVG ...">
                <a:extLst>
                  <a:ext uri="{FF2B5EF4-FFF2-40B4-BE49-F238E27FC236}">
                    <a16:creationId xmlns:a16="http://schemas.microsoft.com/office/drawing/2014/main" id="{AF853C52-21F2-0A95-FF50-3CAC659338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51732" y="4173264"/>
                <a:ext cx="523910" cy="52391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2" name="Group 31">
              <a:extLst>
                <a:ext uri="{FF2B5EF4-FFF2-40B4-BE49-F238E27FC236}">
                  <a16:creationId xmlns:a16="http://schemas.microsoft.com/office/drawing/2014/main" id="{B923EC60-C084-BFC2-AB40-74C1265D008B}"/>
                </a:ext>
              </a:extLst>
            </p:cNvPr>
            <p:cNvGrpSpPr/>
            <p:nvPr/>
          </p:nvGrpSpPr>
          <p:grpSpPr>
            <a:xfrm>
              <a:off x="9196785" y="4285061"/>
              <a:ext cx="444568" cy="444568"/>
              <a:chOff x="8117260" y="4051137"/>
              <a:chExt cx="760432" cy="760432"/>
            </a:xfrm>
          </p:grpSpPr>
          <p:sp>
            <p:nvSpPr>
              <p:cNvPr id="47" name="Arc 46">
                <a:extLst>
                  <a:ext uri="{FF2B5EF4-FFF2-40B4-BE49-F238E27FC236}">
                    <a16:creationId xmlns:a16="http://schemas.microsoft.com/office/drawing/2014/main" id="{2737EB5E-0BD5-DE48-B083-8FA16ABD5DBD}"/>
                  </a:ext>
                </a:extLst>
              </p:cNvPr>
              <p:cNvSpPr/>
              <p:nvPr/>
            </p:nvSpPr>
            <p:spPr>
              <a:xfrm>
                <a:off x="8117260" y="4051137"/>
                <a:ext cx="760432" cy="760432"/>
              </a:xfrm>
              <a:prstGeom prst="arc">
                <a:avLst>
                  <a:gd name="adj1" fmla="val 16200000"/>
                  <a:gd name="adj2" fmla="val 16065247"/>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97"/>
              </a:p>
            </p:txBody>
          </p:sp>
          <p:pic>
            <p:nvPicPr>
              <p:cNvPr id="48" name="Picture 2" descr="Quantum-Computing Icons - Free SVG ...">
                <a:extLst>
                  <a:ext uri="{FF2B5EF4-FFF2-40B4-BE49-F238E27FC236}">
                    <a16:creationId xmlns:a16="http://schemas.microsoft.com/office/drawing/2014/main" id="{4D99A772-3FC3-04A3-AC51-C9DBBF4BA8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51732" y="4173264"/>
                <a:ext cx="523910" cy="52391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3" name="Group 32">
              <a:extLst>
                <a:ext uri="{FF2B5EF4-FFF2-40B4-BE49-F238E27FC236}">
                  <a16:creationId xmlns:a16="http://schemas.microsoft.com/office/drawing/2014/main" id="{E57D9A1D-C013-8592-C8FB-EE117B015DCD}"/>
                </a:ext>
              </a:extLst>
            </p:cNvPr>
            <p:cNvGrpSpPr/>
            <p:nvPr/>
          </p:nvGrpSpPr>
          <p:grpSpPr>
            <a:xfrm>
              <a:off x="6310253" y="4191226"/>
              <a:ext cx="444568" cy="444568"/>
              <a:chOff x="8117260" y="4051137"/>
              <a:chExt cx="760432" cy="760432"/>
            </a:xfrm>
          </p:grpSpPr>
          <p:sp>
            <p:nvSpPr>
              <p:cNvPr id="45" name="Arc 44">
                <a:extLst>
                  <a:ext uri="{FF2B5EF4-FFF2-40B4-BE49-F238E27FC236}">
                    <a16:creationId xmlns:a16="http://schemas.microsoft.com/office/drawing/2014/main" id="{89E98C05-0061-273B-C81F-B77DFBC54967}"/>
                  </a:ext>
                </a:extLst>
              </p:cNvPr>
              <p:cNvSpPr/>
              <p:nvPr/>
            </p:nvSpPr>
            <p:spPr>
              <a:xfrm>
                <a:off x="8117260" y="4051137"/>
                <a:ext cx="760432" cy="760432"/>
              </a:xfrm>
              <a:prstGeom prst="arc">
                <a:avLst>
                  <a:gd name="adj1" fmla="val 16200000"/>
                  <a:gd name="adj2" fmla="val 16065247"/>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97"/>
              </a:p>
            </p:txBody>
          </p:sp>
          <p:pic>
            <p:nvPicPr>
              <p:cNvPr id="46" name="Picture 2" descr="Quantum-Computing Icons - Free SVG ...">
                <a:extLst>
                  <a:ext uri="{FF2B5EF4-FFF2-40B4-BE49-F238E27FC236}">
                    <a16:creationId xmlns:a16="http://schemas.microsoft.com/office/drawing/2014/main" id="{D3F2B225-27AF-1E04-0FFE-6A8042A2C2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51732" y="4173264"/>
                <a:ext cx="523910" cy="52391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4" name="Group 33">
              <a:extLst>
                <a:ext uri="{FF2B5EF4-FFF2-40B4-BE49-F238E27FC236}">
                  <a16:creationId xmlns:a16="http://schemas.microsoft.com/office/drawing/2014/main" id="{14FB828D-DD06-C108-D2FD-FD545E29B204}"/>
                </a:ext>
              </a:extLst>
            </p:cNvPr>
            <p:cNvGrpSpPr/>
            <p:nvPr/>
          </p:nvGrpSpPr>
          <p:grpSpPr>
            <a:xfrm>
              <a:off x="4464206" y="4080267"/>
              <a:ext cx="444568" cy="444568"/>
              <a:chOff x="8117260" y="4051137"/>
              <a:chExt cx="760432" cy="760432"/>
            </a:xfrm>
          </p:grpSpPr>
          <p:sp>
            <p:nvSpPr>
              <p:cNvPr id="43" name="Arc 42">
                <a:extLst>
                  <a:ext uri="{FF2B5EF4-FFF2-40B4-BE49-F238E27FC236}">
                    <a16:creationId xmlns:a16="http://schemas.microsoft.com/office/drawing/2014/main" id="{4CEA8693-C44A-0214-6698-04AD881E1058}"/>
                  </a:ext>
                </a:extLst>
              </p:cNvPr>
              <p:cNvSpPr/>
              <p:nvPr/>
            </p:nvSpPr>
            <p:spPr>
              <a:xfrm>
                <a:off x="8117260" y="4051137"/>
                <a:ext cx="760432" cy="760432"/>
              </a:xfrm>
              <a:prstGeom prst="arc">
                <a:avLst>
                  <a:gd name="adj1" fmla="val 16200000"/>
                  <a:gd name="adj2" fmla="val 16065247"/>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97"/>
              </a:p>
            </p:txBody>
          </p:sp>
          <p:pic>
            <p:nvPicPr>
              <p:cNvPr id="44" name="Picture 2" descr="Quantum-Computing Icons - Free SVG ...">
                <a:extLst>
                  <a:ext uri="{FF2B5EF4-FFF2-40B4-BE49-F238E27FC236}">
                    <a16:creationId xmlns:a16="http://schemas.microsoft.com/office/drawing/2014/main" id="{3D3F6E57-5A1A-1196-FE5A-4AACC3FAC0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51732" y="4173264"/>
                <a:ext cx="523910" cy="523910"/>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35" name="Connector: Curved 330">
              <a:extLst>
                <a:ext uri="{FF2B5EF4-FFF2-40B4-BE49-F238E27FC236}">
                  <a16:creationId xmlns:a16="http://schemas.microsoft.com/office/drawing/2014/main" id="{B97E2804-A93F-2D4D-A2B8-47DAFB8B3215}"/>
                </a:ext>
              </a:extLst>
            </p:cNvPr>
            <p:cNvCxnSpPr>
              <a:cxnSpLocks/>
            </p:cNvCxnSpPr>
            <p:nvPr/>
          </p:nvCxnSpPr>
          <p:spPr>
            <a:xfrm rot="5400000" flipH="1" flipV="1">
              <a:off x="8593617" y="4227738"/>
              <a:ext cx="400684" cy="945275"/>
            </a:xfrm>
            <a:prstGeom prst="curvedConnector2">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36" name="Connector: Curved 16">
              <a:extLst>
                <a:ext uri="{FF2B5EF4-FFF2-40B4-BE49-F238E27FC236}">
                  <a16:creationId xmlns:a16="http://schemas.microsoft.com/office/drawing/2014/main" id="{57DAFBFC-96E1-0E3F-EBA3-0E1EB1BCCE01}"/>
                </a:ext>
              </a:extLst>
            </p:cNvPr>
            <p:cNvCxnSpPr>
              <a:cxnSpLocks/>
            </p:cNvCxnSpPr>
            <p:nvPr/>
          </p:nvCxnSpPr>
          <p:spPr>
            <a:xfrm rot="10800000" flipV="1">
              <a:off x="6199269" y="4503936"/>
              <a:ext cx="204934" cy="723757"/>
            </a:xfrm>
            <a:prstGeom prst="curvedConnector2">
              <a:avLst/>
            </a:prstGeom>
            <a:ln w="19050">
              <a:prstDash val="dash"/>
            </a:ln>
          </p:spPr>
          <p:style>
            <a:lnRef idx="1">
              <a:schemeClr val="accent1"/>
            </a:lnRef>
            <a:fillRef idx="0">
              <a:schemeClr val="accent1"/>
            </a:fillRef>
            <a:effectRef idx="0">
              <a:schemeClr val="accent1"/>
            </a:effectRef>
            <a:fontRef idx="minor">
              <a:schemeClr val="tx1"/>
            </a:fontRef>
          </p:style>
        </p:cxnSp>
        <p:grpSp>
          <p:nvGrpSpPr>
            <p:cNvPr id="37" name="Group 36">
              <a:extLst>
                <a:ext uri="{FF2B5EF4-FFF2-40B4-BE49-F238E27FC236}">
                  <a16:creationId xmlns:a16="http://schemas.microsoft.com/office/drawing/2014/main" id="{5527A57E-D9B5-CB1F-3DFA-134BD9DAAACD}"/>
                </a:ext>
              </a:extLst>
            </p:cNvPr>
            <p:cNvGrpSpPr/>
            <p:nvPr/>
          </p:nvGrpSpPr>
          <p:grpSpPr>
            <a:xfrm>
              <a:off x="5627925" y="3584059"/>
              <a:ext cx="354171" cy="354171"/>
              <a:chOff x="8117260" y="4051137"/>
              <a:chExt cx="760432" cy="760432"/>
            </a:xfrm>
          </p:grpSpPr>
          <p:sp>
            <p:nvSpPr>
              <p:cNvPr id="41" name="Arc 40">
                <a:extLst>
                  <a:ext uri="{FF2B5EF4-FFF2-40B4-BE49-F238E27FC236}">
                    <a16:creationId xmlns:a16="http://schemas.microsoft.com/office/drawing/2014/main" id="{65C3438E-AEF2-102E-49B5-6AE8B1AD9FCB}"/>
                  </a:ext>
                </a:extLst>
              </p:cNvPr>
              <p:cNvSpPr/>
              <p:nvPr/>
            </p:nvSpPr>
            <p:spPr>
              <a:xfrm>
                <a:off x="8117260" y="4051137"/>
                <a:ext cx="760432" cy="760432"/>
              </a:xfrm>
              <a:prstGeom prst="arc">
                <a:avLst>
                  <a:gd name="adj1" fmla="val 16200000"/>
                  <a:gd name="adj2" fmla="val 16065247"/>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97"/>
              </a:p>
            </p:txBody>
          </p:sp>
          <p:pic>
            <p:nvPicPr>
              <p:cNvPr id="42" name="Picture 2" descr="Quantum-Computing Icons - Free SVG ...">
                <a:extLst>
                  <a:ext uri="{FF2B5EF4-FFF2-40B4-BE49-F238E27FC236}">
                    <a16:creationId xmlns:a16="http://schemas.microsoft.com/office/drawing/2014/main" id="{EC1A9866-4A1F-33A1-703B-1055FF511C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51732" y="4173264"/>
                <a:ext cx="523910" cy="52391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8" name="Group 37">
              <a:extLst>
                <a:ext uri="{FF2B5EF4-FFF2-40B4-BE49-F238E27FC236}">
                  <a16:creationId xmlns:a16="http://schemas.microsoft.com/office/drawing/2014/main" id="{3DDF244F-0BDD-ACC9-94D8-243695865B86}"/>
                </a:ext>
              </a:extLst>
            </p:cNvPr>
            <p:cNvGrpSpPr/>
            <p:nvPr/>
          </p:nvGrpSpPr>
          <p:grpSpPr>
            <a:xfrm>
              <a:off x="7906887" y="3761144"/>
              <a:ext cx="354171" cy="354171"/>
              <a:chOff x="8117260" y="4051137"/>
              <a:chExt cx="760432" cy="760432"/>
            </a:xfrm>
          </p:grpSpPr>
          <p:sp>
            <p:nvSpPr>
              <p:cNvPr id="39" name="Arc 38">
                <a:extLst>
                  <a:ext uri="{FF2B5EF4-FFF2-40B4-BE49-F238E27FC236}">
                    <a16:creationId xmlns:a16="http://schemas.microsoft.com/office/drawing/2014/main" id="{C971E362-0610-CC8D-E5E9-7938CAB78C40}"/>
                  </a:ext>
                </a:extLst>
              </p:cNvPr>
              <p:cNvSpPr/>
              <p:nvPr/>
            </p:nvSpPr>
            <p:spPr>
              <a:xfrm>
                <a:off x="8117260" y="4051137"/>
                <a:ext cx="760432" cy="760432"/>
              </a:xfrm>
              <a:prstGeom prst="arc">
                <a:avLst>
                  <a:gd name="adj1" fmla="val 16200000"/>
                  <a:gd name="adj2" fmla="val 16065247"/>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97"/>
              </a:p>
            </p:txBody>
          </p:sp>
          <p:pic>
            <p:nvPicPr>
              <p:cNvPr id="40" name="Picture 2" descr="Quantum-Computing Icons - Free SVG ...">
                <a:extLst>
                  <a:ext uri="{FF2B5EF4-FFF2-40B4-BE49-F238E27FC236}">
                    <a16:creationId xmlns:a16="http://schemas.microsoft.com/office/drawing/2014/main" id="{79795AD2-BD5E-0B2B-72DF-07BC8E48074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51732" y="4173264"/>
                <a:ext cx="523910" cy="523910"/>
              </a:xfrm>
              <a:prstGeom prst="rect">
                <a:avLst/>
              </a:prstGeom>
              <a:noFill/>
              <a:extLst>
                <a:ext uri="{909E8E84-426E-40DD-AFC4-6F175D3DCCD1}">
                  <a14:hiddenFill xmlns:a14="http://schemas.microsoft.com/office/drawing/2010/main">
                    <a:solidFill>
                      <a:srgbClr val="FFFFFF"/>
                    </a:solidFill>
                  </a14:hiddenFill>
                </a:ext>
              </a:extLst>
            </p:spPr>
          </p:pic>
        </p:grpSp>
      </p:grpSp>
      <p:pic>
        <p:nvPicPr>
          <p:cNvPr id="53" name="Picture 52">
            <a:extLst>
              <a:ext uri="{FF2B5EF4-FFF2-40B4-BE49-F238E27FC236}">
                <a16:creationId xmlns:a16="http://schemas.microsoft.com/office/drawing/2014/main" id="{9E10BF33-12C0-048B-4B9C-4B76593E23B8}"/>
              </a:ext>
            </a:extLst>
          </p:cNvPr>
          <p:cNvPicPr>
            <a:picLocks noChangeAspect="1"/>
          </p:cNvPicPr>
          <p:nvPr/>
        </p:nvPicPr>
        <p:blipFill>
          <a:blip r:embed="rId4"/>
          <a:stretch>
            <a:fillRect/>
          </a:stretch>
        </p:blipFill>
        <p:spPr>
          <a:xfrm>
            <a:off x="2165208" y="3136392"/>
            <a:ext cx="5500034" cy="2693290"/>
          </a:xfrm>
          <a:prstGeom prst="rect">
            <a:avLst/>
          </a:prstGeom>
        </p:spPr>
      </p:pic>
      <p:sp>
        <p:nvSpPr>
          <p:cNvPr id="54" name="TextBox 53">
            <a:extLst>
              <a:ext uri="{FF2B5EF4-FFF2-40B4-BE49-F238E27FC236}">
                <a16:creationId xmlns:a16="http://schemas.microsoft.com/office/drawing/2014/main" id="{5BD69316-E7BB-406D-AB85-499144759B3C}"/>
              </a:ext>
            </a:extLst>
          </p:cNvPr>
          <p:cNvSpPr txBox="1"/>
          <p:nvPr/>
        </p:nvSpPr>
        <p:spPr>
          <a:xfrm>
            <a:off x="2194302" y="5847985"/>
            <a:ext cx="5303778" cy="461665"/>
          </a:xfrm>
          <a:prstGeom prst="rect">
            <a:avLst/>
          </a:prstGeom>
          <a:noFill/>
        </p:spPr>
        <p:txBody>
          <a:bodyPr wrap="square" rtlCol="0">
            <a:spAutoFit/>
          </a:bodyPr>
          <a:lstStyle/>
          <a:p>
            <a:r>
              <a:rPr lang="en-US" altLang="zh-CN" sz="1200" dirty="0">
                <a:solidFill>
                  <a:schemeClr val="bg1">
                    <a:lumMod val="65000"/>
                  </a:schemeClr>
                </a:solidFill>
                <a:latin typeface="Arial" panose="020B0604020202020204" pitchFamily="34" charset="0"/>
                <a:cs typeface="Arial" panose="020B0604020202020204" pitchFamily="34" charset="0"/>
              </a:rPr>
              <a:t>Image Source: </a:t>
            </a:r>
            <a:r>
              <a:rPr lang="en-US" altLang="zh-CN" sz="1200" dirty="0" err="1">
                <a:solidFill>
                  <a:schemeClr val="bg1">
                    <a:lumMod val="65000"/>
                  </a:schemeClr>
                </a:solidFill>
                <a:latin typeface="Arial" panose="020B0604020202020204" pitchFamily="34" charset="0"/>
                <a:cs typeface="Arial" panose="020B0604020202020204" pitchFamily="34" charset="0"/>
              </a:rPr>
              <a:t>Caleffi</a:t>
            </a:r>
            <a:r>
              <a:rPr lang="en-US" altLang="zh-CN" sz="1200" dirty="0">
                <a:solidFill>
                  <a:schemeClr val="bg1">
                    <a:lumMod val="65000"/>
                  </a:schemeClr>
                </a:solidFill>
                <a:latin typeface="Arial" panose="020B0604020202020204" pitchFamily="34" charset="0"/>
                <a:cs typeface="Arial" panose="020B0604020202020204" pitchFamily="34" charset="0"/>
              </a:rPr>
              <a:t> et al., </a:t>
            </a:r>
            <a:r>
              <a:rPr lang="en-US" sz="1200" dirty="0">
                <a:solidFill>
                  <a:schemeClr val="bg1">
                    <a:lumMod val="65000"/>
                  </a:schemeClr>
                </a:solidFill>
                <a:latin typeface="Arial" panose="020B0604020202020204" pitchFamily="34" charset="0"/>
                <a:cs typeface="Arial" panose="020B0604020202020204" pitchFamily="34" charset="0"/>
              </a:rPr>
              <a:t>Distributed quantum computing: A survey, Elsevier Computer Networks, 2024</a:t>
            </a:r>
            <a:endParaRPr lang="zh-CN" altLang="en-US" sz="1200" dirty="0">
              <a:solidFill>
                <a:schemeClr val="bg1">
                  <a:lumMod val="65000"/>
                </a:schemeClr>
              </a:solidFill>
              <a:latin typeface="Arial" panose="020B0604020202020204" pitchFamily="34" charset="0"/>
              <a:cs typeface="Arial" panose="020B0604020202020204" pitchFamily="34" charset="0"/>
            </a:endParaRPr>
          </a:p>
        </p:txBody>
      </p:sp>
      <p:sp>
        <p:nvSpPr>
          <p:cNvPr id="55" name="Text 9">
            <a:extLst>
              <a:ext uri="{FF2B5EF4-FFF2-40B4-BE49-F238E27FC236}">
                <a16:creationId xmlns:a16="http://schemas.microsoft.com/office/drawing/2014/main" id="{6A68238A-518E-2CF0-7822-C5E9D1D85296}"/>
              </a:ext>
            </a:extLst>
          </p:cNvPr>
          <p:cNvSpPr/>
          <p:nvPr/>
        </p:nvSpPr>
        <p:spPr>
          <a:xfrm>
            <a:off x="2011680" y="621792"/>
            <a:ext cx="9677095" cy="658368"/>
          </a:xfrm>
          <a:prstGeom prst="rect">
            <a:avLst/>
          </a:prstGeom>
          <a:noFill/>
        </p:spPr>
        <p:txBody>
          <a:bodyPr wrap="square" rtlCol="0" anchor="ctr"/>
          <a:lstStyle/>
          <a:p>
            <a:pPr marL="0" indent="0">
              <a:buNone/>
            </a:pPr>
            <a:r>
              <a:rPr lang="en-US" sz="2400" b="1" dirty="0">
                <a:solidFill>
                  <a:srgbClr val="231F20"/>
                </a:solidFill>
                <a:latin typeface="Cambria" panose="02040503050406030204" pitchFamily="34" charset="0"/>
                <a:ea typeface="Cambria" panose="02040503050406030204" pitchFamily="34" charset="-122"/>
                <a:cs typeface="Cambria" panose="02040503050406030204" pitchFamily="34" charset="-120"/>
              </a:rPr>
              <a:t>Distributed Quantum Computing (DQC) </a:t>
            </a:r>
            <a:endParaRPr lang="en-US" sz="2400" baseline="30000" dirty="0"/>
          </a:p>
        </p:txBody>
      </p:sp>
      <p:pic>
        <p:nvPicPr>
          <p:cNvPr id="56" name="Picture 2" descr="Diagram">
            <a:extLst>
              <a:ext uri="{FF2B5EF4-FFF2-40B4-BE49-F238E27FC236}">
                <a16:creationId xmlns:a16="http://schemas.microsoft.com/office/drawing/2014/main" id="{E0CEF0DF-1027-B5D4-3735-20B75685C6F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16699" y="3373305"/>
            <a:ext cx="3980167" cy="2238844"/>
          </a:xfrm>
          <a:prstGeom prst="rect">
            <a:avLst/>
          </a:prstGeom>
          <a:noFill/>
          <a:extLst>
            <a:ext uri="{909E8E84-426E-40DD-AFC4-6F175D3DCCD1}">
              <a14:hiddenFill xmlns:a14="http://schemas.microsoft.com/office/drawing/2010/main">
                <a:solidFill>
                  <a:srgbClr val="FFFFFF"/>
                </a:solidFill>
              </a14:hiddenFill>
            </a:ext>
          </a:extLst>
        </p:spPr>
      </p:pic>
      <p:sp>
        <p:nvSpPr>
          <p:cNvPr id="57" name="TextBox 56">
            <a:extLst>
              <a:ext uri="{FF2B5EF4-FFF2-40B4-BE49-F238E27FC236}">
                <a16:creationId xmlns:a16="http://schemas.microsoft.com/office/drawing/2014/main" id="{F0636A38-8841-E8CF-E9EE-C41CB7A37D63}"/>
              </a:ext>
            </a:extLst>
          </p:cNvPr>
          <p:cNvSpPr txBox="1"/>
          <p:nvPr/>
        </p:nvSpPr>
        <p:spPr>
          <a:xfrm>
            <a:off x="8014019" y="5563790"/>
            <a:ext cx="4117512" cy="461665"/>
          </a:xfrm>
          <a:prstGeom prst="rect">
            <a:avLst/>
          </a:prstGeom>
          <a:noFill/>
        </p:spPr>
        <p:txBody>
          <a:bodyPr wrap="square" rtlCol="0">
            <a:spAutoFit/>
          </a:bodyPr>
          <a:lstStyle/>
          <a:p>
            <a:r>
              <a:rPr lang="en-US" sz="1200" dirty="0">
                <a:solidFill>
                  <a:schemeClr val="bg1">
                    <a:lumMod val="65000"/>
                  </a:schemeClr>
                </a:solidFill>
                <a:latin typeface="Arial" panose="020B0604020202020204" pitchFamily="34" charset="0"/>
                <a:cs typeface="Arial" panose="020B0604020202020204" pitchFamily="34" charset="0"/>
              </a:rPr>
              <a:t>https://</a:t>
            </a:r>
            <a:r>
              <a:rPr lang="en-US" sz="1200" dirty="0" err="1">
                <a:solidFill>
                  <a:schemeClr val="bg1">
                    <a:lumMod val="65000"/>
                  </a:schemeClr>
                </a:solidFill>
                <a:latin typeface="Arial" panose="020B0604020202020204" pitchFamily="34" charset="0"/>
                <a:cs typeface="Arial" panose="020B0604020202020204" pitchFamily="34" charset="0"/>
              </a:rPr>
              <a:t>research.cisco.com</a:t>
            </a:r>
            <a:r>
              <a:rPr lang="en-US" sz="1200" dirty="0">
                <a:solidFill>
                  <a:schemeClr val="bg1">
                    <a:lumMod val="65000"/>
                  </a:schemeClr>
                </a:solidFill>
                <a:latin typeface="Arial" panose="020B0604020202020204" pitchFamily="34" charset="0"/>
                <a:cs typeface="Arial" panose="020B0604020202020204" pitchFamily="34" charset="0"/>
              </a:rPr>
              <a:t>/quantum-research/quantum-data-center</a:t>
            </a:r>
          </a:p>
        </p:txBody>
      </p:sp>
    </p:spTree>
    <p:extLst>
      <p:ext uri="{BB962C8B-B14F-4D97-AF65-F5344CB8AC3E}">
        <p14:creationId xmlns:p14="http://schemas.microsoft.com/office/powerpoint/2010/main" val="426496826"/>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01BE74-2D88-A61D-1C18-3918C3539B4C}"/>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E15BC5F2-0807-3661-6860-0EEB8AB992A0}"/>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13EDF19F-2543-F22B-EBD9-857738341CBF}"/>
              </a:ext>
            </a:extLst>
          </p:cNvPr>
          <p:cNvSpPr/>
          <p:nvPr/>
        </p:nvSpPr>
        <p:spPr>
          <a:xfrm>
            <a:off x="109728" y="1399032"/>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5D031056-FC3B-8B02-5DF4-A655826998EA}"/>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ea typeface="Calibri" pitchFamily="34" charset="-122"/>
                <a:cs typeface="Calibri" pitchFamily="34" charset="-120"/>
              </a:rPr>
              <a:t>Introduction</a:t>
            </a:r>
            <a:endParaRPr lang="en-US" sz="1250" dirty="0"/>
          </a:p>
        </p:txBody>
      </p:sp>
      <p:sp>
        <p:nvSpPr>
          <p:cNvPr id="6" name="Text 4">
            <a:extLst>
              <a:ext uri="{FF2B5EF4-FFF2-40B4-BE49-F238E27FC236}">
                <a16:creationId xmlns:a16="http://schemas.microsoft.com/office/drawing/2014/main" id="{C55E7A22-518D-36F3-4D46-54E0425716AB}"/>
              </a:ext>
            </a:extLst>
          </p:cNvPr>
          <p:cNvSpPr/>
          <p:nvPr/>
        </p:nvSpPr>
        <p:spPr>
          <a:xfrm>
            <a:off x="182880" y="226771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TACO</a:t>
            </a:r>
            <a:endParaRPr lang="en-US" sz="1250" dirty="0"/>
          </a:p>
        </p:txBody>
      </p:sp>
      <p:sp>
        <p:nvSpPr>
          <p:cNvPr id="7" name="Text 5">
            <a:extLst>
              <a:ext uri="{FF2B5EF4-FFF2-40B4-BE49-F238E27FC236}">
                <a16:creationId xmlns:a16="http://schemas.microsoft.com/office/drawing/2014/main" id="{C5299000-4EBC-3A5F-428A-E2DB6021C7CC}"/>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UNIQ</a:t>
            </a:r>
            <a:endParaRPr lang="en-US" sz="1250" dirty="0"/>
          </a:p>
        </p:txBody>
      </p:sp>
      <p:sp>
        <p:nvSpPr>
          <p:cNvPr id="8" name="Text 6">
            <a:extLst>
              <a:ext uri="{FF2B5EF4-FFF2-40B4-BE49-F238E27FC236}">
                <a16:creationId xmlns:a16="http://schemas.microsoft.com/office/drawing/2014/main" id="{8A829A28-77D3-83D9-03CF-624FAB4A0CD4}"/>
              </a:ext>
            </a:extLst>
          </p:cNvPr>
          <p:cNvSpPr/>
          <p:nvPr/>
        </p:nvSpPr>
        <p:spPr>
          <a:xfrm>
            <a:off x="182880" y="4005072"/>
            <a:ext cx="1225296" cy="512064"/>
          </a:xfrm>
          <a:prstGeom prst="rect">
            <a:avLst/>
          </a:prstGeom>
          <a:noFill/>
          <a:ln/>
        </p:spPr>
        <p:txBody>
          <a:bodyPr wrap="square" rtlCol="0" anchor="ctr"/>
          <a:lstStyle/>
          <a:p>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a:extLst>
              <a:ext uri="{FF2B5EF4-FFF2-40B4-BE49-F238E27FC236}">
                <a16:creationId xmlns:a16="http://schemas.microsoft.com/office/drawing/2014/main" id="{F49EC962-6DE3-6A6B-EA6C-C237C5811497}"/>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INTRODUCTION</a:t>
            </a:r>
            <a:endParaRPr lang="en-US" sz="1200" dirty="0"/>
          </a:p>
        </p:txBody>
      </p:sp>
      <p:sp>
        <p:nvSpPr>
          <p:cNvPr id="13" name="Text 11">
            <a:extLst>
              <a:ext uri="{FF2B5EF4-FFF2-40B4-BE49-F238E27FC236}">
                <a16:creationId xmlns:a16="http://schemas.microsoft.com/office/drawing/2014/main" id="{986FCE1A-6239-5820-E4AE-4B1FF666ADF1}"/>
              </a:ext>
            </a:extLst>
          </p:cNvPr>
          <p:cNvSpPr/>
          <p:nvPr/>
        </p:nvSpPr>
        <p:spPr>
          <a:xfrm>
            <a:off x="11551615" y="6473952"/>
            <a:ext cx="411480" cy="274320"/>
          </a:xfrm>
          <a:prstGeom prst="rect">
            <a:avLst/>
          </a:prstGeom>
          <a:no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131</a:t>
            </a:fld>
            <a:endParaRPr lang="en-US" sz="1000" dirty="0"/>
          </a:p>
        </p:txBody>
      </p:sp>
      <p:sp>
        <p:nvSpPr>
          <p:cNvPr id="14" name="Text 12">
            <a:extLst>
              <a:ext uri="{FF2B5EF4-FFF2-40B4-BE49-F238E27FC236}">
                <a16:creationId xmlns:a16="http://schemas.microsoft.com/office/drawing/2014/main" id="{F6902098-2081-44DB-293F-B5DEB193AFCE}"/>
              </a:ext>
            </a:extLst>
          </p:cNvPr>
          <p:cNvSpPr/>
          <p:nvPr/>
        </p:nvSpPr>
        <p:spPr>
          <a:xfrm>
            <a:off x="2011680" y="6473952"/>
            <a:ext cx="5486400" cy="274320"/>
          </a:xfrm>
          <a:prstGeom prst="rect">
            <a:avLst/>
          </a:prstGeom>
          <a:noFill/>
          <a:ln/>
        </p:spPr>
        <p:txBody>
          <a:bodyPr wrap="square" rtlCol="0" anchor="ctr"/>
          <a:lstStyle/>
          <a:p>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sp>
        <p:nvSpPr>
          <p:cNvPr id="55" name="Text 9">
            <a:extLst>
              <a:ext uri="{FF2B5EF4-FFF2-40B4-BE49-F238E27FC236}">
                <a16:creationId xmlns:a16="http://schemas.microsoft.com/office/drawing/2014/main" id="{E9B06711-0583-C428-DEB9-5AC5ACEFD3DB}"/>
              </a:ext>
            </a:extLst>
          </p:cNvPr>
          <p:cNvSpPr/>
          <p:nvPr/>
        </p:nvSpPr>
        <p:spPr>
          <a:xfrm>
            <a:off x="2011680" y="621792"/>
            <a:ext cx="9677095" cy="658368"/>
          </a:xfrm>
          <a:prstGeom prst="rect">
            <a:avLst/>
          </a:prstGeom>
          <a:noFill/>
        </p:spPr>
        <p:txBody>
          <a:bodyPr wrap="square" rtlCol="0" anchor="ctr"/>
          <a:lstStyle/>
          <a:p>
            <a:pPr marL="0" indent="0">
              <a:buNone/>
            </a:pPr>
            <a:r>
              <a:rPr lang="en-US" sz="2400" b="1" dirty="0">
                <a:solidFill>
                  <a:srgbClr val="231F20"/>
                </a:solidFill>
                <a:latin typeface="Cambria" panose="02040503050406030204" pitchFamily="34" charset="0"/>
                <a:ea typeface="Cambria" panose="02040503050406030204" pitchFamily="34" charset="-122"/>
                <a:cs typeface="Cambria" panose="02040503050406030204" pitchFamily="34" charset="-120"/>
              </a:rPr>
              <a:t>Key DQC Challenges</a:t>
            </a:r>
            <a:endParaRPr lang="en-US" sz="2400" baseline="30000" dirty="0"/>
          </a:p>
        </p:txBody>
      </p:sp>
      <p:sp>
        <p:nvSpPr>
          <p:cNvPr id="56" name="TextBox 55">
            <a:extLst>
              <a:ext uri="{FF2B5EF4-FFF2-40B4-BE49-F238E27FC236}">
                <a16:creationId xmlns:a16="http://schemas.microsoft.com/office/drawing/2014/main" id="{F0E12373-2753-93D8-0908-50B3AADE75F5}"/>
              </a:ext>
            </a:extLst>
          </p:cNvPr>
          <p:cNvSpPr txBox="1"/>
          <p:nvPr/>
        </p:nvSpPr>
        <p:spPr>
          <a:xfrm>
            <a:off x="1705123" y="1312359"/>
            <a:ext cx="4390877" cy="4647426"/>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rPr>
              <a:t>   </a:t>
            </a:r>
            <a:endParaRPr lang="en-US" sz="1000" b="1" dirty="0">
              <a:latin typeface="Arial" panose="020B0604020202020204" pitchFamily="34" charset="0"/>
              <a:cs typeface="Arial" panose="020B0604020202020204" pitchFamily="34" charset="0"/>
            </a:endParaRPr>
          </a:p>
          <a:p>
            <a:pPr marL="747713" lvl="1" indent="-290513">
              <a:buFont typeface="Arial" panose="020B0604020202020204" pitchFamily="34" charset="0"/>
              <a:buChar char="•"/>
            </a:pPr>
            <a:r>
              <a:rPr lang="en-US" sz="1600" b="1" dirty="0">
                <a:latin typeface="Arial" panose="020B0604020202020204" pitchFamily="34" charset="0"/>
                <a:cs typeface="Arial" panose="020B0604020202020204" pitchFamily="34" charset="0"/>
              </a:rPr>
              <a:t>Qubit allocation</a:t>
            </a:r>
            <a:r>
              <a:rPr lang="en-US" sz="1600" dirty="0">
                <a:latin typeface="Arial" panose="020B0604020202020204" pitchFamily="34" charset="0"/>
                <a:cs typeface="Arial" panose="020B0604020202020204" pitchFamily="34" charset="0"/>
              </a:rPr>
              <a:t>: </a:t>
            </a:r>
            <a:br>
              <a:rPr lang="en-US" sz="1600" dirty="0">
                <a:latin typeface="Arial" panose="020B0604020202020204" pitchFamily="34" charset="0"/>
                <a:cs typeface="Arial" panose="020B0604020202020204" pitchFamily="34" charset="0"/>
              </a:rPr>
            </a:br>
            <a:r>
              <a:rPr lang="en-US" sz="1600" dirty="0">
                <a:latin typeface="Arial" panose="020B0604020202020204" pitchFamily="34" charset="0"/>
                <a:cs typeface="Arial" panose="020B0604020202020204" pitchFamily="34" charset="0"/>
              </a:rPr>
              <a:t>Strategic distribution and management of qubits across multiple quantum nodes to optimize computation, entanglement distribution, and communication</a:t>
            </a:r>
          </a:p>
          <a:p>
            <a:pPr marL="747713" lvl="1" indent="-290513">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747713" lvl="1" indent="-290513">
              <a:buFont typeface="Arial" panose="020B0604020202020204" pitchFamily="34" charset="0"/>
              <a:buChar char="•"/>
            </a:pPr>
            <a:r>
              <a:rPr lang="en-US" sz="1600" b="1" dirty="0">
                <a:latin typeface="Arial" panose="020B0604020202020204" pitchFamily="34" charset="0"/>
                <a:cs typeface="Arial" panose="020B0604020202020204" pitchFamily="34" charset="0"/>
              </a:rPr>
              <a:t>Entanglement generation and distribution</a:t>
            </a:r>
            <a:r>
              <a:rPr lang="en-US" sz="1600" dirty="0">
                <a:latin typeface="Arial" panose="020B0604020202020204" pitchFamily="34" charset="0"/>
                <a:cs typeface="Arial" panose="020B0604020202020204" pitchFamily="34" charset="0"/>
              </a:rPr>
              <a:t>: </a:t>
            </a:r>
            <a:br>
              <a:rPr lang="en-US" sz="1600" dirty="0">
                <a:latin typeface="Arial" panose="020B0604020202020204" pitchFamily="34" charset="0"/>
                <a:cs typeface="Arial" panose="020B0604020202020204" pitchFamily="34" charset="0"/>
              </a:rPr>
            </a:br>
            <a:r>
              <a:rPr lang="en-US" sz="1600" dirty="0">
                <a:latin typeface="Arial" panose="020B0604020202020204" pitchFamily="34" charset="0"/>
                <a:cs typeface="Arial" panose="020B0604020202020204" pitchFamily="34" charset="0"/>
              </a:rPr>
              <a:t>Reliable and long-distance entanglement with high fidelity is </a:t>
            </a:r>
            <a:br>
              <a:rPr lang="en-US" sz="1600" dirty="0">
                <a:latin typeface="Arial" panose="020B0604020202020204" pitchFamily="34" charset="0"/>
                <a:cs typeface="Arial" panose="020B0604020202020204" pitchFamily="34" charset="0"/>
              </a:rPr>
            </a:br>
            <a:r>
              <a:rPr lang="en-US" sz="1600" dirty="0">
                <a:latin typeface="Arial" panose="020B0604020202020204" pitchFamily="34" charset="0"/>
                <a:cs typeface="Arial" panose="020B0604020202020204" pitchFamily="34" charset="0"/>
              </a:rPr>
              <a:t>difficult due to decoherence and noise</a:t>
            </a:r>
          </a:p>
          <a:p>
            <a:pPr marL="747713" lvl="1" indent="-290513">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747713" lvl="1" indent="-290513">
              <a:buFont typeface="Arial" panose="020B0604020202020204" pitchFamily="34" charset="0"/>
              <a:buChar char="•"/>
            </a:pPr>
            <a:r>
              <a:rPr lang="en-US" sz="1600" b="1" dirty="0">
                <a:latin typeface="Arial" panose="020B0604020202020204" pitchFamily="34" charset="0"/>
                <a:cs typeface="Arial" panose="020B0604020202020204" pitchFamily="34" charset="0"/>
              </a:rPr>
              <a:t>Quantum network topology</a:t>
            </a:r>
            <a:r>
              <a:rPr lang="en-US" sz="1600" dirty="0">
                <a:latin typeface="Arial" panose="020B0604020202020204" pitchFamily="34" charset="0"/>
                <a:cs typeface="Arial" panose="020B0604020202020204" pitchFamily="34" charset="0"/>
              </a:rPr>
              <a:t>: Optimizing the connections between quantum nodes for efficient computation is still an open problem</a:t>
            </a:r>
          </a:p>
        </p:txBody>
      </p:sp>
      <p:grpSp>
        <p:nvGrpSpPr>
          <p:cNvPr id="57" name="Group 56">
            <a:extLst>
              <a:ext uri="{FF2B5EF4-FFF2-40B4-BE49-F238E27FC236}">
                <a16:creationId xmlns:a16="http://schemas.microsoft.com/office/drawing/2014/main" id="{4069BB55-2A84-57BD-22B5-D4B21E9B7E27}"/>
              </a:ext>
            </a:extLst>
          </p:cNvPr>
          <p:cNvGrpSpPr/>
          <p:nvPr/>
        </p:nvGrpSpPr>
        <p:grpSpPr>
          <a:xfrm>
            <a:off x="9501701" y="1608250"/>
            <a:ext cx="2580571" cy="4193670"/>
            <a:chOff x="8279146" y="1597223"/>
            <a:chExt cx="2580571" cy="4193670"/>
          </a:xfrm>
        </p:grpSpPr>
        <p:sp>
          <p:nvSpPr>
            <p:cNvPr id="58" name="Flowchart: Connector 44">
              <a:extLst>
                <a:ext uri="{FF2B5EF4-FFF2-40B4-BE49-F238E27FC236}">
                  <a16:creationId xmlns:a16="http://schemas.microsoft.com/office/drawing/2014/main" id="{9F9231B5-6CD2-A2E4-834C-6311A47505E0}"/>
                </a:ext>
              </a:extLst>
            </p:cNvPr>
            <p:cNvSpPr/>
            <p:nvPr/>
          </p:nvSpPr>
          <p:spPr>
            <a:xfrm>
              <a:off x="8796357" y="4255830"/>
              <a:ext cx="1192008" cy="1190888"/>
            </a:xfrm>
            <a:prstGeom prst="flowChartConnector">
              <a:avLst/>
            </a:prstGeom>
            <a:solidFill>
              <a:schemeClr val="bg1"/>
            </a:solidFill>
            <a:ln w="19050" cmpd="sng">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59" name="Straight Connector 58">
              <a:extLst>
                <a:ext uri="{FF2B5EF4-FFF2-40B4-BE49-F238E27FC236}">
                  <a16:creationId xmlns:a16="http://schemas.microsoft.com/office/drawing/2014/main" id="{8FA8B46F-B027-5283-1768-A9712BB42CF2}"/>
                </a:ext>
              </a:extLst>
            </p:cNvPr>
            <p:cNvCxnSpPr>
              <a:cxnSpLocks/>
            </p:cNvCxnSpPr>
            <p:nvPr/>
          </p:nvCxnSpPr>
          <p:spPr>
            <a:xfrm flipH="1" flipV="1">
              <a:off x="8936719" y="4848347"/>
              <a:ext cx="250993" cy="6300"/>
            </a:xfrm>
            <a:prstGeom prst="line">
              <a:avLst/>
            </a:prstGeom>
            <a:ln w="38100">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cxnSp>
          <p:nvCxnSpPr>
            <p:cNvPr id="60" name="Straight Connector 59">
              <a:extLst>
                <a:ext uri="{FF2B5EF4-FFF2-40B4-BE49-F238E27FC236}">
                  <a16:creationId xmlns:a16="http://schemas.microsoft.com/office/drawing/2014/main" id="{7A48FFD8-A725-5264-6E57-4786A0748D25}"/>
                </a:ext>
              </a:extLst>
            </p:cNvPr>
            <p:cNvCxnSpPr>
              <a:cxnSpLocks/>
              <a:stCxn id="86" idx="4"/>
            </p:cNvCxnSpPr>
            <p:nvPr/>
          </p:nvCxnSpPr>
          <p:spPr>
            <a:xfrm flipH="1" flipV="1">
              <a:off x="9397429" y="5013443"/>
              <a:ext cx="9057" cy="375277"/>
            </a:xfrm>
            <a:prstGeom prst="line">
              <a:avLst/>
            </a:prstGeom>
            <a:ln w="38100">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61" name="Rectangle 60">
              <a:extLst>
                <a:ext uri="{FF2B5EF4-FFF2-40B4-BE49-F238E27FC236}">
                  <a16:creationId xmlns:a16="http://schemas.microsoft.com/office/drawing/2014/main" id="{79D79C38-3D48-4B58-4790-460D0813A9F6}"/>
                </a:ext>
              </a:extLst>
            </p:cNvPr>
            <p:cNvSpPr/>
            <p:nvPr/>
          </p:nvSpPr>
          <p:spPr>
            <a:xfrm rot="2599535">
              <a:off x="9253158" y="4693286"/>
              <a:ext cx="314223" cy="308494"/>
            </a:xfrm>
            <a:prstGeom prst="rect">
              <a:avLst/>
            </a:prstGeom>
            <a:noFill/>
            <a:ln w="3810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Flowchart: Connector 44">
              <a:extLst>
                <a:ext uri="{FF2B5EF4-FFF2-40B4-BE49-F238E27FC236}">
                  <a16:creationId xmlns:a16="http://schemas.microsoft.com/office/drawing/2014/main" id="{B75A3EE1-45F1-96DA-C63A-689BC9CBE762}"/>
                </a:ext>
              </a:extLst>
            </p:cNvPr>
            <p:cNvSpPr/>
            <p:nvPr/>
          </p:nvSpPr>
          <p:spPr>
            <a:xfrm>
              <a:off x="8754883" y="1934808"/>
              <a:ext cx="1192008" cy="1190888"/>
            </a:xfrm>
            <a:prstGeom prst="flowChartConnector">
              <a:avLst/>
            </a:prstGeom>
            <a:solidFill>
              <a:schemeClr val="bg1"/>
            </a:solidFill>
            <a:ln w="19050" cmpd="sng">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63" name="Straight Connector 62">
              <a:extLst>
                <a:ext uri="{FF2B5EF4-FFF2-40B4-BE49-F238E27FC236}">
                  <a16:creationId xmlns:a16="http://schemas.microsoft.com/office/drawing/2014/main" id="{ACAE8445-AA64-2553-F651-D9A7577DC94C}"/>
                </a:ext>
              </a:extLst>
            </p:cNvPr>
            <p:cNvCxnSpPr>
              <a:cxnSpLocks/>
              <a:stCxn id="77" idx="4"/>
              <a:endCxn id="71" idx="7"/>
            </p:cNvCxnSpPr>
            <p:nvPr/>
          </p:nvCxnSpPr>
          <p:spPr>
            <a:xfrm flipH="1">
              <a:off x="9427735" y="2425652"/>
              <a:ext cx="260815" cy="457430"/>
            </a:xfrm>
            <a:prstGeom prst="line">
              <a:avLst/>
            </a:prstGeom>
            <a:ln w="38100">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cxnSp>
          <p:nvCxnSpPr>
            <p:cNvPr id="64" name="Straight Connector 63">
              <a:extLst>
                <a:ext uri="{FF2B5EF4-FFF2-40B4-BE49-F238E27FC236}">
                  <a16:creationId xmlns:a16="http://schemas.microsoft.com/office/drawing/2014/main" id="{03E37BD6-66B3-7325-EBC8-118AE7A0434E}"/>
                </a:ext>
              </a:extLst>
            </p:cNvPr>
            <p:cNvCxnSpPr>
              <a:cxnSpLocks/>
              <a:endCxn id="71" idx="1"/>
            </p:cNvCxnSpPr>
            <p:nvPr/>
          </p:nvCxnSpPr>
          <p:spPr>
            <a:xfrm>
              <a:off x="9010224" y="2422332"/>
              <a:ext cx="310695" cy="460750"/>
            </a:xfrm>
            <a:prstGeom prst="line">
              <a:avLst/>
            </a:prstGeom>
            <a:ln w="38100">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cxnSp>
          <p:nvCxnSpPr>
            <p:cNvPr id="65" name="Straight Connector 64">
              <a:extLst>
                <a:ext uri="{FF2B5EF4-FFF2-40B4-BE49-F238E27FC236}">
                  <a16:creationId xmlns:a16="http://schemas.microsoft.com/office/drawing/2014/main" id="{2D968ACE-2A2A-7F5D-20D3-354FF4EC5079}"/>
                </a:ext>
              </a:extLst>
            </p:cNvPr>
            <p:cNvCxnSpPr>
              <a:cxnSpLocks/>
              <a:stCxn id="73" idx="5"/>
              <a:endCxn id="72" idx="1"/>
            </p:cNvCxnSpPr>
            <p:nvPr/>
          </p:nvCxnSpPr>
          <p:spPr>
            <a:xfrm>
              <a:off x="9384363" y="2403819"/>
              <a:ext cx="107251" cy="192462"/>
            </a:xfrm>
            <a:prstGeom prst="line">
              <a:avLst/>
            </a:prstGeom>
            <a:ln w="38100">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cxnSp>
          <p:nvCxnSpPr>
            <p:cNvPr id="66" name="Straight Connector 65">
              <a:extLst>
                <a:ext uri="{FF2B5EF4-FFF2-40B4-BE49-F238E27FC236}">
                  <a16:creationId xmlns:a16="http://schemas.microsoft.com/office/drawing/2014/main" id="{AF51693C-89D5-80D9-E3D4-9FFD99827FEC}"/>
                </a:ext>
              </a:extLst>
            </p:cNvPr>
            <p:cNvCxnSpPr>
              <a:cxnSpLocks/>
              <a:stCxn id="74" idx="7"/>
              <a:endCxn id="73" idx="4"/>
            </p:cNvCxnSpPr>
            <p:nvPr/>
          </p:nvCxnSpPr>
          <p:spPr>
            <a:xfrm flipV="1">
              <a:off x="9230287" y="2425652"/>
              <a:ext cx="100668" cy="183028"/>
            </a:xfrm>
            <a:prstGeom prst="line">
              <a:avLst/>
            </a:prstGeom>
            <a:ln w="38100">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cxnSp>
          <p:nvCxnSpPr>
            <p:cNvPr id="67" name="Straight Connector 66">
              <a:extLst>
                <a:ext uri="{FF2B5EF4-FFF2-40B4-BE49-F238E27FC236}">
                  <a16:creationId xmlns:a16="http://schemas.microsoft.com/office/drawing/2014/main" id="{10268BC3-C04C-34ED-4328-51EF99E0F16D}"/>
                </a:ext>
              </a:extLst>
            </p:cNvPr>
            <p:cNvCxnSpPr>
              <a:cxnSpLocks/>
              <a:stCxn id="77" idx="2"/>
            </p:cNvCxnSpPr>
            <p:nvPr/>
          </p:nvCxnSpPr>
          <p:spPr>
            <a:xfrm flipH="1">
              <a:off x="9088755" y="2351110"/>
              <a:ext cx="524264" cy="13771"/>
            </a:xfrm>
            <a:prstGeom prst="line">
              <a:avLst/>
            </a:prstGeom>
            <a:ln w="38100">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68" name="TextBox 67">
              <a:extLst>
                <a:ext uri="{FF2B5EF4-FFF2-40B4-BE49-F238E27FC236}">
                  <a16:creationId xmlns:a16="http://schemas.microsoft.com/office/drawing/2014/main" id="{80DCC7ED-C83D-DDC7-2476-A916D8916ACE}"/>
                </a:ext>
              </a:extLst>
            </p:cNvPr>
            <p:cNvSpPr txBox="1"/>
            <p:nvPr/>
          </p:nvSpPr>
          <p:spPr>
            <a:xfrm>
              <a:off x="9525389" y="2564710"/>
              <a:ext cx="1146031" cy="369332"/>
            </a:xfrm>
            <a:prstGeom prst="rect">
              <a:avLst/>
            </a:prstGeom>
            <a:noFill/>
          </p:spPr>
          <p:txBody>
            <a:bodyPr wrap="square" rtlCol="0">
              <a:spAutoFit/>
            </a:bodyPr>
            <a:lstStyle/>
            <a:p>
              <a:r>
                <a:rPr lang="en-US" dirty="0"/>
                <a:t>data qubit</a:t>
              </a:r>
            </a:p>
          </p:txBody>
        </p:sp>
        <p:cxnSp>
          <p:nvCxnSpPr>
            <p:cNvPr id="69" name="Straight Connector 68">
              <a:extLst>
                <a:ext uri="{FF2B5EF4-FFF2-40B4-BE49-F238E27FC236}">
                  <a16:creationId xmlns:a16="http://schemas.microsoft.com/office/drawing/2014/main" id="{6FA56226-9F29-B042-EC25-1026D43B505F}"/>
                </a:ext>
              </a:extLst>
            </p:cNvPr>
            <p:cNvCxnSpPr>
              <a:cxnSpLocks/>
              <a:stCxn id="71" idx="4"/>
              <a:endCxn id="70" idx="0"/>
            </p:cNvCxnSpPr>
            <p:nvPr/>
          </p:nvCxnSpPr>
          <p:spPr>
            <a:xfrm>
              <a:off x="9374327" y="3010332"/>
              <a:ext cx="19792" cy="1300765"/>
            </a:xfrm>
            <a:prstGeom prst="line">
              <a:avLst/>
            </a:prstGeom>
            <a:ln w="38100">
              <a:solidFill>
                <a:srgbClr val="00B0F0"/>
              </a:solidFill>
              <a:prstDash val="dash"/>
            </a:ln>
          </p:spPr>
          <p:style>
            <a:lnRef idx="2">
              <a:schemeClr val="accent1"/>
            </a:lnRef>
            <a:fillRef idx="0">
              <a:schemeClr val="accent1"/>
            </a:fillRef>
            <a:effectRef idx="1">
              <a:schemeClr val="accent1"/>
            </a:effectRef>
            <a:fontRef idx="minor">
              <a:schemeClr val="tx1"/>
            </a:fontRef>
          </p:style>
        </p:cxnSp>
        <p:sp>
          <p:nvSpPr>
            <p:cNvPr id="70" name="Flowchart: Connector 144">
              <a:extLst>
                <a:ext uri="{FF2B5EF4-FFF2-40B4-BE49-F238E27FC236}">
                  <a16:creationId xmlns:a16="http://schemas.microsoft.com/office/drawing/2014/main" id="{260F0226-02E7-FAEA-91EA-778C5D417E88}"/>
                </a:ext>
              </a:extLst>
            </p:cNvPr>
            <p:cNvSpPr/>
            <p:nvPr/>
          </p:nvSpPr>
          <p:spPr>
            <a:xfrm>
              <a:off x="9318588" y="4311098"/>
              <a:ext cx="151062" cy="149083"/>
            </a:xfrm>
            <a:prstGeom prst="flowChartConnector">
              <a:avLst/>
            </a:prstGeom>
            <a:solidFill>
              <a:schemeClr val="accent2">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1" name="Flowchart: Connector 145">
              <a:extLst>
                <a:ext uri="{FF2B5EF4-FFF2-40B4-BE49-F238E27FC236}">
                  <a16:creationId xmlns:a16="http://schemas.microsoft.com/office/drawing/2014/main" id="{2EEA74A2-31E7-F4D0-4A6A-79B979FDDC71}"/>
                </a:ext>
              </a:extLst>
            </p:cNvPr>
            <p:cNvSpPr/>
            <p:nvPr/>
          </p:nvSpPr>
          <p:spPr>
            <a:xfrm>
              <a:off x="9298797" y="2861249"/>
              <a:ext cx="151062" cy="149083"/>
            </a:xfrm>
            <a:prstGeom prst="flowChartConnector">
              <a:avLst/>
            </a:prstGeom>
            <a:solidFill>
              <a:schemeClr val="accent2">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2" name="Flowchart: Connector 164">
              <a:extLst>
                <a:ext uri="{FF2B5EF4-FFF2-40B4-BE49-F238E27FC236}">
                  <a16:creationId xmlns:a16="http://schemas.microsoft.com/office/drawing/2014/main" id="{E02A8EA4-8B5F-F199-817C-67EB6DC0105A}"/>
                </a:ext>
              </a:extLst>
            </p:cNvPr>
            <p:cNvSpPr/>
            <p:nvPr/>
          </p:nvSpPr>
          <p:spPr>
            <a:xfrm>
              <a:off x="9469491" y="2574449"/>
              <a:ext cx="151062" cy="149083"/>
            </a:xfrm>
            <a:prstGeom prst="flowChartConnector">
              <a:avLst/>
            </a:prstGeom>
            <a:solidFill>
              <a:srgbClr val="FFFF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3" name="Flowchart: Connector 168">
              <a:extLst>
                <a:ext uri="{FF2B5EF4-FFF2-40B4-BE49-F238E27FC236}">
                  <a16:creationId xmlns:a16="http://schemas.microsoft.com/office/drawing/2014/main" id="{E34A7D8D-74C2-F499-2A88-DEF98EC7F2D8}"/>
                </a:ext>
              </a:extLst>
            </p:cNvPr>
            <p:cNvSpPr/>
            <p:nvPr/>
          </p:nvSpPr>
          <p:spPr>
            <a:xfrm>
              <a:off x="9255424" y="2276569"/>
              <a:ext cx="151062" cy="149083"/>
            </a:xfrm>
            <a:prstGeom prst="flowChartConnector">
              <a:avLst/>
            </a:prstGeom>
            <a:solidFill>
              <a:srgbClr val="FFFF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4" name="Flowchart: Connector 169">
              <a:extLst>
                <a:ext uri="{FF2B5EF4-FFF2-40B4-BE49-F238E27FC236}">
                  <a16:creationId xmlns:a16="http://schemas.microsoft.com/office/drawing/2014/main" id="{3F9F216C-1E1C-AA7A-3944-F1FDFBFBDD1E}"/>
                </a:ext>
              </a:extLst>
            </p:cNvPr>
            <p:cNvSpPr/>
            <p:nvPr/>
          </p:nvSpPr>
          <p:spPr>
            <a:xfrm>
              <a:off x="9101348" y="2586847"/>
              <a:ext cx="151062" cy="149083"/>
            </a:xfrm>
            <a:prstGeom prst="flowChartConnector">
              <a:avLst/>
            </a:prstGeom>
            <a:solidFill>
              <a:srgbClr val="FFFF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75" name="Straight Connector 74">
              <a:extLst>
                <a:ext uri="{FF2B5EF4-FFF2-40B4-BE49-F238E27FC236}">
                  <a16:creationId xmlns:a16="http://schemas.microsoft.com/office/drawing/2014/main" id="{28484885-A9A2-028A-AEC9-D743952E718A}"/>
                </a:ext>
              </a:extLst>
            </p:cNvPr>
            <p:cNvCxnSpPr>
              <a:cxnSpLocks/>
              <a:stCxn id="74" idx="6"/>
              <a:endCxn id="72" idx="2"/>
            </p:cNvCxnSpPr>
            <p:nvPr/>
          </p:nvCxnSpPr>
          <p:spPr>
            <a:xfrm flipV="1">
              <a:off x="9252409" y="2648990"/>
              <a:ext cx="217082" cy="12398"/>
            </a:xfrm>
            <a:prstGeom prst="line">
              <a:avLst/>
            </a:prstGeom>
            <a:ln w="38100">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76" name="Flowchart: Connector 145">
              <a:extLst>
                <a:ext uri="{FF2B5EF4-FFF2-40B4-BE49-F238E27FC236}">
                  <a16:creationId xmlns:a16="http://schemas.microsoft.com/office/drawing/2014/main" id="{F75500FC-6D74-4358-5DA7-BF8462197929}"/>
                </a:ext>
              </a:extLst>
            </p:cNvPr>
            <p:cNvSpPr/>
            <p:nvPr/>
          </p:nvSpPr>
          <p:spPr>
            <a:xfrm>
              <a:off x="8929548" y="2265514"/>
              <a:ext cx="151062" cy="149083"/>
            </a:xfrm>
            <a:prstGeom prst="flowChartConnector">
              <a:avLst/>
            </a:prstGeom>
            <a:solidFill>
              <a:schemeClr val="accent2">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7" name="Flowchart: Connector 145">
              <a:extLst>
                <a:ext uri="{FF2B5EF4-FFF2-40B4-BE49-F238E27FC236}">
                  <a16:creationId xmlns:a16="http://schemas.microsoft.com/office/drawing/2014/main" id="{3E4EB644-1CAE-245F-0670-3CA33277F7AF}"/>
                </a:ext>
              </a:extLst>
            </p:cNvPr>
            <p:cNvSpPr/>
            <p:nvPr/>
          </p:nvSpPr>
          <p:spPr>
            <a:xfrm>
              <a:off x="9613019" y="2276569"/>
              <a:ext cx="151062" cy="149083"/>
            </a:xfrm>
            <a:prstGeom prst="flowChartConnector">
              <a:avLst/>
            </a:prstGeom>
            <a:solidFill>
              <a:schemeClr val="accent2">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78" name="Straight Connector 77">
              <a:extLst>
                <a:ext uri="{FF2B5EF4-FFF2-40B4-BE49-F238E27FC236}">
                  <a16:creationId xmlns:a16="http://schemas.microsoft.com/office/drawing/2014/main" id="{030FC142-C8B5-FCE6-D075-9FB1E7C7779C}"/>
                </a:ext>
              </a:extLst>
            </p:cNvPr>
            <p:cNvCxnSpPr>
              <a:cxnSpLocks/>
            </p:cNvCxnSpPr>
            <p:nvPr/>
          </p:nvCxnSpPr>
          <p:spPr>
            <a:xfrm flipH="1" flipV="1">
              <a:off x="8279146" y="1990724"/>
              <a:ext cx="637853" cy="322193"/>
            </a:xfrm>
            <a:prstGeom prst="line">
              <a:avLst/>
            </a:prstGeom>
            <a:ln w="38100">
              <a:solidFill>
                <a:srgbClr val="00B0F0"/>
              </a:solidFill>
              <a:prstDash val="dash"/>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0E9A57F4-DE00-20AA-3FFD-400C1E830B3D}"/>
                </a:ext>
              </a:extLst>
            </p:cNvPr>
            <p:cNvCxnSpPr>
              <a:cxnSpLocks/>
            </p:cNvCxnSpPr>
            <p:nvPr/>
          </p:nvCxnSpPr>
          <p:spPr>
            <a:xfrm flipH="1">
              <a:off x="9749369" y="1819139"/>
              <a:ext cx="452863" cy="487897"/>
            </a:xfrm>
            <a:prstGeom prst="line">
              <a:avLst/>
            </a:prstGeom>
            <a:ln w="38100">
              <a:solidFill>
                <a:srgbClr val="00B0F0"/>
              </a:solidFill>
              <a:prstDash val="dash"/>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B38E1864-150E-96D7-0436-702A239BCD68}"/>
                </a:ext>
              </a:extLst>
            </p:cNvPr>
            <p:cNvCxnSpPr>
              <a:cxnSpLocks/>
              <a:stCxn id="82" idx="2"/>
            </p:cNvCxnSpPr>
            <p:nvPr/>
          </p:nvCxnSpPr>
          <p:spPr>
            <a:xfrm flipH="1" flipV="1">
              <a:off x="9545005" y="4832141"/>
              <a:ext cx="250993" cy="6300"/>
            </a:xfrm>
            <a:prstGeom prst="line">
              <a:avLst/>
            </a:prstGeom>
            <a:ln w="38100">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cxnSp>
          <p:nvCxnSpPr>
            <p:cNvPr id="81" name="Straight Connector 80">
              <a:extLst>
                <a:ext uri="{FF2B5EF4-FFF2-40B4-BE49-F238E27FC236}">
                  <a16:creationId xmlns:a16="http://schemas.microsoft.com/office/drawing/2014/main" id="{4C95A88A-FDD8-67E2-8C13-444B71FED1EA}"/>
                </a:ext>
              </a:extLst>
            </p:cNvPr>
            <p:cNvCxnSpPr>
              <a:cxnSpLocks/>
              <a:stCxn id="70" idx="4"/>
              <a:endCxn id="84" idx="0"/>
            </p:cNvCxnSpPr>
            <p:nvPr/>
          </p:nvCxnSpPr>
          <p:spPr>
            <a:xfrm flipH="1">
              <a:off x="9393129" y="4460181"/>
              <a:ext cx="990" cy="84799"/>
            </a:xfrm>
            <a:prstGeom prst="line">
              <a:avLst/>
            </a:prstGeom>
            <a:ln w="38100">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82" name="Flowchart: Connector 145">
              <a:extLst>
                <a:ext uri="{FF2B5EF4-FFF2-40B4-BE49-F238E27FC236}">
                  <a16:creationId xmlns:a16="http://schemas.microsoft.com/office/drawing/2014/main" id="{97579F08-B9DB-2868-2E55-BA33167F640B}"/>
                </a:ext>
              </a:extLst>
            </p:cNvPr>
            <p:cNvSpPr/>
            <p:nvPr/>
          </p:nvSpPr>
          <p:spPr>
            <a:xfrm>
              <a:off x="9795998" y="4763899"/>
              <a:ext cx="151062" cy="149083"/>
            </a:xfrm>
            <a:prstGeom prst="flowChartConnector">
              <a:avLst/>
            </a:prstGeom>
            <a:solidFill>
              <a:schemeClr val="accent2">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3" name="Flowchart: Connector 164">
              <a:extLst>
                <a:ext uri="{FF2B5EF4-FFF2-40B4-BE49-F238E27FC236}">
                  <a16:creationId xmlns:a16="http://schemas.microsoft.com/office/drawing/2014/main" id="{89E85469-9F3F-E534-37B6-A9027F059FAD}"/>
                </a:ext>
              </a:extLst>
            </p:cNvPr>
            <p:cNvSpPr/>
            <p:nvPr/>
          </p:nvSpPr>
          <p:spPr>
            <a:xfrm>
              <a:off x="9503839" y="4769208"/>
              <a:ext cx="151062" cy="149083"/>
            </a:xfrm>
            <a:prstGeom prst="flowChartConnector">
              <a:avLst/>
            </a:prstGeom>
            <a:solidFill>
              <a:srgbClr val="FFFF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4" name="Flowchart: Connector 168">
              <a:extLst>
                <a:ext uri="{FF2B5EF4-FFF2-40B4-BE49-F238E27FC236}">
                  <a16:creationId xmlns:a16="http://schemas.microsoft.com/office/drawing/2014/main" id="{6EC48961-7A82-1E0E-9153-3F1E652908A1}"/>
                </a:ext>
              </a:extLst>
            </p:cNvPr>
            <p:cNvSpPr/>
            <p:nvPr/>
          </p:nvSpPr>
          <p:spPr>
            <a:xfrm>
              <a:off x="9317598" y="4544980"/>
              <a:ext cx="151062" cy="149083"/>
            </a:xfrm>
            <a:prstGeom prst="flowChartConnector">
              <a:avLst/>
            </a:prstGeom>
            <a:solidFill>
              <a:srgbClr val="FFFF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5" name="Flowchart: Connector 169">
              <a:extLst>
                <a:ext uri="{FF2B5EF4-FFF2-40B4-BE49-F238E27FC236}">
                  <a16:creationId xmlns:a16="http://schemas.microsoft.com/office/drawing/2014/main" id="{1FD4EBD2-AF74-3170-C1B1-C4891561FA8F}"/>
                </a:ext>
              </a:extLst>
            </p:cNvPr>
            <p:cNvSpPr/>
            <p:nvPr/>
          </p:nvSpPr>
          <p:spPr>
            <a:xfrm>
              <a:off x="9145995" y="4777242"/>
              <a:ext cx="151062" cy="149083"/>
            </a:xfrm>
            <a:prstGeom prst="flowChartConnector">
              <a:avLst/>
            </a:prstGeom>
            <a:solidFill>
              <a:srgbClr val="FFFF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6" name="Flowchart: Connector 145">
              <a:extLst>
                <a:ext uri="{FF2B5EF4-FFF2-40B4-BE49-F238E27FC236}">
                  <a16:creationId xmlns:a16="http://schemas.microsoft.com/office/drawing/2014/main" id="{6C02698B-8332-686A-2B07-7F626295E9C1}"/>
                </a:ext>
              </a:extLst>
            </p:cNvPr>
            <p:cNvSpPr/>
            <p:nvPr/>
          </p:nvSpPr>
          <p:spPr>
            <a:xfrm>
              <a:off x="9330955" y="5239637"/>
              <a:ext cx="151062" cy="149083"/>
            </a:xfrm>
            <a:prstGeom prst="flowChartConnector">
              <a:avLst/>
            </a:prstGeom>
            <a:solidFill>
              <a:schemeClr val="accent2">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7" name="Flowchart: Connector 145">
              <a:extLst>
                <a:ext uri="{FF2B5EF4-FFF2-40B4-BE49-F238E27FC236}">
                  <a16:creationId xmlns:a16="http://schemas.microsoft.com/office/drawing/2014/main" id="{9C2796FB-88C6-FEED-06D7-075E291DF380}"/>
                </a:ext>
              </a:extLst>
            </p:cNvPr>
            <p:cNvSpPr/>
            <p:nvPr/>
          </p:nvSpPr>
          <p:spPr>
            <a:xfrm>
              <a:off x="8854017" y="4777853"/>
              <a:ext cx="151062" cy="149083"/>
            </a:xfrm>
            <a:prstGeom prst="flowChartConnector">
              <a:avLst/>
            </a:prstGeom>
            <a:solidFill>
              <a:schemeClr val="accent2">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88" name="Straight Connector 87">
              <a:extLst>
                <a:ext uri="{FF2B5EF4-FFF2-40B4-BE49-F238E27FC236}">
                  <a16:creationId xmlns:a16="http://schemas.microsoft.com/office/drawing/2014/main" id="{F542116B-4987-1C72-FD60-4CE8B79E6A32}"/>
                </a:ext>
              </a:extLst>
            </p:cNvPr>
            <p:cNvCxnSpPr>
              <a:cxnSpLocks/>
            </p:cNvCxnSpPr>
            <p:nvPr/>
          </p:nvCxnSpPr>
          <p:spPr>
            <a:xfrm flipH="1" flipV="1">
              <a:off x="8279146" y="4851273"/>
              <a:ext cx="566209" cy="7029"/>
            </a:xfrm>
            <a:prstGeom prst="line">
              <a:avLst/>
            </a:prstGeom>
            <a:ln w="38100">
              <a:solidFill>
                <a:srgbClr val="00B0F0"/>
              </a:solidFill>
              <a:prstDash val="dash"/>
            </a:ln>
          </p:spPr>
          <p:style>
            <a:lnRef idx="2">
              <a:schemeClr val="accent1"/>
            </a:lnRef>
            <a:fillRef idx="0">
              <a:schemeClr val="accent1"/>
            </a:fillRef>
            <a:effectRef idx="1">
              <a:schemeClr val="accent1"/>
            </a:effectRef>
            <a:fontRef idx="minor">
              <a:schemeClr val="tx1"/>
            </a:fontRef>
          </p:style>
        </p:cxnSp>
        <p:cxnSp>
          <p:nvCxnSpPr>
            <p:cNvPr id="89" name="Straight Connector 88">
              <a:extLst>
                <a:ext uri="{FF2B5EF4-FFF2-40B4-BE49-F238E27FC236}">
                  <a16:creationId xmlns:a16="http://schemas.microsoft.com/office/drawing/2014/main" id="{439AF0A6-0421-0CCE-0F81-10B4A59F188E}"/>
                </a:ext>
              </a:extLst>
            </p:cNvPr>
            <p:cNvCxnSpPr>
              <a:cxnSpLocks/>
            </p:cNvCxnSpPr>
            <p:nvPr/>
          </p:nvCxnSpPr>
          <p:spPr>
            <a:xfrm flipH="1">
              <a:off x="9943372" y="4852838"/>
              <a:ext cx="478311" cy="6504"/>
            </a:xfrm>
            <a:prstGeom prst="line">
              <a:avLst/>
            </a:prstGeom>
            <a:ln w="38100">
              <a:solidFill>
                <a:srgbClr val="00B0F0"/>
              </a:solidFill>
              <a:prstDash val="dash"/>
            </a:ln>
          </p:spPr>
          <p:style>
            <a:lnRef idx="2">
              <a:schemeClr val="accent1"/>
            </a:lnRef>
            <a:fillRef idx="0">
              <a:schemeClr val="accent1"/>
            </a:fillRef>
            <a:effectRef idx="1">
              <a:schemeClr val="accent1"/>
            </a:effectRef>
            <a:fontRef idx="minor">
              <a:schemeClr val="tx1"/>
            </a:fontRef>
          </p:style>
        </p:cxnSp>
        <p:sp>
          <p:nvSpPr>
            <p:cNvPr id="90" name="Flowchart: Connector 169">
              <a:extLst>
                <a:ext uri="{FF2B5EF4-FFF2-40B4-BE49-F238E27FC236}">
                  <a16:creationId xmlns:a16="http://schemas.microsoft.com/office/drawing/2014/main" id="{EC62C05A-340D-DA0F-AE27-80EC60B9AD45}"/>
                </a:ext>
              </a:extLst>
            </p:cNvPr>
            <p:cNvSpPr/>
            <p:nvPr/>
          </p:nvSpPr>
          <p:spPr>
            <a:xfrm>
              <a:off x="9323403" y="4971697"/>
              <a:ext cx="151062" cy="149083"/>
            </a:xfrm>
            <a:prstGeom prst="flowChartConnector">
              <a:avLst/>
            </a:prstGeom>
            <a:solidFill>
              <a:srgbClr val="FFFF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91" name="Straight Connector 90">
              <a:extLst>
                <a:ext uri="{FF2B5EF4-FFF2-40B4-BE49-F238E27FC236}">
                  <a16:creationId xmlns:a16="http://schemas.microsoft.com/office/drawing/2014/main" id="{DACEB453-19D4-94E2-EB85-8493C89FCE17}"/>
                </a:ext>
              </a:extLst>
            </p:cNvPr>
            <p:cNvCxnSpPr>
              <a:cxnSpLocks/>
              <a:endCxn id="86" idx="4"/>
            </p:cNvCxnSpPr>
            <p:nvPr/>
          </p:nvCxnSpPr>
          <p:spPr>
            <a:xfrm flipV="1">
              <a:off x="9406486" y="5388720"/>
              <a:ext cx="0" cy="402173"/>
            </a:xfrm>
            <a:prstGeom prst="line">
              <a:avLst/>
            </a:prstGeom>
            <a:ln w="38100">
              <a:solidFill>
                <a:srgbClr val="00B0F0"/>
              </a:solidFill>
              <a:prstDash val="dash"/>
            </a:ln>
          </p:spPr>
          <p:style>
            <a:lnRef idx="2">
              <a:schemeClr val="accent1"/>
            </a:lnRef>
            <a:fillRef idx="0">
              <a:schemeClr val="accent1"/>
            </a:fillRef>
            <a:effectRef idx="1">
              <a:schemeClr val="accent1"/>
            </a:effectRef>
            <a:fontRef idx="minor">
              <a:schemeClr val="tx1"/>
            </a:fontRef>
          </p:style>
        </p:cxnSp>
        <p:sp>
          <p:nvSpPr>
            <p:cNvPr id="92" name="TextBox 91">
              <a:extLst>
                <a:ext uri="{FF2B5EF4-FFF2-40B4-BE49-F238E27FC236}">
                  <a16:creationId xmlns:a16="http://schemas.microsoft.com/office/drawing/2014/main" id="{DCC36DF3-C3A3-153E-C8F7-16EE4C334B7E}"/>
                </a:ext>
              </a:extLst>
            </p:cNvPr>
            <p:cNvSpPr txBox="1"/>
            <p:nvPr/>
          </p:nvSpPr>
          <p:spPr>
            <a:xfrm>
              <a:off x="9012065" y="3176676"/>
              <a:ext cx="738664" cy="1069831"/>
            </a:xfrm>
            <a:prstGeom prst="rect">
              <a:avLst/>
            </a:prstGeom>
            <a:noFill/>
          </p:spPr>
          <p:txBody>
            <a:bodyPr vert="vert270" wrap="square" rtlCol="0" anchor="ctr" anchorCtr="0">
              <a:spAutoFit/>
            </a:bodyPr>
            <a:lstStyle/>
            <a:p>
              <a:pPr algn="ctr"/>
              <a:r>
                <a:rPr lang="en-US"/>
                <a:t>quantum</a:t>
              </a:r>
            </a:p>
            <a:p>
              <a:pPr algn="ctr"/>
              <a:r>
                <a:rPr lang="en-US"/>
                <a:t> link</a:t>
              </a:r>
              <a:endParaRPr lang="en-US" sz="2400"/>
            </a:p>
          </p:txBody>
        </p:sp>
        <p:sp>
          <p:nvSpPr>
            <p:cNvPr id="93" name="TextBox 92">
              <a:extLst>
                <a:ext uri="{FF2B5EF4-FFF2-40B4-BE49-F238E27FC236}">
                  <a16:creationId xmlns:a16="http://schemas.microsoft.com/office/drawing/2014/main" id="{BC7ECAB8-98BB-DC01-CFF8-D26FFED417A5}"/>
                </a:ext>
              </a:extLst>
            </p:cNvPr>
            <p:cNvSpPr txBox="1"/>
            <p:nvPr/>
          </p:nvSpPr>
          <p:spPr>
            <a:xfrm>
              <a:off x="8899951" y="1597223"/>
              <a:ext cx="1028591" cy="369332"/>
            </a:xfrm>
            <a:prstGeom prst="rect">
              <a:avLst/>
            </a:prstGeom>
            <a:noFill/>
          </p:spPr>
          <p:txBody>
            <a:bodyPr wrap="square" rtlCol="0">
              <a:spAutoFit/>
            </a:bodyPr>
            <a:lstStyle/>
            <a:p>
              <a:r>
                <a:rPr lang="en-US"/>
                <a:t>QPU v</a:t>
              </a:r>
              <a:r>
                <a:rPr lang="en-US" baseline="-25000"/>
                <a:t>1</a:t>
              </a:r>
            </a:p>
          </p:txBody>
        </p:sp>
        <p:sp>
          <p:nvSpPr>
            <p:cNvPr id="94" name="TextBox 93">
              <a:extLst>
                <a:ext uri="{FF2B5EF4-FFF2-40B4-BE49-F238E27FC236}">
                  <a16:creationId xmlns:a16="http://schemas.microsoft.com/office/drawing/2014/main" id="{EF3C35A1-9691-98C8-AEFE-A6EE47616C84}"/>
                </a:ext>
              </a:extLst>
            </p:cNvPr>
            <p:cNvSpPr txBox="1"/>
            <p:nvPr/>
          </p:nvSpPr>
          <p:spPr>
            <a:xfrm>
              <a:off x="9451650" y="5395146"/>
              <a:ext cx="1028591" cy="369332"/>
            </a:xfrm>
            <a:prstGeom prst="rect">
              <a:avLst/>
            </a:prstGeom>
            <a:noFill/>
          </p:spPr>
          <p:txBody>
            <a:bodyPr wrap="square" rtlCol="0">
              <a:spAutoFit/>
            </a:bodyPr>
            <a:lstStyle/>
            <a:p>
              <a:r>
                <a:rPr lang="en-US"/>
                <a:t>QPU v</a:t>
              </a:r>
              <a:r>
                <a:rPr lang="en-US" baseline="-25000"/>
                <a:t>2</a:t>
              </a:r>
              <a:endParaRPr lang="en-US" sz="2400" baseline="-25000"/>
            </a:p>
          </p:txBody>
        </p:sp>
        <p:sp>
          <p:nvSpPr>
            <p:cNvPr id="95" name="TextBox 94">
              <a:extLst>
                <a:ext uri="{FF2B5EF4-FFF2-40B4-BE49-F238E27FC236}">
                  <a16:creationId xmlns:a16="http://schemas.microsoft.com/office/drawing/2014/main" id="{F678FD23-8083-D7F6-88A0-DB38DDEC3365}"/>
                </a:ext>
              </a:extLst>
            </p:cNvPr>
            <p:cNvSpPr txBox="1"/>
            <p:nvPr/>
          </p:nvSpPr>
          <p:spPr>
            <a:xfrm>
              <a:off x="9474464" y="4182288"/>
              <a:ext cx="1385253" cy="369332"/>
            </a:xfrm>
            <a:prstGeom prst="rect">
              <a:avLst/>
            </a:prstGeom>
            <a:noFill/>
          </p:spPr>
          <p:txBody>
            <a:bodyPr wrap="square" rtlCol="0">
              <a:spAutoFit/>
            </a:bodyPr>
            <a:lstStyle/>
            <a:p>
              <a:r>
                <a:rPr lang="en-US"/>
                <a:t>comm. qubit</a:t>
              </a:r>
            </a:p>
          </p:txBody>
        </p:sp>
      </p:grpSp>
      <p:grpSp>
        <p:nvGrpSpPr>
          <p:cNvPr id="96" name="Group 95">
            <a:extLst>
              <a:ext uri="{FF2B5EF4-FFF2-40B4-BE49-F238E27FC236}">
                <a16:creationId xmlns:a16="http://schemas.microsoft.com/office/drawing/2014/main" id="{F8444FA1-0CAA-C4AB-9B03-AE2D6EF7CBFA}"/>
              </a:ext>
            </a:extLst>
          </p:cNvPr>
          <p:cNvGrpSpPr/>
          <p:nvPr/>
        </p:nvGrpSpPr>
        <p:grpSpPr>
          <a:xfrm>
            <a:off x="6433981" y="1353211"/>
            <a:ext cx="4061322" cy="4603782"/>
            <a:chOff x="1201260" y="1321481"/>
            <a:chExt cx="4061322" cy="4603782"/>
          </a:xfrm>
        </p:grpSpPr>
        <p:sp>
          <p:nvSpPr>
            <p:cNvPr id="97" name="Rectangle 96">
              <a:extLst>
                <a:ext uri="{FF2B5EF4-FFF2-40B4-BE49-F238E27FC236}">
                  <a16:creationId xmlns:a16="http://schemas.microsoft.com/office/drawing/2014/main" id="{8EE67B74-BFF7-E4C3-4979-28D8585429F4}"/>
                </a:ext>
              </a:extLst>
            </p:cNvPr>
            <p:cNvSpPr/>
            <p:nvPr/>
          </p:nvSpPr>
          <p:spPr>
            <a:xfrm>
              <a:off x="2535083" y="2933006"/>
              <a:ext cx="765556" cy="1580689"/>
            </a:xfrm>
            <a:prstGeom prst="rect">
              <a:avLst/>
            </a:prstGeom>
            <a:no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8" name="Straight Connector 97">
              <a:extLst>
                <a:ext uri="{FF2B5EF4-FFF2-40B4-BE49-F238E27FC236}">
                  <a16:creationId xmlns:a16="http://schemas.microsoft.com/office/drawing/2014/main" id="{73CFE4FC-F731-272C-A225-65E331016FF0}"/>
                </a:ext>
              </a:extLst>
            </p:cNvPr>
            <p:cNvCxnSpPr>
              <a:cxnSpLocks/>
              <a:stCxn id="97" idx="0"/>
            </p:cNvCxnSpPr>
            <p:nvPr/>
          </p:nvCxnSpPr>
          <p:spPr>
            <a:xfrm flipV="1">
              <a:off x="2917861" y="1321481"/>
              <a:ext cx="1957823" cy="1611525"/>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99" name="Straight Connector 98">
              <a:extLst>
                <a:ext uri="{FF2B5EF4-FFF2-40B4-BE49-F238E27FC236}">
                  <a16:creationId xmlns:a16="http://schemas.microsoft.com/office/drawing/2014/main" id="{34B5CC6C-AC68-DD46-1E41-C61BADBB5AF3}"/>
                </a:ext>
              </a:extLst>
            </p:cNvPr>
            <p:cNvCxnSpPr>
              <a:cxnSpLocks/>
              <a:stCxn id="97" idx="2"/>
            </p:cNvCxnSpPr>
            <p:nvPr/>
          </p:nvCxnSpPr>
          <p:spPr>
            <a:xfrm>
              <a:off x="2917861" y="4513695"/>
              <a:ext cx="2344721" cy="1411568"/>
            </a:xfrm>
            <a:prstGeom prst="line">
              <a:avLst/>
            </a:prstGeom>
            <a:ln>
              <a:prstDash val="dash"/>
            </a:ln>
          </p:spPr>
          <p:style>
            <a:lnRef idx="2">
              <a:schemeClr val="accent1"/>
            </a:lnRef>
            <a:fillRef idx="0">
              <a:schemeClr val="accent1"/>
            </a:fillRef>
            <a:effectRef idx="1">
              <a:schemeClr val="accent1"/>
            </a:effectRef>
            <a:fontRef idx="minor">
              <a:schemeClr val="tx1"/>
            </a:fontRef>
          </p:style>
        </p:cxnSp>
        <p:grpSp>
          <p:nvGrpSpPr>
            <p:cNvPr id="100" name="Group 99">
              <a:extLst>
                <a:ext uri="{FF2B5EF4-FFF2-40B4-BE49-F238E27FC236}">
                  <a16:creationId xmlns:a16="http://schemas.microsoft.com/office/drawing/2014/main" id="{F0ED2F14-D579-6B70-D2A1-EEE4E439F1B6}"/>
                </a:ext>
              </a:extLst>
            </p:cNvPr>
            <p:cNvGrpSpPr/>
            <p:nvPr/>
          </p:nvGrpSpPr>
          <p:grpSpPr>
            <a:xfrm>
              <a:off x="1201260" y="2012430"/>
              <a:ext cx="3386647" cy="3546679"/>
              <a:chOff x="448111" y="1497070"/>
              <a:chExt cx="3829073" cy="4226988"/>
            </a:xfrm>
          </p:grpSpPr>
          <p:sp>
            <p:nvSpPr>
              <p:cNvPr id="101" name="TextBox 100">
                <a:extLst>
                  <a:ext uri="{FF2B5EF4-FFF2-40B4-BE49-F238E27FC236}">
                    <a16:creationId xmlns:a16="http://schemas.microsoft.com/office/drawing/2014/main" id="{E741EFA1-19CC-64F3-201D-24830527DDC2}"/>
                  </a:ext>
                </a:extLst>
              </p:cNvPr>
              <p:cNvSpPr txBox="1"/>
              <p:nvPr/>
            </p:nvSpPr>
            <p:spPr>
              <a:xfrm>
                <a:off x="810036" y="5283882"/>
                <a:ext cx="3467148" cy="440176"/>
              </a:xfrm>
              <a:prstGeom prst="rect">
                <a:avLst/>
              </a:prstGeom>
              <a:noFill/>
            </p:spPr>
            <p:txBody>
              <a:bodyPr wrap="square" rtlCol="0">
                <a:spAutoFit/>
              </a:bodyPr>
              <a:lstStyle/>
              <a:p>
                <a:pPr algn="ctr"/>
                <a:r>
                  <a:rPr lang="en-US" dirty="0"/>
                  <a:t>Quantum Network</a:t>
                </a:r>
              </a:p>
            </p:txBody>
          </p:sp>
          <p:cxnSp>
            <p:nvCxnSpPr>
              <p:cNvPr id="102" name="Straight Connector 101">
                <a:extLst>
                  <a:ext uri="{FF2B5EF4-FFF2-40B4-BE49-F238E27FC236}">
                    <a16:creationId xmlns:a16="http://schemas.microsoft.com/office/drawing/2014/main" id="{6EE4DCB9-9317-DEB1-389F-701ED2BE3492}"/>
                  </a:ext>
                </a:extLst>
              </p:cNvPr>
              <p:cNvCxnSpPr>
                <a:cxnSpLocks/>
                <a:stCxn id="114" idx="5"/>
                <a:endCxn id="117" idx="1"/>
              </p:cNvCxnSpPr>
              <p:nvPr/>
            </p:nvCxnSpPr>
            <p:spPr>
              <a:xfrm>
                <a:off x="1640117" y="2309845"/>
                <a:ext cx="563053" cy="457390"/>
              </a:xfrm>
              <a:prstGeom prst="line">
                <a:avLst/>
              </a:prstGeom>
              <a:ln w="38100">
                <a:solidFill>
                  <a:schemeClr val="accent4"/>
                </a:solidFill>
                <a:prstDash val="dash"/>
              </a:ln>
            </p:spPr>
            <p:style>
              <a:lnRef idx="2">
                <a:schemeClr val="accent1"/>
              </a:lnRef>
              <a:fillRef idx="0">
                <a:schemeClr val="accent1"/>
              </a:fillRef>
              <a:effectRef idx="1">
                <a:schemeClr val="accent1"/>
              </a:effectRef>
              <a:fontRef idx="minor">
                <a:schemeClr val="tx1"/>
              </a:fontRef>
            </p:style>
          </p:cxnSp>
          <p:cxnSp>
            <p:nvCxnSpPr>
              <p:cNvPr id="103" name="Straight Connector 102">
                <a:extLst>
                  <a:ext uri="{FF2B5EF4-FFF2-40B4-BE49-F238E27FC236}">
                    <a16:creationId xmlns:a16="http://schemas.microsoft.com/office/drawing/2014/main" id="{DA5F1BA9-1C8B-3F8A-2A55-95415619BD4E}"/>
                  </a:ext>
                </a:extLst>
              </p:cNvPr>
              <p:cNvCxnSpPr>
                <a:cxnSpLocks/>
                <a:stCxn id="116" idx="0"/>
              </p:cNvCxnSpPr>
              <p:nvPr/>
            </p:nvCxnSpPr>
            <p:spPr>
              <a:xfrm flipH="1" flipV="1">
                <a:off x="3083099" y="2042185"/>
                <a:ext cx="167659" cy="1867335"/>
              </a:xfrm>
              <a:prstGeom prst="line">
                <a:avLst/>
              </a:prstGeom>
              <a:ln w="41275">
                <a:solidFill>
                  <a:schemeClr val="accent2"/>
                </a:solidFill>
                <a:prstDash val="dash"/>
                <a:headEnd type="stealth"/>
                <a:tailEnd type="stealth"/>
              </a:ln>
            </p:spPr>
            <p:style>
              <a:lnRef idx="2">
                <a:schemeClr val="accent1"/>
              </a:lnRef>
              <a:fillRef idx="0">
                <a:schemeClr val="accent1"/>
              </a:fillRef>
              <a:effectRef idx="1">
                <a:schemeClr val="accent1"/>
              </a:effectRef>
              <a:fontRef idx="minor">
                <a:schemeClr val="tx1"/>
              </a:fontRef>
            </p:style>
          </p:cxnSp>
          <p:cxnSp>
            <p:nvCxnSpPr>
              <p:cNvPr id="104" name="Straight Connector 103">
                <a:extLst>
                  <a:ext uri="{FF2B5EF4-FFF2-40B4-BE49-F238E27FC236}">
                    <a16:creationId xmlns:a16="http://schemas.microsoft.com/office/drawing/2014/main" id="{B6A952C8-D3E0-9003-1676-A8343995BA50}"/>
                  </a:ext>
                </a:extLst>
              </p:cNvPr>
              <p:cNvCxnSpPr>
                <a:cxnSpLocks/>
                <a:stCxn id="118" idx="0"/>
                <a:endCxn id="117" idx="4"/>
              </p:cNvCxnSpPr>
              <p:nvPr/>
            </p:nvCxnSpPr>
            <p:spPr>
              <a:xfrm flipV="1">
                <a:off x="2296273" y="3037345"/>
                <a:ext cx="19271" cy="880187"/>
              </a:xfrm>
              <a:prstGeom prst="line">
                <a:avLst/>
              </a:prstGeom>
              <a:ln w="41275">
                <a:solidFill>
                  <a:schemeClr val="accent2"/>
                </a:solidFill>
                <a:prstDash val="dash"/>
                <a:headEnd w="lg" len="lg"/>
                <a:tailEnd type="stealth" w="med" len="med"/>
              </a:ln>
            </p:spPr>
            <p:style>
              <a:lnRef idx="2">
                <a:schemeClr val="accent1"/>
              </a:lnRef>
              <a:fillRef idx="0">
                <a:schemeClr val="accent1"/>
              </a:fillRef>
              <a:effectRef idx="1">
                <a:schemeClr val="accent1"/>
              </a:effectRef>
              <a:fontRef idx="minor">
                <a:schemeClr val="tx1"/>
              </a:fontRef>
            </p:style>
          </p:cxnSp>
          <p:cxnSp>
            <p:nvCxnSpPr>
              <p:cNvPr id="105" name="Straight Connector 104">
                <a:extLst>
                  <a:ext uri="{FF2B5EF4-FFF2-40B4-BE49-F238E27FC236}">
                    <a16:creationId xmlns:a16="http://schemas.microsoft.com/office/drawing/2014/main" id="{9AE4A85A-9B7F-7937-9441-A57BC636A104}"/>
                  </a:ext>
                </a:extLst>
              </p:cNvPr>
              <p:cNvCxnSpPr>
                <a:cxnSpLocks/>
                <a:stCxn id="115" idx="6"/>
                <a:endCxn id="118" idx="2"/>
              </p:cNvCxnSpPr>
              <p:nvPr/>
            </p:nvCxnSpPr>
            <p:spPr>
              <a:xfrm>
                <a:off x="1286296" y="4037647"/>
                <a:ext cx="851058" cy="38112"/>
              </a:xfrm>
              <a:prstGeom prst="line">
                <a:avLst/>
              </a:prstGeom>
              <a:ln w="38100">
                <a:solidFill>
                  <a:schemeClr val="accent4"/>
                </a:solidFill>
                <a:prstDash val="dash"/>
              </a:ln>
            </p:spPr>
            <p:style>
              <a:lnRef idx="2">
                <a:schemeClr val="accent1"/>
              </a:lnRef>
              <a:fillRef idx="0">
                <a:schemeClr val="accent1"/>
              </a:fillRef>
              <a:effectRef idx="1">
                <a:schemeClr val="accent1"/>
              </a:effectRef>
              <a:fontRef idx="minor">
                <a:schemeClr val="tx1"/>
              </a:fontRef>
            </p:style>
          </p:cxnSp>
          <p:cxnSp>
            <p:nvCxnSpPr>
              <p:cNvPr id="106" name="Straight Connector 105">
                <a:extLst>
                  <a:ext uri="{FF2B5EF4-FFF2-40B4-BE49-F238E27FC236}">
                    <a16:creationId xmlns:a16="http://schemas.microsoft.com/office/drawing/2014/main" id="{C3FE3BB4-6ED0-202E-21CA-23A42B22C15F}"/>
                  </a:ext>
                </a:extLst>
              </p:cNvPr>
              <p:cNvCxnSpPr>
                <a:cxnSpLocks/>
                <a:stCxn id="118" idx="6"/>
                <a:endCxn id="116" idx="2"/>
              </p:cNvCxnSpPr>
              <p:nvPr/>
            </p:nvCxnSpPr>
            <p:spPr>
              <a:xfrm flipV="1">
                <a:off x="2455192" y="4067748"/>
                <a:ext cx="636646" cy="8013"/>
              </a:xfrm>
              <a:prstGeom prst="line">
                <a:avLst/>
              </a:prstGeom>
              <a:ln w="41275">
                <a:solidFill>
                  <a:schemeClr val="accent2"/>
                </a:solidFill>
                <a:prstDash val="dash"/>
                <a:tailEnd type="stealth"/>
              </a:ln>
            </p:spPr>
            <p:style>
              <a:lnRef idx="2">
                <a:schemeClr val="accent1"/>
              </a:lnRef>
              <a:fillRef idx="0">
                <a:schemeClr val="accent1"/>
              </a:fillRef>
              <a:effectRef idx="1">
                <a:schemeClr val="accent1"/>
              </a:effectRef>
              <a:fontRef idx="minor">
                <a:schemeClr val="tx1"/>
              </a:fontRef>
            </p:style>
          </p:cxnSp>
          <p:cxnSp>
            <p:nvCxnSpPr>
              <p:cNvPr id="107" name="Straight Connector 106">
                <a:extLst>
                  <a:ext uri="{FF2B5EF4-FFF2-40B4-BE49-F238E27FC236}">
                    <a16:creationId xmlns:a16="http://schemas.microsoft.com/office/drawing/2014/main" id="{BC9730B9-3596-0565-E79B-43D5AFC10233}"/>
                  </a:ext>
                </a:extLst>
              </p:cNvPr>
              <p:cNvCxnSpPr>
                <a:cxnSpLocks/>
              </p:cNvCxnSpPr>
              <p:nvPr/>
            </p:nvCxnSpPr>
            <p:spPr>
              <a:xfrm flipV="1">
                <a:off x="2301467" y="4333126"/>
                <a:ext cx="0" cy="607738"/>
              </a:xfrm>
              <a:prstGeom prst="line">
                <a:avLst/>
              </a:prstGeom>
              <a:ln w="38100">
                <a:solidFill>
                  <a:schemeClr val="accent4"/>
                </a:solidFill>
                <a:prstDash val="dash"/>
              </a:ln>
            </p:spPr>
            <p:style>
              <a:lnRef idx="2">
                <a:schemeClr val="accent1"/>
              </a:lnRef>
              <a:fillRef idx="0">
                <a:schemeClr val="accent1"/>
              </a:fillRef>
              <a:effectRef idx="1">
                <a:schemeClr val="accent1"/>
              </a:effectRef>
              <a:fontRef idx="minor">
                <a:schemeClr val="tx1"/>
              </a:fontRef>
            </p:style>
          </p:cxnSp>
          <p:cxnSp>
            <p:nvCxnSpPr>
              <p:cNvPr id="108" name="Straight Connector 107">
                <a:extLst>
                  <a:ext uri="{FF2B5EF4-FFF2-40B4-BE49-F238E27FC236}">
                    <a16:creationId xmlns:a16="http://schemas.microsoft.com/office/drawing/2014/main" id="{7347CE20-BEF3-5192-AAEC-7F8E13B44F2B}"/>
                  </a:ext>
                </a:extLst>
              </p:cNvPr>
              <p:cNvCxnSpPr>
                <a:cxnSpLocks/>
                <a:stCxn id="114" idx="3"/>
                <a:endCxn id="109" idx="7"/>
              </p:cNvCxnSpPr>
              <p:nvPr/>
            </p:nvCxnSpPr>
            <p:spPr>
              <a:xfrm flipH="1">
                <a:off x="719404" y="2309845"/>
                <a:ext cx="695967" cy="635159"/>
              </a:xfrm>
              <a:prstGeom prst="line">
                <a:avLst/>
              </a:prstGeom>
              <a:ln w="38100">
                <a:solidFill>
                  <a:schemeClr val="accent4"/>
                </a:solidFill>
                <a:prstDash val="dash"/>
              </a:ln>
            </p:spPr>
            <p:style>
              <a:lnRef idx="2">
                <a:schemeClr val="accent1"/>
              </a:lnRef>
              <a:fillRef idx="0">
                <a:schemeClr val="accent1"/>
              </a:fillRef>
              <a:effectRef idx="1">
                <a:schemeClr val="accent1"/>
              </a:effectRef>
              <a:fontRef idx="minor">
                <a:schemeClr val="tx1"/>
              </a:fontRef>
            </p:style>
          </p:cxnSp>
          <p:sp>
            <p:nvSpPr>
              <p:cNvPr id="109" name="Flowchart: Connector 44">
                <a:extLst>
                  <a:ext uri="{FF2B5EF4-FFF2-40B4-BE49-F238E27FC236}">
                    <a16:creationId xmlns:a16="http://schemas.microsoft.com/office/drawing/2014/main" id="{0DA41277-4DF6-6E84-5F40-70845D64BF4B}"/>
                  </a:ext>
                </a:extLst>
              </p:cNvPr>
              <p:cNvSpPr/>
              <p:nvPr/>
            </p:nvSpPr>
            <p:spPr>
              <a:xfrm>
                <a:off x="448111" y="2898662"/>
                <a:ext cx="317839" cy="316453"/>
              </a:xfrm>
              <a:prstGeom prst="flowChartConnector">
                <a:avLst/>
              </a:prstGeom>
              <a:solidFill>
                <a:schemeClr val="bg1"/>
              </a:solidFill>
              <a:ln w="19050" cmpd="sng">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10" name="Straight Connector 109">
                <a:extLst>
                  <a:ext uri="{FF2B5EF4-FFF2-40B4-BE49-F238E27FC236}">
                    <a16:creationId xmlns:a16="http://schemas.microsoft.com/office/drawing/2014/main" id="{32CB2CD3-F957-1257-5542-6129E392BAC4}"/>
                  </a:ext>
                </a:extLst>
              </p:cNvPr>
              <p:cNvCxnSpPr>
                <a:cxnSpLocks/>
                <a:stCxn id="109" idx="4"/>
                <a:endCxn id="115" idx="1"/>
              </p:cNvCxnSpPr>
              <p:nvPr/>
            </p:nvCxnSpPr>
            <p:spPr>
              <a:xfrm>
                <a:off x="607030" y="3215114"/>
                <a:ext cx="407973" cy="710649"/>
              </a:xfrm>
              <a:prstGeom prst="line">
                <a:avLst/>
              </a:prstGeom>
              <a:ln w="38100">
                <a:solidFill>
                  <a:schemeClr val="accent4"/>
                </a:solidFill>
                <a:prstDash val="dash"/>
              </a:ln>
            </p:spPr>
            <p:style>
              <a:lnRef idx="2">
                <a:schemeClr val="accent1"/>
              </a:lnRef>
              <a:fillRef idx="0">
                <a:schemeClr val="accent1"/>
              </a:fillRef>
              <a:effectRef idx="1">
                <a:schemeClr val="accent1"/>
              </a:effectRef>
              <a:fontRef idx="minor">
                <a:schemeClr val="tx1"/>
              </a:fontRef>
            </p:style>
          </p:cxnSp>
          <p:cxnSp>
            <p:nvCxnSpPr>
              <p:cNvPr id="111" name="Straight Connector 110">
                <a:extLst>
                  <a:ext uri="{FF2B5EF4-FFF2-40B4-BE49-F238E27FC236}">
                    <a16:creationId xmlns:a16="http://schemas.microsoft.com/office/drawing/2014/main" id="{9F1DB4FB-4A86-FC35-8A3F-8A558206F9DC}"/>
                  </a:ext>
                </a:extLst>
              </p:cNvPr>
              <p:cNvCxnSpPr>
                <a:cxnSpLocks/>
                <a:stCxn id="120" idx="1"/>
                <a:endCxn id="115" idx="5"/>
              </p:cNvCxnSpPr>
              <p:nvPr/>
            </p:nvCxnSpPr>
            <p:spPr>
              <a:xfrm flipH="1" flipV="1">
                <a:off x="1239750" y="4149530"/>
                <a:ext cx="950962" cy="718564"/>
              </a:xfrm>
              <a:prstGeom prst="line">
                <a:avLst/>
              </a:prstGeom>
              <a:ln w="38100">
                <a:solidFill>
                  <a:schemeClr val="accent4"/>
                </a:solidFill>
                <a:prstDash val="dash"/>
              </a:ln>
            </p:spPr>
            <p:style>
              <a:lnRef idx="2">
                <a:schemeClr val="accent1"/>
              </a:lnRef>
              <a:fillRef idx="0">
                <a:schemeClr val="accent1"/>
              </a:fillRef>
              <a:effectRef idx="1">
                <a:schemeClr val="accent1"/>
              </a:effectRef>
              <a:fontRef idx="minor">
                <a:schemeClr val="tx1"/>
              </a:fontRef>
            </p:style>
          </p:cxnSp>
          <p:cxnSp>
            <p:nvCxnSpPr>
              <p:cNvPr id="112" name="Straight Connector 111">
                <a:extLst>
                  <a:ext uri="{FF2B5EF4-FFF2-40B4-BE49-F238E27FC236}">
                    <a16:creationId xmlns:a16="http://schemas.microsoft.com/office/drawing/2014/main" id="{AA36D544-FB3C-F8E7-62B0-DC616D914698}"/>
                  </a:ext>
                </a:extLst>
              </p:cNvPr>
              <p:cNvCxnSpPr>
                <a:cxnSpLocks/>
                <a:stCxn id="119" idx="2"/>
              </p:cNvCxnSpPr>
              <p:nvPr/>
            </p:nvCxnSpPr>
            <p:spPr>
              <a:xfrm flipH="1">
                <a:off x="1745228" y="1884553"/>
                <a:ext cx="1134710" cy="297619"/>
              </a:xfrm>
              <a:prstGeom prst="line">
                <a:avLst/>
              </a:prstGeom>
              <a:ln w="38100">
                <a:solidFill>
                  <a:schemeClr val="accent4"/>
                </a:solidFill>
                <a:prstDash val="dash"/>
              </a:ln>
            </p:spPr>
            <p:style>
              <a:lnRef idx="2">
                <a:schemeClr val="accent1"/>
              </a:lnRef>
              <a:fillRef idx="0">
                <a:schemeClr val="accent1"/>
              </a:fillRef>
              <a:effectRef idx="1">
                <a:schemeClr val="accent1"/>
              </a:effectRef>
              <a:fontRef idx="minor">
                <a:schemeClr val="tx1"/>
              </a:fontRef>
            </p:style>
          </p:cxnSp>
          <p:cxnSp>
            <p:nvCxnSpPr>
              <p:cNvPr id="113" name="Straight Connector 112">
                <a:extLst>
                  <a:ext uri="{FF2B5EF4-FFF2-40B4-BE49-F238E27FC236}">
                    <a16:creationId xmlns:a16="http://schemas.microsoft.com/office/drawing/2014/main" id="{E51A346B-68CE-2DAF-0793-3144E1740E33}"/>
                  </a:ext>
                </a:extLst>
              </p:cNvPr>
              <p:cNvCxnSpPr>
                <a:cxnSpLocks/>
                <a:stCxn id="115" idx="0"/>
                <a:endCxn id="114" idx="4"/>
              </p:cNvCxnSpPr>
              <p:nvPr/>
            </p:nvCxnSpPr>
            <p:spPr>
              <a:xfrm flipV="1">
                <a:off x="1127376" y="2356189"/>
                <a:ext cx="400367" cy="1523231"/>
              </a:xfrm>
              <a:prstGeom prst="line">
                <a:avLst/>
              </a:prstGeom>
              <a:ln w="38100">
                <a:solidFill>
                  <a:schemeClr val="accent4"/>
                </a:solidFill>
                <a:prstDash val="dash"/>
              </a:ln>
            </p:spPr>
            <p:style>
              <a:lnRef idx="2">
                <a:schemeClr val="accent1"/>
              </a:lnRef>
              <a:fillRef idx="0">
                <a:schemeClr val="accent1"/>
              </a:fillRef>
              <a:effectRef idx="1">
                <a:schemeClr val="accent1"/>
              </a:effectRef>
              <a:fontRef idx="minor">
                <a:schemeClr val="tx1"/>
              </a:fontRef>
            </p:style>
          </p:cxnSp>
          <p:sp>
            <p:nvSpPr>
              <p:cNvPr id="114" name="Flowchart: Connector 44">
                <a:extLst>
                  <a:ext uri="{FF2B5EF4-FFF2-40B4-BE49-F238E27FC236}">
                    <a16:creationId xmlns:a16="http://schemas.microsoft.com/office/drawing/2014/main" id="{8FDF596E-AAE6-53FF-9C6F-11AD12F4666E}"/>
                  </a:ext>
                </a:extLst>
              </p:cNvPr>
              <p:cNvSpPr/>
              <p:nvPr/>
            </p:nvSpPr>
            <p:spPr>
              <a:xfrm>
                <a:off x="1368824" y="2039736"/>
                <a:ext cx="317839" cy="316453"/>
              </a:xfrm>
              <a:prstGeom prst="flowChartConnector">
                <a:avLst/>
              </a:prstGeom>
              <a:solidFill>
                <a:schemeClr val="bg1"/>
              </a:solidFill>
              <a:ln w="19050" cmpd="sng">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5" name="Flowchart: Connector 44">
                <a:extLst>
                  <a:ext uri="{FF2B5EF4-FFF2-40B4-BE49-F238E27FC236}">
                    <a16:creationId xmlns:a16="http://schemas.microsoft.com/office/drawing/2014/main" id="{D1A8BBD8-A1A1-394B-D680-010FED8A2AF9}"/>
                  </a:ext>
                </a:extLst>
              </p:cNvPr>
              <p:cNvSpPr/>
              <p:nvPr/>
            </p:nvSpPr>
            <p:spPr>
              <a:xfrm>
                <a:off x="968457" y="3879420"/>
                <a:ext cx="317839" cy="316453"/>
              </a:xfrm>
              <a:prstGeom prst="flowChartConnector">
                <a:avLst/>
              </a:prstGeom>
              <a:solidFill>
                <a:schemeClr val="bg1"/>
              </a:solidFill>
              <a:ln w="19050" cmpd="sng">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6" name="Flowchart: Connector 44">
                <a:extLst>
                  <a:ext uri="{FF2B5EF4-FFF2-40B4-BE49-F238E27FC236}">
                    <a16:creationId xmlns:a16="http://schemas.microsoft.com/office/drawing/2014/main" id="{924C3758-D36A-CA52-F7B3-BAF069D8BFF3}"/>
                  </a:ext>
                </a:extLst>
              </p:cNvPr>
              <p:cNvSpPr/>
              <p:nvPr/>
            </p:nvSpPr>
            <p:spPr>
              <a:xfrm>
                <a:off x="3091838" y="3909521"/>
                <a:ext cx="317839" cy="316453"/>
              </a:xfrm>
              <a:prstGeom prst="flowChartConnector">
                <a:avLst/>
              </a:prstGeom>
              <a:solidFill>
                <a:schemeClr val="accent2"/>
              </a:solidFill>
              <a:ln w="19050" cmpd="sng">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7" name="Flowchart: Connector 44">
                <a:extLst>
                  <a:ext uri="{FF2B5EF4-FFF2-40B4-BE49-F238E27FC236}">
                    <a16:creationId xmlns:a16="http://schemas.microsoft.com/office/drawing/2014/main" id="{D2EA0AB0-B2E9-F061-9C58-B85FBECF26D0}"/>
                  </a:ext>
                </a:extLst>
              </p:cNvPr>
              <p:cNvSpPr/>
              <p:nvPr/>
            </p:nvSpPr>
            <p:spPr>
              <a:xfrm>
                <a:off x="2156625" y="2720893"/>
                <a:ext cx="317839" cy="316453"/>
              </a:xfrm>
              <a:prstGeom prst="flowChartConnector">
                <a:avLst/>
              </a:prstGeom>
              <a:solidFill>
                <a:schemeClr val="accent2"/>
              </a:solidFill>
              <a:ln w="19050" cmpd="sng">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8" name="Flowchart: Connector 44">
                <a:extLst>
                  <a:ext uri="{FF2B5EF4-FFF2-40B4-BE49-F238E27FC236}">
                    <a16:creationId xmlns:a16="http://schemas.microsoft.com/office/drawing/2014/main" id="{DA7B1AD2-6D0A-2F62-10E9-E622B5AF27E1}"/>
                  </a:ext>
                </a:extLst>
              </p:cNvPr>
              <p:cNvSpPr/>
              <p:nvPr/>
            </p:nvSpPr>
            <p:spPr>
              <a:xfrm>
                <a:off x="2137353" y="3917532"/>
                <a:ext cx="317839" cy="316453"/>
              </a:xfrm>
              <a:prstGeom prst="flowChartConnector">
                <a:avLst/>
              </a:prstGeom>
              <a:solidFill>
                <a:schemeClr val="accent2">
                  <a:lumMod val="60000"/>
                  <a:lumOff val="40000"/>
                </a:schemeClr>
              </a:solidFill>
              <a:ln w="19050" cmpd="sng">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9" name="Flowchart: Connector 44">
                <a:extLst>
                  <a:ext uri="{FF2B5EF4-FFF2-40B4-BE49-F238E27FC236}">
                    <a16:creationId xmlns:a16="http://schemas.microsoft.com/office/drawing/2014/main" id="{A196F1AB-E11C-B6DD-95D6-A91964ED6681}"/>
                  </a:ext>
                </a:extLst>
              </p:cNvPr>
              <p:cNvSpPr/>
              <p:nvPr/>
            </p:nvSpPr>
            <p:spPr>
              <a:xfrm>
                <a:off x="2879939" y="1726326"/>
                <a:ext cx="317839" cy="316453"/>
              </a:xfrm>
              <a:prstGeom prst="flowChartConnector">
                <a:avLst/>
              </a:prstGeom>
              <a:solidFill>
                <a:schemeClr val="accent2"/>
              </a:solidFill>
              <a:ln w="19050" cmpd="sng">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0" name="Flowchart: Connector 44">
                <a:extLst>
                  <a:ext uri="{FF2B5EF4-FFF2-40B4-BE49-F238E27FC236}">
                    <a16:creationId xmlns:a16="http://schemas.microsoft.com/office/drawing/2014/main" id="{D0F351E6-D9D4-BDCA-504C-75DE35B29FB6}"/>
                  </a:ext>
                </a:extLst>
              </p:cNvPr>
              <p:cNvSpPr/>
              <p:nvPr/>
            </p:nvSpPr>
            <p:spPr>
              <a:xfrm>
                <a:off x="2144166" y="4821749"/>
                <a:ext cx="317839" cy="316453"/>
              </a:xfrm>
              <a:prstGeom prst="flowChartConnector">
                <a:avLst/>
              </a:prstGeom>
              <a:solidFill>
                <a:schemeClr val="bg1"/>
              </a:solidFill>
              <a:ln w="19050" cmpd="sng">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1" name="TextBox 120">
                <a:extLst>
                  <a:ext uri="{FF2B5EF4-FFF2-40B4-BE49-F238E27FC236}">
                    <a16:creationId xmlns:a16="http://schemas.microsoft.com/office/drawing/2014/main" id="{8B1F3DA7-E779-03BB-B8B2-C6816CC66C48}"/>
                  </a:ext>
                </a:extLst>
              </p:cNvPr>
              <p:cNvSpPr txBox="1"/>
              <p:nvPr/>
            </p:nvSpPr>
            <p:spPr>
              <a:xfrm>
                <a:off x="2492092" y="2607703"/>
                <a:ext cx="569459" cy="440176"/>
              </a:xfrm>
              <a:prstGeom prst="rect">
                <a:avLst/>
              </a:prstGeom>
              <a:noFill/>
            </p:spPr>
            <p:txBody>
              <a:bodyPr wrap="square" rtlCol="0">
                <a:spAutoFit/>
              </a:bodyPr>
              <a:lstStyle/>
              <a:p>
                <a:r>
                  <a:rPr lang="en-US"/>
                  <a:t>v</a:t>
                </a:r>
                <a:r>
                  <a:rPr lang="en-US" baseline="-25000"/>
                  <a:t>1</a:t>
                </a:r>
              </a:p>
            </p:txBody>
          </p:sp>
          <p:sp>
            <p:nvSpPr>
              <p:cNvPr id="122" name="TextBox 121">
                <a:extLst>
                  <a:ext uri="{FF2B5EF4-FFF2-40B4-BE49-F238E27FC236}">
                    <a16:creationId xmlns:a16="http://schemas.microsoft.com/office/drawing/2014/main" id="{F6962935-222D-5592-3991-8172A0D48E0C}"/>
                  </a:ext>
                </a:extLst>
              </p:cNvPr>
              <p:cNvSpPr txBox="1"/>
              <p:nvPr/>
            </p:nvSpPr>
            <p:spPr>
              <a:xfrm>
                <a:off x="2323697" y="4037942"/>
                <a:ext cx="569459" cy="440176"/>
              </a:xfrm>
              <a:prstGeom prst="rect">
                <a:avLst/>
              </a:prstGeom>
              <a:noFill/>
            </p:spPr>
            <p:txBody>
              <a:bodyPr wrap="square" rtlCol="0">
                <a:spAutoFit/>
              </a:bodyPr>
              <a:lstStyle/>
              <a:p>
                <a:r>
                  <a:rPr lang="en-US"/>
                  <a:t>v</a:t>
                </a:r>
                <a:r>
                  <a:rPr lang="en-US" baseline="-25000"/>
                  <a:t>2</a:t>
                </a:r>
              </a:p>
            </p:txBody>
          </p:sp>
          <p:sp>
            <p:nvSpPr>
              <p:cNvPr id="123" name="TextBox 122">
                <a:extLst>
                  <a:ext uri="{FF2B5EF4-FFF2-40B4-BE49-F238E27FC236}">
                    <a16:creationId xmlns:a16="http://schemas.microsoft.com/office/drawing/2014/main" id="{7D8BA271-1098-0627-B3E5-9379625D4697}"/>
                  </a:ext>
                </a:extLst>
              </p:cNvPr>
              <p:cNvSpPr txBox="1"/>
              <p:nvPr/>
            </p:nvSpPr>
            <p:spPr>
              <a:xfrm>
                <a:off x="3409678" y="3995138"/>
                <a:ext cx="569459" cy="440176"/>
              </a:xfrm>
              <a:prstGeom prst="rect">
                <a:avLst/>
              </a:prstGeom>
              <a:noFill/>
            </p:spPr>
            <p:txBody>
              <a:bodyPr wrap="square" rtlCol="0">
                <a:spAutoFit/>
              </a:bodyPr>
              <a:lstStyle/>
              <a:p>
                <a:r>
                  <a:rPr lang="en-US"/>
                  <a:t>v</a:t>
                </a:r>
                <a:r>
                  <a:rPr lang="en-US" baseline="-25000"/>
                  <a:t>3</a:t>
                </a:r>
              </a:p>
            </p:txBody>
          </p:sp>
          <p:cxnSp>
            <p:nvCxnSpPr>
              <p:cNvPr id="124" name="Straight Connector 123">
                <a:extLst>
                  <a:ext uri="{FF2B5EF4-FFF2-40B4-BE49-F238E27FC236}">
                    <a16:creationId xmlns:a16="http://schemas.microsoft.com/office/drawing/2014/main" id="{896CC89B-1380-2A48-458B-D3D5583032BE}"/>
                  </a:ext>
                </a:extLst>
              </p:cNvPr>
              <p:cNvCxnSpPr>
                <a:cxnSpLocks/>
                <a:endCxn id="117" idx="7"/>
              </p:cNvCxnSpPr>
              <p:nvPr/>
            </p:nvCxnSpPr>
            <p:spPr>
              <a:xfrm flipH="1">
                <a:off x="2427917" y="1981853"/>
                <a:ext cx="482817" cy="785383"/>
              </a:xfrm>
              <a:prstGeom prst="line">
                <a:avLst/>
              </a:prstGeom>
              <a:ln w="38100">
                <a:solidFill>
                  <a:schemeClr val="accent4"/>
                </a:solidFill>
                <a:prstDash val="dash"/>
              </a:ln>
            </p:spPr>
            <p:style>
              <a:lnRef idx="2">
                <a:schemeClr val="accent1"/>
              </a:lnRef>
              <a:fillRef idx="0">
                <a:schemeClr val="accent1"/>
              </a:fillRef>
              <a:effectRef idx="1">
                <a:schemeClr val="accent1"/>
              </a:effectRef>
              <a:fontRef idx="minor">
                <a:schemeClr val="tx1"/>
              </a:fontRef>
            </p:style>
          </p:cxnSp>
          <p:sp>
            <p:nvSpPr>
              <p:cNvPr id="125" name="TextBox 124">
                <a:extLst>
                  <a:ext uri="{FF2B5EF4-FFF2-40B4-BE49-F238E27FC236}">
                    <a16:creationId xmlns:a16="http://schemas.microsoft.com/office/drawing/2014/main" id="{327543DA-A85C-0E42-FAAE-293EA03CF93D}"/>
                  </a:ext>
                </a:extLst>
              </p:cNvPr>
              <p:cNvSpPr txBox="1"/>
              <p:nvPr/>
            </p:nvSpPr>
            <p:spPr>
              <a:xfrm>
                <a:off x="3108981" y="1497070"/>
                <a:ext cx="569459" cy="440176"/>
              </a:xfrm>
              <a:prstGeom prst="rect">
                <a:avLst/>
              </a:prstGeom>
              <a:noFill/>
            </p:spPr>
            <p:txBody>
              <a:bodyPr wrap="square" rtlCol="0">
                <a:spAutoFit/>
              </a:bodyPr>
              <a:lstStyle/>
              <a:p>
                <a:r>
                  <a:rPr lang="en-US"/>
                  <a:t>v</a:t>
                </a:r>
                <a:r>
                  <a:rPr lang="en-US" baseline="-25000"/>
                  <a:t>4</a:t>
                </a:r>
              </a:p>
            </p:txBody>
          </p:sp>
          <p:sp>
            <p:nvSpPr>
              <p:cNvPr id="126" name="Flowchart: Connector 168">
                <a:extLst>
                  <a:ext uri="{FF2B5EF4-FFF2-40B4-BE49-F238E27FC236}">
                    <a16:creationId xmlns:a16="http://schemas.microsoft.com/office/drawing/2014/main" id="{9BE464B2-FD90-95FA-03BB-04A69B832E65}"/>
                  </a:ext>
                </a:extLst>
              </p:cNvPr>
              <p:cNvSpPr/>
              <p:nvPr/>
            </p:nvSpPr>
            <p:spPr>
              <a:xfrm>
                <a:off x="2215579" y="2784933"/>
                <a:ext cx="95228" cy="93660"/>
              </a:xfrm>
              <a:prstGeom prst="flowChartConnector">
                <a:avLst/>
              </a:prstGeom>
              <a:solidFill>
                <a:schemeClr val="tx2">
                  <a:lumMod val="50000"/>
                  <a:lumOff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7" name="Flowchart: Connector 168">
                <a:extLst>
                  <a:ext uri="{FF2B5EF4-FFF2-40B4-BE49-F238E27FC236}">
                    <a16:creationId xmlns:a16="http://schemas.microsoft.com/office/drawing/2014/main" id="{1CC726CC-5457-97C8-0EA7-6AA3C935F394}"/>
                  </a:ext>
                </a:extLst>
              </p:cNvPr>
              <p:cNvSpPr/>
              <p:nvPr/>
            </p:nvSpPr>
            <p:spPr>
              <a:xfrm>
                <a:off x="2314815" y="2905435"/>
                <a:ext cx="95228" cy="93660"/>
              </a:xfrm>
              <a:prstGeom prst="flowChartConnector">
                <a:avLst/>
              </a:prstGeom>
              <a:solidFill>
                <a:schemeClr val="tx2">
                  <a:lumMod val="50000"/>
                  <a:lumOff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8" name="Flowchart: Connector 168">
                <a:extLst>
                  <a:ext uri="{FF2B5EF4-FFF2-40B4-BE49-F238E27FC236}">
                    <a16:creationId xmlns:a16="http://schemas.microsoft.com/office/drawing/2014/main" id="{778B3D79-6F2B-FC11-15C6-2BD58D498EFE}"/>
                  </a:ext>
                </a:extLst>
              </p:cNvPr>
              <p:cNvSpPr/>
              <p:nvPr/>
            </p:nvSpPr>
            <p:spPr>
              <a:xfrm>
                <a:off x="3154799" y="3979325"/>
                <a:ext cx="95228" cy="93660"/>
              </a:xfrm>
              <a:prstGeom prst="flowChartConnector">
                <a:avLst/>
              </a:prstGeom>
              <a:solidFill>
                <a:schemeClr val="tx2">
                  <a:lumMod val="50000"/>
                  <a:lumOff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9" name="Flowchart: Connector 168">
                <a:extLst>
                  <a:ext uri="{FF2B5EF4-FFF2-40B4-BE49-F238E27FC236}">
                    <a16:creationId xmlns:a16="http://schemas.microsoft.com/office/drawing/2014/main" id="{4225645A-F48E-ACBE-DD52-4E7509BCA481}"/>
                  </a:ext>
                </a:extLst>
              </p:cNvPr>
              <p:cNvSpPr/>
              <p:nvPr/>
            </p:nvSpPr>
            <p:spPr>
              <a:xfrm>
                <a:off x="3254032" y="4099827"/>
                <a:ext cx="95228" cy="93660"/>
              </a:xfrm>
              <a:prstGeom prst="flowChartConnector">
                <a:avLst/>
              </a:prstGeom>
              <a:solidFill>
                <a:schemeClr val="tx2">
                  <a:lumMod val="50000"/>
                  <a:lumOff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0" name="Flowchart: Connector 168">
                <a:extLst>
                  <a:ext uri="{FF2B5EF4-FFF2-40B4-BE49-F238E27FC236}">
                    <a16:creationId xmlns:a16="http://schemas.microsoft.com/office/drawing/2014/main" id="{99641168-A64F-CFFB-74B8-872F5C097CCA}"/>
                  </a:ext>
                </a:extLst>
              </p:cNvPr>
              <p:cNvSpPr/>
              <p:nvPr/>
            </p:nvSpPr>
            <p:spPr>
              <a:xfrm>
                <a:off x="2991233" y="1806694"/>
                <a:ext cx="95228" cy="93660"/>
              </a:xfrm>
              <a:prstGeom prst="flowChartConnector">
                <a:avLst/>
              </a:prstGeom>
              <a:solidFill>
                <a:schemeClr val="tx2">
                  <a:lumMod val="50000"/>
                  <a:lumOff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spTree>
    <p:extLst>
      <p:ext uri="{BB962C8B-B14F-4D97-AF65-F5344CB8AC3E}">
        <p14:creationId xmlns:p14="http://schemas.microsoft.com/office/powerpoint/2010/main" val="1293617751"/>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5752DC-7B0C-9650-6B51-D91D33A14418}"/>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C1A18313-7D94-60BB-9255-E20A14A658A3}"/>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F698E685-A609-29B4-831A-F334F90073CA}"/>
              </a:ext>
            </a:extLst>
          </p:cNvPr>
          <p:cNvSpPr/>
          <p:nvPr/>
        </p:nvSpPr>
        <p:spPr>
          <a:xfrm>
            <a:off x="109728" y="1399032"/>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1B982372-77FD-73A4-0372-5D78EC968D34}"/>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ea typeface="Calibri" pitchFamily="34" charset="-122"/>
                <a:cs typeface="Calibri" pitchFamily="34" charset="-120"/>
              </a:rPr>
              <a:t>Introduction</a:t>
            </a:r>
            <a:endParaRPr lang="en-US" sz="1250" dirty="0"/>
          </a:p>
        </p:txBody>
      </p:sp>
      <p:sp>
        <p:nvSpPr>
          <p:cNvPr id="6" name="Text 4">
            <a:extLst>
              <a:ext uri="{FF2B5EF4-FFF2-40B4-BE49-F238E27FC236}">
                <a16:creationId xmlns:a16="http://schemas.microsoft.com/office/drawing/2014/main" id="{D6FE55FB-1009-DEAD-EA05-245317DFC587}"/>
              </a:ext>
            </a:extLst>
          </p:cNvPr>
          <p:cNvSpPr/>
          <p:nvPr/>
        </p:nvSpPr>
        <p:spPr>
          <a:xfrm>
            <a:off x="182880" y="226771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TACO</a:t>
            </a:r>
            <a:endParaRPr lang="en-US" sz="1250" dirty="0"/>
          </a:p>
        </p:txBody>
      </p:sp>
      <p:sp>
        <p:nvSpPr>
          <p:cNvPr id="7" name="Text 5">
            <a:extLst>
              <a:ext uri="{FF2B5EF4-FFF2-40B4-BE49-F238E27FC236}">
                <a16:creationId xmlns:a16="http://schemas.microsoft.com/office/drawing/2014/main" id="{94968FE9-2329-52F8-A3BD-CE278C1E8911}"/>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UNIQ</a:t>
            </a:r>
            <a:endParaRPr lang="en-US" sz="1250" dirty="0"/>
          </a:p>
        </p:txBody>
      </p:sp>
      <p:sp>
        <p:nvSpPr>
          <p:cNvPr id="8" name="Text 6">
            <a:extLst>
              <a:ext uri="{FF2B5EF4-FFF2-40B4-BE49-F238E27FC236}">
                <a16:creationId xmlns:a16="http://schemas.microsoft.com/office/drawing/2014/main" id="{91D32323-A9BE-4991-D1EC-96B420D8243C}"/>
              </a:ext>
            </a:extLst>
          </p:cNvPr>
          <p:cNvSpPr/>
          <p:nvPr/>
        </p:nvSpPr>
        <p:spPr>
          <a:xfrm>
            <a:off x="182880" y="4005072"/>
            <a:ext cx="1225296" cy="512064"/>
          </a:xfrm>
          <a:prstGeom prst="rect">
            <a:avLst/>
          </a:prstGeom>
          <a:noFill/>
          <a:ln/>
        </p:spPr>
        <p:txBody>
          <a:bodyPr wrap="square" rtlCol="0" anchor="ctr"/>
          <a:lstStyle/>
          <a:p>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a:extLst>
              <a:ext uri="{FF2B5EF4-FFF2-40B4-BE49-F238E27FC236}">
                <a16:creationId xmlns:a16="http://schemas.microsoft.com/office/drawing/2014/main" id="{1AEB07E0-681D-1063-606E-0803FDBC0020}"/>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INTRODUCTION</a:t>
            </a:r>
            <a:endParaRPr lang="en-US" sz="1200" dirty="0"/>
          </a:p>
        </p:txBody>
      </p:sp>
      <p:sp>
        <p:nvSpPr>
          <p:cNvPr id="13" name="Text 11">
            <a:extLst>
              <a:ext uri="{FF2B5EF4-FFF2-40B4-BE49-F238E27FC236}">
                <a16:creationId xmlns:a16="http://schemas.microsoft.com/office/drawing/2014/main" id="{D214D4ED-C92F-22A9-0520-0632B218B6E4}"/>
              </a:ext>
            </a:extLst>
          </p:cNvPr>
          <p:cNvSpPr/>
          <p:nvPr/>
        </p:nvSpPr>
        <p:spPr>
          <a:xfrm>
            <a:off x="11551615" y="6473952"/>
            <a:ext cx="411480" cy="274320"/>
          </a:xfrm>
          <a:prstGeom prst="rect">
            <a:avLst/>
          </a:prstGeom>
          <a:no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132</a:t>
            </a:fld>
            <a:endParaRPr lang="en-US" sz="1000" dirty="0"/>
          </a:p>
        </p:txBody>
      </p:sp>
      <p:sp>
        <p:nvSpPr>
          <p:cNvPr id="14" name="Text 12">
            <a:extLst>
              <a:ext uri="{FF2B5EF4-FFF2-40B4-BE49-F238E27FC236}">
                <a16:creationId xmlns:a16="http://schemas.microsoft.com/office/drawing/2014/main" id="{9FFBDFA4-E8D9-B33A-F9B6-573C2AFCD140}"/>
              </a:ext>
            </a:extLst>
          </p:cNvPr>
          <p:cNvSpPr/>
          <p:nvPr/>
        </p:nvSpPr>
        <p:spPr>
          <a:xfrm>
            <a:off x="2011680" y="6473952"/>
            <a:ext cx="5486400" cy="274320"/>
          </a:xfrm>
          <a:prstGeom prst="rect">
            <a:avLst/>
          </a:prstGeom>
          <a:noFill/>
          <a:ln/>
        </p:spPr>
        <p:txBody>
          <a:bodyPr wrap="square" rtlCol="0" anchor="ctr"/>
          <a:lstStyle/>
          <a:p>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sp>
        <p:nvSpPr>
          <p:cNvPr id="3" name="Text 9">
            <a:extLst>
              <a:ext uri="{FF2B5EF4-FFF2-40B4-BE49-F238E27FC236}">
                <a16:creationId xmlns:a16="http://schemas.microsoft.com/office/drawing/2014/main" id="{0EF96FBD-AE05-873C-7737-0D116914A8CB}"/>
              </a:ext>
            </a:extLst>
          </p:cNvPr>
          <p:cNvSpPr/>
          <p:nvPr/>
        </p:nvSpPr>
        <p:spPr>
          <a:xfrm>
            <a:off x="2011680" y="621792"/>
            <a:ext cx="9677095" cy="658368"/>
          </a:xfrm>
          <a:prstGeom prst="rect">
            <a:avLst/>
          </a:prstGeom>
          <a:noFill/>
        </p:spPr>
        <p:txBody>
          <a:bodyPr wrap="square" rtlCol="0" anchor="ctr"/>
          <a:lstStyle/>
          <a:p>
            <a:pPr marL="0" indent="0">
              <a:buNone/>
            </a:pPr>
            <a:r>
              <a:rPr lang="en-US" sz="2400" b="1" dirty="0">
                <a:solidFill>
                  <a:srgbClr val="231F20"/>
                </a:solidFill>
                <a:latin typeface="Cambria" panose="02040503050406030204" pitchFamily="34" charset="0"/>
                <a:ea typeface="Cambria" panose="02040503050406030204" pitchFamily="34" charset="-122"/>
                <a:cs typeface="Cambria" panose="02040503050406030204" pitchFamily="34" charset="-120"/>
              </a:rPr>
              <a:t>Putting DQC in Space</a:t>
            </a:r>
            <a:endParaRPr lang="en-US" sz="2400" dirty="0"/>
          </a:p>
        </p:txBody>
      </p:sp>
      <p:sp>
        <p:nvSpPr>
          <p:cNvPr id="12" name="Text 17">
            <a:extLst>
              <a:ext uri="{FF2B5EF4-FFF2-40B4-BE49-F238E27FC236}">
                <a16:creationId xmlns:a16="http://schemas.microsoft.com/office/drawing/2014/main" id="{6D9900FA-9507-8E0B-159E-1A74605F8F3D}"/>
              </a:ext>
            </a:extLst>
          </p:cNvPr>
          <p:cNvSpPr/>
          <p:nvPr/>
        </p:nvSpPr>
        <p:spPr>
          <a:xfrm>
            <a:off x="11551615" y="6473952"/>
            <a:ext cx="411480" cy="274320"/>
          </a:xfrm>
          <a:prstGeom prst="rect">
            <a:avLst/>
          </a:prstGeom>
          <a:noFill/>
        </p:spPr>
        <p:txBody>
          <a:bodyPr wrap="square" rtlCol="0" anchor="ctr"/>
          <a:lstStyle/>
          <a:p>
            <a:pPr marL="0" indent="0" algn="r">
              <a:buNone/>
            </a:pPr>
            <a:r>
              <a:rPr lang="en-US" sz="1000" dirty="0">
                <a:solidFill>
                  <a:srgbClr val="58595B"/>
                </a:solidFill>
                <a:latin typeface="Calibri" panose="020F0502020204030204" pitchFamily="34" charset="0"/>
                <a:ea typeface="Calibri" panose="020F0502020204030204" pitchFamily="34" charset="-122"/>
                <a:cs typeface="Calibri" panose="020F0502020204030204" pitchFamily="34" charset="-120"/>
              </a:rPr>
              <a:t>3</a:t>
            </a:r>
            <a:endParaRPr lang="en-US" sz="1000" dirty="0"/>
          </a:p>
        </p:txBody>
      </p:sp>
      <p:sp>
        <p:nvSpPr>
          <p:cNvPr id="15" name="Rectangle 1">
            <a:extLst>
              <a:ext uri="{FF2B5EF4-FFF2-40B4-BE49-F238E27FC236}">
                <a16:creationId xmlns:a16="http://schemas.microsoft.com/office/drawing/2014/main" id="{83FEFBA9-63BD-D7E1-73F9-E0E636039008}"/>
              </a:ext>
            </a:extLst>
          </p:cNvPr>
          <p:cNvSpPr>
            <a:spLocks noChangeArrowheads="1"/>
          </p:cNvSpPr>
          <p:nvPr/>
        </p:nvSpPr>
        <p:spPr bwMode="auto">
          <a:xfrm>
            <a:off x="2129537" y="4596498"/>
            <a:ext cx="9559238"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285750" lvl="0" indent="-285750" eaLnBrk="0" fontAlgn="base" hangingPunct="0">
              <a:spcBef>
                <a:spcPct val="0"/>
              </a:spcBef>
              <a:spcAft>
                <a:spcPct val="0"/>
              </a:spcAft>
              <a:buFont typeface="Arial" panose="020B0604020202020204" pitchFamily="34" charset="0"/>
              <a:buChar char="•"/>
            </a:pPr>
            <a:r>
              <a:rPr lang="en-US" b="1" dirty="0"/>
              <a:t>Extreme Cold Environment</a:t>
            </a:r>
            <a:r>
              <a:rPr lang="en-US" dirty="0"/>
              <a:t>: reducing the massive cooling infrastructure needed on earth</a:t>
            </a:r>
          </a:p>
          <a:p>
            <a:pPr marL="285750" lvl="0" indent="-285750" eaLnBrk="0" fontAlgn="base" hangingPunct="0">
              <a:spcBef>
                <a:spcPct val="0"/>
              </a:spcBef>
              <a:spcAft>
                <a:spcPct val="0"/>
              </a:spcAft>
              <a:buFont typeface="Arial" panose="020B0604020202020204" pitchFamily="34" charset="0"/>
              <a:buChar char="•"/>
            </a:pPr>
            <a:r>
              <a:rPr lang="en-US" b="1" dirty="0"/>
              <a:t>Reduced Electromagnetic Interference </a:t>
            </a:r>
            <a:r>
              <a:rPr lang="en-US" dirty="0"/>
              <a:t>(EMI): far from human-made radio frequency noise and electrical interference. This means </a:t>
            </a:r>
            <a:r>
              <a:rPr lang="en-US" b="1" dirty="0"/>
              <a:t>lower decoherence rates</a:t>
            </a:r>
            <a:endParaRPr lang="en-US" dirty="0"/>
          </a:p>
          <a:p>
            <a:pPr marL="285750" lvl="0" indent="-285750" eaLnBrk="0" fontAlgn="base" hangingPunct="0">
              <a:spcBef>
                <a:spcPct val="0"/>
              </a:spcBef>
              <a:spcAft>
                <a:spcPct val="0"/>
              </a:spcAft>
              <a:buFont typeface="Arial" panose="020B0604020202020204" pitchFamily="34" charset="0"/>
              <a:buChar char="•"/>
            </a:pPr>
            <a:r>
              <a:rPr lang="en-US" b="1" dirty="0"/>
              <a:t>Global Coverage &amp; Low Latency</a:t>
            </a:r>
            <a:r>
              <a:rPr lang="en-US" dirty="0"/>
              <a:t>: a global quantum internet, distributing entangled particles to ground stations worldwide</a:t>
            </a:r>
          </a:p>
          <a:p>
            <a:pPr marL="285750" lvl="0" indent="-285750" eaLnBrk="0" fontAlgn="base" hangingPunct="0">
              <a:spcBef>
                <a:spcPct val="0"/>
              </a:spcBef>
              <a:spcAft>
                <a:spcPct val="0"/>
              </a:spcAft>
              <a:buFont typeface="Arial" panose="020B0604020202020204" pitchFamily="34" charset="0"/>
              <a:buChar char="•"/>
            </a:pPr>
            <a:r>
              <a:rPr lang="en-US" b="1" dirty="0"/>
              <a:t>Quantum Communication &amp; Cryptography</a:t>
            </a:r>
            <a:r>
              <a:rPr lang="en-US" dirty="0"/>
              <a:t>: truly </a:t>
            </a:r>
            <a:r>
              <a:rPr lang="en-US" dirty="0" err="1"/>
              <a:t>unhackable</a:t>
            </a:r>
            <a:r>
              <a:rPr lang="en-US" dirty="0"/>
              <a:t> global communication networks</a:t>
            </a:r>
          </a:p>
          <a:p>
            <a:pPr marL="285750" lvl="0" indent="-285750" eaLnBrk="0" fontAlgn="base" hangingPunct="0">
              <a:spcBef>
                <a:spcPct val="0"/>
              </a:spcBef>
              <a:spcAft>
                <a:spcPct val="0"/>
              </a:spcAft>
              <a:buFont typeface="Arial" panose="020B0604020202020204" pitchFamily="34" charset="0"/>
              <a:buChar char="•"/>
            </a:pPr>
            <a:r>
              <a:rPr lang="en-US" b="1" dirty="0"/>
              <a:t>Scientific Applications On-Site:  </a:t>
            </a:r>
            <a:r>
              <a:rPr lang="en-US" dirty="0"/>
              <a:t>process astronomical data, navigation, and simulations in real time</a:t>
            </a:r>
            <a:endParaRPr kumimoji="0" lang="en-US" altLang="en-US" sz="2800" b="0" i="0" u="none" strike="noStrike" cap="none" normalizeH="0" baseline="0" dirty="0">
              <a:ln>
                <a:noFill/>
              </a:ln>
              <a:solidFill>
                <a:schemeClr val="tx1"/>
              </a:solidFill>
              <a:effectLst/>
              <a:latin typeface="Arial" panose="020B0604020202020204" pitchFamily="34" charset="0"/>
            </a:endParaRPr>
          </a:p>
        </p:txBody>
      </p:sp>
      <p:sp>
        <p:nvSpPr>
          <p:cNvPr id="16" name="TextBox 15">
            <a:extLst>
              <a:ext uri="{FF2B5EF4-FFF2-40B4-BE49-F238E27FC236}">
                <a16:creationId xmlns:a16="http://schemas.microsoft.com/office/drawing/2014/main" id="{DAC154FF-7934-B325-BB1D-6B383BDE1B76}"/>
              </a:ext>
            </a:extLst>
          </p:cNvPr>
          <p:cNvSpPr txBox="1"/>
          <p:nvPr/>
        </p:nvSpPr>
        <p:spPr>
          <a:xfrm>
            <a:off x="8180063" y="4054005"/>
            <a:ext cx="2197826" cy="307777"/>
          </a:xfrm>
          <a:prstGeom prst="rect">
            <a:avLst/>
          </a:prstGeom>
          <a:noFill/>
        </p:spPr>
        <p:txBody>
          <a:bodyPr wrap="square">
            <a:spAutoFit/>
          </a:bodyPr>
          <a:lstStyle/>
          <a:p>
            <a:r>
              <a:rPr lang="en-US" sz="1400" dirty="0"/>
              <a:t>Boeing’s Q4S Mission</a:t>
            </a:r>
          </a:p>
        </p:txBody>
      </p:sp>
      <p:pic>
        <p:nvPicPr>
          <p:cNvPr id="17" name="Picture 5" descr="Boeing takes a major step toward the quantum internet">
            <a:extLst>
              <a:ext uri="{FF2B5EF4-FFF2-40B4-BE49-F238E27FC236}">
                <a16:creationId xmlns:a16="http://schemas.microsoft.com/office/drawing/2014/main" id="{5684C04D-5602-502D-86C0-9ED59EE25C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7220" y="3259430"/>
            <a:ext cx="1437741" cy="807828"/>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DB22F3CC-E4D8-B26A-05FE-685AE1A17E91}"/>
              </a:ext>
            </a:extLst>
          </p:cNvPr>
          <p:cNvSpPr txBox="1"/>
          <p:nvPr/>
        </p:nvSpPr>
        <p:spPr>
          <a:xfrm>
            <a:off x="6324111" y="4088897"/>
            <a:ext cx="2171700" cy="307777"/>
          </a:xfrm>
          <a:prstGeom prst="rect">
            <a:avLst/>
          </a:prstGeom>
          <a:noFill/>
        </p:spPr>
        <p:txBody>
          <a:bodyPr wrap="square">
            <a:spAutoFit/>
          </a:bodyPr>
          <a:lstStyle/>
          <a:p>
            <a:r>
              <a:rPr lang="en-US" sz="1400" dirty="0"/>
              <a:t>SPOQC Mission (UK)</a:t>
            </a:r>
          </a:p>
        </p:txBody>
      </p:sp>
      <p:pic>
        <p:nvPicPr>
          <p:cNvPr id="19" name="Picture 7" descr="Eagle-1 infographic">
            <a:extLst>
              <a:ext uri="{FF2B5EF4-FFF2-40B4-BE49-F238E27FC236}">
                <a16:creationId xmlns:a16="http://schemas.microsoft.com/office/drawing/2014/main" id="{E0CED1CE-03ED-C90B-E393-318FEF58074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34383" y="556531"/>
            <a:ext cx="3659352" cy="2058385"/>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B8C0F343-1EF1-94EC-66AF-3A58FE229F01}"/>
              </a:ext>
            </a:extLst>
          </p:cNvPr>
          <p:cNvSpPr txBox="1"/>
          <p:nvPr/>
        </p:nvSpPr>
        <p:spPr>
          <a:xfrm>
            <a:off x="9732023" y="4207437"/>
            <a:ext cx="2501818" cy="307777"/>
          </a:xfrm>
          <a:prstGeom prst="rect">
            <a:avLst/>
          </a:prstGeom>
          <a:noFill/>
        </p:spPr>
        <p:txBody>
          <a:bodyPr wrap="square">
            <a:spAutoFit/>
          </a:bodyPr>
          <a:lstStyle/>
          <a:p>
            <a:r>
              <a:rPr lang="en-US" sz="1400" dirty="0" err="1"/>
              <a:t>IonQ</a:t>
            </a:r>
            <a:r>
              <a:rPr lang="en-US" sz="1400" dirty="0"/>
              <a:t> &amp; </a:t>
            </a:r>
            <a:r>
              <a:rPr lang="en-US" sz="1400" dirty="0" err="1"/>
              <a:t>Skyloom</a:t>
            </a:r>
            <a:r>
              <a:rPr lang="en-US" sz="1400" dirty="0"/>
              <a:t>  Infrastructure</a:t>
            </a:r>
          </a:p>
        </p:txBody>
      </p:sp>
      <p:pic>
        <p:nvPicPr>
          <p:cNvPr id="21" name="Picture 9" descr="IonQ Announces Plans to Acquire Skyloom">
            <a:extLst>
              <a:ext uri="{FF2B5EF4-FFF2-40B4-BE49-F238E27FC236}">
                <a16:creationId xmlns:a16="http://schemas.microsoft.com/office/drawing/2014/main" id="{28289CA5-FFE4-AF1C-7F5E-1DEAD1DE2B0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377889" y="3187875"/>
            <a:ext cx="1467210" cy="978140"/>
          </a:xfrm>
          <a:prstGeom prst="rect">
            <a:avLst/>
          </a:prstGeom>
          <a:noFill/>
          <a:extLst>
            <a:ext uri="{909E8E84-426E-40DD-AFC4-6F175D3DCCD1}">
              <a14:hiddenFill xmlns:a14="http://schemas.microsoft.com/office/drawing/2010/main">
                <a:solidFill>
                  <a:srgbClr val="FFFFFF"/>
                </a:solidFill>
              </a14:hiddenFill>
            </a:ext>
          </a:extLst>
        </p:spPr>
      </p:pic>
      <p:sp>
        <p:nvSpPr>
          <p:cNvPr id="22" name="TextBox 21">
            <a:extLst>
              <a:ext uri="{FF2B5EF4-FFF2-40B4-BE49-F238E27FC236}">
                <a16:creationId xmlns:a16="http://schemas.microsoft.com/office/drawing/2014/main" id="{A4B07850-9C18-3F68-5586-4C01AB6D4FB7}"/>
              </a:ext>
            </a:extLst>
          </p:cNvPr>
          <p:cNvSpPr txBox="1"/>
          <p:nvPr/>
        </p:nvSpPr>
        <p:spPr>
          <a:xfrm>
            <a:off x="6022428" y="2618500"/>
            <a:ext cx="4402170" cy="307777"/>
          </a:xfrm>
          <a:prstGeom prst="rect">
            <a:avLst/>
          </a:prstGeom>
          <a:noFill/>
        </p:spPr>
        <p:txBody>
          <a:bodyPr wrap="square">
            <a:spAutoFit/>
          </a:bodyPr>
          <a:lstStyle/>
          <a:p>
            <a:r>
              <a:rPr lang="en-US" sz="1400" dirty="0"/>
              <a:t>EAGLE-1 &amp; SAGA (European Space Agency)</a:t>
            </a:r>
          </a:p>
        </p:txBody>
      </p:sp>
      <p:pic>
        <p:nvPicPr>
          <p:cNvPr id="23" name="Picture 11" descr="Quantum Encryption in Orbit - Max Polyakov">
            <a:extLst>
              <a:ext uri="{FF2B5EF4-FFF2-40B4-BE49-F238E27FC236}">
                <a16:creationId xmlns:a16="http://schemas.microsoft.com/office/drawing/2014/main" id="{659300DD-128C-B648-AEC8-960C35CC067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603463" y="279814"/>
            <a:ext cx="2405657" cy="2611821"/>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23">
            <a:extLst>
              <a:ext uri="{FF2B5EF4-FFF2-40B4-BE49-F238E27FC236}">
                <a16:creationId xmlns:a16="http://schemas.microsoft.com/office/drawing/2014/main" id="{4B7686B9-F284-A3DF-9732-A0B62F4B3020}"/>
              </a:ext>
            </a:extLst>
          </p:cNvPr>
          <p:cNvSpPr txBox="1"/>
          <p:nvPr/>
        </p:nvSpPr>
        <p:spPr>
          <a:xfrm>
            <a:off x="9603462" y="2848880"/>
            <a:ext cx="2758941" cy="307777"/>
          </a:xfrm>
          <a:prstGeom prst="rect">
            <a:avLst/>
          </a:prstGeom>
          <a:noFill/>
        </p:spPr>
        <p:txBody>
          <a:bodyPr wrap="square">
            <a:spAutoFit/>
          </a:bodyPr>
          <a:lstStyle/>
          <a:p>
            <a:r>
              <a:rPr lang="en-US" sz="1400" dirty="0" err="1"/>
              <a:t>Micius</a:t>
            </a:r>
            <a:r>
              <a:rPr lang="en-US" sz="1400" dirty="0"/>
              <a:t> (Mozi) Satellite (China)</a:t>
            </a:r>
          </a:p>
        </p:txBody>
      </p:sp>
      <p:pic>
        <p:nvPicPr>
          <p:cNvPr id="25" name="Picture 3" descr="Satellite Quantum Communications - The UK Integrated Quantum Networks Hub">
            <a:extLst>
              <a:ext uri="{FF2B5EF4-FFF2-40B4-BE49-F238E27FC236}">
                <a16:creationId xmlns:a16="http://schemas.microsoft.com/office/drawing/2014/main" id="{4F60A53E-82AF-A037-5A14-D71F69CFD6E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568245" y="3129071"/>
            <a:ext cx="1025810" cy="913862"/>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5">
            <a:extLst>
              <a:ext uri="{FF2B5EF4-FFF2-40B4-BE49-F238E27FC236}">
                <a16:creationId xmlns:a16="http://schemas.microsoft.com/office/drawing/2014/main" id="{5C0C8C10-D99E-1C58-75A5-221131D51EB7}"/>
              </a:ext>
            </a:extLst>
          </p:cNvPr>
          <p:cNvPicPr>
            <a:picLocks noChangeAspect="1"/>
          </p:cNvPicPr>
          <p:nvPr/>
        </p:nvPicPr>
        <p:blipFill>
          <a:blip r:embed="rId8"/>
          <a:stretch>
            <a:fillRect/>
          </a:stretch>
        </p:blipFill>
        <p:spPr>
          <a:xfrm>
            <a:off x="2120231" y="1871535"/>
            <a:ext cx="3087579" cy="2058386"/>
          </a:xfrm>
          <a:prstGeom prst="rect">
            <a:avLst/>
          </a:prstGeom>
        </p:spPr>
      </p:pic>
      <p:sp>
        <p:nvSpPr>
          <p:cNvPr id="27" name="TextBox 26">
            <a:extLst>
              <a:ext uri="{FF2B5EF4-FFF2-40B4-BE49-F238E27FC236}">
                <a16:creationId xmlns:a16="http://schemas.microsoft.com/office/drawing/2014/main" id="{AB79068F-F876-9433-34C0-19C9858590A6}"/>
              </a:ext>
            </a:extLst>
          </p:cNvPr>
          <p:cNvSpPr txBox="1"/>
          <p:nvPr/>
        </p:nvSpPr>
        <p:spPr>
          <a:xfrm>
            <a:off x="2129537" y="3938926"/>
            <a:ext cx="2772094" cy="307777"/>
          </a:xfrm>
          <a:prstGeom prst="rect">
            <a:avLst/>
          </a:prstGeom>
          <a:noFill/>
        </p:spPr>
        <p:txBody>
          <a:bodyPr wrap="square">
            <a:spAutoFit/>
          </a:bodyPr>
          <a:lstStyle/>
          <a:p>
            <a:r>
              <a:rPr lang="en-US" sz="1400" dirty="0"/>
              <a:t>SpaceX – AI Data Center in Space</a:t>
            </a:r>
          </a:p>
        </p:txBody>
      </p:sp>
    </p:spTree>
    <p:extLst>
      <p:ext uri="{BB962C8B-B14F-4D97-AF65-F5344CB8AC3E}">
        <p14:creationId xmlns:p14="http://schemas.microsoft.com/office/powerpoint/2010/main" val="366401048"/>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E52D64-54D1-A6F4-6622-BA920F42D4F5}"/>
            </a:ext>
          </a:extLst>
        </p:cNvPr>
        <p:cNvGrpSpPr/>
        <p:nvPr/>
      </p:nvGrpSpPr>
      <p:grpSpPr>
        <a:xfrm>
          <a:off x="0" y="0"/>
          <a:ext cx="0" cy="0"/>
          <a:chOff x="0" y="0"/>
          <a:chExt cx="0" cy="0"/>
        </a:xfrm>
      </p:grpSpPr>
      <p:pic>
        <p:nvPicPr>
          <p:cNvPr id="2" name="Image 0" descr="/home/claude/assets/bg_texture.png">
            <a:extLst>
              <a:ext uri="{FF2B5EF4-FFF2-40B4-BE49-F238E27FC236}">
                <a16:creationId xmlns:a16="http://schemas.microsoft.com/office/drawing/2014/main" id="{130FA8F2-F678-EDF6-97A1-90A05D360F35}"/>
              </a:ext>
            </a:extLst>
          </p:cNvPr>
          <p:cNvPicPr>
            <a:picLocks noChangeAspect="1"/>
          </p:cNvPicPr>
          <p:nvPr/>
        </p:nvPicPr>
        <p:blipFill>
          <a:blip r:embed="rId3"/>
          <a:stretch>
            <a:fillRect/>
          </a:stretch>
        </p:blipFill>
        <p:spPr>
          <a:xfrm>
            <a:off x="0" y="0"/>
            <a:ext cx="12191695" cy="6858000"/>
          </a:xfrm>
          <a:prstGeom prst="rect">
            <a:avLst/>
          </a:prstGeom>
        </p:spPr>
      </p:pic>
      <p:sp>
        <p:nvSpPr>
          <p:cNvPr id="3" name="Shape 0">
            <a:extLst>
              <a:ext uri="{FF2B5EF4-FFF2-40B4-BE49-F238E27FC236}">
                <a16:creationId xmlns:a16="http://schemas.microsoft.com/office/drawing/2014/main" id="{CB499A16-A2CF-3BF2-D339-3C8A77BCA7C8}"/>
              </a:ext>
            </a:extLst>
          </p:cNvPr>
          <p:cNvSpPr/>
          <p:nvPr/>
        </p:nvSpPr>
        <p:spPr>
          <a:xfrm>
            <a:off x="0" y="0"/>
            <a:ext cx="12191695" cy="6858000"/>
          </a:xfrm>
          <a:prstGeom prst="rect">
            <a:avLst/>
          </a:prstGeom>
          <a:solidFill>
            <a:srgbClr val="A42037">
              <a:alpha val="70000"/>
            </a:srgbClr>
          </a:solidFill>
          <a:ln/>
        </p:spPr>
        <p:txBody>
          <a:bodyPr/>
          <a:lstStyle/>
          <a:p>
            <a:endParaRPr lang="en-US"/>
          </a:p>
        </p:txBody>
      </p:sp>
      <p:sp>
        <p:nvSpPr>
          <p:cNvPr id="5" name="Text 2">
            <a:extLst>
              <a:ext uri="{FF2B5EF4-FFF2-40B4-BE49-F238E27FC236}">
                <a16:creationId xmlns:a16="http://schemas.microsoft.com/office/drawing/2014/main" id="{DBD927A5-CA30-508C-F751-81BA05B46C65}"/>
              </a:ext>
            </a:extLst>
          </p:cNvPr>
          <p:cNvSpPr/>
          <p:nvPr/>
        </p:nvSpPr>
        <p:spPr>
          <a:xfrm>
            <a:off x="814949" y="2202942"/>
            <a:ext cx="10515600" cy="1005840"/>
          </a:xfrm>
          <a:prstGeom prst="rect">
            <a:avLst/>
          </a:prstGeom>
          <a:noFill/>
          <a:ln/>
        </p:spPr>
        <p:txBody>
          <a:bodyPr wrap="square" rtlCol="0" anchor="ctr"/>
          <a:lstStyle/>
          <a:p>
            <a:pPr marL="0" indent="0">
              <a:buNone/>
            </a:pPr>
            <a:r>
              <a:rPr lang="en-US" sz="3600" b="1" dirty="0">
                <a:solidFill>
                  <a:srgbClr val="FFFFFF"/>
                </a:solidFill>
                <a:latin typeface="Cambria" pitchFamily="34" charset="0"/>
                <a:ea typeface="Cambria" pitchFamily="34" charset="-122"/>
                <a:cs typeface="Cambria" pitchFamily="34" charset="-120"/>
              </a:rPr>
              <a:t>Co-design of Network Topology and Qubit Allocation for Distributed Quantum Computing</a:t>
            </a:r>
            <a:endParaRPr lang="en-US" sz="3600" dirty="0"/>
          </a:p>
        </p:txBody>
      </p:sp>
      <p:sp>
        <p:nvSpPr>
          <p:cNvPr id="8" name="Text 5">
            <a:extLst>
              <a:ext uri="{FF2B5EF4-FFF2-40B4-BE49-F238E27FC236}">
                <a16:creationId xmlns:a16="http://schemas.microsoft.com/office/drawing/2014/main" id="{B7A3A9E3-02DE-7924-E064-DDA48FF502AE}"/>
              </a:ext>
            </a:extLst>
          </p:cNvPr>
          <p:cNvSpPr/>
          <p:nvPr/>
        </p:nvSpPr>
        <p:spPr>
          <a:xfrm>
            <a:off x="502920" y="6473952"/>
            <a:ext cx="5486400" cy="274320"/>
          </a:xfrm>
          <a:prstGeom prst="rect">
            <a:avLst/>
          </a:prstGeom>
          <a:noFill/>
          <a:ln/>
        </p:spPr>
        <p:txBody>
          <a:bodyPr wrap="square" rtlCol="0" anchor="ctr"/>
          <a:lstStyle/>
          <a:p>
            <a:pPr marL="0" indent="0">
              <a:buNone/>
            </a:pPr>
            <a:r>
              <a:rPr lang="en-US" sz="900" i="1" dirty="0">
                <a:solidFill>
                  <a:srgbClr val="E8C9CE"/>
                </a:solidFill>
                <a:latin typeface="Calibri" pitchFamily="34" charset="0"/>
                <a:ea typeface="Calibri" pitchFamily="34" charset="-122"/>
                <a:cs typeface="Calibri" pitchFamily="34" charset="-120"/>
              </a:rPr>
              <a:t>Hybrid Satellite-Ground Quantum Networks and Computing |  QCE ’26</a:t>
            </a:r>
          </a:p>
        </p:txBody>
      </p:sp>
      <p:sp>
        <p:nvSpPr>
          <p:cNvPr id="9" name="Text 1">
            <a:extLst>
              <a:ext uri="{FF2B5EF4-FFF2-40B4-BE49-F238E27FC236}">
                <a16:creationId xmlns:a16="http://schemas.microsoft.com/office/drawing/2014/main" id="{BBE43CE0-B0E1-8BFE-C3C8-B89D487A3C2F}"/>
              </a:ext>
            </a:extLst>
          </p:cNvPr>
          <p:cNvSpPr/>
          <p:nvPr/>
        </p:nvSpPr>
        <p:spPr>
          <a:xfrm>
            <a:off x="822960" y="1417320"/>
            <a:ext cx="10515600" cy="365760"/>
          </a:xfrm>
          <a:prstGeom prst="rect">
            <a:avLst/>
          </a:prstGeom>
          <a:noFill/>
        </p:spPr>
        <p:txBody>
          <a:bodyPr wrap="square" rtlCol="0" anchor="ctr"/>
          <a:lstStyle/>
          <a:p>
            <a:pPr marL="0" indent="0">
              <a:buNone/>
            </a:pPr>
            <a:r>
              <a:rPr lang="en-US" sz="1300" b="1" kern="0" spc="100" dirty="0">
                <a:solidFill>
                  <a:srgbClr val="F0D3D8"/>
                </a:solidFill>
                <a:latin typeface="Calibri" panose="020F0502020204030204" pitchFamily="34" charset="0"/>
                <a:ea typeface="Calibri" panose="020F0502020204030204" pitchFamily="34" charset="-122"/>
                <a:cs typeface="Calibri" panose="020F0502020204030204" pitchFamily="34" charset="-120"/>
              </a:rPr>
              <a:t>IEEE QCNC</a:t>
            </a:r>
            <a:r>
              <a:rPr lang="en-US" sz="1300" b="1" kern="0" spc="100">
                <a:solidFill>
                  <a:srgbClr val="F0D3D8"/>
                </a:solidFill>
                <a:latin typeface="Calibri" panose="020F0502020204030204" pitchFamily="34" charset="0"/>
                <a:ea typeface="Calibri" panose="020F0502020204030204" pitchFamily="34" charset="-122"/>
                <a:cs typeface="Calibri" panose="020F0502020204030204" pitchFamily="34" charset="-120"/>
              </a:rPr>
              <a:t>·  IEEE </a:t>
            </a:r>
            <a:r>
              <a:rPr lang="en-US" sz="1300" b="1" kern="0" spc="100" dirty="0">
                <a:solidFill>
                  <a:srgbClr val="F0D3D8"/>
                </a:solidFill>
                <a:latin typeface="Calibri" panose="020F0502020204030204" pitchFamily="34" charset="0"/>
                <a:ea typeface="Calibri" panose="020F0502020204030204" pitchFamily="34" charset="-122"/>
                <a:cs typeface="Calibri" panose="020F0502020204030204" pitchFamily="34" charset="-120"/>
              </a:rPr>
              <a:t>TNET</a:t>
            </a:r>
            <a:endParaRPr lang="en-US" sz="1300" dirty="0"/>
          </a:p>
        </p:txBody>
      </p:sp>
      <p:sp>
        <p:nvSpPr>
          <p:cNvPr id="10" name="Text 4">
            <a:extLst>
              <a:ext uri="{FF2B5EF4-FFF2-40B4-BE49-F238E27FC236}">
                <a16:creationId xmlns:a16="http://schemas.microsoft.com/office/drawing/2014/main" id="{9DC02382-A529-0767-74BC-466E2C035CA6}"/>
              </a:ext>
            </a:extLst>
          </p:cNvPr>
          <p:cNvSpPr/>
          <p:nvPr/>
        </p:nvSpPr>
        <p:spPr>
          <a:xfrm>
            <a:off x="814949" y="3517392"/>
            <a:ext cx="7315200" cy="1005840"/>
          </a:xfrm>
          <a:prstGeom prst="rect">
            <a:avLst/>
          </a:prstGeom>
          <a:noFill/>
        </p:spPr>
        <p:txBody>
          <a:bodyPr wrap="square" rtlCol="0" anchor="ctr"/>
          <a:lstStyle/>
          <a:p>
            <a:pPr marL="0" indent="0">
              <a:lnSpc>
                <a:spcPct val="130000"/>
              </a:lnSpc>
              <a:buNone/>
            </a:pPr>
            <a:r>
              <a:rPr lang="en-US" sz="1400" b="1" dirty="0">
                <a:solidFill>
                  <a:srgbClr val="FFFFFF"/>
                </a:solidFill>
                <a:latin typeface="Calibri" panose="020F0502020204030204" pitchFamily="34" charset="0"/>
                <a:ea typeface="Calibri" panose="020F0502020204030204" pitchFamily="34" charset="-122"/>
                <a:cs typeface="Calibri" panose="020F0502020204030204" pitchFamily="34" charset="-120"/>
              </a:rPr>
              <a:t>Jiyao Liu, Lei Fan, </a:t>
            </a:r>
            <a:r>
              <a:rPr lang="en-US" sz="1400" b="1" dirty="0" err="1">
                <a:solidFill>
                  <a:srgbClr val="FFFFFF"/>
                </a:solidFill>
                <a:latin typeface="Calibri" panose="020F0502020204030204" pitchFamily="34" charset="0"/>
                <a:ea typeface="Calibri" panose="020F0502020204030204" pitchFamily="34" charset="-122"/>
                <a:cs typeface="Calibri" panose="020F0502020204030204" pitchFamily="34" charset="-120"/>
              </a:rPr>
              <a:t>Yuanxiong</a:t>
            </a:r>
            <a:r>
              <a:rPr lang="en-US" sz="1400" b="1" dirty="0">
                <a:solidFill>
                  <a:srgbClr val="FFFFFF"/>
                </a:solidFill>
                <a:latin typeface="Calibri" panose="020F0502020204030204" pitchFamily="34" charset="0"/>
                <a:ea typeface="Calibri" panose="020F0502020204030204" pitchFamily="34" charset="-122"/>
                <a:cs typeface="Calibri" panose="020F0502020204030204" pitchFamily="34" charset="-120"/>
              </a:rPr>
              <a:t> Guo, Zhu Han, Yu Wang</a:t>
            </a:r>
          </a:p>
          <a:p>
            <a:pPr marL="0" indent="0">
              <a:lnSpc>
                <a:spcPct val="130000"/>
              </a:lnSpc>
              <a:buNone/>
            </a:pPr>
            <a:endParaRPr lang="en-US" sz="1400" b="1" dirty="0">
              <a:solidFill>
                <a:srgbClr val="FFFFFF"/>
              </a:solidFill>
              <a:latin typeface="Calibri" panose="020F0502020204030204" pitchFamily="34" charset="0"/>
              <a:ea typeface="Calibri" panose="020F0502020204030204" pitchFamily="34" charset="-122"/>
              <a:cs typeface="Calibri" panose="020F0502020204030204" pitchFamily="34" charset="-120"/>
            </a:endParaRPr>
          </a:p>
          <a:p>
            <a:pPr marL="0" indent="0">
              <a:lnSpc>
                <a:spcPct val="130000"/>
              </a:lnSpc>
              <a:buNone/>
            </a:pPr>
            <a:endParaRPr lang="en-US" sz="1400" b="1" dirty="0">
              <a:solidFill>
                <a:srgbClr val="FFFFFF"/>
              </a:solidFill>
              <a:latin typeface="Calibri" panose="020F0502020204030204" pitchFamily="34" charset="0"/>
              <a:ea typeface="Calibri" panose="020F0502020204030204" pitchFamily="34" charset="-122"/>
              <a:cs typeface="Calibri" panose="020F0502020204030204" pitchFamily="34" charset="-120"/>
            </a:endParaRPr>
          </a:p>
        </p:txBody>
      </p:sp>
      <p:sp>
        <p:nvSpPr>
          <p:cNvPr id="11" name="Text 5">
            <a:extLst>
              <a:ext uri="{FF2B5EF4-FFF2-40B4-BE49-F238E27FC236}">
                <a16:creationId xmlns:a16="http://schemas.microsoft.com/office/drawing/2014/main" id="{40E7354E-6A9F-9B43-458B-C02C4D5B9795}"/>
              </a:ext>
            </a:extLst>
          </p:cNvPr>
          <p:cNvSpPr/>
          <p:nvPr/>
        </p:nvSpPr>
        <p:spPr>
          <a:xfrm>
            <a:off x="762000" y="4029128"/>
            <a:ext cx="7315200" cy="582823"/>
          </a:xfrm>
          <a:prstGeom prst="rect">
            <a:avLst/>
          </a:prstGeom>
          <a:noFill/>
        </p:spPr>
        <p:txBody>
          <a:bodyPr wrap="square" rtlCol="0" anchor="ctr"/>
          <a:lstStyle/>
          <a:p>
            <a:r>
              <a:rPr lang="en-US" sz="1200" dirty="0">
                <a:solidFill>
                  <a:srgbClr val="F0D3D8"/>
                </a:solidFill>
                <a:latin typeface="Calibri" panose="020F0502020204030204" pitchFamily="34" charset="0"/>
                <a:ea typeface="Calibri" panose="020F0502020204030204" pitchFamily="34" charset="-122"/>
                <a:cs typeface="Calibri" panose="020F0502020204030204" pitchFamily="34" charset="-120"/>
              </a:rPr>
              <a:t>Department of Computer and Information Science  ·  Temple University</a:t>
            </a:r>
          </a:p>
          <a:p>
            <a:pPr marL="0" indent="0">
              <a:buNone/>
            </a:pPr>
            <a:r>
              <a:rPr lang="en-US" sz="1200" dirty="0">
                <a:solidFill>
                  <a:srgbClr val="F0D3D8"/>
                </a:solidFill>
                <a:latin typeface="Calibri" panose="020F0502020204030204" pitchFamily="34" charset="0"/>
                <a:cs typeface="Calibri" panose="020F0502020204030204" pitchFamily="34" charset="-120"/>
              </a:rPr>
              <a:t>Department of Electrical and Computer Engineering  ·  University of Houston</a:t>
            </a:r>
          </a:p>
          <a:p>
            <a:r>
              <a:rPr lang="en-US" sz="1200" dirty="0">
                <a:solidFill>
                  <a:srgbClr val="F0D3D8"/>
                </a:solidFill>
                <a:latin typeface="Calibri" panose="020F0502020204030204" pitchFamily="34" charset="0"/>
                <a:cs typeface="Calibri" panose="020F0502020204030204" pitchFamily="34" charset="-120"/>
              </a:rPr>
              <a:t>Department of Information Systems and Cybersecurity · University of Texas at San Antonio</a:t>
            </a:r>
          </a:p>
        </p:txBody>
      </p:sp>
      <p:sp>
        <p:nvSpPr>
          <p:cNvPr id="12" name="Shape 6">
            <a:extLst>
              <a:ext uri="{FF2B5EF4-FFF2-40B4-BE49-F238E27FC236}">
                <a16:creationId xmlns:a16="http://schemas.microsoft.com/office/drawing/2014/main" id="{1F3EA537-B811-9A02-65FF-77AEC104CF06}"/>
              </a:ext>
            </a:extLst>
          </p:cNvPr>
          <p:cNvSpPr/>
          <p:nvPr/>
        </p:nvSpPr>
        <p:spPr>
          <a:xfrm>
            <a:off x="2191638" y="5084476"/>
            <a:ext cx="7863840" cy="868680"/>
          </a:xfrm>
          <a:prstGeom prst="roundRect">
            <a:avLst>
              <a:gd name="adj" fmla="val 8421"/>
            </a:avLst>
          </a:prstGeom>
          <a:solidFill>
            <a:srgbClr val="FFFFFF"/>
          </a:solidFill>
        </p:spPr>
        <p:txBody>
          <a:bodyPr/>
          <a:lstStyle/>
          <a:p>
            <a:endParaRPr lang="en-US"/>
          </a:p>
        </p:txBody>
      </p:sp>
      <p:pic>
        <p:nvPicPr>
          <p:cNvPr id="13" name="Image 1" descr="/home/claude/assets/logo_temple.png">
            <a:extLst>
              <a:ext uri="{FF2B5EF4-FFF2-40B4-BE49-F238E27FC236}">
                <a16:creationId xmlns:a16="http://schemas.microsoft.com/office/drawing/2014/main" id="{EC024FC6-5A42-7BB5-E40D-E381475652F6}"/>
              </a:ext>
            </a:extLst>
          </p:cNvPr>
          <p:cNvPicPr>
            <a:picLocks noChangeAspect="1"/>
          </p:cNvPicPr>
          <p:nvPr/>
        </p:nvPicPr>
        <p:blipFill>
          <a:blip r:embed="rId4"/>
          <a:stretch>
            <a:fillRect/>
          </a:stretch>
        </p:blipFill>
        <p:spPr>
          <a:xfrm>
            <a:off x="2511678" y="5303932"/>
            <a:ext cx="2331720" cy="457200"/>
          </a:xfrm>
          <a:prstGeom prst="rect">
            <a:avLst/>
          </a:prstGeom>
        </p:spPr>
      </p:pic>
      <p:pic>
        <p:nvPicPr>
          <p:cNvPr id="14" name="Image 2" descr="/home/claude/assets/logo_houston.png">
            <a:extLst>
              <a:ext uri="{FF2B5EF4-FFF2-40B4-BE49-F238E27FC236}">
                <a16:creationId xmlns:a16="http://schemas.microsoft.com/office/drawing/2014/main" id="{7ADF405D-B5D5-47FE-9BAF-D79785319548}"/>
              </a:ext>
            </a:extLst>
          </p:cNvPr>
          <p:cNvPicPr>
            <a:picLocks noChangeAspect="1"/>
          </p:cNvPicPr>
          <p:nvPr/>
        </p:nvPicPr>
        <p:blipFill>
          <a:blip r:embed="rId5"/>
          <a:stretch>
            <a:fillRect/>
          </a:stretch>
        </p:blipFill>
        <p:spPr>
          <a:xfrm>
            <a:off x="5058627" y="5250329"/>
            <a:ext cx="2205585" cy="545592"/>
          </a:xfrm>
          <a:prstGeom prst="rect">
            <a:avLst/>
          </a:prstGeom>
        </p:spPr>
      </p:pic>
      <p:pic>
        <p:nvPicPr>
          <p:cNvPr id="15" name="Image 3" descr="/home/claude/assets/logo_utsa.png">
            <a:extLst>
              <a:ext uri="{FF2B5EF4-FFF2-40B4-BE49-F238E27FC236}">
                <a16:creationId xmlns:a16="http://schemas.microsoft.com/office/drawing/2014/main" id="{DAD72A9F-D335-5BF2-6D1B-1ABBA55E7AB1}"/>
              </a:ext>
            </a:extLst>
          </p:cNvPr>
          <p:cNvPicPr>
            <a:picLocks noChangeAspect="1"/>
          </p:cNvPicPr>
          <p:nvPr/>
        </p:nvPicPr>
        <p:blipFill>
          <a:blip r:embed="rId6"/>
          <a:stretch>
            <a:fillRect/>
          </a:stretch>
        </p:blipFill>
        <p:spPr>
          <a:xfrm>
            <a:off x="7414217" y="5259736"/>
            <a:ext cx="2485475" cy="545592"/>
          </a:xfrm>
          <a:prstGeom prst="rect">
            <a:avLst/>
          </a:prstGeom>
        </p:spPr>
      </p:pic>
    </p:spTree>
    <p:extLst>
      <p:ext uri="{BB962C8B-B14F-4D97-AF65-F5344CB8AC3E}">
        <p14:creationId xmlns:p14="http://schemas.microsoft.com/office/powerpoint/2010/main" val="146878195"/>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FD9766-FD9E-BEB0-48E5-E928B53CE88D}"/>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7B28D9F1-123F-8A42-EE99-2D197C3417B4}"/>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62049A63-A2DC-A322-48A3-AC504255B106}"/>
              </a:ext>
            </a:extLst>
          </p:cNvPr>
          <p:cNvSpPr/>
          <p:nvPr/>
        </p:nvSpPr>
        <p:spPr>
          <a:xfrm>
            <a:off x="109728" y="2257104"/>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923F70CA-5A6F-8A1C-3A5D-A40B0465F149}"/>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cs typeface="Calibri" pitchFamily="34" charset="-120"/>
              </a:rPr>
              <a:t>Introduction</a:t>
            </a:r>
          </a:p>
        </p:txBody>
      </p:sp>
      <p:sp>
        <p:nvSpPr>
          <p:cNvPr id="6" name="Text 4">
            <a:extLst>
              <a:ext uri="{FF2B5EF4-FFF2-40B4-BE49-F238E27FC236}">
                <a16:creationId xmlns:a16="http://schemas.microsoft.com/office/drawing/2014/main" id="{0A30AD10-9635-2970-957B-77A50D9809BB}"/>
              </a:ext>
            </a:extLst>
          </p:cNvPr>
          <p:cNvSpPr/>
          <p:nvPr/>
        </p:nvSpPr>
        <p:spPr>
          <a:xfrm>
            <a:off x="182880" y="226771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cs typeface="Calibri" pitchFamily="34" charset="-120"/>
              </a:rPr>
              <a:t>TACO</a:t>
            </a:r>
          </a:p>
        </p:txBody>
      </p:sp>
      <p:sp>
        <p:nvSpPr>
          <p:cNvPr id="7" name="Text 5">
            <a:extLst>
              <a:ext uri="{FF2B5EF4-FFF2-40B4-BE49-F238E27FC236}">
                <a16:creationId xmlns:a16="http://schemas.microsoft.com/office/drawing/2014/main" id="{8A4A57C0-2811-D924-AB32-E83636CD699B}"/>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UNIQ</a:t>
            </a:r>
            <a:endParaRPr lang="en-US" sz="1250" dirty="0"/>
          </a:p>
        </p:txBody>
      </p:sp>
      <p:sp>
        <p:nvSpPr>
          <p:cNvPr id="8" name="Text 6">
            <a:extLst>
              <a:ext uri="{FF2B5EF4-FFF2-40B4-BE49-F238E27FC236}">
                <a16:creationId xmlns:a16="http://schemas.microsoft.com/office/drawing/2014/main" id="{FA1AA9F2-BF96-2BC4-4632-E64BD1DCA60D}"/>
              </a:ext>
            </a:extLst>
          </p:cNvPr>
          <p:cNvSpPr/>
          <p:nvPr/>
        </p:nvSpPr>
        <p:spPr>
          <a:xfrm>
            <a:off x="182880" y="4005072"/>
            <a:ext cx="1225296" cy="512064"/>
          </a:xfrm>
          <a:prstGeom prst="rect">
            <a:avLst/>
          </a:prstGeom>
          <a:noFill/>
          <a:ln/>
        </p:spPr>
        <p:txBody>
          <a:bodyPr wrap="square" rtlCol="0" anchor="ctr"/>
          <a:lstStyle/>
          <a:p>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a:extLst>
              <a:ext uri="{FF2B5EF4-FFF2-40B4-BE49-F238E27FC236}">
                <a16:creationId xmlns:a16="http://schemas.microsoft.com/office/drawing/2014/main" id="{6FED9960-D1DE-200B-74F9-8C460C8F9133}"/>
              </a:ext>
            </a:extLst>
          </p:cNvPr>
          <p:cNvSpPr/>
          <p:nvPr/>
        </p:nvSpPr>
        <p:spPr>
          <a:xfrm>
            <a:off x="2011680" y="367265"/>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TACO: Topology-Allocation Co-Optimization for Distributed Quantum Computing </a:t>
            </a:r>
          </a:p>
        </p:txBody>
      </p:sp>
      <p:sp>
        <p:nvSpPr>
          <p:cNvPr id="13" name="Text 11">
            <a:extLst>
              <a:ext uri="{FF2B5EF4-FFF2-40B4-BE49-F238E27FC236}">
                <a16:creationId xmlns:a16="http://schemas.microsoft.com/office/drawing/2014/main" id="{0BE95A6C-4D8F-53C9-E445-663B819D6FC8}"/>
              </a:ext>
            </a:extLst>
          </p:cNvPr>
          <p:cNvSpPr/>
          <p:nvPr/>
        </p:nvSpPr>
        <p:spPr>
          <a:xfrm>
            <a:off x="11551615" y="6473952"/>
            <a:ext cx="411480" cy="274320"/>
          </a:xfrm>
          <a:prstGeom prst="rect">
            <a:avLst/>
          </a:prstGeom>
          <a:no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134</a:t>
            </a:fld>
            <a:endParaRPr lang="en-US" sz="1000" dirty="0"/>
          </a:p>
        </p:txBody>
      </p:sp>
      <p:sp>
        <p:nvSpPr>
          <p:cNvPr id="14" name="Text 12">
            <a:extLst>
              <a:ext uri="{FF2B5EF4-FFF2-40B4-BE49-F238E27FC236}">
                <a16:creationId xmlns:a16="http://schemas.microsoft.com/office/drawing/2014/main" id="{12CE02F1-DC1F-E765-2816-3A7FE95B6BF6}"/>
              </a:ext>
            </a:extLst>
          </p:cNvPr>
          <p:cNvSpPr/>
          <p:nvPr/>
        </p:nvSpPr>
        <p:spPr>
          <a:xfrm>
            <a:off x="2011680" y="6473952"/>
            <a:ext cx="5486400" cy="274320"/>
          </a:xfrm>
          <a:prstGeom prst="rect">
            <a:avLst/>
          </a:prstGeom>
          <a:noFill/>
          <a:ln/>
        </p:spPr>
        <p:txBody>
          <a:bodyPr wrap="square" rtlCol="0" anchor="ctr"/>
          <a:lstStyle/>
          <a:p>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sp>
        <p:nvSpPr>
          <p:cNvPr id="3" name="Text 9">
            <a:extLst>
              <a:ext uri="{FF2B5EF4-FFF2-40B4-BE49-F238E27FC236}">
                <a16:creationId xmlns:a16="http://schemas.microsoft.com/office/drawing/2014/main" id="{5876D7CF-3955-BDB7-B329-E65F9A14176B}"/>
              </a:ext>
            </a:extLst>
          </p:cNvPr>
          <p:cNvSpPr/>
          <p:nvPr/>
        </p:nvSpPr>
        <p:spPr>
          <a:xfrm>
            <a:off x="2011680" y="621792"/>
            <a:ext cx="9677095" cy="658368"/>
          </a:xfrm>
          <a:prstGeom prst="rect">
            <a:avLst/>
          </a:prstGeom>
          <a:noFill/>
        </p:spPr>
        <p:txBody>
          <a:bodyPr wrap="square" rtlCol="0" anchor="ctr"/>
          <a:lstStyle/>
          <a:p>
            <a:pPr marL="0" indent="0">
              <a:buNone/>
            </a:pPr>
            <a:r>
              <a:rPr lang="en-US" sz="2400" b="1" dirty="0">
                <a:solidFill>
                  <a:srgbClr val="231F20"/>
                </a:solidFill>
                <a:latin typeface="Cambria" panose="02040503050406030204" pitchFamily="34" charset="0"/>
                <a:ea typeface="Cambria" panose="02040503050406030204" pitchFamily="34" charset="-122"/>
                <a:cs typeface="Cambria" panose="02040503050406030204" pitchFamily="34" charset="-120"/>
              </a:rPr>
              <a:t>Qubit Allocation in DQC </a:t>
            </a:r>
            <a:endParaRPr lang="en-US" sz="2400" dirty="0"/>
          </a:p>
        </p:txBody>
      </p:sp>
      <p:grpSp>
        <p:nvGrpSpPr>
          <p:cNvPr id="11" name="Group 10">
            <a:extLst>
              <a:ext uri="{FF2B5EF4-FFF2-40B4-BE49-F238E27FC236}">
                <a16:creationId xmlns:a16="http://schemas.microsoft.com/office/drawing/2014/main" id="{26531A28-C3EA-A4DF-F7D8-F7F729B92432}"/>
              </a:ext>
            </a:extLst>
          </p:cNvPr>
          <p:cNvGrpSpPr/>
          <p:nvPr/>
        </p:nvGrpSpPr>
        <p:grpSpPr>
          <a:xfrm>
            <a:off x="1999116" y="2852146"/>
            <a:ext cx="10317012" cy="3758966"/>
            <a:chOff x="216117" y="878151"/>
            <a:chExt cx="11664767" cy="4479966"/>
          </a:xfrm>
        </p:grpSpPr>
        <p:cxnSp>
          <p:nvCxnSpPr>
            <p:cNvPr id="12" name="Straight Connector 11">
              <a:extLst>
                <a:ext uri="{FF2B5EF4-FFF2-40B4-BE49-F238E27FC236}">
                  <a16:creationId xmlns:a16="http://schemas.microsoft.com/office/drawing/2014/main" id="{C0608B38-36A9-54D0-859E-32ADDC550375}"/>
                </a:ext>
              </a:extLst>
            </p:cNvPr>
            <p:cNvCxnSpPr>
              <a:cxnSpLocks/>
              <a:stCxn id="15" idx="4"/>
              <a:endCxn id="16" idx="0"/>
            </p:cNvCxnSpPr>
            <p:nvPr/>
          </p:nvCxnSpPr>
          <p:spPr>
            <a:xfrm flipH="1">
              <a:off x="4862947" y="2663900"/>
              <a:ext cx="81636" cy="368932"/>
            </a:xfrm>
            <a:prstGeom prst="line">
              <a:avLst/>
            </a:prstGeom>
            <a:ln w="38100">
              <a:solidFill>
                <a:schemeClr val="accent4"/>
              </a:solidFill>
            </a:ln>
          </p:spPr>
          <p:style>
            <a:lnRef idx="2">
              <a:schemeClr val="accent1"/>
            </a:lnRef>
            <a:fillRef idx="0">
              <a:schemeClr val="accent1"/>
            </a:fillRef>
            <a:effectRef idx="1">
              <a:schemeClr val="accent1"/>
            </a:effectRef>
            <a:fontRef idx="minor">
              <a:schemeClr val="tx1"/>
            </a:fontRef>
          </p:style>
        </p:cxnSp>
        <p:sp>
          <p:nvSpPr>
            <p:cNvPr id="15" name="Flowchart: Connector 168">
              <a:extLst>
                <a:ext uri="{FF2B5EF4-FFF2-40B4-BE49-F238E27FC236}">
                  <a16:creationId xmlns:a16="http://schemas.microsoft.com/office/drawing/2014/main" id="{0F0ED358-CCA4-C087-F736-DAED474DBD56}"/>
                </a:ext>
              </a:extLst>
            </p:cNvPr>
            <p:cNvSpPr/>
            <p:nvPr/>
          </p:nvSpPr>
          <p:spPr>
            <a:xfrm>
              <a:off x="4851611" y="2481020"/>
              <a:ext cx="185944" cy="182880"/>
            </a:xfrm>
            <a:prstGeom prst="flowChartConnector">
              <a:avLst/>
            </a:prstGeom>
            <a:solidFill>
              <a:schemeClr val="tx2">
                <a:lumMod val="50000"/>
                <a:lumOff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6" name="Flowchart: Connector 168">
              <a:extLst>
                <a:ext uri="{FF2B5EF4-FFF2-40B4-BE49-F238E27FC236}">
                  <a16:creationId xmlns:a16="http://schemas.microsoft.com/office/drawing/2014/main" id="{98D43CC6-D765-BB61-FACE-44BB12D95029}"/>
                </a:ext>
              </a:extLst>
            </p:cNvPr>
            <p:cNvSpPr/>
            <p:nvPr/>
          </p:nvSpPr>
          <p:spPr>
            <a:xfrm>
              <a:off x="4769975" y="3032832"/>
              <a:ext cx="185944" cy="182880"/>
            </a:xfrm>
            <a:prstGeom prst="flowChartConnector">
              <a:avLst/>
            </a:prstGeom>
            <a:solidFill>
              <a:schemeClr val="tx2">
                <a:lumMod val="50000"/>
                <a:lumOff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7" name="Flowchart: Connector 168">
              <a:extLst>
                <a:ext uri="{FF2B5EF4-FFF2-40B4-BE49-F238E27FC236}">
                  <a16:creationId xmlns:a16="http://schemas.microsoft.com/office/drawing/2014/main" id="{A4054547-1A2A-BC6D-423E-F74903F3CD4E}"/>
                </a:ext>
              </a:extLst>
            </p:cNvPr>
            <p:cNvSpPr/>
            <p:nvPr/>
          </p:nvSpPr>
          <p:spPr>
            <a:xfrm>
              <a:off x="5372377" y="3590389"/>
              <a:ext cx="185944" cy="182880"/>
            </a:xfrm>
            <a:prstGeom prst="flowChartConnector">
              <a:avLst/>
            </a:prstGeom>
            <a:solidFill>
              <a:schemeClr val="tx2">
                <a:lumMod val="50000"/>
                <a:lumOff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8" name="Flowchart: Connector 168">
              <a:extLst>
                <a:ext uri="{FF2B5EF4-FFF2-40B4-BE49-F238E27FC236}">
                  <a16:creationId xmlns:a16="http://schemas.microsoft.com/office/drawing/2014/main" id="{F8E79A33-9B5F-07F4-DCA6-8FDF1033CF0E}"/>
                </a:ext>
              </a:extLst>
            </p:cNvPr>
            <p:cNvSpPr/>
            <p:nvPr/>
          </p:nvSpPr>
          <p:spPr>
            <a:xfrm>
              <a:off x="5986570" y="3008573"/>
              <a:ext cx="185944" cy="182880"/>
            </a:xfrm>
            <a:prstGeom prst="flowChartConnector">
              <a:avLst/>
            </a:prstGeom>
            <a:solidFill>
              <a:schemeClr val="tx2">
                <a:lumMod val="50000"/>
                <a:lumOff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19" name="Straight Connector 18">
              <a:extLst>
                <a:ext uri="{FF2B5EF4-FFF2-40B4-BE49-F238E27FC236}">
                  <a16:creationId xmlns:a16="http://schemas.microsoft.com/office/drawing/2014/main" id="{3902DD80-1CED-FAE4-B57D-5B55E611011A}"/>
                </a:ext>
              </a:extLst>
            </p:cNvPr>
            <p:cNvCxnSpPr>
              <a:cxnSpLocks/>
              <a:endCxn id="17" idx="1"/>
            </p:cNvCxnSpPr>
            <p:nvPr/>
          </p:nvCxnSpPr>
          <p:spPr>
            <a:xfrm>
              <a:off x="4912996" y="3152650"/>
              <a:ext cx="486612" cy="464521"/>
            </a:xfrm>
            <a:prstGeom prst="line">
              <a:avLst/>
            </a:prstGeom>
            <a:ln w="38100">
              <a:solidFill>
                <a:schemeClr val="accent4"/>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E82A21AA-1C5E-6852-774A-D312AA88B62C}"/>
                </a:ext>
              </a:extLst>
            </p:cNvPr>
            <p:cNvCxnSpPr>
              <a:cxnSpLocks/>
              <a:stCxn id="18" idx="3"/>
              <a:endCxn id="17" idx="7"/>
            </p:cNvCxnSpPr>
            <p:nvPr/>
          </p:nvCxnSpPr>
          <p:spPr>
            <a:xfrm flipH="1">
              <a:off x="5531090" y="3164671"/>
              <a:ext cx="482711" cy="452500"/>
            </a:xfrm>
            <a:prstGeom prst="line">
              <a:avLst/>
            </a:prstGeom>
            <a:ln w="38100">
              <a:solidFill>
                <a:schemeClr val="accent4"/>
              </a:soli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AF32B1D7-FA99-11F9-4112-2533CE5E98BB}"/>
                </a:ext>
              </a:extLst>
            </p:cNvPr>
            <p:cNvCxnSpPr>
              <a:cxnSpLocks/>
              <a:stCxn id="18" idx="2"/>
              <a:endCxn id="16" idx="6"/>
            </p:cNvCxnSpPr>
            <p:nvPr/>
          </p:nvCxnSpPr>
          <p:spPr>
            <a:xfrm flipH="1">
              <a:off x="4955919" y="3100013"/>
              <a:ext cx="1030651" cy="24259"/>
            </a:xfrm>
            <a:prstGeom prst="line">
              <a:avLst/>
            </a:prstGeom>
            <a:ln w="38100">
              <a:solidFill>
                <a:schemeClr val="accent4"/>
              </a:solidFill>
            </a:ln>
          </p:spPr>
          <p:style>
            <a:lnRef idx="2">
              <a:schemeClr val="accent1"/>
            </a:lnRef>
            <a:fillRef idx="0">
              <a:schemeClr val="accent1"/>
            </a:fillRef>
            <a:effectRef idx="1">
              <a:schemeClr val="accent1"/>
            </a:effectRef>
            <a:fontRef idx="minor">
              <a:schemeClr val="tx1"/>
            </a:fontRef>
          </p:style>
        </p:cxnSp>
        <p:sp>
          <p:nvSpPr>
            <p:cNvPr id="22" name="Flowchart: Connector 168">
              <a:extLst>
                <a:ext uri="{FF2B5EF4-FFF2-40B4-BE49-F238E27FC236}">
                  <a16:creationId xmlns:a16="http://schemas.microsoft.com/office/drawing/2014/main" id="{D73FB3BB-E8AC-79E3-F356-C01BF2184FFF}"/>
                </a:ext>
              </a:extLst>
            </p:cNvPr>
            <p:cNvSpPr/>
            <p:nvPr/>
          </p:nvSpPr>
          <p:spPr>
            <a:xfrm>
              <a:off x="5738899" y="2473866"/>
              <a:ext cx="185944" cy="182880"/>
            </a:xfrm>
            <a:prstGeom prst="flowChartConnector">
              <a:avLst/>
            </a:prstGeom>
            <a:solidFill>
              <a:schemeClr val="tx2">
                <a:lumMod val="50000"/>
                <a:lumOff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23" name="Straight Connector 22">
              <a:extLst>
                <a:ext uri="{FF2B5EF4-FFF2-40B4-BE49-F238E27FC236}">
                  <a16:creationId xmlns:a16="http://schemas.microsoft.com/office/drawing/2014/main" id="{949EAEFE-D1F5-9F81-74A8-B5CE8867D381}"/>
                </a:ext>
              </a:extLst>
            </p:cNvPr>
            <p:cNvCxnSpPr>
              <a:cxnSpLocks/>
              <a:stCxn id="22" idx="4"/>
              <a:endCxn id="18" idx="1"/>
            </p:cNvCxnSpPr>
            <p:nvPr/>
          </p:nvCxnSpPr>
          <p:spPr>
            <a:xfrm>
              <a:off x="5831871" y="2656746"/>
              <a:ext cx="181930" cy="378609"/>
            </a:xfrm>
            <a:prstGeom prst="line">
              <a:avLst/>
            </a:prstGeom>
            <a:ln w="38100">
              <a:solidFill>
                <a:schemeClr val="accent4"/>
              </a:solidFill>
            </a:ln>
          </p:spPr>
          <p:style>
            <a:lnRef idx="2">
              <a:schemeClr val="accent1"/>
            </a:lnRef>
            <a:fillRef idx="0">
              <a:schemeClr val="accent1"/>
            </a:fillRef>
            <a:effectRef idx="1">
              <a:schemeClr val="accent1"/>
            </a:effectRef>
            <a:fontRef idx="minor">
              <a:schemeClr val="tx1"/>
            </a:fontRef>
          </p:style>
        </p:cxnSp>
        <p:sp>
          <p:nvSpPr>
            <p:cNvPr id="24" name="TextBox 23">
              <a:extLst>
                <a:ext uri="{FF2B5EF4-FFF2-40B4-BE49-F238E27FC236}">
                  <a16:creationId xmlns:a16="http://schemas.microsoft.com/office/drawing/2014/main" id="{F26F5ADB-C83C-330D-C55B-E1B20290585F}"/>
                </a:ext>
              </a:extLst>
            </p:cNvPr>
            <p:cNvSpPr txBox="1"/>
            <p:nvPr/>
          </p:nvSpPr>
          <p:spPr>
            <a:xfrm>
              <a:off x="3843336" y="1314122"/>
              <a:ext cx="3589544" cy="770303"/>
            </a:xfrm>
            <a:prstGeom prst="rect">
              <a:avLst/>
            </a:prstGeom>
            <a:noFill/>
          </p:spPr>
          <p:txBody>
            <a:bodyPr wrap="square" rtlCol="0">
              <a:spAutoFit/>
            </a:bodyPr>
            <a:lstStyle/>
            <a:p>
              <a:pPr algn="ctr"/>
              <a:r>
                <a:rPr lang="en-US" dirty="0"/>
                <a:t>Qubit Interaction Graph </a:t>
              </a:r>
              <a:br>
                <a:rPr lang="en-US" dirty="0"/>
              </a:br>
              <a:r>
                <a:rPr lang="en-US" dirty="0"/>
                <a:t>G’(Q,C)</a:t>
              </a:r>
            </a:p>
          </p:txBody>
        </p:sp>
        <p:sp>
          <p:nvSpPr>
            <p:cNvPr id="25" name="TextBox 24">
              <a:extLst>
                <a:ext uri="{FF2B5EF4-FFF2-40B4-BE49-F238E27FC236}">
                  <a16:creationId xmlns:a16="http://schemas.microsoft.com/office/drawing/2014/main" id="{ECC89836-6289-F8FD-1163-4525A2399650}"/>
                </a:ext>
              </a:extLst>
            </p:cNvPr>
            <p:cNvSpPr txBox="1"/>
            <p:nvPr/>
          </p:nvSpPr>
          <p:spPr>
            <a:xfrm>
              <a:off x="3007328" y="4846181"/>
              <a:ext cx="1407385" cy="366811"/>
            </a:xfrm>
            <a:prstGeom prst="rect">
              <a:avLst/>
            </a:prstGeom>
            <a:noFill/>
          </p:spPr>
          <p:txBody>
            <a:bodyPr wrap="square" rtlCol="0">
              <a:spAutoFit/>
            </a:bodyPr>
            <a:lstStyle/>
            <a:p>
              <a:r>
                <a:rPr lang="en-US" sz="1400" dirty="0"/>
                <a:t>logical qubit</a:t>
              </a:r>
            </a:p>
          </p:txBody>
        </p:sp>
        <p:cxnSp>
          <p:nvCxnSpPr>
            <p:cNvPr id="26" name="Straight Connector 25">
              <a:extLst>
                <a:ext uri="{FF2B5EF4-FFF2-40B4-BE49-F238E27FC236}">
                  <a16:creationId xmlns:a16="http://schemas.microsoft.com/office/drawing/2014/main" id="{34ADB5CF-2BBA-BDB2-7BF5-9A36335298B6}"/>
                </a:ext>
              </a:extLst>
            </p:cNvPr>
            <p:cNvCxnSpPr>
              <a:cxnSpLocks/>
            </p:cNvCxnSpPr>
            <p:nvPr/>
          </p:nvCxnSpPr>
          <p:spPr>
            <a:xfrm flipH="1" flipV="1">
              <a:off x="5680976" y="3633856"/>
              <a:ext cx="4931921" cy="359252"/>
            </a:xfrm>
            <a:prstGeom prst="line">
              <a:avLst/>
            </a:prstGeom>
            <a:ln w="31750">
              <a:solidFill>
                <a:schemeClr val="tx2">
                  <a:lumMod val="50000"/>
                  <a:lumOff val="50000"/>
                </a:schemeClr>
              </a:solidFill>
              <a:prstDash val="sysDot"/>
              <a:headEnd type="stealth" w="lg" len="lg"/>
            </a:ln>
          </p:spPr>
          <p:style>
            <a:lnRef idx="2">
              <a:schemeClr val="accent1"/>
            </a:lnRef>
            <a:fillRef idx="0">
              <a:schemeClr val="accent1"/>
            </a:fillRef>
            <a:effectRef idx="1">
              <a:schemeClr val="accent1"/>
            </a:effectRef>
            <a:fontRef idx="minor">
              <a:schemeClr val="tx1"/>
            </a:fontRef>
          </p:style>
        </p:cxnSp>
        <p:sp>
          <p:nvSpPr>
            <p:cNvPr id="27" name="Oval 26">
              <a:extLst>
                <a:ext uri="{FF2B5EF4-FFF2-40B4-BE49-F238E27FC236}">
                  <a16:creationId xmlns:a16="http://schemas.microsoft.com/office/drawing/2014/main" id="{92C02F63-4000-D7F5-EA2B-218CE0BB8CD4}"/>
                </a:ext>
              </a:extLst>
            </p:cNvPr>
            <p:cNvSpPr/>
            <p:nvPr/>
          </p:nvSpPr>
          <p:spPr>
            <a:xfrm>
              <a:off x="4507346" y="2974787"/>
              <a:ext cx="1190651" cy="1008437"/>
            </a:xfrm>
            <a:prstGeom prst="ellipse">
              <a:avLst/>
            </a:prstGeom>
            <a:noFill/>
            <a:ln w="31750">
              <a:solidFill>
                <a:schemeClr val="tx2">
                  <a:lumMod val="50000"/>
                  <a:lumOff val="50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74F95D53-73EB-BEDD-E3B0-831067DBBC92}"/>
                </a:ext>
              </a:extLst>
            </p:cNvPr>
            <p:cNvSpPr/>
            <p:nvPr/>
          </p:nvSpPr>
          <p:spPr>
            <a:xfrm>
              <a:off x="4695136" y="2213906"/>
              <a:ext cx="586820" cy="631385"/>
            </a:xfrm>
            <a:prstGeom prst="ellipse">
              <a:avLst/>
            </a:prstGeom>
            <a:noFill/>
            <a:ln w="31750">
              <a:solidFill>
                <a:schemeClr val="tx2">
                  <a:lumMod val="50000"/>
                  <a:lumOff val="50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9" name="Straight Connector 28">
              <a:extLst>
                <a:ext uri="{FF2B5EF4-FFF2-40B4-BE49-F238E27FC236}">
                  <a16:creationId xmlns:a16="http://schemas.microsoft.com/office/drawing/2014/main" id="{5946E362-0186-A076-36BF-1D311B2D94D3}"/>
                </a:ext>
              </a:extLst>
            </p:cNvPr>
            <p:cNvCxnSpPr>
              <a:cxnSpLocks/>
              <a:stCxn id="104" idx="1"/>
            </p:cNvCxnSpPr>
            <p:nvPr/>
          </p:nvCxnSpPr>
          <p:spPr>
            <a:xfrm flipH="1">
              <a:off x="5147675" y="1804981"/>
              <a:ext cx="5323128" cy="461064"/>
            </a:xfrm>
            <a:prstGeom prst="line">
              <a:avLst/>
            </a:prstGeom>
            <a:ln w="31750">
              <a:solidFill>
                <a:schemeClr val="tx2">
                  <a:lumMod val="50000"/>
                  <a:lumOff val="50000"/>
                </a:schemeClr>
              </a:solidFill>
              <a:prstDash val="sysDot"/>
              <a:headEnd type="stealth" w="lg" len="lg"/>
            </a:ln>
          </p:spPr>
          <p:style>
            <a:lnRef idx="2">
              <a:schemeClr val="accent1"/>
            </a:lnRef>
            <a:fillRef idx="0">
              <a:schemeClr val="accent1"/>
            </a:fillRef>
            <a:effectRef idx="1">
              <a:schemeClr val="accent1"/>
            </a:effectRef>
            <a:fontRef idx="minor">
              <a:schemeClr val="tx1"/>
            </a:fontRef>
          </p:style>
        </p:cxnSp>
        <p:sp>
          <p:nvSpPr>
            <p:cNvPr id="30" name="TextBox 29">
              <a:extLst>
                <a:ext uri="{FF2B5EF4-FFF2-40B4-BE49-F238E27FC236}">
                  <a16:creationId xmlns:a16="http://schemas.microsoft.com/office/drawing/2014/main" id="{67BE795D-3FCD-C653-94AD-CB5779DFDB70}"/>
                </a:ext>
              </a:extLst>
            </p:cNvPr>
            <p:cNvSpPr txBox="1"/>
            <p:nvPr/>
          </p:nvSpPr>
          <p:spPr>
            <a:xfrm>
              <a:off x="6492292" y="2041084"/>
              <a:ext cx="2037225" cy="440173"/>
            </a:xfrm>
            <a:prstGeom prst="rect">
              <a:avLst/>
            </a:prstGeom>
            <a:noFill/>
          </p:spPr>
          <p:txBody>
            <a:bodyPr wrap="square" rtlCol="0">
              <a:spAutoFit/>
            </a:bodyPr>
            <a:lstStyle/>
            <a:p>
              <a:pPr algn="ctr"/>
              <a:r>
                <a:rPr lang="en-US" dirty="0">
                  <a:solidFill>
                    <a:schemeClr val="tx2">
                      <a:lumMod val="50000"/>
                      <a:lumOff val="50000"/>
                    </a:schemeClr>
                  </a:solidFill>
                </a:rPr>
                <a:t>qubit allocation</a:t>
              </a:r>
            </a:p>
          </p:txBody>
        </p:sp>
        <p:sp>
          <p:nvSpPr>
            <p:cNvPr id="31" name="Oval 30">
              <a:extLst>
                <a:ext uri="{FF2B5EF4-FFF2-40B4-BE49-F238E27FC236}">
                  <a16:creationId xmlns:a16="http://schemas.microsoft.com/office/drawing/2014/main" id="{A6A42CD8-4199-8108-57D5-2E6274540065}"/>
                </a:ext>
              </a:extLst>
            </p:cNvPr>
            <p:cNvSpPr/>
            <p:nvPr/>
          </p:nvSpPr>
          <p:spPr>
            <a:xfrm>
              <a:off x="5533066" y="2332311"/>
              <a:ext cx="1030651" cy="945195"/>
            </a:xfrm>
            <a:prstGeom prst="ellipse">
              <a:avLst/>
            </a:prstGeom>
            <a:noFill/>
            <a:ln w="31750">
              <a:solidFill>
                <a:schemeClr val="tx2">
                  <a:lumMod val="50000"/>
                  <a:lumOff val="50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Straight Connector 31">
              <a:extLst>
                <a:ext uri="{FF2B5EF4-FFF2-40B4-BE49-F238E27FC236}">
                  <a16:creationId xmlns:a16="http://schemas.microsoft.com/office/drawing/2014/main" id="{AE33142D-C9F1-363B-5D9C-16B058A17A20}"/>
                </a:ext>
              </a:extLst>
            </p:cNvPr>
            <p:cNvCxnSpPr>
              <a:cxnSpLocks/>
              <a:stCxn id="102" idx="2"/>
              <a:endCxn id="31" idx="6"/>
            </p:cNvCxnSpPr>
            <p:nvPr/>
          </p:nvCxnSpPr>
          <p:spPr>
            <a:xfrm flipH="1" flipV="1">
              <a:off x="6563717" y="2804909"/>
              <a:ext cx="3137228" cy="106516"/>
            </a:xfrm>
            <a:prstGeom prst="line">
              <a:avLst/>
            </a:prstGeom>
            <a:ln w="31750">
              <a:solidFill>
                <a:schemeClr val="tx2">
                  <a:lumMod val="50000"/>
                  <a:lumOff val="50000"/>
                </a:schemeClr>
              </a:solidFill>
              <a:prstDash val="sysDot"/>
              <a:headEnd type="stealth" w="lg" len="lg"/>
            </a:ln>
          </p:spPr>
          <p:style>
            <a:lnRef idx="2">
              <a:schemeClr val="accent1"/>
            </a:lnRef>
            <a:fillRef idx="0">
              <a:schemeClr val="accent1"/>
            </a:fillRef>
            <a:effectRef idx="1">
              <a:schemeClr val="accent1"/>
            </a:effectRef>
            <a:fontRef idx="minor">
              <a:schemeClr val="tx1"/>
            </a:fontRef>
          </p:style>
        </p:cxnSp>
        <p:cxnSp>
          <p:nvCxnSpPr>
            <p:cNvPr id="33" name="Straight Arrow Connector 32">
              <a:extLst>
                <a:ext uri="{FF2B5EF4-FFF2-40B4-BE49-F238E27FC236}">
                  <a16:creationId xmlns:a16="http://schemas.microsoft.com/office/drawing/2014/main" id="{8C68CFB0-8D7C-3DF9-AEFC-797E6EFB54FA}"/>
                </a:ext>
              </a:extLst>
            </p:cNvPr>
            <p:cNvCxnSpPr>
              <a:cxnSpLocks/>
              <a:stCxn id="25" idx="0"/>
            </p:cNvCxnSpPr>
            <p:nvPr/>
          </p:nvCxnSpPr>
          <p:spPr>
            <a:xfrm flipH="1" flipV="1">
              <a:off x="647591" y="3983224"/>
              <a:ext cx="3063430" cy="862957"/>
            </a:xfrm>
            <a:prstGeom prst="straightConnector1">
              <a:avLst/>
            </a:prstGeom>
            <a:ln>
              <a:prstDash val="dashDot"/>
              <a:tailEnd type="triangle"/>
            </a:ln>
          </p:spPr>
          <p:style>
            <a:lnRef idx="2">
              <a:schemeClr val="accent1"/>
            </a:lnRef>
            <a:fillRef idx="0">
              <a:schemeClr val="accent1"/>
            </a:fillRef>
            <a:effectRef idx="1">
              <a:schemeClr val="accent1"/>
            </a:effectRef>
            <a:fontRef idx="minor">
              <a:schemeClr val="tx1"/>
            </a:fontRef>
          </p:style>
        </p:cxnSp>
        <p:sp>
          <p:nvSpPr>
            <p:cNvPr id="34" name="TextBox 33">
              <a:extLst>
                <a:ext uri="{FF2B5EF4-FFF2-40B4-BE49-F238E27FC236}">
                  <a16:creationId xmlns:a16="http://schemas.microsoft.com/office/drawing/2014/main" id="{3613E02D-D190-545A-B432-98A5662A00A3}"/>
                </a:ext>
              </a:extLst>
            </p:cNvPr>
            <p:cNvSpPr txBox="1"/>
            <p:nvPr/>
          </p:nvSpPr>
          <p:spPr>
            <a:xfrm>
              <a:off x="6127719" y="2839492"/>
              <a:ext cx="569456" cy="461665"/>
            </a:xfrm>
            <a:prstGeom prst="rect">
              <a:avLst/>
            </a:prstGeom>
            <a:noFill/>
          </p:spPr>
          <p:txBody>
            <a:bodyPr wrap="square" rtlCol="0">
              <a:spAutoFit/>
            </a:bodyPr>
            <a:lstStyle/>
            <a:p>
              <a:r>
                <a:rPr lang="en-US" sz="2400" dirty="0"/>
                <a:t>q</a:t>
              </a:r>
              <a:r>
                <a:rPr lang="en-US" sz="2400" baseline="-25000" dirty="0"/>
                <a:t>1</a:t>
              </a:r>
            </a:p>
          </p:txBody>
        </p:sp>
        <p:sp>
          <p:nvSpPr>
            <p:cNvPr id="35" name="TextBox 34">
              <a:extLst>
                <a:ext uri="{FF2B5EF4-FFF2-40B4-BE49-F238E27FC236}">
                  <a16:creationId xmlns:a16="http://schemas.microsoft.com/office/drawing/2014/main" id="{45945FDB-129C-EDA8-3777-12FEDF660FAC}"/>
                </a:ext>
              </a:extLst>
            </p:cNvPr>
            <p:cNvSpPr txBox="1"/>
            <p:nvPr/>
          </p:nvSpPr>
          <p:spPr>
            <a:xfrm>
              <a:off x="5286443" y="3619411"/>
              <a:ext cx="569456" cy="440173"/>
            </a:xfrm>
            <a:prstGeom prst="rect">
              <a:avLst/>
            </a:prstGeom>
            <a:noFill/>
          </p:spPr>
          <p:txBody>
            <a:bodyPr wrap="square" rtlCol="0">
              <a:spAutoFit/>
            </a:bodyPr>
            <a:lstStyle/>
            <a:p>
              <a:r>
                <a:rPr lang="en-US" dirty="0"/>
                <a:t>q</a:t>
              </a:r>
              <a:r>
                <a:rPr lang="en-US" baseline="-25000" dirty="0"/>
                <a:t>5</a:t>
              </a:r>
            </a:p>
          </p:txBody>
        </p:sp>
        <p:sp>
          <p:nvSpPr>
            <p:cNvPr id="36" name="TextBox 35">
              <a:extLst>
                <a:ext uri="{FF2B5EF4-FFF2-40B4-BE49-F238E27FC236}">
                  <a16:creationId xmlns:a16="http://schemas.microsoft.com/office/drawing/2014/main" id="{B96A3E45-18BC-3372-1AE2-806BE6A25ADD}"/>
                </a:ext>
              </a:extLst>
            </p:cNvPr>
            <p:cNvSpPr txBox="1"/>
            <p:nvPr/>
          </p:nvSpPr>
          <p:spPr>
            <a:xfrm>
              <a:off x="4982363" y="4477770"/>
              <a:ext cx="2450400" cy="880347"/>
            </a:xfrm>
            <a:prstGeom prst="rect">
              <a:avLst/>
            </a:prstGeom>
            <a:noFill/>
          </p:spPr>
          <p:txBody>
            <a:bodyPr wrap="square" rtlCol="0">
              <a:spAutoFit/>
            </a:bodyPr>
            <a:lstStyle/>
            <a:p>
              <a:pPr algn="ctr"/>
              <a:r>
                <a:rPr lang="en-US" sz="1400" dirty="0"/>
                <a:t>number of CNOT gate operation between </a:t>
              </a:r>
              <a:br>
                <a:rPr lang="en-US" sz="1400" dirty="0"/>
              </a:br>
              <a:r>
                <a:rPr lang="en-US" sz="1400" dirty="0"/>
                <a:t>two logical qubits</a:t>
              </a:r>
            </a:p>
          </p:txBody>
        </p:sp>
        <p:sp>
          <p:nvSpPr>
            <p:cNvPr id="37" name="TextBox 36">
              <a:extLst>
                <a:ext uri="{FF2B5EF4-FFF2-40B4-BE49-F238E27FC236}">
                  <a16:creationId xmlns:a16="http://schemas.microsoft.com/office/drawing/2014/main" id="{0D47D21F-822B-9023-F526-5B0759DDDCBB}"/>
                </a:ext>
              </a:extLst>
            </p:cNvPr>
            <p:cNvSpPr txBox="1"/>
            <p:nvPr/>
          </p:nvSpPr>
          <p:spPr>
            <a:xfrm>
              <a:off x="4882926" y="2096754"/>
              <a:ext cx="569456" cy="440173"/>
            </a:xfrm>
            <a:prstGeom prst="rect">
              <a:avLst/>
            </a:prstGeom>
            <a:noFill/>
          </p:spPr>
          <p:txBody>
            <a:bodyPr wrap="square" rtlCol="0">
              <a:spAutoFit/>
            </a:bodyPr>
            <a:lstStyle/>
            <a:p>
              <a:r>
                <a:rPr lang="en-US" dirty="0"/>
                <a:t>q</a:t>
              </a:r>
              <a:r>
                <a:rPr lang="en-US" baseline="-25000" dirty="0"/>
                <a:t>3</a:t>
              </a:r>
            </a:p>
          </p:txBody>
        </p:sp>
        <p:sp>
          <p:nvSpPr>
            <p:cNvPr id="38" name="TextBox 37">
              <a:extLst>
                <a:ext uri="{FF2B5EF4-FFF2-40B4-BE49-F238E27FC236}">
                  <a16:creationId xmlns:a16="http://schemas.microsoft.com/office/drawing/2014/main" id="{BE9A2BAD-0ACB-5F2D-FC33-B77BAA432E4B}"/>
                </a:ext>
              </a:extLst>
            </p:cNvPr>
            <p:cNvSpPr txBox="1"/>
            <p:nvPr/>
          </p:nvSpPr>
          <p:spPr>
            <a:xfrm>
              <a:off x="4578219" y="3115513"/>
              <a:ext cx="569456" cy="440173"/>
            </a:xfrm>
            <a:prstGeom prst="rect">
              <a:avLst/>
            </a:prstGeom>
            <a:noFill/>
          </p:spPr>
          <p:txBody>
            <a:bodyPr wrap="square" rtlCol="0">
              <a:spAutoFit/>
            </a:bodyPr>
            <a:lstStyle/>
            <a:p>
              <a:r>
                <a:rPr lang="en-US" dirty="0"/>
                <a:t>q</a:t>
              </a:r>
              <a:r>
                <a:rPr lang="en-US" baseline="-25000" dirty="0"/>
                <a:t>4</a:t>
              </a:r>
            </a:p>
          </p:txBody>
        </p:sp>
        <p:sp>
          <p:nvSpPr>
            <p:cNvPr id="39" name="TextBox 38">
              <a:extLst>
                <a:ext uri="{FF2B5EF4-FFF2-40B4-BE49-F238E27FC236}">
                  <a16:creationId xmlns:a16="http://schemas.microsoft.com/office/drawing/2014/main" id="{99A06D1D-5473-DBC0-3D6F-F10B05F4B05D}"/>
                </a:ext>
              </a:extLst>
            </p:cNvPr>
            <p:cNvSpPr txBox="1"/>
            <p:nvPr/>
          </p:nvSpPr>
          <p:spPr>
            <a:xfrm>
              <a:off x="5922835" y="2303919"/>
              <a:ext cx="569456" cy="440173"/>
            </a:xfrm>
            <a:prstGeom prst="rect">
              <a:avLst/>
            </a:prstGeom>
            <a:noFill/>
          </p:spPr>
          <p:txBody>
            <a:bodyPr wrap="square" rtlCol="0">
              <a:spAutoFit/>
            </a:bodyPr>
            <a:lstStyle/>
            <a:p>
              <a:r>
                <a:rPr lang="en-US" dirty="0"/>
                <a:t>q</a:t>
              </a:r>
              <a:r>
                <a:rPr lang="en-US" baseline="-25000" dirty="0"/>
                <a:t>2</a:t>
              </a:r>
            </a:p>
          </p:txBody>
        </p:sp>
        <p:grpSp>
          <p:nvGrpSpPr>
            <p:cNvPr id="40" name="Group 39">
              <a:extLst>
                <a:ext uri="{FF2B5EF4-FFF2-40B4-BE49-F238E27FC236}">
                  <a16:creationId xmlns:a16="http://schemas.microsoft.com/office/drawing/2014/main" id="{2C1745C4-FFFA-FE61-ADF5-CBFA9BAB1058}"/>
                </a:ext>
              </a:extLst>
            </p:cNvPr>
            <p:cNvGrpSpPr/>
            <p:nvPr/>
          </p:nvGrpSpPr>
          <p:grpSpPr>
            <a:xfrm>
              <a:off x="7910512" y="878151"/>
              <a:ext cx="3970372" cy="4292345"/>
              <a:chOff x="366184" y="845830"/>
              <a:chExt cx="3970372" cy="4292345"/>
            </a:xfrm>
          </p:grpSpPr>
          <p:sp>
            <p:nvSpPr>
              <p:cNvPr id="86" name="TextBox 85">
                <a:extLst>
                  <a:ext uri="{FF2B5EF4-FFF2-40B4-BE49-F238E27FC236}">
                    <a16:creationId xmlns:a16="http://schemas.microsoft.com/office/drawing/2014/main" id="{C09F528D-1E9D-30BD-17DA-2B77E28B9C63}"/>
                  </a:ext>
                </a:extLst>
              </p:cNvPr>
              <p:cNvSpPr txBox="1"/>
              <p:nvPr/>
            </p:nvSpPr>
            <p:spPr>
              <a:xfrm>
                <a:off x="366184" y="845830"/>
                <a:ext cx="3467135" cy="770303"/>
              </a:xfrm>
              <a:prstGeom prst="rect">
                <a:avLst/>
              </a:prstGeom>
              <a:noFill/>
            </p:spPr>
            <p:txBody>
              <a:bodyPr wrap="square" rtlCol="0">
                <a:spAutoFit/>
              </a:bodyPr>
              <a:lstStyle/>
              <a:p>
                <a:pPr algn="ctr"/>
                <a:r>
                  <a:rPr lang="en-US" dirty="0"/>
                  <a:t>Quantum Network </a:t>
                </a:r>
                <a:br>
                  <a:rPr lang="en-US" dirty="0"/>
                </a:br>
                <a:r>
                  <a:rPr lang="en-US" dirty="0"/>
                  <a:t>G(V,E)</a:t>
                </a:r>
              </a:p>
            </p:txBody>
          </p:sp>
          <p:cxnSp>
            <p:nvCxnSpPr>
              <p:cNvPr id="87" name="Straight Connector 86">
                <a:extLst>
                  <a:ext uri="{FF2B5EF4-FFF2-40B4-BE49-F238E27FC236}">
                    <a16:creationId xmlns:a16="http://schemas.microsoft.com/office/drawing/2014/main" id="{35822CC8-E457-41AF-0EE1-37A244C352C1}"/>
                  </a:ext>
                </a:extLst>
              </p:cNvPr>
              <p:cNvCxnSpPr>
                <a:cxnSpLocks/>
                <a:stCxn id="99" idx="5"/>
                <a:endCxn id="102" idx="1"/>
              </p:cNvCxnSpPr>
              <p:nvPr/>
            </p:nvCxnSpPr>
            <p:spPr>
              <a:xfrm>
                <a:off x="1640112" y="2309833"/>
                <a:ext cx="563051" cy="457388"/>
              </a:xfrm>
              <a:prstGeom prst="line">
                <a:avLst/>
              </a:prstGeom>
              <a:ln w="38100">
                <a:solidFill>
                  <a:schemeClr val="accent4"/>
                </a:solidFill>
                <a:prstDash val="dash"/>
              </a:ln>
            </p:spPr>
            <p:style>
              <a:lnRef idx="2">
                <a:schemeClr val="accent1"/>
              </a:lnRef>
              <a:fillRef idx="0">
                <a:schemeClr val="accent1"/>
              </a:fillRef>
              <a:effectRef idx="1">
                <a:schemeClr val="accent1"/>
              </a:effectRef>
              <a:fontRef idx="minor">
                <a:schemeClr val="tx1"/>
              </a:fontRef>
            </p:style>
          </p:cxnSp>
          <p:cxnSp>
            <p:nvCxnSpPr>
              <p:cNvPr id="88" name="Straight Connector 87">
                <a:extLst>
                  <a:ext uri="{FF2B5EF4-FFF2-40B4-BE49-F238E27FC236}">
                    <a16:creationId xmlns:a16="http://schemas.microsoft.com/office/drawing/2014/main" id="{5233950B-CF1B-CAC1-FA96-FF88573447E9}"/>
                  </a:ext>
                </a:extLst>
              </p:cNvPr>
              <p:cNvCxnSpPr>
                <a:cxnSpLocks/>
                <a:stCxn id="101" idx="0"/>
              </p:cNvCxnSpPr>
              <p:nvPr/>
            </p:nvCxnSpPr>
            <p:spPr>
              <a:xfrm flipH="1" flipV="1">
                <a:off x="3083088" y="2042174"/>
                <a:ext cx="167658" cy="1867325"/>
              </a:xfrm>
              <a:prstGeom prst="line">
                <a:avLst/>
              </a:prstGeom>
              <a:ln w="41275">
                <a:solidFill>
                  <a:schemeClr val="accent2"/>
                </a:solidFill>
                <a:prstDash val="dash"/>
                <a:headEnd type="stealth"/>
                <a:tailEnd type="stealth"/>
              </a:ln>
            </p:spPr>
            <p:style>
              <a:lnRef idx="2">
                <a:schemeClr val="accent1"/>
              </a:lnRef>
              <a:fillRef idx="0">
                <a:schemeClr val="accent1"/>
              </a:fillRef>
              <a:effectRef idx="1">
                <a:schemeClr val="accent1"/>
              </a:effectRef>
              <a:fontRef idx="minor">
                <a:schemeClr val="tx1"/>
              </a:fontRef>
            </p:style>
          </p:cxnSp>
          <p:cxnSp>
            <p:nvCxnSpPr>
              <p:cNvPr id="89" name="Straight Connector 88">
                <a:extLst>
                  <a:ext uri="{FF2B5EF4-FFF2-40B4-BE49-F238E27FC236}">
                    <a16:creationId xmlns:a16="http://schemas.microsoft.com/office/drawing/2014/main" id="{91F25B83-2936-528E-EA93-AAAF56AAEBFB}"/>
                  </a:ext>
                </a:extLst>
              </p:cNvPr>
              <p:cNvCxnSpPr>
                <a:cxnSpLocks/>
                <a:stCxn id="103" idx="0"/>
                <a:endCxn id="102" idx="4"/>
              </p:cNvCxnSpPr>
              <p:nvPr/>
            </p:nvCxnSpPr>
            <p:spPr>
              <a:xfrm flipV="1">
                <a:off x="2296265" y="3037329"/>
                <a:ext cx="19271" cy="880182"/>
              </a:xfrm>
              <a:prstGeom prst="line">
                <a:avLst/>
              </a:prstGeom>
              <a:ln w="41275">
                <a:solidFill>
                  <a:schemeClr val="accent2"/>
                </a:solidFill>
                <a:prstDash val="dash"/>
                <a:headEnd w="lg" len="lg"/>
                <a:tailEnd type="stealth" w="med" len="med"/>
              </a:ln>
            </p:spPr>
            <p:style>
              <a:lnRef idx="2">
                <a:schemeClr val="accent1"/>
              </a:lnRef>
              <a:fillRef idx="0">
                <a:schemeClr val="accent1"/>
              </a:fillRef>
              <a:effectRef idx="1">
                <a:schemeClr val="accent1"/>
              </a:effectRef>
              <a:fontRef idx="minor">
                <a:schemeClr val="tx1"/>
              </a:fontRef>
            </p:style>
          </p:cxnSp>
          <p:cxnSp>
            <p:nvCxnSpPr>
              <p:cNvPr id="90" name="Straight Connector 89">
                <a:extLst>
                  <a:ext uri="{FF2B5EF4-FFF2-40B4-BE49-F238E27FC236}">
                    <a16:creationId xmlns:a16="http://schemas.microsoft.com/office/drawing/2014/main" id="{609FC1EF-B202-D00A-EA62-378B3095A8C6}"/>
                  </a:ext>
                </a:extLst>
              </p:cNvPr>
              <p:cNvCxnSpPr>
                <a:cxnSpLocks/>
                <a:stCxn id="100" idx="6"/>
                <a:endCxn id="103" idx="2"/>
              </p:cNvCxnSpPr>
              <p:nvPr/>
            </p:nvCxnSpPr>
            <p:spPr>
              <a:xfrm>
                <a:off x="1286292" y="4037625"/>
                <a:ext cx="851054" cy="38112"/>
              </a:xfrm>
              <a:prstGeom prst="line">
                <a:avLst/>
              </a:prstGeom>
              <a:ln w="38100">
                <a:solidFill>
                  <a:schemeClr val="accent4"/>
                </a:solidFill>
                <a:prstDash val="dash"/>
              </a:ln>
            </p:spPr>
            <p:style>
              <a:lnRef idx="2">
                <a:schemeClr val="accent1"/>
              </a:lnRef>
              <a:fillRef idx="0">
                <a:schemeClr val="accent1"/>
              </a:fillRef>
              <a:effectRef idx="1">
                <a:schemeClr val="accent1"/>
              </a:effectRef>
              <a:fontRef idx="minor">
                <a:schemeClr val="tx1"/>
              </a:fontRef>
            </p:style>
          </p:cxnSp>
          <p:cxnSp>
            <p:nvCxnSpPr>
              <p:cNvPr id="91" name="Straight Connector 90">
                <a:extLst>
                  <a:ext uri="{FF2B5EF4-FFF2-40B4-BE49-F238E27FC236}">
                    <a16:creationId xmlns:a16="http://schemas.microsoft.com/office/drawing/2014/main" id="{421C652E-3659-408B-4038-2BD976772170}"/>
                  </a:ext>
                </a:extLst>
              </p:cNvPr>
              <p:cNvCxnSpPr>
                <a:cxnSpLocks/>
                <a:stCxn id="103" idx="6"/>
                <a:endCxn id="101" idx="2"/>
              </p:cNvCxnSpPr>
              <p:nvPr/>
            </p:nvCxnSpPr>
            <p:spPr>
              <a:xfrm flipV="1">
                <a:off x="2455184" y="4067725"/>
                <a:ext cx="636643" cy="8012"/>
              </a:xfrm>
              <a:prstGeom prst="line">
                <a:avLst/>
              </a:prstGeom>
              <a:ln w="41275">
                <a:solidFill>
                  <a:schemeClr val="accent2"/>
                </a:solidFill>
                <a:prstDash val="dash"/>
                <a:tailEnd type="stealth"/>
              </a:ln>
            </p:spPr>
            <p:style>
              <a:lnRef idx="2">
                <a:schemeClr val="accent1"/>
              </a:lnRef>
              <a:fillRef idx="0">
                <a:schemeClr val="accent1"/>
              </a:fillRef>
              <a:effectRef idx="1">
                <a:schemeClr val="accent1"/>
              </a:effectRef>
              <a:fontRef idx="minor">
                <a:schemeClr val="tx1"/>
              </a:fontRef>
            </p:style>
          </p:cxnSp>
          <p:cxnSp>
            <p:nvCxnSpPr>
              <p:cNvPr id="92" name="Straight Connector 91">
                <a:extLst>
                  <a:ext uri="{FF2B5EF4-FFF2-40B4-BE49-F238E27FC236}">
                    <a16:creationId xmlns:a16="http://schemas.microsoft.com/office/drawing/2014/main" id="{2D153B5C-08F6-667E-3AF3-0383AD174E90}"/>
                  </a:ext>
                </a:extLst>
              </p:cNvPr>
              <p:cNvCxnSpPr>
                <a:cxnSpLocks/>
              </p:cNvCxnSpPr>
              <p:nvPr/>
            </p:nvCxnSpPr>
            <p:spPr>
              <a:xfrm flipV="1">
                <a:off x="2301459" y="4333102"/>
                <a:ext cx="0" cy="607735"/>
              </a:xfrm>
              <a:prstGeom prst="line">
                <a:avLst/>
              </a:prstGeom>
              <a:ln w="38100">
                <a:solidFill>
                  <a:schemeClr val="accent4"/>
                </a:solidFill>
                <a:prstDash val="dash"/>
              </a:ln>
            </p:spPr>
            <p:style>
              <a:lnRef idx="2">
                <a:schemeClr val="accent1"/>
              </a:lnRef>
              <a:fillRef idx="0">
                <a:schemeClr val="accent1"/>
              </a:fillRef>
              <a:effectRef idx="1">
                <a:schemeClr val="accent1"/>
              </a:effectRef>
              <a:fontRef idx="minor">
                <a:schemeClr val="tx1"/>
              </a:fontRef>
            </p:style>
          </p:cxnSp>
          <p:cxnSp>
            <p:nvCxnSpPr>
              <p:cNvPr id="93" name="Straight Connector 92">
                <a:extLst>
                  <a:ext uri="{FF2B5EF4-FFF2-40B4-BE49-F238E27FC236}">
                    <a16:creationId xmlns:a16="http://schemas.microsoft.com/office/drawing/2014/main" id="{022AA584-4111-AD4E-5721-5A693357A9E1}"/>
                  </a:ext>
                </a:extLst>
              </p:cNvPr>
              <p:cNvCxnSpPr>
                <a:cxnSpLocks/>
                <a:stCxn id="99" idx="3"/>
                <a:endCxn id="94" idx="7"/>
              </p:cNvCxnSpPr>
              <p:nvPr/>
            </p:nvCxnSpPr>
            <p:spPr>
              <a:xfrm flipH="1">
                <a:off x="719402" y="2309833"/>
                <a:ext cx="695964" cy="635156"/>
              </a:xfrm>
              <a:prstGeom prst="line">
                <a:avLst/>
              </a:prstGeom>
              <a:ln w="38100">
                <a:solidFill>
                  <a:schemeClr val="accent4"/>
                </a:solidFill>
                <a:prstDash val="dash"/>
              </a:ln>
            </p:spPr>
            <p:style>
              <a:lnRef idx="2">
                <a:schemeClr val="accent1"/>
              </a:lnRef>
              <a:fillRef idx="0">
                <a:schemeClr val="accent1"/>
              </a:fillRef>
              <a:effectRef idx="1">
                <a:schemeClr val="accent1"/>
              </a:effectRef>
              <a:fontRef idx="minor">
                <a:schemeClr val="tx1"/>
              </a:fontRef>
            </p:style>
          </p:cxnSp>
          <p:sp>
            <p:nvSpPr>
              <p:cNvPr id="94" name="Flowchart: Connector 44">
                <a:extLst>
                  <a:ext uri="{FF2B5EF4-FFF2-40B4-BE49-F238E27FC236}">
                    <a16:creationId xmlns:a16="http://schemas.microsoft.com/office/drawing/2014/main" id="{80EFF7D9-ABC3-9CBB-F41A-174674283EBA}"/>
                  </a:ext>
                </a:extLst>
              </p:cNvPr>
              <p:cNvSpPr/>
              <p:nvPr/>
            </p:nvSpPr>
            <p:spPr>
              <a:xfrm>
                <a:off x="448110" y="2898646"/>
                <a:ext cx="317838" cy="316451"/>
              </a:xfrm>
              <a:prstGeom prst="flowChartConnector">
                <a:avLst/>
              </a:prstGeom>
              <a:solidFill>
                <a:schemeClr val="bg1"/>
              </a:solidFill>
              <a:ln w="19050" cmpd="sng">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95" name="Straight Connector 94">
                <a:extLst>
                  <a:ext uri="{FF2B5EF4-FFF2-40B4-BE49-F238E27FC236}">
                    <a16:creationId xmlns:a16="http://schemas.microsoft.com/office/drawing/2014/main" id="{2E071071-E2E4-CC38-B64A-B52D42EBCFF3}"/>
                  </a:ext>
                </a:extLst>
              </p:cNvPr>
              <p:cNvCxnSpPr>
                <a:cxnSpLocks/>
                <a:stCxn id="94" idx="4"/>
                <a:endCxn id="100" idx="1"/>
              </p:cNvCxnSpPr>
              <p:nvPr/>
            </p:nvCxnSpPr>
            <p:spPr>
              <a:xfrm>
                <a:off x="607029" y="3215097"/>
                <a:ext cx="407971" cy="710645"/>
              </a:xfrm>
              <a:prstGeom prst="line">
                <a:avLst/>
              </a:prstGeom>
              <a:ln w="38100">
                <a:solidFill>
                  <a:schemeClr val="accent4"/>
                </a:solidFill>
                <a:prstDash val="dash"/>
              </a:ln>
            </p:spPr>
            <p:style>
              <a:lnRef idx="2">
                <a:schemeClr val="accent1"/>
              </a:lnRef>
              <a:fillRef idx="0">
                <a:schemeClr val="accent1"/>
              </a:fillRef>
              <a:effectRef idx="1">
                <a:schemeClr val="accent1"/>
              </a:effectRef>
              <a:fontRef idx="minor">
                <a:schemeClr val="tx1"/>
              </a:fontRef>
            </p:style>
          </p:cxnSp>
          <p:cxnSp>
            <p:nvCxnSpPr>
              <p:cNvPr id="96" name="Straight Connector 95">
                <a:extLst>
                  <a:ext uri="{FF2B5EF4-FFF2-40B4-BE49-F238E27FC236}">
                    <a16:creationId xmlns:a16="http://schemas.microsoft.com/office/drawing/2014/main" id="{B70B8509-850C-C9D9-2408-0B60555E33F6}"/>
                  </a:ext>
                </a:extLst>
              </p:cNvPr>
              <p:cNvCxnSpPr>
                <a:cxnSpLocks/>
                <a:stCxn id="105" idx="1"/>
                <a:endCxn id="100" idx="5"/>
              </p:cNvCxnSpPr>
              <p:nvPr/>
            </p:nvCxnSpPr>
            <p:spPr>
              <a:xfrm flipH="1" flipV="1">
                <a:off x="1239746" y="4149507"/>
                <a:ext cx="950958" cy="718560"/>
              </a:xfrm>
              <a:prstGeom prst="line">
                <a:avLst/>
              </a:prstGeom>
              <a:ln w="38100">
                <a:solidFill>
                  <a:schemeClr val="accent4"/>
                </a:solidFill>
                <a:prstDash val="dash"/>
              </a:ln>
            </p:spPr>
            <p:style>
              <a:lnRef idx="2">
                <a:schemeClr val="accent1"/>
              </a:lnRef>
              <a:fillRef idx="0">
                <a:schemeClr val="accent1"/>
              </a:fillRef>
              <a:effectRef idx="1">
                <a:schemeClr val="accent1"/>
              </a:effectRef>
              <a:fontRef idx="minor">
                <a:schemeClr val="tx1"/>
              </a:fontRef>
            </p:style>
          </p:cxnSp>
          <p:cxnSp>
            <p:nvCxnSpPr>
              <p:cNvPr id="97" name="Straight Connector 96">
                <a:extLst>
                  <a:ext uri="{FF2B5EF4-FFF2-40B4-BE49-F238E27FC236}">
                    <a16:creationId xmlns:a16="http://schemas.microsoft.com/office/drawing/2014/main" id="{454B868A-E049-4CFB-EE5D-7E49D7C92242}"/>
                  </a:ext>
                </a:extLst>
              </p:cNvPr>
              <p:cNvCxnSpPr>
                <a:cxnSpLocks/>
                <a:stCxn id="104" idx="2"/>
              </p:cNvCxnSpPr>
              <p:nvPr/>
            </p:nvCxnSpPr>
            <p:spPr>
              <a:xfrm flipH="1">
                <a:off x="1745223" y="1884543"/>
                <a:ext cx="1134706" cy="297618"/>
              </a:xfrm>
              <a:prstGeom prst="line">
                <a:avLst/>
              </a:prstGeom>
              <a:ln w="38100">
                <a:solidFill>
                  <a:schemeClr val="accent4"/>
                </a:solidFill>
                <a:prstDash val="dash"/>
              </a:ln>
            </p:spPr>
            <p:style>
              <a:lnRef idx="2">
                <a:schemeClr val="accent1"/>
              </a:lnRef>
              <a:fillRef idx="0">
                <a:schemeClr val="accent1"/>
              </a:fillRef>
              <a:effectRef idx="1">
                <a:schemeClr val="accent1"/>
              </a:effectRef>
              <a:fontRef idx="minor">
                <a:schemeClr val="tx1"/>
              </a:fontRef>
            </p:style>
          </p:cxnSp>
          <p:cxnSp>
            <p:nvCxnSpPr>
              <p:cNvPr id="98" name="Straight Connector 97">
                <a:extLst>
                  <a:ext uri="{FF2B5EF4-FFF2-40B4-BE49-F238E27FC236}">
                    <a16:creationId xmlns:a16="http://schemas.microsoft.com/office/drawing/2014/main" id="{4FD565EA-3CD8-E26E-BFD7-0972131834D7}"/>
                  </a:ext>
                </a:extLst>
              </p:cNvPr>
              <p:cNvCxnSpPr>
                <a:cxnSpLocks/>
                <a:stCxn id="100" idx="0"/>
                <a:endCxn id="99" idx="4"/>
              </p:cNvCxnSpPr>
              <p:nvPr/>
            </p:nvCxnSpPr>
            <p:spPr>
              <a:xfrm flipV="1">
                <a:off x="1127373" y="2356176"/>
                <a:ext cx="400366" cy="1523223"/>
              </a:xfrm>
              <a:prstGeom prst="line">
                <a:avLst/>
              </a:prstGeom>
              <a:ln w="38100">
                <a:solidFill>
                  <a:schemeClr val="accent4"/>
                </a:solidFill>
                <a:prstDash val="dash"/>
              </a:ln>
            </p:spPr>
            <p:style>
              <a:lnRef idx="2">
                <a:schemeClr val="accent1"/>
              </a:lnRef>
              <a:fillRef idx="0">
                <a:schemeClr val="accent1"/>
              </a:fillRef>
              <a:effectRef idx="1">
                <a:schemeClr val="accent1"/>
              </a:effectRef>
              <a:fontRef idx="minor">
                <a:schemeClr val="tx1"/>
              </a:fontRef>
            </p:style>
          </p:cxnSp>
          <p:sp>
            <p:nvSpPr>
              <p:cNvPr id="99" name="Flowchart: Connector 44">
                <a:extLst>
                  <a:ext uri="{FF2B5EF4-FFF2-40B4-BE49-F238E27FC236}">
                    <a16:creationId xmlns:a16="http://schemas.microsoft.com/office/drawing/2014/main" id="{C45D9FD8-BF36-2AB3-A71C-2387704C78E3}"/>
                  </a:ext>
                </a:extLst>
              </p:cNvPr>
              <p:cNvSpPr/>
              <p:nvPr/>
            </p:nvSpPr>
            <p:spPr>
              <a:xfrm>
                <a:off x="1368820" y="2039725"/>
                <a:ext cx="317838" cy="316451"/>
              </a:xfrm>
              <a:prstGeom prst="flowChartConnector">
                <a:avLst/>
              </a:prstGeom>
              <a:solidFill>
                <a:schemeClr val="bg1"/>
              </a:solidFill>
              <a:ln w="19050" cmpd="sng">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00" name="Flowchart: Connector 44">
                <a:extLst>
                  <a:ext uri="{FF2B5EF4-FFF2-40B4-BE49-F238E27FC236}">
                    <a16:creationId xmlns:a16="http://schemas.microsoft.com/office/drawing/2014/main" id="{D1D8DB26-BF18-9E55-E35A-436111492337}"/>
                  </a:ext>
                </a:extLst>
              </p:cNvPr>
              <p:cNvSpPr/>
              <p:nvPr/>
            </p:nvSpPr>
            <p:spPr>
              <a:xfrm>
                <a:off x="968454" y="3879399"/>
                <a:ext cx="317838" cy="316451"/>
              </a:xfrm>
              <a:prstGeom prst="flowChartConnector">
                <a:avLst/>
              </a:prstGeom>
              <a:solidFill>
                <a:schemeClr val="bg1"/>
              </a:solidFill>
              <a:ln w="19050" cmpd="sng">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01" name="Flowchart: Connector 44">
                <a:extLst>
                  <a:ext uri="{FF2B5EF4-FFF2-40B4-BE49-F238E27FC236}">
                    <a16:creationId xmlns:a16="http://schemas.microsoft.com/office/drawing/2014/main" id="{F193DBA1-9BFA-9CD9-6C8F-3FF760BB7C3D}"/>
                  </a:ext>
                </a:extLst>
              </p:cNvPr>
              <p:cNvSpPr/>
              <p:nvPr/>
            </p:nvSpPr>
            <p:spPr>
              <a:xfrm>
                <a:off x="3091827" y="3909499"/>
                <a:ext cx="317838" cy="316451"/>
              </a:xfrm>
              <a:prstGeom prst="flowChartConnector">
                <a:avLst/>
              </a:prstGeom>
              <a:solidFill>
                <a:schemeClr val="accent2"/>
              </a:solidFill>
              <a:ln w="19050" cmpd="sng">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02" name="Flowchart: Connector 44">
                <a:extLst>
                  <a:ext uri="{FF2B5EF4-FFF2-40B4-BE49-F238E27FC236}">
                    <a16:creationId xmlns:a16="http://schemas.microsoft.com/office/drawing/2014/main" id="{6F622279-A02B-4CDC-E99C-7FD50353F679}"/>
                  </a:ext>
                </a:extLst>
              </p:cNvPr>
              <p:cNvSpPr/>
              <p:nvPr/>
            </p:nvSpPr>
            <p:spPr>
              <a:xfrm>
                <a:off x="2156617" y="2720878"/>
                <a:ext cx="317838" cy="316451"/>
              </a:xfrm>
              <a:prstGeom prst="flowChartConnector">
                <a:avLst/>
              </a:prstGeom>
              <a:solidFill>
                <a:schemeClr val="accent2"/>
              </a:solidFill>
              <a:ln w="19050" cmpd="sng">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03" name="Flowchart: Connector 44">
                <a:extLst>
                  <a:ext uri="{FF2B5EF4-FFF2-40B4-BE49-F238E27FC236}">
                    <a16:creationId xmlns:a16="http://schemas.microsoft.com/office/drawing/2014/main" id="{03D7855D-CBBD-6190-1D6A-39E73566BABB}"/>
                  </a:ext>
                </a:extLst>
              </p:cNvPr>
              <p:cNvSpPr/>
              <p:nvPr/>
            </p:nvSpPr>
            <p:spPr>
              <a:xfrm>
                <a:off x="2137346" y="3917511"/>
                <a:ext cx="317838" cy="316451"/>
              </a:xfrm>
              <a:prstGeom prst="flowChartConnector">
                <a:avLst/>
              </a:prstGeom>
              <a:solidFill>
                <a:schemeClr val="accent2">
                  <a:lumMod val="60000"/>
                  <a:lumOff val="40000"/>
                </a:schemeClr>
              </a:solidFill>
              <a:ln w="19050" cmpd="sng">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04" name="Flowchart: Connector 44">
                <a:extLst>
                  <a:ext uri="{FF2B5EF4-FFF2-40B4-BE49-F238E27FC236}">
                    <a16:creationId xmlns:a16="http://schemas.microsoft.com/office/drawing/2014/main" id="{475132DF-62E2-BE96-A834-703ED4EDF430}"/>
                  </a:ext>
                </a:extLst>
              </p:cNvPr>
              <p:cNvSpPr/>
              <p:nvPr/>
            </p:nvSpPr>
            <p:spPr>
              <a:xfrm>
                <a:off x="2879929" y="1726317"/>
                <a:ext cx="317838" cy="316451"/>
              </a:xfrm>
              <a:prstGeom prst="flowChartConnector">
                <a:avLst/>
              </a:prstGeom>
              <a:solidFill>
                <a:schemeClr val="accent2"/>
              </a:solidFill>
              <a:ln w="19050" cmpd="sng">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05" name="Flowchart: Connector 44">
                <a:extLst>
                  <a:ext uri="{FF2B5EF4-FFF2-40B4-BE49-F238E27FC236}">
                    <a16:creationId xmlns:a16="http://schemas.microsoft.com/office/drawing/2014/main" id="{E07CC0C3-2893-7C4D-820A-7EDE152599AE}"/>
                  </a:ext>
                </a:extLst>
              </p:cNvPr>
              <p:cNvSpPr/>
              <p:nvPr/>
            </p:nvSpPr>
            <p:spPr>
              <a:xfrm>
                <a:off x="2144158" y="4821724"/>
                <a:ext cx="317838" cy="316451"/>
              </a:xfrm>
              <a:prstGeom prst="flowChartConnector">
                <a:avLst/>
              </a:prstGeom>
              <a:solidFill>
                <a:schemeClr val="bg1"/>
              </a:solidFill>
              <a:ln w="19050" cmpd="sng">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06" name="TextBox 105">
                <a:extLst>
                  <a:ext uri="{FF2B5EF4-FFF2-40B4-BE49-F238E27FC236}">
                    <a16:creationId xmlns:a16="http://schemas.microsoft.com/office/drawing/2014/main" id="{E43E9EE3-B7E9-FCCF-2C67-AF1535304BA8}"/>
                  </a:ext>
                </a:extLst>
              </p:cNvPr>
              <p:cNvSpPr txBox="1"/>
              <p:nvPr/>
            </p:nvSpPr>
            <p:spPr>
              <a:xfrm>
                <a:off x="2492083" y="2607689"/>
                <a:ext cx="569456" cy="440173"/>
              </a:xfrm>
              <a:prstGeom prst="rect">
                <a:avLst/>
              </a:prstGeom>
              <a:noFill/>
            </p:spPr>
            <p:txBody>
              <a:bodyPr wrap="square" rtlCol="0">
                <a:spAutoFit/>
              </a:bodyPr>
              <a:lstStyle/>
              <a:p>
                <a:r>
                  <a:rPr lang="en-US" dirty="0"/>
                  <a:t>v</a:t>
                </a:r>
                <a:r>
                  <a:rPr lang="en-US" baseline="-25000" dirty="0"/>
                  <a:t>1</a:t>
                </a:r>
              </a:p>
            </p:txBody>
          </p:sp>
          <p:sp>
            <p:nvSpPr>
              <p:cNvPr id="107" name="TextBox 106">
                <a:extLst>
                  <a:ext uri="{FF2B5EF4-FFF2-40B4-BE49-F238E27FC236}">
                    <a16:creationId xmlns:a16="http://schemas.microsoft.com/office/drawing/2014/main" id="{9CBFE4C7-2C27-6A04-CAA7-64DD2962172E}"/>
                  </a:ext>
                </a:extLst>
              </p:cNvPr>
              <p:cNvSpPr txBox="1"/>
              <p:nvPr/>
            </p:nvSpPr>
            <p:spPr>
              <a:xfrm>
                <a:off x="2323689" y="4037920"/>
                <a:ext cx="569456" cy="440173"/>
              </a:xfrm>
              <a:prstGeom prst="rect">
                <a:avLst/>
              </a:prstGeom>
              <a:noFill/>
            </p:spPr>
            <p:txBody>
              <a:bodyPr wrap="square" rtlCol="0">
                <a:spAutoFit/>
              </a:bodyPr>
              <a:lstStyle/>
              <a:p>
                <a:r>
                  <a:rPr lang="en-US" dirty="0"/>
                  <a:t>v</a:t>
                </a:r>
                <a:r>
                  <a:rPr lang="en-US" baseline="-25000" dirty="0"/>
                  <a:t>2</a:t>
                </a:r>
              </a:p>
            </p:txBody>
          </p:sp>
          <p:sp>
            <p:nvSpPr>
              <p:cNvPr id="108" name="TextBox 107">
                <a:extLst>
                  <a:ext uri="{FF2B5EF4-FFF2-40B4-BE49-F238E27FC236}">
                    <a16:creationId xmlns:a16="http://schemas.microsoft.com/office/drawing/2014/main" id="{553FDBA7-EA3B-35ED-58B8-1B0C8D7B45D2}"/>
                  </a:ext>
                </a:extLst>
              </p:cNvPr>
              <p:cNvSpPr txBox="1"/>
              <p:nvPr/>
            </p:nvSpPr>
            <p:spPr>
              <a:xfrm>
                <a:off x="3409665" y="3995117"/>
                <a:ext cx="569456" cy="440173"/>
              </a:xfrm>
              <a:prstGeom prst="rect">
                <a:avLst/>
              </a:prstGeom>
              <a:noFill/>
            </p:spPr>
            <p:txBody>
              <a:bodyPr wrap="square" rtlCol="0">
                <a:spAutoFit/>
              </a:bodyPr>
              <a:lstStyle/>
              <a:p>
                <a:r>
                  <a:rPr lang="en-US" dirty="0"/>
                  <a:t>v</a:t>
                </a:r>
                <a:r>
                  <a:rPr lang="en-US" baseline="-25000" dirty="0"/>
                  <a:t>3</a:t>
                </a:r>
              </a:p>
            </p:txBody>
          </p:sp>
          <p:cxnSp>
            <p:nvCxnSpPr>
              <p:cNvPr id="109" name="Straight Connector 108">
                <a:extLst>
                  <a:ext uri="{FF2B5EF4-FFF2-40B4-BE49-F238E27FC236}">
                    <a16:creationId xmlns:a16="http://schemas.microsoft.com/office/drawing/2014/main" id="{9EC9ADF7-158C-59B8-AFD0-15280DDA97B6}"/>
                  </a:ext>
                </a:extLst>
              </p:cNvPr>
              <p:cNvCxnSpPr>
                <a:cxnSpLocks/>
                <a:endCxn id="102" idx="7"/>
              </p:cNvCxnSpPr>
              <p:nvPr/>
            </p:nvCxnSpPr>
            <p:spPr>
              <a:xfrm flipH="1">
                <a:off x="2427909" y="1981842"/>
                <a:ext cx="482815" cy="785379"/>
              </a:xfrm>
              <a:prstGeom prst="line">
                <a:avLst/>
              </a:prstGeom>
              <a:ln w="38100">
                <a:solidFill>
                  <a:schemeClr val="accent4"/>
                </a:solidFill>
                <a:prstDash val="dash"/>
              </a:ln>
            </p:spPr>
            <p:style>
              <a:lnRef idx="2">
                <a:schemeClr val="accent1"/>
              </a:lnRef>
              <a:fillRef idx="0">
                <a:schemeClr val="accent1"/>
              </a:fillRef>
              <a:effectRef idx="1">
                <a:schemeClr val="accent1"/>
              </a:effectRef>
              <a:fontRef idx="minor">
                <a:schemeClr val="tx1"/>
              </a:fontRef>
            </p:style>
          </p:cxnSp>
          <p:sp>
            <p:nvSpPr>
              <p:cNvPr id="110" name="TextBox 109">
                <a:extLst>
                  <a:ext uri="{FF2B5EF4-FFF2-40B4-BE49-F238E27FC236}">
                    <a16:creationId xmlns:a16="http://schemas.microsoft.com/office/drawing/2014/main" id="{D7648D03-9A14-5571-CF5F-1D3F812C242E}"/>
                  </a:ext>
                </a:extLst>
              </p:cNvPr>
              <p:cNvSpPr txBox="1"/>
              <p:nvPr/>
            </p:nvSpPr>
            <p:spPr>
              <a:xfrm>
                <a:off x="3108970" y="1497062"/>
                <a:ext cx="569456" cy="440173"/>
              </a:xfrm>
              <a:prstGeom prst="rect">
                <a:avLst/>
              </a:prstGeom>
              <a:noFill/>
            </p:spPr>
            <p:txBody>
              <a:bodyPr wrap="square" rtlCol="0">
                <a:spAutoFit/>
              </a:bodyPr>
              <a:lstStyle/>
              <a:p>
                <a:r>
                  <a:rPr lang="en-US" dirty="0"/>
                  <a:t>v</a:t>
                </a:r>
                <a:r>
                  <a:rPr lang="en-US" baseline="-25000" dirty="0"/>
                  <a:t>4</a:t>
                </a:r>
              </a:p>
            </p:txBody>
          </p:sp>
          <p:sp>
            <p:nvSpPr>
              <p:cNvPr id="111" name="TextBox 110">
                <a:extLst>
                  <a:ext uri="{FF2B5EF4-FFF2-40B4-BE49-F238E27FC236}">
                    <a16:creationId xmlns:a16="http://schemas.microsoft.com/office/drawing/2014/main" id="{7BD3B76C-2CAE-8F19-091C-F08B124E6BAB}"/>
                  </a:ext>
                </a:extLst>
              </p:cNvPr>
              <p:cNvSpPr txBox="1"/>
              <p:nvPr/>
            </p:nvSpPr>
            <p:spPr>
              <a:xfrm>
                <a:off x="2299331" y="3127519"/>
                <a:ext cx="2037225" cy="440173"/>
              </a:xfrm>
              <a:prstGeom prst="rect">
                <a:avLst/>
              </a:prstGeom>
              <a:noFill/>
            </p:spPr>
            <p:txBody>
              <a:bodyPr wrap="square" rtlCol="0">
                <a:spAutoFit/>
              </a:bodyPr>
              <a:lstStyle/>
              <a:p>
                <a:pPr algn="ctr"/>
                <a:r>
                  <a:rPr lang="en-US" dirty="0">
                    <a:solidFill>
                      <a:srgbClr val="FF0000"/>
                    </a:solidFill>
                  </a:rPr>
                  <a:t>final topology</a:t>
                </a:r>
              </a:p>
            </p:txBody>
          </p:sp>
          <p:sp>
            <p:nvSpPr>
              <p:cNvPr id="112" name="Flowchart: Connector 168">
                <a:extLst>
                  <a:ext uri="{FF2B5EF4-FFF2-40B4-BE49-F238E27FC236}">
                    <a16:creationId xmlns:a16="http://schemas.microsoft.com/office/drawing/2014/main" id="{553B0B78-DF83-2A75-9FF9-74F5562F63E6}"/>
                  </a:ext>
                </a:extLst>
              </p:cNvPr>
              <p:cNvSpPr/>
              <p:nvPr/>
            </p:nvSpPr>
            <p:spPr>
              <a:xfrm>
                <a:off x="2215571" y="2784918"/>
                <a:ext cx="95228" cy="93659"/>
              </a:xfrm>
              <a:prstGeom prst="flowChartConnector">
                <a:avLst/>
              </a:prstGeom>
              <a:solidFill>
                <a:schemeClr val="tx2">
                  <a:lumMod val="50000"/>
                  <a:lumOff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13" name="Flowchart: Connector 168">
                <a:extLst>
                  <a:ext uri="{FF2B5EF4-FFF2-40B4-BE49-F238E27FC236}">
                    <a16:creationId xmlns:a16="http://schemas.microsoft.com/office/drawing/2014/main" id="{401AFE14-5A1F-94A4-562D-82EBF349E7AE}"/>
                  </a:ext>
                </a:extLst>
              </p:cNvPr>
              <p:cNvSpPr/>
              <p:nvPr/>
            </p:nvSpPr>
            <p:spPr>
              <a:xfrm>
                <a:off x="2314806" y="2905419"/>
                <a:ext cx="95228" cy="93659"/>
              </a:xfrm>
              <a:prstGeom prst="flowChartConnector">
                <a:avLst/>
              </a:prstGeom>
              <a:solidFill>
                <a:schemeClr val="tx2">
                  <a:lumMod val="50000"/>
                  <a:lumOff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14" name="Flowchart: Connector 168">
                <a:extLst>
                  <a:ext uri="{FF2B5EF4-FFF2-40B4-BE49-F238E27FC236}">
                    <a16:creationId xmlns:a16="http://schemas.microsoft.com/office/drawing/2014/main" id="{09F98159-35AF-4F72-92DB-E819C0908042}"/>
                  </a:ext>
                </a:extLst>
              </p:cNvPr>
              <p:cNvSpPr/>
              <p:nvPr/>
            </p:nvSpPr>
            <p:spPr>
              <a:xfrm>
                <a:off x="3154786" y="3979304"/>
                <a:ext cx="95228" cy="93659"/>
              </a:xfrm>
              <a:prstGeom prst="flowChartConnector">
                <a:avLst/>
              </a:prstGeom>
              <a:solidFill>
                <a:schemeClr val="tx2">
                  <a:lumMod val="50000"/>
                  <a:lumOff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15" name="Flowchart: Connector 168">
                <a:extLst>
                  <a:ext uri="{FF2B5EF4-FFF2-40B4-BE49-F238E27FC236}">
                    <a16:creationId xmlns:a16="http://schemas.microsoft.com/office/drawing/2014/main" id="{1AEE4591-05B0-AE1D-EC00-0641B242569D}"/>
                  </a:ext>
                </a:extLst>
              </p:cNvPr>
              <p:cNvSpPr/>
              <p:nvPr/>
            </p:nvSpPr>
            <p:spPr>
              <a:xfrm>
                <a:off x="3254021" y="4099805"/>
                <a:ext cx="95228" cy="93659"/>
              </a:xfrm>
              <a:prstGeom prst="flowChartConnector">
                <a:avLst/>
              </a:prstGeom>
              <a:solidFill>
                <a:schemeClr val="tx2">
                  <a:lumMod val="50000"/>
                  <a:lumOff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16" name="Flowchart: Connector 168">
                <a:extLst>
                  <a:ext uri="{FF2B5EF4-FFF2-40B4-BE49-F238E27FC236}">
                    <a16:creationId xmlns:a16="http://schemas.microsoft.com/office/drawing/2014/main" id="{901A8323-8BF3-82BB-86BA-51C1C796C1B4}"/>
                  </a:ext>
                </a:extLst>
              </p:cNvPr>
              <p:cNvSpPr/>
              <p:nvPr/>
            </p:nvSpPr>
            <p:spPr>
              <a:xfrm>
                <a:off x="2991234" y="1806694"/>
                <a:ext cx="95228" cy="93659"/>
              </a:xfrm>
              <a:prstGeom prst="flowChartConnector">
                <a:avLst/>
              </a:prstGeom>
              <a:solidFill>
                <a:schemeClr val="tx2">
                  <a:lumMod val="50000"/>
                  <a:lumOff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sp>
          <p:nvSpPr>
            <p:cNvPr id="41" name="TextBox 40">
              <a:extLst>
                <a:ext uri="{FF2B5EF4-FFF2-40B4-BE49-F238E27FC236}">
                  <a16:creationId xmlns:a16="http://schemas.microsoft.com/office/drawing/2014/main" id="{44F41A55-6399-8A3A-6D51-706F06B93AA9}"/>
                </a:ext>
              </a:extLst>
            </p:cNvPr>
            <p:cNvSpPr txBox="1"/>
            <p:nvPr/>
          </p:nvSpPr>
          <p:spPr>
            <a:xfrm>
              <a:off x="4896180" y="3302141"/>
              <a:ext cx="417057" cy="440173"/>
            </a:xfrm>
            <a:prstGeom prst="rect">
              <a:avLst/>
            </a:prstGeom>
            <a:noFill/>
          </p:spPr>
          <p:txBody>
            <a:bodyPr wrap="square" rtlCol="0">
              <a:spAutoFit/>
            </a:bodyPr>
            <a:lstStyle/>
            <a:p>
              <a:r>
                <a:rPr lang="en-US" dirty="0">
                  <a:solidFill>
                    <a:schemeClr val="tx2">
                      <a:lumMod val="50000"/>
                      <a:lumOff val="50000"/>
                    </a:schemeClr>
                  </a:solidFill>
                </a:rPr>
                <a:t>2</a:t>
              </a:r>
              <a:endParaRPr lang="en-US" baseline="-25000" dirty="0">
                <a:solidFill>
                  <a:schemeClr val="tx2">
                    <a:lumMod val="50000"/>
                    <a:lumOff val="50000"/>
                  </a:schemeClr>
                </a:solidFill>
              </a:endParaRPr>
            </a:p>
          </p:txBody>
        </p:sp>
        <p:sp>
          <p:nvSpPr>
            <p:cNvPr id="42" name="TextBox 41">
              <a:extLst>
                <a:ext uri="{FF2B5EF4-FFF2-40B4-BE49-F238E27FC236}">
                  <a16:creationId xmlns:a16="http://schemas.microsoft.com/office/drawing/2014/main" id="{AA358878-17A2-9AD3-E9A2-F851FA17B53A}"/>
                </a:ext>
              </a:extLst>
            </p:cNvPr>
            <p:cNvSpPr txBox="1"/>
            <p:nvPr/>
          </p:nvSpPr>
          <p:spPr>
            <a:xfrm>
              <a:off x="5716876" y="3226138"/>
              <a:ext cx="441349" cy="440173"/>
            </a:xfrm>
            <a:prstGeom prst="rect">
              <a:avLst/>
            </a:prstGeom>
            <a:noFill/>
          </p:spPr>
          <p:txBody>
            <a:bodyPr wrap="square" rtlCol="0">
              <a:spAutoFit/>
            </a:bodyPr>
            <a:lstStyle/>
            <a:p>
              <a:r>
                <a:rPr lang="en-US" dirty="0">
                  <a:solidFill>
                    <a:schemeClr val="tx2">
                      <a:lumMod val="50000"/>
                      <a:lumOff val="50000"/>
                    </a:schemeClr>
                  </a:solidFill>
                </a:rPr>
                <a:t>1</a:t>
              </a:r>
              <a:endParaRPr lang="en-US" baseline="-25000" dirty="0">
                <a:solidFill>
                  <a:schemeClr val="tx2">
                    <a:lumMod val="50000"/>
                    <a:lumOff val="50000"/>
                  </a:schemeClr>
                </a:solidFill>
              </a:endParaRPr>
            </a:p>
          </p:txBody>
        </p:sp>
        <p:sp>
          <p:nvSpPr>
            <p:cNvPr id="43" name="TextBox 42">
              <a:extLst>
                <a:ext uri="{FF2B5EF4-FFF2-40B4-BE49-F238E27FC236}">
                  <a16:creationId xmlns:a16="http://schemas.microsoft.com/office/drawing/2014/main" id="{EBF0D407-E2CA-C6F3-22B8-12F4F8D8BBD0}"/>
                </a:ext>
              </a:extLst>
            </p:cNvPr>
            <p:cNvSpPr txBox="1"/>
            <p:nvPr/>
          </p:nvSpPr>
          <p:spPr>
            <a:xfrm>
              <a:off x="5280941" y="2784335"/>
              <a:ext cx="417057" cy="440173"/>
            </a:xfrm>
            <a:prstGeom prst="rect">
              <a:avLst/>
            </a:prstGeom>
            <a:noFill/>
          </p:spPr>
          <p:txBody>
            <a:bodyPr wrap="square" rtlCol="0">
              <a:spAutoFit/>
            </a:bodyPr>
            <a:lstStyle/>
            <a:p>
              <a:r>
                <a:rPr lang="en-US" dirty="0">
                  <a:solidFill>
                    <a:schemeClr val="tx2">
                      <a:lumMod val="50000"/>
                      <a:lumOff val="50000"/>
                    </a:schemeClr>
                  </a:solidFill>
                </a:rPr>
                <a:t>1</a:t>
              </a:r>
              <a:endParaRPr lang="en-US" baseline="-25000" dirty="0">
                <a:solidFill>
                  <a:schemeClr val="tx2">
                    <a:lumMod val="50000"/>
                    <a:lumOff val="50000"/>
                  </a:schemeClr>
                </a:solidFill>
              </a:endParaRPr>
            </a:p>
          </p:txBody>
        </p:sp>
        <p:sp>
          <p:nvSpPr>
            <p:cNvPr id="44" name="TextBox 43">
              <a:extLst>
                <a:ext uri="{FF2B5EF4-FFF2-40B4-BE49-F238E27FC236}">
                  <a16:creationId xmlns:a16="http://schemas.microsoft.com/office/drawing/2014/main" id="{166C6686-2A8B-FDB0-BE56-0757F5B7DDFA}"/>
                </a:ext>
              </a:extLst>
            </p:cNvPr>
            <p:cNvSpPr txBox="1"/>
            <p:nvPr/>
          </p:nvSpPr>
          <p:spPr>
            <a:xfrm>
              <a:off x="4545392" y="2632882"/>
              <a:ext cx="417057" cy="440173"/>
            </a:xfrm>
            <a:prstGeom prst="rect">
              <a:avLst/>
            </a:prstGeom>
            <a:noFill/>
          </p:spPr>
          <p:txBody>
            <a:bodyPr wrap="square" rtlCol="0">
              <a:spAutoFit/>
            </a:bodyPr>
            <a:lstStyle/>
            <a:p>
              <a:r>
                <a:rPr lang="en-US" dirty="0">
                  <a:solidFill>
                    <a:schemeClr val="tx2">
                      <a:lumMod val="50000"/>
                      <a:lumOff val="50000"/>
                    </a:schemeClr>
                  </a:solidFill>
                </a:rPr>
                <a:t>1</a:t>
              </a:r>
              <a:endParaRPr lang="en-US" baseline="-25000" dirty="0">
                <a:solidFill>
                  <a:schemeClr val="tx2">
                    <a:lumMod val="50000"/>
                    <a:lumOff val="50000"/>
                  </a:schemeClr>
                </a:solidFill>
              </a:endParaRPr>
            </a:p>
          </p:txBody>
        </p:sp>
        <p:sp>
          <p:nvSpPr>
            <p:cNvPr id="45" name="TextBox 44">
              <a:extLst>
                <a:ext uri="{FF2B5EF4-FFF2-40B4-BE49-F238E27FC236}">
                  <a16:creationId xmlns:a16="http://schemas.microsoft.com/office/drawing/2014/main" id="{3ADF0972-6C9D-5924-5580-71E30A0EC296}"/>
                </a:ext>
              </a:extLst>
            </p:cNvPr>
            <p:cNvSpPr txBox="1"/>
            <p:nvPr/>
          </p:nvSpPr>
          <p:spPr>
            <a:xfrm>
              <a:off x="5909970" y="2606400"/>
              <a:ext cx="417057" cy="440173"/>
            </a:xfrm>
            <a:prstGeom prst="rect">
              <a:avLst/>
            </a:prstGeom>
            <a:noFill/>
          </p:spPr>
          <p:txBody>
            <a:bodyPr wrap="square" rtlCol="0">
              <a:spAutoFit/>
            </a:bodyPr>
            <a:lstStyle/>
            <a:p>
              <a:r>
                <a:rPr lang="en-US" dirty="0">
                  <a:solidFill>
                    <a:schemeClr val="tx2">
                      <a:lumMod val="50000"/>
                      <a:lumOff val="50000"/>
                    </a:schemeClr>
                  </a:solidFill>
                </a:rPr>
                <a:t>2</a:t>
              </a:r>
              <a:endParaRPr lang="en-US" baseline="-25000" dirty="0">
                <a:solidFill>
                  <a:schemeClr val="tx2">
                    <a:lumMod val="50000"/>
                    <a:lumOff val="50000"/>
                  </a:schemeClr>
                </a:solidFill>
              </a:endParaRPr>
            </a:p>
          </p:txBody>
        </p:sp>
        <p:grpSp>
          <p:nvGrpSpPr>
            <p:cNvPr id="46" name="Group 45">
              <a:extLst>
                <a:ext uri="{FF2B5EF4-FFF2-40B4-BE49-F238E27FC236}">
                  <a16:creationId xmlns:a16="http://schemas.microsoft.com/office/drawing/2014/main" id="{E6D41612-4AD8-FEDC-AAE9-A53591605765}"/>
                </a:ext>
              </a:extLst>
            </p:cNvPr>
            <p:cNvGrpSpPr/>
            <p:nvPr/>
          </p:nvGrpSpPr>
          <p:grpSpPr>
            <a:xfrm>
              <a:off x="216117" y="1358093"/>
              <a:ext cx="3162448" cy="2670118"/>
              <a:chOff x="216117" y="1358093"/>
              <a:chExt cx="3162448" cy="2670118"/>
            </a:xfrm>
          </p:grpSpPr>
          <p:sp>
            <p:nvSpPr>
              <p:cNvPr id="50" name="Flowchart: Connector 168">
                <a:extLst>
                  <a:ext uri="{FF2B5EF4-FFF2-40B4-BE49-F238E27FC236}">
                    <a16:creationId xmlns:a16="http://schemas.microsoft.com/office/drawing/2014/main" id="{86E4656C-3D7E-9A9A-C849-028D28A5BD4D}"/>
                  </a:ext>
                </a:extLst>
              </p:cNvPr>
              <p:cNvSpPr/>
              <p:nvPr/>
            </p:nvSpPr>
            <p:spPr>
              <a:xfrm>
                <a:off x="3060621" y="3802836"/>
                <a:ext cx="95228" cy="93659"/>
              </a:xfrm>
              <a:prstGeom prst="flowChartConnector">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51" name="Flowchart: Connector 168">
                <a:extLst>
                  <a:ext uri="{FF2B5EF4-FFF2-40B4-BE49-F238E27FC236}">
                    <a16:creationId xmlns:a16="http://schemas.microsoft.com/office/drawing/2014/main" id="{8399717F-CD86-AE23-38C7-68C4721472A4}"/>
                  </a:ext>
                </a:extLst>
              </p:cNvPr>
              <p:cNvSpPr/>
              <p:nvPr/>
            </p:nvSpPr>
            <p:spPr>
              <a:xfrm>
                <a:off x="2646509" y="3381309"/>
                <a:ext cx="95228" cy="93659"/>
              </a:xfrm>
              <a:prstGeom prst="flowChartConnector">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52" name="Flowchart: Connector 168">
                <a:extLst>
                  <a:ext uri="{FF2B5EF4-FFF2-40B4-BE49-F238E27FC236}">
                    <a16:creationId xmlns:a16="http://schemas.microsoft.com/office/drawing/2014/main" id="{26A38507-737E-14ED-B0BC-39CB15A3FF50}"/>
                  </a:ext>
                </a:extLst>
              </p:cNvPr>
              <p:cNvSpPr/>
              <p:nvPr/>
            </p:nvSpPr>
            <p:spPr>
              <a:xfrm>
                <a:off x="2633255" y="2559569"/>
                <a:ext cx="95228" cy="93659"/>
              </a:xfrm>
              <a:prstGeom prst="flowChartConnector">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53" name="Flowchart: Connector 168">
                <a:extLst>
                  <a:ext uri="{FF2B5EF4-FFF2-40B4-BE49-F238E27FC236}">
                    <a16:creationId xmlns:a16="http://schemas.microsoft.com/office/drawing/2014/main" id="{B56AF128-BE80-7EBB-7323-56420E6A8AF6}"/>
                  </a:ext>
                </a:extLst>
              </p:cNvPr>
              <p:cNvSpPr/>
              <p:nvPr/>
            </p:nvSpPr>
            <p:spPr>
              <a:xfrm>
                <a:off x="914028" y="2554396"/>
                <a:ext cx="95228" cy="93659"/>
              </a:xfrm>
              <a:prstGeom prst="flowChartConnector">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54" name="Flowchart: Connector 168">
                <a:extLst>
                  <a:ext uri="{FF2B5EF4-FFF2-40B4-BE49-F238E27FC236}">
                    <a16:creationId xmlns:a16="http://schemas.microsoft.com/office/drawing/2014/main" id="{7CFD4C21-6CBF-288E-D1F6-940B4B94EFEE}"/>
                  </a:ext>
                </a:extLst>
              </p:cNvPr>
              <p:cNvSpPr/>
              <p:nvPr/>
            </p:nvSpPr>
            <p:spPr>
              <a:xfrm>
                <a:off x="1559830" y="2957241"/>
                <a:ext cx="95228" cy="93659"/>
              </a:xfrm>
              <a:prstGeom prst="flowChartConnector">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55" name="Flowchart: Connector 168">
                <a:extLst>
                  <a:ext uri="{FF2B5EF4-FFF2-40B4-BE49-F238E27FC236}">
                    <a16:creationId xmlns:a16="http://schemas.microsoft.com/office/drawing/2014/main" id="{331C30EA-06A5-4D58-08CB-20683D526146}"/>
                  </a:ext>
                </a:extLst>
              </p:cNvPr>
              <p:cNvSpPr/>
              <p:nvPr/>
            </p:nvSpPr>
            <p:spPr>
              <a:xfrm>
                <a:off x="1948845" y="3396638"/>
                <a:ext cx="95228" cy="93659"/>
              </a:xfrm>
              <a:prstGeom prst="flowChartConnector">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56" name="Straight Connector 55">
                <a:extLst>
                  <a:ext uri="{FF2B5EF4-FFF2-40B4-BE49-F238E27FC236}">
                    <a16:creationId xmlns:a16="http://schemas.microsoft.com/office/drawing/2014/main" id="{24C25564-33B0-0F4C-0BD2-3136F0DAA07F}"/>
                  </a:ext>
                </a:extLst>
              </p:cNvPr>
              <p:cNvCxnSpPr>
                <a:cxnSpLocks/>
              </p:cNvCxnSpPr>
              <p:nvPr/>
            </p:nvCxnSpPr>
            <p:spPr>
              <a:xfrm flipV="1">
                <a:off x="2000396" y="2169937"/>
                <a:ext cx="0" cy="1311987"/>
              </a:xfrm>
              <a:prstGeom prst="line">
                <a:avLst/>
              </a:prstGeom>
            </p:spPr>
            <p:style>
              <a:lnRef idx="2">
                <a:schemeClr val="accent1"/>
              </a:lnRef>
              <a:fillRef idx="0">
                <a:schemeClr val="accent1"/>
              </a:fillRef>
              <a:effectRef idx="1">
                <a:schemeClr val="accent1"/>
              </a:effectRef>
              <a:fontRef idx="minor">
                <a:schemeClr val="tx1"/>
              </a:fontRef>
            </p:style>
          </p:cxnSp>
          <p:sp>
            <p:nvSpPr>
              <p:cNvPr id="57" name="Flowchart: Connector 168">
                <a:extLst>
                  <a:ext uri="{FF2B5EF4-FFF2-40B4-BE49-F238E27FC236}">
                    <a16:creationId xmlns:a16="http://schemas.microsoft.com/office/drawing/2014/main" id="{52AA35BD-B252-55DA-957F-9ECC48741BCD}"/>
                  </a:ext>
                </a:extLst>
              </p:cNvPr>
              <p:cNvSpPr/>
              <p:nvPr/>
            </p:nvSpPr>
            <p:spPr>
              <a:xfrm>
                <a:off x="917035" y="3809924"/>
                <a:ext cx="95228" cy="93659"/>
              </a:xfrm>
              <a:prstGeom prst="flowChartConnector">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58" name="Straight Connector 57">
                <a:extLst>
                  <a:ext uri="{FF2B5EF4-FFF2-40B4-BE49-F238E27FC236}">
                    <a16:creationId xmlns:a16="http://schemas.microsoft.com/office/drawing/2014/main" id="{CF53A147-2CFC-5F36-E074-EF22F1E948D4}"/>
                  </a:ext>
                </a:extLst>
              </p:cNvPr>
              <p:cNvCxnSpPr>
                <a:cxnSpLocks/>
              </p:cNvCxnSpPr>
              <p:nvPr/>
            </p:nvCxnSpPr>
            <p:spPr>
              <a:xfrm>
                <a:off x="688528" y="2146268"/>
                <a:ext cx="2690037" cy="0"/>
              </a:xfrm>
              <a:prstGeom prst="line">
                <a:avLst/>
              </a:prstGeom>
            </p:spPr>
            <p:style>
              <a:lnRef idx="2">
                <a:schemeClr val="accent1"/>
              </a:lnRef>
              <a:fillRef idx="0">
                <a:schemeClr val="accent1"/>
              </a:fillRef>
              <a:effectRef idx="1">
                <a:schemeClr val="accent1"/>
              </a:effectRef>
              <a:fontRef idx="minor">
                <a:schemeClr val="tx1"/>
              </a:fontRef>
            </p:style>
          </p:cxnSp>
          <p:sp>
            <p:nvSpPr>
              <p:cNvPr id="59" name="TextBox 58">
                <a:extLst>
                  <a:ext uri="{FF2B5EF4-FFF2-40B4-BE49-F238E27FC236}">
                    <a16:creationId xmlns:a16="http://schemas.microsoft.com/office/drawing/2014/main" id="{7505828C-3766-019F-CE46-B325E55DD5BB}"/>
                  </a:ext>
                </a:extLst>
              </p:cNvPr>
              <p:cNvSpPr txBox="1"/>
              <p:nvPr/>
            </p:nvSpPr>
            <p:spPr>
              <a:xfrm>
                <a:off x="513412" y="1358093"/>
                <a:ext cx="2690036" cy="440173"/>
              </a:xfrm>
              <a:prstGeom prst="rect">
                <a:avLst/>
              </a:prstGeom>
              <a:noFill/>
            </p:spPr>
            <p:txBody>
              <a:bodyPr wrap="square" rtlCol="0">
                <a:spAutoFit/>
              </a:bodyPr>
              <a:lstStyle/>
              <a:p>
                <a:pPr algn="ctr"/>
                <a:r>
                  <a:rPr lang="en-US" dirty="0"/>
                  <a:t>Quantum Circuit</a:t>
                </a:r>
              </a:p>
            </p:txBody>
          </p:sp>
          <p:sp>
            <p:nvSpPr>
              <p:cNvPr id="60" name="TextBox 59">
                <a:extLst>
                  <a:ext uri="{FF2B5EF4-FFF2-40B4-BE49-F238E27FC236}">
                    <a16:creationId xmlns:a16="http://schemas.microsoft.com/office/drawing/2014/main" id="{333EC504-DE0A-FFB1-2929-BCD58AF8F359}"/>
                  </a:ext>
                </a:extLst>
              </p:cNvPr>
              <p:cNvSpPr txBox="1"/>
              <p:nvPr/>
            </p:nvSpPr>
            <p:spPr>
              <a:xfrm>
                <a:off x="233426" y="1887442"/>
                <a:ext cx="569456" cy="440173"/>
              </a:xfrm>
              <a:prstGeom prst="rect">
                <a:avLst/>
              </a:prstGeom>
              <a:noFill/>
            </p:spPr>
            <p:txBody>
              <a:bodyPr wrap="square" rtlCol="0">
                <a:spAutoFit/>
              </a:bodyPr>
              <a:lstStyle/>
              <a:p>
                <a:r>
                  <a:rPr lang="en-US" dirty="0"/>
                  <a:t>q</a:t>
                </a:r>
                <a:r>
                  <a:rPr lang="en-US" baseline="-25000" dirty="0"/>
                  <a:t>1</a:t>
                </a:r>
              </a:p>
            </p:txBody>
          </p:sp>
          <p:cxnSp>
            <p:nvCxnSpPr>
              <p:cNvPr id="61" name="Straight Connector 60">
                <a:extLst>
                  <a:ext uri="{FF2B5EF4-FFF2-40B4-BE49-F238E27FC236}">
                    <a16:creationId xmlns:a16="http://schemas.microsoft.com/office/drawing/2014/main" id="{674B6A31-37A1-9C74-B9CB-66508B05F74F}"/>
                  </a:ext>
                </a:extLst>
              </p:cNvPr>
              <p:cNvCxnSpPr>
                <a:cxnSpLocks/>
              </p:cNvCxnSpPr>
              <p:nvPr/>
            </p:nvCxnSpPr>
            <p:spPr>
              <a:xfrm>
                <a:off x="671218" y="2606399"/>
                <a:ext cx="2690037" cy="0"/>
              </a:xfrm>
              <a:prstGeom prst="line">
                <a:avLst/>
              </a:prstGeom>
            </p:spPr>
            <p:style>
              <a:lnRef idx="2">
                <a:schemeClr val="accent1"/>
              </a:lnRef>
              <a:fillRef idx="0">
                <a:schemeClr val="accent1"/>
              </a:fillRef>
              <a:effectRef idx="1">
                <a:schemeClr val="accent1"/>
              </a:effectRef>
              <a:fontRef idx="minor">
                <a:schemeClr val="tx1"/>
              </a:fontRef>
            </p:style>
          </p:cxnSp>
          <p:sp>
            <p:nvSpPr>
              <p:cNvPr id="62" name="TextBox 61">
                <a:extLst>
                  <a:ext uri="{FF2B5EF4-FFF2-40B4-BE49-F238E27FC236}">
                    <a16:creationId xmlns:a16="http://schemas.microsoft.com/office/drawing/2014/main" id="{BD3478D5-D6EC-3B55-2451-49412F9ED82A}"/>
                  </a:ext>
                </a:extLst>
              </p:cNvPr>
              <p:cNvSpPr txBox="1"/>
              <p:nvPr/>
            </p:nvSpPr>
            <p:spPr>
              <a:xfrm>
                <a:off x="228684" y="2304089"/>
                <a:ext cx="569456" cy="440173"/>
              </a:xfrm>
              <a:prstGeom prst="rect">
                <a:avLst/>
              </a:prstGeom>
              <a:noFill/>
            </p:spPr>
            <p:txBody>
              <a:bodyPr wrap="square" rtlCol="0">
                <a:spAutoFit/>
              </a:bodyPr>
              <a:lstStyle/>
              <a:p>
                <a:r>
                  <a:rPr lang="en-US" dirty="0"/>
                  <a:t>q</a:t>
                </a:r>
                <a:r>
                  <a:rPr lang="en-US" baseline="-25000" dirty="0"/>
                  <a:t>2</a:t>
                </a:r>
              </a:p>
            </p:txBody>
          </p:sp>
          <p:cxnSp>
            <p:nvCxnSpPr>
              <p:cNvPr id="63" name="Straight Connector 62">
                <a:extLst>
                  <a:ext uri="{FF2B5EF4-FFF2-40B4-BE49-F238E27FC236}">
                    <a16:creationId xmlns:a16="http://schemas.microsoft.com/office/drawing/2014/main" id="{FA6FFE83-00F5-8DD5-4F53-442FD79F5FB3}"/>
                  </a:ext>
                </a:extLst>
              </p:cNvPr>
              <p:cNvCxnSpPr>
                <a:cxnSpLocks/>
              </p:cNvCxnSpPr>
              <p:nvPr/>
            </p:nvCxnSpPr>
            <p:spPr>
              <a:xfrm>
                <a:off x="671219" y="2994857"/>
                <a:ext cx="2690037" cy="0"/>
              </a:xfrm>
              <a:prstGeom prst="line">
                <a:avLst/>
              </a:prstGeom>
            </p:spPr>
            <p:style>
              <a:lnRef idx="2">
                <a:schemeClr val="accent1"/>
              </a:lnRef>
              <a:fillRef idx="0">
                <a:schemeClr val="accent1"/>
              </a:fillRef>
              <a:effectRef idx="1">
                <a:schemeClr val="accent1"/>
              </a:effectRef>
              <a:fontRef idx="minor">
                <a:schemeClr val="tx1"/>
              </a:fontRef>
            </p:style>
          </p:cxnSp>
          <p:sp>
            <p:nvSpPr>
              <p:cNvPr id="64" name="TextBox 63">
                <a:extLst>
                  <a:ext uri="{FF2B5EF4-FFF2-40B4-BE49-F238E27FC236}">
                    <a16:creationId xmlns:a16="http://schemas.microsoft.com/office/drawing/2014/main" id="{CC6705EE-3136-97C2-FC05-FF9B2F2CF5D6}"/>
                  </a:ext>
                </a:extLst>
              </p:cNvPr>
              <p:cNvSpPr txBox="1"/>
              <p:nvPr/>
            </p:nvSpPr>
            <p:spPr>
              <a:xfrm>
                <a:off x="216117" y="2722779"/>
                <a:ext cx="569456" cy="440173"/>
              </a:xfrm>
              <a:prstGeom prst="rect">
                <a:avLst/>
              </a:prstGeom>
              <a:noFill/>
            </p:spPr>
            <p:txBody>
              <a:bodyPr wrap="square" rtlCol="0">
                <a:spAutoFit/>
              </a:bodyPr>
              <a:lstStyle/>
              <a:p>
                <a:r>
                  <a:rPr lang="en-US" dirty="0"/>
                  <a:t>q</a:t>
                </a:r>
                <a:r>
                  <a:rPr lang="en-US" baseline="-25000" dirty="0"/>
                  <a:t>3</a:t>
                </a:r>
              </a:p>
            </p:txBody>
          </p:sp>
          <p:cxnSp>
            <p:nvCxnSpPr>
              <p:cNvPr id="65" name="Straight Connector 64">
                <a:extLst>
                  <a:ext uri="{FF2B5EF4-FFF2-40B4-BE49-F238E27FC236}">
                    <a16:creationId xmlns:a16="http://schemas.microsoft.com/office/drawing/2014/main" id="{BAE6333C-8C52-D8F5-DAE4-9DF3EA8F3198}"/>
                  </a:ext>
                </a:extLst>
              </p:cNvPr>
              <p:cNvCxnSpPr>
                <a:cxnSpLocks/>
              </p:cNvCxnSpPr>
              <p:nvPr/>
            </p:nvCxnSpPr>
            <p:spPr>
              <a:xfrm>
                <a:off x="671219" y="3431731"/>
                <a:ext cx="2690037" cy="0"/>
              </a:xfrm>
              <a:prstGeom prst="line">
                <a:avLst/>
              </a:prstGeom>
            </p:spPr>
            <p:style>
              <a:lnRef idx="2">
                <a:schemeClr val="accent1"/>
              </a:lnRef>
              <a:fillRef idx="0">
                <a:schemeClr val="accent1"/>
              </a:fillRef>
              <a:effectRef idx="1">
                <a:schemeClr val="accent1"/>
              </a:effectRef>
              <a:fontRef idx="minor">
                <a:schemeClr val="tx1"/>
              </a:fontRef>
            </p:style>
          </p:cxnSp>
          <p:sp>
            <p:nvSpPr>
              <p:cNvPr id="66" name="TextBox 65">
                <a:extLst>
                  <a:ext uri="{FF2B5EF4-FFF2-40B4-BE49-F238E27FC236}">
                    <a16:creationId xmlns:a16="http://schemas.microsoft.com/office/drawing/2014/main" id="{62D8910E-40A0-3306-1D90-E89CF16279D4}"/>
                  </a:ext>
                </a:extLst>
              </p:cNvPr>
              <p:cNvSpPr txBox="1"/>
              <p:nvPr/>
            </p:nvSpPr>
            <p:spPr>
              <a:xfrm>
                <a:off x="216117" y="3133149"/>
                <a:ext cx="569456" cy="440173"/>
              </a:xfrm>
              <a:prstGeom prst="rect">
                <a:avLst/>
              </a:prstGeom>
              <a:noFill/>
            </p:spPr>
            <p:txBody>
              <a:bodyPr wrap="square" rtlCol="0">
                <a:spAutoFit/>
              </a:bodyPr>
              <a:lstStyle/>
              <a:p>
                <a:r>
                  <a:rPr lang="en-US" dirty="0"/>
                  <a:t>q</a:t>
                </a:r>
                <a:r>
                  <a:rPr lang="en-US" baseline="-25000" dirty="0"/>
                  <a:t>4</a:t>
                </a:r>
              </a:p>
            </p:txBody>
          </p:sp>
          <p:cxnSp>
            <p:nvCxnSpPr>
              <p:cNvPr id="67" name="Straight Connector 66">
                <a:extLst>
                  <a:ext uri="{FF2B5EF4-FFF2-40B4-BE49-F238E27FC236}">
                    <a16:creationId xmlns:a16="http://schemas.microsoft.com/office/drawing/2014/main" id="{DB2ECF97-024C-2BCA-0604-A76F5074C6BC}"/>
                  </a:ext>
                </a:extLst>
              </p:cNvPr>
              <p:cNvCxnSpPr>
                <a:cxnSpLocks/>
              </p:cNvCxnSpPr>
              <p:nvPr/>
            </p:nvCxnSpPr>
            <p:spPr>
              <a:xfrm>
                <a:off x="683786" y="3860116"/>
                <a:ext cx="2690037" cy="0"/>
              </a:xfrm>
              <a:prstGeom prst="line">
                <a:avLst/>
              </a:prstGeom>
            </p:spPr>
            <p:style>
              <a:lnRef idx="2">
                <a:schemeClr val="accent1"/>
              </a:lnRef>
              <a:fillRef idx="0">
                <a:schemeClr val="accent1"/>
              </a:fillRef>
              <a:effectRef idx="1">
                <a:schemeClr val="accent1"/>
              </a:effectRef>
              <a:fontRef idx="minor">
                <a:schemeClr val="tx1"/>
              </a:fontRef>
            </p:style>
          </p:cxnSp>
          <p:sp>
            <p:nvSpPr>
              <p:cNvPr id="68" name="TextBox 67">
                <a:extLst>
                  <a:ext uri="{FF2B5EF4-FFF2-40B4-BE49-F238E27FC236}">
                    <a16:creationId xmlns:a16="http://schemas.microsoft.com/office/drawing/2014/main" id="{8B910950-9909-ACC5-C163-BBA86649E72D}"/>
                  </a:ext>
                </a:extLst>
              </p:cNvPr>
              <p:cNvSpPr txBox="1"/>
              <p:nvPr/>
            </p:nvSpPr>
            <p:spPr>
              <a:xfrm>
                <a:off x="228684" y="3588038"/>
                <a:ext cx="569456" cy="440173"/>
              </a:xfrm>
              <a:prstGeom prst="rect">
                <a:avLst/>
              </a:prstGeom>
              <a:noFill/>
            </p:spPr>
            <p:txBody>
              <a:bodyPr wrap="square" rtlCol="0">
                <a:spAutoFit/>
              </a:bodyPr>
              <a:lstStyle/>
              <a:p>
                <a:r>
                  <a:rPr lang="en-US" dirty="0"/>
                  <a:t>q</a:t>
                </a:r>
                <a:r>
                  <a:rPr lang="en-US" baseline="-25000" dirty="0"/>
                  <a:t>5</a:t>
                </a:r>
              </a:p>
            </p:txBody>
          </p:sp>
          <p:cxnSp>
            <p:nvCxnSpPr>
              <p:cNvPr id="69" name="Straight Connector 68">
                <a:extLst>
                  <a:ext uri="{FF2B5EF4-FFF2-40B4-BE49-F238E27FC236}">
                    <a16:creationId xmlns:a16="http://schemas.microsoft.com/office/drawing/2014/main" id="{0507FEA5-C3AF-8422-BA95-116C1FF09A09}"/>
                  </a:ext>
                </a:extLst>
              </p:cNvPr>
              <p:cNvCxnSpPr>
                <a:cxnSpLocks/>
                <a:stCxn id="53" idx="4"/>
              </p:cNvCxnSpPr>
              <p:nvPr/>
            </p:nvCxnSpPr>
            <p:spPr>
              <a:xfrm flipH="1" flipV="1">
                <a:off x="961468" y="2123548"/>
                <a:ext cx="174" cy="524507"/>
              </a:xfrm>
              <a:prstGeom prst="line">
                <a:avLst/>
              </a:prstGeom>
            </p:spPr>
            <p:style>
              <a:lnRef idx="2">
                <a:schemeClr val="accent1"/>
              </a:lnRef>
              <a:fillRef idx="0">
                <a:schemeClr val="accent1"/>
              </a:fillRef>
              <a:effectRef idx="1">
                <a:schemeClr val="accent1"/>
              </a:effectRef>
              <a:fontRef idx="minor">
                <a:schemeClr val="tx1"/>
              </a:fontRef>
            </p:style>
          </p:cxnSp>
          <p:sp>
            <p:nvSpPr>
              <p:cNvPr id="70" name="Flowchart: Connector 168">
                <a:extLst>
                  <a:ext uri="{FF2B5EF4-FFF2-40B4-BE49-F238E27FC236}">
                    <a16:creationId xmlns:a16="http://schemas.microsoft.com/office/drawing/2014/main" id="{24A5F613-D27D-0EFC-404C-FBDB54690ED3}"/>
                  </a:ext>
                </a:extLst>
              </p:cNvPr>
              <p:cNvSpPr/>
              <p:nvPr/>
            </p:nvSpPr>
            <p:spPr>
              <a:xfrm>
                <a:off x="917099" y="2102474"/>
                <a:ext cx="95228" cy="93659"/>
              </a:xfrm>
              <a:prstGeom prst="flowChartConnector">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71" name="Flowchart: Connector 168">
                <a:extLst>
                  <a:ext uri="{FF2B5EF4-FFF2-40B4-BE49-F238E27FC236}">
                    <a16:creationId xmlns:a16="http://schemas.microsoft.com/office/drawing/2014/main" id="{66EA3488-1F70-D0CB-E8EB-C4E3C733184D}"/>
                  </a:ext>
                </a:extLst>
              </p:cNvPr>
              <p:cNvSpPr/>
              <p:nvPr/>
            </p:nvSpPr>
            <p:spPr>
              <a:xfrm>
                <a:off x="1950409" y="2093120"/>
                <a:ext cx="95228" cy="93659"/>
              </a:xfrm>
              <a:prstGeom prst="flowChartConnector">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72" name="Flowchart: Connector 168">
                <a:extLst>
                  <a:ext uri="{FF2B5EF4-FFF2-40B4-BE49-F238E27FC236}">
                    <a16:creationId xmlns:a16="http://schemas.microsoft.com/office/drawing/2014/main" id="{4B7C2398-CF99-3551-A79A-53BF76C83E72}"/>
                  </a:ext>
                </a:extLst>
              </p:cNvPr>
              <p:cNvSpPr/>
              <p:nvPr/>
            </p:nvSpPr>
            <p:spPr>
              <a:xfrm>
                <a:off x="1566454" y="3374685"/>
                <a:ext cx="95228" cy="93659"/>
              </a:xfrm>
              <a:prstGeom prst="flowChartConnector">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73" name="Straight Connector 72">
                <a:extLst>
                  <a:ext uri="{FF2B5EF4-FFF2-40B4-BE49-F238E27FC236}">
                    <a16:creationId xmlns:a16="http://schemas.microsoft.com/office/drawing/2014/main" id="{F4182E6D-ED0E-CF15-510E-F6F151CADDD0}"/>
                  </a:ext>
                </a:extLst>
              </p:cNvPr>
              <p:cNvCxnSpPr>
                <a:cxnSpLocks/>
                <a:endCxn id="54" idx="0"/>
              </p:cNvCxnSpPr>
              <p:nvPr/>
            </p:nvCxnSpPr>
            <p:spPr>
              <a:xfrm flipH="1" flipV="1">
                <a:off x="1607444" y="2957241"/>
                <a:ext cx="6622" cy="460442"/>
              </a:xfrm>
              <a:prstGeom prst="line">
                <a:avLst/>
              </a:prstGeom>
            </p:spPr>
            <p:style>
              <a:lnRef idx="2">
                <a:schemeClr val="accent1"/>
              </a:lnRef>
              <a:fillRef idx="0">
                <a:schemeClr val="accent1"/>
              </a:fillRef>
              <a:effectRef idx="1">
                <a:schemeClr val="accent1"/>
              </a:effectRef>
              <a:fontRef idx="minor">
                <a:schemeClr val="tx1"/>
              </a:fontRef>
            </p:style>
          </p:cxnSp>
          <p:sp>
            <p:nvSpPr>
              <p:cNvPr id="74" name="Flowchart: Connector 168">
                <a:extLst>
                  <a:ext uri="{FF2B5EF4-FFF2-40B4-BE49-F238E27FC236}">
                    <a16:creationId xmlns:a16="http://schemas.microsoft.com/office/drawing/2014/main" id="{5E13EFD7-A273-4158-A458-2CC4D6AEB294}"/>
                  </a:ext>
                </a:extLst>
              </p:cNvPr>
              <p:cNvSpPr/>
              <p:nvPr/>
            </p:nvSpPr>
            <p:spPr>
              <a:xfrm>
                <a:off x="2653133" y="3798753"/>
                <a:ext cx="95228" cy="93659"/>
              </a:xfrm>
              <a:prstGeom prst="flowChartConnector">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75" name="Straight Connector 74">
                <a:extLst>
                  <a:ext uri="{FF2B5EF4-FFF2-40B4-BE49-F238E27FC236}">
                    <a16:creationId xmlns:a16="http://schemas.microsoft.com/office/drawing/2014/main" id="{33C3F3B9-FF4E-5C28-6C31-7CF16E9EA6BB}"/>
                  </a:ext>
                </a:extLst>
              </p:cNvPr>
              <p:cNvCxnSpPr>
                <a:cxnSpLocks/>
                <a:endCxn id="51" idx="0"/>
              </p:cNvCxnSpPr>
              <p:nvPr/>
            </p:nvCxnSpPr>
            <p:spPr>
              <a:xfrm flipH="1" flipV="1">
                <a:off x="2694123" y="3381309"/>
                <a:ext cx="6624" cy="460442"/>
              </a:xfrm>
              <a:prstGeom prst="line">
                <a:avLst/>
              </a:prstGeom>
            </p:spPr>
            <p:style>
              <a:lnRef idx="2">
                <a:schemeClr val="accent1"/>
              </a:lnRef>
              <a:fillRef idx="0">
                <a:schemeClr val="accent1"/>
              </a:fillRef>
              <a:effectRef idx="1">
                <a:schemeClr val="accent1"/>
              </a:effectRef>
              <a:fontRef idx="minor">
                <a:schemeClr val="tx1"/>
              </a:fontRef>
            </p:style>
          </p:cxnSp>
          <p:cxnSp>
            <p:nvCxnSpPr>
              <p:cNvPr id="76" name="Straight Connector 75">
                <a:extLst>
                  <a:ext uri="{FF2B5EF4-FFF2-40B4-BE49-F238E27FC236}">
                    <a16:creationId xmlns:a16="http://schemas.microsoft.com/office/drawing/2014/main" id="{F5726820-F87B-9C43-13D8-26D362095580}"/>
                  </a:ext>
                </a:extLst>
              </p:cNvPr>
              <p:cNvCxnSpPr>
                <a:cxnSpLocks/>
                <a:stCxn id="50" idx="4"/>
              </p:cNvCxnSpPr>
              <p:nvPr/>
            </p:nvCxnSpPr>
            <p:spPr>
              <a:xfrm flipH="1" flipV="1">
                <a:off x="3103220" y="2200135"/>
                <a:ext cx="5015" cy="1696360"/>
              </a:xfrm>
              <a:prstGeom prst="line">
                <a:avLst/>
              </a:prstGeom>
            </p:spPr>
            <p:style>
              <a:lnRef idx="2">
                <a:schemeClr val="accent1"/>
              </a:lnRef>
              <a:fillRef idx="0">
                <a:schemeClr val="accent1"/>
              </a:fillRef>
              <a:effectRef idx="1">
                <a:schemeClr val="accent1"/>
              </a:effectRef>
              <a:fontRef idx="minor">
                <a:schemeClr val="tx1"/>
              </a:fontRef>
            </p:style>
          </p:cxnSp>
          <p:sp>
            <p:nvSpPr>
              <p:cNvPr id="77" name="Flowchart: Connector 168">
                <a:extLst>
                  <a:ext uri="{FF2B5EF4-FFF2-40B4-BE49-F238E27FC236}">
                    <a16:creationId xmlns:a16="http://schemas.microsoft.com/office/drawing/2014/main" id="{85ACAE86-CD09-1E4F-E319-13A4D4FE1FF0}"/>
                  </a:ext>
                </a:extLst>
              </p:cNvPr>
              <p:cNvSpPr/>
              <p:nvPr/>
            </p:nvSpPr>
            <p:spPr>
              <a:xfrm>
                <a:off x="3042970" y="2106476"/>
                <a:ext cx="95228" cy="93659"/>
              </a:xfrm>
              <a:prstGeom prst="flowChartConnector">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78" name="Straight Connector 77">
                <a:extLst>
                  <a:ext uri="{FF2B5EF4-FFF2-40B4-BE49-F238E27FC236}">
                    <a16:creationId xmlns:a16="http://schemas.microsoft.com/office/drawing/2014/main" id="{F17BB4D8-753A-A6C8-0739-5AAFCB541335}"/>
                  </a:ext>
                </a:extLst>
              </p:cNvPr>
              <p:cNvCxnSpPr>
                <a:cxnSpLocks/>
                <a:stCxn id="52" idx="4"/>
              </p:cNvCxnSpPr>
              <p:nvPr/>
            </p:nvCxnSpPr>
            <p:spPr>
              <a:xfrm flipV="1">
                <a:off x="2680869" y="2139949"/>
                <a:ext cx="0" cy="513279"/>
              </a:xfrm>
              <a:prstGeom prst="line">
                <a:avLst/>
              </a:prstGeom>
            </p:spPr>
            <p:style>
              <a:lnRef idx="2">
                <a:schemeClr val="accent1"/>
              </a:lnRef>
              <a:fillRef idx="0">
                <a:schemeClr val="accent1"/>
              </a:fillRef>
              <a:effectRef idx="1">
                <a:schemeClr val="accent1"/>
              </a:effectRef>
              <a:fontRef idx="minor">
                <a:schemeClr val="tx1"/>
              </a:fontRef>
            </p:style>
          </p:cxnSp>
          <p:sp>
            <p:nvSpPr>
              <p:cNvPr id="79" name="Flowchart: Connector 168">
                <a:extLst>
                  <a:ext uri="{FF2B5EF4-FFF2-40B4-BE49-F238E27FC236}">
                    <a16:creationId xmlns:a16="http://schemas.microsoft.com/office/drawing/2014/main" id="{46C6D30C-F9B4-B45D-A2CF-C0DD5E988A4E}"/>
                  </a:ext>
                </a:extLst>
              </p:cNvPr>
              <p:cNvSpPr/>
              <p:nvPr/>
            </p:nvSpPr>
            <p:spPr>
              <a:xfrm>
                <a:off x="2633255" y="2082598"/>
                <a:ext cx="95228" cy="93659"/>
              </a:xfrm>
              <a:prstGeom prst="flowChartConnector">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80" name="Straight Connector 79">
                <a:extLst>
                  <a:ext uri="{FF2B5EF4-FFF2-40B4-BE49-F238E27FC236}">
                    <a16:creationId xmlns:a16="http://schemas.microsoft.com/office/drawing/2014/main" id="{DF6B7BA8-7EA5-20A8-78D8-F9BF07BFCB13}"/>
                  </a:ext>
                </a:extLst>
              </p:cNvPr>
              <p:cNvCxnSpPr>
                <a:cxnSpLocks/>
              </p:cNvCxnSpPr>
              <p:nvPr/>
            </p:nvCxnSpPr>
            <p:spPr>
              <a:xfrm flipH="1" flipV="1">
                <a:off x="961468" y="3436172"/>
                <a:ext cx="3245" cy="482850"/>
              </a:xfrm>
              <a:prstGeom prst="line">
                <a:avLst/>
              </a:prstGeom>
            </p:spPr>
            <p:style>
              <a:lnRef idx="2">
                <a:schemeClr val="accent1"/>
              </a:lnRef>
              <a:fillRef idx="0">
                <a:schemeClr val="accent1"/>
              </a:fillRef>
              <a:effectRef idx="1">
                <a:schemeClr val="accent1"/>
              </a:effectRef>
              <a:fontRef idx="minor">
                <a:schemeClr val="tx1"/>
              </a:fontRef>
            </p:style>
          </p:cxnSp>
          <p:sp>
            <p:nvSpPr>
              <p:cNvPr id="81" name="Flowchart: Connector 168">
                <a:extLst>
                  <a:ext uri="{FF2B5EF4-FFF2-40B4-BE49-F238E27FC236}">
                    <a16:creationId xmlns:a16="http://schemas.microsoft.com/office/drawing/2014/main" id="{7D21BA15-09C4-907B-E674-5C8E85EA35AE}"/>
                  </a:ext>
                </a:extLst>
              </p:cNvPr>
              <p:cNvSpPr/>
              <p:nvPr/>
            </p:nvSpPr>
            <p:spPr>
              <a:xfrm>
                <a:off x="917101" y="3374685"/>
                <a:ext cx="95228" cy="93659"/>
              </a:xfrm>
              <a:prstGeom prst="flowChartConnector">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82" name="Rectangle 81">
                <a:extLst>
                  <a:ext uri="{FF2B5EF4-FFF2-40B4-BE49-F238E27FC236}">
                    <a16:creationId xmlns:a16="http://schemas.microsoft.com/office/drawing/2014/main" id="{3E70CDA4-BEFA-BC98-AAC7-E71BA74A3AC8}"/>
                  </a:ext>
                </a:extLst>
              </p:cNvPr>
              <p:cNvSpPr/>
              <p:nvPr/>
            </p:nvSpPr>
            <p:spPr>
              <a:xfrm>
                <a:off x="2178072" y="2380428"/>
                <a:ext cx="331745" cy="331745"/>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Y</a:t>
                </a:r>
              </a:p>
            </p:txBody>
          </p:sp>
          <p:sp>
            <p:nvSpPr>
              <p:cNvPr id="83" name="Rectangle 82">
                <a:extLst>
                  <a:ext uri="{FF2B5EF4-FFF2-40B4-BE49-F238E27FC236}">
                    <a16:creationId xmlns:a16="http://schemas.microsoft.com/office/drawing/2014/main" id="{A8A64FEC-06BE-64F7-015C-0A26480AB220}"/>
                  </a:ext>
                </a:extLst>
              </p:cNvPr>
              <p:cNvSpPr/>
              <p:nvPr/>
            </p:nvSpPr>
            <p:spPr>
              <a:xfrm>
                <a:off x="2491880" y="2838391"/>
                <a:ext cx="331745" cy="331745"/>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a:t>
                </a:r>
              </a:p>
            </p:txBody>
          </p:sp>
          <p:sp>
            <p:nvSpPr>
              <p:cNvPr id="84" name="Rectangle 83">
                <a:extLst>
                  <a:ext uri="{FF2B5EF4-FFF2-40B4-BE49-F238E27FC236}">
                    <a16:creationId xmlns:a16="http://schemas.microsoft.com/office/drawing/2014/main" id="{89AF34F2-39D1-2B06-0D1B-04F5752DB54C}"/>
                  </a:ext>
                </a:extLst>
              </p:cNvPr>
              <p:cNvSpPr/>
              <p:nvPr/>
            </p:nvSpPr>
            <p:spPr>
              <a:xfrm>
                <a:off x="1144405" y="3241818"/>
                <a:ext cx="331745" cy="331745"/>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X</a:t>
                </a:r>
              </a:p>
            </p:txBody>
          </p:sp>
          <p:sp>
            <p:nvSpPr>
              <p:cNvPr id="85" name="Rectangle 84">
                <a:extLst>
                  <a:ext uri="{FF2B5EF4-FFF2-40B4-BE49-F238E27FC236}">
                    <a16:creationId xmlns:a16="http://schemas.microsoft.com/office/drawing/2014/main" id="{44AE5D5E-BAA5-59F5-B312-17E121585801}"/>
                  </a:ext>
                </a:extLst>
              </p:cNvPr>
              <p:cNvSpPr/>
              <p:nvPr/>
            </p:nvSpPr>
            <p:spPr>
              <a:xfrm>
                <a:off x="1164287" y="1989487"/>
                <a:ext cx="331745" cy="331745"/>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a:t>
                </a:r>
              </a:p>
            </p:txBody>
          </p:sp>
        </p:grpSp>
        <p:cxnSp>
          <p:nvCxnSpPr>
            <p:cNvPr id="47" name="Straight Arrow Connector 46">
              <a:extLst>
                <a:ext uri="{FF2B5EF4-FFF2-40B4-BE49-F238E27FC236}">
                  <a16:creationId xmlns:a16="http://schemas.microsoft.com/office/drawing/2014/main" id="{6083253C-C6BA-6778-41C6-BAE785C13807}"/>
                </a:ext>
              </a:extLst>
            </p:cNvPr>
            <p:cNvCxnSpPr>
              <a:cxnSpLocks/>
              <a:stCxn id="25" idx="0"/>
            </p:cNvCxnSpPr>
            <p:nvPr/>
          </p:nvCxnSpPr>
          <p:spPr>
            <a:xfrm flipV="1">
              <a:off x="3711021" y="3763455"/>
              <a:ext cx="1661356" cy="1082727"/>
            </a:xfrm>
            <a:prstGeom prst="straightConnector1">
              <a:avLst/>
            </a:prstGeom>
            <a:ln>
              <a:prstDash val="dashDot"/>
              <a:tailEnd type="triangle"/>
            </a:ln>
          </p:spPr>
          <p:style>
            <a:lnRef idx="2">
              <a:schemeClr val="accent1"/>
            </a:lnRef>
            <a:fillRef idx="0">
              <a:schemeClr val="accent1"/>
            </a:fillRef>
            <a:effectRef idx="1">
              <a:schemeClr val="accent1"/>
            </a:effectRef>
            <a:fontRef idx="minor">
              <a:schemeClr val="tx1"/>
            </a:fontRef>
          </p:style>
        </p:cxnSp>
        <p:cxnSp>
          <p:nvCxnSpPr>
            <p:cNvPr id="48" name="Straight Arrow Connector 47">
              <a:extLst>
                <a:ext uri="{FF2B5EF4-FFF2-40B4-BE49-F238E27FC236}">
                  <a16:creationId xmlns:a16="http://schemas.microsoft.com/office/drawing/2014/main" id="{27B0D407-C8D2-8F82-6BCA-ADDEF23E249D}"/>
                </a:ext>
              </a:extLst>
            </p:cNvPr>
            <p:cNvCxnSpPr>
              <a:cxnSpLocks/>
            </p:cNvCxnSpPr>
            <p:nvPr/>
          </p:nvCxnSpPr>
          <p:spPr>
            <a:xfrm flipH="1" flipV="1">
              <a:off x="3144133" y="3978725"/>
              <a:ext cx="2711766" cy="572035"/>
            </a:xfrm>
            <a:prstGeom prst="straightConnector1">
              <a:avLst/>
            </a:prstGeom>
            <a:ln>
              <a:prstDash val="dashDot"/>
              <a:tailEnd type="triangle"/>
            </a:ln>
          </p:spPr>
          <p:style>
            <a:lnRef idx="2">
              <a:schemeClr val="accent1"/>
            </a:lnRef>
            <a:fillRef idx="0">
              <a:schemeClr val="accent1"/>
            </a:fillRef>
            <a:effectRef idx="1">
              <a:schemeClr val="accent1"/>
            </a:effectRef>
            <a:fontRef idx="minor">
              <a:schemeClr val="tx1"/>
            </a:fontRef>
          </p:style>
        </p:cxnSp>
        <p:cxnSp>
          <p:nvCxnSpPr>
            <p:cNvPr id="49" name="Straight Arrow Connector 48">
              <a:extLst>
                <a:ext uri="{FF2B5EF4-FFF2-40B4-BE49-F238E27FC236}">
                  <a16:creationId xmlns:a16="http://schemas.microsoft.com/office/drawing/2014/main" id="{7F82BA18-C282-8894-A8F2-7CF7FB3C50A9}"/>
                </a:ext>
              </a:extLst>
            </p:cNvPr>
            <p:cNvCxnSpPr>
              <a:cxnSpLocks/>
            </p:cNvCxnSpPr>
            <p:nvPr/>
          </p:nvCxnSpPr>
          <p:spPr>
            <a:xfrm flipH="1" flipV="1">
              <a:off x="5816892" y="3456971"/>
              <a:ext cx="19179" cy="1082726"/>
            </a:xfrm>
            <a:prstGeom prst="straightConnector1">
              <a:avLst/>
            </a:prstGeom>
            <a:ln>
              <a:prstDash val="dashDot"/>
              <a:tailEnd type="triangle"/>
            </a:ln>
          </p:spPr>
          <p:style>
            <a:lnRef idx="2">
              <a:schemeClr val="accent1"/>
            </a:lnRef>
            <a:fillRef idx="0">
              <a:schemeClr val="accent1"/>
            </a:fillRef>
            <a:effectRef idx="1">
              <a:schemeClr val="accent1"/>
            </a:effectRef>
            <a:fontRef idx="minor">
              <a:schemeClr val="tx1"/>
            </a:fontRef>
          </p:style>
        </p:cxnSp>
      </p:grpSp>
      <p:sp>
        <p:nvSpPr>
          <p:cNvPr id="117" name="TextBox 116">
            <a:extLst>
              <a:ext uri="{FF2B5EF4-FFF2-40B4-BE49-F238E27FC236}">
                <a16:creationId xmlns:a16="http://schemas.microsoft.com/office/drawing/2014/main" id="{9DD0921B-B092-CBB7-5533-C8C71BB8D53F}"/>
              </a:ext>
            </a:extLst>
          </p:cNvPr>
          <p:cNvSpPr txBox="1"/>
          <p:nvPr/>
        </p:nvSpPr>
        <p:spPr>
          <a:xfrm>
            <a:off x="1999116" y="1304499"/>
            <a:ext cx="9316924" cy="1877437"/>
          </a:xfrm>
          <a:prstGeom prst="rect">
            <a:avLst/>
          </a:prstGeom>
          <a:noFill/>
        </p:spPr>
        <p:txBody>
          <a:bodyPr wrap="square" rtlCol="0">
            <a:spAutoFit/>
          </a:bodyPr>
          <a:lstStyle/>
          <a:p>
            <a:pPr marL="457200" indent="-457200">
              <a:buFont typeface="Arial" panose="020B0604020202020204" pitchFamily="34" charset="0"/>
              <a:buChar char="•"/>
            </a:pPr>
            <a:r>
              <a:rPr lang="en-US" sz="1600" b="1" dirty="0">
                <a:latin typeface="Arial" panose="020B0604020202020204" pitchFamily="34" charset="0"/>
                <a:cs typeface="Arial" panose="020B0604020202020204" pitchFamily="34" charset="0"/>
              </a:rPr>
              <a:t>Qubit Allocation</a:t>
            </a:r>
            <a:r>
              <a:rPr lang="en-US" sz="1600" dirty="0">
                <a:latin typeface="Arial" panose="020B0604020202020204" pitchFamily="34" charset="0"/>
                <a:cs typeface="Arial" panose="020B0604020202020204" pitchFamily="34" charset="0"/>
              </a:rPr>
              <a:t>: strategic distribution &amp; management of qubits for DQC across multiple quantum nodes to optimize performance</a:t>
            </a:r>
          </a:p>
          <a:p>
            <a:pPr marL="685800" lvl="1" indent="-228600">
              <a:buFont typeface="Arial" panose="020B0604020202020204" pitchFamily="34" charset="0"/>
              <a:buChar char="•"/>
            </a:pPr>
            <a:r>
              <a:rPr lang="en-US" sz="1400" b="1" dirty="0">
                <a:latin typeface="Arial" panose="020B0604020202020204" pitchFamily="34" charset="0"/>
                <a:cs typeface="Arial" panose="020B0604020202020204" pitchFamily="34" charset="0"/>
              </a:rPr>
              <a:t>Entangled qubits</a:t>
            </a:r>
            <a:r>
              <a:rPr lang="en-US" sz="1400" dirty="0">
                <a:latin typeface="Arial" panose="020B0604020202020204" pitchFamily="34" charset="0"/>
                <a:cs typeface="Arial" panose="020B0604020202020204" pitchFamily="34" charset="0"/>
              </a:rPr>
              <a:t> serve as a fundamental resource for DQC, enabling </a:t>
            </a:r>
            <a:r>
              <a:rPr lang="en-US" sz="1400" b="1" dirty="0">
                <a:latin typeface="Arial" panose="020B0604020202020204" pitchFamily="34" charset="0"/>
                <a:cs typeface="Arial" panose="020B0604020202020204" pitchFamily="34" charset="0"/>
              </a:rPr>
              <a:t>distributed quantum gates</a:t>
            </a:r>
            <a:r>
              <a:rPr lang="en-US" sz="1400" dirty="0">
                <a:latin typeface="Arial" panose="020B0604020202020204" pitchFamily="34" charset="0"/>
                <a:cs typeface="Arial" panose="020B0604020202020204" pitchFamily="34" charset="0"/>
              </a:rPr>
              <a:t> and </a:t>
            </a:r>
            <a:r>
              <a:rPr lang="en-US" sz="1400" b="1" dirty="0">
                <a:latin typeface="Arial" panose="020B0604020202020204" pitchFamily="34" charset="0"/>
                <a:cs typeface="Arial" panose="020B0604020202020204" pitchFamily="34" charset="0"/>
              </a:rPr>
              <a:t>teleportation-based communication</a:t>
            </a:r>
          </a:p>
          <a:p>
            <a:pPr marL="685800" lvl="1" indent="-228600">
              <a:buFont typeface="Arial" panose="020B0604020202020204" pitchFamily="34" charset="0"/>
              <a:buChar char="•"/>
            </a:pPr>
            <a:r>
              <a:rPr lang="en-US" sz="1400" dirty="0">
                <a:latin typeface="Arial" panose="020B0604020202020204" pitchFamily="34" charset="0"/>
                <a:cs typeface="Arial" panose="020B0604020202020204" pitchFamily="34" charset="0"/>
              </a:rPr>
              <a:t>Allocating qubits effectively requires balancing </a:t>
            </a:r>
            <a:r>
              <a:rPr lang="en-US" sz="1400" b="1" dirty="0">
                <a:latin typeface="Arial" panose="020B0604020202020204" pitchFamily="34" charset="0"/>
                <a:cs typeface="Arial" panose="020B0604020202020204" pitchFamily="34" charset="0"/>
              </a:rPr>
              <a:t>local processing</a:t>
            </a:r>
            <a:r>
              <a:rPr lang="en-US" sz="1400" dirty="0">
                <a:latin typeface="Arial" panose="020B0604020202020204" pitchFamily="34" charset="0"/>
                <a:cs typeface="Arial" panose="020B0604020202020204" pitchFamily="34" charset="0"/>
              </a:rPr>
              <a:t> (within a quantum node) and </a:t>
            </a:r>
            <a:r>
              <a:rPr lang="en-US" sz="1400" b="1" dirty="0">
                <a:latin typeface="Arial" panose="020B0604020202020204" pitchFamily="34" charset="0"/>
                <a:cs typeface="Arial" panose="020B0604020202020204" pitchFamily="34" charset="0"/>
              </a:rPr>
              <a:t>remote operations</a:t>
            </a:r>
            <a:r>
              <a:rPr lang="en-US" sz="1400" dirty="0">
                <a:latin typeface="Arial" panose="020B0604020202020204" pitchFamily="34" charset="0"/>
                <a:cs typeface="Arial" panose="020B0604020202020204" pitchFamily="34" charset="0"/>
              </a:rPr>
              <a:t> (across entangled nodes)</a:t>
            </a:r>
          </a:p>
          <a:p>
            <a:pPr marL="685800" lvl="1" indent="-228600">
              <a:buFont typeface="Arial" panose="020B0604020202020204" pitchFamily="34" charset="0"/>
              <a:buChar char="•"/>
            </a:pPr>
            <a:r>
              <a:rPr lang="en-US" sz="1400" b="1" dirty="0">
                <a:latin typeface="Arial" panose="020B0604020202020204" pitchFamily="34" charset="0"/>
                <a:cs typeface="Arial" panose="020B0604020202020204" pitchFamily="34" charset="0"/>
              </a:rPr>
              <a:t>Network topology </a:t>
            </a:r>
            <a:r>
              <a:rPr lang="en-US" sz="1400" dirty="0">
                <a:latin typeface="Arial" panose="020B0604020202020204" pitchFamily="34" charset="0"/>
                <a:cs typeface="Arial" panose="020B0604020202020204" pitchFamily="34" charset="0"/>
              </a:rPr>
              <a:t>affects entanglement fidelity—longer-distance entanglement swapping increases decoherence and reduces success rates.</a:t>
            </a:r>
          </a:p>
        </p:txBody>
      </p:sp>
    </p:spTree>
    <p:extLst>
      <p:ext uri="{BB962C8B-B14F-4D97-AF65-F5344CB8AC3E}">
        <p14:creationId xmlns:p14="http://schemas.microsoft.com/office/powerpoint/2010/main" val="4015472733"/>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E49833-61C0-2492-7C25-5D058DFBFC0F}"/>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CBC6EAAD-7FAA-3627-CE6D-088950F8B2AF}"/>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5A2A0156-24B7-8E9B-A03D-017FD894ED2F}"/>
              </a:ext>
            </a:extLst>
          </p:cNvPr>
          <p:cNvSpPr/>
          <p:nvPr/>
        </p:nvSpPr>
        <p:spPr>
          <a:xfrm>
            <a:off x="109728" y="2257104"/>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4F610B9B-E4CE-B41A-2703-5F10734174F0}"/>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cs typeface="Calibri" pitchFamily="34" charset="-120"/>
              </a:rPr>
              <a:t>Introduction</a:t>
            </a:r>
          </a:p>
        </p:txBody>
      </p:sp>
      <p:sp>
        <p:nvSpPr>
          <p:cNvPr id="6" name="Text 4">
            <a:extLst>
              <a:ext uri="{FF2B5EF4-FFF2-40B4-BE49-F238E27FC236}">
                <a16:creationId xmlns:a16="http://schemas.microsoft.com/office/drawing/2014/main" id="{830219C2-9D4A-F8EF-7752-217474EA66BC}"/>
              </a:ext>
            </a:extLst>
          </p:cNvPr>
          <p:cNvSpPr/>
          <p:nvPr/>
        </p:nvSpPr>
        <p:spPr>
          <a:xfrm>
            <a:off x="182880" y="226771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cs typeface="Calibri" pitchFamily="34" charset="-120"/>
              </a:rPr>
              <a:t>TACO</a:t>
            </a:r>
          </a:p>
        </p:txBody>
      </p:sp>
      <p:sp>
        <p:nvSpPr>
          <p:cNvPr id="7" name="Text 5">
            <a:extLst>
              <a:ext uri="{FF2B5EF4-FFF2-40B4-BE49-F238E27FC236}">
                <a16:creationId xmlns:a16="http://schemas.microsoft.com/office/drawing/2014/main" id="{2DB7F2F6-377E-48FF-8378-F800FF9B205A}"/>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UNIQ</a:t>
            </a:r>
            <a:endParaRPr lang="en-US" sz="1250" dirty="0"/>
          </a:p>
        </p:txBody>
      </p:sp>
      <p:sp>
        <p:nvSpPr>
          <p:cNvPr id="8" name="Text 6">
            <a:extLst>
              <a:ext uri="{FF2B5EF4-FFF2-40B4-BE49-F238E27FC236}">
                <a16:creationId xmlns:a16="http://schemas.microsoft.com/office/drawing/2014/main" id="{F0F2D393-CE3C-B484-9009-8E7C604A95DA}"/>
              </a:ext>
            </a:extLst>
          </p:cNvPr>
          <p:cNvSpPr/>
          <p:nvPr/>
        </p:nvSpPr>
        <p:spPr>
          <a:xfrm>
            <a:off x="182880" y="4005072"/>
            <a:ext cx="1225296" cy="512064"/>
          </a:xfrm>
          <a:prstGeom prst="rect">
            <a:avLst/>
          </a:prstGeom>
          <a:noFill/>
          <a:ln/>
        </p:spPr>
        <p:txBody>
          <a:bodyPr wrap="square" rtlCol="0" anchor="ctr"/>
          <a:lstStyle/>
          <a:p>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a:extLst>
              <a:ext uri="{FF2B5EF4-FFF2-40B4-BE49-F238E27FC236}">
                <a16:creationId xmlns:a16="http://schemas.microsoft.com/office/drawing/2014/main" id="{FF9984CB-E0FB-37B0-CAF5-10D094E04C26}"/>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TACO: Topology-Allocation Co-Optimization for Distributed Quantum Computing </a:t>
            </a:r>
          </a:p>
        </p:txBody>
      </p:sp>
      <p:sp>
        <p:nvSpPr>
          <p:cNvPr id="13" name="Text 11">
            <a:extLst>
              <a:ext uri="{FF2B5EF4-FFF2-40B4-BE49-F238E27FC236}">
                <a16:creationId xmlns:a16="http://schemas.microsoft.com/office/drawing/2014/main" id="{566AA7D4-0E9B-1D4A-A9F4-021BF7CAEF94}"/>
              </a:ext>
            </a:extLst>
          </p:cNvPr>
          <p:cNvSpPr/>
          <p:nvPr/>
        </p:nvSpPr>
        <p:spPr>
          <a:xfrm>
            <a:off x="11551615" y="6473952"/>
            <a:ext cx="411480" cy="274320"/>
          </a:xfrm>
          <a:prstGeom prst="rect">
            <a:avLst/>
          </a:prstGeom>
          <a:no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135</a:t>
            </a:fld>
            <a:endParaRPr lang="en-US" sz="1000" dirty="0"/>
          </a:p>
        </p:txBody>
      </p:sp>
      <p:sp>
        <p:nvSpPr>
          <p:cNvPr id="14" name="Text 12">
            <a:extLst>
              <a:ext uri="{FF2B5EF4-FFF2-40B4-BE49-F238E27FC236}">
                <a16:creationId xmlns:a16="http://schemas.microsoft.com/office/drawing/2014/main" id="{9B628915-3124-A1CB-1450-02D68A07A7DD}"/>
              </a:ext>
            </a:extLst>
          </p:cNvPr>
          <p:cNvSpPr/>
          <p:nvPr/>
        </p:nvSpPr>
        <p:spPr>
          <a:xfrm>
            <a:off x="2011680" y="6473952"/>
            <a:ext cx="5486400" cy="274320"/>
          </a:xfrm>
          <a:prstGeom prst="rect">
            <a:avLst/>
          </a:prstGeom>
          <a:noFill/>
          <a:ln/>
        </p:spPr>
        <p:txBody>
          <a:bodyPr wrap="square" rtlCol="0" anchor="ctr"/>
          <a:lstStyle/>
          <a:p>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sp>
        <p:nvSpPr>
          <p:cNvPr id="3" name="Text 9">
            <a:extLst>
              <a:ext uri="{FF2B5EF4-FFF2-40B4-BE49-F238E27FC236}">
                <a16:creationId xmlns:a16="http://schemas.microsoft.com/office/drawing/2014/main" id="{4ED706E8-166F-C1B6-36A7-6F65837E51CF}"/>
              </a:ext>
            </a:extLst>
          </p:cNvPr>
          <p:cNvSpPr/>
          <p:nvPr/>
        </p:nvSpPr>
        <p:spPr>
          <a:xfrm>
            <a:off x="2011680" y="621792"/>
            <a:ext cx="9677095" cy="658368"/>
          </a:xfrm>
          <a:prstGeom prst="rect">
            <a:avLst/>
          </a:prstGeom>
          <a:noFill/>
        </p:spPr>
        <p:txBody>
          <a:bodyPr wrap="square" rtlCol="0" anchor="ctr"/>
          <a:lstStyle/>
          <a:p>
            <a:pPr marL="0" indent="0">
              <a:buNone/>
            </a:pPr>
            <a:r>
              <a:rPr lang="en-US" sz="2400" b="1" dirty="0">
                <a:solidFill>
                  <a:srgbClr val="231F20"/>
                </a:solidFill>
                <a:latin typeface="Cambria" panose="02040503050406030204" pitchFamily="34" charset="0"/>
                <a:ea typeface="Cambria" panose="02040503050406030204" pitchFamily="34" charset="-122"/>
                <a:cs typeface="Cambria" panose="02040503050406030204" pitchFamily="34" charset="-120"/>
              </a:rPr>
              <a:t>Motivation and Contribution</a:t>
            </a:r>
            <a:endParaRPr lang="en-US" sz="2400" dirty="0"/>
          </a:p>
        </p:txBody>
      </p:sp>
      <p:sp>
        <p:nvSpPr>
          <p:cNvPr id="9" name="Text 10">
            <a:extLst>
              <a:ext uri="{FF2B5EF4-FFF2-40B4-BE49-F238E27FC236}">
                <a16:creationId xmlns:a16="http://schemas.microsoft.com/office/drawing/2014/main" id="{9AF6F28F-9AA8-FCC3-0DC5-4BB8E0994629}"/>
              </a:ext>
            </a:extLst>
          </p:cNvPr>
          <p:cNvSpPr/>
          <p:nvPr/>
        </p:nvSpPr>
        <p:spPr>
          <a:xfrm>
            <a:off x="2011680" y="1554480"/>
            <a:ext cx="9437716" cy="4735484"/>
          </a:xfrm>
          <a:prstGeom prst="rect">
            <a:avLst/>
          </a:prstGeom>
          <a:noFill/>
          <a:ln/>
        </p:spPr>
        <p:txBody>
          <a:bodyPr wrap="square" rtlCol="0" anchor="t"/>
          <a:lstStyle/>
          <a:p>
            <a:pPr marL="342900" indent="-342900">
              <a:spcAft>
                <a:spcPts val="800"/>
              </a:spcAft>
              <a:buSzPct val="100000"/>
              <a:buChar char="•"/>
            </a:pPr>
            <a:r>
              <a:rPr lang="en-US" sz="1600" dirty="0">
                <a:solidFill>
                  <a:srgbClr val="231F20"/>
                </a:solidFill>
                <a:latin typeface="Calibri" pitchFamily="34" charset="0"/>
                <a:ea typeface="Calibri" pitchFamily="34" charset="-122"/>
                <a:cs typeface="Calibri" pitchFamily="34" charset="-120"/>
              </a:rPr>
              <a:t>Research Gaps</a:t>
            </a:r>
          </a:p>
          <a:p>
            <a:pPr marL="685800" lvl="1" indent="-342900">
              <a:spcAft>
                <a:spcPts val="800"/>
              </a:spcAft>
              <a:buSzPct val="100000"/>
              <a:buChar char="–"/>
            </a:pPr>
            <a:r>
              <a:rPr lang="en-US" sz="1400" dirty="0">
                <a:solidFill>
                  <a:srgbClr val="58595B"/>
                </a:solidFill>
                <a:latin typeface="Calibri" pitchFamily="34" charset="0"/>
                <a:cs typeface="Calibri" pitchFamily="34" charset="-120"/>
              </a:rPr>
              <a:t>Existing works focus on partitioning quantum circuits and minimizing teleportation but often consider simplified network conditions and entanglement availability</a:t>
            </a:r>
          </a:p>
          <a:p>
            <a:pPr marL="685800" lvl="1" indent="-342900">
              <a:spcAft>
                <a:spcPts val="800"/>
              </a:spcAft>
              <a:buSzPct val="100000"/>
              <a:buChar char="–"/>
            </a:pPr>
            <a:r>
              <a:rPr lang="en-US" sz="1400" dirty="0">
                <a:solidFill>
                  <a:srgbClr val="58595B"/>
                </a:solidFill>
                <a:latin typeface="Calibri" pitchFamily="34" charset="0"/>
                <a:cs typeface="Calibri" pitchFamily="34" charset="-120"/>
              </a:rPr>
              <a:t>Network-aware qubit allocation considers communication cost but lacks joint optimization with topology design</a:t>
            </a:r>
          </a:p>
          <a:p>
            <a:pPr marL="342900" lvl="1" indent="-342900">
              <a:spcAft>
                <a:spcPts val="800"/>
              </a:spcAft>
              <a:buSzPct val="100000"/>
              <a:buChar char="•"/>
            </a:pPr>
            <a:r>
              <a:rPr lang="en-US" sz="1600" dirty="0">
                <a:solidFill>
                  <a:srgbClr val="231F20"/>
                </a:solidFill>
                <a:latin typeface="Calibri" pitchFamily="34" charset="0"/>
                <a:cs typeface="Calibri" pitchFamily="34" charset="-120"/>
              </a:rPr>
              <a:t>Inspired by Mao et al. ICDCS 24 </a:t>
            </a:r>
          </a:p>
          <a:p>
            <a:pPr marL="685800" lvl="1" indent="-342900">
              <a:spcAft>
                <a:spcPts val="800"/>
              </a:spcAft>
              <a:buSzPct val="100000"/>
              <a:buChar char="–"/>
            </a:pPr>
            <a:r>
              <a:rPr lang="en-US" sz="1400" dirty="0">
                <a:solidFill>
                  <a:srgbClr val="58595B"/>
                </a:solidFill>
                <a:latin typeface="Calibri" pitchFamily="34" charset="0"/>
                <a:cs typeface="Calibri" pitchFamily="34" charset="-120"/>
              </a:rPr>
              <a:t>Topology design in DQC, a meta-heuristic algorithm based on simulated annealing to find the near-optimal topology</a:t>
            </a:r>
          </a:p>
          <a:p>
            <a:pPr marL="685800" lvl="1" indent="-342900">
              <a:spcAft>
                <a:spcPts val="800"/>
              </a:spcAft>
              <a:buSzPct val="100000"/>
              <a:buChar char="–"/>
            </a:pPr>
            <a:r>
              <a:rPr lang="en-US" sz="1400" dirty="0">
                <a:solidFill>
                  <a:srgbClr val="58595B"/>
                </a:solidFill>
                <a:latin typeface="Calibri" pitchFamily="34" charset="0"/>
                <a:cs typeface="Calibri" pitchFamily="34" charset="-120"/>
              </a:rPr>
              <a:t>Do not explicitly model the swapping routing into the optimization problem, which makes their optimization problem challenging to solve </a:t>
            </a:r>
          </a:p>
          <a:p>
            <a:pPr marL="685800" lvl="1" indent="-342900">
              <a:spcAft>
                <a:spcPts val="800"/>
              </a:spcAft>
              <a:buSzPct val="100000"/>
              <a:buChar char="–"/>
            </a:pPr>
            <a:r>
              <a:rPr lang="en-US" sz="1400" dirty="0">
                <a:solidFill>
                  <a:srgbClr val="58595B"/>
                </a:solidFill>
                <a:latin typeface="Calibri" pitchFamily="34" charset="0"/>
                <a:cs typeface="Calibri" pitchFamily="34" charset="-120"/>
              </a:rPr>
              <a:t>Assumes entanglement paths follow the shortest path, restricting solution space and reducing optimality</a:t>
            </a:r>
          </a:p>
          <a:p>
            <a:pPr marL="342900" indent="-342900">
              <a:spcAft>
                <a:spcPts val="800"/>
              </a:spcAft>
              <a:buSzPct val="100000"/>
              <a:buChar char="•"/>
            </a:pPr>
            <a:r>
              <a:rPr lang="en-US" sz="1600" dirty="0">
                <a:solidFill>
                  <a:srgbClr val="231F20"/>
                </a:solidFill>
                <a:latin typeface="Calibri" pitchFamily="34" charset="0"/>
                <a:ea typeface="Calibri" pitchFamily="34" charset="-122"/>
                <a:cs typeface="Calibri" pitchFamily="34" charset="-120"/>
              </a:rPr>
              <a:t>Our Contribution</a:t>
            </a:r>
          </a:p>
          <a:p>
            <a:pPr marL="685800" lvl="1" indent="-342900">
              <a:spcAft>
                <a:spcPts val="800"/>
              </a:spcAft>
              <a:buSzPct val="100000"/>
              <a:buChar char="–"/>
            </a:pPr>
            <a:r>
              <a:rPr lang="en-US" sz="1400" dirty="0">
                <a:solidFill>
                  <a:srgbClr val="58595B"/>
                </a:solidFill>
                <a:latin typeface="Calibri" pitchFamily="34" charset="0"/>
                <a:cs typeface="Calibri" pitchFamily="34" charset="-120"/>
              </a:rPr>
              <a:t>We propose a co-design of network topology and qubit allocation, explicitly modeling entanglement paths, allowing for direct optimization via classical solvers</a:t>
            </a:r>
          </a:p>
          <a:p>
            <a:pPr marL="685800" lvl="1" indent="-342900">
              <a:spcAft>
                <a:spcPts val="800"/>
              </a:spcAft>
              <a:buSzPct val="100000"/>
              <a:buChar char="–"/>
            </a:pPr>
            <a:r>
              <a:rPr lang="en-US" sz="1400" dirty="0">
                <a:solidFill>
                  <a:srgbClr val="58595B"/>
                </a:solidFill>
                <a:latin typeface="Calibri" pitchFamily="34" charset="0"/>
                <a:cs typeface="Calibri" pitchFamily="34" charset="-120"/>
              </a:rPr>
              <a:t>We also develop heuristics from edge contraction in qubit interaction graph () to pre-assign groups of qubits to QPUs, ensuring that our method remains effective at scale</a:t>
            </a:r>
          </a:p>
          <a:p>
            <a:pPr marL="342900" lvl="1">
              <a:spcAft>
                <a:spcPts val="1400"/>
              </a:spcAft>
              <a:buSzPct val="100000"/>
            </a:pPr>
            <a:endParaRPr lang="en-US" sz="1400" dirty="0">
              <a:solidFill>
                <a:srgbClr val="58595B"/>
              </a:solidFill>
              <a:latin typeface="Calibri" pitchFamily="34" charset="0"/>
              <a:ea typeface="Calibri" pitchFamily="34" charset="-122"/>
              <a:cs typeface="Calibri" pitchFamily="34" charset="-120"/>
            </a:endParaRPr>
          </a:p>
        </p:txBody>
      </p:sp>
    </p:spTree>
    <p:extLst>
      <p:ext uri="{BB962C8B-B14F-4D97-AF65-F5344CB8AC3E}">
        <p14:creationId xmlns:p14="http://schemas.microsoft.com/office/powerpoint/2010/main" val="89912160"/>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1DB189-CDAB-3631-4A0D-2F86A7F8CDEC}"/>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C514FE04-C277-ABE3-A270-38FD7FEF028C}"/>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A7FD908A-4742-B065-488C-AC8106BB1DC8}"/>
              </a:ext>
            </a:extLst>
          </p:cNvPr>
          <p:cNvSpPr/>
          <p:nvPr/>
        </p:nvSpPr>
        <p:spPr>
          <a:xfrm>
            <a:off x="109728" y="2257104"/>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D8B49ECE-3E0A-96CE-CE55-3FC407731332}"/>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cs typeface="Calibri" pitchFamily="34" charset="-120"/>
              </a:rPr>
              <a:t>Introduction</a:t>
            </a:r>
          </a:p>
        </p:txBody>
      </p:sp>
      <p:sp>
        <p:nvSpPr>
          <p:cNvPr id="6" name="Text 4">
            <a:extLst>
              <a:ext uri="{FF2B5EF4-FFF2-40B4-BE49-F238E27FC236}">
                <a16:creationId xmlns:a16="http://schemas.microsoft.com/office/drawing/2014/main" id="{D23D178C-EC29-0549-EA4F-D2FBD2D432E1}"/>
              </a:ext>
            </a:extLst>
          </p:cNvPr>
          <p:cNvSpPr/>
          <p:nvPr/>
        </p:nvSpPr>
        <p:spPr>
          <a:xfrm>
            <a:off x="182880" y="226771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cs typeface="Calibri" pitchFamily="34" charset="-120"/>
              </a:rPr>
              <a:t>TACO</a:t>
            </a:r>
          </a:p>
        </p:txBody>
      </p:sp>
      <p:sp>
        <p:nvSpPr>
          <p:cNvPr id="7" name="Text 5">
            <a:extLst>
              <a:ext uri="{FF2B5EF4-FFF2-40B4-BE49-F238E27FC236}">
                <a16:creationId xmlns:a16="http://schemas.microsoft.com/office/drawing/2014/main" id="{3908B21D-A023-065B-FDA1-28E215F0BB0B}"/>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UNIQ</a:t>
            </a:r>
            <a:endParaRPr lang="en-US" sz="1250" dirty="0"/>
          </a:p>
        </p:txBody>
      </p:sp>
      <p:sp>
        <p:nvSpPr>
          <p:cNvPr id="8" name="Text 6">
            <a:extLst>
              <a:ext uri="{FF2B5EF4-FFF2-40B4-BE49-F238E27FC236}">
                <a16:creationId xmlns:a16="http://schemas.microsoft.com/office/drawing/2014/main" id="{96157F2C-4BF9-7100-E123-84A58E5C774B}"/>
              </a:ext>
            </a:extLst>
          </p:cNvPr>
          <p:cNvSpPr/>
          <p:nvPr/>
        </p:nvSpPr>
        <p:spPr>
          <a:xfrm>
            <a:off x="182880" y="4005072"/>
            <a:ext cx="1225296" cy="512064"/>
          </a:xfrm>
          <a:prstGeom prst="rect">
            <a:avLst/>
          </a:prstGeom>
          <a:noFill/>
          <a:ln/>
        </p:spPr>
        <p:txBody>
          <a:bodyPr wrap="square" rtlCol="0" anchor="ctr"/>
          <a:lstStyle/>
          <a:p>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a:extLst>
              <a:ext uri="{FF2B5EF4-FFF2-40B4-BE49-F238E27FC236}">
                <a16:creationId xmlns:a16="http://schemas.microsoft.com/office/drawing/2014/main" id="{6BB87A22-6245-36C6-F499-2C3CDCC29206}"/>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TACO: Topology-Allocation Co-Optimization for Distributed Quantum Computing </a:t>
            </a:r>
          </a:p>
        </p:txBody>
      </p:sp>
      <p:sp>
        <p:nvSpPr>
          <p:cNvPr id="13" name="Text 11">
            <a:extLst>
              <a:ext uri="{FF2B5EF4-FFF2-40B4-BE49-F238E27FC236}">
                <a16:creationId xmlns:a16="http://schemas.microsoft.com/office/drawing/2014/main" id="{3FCFD109-4ECD-B1DB-71BB-AC755E8A06EE}"/>
              </a:ext>
            </a:extLst>
          </p:cNvPr>
          <p:cNvSpPr/>
          <p:nvPr/>
        </p:nvSpPr>
        <p:spPr>
          <a:xfrm>
            <a:off x="11551615" y="6473952"/>
            <a:ext cx="411480" cy="274320"/>
          </a:xfrm>
          <a:prstGeom prst="rect">
            <a:avLst/>
          </a:prstGeom>
          <a:no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136</a:t>
            </a:fld>
            <a:endParaRPr lang="en-US" sz="1000" dirty="0"/>
          </a:p>
        </p:txBody>
      </p:sp>
      <p:sp>
        <p:nvSpPr>
          <p:cNvPr id="14" name="Text 12">
            <a:extLst>
              <a:ext uri="{FF2B5EF4-FFF2-40B4-BE49-F238E27FC236}">
                <a16:creationId xmlns:a16="http://schemas.microsoft.com/office/drawing/2014/main" id="{7DC7AFBB-48D7-2A26-7E68-C625F0D8D5D1}"/>
              </a:ext>
            </a:extLst>
          </p:cNvPr>
          <p:cNvSpPr/>
          <p:nvPr/>
        </p:nvSpPr>
        <p:spPr>
          <a:xfrm>
            <a:off x="2011680" y="6473952"/>
            <a:ext cx="5486400" cy="274320"/>
          </a:xfrm>
          <a:prstGeom prst="rect">
            <a:avLst/>
          </a:prstGeom>
          <a:noFill/>
          <a:ln/>
        </p:spPr>
        <p:txBody>
          <a:bodyPr wrap="square" rtlCol="0" anchor="ctr"/>
          <a:lstStyle/>
          <a:p>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sp>
        <p:nvSpPr>
          <p:cNvPr id="3" name="Text 9">
            <a:extLst>
              <a:ext uri="{FF2B5EF4-FFF2-40B4-BE49-F238E27FC236}">
                <a16:creationId xmlns:a16="http://schemas.microsoft.com/office/drawing/2014/main" id="{B7F4D6C8-745E-4F45-4A8A-3EDF194ED229}"/>
              </a:ext>
            </a:extLst>
          </p:cNvPr>
          <p:cNvSpPr/>
          <p:nvPr/>
        </p:nvSpPr>
        <p:spPr>
          <a:xfrm>
            <a:off x="2011680" y="621792"/>
            <a:ext cx="9677095" cy="658368"/>
          </a:xfrm>
          <a:prstGeom prst="rect">
            <a:avLst/>
          </a:prstGeom>
          <a:noFill/>
        </p:spPr>
        <p:txBody>
          <a:bodyPr wrap="square" rtlCol="0" anchor="ctr"/>
          <a:lstStyle/>
          <a:p>
            <a:pPr marL="0" indent="0">
              <a:buNone/>
            </a:pPr>
            <a:r>
              <a:rPr lang="en-US" sz="2400" b="1" dirty="0">
                <a:solidFill>
                  <a:srgbClr val="231F20"/>
                </a:solidFill>
                <a:latin typeface="Cambria" panose="02040503050406030204" pitchFamily="34" charset="0"/>
                <a:ea typeface="Cambria" panose="02040503050406030204" pitchFamily="34" charset="-122"/>
                <a:cs typeface="Cambria" panose="02040503050406030204" pitchFamily="34" charset="-120"/>
              </a:rPr>
              <a:t>Motivation and Contribution</a:t>
            </a:r>
            <a:endParaRPr lang="en-US" sz="2400" dirty="0"/>
          </a:p>
        </p:txBody>
      </p:sp>
      <p:sp>
        <p:nvSpPr>
          <p:cNvPr id="9" name="Text 10">
            <a:extLst>
              <a:ext uri="{FF2B5EF4-FFF2-40B4-BE49-F238E27FC236}">
                <a16:creationId xmlns:a16="http://schemas.microsoft.com/office/drawing/2014/main" id="{C36A5577-F047-054B-105F-54B1192D01AE}"/>
              </a:ext>
            </a:extLst>
          </p:cNvPr>
          <p:cNvSpPr/>
          <p:nvPr/>
        </p:nvSpPr>
        <p:spPr>
          <a:xfrm>
            <a:off x="2011680" y="1554480"/>
            <a:ext cx="9437716" cy="4735484"/>
          </a:xfrm>
          <a:prstGeom prst="rect">
            <a:avLst/>
          </a:prstGeom>
          <a:noFill/>
          <a:ln/>
        </p:spPr>
        <p:txBody>
          <a:bodyPr wrap="square" rtlCol="0" anchor="t"/>
          <a:lstStyle/>
          <a:p>
            <a:pPr marL="342900" indent="-342900">
              <a:spcAft>
                <a:spcPts val="800"/>
              </a:spcAft>
              <a:buSzPct val="100000"/>
              <a:buChar char="•"/>
            </a:pPr>
            <a:r>
              <a:rPr lang="en-US" sz="1600" dirty="0">
                <a:solidFill>
                  <a:srgbClr val="231F20"/>
                </a:solidFill>
                <a:latin typeface="Calibri" pitchFamily="34" charset="0"/>
                <a:ea typeface="Calibri" pitchFamily="34" charset="-122"/>
                <a:cs typeface="Calibri" pitchFamily="34" charset="-120"/>
              </a:rPr>
              <a:t>Research Gaps</a:t>
            </a:r>
          </a:p>
          <a:p>
            <a:pPr marL="685800" lvl="1" indent="-342900">
              <a:spcAft>
                <a:spcPts val="800"/>
              </a:spcAft>
              <a:buSzPct val="100000"/>
              <a:buChar char="–"/>
            </a:pPr>
            <a:r>
              <a:rPr lang="en-US" sz="1400" dirty="0">
                <a:solidFill>
                  <a:srgbClr val="58595B"/>
                </a:solidFill>
                <a:latin typeface="Calibri" pitchFamily="34" charset="0"/>
                <a:cs typeface="Calibri" pitchFamily="34" charset="-120"/>
              </a:rPr>
              <a:t>Existing works focus on partitioning quantum circuits and minimizing teleportation but often consider simplified network conditions and entanglement availability</a:t>
            </a:r>
          </a:p>
          <a:p>
            <a:pPr marL="685800" lvl="1" indent="-342900">
              <a:spcAft>
                <a:spcPts val="800"/>
              </a:spcAft>
              <a:buSzPct val="100000"/>
              <a:buChar char="–"/>
            </a:pPr>
            <a:r>
              <a:rPr lang="en-US" sz="1400" dirty="0">
                <a:solidFill>
                  <a:srgbClr val="58595B"/>
                </a:solidFill>
                <a:latin typeface="Calibri" pitchFamily="34" charset="0"/>
                <a:cs typeface="Calibri" pitchFamily="34" charset="-120"/>
              </a:rPr>
              <a:t>Network-aware qubit allocation considers communication cost but lacks joint optimization with topology design</a:t>
            </a:r>
          </a:p>
          <a:p>
            <a:pPr marL="342900" lvl="1" indent="-342900">
              <a:spcAft>
                <a:spcPts val="800"/>
              </a:spcAft>
              <a:buSzPct val="100000"/>
              <a:buChar char="•"/>
            </a:pPr>
            <a:r>
              <a:rPr lang="en-US" sz="1600" dirty="0">
                <a:solidFill>
                  <a:srgbClr val="231F20"/>
                </a:solidFill>
                <a:latin typeface="Calibri" pitchFamily="34" charset="0"/>
                <a:cs typeface="Calibri" pitchFamily="34" charset="-120"/>
              </a:rPr>
              <a:t>Inspired by Mao et al. ICDCS 24 </a:t>
            </a:r>
          </a:p>
          <a:p>
            <a:pPr marL="685800" lvl="1" indent="-342900">
              <a:spcAft>
                <a:spcPts val="800"/>
              </a:spcAft>
              <a:buSzPct val="100000"/>
              <a:buChar char="–"/>
            </a:pPr>
            <a:r>
              <a:rPr lang="en-US" sz="1400" dirty="0">
                <a:solidFill>
                  <a:srgbClr val="58595B"/>
                </a:solidFill>
                <a:latin typeface="Calibri" pitchFamily="34" charset="0"/>
                <a:cs typeface="Calibri" pitchFamily="34" charset="-120"/>
              </a:rPr>
              <a:t>Topology design in DQC, a meta-heuristic algorithm based on simulated annealing to find the near-optimal topology</a:t>
            </a:r>
          </a:p>
          <a:p>
            <a:pPr marL="685800" lvl="1" indent="-342900">
              <a:spcAft>
                <a:spcPts val="800"/>
              </a:spcAft>
              <a:buSzPct val="100000"/>
              <a:buChar char="–"/>
            </a:pPr>
            <a:r>
              <a:rPr lang="en-US" sz="1400" dirty="0">
                <a:solidFill>
                  <a:srgbClr val="58595B"/>
                </a:solidFill>
                <a:latin typeface="Calibri" pitchFamily="34" charset="0"/>
                <a:cs typeface="Calibri" pitchFamily="34" charset="-120"/>
              </a:rPr>
              <a:t>Do not explicitly model the swapping routing into the optimization problem, which makes their optimization problem challenging to solve </a:t>
            </a:r>
          </a:p>
          <a:p>
            <a:pPr marL="685800" lvl="1" indent="-342900">
              <a:spcAft>
                <a:spcPts val="800"/>
              </a:spcAft>
              <a:buSzPct val="100000"/>
              <a:buChar char="–"/>
            </a:pPr>
            <a:r>
              <a:rPr lang="en-US" sz="1400" dirty="0">
                <a:solidFill>
                  <a:srgbClr val="58595B"/>
                </a:solidFill>
                <a:latin typeface="Calibri" pitchFamily="34" charset="0"/>
                <a:cs typeface="Calibri" pitchFamily="34" charset="-120"/>
              </a:rPr>
              <a:t>Assumes entanglement paths follow the shortest path, restricting solution space and reducing optimality</a:t>
            </a:r>
          </a:p>
          <a:p>
            <a:pPr marL="342900" indent="-342900">
              <a:spcAft>
                <a:spcPts val="800"/>
              </a:spcAft>
              <a:buSzPct val="100000"/>
              <a:buChar char="•"/>
            </a:pPr>
            <a:r>
              <a:rPr lang="en-US" sz="1600" dirty="0">
                <a:solidFill>
                  <a:srgbClr val="231F20"/>
                </a:solidFill>
                <a:latin typeface="Calibri" pitchFamily="34" charset="0"/>
                <a:ea typeface="Calibri" pitchFamily="34" charset="-122"/>
                <a:cs typeface="Calibri" pitchFamily="34" charset="-120"/>
              </a:rPr>
              <a:t>Our Contribution</a:t>
            </a:r>
          </a:p>
          <a:p>
            <a:pPr marL="685800" lvl="1" indent="-342900">
              <a:spcAft>
                <a:spcPts val="800"/>
              </a:spcAft>
              <a:buSzPct val="100000"/>
              <a:buChar char="–"/>
            </a:pPr>
            <a:r>
              <a:rPr lang="en-US" sz="1400" dirty="0">
                <a:solidFill>
                  <a:srgbClr val="58595B"/>
                </a:solidFill>
                <a:latin typeface="Calibri" pitchFamily="34" charset="0"/>
                <a:cs typeface="Calibri" pitchFamily="34" charset="-120"/>
              </a:rPr>
              <a:t>We propose a co-design of network topology and qubit allocation, explicitly modeling entanglement paths, allowing for direct optimization via classical solvers</a:t>
            </a:r>
          </a:p>
          <a:p>
            <a:pPr marL="685800" lvl="1" indent="-342900">
              <a:spcAft>
                <a:spcPts val="800"/>
              </a:spcAft>
              <a:buSzPct val="100000"/>
              <a:buChar char="–"/>
            </a:pPr>
            <a:r>
              <a:rPr lang="en-US" sz="1400" dirty="0">
                <a:solidFill>
                  <a:srgbClr val="58595B"/>
                </a:solidFill>
                <a:latin typeface="Calibri" pitchFamily="34" charset="0"/>
                <a:cs typeface="Calibri" pitchFamily="34" charset="-120"/>
              </a:rPr>
              <a:t>We also develop heuristics from edge contraction in qubit interaction graph to pre-assign groups of qubits to QPUs, ensuring that our method remains effective at scale</a:t>
            </a:r>
          </a:p>
          <a:p>
            <a:pPr marL="342900" lvl="1">
              <a:spcAft>
                <a:spcPts val="1400"/>
              </a:spcAft>
              <a:buSzPct val="100000"/>
            </a:pPr>
            <a:endParaRPr lang="en-US" sz="1400" dirty="0">
              <a:solidFill>
                <a:srgbClr val="58595B"/>
              </a:solidFill>
              <a:latin typeface="Calibri" pitchFamily="34" charset="0"/>
              <a:ea typeface="Calibri" pitchFamily="34" charset="-122"/>
              <a:cs typeface="Calibri" pitchFamily="34" charset="-120"/>
            </a:endParaRPr>
          </a:p>
        </p:txBody>
      </p:sp>
    </p:spTree>
    <p:extLst>
      <p:ext uri="{BB962C8B-B14F-4D97-AF65-F5344CB8AC3E}">
        <p14:creationId xmlns:p14="http://schemas.microsoft.com/office/powerpoint/2010/main" val="2001792096"/>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373527-1553-EA6F-4C0A-5273BA66C5BE}"/>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3FBD361E-9E89-DD8F-94DC-A586AF015805}"/>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CBB0B5F6-172D-8872-8C30-3167A1E83D91}"/>
              </a:ext>
            </a:extLst>
          </p:cNvPr>
          <p:cNvSpPr/>
          <p:nvPr/>
        </p:nvSpPr>
        <p:spPr>
          <a:xfrm>
            <a:off x="109728" y="2257104"/>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417C2F5B-3E1A-DC11-86F7-8A1C6550390F}"/>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cs typeface="Calibri" pitchFamily="34" charset="-120"/>
              </a:rPr>
              <a:t>Introduction</a:t>
            </a:r>
          </a:p>
        </p:txBody>
      </p:sp>
      <p:sp>
        <p:nvSpPr>
          <p:cNvPr id="6" name="Text 4">
            <a:extLst>
              <a:ext uri="{FF2B5EF4-FFF2-40B4-BE49-F238E27FC236}">
                <a16:creationId xmlns:a16="http://schemas.microsoft.com/office/drawing/2014/main" id="{1293919E-6B7F-EA39-8D5E-0EB978DC838A}"/>
              </a:ext>
            </a:extLst>
          </p:cNvPr>
          <p:cNvSpPr/>
          <p:nvPr/>
        </p:nvSpPr>
        <p:spPr>
          <a:xfrm>
            <a:off x="182880" y="226771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cs typeface="Calibri" pitchFamily="34" charset="-120"/>
              </a:rPr>
              <a:t>TACO</a:t>
            </a:r>
          </a:p>
        </p:txBody>
      </p:sp>
      <p:sp>
        <p:nvSpPr>
          <p:cNvPr id="7" name="Text 5">
            <a:extLst>
              <a:ext uri="{FF2B5EF4-FFF2-40B4-BE49-F238E27FC236}">
                <a16:creationId xmlns:a16="http://schemas.microsoft.com/office/drawing/2014/main" id="{6F4B8D4F-B9DC-C77F-4D99-19036E1F47E1}"/>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UNIQ</a:t>
            </a:r>
            <a:endParaRPr lang="en-US" sz="1250" dirty="0"/>
          </a:p>
        </p:txBody>
      </p:sp>
      <p:sp>
        <p:nvSpPr>
          <p:cNvPr id="8" name="Text 6">
            <a:extLst>
              <a:ext uri="{FF2B5EF4-FFF2-40B4-BE49-F238E27FC236}">
                <a16:creationId xmlns:a16="http://schemas.microsoft.com/office/drawing/2014/main" id="{8EFC6636-EDC0-6352-A7AF-37EE1928A52A}"/>
              </a:ext>
            </a:extLst>
          </p:cNvPr>
          <p:cNvSpPr/>
          <p:nvPr/>
        </p:nvSpPr>
        <p:spPr>
          <a:xfrm>
            <a:off x="182880" y="4005072"/>
            <a:ext cx="1225296" cy="512064"/>
          </a:xfrm>
          <a:prstGeom prst="rect">
            <a:avLst/>
          </a:prstGeom>
          <a:noFill/>
          <a:ln/>
        </p:spPr>
        <p:txBody>
          <a:bodyPr wrap="square" rtlCol="0" anchor="ctr"/>
          <a:lstStyle/>
          <a:p>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a:extLst>
              <a:ext uri="{FF2B5EF4-FFF2-40B4-BE49-F238E27FC236}">
                <a16:creationId xmlns:a16="http://schemas.microsoft.com/office/drawing/2014/main" id="{0F4ECD83-7539-11AB-3554-333842C77694}"/>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TACO: Topology-Allocation Co-Optimization for Distributed Quantum Computing </a:t>
            </a:r>
          </a:p>
        </p:txBody>
      </p:sp>
      <p:sp>
        <p:nvSpPr>
          <p:cNvPr id="13" name="Text 11">
            <a:extLst>
              <a:ext uri="{FF2B5EF4-FFF2-40B4-BE49-F238E27FC236}">
                <a16:creationId xmlns:a16="http://schemas.microsoft.com/office/drawing/2014/main" id="{D84D814B-D942-F2E0-ECEF-07E0AAD26D98}"/>
              </a:ext>
            </a:extLst>
          </p:cNvPr>
          <p:cNvSpPr/>
          <p:nvPr/>
        </p:nvSpPr>
        <p:spPr>
          <a:xfrm>
            <a:off x="11551615" y="6473952"/>
            <a:ext cx="411480" cy="274320"/>
          </a:xfrm>
          <a:prstGeom prst="rect">
            <a:avLst/>
          </a:prstGeom>
          <a:no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137</a:t>
            </a:fld>
            <a:endParaRPr lang="en-US" sz="1000" dirty="0"/>
          </a:p>
        </p:txBody>
      </p:sp>
      <p:sp>
        <p:nvSpPr>
          <p:cNvPr id="14" name="Text 12">
            <a:extLst>
              <a:ext uri="{FF2B5EF4-FFF2-40B4-BE49-F238E27FC236}">
                <a16:creationId xmlns:a16="http://schemas.microsoft.com/office/drawing/2014/main" id="{8F56F19F-0C05-EB32-A717-2E43E850D764}"/>
              </a:ext>
            </a:extLst>
          </p:cNvPr>
          <p:cNvSpPr/>
          <p:nvPr/>
        </p:nvSpPr>
        <p:spPr>
          <a:xfrm>
            <a:off x="2011680" y="6473952"/>
            <a:ext cx="5486400" cy="274320"/>
          </a:xfrm>
          <a:prstGeom prst="rect">
            <a:avLst/>
          </a:prstGeom>
          <a:noFill/>
          <a:ln/>
        </p:spPr>
        <p:txBody>
          <a:bodyPr wrap="square" rtlCol="0" anchor="ctr"/>
          <a:lstStyle/>
          <a:p>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sp>
        <p:nvSpPr>
          <p:cNvPr id="3" name="Text 9">
            <a:extLst>
              <a:ext uri="{FF2B5EF4-FFF2-40B4-BE49-F238E27FC236}">
                <a16:creationId xmlns:a16="http://schemas.microsoft.com/office/drawing/2014/main" id="{A9BB0844-36E1-8005-3606-E92AA566E3C1}"/>
              </a:ext>
            </a:extLst>
          </p:cNvPr>
          <p:cNvSpPr/>
          <p:nvPr/>
        </p:nvSpPr>
        <p:spPr>
          <a:xfrm>
            <a:off x="2011680" y="621792"/>
            <a:ext cx="9677095" cy="658368"/>
          </a:xfrm>
          <a:prstGeom prst="rect">
            <a:avLst/>
          </a:prstGeom>
          <a:noFill/>
        </p:spPr>
        <p:txBody>
          <a:bodyPr wrap="square" rtlCol="0" anchor="ctr"/>
          <a:lstStyle/>
          <a:p>
            <a:pPr marL="0" indent="0">
              <a:buNone/>
            </a:pPr>
            <a:r>
              <a:rPr lang="en-US" sz="2400" b="1" dirty="0">
                <a:solidFill>
                  <a:srgbClr val="231F20"/>
                </a:solidFill>
                <a:latin typeface="Cambria" panose="02040503050406030204" pitchFamily="34" charset="0"/>
                <a:ea typeface="Cambria" panose="02040503050406030204" pitchFamily="34" charset="-122"/>
                <a:cs typeface="Cambria" panose="02040503050406030204" pitchFamily="34" charset="-120"/>
              </a:rPr>
              <a:t>General Quantum Circuit</a:t>
            </a:r>
          </a:p>
        </p:txBody>
      </p:sp>
      <p:grpSp>
        <p:nvGrpSpPr>
          <p:cNvPr id="11" name="Group 10">
            <a:extLst>
              <a:ext uri="{FF2B5EF4-FFF2-40B4-BE49-F238E27FC236}">
                <a16:creationId xmlns:a16="http://schemas.microsoft.com/office/drawing/2014/main" id="{54E014B6-FA79-E2D0-56AD-5A7F6AF50156}"/>
              </a:ext>
            </a:extLst>
          </p:cNvPr>
          <p:cNvGrpSpPr/>
          <p:nvPr/>
        </p:nvGrpSpPr>
        <p:grpSpPr>
          <a:xfrm>
            <a:off x="3112183" y="1661081"/>
            <a:ext cx="3162448" cy="2691610"/>
            <a:chOff x="216117" y="1358093"/>
            <a:chExt cx="3162448" cy="2691610"/>
          </a:xfrm>
        </p:grpSpPr>
        <p:sp>
          <p:nvSpPr>
            <p:cNvPr id="12" name="Flowchart: Connector 168">
              <a:extLst>
                <a:ext uri="{FF2B5EF4-FFF2-40B4-BE49-F238E27FC236}">
                  <a16:creationId xmlns:a16="http://schemas.microsoft.com/office/drawing/2014/main" id="{9851242A-BC86-5338-8695-879D8D94CCFB}"/>
                </a:ext>
              </a:extLst>
            </p:cNvPr>
            <p:cNvSpPr/>
            <p:nvPr/>
          </p:nvSpPr>
          <p:spPr>
            <a:xfrm>
              <a:off x="3060621" y="3802836"/>
              <a:ext cx="95228" cy="93659"/>
            </a:xfrm>
            <a:prstGeom prst="flowChartConnector">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5" name="Flowchart: Connector 168">
              <a:extLst>
                <a:ext uri="{FF2B5EF4-FFF2-40B4-BE49-F238E27FC236}">
                  <a16:creationId xmlns:a16="http://schemas.microsoft.com/office/drawing/2014/main" id="{3E147926-B52C-7868-AFBE-E4F85F5CC9D0}"/>
                </a:ext>
              </a:extLst>
            </p:cNvPr>
            <p:cNvSpPr/>
            <p:nvPr/>
          </p:nvSpPr>
          <p:spPr>
            <a:xfrm>
              <a:off x="2646509" y="3381309"/>
              <a:ext cx="95228" cy="93659"/>
            </a:xfrm>
            <a:prstGeom prst="flowChartConnector">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6" name="Flowchart: Connector 168">
              <a:extLst>
                <a:ext uri="{FF2B5EF4-FFF2-40B4-BE49-F238E27FC236}">
                  <a16:creationId xmlns:a16="http://schemas.microsoft.com/office/drawing/2014/main" id="{65DF05D3-C1D3-6873-3961-F82E1243CD5E}"/>
                </a:ext>
              </a:extLst>
            </p:cNvPr>
            <p:cNvSpPr/>
            <p:nvPr/>
          </p:nvSpPr>
          <p:spPr>
            <a:xfrm>
              <a:off x="2633255" y="2559569"/>
              <a:ext cx="95228" cy="93659"/>
            </a:xfrm>
            <a:prstGeom prst="flowChartConnector">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7" name="Flowchart: Connector 168">
              <a:extLst>
                <a:ext uri="{FF2B5EF4-FFF2-40B4-BE49-F238E27FC236}">
                  <a16:creationId xmlns:a16="http://schemas.microsoft.com/office/drawing/2014/main" id="{6AF63A3B-5153-5278-6592-2B015CC25313}"/>
                </a:ext>
              </a:extLst>
            </p:cNvPr>
            <p:cNvSpPr/>
            <p:nvPr/>
          </p:nvSpPr>
          <p:spPr>
            <a:xfrm>
              <a:off x="914028" y="2554396"/>
              <a:ext cx="95228" cy="93659"/>
            </a:xfrm>
            <a:prstGeom prst="flowChartConnector">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8" name="Flowchart: Connector 168">
              <a:extLst>
                <a:ext uri="{FF2B5EF4-FFF2-40B4-BE49-F238E27FC236}">
                  <a16:creationId xmlns:a16="http://schemas.microsoft.com/office/drawing/2014/main" id="{C7E7191C-F83E-42C6-1A58-7D7796B5AB0C}"/>
                </a:ext>
              </a:extLst>
            </p:cNvPr>
            <p:cNvSpPr/>
            <p:nvPr/>
          </p:nvSpPr>
          <p:spPr>
            <a:xfrm>
              <a:off x="1559830" y="2957241"/>
              <a:ext cx="95228" cy="93659"/>
            </a:xfrm>
            <a:prstGeom prst="flowChartConnector">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9" name="Flowchart: Connector 168">
              <a:extLst>
                <a:ext uri="{FF2B5EF4-FFF2-40B4-BE49-F238E27FC236}">
                  <a16:creationId xmlns:a16="http://schemas.microsoft.com/office/drawing/2014/main" id="{4ECD491D-FD62-9AFD-59DB-2F25445E6C95}"/>
                </a:ext>
              </a:extLst>
            </p:cNvPr>
            <p:cNvSpPr/>
            <p:nvPr/>
          </p:nvSpPr>
          <p:spPr>
            <a:xfrm>
              <a:off x="1948845" y="3396638"/>
              <a:ext cx="95228" cy="93659"/>
            </a:xfrm>
            <a:prstGeom prst="flowChartConnector">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20" name="Straight Connector 19">
              <a:extLst>
                <a:ext uri="{FF2B5EF4-FFF2-40B4-BE49-F238E27FC236}">
                  <a16:creationId xmlns:a16="http://schemas.microsoft.com/office/drawing/2014/main" id="{D3F5C563-97A1-508F-FDFC-4055E1CD04D8}"/>
                </a:ext>
              </a:extLst>
            </p:cNvPr>
            <p:cNvCxnSpPr>
              <a:cxnSpLocks/>
            </p:cNvCxnSpPr>
            <p:nvPr/>
          </p:nvCxnSpPr>
          <p:spPr>
            <a:xfrm flipV="1">
              <a:off x="2000396" y="2169937"/>
              <a:ext cx="0" cy="1311987"/>
            </a:xfrm>
            <a:prstGeom prst="line">
              <a:avLst/>
            </a:prstGeom>
          </p:spPr>
          <p:style>
            <a:lnRef idx="2">
              <a:schemeClr val="accent1"/>
            </a:lnRef>
            <a:fillRef idx="0">
              <a:schemeClr val="accent1"/>
            </a:fillRef>
            <a:effectRef idx="1">
              <a:schemeClr val="accent1"/>
            </a:effectRef>
            <a:fontRef idx="minor">
              <a:schemeClr val="tx1"/>
            </a:fontRef>
          </p:style>
        </p:cxnSp>
        <p:sp>
          <p:nvSpPr>
            <p:cNvPr id="21" name="Flowchart: Connector 168">
              <a:extLst>
                <a:ext uri="{FF2B5EF4-FFF2-40B4-BE49-F238E27FC236}">
                  <a16:creationId xmlns:a16="http://schemas.microsoft.com/office/drawing/2014/main" id="{495381C1-C2E3-FF54-6E4C-4CC1DC46918B}"/>
                </a:ext>
              </a:extLst>
            </p:cNvPr>
            <p:cNvSpPr/>
            <p:nvPr/>
          </p:nvSpPr>
          <p:spPr>
            <a:xfrm>
              <a:off x="917035" y="3809924"/>
              <a:ext cx="95228" cy="93659"/>
            </a:xfrm>
            <a:prstGeom prst="flowChartConnector">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22" name="Straight Connector 21">
              <a:extLst>
                <a:ext uri="{FF2B5EF4-FFF2-40B4-BE49-F238E27FC236}">
                  <a16:creationId xmlns:a16="http://schemas.microsoft.com/office/drawing/2014/main" id="{4A52D126-55D6-1B6B-CA2C-C18DFD868530}"/>
                </a:ext>
              </a:extLst>
            </p:cNvPr>
            <p:cNvCxnSpPr>
              <a:cxnSpLocks/>
            </p:cNvCxnSpPr>
            <p:nvPr/>
          </p:nvCxnSpPr>
          <p:spPr>
            <a:xfrm>
              <a:off x="688528" y="2146268"/>
              <a:ext cx="2690037" cy="0"/>
            </a:xfrm>
            <a:prstGeom prst="line">
              <a:avLst/>
            </a:prstGeom>
          </p:spPr>
          <p:style>
            <a:lnRef idx="2">
              <a:schemeClr val="accent1"/>
            </a:lnRef>
            <a:fillRef idx="0">
              <a:schemeClr val="accent1"/>
            </a:fillRef>
            <a:effectRef idx="1">
              <a:schemeClr val="accent1"/>
            </a:effectRef>
            <a:fontRef idx="minor">
              <a:schemeClr val="tx1"/>
            </a:fontRef>
          </p:style>
        </p:cxnSp>
        <p:sp>
          <p:nvSpPr>
            <p:cNvPr id="23" name="TextBox 22">
              <a:extLst>
                <a:ext uri="{FF2B5EF4-FFF2-40B4-BE49-F238E27FC236}">
                  <a16:creationId xmlns:a16="http://schemas.microsoft.com/office/drawing/2014/main" id="{6A1EAA2C-6DDC-24D3-8547-B483E1A003D1}"/>
                </a:ext>
              </a:extLst>
            </p:cNvPr>
            <p:cNvSpPr txBox="1"/>
            <p:nvPr/>
          </p:nvSpPr>
          <p:spPr>
            <a:xfrm>
              <a:off x="513412" y="1358093"/>
              <a:ext cx="2690036" cy="461665"/>
            </a:xfrm>
            <a:prstGeom prst="rect">
              <a:avLst/>
            </a:prstGeom>
            <a:noFill/>
          </p:spPr>
          <p:txBody>
            <a:bodyPr wrap="square" rtlCol="0">
              <a:spAutoFit/>
            </a:bodyPr>
            <a:lstStyle/>
            <a:p>
              <a:pPr algn="ctr"/>
              <a:r>
                <a:rPr lang="en-US" sz="2400" dirty="0"/>
                <a:t>Quantum Circuit</a:t>
              </a:r>
            </a:p>
          </p:txBody>
        </p:sp>
        <p:sp>
          <p:nvSpPr>
            <p:cNvPr id="24" name="TextBox 23">
              <a:extLst>
                <a:ext uri="{FF2B5EF4-FFF2-40B4-BE49-F238E27FC236}">
                  <a16:creationId xmlns:a16="http://schemas.microsoft.com/office/drawing/2014/main" id="{81B39D6B-324D-6C06-82E0-C0E65B51165F}"/>
                </a:ext>
              </a:extLst>
            </p:cNvPr>
            <p:cNvSpPr txBox="1"/>
            <p:nvPr/>
          </p:nvSpPr>
          <p:spPr>
            <a:xfrm>
              <a:off x="233426" y="1887442"/>
              <a:ext cx="569456" cy="461665"/>
            </a:xfrm>
            <a:prstGeom prst="rect">
              <a:avLst/>
            </a:prstGeom>
            <a:noFill/>
          </p:spPr>
          <p:txBody>
            <a:bodyPr wrap="square" rtlCol="0">
              <a:spAutoFit/>
            </a:bodyPr>
            <a:lstStyle/>
            <a:p>
              <a:r>
                <a:rPr lang="en-US" sz="2400" dirty="0"/>
                <a:t>q</a:t>
              </a:r>
              <a:r>
                <a:rPr lang="en-US" sz="2400" baseline="-25000" dirty="0"/>
                <a:t>1</a:t>
              </a:r>
            </a:p>
          </p:txBody>
        </p:sp>
        <p:cxnSp>
          <p:nvCxnSpPr>
            <p:cNvPr id="25" name="Straight Connector 24">
              <a:extLst>
                <a:ext uri="{FF2B5EF4-FFF2-40B4-BE49-F238E27FC236}">
                  <a16:creationId xmlns:a16="http://schemas.microsoft.com/office/drawing/2014/main" id="{92702271-DDBF-DA9F-375C-33AE4F9A7D8C}"/>
                </a:ext>
              </a:extLst>
            </p:cNvPr>
            <p:cNvCxnSpPr>
              <a:cxnSpLocks/>
            </p:cNvCxnSpPr>
            <p:nvPr/>
          </p:nvCxnSpPr>
          <p:spPr>
            <a:xfrm>
              <a:off x="671218" y="2606399"/>
              <a:ext cx="2690037" cy="0"/>
            </a:xfrm>
            <a:prstGeom prst="line">
              <a:avLst/>
            </a:prstGeom>
          </p:spPr>
          <p:style>
            <a:lnRef idx="2">
              <a:schemeClr val="accent1"/>
            </a:lnRef>
            <a:fillRef idx="0">
              <a:schemeClr val="accent1"/>
            </a:fillRef>
            <a:effectRef idx="1">
              <a:schemeClr val="accent1"/>
            </a:effectRef>
            <a:fontRef idx="minor">
              <a:schemeClr val="tx1"/>
            </a:fontRef>
          </p:style>
        </p:cxnSp>
        <p:sp>
          <p:nvSpPr>
            <p:cNvPr id="26" name="TextBox 25">
              <a:extLst>
                <a:ext uri="{FF2B5EF4-FFF2-40B4-BE49-F238E27FC236}">
                  <a16:creationId xmlns:a16="http://schemas.microsoft.com/office/drawing/2014/main" id="{9E1378DB-933F-C621-8E50-CE7E353BCD6D}"/>
                </a:ext>
              </a:extLst>
            </p:cNvPr>
            <p:cNvSpPr txBox="1"/>
            <p:nvPr/>
          </p:nvSpPr>
          <p:spPr>
            <a:xfrm>
              <a:off x="228684" y="2304090"/>
              <a:ext cx="569456" cy="461665"/>
            </a:xfrm>
            <a:prstGeom prst="rect">
              <a:avLst/>
            </a:prstGeom>
            <a:noFill/>
          </p:spPr>
          <p:txBody>
            <a:bodyPr wrap="square" rtlCol="0">
              <a:spAutoFit/>
            </a:bodyPr>
            <a:lstStyle/>
            <a:p>
              <a:r>
                <a:rPr lang="en-US" sz="2400" dirty="0"/>
                <a:t>q</a:t>
              </a:r>
              <a:r>
                <a:rPr lang="en-US" sz="2400" baseline="-25000" dirty="0"/>
                <a:t>2</a:t>
              </a:r>
            </a:p>
          </p:txBody>
        </p:sp>
        <p:cxnSp>
          <p:nvCxnSpPr>
            <p:cNvPr id="27" name="Straight Connector 26">
              <a:extLst>
                <a:ext uri="{FF2B5EF4-FFF2-40B4-BE49-F238E27FC236}">
                  <a16:creationId xmlns:a16="http://schemas.microsoft.com/office/drawing/2014/main" id="{552B058C-E649-CEC6-5CFD-7B2D03ABEE64}"/>
                </a:ext>
              </a:extLst>
            </p:cNvPr>
            <p:cNvCxnSpPr>
              <a:cxnSpLocks/>
            </p:cNvCxnSpPr>
            <p:nvPr/>
          </p:nvCxnSpPr>
          <p:spPr>
            <a:xfrm>
              <a:off x="671219" y="2994857"/>
              <a:ext cx="2690037" cy="0"/>
            </a:xfrm>
            <a:prstGeom prst="line">
              <a:avLst/>
            </a:prstGeom>
          </p:spPr>
          <p:style>
            <a:lnRef idx="2">
              <a:schemeClr val="accent1"/>
            </a:lnRef>
            <a:fillRef idx="0">
              <a:schemeClr val="accent1"/>
            </a:fillRef>
            <a:effectRef idx="1">
              <a:schemeClr val="accent1"/>
            </a:effectRef>
            <a:fontRef idx="minor">
              <a:schemeClr val="tx1"/>
            </a:fontRef>
          </p:style>
        </p:cxnSp>
        <p:sp>
          <p:nvSpPr>
            <p:cNvPr id="28" name="TextBox 27">
              <a:extLst>
                <a:ext uri="{FF2B5EF4-FFF2-40B4-BE49-F238E27FC236}">
                  <a16:creationId xmlns:a16="http://schemas.microsoft.com/office/drawing/2014/main" id="{7876C9EA-5F2A-E00F-8D35-C61AF4D68F8D}"/>
                </a:ext>
              </a:extLst>
            </p:cNvPr>
            <p:cNvSpPr txBox="1"/>
            <p:nvPr/>
          </p:nvSpPr>
          <p:spPr>
            <a:xfrm>
              <a:off x="216117" y="2722779"/>
              <a:ext cx="569456" cy="461665"/>
            </a:xfrm>
            <a:prstGeom prst="rect">
              <a:avLst/>
            </a:prstGeom>
            <a:noFill/>
          </p:spPr>
          <p:txBody>
            <a:bodyPr wrap="square" rtlCol="0">
              <a:spAutoFit/>
            </a:bodyPr>
            <a:lstStyle/>
            <a:p>
              <a:r>
                <a:rPr lang="en-US" sz="2400" dirty="0"/>
                <a:t>q</a:t>
              </a:r>
              <a:r>
                <a:rPr lang="en-US" sz="2400" baseline="-25000" dirty="0"/>
                <a:t>3</a:t>
              </a:r>
            </a:p>
          </p:txBody>
        </p:sp>
        <p:cxnSp>
          <p:nvCxnSpPr>
            <p:cNvPr id="29" name="Straight Connector 28">
              <a:extLst>
                <a:ext uri="{FF2B5EF4-FFF2-40B4-BE49-F238E27FC236}">
                  <a16:creationId xmlns:a16="http://schemas.microsoft.com/office/drawing/2014/main" id="{208D182D-8102-E1DA-A1C3-A085CA03E112}"/>
                </a:ext>
              </a:extLst>
            </p:cNvPr>
            <p:cNvCxnSpPr>
              <a:cxnSpLocks/>
            </p:cNvCxnSpPr>
            <p:nvPr/>
          </p:nvCxnSpPr>
          <p:spPr>
            <a:xfrm>
              <a:off x="671219" y="3431731"/>
              <a:ext cx="2690037" cy="0"/>
            </a:xfrm>
            <a:prstGeom prst="line">
              <a:avLst/>
            </a:prstGeom>
          </p:spPr>
          <p:style>
            <a:lnRef idx="2">
              <a:schemeClr val="accent1"/>
            </a:lnRef>
            <a:fillRef idx="0">
              <a:schemeClr val="accent1"/>
            </a:fillRef>
            <a:effectRef idx="1">
              <a:schemeClr val="accent1"/>
            </a:effectRef>
            <a:fontRef idx="minor">
              <a:schemeClr val="tx1"/>
            </a:fontRef>
          </p:style>
        </p:cxnSp>
        <p:sp>
          <p:nvSpPr>
            <p:cNvPr id="30" name="TextBox 29">
              <a:extLst>
                <a:ext uri="{FF2B5EF4-FFF2-40B4-BE49-F238E27FC236}">
                  <a16:creationId xmlns:a16="http://schemas.microsoft.com/office/drawing/2014/main" id="{5C0EE6E5-D999-F6F0-8D4A-E3E3D98C0DCD}"/>
                </a:ext>
              </a:extLst>
            </p:cNvPr>
            <p:cNvSpPr txBox="1"/>
            <p:nvPr/>
          </p:nvSpPr>
          <p:spPr>
            <a:xfrm>
              <a:off x="216117" y="3133149"/>
              <a:ext cx="569456" cy="461665"/>
            </a:xfrm>
            <a:prstGeom prst="rect">
              <a:avLst/>
            </a:prstGeom>
            <a:noFill/>
          </p:spPr>
          <p:txBody>
            <a:bodyPr wrap="square" rtlCol="0">
              <a:spAutoFit/>
            </a:bodyPr>
            <a:lstStyle/>
            <a:p>
              <a:r>
                <a:rPr lang="en-US" sz="2400" dirty="0"/>
                <a:t>q</a:t>
              </a:r>
              <a:r>
                <a:rPr lang="en-US" sz="2400" baseline="-25000" dirty="0"/>
                <a:t>4</a:t>
              </a:r>
            </a:p>
          </p:txBody>
        </p:sp>
        <p:cxnSp>
          <p:nvCxnSpPr>
            <p:cNvPr id="31" name="Straight Connector 30">
              <a:extLst>
                <a:ext uri="{FF2B5EF4-FFF2-40B4-BE49-F238E27FC236}">
                  <a16:creationId xmlns:a16="http://schemas.microsoft.com/office/drawing/2014/main" id="{8057E1D9-BC5F-7E8C-1CA9-59AEFC21399A}"/>
                </a:ext>
              </a:extLst>
            </p:cNvPr>
            <p:cNvCxnSpPr>
              <a:cxnSpLocks/>
            </p:cNvCxnSpPr>
            <p:nvPr/>
          </p:nvCxnSpPr>
          <p:spPr>
            <a:xfrm>
              <a:off x="683786" y="3860116"/>
              <a:ext cx="2690037" cy="0"/>
            </a:xfrm>
            <a:prstGeom prst="line">
              <a:avLst/>
            </a:prstGeom>
          </p:spPr>
          <p:style>
            <a:lnRef idx="2">
              <a:schemeClr val="accent1"/>
            </a:lnRef>
            <a:fillRef idx="0">
              <a:schemeClr val="accent1"/>
            </a:fillRef>
            <a:effectRef idx="1">
              <a:schemeClr val="accent1"/>
            </a:effectRef>
            <a:fontRef idx="minor">
              <a:schemeClr val="tx1"/>
            </a:fontRef>
          </p:style>
        </p:cxnSp>
        <p:sp>
          <p:nvSpPr>
            <p:cNvPr id="32" name="TextBox 31">
              <a:extLst>
                <a:ext uri="{FF2B5EF4-FFF2-40B4-BE49-F238E27FC236}">
                  <a16:creationId xmlns:a16="http://schemas.microsoft.com/office/drawing/2014/main" id="{FAA479F8-4E94-BA87-C435-38799C9606D9}"/>
                </a:ext>
              </a:extLst>
            </p:cNvPr>
            <p:cNvSpPr txBox="1"/>
            <p:nvPr/>
          </p:nvSpPr>
          <p:spPr>
            <a:xfrm>
              <a:off x="228684" y="3588038"/>
              <a:ext cx="569456" cy="461665"/>
            </a:xfrm>
            <a:prstGeom prst="rect">
              <a:avLst/>
            </a:prstGeom>
            <a:noFill/>
          </p:spPr>
          <p:txBody>
            <a:bodyPr wrap="square" rtlCol="0">
              <a:spAutoFit/>
            </a:bodyPr>
            <a:lstStyle/>
            <a:p>
              <a:r>
                <a:rPr lang="en-US" sz="2400" dirty="0"/>
                <a:t>q</a:t>
              </a:r>
              <a:r>
                <a:rPr lang="en-US" sz="2400" baseline="-25000" dirty="0"/>
                <a:t>5</a:t>
              </a:r>
            </a:p>
          </p:txBody>
        </p:sp>
        <p:cxnSp>
          <p:nvCxnSpPr>
            <p:cNvPr id="33" name="Straight Connector 32">
              <a:extLst>
                <a:ext uri="{FF2B5EF4-FFF2-40B4-BE49-F238E27FC236}">
                  <a16:creationId xmlns:a16="http://schemas.microsoft.com/office/drawing/2014/main" id="{938AB2BF-A337-CEF8-EE49-3DBD5FB4F520}"/>
                </a:ext>
              </a:extLst>
            </p:cNvPr>
            <p:cNvCxnSpPr>
              <a:cxnSpLocks/>
              <a:stCxn id="17" idx="4"/>
            </p:cNvCxnSpPr>
            <p:nvPr/>
          </p:nvCxnSpPr>
          <p:spPr>
            <a:xfrm flipH="1" flipV="1">
              <a:off x="961468" y="2123548"/>
              <a:ext cx="174" cy="524507"/>
            </a:xfrm>
            <a:prstGeom prst="line">
              <a:avLst/>
            </a:prstGeom>
          </p:spPr>
          <p:style>
            <a:lnRef idx="2">
              <a:schemeClr val="accent1"/>
            </a:lnRef>
            <a:fillRef idx="0">
              <a:schemeClr val="accent1"/>
            </a:fillRef>
            <a:effectRef idx="1">
              <a:schemeClr val="accent1"/>
            </a:effectRef>
            <a:fontRef idx="minor">
              <a:schemeClr val="tx1"/>
            </a:fontRef>
          </p:style>
        </p:cxnSp>
        <p:sp>
          <p:nvSpPr>
            <p:cNvPr id="34" name="Flowchart: Connector 168">
              <a:extLst>
                <a:ext uri="{FF2B5EF4-FFF2-40B4-BE49-F238E27FC236}">
                  <a16:creationId xmlns:a16="http://schemas.microsoft.com/office/drawing/2014/main" id="{AF2FF78A-E586-A02C-BD7C-F942C1172450}"/>
                </a:ext>
              </a:extLst>
            </p:cNvPr>
            <p:cNvSpPr/>
            <p:nvPr/>
          </p:nvSpPr>
          <p:spPr>
            <a:xfrm>
              <a:off x="917099" y="2102474"/>
              <a:ext cx="95228" cy="93659"/>
            </a:xfrm>
            <a:prstGeom prst="flowChartConnector">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5" name="Flowchart: Connector 168">
              <a:extLst>
                <a:ext uri="{FF2B5EF4-FFF2-40B4-BE49-F238E27FC236}">
                  <a16:creationId xmlns:a16="http://schemas.microsoft.com/office/drawing/2014/main" id="{FF0251E2-8B89-EAF8-9790-F85BB99A7D44}"/>
                </a:ext>
              </a:extLst>
            </p:cNvPr>
            <p:cNvSpPr/>
            <p:nvPr/>
          </p:nvSpPr>
          <p:spPr>
            <a:xfrm>
              <a:off x="1950409" y="2093120"/>
              <a:ext cx="95228" cy="93659"/>
            </a:xfrm>
            <a:prstGeom prst="flowChartConnector">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6" name="Flowchart: Connector 168">
              <a:extLst>
                <a:ext uri="{FF2B5EF4-FFF2-40B4-BE49-F238E27FC236}">
                  <a16:creationId xmlns:a16="http://schemas.microsoft.com/office/drawing/2014/main" id="{A39468A2-2913-AC6D-82D4-F9D340E69C69}"/>
                </a:ext>
              </a:extLst>
            </p:cNvPr>
            <p:cNvSpPr/>
            <p:nvPr/>
          </p:nvSpPr>
          <p:spPr>
            <a:xfrm>
              <a:off x="1566454" y="3374685"/>
              <a:ext cx="95228" cy="93659"/>
            </a:xfrm>
            <a:prstGeom prst="flowChartConnector">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37" name="Straight Connector 36">
              <a:extLst>
                <a:ext uri="{FF2B5EF4-FFF2-40B4-BE49-F238E27FC236}">
                  <a16:creationId xmlns:a16="http://schemas.microsoft.com/office/drawing/2014/main" id="{95A3DE0D-B22F-B812-6159-5439180D3E83}"/>
                </a:ext>
              </a:extLst>
            </p:cNvPr>
            <p:cNvCxnSpPr>
              <a:cxnSpLocks/>
              <a:endCxn id="18" idx="0"/>
            </p:cNvCxnSpPr>
            <p:nvPr/>
          </p:nvCxnSpPr>
          <p:spPr>
            <a:xfrm flipH="1" flipV="1">
              <a:off x="1607444" y="2957241"/>
              <a:ext cx="6622" cy="460442"/>
            </a:xfrm>
            <a:prstGeom prst="line">
              <a:avLst/>
            </a:prstGeom>
          </p:spPr>
          <p:style>
            <a:lnRef idx="2">
              <a:schemeClr val="accent1"/>
            </a:lnRef>
            <a:fillRef idx="0">
              <a:schemeClr val="accent1"/>
            </a:fillRef>
            <a:effectRef idx="1">
              <a:schemeClr val="accent1"/>
            </a:effectRef>
            <a:fontRef idx="minor">
              <a:schemeClr val="tx1"/>
            </a:fontRef>
          </p:style>
        </p:cxnSp>
        <p:sp>
          <p:nvSpPr>
            <p:cNvPr id="38" name="Flowchart: Connector 168">
              <a:extLst>
                <a:ext uri="{FF2B5EF4-FFF2-40B4-BE49-F238E27FC236}">
                  <a16:creationId xmlns:a16="http://schemas.microsoft.com/office/drawing/2014/main" id="{76812226-92F9-26CE-9B88-FAD14F26F467}"/>
                </a:ext>
              </a:extLst>
            </p:cNvPr>
            <p:cNvSpPr/>
            <p:nvPr/>
          </p:nvSpPr>
          <p:spPr>
            <a:xfrm>
              <a:off x="2653133" y="3798753"/>
              <a:ext cx="95228" cy="93659"/>
            </a:xfrm>
            <a:prstGeom prst="flowChartConnector">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39" name="Straight Connector 38">
              <a:extLst>
                <a:ext uri="{FF2B5EF4-FFF2-40B4-BE49-F238E27FC236}">
                  <a16:creationId xmlns:a16="http://schemas.microsoft.com/office/drawing/2014/main" id="{01BC72BE-8BD1-A542-B0B1-277FC99C90DF}"/>
                </a:ext>
              </a:extLst>
            </p:cNvPr>
            <p:cNvCxnSpPr>
              <a:cxnSpLocks/>
              <a:endCxn id="15" idx="0"/>
            </p:cNvCxnSpPr>
            <p:nvPr/>
          </p:nvCxnSpPr>
          <p:spPr>
            <a:xfrm flipH="1" flipV="1">
              <a:off x="2694123" y="3381309"/>
              <a:ext cx="6624" cy="460442"/>
            </a:xfrm>
            <a:prstGeom prst="line">
              <a:avLst/>
            </a:prstGeom>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FCDF2AF1-DD2B-BF8F-69BB-B3FE797AA16B}"/>
                </a:ext>
              </a:extLst>
            </p:cNvPr>
            <p:cNvCxnSpPr>
              <a:cxnSpLocks/>
              <a:stCxn id="12" idx="4"/>
            </p:cNvCxnSpPr>
            <p:nvPr/>
          </p:nvCxnSpPr>
          <p:spPr>
            <a:xfrm flipH="1" flipV="1">
              <a:off x="3103220" y="2200135"/>
              <a:ext cx="5015" cy="1696360"/>
            </a:xfrm>
            <a:prstGeom prst="line">
              <a:avLst/>
            </a:prstGeom>
          </p:spPr>
          <p:style>
            <a:lnRef idx="2">
              <a:schemeClr val="accent1"/>
            </a:lnRef>
            <a:fillRef idx="0">
              <a:schemeClr val="accent1"/>
            </a:fillRef>
            <a:effectRef idx="1">
              <a:schemeClr val="accent1"/>
            </a:effectRef>
            <a:fontRef idx="minor">
              <a:schemeClr val="tx1"/>
            </a:fontRef>
          </p:style>
        </p:cxnSp>
        <p:sp>
          <p:nvSpPr>
            <p:cNvPr id="41" name="Flowchart: Connector 168">
              <a:extLst>
                <a:ext uri="{FF2B5EF4-FFF2-40B4-BE49-F238E27FC236}">
                  <a16:creationId xmlns:a16="http://schemas.microsoft.com/office/drawing/2014/main" id="{0886973A-72BF-62FF-8A57-6EDC12BB3EA9}"/>
                </a:ext>
              </a:extLst>
            </p:cNvPr>
            <p:cNvSpPr/>
            <p:nvPr/>
          </p:nvSpPr>
          <p:spPr>
            <a:xfrm>
              <a:off x="3042970" y="2106476"/>
              <a:ext cx="95228" cy="93659"/>
            </a:xfrm>
            <a:prstGeom prst="flowChartConnector">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42" name="Straight Connector 41">
              <a:extLst>
                <a:ext uri="{FF2B5EF4-FFF2-40B4-BE49-F238E27FC236}">
                  <a16:creationId xmlns:a16="http://schemas.microsoft.com/office/drawing/2014/main" id="{918F9A49-12C7-6D1E-CDE8-2DDE2BFDE485}"/>
                </a:ext>
              </a:extLst>
            </p:cNvPr>
            <p:cNvCxnSpPr>
              <a:cxnSpLocks/>
              <a:stCxn id="16" idx="4"/>
            </p:cNvCxnSpPr>
            <p:nvPr/>
          </p:nvCxnSpPr>
          <p:spPr>
            <a:xfrm flipV="1">
              <a:off x="2680869" y="2139949"/>
              <a:ext cx="0" cy="513279"/>
            </a:xfrm>
            <a:prstGeom prst="line">
              <a:avLst/>
            </a:prstGeom>
          </p:spPr>
          <p:style>
            <a:lnRef idx="2">
              <a:schemeClr val="accent1"/>
            </a:lnRef>
            <a:fillRef idx="0">
              <a:schemeClr val="accent1"/>
            </a:fillRef>
            <a:effectRef idx="1">
              <a:schemeClr val="accent1"/>
            </a:effectRef>
            <a:fontRef idx="minor">
              <a:schemeClr val="tx1"/>
            </a:fontRef>
          </p:style>
        </p:cxnSp>
        <p:sp>
          <p:nvSpPr>
            <p:cNvPr id="43" name="Flowchart: Connector 168">
              <a:extLst>
                <a:ext uri="{FF2B5EF4-FFF2-40B4-BE49-F238E27FC236}">
                  <a16:creationId xmlns:a16="http://schemas.microsoft.com/office/drawing/2014/main" id="{C43F939B-5F0A-1F95-D0A3-D82067CDFD47}"/>
                </a:ext>
              </a:extLst>
            </p:cNvPr>
            <p:cNvSpPr/>
            <p:nvPr/>
          </p:nvSpPr>
          <p:spPr>
            <a:xfrm>
              <a:off x="2633255" y="2082598"/>
              <a:ext cx="95228" cy="93659"/>
            </a:xfrm>
            <a:prstGeom prst="flowChartConnector">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44" name="Straight Connector 43">
              <a:extLst>
                <a:ext uri="{FF2B5EF4-FFF2-40B4-BE49-F238E27FC236}">
                  <a16:creationId xmlns:a16="http://schemas.microsoft.com/office/drawing/2014/main" id="{BAE6FAEC-D0B4-3B76-4BEC-1FD9586131FE}"/>
                </a:ext>
              </a:extLst>
            </p:cNvPr>
            <p:cNvCxnSpPr>
              <a:cxnSpLocks/>
            </p:cNvCxnSpPr>
            <p:nvPr/>
          </p:nvCxnSpPr>
          <p:spPr>
            <a:xfrm flipH="1" flipV="1">
              <a:off x="961468" y="3436172"/>
              <a:ext cx="3245" cy="482850"/>
            </a:xfrm>
            <a:prstGeom prst="line">
              <a:avLst/>
            </a:prstGeom>
          </p:spPr>
          <p:style>
            <a:lnRef idx="2">
              <a:schemeClr val="accent1"/>
            </a:lnRef>
            <a:fillRef idx="0">
              <a:schemeClr val="accent1"/>
            </a:fillRef>
            <a:effectRef idx="1">
              <a:schemeClr val="accent1"/>
            </a:effectRef>
            <a:fontRef idx="minor">
              <a:schemeClr val="tx1"/>
            </a:fontRef>
          </p:style>
        </p:cxnSp>
        <p:sp>
          <p:nvSpPr>
            <p:cNvPr id="45" name="Flowchart: Connector 168">
              <a:extLst>
                <a:ext uri="{FF2B5EF4-FFF2-40B4-BE49-F238E27FC236}">
                  <a16:creationId xmlns:a16="http://schemas.microsoft.com/office/drawing/2014/main" id="{8FA7A48E-7625-0EEE-E67D-E1067D20E6E1}"/>
                </a:ext>
              </a:extLst>
            </p:cNvPr>
            <p:cNvSpPr/>
            <p:nvPr/>
          </p:nvSpPr>
          <p:spPr>
            <a:xfrm>
              <a:off x="917101" y="3374685"/>
              <a:ext cx="95228" cy="93659"/>
            </a:xfrm>
            <a:prstGeom prst="flowChartConnector">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46" name="Rectangle 45">
              <a:extLst>
                <a:ext uri="{FF2B5EF4-FFF2-40B4-BE49-F238E27FC236}">
                  <a16:creationId xmlns:a16="http://schemas.microsoft.com/office/drawing/2014/main" id="{8363A1E6-651F-AB24-5103-FB0B47C4E216}"/>
                </a:ext>
              </a:extLst>
            </p:cNvPr>
            <p:cNvSpPr/>
            <p:nvPr/>
          </p:nvSpPr>
          <p:spPr>
            <a:xfrm>
              <a:off x="2178072" y="2380428"/>
              <a:ext cx="331745" cy="331745"/>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Y</a:t>
              </a:r>
            </a:p>
          </p:txBody>
        </p:sp>
        <p:sp>
          <p:nvSpPr>
            <p:cNvPr id="47" name="Rectangle 46">
              <a:extLst>
                <a:ext uri="{FF2B5EF4-FFF2-40B4-BE49-F238E27FC236}">
                  <a16:creationId xmlns:a16="http://schemas.microsoft.com/office/drawing/2014/main" id="{F8330283-C25D-D399-DBCD-6CF88AC5808E}"/>
                </a:ext>
              </a:extLst>
            </p:cNvPr>
            <p:cNvSpPr/>
            <p:nvPr/>
          </p:nvSpPr>
          <p:spPr>
            <a:xfrm>
              <a:off x="2491880" y="2838391"/>
              <a:ext cx="331745" cy="331745"/>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a:t>
              </a:r>
            </a:p>
          </p:txBody>
        </p:sp>
        <p:sp>
          <p:nvSpPr>
            <p:cNvPr id="48" name="Rectangle 47">
              <a:extLst>
                <a:ext uri="{FF2B5EF4-FFF2-40B4-BE49-F238E27FC236}">
                  <a16:creationId xmlns:a16="http://schemas.microsoft.com/office/drawing/2014/main" id="{C9CB8C8D-96BB-BEFA-699A-7C7CFEF7E785}"/>
                </a:ext>
              </a:extLst>
            </p:cNvPr>
            <p:cNvSpPr/>
            <p:nvPr/>
          </p:nvSpPr>
          <p:spPr>
            <a:xfrm>
              <a:off x="1144405" y="3241818"/>
              <a:ext cx="331745" cy="331745"/>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X</a:t>
              </a:r>
            </a:p>
          </p:txBody>
        </p:sp>
        <p:sp>
          <p:nvSpPr>
            <p:cNvPr id="49" name="Rectangle 48">
              <a:extLst>
                <a:ext uri="{FF2B5EF4-FFF2-40B4-BE49-F238E27FC236}">
                  <a16:creationId xmlns:a16="http://schemas.microsoft.com/office/drawing/2014/main" id="{6A47CFBB-038B-ECCC-CCC6-5D64E687E847}"/>
                </a:ext>
              </a:extLst>
            </p:cNvPr>
            <p:cNvSpPr/>
            <p:nvPr/>
          </p:nvSpPr>
          <p:spPr>
            <a:xfrm>
              <a:off x="1164287" y="1989487"/>
              <a:ext cx="331745" cy="331745"/>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a:t>
              </a:r>
            </a:p>
          </p:txBody>
        </p:sp>
      </p:grpSp>
      <p:sp>
        <p:nvSpPr>
          <p:cNvPr id="50" name="TextBox 49">
            <a:extLst>
              <a:ext uri="{FF2B5EF4-FFF2-40B4-BE49-F238E27FC236}">
                <a16:creationId xmlns:a16="http://schemas.microsoft.com/office/drawing/2014/main" id="{319A9496-1921-8EB6-3D32-0179E6F90870}"/>
              </a:ext>
            </a:extLst>
          </p:cNvPr>
          <p:cNvSpPr txBox="1"/>
          <p:nvPr/>
        </p:nvSpPr>
        <p:spPr>
          <a:xfrm>
            <a:off x="2309155" y="4884735"/>
            <a:ext cx="5231310" cy="646331"/>
          </a:xfrm>
          <a:prstGeom prst="rect">
            <a:avLst/>
          </a:prstGeom>
          <a:noFill/>
        </p:spPr>
        <p:txBody>
          <a:bodyPr wrap="square" rtlCol="0">
            <a:spAutoFit/>
          </a:bodyPr>
          <a:lstStyle/>
          <a:p>
            <a:pPr marL="285750" indent="-285750">
              <a:buFont typeface="Arial" panose="020B0604020202020204" pitchFamily="34" charset="0"/>
              <a:buChar char="•"/>
            </a:pPr>
            <a:r>
              <a:rPr lang="en-US" b="1" dirty="0"/>
              <a:t>Quantum circuits </a:t>
            </a:r>
            <a:r>
              <a:rPr lang="en-US" dirty="0"/>
              <a:t>describe quantum algorithms</a:t>
            </a:r>
          </a:p>
          <a:p>
            <a:pPr marL="285750" indent="-285750">
              <a:buFont typeface="Arial" panose="020B0604020202020204" pitchFamily="34" charset="0"/>
              <a:buChar char="•"/>
            </a:pPr>
            <a:r>
              <a:rPr lang="en-US" dirty="0"/>
              <a:t>Single qubit gates + CNOT are </a:t>
            </a:r>
            <a:r>
              <a:rPr lang="en-US" b="1" dirty="0"/>
              <a:t>universal</a:t>
            </a:r>
          </a:p>
        </p:txBody>
      </p:sp>
      <p:grpSp>
        <p:nvGrpSpPr>
          <p:cNvPr id="51" name="Group 50">
            <a:extLst>
              <a:ext uri="{FF2B5EF4-FFF2-40B4-BE49-F238E27FC236}">
                <a16:creationId xmlns:a16="http://schemas.microsoft.com/office/drawing/2014/main" id="{ABF2CEC8-F0B4-B040-9DA9-F21E85F87F11}"/>
              </a:ext>
            </a:extLst>
          </p:cNvPr>
          <p:cNvGrpSpPr/>
          <p:nvPr/>
        </p:nvGrpSpPr>
        <p:grpSpPr>
          <a:xfrm>
            <a:off x="8418720" y="2496646"/>
            <a:ext cx="2151783" cy="1778605"/>
            <a:chOff x="7927600" y="1725285"/>
            <a:chExt cx="2151783" cy="1778605"/>
          </a:xfrm>
        </p:grpSpPr>
        <p:cxnSp>
          <p:nvCxnSpPr>
            <p:cNvPr id="52" name="Straight Connector 51">
              <a:extLst>
                <a:ext uri="{FF2B5EF4-FFF2-40B4-BE49-F238E27FC236}">
                  <a16:creationId xmlns:a16="http://schemas.microsoft.com/office/drawing/2014/main" id="{B349E07D-B4C5-0717-F9AC-45220704328A}"/>
                </a:ext>
              </a:extLst>
            </p:cNvPr>
            <p:cNvCxnSpPr>
              <a:cxnSpLocks/>
              <a:stCxn id="53" idx="4"/>
              <a:endCxn id="54" idx="0"/>
            </p:cNvCxnSpPr>
            <p:nvPr/>
          </p:nvCxnSpPr>
          <p:spPr>
            <a:xfrm flipH="1">
              <a:off x="8245155" y="2086714"/>
              <a:ext cx="81636" cy="368932"/>
            </a:xfrm>
            <a:prstGeom prst="line">
              <a:avLst/>
            </a:prstGeom>
            <a:ln w="38100">
              <a:solidFill>
                <a:schemeClr val="accent4"/>
              </a:solidFill>
            </a:ln>
          </p:spPr>
          <p:style>
            <a:lnRef idx="2">
              <a:schemeClr val="accent1"/>
            </a:lnRef>
            <a:fillRef idx="0">
              <a:schemeClr val="accent1"/>
            </a:fillRef>
            <a:effectRef idx="1">
              <a:schemeClr val="accent1"/>
            </a:effectRef>
            <a:fontRef idx="minor">
              <a:schemeClr val="tx1"/>
            </a:fontRef>
          </p:style>
        </p:cxnSp>
        <p:sp>
          <p:nvSpPr>
            <p:cNvPr id="53" name="Flowchart: Connector 168">
              <a:extLst>
                <a:ext uri="{FF2B5EF4-FFF2-40B4-BE49-F238E27FC236}">
                  <a16:creationId xmlns:a16="http://schemas.microsoft.com/office/drawing/2014/main" id="{DF46CAE3-77F6-67C7-8476-30E591F818E8}"/>
                </a:ext>
              </a:extLst>
            </p:cNvPr>
            <p:cNvSpPr/>
            <p:nvPr/>
          </p:nvSpPr>
          <p:spPr>
            <a:xfrm>
              <a:off x="8233819" y="1903834"/>
              <a:ext cx="185944" cy="182880"/>
            </a:xfrm>
            <a:prstGeom prst="flowChartConnector">
              <a:avLst/>
            </a:prstGeom>
            <a:solidFill>
              <a:schemeClr val="tx2">
                <a:lumMod val="50000"/>
                <a:lumOff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54" name="Flowchart: Connector 168">
              <a:extLst>
                <a:ext uri="{FF2B5EF4-FFF2-40B4-BE49-F238E27FC236}">
                  <a16:creationId xmlns:a16="http://schemas.microsoft.com/office/drawing/2014/main" id="{9F922F5B-E96C-2CA0-DBCB-AB3BB496ED2F}"/>
                </a:ext>
              </a:extLst>
            </p:cNvPr>
            <p:cNvSpPr/>
            <p:nvPr/>
          </p:nvSpPr>
          <p:spPr>
            <a:xfrm>
              <a:off x="8152183" y="2455646"/>
              <a:ext cx="185944" cy="182880"/>
            </a:xfrm>
            <a:prstGeom prst="flowChartConnector">
              <a:avLst/>
            </a:prstGeom>
            <a:solidFill>
              <a:schemeClr val="tx2">
                <a:lumMod val="50000"/>
                <a:lumOff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55" name="Flowchart: Connector 168">
              <a:extLst>
                <a:ext uri="{FF2B5EF4-FFF2-40B4-BE49-F238E27FC236}">
                  <a16:creationId xmlns:a16="http://schemas.microsoft.com/office/drawing/2014/main" id="{BB348451-7951-9617-D5D6-2264397747F9}"/>
                </a:ext>
              </a:extLst>
            </p:cNvPr>
            <p:cNvSpPr/>
            <p:nvPr/>
          </p:nvSpPr>
          <p:spPr>
            <a:xfrm>
              <a:off x="8754585" y="3013203"/>
              <a:ext cx="185944" cy="182880"/>
            </a:xfrm>
            <a:prstGeom prst="flowChartConnector">
              <a:avLst/>
            </a:prstGeom>
            <a:solidFill>
              <a:schemeClr val="tx2">
                <a:lumMod val="50000"/>
                <a:lumOff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56" name="Flowchart: Connector 168">
              <a:extLst>
                <a:ext uri="{FF2B5EF4-FFF2-40B4-BE49-F238E27FC236}">
                  <a16:creationId xmlns:a16="http://schemas.microsoft.com/office/drawing/2014/main" id="{C7B22457-BB2D-5A8C-C5D9-F2F719ADA9D5}"/>
                </a:ext>
              </a:extLst>
            </p:cNvPr>
            <p:cNvSpPr/>
            <p:nvPr/>
          </p:nvSpPr>
          <p:spPr>
            <a:xfrm>
              <a:off x="9368778" y="2431387"/>
              <a:ext cx="185944" cy="182880"/>
            </a:xfrm>
            <a:prstGeom prst="flowChartConnector">
              <a:avLst/>
            </a:prstGeom>
            <a:solidFill>
              <a:schemeClr val="tx2">
                <a:lumMod val="50000"/>
                <a:lumOff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57" name="Straight Connector 56">
              <a:extLst>
                <a:ext uri="{FF2B5EF4-FFF2-40B4-BE49-F238E27FC236}">
                  <a16:creationId xmlns:a16="http://schemas.microsoft.com/office/drawing/2014/main" id="{3DDC0A0B-239A-16C8-30C8-5E26F1EBB76F}"/>
                </a:ext>
              </a:extLst>
            </p:cNvPr>
            <p:cNvCxnSpPr>
              <a:cxnSpLocks/>
              <a:endCxn id="55" idx="1"/>
            </p:cNvCxnSpPr>
            <p:nvPr/>
          </p:nvCxnSpPr>
          <p:spPr>
            <a:xfrm>
              <a:off x="8295204" y="2575464"/>
              <a:ext cx="486612" cy="464521"/>
            </a:xfrm>
            <a:prstGeom prst="line">
              <a:avLst/>
            </a:prstGeom>
            <a:ln w="38100">
              <a:solidFill>
                <a:schemeClr val="accent4"/>
              </a:solidFill>
            </a:ln>
          </p:spPr>
          <p:style>
            <a:lnRef idx="2">
              <a:schemeClr val="accent1"/>
            </a:lnRef>
            <a:fillRef idx="0">
              <a:schemeClr val="accent1"/>
            </a:fillRef>
            <a:effectRef idx="1">
              <a:schemeClr val="accent1"/>
            </a:effectRef>
            <a:fontRef idx="minor">
              <a:schemeClr val="tx1"/>
            </a:fontRef>
          </p:style>
        </p:cxnSp>
        <p:cxnSp>
          <p:nvCxnSpPr>
            <p:cNvPr id="58" name="Straight Connector 57">
              <a:extLst>
                <a:ext uri="{FF2B5EF4-FFF2-40B4-BE49-F238E27FC236}">
                  <a16:creationId xmlns:a16="http://schemas.microsoft.com/office/drawing/2014/main" id="{39218965-AF19-7A26-4CF3-68F18B2360CC}"/>
                </a:ext>
              </a:extLst>
            </p:cNvPr>
            <p:cNvCxnSpPr>
              <a:cxnSpLocks/>
              <a:stCxn id="56" idx="3"/>
              <a:endCxn id="55" idx="7"/>
            </p:cNvCxnSpPr>
            <p:nvPr/>
          </p:nvCxnSpPr>
          <p:spPr>
            <a:xfrm flipH="1">
              <a:off x="8913298" y="2587485"/>
              <a:ext cx="482711" cy="452500"/>
            </a:xfrm>
            <a:prstGeom prst="line">
              <a:avLst/>
            </a:prstGeom>
            <a:ln w="38100">
              <a:solidFill>
                <a:schemeClr val="accent4"/>
              </a:solidFill>
            </a:ln>
          </p:spPr>
          <p:style>
            <a:lnRef idx="2">
              <a:schemeClr val="accent1"/>
            </a:lnRef>
            <a:fillRef idx="0">
              <a:schemeClr val="accent1"/>
            </a:fillRef>
            <a:effectRef idx="1">
              <a:schemeClr val="accent1"/>
            </a:effectRef>
            <a:fontRef idx="minor">
              <a:schemeClr val="tx1"/>
            </a:fontRef>
          </p:style>
        </p:cxnSp>
        <p:cxnSp>
          <p:nvCxnSpPr>
            <p:cNvPr id="59" name="Straight Connector 58">
              <a:extLst>
                <a:ext uri="{FF2B5EF4-FFF2-40B4-BE49-F238E27FC236}">
                  <a16:creationId xmlns:a16="http://schemas.microsoft.com/office/drawing/2014/main" id="{BFDB4FD8-BC55-225F-C35F-CC0C416EB112}"/>
                </a:ext>
              </a:extLst>
            </p:cNvPr>
            <p:cNvCxnSpPr>
              <a:cxnSpLocks/>
              <a:stCxn id="56" idx="2"/>
              <a:endCxn id="54" idx="6"/>
            </p:cNvCxnSpPr>
            <p:nvPr/>
          </p:nvCxnSpPr>
          <p:spPr>
            <a:xfrm flipH="1">
              <a:off x="8338127" y="2522827"/>
              <a:ext cx="1030651" cy="24259"/>
            </a:xfrm>
            <a:prstGeom prst="line">
              <a:avLst/>
            </a:prstGeom>
            <a:ln w="38100">
              <a:solidFill>
                <a:schemeClr val="accent4"/>
              </a:solidFill>
            </a:ln>
          </p:spPr>
          <p:style>
            <a:lnRef idx="2">
              <a:schemeClr val="accent1"/>
            </a:lnRef>
            <a:fillRef idx="0">
              <a:schemeClr val="accent1"/>
            </a:fillRef>
            <a:effectRef idx="1">
              <a:schemeClr val="accent1"/>
            </a:effectRef>
            <a:fontRef idx="minor">
              <a:schemeClr val="tx1"/>
            </a:fontRef>
          </p:style>
        </p:cxnSp>
        <p:sp>
          <p:nvSpPr>
            <p:cNvPr id="60" name="Flowchart: Connector 168">
              <a:extLst>
                <a:ext uri="{FF2B5EF4-FFF2-40B4-BE49-F238E27FC236}">
                  <a16:creationId xmlns:a16="http://schemas.microsoft.com/office/drawing/2014/main" id="{3D084C8C-C224-3D9E-E9A8-4DA4E868DABD}"/>
                </a:ext>
              </a:extLst>
            </p:cNvPr>
            <p:cNvSpPr/>
            <p:nvPr/>
          </p:nvSpPr>
          <p:spPr>
            <a:xfrm>
              <a:off x="9121107" y="1896680"/>
              <a:ext cx="185944" cy="182880"/>
            </a:xfrm>
            <a:prstGeom prst="flowChartConnector">
              <a:avLst/>
            </a:prstGeom>
            <a:solidFill>
              <a:schemeClr val="tx2">
                <a:lumMod val="50000"/>
                <a:lumOff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61" name="Straight Connector 60">
              <a:extLst>
                <a:ext uri="{FF2B5EF4-FFF2-40B4-BE49-F238E27FC236}">
                  <a16:creationId xmlns:a16="http://schemas.microsoft.com/office/drawing/2014/main" id="{3D0D8949-4ADE-265E-8788-3B4CDE91BBB4}"/>
                </a:ext>
              </a:extLst>
            </p:cNvPr>
            <p:cNvCxnSpPr>
              <a:cxnSpLocks/>
              <a:stCxn id="60" idx="4"/>
              <a:endCxn id="56" idx="1"/>
            </p:cNvCxnSpPr>
            <p:nvPr/>
          </p:nvCxnSpPr>
          <p:spPr>
            <a:xfrm>
              <a:off x="9214079" y="2079560"/>
              <a:ext cx="181930" cy="378609"/>
            </a:xfrm>
            <a:prstGeom prst="line">
              <a:avLst/>
            </a:prstGeom>
            <a:ln w="38100">
              <a:solidFill>
                <a:schemeClr val="accent4"/>
              </a:solidFill>
            </a:ln>
          </p:spPr>
          <p:style>
            <a:lnRef idx="2">
              <a:schemeClr val="accent1"/>
            </a:lnRef>
            <a:fillRef idx="0">
              <a:schemeClr val="accent1"/>
            </a:fillRef>
            <a:effectRef idx="1">
              <a:schemeClr val="accent1"/>
            </a:effectRef>
            <a:fontRef idx="minor">
              <a:schemeClr val="tx1"/>
            </a:fontRef>
          </p:style>
        </p:cxnSp>
        <p:sp>
          <p:nvSpPr>
            <p:cNvPr id="62" name="TextBox 61">
              <a:extLst>
                <a:ext uri="{FF2B5EF4-FFF2-40B4-BE49-F238E27FC236}">
                  <a16:creationId xmlns:a16="http://schemas.microsoft.com/office/drawing/2014/main" id="{9A80B8DF-FCF2-F56A-DB04-D6463AB2AE7B}"/>
                </a:ext>
              </a:extLst>
            </p:cNvPr>
            <p:cNvSpPr txBox="1"/>
            <p:nvPr/>
          </p:nvSpPr>
          <p:spPr>
            <a:xfrm>
              <a:off x="9509927" y="2262306"/>
              <a:ext cx="569456" cy="461665"/>
            </a:xfrm>
            <a:prstGeom prst="rect">
              <a:avLst/>
            </a:prstGeom>
            <a:noFill/>
          </p:spPr>
          <p:txBody>
            <a:bodyPr wrap="square" rtlCol="0">
              <a:spAutoFit/>
            </a:bodyPr>
            <a:lstStyle/>
            <a:p>
              <a:r>
                <a:rPr lang="en-US" sz="2400" dirty="0"/>
                <a:t>q</a:t>
              </a:r>
              <a:r>
                <a:rPr lang="en-US" sz="2400" baseline="-25000" dirty="0"/>
                <a:t>1</a:t>
              </a:r>
            </a:p>
          </p:txBody>
        </p:sp>
        <p:sp>
          <p:nvSpPr>
            <p:cNvPr id="63" name="TextBox 62">
              <a:extLst>
                <a:ext uri="{FF2B5EF4-FFF2-40B4-BE49-F238E27FC236}">
                  <a16:creationId xmlns:a16="http://schemas.microsoft.com/office/drawing/2014/main" id="{EB2124F6-9D62-14CE-DA34-1C7EC96BDEBE}"/>
                </a:ext>
              </a:extLst>
            </p:cNvPr>
            <p:cNvSpPr txBox="1"/>
            <p:nvPr/>
          </p:nvSpPr>
          <p:spPr>
            <a:xfrm>
              <a:off x="8668651" y="3042225"/>
              <a:ext cx="569456" cy="461665"/>
            </a:xfrm>
            <a:prstGeom prst="rect">
              <a:avLst/>
            </a:prstGeom>
            <a:noFill/>
          </p:spPr>
          <p:txBody>
            <a:bodyPr wrap="square" rtlCol="0">
              <a:spAutoFit/>
            </a:bodyPr>
            <a:lstStyle/>
            <a:p>
              <a:r>
                <a:rPr lang="en-US" sz="2400" dirty="0"/>
                <a:t>q</a:t>
              </a:r>
              <a:r>
                <a:rPr lang="en-US" sz="2400" baseline="-25000" dirty="0"/>
                <a:t>5</a:t>
              </a:r>
            </a:p>
          </p:txBody>
        </p:sp>
        <p:sp>
          <p:nvSpPr>
            <p:cNvPr id="64" name="TextBox 63">
              <a:extLst>
                <a:ext uri="{FF2B5EF4-FFF2-40B4-BE49-F238E27FC236}">
                  <a16:creationId xmlns:a16="http://schemas.microsoft.com/office/drawing/2014/main" id="{554A9CD9-2FBA-37B7-9B0C-37CB76AD5F59}"/>
                </a:ext>
              </a:extLst>
            </p:cNvPr>
            <p:cNvSpPr txBox="1"/>
            <p:nvPr/>
          </p:nvSpPr>
          <p:spPr>
            <a:xfrm>
              <a:off x="7960427" y="2538327"/>
              <a:ext cx="569456" cy="461665"/>
            </a:xfrm>
            <a:prstGeom prst="rect">
              <a:avLst/>
            </a:prstGeom>
            <a:noFill/>
          </p:spPr>
          <p:txBody>
            <a:bodyPr wrap="square" rtlCol="0">
              <a:spAutoFit/>
            </a:bodyPr>
            <a:lstStyle/>
            <a:p>
              <a:r>
                <a:rPr lang="en-US" sz="2400" dirty="0"/>
                <a:t>q</a:t>
              </a:r>
              <a:r>
                <a:rPr lang="en-US" sz="2400" baseline="-25000" dirty="0"/>
                <a:t>4</a:t>
              </a:r>
            </a:p>
          </p:txBody>
        </p:sp>
        <p:sp>
          <p:nvSpPr>
            <p:cNvPr id="65" name="TextBox 64">
              <a:extLst>
                <a:ext uri="{FF2B5EF4-FFF2-40B4-BE49-F238E27FC236}">
                  <a16:creationId xmlns:a16="http://schemas.microsoft.com/office/drawing/2014/main" id="{AC6861DE-2614-E0C7-D986-EDCB33BC648D}"/>
                </a:ext>
              </a:extLst>
            </p:cNvPr>
            <p:cNvSpPr txBox="1"/>
            <p:nvPr/>
          </p:nvSpPr>
          <p:spPr>
            <a:xfrm>
              <a:off x="9305044" y="1726733"/>
              <a:ext cx="569456" cy="461665"/>
            </a:xfrm>
            <a:prstGeom prst="rect">
              <a:avLst/>
            </a:prstGeom>
            <a:noFill/>
          </p:spPr>
          <p:txBody>
            <a:bodyPr wrap="square" rtlCol="0">
              <a:spAutoFit/>
            </a:bodyPr>
            <a:lstStyle/>
            <a:p>
              <a:r>
                <a:rPr lang="en-US" sz="2400" dirty="0"/>
                <a:t>q</a:t>
              </a:r>
              <a:r>
                <a:rPr lang="en-US" sz="2400" baseline="-25000" dirty="0"/>
                <a:t>2</a:t>
              </a:r>
            </a:p>
          </p:txBody>
        </p:sp>
        <p:sp>
          <p:nvSpPr>
            <p:cNvPr id="66" name="TextBox 65">
              <a:extLst>
                <a:ext uri="{FF2B5EF4-FFF2-40B4-BE49-F238E27FC236}">
                  <a16:creationId xmlns:a16="http://schemas.microsoft.com/office/drawing/2014/main" id="{21F22831-51B4-FBD5-2A65-3DE44F02F4DF}"/>
                </a:ext>
              </a:extLst>
            </p:cNvPr>
            <p:cNvSpPr txBox="1"/>
            <p:nvPr/>
          </p:nvSpPr>
          <p:spPr>
            <a:xfrm>
              <a:off x="8278387" y="2724955"/>
              <a:ext cx="417056" cy="461665"/>
            </a:xfrm>
            <a:prstGeom prst="rect">
              <a:avLst/>
            </a:prstGeom>
            <a:noFill/>
          </p:spPr>
          <p:txBody>
            <a:bodyPr wrap="square" rtlCol="0">
              <a:spAutoFit/>
            </a:bodyPr>
            <a:lstStyle/>
            <a:p>
              <a:r>
                <a:rPr lang="en-US" sz="2400" dirty="0">
                  <a:solidFill>
                    <a:schemeClr val="tx2">
                      <a:lumMod val="50000"/>
                      <a:lumOff val="50000"/>
                    </a:schemeClr>
                  </a:solidFill>
                </a:rPr>
                <a:t>2</a:t>
              </a:r>
              <a:endParaRPr lang="en-US" sz="2400" baseline="-25000" dirty="0">
                <a:solidFill>
                  <a:schemeClr val="tx2">
                    <a:lumMod val="50000"/>
                    <a:lumOff val="50000"/>
                  </a:schemeClr>
                </a:solidFill>
              </a:endParaRPr>
            </a:p>
          </p:txBody>
        </p:sp>
        <p:sp>
          <p:nvSpPr>
            <p:cNvPr id="67" name="TextBox 66">
              <a:extLst>
                <a:ext uri="{FF2B5EF4-FFF2-40B4-BE49-F238E27FC236}">
                  <a16:creationId xmlns:a16="http://schemas.microsoft.com/office/drawing/2014/main" id="{8DB156E1-7A05-A572-6191-FD282E43529E}"/>
                </a:ext>
              </a:extLst>
            </p:cNvPr>
            <p:cNvSpPr txBox="1"/>
            <p:nvPr/>
          </p:nvSpPr>
          <p:spPr>
            <a:xfrm>
              <a:off x="9099084" y="2648952"/>
              <a:ext cx="441349" cy="461665"/>
            </a:xfrm>
            <a:prstGeom prst="rect">
              <a:avLst/>
            </a:prstGeom>
            <a:noFill/>
          </p:spPr>
          <p:txBody>
            <a:bodyPr wrap="square" rtlCol="0">
              <a:spAutoFit/>
            </a:bodyPr>
            <a:lstStyle/>
            <a:p>
              <a:r>
                <a:rPr lang="en-US" sz="2400" dirty="0">
                  <a:solidFill>
                    <a:schemeClr val="tx2">
                      <a:lumMod val="50000"/>
                      <a:lumOff val="50000"/>
                    </a:schemeClr>
                  </a:solidFill>
                </a:rPr>
                <a:t>1</a:t>
              </a:r>
              <a:endParaRPr lang="en-US" sz="2400" baseline="-25000" dirty="0">
                <a:solidFill>
                  <a:schemeClr val="tx2">
                    <a:lumMod val="50000"/>
                    <a:lumOff val="50000"/>
                  </a:schemeClr>
                </a:solidFill>
              </a:endParaRPr>
            </a:p>
          </p:txBody>
        </p:sp>
        <p:sp>
          <p:nvSpPr>
            <p:cNvPr id="68" name="TextBox 67">
              <a:extLst>
                <a:ext uri="{FF2B5EF4-FFF2-40B4-BE49-F238E27FC236}">
                  <a16:creationId xmlns:a16="http://schemas.microsoft.com/office/drawing/2014/main" id="{E46E89C3-7B0E-53D3-1D24-05BF98C0AED1}"/>
                </a:ext>
              </a:extLst>
            </p:cNvPr>
            <p:cNvSpPr txBox="1"/>
            <p:nvPr/>
          </p:nvSpPr>
          <p:spPr>
            <a:xfrm>
              <a:off x="8663149" y="2207150"/>
              <a:ext cx="417056" cy="461665"/>
            </a:xfrm>
            <a:prstGeom prst="rect">
              <a:avLst/>
            </a:prstGeom>
            <a:noFill/>
          </p:spPr>
          <p:txBody>
            <a:bodyPr wrap="square" rtlCol="0">
              <a:spAutoFit/>
            </a:bodyPr>
            <a:lstStyle/>
            <a:p>
              <a:r>
                <a:rPr lang="en-US" sz="2400" dirty="0">
                  <a:solidFill>
                    <a:schemeClr val="tx2">
                      <a:lumMod val="50000"/>
                      <a:lumOff val="50000"/>
                    </a:schemeClr>
                  </a:solidFill>
                </a:rPr>
                <a:t>1</a:t>
              </a:r>
              <a:endParaRPr lang="en-US" sz="2400" baseline="-25000" dirty="0">
                <a:solidFill>
                  <a:schemeClr val="tx2">
                    <a:lumMod val="50000"/>
                    <a:lumOff val="50000"/>
                  </a:schemeClr>
                </a:solidFill>
              </a:endParaRPr>
            </a:p>
          </p:txBody>
        </p:sp>
        <p:sp>
          <p:nvSpPr>
            <p:cNvPr id="69" name="TextBox 68">
              <a:extLst>
                <a:ext uri="{FF2B5EF4-FFF2-40B4-BE49-F238E27FC236}">
                  <a16:creationId xmlns:a16="http://schemas.microsoft.com/office/drawing/2014/main" id="{DEBB78CD-CDF2-A5EF-8F1A-A2B644D2F6E8}"/>
                </a:ext>
              </a:extLst>
            </p:cNvPr>
            <p:cNvSpPr txBox="1"/>
            <p:nvPr/>
          </p:nvSpPr>
          <p:spPr>
            <a:xfrm>
              <a:off x="7927600" y="2055696"/>
              <a:ext cx="417056" cy="461665"/>
            </a:xfrm>
            <a:prstGeom prst="rect">
              <a:avLst/>
            </a:prstGeom>
            <a:noFill/>
          </p:spPr>
          <p:txBody>
            <a:bodyPr wrap="square" rtlCol="0">
              <a:spAutoFit/>
            </a:bodyPr>
            <a:lstStyle/>
            <a:p>
              <a:r>
                <a:rPr lang="en-US" sz="2400" dirty="0">
                  <a:solidFill>
                    <a:schemeClr val="tx2">
                      <a:lumMod val="50000"/>
                      <a:lumOff val="50000"/>
                    </a:schemeClr>
                  </a:solidFill>
                </a:rPr>
                <a:t>1</a:t>
              </a:r>
              <a:endParaRPr lang="en-US" sz="2400" baseline="-25000" dirty="0">
                <a:solidFill>
                  <a:schemeClr val="tx2">
                    <a:lumMod val="50000"/>
                    <a:lumOff val="50000"/>
                  </a:schemeClr>
                </a:solidFill>
              </a:endParaRPr>
            </a:p>
          </p:txBody>
        </p:sp>
        <p:sp>
          <p:nvSpPr>
            <p:cNvPr id="70" name="TextBox 69">
              <a:extLst>
                <a:ext uri="{FF2B5EF4-FFF2-40B4-BE49-F238E27FC236}">
                  <a16:creationId xmlns:a16="http://schemas.microsoft.com/office/drawing/2014/main" id="{A62FD728-B8C1-FB65-123B-2988011DB246}"/>
                </a:ext>
              </a:extLst>
            </p:cNvPr>
            <p:cNvSpPr txBox="1"/>
            <p:nvPr/>
          </p:nvSpPr>
          <p:spPr>
            <a:xfrm>
              <a:off x="9292178" y="2029213"/>
              <a:ext cx="417056" cy="461665"/>
            </a:xfrm>
            <a:prstGeom prst="rect">
              <a:avLst/>
            </a:prstGeom>
            <a:noFill/>
          </p:spPr>
          <p:txBody>
            <a:bodyPr wrap="square" rtlCol="0">
              <a:spAutoFit/>
            </a:bodyPr>
            <a:lstStyle/>
            <a:p>
              <a:r>
                <a:rPr lang="en-US" sz="2400" dirty="0">
                  <a:solidFill>
                    <a:schemeClr val="tx2">
                      <a:lumMod val="50000"/>
                      <a:lumOff val="50000"/>
                    </a:schemeClr>
                  </a:solidFill>
                </a:rPr>
                <a:t>2</a:t>
              </a:r>
              <a:endParaRPr lang="en-US" sz="2400" baseline="-25000" dirty="0">
                <a:solidFill>
                  <a:schemeClr val="tx2">
                    <a:lumMod val="50000"/>
                    <a:lumOff val="50000"/>
                  </a:schemeClr>
                </a:solidFill>
              </a:endParaRPr>
            </a:p>
          </p:txBody>
        </p:sp>
        <p:sp>
          <p:nvSpPr>
            <p:cNvPr id="71" name="TextBox 70">
              <a:extLst>
                <a:ext uri="{FF2B5EF4-FFF2-40B4-BE49-F238E27FC236}">
                  <a16:creationId xmlns:a16="http://schemas.microsoft.com/office/drawing/2014/main" id="{42C26F60-8632-67ED-7612-5A9053529CDA}"/>
                </a:ext>
              </a:extLst>
            </p:cNvPr>
            <p:cNvSpPr txBox="1"/>
            <p:nvPr/>
          </p:nvSpPr>
          <p:spPr>
            <a:xfrm>
              <a:off x="8401668" y="1725285"/>
              <a:ext cx="569456" cy="461665"/>
            </a:xfrm>
            <a:prstGeom prst="rect">
              <a:avLst/>
            </a:prstGeom>
            <a:noFill/>
          </p:spPr>
          <p:txBody>
            <a:bodyPr wrap="square" rtlCol="0">
              <a:spAutoFit/>
            </a:bodyPr>
            <a:lstStyle/>
            <a:p>
              <a:r>
                <a:rPr lang="en-US" sz="2400" dirty="0"/>
                <a:t>q</a:t>
              </a:r>
              <a:r>
                <a:rPr lang="en-US" sz="2400" baseline="-25000" dirty="0"/>
                <a:t>3</a:t>
              </a:r>
            </a:p>
          </p:txBody>
        </p:sp>
      </p:grpSp>
      <p:sp>
        <p:nvSpPr>
          <p:cNvPr id="72" name="TextBox 71">
            <a:extLst>
              <a:ext uri="{FF2B5EF4-FFF2-40B4-BE49-F238E27FC236}">
                <a16:creationId xmlns:a16="http://schemas.microsoft.com/office/drawing/2014/main" id="{4AAAC372-BEFF-480C-4145-C0E638BF5D1E}"/>
              </a:ext>
            </a:extLst>
          </p:cNvPr>
          <p:cNvSpPr txBox="1"/>
          <p:nvPr/>
        </p:nvSpPr>
        <p:spPr>
          <a:xfrm>
            <a:off x="7643775" y="4926124"/>
            <a:ext cx="4084284" cy="646331"/>
          </a:xfrm>
          <a:prstGeom prst="rect">
            <a:avLst/>
          </a:prstGeom>
          <a:noFill/>
        </p:spPr>
        <p:txBody>
          <a:bodyPr wrap="square" rtlCol="0">
            <a:spAutoFit/>
          </a:bodyPr>
          <a:lstStyle/>
          <a:p>
            <a:r>
              <a:rPr lang="en-US" dirty="0"/>
              <a:t>Qubit Interaction Graph (QIG) captures all </a:t>
            </a:r>
            <a:r>
              <a:rPr lang="en-US" b="1" dirty="0"/>
              <a:t>inter-qubit communications</a:t>
            </a:r>
          </a:p>
        </p:txBody>
      </p:sp>
      <p:sp>
        <p:nvSpPr>
          <p:cNvPr id="73" name="TextBox 72">
            <a:extLst>
              <a:ext uri="{FF2B5EF4-FFF2-40B4-BE49-F238E27FC236}">
                <a16:creationId xmlns:a16="http://schemas.microsoft.com/office/drawing/2014/main" id="{992AEB04-0392-64CB-CCD2-3E877C92E4F1}"/>
              </a:ext>
            </a:extLst>
          </p:cNvPr>
          <p:cNvSpPr txBox="1"/>
          <p:nvPr/>
        </p:nvSpPr>
        <p:spPr>
          <a:xfrm>
            <a:off x="7530478" y="1630284"/>
            <a:ext cx="3484916" cy="461665"/>
          </a:xfrm>
          <a:prstGeom prst="rect">
            <a:avLst/>
          </a:prstGeom>
          <a:noFill/>
        </p:spPr>
        <p:txBody>
          <a:bodyPr wrap="square" rtlCol="0">
            <a:spAutoFit/>
          </a:bodyPr>
          <a:lstStyle/>
          <a:p>
            <a:pPr algn="ctr"/>
            <a:r>
              <a:rPr lang="en-US" sz="2400" dirty="0"/>
              <a:t>Qubit Interaction Graph</a:t>
            </a:r>
          </a:p>
        </p:txBody>
      </p:sp>
      <p:sp>
        <p:nvSpPr>
          <p:cNvPr id="74" name="TextBox 73">
            <a:extLst>
              <a:ext uri="{FF2B5EF4-FFF2-40B4-BE49-F238E27FC236}">
                <a16:creationId xmlns:a16="http://schemas.microsoft.com/office/drawing/2014/main" id="{0F3EFB48-5AD4-D189-39DE-7519344EE37A}"/>
              </a:ext>
            </a:extLst>
          </p:cNvPr>
          <p:cNvSpPr txBox="1"/>
          <p:nvPr/>
        </p:nvSpPr>
        <p:spPr>
          <a:xfrm>
            <a:off x="7173945" y="4387222"/>
            <a:ext cx="1244775" cy="307777"/>
          </a:xfrm>
          <a:prstGeom prst="rect">
            <a:avLst/>
          </a:prstGeom>
          <a:noFill/>
        </p:spPr>
        <p:txBody>
          <a:bodyPr wrap="square" rtlCol="0">
            <a:spAutoFit/>
          </a:bodyPr>
          <a:lstStyle/>
          <a:p>
            <a:r>
              <a:rPr lang="en-US" sz="1400" dirty="0"/>
              <a:t>logical qubit</a:t>
            </a:r>
          </a:p>
        </p:txBody>
      </p:sp>
      <p:cxnSp>
        <p:nvCxnSpPr>
          <p:cNvPr id="75" name="Straight Arrow Connector 74">
            <a:extLst>
              <a:ext uri="{FF2B5EF4-FFF2-40B4-BE49-F238E27FC236}">
                <a16:creationId xmlns:a16="http://schemas.microsoft.com/office/drawing/2014/main" id="{AA785ECF-A9F8-8C08-3972-1DCB3554C39F}"/>
              </a:ext>
            </a:extLst>
          </p:cNvPr>
          <p:cNvCxnSpPr>
            <a:cxnSpLocks/>
            <a:stCxn id="74" idx="0"/>
          </p:cNvCxnSpPr>
          <p:nvPr/>
        </p:nvCxnSpPr>
        <p:spPr>
          <a:xfrm flipH="1" flipV="1">
            <a:off x="3551842" y="4247130"/>
            <a:ext cx="4244491" cy="140092"/>
          </a:xfrm>
          <a:prstGeom prst="straightConnector1">
            <a:avLst/>
          </a:prstGeom>
          <a:ln>
            <a:prstDash val="dashDot"/>
            <a:tailEnd type="triangle"/>
          </a:ln>
        </p:spPr>
        <p:style>
          <a:lnRef idx="2">
            <a:schemeClr val="accent1"/>
          </a:lnRef>
          <a:fillRef idx="0">
            <a:schemeClr val="accent1"/>
          </a:fillRef>
          <a:effectRef idx="1">
            <a:schemeClr val="accent1"/>
          </a:effectRef>
          <a:fontRef idx="minor">
            <a:schemeClr val="tx1"/>
          </a:fontRef>
        </p:style>
      </p:cxnSp>
      <p:sp>
        <p:nvSpPr>
          <p:cNvPr id="76" name="TextBox 75">
            <a:extLst>
              <a:ext uri="{FF2B5EF4-FFF2-40B4-BE49-F238E27FC236}">
                <a16:creationId xmlns:a16="http://schemas.microsoft.com/office/drawing/2014/main" id="{04696E71-C48E-8628-39AD-49017208EAC5}"/>
              </a:ext>
            </a:extLst>
          </p:cNvPr>
          <p:cNvSpPr txBox="1"/>
          <p:nvPr/>
        </p:nvSpPr>
        <p:spPr>
          <a:xfrm>
            <a:off x="6340118" y="2282763"/>
            <a:ext cx="2167279" cy="738664"/>
          </a:xfrm>
          <a:prstGeom prst="rect">
            <a:avLst/>
          </a:prstGeom>
          <a:noFill/>
        </p:spPr>
        <p:txBody>
          <a:bodyPr wrap="square" rtlCol="0">
            <a:spAutoFit/>
          </a:bodyPr>
          <a:lstStyle/>
          <a:p>
            <a:pPr algn="ctr"/>
            <a:r>
              <a:rPr lang="en-US" sz="1400" dirty="0"/>
              <a:t>number of CNOT gate operation between </a:t>
            </a:r>
            <a:br>
              <a:rPr lang="en-US" sz="1400" dirty="0"/>
            </a:br>
            <a:r>
              <a:rPr lang="en-US" sz="1400" dirty="0"/>
              <a:t>two logical qubits</a:t>
            </a:r>
          </a:p>
        </p:txBody>
      </p:sp>
      <p:cxnSp>
        <p:nvCxnSpPr>
          <p:cNvPr id="77" name="Straight Arrow Connector 76">
            <a:extLst>
              <a:ext uri="{FF2B5EF4-FFF2-40B4-BE49-F238E27FC236}">
                <a16:creationId xmlns:a16="http://schemas.microsoft.com/office/drawing/2014/main" id="{50BDBAFF-90F4-971A-95D3-35EFC94E65D7}"/>
              </a:ext>
            </a:extLst>
          </p:cNvPr>
          <p:cNvCxnSpPr>
            <a:cxnSpLocks/>
            <a:stCxn id="74" idx="0"/>
          </p:cNvCxnSpPr>
          <p:nvPr/>
        </p:nvCxnSpPr>
        <p:spPr>
          <a:xfrm flipV="1">
            <a:off x="7796333" y="3934492"/>
            <a:ext cx="1428308" cy="452730"/>
          </a:xfrm>
          <a:prstGeom prst="straightConnector1">
            <a:avLst/>
          </a:prstGeom>
          <a:ln>
            <a:prstDash val="dashDot"/>
            <a:tailEnd type="triangle"/>
          </a:ln>
        </p:spPr>
        <p:style>
          <a:lnRef idx="2">
            <a:schemeClr val="accent1"/>
          </a:lnRef>
          <a:fillRef idx="0">
            <a:schemeClr val="accent1"/>
          </a:fillRef>
          <a:effectRef idx="1">
            <a:schemeClr val="accent1"/>
          </a:effectRef>
          <a:fontRef idx="minor">
            <a:schemeClr val="tx1"/>
          </a:fontRef>
        </p:style>
      </p:cxnSp>
      <p:cxnSp>
        <p:nvCxnSpPr>
          <p:cNvPr id="78" name="Straight Arrow Connector 77">
            <a:extLst>
              <a:ext uri="{FF2B5EF4-FFF2-40B4-BE49-F238E27FC236}">
                <a16:creationId xmlns:a16="http://schemas.microsoft.com/office/drawing/2014/main" id="{1406C0B4-0512-8EE9-D34D-1E4590DAC669}"/>
              </a:ext>
            </a:extLst>
          </p:cNvPr>
          <p:cNvCxnSpPr>
            <a:cxnSpLocks/>
            <a:stCxn id="76" idx="2"/>
          </p:cNvCxnSpPr>
          <p:nvPr/>
        </p:nvCxnSpPr>
        <p:spPr>
          <a:xfrm flipH="1">
            <a:off x="6005910" y="3021427"/>
            <a:ext cx="1417848" cy="468629"/>
          </a:xfrm>
          <a:prstGeom prst="straightConnector1">
            <a:avLst/>
          </a:prstGeom>
          <a:ln>
            <a:prstDash val="dashDot"/>
            <a:tailEnd type="triangle"/>
          </a:ln>
        </p:spPr>
        <p:style>
          <a:lnRef idx="2">
            <a:schemeClr val="accent1"/>
          </a:lnRef>
          <a:fillRef idx="0">
            <a:schemeClr val="accent1"/>
          </a:fillRef>
          <a:effectRef idx="1">
            <a:schemeClr val="accent1"/>
          </a:effectRef>
          <a:fontRef idx="minor">
            <a:schemeClr val="tx1"/>
          </a:fontRef>
        </p:style>
      </p:cxnSp>
      <p:cxnSp>
        <p:nvCxnSpPr>
          <p:cNvPr id="79" name="Straight Arrow Connector 78">
            <a:extLst>
              <a:ext uri="{FF2B5EF4-FFF2-40B4-BE49-F238E27FC236}">
                <a16:creationId xmlns:a16="http://schemas.microsoft.com/office/drawing/2014/main" id="{9164F73F-4A5F-74CA-BD87-C3DC37A3D480}"/>
              </a:ext>
            </a:extLst>
          </p:cNvPr>
          <p:cNvCxnSpPr>
            <a:cxnSpLocks/>
            <a:stCxn id="76" idx="2"/>
            <a:endCxn id="67" idx="1"/>
          </p:cNvCxnSpPr>
          <p:nvPr/>
        </p:nvCxnSpPr>
        <p:spPr>
          <a:xfrm>
            <a:off x="7423758" y="3021427"/>
            <a:ext cx="2166446" cy="629719"/>
          </a:xfrm>
          <a:prstGeom prst="straightConnector1">
            <a:avLst/>
          </a:prstGeom>
          <a:ln>
            <a:prstDash val="dashDot"/>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64902160"/>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CC9E45-B8D0-FDEB-13D0-3E73B9D9489A}"/>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1D878021-111A-557A-E487-9132EFC5526C}"/>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A6F847E6-8046-F882-28CA-EFA33B43CEA9}"/>
              </a:ext>
            </a:extLst>
          </p:cNvPr>
          <p:cNvSpPr/>
          <p:nvPr/>
        </p:nvSpPr>
        <p:spPr>
          <a:xfrm>
            <a:off x="109728" y="2257104"/>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5823C1E6-10FE-DEFF-EB5F-56960556B693}"/>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cs typeface="Calibri" pitchFamily="34" charset="-120"/>
              </a:rPr>
              <a:t>Introduction</a:t>
            </a:r>
          </a:p>
        </p:txBody>
      </p:sp>
      <p:sp>
        <p:nvSpPr>
          <p:cNvPr id="6" name="Text 4">
            <a:extLst>
              <a:ext uri="{FF2B5EF4-FFF2-40B4-BE49-F238E27FC236}">
                <a16:creationId xmlns:a16="http://schemas.microsoft.com/office/drawing/2014/main" id="{DC83E623-5632-46FC-BD16-1CD52AC1D5F0}"/>
              </a:ext>
            </a:extLst>
          </p:cNvPr>
          <p:cNvSpPr/>
          <p:nvPr/>
        </p:nvSpPr>
        <p:spPr>
          <a:xfrm>
            <a:off x="182880" y="226771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cs typeface="Calibri" pitchFamily="34" charset="-120"/>
              </a:rPr>
              <a:t>TACO</a:t>
            </a:r>
          </a:p>
        </p:txBody>
      </p:sp>
      <p:sp>
        <p:nvSpPr>
          <p:cNvPr id="7" name="Text 5">
            <a:extLst>
              <a:ext uri="{FF2B5EF4-FFF2-40B4-BE49-F238E27FC236}">
                <a16:creationId xmlns:a16="http://schemas.microsoft.com/office/drawing/2014/main" id="{C59BF659-6D9B-98C5-5EBA-0F2274E9434A}"/>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UNIQ</a:t>
            </a:r>
            <a:endParaRPr lang="en-US" sz="1250" dirty="0"/>
          </a:p>
        </p:txBody>
      </p:sp>
      <p:sp>
        <p:nvSpPr>
          <p:cNvPr id="8" name="Text 6">
            <a:extLst>
              <a:ext uri="{FF2B5EF4-FFF2-40B4-BE49-F238E27FC236}">
                <a16:creationId xmlns:a16="http://schemas.microsoft.com/office/drawing/2014/main" id="{5F5D7E3A-F578-1860-D4C6-22BA2FEA4F3A}"/>
              </a:ext>
            </a:extLst>
          </p:cNvPr>
          <p:cNvSpPr/>
          <p:nvPr/>
        </p:nvSpPr>
        <p:spPr>
          <a:xfrm>
            <a:off x="182880" y="4005072"/>
            <a:ext cx="1225296" cy="512064"/>
          </a:xfrm>
          <a:prstGeom prst="rect">
            <a:avLst/>
          </a:prstGeom>
          <a:noFill/>
          <a:ln/>
        </p:spPr>
        <p:txBody>
          <a:bodyPr wrap="square" rtlCol="0" anchor="ctr"/>
          <a:lstStyle/>
          <a:p>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a:extLst>
              <a:ext uri="{FF2B5EF4-FFF2-40B4-BE49-F238E27FC236}">
                <a16:creationId xmlns:a16="http://schemas.microsoft.com/office/drawing/2014/main" id="{3E202DCD-3BAE-0E4E-F34F-1F30339CD2D9}"/>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TACO: Topology-Allocation Co-Optimization for Distributed Quantum Computing </a:t>
            </a:r>
          </a:p>
        </p:txBody>
      </p:sp>
      <p:sp>
        <p:nvSpPr>
          <p:cNvPr id="13" name="Text 11">
            <a:extLst>
              <a:ext uri="{FF2B5EF4-FFF2-40B4-BE49-F238E27FC236}">
                <a16:creationId xmlns:a16="http://schemas.microsoft.com/office/drawing/2014/main" id="{3975115C-B2FB-48F1-3DB9-D32D37C3CF91}"/>
              </a:ext>
            </a:extLst>
          </p:cNvPr>
          <p:cNvSpPr/>
          <p:nvPr/>
        </p:nvSpPr>
        <p:spPr>
          <a:xfrm>
            <a:off x="11551615" y="6473952"/>
            <a:ext cx="411480" cy="274320"/>
          </a:xfrm>
          <a:prstGeom prst="rect">
            <a:avLst/>
          </a:prstGeom>
          <a:no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138</a:t>
            </a:fld>
            <a:endParaRPr lang="en-US" sz="1000" dirty="0"/>
          </a:p>
        </p:txBody>
      </p:sp>
      <p:sp>
        <p:nvSpPr>
          <p:cNvPr id="14" name="Text 12">
            <a:extLst>
              <a:ext uri="{FF2B5EF4-FFF2-40B4-BE49-F238E27FC236}">
                <a16:creationId xmlns:a16="http://schemas.microsoft.com/office/drawing/2014/main" id="{5C7F7314-6628-FEA5-6489-05E1C4C2CF7E}"/>
              </a:ext>
            </a:extLst>
          </p:cNvPr>
          <p:cNvSpPr/>
          <p:nvPr/>
        </p:nvSpPr>
        <p:spPr>
          <a:xfrm>
            <a:off x="2011680" y="6473952"/>
            <a:ext cx="5486400" cy="274320"/>
          </a:xfrm>
          <a:prstGeom prst="rect">
            <a:avLst/>
          </a:prstGeom>
          <a:noFill/>
          <a:ln/>
        </p:spPr>
        <p:txBody>
          <a:bodyPr wrap="square" rtlCol="0" anchor="ctr"/>
          <a:lstStyle/>
          <a:p>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sp>
        <p:nvSpPr>
          <p:cNvPr id="3" name="Text 9">
            <a:extLst>
              <a:ext uri="{FF2B5EF4-FFF2-40B4-BE49-F238E27FC236}">
                <a16:creationId xmlns:a16="http://schemas.microsoft.com/office/drawing/2014/main" id="{CF1A0E42-2040-F450-4C1B-8FBAD1A9B66A}"/>
              </a:ext>
            </a:extLst>
          </p:cNvPr>
          <p:cNvSpPr/>
          <p:nvPr/>
        </p:nvSpPr>
        <p:spPr>
          <a:xfrm>
            <a:off x="2011680" y="621792"/>
            <a:ext cx="9677095" cy="658368"/>
          </a:xfrm>
          <a:prstGeom prst="rect">
            <a:avLst/>
          </a:prstGeom>
          <a:noFill/>
        </p:spPr>
        <p:txBody>
          <a:bodyPr wrap="square" rtlCol="0" anchor="ctr"/>
          <a:lstStyle/>
          <a:p>
            <a:pPr marL="0" indent="0">
              <a:buNone/>
            </a:pPr>
            <a:r>
              <a:rPr lang="en-US" sz="2400" b="1" dirty="0">
                <a:solidFill>
                  <a:srgbClr val="231F20"/>
                </a:solidFill>
                <a:latin typeface="Cambria" panose="02040503050406030204" pitchFamily="34" charset="0"/>
                <a:ea typeface="Cambria" panose="02040503050406030204" pitchFamily="34" charset="-122"/>
                <a:cs typeface="Cambria" panose="02040503050406030204" pitchFamily="34" charset="-120"/>
              </a:rPr>
              <a:t>Qubit Allocation – Qubit Mapping</a:t>
            </a:r>
          </a:p>
        </p:txBody>
      </p:sp>
      <p:sp>
        <p:nvSpPr>
          <p:cNvPr id="9" name="TextBox 8">
            <a:extLst>
              <a:ext uri="{FF2B5EF4-FFF2-40B4-BE49-F238E27FC236}">
                <a16:creationId xmlns:a16="http://schemas.microsoft.com/office/drawing/2014/main" id="{AB29CFED-61E3-B4B3-7359-96309413C61E}"/>
              </a:ext>
            </a:extLst>
          </p:cNvPr>
          <p:cNvSpPr txBox="1"/>
          <p:nvPr/>
        </p:nvSpPr>
        <p:spPr>
          <a:xfrm>
            <a:off x="1931005" y="1993615"/>
            <a:ext cx="3174806" cy="646331"/>
          </a:xfrm>
          <a:prstGeom prst="rect">
            <a:avLst/>
          </a:prstGeom>
          <a:noFill/>
        </p:spPr>
        <p:txBody>
          <a:bodyPr wrap="square" rtlCol="0">
            <a:spAutoFit/>
          </a:bodyPr>
          <a:lstStyle/>
          <a:p>
            <a:pPr algn="ctr"/>
            <a:r>
              <a:rPr lang="en-US" dirty="0"/>
              <a:t>Qubit Interaction Graph </a:t>
            </a:r>
            <a:br>
              <a:rPr lang="en-US" dirty="0"/>
            </a:br>
            <a:r>
              <a:rPr lang="en-US" dirty="0"/>
              <a:t>G’(Q,C)</a:t>
            </a:r>
          </a:p>
        </p:txBody>
      </p:sp>
      <p:cxnSp>
        <p:nvCxnSpPr>
          <p:cNvPr id="80" name="Straight Connector 79">
            <a:extLst>
              <a:ext uri="{FF2B5EF4-FFF2-40B4-BE49-F238E27FC236}">
                <a16:creationId xmlns:a16="http://schemas.microsoft.com/office/drawing/2014/main" id="{A62D3074-B3C8-169D-98FE-48096E4F77A2}"/>
              </a:ext>
            </a:extLst>
          </p:cNvPr>
          <p:cNvCxnSpPr>
            <a:cxnSpLocks/>
          </p:cNvCxnSpPr>
          <p:nvPr/>
        </p:nvCxnSpPr>
        <p:spPr>
          <a:xfrm flipH="1" flipV="1">
            <a:off x="3556323" y="4122889"/>
            <a:ext cx="4362084" cy="301434"/>
          </a:xfrm>
          <a:prstGeom prst="line">
            <a:avLst/>
          </a:prstGeom>
          <a:ln w="31750">
            <a:solidFill>
              <a:schemeClr val="tx2">
                <a:lumMod val="50000"/>
                <a:lumOff val="50000"/>
              </a:schemeClr>
            </a:solidFill>
            <a:prstDash val="sysDot"/>
            <a:headEnd type="stealth" w="lg" len="lg"/>
          </a:ln>
        </p:spPr>
        <p:style>
          <a:lnRef idx="2">
            <a:schemeClr val="accent1"/>
          </a:lnRef>
          <a:fillRef idx="0">
            <a:schemeClr val="accent1"/>
          </a:fillRef>
          <a:effectRef idx="1">
            <a:schemeClr val="accent1"/>
          </a:effectRef>
          <a:fontRef idx="minor">
            <a:schemeClr val="tx1"/>
          </a:fontRef>
        </p:style>
      </p:cxnSp>
      <p:cxnSp>
        <p:nvCxnSpPr>
          <p:cNvPr id="81" name="Straight Connector 80">
            <a:extLst>
              <a:ext uri="{FF2B5EF4-FFF2-40B4-BE49-F238E27FC236}">
                <a16:creationId xmlns:a16="http://schemas.microsoft.com/office/drawing/2014/main" id="{53B5E0A7-53F1-167B-A0EC-AF1319D6FA55}"/>
              </a:ext>
            </a:extLst>
          </p:cNvPr>
          <p:cNvCxnSpPr>
            <a:cxnSpLocks/>
            <a:stCxn id="103" idx="1"/>
          </p:cNvCxnSpPr>
          <p:nvPr/>
        </p:nvCxnSpPr>
        <p:spPr>
          <a:xfrm flipH="1">
            <a:off x="3084639" y="2588353"/>
            <a:ext cx="4708090" cy="386861"/>
          </a:xfrm>
          <a:prstGeom prst="line">
            <a:avLst/>
          </a:prstGeom>
          <a:ln w="31750">
            <a:solidFill>
              <a:schemeClr val="tx2">
                <a:lumMod val="50000"/>
                <a:lumOff val="50000"/>
              </a:schemeClr>
            </a:solidFill>
            <a:prstDash val="sysDot"/>
            <a:headEnd type="stealth" w="lg" len="lg"/>
          </a:ln>
        </p:spPr>
        <p:style>
          <a:lnRef idx="2">
            <a:schemeClr val="accent1"/>
          </a:lnRef>
          <a:fillRef idx="0">
            <a:schemeClr val="accent1"/>
          </a:fillRef>
          <a:effectRef idx="1">
            <a:schemeClr val="accent1"/>
          </a:effectRef>
          <a:fontRef idx="minor">
            <a:schemeClr val="tx1"/>
          </a:fontRef>
        </p:style>
      </p:cxnSp>
      <p:sp>
        <p:nvSpPr>
          <p:cNvPr id="82" name="TextBox 81">
            <a:extLst>
              <a:ext uri="{FF2B5EF4-FFF2-40B4-BE49-F238E27FC236}">
                <a16:creationId xmlns:a16="http://schemas.microsoft.com/office/drawing/2014/main" id="{9F7F6D7B-DBC2-0D98-F8F6-B0C5338CE236}"/>
              </a:ext>
            </a:extLst>
          </p:cNvPr>
          <p:cNvSpPr txBox="1"/>
          <p:nvPr/>
        </p:nvSpPr>
        <p:spPr>
          <a:xfrm>
            <a:off x="4273899" y="2786457"/>
            <a:ext cx="1801843" cy="369332"/>
          </a:xfrm>
          <a:prstGeom prst="rect">
            <a:avLst/>
          </a:prstGeom>
          <a:noFill/>
        </p:spPr>
        <p:txBody>
          <a:bodyPr wrap="square" rtlCol="0">
            <a:spAutoFit/>
          </a:bodyPr>
          <a:lstStyle/>
          <a:p>
            <a:pPr algn="ctr"/>
            <a:r>
              <a:rPr lang="en-US" dirty="0">
                <a:solidFill>
                  <a:schemeClr val="tx2">
                    <a:lumMod val="50000"/>
                    <a:lumOff val="50000"/>
                  </a:schemeClr>
                </a:solidFill>
              </a:rPr>
              <a:t>qubit allocation</a:t>
            </a:r>
          </a:p>
        </p:txBody>
      </p:sp>
      <p:cxnSp>
        <p:nvCxnSpPr>
          <p:cNvPr id="83" name="Straight Connector 82">
            <a:extLst>
              <a:ext uri="{FF2B5EF4-FFF2-40B4-BE49-F238E27FC236}">
                <a16:creationId xmlns:a16="http://schemas.microsoft.com/office/drawing/2014/main" id="{ADDF036F-B687-51E7-5DDE-D677188BD42C}"/>
              </a:ext>
            </a:extLst>
          </p:cNvPr>
          <p:cNvCxnSpPr>
            <a:cxnSpLocks/>
            <a:stCxn id="101" idx="2"/>
            <a:endCxn id="129" idx="6"/>
          </p:cNvCxnSpPr>
          <p:nvPr/>
        </p:nvCxnSpPr>
        <p:spPr>
          <a:xfrm flipH="1" flipV="1">
            <a:off x="4337071" y="3427353"/>
            <a:ext cx="2774751" cy="89373"/>
          </a:xfrm>
          <a:prstGeom prst="line">
            <a:avLst/>
          </a:prstGeom>
          <a:ln w="31750">
            <a:solidFill>
              <a:schemeClr val="tx2">
                <a:lumMod val="50000"/>
                <a:lumOff val="50000"/>
              </a:schemeClr>
            </a:solidFill>
            <a:prstDash val="sysDot"/>
            <a:headEnd type="stealth" w="lg" len="lg"/>
          </a:ln>
        </p:spPr>
        <p:style>
          <a:lnRef idx="2">
            <a:schemeClr val="accent1"/>
          </a:lnRef>
          <a:fillRef idx="0">
            <a:schemeClr val="accent1"/>
          </a:fillRef>
          <a:effectRef idx="1">
            <a:schemeClr val="accent1"/>
          </a:effectRef>
          <a:fontRef idx="minor">
            <a:schemeClr val="tx1"/>
          </a:fontRef>
        </p:style>
      </p:cxnSp>
      <p:grpSp>
        <p:nvGrpSpPr>
          <p:cNvPr id="84" name="Group 83">
            <a:extLst>
              <a:ext uri="{FF2B5EF4-FFF2-40B4-BE49-F238E27FC236}">
                <a16:creationId xmlns:a16="http://schemas.microsoft.com/office/drawing/2014/main" id="{38335F3B-4CC8-6222-9763-E34E68A8C408}"/>
              </a:ext>
            </a:extLst>
          </p:cNvPr>
          <p:cNvGrpSpPr/>
          <p:nvPr/>
        </p:nvGrpSpPr>
        <p:grpSpPr>
          <a:xfrm>
            <a:off x="5561507" y="1727558"/>
            <a:ext cx="3383467" cy="3684665"/>
            <a:chOff x="403778" y="746757"/>
            <a:chExt cx="3825464" cy="4391418"/>
          </a:xfrm>
        </p:grpSpPr>
        <p:sp>
          <p:nvSpPr>
            <p:cNvPr id="85" name="TextBox 84">
              <a:extLst>
                <a:ext uri="{FF2B5EF4-FFF2-40B4-BE49-F238E27FC236}">
                  <a16:creationId xmlns:a16="http://schemas.microsoft.com/office/drawing/2014/main" id="{1BEAC328-39D3-DF64-7D37-2B3B30977607}"/>
                </a:ext>
              </a:extLst>
            </p:cNvPr>
            <p:cNvSpPr txBox="1"/>
            <p:nvPr/>
          </p:nvSpPr>
          <p:spPr>
            <a:xfrm>
              <a:off x="403778" y="746757"/>
              <a:ext cx="3467136" cy="770303"/>
            </a:xfrm>
            <a:prstGeom prst="rect">
              <a:avLst/>
            </a:prstGeom>
            <a:noFill/>
          </p:spPr>
          <p:txBody>
            <a:bodyPr wrap="square" rtlCol="0">
              <a:spAutoFit/>
            </a:bodyPr>
            <a:lstStyle/>
            <a:p>
              <a:pPr algn="ctr"/>
              <a:r>
                <a:rPr lang="en-US" dirty="0"/>
                <a:t>Quantum Network </a:t>
              </a:r>
              <a:br>
                <a:rPr lang="en-US" dirty="0"/>
              </a:br>
              <a:r>
                <a:rPr lang="en-US" dirty="0"/>
                <a:t>G(V,E)</a:t>
              </a:r>
            </a:p>
          </p:txBody>
        </p:sp>
        <p:cxnSp>
          <p:nvCxnSpPr>
            <p:cNvPr id="86" name="Straight Connector 85">
              <a:extLst>
                <a:ext uri="{FF2B5EF4-FFF2-40B4-BE49-F238E27FC236}">
                  <a16:creationId xmlns:a16="http://schemas.microsoft.com/office/drawing/2014/main" id="{699C4C49-159D-8F4D-E4B8-05CD2A6D7098}"/>
                </a:ext>
              </a:extLst>
            </p:cNvPr>
            <p:cNvCxnSpPr>
              <a:cxnSpLocks/>
              <a:stCxn id="98" idx="5"/>
              <a:endCxn id="101" idx="1"/>
            </p:cNvCxnSpPr>
            <p:nvPr/>
          </p:nvCxnSpPr>
          <p:spPr>
            <a:xfrm>
              <a:off x="1640112" y="2309833"/>
              <a:ext cx="563051" cy="457388"/>
            </a:xfrm>
            <a:prstGeom prst="line">
              <a:avLst/>
            </a:prstGeom>
            <a:ln w="38100">
              <a:solidFill>
                <a:schemeClr val="accent4"/>
              </a:solidFill>
              <a:prstDash val="dash"/>
            </a:ln>
          </p:spPr>
          <p:style>
            <a:lnRef idx="2">
              <a:schemeClr val="accent1"/>
            </a:lnRef>
            <a:fillRef idx="0">
              <a:schemeClr val="accent1"/>
            </a:fillRef>
            <a:effectRef idx="1">
              <a:schemeClr val="accent1"/>
            </a:effectRef>
            <a:fontRef idx="minor">
              <a:schemeClr val="tx1"/>
            </a:fontRef>
          </p:style>
        </p:cxnSp>
        <p:cxnSp>
          <p:nvCxnSpPr>
            <p:cNvPr id="87" name="Straight Connector 86">
              <a:extLst>
                <a:ext uri="{FF2B5EF4-FFF2-40B4-BE49-F238E27FC236}">
                  <a16:creationId xmlns:a16="http://schemas.microsoft.com/office/drawing/2014/main" id="{B4F485FE-88B2-9ED9-43D0-5B13FE6DC9B0}"/>
                </a:ext>
              </a:extLst>
            </p:cNvPr>
            <p:cNvCxnSpPr>
              <a:cxnSpLocks/>
              <a:stCxn id="100" idx="0"/>
            </p:cNvCxnSpPr>
            <p:nvPr/>
          </p:nvCxnSpPr>
          <p:spPr>
            <a:xfrm flipH="1" flipV="1">
              <a:off x="3083088" y="2042174"/>
              <a:ext cx="167658" cy="1867325"/>
            </a:xfrm>
            <a:prstGeom prst="line">
              <a:avLst/>
            </a:prstGeom>
            <a:ln w="41275">
              <a:solidFill>
                <a:schemeClr val="accent2"/>
              </a:solidFill>
              <a:prstDash val="dash"/>
              <a:headEnd type="stealth"/>
              <a:tailEnd type="stealth"/>
            </a:ln>
          </p:spPr>
          <p:style>
            <a:lnRef idx="2">
              <a:schemeClr val="accent1"/>
            </a:lnRef>
            <a:fillRef idx="0">
              <a:schemeClr val="accent1"/>
            </a:fillRef>
            <a:effectRef idx="1">
              <a:schemeClr val="accent1"/>
            </a:effectRef>
            <a:fontRef idx="minor">
              <a:schemeClr val="tx1"/>
            </a:fontRef>
          </p:style>
        </p:cxnSp>
        <p:cxnSp>
          <p:nvCxnSpPr>
            <p:cNvPr id="88" name="Straight Connector 87">
              <a:extLst>
                <a:ext uri="{FF2B5EF4-FFF2-40B4-BE49-F238E27FC236}">
                  <a16:creationId xmlns:a16="http://schemas.microsoft.com/office/drawing/2014/main" id="{B5D2B267-93D7-50D7-742C-FFD3355E9C11}"/>
                </a:ext>
              </a:extLst>
            </p:cNvPr>
            <p:cNvCxnSpPr>
              <a:cxnSpLocks/>
              <a:stCxn id="102" idx="0"/>
              <a:endCxn id="101" idx="4"/>
            </p:cNvCxnSpPr>
            <p:nvPr/>
          </p:nvCxnSpPr>
          <p:spPr>
            <a:xfrm flipV="1">
              <a:off x="2296265" y="3037329"/>
              <a:ext cx="19271" cy="880182"/>
            </a:xfrm>
            <a:prstGeom prst="line">
              <a:avLst/>
            </a:prstGeom>
            <a:ln w="41275">
              <a:solidFill>
                <a:schemeClr val="accent2"/>
              </a:solidFill>
              <a:prstDash val="dash"/>
              <a:headEnd w="lg" len="lg"/>
              <a:tailEnd type="stealth" w="med" len="med"/>
            </a:ln>
          </p:spPr>
          <p:style>
            <a:lnRef idx="2">
              <a:schemeClr val="accent1"/>
            </a:lnRef>
            <a:fillRef idx="0">
              <a:schemeClr val="accent1"/>
            </a:fillRef>
            <a:effectRef idx="1">
              <a:schemeClr val="accent1"/>
            </a:effectRef>
            <a:fontRef idx="minor">
              <a:schemeClr val="tx1"/>
            </a:fontRef>
          </p:style>
        </p:cxnSp>
        <p:cxnSp>
          <p:nvCxnSpPr>
            <p:cNvPr id="89" name="Straight Connector 88">
              <a:extLst>
                <a:ext uri="{FF2B5EF4-FFF2-40B4-BE49-F238E27FC236}">
                  <a16:creationId xmlns:a16="http://schemas.microsoft.com/office/drawing/2014/main" id="{A21E0227-E9E4-C73B-4D29-C573C9E21EBD}"/>
                </a:ext>
              </a:extLst>
            </p:cNvPr>
            <p:cNvCxnSpPr>
              <a:cxnSpLocks/>
              <a:stCxn id="99" idx="6"/>
              <a:endCxn id="102" idx="2"/>
            </p:cNvCxnSpPr>
            <p:nvPr/>
          </p:nvCxnSpPr>
          <p:spPr>
            <a:xfrm>
              <a:off x="1286292" y="4037625"/>
              <a:ext cx="851054" cy="38112"/>
            </a:xfrm>
            <a:prstGeom prst="line">
              <a:avLst/>
            </a:prstGeom>
            <a:ln w="38100">
              <a:solidFill>
                <a:schemeClr val="accent4"/>
              </a:solidFill>
              <a:prstDash val="dash"/>
            </a:ln>
          </p:spPr>
          <p:style>
            <a:lnRef idx="2">
              <a:schemeClr val="accent1"/>
            </a:lnRef>
            <a:fillRef idx="0">
              <a:schemeClr val="accent1"/>
            </a:fillRef>
            <a:effectRef idx="1">
              <a:schemeClr val="accent1"/>
            </a:effectRef>
            <a:fontRef idx="minor">
              <a:schemeClr val="tx1"/>
            </a:fontRef>
          </p:style>
        </p:cxnSp>
        <p:cxnSp>
          <p:nvCxnSpPr>
            <p:cNvPr id="90" name="Straight Connector 89">
              <a:extLst>
                <a:ext uri="{FF2B5EF4-FFF2-40B4-BE49-F238E27FC236}">
                  <a16:creationId xmlns:a16="http://schemas.microsoft.com/office/drawing/2014/main" id="{1FBFA8D4-F397-D680-99B1-70F9CE30C54E}"/>
                </a:ext>
              </a:extLst>
            </p:cNvPr>
            <p:cNvCxnSpPr>
              <a:cxnSpLocks/>
              <a:stCxn id="102" idx="6"/>
              <a:endCxn id="100" idx="2"/>
            </p:cNvCxnSpPr>
            <p:nvPr/>
          </p:nvCxnSpPr>
          <p:spPr>
            <a:xfrm flipV="1">
              <a:off x="2455184" y="4067725"/>
              <a:ext cx="636643" cy="8012"/>
            </a:xfrm>
            <a:prstGeom prst="line">
              <a:avLst/>
            </a:prstGeom>
            <a:ln w="41275">
              <a:solidFill>
                <a:schemeClr val="accent2"/>
              </a:solidFill>
              <a:prstDash val="dash"/>
              <a:tailEnd type="stealth"/>
            </a:ln>
          </p:spPr>
          <p:style>
            <a:lnRef idx="2">
              <a:schemeClr val="accent1"/>
            </a:lnRef>
            <a:fillRef idx="0">
              <a:schemeClr val="accent1"/>
            </a:fillRef>
            <a:effectRef idx="1">
              <a:schemeClr val="accent1"/>
            </a:effectRef>
            <a:fontRef idx="minor">
              <a:schemeClr val="tx1"/>
            </a:fontRef>
          </p:style>
        </p:cxnSp>
        <p:cxnSp>
          <p:nvCxnSpPr>
            <p:cNvPr id="91" name="Straight Connector 90">
              <a:extLst>
                <a:ext uri="{FF2B5EF4-FFF2-40B4-BE49-F238E27FC236}">
                  <a16:creationId xmlns:a16="http://schemas.microsoft.com/office/drawing/2014/main" id="{764FD484-2D92-D5C9-A93E-F44C98CD9F0F}"/>
                </a:ext>
              </a:extLst>
            </p:cNvPr>
            <p:cNvCxnSpPr>
              <a:cxnSpLocks/>
            </p:cNvCxnSpPr>
            <p:nvPr/>
          </p:nvCxnSpPr>
          <p:spPr>
            <a:xfrm flipV="1">
              <a:off x="2301459" y="4333102"/>
              <a:ext cx="0" cy="607735"/>
            </a:xfrm>
            <a:prstGeom prst="line">
              <a:avLst/>
            </a:prstGeom>
            <a:ln w="38100">
              <a:solidFill>
                <a:schemeClr val="accent4"/>
              </a:solidFill>
              <a:prstDash val="dash"/>
            </a:ln>
          </p:spPr>
          <p:style>
            <a:lnRef idx="2">
              <a:schemeClr val="accent1"/>
            </a:lnRef>
            <a:fillRef idx="0">
              <a:schemeClr val="accent1"/>
            </a:fillRef>
            <a:effectRef idx="1">
              <a:schemeClr val="accent1"/>
            </a:effectRef>
            <a:fontRef idx="minor">
              <a:schemeClr val="tx1"/>
            </a:fontRef>
          </p:style>
        </p:cxnSp>
        <p:cxnSp>
          <p:nvCxnSpPr>
            <p:cNvPr id="92" name="Straight Connector 91">
              <a:extLst>
                <a:ext uri="{FF2B5EF4-FFF2-40B4-BE49-F238E27FC236}">
                  <a16:creationId xmlns:a16="http://schemas.microsoft.com/office/drawing/2014/main" id="{CF5481E5-B6A6-9717-5151-2F1470978232}"/>
                </a:ext>
              </a:extLst>
            </p:cNvPr>
            <p:cNvCxnSpPr>
              <a:cxnSpLocks/>
              <a:stCxn id="98" idx="3"/>
              <a:endCxn id="93" idx="7"/>
            </p:cNvCxnSpPr>
            <p:nvPr/>
          </p:nvCxnSpPr>
          <p:spPr>
            <a:xfrm flipH="1">
              <a:off x="719402" y="2309833"/>
              <a:ext cx="695964" cy="635156"/>
            </a:xfrm>
            <a:prstGeom prst="line">
              <a:avLst/>
            </a:prstGeom>
            <a:ln w="38100">
              <a:solidFill>
                <a:schemeClr val="accent4"/>
              </a:solidFill>
              <a:prstDash val="dash"/>
            </a:ln>
          </p:spPr>
          <p:style>
            <a:lnRef idx="2">
              <a:schemeClr val="accent1"/>
            </a:lnRef>
            <a:fillRef idx="0">
              <a:schemeClr val="accent1"/>
            </a:fillRef>
            <a:effectRef idx="1">
              <a:schemeClr val="accent1"/>
            </a:effectRef>
            <a:fontRef idx="minor">
              <a:schemeClr val="tx1"/>
            </a:fontRef>
          </p:style>
        </p:cxnSp>
        <p:sp>
          <p:nvSpPr>
            <p:cNvPr id="93" name="Flowchart: Connector 44">
              <a:extLst>
                <a:ext uri="{FF2B5EF4-FFF2-40B4-BE49-F238E27FC236}">
                  <a16:creationId xmlns:a16="http://schemas.microsoft.com/office/drawing/2014/main" id="{A9B56674-2549-D49B-0999-986DAF85DE70}"/>
                </a:ext>
              </a:extLst>
            </p:cNvPr>
            <p:cNvSpPr/>
            <p:nvPr/>
          </p:nvSpPr>
          <p:spPr>
            <a:xfrm>
              <a:off x="448110" y="2898646"/>
              <a:ext cx="317838" cy="316451"/>
            </a:xfrm>
            <a:prstGeom prst="flowChartConnector">
              <a:avLst/>
            </a:prstGeom>
            <a:solidFill>
              <a:schemeClr val="bg1"/>
            </a:solidFill>
            <a:ln w="19050" cmpd="sng">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94" name="Straight Connector 93">
              <a:extLst>
                <a:ext uri="{FF2B5EF4-FFF2-40B4-BE49-F238E27FC236}">
                  <a16:creationId xmlns:a16="http://schemas.microsoft.com/office/drawing/2014/main" id="{017F41B9-5EAC-87E4-33F9-20F094ABDB1A}"/>
                </a:ext>
              </a:extLst>
            </p:cNvPr>
            <p:cNvCxnSpPr>
              <a:cxnSpLocks/>
              <a:stCxn id="93" idx="4"/>
              <a:endCxn id="99" idx="1"/>
            </p:cNvCxnSpPr>
            <p:nvPr/>
          </p:nvCxnSpPr>
          <p:spPr>
            <a:xfrm>
              <a:off x="607029" y="3215097"/>
              <a:ext cx="407971" cy="710645"/>
            </a:xfrm>
            <a:prstGeom prst="line">
              <a:avLst/>
            </a:prstGeom>
            <a:ln w="38100">
              <a:solidFill>
                <a:schemeClr val="accent4"/>
              </a:solidFill>
              <a:prstDash val="dash"/>
            </a:ln>
          </p:spPr>
          <p:style>
            <a:lnRef idx="2">
              <a:schemeClr val="accent1"/>
            </a:lnRef>
            <a:fillRef idx="0">
              <a:schemeClr val="accent1"/>
            </a:fillRef>
            <a:effectRef idx="1">
              <a:schemeClr val="accent1"/>
            </a:effectRef>
            <a:fontRef idx="minor">
              <a:schemeClr val="tx1"/>
            </a:fontRef>
          </p:style>
        </p:cxnSp>
        <p:cxnSp>
          <p:nvCxnSpPr>
            <p:cNvPr id="95" name="Straight Connector 94">
              <a:extLst>
                <a:ext uri="{FF2B5EF4-FFF2-40B4-BE49-F238E27FC236}">
                  <a16:creationId xmlns:a16="http://schemas.microsoft.com/office/drawing/2014/main" id="{CBDE05F1-9DAF-0110-0908-845AC81BC4C0}"/>
                </a:ext>
              </a:extLst>
            </p:cNvPr>
            <p:cNvCxnSpPr>
              <a:cxnSpLocks/>
              <a:stCxn id="104" idx="1"/>
              <a:endCxn id="99" idx="5"/>
            </p:cNvCxnSpPr>
            <p:nvPr/>
          </p:nvCxnSpPr>
          <p:spPr>
            <a:xfrm flipH="1" flipV="1">
              <a:off x="1239746" y="4149507"/>
              <a:ext cx="950958" cy="718560"/>
            </a:xfrm>
            <a:prstGeom prst="line">
              <a:avLst/>
            </a:prstGeom>
            <a:ln w="38100">
              <a:solidFill>
                <a:schemeClr val="accent4"/>
              </a:solidFill>
              <a:prstDash val="dash"/>
            </a:ln>
          </p:spPr>
          <p:style>
            <a:lnRef idx="2">
              <a:schemeClr val="accent1"/>
            </a:lnRef>
            <a:fillRef idx="0">
              <a:schemeClr val="accent1"/>
            </a:fillRef>
            <a:effectRef idx="1">
              <a:schemeClr val="accent1"/>
            </a:effectRef>
            <a:fontRef idx="minor">
              <a:schemeClr val="tx1"/>
            </a:fontRef>
          </p:style>
        </p:cxnSp>
        <p:cxnSp>
          <p:nvCxnSpPr>
            <p:cNvPr id="96" name="Straight Connector 95">
              <a:extLst>
                <a:ext uri="{FF2B5EF4-FFF2-40B4-BE49-F238E27FC236}">
                  <a16:creationId xmlns:a16="http://schemas.microsoft.com/office/drawing/2014/main" id="{CFED3E68-413B-A063-45F5-9B7BFA05EF21}"/>
                </a:ext>
              </a:extLst>
            </p:cNvPr>
            <p:cNvCxnSpPr>
              <a:cxnSpLocks/>
              <a:stCxn id="103" idx="2"/>
            </p:cNvCxnSpPr>
            <p:nvPr/>
          </p:nvCxnSpPr>
          <p:spPr>
            <a:xfrm flipH="1">
              <a:off x="1745223" y="1884543"/>
              <a:ext cx="1134706" cy="297618"/>
            </a:xfrm>
            <a:prstGeom prst="line">
              <a:avLst/>
            </a:prstGeom>
            <a:ln w="38100">
              <a:solidFill>
                <a:schemeClr val="accent4"/>
              </a:solidFill>
              <a:prstDash val="dash"/>
            </a:ln>
          </p:spPr>
          <p:style>
            <a:lnRef idx="2">
              <a:schemeClr val="accent1"/>
            </a:lnRef>
            <a:fillRef idx="0">
              <a:schemeClr val="accent1"/>
            </a:fillRef>
            <a:effectRef idx="1">
              <a:schemeClr val="accent1"/>
            </a:effectRef>
            <a:fontRef idx="minor">
              <a:schemeClr val="tx1"/>
            </a:fontRef>
          </p:style>
        </p:cxnSp>
        <p:cxnSp>
          <p:nvCxnSpPr>
            <p:cNvPr id="97" name="Straight Connector 96">
              <a:extLst>
                <a:ext uri="{FF2B5EF4-FFF2-40B4-BE49-F238E27FC236}">
                  <a16:creationId xmlns:a16="http://schemas.microsoft.com/office/drawing/2014/main" id="{166C07A2-D9E0-5415-5C66-E832D97FEE89}"/>
                </a:ext>
              </a:extLst>
            </p:cNvPr>
            <p:cNvCxnSpPr>
              <a:cxnSpLocks/>
              <a:stCxn id="99" idx="0"/>
              <a:endCxn id="98" idx="4"/>
            </p:cNvCxnSpPr>
            <p:nvPr/>
          </p:nvCxnSpPr>
          <p:spPr>
            <a:xfrm flipV="1">
              <a:off x="1127373" y="2356176"/>
              <a:ext cx="400366" cy="1523223"/>
            </a:xfrm>
            <a:prstGeom prst="line">
              <a:avLst/>
            </a:prstGeom>
            <a:ln w="38100">
              <a:solidFill>
                <a:schemeClr val="accent4"/>
              </a:solidFill>
              <a:prstDash val="dash"/>
            </a:ln>
          </p:spPr>
          <p:style>
            <a:lnRef idx="2">
              <a:schemeClr val="accent1"/>
            </a:lnRef>
            <a:fillRef idx="0">
              <a:schemeClr val="accent1"/>
            </a:fillRef>
            <a:effectRef idx="1">
              <a:schemeClr val="accent1"/>
            </a:effectRef>
            <a:fontRef idx="minor">
              <a:schemeClr val="tx1"/>
            </a:fontRef>
          </p:style>
        </p:cxnSp>
        <p:sp>
          <p:nvSpPr>
            <p:cNvPr id="98" name="Flowchart: Connector 44">
              <a:extLst>
                <a:ext uri="{FF2B5EF4-FFF2-40B4-BE49-F238E27FC236}">
                  <a16:creationId xmlns:a16="http://schemas.microsoft.com/office/drawing/2014/main" id="{3D34B14A-10D4-566D-1326-B4FB2A96F0F5}"/>
                </a:ext>
              </a:extLst>
            </p:cNvPr>
            <p:cNvSpPr/>
            <p:nvPr/>
          </p:nvSpPr>
          <p:spPr>
            <a:xfrm>
              <a:off x="1368820" y="2039725"/>
              <a:ext cx="317838" cy="316451"/>
            </a:xfrm>
            <a:prstGeom prst="flowChartConnector">
              <a:avLst/>
            </a:prstGeom>
            <a:solidFill>
              <a:schemeClr val="bg1"/>
            </a:solidFill>
            <a:ln w="19050" cmpd="sng">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99" name="Flowchart: Connector 44">
              <a:extLst>
                <a:ext uri="{FF2B5EF4-FFF2-40B4-BE49-F238E27FC236}">
                  <a16:creationId xmlns:a16="http://schemas.microsoft.com/office/drawing/2014/main" id="{F1402068-BAD5-C0C4-CBC5-9891912747CC}"/>
                </a:ext>
              </a:extLst>
            </p:cNvPr>
            <p:cNvSpPr/>
            <p:nvPr/>
          </p:nvSpPr>
          <p:spPr>
            <a:xfrm>
              <a:off x="968454" y="3879399"/>
              <a:ext cx="317838" cy="316451"/>
            </a:xfrm>
            <a:prstGeom prst="flowChartConnector">
              <a:avLst/>
            </a:prstGeom>
            <a:solidFill>
              <a:schemeClr val="bg1"/>
            </a:solidFill>
            <a:ln w="19050" cmpd="sng">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00" name="Flowchart: Connector 44">
              <a:extLst>
                <a:ext uri="{FF2B5EF4-FFF2-40B4-BE49-F238E27FC236}">
                  <a16:creationId xmlns:a16="http://schemas.microsoft.com/office/drawing/2014/main" id="{1BCE6430-DC5E-3BB5-0034-9897AD387743}"/>
                </a:ext>
              </a:extLst>
            </p:cNvPr>
            <p:cNvSpPr/>
            <p:nvPr/>
          </p:nvSpPr>
          <p:spPr>
            <a:xfrm>
              <a:off x="3091827" y="3909499"/>
              <a:ext cx="317838" cy="316451"/>
            </a:xfrm>
            <a:prstGeom prst="flowChartConnector">
              <a:avLst/>
            </a:prstGeom>
            <a:solidFill>
              <a:schemeClr val="accent2"/>
            </a:solidFill>
            <a:ln w="19050" cmpd="sng">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01" name="Flowchart: Connector 44">
              <a:extLst>
                <a:ext uri="{FF2B5EF4-FFF2-40B4-BE49-F238E27FC236}">
                  <a16:creationId xmlns:a16="http://schemas.microsoft.com/office/drawing/2014/main" id="{A5A0E249-F7F4-6FBF-F208-955A355A3AED}"/>
                </a:ext>
              </a:extLst>
            </p:cNvPr>
            <p:cNvSpPr/>
            <p:nvPr/>
          </p:nvSpPr>
          <p:spPr>
            <a:xfrm>
              <a:off x="2156617" y="2720878"/>
              <a:ext cx="317838" cy="316451"/>
            </a:xfrm>
            <a:prstGeom prst="flowChartConnector">
              <a:avLst/>
            </a:prstGeom>
            <a:solidFill>
              <a:schemeClr val="accent2"/>
            </a:solidFill>
            <a:ln w="19050" cmpd="sng">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02" name="Flowchart: Connector 44">
              <a:extLst>
                <a:ext uri="{FF2B5EF4-FFF2-40B4-BE49-F238E27FC236}">
                  <a16:creationId xmlns:a16="http://schemas.microsoft.com/office/drawing/2014/main" id="{749086DB-585F-7B02-9DD5-8B7B7D27C57E}"/>
                </a:ext>
              </a:extLst>
            </p:cNvPr>
            <p:cNvSpPr/>
            <p:nvPr/>
          </p:nvSpPr>
          <p:spPr>
            <a:xfrm>
              <a:off x="2137346" y="3917511"/>
              <a:ext cx="317838" cy="316451"/>
            </a:xfrm>
            <a:prstGeom prst="flowChartConnector">
              <a:avLst/>
            </a:prstGeom>
            <a:solidFill>
              <a:schemeClr val="accent2">
                <a:lumMod val="60000"/>
                <a:lumOff val="40000"/>
              </a:schemeClr>
            </a:solidFill>
            <a:ln w="19050" cmpd="sng">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03" name="Flowchart: Connector 44">
              <a:extLst>
                <a:ext uri="{FF2B5EF4-FFF2-40B4-BE49-F238E27FC236}">
                  <a16:creationId xmlns:a16="http://schemas.microsoft.com/office/drawing/2014/main" id="{B325CDD9-6711-05BB-1A59-F92A29A49C44}"/>
                </a:ext>
              </a:extLst>
            </p:cNvPr>
            <p:cNvSpPr/>
            <p:nvPr/>
          </p:nvSpPr>
          <p:spPr>
            <a:xfrm>
              <a:off x="2879929" y="1726317"/>
              <a:ext cx="317838" cy="316451"/>
            </a:xfrm>
            <a:prstGeom prst="flowChartConnector">
              <a:avLst/>
            </a:prstGeom>
            <a:solidFill>
              <a:schemeClr val="accent2"/>
            </a:solidFill>
            <a:ln w="19050" cmpd="sng">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04" name="Flowchart: Connector 44">
              <a:extLst>
                <a:ext uri="{FF2B5EF4-FFF2-40B4-BE49-F238E27FC236}">
                  <a16:creationId xmlns:a16="http://schemas.microsoft.com/office/drawing/2014/main" id="{FBA0A9E4-5D3D-9D8F-D0BE-3D38FF00CCE4}"/>
                </a:ext>
              </a:extLst>
            </p:cNvPr>
            <p:cNvSpPr/>
            <p:nvPr/>
          </p:nvSpPr>
          <p:spPr>
            <a:xfrm>
              <a:off x="2144158" y="4821724"/>
              <a:ext cx="317838" cy="316451"/>
            </a:xfrm>
            <a:prstGeom prst="flowChartConnector">
              <a:avLst/>
            </a:prstGeom>
            <a:solidFill>
              <a:schemeClr val="bg1"/>
            </a:solidFill>
            <a:ln w="19050" cmpd="sng">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05" name="TextBox 104">
              <a:extLst>
                <a:ext uri="{FF2B5EF4-FFF2-40B4-BE49-F238E27FC236}">
                  <a16:creationId xmlns:a16="http://schemas.microsoft.com/office/drawing/2014/main" id="{4EB35305-2D8C-6E84-57EA-5AF8BB5123DC}"/>
                </a:ext>
              </a:extLst>
            </p:cNvPr>
            <p:cNvSpPr txBox="1"/>
            <p:nvPr/>
          </p:nvSpPr>
          <p:spPr>
            <a:xfrm>
              <a:off x="2492083" y="2607689"/>
              <a:ext cx="569456" cy="440173"/>
            </a:xfrm>
            <a:prstGeom prst="rect">
              <a:avLst/>
            </a:prstGeom>
            <a:noFill/>
          </p:spPr>
          <p:txBody>
            <a:bodyPr wrap="square" rtlCol="0">
              <a:spAutoFit/>
            </a:bodyPr>
            <a:lstStyle/>
            <a:p>
              <a:r>
                <a:rPr lang="en-US" dirty="0"/>
                <a:t>v</a:t>
              </a:r>
              <a:r>
                <a:rPr lang="en-US" baseline="-25000" dirty="0"/>
                <a:t>1</a:t>
              </a:r>
            </a:p>
          </p:txBody>
        </p:sp>
        <p:sp>
          <p:nvSpPr>
            <p:cNvPr id="106" name="TextBox 105">
              <a:extLst>
                <a:ext uri="{FF2B5EF4-FFF2-40B4-BE49-F238E27FC236}">
                  <a16:creationId xmlns:a16="http://schemas.microsoft.com/office/drawing/2014/main" id="{A9198266-8DE9-D496-9F99-7EAFBF9025FC}"/>
                </a:ext>
              </a:extLst>
            </p:cNvPr>
            <p:cNvSpPr txBox="1"/>
            <p:nvPr/>
          </p:nvSpPr>
          <p:spPr>
            <a:xfrm>
              <a:off x="2323689" y="4037920"/>
              <a:ext cx="569456" cy="440173"/>
            </a:xfrm>
            <a:prstGeom prst="rect">
              <a:avLst/>
            </a:prstGeom>
            <a:noFill/>
          </p:spPr>
          <p:txBody>
            <a:bodyPr wrap="square" rtlCol="0">
              <a:spAutoFit/>
            </a:bodyPr>
            <a:lstStyle/>
            <a:p>
              <a:r>
                <a:rPr lang="en-US" dirty="0"/>
                <a:t>v</a:t>
              </a:r>
              <a:r>
                <a:rPr lang="en-US" baseline="-25000" dirty="0"/>
                <a:t>2</a:t>
              </a:r>
            </a:p>
          </p:txBody>
        </p:sp>
        <p:sp>
          <p:nvSpPr>
            <p:cNvPr id="107" name="TextBox 106">
              <a:extLst>
                <a:ext uri="{FF2B5EF4-FFF2-40B4-BE49-F238E27FC236}">
                  <a16:creationId xmlns:a16="http://schemas.microsoft.com/office/drawing/2014/main" id="{57170FAF-A112-7C1A-0CDE-CA089A07B0CE}"/>
                </a:ext>
              </a:extLst>
            </p:cNvPr>
            <p:cNvSpPr txBox="1"/>
            <p:nvPr/>
          </p:nvSpPr>
          <p:spPr>
            <a:xfrm>
              <a:off x="3409665" y="3995117"/>
              <a:ext cx="569456" cy="440173"/>
            </a:xfrm>
            <a:prstGeom prst="rect">
              <a:avLst/>
            </a:prstGeom>
            <a:noFill/>
          </p:spPr>
          <p:txBody>
            <a:bodyPr wrap="square" rtlCol="0">
              <a:spAutoFit/>
            </a:bodyPr>
            <a:lstStyle/>
            <a:p>
              <a:r>
                <a:rPr lang="en-US" dirty="0"/>
                <a:t>v</a:t>
              </a:r>
              <a:r>
                <a:rPr lang="en-US" baseline="-25000" dirty="0"/>
                <a:t>3</a:t>
              </a:r>
            </a:p>
          </p:txBody>
        </p:sp>
        <p:cxnSp>
          <p:nvCxnSpPr>
            <p:cNvPr id="108" name="Straight Connector 107">
              <a:extLst>
                <a:ext uri="{FF2B5EF4-FFF2-40B4-BE49-F238E27FC236}">
                  <a16:creationId xmlns:a16="http://schemas.microsoft.com/office/drawing/2014/main" id="{4566399A-46E8-5255-EA70-AB4CEAD057E3}"/>
                </a:ext>
              </a:extLst>
            </p:cNvPr>
            <p:cNvCxnSpPr>
              <a:cxnSpLocks/>
              <a:endCxn id="101" idx="7"/>
            </p:cNvCxnSpPr>
            <p:nvPr/>
          </p:nvCxnSpPr>
          <p:spPr>
            <a:xfrm flipH="1">
              <a:off x="2427909" y="1981842"/>
              <a:ext cx="482815" cy="785379"/>
            </a:xfrm>
            <a:prstGeom prst="line">
              <a:avLst/>
            </a:prstGeom>
            <a:ln w="38100">
              <a:solidFill>
                <a:schemeClr val="accent4"/>
              </a:solidFill>
              <a:prstDash val="dash"/>
            </a:ln>
          </p:spPr>
          <p:style>
            <a:lnRef idx="2">
              <a:schemeClr val="accent1"/>
            </a:lnRef>
            <a:fillRef idx="0">
              <a:schemeClr val="accent1"/>
            </a:fillRef>
            <a:effectRef idx="1">
              <a:schemeClr val="accent1"/>
            </a:effectRef>
            <a:fontRef idx="minor">
              <a:schemeClr val="tx1"/>
            </a:fontRef>
          </p:style>
        </p:cxnSp>
        <p:sp>
          <p:nvSpPr>
            <p:cNvPr id="109" name="TextBox 108">
              <a:extLst>
                <a:ext uri="{FF2B5EF4-FFF2-40B4-BE49-F238E27FC236}">
                  <a16:creationId xmlns:a16="http://schemas.microsoft.com/office/drawing/2014/main" id="{42F43B12-05B8-0EE6-656B-3F452838CEDA}"/>
                </a:ext>
              </a:extLst>
            </p:cNvPr>
            <p:cNvSpPr txBox="1"/>
            <p:nvPr/>
          </p:nvSpPr>
          <p:spPr>
            <a:xfrm>
              <a:off x="3108970" y="1497062"/>
              <a:ext cx="569456" cy="440173"/>
            </a:xfrm>
            <a:prstGeom prst="rect">
              <a:avLst/>
            </a:prstGeom>
            <a:noFill/>
          </p:spPr>
          <p:txBody>
            <a:bodyPr wrap="square" rtlCol="0">
              <a:spAutoFit/>
            </a:bodyPr>
            <a:lstStyle/>
            <a:p>
              <a:r>
                <a:rPr lang="en-US" dirty="0"/>
                <a:t>v</a:t>
              </a:r>
              <a:r>
                <a:rPr lang="en-US" baseline="-25000" dirty="0"/>
                <a:t>4</a:t>
              </a:r>
            </a:p>
          </p:txBody>
        </p:sp>
        <p:sp>
          <p:nvSpPr>
            <p:cNvPr id="110" name="TextBox 109">
              <a:extLst>
                <a:ext uri="{FF2B5EF4-FFF2-40B4-BE49-F238E27FC236}">
                  <a16:creationId xmlns:a16="http://schemas.microsoft.com/office/drawing/2014/main" id="{F09626AD-1C9E-D82F-49EE-64D289BF29B8}"/>
                </a:ext>
              </a:extLst>
            </p:cNvPr>
            <p:cNvSpPr txBox="1"/>
            <p:nvPr/>
          </p:nvSpPr>
          <p:spPr>
            <a:xfrm>
              <a:off x="2192016" y="3124263"/>
              <a:ext cx="2037226" cy="440173"/>
            </a:xfrm>
            <a:prstGeom prst="rect">
              <a:avLst/>
            </a:prstGeom>
            <a:noFill/>
          </p:spPr>
          <p:txBody>
            <a:bodyPr wrap="square" rtlCol="0">
              <a:spAutoFit/>
            </a:bodyPr>
            <a:lstStyle/>
            <a:p>
              <a:pPr algn="ctr"/>
              <a:r>
                <a:rPr lang="en-US" dirty="0">
                  <a:solidFill>
                    <a:srgbClr val="FF0000"/>
                  </a:solidFill>
                </a:rPr>
                <a:t>final topology</a:t>
              </a:r>
            </a:p>
          </p:txBody>
        </p:sp>
        <p:sp>
          <p:nvSpPr>
            <p:cNvPr id="111" name="Flowchart: Connector 168">
              <a:extLst>
                <a:ext uri="{FF2B5EF4-FFF2-40B4-BE49-F238E27FC236}">
                  <a16:creationId xmlns:a16="http://schemas.microsoft.com/office/drawing/2014/main" id="{422BDC1E-0179-4166-BF46-A3EE53A34C98}"/>
                </a:ext>
              </a:extLst>
            </p:cNvPr>
            <p:cNvSpPr/>
            <p:nvPr/>
          </p:nvSpPr>
          <p:spPr>
            <a:xfrm>
              <a:off x="2215571" y="2784918"/>
              <a:ext cx="95228" cy="93659"/>
            </a:xfrm>
            <a:prstGeom prst="flowChartConnector">
              <a:avLst/>
            </a:prstGeom>
            <a:solidFill>
              <a:schemeClr val="tx2">
                <a:lumMod val="50000"/>
                <a:lumOff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12" name="Flowchart: Connector 168">
              <a:extLst>
                <a:ext uri="{FF2B5EF4-FFF2-40B4-BE49-F238E27FC236}">
                  <a16:creationId xmlns:a16="http://schemas.microsoft.com/office/drawing/2014/main" id="{DD01F799-FBA7-9202-8847-CFC49DD950B2}"/>
                </a:ext>
              </a:extLst>
            </p:cNvPr>
            <p:cNvSpPr/>
            <p:nvPr/>
          </p:nvSpPr>
          <p:spPr>
            <a:xfrm>
              <a:off x="2314806" y="2905419"/>
              <a:ext cx="95228" cy="93659"/>
            </a:xfrm>
            <a:prstGeom prst="flowChartConnector">
              <a:avLst/>
            </a:prstGeom>
            <a:solidFill>
              <a:schemeClr val="tx2">
                <a:lumMod val="50000"/>
                <a:lumOff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13" name="Flowchart: Connector 168">
              <a:extLst>
                <a:ext uri="{FF2B5EF4-FFF2-40B4-BE49-F238E27FC236}">
                  <a16:creationId xmlns:a16="http://schemas.microsoft.com/office/drawing/2014/main" id="{7B7BACC7-B837-3E4F-FD80-C5EA5786B91E}"/>
                </a:ext>
              </a:extLst>
            </p:cNvPr>
            <p:cNvSpPr/>
            <p:nvPr/>
          </p:nvSpPr>
          <p:spPr>
            <a:xfrm>
              <a:off x="3154786" y="3979304"/>
              <a:ext cx="95228" cy="93659"/>
            </a:xfrm>
            <a:prstGeom prst="flowChartConnector">
              <a:avLst/>
            </a:prstGeom>
            <a:solidFill>
              <a:schemeClr val="tx2">
                <a:lumMod val="50000"/>
                <a:lumOff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14" name="Flowchart: Connector 168">
              <a:extLst>
                <a:ext uri="{FF2B5EF4-FFF2-40B4-BE49-F238E27FC236}">
                  <a16:creationId xmlns:a16="http://schemas.microsoft.com/office/drawing/2014/main" id="{320BE0B8-AD51-75D3-C835-6A93CD30EDA5}"/>
                </a:ext>
              </a:extLst>
            </p:cNvPr>
            <p:cNvSpPr/>
            <p:nvPr/>
          </p:nvSpPr>
          <p:spPr>
            <a:xfrm>
              <a:off x="3254021" y="4099805"/>
              <a:ext cx="95228" cy="93659"/>
            </a:xfrm>
            <a:prstGeom prst="flowChartConnector">
              <a:avLst/>
            </a:prstGeom>
            <a:solidFill>
              <a:schemeClr val="tx2">
                <a:lumMod val="50000"/>
                <a:lumOff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15" name="Flowchart: Connector 168">
              <a:extLst>
                <a:ext uri="{FF2B5EF4-FFF2-40B4-BE49-F238E27FC236}">
                  <a16:creationId xmlns:a16="http://schemas.microsoft.com/office/drawing/2014/main" id="{A512B451-43E3-AE16-5D0C-64C46FF15A4F}"/>
                </a:ext>
              </a:extLst>
            </p:cNvPr>
            <p:cNvSpPr/>
            <p:nvPr/>
          </p:nvSpPr>
          <p:spPr>
            <a:xfrm>
              <a:off x="2991234" y="1806694"/>
              <a:ext cx="95228" cy="93659"/>
            </a:xfrm>
            <a:prstGeom prst="flowChartConnector">
              <a:avLst/>
            </a:prstGeom>
            <a:solidFill>
              <a:schemeClr val="tx2">
                <a:lumMod val="50000"/>
                <a:lumOff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nvGrpSpPr>
          <p:cNvPr id="116" name="Group 115">
            <a:extLst>
              <a:ext uri="{FF2B5EF4-FFF2-40B4-BE49-F238E27FC236}">
                <a16:creationId xmlns:a16="http://schemas.microsoft.com/office/drawing/2014/main" id="{AACB931C-1334-81FC-716A-50AABA956971}"/>
              </a:ext>
            </a:extLst>
          </p:cNvPr>
          <p:cNvGrpSpPr/>
          <p:nvPr/>
        </p:nvGrpSpPr>
        <p:grpSpPr>
          <a:xfrm>
            <a:off x="2518295" y="2833168"/>
            <a:ext cx="1936815" cy="1646933"/>
            <a:chOff x="7913819" y="3715403"/>
            <a:chExt cx="1936815" cy="1646933"/>
          </a:xfrm>
        </p:grpSpPr>
        <p:cxnSp>
          <p:nvCxnSpPr>
            <p:cNvPr id="117" name="Straight Connector 116">
              <a:extLst>
                <a:ext uri="{FF2B5EF4-FFF2-40B4-BE49-F238E27FC236}">
                  <a16:creationId xmlns:a16="http://schemas.microsoft.com/office/drawing/2014/main" id="{0C316D88-D21B-B214-A7DA-709A1422A5EC}"/>
                </a:ext>
              </a:extLst>
            </p:cNvPr>
            <p:cNvCxnSpPr>
              <a:cxnSpLocks/>
              <a:stCxn id="118" idx="4"/>
              <a:endCxn id="119" idx="0"/>
            </p:cNvCxnSpPr>
            <p:nvPr/>
          </p:nvCxnSpPr>
          <p:spPr>
            <a:xfrm flipH="1">
              <a:off x="8228333" y="4191273"/>
              <a:ext cx="72204" cy="309556"/>
            </a:xfrm>
            <a:prstGeom prst="line">
              <a:avLst/>
            </a:prstGeom>
            <a:ln w="38100">
              <a:solidFill>
                <a:schemeClr val="accent4"/>
              </a:solidFill>
            </a:ln>
          </p:spPr>
          <p:style>
            <a:lnRef idx="2">
              <a:schemeClr val="accent1"/>
            </a:lnRef>
            <a:fillRef idx="0">
              <a:schemeClr val="accent1"/>
            </a:fillRef>
            <a:effectRef idx="1">
              <a:schemeClr val="accent1"/>
            </a:effectRef>
            <a:fontRef idx="minor">
              <a:schemeClr val="tx1"/>
            </a:fontRef>
          </p:style>
        </p:cxnSp>
        <p:sp>
          <p:nvSpPr>
            <p:cNvPr id="118" name="Flowchart: Connector 168">
              <a:extLst>
                <a:ext uri="{FF2B5EF4-FFF2-40B4-BE49-F238E27FC236}">
                  <a16:creationId xmlns:a16="http://schemas.microsoft.com/office/drawing/2014/main" id="{DC622F2D-1146-6462-133C-DED65C2316AF}"/>
                </a:ext>
              </a:extLst>
            </p:cNvPr>
            <p:cNvSpPr/>
            <p:nvPr/>
          </p:nvSpPr>
          <p:spPr>
            <a:xfrm>
              <a:off x="8218307" y="4037825"/>
              <a:ext cx="164460" cy="153447"/>
            </a:xfrm>
            <a:prstGeom prst="flowChartConnector">
              <a:avLst/>
            </a:prstGeom>
            <a:solidFill>
              <a:schemeClr val="tx2">
                <a:lumMod val="50000"/>
                <a:lumOff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19" name="Flowchart: Connector 168">
              <a:extLst>
                <a:ext uri="{FF2B5EF4-FFF2-40B4-BE49-F238E27FC236}">
                  <a16:creationId xmlns:a16="http://schemas.microsoft.com/office/drawing/2014/main" id="{FBDFF0EC-455A-5028-A2FB-FFBBB8B5EB78}"/>
                </a:ext>
              </a:extLst>
            </p:cNvPr>
            <p:cNvSpPr/>
            <p:nvPr/>
          </p:nvSpPr>
          <p:spPr>
            <a:xfrm>
              <a:off x="8146103" y="4500829"/>
              <a:ext cx="164460" cy="153447"/>
            </a:xfrm>
            <a:prstGeom prst="flowChartConnector">
              <a:avLst/>
            </a:prstGeom>
            <a:solidFill>
              <a:schemeClr val="tx2">
                <a:lumMod val="50000"/>
                <a:lumOff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20" name="Flowchart: Connector 168">
              <a:extLst>
                <a:ext uri="{FF2B5EF4-FFF2-40B4-BE49-F238E27FC236}">
                  <a16:creationId xmlns:a16="http://schemas.microsoft.com/office/drawing/2014/main" id="{A286382C-665B-A3EA-4FB5-75C80C3BB815}"/>
                </a:ext>
              </a:extLst>
            </p:cNvPr>
            <p:cNvSpPr/>
            <p:nvPr/>
          </p:nvSpPr>
          <p:spPr>
            <a:xfrm>
              <a:off x="8678903" y="4968653"/>
              <a:ext cx="164460" cy="153447"/>
            </a:xfrm>
            <a:prstGeom prst="flowChartConnector">
              <a:avLst/>
            </a:prstGeom>
            <a:solidFill>
              <a:schemeClr val="tx2">
                <a:lumMod val="50000"/>
                <a:lumOff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21" name="Flowchart: Connector 168">
              <a:extLst>
                <a:ext uri="{FF2B5EF4-FFF2-40B4-BE49-F238E27FC236}">
                  <a16:creationId xmlns:a16="http://schemas.microsoft.com/office/drawing/2014/main" id="{B744CCCA-F906-1E2D-1B14-E9E1BA873649}"/>
                </a:ext>
              </a:extLst>
            </p:cNvPr>
            <p:cNvSpPr/>
            <p:nvPr/>
          </p:nvSpPr>
          <p:spPr>
            <a:xfrm>
              <a:off x="9222132" y="4480474"/>
              <a:ext cx="164460" cy="153447"/>
            </a:xfrm>
            <a:prstGeom prst="flowChartConnector">
              <a:avLst/>
            </a:prstGeom>
            <a:solidFill>
              <a:schemeClr val="tx2">
                <a:lumMod val="50000"/>
                <a:lumOff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122" name="Straight Connector 121">
              <a:extLst>
                <a:ext uri="{FF2B5EF4-FFF2-40B4-BE49-F238E27FC236}">
                  <a16:creationId xmlns:a16="http://schemas.microsoft.com/office/drawing/2014/main" id="{165B36FD-205A-6C18-8A4D-33C40CCF836C}"/>
                </a:ext>
              </a:extLst>
            </p:cNvPr>
            <p:cNvCxnSpPr>
              <a:cxnSpLocks/>
              <a:endCxn id="120" idx="1"/>
            </p:cNvCxnSpPr>
            <p:nvPr/>
          </p:nvCxnSpPr>
          <p:spPr>
            <a:xfrm>
              <a:off x="8272599" y="4601363"/>
              <a:ext cx="430389" cy="389761"/>
            </a:xfrm>
            <a:prstGeom prst="line">
              <a:avLst/>
            </a:prstGeom>
            <a:ln w="38100">
              <a:solidFill>
                <a:schemeClr val="accent4"/>
              </a:solidFill>
            </a:ln>
          </p:spPr>
          <p:style>
            <a:lnRef idx="2">
              <a:schemeClr val="accent1"/>
            </a:lnRef>
            <a:fillRef idx="0">
              <a:schemeClr val="accent1"/>
            </a:fillRef>
            <a:effectRef idx="1">
              <a:schemeClr val="accent1"/>
            </a:effectRef>
            <a:fontRef idx="minor">
              <a:schemeClr val="tx1"/>
            </a:fontRef>
          </p:style>
        </p:cxnSp>
        <p:cxnSp>
          <p:nvCxnSpPr>
            <p:cNvPr id="123" name="Straight Connector 122">
              <a:extLst>
                <a:ext uri="{FF2B5EF4-FFF2-40B4-BE49-F238E27FC236}">
                  <a16:creationId xmlns:a16="http://schemas.microsoft.com/office/drawing/2014/main" id="{F8202AD7-6CE5-F937-8E01-84F52B02134D}"/>
                </a:ext>
              </a:extLst>
            </p:cNvPr>
            <p:cNvCxnSpPr>
              <a:cxnSpLocks/>
              <a:stCxn id="121" idx="3"/>
              <a:endCxn id="120" idx="7"/>
            </p:cNvCxnSpPr>
            <p:nvPr/>
          </p:nvCxnSpPr>
          <p:spPr>
            <a:xfrm flipH="1">
              <a:off x="8819278" y="4611450"/>
              <a:ext cx="426938" cy="379675"/>
            </a:xfrm>
            <a:prstGeom prst="line">
              <a:avLst/>
            </a:prstGeom>
            <a:ln w="38100">
              <a:solidFill>
                <a:schemeClr val="accent4"/>
              </a:solidFill>
            </a:ln>
          </p:spPr>
          <p:style>
            <a:lnRef idx="2">
              <a:schemeClr val="accent1"/>
            </a:lnRef>
            <a:fillRef idx="0">
              <a:schemeClr val="accent1"/>
            </a:fillRef>
            <a:effectRef idx="1">
              <a:schemeClr val="accent1"/>
            </a:effectRef>
            <a:fontRef idx="minor">
              <a:schemeClr val="tx1"/>
            </a:fontRef>
          </p:style>
        </p:cxnSp>
        <p:cxnSp>
          <p:nvCxnSpPr>
            <p:cNvPr id="124" name="Straight Connector 123">
              <a:extLst>
                <a:ext uri="{FF2B5EF4-FFF2-40B4-BE49-F238E27FC236}">
                  <a16:creationId xmlns:a16="http://schemas.microsoft.com/office/drawing/2014/main" id="{41C863EA-34A5-E167-E38B-382750938E6F}"/>
                </a:ext>
              </a:extLst>
            </p:cNvPr>
            <p:cNvCxnSpPr>
              <a:cxnSpLocks/>
              <a:stCxn id="121" idx="2"/>
              <a:endCxn id="119" idx="6"/>
            </p:cNvCxnSpPr>
            <p:nvPr/>
          </p:nvCxnSpPr>
          <p:spPr>
            <a:xfrm flipH="1">
              <a:off x="8310563" y="4557198"/>
              <a:ext cx="911569" cy="20355"/>
            </a:xfrm>
            <a:prstGeom prst="line">
              <a:avLst/>
            </a:prstGeom>
            <a:ln w="38100">
              <a:solidFill>
                <a:schemeClr val="accent4"/>
              </a:solidFill>
            </a:ln>
          </p:spPr>
          <p:style>
            <a:lnRef idx="2">
              <a:schemeClr val="accent1"/>
            </a:lnRef>
            <a:fillRef idx="0">
              <a:schemeClr val="accent1"/>
            </a:fillRef>
            <a:effectRef idx="1">
              <a:schemeClr val="accent1"/>
            </a:effectRef>
            <a:fontRef idx="minor">
              <a:schemeClr val="tx1"/>
            </a:fontRef>
          </p:style>
        </p:cxnSp>
        <p:sp>
          <p:nvSpPr>
            <p:cNvPr id="125" name="Flowchart: Connector 168">
              <a:extLst>
                <a:ext uri="{FF2B5EF4-FFF2-40B4-BE49-F238E27FC236}">
                  <a16:creationId xmlns:a16="http://schemas.microsoft.com/office/drawing/2014/main" id="{93038F4D-765C-6088-47C2-834F16EB5190}"/>
                </a:ext>
              </a:extLst>
            </p:cNvPr>
            <p:cNvSpPr/>
            <p:nvPr/>
          </p:nvSpPr>
          <p:spPr>
            <a:xfrm>
              <a:off x="9003077" y="4031823"/>
              <a:ext cx="164460" cy="153447"/>
            </a:xfrm>
            <a:prstGeom prst="flowChartConnector">
              <a:avLst/>
            </a:prstGeom>
            <a:solidFill>
              <a:schemeClr val="tx2">
                <a:lumMod val="50000"/>
                <a:lumOff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126" name="Straight Connector 125">
              <a:extLst>
                <a:ext uri="{FF2B5EF4-FFF2-40B4-BE49-F238E27FC236}">
                  <a16:creationId xmlns:a16="http://schemas.microsoft.com/office/drawing/2014/main" id="{C3769B07-1D40-F4DB-744D-36A770555C6F}"/>
                </a:ext>
              </a:extLst>
            </p:cNvPr>
            <p:cNvCxnSpPr>
              <a:cxnSpLocks/>
              <a:stCxn id="125" idx="4"/>
              <a:endCxn id="121" idx="1"/>
            </p:cNvCxnSpPr>
            <p:nvPr/>
          </p:nvCxnSpPr>
          <p:spPr>
            <a:xfrm>
              <a:off x="9085307" y="4185270"/>
              <a:ext cx="160910" cy="317676"/>
            </a:xfrm>
            <a:prstGeom prst="line">
              <a:avLst/>
            </a:prstGeom>
            <a:ln w="38100">
              <a:solidFill>
                <a:schemeClr val="accent4"/>
              </a:solidFill>
            </a:ln>
          </p:spPr>
          <p:style>
            <a:lnRef idx="2">
              <a:schemeClr val="accent1"/>
            </a:lnRef>
            <a:fillRef idx="0">
              <a:schemeClr val="accent1"/>
            </a:fillRef>
            <a:effectRef idx="1">
              <a:schemeClr val="accent1"/>
            </a:effectRef>
            <a:fontRef idx="minor">
              <a:schemeClr val="tx1"/>
            </a:fontRef>
          </p:style>
        </p:cxnSp>
        <p:sp>
          <p:nvSpPr>
            <p:cNvPr id="127" name="Oval 126">
              <a:extLst>
                <a:ext uri="{FF2B5EF4-FFF2-40B4-BE49-F238E27FC236}">
                  <a16:creationId xmlns:a16="http://schemas.microsoft.com/office/drawing/2014/main" id="{8156942C-9337-65B6-4A05-1C2D67020EF9}"/>
                </a:ext>
              </a:extLst>
            </p:cNvPr>
            <p:cNvSpPr/>
            <p:nvPr/>
          </p:nvSpPr>
          <p:spPr>
            <a:xfrm>
              <a:off x="7913819" y="4452126"/>
              <a:ext cx="1053082" cy="846140"/>
            </a:xfrm>
            <a:prstGeom prst="ellipse">
              <a:avLst/>
            </a:prstGeom>
            <a:noFill/>
            <a:ln w="31750">
              <a:solidFill>
                <a:schemeClr val="tx2">
                  <a:lumMod val="50000"/>
                  <a:lumOff val="50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Oval 127">
              <a:extLst>
                <a:ext uri="{FF2B5EF4-FFF2-40B4-BE49-F238E27FC236}">
                  <a16:creationId xmlns:a16="http://schemas.microsoft.com/office/drawing/2014/main" id="{BF0F6866-76FE-F9B7-A065-5DC0EEA98D2D}"/>
                </a:ext>
              </a:extLst>
            </p:cNvPr>
            <p:cNvSpPr/>
            <p:nvPr/>
          </p:nvSpPr>
          <p:spPr>
            <a:xfrm>
              <a:off x="8079911" y="3813700"/>
              <a:ext cx="519018" cy="529770"/>
            </a:xfrm>
            <a:prstGeom prst="ellipse">
              <a:avLst/>
            </a:prstGeom>
            <a:noFill/>
            <a:ln w="31750">
              <a:solidFill>
                <a:schemeClr val="tx2">
                  <a:lumMod val="50000"/>
                  <a:lumOff val="50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 name="Oval 128">
              <a:extLst>
                <a:ext uri="{FF2B5EF4-FFF2-40B4-BE49-F238E27FC236}">
                  <a16:creationId xmlns:a16="http://schemas.microsoft.com/office/drawing/2014/main" id="{3AA31CB7-6A8D-E73A-1F91-04BEE3FF37F1}"/>
                </a:ext>
              </a:extLst>
            </p:cNvPr>
            <p:cNvSpPr/>
            <p:nvPr/>
          </p:nvSpPr>
          <p:spPr>
            <a:xfrm>
              <a:off x="8821026" y="3913049"/>
              <a:ext cx="911569" cy="793076"/>
            </a:xfrm>
            <a:prstGeom prst="ellipse">
              <a:avLst/>
            </a:prstGeom>
            <a:noFill/>
            <a:ln w="31750">
              <a:solidFill>
                <a:schemeClr val="tx2">
                  <a:lumMod val="50000"/>
                  <a:lumOff val="50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 name="TextBox 129">
              <a:extLst>
                <a:ext uri="{FF2B5EF4-FFF2-40B4-BE49-F238E27FC236}">
                  <a16:creationId xmlns:a16="http://schemas.microsoft.com/office/drawing/2014/main" id="{26657C10-084A-94E5-7966-92B8F36DFF79}"/>
                </a:ext>
              </a:extLst>
            </p:cNvPr>
            <p:cNvSpPr txBox="1"/>
            <p:nvPr/>
          </p:nvSpPr>
          <p:spPr>
            <a:xfrm>
              <a:off x="9346973" y="4338605"/>
              <a:ext cx="503661" cy="387365"/>
            </a:xfrm>
            <a:prstGeom prst="rect">
              <a:avLst/>
            </a:prstGeom>
            <a:noFill/>
          </p:spPr>
          <p:txBody>
            <a:bodyPr wrap="square" rtlCol="0">
              <a:spAutoFit/>
            </a:bodyPr>
            <a:lstStyle/>
            <a:p>
              <a:r>
                <a:rPr lang="en-US" sz="2400" dirty="0"/>
                <a:t>q</a:t>
              </a:r>
              <a:r>
                <a:rPr lang="en-US" sz="2400" baseline="-25000" dirty="0"/>
                <a:t>1</a:t>
              </a:r>
            </a:p>
          </p:txBody>
        </p:sp>
        <p:sp>
          <p:nvSpPr>
            <p:cNvPr id="131" name="TextBox 130">
              <a:extLst>
                <a:ext uri="{FF2B5EF4-FFF2-40B4-BE49-F238E27FC236}">
                  <a16:creationId xmlns:a16="http://schemas.microsoft.com/office/drawing/2014/main" id="{762D20AB-40CB-B8D3-33C9-A05455BB74B8}"/>
                </a:ext>
              </a:extLst>
            </p:cNvPr>
            <p:cNvSpPr txBox="1"/>
            <p:nvPr/>
          </p:nvSpPr>
          <p:spPr>
            <a:xfrm>
              <a:off x="8602898" y="4993004"/>
              <a:ext cx="503661" cy="369332"/>
            </a:xfrm>
            <a:prstGeom prst="rect">
              <a:avLst/>
            </a:prstGeom>
            <a:noFill/>
          </p:spPr>
          <p:txBody>
            <a:bodyPr wrap="square" rtlCol="0">
              <a:spAutoFit/>
            </a:bodyPr>
            <a:lstStyle/>
            <a:p>
              <a:r>
                <a:rPr lang="en-US" dirty="0"/>
                <a:t>q</a:t>
              </a:r>
              <a:r>
                <a:rPr lang="en-US" baseline="-25000" dirty="0"/>
                <a:t>5</a:t>
              </a:r>
            </a:p>
          </p:txBody>
        </p:sp>
        <p:sp>
          <p:nvSpPr>
            <p:cNvPr id="132" name="TextBox 131">
              <a:extLst>
                <a:ext uri="{FF2B5EF4-FFF2-40B4-BE49-F238E27FC236}">
                  <a16:creationId xmlns:a16="http://schemas.microsoft.com/office/drawing/2014/main" id="{A253069D-E9E7-81BD-0C5B-A599CD8EF461}"/>
                </a:ext>
              </a:extLst>
            </p:cNvPr>
            <p:cNvSpPr txBox="1"/>
            <p:nvPr/>
          </p:nvSpPr>
          <p:spPr>
            <a:xfrm>
              <a:off x="8246004" y="3715403"/>
              <a:ext cx="503661" cy="369332"/>
            </a:xfrm>
            <a:prstGeom prst="rect">
              <a:avLst/>
            </a:prstGeom>
            <a:noFill/>
          </p:spPr>
          <p:txBody>
            <a:bodyPr wrap="square" rtlCol="0">
              <a:spAutoFit/>
            </a:bodyPr>
            <a:lstStyle/>
            <a:p>
              <a:r>
                <a:rPr lang="en-US" dirty="0"/>
                <a:t>q</a:t>
              </a:r>
              <a:r>
                <a:rPr lang="en-US" baseline="-25000" dirty="0"/>
                <a:t>3</a:t>
              </a:r>
            </a:p>
          </p:txBody>
        </p:sp>
        <p:sp>
          <p:nvSpPr>
            <p:cNvPr id="133" name="TextBox 132">
              <a:extLst>
                <a:ext uri="{FF2B5EF4-FFF2-40B4-BE49-F238E27FC236}">
                  <a16:creationId xmlns:a16="http://schemas.microsoft.com/office/drawing/2014/main" id="{589BC0A2-0144-A6AA-179E-7685D20F54B7}"/>
                </a:ext>
              </a:extLst>
            </p:cNvPr>
            <p:cNvSpPr txBox="1"/>
            <p:nvPr/>
          </p:nvSpPr>
          <p:spPr>
            <a:xfrm>
              <a:off x="7976503" y="4570203"/>
              <a:ext cx="503661" cy="369332"/>
            </a:xfrm>
            <a:prstGeom prst="rect">
              <a:avLst/>
            </a:prstGeom>
            <a:noFill/>
          </p:spPr>
          <p:txBody>
            <a:bodyPr wrap="square" rtlCol="0">
              <a:spAutoFit/>
            </a:bodyPr>
            <a:lstStyle/>
            <a:p>
              <a:r>
                <a:rPr lang="en-US" dirty="0"/>
                <a:t>q</a:t>
              </a:r>
              <a:r>
                <a:rPr lang="en-US" baseline="-25000" dirty="0"/>
                <a:t>4</a:t>
              </a:r>
            </a:p>
          </p:txBody>
        </p:sp>
        <p:sp>
          <p:nvSpPr>
            <p:cNvPr id="134" name="TextBox 133">
              <a:extLst>
                <a:ext uri="{FF2B5EF4-FFF2-40B4-BE49-F238E27FC236}">
                  <a16:creationId xmlns:a16="http://schemas.microsoft.com/office/drawing/2014/main" id="{64E70131-F5CE-6975-FC39-763A21F54D88}"/>
                </a:ext>
              </a:extLst>
            </p:cNvPr>
            <p:cNvSpPr txBox="1"/>
            <p:nvPr/>
          </p:nvSpPr>
          <p:spPr>
            <a:xfrm>
              <a:off x="9165761" y="3889227"/>
              <a:ext cx="503661" cy="369332"/>
            </a:xfrm>
            <a:prstGeom prst="rect">
              <a:avLst/>
            </a:prstGeom>
            <a:noFill/>
          </p:spPr>
          <p:txBody>
            <a:bodyPr wrap="square" rtlCol="0">
              <a:spAutoFit/>
            </a:bodyPr>
            <a:lstStyle/>
            <a:p>
              <a:r>
                <a:rPr lang="en-US" dirty="0"/>
                <a:t>q</a:t>
              </a:r>
              <a:r>
                <a:rPr lang="en-US" baseline="-25000" dirty="0"/>
                <a:t>2</a:t>
              </a:r>
            </a:p>
          </p:txBody>
        </p:sp>
        <p:sp>
          <p:nvSpPr>
            <p:cNvPr id="135" name="TextBox 134">
              <a:extLst>
                <a:ext uri="{FF2B5EF4-FFF2-40B4-BE49-F238E27FC236}">
                  <a16:creationId xmlns:a16="http://schemas.microsoft.com/office/drawing/2014/main" id="{E42D2F03-AF44-961C-5944-D3148CFD72C1}"/>
                </a:ext>
              </a:extLst>
            </p:cNvPr>
            <p:cNvSpPr txBox="1"/>
            <p:nvPr/>
          </p:nvSpPr>
          <p:spPr>
            <a:xfrm>
              <a:off x="8257726" y="4726795"/>
              <a:ext cx="368870" cy="369332"/>
            </a:xfrm>
            <a:prstGeom prst="rect">
              <a:avLst/>
            </a:prstGeom>
            <a:noFill/>
          </p:spPr>
          <p:txBody>
            <a:bodyPr wrap="square" rtlCol="0">
              <a:spAutoFit/>
            </a:bodyPr>
            <a:lstStyle/>
            <a:p>
              <a:r>
                <a:rPr lang="en-US" dirty="0">
                  <a:solidFill>
                    <a:schemeClr val="tx2">
                      <a:lumMod val="50000"/>
                      <a:lumOff val="50000"/>
                    </a:schemeClr>
                  </a:solidFill>
                </a:rPr>
                <a:t>2</a:t>
              </a:r>
              <a:endParaRPr lang="en-US" baseline="-25000" dirty="0">
                <a:solidFill>
                  <a:schemeClr val="tx2">
                    <a:lumMod val="50000"/>
                    <a:lumOff val="50000"/>
                  </a:schemeClr>
                </a:solidFill>
              </a:endParaRPr>
            </a:p>
          </p:txBody>
        </p:sp>
        <p:sp>
          <p:nvSpPr>
            <p:cNvPr id="136" name="TextBox 135">
              <a:extLst>
                <a:ext uri="{FF2B5EF4-FFF2-40B4-BE49-F238E27FC236}">
                  <a16:creationId xmlns:a16="http://schemas.microsoft.com/office/drawing/2014/main" id="{B15203FB-6AFF-154A-A1E9-914E90F2E6E6}"/>
                </a:ext>
              </a:extLst>
            </p:cNvPr>
            <p:cNvSpPr txBox="1"/>
            <p:nvPr/>
          </p:nvSpPr>
          <p:spPr>
            <a:xfrm>
              <a:off x="8983599" y="4663024"/>
              <a:ext cx="390355" cy="369332"/>
            </a:xfrm>
            <a:prstGeom prst="rect">
              <a:avLst/>
            </a:prstGeom>
            <a:noFill/>
          </p:spPr>
          <p:txBody>
            <a:bodyPr wrap="square" rtlCol="0">
              <a:spAutoFit/>
            </a:bodyPr>
            <a:lstStyle/>
            <a:p>
              <a:r>
                <a:rPr lang="en-US" dirty="0">
                  <a:solidFill>
                    <a:schemeClr val="tx2">
                      <a:lumMod val="50000"/>
                      <a:lumOff val="50000"/>
                    </a:schemeClr>
                  </a:solidFill>
                </a:rPr>
                <a:t>1</a:t>
              </a:r>
              <a:endParaRPr lang="en-US" baseline="-25000" dirty="0">
                <a:solidFill>
                  <a:schemeClr val="tx2">
                    <a:lumMod val="50000"/>
                    <a:lumOff val="50000"/>
                  </a:schemeClr>
                </a:solidFill>
              </a:endParaRPr>
            </a:p>
          </p:txBody>
        </p:sp>
        <p:sp>
          <p:nvSpPr>
            <p:cNvPr id="137" name="TextBox 136">
              <a:extLst>
                <a:ext uri="{FF2B5EF4-FFF2-40B4-BE49-F238E27FC236}">
                  <a16:creationId xmlns:a16="http://schemas.microsoft.com/office/drawing/2014/main" id="{874FAA8A-DB4C-CEF9-9C8C-79314F021B60}"/>
                </a:ext>
              </a:extLst>
            </p:cNvPr>
            <p:cNvSpPr txBox="1"/>
            <p:nvPr/>
          </p:nvSpPr>
          <p:spPr>
            <a:xfrm>
              <a:off x="8598032" y="4292325"/>
              <a:ext cx="368870" cy="369332"/>
            </a:xfrm>
            <a:prstGeom prst="rect">
              <a:avLst/>
            </a:prstGeom>
            <a:noFill/>
          </p:spPr>
          <p:txBody>
            <a:bodyPr wrap="square" rtlCol="0">
              <a:spAutoFit/>
            </a:bodyPr>
            <a:lstStyle/>
            <a:p>
              <a:r>
                <a:rPr lang="en-US" dirty="0">
                  <a:solidFill>
                    <a:schemeClr val="tx2">
                      <a:lumMod val="50000"/>
                      <a:lumOff val="50000"/>
                    </a:schemeClr>
                  </a:solidFill>
                </a:rPr>
                <a:t>1</a:t>
              </a:r>
              <a:endParaRPr lang="en-US" baseline="-25000" dirty="0">
                <a:solidFill>
                  <a:schemeClr val="tx2">
                    <a:lumMod val="50000"/>
                    <a:lumOff val="50000"/>
                  </a:schemeClr>
                </a:solidFill>
              </a:endParaRPr>
            </a:p>
          </p:txBody>
        </p:sp>
        <p:sp>
          <p:nvSpPr>
            <p:cNvPr id="138" name="TextBox 137">
              <a:extLst>
                <a:ext uri="{FF2B5EF4-FFF2-40B4-BE49-F238E27FC236}">
                  <a16:creationId xmlns:a16="http://schemas.microsoft.com/office/drawing/2014/main" id="{0E779818-434A-9CA5-6655-59A0A506A591}"/>
                </a:ext>
              </a:extLst>
            </p:cNvPr>
            <p:cNvSpPr txBox="1"/>
            <p:nvPr/>
          </p:nvSpPr>
          <p:spPr>
            <a:xfrm>
              <a:off x="7947469" y="4165247"/>
              <a:ext cx="368870" cy="369332"/>
            </a:xfrm>
            <a:prstGeom prst="rect">
              <a:avLst/>
            </a:prstGeom>
            <a:noFill/>
          </p:spPr>
          <p:txBody>
            <a:bodyPr wrap="square" rtlCol="0">
              <a:spAutoFit/>
            </a:bodyPr>
            <a:lstStyle/>
            <a:p>
              <a:r>
                <a:rPr lang="en-US" dirty="0">
                  <a:solidFill>
                    <a:schemeClr val="tx2">
                      <a:lumMod val="50000"/>
                      <a:lumOff val="50000"/>
                    </a:schemeClr>
                  </a:solidFill>
                </a:rPr>
                <a:t>1</a:t>
              </a:r>
              <a:endParaRPr lang="en-US" baseline="-25000" dirty="0">
                <a:solidFill>
                  <a:schemeClr val="tx2">
                    <a:lumMod val="50000"/>
                    <a:lumOff val="50000"/>
                  </a:schemeClr>
                </a:solidFill>
              </a:endParaRPr>
            </a:p>
          </p:txBody>
        </p:sp>
        <p:sp>
          <p:nvSpPr>
            <p:cNvPr id="139" name="TextBox 138">
              <a:extLst>
                <a:ext uri="{FF2B5EF4-FFF2-40B4-BE49-F238E27FC236}">
                  <a16:creationId xmlns:a16="http://schemas.microsoft.com/office/drawing/2014/main" id="{2BA2705A-CD06-36E6-6E9F-3548B25ABF4D}"/>
                </a:ext>
              </a:extLst>
            </p:cNvPr>
            <p:cNvSpPr txBox="1"/>
            <p:nvPr/>
          </p:nvSpPr>
          <p:spPr>
            <a:xfrm>
              <a:off x="9154382" y="4143027"/>
              <a:ext cx="368870" cy="369332"/>
            </a:xfrm>
            <a:prstGeom prst="rect">
              <a:avLst/>
            </a:prstGeom>
            <a:noFill/>
          </p:spPr>
          <p:txBody>
            <a:bodyPr wrap="square" rtlCol="0">
              <a:spAutoFit/>
            </a:bodyPr>
            <a:lstStyle/>
            <a:p>
              <a:r>
                <a:rPr lang="en-US" dirty="0">
                  <a:solidFill>
                    <a:schemeClr val="tx2">
                      <a:lumMod val="50000"/>
                      <a:lumOff val="50000"/>
                    </a:schemeClr>
                  </a:solidFill>
                </a:rPr>
                <a:t>2</a:t>
              </a:r>
              <a:endParaRPr lang="en-US" baseline="-25000" dirty="0">
                <a:solidFill>
                  <a:schemeClr val="tx2">
                    <a:lumMod val="50000"/>
                    <a:lumOff val="50000"/>
                  </a:schemeClr>
                </a:solidFill>
              </a:endParaRPr>
            </a:p>
          </p:txBody>
        </p:sp>
      </p:grpSp>
      <p:sp>
        <p:nvSpPr>
          <p:cNvPr id="140" name="TextBox 139">
            <a:extLst>
              <a:ext uri="{FF2B5EF4-FFF2-40B4-BE49-F238E27FC236}">
                <a16:creationId xmlns:a16="http://schemas.microsoft.com/office/drawing/2014/main" id="{1698823C-54B3-8AA5-D9D3-AEAF84E10ABE}"/>
              </a:ext>
            </a:extLst>
          </p:cNvPr>
          <p:cNvSpPr txBox="1"/>
          <p:nvPr/>
        </p:nvSpPr>
        <p:spPr>
          <a:xfrm>
            <a:off x="2565608" y="5672993"/>
            <a:ext cx="5891906" cy="369332"/>
          </a:xfrm>
          <a:prstGeom prst="rect">
            <a:avLst/>
          </a:prstGeom>
          <a:noFill/>
        </p:spPr>
        <p:txBody>
          <a:bodyPr wrap="square" rtlCol="0">
            <a:spAutoFit/>
          </a:bodyPr>
          <a:lstStyle/>
          <a:p>
            <a:r>
              <a:rPr lang="en-US" dirty="0"/>
              <a:t>Exactly a </a:t>
            </a:r>
            <a:r>
              <a:rPr lang="en-US" b="1" dirty="0"/>
              <a:t>graph partition </a:t>
            </a:r>
            <a:r>
              <a:rPr lang="en-US" dirty="0"/>
              <a:t>problem, which is </a:t>
            </a:r>
            <a:r>
              <a:rPr lang="en-US" b="1" dirty="0"/>
              <a:t>NP-hard</a:t>
            </a:r>
          </a:p>
        </p:txBody>
      </p:sp>
      <p:grpSp>
        <p:nvGrpSpPr>
          <p:cNvPr id="141" name="Group 140">
            <a:extLst>
              <a:ext uri="{FF2B5EF4-FFF2-40B4-BE49-F238E27FC236}">
                <a16:creationId xmlns:a16="http://schemas.microsoft.com/office/drawing/2014/main" id="{7991B2C2-6084-79F6-0648-5163F317B3B0}"/>
              </a:ext>
            </a:extLst>
          </p:cNvPr>
          <p:cNvGrpSpPr/>
          <p:nvPr/>
        </p:nvGrpSpPr>
        <p:grpSpPr>
          <a:xfrm>
            <a:off x="6905433" y="1364456"/>
            <a:ext cx="5988585" cy="4464844"/>
            <a:chOff x="4544593" y="1519556"/>
            <a:chExt cx="5988585" cy="4464844"/>
          </a:xfrm>
        </p:grpSpPr>
        <p:sp>
          <p:nvSpPr>
            <p:cNvPr id="142" name="Flowchart: Connector 44">
              <a:extLst>
                <a:ext uri="{FF2B5EF4-FFF2-40B4-BE49-F238E27FC236}">
                  <a16:creationId xmlns:a16="http://schemas.microsoft.com/office/drawing/2014/main" id="{E6514A99-7680-766A-144E-97A86EDEB0AF}"/>
                </a:ext>
              </a:extLst>
            </p:cNvPr>
            <p:cNvSpPr/>
            <p:nvPr/>
          </p:nvSpPr>
          <p:spPr>
            <a:xfrm>
              <a:off x="7763381" y="4318276"/>
              <a:ext cx="1192008" cy="1190888"/>
            </a:xfrm>
            <a:prstGeom prst="flowChartConnector">
              <a:avLst/>
            </a:prstGeom>
            <a:solidFill>
              <a:schemeClr val="bg1"/>
            </a:solidFill>
            <a:ln w="19050" cmpd="sng">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143" name="Straight Connector 142">
              <a:extLst>
                <a:ext uri="{FF2B5EF4-FFF2-40B4-BE49-F238E27FC236}">
                  <a16:creationId xmlns:a16="http://schemas.microsoft.com/office/drawing/2014/main" id="{A64F67A6-2F07-D06A-E257-D8D5C2D7F9D5}"/>
                </a:ext>
              </a:extLst>
            </p:cNvPr>
            <p:cNvCxnSpPr>
              <a:cxnSpLocks/>
            </p:cNvCxnSpPr>
            <p:nvPr/>
          </p:nvCxnSpPr>
          <p:spPr>
            <a:xfrm flipH="1" flipV="1">
              <a:off x="7903743" y="4910793"/>
              <a:ext cx="250993" cy="6300"/>
            </a:xfrm>
            <a:prstGeom prst="line">
              <a:avLst/>
            </a:prstGeom>
            <a:ln w="38100">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cxnSp>
          <p:nvCxnSpPr>
            <p:cNvPr id="144" name="Straight Connector 143">
              <a:extLst>
                <a:ext uri="{FF2B5EF4-FFF2-40B4-BE49-F238E27FC236}">
                  <a16:creationId xmlns:a16="http://schemas.microsoft.com/office/drawing/2014/main" id="{E719F4C9-689B-4EC7-6722-77836687E558}"/>
                </a:ext>
              </a:extLst>
            </p:cNvPr>
            <p:cNvCxnSpPr>
              <a:cxnSpLocks/>
              <a:stCxn id="170" idx="4"/>
            </p:cNvCxnSpPr>
            <p:nvPr/>
          </p:nvCxnSpPr>
          <p:spPr>
            <a:xfrm flipH="1" flipV="1">
              <a:off x="8364453" y="5075889"/>
              <a:ext cx="9057" cy="375277"/>
            </a:xfrm>
            <a:prstGeom prst="line">
              <a:avLst/>
            </a:prstGeom>
            <a:ln w="38100">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145" name="Rectangle 144">
              <a:extLst>
                <a:ext uri="{FF2B5EF4-FFF2-40B4-BE49-F238E27FC236}">
                  <a16:creationId xmlns:a16="http://schemas.microsoft.com/office/drawing/2014/main" id="{9242675F-9601-7326-04F6-7195E7E866FC}"/>
                </a:ext>
              </a:extLst>
            </p:cNvPr>
            <p:cNvSpPr/>
            <p:nvPr/>
          </p:nvSpPr>
          <p:spPr>
            <a:xfrm rot="2599535">
              <a:off x="8220182" y="4755732"/>
              <a:ext cx="314223" cy="308494"/>
            </a:xfrm>
            <a:prstGeom prst="rect">
              <a:avLst/>
            </a:prstGeom>
            <a:noFill/>
            <a:ln w="3810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6" name="Flowchart: Connector 44">
              <a:extLst>
                <a:ext uri="{FF2B5EF4-FFF2-40B4-BE49-F238E27FC236}">
                  <a16:creationId xmlns:a16="http://schemas.microsoft.com/office/drawing/2014/main" id="{F2CE27D2-D314-ECD5-7A9F-AE2C353CE034}"/>
                </a:ext>
              </a:extLst>
            </p:cNvPr>
            <p:cNvSpPr/>
            <p:nvPr/>
          </p:nvSpPr>
          <p:spPr>
            <a:xfrm>
              <a:off x="7721907" y="1997254"/>
              <a:ext cx="1192008" cy="1190888"/>
            </a:xfrm>
            <a:prstGeom prst="flowChartConnector">
              <a:avLst/>
            </a:prstGeom>
            <a:solidFill>
              <a:schemeClr val="bg1"/>
            </a:solidFill>
            <a:ln w="19050" cmpd="sng">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147" name="Straight Connector 146">
              <a:extLst>
                <a:ext uri="{FF2B5EF4-FFF2-40B4-BE49-F238E27FC236}">
                  <a16:creationId xmlns:a16="http://schemas.microsoft.com/office/drawing/2014/main" id="{D525ED64-8962-7225-744E-8ECBB927511D}"/>
                </a:ext>
              </a:extLst>
            </p:cNvPr>
            <p:cNvCxnSpPr>
              <a:cxnSpLocks/>
              <a:stCxn id="161" idx="4"/>
              <a:endCxn id="155" idx="7"/>
            </p:cNvCxnSpPr>
            <p:nvPr/>
          </p:nvCxnSpPr>
          <p:spPr>
            <a:xfrm flipH="1">
              <a:off x="8394759" y="2488098"/>
              <a:ext cx="260815" cy="457430"/>
            </a:xfrm>
            <a:prstGeom prst="line">
              <a:avLst/>
            </a:prstGeom>
            <a:ln w="38100">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cxnSp>
          <p:nvCxnSpPr>
            <p:cNvPr id="148" name="Straight Connector 147">
              <a:extLst>
                <a:ext uri="{FF2B5EF4-FFF2-40B4-BE49-F238E27FC236}">
                  <a16:creationId xmlns:a16="http://schemas.microsoft.com/office/drawing/2014/main" id="{2A313053-7B97-74D8-CCD0-4CF2F6556D58}"/>
                </a:ext>
              </a:extLst>
            </p:cNvPr>
            <p:cNvCxnSpPr>
              <a:cxnSpLocks/>
              <a:endCxn id="155" idx="1"/>
            </p:cNvCxnSpPr>
            <p:nvPr/>
          </p:nvCxnSpPr>
          <p:spPr>
            <a:xfrm>
              <a:off x="7977248" y="2484778"/>
              <a:ext cx="310695" cy="460750"/>
            </a:xfrm>
            <a:prstGeom prst="line">
              <a:avLst/>
            </a:prstGeom>
            <a:ln w="38100">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cxnSp>
          <p:nvCxnSpPr>
            <p:cNvPr id="149" name="Straight Connector 148">
              <a:extLst>
                <a:ext uri="{FF2B5EF4-FFF2-40B4-BE49-F238E27FC236}">
                  <a16:creationId xmlns:a16="http://schemas.microsoft.com/office/drawing/2014/main" id="{C4EFA50B-986C-8807-DED8-2C3EA77BEC0B}"/>
                </a:ext>
              </a:extLst>
            </p:cNvPr>
            <p:cNvCxnSpPr>
              <a:cxnSpLocks/>
              <a:stCxn id="157" idx="5"/>
              <a:endCxn id="156" idx="1"/>
            </p:cNvCxnSpPr>
            <p:nvPr/>
          </p:nvCxnSpPr>
          <p:spPr>
            <a:xfrm>
              <a:off x="8351387" y="2466265"/>
              <a:ext cx="107251" cy="192462"/>
            </a:xfrm>
            <a:prstGeom prst="line">
              <a:avLst/>
            </a:prstGeom>
            <a:ln w="38100">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cxnSp>
          <p:nvCxnSpPr>
            <p:cNvPr id="150" name="Straight Connector 149">
              <a:extLst>
                <a:ext uri="{FF2B5EF4-FFF2-40B4-BE49-F238E27FC236}">
                  <a16:creationId xmlns:a16="http://schemas.microsoft.com/office/drawing/2014/main" id="{793150DC-8302-7EA7-101F-46AE8BF31FB6}"/>
                </a:ext>
              </a:extLst>
            </p:cNvPr>
            <p:cNvCxnSpPr>
              <a:cxnSpLocks/>
              <a:stCxn id="158" idx="7"/>
              <a:endCxn id="157" idx="4"/>
            </p:cNvCxnSpPr>
            <p:nvPr/>
          </p:nvCxnSpPr>
          <p:spPr>
            <a:xfrm flipV="1">
              <a:off x="8197311" y="2488098"/>
              <a:ext cx="100668" cy="183028"/>
            </a:xfrm>
            <a:prstGeom prst="line">
              <a:avLst/>
            </a:prstGeom>
            <a:ln w="38100">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cxnSp>
          <p:nvCxnSpPr>
            <p:cNvPr id="151" name="Straight Connector 150">
              <a:extLst>
                <a:ext uri="{FF2B5EF4-FFF2-40B4-BE49-F238E27FC236}">
                  <a16:creationId xmlns:a16="http://schemas.microsoft.com/office/drawing/2014/main" id="{98990946-2ED4-C43E-2EFD-9E020F4E3334}"/>
                </a:ext>
              </a:extLst>
            </p:cNvPr>
            <p:cNvCxnSpPr>
              <a:cxnSpLocks/>
              <a:stCxn id="161" idx="2"/>
            </p:cNvCxnSpPr>
            <p:nvPr/>
          </p:nvCxnSpPr>
          <p:spPr>
            <a:xfrm flipH="1">
              <a:off x="8055779" y="2413556"/>
              <a:ext cx="524264" cy="13771"/>
            </a:xfrm>
            <a:prstGeom prst="line">
              <a:avLst/>
            </a:prstGeom>
            <a:ln w="38100">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152" name="TextBox 151">
              <a:extLst>
                <a:ext uri="{FF2B5EF4-FFF2-40B4-BE49-F238E27FC236}">
                  <a16:creationId xmlns:a16="http://schemas.microsoft.com/office/drawing/2014/main" id="{469E0E98-DF4A-CBAF-A1BE-934F0DE4AEDC}"/>
                </a:ext>
              </a:extLst>
            </p:cNvPr>
            <p:cNvSpPr txBox="1"/>
            <p:nvPr/>
          </p:nvSpPr>
          <p:spPr>
            <a:xfrm>
              <a:off x="8492413" y="2627156"/>
              <a:ext cx="2040765" cy="369332"/>
            </a:xfrm>
            <a:prstGeom prst="rect">
              <a:avLst/>
            </a:prstGeom>
            <a:noFill/>
          </p:spPr>
          <p:txBody>
            <a:bodyPr wrap="square" rtlCol="0">
              <a:spAutoFit/>
            </a:bodyPr>
            <a:lstStyle/>
            <a:p>
              <a:r>
                <a:rPr lang="en-US" dirty="0"/>
                <a:t>data qubit</a:t>
              </a:r>
            </a:p>
          </p:txBody>
        </p:sp>
        <p:cxnSp>
          <p:nvCxnSpPr>
            <p:cNvPr id="153" name="Straight Connector 152">
              <a:extLst>
                <a:ext uri="{FF2B5EF4-FFF2-40B4-BE49-F238E27FC236}">
                  <a16:creationId xmlns:a16="http://schemas.microsoft.com/office/drawing/2014/main" id="{A9DFCD71-4870-15CA-131B-28F755C9826C}"/>
                </a:ext>
              </a:extLst>
            </p:cNvPr>
            <p:cNvCxnSpPr>
              <a:cxnSpLocks/>
              <a:stCxn id="155" idx="4"/>
              <a:endCxn id="154" idx="0"/>
            </p:cNvCxnSpPr>
            <p:nvPr/>
          </p:nvCxnSpPr>
          <p:spPr>
            <a:xfrm>
              <a:off x="8341351" y="3072778"/>
              <a:ext cx="19792" cy="1300765"/>
            </a:xfrm>
            <a:prstGeom prst="line">
              <a:avLst/>
            </a:prstGeom>
            <a:ln w="38100">
              <a:solidFill>
                <a:srgbClr val="00B0F0"/>
              </a:solidFill>
              <a:prstDash val="dash"/>
            </a:ln>
          </p:spPr>
          <p:style>
            <a:lnRef idx="2">
              <a:schemeClr val="accent1"/>
            </a:lnRef>
            <a:fillRef idx="0">
              <a:schemeClr val="accent1"/>
            </a:fillRef>
            <a:effectRef idx="1">
              <a:schemeClr val="accent1"/>
            </a:effectRef>
            <a:fontRef idx="minor">
              <a:schemeClr val="tx1"/>
            </a:fontRef>
          </p:style>
        </p:cxnSp>
        <p:sp>
          <p:nvSpPr>
            <p:cNvPr id="154" name="Flowchart: Connector 144">
              <a:extLst>
                <a:ext uri="{FF2B5EF4-FFF2-40B4-BE49-F238E27FC236}">
                  <a16:creationId xmlns:a16="http://schemas.microsoft.com/office/drawing/2014/main" id="{47872F82-DC84-2C16-D897-6B414B62122F}"/>
                </a:ext>
              </a:extLst>
            </p:cNvPr>
            <p:cNvSpPr/>
            <p:nvPr/>
          </p:nvSpPr>
          <p:spPr>
            <a:xfrm>
              <a:off x="8285612" y="4373544"/>
              <a:ext cx="151062" cy="149083"/>
            </a:xfrm>
            <a:prstGeom prst="flowChartConnector">
              <a:avLst/>
            </a:prstGeom>
            <a:solidFill>
              <a:schemeClr val="accent2">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55" name="Flowchart: Connector 145">
              <a:extLst>
                <a:ext uri="{FF2B5EF4-FFF2-40B4-BE49-F238E27FC236}">
                  <a16:creationId xmlns:a16="http://schemas.microsoft.com/office/drawing/2014/main" id="{30EDDF2F-CCAA-3762-386E-CD7EFEE5797E}"/>
                </a:ext>
              </a:extLst>
            </p:cNvPr>
            <p:cNvSpPr/>
            <p:nvPr/>
          </p:nvSpPr>
          <p:spPr>
            <a:xfrm>
              <a:off x="8265821" y="2923695"/>
              <a:ext cx="151062" cy="149083"/>
            </a:xfrm>
            <a:prstGeom prst="flowChartConnector">
              <a:avLst/>
            </a:prstGeom>
            <a:solidFill>
              <a:schemeClr val="accent2">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56" name="Flowchart: Connector 164">
              <a:extLst>
                <a:ext uri="{FF2B5EF4-FFF2-40B4-BE49-F238E27FC236}">
                  <a16:creationId xmlns:a16="http://schemas.microsoft.com/office/drawing/2014/main" id="{11A790F0-3822-8CFF-956F-EB131D6201B1}"/>
                </a:ext>
              </a:extLst>
            </p:cNvPr>
            <p:cNvSpPr/>
            <p:nvPr/>
          </p:nvSpPr>
          <p:spPr>
            <a:xfrm>
              <a:off x="8436515" y="2636895"/>
              <a:ext cx="151062" cy="149083"/>
            </a:xfrm>
            <a:prstGeom prst="flowChartConnector">
              <a:avLst/>
            </a:prstGeom>
            <a:solidFill>
              <a:srgbClr val="FFFF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57" name="Flowchart: Connector 168">
              <a:extLst>
                <a:ext uri="{FF2B5EF4-FFF2-40B4-BE49-F238E27FC236}">
                  <a16:creationId xmlns:a16="http://schemas.microsoft.com/office/drawing/2014/main" id="{AF1ACF40-DDD8-56E8-470C-F26FA95549C9}"/>
                </a:ext>
              </a:extLst>
            </p:cNvPr>
            <p:cNvSpPr/>
            <p:nvPr/>
          </p:nvSpPr>
          <p:spPr>
            <a:xfrm>
              <a:off x="8222448" y="2339015"/>
              <a:ext cx="151062" cy="149083"/>
            </a:xfrm>
            <a:prstGeom prst="flowChartConnector">
              <a:avLst/>
            </a:prstGeom>
            <a:solidFill>
              <a:srgbClr val="FFFF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58" name="Flowchart: Connector 169">
              <a:extLst>
                <a:ext uri="{FF2B5EF4-FFF2-40B4-BE49-F238E27FC236}">
                  <a16:creationId xmlns:a16="http://schemas.microsoft.com/office/drawing/2014/main" id="{139C482D-5ED9-ADAF-DE97-60C77CA69F1D}"/>
                </a:ext>
              </a:extLst>
            </p:cNvPr>
            <p:cNvSpPr/>
            <p:nvPr/>
          </p:nvSpPr>
          <p:spPr>
            <a:xfrm>
              <a:off x="8068372" y="2649293"/>
              <a:ext cx="151062" cy="149083"/>
            </a:xfrm>
            <a:prstGeom prst="flowChartConnector">
              <a:avLst/>
            </a:prstGeom>
            <a:solidFill>
              <a:srgbClr val="FFFF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159" name="Straight Connector 158">
              <a:extLst>
                <a:ext uri="{FF2B5EF4-FFF2-40B4-BE49-F238E27FC236}">
                  <a16:creationId xmlns:a16="http://schemas.microsoft.com/office/drawing/2014/main" id="{11EA91D6-193F-D791-441A-2B0B0ACE8E46}"/>
                </a:ext>
              </a:extLst>
            </p:cNvPr>
            <p:cNvCxnSpPr>
              <a:cxnSpLocks/>
              <a:stCxn id="158" idx="6"/>
              <a:endCxn id="156" idx="2"/>
            </p:cNvCxnSpPr>
            <p:nvPr/>
          </p:nvCxnSpPr>
          <p:spPr>
            <a:xfrm flipV="1">
              <a:off x="8219433" y="2711436"/>
              <a:ext cx="217082" cy="12398"/>
            </a:xfrm>
            <a:prstGeom prst="line">
              <a:avLst/>
            </a:prstGeom>
            <a:ln w="38100">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160" name="Flowchart: Connector 145">
              <a:extLst>
                <a:ext uri="{FF2B5EF4-FFF2-40B4-BE49-F238E27FC236}">
                  <a16:creationId xmlns:a16="http://schemas.microsoft.com/office/drawing/2014/main" id="{FC131DEA-0AA4-23B2-9C03-FEA993D974B0}"/>
                </a:ext>
              </a:extLst>
            </p:cNvPr>
            <p:cNvSpPr/>
            <p:nvPr/>
          </p:nvSpPr>
          <p:spPr>
            <a:xfrm>
              <a:off x="7896572" y="2327960"/>
              <a:ext cx="151062" cy="149083"/>
            </a:xfrm>
            <a:prstGeom prst="flowChartConnector">
              <a:avLst/>
            </a:prstGeom>
            <a:solidFill>
              <a:schemeClr val="accent2">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61" name="Flowchart: Connector 145">
              <a:extLst>
                <a:ext uri="{FF2B5EF4-FFF2-40B4-BE49-F238E27FC236}">
                  <a16:creationId xmlns:a16="http://schemas.microsoft.com/office/drawing/2014/main" id="{B3497D4C-D958-6884-77AF-5373A1B03CA0}"/>
                </a:ext>
              </a:extLst>
            </p:cNvPr>
            <p:cNvSpPr/>
            <p:nvPr/>
          </p:nvSpPr>
          <p:spPr>
            <a:xfrm>
              <a:off x="8580043" y="2339015"/>
              <a:ext cx="151062" cy="149083"/>
            </a:xfrm>
            <a:prstGeom prst="flowChartConnector">
              <a:avLst/>
            </a:prstGeom>
            <a:solidFill>
              <a:schemeClr val="accent2">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162" name="Straight Connector 161">
              <a:extLst>
                <a:ext uri="{FF2B5EF4-FFF2-40B4-BE49-F238E27FC236}">
                  <a16:creationId xmlns:a16="http://schemas.microsoft.com/office/drawing/2014/main" id="{7815F2FB-1156-62CF-D637-8B2A93B3A571}"/>
                </a:ext>
              </a:extLst>
            </p:cNvPr>
            <p:cNvCxnSpPr>
              <a:cxnSpLocks/>
            </p:cNvCxnSpPr>
            <p:nvPr/>
          </p:nvCxnSpPr>
          <p:spPr>
            <a:xfrm flipH="1" flipV="1">
              <a:off x="7246170" y="2053170"/>
              <a:ext cx="637853" cy="322193"/>
            </a:xfrm>
            <a:prstGeom prst="line">
              <a:avLst/>
            </a:prstGeom>
            <a:ln w="38100">
              <a:solidFill>
                <a:srgbClr val="00B0F0"/>
              </a:solidFill>
              <a:prstDash val="dash"/>
            </a:ln>
          </p:spPr>
          <p:style>
            <a:lnRef idx="2">
              <a:schemeClr val="accent1"/>
            </a:lnRef>
            <a:fillRef idx="0">
              <a:schemeClr val="accent1"/>
            </a:fillRef>
            <a:effectRef idx="1">
              <a:schemeClr val="accent1"/>
            </a:effectRef>
            <a:fontRef idx="minor">
              <a:schemeClr val="tx1"/>
            </a:fontRef>
          </p:style>
        </p:cxnSp>
        <p:cxnSp>
          <p:nvCxnSpPr>
            <p:cNvPr id="163" name="Straight Connector 162">
              <a:extLst>
                <a:ext uri="{FF2B5EF4-FFF2-40B4-BE49-F238E27FC236}">
                  <a16:creationId xmlns:a16="http://schemas.microsoft.com/office/drawing/2014/main" id="{ED155781-C6EF-307A-89A4-C768C7727173}"/>
                </a:ext>
              </a:extLst>
            </p:cNvPr>
            <p:cNvCxnSpPr>
              <a:cxnSpLocks/>
            </p:cNvCxnSpPr>
            <p:nvPr/>
          </p:nvCxnSpPr>
          <p:spPr>
            <a:xfrm flipH="1">
              <a:off x="8716393" y="1881585"/>
              <a:ext cx="452863" cy="487897"/>
            </a:xfrm>
            <a:prstGeom prst="line">
              <a:avLst/>
            </a:prstGeom>
            <a:ln w="38100">
              <a:solidFill>
                <a:srgbClr val="00B0F0"/>
              </a:solidFill>
              <a:prstDash val="dash"/>
            </a:ln>
          </p:spPr>
          <p:style>
            <a:lnRef idx="2">
              <a:schemeClr val="accent1"/>
            </a:lnRef>
            <a:fillRef idx="0">
              <a:schemeClr val="accent1"/>
            </a:fillRef>
            <a:effectRef idx="1">
              <a:schemeClr val="accent1"/>
            </a:effectRef>
            <a:fontRef idx="minor">
              <a:schemeClr val="tx1"/>
            </a:fontRef>
          </p:style>
        </p:cxnSp>
        <p:cxnSp>
          <p:nvCxnSpPr>
            <p:cNvPr id="164" name="Straight Connector 163">
              <a:extLst>
                <a:ext uri="{FF2B5EF4-FFF2-40B4-BE49-F238E27FC236}">
                  <a16:creationId xmlns:a16="http://schemas.microsoft.com/office/drawing/2014/main" id="{3D13C174-CBEA-24B8-2443-497CEF19D32B}"/>
                </a:ext>
              </a:extLst>
            </p:cNvPr>
            <p:cNvCxnSpPr>
              <a:cxnSpLocks/>
              <a:stCxn id="166" idx="2"/>
            </p:cNvCxnSpPr>
            <p:nvPr/>
          </p:nvCxnSpPr>
          <p:spPr>
            <a:xfrm flipH="1" flipV="1">
              <a:off x="8512029" y="4894587"/>
              <a:ext cx="250993" cy="6300"/>
            </a:xfrm>
            <a:prstGeom prst="line">
              <a:avLst/>
            </a:prstGeom>
            <a:ln w="38100">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cxnSp>
          <p:nvCxnSpPr>
            <p:cNvPr id="165" name="Straight Connector 164">
              <a:extLst>
                <a:ext uri="{FF2B5EF4-FFF2-40B4-BE49-F238E27FC236}">
                  <a16:creationId xmlns:a16="http://schemas.microsoft.com/office/drawing/2014/main" id="{1687926F-F4FB-5698-535C-DBDC19410CBB}"/>
                </a:ext>
              </a:extLst>
            </p:cNvPr>
            <p:cNvCxnSpPr>
              <a:cxnSpLocks/>
              <a:stCxn id="154" idx="4"/>
              <a:endCxn id="168" idx="0"/>
            </p:cNvCxnSpPr>
            <p:nvPr/>
          </p:nvCxnSpPr>
          <p:spPr>
            <a:xfrm flipH="1">
              <a:off x="8360153" y="4522627"/>
              <a:ext cx="990" cy="84799"/>
            </a:xfrm>
            <a:prstGeom prst="line">
              <a:avLst/>
            </a:prstGeom>
            <a:ln w="38100">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166" name="Flowchart: Connector 145">
              <a:extLst>
                <a:ext uri="{FF2B5EF4-FFF2-40B4-BE49-F238E27FC236}">
                  <a16:creationId xmlns:a16="http://schemas.microsoft.com/office/drawing/2014/main" id="{27233A0F-5562-C237-D324-1F3BEFC8DB5B}"/>
                </a:ext>
              </a:extLst>
            </p:cNvPr>
            <p:cNvSpPr/>
            <p:nvPr/>
          </p:nvSpPr>
          <p:spPr>
            <a:xfrm>
              <a:off x="8763022" y="4826345"/>
              <a:ext cx="151062" cy="149083"/>
            </a:xfrm>
            <a:prstGeom prst="flowChartConnector">
              <a:avLst/>
            </a:prstGeom>
            <a:solidFill>
              <a:schemeClr val="accent2">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67" name="Flowchart: Connector 164">
              <a:extLst>
                <a:ext uri="{FF2B5EF4-FFF2-40B4-BE49-F238E27FC236}">
                  <a16:creationId xmlns:a16="http://schemas.microsoft.com/office/drawing/2014/main" id="{A0A84967-96D8-4BF4-E969-3EF105679247}"/>
                </a:ext>
              </a:extLst>
            </p:cNvPr>
            <p:cNvSpPr/>
            <p:nvPr/>
          </p:nvSpPr>
          <p:spPr>
            <a:xfrm>
              <a:off x="8470863" y="4831654"/>
              <a:ext cx="151062" cy="149083"/>
            </a:xfrm>
            <a:prstGeom prst="flowChartConnector">
              <a:avLst/>
            </a:prstGeom>
            <a:solidFill>
              <a:srgbClr val="FFFF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68" name="Flowchart: Connector 168">
              <a:extLst>
                <a:ext uri="{FF2B5EF4-FFF2-40B4-BE49-F238E27FC236}">
                  <a16:creationId xmlns:a16="http://schemas.microsoft.com/office/drawing/2014/main" id="{3BD3BDA3-5FEA-07B0-5594-BA8A4C47AFAB}"/>
                </a:ext>
              </a:extLst>
            </p:cNvPr>
            <p:cNvSpPr/>
            <p:nvPr/>
          </p:nvSpPr>
          <p:spPr>
            <a:xfrm>
              <a:off x="8284622" y="4607426"/>
              <a:ext cx="151062" cy="149083"/>
            </a:xfrm>
            <a:prstGeom prst="flowChartConnector">
              <a:avLst/>
            </a:prstGeom>
            <a:solidFill>
              <a:srgbClr val="FFFF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69" name="Flowchart: Connector 169">
              <a:extLst>
                <a:ext uri="{FF2B5EF4-FFF2-40B4-BE49-F238E27FC236}">
                  <a16:creationId xmlns:a16="http://schemas.microsoft.com/office/drawing/2014/main" id="{3AB54E59-8911-5315-1C19-15613F533114}"/>
                </a:ext>
              </a:extLst>
            </p:cNvPr>
            <p:cNvSpPr/>
            <p:nvPr/>
          </p:nvSpPr>
          <p:spPr>
            <a:xfrm>
              <a:off x="8113019" y="4839688"/>
              <a:ext cx="151062" cy="149083"/>
            </a:xfrm>
            <a:prstGeom prst="flowChartConnector">
              <a:avLst/>
            </a:prstGeom>
            <a:solidFill>
              <a:srgbClr val="FFFF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70" name="Flowchart: Connector 145">
              <a:extLst>
                <a:ext uri="{FF2B5EF4-FFF2-40B4-BE49-F238E27FC236}">
                  <a16:creationId xmlns:a16="http://schemas.microsoft.com/office/drawing/2014/main" id="{D1053EAA-A12C-7626-D61B-106EE0A72294}"/>
                </a:ext>
              </a:extLst>
            </p:cNvPr>
            <p:cNvSpPr/>
            <p:nvPr/>
          </p:nvSpPr>
          <p:spPr>
            <a:xfrm>
              <a:off x="8297979" y="5302083"/>
              <a:ext cx="151062" cy="149083"/>
            </a:xfrm>
            <a:prstGeom prst="flowChartConnector">
              <a:avLst/>
            </a:prstGeom>
            <a:solidFill>
              <a:schemeClr val="accent2">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71" name="Flowchart: Connector 145">
              <a:extLst>
                <a:ext uri="{FF2B5EF4-FFF2-40B4-BE49-F238E27FC236}">
                  <a16:creationId xmlns:a16="http://schemas.microsoft.com/office/drawing/2014/main" id="{8561F691-C409-E779-7211-3EED86ECA4FF}"/>
                </a:ext>
              </a:extLst>
            </p:cNvPr>
            <p:cNvSpPr/>
            <p:nvPr/>
          </p:nvSpPr>
          <p:spPr>
            <a:xfrm>
              <a:off x="7821041" y="4840299"/>
              <a:ext cx="151062" cy="149083"/>
            </a:xfrm>
            <a:prstGeom prst="flowChartConnector">
              <a:avLst/>
            </a:prstGeom>
            <a:solidFill>
              <a:schemeClr val="accent2">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172" name="Straight Connector 171">
              <a:extLst>
                <a:ext uri="{FF2B5EF4-FFF2-40B4-BE49-F238E27FC236}">
                  <a16:creationId xmlns:a16="http://schemas.microsoft.com/office/drawing/2014/main" id="{0F3E5438-5FF5-8144-3232-3421F91F227F}"/>
                </a:ext>
              </a:extLst>
            </p:cNvPr>
            <p:cNvCxnSpPr>
              <a:cxnSpLocks/>
            </p:cNvCxnSpPr>
            <p:nvPr/>
          </p:nvCxnSpPr>
          <p:spPr>
            <a:xfrm flipH="1" flipV="1">
              <a:off x="7246170" y="4913719"/>
              <a:ext cx="566209" cy="7029"/>
            </a:xfrm>
            <a:prstGeom prst="line">
              <a:avLst/>
            </a:prstGeom>
            <a:ln w="38100">
              <a:solidFill>
                <a:srgbClr val="00B0F0"/>
              </a:solidFill>
              <a:prstDash val="dash"/>
            </a:ln>
          </p:spPr>
          <p:style>
            <a:lnRef idx="2">
              <a:schemeClr val="accent1"/>
            </a:lnRef>
            <a:fillRef idx="0">
              <a:schemeClr val="accent1"/>
            </a:fillRef>
            <a:effectRef idx="1">
              <a:schemeClr val="accent1"/>
            </a:effectRef>
            <a:fontRef idx="minor">
              <a:schemeClr val="tx1"/>
            </a:fontRef>
          </p:style>
        </p:cxnSp>
        <p:cxnSp>
          <p:nvCxnSpPr>
            <p:cNvPr id="173" name="Straight Connector 172">
              <a:extLst>
                <a:ext uri="{FF2B5EF4-FFF2-40B4-BE49-F238E27FC236}">
                  <a16:creationId xmlns:a16="http://schemas.microsoft.com/office/drawing/2014/main" id="{AED8C510-7741-9E59-FA53-CA31B20E8638}"/>
                </a:ext>
              </a:extLst>
            </p:cNvPr>
            <p:cNvCxnSpPr>
              <a:cxnSpLocks/>
            </p:cNvCxnSpPr>
            <p:nvPr/>
          </p:nvCxnSpPr>
          <p:spPr>
            <a:xfrm flipH="1">
              <a:off x="8910396" y="4915284"/>
              <a:ext cx="478311" cy="6504"/>
            </a:xfrm>
            <a:prstGeom prst="line">
              <a:avLst/>
            </a:prstGeom>
            <a:ln w="38100">
              <a:solidFill>
                <a:srgbClr val="00B0F0"/>
              </a:solidFill>
              <a:prstDash val="dash"/>
            </a:ln>
          </p:spPr>
          <p:style>
            <a:lnRef idx="2">
              <a:schemeClr val="accent1"/>
            </a:lnRef>
            <a:fillRef idx="0">
              <a:schemeClr val="accent1"/>
            </a:fillRef>
            <a:effectRef idx="1">
              <a:schemeClr val="accent1"/>
            </a:effectRef>
            <a:fontRef idx="minor">
              <a:schemeClr val="tx1"/>
            </a:fontRef>
          </p:style>
        </p:cxnSp>
        <p:sp>
          <p:nvSpPr>
            <p:cNvPr id="174" name="Flowchart: Connector 169">
              <a:extLst>
                <a:ext uri="{FF2B5EF4-FFF2-40B4-BE49-F238E27FC236}">
                  <a16:creationId xmlns:a16="http://schemas.microsoft.com/office/drawing/2014/main" id="{186A653B-B49F-C333-39AD-0356DFE50A33}"/>
                </a:ext>
              </a:extLst>
            </p:cNvPr>
            <p:cNvSpPr/>
            <p:nvPr/>
          </p:nvSpPr>
          <p:spPr>
            <a:xfrm>
              <a:off x="8290427" y="5034143"/>
              <a:ext cx="151062" cy="149083"/>
            </a:xfrm>
            <a:prstGeom prst="flowChartConnector">
              <a:avLst/>
            </a:prstGeom>
            <a:solidFill>
              <a:srgbClr val="FFFF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175" name="Straight Connector 174">
              <a:extLst>
                <a:ext uri="{FF2B5EF4-FFF2-40B4-BE49-F238E27FC236}">
                  <a16:creationId xmlns:a16="http://schemas.microsoft.com/office/drawing/2014/main" id="{7041DBB4-185B-B2DA-A26B-287C8CD8C583}"/>
                </a:ext>
              </a:extLst>
            </p:cNvPr>
            <p:cNvCxnSpPr>
              <a:cxnSpLocks/>
            </p:cNvCxnSpPr>
            <p:nvPr/>
          </p:nvCxnSpPr>
          <p:spPr>
            <a:xfrm flipV="1">
              <a:off x="8327974" y="5451166"/>
              <a:ext cx="20447" cy="435476"/>
            </a:xfrm>
            <a:prstGeom prst="line">
              <a:avLst/>
            </a:prstGeom>
            <a:ln w="38100">
              <a:solidFill>
                <a:srgbClr val="00B0F0"/>
              </a:solidFill>
              <a:prstDash val="dash"/>
            </a:ln>
          </p:spPr>
          <p:style>
            <a:lnRef idx="2">
              <a:schemeClr val="accent1"/>
            </a:lnRef>
            <a:fillRef idx="0">
              <a:schemeClr val="accent1"/>
            </a:fillRef>
            <a:effectRef idx="1">
              <a:schemeClr val="accent1"/>
            </a:effectRef>
            <a:fontRef idx="minor">
              <a:schemeClr val="tx1"/>
            </a:fontRef>
          </p:style>
        </p:cxnSp>
        <p:sp>
          <p:nvSpPr>
            <p:cNvPr id="176" name="Rectangle 175">
              <a:extLst>
                <a:ext uri="{FF2B5EF4-FFF2-40B4-BE49-F238E27FC236}">
                  <a16:creationId xmlns:a16="http://schemas.microsoft.com/office/drawing/2014/main" id="{E59505DE-2BA7-D9B2-E2C0-E55C956EE110}"/>
                </a:ext>
              </a:extLst>
            </p:cNvPr>
            <p:cNvSpPr/>
            <p:nvPr/>
          </p:nvSpPr>
          <p:spPr>
            <a:xfrm>
              <a:off x="4544593" y="3445324"/>
              <a:ext cx="765556" cy="1580689"/>
            </a:xfrm>
            <a:prstGeom prst="rect">
              <a:avLst/>
            </a:prstGeom>
            <a:no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7" name="Straight Connector 176">
              <a:extLst>
                <a:ext uri="{FF2B5EF4-FFF2-40B4-BE49-F238E27FC236}">
                  <a16:creationId xmlns:a16="http://schemas.microsoft.com/office/drawing/2014/main" id="{0D5F1FA5-1958-A131-921F-A98E82641CD4}"/>
                </a:ext>
              </a:extLst>
            </p:cNvPr>
            <p:cNvCxnSpPr>
              <a:cxnSpLocks/>
              <a:stCxn id="176" idx="0"/>
            </p:cNvCxnSpPr>
            <p:nvPr/>
          </p:nvCxnSpPr>
          <p:spPr>
            <a:xfrm flipV="1">
              <a:off x="4927371" y="1519556"/>
              <a:ext cx="3277287" cy="1925768"/>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178" name="Straight Connector 177">
              <a:extLst>
                <a:ext uri="{FF2B5EF4-FFF2-40B4-BE49-F238E27FC236}">
                  <a16:creationId xmlns:a16="http://schemas.microsoft.com/office/drawing/2014/main" id="{CE2A7BAC-C75A-894E-6A40-6738D80882DB}"/>
                </a:ext>
              </a:extLst>
            </p:cNvPr>
            <p:cNvCxnSpPr>
              <a:cxnSpLocks/>
              <a:stCxn id="176" idx="2"/>
            </p:cNvCxnSpPr>
            <p:nvPr/>
          </p:nvCxnSpPr>
          <p:spPr>
            <a:xfrm>
              <a:off x="4927371" y="5026013"/>
              <a:ext cx="3766894" cy="958387"/>
            </a:xfrm>
            <a:prstGeom prst="line">
              <a:avLst/>
            </a:prstGeom>
            <a:ln>
              <a:prstDash val="dash"/>
            </a:ln>
          </p:spPr>
          <p:style>
            <a:lnRef idx="2">
              <a:schemeClr val="accent1"/>
            </a:lnRef>
            <a:fillRef idx="0">
              <a:schemeClr val="accent1"/>
            </a:fillRef>
            <a:effectRef idx="1">
              <a:schemeClr val="accent1"/>
            </a:effectRef>
            <a:fontRef idx="minor">
              <a:schemeClr val="tx1"/>
            </a:fontRef>
          </p:style>
        </p:cxnSp>
        <p:sp>
          <p:nvSpPr>
            <p:cNvPr id="179" name="TextBox 178">
              <a:extLst>
                <a:ext uri="{FF2B5EF4-FFF2-40B4-BE49-F238E27FC236}">
                  <a16:creationId xmlns:a16="http://schemas.microsoft.com/office/drawing/2014/main" id="{CCD888E2-4074-800A-5F15-AA4C42F752C5}"/>
                </a:ext>
              </a:extLst>
            </p:cNvPr>
            <p:cNvSpPr txBox="1"/>
            <p:nvPr/>
          </p:nvSpPr>
          <p:spPr>
            <a:xfrm>
              <a:off x="7979089" y="3239122"/>
              <a:ext cx="738664" cy="1069831"/>
            </a:xfrm>
            <a:prstGeom prst="rect">
              <a:avLst/>
            </a:prstGeom>
            <a:noFill/>
          </p:spPr>
          <p:txBody>
            <a:bodyPr vert="vert270" wrap="square" rtlCol="0" anchor="ctr" anchorCtr="0">
              <a:spAutoFit/>
            </a:bodyPr>
            <a:lstStyle/>
            <a:p>
              <a:pPr algn="ctr"/>
              <a:r>
                <a:rPr lang="en-US" dirty="0"/>
                <a:t>quantum</a:t>
              </a:r>
            </a:p>
            <a:p>
              <a:pPr algn="ctr"/>
              <a:r>
                <a:rPr lang="en-US" dirty="0"/>
                <a:t> link</a:t>
              </a:r>
              <a:endParaRPr lang="en-US" sz="2400" dirty="0"/>
            </a:p>
          </p:txBody>
        </p:sp>
        <p:sp>
          <p:nvSpPr>
            <p:cNvPr id="180" name="TextBox 179">
              <a:extLst>
                <a:ext uri="{FF2B5EF4-FFF2-40B4-BE49-F238E27FC236}">
                  <a16:creationId xmlns:a16="http://schemas.microsoft.com/office/drawing/2014/main" id="{C39E02F7-1F05-7933-DF1A-8CD51E03DC8C}"/>
                </a:ext>
              </a:extLst>
            </p:cNvPr>
            <p:cNvSpPr txBox="1"/>
            <p:nvPr/>
          </p:nvSpPr>
          <p:spPr>
            <a:xfrm>
              <a:off x="7866975" y="1659669"/>
              <a:ext cx="1028591" cy="369332"/>
            </a:xfrm>
            <a:prstGeom prst="rect">
              <a:avLst/>
            </a:prstGeom>
            <a:noFill/>
          </p:spPr>
          <p:txBody>
            <a:bodyPr wrap="square" rtlCol="0">
              <a:spAutoFit/>
            </a:bodyPr>
            <a:lstStyle/>
            <a:p>
              <a:r>
                <a:rPr lang="en-US" dirty="0"/>
                <a:t>QPU v</a:t>
              </a:r>
              <a:r>
                <a:rPr lang="en-US" baseline="-25000" dirty="0"/>
                <a:t>1</a:t>
              </a:r>
            </a:p>
          </p:txBody>
        </p:sp>
        <p:sp>
          <p:nvSpPr>
            <p:cNvPr id="181" name="TextBox 180">
              <a:extLst>
                <a:ext uri="{FF2B5EF4-FFF2-40B4-BE49-F238E27FC236}">
                  <a16:creationId xmlns:a16="http://schemas.microsoft.com/office/drawing/2014/main" id="{7515C98D-E45B-FD41-971B-73F3B18FB205}"/>
                </a:ext>
              </a:extLst>
            </p:cNvPr>
            <p:cNvSpPr txBox="1"/>
            <p:nvPr/>
          </p:nvSpPr>
          <p:spPr>
            <a:xfrm>
              <a:off x="8418674" y="5457592"/>
              <a:ext cx="1028591" cy="369332"/>
            </a:xfrm>
            <a:prstGeom prst="rect">
              <a:avLst/>
            </a:prstGeom>
            <a:noFill/>
          </p:spPr>
          <p:txBody>
            <a:bodyPr wrap="square" rtlCol="0">
              <a:spAutoFit/>
            </a:bodyPr>
            <a:lstStyle/>
            <a:p>
              <a:r>
                <a:rPr lang="en-US" dirty="0"/>
                <a:t>QPU v</a:t>
              </a:r>
              <a:r>
                <a:rPr lang="en-US" baseline="-25000" dirty="0"/>
                <a:t>2</a:t>
              </a:r>
              <a:endParaRPr lang="en-US" sz="2400" baseline="-25000" dirty="0"/>
            </a:p>
          </p:txBody>
        </p:sp>
      </p:grpSp>
    </p:spTree>
    <p:extLst>
      <p:ext uri="{BB962C8B-B14F-4D97-AF65-F5344CB8AC3E}">
        <p14:creationId xmlns:p14="http://schemas.microsoft.com/office/powerpoint/2010/main" val="3953652818"/>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A3B18C-E0AE-417F-3B90-22209FD2EED0}"/>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4869F8B9-902A-4EF7-4533-82643B8E3E5B}"/>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46F55376-7A7E-C781-5412-81A03666DCCF}"/>
              </a:ext>
            </a:extLst>
          </p:cNvPr>
          <p:cNvSpPr/>
          <p:nvPr/>
        </p:nvSpPr>
        <p:spPr>
          <a:xfrm>
            <a:off x="109728" y="2257104"/>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5CEFE80B-6EBD-A9A7-460B-82B8FFC189C8}"/>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cs typeface="Calibri" pitchFamily="34" charset="-120"/>
              </a:rPr>
              <a:t>Introduction</a:t>
            </a:r>
          </a:p>
        </p:txBody>
      </p:sp>
      <p:sp>
        <p:nvSpPr>
          <p:cNvPr id="6" name="Text 4">
            <a:extLst>
              <a:ext uri="{FF2B5EF4-FFF2-40B4-BE49-F238E27FC236}">
                <a16:creationId xmlns:a16="http://schemas.microsoft.com/office/drawing/2014/main" id="{527E2AC0-3285-1093-3E75-4D7B40399992}"/>
              </a:ext>
            </a:extLst>
          </p:cNvPr>
          <p:cNvSpPr/>
          <p:nvPr/>
        </p:nvSpPr>
        <p:spPr>
          <a:xfrm>
            <a:off x="182880" y="226771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cs typeface="Calibri" pitchFamily="34" charset="-120"/>
              </a:rPr>
              <a:t>TACO</a:t>
            </a:r>
          </a:p>
        </p:txBody>
      </p:sp>
      <p:sp>
        <p:nvSpPr>
          <p:cNvPr id="7" name="Text 5">
            <a:extLst>
              <a:ext uri="{FF2B5EF4-FFF2-40B4-BE49-F238E27FC236}">
                <a16:creationId xmlns:a16="http://schemas.microsoft.com/office/drawing/2014/main" id="{7C3739B8-E5A2-E47A-C74E-320EBAD84EA8}"/>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UNIQ</a:t>
            </a:r>
            <a:endParaRPr lang="en-US" sz="1250" dirty="0"/>
          </a:p>
        </p:txBody>
      </p:sp>
      <p:sp>
        <p:nvSpPr>
          <p:cNvPr id="8" name="Text 6">
            <a:extLst>
              <a:ext uri="{FF2B5EF4-FFF2-40B4-BE49-F238E27FC236}">
                <a16:creationId xmlns:a16="http://schemas.microsoft.com/office/drawing/2014/main" id="{4FBC67AF-1C26-944C-460B-03509C48F579}"/>
              </a:ext>
            </a:extLst>
          </p:cNvPr>
          <p:cNvSpPr/>
          <p:nvPr/>
        </p:nvSpPr>
        <p:spPr>
          <a:xfrm>
            <a:off x="182880" y="4005072"/>
            <a:ext cx="1225296" cy="512064"/>
          </a:xfrm>
          <a:prstGeom prst="rect">
            <a:avLst/>
          </a:prstGeom>
          <a:noFill/>
          <a:ln/>
        </p:spPr>
        <p:txBody>
          <a:bodyPr wrap="square" rtlCol="0" anchor="ctr"/>
          <a:lstStyle/>
          <a:p>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a:extLst>
              <a:ext uri="{FF2B5EF4-FFF2-40B4-BE49-F238E27FC236}">
                <a16:creationId xmlns:a16="http://schemas.microsoft.com/office/drawing/2014/main" id="{E3EF8BA2-0453-32C8-A944-3275750BB6E9}"/>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TACO: Topology-Allocation Co-Optimization for Distributed Quantum Computing </a:t>
            </a:r>
          </a:p>
        </p:txBody>
      </p:sp>
      <p:sp>
        <p:nvSpPr>
          <p:cNvPr id="13" name="Text 11">
            <a:extLst>
              <a:ext uri="{FF2B5EF4-FFF2-40B4-BE49-F238E27FC236}">
                <a16:creationId xmlns:a16="http://schemas.microsoft.com/office/drawing/2014/main" id="{C8E3F616-ABE2-2CB1-A9E2-19BD898C7B9C}"/>
              </a:ext>
            </a:extLst>
          </p:cNvPr>
          <p:cNvSpPr/>
          <p:nvPr/>
        </p:nvSpPr>
        <p:spPr>
          <a:xfrm>
            <a:off x="11551615" y="6473952"/>
            <a:ext cx="411480" cy="274320"/>
          </a:xfrm>
          <a:prstGeom prst="rect">
            <a:avLst/>
          </a:prstGeom>
          <a:no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139</a:t>
            </a:fld>
            <a:endParaRPr lang="en-US" sz="1000" dirty="0"/>
          </a:p>
        </p:txBody>
      </p:sp>
      <p:sp>
        <p:nvSpPr>
          <p:cNvPr id="14" name="Text 12">
            <a:extLst>
              <a:ext uri="{FF2B5EF4-FFF2-40B4-BE49-F238E27FC236}">
                <a16:creationId xmlns:a16="http://schemas.microsoft.com/office/drawing/2014/main" id="{6C983740-3F77-4A44-6598-32703207500D}"/>
              </a:ext>
            </a:extLst>
          </p:cNvPr>
          <p:cNvSpPr/>
          <p:nvPr/>
        </p:nvSpPr>
        <p:spPr>
          <a:xfrm>
            <a:off x="2011680" y="6473952"/>
            <a:ext cx="5486400" cy="274320"/>
          </a:xfrm>
          <a:prstGeom prst="rect">
            <a:avLst/>
          </a:prstGeom>
          <a:noFill/>
          <a:ln/>
        </p:spPr>
        <p:txBody>
          <a:bodyPr wrap="square" rtlCol="0" anchor="ctr"/>
          <a:lstStyle/>
          <a:p>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sp>
        <p:nvSpPr>
          <p:cNvPr id="3" name="Text 9">
            <a:extLst>
              <a:ext uri="{FF2B5EF4-FFF2-40B4-BE49-F238E27FC236}">
                <a16:creationId xmlns:a16="http://schemas.microsoft.com/office/drawing/2014/main" id="{3F4FD013-88CF-FA17-4FBE-6FD2DDC5BA80}"/>
              </a:ext>
            </a:extLst>
          </p:cNvPr>
          <p:cNvSpPr/>
          <p:nvPr/>
        </p:nvSpPr>
        <p:spPr>
          <a:xfrm>
            <a:off x="2011680" y="621792"/>
            <a:ext cx="9677095" cy="658368"/>
          </a:xfrm>
          <a:prstGeom prst="rect">
            <a:avLst/>
          </a:prstGeom>
          <a:noFill/>
        </p:spPr>
        <p:txBody>
          <a:bodyPr wrap="square" rtlCol="0" anchor="ctr"/>
          <a:lstStyle/>
          <a:p>
            <a:pPr marL="0" indent="0">
              <a:buNone/>
            </a:pPr>
            <a:r>
              <a:rPr lang="en-US" sz="2400" b="1" dirty="0">
                <a:solidFill>
                  <a:srgbClr val="231F20"/>
                </a:solidFill>
                <a:latin typeface="Cambria" panose="02040503050406030204" pitchFamily="34" charset="0"/>
                <a:ea typeface="Cambria" panose="02040503050406030204" pitchFamily="34" charset="-122"/>
                <a:cs typeface="Cambria" panose="02040503050406030204" pitchFamily="34" charset="-120"/>
              </a:rPr>
              <a:t>Problem Formulation: Objective</a:t>
            </a:r>
          </a:p>
        </p:txBody>
      </p:sp>
      <p:sp>
        <p:nvSpPr>
          <p:cNvPr id="11" name="TextBox 10">
            <a:extLst>
              <a:ext uri="{FF2B5EF4-FFF2-40B4-BE49-F238E27FC236}">
                <a16:creationId xmlns:a16="http://schemas.microsoft.com/office/drawing/2014/main" id="{C81FA0E8-88AD-CE94-EA4A-F0B8EED0463B}"/>
              </a:ext>
            </a:extLst>
          </p:cNvPr>
          <p:cNvSpPr txBox="1"/>
          <p:nvPr/>
        </p:nvSpPr>
        <p:spPr>
          <a:xfrm>
            <a:off x="3450599" y="1372237"/>
            <a:ext cx="7237387" cy="707886"/>
          </a:xfrm>
          <a:prstGeom prst="rect">
            <a:avLst/>
          </a:prstGeom>
          <a:noFill/>
        </p:spPr>
        <p:txBody>
          <a:bodyPr wrap="square" rtlCol="0">
            <a:spAutoFit/>
          </a:bodyPr>
          <a:lstStyle/>
          <a:p>
            <a:r>
              <a:rPr lang="en-US" sz="2000" b="1" dirty="0">
                <a:latin typeface="Arial" panose="020B0604020202020204" pitchFamily="34" charset="0"/>
                <a:cs typeface="Arial" panose="020B0604020202020204" pitchFamily="34" charset="0"/>
              </a:rPr>
              <a:t>Objective</a:t>
            </a:r>
            <a:r>
              <a:rPr lang="en-US" sz="2000" dirty="0">
                <a:latin typeface="Arial" panose="020B0604020202020204" pitchFamily="34" charset="0"/>
                <a:cs typeface="Arial" panose="020B0604020202020204" pitchFamily="34" charset="0"/>
              </a:rPr>
              <a:t>: </a:t>
            </a:r>
            <a:r>
              <a:rPr lang="en-US" sz="2000" b="1" dirty="0">
                <a:latin typeface="Arial" panose="020B0604020202020204" pitchFamily="34" charset="0"/>
                <a:cs typeface="Arial" panose="020B0604020202020204" pitchFamily="34" charset="0"/>
              </a:rPr>
              <a:t>minimizing</a:t>
            </a:r>
            <a:r>
              <a:rPr lang="en-US" sz="2000" dirty="0">
                <a:latin typeface="Arial" panose="020B0604020202020204" pitchFamily="34" charset="0"/>
                <a:cs typeface="Arial" panose="020B0604020202020204" pitchFamily="34" charset="0"/>
              </a:rPr>
              <a:t> the total </a:t>
            </a:r>
            <a:r>
              <a:rPr lang="en-US" sz="2000" b="1" dirty="0">
                <a:latin typeface="Arial" panose="020B0604020202020204" pitchFamily="34" charset="0"/>
                <a:cs typeface="Arial" panose="020B0604020202020204" pitchFamily="34" charset="0"/>
              </a:rPr>
              <a:t>communication</a:t>
            </a:r>
            <a:r>
              <a:rPr lang="en-US" sz="2000" dirty="0">
                <a:latin typeface="Arial" panose="020B0604020202020204" pitchFamily="34" charset="0"/>
                <a:cs typeface="Arial" panose="020B0604020202020204" pitchFamily="34" charset="0"/>
              </a:rPr>
              <a:t> costs among all QPUs (after assignment)</a:t>
            </a:r>
          </a:p>
        </p:txBody>
      </p:sp>
      <p:grpSp>
        <p:nvGrpSpPr>
          <p:cNvPr id="12" name="Group 11">
            <a:extLst>
              <a:ext uri="{FF2B5EF4-FFF2-40B4-BE49-F238E27FC236}">
                <a16:creationId xmlns:a16="http://schemas.microsoft.com/office/drawing/2014/main" id="{CA017304-FDE8-FA5A-10E3-81DE6A1CC18B}"/>
              </a:ext>
            </a:extLst>
          </p:cNvPr>
          <p:cNvGrpSpPr/>
          <p:nvPr/>
        </p:nvGrpSpPr>
        <p:grpSpPr>
          <a:xfrm>
            <a:off x="3333422" y="3745652"/>
            <a:ext cx="2431564" cy="2051293"/>
            <a:chOff x="3333422" y="3745652"/>
            <a:chExt cx="2431564" cy="2051293"/>
          </a:xfrm>
        </p:grpSpPr>
        <p:sp>
          <p:nvSpPr>
            <p:cNvPr id="15" name="Rectangle: Rounded Corners 16">
              <a:extLst>
                <a:ext uri="{FF2B5EF4-FFF2-40B4-BE49-F238E27FC236}">
                  <a16:creationId xmlns:a16="http://schemas.microsoft.com/office/drawing/2014/main" id="{BABA621C-DB1D-9A28-E6FD-C10D09415767}"/>
                </a:ext>
              </a:extLst>
            </p:cNvPr>
            <p:cNvSpPr/>
            <p:nvPr/>
          </p:nvSpPr>
          <p:spPr>
            <a:xfrm>
              <a:off x="5408847" y="3745652"/>
              <a:ext cx="356139" cy="1030372"/>
            </a:xfrm>
            <a:prstGeom prst="roundRect">
              <a:avLst/>
            </a:prstGeom>
            <a:solidFill>
              <a:srgbClr val="FFC000"/>
            </a:solidFill>
            <a:ln w="19050">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6C1A2D51-66E0-2D02-512E-71326241B296}"/>
                </a:ext>
              </a:extLst>
            </p:cNvPr>
            <p:cNvSpPr txBox="1"/>
            <p:nvPr/>
          </p:nvSpPr>
          <p:spPr>
            <a:xfrm>
              <a:off x="3333422" y="5427613"/>
              <a:ext cx="1170543" cy="369332"/>
            </a:xfrm>
            <a:prstGeom prst="rect">
              <a:avLst/>
            </a:prstGeom>
            <a:noFill/>
          </p:spPr>
          <p:txBody>
            <a:bodyPr wrap="square" rtlCol="0">
              <a:spAutoFit/>
            </a:bodyPr>
            <a:lstStyle/>
            <a:p>
              <a:r>
                <a:rPr lang="en-US" dirty="0">
                  <a:solidFill>
                    <a:schemeClr val="accent1"/>
                  </a:solidFill>
                </a:rPr>
                <a:t>QPU pairs</a:t>
              </a:r>
            </a:p>
          </p:txBody>
        </p:sp>
        <p:cxnSp>
          <p:nvCxnSpPr>
            <p:cNvPr id="17" name="Straight Arrow Connector 16">
              <a:extLst>
                <a:ext uri="{FF2B5EF4-FFF2-40B4-BE49-F238E27FC236}">
                  <a16:creationId xmlns:a16="http://schemas.microsoft.com/office/drawing/2014/main" id="{914C2510-C3D6-A18A-C3EC-558802372E86}"/>
                </a:ext>
              </a:extLst>
            </p:cNvPr>
            <p:cNvCxnSpPr>
              <a:cxnSpLocks/>
              <a:stCxn id="15" idx="2"/>
            </p:cNvCxnSpPr>
            <p:nvPr/>
          </p:nvCxnSpPr>
          <p:spPr>
            <a:xfrm flipH="1">
              <a:off x="3918694" y="4776024"/>
              <a:ext cx="1668223" cy="701464"/>
            </a:xfrm>
            <a:prstGeom prst="straightConnector1">
              <a:avLst/>
            </a:prstGeom>
            <a:ln>
              <a:solidFill>
                <a:schemeClr val="accent1"/>
              </a:solidFill>
              <a:prstDash val="dash"/>
              <a:tailEnd type="triangle"/>
            </a:ln>
          </p:spPr>
          <p:style>
            <a:lnRef idx="3">
              <a:schemeClr val="dk1"/>
            </a:lnRef>
            <a:fillRef idx="0">
              <a:schemeClr val="dk1"/>
            </a:fillRef>
            <a:effectRef idx="2">
              <a:schemeClr val="dk1"/>
            </a:effectRef>
            <a:fontRef idx="minor">
              <a:schemeClr val="tx1"/>
            </a:fontRef>
          </p:style>
        </p:cxnSp>
      </p:grpSp>
      <p:grpSp>
        <p:nvGrpSpPr>
          <p:cNvPr id="18" name="Group 17">
            <a:extLst>
              <a:ext uri="{FF2B5EF4-FFF2-40B4-BE49-F238E27FC236}">
                <a16:creationId xmlns:a16="http://schemas.microsoft.com/office/drawing/2014/main" id="{CD83288F-9EA6-D734-8676-9718244B5CA7}"/>
              </a:ext>
            </a:extLst>
          </p:cNvPr>
          <p:cNvGrpSpPr/>
          <p:nvPr/>
        </p:nvGrpSpPr>
        <p:grpSpPr>
          <a:xfrm>
            <a:off x="7067449" y="3737543"/>
            <a:ext cx="4154200" cy="2197901"/>
            <a:chOff x="7067449" y="3737543"/>
            <a:chExt cx="4154200" cy="2197901"/>
          </a:xfrm>
        </p:grpSpPr>
        <p:sp>
          <p:nvSpPr>
            <p:cNvPr id="19" name="Rectangle: Rounded Corners 17">
              <a:extLst>
                <a:ext uri="{FF2B5EF4-FFF2-40B4-BE49-F238E27FC236}">
                  <a16:creationId xmlns:a16="http://schemas.microsoft.com/office/drawing/2014/main" id="{D2F7F9A4-80E0-7702-530A-6D5734A8B544}"/>
                </a:ext>
              </a:extLst>
            </p:cNvPr>
            <p:cNvSpPr/>
            <p:nvPr/>
          </p:nvSpPr>
          <p:spPr>
            <a:xfrm>
              <a:off x="7067449" y="3737543"/>
              <a:ext cx="1436277" cy="1030372"/>
            </a:xfrm>
            <a:prstGeom prst="roundRect">
              <a:avLst/>
            </a:prstGeom>
            <a:solidFill>
              <a:schemeClr val="accent4"/>
            </a:solidFill>
            <a:ln w="19050">
              <a:solidFill>
                <a:schemeClr val="accent5"/>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9029B433-D987-75DD-810E-35FD2DD7D3D3}"/>
                </a:ext>
              </a:extLst>
            </p:cNvPr>
            <p:cNvSpPr txBox="1"/>
            <p:nvPr/>
          </p:nvSpPr>
          <p:spPr>
            <a:xfrm>
              <a:off x="8468041" y="5289113"/>
              <a:ext cx="2753608" cy="646331"/>
            </a:xfrm>
            <a:prstGeom prst="rect">
              <a:avLst/>
            </a:prstGeom>
            <a:noFill/>
          </p:spPr>
          <p:txBody>
            <a:bodyPr wrap="square" rtlCol="0">
              <a:spAutoFit/>
            </a:bodyPr>
            <a:lstStyle/>
            <a:p>
              <a:r>
                <a:rPr lang="en-US" dirty="0">
                  <a:solidFill>
                    <a:schemeClr val="accent5"/>
                  </a:solidFill>
                </a:rPr>
                <a:t>communication between single QPU pair</a:t>
              </a:r>
            </a:p>
          </p:txBody>
        </p:sp>
        <p:cxnSp>
          <p:nvCxnSpPr>
            <p:cNvPr id="21" name="Straight Arrow Connector 20">
              <a:extLst>
                <a:ext uri="{FF2B5EF4-FFF2-40B4-BE49-F238E27FC236}">
                  <a16:creationId xmlns:a16="http://schemas.microsoft.com/office/drawing/2014/main" id="{47CCC835-B548-D90A-3D25-50E6CC3CE40C}"/>
                </a:ext>
              </a:extLst>
            </p:cNvPr>
            <p:cNvCxnSpPr>
              <a:cxnSpLocks/>
              <a:stCxn id="19" idx="2"/>
              <a:endCxn id="20" idx="0"/>
            </p:cNvCxnSpPr>
            <p:nvPr/>
          </p:nvCxnSpPr>
          <p:spPr>
            <a:xfrm>
              <a:off x="7785588" y="4767915"/>
              <a:ext cx="2059257" cy="521198"/>
            </a:xfrm>
            <a:prstGeom prst="straightConnector1">
              <a:avLst/>
            </a:prstGeom>
            <a:ln w="19050">
              <a:solidFill>
                <a:schemeClr val="accent5"/>
              </a:solidFill>
              <a:prstDash val="dash"/>
              <a:tailEnd type="triangle"/>
            </a:ln>
          </p:spPr>
          <p:style>
            <a:lnRef idx="3">
              <a:schemeClr val="dk1"/>
            </a:lnRef>
            <a:fillRef idx="0">
              <a:schemeClr val="dk1"/>
            </a:fillRef>
            <a:effectRef idx="2">
              <a:schemeClr val="dk1"/>
            </a:effectRef>
            <a:fontRef idx="minor">
              <a:schemeClr val="tx1"/>
            </a:fontRef>
          </p:style>
        </p:cxnSp>
      </p:grpSp>
      <p:grpSp>
        <p:nvGrpSpPr>
          <p:cNvPr id="22" name="Group 21">
            <a:extLst>
              <a:ext uri="{FF2B5EF4-FFF2-40B4-BE49-F238E27FC236}">
                <a16:creationId xmlns:a16="http://schemas.microsoft.com/office/drawing/2014/main" id="{92FCFB5B-4B41-CD47-8068-7F00A97049FC}"/>
              </a:ext>
            </a:extLst>
          </p:cNvPr>
          <p:cNvGrpSpPr/>
          <p:nvPr/>
        </p:nvGrpSpPr>
        <p:grpSpPr>
          <a:xfrm>
            <a:off x="5764986" y="3738234"/>
            <a:ext cx="1939153" cy="2058711"/>
            <a:chOff x="5764986" y="3738234"/>
            <a:chExt cx="1939153" cy="2058711"/>
          </a:xfrm>
        </p:grpSpPr>
        <p:sp>
          <p:nvSpPr>
            <p:cNvPr id="23" name="Rectangle: Rounded Corners 13">
              <a:extLst>
                <a:ext uri="{FF2B5EF4-FFF2-40B4-BE49-F238E27FC236}">
                  <a16:creationId xmlns:a16="http://schemas.microsoft.com/office/drawing/2014/main" id="{B2B287C3-B8A7-74A8-7557-9C3659AF0D8A}"/>
                </a:ext>
              </a:extLst>
            </p:cNvPr>
            <p:cNvSpPr/>
            <p:nvPr/>
          </p:nvSpPr>
          <p:spPr>
            <a:xfrm>
              <a:off x="5764986" y="3738234"/>
              <a:ext cx="1302463" cy="1030372"/>
            </a:xfrm>
            <a:prstGeom prst="roundRect">
              <a:avLst/>
            </a:prstGeom>
            <a:solidFill>
              <a:schemeClr val="accent4"/>
            </a:solidFill>
            <a:ln w="19050">
              <a:solidFill>
                <a:schemeClr val="accent6"/>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E60A74D3-A5A3-832D-1B98-0CF0AE8F2B02}"/>
                </a:ext>
              </a:extLst>
            </p:cNvPr>
            <p:cNvSpPr txBox="1"/>
            <p:nvPr/>
          </p:nvSpPr>
          <p:spPr>
            <a:xfrm>
              <a:off x="5921751" y="5427613"/>
              <a:ext cx="1782388" cy="369332"/>
            </a:xfrm>
            <a:prstGeom prst="rect">
              <a:avLst/>
            </a:prstGeom>
            <a:noFill/>
          </p:spPr>
          <p:txBody>
            <a:bodyPr wrap="square" rtlCol="0">
              <a:spAutoFit/>
            </a:bodyPr>
            <a:lstStyle/>
            <a:p>
              <a:r>
                <a:rPr lang="en-US" dirty="0">
                  <a:solidFill>
                    <a:schemeClr val="accent6"/>
                  </a:solidFill>
                </a:rPr>
                <a:t>single path cost</a:t>
              </a:r>
            </a:p>
          </p:txBody>
        </p:sp>
        <p:cxnSp>
          <p:nvCxnSpPr>
            <p:cNvPr id="25" name="Straight Arrow Connector 24">
              <a:extLst>
                <a:ext uri="{FF2B5EF4-FFF2-40B4-BE49-F238E27FC236}">
                  <a16:creationId xmlns:a16="http://schemas.microsoft.com/office/drawing/2014/main" id="{0B65E38D-2451-4EB8-657B-8A8487D4122D}"/>
                </a:ext>
              </a:extLst>
            </p:cNvPr>
            <p:cNvCxnSpPr>
              <a:cxnSpLocks/>
              <a:stCxn id="23" idx="2"/>
              <a:endCxn id="24" idx="0"/>
            </p:cNvCxnSpPr>
            <p:nvPr/>
          </p:nvCxnSpPr>
          <p:spPr>
            <a:xfrm>
              <a:off x="6416218" y="4768606"/>
              <a:ext cx="396727" cy="659007"/>
            </a:xfrm>
            <a:prstGeom prst="straightConnector1">
              <a:avLst/>
            </a:prstGeom>
            <a:ln>
              <a:solidFill>
                <a:schemeClr val="accent6"/>
              </a:solidFill>
              <a:prstDash val="dash"/>
              <a:tailEnd type="triangle"/>
            </a:ln>
          </p:spPr>
          <p:style>
            <a:lnRef idx="3">
              <a:schemeClr val="dk1"/>
            </a:lnRef>
            <a:fillRef idx="0">
              <a:schemeClr val="dk1"/>
            </a:fillRef>
            <a:effectRef idx="2">
              <a:schemeClr val="dk1"/>
            </a:effectRef>
            <a:fontRef idx="minor">
              <a:schemeClr val="tx1"/>
            </a:fontRef>
          </p:style>
        </p:cxnSp>
      </p:grpSp>
      <p:grpSp>
        <p:nvGrpSpPr>
          <p:cNvPr id="26" name="Group 25">
            <a:extLst>
              <a:ext uri="{FF2B5EF4-FFF2-40B4-BE49-F238E27FC236}">
                <a16:creationId xmlns:a16="http://schemas.microsoft.com/office/drawing/2014/main" id="{9D6ED6F6-A500-EA7E-57C6-0627BA891173}"/>
              </a:ext>
            </a:extLst>
          </p:cNvPr>
          <p:cNvGrpSpPr/>
          <p:nvPr/>
        </p:nvGrpSpPr>
        <p:grpSpPr>
          <a:xfrm>
            <a:off x="2567860" y="2470386"/>
            <a:ext cx="4499589" cy="1994216"/>
            <a:chOff x="2567860" y="2470386"/>
            <a:chExt cx="4499589" cy="1994216"/>
          </a:xfrm>
        </p:grpSpPr>
        <p:sp>
          <p:nvSpPr>
            <p:cNvPr id="27" name="Rectangle: Rounded Corners 43">
              <a:extLst>
                <a:ext uri="{FF2B5EF4-FFF2-40B4-BE49-F238E27FC236}">
                  <a16:creationId xmlns:a16="http://schemas.microsoft.com/office/drawing/2014/main" id="{EB5C9642-EFE7-66A7-A385-F6A680971C41}"/>
                </a:ext>
              </a:extLst>
            </p:cNvPr>
            <p:cNvSpPr/>
            <p:nvPr/>
          </p:nvSpPr>
          <p:spPr>
            <a:xfrm>
              <a:off x="6111503" y="4040855"/>
              <a:ext cx="371621" cy="423747"/>
            </a:xfrm>
            <a:prstGeom prst="roundRect">
              <a:avLst/>
            </a:prstGeom>
            <a:solidFill>
              <a:srgbClr val="FFFF00"/>
            </a:solidFill>
            <a:ln w="19050">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2809299C-062F-B763-3594-5CA295BBE570}"/>
                </a:ext>
              </a:extLst>
            </p:cNvPr>
            <p:cNvSpPr txBox="1"/>
            <p:nvPr/>
          </p:nvSpPr>
          <p:spPr>
            <a:xfrm>
              <a:off x="2567860" y="2731315"/>
              <a:ext cx="1675381" cy="646331"/>
            </a:xfrm>
            <a:prstGeom prst="rect">
              <a:avLst/>
            </a:prstGeom>
            <a:noFill/>
          </p:spPr>
          <p:txBody>
            <a:bodyPr wrap="square" rtlCol="0">
              <a:spAutoFit/>
            </a:bodyPr>
            <a:lstStyle/>
            <a:p>
              <a:pPr algn="ctr"/>
              <a:r>
                <a:rPr lang="en-US" dirty="0"/>
                <a:t>edge cost </a:t>
              </a:r>
              <a:br>
                <a:rPr lang="en-US" dirty="0"/>
              </a:br>
              <a:r>
                <a:rPr lang="en-US" dirty="0"/>
                <a:t>(e.g., distance)</a:t>
              </a:r>
            </a:p>
          </p:txBody>
        </p:sp>
        <p:cxnSp>
          <p:nvCxnSpPr>
            <p:cNvPr id="29" name="Straight Arrow Connector 28">
              <a:extLst>
                <a:ext uri="{FF2B5EF4-FFF2-40B4-BE49-F238E27FC236}">
                  <a16:creationId xmlns:a16="http://schemas.microsoft.com/office/drawing/2014/main" id="{43CACD10-18F9-1644-A6A7-0E5E7399AB59}"/>
                </a:ext>
              </a:extLst>
            </p:cNvPr>
            <p:cNvCxnSpPr>
              <a:cxnSpLocks/>
              <a:stCxn id="27" idx="0"/>
              <a:endCxn id="28" idx="2"/>
            </p:cNvCxnSpPr>
            <p:nvPr/>
          </p:nvCxnSpPr>
          <p:spPr>
            <a:xfrm flipH="1" flipV="1">
              <a:off x="3405551" y="3377646"/>
              <a:ext cx="2891763" cy="663209"/>
            </a:xfrm>
            <a:prstGeom prst="straightConnector1">
              <a:avLst/>
            </a:prstGeom>
            <a:ln>
              <a:prstDash val="dash"/>
              <a:tailEnd type="triangle"/>
            </a:ln>
          </p:spPr>
          <p:style>
            <a:lnRef idx="3">
              <a:schemeClr val="dk1"/>
            </a:lnRef>
            <a:fillRef idx="0">
              <a:schemeClr val="dk1"/>
            </a:fillRef>
            <a:effectRef idx="2">
              <a:schemeClr val="dk1"/>
            </a:effectRef>
            <a:fontRef idx="minor">
              <a:schemeClr val="tx1"/>
            </a:fontRef>
          </p:style>
        </p:cxnSp>
        <p:sp>
          <p:nvSpPr>
            <p:cNvPr id="30" name="Rectangle: Rounded Corners 49">
              <a:extLst>
                <a:ext uri="{FF2B5EF4-FFF2-40B4-BE49-F238E27FC236}">
                  <a16:creationId xmlns:a16="http://schemas.microsoft.com/office/drawing/2014/main" id="{6F9B06B4-D523-8B48-0BCA-D46B5B2EF81E}"/>
                </a:ext>
              </a:extLst>
            </p:cNvPr>
            <p:cNvSpPr/>
            <p:nvPr/>
          </p:nvSpPr>
          <p:spPr>
            <a:xfrm>
              <a:off x="6482424" y="4040855"/>
              <a:ext cx="585025" cy="423747"/>
            </a:xfrm>
            <a:prstGeom prst="roundRect">
              <a:avLst/>
            </a:prstGeom>
            <a:solidFill>
              <a:srgbClr val="FFFF00"/>
            </a:solidFill>
            <a:ln w="19050">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623E5720-4B14-9A24-4915-7ECCF376B28F}"/>
                </a:ext>
              </a:extLst>
            </p:cNvPr>
            <p:cNvSpPr txBox="1"/>
            <p:nvPr/>
          </p:nvSpPr>
          <p:spPr>
            <a:xfrm>
              <a:off x="4443031" y="2470386"/>
              <a:ext cx="2387311" cy="923330"/>
            </a:xfrm>
            <a:prstGeom prst="rect">
              <a:avLst/>
            </a:prstGeom>
            <a:noFill/>
          </p:spPr>
          <p:txBody>
            <a:bodyPr wrap="square" rtlCol="0">
              <a:spAutoFit/>
            </a:bodyPr>
            <a:lstStyle/>
            <a:p>
              <a:r>
                <a:rPr lang="en-US" dirty="0"/>
                <a:t>whether edge (u, z) </a:t>
              </a:r>
              <a:br>
                <a:rPr lang="en-US" dirty="0"/>
              </a:br>
              <a:r>
                <a:rPr lang="en-US" dirty="0"/>
                <a:t>is included in the path between QPUs (</a:t>
              </a:r>
              <a:r>
                <a:rPr lang="en-US" dirty="0" err="1"/>
                <a:t>i</a:t>
              </a:r>
              <a:r>
                <a:rPr lang="en-US" dirty="0"/>
                <a:t>, j)</a:t>
              </a:r>
            </a:p>
          </p:txBody>
        </p:sp>
        <p:cxnSp>
          <p:nvCxnSpPr>
            <p:cNvPr id="32" name="Straight Arrow Connector 31">
              <a:extLst>
                <a:ext uri="{FF2B5EF4-FFF2-40B4-BE49-F238E27FC236}">
                  <a16:creationId xmlns:a16="http://schemas.microsoft.com/office/drawing/2014/main" id="{7653F0D5-9A03-8DB1-6555-D54EB04A009F}"/>
                </a:ext>
              </a:extLst>
            </p:cNvPr>
            <p:cNvCxnSpPr>
              <a:cxnSpLocks/>
              <a:stCxn id="30" idx="0"/>
              <a:endCxn id="31" idx="2"/>
            </p:cNvCxnSpPr>
            <p:nvPr/>
          </p:nvCxnSpPr>
          <p:spPr>
            <a:xfrm flipH="1" flipV="1">
              <a:off x="5636687" y="3393716"/>
              <a:ext cx="1138250" cy="647139"/>
            </a:xfrm>
            <a:prstGeom prst="straightConnector1">
              <a:avLst/>
            </a:prstGeom>
            <a:ln>
              <a:prstDash val="dash"/>
              <a:tailEnd type="triangle"/>
            </a:ln>
          </p:spPr>
          <p:style>
            <a:lnRef idx="3">
              <a:schemeClr val="dk1"/>
            </a:lnRef>
            <a:fillRef idx="0">
              <a:schemeClr val="dk1"/>
            </a:fillRef>
            <a:effectRef idx="2">
              <a:schemeClr val="dk1"/>
            </a:effectRef>
            <a:fontRef idx="minor">
              <a:schemeClr val="tx1"/>
            </a:fontRef>
          </p:style>
        </p:cxnSp>
      </p:grpSp>
      <p:grpSp>
        <p:nvGrpSpPr>
          <p:cNvPr id="33" name="Group 32">
            <a:extLst>
              <a:ext uri="{FF2B5EF4-FFF2-40B4-BE49-F238E27FC236}">
                <a16:creationId xmlns:a16="http://schemas.microsoft.com/office/drawing/2014/main" id="{390D2489-9C68-5AFF-FC75-F2443BC5675A}"/>
              </a:ext>
            </a:extLst>
          </p:cNvPr>
          <p:cNvGrpSpPr/>
          <p:nvPr/>
        </p:nvGrpSpPr>
        <p:grpSpPr>
          <a:xfrm>
            <a:off x="6983733" y="2625006"/>
            <a:ext cx="4739643" cy="1839595"/>
            <a:chOff x="6983733" y="2625006"/>
            <a:chExt cx="4739643" cy="1839595"/>
          </a:xfrm>
        </p:grpSpPr>
        <p:sp>
          <p:nvSpPr>
            <p:cNvPr id="34" name="Rectangle: Rounded Corners 57">
              <a:extLst>
                <a:ext uri="{FF2B5EF4-FFF2-40B4-BE49-F238E27FC236}">
                  <a16:creationId xmlns:a16="http://schemas.microsoft.com/office/drawing/2014/main" id="{45263C85-4968-05BD-0107-FDAC41AB45AF}"/>
                </a:ext>
              </a:extLst>
            </p:cNvPr>
            <p:cNvSpPr/>
            <p:nvPr/>
          </p:nvSpPr>
          <p:spPr>
            <a:xfrm>
              <a:off x="7431706" y="4040854"/>
              <a:ext cx="371621" cy="423747"/>
            </a:xfrm>
            <a:prstGeom prst="roundRect">
              <a:avLst/>
            </a:prstGeom>
            <a:solidFill>
              <a:srgbClr val="FFFF00"/>
            </a:solidFill>
            <a:ln w="19050">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5" name="Straight Arrow Connector 34">
              <a:extLst>
                <a:ext uri="{FF2B5EF4-FFF2-40B4-BE49-F238E27FC236}">
                  <a16:creationId xmlns:a16="http://schemas.microsoft.com/office/drawing/2014/main" id="{7BE048B5-13D8-C820-C3EC-69D1C2714E10}"/>
                </a:ext>
              </a:extLst>
            </p:cNvPr>
            <p:cNvCxnSpPr>
              <a:cxnSpLocks/>
              <a:stCxn id="34" idx="0"/>
              <a:endCxn id="36" idx="2"/>
            </p:cNvCxnSpPr>
            <p:nvPr/>
          </p:nvCxnSpPr>
          <p:spPr>
            <a:xfrm flipV="1">
              <a:off x="7617517" y="3271337"/>
              <a:ext cx="686419" cy="769517"/>
            </a:xfrm>
            <a:prstGeom prst="straightConnector1">
              <a:avLst/>
            </a:prstGeom>
            <a:ln>
              <a:prstDash val="dash"/>
              <a:tailEnd type="triangle"/>
            </a:ln>
          </p:spPr>
          <p:style>
            <a:lnRef idx="3">
              <a:schemeClr val="dk1"/>
            </a:lnRef>
            <a:fillRef idx="0">
              <a:schemeClr val="dk1"/>
            </a:fillRef>
            <a:effectRef idx="2">
              <a:schemeClr val="dk1"/>
            </a:effectRef>
            <a:fontRef idx="minor">
              <a:schemeClr val="tx1"/>
            </a:fontRef>
          </p:style>
        </p:cxnSp>
        <p:sp>
          <p:nvSpPr>
            <p:cNvPr id="36" name="TextBox 35">
              <a:extLst>
                <a:ext uri="{FF2B5EF4-FFF2-40B4-BE49-F238E27FC236}">
                  <a16:creationId xmlns:a16="http://schemas.microsoft.com/office/drawing/2014/main" id="{535ED7E8-9AA7-1C69-BB3A-191A47499B9E}"/>
                </a:ext>
              </a:extLst>
            </p:cNvPr>
            <p:cNvSpPr txBox="1"/>
            <p:nvPr/>
          </p:nvSpPr>
          <p:spPr>
            <a:xfrm>
              <a:off x="6983733" y="2625006"/>
              <a:ext cx="2640406" cy="646331"/>
            </a:xfrm>
            <a:prstGeom prst="rect">
              <a:avLst/>
            </a:prstGeom>
            <a:noFill/>
          </p:spPr>
          <p:txBody>
            <a:bodyPr wrap="square" rtlCol="0">
              <a:spAutoFit/>
            </a:bodyPr>
            <a:lstStyle/>
            <a:p>
              <a:r>
                <a:rPr lang="en-US" dirty="0"/>
                <a:t>CNOT gate demand between qubits (a, b)</a:t>
              </a:r>
            </a:p>
          </p:txBody>
        </p:sp>
        <p:sp>
          <p:nvSpPr>
            <p:cNvPr id="37" name="Rectangle: Rounded Corners 65">
              <a:extLst>
                <a:ext uri="{FF2B5EF4-FFF2-40B4-BE49-F238E27FC236}">
                  <a16:creationId xmlns:a16="http://schemas.microsoft.com/office/drawing/2014/main" id="{0604753C-D415-EA37-9A07-80A10C39725C}"/>
                </a:ext>
              </a:extLst>
            </p:cNvPr>
            <p:cNvSpPr/>
            <p:nvPr/>
          </p:nvSpPr>
          <p:spPr>
            <a:xfrm>
              <a:off x="7803327" y="4040854"/>
              <a:ext cx="694436" cy="423747"/>
            </a:xfrm>
            <a:prstGeom prst="roundRect">
              <a:avLst/>
            </a:prstGeom>
            <a:solidFill>
              <a:srgbClr val="FFFF00"/>
            </a:solidFill>
            <a:ln w="19050">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8" name="Straight Arrow Connector 37">
              <a:extLst>
                <a:ext uri="{FF2B5EF4-FFF2-40B4-BE49-F238E27FC236}">
                  <a16:creationId xmlns:a16="http://schemas.microsoft.com/office/drawing/2014/main" id="{E105C503-4B55-FC1F-09F6-2AED0C349B8B}"/>
                </a:ext>
              </a:extLst>
            </p:cNvPr>
            <p:cNvCxnSpPr>
              <a:cxnSpLocks/>
              <a:stCxn id="37" idx="0"/>
              <a:endCxn id="39" idx="2"/>
            </p:cNvCxnSpPr>
            <p:nvPr/>
          </p:nvCxnSpPr>
          <p:spPr>
            <a:xfrm flipV="1">
              <a:off x="8150545" y="3290850"/>
              <a:ext cx="2316174" cy="750004"/>
            </a:xfrm>
            <a:prstGeom prst="straightConnector1">
              <a:avLst/>
            </a:prstGeom>
            <a:ln>
              <a:prstDash val="dash"/>
              <a:tailEnd type="triangle"/>
            </a:ln>
          </p:spPr>
          <p:style>
            <a:lnRef idx="3">
              <a:schemeClr val="dk1"/>
            </a:lnRef>
            <a:fillRef idx="0">
              <a:schemeClr val="dk1"/>
            </a:fillRef>
            <a:effectRef idx="2">
              <a:schemeClr val="dk1"/>
            </a:effectRef>
            <a:fontRef idx="minor">
              <a:schemeClr val="tx1"/>
            </a:fontRef>
          </p:style>
        </p:cxnSp>
        <p:sp>
          <p:nvSpPr>
            <p:cNvPr id="39" name="TextBox 38">
              <a:extLst>
                <a:ext uri="{FF2B5EF4-FFF2-40B4-BE49-F238E27FC236}">
                  <a16:creationId xmlns:a16="http://schemas.microsoft.com/office/drawing/2014/main" id="{C4FFCBAF-425C-1C4F-A3E5-2A911EB3533C}"/>
                </a:ext>
              </a:extLst>
            </p:cNvPr>
            <p:cNvSpPr txBox="1"/>
            <p:nvPr/>
          </p:nvSpPr>
          <p:spPr>
            <a:xfrm>
              <a:off x="9210062" y="2644519"/>
              <a:ext cx="2513314" cy="646331"/>
            </a:xfrm>
            <a:prstGeom prst="rect">
              <a:avLst/>
            </a:prstGeom>
            <a:noFill/>
          </p:spPr>
          <p:txBody>
            <a:bodyPr wrap="square" rtlCol="0">
              <a:spAutoFit/>
            </a:bodyPr>
            <a:lstStyle/>
            <a:p>
              <a:pPr algn="ctr"/>
              <a:r>
                <a:rPr lang="en-US" dirty="0"/>
                <a:t>qubits (a, b) are </a:t>
              </a:r>
              <a:br>
                <a:rPr lang="en-US" dirty="0"/>
              </a:br>
              <a:r>
                <a:rPr lang="en-US" dirty="0"/>
                <a:t>assigned to QPUs (</a:t>
              </a:r>
              <a:r>
                <a:rPr lang="en-US" dirty="0" err="1"/>
                <a:t>i</a:t>
              </a:r>
              <a:r>
                <a:rPr lang="en-US" dirty="0"/>
                <a:t>, j)</a:t>
              </a:r>
            </a:p>
          </p:txBody>
        </p:sp>
      </p:grpSp>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B8A62AF2-3960-C267-E477-9EFBD998261F}"/>
                  </a:ext>
                </a:extLst>
              </p:cNvPr>
              <p:cNvSpPr txBox="1"/>
              <p:nvPr/>
            </p:nvSpPr>
            <p:spPr>
              <a:xfrm>
                <a:off x="5026639" y="3921377"/>
                <a:ext cx="3113421" cy="703526"/>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min</m:t>
                          </m:r>
                        </m:fName>
                        <m:e>
                          <m:nary>
                            <m:naryPr>
                              <m:chr m:val="∑"/>
                              <m:supHide m:val="on"/>
                              <m:ctrlPr>
                                <a:rPr lang="en-US" i="1">
                                  <a:latin typeface="Cambria Math" panose="02040503050406030204" pitchFamily="18" charset="0"/>
                                </a:rPr>
                              </m:ctrlPr>
                            </m:naryPr>
                            <m:sub>
                              <m:r>
                                <m:rPr>
                                  <m:brk m:alnAt="7"/>
                                </m:rPr>
                                <a:rPr lang="en-US" i="1">
                                  <a:latin typeface="Cambria Math" panose="02040503050406030204" pitchFamily="18" charset="0"/>
                                </a:rPr>
                                <m:t>𝑖</m:t>
                              </m:r>
                              <m:r>
                                <a:rPr lang="en-US" i="1">
                                  <a:latin typeface="Cambria Math" panose="02040503050406030204" pitchFamily="18" charset="0"/>
                                </a:rPr>
                                <m:t>&lt;</m:t>
                              </m:r>
                              <m:r>
                                <a:rPr lang="en-US" i="1">
                                  <a:latin typeface="Cambria Math" panose="02040503050406030204" pitchFamily="18" charset="0"/>
                                </a:rPr>
                                <m:t>𝑗</m:t>
                              </m:r>
                            </m:sub>
                            <m:sup/>
                            <m:e>
                              <m:nary>
                                <m:naryPr>
                                  <m:chr m:val="∑"/>
                                  <m:supHide m:val="on"/>
                                  <m:ctrlPr>
                                    <a:rPr lang="en-US" i="1">
                                      <a:latin typeface="Cambria Math" panose="02040503050406030204" pitchFamily="18" charset="0"/>
                                    </a:rPr>
                                  </m:ctrlPr>
                                </m:naryPr>
                                <m:sub>
                                  <m:r>
                                    <m:rPr>
                                      <m:brk m:alnAt="7"/>
                                    </m:rPr>
                                    <a:rPr lang="en-US" i="1">
                                      <a:latin typeface="Cambria Math" panose="02040503050406030204" pitchFamily="18" charset="0"/>
                                    </a:rPr>
                                    <m:t>𝑢</m:t>
                                  </m:r>
                                  <m:r>
                                    <a:rPr lang="en-US" i="1">
                                      <a:latin typeface="Cambria Math" panose="02040503050406030204" pitchFamily="18" charset="0"/>
                                    </a:rPr>
                                    <m:t>,</m:t>
                                  </m:r>
                                  <m:r>
                                    <a:rPr lang="en-US" i="1">
                                      <a:latin typeface="Cambria Math" panose="02040503050406030204" pitchFamily="18" charset="0"/>
                                    </a:rPr>
                                    <m:t>𝑧</m:t>
                                  </m:r>
                                </m:sub>
                                <m:sup/>
                                <m:e>
                                  <m:sSub>
                                    <m:sSubPr>
                                      <m:ctrlPr>
                                        <a:rPr lang="en-US" i="1">
                                          <a:latin typeface="Cambria Math" panose="02040503050406030204" pitchFamily="18" charset="0"/>
                                        </a:rPr>
                                      </m:ctrlPr>
                                    </m:sSubPr>
                                    <m:e>
                                      <m:r>
                                        <a:rPr lang="en-US" i="1">
                                          <a:latin typeface="Cambria Math" panose="02040503050406030204" pitchFamily="18" charset="0"/>
                                        </a:rPr>
                                        <m:t>𝑏</m:t>
                                      </m:r>
                                    </m:e>
                                    <m:sub>
                                      <m:r>
                                        <a:rPr lang="en-US" i="1">
                                          <a:latin typeface="Cambria Math" panose="02040503050406030204" pitchFamily="18" charset="0"/>
                                        </a:rPr>
                                        <m:t>𝑢</m:t>
                                      </m:r>
                                      <m:r>
                                        <a:rPr lang="en-US" i="1">
                                          <a:latin typeface="Cambria Math" panose="02040503050406030204" pitchFamily="18" charset="0"/>
                                        </a:rPr>
                                        <m:t>,</m:t>
                                      </m:r>
                                      <m:r>
                                        <a:rPr lang="en-US" i="1">
                                          <a:latin typeface="Cambria Math" panose="02040503050406030204" pitchFamily="18" charset="0"/>
                                        </a:rPr>
                                        <m:t>𝑧</m:t>
                                      </m:r>
                                    </m:sub>
                                  </m:sSub>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i="1">
                                          <a:latin typeface="Cambria Math" panose="02040503050406030204" pitchFamily="18" charset="0"/>
                                        </a:rPr>
                                        <m:t>𝑢</m:t>
                                      </m:r>
                                      <m:r>
                                        <a:rPr lang="en-US" i="1">
                                          <a:latin typeface="Cambria Math" panose="02040503050406030204" pitchFamily="18" charset="0"/>
                                        </a:rPr>
                                        <m:t>,</m:t>
                                      </m:r>
                                      <m:r>
                                        <a:rPr lang="en-US" i="1">
                                          <a:latin typeface="Cambria Math" panose="02040503050406030204" pitchFamily="18" charset="0"/>
                                        </a:rPr>
                                        <m:t>𝑧</m:t>
                                      </m:r>
                                    </m:sub>
                                  </m:sSub>
                                  <m:nary>
                                    <m:naryPr>
                                      <m:chr m:val="∑"/>
                                      <m:supHide m:val="on"/>
                                      <m:ctrlPr>
                                        <a:rPr lang="en-US" i="1">
                                          <a:latin typeface="Cambria Math" panose="02040503050406030204" pitchFamily="18" charset="0"/>
                                        </a:rPr>
                                      </m:ctrlPr>
                                    </m:naryPr>
                                    <m:sub>
                                      <m:r>
                                        <m:rPr>
                                          <m:brk m:alnAt="7"/>
                                        </m:rPr>
                                        <a:rPr lang="en-US" i="1">
                                          <a:latin typeface="Cambria Math" panose="02040503050406030204" pitchFamily="18" charset="0"/>
                                        </a:rPr>
                                        <m:t>𝑎</m:t>
                                      </m:r>
                                      <m:r>
                                        <a:rPr lang="en-US" i="1">
                                          <a:latin typeface="Cambria Math" panose="02040503050406030204" pitchFamily="18" charset="0"/>
                                        </a:rPr>
                                        <m:t>,</m:t>
                                      </m:r>
                                      <m:r>
                                        <a:rPr lang="en-US" i="1">
                                          <a:latin typeface="Cambria Math" panose="02040503050406030204" pitchFamily="18" charset="0"/>
                                        </a:rPr>
                                        <m:t>𝑏</m:t>
                                      </m:r>
                                    </m:sub>
                                    <m:sup/>
                                    <m:e>
                                      <m:sSub>
                                        <m:sSubPr>
                                          <m:ctrlPr>
                                            <a:rPr lang="en-US" i="1">
                                              <a:latin typeface="Cambria Math" panose="02040503050406030204" pitchFamily="18" charset="0"/>
                                            </a:rPr>
                                          </m:ctrlPr>
                                        </m:sSubPr>
                                        <m:e>
                                          <m:r>
                                            <a:rPr lang="en-US" i="1">
                                              <a:latin typeface="Cambria Math" panose="02040503050406030204" pitchFamily="18" charset="0"/>
                                            </a:rPr>
                                            <m:t>𝑐</m:t>
                                          </m:r>
                                        </m:e>
                                        <m:sub>
                                          <m:r>
                                            <a:rPr lang="en-US" i="1">
                                              <a:latin typeface="Cambria Math" panose="02040503050406030204" pitchFamily="18" charset="0"/>
                                            </a:rPr>
                                            <m:t>𝑎</m:t>
                                          </m:r>
                                          <m:r>
                                            <a:rPr lang="en-US" i="1">
                                              <a:latin typeface="Cambria Math" panose="02040503050406030204" pitchFamily="18" charset="0"/>
                                            </a:rPr>
                                            <m:t>,</m:t>
                                          </m:r>
                                          <m:r>
                                            <a:rPr lang="en-US" i="1">
                                              <a:latin typeface="Cambria Math" panose="02040503050406030204" pitchFamily="18" charset="0"/>
                                            </a:rPr>
                                            <m:t>𝑏</m:t>
                                          </m:r>
                                        </m:sub>
                                      </m:sSub>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𝑎</m:t>
                                          </m:r>
                                          <m:r>
                                            <a:rPr lang="en-US" i="1">
                                              <a:latin typeface="Cambria Math" panose="02040503050406030204" pitchFamily="18" charset="0"/>
                                            </a:rPr>
                                            <m:t>,</m:t>
                                          </m:r>
                                          <m:r>
                                            <a:rPr lang="en-US" i="1">
                                              <a:latin typeface="Cambria Math" panose="02040503050406030204" pitchFamily="18" charset="0"/>
                                            </a:rPr>
                                            <m:t>𝑖</m:t>
                                          </m:r>
                                        </m:sub>
                                      </m:sSub>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𝑏</m:t>
                                          </m:r>
                                          <m:r>
                                            <a:rPr lang="en-US" i="1">
                                              <a:latin typeface="Cambria Math" panose="02040503050406030204" pitchFamily="18" charset="0"/>
                                            </a:rPr>
                                            <m:t>,</m:t>
                                          </m:r>
                                          <m:r>
                                            <a:rPr lang="en-US" i="1">
                                              <a:latin typeface="Cambria Math" panose="02040503050406030204" pitchFamily="18" charset="0"/>
                                            </a:rPr>
                                            <m:t>𝑗</m:t>
                                          </m:r>
                                        </m:sub>
                                      </m:sSub>
                                    </m:e>
                                  </m:nary>
                                </m:e>
                              </m:nary>
                            </m:e>
                          </m:nary>
                        </m:e>
                      </m:func>
                    </m:oMath>
                  </m:oMathPara>
                </a14:m>
                <a:endParaRPr lang="en-US" dirty="0"/>
              </a:p>
            </p:txBody>
          </p:sp>
        </mc:Choice>
        <mc:Fallback xmlns="">
          <p:sp>
            <p:nvSpPr>
              <p:cNvPr id="40" name="TextBox 39">
                <a:extLst>
                  <a:ext uri="{FF2B5EF4-FFF2-40B4-BE49-F238E27FC236}">
                    <a16:creationId xmlns:a16="http://schemas.microsoft.com/office/drawing/2014/main" id="{B8A62AF2-3960-C267-E477-9EFBD998261F}"/>
                  </a:ext>
                </a:extLst>
              </p:cNvPr>
              <p:cNvSpPr txBox="1">
                <a:spLocks noRot="1" noChangeAspect="1" noMove="1" noResize="1" noEditPoints="1" noAdjustHandles="1" noChangeArrowheads="1" noChangeShapeType="1" noTextEdit="1"/>
              </p:cNvSpPr>
              <p:nvPr/>
            </p:nvSpPr>
            <p:spPr>
              <a:xfrm>
                <a:off x="5026639" y="3921377"/>
                <a:ext cx="3113421" cy="703526"/>
              </a:xfrm>
              <a:prstGeom prst="rect">
                <a:avLst/>
              </a:prstGeom>
              <a:blipFill>
                <a:blip r:embed="rId3"/>
                <a:stretch>
                  <a:fillRect l="-14694" t="-136842" r="-13878" b="-182456"/>
                </a:stretch>
              </a:blipFill>
            </p:spPr>
            <p:txBody>
              <a:bodyPr/>
              <a:lstStyle/>
              <a:p>
                <a:r>
                  <a:rPr lang="en-US">
                    <a:noFill/>
                  </a:rPr>
                  <a:t> </a:t>
                </a:r>
              </a:p>
            </p:txBody>
          </p:sp>
        </mc:Fallback>
      </mc:AlternateContent>
    </p:spTree>
    <p:extLst>
      <p:ext uri="{BB962C8B-B14F-4D97-AF65-F5344CB8AC3E}">
        <p14:creationId xmlns:p14="http://schemas.microsoft.com/office/powerpoint/2010/main" val="2186961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A9B710-930D-B469-5D38-7F0D5B5636CF}"/>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2978E877-8049-FA04-6F5E-814888FCB894}"/>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6F996D4B-562E-33F6-2011-9120A5B649E3}"/>
              </a:ext>
            </a:extLst>
          </p:cNvPr>
          <p:cNvSpPr/>
          <p:nvPr/>
        </p:nvSpPr>
        <p:spPr>
          <a:xfrm>
            <a:off x="109728" y="2257104"/>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E6E2F7FC-0A77-C731-B445-A5B3A5A51D4A}"/>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cs typeface="Calibri" pitchFamily="34" charset="-120"/>
              </a:rPr>
              <a:t>Introduction</a:t>
            </a:r>
          </a:p>
        </p:txBody>
      </p:sp>
      <p:sp>
        <p:nvSpPr>
          <p:cNvPr id="6" name="Text 4">
            <a:extLst>
              <a:ext uri="{FF2B5EF4-FFF2-40B4-BE49-F238E27FC236}">
                <a16:creationId xmlns:a16="http://schemas.microsoft.com/office/drawing/2014/main" id="{E2A9349B-1CBB-7910-B29B-329FB5C0E3B6}"/>
              </a:ext>
            </a:extLst>
          </p:cNvPr>
          <p:cNvSpPr/>
          <p:nvPr/>
        </p:nvSpPr>
        <p:spPr>
          <a:xfrm>
            <a:off x="182880" y="226771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cs typeface="Calibri" pitchFamily="34" charset="-120"/>
              </a:rPr>
              <a:t>TACO</a:t>
            </a:r>
          </a:p>
        </p:txBody>
      </p:sp>
      <p:sp>
        <p:nvSpPr>
          <p:cNvPr id="7" name="Text 5">
            <a:extLst>
              <a:ext uri="{FF2B5EF4-FFF2-40B4-BE49-F238E27FC236}">
                <a16:creationId xmlns:a16="http://schemas.microsoft.com/office/drawing/2014/main" id="{CCB54A80-EC22-D9BE-F695-CBCE558355D9}"/>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UNIQ</a:t>
            </a:r>
            <a:endParaRPr lang="en-US" sz="1250" dirty="0"/>
          </a:p>
        </p:txBody>
      </p:sp>
      <p:sp>
        <p:nvSpPr>
          <p:cNvPr id="8" name="Text 6">
            <a:extLst>
              <a:ext uri="{FF2B5EF4-FFF2-40B4-BE49-F238E27FC236}">
                <a16:creationId xmlns:a16="http://schemas.microsoft.com/office/drawing/2014/main" id="{81888363-D72F-C489-1A1B-4A15EEF8DF8E}"/>
              </a:ext>
            </a:extLst>
          </p:cNvPr>
          <p:cNvSpPr/>
          <p:nvPr/>
        </p:nvSpPr>
        <p:spPr>
          <a:xfrm>
            <a:off x="182880" y="4005072"/>
            <a:ext cx="1225296" cy="512064"/>
          </a:xfrm>
          <a:prstGeom prst="rect">
            <a:avLst/>
          </a:prstGeom>
          <a:noFill/>
          <a:ln/>
        </p:spPr>
        <p:txBody>
          <a:bodyPr wrap="square" rtlCol="0" anchor="ctr"/>
          <a:lstStyle/>
          <a:p>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a:extLst>
              <a:ext uri="{FF2B5EF4-FFF2-40B4-BE49-F238E27FC236}">
                <a16:creationId xmlns:a16="http://schemas.microsoft.com/office/drawing/2014/main" id="{35C5F277-3044-4315-B02D-257E5087FA6B}"/>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TACO: Topology-Allocation Co-Optimization for Distributed Quantum Computing </a:t>
            </a:r>
          </a:p>
        </p:txBody>
      </p:sp>
      <p:sp>
        <p:nvSpPr>
          <p:cNvPr id="13" name="Text 11">
            <a:extLst>
              <a:ext uri="{FF2B5EF4-FFF2-40B4-BE49-F238E27FC236}">
                <a16:creationId xmlns:a16="http://schemas.microsoft.com/office/drawing/2014/main" id="{0FFCD709-E981-E79E-6786-C035EADEF80E}"/>
              </a:ext>
            </a:extLst>
          </p:cNvPr>
          <p:cNvSpPr/>
          <p:nvPr/>
        </p:nvSpPr>
        <p:spPr>
          <a:xfrm>
            <a:off x="11551615" y="6473952"/>
            <a:ext cx="411480" cy="274320"/>
          </a:xfrm>
          <a:prstGeom prst="rect">
            <a:avLst/>
          </a:prstGeom>
          <a:no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140</a:t>
            </a:fld>
            <a:endParaRPr lang="en-US" sz="1000" dirty="0"/>
          </a:p>
        </p:txBody>
      </p:sp>
      <p:sp>
        <p:nvSpPr>
          <p:cNvPr id="14" name="Text 12">
            <a:extLst>
              <a:ext uri="{FF2B5EF4-FFF2-40B4-BE49-F238E27FC236}">
                <a16:creationId xmlns:a16="http://schemas.microsoft.com/office/drawing/2014/main" id="{97F527E0-8EC5-10F3-332B-0BF727D7D156}"/>
              </a:ext>
            </a:extLst>
          </p:cNvPr>
          <p:cNvSpPr/>
          <p:nvPr/>
        </p:nvSpPr>
        <p:spPr>
          <a:xfrm>
            <a:off x="2011680" y="6473952"/>
            <a:ext cx="5486400" cy="274320"/>
          </a:xfrm>
          <a:prstGeom prst="rect">
            <a:avLst/>
          </a:prstGeom>
          <a:noFill/>
          <a:ln/>
        </p:spPr>
        <p:txBody>
          <a:bodyPr wrap="square" rtlCol="0" anchor="ctr"/>
          <a:lstStyle/>
          <a:p>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sp>
        <p:nvSpPr>
          <p:cNvPr id="3" name="Text 9">
            <a:extLst>
              <a:ext uri="{FF2B5EF4-FFF2-40B4-BE49-F238E27FC236}">
                <a16:creationId xmlns:a16="http://schemas.microsoft.com/office/drawing/2014/main" id="{94E61FE6-5021-9DE1-6D6F-97D33CE84205}"/>
              </a:ext>
            </a:extLst>
          </p:cNvPr>
          <p:cNvSpPr/>
          <p:nvPr/>
        </p:nvSpPr>
        <p:spPr>
          <a:xfrm>
            <a:off x="2011680" y="621792"/>
            <a:ext cx="9677095" cy="658368"/>
          </a:xfrm>
          <a:prstGeom prst="rect">
            <a:avLst/>
          </a:prstGeom>
          <a:noFill/>
        </p:spPr>
        <p:txBody>
          <a:bodyPr wrap="square" rtlCol="0" anchor="ctr"/>
          <a:lstStyle/>
          <a:p>
            <a:pPr marL="0" indent="0">
              <a:buNone/>
            </a:pPr>
            <a:r>
              <a:rPr lang="en-US" sz="2400" b="1" dirty="0">
                <a:solidFill>
                  <a:srgbClr val="231F20"/>
                </a:solidFill>
                <a:latin typeface="Cambria" panose="02040503050406030204" pitchFamily="34" charset="0"/>
                <a:ea typeface="Cambria" panose="02040503050406030204" pitchFamily="34" charset="-122"/>
                <a:cs typeface="Cambria" panose="02040503050406030204" pitchFamily="34" charset="-120"/>
              </a:rPr>
              <a:t>Problem Formulation: Resource and Topology Constraints</a:t>
            </a:r>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B5EB8092-A393-415F-E1EE-DF60BE3FA0DB}"/>
                  </a:ext>
                </a:extLst>
              </p:cNvPr>
              <p:cNvSpPr txBox="1"/>
              <p:nvPr/>
            </p:nvSpPr>
            <p:spPr>
              <a:xfrm>
                <a:off x="2340712" y="3069066"/>
                <a:ext cx="2714051" cy="76456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nary>
                        <m:naryPr>
                          <m:chr m:val="∑"/>
                          <m:supHide m:val="on"/>
                          <m:ctrlPr>
                            <a:rPr lang="en-US" b="0" i="1" smtClean="0">
                              <a:latin typeface="Cambria Math" panose="02040503050406030204" pitchFamily="18" charset="0"/>
                            </a:rPr>
                          </m:ctrlPr>
                        </m:naryPr>
                        <m:sub>
                          <m:r>
                            <m:rPr>
                              <m:brk m:alnAt="7"/>
                            </m:rPr>
                            <a:rPr lang="en-US" b="0" i="1" smtClean="0">
                              <a:latin typeface="Cambria Math" panose="02040503050406030204" pitchFamily="18" charset="0"/>
                            </a:rPr>
                            <m:t>𝑖</m:t>
                          </m:r>
                        </m:sub>
                        <m:sup/>
                        <m:e>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𝑎</m:t>
                              </m:r>
                              <m:r>
                                <a:rPr lang="en-US" b="0" i="1" smtClean="0">
                                  <a:latin typeface="Cambria Math" panose="02040503050406030204" pitchFamily="18" charset="0"/>
                                </a:rPr>
                                <m:t>,</m:t>
                              </m:r>
                              <m:r>
                                <a:rPr lang="en-US" b="0" i="1" smtClean="0">
                                  <a:latin typeface="Cambria Math" panose="02040503050406030204" pitchFamily="18" charset="0"/>
                                </a:rPr>
                                <m:t>𝑖</m:t>
                              </m:r>
                            </m:sub>
                          </m:sSub>
                        </m:e>
                      </m:nary>
                      <m:r>
                        <a:rPr lang="en-US" b="0" i="1" smtClean="0">
                          <a:latin typeface="Cambria Math" panose="02040503050406030204" pitchFamily="18" charset="0"/>
                        </a:rPr>
                        <m:t>=1,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𝑞</m:t>
                          </m:r>
                        </m:e>
                        <m:sub>
                          <m:r>
                            <a:rPr lang="en-US" b="0" i="1" smtClean="0">
                              <a:latin typeface="Cambria Math" panose="02040503050406030204" pitchFamily="18" charset="0"/>
                            </a:rPr>
                            <m:t>𝑎</m:t>
                          </m:r>
                        </m:sub>
                      </m:sSub>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𝑄</m:t>
                      </m:r>
                    </m:oMath>
                  </m:oMathPara>
                </a14:m>
                <a:endParaRPr lang="en-US" dirty="0"/>
              </a:p>
            </p:txBody>
          </p:sp>
        </mc:Choice>
        <mc:Fallback xmlns="">
          <p:sp>
            <p:nvSpPr>
              <p:cNvPr id="11" name="TextBox 10">
                <a:extLst>
                  <a:ext uri="{FF2B5EF4-FFF2-40B4-BE49-F238E27FC236}">
                    <a16:creationId xmlns:a16="http://schemas.microsoft.com/office/drawing/2014/main" id="{B5EB8092-A393-415F-E1EE-DF60BE3FA0DB}"/>
                  </a:ext>
                </a:extLst>
              </p:cNvPr>
              <p:cNvSpPr txBox="1">
                <a:spLocks noRot="1" noChangeAspect="1" noMove="1" noResize="1" noEditPoints="1" noAdjustHandles="1" noChangeArrowheads="1" noChangeShapeType="1" noTextEdit="1"/>
              </p:cNvSpPr>
              <p:nvPr/>
            </p:nvSpPr>
            <p:spPr>
              <a:xfrm>
                <a:off x="2340712" y="3069066"/>
                <a:ext cx="2714051" cy="764568"/>
              </a:xfrm>
              <a:prstGeom prst="rect">
                <a:avLst/>
              </a:prstGeom>
              <a:blipFill>
                <a:blip r:embed="rId3"/>
                <a:stretch>
                  <a:fillRect l="-26636" t="-121311" b="-17049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21848EA9-22DF-9C39-9134-1BAC6309DD0A}"/>
                  </a:ext>
                </a:extLst>
              </p:cNvPr>
              <p:cNvSpPr txBox="1"/>
              <p:nvPr/>
            </p:nvSpPr>
            <p:spPr>
              <a:xfrm>
                <a:off x="2340712" y="4736991"/>
                <a:ext cx="2714051" cy="76450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nary>
                        <m:naryPr>
                          <m:chr m:val="∑"/>
                          <m:supHide m:val="on"/>
                          <m:ctrlPr>
                            <a:rPr lang="en-US" b="0" i="1" smtClean="0">
                              <a:latin typeface="Cambria Math" panose="02040503050406030204" pitchFamily="18" charset="0"/>
                            </a:rPr>
                          </m:ctrlPr>
                        </m:naryPr>
                        <m:sub>
                          <m:r>
                            <a:rPr lang="en-US" b="0" i="1" smtClean="0">
                              <a:latin typeface="Cambria Math" panose="02040503050406030204" pitchFamily="18" charset="0"/>
                            </a:rPr>
                            <m:t>𝑎</m:t>
                          </m:r>
                        </m:sub>
                        <m:sup/>
                        <m:e>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𝑎</m:t>
                              </m:r>
                              <m:r>
                                <a:rPr lang="en-US" b="0" i="1" smtClean="0">
                                  <a:latin typeface="Cambria Math" panose="02040503050406030204" pitchFamily="18" charset="0"/>
                                </a:rPr>
                                <m:t>,</m:t>
                              </m:r>
                              <m:r>
                                <a:rPr lang="en-US" b="0" i="1" smtClean="0">
                                  <a:latin typeface="Cambria Math" panose="02040503050406030204" pitchFamily="18" charset="0"/>
                                </a:rPr>
                                <m:t>𝑖</m:t>
                              </m:r>
                            </m:sub>
                          </m:sSub>
                        </m:e>
                      </m:nary>
                      <m:r>
                        <a:rPr lang="en-US" i="1">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𝑚</m:t>
                          </m:r>
                        </m:e>
                        <m:sub>
                          <m:r>
                            <a:rPr lang="en-US" b="0" i="1" smtClean="0">
                              <a:latin typeface="Cambria Math" panose="02040503050406030204" pitchFamily="18" charset="0"/>
                            </a:rPr>
                            <m:t>𝑖</m:t>
                          </m:r>
                        </m:sub>
                      </m:sSub>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m:t>
                          </m:r>
                        </m:sub>
                      </m:sSub>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𝑉</m:t>
                      </m:r>
                    </m:oMath>
                  </m:oMathPara>
                </a14:m>
                <a:endParaRPr lang="en-US" dirty="0"/>
              </a:p>
            </p:txBody>
          </p:sp>
        </mc:Choice>
        <mc:Fallback xmlns="">
          <p:sp>
            <p:nvSpPr>
              <p:cNvPr id="12" name="TextBox 11">
                <a:extLst>
                  <a:ext uri="{FF2B5EF4-FFF2-40B4-BE49-F238E27FC236}">
                    <a16:creationId xmlns:a16="http://schemas.microsoft.com/office/drawing/2014/main" id="{21848EA9-22DF-9C39-9134-1BAC6309DD0A}"/>
                  </a:ext>
                </a:extLst>
              </p:cNvPr>
              <p:cNvSpPr txBox="1">
                <a:spLocks noRot="1" noChangeAspect="1" noMove="1" noResize="1" noEditPoints="1" noAdjustHandles="1" noChangeArrowheads="1" noChangeShapeType="1" noTextEdit="1"/>
              </p:cNvSpPr>
              <p:nvPr/>
            </p:nvSpPr>
            <p:spPr>
              <a:xfrm>
                <a:off x="2340712" y="4736991"/>
                <a:ext cx="2714051" cy="764505"/>
              </a:xfrm>
              <a:prstGeom prst="rect">
                <a:avLst/>
              </a:prstGeom>
              <a:blipFill>
                <a:blip r:embed="rId4"/>
                <a:stretch>
                  <a:fillRect l="-28037" t="-121311" b="-170492"/>
                </a:stretch>
              </a:blipFill>
            </p:spPr>
            <p:txBody>
              <a:bodyPr/>
              <a:lstStyle/>
              <a:p>
                <a:r>
                  <a:rPr lang="en-US">
                    <a:noFill/>
                  </a:rPr>
                  <a:t> </a:t>
                </a:r>
              </a:p>
            </p:txBody>
          </p:sp>
        </mc:Fallback>
      </mc:AlternateContent>
      <p:sp>
        <p:nvSpPr>
          <p:cNvPr id="15" name="TextBox 14">
            <a:extLst>
              <a:ext uri="{FF2B5EF4-FFF2-40B4-BE49-F238E27FC236}">
                <a16:creationId xmlns:a16="http://schemas.microsoft.com/office/drawing/2014/main" id="{71CA3822-8F40-8C9A-CAB7-C765DBB42481}"/>
              </a:ext>
            </a:extLst>
          </p:cNvPr>
          <p:cNvSpPr txBox="1"/>
          <p:nvPr/>
        </p:nvSpPr>
        <p:spPr>
          <a:xfrm>
            <a:off x="1981062" y="2367068"/>
            <a:ext cx="3839875" cy="646331"/>
          </a:xfrm>
          <a:prstGeom prst="rect">
            <a:avLst/>
          </a:prstGeom>
          <a:noFill/>
        </p:spPr>
        <p:txBody>
          <a:bodyPr wrap="square" rtlCol="0">
            <a:spAutoFit/>
          </a:bodyPr>
          <a:lstStyle/>
          <a:p>
            <a:r>
              <a:rPr lang="en-US" b="1" dirty="0"/>
              <a:t>1.</a:t>
            </a:r>
            <a:r>
              <a:rPr lang="en-US" dirty="0"/>
              <a:t> Each qubit should be assigned to </a:t>
            </a:r>
          </a:p>
          <a:p>
            <a:r>
              <a:rPr lang="en-US" dirty="0"/>
              <a:t>exactly one QPU</a:t>
            </a:r>
          </a:p>
        </p:txBody>
      </p:sp>
      <p:sp>
        <p:nvSpPr>
          <p:cNvPr id="16" name="TextBox 15">
            <a:extLst>
              <a:ext uri="{FF2B5EF4-FFF2-40B4-BE49-F238E27FC236}">
                <a16:creationId xmlns:a16="http://schemas.microsoft.com/office/drawing/2014/main" id="{F02AFF17-32D0-C015-6106-A20F50E78123}"/>
              </a:ext>
            </a:extLst>
          </p:cNvPr>
          <p:cNvSpPr txBox="1"/>
          <p:nvPr/>
        </p:nvSpPr>
        <p:spPr>
          <a:xfrm>
            <a:off x="1933226" y="4012593"/>
            <a:ext cx="3887711" cy="646331"/>
          </a:xfrm>
          <a:prstGeom prst="rect">
            <a:avLst/>
          </a:prstGeom>
          <a:noFill/>
        </p:spPr>
        <p:txBody>
          <a:bodyPr wrap="square" rtlCol="0">
            <a:spAutoFit/>
          </a:bodyPr>
          <a:lstStyle/>
          <a:p>
            <a:r>
              <a:rPr lang="en-US" b="1" dirty="0"/>
              <a:t>2. </a:t>
            </a:r>
            <a:r>
              <a:rPr lang="en-US" dirty="0"/>
              <a:t>Each QPU holds a limited number of qubits</a:t>
            </a:r>
          </a:p>
        </p:txBody>
      </p:sp>
      <p:grpSp>
        <p:nvGrpSpPr>
          <p:cNvPr id="17" name="Group 16">
            <a:extLst>
              <a:ext uri="{FF2B5EF4-FFF2-40B4-BE49-F238E27FC236}">
                <a16:creationId xmlns:a16="http://schemas.microsoft.com/office/drawing/2014/main" id="{036CFF09-911D-2064-595C-4CFFFAC790E5}"/>
              </a:ext>
            </a:extLst>
          </p:cNvPr>
          <p:cNvGrpSpPr/>
          <p:nvPr/>
        </p:nvGrpSpPr>
        <p:grpSpPr>
          <a:xfrm>
            <a:off x="7027973" y="3178129"/>
            <a:ext cx="3653686" cy="1597506"/>
            <a:chOff x="7002885" y="3263228"/>
            <a:chExt cx="3653686" cy="1597506"/>
          </a:xfrm>
        </p:grpSpPr>
        <p:sp>
          <p:nvSpPr>
            <p:cNvPr id="18" name="Rectangle: Rounded Corners 23">
              <a:extLst>
                <a:ext uri="{FF2B5EF4-FFF2-40B4-BE49-F238E27FC236}">
                  <a16:creationId xmlns:a16="http://schemas.microsoft.com/office/drawing/2014/main" id="{92A0BEBA-F9BF-27D7-CC09-C04C0C285307}"/>
                </a:ext>
              </a:extLst>
            </p:cNvPr>
            <p:cNvSpPr/>
            <p:nvPr/>
          </p:nvSpPr>
          <p:spPr>
            <a:xfrm>
              <a:off x="7424451" y="3263228"/>
              <a:ext cx="2810554" cy="668691"/>
            </a:xfrm>
            <a:prstGeom prst="roundRect">
              <a:avLst/>
            </a:prstGeom>
            <a:solidFill>
              <a:srgbClr val="FFC000"/>
            </a:solidFill>
            <a:ln w="19050">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Arrow Connector 18">
              <a:extLst>
                <a:ext uri="{FF2B5EF4-FFF2-40B4-BE49-F238E27FC236}">
                  <a16:creationId xmlns:a16="http://schemas.microsoft.com/office/drawing/2014/main" id="{ECA2B152-19EA-2B25-D34F-F56579871BEA}"/>
                </a:ext>
              </a:extLst>
            </p:cNvPr>
            <p:cNvCxnSpPr>
              <a:cxnSpLocks/>
              <a:stCxn id="18" idx="2"/>
              <a:endCxn id="20" idx="0"/>
            </p:cNvCxnSpPr>
            <p:nvPr/>
          </p:nvCxnSpPr>
          <p:spPr>
            <a:xfrm>
              <a:off x="8829728" y="3931919"/>
              <a:ext cx="0" cy="559483"/>
            </a:xfrm>
            <a:prstGeom prst="straightConnector1">
              <a:avLst/>
            </a:prstGeom>
            <a:ln>
              <a:prstDash val="dash"/>
              <a:tailEnd type="triangle"/>
            </a:ln>
          </p:spPr>
          <p:style>
            <a:lnRef idx="3">
              <a:schemeClr val="dk1"/>
            </a:lnRef>
            <a:fillRef idx="0">
              <a:schemeClr val="dk1"/>
            </a:fillRef>
            <a:effectRef idx="2">
              <a:schemeClr val="dk1"/>
            </a:effectRef>
            <a:fontRef idx="minor">
              <a:schemeClr val="tx1"/>
            </a:fontRef>
          </p:style>
        </p:cxnSp>
        <p:sp>
          <p:nvSpPr>
            <p:cNvPr id="20" name="TextBox 19">
              <a:extLst>
                <a:ext uri="{FF2B5EF4-FFF2-40B4-BE49-F238E27FC236}">
                  <a16:creationId xmlns:a16="http://schemas.microsoft.com/office/drawing/2014/main" id="{A4E98E9F-0882-139E-0F48-CB59561D94D2}"/>
                </a:ext>
              </a:extLst>
            </p:cNvPr>
            <p:cNvSpPr txBox="1"/>
            <p:nvPr/>
          </p:nvSpPr>
          <p:spPr>
            <a:xfrm>
              <a:off x="7002885" y="4491402"/>
              <a:ext cx="3653686" cy="369332"/>
            </a:xfrm>
            <a:prstGeom prst="rect">
              <a:avLst/>
            </a:prstGeom>
            <a:noFill/>
          </p:spPr>
          <p:txBody>
            <a:bodyPr wrap="square" rtlCol="0">
              <a:spAutoFit/>
            </a:bodyPr>
            <a:lstStyle/>
            <a:p>
              <a:r>
                <a:rPr lang="en-US" dirty="0"/>
                <a:t>Edge (u, z) is not used by any path</a:t>
              </a:r>
            </a:p>
          </p:txBody>
        </p:sp>
      </p:grpSp>
      <p:sp>
        <p:nvSpPr>
          <p:cNvPr id="21" name="TextBox 20">
            <a:extLst>
              <a:ext uri="{FF2B5EF4-FFF2-40B4-BE49-F238E27FC236}">
                <a16:creationId xmlns:a16="http://schemas.microsoft.com/office/drawing/2014/main" id="{132D0594-14EE-5377-52D2-A546526A7691}"/>
              </a:ext>
            </a:extLst>
          </p:cNvPr>
          <p:cNvSpPr txBox="1"/>
          <p:nvPr/>
        </p:nvSpPr>
        <p:spPr>
          <a:xfrm>
            <a:off x="2768109" y="1513476"/>
            <a:ext cx="2325445" cy="461665"/>
          </a:xfrm>
          <a:prstGeom prst="rect">
            <a:avLst/>
          </a:prstGeom>
          <a:noFill/>
        </p:spPr>
        <p:txBody>
          <a:bodyPr wrap="none" rtlCol="0">
            <a:spAutoFit/>
          </a:bodyPr>
          <a:lstStyle/>
          <a:p>
            <a:r>
              <a:rPr lang="en-US" sz="2400" dirty="0">
                <a:solidFill>
                  <a:srgbClr val="FF0000"/>
                </a:solidFill>
                <a:effectLst/>
                <a:latin typeface="Helvetica" pitchFamily="2" charset="0"/>
              </a:rPr>
              <a:t>Qubit Allocation</a:t>
            </a:r>
          </a:p>
        </p:txBody>
      </p:sp>
      <p:grpSp>
        <p:nvGrpSpPr>
          <p:cNvPr id="22" name="Group 21">
            <a:extLst>
              <a:ext uri="{FF2B5EF4-FFF2-40B4-BE49-F238E27FC236}">
                <a16:creationId xmlns:a16="http://schemas.microsoft.com/office/drawing/2014/main" id="{5CD7098D-C629-3E9C-6596-7044792FC178}"/>
              </a:ext>
            </a:extLst>
          </p:cNvPr>
          <p:cNvGrpSpPr/>
          <p:nvPr/>
        </p:nvGrpSpPr>
        <p:grpSpPr>
          <a:xfrm>
            <a:off x="7360027" y="2404955"/>
            <a:ext cx="3296544" cy="1330740"/>
            <a:chOff x="7360027" y="2404955"/>
            <a:chExt cx="3296544" cy="1330740"/>
          </a:xfrm>
        </p:grpSpPr>
        <p:sp>
          <p:nvSpPr>
            <p:cNvPr id="23" name="TextBox 22">
              <a:extLst>
                <a:ext uri="{FF2B5EF4-FFF2-40B4-BE49-F238E27FC236}">
                  <a16:creationId xmlns:a16="http://schemas.microsoft.com/office/drawing/2014/main" id="{275FB9E4-48B1-4ED0-0B78-E898D801B825}"/>
                </a:ext>
              </a:extLst>
            </p:cNvPr>
            <p:cNvSpPr txBox="1"/>
            <p:nvPr/>
          </p:nvSpPr>
          <p:spPr>
            <a:xfrm>
              <a:off x="7360027" y="2404955"/>
              <a:ext cx="3296544" cy="646331"/>
            </a:xfrm>
            <a:prstGeom prst="rect">
              <a:avLst/>
            </a:prstGeom>
            <a:noFill/>
          </p:spPr>
          <p:txBody>
            <a:bodyPr wrap="square" rtlCol="0">
              <a:spAutoFit/>
            </a:bodyPr>
            <a:lstStyle/>
            <a:p>
              <a:r>
                <a:rPr lang="en-US" dirty="0"/>
                <a:t>Edge (u, z) is not used by the path between (</a:t>
              </a:r>
              <a:r>
                <a:rPr lang="en-US" dirty="0" err="1"/>
                <a:t>i</a:t>
              </a:r>
              <a:r>
                <a:rPr lang="en-US" dirty="0"/>
                <a:t>, j)</a:t>
              </a:r>
            </a:p>
          </p:txBody>
        </p:sp>
        <p:cxnSp>
          <p:nvCxnSpPr>
            <p:cNvPr id="24" name="Straight Arrow Connector 23">
              <a:extLst>
                <a:ext uri="{FF2B5EF4-FFF2-40B4-BE49-F238E27FC236}">
                  <a16:creationId xmlns:a16="http://schemas.microsoft.com/office/drawing/2014/main" id="{DA566B3D-FCDD-3C05-4EC4-504A49809CC9}"/>
                </a:ext>
              </a:extLst>
            </p:cNvPr>
            <p:cNvCxnSpPr>
              <a:cxnSpLocks/>
              <a:stCxn id="25" idx="0"/>
              <a:endCxn id="23" idx="2"/>
            </p:cNvCxnSpPr>
            <p:nvPr/>
          </p:nvCxnSpPr>
          <p:spPr>
            <a:xfrm flipH="1" flipV="1">
              <a:off x="9008299" y="3051286"/>
              <a:ext cx="11891" cy="260662"/>
            </a:xfrm>
            <a:prstGeom prst="straightConnector1">
              <a:avLst/>
            </a:prstGeom>
            <a:ln>
              <a:prstDash val="dash"/>
              <a:tailEnd type="triangle"/>
            </a:ln>
          </p:spPr>
          <p:style>
            <a:lnRef idx="3">
              <a:schemeClr val="dk1"/>
            </a:lnRef>
            <a:fillRef idx="0">
              <a:schemeClr val="dk1"/>
            </a:fillRef>
            <a:effectRef idx="2">
              <a:schemeClr val="dk1"/>
            </a:effectRef>
            <a:fontRef idx="minor">
              <a:schemeClr val="tx1"/>
            </a:fontRef>
          </p:style>
        </p:cxnSp>
        <p:sp>
          <p:nvSpPr>
            <p:cNvPr id="25" name="Rectangle: Rounded Corners 16">
              <a:extLst>
                <a:ext uri="{FF2B5EF4-FFF2-40B4-BE49-F238E27FC236}">
                  <a16:creationId xmlns:a16="http://schemas.microsoft.com/office/drawing/2014/main" id="{CC914940-359A-10AD-B79D-E67FC3CBDA4F}"/>
                </a:ext>
              </a:extLst>
            </p:cNvPr>
            <p:cNvSpPr/>
            <p:nvPr/>
          </p:nvSpPr>
          <p:spPr>
            <a:xfrm>
              <a:off x="7841058" y="3311948"/>
              <a:ext cx="2358263" cy="423747"/>
            </a:xfrm>
            <a:prstGeom prst="roundRect">
              <a:avLst/>
            </a:prstGeom>
            <a:solidFill>
              <a:srgbClr val="FFFF00"/>
            </a:solidFill>
            <a:ln w="19050">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6" name="Group 25">
            <a:extLst>
              <a:ext uri="{FF2B5EF4-FFF2-40B4-BE49-F238E27FC236}">
                <a16:creationId xmlns:a16="http://schemas.microsoft.com/office/drawing/2014/main" id="{2820941D-ABA7-3259-116D-8C9C0F236304}"/>
              </a:ext>
            </a:extLst>
          </p:cNvPr>
          <p:cNvGrpSpPr/>
          <p:nvPr/>
        </p:nvGrpSpPr>
        <p:grpSpPr>
          <a:xfrm>
            <a:off x="6226236" y="1455889"/>
            <a:ext cx="6281853" cy="4850369"/>
            <a:chOff x="6226236" y="1455889"/>
            <a:chExt cx="6281853" cy="4850369"/>
          </a:xfrm>
        </p:grpSpPr>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A992573E-74E6-AD1B-3534-DE8FDAE5D646}"/>
                    </a:ext>
                  </a:extLst>
                </p:cNvPr>
                <p:cNvSpPr txBox="1"/>
                <p:nvPr/>
              </p:nvSpPr>
              <p:spPr>
                <a:xfrm>
                  <a:off x="6604080" y="5495523"/>
                  <a:ext cx="4424805" cy="81073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nary>
                          <m:naryPr>
                            <m:chr m:val="∑"/>
                            <m:supHide m:val="on"/>
                            <m:ctrlPr>
                              <a:rPr lang="en-US" b="0" i="1" smtClean="0">
                                <a:latin typeface="Cambria Math" panose="02040503050406030204" pitchFamily="18" charset="0"/>
                              </a:rPr>
                            </m:ctrlPr>
                          </m:naryPr>
                          <m:sub>
                            <m:r>
                              <a:rPr lang="en-US" b="0" i="1" smtClean="0">
                                <a:latin typeface="Cambria Math" panose="02040503050406030204" pitchFamily="18" charset="0"/>
                              </a:rPr>
                              <m:t>𝑢</m:t>
                            </m:r>
                            <m:r>
                              <a:rPr lang="en-US" b="0" i="1" smtClean="0">
                                <a:latin typeface="Cambria Math" panose="02040503050406030204" pitchFamily="18" charset="0"/>
                              </a:rPr>
                              <m:t>&lt;</m:t>
                            </m:r>
                            <m:r>
                              <a:rPr lang="en-US" b="0" i="1" smtClean="0">
                                <a:latin typeface="Cambria Math" panose="02040503050406030204" pitchFamily="18" charset="0"/>
                              </a:rPr>
                              <m:t>𝑧</m:t>
                            </m:r>
                          </m:sub>
                          <m:sup/>
                          <m:e>
                            <m:d>
                              <m:dPr>
                                <m:begChr m:val="["/>
                                <m:endChr m:val="]"/>
                                <m:ctrlPr>
                                  <a:rPr lang="en-US" i="1">
                                    <a:latin typeface="Cambria Math" panose="02040503050406030204" pitchFamily="18" charset="0"/>
                                  </a:rPr>
                                </m:ctrlPr>
                              </m:dPr>
                              <m:e>
                                <m:r>
                                  <a:rPr lang="en-US" i="1">
                                    <a:latin typeface="Cambria Math" panose="02040503050406030204" pitchFamily="18" charset="0"/>
                                  </a:rPr>
                                  <m:t>1−</m:t>
                                </m:r>
                                <m:nary>
                                  <m:naryPr>
                                    <m:chr m:val="∏"/>
                                    <m:supHide m:val="on"/>
                                    <m:ctrlPr>
                                      <a:rPr lang="en-US" i="1">
                                        <a:latin typeface="Cambria Math" panose="02040503050406030204" pitchFamily="18" charset="0"/>
                                      </a:rPr>
                                    </m:ctrlPr>
                                  </m:naryPr>
                                  <m:sub>
                                    <m:r>
                                      <m:rPr>
                                        <m:brk m:alnAt="7"/>
                                      </m:rPr>
                                      <a:rPr lang="en-US" i="1">
                                        <a:latin typeface="Cambria Math" panose="02040503050406030204" pitchFamily="18" charset="0"/>
                                      </a:rPr>
                                      <m:t>𝑖</m:t>
                                    </m:r>
                                    <m:r>
                                      <a:rPr lang="en-US" i="1">
                                        <a:latin typeface="Cambria Math" panose="02040503050406030204" pitchFamily="18" charset="0"/>
                                      </a:rPr>
                                      <m:t>&lt;</m:t>
                                    </m:r>
                                    <m:r>
                                      <a:rPr lang="en-US" i="1">
                                        <a:latin typeface="Cambria Math" panose="02040503050406030204" pitchFamily="18" charset="0"/>
                                      </a:rPr>
                                      <m:t>𝑗</m:t>
                                    </m:r>
                                  </m:sub>
                                  <m:sup/>
                                  <m:e>
                                    <m:d>
                                      <m:dPr>
                                        <m:ctrlPr>
                                          <a:rPr lang="en-US" i="1">
                                            <a:latin typeface="Cambria Math" panose="02040503050406030204" pitchFamily="18" charset="0"/>
                                          </a:rPr>
                                        </m:ctrlPr>
                                      </m:dPr>
                                      <m:e>
                                        <m:r>
                                          <a:rPr lang="en-US" i="1">
                                            <a:latin typeface="Cambria Math" panose="02040503050406030204" pitchFamily="18" charset="0"/>
                                          </a:rPr>
                                          <m:t>1−</m:t>
                                        </m:r>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i="1">
                                                <a:latin typeface="Cambria Math" panose="02040503050406030204" pitchFamily="18" charset="0"/>
                                              </a:rPr>
                                              <m:t>𝑢</m:t>
                                            </m:r>
                                            <m:r>
                                              <a:rPr lang="en-US" i="1">
                                                <a:latin typeface="Cambria Math" panose="02040503050406030204" pitchFamily="18" charset="0"/>
                                              </a:rPr>
                                              <m:t>,</m:t>
                                            </m:r>
                                            <m:r>
                                              <a:rPr lang="en-US" i="1">
                                                <a:latin typeface="Cambria Math" panose="02040503050406030204" pitchFamily="18" charset="0"/>
                                              </a:rPr>
                                              <m:t>𝑧</m:t>
                                            </m:r>
                                          </m:sub>
                                        </m:sSub>
                                      </m:e>
                                    </m:d>
                                    <m:d>
                                      <m:dPr>
                                        <m:ctrlPr>
                                          <a:rPr lang="en-US" i="1">
                                            <a:latin typeface="Cambria Math" panose="02040503050406030204" pitchFamily="18" charset="0"/>
                                          </a:rPr>
                                        </m:ctrlPr>
                                      </m:dPr>
                                      <m:e>
                                        <m:r>
                                          <a:rPr lang="en-US" i="1">
                                            <a:latin typeface="Cambria Math" panose="02040503050406030204" pitchFamily="18" charset="0"/>
                                          </a:rPr>
                                          <m:t>1−</m:t>
                                        </m:r>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b="0" i="1" smtClean="0">
                                                <a:latin typeface="Cambria Math" panose="02040503050406030204" pitchFamily="18" charset="0"/>
                                              </a:rPr>
                                              <m:t>𝑧</m:t>
                                            </m:r>
                                            <m:r>
                                              <a:rPr lang="en-US" i="1">
                                                <a:latin typeface="Cambria Math" panose="02040503050406030204" pitchFamily="18" charset="0"/>
                                              </a:rPr>
                                              <m:t>,</m:t>
                                            </m:r>
                                            <m:r>
                                              <a:rPr lang="en-US" b="0" i="1" smtClean="0">
                                                <a:latin typeface="Cambria Math" panose="02040503050406030204" pitchFamily="18" charset="0"/>
                                              </a:rPr>
                                              <m:t>𝑢</m:t>
                                            </m:r>
                                          </m:sub>
                                        </m:sSub>
                                      </m:e>
                                    </m:d>
                                  </m:e>
                                </m:nary>
                              </m:e>
                            </m:d>
                          </m:e>
                        </m:nary>
                        <m:r>
                          <a:rPr lang="en-US" i="1">
                            <a:latin typeface="Cambria Math" panose="02040503050406030204" pitchFamily="18" charset="0"/>
                          </a:rPr>
                          <m:t>≤</m:t>
                        </m:r>
                        <m:r>
                          <a:rPr lang="en-US" i="1" smtClean="0">
                            <a:latin typeface="Cambria Math" panose="02040503050406030204" pitchFamily="18" charset="0"/>
                          </a:rPr>
                          <m:t>𝑊</m:t>
                        </m:r>
                      </m:oMath>
                    </m:oMathPara>
                  </a14:m>
                  <a:endParaRPr lang="en-US" dirty="0"/>
                </a:p>
              </p:txBody>
            </p:sp>
          </mc:Choice>
          <mc:Fallback xmlns="">
            <p:sp>
              <p:nvSpPr>
                <p:cNvPr id="27" name="TextBox 26">
                  <a:extLst>
                    <a:ext uri="{FF2B5EF4-FFF2-40B4-BE49-F238E27FC236}">
                      <a16:creationId xmlns:a16="http://schemas.microsoft.com/office/drawing/2014/main" id="{A992573E-74E6-AD1B-3534-DE8FDAE5D646}"/>
                    </a:ext>
                  </a:extLst>
                </p:cNvPr>
                <p:cNvSpPr txBox="1">
                  <a:spLocks noRot="1" noChangeAspect="1" noMove="1" noResize="1" noEditPoints="1" noAdjustHandles="1" noChangeArrowheads="1" noChangeShapeType="1" noTextEdit="1"/>
                </p:cNvSpPr>
                <p:nvPr/>
              </p:nvSpPr>
              <p:spPr>
                <a:xfrm>
                  <a:off x="6604080" y="5495523"/>
                  <a:ext cx="4424805" cy="810735"/>
                </a:xfrm>
                <a:prstGeom prst="rect">
                  <a:avLst/>
                </a:prstGeom>
                <a:blipFill>
                  <a:blip r:embed="rId5"/>
                  <a:stretch>
                    <a:fillRect l="-16571" t="-113846" b="-153846"/>
                  </a:stretch>
                </a:blipFill>
              </p:spPr>
              <p:txBody>
                <a:bodyPr/>
                <a:lstStyle/>
                <a:p>
                  <a:r>
                    <a:rPr lang="en-US">
                      <a:noFill/>
                    </a:rPr>
                    <a:t> </a:t>
                  </a:r>
                </a:p>
              </p:txBody>
            </p:sp>
          </mc:Fallback>
        </mc:AlternateContent>
        <p:sp>
          <p:nvSpPr>
            <p:cNvPr id="28" name="TextBox 27">
              <a:extLst>
                <a:ext uri="{FF2B5EF4-FFF2-40B4-BE49-F238E27FC236}">
                  <a16:creationId xmlns:a16="http://schemas.microsoft.com/office/drawing/2014/main" id="{647E3601-AD37-71FE-C9CB-CE5116D2C053}"/>
                </a:ext>
              </a:extLst>
            </p:cNvPr>
            <p:cNvSpPr txBox="1"/>
            <p:nvPr/>
          </p:nvSpPr>
          <p:spPr>
            <a:xfrm>
              <a:off x="6430798" y="1981883"/>
              <a:ext cx="5081721" cy="646331"/>
            </a:xfrm>
            <a:prstGeom prst="rect">
              <a:avLst/>
            </a:prstGeom>
            <a:noFill/>
          </p:spPr>
          <p:txBody>
            <a:bodyPr wrap="square" rtlCol="0">
              <a:spAutoFit/>
            </a:bodyPr>
            <a:lstStyle/>
            <a:p>
              <a:r>
                <a:rPr lang="en-US" b="1" dirty="0"/>
                <a:t>3. </a:t>
              </a:r>
              <a:r>
                <a:rPr lang="en-US" dirty="0"/>
                <a:t>Each QPU connects to a limited number of edges</a:t>
              </a:r>
            </a:p>
          </p:txBody>
        </p:sp>
        <p:sp>
          <p:nvSpPr>
            <p:cNvPr id="29" name="TextBox 28">
              <a:extLst>
                <a:ext uri="{FF2B5EF4-FFF2-40B4-BE49-F238E27FC236}">
                  <a16:creationId xmlns:a16="http://schemas.microsoft.com/office/drawing/2014/main" id="{4E17E997-FEB1-B61F-DB51-B3A1F6BAF1FF}"/>
                </a:ext>
              </a:extLst>
            </p:cNvPr>
            <p:cNvSpPr txBox="1"/>
            <p:nvPr/>
          </p:nvSpPr>
          <p:spPr>
            <a:xfrm>
              <a:off x="6430797" y="4896869"/>
              <a:ext cx="5081721" cy="369332"/>
            </a:xfrm>
            <a:prstGeom prst="rect">
              <a:avLst/>
            </a:prstGeom>
            <a:noFill/>
          </p:spPr>
          <p:txBody>
            <a:bodyPr wrap="square" rtlCol="0">
              <a:spAutoFit/>
            </a:bodyPr>
            <a:lstStyle/>
            <a:p>
              <a:r>
                <a:rPr lang="en-US" b="1" dirty="0"/>
                <a:t>4. </a:t>
              </a:r>
              <a:r>
                <a:rPr lang="en-US" dirty="0"/>
                <a:t>The total number of edges cannot exceed</a:t>
              </a:r>
            </a:p>
          </p:txBody>
        </p:sp>
        <p:sp>
          <p:nvSpPr>
            <p:cNvPr id="30" name="TextBox 29">
              <a:extLst>
                <a:ext uri="{FF2B5EF4-FFF2-40B4-BE49-F238E27FC236}">
                  <a16:creationId xmlns:a16="http://schemas.microsoft.com/office/drawing/2014/main" id="{7FB935D0-1B68-2917-C6B7-2222C4935ECD}"/>
                </a:ext>
              </a:extLst>
            </p:cNvPr>
            <p:cNvSpPr txBox="1"/>
            <p:nvPr/>
          </p:nvSpPr>
          <p:spPr>
            <a:xfrm>
              <a:off x="7667005" y="1455889"/>
              <a:ext cx="2615973" cy="461665"/>
            </a:xfrm>
            <a:prstGeom prst="rect">
              <a:avLst/>
            </a:prstGeom>
            <a:noFill/>
          </p:spPr>
          <p:txBody>
            <a:bodyPr wrap="none" rtlCol="0">
              <a:spAutoFit/>
            </a:bodyPr>
            <a:lstStyle/>
            <a:p>
              <a:r>
                <a:rPr lang="en-US" sz="2400" dirty="0">
                  <a:solidFill>
                    <a:srgbClr val="FF0000"/>
                  </a:solidFill>
                  <a:effectLst/>
                  <a:latin typeface="Helvetica" pitchFamily="2" charset="0"/>
                </a:rPr>
                <a:t>Topology Sparsity</a:t>
              </a:r>
            </a:p>
          </p:txBody>
        </p: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8C9ACA3B-011B-04C8-E3E4-A7FDF1BA8EC0}"/>
                    </a:ext>
                  </a:extLst>
                </p:cNvPr>
                <p:cNvSpPr txBox="1"/>
                <p:nvPr/>
              </p:nvSpPr>
              <p:spPr>
                <a:xfrm>
                  <a:off x="6226236" y="3135902"/>
                  <a:ext cx="6281853" cy="81073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nary>
                          <m:naryPr>
                            <m:chr m:val="∑"/>
                            <m:supHide m:val="on"/>
                            <m:ctrlPr>
                              <a:rPr lang="en-US" b="0" i="1" smtClean="0">
                                <a:latin typeface="Cambria Math" panose="02040503050406030204" pitchFamily="18" charset="0"/>
                              </a:rPr>
                            </m:ctrlPr>
                          </m:naryPr>
                          <m:sub>
                            <m:r>
                              <a:rPr lang="en-US" b="0" i="1" smtClean="0">
                                <a:latin typeface="Cambria Math" panose="02040503050406030204" pitchFamily="18" charset="0"/>
                              </a:rPr>
                              <m:t>𝑧</m:t>
                            </m:r>
                          </m:sub>
                          <m:sup/>
                          <m:e>
                            <m:d>
                              <m:dPr>
                                <m:begChr m:val="["/>
                                <m:endChr m:val="]"/>
                                <m:ctrlPr>
                                  <a:rPr lang="en-US" i="1">
                                    <a:latin typeface="Cambria Math" panose="02040503050406030204" pitchFamily="18" charset="0"/>
                                  </a:rPr>
                                </m:ctrlPr>
                              </m:dPr>
                              <m:e>
                                <m:r>
                                  <a:rPr lang="en-US" i="1">
                                    <a:latin typeface="Cambria Math" panose="02040503050406030204" pitchFamily="18" charset="0"/>
                                  </a:rPr>
                                  <m:t>1−</m:t>
                                </m:r>
                                <m:nary>
                                  <m:naryPr>
                                    <m:chr m:val="∏"/>
                                    <m:supHide m:val="on"/>
                                    <m:ctrlPr>
                                      <a:rPr lang="en-US" i="1">
                                        <a:latin typeface="Cambria Math" panose="02040503050406030204" pitchFamily="18" charset="0"/>
                                      </a:rPr>
                                    </m:ctrlPr>
                                  </m:naryPr>
                                  <m:sub>
                                    <m:r>
                                      <m:rPr>
                                        <m:brk m:alnAt="7"/>
                                      </m:rPr>
                                      <a:rPr lang="en-US" i="1">
                                        <a:latin typeface="Cambria Math" panose="02040503050406030204" pitchFamily="18" charset="0"/>
                                      </a:rPr>
                                      <m:t>𝑖</m:t>
                                    </m:r>
                                    <m:r>
                                      <a:rPr lang="en-US" i="1">
                                        <a:latin typeface="Cambria Math" panose="02040503050406030204" pitchFamily="18" charset="0"/>
                                      </a:rPr>
                                      <m:t>&lt;</m:t>
                                    </m:r>
                                    <m:r>
                                      <a:rPr lang="en-US" i="1">
                                        <a:latin typeface="Cambria Math" panose="02040503050406030204" pitchFamily="18" charset="0"/>
                                      </a:rPr>
                                      <m:t>𝑗</m:t>
                                    </m:r>
                                  </m:sub>
                                  <m:sup/>
                                  <m:e>
                                    <m:d>
                                      <m:dPr>
                                        <m:ctrlPr>
                                          <a:rPr lang="en-US" i="1">
                                            <a:latin typeface="Cambria Math" panose="02040503050406030204" pitchFamily="18" charset="0"/>
                                          </a:rPr>
                                        </m:ctrlPr>
                                      </m:dPr>
                                      <m:e>
                                        <m:r>
                                          <a:rPr lang="en-US" i="1">
                                            <a:latin typeface="Cambria Math" panose="02040503050406030204" pitchFamily="18" charset="0"/>
                                          </a:rPr>
                                          <m:t>1−</m:t>
                                        </m:r>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i="1">
                                                <a:latin typeface="Cambria Math" panose="02040503050406030204" pitchFamily="18" charset="0"/>
                                              </a:rPr>
                                              <m:t>𝑢</m:t>
                                            </m:r>
                                            <m:r>
                                              <a:rPr lang="en-US" i="1">
                                                <a:latin typeface="Cambria Math" panose="02040503050406030204" pitchFamily="18" charset="0"/>
                                              </a:rPr>
                                              <m:t>,</m:t>
                                            </m:r>
                                            <m:r>
                                              <a:rPr lang="en-US" i="1">
                                                <a:latin typeface="Cambria Math" panose="02040503050406030204" pitchFamily="18" charset="0"/>
                                              </a:rPr>
                                              <m:t>𝑧</m:t>
                                            </m:r>
                                          </m:sub>
                                        </m:sSub>
                                      </m:e>
                                    </m:d>
                                    <m:d>
                                      <m:dPr>
                                        <m:ctrlPr>
                                          <a:rPr lang="en-US" i="1">
                                            <a:latin typeface="Cambria Math" panose="02040503050406030204" pitchFamily="18" charset="0"/>
                                          </a:rPr>
                                        </m:ctrlPr>
                                      </m:dPr>
                                      <m:e>
                                        <m:r>
                                          <a:rPr lang="en-US" i="1">
                                            <a:latin typeface="Cambria Math" panose="02040503050406030204" pitchFamily="18" charset="0"/>
                                          </a:rPr>
                                          <m:t>1−</m:t>
                                        </m:r>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b="0" i="1" smtClean="0">
                                                <a:latin typeface="Cambria Math" panose="02040503050406030204" pitchFamily="18" charset="0"/>
                                              </a:rPr>
                                              <m:t>𝑧</m:t>
                                            </m:r>
                                            <m:r>
                                              <a:rPr lang="en-US" i="1">
                                                <a:latin typeface="Cambria Math" panose="02040503050406030204" pitchFamily="18" charset="0"/>
                                              </a:rPr>
                                              <m:t>,</m:t>
                                            </m:r>
                                            <m:r>
                                              <a:rPr lang="en-US" b="0" i="1" smtClean="0">
                                                <a:latin typeface="Cambria Math" panose="02040503050406030204" pitchFamily="18" charset="0"/>
                                              </a:rPr>
                                              <m:t>𝑢</m:t>
                                            </m:r>
                                          </m:sub>
                                        </m:sSub>
                                      </m:e>
                                    </m:d>
                                  </m:e>
                                </m:nary>
                              </m:e>
                            </m:d>
                          </m:e>
                        </m:nary>
                        <m:r>
                          <a:rPr lang="en-US" i="1">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𝑛</m:t>
                            </m:r>
                          </m:e>
                          <m:sub>
                            <m:r>
                              <a:rPr lang="en-US" b="0" i="1" smtClean="0">
                                <a:latin typeface="Cambria Math" panose="02040503050406030204" pitchFamily="18" charset="0"/>
                              </a:rPr>
                              <m:t>𝑢</m:t>
                            </m:r>
                          </m:sub>
                        </m:sSub>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𝑢</m:t>
                            </m:r>
                          </m:sub>
                        </m:sSub>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𝑉</m:t>
                        </m:r>
                      </m:oMath>
                    </m:oMathPara>
                  </a14:m>
                  <a:endParaRPr lang="en-US" dirty="0"/>
                </a:p>
              </p:txBody>
            </p:sp>
          </mc:Choice>
          <mc:Fallback xmlns="">
            <p:sp>
              <p:nvSpPr>
                <p:cNvPr id="7" name="TextBox 6">
                  <a:extLst>
                    <a:ext uri="{FF2B5EF4-FFF2-40B4-BE49-F238E27FC236}">
                      <a16:creationId xmlns:a16="http://schemas.microsoft.com/office/drawing/2014/main" id="{C175C311-296C-37BC-BC47-FBC6A26DF740}"/>
                    </a:ext>
                  </a:extLst>
                </p:cNvPr>
                <p:cNvSpPr txBox="1">
                  <a:spLocks noRot="1" noChangeAspect="1" noMove="1" noResize="1" noEditPoints="1" noAdjustHandles="1" noChangeArrowheads="1" noChangeShapeType="1" noTextEdit="1"/>
                </p:cNvSpPr>
                <p:nvPr/>
              </p:nvSpPr>
              <p:spPr>
                <a:xfrm>
                  <a:off x="6226236" y="3135902"/>
                  <a:ext cx="6281853" cy="810735"/>
                </a:xfrm>
                <a:prstGeom prst="rect">
                  <a:avLst/>
                </a:prstGeom>
                <a:blipFill>
                  <a:blip r:embed="rId7"/>
                  <a:stretch>
                    <a:fillRect l="-7475" t="-113846" b="-153846"/>
                  </a:stretch>
                </a:blipFill>
              </p:spPr>
              <p:txBody>
                <a:bodyPr/>
                <a:lstStyle/>
                <a:p>
                  <a:r>
                    <a:rPr lang="en-US">
                      <a:noFill/>
                    </a:rPr>
                    <a:t> </a:t>
                  </a:r>
                </a:p>
              </p:txBody>
            </p:sp>
          </mc:Fallback>
        </mc:AlternateContent>
      </p:grpSp>
    </p:spTree>
    <p:extLst>
      <p:ext uri="{BB962C8B-B14F-4D97-AF65-F5344CB8AC3E}">
        <p14:creationId xmlns:p14="http://schemas.microsoft.com/office/powerpoint/2010/main" val="1298762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4F7E7C-79B3-B52C-28A6-866E205E1BD5}"/>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44C58454-DFCC-9AE9-9FD6-5E8946B27B95}"/>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509D8FF3-450C-CF08-B971-BDD3D2DD467D}"/>
              </a:ext>
            </a:extLst>
          </p:cNvPr>
          <p:cNvSpPr/>
          <p:nvPr/>
        </p:nvSpPr>
        <p:spPr>
          <a:xfrm>
            <a:off x="109728" y="2257104"/>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47F72B60-41A6-1527-DB83-CF7787AB372F}"/>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cs typeface="Calibri" pitchFamily="34" charset="-120"/>
              </a:rPr>
              <a:t>Introduction</a:t>
            </a:r>
          </a:p>
        </p:txBody>
      </p:sp>
      <p:sp>
        <p:nvSpPr>
          <p:cNvPr id="6" name="Text 4">
            <a:extLst>
              <a:ext uri="{FF2B5EF4-FFF2-40B4-BE49-F238E27FC236}">
                <a16:creationId xmlns:a16="http://schemas.microsoft.com/office/drawing/2014/main" id="{0DA81F7B-7B6A-204F-E4E2-0AD5073BC58B}"/>
              </a:ext>
            </a:extLst>
          </p:cNvPr>
          <p:cNvSpPr/>
          <p:nvPr/>
        </p:nvSpPr>
        <p:spPr>
          <a:xfrm>
            <a:off x="182880" y="226771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cs typeface="Calibri" pitchFamily="34" charset="-120"/>
              </a:rPr>
              <a:t>TACO</a:t>
            </a:r>
          </a:p>
        </p:txBody>
      </p:sp>
      <p:sp>
        <p:nvSpPr>
          <p:cNvPr id="7" name="Text 5">
            <a:extLst>
              <a:ext uri="{FF2B5EF4-FFF2-40B4-BE49-F238E27FC236}">
                <a16:creationId xmlns:a16="http://schemas.microsoft.com/office/drawing/2014/main" id="{19AB3392-8DE9-2CFF-23B8-578E00ADBCF8}"/>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UNIQ</a:t>
            </a:r>
            <a:endParaRPr lang="en-US" sz="1250" dirty="0"/>
          </a:p>
        </p:txBody>
      </p:sp>
      <p:sp>
        <p:nvSpPr>
          <p:cNvPr id="8" name="Text 6">
            <a:extLst>
              <a:ext uri="{FF2B5EF4-FFF2-40B4-BE49-F238E27FC236}">
                <a16:creationId xmlns:a16="http://schemas.microsoft.com/office/drawing/2014/main" id="{99025433-E70A-7902-A523-4B02849F479B}"/>
              </a:ext>
            </a:extLst>
          </p:cNvPr>
          <p:cNvSpPr/>
          <p:nvPr/>
        </p:nvSpPr>
        <p:spPr>
          <a:xfrm>
            <a:off x="182880" y="4005072"/>
            <a:ext cx="1225296" cy="512064"/>
          </a:xfrm>
          <a:prstGeom prst="rect">
            <a:avLst/>
          </a:prstGeom>
          <a:noFill/>
          <a:ln/>
        </p:spPr>
        <p:txBody>
          <a:bodyPr wrap="square" rtlCol="0" anchor="ctr"/>
          <a:lstStyle/>
          <a:p>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a:extLst>
              <a:ext uri="{FF2B5EF4-FFF2-40B4-BE49-F238E27FC236}">
                <a16:creationId xmlns:a16="http://schemas.microsoft.com/office/drawing/2014/main" id="{4068B75F-A51C-52FC-A0E2-0A89BE827E54}"/>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TACO: Topology-Allocation Co-Optimization for Distributed Quantum Computing </a:t>
            </a:r>
          </a:p>
        </p:txBody>
      </p:sp>
      <p:sp>
        <p:nvSpPr>
          <p:cNvPr id="13" name="Text 11">
            <a:extLst>
              <a:ext uri="{FF2B5EF4-FFF2-40B4-BE49-F238E27FC236}">
                <a16:creationId xmlns:a16="http://schemas.microsoft.com/office/drawing/2014/main" id="{6959DDE2-30E6-C1FC-B8DE-6CFF1258A81B}"/>
              </a:ext>
            </a:extLst>
          </p:cNvPr>
          <p:cNvSpPr/>
          <p:nvPr/>
        </p:nvSpPr>
        <p:spPr>
          <a:xfrm>
            <a:off x="11551615" y="6473952"/>
            <a:ext cx="411480" cy="274320"/>
          </a:xfrm>
          <a:prstGeom prst="rect">
            <a:avLst/>
          </a:prstGeom>
          <a:no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141</a:t>
            </a:fld>
            <a:endParaRPr lang="en-US" sz="1000" dirty="0"/>
          </a:p>
        </p:txBody>
      </p:sp>
      <p:sp>
        <p:nvSpPr>
          <p:cNvPr id="14" name="Text 12">
            <a:extLst>
              <a:ext uri="{FF2B5EF4-FFF2-40B4-BE49-F238E27FC236}">
                <a16:creationId xmlns:a16="http://schemas.microsoft.com/office/drawing/2014/main" id="{2A7FB594-00A7-A806-0A23-8549738D1143}"/>
              </a:ext>
            </a:extLst>
          </p:cNvPr>
          <p:cNvSpPr/>
          <p:nvPr/>
        </p:nvSpPr>
        <p:spPr>
          <a:xfrm>
            <a:off x="2011680" y="6473952"/>
            <a:ext cx="5486400" cy="274320"/>
          </a:xfrm>
          <a:prstGeom prst="rect">
            <a:avLst/>
          </a:prstGeom>
          <a:noFill/>
          <a:ln/>
        </p:spPr>
        <p:txBody>
          <a:bodyPr wrap="square" rtlCol="0" anchor="ctr"/>
          <a:lstStyle/>
          <a:p>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sp>
        <p:nvSpPr>
          <p:cNvPr id="3" name="Text 9">
            <a:extLst>
              <a:ext uri="{FF2B5EF4-FFF2-40B4-BE49-F238E27FC236}">
                <a16:creationId xmlns:a16="http://schemas.microsoft.com/office/drawing/2014/main" id="{462FD8E9-EB03-DDEC-3738-34E50CEFF760}"/>
              </a:ext>
            </a:extLst>
          </p:cNvPr>
          <p:cNvSpPr/>
          <p:nvPr/>
        </p:nvSpPr>
        <p:spPr>
          <a:xfrm>
            <a:off x="2011680" y="621792"/>
            <a:ext cx="9677095" cy="658368"/>
          </a:xfrm>
          <a:prstGeom prst="rect">
            <a:avLst/>
          </a:prstGeom>
          <a:noFill/>
        </p:spPr>
        <p:txBody>
          <a:bodyPr wrap="square" rtlCol="0" anchor="ctr"/>
          <a:lstStyle/>
          <a:p>
            <a:pPr marL="0" indent="0">
              <a:buNone/>
            </a:pPr>
            <a:r>
              <a:rPr lang="en-US" sz="2400" b="1" dirty="0">
                <a:solidFill>
                  <a:srgbClr val="231F20"/>
                </a:solidFill>
                <a:latin typeface="Cambria" panose="02040503050406030204" pitchFamily="34" charset="0"/>
                <a:ea typeface="Cambria" panose="02040503050406030204" pitchFamily="34" charset="-122"/>
                <a:cs typeface="Cambria" panose="02040503050406030204" pitchFamily="34" charset="-120"/>
              </a:rPr>
              <a:t>Problem Formulation: Entanglement Constraints</a:t>
            </a:r>
          </a:p>
        </p:txBody>
      </p:sp>
      <p:grpSp>
        <p:nvGrpSpPr>
          <p:cNvPr id="11" name="Group 10">
            <a:extLst>
              <a:ext uri="{FF2B5EF4-FFF2-40B4-BE49-F238E27FC236}">
                <a16:creationId xmlns:a16="http://schemas.microsoft.com/office/drawing/2014/main" id="{5DE002EA-7E36-36A9-E070-B04AFE279CCD}"/>
              </a:ext>
            </a:extLst>
          </p:cNvPr>
          <p:cNvGrpSpPr/>
          <p:nvPr/>
        </p:nvGrpSpPr>
        <p:grpSpPr>
          <a:xfrm>
            <a:off x="2267550" y="3941218"/>
            <a:ext cx="5770736" cy="1373825"/>
            <a:chOff x="2267550" y="3941218"/>
            <a:chExt cx="5770736" cy="1373825"/>
          </a:xfrm>
        </p:grpSpPr>
        <p:sp>
          <p:nvSpPr>
            <p:cNvPr id="12" name="Rectangle: Rounded Corners 37">
              <a:extLst>
                <a:ext uri="{FF2B5EF4-FFF2-40B4-BE49-F238E27FC236}">
                  <a16:creationId xmlns:a16="http://schemas.microsoft.com/office/drawing/2014/main" id="{A6454A95-E9B0-2B85-3830-A00BEB8EF5A2}"/>
                </a:ext>
              </a:extLst>
            </p:cNvPr>
            <p:cNvSpPr/>
            <p:nvPr/>
          </p:nvSpPr>
          <p:spPr>
            <a:xfrm>
              <a:off x="2267550" y="3941218"/>
              <a:ext cx="2145068" cy="844955"/>
            </a:xfrm>
            <a:prstGeom prst="roundRect">
              <a:avLst/>
            </a:prstGeom>
            <a:solidFill>
              <a:srgbClr val="FFFF00"/>
            </a:solidFill>
            <a:ln w="19050">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Arrow Connector 14">
              <a:extLst>
                <a:ext uri="{FF2B5EF4-FFF2-40B4-BE49-F238E27FC236}">
                  <a16:creationId xmlns:a16="http://schemas.microsoft.com/office/drawing/2014/main" id="{15C0B595-95B8-3F5A-570E-06D1D6D5716E}"/>
                </a:ext>
              </a:extLst>
            </p:cNvPr>
            <p:cNvCxnSpPr>
              <a:cxnSpLocks/>
              <a:stCxn id="12" idx="2"/>
              <a:endCxn id="16" idx="0"/>
            </p:cNvCxnSpPr>
            <p:nvPr/>
          </p:nvCxnSpPr>
          <p:spPr>
            <a:xfrm>
              <a:off x="3340084" y="4786173"/>
              <a:ext cx="2101634" cy="159538"/>
            </a:xfrm>
            <a:prstGeom prst="straightConnector1">
              <a:avLst/>
            </a:prstGeom>
            <a:ln>
              <a:prstDash val="dash"/>
              <a:tailEnd type="triangle"/>
            </a:ln>
          </p:spPr>
          <p:style>
            <a:lnRef idx="3">
              <a:schemeClr val="dk1"/>
            </a:lnRef>
            <a:fillRef idx="0">
              <a:schemeClr val="dk1"/>
            </a:fillRef>
            <a:effectRef idx="2">
              <a:schemeClr val="dk1"/>
            </a:effectRef>
            <a:fontRef idx="minor">
              <a:schemeClr val="tx1"/>
            </a:fontRef>
          </p:style>
        </p:cxnSp>
        <p:sp>
          <p:nvSpPr>
            <p:cNvPr id="16" name="TextBox 15">
              <a:extLst>
                <a:ext uri="{FF2B5EF4-FFF2-40B4-BE49-F238E27FC236}">
                  <a16:creationId xmlns:a16="http://schemas.microsoft.com/office/drawing/2014/main" id="{213A8722-0211-F2F0-903C-6C8629752655}"/>
                </a:ext>
              </a:extLst>
            </p:cNvPr>
            <p:cNvSpPr txBox="1"/>
            <p:nvPr/>
          </p:nvSpPr>
          <p:spPr>
            <a:xfrm>
              <a:off x="2845150" y="4945711"/>
              <a:ext cx="5193136" cy="369332"/>
            </a:xfrm>
            <a:prstGeom prst="rect">
              <a:avLst/>
            </a:prstGeom>
            <a:noFill/>
          </p:spPr>
          <p:txBody>
            <a:bodyPr wrap="square" rtlCol="0">
              <a:spAutoFit/>
            </a:bodyPr>
            <a:lstStyle/>
            <a:p>
              <a:r>
                <a:rPr lang="en-US" dirty="0"/>
                <a:t>In degree - out degree for the destination node</a:t>
              </a:r>
            </a:p>
          </p:txBody>
        </p:sp>
      </p:grpSp>
      <p:grpSp>
        <p:nvGrpSpPr>
          <p:cNvPr id="17" name="Group 16">
            <a:extLst>
              <a:ext uri="{FF2B5EF4-FFF2-40B4-BE49-F238E27FC236}">
                <a16:creationId xmlns:a16="http://schemas.microsoft.com/office/drawing/2014/main" id="{E1002353-B6E9-BFB2-AC8E-5571E3DC34AF}"/>
              </a:ext>
            </a:extLst>
          </p:cNvPr>
          <p:cNvGrpSpPr/>
          <p:nvPr/>
        </p:nvGrpSpPr>
        <p:grpSpPr>
          <a:xfrm>
            <a:off x="2184541" y="2770337"/>
            <a:ext cx="5660382" cy="1157445"/>
            <a:chOff x="2184541" y="2770337"/>
            <a:chExt cx="5660382" cy="1157445"/>
          </a:xfrm>
        </p:grpSpPr>
        <p:sp>
          <p:nvSpPr>
            <p:cNvPr id="18" name="Rectangle: Rounded Corners 24">
              <a:extLst>
                <a:ext uri="{FF2B5EF4-FFF2-40B4-BE49-F238E27FC236}">
                  <a16:creationId xmlns:a16="http://schemas.microsoft.com/office/drawing/2014/main" id="{AEA47F9F-C6AF-7CC5-81DC-F95F67FBDEAD}"/>
                </a:ext>
              </a:extLst>
            </p:cNvPr>
            <p:cNvSpPr/>
            <p:nvPr/>
          </p:nvSpPr>
          <p:spPr>
            <a:xfrm>
              <a:off x="2184541" y="2770337"/>
              <a:ext cx="2145068" cy="673695"/>
            </a:xfrm>
            <a:prstGeom prst="roundRect">
              <a:avLst/>
            </a:prstGeom>
            <a:solidFill>
              <a:srgbClr val="FFFF00"/>
            </a:solidFill>
            <a:ln w="19050">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Arrow Connector 18">
              <a:extLst>
                <a:ext uri="{FF2B5EF4-FFF2-40B4-BE49-F238E27FC236}">
                  <a16:creationId xmlns:a16="http://schemas.microsoft.com/office/drawing/2014/main" id="{0C748050-9CB3-15F4-079C-8CBC7F602F64}"/>
                </a:ext>
              </a:extLst>
            </p:cNvPr>
            <p:cNvCxnSpPr>
              <a:cxnSpLocks/>
              <a:stCxn id="18" idx="2"/>
              <a:endCxn id="20" idx="0"/>
            </p:cNvCxnSpPr>
            <p:nvPr/>
          </p:nvCxnSpPr>
          <p:spPr>
            <a:xfrm>
              <a:off x="3257075" y="3444032"/>
              <a:ext cx="2234941" cy="114418"/>
            </a:xfrm>
            <a:prstGeom prst="straightConnector1">
              <a:avLst/>
            </a:prstGeom>
            <a:ln>
              <a:prstDash val="dash"/>
              <a:tailEnd type="triangle"/>
            </a:ln>
          </p:spPr>
          <p:style>
            <a:lnRef idx="3">
              <a:schemeClr val="dk1"/>
            </a:lnRef>
            <a:fillRef idx="0">
              <a:schemeClr val="dk1"/>
            </a:fillRef>
            <a:effectRef idx="2">
              <a:schemeClr val="dk1"/>
            </a:effectRef>
            <a:fontRef idx="minor">
              <a:schemeClr val="tx1"/>
            </a:fontRef>
          </p:style>
        </p:cxnSp>
        <p:sp>
          <p:nvSpPr>
            <p:cNvPr id="20" name="TextBox 19">
              <a:extLst>
                <a:ext uri="{FF2B5EF4-FFF2-40B4-BE49-F238E27FC236}">
                  <a16:creationId xmlns:a16="http://schemas.microsoft.com/office/drawing/2014/main" id="{E0A6273A-78B8-55FD-FA0A-A4186BB61CF4}"/>
                </a:ext>
              </a:extLst>
            </p:cNvPr>
            <p:cNvSpPr txBox="1"/>
            <p:nvPr/>
          </p:nvSpPr>
          <p:spPr>
            <a:xfrm>
              <a:off x="3139108" y="3558450"/>
              <a:ext cx="4705815" cy="369332"/>
            </a:xfrm>
            <a:prstGeom prst="rect">
              <a:avLst/>
            </a:prstGeom>
            <a:noFill/>
          </p:spPr>
          <p:txBody>
            <a:bodyPr wrap="square" rtlCol="0">
              <a:spAutoFit/>
            </a:bodyPr>
            <a:lstStyle/>
            <a:p>
              <a:r>
                <a:rPr lang="en-US" dirty="0"/>
                <a:t>In degree - out degree for middle nodes</a:t>
              </a:r>
            </a:p>
          </p:txBody>
        </p:sp>
      </p:grpSp>
      <p:grpSp>
        <p:nvGrpSpPr>
          <p:cNvPr id="21" name="Group 20">
            <a:extLst>
              <a:ext uri="{FF2B5EF4-FFF2-40B4-BE49-F238E27FC236}">
                <a16:creationId xmlns:a16="http://schemas.microsoft.com/office/drawing/2014/main" id="{E96FF79A-2D86-24E2-9A8A-25849B0740BC}"/>
              </a:ext>
            </a:extLst>
          </p:cNvPr>
          <p:cNvGrpSpPr/>
          <p:nvPr/>
        </p:nvGrpSpPr>
        <p:grpSpPr>
          <a:xfrm>
            <a:off x="2207625" y="1360230"/>
            <a:ext cx="5637298" cy="1325398"/>
            <a:chOff x="2207625" y="1360230"/>
            <a:chExt cx="5637298" cy="1325398"/>
          </a:xfrm>
        </p:grpSpPr>
        <p:sp>
          <p:nvSpPr>
            <p:cNvPr id="22" name="Rectangle: Rounded Corners 16">
              <a:extLst>
                <a:ext uri="{FF2B5EF4-FFF2-40B4-BE49-F238E27FC236}">
                  <a16:creationId xmlns:a16="http://schemas.microsoft.com/office/drawing/2014/main" id="{5315CFE2-5C72-F98D-1B67-F10FB5C15C5D}"/>
                </a:ext>
              </a:extLst>
            </p:cNvPr>
            <p:cNvSpPr/>
            <p:nvPr/>
          </p:nvSpPr>
          <p:spPr>
            <a:xfrm>
              <a:off x="2207625" y="1360230"/>
              <a:ext cx="2100890" cy="805755"/>
            </a:xfrm>
            <a:prstGeom prst="roundRect">
              <a:avLst/>
            </a:prstGeom>
            <a:solidFill>
              <a:srgbClr val="FFFF00"/>
            </a:solidFill>
            <a:ln w="19050">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6EF6B6BA-FD5B-A749-30E5-916645C52E73}"/>
                </a:ext>
              </a:extLst>
            </p:cNvPr>
            <p:cNvSpPr txBox="1"/>
            <p:nvPr/>
          </p:nvSpPr>
          <p:spPr>
            <a:xfrm>
              <a:off x="3139108" y="2316296"/>
              <a:ext cx="4705815" cy="369332"/>
            </a:xfrm>
            <a:prstGeom prst="rect">
              <a:avLst/>
            </a:prstGeom>
            <a:noFill/>
          </p:spPr>
          <p:txBody>
            <a:bodyPr wrap="square" rtlCol="0">
              <a:spAutoFit/>
            </a:bodyPr>
            <a:lstStyle/>
            <a:p>
              <a:r>
                <a:rPr lang="en-US" dirty="0"/>
                <a:t>In degree - out degree for the source node</a:t>
              </a:r>
            </a:p>
          </p:txBody>
        </p:sp>
        <p:cxnSp>
          <p:nvCxnSpPr>
            <p:cNvPr id="24" name="Straight Arrow Connector 23">
              <a:extLst>
                <a:ext uri="{FF2B5EF4-FFF2-40B4-BE49-F238E27FC236}">
                  <a16:creationId xmlns:a16="http://schemas.microsoft.com/office/drawing/2014/main" id="{785A333E-D4F5-8D39-B2D5-A23B06C91170}"/>
                </a:ext>
              </a:extLst>
            </p:cNvPr>
            <p:cNvCxnSpPr>
              <a:cxnSpLocks/>
              <a:stCxn id="22" idx="2"/>
              <a:endCxn id="23" idx="0"/>
            </p:cNvCxnSpPr>
            <p:nvPr/>
          </p:nvCxnSpPr>
          <p:spPr>
            <a:xfrm>
              <a:off x="3258070" y="2165985"/>
              <a:ext cx="2233946" cy="150311"/>
            </a:xfrm>
            <a:prstGeom prst="straightConnector1">
              <a:avLst/>
            </a:prstGeom>
            <a:ln>
              <a:prstDash val="dash"/>
              <a:tailEnd type="triangle"/>
            </a:ln>
          </p:spPr>
          <p:style>
            <a:lnRef idx="3">
              <a:schemeClr val="dk1"/>
            </a:lnRef>
            <a:fillRef idx="0">
              <a:schemeClr val="dk1"/>
            </a:fillRef>
            <a:effectRef idx="2">
              <a:schemeClr val="dk1"/>
            </a:effectRef>
            <a:fontRef idx="minor">
              <a:schemeClr val="tx1"/>
            </a:fontRef>
          </p:style>
        </p:cxnSp>
      </p:grpSp>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C3E9AA08-EB78-A7A6-1B7D-D7B5D9A1D532}"/>
                  </a:ext>
                </a:extLst>
              </p:cNvPr>
              <p:cNvSpPr txBox="1"/>
              <p:nvPr/>
            </p:nvSpPr>
            <p:spPr>
              <a:xfrm>
                <a:off x="2042587" y="1290599"/>
                <a:ext cx="5995699" cy="97270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d>
                        <m:dPr>
                          <m:begChr m:val="["/>
                          <m:endChr m:val="]"/>
                          <m:ctrlPr>
                            <a:rPr lang="en-US" b="0" i="1" smtClean="0">
                              <a:latin typeface="Cambria Math" panose="02040503050406030204" pitchFamily="18" charset="0"/>
                            </a:rPr>
                          </m:ctrlPr>
                        </m:dPr>
                        <m:e>
                          <m:nary>
                            <m:naryPr>
                              <m:chr m:val="∑"/>
                              <m:supHide m:val="on"/>
                              <m:ctrlPr>
                                <a:rPr lang="en-US" b="0" i="1" smtClean="0">
                                  <a:latin typeface="Cambria Math" panose="02040503050406030204" pitchFamily="18" charset="0"/>
                                </a:rPr>
                              </m:ctrlPr>
                            </m:naryPr>
                            <m:sub>
                              <m:r>
                                <m:rPr>
                                  <m:brk m:alnAt="7"/>
                                </m:rPr>
                                <a:rPr lang="en-US" b="0" i="1" smtClean="0">
                                  <a:latin typeface="Cambria Math" panose="02040503050406030204" pitchFamily="18" charset="0"/>
                                </a:rPr>
                                <m:t>𝑢</m:t>
                              </m:r>
                            </m:sub>
                            <m:sup/>
                            <m:e>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b="0" i="1" smtClean="0">
                                      <a:latin typeface="Cambria Math" panose="02040503050406030204" pitchFamily="18" charset="0"/>
                                    </a:rPr>
                                    <m:t>𝑖</m:t>
                                  </m:r>
                                  <m:r>
                                    <a:rPr lang="en-US" i="1">
                                      <a:latin typeface="Cambria Math" panose="02040503050406030204" pitchFamily="18" charset="0"/>
                                    </a:rPr>
                                    <m:t>,</m:t>
                                  </m:r>
                                  <m:r>
                                    <a:rPr lang="en-US" b="0" i="1" smtClean="0">
                                      <a:latin typeface="Cambria Math" panose="02040503050406030204" pitchFamily="18" charset="0"/>
                                    </a:rPr>
                                    <m:t>𝑢</m:t>
                                  </m:r>
                                </m:sub>
                              </m:sSub>
                            </m:e>
                          </m:nary>
                          <m:r>
                            <a:rPr lang="en-US" b="0" i="1" smtClean="0">
                              <a:latin typeface="Cambria Math" panose="02040503050406030204" pitchFamily="18" charset="0"/>
                            </a:rPr>
                            <m:t>−</m:t>
                          </m:r>
                          <m:nary>
                            <m:naryPr>
                              <m:chr m:val="∑"/>
                              <m:supHide m:val="on"/>
                              <m:ctrlPr>
                                <a:rPr lang="en-US" b="0" i="1" smtClean="0">
                                  <a:latin typeface="Cambria Math" panose="02040503050406030204" pitchFamily="18" charset="0"/>
                                </a:rPr>
                              </m:ctrlPr>
                            </m:naryPr>
                            <m:sub>
                              <m:r>
                                <a:rPr lang="en-US" b="0" i="1" smtClean="0">
                                  <a:latin typeface="Cambria Math" panose="02040503050406030204" pitchFamily="18" charset="0"/>
                                </a:rPr>
                                <m:t>𝑧</m:t>
                              </m:r>
                            </m:sub>
                            <m:sup/>
                            <m:e>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b="0" i="1" smtClean="0">
                                      <a:latin typeface="Cambria Math" panose="02040503050406030204" pitchFamily="18" charset="0"/>
                                    </a:rPr>
                                    <m:t>𝑧</m:t>
                                  </m:r>
                                  <m:r>
                                    <a:rPr lang="en-US" b="0" i="1" smtClean="0">
                                      <a:latin typeface="Cambria Math" panose="02040503050406030204" pitchFamily="18" charset="0"/>
                                    </a:rPr>
                                    <m:t>,</m:t>
                                  </m:r>
                                  <m:r>
                                    <a:rPr lang="en-US" b="0" i="1" smtClean="0">
                                      <a:latin typeface="Cambria Math" panose="02040503050406030204" pitchFamily="18" charset="0"/>
                                    </a:rPr>
                                    <m:t>𝑖</m:t>
                                  </m:r>
                                </m:sub>
                              </m:sSub>
                            </m:e>
                          </m:nary>
                        </m:e>
                      </m:d>
                      <m:nary>
                        <m:naryPr>
                          <m:chr m:val="∑"/>
                          <m:supHide m:val="on"/>
                          <m:ctrlPr>
                            <a:rPr lang="en-US" i="1">
                              <a:latin typeface="Cambria Math" panose="02040503050406030204" pitchFamily="18" charset="0"/>
                            </a:rPr>
                          </m:ctrlPr>
                        </m:naryPr>
                        <m:sub>
                          <m:r>
                            <m:rPr>
                              <m:brk m:alnAt="7"/>
                            </m:rPr>
                            <a:rPr lang="en-US" i="1">
                              <a:latin typeface="Cambria Math" panose="02040503050406030204" pitchFamily="18" charset="0"/>
                            </a:rPr>
                            <m:t>𝑎</m:t>
                          </m:r>
                          <m:r>
                            <a:rPr lang="en-US" i="1">
                              <a:latin typeface="Cambria Math" panose="02040503050406030204" pitchFamily="18" charset="0"/>
                            </a:rPr>
                            <m:t>,</m:t>
                          </m:r>
                          <m:r>
                            <a:rPr lang="en-US" i="1">
                              <a:latin typeface="Cambria Math" panose="02040503050406030204" pitchFamily="18" charset="0"/>
                            </a:rPr>
                            <m:t>𝑏</m:t>
                          </m:r>
                        </m:sub>
                        <m:sup/>
                        <m:e>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𝑎</m:t>
                              </m:r>
                              <m:r>
                                <a:rPr lang="en-US" i="1">
                                  <a:latin typeface="Cambria Math" panose="02040503050406030204" pitchFamily="18" charset="0"/>
                                </a:rPr>
                                <m:t>,</m:t>
                              </m:r>
                              <m:r>
                                <a:rPr lang="en-US" i="1">
                                  <a:latin typeface="Cambria Math" panose="02040503050406030204" pitchFamily="18" charset="0"/>
                                </a:rPr>
                                <m:t>𝑖</m:t>
                              </m:r>
                            </m:sub>
                          </m:sSub>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𝑏</m:t>
                              </m:r>
                              <m:r>
                                <a:rPr lang="en-US" i="1">
                                  <a:latin typeface="Cambria Math" panose="02040503050406030204" pitchFamily="18" charset="0"/>
                                </a:rPr>
                                <m:t>,</m:t>
                              </m:r>
                              <m:r>
                                <a:rPr lang="en-US" i="1">
                                  <a:latin typeface="Cambria Math" panose="02040503050406030204" pitchFamily="18" charset="0"/>
                                </a:rPr>
                                <m:t>𝑗</m:t>
                              </m:r>
                            </m:sub>
                          </m:sSub>
                        </m:e>
                      </m:nary>
                      <m:r>
                        <a:rPr lang="en-US" i="1" smtClean="0">
                          <a:latin typeface="Cambria Math" panose="02040503050406030204" pitchFamily="18" charset="0"/>
                        </a:rPr>
                        <m:t>=</m:t>
                      </m:r>
                      <m:nary>
                        <m:naryPr>
                          <m:chr m:val="∑"/>
                          <m:supHide m:val="on"/>
                          <m:ctrlPr>
                            <a:rPr lang="en-US" i="1">
                              <a:latin typeface="Cambria Math" panose="02040503050406030204" pitchFamily="18" charset="0"/>
                            </a:rPr>
                          </m:ctrlPr>
                        </m:naryPr>
                        <m:sub>
                          <m:r>
                            <m:rPr>
                              <m:brk m:alnAt="7"/>
                            </m:rPr>
                            <a:rPr lang="en-US" i="1">
                              <a:latin typeface="Cambria Math" panose="02040503050406030204" pitchFamily="18" charset="0"/>
                            </a:rPr>
                            <m:t>𝑎</m:t>
                          </m:r>
                          <m:r>
                            <a:rPr lang="en-US" i="1">
                              <a:latin typeface="Cambria Math" panose="02040503050406030204" pitchFamily="18" charset="0"/>
                            </a:rPr>
                            <m:t>,</m:t>
                          </m:r>
                          <m:r>
                            <a:rPr lang="en-US" i="1">
                              <a:latin typeface="Cambria Math" panose="02040503050406030204" pitchFamily="18" charset="0"/>
                            </a:rPr>
                            <m:t>𝑏</m:t>
                          </m:r>
                        </m:sub>
                        <m:sup/>
                        <m:e>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𝑎</m:t>
                              </m:r>
                              <m:r>
                                <a:rPr lang="en-US" i="1">
                                  <a:latin typeface="Cambria Math" panose="02040503050406030204" pitchFamily="18" charset="0"/>
                                </a:rPr>
                                <m:t>,</m:t>
                              </m:r>
                              <m:r>
                                <a:rPr lang="en-US" i="1">
                                  <a:latin typeface="Cambria Math" panose="02040503050406030204" pitchFamily="18" charset="0"/>
                                </a:rPr>
                                <m:t>𝑖</m:t>
                              </m:r>
                            </m:sub>
                          </m:sSub>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𝑏</m:t>
                              </m:r>
                              <m:r>
                                <a:rPr lang="en-US" i="1">
                                  <a:latin typeface="Cambria Math" panose="02040503050406030204" pitchFamily="18" charset="0"/>
                                </a:rPr>
                                <m:t>,</m:t>
                              </m:r>
                              <m:r>
                                <a:rPr lang="en-US" i="1">
                                  <a:latin typeface="Cambria Math" panose="02040503050406030204" pitchFamily="18" charset="0"/>
                                </a:rPr>
                                <m:t>𝑗</m:t>
                              </m:r>
                            </m:sub>
                          </m:sSub>
                        </m:e>
                      </m:nary>
                      <m:r>
                        <a:rPr lang="en-US" b="0" i="1" smtClean="0">
                          <a:latin typeface="Cambria Math" panose="02040503050406030204" pitchFamily="18" charset="0"/>
                        </a:rPr>
                        <m:t>,  ∀</m:t>
                      </m:r>
                      <m:r>
                        <a:rPr lang="en-US" b="0" i="1" smtClean="0">
                          <a:latin typeface="Cambria Math" panose="02040503050406030204" pitchFamily="18" charset="0"/>
                        </a:rPr>
                        <m:t>𝑖</m:t>
                      </m:r>
                      <m:r>
                        <a:rPr lang="en-US" b="0" i="1" smtClean="0">
                          <a:latin typeface="Cambria Math" panose="02040503050406030204" pitchFamily="18" charset="0"/>
                        </a:rPr>
                        <m:t>&lt;</m:t>
                      </m:r>
                      <m:r>
                        <a:rPr lang="en-US" b="0" i="1" smtClean="0">
                          <a:latin typeface="Cambria Math" panose="02040503050406030204" pitchFamily="18" charset="0"/>
                        </a:rPr>
                        <m:t>𝑗</m:t>
                      </m:r>
                    </m:oMath>
                  </m:oMathPara>
                </a14:m>
                <a:endParaRPr lang="en-US" dirty="0"/>
              </a:p>
            </p:txBody>
          </p:sp>
        </mc:Choice>
        <mc:Fallback xmlns="">
          <p:sp>
            <p:nvSpPr>
              <p:cNvPr id="25" name="TextBox 24">
                <a:extLst>
                  <a:ext uri="{FF2B5EF4-FFF2-40B4-BE49-F238E27FC236}">
                    <a16:creationId xmlns:a16="http://schemas.microsoft.com/office/drawing/2014/main" id="{C3E9AA08-EB78-A7A6-1B7D-D7B5D9A1D532}"/>
                  </a:ext>
                </a:extLst>
              </p:cNvPr>
              <p:cNvSpPr txBox="1">
                <a:spLocks noRot="1" noChangeAspect="1" noMove="1" noResize="1" noEditPoints="1" noAdjustHandles="1" noChangeArrowheads="1" noChangeShapeType="1" noTextEdit="1"/>
              </p:cNvSpPr>
              <p:nvPr/>
            </p:nvSpPr>
            <p:spPr>
              <a:xfrm>
                <a:off x="2042587" y="1290599"/>
                <a:ext cx="5995699" cy="972702"/>
              </a:xfrm>
              <a:prstGeom prst="rect">
                <a:avLst/>
              </a:prstGeom>
              <a:blipFill>
                <a:blip r:embed="rId3"/>
                <a:stretch>
                  <a:fillRect l="-10970" t="-88462" b="-11794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1BD1B10A-239E-8155-B0BD-61574D5D13A3}"/>
                  </a:ext>
                </a:extLst>
              </p:cNvPr>
              <p:cNvSpPr txBox="1"/>
              <p:nvPr/>
            </p:nvSpPr>
            <p:spPr>
              <a:xfrm>
                <a:off x="2107158" y="2706943"/>
                <a:ext cx="4887285" cy="76302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nary>
                        <m:naryPr>
                          <m:chr m:val="∑"/>
                          <m:supHide m:val="on"/>
                          <m:ctrlPr>
                            <a:rPr lang="en-US" b="0" i="1" smtClean="0">
                              <a:latin typeface="Cambria Math" panose="02040503050406030204" pitchFamily="18" charset="0"/>
                            </a:rPr>
                          </m:ctrlPr>
                        </m:naryPr>
                        <m:sub>
                          <m:r>
                            <a:rPr lang="en-US" b="0" i="1" smtClean="0">
                              <a:latin typeface="Cambria Math" panose="02040503050406030204" pitchFamily="18" charset="0"/>
                            </a:rPr>
                            <m:t>𝑧</m:t>
                          </m:r>
                        </m:sub>
                        <m:sup/>
                        <m:e>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b="0" i="1" smtClean="0">
                                  <a:latin typeface="Cambria Math" panose="02040503050406030204" pitchFamily="18" charset="0"/>
                                </a:rPr>
                                <m:t>𝑢</m:t>
                              </m:r>
                              <m:r>
                                <a:rPr lang="en-US" i="1">
                                  <a:latin typeface="Cambria Math" panose="02040503050406030204" pitchFamily="18" charset="0"/>
                                </a:rPr>
                                <m:t>,</m:t>
                              </m:r>
                              <m:r>
                                <a:rPr lang="en-US" b="0" i="1" smtClean="0">
                                  <a:latin typeface="Cambria Math" panose="02040503050406030204" pitchFamily="18" charset="0"/>
                                </a:rPr>
                                <m:t>𝑧</m:t>
                              </m:r>
                            </m:sub>
                          </m:sSub>
                        </m:e>
                      </m:nary>
                      <m:r>
                        <a:rPr lang="en-US" i="1">
                          <a:latin typeface="Cambria Math" panose="02040503050406030204" pitchFamily="18" charset="0"/>
                        </a:rPr>
                        <m:t>−</m:t>
                      </m:r>
                      <m:nary>
                        <m:naryPr>
                          <m:chr m:val="∑"/>
                          <m:supHide m:val="on"/>
                          <m:ctrlPr>
                            <a:rPr lang="en-US" b="0" i="1" smtClean="0">
                              <a:latin typeface="Cambria Math" panose="02040503050406030204" pitchFamily="18" charset="0"/>
                            </a:rPr>
                          </m:ctrlPr>
                        </m:naryPr>
                        <m:sub>
                          <m:r>
                            <a:rPr lang="en-US" b="0" i="1" smtClean="0">
                              <a:latin typeface="Cambria Math" panose="02040503050406030204" pitchFamily="18" charset="0"/>
                            </a:rPr>
                            <m:t>𝑧</m:t>
                          </m:r>
                        </m:sub>
                        <m:sup/>
                        <m:e>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i="1">
                                  <a:latin typeface="Cambria Math" panose="02040503050406030204" pitchFamily="18" charset="0"/>
                                </a:rPr>
                                <m:t>𝑧</m:t>
                              </m:r>
                              <m:r>
                                <a:rPr lang="en-US" i="1">
                                  <a:latin typeface="Cambria Math" panose="02040503050406030204" pitchFamily="18" charset="0"/>
                                </a:rPr>
                                <m:t>,</m:t>
                              </m:r>
                              <m:r>
                                <a:rPr lang="en-US" b="0" i="1" smtClean="0">
                                  <a:latin typeface="Cambria Math" panose="02040503050406030204" pitchFamily="18" charset="0"/>
                                </a:rPr>
                                <m:t>𝑢</m:t>
                              </m:r>
                            </m:sub>
                          </m:sSub>
                        </m:e>
                      </m:nary>
                      <m:r>
                        <a:rPr lang="en-US" i="1" smtClean="0">
                          <a:latin typeface="Cambria Math" panose="02040503050406030204" pitchFamily="18" charset="0"/>
                        </a:rPr>
                        <m:t>=</m:t>
                      </m:r>
                      <m:r>
                        <a:rPr lang="en-US" b="0" i="1" smtClean="0">
                          <a:latin typeface="Cambria Math" panose="02040503050406030204" pitchFamily="18" charset="0"/>
                        </a:rPr>
                        <m:t>0,∀</m:t>
                      </m:r>
                      <m:r>
                        <a:rPr lang="en-US" b="0" i="1" smtClean="0">
                          <a:latin typeface="Cambria Math" panose="02040503050406030204" pitchFamily="18" charset="0"/>
                        </a:rPr>
                        <m:t>𝑖</m:t>
                      </m:r>
                      <m:r>
                        <a:rPr lang="en-US" b="0" i="1" smtClean="0">
                          <a:latin typeface="Cambria Math" panose="02040503050406030204" pitchFamily="18" charset="0"/>
                        </a:rPr>
                        <m:t>&lt;</m:t>
                      </m:r>
                      <m:r>
                        <a:rPr lang="en-US" b="0" i="1" smtClean="0">
                          <a:latin typeface="Cambria Math" panose="02040503050406030204" pitchFamily="18" charset="0"/>
                        </a:rPr>
                        <m:t>𝑗</m:t>
                      </m:r>
                      <m:r>
                        <a:rPr lang="en-US" b="0" i="1" smtClean="0">
                          <a:latin typeface="Cambria Math" panose="02040503050406030204" pitchFamily="18" charset="0"/>
                        </a:rPr>
                        <m:t>,  </m:t>
                      </m:r>
                      <m:r>
                        <a:rPr lang="en-US" b="0" i="1" smtClean="0">
                          <a:latin typeface="Cambria Math" panose="02040503050406030204" pitchFamily="18" charset="0"/>
                        </a:rPr>
                        <m:t>𝑢</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𝑖</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𝑗</m:t>
                      </m:r>
                      <m:r>
                        <a:rPr lang="en-US" b="0" i="1" smtClean="0">
                          <a:latin typeface="Cambria Math" panose="02040503050406030204" pitchFamily="18" charset="0"/>
                          <a:ea typeface="Cambria Math" panose="02040503050406030204" pitchFamily="18" charset="0"/>
                        </a:rPr>
                        <m:t>} </m:t>
                      </m:r>
                    </m:oMath>
                  </m:oMathPara>
                </a14:m>
                <a:endParaRPr lang="en-US" dirty="0"/>
              </a:p>
            </p:txBody>
          </p:sp>
        </mc:Choice>
        <mc:Fallback xmlns="">
          <p:sp>
            <p:nvSpPr>
              <p:cNvPr id="26" name="TextBox 25">
                <a:extLst>
                  <a:ext uri="{FF2B5EF4-FFF2-40B4-BE49-F238E27FC236}">
                    <a16:creationId xmlns:a16="http://schemas.microsoft.com/office/drawing/2014/main" id="{1BD1B10A-239E-8155-B0BD-61574D5D13A3}"/>
                  </a:ext>
                </a:extLst>
              </p:cNvPr>
              <p:cNvSpPr txBox="1">
                <a:spLocks noRot="1" noChangeAspect="1" noMove="1" noResize="1" noEditPoints="1" noAdjustHandles="1" noChangeArrowheads="1" noChangeShapeType="1" noTextEdit="1"/>
              </p:cNvSpPr>
              <p:nvPr/>
            </p:nvSpPr>
            <p:spPr>
              <a:xfrm>
                <a:off x="2107158" y="2706943"/>
                <a:ext cx="4887285" cy="763029"/>
              </a:xfrm>
              <a:prstGeom prst="rect">
                <a:avLst/>
              </a:prstGeom>
              <a:blipFill>
                <a:blip r:embed="rId4"/>
                <a:stretch>
                  <a:fillRect l="-15325" t="-122951" b="-16885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4AED7377-ED07-6576-F3E9-3F45B8629CDA}"/>
                  </a:ext>
                </a:extLst>
              </p:cNvPr>
              <p:cNvSpPr txBox="1"/>
              <p:nvPr/>
            </p:nvSpPr>
            <p:spPr>
              <a:xfrm>
                <a:off x="2107158" y="3888223"/>
                <a:ext cx="6230085" cy="97270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d>
                        <m:dPr>
                          <m:begChr m:val="["/>
                          <m:endChr m:val="]"/>
                          <m:ctrlPr>
                            <a:rPr lang="en-US" b="0" i="1" smtClean="0">
                              <a:latin typeface="Cambria Math" panose="02040503050406030204" pitchFamily="18" charset="0"/>
                            </a:rPr>
                          </m:ctrlPr>
                        </m:dPr>
                        <m:e>
                          <m:nary>
                            <m:naryPr>
                              <m:chr m:val="∑"/>
                              <m:supHide m:val="on"/>
                              <m:ctrlPr>
                                <a:rPr lang="en-US" b="0" i="1" smtClean="0">
                                  <a:latin typeface="Cambria Math" panose="02040503050406030204" pitchFamily="18" charset="0"/>
                                </a:rPr>
                              </m:ctrlPr>
                            </m:naryPr>
                            <m:sub>
                              <m:r>
                                <m:rPr>
                                  <m:brk m:alnAt="7"/>
                                </m:rPr>
                                <a:rPr lang="en-US" b="0" i="1" smtClean="0">
                                  <a:latin typeface="Cambria Math" panose="02040503050406030204" pitchFamily="18" charset="0"/>
                                </a:rPr>
                                <m:t>𝑢</m:t>
                              </m:r>
                            </m:sub>
                            <m:sup/>
                            <m:e>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b="0" i="1" smtClean="0">
                                      <a:latin typeface="Cambria Math" panose="02040503050406030204" pitchFamily="18" charset="0"/>
                                    </a:rPr>
                                    <m:t>𝑗</m:t>
                                  </m:r>
                                  <m:r>
                                    <a:rPr lang="en-US" i="1">
                                      <a:latin typeface="Cambria Math" panose="02040503050406030204" pitchFamily="18" charset="0"/>
                                    </a:rPr>
                                    <m:t>,</m:t>
                                  </m:r>
                                  <m:r>
                                    <a:rPr lang="en-US" b="0" i="1" smtClean="0">
                                      <a:latin typeface="Cambria Math" panose="02040503050406030204" pitchFamily="18" charset="0"/>
                                    </a:rPr>
                                    <m:t>𝑢</m:t>
                                  </m:r>
                                </m:sub>
                              </m:sSub>
                            </m:e>
                          </m:nary>
                          <m:r>
                            <a:rPr lang="en-US" b="0" i="1" smtClean="0">
                              <a:latin typeface="Cambria Math" panose="02040503050406030204" pitchFamily="18" charset="0"/>
                            </a:rPr>
                            <m:t>−</m:t>
                          </m:r>
                          <m:nary>
                            <m:naryPr>
                              <m:chr m:val="∑"/>
                              <m:supHide m:val="on"/>
                              <m:ctrlPr>
                                <a:rPr lang="en-US" b="0" i="1" smtClean="0">
                                  <a:latin typeface="Cambria Math" panose="02040503050406030204" pitchFamily="18" charset="0"/>
                                </a:rPr>
                              </m:ctrlPr>
                            </m:naryPr>
                            <m:sub>
                              <m:r>
                                <a:rPr lang="en-US" b="0" i="1" smtClean="0">
                                  <a:latin typeface="Cambria Math" panose="02040503050406030204" pitchFamily="18" charset="0"/>
                                </a:rPr>
                                <m:t>𝑧</m:t>
                              </m:r>
                            </m:sub>
                            <m:sup/>
                            <m:e>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b="0" i="1" smtClean="0">
                                      <a:latin typeface="Cambria Math" panose="02040503050406030204" pitchFamily="18" charset="0"/>
                                    </a:rPr>
                                    <m:t>𝑧</m:t>
                                  </m:r>
                                  <m:r>
                                    <a:rPr lang="en-US" b="0" i="1" smtClean="0">
                                      <a:latin typeface="Cambria Math" panose="02040503050406030204" pitchFamily="18" charset="0"/>
                                    </a:rPr>
                                    <m:t>,</m:t>
                                  </m:r>
                                  <m:r>
                                    <a:rPr lang="en-US" b="0" i="1" smtClean="0">
                                      <a:latin typeface="Cambria Math" panose="02040503050406030204" pitchFamily="18" charset="0"/>
                                    </a:rPr>
                                    <m:t>𝑗</m:t>
                                  </m:r>
                                </m:sub>
                              </m:sSub>
                            </m:e>
                          </m:nary>
                        </m:e>
                      </m:d>
                      <m:nary>
                        <m:naryPr>
                          <m:chr m:val="∑"/>
                          <m:supHide m:val="on"/>
                          <m:ctrlPr>
                            <a:rPr lang="en-US" i="1">
                              <a:latin typeface="Cambria Math" panose="02040503050406030204" pitchFamily="18" charset="0"/>
                            </a:rPr>
                          </m:ctrlPr>
                        </m:naryPr>
                        <m:sub>
                          <m:r>
                            <m:rPr>
                              <m:brk m:alnAt="7"/>
                            </m:rPr>
                            <a:rPr lang="en-US" i="1">
                              <a:latin typeface="Cambria Math" panose="02040503050406030204" pitchFamily="18" charset="0"/>
                            </a:rPr>
                            <m:t>𝑎</m:t>
                          </m:r>
                          <m:r>
                            <a:rPr lang="en-US" i="1">
                              <a:latin typeface="Cambria Math" panose="02040503050406030204" pitchFamily="18" charset="0"/>
                            </a:rPr>
                            <m:t>,</m:t>
                          </m:r>
                          <m:r>
                            <a:rPr lang="en-US" i="1">
                              <a:latin typeface="Cambria Math" panose="02040503050406030204" pitchFamily="18" charset="0"/>
                            </a:rPr>
                            <m:t>𝑏</m:t>
                          </m:r>
                        </m:sub>
                        <m:sup/>
                        <m:e>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𝑎</m:t>
                              </m:r>
                              <m:r>
                                <a:rPr lang="en-US" i="1">
                                  <a:latin typeface="Cambria Math" panose="02040503050406030204" pitchFamily="18" charset="0"/>
                                </a:rPr>
                                <m:t>,</m:t>
                              </m:r>
                              <m:r>
                                <a:rPr lang="en-US" i="1">
                                  <a:latin typeface="Cambria Math" panose="02040503050406030204" pitchFamily="18" charset="0"/>
                                </a:rPr>
                                <m:t>𝑖</m:t>
                              </m:r>
                            </m:sub>
                          </m:sSub>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𝑏</m:t>
                              </m:r>
                              <m:r>
                                <a:rPr lang="en-US" i="1">
                                  <a:latin typeface="Cambria Math" panose="02040503050406030204" pitchFamily="18" charset="0"/>
                                </a:rPr>
                                <m:t>,</m:t>
                              </m:r>
                              <m:r>
                                <a:rPr lang="en-US" i="1">
                                  <a:latin typeface="Cambria Math" panose="02040503050406030204" pitchFamily="18" charset="0"/>
                                </a:rPr>
                                <m:t>𝑗</m:t>
                              </m:r>
                            </m:sub>
                          </m:sSub>
                        </m:e>
                      </m:nary>
                      <m:r>
                        <a:rPr lang="en-US" i="1" smtClean="0">
                          <a:latin typeface="Cambria Math" panose="02040503050406030204" pitchFamily="18" charset="0"/>
                        </a:rPr>
                        <m:t>=</m:t>
                      </m:r>
                      <m:r>
                        <a:rPr lang="en-US" b="0" i="1" smtClean="0">
                          <a:latin typeface="Cambria Math" panose="02040503050406030204" pitchFamily="18" charset="0"/>
                        </a:rPr>
                        <m:t>−</m:t>
                      </m:r>
                      <m:nary>
                        <m:naryPr>
                          <m:chr m:val="∑"/>
                          <m:supHide m:val="on"/>
                          <m:ctrlPr>
                            <a:rPr lang="en-US" i="1">
                              <a:latin typeface="Cambria Math" panose="02040503050406030204" pitchFamily="18" charset="0"/>
                            </a:rPr>
                          </m:ctrlPr>
                        </m:naryPr>
                        <m:sub>
                          <m:r>
                            <m:rPr>
                              <m:brk m:alnAt="7"/>
                            </m:rPr>
                            <a:rPr lang="en-US" i="1">
                              <a:latin typeface="Cambria Math" panose="02040503050406030204" pitchFamily="18" charset="0"/>
                            </a:rPr>
                            <m:t>𝑎</m:t>
                          </m:r>
                          <m:r>
                            <a:rPr lang="en-US" i="1">
                              <a:latin typeface="Cambria Math" panose="02040503050406030204" pitchFamily="18" charset="0"/>
                            </a:rPr>
                            <m:t>,</m:t>
                          </m:r>
                          <m:r>
                            <a:rPr lang="en-US" i="1">
                              <a:latin typeface="Cambria Math" panose="02040503050406030204" pitchFamily="18" charset="0"/>
                            </a:rPr>
                            <m:t>𝑏</m:t>
                          </m:r>
                        </m:sub>
                        <m:sup/>
                        <m:e>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𝑎</m:t>
                              </m:r>
                              <m:r>
                                <a:rPr lang="en-US" i="1">
                                  <a:latin typeface="Cambria Math" panose="02040503050406030204" pitchFamily="18" charset="0"/>
                                </a:rPr>
                                <m:t>,</m:t>
                              </m:r>
                              <m:r>
                                <a:rPr lang="en-US" i="1">
                                  <a:latin typeface="Cambria Math" panose="02040503050406030204" pitchFamily="18" charset="0"/>
                                </a:rPr>
                                <m:t>𝑖</m:t>
                              </m:r>
                            </m:sub>
                          </m:sSub>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𝑏</m:t>
                              </m:r>
                              <m:r>
                                <a:rPr lang="en-US" i="1">
                                  <a:latin typeface="Cambria Math" panose="02040503050406030204" pitchFamily="18" charset="0"/>
                                </a:rPr>
                                <m:t>,</m:t>
                              </m:r>
                              <m:r>
                                <a:rPr lang="en-US" i="1">
                                  <a:latin typeface="Cambria Math" panose="02040503050406030204" pitchFamily="18" charset="0"/>
                                </a:rPr>
                                <m:t>𝑗</m:t>
                              </m:r>
                            </m:sub>
                          </m:sSub>
                        </m:e>
                      </m:nary>
                      <m:r>
                        <a:rPr lang="en-US" b="0" i="1" smtClean="0">
                          <a:latin typeface="Cambria Math" panose="02040503050406030204" pitchFamily="18" charset="0"/>
                        </a:rPr>
                        <m:t>,  ∀</m:t>
                      </m:r>
                      <m:r>
                        <a:rPr lang="en-US" b="0" i="1" smtClean="0">
                          <a:latin typeface="Cambria Math" panose="02040503050406030204" pitchFamily="18" charset="0"/>
                        </a:rPr>
                        <m:t>𝑖</m:t>
                      </m:r>
                      <m:r>
                        <a:rPr lang="en-US" b="0" i="1" smtClean="0">
                          <a:latin typeface="Cambria Math" panose="02040503050406030204" pitchFamily="18" charset="0"/>
                        </a:rPr>
                        <m:t>&lt;</m:t>
                      </m:r>
                      <m:r>
                        <a:rPr lang="en-US" b="0" i="1" smtClean="0">
                          <a:latin typeface="Cambria Math" panose="02040503050406030204" pitchFamily="18" charset="0"/>
                        </a:rPr>
                        <m:t>𝑗</m:t>
                      </m:r>
                    </m:oMath>
                  </m:oMathPara>
                </a14:m>
                <a:endParaRPr lang="en-US" dirty="0"/>
              </a:p>
            </p:txBody>
          </p:sp>
        </mc:Choice>
        <mc:Fallback xmlns="">
          <p:sp>
            <p:nvSpPr>
              <p:cNvPr id="27" name="TextBox 26">
                <a:extLst>
                  <a:ext uri="{FF2B5EF4-FFF2-40B4-BE49-F238E27FC236}">
                    <a16:creationId xmlns:a16="http://schemas.microsoft.com/office/drawing/2014/main" id="{4AED7377-ED07-6576-F3E9-3F45B8629CDA}"/>
                  </a:ext>
                </a:extLst>
              </p:cNvPr>
              <p:cNvSpPr txBox="1">
                <a:spLocks noRot="1" noChangeAspect="1" noMove="1" noResize="1" noEditPoints="1" noAdjustHandles="1" noChangeArrowheads="1" noChangeShapeType="1" noTextEdit="1"/>
              </p:cNvSpPr>
              <p:nvPr/>
            </p:nvSpPr>
            <p:spPr>
              <a:xfrm>
                <a:off x="2107158" y="3888223"/>
                <a:ext cx="6230085" cy="972702"/>
              </a:xfrm>
              <a:prstGeom prst="rect">
                <a:avLst/>
              </a:prstGeom>
              <a:blipFill>
                <a:blip r:embed="rId5"/>
                <a:stretch>
                  <a:fillRect l="-10998" t="-90909" b="-12077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DF29C497-43B0-E69F-E10C-952E948524F9}"/>
                  </a:ext>
                </a:extLst>
              </p:cNvPr>
              <p:cNvSpPr txBox="1"/>
              <p:nvPr/>
            </p:nvSpPr>
            <p:spPr>
              <a:xfrm>
                <a:off x="3646676" y="5908074"/>
                <a:ext cx="4552219" cy="78572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nary>
                        <m:naryPr>
                          <m:chr m:val="∑"/>
                          <m:supHide m:val="on"/>
                          <m:ctrlPr>
                            <a:rPr lang="en-US" b="0" i="1" smtClean="0">
                              <a:latin typeface="Cambria Math" panose="02040503050406030204" pitchFamily="18" charset="0"/>
                            </a:rPr>
                          </m:ctrlPr>
                        </m:naryPr>
                        <m:sub>
                          <m:r>
                            <a:rPr lang="en-US" b="0" i="1" smtClean="0">
                              <a:latin typeface="Cambria Math" panose="02040503050406030204" pitchFamily="18" charset="0"/>
                            </a:rPr>
                            <m:t>𝑢</m:t>
                          </m:r>
                          <m:r>
                            <a:rPr lang="en-US" b="0" i="1" smtClean="0">
                              <a:latin typeface="Cambria Math" panose="02040503050406030204" pitchFamily="18" charset="0"/>
                            </a:rPr>
                            <m:t>,</m:t>
                          </m:r>
                          <m:r>
                            <a:rPr lang="en-US" b="0" i="1" smtClean="0">
                              <a:latin typeface="Cambria Math" panose="02040503050406030204" pitchFamily="18" charset="0"/>
                            </a:rPr>
                            <m:t>𝑧</m:t>
                          </m:r>
                        </m:sub>
                        <m:sup/>
                        <m:e>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i="1">
                                  <a:latin typeface="Cambria Math" panose="02040503050406030204" pitchFamily="18" charset="0"/>
                                </a:rPr>
                                <m:t>𝑢</m:t>
                              </m:r>
                              <m:r>
                                <a:rPr lang="en-US" i="1">
                                  <a:latin typeface="Cambria Math" panose="02040503050406030204" pitchFamily="18" charset="0"/>
                                </a:rPr>
                                <m:t>,</m:t>
                              </m:r>
                              <m:r>
                                <a:rPr lang="en-US" i="1">
                                  <a:latin typeface="Cambria Math" panose="02040503050406030204" pitchFamily="18" charset="0"/>
                                </a:rPr>
                                <m:t>𝑧</m:t>
                              </m:r>
                            </m:sub>
                          </m:sSub>
                        </m:e>
                      </m:nary>
                      <m:r>
                        <a:rPr lang="en-US" i="1">
                          <a:latin typeface="Cambria Math" panose="02040503050406030204" pitchFamily="18" charset="0"/>
                        </a:rPr>
                        <m:t>≤</m:t>
                      </m:r>
                      <m:d>
                        <m:dPr>
                          <m:ctrlPr>
                            <a:rPr lang="en-US" b="0" i="1" smtClean="0">
                              <a:latin typeface="Cambria Math" panose="02040503050406030204" pitchFamily="18" charset="0"/>
                            </a:rPr>
                          </m:ctrlPr>
                        </m:dPr>
                        <m:e>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𝑉</m:t>
                              </m:r>
                            </m:e>
                          </m:d>
                          <m:r>
                            <a:rPr lang="en-US" b="0" i="1" smtClean="0">
                              <a:latin typeface="Cambria Math" panose="02040503050406030204" pitchFamily="18" charset="0"/>
                            </a:rPr>
                            <m:t>−1</m:t>
                          </m:r>
                        </m:e>
                      </m:d>
                      <m:nary>
                        <m:naryPr>
                          <m:chr m:val="∑"/>
                          <m:supHide m:val="on"/>
                          <m:ctrlPr>
                            <a:rPr lang="en-US" i="1">
                              <a:latin typeface="Cambria Math" panose="02040503050406030204" pitchFamily="18" charset="0"/>
                            </a:rPr>
                          </m:ctrlPr>
                        </m:naryPr>
                        <m:sub>
                          <m:r>
                            <m:rPr>
                              <m:brk m:alnAt="7"/>
                            </m:rPr>
                            <a:rPr lang="en-US" i="1">
                              <a:latin typeface="Cambria Math" panose="02040503050406030204" pitchFamily="18" charset="0"/>
                            </a:rPr>
                            <m:t>𝑎</m:t>
                          </m:r>
                          <m:r>
                            <a:rPr lang="en-US" i="1">
                              <a:latin typeface="Cambria Math" panose="02040503050406030204" pitchFamily="18" charset="0"/>
                            </a:rPr>
                            <m:t>,</m:t>
                          </m:r>
                          <m:r>
                            <a:rPr lang="en-US" i="1">
                              <a:latin typeface="Cambria Math" panose="02040503050406030204" pitchFamily="18" charset="0"/>
                            </a:rPr>
                            <m:t>𝑏</m:t>
                          </m:r>
                        </m:sub>
                        <m:sup/>
                        <m:e>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𝑎</m:t>
                              </m:r>
                              <m:r>
                                <a:rPr lang="en-US" i="1">
                                  <a:latin typeface="Cambria Math" panose="02040503050406030204" pitchFamily="18" charset="0"/>
                                </a:rPr>
                                <m:t>,</m:t>
                              </m:r>
                              <m:r>
                                <a:rPr lang="en-US" i="1">
                                  <a:latin typeface="Cambria Math" panose="02040503050406030204" pitchFamily="18" charset="0"/>
                                </a:rPr>
                                <m:t>𝑖</m:t>
                              </m:r>
                            </m:sub>
                          </m:sSub>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𝑏</m:t>
                              </m:r>
                              <m:r>
                                <a:rPr lang="en-US" i="1">
                                  <a:latin typeface="Cambria Math" panose="02040503050406030204" pitchFamily="18" charset="0"/>
                                </a:rPr>
                                <m:t>,</m:t>
                              </m:r>
                              <m:r>
                                <a:rPr lang="en-US" i="1">
                                  <a:latin typeface="Cambria Math" panose="02040503050406030204" pitchFamily="18" charset="0"/>
                                </a:rPr>
                                <m:t>𝑗</m:t>
                              </m:r>
                            </m:sub>
                          </m:sSub>
                        </m:e>
                      </m:nary>
                      <m:r>
                        <a:rPr lang="en-US" i="1">
                          <a:latin typeface="Cambria Math" panose="02040503050406030204" pitchFamily="18" charset="0"/>
                        </a:rPr>
                        <m:t>,</m:t>
                      </m:r>
                      <m:r>
                        <a:rPr lang="en-US" b="0" i="1" smtClean="0">
                          <a:latin typeface="Cambria Math" panose="02040503050406030204" pitchFamily="18" charset="0"/>
                        </a:rPr>
                        <m:t>  </m:t>
                      </m:r>
                      <m:r>
                        <a:rPr lang="en-US" i="1">
                          <a:latin typeface="Cambria Math" panose="02040503050406030204" pitchFamily="18" charset="0"/>
                        </a:rPr>
                        <m:t>∀</m:t>
                      </m:r>
                      <m:r>
                        <a:rPr lang="en-US" i="1">
                          <a:latin typeface="Cambria Math" panose="02040503050406030204" pitchFamily="18" charset="0"/>
                        </a:rPr>
                        <m:t>𝑖</m:t>
                      </m:r>
                      <m:r>
                        <a:rPr lang="en-US" i="1">
                          <a:latin typeface="Cambria Math" panose="02040503050406030204" pitchFamily="18" charset="0"/>
                        </a:rPr>
                        <m:t>&lt;</m:t>
                      </m:r>
                      <m:r>
                        <a:rPr lang="en-US" i="1">
                          <a:latin typeface="Cambria Math" panose="02040503050406030204" pitchFamily="18" charset="0"/>
                        </a:rPr>
                        <m:t>𝑗</m:t>
                      </m:r>
                    </m:oMath>
                  </m:oMathPara>
                </a14:m>
                <a:endParaRPr lang="en-US" dirty="0"/>
              </a:p>
            </p:txBody>
          </p:sp>
        </mc:Choice>
        <mc:Fallback xmlns="">
          <p:sp>
            <p:nvSpPr>
              <p:cNvPr id="28" name="TextBox 27">
                <a:extLst>
                  <a:ext uri="{FF2B5EF4-FFF2-40B4-BE49-F238E27FC236}">
                    <a16:creationId xmlns:a16="http://schemas.microsoft.com/office/drawing/2014/main" id="{DF29C497-43B0-E69F-E10C-952E948524F9}"/>
                  </a:ext>
                </a:extLst>
              </p:cNvPr>
              <p:cNvSpPr txBox="1">
                <a:spLocks noRot="1" noChangeAspect="1" noMove="1" noResize="1" noEditPoints="1" noAdjustHandles="1" noChangeArrowheads="1" noChangeShapeType="1" noTextEdit="1"/>
              </p:cNvSpPr>
              <p:nvPr/>
            </p:nvSpPr>
            <p:spPr>
              <a:xfrm>
                <a:off x="3646676" y="5908074"/>
                <a:ext cx="4552219" cy="785728"/>
              </a:xfrm>
              <a:prstGeom prst="rect">
                <a:avLst/>
              </a:prstGeom>
              <a:blipFill>
                <a:blip r:embed="rId6"/>
                <a:stretch>
                  <a:fillRect l="-16713" t="-119048" b="-161905"/>
                </a:stretch>
              </a:blipFill>
            </p:spPr>
            <p:txBody>
              <a:bodyPr/>
              <a:lstStyle/>
              <a:p>
                <a:r>
                  <a:rPr lang="en-US">
                    <a:noFill/>
                  </a:rPr>
                  <a:t> </a:t>
                </a:r>
              </a:p>
            </p:txBody>
          </p:sp>
        </mc:Fallback>
      </mc:AlternateContent>
      <p:sp>
        <p:nvSpPr>
          <p:cNvPr id="29" name="Right Brace 28">
            <a:extLst>
              <a:ext uri="{FF2B5EF4-FFF2-40B4-BE49-F238E27FC236}">
                <a16:creationId xmlns:a16="http://schemas.microsoft.com/office/drawing/2014/main" id="{7608708B-CB4D-790C-DEF4-5257849B9C71}"/>
              </a:ext>
            </a:extLst>
          </p:cNvPr>
          <p:cNvSpPr/>
          <p:nvPr/>
        </p:nvSpPr>
        <p:spPr>
          <a:xfrm>
            <a:off x="8809223" y="1290599"/>
            <a:ext cx="255543" cy="4051891"/>
          </a:xfrm>
          <a:prstGeom prst="rightBrace">
            <a:avLst>
              <a:gd name="adj1" fmla="val 66330"/>
              <a:gd name="adj2" fmla="val 50000"/>
            </a:avLst>
          </a:prstGeom>
          <a:ln/>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30" name="TextBox 29">
            <a:extLst>
              <a:ext uri="{FF2B5EF4-FFF2-40B4-BE49-F238E27FC236}">
                <a16:creationId xmlns:a16="http://schemas.microsoft.com/office/drawing/2014/main" id="{B3F79281-B013-CE3E-6C43-E850271B16BB}"/>
              </a:ext>
            </a:extLst>
          </p:cNvPr>
          <p:cNvSpPr txBox="1"/>
          <p:nvPr/>
        </p:nvSpPr>
        <p:spPr>
          <a:xfrm>
            <a:off x="9249115" y="3027454"/>
            <a:ext cx="2961763" cy="646331"/>
          </a:xfrm>
          <a:prstGeom prst="rect">
            <a:avLst/>
          </a:prstGeom>
          <a:noFill/>
        </p:spPr>
        <p:txBody>
          <a:bodyPr wrap="square" rtlCol="0">
            <a:spAutoFit/>
          </a:bodyPr>
          <a:lstStyle/>
          <a:p>
            <a:r>
              <a:rPr lang="en-US" b="1" dirty="0"/>
              <a:t>5-7. </a:t>
            </a:r>
            <a:r>
              <a:rPr lang="en-US" dirty="0"/>
              <a:t>Modified from the typical flow/path constraints</a:t>
            </a:r>
          </a:p>
        </p:txBody>
      </p: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C4E9AAA5-AC7A-4931-DE32-90099F399ACD}"/>
                  </a:ext>
                </a:extLst>
              </p:cNvPr>
              <p:cNvSpPr txBox="1"/>
              <p:nvPr/>
            </p:nvSpPr>
            <p:spPr>
              <a:xfrm>
                <a:off x="3623591" y="5535731"/>
                <a:ext cx="6230085" cy="369332"/>
              </a:xfrm>
              <a:prstGeom prst="rect">
                <a:avLst/>
              </a:prstGeom>
              <a:noFill/>
            </p:spPr>
            <p:txBody>
              <a:bodyPr wrap="square" rtlCol="0">
                <a:spAutoFit/>
              </a:bodyPr>
              <a:lstStyle/>
              <a:p>
                <a:r>
                  <a:rPr lang="en-US" b="1" dirty="0"/>
                  <a:t>8. </a:t>
                </a:r>
                <a:r>
                  <a:rPr lang="en-US" dirty="0"/>
                  <a:t>The length of each path should not exceed </a:t>
                </a:r>
                <a14:m>
                  <m:oMath xmlns:m="http://schemas.openxmlformats.org/officeDocument/2006/math">
                    <m:d>
                      <m:dPr>
                        <m:ctrlPr>
                          <a:rPr lang="en-US" b="0" i="1" smtClean="0">
                            <a:latin typeface="Cambria Math" panose="02040503050406030204" pitchFamily="18" charset="0"/>
                          </a:rPr>
                        </m:ctrlPr>
                      </m:dPr>
                      <m:e>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𝑉</m:t>
                            </m:r>
                          </m:e>
                        </m:d>
                        <m:r>
                          <a:rPr lang="en-US" b="0" i="1" smtClean="0">
                            <a:latin typeface="Cambria Math" panose="02040503050406030204" pitchFamily="18" charset="0"/>
                          </a:rPr>
                          <m:t>−1</m:t>
                        </m:r>
                      </m:e>
                    </m:d>
                  </m:oMath>
                </a14:m>
                <a:r>
                  <a:rPr lang="en-US" dirty="0"/>
                  <a:t> </a:t>
                </a:r>
              </a:p>
            </p:txBody>
          </p:sp>
        </mc:Choice>
        <mc:Fallback xmlns="">
          <p:sp>
            <p:nvSpPr>
              <p:cNvPr id="31" name="TextBox 30">
                <a:extLst>
                  <a:ext uri="{FF2B5EF4-FFF2-40B4-BE49-F238E27FC236}">
                    <a16:creationId xmlns:a16="http://schemas.microsoft.com/office/drawing/2014/main" id="{C4E9AAA5-AC7A-4931-DE32-90099F399ACD}"/>
                  </a:ext>
                </a:extLst>
              </p:cNvPr>
              <p:cNvSpPr txBox="1">
                <a:spLocks noRot="1" noChangeAspect="1" noMove="1" noResize="1" noEditPoints="1" noAdjustHandles="1" noChangeArrowheads="1" noChangeShapeType="1" noTextEdit="1"/>
              </p:cNvSpPr>
              <p:nvPr/>
            </p:nvSpPr>
            <p:spPr>
              <a:xfrm>
                <a:off x="3623591" y="5535731"/>
                <a:ext cx="6230085" cy="369332"/>
              </a:xfrm>
              <a:prstGeom prst="rect">
                <a:avLst/>
              </a:prstGeom>
              <a:blipFill>
                <a:blip r:embed="rId7"/>
                <a:stretch>
                  <a:fillRect l="-815" t="-6452" b="-22581"/>
                </a:stretch>
              </a:blipFill>
            </p:spPr>
            <p:txBody>
              <a:bodyPr/>
              <a:lstStyle/>
              <a:p>
                <a:r>
                  <a:rPr lang="en-US">
                    <a:noFill/>
                  </a:rPr>
                  <a:t> </a:t>
                </a:r>
              </a:p>
            </p:txBody>
          </p:sp>
        </mc:Fallback>
      </mc:AlternateContent>
      <p:sp>
        <p:nvSpPr>
          <p:cNvPr id="32" name="TextBox 31">
            <a:extLst>
              <a:ext uri="{FF2B5EF4-FFF2-40B4-BE49-F238E27FC236}">
                <a16:creationId xmlns:a16="http://schemas.microsoft.com/office/drawing/2014/main" id="{46EBB43B-0A81-CCD7-3573-5C1F95FF423A}"/>
              </a:ext>
            </a:extLst>
          </p:cNvPr>
          <p:cNvSpPr txBox="1"/>
          <p:nvPr/>
        </p:nvSpPr>
        <p:spPr>
          <a:xfrm>
            <a:off x="9060406" y="2010307"/>
            <a:ext cx="2803973" cy="461665"/>
          </a:xfrm>
          <a:prstGeom prst="rect">
            <a:avLst/>
          </a:prstGeom>
          <a:noFill/>
        </p:spPr>
        <p:txBody>
          <a:bodyPr wrap="none" rtlCol="0">
            <a:spAutoFit/>
          </a:bodyPr>
          <a:lstStyle/>
          <a:p>
            <a:r>
              <a:rPr lang="en-US" sz="2400" dirty="0">
                <a:solidFill>
                  <a:srgbClr val="FF0000"/>
                </a:solidFill>
                <a:effectLst/>
                <a:latin typeface="Helvetica" pitchFamily="2" charset="0"/>
              </a:rPr>
              <a:t>Entanglement Path</a:t>
            </a:r>
          </a:p>
        </p:txBody>
      </p:sp>
      <p:sp>
        <p:nvSpPr>
          <p:cNvPr id="33" name="TextBox 32">
            <a:extLst>
              <a:ext uri="{FF2B5EF4-FFF2-40B4-BE49-F238E27FC236}">
                <a16:creationId xmlns:a16="http://schemas.microsoft.com/office/drawing/2014/main" id="{C0C85BD1-E57B-CF45-E57C-8C69BCC6DF06}"/>
              </a:ext>
            </a:extLst>
          </p:cNvPr>
          <p:cNvSpPr txBox="1"/>
          <p:nvPr/>
        </p:nvSpPr>
        <p:spPr>
          <a:xfrm>
            <a:off x="8936994" y="6017296"/>
            <a:ext cx="3192605" cy="369332"/>
          </a:xfrm>
          <a:prstGeom prst="rect">
            <a:avLst/>
          </a:prstGeom>
          <a:solidFill>
            <a:srgbClr val="FFFF00"/>
          </a:solidFill>
        </p:spPr>
        <p:txBody>
          <a:bodyPr wrap="none" rtlCol="0">
            <a:spAutoFit/>
          </a:bodyPr>
          <a:lstStyle/>
          <a:p>
            <a:r>
              <a:rPr lang="en-US" dirty="0">
                <a:solidFill>
                  <a:srgbClr val="A42037"/>
                </a:solidFill>
                <a:latin typeface="Calibri" panose="020F0502020204030204" pitchFamily="34" charset="0"/>
                <a:cs typeface="Calibri" panose="020F0502020204030204" pitchFamily="34" charset="0"/>
              </a:rPr>
              <a:t>Non-Linear Binary Programming</a:t>
            </a:r>
            <a:endParaRPr lang="en-US" dirty="0"/>
          </a:p>
        </p:txBody>
      </p:sp>
    </p:spTree>
    <p:extLst>
      <p:ext uri="{BB962C8B-B14F-4D97-AF65-F5344CB8AC3E}">
        <p14:creationId xmlns:p14="http://schemas.microsoft.com/office/powerpoint/2010/main" val="3355405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6077C8-2C10-D564-301B-099A02FD5A9E}"/>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07F41D3F-9A5E-47A6-86E6-E1690F2C0C56}"/>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87806600-8961-4162-A18B-1C42729068A3}"/>
              </a:ext>
            </a:extLst>
          </p:cNvPr>
          <p:cNvSpPr/>
          <p:nvPr/>
        </p:nvSpPr>
        <p:spPr>
          <a:xfrm>
            <a:off x="109728" y="2257104"/>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735B6D98-5E4E-8CD7-9605-A9EAF8596941}"/>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cs typeface="Calibri" pitchFamily="34" charset="-120"/>
              </a:rPr>
              <a:t>Introduction</a:t>
            </a:r>
          </a:p>
        </p:txBody>
      </p:sp>
      <p:sp>
        <p:nvSpPr>
          <p:cNvPr id="6" name="Text 4">
            <a:extLst>
              <a:ext uri="{FF2B5EF4-FFF2-40B4-BE49-F238E27FC236}">
                <a16:creationId xmlns:a16="http://schemas.microsoft.com/office/drawing/2014/main" id="{CA1C36CB-A5D2-7151-2EC0-73B163E75CFA}"/>
              </a:ext>
            </a:extLst>
          </p:cNvPr>
          <p:cNvSpPr/>
          <p:nvPr/>
        </p:nvSpPr>
        <p:spPr>
          <a:xfrm>
            <a:off x="182880" y="226771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cs typeface="Calibri" pitchFamily="34" charset="-120"/>
              </a:rPr>
              <a:t>TACO</a:t>
            </a:r>
          </a:p>
        </p:txBody>
      </p:sp>
      <p:sp>
        <p:nvSpPr>
          <p:cNvPr id="7" name="Text 5">
            <a:extLst>
              <a:ext uri="{FF2B5EF4-FFF2-40B4-BE49-F238E27FC236}">
                <a16:creationId xmlns:a16="http://schemas.microsoft.com/office/drawing/2014/main" id="{3CE8354D-51A6-B773-03E2-C4C946E5CB72}"/>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UNIQ</a:t>
            </a:r>
            <a:endParaRPr lang="en-US" sz="1250" dirty="0"/>
          </a:p>
        </p:txBody>
      </p:sp>
      <p:sp>
        <p:nvSpPr>
          <p:cNvPr id="8" name="Text 6">
            <a:extLst>
              <a:ext uri="{FF2B5EF4-FFF2-40B4-BE49-F238E27FC236}">
                <a16:creationId xmlns:a16="http://schemas.microsoft.com/office/drawing/2014/main" id="{65E4B627-9FA2-4B56-BA75-268DBD825413}"/>
              </a:ext>
            </a:extLst>
          </p:cNvPr>
          <p:cNvSpPr/>
          <p:nvPr/>
        </p:nvSpPr>
        <p:spPr>
          <a:xfrm>
            <a:off x="182880" y="4005072"/>
            <a:ext cx="1225296" cy="512064"/>
          </a:xfrm>
          <a:prstGeom prst="rect">
            <a:avLst/>
          </a:prstGeom>
          <a:noFill/>
          <a:ln/>
        </p:spPr>
        <p:txBody>
          <a:bodyPr wrap="square" rtlCol="0" anchor="ctr"/>
          <a:lstStyle/>
          <a:p>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a:extLst>
              <a:ext uri="{FF2B5EF4-FFF2-40B4-BE49-F238E27FC236}">
                <a16:creationId xmlns:a16="http://schemas.microsoft.com/office/drawing/2014/main" id="{8F49BCD0-DE3D-8AB0-DD90-B2059F4EA1F9}"/>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TACO: Topology-Allocation Co-Optimization for Distributed Quantum Computing </a:t>
            </a:r>
          </a:p>
        </p:txBody>
      </p:sp>
      <p:sp>
        <p:nvSpPr>
          <p:cNvPr id="13" name="Text 11">
            <a:extLst>
              <a:ext uri="{FF2B5EF4-FFF2-40B4-BE49-F238E27FC236}">
                <a16:creationId xmlns:a16="http://schemas.microsoft.com/office/drawing/2014/main" id="{C6ED4702-E787-597B-DA0E-8B0969140634}"/>
              </a:ext>
            </a:extLst>
          </p:cNvPr>
          <p:cNvSpPr/>
          <p:nvPr/>
        </p:nvSpPr>
        <p:spPr>
          <a:xfrm>
            <a:off x="11551615" y="6473952"/>
            <a:ext cx="411480" cy="274320"/>
          </a:xfrm>
          <a:prstGeom prst="rect">
            <a:avLst/>
          </a:prstGeom>
          <a:no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142</a:t>
            </a:fld>
            <a:endParaRPr lang="en-US" sz="1000" dirty="0"/>
          </a:p>
        </p:txBody>
      </p:sp>
      <p:sp>
        <p:nvSpPr>
          <p:cNvPr id="14" name="Text 12">
            <a:extLst>
              <a:ext uri="{FF2B5EF4-FFF2-40B4-BE49-F238E27FC236}">
                <a16:creationId xmlns:a16="http://schemas.microsoft.com/office/drawing/2014/main" id="{07412A9C-4E1E-E223-F729-CF1ECD5B1A02}"/>
              </a:ext>
            </a:extLst>
          </p:cNvPr>
          <p:cNvSpPr/>
          <p:nvPr/>
        </p:nvSpPr>
        <p:spPr>
          <a:xfrm>
            <a:off x="2011680" y="6473952"/>
            <a:ext cx="5486400" cy="274320"/>
          </a:xfrm>
          <a:prstGeom prst="rect">
            <a:avLst/>
          </a:prstGeom>
          <a:noFill/>
          <a:ln/>
        </p:spPr>
        <p:txBody>
          <a:bodyPr wrap="square" rtlCol="0" anchor="ctr"/>
          <a:lstStyle/>
          <a:p>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sp>
        <p:nvSpPr>
          <p:cNvPr id="3" name="Text 9">
            <a:extLst>
              <a:ext uri="{FF2B5EF4-FFF2-40B4-BE49-F238E27FC236}">
                <a16:creationId xmlns:a16="http://schemas.microsoft.com/office/drawing/2014/main" id="{52518651-40E8-2328-F2D7-D5EAE0658BC7}"/>
              </a:ext>
            </a:extLst>
          </p:cNvPr>
          <p:cNvSpPr/>
          <p:nvPr/>
        </p:nvSpPr>
        <p:spPr>
          <a:xfrm>
            <a:off x="2011680" y="621792"/>
            <a:ext cx="9677095" cy="658368"/>
          </a:xfrm>
          <a:prstGeom prst="rect">
            <a:avLst/>
          </a:prstGeom>
          <a:noFill/>
        </p:spPr>
        <p:txBody>
          <a:bodyPr wrap="square" rtlCol="0" anchor="ctr"/>
          <a:lstStyle/>
          <a:p>
            <a:r>
              <a:rPr lang="en-US" sz="2400" b="1" dirty="0">
                <a:solidFill>
                  <a:srgbClr val="231F20"/>
                </a:solidFill>
                <a:latin typeface="Cambria" panose="02040503050406030204" pitchFamily="34" charset="0"/>
                <a:ea typeface="Cambria" panose="02040503050406030204" pitchFamily="34" charset="-122"/>
                <a:cs typeface="Cambria" panose="02040503050406030204" pitchFamily="34" charset="-120"/>
              </a:rPr>
              <a:t>Formulation 1: Non-Linear Binary Programming</a:t>
            </a:r>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4704B8BC-E780-A553-AABE-D3B0F81A50EE}"/>
                  </a:ext>
                </a:extLst>
              </p:cNvPr>
              <p:cNvSpPr txBox="1"/>
              <p:nvPr/>
            </p:nvSpPr>
            <p:spPr>
              <a:xfrm>
                <a:off x="1983971" y="1219833"/>
                <a:ext cx="4442646" cy="703526"/>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func>
                        <m:funcPr>
                          <m:ctrlPr>
                            <a:rPr lang="en-US" i="1">
                              <a:latin typeface="Cambria Math" panose="02040503050406030204" pitchFamily="18" charset="0"/>
                            </a:rPr>
                          </m:ctrlPr>
                        </m:funcPr>
                        <m:fName>
                          <m:r>
                            <m:rPr>
                              <m:sty m:val="p"/>
                            </m:rPr>
                            <a:rPr lang="en-US">
                              <a:latin typeface="Cambria Math" panose="02040503050406030204" pitchFamily="18" charset="0"/>
                            </a:rPr>
                            <m:t>min</m:t>
                          </m:r>
                        </m:fName>
                        <m:e>
                          <m:nary>
                            <m:naryPr>
                              <m:chr m:val="∑"/>
                              <m:supHide m:val="on"/>
                              <m:ctrlPr>
                                <a:rPr lang="en-US" i="1">
                                  <a:latin typeface="Cambria Math" panose="02040503050406030204" pitchFamily="18" charset="0"/>
                                </a:rPr>
                              </m:ctrlPr>
                            </m:naryPr>
                            <m:sub>
                              <m:r>
                                <m:rPr>
                                  <m:brk m:alnAt="7"/>
                                </m:rPr>
                                <a:rPr lang="en-US" i="1">
                                  <a:latin typeface="Cambria Math" panose="02040503050406030204" pitchFamily="18" charset="0"/>
                                </a:rPr>
                                <m:t>𝑖</m:t>
                              </m:r>
                              <m:r>
                                <a:rPr lang="en-US" i="1">
                                  <a:latin typeface="Cambria Math" panose="02040503050406030204" pitchFamily="18" charset="0"/>
                                </a:rPr>
                                <m:t>&lt;</m:t>
                              </m:r>
                              <m:r>
                                <a:rPr lang="en-US" i="1">
                                  <a:latin typeface="Cambria Math" panose="02040503050406030204" pitchFamily="18" charset="0"/>
                                </a:rPr>
                                <m:t>𝑗</m:t>
                              </m:r>
                            </m:sub>
                            <m:sup/>
                            <m:e>
                              <m:nary>
                                <m:naryPr>
                                  <m:chr m:val="∑"/>
                                  <m:supHide m:val="on"/>
                                  <m:ctrlPr>
                                    <a:rPr lang="en-US" i="1">
                                      <a:latin typeface="Cambria Math" panose="02040503050406030204" pitchFamily="18" charset="0"/>
                                    </a:rPr>
                                  </m:ctrlPr>
                                </m:naryPr>
                                <m:sub>
                                  <m:r>
                                    <m:rPr>
                                      <m:brk m:alnAt="7"/>
                                    </m:rPr>
                                    <a:rPr lang="en-US" i="1">
                                      <a:latin typeface="Cambria Math" panose="02040503050406030204" pitchFamily="18" charset="0"/>
                                    </a:rPr>
                                    <m:t>𝑢</m:t>
                                  </m:r>
                                  <m:r>
                                    <a:rPr lang="en-US" i="1">
                                      <a:latin typeface="Cambria Math" panose="02040503050406030204" pitchFamily="18" charset="0"/>
                                    </a:rPr>
                                    <m:t>,</m:t>
                                  </m:r>
                                  <m:r>
                                    <a:rPr lang="en-US" i="1">
                                      <a:latin typeface="Cambria Math" panose="02040503050406030204" pitchFamily="18" charset="0"/>
                                    </a:rPr>
                                    <m:t>𝑧</m:t>
                                  </m:r>
                                </m:sub>
                                <m:sup/>
                                <m:e>
                                  <m:sSub>
                                    <m:sSubPr>
                                      <m:ctrlPr>
                                        <a:rPr lang="en-US" i="1">
                                          <a:latin typeface="Cambria Math" panose="02040503050406030204" pitchFamily="18" charset="0"/>
                                        </a:rPr>
                                      </m:ctrlPr>
                                    </m:sSubPr>
                                    <m:e>
                                      <m:r>
                                        <a:rPr lang="en-US" i="1">
                                          <a:latin typeface="Cambria Math" panose="02040503050406030204" pitchFamily="18" charset="0"/>
                                        </a:rPr>
                                        <m:t>𝑏</m:t>
                                      </m:r>
                                    </m:e>
                                    <m:sub>
                                      <m:r>
                                        <a:rPr lang="en-US" i="1">
                                          <a:latin typeface="Cambria Math" panose="02040503050406030204" pitchFamily="18" charset="0"/>
                                        </a:rPr>
                                        <m:t>𝑢</m:t>
                                      </m:r>
                                      <m:r>
                                        <a:rPr lang="en-US" i="1">
                                          <a:latin typeface="Cambria Math" panose="02040503050406030204" pitchFamily="18" charset="0"/>
                                        </a:rPr>
                                        <m:t>,</m:t>
                                      </m:r>
                                      <m:r>
                                        <a:rPr lang="en-US" i="1">
                                          <a:latin typeface="Cambria Math" panose="02040503050406030204" pitchFamily="18" charset="0"/>
                                        </a:rPr>
                                        <m:t>𝑧</m:t>
                                      </m:r>
                                    </m:sub>
                                  </m:sSub>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i="1">
                                          <a:latin typeface="Cambria Math" panose="02040503050406030204" pitchFamily="18" charset="0"/>
                                        </a:rPr>
                                        <m:t>𝑢</m:t>
                                      </m:r>
                                      <m:r>
                                        <a:rPr lang="en-US" i="1">
                                          <a:latin typeface="Cambria Math" panose="02040503050406030204" pitchFamily="18" charset="0"/>
                                        </a:rPr>
                                        <m:t>,</m:t>
                                      </m:r>
                                      <m:r>
                                        <a:rPr lang="en-US" i="1">
                                          <a:latin typeface="Cambria Math" panose="02040503050406030204" pitchFamily="18" charset="0"/>
                                        </a:rPr>
                                        <m:t>𝑧</m:t>
                                      </m:r>
                                    </m:sub>
                                  </m:sSub>
                                  <m:nary>
                                    <m:naryPr>
                                      <m:chr m:val="∑"/>
                                      <m:supHide m:val="on"/>
                                      <m:ctrlPr>
                                        <a:rPr lang="en-US" i="1">
                                          <a:latin typeface="Cambria Math" panose="02040503050406030204" pitchFamily="18" charset="0"/>
                                        </a:rPr>
                                      </m:ctrlPr>
                                    </m:naryPr>
                                    <m:sub>
                                      <m:r>
                                        <m:rPr>
                                          <m:brk m:alnAt="7"/>
                                        </m:rPr>
                                        <a:rPr lang="en-US" i="1">
                                          <a:latin typeface="Cambria Math" panose="02040503050406030204" pitchFamily="18" charset="0"/>
                                        </a:rPr>
                                        <m:t>𝑎</m:t>
                                      </m:r>
                                      <m:r>
                                        <a:rPr lang="en-US" i="1">
                                          <a:latin typeface="Cambria Math" panose="02040503050406030204" pitchFamily="18" charset="0"/>
                                        </a:rPr>
                                        <m:t>,</m:t>
                                      </m:r>
                                      <m:r>
                                        <a:rPr lang="en-US" i="1">
                                          <a:latin typeface="Cambria Math" panose="02040503050406030204" pitchFamily="18" charset="0"/>
                                        </a:rPr>
                                        <m:t>𝑏</m:t>
                                      </m:r>
                                    </m:sub>
                                    <m:sup/>
                                    <m:e>
                                      <m:sSub>
                                        <m:sSubPr>
                                          <m:ctrlPr>
                                            <a:rPr lang="en-US" i="1">
                                              <a:latin typeface="Cambria Math" panose="02040503050406030204" pitchFamily="18" charset="0"/>
                                            </a:rPr>
                                          </m:ctrlPr>
                                        </m:sSubPr>
                                        <m:e>
                                          <m:r>
                                            <a:rPr lang="en-US" i="1">
                                              <a:latin typeface="Cambria Math" panose="02040503050406030204" pitchFamily="18" charset="0"/>
                                            </a:rPr>
                                            <m:t>𝑐</m:t>
                                          </m:r>
                                        </m:e>
                                        <m:sub>
                                          <m:r>
                                            <a:rPr lang="en-US" i="1">
                                              <a:latin typeface="Cambria Math" panose="02040503050406030204" pitchFamily="18" charset="0"/>
                                            </a:rPr>
                                            <m:t>𝑎</m:t>
                                          </m:r>
                                          <m:r>
                                            <a:rPr lang="en-US" i="1">
                                              <a:latin typeface="Cambria Math" panose="02040503050406030204" pitchFamily="18" charset="0"/>
                                            </a:rPr>
                                            <m:t>,</m:t>
                                          </m:r>
                                          <m:r>
                                            <a:rPr lang="en-US" i="1">
                                              <a:latin typeface="Cambria Math" panose="02040503050406030204" pitchFamily="18" charset="0"/>
                                            </a:rPr>
                                            <m:t>𝑏</m:t>
                                          </m:r>
                                        </m:sub>
                                      </m:sSub>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𝑎</m:t>
                                          </m:r>
                                          <m:r>
                                            <a:rPr lang="en-US" i="1">
                                              <a:latin typeface="Cambria Math" panose="02040503050406030204" pitchFamily="18" charset="0"/>
                                            </a:rPr>
                                            <m:t>,</m:t>
                                          </m:r>
                                          <m:r>
                                            <a:rPr lang="en-US" i="1">
                                              <a:latin typeface="Cambria Math" panose="02040503050406030204" pitchFamily="18" charset="0"/>
                                            </a:rPr>
                                            <m:t>𝑖</m:t>
                                          </m:r>
                                        </m:sub>
                                      </m:sSub>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𝑏</m:t>
                                          </m:r>
                                          <m:r>
                                            <a:rPr lang="en-US" i="1">
                                              <a:latin typeface="Cambria Math" panose="02040503050406030204" pitchFamily="18" charset="0"/>
                                            </a:rPr>
                                            <m:t>,</m:t>
                                          </m:r>
                                          <m:r>
                                            <a:rPr lang="en-US" i="1">
                                              <a:latin typeface="Cambria Math" panose="02040503050406030204" pitchFamily="18" charset="0"/>
                                            </a:rPr>
                                            <m:t>𝑗</m:t>
                                          </m:r>
                                        </m:sub>
                                      </m:sSub>
                                    </m:e>
                                  </m:nary>
                                </m:e>
                              </m:nary>
                            </m:e>
                          </m:nary>
                        </m:e>
                      </m:func>
                    </m:oMath>
                  </m:oMathPara>
                </a14:m>
                <a:endParaRPr lang="en-US" dirty="0"/>
              </a:p>
            </p:txBody>
          </p:sp>
        </mc:Choice>
        <mc:Fallback xmlns="">
          <p:sp>
            <p:nvSpPr>
              <p:cNvPr id="11" name="TextBox 10">
                <a:extLst>
                  <a:ext uri="{FF2B5EF4-FFF2-40B4-BE49-F238E27FC236}">
                    <a16:creationId xmlns:a16="http://schemas.microsoft.com/office/drawing/2014/main" id="{4704B8BC-E780-A553-AABE-D3B0F81A50EE}"/>
                  </a:ext>
                </a:extLst>
              </p:cNvPr>
              <p:cNvSpPr txBox="1">
                <a:spLocks noRot="1" noChangeAspect="1" noMove="1" noResize="1" noEditPoints="1" noAdjustHandles="1" noChangeArrowheads="1" noChangeShapeType="1" noTextEdit="1"/>
              </p:cNvSpPr>
              <p:nvPr/>
            </p:nvSpPr>
            <p:spPr>
              <a:xfrm>
                <a:off x="1983971" y="1219833"/>
                <a:ext cx="4442646" cy="703526"/>
              </a:xfrm>
              <a:prstGeom prst="rect">
                <a:avLst/>
              </a:prstGeom>
              <a:blipFill>
                <a:blip r:embed="rId3"/>
                <a:stretch>
                  <a:fillRect t="-141071" b="-1875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ED80616C-F8B6-CC81-064C-4A8969089B76}"/>
                  </a:ext>
                </a:extLst>
              </p:cNvPr>
              <p:cNvSpPr txBox="1"/>
              <p:nvPr/>
            </p:nvSpPr>
            <p:spPr>
              <a:xfrm>
                <a:off x="2418318" y="1962880"/>
                <a:ext cx="2714051" cy="76456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nary>
                        <m:naryPr>
                          <m:chr m:val="∑"/>
                          <m:supHide m:val="on"/>
                          <m:ctrlPr>
                            <a:rPr lang="en-US" b="0" i="1" smtClean="0">
                              <a:latin typeface="Cambria Math" panose="02040503050406030204" pitchFamily="18" charset="0"/>
                            </a:rPr>
                          </m:ctrlPr>
                        </m:naryPr>
                        <m:sub>
                          <m:r>
                            <m:rPr>
                              <m:brk m:alnAt="7"/>
                            </m:rPr>
                            <a:rPr lang="en-US" b="0" i="1" smtClean="0">
                              <a:latin typeface="Cambria Math" panose="02040503050406030204" pitchFamily="18" charset="0"/>
                            </a:rPr>
                            <m:t>𝑖</m:t>
                          </m:r>
                        </m:sub>
                        <m:sup/>
                        <m:e>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𝑎</m:t>
                              </m:r>
                              <m:r>
                                <a:rPr lang="en-US" b="0" i="1" smtClean="0">
                                  <a:latin typeface="Cambria Math" panose="02040503050406030204" pitchFamily="18" charset="0"/>
                                </a:rPr>
                                <m:t>,</m:t>
                              </m:r>
                              <m:r>
                                <a:rPr lang="en-US" b="0" i="1" smtClean="0">
                                  <a:latin typeface="Cambria Math" panose="02040503050406030204" pitchFamily="18" charset="0"/>
                                </a:rPr>
                                <m:t>𝑖</m:t>
                              </m:r>
                            </m:sub>
                          </m:sSub>
                        </m:e>
                      </m:nary>
                      <m:r>
                        <a:rPr lang="en-US" b="0" i="1" smtClean="0">
                          <a:latin typeface="Cambria Math" panose="02040503050406030204" pitchFamily="18" charset="0"/>
                        </a:rPr>
                        <m:t>=1,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𝑞</m:t>
                          </m:r>
                        </m:e>
                        <m:sub>
                          <m:r>
                            <a:rPr lang="en-US" b="0" i="1" smtClean="0">
                              <a:latin typeface="Cambria Math" panose="02040503050406030204" pitchFamily="18" charset="0"/>
                            </a:rPr>
                            <m:t>𝑎</m:t>
                          </m:r>
                        </m:sub>
                      </m:sSub>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𝑄</m:t>
                      </m:r>
                    </m:oMath>
                  </m:oMathPara>
                </a14:m>
                <a:endParaRPr lang="en-US" dirty="0"/>
              </a:p>
            </p:txBody>
          </p:sp>
        </mc:Choice>
        <mc:Fallback xmlns="">
          <p:sp>
            <p:nvSpPr>
              <p:cNvPr id="12" name="TextBox 11">
                <a:extLst>
                  <a:ext uri="{FF2B5EF4-FFF2-40B4-BE49-F238E27FC236}">
                    <a16:creationId xmlns:a16="http://schemas.microsoft.com/office/drawing/2014/main" id="{ED80616C-F8B6-CC81-064C-4A8969089B76}"/>
                  </a:ext>
                </a:extLst>
              </p:cNvPr>
              <p:cNvSpPr txBox="1">
                <a:spLocks noRot="1" noChangeAspect="1" noMove="1" noResize="1" noEditPoints="1" noAdjustHandles="1" noChangeArrowheads="1" noChangeShapeType="1" noTextEdit="1"/>
              </p:cNvSpPr>
              <p:nvPr/>
            </p:nvSpPr>
            <p:spPr>
              <a:xfrm>
                <a:off x="2418318" y="1962880"/>
                <a:ext cx="2714051" cy="764568"/>
              </a:xfrm>
              <a:prstGeom prst="rect">
                <a:avLst/>
              </a:prstGeom>
              <a:blipFill>
                <a:blip r:embed="rId4"/>
                <a:stretch>
                  <a:fillRect l="-26512" t="-121311" b="-17049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B8EE4FB6-1B0C-4DF5-6D20-97A079A747BA}"/>
                  </a:ext>
                </a:extLst>
              </p:cNvPr>
              <p:cNvSpPr txBox="1"/>
              <p:nvPr/>
            </p:nvSpPr>
            <p:spPr>
              <a:xfrm>
                <a:off x="2422590" y="2754553"/>
                <a:ext cx="2714051" cy="76450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nary>
                        <m:naryPr>
                          <m:chr m:val="∑"/>
                          <m:supHide m:val="on"/>
                          <m:ctrlPr>
                            <a:rPr lang="en-US" b="0" i="1" smtClean="0">
                              <a:latin typeface="Cambria Math" panose="02040503050406030204" pitchFamily="18" charset="0"/>
                            </a:rPr>
                          </m:ctrlPr>
                        </m:naryPr>
                        <m:sub>
                          <m:r>
                            <a:rPr lang="en-US" b="0" i="1" smtClean="0">
                              <a:latin typeface="Cambria Math" panose="02040503050406030204" pitchFamily="18" charset="0"/>
                            </a:rPr>
                            <m:t>𝑎</m:t>
                          </m:r>
                        </m:sub>
                        <m:sup/>
                        <m:e>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𝑎</m:t>
                              </m:r>
                              <m:r>
                                <a:rPr lang="en-US" b="0" i="1" smtClean="0">
                                  <a:latin typeface="Cambria Math" panose="02040503050406030204" pitchFamily="18" charset="0"/>
                                </a:rPr>
                                <m:t>,</m:t>
                              </m:r>
                              <m:r>
                                <a:rPr lang="en-US" b="0" i="1" smtClean="0">
                                  <a:latin typeface="Cambria Math" panose="02040503050406030204" pitchFamily="18" charset="0"/>
                                </a:rPr>
                                <m:t>𝑖</m:t>
                              </m:r>
                            </m:sub>
                          </m:sSub>
                        </m:e>
                      </m:nary>
                      <m:r>
                        <a:rPr lang="en-US" i="1">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𝑚</m:t>
                          </m:r>
                        </m:e>
                        <m:sub>
                          <m:r>
                            <a:rPr lang="en-US" b="0" i="1" smtClean="0">
                              <a:latin typeface="Cambria Math" panose="02040503050406030204" pitchFamily="18" charset="0"/>
                            </a:rPr>
                            <m:t>𝑖</m:t>
                          </m:r>
                        </m:sub>
                      </m:sSub>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m:t>
                          </m:r>
                        </m:sub>
                      </m:sSub>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𝑉</m:t>
                      </m:r>
                    </m:oMath>
                  </m:oMathPara>
                </a14:m>
                <a:endParaRPr lang="en-US" dirty="0"/>
              </a:p>
            </p:txBody>
          </p:sp>
        </mc:Choice>
        <mc:Fallback xmlns="">
          <p:sp>
            <p:nvSpPr>
              <p:cNvPr id="15" name="TextBox 14">
                <a:extLst>
                  <a:ext uri="{FF2B5EF4-FFF2-40B4-BE49-F238E27FC236}">
                    <a16:creationId xmlns:a16="http://schemas.microsoft.com/office/drawing/2014/main" id="{B8EE4FB6-1B0C-4DF5-6D20-97A079A747BA}"/>
                  </a:ext>
                </a:extLst>
              </p:cNvPr>
              <p:cNvSpPr txBox="1">
                <a:spLocks noRot="1" noChangeAspect="1" noMove="1" noResize="1" noEditPoints="1" noAdjustHandles="1" noChangeArrowheads="1" noChangeShapeType="1" noTextEdit="1"/>
              </p:cNvSpPr>
              <p:nvPr/>
            </p:nvSpPr>
            <p:spPr>
              <a:xfrm>
                <a:off x="2422590" y="2754553"/>
                <a:ext cx="2714051" cy="764505"/>
              </a:xfrm>
              <a:prstGeom prst="rect">
                <a:avLst/>
              </a:prstGeom>
              <a:blipFill>
                <a:blip r:embed="rId5"/>
                <a:stretch>
                  <a:fillRect l="-27907" t="-121311" b="-17049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4C161FA2-9695-74A0-9C08-48F93DC898A9}"/>
                  </a:ext>
                </a:extLst>
              </p:cNvPr>
              <p:cNvSpPr txBox="1"/>
              <p:nvPr/>
            </p:nvSpPr>
            <p:spPr>
              <a:xfrm>
                <a:off x="2396987" y="3558579"/>
                <a:ext cx="4510666" cy="108773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nary>
                        <m:naryPr>
                          <m:chr m:val="∑"/>
                          <m:supHide m:val="on"/>
                          <m:ctrlPr>
                            <a:rPr lang="en-US" b="0" i="1" smtClean="0">
                              <a:latin typeface="Cambria Math" panose="02040503050406030204" pitchFamily="18" charset="0"/>
                            </a:rPr>
                          </m:ctrlPr>
                        </m:naryPr>
                        <m:sub>
                          <m:r>
                            <a:rPr lang="en-US" b="0" i="1" smtClean="0">
                              <a:latin typeface="Cambria Math" panose="02040503050406030204" pitchFamily="18" charset="0"/>
                            </a:rPr>
                            <m:t>𝑎</m:t>
                          </m:r>
                        </m:sub>
                        <m:sup/>
                        <m:e>
                          <m:d>
                            <m:dPr>
                              <m:begChr m:val="["/>
                              <m:endChr m:val="]"/>
                              <m:ctrlPr>
                                <a:rPr lang="en-US" i="1">
                                  <a:latin typeface="Cambria Math" panose="02040503050406030204" pitchFamily="18" charset="0"/>
                                </a:rPr>
                              </m:ctrlPr>
                            </m:dPr>
                            <m:e>
                              <m:r>
                                <a:rPr lang="en-US" i="1">
                                  <a:latin typeface="Cambria Math" panose="02040503050406030204" pitchFamily="18" charset="0"/>
                                </a:rPr>
                                <m:t>1−</m:t>
                              </m:r>
                              <m:nary>
                                <m:naryPr>
                                  <m:chr m:val="∏"/>
                                  <m:supHide m:val="on"/>
                                  <m:ctrlPr>
                                    <a:rPr lang="en-US" i="1">
                                      <a:latin typeface="Cambria Math" panose="02040503050406030204" pitchFamily="18" charset="0"/>
                                    </a:rPr>
                                  </m:ctrlPr>
                                </m:naryPr>
                                <m:sub>
                                  <m:r>
                                    <m:rPr>
                                      <m:brk m:alnAt="7"/>
                                    </m:rPr>
                                    <a:rPr lang="en-US" i="1">
                                      <a:latin typeface="Cambria Math" panose="02040503050406030204" pitchFamily="18" charset="0"/>
                                    </a:rPr>
                                    <m:t>𝑖</m:t>
                                  </m:r>
                                  <m:r>
                                    <a:rPr lang="en-US" i="1">
                                      <a:latin typeface="Cambria Math" panose="02040503050406030204" pitchFamily="18" charset="0"/>
                                    </a:rPr>
                                    <m:t>&lt;</m:t>
                                  </m:r>
                                  <m:r>
                                    <a:rPr lang="en-US" i="1">
                                      <a:latin typeface="Cambria Math" panose="02040503050406030204" pitchFamily="18" charset="0"/>
                                    </a:rPr>
                                    <m:t>𝑗</m:t>
                                  </m:r>
                                </m:sub>
                                <m:sup/>
                                <m:e>
                                  <m:d>
                                    <m:dPr>
                                      <m:ctrlPr>
                                        <a:rPr lang="en-US" i="1">
                                          <a:latin typeface="Cambria Math" panose="02040503050406030204" pitchFamily="18" charset="0"/>
                                        </a:rPr>
                                      </m:ctrlPr>
                                    </m:dPr>
                                    <m:e>
                                      <m:r>
                                        <a:rPr lang="en-US" i="1">
                                          <a:latin typeface="Cambria Math" panose="02040503050406030204" pitchFamily="18" charset="0"/>
                                        </a:rPr>
                                        <m:t>1−</m:t>
                                      </m:r>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i="1">
                                              <a:latin typeface="Cambria Math" panose="02040503050406030204" pitchFamily="18" charset="0"/>
                                            </a:rPr>
                                            <m:t>𝑢</m:t>
                                          </m:r>
                                          <m:r>
                                            <a:rPr lang="en-US" i="1">
                                              <a:latin typeface="Cambria Math" panose="02040503050406030204" pitchFamily="18" charset="0"/>
                                            </a:rPr>
                                            <m:t>,</m:t>
                                          </m:r>
                                          <m:r>
                                            <a:rPr lang="en-US" i="1">
                                              <a:latin typeface="Cambria Math" panose="02040503050406030204" pitchFamily="18" charset="0"/>
                                            </a:rPr>
                                            <m:t>𝑧</m:t>
                                          </m:r>
                                        </m:sub>
                                      </m:sSub>
                                    </m:e>
                                  </m:d>
                                  <m:d>
                                    <m:dPr>
                                      <m:ctrlPr>
                                        <a:rPr lang="en-US" i="1">
                                          <a:latin typeface="Cambria Math" panose="02040503050406030204" pitchFamily="18" charset="0"/>
                                        </a:rPr>
                                      </m:ctrlPr>
                                    </m:dPr>
                                    <m:e>
                                      <m:r>
                                        <a:rPr lang="en-US" i="1">
                                          <a:latin typeface="Cambria Math" panose="02040503050406030204" pitchFamily="18" charset="0"/>
                                        </a:rPr>
                                        <m:t>1−</m:t>
                                      </m:r>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b="0" i="1" smtClean="0">
                                              <a:latin typeface="Cambria Math" panose="02040503050406030204" pitchFamily="18" charset="0"/>
                                            </a:rPr>
                                            <m:t>𝑧</m:t>
                                          </m:r>
                                          <m:r>
                                            <a:rPr lang="en-US" i="1">
                                              <a:latin typeface="Cambria Math" panose="02040503050406030204" pitchFamily="18" charset="0"/>
                                            </a:rPr>
                                            <m:t>,</m:t>
                                          </m:r>
                                          <m:r>
                                            <a:rPr lang="en-US" b="0" i="1" smtClean="0">
                                              <a:latin typeface="Cambria Math" panose="02040503050406030204" pitchFamily="18" charset="0"/>
                                            </a:rPr>
                                            <m:t>𝑢</m:t>
                                          </m:r>
                                        </m:sub>
                                      </m:sSub>
                                    </m:e>
                                  </m:d>
                                </m:e>
                              </m:nary>
                            </m:e>
                          </m:d>
                        </m:e>
                      </m:nary>
                      <m:r>
                        <a:rPr lang="en-US" i="1">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𝑛</m:t>
                          </m:r>
                        </m:e>
                        <m:sub>
                          <m:r>
                            <a:rPr lang="en-US" b="0" i="1" smtClean="0">
                              <a:latin typeface="Cambria Math" panose="02040503050406030204" pitchFamily="18" charset="0"/>
                            </a:rPr>
                            <m:t>𝑢</m:t>
                          </m:r>
                        </m:sub>
                      </m:sSub>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𝑢</m:t>
                          </m:r>
                        </m:sub>
                      </m:sSub>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𝑉</m:t>
                      </m:r>
                    </m:oMath>
                  </m:oMathPara>
                </a14:m>
                <a:endParaRPr lang="en-US" dirty="0"/>
              </a:p>
            </p:txBody>
          </p:sp>
        </mc:Choice>
        <mc:Fallback xmlns="">
          <p:sp>
            <p:nvSpPr>
              <p:cNvPr id="16" name="TextBox 15">
                <a:extLst>
                  <a:ext uri="{FF2B5EF4-FFF2-40B4-BE49-F238E27FC236}">
                    <a16:creationId xmlns:a16="http://schemas.microsoft.com/office/drawing/2014/main" id="{4C161FA2-9695-74A0-9C08-48F93DC898A9}"/>
                  </a:ext>
                </a:extLst>
              </p:cNvPr>
              <p:cNvSpPr txBox="1">
                <a:spLocks noRot="1" noChangeAspect="1" noMove="1" noResize="1" noEditPoints="1" noAdjustHandles="1" noChangeArrowheads="1" noChangeShapeType="1" noTextEdit="1"/>
              </p:cNvSpPr>
              <p:nvPr/>
            </p:nvSpPr>
            <p:spPr>
              <a:xfrm>
                <a:off x="2396987" y="3558579"/>
                <a:ext cx="4510666" cy="1087734"/>
              </a:xfrm>
              <a:prstGeom prst="rect">
                <a:avLst/>
              </a:prstGeom>
              <a:blipFill>
                <a:blip r:embed="rId6"/>
                <a:stretch>
                  <a:fillRect l="-16011" t="-87209" b="-9186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9243AADE-CC97-3761-3943-1FC25189F970}"/>
                  </a:ext>
                </a:extLst>
              </p:cNvPr>
              <p:cNvSpPr txBox="1"/>
              <p:nvPr/>
            </p:nvSpPr>
            <p:spPr>
              <a:xfrm>
                <a:off x="2379145" y="4676517"/>
                <a:ext cx="4424805" cy="81073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nary>
                        <m:naryPr>
                          <m:chr m:val="∑"/>
                          <m:supHide m:val="on"/>
                          <m:ctrlPr>
                            <a:rPr lang="en-US" b="0" i="1" smtClean="0">
                              <a:latin typeface="Cambria Math" panose="02040503050406030204" pitchFamily="18" charset="0"/>
                            </a:rPr>
                          </m:ctrlPr>
                        </m:naryPr>
                        <m:sub>
                          <m:r>
                            <a:rPr lang="en-US" b="0" i="1" smtClean="0">
                              <a:latin typeface="Cambria Math" panose="02040503050406030204" pitchFamily="18" charset="0"/>
                            </a:rPr>
                            <m:t>𝑢</m:t>
                          </m:r>
                          <m:r>
                            <a:rPr lang="en-US" b="0" i="1" smtClean="0">
                              <a:latin typeface="Cambria Math" panose="02040503050406030204" pitchFamily="18" charset="0"/>
                            </a:rPr>
                            <m:t>&lt;</m:t>
                          </m:r>
                          <m:r>
                            <a:rPr lang="en-US" b="0" i="1" smtClean="0">
                              <a:latin typeface="Cambria Math" panose="02040503050406030204" pitchFamily="18" charset="0"/>
                            </a:rPr>
                            <m:t>𝑧</m:t>
                          </m:r>
                        </m:sub>
                        <m:sup/>
                        <m:e>
                          <m:d>
                            <m:dPr>
                              <m:begChr m:val="["/>
                              <m:endChr m:val="]"/>
                              <m:ctrlPr>
                                <a:rPr lang="en-US" i="1">
                                  <a:latin typeface="Cambria Math" panose="02040503050406030204" pitchFamily="18" charset="0"/>
                                </a:rPr>
                              </m:ctrlPr>
                            </m:dPr>
                            <m:e>
                              <m:r>
                                <a:rPr lang="en-US" i="1">
                                  <a:latin typeface="Cambria Math" panose="02040503050406030204" pitchFamily="18" charset="0"/>
                                </a:rPr>
                                <m:t>1−</m:t>
                              </m:r>
                              <m:nary>
                                <m:naryPr>
                                  <m:chr m:val="∏"/>
                                  <m:supHide m:val="on"/>
                                  <m:ctrlPr>
                                    <a:rPr lang="en-US" i="1">
                                      <a:latin typeface="Cambria Math" panose="02040503050406030204" pitchFamily="18" charset="0"/>
                                    </a:rPr>
                                  </m:ctrlPr>
                                </m:naryPr>
                                <m:sub>
                                  <m:r>
                                    <m:rPr>
                                      <m:brk m:alnAt="7"/>
                                    </m:rPr>
                                    <a:rPr lang="en-US" i="1">
                                      <a:latin typeface="Cambria Math" panose="02040503050406030204" pitchFamily="18" charset="0"/>
                                    </a:rPr>
                                    <m:t>𝑖</m:t>
                                  </m:r>
                                  <m:r>
                                    <a:rPr lang="en-US" i="1">
                                      <a:latin typeface="Cambria Math" panose="02040503050406030204" pitchFamily="18" charset="0"/>
                                    </a:rPr>
                                    <m:t>&lt;</m:t>
                                  </m:r>
                                  <m:r>
                                    <a:rPr lang="en-US" i="1">
                                      <a:latin typeface="Cambria Math" panose="02040503050406030204" pitchFamily="18" charset="0"/>
                                    </a:rPr>
                                    <m:t>𝑗</m:t>
                                  </m:r>
                                </m:sub>
                                <m:sup/>
                                <m:e>
                                  <m:d>
                                    <m:dPr>
                                      <m:ctrlPr>
                                        <a:rPr lang="en-US" i="1">
                                          <a:latin typeface="Cambria Math" panose="02040503050406030204" pitchFamily="18" charset="0"/>
                                        </a:rPr>
                                      </m:ctrlPr>
                                    </m:dPr>
                                    <m:e>
                                      <m:r>
                                        <a:rPr lang="en-US" i="1">
                                          <a:latin typeface="Cambria Math" panose="02040503050406030204" pitchFamily="18" charset="0"/>
                                        </a:rPr>
                                        <m:t>1−</m:t>
                                      </m:r>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i="1">
                                              <a:latin typeface="Cambria Math" panose="02040503050406030204" pitchFamily="18" charset="0"/>
                                            </a:rPr>
                                            <m:t>𝑢</m:t>
                                          </m:r>
                                          <m:r>
                                            <a:rPr lang="en-US" i="1">
                                              <a:latin typeface="Cambria Math" panose="02040503050406030204" pitchFamily="18" charset="0"/>
                                            </a:rPr>
                                            <m:t>,</m:t>
                                          </m:r>
                                          <m:r>
                                            <a:rPr lang="en-US" i="1">
                                              <a:latin typeface="Cambria Math" panose="02040503050406030204" pitchFamily="18" charset="0"/>
                                            </a:rPr>
                                            <m:t>𝑧</m:t>
                                          </m:r>
                                        </m:sub>
                                      </m:sSub>
                                    </m:e>
                                  </m:d>
                                  <m:d>
                                    <m:dPr>
                                      <m:ctrlPr>
                                        <a:rPr lang="en-US" i="1">
                                          <a:latin typeface="Cambria Math" panose="02040503050406030204" pitchFamily="18" charset="0"/>
                                        </a:rPr>
                                      </m:ctrlPr>
                                    </m:dPr>
                                    <m:e>
                                      <m:r>
                                        <a:rPr lang="en-US" i="1">
                                          <a:latin typeface="Cambria Math" panose="02040503050406030204" pitchFamily="18" charset="0"/>
                                        </a:rPr>
                                        <m:t>1−</m:t>
                                      </m:r>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b="0" i="1" smtClean="0">
                                              <a:latin typeface="Cambria Math" panose="02040503050406030204" pitchFamily="18" charset="0"/>
                                            </a:rPr>
                                            <m:t>𝑧</m:t>
                                          </m:r>
                                          <m:r>
                                            <a:rPr lang="en-US" i="1">
                                              <a:latin typeface="Cambria Math" panose="02040503050406030204" pitchFamily="18" charset="0"/>
                                            </a:rPr>
                                            <m:t>,</m:t>
                                          </m:r>
                                          <m:r>
                                            <a:rPr lang="en-US" b="0" i="1" smtClean="0">
                                              <a:latin typeface="Cambria Math" panose="02040503050406030204" pitchFamily="18" charset="0"/>
                                            </a:rPr>
                                            <m:t>𝑢</m:t>
                                          </m:r>
                                        </m:sub>
                                      </m:sSub>
                                    </m:e>
                                  </m:d>
                                </m:e>
                              </m:nary>
                            </m:e>
                          </m:d>
                        </m:e>
                      </m:nary>
                      <m:r>
                        <a:rPr lang="en-US" i="1">
                          <a:latin typeface="Cambria Math" panose="02040503050406030204" pitchFamily="18" charset="0"/>
                        </a:rPr>
                        <m:t>≤</m:t>
                      </m:r>
                      <m:r>
                        <a:rPr lang="en-US" i="1" smtClean="0">
                          <a:latin typeface="Cambria Math" panose="02040503050406030204" pitchFamily="18" charset="0"/>
                        </a:rPr>
                        <m:t>𝑊</m:t>
                      </m:r>
                    </m:oMath>
                  </m:oMathPara>
                </a14:m>
                <a:endParaRPr lang="en-US" dirty="0"/>
              </a:p>
            </p:txBody>
          </p:sp>
        </mc:Choice>
        <mc:Fallback xmlns="">
          <p:sp>
            <p:nvSpPr>
              <p:cNvPr id="17" name="TextBox 16">
                <a:extLst>
                  <a:ext uri="{FF2B5EF4-FFF2-40B4-BE49-F238E27FC236}">
                    <a16:creationId xmlns:a16="http://schemas.microsoft.com/office/drawing/2014/main" id="{9243AADE-CC97-3761-3943-1FC25189F970}"/>
                  </a:ext>
                </a:extLst>
              </p:cNvPr>
              <p:cNvSpPr txBox="1">
                <a:spLocks noRot="1" noChangeAspect="1" noMove="1" noResize="1" noEditPoints="1" noAdjustHandles="1" noChangeArrowheads="1" noChangeShapeType="1" noTextEdit="1"/>
              </p:cNvSpPr>
              <p:nvPr/>
            </p:nvSpPr>
            <p:spPr>
              <a:xfrm>
                <a:off x="2379145" y="4676517"/>
                <a:ext cx="4424805" cy="810735"/>
              </a:xfrm>
              <a:prstGeom prst="rect">
                <a:avLst/>
              </a:prstGeom>
              <a:blipFill>
                <a:blip r:embed="rId7"/>
                <a:stretch>
                  <a:fillRect l="-16619" t="-115385" b="-15230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59E16A48-ED5F-4781-31E9-67B499C73E24}"/>
                  </a:ext>
                </a:extLst>
              </p:cNvPr>
              <p:cNvSpPr txBox="1"/>
              <p:nvPr/>
            </p:nvSpPr>
            <p:spPr>
              <a:xfrm>
                <a:off x="6968691" y="1788782"/>
                <a:ext cx="4930326" cy="124970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d>
                        <m:dPr>
                          <m:begChr m:val="["/>
                          <m:endChr m:val="]"/>
                          <m:ctrlPr>
                            <a:rPr lang="en-US" b="0" i="1" smtClean="0">
                              <a:latin typeface="Cambria Math" panose="02040503050406030204" pitchFamily="18" charset="0"/>
                            </a:rPr>
                          </m:ctrlPr>
                        </m:dPr>
                        <m:e>
                          <m:nary>
                            <m:naryPr>
                              <m:chr m:val="∑"/>
                              <m:supHide m:val="on"/>
                              <m:ctrlPr>
                                <a:rPr lang="en-US" b="0" i="1" smtClean="0">
                                  <a:latin typeface="Cambria Math" panose="02040503050406030204" pitchFamily="18" charset="0"/>
                                </a:rPr>
                              </m:ctrlPr>
                            </m:naryPr>
                            <m:sub>
                              <m:r>
                                <m:rPr>
                                  <m:brk m:alnAt="7"/>
                                </m:rPr>
                                <a:rPr lang="en-US" b="0" i="1" smtClean="0">
                                  <a:latin typeface="Cambria Math" panose="02040503050406030204" pitchFamily="18" charset="0"/>
                                </a:rPr>
                                <m:t>𝑢</m:t>
                              </m:r>
                            </m:sub>
                            <m:sup/>
                            <m:e>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b="0" i="1" smtClean="0">
                                      <a:latin typeface="Cambria Math" panose="02040503050406030204" pitchFamily="18" charset="0"/>
                                    </a:rPr>
                                    <m:t>𝑖</m:t>
                                  </m:r>
                                  <m:r>
                                    <a:rPr lang="en-US" i="1">
                                      <a:latin typeface="Cambria Math" panose="02040503050406030204" pitchFamily="18" charset="0"/>
                                    </a:rPr>
                                    <m:t>,</m:t>
                                  </m:r>
                                  <m:r>
                                    <a:rPr lang="en-US" b="0" i="1" smtClean="0">
                                      <a:latin typeface="Cambria Math" panose="02040503050406030204" pitchFamily="18" charset="0"/>
                                    </a:rPr>
                                    <m:t>𝑢</m:t>
                                  </m:r>
                                </m:sub>
                              </m:sSub>
                            </m:e>
                          </m:nary>
                          <m:r>
                            <a:rPr lang="en-US" b="0" i="1" smtClean="0">
                              <a:latin typeface="Cambria Math" panose="02040503050406030204" pitchFamily="18" charset="0"/>
                            </a:rPr>
                            <m:t>−</m:t>
                          </m:r>
                          <m:nary>
                            <m:naryPr>
                              <m:chr m:val="∑"/>
                              <m:supHide m:val="on"/>
                              <m:ctrlPr>
                                <a:rPr lang="en-US" b="0" i="1" smtClean="0">
                                  <a:latin typeface="Cambria Math" panose="02040503050406030204" pitchFamily="18" charset="0"/>
                                </a:rPr>
                              </m:ctrlPr>
                            </m:naryPr>
                            <m:sub>
                              <m:r>
                                <a:rPr lang="en-US" b="0" i="1" smtClean="0">
                                  <a:latin typeface="Cambria Math" panose="02040503050406030204" pitchFamily="18" charset="0"/>
                                </a:rPr>
                                <m:t>𝑧</m:t>
                              </m:r>
                            </m:sub>
                            <m:sup/>
                            <m:e>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b="0" i="1" smtClean="0">
                                      <a:latin typeface="Cambria Math" panose="02040503050406030204" pitchFamily="18" charset="0"/>
                                    </a:rPr>
                                    <m:t>𝑧</m:t>
                                  </m:r>
                                  <m:r>
                                    <a:rPr lang="en-US" b="0" i="1" smtClean="0">
                                      <a:latin typeface="Cambria Math" panose="02040503050406030204" pitchFamily="18" charset="0"/>
                                    </a:rPr>
                                    <m:t>,</m:t>
                                  </m:r>
                                  <m:r>
                                    <a:rPr lang="en-US" b="0" i="1" smtClean="0">
                                      <a:latin typeface="Cambria Math" panose="02040503050406030204" pitchFamily="18" charset="0"/>
                                    </a:rPr>
                                    <m:t>𝑖</m:t>
                                  </m:r>
                                </m:sub>
                              </m:sSub>
                            </m:e>
                          </m:nary>
                        </m:e>
                      </m:d>
                      <m:nary>
                        <m:naryPr>
                          <m:chr m:val="∑"/>
                          <m:supHide m:val="on"/>
                          <m:ctrlPr>
                            <a:rPr lang="en-US" i="1">
                              <a:latin typeface="Cambria Math" panose="02040503050406030204" pitchFamily="18" charset="0"/>
                            </a:rPr>
                          </m:ctrlPr>
                        </m:naryPr>
                        <m:sub>
                          <m:r>
                            <m:rPr>
                              <m:brk m:alnAt="7"/>
                            </m:rPr>
                            <a:rPr lang="en-US" i="1">
                              <a:latin typeface="Cambria Math" panose="02040503050406030204" pitchFamily="18" charset="0"/>
                            </a:rPr>
                            <m:t>𝑎</m:t>
                          </m:r>
                          <m:r>
                            <a:rPr lang="en-US" i="1">
                              <a:latin typeface="Cambria Math" panose="02040503050406030204" pitchFamily="18" charset="0"/>
                            </a:rPr>
                            <m:t>,</m:t>
                          </m:r>
                          <m:r>
                            <a:rPr lang="en-US" i="1">
                              <a:latin typeface="Cambria Math" panose="02040503050406030204" pitchFamily="18" charset="0"/>
                            </a:rPr>
                            <m:t>𝑏</m:t>
                          </m:r>
                        </m:sub>
                        <m:sup/>
                        <m:e>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𝑎</m:t>
                              </m:r>
                              <m:r>
                                <a:rPr lang="en-US" i="1">
                                  <a:latin typeface="Cambria Math" panose="02040503050406030204" pitchFamily="18" charset="0"/>
                                </a:rPr>
                                <m:t>,</m:t>
                              </m:r>
                              <m:r>
                                <a:rPr lang="en-US" i="1">
                                  <a:latin typeface="Cambria Math" panose="02040503050406030204" pitchFamily="18" charset="0"/>
                                </a:rPr>
                                <m:t>𝑖</m:t>
                              </m:r>
                            </m:sub>
                          </m:sSub>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𝑏</m:t>
                              </m:r>
                              <m:r>
                                <a:rPr lang="en-US" i="1">
                                  <a:latin typeface="Cambria Math" panose="02040503050406030204" pitchFamily="18" charset="0"/>
                                </a:rPr>
                                <m:t>,</m:t>
                              </m:r>
                              <m:r>
                                <a:rPr lang="en-US" i="1">
                                  <a:latin typeface="Cambria Math" panose="02040503050406030204" pitchFamily="18" charset="0"/>
                                </a:rPr>
                                <m:t>𝑗</m:t>
                              </m:r>
                            </m:sub>
                          </m:sSub>
                        </m:e>
                      </m:nary>
                      <m:r>
                        <a:rPr lang="en-US" i="1" smtClean="0">
                          <a:latin typeface="Cambria Math" panose="02040503050406030204" pitchFamily="18" charset="0"/>
                        </a:rPr>
                        <m:t>=</m:t>
                      </m:r>
                      <m:nary>
                        <m:naryPr>
                          <m:chr m:val="∑"/>
                          <m:supHide m:val="on"/>
                          <m:ctrlPr>
                            <a:rPr lang="en-US" i="1">
                              <a:latin typeface="Cambria Math" panose="02040503050406030204" pitchFamily="18" charset="0"/>
                            </a:rPr>
                          </m:ctrlPr>
                        </m:naryPr>
                        <m:sub>
                          <m:r>
                            <m:rPr>
                              <m:brk m:alnAt="7"/>
                            </m:rPr>
                            <a:rPr lang="en-US" i="1">
                              <a:latin typeface="Cambria Math" panose="02040503050406030204" pitchFamily="18" charset="0"/>
                            </a:rPr>
                            <m:t>𝑎</m:t>
                          </m:r>
                          <m:r>
                            <a:rPr lang="en-US" i="1">
                              <a:latin typeface="Cambria Math" panose="02040503050406030204" pitchFamily="18" charset="0"/>
                            </a:rPr>
                            <m:t>,</m:t>
                          </m:r>
                          <m:r>
                            <a:rPr lang="en-US" i="1">
                              <a:latin typeface="Cambria Math" panose="02040503050406030204" pitchFamily="18" charset="0"/>
                            </a:rPr>
                            <m:t>𝑏</m:t>
                          </m:r>
                        </m:sub>
                        <m:sup/>
                        <m:e>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𝑎</m:t>
                              </m:r>
                              <m:r>
                                <a:rPr lang="en-US" i="1">
                                  <a:latin typeface="Cambria Math" panose="02040503050406030204" pitchFamily="18" charset="0"/>
                                </a:rPr>
                                <m:t>,</m:t>
                              </m:r>
                              <m:r>
                                <a:rPr lang="en-US" i="1">
                                  <a:latin typeface="Cambria Math" panose="02040503050406030204" pitchFamily="18" charset="0"/>
                                </a:rPr>
                                <m:t>𝑖</m:t>
                              </m:r>
                            </m:sub>
                          </m:sSub>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𝑏</m:t>
                              </m:r>
                              <m:r>
                                <a:rPr lang="en-US" i="1">
                                  <a:latin typeface="Cambria Math" panose="02040503050406030204" pitchFamily="18" charset="0"/>
                                </a:rPr>
                                <m:t>,</m:t>
                              </m:r>
                              <m:r>
                                <a:rPr lang="en-US" i="1">
                                  <a:latin typeface="Cambria Math" panose="02040503050406030204" pitchFamily="18" charset="0"/>
                                </a:rPr>
                                <m:t>𝑗</m:t>
                              </m:r>
                            </m:sub>
                          </m:sSub>
                        </m:e>
                      </m:nary>
                      <m:r>
                        <a:rPr lang="en-US" b="0" i="1" smtClean="0">
                          <a:latin typeface="Cambria Math" panose="02040503050406030204" pitchFamily="18" charset="0"/>
                        </a:rPr>
                        <m:t>,  ∀</m:t>
                      </m:r>
                      <m:r>
                        <a:rPr lang="en-US" b="0" i="1" smtClean="0">
                          <a:latin typeface="Cambria Math" panose="02040503050406030204" pitchFamily="18" charset="0"/>
                        </a:rPr>
                        <m:t>𝑖</m:t>
                      </m:r>
                      <m:r>
                        <a:rPr lang="en-US" b="0" i="1" smtClean="0">
                          <a:latin typeface="Cambria Math" panose="02040503050406030204" pitchFamily="18" charset="0"/>
                        </a:rPr>
                        <m:t>&lt;</m:t>
                      </m:r>
                      <m:r>
                        <a:rPr lang="en-US" b="0" i="1" smtClean="0">
                          <a:latin typeface="Cambria Math" panose="02040503050406030204" pitchFamily="18" charset="0"/>
                        </a:rPr>
                        <m:t>𝑗</m:t>
                      </m:r>
                    </m:oMath>
                  </m:oMathPara>
                </a14:m>
                <a:endParaRPr lang="en-US" dirty="0"/>
              </a:p>
            </p:txBody>
          </p:sp>
        </mc:Choice>
        <mc:Fallback xmlns="">
          <p:sp>
            <p:nvSpPr>
              <p:cNvPr id="18" name="TextBox 17">
                <a:extLst>
                  <a:ext uri="{FF2B5EF4-FFF2-40B4-BE49-F238E27FC236}">
                    <a16:creationId xmlns:a16="http://schemas.microsoft.com/office/drawing/2014/main" id="{59E16A48-ED5F-4781-31E9-67B499C73E24}"/>
                  </a:ext>
                </a:extLst>
              </p:cNvPr>
              <p:cNvSpPr txBox="1">
                <a:spLocks noRot="1" noChangeAspect="1" noMove="1" noResize="1" noEditPoints="1" noAdjustHandles="1" noChangeArrowheads="1" noChangeShapeType="1" noTextEdit="1"/>
              </p:cNvSpPr>
              <p:nvPr/>
            </p:nvSpPr>
            <p:spPr>
              <a:xfrm>
                <a:off x="6968691" y="1788782"/>
                <a:ext cx="4930326" cy="1249701"/>
              </a:xfrm>
              <a:prstGeom prst="rect">
                <a:avLst/>
              </a:prstGeom>
              <a:blipFill>
                <a:blip r:embed="rId8"/>
                <a:stretch>
                  <a:fillRect l="-13625" t="-69000" b="-7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8CB613C3-7939-53C5-9CB5-DE85D84628C2}"/>
                  </a:ext>
                </a:extLst>
              </p:cNvPr>
              <p:cNvSpPr txBox="1"/>
              <p:nvPr/>
            </p:nvSpPr>
            <p:spPr>
              <a:xfrm>
                <a:off x="6968691" y="3005252"/>
                <a:ext cx="3552907" cy="104002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nary>
                        <m:naryPr>
                          <m:chr m:val="∑"/>
                          <m:supHide m:val="on"/>
                          <m:ctrlPr>
                            <a:rPr lang="en-US" b="0" i="1" smtClean="0">
                              <a:latin typeface="Cambria Math" panose="02040503050406030204" pitchFamily="18" charset="0"/>
                            </a:rPr>
                          </m:ctrlPr>
                        </m:naryPr>
                        <m:sub>
                          <m:r>
                            <a:rPr lang="en-US" b="0" i="1" smtClean="0">
                              <a:latin typeface="Cambria Math" panose="02040503050406030204" pitchFamily="18" charset="0"/>
                            </a:rPr>
                            <m:t>𝑧</m:t>
                          </m:r>
                        </m:sub>
                        <m:sup/>
                        <m:e>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b="0" i="1" smtClean="0">
                                  <a:latin typeface="Cambria Math" panose="02040503050406030204" pitchFamily="18" charset="0"/>
                                </a:rPr>
                                <m:t>𝑢</m:t>
                              </m:r>
                              <m:r>
                                <a:rPr lang="en-US" i="1">
                                  <a:latin typeface="Cambria Math" panose="02040503050406030204" pitchFamily="18" charset="0"/>
                                </a:rPr>
                                <m:t>,</m:t>
                              </m:r>
                              <m:r>
                                <a:rPr lang="en-US" b="0" i="1" smtClean="0">
                                  <a:latin typeface="Cambria Math" panose="02040503050406030204" pitchFamily="18" charset="0"/>
                                </a:rPr>
                                <m:t>𝑧</m:t>
                              </m:r>
                            </m:sub>
                          </m:sSub>
                        </m:e>
                      </m:nary>
                      <m:r>
                        <a:rPr lang="en-US" i="1">
                          <a:latin typeface="Cambria Math" panose="02040503050406030204" pitchFamily="18" charset="0"/>
                        </a:rPr>
                        <m:t>−</m:t>
                      </m:r>
                      <m:nary>
                        <m:naryPr>
                          <m:chr m:val="∑"/>
                          <m:supHide m:val="on"/>
                          <m:ctrlPr>
                            <a:rPr lang="en-US" b="0" i="1" smtClean="0">
                              <a:latin typeface="Cambria Math" panose="02040503050406030204" pitchFamily="18" charset="0"/>
                            </a:rPr>
                          </m:ctrlPr>
                        </m:naryPr>
                        <m:sub>
                          <m:r>
                            <a:rPr lang="en-US" b="0" i="1" smtClean="0">
                              <a:latin typeface="Cambria Math" panose="02040503050406030204" pitchFamily="18" charset="0"/>
                            </a:rPr>
                            <m:t>𝑧</m:t>
                          </m:r>
                        </m:sub>
                        <m:sup/>
                        <m:e>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i="1">
                                  <a:latin typeface="Cambria Math" panose="02040503050406030204" pitchFamily="18" charset="0"/>
                                </a:rPr>
                                <m:t>𝑧</m:t>
                              </m:r>
                              <m:r>
                                <a:rPr lang="en-US" i="1">
                                  <a:latin typeface="Cambria Math" panose="02040503050406030204" pitchFamily="18" charset="0"/>
                                </a:rPr>
                                <m:t>,</m:t>
                              </m:r>
                              <m:r>
                                <a:rPr lang="en-US" b="0" i="1" smtClean="0">
                                  <a:latin typeface="Cambria Math" panose="02040503050406030204" pitchFamily="18" charset="0"/>
                                </a:rPr>
                                <m:t>𝑢</m:t>
                              </m:r>
                            </m:sub>
                          </m:sSub>
                        </m:e>
                      </m:nary>
                      <m:r>
                        <a:rPr lang="en-US" i="1" smtClean="0">
                          <a:latin typeface="Cambria Math" panose="02040503050406030204" pitchFamily="18" charset="0"/>
                        </a:rPr>
                        <m:t>=</m:t>
                      </m:r>
                      <m:r>
                        <a:rPr lang="en-US" b="0" i="1" smtClean="0">
                          <a:latin typeface="Cambria Math" panose="02040503050406030204" pitchFamily="18" charset="0"/>
                        </a:rPr>
                        <m:t>0,∀</m:t>
                      </m:r>
                      <m:r>
                        <a:rPr lang="en-US" b="0" i="1" smtClean="0">
                          <a:latin typeface="Cambria Math" panose="02040503050406030204" pitchFamily="18" charset="0"/>
                        </a:rPr>
                        <m:t>𝑖</m:t>
                      </m:r>
                      <m:r>
                        <a:rPr lang="en-US" b="0" i="1" smtClean="0">
                          <a:latin typeface="Cambria Math" panose="02040503050406030204" pitchFamily="18" charset="0"/>
                        </a:rPr>
                        <m:t>&lt;</m:t>
                      </m:r>
                      <m:r>
                        <a:rPr lang="en-US" b="0" i="1" smtClean="0">
                          <a:latin typeface="Cambria Math" panose="02040503050406030204" pitchFamily="18" charset="0"/>
                        </a:rPr>
                        <m:t>𝑗</m:t>
                      </m:r>
                      <m:r>
                        <a:rPr lang="en-US" b="0" i="1" smtClean="0">
                          <a:latin typeface="Cambria Math" panose="02040503050406030204" pitchFamily="18" charset="0"/>
                        </a:rPr>
                        <m:t>,  </m:t>
                      </m:r>
                      <m:r>
                        <a:rPr lang="en-US" b="0" i="1" smtClean="0">
                          <a:latin typeface="Cambria Math" panose="02040503050406030204" pitchFamily="18" charset="0"/>
                        </a:rPr>
                        <m:t>𝑢</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𝑖</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𝑗</m:t>
                      </m:r>
                      <m:r>
                        <a:rPr lang="en-US" b="0" i="1" smtClean="0">
                          <a:latin typeface="Cambria Math" panose="02040503050406030204" pitchFamily="18" charset="0"/>
                          <a:ea typeface="Cambria Math" panose="02040503050406030204" pitchFamily="18" charset="0"/>
                        </a:rPr>
                        <m:t>} </m:t>
                      </m:r>
                    </m:oMath>
                  </m:oMathPara>
                </a14:m>
                <a:endParaRPr lang="en-US" dirty="0"/>
              </a:p>
            </p:txBody>
          </p:sp>
        </mc:Choice>
        <mc:Fallback xmlns="">
          <p:sp>
            <p:nvSpPr>
              <p:cNvPr id="19" name="TextBox 18">
                <a:extLst>
                  <a:ext uri="{FF2B5EF4-FFF2-40B4-BE49-F238E27FC236}">
                    <a16:creationId xmlns:a16="http://schemas.microsoft.com/office/drawing/2014/main" id="{8CB613C3-7939-53C5-9CB5-DE85D84628C2}"/>
                  </a:ext>
                </a:extLst>
              </p:cNvPr>
              <p:cNvSpPr txBox="1">
                <a:spLocks noRot="1" noChangeAspect="1" noMove="1" noResize="1" noEditPoints="1" noAdjustHandles="1" noChangeArrowheads="1" noChangeShapeType="1" noTextEdit="1"/>
              </p:cNvSpPr>
              <p:nvPr/>
            </p:nvSpPr>
            <p:spPr>
              <a:xfrm>
                <a:off x="6968691" y="3005252"/>
                <a:ext cx="3552907" cy="1040028"/>
              </a:xfrm>
              <a:prstGeom prst="rect">
                <a:avLst/>
              </a:prstGeom>
              <a:blipFill>
                <a:blip r:embed="rId9"/>
                <a:stretch>
                  <a:fillRect l="-20641" t="-90361" b="-9879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E65B7896-92B3-AFBF-8CF0-65D1C3BA3DF2}"/>
                  </a:ext>
                </a:extLst>
              </p:cNvPr>
              <p:cNvSpPr txBox="1"/>
              <p:nvPr/>
            </p:nvSpPr>
            <p:spPr>
              <a:xfrm>
                <a:off x="6968691" y="4074705"/>
                <a:ext cx="5162271" cy="124970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d>
                        <m:dPr>
                          <m:begChr m:val="["/>
                          <m:endChr m:val="]"/>
                          <m:ctrlPr>
                            <a:rPr lang="en-US" b="0" i="1" smtClean="0">
                              <a:latin typeface="Cambria Math" panose="02040503050406030204" pitchFamily="18" charset="0"/>
                            </a:rPr>
                          </m:ctrlPr>
                        </m:dPr>
                        <m:e>
                          <m:nary>
                            <m:naryPr>
                              <m:chr m:val="∑"/>
                              <m:supHide m:val="on"/>
                              <m:ctrlPr>
                                <a:rPr lang="en-US" b="0" i="1" smtClean="0">
                                  <a:latin typeface="Cambria Math" panose="02040503050406030204" pitchFamily="18" charset="0"/>
                                </a:rPr>
                              </m:ctrlPr>
                            </m:naryPr>
                            <m:sub>
                              <m:r>
                                <m:rPr>
                                  <m:brk m:alnAt="7"/>
                                </m:rPr>
                                <a:rPr lang="en-US" b="0" i="1" smtClean="0">
                                  <a:latin typeface="Cambria Math" panose="02040503050406030204" pitchFamily="18" charset="0"/>
                                </a:rPr>
                                <m:t>𝑢</m:t>
                              </m:r>
                            </m:sub>
                            <m:sup/>
                            <m:e>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b="0" i="1" smtClean="0">
                                      <a:latin typeface="Cambria Math" panose="02040503050406030204" pitchFamily="18" charset="0"/>
                                    </a:rPr>
                                    <m:t>𝑗</m:t>
                                  </m:r>
                                  <m:r>
                                    <a:rPr lang="en-US" i="1">
                                      <a:latin typeface="Cambria Math" panose="02040503050406030204" pitchFamily="18" charset="0"/>
                                    </a:rPr>
                                    <m:t>,</m:t>
                                  </m:r>
                                  <m:r>
                                    <a:rPr lang="en-US" b="0" i="1" smtClean="0">
                                      <a:latin typeface="Cambria Math" panose="02040503050406030204" pitchFamily="18" charset="0"/>
                                    </a:rPr>
                                    <m:t>𝑢</m:t>
                                  </m:r>
                                </m:sub>
                              </m:sSub>
                            </m:e>
                          </m:nary>
                          <m:r>
                            <a:rPr lang="en-US" b="0" i="1" smtClean="0">
                              <a:latin typeface="Cambria Math" panose="02040503050406030204" pitchFamily="18" charset="0"/>
                            </a:rPr>
                            <m:t>−</m:t>
                          </m:r>
                          <m:nary>
                            <m:naryPr>
                              <m:chr m:val="∑"/>
                              <m:supHide m:val="on"/>
                              <m:ctrlPr>
                                <a:rPr lang="en-US" b="0" i="1" smtClean="0">
                                  <a:latin typeface="Cambria Math" panose="02040503050406030204" pitchFamily="18" charset="0"/>
                                </a:rPr>
                              </m:ctrlPr>
                            </m:naryPr>
                            <m:sub>
                              <m:r>
                                <a:rPr lang="en-US" b="0" i="1" smtClean="0">
                                  <a:latin typeface="Cambria Math" panose="02040503050406030204" pitchFamily="18" charset="0"/>
                                </a:rPr>
                                <m:t>𝑧</m:t>
                              </m:r>
                            </m:sub>
                            <m:sup/>
                            <m:e>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b="0" i="1" smtClean="0">
                                      <a:latin typeface="Cambria Math" panose="02040503050406030204" pitchFamily="18" charset="0"/>
                                    </a:rPr>
                                    <m:t>𝑧</m:t>
                                  </m:r>
                                  <m:r>
                                    <a:rPr lang="en-US" b="0" i="1" smtClean="0">
                                      <a:latin typeface="Cambria Math" panose="02040503050406030204" pitchFamily="18" charset="0"/>
                                    </a:rPr>
                                    <m:t>,</m:t>
                                  </m:r>
                                  <m:r>
                                    <a:rPr lang="en-US" b="0" i="1" smtClean="0">
                                      <a:latin typeface="Cambria Math" panose="02040503050406030204" pitchFamily="18" charset="0"/>
                                    </a:rPr>
                                    <m:t>𝑗</m:t>
                                  </m:r>
                                </m:sub>
                              </m:sSub>
                            </m:e>
                          </m:nary>
                        </m:e>
                      </m:d>
                      <m:nary>
                        <m:naryPr>
                          <m:chr m:val="∑"/>
                          <m:supHide m:val="on"/>
                          <m:ctrlPr>
                            <a:rPr lang="en-US" i="1">
                              <a:latin typeface="Cambria Math" panose="02040503050406030204" pitchFamily="18" charset="0"/>
                            </a:rPr>
                          </m:ctrlPr>
                        </m:naryPr>
                        <m:sub>
                          <m:r>
                            <m:rPr>
                              <m:brk m:alnAt="7"/>
                            </m:rPr>
                            <a:rPr lang="en-US" i="1">
                              <a:latin typeface="Cambria Math" panose="02040503050406030204" pitchFamily="18" charset="0"/>
                            </a:rPr>
                            <m:t>𝑎</m:t>
                          </m:r>
                          <m:r>
                            <a:rPr lang="en-US" i="1">
                              <a:latin typeface="Cambria Math" panose="02040503050406030204" pitchFamily="18" charset="0"/>
                            </a:rPr>
                            <m:t>,</m:t>
                          </m:r>
                          <m:r>
                            <a:rPr lang="en-US" i="1">
                              <a:latin typeface="Cambria Math" panose="02040503050406030204" pitchFamily="18" charset="0"/>
                            </a:rPr>
                            <m:t>𝑏</m:t>
                          </m:r>
                        </m:sub>
                        <m:sup/>
                        <m:e>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𝑎</m:t>
                              </m:r>
                              <m:r>
                                <a:rPr lang="en-US" i="1">
                                  <a:latin typeface="Cambria Math" panose="02040503050406030204" pitchFamily="18" charset="0"/>
                                </a:rPr>
                                <m:t>,</m:t>
                              </m:r>
                              <m:r>
                                <a:rPr lang="en-US" i="1">
                                  <a:latin typeface="Cambria Math" panose="02040503050406030204" pitchFamily="18" charset="0"/>
                                </a:rPr>
                                <m:t>𝑖</m:t>
                              </m:r>
                            </m:sub>
                          </m:sSub>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𝑏</m:t>
                              </m:r>
                              <m:r>
                                <a:rPr lang="en-US" i="1">
                                  <a:latin typeface="Cambria Math" panose="02040503050406030204" pitchFamily="18" charset="0"/>
                                </a:rPr>
                                <m:t>,</m:t>
                              </m:r>
                              <m:r>
                                <a:rPr lang="en-US" i="1">
                                  <a:latin typeface="Cambria Math" panose="02040503050406030204" pitchFamily="18" charset="0"/>
                                </a:rPr>
                                <m:t>𝑗</m:t>
                              </m:r>
                            </m:sub>
                          </m:sSub>
                        </m:e>
                      </m:nary>
                      <m:r>
                        <a:rPr lang="en-US" i="1" smtClean="0">
                          <a:latin typeface="Cambria Math" panose="02040503050406030204" pitchFamily="18" charset="0"/>
                        </a:rPr>
                        <m:t>=</m:t>
                      </m:r>
                      <m:r>
                        <a:rPr lang="en-US" b="0" i="1" smtClean="0">
                          <a:latin typeface="Cambria Math" panose="02040503050406030204" pitchFamily="18" charset="0"/>
                        </a:rPr>
                        <m:t>−</m:t>
                      </m:r>
                      <m:nary>
                        <m:naryPr>
                          <m:chr m:val="∑"/>
                          <m:supHide m:val="on"/>
                          <m:ctrlPr>
                            <a:rPr lang="en-US" i="1">
                              <a:latin typeface="Cambria Math" panose="02040503050406030204" pitchFamily="18" charset="0"/>
                            </a:rPr>
                          </m:ctrlPr>
                        </m:naryPr>
                        <m:sub>
                          <m:r>
                            <m:rPr>
                              <m:brk m:alnAt="7"/>
                            </m:rPr>
                            <a:rPr lang="en-US" i="1">
                              <a:latin typeface="Cambria Math" panose="02040503050406030204" pitchFamily="18" charset="0"/>
                            </a:rPr>
                            <m:t>𝑎</m:t>
                          </m:r>
                          <m:r>
                            <a:rPr lang="en-US" i="1">
                              <a:latin typeface="Cambria Math" panose="02040503050406030204" pitchFamily="18" charset="0"/>
                            </a:rPr>
                            <m:t>,</m:t>
                          </m:r>
                          <m:r>
                            <a:rPr lang="en-US" i="1">
                              <a:latin typeface="Cambria Math" panose="02040503050406030204" pitchFamily="18" charset="0"/>
                            </a:rPr>
                            <m:t>𝑏</m:t>
                          </m:r>
                        </m:sub>
                        <m:sup/>
                        <m:e>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𝑎</m:t>
                              </m:r>
                              <m:r>
                                <a:rPr lang="en-US" i="1">
                                  <a:latin typeface="Cambria Math" panose="02040503050406030204" pitchFamily="18" charset="0"/>
                                </a:rPr>
                                <m:t>,</m:t>
                              </m:r>
                              <m:r>
                                <a:rPr lang="en-US" i="1">
                                  <a:latin typeface="Cambria Math" panose="02040503050406030204" pitchFamily="18" charset="0"/>
                                </a:rPr>
                                <m:t>𝑖</m:t>
                              </m:r>
                            </m:sub>
                          </m:sSub>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𝑏</m:t>
                              </m:r>
                              <m:r>
                                <a:rPr lang="en-US" i="1">
                                  <a:latin typeface="Cambria Math" panose="02040503050406030204" pitchFamily="18" charset="0"/>
                                </a:rPr>
                                <m:t>,</m:t>
                              </m:r>
                              <m:r>
                                <a:rPr lang="en-US" i="1">
                                  <a:latin typeface="Cambria Math" panose="02040503050406030204" pitchFamily="18" charset="0"/>
                                </a:rPr>
                                <m:t>𝑗</m:t>
                              </m:r>
                            </m:sub>
                          </m:sSub>
                        </m:e>
                      </m:nary>
                      <m:r>
                        <a:rPr lang="en-US" b="0" i="1" smtClean="0">
                          <a:latin typeface="Cambria Math" panose="02040503050406030204" pitchFamily="18" charset="0"/>
                        </a:rPr>
                        <m:t>,  ∀</m:t>
                      </m:r>
                      <m:r>
                        <a:rPr lang="en-US" b="0" i="1" smtClean="0">
                          <a:latin typeface="Cambria Math" panose="02040503050406030204" pitchFamily="18" charset="0"/>
                        </a:rPr>
                        <m:t>𝑖</m:t>
                      </m:r>
                      <m:r>
                        <a:rPr lang="en-US" b="0" i="1" smtClean="0">
                          <a:latin typeface="Cambria Math" panose="02040503050406030204" pitchFamily="18" charset="0"/>
                        </a:rPr>
                        <m:t>&lt;</m:t>
                      </m:r>
                      <m:r>
                        <a:rPr lang="en-US" b="0" i="1" smtClean="0">
                          <a:latin typeface="Cambria Math" panose="02040503050406030204" pitchFamily="18" charset="0"/>
                        </a:rPr>
                        <m:t>𝑗</m:t>
                      </m:r>
                    </m:oMath>
                  </m:oMathPara>
                </a14:m>
                <a:endParaRPr lang="en-US" dirty="0"/>
              </a:p>
            </p:txBody>
          </p:sp>
        </mc:Choice>
        <mc:Fallback xmlns="">
          <p:sp>
            <p:nvSpPr>
              <p:cNvPr id="20" name="TextBox 19">
                <a:extLst>
                  <a:ext uri="{FF2B5EF4-FFF2-40B4-BE49-F238E27FC236}">
                    <a16:creationId xmlns:a16="http://schemas.microsoft.com/office/drawing/2014/main" id="{E65B7896-92B3-AFBF-8CF0-65D1C3BA3DF2}"/>
                  </a:ext>
                </a:extLst>
              </p:cNvPr>
              <p:cNvSpPr txBox="1">
                <a:spLocks noRot="1" noChangeAspect="1" noMove="1" noResize="1" noEditPoints="1" noAdjustHandles="1" noChangeArrowheads="1" noChangeShapeType="1" noTextEdit="1"/>
              </p:cNvSpPr>
              <p:nvPr/>
            </p:nvSpPr>
            <p:spPr>
              <a:xfrm>
                <a:off x="6968691" y="4074705"/>
                <a:ext cx="5162271" cy="1249701"/>
              </a:xfrm>
              <a:prstGeom prst="rect">
                <a:avLst/>
              </a:prstGeom>
              <a:blipFill>
                <a:blip r:embed="rId10"/>
                <a:stretch>
                  <a:fillRect l="-12990" t="-69000" b="-7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26747840-2E83-0C7E-F7E6-F3BFB372A1E5}"/>
                  </a:ext>
                </a:extLst>
              </p:cNvPr>
              <p:cNvSpPr txBox="1"/>
              <p:nvPr/>
            </p:nvSpPr>
            <p:spPr>
              <a:xfrm>
                <a:off x="6935742" y="5266179"/>
                <a:ext cx="3572107" cy="106272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nary>
                        <m:naryPr>
                          <m:chr m:val="∑"/>
                          <m:supHide m:val="on"/>
                          <m:ctrlPr>
                            <a:rPr lang="en-US" b="0" i="1" smtClean="0">
                              <a:latin typeface="Cambria Math" panose="02040503050406030204" pitchFamily="18" charset="0"/>
                            </a:rPr>
                          </m:ctrlPr>
                        </m:naryPr>
                        <m:sub>
                          <m:r>
                            <a:rPr lang="en-US" b="0" i="1" smtClean="0">
                              <a:latin typeface="Cambria Math" panose="02040503050406030204" pitchFamily="18" charset="0"/>
                            </a:rPr>
                            <m:t>𝑢</m:t>
                          </m:r>
                          <m:r>
                            <a:rPr lang="en-US" b="0" i="1" smtClean="0">
                              <a:latin typeface="Cambria Math" panose="02040503050406030204" pitchFamily="18" charset="0"/>
                            </a:rPr>
                            <m:t>,</m:t>
                          </m:r>
                          <m:r>
                            <a:rPr lang="en-US" b="0" i="1" smtClean="0">
                              <a:latin typeface="Cambria Math" panose="02040503050406030204" pitchFamily="18" charset="0"/>
                            </a:rPr>
                            <m:t>𝑧</m:t>
                          </m:r>
                        </m:sub>
                        <m:sup/>
                        <m:e>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i="1">
                                  <a:latin typeface="Cambria Math" panose="02040503050406030204" pitchFamily="18" charset="0"/>
                                </a:rPr>
                                <m:t>𝑢</m:t>
                              </m:r>
                              <m:r>
                                <a:rPr lang="en-US" i="1">
                                  <a:latin typeface="Cambria Math" panose="02040503050406030204" pitchFamily="18" charset="0"/>
                                </a:rPr>
                                <m:t>,</m:t>
                              </m:r>
                              <m:r>
                                <a:rPr lang="en-US" i="1">
                                  <a:latin typeface="Cambria Math" panose="02040503050406030204" pitchFamily="18" charset="0"/>
                                </a:rPr>
                                <m:t>𝑧</m:t>
                              </m:r>
                            </m:sub>
                          </m:sSub>
                        </m:e>
                      </m:nary>
                      <m:r>
                        <a:rPr lang="en-US" i="1">
                          <a:latin typeface="Cambria Math" panose="02040503050406030204" pitchFamily="18" charset="0"/>
                        </a:rPr>
                        <m:t>≤</m:t>
                      </m:r>
                      <m:d>
                        <m:dPr>
                          <m:ctrlPr>
                            <a:rPr lang="en-US" b="0" i="1" smtClean="0">
                              <a:latin typeface="Cambria Math" panose="02040503050406030204" pitchFamily="18" charset="0"/>
                            </a:rPr>
                          </m:ctrlPr>
                        </m:dPr>
                        <m:e>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𝑉</m:t>
                              </m:r>
                            </m:e>
                          </m:d>
                          <m:r>
                            <a:rPr lang="en-US" b="0" i="1" smtClean="0">
                              <a:latin typeface="Cambria Math" panose="02040503050406030204" pitchFamily="18" charset="0"/>
                            </a:rPr>
                            <m:t>−1</m:t>
                          </m:r>
                        </m:e>
                      </m:d>
                      <m:nary>
                        <m:naryPr>
                          <m:chr m:val="∑"/>
                          <m:supHide m:val="on"/>
                          <m:ctrlPr>
                            <a:rPr lang="en-US" i="1">
                              <a:latin typeface="Cambria Math" panose="02040503050406030204" pitchFamily="18" charset="0"/>
                            </a:rPr>
                          </m:ctrlPr>
                        </m:naryPr>
                        <m:sub>
                          <m:r>
                            <m:rPr>
                              <m:brk m:alnAt="7"/>
                            </m:rPr>
                            <a:rPr lang="en-US" i="1">
                              <a:latin typeface="Cambria Math" panose="02040503050406030204" pitchFamily="18" charset="0"/>
                            </a:rPr>
                            <m:t>𝑎</m:t>
                          </m:r>
                          <m:r>
                            <a:rPr lang="en-US" i="1">
                              <a:latin typeface="Cambria Math" panose="02040503050406030204" pitchFamily="18" charset="0"/>
                            </a:rPr>
                            <m:t>,</m:t>
                          </m:r>
                          <m:r>
                            <a:rPr lang="en-US" i="1">
                              <a:latin typeface="Cambria Math" panose="02040503050406030204" pitchFamily="18" charset="0"/>
                            </a:rPr>
                            <m:t>𝑏</m:t>
                          </m:r>
                        </m:sub>
                        <m:sup/>
                        <m:e>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𝑎</m:t>
                              </m:r>
                              <m:r>
                                <a:rPr lang="en-US" i="1">
                                  <a:latin typeface="Cambria Math" panose="02040503050406030204" pitchFamily="18" charset="0"/>
                                </a:rPr>
                                <m:t>,</m:t>
                              </m:r>
                              <m:r>
                                <a:rPr lang="en-US" i="1">
                                  <a:latin typeface="Cambria Math" panose="02040503050406030204" pitchFamily="18" charset="0"/>
                                </a:rPr>
                                <m:t>𝑖</m:t>
                              </m:r>
                            </m:sub>
                          </m:sSub>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𝑏</m:t>
                              </m:r>
                              <m:r>
                                <a:rPr lang="en-US" i="1">
                                  <a:latin typeface="Cambria Math" panose="02040503050406030204" pitchFamily="18" charset="0"/>
                                </a:rPr>
                                <m:t>,</m:t>
                              </m:r>
                              <m:r>
                                <a:rPr lang="en-US" i="1">
                                  <a:latin typeface="Cambria Math" panose="02040503050406030204" pitchFamily="18" charset="0"/>
                                </a:rPr>
                                <m:t>𝑗</m:t>
                              </m:r>
                            </m:sub>
                          </m:sSub>
                        </m:e>
                      </m:nary>
                      <m:r>
                        <a:rPr lang="en-US" i="1">
                          <a:latin typeface="Cambria Math" panose="02040503050406030204" pitchFamily="18" charset="0"/>
                        </a:rPr>
                        <m:t>,</m:t>
                      </m:r>
                      <m:r>
                        <a:rPr lang="en-US" b="0" i="1" smtClean="0">
                          <a:latin typeface="Cambria Math" panose="02040503050406030204" pitchFamily="18" charset="0"/>
                        </a:rPr>
                        <m:t>  </m:t>
                      </m:r>
                      <m:r>
                        <a:rPr lang="en-US" i="1">
                          <a:latin typeface="Cambria Math" panose="02040503050406030204" pitchFamily="18" charset="0"/>
                        </a:rPr>
                        <m:t>∀</m:t>
                      </m:r>
                      <m:r>
                        <a:rPr lang="en-US" i="1">
                          <a:latin typeface="Cambria Math" panose="02040503050406030204" pitchFamily="18" charset="0"/>
                        </a:rPr>
                        <m:t>𝑖</m:t>
                      </m:r>
                      <m:r>
                        <a:rPr lang="en-US" i="1">
                          <a:latin typeface="Cambria Math" panose="02040503050406030204" pitchFamily="18" charset="0"/>
                        </a:rPr>
                        <m:t>&lt;</m:t>
                      </m:r>
                      <m:r>
                        <a:rPr lang="en-US" i="1">
                          <a:latin typeface="Cambria Math" panose="02040503050406030204" pitchFamily="18" charset="0"/>
                        </a:rPr>
                        <m:t>𝑗</m:t>
                      </m:r>
                    </m:oMath>
                  </m:oMathPara>
                </a14:m>
                <a:endParaRPr lang="en-US" dirty="0"/>
              </a:p>
            </p:txBody>
          </p:sp>
        </mc:Choice>
        <mc:Fallback xmlns="">
          <p:sp>
            <p:nvSpPr>
              <p:cNvPr id="21" name="TextBox 20">
                <a:extLst>
                  <a:ext uri="{FF2B5EF4-FFF2-40B4-BE49-F238E27FC236}">
                    <a16:creationId xmlns:a16="http://schemas.microsoft.com/office/drawing/2014/main" id="{26747840-2E83-0C7E-F7E6-F3BFB372A1E5}"/>
                  </a:ext>
                </a:extLst>
              </p:cNvPr>
              <p:cNvSpPr txBox="1">
                <a:spLocks noRot="1" noChangeAspect="1" noMove="1" noResize="1" noEditPoints="1" noAdjustHandles="1" noChangeArrowheads="1" noChangeShapeType="1" noTextEdit="1"/>
              </p:cNvSpPr>
              <p:nvPr/>
            </p:nvSpPr>
            <p:spPr>
              <a:xfrm>
                <a:off x="6935742" y="5266179"/>
                <a:ext cx="3572107" cy="1062727"/>
              </a:xfrm>
              <a:prstGeom prst="rect">
                <a:avLst/>
              </a:prstGeom>
              <a:blipFill>
                <a:blip r:embed="rId11"/>
                <a:stretch>
                  <a:fillRect l="-19858" t="-88235" b="-9411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180D7EEB-32C1-BA02-0B15-3AECFD81BE0F}"/>
                  </a:ext>
                </a:extLst>
              </p:cNvPr>
              <p:cNvSpPr txBox="1"/>
              <p:nvPr/>
            </p:nvSpPr>
            <p:spPr>
              <a:xfrm>
                <a:off x="3080174" y="5818944"/>
                <a:ext cx="2052195" cy="391646"/>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𝑎</m:t>
                          </m:r>
                          <m:r>
                            <a:rPr lang="en-US" b="0" i="1" smtClean="0">
                              <a:latin typeface="Cambria Math" panose="02040503050406030204" pitchFamily="18" charset="0"/>
                            </a:rPr>
                            <m:t>,</m:t>
                          </m:r>
                          <m:r>
                            <a:rPr lang="en-US" b="0" i="1" smtClean="0">
                              <a:latin typeface="Cambria Math" panose="02040503050406030204" pitchFamily="18" charset="0"/>
                            </a:rPr>
                            <m:t>𝑖</m:t>
                          </m:r>
                        </m:sub>
                      </m:sSub>
                      <m:r>
                        <a:rPr lang="en-US" b="0" i="0" smtClean="0">
                          <a:latin typeface="Cambria Math" panose="02040503050406030204" pitchFamily="18" charset="0"/>
                        </a:rPr>
                        <m:t>,</m:t>
                      </m:r>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 </m:t>
                          </m:r>
                          <m:r>
                            <a:rPr lang="en-US" i="1">
                              <a:latin typeface="Cambria Math" panose="02040503050406030204" pitchFamily="18" charset="0"/>
                            </a:rPr>
                            <m:t>𝑝</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i="1">
                              <a:latin typeface="Cambria Math" panose="02040503050406030204" pitchFamily="18" charset="0"/>
                            </a:rPr>
                            <m:t>𝑢</m:t>
                          </m:r>
                          <m:r>
                            <a:rPr lang="en-US" i="1">
                              <a:latin typeface="Cambria Math" panose="02040503050406030204" pitchFamily="18" charset="0"/>
                            </a:rPr>
                            <m:t>,</m:t>
                          </m:r>
                          <m:r>
                            <a:rPr lang="en-US" i="1">
                              <a:latin typeface="Cambria Math" panose="02040503050406030204" pitchFamily="18" charset="0"/>
                            </a:rPr>
                            <m:t>𝑧</m:t>
                          </m:r>
                        </m:sub>
                      </m:sSub>
                      <m:r>
                        <a:rPr lang="en-US" i="1">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{0, 1}</m:t>
                      </m:r>
                    </m:oMath>
                  </m:oMathPara>
                </a14:m>
                <a:endParaRPr lang="en-US" dirty="0"/>
              </a:p>
            </p:txBody>
          </p:sp>
        </mc:Choice>
        <mc:Fallback xmlns="">
          <p:sp>
            <p:nvSpPr>
              <p:cNvPr id="22" name="TextBox 21">
                <a:extLst>
                  <a:ext uri="{FF2B5EF4-FFF2-40B4-BE49-F238E27FC236}">
                    <a16:creationId xmlns:a16="http://schemas.microsoft.com/office/drawing/2014/main" id="{180D7EEB-32C1-BA02-0B15-3AECFD81BE0F}"/>
                  </a:ext>
                </a:extLst>
              </p:cNvPr>
              <p:cNvSpPr txBox="1">
                <a:spLocks noRot="1" noChangeAspect="1" noMove="1" noResize="1" noEditPoints="1" noAdjustHandles="1" noChangeArrowheads="1" noChangeShapeType="1" noTextEdit="1"/>
              </p:cNvSpPr>
              <p:nvPr/>
            </p:nvSpPr>
            <p:spPr>
              <a:xfrm>
                <a:off x="3080174" y="5818944"/>
                <a:ext cx="2052195" cy="391646"/>
              </a:xfrm>
              <a:prstGeom prst="rect">
                <a:avLst/>
              </a:prstGeom>
              <a:blipFill>
                <a:blip r:embed="rId12"/>
                <a:stretch>
                  <a:fillRect b="-9375"/>
                </a:stretch>
              </a:blipFill>
            </p:spPr>
            <p:txBody>
              <a:bodyPr/>
              <a:lstStyle/>
              <a:p>
                <a:r>
                  <a:rPr lang="en-US">
                    <a:noFill/>
                  </a:rPr>
                  <a:t> </a:t>
                </a:r>
              </a:p>
            </p:txBody>
          </p:sp>
        </mc:Fallback>
      </mc:AlternateContent>
    </p:spTree>
    <p:extLst>
      <p:ext uri="{BB962C8B-B14F-4D97-AF65-F5344CB8AC3E}">
        <p14:creationId xmlns:p14="http://schemas.microsoft.com/office/powerpoint/2010/main" val="414929751"/>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808901-2386-94C9-DBAE-2332E554A659}"/>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C845CB34-4C61-5EAF-95D7-A524EB530071}"/>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1F2C2E15-0F59-3096-FC43-1EB6F8C5C575}"/>
              </a:ext>
            </a:extLst>
          </p:cNvPr>
          <p:cNvSpPr/>
          <p:nvPr/>
        </p:nvSpPr>
        <p:spPr>
          <a:xfrm>
            <a:off x="109728" y="2257104"/>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D4A47C42-39E8-84B9-1E64-EE273686FFED}"/>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cs typeface="Calibri" pitchFamily="34" charset="-120"/>
              </a:rPr>
              <a:t>Introduction</a:t>
            </a:r>
          </a:p>
        </p:txBody>
      </p:sp>
      <p:sp>
        <p:nvSpPr>
          <p:cNvPr id="6" name="Text 4">
            <a:extLst>
              <a:ext uri="{FF2B5EF4-FFF2-40B4-BE49-F238E27FC236}">
                <a16:creationId xmlns:a16="http://schemas.microsoft.com/office/drawing/2014/main" id="{E3483DB1-BE05-6A8E-123B-E9CD1408111D}"/>
              </a:ext>
            </a:extLst>
          </p:cNvPr>
          <p:cNvSpPr/>
          <p:nvPr/>
        </p:nvSpPr>
        <p:spPr>
          <a:xfrm>
            <a:off x="182880" y="226771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cs typeface="Calibri" pitchFamily="34" charset="-120"/>
              </a:rPr>
              <a:t>TACO</a:t>
            </a:r>
          </a:p>
        </p:txBody>
      </p:sp>
      <p:sp>
        <p:nvSpPr>
          <p:cNvPr id="7" name="Text 5">
            <a:extLst>
              <a:ext uri="{FF2B5EF4-FFF2-40B4-BE49-F238E27FC236}">
                <a16:creationId xmlns:a16="http://schemas.microsoft.com/office/drawing/2014/main" id="{06E82FD5-9413-9159-4C00-96327C3B2995}"/>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UNIQ</a:t>
            </a:r>
            <a:endParaRPr lang="en-US" sz="1250" dirty="0"/>
          </a:p>
        </p:txBody>
      </p:sp>
      <p:sp>
        <p:nvSpPr>
          <p:cNvPr id="8" name="Text 6">
            <a:extLst>
              <a:ext uri="{FF2B5EF4-FFF2-40B4-BE49-F238E27FC236}">
                <a16:creationId xmlns:a16="http://schemas.microsoft.com/office/drawing/2014/main" id="{125D3430-134A-8FAC-5BD7-D349A7D8F54C}"/>
              </a:ext>
            </a:extLst>
          </p:cNvPr>
          <p:cNvSpPr/>
          <p:nvPr/>
        </p:nvSpPr>
        <p:spPr>
          <a:xfrm>
            <a:off x="182880" y="4005072"/>
            <a:ext cx="1225296" cy="512064"/>
          </a:xfrm>
          <a:prstGeom prst="rect">
            <a:avLst/>
          </a:prstGeom>
          <a:noFill/>
          <a:ln/>
        </p:spPr>
        <p:txBody>
          <a:bodyPr wrap="square" rtlCol="0" anchor="ctr"/>
          <a:lstStyle/>
          <a:p>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a:extLst>
              <a:ext uri="{FF2B5EF4-FFF2-40B4-BE49-F238E27FC236}">
                <a16:creationId xmlns:a16="http://schemas.microsoft.com/office/drawing/2014/main" id="{4CA0CF44-5709-5A90-8E85-012CE8715ED3}"/>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TACO: Topology-Allocation Co-Optimization for Distributed Quantum Computing </a:t>
            </a:r>
          </a:p>
        </p:txBody>
      </p:sp>
      <p:sp>
        <p:nvSpPr>
          <p:cNvPr id="13" name="Text 11">
            <a:extLst>
              <a:ext uri="{FF2B5EF4-FFF2-40B4-BE49-F238E27FC236}">
                <a16:creationId xmlns:a16="http://schemas.microsoft.com/office/drawing/2014/main" id="{2A38280C-DA7E-3294-3769-2688D6FCB830}"/>
              </a:ext>
            </a:extLst>
          </p:cNvPr>
          <p:cNvSpPr/>
          <p:nvPr/>
        </p:nvSpPr>
        <p:spPr>
          <a:xfrm>
            <a:off x="11551615" y="6473952"/>
            <a:ext cx="411480" cy="274320"/>
          </a:xfrm>
          <a:prstGeom prst="rect">
            <a:avLst/>
          </a:prstGeom>
          <a:no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143</a:t>
            </a:fld>
            <a:endParaRPr lang="en-US" sz="1000" dirty="0"/>
          </a:p>
        </p:txBody>
      </p:sp>
      <p:sp>
        <p:nvSpPr>
          <p:cNvPr id="14" name="Text 12">
            <a:extLst>
              <a:ext uri="{FF2B5EF4-FFF2-40B4-BE49-F238E27FC236}">
                <a16:creationId xmlns:a16="http://schemas.microsoft.com/office/drawing/2014/main" id="{8F59A8E7-B238-555E-1CAA-6C443F789D6A}"/>
              </a:ext>
            </a:extLst>
          </p:cNvPr>
          <p:cNvSpPr/>
          <p:nvPr/>
        </p:nvSpPr>
        <p:spPr>
          <a:xfrm>
            <a:off x="2011680" y="6473952"/>
            <a:ext cx="5486400" cy="274320"/>
          </a:xfrm>
          <a:prstGeom prst="rect">
            <a:avLst/>
          </a:prstGeom>
          <a:noFill/>
          <a:ln/>
        </p:spPr>
        <p:txBody>
          <a:bodyPr wrap="square" rtlCol="0" anchor="ctr"/>
          <a:lstStyle/>
          <a:p>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sp>
        <p:nvSpPr>
          <p:cNvPr id="3" name="Text 9">
            <a:extLst>
              <a:ext uri="{FF2B5EF4-FFF2-40B4-BE49-F238E27FC236}">
                <a16:creationId xmlns:a16="http://schemas.microsoft.com/office/drawing/2014/main" id="{5C6A56C4-24A3-1341-46BD-758EFC5EC798}"/>
              </a:ext>
            </a:extLst>
          </p:cNvPr>
          <p:cNvSpPr/>
          <p:nvPr/>
        </p:nvSpPr>
        <p:spPr>
          <a:xfrm>
            <a:off x="2011680" y="621792"/>
            <a:ext cx="9677095" cy="658368"/>
          </a:xfrm>
          <a:prstGeom prst="rect">
            <a:avLst/>
          </a:prstGeom>
          <a:noFill/>
        </p:spPr>
        <p:txBody>
          <a:bodyPr wrap="square" rtlCol="0" anchor="ctr"/>
          <a:lstStyle/>
          <a:p>
            <a:pPr marL="0" indent="0">
              <a:buNone/>
            </a:pPr>
            <a:r>
              <a:rPr lang="en-US" sz="2400" b="1" dirty="0">
                <a:solidFill>
                  <a:srgbClr val="231F20"/>
                </a:solidFill>
                <a:latin typeface="Cambria" panose="02040503050406030204" pitchFamily="34" charset="0"/>
                <a:ea typeface="Cambria" panose="02040503050406030204" pitchFamily="34" charset="-122"/>
                <a:cs typeface="Cambria" panose="02040503050406030204" pitchFamily="34" charset="-120"/>
              </a:rPr>
              <a:t>Partial Linearization</a:t>
            </a:r>
          </a:p>
        </p:txBody>
      </p:sp>
      <p:sp>
        <p:nvSpPr>
          <p:cNvPr id="11" name="Rectangle: Rounded Corners 16">
            <a:extLst>
              <a:ext uri="{FF2B5EF4-FFF2-40B4-BE49-F238E27FC236}">
                <a16:creationId xmlns:a16="http://schemas.microsoft.com/office/drawing/2014/main" id="{76FE5A81-8888-5338-5467-46FE7FF4FE97}"/>
              </a:ext>
            </a:extLst>
          </p:cNvPr>
          <p:cNvSpPr/>
          <p:nvPr/>
        </p:nvSpPr>
        <p:spPr>
          <a:xfrm>
            <a:off x="7332339" y="1333824"/>
            <a:ext cx="453707" cy="581469"/>
          </a:xfrm>
          <a:prstGeom prst="roundRect">
            <a:avLst>
              <a:gd name="adj" fmla="val 6052"/>
            </a:avLst>
          </a:prstGeom>
          <a:solidFill>
            <a:srgbClr val="FFFF00"/>
          </a:solidFill>
          <a:ln w="28575">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Rounded Corners 16">
            <a:extLst>
              <a:ext uri="{FF2B5EF4-FFF2-40B4-BE49-F238E27FC236}">
                <a16:creationId xmlns:a16="http://schemas.microsoft.com/office/drawing/2014/main" id="{CE95BA3B-CC42-EE18-EB24-14A8FA991CB2}"/>
              </a:ext>
            </a:extLst>
          </p:cNvPr>
          <p:cNvSpPr/>
          <p:nvPr/>
        </p:nvSpPr>
        <p:spPr>
          <a:xfrm>
            <a:off x="9364717" y="3345640"/>
            <a:ext cx="646367" cy="552312"/>
          </a:xfrm>
          <a:prstGeom prst="roundRect">
            <a:avLst>
              <a:gd name="adj" fmla="val 6052"/>
            </a:avLst>
          </a:prstGeom>
          <a:solidFill>
            <a:srgbClr val="FFFF00"/>
          </a:solidFill>
          <a:ln w="28575">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7CD8DBC2-3406-0F39-3F68-7C39D46CA493}"/>
                  </a:ext>
                </a:extLst>
              </p:cNvPr>
              <p:cNvSpPr txBox="1"/>
              <p:nvPr/>
            </p:nvSpPr>
            <p:spPr>
              <a:xfrm>
                <a:off x="2239165" y="1213322"/>
                <a:ext cx="4424805" cy="81073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nary>
                        <m:naryPr>
                          <m:chr m:val="∑"/>
                          <m:supHide m:val="on"/>
                          <m:ctrlPr>
                            <a:rPr lang="en-US" b="0" i="1" smtClean="0">
                              <a:latin typeface="Cambria Math" panose="02040503050406030204" pitchFamily="18" charset="0"/>
                            </a:rPr>
                          </m:ctrlPr>
                        </m:naryPr>
                        <m:sub>
                          <m:r>
                            <a:rPr lang="en-US" b="0" i="1" smtClean="0">
                              <a:latin typeface="Cambria Math" panose="02040503050406030204" pitchFamily="18" charset="0"/>
                            </a:rPr>
                            <m:t>𝑢</m:t>
                          </m:r>
                          <m:r>
                            <a:rPr lang="en-US" b="0" i="1" smtClean="0">
                              <a:latin typeface="Cambria Math" panose="02040503050406030204" pitchFamily="18" charset="0"/>
                            </a:rPr>
                            <m:t>&lt;</m:t>
                          </m:r>
                          <m:r>
                            <a:rPr lang="en-US" b="0" i="1" smtClean="0">
                              <a:latin typeface="Cambria Math" panose="02040503050406030204" pitchFamily="18" charset="0"/>
                            </a:rPr>
                            <m:t>𝑧</m:t>
                          </m:r>
                        </m:sub>
                        <m:sup/>
                        <m:e>
                          <m:d>
                            <m:dPr>
                              <m:begChr m:val="["/>
                              <m:endChr m:val="]"/>
                              <m:ctrlPr>
                                <a:rPr lang="en-US" i="1">
                                  <a:latin typeface="Cambria Math" panose="02040503050406030204" pitchFamily="18" charset="0"/>
                                </a:rPr>
                              </m:ctrlPr>
                            </m:dPr>
                            <m:e>
                              <m:r>
                                <a:rPr lang="en-US" i="1">
                                  <a:latin typeface="Cambria Math" panose="02040503050406030204" pitchFamily="18" charset="0"/>
                                </a:rPr>
                                <m:t>1−</m:t>
                              </m:r>
                              <m:nary>
                                <m:naryPr>
                                  <m:chr m:val="∏"/>
                                  <m:supHide m:val="on"/>
                                  <m:ctrlPr>
                                    <a:rPr lang="en-US" i="1">
                                      <a:latin typeface="Cambria Math" panose="02040503050406030204" pitchFamily="18" charset="0"/>
                                    </a:rPr>
                                  </m:ctrlPr>
                                </m:naryPr>
                                <m:sub>
                                  <m:r>
                                    <m:rPr>
                                      <m:brk m:alnAt="7"/>
                                    </m:rPr>
                                    <a:rPr lang="en-US" i="1">
                                      <a:latin typeface="Cambria Math" panose="02040503050406030204" pitchFamily="18" charset="0"/>
                                    </a:rPr>
                                    <m:t>𝑖</m:t>
                                  </m:r>
                                  <m:r>
                                    <a:rPr lang="en-US" i="1">
                                      <a:latin typeface="Cambria Math" panose="02040503050406030204" pitchFamily="18" charset="0"/>
                                    </a:rPr>
                                    <m:t>&lt;</m:t>
                                  </m:r>
                                  <m:r>
                                    <a:rPr lang="en-US" i="1">
                                      <a:latin typeface="Cambria Math" panose="02040503050406030204" pitchFamily="18" charset="0"/>
                                    </a:rPr>
                                    <m:t>𝑗</m:t>
                                  </m:r>
                                </m:sub>
                                <m:sup/>
                                <m:e>
                                  <m:d>
                                    <m:dPr>
                                      <m:ctrlPr>
                                        <a:rPr lang="en-US" i="1">
                                          <a:latin typeface="Cambria Math" panose="02040503050406030204" pitchFamily="18" charset="0"/>
                                        </a:rPr>
                                      </m:ctrlPr>
                                    </m:dPr>
                                    <m:e>
                                      <m:r>
                                        <a:rPr lang="en-US" i="1">
                                          <a:latin typeface="Cambria Math" panose="02040503050406030204" pitchFamily="18" charset="0"/>
                                        </a:rPr>
                                        <m:t>1−</m:t>
                                      </m:r>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i="1">
                                              <a:latin typeface="Cambria Math" panose="02040503050406030204" pitchFamily="18" charset="0"/>
                                            </a:rPr>
                                            <m:t>𝑢</m:t>
                                          </m:r>
                                          <m:r>
                                            <a:rPr lang="en-US" i="1">
                                              <a:latin typeface="Cambria Math" panose="02040503050406030204" pitchFamily="18" charset="0"/>
                                            </a:rPr>
                                            <m:t>,</m:t>
                                          </m:r>
                                          <m:r>
                                            <a:rPr lang="en-US" i="1">
                                              <a:latin typeface="Cambria Math" panose="02040503050406030204" pitchFamily="18" charset="0"/>
                                            </a:rPr>
                                            <m:t>𝑧</m:t>
                                          </m:r>
                                        </m:sub>
                                      </m:sSub>
                                    </m:e>
                                  </m:d>
                                  <m:d>
                                    <m:dPr>
                                      <m:ctrlPr>
                                        <a:rPr lang="en-US" i="1">
                                          <a:latin typeface="Cambria Math" panose="02040503050406030204" pitchFamily="18" charset="0"/>
                                        </a:rPr>
                                      </m:ctrlPr>
                                    </m:dPr>
                                    <m:e>
                                      <m:r>
                                        <a:rPr lang="en-US" i="1">
                                          <a:latin typeface="Cambria Math" panose="02040503050406030204" pitchFamily="18" charset="0"/>
                                        </a:rPr>
                                        <m:t>1−</m:t>
                                      </m:r>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b="0" i="1" smtClean="0">
                                              <a:latin typeface="Cambria Math" panose="02040503050406030204" pitchFamily="18" charset="0"/>
                                            </a:rPr>
                                            <m:t>𝑧</m:t>
                                          </m:r>
                                          <m:r>
                                            <a:rPr lang="en-US" i="1">
                                              <a:latin typeface="Cambria Math" panose="02040503050406030204" pitchFamily="18" charset="0"/>
                                            </a:rPr>
                                            <m:t>,</m:t>
                                          </m:r>
                                          <m:r>
                                            <a:rPr lang="en-US" b="0" i="1" smtClean="0">
                                              <a:latin typeface="Cambria Math" panose="02040503050406030204" pitchFamily="18" charset="0"/>
                                            </a:rPr>
                                            <m:t>𝑢</m:t>
                                          </m:r>
                                        </m:sub>
                                      </m:sSub>
                                    </m:e>
                                  </m:d>
                                </m:e>
                              </m:nary>
                            </m:e>
                          </m:d>
                        </m:e>
                      </m:nary>
                      <m:r>
                        <a:rPr lang="en-US" i="1">
                          <a:latin typeface="Cambria Math" panose="02040503050406030204" pitchFamily="18" charset="0"/>
                        </a:rPr>
                        <m:t>≤</m:t>
                      </m:r>
                      <m:r>
                        <a:rPr lang="en-US" i="1" smtClean="0">
                          <a:latin typeface="Cambria Math" panose="02040503050406030204" pitchFamily="18" charset="0"/>
                        </a:rPr>
                        <m:t>𝑊</m:t>
                      </m:r>
                    </m:oMath>
                  </m:oMathPara>
                </a14:m>
                <a:endParaRPr lang="en-US" dirty="0"/>
              </a:p>
            </p:txBody>
          </p:sp>
        </mc:Choice>
        <mc:Fallback xmlns="">
          <p:sp>
            <p:nvSpPr>
              <p:cNvPr id="15" name="TextBox 14">
                <a:extLst>
                  <a:ext uri="{FF2B5EF4-FFF2-40B4-BE49-F238E27FC236}">
                    <a16:creationId xmlns:a16="http://schemas.microsoft.com/office/drawing/2014/main" id="{7CD8DBC2-3406-0F39-3F68-7C39D46CA493}"/>
                  </a:ext>
                </a:extLst>
              </p:cNvPr>
              <p:cNvSpPr txBox="1">
                <a:spLocks noRot="1" noChangeAspect="1" noMove="1" noResize="1" noEditPoints="1" noAdjustHandles="1" noChangeArrowheads="1" noChangeShapeType="1" noTextEdit="1"/>
              </p:cNvSpPr>
              <p:nvPr/>
            </p:nvSpPr>
            <p:spPr>
              <a:xfrm>
                <a:off x="2239165" y="1213322"/>
                <a:ext cx="4424805" cy="810735"/>
              </a:xfrm>
              <a:prstGeom prst="rect">
                <a:avLst/>
              </a:prstGeom>
              <a:blipFill>
                <a:blip r:embed="rId3"/>
                <a:stretch>
                  <a:fillRect l="-16619" t="-113846" b="-15384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31201FAF-A793-9C4F-9AF4-8064455B7483}"/>
                  </a:ext>
                </a:extLst>
              </p:cNvPr>
              <p:cNvSpPr txBox="1"/>
              <p:nvPr/>
            </p:nvSpPr>
            <p:spPr>
              <a:xfrm>
                <a:off x="6800012" y="1247230"/>
                <a:ext cx="1699446" cy="76553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nary>
                        <m:naryPr>
                          <m:chr m:val="∑"/>
                          <m:supHide m:val="on"/>
                          <m:ctrlPr>
                            <a:rPr lang="en-US" b="0" i="1" smtClean="0">
                              <a:latin typeface="Cambria Math" panose="02040503050406030204" pitchFamily="18" charset="0"/>
                            </a:rPr>
                          </m:ctrlPr>
                        </m:naryPr>
                        <m:sub>
                          <m:r>
                            <a:rPr lang="en-US" b="0" i="1" smtClean="0">
                              <a:latin typeface="Cambria Math" panose="02040503050406030204" pitchFamily="18" charset="0"/>
                            </a:rPr>
                            <m:t>𝑢</m:t>
                          </m:r>
                          <m:r>
                            <a:rPr lang="en-US" b="0" i="1" smtClean="0">
                              <a:latin typeface="Cambria Math" panose="02040503050406030204" pitchFamily="18" charset="0"/>
                            </a:rPr>
                            <m:t>&lt;</m:t>
                          </m:r>
                          <m:r>
                            <a:rPr lang="en-US" b="0" i="1" smtClean="0">
                              <a:latin typeface="Cambria Math" panose="02040503050406030204" pitchFamily="18" charset="0"/>
                            </a:rPr>
                            <m:t>𝑧</m:t>
                          </m:r>
                        </m:sub>
                        <m:sup/>
                        <m:e>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rPr>
                                <m:t>𝑢</m:t>
                              </m:r>
                              <m:r>
                                <a:rPr lang="en-US" i="1">
                                  <a:latin typeface="Cambria Math" panose="02040503050406030204" pitchFamily="18" charset="0"/>
                                </a:rPr>
                                <m:t>,</m:t>
                              </m:r>
                              <m:r>
                                <a:rPr lang="en-US" i="1">
                                  <a:latin typeface="Cambria Math" panose="02040503050406030204" pitchFamily="18" charset="0"/>
                                </a:rPr>
                                <m:t>𝑧</m:t>
                              </m:r>
                            </m:sub>
                          </m:sSub>
                        </m:e>
                      </m:nary>
                      <m:r>
                        <a:rPr lang="en-US" i="1">
                          <a:latin typeface="Cambria Math" panose="02040503050406030204" pitchFamily="18" charset="0"/>
                        </a:rPr>
                        <m:t>≤</m:t>
                      </m:r>
                      <m:r>
                        <a:rPr lang="en-US" i="1" smtClean="0">
                          <a:latin typeface="Cambria Math" panose="02040503050406030204" pitchFamily="18" charset="0"/>
                        </a:rPr>
                        <m:t>𝑊</m:t>
                      </m:r>
                    </m:oMath>
                  </m:oMathPara>
                </a14:m>
                <a:endParaRPr lang="en-US" dirty="0"/>
              </a:p>
            </p:txBody>
          </p:sp>
        </mc:Choice>
        <mc:Fallback xmlns="">
          <p:sp>
            <p:nvSpPr>
              <p:cNvPr id="16" name="TextBox 15">
                <a:extLst>
                  <a:ext uri="{FF2B5EF4-FFF2-40B4-BE49-F238E27FC236}">
                    <a16:creationId xmlns:a16="http://schemas.microsoft.com/office/drawing/2014/main" id="{31201FAF-A793-9C4F-9AF4-8064455B7483}"/>
                  </a:ext>
                </a:extLst>
              </p:cNvPr>
              <p:cNvSpPr txBox="1">
                <a:spLocks noRot="1" noChangeAspect="1" noMove="1" noResize="1" noEditPoints="1" noAdjustHandles="1" noChangeArrowheads="1" noChangeShapeType="1" noTextEdit="1"/>
              </p:cNvSpPr>
              <p:nvPr/>
            </p:nvSpPr>
            <p:spPr>
              <a:xfrm>
                <a:off x="6800012" y="1247230"/>
                <a:ext cx="1699446" cy="765531"/>
              </a:xfrm>
              <a:prstGeom prst="rect">
                <a:avLst/>
              </a:prstGeom>
              <a:blipFill>
                <a:blip r:embed="rId4"/>
                <a:stretch>
                  <a:fillRect l="-37778" t="-122951" b="-17049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E6E8A74E-E40E-157A-EDC4-352717B9E282}"/>
                  </a:ext>
                </a:extLst>
              </p:cNvPr>
              <p:cNvSpPr txBox="1"/>
              <p:nvPr/>
            </p:nvSpPr>
            <p:spPr>
              <a:xfrm>
                <a:off x="6782398" y="1977110"/>
                <a:ext cx="5675432" cy="115108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2000" i="1">
                              <a:latin typeface="Cambria Math" panose="02040503050406030204" pitchFamily="18" charset="0"/>
                            </a:rPr>
                          </m:ctrlPr>
                        </m:sSubPr>
                        <m:e>
                          <m:r>
                            <a:rPr lang="en-US" sz="2000" i="1">
                              <a:latin typeface="Cambria Math" panose="02040503050406030204" pitchFamily="18" charset="0"/>
                            </a:rPr>
                            <m:t>𝑤</m:t>
                          </m:r>
                        </m:e>
                        <m:sub>
                          <m:r>
                            <a:rPr lang="en-US" sz="2000" i="1">
                              <a:latin typeface="Cambria Math" panose="02040503050406030204" pitchFamily="18" charset="0"/>
                            </a:rPr>
                            <m:t>𝑢</m:t>
                          </m:r>
                          <m:r>
                            <a:rPr lang="en-US" sz="2000" i="1">
                              <a:latin typeface="Cambria Math" panose="02040503050406030204" pitchFamily="18" charset="0"/>
                            </a:rPr>
                            <m:t>,</m:t>
                          </m:r>
                          <m:r>
                            <a:rPr lang="en-US" sz="2000" i="1">
                              <a:latin typeface="Cambria Math" panose="02040503050406030204" pitchFamily="18" charset="0"/>
                            </a:rPr>
                            <m:t>𝑧</m:t>
                          </m:r>
                        </m:sub>
                      </m:sSub>
                      <m:r>
                        <a:rPr lang="en-US" sz="2000" i="1">
                          <a:latin typeface="Cambria Math" panose="02040503050406030204" pitchFamily="18" charset="0"/>
                        </a:rPr>
                        <m:t>≤</m:t>
                      </m:r>
                      <m:nary>
                        <m:naryPr>
                          <m:chr m:val="∑"/>
                          <m:supHide m:val="on"/>
                          <m:ctrlPr>
                            <a:rPr lang="en-US" sz="2000" i="1">
                              <a:latin typeface="Cambria Math" panose="02040503050406030204" pitchFamily="18" charset="0"/>
                            </a:rPr>
                          </m:ctrlPr>
                        </m:naryPr>
                        <m:sub>
                          <m:r>
                            <a:rPr lang="en-US" sz="2000" i="1">
                              <a:latin typeface="Cambria Math" panose="02040503050406030204" pitchFamily="18" charset="0"/>
                            </a:rPr>
                            <m:t>𝑖</m:t>
                          </m:r>
                          <m:r>
                            <a:rPr lang="en-US" sz="2000" i="1">
                              <a:latin typeface="Cambria Math" panose="02040503050406030204" pitchFamily="18" charset="0"/>
                            </a:rPr>
                            <m:t>,</m:t>
                          </m:r>
                          <m:r>
                            <a:rPr lang="en-US" sz="2000" i="1">
                              <a:latin typeface="Cambria Math" panose="02040503050406030204" pitchFamily="18" charset="0"/>
                            </a:rPr>
                            <m:t>𝑗</m:t>
                          </m:r>
                        </m:sub>
                        <m:sup/>
                        <m:e>
                          <m:d>
                            <m:dPr>
                              <m:ctrlPr>
                                <a:rPr lang="en-US" sz="2000" i="1">
                                  <a:latin typeface="Cambria Math" panose="02040503050406030204" pitchFamily="18" charset="0"/>
                                </a:rPr>
                              </m:ctrlPr>
                            </m:dPr>
                            <m:e>
                              <m:sSub>
                                <m:sSubPr>
                                  <m:ctrlPr>
                                    <a:rPr lang="en-US" sz="2000" i="1">
                                      <a:latin typeface="Cambria Math" panose="02040503050406030204" pitchFamily="18" charset="0"/>
                                    </a:rPr>
                                  </m:ctrlPr>
                                </m:sSubPr>
                                <m:e>
                                  <m:r>
                                    <a:rPr lang="en-US" sz="2000" i="1">
                                      <a:latin typeface="Cambria Math" panose="02040503050406030204" pitchFamily="18" charset="0"/>
                                    </a:rPr>
                                    <m:t>𝑝</m:t>
                                  </m:r>
                                </m:e>
                                <m:sub>
                                  <m:r>
                                    <a:rPr lang="en-US" sz="2000" i="1">
                                      <a:latin typeface="Cambria Math" panose="02040503050406030204" pitchFamily="18" charset="0"/>
                                    </a:rPr>
                                    <m:t>𝑖</m:t>
                                  </m:r>
                                  <m:r>
                                    <a:rPr lang="en-US" sz="2000" i="1">
                                      <a:latin typeface="Cambria Math" panose="02040503050406030204" pitchFamily="18" charset="0"/>
                                    </a:rPr>
                                    <m:t>,</m:t>
                                  </m:r>
                                  <m:r>
                                    <a:rPr lang="en-US" sz="2000" i="1">
                                      <a:latin typeface="Cambria Math" panose="02040503050406030204" pitchFamily="18" charset="0"/>
                                    </a:rPr>
                                    <m:t>𝑗</m:t>
                                  </m:r>
                                  <m:r>
                                    <a:rPr lang="en-US" sz="2000" i="1">
                                      <a:latin typeface="Cambria Math" panose="02040503050406030204" pitchFamily="18" charset="0"/>
                                    </a:rPr>
                                    <m:t>,</m:t>
                                  </m:r>
                                  <m:r>
                                    <a:rPr lang="en-US" sz="2000" i="1">
                                      <a:latin typeface="Cambria Math" panose="02040503050406030204" pitchFamily="18" charset="0"/>
                                    </a:rPr>
                                    <m:t>𝑢</m:t>
                                  </m:r>
                                  <m:r>
                                    <a:rPr lang="en-US" sz="2000" i="1">
                                      <a:latin typeface="Cambria Math" panose="02040503050406030204" pitchFamily="18" charset="0"/>
                                    </a:rPr>
                                    <m:t>,</m:t>
                                  </m:r>
                                  <m:r>
                                    <a:rPr lang="en-US" sz="2000" i="1">
                                      <a:latin typeface="Cambria Math" panose="02040503050406030204" pitchFamily="18" charset="0"/>
                                    </a:rPr>
                                    <m:t>𝑧</m:t>
                                  </m:r>
                                </m:sub>
                              </m:sSub>
                              <m:r>
                                <a:rPr lang="en-US" sz="2000" i="1">
                                  <a:latin typeface="Cambria Math" panose="02040503050406030204" pitchFamily="18" charset="0"/>
                                </a:rPr>
                                <m:t>+</m:t>
                              </m:r>
                              <m:sSub>
                                <m:sSubPr>
                                  <m:ctrlPr>
                                    <a:rPr lang="en-US" sz="2000" i="1">
                                      <a:latin typeface="Cambria Math" panose="02040503050406030204" pitchFamily="18" charset="0"/>
                                    </a:rPr>
                                  </m:ctrlPr>
                                </m:sSubPr>
                                <m:e>
                                  <m:r>
                                    <a:rPr lang="en-US" sz="2000" i="1">
                                      <a:latin typeface="Cambria Math" panose="02040503050406030204" pitchFamily="18" charset="0"/>
                                    </a:rPr>
                                    <m:t>𝑝</m:t>
                                  </m:r>
                                </m:e>
                                <m:sub>
                                  <m:r>
                                    <a:rPr lang="en-US" sz="2000" i="1">
                                      <a:latin typeface="Cambria Math" panose="02040503050406030204" pitchFamily="18" charset="0"/>
                                    </a:rPr>
                                    <m:t>𝑖</m:t>
                                  </m:r>
                                  <m:r>
                                    <a:rPr lang="en-US" sz="2000" i="1">
                                      <a:latin typeface="Cambria Math" panose="02040503050406030204" pitchFamily="18" charset="0"/>
                                    </a:rPr>
                                    <m:t>,</m:t>
                                  </m:r>
                                  <m:r>
                                    <a:rPr lang="en-US" sz="2000" i="1">
                                      <a:latin typeface="Cambria Math" panose="02040503050406030204" pitchFamily="18" charset="0"/>
                                    </a:rPr>
                                    <m:t>𝑗</m:t>
                                  </m:r>
                                  <m:r>
                                    <a:rPr lang="en-US" sz="2000" i="1">
                                      <a:latin typeface="Cambria Math" panose="02040503050406030204" pitchFamily="18" charset="0"/>
                                    </a:rPr>
                                    <m:t>,</m:t>
                                  </m:r>
                                  <m:r>
                                    <a:rPr lang="en-US" sz="2000" i="1">
                                      <a:latin typeface="Cambria Math" panose="02040503050406030204" pitchFamily="18" charset="0"/>
                                    </a:rPr>
                                    <m:t>𝑧</m:t>
                                  </m:r>
                                  <m:r>
                                    <a:rPr lang="en-US" sz="2000" i="1">
                                      <a:latin typeface="Cambria Math" panose="02040503050406030204" pitchFamily="18" charset="0"/>
                                    </a:rPr>
                                    <m:t>,</m:t>
                                  </m:r>
                                  <m:r>
                                    <a:rPr lang="en-US" sz="2000" i="1">
                                      <a:latin typeface="Cambria Math" panose="02040503050406030204" pitchFamily="18" charset="0"/>
                                    </a:rPr>
                                    <m:t>𝑢</m:t>
                                  </m:r>
                                </m:sub>
                              </m:sSub>
                            </m:e>
                          </m:d>
                        </m:e>
                      </m:nary>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rPr>
                            <m:t>𝑢</m:t>
                          </m:r>
                          <m:r>
                            <a:rPr lang="en-US" i="1">
                              <a:latin typeface="Cambria Math" panose="02040503050406030204" pitchFamily="18" charset="0"/>
                            </a:rPr>
                            <m:t>,</m:t>
                          </m:r>
                          <m:r>
                            <a:rPr lang="en-US" i="1">
                              <a:latin typeface="Cambria Math" panose="02040503050406030204" pitchFamily="18" charset="0"/>
                            </a:rPr>
                            <m:t>𝑧</m:t>
                          </m:r>
                        </m:sub>
                      </m:sSub>
                      <m:d>
                        <m:dPr>
                          <m:ctrlPr>
                            <a:rPr lang="en-US" i="1">
                              <a:latin typeface="Cambria Math" panose="02040503050406030204" pitchFamily="18" charset="0"/>
                            </a:rPr>
                          </m:ctrlPr>
                        </m:dPr>
                        <m:e>
                          <m:r>
                            <a:rPr lang="en-US" i="1">
                              <a:latin typeface="Cambria Math" panose="02040503050406030204" pitchFamily="18" charset="0"/>
                            </a:rPr>
                            <m:t>2</m:t>
                          </m:r>
                          <m:d>
                            <m:dPr>
                              <m:begChr m:val="|"/>
                              <m:endChr m:val="|"/>
                              <m:ctrlPr>
                                <a:rPr lang="en-US" i="1" dirty="0">
                                  <a:latin typeface="Cambria Math" panose="02040503050406030204" pitchFamily="18" charset="0"/>
                                </a:rPr>
                              </m:ctrlPr>
                            </m:dPr>
                            <m:e>
                              <m:r>
                                <a:rPr lang="en-US" i="1" dirty="0">
                                  <a:latin typeface="Cambria Math" panose="02040503050406030204" pitchFamily="18" charset="0"/>
                                </a:rPr>
                                <m:t>𝑉</m:t>
                              </m:r>
                            </m:e>
                          </m:d>
                          <m:d>
                            <m:dPr>
                              <m:ctrlPr>
                                <a:rPr lang="en-US" i="1" dirty="0">
                                  <a:latin typeface="Cambria Math" panose="02040503050406030204" pitchFamily="18" charset="0"/>
                                </a:rPr>
                              </m:ctrlPr>
                            </m:dPr>
                            <m:e>
                              <m:d>
                                <m:dPr>
                                  <m:begChr m:val="|"/>
                                  <m:endChr m:val="|"/>
                                  <m:ctrlPr>
                                    <a:rPr lang="en-US" i="1" dirty="0">
                                      <a:latin typeface="Cambria Math" panose="02040503050406030204" pitchFamily="18" charset="0"/>
                                    </a:rPr>
                                  </m:ctrlPr>
                                </m:dPr>
                                <m:e>
                                  <m:r>
                                    <a:rPr lang="en-US" i="1" dirty="0">
                                      <a:latin typeface="Cambria Math" panose="02040503050406030204" pitchFamily="18" charset="0"/>
                                    </a:rPr>
                                    <m:t>𝑉</m:t>
                                  </m:r>
                                </m:e>
                              </m:d>
                              <m:r>
                                <a:rPr lang="en-US" i="1" dirty="0">
                                  <a:latin typeface="Cambria Math" panose="02040503050406030204" pitchFamily="18" charset="0"/>
                                </a:rPr>
                                <m:t>−1</m:t>
                              </m:r>
                            </m:e>
                          </m:d>
                        </m:e>
                      </m:d>
                      <m:r>
                        <a:rPr lang="en-US" i="1" dirty="0">
                          <a:latin typeface="Cambria Math" panose="02040503050406030204" pitchFamily="18" charset="0"/>
                        </a:rPr>
                        <m:t>, </m:t>
                      </m:r>
                    </m:oMath>
                  </m:oMathPara>
                </a14:m>
                <a:endParaRPr lang="en-US" b="0" i="1" dirty="0">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m:t>
                      </m:r>
                      <m:r>
                        <a:rPr lang="en-US" i="1">
                          <a:latin typeface="Cambria Math" panose="02040503050406030204" pitchFamily="18" charset="0"/>
                        </a:rPr>
                        <m:t>𝑢</m:t>
                      </m:r>
                      <m:r>
                        <a:rPr lang="en-US" i="1">
                          <a:latin typeface="Cambria Math" panose="02040503050406030204" pitchFamily="18" charset="0"/>
                        </a:rPr>
                        <m:t>&lt;</m:t>
                      </m:r>
                      <m:r>
                        <a:rPr lang="en-US" i="1">
                          <a:latin typeface="Cambria Math" panose="02040503050406030204" pitchFamily="18" charset="0"/>
                        </a:rPr>
                        <m:t>𝑧</m:t>
                      </m:r>
                    </m:oMath>
                  </m:oMathPara>
                </a14:m>
                <a:endParaRPr lang="en-US" dirty="0"/>
              </a:p>
            </p:txBody>
          </p:sp>
        </mc:Choice>
        <mc:Fallback xmlns="">
          <p:sp>
            <p:nvSpPr>
              <p:cNvPr id="17" name="TextBox 16">
                <a:extLst>
                  <a:ext uri="{FF2B5EF4-FFF2-40B4-BE49-F238E27FC236}">
                    <a16:creationId xmlns:a16="http://schemas.microsoft.com/office/drawing/2014/main" id="{E6E8A74E-E40E-157A-EDC4-352717B9E282}"/>
                  </a:ext>
                </a:extLst>
              </p:cNvPr>
              <p:cNvSpPr txBox="1">
                <a:spLocks noRot="1" noChangeAspect="1" noMove="1" noResize="1" noEditPoints="1" noAdjustHandles="1" noChangeArrowheads="1" noChangeShapeType="1" noTextEdit="1"/>
              </p:cNvSpPr>
              <p:nvPr/>
            </p:nvSpPr>
            <p:spPr>
              <a:xfrm>
                <a:off x="6782398" y="1977110"/>
                <a:ext cx="5675432" cy="1151084"/>
              </a:xfrm>
              <a:prstGeom prst="rect">
                <a:avLst/>
              </a:prstGeom>
              <a:blipFill>
                <a:blip r:embed="rId5"/>
                <a:stretch>
                  <a:fillRect t="-90217" b="-100000"/>
                </a:stretch>
              </a:blipFill>
            </p:spPr>
            <p:txBody>
              <a:bodyPr/>
              <a:lstStyle/>
              <a:p>
                <a:r>
                  <a:rPr lang="en-US">
                    <a:noFill/>
                  </a:rPr>
                  <a:t> </a:t>
                </a:r>
              </a:p>
            </p:txBody>
          </p:sp>
        </mc:Fallback>
      </mc:AlternateContent>
      <p:cxnSp>
        <p:nvCxnSpPr>
          <p:cNvPr id="18" name="Straight Connector 17">
            <a:extLst>
              <a:ext uri="{FF2B5EF4-FFF2-40B4-BE49-F238E27FC236}">
                <a16:creationId xmlns:a16="http://schemas.microsoft.com/office/drawing/2014/main" id="{F21F854C-2226-45FC-C33B-88D542A76E9E}"/>
              </a:ext>
            </a:extLst>
          </p:cNvPr>
          <p:cNvCxnSpPr>
            <a:cxnSpLocks/>
          </p:cNvCxnSpPr>
          <p:nvPr/>
        </p:nvCxnSpPr>
        <p:spPr>
          <a:xfrm>
            <a:off x="6842389" y="1253092"/>
            <a:ext cx="0" cy="4122135"/>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9" name="Straight Connector 18">
            <a:extLst>
              <a:ext uri="{FF2B5EF4-FFF2-40B4-BE49-F238E27FC236}">
                <a16:creationId xmlns:a16="http://schemas.microsoft.com/office/drawing/2014/main" id="{70FCFCDD-4C96-E478-C013-468FAD3FCB5A}"/>
              </a:ext>
            </a:extLst>
          </p:cNvPr>
          <p:cNvCxnSpPr>
            <a:cxnSpLocks/>
          </p:cNvCxnSpPr>
          <p:nvPr/>
        </p:nvCxnSpPr>
        <p:spPr>
          <a:xfrm>
            <a:off x="1904626" y="3203782"/>
            <a:ext cx="10156533" cy="0"/>
          </a:xfrm>
          <a:prstGeom prst="line">
            <a:avLst/>
          </a:prstGeom>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ECEA7F09-344D-B91D-BA83-27D561239513}"/>
                  </a:ext>
                </a:extLst>
              </p:cNvPr>
              <p:cNvSpPr txBox="1"/>
              <p:nvPr/>
            </p:nvSpPr>
            <p:spPr>
              <a:xfrm>
                <a:off x="6982892" y="3955834"/>
                <a:ext cx="4154495" cy="78572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sub>
                      </m:sSub>
                      <m:r>
                        <a:rPr lang="en-US" i="1">
                          <a:latin typeface="Cambria Math" panose="02040503050406030204" pitchFamily="18" charset="0"/>
                        </a:rPr>
                        <m:t>≤</m:t>
                      </m:r>
                      <m:nary>
                        <m:naryPr>
                          <m:chr m:val="∑"/>
                          <m:supHide m:val="on"/>
                          <m:ctrlPr>
                            <a:rPr lang="en-US" i="1">
                              <a:latin typeface="Cambria Math" panose="02040503050406030204" pitchFamily="18" charset="0"/>
                            </a:rPr>
                          </m:ctrlPr>
                        </m:naryPr>
                        <m:sub>
                          <m:r>
                            <m:rPr>
                              <m:brk m:alnAt="7"/>
                            </m:rPr>
                            <a:rPr lang="en-US" i="1">
                              <a:latin typeface="Cambria Math" panose="02040503050406030204" pitchFamily="18" charset="0"/>
                            </a:rPr>
                            <m:t>𝑎</m:t>
                          </m:r>
                          <m:r>
                            <a:rPr lang="en-US" i="1">
                              <a:latin typeface="Cambria Math" panose="02040503050406030204" pitchFamily="18" charset="0"/>
                            </a:rPr>
                            <m:t>,</m:t>
                          </m:r>
                          <m:r>
                            <a:rPr lang="en-US" i="1">
                              <a:latin typeface="Cambria Math" panose="02040503050406030204" pitchFamily="18" charset="0"/>
                            </a:rPr>
                            <m:t>𝑏</m:t>
                          </m:r>
                        </m:sub>
                        <m:sup/>
                        <m:e>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𝑎</m:t>
                              </m:r>
                              <m:r>
                                <a:rPr lang="en-US" i="1">
                                  <a:latin typeface="Cambria Math" panose="02040503050406030204" pitchFamily="18" charset="0"/>
                                </a:rPr>
                                <m:t>,</m:t>
                              </m:r>
                              <m:r>
                                <a:rPr lang="en-US" i="1">
                                  <a:latin typeface="Cambria Math" panose="02040503050406030204" pitchFamily="18" charset="0"/>
                                </a:rPr>
                                <m:t>𝑖</m:t>
                              </m:r>
                            </m:sub>
                          </m:sSub>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𝑏</m:t>
                              </m:r>
                              <m:r>
                                <a:rPr lang="en-US" i="1">
                                  <a:latin typeface="Cambria Math" panose="02040503050406030204" pitchFamily="18" charset="0"/>
                                </a:rPr>
                                <m:t>,</m:t>
                              </m:r>
                              <m:r>
                                <a:rPr lang="en-US" i="1">
                                  <a:latin typeface="Cambria Math" panose="02040503050406030204" pitchFamily="18" charset="0"/>
                                </a:rPr>
                                <m:t>𝑗</m:t>
                              </m:r>
                            </m:sub>
                          </m:sSub>
                        </m:e>
                      </m:nary>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sub>
                      </m:sSub>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2</m:t>
                          </m:r>
                        </m:den>
                      </m:f>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𝑄</m:t>
                          </m:r>
                        </m:e>
                      </m:d>
                      <m:r>
                        <a:rPr lang="en-US" b="0" i="1" smtClean="0">
                          <a:latin typeface="Cambria Math" panose="02040503050406030204" pitchFamily="18" charset="0"/>
                        </a:rPr>
                        <m:t>,  </m:t>
                      </m:r>
                      <m:r>
                        <a:rPr lang="en-US" i="1">
                          <a:latin typeface="Cambria Math" panose="02040503050406030204" pitchFamily="18" charset="0"/>
                        </a:rPr>
                        <m:t>∀</m:t>
                      </m:r>
                      <m:r>
                        <a:rPr lang="en-US" b="0" i="1" smtClean="0">
                          <a:latin typeface="Cambria Math" panose="02040503050406030204" pitchFamily="18" charset="0"/>
                        </a:rPr>
                        <m:t>𝑖</m:t>
                      </m:r>
                      <m:r>
                        <a:rPr lang="en-US" i="1">
                          <a:latin typeface="Cambria Math" panose="02040503050406030204" pitchFamily="18" charset="0"/>
                        </a:rPr>
                        <m:t>&lt;</m:t>
                      </m:r>
                      <m:r>
                        <a:rPr lang="en-US" b="0" i="1" smtClean="0">
                          <a:latin typeface="Cambria Math" panose="02040503050406030204" pitchFamily="18" charset="0"/>
                        </a:rPr>
                        <m:t>𝑗</m:t>
                      </m:r>
                    </m:oMath>
                  </m:oMathPara>
                </a14:m>
                <a:endParaRPr lang="en-US" dirty="0"/>
              </a:p>
            </p:txBody>
          </p:sp>
        </mc:Choice>
        <mc:Fallback xmlns="">
          <p:sp>
            <p:nvSpPr>
              <p:cNvPr id="20" name="TextBox 19">
                <a:extLst>
                  <a:ext uri="{FF2B5EF4-FFF2-40B4-BE49-F238E27FC236}">
                    <a16:creationId xmlns:a16="http://schemas.microsoft.com/office/drawing/2014/main" id="{ECEA7F09-344D-B91D-BA83-27D561239513}"/>
                  </a:ext>
                </a:extLst>
              </p:cNvPr>
              <p:cNvSpPr txBox="1">
                <a:spLocks noRot="1" noChangeAspect="1" noMove="1" noResize="1" noEditPoints="1" noAdjustHandles="1" noChangeArrowheads="1" noChangeShapeType="1" noTextEdit="1"/>
              </p:cNvSpPr>
              <p:nvPr/>
            </p:nvSpPr>
            <p:spPr>
              <a:xfrm>
                <a:off x="6982892" y="3955834"/>
                <a:ext cx="4154495" cy="785728"/>
              </a:xfrm>
              <a:prstGeom prst="rect">
                <a:avLst/>
              </a:prstGeom>
              <a:blipFill>
                <a:blip r:embed="rId6"/>
                <a:stretch>
                  <a:fillRect l="-2744" t="-119048" b="-16190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147FC0E5-1B64-BDD8-BF3C-8FA5F0C4E4DA}"/>
                  </a:ext>
                </a:extLst>
              </p:cNvPr>
              <p:cNvSpPr txBox="1"/>
              <p:nvPr/>
            </p:nvSpPr>
            <p:spPr>
              <a:xfrm>
                <a:off x="1833384" y="3345640"/>
                <a:ext cx="5041267" cy="124970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d>
                        <m:dPr>
                          <m:begChr m:val="["/>
                          <m:endChr m:val="]"/>
                          <m:ctrlPr>
                            <a:rPr lang="en-US" b="0" i="1" smtClean="0">
                              <a:latin typeface="Cambria Math" panose="02040503050406030204" pitchFamily="18" charset="0"/>
                            </a:rPr>
                          </m:ctrlPr>
                        </m:dPr>
                        <m:e>
                          <m:nary>
                            <m:naryPr>
                              <m:chr m:val="∑"/>
                              <m:supHide m:val="on"/>
                              <m:ctrlPr>
                                <a:rPr lang="en-US" b="0" i="1" smtClean="0">
                                  <a:latin typeface="Cambria Math" panose="02040503050406030204" pitchFamily="18" charset="0"/>
                                </a:rPr>
                              </m:ctrlPr>
                            </m:naryPr>
                            <m:sub>
                              <m:r>
                                <m:rPr>
                                  <m:brk m:alnAt="7"/>
                                </m:rPr>
                                <a:rPr lang="en-US" b="0" i="1" smtClean="0">
                                  <a:latin typeface="Cambria Math" panose="02040503050406030204" pitchFamily="18" charset="0"/>
                                </a:rPr>
                                <m:t>𝑢</m:t>
                              </m:r>
                            </m:sub>
                            <m:sup/>
                            <m:e>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b="0" i="1" smtClean="0">
                                      <a:latin typeface="Cambria Math" panose="02040503050406030204" pitchFamily="18" charset="0"/>
                                    </a:rPr>
                                    <m:t>𝑖</m:t>
                                  </m:r>
                                  <m:r>
                                    <a:rPr lang="en-US" i="1">
                                      <a:latin typeface="Cambria Math" panose="02040503050406030204" pitchFamily="18" charset="0"/>
                                    </a:rPr>
                                    <m:t>,</m:t>
                                  </m:r>
                                  <m:r>
                                    <a:rPr lang="en-US" b="0" i="1" smtClean="0">
                                      <a:latin typeface="Cambria Math" panose="02040503050406030204" pitchFamily="18" charset="0"/>
                                    </a:rPr>
                                    <m:t>𝑢</m:t>
                                  </m:r>
                                </m:sub>
                              </m:sSub>
                            </m:e>
                          </m:nary>
                          <m:r>
                            <a:rPr lang="en-US" b="0" i="1" smtClean="0">
                              <a:latin typeface="Cambria Math" panose="02040503050406030204" pitchFamily="18" charset="0"/>
                            </a:rPr>
                            <m:t>−</m:t>
                          </m:r>
                          <m:nary>
                            <m:naryPr>
                              <m:chr m:val="∑"/>
                              <m:supHide m:val="on"/>
                              <m:ctrlPr>
                                <a:rPr lang="en-US" b="0" i="1" smtClean="0">
                                  <a:latin typeface="Cambria Math" panose="02040503050406030204" pitchFamily="18" charset="0"/>
                                </a:rPr>
                              </m:ctrlPr>
                            </m:naryPr>
                            <m:sub>
                              <m:r>
                                <a:rPr lang="en-US" b="0" i="1" smtClean="0">
                                  <a:latin typeface="Cambria Math" panose="02040503050406030204" pitchFamily="18" charset="0"/>
                                </a:rPr>
                                <m:t>𝑧</m:t>
                              </m:r>
                            </m:sub>
                            <m:sup/>
                            <m:e>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b="0" i="1" smtClean="0">
                                      <a:latin typeface="Cambria Math" panose="02040503050406030204" pitchFamily="18" charset="0"/>
                                    </a:rPr>
                                    <m:t>𝑧</m:t>
                                  </m:r>
                                  <m:r>
                                    <a:rPr lang="en-US" b="0" i="1" smtClean="0">
                                      <a:latin typeface="Cambria Math" panose="02040503050406030204" pitchFamily="18" charset="0"/>
                                    </a:rPr>
                                    <m:t>,</m:t>
                                  </m:r>
                                  <m:r>
                                    <a:rPr lang="en-US" b="0" i="1" smtClean="0">
                                      <a:latin typeface="Cambria Math" panose="02040503050406030204" pitchFamily="18" charset="0"/>
                                    </a:rPr>
                                    <m:t>𝑖</m:t>
                                  </m:r>
                                </m:sub>
                              </m:sSub>
                            </m:e>
                          </m:nary>
                        </m:e>
                      </m:d>
                      <m:nary>
                        <m:naryPr>
                          <m:chr m:val="∑"/>
                          <m:supHide m:val="on"/>
                          <m:ctrlPr>
                            <a:rPr lang="en-US" i="1">
                              <a:latin typeface="Cambria Math" panose="02040503050406030204" pitchFamily="18" charset="0"/>
                            </a:rPr>
                          </m:ctrlPr>
                        </m:naryPr>
                        <m:sub>
                          <m:r>
                            <m:rPr>
                              <m:brk m:alnAt="7"/>
                            </m:rPr>
                            <a:rPr lang="en-US" i="1">
                              <a:latin typeface="Cambria Math" panose="02040503050406030204" pitchFamily="18" charset="0"/>
                            </a:rPr>
                            <m:t>𝑎</m:t>
                          </m:r>
                          <m:r>
                            <a:rPr lang="en-US" i="1">
                              <a:latin typeface="Cambria Math" panose="02040503050406030204" pitchFamily="18" charset="0"/>
                            </a:rPr>
                            <m:t>,</m:t>
                          </m:r>
                          <m:r>
                            <a:rPr lang="en-US" i="1">
                              <a:latin typeface="Cambria Math" panose="02040503050406030204" pitchFamily="18" charset="0"/>
                            </a:rPr>
                            <m:t>𝑏</m:t>
                          </m:r>
                        </m:sub>
                        <m:sup/>
                        <m:e>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𝑎</m:t>
                              </m:r>
                              <m:r>
                                <a:rPr lang="en-US" i="1">
                                  <a:latin typeface="Cambria Math" panose="02040503050406030204" pitchFamily="18" charset="0"/>
                                </a:rPr>
                                <m:t>,</m:t>
                              </m:r>
                              <m:r>
                                <a:rPr lang="en-US" i="1">
                                  <a:latin typeface="Cambria Math" panose="02040503050406030204" pitchFamily="18" charset="0"/>
                                </a:rPr>
                                <m:t>𝑖</m:t>
                              </m:r>
                            </m:sub>
                          </m:sSub>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𝑏</m:t>
                              </m:r>
                              <m:r>
                                <a:rPr lang="en-US" i="1">
                                  <a:latin typeface="Cambria Math" panose="02040503050406030204" pitchFamily="18" charset="0"/>
                                </a:rPr>
                                <m:t>,</m:t>
                              </m:r>
                              <m:r>
                                <a:rPr lang="en-US" i="1">
                                  <a:latin typeface="Cambria Math" panose="02040503050406030204" pitchFamily="18" charset="0"/>
                                </a:rPr>
                                <m:t>𝑗</m:t>
                              </m:r>
                            </m:sub>
                          </m:sSub>
                        </m:e>
                      </m:nary>
                      <m:r>
                        <a:rPr lang="en-US" i="1" smtClean="0">
                          <a:latin typeface="Cambria Math" panose="02040503050406030204" pitchFamily="18" charset="0"/>
                        </a:rPr>
                        <m:t>=</m:t>
                      </m:r>
                      <m:nary>
                        <m:naryPr>
                          <m:chr m:val="∑"/>
                          <m:supHide m:val="on"/>
                          <m:ctrlPr>
                            <a:rPr lang="en-US" i="1">
                              <a:latin typeface="Cambria Math" panose="02040503050406030204" pitchFamily="18" charset="0"/>
                            </a:rPr>
                          </m:ctrlPr>
                        </m:naryPr>
                        <m:sub>
                          <m:r>
                            <m:rPr>
                              <m:brk m:alnAt="7"/>
                            </m:rPr>
                            <a:rPr lang="en-US" i="1">
                              <a:latin typeface="Cambria Math" panose="02040503050406030204" pitchFamily="18" charset="0"/>
                            </a:rPr>
                            <m:t>𝑎</m:t>
                          </m:r>
                          <m:r>
                            <a:rPr lang="en-US" i="1">
                              <a:latin typeface="Cambria Math" panose="02040503050406030204" pitchFamily="18" charset="0"/>
                            </a:rPr>
                            <m:t>,</m:t>
                          </m:r>
                          <m:r>
                            <a:rPr lang="en-US" i="1">
                              <a:latin typeface="Cambria Math" panose="02040503050406030204" pitchFamily="18" charset="0"/>
                            </a:rPr>
                            <m:t>𝑏</m:t>
                          </m:r>
                        </m:sub>
                        <m:sup/>
                        <m:e>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𝑎</m:t>
                              </m:r>
                              <m:r>
                                <a:rPr lang="en-US" i="1">
                                  <a:latin typeface="Cambria Math" panose="02040503050406030204" pitchFamily="18" charset="0"/>
                                </a:rPr>
                                <m:t>,</m:t>
                              </m:r>
                              <m:r>
                                <a:rPr lang="en-US" i="1">
                                  <a:latin typeface="Cambria Math" panose="02040503050406030204" pitchFamily="18" charset="0"/>
                                </a:rPr>
                                <m:t>𝑖</m:t>
                              </m:r>
                            </m:sub>
                          </m:sSub>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𝑏</m:t>
                              </m:r>
                              <m:r>
                                <a:rPr lang="en-US" i="1">
                                  <a:latin typeface="Cambria Math" panose="02040503050406030204" pitchFamily="18" charset="0"/>
                                </a:rPr>
                                <m:t>,</m:t>
                              </m:r>
                              <m:r>
                                <a:rPr lang="en-US" i="1">
                                  <a:latin typeface="Cambria Math" panose="02040503050406030204" pitchFamily="18" charset="0"/>
                                </a:rPr>
                                <m:t>𝑗</m:t>
                              </m:r>
                            </m:sub>
                          </m:sSub>
                        </m:e>
                      </m:nary>
                      <m:r>
                        <a:rPr lang="en-US" b="0" i="1" smtClean="0">
                          <a:latin typeface="Cambria Math" panose="02040503050406030204" pitchFamily="18" charset="0"/>
                        </a:rPr>
                        <m:t>,  ∀</m:t>
                      </m:r>
                      <m:r>
                        <a:rPr lang="en-US" b="0" i="1" smtClean="0">
                          <a:latin typeface="Cambria Math" panose="02040503050406030204" pitchFamily="18" charset="0"/>
                        </a:rPr>
                        <m:t>𝑖</m:t>
                      </m:r>
                      <m:r>
                        <a:rPr lang="en-US" b="0" i="1" smtClean="0">
                          <a:latin typeface="Cambria Math" panose="02040503050406030204" pitchFamily="18" charset="0"/>
                        </a:rPr>
                        <m:t>&lt;</m:t>
                      </m:r>
                      <m:r>
                        <a:rPr lang="en-US" b="0" i="1" smtClean="0">
                          <a:latin typeface="Cambria Math" panose="02040503050406030204" pitchFamily="18" charset="0"/>
                        </a:rPr>
                        <m:t>𝑗</m:t>
                      </m:r>
                    </m:oMath>
                  </m:oMathPara>
                </a14:m>
                <a:endParaRPr lang="en-US" dirty="0"/>
              </a:p>
            </p:txBody>
          </p:sp>
        </mc:Choice>
        <mc:Fallback xmlns="">
          <p:sp>
            <p:nvSpPr>
              <p:cNvPr id="21" name="TextBox 20">
                <a:extLst>
                  <a:ext uri="{FF2B5EF4-FFF2-40B4-BE49-F238E27FC236}">
                    <a16:creationId xmlns:a16="http://schemas.microsoft.com/office/drawing/2014/main" id="{147FC0E5-1B64-BDD8-BF3C-8FA5F0C4E4DA}"/>
                  </a:ext>
                </a:extLst>
              </p:cNvPr>
              <p:cNvSpPr txBox="1">
                <a:spLocks noRot="1" noChangeAspect="1" noMove="1" noResize="1" noEditPoints="1" noAdjustHandles="1" noChangeArrowheads="1" noChangeShapeType="1" noTextEdit="1"/>
              </p:cNvSpPr>
              <p:nvPr/>
            </p:nvSpPr>
            <p:spPr>
              <a:xfrm>
                <a:off x="1833384" y="3345640"/>
                <a:ext cx="5041267" cy="1249701"/>
              </a:xfrm>
              <a:prstGeom prst="rect">
                <a:avLst/>
              </a:prstGeom>
              <a:blipFill>
                <a:blip r:embed="rId7"/>
                <a:stretch>
                  <a:fillRect l="-12060" t="-70707" b="-7171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7885545D-181E-1B4B-C109-671A4C6CC587}"/>
                  </a:ext>
                </a:extLst>
              </p:cNvPr>
              <p:cNvSpPr txBox="1"/>
              <p:nvPr/>
            </p:nvSpPr>
            <p:spPr>
              <a:xfrm>
                <a:off x="6842389" y="3261665"/>
                <a:ext cx="4342285" cy="76450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nary>
                        <m:naryPr>
                          <m:chr m:val="∑"/>
                          <m:supHide m:val="on"/>
                          <m:ctrlPr>
                            <a:rPr lang="en-US" i="1">
                              <a:latin typeface="Cambria Math" panose="02040503050406030204" pitchFamily="18" charset="0"/>
                            </a:rPr>
                          </m:ctrlPr>
                        </m:naryPr>
                        <m:sub>
                          <m:r>
                            <m:rPr>
                              <m:brk m:alnAt="7"/>
                            </m:rPr>
                            <a:rPr lang="en-US" i="1">
                              <a:latin typeface="Cambria Math" panose="02040503050406030204" pitchFamily="18" charset="0"/>
                            </a:rPr>
                            <m:t>𝑢</m:t>
                          </m:r>
                        </m:sub>
                        <m:sup/>
                        <m:e>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𝑢</m:t>
                              </m:r>
                            </m:sub>
                          </m:sSub>
                        </m:e>
                      </m:nary>
                      <m:r>
                        <a:rPr lang="en-US" i="1">
                          <a:latin typeface="Cambria Math" panose="02040503050406030204" pitchFamily="18" charset="0"/>
                        </a:rPr>
                        <m:t>−</m:t>
                      </m:r>
                      <m:nary>
                        <m:naryPr>
                          <m:chr m:val="∑"/>
                          <m:supHide m:val="on"/>
                          <m:ctrlPr>
                            <a:rPr lang="en-US" i="1">
                              <a:latin typeface="Cambria Math" panose="02040503050406030204" pitchFamily="18" charset="0"/>
                            </a:rPr>
                          </m:ctrlPr>
                        </m:naryPr>
                        <m:sub>
                          <m:r>
                            <a:rPr lang="en-US" i="1">
                              <a:latin typeface="Cambria Math" panose="02040503050406030204" pitchFamily="18" charset="0"/>
                            </a:rPr>
                            <m:t>𝑧</m:t>
                          </m:r>
                        </m:sub>
                        <m:sup/>
                        <m:e>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i="1">
                                  <a:latin typeface="Cambria Math" panose="02040503050406030204" pitchFamily="18" charset="0"/>
                                </a:rPr>
                                <m:t>𝑧</m:t>
                              </m:r>
                              <m:r>
                                <a:rPr lang="en-US" i="1">
                                  <a:latin typeface="Cambria Math" panose="02040503050406030204" pitchFamily="18" charset="0"/>
                                </a:rPr>
                                <m:t>,</m:t>
                              </m:r>
                              <m:r>
                                <a:rPr lang="en-US" i="1">
                                  <a:latin typeface="Cambria Math" panose="02040503050406030204" pitchFamily="18" charset="0"/>
                                </a:rPr>
                                <m:t>𝑖</m:t>
                              </m:r>
                            </m:sub>
                          </m:sSub>
                        </m:e>
                      </m:nary>
                      <m:r>
                        <a:rPr lang="en-US" i="1">
                          <a:latin typeface="Cambria Math" panose="02040503050406030204" pitchFamily="18" charset="0"/>
                        </a:rPr>
                        <m:t> </m:t>
                      </m:r>
                      <m:r>
                        <a:rPr lang="en-US"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sub>
                      </m:sSub>
                      <m:r>
                        <a:rPr lang="en-US" b="0" i="1" smtClean="0">
                          <a:latin typeface="Cambria Math" panose="02040503050406030204" pitchFamily="18" charset="0"/>
                        </a:rPr>
                        <m:t>,  ∀</m:t>
                      </m:r>
                      <m:r>
                        <a:rPr lang="en-US" b="0" i="1" smtClean="0">
                          <a:latin typeface="Cambria Math" panose="02040503050406030204" pitchFamily="18" charset="0"/>
                        </a:rPr>
                        <m:t>𝑖</m:t>
                      </m:r>
                      <m:r>
                        <a:rPr lang="en-US" b="0" i="1" smtClean="0">
                          <a:latin typeface="Cambria Math" panose="02040503050406030204" pitchFamily="18" charset="0"/>
                        </a:rPr>
                        <m:t>&lt;</m:t>
                      </m:r>
                      <m:r>
                        <a:rPr lang="en-US" b="0" i="1" smtClean="0">
                          <a:latin typeface="Cambria Math" panose="02040503050406030204" pitchFamily="18" charset="0"/>
                        </a:rPr>
                        <m:t>𝑗</m:t>
                      </m:r>
                    </m:oMath>
                  </m:oMathPara>
                </a14:m>
                <a:endParaRPr lang="en-US" dirty="0"/>
              </a:p>
            </p:txBody>
          </p:sp>
        </mc:Choice>
        <mc:Fallback xmlns="">
          <p:sp>
            <p:nvSpPr>
              <p:cNvPr id="22" name="TextBox 21">
                <a:extLst>
                  <a:ext uri="{FF2B5EF4-FFF2-40B4-BE49-F238E27FC236}">
                    <a16:creationId xmlns:a16="http://schemas.microsoft.com/office/drawing/2014/main" id="{7885545D-181E-1B4B-C109-671A4C6CC587}"/>
                  </a:ext>
                </a:extLst>
              </p:cNvPr>
              <p:cNvSpPr txBox="1">
                <a:spLocks noRot="1" noChangeAspect="1" noMove="1" noResize="1" noEditPoints="1" noAdjustHandles="1" noChangeArrowheads="1" noChangeShapeType="1" noTextEdit="1"/>
              </p:cNvSpPr>
              <p:nvPr/>
            </p:nvSpPr>
            <p:spPr>
              <a:xfrm>
                <a:off x="6842389" y="3261665"/>
                <a:ext cx="4342285" cy="764505"/>
              </a:xfrm>
              <a:prstGeom prst="rect">
                <a:avLst/>
              </a:prstGeom>
              <a:blipFill>
                <a:blip r:embed="rId8"/>
                <a:stretch>
                  <a:fillRect l="-13994" t="-121311" b="-170492"/>
                </a:stretch>
              </a:blipFill>
            </p:spPr>
            <p:txBody>
              <a:bodyPr/>
              <a:lstStyle/>
              <a:p>
                <a:r>
                  <a:rPr lang="en-US">
                    <a:noFill/>
                  </a:rPr>
                  <a:t> </a:t>
                </a:r>
              </a:p>
            </p:txBody>
          </p:sp>
        </mc:Fallback>
      </mc:AlternateContent>
      <p:sp>
        <p:nvSpPr>
          <p:cNvPr id="23" name="Arrow: Right 20">
            <a:extLst>
              <a:ext uri="{FF2B5EF4-FFF2-40B4-BE49-F238E27FC236}">
                <a16:creationId xmlns:a16="http://schemas.microsoft.com/office/drawing/2014/main" id="{ECED3720-D2B1-7455-3B38-0F7690AD7B79}"/>
              </a:ext>
            </a:extLst>
          </p:cNvPr>
          <p:cNvSpPr/>
          <p:nvPr/>
        </p:nvSpPr>
        <p:spPr>
          <a:xfrm>
            <a:off x="6225933" y="2778596"/>
            <a:ext cx="1431815" cy="320858"/>
          </a:xfrm>
          <a:prstGeom prst="right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Arrow: Right 21">
            <a:extLst>
              <a:ext uri="{FF2B5EF4-FFF2-40B4-BE49-F238E27FC236}">
                <a16:creationId xmlns:a16="http://schemas.microsoft.com/office/drawing/2014/main" id="{D7EBF7D7-7BF8-8E81-CCAF-E0ABE9C0997E}"/>
              </a:ext>
            </a:extLst>
          </p:cNvPr>
          <p:cNvSpPr/>
          <p:nvPr/>
        </p:nvSpPr>
        <p:spPr>
          <a:xfrm>
            <a:off x="6160390" y="4857303"/>
            <a:ext cx="1431815" cy="320858"/>
          </a:xfrm>
          <a:prstGeom prst="right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D6695B38-CCF8-2BB3-5A60-92845276266B}"/>
              </a:ext>
            </a:extLst>
          </p:cNvPr>
          <p:cNvSpPr txBox="1"/>
          <p:nvPr/>
        </p:nvSpPr>
        <p:spPr>
          <a:xfrm>
            <a:off x="3158027" y="2085884"/>
            <a:ext cx="2127653" cy="369332"/>
          </a:xfrm>
          <a:prstGeom prst="rect">
            <a:avLst/>
          </a:prstGeom>
          <a:noFill/>
        </p:spPr>
        <p:txBody>
          <a:bodyPr wrap="square" rtlCol="0">
            <a:spAutoFit/>
          </a:bodyPr>
          <a:lstStyle/>
          <a:p>
            <a:r>
              <a:rPr lang="en-US" b="1" dirty="0">
                <a:solidFill>
                  <a:srgbClr val="FF0000"/>
                </a:solidFill>
              </a:rPr>
              <a:t>Edge Existence</a:t>
            </a:r>
          </a:p>
        </p:txBody>
      </p:sp>
      <p:sp>
        <p:nvSpPr>
          <p:cNvPr id="26" name="TextBox 25">
            <a:extLst>
              <a:ext uri="{FF2B5EF4-FFF2-40B4-BE49-F238E27FC236}">
                <a16:creationId xmlns:a16="http://schemas.microsoft.com/office/drawing/2014/main" id="{4DEF4170-A014-E5B6-BE07-A542273AAD7C}"/>
              </a:ext>
            </a:extLst>
          </p:cNvPr>
          <p:cNvSpPr txBox="1"/>
          <p:nvPr/>
        </p:nvSpPr>
        <p:spPr>
          <a:xfrm>
            <a:off x="3057668" y="4466720"/>
            <a:ext cx="2127653" cy="369332"/>
          </a:xfrm>
          <a:prstGeom prst="rect">
            <a:avLst/>
          </a:prstGeom>
          <a:noFill/>
        </p:spPr>
        <p:txBody>
          <a:bodyPr wrap="square" rtlCol="0">
            <a:spAutoFit/>
          </a:bodyPr>
          <a:lstStyle/>
          <a:p>
            <a:r>
              <a:rPr lang="en-US" b="1" dirty="0">
                <a:solidFill>
                  <a:srgbClr val="FF0000"/>
                </a:solidFill>
              </a:rPr>
              <a:t>Demand Existence</a:t>
            </a:r>
          </a:p>
        </p:txBody>
      </p:sp>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B790821E-BFD4-47EB-E5F6-E858C4A0DFC6}"/>
                  </a:ext>
                </a:extLst>
              </p:cNvPr>
              <p:cNvSpPr txBox="1"/>
              <p:nvPr/>
            </p:nvSpPr>
            <p:spPr>
              <a:xfrm>
                <a:off x="2442119" y="2474773"/>
                <a:ext cx="3621916" cy="375552"/>
              </a:xfrm>
              <a:prstGeom prst="rect">
                <a:avLst/>
              </a:prstGeom>
              <a:noFill/>
            </p:spPr>
            <p:txBody>
              <a:bodyPr wrap="square" rtlCol="0">
                <a:spAutoFit/>
              </a:bodyPr>
              <a:lstStyle/>
              <a:p>
                <a:r>
                  <a:rPr lang="en-US" b="1" dirty="0"/>
                  <a:t>Reduce from </a:t>
                </a:r>
                <a14:m>
                  <m:oMath xmlns:m="http://schemas.openxmlformats.org/officeDocument/2006/math">
                    <m:sSup>
                      <m:sSupPr>
                        <m:ctrlPr>
                          <a:rPr lang="en-US" b="1" i="1" smtClean="0">
                            <a:latin typeface="Cambria Math" panose="02040503050406030204" pitchFamily="18" charset="0"/>
                          </a:rPr>
                        </m:ctrlPr>
                      </m:sSupPr>
                      <m:e>
                        <m:r>
                          <a:rPr lang="en-US" b="1" i="1" smtClean="0">
                            <a:latin typeface="Cambria Math" panose="02040503050406030204" pitchFamily="18" charset="0"/>
                          </a:rPr>
                          <m:t>𝑶</m:t>
                        </m:r>
                        <m:r>
                          <a:rPr lang="en-US" b="1" i="1" smtClean="0">
                            <a:latin typeface="Cambria Math" panose="02040503050406030204" pitchFamily="18" charset="0"/>
                          </a:rPr>
                          <m:t>(|</m:t>
                        </m:r>
                        <m:r>
                          <a:rPr lang="en-US" b="1" i="1" smtClean="0">
                            <a:latin typeface="Cambria Math" panose="02040503050406030204" pitchFamily="18" charset="0"/>
                          </a:rPr>
                          <m:t>𝑽</m:t>
                        </m:r>
                        <m:r>
                          <a:rPr lang="en-US" b="1" i="1" smtClean="0">
                            <a:latin typeface="Cambria Math" panose="02040503050406030204" pitchFamily="18" charset="0"/>
                          </a:rPr>
                          <m:t>|</m:t>
                        </m:r>
                      </m:e>
                      <m:sup>
                        <m:r>
                          <a:rPr lang="en-US" b="1" i="1" smtClean="0">
                            <a:latin typeface="Cambria Math" panose="02040503050406030204" pitchFamily="18" charset="0"/>
                          </a:rPr>
                          <m:t>𝟐</m:t>
                        </m:r>
                      </m:sup>
                    </m:sSup>
                    <m:r>
                      <a:rPr lang="en-US" b="1" i="1" smtClean="0">
                        <a:latin typeface="Cambria Math" panose="02040503050406030204" pitchFamily="18" charset="0"/>
                      </a:rPr>
                      <m:t>)</m:t>
                    </m:r>
                  </m:oMath>
                </a14:m>
                <a:r>
                  <a:rPr lang="en-US" b="1" dirty="0"/>
                  <a:t> to linear</a:t>
                </a:r>
              </a:p>
            </p:txBody>
          </p:sp>
        </mc:Choice>
        <mc:Fallback xmlns="">
          <p:sp>
            <p:nvSpPr>
              <p:cNvPr id="27" name="TextBox 26">
                <a:extLst>
                  <a:ext uri="{FF2B5EF4-FFF2-40B4-BE49-F238E27FC236}">
                    <a16:creationId xmlns:a16="http://schemas.microsoft.com/office/drawing/2014/main" id="{B790821E-BFD4-47EB-E5F6-E858C4A0DFC6}"/>
                  </a:ext>
                </a:extLst>
              </p:cNvPr>
              <p:cNvSpPr txBox="1">
                <a:spLocks noRot="1" noChangeAspect="1" noMove="1" noResize="1" noEditPoints="1" noAdjustHandles="1" noChangeArrowheads="1" noChangeShapeType="1" noTextEdit="1"/>
              </p:cNvSpPr>
              <p:nvPr/>
            </p:nvSpPr>
            <p:spPr>
              <a:xfrm>
                <a:off x="2442119" y="2474773"/>
                <a:ext cx="3621916" cy="375552"/>
              </a:xfrm>
              <a:prstGeom prst="rect">
                <a:avLst/>
              </a:prstGeom>
              <a:blipFill>
                <a:blip r:embed="rId9"/>
                <a:stretch>
                  <a:fillRect l="-1399" t="-6452" b="-22581"/>
                </a:stretch>
              </a:blipFill>
            </p:spPr>
            <p:txBody>
              <a:bodyPr/>
              <a:lstStyle/>
              <a:p>
                <a:r>
                  <a:rPr lang="en-US">
                    <a:noFill/>
                  </a:rPr>
                  <a:t> </a:t>
                </a:r>
              </a:p>
            </p:txBody>
          </p:sp>
        </mc:Fallback>
      </mc:AlternateContent>
      <p:sp>
        <p:nvSpPr>
          <p:cNvPr id="28" name="TextBox 27">
            <a:extLst>
              <a:ext uri="{FF2B5EF4-FFF2-40B4-BE49-F238E27FC236}">
                <a16:creationId xmlns:a16="http://schemas.microsoft.com/office/drawing/2014/main" id="{DC333161-2E3A-862C-2AC2-B37F0EF88455}"/>
              </a:ext>
            </a:extLst>
          </p:cNvPr>
          <p:cNvSpPr txBox="1"/>
          <p:nvPr/>
        </p:nvSpPr>
        <p:spPr>
          <a:xfrm>
            <a:off x="2312764" y="4888763"/>
            <a:ext cx="3617459" cy="369332"/>
          </a:xfrm>
          <a:prstGeom prst="rect">
            <a:avLst/>
          </a:prstGeom>
          <a:noFill/>
        </p:spPr>
        <p:txBody>
          <a:bodyPr wrap="square" rtlCol="0">
            <a:spAutoFit/>
          </a:bodyPr>
          <a:lstStyle/>
          <a:p>
            <a:r>
              <a:rPr lang="en-US" b="1" dirty="0"/>
              <a:t>Reduce from cubic to quadratic</a:t>
            </a:r>
          </a:p>
        </p:txBody>
      </p:sp>
      <p:cxnSp>
        <p:nvCxnSpPr>
          <p:cNvPr id="29" name="Straight Connector 28">
            <a:extLst>
              <a:ext uri="{FF2B5EF4-FFF2-40B4-BE49-F238E27FC236}">
                <a16:creationId xmlns:a16="http://schemas.microsoft.com/office/drawing/2014/main" id="{1EDC7A4D-56FE-6454-BBD6-45C5B2240F13}"/>
              </a:ext>
            </a:extLst>
          </p:cNvPr>
          <p:cNvCxnSpPr>
            <a:cxnSpLocks/>
          </p:cNvCxnSpPr>
          <p:nvPr/>
        </p:nvCxnSpPr>
        <p:spPr>
          <a:xfrm>
            <a:off x="1904626" y="5375227"/>
            <a:ext cx="10156533" cy="0"/>
          </a:xfrm>
          <a:prstGeom prst="line">
            <a:avLst/>
          </a:prstGeom>
        </p:spPr>
        <p:style>
          <a:lnRef idx="3">
            <a:schemeClr val="dk1"/>
          </a:lnRef>
          <a:fillRef idx="0">
            <a:schemeClr val="dk1"/>
          </a:fillRef>
          <a:effectRef idx="2">
            <a:schemeClr val="dk1"/>
          </a:effectRef>
          <a:fontRef idx="minor">
            <a:schemeClr val="tx1"/>
          </a:fontRef>
        </p:style>
      </p:cxnSp>
      <p:cxnSp>
        <p:nvCxnSpPr>
          <p:cNvPr id="30" name="Straight Connector 29">
            <a:extLst>
              <a:ext uri="{FF2B5EF4-FFF2-40B4-BE49-F238E27FC236}">
                <a16:creationId xmlns:a16="http://schemas.microsoft.com/office/drawing/2014/main" id="{9A291429-6574-6037-4ECB-AC1777574604}"/>
              </a:ext>
            </a:extLst>
          </p:cNvPr>
          <p:cNvCxnSpPr>
            <a:cxnSpLocks/>
          </p:cNvCxnSpPr>
          <p:nvPr/>
        </p:nvCxnSpPr>
        <p:spPr>
          <a:xfrm>
            <a:off x="1937172" y="1247230"/>
            <a:ext cx="10156533" cy="0"/>
          </a:xfrm>
          <a:prstGeom prst="line">
            <a:avLst/>
          </a:prstGeom>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3142F539-A825-2AF9-4E70-09D852C1C970}"/>
                  </a:ext>
                </a:extLst>
              </p:cNvPr>
              <p:cNvSpPr txBox="1"/>
              <p:nvPr/>
            </p:nvSpPr>
            <p:spPr>
              <a:xfrm>
                <a:off x="2239165" y="5754905"/>
                <a:ext cx="10156533" cy="668645"/>
              </a:xfrm>
              <a:prstGeom prst="rect">
                <a:avLst/>
              </a:prstGeom>
              <a:noFill/>
            </p:spPr>
            <p:txBody>
              <a:bodyPr wrap="square" rtlCol="0">
                <a:spAutoFit/>
              </a:bodyPr>
              <a:lstStyle/>
              <a:p>
                <a:pPr marL="285750" indent="-285750">
                  <a:buFont typeface="Arial" panose="020B0604020202020204" pitchFamily="34" charset="0"/>
                  <a:buChar char="•"/>
                </a:pPr>
                <a:r>
                  <a:rPr lang="en-US" dirty="0"/>
                  <a:t>All constraints reduced to at most quadratic (as it is unlikely to reduce </a:t>
                </a:r>
                <a14:m>
                  <m:oMath xmlns:m="http://schemas.openxmlformats.org/officeDocument/2006/math">
                    <m:nary>
                      <m:naryPr>
                        <m:chr m:val="∑"/>
                        <m:supHide m:val="on"/>
                        <m:ctrlPr>
                          <a:rPr lang="en-US" i="1">
                            <a:latin typeface="Cambria Math" panose="02040503050406030204" pitchFamily="18" charset="0"/>
                          </a:rPr>
                        </m:ctrlPr>
                      </m:naryPr>
                      <m:sub>
                        <m:r>
                          <m:rPr>
                            <m:brk m:alnAt="7"/>
                          </m:rPr>
                          <a:rPr lang="en-US" i="1">
                            <a:latin typeface="Cambria Math" panose="02040503050406030204" pitchFamily="18" charset="0"/>
                          </a:rPr>
                          <m:t>𝑎</m:t>
                        </m:r>
                        <m:r>
                          <a:rPr lang="en-US" i="1">
                            <a:latin typeface="Cambria Math" panose="02040503050406030204" pitchFamily="18" charset="0"/>
                          </a:rPr>
                          <m:t>,</m:t>
                        </m:r>
                        <m:r>
                          <a:rPr lang="en-US" i="1">
                            <a:latin typeface="Cambria Math" panose="02040503050406030204" pitchFamily="18" charset="0"/>
                          </a:rPr>
                          <m:t>𝑏</m:t>
                        </m:r>
                      </m:sub>
                      <m:sup/>
                      <m:e>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𝑎</m:t>
                            </m:r>
                            <m:r>
                              <a:rPr lang="en-US" i="1">
                                <a:latin typeface="Cambria Math" panose="02040503050406030204" pitchFamily="18" charset="0"/>
                              </a:rPr>
                              <m:t>,</m:t>
                            </m:r>
                            <m:r>
                              <a:rPr lang="en-US" i="1">
                                <a:latin typeface="Cambria Math" panose="02040503050406030204" pitchFamily="18" charset="0"/>
                              </a:rPr>
                              <m:t>𝑖</m:t>
                            </m:r>
                          </m:sub>
                        </m:sSub>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𝑏</m:t>
                            </m:r>
                            <m:r>
                              <a:rPr lang="en-US" i="1">
                                <a:latin typeface="Cambria Math" panose="02040503050406030204" pitchFamily="18" charset="0"/>
                              </a:rPr>
                              <m:t>,</m:t>
                            </m:r>
                            <m:r>
                              <a:rPr lang="en-US" i="1">
                                <a:latin typeface="Cambria Math" panose="02040503050406030204" pitchFamily="18" charset="0"/>
                              </a:rPr>
                              <m:t>𝑗</m:t>
                            </m:r>
                          </m:sub>
                        </m:sSub>
                      </m:e>
                    </m:nary>
                  </m:oMath>
                </a14:m>
                <a:r>
                  <a:rPr lang="en-US" dirty="0"/>
                  <a:t> to linear)</a:t>
                </a:r>
              </a:p>
              <a:p>
                <a:pPr marL="285750" indent="-285750">
                  <a:buFont typeface="Arial" panose="020B0604020202020204" pitchFamily="34" charset="0"/>
                  <a:buChar char="•"/>
                </a:pPr>
                <a:r>
                  <a:rPr lang="en-US" dirty="0"/>
                  <a:t>Objective is still cubic</a:t>
                </a:r>
              </a:p>
            </p:txBody>
          </p:sp>
        </mc:Choice>
        <mc:Fallback xmlns="">
          <p:sp>
            <p:nvSpPr>
              <p:cNvPr id="31" name="TextBox 30">
                <a:extLst>
                  <a:ext uri="{FF2B5EF4-FFF2-40B4-BE49-F238E27FC236}">
                    <a16:creationId xmlns:a16="http://schemas.microsoft.com/office/drawing/2014/main" id="{3142F539-A825-2AF9-4E70-09D852C1C970}"/>
                  </a:ext>
                </a:extLst>
              </p:cNvPr>
              <p:cNvSpPr txBox="1">
                <a:spLocks noRot="1" noChangeAspect="1" noMove="1" noResize="1" noEditPoints="1" noAdjustHandles="1" noChangeArrowheads="1" noChangeShapeType="1" noTextEdit="1"/>
              </p:cNvSpPr>
              <p:nvPr/>
            </p:nvSpPr>
            <p:spPr>
              <a:xfrm>
                <a:off x="2239165" y="5754905"/>
                <a:ext cx="10156533" cy="668645"/>
              </a:xfrm>
              <a:prstGeom prst="rect">
                <a:avLst/>
              </a:prstGeom>
              <a:blipFill>
                <a:blip r:embed="rId10"/>
                <a:stretch>
                  <a:fillRect l="-375" t="-62264" b="-509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E5A01FAB-45AA-B163-EA5D-35B468EEFF07}"/>
                  </a:ext>
                </a:extLst>
              </p:cNvPr>
              <p:cNvSpPr txBox="1"/>
              <p:nvPr/>
            </p:nvSpPr>
            <p:spPr>
              <a:xfrm>
                <a:off x="8751481" y="1520007"/>
                <a:ext cx="3309678" cy="381515"/>
              </a:xfrm>
              <a:prstGeom prst="rect">
                <a:avLst/>
              </a:prstGeom>
              <a:noFill/>
            </p:spPr>
            <p:txBody>
              <a:bodyPr wrap="square" rtlCol="0">
                <a:spAutoFit/>
              </a:bodyPr>
              <a:lstStyle/>
              <a:p>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rPr>
                          <m:t>𝑢</m:t>
                        </m:r>
                        <m:r>
                          <a:rPr lang="en-US" i="1">
                            <a:latin typeface="Cambria Math" panose="02040503050406030204" pitchFamily="18" charset="0"/>
                          </a:rPr>
                          <m:t>,</m:t>
                        </m:r>
                        <m:r>
                          <a:rPr lang="en-US" i="1">
                            <a:latin typeface="Cambria Math" panose="02040503050406030204" pitchFamily="18" charset="0"/>
                          </a:rPr>
                          <m:t>𝑧</m:t>
                        </m:r>
                      </m:sub>
                    </m:sSub>
                  </m:oMath>
                </a14:m>
                <a:r>
                  <a:rPr lang="en-US" dirty="0"/>
                  <a:t>: whether edge (</a:t>
                </a:r>
                <a:r>
                  <a:rPr lang="en-US" dirty="0" err="1"/>
                  <a:t>u,z</a:t>
                </a:r>
                <a:r>
                  <a:rPr lang="en-US" dirty="0"/>
                  <a:t>) is used</a:t>
                </a:r>
              </a:p>
            </p:txBody>
          </p:sp>
        </mc:Choice>
        <mc:Fallback xmlns="">
          <p:sp>
            <p:nvSpPr>
              <p:cNvPr id="32" name="TextBox 31">
                <a:extLst>
                  <a:ext uri="{FF2B5EF4-FFF2-40B4-BE49-F238E27FC236}">
                    <a16:creationId xmlns:a16="http://schemas.microsoft.com/office/drawing/2014/main" id="{E5A01FAB-45AA-B163-EA5D-35B468EEFF07}"/>
                  </a:ext>
                </a:extLst>
              </p:cNvPr>
              <p:cNvSpPr txBox="1">
                <a:spLocks noRot="1" noChangeAspect="1" noMove="1" noResize="1" noEditPoints="1" noAdjustHandles="1" noChangeArrowheads="1" noChangeShapeType="1" noTextEdit="1"/>
              </p:cNvSpPr>
              <p:nvPr/>
            </p:nvSpPr>
            <p:spPr>
              <a:xfrm>
                <a:off x="8751481" y="1520007"/>
                <a:ext cx="3309678" cy="381515"/>
              </a:xfrm>
              <a:prstGeom prst="rect">
                <a:avLst/>
              </a:prstGeom>
              <a:blipFill>
                <a:blip r:embed="rId11"/>
                <a:stretch>
                  <a:fillRect t="-6452" b="-2258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D8D9820D-C49D-5050-4A4E-597D74717CD9}"/>
                  </a:ext>
                </a:extLst>
              </p:cNvPr>
              <p:cNvSpPr txBox="1"/>
              <p:nvPr/>
            </p:nvSpPr>
            <p:spPr>
              <a:xfrm>
                <a:off x="8610600" y="4589450"/>
                <a:ext cx="3309678" cy="668645"/>
              </a:xfrm>
              <a:prstGeom prst="rect">
                <a:avLst/>
              </a:prstGeom>
              <a:noFill/>
            </p:spPr>
            <p:txBody>
              <a:bodyPr wrap="square" rtlCol="0">
                <a:spAutoFit/>
              </a:bodyPr>
              <a:lstStyle/>
              <a:p>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sub>
                    </m:sSub>
                  </m:oMath>
                </a14:m>
                <a:r>
                  <a:rPr lang="en-US" dirty="0"/>
                  <a:t>: there are communications between QPUs (</a:t>
                </a:r>
                <a:r>
                  <a:rPr lang="en-US" dirty="0" err="1"/>
                  <a:t>i</a:t>
                </a:r>
                <a:r>
                  <a:rPr lang="en-US" dirty="0"/>
                  <a:t>, j)</a:t>
                </a:r>
              </a:p>
            </p:txBody>
          </p:sp>
        </mc:Choice>
        <mc:Fallback xmlns="">
          <p:sp>
            <p:nvSpPr>
              <p:cNvPr id="33" name="TextBox 32">
                <a:extLst>
                  <a:ext uri="{FF2B5EF4-FFF2-40B4-BE49-F238E27FC236}">
                    <a16:creationId xmlns:a16="http://schemas.microsoft.com/office/drawing/2014/main" id="{D8D9820D-C49D-5050-4A4E-597D74717CD9}"/>
                  </a:ext>
                </a:extLst>
              </p:cNvPr>
              <p:cNvSpPr txBox="1">
                <a:spLocks noRot="1" noChangeAspect="1" noMove="1" noResize="1" noEditPoints="1" noAdjustHandles="1" noChangeArrowheads="1" noChangeShapeType="1" noTextEdit="1"/>
              </p:cNvSpPr>
              <p:nvPr/>
            </p:nvSpPr>
            <p:spPr>
              <a:xfrm>
                <a:off x="8610600" y="4589450"/>
                <a:ext cx="3309678" cy="668645"/>
              </a:xfrm>
              <a:prstGeom prst="rect">
                <a:avLst/>
              </a:prstGeom>
              <a:blipFill>
                <a:blip r:embed="rId12"/>
                <a:stretch>
                  <a:fillRect l="-1916" t="-3704" b="-12963"/>
                </a:stretch>
              </a:blipFill>
            </p:spPr>
            <p:txBody>
              <a:bodyPr/>
              <a:lstStyle/>
              <a:p>
                <a:r>
                  <a:rPr lang="en-US">
                    <a:noFill/>
                  </a:rPr>
                  <a:t> </a:t>
                </a:r>
              </a:p>
            </p:txBody>
          </p:sp>
        </mc:Fallback>
      </mc:AlternateContent>
      <p:cxnSp>
        <p:nvCxnSpPr>
          <p:cNvPr id="34" name="Straight Arrow Connector 33">
            <a:extLst>
              <a:ext uri="{FF2B5EF4-FFF2-40B4-BE49-F238E27FC236}">
                <a16:creationId xmlns:a16="http://schemas.microsoft.com/office/drawing/2014/main" id="{1CB89E93-6374-9689-960A-482B8F077AC1}"/>
              </a:ext>
            </a:extLst>
          </p:cNvPr>
          <p:cNvCxnSpPr>
            <a:cxnSpLocks/>
          </p:cNvCxnSpPr>
          <p:nvPr/>
        </p:nvCxnSpPr>
        <p:spPr>
          <a:xfrm>
            <a:off x="7765675" y="1712750"/>
            <a:ext cx="985806" cy="70385"/>
          </a:xfrm>
          <a:prstGeom prst="straightConnector1">
            <a:avLst/>
          </a:prstGeom>
          <a:ln>
            <a:prstDash val="dash"/>
            <a:tailEnd type="triangle"/>
          </a:ln>
        </p:spPr>
        <p:style>
          <a:lnRef idx="3">
            <a:schemeClr val="dk1"/>
          </a:lnRef>
          <a:fillRef idx="0">
            <a:schemeClr val="dk1"/>
          </a:fillRef>
          <a:effectRef idx="2">
            <a:schemeClr val="dk1"/>
          </a:effectRef>
          <a:fontRef idx="minor">
            <a:schemeClr val="tx1"/>
          </a:fontRef>
        </p:style>
      </p:cxnSp>
      <p:cxnSp>
        <p:nvCxnSpPr>
          <p:cNvPr id="35" name="Straight Arrow Connector 34">
            <a:extLst>
              <a:ext uri="{FF2B5EF4-FFF2-40B4-BE49-F238E27FC236}">
                <a16:creationId xmlns:a16="http://schemas.microsoft.com/office/drawing/2014/main" id="{A63DCEE5-D100-B762-C74A-374637507222}"/>
              </a:ext>
            </a:extLst>
          </p:cNvPr>
          <p:cNvCxnSpPr>
            <a:cxnSpLocks/>
          </p:cNvCxnSpPr>
          <p:nvPr/>
        </p:nvCxnSpPr>
        <p:spPr>
          <a:xfrm>
            <a:off x="10011084" y="3929680"/>
            <a:ext cx="177746" cy="764505"/>
          </a:xfrm>
          <a:prstGeom prst="straightConnector1">
            <a:avLst/>
          </a:prstGeom>
          <a:ln>
            <a:prstDash val="dash"/>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553159263"/>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A15956-3022-6997-BA74-50AB0042E40D}"/>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2E68278C-3F50-5454-E144-352FB1E130DA}"/>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1176261C-AB2F-C002-3FDA-BD7B55FFB10B}"/>
              </a:ext>
            </a:extLst>
          </p:cNvPr>
          <p:cNvSpPr/>
          <p:nvPr/>
        </p:nvSpPr>
        <p:spPr>
          <a:xfrm>
            <a:off x="109728" y="2257104"/>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AC2F3503-E14E-3FA0-41A9-476142988CD2}"/>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cs typeface="Calibri" pitchFamily="34" charset="-120"/>
              </a:rPr>
              <a:t>Introduction</a:t>
            </a:r>
          </a:p>
        </p:txBody>
      </p:sp>
      <p:sp>
        <p:nvSpPr>
          <p:cNvPr id="6" name="Text 4">
            <a:extLst>
              <a:ext uri="{FF2B5EF4-FFF2-40B4-BE49-F238E27FC236}">
                <a16:creationId xmlns:a16="http://schemas.microsoft.com/office/drawing/2014/main" id="{444B1B8F-096D-E9E1-3808-B1078C63554F}"/>
              </a:ext>
            </a:extLst>
          </p:cNvPr>
          <p:cNvSpPr/>
          <p:nvPr/>
        </p:nvSpPr>
        <p:spPr>
          <a:xfrm>
            <a:off x="182880" y="226771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cs typeface="Calibri" pitchFamily="34" charset="-120"/>
              </a:rPr>
              <a:t>TACO</a:t>
            </a:r>
          </a:p>
        </p:txBody>
      </p:sp>
      <p:sp>
        <p:nvSpPr>
          <p:cNvPr id="7" name="Text 5">
            <a:extLst>
              <a:ext uri="{FF2B5EF4-FFF2-40B4-BE49-F238E27FC236}">
                <a16:creationId xmlns:a16="http://schemas.microsoft.com/office/drawing/2014/main" id="{18AD7D2A-FDE0-A4F8-E5DE-899255D9402D}"/>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UNIQ</a:t>
            </a:r>
            <a:endParaRPr lang="en-US" sz="1250" dirty="0"/>
          </a:p>
        </p:txBody>
      </p:sp>
      <p:sp>
        <p:nvSpPr>
          <p:cNvPr id="8" name="Text 6">
            <a:extLst>
              <a:ext uri="{FF2B5EF4-FFF2-40B4-BE49-F238E27FC236}">
                <a16:creationId xmlns:a16="http://schemas.microsoft.com/office/drawing/2014/main" id="{A7E3488A-193F-9175-A373-253A13E719CE}"/>
              </a:ext>
            </a:extLst>
          </p:cNvPr>
          <p:cNvSpPr/>
          <p:nvPr/>
        </p:nvSpPr>
        <p:spPr>
          <a:xfrm>
            <a:off x="182880" y="4005072"/>
            <a:ext cx="1225296" cy="512064"/>
          </a:xfrm>
          <a:prstGeom prst="rect">
            <a:avLst/>
          </a:prstGeom>
          <a:noFill/>
          <a:ln/>
        </p:spPr>
        <p:txBody>
          <a:bodyPr wrap="square" rtlCol="0" anchor="ctr"/>
          <a:lstStyle/>
          <a:p>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a:extLst>
              <a:ext uri="{FF2B5EF4-FFF2-40B4-BE49-F238E27FC236}">
                <a16:creationId xmlns:a16="http://schemas.microsoft.com/office/drawing/2014/main" id="{5A8620BE-6A6A-91FE-92E3-1F952D89D590}"/>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TACO: Topology-Allocation Co-Optimization for Distributed Quantum Computing </a:t>
            </a:r>
          </a:p>
        </p:txBody>
      </p:sp>
      <p:sp>
        <p:nvSpPr>
          <p:cNvPr id="13" name="Text 11">
            <a:extLst>
              <a:ext uri="{FF2B5EF4-FFF2-40B4-BE49-F238E27FC236}">
                <a16:creationId xmlns:a16="http://schemas.microsoft.com/office/drawing/2014/main" id="{39275883-1636-2B6F-2850-B9E26A621568}"/>
              </a:ext>
            </a:extLst>
          </p:cNvPr>
          <p:cNvSpPr/>
          <p:nvPr/>
        </p:nvSpPr>
        <p:spPr>
          <a:xfrm>
            <a:off x="11551615" y="6473952"/>
            <a:ext cx="411480" cy="274320"/>
          </a:xfrm>
          <a:prstGeom prst="rect">
            <a:avLst/>
          </a:prstGeom>
          <a:no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144</a:t>
            </a:fld>
            <a:endParaRPr lang="en-US" sz="1000" dirty="0"/>
          </a:p>
        </p:txBody>
      </p:sp>
      <p:sp>
        <p:nvSpPr>
          <p:cNvPr id="14" name="Text 12">
            <a:extLst>
              <a:ext uri="{FF2B5EF4-FFF2-40B4-BE49-F238E27FC236}">
                <a16:creationId xmlns:a16="http://schemas.microsoft.com/office/drawing/2014/main" id="{2BE727EF-5C27-BABF-F894-636C4ECF4ECE}"/>
              </a:ext>
            </a:extLst>
          </p:cNvPr>
          <p:cNvSpPr/>
          <p:nvPr/>
        </p:nvSpPr>
        <p:spPr>
          <a:xfrm>
            <a:off x="2011680" y="6473952"/>
            <a:ext cx="5486400" cy="274320"/>
          </a:xfrm>
          <a:prstGeom prst="rect">
            <a:avLst/>
          </a:prstGeom>
          <a:noFill/>
          <a:ln/>
        </p:spPr>
        <p:txBody>
          <a:bodyPr wrap="square" rtlCol="0" anchor="ctr"/>
          <a:lstStyle/>
          <a:p>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sp>
        <p:nvSpPr>
          <p:cNvPr id="3" name="Text 9">
            <a:extLst>
              <a:ext uri="{FF2B5EF4-FFF2-40B4-BE49-F238E27FC236}">
                <a16:creationId xmlns:a16="http://schemas.microsoft.com/office/drawing/2014/main" id="{F9CC2DC2-081C-168E-A54C-0E092A76EDEA}"/>
              </a:ext>
            </a:extLst>
          </p:cNvPr>
          <p:cNvSpPr/>
          <p:nvPr/>
        </p:nvSpPr>
        <p:spPr>
          <a:xfrm>
            <a:off x="2011680" y="621792"/>
            <a:ext cx="9677095" cy="658368"/>
          </a:xfrm>
          <a:prstGeom prst="rect">
            <a:avLst/>
          </a:prstGeom>
          <a:noFill/>
        </p:spPr>
        <p:txBody>
          <a:bodyPr wrap="square" rtlCol="0" anchor="ctr"/>
          <a:lstStyle/>
          <a:p>
            <a:pPr marL="0" indent="0">
              <a:buNone/>
            </a:pPr>
            <a:r>
              <a:rPr lang="en-US" sz="2400" b="1" dirty="0">
                <a:solidFill>
                  <a:srgbClr val="231F20"/>
                </a:solidFill>
                <a:latin typeface="Cambria" panose="02040503050406030204" pitchFamily="34" charset="0"/>
                <a:ea typeface="Cambria" panose="02040503050406030204" pitchFamily="34" charset="-122"/>
                <a:cs typeface="Cambria" panose="02040503050406030204" pitchFamily="34" charset="-120"/>
              </a:rPr>
              <a:t>Formulation 2: Cubic Binary Programming</a:t>
            </a:r>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A41622A0-8142-6F0B-0632-6FD913E4DE2F}"/>
                  </a:ext>
                </a:extLst>
              </p:cNvPr>
              <p:cNvSpPr txBox="1"/>
              <p:nvPr/>
            </p:nvSpPr>
            <p:spPr>
              <a:xfrm>
                <a:off x="1991536" y="1101334"/>
                <a:ext cx="3612996" cy="703526"/>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func>
                        <m:funcPr>
                          <m:ctrlPr>
                            <a:rPr lang="en-US" i="1">
                              <a:latin typeface="Cambria Math" panose="02040503050406030204" pitchFamily="18" charset="0"/>
                            </a:rPr>
                          </m:ctrlPr>
                        </m:funcPr>
                        <m:fName>
                          <m:r>
                            <m:rPr>
                              <m:sty m:val="p"/>
                            </m:rPr>
                            <a:rPr lang="en-US">
                              <a:latin typeface="Cambria Math" panose="02040503050406030204" pitchFamily="18" charset="0"/>
                            </a:rPr>
                            <m:t>min</m:t>
                          </m:r>
                        </m:fName>
                        <m:e>
                          <m:nary>
                            <m:naryPr>
                              <m:chr m:val="∑"/>
                              <m:supHide m:val="on"/>
                              <m:ctrlPr>
                                <a:rPr lang="en-US" i="1">
                                  <a:latin typeface="Cambria Math" panose="02040503050406030204" pitchFamily="18" charset="0"/>
                                </a:rPr>
                              </m:ctrlPr>
                            </m:naryPr>
                            <m:sub>
                              <m:r>
                                <m:rPr>
                                  <m:brk m:alnAt="7"/>
                                </m:rPr>
                                <a:rPr lang="en-US" i="1">
                                  <a:latin typeface="Cambria Math" panose="02040503050406030204" pitchFamily="18" charset="0"/>
                                </a:rPr>
                                <m:t>𝑖</m:t>
                              </m:r>
                              <m:r>
                                <a:rPr lang="en-US" i="1">
                                  <a:latin typeface="Cambria Math" panose="02040503050406030204" pitchFamily="18" charset="0"/>
                                </a:rPr>
                                <m:t>&lt;</m:t>
                              </m:r>
                              <m:r>
                                <a:rPr lang="en-US" i="1">
                                  <a:latin typeface="Cambria Math" panose="02040503050406030204" pitchFamily="18" charset="0"/>
                                </a:rPr>
                                <m:t>𝑗</m:t>
                              </m:r>
                            </m:sub>
                            <m:sup/>
                            <m:e>
                              <m:nary>
                                <m:naryPr>
                                  <m:chr m:val="∑"/>
                                  <m:supHide m:val="on"/>
                                  <m:ctrlPr>
                                    <a:rPr lang="en-US" i="1">
                                      <a:latin typeface="Cambria Math" panose="02040503050406030204" pitchFamily="18" charset="0"/>
                                    </a:rPr>
                                  </m:ctrlPr>
                                </m:naryPr>
                                <m:sub>
                                  <m:r>
                                    <m:rPr>
                                      <m:brk m:alnAt="7"/>
                                    </m:rPr>
                                    <a:rPr lang="en-US" i="1">
                                      <a:latin typeface="Cambria Math" panose="02040503050406030204" pitchFamily="18" charset="0"/>
                                    </a:rPr>
                                    <m:t>𝑢</m:t>
                                  </m:r>
                                  <m:r>
                                    <a:rPr lang="en-US" i="1">
                                      <a:latin typeface="Cambria Math" panose="02040503050406030204" pitchFamily="18" charset="0"/>
                                    </a:rPr>
                                    <m:t>,</m:t>
                                  </m:r>
                                  <m:r>
                                    <a:rPr lang="en-US" i="1">
                                      <a:latin typeface="Cambria Math" panose="02040503050406030204" pitchFamily="18" charset="0"/>
                                    </a:rPr>
                                    <m:t>𝑧</m:t>
                                  </m:r>
                                </m:sub>
                                <m:sup/>
                                <m:e>
                                  <m:sSub>
                                    <m:sSubPr>
                                      <m:ctrlPr>
                                        <a:rPr lang="en-US" i="1">
                                          <a:latin typeface="Cambria Math" panose="02040503050406030204" pitchFamily="18" charset="0"/>
                                        </a:rPr>
                                      </m:ctrlPr>
                                    </m:sSubPr>
                                    <m:e>
                                      <m:r>
                                        <a:rPr lang="en-US" i="1">
                                          <a:latin typeface="Cambria Math" panose="02040503050406030204" pitchFamily="18" charset="0"/>
                                        </a:rPr>
                                        <m:t>𝑏</m:t>
                                      </m:r>
                                    </m:e>
                                    <m:sub>
                                      <m:r>
                                        <a:rPr lang="en-US" i="1">
                                          <a:latin typeface="Cambria Math" panose="02040503050406030204" pitchFamily="18" charset="0"/>
                                        </a:rPr>
                                        <m:t>𝑢</m:t>
                                      </m:r>
                                      <m:r>
                                        <a:rPr lang="en-US" i="1">
                                          <a:latin typeface="Cambria Math" panose="02040503050406030204" pitchFamily="18" charset="0"/>
                                        </a:rPr>
                                        <m:t>,</m:t>
                                      </m:r>
                                      <m:r>
                                        <a:rPr lang="en-US" i="1">
                                          <a:latin typeface="Cambria Math" panose="02040503050406030204" pitchFamily="18" charset="0"/>
                                        </a:rPr>
                                        <m:t>𝑧</m:t>
                                      </m:r>
                                    </m:sub>
                                  </m:sSub>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i="1">
                                          <a:latin typeface="Cambria Math" panose="02040503050406030204" pitchFamily="18" charset="0"/>
                                        </a:rPr>
                                        <m:t>𝑢</m:t>
                                      </m:r>
                                      <m:r>
                                        <a:rPr lang="en-US" i="1">
                                          <a:latin typeface="Cambria Math" panose="02040503050406030204" pitchFamily="18" charset="0"/>
                                        </a:rPr>
                                        <m:t>,</m:t>
                                      </m:r>
                                      <m:r>
                                        <a:rPr lang="en-US" i="1">
                                          <a:latin typeface="Cambria Math" panose="02040503050406030204" pitchFamily="18" charset="0"/>
                                        </a:rPr>
                                        <m:t>𝑧</m:t>
                                      </m:r>
                                    </m:sub>
                                  </m:sSub>
                                  <m:nary>
                                    <m:naryPr>
                                      <m:chr m:val="∑"/>
                                      <m:supHide m:val="on"/>
                                      <m:ctrlPr>
                                        <a:rPr lang="en-US" i="1">
                                          <a:latin typeface="Cambria Math" panose="02040503050406030204" pitchFamily="18" charset="0"/>
                                        </a:rPr>
                                      </m:ctrlPr>
                                    </m:naryPr>
                                    <m:sub>
                                      <m:r>
                                        <m:rPr>
                                          <m:brk m:alnAt="7"/>
                                        </m:rPr>
                                        <a:rPr lang="en-US" i="1">
                                          <a:latin typeface="Cambria Math" panose="02040503050406030204" pitchFamily="18" charset="0"/>
                                        </a:rPr>
                                        <m:t>𝑎</m:t>
                                      </m:r>
                                      <m:r>
                                        <a:rPr lang="en-US" i="1">
                                          <a:latin typeface="Cambria Math" panose="02040503050406030204" pitchFamily="18" charset="0"/>
                                        </a:rPr>
                                        <m:t>,</m:t>
                                      </m:r>
                                      <m:r>
                                        <a:rPr lang="en-US" i="1">
                                          <a:latin typeface="Cambria Math" panose="02040503050406030204" pitchFamily="18" charset="0"/>
                                        </a:rPr>
                                        <m:t>𝑏</m:t>
                                      </m:r>
                                    </m:sub>
                                    <m:sup/>
                                    <m:e>
                                      <m:sSub>
                                        <m:sSubPr>
                                          <m:ctrlPr>
                                            <a:rPr lang="en-US" i="1">
                                              <a:latin typeface="Cambria Math" panose="02040503050406030204" pitchFamily="18" charset="0"/>
                                            </a:rPr>
                                          </m:ctrlPr>
                                        </m:sSubPr>
                                        <m:e>
                                          <m:r>
                                            <a:rPr lang="en-US" i="1">
                                              <a:latin typeface="Cambria Math" panose="02040503050406030204" pitchFamily="18" charset="0"/>
                                            </a:rPr>
                                            <m:t>𝑐</m:t>
                                          </m:r>
                                        </m:e>
                                        <m:sub>
                                          <m:r>
                                            <a:rPr lang="en-US" i="1">
                                              <a:latin typeface="Cambria Math" panose="02040503050406030204" pitchFamily="18" charset="0"/>
                                            </a:rPr>
                                            <m:t>𝑎</m:t>
                                          </m:r>
                                          <m:r>
                                            <a:rPr lang="en-US" i="1">
                                              <a:latin typeface="Cambria Math" panose="02040503050406030204" pitchFamily="18" charset="0"/>
                                            </a:rPr>
                                            <m:t>,</m:t>
                                          </m:r>
                                          <m:r>
                                            <a:rPr lang="en-US" i="1">
                                              <a:latin typeface="Cambria Math" panose="02040503050406030204" pitchFamily="18" charset="0"/>
                                            </a:rPr>
                                            <m:t>𝑏</m:t>
                                          </m:r>
                                        </m:sub>
                                      </m:sSub>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𝑎</m:t>
                                          </m:r>
                                          <m:r>
                                            <a:rPr lang="en-US" i="1">
                                              <a:latin typeface="Cambria Math" panose="02040503050406030204" pitchFamily="18" charset="0"/>
                                            </a:rPr>
                                            <m:t>,</m:t>
                                          </m:r>
                                          <m:r>
                                            <a:rPr lang="en-US" i="1">
                                              <a:latin typeface="Cambria Math" panose="02040503050406030204" pitchFamily="18" charset="0"/>
                                            </a:rPr>
                                            <m:t>𝑖</m:t>
                                          </m:r>
                                        </m:sub>
                                      </m:sSub>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𝑏</m:t>
                                          </m:r>
                                          <m:r>
                                            <a:rPr lang="en-US" i="1">
                                              <a:latin typeface="Cambria Math" panose="02040503050406030204" pitchFamily="18" charset="0"/>
                                            </a:rPr>
                                            <m:t>,</m:t>
                                          </m:r>
                                          <m:r>
                                            <a:rPr lang="en-US" i="1">
                                              <a:latin typeface="Cambria Math" panose="02040503050406030204" pitchFamily="18" charset="0"/>
                                            </a:rPr>
                                            <m:t>𝑗</m:t>
                                          </m:r>
                                        </m:sub>
                                      </m:sSub>
                                    </m:e>
                                  </m:nary>
                                </m:e>
                              </m:nary>
                            </m:e>
                          </m:nary>
                        </m:e>
                      </m:func>
                    </m:oMath>
                  </m:oMathPara>
                </a14:m>
                <a:endParaRPr lang="en-US" dirty="0"/>
              </a:p>
            </p:txBody>
          </p:sp>
        </mc:Choice>
        <mc:Fallback xmlns="">
          <p:sp>
            <p:nvSpPr>
              <p:cNvPr id="11" name="TextBox 10">
                <a:extLst>
                  <a:ext uri="{FF2B5EF4-FFF2-40B4-BE49-F238E27FC236}">
                    <a16:creationId xmlns:a16="http://schemas.microsoft.com/office/drawing/2014/main" id="{A41622A0-8142-6F0B-0632-6FD913E4DE2F}"/>
                  </a:ext>
                </a:extLst>
              </p:cNvPr>
              <p:cNvSpPr txBox="1">
                <a:spLocks noRot="1" noChangeAspect="1" noMove="1" noResize="1" noEditPoints="1" noAdjustHandles="1" noChangeArrowheads="1" noChangeShapeType="1" noTextEdit="1"/>
              </p:cNvSpPr>
              <p:nvPr/>
            </p:nvSpPr>
            <p:spPr>
              <a:xfrm>
                <a:off x="1991536" y="1101334"/>
                <a:ext cx="3612996" cy="703526"/>
              </a:xfrm>
              <a:prstGeom prst="rect">
                <a:avLst/>
              </a:prstGeom>
              <a:blipFill>
                <a:blip r:embed="rId3"/>
                <a:stretch>
                  <a:fillRect l="-10490" t="-136842" b="-18421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DBB3259D-5221-3BC5-98A0-23B247B5D3B9}"/>
                  </a:ext>
                </a:extLst>
              </p:cNvPr>
              <p:cNvSpPr txBox="1"/>
              <p:nvPr/>
            </p:nvSpPr>
            <p:spPr>
              <a:xfrm>
                <a:off x="2527200" y="1755733"/>
                <a:ext cx="3055434" cy="76456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nary>
                        <m:naryPr>
                          <m:chr m:val="∑"/>
                          <m:supHide m:val="on"/>
                          <m:ctrlPr>
                            <a:rPr lang="en-US" b="0" i="1" smtClean="0">
                              <a:latin typeface="Cambria Math" panose="02040503050406030204" pitchFamily="18" charset="0"/>
                            </a:rPr>
                          </m:ctrlPr>
                        </m:naryPr>
                        <m:sub>
                          <m:r>
                            <m:rPr>
                              <m:brk m:alnAt="7"/>
                            </m:rPr>
                            <a:rPr lang="en-US" b="0" i="1" smtClean="0">
                              <a:latin typeface="Cambria Math" panose="02040503050406030204" pitchFamily="18" charset="0"/>
                            </a:rPr>
                            <m:t>𝑖</m:t>
                          </m:r>
                        </m:sub>
                        <m:sup/>
                        <m:e>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𝑎</m:t>
                              </m:r>
                              <m:r>
                                <a:rPr lang="en-US" b="0" i="1" smtClean="0">
                                  <a:latin typeface="Cambria Math" panose="02040503050406030204" pitchFamily="18" charset="0"/>
                                </a:rPr>
                                <m:t>,</m:t>
                              </m:r>
                              <m:r>
                                <a:rPr lang="en-US" b="0" i="1" smtClean="0">
                                  <a:latin typeface="Cambria Math" panose="02040503050406030204" pitchFamily="18" charset="0"/>
                                </a:rPr>
                                <m:t>𝑖</m:t>
                              </m:r>
                            </m:sub>
                          </m:sSub>
                        </m:e>
                      </m:nary>
                      <m:r>
                        <a:rPr lang="en-US" b="0" i="1" smtClean="0">
                          <a:latin typeface="Cambria Math" panose="02040503050406030204" pitchFamily="18" charset="0"/>
                        </a:rPr>
                        <m:t>=1,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𝑞</m:t>
                          </m:r>
                        </m:e>
                        <m:sub>
                          <m:r>
                            <a:rPr lang="en-US" b="0" i="1" smtClean="0">
                              <a:latin typeface="Cambria Math" panose="02040503050406030204" pitchFamily="18" charset="0"/>
                            </a:rPr>
                            <m:t>𝑎</m:t>
                          </m:r>
                        </m:sub>
                      </m:sSub>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𝑄</m:t>
                      </m:r>
                    </m:oMath>
                  </m:oMathPara>
                </a14:m>
                <a:endParaRPr lang="en-US" dirty="0"/>
              </a:p>
            </p:txBody>
          </p:sp>
        </mc:Choice>
        <mc:Fallback xmlns="">
          <p:sp>
            <p:nvSpPr>
              <p:cNvPr id="12" name="TextBox 11">
                <a:extLst>
                  <a:ext uri="{FF2B5EF4-FFF2-40B4-BE49-F238E27FC236}">
                    <a16:creationId xmlns:a16="http://schemas.microsoft.com/office/drawing/2014/main" id="{DBB3259D-5221-3BC5-98A0-23B247B5D3B9}"/>
                  </a:ext>
                </a:extLst>
              </p:cNvPr>
              <p:cNvSpPr txBox="1">
                <a:spLocks noRot="1" noChangeAspect="1" noMove="1" noResize="1" noEditPoints="1" noAdjustHandles="1" noChangeArrowheads="1" noChangeShapeType="1" noTextEdit="1"/>
              </p:cNvSpPr>
              <p:nvPr/>
            </p:nvSpPr>
            <p:spPr>
              <a:xfrm>
                <a:off x="2527200" y="1755733"/>
                <a:ext cx="3055434" cy="764568"/>
              </a:xfrm>
              <a:prstGeom prst="rect">
                <a:avLst/>
              </a:prstGeom>
              <a:blipFill>
                <a:blip r:embed="rId4"/>
                <a:stretch>
                  <a:fillRect l="-19087" t="-122951" b="-16885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EDAE9BA6-4788-38F3-D9F7-22AA77607686}"/>
                  </a:ext>
                </a:extLst>
              </p:cNvPr>
              <p:cNvSpPr txBox="1"/>
              <p:nvPr/>
            </p:nvSpPr>
            <p:spPr>
              <a:xfrm>
                <a:off x="2582005" y="2454505"/>
                <a:ext cx="2945823" cy="76450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nary>
                        <m:naryPr>
                          <m:chr m:val="∑"/>
                          <m:supHide m:val="on"/>
                          <m:ctrlPr>
                            <a:rPr lang="en-US" b="0" i="1" smtClean="0">
                              <a:latin typeface="Cambria Math" panose="02040503050406030204" pitchFamily="18" charset="0"/>
                            </a:rPr>
                          </m:ctrlPr>
                        </m:naryPr>
                        <m:sub>
                          <m:r>
                            <a:rPr lang="en-US" b="0" i="1" smtClean="0">
                              <a:latin typeface="Cambria Math" panose="02040503050406030204" pitchFamily="18" charset="0"/>
                            </a:rPr>
                            <m:t>𝑎</m:t>
                          </m:r>
                        </m:sub>
                        <m:sup/>
                        <m:e>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𝑎</m:t>
                              </m:r>
                              <m:r>
                                <a:rPr lang="en-US" b="0" i="1" smtClean="0">
                                  <a:latin typeface="Cambria Math" panose="02040503050406030204" pitchFamily="18" charset="0"/>
                                </a:rPr>
                                <m:t>,</m:t>
                              </m:r>
                              <m:r>
                                <a:rPr lang="en-US" b="0" i="1" smtClean="0">
                                  <a:latin typeface="Cambria Math" panose="02040503050406030204" pitchFamily="18" charset="0"/>
                                </a:rPr>
                                <m:t>𝑖</m:t>
                              </m:r>
                            </m:sub>
                          </m:sSub>
                        </m:e>
                      </m:nary>
                      <m:r>
                        <a:rPr lang="en-US" i="1">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𝑚</m:t>
                          </m:r>
                        </m:e>
                        <m:sub>
                          <m:r>
                            <a:rPr lang="en-US" b="0" i="1" smtClean="0">
                              <a:latin typeface="Cambria Math" panose="02040503050406030204" pitchFamily="18" charset="0"/>
                            </a:rPr>
                            <m:t>𝑖</m:t>
                          </m:r>
                        </m:sub>
                      </m:sSub>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m:t>
                          </m:r>
                        </m:sub>
                      </m:sSub>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𝑉</m:t>
                      </m:r>
                    </m:oMath>
                  </m:oMathPara>
                </a14:m>
                <a:endParaRPr lang="en-US" dirty="0"/>
              </a:p>
            </p:txBody>
          </p:sp>
        </mc:Choice>
        <mc:Fallback xmlns="">
          <p:sp>
            <p:nvSpPr>
              <p:cNvPr id="15" name="TextBox 14">
                <a:extLst>
                  <a:ext uri="{FF2B5EF4-FFF2-40B4-BE49-F238E27FC236}">
                    <a16:creationId xmlns:a16="http://schemas.microsoft.com/office/drawing/2014/main" id="{EDAE9BA6-4788-38F3-D9F7-22AA77607686}"/>
                  </a:ext>
                </a:extLst>
              </p:cNvPr>
              <p:cNvSpPr txBox="1">
                <a:spLocks noRot="1" noChangeAspect="1" noMove="1" noResize="1" noEditPoints="1" noAdjustHandles="1" noChangeArrowheads="1" noChangeShapeType="1" noTextEdit="1"/>
              </p:cNvSpPr>
              <p:nvPr/>
            </p:nvSpPr>
            <p:spPr>
              <a:xfrm>
                <a:off x="2582005" y="2454505"/>
                <a:ext cx="2945823" cy="764505"/>
              </a:xfrm>
              <a:prstGeom prst="rect">
                <a:avLst/>
              </a:prstGeom>
              <a:blipFill>
                <a:blip r:embed="rId5"/>
                <a:stretch>
                  <a:fillRect l="-21888" t="-122951" b="-17049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67437B62-A188-95E8-42E8-43F9C5A13B80}"/>
                  </a:ext>
                </a:extLst>
              </p:cNvPr>
              <p:cNvSpPr txBox="1"/>
              <p:nvPr/>
            </p:nvSpPr>
            <p:spPr>
              <a:xfrm>
                <a:off x="2344402" y="3257476"/>
                <a:ext cx="3055434" cy="76302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nary>
                        <m:naryPr>
                          <m:chr m:val="∑"/>
                          <m:supHide m:val="on"/>
                          <m:ctrlPr>
                            <a:rPr lang="en-US" b="0" i="1" smtClean="0">
                              <a:latin typeface="Cambria Math" panose="02040503050406030204" pitchFamily="18" charset="0"/>
                            </a:rPr>
                          </m:ctrlPr>
                        </m:naryPr>
                        <m:sub>
                          <m:r>
                            <a:rPr lang="en-US" b="0" i="1" smtClean="0">
                              <a:latin typeface="Cambria Math" panose="02040503050406030204" pitchFamily="18" charset="0"/>
                            </a:rPr>
                            <m:t>𝑧</m:t>
                          </m:r>
                        </m:sub>
                        <m:sup/>
                        <m:e>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i="1">
                                  <a:latin typeface="Cambria Math" panose="02040503050406030204" pitchFamily="18" charset="0"/>
                                </a:rPr>
                                <m:t>𝑢</m:t>
                              </m:r>
                              <m:r>
                                <a:rPr lang="en-US" b="0" i="1" smtClean="0">
                                  <a:latin typeface="Cambria Math" panose="02040503050406030204" pitchFamily="18" charset="0"/>
                                </a:rPr>
                                <m:t>,</m:t>
                              </m:r>
                              <m:r>
                                <a:rPr lang="en-US" b="0" i="1" smtClean="0">
                                  <a:latin typeface="Cambria Math" panose="02040503050406030204" pitchFamily="18" charset="0"/>
                                </a:rPr>
                                <m:t>𝑧</m:t>
                              </m:r>
                            </m:sub>
                          </m:sSub>
                        </m:e>
                      </m:nary>
                      <m:r>
                        <a:rPr lang="en-US" i="1">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𝑛</m:t>
                          </m:r>
                        </m:e>
                        <m:sub>
                          <m:r>
                            <a:rPr lang="en-US" b="0" i="1" smtClean="0">
                              <a:latin typeface="Cambria Math" panose="02040503050406030204" pitchFamily="18" charset="0"/>
                            </a:rPr>
                            <m:t>𝑢</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𝑢</m:t>
                          </m:r>
                        </m:sub>
                      </m:sSub>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𝑉</m:t>
                      </m:r>
                    </m:oMath>
                  </m:oMathPara>
                </a14:m>
                <a:endParaRPr lang="en-US" dirty="0"/>
              </a:p>
            </p:txBody>
          </p:sp>
        </mc:Choice>
        <mc:Fallback xmlns="">
          <p:sp>
            <p:nvSpPr>
              <p:cNvPr id="16" name="TextBox 15">
                <a:extLst>
                  <a:ext uri="{FF2B5EF4-FFF2-40B4-BE49-F238E27FC236}">
                    <a16:creationId xmlns:a16="http://schemas.microsoft.com/office/drawing/2014/main" id="{67437B62-A188-95E8-42E8-43F9C5A13B80}"/>
                  </a:ext>
                </a:extLst>
              </p:cNvPr>
              <p:cNvSpPr txBox="1">
                <a:spLocks noRot="1" noChangeAspect="1" noMove="1" noResize="1" noEditPoints="1" noAdjustHandles="1" noChangeArrowheads="1" noChangeShapeType="1" noTextEdit="1"/>
              </p:cNvSpPr>
              <p:nvPr/>
            </p:nvSpPr>
            <p:spPr>
              <a:xfrm>
                <a:off x="2344402" y="3257476"/>
                <a:ext cx="3055434" cy="763029"/>
              </a:xfrm>
              <a:prstGeom prst="rect">
                <a:avLst/>
              </a:prstGeom>
              <a:blipFill>
                <a:blip r:embed="rId6"/>
                <a:stretch>
                  <a:fillRect l="-13636" t="-122951" b="-17049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CF29C99A-16F5-3A72-4E79-C02948E12DD5}"/>
                  </a:ext>
                </a:extLst>
              </p:cNvPr>
              <p:cNvSpPr txBox="1"/>
              <p:nvPr/>
            </p:nvSpPr>
            <p:spPr>
              <a:xfrm>
                <a:off x="2398890" y="3955494"/>
                <a:ext cx="2011681" cy="76553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nary>
                        <m:naryPr>
                          <m:chr m:val="∑"/>
                          <m:supHide m:val="on"/>
                          <m:ctrlPr>
                            <a:rPr lang="en-US" b="0" i="1" smtClean="0">
                              <a:latin typeface="Cambria Math" panose="02040503050406030204" pitchFamily="18" charset="0"/>
                            </a:rPr>
                          </m:ctrlPr>
                        </m:naryPr>
                        <m:sub>
                          <m:r>
                            <a:rPr lang="en-US" b="0" i="1" smtClean="0">
                              <a:latin typeface="Cambria Math" panose="02040503050406030204" pitchFamily="18" charset="0"/>
                            </a:rPr>
                            <m:t>𝑢</m:t>
                          </m:r>
                          <m:r>
                            <a:rPr lang="en-US" b="0" i="1" smtClean="0">
                              <a:latin typeface="Cambria Math" panose="02040503050406030204" pitchFamily="18" charset="0"/>
                            </a:rPr>
                            <m:t>&lt;</m:t>
                          </m:r>
                          <m:r>
                            <a:rPr lang="en-US" b="0" i="1" smtClean="0">
                              <a:latin typeface="Cambria Math" panose="02040503050406030204" pitchFamily="18" charset="0"/>
                            </a:rPr>
                            <m:t>𝑧</m:t>
                          </m:r>
                        </m:sub>
                        <m:sup/>
                        <m:e>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rPr>
                                <m:t>𝑢</m:t>
                              </m:r>
                              <m:r>
                                <a:rPr lang="en-US" i="1">
                                  <a:latin typeface="Cambria Math" panose="02040503050406030204" pitchFamily="18" charset="0"/>
                                </a:rPr>
                                <m:t>,</m:t>
                              </m:r>
                              <m:r>
                                <a:rPr lang="en-US" i="1">
                                  <a:latin typeface="Cambria Math" panose="02040503050406030204" pitchFamily="18" charset="0"/>
                                </a:rPr>
                                <m:t>𝑧</m:t>
                              </m:r>
                            </m:sub>
                          </m:sSub>
                        </m:e>
                      </m:nary>
                      <m:r>
                        <a:rPr lang="en-US" i="1">
                          <a:latin typeface="Cambria Math" panose="02040503050406030204" pitchFamily="18" charset="0"/>
                        </a:rPr>
                        <m:t>≤</m:t>
                      </m:r>
                      <m:r>
                        <a:rPr lang="en-US" i="1" smtClean="0">
                          <a:latin typeface="Cambria Math" panose="02040503050406030204" pitchFamily="18" charset="0"/>
                        </a:rPr>
                        <m:t>𝑊</m:t>
                      </m:r>
                    </m:oMath>
                  </m:oMathPara>
                </a14:m>
                <a:endParaRPr lang="en-US" dirty="0"/>
              </a:p>
            </p:txBody>
          </p:sp>
        </mc:Choice>
        <mc:Fallback xmlns="">
          <p:sp>
            <p:nvSpPr>
              <p:cNvPr id="17" name="TextBox 16">
                <a:extLst>
                  <a:ext uri="{FF2B5EF4-FFF2-40B4-BE49-F238E27FC236}">
                    <a16:creationId xmlns:a16="http://schemas.microsoft.com/office/drawing/2014/main" id="{CF29C99A-16F5-3A72-4E79-C02948E12DD5}"/>
                  </a:ext>
                </a:extLst>
              </p:cNvPr>
              <p:cNvSpPr txBox="1">
                <a:spLocks noRot="1" noChangeAspect="1" noMove="1" noResize="1" noEditPoints="1" noAdjustHandles="1" noChangeArrowheads="1" noChangeShapeType="1" noTextEdit="1"/>
              </p:cNvSpPr>
              <p:nvPr/>
            </p:nvSpPr>
            <p:spPr>
              <a:xfrm>
                <a:off x="2398890" y="3955494"/>
                <a:ext cx="2011681" cy="765531"/>
              </a:xfrm>
              <a:prstGeom prst="rect">
                <a:avLst/>
              </a:prstGeom>
              <a:blipFill>
                <a:blip r:embed="rId7"/>
                <a:stretch>
                  <a:fillRect l="-25157" t="-122951" b="-17049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F265E49B-4B2F-E55C-4D20-C7AE3F312BFD}"/>
                  </a:ext>
                </a:extLst>
              </p:cNvPr>
              <p:cNvSpPr txBox="1"/>
              <p:nvPr/>
            </p:nvSpPr>
            <p:spPr>
              <a:xfrm>
                <a:off x="6922799" y="2356507"/>
                <a:ext cx="4101790" cy="78572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nary>
                        <m:naryPr>
                          <m:chr m:val="∑"/>
                          <m:supHide m:val="on"/>
                          <m:ctrlPr>
                            <a:rPr lang="en-US" i="1">
                              <a:latin typeface="Cambria Math" panose="02040503050406030204" pitchFamily="18" charset="0"/>
                            </a:rPr>
                          </m:ctrlPr>
                        </m:naryPr>
                        <m:sub>
                          <m:r>
                            <m:rPr>
                              <m:brk m:alnAt="7"/>
                            </m:rPr>
                            <a:rPr lang="en-US" i="1">
                              <a:latin typeface="Cambria Math" panose="02040503050406030204" pitchFamily="18" charset="0"/>
                            </a:rPr>
                            <m:t>𝑢</m:t>
                          </m:r>
                        </m:sub>
                        <m:sup/>
                        <m:e>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𝑢</m:t>
                              </m:r>
                            </m:sub>
                          </m:sSub>
                        </m:e>
                      </m:nary>
                      <m:r>
                        <a:rPr lang="en-US" i="1">
                          <a:latin typeface="Cambria Math" panose="02040503050406030204" pitchFamily="18" charset="0"/>
                        </a:rPr>
                        <m:t>−</m:t>
                      </m:r>
                      <m:nary>
                        <m:naryPr>
                          <m:chr m:val="∑"/>
                          <m:supHide m:val="on"/>
                          <m:ctrlPr>
                            <a:rPr lang="en-US" i="1">
                              <a:latin typeface="Cambria Math" panose="02040503050406030204" pitchFamily="18" charset="0"/>
                            </a:rPr>
                          </m:ctrlPr>
                        </m:naryPr>
                        <m:sub>
                          <m:r>
                            <a:rPr lang="en-US" i="1">
                              <a:latin typeface="Cambria Math" panose="02040503050406030204" pitchFamily="18" charset="0"/>
                            </a:rPr>
                            <m:t>𝑧</m:t>
                          </m:r>
                        </m:sub>
                        <m:sup/>
                        <m:e>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i="1">
                                  <a:latin typeface="Cambria Math" panose="02040503050406030204" pitchFamily="18" charset="0"/>
                                </a:rPr>
                                <m:t>𝑧</m:t>
                              </m:r>
                              <m:r>
                                <a:rPr lang="en-US" i="1">
                                  <a:latin typeface="Cambria Math" panose="02040503050406030204" pitchFamily="18" charset="0"/>
                                </a:rPr>
                                <m:t>,</m:t>
                              </m:r>
                              <m:r>
                                <a:rPr lang="en-US" i="1">
                                  <a:latin typeface="Cambria Math" panose="02040503050406030204" pitchFamily="18" charset="0"/>
                                </a:rPr>
                                <m:t>𝑖</m:t>
                              </m:r>
                            </m:sub>
                          </m:sSub>
                        </m:e>
                      </m:nary>
                      <m:r>
                        <a:rPr lang="en-US" i="1">
                          <a:latin typeface="Cambria Math" panose="02040503050406030204" pitchFamily="18" charset="0"/>
                        </a:rPr>
                        <m:t> </m:t>
                      </m:r>
                      <m:r>
                        <a:rPr lang="en-US"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sub>
                      </m:sSub>
                      <m:r>
                        <a:rPr lang="en-US" b="0" i="1" smtClean="0">
                          <a:latin typeface="Cambria Math" panose="02040503050406030204" pitchFamily="18" charset="0"/>
                        </a:rPr>
                        <m:t>,  ∀</m:t>
                      </m:r>
                      <m:r>
                        <a:rPr lang="en-US" b="0" i="1" smtClean="0">
                          <a:latin typeface="Cambria Math" panose="02040503050406030204" pitchFamily="18" charset="0"/>
                        </a:rPr>
                        <m:t>𝑖</m:t>
                      </m:r>
                      <m:r>
                        <a:rPr lang="en-US" b="0" i="1" smtClean="0">
                          <a:latin typeface="Cambria Math" panose="02040503050406030204" pitchFamily="18" charset="0"/>
                        </a:rPr>
                        <m:t>&lt;</m:t>
                      </m:r>
                      <m:r>
                        <a:rPr lang="en-US" b="0" i="1" smtClean="0">
                          <a:latin typeface="Cambria Math" panose="02040503050406030204" pitchFamily="18" charset="0"/>
                        </a:rPr>
                        <m:t>𝑗</m:t>
                      </m:r>
                    </m:oMath>
                  </m:oMathPara>
                </a14:m>
                <a:endParaRPr lang="en-US" dirty="0"/>
              </a:p>
            </p:txBody>
          </p:sp>
        </mc:Choice>
        <mc:Fallback xmlns="">
          <p:sp>
            <p:nvSpPr>
              <p:cNvPr id="18" name="TextBox 17">
                <a:extLst>
                  <a:ext uri="{FF2B5EF4-FFF2-40B4-BE49-F238E27FC236}">
                    <a16:creationId xmlns:a16="http://schemas.microsoft.com/office/drawing/2014/main" id="{F265E49B-4B2F-E55C-4D20-C7AE3F312BFD}"/>
                  </a:ext>
                </a:extLst>
              </p:cNvPr>
              <p:cNvSpPr txBox="1">
                <a:spLocks noRot="1" noChangeAspect="1" noMove="1" noResize="1" noEditPoints="1" noAdjustHandles="1" noChangeArrowheads="1" noChangeShapeType="1" noTextEdit="1"/>
              </p:cNvSpPr>
              <p:nvPr/>
            </p:nvSpPr>
            <p:spPr>
              <a:xfrm>
                <a:off x="6922799" y="2356507"/>
                <a:ext cx="4101790" cy="785728"/>
              </a:xfrm>
              <a:prstGeom prst="rect">
                <a:avLst/>
              </a:prstGeom>
              <a:blipFill>
                <a:blip r:embed="rId8"/>
                <a:stretch>
                  <a:fillRect l="-17957" t="-119048" b="-16190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28C38092-D41D-7D3B-3EDF-BF33C5E96FE5}"/>
                  </a:ext>
                </a:extLst>
              </p:cNvPr>
              <p:cNvSpPr txBox="1"/>
              <p:nvPr/>
            </p:nvSpPr>
            <p:spPr>
              <a:xfrm>
                <a:off x="6792165" y="3262399"/>
                <a:ext cx="5195231" cy="78572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nary>
                        <m:naryPr>
                          <m:chr m:val="∑"/>
                          <m:supHide m:val="on"/>
                          <m:ctrlPr>
                            <a:rPr lang="en-US" b="0" i="1" smtClean="0">
                              <a:latin typeface="Cambria Math" panose="02040503050406030204" pitchFamily="18" charset="0"/>
                            </a:rPr>
                          </m:ctrlPr>
                        </m:naryPr>
                        <m:sub>
                          <m:r>
                            <a:rPr lang="en-US" b="0" i="1" smtClean="0">
                              <a:latin typeface="Cambria Math" panose="02040503050406030204" pitchFamily="18" charset="0"/>
                            </a:rPr>
                            <m:t>𝑧</m:t>
                          </m:r>
                        </m:sub>
                        <m:sup/>
                        <m:e>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b="0" i="1" smtClean="0">
                                  <a:latin typeface="Cambria Math" panose="02040503050406030204" pitchFamily="18" charset="0"/>
                                </a:rPr>
                                <m:t>𝑢</m:t>
                              </m:r>
                              <m:r>
                                <a:rPr lang="en-US" i="1">
                                  <a:latin typeface="Cambria Math" panose="02040503050406030204" pitchFamily="18" charset="0"/>
                                </a:rPr>
                                <m:t>,</m:t>
                              </m:r>
                              <m:r>
                                <a:rPr lang="en-US" b="0" i="1" smtClean="0">
                                  <a:latin typeface="Cambria Math" panose="02040503050406030204" pitchFamily="18" charset="0"/>
                                </a:rPr>
                                <m:t>𝑧</m:t>
                              </m:r>
                            </m:sub>
                          </m:sSub>
                        </m:e>
                      </m:nary>
                      <m:r>
                        <a:rPr lang="en-US" i="1">
                          <a:latin typeface="Cambria Math" panose="02040503050406030204" pitchFamily="18" charset="0"/>
                        </a:rPr>
                        <m:t>−</m:t>
                      </m:r>
                      <m:nary>
                        <m:naryPr>
                          <m:chr m:val="∑"/>
                          <m:supHide m:val="on"/>
                          <m:ctrlPr>
                            <a:rPr lang="en-US" b="0" i="1" smtClean="0">
                              <a:latin typeface="Cambria Math" panose="02040503050406030204" pitchFamily="18" charset="0"/>
                            </a:rPr>
                          </m:ctrlPr>
                        </m:naryPr>
                        <m:sub>
                          <m:r>
                            <a:rPr lang="en-US" b="0" i="1" smtClean="0">
                              <a:latin typeface="Cambria Math" panose="02040503050406030204" pitchFamily="18" charset="0"/>
                            </a:rPr>
                            <m:t>𝑧</m:t>
                          </m:r>
                        </m:sub>
                        <m:sup/>
                        <m:e>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i="1">
                                  <a:latin typeface="Cambria Math" panose="02040503050406030204" pitchFamily="18" charset="0"/>
                                </a:rPr>
                                <m:t>𝑧</m:t>
                              </m:r>
                              <m:r>
                                <a:rPr lang="en-US" i="1">
                                  <a:latin typeface="Cambria Math" panose="02040503050406030204" pitchFamily="18" charset="0"/>
                                </a:rPr>
                                <m:t>,</m:t>
                              </m:r>
                              <m:r>
                                <a:rPr lang="en-US" b="0" i="1" smtClean="0">
                                  <a:latin typeface="Cambria Math" panose="02040503050406030204" pitchFamily="18" charset="0"/>
                                </a:rPr>
                                <m:t>𝑢</m:t>
                              </m:r>
                            </m:sub>
                          </m:sSub>
                        </m:e>
                      </m:nary>
                      <m:r>
                        <a:rPr lang="en-US" i="1" smtClean="0">
                          <a:latin typeface="Cambria Math" panose="02040503050406030204" pitchFamily="18" charset="0"/>
                        </a:rPr>
                        <m:t>=</m:t>
                      </m:r>
                      <m:r>
                        <a:rPr lang="en-US" b="0" i="1" smtClean="0">
                          <a:latin typeface="Cambria Math" panose="02040503050406030204" pitchFamily="18" charset="0"/>
                        </a:rPr>
                        <m:t>0,  ∀</m:t>
                      </m:r>
                      <m:r>
                        <a:rPr lang="en-US" b="0" i="1" smtClean="0">
                          <a:latin typeface="Cambria Math" panose="02040503050406030204" pitchFamily="18" charset="0"/>
                        </a:rPr>
                        <m:t>𝑖</m:t>
                      </m:r>
                      <m:r>
                        <a:rPr lang="en-US" b="0" i="1" smtClean="0">
                          <a:latin typeface="Cambria Math" panose="02040503050406030204" pitchFamily="18" charset="0"/>
                        </a:rPr>
                        <m:t>&lt;</m:t>
                      </m:r>
                      <m:r>
                        <a:rPr lang="en-US" b="0" i="1" smtClean="0">
                          <a:latin typeface="Cambria Math" panose="02040503050406030204" pitchFamily="18" charset="0"/>
                        </a:rPr>
                        <m:t>𝑗</m:t>
                      </m:r>
                      <m:r>
                        <a:rPr lang="en-US" b="0" i="1" smtClean="0">
                          <a:latin typeface="Cambria Math" panose="02040503050406030204" pitchFamily="18" charset="0"/>
                        </a:rPr>
                        <m:t>, </m:t>
                      </m:r>
                      <m:r>
                        <a:rPr lang="en-US" b="0" i="1" smtClean="0">
                          <a:latin typeface="Cambria Math" panose="02040503050406030204" pitchFamily="18" charset="0"/>
                        </a:rPr>
                        <m:t>𝑢</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𝑖</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𝑗</m:t>
                      </m:r>
                      <m:r>
                        <a:rPr lang="en-US" b="0" i="1" smtClean="0">
                          <a:latin typeface="Cambria Math" panose="02040503050406030204" pitchFamily="18" charset="0"/>
                          <a:ea typeface="Cambria Math" panose="02040503050406030204" pitchFamily="18" charset="0"/>
                        </a:rPr>
                        <m:t>} </m:t>
                      </m:r>
                    </m:oMath>
                  </m:oMathPara>
                </a14:m>
                <a:endParaRPr lang="en-US" dirty="0"/>
              </a:p>
            </p:txBody>
          </p:sp>
        </mc:Choice>
        <mc:Fallback xmlns="">
          <p:sp>
            <p:nvSpPr>
              <p:cNvPr id="19" name="TextBox 18">
                <a:extLst>
                  <a:ext uri="{FF2B5EF4-FFF2-40B4-BE49-F238E27FC236}">
                    <a16:creationId xmlns:a16="http://schemas.microsoft.com/office/drawing/2014/main" id="{28C38092-D41D-7D3B-3EDF-BF33C5E96FE5}"/>
                  </a:ext>
                </a:extLst>
              </p:cNvPr>
              <p:cNvSpPr txBox="1">
                <a:spLocks noRot="1" noChangeAspect="1" noMove="1" noResize="1" noEditPoints="1" noAdjustHandles="1" noChangeArrowheads="1" noChangeShapeType="1" noTextEdit="1"/>
              </p:cNvSpPr>
              <p:nvPr/>
            </p:nvSpPr>
            <p:spPr>
              <a:xfrm>
                <a:off x="6792165" y="3262399"/>
                <a:ext cx="5195231" cy="785728"/>
              </a:xfrm>
              <a:prstGeom prst="rect">
                <a:avLst/>
              </a:prstGeom>
              <a:blipFill>
                <a:blip r:embed="rId9"/>
                <a:stretch>
                  <a:fillRect l="-11220" t="-117460" b="-16190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E3A7AE24-7916-B38A-EF54-7303AF51CACA}"/>
                  </a:ext>
                </a:extLst>
              </p:cNvPr>
              <p:cNvSpPr txBox="1"/>
              <p:nvPr/>
            </p:nvSpPr>
            <p:spPr>
              <a:xfrm>
                <a:off x="6868200" y="4105101"/>
                <a:ext cx="4485600" cy="78572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nary>
                        <m:naryPr>
                          <m:chr m:val="∑"/>
                          <m:supHide m:val="on"/>
                          <m:ctrlPr>
                            <a:rPr lang="en-US" i="1">
                              <a:latin typeface="Cambria Math" panose="02040503050406030204" pitchFamily="18" charset="0"/>
                            </a:rPr>
                          </m:ctrlPr>
                        </m:naryPr>
                        <m:sub>
                          <m:r>
                            <m:rPr>
                              <m:brk m:alnAt="7"/>
                            </m:rPr>
                            <a:rPr lang="en-US" i="1">
                              <a:latin typeface="Cambria Math" panose="02040503050406030204" pitchFamily="18" charset="0"/>
                            </a:rPr>
                            <m:t>𝑢</m:t>
                          </m:r>
                        </m:sub>
                        <m:sup/>
                        <m:e>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i="1">
                                  <a:latin typeface="Cambria Math" panose="02040503050406030204" pitchFamily="18" charset="0"/>
                                </a:rPr>
                                <m:t>𝑢</m:t>
                              </m:r>
                            </m:sub>
                          </m:sSub>
                        </m:e>
                      </m:nary>
                      <m:r>
                        <a:rPr lang="en-US" i="1">
                          <a:latin typeface="Cambria Math" panose="02040503050406030204" pitchFamily="18" charset="0"/>
                        </a:rPr>
                        <m:t>−</m:t>
                      </m:r>
                      <m:nary>
                        <m:naryPr>
                          <m:chr m:val="∑"/>
                          <m:supHide m:val="on"/>
                          <m:ctrlPr>
                            <a:rPr lang="en-US" b="0" i="1" smtClean="0">
                              <a:latin typeface="Cambria Math" panose="02040503050406030204" pitchFamily="18" charset="0"/>
                            </a:rPr>
                          </m:ctrlPr>
                        </m:naryPr>
                        <m:sub>
                          <m:r>
                            <a:rPr lang="en-US" b="0" i="1" smtClean="0">
                              <a:latin typeface="Cambria Math" panose="02040503050406030204" pitchFamily="18" charset="0"/>
                            </a:rPr>
                            <m:t>𝑣</m:t>
                          </m:r>
                        </m:sub>
                        <m:sup/>
                        <m:e>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b="0" i="1" smtClean="0">
                                  <a:latin typeface="Cambria Math" panose="02040503050406030204" pitchFamily="18" charset="0"/>
                                </a:rPr>
                                <m:t>𝑣</m:t>
                              </m:r>
                              <m:r>
                                <a:rPr lang="en-US" i="1">
                                  <a:latin typeface="Cambria Math" panose="02040503050406030204" pitchFamily="18" charset="0"/>
                                </a:rPr>
                                <m:t>,</m:t>
                              </m:r>
                              <m:r>
                                <a:rPr lang="en-US" i="1">
                                  <a:latin typeface="Cambria Math" panose="02040503050406030204" pitchFamily="18" charset="0"/>
                                </a:rPr>
                                <m:t>𝑗</m:t>
                              </m:r>
                            </m:sub>
                          </m:sSub>
                        </m:e>
                      </m:nary>
                      <m:r>
                        <a:rPr lang="en-US" i="1">
                          <a:latin typeface="Cambria Math" panose="02040503050406030204" pitchFamily="18" charset="0"/>
                        </a:rPr>
                        <m:t> </m:t>
                      </m:r>
                      <m:r>
                        <a:rPr lang="en-US" i="1" smtClean="0">
                          <a:latin typeface="Cambria Math" panose="02040503050406030204" pitchFamily="18" charset="0"/>
                        </a:rPr>
                        <m:t>=</m:t>
                      </m:r>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sub>
                      </m:sSub>
                      <m:r>
                        <a:rPr lang="en-US" b="0" i="1" smtClean="0">
                          <a:latin typeface="Cambria Math" panose="02040503050406030204" pitchFamily="18" charset="0"/>
                        </a:rPr>
                        <m:t>,  ∀</m:t>
                      </m:r>
                      <m:r>
                        <a:rPr lang="en-US" b="0" i="1" smtClean="0">
                          <a:latin typeface="Cambria Math" panose="02040503050406030204" pitchFamily="18" charset="0"/>
                        </a:rPr>
                        <m:t>𝑖</m:t>
                      </m:r>
                      <m:r>
                        <a:rPr lang="en-US" b="0" i="1" smtClean="0">
                          <a:latin typeface="Cambria Math" panose="02040503050406030204" pitchFamily="18" charset="0"/>
                        </a:rPr>
                        <m:t>&lt;</m:t>
                      </m:r>
                      <m:r>
                        <a:rPr lang="en-US" b="0" i="1" smtClean="0">
                          <a:latin typeface="Cambria Math" panose="02040503050406030204" pitchFamily="18" charset="0"/>
                        </a:rPr>
                        <m:t>𝑗</m:t>
                      </m:r>
                    </m:oMath>
                  </m:oMathPara>
                </a14:m>
                <a:endParaRPr lang="en-US" dirty="0"/>
              </a:p>
            </p:txBody>
          </p:sp>
        </mc:Choice>
        <mc:Fallback xmlns="">
          <p:sp>
            <p:nvSpPr>
              <p:cNvPr id="20" name="TextBox 19">
                <a:extLst>
                  <a:ext uri="{FF2B5EF4-FFF2-40B4-BE49-F238E27FC236}">
                    <a16:creationId xmlns:a16="http://schemas.microsoft.com/office/drawing/2014/main" id="{E3A7AE24-7916-B38A-EF54-7303AF51CACA}"/>
                  </a:ext>
                </a:extLst>
              </p:cNvPr>
              <p:cNvSpPr txBox="1">
                <a:spLocks noRot="1" noChangeAspect="1" noMove="1" noResize="1" noEditPoints="1" noAdjustHandles="1" noChangeArrowheads="1" noChangeShapeType="1" noTextEdit="1"/>
              </p:cNvSpPr>
              <p:nvPr/>
            </p:nvSpPr>
            <p:spPr>
              <a:xfrm>
                <a:off x="6868200" y="4105101"/>
                <a:ext cx="4485600" cy="785728"/>
              </a:xfrm>
              <a:prstGeom prst="rect">
                <a:avLst/>
              </a:prstGeom>
              <a:blipFill>
                <a:blip r:embed="rId10"/>
                <a:stretch>
                  <a:fillRect l="-14085" t="-120968" b="-16612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55771342-5944-9647-0792-A418E61B7753}"/>
                  </a:ext>
                </a:extLst>
              </p:cNvPr>
              <p:cNvSpPr txBox="1"/>
              <p:nvPr/>
            </p:nvSpPr>
            <p:spPr>
              <a:xfrm>
                <a:off x="6736081" y="4914203"/>
                <a:ext cx="4227798" cy="78572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nary>
                        <m:naryPr>
                          <m:chr m:val="∑"/>
                          <m:supHide m:val="on"/>
                          <m:ctrlPr>
                            <a:rPr lang="en-US" b="0" i="1" smtClean="0">
                              <a:latin typeface="Cambria Math" panose="02040503050406030204" pitchFamily="18" charset="0"/>
                            </a:rPr>
                          </m:ctrlPr>
                        </m:naryPr>
                        <m:sub>
                          <m:r>
                            <a:rPr lang="en-US" b="0" i="1" smtClean="0">
                              <a:latin typeface="Cambria Math" panose="02040503050406030204" pitchFamily="18" charset="0"/>
                            </a:rPr>
                            <m:t>𝑢</m:t>
                          </m:r>
                          <m:r>
                            <a:rPr lang="en-US" b="0" i="1" smtClean="0">
                              <a:latin typeface="Cambria Math" panose="02040503050406030204" pitchFamily="18" charset="0"/>
                            </a:rPr>
                            <m:t>,</m:t>
                          </m:r>
                          <m:r>
                            <a:rPr lang="en-US" b="0" i="1" smtClean="0">
                              <a:latin typeface="Cambria Math" panose="02040503050406030204" pitchFamily="18" charset="0"/>
                            </a:rPr>
                            <m:t>𝑧</m:t>
                          </m:r>
                        </m:sub>
                        <m:sup/>
                        <m:e>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i="1">
                                  <a:latin typeface="Cambria Math" panose="02040503050406030204" pitchFamily="18" charset="0"/>
                                </a:rPr>
                                <m:t>𝑢</m:t>
                              </m:r>
                              <m:r>
                                <a:rPr lang="en-US" i="1">
                                  <a:latin typeface="Cambria Math" panose="02040503050406030204" pitchFamily="18" charset="0"/>
                                </a:rPr>
                                <m:t>,</m:t>
                              </m:r>
                              <m:r>
                                <a:rPr lang="en-US" i="1">
                                  <a:latin typeface="Cambria Math" panose="02040503050406030204" pitchFamily="18" charset="0"/>
                                </a:rPr>
                                <m:t>𝑧</m:t>
                              </m:r>
                            </m:sub>
                          </m:sSub>
                        </m:e>
                      </m:nary>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sub>
                      </m:sSub>
                      <m:d>
                        <m:dPr>
                          <m:ctrlPr>
                            <a:rPr lang="en-US" b="0" i="1" smtClean="0">
                              <a:latin typeface="Cambria Math" panose="02040503050406030204" pitchFamily="18" charset="0"/>
                            </a:rPr>
                          </m:ctrlPr>
                        </m:dPr>
                        <m:e>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𝑉</m:t>
                              </m:r>
                            </m:e>
                          </m:d>
                          <m:r>
                            <a:rPr lang="en-US" b="0" i="1" smtClean="0">
                              <a:latin typeface="Cambria Math" panose="02040503050406030204" pitchFamily="18" charset="0"/>
                            </a:rPr>
                            <m:t>−1</m:t>
                          </m:r>
                        </m:e>
                      </m:d>
                      <m:r>
                        <a:rPr lang="en-US" i="1">
                          <a:latin typeface="Cambria Math" panose="02040503050406030204" pitchFamily="18" charset="0"/>
                        </a:rPr>
                        <m:t>,</m:t>
                      </m:r>
                      <m:r>
                        <a:rPr lang="en-US" b="0" i="1" smtClean="0">
                          <a:latin typeface="Cambria Math" panose="02040503050406030204" pitchFamily="18" charset="0"/>
                        </a:rPr>
                        <m:t>  </m:t>
                      </m:r>
                      <m:r>
                        <a:rPr lang="en-US" i="1">
                          <a:latin typeface="Cambria Math" panose="02040503050406030204" pitchFamily="18" charset="0"/>
                        </a:rPr>
                        <m:t>∀</m:t>
                      </m:r>
                      <m:r>
                        <a:rPr lang="en-US" i="1">
                          <a:latin typeface="Cambria Math" panose="02040503050406030204" pitchFamily="18" charset="0"/>
                        </a:rPr>
                        <m:t>𝑖</m:t>
                      </m:r>
                      <m:r>
                        <a:rPr lang="en-US" i="1">
                          <a:latin typeface="Cambria Math" panose="02040503050406030204" pitchFamily="18" charset="0"/>
                        </a:rPr>
                        <m:t>&lt;</m:t>
                      </m:r>
                      <m:r>
                        <a:rPr lang="en-US" i="1">
                          <a:latin typeface="Cambria Math" panose="02040503050406030204" pitchFamily="18" charset="0"/>
                        </a:rPr>
                        <m:t>𝑗</m:t>
                      </m:r>
                    </m:oMath>
                  </m:oMathPara>
                </a14:m>
                <a:endParaRPr lang="en-US" dirty="0"/>
              </a:p>
            </p:txBody>
          </p:sp>
        </mc:Choice>
        <mc:Fallback xmlns="">
          <p:sp>
            <p:nvSpPr>
              <p:cNvPr id="21" name="TextBox 20">
                <a:extLst>
                  <a:ext uri="{FF2B5EF4-FFF2-40B4-BE49-F238E27FC236}">
                    <a16:creationId xmlns:a16="http://schemas.microsoft.com/office/drawing/2014/main" id="{55771342-5944-9647-0792-A418E61B7753}"/>
                  </a:ext>
                </a:extLst>
              </p:cNvPr>
              <p:cNvSpPr txBox="1">
                <a:spLocks noRot="1" noChangeAspect="1" noMove="1" noResize="1" noEditPoints="1" noAdjustHandles="1" noChangeArrowheads="1" noChangeShapeType="1" noTextEdit="1"/>
              </p:cNvSpPr>
              <p:nvPr/>
            </p:nvSpPr>
            <p:spPr>
              <a:xfrm>
                <a:off x="6736081" y="4914203"/>
                <a:ext cx="4227798" cy="785728"/>
              </a:xfrm>
              <a:prstGeom prst="rect">
                <a:avLst/>
              </a:prstGeom>
              <a:blipFill>
                <a:blip r:embed="rId11"/>
                <a:stretch>
                  <a:fillRect l="-12275" t="-117460" b="-161905"/>
                </a:stretch>
              </a:blipFill>
            </p:spPr>
            <p:txBody>
              <a:bodyPr/>
              <a:lstStyle/>
              <a:p>
                <a:r>
                  <a:rPr lang="en-US">
                    <a:noFill/>
                  </a:rPr>
                  <a:t> </a:t>
                </a:r>
              </a:p>
            </p:txBody>
          </p:sp>
        </mc:Fallback>
      </mc:AlternateContent>
      <p:grpSp>
        <p:nvGrpSpPr>
          <p:cNvPr id="22" name="Group 21">
            <a:extLst>
              <a:ext uri="{FF2B5EF4-FFF2-40B4-BE49-F238E27FC236}">
                <a16:creationId xmlns:a16="http://schemas.microsoft.com/office/drawing/2014/main" id="{EB0BE0B2-E8ED-9CB4-BB7F-E46867C10989}"/>
              </a:ext>
            </a:extLst>
          </p:cNvPr>
          <p:cNvGrpSpPr/>
          <p:nvPr/>
        </p:nvGrpSpPr>
        <p:grpSpPr>
          <a:xfrm>
            <a:off x="2537595" y="1745990"/>
            <a:ext cx="8551178" cy="4742539"/>
            <a:chOff x="2537595" y="1745990"/>
            <a:chExt cx="8551178" cy="4742539"/>
          </a:xfrm>
        </p:grpSpPr>
        <p:sp>
          <p:nvSpPr>
            <p:cNvPr id="23" name="Rectangle: Rounded Corners 16">
              <a:extLst>
                <a:ext uri="{FF2B5EF4-FFF2-40B4-BE49-F238E27FC236}">
                  <a16:creationId xmlns:a16="http://schemas.microsoft.com/office/drawing/2014/main" id="{D5314F73-9454-E818-ED59-8C254CC34457}"/>
                </a:ext>
              </a:extLst>
            </p:cNvPr>
            <p:cNvSpPr/>
            <p:nvPr/>
          </p:nvSpPr>
          <p:spPr>
            <a:xfrm>
              <a:off x="8276895" y="5831100"/>
              <a:ext cx="888959" cy="550243"/>
            </a:xfrm>
            <a:prstGeom prst="roundRect">
              <a:avLst>
                <a:gd name="adj" fmla="val 6052"/>
              </a:avLst>
            </a:prstGeom>
            <a:solidFill>
              <a:srgbClr val="FFFF00"/>
            </a:solidFill>
            <a:ln w="28575">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Rounded Corners 16">
              <a:extLst>
                <a:ext uri="{FF2B5EF4-FFF2-40B4-BE49-F238E27FC236}">
                  <a16:creationId xmlns:a16="http://schemas.microsoft.com/office/drawing/2014/main" id="{899B16D6-2992-2188-F066-E05A4CDA717E}"/>
                </a:ext>
              </a:extLst>
            </p:cNvPr>
            <p:cNvSpPr/>
            <p:nvPr/>
          </p:nvSpPr>
          <p:spPr>
            <a:xfrm>
              <a:off x="2537595" y="4860192"/>
              <a:ext cx="2724811" cy="1628337"/>
            </a:xfrm>
            <a:prstGeom prst="roundRect">
              <a:avLst>
                <a:gd name="adj" fmla="val 6052"/>
              </a:avLst>
            </a:prstGeom>
            <a:solidFill>
              <a:srgbClr val="FFFF00"/>
            </a:solidFill>
            <a:ln w="28575">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Rounded Corners 17">
              <a:extLst>
                <a:ext uri="{FF2B5EF4-FFF2-40B4-BE49-F238E27FC236}">
                  <a16:creationId xmlns:a16="http://schemas.microsoft.com/office/drawing/2014/main" id="{DC63C46D-6B72-AB8C-FEA8-A8CF13D3BE3D}"/>
                </a:ext>
              </a:extLst>
            </p:cNvPr>
            <p:cNvSpPr/>
            <p:nvPr/>
          </p:nvSpPr>
          <p:spPr>
            <a:xfrm>
              <a:off x="6977605" y="1745990"/>
              <a:ext cx="4111168" cy="708515"/>
            </a:xfrm>
            <a:prstGeom prst="roundRect">
              <a:avLst>
                <a:gd name="adj" fmla="val 6052"/>
              </a:avLst>
            </a:prstGeom>
            <a:solidFill>
              <a:srgbClr val="FFFF00"/>
            </a:solidFill>
            <a:ln w="28575">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F0305252-697C-D4F5-BC11-C9FD3DB7CCFC}"/>
                  </a:ext>
                </a:extLst>
              </p:cNvPr>
              <p:cNvSpPr txBox="1"/>
              <p:nvPr/>
            </p:nvSpPr>
            <p:spPr>
              <a:xfrm>
                <a:off x="6832007" y="1677705"/>
                <a:ext cx="4389323" cy="79585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sub>
                      </m:sSub>
                      <m:r>
                        <a:rPr lang="en-US" i="1">
                          <a:latin typeface="Cambria Math" panose="02040503050406030204" pitchFamily="18" charset="0"/>
                        </a:rPr>
                        <m:t>≤</m:t>
                      </m:r>
                      <m:nary>
                        <m:naryPr>
                          <m:chr m:val="∑"/>
                          <m:supHide m:val="on"/>
                          <m:ctrlPr>
                            <a:rPr lang="en-US" i="1">
                              <a:latin typeface="Cambria Math" panose="02040503050406030204" pitchFamily="18" charset="0"/>
                            </a:rPr>
                          </m:ctrlPr>
                        </m:naryPr>
                        <m:sub>
                          <m:r>
                            <m:rPr>
                              <m:brk m:alnAt="7"/>
                            </m:rPr>
                            <a:rPr lang="en-US" i="1">
                              <a:latin typeface="Cambria Math" panose="02040503050406030204" pitchFamily="18" charset="0"/>
                            </a:rPr>
                            <m:t>𝑎</m:t>
                          </m:r>
                          <m:r>
                            <a:rPr lang="en-US" i="1">
                              <a:latin typeface="Cambria Math" panose="02040503050406030204" pitchFamily="18" charset="0"/>
                            </a:rPr>
                            <m:t>,</m:t>
                          </m:r>
                          <m:r>
                            <a:rPr lang="en-US" i="1">
                              <a:latin typeface="Cambria Math" panose="02040503050406030204" pitchFamily="18" charset="0"/>
                            </a:rPr>
                            <m:t>𝑏</m:t>
                          </m:r>
                        </m:sub>
                        <m:sup/>
                        <m:e>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𝑎</m:t>
                              </m:r>
                              <m:r>
                                <a:rPr lang="en-US" i="1">
                                  <a:latin typeface="Cambria Math" panose="02040503050406030204" pitchFamily="18" charset="0"/>
                                </a:rPr>
                                <m:t>,</m:t>
                              </m:r>
                              <m:r>
                                <a:rPr lang="en-US" i="1">
                                  <a:latin typeface="Cambria Math" panose="02040503050406030204" pitchFamily="18" charset="0"/>
                                </a:rPr>
                                <m:t>𝑖</m:t>
                              </m:r>
                            </m:sub>
                          </m:sSub>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𝑏</m:t>
                              </m:r>
                              <m:r>
                                <a:rPr lang="en-US" i="1">
                                  <a:latin typeface="Cambria Math" panose="02040503050406030204" pitchFamily="18" charset="0"/>
                                </a:rPr>
                                <m:t>,</m:t>
                              </m:r>
                              <m:r>
                                <a:rPr lang="en-US" i="1">
                                  <a:latin typeface="Cambria Math" panose="02040503050406030204" pitchFamily="18" charset="0"/>
                                </a:rPr>
                                <m:t>𝑗</m:t>
                              </m:r>
                            </m:sub>
                          </m:sSub>
                        </m:e>
                      </m:nary>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sub>
                      </m:sSub>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2</m:t>
                          </m:r>
                        </m:den>
                      </m:f>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𝑄</m:t>
                          </m:r>
                        </m:e>
                      </m:d>
                      <m:r>
                        <a:rPr lang="en-US" b="0" i="1" smtClean="0">
                          <a:latin typeface="Cambria Math" panose="02040503050406030204" pitchFamily="18" charset="0"/>
                        </a:rPr>
                        <m:t>,  </m:t>
                      </m:r>
                      <m:r>
                        <a:rPr lang="en-US" i="1">
                          <a:latin typeface="Cambria Math" panose="02040503050406030204" pitchFamily="18" charset="0"/>
                        </a:rPr>
                        <m:t>∀</m:t>
                      </m:r>
                      <m:r>
                        <a:rPr lang="en-US" b="0" i="1" smtClean="0">
                          <a:latin typeface="Cambria Math" panose="02040503050406030204" pitchFamily="18" charset="0"/>
                        </a:rPr>
                        <m:t>𝑖</m:t>
                      </m:r>
                      <m:r>
                        <a:rPr lang="en-US" i="1">
                          <a:latin typeface="Cambria Math" panose="02040503050406030204" pitchFamily="18" charset="0"/>
                        </a:rPr>
                        <m:t>&lt;</m:t>
                      </m:r>
                      <m:r>
                        <a:rPr lang="en-US" b="0" i="1" smtClean="0">
                          <a:latin typeface="Cambria Math" panose="02040503050406030204" pitchFamily="18" charset="0"/>
                        </a:rPr>
                        <m:t>𝑗</m:t>
                      </m:r>
                    </m:oMath>
                  </m:oMathPara>
                </a14:m>
                <a:endParaRPr lang="en-US" dirty="0"/>
              </a:p>
            </p:txBody>
          </p:sp>
        </mc:Choice>
        <mc:Fallback xmlns="">
          <p:sp>
            <p:nvSpPr>
              <p:cNvPr id="26" name="TextBox 25">
                <a:extLst>
                  <a:ext uri="{FF2B5EF4-FFF2-40B4-BE49-F238E27FC236}">
                    <a16:creationId xmlns:a16="http://schemas.microsoft.com/office/drawing/2014/main" id="{F0305252-697C-D4F5-BC11-C9FD3DB7CCFC}"/>
                  </a:ext>
                </a:extLst>
              </p:cNvPr>
              <p:cNvSpPr txBox="1">
                <a:spLocks noRot="1" noChangeAspect="1" noMove="1" noResize="1" noEditPoints="1" noAdjustHandles="1" noChangeArrowheads="1" noChangeShapeType="1" noTextEdit="1"/>
              </p:cNvSpPr>
              <p:nvPr/>
            </p:nvSpPr>
            <p:spPr>
              <a:xfrm>
                <a:off x="6832007" y="1677705"/>
                <a:ext cx="4389323" cy="795859"/>
              </a:xfrm>
              <a:prstGeom prst="rect">
                <a:avLst/>
              </a:prstGeom>
              <a:blipFill>
                <a:blip r:embed="rId12"/>
                <a:stretch>
                  <a:fillRect t="-119048" b="-16190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708615A6-B1AB-872C-299F-279A3E256C85}"/>
                  </a:ext>
                </a:extLst>
              </p:cNvPr>
              <p:cNvSpPr txBox="1"/>
              <p:nvPr/>
            </p:nvSpPr>
            <p:spPr>
              <a:xfrm>
                <a:off x="6792165" y="5879336"/>
                <a:ext cx="3484012" cy="391646"/>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𝑎</m:t>
                          </m:r>
                          <m:r>
                            <a:rPr lang="en-US" b="0" i="1" smtClean="0">
                              <a:latin typeface="Cambria Math" panose="02040503050406030204" pitchFamily="18" charset="0"/>
                            </a:rPr>
                            <m:t>,</m:t>
                          </m:r>
                          <m:r>
                            <a:rPr lang="en-US" b="0" i="1" smtClean="0">
                              <a:latin typeface="Cambria Math" panose="02040503050406030204" pitchFamily="18" charset="0"/>
                            </a:rPr>
                            <m:t>𝑖</m:t>
                          </m:r>
                        </m:sub>
                      </m:sSub>
                      <m:r>
                        <a:rPr lang="en-US" b="0" i="0" smtClean="0">
                          <a:latin typeface="Cambria Math" panose="02040503050406030204" pitchFamily="18" charset="0"/>
                        </a:rPr>
                        <m:t>,</m:t>
                      </m:r>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 </m:t>
                          </m:r>
                          <m:r>
                            <a:rPr lang="en-US" i="1">
                              <a:latin typeface="Cambria Math" panose="02040503050406030204" pitchFamily="18" charset="0"/>
                            </a:rPr>
                            <m:t>𝑝</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i="1">
                              <a:latin typeface="Cambria Math" panose="02040503050406030204" pitchFamily="18" charset="0"/>
                            </a:rPr>
                            <m:t>𝑢</m:t>
                          </m:r>
                          <m:r>
                            <a:rPr lang="en-US" i="1">
                              <a:latin typeface="Cambria Math" panose="02040503050406030204" pitchFamily="18" charset="0"/>
                            </a:rPr>
                            <m:t>,</m:t>
                          </m:r>
                          <m:r>
                            <a:rPr lang="en-US" i="1">
                              <a:latin typeface="Cambria Math" panose="02040503050406030204" pitchFamily="18" charset="0"/>
                            </a:rPr>
                            <m:t>𝑧</m:t>
                          </m:r>
                        </m:sub>
                      </m:sSub>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rPr>
                            <m:t>𝑢</m:t>
                          </m:r>
                          <m:r>
                            <a:rPr lang="en-US" i="1">
                              <a:latin typeface="Cambria Math" panose="02040503050406030204" pitchFamily="18" charset="0"/>
                            </a:rPr>
                            <m:t>,</m:t>
                          </m:r>
                          <m:r>
                            <a:rPr lang="en-US" i="1">
                              <a:latin typeface="Cambria Math" panose="02040503050406030204" pitchFamily="18" charset="0"/>
                            </a:rPr>
                            <m:t>𝑧</m:t>
                          </m:r>
                        </m:sub>
                      </m:sSub>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sub>
                      </m:sSub>
                      <m:r>
                        <a:rPr lang="en-US" i="1">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{0, 1}</m:t>
                      </m:r>
                    </m:oMath>
                  </m:oMathPara>
                </a14:m>
                <a:endParaRPr lang="en-US" dirty="0"/>
              </a:p>
            </p:txBody>
          </p:sp>
        </mc:Choice>
        <mc:Fallback xmlns="">
          <p:sp>
            <p:nvSpPr>
              <p:cNvPr id="27" name="TextBox 26">
                <a:extLst>
                  <a:ext uri="{FF2B5EF4-FFF2-40B4-BE49-F238E27FC236}">
                    <a16:creationId xmlns:a16="http://schemas.microsoft.com/office/drawing/2014/main" id="{708615A6-B1AB-872C-299F-279A3E256C85}"/>
                  </a:ext>
                </a:extLst>
              </p:cNvPr>
              <p:cNvSpPr txBox="1">
                <a:spLocks noRot="1" noChangeAspect="1" noMove="1" noResize="1" noEditPoints="1" noAdjustHandles="1" noChangeArrowheads="1" noChangeShapeType="1" noTextEdit="1"/>
              </p:cNvSpPr>
              <p:nvPr/>
            </p:nvSpPr>
            <p:spPr>
              <a:xfrm>
                <a:off x="6792165" y="5879336"/>
                <a:ext cx="3484012" cy="391646"/>
              </a:xfrm>
              <a:prstGeom prst="rect">
                <a:avLst/>
              </a:prstGeom>
              <a:blipFill>
                <a:blip r:embed="rId13"/>
                <a:stretch>
                  <a:fillRect b="-937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8B632182-DCBD-2DC7-3D18-9DC2C8B2CF5A}"/>
                  </a:ext>
                </a:extLst>
              </p:cNvPr>
              <p:cNvSpPr txBox="1"/>
              <p:nvPr/>
            </p:nvSpPr>
            <p:spPr>
              <a:xfrm>
                <a:off x="2597578" y="4797738"/>
                <a:ext cx="2679121" cy="1674689"/>
              </a:xfrm>
              <a:prstGeom prst="rect">
                <a:avLst/>
              </a:prstGeom>
              <a:noFill/>
            </p:spPr>
            <p:txBody>
              <a:bodyPr wrap="square">
                <a:spAutoFit/>
              </a:bodyPr>
              <a:lstStyle/>
              <a:p>
                <a:r>
                  <a:rPr lang="en-US" dirty="0"/>
                  <a:t>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rPr>
                          <m:t>𝑢</m:t>
                        </m:r>
                        <m:r>
                          <a:rPr lang="en-US" i="1">
                            <a:latin typeface="Cambria Math" panose="02040503050406030204" pitchFamily="18" charset="0"/>
                          </a:rPr>
                          <m:t>,</m:t>
                        </m:r>
                        <m:r>
                          <a:rPr lang="en-US" i="1">
                            <a:latin typeface="Cambria Math" panose="02040503050406030204" pitchFamily="18" charset="0"/>
                          </a:rPr>
                          <m:t>𝑧</m:t>
                        </m:r>
                      </m:sub>
                    </m:sSub>
                    <m:r>
                      <a:rPr lang="en-US" i="1">
                        <a:latin typeface="Cambria Math" panose="02040503050406030204" pitchFamily="18" charset="0"/>
                      </a:rPr>
                      <m:t>≤</m:t>
                    </m:r>
                  </m:oMath>
                </a14:m>
                <a:endParaRPr lang="en-US" i="1" dirty="0">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nary>
                        <m:naryPr>
                          <m:chr m:val="∑"/>
                          <m:supHide m:val="on"/>
                          <m:ctrlPr>
                            <a:rPr lang="en-US" b="0" i="1" smtClean="0">
                              <a:latin typeface="Cambria Math" panose="02040503050406030204" pitchFamily="18" charset="0"/>
                            </a:rPr>
                          </m:ctrlPr>
                        </m:naryPr>
                        <m:sub>
                          <m:r>
                            <a:rPr lang="en-US" b="0" i="1" smtClean="0">
                              <a:latin typeface="Cambria Math" panose="02040503050406030204" pitchFamily="18" charset="0"/>
                            </a:rPr>
                            <m:t>𝑖</m:t>
                          </m:r>
                          <m:r>
                            <a:rPr lang="en-US" b="0" i="1" smtClean="0">
                              <a:latin typeface="Cambria Math" panose="02040503050406030204" pitchFamily="18" charset="0"/>
                            </a:rPr>
                            <m:t>,</m:t>
                          </m:r>
                          <m:r>
                            <a:rPr lang="en-US" b="0" i="1" smtClean="0">
                              <a:latin typeface="Cambria Math" panose="02040503050406030204" pitchFamily="18" charset="0"/>
                            </a:rPr>
                            <m:t>𝑗</m:t>
                          </m:r>
                        </m:sub>
                        <m:sup/>
                        <m:e>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i="1">
                                      <a:latin typeface="Cambria Math" panose="02040503050406030204" pitchFamily="18" charset="0"/>
                                    </a:rPr>
                                    <m:t>𝑢</m:t>
                                  </m:r>
                                  <m:r>
                                    <a:rPr lang="en-US" i="1">
                                      <a:latin typeface="Cambria Math" panose="02040503050406030204" pitchFamily="18" charset="0"/>
                                    </a:rPr>
                                    <m:t>,</m:t>
                                  </m:r>
                                  <m:r>
                                    <a:rPr lang="en-US" i="1">
                                      <a:latin typeface="Cambria Math" panose="02040503050406030204" pitchFamily="18" charset="0"/>
                                    </a:rPr>
                                    <m:t>𝑧</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i="1">
                                      <a:latin typeface="Cambria Math" panose="02040503050406030204" pitchFamily="18" charset="0"/>
                                    </a:rPr>
                                    <m:t>𝑧</m:t>
                                  </m:r>
                                  <m:r>
                                    <a:rPr lang="en-US" i="1">
                                      <a:latin typeface="Cambria Math" panose="02040503050406030204" pitchFamily="18" charset="0"/>
                                    </a:rPr>
                                    <m:t>,</m:t>
                                  </m:r>
                                  <m:r>
                                    <a:rPr lang="en-US" i="1">
                                      <a:latin typeface="Cambria Math" panose="02040503050406030204" pitchFamily="18" charset="0"/>
                                    </a:rPr>
                                    <m:t>𝑢</m:t>
                                  </m:r>
                                </m:sub>
                              </m:sSub>
                            </m:e>
                          </m:d>
                        </m:e>
                      </m:nary>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rPr>
                            <m:t>𝑢</m:t>
                          </m:r>
                          <m:r>
                            <a:rPr lang="en-US" i="1">
                              <a:latin typeface="Cambria Math" panose="02040503050406030204" pitchFamily="18" charset="0"/>
                            </a:rPr>
                            <m:t>,</m:t>
                          </m:r>
                          <m:r>
                            <a:rPr lang="en-US" i="1">
                              <a:latin typeface="Cambria Math" panose="02040503050406030204" pitchFamily="18" charset="0"/>
                            </a:rPr>
                            <m:t>𝑧</m:t>
                          </m:r>
                        </m:sub>
                      </m:sSub>
                      <m:d>
                        <m:dPr>
                          <m:ctrlPr>
                            <a:rPr lang="en-US" i="1">
                              <a:latin typeface="Cambria Math" panose="02040503050406030204" pitchFamily="18" charset="0"/>
                            </a:rPr>
                          </m:ctrlPr>
                        </m:dPr>
                        <m:e>
                          <m:r>
                            <a:rPr lang="en-US" i="1">
                              <a:latin typeface="Cambria Math" panose="02040503050406030204" pitchFamily="18" charset="0"/>
                            </a:rPr>
                            <m:t>2</m:t>
                          </m:r>
                          <m:d>
                            <m:dPr>
                              <m:begChr m:val="|"/>
                              <m:endChr m:val="|"/>
                              <m:ctrlPr>
                                <a:rPr lang="en-US" i="1" dirty="0">
                                  <a:latin typeface="Cambria Math" panose="02040503050406030204" pitchFamily="18" charset="0"/>
                                </a:rPr>
                              </m:ctrlPr>
                            </m:dPr>
                            <m:e>
                              <m:r>
                                <a:rPr lang="en-US" i="1" dirty="0">
                                  <a:latin typeface="Cambria Math" panose="02040503050406030204" pitchFamily="18" charset="0"/>
                                </a:rPr>
                                <m:t>𝑉</m:t>
                              </m:r>
                            </m:e>
                          </m:d>
                          <m:d>
                            <m:dPr>
                              <m:ctrlPr>
                                <a:rPr lang="en-US" i="1" dirty="0">
                                  <a:latin typeface="Cambria Math" panose="02040503050406030204" pitchFamily="18" charset="0"/>
                                </a:rPr>
                              </m:ctrlPr>
                            </m:dPr>
                            <m:e>
                              <m:d>
                                <m:dPr>
                                  <m:begChr m:val="|"/>
                                  <m:endChr m:val="|"/>
                                  <m:ctrlPr>
                                    <a:rPr lang="en-US" i="1" dirty="0">
                                      <a:latin typeface="Cambria Math" panose="02040503050406030204" pitchFamily="18" charset="0"/>
                                    </a:rPr>
                                  </m:ctrlPr>
                                </m:dPr>
                                <m:e>
                                  <m:r>
                                    <a:rPr lang="en-US" i="1" dirty="0">
                                      <a:latin typeface="Cambria Math" panose="02040503050406030204" pitchFamily="18" charset="0"/>
                                    </a:rPr>
                                    <m:t>𝑉</m:t>
                                  </m:r>
                                </m:e>
                              </m:d>
                              <m:r>
                                <a:rPr lang="en-US" i="1" dirty="0">
                                  <a:latin typeface="Cambria Math" panose="02040503050406030204" pitchFamily="18" charset="0"/>
                                </a:rPr>
                                <m:t>−1</m:t>
                              </m:r>
                            </m:e>
                          </m:d>
                        </m:e>
                      </m:d>
                      <m:r>
                        <a:rPr lang="en-US" b="0" i="1" dirty="0" smtClean="0">
                          <a:latin typeface="Cambria Math" panose="02040503050406030204" pitchFamily="18" charset="0"/>
                        </a:rPr>
                        <m:t>,   </m:t>
                      </m:r>
                    </m:oMath>
                  </m:oMathPara>
                </a14:m>
                <a:endParaRPr lang="en-US" b="0" i="1" dirty="0">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m:t>
                      </m:r>
                      <m:r>
                        <a:rPr lang="en-US" i="1">
                          <a:latin typeface="Cambria Math" panose="02040503050406030204" pitchFamily="18" charset="0"/>
                        </a:rPr>
                        <m:t>𝑢</m:t>
                      </m:r>
                      <m:r>
                        <a:rPr lang="en-US" i="1">
                          <a:latin typeface="Cambria Math" panose="02040503050406030204" pitchFamily="18" charset="0"/>
                        </a:rPr>
                        <m:t>&lt;</m:t>
                      </m:r>
                      <m:r>
                        <a:rPr lang="en-US" i="1">
                          <a:latin typeface="Cambria Math" panose="02040503050406030204" pitchFamily="18" charset="0"/>
                        </a:rPr>
                        <m:t>𝑧</m:t>
                      </m:r>
                    </m:oMath>
                  </m:oMathPara>
                </a14:m>
                <a:endParaRPr lang="en-US" dirty="0"/>
              </a:p>
            </p:txBody>
          </p:sp>
        </mc:Choice>
        <mc:Fallback xmlns="">
          <p:sp>
            <p:nvSpPr>
              <p:cNvPr id="28" name="TextBox 27">
                <a:extLst>
                  <a:ext uri="{FF2B5EF4-FFF2-40B4-BE49-F238E27FC236}">
                    <a16:creationId xmlns:a16="http://schemas.microsoft.com/office/drawing/2014/main" id="{8B632182-DCBD-2DC7-3D18-9DC2C8B2CF5A}"/>
                  </a:ext>
                </a:extLst>
              </p:cNvPr>
              <p:cNvSpPr txBox="1">
                <a:spLocks noRot="1" noChangeAspect="1" noMove="1" noResize="1" noEditPoints="1" noAdjustHandles="1" noChangeArrowheads="1" noChangeShapeType="1" noTextEdit="1"/>
              </p:cNvSpPr>
              <p:nvPr/>
            </p:nvSpPr>
            <p:spPr>
              <a:xfrm>
                <a:off x="2597578" y="4797738"/>
                <a:ext cx="2679121" cy="1674689"/>
              </a:xfrm>
              <a:prstGeom prst="rect">
                <a:avLst/>
              </a:prstGeom>
              <a:blipFill>
                <a:blip r:embed="rId14"/>
                <a:stretch>
                  <a:fillRect l="-24057" t="-39098" b="-41353"/>
                </a:stretch>
              </a:blipFill>
            </p:spPr>
            <p:txBody>
              <a:bodyPr/>
              <a:lstStyle/>
              <a:p>
                <a:r>
                  <a:rPr lang="en-US">
                    <a:noFill/>
                  </a:rPr>
                  <a:t> </a:t>
                </a:r>
              </a:p>
            </p:txBody>
          </p:sp>
        </mc:Fallback>
      </mc:AlternateContent>
    </p:spTree>
    <p:extLst>
      <p:ext uri="{BB962C8B-B14F-4D97-AF65-F5344CB8AC3E}">
        <p14:creationId xmlns:p14="http://schemas.microsoft.com/office/powerpoint/2010/main" val="2138776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7D9B6D-75ED-C6B9-12D8-4600EDD32DA0}"/>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3EE60E4A-40FD-D264-862F-A4F1D317579B}"/>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C15326B6-3DDE-3841-3D19-058898D72001}"/>
              </a:ext>
            </a:extLst>
          </p:cNvPr>
          <p:cNvSpPr/>
          <p:nvPr/>
        </p:nvSpPr>
        <p:spPr>
          <a:xfrm>
            <a:off x="109728" y="2257104"/>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189AB3B4-1C97-4C4C-AABF-10508AB5F38A}"/>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cs typeface="Calibri" pitchFamily="34" charset="-120"/>
              </a:rPr>
              <a:t>Introduction</a:t>
            </a:r>
          </a:p>
        </p:txBody>
      </p:sp>
      <p:sp>
        <p:nvSpPr>
          <p:cNvPr id="6" name="Text 4">
            <a:extLst>
              <a:ext uri="{FF2B5EF4-FFF2-40B4-BE49-F238E27FC236}">
                <a16:creationId xmlns:a16="http://schemas.microsoft.com/office/drawing/2014/main" id="{BBD15966-D3C6-90D4-75C2-ADDF8D9A2862}"/>
              </a:ext>
            </a:extLst>
          </p:cNvPr>
          <p:cNvSpPr/>
          <p:nvPr/>
        </p:nvSpPr>
        <p:spPr>
          <a:xfrm>
            <a:off x="182880" y="226771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cs typeface="Calibri" pitchFamily="34" charset="-120"/>
              </a:rPr>
              <a:t>TACO</a:t>
            </a:r>
          </a:p>
        </p:txBody>
      </p:sp>
      <p:sp>
        <p:nvSpPr>
          <p:cNvPr id="7" name="Text 5">
            <a:extLst>
              <a:ext uri="{FF2B5EF4-FFF2-40B4-BE49-F238E27FC236}">
                <a16:creationId xmlns:a16="http://schemas.microsoft.com/office/drawing/2014/main" id="{B5F0517D-0063-B627-5A42-97CE43FCDFFF}"/>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UNIQ</a:t>
            </a:r>
            <a:endParaRPr lang="en-US" sz="1250" dirty="0"/>
          </a:p>
        </p:txBody>
      </p:sp>
      <p:sp>
        <p:nvSpPr>
          <p:cNvPr id="8" name="Text 6">
            <a:extLst>
              <a:ext uri="{FF2B5EF4-FFF2-40B4-BE49-F238E27FC236}">
                <a16:creationId xmlns:a16="http://schemas.microsoft.com/office/drawing/2014/main" id="{78F24D84-F030-604C-51E4-54FF1B11BDE0}"/>
              </a:ext>
            </a:extLst>
          </p:cNvPr>
          <p:cNvSpPr/>
          <p:nvPr/>
        </p:nvSpPr>
        <p:spPr>
          <a:xfrm>
            <a:off x="182880" y="4005072"/>
            <a:ext cx="1225296" cy="512064"/>
          </a:xfrm>
          <a:prstGeom prst="rect">
            <a:avLst/>
          </a:prstGeom>
          <a:noFill/>
          <a:ln/>
        </p:spPr>
        <p:txBody>
          <a:bodyPr wrap="square" rtlCol="0" anchor="ctr"/>
          <a:lstStyle/>
          <a:p>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a:extLst>
              <a:ext uri="{FF2B5EF4-FFF2-40B4-BE49-F238E27FC236}">
                <a16:creationId xmlns:a16="http://schemas.microsoft.com/office/drawing/2014/main" id="{C9178596-00F5-68F9-56C1-B9870C1C7C23}"/>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TACO: Topology-Allocation Co-Optimization for Distributed Quantum Computing </a:t>
            </a:r>
          </a:p>
        </p:txBody>
      </p:sp>
      <p:sp>
        <p:nvSpPr>
          <p:cNvPr id="13" name="Text 11">
            <a:extLst>
              <a:ext uri="{FF2B5EF4-FFF2-40B4-BE49-F238E27FC236}">
                <a16:creationId xmlns:a16="http://schemas.microsoft.com/office/drawing/2014/main" id="{9C6AEE3E-453B-EB43-8C2B-8B355C257FD3}"/>
              </a:ext>
            </a:extLst>
          </p:cNvPr>
          <p:cNvSpPr/>
          <p:nvPr/>
        </p:nvSpPr>
        <p:spPr>
          <a:xfrm>
            <a:off x="11551615" y="6473952"/>
            <a:ext cx="411480" cy="274320"/>
          </a:xfrm>
          <a:prstGeom prst="rect">
            <a:avLst/>
          </a:prstGeom>
          <a:no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145</a:t>
            </a:fld>
            <a:endParaRPr lang="en-US" sz="1000" dirty="0"/>
          </a:p>
        </p:txBody>
      </p:sp>
      <p:sp>
        <p:nvSpPr>
          <p:cNvPr id="14" name="Text 12">
            <a:extLst>
              <a:ext uri="{FF2B5EF4-FFF2-40B4-BE49-F238E27FC236}">
                <a16:creationId xmlns:a16="http://schemas.microsoft.com/office/drawing/2014/main" id="{EEB91F95-A771-6618-FFE0-F960F739BDD6}"/>
              </a:ext>
            </a:extLst>
          </p:cNvPr>
          <p:cNvSpPr/>
          <p:nvPr/>
        </p:nvSpPr>
        <p:spPr>
          <a:xfrm>
            <a:off x="2011680" y="6473952"/>
            <a:ext cx="5486400" cy="274320"/>
          </a:xfrm>
          <a:prstGeom prst="rect">
            <a:avLst/>
          </a:prstGeom>
          <a:noFill/>
          <a:ln/>
        </p:spPr>
        <p:txBody>
          <a:bodyPr wrap="square" rtlCol="0" anchor="ctr"/>
          <a:lstStyle/>
          <a:p>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sp>
        <p:nvSpPr>
          <p:cNvPr id="3" name="Text 9">
            <a:extLst>
              <a:ext uri="{FF2B5EF4-FFF2-40B4-BE49-F238E27FC236}">
                <a16:creationId xmlns:a16="http://schemas.microsoft.com/office/drawing/2014/main" id="{084912A3-7BB6-600C-B525-434D6A434882}"/>
              </a:ext>
            </a:extLst>
          </p:cNvPr>
          <p:cNvSpPr/>
          <p:nvPr/>
        </p:nvSpPr>
        <p:spPr>
          <a:xfrm>
            <a:off x="2011680" y="621792"/>
            <a:ext cx="9677095" cy="658368"/>
          </a:xfrm>
          <a:prstGeom prst="rect">
            <a:avLst/>
          </a:prstGeom>
          <a:noFill/>
        </p:spPr>
        <p:txBody>
          <a:bodyPr wrap="square" rtlCol="0" anchor="ctr"/>
          <a:lstStyle/>
          <a:p>
            <a:pPr marL="0" indent="0">
              <a:buNone/>
            </a:pPr>
            <a:r>
              <a:rPr lang="en-US" sz="2400" b="1" dirty="0">
                <a:solidFill>
                  <a:srgbClr val="231F20"/>
                </a:solidFill>
                <a:latin typeface="Cambria" panose="02040503050406030204" pitchFamily="34" charset="0"/>
                <a:ea typeface="Cambria" panose="02040503050406030204" pitchFamily="34" charset="-122"/>
                <a:cs typeface="Cambria" panose="02040503050406030204" pitchFamily="34" charset="-120"/>
              </a:rPr>
              <a:t>Simulation Results</a:t>
            </a:r>
          </a:p>
        </p:txBody>
      </p:sp>
      <p:pic>
        <p:nvPicPr>
          <p:cNvPr id="12" name="Picture 11">
            <a:extLst>
              <a:ext uri="{FF2B5EF4-FFF2-40B4-BE49-F238E27FC236}">
                <a16:creationId xmlns:a16="http://schemas.microsoft.com/office/drawing/2014/main" id="{36189C2A-00C1-3883-07EC-5B48995A8A04}"/>
              </a:ext>
            </a:extLst>
          </p:cNvPr>
          <p:cNvPicPr>
            <a:picLocks noChangeAspect="1"/>
          </p:cNvPicPr>
          <p:nvPr/>
        </p:nvPicPr>
        <p:blipFill>
          <a:blip r:embed="rId3"/>
          <a:stretch>
            <a:fillRect/>
          </a:stretch>
        </p:blipFill>
        <p:spPr>
          <a:xfrm>
            <a:off x="2074067" y="1318838"/>
            <a:ext cx="6504551" cy="1995841"/>
          </a:xfrm>
          <a:prstGeom prst="rect">
            <a:avLst/>
          </a:prstGeom>
        </p:spPr>
      </p:pic>
      <p:sp>
        <p:nvSpPr>
          <p:cNvPr id="15" name="TextBox 14">
            <a:extLst>
              <a:ext uri="{FF2B5EF4-FFF2-40B4-BE49-F238E27FC236}">
                <a16:creationId xmlns:a16="http://schemas.microsoft.com/office/drawing/2014/main" id="{E14275FA-63FF-56C0-0327-6D0A0B6BC1E9}"/>
              </a:ext>
            </a:extLst>
          </p:cNvPr>
          <p:cNvSpPr txBox="1"/>
          <p:nvPr/>
        </p:nvSpPr>
        <p:spPr>
          <a:xfrm>
            <a:off x="8688346" y="1450954"/>
            <a:ext cx="3205998" cy="1600438"/>
          </a:xfrm>
          <a:prstGeom prst="rect">
            <a:avLst/>
          </a:prstGeom>
          <a:noFill/>
        </p:spPr>
        <p:txBody>
          <a:bodyPr wrap="square" rtlCol="0">
            <a:spAutoFit/>
          </a:bodyPr>
          <a:lstStyle/>
          <a:p>
            <a:pPr marL="177800" indent="-177800">
              <a:buFont typeface="Arial" panose="020B0604020202020204" pitchFamily="34" charset="0"/>
              <a:buChar char="•"/>
            </a:pPr>
            <a:r>
              <a:rPr lang="en-US" sz="1400" dirty="0"/>
              <a:t>TACO-L is the most efficient</a:t>
            </a:r>
          </a:p>
          <a:p>
            <a:pPr marL="177800" indent="-177800">
              <a:buFont typeface="Arial" panose="020B0604020202020204" pitchFamily="34" charset="0"/>
              <a:buChar char="•"/>
            </a:pPr>
            <a:r>
              <a:rPr lang="en-US" sz="1400" dirty="0"/>
              <a:t>TACO-NL performs worse than TACO, which means the latest automatic linearization feature of </a:t>
            </a:r>
            <a:r>
              <a:rPr lang="en-US" sz="1400" dirty="0" err="1"/>
              <a:t>Gurobi</a:t>
            </a:r>
            <a:r>
              <a:rPr lang="en-US" sz="1400" dirty="0"/>
              <a:t> should be used carefully</a:t>
            </a:r>
          </a:p>
          <a:p>
            <a:pPr marL="177800" indent="-177800">
              <a:buFont typeface="Arial" panose="020B0604020202020204" pitchFamily="34" charset="0"/>
              <a:buChar char="•"/>
            </a:pPr>
            <a:r>
              <a:rPr lang="en-US" sz="1400" dirty="0"/>
              <a:t>Larger circuit and quantum network lead to higher communication cost</a:t>
            </a:r>
          </a:p>
        </p:txBody>
      </p:sp>
      <p:sp>
        <p:nvSpPr>
          <p:cNvPr id="16" name="TextBox 15">
            <a:extLst>
              <a:ext uri="{FF2B5EF4-FFF2-40B4-BE49-F238E27FC236}">
                <a16:creationId xmlns:a16="http://schemas.microsoft.com/office/drawing/2014/main" id="{80F665B0-AE1F-26E7-511D-9B6F24DEE61C}"/>
              </a:ext>
            </a:extLst>
          </p:cNvPr>
          <p:cNvSpPr txBox="1"/>
          <p:nvPr/>
        </p:nvSpPr>
        <p:spPr>
          <a:xfrm>
            <a:off x="8688346" y="1060935"/>
            <a:ext cx="2194447" cy="338554"/>
          </a:xfrm>
          <a:prstGeom prst="rect">
            <a:avLst/>
          </a:prstGeom>
          <a:noFill/>
        </p:spPr>
        <p:txBody>
          <a:bodyPr wrap="none" rtlCol="0">
            <a:spAutoFit/>
          </a:bodyPr>
          <a:lstStyle/>
          <a:p>
            <a:r>
              <a:rPr lang="en-US" sz="1600" dirty="0">
                <a:solidFill>
                  <a:srgbClr val="A42037"/>
                </a:solidFill>
                <a:latin typeface="Calibri" panose="020F0502020204030204" pitchFamily="34" charset="0"/>
                <a:cs typeface="Calibri" panose="020F0502020204030204" pitchFamily="34" charset="0"/>
              </a:rPr>
              <a:t>Efficiency (Solving Time)</a:t>
            </a:r>
          </a:p>
        </p:txBody>
      </p:sp>
      <p:grpSp>
        <p:nvGrpSpPr>
          <p:cNvPr id="17" name="Group 16">
            <a:extLst>
              <a:ext uri="{FF2B5EF4-FFF2-40B4-BE49-F238E27FC236}">
                <a16:creationId xmlns:a16="http://schemas.microsoft.com/office/drawing/2014/main" id="{F43F127E-B69E-51DB-CE88-8634D4C6EA05}"/>
              </a:ext>
            </a:extLst>
          </p:cNvPr>
          <p:cNvGrpSpPr/>
          <p:nvPr/>
        </p:nvGrpSpPr>
        <p:grpSpPr>
          <a:xfrm>
            <a:off x="2114974" y="3388060"/>
            <a:ext cx="6697104" cy="2989167"/>
            <a:chOff x="2114974" y="3388060"/>
            <a:chExt cx="6697104" cy="2989167"/>
          </a:xfrm>
        </p:grpSpPr>
        <p:pic>
          <p:nvPicPr>
            <p:cNvPr id="18" name="Picture 17">
              <a:extLst>
                <a:ext uri="{FF2B5EF4-FFF2-40B4-BE49-F238E27FC236}">
                  <a16:creationId xmlns:a16="http://schemas.microsoft.com/office/drawing/2014/main" id="{B24545BC-CE34-9FC2-0437-6B0860E60889}"/>
                </a:ext>
              </a:extLst>
            </p:cNvPr>
            <p:cNvPicPr>
              <a:picLocks noChangeAspect="1"/>
            </p:cNvPicPr>
            <p:nvPr/>
          </p:nvPicPr>
          <p:blipFill>
            <a:blip r:embed="rId4"/>
            <a:stretch>
              <a:fillRect/>
            </a:stretch>
          </p:blipFill>
          <p:spPr>
            <a:xfrm>
              <a:off x="2114974" y="3388060"/>
              <a:ext cx="3280547" cy="2087621"/>
            </a:xfrm>
            <a:prstGeom prst="rect">
              <a:avLst/>
            </a:prstGeom>
          </p:spPr>
        </p:pic>
        <p:pic>
          <p:nvPicPr>
            <p:cNvPr id="19" name="Picture 18">
              <a:extLst>
                <a:ext uri="{FF2B5EF4-FFF2-40B4-BE49-F238E27FC236}">
                  <a16:creationId xmlns:a16="http://schemas.microsoft.com/office/drawing/2014/main" id="{B08FF253-0561-888B-52CE-95EAD01736E7}"/>
                </a:ext>
              </a:extLst>
            </p:cNvPr>
            <p:cNvPicPr>
              <a:picLocks noChangeAspect="1"/>
            </p:cNvPicPr>
            <p:nvPr/>
          </p:nvPicPr>
          <p:blipFill>
            <a:blip r:embed="rId5"/>
            <a:stretch>
              <a:fillRect/>
            </a:stretch>
          </p:blipFill>
          <p:spPr>
            <a:xfrm>
              <a:off x="5693419" y="3456696"/>
              <a:ext cx="3079775" cy="1950350"/>
            </a:xfrm>
            <a:prstGeom prst="rect">
              <a:avLst/>
            </a:prstGeom>
          </p:spPr>
        </p:pic>
        <p:sp>
          <p:nvSpPr>
            <p:cNvPr id="20" name="TextBox 19">
              <a:extLst>
                <a:ext uri="{FF2B5EF4-FFF2-40B4-BE49-F238E27FC236}">
                  <a16:creationId xmlns:a16="http://schemas.microsoft.com/office/drawing/2014/main" id="{4BE65628-5061-6797-0D32-2F9BFADFB25A}"/>
                </a:ext>
              </a:extLst>
            </p:cNvPr>
            <p:cNvSpPr txBox="1"/>
            <p:nvPr/>
          </p:nvSpPr>
          <p:spPr>
            <a:xfrm>
              <a:off x="2151611" y="5615582"/>
              <a:ext cx="3280547" cy="738664"/>
            </a:xfrm>
            <a:prstGeom prst="rect">
              <a:avLst/>
            </a:prstGeom>
            <a:noFill/>
          </p:spPr>
          <p:txBody>
            <a:bodyPr wrap="square" rtlCol="0">
              <a:spAutoFit/>
            </a:bodyPr>
            <a:lstStyle/>
            <a:p>
              <a:r>
                <a:rPr lang="en-US" sz="1400" dirty="0"/>
                <a:t>More computing resource leads to lower cost (more qubits are hold on the same QPU so fewer communications)</a:t>
              </a:r>
            </a:p>
          </p:txBody>
        </p:sp>
        <p:sp>
          <p:nvSpPr>
            <p:cNvPr id="21" name="TextBox 20">
              <a:extLst>
                <a:ext uri="{FF2B5EF4-FFF2-40B4-BE49-F238E27FC236}">
                  <a16:creationId xmlns:a16="http://schemas.microsoft.com/office/drawing/2014/main" id="{31866664-A539-42E1-5F42-4ED627BCD576}"/>
                </a:ext>
              </a:extLst>
            </p:cNvPr>
            <p:cNvSpPr txBox="1"/>
            <p:nvPr/>
          </p:nvSpPr>
          <p:spPr>
            <a:xfrm>
              <a:off x="5531531" y="5638563"/>
              <a:ext cx="3280547" cy="738664"/>
            </a:xfrm>
            <a:prstGeom prst="rect">
              <a:avLst/>
            </a:prstGeom>
            <a:noFill/>
          </p:spPr>
          <p:txBody>
            <a:bodyPr wrap="square" rtlCol="0">
              <a:spAutoFit/>
            </a:bodyPr>
            <a:lstStyle/>
            <a:p>
              <a:r>
                <a:rPr lang="en-US" sz="1400" dirty="0"/>
                <a:t>More communication resource leads to lower cost (denser graph - shorter paths so smaller communication overheads)</a:t>
              </a:r>
            </a:p>
          </p:txBody>
        </p:sp>
        <p:sp>
          <p:nvSpPr>
            <p:cNvPr id="22" name="TextBox 21">
              <a:extLst>
                <a:ext uri="{FF2B5EF4-FFF2-40B4-BE49-F238E27FC236}">
                  <a16:creationId xmlns:a16="http://schemas.microsoft.com/office/drawing/2014/main" id="{51C4BFF8-3AE3-9AAF-D803-A8C23264A8CF}"/>
                </a:ext>
              </a:extLst>
            </p:cNvPr>
            <p:cNvSpPr txBox="1"/>
            <p:nvPr/>
          </p:nvSpPr>
          <p:spPr>
            <a:xfrm>
              <a:off x="3727407" y="5381646"/>
              <a:ext cx="3128485" cy="307777"/>
            </a:xfrm>
            <a:prstGeom prst="rect">
              <a:avLst/>
            </a:prstGeom>
            <a:noFill/>
          </p:spPr>
          <p:txBody>
            <a:bodyPr wrap="none" rtlCol="0">
              <a:spAutoFit/>
            </a:bodyPr>
            <a:lstStyle/>
            <a:p>
              <a:r>
                <a:rPr lang="en-US" sz="1400" dirty="0">
                  <a:solidFill>
                    <a:srgbClr val="A42037"/>
                  </a:solidFill>
                  <a:latin typeface="Calibri" panose="020F0502020204030204" pitchFamily="34" charset="0"/>
                  <a:cs typeface="Calibri" panose="020F0502020204030204" pitchFamily="34" charset="0"/>
                </a:rPr>
                <a:t>Computing &amp; Communication Resources</a:t>
              </a:r>
            </a:p>
          </p:txBody>
        </p:sp>
      </p:grpSp>
      <p:graphicFrame>
        <p:nvGraphicFramePr>
          <p:cNvPr id="23" name="Table 22">
            <a:extLst>
              <a:ext uri="{FF2B5EF4-FFF2-40B4-BE49-F238E27FC236}">
                <a16:creationId xmlns:a16="http://schemas.microsoft.com/office/drawing/2014/main" id="{517364AB-6BEA-C771-36C3-991860D3792D}"/>
              </a:ext>
            </a:extLst>
          </p:cNvPr>
          <p:cNvGraphicFramePr>
            <a:graphicFrameLocks noGrp="1"/>
          </p:cNvGraphicFramePr>
          <p:nvPr/>
        </p:nvGraphicFramePr>
        <p:xfrm>
          <a:off x="8921291" y="3405357"/>
          <a:ext cx="2836064" cy="1432560"/>
        </p:xfrm>
        <a:graphic>
          <a:graphicData uri="http://schemas.openxmlformats.org/drawingml/2006/table">
            <a:tbl>
              <a:tblPr firstRow="1" bandRow="1">
                <a:tableStyleId>{5C22544A-7EE6-4342-B048-85BDC9FD1C3A}</a:tableStyleId>
              </a:tblPr>
              <a:tblGrid>
                <a:gridCol w="771349">
                  <a:extLst>
                    <a:ext uri="{9D8B030D-6E8A-4147-A177-3AD203B41FA5}">
                      <a16:colId xmlns:a16="http://schemas.microsoft.com/office/drawing/2014/main" val="1375694278"/>
                    </a:ext>
                  </a:extLst>
                </a:gridCol>
                <a:gridCol w="2064715">
                  <a:extLst>
                    <a:ext uri="{9D8B030D-6E8A-4147-A177-3AD203B41FA5}">
                      <a16:colId xmlns:a16="http://schemas.microsoft.com/office/drawing/2014/main" val="4258200424"/>
                    </a:ext>
                  </a:extLst>
                </a:gridCol>
              </a:tblGrid>
              <a:tr h="224534">
                <a:tc>
                  <a:txBody>
                    <a:bodyPr/>
                    <a:lstStyle/>
                    <a:p>
                      <a:r>
                        <a:rPr lang="en-US" sz="1000" dirty="0"/>
                        <a:t>Baselines</a:t>
                      </a:r>
                    </a:p>
                  </a:txBody>
                  <a:tcPr/>
                </a:tc>
                <a:tc>
                  <a:txBody>
                    <a:bodyPr/>
                    <a:lstStyle/>
                    <a:p>
                      <a:r>
                        <a:rPr lang="en-US" sz="1000" dirty="0"/>
                        <a:t>Description</a:t>
                      </a:r>
                    </a:p>
                  </a:txBody>
                  <a:tcPr/>
                </a:tc>
                <a:extLst>
                  <a:ext uri="{0D108BD9-81ED-4DB2-BD59-A6C34878D82A}">
                    <a16:rowId xmlns:a16="http://schemas.microsoft.com/office/drawing/2014/main" val="2240252624"/>
                  </a:ext>
                </a:extLst>
              </a:tr>
              <a:tr h="351776">
                <a:tc>
                  <a:txBody>
                    <a:bodyPr/>
                    <a:lstStyle/>
                    <a:p>
                      <a:r>
                        <a:rPr lang="en-US" sz="1000" dirty="0"/>
                        <a:t>TACO</a:t>
                      </a:r>
                    </a:p>
                  </a:txBody>
                  <a:tcPr/>
                </a:tc>
                <a:tc>
                  <a:txBody>
                    <a:bodyPr/>
                    <a:lstStyle/>
                    <a:p>
                      <a:r>
                        <a:rPr lang="en-US" sz="1000" dirty="0"/>
                        <a:t>Formulation 1, manually reduced to quadratic then solved by </a:t>
                      </a:r>
                      <a:r>
                        <a:rPr lang="en-US" sz="1000" dirty="0" err="1"/>
                        <a:t>Gurobi</a:t>
                      </a:r>
                      <a:endParaRPr lang="en-US" sz="1000" dirty="0"/>
                    </a:p>
                  </a:txBody>
                  <a:tcPr/>
                </a:tc>
                <a:extLst>
                  <a:ext uri="{0D108BD9-81ED-4DB2-BD59-A6C34878D82A}">
                    <a16:rowId xmlns:a16="http://schemas.microsoft.com/office/drawing/2014/main" val="2588704595"/>
                  </a:ext>
                </a:extLst>
              </a:tr>
              <a:tr h="238259">
                <a:tc>
                  <a:txBody>
                    <a:bodyPr/>
                    <a:lstStyle/>
                    <a:p>
                      <a:r>
                        <a:rPr lang="en-US" sz="1000" dirty="0"/>
                        <a:t>TACO-NL</a:t>
                      </a:r>
                    </a:p>
                  </a:txBody>
                  <a:tcPr/>
                </a:tc>
                <a:tc>
                  <a:txBody>
                    <a:bodyPr/>
                    <a:lstStyle/>
                    <a:p>
                      <a:r>
                        <a:rPr lang="en-US" sz="1000" dirty="0"/>
                        <a:t>Formulation 1, automatically solved by </a:t>
                      </a:r>
                      <a:r>
                        <a:rPr lang="en-US" sz="1000" dirty="0" err="1"/>
                        <a:t>Gurobi</a:t>
                      </a:r>
                      <a:endParaRPr lang="en-US" sz="1000" dirty="0"/>
                    </a:p>
                  </a:txBody>
                  <a:tcPr/>
                </a:tc>
                <a:extLst>
                  <a:ext uri="{0D108BD9-81ED-4DB2-BD59-A6C34878D82A}">
                    <a16:rowId xmlns:a16="http://schemas.microsoft.com/office/drawing/2014/main" val="673243629"/>
                  </a:ext>
                </a:extLst>
              </a:tr>
              <a:tr h="124652">
                <a:tc>
                  <a:txBody>
                    <a:bodyPr/>
                    <a:lstStyle/>
                    <a:p>
                      <a:r>
                        <a:rPr lang="en-US" sz="1000" dirty="0"/>
                        <a:t>TACO-L</a:t>
                      </a:r>
                    </a:p>
                  </a:txBody>
                  <a:tcPr/>
                </a:tc>
                <a:tc>
                  <a:txBody>
                    <a:bodyPr/>
                    <a:lstStyle/>
                    <a:p>
                      <a:r>
                        <a:rPr lang="en-US" sz="1000" dirty="0"/>
                        <a:t>Formulation 2, automatically solved by </a:t>
                      </a:r>
                      <a:r>
                        <a:rPr lang="en-US" sz="1000" dirty="0" err="1"/>
                        <a:t>Gurobi</a:t>
                      </a:r>
                      <a:endParaRPr lang="en-US" sz="1000" dirty="0"/>
                    </a:p>
                  </a:txBody>
                  <a:tcPr/>
                </a:tc>
                <a:extLst>
                  <a:ext uri="{0D108BD9-81ED-4DB2-BD59-A6C34878D82A}">
                    <a16:rowId xmlns:a16="http://schemas.microsoft.com/office/drawing/2014/main" val="2412450191"/>
                  </a:ext>
                </a:extLst>
              </a:tr>
            </a:tbl>
          </a:graphicData>
        </a:graphic>
      </p:graphicFrame>
      <p:sp>
        <p:nvSpPr>
          <p:cNvPr id="24" name="TextBox 23">
            <a:extLst>
              <a:ext uri="{FF2B5EF4-FFF2-40B4-BE49-F238E27FC236}">
                <a16:creationId xmlns:a16="http://schemas.microsoft.com/office/drawing/2014/main" id="{BF52CC12-DB5D-4731-138F-119CE95A40E0}"/>
              </a:ext>
            </a:extLst>
          </p:cNvPr>
          <p:cNvSpPr txBox="1"/>
          <p:nvPr/>
        </p:nvSpPr>
        <p:spPr>
          <a:xfrm>
            <a:off x="10552317" y="3157266"/>
            <a:ext cx="1342027" cy="276999"/>
          </a:xfrm>
          <a:prstGeom prst="rect">
            <a:avLst/>
          </a:prstGeom>
          <a:noFill/>
        </p:spPr>
        <p:txBody>
          <a:bodyPr wrap="square" rtlCol="0">
            <a:spAutoFit/>
          </a:bodyPr>
          <a:lstStyle/>
          <a:p>
            <a:r>
              <a:rPr lang="en-US" sz="1200" b="1" dirty="0"/>
              <a:t>Solving Methods</a:t>
            </a:r>
          </a:p>
        </p:txBody>
      </p:sp>
      <p:sp>
        <p:nvSpPr>
          <p:cNvPr id="25" name="TextBox 24">
            <a:extLst>
              <a:ext uri="{FF2B5EF4-FFF2-40B4-BE49-F238E27FC236}">
                <a16:creationId xmlns:a16="http://schemas.microsoft.com/office/drawing/2014/main" id="{41BB4F79-8F49-6EEA-1531-97C09C5DE5C4}"/>
              </a:ext>
            </a:extLst>
          </p:cNvPr>
          <p:cNvSpPr txBox="1"/>
          <p:nvPr/>
        </p:nvSpPr>
        <p:spPr>
          <a:xfrm>
            <a:off x="5226366" y="779544"/>
            <a:ext cx="4182256" cy="307777"/>
          </a:xfrm>
          <a:prstGeom prst="rect">
            <a:avLst/>
          </a:prstGeom>
          <a:noFill/>
        </p:spPr>
        <p:txBody>
          <a:bodyPr wrap="square" rtlCol="0">
            <a:spAutoFit/>
          </a:bodyPr>
          <a:lstStyle/>
          <a:p>
            <a:pPr>
              <a:buNone/>
            </a:pPr>
            <a:r>
              <a:rPr lang="en-US" sz="1400" b="1" dirty="0">
                <a:solidFill>
                  <a:srgbClr val="FF0000"/>
                </a:solidFill>
                <a:effectLst/>
                <a:latin typeface="Helvetica" pitchFamily="2" charset="0"/>
              </a:rPr>
              <a:t>T</a:t>
            </a:r>
            <a:r>
              <a:rPr lang="en-US" sz="1400" dirty="0">
                <a:solidFill>
                  <a:srgbClr val="000000"/>
                </a:solidFill>
                <a:effectLst/>
                <a:latin typeface="Helvetica" pitchFamily="2" charset="0"/>
              </a:rPr>
              <a:t>opology-</a:t>
            </a:r>
            <a:r>
              <a:rPr lang="en-US" sz="1400" b="1" dirty="0">
                <a:solidFill>
                  <a:srgbClr val="FF0000"/>
                </a:solidFill>
                <a:effectLst/>
                <a:latin typeface="Helvetica" pitchFamily="2" charset="0"/>
              </a:rPr>
              <a:t>A</a:t>
            </a:r>
            <a:r>
              <a:rPr lang="en-US" sz="1400" dirty="0">
                <a:solidFill>
                  <a:srgbClr val="000000"/>
                </a:solidFill>
                <a:effectLst/>
                <a:latin typeface="Helvetica" pitchFamily="2" charset="0"/>
              </a:rPr>
              <a:t>llocation </a:t>
            </a:r>
            <a:r>
              <a:rPr lang="en-US" sz="1400" b="1" dirty="0">
                <a:solidFill>
                  <a:srgbClr val="FF0000"/>
                </a:solidFill>
                <a:effectLst/>
                <a:latin typeface="Helvetica" pitchFamily="2" charset="0"/>
              </a:rPr>
              <a:t>C</a:t>
            </a:r>
            <a:r>
              <a:rPr lang="en-US" sz="1400" dirty="0">
                <a:solidFill>
                  <a:srgbClr val="000000"/>
                </a:solidFill>
                <a:effectLst/>
                <a:latin typeface="Helvetica" pitchFamily="2" charset="0"/>
              </a:rPr>
              <a:t>o-</a:t>
            </a:r>
            <a:r>
              <a:rPr lang="en-US" sz="1400" b="1" dirty="0">
                <a:solidFill>
                  <a:srgbClr val="FF0000"/>
                </a:solidFill>
                <a:effectLst/>
                <a:latin typeface="Helvetica" pitchFamily="2" charset="0"/>
              </a:rPr>
              <a:t>O</a:t>
            </a:r>
            <a:r>
              <a:rPr lang="en-US" sz="1400" dirty="0">
                <a:solidFill>
                  <a:srgbClr val="000000"/>
                </a:solidFill>
                <a:effectLst/>
                <a:latin typeface="Helvetica" pitchFamily="2" charset="0"/>
              </a:rPr>
              <a:t>ptimization</a:t>
            </a:r>
          </a:p>
        </p:txBody>
      </p:sp>
      <p:graphicFrame>
        <p:nvGraphicFramePr>
          <p:cNvPr id="26" name="Table 25">
            <a:extLst>
              <a:ext uri="{FF2B5EF4-FFF2-40B4-BE49-F238E27FC236}">
                <a16:creationId xmlns:a16="http://schemas.microsoft.com/office/drawing/2014/main" id="{1245296B-02F3-ABA7-6C13-B34871C8859F}"/>
              </a:ext>
            </a:extLst>
          </p:cNvPr>
          <p:cNvGraphicFramePr>
            <a:graphicFrameLocks noGrp="1"/>
          </p:cNvGraphicFramePr>
          <p:nvPr/>
        </p:nvGraphicFramePr>
        <p:xfrm>
          <a:off x="9785569" y="4891206"/>
          <a:ext cx="1960258" cy="1463040"/>
        </p:xfrm>
        <a:graphic>
          <a:graphicData uri="http://schemas.openxmlformats.org/drawingml/2006/table">
            <a:tbl>
              <a:tblPr firstRow="1" bandRow="1">
                <a:tableStyleId>{5C22544A-7EE6-4342-B048-85BDC9FD1C3A}</a:tableStyleId>
              </a:tblPr>
              <a:tblGrid>
                <a:gridCol w="622839">
                  <a:extLst>
                    <a:ext uri="{9D8B030D-6E8A-4147-A177-3AD203B41FA5}">
                      <a16:colId xmlns:a16="http://schemas.microsoft.com/office/drawing/2014/main" val="3091895403"/>
                    </a:ext>
                  </a:extLst>
                </a:gridCol>
                <a:gridCol w="576439">
                  <a:extLst>
                    <a:ext uri="{9D8B030D-6E8A-4147-A177-3AD203B41FA5}">
                      <a16:colId xmlns:a16="http://schemas.microsoft.com/office/drawing/2014/main" val="3989880457"/>
                    </a:ext>
                  </a:extLst>
                </a:gridCol>
                <a:gridCol w="760980">
                  <a:extLst>
                    <a:ext uri="{9D8B030D-6E8A-4147-A177-3AD203B41FA5}">
                      <a16:colId xmlns:a16="http://schemas.microsoft.com/office/drawing/2014/main" val="1181239601"/>
                    </a:ext>
                  </a:extLst>
                </a:gridCol>
              </a:tblGrid>
              <a:tr h="0">
                <a:tc>
                  <a:txBody>
                    <a:bodyPr/>
                    <a:lstStyle/>
                    <a:p>
                      <a:pPr algn="ctr"/>
                      <a:r>
                        <a:rPr lang="en-US" sz="1000" dirty="0"/>
                        <a:t>Circuit</a:t>
                      </a:r>
                    </a:p>
                  </a:txBody>
                  <a:tcPr/>
                </a:tc>
                <a:tc>
                  <a:txBody>
                    <a:bodyPr/>
                    <a:lstStyle/>
                    <a:p>
                      <a:pPr algn="ctr"/>
                      <a:r>
                        <a:rPr lang="en-US" sz="1000" dirty="0"/>
                        <a:t>Qubit #</a:t>
                      </a:r>
                    </a:p>
                  </a:txBody>
                  <a:tcPr/>
                </a:tc>
                <a:tc>
                  <a:txBody>
                    <a:bodyPr/>
                    <a:lstStyle/>
                    <a:p>
                      <a:pPr algn="ctr"/>
                      <a:r>
                        <a:rPr lang="en-US" sz="1000" dirty="0"/>
                        <a:t>CNOT #</a:t>
                      </a:r>
                    </a:p>
                  </a:txBody>
                  <a:tcPr/>
                </a:tc>
                <a:extLst>
                  <a:ext uri="{0D108BD9-81ED-4DB2-BD59-A6C34878D82A}">
                    <a16:rowId xmlns:a16="http://schemas.microsoft.com/office/drawing/2014/main" val="1293258292"/>
                  </a:ext>
                </a:extLst>
              </a:tr>
              <a:tr h="201168">
                <a:tc>
                  <a:txBody>
                    <a:bodyPr/>
                    <a:lstStyle/>
                    <a:p>
                      <a:pPr algn="ctr"/>
                      <a:r>
                        <a:rPr lang="en-US" sz="1000" dirty="0"/>
                        <a:t>adr4</a:t>
                      </a:r>
                    </a:p>
                  </a:txBody>
                  <a:tcPr/>
                </a:tc>
                <a:tc>
                  <a:txBody>
                    <a:bodyPr/>
                    <a:lstStyle/>
                    <a:p>
                      <a:pPr algn="ctr"/>
                      <a:r>
                        <a:rPr lang="en-US" sz="1000" dirty="0"/>
                        <a:t>14</a:t>
                      </a:r>
                    </a:p>
                  </a:txBody>
                  <a:tcPr/>
                </a:tc>
                <a:tc>
                  <a:txBody>
                    <a:bodyPr/>
                    <a:lstStyle/>
                    <a:p>
                      <a:pPr algn="ctr"/>
                      <a:r>
                        <a:rPr lang="en-US" sz="1000" dirty="0"/>
                        <a:t>1,498</a:t>
                      </a:r>
                    </a:p>
                  </a:txBody>
                  <a:tcPr/>
                </a:tc>
                <a:extLst>
                  <a:ext uri="{0D108BD9-81ED-4DB2-BD59-A6C34878D82A}">
                    <a16:rowId xmlns:a16="http://schemas.microsoft.com/office/drawing/2014/main" val="1055265197"/>
                  </a:ext>
                </a:extLst>
              </a:tr>
              <a:tr h="125894">
                <a:tc>
                  <a:txBody>
                    <a:bodyPr/>
                    <a:lstStyle/>
                    <a:p>
                      <a:pPr algn="ctr"/>
                      <a:r>
                        <a:rPr lang="en-US" sz="1000" dirty="0"/>
                        <a:t>clip</a:t>
                      </a:r>
                    </a:p>
                  </a:txBody>
                  <a:tcPr/>
                </a:tc>
                <a:tc>
                  <a:txBody>
                    <a:bodyPr/>
                    <a:lstStyle/>
                    <a:p>
                      <a:pPr algn="ctr"/>
                      <a:r>
                        <a:rPr lang="en-US" sz="1000" dirty="0"/>
                        <a:t>14</a:t>
                      </a:r>
                    </a:p>
                  </a:txBody>
                  <a:tcPr/>
                </a:tc>
                <a:tc>
                  <a:txBody>
                    <a:bodyPr/>
                    <a:lstStyle/>
                    <a:p>
                      <a:pPr algn="ctr"/>
                      <a:r>
                        <a:rPr lang="en-US" sz="1000" dirty="0"/>
                        <a:t>14,772</a:t>
                      </a:r>
                    </a:p>
                  </a:txBody>
                  <a:tcPr/>
                </a:tc>
                <a:extLst>
                  <a:ext uri="{0D108BD9-81ED-4DB2-BD59-A6C34878D82A}">
                    <a16:rowId xmlns:a16="http://schemas.microsoft.com/office/drawing/2014/main" val="2824940394"/>
                  </a:ext>
                </a:extLst>
              </a:tr>
              <a:tr h="181312">
                <a:tc>
                  <a:txBody>
                    <a:bodyPr/>
                    <a:lstStyle/>
                    <a:p>
                      <a:pPr algn="ctr"/>
                      <a:r>
                        <a:rPr lang="en-US" sz="1000" dirty="0"/>
                        <a:t>co14</a:t>
                      </a:r>
                    </a:p>
                  </a:txBody>
                  <a:tcPr/>
                </a:tc>
                <a:tc>
                  <a:txBody>
                    <a:bodyPr/>
                    <a:lstStyle/>
                    <a:p>
                      <a:pPr algn="ctr"/>
                      <a:r>
                        <a:rPr lang="en-US" sz="1000" dirty="0"/>
                        <a:t>15</a:t>
                      </a:r>
                    </a:p>
                  </a:txBody>
                  <a:tcPr/>
                </a:tc>
                <a:tc>
                  <a:txBody>
                    <a:bodyPr/>
                    <a:lstStyle/>
                    <a:p>
                      <a:pPr algn="ctr"/>
                      <a:r>
                        <a:rPr lang="en-US" sz="1000" dirty="0"/>
                        <a:t>7,840</a:t>
                      </a:r>
                    </a:p>
                  </a:txBody>
                  <a:tcPr/>
                </a:tc>
                <a:extLst>
                  <a:ext uri="{0D108BD9-81ED-4DB2-BD59-A6C34878D82A}">
                    <a16:rowId xmlns:a16="http://schemas.microsoft.com/office/drawing/2014/main" val="882509891"/>
                  </a:ext>
                </a:extLst>
              </a:tr>
              <a:tr h="0">
                <a:tc>
                  <a:txBody>
                    <a:bodyPr/>
                    <a:lstStyle/>
                    <a:p>
                      <a:pPr algn="ctr"/>
                      <a:r>
                        <a:rPr lang="en-US" sz="1000" dirty="0"/>
                        <a:t>rand24</a:t>
                      </a:r>
                    </a:p>
                  </a:txBody>
                  <a:tcPr/>
                </a:tc>
                <a:tc>
                  <a:txBody>
                    <a:bodyPr/>
                    <a:lstStyle/>
                    <a:p>
                      <a:pPr algn="ctr"/>
                      <a:r>
                        <a:rPr lang="en-US" sz="1000" dirty="0"/>
                        <a:t>24</a:t>
                      </a:r>
                    </a:p>
                  </a:txBody>
                  <a:tcPr/>
                </a:tc>
                <a:tc>
                  <a:txBody>
                    <a:bodyPr/>
                    <a:lstStyle/>
                    <a:p>
                      <a:pPr algn="ctr"/>
                      <a:r>
                        <a:rPr lang="en-US" sz="1000" dirty="0"/>
                        <a:t>18,600</a:t>
                      </a:r>
                    </a:p>
                  </a:txBody>
                  <a:tcPr/>
                </a:tc>
                <a:extLst>
                  <a:ext uri="{0D108BD9-81ED-4DB2-BD59-A6C34878D82A}">
                    <a16:rowId xmlns:a16="http://schemas.microsoft.com/office/drawing/2014/main" val="2579497720"/>
                  </a:ext>
                </a:extLst>
              </a:tr>
              <a:tr h="0">
                <a:tc>
                  <a:txBody>
                    <a:bodyPr/>
                    <a:lstStyle/>
                    <a:p>
                      <a:pPr algn="ctr"/>
                      <a:r>
                        <a:rPr lang="en-US" sz="1000" dirty="0"/>
                        <a:t>rand32</a:t>
                      </a:r>
                    </a:p>
                  </a:txBody>
                  <a:tcPr/>
                </a:tc>
                <a:tc>
                  <a:txBody>
                    <a:bodyPr/>
                    <a:lstStyle/>
                    <a:p>
                      <a:pPr algn="ctr"/>
                      <a:r>
                        <a:rPr lang="en-US" sz="1000" dirty="0"/>
                        <a:t>32</a:t>
                      </a:r>
                    </a:p>
                  </a:txBody>
                  <a:tcPr/>
                </a:tc>
                <a:tc>
                  <a:txBody>
                    <a:bodyPr/>
                    <a:lstStyle/>
                    <a:p>
                      <a:pPr algn="ctr"/>
                      <a:r>
                        <a:rPr lang="en-US" sz="1000" dirty="0"/>
                        <a:t>75,600</a:t>
                      </a:r>
                    </a:p>
                  </a:txBody>
                  <a:tcPr/>
                </a:tc>
                <a:extLst>
                  <a:ext uri="{0D108BD9-81ED-4DB2-BD59-A6C34878D82A}">
                    <a16:rowId xmlns:a16="http://schemas.microsoft.com/office/drawing/2014/main" val="1928624169"/>
                  </a:ext>
                </a:extLst>
              </a:tr>
            </a:tbl>
          </a:graphicData>
        </a:graphic>
      </p:graphicFrame>
      <p:sp>
        <p:nvSpPr>
          <p:cNvPr id="27" name="TextBox 26">
            <a:extLst>
              <a:ext uri="{FF2B5EF4-FFF2-40B4-BE49-F238E27FC236}">
                <a16:creationId xmlns:a16="http://schemas.microsoft.com/office/drawing/2014/main" id="{FA64D8C9-509A-4BF2-0139-5263D3BCFFAB}"/>
              </a:ext>
            </a:extLst>
          </p:cNvPr>
          <p:cNvSpPr txBox="1"/>
          <p:nvPr/>
        </p:nvSpPr>
        <p:spPr>
          <a:xfrm>
            <a:off x="9740027" y="6343147"/>
            <a:ext cx="1811588" cy="261610"/>
          </a:xfrm>
          <a:prstGeom prst="rect">
            <a:avLst/>
          </a:prstGeom>
          <a:noFill/>
        </p:spPr>
        <p:txBody>
          <a:bodyPr wrap="square" rtlCol="0">
            <a:spAutoFit/>
          </a:bodyPr>
          <a:lstStyle/>
          <a:p>
            <a:r>
              <a:rPr lang="en-US" sz="1100" b="1" dirty="0"/>
              <a:t>Quantum Circuits Used</a:t>
            </a:r>
          </a:p>
        </p:txBody>
      </p:sp>
    </p:spTree>
    <p:extLst>
      <p:ext uri="{BB962C8B-B14F-4D97-AF65-F5344CB8AC3E}">
        <p14:creationId xmlns:p14="http://schemas.microsoft.com/office/powerpoint/2010/main" val="1563498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A76DE3-3CF6-CC00-6925-97542EB446C3}"/>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CE40DB4C-47F6-B9BD-26BF-4560CF03C836}"/>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98E287E5-D806-4220-C57C-A6EA2B274F8D}"/>
              </a:ext>
            </a:extLst>
          </p:cNvPr>
          <p:cNvSpPr/>
          <p:nvPr/>
        </p:nvSpPr>
        <p:spPr>
          <a:xfrm>
            <a:off x="109728" y="2257104"/>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6386CD84-BAA8-8D96-54D4-299222722F5C}"/>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cs typeface="Calibri" pitchFamily="34" charset="-120"/>
              </a:rPr>
              <a:t>Introduction</a:t>
            </a:r>
          </a:p>
        </p:txBody>
      </p:sp>
      <p:sp>
        <p:nvSpPr>
          <p:cNvPr id="6" name="Text 4">
            <a:extLst>
              <a:ext uri="{FF2B5EF4-FFF2-40B4-BE49-F238E27FC236}">
                <a16:creationId xmlns:a16="http://schemas.microsoft.com/office/drawing/2014/main" id="{9210B75C-B77A-B3C5-71BC-2BAB9D9117E1}"/>
              </a:ext>
            </a:extLst>
          </p:cNvPr>
          <p:cNvSpPr/>
          <p:nvPr/>
        </p:nvSpPr>
        <p:spPr>
          <a:xfrm>
            <a:off x="182880" y="226771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cs typeface="Calibri" pitchFamily="34" charset="-120"/>
              </a:rPr>
              <a:t>TACO</a:t>
            </a:r>
          </a:p>
        </p:txBody>
      </p:sp>
      <p:sp>
        <p:nvSpPr>
          <p:cNvPr id="7" name="Text 5">
            <a:extLst>
              <a:ext uri="{FF2B5EF4-FFF2-40B4-BE49-F238E27FC236}">
                <a16:creationId xmlns:a16="http://schemas.microsoft.com/office/drawing/2014/main" id="{4A571B87-7725-8413-4E85-B8C80773B9ED}"/>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UNIQ</a:t>
            </a:r>
            <a:endParaRPr lang="en-US" sz="1250" dirty="0"/>
          </a:p>
        </p:txBody>
      </p:sp>
      <p:sp>
        <p:nvSpPr>
          <p:cNvPr id="8" name="Text 6">
            <a:extLst>
              <a:ext uri="{FF2B5EF4-FFF2-40B4-BE49-F238E27FC236}">
                <a16:creationId xmlns:a16="http://schemas.microsoft.com/office/drawing/2014/main" id="{11282569-5BFB-3F0F-91FF-ECE8432C8162}"/>
              </a:ext>
            </a:extLst>
          </p:cNvPr>
          <p:cNvSpPr/>
          <p:nvPr/>
        </p:nvSpPr>
        <p:spPr>
          <a:xfrm>
            <a:off x="182880" y="4005072"/>
            <a:ext cx="1225296" cy="512064"/>
          </a:xfrm>
          <a:prstGeom prst="rect">
            <a:avLst/>
          </a:prstGeom>
          <a:noFill/>
          <a:ln/>
        </p:spPr>
        <p:txBody>
          <a:bodyPr wrap="square" rtlCol="0" anchor="ctr"/>
          <a:lstStyle/>
          <a:p>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a:extLst>
              <a:ext uri="{FF2B5EF4-FFF2-40B4-BE49-F238E27FC236}">
                <a16:creationId xmlns:a16="http://schemas.microsoft.com/office/drawing/2014/main" id="{2345C80C-C8A9-AA9D-5A37-14CA08DAD013}"/>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TACO: Topology-Allocation Co-Optimization for Distributed Quantum Computing </a:t>
            </a:r>
          </a:p>
        </p:txBody>
      </p:sp>
      <p:sp>
        <p:nvSpPr>
          <p:cNvPr id="13" name="Text 11">
            <a:extLst>
              <a:ext uri="{FF2B5EF4-FFF2-40B4-BE49-F238E27FC236}">
                <a16:creationId xmlns:a16="http://schemas.microsoft.com/office/drawing/2014/main" id="{CC960589-0A2B-2FF2-FAFF-639D6D5C3437}"/>
              </a:ext>
            </a:extLst>
          </p:cNvPr>
          <p:cNvSpPr/>
          <p:nvPr/>
        </p:nvSpPr>
        <p:spPr>
          <a:xfrm>
            <a:off x="11551615" y="6473952"/>
            <a:ext cx="411480" cy="274320"/>
          </a:xfrm>
          <a:prstGeom prst="rect">
            <a:avLst/>
          </a:prstGeom>
          <a:no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146</a:t>
            </a:fld>
            <a:endParaRPr lang="en-US" sz="1000" dirty="0"/>
          </a:p>
        </p:txBody>
      </p:sp>
      <p:sp>
        <p:nvSpPr>
          <p:cNvPr id="14" name="Text 12">
            <a:extLst>
              <a:ext uri="{FF2B5EF4-FFF2-40B4-BE49-F238E27FC236}">
                <a16:creationId xmlns:a16="http://schemas.microsoft.com/office/drawing/2014/main" id="{FAF2C82D-EBB4-557A-2BB0-82AA69D2BEC8}"/>
              </a:ext>
            </a:extLst>
          </p:cNvPr>
          <p:cNvSpPr/>
          <p:nvPr/>
        </p:nvSpPr>
        <p:spPr>
          <a:xfrm>
            <a:off x="2011680" y="6473952"/>
            <a:ext cx="5486400" cy="274320"/>
          </a:xfrm>
          <a:prstGeom prst="rect">
            <a:avLst/>
          </a:prstGeom>
          <a:noFill/>
          <a:ln/>
        </p:spPr>
        <p:txBody>
          <a:bodyPr wrap="square" rtlCol="0" anchor="ctr"/>
          <a:lstStyle/>
          <a:p>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sp>
        <p:nvSpPr>
          <p:cNvPr id="3" name="Text 9">
            <a:extLst>
              <a:ext uri="{FF2B5EF4-FFF2-40B4-BE49-F238E27FC236}">
                <a16:creationId xmlns:a16="http://schemas.microsoft.com/office/drawing/2014/main" id="{2150351D-2345-2B07-6935-3B611E7DDDA7}"/>
              </a:ext>
            </a:extLst>
          </p:cNvPr>
          <p:cNvSpPr/>
          <p:nvPr/>
        </p:nvSpPr>
        <p:spPr>
          <a:xfrm>
            <a:off x="2011680" y="621792"/>
            <a:ext cx="9677095" cy="658368"/>
          </a:xfrm>
          <a:prstGeom prst="rect">
            <a:avLst/>
          </a:prstGeom>
          <a:noFill/>
        </p:spPr>
        <p:txBody>
          <a:bodyPr wrap="square" rtlCol="0" anchor="ctr"/>
          <a:lstStyle/>
          <a:p>
            <a:pPr marL="0" indent="0">
              <a:buNone/>
            </a:pPr>
            <a:r>
              <a:rPr lang="en-US" sz="2400" b="1" dirty="0">
                <a:solidFill>
                  <a:srgbClr val="231F20"/>
                </a:solidFill>
                <a:latin typeface="Cambria" panose="02040503050406030204" pitchFamily="34" charset="0"/>
                <a:ea typeface="Cambria" panose="02040503050406030204" pitchFamily="34" charset="-122"/>
                <a:cs typeface="Cambria" panose="02040503050406030204" pitchFamily="34" charset="-120"/>
              </a:rPr>
              <a:t>Simulation Results</a:t>
            </a:r>
          </a:p>
        </p:txBody>
      </p:sp>
      <p:sp>
        <p:nvSpPr>
          <p:cNvPr id="15" name="TextBox 14">
            <a:extLst>
              <a:ext uri="{FF2B5EF4-FFF2-40B4-BE49-F238E27FC236}">
                <a16:creationId xmlns:a16="http://schemas.microsoft.com/office/drawing/2014/main" id="{912C8D67-7A60-F3BB-2118-DF0EDFE84A7A}"/>
              </a:ext>
            </a:extLst>
          </p:cNvPr>
          <p:cNvSpPr txBox="1"/>
          <p:nvPr/>
        </p:nvSpPr>
        <p:spPr>
          <a:xfrm>
            <a:off x="2096165" y="4816610"/>
            <a:ext cx="3382781" cy="1169551"/>
          </a:xfrm>
          <a:prstGeom prst="rect">
            <a:avLst/>
          </a:prstGeom>
          <a:noFill/>
        </p:spPr>
        <p:txBody>
          <a:bodyPr wrap="square" rtlCol="0">
            <a:spAutoFit/>
          </a:bodyPr>
          <a:lstStyle/>
          <a:p>
            <a:pPr marL="177800" indent="-177800">
              <a:buFont typeface="Arial" panose="020B0604020202020204" pitchFamily="34" charset="0"/>
              <a:buChar char="•"/>
            </a:pPr>
            <a:r>
              <a:rPr lang="en-US" sz="1400" dirty="0"/>
              <a:t>TACO-L is the most efficient</a:t>
            </a:r>
          </a:p>
          <a:p>
            <a:pPr marL="177800" indent="-177800">
              <a:buFont typeface="Arial" panose="020B0604020202020204" pitchFamily="34" charset="0"/>
              <a:buChar char="•"/>
            </a:pPr>
            <a:r>
              <a:rPr lang="en-US" sz="1400" dirty="0"/>
              <a:t>Larger circuit lead to higher communication cost</a:t>
            </a:r>
          </a:p>
          <a:p>
            <a:pPr marL="177800" indent="-177800">
              <a:buFont typeface="Arial" panose="020B0604020202020204" pitchFamily="34" charset="0"/>
              <a:buChar char="•"/>
            </a:pPr>
            <a:r>
              <a:rPr lang="en-US" sz="1400" dirty="0"/>
              <a:t>Can only solve up to 64 or 96 qubits within 300 seconds</a:t>
            </a:r>
          </a:p>
        </p:txBody>
      </p:sp>
      <p:sp>
        <p:nvSpPr>
          <p:cNvPr id="16" name="TextBox 15">
            <a:extLst>
              <a:ext uri="{FF2B5EF4-FFF2-40B4-BE49-F238E27FC236}">
                <a16:creationId xmlns:a16="http://schemas.microsoft.com/office/drawing/2014/main" id="{028D1F42-97C3-6191-FE41-9FB51E7E6E9A}"/>
              </a:ext>
            </a:extLst>
          </p:cNvPr>
          <p:cNvSpPr txBox="1"/>
          <p:nvPr/>
        </p:nvSpPr>
        <p:spPr>
          <a:xfrm>
            <a:off x="2040747" y="4478056"/>
            <a:ext cx="3559564" cy="338554"/>
          </a:xfrm>
          <a:prstGeom prst="rect">
            <a:avLst/>
          </a:prstGeom>
          <a:noFill/>
        </p:spPr>
        <p:txBody>
          <a:bodyPr wrap="none" rtlCol="0">
            <a:spAutoFit/>
          </a:bodyPr>
          <a:lstStyle/>
          <a:p>
            <a:r>
              <a:rPr lang="en-US" sz="1600" dirty="0">
                <a:solidFill>
                  <a:srgbClr val="A42037"/>
                </a:solidFill>
                <a:latin typeface="Calibri" panose="020F0502020204030204" pitchFamily="34" charset="0"/>
                <a:cs typeface="Calibri" panose="020F0502020204030204" pitchFamily="34" charset="0"/>
              </a:rPr>
              <a:t>Objective/Solving Time for larger circuits</a:t>
            </a:r>
          </a:p>
        </p:txBody>
      </p:sp>
      <p:sp>
        <p:nvSpPr>
          <p:cNvPr id="25" name="TextBox 24">
            <a:extLst>
              <a:ext uri="{FF2B5EF4-FFF2-40B4-BE49-F238E27FC236}">
                <a16:creationId xmlns:a16="http://schemas.microsoft.com/office/drawing/2014/main" id="{F0AC1995-3E2A-0AC1-E1DE-41833592FB1E}"/>
              </a:ext>
            </a:extLst>
          </p:cNvPr>
          <p:cNvSpPr txBox="1"/>
          <p:nvPr/>
        </p:nvSpPr>
        <p:spPr>
          <a:xfrm>
            <a:off x="5242992" y="831488"/>
            <a:ext cx="4182256" cy="307777"/>
          </a:xfrm>
          <a:prstGeom prst="rect">
            <a:avLst/>
          </a:prstGeom>
          <a:noFill/>
        </p:spPr>
        <p:txBody>
          <a:bodyPr wrap="square" rtlCol="0">
            <a:spAutoFit/>
          </a:bodyPr>
          <a:lstStyle/>
          <a:p>
            <a:pPr>
              <a:buNone/>
            </a:pPr>
            <a:r>
              <a:rPr lang="en-US" sz="1400" b="1" dirty="0">
                <a:solidFill>
                  <a:srgbClr val="FF0000"/>
                </a:solidFill>
                <a:effectLst/>
                <a:latin typeface="Helvetica" pitchFamily="2" charset="0"/>
              </a:rPr>
              <a:t>T</a:t>
            </a:r>
            <a:r>
              <a:rPr lang="en-US" sz="1400" dirty="0">
                <a:solidFill>
                  <a:srgbClr val="000000"/>
                </a:solidFill>
                <a:effectLst/>
                <a:latin typeface="Helvetica" pitchFamily="2" charset="0"/>
              </a:rPr>
              <a:t>opology-</a:t>
            </a:r>
            <a:r>
              <a:rPr lang="en-US" sz="1400" b="1" dirty="0">
                <a:solidFill>
                  <a:srgbClr val="FF0000"/>
                </a:solidFill>
                <a:effectLst/>
                <a:latin typeface="Helvetica" pitchFamily="2" charset="0"/>
              </a:rPr>
              <a:t>A</a:t>
            </a:r>
            <a:r>
              <a:rPr lang="en-US" sz="1400" dirty="0">
                <a:solidFill>
                  <a:srgbClr val="000000"/>
                </a:solidFill>
                <a:effectLst/>
                <a:latin typeface="Helvetica" pitchFamily="2" charset="0"/>
              </a:rPr>
              <a:t>llocation </a:t>
            </a:r>
            <a:r>
              <a:rPr lang="en-US" sz="1400" b="1" dirty="0">
                <a:solidFill>
                  <a:srgbClr val="FF0000"/>
                </a:solidFill>
                <a:effectLst/>
                <a:latin typeface="Helvetica" pitchFamily="2" charset="0"/>
              </a:rPr>
              <a:t>C</a:t>
            </a:r>
            <a:r>
              <a:rPr lang="en-US" sz="1400" dirty="0">
                <a:solidFill>
                  <a:srgbClr val="000000"/>
                </a:solidFill>
                <a:effectLst/>
                <a:latin typeface="Helvetica" pitchFamily="2" charset="0"/>
              </a:rPr>
              <a:t>o-</a:t>
            </a:r>
            <a:r>
              <a:rPr lang="en-US" sz="1400" b="1" dirty="0">
                <a:solidFill>
                  <a:srgbClr val="FF0000"/>
                </a:solidFill>
                <a:effectLst/>
                <a:latin typeface="Helvetica" pitchFamily="2" charset="0"/>
              </a:rPr>
              <a:t>O</a:t>
            </a:r>
            <a:r>
              <a:rPr lang="en-US" sz="1400" dirty="0">
                <a:solidFill>
                  <a:srgbClr val="000000"/>
                </a:solidFill>
                <a:effectLst/>
                <a:latin typeface="Helvetica" pitchFamily="2" charset="0"/>
              </a:rPr>
              <a:t>ptimization</a:t>
            </a:r>
          </a:p>
        </p:txBody>
      </p:sp>
      <p:pic>
        <p:nvPicPr>
          <p:cNvPr id="9" name="Picture 8">
            <a:extLst>
              <a:ext uri="{FF2B5EF4-FFF2-40B4-BE49-F238E27FC236}">
                <a16:creationId xmlns:a16="http://schemas.microsoft.com/office/drawing/2014/main" id="{1A8CF669-8010-AC20-9494-14991B7707CE}"/>
              </a:ext>
            </a:extLst>
          </p:cNvPr>
          <p:cNvPicPr>
            <a:picLocks noChangeAspect="1"/>
          </p:cNvPicPr>
          <p:nvPr/>
        </p:nvPicPr>
        <p:blipFill>
          <a:blip r:embed="rId3"/>
          <a:stretch>
            <a:fillRect/>
          </a:stretch>
        </p:blipFill>
        <p:spPr>
          <a:xfrm>
            <a:off x="2066433" y="1325626"/>
            <a:ext cx="3636098" cy="3106964"/>
          </a:xfrm>
          <a:prstGeom prst="rect">
            <a:avLst/>
          </a:prstGeom>
        </p:spPr>
      </p:pic>
      <p:pic>
        <p:nvPicPr>
          <p:cNvPr id="11" name="Picture 10">
            <a:extLst>
              <a:ext uri="{FF2B5EF4-FFF2-40B4-BE49-F238E27FC236}">
                <a16:creationId xmlns:a16="http://schemas.microsoft.com/office/drawing/2014/main" id="{6F4FAF67-36FE-BEFC-EBB4-0EF465BFA6B7}"/>
              </a:ext>
            </a:extLst>
          </p:cNvPr>
          <p:cNvPicPr>
            <a:picLocks noChangeAspect="1"/>
          </p:cNvPicPr>
          <p:nvPr/>
        </p:nvPicPr>
        <p:blipFill>
          <a:blip r:embed="rId4"/>
          <a:stretch>
            <a:fillRect/>
          </a:stretch>
        </p:blipFill>
        <p:spPr>
          <a:xfrm>
            <a:off x="6112264" y="1325626"/>
            <a:ext cx="5092700" cy="3822700"/>
          </a:xfrm>
          <a:prstGeom prst="rect">
            <a:avLst/>
          </a:prstGeom>
        </p:spPr>
      </p:pic>
      <p:sp>
        <p:nvSpPr>
          <p:cNvPr id="26" name="TextBox 25">
            <a:extLst>
              <a:ext uri="{FF2B5EF4-FFF2-40B4-BE49-F238E27FC236}">
                <a16:creationId xmlns:a16="http://schemas.microsoft.com/office/drawing/2014/main" id="{3947F3AB-C5A8-9738-A7CB-8EE7264B03FB}"/>
              </a:ext>
            </a:extLst>
          </p:cNvPr>
          <p:cNvSpPr txBox="1"/>
          <p:nvPr/>
        </p:nvSpPr>
        <p:spPr>
          <a:xfrm>
            <a:off x="6713056" y="5114717"/>
            <a:ext cx="4050596" cy="338554"/>
          </a:xfrm>
          <a:prstGeom prst="rect">
            <a:avLst/>
          </a:prstGeom>
          <a:noFill/>
        </p:spPr>
        <p:txBody>
          <a:bodyPr wrap="none" rtlCol="0">
            <a:spAutoFit/>
          </a:bodyPr>
          <a:lstStyle/>
          <a:p>
            <a:r>
              <a:rPr lang="en-US" sz="1600" dirty="0">
                <a:solidFill>
                  <a:srgbClr val="A42037"/>
                </a:solidFill>
                <a:latin typeface="Calibri" panose="020F0502020204030204" pitchFamily="34" charset="0"/>
                <a:cs typeface="Calibri" panose="020F0502020204030204" pitchFamily="34" charset="0"/>
              </a:rPr>
              <a:t>Objective/Solving Time for more larger circuits</a:t>
            </a:r>
          </a:p>
        </p:txBody>
      </p:sp>
      <p:sp>
        <p:nvSpPr>
          <p:cNvPr id="27" name="TextBox 26">
            <a:extLst>
              <a:ext uri="{FF2B5EF4-FFF2-40B4-BE49-F238E27FC236}">
                <a16:creationId xmlns:a16="http://schemas.microsoft.com/office/drawing/2014/main" id="{0E46B2D8-B293-4AF5-4DE0-7A336EF04394}"/>
              </a:ext>
            </a:extLst>
          </p:cNvPr>
          <p:cNvSpPr txBox="1"/>
          <p:nvPr/>
        </p:nvSpPr>
        <p:spPr>
          <a:xfrm>
            <a:off x="6465889" y="5532374"/>
            <a:ext cx="4297763" cy="954107"/>
          </a:xfrm>
          <a:prstGeom prst="rect">
            <a:avLst/>
          </a:prstGeom>
          <a:noFill/>
        </p:spPr>
        <p:txBody>
          <a:bodyPr wrap="square" rtlCol="0">
            <a:spAutoFit/>
          </a:bodyPr>
          <a:lstStyle/>
          <a:p>
            <a:pPr marL="177800" indent="-177800">
              <a:buFont typeface="Arial" panose="020B0604020202020204" pitchFamily="34" charset="0"/>
              <a:buChar char="•"/>
            </a:pPr>
            <a:r>
              <a:rPr lang="en-US" sz="1400" dirty="0"/>
              <a:t>EC: edge contraction on QIG – greedy heuristic</a:t>
            </a:r>
          </a:p>
          <a:p>
            <a:pPr marL="177800" indent="-177800">
              <a:buFont typeface="Arial" panose="020B0604020202020204" pitchFamily="34" charset="0"/>
              <a:buChar char="•"/>
            </a:pPr>
            <a:r>
              <a:rPr lang="en-US" sz="1400" dirty="0"/>
              <a:t>KL: Kernighan-Lin graph partitioning of QIG</a:t>
            </a:r>
          </a:p>
          <a:p>
            <a:pPr marL="177800" indent="-177800">
              <a:buFont typeface="Arial" panose="020B0604020202020204" pitchFamily="34" charset="0"/>
              <a:buChar char="•"/>
            </a:pPr>
            <a:r>
              <a:rPr lang="en-US" sz="1400" dirty="0"/>
              <a:t>PA: Pre-assign via greedy heuristic</a:t>
            </a:r>
          </a:p>
          <a:p>
            <a:pPr marL="177800" indent="-177800">
              <a:buFont typeface="Arial" panose="020B0604020202020204" pitchFamily="34" charset="0"/>
              <a:buChar char="•"/>
            </a:pPr>
            <a:r>
              <a:rPr lang="en-US" sz="1400" dirty="0"/>
              <a:t>Can now solve up to 1024 qubits within seconds</a:t>
            </a:r>
          </a:p>
        </p:txBody>
      </p:sp>
    </p:spTree>
    <p:extLst>
      <p:ext uri="{BB962C8B-B14F-4D97-AF65-F5344CB8AC3E}">
        <p14:creationId xmlns:p14="http://schemas.microsoft.com/office/powerpoint/2010/main" val="3527190452"/>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B9FEF9-5EB7-0EDE-F52B-454CEB4A058B}"/>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0F157B8E-3BB9-75DB-3A8F-7CBC6574EB2A}"/>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84C2E3AE-4C5B-449D-173A-6A6B5BEB1F9C}"/>
              </a:ext>
            </a:extLst>
          </p:cNvPr>
          <p:cNvSpPr/>
          <p:nvPr/>
        </p:nvSpPr>
        <p:spPr>
          <a:xfrm>
            <a:off x="109728" y="2257104"/>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F1C08744-EDA3-B4A0-AA24-55D4861C8EDE}"/>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cs typeface="Calibri" pitchFamily="34" charset="-120"/>
              </a:rPr>
              <a:t>Introduction</a:t>
            </a:r>
          </a:p>
        </p:txBody>
      </p:sp>
      <p:sp>
        <p:nvSpPr>
          <p:cNvPr id="6" name="Text 4">
            <a:extLst>
              <a:ext uri="{FF2B5EF4-FFF2-40B4-BE49-F238E27FC236}">
                <a16:creationId xmlns:a16="http://schemas.microsoft.com/office/drawing/2014/main" id="{5B34A103-F6BE-5FA7-0B19-37F356BFD9BD}"/>
              </a:ext>
            </a:extLst>
          </p:cNvPr>
          <p:cNvSpPr/>
          <p:nvPr/>
        </p:nvSpPr>
        <p:spPr>
          <a:xfrm>
            <a:off x="182880" y="226771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cs typeface="Calibri" pitchFamily="34" charset="-120"/>
              </a:rPr>
              <a:t>TACO</a:t>
            </a:r>
          </a:p>
        </p:txBody>
      </p:sp>
      <p:sp>
        <p:nvSpPr>
          <p:cNvPr id="7" name="Text 5">
            <a:extLst>
              <a:ext uri="{FF2B5EF4-FFF2-40B4-BE49-F238E27FC236}">
                <a16:creationId xmlns:a16="http://schemas.microsoft.com/office/drawing/2014/main" id="{A9EA30A3-1364-E5A1-EBC4-FA3F82D87CB9}"/>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UNIQ</a:t>
            </a:r>
            <a:endParaRPr lang="en-US" sz="1250" dirty="0"/>
          </a:p>
        </p:txBody>
      </p:sp>
      <p:sp>
        <p:nvSpPr>
          <p:cNvPr id="8" name="Text 6">
            <a:extLst>
              <a:ext uri="{FF2B5EF4-FFF2-40B4-BE49-F238E27FC236}">
                <a16:creationId xmlns:a16="http://schemas.microsoft.com/office/drawing/2014/main" id="{8991817F-C7A1-6449-8615-2B392A967842}"/>
              </a:ext>
            </a:extLst>
          </p:cNvPr>
          <p:cNvSpPr/>
          <p:nvPr/>
        </p:nvSpPr>
        <p:spPr>
          <a:xfrm>
            <a:off x="182880" y="4005072"/>
            <a:ext cx="1225296" cy="512064"/>
          </a:xfrm>
          <a:prstGeom prst="rect">
            <a:avLst/>
          </a:prstGeom>
          <a:noFill/>
          <a:ln/>
        </p:spPr>
        <p:txBody>
          <a:bodyPr wrap="square" rtlCol="0" anchor="ctr"/>
          <a:lstStyle/>
          <a:p>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a:extLst>
              <a:ext uri="{FF2B5EF4-FFF2-40B4-BE49-F238E27FC236}">
                <a16:creationId xmlns:a16="http://schemas.microsoft.com/office/drawing/2014/main" id="{28BE3C58-821D-75BF-400A-B6EA7AD4E2E0}"/>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TACO: Topology-Allocation Co-Optimization for Distributed Quantum Computing </a:t>
            </a:r>
          </a:p>
        </p:txBody>
      </p:sp>
      <p:sp>
        <p:nvSpPr>
          <p:cNvPr id="13" name="Text 11">
            <a:extLst>
              <a:ext uri="{FF2B5EF4-FFF2-40B4-BE49-F238E27FC236}">
                <a16:creationId xmlns:a16="http://schemas.microsoft.com/office/drawing/2014/main" id="{831A45AC-2507-B7B0-24BC-3097F53B54F8}"/>
              </a:ext>
            </a:extLst>
          </p:cNvPr>
          <p:cNvSpPr/>
          <p:nvPr/>
        </p:nvSpPr>
        <p:spPr>
          <a:xfrm>
            <a:off x="11551615" y="6473952"/>
            <a:ext cx="411480" cy="274320"/>
          </a:xfrm>
          <a:prstGeom prst="rect">
            <a:avLst/>
          </a:prstGeom>
          <a:no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147</a:t>
            </a:fld>
            <a:endParaRPr lang="en-US" sz="1000" dirty="0"/>
          </a:p>
        </p:txBody>
      </p:sp>
      <p:sp>
        <p:nvSpPr>
          <p:cNvPr id="14" name="Text 12">
            <a:extLst>
              <a:ext uri="{FF2B5EF4-FFF2-40B4-BE49-F238E27FC236}">
                <a16:creationId xmlns:a16="http://schemas.microsoft.com/office/drawing/2014/main" id="{2588428E-8244-9730-A0EA-14DC08A12A0B}"/>
              </a:ext>
            </a:extLst>
          </p:cNvPr>
          <p:cNvSpPr/>
          <p:nvPr/>
        </p:nvSpPr>
        <p:spPr>
          <a:xfrm>
            <a:off x="2011680" y="6473952"/>
            <a:ext cx="5486400" cy="274320"/>
          </a:xfrm>
          <a:prstGeom prst="rect">
            <a:avLst/>
          </a:prstGeom>
          <a:noFill/>
          <a:ln/>
        </p:spPr>
        <p:txBody>
          <a:bodyPr wrap="square" rtlCol="0" anchor="ctr"/>
          <a:lstStyle/>
          <a:p>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sp>
        <p:nvSpPr>
          <p:cNvPr id="3" name="Text 9">
            <a:extLst>
              <a:ext uri="{FF2B5EF4-FFF2-40B4-BE49-F238E27FC236}">
                <a16:creationId xmlns:a16="http://schemas.microsoft.com/office/drawing/2014/main" id="{535A155C-A9B4-445F-2526-2E09DC03EA34}"/>
              </a:ext>
            </a:extLst>
          </p:cNvPr>
          <p:cNvSpPr/>
          <p:nvPr/>
        </p:nvSpPr>
        <p:spPr>
          <a:xfrm>
            <a:off x="2011680" y="621792"/>
            <a:ext cx="9677095" cy="658368"/>
          </a:xfrm>
          <a:prstGeom prst="rect">
            <a:avLst/>
          </a:prstGeom>
          <a:noFill/>
        </p:spPr>
        <p:txBody>
          <a:bodyPr wrap="square" rtlCol="0" anchor="ctr"/>
          <a:lstStyle/>
          <a:p>
            <a:pPr marL="0" indent="0">
              <a:buNone/>
            </a:pPr>
            <a:r>
              <a:rPr lang="en-US" sz="2400" b="1" dirty="0">
                <a:solidFill>
                  <a:srgbClr val="231F20"/>
                </a:solidFill>
                <a:latin typeface="Cambria" panose="02040503050406030204" pitchFamily="34" charset="0"/>
                <a:ea typeface="Cambria" panose="02040503050406030204" pitchFamily="34" charset="-122"/>
                <a:cs typeface="Cambria" panose="02040503050406030204" pitchFamily="34" charset="-120"/>
              </a:rPr>
              <a:t>Summary</a:t>
            </a:r>
          </a:p>
        </p:txBody>
      </p:sp>
      <p:sp>
        <p:nvSpPr>
          <p:cNvPr id="9" name="Text 10">
            <a:extLst>
              <a:ext uri="{FF2B5EF4-FFF2-40B4-BE49-F238E27FC236}">
                <a16:creationId xmlns:a16="http://schemas.microsoft.com/office/drawing/2014/main" id="{E79AC736-C759-3D51-9BCF-888C88B66FAD}"/>
              </a:ext>
            </a:extLst>
          </p:cNvPr>
          <p:cNvSpPr/>
          <p:nvPr/>
        </p:nvSpPr>
        <p:spPr>
          <a:xfrm>
            <a:off x="2011680" y="1554480"/>
            <a:ext cx="9376756" cy="4206240"/>
          </a:xfrm>
          <a:prstGeom prst="rect">
            <a:avLst/>
          </a:prstGeom>
          <a:noFill/>
          <a:ln/>
        </p:spPr>
        <p:txBody>
          <a:bodyPr wrap="square" rtlCol="0" anchor="t"/>
          <a:lstStyle/>
          <a:p>
            <a:pPr marL="342900" indent="-342900">
              <a:spcAft>
                <a:spcPts val="800"/>
              </a:spcAft>
              <a:buSzPct val="100000"/>
              <a:buChar char="•"/>
            </a:pPr>
            <a:r>
              <a:rPr lang="en-US" sz="1600" b="1" dirty="0">
                <a:solidFill>
                  <a:srgbClr val="231F20"/>
                </a:solidFill>
                <a:latin typeface="Calibri" pitchFamily="34" charset="0"/>
                <a:ea typeface="Calibri" pitchFamily="34" charset="-122"/>
                <a:cs typeface="Calibri" pitchFamily="34" charset="-120"/>
              </a:rPr>
              <a:t>DQC Problem:</a:t>
            </a:r>
          </a:p>
          <a:p>
            <a:pPr marL="685800" lvl="1" indent="-342900">
              <a:spcAft>
                <a:spcPts val="800"/>
              </a:spcAft>
              <a:buSzPct val="100000"/>
              <a:buFont typeface="Arial" panose="020B0604020202020204" pitchFamily="34" charset="0"/>
              <a:buChar char="–"/>
            </a:pPr>
            <a:r>
              <a:rPr lang="en-US" sz="1400" dirty="0">
                <a:solidFill>
                  <a:srgbClr val="58595B"/>
                </a:solidFill>
                <a:latin typeface="Calibri" pitchFamily="34" charset="0"/>
                <a:cs typeface="Calibri" pitchFamily="34" charset="-120"/>
              </a:rPr>
              <a:t>Jointly optimizing qubit allocation and network topology in distributed quantum computing</a:t>
            </a:r>
          </a:p>
          <a:p>
            <a:pPr marL="342900" indent="-342900">
              <a:spcAft>
                <a:spcPts val="800"/>
              </a:spcAft>
              <a:buSzPct val="100000"/>
              <a:buChar char="•"/>
            </a:pPr>
            <a:r>
              <a:rPr lang="en-US" sz="1600" b="1" dirty="0">
                <a:solidFill>
                  <a:srgbClr val="231F20"/>
                </a:solidFill>
                <a:latin typeface="Calibri" pitchFamily="34" charset="0"/>
                <a:cs typeface="Calibri" pitchFamily="34" charset="-120"/>
              </a:rPr>
              <a:t>Problem Formulations:</a:t>
            </a:r>
          </a:p>
          <a:p>
            <a:pPr marL="685800" lvl="1" indent="-342900">
              <a:spcAft>
                <a:spcPts val="800"/>
              </a:spcAft>
              <a:buSzPct val="100000"/>
              <a:buFont typeface="Arial" panose="020B0604020202020204" pitchFamily="34" charset="0"/>
              <a:buChar char="–"/>
            </a:pPr>
            <a:r>
              <a:rPr lang="en-US" sz="1400" dirty="0">
                <a:solidFill>
                  <a:srgbClr val="58595B"/>
                </a:solidFill>
                <a:latin typeface="Calibri" pitchFamily="34" charset="0"/>
                <a:cs typeface="Calibri" pitchFamily="34" charset="-120"/>
              </a:rPr>
              <a:t>be able to explicitly jointly formulate qubit allocation and topology design in an integer nonlinear programming problem</a:t>
            </a:r>
          </a:p>
          <a:p>
            <a:pPr marL="685800" lvl="1" indent="-342900">
              <a:spcAft>
                <a:spcPts val="800"/>
              </a:spcAft>
              <a:buSzPct val="100000"/>
              <a:buFont typeface="Arial" panose="020B0604020202020204" pitchFamily="34" charset="0"/>
              <a:buChar char="–"/>
            </a:pPr>
            <a:r>
              <a:rPr lang="en-US" sz="1400" dirty="0">
                <a:solidFill>
                  <a:srgbClr val="58595B"/>
                </a:solidFill>
                <a:latin typeface="Calibri" pitchFamily="34" charset="0"/>
                <a:cs typeface="Calibri" pitchFamily="34" charset="-120"/>
              </a:rPr>
              <a:t>further partially linearize the original formulation so that it can be solved more efficient</a:t>
            </a:r>
          </a:p>
          <a:p>
            <a:pPr marL="342900" indent="-342900">
              <a:spcAft>
                <a:spcPts val="800"/>
              </a:spcAft>
              <a:buSzPct val="100000"/>
              <a:buChar char="•"/>
            </a:pPr>
            <a:r>
              <a:rPr lang="en-US" sz="1600" b="1" dirty="0">
                <a:solidFill>
                  <a:srgbClr val="231F20"/>
                </a:solidFill>
                <a:latin typeface="Calibri" pitchFamily="34" charset="0"/>
                <a:cs typeface="Calibri" pitchFamily="34" charset="-120"/>
              </a:rPr>
              <a:t>Evaluations via Simulations:</a:t>
            </a:r>
          </a:p>
          <a:p>
            <a:pPr marL="685800" lvl="1" indent="-342900">
              <a:spcAft>
                <a:spcPts val="800"/>
              </a:spcAft>
              <a:buSzPct val="100000"/>
              <a:buFont typeface="Arial" panose="020B0604020202020204" pitchFamily="34" charset="0"/>
              <a:buChar char="–"/>
            </a:pPr>
            <a:r>
              <a:rPr lang="en-US" sz="1400" dirty="0">
                <a:solidFill>
                  <a:srgbClr val="58595B"/>
                </a:solidFill>
                <a:latin typeface="Calibri" pitchFamily="34" charset="0"/>
                <a:cs typeface="Calibri" pitchFamily="34" charset="-120"/>
              </a:rPr>
              <a:t>partially linearized formulation is efficient to solve</a:t>
            </a:r>
          </a:p>
          <a:p>
            <a:pPr marL="685800" lvl="1" indent="-342900">
              <a:spcAft>
                <a:spcPts val="800"/>
              </a:spcAft>
              <a:buSzPct val="100000"/>
              <a:buFont typeface="Arial" panose="020B0604020202020204" pitchFamily="34" charset="0"/>
              <a:buChar char="–"/>
            </a:pPr>
            <a:r>
              <a:rPr lang="en-US" sz="1400" dirty="0">
                <a:solidFill>
                  <a:srgbClr val="58595B"/>
                </a:solidFill>
                <a:latin typeface="Calibri" pitchFamily="34" charset="0"/>
                <a:cs typeface="Calibri" pitchFamily="34" charset="-120"/>
              </a:rPr>
              <a:t>more computing and communication resources lead to less communication cost</a:t>
            </a:r>
          </a:p>
          <a:p>
            <a:pPr marL="685800" lvl="1" indent="-342900">
              <a:spcAft>
                <a:spcPts val="800"/>
              </a:spcAft>
              <a:buSzPct val="100000"/>
              <a:buFont typeface="Arial" panose="020B0604020202020204" pitchFamily="34" charset="0"/>
              <a:buChar char="–"/>
            </a:pPr>
            <a:r>
              <a:rPr lang="en-US" sz="1400" dirty="0">
                <a:solidFill>
                  <a:srgbClr val="58595B"/>
                </a:solidFill>
                <a:latin typeface="Calibri" pitchFamily="34" charset="0"/>
                <a:cs typeface="Calibri" pitchFamily="34" charset="-120"/>
              </a:rPr>
              <a:t>can solve larger size of problem with edge contract and greedy pre-assignment</a:t>
            </a:r>
          </a:p>
          <a:p>
            <a:pPr marL="342900" lvl="1">
              <a:spcAft>
                <a:spcPts val="1400"/>
              </a:spcAft>
              <a:buSzPct val="100000"/>
            </a:pPr>
            <a:endParaRPr lang="en-US" sz="1400" dirty="0">
              <a:solidFill>
                <a:srgbClr val="58595B"/>
              </a:solidFill>
              <a:latin typeface="Calibri" pitchFamily="34" charset="0"/>
              <a:ea typeface="Calibri" pitchFamily="34" charset="-122"/>
              <a:cs typeface="Calibri" pitchFamily="34" charset="-120"/>
            </a:endParaRPr>
          </a:p>
        </p:txBody>
      </p:sp>
    </p:spTree>
    <p:extLst>
      <p:ext uri="{BB962C8B-B14F-4D97-AF65-F5344CB8AC3E}">
        <p14:creationId xmlns:p14="http://schemas.microsoft.com/office/powerpoint/2010/main" val="3904191094"/>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D4C5A2-3B93-E632-1365-6AEAFDBD6D2A}"/>
            </a:ext>
          </a:extLst>
        </p:cNvPr>
        <p:cNvGrpSpPr/>
        <p:nvPr/>
      </p:nvGrpSpPr>
      <p:grpSpPr>
        <a:xfrm>
          <a:off x="0" y="0"/>
          <a:ext cx="0" cy="0"/>
          <a:chOff x="0" y="0"/>
          <a:chExt cx="0" cy="0"/>
        </a:xfrm>
      </p:grpSpPr>
      <p:pic>
        <p:nvPicPr>
          <p:cNvPr id="2" name="Image 0" descr="/home/claude/assets/bg_texture.png">
            <a:extLst>
              <a:ext uri="{FF2B5EF4-FFF2-40B4-BE49-F238E27FC236}">
                <a16:creationId xmlns:a16="http://schemas.microsoft.com/office/drawing/2014/main" id="{8E7FB5D7-1404-46C6-8F5B-989D38451A21}"/>
              </a:ext>
            </a:extLst>
          </p:cNvPr>
          <p:cNvPicPr>
            <a:picLocks noChangeAspect="1"/>
          </p:cNvPicPr>
          <p:nvPr/>
        </p:nvPicPr>
        <p:blipFill>
          <a:blip r:embed="rId3"/>
          <a:stretch>
            <a:fillRect/>
          </a:stretch>
        </p:blipFill>
        <p:spPr>
          <a:xfrm>
            <a:off x="0" y="0"/>
            <a:ext cx="12191695" cy="6858000"/>
          </a:xfrm>
          <a:prstGeom prst="rect">
            <a:avLst/>
          </a:prstGeom>
        </p:spPr>
      </p:pic>
      <p:sp>
        <p:nvSpPr>
          <p:cNvPr id="3" name="Shape 0">
            <a:extLst>
              <a:ext uri="{FF2B5EF4-FFF2-40B4-BE49-F238E27FC236}">
                <a16:creationId xmlns:a16="http://schemas.microsoft.com/office/drawing/2014/main" id="{31BEA4C3-E6C6-3425-6F00-9EFD5B5E79D1}"/>
              </a:ext>
            </a:extLst>
          </p:cNvPr>
          <p:cNvSpPr/>
          <p:nvPr/>
        </p:nvSpPr>
        <p:spPr>
          <a:xfrm>
            <a:off x="5542" y="0"/>
            <a:ext cx="12191695" cy="6858000"/>
          </a:xfrm>
          <a:prstGeom prst="rect">
            <a:avLst/>
          </a:prstGeom>
          <a:solidFill>
            <a:srgbClr val="A42037">
              <a:alpha val="70000"/>
            </a:srgbClr>
          </a:solidFill>
          <a:ln/>
        </p:spPr>
        <p:txBody>
          <a:bodyPr/>
          <a:lstStyle/>
          <a:p>
            <a:endParaRPr lang="en-US"/>
          </a:p>
        </p:txBody>
      </p:sp>
      <p:sp>
        <p:nvSpPr>
          <p:cNvPr id="5" name="Text 2">
            <a:extLst>
              <a:ext uri="{FF2B5EF4-FFF2-40B4-BE49-F238E27FC236}">
                <a16:creationId xmlns:a16="http://schemas.microsoft.com/office/drawing/2014/main" id="{E6023619-CA8F-DC3D-DC12-B5C08E41F10F}"/>
              </a:ext>
            </a:extLst>
          </p:cNvPr>
          <p:cNvSpPr/>
          <p:nvPr/>
        </p:nvSpPr>
        <p:spPr>
          <a:xfrm>
            <a:off x="814949" y="2202942"/>
            <a:ext cx="10515600" cy="1005840"/>
          </a:xfrm>
          <a:prstGeom prst="rect">
            <a:avLst/>
          </a:prstGeom>
          <a:noFill/>
          <a:ln/>
        </p:spPr>
        <p:txBody>
          <a:bodyPr wrap="square" rtlCol="0" anchor="ctr"/>
          <a:lstStyle/>
          <a:p>
            <a:r>
              <a:rPr lang="en-US" sz="3600" b="1" dirty="0">
                <a:solidFill>
                  <a:srgbClr val="FFFFFF"/>
                </a:solidFill>
                <a:latin typeface="Cambria" panose="02040503050406030204" pitchFamily="34" charset="0"/>
                <a:ea typeface="Cambria" panose="02040503050406030204" pitchFamily="34" charset="-122"/>
                <a:cs typeface="Cambria" panose="02040503050406030204" pitchFamily="34" charset="-120"/>
              </a:rPr>
              <a:t>UNIQ: Communication-Efficient Distributed Quantum Computing</a:t>
            </a:r>
          </a:p>
        </p:txBody>
      </p:sp>
      <p:sp>
        <p:nvSpPr>
          <p:cNvPr id="8" name="Text 5">
            <a:extLst>
              <a:ext uri="{FF2B5EF4-FFF2-40B4-BE49-F238E27FC236}">
                <a16:creationId xmlns:a16="http://schemas.microsoft.com/office/drawing/2014/main" id="{0E005D54-D018-5BAB-CE92-98A8C35ECE52}"/>
              </a:ext>
            </a:extLst>
          </p:cNvPr>
          <p:cNvSpPr/>
          <p:nvPr/>
        </p:nvSpPr>
        <p:spPr>
          <a:xfrm>
            <a:off x="502920" y="6473952"/>
            <a:ext cx="5486400" cy="274320"/>
          </a:xfrm>
          <a:prstGeom prst="rect">
            <a:avLst/>
          </a:prstGeom>
          <a:noFill/>
          <a:ln/>
        </p:spPr>
        <p:txBody>
          <a:bodyPr wrap="square" rtlCol="0" anchor="ctr"/>
          <a:lstStyle/>
          <a:p>
            <a:pPr marL="0" indent="0">
              <a:buNone/>
            </a:pPr>
            <a:r>
              <a:rPr lang="en-US" sz="900" i="1" dirty="0">
                <a:solidFill>
                  <a:srgbClr val="E8C9CE"/>
                </a:solidFill>
                <a:latin typeface="Calibri" pitchFamily="34" charset="0"/>
                <a:ea typeface="Calibri" pitchFamily="34" charset="-122"/>
                <a:cs typeface="Calibri" pitchFamily="34" charset="-120"/>
              </a:rPr>
              <a:t>Hybrid Satellite-Ground Quantum Networks and Computing |  QCE ’26</a:t>
            </a:r>
          </a:p>
        </p:txBody>
      </p:sp>
      <p:sp>
        <p:nvSpPr>
          <p:cNvPr id="9" name="Text 1">
            <a:extLst>
              <a:ext uri="{FF2B5EF4-FFF2-40B4-BE49-F238E27FC236}">
                <a16:creationId xmlns:a16="http://schemas.microsoft.com/office/drawing/2014/main" id="{727AEE40-F57A-DA50-15D8-E0168087D3A3}"/>
              </a:ext>
            </a:extLst>
          </p:cNvPr>
          <p:cNvSpPr/>
          <p:nvPr/>
        </p:nvSpPr>
        <p:spPr>
          <a:xfrm>
            <a:off x="822960" y="1417320"/>
            <a:ext cx="10515600" cy="365760"/>
          </a:xfrm>
          <a:prstGeom prst="rect">
            <a:avLst/>
          </a:prstGeom>
          <a:noFill/>
        </p:spPr>
        <p:txBody>
          <a:bodyPr wrap="square" rtlCol="0" anchor="ctr"/>
          <a:lstStyle/>
          <a:p>
            <a:r>
              <a:rPr lang="en-US" sz="1300" b="1" kern="0" spc="100" dirty="0">
                <a:solidFill>
                  <a:srgbClr val="F0D3D8"/>
                </a:solidFill>
                <a:latin typeface="Calibri" panose="020F0502020204030204" pitchFamily="34" charset="0"/>
                <a:ea typeface="Calibri" panose="020F0502020204030204" pitchFamily="34" charset="-122"/>
                <a:cs typeface="Calibri" panose="020F0502020204030204" pitchFamily="34" charset="-120"/>
              </a:rPr>
              <a:t>arXiv:2512.00401  ·  Manuscript submitted to IEEE JSAC</a:t>
            </a:r>
            <a:endParaRPr lang="en-US" sz="1300" dirty="0"/>
          </a:p>
        </p:txBody>
      </p:sp>
      <p:sp>
        <p:nvSpPr>
          <p:cNvPr id="11" name="Text 5">
            <a:extLst>
              <a:ext uri="{FF2B5EF4-FFF2-40B4-BE49-F238E27FC236}">
                <a16:creationId xmlns:a16="http://schemas.microsoft.com/office/drawing/2014/main" id="{8AC1CD79-2700-67E3-77D0-5DD4896650A4}"/>
              </a:ext>
            </a:extLst>
          </p:cNvPr>
          <p:cNvSpPr/>
          <p:nvPr/>
        </p:nvSpPr>
        <p:spPr>
          <a:xfrm>
            <a:off x="822960" y="3975080"/>
            <a:ext cx="7315200" cy="582823"/>
          </a:xfrm>
          <a:prstGeom prst="rect">
            <a:avLst/>
          </a:prstGeom>
          <a:noFill/>
        </p:spPr>
        <p:txBody>
          <a:bodyPr wrap="square" rtlCol="0" anchor="ctr"/>
          <a:lstStyle/>
          <a:p>
            <a:pPr marL="0" indent="0">
              <a:buNone/>
            </a:pPr>
            <a:r>
              <a:rPr lang="en-US" sz="1200" dirty="0">
                <a:solidFill>
                  <a:srgbClr val="F0D3D8"/>
                </a:solidFill>
                <a:latin typeface="Calibri" panose="020F0502020204030204" pitchFamily="34" charset="0"/>
                <a:cs typeface="Calibri" panose="020F0502020204030204" pitchFamily="34" charset="-120"/>
              </a:rPr>
              <a:t>Department of Electrical and Computer Engineering  ·  University of Houston</a:t>
            </a:r>
          </a:p>
        </p:txBody>
      </p:sp>
      <p:sp>
        <p:nvSpPr>
          <p:cNvPr id="12" name="Shape 6">
            <a:extLst>
              <a:ext uri="{FF2B5EF4-FFF2-40B4-BE49-F238E27FC236}">
                <a16:creationId xmlns:a16="http://schemas.microsoft.com/office/drawing/2014/main" id="{E947666E-72D3-F2DD-45C2-89D9A3C1E0CA}"/>
              </a:ext>
            </a:extLst>
          </p:cNvPr>
          <p:cNvSpPr/>
          <p:nvPr/>
        </p:nvSpPr>
        <p:spPr>
          <a:xfrm>
            <a:off x="1790008" y="4690491"/>
            <a:ext cx="2565862" cy="868680"/>
          </a:xfrm>
          <a:prstGeom prst="roundRect">
            <a:avLst>
              <a:gd name="adj" fmla="val 8421"/>
            </a:avLst>
          </a:prstGeom>
          <a:solidFill>
            <a:srgbClr val="FFFFFF"/>
          </a:solidFill>
        </p:spPr>
        <p:txBody>
          <a:bodyPr/>
          <a:lstStyle/>
          <a:p>
            <a:endParaRPr lang="en-US"/>
          </a:p>
        </p:txBody>
      </p:sp>
      <p:pic>
        <p:nvPicPr>
          <p:cNvPr id="14" name="Image 2" descr="/home/claude/assets/logo_houston.png">
            <a:extLst>
              <a:ext uri="{FF2B5EF4-FFF2-40B4-BE49-F238E27FC236}">
                <a16:creationId xmlns:a16="http://schemas.microsoft.com/office/drawing/2014/main" id="{05FC8D37-4395-43A2-8269-345D39E033C1}"/>
              </a:ext>
            </a:extLst>
          </p:cNvPr>
          <p:cNvPicPr>
            <a:picLocks noChangeAspect="1"/>
          </p:cNvPicPr>
          <p:nvPr/>
        </p:nvPicPr>
        <p:blipFill>
          <a:blip r:embed="rId4"/>
          <a:stretch>
            <a:fillRect/>
          </a:stretch>
        </p:blipFill>
        <p:spPr>
          <a:xfrm>
            <a:off x="1977377" y="4856344"/>
            <a:ext cx="2205585" cy="545592"/>
          </a:xfrm>
          <a:prstGeom prst="rect">
            <a:avLst/>
          </a:prstGeom>
        </p:spPr>
      </p:pic>
      <p:sp>
        <p:nvSpPr>
          <p:cNvPr id="4" name="Text 3">
            <a:extLst>
              <a:ext uri="{FF2B5EF4-FFF2-40B4-BE49-F238E27FC236}">
                <a16:creationId xmlns:a16="http://schemas.microsoft.com/office/drawing/2014/main" id="{50A29D61-A0D4-3607-124C-1290600B2DE3}"/>
              </a:ext>
            </a:extLst>
          </p:cNvPr>
          <p:cNvSpPr/>
          <p:nvPr/>
        </p:nvSpPr>
        <p:spPr>
          <a:xfrm>
            <a:off x="822960" y="3063240"/>
            <a:ext cx="10515600" cy="502920"/>
          </a:xfrm>
          <a:prstGeom prst="rect">
            <a:avLst/>
          </a:prstGeom>
          <a:noFill/>
        </p:spPr>
        <p:txBody>
          <a:bodyPr wrap="square" rtlCol="0" anchor="ctr"/>
          <a:lstStyle/>
          <a:p>
            <a:pPr marL="0" indent="0">
              <a:buNone/>
            </a:pPr>
            <a:r>
              <a:rPr lang="en-US" sz="1800" i="1" dirty="0">
                <a:solidFill>
                  <a:srgbClr val="F0D3D8"/>
                </a:solidFill>
                <a:latin typeface="Calibri" panose="020F0502020204030204" pitchFamily="34" charset="0"/>
                <a:ea typeface="Calibri" panose="020F0502020204030204" pitchFamily="34" charset="-122"/>
                <a:cs typeface="Calibri" panose="020F0502020204030204" pitchFamily="34" charset="-120"/>
              </a:rPr>
              <a:t>via Unified Nonlinear Integer Programming</a:t>
            </a:r>
            <a:endParaRPr lang="en-US" sz="1800" dirty="0"/>
          </a:p>
        </p:txBody>
      </p:sp>
      <p:sp>
        <p:nvSpPr>
          <p:cNvPr id="6" name="Text 4">
            <a:extLst>
              <a:ext uri="{FF2B5EF4-FFF2-40B4-BE49-F238E27FC236}">
                <a16:creationId xmlns:a16="http://schemas.microsoft.com/office/drawing/2014/main" id="{BC2ACBA3-BF57-2EF8-DD10-09E628D7AA71}"/>
              </a:ext>
            </a:extLst>
          </p:cNvPr>
          <p:cNvSpPr/>
          <p:nvPr/>
        </p:nvSpPr>
        <p:spPr>
          <a:xfrm>
            <a:off x="814345" y="3332607"/>
            <a:ext cx="7315200" cy="1005840"/>
          </a:xfrm>
          <a:prstGeom prst="rect">
            <a:avLst/>
          </a:prstGeom>
          <a:noFill/>
        </p:spPr>
        <p:txBody>
          <a:bodyPr wrap="square" rtlCol="0" anchor="ctr"/>
          <a:lstStyle/>
          <a:p>
            <a:pPr marL="0" indent="0">
              <a:lnSpc>
                <a:spcPct val="130000"/>
              </a:lnSpc>
              <a:buNone/>
            </a:pPr>
            <a:r>
              <a:rPr lang="en-US" sz="1400" b="1" dirty="0">
                <a:solidFill>
                  <a:srgbClr val="FFFFFF"/>
                </a:solidFill>
                <a:latin typeface="Calibri" panose="020F0502020204030204" pitchFamily="34" charset="0"/>
                <a:ea typeface="Calibri" panose="020F0502020204030204" pitchFamily="34" charset="-122"/>
                <a:cs typeface="Calibri" panose="020F0502020204030204" pitchFamily="34" charset="-120"/>
              </a:rPr>
              <a:t>Hui Zhong, Jiachen Shen, Lei Fan, Xinyue Zhang, Hao Wang, Miao Pan and Zhu Han</a:t>
            </a:r>
            <a:endParaRPr lang="en-US" sz="1400" dirty="0"/>
          </a:p>
        </p:txBody>
      </p:sp>
    </p:spTree>
    <p:extLst>
      <p:ext uri="{BB962C8B-B14F-4D97-AF65-F5344CB8AC3E}">
        <p14:creationId xmlns:p14="http://schemas.microsoft.com/office/powerpoint/2010/main" val="2873520395"/>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E52057-7573-178C-9DBA-3CE4A7516124}"/>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B037F6E8-58CF-76CD-F1DA-D9BAB3502466}"/>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3759D3B4-48A8-C4B9-F4C7-2CA1B6E0A3C0}"/>
              </a:ext>
            </a:extLst>
          </p:cNvPr>
          <p:cNvSpPr/>
          <p:nvPr/>
        </p:nvSpPr>
        <p:spPr>
          <a:xfrm>
            <a:off x="109728" y="3115658"/>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8431690F-F4D1-DC87-8575-AEF0A94C4B3D}"/>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cs typeface="Calibri" pitchFamily="34" charset="-120"/>
              </a:rPr>
              <a:t>Introduction</a:t>
            </a:r>
          </a:p>
        </p:txBody>
      </p:sp>
      <p:sp>
        <p:nvSpPr>
          <p:cNvPr id="6" name="Text 4">
            <a:extLst>
              <a:ext uri="{FF2B5EF4-FFF2-40B4-BE49-F238E27FC236}">
                <a16:creationId xmlns:a16="http://schemas.microsoft.com/office/drawing/2014/main" id="{18125581-3D72-C3AE-95A4-4ACB3372F49F}"/>
              </a:ext>
            </a:extLst>
          </p:cNvPr>
          <p:cNvSpPr/>
          <p:nvPr/>
        </p:nvSpPr>
        <p:spPr>
          <a:xfrm>
            <a:off x="182880" y="2267712"/>
            <a:ext cx="1225296" cy="512064"/>
          </a:xfrm>
          <a:prstGeom prst="rect">
            <a:avLst/>
          </a:prstGeom>
          <a:noFill/>
          <a:ln/>
        </p:spPr>
        <p:txBody>
          <a:bodyPr wrap="square" rtlCol="0" anchor="ctr"/>
          <a:lstStyle/>
          <a:p>
            <a:r>
              <a:rPr lang="en-US" sz="1250" dirty="0">
                <a:solidFill>
                  <a:srgbClr val="EACBD1"/>
                </a:solidFill>
                <a:latin typeface="Calibri" pitchFamily="34" charset="0"/>
                <a:cs typeface="Calibri" pitchFamily="34" charset="-120"/>
              </a:rPr>
              <a:t>TACO</a:t>
            </a:r>
          </a:p>
        </p:txBody>
      </p:sp>
      <p:sp>
        <p:nvSpPr>
          <p:cNvPr id="7" name="Text 5">
            <a:extLst>
              <a:ext uri="{FF2B5EF4-FFF2-40B4-BE49-F238E27FC236}">
                <a16:creationId xmlns:a16="http://schemas.microsoft.com/office/drawing/2014/main" id="{176DCA5C-9EC1-4424-8131-22163ADBCD48}"/>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cs typeface="Calibri" pitchFamily="34" charset="-120"/>
              </a:rPr>
              <a:t>UNIQ</a:t>
            </a:r>
          </a:p>
        </p:txBody>
      </p:sp>
      <p:sp>
        <p:nvSpPr>
          <p:cNvPr id="8" name="Text 6">
            <a:extLst>
              <a:ext uri="{FF2B5EF4-FFF2-40B4-BE49-F238E27FC236}">
                <a16:creationId xmlns:a16="http://schemas.microsoft.com/office/drawing/2014/main" id="{58FFB5AB-0FA0-1D61-4650-1102540AAE72}"/>
              </a:ext>
            </a:extLst>
          </p:cNvPr>
          <p:cNvSpPr/>
          <p:nvPr/>
        </p:nvSpPr>
        <p:spPr>
          <a:xfrm>
            <a:off x="182880" y="4005072"/>
            <a:ext cx="1225296" cy="512064"/>
          </a:xfrm>
          <a:prstGeom prst="rect">
            <a:avLst/>
          </a:prstGeom>
          <a:noFill/>
          <a:ln/>
        </p:spPr>
        <p:txBody>
          <a:bodyPr wrap="square" rtlCol="0" anchor="ctr"/>
          <a:lstStyle/>
          <a:p>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a:extLst>
              <a:ext uri="{FF2B5EF4-FFF2-40B4-BE49-F238E27FC236}">
                <a16:creationId xmlns:a16="http://schemas.microsoft.com/office/drawing/2014/main" id="{B22FB8CA-7A0A-1941-5BDB-DD66A4475BD4}"/>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UNIQ: Communication-Efficient Distributed Quantum Computing</a:t>
            </a:r>
          </a:p>
        </p:txBody>
      </p:sp>
      <p:sp>
        <p:nvSpPr>
          <p:cNvPr id="13" name="Text 11">
            <a:extLst>
              <a:ext uri="{FF2B5EF4-FFF2-40B4-BE49-F238E27FC236}">
                <a16:creationId xmlns:a16="http://schemas.microsoft.com/office/drawing/2014/main" id="{71422E23-AD0E-4180-975C-4ECAED22126B}"/>
              </a:ext>
            </a:extLst>
          </p:cNvPr>
          <p:cNvSpPr/>
          <p:nvPr/>
        </p:nvSpPr>
        <p:spPr>
          <a:xfrm>
            <a:off x="11551615" y="6473952"/>
            <a:ext cx="411480" cy="274320"/>
          </a:xfrm>
          <a:prstGeom prst="rect">
            <a:avLst/>
          </a:prstGeom>
          <a:no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149</a:t>
            </a:fld>
            <a:endParaRPr lang="en-US" sz="1000" dirty="0"/>
          </a:p>
        </p:txBody>
      </p:sp>
      <p:sp>
        <p:nvSpPr>
          <p:cNvPr id="14" name="Text 12">
            <a:extLst>
              <a:ext uri="{FF2B5EF4-FFF2-40B4-BE49-F238E27FC236}">
                <a16:creationId xmlns:a16="http://schemas.microsoft.com/office/drawing/2014/main" id="{3AA4C426-D8A2-65ED-9D66-38ECB521A40A}"/>
              </a:ext>
            </a:extLst>
          </p:cNvPr>
          <p:cNvSpPr/>
          <p:nvPr/>
        </p:nvSpPr>
        <p:spPr>
          <a:xfrm>
            <a:off x="2011680" y="6473952"/>
            <a:ext cx="5486400" cy="274320"/>
          </a:xfrm>
          <a:prstGeom prst="rect">
            <a:avLst/>
          </a:prstGeom>
          <a:noFill/>
          <a:ln/>
        </p:spPr>
        <p:txBody>
          <a:bodyPr wrap="square" rtlCol="0" anchor="ctr"/>
          <a:lstStyle/>
          <a:p>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sp>
        <p:nvSpPr>
          <p:cNvPr id="12" name="Text 9">
            <a:extLst>
              <a:ext uri="{FF2B5EF4-FFF2-40B4-BE49-F238E27FC236}">
                <a16:creationId xmlns:a16="http://schemas.microsoft.com/office/drawing/2014/main" id="{AD94D80B-6BC3-8D54-D9AF-C42B64E2E55C}"/>
              </a:ext>
            </a:extLst>
          </p:cNvPr>
          <p:cNvSpPr/>
          <p:nvPr/>
        </p:nvSpPr>
        <p:spPr>
          <a:xfrm>
            <a:off x="2011680" y="621792"/>
            <a:ext cx="9677095" cy="658368"/>
          </a:xfrm>
          <a:prstGeom prst="rect">
            <a:avLst/>
          </a:prstGeom>
          <a:noFill/>
        </p:spPr>
        <p:txBody>
          <a:bodyPr wrap="square" rtlCol="0" anchor="ctr"/>
          <a:lstStyle/>
          <a:p>
            <a:pPr marL="0" indent="0">
              <a:buNone/>
            </a:pPr>
            <a:r>
              <a:rPr lang="en-US" sz="2400" b="1" dirty="0">
                <a:solidFill>
                  <a:srgbClr val="231F20"/>
                </a:solidFill>
                <a:latin typeface="Cambria" panose="02040503050406030204" pitchFamily="34" charset="0"/>
                <a:ea typeface="Cambria" panose="02040503050406030204" pitchFamily="34" charset="-122"/>
                <a:cs typeface="Cambria" panose="02040503050406030204" pitchFamily="34" charset="-120"/>
              </a:rPr>
              <a:t>DQC Challenge</a:t>
            </a:r>
            <a:r>
              <a:rPr lang="en-US" sz="3000" b="1" dirty="0">
                <a:solidFill>
                  <a:srgbClr val="231F20"/>
                </a:solidFill>
                <a:latin typeface="Cambria" panose="02040503050406030204" pitchFamily="34" charset="0"/>
                <a:ea typeface="Cambria" panose="02040503050406030204" pitchFamily="34" charset="-122"/>
                <a:cs typeface="Cambria" panose="02040503050406030204" pitchFamily="34" charset="-120"/>
              </a:rPr>
              <a:t>: </a:t>
            </a:r>
            <a:r>
              <a:rPr lang="en-US" sz="2400" b="1" dirty="0">
                <a:solidFill>
                  <a:srgbClr val="231F20"/>
                </a:solidFill>
                <a:latin typeface="Cambria" panose="02040503050406030204" pitchFamily="34" charset="0"/>
                <a:ea typeface="Cambria" panose="02040503050406030204" pitchFamily="34" charset="-122"/>
                <a:cs typeface="Cambria" panose="02040503050406030204" pitchFamily="34" charset="-120"/>
              </a:rPr>
              <a:t>Long Execution Time</a:t>
            </a:r>
            <a:r>
              <a:rPr lang="en-US" sz="2400" b="1" baseline="30000" dirty="0">
                <a:solidFill>
                  <a:srgbClr val="231F20"/>
                </a:solidFill>
                <a:latin typeface="Cambria" panose="02040503050406030204" pitchFamily="34" charset="0"/>
                <a:ea typeface="Cambria" panose="02040503050406030204" pitchFamily="34" charset="-122"/>
                <a:cs typeface="Cambria" panose="02040503050406030204" pitchFamily="34" charset="-120"/>
              </a:rPr>
              <a:t> [1]</a:t>
            </a:r>
            <a:endParaRPr lang="en-US" sz="3000" baseline="30000" dirty="0"/>
          </a:p>
        </p:txBody>
      </p:sp>
      <p:graphicFrame>
        <p:nvGraphicFramePr>
          <p:cNvPr id="15" name="表格 2">
            <a:extLst>
              <a:ext uri="{FF2B5EF4-FFF2-40B4-BE49-F238E27FC236}">
                <a16:creationId xmlns:a16="http://schemas.microsoft.com/office/drawing/2014/main" id="{F7705296-C11F-3794-C4F1-23EC24CB1C1F}"/>
              </a:ext>
            </a:extLst>
          </p:cNvPr>
          <p:cNvGraphicFramePr>
            <a:graphicFrameLocks noGrp="1"/>
          </p:cNvGraphicFramePr>
          <p:nvPr/>
        </p:nvGraphicFramePr>
        <p:xfrm>
          <a:off x="7773554" y="3345129"/>
          <a:ext cx="2878694" cy="1854200"/>
        </p:xfrm>
        <a:graphic>
          <a:graphicData uri="http://schemas.openxmlformats.org/drawingml/2006/table">
            <a:tbl>
              <a:tblPr firstRow="1" bandRow="1">
                <a:tableStyleId>{5C22544A-7EE6-4342-B048-85BDC9FD1C3A}</a:tableStyleId>
              </a:tblPr>
              <a:tblGrid>
                <a:gridCol w="1919526">
                  <a:extLst>
                    <a:ext uri="{9D8B030D-6E8A-4147-A177-3AD203B41FA5}">
                      <a16:colId xmlns:a16="http://schemas.microsoft.com/office/drawing/2014/main" val="3827508847"/>
                    </a:ext>
                  </a:extLst>
                </a:gridCol>
                <a:gridCol w="959168">
                  <a:extLst>
                    <a:ext uri="{9D8B030D-6E8A-4147-A177-3AD203B41FA5}">
                      <a16:colId xmlns:a16="http://schemas.microsoft.com/office/drawing/2014/main" val="1088771129"/>
                    </a:ext>
                  </a:extLst>
                </a:gridCol>
              </a:tblGrid>
              <a:tr h="370840">
                <a:tc>
                  <a:txBody>
                    <a:bodyPr/>
                    <a:lstStyle/>
                    <a:p>
                      <a:pPr>
                        <a:buNone/>
                      </a:pPr>
                      <a:r>
                        <a:rPr lang="en-US" sz="1600" dirty="0"/>
                        <a:t>Operation</a:t>
                      </a:r>
                    </a:p>
                  </a:txBody>
                  <a:tcPr anchor="ctr"/>
                </a:tc>
                <a:tc>
                  <a:txBody>
                    <a:bodyPr/>
                    <a:lstStyle/>
                    <a:p>
                      <a:r>
                        <a:rPr lang="en-US" altLang="zh-CN" sz="1600" dirty="0"/>
                        <a:t>Latency</a:t>
                      </a:r>
                      <a:endParaRPr lang="zh-CN" altLang="en-US" sz="1600" dirty="0"/>
                    </a:p>
                  </a:txBody>
                  <a:tcPr/>
                </a:tc>
                <a:extLst>
                  <a:ext uri="{0D108BD9-81ED-4DB2-BD59-A6C34878D82A}">
                    <a16:rowId xmlns:a16="http://schemas.microsoft.com/office/drawing/2014/main" val="1912585320"/>
                  </a:ext>
                </a:extLst>
              </a:tr>
              <a:tr h="370840">
                <a:tc>
                  <a:txBody>
                    <a:bodyPr/>
                    <a:lstStyle/>
                    <a:p>
                      <a:pPr>
                        <a:buNone/>
                      </a:pPr>
                      <a:r>
                        <a:rPr lang="en-US" sz="1600" dirty="0"/>
                        <a:t>Single-qubit gates</a:t>
                      </a:r>
                    </a:p>
                  </a:txBody>
                  <a:tcPr anchor="ctr"/>
                </a:tc>
                <a:tc>
                  <a:txBody>
                    <a:bodyPr/>
                    <a:lstStyle/>
                    <a:p>
                      <a:pPr>
                        <a:buNone/>
                      </a:pPr>
                      <a:r>
                        <a:rPr lang="en-US" sz="1600"/>
                        <a:t>~20 ns</a:t>
                      </a:r>
                    </a:p>
                  </a:txBody>
                  <a:tcPr anchor="ctr"/>
                </a:tc>
                <a:extLst>
                  <a:ext uri="{0D108BD9-81ED-4DB2-BD59-A6C34878D82A}">
                    <a16:rowId xmlns:a16="http://schemas.microsoft.com/office/drawing/2014/main" val="3093078295"/>
                  </a:ext>
                </a:extLst>
              </a:tr>
              <a:tr h="370840">
                <a:tc>
                  <a:txBody>
                    <a:bodyPr/>
                    <a:lstStyle/>
                    <a:p>
                      <a:pPr>
                        <a:buNone/>
                      </a:pPr>
                      <a:r>
                        <a:rPr lang="en-US" sz="1600" dirty="0"/>
                        <a:t>Two-qubit gates</a:t>
                      </a:r>
                    </a:p>
                  </a:txBody>
                  <a:tcPr anchor="ctr"/>
                </a:tc>
                <a:tc>
                  <a:txBody>
                    <a:bodyPr/>
                    <a:lstStyle/>
                    <a:p>
                      <a:pPr>
                        <a:buNone/>
                      </a:pPr>
                      <a:r>
                        <a:rPr lang="en-US" sz="1600" dirty="0"/>
                        <a:t>~200 ns</a:t>
                      </a:r>
                    </a:p>
                  </a:txBody>
                  <a:tcPr anchor="ctr"/>
                </a:tc>
                <a:extLst>
                  <a:ext uri="{0D108BD9-81ED-4DB2-BD59-A6C34878D82A}">
                    <a16:rowId xmlns:a16="http://schemas.microsoft.com/office/drawing/2014/main" val="1227774712"/>
                  </a:ext>
                </a:extLst>
              </a:tr>
              <a:tr h="370840">
                <a:tc>
                  <a:txBody>
                    <a:bodyPr/>
                    <a:lstStyle/>
                    <a:p>
                      <a:pPr>
                        <a:buNone/>
                      </a:pPr>
                      <a:r>
                        <a:rPr lang="en-US" sz="1600"/>
                        <a:t>Measurement</a:t>
                      </a:r>
                    </a:p>
                  </a:txBody>
                  <a:tcPr anchor="ctr"/>
                </a:tc>
                <a:tc>
                  <a:txBody>
                    <a:bodyPr/>
                    <a:lstStyle/>
                    <a:p>
                      <a:pPr>
                        <a:buNone/>
                      </a:pPr>
                      <a:r>
                        <a:rPr lang="el-GR" sz="1600"/>
                        <a:t>~1 μ</a:t>
                      </a:r>
                      <a:r>
                        <a:rPr lang="en-US" sz="1600"/>
                        <a:t>s</a:t>
                      </a:r>
                    </a:p>
                  </a:txBody>
                  <a:tcPr anchor="ctr"/>
                </a:tc>
                <a:extLst>
                  <a:ext uri="{0D108BD9-81ED-4DB2-BD59-A6C34878D82A}">
                    <a16:rowId xmlns:a16="http://schemas.microsoft.com/office/drawing/2014/main" val="898314913"/>
                  </a:ext>
                </a:extLst>
              </a:tr>
              <a:tr h="370840">
                <a:tc>
                  <a:txBody>
                    <a:bodyPr/>
                    <a:lstStyle/>
                    <a:p>
                      <a:pPr>
                        <a:buNone/>
                      </a:pPr>
                      <a:r>
                        <a:rPr lang="en-US" sz="1600"/>
                        <a:t>EPR preparation</a:t>
                      </a:r>
                    </a:p>
                  </a:txBody>
                  <a:tcPr anchor="ctr"/>
                </a:tc>
                <a:tc>
                  <a:txBody>
                    <a:bodyPr/>
                    <a:lstStyle/>
                    <a:p>
                      <a:pPr>
                        <a:buNone/>
                      </a:pPr>
                      <a:r>
                        <a:rPr lang="el-GR" sz="1600" dirty="0"/>
                        <a:t>~2 μ</a:t>
                      </a:r>
                      <a:r>
                        <a:rPr lang="en-US" sz="1600" dirty="0"/>
                        <a:t>s</a:t>
                      </a:r>
                    </a:p>
                  </a:txBody>
                  <a:tcPr anchor="ctr"/>
                </a:tc>
                <a:extLst>
                  <a:ext uri="{0D108BD9-81ED-4DB2-BD59-A6C34878D82A}">
                    <a16:rowId xmlns:a16="http://schemas.microsoft.com/office/drawing/2014/main" val="2238858501"/>
                  </a:ext>
                </a:extLst>
              </a:tr>
            </a:tbl>
          </a:graphicData>
        </a:graphic>
      </p:graphicFrame>
      <p:sp>
        <p:nvSpPr>
          <p:cNvPr id="16" name="文本框 13">
            <a:extLst>
              <a:ext uri="{FF2B5EF4-FFF2-40B4-BE49-F238E27FC236}">
                <a16:creationId xmlns:a16="http://schemas.microsoft.com/office/drawing/2014/main" id="{6FDA19D2-3EF7-6AF7-4E5E-5C8FD4233ECD}"/>
              </a:ext>
            </a:extLst>
          </p:cNvPr>
          <p:cNvSpPr txBox="1"/>
          <p:nvPr/>
        </p:nvSpPr>
        <p:spPr>
          <a:xfrm>
            <a:off x="8082220" y="5320755"/>
            <a:ext cx="2743199" cy="307777"/>
          </a:xfrm>
          <a:prstGeom prst="rect">
            <a:avLst/>
          </a:prstGeom>
          <a:noFill/>
        </p:spPr>
        <p:txBody>
          <a:bodyPr wrap="square">
            <a:spAutoFit/>
          </a:bodyPr>
          <a:lstStyle/>
          <a:p>
            <a:r>
              <a:rPr lang="en-US" altLang="zh-CN" sz="1400" dirty="0"/>
              <a:t>Table 1. EPR generation time [1].</a:t>
            </a:r>
            <a:endParaRPr lang="zh-CN" altLang="en-US" sz="1400" dirty="0"/>
          </a:p>
        </p:txBody>
      </p:sp>
      <p:sp>
        <p:nvSpPr>
          <p:cNvPr id="17" name="矩形 14">
            <a:extLst>
              <a:ext uri="{FF2B5EF4-FFF2-40B4-BE49-F238E27FC236}">
                <a16:creationId xmlns:a16="http://schemas.microsoft.com/office/drawing/2014/main" id="{AA181509-89F9-1343-4C6B-F0409B7526FA}"/>
              </a:ext>
            </a:extLst>
          </p:cNvPr>
          <p:cNvSpPr/>
          <p:nvPr/>
        </p:nvSpPr>
        <p:spPr>
          <a:xfrm>
            <a:off x="7684590" y="4887775"/>
            <a:ext cx="3041252" cy="307777"/>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 name="直接连接符 15">
            <a:extLst>
              <a:ext uri="{FF2B5EF4-FFF2-40B4-BE49-F238E27FC236}">
                <a16:creationId xmlns:a16="http://schemas.microsoft.com/office/drawing/2014/main" id="{C097155E-3BD8-88D5-FC5E-DE1C76D31E9E}"/>
              </a:ext>
            </a:extLst>
          </p:cNvPr>
          <p:cNvCxnSpPr>
            <a:cxnSpLocks/>
          </p:cNvCxnSpPr>
          <p:nvPr/>
        </p:nvCxnSpPr>
        <p:spPr>
          <a:xfrm>
            <a:off x="2080025" y="3072967"/>
            <a:ext cx="1847770" cy="371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直接连接符 16">
            <a:extLst>
              <a:ext uri="{FF2B5EF4-FFF2-40B4-BE49-F238E27FC236}">
                <a16:creationId xmlns:a16="http://schemas.microsoft.com/office/drawing/2014/main" id="{6FB5CE7C-657E-5E85-818A-41967381F2A3}"/>
              </a:ext>
            </a:extLst>
          </p:cNvPr>
          <p:cNvCxnSpPr>
            <a:cxnSpLocks/>
          </p:cNvCxnSpPr>
          <p:nvPr/>
        </p:nvCxnSpPr>
        <p:spPr>
          <a:xfrm>
            <a:off x="2083109" y="3758881"/>
            <a:ext cx="1844686" cy="309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20" name="椭圆 20">
            <a:extLst>
              <a:ext uri="{FF2B5EF4-FFF2-40B4-BE49-F238E27FC236}">
                <a16:creationId xmlns:a16="http://schemas.microsoft.com/office/drawing/2014/main" id="{563A4CB0-D736-79CC-C022-C6D0E773327B}"/>
              </a:ext>
            </a:extLst>
          </p:cNvPr>
          <p:cNvSpPr/>
          <p:nvPr/>
        </p:nvSpPr>
        <p:spPr>
          <a:xfrm>
            <a:off x="2239159" y="3655313"/>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21" name="直接连接符 21">
            <a:extLst>
              <a:ext uri="{FF2B5EF4-FFF2-40B4-BE49-F238E27FC236}">
                <a16:creationId xmlns:a16="http://schemas.microsoft.com/office/drawing/2014/main" id="{E395F247-C9F3-7FF8-A2ED-6CCE8DDB55D1}"/>
              </a:ext>
            </a:extLst>
          </p:cNvPr>
          <p:cNvCxnSpPr>
            <a:cxnSpLocks/>
            <a:endCxn id="20" idx="4"/>
          </p:cNvCxnSpPr>
          <p:nvPr/>
        </p:nvCxnSpPr>
        <p:spPr>
          <a:xfrm>
            <a:off x="2347180" y="3072967"/>
            <a:ext cx="0" cy="78948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2" name="直接连接符 22">
            <a:extLst>
              <a:ext uri="{FF2B5EF4-FFF2-40B4-BE49-F238E27FC236}">
                <a16:creationId xmlns:a16="http://schemas.microsoft.com/office/drawing/2014/main" id="{E6920BE7-6172-3090-B96A-9F04870DE9CC}"/>
              </a:ext>
            </a:extLst>
          </p:cNvPr>
          <p:cNvCxnSpPr>
            <a:cxnSpLocks/>
          </p:cNvCxnSpPr>
          <p:nvPr/>
        </p:nvCxnSpPr>
        <p:spPr>
          <a:xfrm>
            <a:off x="2080025" y="3275092"/>
            <a:ext cx="184777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直接连接符 23">
            <a:extLst>
              <a:ext uri="{FF2B5EF4-FFF2-40B4-BE49-F238E27FC236}">
                <a16:creationId xmlns:a16="http://schemas.microsoft.com/office/drawing/2014/main" id="{20C99A5A-2A89-008C-648F-52343F8B0EB5}"/>
              </a:ext>
            </a:extLst>
          </p:cNvPr>
          <p:cNvCxnSpPr>
            <a:cxnSpLocks/>
          </p:cNvCxnSpPr>
          <p:nvPr/>
        </p:nvCxnSpPr>
        <p:spPr>
          <a:xfrm>
            <a:off x="2080025" y="3525229"/>
            <a:ext cx="184777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24" name="椭圆 24">
            <a:extLst>
              <a:ext uri="{FF2B5EF4-FFF2-40B4-BE49-F238E27FC236}">
                <a16:creationId xmlns:a16="http://schemas.microsoft.com/office/drawing/2014/main" id="{F15F0AC4-1FCA-9888-F69F-B47CD693CC2E}"/>
              </a:ext>
            </a:extLst>
          </p:cNvPr>
          <p:cNvSpPr/>
          <p:nvPr/>
        </p:nvSpPr>
        <p:spPr>
          <a:xfrm>
            <a:off x="2490061" y="3166208"/>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25" name="直接连接符 25">
            <a:extLst>
              <a:ext uri="{FF2B5EF4-FFF2-40B4-BE49-F238E27FC236}">
                <a16:creationId xmlns:a16="http://schemas.microsoft.com/office/drawing/2014/main" id="{BD66A3D1-879D-683E-9E21-907C8B87EA84}"/>
              </a:ext>
            </a:extLst>
          </p:cNvPr>
          <p:cNvCxnSpPr>
            <a:cxnSpLocks/>
            <a:endCxn id="24" idx="4"/>
          </p:cNvCxnSpPr>
          <p:nvPr/>
        </p:nvCxnSpPr>
        <p:spPr>
          <a:xfrm>
            <a:off x="2598082" y="3072967"/>
            <a:ext cx="0" cy="300376"/>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26" name="椭圆 26">
            <a:extLst>
              <a:ext uri="{FF2B5EF4-FFF2-40B4-BE49-F238E27FC236}">
                <a16:creationId xmlns:a16="http://schemas.microsoft.com/office/drawing/2014/main" id="{5F36DBCA-0F61-87BB-29D0-25B5C2E7AC14}"/>
              </a:ext>
            </a:extLst>
          </p:cNvPr>
          <p:cNvSpPr/>
          <p:nvPr/>
        </p:nvSpPr>
        <p:spPr>
          <a:xfrm>
            <a:off x="2767027" y="3166208"/>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27" name="直接连接符 27">
            <a:extLst>
              <a:ext uri="{FF2B5EF4-FFF2-40B4-BE49-F238E27FC236}">
                <a16:creationId xmlns:a16="http://schemas.microsoft.com/office/drawing/2014/main" id="{AD6593B3-D7DA-E727-16F1-C47BC0621F58}"/>
              </a:ext>
            </a:extLst>
          </p:cNvPr>
          <p:cNvCxnSpPr>
            <a:cxnSpLocks/>
            <a:endCxn id="26" idx="4"/>
          </p:cNvCxnSpPr>
          <p:nvPr/>
        </p:nvCxnSpPr>
        <p:spPr>
          <a:xfrm>
            <a:off x="2875048" y="3072967"/>
            <a:ext cx="0" cy="300376"/>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28" name="椭圆 28">
            <a:extLst>
              <a:ext uri="{FF2B5EF4-FFF2-40B4-BE49-F238E27FC236}">
                <a16:creationId xmlns:a16="http://schemas.microsoft.com/office/drawing/2014/main" id="{E58C6592-1F98-2281-F21E-48EB11BEAAF6}"/>
              </a:ext>
            </a:extLst>
          </p:cNvPr>
          <p:cNvSpPr/>
          <p:nvPr/>
        </p:nvSpPr>
        <p:spPr>
          <a:xfrm>
            <a:off x="3053644" y="3415990"/>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29" name="直接连接符 29">
            <a:extLst>
              <a:ext uri="{FF2B5EF4-FFF2-40B4-BE49-F238E27FC236}">
                <a16:creationId xmlns:a16="http://schemas.microsoft.com/office/drawing/2014/main" id="{B6C56309-4B8C-DFA3-631F-2E52806B67C1}"/>
              </a:ext>
            </a:extLst>
          </p:cNvPr>
          <p:cNvCxnSpPr>
            <a:cxnSpLocks/>
            <a:endCxn id="28" idx="4"/>
          </p:cNvCxnSpPr>
          <p:nvPr/>
        </p:nvCxnSpPr>
        <p:spPr>
          <a:xfrm>
            <a:off x="3161665" y="3067114"/>
            <a:ext cx="0" cy="55601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30" name="椭圆 30">
            <a:extLst>
              <a:ext uri="{FF2B5EF4-FFF2-40B4-BE49-F238E27FC236}">
                <a16:creationId xmlns:a16="http://schemas.microsoft.com/office/drawing/2014/main" id="{F31248BB-7116-0B97-E3B4-A2B891A8556F}"/>
              </a:ext>
            </a:extLst>
          </p:cNvPr>
          <p:cNvSpPr/>
          <p:nvPr/>
        </p:nvSpPr>
        <p:spPr>
          <a:xfrm>
            <a:off x="3348637" y="3655313"/>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31" name="直接连接符 31">
            <a:extLst>
              <a:ext uri="{FF2B5EF4-FFF2-40B4-BE49-F238E27FC236}">
                <a16:creationId xmlns:a16="http://schemas.microsoft.com/office/drawing/2014/main" id="{CEAA3741-AB4C-A7E7-E14A-575E218F805B}"/>
              </a:ext>
            </a:extLst>
          </p:cNvPr>
          <p:cNvCxnSpPr>
            <a:cxnSpLocks/>
            <a:endCxn id="30" idx="4"/>
          </p:cNvCxnSpPr>
          <p:nvPr/>
        </p:nvCxnSpPr>
        <p:spPr>
          <a:xfrm>
            <a:off x="3456658" y="3516813"/>
            <a:ext cx="0" cy="34563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32" name="文本框 32">
            <a:extLst>
              <a:ext uri="{FF2B5EF4-FFF2-40B4-BE49-F238E27FC236}">
                <a16:creationId xmlns:a16="http://schemas.microsoft.com/office/drawing/2014/main" id="{4EB2C572-C7C1-C424-D35D-CE6D9B5A55D1}"/>
              </a:ext>
            </a:extLst>
          </p:cNvPr>
          <p:cNvSpPr txBox="1"/>
          <p:nvPr/>
        </p:nvSpPr>
        <p:spPr>
          <a:xfrm>
            <a:off x="1779590" y="2930627"/>
            <a:ext cx="483117" cy="276999"/>
          </a:xfrm>
          <a:prstGeom prst="rect">
            <a:avLst/>
          </a:prstGeom>
          <a:noFill/>
        </p:spPr>
        <p:txBody>
          <a:bodyPr wrap="square" rtlCol="0">
            <a:spAutoFit/>
          </a:bodyPr>
          <a:lstStyle/>
          <a:p>
            <a:r>
              <a:rPr lang="en-US" altLang="zh-CN" sz="1200" dirty="0"/>
              <a:t>q1</a:t>
            </a:r>
            <a:endParaRPr lang="zh-CN" altLang="en-US" sz="1200" dirty="0"/>
          </a:p>
        </p:txBody>
      </p:sp>
      <p:sp>
        <p:nvSpPr>
          <p:cNvPr id="33" name="文本框 33">
            <a:extLst>
              <a:ext uri="{FF2B5EF4-FFF2-40B4-BE49-F238E27FC236}">
                <a16:creationId xmlns:a16="http://schemas.microsoft.com/office/drawing/2014/main" id="{CEB61E8E-9DED-3B82-CEAC-1B073AA7CDD6}"/>
              </a:ext>
            </a:extLst>
          </p:cNvPr>
          <p:cNvSpPr txBox="1"/>
          <p:nvPr/>
        </p:nvSpPr>
        <p:spPr>
          <a:xfrm>
            <a:off x="1769424" y="3152925"/>
            <a:ext cx="483117" cy="276999"/>
          </a:xfrm>
          <a:prstGeom prst="rect">
            <a:avLst/>
          </a:prstGeom>
          <a:noFill/>
        </p:spPr>
        <p:txBody>
          <a:bodyPr wrap="square" rtlCol="0">
            <a:spAutoFit/>
          </a:bodyPr>
          <a:lstStyle/>
          <a:p>
            <a:r>
              <a:rPr lang="en-US" altLang="zh-CN" sz="1200" dirty="0"/>
              <a:t>q3</a:t>
            </a:r>
            <a:endParaRPr lang="zh-CN" altLang="en-US" sz="1200" dirty="0"/>
          </a:p>
        </p:txBody>
      </p:sp>
      <p:sp>
        <p:nvSpPr>
          <p:cNvPr id="34" name="文本框 34">
            <a:extLst>
              <a:ext uri="{FF2B5EF4-FFF2-40B4-BE49-F238E27FC236}">
                <a16:creationId xmlns:a16="http://schemas.microsoft.com/office/drawing/2014/main" id="{EF5F5E9D-6DA6-04F0-DA1E-FF0E84A9D9A2}"/>
              </a:ext>
            </a:extLst>
          </p:cNvPr>
          <p:cNvSpPr txBox="1"/>
          <p:nvPr/>
        </p:nvSpPr>
        <p:spPr>
          <a:xfrm>
            <a:off x="1775879" y="3378314"/>
            <a:ext cx="483117" cy="276999"/>
          </a:xfrm>
          <a:prstGeom prst="rect">
            <a:avLst/>
          </a:prstGeom>
          <a:noFill/>
        </p:spPr>
        <p:txBody>
          <a:bodyPr wrap="square" rtlCol="0">
            <a:spAutoFit/>
          </a:bodyPr>
          <a:lstStyle/>
          <a:p>
            <a:r>
              <a:rPr lang="en-US" altLang="zh-CN" sz="1200" dirty="0"/>
              <a:t>q2</a:t>
            </a:r>
            <a:endParaRPr lang="zh-CN" altLang="en-US" sz="1200" dirty="0"/>
          </a:p>
        </p:txBody>
      </p:sp>
      <p:sp>
        <p:nvSpPr>
          <p:cNvPr id="35" name="文本框 35">
            <a:extLst>
              <a:ext uri="{FF2B5EF4-FFF2-40B4-BE49-F238E27FC236}">
                <a16:creationId xmlns:a16="http://schemas.microsoft.com/office/drawing/2014/main" id="{E573914D-C74B-575B-242D-8EDB5C22A3BF}"/>
              </a:ext>
            </a:extLst>
          </p:cNvPr>
          <p:cNvSpPr txBox="1"/>
          <p:nvPr/>
        </p:nvSpPr>
        <p:spPr>
          <a:xfrm>
            <a:off x="1785885" y="3612118"/>
            <a:ext cx="483117" cy="276999"/>
          </a:xfrm>
          <a:prstGeom prst="rect">
            <a:avLst/>
          </a:prstGeom>
          <a:noFill/>
        </p:spPr>
        <p:txBody>
          <a:bodyPr wrap="square" rtlCol="0">
            <a:spAutoFit/>
          </a:bodyPr>
          <a:lstStyle/>
          <a:p>
            <a:r>
              <a:rPr lang="en-US" altLang="zh-CN" sz="1200" dirty="0"/>
              <a:t>q4</a:t>
            </a:r>
            <a:endParaRPr lang="zh-CN" altLang="en-US" sz="1200" dirty="0"/>
          </a:p>
        </p:txBody>
      </p:sp>
      <p:cxnSp>
        <p:nvCxnSpPr>
          <p:cNvPr id="36" name="直接连接符 36">
            <a:extLst>
              <a:ext uri="{FF2B5EF4-FFF2-40B4-BE49-F238E27FC236}">
                <a16:creationId xmlns:a16="http://schemas.microsoft.com/office/drawing/2014/main" id="{F74452BD-8B98-CC6E-0479-7D4F8D19676D}"/>
              </a:ext>
            </a:extLst>
          </p:cNvPr>
          <p:cNvCxnSpPr>
            <a:cxnSpLocks/>
          </p:cNvCxnSpPr>
          <p:nvPr/>
        </p:nvCxnSpPr>
        <p:spPr>
          <a:xfrm>
            <a:off x="1725788" y="3405826"/>
            <a:ext cx="2390589" cy="0"/>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37" name="文本框 37">
            <a:extLst>
              <a:ext uri="{FF2B5EF4-FFF2-40B4-BE49-F238E27FC236}">
                <a16:creationId xmlns:a16="http://schemas.microsoft.com/office/drawing/2014/main" id="{F40192F3-4BC6-5B54-C9AD-F9629C753D33}"/>
              </a:ext>
            </a:extLst>
          </p:cNvPr>
          <p:cNvSpPr txBox="1"/>
          <p:nvPr/>
        </p:nvSpPr>
        <p:spPr>
          <a:xfrm>
            <a:off x="4035816" y="3053668"/>
            <a:ext cx="1001457" cy="276999"/>
          </a:xfrm>
          <a:prstGeom prst="rect">
            <a:avLst/>
          </a:prstGeom>
          <a:noFill/>
        </p:spPr>
        <p:txBody>
          <a:bodyPr wrap="square" rtlCol="0">
            <a:spAutoFit/>
          </a:bodyPr>
          <a:lstStyle/>
          <a:p>
            <a:r>
              <a:rPr lang="en-US" altLang="zh-CN" sz="1200" dirty="0"/>
              <a:t>QPU 1</a:t>
            </a:r>
            <a:endParaRPr lang="zh-CN" altLang="en-US" sz="1200" dirty="0"/>
          </a:p>
        </p:txBody>
      </p:sp>
      <p:sp>
        <p:nvSpPr>
          <p:cNvPr id="38" name="文本框 38">
            <a:extLst>
              <a:ext uri="{FF2B5EF4-FFF2-40B4-BE49-F238E27FC236}">
                <a16:creationId xmlns:a16="http://schemas.microsoft.com/office/drawing/2014/main" id="{681CAA88-EE54-CB38-E496-B2A6A7F693E7}"/>
              </a:ext>
            </a:extLst>
          </p:cNvPr>
          <p:cNvSpPr txBox="1"/>
          <p:nvPr/>
        </p:nvSpPr>
        <p:spPr>
          <a:xfrm>
            <a:off x="4045121" y="3470050"/>
            <a:ext cx="1001457" cy="276999"/>
          </a:xfrm>
          <a:prstGeom prst="rect">
            <a:avLst/>
          </a:prstGeom>
          <a:noFill/>
        </p:spPr>
        <p:txBody>
          <a:bodyPr wrap="square" rtlCol="0">
            <a:spAutoFit/>
          </a:bodyPr>
          <a:lstStyle/>
          <a:p>
            <a:r>
              <a:rPr lang="en-US" altLang="zh-CN" sz="1200" dirty="0"/>
              <a:t>QPU 2</a:t>
            </a:r>
            <a:endParaRPr lang="zh-CN" altLang="en-US" sz="1200" dirty="0"/>
          </a:p>
        </p:txBody>
      </p:sp>
      <p:sp>
        <p:nvSpPr>
          <p:cNvPr id="39" name="椭圆 39">
            <a:extLst>
              <a:ext uri="{FF2B5EF4-FFF2-40B4-BE49-F238E27FC236}">
                <a16:creationId xmlns:a16="http://schemas.microsoft.com/office/drawing/2014/main" id="{34C22D7F-66E6-2B99-AD39-F4F5B7FDD28B}"/>
              </a:ext>
            </a:extLst>
          </p:cNvPr>
          <p:cNvSpPr/>
          <p:nvPr/>
        </p:nvSpPr>
        <p:spPr>
          <a:xfrm>
            <a:off x="3354208" y="3174681"/>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40" name="直接连接符 40">
            <a:extLst>
              <a:ext uri="{FF2B5EF4-FFF2-40B4-BE49-F238E27FC236}">
                <a16:creationId xmlns:a16="http://schemas.microsoft.com/office/drawing/2014/main" id="{E44AEC8F-D2B7-FFAC-4419-3D2B86670AE7}"/>
              </a:ext>
            </a:extLst>
          </p:cNvPr>
          <p:cNvCxnSpPr>
            <a:cxnSpLocks/>
            <a:endCxn id="39" idx="4"/>
          </p:cNvCxnSpPr>
          <p:nvPr/>
        </p:nvCxnSpPr>
        <p:spPr>
          <a:xfrm>
            <a:off x="3462229" y="3081440"/>
            <a:ext cx="0" cy="300376"/>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41" name="矩形 41">
            <a:extLst>
              <a:ext uri="{FF2B5EF4-FFF2-40B4-BE49-F238E27FC236}">
                <a16:creationId xmlns:a16="http://schemas.microsoft.com/office/drawing/2014/main" id="{A078DEDF-6F9F-5997-36A3-8EC5706BA715}"/>
              </a:ext>
            </a:extLst>
          </p:cNvPr>
          <p:cNvSpPr/>
          <p:nvPr/>
        </p:nvSpPr>
        <p:spPr>
          <a:xfrm>
            <a:off x="2170154" y="2963465"/>
            <a:ext cx="309182" cy="984149"/>
          </a:xfrm>
          <a:prstGeom prst="rect">
            <a:avLst/>
          </a:prstGeom>
          <a:noFill/>
          <a:ln w="28575">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2" name="直接连接符 42">
            <a:extLst>
              <a:ext uri="{FF2B5EF4-FFF2-40B4-BE49-F238E27FC236}">
                <a16:creationId xmlns:a16="http://schemas.microsoft.com/office/drawing/2014/main" id="{DDAD658B-C166-641C-09AA-B0A1835E46BB}"/>
              </a:ext>
            </a:extLst>
          </p:cNvPr>
          <p:cNvCxnSpPr>
            <a:cxnSpLocks/>
          </p:cNvCxnSpPr>
          <p:nvPr/>
        </p:nvCxnSpPr>
        <p:spPr>
          <a:xfrm>
            <a:off x="8035743" y="414121"/>
            <a:ext cx="1847770" cy="371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3" name="直接连接符 43">
            <a:extLst>
              <a:ext uri="{FF2B5EF4-FFF2-40B4-BE49-F238E27FC236}">
                <a16:creationId xmlns:a16="http://schemas.microsoft.com/office/drawing/2014/main" id="{08C76908-CBA9-119C-29C1-2A3702B93B42}"/>
              </a:ext>
            </a:extLst>
          </p:cNvPr>
          <p:cNvCxnSpPr>
            <a:cxnSpLocks/>
          </p:cNvCxnSpPr>
          <p:nvPr/>
        </p:nvCxnSpPr>
        <p:spPr>
          <a:xfrm>
            <a:off x="8033199" y="1606286"/>
            <a:ext cx="1844686" cy="309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44" name="椭圆 44">
            <a:extLst>
              <a:ext uri="{FF2B5EF4-FFF2-40B4-BE49-F238E27FC236}">
                <a16:creationId xmlns:a16="http://schemas.microsoft.com/office/drawing/2014/main" id="{9BB25D1B-5E44-E7F3-5C44-5B3244A597B9}"/>
              </a:ext>
            </a:extLst>
          </p:cNvPr>
          <p:cNvSpPr/>
          <p:nvPr/>
        </p:nvSpPr>
        <p:spPr>
          <a:xfrm>
            <a:off x="8728465" y="1499527"/>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45" name="直接连接符 45">
            <a:extLst>
              <a:ext uri="{FF2B5EF4-FFF2-40B4-BE49-F238E27FC236}">
                <a16:creationId xmlns:a16="http://schemas.microsoft.com/office/drawing/2014/main" id="{046AFE19-CD36-5F24-C049-436AC14BC222}"/>
              </a:ext>
            </a:extLst>
          </p:cNvPr>
          <p:cNvCxnSpPr>
            <a:cxnSpLocks/>
            <a:endCxn id="44" idx="4"/>
          </p:cNvCxnSpPr>
          <p:nvPr/>
        </p:nvCxnSpPr>
        <p:spPr>
          <a:xfrm>
            <a:off x="8836486" y="414121"/>
            <a:ext cx="0" cy="129254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6" name="直接连接符 46">
            <a:extLst>
              <a:ext uri="{FF2B5EF4-FFF2-40B4-BE49-F238E27FC236}">
                <a16:creationId xmlns:a16="http://schemas.microsoft.com/office/drawing/2014/main" id="{F202426C-53D7-CD94-8F87-C37B7AE692CC}"/>
              </a:ext>
            </a:extLst>
          </p:cNvPr>
          <p:cNvCxnSpPr>
            <a:cxnSpLocks/>
          </p:cNvCxnSpPr>
          <p:nvPr/>
        </p:nvCxnSpPr>
        <p:spPr>
          <a:xfrm>
            <a:off x="8035743" y="689159"/>
            <a:ext cx="1847770" cy="0"/>
          </a:xfrm>
          <a:prstGeom prst="line">
            <a:avLst/>
          </a:prstGeom>
          <a:ln>
            <a:solidFill>
              <a:srgbClr val="0070C0"/>
            </a:solidFill>
          </a:ln>
        </p:spPr>
        <p:style>
          <a:lnRef idx="2">
            <a:schemeClr val="accent1"/>
          </a:lnRef>
          <a:fillRef idx="0">
            <a:schemeClr val="accent1"/>
          </a:fillRef>
          <a:effectRef idx="1">
            <a:schemeClr val="accent1"/>
          </a:effectRef>
          <a:fontRef idx="minor">
            <a:schemeClr val="tx1"/>
          </a:fontRef>
        </p:style>
      </p:cxnSp>
      <p:sp>
        <p:nvSpPr>
          <p:cNvPr id="47" name="文本框 47">
            <a:extLst>
              <a:ext uri="{FF2B5EF4-FFF2-40B4-BE49-F238E27FC236}">
                <a16:creationId xmlns:a16="http://schemas.microsoft.com/office/drawing/2014/main" id="{469E5847-F607-0C40-E430-ED4E15AE4492}"/>
              </a:ext>
            </a:extLst>
          </p:cNvPr>
          <p:cNvSpPr txBox="1"/>
          <p:nvPr/>
        </p:nvSpPr>
        <p:spPr>
          <a:xfrm>
            <a:off x="7740213" y="1486108"/>
            <a:ext cx="483117" cy="276999"/>
          </a:xfrm>
          <a:prstGeom prst="rect">
            <a:avLst/>
          </a:prstGeom>
          <a:noFill/>
        </p:spPr>
        <p:txBody>
          <a:bodyPr wrap="square" rtlCol="0">
            <a:spAutoFit/>
          </a:bodyPr>
          <a:lstStyle/>
          <a:p>
            <a:r>
              <a:rPr lang="en-US" altLang="zh-CN" sz="1200" dirty="0"/>
              <a:t>q4</a:t>
            </a:r>
            <a:endParaRPr lang="zh-CN" altLang="en-US" sz="1200" dirty="0"/>
          </a:p>
        </p:txBody>
      </p:sp>
      <p:cxnSp>
        <p:nvCxnSpPr>
          <p:cNvPr id="48" name="直接连接符 48">
            <a:extLst>
              <a:ext uri="{FF2B5EF4-FFF2-40B4-BE49-F238E27FC236}">
                <a16:creationId xmlns:a16="http://schemas.microsoft.com/office/drawing/2014/main" id="{354A5EDC-47F9-4D9C-9834-54B979226199}"/>
              </a:ext>
            </a:extLst>
          </p:cNvPr>
          <p:cNvCxnSpPr>
            <a:cxnSpLocks/>
          </p:cNvCxnSpPr>
          <p:nvPr/>
        </p:nvCxnSpPr>
        <p:spPr>
          <a:xfrm>
            <a:off x="7684590" y="931087"/>
            <a:ext cx="2390589" cy="0"/>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49" name="文本框 49">
            <a:extLst>
              <a:ext uri="{FF2B5EF4-FFF2-40B4-BE49-F238E27FC236}">
                <a16:creationId xmlns:a16="http://schemas.microsoft.com/office/drawing/2014/main" id="{E41689F2-D64C-E959-FB1D-8D98087857C8}"/>
              </a:ext>
            </a:extLst>
          </p:cNvPr>
          <p:cNvSpPr txBox="1"/>
          <p:nvPr/>
        </p:nvSpPr>
        <p:spPr>
          <a:xfrm>
            <a:off x="9942207" y="485518"/>
            <a:ext cx="1001457" cy="276999"/>
          </a:xfrm>
          <a:prstGeom prst="rect">
            <a:avLst/>
          </a:prstGeom>
          <a:noFill/>
        </p:spPr>
        <p:txBody>
          <a:bodyPr wrap="square" rtlCol="0">
            <a:spAutoFit/>
          </a:bodyPr>
          <a:lstStyle/>
          <a:p>
            <a:r>
              <a:rPr lang="en-US" altLang="zh-CN" sz="1200" dirty="0"/>
              <a:t>QPU 1</a:t>
            </a:r>
            <a:endParaRPr lang="zh-CN" altLang="en-US" sz="1200" dirty="0"/>
          </a:p>
        </p:txBody>
      </p:sp>
      <p:sp>
        <p:nvSpPr>
          <p:cNvPr id="50" name="文本框 50">
            <a:extLst>
              <a:ext uri="{FF2B5EF4-FFF2-40B4-BE49-F238E27FC236}">
                <a16:creationId xmlns:a16="http://schemas.microsoft.com/office/drawing/2014/main" id="{84C887D5-DA74-9FC5-CA6A-234EFB98EE46}"/>
              </a:ext>
            </a:extLst>
          </p:cNvPr>
          <p:cNvSpPr txBox="1"/>
          <p:nvPr/>
        </p:nvSpPr>
        <p:spPr>
          <a:xfrm>
            <a:off x="9959653" y="1155006"/>
            <a:ext cx="1001457" cy="276999"/>
          </a:xfrm>
          <a:prstGeom prst="rect">
            <a:avLst/>
          </a:prstGeom>
          <a:noFill/>
        </p:spPr>
        <p:txBody>
          <a:bodyPr wrap="square" rtlCol="0">
            <a:spAutoFit/>
          </a:bodyPr>
          <a:lstStyle/>
          <a:p>
            <a:r>
              <a:rPr lang="en-US" altLang="zh-CN" sz="1200" dirty="0"/>
              <a:t>QPU 2</a:t>
            </a:r>
            <a:endParaRPr lang="zh-CN" altLang="en-US" sz="1200" dirty="0"/>
          </a:p>
        </p:txBody>
      </p:sp>
      <p:cxnSp>
        <p:nvCxnSpPr>
          <p:cNvPr id="51" name="直接连接符 51">
            <a:extLst>
              <a:ext uri="{FF2B5EF4-FFF2-40B4-BE49-F238E27FC236}">
                <a16:creationId xmlns:a16="http://schemas.microsoft.com/office/drawing/2014/main" id="{C8751DC5-D8B2-FC59-5FE1-76C6A40618A1}"/>
              </a:ext>
            </a:extLst>
          </p:cNvPr>
          <p:cNvCxnSpPr>
            <a:cxnSpLocks/>
          </p:cNvCxnSpPr>
          <p:nvPr/>
        </p:nvCxnSpPr>
        <p:spPr>
          <a:xfrm>
            <a:off x="8036332" y="1182218"/>
            <a:ext cx="1847770" cy="0"/>
          </a:xfrm>
          <a:prstGeom prst="line">
            <a:avLst/>
          </a:prstGeom>
          <a:ln>
            <a:solidFill>
              <a:srgbClr val="0070C0"/>
            </a:solidFill>
          </a:ln>
        </p:spPr>
        <p:style>
          <a:lnRef idx="2">
            <a:schemeClr val="accent1"/>
          </a:lnRef>
          <a:fillRef idx="0">
            <a:schemeClr val="accent1"/>
          </a:fillRef>
          <a:effectRef idx="1">
            <a:schemeClr val="accent1"/>
          </a:effectRef>
          <a:fontRef idx="minor">
            <a:schemeClr val="tx1"/>
          </a:fontRef>
        </p:style>
      </p:cxnSp>
      <p:sp>
        <p:nvSpPr>
          <p:cNvPr id="52" name="文本框 52">
            <a:extLst>
              <a:ext uri="{FF2B5EF4-FFF2-40B4-BE49-F238E27FC236}">
                <a16:creationId xmlns:a16="http://schemas.microsoft.com/office/drawing/2014/main" id="{20C37E62-A63B-7232-4C1C-D115FE313EA4}"/>
              </a:ext>
            </a:extLst>
          </p:cNvPr>
          <p:cNvSpPr txBox="1"/>
          <p:nvPr/>
        </p:nvSpPr>
        <p:spPr>
          <a:xfrm>
            <a:off x="7731937" y="533790"/>
            <a:ext cx="483117" cy="276999"/>
          </a:xfrm>
          <a:prstGeom prst="rect">
            <a:avLst/>
          </a:prstGeom>
          <a:noFill/>
        </p:spPr>
        <p:txBody>
          <a:bodyPr wrap="square" rtlCol="0">
            <a:spAutoFit/>
          </a:bodyPr>
          <a:lstStyle/>
          <a:p>
            <a:r>
              <a:rPr lang="en-US" altLang="zh-CN" sz="1200" dirty="0">
                <a:solidFill>
                  <a:srgbClr val="0070C0"/>
                </a:solidFill>
              </a:rPr>
              <a:t>c1</a:t>
            </a:r>
            <a:endParaRPr lang="zh-CN" altLang="en-US" sz="1200" dirty="0">
              <a:solidFill>
                <a:srgbClr val="0070C0"/>
              </a:solidFill>
            </a:endParaRPr>
          </a:p>
        </p:txBody>
      </p:sp>
      <p:sp>
        <p:nvSpPr>
          <p:cNvPr id="53" name="文本框 53">
            <a:extLst>
              <a:ext uri="{FF2B5EF4-FFF2-40B4-BE49-F238E27FC236}">
                <a16:creationId xmlns:a16="http://schemas.microsoft.com/office/drawing/2014/main" id="{B004787D-EB67-7BE6-AB71-A1737C5BD023}"/>
              </a:ext>
            </a:extLst>
          </p:cNvPr>
          <p:cNvSpPr txBox="1"/>
          <p:nvPr/>
        </p:nvSpPr>
        <p:spPr>
          <a:xfrm>
            <a:off x="7744199" y="1047045"/>
            <a:ext cx="483117" cy="276999"/>
          </a:xfrm>
          <a:prstGeom prst="rect">
            <a:avLst/>
          </a:prstGeom>
          <a:noFill/>
        </p:spPr>
        <p:txBody>
          <a:bodyPr wrap="square" rtlCol="0">
            <a:spAutoFit/>
          </a:bodyPr>
          <a:lstStyle/>
          <a:p>
            <a:r>
              <a:rPr lang="en-US" altLang="zh-CN" sz="1200" dirty="0">
                <a:solidFill>
                  <a:srgbClr val="0070C0"/>
                </a:solidFill>
              </a:rPr>
              <a:t>c3</a:t>
            </a:r>
            <a:endParaRPr lang="zh-CN" altLang="en-US" sz="1200" dirty="0">
              <a:solidFill>
                <a:srgbClr val="0070C0"/>
              </a:solidFill>
            </a:endParaRPr>
          </a:p>
        </p:txBody>
      </p:sp>
      <p:sp>
        <p:nvSpPr>
          <p:cNvPr id="54" name="矩形 54">
            <a:extLst>
              <a:ext uri="{FF2B5EF4-FFF2-40B4-BE49-F238E27FC236}">
                <a16:creationId xmlns:a16="http://schemas.microsoft.com/office/drawing/2014/main" id="{49D5470E-C6D9-9532-0E5A-F6A7196984E8}"/>
              </a:ext>
            </a:extLst>
          </p:cNvPr>
          <p:cNvSpPr/>
          <p:nvPr/>
        </p:nvSpPr>
        <p:spPr>
          <a:xfrm>
            <a:off x="8260870" y="644930"/>
            <a:ext cx="483117" cy="581447"/>
          </a:xfrm>
          <a:prstGeom prst="rect">
            <a:avLst/>
          </a:prstGeom>
          <a:solidFill>
            <a:srgbClr val="99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200" dirty="0"/>
              <a:t>EPR1</a:t>
            </a:r>
            <a:endParaRPr lang="zh-CN" altLang="en-US" sz="1200" dirty="0"/>
          </a:p>
        </p:txBody>
      </p:sp>
      <p:sp>
        <p:nvSpPr>
          <p:cNvPr id="55" name="箭头: 右 55">
            <a:extLst>
              <a:ext uri="{FF2B5EF4-FFF2-40B4-BE49-F238E27FC236}">
                <a16:creationId xmlns:a16="http://schemas.microsoft.com/office/drawing/2014/main" id="{AF99083B-7086-8E64-50D8-ADAC1056CD9A}"/>
              </a:ext>
            </a:extLst>
          </p:cNvPr>
          <p:cNvSpPr/>
          <p:nvPr/>
        </p:nvSpPr>
        <p:spPr>
          <a:xfrm rot="18551097" flipV="1">
            <a:off x="6293405" y="2036522"/>
            <a:ext cx="1182220" cy="18334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b="1" dirty="0"/>
          </a:p>
        </p:txBody>
      </p:sp>
      <p:cxnSp>
        <p:nvCxnSpPr>
          <p:cNvPr id="56" name="直接连接符 56">
            <a:extLst>
              <a:ext uri="{FF2B5EF4-FFF2-40B4-BE49-F238E27FC236}">
                <a16:creationId xmlns:a16="http://schemas.microsoft.com/office/drawing/2014/main" id="{1730CB0A-6E17-FDDF-5C1F-F64503FB5E11}"/>
              </a:ext>
            </a:extLst>
          </p:cNvPr>
          <p:cNvCxnSpPr>
            <a:cxnSpLocks/>
          </p:cNvCxnSpPr>
          <p:nvPr/>
        </p:nvCxnSpPr>
        <p:spPr>
          <a:xfrm>
            <a:off x="2089946" y="1675931"/>
            <a:ext cx="1847770" cy="371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7" name="直接连接符 57">
            <a:extLst>
              <a:ext uri="{FF2B5EF4-FFF2-40B4-BE49-F238E27FC236}">
                <a16:creationId xmlns:a16="http://schemas.microsoft.com/office/drawing/2014/main" id="{D1CA4F80-3FBF-3003-32FF-381BC9882715}"/>
              </a:ext>
            </a:extLst>
          </p:cNvPr>
          <p:cNvCxnSpPr>
            <a:cxnSpLocks/>
          </p:cNvCxnSpPr>
          <p:nvPr/>
        </p:nvCxnSpPr>
        <p:spPr>
          <a:xfrm>
            <a:off x="2093030" y="2361845"/>
            <a:ext cx="1844686" cy="309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58" name="椭圆 58">
            <a:extLst>
              <a:ext uri="{FF2B5EF4-FFF2-40B4-BE49-F238E27FC236}">
                <a16:creationId xmlns:a16="http://schemas.microsoft.com/office/drawing/2014/main" id="{B351C19B-985A-B655-3C0F-99775BDF5E36}"/>
              </a:ext>
            </a:extLst>
          </p:cNvPr>
          <p:cNvSpPr/>
          <p:nvPr/>
        </p:nvSpPr>
        <p:spPr>
          <a:xfrm>
            <a:off x="2249080" y="2258277"/>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59" name="直接连接符 59">
            <a:extLst>
              <a:ext uri="{FF2B5EF4-FFF2-40B4-BE49-F238E27FC236}">
                <a16:creationId xmlns:a16="http://schemas.microsoft.com/office/drawing/2014/main" id="{43BCFDD1-5FC5-867E-7D84-A4FBED81B9C3}"/>
              </a:ext>
            </a:extLst>
          </p:cNvPr>
          <p:cNvCxnSpPr>
            <a:cxnSpLocks/>
            <a:endCxn id="58" idx="4"/>
          </p:cNvCxnSpPr>
          <p:nvPr/>
        </p:nvCxnSpPr>
        <p:spPr>
          <a:xfrm>
            <a:off x="2357101" y="1675931"/>
            <a:ext cx="0" cy="78948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0" name="直接连接符 60">
            <a:extLst>
              <a:ext uri="{FF2B5EF4-FFF2-40B4-BE49-F238E27FC236}">
                <a16:creationId xmlns:a16="http://schemas.microsoft.com/office/drawing/2014/main" id="{27046192-4E1A-5DB5-A0A7-9EDEA0794824}"/>
              </a:ext>
            </a:extLst>
          </p:cNvPr>
          <p:cNvCxnSpPr>
            <a:cxnSpLocks/>
          </p:cNvCxnSpPr>
          <p:nvPr/>
        </p:nvCxnSpPr>
        <p:spPr>
          <a:xfrm>
            <a:off x="2089946" y="1878056"/>
            <a:ext cx="184777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1" name="直接连接符 61">
            <a:extLst>
              <a:ext uri="{FF2B5EF4-FFF2-40B4-BE49-F238E27FC236}">
                <a16:creationId xmlns:a16="http://schemas.microsoft.com/office/drawing/2014/main" id="{A63EAC4A-B777-CF73-93A6-F6FBE5802FCE}"/>
              </a:ext>
            </a:extLst>
          </p:cNvPr>
          <p:cNvCxnSpPr>
            <a:cxnSpLocks/>
          </p:cNvCxnSpPr>
          <p:nvPr/>
        </p:nvCxnSpPr>
        <p:spPr>
          <a:xfrm>
            <a:off x="2089946" y="2128193"/>
            <a:ext cx="184777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62" name="椭圆 62">
            <a:extLst>
              <a:ext uri="{FF2B5EF4-FFF2-40B4-BE49-F238E27FC236}">
                <a16:creationId xmlns:a16="http://schemas.microsoft.com/office/drawing/2014/main" id="{4FCFCC93-B017-2CAF-FE2E-D6794CA96399}"/>
              </a:ext>
            </a:extLst>
          </p:cNvPr>
          <p:cNvSpPr/>
          <p:nvPr/>
        </p:nvSpPr>
        <p:spPr>
          <a:xfrm>
            <a:off x="2477147" y="2014832"/>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63" name="直接连接符 9023">
            <a:extLst>
              <a:ext uri="{FF2B5EF4-FFF2-40B4-BE49-F238E27FC236}">
                <a16:creationId xmlns:a16="http://schemas.microsoft.com/office/drawing/2014/main" id="{A3FDF1AD-F837-6CED-C0C7-98240A6EF851}"/>
              </a:ext>
            </a:extLst>
          </p:cNvPr>
          <p:cNvCxnSpPr>
            <a:cxnSpLocks/>
            <a:endCxn id="62" idx="4"/>
          </p:cNvCxnSpPr>
          <p:nvPr/>
        </p:nvCxnSpPr>
        <p:spPr>
          <a:xfrm>
            <a:off x="2585168" y="1675494"/>
            <a:ext cx="0" cy="54647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64" name="椭圆 9024">
            <a:extLst>
              <a:ext uri="{FF2B5EF4-FFF2-40B4-BE49-F238E27FC236}">
                <a16:creationId xmlns:a16="http://schemas.microsoft.com/office/drawing/2014/main" id="{4DC8E9BD-F341-787E-F30F-431C381779F8}"/>
              </a:ext>
            </a:extLst>
          </p:cNvPr>
          <p:cNvSpPr/>
          <p:nvPr/>
        </p:nvSpPr>
        <p:spPr>
          <a:xfrm>
            <a:off x="2754113" y="2017031"/>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65" name="直接连接符 9025">
            <a:extLst>
              <a:ext uri="{FF2B5EF4-FFF2-40B4-BE49-F238E27FC236}">
                <a16:creationId xmlns:a16="http://schemas.microsoft.com/office/drawing/2014/main" id="{97FE8DDF-DDFF-3258-D3F8-0CA5CE738E99}"/>
              </a:ext>
            </a:extLst>
          </p:cNvPr>
          <p:cNvCxnSpPr>
            <a:cxnSpLocks/>
            <a:endCxn id="64" idx="4"/>
          </p:cNvCxnSpPr>
          <p:nvPr/>
        </p:nvCxnSpPr>
        <p:spPr>
          <a:xfrm>
            <a:off x="2862134" y="1675494"/>
            <a:ext cx="0" cy="54867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66" name="椭圆 9026">
            <a:extLst>
              <a:ext uri="{FF2B5EF4-FFF2-40B4-BE49-F238E27FC236}">
                <a16:creationId xmlns:a16="http://schemas.microsoft.com/office/drawing/2014/main" id="{2DA8AA16-08BE-F49D-840E-E9938FB5394D}"/>
              </a:ext>
            </a:extLst>
          </p:cNvPr>
          <p:cNvSpPr/>
          <p:nvPr/>
        </p:nvSpPr>
        <p:spPr>
          <a:xfrm>
            <a:off x="3040730" y="1770866"/>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67" name="直接连接符 9027">
            <a:extLst>
              <a:ext uri="{FF2B5EF4-FFF2-40B4-BE49-F238E27FC236}">
                <a16:creationId xmlns:a16="http://schemas.microsoft.com/office/drawing/2014/main" id="{20F2A879-9637-303A-385B-B31DC11CD3C1}"/>
              </a:ext>
            </a:extLst>
          </p:cNvPr>
          <p:cNvCxnSpPr>
            <a:cxnSpLocks/>
            <a:endCxn id="66" idx="4"/>
          </p:cNvCxnSpPr>
          <p:nvPr/>
        </p:nvCxnSpPr>
        <p:spPr>
          <a:xfrm>
            <a:off x="3148751" y="1675494"/>
            <a:ext cx="0" cy="30250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68" name="椭圆 9028">
            <a:extLst>
              <a:ext uri="{FF2B5EF4-FFF2-40B4-BE49-F238E27FC236}">
                <a16:creationId xmlns:a16="http://schemas.microsoft.com/office/drawing/2014/main" id="{BFF5B585-6568-361E-3851-5841B940AFA5}"/>
              </a:ext>
            </a:extLst>
          </p:cNvPr>
          <p:cNvSpPr/>
          <p:nvPr/>
        </p:nvSpPr>
        <p:spPr>
          <a:xfrm>
            <a:off x="3630089" y="2249061"/>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69" name="直接连接符 9029">
            <a:extLst>
              <a:ext uri="{FF2B5EF4-FFF2-40B4-BE49-F238E27FC236}">
                <a16:creationId xmlns:a16="http://schemas.microsoft.com/office/drawing/2014/main" id="{A570410E-F486-DCE1-8478-DBD117F642D4}"/>
              </a:ext>
            </a:extLst>
          </p:cNvPr>
          <p:cNvCxnSpPr>
            <a:cxnSpLocks/>
            <a:endCxn id="68" idx="4"/>
          </p:cNvCxnSpPr>
          <p:nvPr/>
        </p:nvCxnSpPr>
        <p:spPr>
          <a:xfrm>
            <a:off x="3738110" y="1887536"/>
            <a:ext cx="0" cy="56866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70" name="文本框 9030">
            <a:extLst>
              <a:ext uri="{FF2B5EF4-FFF2-40B4-BE49-F238E27FC236}">
                <a16:creationId xmlns:a16="http://schemas.microsoft.com/office/drawing/2014/main" id="{9D1F579D-01DD-D0B3-CA09-4DA46F2ED14D}"/>
              </a:ext>
            </a:extLst>
          </p:cNvPr>
          <p:cNvSpPr txBox="1"/>
          <p:nvPr/>
        </p:nvSpPr>
        <p:spPr>
          <a:xfrm>
            <a:off x="1772971" y="1483109"/>
            <a:ext cx="483117" cy="276999"/>
          </a:xfrm>
          <a:prstGeom prst="rect">
            <a:avLst/>
          </a:prstGeom>
          <a:noFill/>
        </p:spPr>
        <p:txBody>
          <a:bodyPr wrap="square" rtlCol="0">
            <a:spAutoFit/>
          </a:bodyPr>
          <a:lstStyle/>
          <a:p>
            <a:r>
              <a:rPr lang="en-US" altLang="zh-CN" sz="1200" dirty="0"/>
              <a:t>q1</a:t>
            </a:r>
            <a:endParaRPr lang="zh-CN" altLang="en-US" sz="1200" dirty="0"/>
          </a:p>
        </p:txBody>
      </p:sp>
      <p:sp>
        <p:nvSpPr>
          <p:cNvPr id="71" name="文本框 9031">
            <a:extLst>
              <a:ext uri="{FF2B5EF4-FFF2-40B4-BE49-F238E27FC236}">
                <a16:creationId xmlns:a16="http://schemas.microsoft.com/office/drawing/2014/main" id="{2B552F35-7A4E-2194-869E-3EEE38BDCFA6}"/>
              </a:ext>
            </a:extLst>
          </p:cNvPr>
          <p:cNvSpPr txBox="1"/>
          <p:nvPr/>
        </p:nvSpPr>
        <p:spPr>
          <a:xfrm>
            <a:off x="1779345" y="1755889"/>
            <a:ext cx="483117" cy="276999"/>
          </a:xfrm>
          <a:prstGeom prst="rect">
            <a:avLst/>
          </a:prstGeom>
          <a:noFill/>
        </p:spPr>
        <p:txBody>
          <a:bodyPr wrap="square" rtlCol="0">
            <a:spAutoFit/>
          </a:bodyPr>
          <a:lstStyle/>
          <a:p>
            <a:r>
              <a:rPr lang="en-US" altLang="zh-CN" sz="1200" dirty="0"/>
              <a:t>q2</a:t>
            </a:r>
            <a:endParaRPr lang="zh-CN" altLang="en-US" sz="1200" dirty="0"/>
          </a:p>
        </p:txBody>
      </p:sp>
      <p:sp>
        <p:nvSpPr>
          <p:cNvPr id="72" name="文本框 9032">
            <a:extLst>
              <a:ext uri="{FF2B5EF4-FFF2-40B4-BE49-F238E27FC236}">
                <a16:creationId xmlns:a16="http://schemas.microsoft.com/office/drawing/2014/main" id="{C49AED6B-618B-5D5D-0F63-6301587D1797}"/>
              </a:ext>
            </a:extLst>
          </p:cNvPr>
          <p:cNvSpPr txBox="1"/>
          <p:nvPr/>
        </p:nvSpPr>
        <p:spPr>
          <a:xfrm>
            <a:off x="1785800" y="1981278"/>
            <a:ext cx="483117" cy="276999"/>
          </a:xfrm>
          <a:prstGeom prst="rect">
            <a:avLst/>
          </a:prstGeom>
          <a:noFill/>
        </p:spPr>
        <p:txBody>
          <a:bodyPr wrap="square" rtlCol="0">
            <a:spAutoFit/>
          </a:bodyPr>
          <a:lstStyle/>
          <a:p>
            <a:r>
              <a:rPr lang="en-US" altLang="zh-CN" sz="1200" dirty="0"/>
              <a:t>q3</a:t>
            </a:r>
            <a:endParaRPr lang="zh-CN" altLang="en-US" sz="1200" dirty="0"/>
          </a:p>
        </p:txBody>
      </p:sp>
      <p:sp>
        <p:nvSpPr>
          <p:cNvPr id="73" name="文本框 9033">
            <a:extLst>
              <a:ext uri="{FF2B5EF4-FFF2-40B4-BE49-F238E27FC236}">
                <a16:creationId xmlns:a16="http://schemas.microsoft.com/office/drawing/2014/main" id="{EFFD0888-F928-CA16-5D3A-769B3D1190AD}"/>
              </a:ext>
            </a:extLst>
          </p:cNvPr>
          <p:cNvSpPr txBox="1"/>
          <p:nvPr/>
        </p:nvSpPr>
        <p:spPr>
          <a:xfrm>
            <a:off x="1795806" y="2215082"/>
            <a:ext cx="483117" cy="276999"/>
          </a:xfrm>
          <a:prstGeom prst="rect">
            <a:avLst/>
          </a:prstGeom>
          <a:noFill/>
        </p:spPr>
        <p:txBody>
          <a:bodyPr wrap="square" rtlCol="0">
            <a:spAutoFit/>
          </a:bodyPr>
          <a:lstStyle/>
          <a:p>
            <a:r>
              <a:rPr lang="en-US" altLang="zh-CN" sz="1200" dirty="0"/>
              <a:t>q4</a:t>
            </a:r>
            <a:endParaRPr lang="zh-CN" altLang="en-US" sz="1200" dirty="0"/>
          </a:p>
        </p:txBody>
      </p:sp>
      <p:sp>
        <p:nvSpPr>
          <p:cNvPr id="74" name="椭圆 9034">
            <a:extLst>
              <a:ext uri="{FF2B5EF4-FFF2-40B4-BE49-F238E27FC236}">
                <a16:creationId xmlns:a16="http://schemas.microsoft.com/office/drawing/2014/main" id="{F8C12C87-29B1-1167-95AE-3317C6DFD410}"/>
              </a:ext>
            </a:extLst>
          </p:cNvPr>
          <p:cNvSpPr/>
          <p:nvPr/>
        </p:nvSpPr>
        <p:spPr>
          <a:xfrm>
            <a:off x="3335723" y="2022005"/>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75" name="直接连接符 9035">
            <a:extLst>
              <a:ext uri="{FF2B5EF4-FFF2-40B4-BE49-F238E27FC236}">
                <a16:creationId xmlns:a16="http://schemas.microsoft.com/office/drawing/2014/main" id="{DD368E70-0504-132B-2153-AA0C4AF16845}"/>
              </a:ext>
            </a:extLst>
          </p:cNvPr>
          <p:cNvCxnSpPr>
            <a:cxnSpLocks/>
            <a:endCxn id="74" idx="4"/>
          </p:cNvCxnSpPr>
          <p:nvPr/>
        </p:nvCxnSpPr>
        <p:spPr>
          <a:xfrm>
            <a:off x="3443744" y="1675494"/>
            <a:ext cx="0" cy="553646"/>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76" name="箭头: 右 9036">
            <a:extLst>
              <a:ext uri="{FF2B5EF4-FFF2-40B4-BE49-F238E27FC236}">
                <a16:creationId xmlns:a16="http://schemas.microsoft.com/office/drawing/2014/main" id="{A37B8330-2D56-3354-B827-34430F4DFBE8}"/>
              </a:ext>
            </a:extLst>
          </p:cNvPr>
          <p:cNvSpPr/>
          <p:nvPr/>
        </p:nvSpPr>
        <p:spPr>
          <a:xfrm rot="5400000">
            <a:off x="2798533" y="2565342"/>
            <a:ext cx="245097" cy="206467"/>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b="1" dirty="0"/>
          </a:p>
        </p:txBody>
      </p:sp>
      <p:sp>
        <p:nvSpPr>
          <p:cNvPr id="77" name="文本框 9037">
            <a:extLst>
              <a:ext uri="{FF2B5EF4-FFF2-40B4-BE49-F238E27FC236}">
                <a16:creationId xmlns:a16="http://schemas.microsoft.com/office/drawing/2014/main" id="{4FFA098B-85CC-CEFD-8160-0AF8D85A18B2}"/>
              </a:ext>
            </a:extLst>
          </p:cNvPr>
          <p:cNvSpPr txBox="1"/>
          <p:nvPr/>
        </p:nvSpPr>
        <p:spPr>
          <a:xfrm>
            <a:off x="10098970" y="1770866"/>
            <a:ext cx="2038847" cy="646331"/>
          </a:xfrm>
          <a:prstGeom prst="rect">
            <a:avLst/>
          </a:prstGeom>
          <a:noFill/>
        </p:spPr>
        <p:txBody>
          <a:bodyPr wrap="square" rtlCol="0">
            <a:spAutoFit/>
          </a:bodyPr>
          <a:lstStyle/>
          <a:p>
            <a:r>
              <a:rPr lang="en-US" altLang="zh-CN" b="1" dirty="0">
                <a:solidFill>
                  <a:srgbClr val="FF0000"/>
                </a:solidFill>
              </a:rPr>
              <a:t>Remote gates is Time-consuming!</a:t>
            </a:r>
            <a:endParaRPr lang="zh-CN" altLang="en-US" b="1" dirty="0">
              <a:solidFill>
                <a:srgbClr val="FF0000"/>
              </a:solidFill>
            </a:endParaRPr>
          </a:p>
        </p:txBody>
      </p:sp>
      <p:sp>
        <p:nvSpPr>
          <p:cNvPr id="78" name="文本框 9038">
            <a:extLst>
              <a:ext uri="{FF2B5EF4-FFF2-40B4-BE49-F238E27FC236}">
                <a16:creationId xmlns:a16="http://schemas.microsoft.com/office/drawing/2014/main" id="{A2EBFEB3-A52C-E5A0-8F63-A7C7BBA8ED1F}"/>
              </a:ext>
            </a:extLst>
          </p:cNvPr>
          <p:cNvSpPr txBox="1"/>
          <p:nvPr/>
        </p:nvSpPr>
        <p:spPr>
          <a:xfrm>
            <a:off x="4107262" y="1497063"/>
            <a:ext cx="2716652" cy="861774"/>
          </a:xfrm>
          <a:prstGeom prst="rect">
            <a:avLst/>
          </a:prstGeom>
          <a:noFill/>
        </p:spPr>
        <p:txBody>
          <a:bodyPr wrap="square" rtlCol="0">
            <a:spAutoFit/>
          </a:bodyPr>
          <a:lstStyle/>
          <a:p>
            <a:r>
              <a:rPr lang="en-US" altLang="zh-CN" sz="1600" dirty="0"/>
              <a:t>Each QPU capacity: </a:t>
            </a:r>
          </a:p>
          <a:p>
            <a:r>
              <a:rPr lang="en-US" altLang="zh-CN" sz="1600" dirty="0"/>
              <a:t>2 computing qubits</a:t>
            </a:r>
          </a:p>
          <a:p>
            <a:r>
              <a:rPr lang="en-US" altLang="zh-CN" sz="1600" dirty="0"/>
              <a:t>2 communication qubits</a:t>
            </a:r>
            <a:endParaRPr lang="zh-CN" altLang="en-US" sz="1600" dirty="0"/>
          </a:p>
        </p:txBody>
      </p:sp>
      <p:sp>
        <p:nvSpPr>
          <p:cNvPr id="79" name="文本框 9039">
            <a:extLst>
              <a:ext uri="{FF2B5EF4-FFF2-40B4-BE49-F238E27FC236}">
                <a16:creationId xmlns:a16="http://schemas.microsoft.com/office/drawing/2014/main" id="{85EB0044-483F-8489-CF79-73807CE588DE}"/>
              </a:ext>
            </a:extLst>
          </p:cNvPr>
          <p:cNvSpPr txBox="1"/>
          <p:nvPr/>
        </p:nvSpPr>
        <p:spPr>
          <a:xfrm>
            <a:off x="4648905" y="2501176"/>
            <a:ext cx="1003195" cy="830997"/>
          </a:xfrm>
          <a:prstGeom prst="rect">
            <a:avLst/>
          </a:prstGeom>
          <a:noFill/>
          <a:ln>
            <a:solidFill>
              <a:srgbClr val="0070C0"/>
            </a:solidFill>
          </a:ln>
        </p:spPr>
        <p:txBody>
          <a:bodyPr wrap="square" rtlCol="0">
            <a:spAutoFit/>
          </a:bodyPr>
          <a:lstStyle/>
          <a:p>
            <a:pPr algn="ctr"/>
            <a:r>
              <a:rPr lang="en-US" altLang="zh-CN" sz="1200" dirty="0"/>
              <a:t>QPU 1</a:t>
            </a:r>
          </a:p>
          <a:p>
            <a:pPr algn="ctr"/>
            <a:endParaRPr lang="en-US" altLang="zh-CN" sz="1200" dirty="0"/>
          </a:p>
          <a:p>
            <a:pPr algn="ctr"/>
            <a:endParaRPr lang="en-US" altLang="zh-CN" sz="1200" dirty="0"/>
          </a:p>
          <a:p>
            <a:pPr algn="ctr"/>
            <a:endParaRPr lang="zh-CN" altLang="en-US" sz="1200" dirty="0"/>
          </a:p>
        </p:txBody>
      </p:sp>
      <p:sp>
        <p:nvSpPr>
          <p:cNvPr id="80" name="椭圆 9040">
            <a:extLst>
              <a:ext uri="{FF2B5EF4-FFF2-40B4-BE49-F238E27FC236}">
                <a16:creationId xmlns:a16="http://schemas.microsoft.com/office/drawing/2014/main" id="{E0B18F31-D64A-DD6B-0058-6893ABF6D4F7}"/>
              </a:ext>
            </a:extLst>
          </p:cNvPr>
          <p:cNvSpPr/>
          <p:nvPr/>
        </p:nvSpPr>
        <p:spPr>
          <a:xfrm>
            <a:off x="5324682" y="2789335"/>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1" name="文本框 9041">
            <a:extLst>
              <a:ext uri="{FF2B5EF4-FFF2-40B4-BE49-F238E27FC236}">
                <a16:creationId xmlns:a16="http://schemas.microsoft.com/office/drawing/2014/main" id="{CC990CF0-3F39-D593-C5F5-B5E4E6DA70B0}"/>
              </a:ext>
            </a:extLst>
          </p:cNvPr>
          <p:cNvSpPr txBox="1"/>
          <p:nvPr/>
        </p:nvSpPr>
        <p:spPr>
          <a:xfrm>
            <a:off x="4647929" y="3526117"/>
            <a:ext cx="998492" cy="830997"/>
          </a:xfrm>
          <a:prstGeom prst="rect">
            <a:avLst/>
          </a:prstGeom>
          <a:noFill/>
          <a:ln>
            <a:solidFill>
              <a:srgbClr val="0070C0"/>
            </a:solidFill>
          </a:ln>
        </p:spPr>
        <p:txBody>
          <a:bodyPr wrap="square" rtlCol="0">
            <a:spAutoFit/>
          </a:bodyPr>
          <a:lstStyle/>
          <a:p>
            <a:pPr algn="ctr"/>
            <a:endParaRPr lang="en-US" altLang="zh-CN" sz="1200" dirty="0"/>
          </a:p>
          <a:p>
            <a:pPr algn="ctr"/>
            <a:endParaRPr lang="en-US" altLang="zh-CN" sz="1200" dirty="0"/>
          </a:p>
          <a:p>
            <a:pPr algn="ctr"/>
            <a:endParaRPr lang="en-US" altLang="zh-CN" sz="1200" dirty="0"/>
          </a:p>
          <a:p>
            <a:pPr algn="ctr"/>
            <a:r>
              <a:rPr lang="en-US" altLang="zh-CN" sz="1200" dirty="0"/>
              <a:t>QPU 2</a:t>
            </a:r>
            <a:endParaRPr lang="zh-CN" altLang="en-US" sz="1200" dirty="0"/>
          </a:p>
        </p:txBody>
      </p:sp>
      <p:sp>
        <p:nvSpPr>
          <p:cNvPr id="82" name="椭圆 9042">
            <a:extLst>
              <a:ext uri="{FF2B5EF4-FFF2-40B4-BE49-F238E27FC236}">
                <a16:creationId xmlns:a16="http://schemas.microsoft.com/office/drawing/2014/main" id="{04E8FB20-B033-A8D6-44A3-5DA9837A4852}"/>
              </a:ext>
            </a:extLst>
          </p:cNvPr>
          <p:cNvSpPr/>
          <p:nvPr/>
        </p:nvSpPr>
        <p:spPr>
          <a:xfrm>
            <a:off x="4762292" y="3884306"/>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椭圆 9043">
            <a:extLst>
              <a:ext uri="{FF2B5EF4-FFF2-40B4-BE49-F238E27FC236}">
                <a16:creationId xmlns:a16="http://schemas.microsoft.com/office/drawing/2014/main" id="{80F32E26-FD39-C98E-CC39-04588EF64A1F}"/>
              </a:ext>
            </a:extLst>
          </p:cNvPr>
          <p:cNvSpPr/>
          <p:nvPr/>
        </p:nvSpPr>
        <p:spPr>
          <a:xfrm>
            <a:off x="5327824" y="3897798"/>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4" name="椭圆 9044">
            <a:extLst>
              <a:ext uri="{FF2B5EF4-FFF2-40B4-BE49-F238E27FC236}">
                <a16:creationId xmlns:a16="http://schemas.microsoft.com/office/drawing/2014/main" id="{ED8D5744-AE90-2EBD-C5DC-C145CB347411}"/>
              </a:ext>
            </a:extLst>
          </p:cNvPr>
          <p:cNvSpPr/>
          <p:nvPr/>
        </p:nvSpPr>
        <p:spPr>
          <a:xfrm>
            <a:off x="4746712" y="2771120"/>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5" name="文本框 9045">
            <a:extLst>
              <a:ext uri="{FF2B5EF4-FFF2-40B4-BE49-F238E27FC236}">
                <a16:creationId xmlns:a16="http://schemas.microsoft.com/office/drawing/2014/main" id="{24B30664-B8A4-A9F3-1FCC-483526E164B3}"/>
              </a:ext>
            </a:extLst>
          </p:cNvPr>
          <p:cNvSpPr txBox="1"/>
          <p:nvPr/>
        </p:nvSpPr>
        <p:spPr>
          <a:xfrm>
            <a:off x="4691008" y="2730506"/>
            <a:ext cx="610541" cy="276999"/>
          </a:xfrm>
          <a:prstGeom prst="rect">
            <a:avLst/>
          </a:prstGeom>
          <a:noFill/>
        </p:spPr>
        <p:txBody>
          <a:bodyPr wrap="square" rtlCol="0">
            <a:spAutoFit/>
          </a:bodyPr>
          <a:lstStyle/>
          <a:p>
            <a:r>
              <a:rPr lang="en-US" altLang="zh-CN" sz="1200" dirty="0">
                <a:solidFill>
                  <a:schemeClr val="bg1"/>
                </a:solidFill>
              </a:rPr>
              <a:t>q1</a:t>
            </a:r>
            <a:endParaRPr lang="zh-CN" altLang="en-US" sz="1200" dirty="0">
              <a:solidFill>
                <a:schemeClr val="bg1"/>
              </a:solidFill>
            </a:endParaRPr>
          </a:p>
        </p:txBody>
      </p:sp>
      <p:sp>
        <p:nvSpPr>
          <p:cNvPr id="86" name="文本框 9046">
            <a:extLst>
              <a:ext uri="{FF2B5EF4-FFF2-40B4-BE49-F238E27FC236}">
                <a16:creationId xmlns:a16="http://schemas.microsoft.com/office/drawing/2014/main" id="{BFEA628B-6305-F7F0-6BAA-5A199BE626E9}"/>
              </a:ext>
            </a:extLst>
          </p:cNvPr>
          <p:cNvSpPr txBox="1"/>
          <p:nvPr/>
        </p:nvSpPr>
        <p:spPr>
          <a:xfrm>
            <a:off x="5287497" y="2759523"/>
            <a:ext cx="610541" cy="276999"/>
          </a:xfrm>
          <a:prstGeom prst="rect">
            <a:avLst/>
          </a:prstGeom>
          <a:noFill/>
        </p:spPr>
        <p:txBody>
          <a:bodyPr wrap="square" rtlCol="0">
            <a:spAutoFit/>
          </a:bodyPr>
          <a:lstStyle/>
          <a:p>
            <a:r>
              <a:rPr lang="en-US" altLang="zh-CN" sz="1200" dirty="0">
                <a:solidFill>
                  <a:schemeClr val="bg1"/>
                </a:solidFill>
              </a:rPr>
              <a:t>q3</a:t>
            </a:r>
            <a:endParaRPr lang="zh-CN" altLang="en-US" sz="1200" dirty="0">
              <a:solidFill>
                <a:schemeClr val="bg1"/>
              </a:solidFill>
            </a:endParaRPr>
          </a:p>
        </p:txBody>
      </p:sp>
      <p:sp>
        <p:nvSpPr>
          <p:cNvPr id="87" name="文本框 9047">
            <a:extLst>
              <a:ext uri="{FF2B5EF4-FFF2-40B4-BE49-F238E27FC236}">
                <a16:creationId xmlns:a16="http://schemas.microsoft.com/office/drawing/2014/main" id="{71A54F13-2AC4-16CF-3D1F-40A58C38B774}"/>
              </a:ext>
            </a:extLst>
          </p:cNvPr>
          <p:cNvSpPr txBox="1"/>
          <p:nvPr/>
        </p:nvSpPr>
        <p:spPr>
          <a:xfrm>
            <a:off x="5244437" y="3863452"/>
            <a:ext cx="610541" cy="276999"/>
          </a:xfrm>
          <a:prstGeom prst="rect">
            <a:avLst/>
          </a:prstGeom>
          <a:noFill/>
        </p:spPr>
        <p:txBody>
          <a:bodyPr wrap="square" rtlCol="0">
            <a:spAutoFit/>
          </a:bodyPr>
          <a:lstStyle/>
          <a:p>
            <a:r>
              <a:rPr lang="en-US" altLang="zh-CN" sz="1200" dirty="0">
                <a:solidFill>
                  <a:schemeClr val="bg1"/>
                </a:solidFill>
              </a:rPr>
              <a:t>q4</a:t>
            </a:r>
            <a:endParaRPr lang="zh-CN" altLang="en-US" sz="1200" dirty="0">
              <a:solidFill>
                <a:schemeClr val="bg1"/>
              </a:solidFill>
            </a:endParaRPr>
          </a:p>
        </p:txBody>
      </p:sp>
      <p:sp>
        <p:nvSpPr>
          <p:cNvPr id="88" name="文本框 9048">
            <a:extLst>
              <a:ext uri="{FF2B5EF4-FFF2-40B4-BE49-F238E27FC236}">
                <a16:creationId xmlns:a16="http://schemas.microsoft.com/office/drawing/2014/main" id="{67BFCAF5-7E3D-DDC9-7293-8ED525911312}"/>
              </a:ext>
            </a:extLst>
          </p:cNvPr>
          <p:cNvSpPr txBox="1"/>
          <p:nvPr/>
        </p:nvSpPr>
        <p:spPr>
          <a:xfrm>
            <a:off x="4690984" y="3839449"/>
            <a:ext cx="610541" cy="276999"/>
          </a:xfrm>
          <a:prstGeom prst="rect">
            <a:avLst/>
          </a:prstGeom>
          <a:noFill/>
        </p:spPr>
        <p:txBody>
          <a:bodyPr wrap="square" rtlCol="0">
            <a:spAutoFit/>
          </a:bodyPr>
          <a:lstStyle/>
          <a:p>
            <a:r>
              <a:rPr lang="en-US" altLang="zh-CN" sz="1200" dirty="0">
                <a:solidFill>
                  <a:schemeClr val="bg1"/>
                </a:solidFill>
              </a:rPr>
              <a:t>q2</a:t>
            </a:r>
            <a:endParaRPr lang="zh-CN" altLang="en-US" sz="1200" dirty="0">
              <a:solidFill>
                <a:schemeClr val="bg1"/>
              </a:solidFill>
            </a:endParaRPr>
          </a:p>
        </p:txBody>
      </p:sp>
      <p:sp>
        <p:nvSpPr>
          <p:cNvPr id="89" name="椭圆 9049">
            <a:extLst>
              <a:ext uri="{FF2B5EF4-FFF2-40B4-BE49-F238E27FC236}">
                <a16:creationId xmlns:a16="http://schemas.microsoft.com/office/drawing/2014/main" id="{2CEC2C93-B95C-EFB5-4DBE-A6C4B9468367}"/>
              </a:ext>
            </a:extLst>
          </p:cNvPr>
          <p:cNvSpPr/>
          <p:nvPr/>
        </p:nvSpPr>
        <p:spPr>
          <a:xfrm>
            <a:off x="5324885" y="3141537"/>
            <a:ext cx="216037" cy="202125"/>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0" name="椭圆 9050">
            <a:extLst>
              <a:ext uri="{FF2B5EF4-FFF2-40B4-BE49-F238E27FC236}">
                <a16:creationId xmlns:a16="http://schemas.microsoft.com/office/drawing/2014/main" id="{7A0B4F61-F28A-40FD-23C9-62DEB1728109}"/>
              </a:ext>
            </a:extLst>
          </p:cNvPr>
          <p:cNvSpPr/>
          <p:nvPr/>
        </p:nvSpPr>
        <p:spPr>
          <a:xfrm>
            <a:off x="5325754" y="3527421"/>
            <a:ext cx="216037" cy="202125"/>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1" name="矩形 9051">
            <a:extLst>
              <a:ext uri="{FF2B5EF4-FFF2-40B4-BE49-F238E27FC236}">
                <a16:creationId xmlns:a16="http://schemas.microsoft.com/office/drawing/2014/main" id="{DBBA881D-194F-FAED-2035-5F822BCEE6F2}"/>
              </a:ext>
            </a:extLst>
          </p:cNvPr>
          <p:cNvSpPr/>
          <p:nvPr/>
        </p:nvSpPr>
        <p:spPr>
          <a:xfrm>
            <a:off x="4818542" y="3341430"/>
            <a:ext cx="86272" cy="195082"/>
          </a:xfrm>
          <a:prstGeom prst="rect">
            <a:avLst/>
          </a:prstGeom>
          <a:solidFill>
            <a:srgbClr val="99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椭圆 9052">
            <a:extLst>
              <a:ext uri="{FF2B5EF4-FFF2-40B4-BE49-F238E27FC236}">
                <a16:creationId xmlns:a16="http://schemas.microsoft.com/office/drawing/2014/main" id="{E6061E43-C05E-2624-952A-BE5E5D7FBF2A}"/>
              </a:ext>
            </a:extLst>
          </p:cNvPr>
          <p:cNvSpPr/>
          <p:nvPr/>
        </p:nvSpPr>
        <p:spPr>
          <a:xfrm>
            <a:off x="4753659" y="3139345"/>
            <a:ext cx="216037" cy="202125"/>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3" name="椭圆 9053">
            <a:extLst>
              <a:ext uri="{FF2B5EF4-FFF2-40B4-BE49-F238E27FC236}">
                <a16:creationId xmlns:a16="http://schemas.microsoft.com/office/drawing/2014/main" id="{0683E5B0-4854-F6F5-7B80-CDBFA2A9C2EE}"/>
              </a:ext>
            </a:extLst>
          </p:cNvPr>
          <p:cNvSpPr/>
          <p:nvPr/>
        </p:nvSpPr>
        <p:spPr>
          <a:xfrm>
            <a:off x="4754528" y="3525229"/>
            <a:ext cx="216037" cy="202125"/>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4" name="文本框 9054">
            <a:extLst>
              <a:ext uri="{FF2B5EF4-FFF2-40B4-BE49-F238E27FC236}">
                <a16:creationId xmlns:a16="http://schemas.microsoft.com/office/drawing/2014/main" id="{E317FA2D-17E7-57DE-CE79-0CB2E74A4976}"/>
              </a:ext>
            </a:extLst>
          </p:cNvPr>
          <p:cNvSpPr txBox="1"/>
          <p:nvPr/>
        </p:nvSpPr>
        <p:spPr>
          <a:xfrm>
            <a:off x="4699732" y="3096914"/>
            <a:ext cx="610541" cy="276999"/>
          </a:xfrm>
          <a:prstGeom prst="rect">
            <a:avLst/>
          </a:prstGeom>
          <a:noFill/>
        </p:spPr>
        <p:txBody>
          <a:bodyPr wrap="square" rtlCol="0">
            <a:spAutoFit/>
          </a:bodyPr>
          <a:lstStyle/>
          <a:p>
            <a:r>
              <a:rPr lang="en-US" altLang="zh-CN" sz="1200" dirty="0">
                <a:solidFill>
                  <a:schemeClr val="bg1"/>
                </a:solidFill>
              </a:rPr>
              <a:t>c1</a:t>
            </a:r>
            <a:endParaRPr lang="zh-CN" altLang="en-US" sz="1200" dirty="0">
              <a:solidFill>
                <a:schemeClr val="bg1"/>
              </a:solidFill>
            </a:endParaRPr>
          </a:p>
        </p:txBody>
      </p:sp>
      <p:sp>
        <p:nvSpPr>
          <p:cNvPr id="95" name="文本框 9055">
            <a:extLst>
              <a:ext uri="{FF2B5EF4-FFF2-40B4-BE49-F238E27FC236}">
                <a16:creationId xmlns:a16="http://schemas.microsoft.com/office/drawing/2014/main" id="{3A43441A-2719-E80E-6DA3-C15076A0E7AD}"/>
              </a:ext>
            </a:extLst>
          </p:cNvPr>
          <p:cNvSpPr txBox="1"/>
          <p:nvPr/>
        </p:nvSpPr>
        <p:spPr>
          <a:xfrm>
            <a:off x="4699732" y="3484399"/>
            <a:ext cx="610541" cy="276999"/>
          </a:xfrm>
          <a:prstGeom prst="rect">
            <a:avLst/>
          </a:prstGeom>
          <a:noFill/>
        </p:spPr>
        <p:txBody>
          <a:bodyPr wrap="square" rtlCol="0">
            <a:spAutoFit/>
          </a:bodyPr>
          <a:lstStyle/>
          <a:p>
            <a:r>
              <a:rPr lang="en-US" altLang="zh-CN" sz="1200" dirty="0">
                <a:solidFill>
                  <a:schemeClr val="bg1"/>
                </a:solidFill>
              </a:rPr>
              <a:t>c3</a:t>
            </a:r>
            <a:endParaRPr lang="zh-CN" altLang="en-US" sz="1200" dirty="0">
              <a:solidFill>
                <a:schemeClr val="bg1"/>
              </a:solidFill>
            </a:endParaRPr>
          </a:p>
        </p:txBody>
      </p:sp>
      <p:sp>
        <p:nvSpPr>
          <p:cNvPr id="96" name="文本框 9056">
            <a:extLst>
              <a:ext uri="{FF2B5EF4-FFF2-40B4-BE49-F238E27FC236}">
                <a16:creationId xmlns:a16="http://schemas.microsoft.com/office/drawing/2014/main" id="{38DB1238-F08A-D484-5D67-B4C1C493DEBD}"/>
              </a:ext>
            </a:extLst>
          </p:cNvPr>
          <p:cNvSpPr txBox="1"/>
          <p:nvPr/>
        </p:nvSpPr>
        <p:spPr>
          <a:xfrm>
            <a:off x="5286407" y="3118997"/>
            <a:ext cx="610541" cy="276999"/>
          </a:xfrm>
          <a:prstGeom prst="rect">
            <a:avLst/>
          </a:prstGeom>
          <a:noFill/>
        </p:spPr>
        <p:txBody>
          <a:bodyPr wrap="square" rtlCol="0">
            <a:spAutoFit/>
          </a:bodyPr>
          <a:lstStyle/>
          <a:p>
            <a:r>
              <a:rPr lang="en-US" altLang="zh-CN" sz="1200" dirty="0">
                <a:solidFill>
                  <a:schemeClr val="bg1"/>
                </a:solidFill>
              </a:rPr>
              <a:t>c2</a:t>
            </a:r>
            <a:endParaRPr lang="zh-CN" altLang="en-US" sz="1200" dirty="0">
              <a:solidFill>
                <a:schemeClr val="bg1"/>
              </a:solidFill>
            </a:endParaRPr>
          </a:p>
        </p:txBody>
      </p:sp>
      <p:sp>
        <p:nvSpPr>
          <p:cNvPr id="97" name="文本框 9057">
            <a:extLst>
              <a:ext uri="{FF2B5EF4-FFF2-40B4-BE49-F238E27FC236}">
                <a16:creationId xmlns:a16="http://schemas.microsoft.com/office/drawing/2014/main" id="{5458ED06-6C35-9083-C1BB-41A0CD3C121C}"/>
              </a:ext>
            </a:extLst>
          </p:cNvPr>
          <p:cNvSpPr txBox="1"/>
          <p:nvPr/>
        </p:nvSpPr>
        <p:spPr>
          <a:xfrm>
            <a:off x="5287497" y="3498437"/>
            <a:ext cx="610541" cy="276999"/>
          </a:xfrm>
          <a:prstGeom prst="rect">
            <a:avLst/>
          </a:prstGeom>
          <a:noFill/>
        </p:spPr>
        <p:txBody>
          <a:bodyPr wrap="square" rtlCol="0">
            <a:spAutoFit/>
          </a:bodyPr>
          <a:lstStyle/>
          <a:p>
            <a:r>
              <a:rPr lang="en-US" altLang="zh-CN" sz="1200" dirty="0">
                <a:solidFill>
                  <a:schemeClr val="bg1"/>
                </a:solidFill>
              </a:rPr>
              <a:t>c4</a:t>
            </a:r>
            <a:endParaRPr lang="zh-CN" altLang="en-US" sz="1200" dirty="0">
              <a:solidFill>
                <a:schemeClr val="bg1"/>
              </a:solidFill>
            </a:endParaRPr>
          </a:p>
        </p:txBody>
      </p:sp>
      <p:sp>
        <p:nvSpPr>
          <p:cNvPr id="98" name="矩形 9058">
            <a:extLst>
              <a:ext uri="{FF2B5EF4-FFF2-40B4-BE49-F238E27FC236}">
                <a16:creationId xmlns:a16="http://schemas.microsoft.com/office/drawing/2014/main" id="{6BEE0846-92ED-6036-DF84-D9AC9BBCD06E}"/>
              </a:ext>
            </a:extLst>
          </p:cNvPr>
          <p:cNvSpPr/>
          <p:nvPr/>
        </p:nvSpPr>
        <p:spPr>
          <a:xfrm>
            <a:off x="2525180" y="2980092"/>
            <a:ext cx="454499" cy="415571"/>
          </a:xfrm>
          <a:prstGeom prst="rect">
            <a:avLst/>
          </a:prstGeom>
          <a:noFill/>
          <a:ln w="28575">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9" name="图片 9059">
            <a:extLst>
              <a:ext uri="{FF2B5EF4-FFF2-40B4-BE49-F238E27FC236}">
                <a16:creationId xmlns:a16="http://schemas.microsoft.com/office/drawing/2014/main" id="{7FE158CA-D21E-4FCB-2E0A-B67BDBF6A8E1}"/>
              </a:ext>
            </a:extLst>
          </p:cNvPr>
          <p:cNvPicPr>
            <a:picLocks noChangeAspect="1"/>
          </p:cNvPicPr>
          <p:nvPr/>
        </p:nvPicPr>
        <p:blipFill>
          <a:blip r:embed="rId3"/>
          <a:stretch>
            <a:fillRect/>
          </a:stretch>
        </p:blipFill>
        <p:spPr>
          <a:xfrm>
            <a:off x="7544414" y="2402414"/>
            <a:ext cx="2841034" cy="755594"/>
          </a:xfrm>
          <a:prstGeom prst="rect">
            <a:avLst/>
          </a:prstGeom>
        </p:spPr>
      </p:pic>
      <p:sp>
        <p:nvSpPr>
          <p:cNvPr id="100" name="文本框 9060">
            <a:extLst>
              <a:ext uri="{FF2B5EF4-FFF2-40B4-BE49-F238E27FC236}">
                <a16:creationId xmlns:a16="http://schemas.microsoft.com/office/drawing/2014/main" id="{3CF1E3E6-53AF-5085-6160-373646C44F20}"/>
              </a:ext>
            </a:extLst>
          </p:cNvPr>
          <p:cNvSpPr txBox="1"/>
          <p:nvPr/>
        </p:nvSpPr>
        <p:spPr>
          <a:xfrm>
            <a:off x="7711755" y="1869866"/>
            <a:ext cx="3113664" cy="861774"/>
          </a:xfrm>
          <a:prstGeom prst="rect">
            <a:avLst/>
          </a:prstGeom>
          <a:noFill/>
        </p:spPr>
        <p:txBody>
          <a:bodyPr wrap="square" rtlCol="0">
            <a:spAutoFit/>
          </a:bodyPr>
          <a:lstStyle/>
          <a:p>
            <a:r>
              <a:rPr lang="en-US" altLang="zh-CN" sz="1600" b="1" dirty="0">
                <a:solidFill>
                  <a:srgbClr val="7030A0"/>
                </a:solidFill>
              </a:rPr>
              <a:t>EPR generation process: </a:t>
            </a:r>
            <a:r>
              <a:rPr lang="en-US" altLang="zh-CN" sz="1600" dirty="0"/>
              <a:t>probabilistic, loss-limited</a:t>
            </a:r>
            <a:endParaRPr lang="zh-CN" altLang="en-US" sz="1600" dirty="0"/>
          </a:p>
          <a:p>
            <a:endParaRPr lang="zh-CN" altLang="en-US" sz="1600" dirty="0"/>
          </a:p>
        </p:txBody>
      </p:sp>
      <p:sp>
        <p:nvSpPr>
          <p:cNvPr id="101" name="椭圆 9061">
            <a:extLst>
              <a:ext uri="{FF2B5EF4-FFF2-40B4-BE49-F238E27FC236}">
                <a16:creationId xmlns:a16="http://schemas.microsoft.com/office/drawing/2014/main" id="{209342F1-FC53-3840-F451-11C21168CB1B}"/>
              </a:ext>
            </a:extLst>
          </p:cNvPr>
          <p:cNvSpPr/>
          <p:nvPr/>
        </p:nvSpPr>
        <p:spPr>
          <a:xfrm>
            <a:off x="9597815" y="1268591"/>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102" name="直接连接符 9062">
            <a:extLst>
              <a:ext uri="{FF2B5EF4-FFF2-40B4-BE49-F238E27FC236}">
                <a16:creationId xmlns:a16="http://schemas.microsoft.com/office/drawing/2014/main" id="{438E7C59-872F-2CED-96BF-D8DE0727F196}"/>
              </a:ext>
            </a:extLst>
          </p:cNvPr>
          <p:cNvCxnSpPr>
            <a:cxnSpLocks/>
            <a:endCxn id="101" idx="4"/>
          </p:cNvCxnSpPr>
          <p:nvPr/>
        </p:nvCxnSpPr>
        <p:spPr>
          <a:xfrm>
            <a:off x="9705836" y="414121"/>
            <a:ext cx="0" cy="106160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103" name="矩形 9063">
            <a:extLst>
              <a:ext uri="{FF2B5EF4-FFF2-40B4-BE49-F238E27FC236}">
                <a16:creationId xmlns:a16="http://schemas.microsoft.com/office/drawing/2014/main" id="{E3630687-9A0C-BFFC-E39D-1346B90C2B24}"/>
              </a:ext>
            </a:extLst>
          </p:cNvPr>
          <p:cNvSpPr/>
          <p:nvPr/>
        </p:nvSpPr>
        <p:spPr>
          <a:xfrm>
            <a:off x="9127806" y="653078"/>
            <a:ext cx="465973" cy="563540"/>
          </a:xfrm>
          <a:prstGeom prst="rect">
            <a:avLst/>
          </a:prstGeom>
          <a:solidFill>
            <a:srgbClr val="99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200" dirty="0"/>
              <a:t>EPR2</a:t>
            </a:r>
            <a:endParaRPr lang="zh-CN" altLang="en-US" sz="1200" dirty="0"/>
          </a:p>
        </p:txBody>
      </p:sp>
      <p:cxnSp>
        <p:nvCxnSpPr>
          <p:cNvPr id="104" name="直接连接符 9064">
            <a:extLst>
              <a:ext uri="{FF2B5EF4-FFF2-40B4-BE49-F238E27FC236}">
                <a16:creationId xmlns:a16="http://schemas.microsoft.com/office/drawing/2014/main" id="{6088A666-3E28-9039-DA4C-3D5D375010B7}"/>
              </a:ext>
            </a:extLst>
          </p:cNvPr>
          <p:cNvCxnSpPr>
            <a:cxnSpLocks/>
          </p:cNvCxnSpPr>
          <p:nvPr/>
        </p:nvCxnSpPr>
        <p:spPr>
          <a:xfrm>
            <a:off x="8033199" y="1386794"/>
            <a:ext cx="1844686" cy="309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105" name="文本框 9065">
            <a:extLst>
              <a:ext uri="{FF2B5EF4-FFF2-40B4-BE49-F238E27FC236}">
                <a16:creationId xmlns:a16="http://schemas.microsoft.com/office/drawing/2014/main" id="{9C3BDE97-9C8C-79F3-144E-C676259E81F4}"/>
              </a:ext>
            </a:extLst>
          </p:cNvPr>
          <p:cNvSpPr txBox="1"/>
          <p:nvPr/>
        </p:nvSpPr>
        <p:spPr>
          <a:xfrm>
            <a:off x="7744962" y="1262406"/>
            <a:ext cx="483117" cy="276999"/>
          </a:xfrm>
          <a:prstGeom prst="rect">
            <a:avLst/>
          </a:prstGeom>
          <a:noFill/>
        </p:spPr>
        <p:txBody>
          <a:bodyPr wrap="square" rtlCol="0">
            <a:spAutoFit/>
          </a:bodyPr>
          <a:lstStyle/>
          <a:p>
            <a:r>
              <a:rPr lang="en-US" altLang="zh-CN" sz="1200" dirty="0"/>
              <a:t>q2</a:t>
            </a:r>
            <a:endParaRPr lang="zh-CN" altLang="en-US" sz="1200" dirty="0"/>
          </a:p>
        </p:txBody>
      </p:sp>
      <p:sp>
        <p:nvSpPr>
          <p:cNvPr id="106" name="文本框 9066">
            <a:extLst>
              <a:ext uri="{FF2B5EF4-FFF2-40B4-BE49-F238E27FC236}">
                <a16:creationId xmlns:a16="http://schemas.microsoft.com/office/drawing/2014/main" id="{0EB5FBE0-3114-2C3E-4308-D8394876BD90}"/>
              </a:ext>
            </a:extLst>
          </p:cNvPr>
          <p:cNvSpPr txBox="1"/>
          <p:nvPr/>
        </p:nvSpPr>
        <p:spPr>
          <a:xfrm>
            <a:off x="7719759" y="266282"/>
            <a:ext cx="483117" cy="276999"/>
          </a:xfrm>
          <a:prstGeom prst="rect">
            <a:avLst/>
          </a:prstGeom>
          <a:noFill/>
        </p:spPr>
        <p:txBody>
          <a:bodyPr wrap="square" rtlCol="0">
            <a:spAutoFit/>
          </a:bodyPr>
          <a:lstStyle/>
          <a:p>
            <a:r>
              <a:rPr lang="en-US" altLang="zh-CN" sz="1200" dirty="0"/>
              <a:t>q1</a:t>
            </a:r>
            <a:endParaRPr lang="zh-CN" altLang="en-US" sz="1200" dirty="0"/>
          </a:p>
        </p:txBody>
      </p:sp>
      <p:sp>
        <p:nvSpPr>
          <p:cNvPr id="107" name="文本框 9067">
            <a:extLst>
              <a:ext uri="{FF2B5EF4-FFF2-40B4-BE49-F238E27FC236}">
                <a16:creationId xmlns:a16="http://schemas.microsoft.com/office/drawing/2014/main" id="{1D7116E2-3CBF-C2A9-983C-372459FF49DF}"/>
              </a:ext>
            </a:extLst>
          </p:cNvPr>
          <p:cNvSpPr txBox="1"/>
          <p:nvPr/>
        </p:nvSpPr>
        <p:spPr>
          <a:xfrm>
            <a:off x="1643444" y="4624402"/>
            <a:ext cx="6173843" cy="584775"/>
          </a:xfrm>
          <a:prstGeom prst="rect">
            <a:avLst/>
          </a:prstGeom>
          <a:noFill/>
        </p:spPr>
        <p:txBody>
          <a:bodyPr wrap="square" rtlCol="0">
            <a:spAutoFit/>
          </a:bodyPr>
          <a:lstStyle/>
          <a:p>
            <a:r>
              <a:rPr lang="en-US" altLang="zh-CN" sz="1600" b="1" dirty="0">
                <a:solidFill>
                  <a:srgbClr val="EF8B47"/>
                </a:solidFill>
              </a:rPr>
              <a:t>Remote gate:</a:t>
            </a:r>
            <a:r>
              <a:rPr lang="en-US" altLang="zh-CN" sz="1600" dirty="0">
                <a:solidFill>
                  <a:srgbClr val="EF8B47"/>
                </a:solidFill>
              </a:rPr>
              <a:t>  </a:t>
            </a:r>
            <a:r>
              <a:rPr lang="en-US" altLang="zh-CN" sz="1600" dirty="0"/>
              <a:t>Across QPUs, pre-established </a:t>
            </a:r>
            <a:r>
              <a:rPr lang="en-US" altLang="zh-CN" sz="1600" b="1" dirty="0"/>
              <a:t>communication channel</a:t>
            </a:r>
            <a:endParaRPr lang="en-US" altLang="zh-CN" sz="1600" dirty="0"/>
          </a:p>
          <a:p>
            <a:r>
              <a:rPr lang="en-US" altLang="zh-CN" sz="1600" b="1" dirty="0">
                <a:solidFill>
                  <a:srgbClr val="00B050"/>
                </a:solidFill>
              </a:rPr>
              <a:t>Local gate:</a:t>
            </a:r>
            <a:r>
              <a:rPr lang="zh-CN" altLang="en-US" sz="1600" b="1" dirty="0">
                <a:solidFill>
                  <a:srgbClr val="00B050"/>
                </a:solidFill>
              </a:rPr>
              <a:t> </a:t>
            </a:r>
            <a:r>
              <a:rPr lang="en-US" altLang="zh-CN" sz="1600" dirty="0"/>
              <a:t>Within one QPU</a:t>
            </a:r>
            <a:endParaRPr lang="zh-CN" altLang="en-US" sz="1600" dirty="0"/>
          </a:p>
        </p:txBody>
      </p:sp>
      <p:sp>
        <p:nvSpPr>
          <p:cNvPr id="108" name="文本框 9068">
            <a:extLst>
              <a:ext uri="{FF2B5EF4-FFF2-40B4-BE49-F238E27FC236}">
                <a16:creationId xmlns:a16="http://schemas.microsoft.com/office/drawing/2014/main" id="{D841873E-5FA2-9D07-0BE1-963218AE87C5}"/>
              </a:ext>
            </a:extLst>
          </p:cNvPr>
          <p:cNvSpPr txBox="1"/>
          <p:nvPr/>
        </p:nvSpPr>
        <p:spPr>
          <a:xfrm>
            <a:off x="1634117" y="5402819"/>
            <a:ext cx="7235157" cy="584775"/>
          </a:xfrm>
          <a:prstGeom prst="rect">
            <a:avLst/>
          </a:prstGeom>
          <a:noFill/>
        </p:spPr>
        <p:txBody>
          <a:bodyPr wrap="square">
            <a:spAutoFit/>
          </a:bodyPr>
          <a:lstStyle/>
          <a:p>
            <a:r>
              <a:rPr lang="en-US" altLang="zh-CN" sz="1600" b="1" dirty="0">
                <a:solidFill>
                  <a:srgbClr val="7030A0"/>
                </a:solidFill>
              </a:rPr>
              <a:t>EPR pairs (Einstein–Podolsky–Rosen pairs): </a:t>
            </a:r>
          </a:p>
          <a:p>
            <a:r>
              <a:rPr lang="en-US" altLang="zh-CN" sz="1600" dirty="0"/>
              <a:t>Entangled qubit pairs shared between QPUs that enable quantum communication.</a:t>
            </a:r>
          </a:p>
        </p:txBody>
      </p:sp>
      <p:sp>
        <p:nvSpPr>
          <p:cNvPr id="109" name="文本框 9070">
            <a:extLst>
              <a:ext uri="{FF2B5EF4-FFF2-40B4-BE49-F238E27FC236}">
                <a16:creationId xmlns:a16="http://schemas.microsoft.com/office/drawing/2014/main" id="{D8175E32-3F7E-F5E9-8800-05D9F65E4077}"/>
              </a:ext>
            </a:extLst>
          </p:cNvPr>
          <p:cNvSpPr txBox="1"/>
          <p:nvPr/>
        </p:nvSpPr>
        <p:spPr>
          <a:xfrm>
            <a:off x="1672118" y="6087509"/>
            <a:ext cx="10085237" cy="369332"/>
          </a:xfrm>
          <a:prstGeom prst="rect">
            <a:avLst/>
          </a:prstGeom>
          <a:noFill/>
        </p:spPr>
        <p:txBody>
          <a:bodyPr wrap="square">
            <a:spAutoFit/>
          </a:bodyPr>
          <a:lstStyle/>
          <a:p>
            <a:pPr>
              <a:defRPr/>
            </a:pPr>
            <a:r>
              <a:rPr lang="en-US" altLang="zh-CN" sz="900" dirty="0">
                <a:highlight>
                  <a:srgbClr val="FFFFFF"/>
                </a:highlight>
                <a:ea typeface="等线" panose="02010600030101010101" pitchFamily="2" charset="-122"/>
              </a:rPr>
              <a:t>[1] Zhou, R., Gan, Y., Liu, Y., &amp; Qian, C. (2025, July). </a:t>
            </a:r>
            <a:r>
              <a:rPr lang="en-US" altLang="zh-CN" sz="900" dirty="0" err="1">
                <a:highlight>
                  <a:srgbClr val="FFFFFF"/>
                </a:highlight>
                <a:ea typeface="等线" panose="02010600030101010101" pitchFamily="2" charset="-122"/>
              </a:rPr>
              <a:t>CloudQC</a:t>
            </a:r>
            <a:r>
              <a:rPr lang="en-US" altLang="zh-CN" sz="900" dirty="0">
                <a:highlight>
                  <a:srgbClr val="FFFFFF"/>
                </a:highlight>
                <a:ea typeface="等线" panose="02010600030101010101" pitchFamily="2" charset="-122"/>
              </a:rPr>
              <a:t>: A network-aware framework for multi-tenant distributed quantum computing. In 2025 IEEE 45th International Conference on Distributed Computing Systems (ICDCS) (pp. 155-165). IEEE.</a:t>
            </a:r>
            <a:endParaRPr lang="zh-CN" altLang="en-US" sz="900" dirty="0">
              <a:highlight>
                <a:srgbClr val="FFFFFF"/>
              </a:highlight>
              <a:ea typeface="等线" panose="02010600030101010101" pitchFamily="2" charset="-122"/>
            </a:endParaRPr>
          </a:p>
        </p:txBody>
      </p:sp>
    </p:spTree>
    <p:extLst>
      <p:ext uri="{BB962C8B-B14F-4D97-AF65-F5344CB8AC3E}">
        <p14:creationId xmlns:p14="http://schemas.microsoft.com/office/powerpoint/2010/main" val="1438599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6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8"/>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7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7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7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73"/>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79"/>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80"/>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81"/>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82"/>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83"/>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84"/>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89"/>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90"/>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92"/>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93"/>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94"/>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95"/>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96"/>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97"/>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74"/>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75"/>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78"/>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18"/>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19"/>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20"/>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21"/>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22"/>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23"/>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24"/>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25"/>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26"/>
                                        </p:tgtEl>
                                        <p:attrNameLst>
                                          <p:attrName>style.visibility</p:attrName>
                                        </p:attrNameLst>
                                      </p:cBhvr>
                                      <p:to>
                                        <p:strVal val="visible"/>
                                      </p:to>
                                    </p:set>
                                  </p:childTnLst>
                                </p:cTn>
                              </p:par>
                              <p:par>
                                <p:cTn id="95" presetID="1" presetClass="entr" presetSubtype="0" fill="hold" nodeType="withEffect">
                                  <p:stCondLst>
                                    <p:cond delay="0"/>
                                  </p:stCondLst>
                                  <p:childTnLst>
                                    <p:set>
                                      <p:cBhvr>
                                        <p:cTn id="96" dur="1" fill="hold">
                                          <p:stCondLst>
                                            <p:cond delay="0"/>
                                          </p:stCondLst>
                                        </p:cTn>
                                        <p:tgtEl>
                                          <p:spTgt spid="27"/>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28"/>
                                        </p:tgtEl>
                                        <p:attrNameLst>
                                          <p:attrName>style.visibility</p:attrName>
                                        </p:attrNameLst>
                                      </p:cBhvr>
                                      <p:to>
                                        <p:strVal val="visible"/>
                                      </p:to>
                                    </p:set>
                                  </p:childTnLst>
                                </p:cTn>
                              </p:par>
                              <p:par>
                                <p:cTn id="99" presetID="1" presetClass="entr" presetSubtype="0" fill="hold" nodeType="withEffect">
                                  <p:stCondLst>
                                    <p:cond delay="0"/>
                                  </p:stCondLst>
                                  <p:childTnLst>
                                    <p:set>
                                      <p:cBhvr>
                                        <p:cTn id="100" dur="1" fill="hold">
                                          <p:stCondLst>
                                            <p:cond delay="0"/>
                                          </p:stCondLst>
                                        </p:cTn>
                                        <p:tgtEl>
                                          <p:spTgt spid="29"/>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30"/>
                                        </p:tgtEl>
                                        <p:attrNameLst>
                                          <p:attrName>style.visibility</p:attrName>
                                        </p:attrNameLst>
                                      </p:cBhvr>
                                      <p:to>
                                        <p:strVal val="visible"/>
                                      </p:to>
                                    </p:set>
                                  </p:childTnLst>
                                </p:cTn>
                              </p:par>
                              <p:par>
                                <p:cTn id="103" presetID="1" presetClass="entr" presetSubtype="0" fill="hold" nodeType="withEffect">
                                  <p:stCondLst>
                                    <p:cond delay="0"/>
                                  </p:stCondLst>
                                  <p:childTnLst>
                                    <p:set>
                                      <p:cBhvr>
                                        <p:cTn id="104" dur="1" fill="hold">
                                          <p:stCondLst>
                                            <p:cond delay="0"/>
                                          </p:stCondLst>
                                        </p:cTn>
                                        <p:tgtEl>
                                          <p:spTgt spid="31"/>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32"/>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33"/>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34"/>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35"/>
                                        </p:tgtEl>
                                        <p:attrNameLst>
                                          <p:attrName>style.visibility</p:attrName>
                                        </p:attrNameLst>
                                      </p:cBhvr>
                                      <p:to>
                                        <p:strVal val="visible"/>
                                      </p:to>
                                    </p:set>
                                  </p:childTnLst>
                                </p:cTn>
                              </p:par>
                              <p:par>
                                <p:cTn id="113" presetID="1" presetClass="entr" presetSubtype="0" fill="hold" nodeType="withEffect">
                                  <p:stCondLst>
                                    <p:cond delay="0"/>
                                  </p:stCondLst>
                                  <p:childTnLst>
                                    <p:set>
                                      <p:cBhvr>
                                        <p:cTn id="114" dur="1" fill="hold">
                                          <p:stCondLst>
                                            <p:cond delay="0"/>
                                          </p:stCondLst>
                                        </p:cTn>
                                        <p:tgtEl>
                                          <p:spTgt spid="36"/>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39"/>
                                        </p:tgtEl>
                                        <p:attrNameLst>
                                          <p:attrName>style.visibility</p:attrName>
                                        </p:attrNameLst>
                                      </p:cBhvr>
                                      <p:to>
                                        <p:strVal val="visible"/>
                                      </p:to>
                                    </p:set>
                                  </p:childTnLst>
                                </p:cTn>
                              </p:par>
                              <p:par>
                                <p:cTn id="117" presetID="1" presetClass="entr" presetSubtype="0" fill="hold" nodeType="withEffect">
                                  <p:stCondLst>
                                    <p:cond delay="0"/>
                                  </p:stCondLst>
                                  <p:childTnLst>
                                    <p:set>
                                      <p:cBhvr>
                                        <p:cTn id="118" dur="1" fill="hold">
                                          <p:stCondLst>
                                            <p:cond delay="0"/>
                                          </p:stCondLst>
                                        </p:cTn>
                                        <p:tgtEl>
                                          <p:spTgt spid="40"/>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76"/>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37"/>
                                        </p:tgtEl>
                                        <p:attrNameLst>
                                          <p:attrName>style.visibility</p:attrName>
                                        </p:attrNameLst>
                                      </p:cBhvr>
                                      <p:to>
                                        <p:strVal val="visible"/>
                                      </p:to>
                                    </p:set>
                                  </p:childTnLst>
                                </p:cTn>
                              </p:par>
                              <p:par>
                                <p:cTn id="123" presetID="1" presetClass="entr" presetSubtype="0" fill="hold" grpId="0" nodeType="withEffect">
                                  <p:stCondLst>
                                    <p:cond delay="0"/>
                                  </p:stCondLst>
                                  <p:childTnLst>
                                    <p:set>
                                      <p:cBhvr>
                                        <p:cTn id="124" dur="1" fill="hold">
                                          <p:stCondLst>
                                            <p:cond delay="0"/>
                                          </p:stCondLst>
                                        </p:cTn>
                                        <p:tgtEl>
                                          <p:spTgt spid="38"/>
                                        </p:tgtEl>
                                        <p:attrNameLst>
                                          <p:attrName>style.visibility</p:attrName>
                                        </p:attrNameLst>
                                      </p:cBhvr>
                                      <p:to>
                                        <p:strVal val="visible"/>
                                      </p:to>
                                    </p:set>
                                  </p:childTnLst>
                                </p:cTn>
                              </p:par>
                            </p:childTnLst>
                          </p:cTn>
                        </p:par>
                      </p:childTnLst>
                    </p:cTn>
                  </p:par>
                  <p:par>
                    <p:cTn id="125" fill="hold">
                      <p:stCondLst>
                        <p:cond delay="indefinite"/>
                      </p:stCondLst>
                      <p:childTnLst>
                        <p:par>
                          <p:cTn id="126" fill="hold">
                            <p:stCondLst>
                              <p:cond delay="0"/>
                            </p:stCondLst>
                            <p:childTnLst>
                              <p:par>
                                <p:cTn id="127" presetID="1" presetClass="entr" presetSubtype="0" fill="hold" grpId="0" nodeType="clickEffect">
                                  <p:stCondLst>
                                    <p:cond delay="0"/>
                                  </p:stCondLst>
                                  <p:childTnLst>
                                    <p:set>
                                      <p:cBhvr>
                                        <p:cTn id="128" dur="1" fill="hold">
                                          <p:stCondLst>
                                            <p:cond delay="0"/>
                                          </p:stCondLst>
                                        </p:cTn>
                                        <p:tgtEl>
                                          <p:spTgt spid="85"/>
                                        </p:tgtEl>
                                        <p:attrNameLst>
                                          <p:attrName>style.visibility</p:attrName>
                                        </p:attrNameLst>
                                      </p:cBhvr>
                                      <p:to>
                                        <p:strVal val="visible"/>
                                      </p:to>
                                    </p:set>
                                  </p:childTnLst>
                                </p:cTn>
                              </p:par>
                              <p:par>
                                <p:cTn id="129" presetID="1" presetClass="entr" presetSubtype="0" fill="hold" grpId="0" nodeType="withEffect">
                                  <p:stCondLst>
                                    <p:cond delay="0"/>
                                  </p:stCondLst>
                                  <p:childTnLst>
                                    <p:set>
                                      <p:cBhvr>
                                        <p:cTn id="130" dur="1" fill="hold">
                                          <p:stCondLst>
                                            <p:cond delay="0"/>
                                          </p:stCondLst>
                                        </p:cTn>
                                        <p:tgtEl>
                                          <p:spTgt spid="86"/>
                                        </p:tgtEl>
                                        <p:attrNameLst>
                                          <p:attrName>style.visibility</p:attrName>
                                        </p:attrNameLst>
                                      </p:cBhvr>
                                      <p:to>
                                        <p:strVal val="visible"/>
                                      </p:to>
                                    </p:set>
                                  </p:childTnLst>
                                </p:cTn>
                              </p:par>
                            </p:childTnLst>
                          </p:cTn>
                        </p:par>
                      </p:childTnLst>
                    </p:cTn>
                  </p:par>
                  <p:par>
                    <p:cTn id="131" fill="hold">
                      <p:stCondLst>
                        <p:cond delay="indefinite"/>
                      </p:stCondLst>
                      <p:childTnLst>
                        <p:par>
                          <p:cTn id="132" fill="hold">
                            <p:stCondLst>
                              <p:cond delay="0"/>
                            </p:stCondLst>
                            <p:childTnLst>
                              <p:par>
                                <p:cTn id="133" presetID="1" presetClass="entr" presetSubtype="0" fill="hold" grpId="0" nodeType="clickEffect">
                                  <p:stCondLst>
                                    <p:cond delay="0"/>
                                  </p:stCondLst>
                                  <p:childTnLst>
                                    <p:set>
                                      <p:cBhvr>
                                        <p:cTn id="134" dur="1" fill="hold">
                                          <p:stCondLst>
                                            <p:cond delay="0"/>
                                          </p:stCondLst>
                                        </p:cTn>
                                        <p:tgtEl>
                                          <p:spTgt spid="88"/>
                                        </p:tgtEl>
                                        <p:attrNameLst>
                                          <p:attrName>style.visibility</p:attrName>
                                        </p:attrNameLst>
                                      </p:cBhvr>
                                      <p:to>
                                        <p:strVal val="visible"/>
                                      </p:to>
                                    </p:set>
                                  </p:childTnLst>
                                </p:cTn>
                              </p:par>
                              <p:par>
                                <p:cTn id="135" presetID="1" presetClass="entr" presetSubtype="0" fill="hold" grpId="0" nodeType="withEffect">
                                  <p:stCondLst>
                                    <p:cond delay="0"/>
                                  </p:stCondLst>
                                  <p:childTnLst>
                                    <p:set>
                                      <p:cBhvr>
                                        <p:cTn id="136" dur="1" fill="hold">
                                          <p:stCondLst>
                                            <p:cond delay="0"/>
                                          </p:stCondLst>
                                        </p:cTn>
                                        <p:tgtEl>
                                          <p:spTgt spid="87"/>
                                        </p:tgtEl>
                                        <p:attrNameLst>
                                          <p:attrName>style.visibility</p:attrName>
                                        </p:attrNameLst>
                                      </p:cBhvr>
                                      <p:to>
                                        <p:strVal val="visible"/>
                                      </p:to>
                                    </p:set>
                                  </p:childTnLst>
                                </p:cTn>
                              </p:par>
                            </p:childTnLst>
                          </p:cTn>
                        </p:par>
                      </p:childTnLst>
                    </p:cTn>
                  </p:par>
                  <p:par>
                    <p:cTn id="137" fill="hold">
                      <p:stCondLst>
                        <p:cond delay="indefinite"/>
                      </p:stCondLst>
                      <p:childTnLst>
                        <p:par>
                          <p:cTn id="138" fill="hold">
                            <p:stCondLst>
                              <p:cond delay="0"/>
                            </p:stCondLst>
                            <p:childTnLst>
                              <p:par>
                                <p:cTn id="139" presetID="1" presetClass="entr" presetSubtype="0" fill="hold" grpId="0" nodeType="clickEffect">
                                  <p:stCondLst>
                                    <p:cond delay="0"/>
                                  </p:stCondLst>
                                  <p:childTnLst>
                                    <p:set>
                                      <p:cBhvr>
                                        <p:cTn id="140" dur="1" fill="hold">
                                          <p:stCondLst>
                                            <p:cond delay="0"/>
                                          </p:stCondLst>
                                        </p:cTn>
                                        <p:tgtEl>
                                          <p:spTgt spid="41"/>
                                        </p:tgtEl>
                                        <p:attrNameLst>
                                          <p:attrName>style.visibility</p:attrName>
                                        </p:attrNameLst>
                                      </p:cBhvr>
                                      <p:to>
                                        <p:strVal val="visible"/>
                                      </p:to>
                                    </p:set>
                                  </p:childTnLst>
                                </p:cTn>
                              </p:par>
                              <p:par>
                                <p:cTn id="141" presetID="1" presetClass="entr" presetSubtype="0" fill="hold" grpId="0" nodeType="withEffect">
                                  <p:stCondLst>
                                    <p:cond delay="0"/>
                                  </p:stCondLst>
                                  <p:childTnLst>
                                    <p:set>
                                      <p:cBhvr>
                                        <p:cTn id="142" dur="1" fill="hold">
                                          <p:stCondLst>
                                            <p:cond delay="0"/>
                                          </p:stCondLst>
                                        </p:cTn>
                                        <p:tgtEl>
                                          <p:spTgt spid="107"/>
                                        </p:tgtEl>
                                        <p:attrNameLst>
                                          <p:attrName>style.visibility</p:attrName>
                                        </p:attrNameLst>
                                      </p:cBhvr>
                                      <p:to>
                                        <p:strVal val="visible"/>
                                      </p:to>
                                    </p:set>
                                  </p:childTnLst>
                                </p:cTn>
                              </p:par>
                              <p:par>
                                <p:cTn id="143" presetID="1" presetClass="entr" presetSubtype="0" fill="hold" grpId="0" nodeType="withEffect">
                                  <p:stCondLst>
                                    <p:cond delay="0"/>
                                  </p:stCondLst>
                                  <p:childTnLst>
                                    <p:set>
                                      <p:cBhvr>
                                        <p:cTn id="144" dur="1" fill="hold">
                                          <p:stCondLst>
                                            <p:cond delay="0"/>
                                          </p:stCondLst>
                                        </p:cTn>
                                        <p:tgtEl>
                                          <p:spTgt spid="98"/>
                                        </p:tgtEl>
                                        <p:attrNameLst>
                                          <p:attrName>style.visibility</p:attrName>
                                        </p:attrNameLst>
                                      </p:cBhvr>
                                      <p:to>
                                        <p:strVal val="visible"/>
                                      </p:to>
                                    </p:set>
                                  </p:childTnLst>
                                </p:cTn>
                              </p:par>
                            </p:childTnLst>
                          </p:cTn>
                        </p:par>
                      </p:childTnLst>
                    </p:cTn>
                  </p:par>
                  <p:par>
                    <p:cTn id="145" fill="hold">
                      <p:stCondLst>
                        <p:cond delay="indefinite"/>
                      </p:stCondLst>
                      <p:childTnLst>
                        <p:par>
                          <p:cTn id="146" fill="hold">
                            <p:stCondLst>
                              <p:cond delay="0"/>
                            </p:stCondLst>
                            <p:childTnLst>
                              <p:par>
                                <p:cTn id="147" presetID="1" presetClass="entr" presetSubtype="0" fill="hold" grpId="0" nodeType="clickEffect">
                                  <p:stCondLst>
                                    <p:cond delay="0"/>
                                  </p:stCondLst>
                                  <p:childTnLst>
                                    <p:set>
                                      <p:cBhvr>
                                        <p:cTn id="148" dur="1" fill="hold">
                                          <p:stCondLst>
                                            <p:cond delay="0"/>
                                          </p:stCondLst>
                                        </p:cTn>
                                        <p:tgtEl>
                                          <p:spTgt spid="55"/>
                                        </p:tgtEl>
                                        <p:attrNameLst>
                                          <p:attrName>style.visibility</p:attrName>
                                        </p:attrNameLst>
                                      </p:cBhvr>
                                      <p:to>
                                        <p:strVal val="visible"/>
                                      </p:to>
                                    </p:set>
                                  </p:childTnLst>
                                </p:cTn>
                              </p:par>
                              <p:par>
                                <p:cTn id="149" presetID="1" presetClass="entr" presetSubtype="0" fill="hold" nodeType="withEffect">
                                  <p:stCondLst>
                                    <p:cond delay="0"/>
                                  </p:stCondLst>
                                  <p:childTnLst>
                                    <p:set>
                                      <p:cBhvr>
                                        <p:cTn id="150" dur="1" fill="hold">
                                          <p:stCondLst>
                                            <p:cond delay="0"/>
                                          </p:stCondLst>
                                        </p:cTn>
                                        <p:tgtEl>
                                          <p:spTgt spid="42"/>
                                        </p:tgtEl>
                                        <p:attrNameLst>
                                          <p:attrName>style.visibility</p:attrName>
                                        </p:attrNameLst>
                                      </p:cBhvr>
                                      <p:to>
                                        <p:strVal val="visible"/>
                                      </p:to>
                                    </p:set>
                                  </p:childTnLst>
                                </p:cTn>
                              </p:par>
                              <p:par>
                                <p:cTn id="151" presetID="1" presetClass="entr" presetSubtype="0" fill="hold" grpId="0" nodeType="withEffect">
                                  <p:stCondLst>
                                    <p:cond delay="0"/>
                                  </p:stCondLst>
                                  <p:childTnLst>
                                    <p:set>
                                      <p:cBhvr>
                                        <p:cTn id="152" dur="1" fill="hold">
                                          <p:stCondLst>
                                            <p:cond delay="0"/>
                                          </p:stCondLst>
                                        </p:cTn>
                                        <p:tgtEl>
                                          <p:spTgt spid="108"/>
                                        </p:tgtEl>
                                        <p:attrNameLst>
                                          <p:attrName>style.visibility</p:attrName>
                                        </p:attrNameLst>
                                      </p:cBhvr>
                                      <p:to>
                                        <p:strVal val="visible"/>
                                      </p:to>
                                    </p:set>
                                  </p:childTnLst>
                                </p:cTn>
                              </p:par>
                              <p:par>
                                <p:cTn id="153" presetID="1" presetClass="entr" presetSubtype="0" fill="hold" nodeType="withEffect">
                                  <p:stCondLst>
                                    <p:cond delay="0"/>
                                  </p:stCondLst>
                                  <p:childTnLst>
                                    <p:set>
                                      <p:cBhvr>
                                        <p:cTn id="154" dur="1" fill="hold">
                                          <p:stCondLst>
                                            <p:cond delay="0"/>
                                          </p:stCondLst>
                                        </p:cTn>
                                        <p:tgtEl>
                                          <p:spTgt spid="43"/>
                                        </p:tgtEl>
                                        <p:attrNameLst>
                                          <p:attrName>style.visibility</p:attrName>
                                        </p:attrNameLst>
                                      </p:cBhvr>
                                      <p:to>
                                        <p:strVal val="visible"/>
                                      </p:to>
                                    </p:set>
                                  </p:childTnLst>
                                </p:cTn>
                              </p:par>
                              <p:par>
                                <p:cTn id="155" presetID="1" presetClass="entr" presetSubtype="0" fill="hold" grpId="0" nodeType="withEffect">
                                  <p:stCondLst>
                                    <p:cond delay="0"/>
                                  </p:stCondLst>
                                  <p:childTnLst>
                                    <p:set>
                                      <p:cBhvr>
                                        <p:cTn id="156" dur="1" fill="hold">
                                          <p:stCondLst>
                                            <p:cond delay="0"/>
                                          </p:stCondLst>
                                        </p:cTn>
                                        <p:tgtEl>
                                          <p:spTgt spid="44"/>
                                        </p:tgtEl>
                                        <p:attrNameLst>
                                          <p:attrName>style.visibility</p:attrName>
                                        </p:attrNameLst>
                                      </p:cBhvr>
                                      <p:to>
                                        <p:strVal val="visible"/>
                                      </p:to>
                                    </p:set>
                                  </p:childTnLst>
                                </p:cTn>
                              </p:par>
                              <p:par>
                                <p:cTn id="157" presetID="1" presetClass="entr" presetSubtype="0" fill="hold" nodeType="withEffect">
                                  <p:stCondLst>
                                    <p:cond delay="0"/>
                                  </p:stCondLst>
                                  <p:childTnLst>
                                    <p:set>
                                      <p:cBhvr>
                                        <p:cTn id="158" dur="1" fill="hold">
                                          <p:stCondLst>
                                            <p:cond delay="0"/>
                                          </p:stCondLst>
                                        </p:cTn>
                                        <p:tgtEl>
                                          <p:spTgt spid="45"/>
                                        </p:tgtEl>
                                        <p:attrNameLst>
                                          <p:attrName>style.visibility</p:attrName>
                                        </p:attrNameLst>
                                      </p:cBhvr>
                                      <p:to>
                                        <p:strVal val="visible"/>
                                      </p:to>
                                    </p:set>
                                  </p:childTnLst>
                                </p:cTn>
                              </p:par>
                              <p:par>
                                <p:cTn id="159" presetID="1" presetClass="entr" presetSubtype="0" fill="hold" nodeType="withEffect">
                                  <p:stCondLst>
                                    <p:cond delay="0"/>
                                  </p:stCondLst>
                                  <p:childTnLst>
                                    <p:set>
                                      <p:cBhvr>
                                        <p:cTn id="160" dur="1" fill="hold">
                                          <p:stCondLst>
                                            <p:cond delay="0"/>
                                          </p:stCondLst>
                                        </p:cTn>
                                        <p:tgtEl>
                                          <p:spTgt spid="46"/>
                                        </p:tgtEl>
                                        <p:attrNameLst>
                                          <p:attrName>style.visibility</p:attrName>
                                        </p:attrNameLst>
                                      </p:cBhvr>
                                      <p:to>
                                        <p:strVal val="visible"/>
                                      </p:to>
                                    </p:set>
                                  </p:childTnLst>
                                </p:cTn>
                              </p:par>
                              <p:par>
                                <p:cTn id="161" presetID="1" presetClass="entr" presetSubtype="0" fill="hold" grpId="0" nodeType="withEffect">
                                  <p:stCondLst>
                                    <p:cond delay="0"/>
                                  </p:stCondLst>
                                  <p:childTnLst>
                                    <p:set>
                                      <p:cBhvr>
                                        <p:cTn id="162" dur="1" fill="hold">
                                          <p:stCondLst>
                                            <p:cond delay="0"/>
                                          </p:stCondLst>
                                        </p:cTn>
                                        <p:tgtEl>
                                          <p:spTgt spid="47"/>
                                        </p:tgtEl>
                                        <p:attrNameLst>
                                          <p:attrName>style.visibility</p:attrName>
                                        </p:attrNameLst>
                                      </p:cBhvr>
                                      <p:to>
                                        <p:strVal val="visible"/>
                                      </p:to>
                                    </p:set>
                                  </p:childTnLst>
                                </p:cTn>
                              </p:par>
                              <p:par>
                                <p:cTn id="163" presetID="1" presetClass="entr" presetSubtype="0" fill="hold" nodeType="withEffect">
                                  <p:stCondLst>
                                    <p:cond delay="0"/>
                                  </p:stCondLst>
                                  <p:childTnLst>
                                    <p:set>
                                      <p:cBhvr>
                                        <p:cTn id="164" dur="1" fill="hold">
                                          <p:stCondLst>
                                            <p:cond delay="0"/>
                                          </p:stCondLst>
                                        </p:cTn>
                                        <p:tgtEl>
                                          <p:spTgt spid="48"/>
                                        </p:tgtEl>
                                        <p:attrNameLst>
                                          <p:attrName>style.visibility</p:attrName>
                                        </p:attrNameLst>
                                      </p:cBhvr>
                                      <p:to>
                                        <p:strVal val="visible"/>
                                      </p:to>
                                    </p:set>
                                  </p:childTnLst>
                                </p:cTn>
                              </p:par>
                              <p:par>
                                <p:cTn id="165" presetID="1" presetClass="entr" presetSubtype="0" fill="hold" nodeType="withEffect">
                                  <p:stCondLst>
                                    <p:cond delay="0"/>
                                  </p:stCondLst>
                                  <p:childTnLst>
                                    <p:set>
                                      <p:cBhvr>
                                        <p:cTn id="166" dur="1" fill="hold">
                                          <p:stCondLst>
                                            <p:cond delay="0"/>
                                          </p:stCondLst>
                                        </p:cTn>
                                        <p:tgtEl>
                                          <p:spTgt spid="51"/>
                                        </p:tgtEl>
                                        <p:attrNameLst>
                                          <p:attrName>style.visibility</p:attrName>
                                        </p:attrNameLst>
                                      </p:cBhvr>
                                      <p:to>
                                        <p:strVal val="visible"/>
                                      </p:to>
                                    </p:set>
                                  </p:childTnLst>
                                </p:cTn>
                              </p:par>
                              <p:par>
                                <p:cTn id="167" presetID="1" presetClass="entr" presetSubtype="0" fill="hold" grpId="0" nodeType="withEffect">
                                  <p:stCondLst>
                                    <p:cond delay="0"/>
                                  </p:stCondLst>
                                  <p:childTnLst>
                                    <p:set>
                                      <p:cBhvr>
                                        <p:cTn id="168" dur="1" fill="hold">
                                          <p:stCondLst>
                                            <p:cond delay="0"/>
                                          </p:stCondLst>
                                        </p:cTn>
                                        <p:tgtEl>
                                          <p:spTgt spid="52"/>
                                        </p:tgtEl>
                                        <p:attrNameLst>
                                          <p:attrName>style.visibility</p:attrName>
                                        </p:attrNameLst>
                                      </p:cBhvr>
                                      <p:to>
                                        <p:strVal val="visible"/>
                                      </p:to>
                                    </p:set>
                                  </p:childTnLst>
                                </p:cTn>
                              </p:par>
                              <p:par>
                                <p:cTn id="169" presetID="1" presetClass="entr" presetSubtype="0" fill="hold" grpId="0" nodeType="withEffect">
                                  <p:stCondLst>
                                    <p:cond delay="0"/>
                                  </p:stCondLst>
                                  <p:childTnLst>
                                    <p:set>
                                      <p:cBhvr>
                                        <p:cTn id="170" dur="1" fill="hold">
                                          <p:stCondLst>
                                            <p:cond delay="0"/>
                                          </p:stCondLst>
                                        </p:cTn>
                                        <p:tgtEl>
                                          <p:spTgt spid="53"/>
                                        </p:tgtEl>
                                        <p:attrNameLst>
                                          <p:attrName>style.visibility</p:attrName>
                                        </p:attrNameLst>
                                      </p:cBhvr>
                                      <p:to>
                                        <p:strVal val="visible"/>
                                      </p:to>
                                    </p:set>
                                  </p:childTnLst>
                                </p:cTn>
                              </p:par>
                              <p:par>
                                <p:cTn id="171" presetID="1" presetClass="entr" presetSubtype="0" fill="hold" grpId="0" nodeType="withEffect">
                                  <p:stCondLst>
                                    <p:cond delay="0"/>
                                  </p:stCondLst>
                                  <p:childTnLst>
                                    <p:set>
                                      <p:cBhvr>
                                        <p:cTn id="172" dur="1" fill="hold">
                                          <p:stCondLst>
                                            <p:cond delay="0"/>
                                          </p:stCondLst>
                                        </p:cTn>
                                        <p:tgtEl>
                                          <p:spTgt spid="54"/>
                                        </p:tgtEl>
                                        <p:attrNameLst>
                                          <p:attrName>style.visibility</p:attrName>
                                        </p:attrNameLst>
                                      </p:cBhvr>
                                      <p:to>
                                        <p:strVal val="visible"/>
                                      </p:to>
                                    </p:set>
                                  </p:childTnLst>
                                </p:cTn>
                              </p:par>
                              <p:par>
                                <p:cTn id="173" presetID="1" presetClass="entr" presetSubtype="0" fill="hold" grpId="0" nodeType="withEffect">
                                  <p:stCondLst>
                                    <p:cond delay="0"/>
                                  </p:stCondLst>
                                  <p:childTnLst>
                                    <p:set>
                                      <p:cBhvr>
                                        <p:cTn id="174" dur="1" fill="hold">
                                          <p:stCondLst>
                                            <p:cond delay="0"/>
                                          </p:stCondLst>
                                        </p:cTn>
                                        <p:tgtEl>
                                          <p:spTgt spid="101"/>
                                        </p:tgtEl>
                                        <p:attrNameLst>
                                          <p:attrName>style.visibility</p:attrName>
                                        </p:attrNameLst>
                                      </p:cBhvr>
                                      <p:to>
                                        <p:strVal val="visible"/>
                                      </p:to>
                                    </p:set>
                                  </p:childTnLst>
                                </p:cTn>
                              </p:par>
                              <p:par>
                                <p:cTn id="175" presetID="1" presetClass="entr" presetSubtype="0" fill="hold" nodeType="withEffect">
                                  <p:stCondLst>
                                    <p:cond delay="0"/>
                                  </p:stCondLst>
                                  <p:childTnLst>
                                    <p:set>
                                      <p:cBhvr>
                                        <p:cTn id="176" dur="1" fill="hold">
                                          <p:stCondLst>
                                            <p:cond delay="0"/>
                                          </p:stCondLst>
                                        </p:cTn>
                                        <p:tgtEl>
                                          <p:spTgt spid="102"/>
                                        </p:tgtEl>
                                        <p:attrNameLst>
                                          <p:attrName>style.visibility</p:attrName>
                                        </p:attrNameLst>
                                      </p:cBhvr>
                                      <p:to>
                                        <p:strVal val="visible"/>
                                      </p:to>
                                    </p:set>
                                  </p:childTnLst>
                                </p:cTn>
                              </p:par>
                              <p:par>
                                <p:cTn id="177" presetID="1" presetClass="entr" presetSubtype="0" fill="hold" grpId="0" nodeType="withEffect">
                                  <p:stCondLst>
                                    <p:cond delay="0"/>
                                  </p:stCondLst>
                                  <p:childTnLst>
                                    <p:set>
                                      <p:cBhvr>
                                        <p:cTn id="178" dur="1" fill="hold">
                                          <p:stCondLst>
                                            <p:cond delay="0"/>
                                          </p:stCondLst>
                                        </p:cTn>
                                        <p:tgtEl>
                                          <p:spTgt spid="103"/>
                                        </p:tgtEl>
                                        <p:attrNameLst>
                                          <p:attrName>style.visibility</p:attrName>
                                        </p:attrNameLst>
                                      </p:cBhvr>
                                      <p:to>
                                        <p:strVal val="visible"/>
                                      </p:to>
                                    </p:set>
                                  </p:childTnLst>
                                </p:cTn>
                              </p:par>
                              <p:par>
                                <p:cTn id="179" presetID="1" presetClass="entr" presetSubtype="0" fill="hold" nodeType="withEffect">
                                  <p:stCondLst>
                                    <p:cond delay="0"/>
                                  </p:stCondLst>
                                  <p:childTnLst>
                                    <p:set>
                                      <p:cBhvr>
                                        <p:cTn id="180" dur="1" fill="hold">
                                          <p:stCondLst>
                                            <p:cond delay="0"/>
                                          </p:stCondLst>
                                        </p:cTn>
                                        <p:tgtEl>
                                          <p:spTgt spid="104"/>
                                        </p:tgtEl>
                                        <p:attrNameLst>
                                          <p:attrName>style.visibility</p:attrName>
                                        </p:attrNameLst>
                                      </p:cBhvr>
                                      <p:to>
                                        <p:strVal val="visible"/>
                                      </p:to>
                                    </p:set>
                                  </p:childTnLst>
                                </p:cTn>
                              </p:par>
                              <p:par>
                                <p:cTn id="181" presetID="1" presetClass="entr" presetSubtype="0" fill="hold" grpId="0" nodeType="withEffect">
                                  <p:stCondLst>
                                    <p:cond delay="0"/>
                                  </p:stCondLst>
                                  <p:childTnLst>
                                    <p:set>
                                      <p:cBhvr>
                                        <p:cTn id="182" dur="1" fill="hold">
                                          <p:stCondLst>
                                            <p:cond delay="0"/>
                                          </p:stCondLst>
                                        </p:cTn>
                                        <p:tgtEl>
                                          <p:spTgt spid="105"/>
                                        </p:tgtEl>
                                        <p:attrNameLst>
                                          <p:attrName>style.visibility</p:attrName>
                                        </p:attrNameLst>
                                      </p:cBhvr>
                                      <p:to>
                                        <p:strVal val="visible"/>
                                      </p:to>
                                    </p:set>
                                  </p:childTnLst>
                                </p:cTn>
                              </p:par>
                              <p:par>
                                <p:cTn id="183" presetID="1" presetClass="entr" presetSubtype="0" fill="hold" grpId="0" nodeType="withEffect">
                                  <p:stCondLst>
                                    <p:cond delay="0"/>
                                  </p:stCondLst>
                                  <p:childTnLst>
                                    <p:set>
                                      <p:cBhvr>
                                        <p:cTn id="184" dur="1" fill="hold">
                                          <p:stCondLst>
                                            <p:cond delay="0"/>
                                          </p:stCondLst>
                                        </p:cTn>
                                        <p:tgtEl>
                                          <p:spTgt spid="49"/>
                                        </p:tgtEl>
                                        <p:attrNameLst>
                                          <p:attrName>style.visibility</p:attrName>
                                        </p:attrNameLst>
                                      </p:cBhvr>
                                      <p:to>
                                        <p:strVal val="visible"/>
                                      </p:to>
                                    </p:set>
                                  </p:childTnLst>
                                </p:cTn>
                              </p:par>
                              <p:par>
                                <p:cTn id="185" presetID="1" presetClass="entr" presetSubtype="0" fill="hold" grpId="0" nodeType="withEffect">
                                  <p:stCondLst>
                                    <p:cond delay="0"/>
                                  </p:stCondLst>
                                  <p:childTnLst>
                                    <p:set>
                                      <p:cBhvr>
                                        <p:cTn id="186" dur="1" fill="hold">
                                          <p:stCondLst>
                                            <p:cond delay="0"/>
                                          </p:stCondLst>
                                        </p:cTn>
                                        <p:tgtEl>
                                          <p:spTgt spid="50"/>
                                        </p:tgtEl>
                                        <p:attrNameLst>
                                          <p:attrName>style.visibility</p:attrName>
                                        </p:attrNameLst>
                                      </p:cBhvr>
                                      <p:to>
                                        <p:strVal val="visible"/>
                                      </p:to>
                                    </p:set>
                                  </p:childTnLst>
                                </p:cTn>
                              </p:par>
                              <p:par>
                                <p:cTn id="187" presetID="1" presetClass="entr" presetSubtype="0" fill="hold" grpId="0" nodeType="withEffect">
                                  <p:stCondLst>
                                    <p:cond delay="0"/>
                                  </p:stCondLst>
                                  <p:childTnLst>
                                    <p:set>
                                      <p:cBhvr>
                                        <p:cTn id="188" dur="1" fill="hold">
                                          <p:stCondLst>
                                            <p:cond delay="0"/>
                                          </p:stCondLst>
                                        </p:cTn>
                                        <p:tgtEl>
                                          <p:spTgt spid="91"/>
                                        </p:tgtEl>
                                        <p:attrNameLst>
                                          <p:attrName>style.visibility</p:attrName>
                                        </p:attrNameLst>
                                      </p:cBhvr>
                                      <p:to>
                                        <p:strVal val="visible"/>
                                      </p:to>
                                    </p:set>
                                  </p:childTnLst>
                                </p:cTn>
                              </p:par>
                            </p:childTnLst>
                          </p:cTn>
                        </p:par>
                      </p:childTnLst>
                    </p:cTn>
                  </p:par>
                  <p:par>
                    <p:cTn id="189" fill="hold">
                      <p:stCondLst>
                        <p:cond delay="indefinite"/>
                      </p:stCondLst>
                      <p:childTnLst>
                        <p:par>
                          <p:cTn id="190" fill="hold">
                            <p:stCondLst>
                              <p:cond delay="0"/>
                            </p:stCondLst>
                            <p:childTnLst>
                              <p:par>
                                <p:cTn id="191" presetID="1" presetClass="entr" presetSubtype="0" fill="hold" grpId="0" nodeType="clickEffect">
                                  <p:stCondLst>
                                    <p:cond delay="0"/>
                                  </p:stCondLst>
                                  <p:childTnLst>
                                    <p:set>
                                      <p:cBhvr>
                                        <p:cTn id="192" dur="1" fill="hold">
                                          <p:stCondLst>
                                            <p:cond delay="0"/>
                                          </p:stCondLst>
                                        </p:cTn>
                                        <p:tgtEl>
                                          <p:spTgt spid="100"/>
                                        </p:tgtEl>
                                        <p:attrNameLst>
                                          <p:attrName>style.visibility</p:attrName>
                                        </p:attrNameLst>
                                      </p:cBhvr>
                                      <p:to>
                                        <p:strVal val="visible"/>
                                      </p:to>
                                    </p:set>
                                  </p:childTnLst>
                                </p:cTn>
                              </p:par>
                              <p:par>
                                <p:cTn id="193" presetID="1" presetClass="entr" presetSubtype="0" fill="hold" nodeType="withEffect">
                                  <p:stCondLst>
                                    <p:cond delay="0"/>
                                  </p:stCondLst>
                                  <p:childTnLst>
                                    <p:set>
                                      <p:cBhvr>
                                        <p:cTn id="194" dur="1" fill="hold">
                                          <p:stCondLst>
                                            <p:cond delay="0"/>
                                          </p:stCondLst>
                                        </p:cTn>
                                        <p:tgtEl>
                                          <p:spTgt spid="99"/>
                                        </p:tgtEl>
                                        <p:attrNameLst>
                                          <p:attrName>style.visibility</p:attrName>
                                        </p:attrNameLst>
                                      </p:cBhvr>
                                      <p:to>
                                        <p:strVal val="visible"/>
                                      </p:to>
                                    </p:set>
                                  </p:childTnLst>
                                </p:cTn>
                              </p:par>
                              <p:par>
                                <p:cTn id="195" presetID="1" presetClass="entr" presetSubtype="0" fill="hold" nodeType="withEffect">
                                  <p:stCondLst>
                                    <p:cond delay="0"/>
                                  </p:stCondLst>
                                  <p:childTnLst>
                                    <p:set>
                                      <p:cBhvr>
                                        <p:cTn id="196" dur="1" fill="hold">
                                          <p:stCondLst>
                                            <p:cond delay="0"/>
                                          </p:stCondLst>
                                        </p:cTn>
                                        <p:tgtEl>
                                          <p:spTgt spid="15"/>
                                        </p:tgtEl>
                                        <p:attrNameLst>
                                          <p:attrName>style.visibility</p:attrName>
                                        </p:attrNameLst>
                                      </p:cBhvr>
                                      <p:to>
                                        <p:strVal val="visible"/>
                                      </p:to>
                                    </p:set>
                                  </p:childTnLst>
                                </p:cTn>
                              </p:par>
                              <p:par>
                                <p:cTn id="197" presetID="1" presetClass="entr" presetSubtype="0" fill="hold" grpId="0" nodeType="withEffect">
                                  <p:stCondLst>
                                    <p:cond delay="0"/>
                                  </p:stCondLst>
                                  <p:childTnLst>
                                    <p:set>
                                      <p:cBhvr>
                                        <p:cTn id="198" dur="1" fill="hold">
                                          <p:stCondLst>
                                            <p:cond delay="0"/>
                                          </p:stCondLst>
                                        </p:cTn>
                                        <p:tgtEl>
                                          <p:spTgt spid="16"/>
                                        </p:tgtEl>
                                        <p:attrNameLst>
                                          <p:attrName>style.visibility</p:attrName>
                                        </p:attrNameLst>
                                      </p:cBhvr>
                                      <p:to>
                                        <p:strVal val="visible"/>
                                      </p:to>
                                    </p:set>
                                  </p:childTnLst>
                                </p:cTn>
                              </p:par>
                            </p:childTnLst>
                          </p:cTn>
                        </p:par>
                      </p:childTnLst>
                    </p:cTn>
                  </p:par>
                  <p:par>
                    <p:cTn id="199" fill="hold">
                      <p:stCondLst>
                        <p:cond delay="indefinite"/>
                      </p:stCondLst>
                      <p:childTnLst>
                        <p:par>
                          <p:cTn id="200" fill="hold">
                            <p:stCondLst>
                              <p:cond delay="0"/>
                            </p:stCondLst>
                            <p:childTnLst>
                              <p:par>
                                <p:cTn id="201" presetID="1" presetClass="entr" presetSubtype="0" fill="hold" grpId="0" nodeType="clickEffect">
                                  <p:stCondLst>
                                    <p:cond delay="0"/>
                                  </p:stCondLst>
                                  <p:childTnLst>
                                    <p:set>
                                      <p:cBhvr>
                                        <p:cTn id="202" dur="1" fill="hold">
                                          <p:stCondLst>
                                            <p:cond delay="0"/>
                                          </p:stCondLst>
                                        </p:cTn>
                                        <p:tgtEl>
                                          <p:spTgt spid="17"/>
                                        </p:tgtEl>
                                        <p:attrNameLst>
                                          <p:attrName>style.visibility</p:attrName>
                                        </p:attrNameLst>
                                      </p:cBhvr>
                                      <p:to>
                                        <p:strVal val="visible"/>
                                      </p:to>
                                    </p:set>
                                  </p:childTnLst>
                                </p:cTn>
                              </p:par>
                              <p:par>
                                <p:cTn id="203" presetID="1" presetClass="entr" presetSubtype="0" fill="hold" grpId="0" nodeType="withEffect">
                                  <p:stCondLst>
                                    <p:cond delay="0"/>
                                  </p:stCondLst>
                                  <p:childTnLst>
                                    <p:set>
                                      <p:cBhvr>
                                        <p:cTn id="204" dur="1" fill="hold">
                                          <p:stCondLst>
                                            <p:cond delay="0"/>
                                          </p:stCondLst>
                                        </p:cTn>
                                        <p:tgtEl>
                                          <p:spTgt spid="77"/>
                                        </p:tgtEl>
                                        <p:attrNameLst>
                                          <p:attrName>style.visibility</p:attrName>
                                        </p:attrNameLst>
                                      </p:cBhvr>
                                      <p:to>
                                        <p:strVal val="visible"/>
                                      </p:to>
                                    </p:set>
                                  </p:childTnLst>
                                </p:cTn>
                              </p:par>
                              <p:par>
                                <p:cTn id="205" presetID="1" presetClass="entr" presetSubtype="0" fill="hold" grpId="0" nodeType="withEffect">
                                  <p:stCondLst>
                                    <p:cond delay="0"/>
                                  </p:stCondLst>
                                  <p:childTnLst>
                                    <p:set>
                                      <p:cBhvr>
                                        <p:cTn id="206" dur="1" fill="hold">
                                          <p:stCondLst>
                                            <p:cond delay="0"/>
                                          </p:stCondLst>
                                        </p:cTn>
                                        <p:tgtEl>
                                          <p:spTgt spid="10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animBg="1"/>
      <p:bldP spid="20" grpId="0" animBg="1"/>
      <p:bldP spid="24" grpId="0" animBg="1"/>
      <p:bldP spid="26" grpId="0" animBg="1"/>
      <p:bldP spid="28" grpId="0" animBg="1"/>
      <p:bldP spid="30" grpId="0" animBg="1"/>
      <p:bldP spid="32" grpId="0"/>
      <p:bldP spid="33" grpId="0"/>
      <p:bldP spid="34" grpId="0"/>
      <p:bldP spid="35" grpId="0"/>
      <p:bldP spid="37" grpId="0"/>
      <p:bldP spid="38" grpId="0"/>
      <p:bldP spid="39" grpId="0" animBg="1"/>
      <p:bldP spid="41" grpId="0" animBg="1"/>
      <p:bldP spid="44" grpId="0" animBg="1"/>
      <p:bldP spid="47" grpId="0"/>
      <p:bldP spid="49" grpId="0"/>
      <p:bldP spid="50" grpId="0"/>
      <p:bldP spid="52" grpId="0"/>
      <p:bldP spid="53" grpId="0"/>
      <p:bldP spid="54" grpId="0" animBg="1"/>
      <p:bldP spid="55" grpId="0" animBg="1"/>
      <p:bldP spid="58" grpId="0" animBg="1"/>
      <p:bldP spid="62" grpId="0" animBg="1"/>
      <p:bldP spid="64" grpId="0" animBg="1"/>
      <p:bldP spid="66" grpId="0" animBg="1"/>
      <p:bldP spid="68" grpId="0" animBg="1"/>
      <p:bldP spid="70" grpId="0"/>
      <p:bldP spid="71" grpId="0"/>
      <p:bldP spid="72" grpId="0"/>
      <p:bldP spid="73" grpId="0"/>
      <p:bldP spid="74" grpId="0" animBg="1"/>
      <p:bldP spid="76" grpId="0" animBg="1"/>
      <p:bldP spid="77" grpId="0"/>
      <p:bldP spid="78" grpId="0"/>
      <p:bldP spid="79" grpId="0" animBg="1"/>
      <p:bldP spid="80" grpId="0" animBg="1"/>
      <p:bldP spid="81" grpId="0" animBg="1"/>
      <p:bldP spid="82" grpId="0" animBg="1"/>
      <p:bldP spid="83" grpId="0" animBg="1"/>
      <p:bldP spid="84" grpId="0" animBg="1"/>
      <p:bldP spid="85" grpId="0"/>
      <p:bldP spid="86" grpId="0"/>
      <p:bldP spid="87" grpId="0"/>
      <p:bldP spid="88" grpId="0"/>
      <p:bldP spid="89" grpId="0" animBg="1"/>
      <p:bldP spid="90" grpId="0" animBg="1"/>
      <p:bldP spid="91" grpId="0" animBg="1"/>
      <p:bldP spid="92" grpId="0" animBg="1"/>
      <p:bldP spid="93" grpId="0" animBg="1"/>
      <p:bldP spid="94" grpId="0"/>
      <p:bldP spid="95" grpId="0"/>
      <p:bldP spid="96" grpId="0"/>
      <p:bldP spid="97" grpId="0"/>
      <p:bldP spid="98" grpId="0" animBg="1"/>
      <p:bldP spid="100" grpId="0"/>
      <p:bldP spid="101" grpId="0" animBg="1"/>
      <p:bldP spid="103" grpId="0" animBg="1"/>
      <p:bldP spid="105" grpId="0"/>
      <p:bldP spid="106" grpId="0"/>
      <p:bldP spid="107" grpId="0"/>
      <p:bldP spid="108" grpId="0"/>
    </p:bld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AEC0B6-B2E0-9102-6FD9-9F92EA202420}"/>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5B55FD46-86CD-751D-61B1-65EF5F2A5984}"/>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A2C0830A-D1BC-40CB-7E49-A511F8069924}"/>
              </a:ext>
            </a:extLst>
          </p:cNvPr>
          <p:cNvSpPr/>
          <p:nvPr/>
        </p:nvSpPr>
        <p:spPr>
          <a:xfrm>
            <a:off x="109728" y="3115658"/>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64B8F552-E6B7-573C-E698-0CC86078FD6C}"/>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cs typeface="Calibri" pitchFamily="34" charset="-120"/>
              </a:rPr>
              <a:t>Introduction</a:t>
            </a:r>
          </a:p>
        </p:txBody>
      </p:sp>
      <p:sp>
        <p:nvSpPr>
          <p:cNvPr id="6" name="Text 4">
            <a:extLst>
              <a:ext uri="{FF2B5EF4-FFF2-40B4-BE49-F238E27FC236}">
                <a16:creationId xmlns:a16="http://schemas.microsoft.com/office/drawing/2014/main" id="{B523EC61-E80C-8082-49BC-EA59B9078611}"/>
              </a:ext>
            </a:extLst>
          </p:cNvPr>
          <p:cNvSpPr/>
          <p:nvPr/>
        </p:nvSpPr>
        <p:spPr>
          <a:xfrm>
            <a:off x="182880" y="2267712"/>
            <a:ext cx="1225296" cy="512064"/>
          </a:xfrm>
          <a:prstGeom prst="rect">
            <a:avLst/>
          </a:prstGeom>
          <a:noFill/>
          <a:ln/>
        </p:spPr>
        <p:txBody>
          <a:bodyPr wrap="square" rtlCol="0" anchor="ctr"/>
          <a:lstStyle/>
          <a:p>
            <a:r>
              <a:rPr lang="en-US" sz="1250" dirty="0">
                <a:solidFill>
                  <a:srgbClr val="EACBD1"/>
                </a:solidFill>
                <a:latin typeface="Calibri" pitchFamily="34" charset="0"/>
                <a:cs typeface="Calibri" pitchFamily="34" charset="-120"/>
              </a:rPr>
              <a:t>TACO</a:t>
            </a:r>
          </a:p>
        </p:txBody>
      </p:sp>
      <p:sp>
        <p:nvSpPr>
          <p:cNvPr id="7" name="Text 5">
            <a:extLst>
              <a:ext uri="{FF2B5EF4-FFF2-40B4-BE49-F238E27FC236}">
                <a16:creationId xmlns:a16="http://schemas.microsoft.com/office/drawing/2014/main" id="{E23DB310-30A2-13C0-CA3E-D1312187B312}"/>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cs typeface="Calibri" pitchFamily="34" charset="-120"/>
              </a:rPr>
              <a:t>UNIQ</a:t>
            </a:r>
          </a:p>
        </p:txBody>
      </p:sp>
      <p:sp>
        <p:nvSpPr>
          <p:cNvPr id="8" name="Text 6">
            <a:extLst>
              <a:ext uri="{FF2B5EF4-FFF2-40B4-BE49-F238E27FC236}">
                <a16:creationId xmlns:a16="http://schemas.microsoft.com/office/drawing/2014/main" id="{DA18FBC2-9D74-C277-B3AF-9350E466B560}"/>
              </a:ext>
            </a:extLst>
          </p:cNvPr>
          <p:cNvSpPr/>
          <p:nvPr/>
        </p:nvSpPr>
        <p:spPr>
          <a:xfrm>
            <a:off x="182880" y="4005072"/>
            <a:ext cx="1225296" cy="512064"/>
          </a:xfrm>
          <a:prstGeom prst="rect">
            <a:avLst/>
          </a:prstGeom>
          <a:noFill/>
          <a:ln/>
        </p:spPr>
        <p:txBody>
          <a:bodyPr wrap="square" rtlCol="0" anchor="ctr"/>
          <a:lstStyle/>
          <a:p>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a:extLst>
              <a:ext uri="{FF2B5EF4-FFF2-40B4-BE49-F238E27FC236}">
                <a16:creationId xmlns:a16="http://schemas.microsoft.com/office/drawing/2014/main" id="{C032D8C5-17CC-B282-4DB6-9052075C285F}"/>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UNIQ: Communication-Efficient Distributed Quantum Computing</a:t>
            </a:r>
          </a:p>
        </p:txBody>
      </p:sp>
      <p:sp>
        <p:nvSpPr>
          <p:cNvPr id="13" name="Text 11">
            <a:extLst>
              <a:ext uri="{FF2B5EF4-FFF2-40B4-BE49-F238E27FC236}">
                <a16:creationId xmlns:a16="http://schemas.microsoft.com/office/drawing/2014/main" id="{1F52AFDD-5D4A-3630-38A2-1593F9C2D0DF}"/>
              </a:ext>
            </a:extLst>
          </p:cNvPr>
          <p:cNvSpPr/>
          <p:nvPr/>
        </p:nvSpPr>
        <p:spPr>
          <a:xfrm>
            <a:off x="11551615" y="6473952"/>
            <a:ext cx="411480" cy="274320"/>
          </a:xfrm>
          <a:prstGeom prst="rect">
            <a:avLst/>
          </a:prstGeom>
          <a:no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150</a:t>
            </a:fld>
            <a:endParaRPr lang="en-US" sz="1000" dirty="0"/>
          </a:p>
        </p:txBody>
      </p:sp>
      <p:sp>
        <p:nvSpPr>
          <p:cNvPr id="14" name="Text 12">
            <a:extLst>
              <a:ext uri="{FF2B5EF4-FFF2-40B4-BE49-F238E27FC236}">
                <a16:creationId xmlns:a16="http://schemas.microsoft.com/office/drawing/2014/main" id="{80B851A9-6BE3-4E94-E251-7993B5608D2D}"/>
              </a:ext>
            </a:extLst>
          </p:cNvPr>
          <p:cNvSpPr/>
          <p:nvPr/>
        </p:nvSpPr>
        <p:spPr>
          <a:xfrm>
            <a:off x="2011680" y="6473952"/>
            <a:ext cx="5486400" cy="274320"/>
          </a:xfrm>
          <a:prstGeom prst="rect">
            <a:avLst/>
          </a:prstGeom>
          <a:noFill/>
          <a:ln/>
        </p:spPr>
        <p:txBody>
          <a:bodyPr wrap="square" rtlCol="0" anchor="ctr"/>
          <a:lstStyle/>
          <a:p>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sp>
        <p:nvSpPr>
          <p:cNvPr id="11" name="Text 9">
            <a:extLst>
              <a:ext uri="{FF2B5EF4-FFF2-40B4-BE49-F238E27FC236}">
                <a16:creationId xmlns:a16="http://schemas.microsoft.com/office/drawing/2014/main" id="{0466C22C-0241-BB03-B2F8-6F4D87766DE1}"/>
              </a:ext>
            </a:extLst>
          </p:cNvPr>
          <p:cNvSpPr/>
          <p:nvPr/>
        </p:nvSpPr>
        <p:spPr>
          <a:xfrm>
            <a:off x="2011680" y="621792"/>
            <a:ext cx="9677095" cy="658368"/>
          </a:xfrm>
          <a:prstGeom prst="rect">
            <a:avLst/>
          </a:prstGeom>
          <a:noFill/>
        </p:spPr>
        <p:txBody>
          <a:bodyPr wrap="square" rtlCol="0" anchor="ctr"/>
          <a:lstStyle/>
          <a:p>
            <a:pPr marL="0" indent="0">
              <a:buNone/>
            </a:pPr>
            <a:r>
              <a:rPr lang="en-US" sz="2400" b="1" dirty="0">
                <a:solidFill>
                  <a:srgbClr val="231F20"/>
                </a:solidFill>
                <a:latin typeface="Cambria" panose="02040503050406030204" pitchFamily="34" charset="0"/>
                <a:ea typeface="Cambria" panose="02040503050406030204" pitchFamily="34" charset="-122"/>
                <a:cs typeface="Cambria" panose="02040503050406030204" pitchFamily="34" charset="-120"/>
              </a:rPr>
              <a:t>The DQC Execution Workflow </a:t>
            </a:r>
            <a:r>
              <a:rPr lang="en-US" sz="2400" b="1" baseline="30000" dirty="0">
                <a:solidFill>
                  <a:srgbClr val="231F20"/>
                </a:solidFill>
                <a:latin typeface="Cambria" panose="02040503050406030204" pitchFamily="34" charset="0"/>
                <a:ea typeface="Cambria" panose="02040503050406030204" pitchFamily="34" charset="-122"/>
                <a:cs typeface="Cambria" panose="02040503050406030204" pitchFamily="34" charset="-120"/>
              </a:rPr>
              <a:t>[1]</a:t>
            </a:r>
            <a:r>
              <a:rPr lang="en-US" sz="2400" b="1" dirty="0">
                <a:solidFill>
                  <a:srgbClr val="231F20"/>
                </a:solidFill>
                <a:latin typeface="Cambria" panose="02040503050406030204" pitchFamily="34" charset="0"/>
                <a:ea typeface="Cambria" panose="02040503050406030204" pitchFamily="34" charset="-122"/>
                <a:cs typeface="Cambria" panose="02040503050406030204" pitchFamily="34" charset="-120"/>
              </a:rPr>
              <a:t> </a:t>
            </a:r>
            <a:endParaRPr lang="en-US" sz="2400" dirty="0"/>
          </a:p>
        </p:txBody>
      </p:sp>
      <p:sp>
        <p:nvSpPr>
          <p:cNvPr id="12" name="A0_9075">
            <a:extLst>
              <a:ext uri="{FF2B5EF4-FFF2-40B4-BE49-F238E27FC236}">
                <a16:creationId xmlns:a16="http://schemas.microsoft.com/office/drawing/2014/main" id="{7F101981-882C-EB5A-CB91-36617D5850D8}"/>
              </a:ext>
            </a:extLst>
          </p:cNvPr>
          <p:cNvSpPr/>
          <p:nvPr/>
        </p:nvSpPr>
        <p:spPr>
          <a:xfrm>
            <a:off x="2271693" y="1533626"/>
            <a:ext cx="2725980" cy="1270041"/>
          </a:xfrm>
          <a:prstGeom prst="roundRect">
            <a:avLst>
              <a:gd name="adj" fmla="val 5455"/>
            </a:avLst>
          </a:prstGeom>
          <a:solidFill>
            <a:srgbClr val="EEF4FA"/>
          </a:solidFill>
          <a:ln w="12700">
            <a:solidFill>
              <a:srgbClr val="D9E2EC"/>
            </a:solidFill>
            <a:prstDash val="solid"/>
          </a:ln>
          <a:effectLst>
            <a:outerShdw blurRad="25400" dist="6350" dir="2700000" algn="bl" rotWithShape="0">
              <a:srgbClr val="000000">
                <a:alpha val="12000"/>
              </a:srgbClr>
            </a:outerShdw>
          </a:effectLst>
        </p:spPr>
        <p:txBody>
          <a:bodyPr/>
          <a:lstStyle/>
          <a:p>
            <a:endParaRPr lang="en-US"/>
          </a:p>
        </p:txBody>
      </p:sp>
      <p:sp>
        <p:nvSpPr>
          <p:cNvPr id="15" name="A0_9076">
            <a:extLst>
              <a:ext uri="{FF2B5EF4-FFF2-40B4-BE49-F238E27FC236}">
                <a16:creationId xmlns:a16="http://schemas.microsoft.com/office/drawing/2014/main" id="{8368CF08-6932-799F-FD16-978790BEFD5E}"/>
              </a:ext>
            </a:extLst>
          </p:cNvPr>
          <p:cNvSpPr/>
          <p:nvPr/>
        </p:nvSpPr>
        <p:spPr>
          <a:xfrm>
            <a:off x="2416116" y="1678049"/>
            <a:ext cx="2491293" cy="343004"/>
          </a:xfrm>
          <a:prstGeom prst="roundRect">
            <a:avLst>
              <a:gd name="adj" fmla="val 47368"/>
            </a:avLst>
          </a:prstGeom>
          <a:solidFill>
            <a:srgbClr val="1E5FA8"/>
          </a:solidFill>
          <a:ln w="12700">
            <a:solidFill>
              <a:srgbClr val="1E5FA8"/>
            </a:solidFill>
            <a:prstDash val="solid"/>
          </a:ln>
        </p:spPr>
        <p:txBody>
          <a:bodyPr/>
          <a:lstStyle/>
          <a:p>
            <a:endParaRPr lang="en-US"/>
          </a:p>
        </p:txBody>
      </p:sp>
      <p:sp>
        <p:nvSpPr>
          <p:cNvPr id="16" name="A0_9077">
            <a:extLst>
              <a:ext uri="{FF2B5EF4-FFF2-40B4-BE49-F238E27FC236}">
                <a16:creationId xmlns:a16="http://schemas.microsoft.com/office/drawing/2014/main" id="{C8C5D9E7-AD5F-67CE-4866-DD09A90B2AB2}"/>
              </a:ext>
            </a:extLst>
          </p:cNvPr>
          <p:cNvSpPr/>
          <p:nvPr/>
        </p:nvSpPr>
        <p:spPr>
          <a:xfrm>
            <a:off x="2452221" y="1750261"/>
            <a:ext cx="1985813" cy="198581"/>
          </a:xfrm>
          <a:prstGeom prst="rect">
            <a:avLst/>
          </a:prstGeom>
          <a:noFill/>
        </p:spPr>
        <p:txBody>
          <a:bodyPr wrap="square" lIns="0" tIns="0" rIns="0" bIns="0" rtlCol="0" anchor="ctr"/>
          <a:lstStyle/>
          <a:p>
            <a:pPr marL="0" indent="0" algn="ctr">
              <a:buNone/>
            </a:pPr>
            <a:r>
              <a:rPr lang="en-US" sz="1705" b="1" dirty="0">
                <a:solidFill>
                  <a:srgbClr val="FFFFFF"/>
                </a:solidFill>
                <a:latin typeface="Aptos" pitchFamily="34" charset="0"/>
                <a:ea typeface="Aptos" pitchFamily="34" charset="-122"/>
                <a:cs typeface="Aptos" pitchFamily="34" charset="-120"/>
              </a:rPr>
              <a:t>1. Qubit allocation</a:t>
            </a:r>
            <a:endParaRPr lang="en-US" sz="1705" dirty="0"/>
          </a:p>
        </p:txBody>
      </p:sp>
      <p:sp>
        <p:nvSpPr>
          <p:cNvPr id="17" name="A0_9078">
            <a:extLst>
              <a:ext uri="{FF2B5EF4-FFF2-40B4-BE49-F238E27FC236}">
                <a16:creationId xmlns:a16="http://schemas.microsoft.com/office/drawing/2014/main" id="{E751A8B0-5E8D-327E-BE52-6B621BDEC30B}"/>
              </a:ext>
            </a:extLst>
          </p:cNvPr>
          <p:cNvSpPr/>
          <p:nvPr/>
        </p:nvSpPr>
        <p:spPr>
          <a:xfrm>
            <a:off x="2429531" y="1934703"/>
            <a:ext cx="2364923" cy="857510"/>
          </a:xfrm>
          <a:prstGeom prst="rect">
            <a:avLst/>
          </a:prstGeom>
          <a:noFill/>
        </p:spPr>
        <p:txBody>
          <a:bodyPr wrap="square" lIns="250" tIns="250" rIns="250" bIns="250" rtlCol="0" anchor="ctr"/>
          <a:lstStyle/>
          <a:p>
            <a:pPr marL="0" indent="0">
              <a:buNone/>
            </a:pPr>
            <a:r>
              <a:rPr lang="en-US" sz="1515" dirty="0">
                <a:solidFill>
                  <a:srgbClr val="1F2D3D"/>
                </a:solidFill>
                <a:latin typeface="Aptos" pitchFamily="34" charset="0"/>
                <a:ea typeface="Aptos" pitchFamily="34" charset="-122"/>
                <a:cs typeface="Aptos" pitchFamily="34" charset="-120"/>
              </a:rPr>
              <a:t>Split the circuit and assign logical qubits to QPUs.</a:t>
            </a:r>
            <a:endParaRPr lang="en-US" sz="1515" dirty="0"/>
          </a:p>
        </p:txBody>
      </p:sp>
      <p:sp>
        <p:nvSpPr>
          <p:cNvPr id="18" name="A0_9079">
            <a:extLst>
              <a:ext uri="{FF2B5EF4-FFF2-40B4-BE49-F238E27FC236}">
                <a16:creationId xmlns:a16="http://schemas.microsoft.com/office/drawing/2014/main" id="{C5BAB85D-A191-DF6C-7655-D40D1CF3B05D}"/>
              </a:ext>
            </a:extLst>
          </p:cNvPr>
          <p:cNvSpPr/>
          <p:nvPr/>
        </p:nvSpPr>
        <p:spPr>
          <a:xfrm>
            <a:off x="5511598" y="1533626"/>
            <a:ext cx="2861376" cy="1255825"/>
          </a:xfrm>
          <a:prstGeom prst="roundRect">
            <a:avLst>
              <a:gd name="adj" fmla="val 5455"/>
            </a:avLst>
          </a:prstGeom>
          <a:solidFill>
            <a:srgbClr val="F2FAF8"/>
          </a:solidFill>
          <a:ln w="12700">
            <a:solidFill>
              <a:srgbClr val="D9E2EC"/>
            </a:solidFill>
            <a:prstDash val="solid"/>
          </a:ln>
          <a:effectLst>
            <a:outerShdw blurRad="25400" dist="6350" dir="2700000" algn="bl" rotWithShape="0">
              <a:srgbClr val="000000">
                <a:alpha val="12000"/>
              </a:srgbClr>
            </a:outerShdw>
          </a:effectLst>
        </p:spPr>
        <p:txBody>
          <a:bodyPr/>
          <a:lstStyle/>
          <a:p>
            <a:endParaRPr lang="en-US"/>
          </a:p>
        </p:txBody>
      </p:sp>
      <p:sp>
        <p:nvSpPr>
          <p:cNvPr id="19" name="A0_9080">
            <a:extLst>
              <a:ext uri="{FF2B5EF4-FFF2-40B4-BE49-F238E27FC236}">
                <a16:creationId xmlns:a16="http://schemas.microsoft.com/office/drawing/2014/main" id="{90B1D39B-2C3D-EA1D-53E2-DC5FB4370A0F}"/>
              </a:ext>
            </a:extLst>
          </p:cNvPr>
          <p:cNvSpPr/>
          <p:nvPr/>
        </p:nvSpPr>
        <p:spPr>
          <a:xfrm>
            <a:off x="5674072" y="1678049"/>
            <a:ext cx="2637531" cy="370696"/>
          </a:xfrm>
          <a:prstGeom prst="roundRect">
            <a:avLst>
              <a:gd name="adj" fmla="val 47368"/>
            </a:avLst>
          </a:prstGeom>
          <a:solidFill>
            <a:srgbClr val="6CC3B2"/>
          </a:solidFill>
          <a:ln w="12700">
            <a:solidFill>
              <a:srgbClr val="6CC3B2"/>
            </a:solidFill>
            <a:prstDash val="solid"/>
          </a:ln>
        </p:spPr>
        <p:txBody>
          <a:bodyPr/>
          <a:lstStyle/>
          <a:p>
            <a:endParaRPr lang="en-US"/>
          </a:p>
        </p:txBody>
      </p:sp>
      <p:sp>
        <p:nvSpPr>
          <p:cNvPr id="20" name="A0_9081">
            <a:extLst>
              <a:ext uri="{FF2B5EF4-FFF2-40B4-BE49-F238E27FC236}">
                <a16:creationId xmlns:a16="http://schemas.microsoft.com/office/drawing/2014/main" id="{F134AF67-43FE-C7CC-C1DA-3E03E9E71B7B}"/>
              </a:ext>
            </a:extLst>
          </p:cNvPr>
          <p:cNvSpPr/>
          <p:nvPr/>
        </p:nvSpPr>
        <p:spPr>
          <a:xfrm>
            <a:off x="5724311" y="1502815"/>
            <a:ext cx="2587293" cy="721163"/>
          </a:xfrm>
          <a:prstGeom prst="rect">
            <a:avLst/>
          </a:prstGeom>
          <a:noFill/>
        </p:spPr>
        <p:txBody>
          <a:bodyPr wrap="square" lIns="0" tIns="0" rIns="0" bIns="0" rtlCol="0" anchor="ctr"/>
          <a:lstStyle/>
          <a:p>
            <a:pPr marL="0" indent="0">
              <a:buNone/>
            </a:pPr>
            <a:r>
              <a:rPr lang="en-US" sz="1325" b="1" dirty="0">
                <a:solidFill>
                  <a:srgbClr val="FFFFFF"/>
                </a:solidFill>
                <a:latin typeface="Aptos" pitchFamily="34" charset="0"/>
                <a:ea typeface="Aptos" pitchFamily="34" charset="-122"/>
                <a:cs typeface="Aptos" pitchFamily="34" charset="-120"/>
              </a:rPr>
              <a:t>2. Entanglement  management</a:t>
            </a:r>
            <a:endParaRPr lang="en-US" sz="1325" dirty="0"/>
          </a:p>
        </p:txBody>
      </p:sp>
      <p:sp>
        <p:nvSpPr>
          <p:cNvPr id="21" name="A0_9082">
            <a:extLst>
              <a:ext uri="{FF2B5EF4-FFF2-40B4-BE49-F238E27FC236}">
                <a16:creationId xmlns:a16="http://schemas.microsoft.com/office/drawing/2014/main" id="{3A279E7A-2657-0108-3C17-D42E01A1B3A2}"/>
              </a:ext>
            </a:extLst>
          </p:cNvPr>
          <p:cNvSpPr/>
          <p:nvPr/>
        </p:nvSpPr>
        <p:spPr>
          <a:xfrm>
            <a:off x="5690918" y="1931941"/>
            <a:ext cx="2587292" cy="857510"/>
          </a:xfrm>
          <a:prstGeom prst="rect">
            <a:avLst/>
          </a:prstGeom>
          <a:noFill/>
        </p:spPr>
        <p:txBody>
          <a:bodyPr wrap="square" lIns="250" tIns="250" rIns="250" bIns="250" rtlCol="0" anchor="ctr"/>
          <a:lstStyle/>
          <a:p>
            <a:pPr marL="0" indent="0">
              <a:buNone/>
            </a:pPr>
            <a:r>
              <a:rPr lang="en-US" sz="1515" dirty="0">
                <a:solidFill>
                  <a:srgbClr val="1F2D3D"/>
                </a:solidFill>
                <a:latin typeface="Aptos" pitchFamily="34" charset="0"/>
                <a:ea typeface="Aptos" pitchFamily="34" charset="-122"/>
                <a:cs typeface="Aptos" pitchFamily="34" charset="-120"/>
              </a:rPr>
              <a:t>Create EPR pairs for remote CNOT gates across QPUs.</a:t>
            </a:r>
            <a:endParaRPr lang="en-US" sz="1515" dirty="0"/>
          </a:p>
        </p:txBody>
      </p:sp>
      <p:sp>
        <p:nvSpPr>
          <p:cNvPr id="22" name="A0_9083">
            <a:extLst>
              <a:ext uri="{FF2B5EF4-FFF2-40B4-BE49-F238E27FC236}">
                <a16:creationId xmlns:a16="http://schemas.microsoft.com/office/drawing/2014/main" id="{78A11832-6C0E-990D-A7F4-B510936CBD0C}"/>
              </a:ext>
            </a:extLst>
          </p:cNvPr>
          <p:cNvSpPr/>
          <p:nvPr/>
        </p:nvSpPr>
        <p:spPr>
          <a:xfrm>
            <a:off x="8886899" y="1533626"/>
            <a:ext cx="2725980" cy="1270041"/>
          </a:xfrm>
          <a:prstGeom prst="roundRect">
            <a:avLst>
              <a:gd name="adj" fmla="val 5455"/>
            </a:avLst>
          </a:prstGeom>
          <a:solidFill>
            <a:srgbClr val="F1F6FC"/>
          </a:solidFill>
          <a:ln w="12700">
            <a:solidFill>
              <a:srgbClr val="D9E2EC"/>
            </a:solidFill>
            <a:prstDash val="solid"/>
          </a:ln>
          <a:effectLst>
            <a:outerShdw blurRad="25400" dist="6350" dir="2700000" algn="bl" rotWithShape="0">
              <a:srgbClr val="000000">
                <a:alpha val="12000"/>
              </a:srgbClr>
            </a:outerShdw>
          </a:effectLst>
        </p:spPr>
        <p:txBody>
          <a:bodyPr/>
          <a:lstStyle/>
          <a:p>
            <a:endParaRPr lang="en-US"/>
          </a:p>
        </p:txBody>
      </p:sp>
      <p:sp>
        <p:nvSpPr>
          <p:cNvPr id="23" name="A0_9084">
            <a:extLst>
              <a:ext uri="{FF2B5EF4-FFF2-40B4-BE49-F238E27FC236}">
                <a16:creationId xmlns:a16="http://schemas.microsoft.com/office/drawing/2014/main" id="{E20B6D1B-5EDA-FBDA-6F49-2E8923251818}"/>
              </a:ext>
            </a:extLst>
          </p:cNvPr>
          <p:cNvSpPr/>
          <p:nvPr/>
        </p:nvSpPr>
        <p:spPr>
          <a:xfrm>
            <a:off x="9031322" y="1678049"/>
            <a:ext cx="2494923" cy="343004"/>
          </a:xfrm>
          <a:prstGeom prst="roundRect">
            <a:avLst>
              <a:gd name="adj" fmla="val 47368"/>
            </a:avLst>
          </a:prstGeom>
          <a:solidFill>
            <a:srgbClr val="2BA7C8"/>
          </a:solidFill>
          <a:ln w="12700">
            <a:solidFill>
              <a:srgbClr val="2BA7C8"/>
            </a:solidFill>
            <a:prstDash val="solid"/>
          </a:ln>
        </p:spPr>
        <p:txBody>
          <a:bodyPr/>
          <a:lstStyle/>
          <a:p>
            <a:endParaRPr lang="en-US"/>
          </a:p>
        </p:txBody>
      </p:sp>
      <p:sp>
        <p:nvSpPr>
          <p:cNvPr id="24" name="A0_9085">
            <a:extLst>
              <a:ext uri="{FF2B5EF4-FFF2-40B4-BE49-F238E27FC236}">
                <a16:creationId xmlns:a16="http://schemas.microsoft.com/office/drawing/2014/main" id="{A85FE467-9663-ACF3-70AC-4C34A9E0CE68}"/>
              </a:ext>
            </a:extLst>
          </p:cNvPr>
          <p:cNvSpPr/>
          <p:nvPr/>
        </p:nvSpPr>
        <p:spPr>
          <a:xfrm>
            <a:off x="8959111" y="1729828"/>
            <a:ext cx="2581557" cy="234687"/>
          </a:xfrm>
          <a:prstGeom prst="rect">
            <a:avLst/>
          </a:prstGeom>
          <a:noFill/>
        </p:spPr>
        <p:txBody>
          <a:bodyPr wrap="square" lIns="0" tIns="0" rIns="0" bIns="0" rtlCol="0" anchor="ctr"/>
          <a:lstStyle/>
          <a:p>
            <a:pPr marL="0" indent="0" algn="ctr">
              <a:buNone/>
            </a:pPr>
            <a:r>
              <a:rPr lang="en-US" sz="1705" b="1" dirty="0">
                <a:solidFill>
                  <a:srgbClr val="FFFFFF"/>
                </a:solidFill>
                <a:latin typeface="Aptos" pitchFamily="34" charset="0"/>
                <a:ea typeface="Aptos" pitchFamily="34" charset="-122"/>
                <a:cs typeface="Aptos" pitchFamily="34" charset="-120"/>
              </a:rPr>
              <a:t>3. Network scheduling</a:t>
            </a:r>
            <a:endParaRPr lang="en-US" sz="1705" dirty="0"/>
          </a:p>
        </p:txBody>
      </p:sp>
      <p:sp>
        <p:nvSpPr>
          <p:cNvPr id="25" name="A0_9086">
            <a:extLst>
              <a:ext uri="{FF2B5EF4-FFF2-40B4-BE49-F238E27FC236}">
                <a16:creationId xmlns:a16="http://schemas.microsoft.com/office/drawing/2014/main" id="{1986E3DE-D96C-71EB-5870-B09F9BBAF7A0}"/>
              </a:ext>
            </a:extLst>
          </p:cNvPr>
          <p:cNvSpPr/>
          <p:nvPr/>
        </p:nvSpPr>
        <p:spPr>
          <a:xfrm>
            <a:off x="9175745" y="1974428"/>
            <a:ext cx="2364923" cy="857510"/>
          </a:xfrm>
          <a:prstGeom prst="rect">
            <a:avLst/>
          </a:prstGeom>
          <a:noFill/>
        </p:spPr>
        <p:txBody>
          <a:bodyPr wrap="square" lIns="250" tIns="250" rIns="250" bIns="250" rtlCol="0" anchor="ctr"/>
          <a:lstStyle/>
          <a:p>
            <a:pPr marL="0" indent="0">
              <a:buNone/>
            </a:pPr>
            <a:r>
              <a:rPr lang="en-US" sz="1515" dirty="0">
                <a:solidFill>
                  <a:srgbClr val="1F2D3D"/>
                </a:solidFill>
                <a:latin typeface="Aptos" pitchFamily="34" charset="0"/>
                <a:ea typeface="Aptos" pitchFamily="34" charset="-122"/>
                <a:cs typeface="Aptos" pitchFamily="34" charset="-120"/>
              </a:rPr>
              <a:t>Choose when gates and EPR generation happen under dependencies.</a:t>
            </a:r>
            <a:endParaRPr lang="en-US" sz="1515" dirty="0"/>
          </a:p>
        </p:txBody>
      </p:sp>
      <p:sp>
        <p:nvSpPr>
          <p:cNvPr id="26" name="A0_9087">
            <a:extLst>
              <a:ext uri="{FF2B5EF4-FFF2-40B4-BE49-F238E27FC236}">
                <a16:creationId xmlns:a16="http://schemas.microsoft.com/office/drawing/2014/main" id="{FB4CA7A6-3E9A-4A49-FE02-0385EC11CFAD}"/>
              </a:ext>
            </a:extLst>
          </p:cNvPr>
          <p:cNvSpPr/>
          <p:nvPr/>
        </p:nvSpPr>
        <p:spPr>
          <a:xfrm>
            <a:off x="5115017" y="2147423"/>
            <a:ext cx="198581" cy="198581"/>
          </a:xfrm>
          <a:prstGeom prst="rect">
            <a:avLst/>
          </a:prstGeom>
          <a:noFill/>
        </p:spPr>
        <p:txBody>
          <a:bodyPr wrap="square" lIns="0" tIns="0" rIns="0" bIns="0" rtlCol="0" anchor="ctr"/>
          <a:lstStyle/>
          <a:p>
            <a:pPr marL="0" indent="0">
              <a:buNone/>
            </a:pPr>
            <a:r>
              <a:rPr lang="en-US" sz="2465" b="1" dirty="0">
                <a:solidFill>
                  <a:srgbClr val="6B7280"/>
                </a:solidFill>
              </a:rPr>
              <a:t>→</a:t>
            </a:r>
            <a:endParaRPr lang="en-US" sz="2465" dirty="0"/>
          </a:p>
        </p:txBody>
      </p:sp>
      <p:sp>
        <p:nvSpPr>
          <p:cNvPr id="27" name="A0_9088">
            <a:extLst>
              <a:ext uri="{FF2B5EF4-FFF2-40B4-BE49-F238E27FC236}">
                <a16:creationId xmlns:a16="http://schemas.microsoft.com/office/drawing/2014/main" id="{A53AB8CE-4466-BF93-2C5F-C178A26B47C1}"/>
              </a:ext>
            </a:extLst>
          </p:cNvPr>
          <p:cNvSpPr/>
          <p:nvPr/>
        </p:nvSpPr>
        <p:spPr>
          <a:xfrm>
            <a:off x="8517252" y="2124687"/>
            <a:ext cx="198581" cy="198581"/>
          </a:xfrm>
          <a:prstGeom prst="rect">
            <a:avLst/>
          </a:prstGeom>
          <a:noFill/>
        </p:spPr>
        <p:txBody>
          <a:bodyPr wrap="square" lIns="0" tIns="0" rIns="0" bIns="0" rtlCol="0" anchor="ctr"/>
          <a:lstStyle/>
          <a:p>
            <a:pPr marL="0" indent="0">
              <a:buNone/>
            </a:pPr>
            <a:r>
              <a:rPr lang="en-US" sz="2465" b="1" dirty="0">
                <a:solidFill>
                  <a:srgbClr val="6B7280"/>
                </a:solidFill>
              </a:rPr>
              <a:t>→</a:t>
            </a:r>
            <a:endParaRPr lang="en-US" sz="2465" dirty="0"/>
          </a:p>
        </p:txBody>
      </p:sp>
      <p:sp>
        <p:nvSpPr>
          <p:cNvPr id="28" name="文本框 16">
            <a:extLst>
              <a:ext uri="{FF2B5EF4-FFF2-40B4-BE49-F238E27FC236}">
                <a16:creationId xmlns:a16="http://schemas.microsoft.com/office/drawing/2014/main" id="{13F5BC8C-5F22-1C49-FA27-E0E5C0228F7E}"/>
              </a:ext>
            </a:extLst>
          </p:cNvPr>
          <p:cNvSpPr txBox="1"/>
          <p:nvPr/>
        </p:nvSpPr>
        <p:spPr>
          <a:xfrm>
            <a:off x="1672118" y="6132891"/>
            <a:ext cx="10085237" cy="369332"/>
          </a:xfrm>
          <a:prstGeom prst="rect">
            <a:avLst/>
          </a:prstGeom>
          <a:noFill/>
        </p:spPr>
        <p:txBody>
          <a:bodyPr wrap="square">
            <a:spAutoFit/>
          </a:bodyPr>
          <a:lstStyle/>
          <a:p>
            <a:pPr>
              <a:defRPr/>
            </a:pPr>
            <a:r>
              <a:rPr lang="en-US" altLang="zh-CN" sz="900" dirty="0">
                <a:highlight>
                  <a:srgbClr val="FFFFFF"/>
                </a:highlight>
                <a:ea typeface="等线" panose="02010600030101010101" pitchFamily="2" charset="-122"/>
              </a:rPr>
              <a:t>[1] Zhou, R., Gan, Y., Liu, Y., &amp; Qian, C. (2025, July). </a:t>
            </a:r>
            <a:r>
              <a:rPr lang="en-US" altLang="zh-CN" sz="900" dirty="0" err="1">
                <a:highlight>
                  <a:srgbClr val="FFFFFF"/>
                </a:highlight>
                <a:ea typeface="等线" panose="02010600030101010101" pitchFamily="2" charset="-122"/>
              </a:rPr>
              <a:t>CloudQC</a:t>
            </a:r>
            <a:r>
              <a:rPr lang="en-US" altLang="zh-CN" sz="900" dirty="0">
                <a:highlight>
                  <a:srgbClr val="FFFFFF"/>
                </a:highlight>
                <a:ea typeface="等线" panose="02010600030101010101" pitchFamily="2" charset="-122"/>
              </a:rPr>
              <a:t>: A network-aware framework for multi-tenant distributed quantum computing. In 2025 IEEE 45th International Conference on Distributed Computing Systems (ICDCS) (pp. 155-165). IEEE.</a:t>
            </a:r>
            <a:endParaRPr lang="zh-CN" altLang="en-US" sz="900" dirty="0">
              <a:highlight>
                <a:srgbClr val="FFFFFF"/>
              </a:highlight>
              <a:ea typeface="等线" panose="02010600030101010101" pitchFamily="2" charset="-122"/>
            </a:endParaRPr>
          </a:p>
        </p:txBody>
      </p:sp>
    </p:spTree>
    <p:extLst>
      <p:ext uri="{BB962C8B-B14F-4D97-AF65-F5344CB8AC3E}">
        <p14:creationId xmlns:p14="http://schemas.microsoft.com/office/powerpoint/2010/main" val="2650845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400"/>
                                        <p:tgtEl>
                                          <p:spTgt spid="12"/>
                                        </p:tgtEl>
                                      </p:cBhvr>
                                    </p:animEffect>
                                  </p:childTnLst>
                                </p:cTn>
                              </p:par>
                              <p:par>
                                <p:cTn id="8" presetID="10" presetClass="entr" presetSubtype="0"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400"/>
                                        <p:tgtEl>
                                          <p:spTgt spid="15"/>
                                        </p:tgtEl>
                                      </p:cBhvr>
                                    </p:animEffect>
                                  </p:childTnLst>
                                </p:cTn>
                              </p:par>
                              <p:par>
                                <p:cTn id="11" presetID="10"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400"/>
                                        <p:tgtEl>
                                          <p:spTgt spid="16"/>
                                        </p:tgtEl>
                                      </p:cBhvr>
                                    </p:animEffect>
                                  </p:childTnLst>
                                </p:cTn>
                              </p:par>
                              <p:par>
                                <p:cTn id="14" presetID="10" presetClass="entr" presetSubtype="0" fill="hold"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400"/>
                                        <p:tgtEl>
                                          <p:spTgt spid="17"/>
                                        </p:tgtEl>
                                      </p:cBhvr>
                                    </p:animEffect>
                                  </p:childTnLst>
                                </p:cTn>
                              </p:par>
                              <p:par>
                                <p:cTn id="17" presetID="10"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400"/>
                                        <p:tgtEl>
                                          <p:spTgt spid="18"/>
                                        </p:tgtEl>
                                      </p:cBhvr>
                                    </p:animEffect>
                                  </p:childTnLst>
                                </p:cTn>
                              </p:par>
                              <p:par>
                                <p:cTn id="20" presetID="10" presetClass="entr" presetSubtype="0" fill="hold"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400"/>
                                        <p:tgtEl>
                                          <p:spTgt spid="19"/>
                                        </p:tgtEl>
                                      </p:cBhvr>
                                    </p:animEffect>
                                  </p:childTnLst>
                                </p:cTn>
                              </p:par>
                              <p:par>
                                <p:cTn id="23" presetID="10" presetClass="entr" presetSubtype="0" fill="hold" nodeType="with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fade">
                                      <p:cBhvr>
                                        <p:cTn id="25" dur="400"/>
                                        <p:tgtEl>
                                          <p:spTgt spid="20"/>
                                        </p:tgtEl>
                                      </p:cBhvr>
                                    </p:animEffect>
                                  </p:childTnLst>
                                </p:cTn>
                              </p:par>
                              <p:par>
                                <p:cTn id="26" presetID="10" presetClass="entr" presetSubtype="0" fill="hold" nodeType="with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fade">
                                      <p:cBhvr>
                                        <p:cTn id="28" dur="400"/>
                                        <p:tgtEl>
                                          <p:spTgt spid="21"/>
                                        </p:tgtEl>
                                      </p:cBhvr>
                                    </p:animEffect>
                                  </p:childTnLst>
                                </p:cTn>
                              </p:par>
                              <p:par>
                                <p:cTn id="29" presetID="10" presetClass="entr" presetSubtype="0" fill="hold" nodeType="with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400"/>
                                        <p:tgtEl>
                                          <p:spTgt spid="22"/>
                                        </p:tgtEl>
                                      </p:cBhvr>
                                    </p:animEffect>
                                  </p:childTnLst>
                                </p:cTn>
                              </p:par>
                              <p:par>
                                <p:cTn id="32" presetID="10" presetClass="entr" presetSubtype="0" fill="hold" nodeType="with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fade">
                                      <p:cBhvr>
                                        <p:cTn id="34" dur="400"/>
                                        <p:tgtEl>
                                          <p:spTgt spid="23"/>
                                        </p:tgtEl>
                                      </p:cBhvr>
                                    </p:animEffect>
                                  </p:childTnLst>
                                </p:cTn>
                              </p:par>
                              <p:par>
                                <p:cTn id="35" presetID="10" presetClass="entr" presetSubtype="0" fill="hold" nodeType="with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400"/>
                                        <p:tgtEl>
                                          <p:spTgt spid="24"/>
                                        </p:tgtEl>
                                      </p:cBhvr>
                                    </p:animEffect>
                                  </p:childTnLst>
                                </p:cTn>
                              </p:par>
                              <p:par>
                                <p:cTn id="38" presetID="10" presetClass="entr" presetSubtype="0"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400"/>
                                        <p:tgtEl>
                                          <p:spTgt spid="25"/>
                                        </p:tgtEl>
                                      </p:cBhvr>
                                    </p:animEffect>
                                  </p:childTnLst>
                                </p:cTn>
                              </p:par>
                              <p:par>
                                <p:cTn id="41" presetID="10" presetClass="entr" presetSubtype="0" fill="hold" nodeType="with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fade">
                                      <p:cBhvr>
                                        <p:cTn id="43" dur="400"/>
                                        <p:tgtEl>
                                          <p:spTgt spid="26"/>
                                        </p:tgtEl>
                                      </p:cBhvr>
                                    </p:animEffect>
                                  </p:childTnLst>
                                </p:cTn>
                              </p:par>
                              <p:par>
                                <p:cTn id="44" presetID="10" presetClass="entr" presetSubtype="0" fill="hold" nodeType="with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fade">
                                      <p:cBhvr>
                                        <p:cTn id="46" dur="4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BDD478-F038-C951-F47D-BB8C273DE3E6}"/>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9E90ABBD-192D-C710-C539-25F9F560ABA1}"/>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9D1C4F56-C7CB-7CA6-BA6B-9F0D5E0E3823}"/>
              </a:ext>
            </a:extLst>
          </p:cNvPr>
          <p:cNvSpPr/>
          <p:nvPr/>
        </p:nvSpPr>
        <p:spPr>
          <a:xfrm>
            <a:off x="109728" y="3115658"/>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38A0116B-D7CA-16E8-682A-90A8CE483923}"/>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cs typeface="Calibri" pitchFamily="34" charset="-120"/>
              </a:rPr>
              <a:t>Introduction</a:t>
            </a:r>
          </a:p>
        </p:txBody>
      </p:sp>
      <p:sp>
        <p:nvSpPr>
          <p:cNvPr id="6" name="Text 4">
            <a:extLst>
              <a:ext uri="{FF2B5EF4-FFF2-40B4-BE49-F238E27FC236}">
                <a16:creationId xmlns:a16="http://schemas.microsoft.com/office/drawing/2014/main" id="{A8178B94-6690-DCED-7849-A57F47DB7A4D}"/>
              </a:ext>
            </a:extLst>
          </p:cNvPr>
          <p:cNvSpPr/>
          <p:nvPr/>
        </p:nvSpPr>
        <p:spPr>
          <a:xfrm>
            <a:off x="182880" y="2267712"/>
            <a:ext cx="1225296" cy="512064"/>
          </a:xfrm>
          <a:prstGeom prst="rect">
            <a:avLst/>
          </a:prstGeom>
          <a:noFill/>
          <a:ln/>
        </p:spPr>
        <p:txBody>
          <a:bodyPr wrap="square" rtlCol="0" anchor="ctr"/>
          <a:lstStyle/>
          <a:p>
            <a:r>
              <a:rPr lang="en-US" sz="1250" dirty="0">
                <a:solidFill>
                  <a:srgbClr val="EACBD1"/>
                </a:solidFill>
                <a:latin typeface="Calibri" pitchFamily="34" charset="0"/>
                <a:cs typeface="Calibri" pitchFamily="34" charset="-120"/>
              </a:rPr>
              <a:t>TACO</a:t>
            </a:r>
          </a:p>
        </p:txBody>
      </p:sp>
      <p:sp>
        <p:nvSpPr>
          <p:cNvPr id="7" name="Text 5">
            <a:extLst>
              <a:ext uri="{FF2B5EF4-FFF2-40B4-BE49-F238E27FC236}">
                <a16:creationId xmlns:a16="http://schemas.microsoft.com/office/drawing/2014/main" id="{8F25E92E-99AA-56EA-2A45-E4536D596658}"/>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cs typeface="Calibri" pitchFamily="34" charset="-120"/>
              </a:rPr>
              <a:t>UNIQ</a:t>
            </a:r>
          </a:p>
        </p:txBody>
      </p:sp>
      <p:sp>
        <p:nvSpPr>
          <p:cNvPr id="8" name="Text 6">
            <a:extLst>
              <a:ext uri="{FF2B5EF4-FFF2-40B4-BE49-F238E27FC236}">
                <a16:creationId xmlns:a16="http://schemas.microsoft.com/office/drawing/2014/main" id="{E41E12AA-ADC5-A94F-113C-E0EEE250C3D9}"/>
              </a:ext>
            </a:extLst>
          </p:cNvPr>
          <p:cNvSpPr/>
          <p:nvPr/>
        </p:nvSpPr>
        <p:spPr>
          <a:xfrm>
            <a:off x="182880" y="4005072"/>
            <a:ext cx="1225296" cy="512064"/>
          </a:xfrm>
          <a:prstGeom prst="rect">
            <a:avLst/>
          </a:prstGeom>
          <a:noFill/>
          <a:ln/>
        </p:spPr>
        <p:txBody>
          <a:bodyPr wrap="square" rtlCol="0" anchor="ctr"/>
          <a:lstStyle/>
          <a:p>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a:extLst>
              <a:ext uri="{FF2B5EF4-FFF2-40B4-BE49-F238E27FC236}">
                <a16:creationId xmlns:a16="http://schemas.microsoft.com/office/drawing/2014/main" id="{CC2B22A5-7AEF-EAD0-8057-3E0A1800E65C}"/>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UNIQ: Communication-Efficient Distributed Quantum Computing</a:t>
            </a:r>
          </a:p>
        </p:txBody>
      </p:sp>
      <p:sp>
        <p:nvSpPr>
          <p:cNvPr id="13" name="Text 11">
            <a:extLst>
              <a:ext uri="{FF2B5EF4-FFF2-40B4-BE49-F238E27FC236}">
                <a16:creationId xmlns:a16="http://schemas.microsoft.com/office/drawing/2014/main" id="{3C7CA8C9-0B46-BF3F-1A96-5B8792241386}"/>
              </a:ext>
            </a:extLst>
          </p:cNvPr>
          <p:cNvSpPr/>
          <p:nvPr/>
        </p:nvSpPr>
        <p:spPr>
          <a:xfrm>
            <a:off x="11551615" y="6473952"/>
            <a:ext cx="411480" cy="274320"/>
          </a:xfrm>
          <a:prstGeom prst="rect">
            <a:avLst/>
          </a:prstGeom>
          <a:no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151</a:t>
            </a:fld>
            <a:endParaRPr lang="en-US" sz="1000" dirty="0"/>
          </a:p>
        </p:txBody>
      </p:sp>
      <p:sp>
        <p:nvSpPr>
          <p:cNvPr id="14" name="Text 12">
            <a:extLst>
              <a:ext uri="{FF2B5EF4-FFF2-40B4-BE49-F238E27FC236}">
                <a16:creationId xmlns:a16="http://schemas.microsoft.com/office/drawing/2014/main" id="{62E0BA8D-C79E-00C1-62A7-0B042F4CF340}"/>
              </a:ext>
            </a:extLst>
          </p:cNvPr>
          <p:cNvSpPr/>
          <p:nvPr/>
        </p:nvSpPr>
        <p:spPr>
          <a:xfrm>
            <a:off x="2011680" y="6473952"/>
            <a:ext cx="5486400" cy="274320"/>
          </a:xfrm>
          <a:prstGeom prst="rect">
            <a:avLst/>
          </a:prstGeom>
          <a:noFill/>
          <a:ln/>
        </p:spPr>
        <p:txBody>
          <a:bodyPr wrap="square" rtlCol="0" anchor="ctr"/>
          <a:lstStyle/>
          <a:p>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sp>
        <p:nvSpPr>
          <p:cNvPr id="11" name="Text 9">
            <a:extLst>
              <a:ext uri="{FF2B5EF4-FFF2-40B4-BE49-F238E27FC236}">
                <a16:creationId xmlns:a16="http://schemas.microsoft.com/office/drawing/2014/main" id="{4383D02F-5190-F891-AF2D-9FDE667EC516}"/>
              </a:ext>
            </a:extLst>
          </p:cNvPr>
          <p:cNvSpPr/>
          <p:nvPr/>
        </p:nvSpPr>
        <p:spPr>
          <a:xfrm>
            <a:off x="2011680" y="621792"/>
            <a:ext cx="9677095" cy="658368"/>
          </a:xfrm>
          <a:prstGeom prst="rect">
            <a:avLst/>
          </a:prstGeom>
          <a:noFill/>
        </p:spPr>
        <p:txBody>
          <a:bodyPr wrap="square" rtlCol="0" anchor="ctr"/>
          <a:lstStyle/>
          <a:p>
            <a:pPr marL="0" indent="0">
              <a:buNone/>
            </a:pPr>
            <a:r>
              <a:rPr lang="en-US" sz="2400" b="1" dirty="0">
                <a:solidFill>
                  <a:srgbClr val="231F20"/>
                </a:solidFill>
                <a:latin typeface="Cambria" panose="02040503050406030204" pitchFamily="34" charset="0"/>
                <a:ea typeface="Cambria" panose="02040503050406030204" pitchFamily="34" charset="-122"/>
                <a:cs typeface="Cambria" panose="02040503050406030204" pitchFamily="34" charset="-120"/>
              </a:rPr>
              <a:t>Stage 1 — Qubit Allocation</a:t>
            </a:r>
            <a:endParaRPr lang="en-US" sz="2400" dirty="0"/>
          </a:p>
        </p:txBody>
      </p:sp>
      <p:sp>
        <p:nvSpPr>
          <p:cNvPr id="12" name="A0_9076">
            <a:extLst>
              <a:ext uri="{FF2B5EF4-FFF2-40B4-BE49-F238E27FC236}">
                <a16:creationId xmlns:a16="http://schemas.microsoft.com/office/drawing/2014/main" id="{26599497-E034-ED58-D51C-46B42D348127}"/>
              </a:ext>
            </a:extLst>
          </p:cNvPr>
          <p:cNvSpPr/>
          <p:nvPr/>
        </p:nvSpPr>
        <p:spPr>
          <a:xfrm>
            <a:off x="2222582" y="1574113"/>
            <a:ext cx="2491293" cy="343004"/>
          </a:xfrm>
          <a:prstGeom prst="roundRect">
            <a:avLst>
              <a:gd name="adj" fmla="val 47368"/>
            </a:avLst>
          </a:prstGeom>
          <a:solidFill>
            <a:srgbClr val="1E5FA8"/>
          </a:solidFill>
          <a:ln w="12700">
            <a:solidFill>
              <a:srgbClr val="1E5FA8"/>
            </a:solidFill>
            <a:prstDash val="solid"/>
          </a:ln>
        </p:spPr>
        <p:txBody>
          <a:bodyPr/>
          <a:lstStyle/>
          <a:p>
            <a:endParaRPr lang="en-US"/>
          </a:p>
        </p:txBody>
      </p:sp>
      <p:sp>
        <p:nvSpPr>
          <p:cNvPr id="15" name="A0_9077">
            <a:extLst>
              <a:ext uri="{FF2B5EF4-FFF2-40B4-BE49-F238E27FC236}">
                <a16:creationId xmlns:a16="http://schemas.microsoft.com/office/drawing/2014/main" id="{6436D953-C53A-B995-C553-9D772CE40359}"/>
              </a:ext>
            </a:extLst>
          </p:cNvPr>
          <p:cNvSpPr/>
          <p:nvPr/>
        </p:nvSpPr>
        <p:spPr>
          <a:xfrm>
            <a:off x="2258687" y="1646325"/>
            <a:ext cx="1985813" cy="198581"/>
          </a:xfrm>
          <a:prstGeom prst="rect">
            <a:avLst/>
          </a:prstGeom>
          <a:noFill/>
        </p:spPr>
        <p:txBody>
          <a:bodyPr wrap="square" lIns="0" tIns="0" rIns="0" bIns="0" rtlCol="0" anchor="ctr"/>
          <a:lstStyle/>
          <a:p>
            <a:pPr marL="0" indent="0" algn="ctr">
              <a:buNone/>
            </a:pPr>
            <a:r>
              <a:rPr lang="en-US" sz="1705" b="1" dirty="0">
                <a:solidFill>
                  <a:srgbClr val="FFFFFF"/>
                </a:solidFill>
                <a:latin typeface="Aptos" pitchFamily="34" charset="0"/>
                <a:ea typeface="Aptos" pitchFamily="34" charset="-122"/>
                <a:cs typeface="Aptos" pitchFamily="34" charset="-120"/>
              </a:rPr>
              <a:t>1. Qubit allocation</a:t>
            </a:r>
            <a:endParaRPr lang="en-US" sz="1705" dirty="0"/>
          </a:p>
        </p:txBody>
      </p:sp>
      <p:sp>
        <p:nvSpPr>
          <p:cNvPr id="16" name="A0_9080">
            <a:extLst>
              <a:ext uri="{FF2B5EF4-FFF2-40B4-BE49-F238E27FC236}">
                <a16:creationId xmlns:a16="http://schemas.microsoft.com/office/drawing/2014/main" id="{86CCA61D-AC59-9542-E888-3A252EEFA7BC}"/>
              </a:ext>
            </a:extLst>
          </p:cNvPr>
          <p:cNvSpPr/>
          <p:nvPr/>
        </p:nvSpPr>
        <p:spPr>
          <a:xfrm>
            <a:off x="5480538" y="1574113"/>
            <a:ext cx="2637531" cy="370696"/>
          </a:xfrm>
          <a:prstGeom prst="roundRect">
            <a:avLst>
              <a:gd name="adj" fmla="val 47368"/>
            </a:avLst>
          </a:prstGeom>
          <a:solidFill>
            <a:srgbClr val="6CC3B2"/>
          </a:solidFill>
          <a:ln w="12700">
            <a:solidFill>
              <a:srgbClr val="6CC3B2"/>
            </a:solidFill>
            <a:prstDash val="solid"/>
          </a:ln>
        </p:spPr>
        <p:txBody>
          <a:bodyPr/>
          <a:lstStyle/>
          <a:p>
            <a:endParaRPr lang="en-US"/>
          </a:p>
        </p:txBody>
      </p:sp>
      <p:sp>
        <p:nvSpPr>
          <p:cNvPr id="17" name="A0_9081">
            <a:extLst>
              <a:ext uri="{FF2B5EF4-FFF2-40B4-BE49-F238E27FC236}">
                <a16:creationId xmlns:a16="http://schemas.microsoft.com/office/drawing/2014/main" id="{B0D7A883-C42A-9FD1-4D83-63416CD0FF1C}"/>
              </a:ext>
            </a:extLst>
          </p:cNvPr>
          <p:cNvSpPr/>
          <p:nvPr/>
        </p:nvSpPr>
        <p:spPr>
          <a:xfrm>
            <a:off x="5530777" y="1398879"/>
            <a:ext cx="2587293" cy="721163"/>
          </a:xfrm>
          <a:prstGeom prst="rect">
            <a:avLst/>
          </a:prstGeom>
          <a:noFill/>
        </p:spPr>
        <p:txBody>
          <a:bodyPr wrap="square" lIns="0" tIns="0" rIns="0" bIns="0" rtlCol="0" anchor="ctr"/>
          <a:lstStyle/>
          <a:p>
            <a:pPr marL="0" indent="0">
              <a:buNone/>
            </a:pPr>
            <a:r>
              <a:rPr lang="en-US" sz="1325" b="1" dirty="0">
                <a:solidFill>
                  <a:srgbClr val="FFFFFF"/>
                </a:solidFill>
                <a:latin typeface="Aptos" pitchFamily="34" charset="0"/>
                <a:ea typeface="Aptos" pitchFamily="34" charset="-122"/>
                <a:cs typeface="Aptos" pitchFamily="34" charset="-120"/>
              </a:rPr>
              <a:t>2. Entanglement  management</a:t>
            </a:r>
            <a:endParaRPr lang="en-US" sz="1325" dirty="0"/>
          </a:p>
        </p:txBody>
      </p:sp>
      <p:sp>
        <p:nvSpPr>
          <p:cNvPr id="18" name="A0_9084">
            <a:extLst>
              <a:ext uri="{FF2B5EF4-FFF2-40B4-BE49-F238E27FC236}">
                <a16:creationId xmlns:a16="http://schemas.microsoft.com/office/drawing/2014/main" id="{D7D00AD4-A503-ED76-9EAA-993C1498B39A}"/>
              </a:ext>
            </a:extLst>
          </p:cNvPr>
          <p:cNvSpPr/>
          <p:nvPr/>
        </p:nvSpPr>
        <p:spPr>
          <a:xfrm>
            <a:off x="8832241" y="1564594"/>
            <a:ext cx="2494923" cy="343004"/>
          </a:xfrm>
          <a:prstGeom prst="roundRect">
            <a:avLst>
              <a:gd name="adj" fmla="val 47368"/>
            </a:avLst>
          </a:prstGeom>
          <a:solidFill>
            <a:srgbClr val="2BA7C8"/>
          </a:solidFill>
          <a:ln w="12700">
            <a:solidFill>
              <a:srgbClr val="2BA7C8"/>
            </a:solidFill>
            <a:prstDash val="solid"/>
          </a:ln>
        </p:spPr>
        <p:txBody>
          <a:bodyPr/>
          <a:lstStyle/>
          <a:p>
            <a:endParaRPr lang="en-US"/>
          </a:p>
        </p:txBody>
      </p:sp>
      <p:sp>
        <p:nvSpPr>
          <p:cNvPr id="19" name="A0_9085">
            <a:extLst>
              <a:ext uri="{FF2B5EF4-FFF2-40B4-BE49-F238E27FC236}">
                <a16:creationId xmlns:a16="http://schemas.microsoft.com/office/drawing/2014/main" id="{2E2BE4A5-9849-E6AA-E237-80287104D2F2}"/>
              </a:ext>
            </a:extLst>
          </p:cNvPr>
          <p:cNvSpPr/>
          <p:nvPr/>
        </p:nvSpPr>
        <p:spPr>
          <a:xfrm>
            <a:off x="8760030" y="1616373"/>
            <a:ext cx="2581557" cy="234687"/>
          </a:xfrm>
          <a:prstGeom prst="rect">
            <a:avLst/>
          </a:prstGeom>
          <a:noFill/>
        </p:spPr>
        <p:txBody>
          <a:bodyPr wrap="square" lIns="0" tIns="0" rIns="0" bIns="0" rtlCol="0" anchor="ctr"/>
          <a:lstStyle/>
          <a:p>
            <a:pPr marL="0" indent="0" algn="ctr">
              <a:buNone/>
            </a:pPr>
            <a:r>
              <a:rPr lang="en-US" sz="1705" b="1" dirty="0">
                <a:solidFill>
                  <a:srgbClr val="FFFFFF"/>
                </a:solidFill>
                <a:latin typeface="Aptos" pitchFamily="34" charset="0"/>
                <a:ea typeface="Aptos" pitchFamily="34" charset="-122"/>
                <a:cs typeface="Aptos" pitchFamily="34" charset="-120"/>
              </a:rPr>
              <a:t>3. Network scheduling</a:t>
            </a:r>
            <a:endParaRPr lang="en-US" sz="1705" dirty="0"/>
          </a:p>
        </p:txBody>
      </p:sp>
      <p:sp>
        <p:nvSpPr>
          <p:cNvPr id="20" name="A0_9087">
            <a:extLst>
              <a:ext uri="{FF2B5EF4-FFF2-40B4-BE49-F238E27FC236}">
                <a16:creationId xmlns:a16="http://schemas.microsoft.com/office/drawing/2014/main" id="{0049D1F4-2848-8B7E-295A-D5FFDC4E792F}"/>
              </a:ext>
            </a:extLst>
          </p:cNvPr>
          <p:cNvSpPr/>
          <p:nvPr/>
        </p:nvSpPr>
        <p:spPr>
          <a:xfrm>
            <a:off x="4940007" y="1651111"/>
            <a:ext cx="198581" cy="198581"/>
          </a:xfrm>
          <a:prstGeom prst="rect">
            <a:avLst/>
          </a:prstGeom>
          <a:noFill/>
        </p:spPr>
        <p:txBody>
          <a:bodyPr wrap="square" lIns="0" tIns="0" rIns="0" bIns="0" rtlCol="0" anchor="ctr"/>
          <a:lstStyle/>
          <a:p>
            <a:pPr marL="0" indent="0">
              <a:buNone/>
            </a:pPr>
            <a:r>
              <a:rPr lang="en-US" sz="2465" b="1" dirty="0">
                <a:solidFill>
                  <a:srgbClr val="6B7280"/>
                </a:solidFill>
              </a:rPr>
              <a:t>→</a:t>
            </a:r>
            <a:endParaRPr lang="en-US" sz="2465" dirty="0"/>
          </a:p>
        </p:txBody>
      </p:sp>
      <p:sp>
        <p:nvSpPr>
          <p:cNvPr id="21" name="A0_9088">
            <a:extLst>
              <a:ext uri="{FF2B5EF4-FFF2-40B4-BE49-F238E27FC236}">
                <a16:creationId xmlns:a16="http://schemas.microsoft.com/office/drawing/2014/main" id="{63B3E558-0853-E6C7-E6FE-B31389F34CBF}"/>
              </a:ext>
            </a:extLst>
          </p:cNvPr>
          <p:cNvSpPr/>
          <p:nvPr/>
        </p:nvSpPr>
        <p:spPr>
          <a:xfrm>
            <a:off x="8311080" y="1646325"/>
            <a:ext cx="198581" cy="198581"/>
          </a:xfrm>
          <a:prstGeom prst="rect">
            <a:avLst/>
          </a:prstGeom>
          <a:noFill/>
        </p:spPr>
        <p:txBody>
          <a:bodyPr wrap="square" lIns="0" tIns="0" rIns="0" bIns="0" rtlCol="0" anchor="ctr"/>
          <a:lstStyle/>
          <a:p>
            <a:pPr marL="0" indent="0">
              <a:buNone/>
            </a:pPr>
            <a:r>
              <a:rPr lang="en-US" sz="2465" b="1" dirty="0">
                <a:solidFill>
                  <a:srgbClr val="6B7280"/>
                </a:solidFill>
              </a:rPr>
              <a:t>→</a:t>
            </a:r>
            <a:endParaRPr lang="en-US" sz="2465" dirty="0"/>
          </a:p>
        </p:txBody>
      </p:sp>
      <p:sp>
        <p:nvSpPr>
          <p:cNvPr id="22" name="A0_9089">
            <a:extLst>
              <a:ext uri="{FF2B5EF4-FFF2-40B4-BE49-F238E27FC236}">
                <a16:creationId xmlns:a16="http://schemas.microsoft.com/office/drawing/2014/main" id="{32515169-CD56-1717-D65E-AE28A24DBC96}"/>
              </a:ext>
            </a:extLst>
          </p:cNvPr>
          <p:cNvSpPr/>
          <p:nvPr/>
        </p:nvSpPr>
        <p:spPr>
          <a:xfrm>
            <a:off x="2074175" y="1410243"/>
            <a:ext cx="2836429" cy="758639"/>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lIns="90264" tIns="45132" rIns="90264" bIns="45132" rtlCol="0" anchor="ctr"/>
          <a:lstStyle/>
          <a:p>
            <a:pPr algn="ctr"/>
            <a:endParaRPr lang="zh-CN" altLang="en-US" sz="1705"/>
          </a:p>
        </p:txBody>
      </p:sp>
      <p:cxnSp>
        <p:nvCxnSpPr>
          <p:cNvPr id="23" name="直接连接符 2">
            <a:extLst>
              <a:ext uri="{FF2B5EF4-FFF2-40B4-BE49-F238E27FC236}">
                <a16:creationId xmlns:a16="http://schemas.microsoft.com/office/drawing/2014/main" id="{01EFBC07-95E0-45A0-1DE1-FF325188B40B}"/>
              </a:ext>
            </a:extLst>
          </p:cNvPr>
          <p:cNvCxnSpPr>
            <a:cxnSpLocks/>
          </p:cNvCxnSpPr>
          <p:nvPr/>
        </p:nvCxnSpPr>
        <p:spPr>
          <a:xfrm>
            <a:off x="3364409" y="3923124"/>
            <a:ext cx="1847770" cy="371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4" name="直接连接符 11">
            <a:extLst>
              <a:ext uri="{FF2B5EF4-FFF2-40B4-BE49-F238E27FC236}">
                <a16:creationId xmlns:a16="http://schemas.microsoft.com/office/drawing/2014/main" id="{4DE2AFF6-A188-D925-1EDD-18A7D899B969}"/>
              </a:ext>
            </a:extLst>
          </p:cNvPr>
          <p:cNvCxnSpPr>
            <a:cxnSpLocks/>
          </p:cNvCxnSpPr>
          <p:nvPr/>
        </p:nvCxnSpPr>
        <p:spPr>
          <a:xfrm>
            <a:off x="3367493" y="4609038"/>
            <a:ext cx="1844686" cy="309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25" name="椭圆 14">
            <a:extLst>
              <a:ext uri="{FF2B5EF4-FFF2-40B4-BE49-F238E27FC236}">
                <a16:creationId xmlns:a16="http://schemas.microsoft.com/office/drawing/2014/main" id="{6F46394C-E022-E3FE-0B49-7FE7D424AE2A}"/>
              </a:ext>
            </a:extLst>
          </p:cNvPr>
          <p:cNvSpPr/>
          <p:nvPr/>
        </p:nvSpPr>
        <p:spPr>
          <a:xfrm>
            <a:off x="3523543" y="4505470"/>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26" name="直接连接符 15">
            <a:extLst>
              <a:ext uri="{FF2B5EF4-FFF2-40B4-BE49-F238E27FC236}">
                <a16:creationId xmlns:a16="http://schemas.microsoft.com/office/drawing/2014/main" id="{0644DF1B-E2FC-C180-9773-2039CCEACF1A}"/>
              </a:ext>
            </a:extLst>
          </p:cNvPr>
          <p:cNvCxnSpPr>
            <a:cxnSpLocks/>
            <a:endCxn id="25" idx="4"/>
          </p:cNvCxnSpPr>
          <p:nvPr/>
        </p:nvCxnSpPr>
        <p:spPr>
          <a:xfrm>
            <a:off x="3631564" y="3923124"/>
            <a:ext cx="0" cy="78948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7" name="直接连接符 17">
            <a:extLst>
              <a:ext uri="{FF2B5EF4-FFF2-40B4-BE49-F238E27FC236}">
                <a16:creationId xmlns:a16="http://schemas.microsoft.com/office/drawing/2014/main" id="{CED9C2EE-181D-673E-3370-2BDAEB8F3DAC}"/>
              </a:ext>
            </a:extLst>
          </p:cNvPr>
          <p:cNvCxnSpPr>
            <a:cxnSpLocks/>
          </p:cNvCxnSpPr>
          <p:nvPr/>
        </p:nvCxnSpPr>
        <p:spPr>
          <a:xfrm>
            <a:off x="3364409" y="4125249"/>
            <a:ext cx="184777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8" name="直接连接符 21">
            <a:extLst>
              <a:ext uri="{FF2B5EF4-FFF2-40B4-BE49-F238E27FC236}">
                <a16:creationId xmlns:a16="http://schemas.microsoft.com/office/drawing/2014/main" id="{D23E31F0-18EA-4CDF-9F05-B7003544FF89}"/>
              </a:ext>
            </a:extLst>
          </p:cNvPr>
          <p:cNvCxnSpPr>
            <a:cxnSpLocks/>
          </p:cNvCxnSpPr>
          <p:nvPr/>
        </p:nvCxnSpPr>
        <p:spPr>
          <a:xfrm>
            <a:off x="3364409" y="4375386"/>
            <a:ext cx="184777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29" name="椭圆 22">
            <a:extLst>
              <a:ext uri="{FF2B5EF4-FFF2-40B4-BE49-F238E27FC236}">
                <a16:creationId xmlns:a16="http://schemas.microsoft.com/office/drawing/2014/main" id="{DFFF0427-CD06-C3D0-4C32-2415B7F63EA3}"/>
              </a:ext>
            </a:extLst>
          </p:cNvPr>
          <p:cNvSpPr/>
          <p:nvPr/>
        </p:nvSpPr>
        <p:spPr>
          <a:xfrm>
            <a:off x="3800510" y="4255334"/>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30" name="直接连接符 25">
            <a:extLst>
              <a:ext uri="{FF2B5EF4-FFF2-40B4-BE49-F238E27FC236}">
                <a16:creationId xmlns:a16="http://schemas.microsoft.com/office/drawing/2014/main" id="{C7A5C139-6D56-E34E-AA07-F9CC1858BC3D}"/>
              </a:ext>
            </a:extLst>
          </p:cNvPr>
          <p:cNvCxnSpPr>
            <a:cxnSpLocks/>
            <a:endCxn id="29" idx="4"/>
          </p:cNvCxnSpPr>
          <p:nvPr/>
        </p:nvCxnSpPr>
        <p:spPr>
          <a:xfrm>
            <a:off x="3908531" y="3922475"/>
            <a:ext cx="0" cy="539994"/>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31" name="椭圆 31">
            <a:extLst>
              <a:ext uri="{FF2B5EF4-FFF2-40B4-BE49-F238E27FC236}">
                <a16:creationId xmlns:a16="http://schemas.microsoft.com/office/drawing/2014/main" id="{F7AA82EC-FEE7-1FDC-8652-B497745F8C54}"/>
              </a:ext>
            </a:extLst>
          </p:cNvPr>
          <p:cNvSpPr/>
          <p:nvPr/>
        </p:nvSpPr>
        <p:spPr>
          <a:xfrm>
            <a:off x="4077476" y="4255334"/>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32" name="直接连接符 32">
            <a:extLst>
              <a:ext uri="{FF2B5EF4-FFF2-40B4-BE49-F238E27FC236}">
                <a16:creationId xmlns:a16="http://schemas.microsoft.com/office/drawing/2014/main" id="{EA4E74D7-FA5D-F8EC-78C1-7D776C7697D2}"/>
              </a:ext>
            </a:extLst>
          </p:cNvPr>
          <p:cNvCxnSpPr>
            <a:cxnSpLocks/>
            <a:endCxn id="31" idx="4"/>
          </p:cNvCxnSpPr>
          <p:nvPr/>
        </p:nvCxnSpPr>
        <p:spPr>
          <a:xfrm>
            <a:off x="4185497" y="3922475"/>
            <a:ext cx="0" cy="539994"/>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33" name="椭圆 33">
            <a:extLst>
              <a:ext uri="{FF2B5EF4-FFF2-40B4-BE49-F238E27FC236}">
                <a16:creationId xmlns:a16="http://schemas.microsoft.com/office/drawing/2014/main" id="{4B4365AB-A0F9-207C-986D-BC2D86BF2D4C}"/>
              </a:ext>
            </a:extLst>
          </p:cNvPr>
          <p:cNvSpPr/>
          <p:nvPr/>
        </p:nvSpPr>
        <p:spPr>
          <a:xfrm>
            <a:off x="4375890" y="4025921"/>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34" name="直接连接符 34">
            <a:extLst>
              <a:ext uri="{FF2B5EF4-FFF2-40B4-BE49-F238E27FC236}">
                <a16:creationId xmlns:a16="http://schemas.microsoft.com/office/drawing/2014/main" id="{7DA43BEB-8A97-C04E-2109-393189D7CD67}"/>
              </a:ext>
            </a:extLst>
          </p:cNvPr>
          <p:cNvCxnSpPr>
            <a:cxnSpLocks/>
            <a:endCxn id="33" idx="4"/>
          </p:cNvCxnSpPr>
          <p:nvPr/>
        </p:nvCxnSpPr>
        <p:spPr>
          <a:xfrm>
            <a:off x="4483911" y="3922475"/>
            <a:ext cx="0" cy="31058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35" name="椭圆 35">
            <a:extLst>
              <a:ext uri="{FF2B5EF4-FFF2-40B4-BE49-F238E27FC236}">
                <a16:creationId xmlns:a16="http://schemas.microsoft.com/office/drawing/2014/main" id="{172436DA-A6E0-D78B-EEC2-ECC7A4EA1870}"/>
              </a:ext>
            </a:extLst>
          </p:cNvPr>
          <p:cNvSpPr/>
          <p:nvPr/>
        </p:nvSpPr>
        <p:spPr>
          <a:xfrm>
            <a:off x="4633021" y="4505470"/>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36" name="直接连接符 36">
            <a:extLst>
              <a:ext uri="{FF2B5EF4-FFF2-40B4-BE49-F238E27FC236}">
                <a16:creationId xmlns:a16="http://schemas.microsoft.com/office/drawing/2014/main" id="{E4A76CB6-C622-8E33-992A-1FC40DA9F7E6}"/>
              </a:ext>
            </a:extLst>
          </p:cNvPr>
          <p:cNvCxnSpPr>
            <a:cxnSpLocks/>
            <a:endCxn id="35" idx="4"/>
          </p:cNvCxnSpPr>
          <p:nvPr/>
        </p:nvCxnSpPr>
        <p:spPr>
          <a:xfrm>
            <a:off x="4741042" y="4125249"/>
            <a:ext cx="0" cy="587356"/>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37" name="文本框 37">
            <a:extLst>
              <a:ext uri="{FF2B5EF4-FFF2-40B4-BE49-F238E27FC236}">
                <a16:creationId xmlns:a16="http://schemas.microsoft.com/office/drawing/2014/main" id="{B46D0433-AAEC-08B9-1B03-6CF0B1B996EE}"/>
              </a:ext>
            </a:extLst>
          </p:cNvPr>
          <p:cNvSpPr txBox="1"/>
          <p:nvPr/>
        </p:nvSpPr>
        <p:spPr>
          <a:xfrm>
            <a:off x="3060263" y="3757404"/>
            <a:ext cx="483117" cy="276999"/>
          </a:xfrm>
          <a:prstGeom prst="rect">
            <a:avLst/>
          </a:prstGeom>
          <a:noFill/>
        </p:spPr>
        <p:txBody>
          <a:bodyPr wrap="square" rtlCol="0">
            <a:spAutoFit/>
          </a:bodyPr>
          <a:lstStyle/>
          <a:p>
            <a:r>
              <a:rPr lang="en-US" altLang="zh-CN" sz="1200" dirty="0"/>
              <a:t>q1</a:t>
            </a:r>
            <a:endParaRPr lang="zh-CN" altLang="en-US" sz="1200" dirty="0"/>
          </a:p>
        </p:txBody>
      </p:sp>
      <p:sp>
        <p:nvSpPr>
          <p:cNvPr id="38" name="文本框 38">
            <a:extLst>
              <a:ext uri="{FF2B5EF4-FFF2-40B4-BE49-F238E27FC236}">
                <a16:creationId xmlns:a16="http://schemas.microsoft.com/office/drawing/2014/main" id="{CBC4B421-9914-84A0-3BFC-7131093A93CA}"/>
              </a:ext>
            </a:extLst>
          </p:cNvPr>
          <p:cNvSpPr txBox="1"/>
          <p:nvPr/>
        </p:nvSpPr>
        <p:spPr>
          <a:xfrm>
            <a:off x="3053808" y="4003082"/>
            <a:ext cx="483117" cy="276999"/>
          </a:xfrm>
          <a:prstGeom prst="rect">
            <a:avLst/>
          </a:prstGeom>
          <a:noFill/>
        </p:spPr>
        <p:txBody>
          <a:bodyPr wrap="square" rtlCol="0">
            <a:spAutoFit/>
          </a:bodyPr>
          <a:lstStyle/>
          <a:p>
            <a:r>
              <a:rPr lang="en-US" altLang="zh-CN" sz="1200" dirty="0"/>
              <a:t>q2</a:t>
            </a:r>
            <a:endParaRPr lang="zh-CN" altLang="en-US" sz="1200" dirty="0"/>
          </a:p>
        </p:txBody>
      </p:sp>
      <p:sp>
        <p:nvSpPr>
          <p:cNvPr id="39" name="文本框 39">
            <a:extLst>
              <a:ext uri="{FF2B5EF4-FFF2-40B4-BE49-F238E27FC236}">
                <a16:creationId xmlns:a16="http://schemas.microsoft.com/office/drawing/2014/main" id="{92350EF4-394F-0831-AF78-A9E24EB4D02D}"/>
              </a:ext>
            </a:extLst>
          </p:cNvPr>
          <p:cNvSpPr txBox="1"/>
          <p:nvPr/>
        </p:nvSpPr>
        <p:spPr>
          <a:xfrm>
            <a:off x="3060263" y="4228471"/>
            <a:ext cx="483117" cy="276999"/>
          </a:xfrm>
          <a:prstGeom prst="rect">
            <a:avLst/>
          </a:prstGeom>
          <a:noFill/>
        </p:spPr>
        <p:txBody>
          <a:bodyPr wrap="square" rtlCol="0">
            <a:spAutoFit/>
          </a:bodyPr>
          <a:lstStyle/>
          <a:p>
            <a:r>
              <a:rPr lang="en-US" altLang="zh-CN" sz="1200" dirty="0"/>
              <a:t>q3</a:t>
            </a:r>
            <a:endParaRPr lang="zh-CN" altLang="en-US" sz="1200" dirty="0"/>
          </a:p>
        </p:txBody>
      </p:sp>
      <p:sp>
        <p:nvSpPr>
          <p:cNvPr id="40" name="文本框 40">
            <a:extLst>
              <a:ext uri="{FF2B5EF4-FFF2-40B4-BE49-F238E27FC236}">
                <a16:creationId xmlns:a16="http://schemas.microsoft.com/office/drawing/2014/main" id="{7C0C4159-F89C-26A7-60FC-EC1D7EE2C876}"/>
              </a:ext>
            </a:extLst>
          </p:cNvPr>
          <p:cNvSpPr txBox="1"/>
          <p:nvPr/>
        </p:nvSpPr>
        <p:spPr>
          <a:xfrm>
            <a:off x="3070269" y="4462275"/>
            <a:ext cx="483117" cy="276999"/>
          </a:xfrm>
          <a:prstGeom prst="rect">
            <a:avLst/>
          </a:prstGeom>
          <a:noFill/>
        </p:spPr>
        <p:txBody>
          <a:bodyPr wrap="square" rtlCol="0">
            <a:spAutoFit/>
          </a:bodyPr>
          <a:lstStyle/>
          <a:p>
            <a:r>
              <a:rPr lang="en-US" altLang="zh-CN" sz="1200" dirty="0"/>
              <a:t>q4</a:t>
            </a:r>
            <a:endParaRPr lang="zh-CN" altLang="en-US" sz="1200" dirty="0"/>
          </a:p>
        </p:txBody>
      </p:sp>
      <p:sp>
        <p:nvSpPr>
          <p:cNvPr id="41" name="椭圆 41">
            <a:extLst>
              <a:ext uri="{FF2B5EF4-FFF2-40B4-BE49-F238E27FC236}">
                <a16:creationId xmlns:a16="http://schemas.microsoft.com/office/drawing/2014/main" id="{ED0D7EC9-53D3-1DF1-F8CD-52B35ACC6868}"/>
              </a:ext>
            </a:extLst>
          </p:cNvPr>
          <p:cNvSpPr/>
          <p:nvPr/>
        </p:nvSpPr>
        <p:spPr>
          <a:xfrm>
            <a:off x="4860412" y="4271299"/>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42" name="直接连接符 42">
            <a:extLst>
              <a:ext uri="{FF2B5EF4-FFF2-40B4-BE49-F238E27FC236}">
                <a16:creationId xmlns:a16="http://schemas.microsoft.com/office/drawing/2014/main" id="{E583C609-8A17-E82B-8302-13FB8FB0BD69}"/>
              </a:ext>
            </a:extLst>
          </p:cNvPr>
          <p:cNvCxnSpPr>
            <a:cxnSpLocks/>
            <a:endCxn id="41" idx="4"/>
          </p:cNvCxnSpPr>
          <p:nvPr/>
        </p:nvCxnSpPr>
        <p:spPr>
          <a:xfrm>
            <a:off x="4968433" y="3938440"/>
            <a:ext cx="0" cy="539994"/>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43" name="文本框 43">
            <a:extLst>
              <a:ext uri="{FF2B5EF4-FFF2-40B4-BE49-F238E27FC236}">
                <a16:creationId xmlns:a16="http://schemas.microsoft.com/office/drawing/2014/main" id="{21763681-95A3-3204-9884-9BE6B8AF78FA}"/>
              </a:ext>
            </a:extLst>
          </p:cNvPr>
          <p:cNvSpPr txBox="1"/>
          <p:nvPr/>
        </p:nvSpPr>
        <p:spPr>
          <a:xfrm>
            <a:off x="3299203" y="3301361"/>
            <a:ext cx="2004524" cy="369332"/>
          </a:xfrm>
          <a:prstGeom prst="rect">
            <a:avLst/>
          </a:prstGeom>
          <a:noFill/>
        </p:spPr>
        <p:txBody>
          <a:bodyPr wrap="square" rtlCol="0">
            <a:spAutoFit/>
          </a:bodyPr>
          <a:lstStyle/>
          <a:p>
            <a:r>
              <a:rPr lang="en-US" altLang="zh-CN" b="1" dirty="0"/>
              <a:t>The task circuit</a:t>
            </a:r>
            <a:endParaRPr lang="zh-CN" altLang="en-US" b="1" dirty="0"/>
          </a:p>
        </p:txBody>
      </p:sp>
      <p:cxnSp>
        <p:nvCxnSpPr>
          <p:cNvPr id="44" name="直接连接符 44">
            <a:extLst>
              <a:ext uri="{FF2B5EF4-FFF2-40B4-BE49-F238E27FC236}">
                <a16:creationId xmlns:a16="http://schemas.microsoft.com/office/drawing/2014/main" id="{D7FF4BEF-BA61-661F-4EBA-CFCA343E5D61}"/>
              </a:ext>
            </a:extLst>
          </p:cNvPr>
          <p:cNvCxnSpPr>
            <a:cxnSpLocks/>
          </p:cNvCxnSpPr>
          <p:nvPr/>
        </p:nvCxnSpPr>
        <p:spPr>
          <a:xfrm>
            <a:off x="7933016" y="3454294"/>
            <a:ext cx="1847770" cy="371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5" name="直接连接符 45">
            <a:extLst>
              <a:ext uri="{FF2B5EF4-FFF2-40B4-BE49-F238E27FC236}">
                <a16:creationId xmlns:a16="http://schemas.microsoft.com/office/drawing/2014/main" id="{0B8162A5-ABC0-2B55-6B58-EAB6B3A47A13}"/>
              </a:ext>
            </a:extLst>
          </p:cNvPr>
          <p:cNvCxnSpPr>
            <a:cxnSpLocks/>
          </p:cNvCxnSpPr>
          <p:nvPr/>
        </p:nvCxnSpPr>
        <p:spPr>
          <a:xfrm>
            <a:off x="7936100" y="4140208"/>
            <a:ext cx="1844686" cy="309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46" name="椭圆 46">
            <a:extLst>
              <a:ext uri="{FF2B5EF4-FFF2-40B4-BE49-F238E27FC236}">
                <a16:creationId xmlns:a16="http://schemas.microsoft.com/office/drawing/2014/main" id="{74E2142D-3393-ACEE-A180-94ED5426EA49}"/>
              </a:ext>
            </a:extLst>
          </p:cNvPr>
          <p:cNvSpPr/>
          <p:nvPr/>
        </p:nvSpPr>
        <p:spPr>
          <a:xfrm>
            <a:off x="8092150" y="4036640"/>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47" name="直接连接符 47">
            <a:extLst>
              <a:ext uri="{FF2B5EF4-FFF2-40B4-BE49-F238E27FC236}">
                <a16:creationId xmlns:a16="http://schemas.microsoft.com/office/drawing/2014/main" id="{C0ED41A1-A82E-885F-5297-E47CC86E6EF5}"/>
              </a:ext>
            </a:extLst>
          </p:cNvPr>
          <p:cNvCxnSpPr>
            <a:cxnSpLocks/>
            <a:endCxn id="46" idx="4"/>
          </p:cNvCxnSpPr>
          <p:nvPr/>
        </p:nvCxnSpPr>
        <p:spPr>
          <a:xfrm>
            <a:off x="8200171" y="3454294"/>
            <a:ext cx="0" cy="78948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8" name="直接连接符 48">
            <a:extLst>
              <a:ext uri="{FF2B5EF4-FFF2-40B4-BE49-F238E27FC236}">
                <a16:creationId xmlns:a16="http://schemas.microsoft.com/office/drawing/2014/main" id="{1528A3D9-5049-AFB5-0386-EF5EF122BE96}"/>
              </a:ext>
            </a:extLst>
          </p:cNvPr>
          <p:cNvCxnSpPr>
            <a:cxnSpLocks/>
          </p:cNvCxnSpPr>
          <p:nvPr/>
        </p:nvCxnSpPr>
        <p:spPr>
          <a:xfrm>
            <a:off x="7933016" y="3656419"/>
            <a:ext cx="184777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9" name="直接连接符 49">
            <a:extLst>
              <a:ext uri="{FF2B5EF4-FFF2-40B4-BE49-F238E27FC236}">
                <a16:creationId xmlns:a16="http://schemas.microsoft.com/office/drawing/2014/main" id="{F3E00229-DE6F-F063-CA00-AB751142FE27}"/>
              </a:ext>
            </a:extLst>
          </p:cNvPr>
          <p:cNvCxnSpPr>
            <a:cxnSpLocks/>
          </p:cNvCxnSpPr>
          <p:nvPr/>
        </p:nvCxnSpPr>
        <p:spPr>
          <a:xfrm>
            <a:off x="7933016" y="3906556"/>
            <a:ext cx="184777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50" name="椭圆 50">
            <a:extLst>
              <a:ext uri="{FF2B5EF4-FFF2-40B4-BE49-F238E27FC236}">
                <a16:creationId xmlns:a16="http://schemas.microsoft.com/office/drawing/2014/main" id="{B1D33F2D-E53F-6BDE-3740-1E7EB94D2340}"/>
              </a:ext>
            </a:extLst>
          </p:cNvPr>
          <p:cNvSpPr/>
          <p:nvPr/>
        </p:nvSpPr>
        <p:spPr>
          <a:xfrm>
            <a:off x="8369117" y="3786504"/>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51" name="直接连接符 51">
            <a:extLst>
              <a:ext uri="{FF2B5EF4-FFF2-40B4-BE49-F238E27FC236}">
                <a16:creationId xmlns:a16="http://schemas.microsoft.com/office/drawing/2014/main" id="{749B8B83-6902-4DD7-CF91-86F313EF052B}"/>
              </a:ext>
            </a:extLst>
          </p:cNvPr>
          <p:cNvCxnSpPr>
            <a:cxnSpLocks/>
            <a:endCxn id="50" idx="4"/>
          </p:cNvCxnSpPr>
          <p:nvPr/>
        </p:nvCxnSpPr>
        <p:spPr>
          <a:xfrm>
            <a:off x="8477138" y="3453645"/>
            <a:ext cx="0" cy="539994"/>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52" name="椭圆 52">
            <a:extLst>
              <a:ext uri="{FF2B5EF4-FFF2-40B4-BE49-F238E27FC236}">
                <a16:creationId xmlns:a16="http://schemas.microsoft.com/office/drawing/2014/main" id="{0744F119-2E74-8069-8F95-879F3D0F5F2C}"/>
              </a:ext>
            </a:extLst>
          </p:cNvPr>
          <p:cNvSpPr/>
          <p:nvPr/>
        </p:nvSpPr>
        <p:spPr>
          <a:xfrm>
            <a:off x="8646083" y="3786504"/>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53" name="直接连接符 53">
            <a:extLst>
              <a:ext uri="{FF2B5EF4-FFF2-40B4-BE49-F238E27FC236}">
                <a16:creationId xmlns:a16="http://schemas.microsoft.com/office/drawing/2014/main" id="{D22C1C6F-4445-F06C-098F-836FAB73DEF4}"/>
              </a:ext>
            </a:extLst>
          </p:cNvPr>
          <p:cNvCxnSpPr>
            <a:cxnSpLocks/>
            <a:endCxn id="52" idx="4"/>
          </p:cNvCxnSpPr>
          <p:nvPr/>
        </p:nvCxnSpPr>
        <p:spPr>
          <a:xfrm>
            <a:off x="8754104" y="3453645"/>
            <a:ext cx="0" cy="539994"/>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54" name="椭圆 54">
            <a:extLst>
              <a:ext uri="{FF2B5EF4-FFF2-40B4-BE49-F238E27FC236}">
                <a16:creationId xmlns:a16="http://schemas.microsoft.com/office/drawing/2014/main" id="{1CBD243A-9724-A9E7-1A47-54FB98930129}"/>
              </a:ext>
            </a:extLst>
          </p:cNvPr>
          <p:cNvSpPr/>
          <p:nvPr/>
        </p:nvSpPr>
        <p:spPr>
          <a:xfrm>
            <a:off x="8923859" y="3546825"/>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55" name="直接连接符 55">
            <a:extLst>
              <a:ext uri="{FF2B5EF4-FFF2-40B4-BE49-F238E27FC236}">
                <a16:creationId xmlns:a16="http://schemas.microsoft.com/office/drawing/2014/main" id="{B6A49785-FB6B-CF46-F4AF-F11600E394AB}"/>
              </a:ext>
            </a:extLst>
          </p:cNvPr>
          <p:cNvCxnSpPr>
            <a:cxnSpLocks/>
            <a:endCxn id="54" idx="4"/>
          </p:cNvCxnSpPr>
          <p:nvPr/>
        </p:nvCxnSpPr>
        <p:spPr>
          <a:xfrm>
            <a:off x="9031880" y="3464347"/>
            <a:ext cx="0" cy="28961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56" name="椭圆 56">
            <a:extLst>
              <a:ext uri="{FF2B5EF4-FFF2-40B4-BE49-F238E27FC236}">
                <a16:creationId xmlns:a16="http://schemas.microsoft.com/office/drawing/2014/main" id="{B734ECAD-29B2-DC76-A581-104AE509FB3E}"/>
              </a:ext>
            </a:extLst>
          </p:cNvPr>
          <p:cNvSpPr/>
          <p:nvPr/>
        </p:nvSpPr>
        <p:spPr>
          <a:xfrm>
            <a:off x="9201628" y="4036640"/>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57" name="直接连接符 57">
            <a:extLst>
              <a:ext uri="{FF2B5EF4-FFF2-40B4-BE49-F238E27FC236}">
                <a16:creationId xmlns:a16="http://schemas.microsoft.com/office/drawing/2014/main" id="{54AFA053-6B61-7E3C-9FB6-CBECFDC89218}"/>
              </a:ext>
            </a:extLst>
          </p:cNvPr>
          <p:cNvCxnSpPr>
            <a:cxnSpLocks/>
            <a:endCxn id="56" idx="4"/>
          </p:cNvCxnSpPr>
          <p:nvPr/>
        </p:nvCxnSpPr>
        <p:spPr>
          <a:xfrm>
            <a:off x="9309649" y="3656419"/>
            <a:ext cx="0" cy="587356"/>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58" name="文本框 58">
            <a:extLst>
              <a:ext uri="{FF2B5EF4-FFF2-40B4-BE49-F238E27FC236}">
                <a16:creationId xmlns:a16="http://schemas.microsoft.com/office/drawing/2014/main" id="{4359ACA9-6E1D-F9A6-E703-811D53C50E51}"/>
              </a:ext>
            </a:extLst>
          </p:cNvPr>
          <p:cNvSpPr txBox="1"/>
          <p:nvPr/>
        </p:nvSpPr>
        <p:spPr>
          <a:xfrm>
            <a:off x="7628870" y="3288574"/>
            <a:ext cx="483117" cy="276999"/>
          </a:xfrm>
          <a:prstGeom prst="rect">
            <a:avLst/>
          </a:prstGeom>
          <a:noFill/>
        </p:spPr>
        <p:txBody>
          <a:bodyPr wrap="square" rtlCol="0">
            <a:spAutoFit/>
          </a:bodyPr>
          <a:lstStyle/>
          <a:p>
            <a:r>
              <a:rPr lang="en-US" altLang="zh-CN" sz="1200" dirty="0"/>
              <a:t>q1</a:t>
            </a:r>
            <a:endParaRPr lang="zh-CN" altLang="en-US" sz="1200" dirty="0"/>
          </a:p>
        </p:txBody>
      </p:sp>
      <p:sp>
        <p:nvSpPr>
          <p:cNvPr id="59" name="文本框 59">
            <a:extLst>
              <a:ext uri="{FF2B5EF4-FFF2-40B4-BE49-F238E27FC236}">
                <a16:creationId xmlns:a16="http://schemas.microsoft.com/office/drawing/2014/main" id="{27DC775D-3072-F95C-C1F0-DBC56622865A}"/>
              </a:ext>
            </a:extLst>
          </p:cNvPr>
          <p:cNvSpPr txBox="1"/>
          <p:nvPr/>
        </p:nvSpPr>
        <p:spPr>
          <a:xfrm>
            <a:off x="7622415" y="3534252"/>
            <a:ext cx="483117" cy="276999"/>
          </a:xfrm>
          <a:prstGeom prst="rect">
            <a:avLst/>
          </a:prstGeom>
          <a:noFill/>
        </p:spPr>
        <p:txBody>
          <a:bodyPr wrap="square" rtlCol="0">
            <a:spAutoFit/>
          </a:bodyPr>
          <a:lstStyle/>
          <a:p>
            <a:r>
              <a:rPr lang="en-US" altLang="zh-CN" sz="1200" b="1" dirty="0"/>
              <a:t>q2</a:t>
            </a:r>
            <a:endParaRPr lang="zh-CN" altLang="en-US" sz="1200" b="1" dirty="0"/>
          </a:p>
        </p:txBody>
      </p:sp>
      <p:sp>
        <p:nvSpPr>
          <p:cNvPr id="60" name="文本框 60">
            <a:extLst>
              <a:ext uri="{FF2B5EF4-FFF2-40B4-BE49-F238E27FC236}">
                <a16:creationId xmlns:a16="http://schemas.microsoft.com/office/drawing/2014/main" id="{20E53965-836D-A83D-6341-128929E9D878}"/>
              </a:ext>
            </a:extLst>
          </p:cNvPr>
          <p:cNvSpPr txBox="1"/>
          <p:nvPr/>
        </p:nvSpPr>
        <p:spPr>
          <a:xfrm>
            <a:off x="7628870" y="3759641"/>
            <a:ext cx="483117" cy="276999"/>
          </a:xfrm>
          <a:prstGeom prst="rect">
            <a:avLst/>
          </a:prstGeom>
          <a:noFill/>
        </p:spPr>
        <p:txBody>
          <a:bodyPr wrap="square" rtlCol="0">
            <a:spAutoFit/>
          </a:bodyPr>
          <a:lstStyle/>
          <a:p>
            <a:r>
              <a:rPr lang="en-US" altLang="zh-CN" sz="1200" b="1" dirty="0"/>
              <a:t>q3</a:t>
            </a:r>
            <a:endParaRPr lang="zh-CN" altLang="en-US" sz="1200" b="1" dirty="0"/>
          </a:p>
        </p:txBody>
      </p:sp>
      <p:sp>
        <p:nvSpPr>
          <p:cNvPr id="61" name="文本框 61">
            <a:extLst>
              <a:ext uri="{FF2B5EF4-FFF2-40B4-BE49-F238E27FC236}">
                <a16:creationId xmlns:a16="http://schemas.microsoft.com/office/drawing/2014/main" id="{F097EDCF-D8CB-75EB-875F-F9AC95486C66}"/>
              </a:ext>
            </a:extLst>
          </p:cNvPr>
          <p:cNvSpPr txBox="1"/>
          <p:nvPr/>
        </p:nvSpPr>
        <p:spPr>
          <a:xfrm>
            <a:off x="7638876" y="3993445"/>
            <a:ext cx="483117" cy="276999"/>
          </a:xfrm>
          <a:prstGeom prst="rect">
            <a:avLst/>
          </a:prstGeom>
          <a:noFill/>
        </p:spPr>
        <p:txBody>
          <a:bodyPr wrap="square" rtlCol="0">
            <a:spAutoFit/>
          </a:bodyPr>
          <a:lstStyle/>
          <a:p>
            <a:r>
              <a:rPr lang="en-US" altLang="zh-CN" sz="1200" dirty="0"/>
              <a:t>q4</a:t>
            </a:r>
            <a:endParaRPr lang="zh-CN" altLang="en-US" sz="1200" dirty="0"/>
          </a:p>
        </p:txBody>
      </p:sp>
      <p:cxnSp>
        <p:nvCxnSpPr>
          <p:cNvPr id="62" name="直接连接符 62">
            <a:extLst>
              <a:ext uri="{FF2B5EF4-FFF2-40B4-BE49-F238E27FC236}">
                <a16:creationId xmlns:a16="http://schemas.microsoft.com/office/drawing/2014/main" id="{804AC7E0-59B0-D48C-9CB5-407F98978DAD}"/>
              </a:ext>
            </a:extLst>
          </p:cNvPr>
          <p:cNvCxnSpPr/>
          <p:nvPr/>
        </p:nvCxnSpPr>
        <p:spPr>
          <a:xfrm>
            <a:off x="7586673" y="3771003"/>
            <a:ext cx="2390589" cy="0"/>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63" name="文本框 9087">
            <a:extLst>
              <a:ext uri="{FF2B5EF4-FFF2-40B4-BE49-F238E27FC236}">
                <a16:creationId xmlns:a16="http://schemas.microsoft.com/office/drawing/2014/main" id="{5481061B-E13C-4FCC-039B-E1F73E037E88}"/>
              </a:ext>
            </a:extLst>
          </p:cNvPr>
          <p:cNvSpPr txBox="1"/>
          <p:nvPr/>
        </p:nvSpPr>
        <p:spPr>
          <a:xfrm>
            <a:off x="9915260" y="3356471"/>
            <a:ext cx="1001457" cy="276999"/>
          </a:xfrm>
          <a:prstGeom prst="rect">
            <a:avLst/>
          </a:prstGeom>
          <a:noFill/>
        </p:spPr>
        <p:txBody>
          <a:bodyPr wrap="square" rtlCol="0">
            <a:spAutoFit/>
          </a:bodyPr>
          <a:lstStyle/>
          <a:p>
            <a:r>
              <a:rPr lang="en-US" altLang="zh-CN" sz="1200" dirty="0"/>
              <a:t>QPU A</a:t>
            </a:r>
            <a:endParaRPr lang="zh-CN" altLang="en-US" sz="1200" dirty="0"/>
          </a:p>
        </p:txBody>
      </p:sp>
      <p:sp>
        <p:nvSpPr>
          <p:cNvPr id="64" name="文本框 9088">
            <a:extLst>
              <a:ext uri="{FF2B5EF4-FFF2-40B4-BE49-F238E27FC236}">
                <a16:creationId xmlns:a16="http://schemas.microsoft.com/office/drawing/2014/main" id="{29789A0F-1738-18B1-F740-D59A532DF5C8}"/>
              </a:ext>
            </a:extLst>
          </p:cNvPr>
          <p:cNvSpPr txBox="1"/>
          <p:nvPr/>
        </p:nvSpPr>
        <p:spPr>
          <a:xfrm>
            <a:off x="9936836" y="3771003"/>
            <a:ext cx="1001457" cy="276999"/>
          </a:xfrm>
          <a:prstGeom prst="rect">
            <a:avLst/>
          </a:prstGeom>
          <a:noFill/>
        </p:spPr>
        <p:txBody>
          <a:bodyPr wrap="square" rtlCol="0">
            <a:spAutoFit/>
          </a:bodyPr>
          <a:lstStyle/>
          <a:p>
            <a:r>
              <a:rPr lang="en-US" altLang="zh-CN" sz="1200" dirty="0"/>
              <a:t>QPU B</a:t>
            </a:r>
            <a:endParaRPr lang="zh-CN" altLang="en-US" sz="1200" dirty="0"/>
          </a:p>
        </p:txBody>
      </p:sp>
      <p:sp>
        <p:nvSpPr>
          <p:cNvPr id="65" name="文本框 9196">
            <a:extLst>
              <a:ext uri="{FF2B5EF4-FFF2-40B4-BE49-F238E27FC236}">
                <a16:creationId xmlns:a16="http://schemas.microsoft.com/office/drawing/2014/main" id="{2ADB1CAE-51C4-222F-E725-FD64D78E541B}"/>
              </a:ext>
            </a:extLst>
          </p:cNvPr>
          <p:cNvSpPr txBox="1"/>
          <p:nvPr/>
        </p:nvSpPr>
        <p:spPr>
          <a:xfrm>
            <a:off x="1776083" y="3430327"/>
            <a:ext cx="1010042" cy="646331"/>
          </a:xfrm>
          <a:prstGeom prst="rect">
            <a:avLst/>
          </a:prstGeom>
          <a:noFill/>
          <a:ln>
            <a:solidFill>
              <a:srgbClr val="0070C0"/>
            </a:solidFill>
          </a:ln>
        </p:spPr>
        <p:txBody>
          <a:bodyPr wrap="square" rtlCol="0">
            <a:spAutoFit/>
          </a:bodyPr>
          <a:lstStyle/>
          <a:p>
            <a:pPr algn="ctr"/>
            <a:r>
              <a:rPr lang="en-US" altLang="zh-CN" sz="1200" dirty="0"/>
              <a:t>QPU A</a:t>
            </a:r>
          </a:p>
          <a:p>
            <a:pPr algn="ctr"/>
            <a:endParaRPr lang="en-US" altLang="zh-CN" sz="1200" dirty="0"/>
          </a:p>
          <a:p>
            <a:pPr algn="ctr"/>
            <a:endParaRPr lang="zh-CN" altLang="en-US" sz="1200" dirty="0"/>
          </a:p>
        </p:txBody>
      </p:sp>
      <p:sp>
        <p:nvSpPr>
          <p:cNvPr id="66" name="椭圆 9197">
            <a:extLst>
              <a:ext uri="{FF2B5EF4-FFF2-40B4-BE49-F238E27FC236}">
                <a16:creationId xmlns:a16="http://schemas.microsoft.com/office/drawing/2014/main" id="{5F6BA133-02FB-DE9E-9FBC-98298D7CC840}"/>
              </a:ext>
            </a:extLst>
          </p:cNvPr>
          <p:cNvSpPr/>
          <p:nvPr/>
        </p:nvSpPr>
        <p:spPr>
          <a:xfrm>
            <a:off x="1875548" y="3694649"/>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椭圆 9198">
            <a:extLst>
              <a:ext uri="{FF2B5EF4-FFF2-40B4-BE49-F238E27FC236}">
                <a16:creationId xmlns:a16="http://schemas.microsoft.com/office/drawing/2014/main" id="{188F3C04-1F2B-5C98-CE0D-ADE835B2D59A}"/>
              </a:ext>
            </a:extLst>
          </p:cNvPr>
          <p:cNvSpPr/>
          <p:nvPr/>
        </p:nvSpPr>
        <p:spPr>
          <a:xfrm>
            <a:off x="2441080" y="3708141"/>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8" name="文本框 9199">
            <a:extLst>
              <a:ext uri="{FF2B5EF4-FFF2-40B4-BE49-F238E27FC236}">
                <a16:creationId xmlns:a16="http://schemas.microsoft.com/office/drawing/2014/main" id="{B84D0EEE-BEEA-5EDC-788B-E204F5287B7A}"/>
              </a:ext>
            </a:extLst>
          </p:cNvPr>
          <p:cNvSpPr txBox="1"/>
          <p:nvPr/>
        </p:nvSpPr>
        <p:spPr>
          <a:xfrm>
            <a:off x="1775107" y="4155268"/>
            <a:ext cx="1010042" cy="646331"/>
          </a:xfrm>
          <a:prstGeom prst="rect">
            <a:avLst/>
          </a:prstGeom>
          <a:noFill/>
          <a:ln>
            <a:solidFill>
              <a:srgbClr val="0070C0"/>
            </a:solidFill>
          </a:ln>
        </p:spPr>
        <p:txBody>
          <a:bodyPr wrap="square" rtlCol="0">
            <a:spAutoFit/>
          </a:bodyPr>
          <a:lstStyle/>
          <a:p>
            <a:pPr algn="ctr"/>
            <a:endParaRPr lang="en-US" altLang="zh-CN" sz="1200" dirty="0"/>
          </a:p>
          <a:p>
            <a:pPr algn="ctr"/>
            <a:endParaRPr lang="en-US" altLang="zh-CN" sz="1200" dirty="0"/>
          </a:p>
          <a:p>
            <a:pPr algn="ctr"/>
            <a:r>
              <a:rPr lang="en-US" altLang="zh-CN" sz="1200" dirty="0"/>
              <a:t>QPU B</a:t>
            </a:r>
            <a:endParaRPr lang="zh-CN" altLang="en-US" sz="1200" dirty="0"/>
          </a:p>
        </p:txBody>
      </p:sp>
      <p:sp>
        <p:nvSpPr>
          <p:cNvPr id="69" name="椭圆 9200">
            <a:extLst>
              <a:ext uri="{FF2B5EF4-FFF2-40B4-BE49-F238E27FC236}">
                <a16:creationId xmlns:a16="http://schemas.microsoft.com/office/drawing/2014/main" id="{25565ADB-CB4F-01BD-5E49-729B46471E7B}"/>
              </a:ext>
            </a:extLst>
          </p:cNvPr>
          <p:cNvSpPr/>
          <p:nvPr/>
        </p:nvSpPr>
        <p:spPr>
          <a:xfrm>
            <a:off x="1886637" y="4352591"/>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椭圆 9201">
            <a:extLst>
              <a:ext uri="{FF2B5EF4-FFF2-40B4-BE49-F238E27FC236}">
                <a16:creationId xmlns:a16="http://schemas.microsoft.com/office/drawing/2014/main" id="{F45722F4-6359-DC2F-7CCD-28F82DAD9B62}"/>
              </a:ext>
            </a:extLst>
          </p:cNvPr>
          <p:cNvSpPr/>
          <p:nvPr/>
        </p:nvSpPr>
        <p:spPr>
          <a:xfrm>
            <a:off x="2452169" y="4366083"/>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1" name="椭圆 9202">
            <a:extLst>
              <a:ext uri="{FF2B5EF4-FFF2-40B4-BE49-F238E27FC236}">
                <a16:creationId xmlns:a16="http://schemas.microsoft.com/office/drawing/2014/main" id="{5956A799-EE12-401B-F7B7-6D07C3FEA3E1}"/>
              </a:ext>
            </a:extLst>
          </p:cNvPr>
          <p:cNvSpPr/>
          <p:nvPr/>
        </p:nvSpPr>
        <p:spPr>
          <a:xfrm>
            <a:off x="2034047" y="3881222"/>
            <a:ext cx="216037" cy="202125"/>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2" name="椭圆 9203">
            <a:extLst>
              <a:ext uri="{FF2B5EF4-FFF2-40B4-BE49-F238E27FC236}">
                <a16:creationId xmlns:a16="http://schemas.microsoft.com/office/drawing/2014/main" id="{7D97BDA5-F086-F73A-15AE-FD4A2AD011AE}"/>
              </a:ext>
            </a:extLst>
          </p:cNvPr>
          <p:cNvSpPr/>
          <p:nvPr/>
        </p:nvSpPr>
        <p:spPr>
          <a:xfrm>
            <a:off x="2031183" y="4170236"/>
            <a:ext cx="216037" cy="202125"/>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3" name="椭圆 9204">
            <a:extLst>
              <a:ext uri="{FF2B5EF4-FFF2-40B4-BE49-F238E27FC236}">
                <a16:creationId xmlns:a16="http://schemas.microsoft.com/office/drawing/2014/main" id="{6496D3AF-5137-7A50-0460-3FB4F83F67EE}"/>
              </a:ext>
            </a:extLst>
          </p:cNvPr>
          <p:cNvSpPr/>
          <p:nvPr/>
        </p:nvSpPr>
        <p:spPr>
          <a:xfrm>
            <a:off x="9451158" y="3780352"/>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74" name="直接连接符 9205">
            <a:extLst>
              <a:ext uri="{FF2B5EF4-FFF2-40B4-BE49-F238E27FC236}">
                <a16:creationId xmlns:a16="http://schemas.microsoft.com/office/drawing/2014/main" id="{995836A9-249E-23DB-01CC-D96CEB1E4746}"/>
              </a:ext>
            </a:extLst>
          </p:cNvPr>
          <p:cNvCxnSpPr>
            <a:cxnSpLocks/>
            <a:endCxn id="73" idx="4"/>
          </p:cNvCxnSpPr>
          <p:nvPr/>
        </p:nvCxnSpPr>
        <p:spPr>
          <a:xfrm>
            <a:off x="9559179" y="3447493"/>
            <a:ext cx="0" cy="539994"/>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75" name="文本框 9206">
            <a:extLst>
              <a:ext uri="{FF2B5EF4-FFF2-40B4-BE49-F238E27FC236}">
                <a16:creationId xmlns:a16="http://schemas.microsoft.com/office/drawing/2014/main" id="{3D42BA92-52C7-4D52-45FE-B5137CF0D8DC}"/>
              </a:ext>
            </a:extLst>
          </p:cNvPr>
          <p:cNvSpPr txBox="1"/>
          <p:nvPr/>
        </p:nvSpPr>
        <p:spPr>
          <a:xfrm>
            <a:off x="1693551" y="4876846"/>
            <a:ext cx="3503557" cy="923330"/>
          </a:xfrm>
          <a:prstGeom prst="rect">
            <a:avLst/>
          </a:prstGeom>
          <a:noFill/>
        </p:spPr>
        <p:txBody>
          <a:bodyPr wrap="square" rtlCol="0">
            <a:spAutoFit/>
          </a:bodyPr>
          <a:lstStyle/>
          <a:p>
            <a:r>
              <a:rPr lang="en-US" altLang="zh-CN" dirty="0"/>
              <a:t>Each QPU </a:t>
            </a:r>
          </a:p>
          <a:p>
            <a:r>
              <a:rPr lang="en-US" altLang="zh-CN" dirty="0">
                <a:solidFill>
                  <a:srgbClr val="FF0000"/>
                </a:solidFill>
              </a:rPr>
              <a:t>Computing qubits: 2 </a:t>
            </a:r>
            <a:r>
              <a:rPr lang="en-US" altLang="zh-CN" dirty="0">
                <a:solidFill>
                  <a:srgbClr val="0070C0"/>
                </a:solidFill>
              </a:rPr>
              <a:t>Communication qubits: 1</a:t>
            </a:r>
            <a:endParaRPr lang="zh-CN" altLang="en-US" dirty="0">
              <a:solidFill>
                <a:srgbClr val="0070C0"/>
              </a:solidFill>
            </a:endParaRPr>
          </a:p>
        </p:txBody>
      </p:sp>
      <p:cxnSp>
        <p:nvCxnSpPr>
          <p:cNvPr id="76" name="直接连接符 9207">
            <a:extLst>
              <a:ext uri="{FF2B5EF4-FFF2-40B4-BE49-F238E27FC236}">
                <a16:creationId xmlns:a16="http://schemas.microsoft.com/office/drawing/2014/main" id="{9891A5EA-5987-AF45-06A1-40D41AB0259A}"/>
              </a:ext>
            </a:extLst>
          </p:cNvPr>
          <p:cNvCxnSpPr>
            <a:cxnSpLocks/>
          </p:cNvCxnSpPr>
          <p:nvPr/>
        </p:nvCxnSpPr>
        <p:spPr>
          <a:xfrm>
            <a:off x="7962803" y="4842852"/>
            <a:ext cx="1847770" cy="371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7" name="直接连接符 9208">
            <a:extLst>
              <a:ext uri="{FF2B5EF4-FFF2-40B4-BE49-F238E27FC236}">
                <a16:creationId xmlns:a16="http://schemas.microsoft.com/office/drawing/2014/main" id="{5A111AF1-F5BA-F701-162E-1F63C6746FF5}"/>
              </a:ext>
            </a:extLst>
          </p:cNvPr>
          <p:cNvCxnSpPr>
            <a:cxnSpLocks/>
          </p:cNvCxnSpPr>
          <p:nvPr/>
        </p:nvCxnSpPr>
        <p:spPr>
          <a:xfrm>
            <a:off x="7965887" y="5528766"/>
            <a:ext cx="1844686" cy="309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78" name="椭圆 9209">
            <a:extLst>
              <a:ext uri="{FF2B5EF4-FFF2-40B4-BE49-F238E27FC236}">
                <a16:creationId xmlns:a16="http://schemas.microsoft.com/office/drawing/2014/main" id="{4A1BDB13-DE91-3A3B-556D-415CAE181F24}"/>
              </a:ext>
            </a:extLst>
          </p:cNvPr>
          <p:cNvSpPr/>
          <p:nvPr/>
        </p:nvSpPr>
        <p:spPr>
          <a:xfrm>
            <a:off x="8121937" y="5425198"/>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79" name="直接连接符 9210">
            <a:extLst>
              <a:ext uri="{FF2B5EF4-FFF2-40B4-BE49-F238E27FC236}">
                <a16:creationId xmlns:a16="http://schemas.microsoft.com/office/drawing/2014/main" id="{1E8ECE03-2155-0FFB-8183-FC0C500016FD}"/>
              </a:ext>
            </a:extLst>
          </p:cNvPr>
          <p:cNvCxnSpPr>
            <a:cxnSpLocks/>
            <a:endCxn id="78" idx="4"/>
          </p:cNvCxnSpPr>
          <p:nvPr/>
        </p:nvCxnSpPr>
        <p:spPr>
          <a:xfrm>
            <a:off x="8229958" y="4842852"/>
            <a:ext cx="0" cy="78948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0" name="直接连接符 9211">
            <a:extLst>
              <a:ext uri="{FF2B5EF4-FFF2-40B4-BE49-F238E27FC236}">
                <a16:creationId xmlns:a16="http://schemas.microsoft.com/office/drawing/2014/main" id="{1586314A-0AF0-BE01-0583-F87ED9451092}"/>
              </a:ext>
            </a:extLst>
          </p:cNvPr>
          <p:cNvCxnSpPr>
            <a:cxnSpLocks/>
          </p:cNvCxnSpPr>
          <p:nvPr/>
        </p:nvCxnSpPr>
        <p:spPr>
          <a:xfrm>
            <a:off x="7962803" y="5044977"/>
            <a:ext cx="184777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1" name="直接连接符 9212">
            <a:extLst>
              <a:ext uri="{FF2B5EF4-FFF2-40B4-BE49-F238E27FC236}">
                <a16:creationId xmlns:a16="http://schemas.microsoft.com/office/drawing/2014/main" id="{D94C8F48-0CAF-86EB-EA0A-E5B0223CB6C4}"/>
              </a:ext>
            </a:extLst>
          </p:cNvPr>
          <p:cNvCxnSpPr>
            <a:cxnSpLocks/>
          </p:cNvCxnSpPr>
          <p:nvPr/>
        </p:nvCxnSpPr>
        <p:spPr>
          <a:xfrm>
            <a:off x="7962803" y="5295114"/>
            <a:ext cx="184777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82" name="椭圆 9213">
            <a:extLst>
              <a:ext uri="{FF2B5EF4-FFF2-40B4-BE49-F238E27FC236}">
                <a16:creationId xmlns:a16="http://schemas.microsoft.com/office/drawing/2014/main" id="{EE0C0DE9-D902-6229-81A9-6351647D7505}"/>
              </a:ext>
            </a:extLst>
          </p:cNvPr>
          <p:cNvSpPr/>
          <p:nvPr/>
        </p:nvSpPr>
        <p:spPr>
          <a:xfrm>
            <a:off x="8372398" y="4946227"/>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83" name="直接连接符 9214">
            <a:extLst>
              <a:ext uri="{FF2B5EF4-FFF2-40B4-BE49-F238E27FC236}">
                <a16:creationId xmlns:a16="http://schemas.microsoft.com/office/drawing/2014/main" id="{83743E2B-648B-142A-1F45-BEAF37899DA2}"/>
              </a:ext>
            </a:extLst>
          </p:cNvPr>
          <p:cNvCxnSpPr>
            <a:cxnSpLocks/>
            <a:endCxn id="82" idx="4"/>
          </p:cNvCxnSpPr>
          <p:nvPr/>
        </p:nvCxnSpPr>
        <p:spPr>
          <a:xfrm>
            <a:off x="8480419" y="4842481"/>
            <a:ext cx="0" cy="31088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84" name="椭圆 9215">
            <a:extLst>
              <a:ext uri="{FF2B5EF4-FFF2-40B4-BE49-F238E27FC236}">
                <a16:creationId xmlns:a16="http://schemas.microsoft.com/office/drawing/2014/main" id="{35DDAA0F-A1D1-CEF3-424C-2C3E68FE3022}"/>
              </a:ext>
            </a:extLst>
          </p:cNvPr>
          <p:cNvSpPr/>
          <p:nvPr/>
        </p:nvSpPr>
        <p:spPr>
          <a:xfrm>
            <a:off x="8661439" y="4946227"/>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85" name="直接连接符 9216">
            <a:extLst>
              <a:ext uri="{FF2B5EF4-FFF2-40B4-BE49-F238E27FC236}">
                <a16:creationId xmlns:a16="http://schemas.microsoft.com/office/drawing/2014/main" id="{E227456B-775A-C9E9-46D3-E5D99BD1A3BF}"/>
              </a:ext>
            </a:extLst>
          </p:cNvPr>
          <p:cNvCxnSpPr>
            <a:cxnSpLocks/>
            <a:endCxn id="84" idx="4"/>
          </p:cNvCxnSpPr>
          <p:nvPr/>
        </p:nvCxnSpPr>
        <p:spPr>
          <a:xfrm>
            <a:off x="8769460" y="4842481"/>
            <a:ext cx="0" cy="31088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86" name="椭圆 9217">
            <a:extLst>
              <a:ext uri="{FF2B5EF4-FFF2-40B4-BE49-F238E27FC236}">
                <a16:creationId xmlns:a16="http://schemas.microsoft.com/office/drawing/2014/main" id="{51D6F332-7563-5A12-BDE1-BEEBDAA0CB14}"/>
              </a:ext>
            </a:extLst>
          </p:cNvPr>
          <p:cNvSpPr/>
          <p:nvPr/>
        </p:nvSpPr>
        <p:spPr>
          <a:xfrm>
            <a:off x="8927140" y="5179837"/>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87" name="直接连接符 9218">
            <a:extLst>
              <a:ext uri="{FF2B5EF4-FFF2-40B4-BE49-F238E27FC236}">
                <a16:creationId xmlns:a16="http://schemas.microsoft.com/office/drawing/2014/main" id="{41FA7066-E649-0F70-2750-FFEE543DBA1E}"/>
              </a:ext>
            </a:extLst>
          </p:cNvPr>
          <p:cNvCxnSpPr>
            <a:cxnSpLocks/>
            <a:endCxn id="86" idx="4"/>
          </p:cNvCxnSpPr>
          <p:nvPr/>
        </p:nvCxnSpPr>
        <p:spPr>
          <a:xfrm>
            <a:off x="9035161" y="4837647"/>
            <a:ext cx="0" cy="54932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88" name="椭圆 9219">
            <a:extLst>
              <a:ext uri="{FF2B5EF4-FFF2-40B4-BE49-F238E27FC236}">
                <a16:creationId xmlns:a16="http://schemas.microsoft.com/office/drawing/2014/main" id="{A09F3B31-2644-5588-8A16-56011435C6B7}"/>
              </a:ext>
            </a:extLst>
          </p:cNvPr>
          <p:cNvSpPr/>
          <p:nvPr/>
        </p:nvSpPr>
        <p:spPr>
          <a:xfrm>
            <a:off x="9231415" y="5425198"/>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89" name="直接连接符 9220">
            <a:extLst>
              <a:ext uri="{FF2B5EF4-FFF2-40B4-BE49-F238E27FC236}">
                <a16:creationId xmlns:a16="http://schemas.microsoft.com/office/drawing/2014/main" id="{C1E4DD2D-5088-3E0B-C786-33EE74202057}"/>
              </a:ext>
            </a:extLst>
          </p:cNvPr>
          <p:cNvCxnSpPr>
            <a:cxnSpLocks/>
            <a:endCxn id="88" idx="4"/>
          </p:cNvCxnSpPr>
          <p:nvPr/>
        </p:nvCxnSpPr>
        <p:spPr>
          <a:xfrm>
            <a:off x="9339436" y="5287717"/>
            <a:ext cx="0" cy="344616"/>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90" name="文本框 9221">
            <a:extLst>
              <a:ext uri="{FF2B5EF4-FFF2-40B4-BE49-F238E27FC236}">
                <a16:creationId xmlns:a16="http://schemas.microsoft.com/office/drawing/2014/main" id="{DD58AA81-C3CC-2DB5-15B6-B3ED772B0446}"/>
              </a:ext>
            </a:extLst>
          </p:cNvPr>
          <p:cNvSpPr txBox="1"/>
          <p:nvPr/>
        </p:nvSpPr>
        <p:spPr>
          <a:xfrm>
            <a:off x="7658657" y="4677132"/>
            <a:ext cx="483117" cy="276999"/>
          </a:xfrm>
          <a:prstGeom prst="rect">
            <a:avLst/>
          </a:prstGeom>
          <a:noFill/>
        </p:spPr>
        <p:txBody>
          <a:bodyPr wrap="square" rtlCol="0">
            <a:spAutoFit/>
          </a:bodyPr>
          <a:lstStyle/>
          <a:p>
            <a:r>
              <a:rPr lang="en-US" altLang="zh-CN" sz="1200" dirty="0"/>
              <a:t>q1</a:t>
            </a:r>
            <a:endParaRPr lang="zh-CN" altLang="en-US" sz="1200" dirty="0"/>
          </a:p>
        </p:txBody>
      </p:sp>
      <p:sp>
        <p:nvSpPr>
          <p:cNvPr id="91" name="文本框 9222">
            <a:extLst>
              <a:ext uri="{FF2B5EF4-FFF2-40B4-BE49-F238E27FC236}">
                <a16:creationId xmlns:a16="http://schemas.microsoft.com/office/drawing/2014/main" id="{D02AAE4F-2D75-0D5E-B08B-4EA6AF7C7FB5}"/>
              </a:ext>
            </a:extLst>
          </p:cNvPr>
          <p:cNvSpPr txBox="1"/>
          <p:nvPr/>
        </p:nvSpPr>
        <p:spPr>
          <a:xfrm>
            <a:off x="7652202" y="4922810"/>
            <a:ext cx="483117" cy="276999"/>
          </a:xfrm>
          <a:prstGeom prst="rect">
            <a:avLst/>
          </a:prstGeom>
          <a:noFill/>
        </p:spPr>
        <p:txBody>
          <a:bodyPr wrap="square" rtlCol="0">
            <a:spAutoFit/>
          </a:bodyPr>
          <a:lstStyle/>
          <a:p>
            <a:r>
              <a:rPr lang="en-US" altLang="zh-CN" sz="1200" b="1" dirty="0"/>
              <a:t>q3</a:t>
            </a:r>
            <a:endParaRPr lang="zh-CN" altLang="en-US" sz="1200" b="1" dirty="0"/>
          </a:p>
        </p:txBody>
      </p:sp>
      <p:sp>
        <p:nvSpPr>
          <p:cNvPr id="92" name="文本框 9223">
            <a:extLst>
              <a:ext uri="{FF2B5EF4-FFF2-40B4-BE49-F238E27FC236}">
                <a16:creationId xmlns:a16="http://schemas.microsoft.com/office/drawing/2014/main" id="{D222ECD7-28ED-65FD-06CC-29E949D2DD59}"/>
              </a:ext>
            </a:extLst>
          </p:cNvPr>
          <p:cNvSpPr txBox="1"/>
          <p:nvPr/>
        </p:nvSpPr>
        <p:spPr>
          <a:xfrm>
            <a:off x="7658657" y="5148199"/>
            <a:ext cx="483117" cy="276999"/>
          </a:xfrm>
          <a:prstGeom prst="rect">
            <a:avLst/>
          </a:prstGeom>
          <a:noFill/>
        </p:spPr>
        <p:txBody>
          <a:bodyPr wrap="square" rtlCol="0">
            <a:spAutoFit/>
          </a:bodyPr>
          <a:lstStyle/>
          <a:p>
            <a:r>
              <a:rPr lang="en-US" altLang="zh-CN" sz="1200" b="1" dirty="0"/>
              <a:t>q2</a:t>
            </a:r>
            <a:endParaRPr lang="zh-CN" altLang="en-US" sz="1200" b="1" dirty="0"/>
          </a:p>
        </p:txBody>
      </p:sp>
      <p:sp>
        <p:nvSpPr>
          <p:cNvPr id="93" name="文本框 9224">
            <a:extLst>
              <a:ext uri="{FF2B5EF4-FFF2-40B4-BE49-F238E27FC236}">
                <a16:creationId xmlns:a16="http://schemas.microsoft.com/office/drawing/2014/main" id="{8BB8A63C-879A-9398-5FCE-9667FFDC915C}"/>
              </a:ext>
            </a:extLst>
          </p:cNvPr>
          <p:cNvSpPr txBox="1"/>
          <p:nvPr/>
        </p:nvSpPr>
        <p:spPr>
          <a:xfrm>
            <a:off x="7668663" y="5382003"/>
            <a:ext cx="483117" cy="276999"/>
          </a:xfrm>
          <a:prstGeom prst="rect">
            <a:avLst/>
          </a:prstGeom>
          <a:noFill/>
        </p:spPr>
        <p:txBody>
          <a:bodyPr wrap="square" rtlCol="0">
            <a:spAutoFit/>
          </a:bodyPr>
          <a:lstStyle/>
          <a:p>
            <a:r>
              <a:rPr lang="en-US" altLang="zh-CN" sz="1200" dirty="0"/>
              <a:t>q4</a:t>
            </a:r>
            <a:endParaRPr lang="zh-CN" altLang="en-US" sz="1200" dirty="0"/>
          </a:p>
        </p:txBody>
      </p:sp>
      <p:cxnSp>
        <p:nvCxnSpPr>
          <p:cNvPr id="94" name="直接连接符 9225">
            <a:extLst>
              <a:ext uri="{FF2B5EF4-FFF2-40B4-BE49-F238E27FC236}">
                <a16:creationId xmlns:a16="http://schemas.microsoft.com/office/drawing/2014/main" id="{92FF3950-B0D7-4C5D-39EE-40B0AA591AA9}"/>
              </a:ext>
            </a:extLst>
          </p:cNvPr>
          <p:cNvCxnSpPr/>
          <p:nvPr/>
        </p:nvCxnSpPr>
        <p:spPr>
          <a:xfrm>
            <a:off x="7616460" y="5159561"/>
            <a:ext cx="2390589" cy="0"/>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95" name="文本框 9226">
            <a:extLst>
              <a:ext uri="{FF2B5EF4-FFF2-40B4-BE49-F238E27FC236}">
                <a16:creationId xmlns:a16="http://schemas.microsoft.com/office/drawing/2014/main" id="{76ED3B15-A4FC-766B-7519-5BA6BCAF0D05}"/>
              </a:ext>
            </a:extLst>
          </p:cNvPr>
          <p:cNvSpPr txBox="1"/>
          <p:nvPr/>
        </p:nvSpPr>
        <p:spPr>
          <a:xfrm>
            <a:off x="9910123" y="4823331"/>
            <a:ext cx="1001457" cy="276999"/>
          </a:xfrm>
          <a:prstGeom prst="rect">
            <a:avLst/>
          </a:prstGeom>
          <a:noFill/>
        </p:spPr>
        <p:txBody>
          <a:bodyPr wrap="square" rtlCol="0">
            <a:spAutoFit/>
          </a:bodyPr>
          <a:lstStyle/>
          <a:p>
            <a:r>
              <a:rPr lang="en-US" altLang="zh-CN" sz="1200" dirty="0"/>
              <a:t>QPU A</a:t>
            </a:r>
            <a:endParaRPr lang="zh-CN" altLang="en-US" sz="1200" dirty="0"/>
          </a:p>
        </p:txBody>
      </p:sp>
      <p:sp>
        <p:nvSpPr>
          <p:cNvPr id="96" name="文本框 9227">
            <a:extLst>
              <a:ext uri="{FF2B5EF4-FFF2-40B4-BE49-F238E27FC236}">
                <a16:creationId xmlns:a16="http://schemas.microsoft.com/office/drawing/2014/main" id="{570EC7E4-6C39-B330-B0F2-D4608B18CA21}"/>
              </a:ext>
            </a:extLst>
          </p:cNvPr>
          <p:cNvSpPr txBox="1"/>
          <p:nvPr/>
        </p:nvSpPr>
        <p:spPr>
          <a:xfrm>
            <a:off x="9931699" y="5237863"/>
            <a:ext cx="1001457" cy="276999"/>
          </a:xfrm>
          <a:prstGeom prst="rect">
            <a:avLst/>
          </a:prstGeom>
          <a:noFill/>
        </p:spPr>
        <p:txBody>
          <a:bodyPr wrap="square" rtlCol="0">
            <a:spAutoFit/>
          </a:bodyPr>
          <a:lstStyle/>
          <a:p>
            <a:r>
              <a:rPr lang="en-US" altLang="zh-CN" sz="1200" dirty="0"/>
              <a:t>QPU B</a:t>
            </a:r>
            <a:endParaRPr lang="zh-CN" altLang="en-US" sz="1200" dirty="0"/>
          </a:p>
        </p:txBody>
      </p:sp>
      <p:sp>
        <p:nvSpPr>
          <p:cNvPr id="97" name="椭圆 9228">
            <a:extLst>
              <a:ext uri="{FF2B5EF4-FFF2-40B4-BE49-F238E27FC236}">
                <a16:creationId xmlns:a16="http://schemas.microsoft.com/office/drawing/2014/main" id="{97BD1419-7201-C884-03AB-F65835A46549}"/>
              </a:ext>
            </a:extLst>
          </p:cNvPr>
          <p:cNvSpPr/>
          <p:nvPr/>
        </p:nvSpPr>
        <p:spPr>
          <a:xfrm>
            <a:off x="9470187" y="4946227"/>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98" name="直接连接符 9229">
            <a:extLst>
              <a:ext uri="{FF2B5EF4-FFF2-40B4-BE49-F238E27FC236}">
                <a16:creationId xmlns:a16="http://schemas.microsoft.com/office/drawing/2014/main" id="{57CA7D5C-DE21-3C79-CE36-A8DCEAE9214F}"/>
              </a:ext>
            </a:extLst>
          </p:cNvPr>
          <p:cNvCxnSpPr>
            <a:cxnSpLocks/>
            <a:endCxn id="97" idx="4"/>
          </p:cNvCxnSpPr>
          <p:nvPr/>
        </p:nvCxnSpPr>
        <p:spPr>
          <a:xfrm>
            <a:off x="9578208" y="4836657"/>
            <a:ext cx="0" cy="31670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99" name="矩形 9230">
            <a:extLst>
              <a:ext uri="{FF2B5EF4-FFF2-40B4-BE49-F238E27FC236}">
                <a16:creationId xmlns:a16="http://schemas.microsoft.com/office/drawing/2014/main" id="{E0F6CD69-3918-FD33-88A1-22457E4DB102}"/>
              </a:ext>
            </a:extLst>
          </p:cNvPr>
          <p:cNvSpPr/>
          <p:nvPr/>
        </p:nvSpPr>
        <p:spPr>
          <a:xfrm>
            <a:off x="8087755" y="3356470"/>
            <a:ext cx="801083" cy="937187"/>
          </a:xfrm>
          <a:prstGeom prst="rect">
            <a:avLst/>
          </a:prstGeom>
          <a:noFill/>
          <a:ln w="19050">
            <a:solidFill>
              <a:srgbClr val="EF8B4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矩形 9231">
            <a:extLst>
              <a:ext uri="{FF2B5EF4-FFF2-40B4-BE49-F238E27FC236}">
                <a16:creationId xmlns:a16="http://schemas.microsoft.com/office/drawing/2014/main" id="{26CF87C6-85A0-3B27-934C-099BE9E21DEB}"/>
              </a:ext>
            </a:extLst>
          </p:cNvPr>
          <p:cNvSpPr/>
          <p:nvPr/>
        </p:nvSpPr>
        <p:spPr>
          <a:xfrm>
            <a:off x="9168729" y="3356471"/>
            <a:ext cx="531058" cy="937187"/>
          </a:xfrm>
          <a:prstGeom prst="rect">
            <a:avLst/>
          </a:prstGeom>
          <a:noFill/>
          <a:ln w="19050">
            <a:solidFill>
              <a:srgbClr val="EF8B4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矩形 9232">
            <a:extLst>
              <a:ext uri="{FF2B5EF4-FFF2-40B4-BE49-F238E27FC236}">
                <a16:creationId xmlns:a16="http://schemas.microsoft.com/office/drawing/2014/main" id="{EAF5182C-23BD-6DFC-BCF1-DF3FF0E32BC1}"/>
              </a:ext>
            </a:extLst>
          </p:cNvPr>
          <p:cNvSpPr/>
          <p:nvPr/>
        </p:nvSpPr>
        <p:spPr>
          <a:xfrm>
            <a:off x="8095431" y="4730621"/>
            <a:ext cx="276967" cy="937187"/>
          </a:xfrm>
          <a:prstGeom prst="rect">
            <a:avLst/>
          </a:prstGeom>
          <a:noFill/>
          <a:ln w="19050">
            <a:solidFill>
              <a:srgbClr val="EF8B4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矩形 9233">
            <a:extLst>
              <a:ext uri="{FF2B5EF4-FFF2-40B4-BE49-F238E27FC236}">
                <a16:creationId xmlns:a16="http://schemas.microsoft.com/office/drawing/2014/main" id="{A35ACF97-9A31-8FFF-685B-92393F873984}"/>
              </a:ext>
            </a:extLst>
          </p:cNvPr>
          <p:cNvSpPr/>
          <p:nvPr/>
        </p:nvSpPr>
        <p:spPr>
          <a:xfrm>
            <a:off x="8896677" y="4729448"/>
            <a:ext cx="276967" cy="937187"/>
          </a:xfrm>
          <a:prstGeom prst="rect">
            <a:avLst/>
          </a:prstGeom>
          <a:noFill/>
          <a:ln w="19050">
            <a:solidFill>
              <a:srgbClr val="EF8B4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文本框 9234">
            <a:extLst>
              <a:ext uri="{FF2B5EF4-FFF2-40B4-BE49-F238E27FC236}">
                <a16:creationId xmlns:a16="http://schemas.microsoft.com/office/drawing/2014/main" id="{752DF7F6-B577-4481-B6BE-A5CD3C1A30E2}"/>
              </a:ext>
            </a:extLst>
          </p:cNvPr>
          <p:cNvSpPr txBox="1"/>
          <p:nvPr/>
        </p:nvSpPr>
        <p:spPr>
          <a:xfrm>
            <a:off x="6226747" y="5182399"/>
            <a:ext cx="1742297" cy="369332"/>
          </a:xfrm>
          <a:prstGeom prst="rect">
            <a:avLst/>
          </a:prstGeom>
          <a:noFill/>
        </p:spPr>
        <p:txBody>
          <a:bodyPr wrap="square" rtlCol="0">
            <a:spAutoFit/>
          </a:bodyPr>
          <a:lstStyle/>
          <a:p>
            <a:r>
              <a:rPr lang="en-US" altLang="zh-CN" b="1" dirty="0">
                <a:solidFill>
                  <a:srgbClr val="00B050"/>
                </a:solidFill>
              </a:rPr>
              <a:t>Save time!</a:t>
            </a:r>
            <a:endParaRPr lang="zh-CN" altLang="en-US" b="1" dirty="0">
              <a:solidFill>
                <a:srgbClr val="00B050"/>
              </a:solidFill>
            </a:endParaRPr>
          </a:p>
        </p:txBody>
      </p:sp>
      <p:sp>
        <p:nvSpPr>
          <p:cNvPr id="104" name="文本框 9235">
            <a:extLst>
              <a:ext uri="{FF2B5EF4-FFF2-40B4-BE49-F238E27FC236}">
                <a16:creationId xmlns:a16="http://schemas.microsoft.com/office/drawing/2014/main" id="{DB45ACA2-E9A2-6A41-52EB-AAAAD707A7B1}"/>
              </a:ext>
            </a:extLst>
          </p:cNvPr>
          <p:cNvSpPr txBox="1"/>
          <p:nvPr/>
        </p:nvSpPr>
        <p:spPr>
          <a:xfrm>
            <a:off x="1693551" y="2395220"/>
            <a:ext cx="8334100" cy="381771"/>
          </a:xfrm>
          <a:prstGeom prst="rect">
            <a:avLst/>
          </a:prstGeom>
          <a:noFill/>
        </p:spPr>
        <p:txBody>
          <a:bodyPr wrap="square">
            <a:spAutoFit/>
          </a:bodyPr>
          <a:lstStyle/>
          <a:p>
            <a:pPr>
              <a:lnSpc>
                <a:spcPct val="110000"/>
              </a:lnSpc>
            </a:pPr>
            <a:r>
              <a:rPr lang="en-US" altLang="zh-CN" b="1" dirty="0"/>
              <a:t>Qubit allocation: </a:t>
            </a:r>
            <a:r>
              <a:rPr lang="en-US" altLang="zh-CN" dirty="0"/>
              <a:t>Minimize the number of remote gates</a:t>
            </a:r>
            <a:endParaRPr lang="zh-CN" altLang="en-US" dirty="0"/>
          </a:p>
        </p:txBody>
      </p:sp>
      <p:sp>
        <p:nvSpPr>
          <p:cNvPr id="105" name="矩形 9236">
            <a:extLst>
              <a:ext uri="{FF2B5EF4-FFF2-40B4-BE49-F238E27FC236}">
                <a16:creationId xmlns:a16="http://schemas.microsoft.com/office/drawing/2014/main" id="{2C3C4541-1196-7217-AE55-29891FEA72F0}"/>
              </a:ext>
            </a:extLst>
          </p:cNvPr>
          <p:cNvSpPr/>
          <p:nvPr/>
        </p:nvSpPr>
        <p:spPr>
          <a:xfrm>
            <a:off x="7586673" y="4596266"/>
            <a:ext cx="3038906" cy="1198816"/>
          </a:xfrm>
          <a:prstGeom prst="rect">
            <a:avLst/>
          </a:prstGeom>
          <a:noFill/>
          <a:ln w="28575">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文本框 9237">
            <a:extLst>
              <a:ext uri="{FF2B5EF4-FFF2-40B4-BE49-F238E27FC236}">
                <a16:creationId xmlns:a16="http://schemas.microsoft.com/office/drawing/2014/main" id="{3344381F-CE26-A213-E132-514F3DF0C071}"/>
              </a:ext>
            </a:extLst>
          </p:cNvPr>
          <p:cNvSpPr txBox="1"/>
          <p:nvPr/>
        </p:nvSpPr>
        <p:spPr>
          <a:xfrm>
            <a:off x="6081055" y="3257633"/>
            <a:ext cx="1010042" cy="646331"/>
          </a:xfrm>
          <a:prstGeom prst="rect">
            <a:avLst/>
          </a:prstGeom>
          <a:noFill/>
          <a:ln>
            <a:solidFill>
              <a:srgbClr val="0070C0"/>
            </a:solidFill>
          </a:ln>
        </p:spPr>
        <p:txBody>
          <a:bodyPr wrap="square" rtlCol="0">
            <a:spAutoFit/>
          </a:bodyPr>
          <a:lstStyle/>
          <a:p>
            <a:pPr algn="ctr"/>
            <a:r>
              <a:rPr lang="en-US" altLang="zh-CN" sz="1200" dirty="0"/>
              <a:t>QPU A</a:t>
            </a:r>
          </a:p>
          <a:p>
            <a:pPr algn="ctr"/>
            <a:endParaRPr lang="en-US" altLang="zh-CN" sz="1200" dirty="0"/>
          </a:p>
          <a:p>
            <a:pPr algn="ctr"/>
            <a:endParaRPr lang="zh-CN" altLang="en-US" sz="1200" dirty="0"/>
          </a:p>
        </p:txBody>
      </p:sp>
      <p:sp>
        <p:nvSpPr>
          <p:cNvPr id="107" name="椭圆 9238">
            <a:extLst>
              <a:ext uri="{FF2B5EF4-FFF2-40B4-BE49-F238E27FC236}">
                <a16:creationId xmlns:a16="http://schemas.microsoft.com/office/drawing/2014/main" id="{E441D389-4DF0-0E49-624E-F70A87389EB6}"/>
              </a:ext>
            </a:extLst>
          </p:cNvPr>
          <p:cNvSpPr/>
          <p:nvPr/>
        </p:nvSpPr>
        <p:spPr>
          <a:xfrm>
            <a:off x="6180520" y="3521955"/>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椭圆 9239">
            <a:extLst>
              <a:ext uri="{FF2B5EF4-FFF2-40B4-BE49-F238E27FC236}">
                <a16:creationId xmlns:a16="http://schemas.microsoft.com/office/drawing/2014/main" id="{735D8742-7DC9-529D-F14E-53CFF925DBF7}"/>
              </a:ext>
            </a:extLst>
          </p:cNvPr>
          <p:cNvSpPr/>
          <p:nvPr/>
        </p:nvSpPr>
        <p:spPr>
          <a:xfrm>
            <a:off x="6746052" y="3535447"/>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9" name="文本框 9240">
            <a:extLst>
              <a:ext uri="{FF2B5EF4-FFF2-40B4-BE49-F238E27FC236}">
                <a16:creationId xmlns:a16="http://schemas.microsoft.com/office/drawing/2014/main" id="{9E4F490E-B2E3-E29B-0EBB-E69E37C18096}"/>
              </a:ext>
            </a:extLst>
          </p:cNvPr>
          <p:cNvSpPr txBox="1"/>
          <p:nvPr/>
        </p:nvSpPr>
        <p:spPr>
          <a:xfrm>
            <a:off x="6080079" y="3982574"/>
            <a:ext cx="1010042" cy="646331"/>
          </a:xfrm>
          <a:prstGeom prst="rect">
            <a:avLst/>
          </a:prstGeom>
          <a:noFill/>
          <a:ln>
            <a:solidFill>
              <a:srgbClr val="0070C0"/>
            </a:solidFill>
          </a:ln>
        </p:spPr>
        <p:txBody>
          <a:bodyPr wrap="square" rtlCol="0">
            <a:spAutoFit/>
          </a:bodyPr>
          <a:lstStyle/>
          <a:p>
            <a:pPr algn="ctr"/>
            <a:endParaRPr lang="en-US" altLang="zh-CN" sz="1200" dirty="0"/>
          </a:p>
          <a:p>
            <a:pPr algn="ctr"/>
            <a:endParaRPr lang="en-US" altLang="zh-CN" sz="1200" dirty="0"/>
          </a:p>
          <a:p>
            <a:pPr algn="ctr"/>
            <a:r>
              <a:rPr lang="en-US" altLang="zh-CN" sz="1200" dirty="0"/>
              <a:t>QPU B</a:t>
            </a:r>
            <a:endParaRPr lang="zh-CN" altLang="en-US" sz="1200" dirty="0"/>
          </a:p>
        </p:txBody>
      </p:sp>
      <p:sp>
        <p:nvSpPr>
          <p:cNvPr id="110" name="椭圆 9241">
            <a:extLst>
              <a:ext uri="{FF2B5EF4-FFF2-40B4-BE49-F238E27FC236}">
                <a16:creationId xmlns:a16="http://schemas.microsoft.com/office/drawing/2014/main" id="{A798F9D0-2674-ED56-E9AA-C81A7392E183}"/>
              </a:ext>
            </a:extLst>
          </p:cNvPr>
          <p:cNvSpPr/>
          <p:nvPr/>
        </p:nvSpPr>
        <p:spPr>
          <a:xfrm>
            <a:off x="6191609" y="4179897"/>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 name="椭圆 9242">
            <a:extLst>
              <a:ext uri="{FF2B5EF4-FFF2-40B4-BE49-F238E27FC236}">
                <a16:creationId xmlns:a16="http://schemas.microsoft.com/office/drawing/2014/main" id="{B6058036-F8EE-0CBC-D302-681556B428F4}"/>
              </a:ext>
            </a:extLst>
          </p:cNvPr>
          <p:cNvSpPr/>
          <p:nvPr/>
        </p:nvSpPr>
        <p:spPr>
          <a:xfrm>
            <a:off x="6757141" y="4193389"/>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2" name="文本框 9243">
            <a:extLst>
              <a:ext uri="{FF2B5EF4-FFF2-40B4-BE49-F238E27FC236}">
                <a16:creationId xmlns:a16="http://schemas.microsoft.com/office/drawing/2014/main" id="{2488517E-DE0C-9C7F-733D-B332BE5FCCA2}"/>
              </a:ext>
            </a:extLst>
          </p:cNvPr>
          <p:cNvSpPr txBox="1"/>
          <p:nvPr/>
        </p:nvSpPr>
        <p:spPr>
          <a:xfrm>
            <a:off x="6110318" y="3470938"/>
            <a:ext cx="610541" cy="276999"/>
          </a:xfrm>
          <a:prstGeom prst="rect">
            <a:avLst/>
          </a:prstGeom>
          <a:noFill/>
        </p:spPr>
        <p:txBody>
          <a:bodyPr wrap="square" rtlCol="0">
            <a:spAutoFit/>
          </a:bodyPr>
          <a:lstStyle/>
          <a:p>
            <a:r>
              <a:rPr lang="en-US" altLang="zh-CN" sz="1200" dirty="0">
                <a:solidFill>
                  <a:schemeClr val="bg1"/>
                </a:solidFill>
              </a:rPr>
              <a:t>q1</a:t>
            </a:r>
            <a:endParaRPr lang="zh-CN" altLang="en-US" sz="1200" dirty="0">
              <a:solidFill>
                <a:schemeClr val="bg1"/>
              </a:solidFill>
            </a:endParaRPr>
          </a:p>
        </p:txBody>
      </p:sp>
      <p:sp>
        <p:nvSpPr>
          <p:cNvPr id="113" name="文本框 9244">
            <a:extLst>
              <a:ext uri="{FF2B5EF4-FFF2-40B4-BE49-F238E27FC236}">
                <a16:creationId xmlns:a16="http://schemas.microsoft.com/office/drawing/2014/main" id="{68B75730-E7B1-ED59-A18B-ECAD257A76E5}"/>
              </a:ext>
            </a:extLst>
          </p:cNvPr>
          <p:cNvSpPr txBox="1"/>
          <p:nvPr/>
        </p:nvSpPr>
        <p:spPr>
          <a:xfrm>
            <a:off x="6668177" y="3468047"/>
            <a:ext cx="610541" cy="276999"/>
          </a:xfrm>
          <a:prstGeom prst="rect">
            <a:avLst/>
          </a:prstGeom>
          <a:noFill/>
        </p:spPr>
        <p:txBody>
          <a:bodyPr wrap="square" rtlCol="0">
            <a:spAutoFit/>
          </a:bodyPr>
          <a:lstStyle/>
          <a:p>
            <a:r>
              <a:rPr lang="en-US" altLang="zh-CN" sz="1200" dirty="0">
                <a:solidFill>
                  <a:schemeClr val="bg1"/>
                </a:solidFill>
              </a:rPr>
              <a:t>q2</a:t>
            </a:r>
            <a:endParaRPr lang="zh-CN" altLang="en-US" sz="1200" dirty="0">
              <a:solidFill>
                <a:schemeClr val="bg1"/>
              </a:solidFill>
            </a:endParaRPr>
          </a:p>
        </p:txBody>
      </p:sp>
      <p:sp>
        <p:nvSpPr>
          <p:cNvPr id="114" name="文本框 9245">
            <a:extLst>
              <a:ext uri="{FF2B5EF4-FFF2-40B4-BE49-F238E27FC236}">
                <a16:creationId xmlns:a16="http://schemas.microsoft.com/office/drawing/2014/main" id="{EFCC9820-8B7E-CD5D-CABC-FE06B94BD07A}"/>
              </a:ext>
            </a:extLst>
          </p:cNvPr>
          <p:cNvSpPr txBox="1"/>
          <p:nvPr/>
        </p:nvSpPr>
        <p:spPr>
          <a:xfrm>
            <a:off x="6115380" y="4117997"/>
            <a:ext cx="610541" cy="276999"/>
          </a:xfrm>
          <a:prstGeom prst="rect">
            <a:avLst/>
          </a:prstGeom>
          <a:noFill/>
        </p:spPr>
        <p:txBody>
          <a:bodyPr wrap="square" rtlCol="0">
            <a:spAutoFit/>
          </a:bodyPr>
          <a:lstStyle/>
          <a:p>
            <a:r>
              <a:rPr lang="en-US" altLang="zh-CN" sz="1200" dirty="0">
                <a:solidFill>
                  <a:schemeClr val="bg1"/>
                </a:solidFill>
              </a:rPr>
              <a:t>q3</a:t>
            </a:r>
            <a:endParaRPr lang="zh-CN" altLang="en-US" sz="1200" dirty="0">
              <a:solidFill>
                <a:schemeClr val="bg1"/>
              </a:solidFill>
            </a:endParaRPr>
          </a:p>
        </p:txBody>
      </p:sp>
      <p:sp>
        <p:nvSpPr>
          <p:cNvPr id="115" name="文本框 9246">
            <a:extLst>
              <a:ext uri="{FF2B5EF4-FFF2-40B4-BE49-F238E27FC236}">
                <a16:creationId xmlns:a16="http://schemas.microsoft.com/office/drawing/2014/main" id="{47971A50-BDFF-6871-5788-78779798842D}"/>
              </a:ext>
            </a:extLst>
          </p:cNvPr>
          <p:cNvSpPr txBox="1"/>
          <p:nvPr/>
        </p:nvSpPr>
        <p:spPr>
          <a:xfrm>
            <a:off x="6699101" y="4146815"/>
            <a:ext cx="610541" cy="276999"/>
          </a:xfrm>
          <a:prstGeom prst="rect">
            <a:avLst/>
          </a:prstGeom>
          <a:noFill/>
        </p:spPr>
        <p:txBody>
          <a:bodyPr wrap="square" rtlCol="0">
            <a:spAutoFit/>
          </a:bodyPr>
          <a:lstStyle/>
          <a:p>
            <a:r>
              <a:rPr lang="en-US" altLang="zh-CN" sz="1200" dirty="0">
                <a:solidFill>
                  <a:schemeClr val="bg1"/>
                </a:solidFill>
              </a:rPr>
              <a:t>q4</a:t>
            </a:r>
            <a:endParaRPr lang="zh-CN" altLang="en-US" sz="1200" dirty="0">
              <a:solidFill>
                <a:schemeClr val="bg1"/>
              </a:solidFill>
            </a:endParaRPr>
          </a:p>
        </p:txBody>
      </p:sp>
      <p:sp>
        <p:nvSpPr>
          <p:cNvPr id="116" name="椭圆 9247">
            <a:extLst>
              <a:ext uri="{FF2B5EF4-FFF2-40B4-BE49-F238E27FC236}">
                <a16:creationId xmlns:a16="http://schemas.microsoft.com/office/drawing/2014/main" id="{C5E8EE91-F10C-DC93-1D15-3D42E7005FD3}"/>
              </a:ext>
            </a:extLst>
          </p:cNvPr>
          <p:cNvSpPr/>
          <p:nvPr/>
        </p:nvSpPr>
        <p:spPr>
          <a:xfrm>
            <a:off x="6339019" y="3708528"/>
            <a:ext cx="216037" cy="202125"/>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7" name="椭圆 9248">
            <a:extLst>
              <a:ext uri="{FF2B5EF4-FFF2-40B4-BE49-F238E27FC236}">
                <a16:creationId xmlns:a16="http://schemas.microsoft.com/office/drawing/2014/main" id="{4AC2273D-6757-E757-D369-EA3D43FC245D}"/>
              </a:ext>
            </a:extLst>
          </p:cNvPr>
          <p:cNvSpPr/>
          <p:nvPr/>
        </p:nvSpPr>
        <p:spPr>
          <a:xfrm>
            <a:off x="6336155" y="3997542"/>
            <a:ext cx="216037" cy="202125"/>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8" name="文本框 9249">
            <a:extLst>
              <a:ext uri="{FF2B5EF4-FFF2-40B4-BE49-F238E27FC236}">
                <a16:creationId xmlns:a16="http://schemas.microsoft.com/office/drawing/2014/main" id="{94A4ECCC-E4F2-EBE2-0B2F-E1EDD47C170D}"/>
              </a:ext>
            </a:extLst>
          </p:cNvPr>
          <p:cNvSpPr txBox="1"/>
          <p:nvPr/>
        </p:nvSpPr>
        <p:spPr>
          <a:xfrm>
            <a:off x="10917693" y="4486351"/>
            <a:ext cx="1010042" cy="646331"/>
          </a:xfrm>
          <a:prstGeom prst="rect">
            <a:avLst/>
          </a:prstGeom>
          <a:noFill/>
          <a:ln>
            <a:solidFill>
              <a:srgbClr val="0070C0"/>
            </a:solidFill>
          </a:ln>
        </p:spPr>
        <p:txBody>
          <a:bodyPr wrap="square" rtlCol="0">
            <a:spAutoFit/>
          </a:bodyPr>
          <a:lstStyle/>
          <a:p>
            <a:pPr algn="ctr"/>
            <a:r>
              <a:rPr lang="en-US" altLang="zh-CN" sz="1200" dirty="0"/>
              <a:t>QPU A</a:t>
            </a:r>
          </a:p>
          <a:p>
            <a:pPr algn="ctr"/>
            <a:endParaRPr lang="en-US" altLang="zh-CN" sz="1200" dirty="0"/>
          </a:p>
          <a:p>
            <a:pPr algn="ctr"/>
            <a:endParaRPr lang="zh-CN" altLang="en-US" sz="1200" dirty="0"/>
          </a:p>
        </p:txBody>
      </p:sp>
      <p:sp>
        <p:nvSpPr>
          <p:cNvPr id="119" name="椭圆 9250">
            <a:extLst>
              <a:ext uri="{FF2B5EF4-FFF2-40B4-BE49-F238E27FC236}">
                <a16:creationId xmlns:a16="http://schemas.microsoft.com/office/drawing/2014/main" id="{CC4AD43F-0DC0-6BE4-C952-4C700E02DB6C}"/>
              </a:ext>
            </a:extLst>
          </p:cNvPr>
          <p:cNvSpPr/>
          <p:nvPr/>
        </p:nvSpPr>
        <p:spPr>
          <a:xfrm>
            <a:off x="11017158" y="4750673"/>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0" name="椭圆 9251">
            <a:extLst>
              <a:ext uri="{FF2B5EF4-FFF2-40B4-BE49-F238E27FC236}">
                <a16:creationId xmlns:a16="http://schemas.microsoft.com/office/drawing/2014/main" id="{75C0CE35-0C11-2171-F0F0-D143B081733F}"/>
              </a:ext>
            </a:extLst>
          </p:cNvPr>
          <p:cNvSpPr/>
          <p:nvPr/>
        </p:nvSpPr>
        <p:spPr>
          <a:xfrm>
            <a:off x="11582690" y="4764165"/>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1" name="文本框 9252">
            <a:extLst>
              <a:ext uri="{FF2B5EF4-FFF2-40B4-BE49-F238E27FC236}">
                <a16:creationId xmlns:a16="http://schemas.microsoft.com/office/drawing/2014/main" id="{06121D28-2130-BD6B-00C7-909D8C2BAD90}"/>
              </a:ext>
            </a:extLst>
          </p:cNvPr>
          <p:cNvSpPr txBox="1"/>
          <p:nvPr/>
        </p:nvSpPr>
        <p:spPr>
          <a:xfrm>
            <a:off x="10916717" y="5211292"/>
            <a:ext cx="1010042" cy="646331"/>
          </a:xfrm>
          <a:prstGeom prst="rect">
            <a:avLst/>
          </a:prstGeom>
          <a:noFill/>
          <a:ln>
            <a:solidFill>
              <a:srgbClr val="0070C0"/>
            </a:solidFill>
          </a:ln>
        </p:spPr>
        <p:txBody>
          <a:bodyPr wrap="square" rtlCol="0">
            <a:spAutoFit/>
          </a:bodyPr>
          <a:lstStyle/>
          <a:p>
            <a:pPr algn="ctr"/>
            <a:endParaRPr lang="en-US" altLang="zh-CN" sz="1200" dirty="0"/>
          </a:p>
          <a:p>
            <a:pPr algn="ctr"/>
            <a:endParaRPr lang="en-US" altLang="zh-CN" sz="1200" dirty="0"/>
          </a:p>
          <a:p>
            <a:pPr algn="ctr"/>
            <a:r>
              <a:rPr lang="en-US" altLang="zh-CN" sz="1200" dirty="0"/>
              <a:t>QPU B</a:t>
            </a:r>
            <a:endParaRPr lang="zh-CN" altLang="en-US" sz="1200" dirty="0"/>
          </a:p>
        </p:txBody>
      </p:sp>
      <p:sp>
        <p:nvSpPr>
          <p:cNvPr id="122" name="椭圆 9253">
            <a:extLst>
              <a:ext uri="{FF2B5EF4-FFF2-40B4-BE49-F238E27FC236}">
                <a16:creationId xmlns:a16="http://schemas.microsoft.com/office/drawing/2014/main" id="{E84EB926-E089-AF8A-760B-1F71E83E8F29}"/>
              </a:ext>
            </a:extLst>
          </p:cNvPr>
          <p:cNvSpPr/>
          <p:nvPr/>
        </p:nvSpPr>
        <p:spPr>
          <a:xfrm>
            <a:off x="11028247" y="5408615"/>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椭圆 9254">
            <a:extLst>
              <a:ext uri="{FF2B5EF4-FFF2-40B4-BE49-F238E27FC236}">
                <a16:creationId xmlns:a16="http://schemas.microsoft.com/office/drawing/2014/main" id="{99FB901A-ACE5-A5DD-5D94-DFB29807702E}"/>
              </a:ext>
            </a:extLst>
          </p:cNvPr>
          <p:cNvSpPr/>
          <p:nvPr/>
        </p:nvSpPr>
        <p:spPr>
          <a:xfrm>
            <a:off x="11593779" y="5422107"/>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4" name="文本框 9255">
            <a:extLst>
              <a:ext uri="{FF2B5EF4-FFF2-40B4-BE49-F238E27FC236}">
                <a16:creationId xmlns:a16="http://schemas.microsoft.com/office/drawing/2014/main" id="{DB92000D-4C22-7515-0EB8-A07CEF114EC2}"/>
              </a:ext>
            </a:extLst>
          </p:cNvPr>
          <p:cNvSpPr txBox="1"/>
          <p:nvPr/>
        </p:nvSpPr>
        <p:spPr>
          <a:xfrm>
            <a:off x="10946956" y="4699656"/>
            <a:ext cx="610541" cy="276999"/>
          </a:xfrm>
          <a:prstGeom prst="rect">
            <a:avLst/>
          </a:prstGeom>
          <a:noFill/>
        </p:spPr>
        <p:txBody>
          <a:bodyPr wrap="square" rtlCol="0">
            <a:spAutoFit/>
          </a:bodyPr>
          <a:lstStyle/>
          <a:p>
            <a:r>
              <a:rPr lang="en-US" altLang="zh-CN" sz="1200" dirty="0">
                <a:solidFill>
                  <a:schemeClr val="bg1"/>
                </a:solidFill>
              </a:rPr>
              <a:t>q1</a:t>
            </a:r>
            <a:endParaRPr lang="zh-CN" altLang="en-US" sz="1200" dirty="0">
              <a:solidFill>
                <a:schemeClr val="bg1"/>
              </a:solidFill>
            </a:endParaRPr>
          </a:p>
        </p:txBody>
      </p:sp>
      <p:sp>
        <p:nvSpPr>
          <p:cNvPr id="125" name="文本框 9256">
            <a:extLst>
              <a:ext uri="{FF2B5EF4-FFF2-40B4-BE49-F238E27FC236}">
                <a16:creationId xmlns:a16="http://schemas.microsoft.com/office/drawing/2014/main" id="{1DE3F7B4-8875-6966-000A-ACBB55EA8EEE}"/>
              </a:ext>
            </a:extLst>
          </p:cNvPr>
          <p:cNvSpPr txBox="1"/>
          <p:nvPr/>
        </p:nvSpPr>
        <p:spPr>
          <a:xfrm>
            <a:off x="11504815" y="4696765"/>
            <a:ext cx="610541" cy="276999"/>
          </a:xfrm>
          <a:prstGeom prst="rect">
            <a:avLst/>
          </a:prstGeom>
          <a:noFill/>
        </p:spPr>
        <p:txBody>
          <a:bodyPr wrap="square" rtlCol="0">
            <a:spAutoFit/>
          </a:bodyPr>
          <a:lstStyle/>
          <a:p>
            <a:r>
              <a:rPr lang="en-US" altLang="zh-CN" sz="1200" dirty="0">
                <a:solidFill>
                  <a:schemeClr val="bg1"/>
                </a:solidFill>
              </a:rPr>
              <a:t>q3</a:t>
            </a:r>
            <a:endParaRPr lang="zh-CN" altLang="en-US" sz="1200" dirty="0">
              <a:solidFill>
                <a:schemeClr val="bg1"/>
              </a:solidFill>
            </a:endParaRPr>
          </a:p>
        </p:txBody>
      </p:sp>
      <p:sp>
        <p:nvSpPr>
          <p:cNvPr id="126" name="文本框 9257">
            <a:extLst>
              <a:ext uri="{FF2B5EF4-FFF2-40B4-BE49-F238E27FC236}">
                <a16:creationId xmlns:a16="http://schemas.microsoft.com/office/drawing/2014/main" id="{AA66FD2D-B52D-1483-BB43-7F12720E2563}"/>
              </a:ext>
            </a:extLst>
          </p:cNvPr>
          <p:cNvSpPr txBox="1"/>
          <p:nvPr/>
        </p:nvSpPr>
        <p:spPr>
          <a:xfrm>
            <a:off x="10952018" y="5346715"/>
            <a:ext cx="610541" cy="276999"/>
          </a:xfrm>
          <a:prstGeom prst="rect">
            <a:avLst/>
          </a:prstGeom>
          <a:noFill/>
        </p:spPr>
        <p:txBody>
          <a:bodyPr wrap="square" rtlCol="0">
            <a:spAutoFit/>
          </a:bodyPr>
          <a:lstStyle/>
          <a:p>
            <a:r>
              <a:rPr lang="en-US" altLang="zh-CN" sz="1200" dirty="0">
                <a:solidFill>
                  <a:schemeClr val="bg1"/>
                </a:solidFill>
              </a:rPr>
              <a:t>q2</a:t>
            </a:r>
            <a:endParaRPr lang="zh-CN" altLang="en-US" sz="1200" dirty="0">
              <a:solidFill>
                <a:schemeClr val="bg1"/>
              </a:solidFill>
            </a:endParaRPr>
          </a:p>
        </p:txBody>
      </p:sp>
      <p:sp>
        <p:nvSpPr>
          <p:cNvPr id="127" name="文本框 9258">
            <a:extLst>
              <a:ext uri="{FF2B5EF4-FFF2-40B4-BE49-F238E27FC236}">
                <a16:creationId xmlns:a16="http://schemas.microsoft.com/office/drawing/2014/main" id="{57051A78-205E-A342-D5B5-D2F29C82FE8A}"/>
              </a:ext>
            </a:extLst>
          </p:cNvPr>
          <p:cNvSpPr txBox="1"/>
          <p:nvPr/>
        </p:nvSpPr>
        <p:spPr>
          <a:xfrm>
            <a:off x="11535739" y="5375533"/>
            <a:ext cx="610541" cy="276999"/>
          </a:xfrm>
          <a:prstGeom prst="rect">
            <a:avLst/>
          </a:prstGeom>
          <a:noFill/>
        </p:spPr>
        <p:txBody>
          <a:bodyPr wrap="square" rtlCol="0">
            <a:spAutoFit/>
          </a:bodyPr>
          <a:lstStyle/>
          <a:p>
            <a:r>
              <a:rPr lang="en-US" altLang="zh-CN" sz="1200" dirty="0">
                <a:solidFill>
                  <a:schemeClr val="bg1"/>
                </a:solidFill>
              </a:rPr>
              <a:t>q4</a:t>
            </a:r>
            <a:endParaRPr lang="zh-CN" altLang="en-US" sz="1200" dirty="0">
              <a:solidFill>
                <a:schemeClr val="bg1"/>
              </a:solidFill>
            </a:endParaRPr>
          </a:p>
        </p:txBody>
      </p:sp>
      <p:sp>
        <p:nvSpPr>
          <p:cNvPr id="128" name="椭圆 9259">
            <a:extLst>
              <a:ext uri="{FF2B5EF4-FFF2-40B4-BE49-F238E27FC236}">
                <a16:creationId xmlns:a16="http://schemas.microsoft.com/office/drawing/2014/main" id="{11CB95D2-D0CF-89B1-08AA-03B31FCFE6D3}"/>
              </a:ext>
            </a:extLst>
          </p:cNvPr>
          <p:cNvSpPr/>
          <p:nvPr/>
        </p:nvSpPr>
        <p:spPr>
          <a:xfrm>
            <a:off x="11175657" y="4937246"/>
            <a:ext cx="216037" cy="202125"/>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9" name="椭圆 9260">
            <a:extLst>
              <a:ext uri="{FF2B5EF4-FFF2-40B4-BE49-F238E27FC236}">
                <a16:creationId xmlns:a16="http://schemas.microsoft.com/office/drawing/2014/main" id="{EB6B8699-3F75-1033-A656-400CA49BC07E}"/>
              </a:ext>
            </a:extLst>
          </p:cNvPr>
          <p:cNvSpPr/>
          <p:nvPr/>
        </p:nvSpPr>
        <p:spPr>
          <a:xfrm>
            <a:off x="11172793" y="5226260"/>
            <a:ext cx="216037" cy="202125"/>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0" name="箭头: 右 9261">
            <a:extLst>
              <a:ext uri="{FF2B5EF4-FFF2-40B4-BE49-F238E27FC236}">
                <a16:creationId xmlns:a16="http://schemas.microsoft.com/office/drawing/2014/main" id="{971A3E50-6A3C-4849-F88D-70301568E562}"/>
              </a:ext>
            </a:extLst>
          </p:cNvPr>
          <p:cNvSpPr/>
          <p:nvPr/>
        </p:nvSpPr>
        <p:spPr>
          <a:xfrm rot="1962504">
            <a:off x="5357287" y="4919714"/>
            <a:ext cx="736695" cy="14855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1" name="箭头: 右 9262">
            <a:extLst>
              <a:ext uri="{FF2B5EF4-FFF2-40B4-BE49-F238E27FC236}">
                <a16:creationId xmlns:a16="http://schemas.microsoft.com/office/drawing/2014/main" id="{24AB644D-2C64-015D-F870-7824F69AB666}"/>
              </a:ext>
            </a:extLst>
          </p:cNvPr>
          <p:cNvSpPr/>
          <p:nvPr/>
        </p:nvSpPr>
        <p:spPr>
          <a:xfrm rot="18908541">
            <a:off x="5288824" y="4037476"/>
            <a:ext cx="736695" cy="14855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590902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400"/>
                                        <p:tgtEl>
                                          <p:spTgt spid="12"/>
                                        </p:tgtEl>
                                      </p:cBhvr>
                                    </p:animEffect>
                                  </p:childTnLst>
                                </p:cTn>
                              </p:par>
                              <p:par>
                                <p:cTn id="8" presetID="10" presetClass="entr" presetSubtype="0"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400"/>
                                        <p:tgtEl>
                                          <p:spTgt spid="15"/>
                                        </p:tgtEl>
                                      </p:cBhvr>
                                    </p:animEffect>
                                  </p:childTnLst>
                                </p:cTn>
                              </p:par>
                              <p:par>
                                <p:cTn id="11" presetID="10"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400"/>
                                        <p:tgtEl>
                                          <p:spTgt spid="16"/>
                                        </p:tgtEl>
                                      </p:cBhvr>
                                    </p:animEffect>
                                  </p:childTnLst>
                                </p:cTn>
                              </p:par>
                              <p:par>
                                <p:cTn id="14" presetID="10" presetClass="entr" presetSubtype="0" fill="hold"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400"/>
                                        <p:tgtEl>
                                          <p:spTgt spid="17"/>
                                        </p:tgtEl>
                                      </p:cBhvr>
                                    </p:animEffect>
                                  </p:childTnLst>
                                </p:cTn>
                              </p:par>
                              <p:par>
                                <p:cTn id="17" presetID="10"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400"/>
                                        <p:tgtEl>
                                          <p:spTgt spid="18"/>
                                        </p:tgtEl>
                                      </p:cBhvr>
                                    </p:animEffect>
                                  </p:childTnLst>
                                </p:cTn>
                              </p:par>
                              <p:par>
                                <p:cTn id="20" presetID="10" presetClass="entr" presetSubtype="0" fill="hold"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400"/>
                                        <p:tgtEl>
                                          <p:spTgt spid="19"/>
                                        </p:tgtEl>
                                      </p:cBhvr>
                                    </p:animEffect>
                                  </p:childTnLst>
                                </p:cTn>
                              </p:par>
                              <p:par>
                                <p:cTn id="23" presetID="10" presetClass="entr" presetSubtype="0" fill="hold" nodeType="with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fade">
                                      <p:cBhvr>
                                        <p:cTn id="25" dur="400"/>
                                        <p:tgtEl>
                                          <p:spTgt spid="20"/>
                                        </p:tgtEl>
                                      </p:cBhvr>
                                    </p:animEffect>
                                  </p:childTnLst>
                                </p:cTn>
                              </p:par>
                              <p:par>
                                <p:cTn id="26" presetID="10" presetClass="entr" presetSubtype="0" fill="hold" nodeType="with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fade">
                                      <p:cBhvr>
                                        <p:cTn id="28" dur="400"/>
                                        <p:tgtEl>
                                          <p:spTgt spid="21"/>
                                        </p:tgtEl>
                                      </p:cBhvr>
                                    </p:animEffect>
                                  </p:childTnLst>
                                </p:cTn>
                              </p:par>
                              <p:par>
                                <p:cTn id="29" presetID="10" presetClass="entr" presetSubtype="0" fill="hold" nodeType="with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400"/>
                                        <p:tgtEl>
                                          <p:spTgt spid="22"/>
                                        </p:tgtEl>
                                      </p:cBhvr>
                                    </p:animEffect>
                                  </p:childTnLst>
                                </p:cTn>
                              </p:par>
                              <p:par>
                                <p:cTn id="32" presetID="1" presetClass="entr" presetSubtype="0" fill="hold" grpId="0" nodeType="withEffect">
                                  <p:stCondLst>
                                    <p:cond delay="0"/>
                                  </p:stCondLst>
                                  <p:childTnLst>
                                    <p:set>
                                      <p:cBhvr>
                                        <p:cTn id="33" dur="1" fill="hold">
                                          <p:stCondLst>
                                            <p:cond delay="0"/>
                                          </p:stCondLst>
                                        </p:cTn>
                                        <p:tgtEl>
                                          <p:spTgt spid="104"/>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23"/>
                                        </p:tgtEl>
                                        <p:attrNameLst>
                                          <p:attrName>style.visibility</p:attrName>
                                        </p:attrNameLst>
                                      </p:cBhvr>
                                      <p:to>
                                        <p:strVal val="visible"/>
                                      </p:to>
                                    </p:set>
                                  </p:childTnLst>
                                </p:cTn>
                              </p:par>
                              <p:par>
                                <p:cTn id="38" presetID="1" presetClass="entr" presetSubtype="0" fill="hold" nodeType="withEffect">
                                  <p:stCondLst>
                                    <p:cond delay="0"/>
                                  </p:stCondLst>
                                  <p:childTnLst>
                                    <p:set>
                                      <p:cBhvr>
                                        <p:cTn id="39" dur="1" fill="hold">
                                          <p:stCondLst>
                                            <p:cond delay="0"/>
                                          </p:stCondLst>
                                        </p:cTn>
                                        <p:tgtEl>
                                          <p:spTgt spid="24"/>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25"/>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26"/>
                                        </p:tgtEl>
                                        <p:attrNameLst>
                                          <p:attrName>style.visibility</p:attrName>
                                        </p:attrNameLst>
                                      </p:cBhvr>
                                      <p:to>
                                        <p:strVal val="visible"/>
                                      </p:to>
                                    </p:set>
                                  </p:childTnLst>
                                </p:cTn>
                              </p:par>
                              <p:par>
                                <p:cTn id="44" presetID="1" presetClass="entr" presetSubtype="0" fill="hold" nodeType="withEffect">
                                  <p:stCondLst>
                                    <p:cond delay="0"/>
                                  </p:stCondLst>
                                  <p:childTnLst>
                                    <p:set>
                                      <p:cBhvr>
                                        <p:cTn id="45" dur="1" fill="hold">
                                          <p:stCondLst>
                                            <p:cond delay="0"/>
                                          </p:stCondLst>
                                        </p:cTn>
                                        <p:tgtEl>
                                          <p:spTgt spid="27"/>
                                        </p:tgtEl>
                                        <p:attrNameLst>
                                          <p:attrName>style.visibility</p:attrName>
                                        </p:attrNameLst>
                                      </p:cBhvr>
                                      <p:to>
                                        <p:strVal val="visible"/>
                                      </p:to>
                                    </p:set>
                                  </p:childTnLst>
                                </p:cTn>
                              </p:par>
                              <p:par>
                                <p:cTn id="46" presetID="1" presetClass="entr" presetSubtype="0" fill="hold" nodeType="withEffect">
                                  <p:stCondLst>
                                    <p:cond delay="0"/>
                                  </p:stCondLst>
                                  <p:childTnLst>
                                    <p:set>
                                      <p:cBhvr>
                                        <p:cTn id="47" dur="1" fill="hold">
                                          <p:stCondLst>
                                            <p:cond delay="0"/>
                                          </p:stCondLst>
                                        </p:cTn>
                                        <p:tgtEl>
                                          <p:spTgt spid="28"/>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29"/>
                                        </p:tgtEl>
                                        <p:attrNameLst>
                                          <p:attrName>style.visibility</p:attrName>
                                        </p:attrNameLst>
                                      </p:cBhvr>
                                      <p:to>
                                        <p:strVal val="visible"/>
                                      </p:to>
                                    </p:set>
                                  </p:childTnLst>
                                </p:cTn>
                              </p:par>
                              <p:par>
                                <p:cTn id="50" presetID="1" presetClass="entr" presetSubtype="0" fill="hold" nodeType="withEffect">
                                  <p:stCondLst>
                                    <p:cond delay="0"/>
                                  </p:stCondLst>
                                  <p:childTnLst>
                                    <p:set>
                                      <p:cBhvr>
                                        <p:cTn id="51" dur="1" fill="hold">
                                          <p:stCondLst>
                                            <p:cond delay="0"/>
                                          </p:stCondLst>
                                        </p:cTn>
                                        <p:tgtEl>
                                          <p:spTgt spid="30"/>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31"/>
                                        </p:tgtEl>
                                        <p:attrNameLst>
                                          <p:attrName>style.visibility</p:attrName>
                                        </p:attrNameLst>
                                      </p:cBhvr>
                                      <p:to>
                                        <p:strVal val="visible"/>
                                      </p:to>
                                    </p:set>
                                  </p:childTnLst>
                                </p:cTn>
                              </p:par>
                              <p:par>
                                <p:cTn id="54" presetID="1" presetClass="entr" presetSubtype="0" fill="hold" nodeType="withEffect">
                                  <p:stCondLst>
                                    <p:cond delay="0"/>
                                  </p:stCondLst>
                                  <p:childTnLst>
                                    <p:set>
                                      <p:cBhvr>
                                        <p:cTn id="55" dur="1" fill="hold">
                                          <p:stCondLst>
                                            <p:cond delay="0"/>
                                          </p:stCondLst>
                                        </p:cTn>
                                        <p:tgtEl>
                                          <p:spTgt spid="32"/>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33"/>
                                        </p:tgtEl>
                                        <p:attrNameLst>
                                          <p:attrName>style.visibility</p:attrName>
                                        </p:attrNameLst>
                                      </p:cBhvr>
                                      <p:to>
                                        <p:strVal val="visible"/>
                                      </p:to>
                                    </p:set>
                                  </p:childTnLst>
                                </p:cTn>
                              </p:par>
                              <p:par>
                                <p:cTn id="58" presetID="1" presetClass="entr" presetSubtype="0" fill="hold" nodeType="withEffect">
                                  <p:stCondLst>
                                    <p:cond delay="0"/>
                                  </p:stCondLst>
                                  <p:childTnLst>
                                    <p:set>
                                      <p:cBhvr>
                                        <p:cTn id="59" dur="1" fill="hold">
                                          <p:stCondLst>
                                            <p:cond delay="0"/>
                                          </p:stCondLst>
                                        </p:cTn>
                                        <p:tgtEl>
                                          <p:spTgt spid="34"/>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35"/>
                                        </p:tgtEl>
                                        <p:attrNameLst>
                                          <p:attrName>style.visibility</p:attrName>
                                        </p:attrNameLst>
                                      </p:cBhvr>
                                      <p:to>
                                        <p:strVal val="visible"/>
                                      </p:to>
                                    </p:set>
                                  </p:childTnLst>
                                </p:cTn>
                              </p:par>
                              <p:par>
                                <p:cTn id="62" presetID="1" presetClass="entr" presetSubtype="0" fill="hold" nodeType="withEffect">
                                  <p:stCondLst>
                                    <p:cond delay="0"/>
                                  </p:stCondLst>
                                  <p:childTnLst>
                                    <p:set>
                                      <p:cBhvr>
                                        <p:cTn id="63" dur="1" fill="hold">
                                          <p:stCondLst>
                                            <p:cond delay="0"/>
                                          </p:stCondLst>
                                        </p:cTn>
                                        <p:tgtEl>
                                          <p:spTgt spid="36"/>
                                        </p:tgtEl>
                                        <p:attrNameLst>
                                          <p:attrName>style.visibility</p:attrName>
                                        </p:attrNameLst>
                                      </p:cBhvr>
                                      <p:to>
                                        <p:strVal val="visible"/>
                                      </p:to>
                                    </p:set>
                                  </p:childTnLst>
                                </p:cTn>
                              </p:par>
                              <p:par>
                                <p:cTn id="64" presetID="1" presetClass="entr" presetSubtype="0" fill="hold" grpId="0" nodeType="withEffect">
                                  <p:stCondLst>
                                    <p:cond delay="0"/>
                                  </p:stCondLst>
                                  <p:childTnLst>
                                    <p:set>
                                      <p:cBhvr>
                                        <p:cTn id="65" dur="1" fill="hold">
                                          <p:stCondLst>
                                            <p:cond delay="0"/>
                                          </p:stCondLst>
                                        </p:cTn>
                                        <p:tgtEl>
                                          <p:spTgt spid="37"/>
                                        </p:tgtEl>
                                        <p:attrNameLst>
                                          <p:attrName>style.visibility</p:attrName>
                                        </p:attrNameLst>
                                      </p:cBhvr>
                                      <p:to>
                                        <p:strVal val="visible"/>
                                      </p:to>
                                    </p:set>
                                  </p:childTnLst>
                                </p:cTn>
                              </p:par>
                              <p:par>
                                <p:cTn id="66" presetID="1" presetClass="entr" presetSubtype="0" fill="hold" grpId="0" nodeType="withEffect">
                                  <p:stCondLst>
                                    <p:cond delay="0"/>
                                  </p:stCondLst>
                                  <p:childTnLst>
                                    <p:set>
                                      <p:cBhvr>
                                        <p:cTn id="67" dur="1" fill="hold">
                                          <p:stCondLst>
                                            <p:cond delay="0"/>
                                          </p:stCondLst>
                                        </p:cTn>
                                        <p:tgtEl>
                                          <p:spTgt spid="38"/>
                                        </p:tgtEl>
                                        <p:attrNameLst>
                                          <p:attrName>style.visibility</p:attrName>
                                        </p:attrNameLst>
                                      </p:cBhvr>
                                      <p:to>
                                        <p:strVal val="visible"/>
                                      </p:to>
                                    </p:set>
                                  </p:childTnLst>
                                </p:cTn>
                              </p:par>
                              <p:par>
                                <p:cTn id="68" presetID="1" presetClass="entr" presetSubtype="0" fill="hold" grpId="0" nodeType="withEffect">
                                  <p:stCondLst>
                                    <p:cond delay="0"/>
                                  </p:stCondLst>
                                  <p:childTnLst>
                                    <p:set>
                                      <p:cBhvr>
                                        <p:cTn id="69" dur="1" fill="hold">
                                          <p:stCondLst>
                                            <p:cond delay="0"/>
                                          </p:stCondLst>
                                        </p:cTn>
                                        <p:tgtEl>
                                          <p:spTgt spid="39"/>
                                        </p:tgtEl>
                                        <p:attrNameLst>
                                          <p:attrName>style.visibility</p:attrName>
                                        </p:attrNameLst>
                                      </p:cBhvr>
                                      <p:to>
                                        <p:strVal val="visible"/>
                                      </p:to>
                                    </p:set>
                                  </p:childTnLst>
                                </p:cTn>
                              </p:par>
                              <p:par>
                                <p:cTn id="70" presetID="1" presetClass="entr" presetSubtype="0" fill="hold" grpId="0" nodeType="withEffect">
                                  <p:stCondLst>
                                    <p:cond delay="0"/>
                                  </p:stCondLst>
                                  <p:childTnLst>
                                    <p:set>
                                      <p:cBhvr>
                                        <p:cTn id="71" dur="1" fill="hold">
                                          <p:stCondLst>
                                            <p:cond delay="0"/>
                                          </p:stCondLst>
                                        </p:cTn>
                                        <p:tgtEl>
                                          <p:spTgt spid="40"/>
                                        </p:tgtEl>
                                        <p:attrNameLst>
                                          <p:attrName>style.visibility</p:attrName>
                                        </p:attrNameLst>
                                      </p:cBhvr>
                                      <p:to>
                                        <p:strVal val="visible"/>
                                      </p:to>
                                    </p:set>
                                  </p:childTnLst>
                                </p:cTn>
                              </p:par>
                              <p:par>
                                <p:cTn id="72" presetID="1" presetClass="entr" presetSubtype="0" fill="hold" grpId="0" nodeType="withEffect">
                                  <p:stCondLst>
                                    <p:cond delay="0"/>
                                  </p:stCondLst>
                                  <p:childTnLst>
                                    <p:set>
                                      <p:cBhvr>
                                        <p:cTn id="73" dur="1" fill="hold">
                                          <p:stCondLst>
                                            <p:cond delay="0"/>
                                          </p:stCondLst>
                                        </p:cTn>
                                        <p:tgtEl>
                                          <p:spTgt spid="41"/>
                                        </p:tgtEl>
                                        <p:attrNameLst>
                                          <p:attrName>style.visibility</p:attrName>
                                        </p:attrNameLst>
                                      </p:cBhvr>
                                      <p:to>
                                        <p:strVal val="visible"/>
                                      </p:to>
                                    </p:set>
                                  </p:childTnLst>
                                </p:cTn>
                              </p:par>
                              <p:par>
                                <p:cTn id="74" presetID="1" presetClass="entr" presetSubtype="0" fill="hold" nodeType="withEffect">
                                  <p:stCondLst>
                                    <p:cond delay="0"/>
                                  </p:stCondLst>
                                  <p:childTnLst>
                                    <p:set>
                                      <p:cBhvr>
                                        <p:cTn id="75" dur="1" fill="hold">
                                          <p:stCondLst>
                                            <p:cond delay="0"/>
                                          </p:stCondLst>
                                        </p:cTn>
                                        <p:tgtEl>
                                          <p:spTgt spid="42"/>
                                        </p:tgtEl>
                                        <p:attrNameLst>
                                          <p:attrName>style.visibility</p:attrName>
                                        </p:attrNameLst>
                                      </p:cBhvr>
                                      <p:to>
                                        <p:strVal val="visible"/>
                                      </p:to>
                                    </p:set>
                                  </p:childTnLst>
                                </p:cTn>
                              </p:par>
                              <p:par>
                                <p:cTn id="76" presetID="1" presetClass="entr" presetSubtype="0" fill="hold" grpId="0" nodeType="withEffect">
                                  <p:stCondLst>
                                    <p:cond delay="0"/>
                                  </p:stCondLst>
                                  <p:childTnLst>
                                    <p:set>
                                      <p:cBhvr>
                                        <p:cTn id="77" dur="1" fill="hold">
                                          <p:stCondLst>
                                            <p:cond delay="0"/>
                                          </p:stCondLst>
                                        </p:cTn>
                                        <p:tgtEl>
                                          <p:spTgt spid="43"/>
                                        </p:tgtEl>
                                        <p:attrNameLst>
                                          <p:attrName>style.visibility</p:attrName>
                                        </p:attrNameLst>
                                      </p:cBhvr>
                                      <p:to>
                                        <p:strVal val="visible"/>
                                      </p:to>
                                    </p:set>
                                  </p:childTnLst>
                                </p:cTn>
                              </p:par>
                              <p:par>
                                <p:cTn id="78" presetID="1" presetClass="entr" presetSubtype="0" fill="hold" grpId="0" nodeType="withEffect">
                                  <p:stCondLst>
                                    <p:cond delay="0"/>
                                  </p:stCondLst>
                                  <p:childTnLst>
                                    <p:set>
                                      <p:cBhvr>
                                        <p:cTn id="79" dur="1" fill="hold">
                                          <p:stCondLst>
                                            <p:cond delay="0"/>
                                          </p:stCondLst>
                                        </p:cTn>
                                        <p:tgtEl>
                                          <p:spTgt spid="65"/>
                                        </p:tgtEl>
                                        <p:attrNameLst>
                                          <p:attrName>style.visibility</p:attrName>
                                        </p:attrNameLst>
                                      </p:cBhvr>
                                      <p:to>
                                        <p:strVal val="visible"/>
                                      </p:to>
                                    </p:set>
                                  </p:childTnLst>
                                </p:cTn>
                              </p:par>
                              <p:par>
                                <p:cTn id="80" presetID="1" presetClass="entr" presetSubtype="0" fill="hold" grpId="0" nodeType="withEffect">
                                  <p:stCondLst>
                                    <p:cond delay="0"/>
                                  </p:stCondLst>
                                  <p:childTnLst>
                                    <p:set>
                                      <p:cBhvr>
                                        <p:cTn id="81" dur="1" fill="hold">
                                          <p:stCondLst>
                                            <p:cond delay="0"/>
                                          </p:stCondLst>
                                        </p:cTn>
                                        <p:tgtEl>
                                          <p:spTgt spid="66"/>
                                        </p:tgtEl>
                                        <p:attrNameLst>
                                          <p:attrName>style.visibility</p:attrName>
                                        </p:attrNameLst>
                                      </p:cBhvr>
                                      <p:to>
                                        <p:strVal val="visible"/>
                                      </p:to>
                                    </p:set>
                                  </p:childTnLst>
                                </p:cTn>
                              </p:par>
                              <p:par>
                                <p:cTn id="82" presetID="1" presetClass="entr" presetSubtype="0" fill="hold" grpId="0" nodeType="withEffect">
                                  <p:stCondLst>
                                    <p:cond delay="0"/>
                                  </p:stCondLst>
                                  <p:childTnLst>
                                    <p:set>
                                      <p:cBhvr>
                                        <p:cTn id="83" dur="1" fill="hold">
                                          <p:stCondLst>
                                            <p:cond delay="0"/>
                                          </p:stCondLst>
                                        </p:cTn>
                                        <p:tgtEl>
                                          <p:spTgt spid="67"/>
                                        </p:tgtEl>
                                        <p:attrNameLst>
                                          <p:attrName>style.visibility</p:attrName>
                                        </p:attrNameLst>
                                      </p:cBhvr>
                                      <p:to>
                                        <p:strVal val="visible"/>
                                      </p:to>
                                    </p:set>
                                  </p:childTnLst>
                                </p:cTn>
                              </p:par>
                              <p:par>
                                <p:cTn id="84" presetID="1" presetClass="entr" presetSubtype="0" fill="hold" grpId="0" nodeType="withEffect">
                                  <p:stCondLst>
                                    <p:cond delay="0"/>
                                  </p:stCondLst>
                                  <p:childTnLst>
                                    <p:set>
                                      <p:cBhvr>
                                        <p:cTn id="85" dur="1" fill="hold">
                                          <p:stCondLst>
                                            <p:cond delay="0"/>
                                          </p:stCondLst>
                                        </p:cTn>
                                        <p:tgtEl>
                                          <p:spTgt spid="68"/>
                                        </p:tgtEl>
                                        <p:attrNameLst>
                                          <p:attrName>style.visibility</p:attrName>
                                        </p:attrNameLst>
                                      </p:cBhvr>
                                      <p:to>
                                        <p:strVal val="visible"/>
                                      </p:to>
                                    </p:set>
                                  </p:childTnLst>
                                </p:cTn>
                              </p:par>
                              <p:par>
                                <p:cTn id="86" presetID="1" presetClass="entr" presetSubtype="0" fill="hold" grpId="0" nodeType="withEffect">
                                  <p:stCondLst>
                                    <p:cond delay="0"/>
                                  </p:stCondLst>
                                  <p:childTnLst>
                                    <p:set>
                                      <p:cBhvr>
                                        <p:cTn id="87" dur="1" fill="hold">
                                          <p:stCondLst>
                                            <p:cond delay="0"/>
                                          </p:stCondLst>
                                        </p:cTn>
                                        <p:tgtEl>
                                          <p:spTgt spid="69"/>
                                        </p:tgtEl>
                                        <p:attrNameLst>
                                          <p:attrName>style.visibility</p:attrName>
                                        </p:attrNameLst>
                                      </p:cBhvr>
                                      <p:to>
                                        <p:strVal val="visible"/>
                                      </p:to>
                                    </p:set>
                                  </p:childTnLst>
                                </p:cTn>
                              </p:par>
                              <p:par>
                                <p:cTn id="88" presetID="1" presetClass="entr" presetSubtype="0" fill="hold" grpId="0" nodeType="withEffect">
                                  <p:stCondLst>
                                    <p:cond delay="0"/>
                                  </p:stCondLst>
                                  <p:childTnLst>
                                    <p:set>
                                      <p:cBhvr>
                                        <p:cTn id="89" dur="1" fill="hold">
                                          <p:stCondLst>
                                            <p:cond delay="0"/>
                                          </p:stCondLst>
                                        </p:cTn>
                                        <p:tgtEl>
                                          <p:spTgt spid="70"/>
                                        </p:tgtEl>
                                        <p:attrNameLst>
                                          <p:attrName>style.visibility</p:attrName>
                                        </p:attrNameLst>
                                      </p:cBhvr>
                                      <p:to>
                                        <p:strVal val="visible"/>
                                      </p:to>
                                    </p:set>
                                  </p:childTnLst>
                                </p:cTn>
                              </p:par>
                              <p:par>
                                <p:cTn id="90" presetID="1" presetClass="entr" presetSubtype="0" fill="hold" grpId="0" nodeType="withEffect">
                                  <p:stCondLst>
                                    <p:cond delay="0"/>
                                  </p:stCondLst>
                                  <p:childTnLst>
                                    <p:set>
                                      <p:cBhvr>
                                        <p:cTn id="91" dur="1" fill="hold">
                                          <p:stCondLst>
                                            <p:cond delay="0"/>
                                          </p:stCondLst>
                                        </p:cTn>
                                        <p:tgtEl>
                                          <p:spTgt spid="71"/>
                                        </p:tgtEl>
                                        <p:attrNameLst>
                                          <p:attrName>style.visibility</p:attrName>
                                        </p:attrNameLst>
                                      </p:cBhvr>
                                      <p:to>
                                        <p:strVal val="visible"/>
                                      </p:to>
                                    </p:set>
                                  </p:childTnLst>
                                </p:cTn>
                              </p:par>
                              <p:par>
                                <p:cTn id="92" presetID="1" presetClass="entr" presetSubtype="0" fill="hold" grpId="0" nodeType="withEffect">
                                  <p:stCondLst>
                                    <p:cond delay="0"/>
                                  </p:stCondLst>
                                  <p:childTnLst>
                                    <p:set>
                                      <p:cBhvr>
                                        <p:cTn id="93" dur="1" fill="hold">
                                          <p:stCondLst>
                                            <p:cond delay="0"/>
                                          </p:stCondLst>
                                        </p:cTn>
                                        <p:tgtEl>
                                          <p:spTgt spid="72"/>
                                        </p:tgtEl>
                                        <p:attrNameLst>
                                          <p:attrName>style.visibility</p:attrName>
                                        </p:attrNameLst>
                                      </p:cBhvr>
                                      <p:to>
                                        <p:strVal val="visible"/>
                                      </p:to>
                                    </p:set>
                                  </p:childTnLst>
                                </p:cTn>
                              </p:par>
                              <p:par>
                                <p:cTn id="94" presetID="1" presetClass="entr" presetSubtype="0" fill="hold" grpId="0" nodeType="withEffect">
                                  <p:stCondLst>
                                    <p:cond delay="0"/>
                                  </p:stCondLst>
                                  <p:childTnLst>
                                    <p:set>
                                      <p:cBhvr>
                                        <p:cTn id="95" dur="1" fill="hold">
                                          <p:stCondLst>
                                            <p:cond delay="0"/>
                                          </p:stCondLst>
                                        </p:cTn>
                                        <p:tgtEl>
                                          <p:spTgt spid="75"/>
                                        </p:tgtEl>
                                        <p:attrNameLst>
                                          <p:attrName>style.visibility</p:attrName>
                                        </p:attrNameLst>
                                      </p:cBhvr>
                                      <p:to>
                                        <p:strVal val="visible"/>
                                      </p:to>
                                    </p:set>
                                  </p:childTnLst>
                                </p:cTn>
                              </p:par>
                            </p:childTnLst>
                          </p:cTn>
                        </p:par>
                      </p:childTnLst>
                    </p:cTn>
                  </p:par>
                  <p:par>
                    <p:cTn id="96" fill="hold">
                      <p:stCondLst>
                        <p:cond delay="indefinite"/>
                      </p:stCondLst>
                      <p:childTnLst>
                        <p:par>
                          <p:cTn id="97" fill="hold">
                            <p:stCondLst>
                              <p:cond delay="0"/>
                            </p:stCondLst>
                            <p:childTnLst>
                              <p:par>
                                <p:cTn id="98" presetID="1" presetClass="entr" presetSubtype="0" fill="hold" nodeType="clickEffect">
                                  <p:stCondLst>
                                    <p:cond delay="0"/>
                                  </p:stCondLst>
                                  <p:childTnLst>
                                    <p:set>
                                      <p:cBhvr>
                                        <p:cTn id="99" dur="1" fill="hold">
                                          <p:stCondLst>
                                            <p:cond delay="0"/>
                                          </p:stCondLst>
                                        </p:cTn>
                                        <p:tgtEl>
                                          <p:spTgt spid="44"/>
                                        </p:tgtEl>
                                        <p:attrNameLst>
                                          <p:attrName>style.visibility</p:attrName>
                                        </p:attrNameLst>
                                      </p:cBhvr>
                                      <p:to>
                                        <p:strVal val="visible"/>
                                      </p:to>
                                    </p:set>
                                  </p:childTnLst>
                                </p:cTn>
                              </p:par>
                              <p:par>
                                <p:cTn id="100" presetID="1" presetClass="entr" presetSubtype="0" fill="hold" nodeType="withEffect">
                                  <p:stCondLst>
                                    <p:cond delay="0"/>
                                  </p:stCondLst>
                                  <p:childTnLst>
                                    <p:set>
                                      <p:cBhvr>
                                        <p:cTn id="101" dur="1" fill="hold">
                                          <p:stCondLst>
                                            <p:cond delay="0"/>
                                          </p:stCondLst>
                                        </p:cTn>
                                        <p:tgtEl>
                                          <p:spTgt spid="45"/>
                                        </p:tgtEl>
                                        <p:attrNameLst>
                                          <p:attrName>style.visibility</p:attrName>
                                        </p:attrNameLst>
                                      </p:cBhvr>
                                      <p:to>
                                        <p:strVal val="visible"/>
                                      </p:to>
                                    </p:set>
                                  </p:childTnLst>
                                </p:cTn>
                              </p:par>
                              <p:par>
                                <p:cTn id="102" presetID="1" presetClass="entr" presetSubtype="0" fill="hold" grpId="0" nodeType="withEffect">
                                  <p:stCondLst>
                                    <p:cond delay="0"/>
                                  </p:stCondLst>
                                  <p:childTnLst>
                                    <p:set>
                                      <p:cBhvr>
                                        <p:cTn id="103" dur="1" fill="hold">
                                          <p:stCondLst>
                                            <p:cond delay="0"/>
                                          </p:stCondLst>
                                        </p:cTn>
                                        <p:tgtEl>
                                          <p:spTgt spid="46"/>
                                        </p:tgtEl>
                                        <p:attrNameLst>
                                          <p:attrName>style.visibility</p:attrName>
                                        </p:attrNameLst>
                                      </p:cBhvr>
                                      <p:to>
                                        <p:strVal val="visible"/>
                                      </p:to>
                                    </p:set>
                                  </p:childTnLst>
                                </p:cTn>
                              </p:par>
                              <p:par>
                                <p:cTn id="104" presetID="1" presetClass="entr" presetSubtype="0" fill="hold" nodeType="withEffect">
                                  <p:stCondLst>
                                    <p:cond delay="0"/>
                                  </p:stCondLst>
                                  <p:childTnLst>
                                    <p:set>
                                      <p:cBhvr>
                                        <p:cTn id="105" dur="1" fill="hold">
                                          <p:stCondLst>
                                            <p:cond delay="0"/>
                                          </p:stCondLst>
                                        </p:cTn>
                                        <p:tgtEl>
                                          <p:spTgt spid="47"/>
                                        </p:tgtEl>
                                        <p:attrNameLst>
                                          <p:attrName>style.visibility</p:attrName>
                                        </p:attrNameLst>
                                      </p:cBhvr>
                                      <p:to>
                                        <p:strVal val="visible"/>
                                      </p:to>
                                    </p:set>
                                  </p:childTnLst>
                                </p:cTn>
                              </p:par>
                              <p:par>
                                <p:cTn id="106" presetID="1" presetClass="entr" presetSubtype="0" fill="hold" nodeType="withEffect">
                                  <p:stCondLst>
                                    <p:cond delay="0"/>
                                  </p:stCondLst>
                                  <p:childTnLst>
                                    <p:set>
                                      <p:cBhvr>
                                        <p:cTn id="107" dur="1" fill="hold">
                                          <p:stCondLst>
                                            <p:cond delay="0"/>
                                          </p:stCondLst>
                                        </p:cTn>
                                        <p:tgtEl>
                                          <p:spTgt spid="48"/>
                                        </p:tgtEl>
                                        <p:attrNameLst>
                                          <p:attrName>style.visibility</p:attrName>
                                        </p:attrNameLst>
                                      </p:cBhvr>
                                      <p:to>
                                        <p:strVal val="visible"/>
                                      </p:to>
                                    </p:set>
                                  </p:childTnLst>
                                </p:cTn>
                              </p:par>
                              <p:par>
                                <p:cTn id="108" presetID="1" presetClass="entr" presetSubtype="0" fill="hold" nodeType="withEffect">
                                  <p:stCondLst>
                                    <p:cond delay="0"/>
                                  </p:stCondLst>
                                  <p:childTnLst>
                                    <p:set>
                                      <p:cBhvr>
                                        <p:cTn id="109" dur="1" fill="hold">
                                          <p:stCondLst>
                                            <p:cond delay="0"/>
                                          </p:stCondLst>
                                        </p:cTn>
                                        <p:tgtEl>
                                          <p:spTgt spid="49"/>
                                        </p:tgtEl>
                                        <p:attrNameLst>
                                          <p:attrName>style.visibility</p:attrName>
                                        </p:attrNameLst>
                                      </p:cBhvr>
                                      <p:to>
                                        <p:strVal val="visible"/>
                                      </p:to>
                                    </p:set>
                                  </p:childTnLst>
                                </p:cTn>
                              </p:par>
                              <p:par>
                                <p:cTn id="110" presetID="1" presetClass="entr" presetSubtype="0" fill="hold" grpId="0" nodeType="withEffect">
                                  <p:stCondLst>
                                    <p:cond delay="0"/>
                                  </p:stCondLst>
                                  <p:childTnLst>
                                    <p:set>
                                      <p:cBhvr>
                                        <p:cTn id="111" dur="1" fill="hold">
                                          <p:stCondLst>
                                            <p:cond delay="0"/>
                                          </p:stCondLst>
                                        </p:cTn>
                                        <p:tgtEl>
                                          <p:spTgt spid="50"/>
                                        </p:tgtEl>
                                        <p:attrNameLst>
                                          <p:attrName>style.visibility</p:attrName>
                                        </p:attrNameLst>
                                      </p:cBhvr>
                                      <p:to>
                                        <p:strVal val="visible"/>
                                      </p:to>
                                    </p:set>
                                  </p:childTnLst>
                                </p:cTn>
                              </p:par>
                              <p:par>
                                <p:cTn id="112" presetID="1" presetClass="entr" presetSubtype="0" fill="hold" nodeType="withEffect">
                                  <p:stCondLst>
                                    <p:cond delay="0"/>
                                  </p:stCondLst>
                                  <p:childTnLst>
                                    <p:set>
                                      <p:cBhvr>
                                        <p:cTn id="113" dur="1" fill="hold">
                                          <p:stCondLst>
                                            <p:cond delay="0"/>
                                          </p:stCondLst>
                                        </p:cTn>
                                        <p:tgtEl>
                                          <p:spTgt spid="51"/>
                                        </p:tgtEl>
                                        <p:attrNameLst>
                                          <p:attrName>style.visibility</p:attrName>
                                        </p:attrNameLst>
                                      </p:cBhvr>
                                      <p:to>
                                        <p:strVal val="visible"/>
                                      </p:to>
                                    </p:set>
                                  </p:childTnLst>
                                </p:cTn>
                              </p:par>
                              <p:par>
                                <p:cTn id="114" presetID="1" presetClass="entr" presetSubtype="0" fill="hold" grpId="0" nodeType="withEffect">
                                  <p:stCondLst>
                                    <p:cond delay="0"/>
                                  </p:stCondLst>
                                  <p:childTnLst>
                                    <p:set>
                                      <p:cBhvr>
                                        <p:cTn id="115" dur="1" fill="hold">
                                          <p:stCondLst>
                                            <p:cond delay="0"/>
                                          </p:stCondLst>
                                        </p:cTn>
                                        <p:tgtEl>
                                          <p:spTgt spid="52"/>
                                        </p:tgtEl>
                                        <p:attrNameLst>
                                          <p:attrName>style.visibility</p:attrName>
                                        </p:attrNameLst>
                                      </p:cBhvr>
                                      <p:to>
                                        <p:strVal val="visible"/>
                                      </p:to>
                                    </p:set>
                                  </p:childTnLst>
                                </p:cTn>
                              </p:par>
                              <p:par>
                                <p:cTn id="116" presetID="1" presetClass="entr" presetSubtype="0" fill="hold" nodeType="withEffect">
                                  <p:stCondLst>
                                    <p:cond delay="0"/>
                                  </p:stCondLst>
                                  <p:childTnLst>
                                    <p:set>
                                      <p:cBhvr>
                                        <p:cTn id="117" dur="1" fill="hold">
                                          <p:stCondLst>
                                            <p:cond delay="0"/>
                                          </p:stCondLst>
                                        </p:cTn>
                                        <p:tgtEl>
                                          <p:spTgt spid="53"/>
                                        </p:tgtEl>
                                        <p:attrNameLst>
                                          <p:attrName>style.visibility</p:attrName>
                                        </p:attrNameLst>
                                      </p:cBhvr>
                                      <p:to>
                                        <p:strVal val="visible"/>
                                      </p:to>
                                    </p:set>
                                  </p:childTnLst>
                                </p:cTn>
                              </p:par>
                              <p:par>
                                <p:cTn id="118" presetID="1" presetClass="entr" presetSubtype="0" fill="hold" grpId="0" nodeType="withEffect">
                                  <p:stCondLst>
                                    <p:cond delay="0"/>
                                  </p:stCondLst>
                                  <p:childTnLst>
                                    <p:set>
                                      <p:cBhvr>
                                        <p:cTn id="119" dur="1" fill="hold">
                                          <p:stCondLst>
                                            <p:cond delay="0"/>
                                          </p:stCondLst>
                                        </p:cTn>
                                        <p:tgtEl>
                                          <p:spTgt spid="54"/>
                                        </p:tgtEl>
                                        <p:attrNameLst>
                                          <p:attrName>style.visibility</p:attrName>
                                        </p:attrNameLst>
                                      </p:cBhvr>
                                      <p:to>
                                        <p:strVal val="visible"/>
                                      </p:to>
                                    </p:set>
                                  </p:childTnLst>
                                </p:cTn>
                              </p:par>
                              <p:par>
                                <p:cTn id="120" presetID="1" presetClass="entr" presetSubtype="0" fill="hold" nodeType="withEffect">
                                  <p:stCondLst>
                                    <p:cond delay="0"/>
                                  </p:stCondLst>
                                  <p:childTnLst>
                                    <p:set>
                                      <p:cBhvr>
                                        <p:cTn id="121" dur="1" fill="hold">
                                          <p:stCondLst>
                                            <p:cond delay="0"/>
                                          </p:stCondLst>
                                        </p:cTn>
                                        <p:tgtEl>
                                          <p:spTgt spid="55"/>
                                        </p:tgtEl>
                                        <p:attrNameLst>
                                          <p:attrName>style.visibility</p:attrName>
                                        </p:attrNameLst>
                                      </p:cBhvr>
                                      <p:to>
                                        <p:strVal val="visible"/>
                                      </p:to>
                                    </p:set>
                                  </p:childTnLst>
                                </p:cTn>
                              </p:par>
                              <p:par>
                                <p:cTn id="122" presetID="1" presetClass="entr" presetSubtype="0" fill="hold" grpId="0" nodeType="withEffect">
                                  <p:stCondLst>
                                    <p:cond delay="0"/>
                                  </p:stCondLst>
                                  <p:childTnLst>
                                    <p:set>
                                      <p:cBhvr>
                                        <p:cTn id="123" dur="1" fill="hold">
                                          <p:stCondLst>
                                            <p:cond delay="0"/>
                                          </p:stCondLst>
                                        </p:cTn>
                                        <p:tgtEl>
                                          <p:spTgt spid="56"/>
                                        </p:tgtEl>
                                        <p:attrNameLst>
                                          <p:attrName>style.visibility</p:attrName>
                                        </p:attrNameLst>
                                      </p:cBhvr>
                                      <p:to>
                                        <p:strVal val="visible"/>
                                      </p:to>
                                    </p:set>
                                  </p:childTnLst>
                                </p:cTn>
                              </p:par>
                              <p:par>
                                <p:cTn id="124" presetID="1" presetClass="entr" presetSubtype="0" fill="hold" nodeType="withEffect">
                                  <p:stCondLst>
                                    <p:cond delay="0"/>
                                  </p:stCondLst>
                                  <p:childTnLst>
                                    <p:set>
                                      <p:cBhvr>
                                        <p:cTn id="125" dur="1" fill="hold">
                                          <p:stCondLst>
                                            <p:cond delay="0"/>
                                          </p:stCondLst>
                                        </p:cTn>
                                        <p:tgtEl>
                                          <p:spTgt spid="57"/>
                                        </p:tgtEl>
                                        <p:attrNameLst>
                                          <p:attrName>style.visibility</p:attrName>
                                        </p:attrNameLst>
                                      </p:cBhvr>
                                      <p:to>
                                        <p:strVal val="visible"/>
                                      </p:to>
                                    </p:set>
                                  </p:childTnLst>
                                </p:cTn>
                              </p:par>
                              <p:par>
                                <p:cTn id="126" presetID="1" presetClass="entr" presetSubtype="0" fill="hold" grpId="0" nodeType="withEffect">
                                  <p:stCondLst>
                                    <p:cond delay="0"/>
                                  </p:stCondLst>
                                  <p:childTnLst>
                                    <p:set>
                                      <p:cBhvr>
                                        <p:cTn id="127" dur="1" fill="hold">
                                          <p:stCondLst>
                                            <p:cond delay="0"/>
                                          </p:stCondLst>
                                        </p:cTn>
                                        <p:tgtEl>
                                          <p:spTgt spid="58"/>
                                        </p:tgtEl>
                                        <p:attrNameLst>
                                          <p:attrName>style.visibility</p:attrName>
                                        </p:attrNameLst>
                                      </p:cBhvr>
                                      <p:to>
                                        <p:strVal val="visible"/>
                                      </p:to>
                                    </p:set>
                                  </p:childTnLst>
                                </p:cTn>
                              </p:par>
                              <p:par>
                                <p:cTn id="128" presetID="1" presetClass="entr" presetSubtype="0" fill="hold" grpId="0" nodeType="withEffect">
                                  <p:stCondLst>
                                    <p:cond delay="0"/>
                                  </p:stCondLst>
                                  <p:childTnLst>
                                    <p:set>
                                      <p:cBhvr>
                                        <p:cTn id="129" dur="1" fill="hold">
                                          <p:stCondLst>
                                            <p:cond delay="0"/>
                                          </p:stCondLst>
                                        </p:cTn>
                                        <p:tgtEl>
                                          <p:spTgt spid="59"/>
                                        </p:tgtEl>
                                        <p:attrNameLst>
                                          <p:attrName>style.visibility</p:attrName>
                                        </p:attrNameLst>
                                      </p:cBhvr>
                                      <p:to>
                                        <p:strVal val="visible"/>
                                      </p:to>
                                    </p:set>
                                  </p:childTnLst>
                                </p:cTn>
                              </p:par>
                              <p:par>
                                <p:cTn id="130" presetID="1" presetClass="entr" presetSubtype="0" fill="hold" grpId="0" nodeType="withEffect">
                                  <p:stCondLst>
                                    <p:cond delay="0"/>
                                  </p:stCondLst>
                                  <p:childTnLst>
                                    <p:set>
                                      <p:cBhvr>
                                        <p:cTn id="131" dur="1" fill="hold">
                                          <p:stCondLst>
                                            <p:cond delay="0"/>
                                          </p:stCondLst>
                                        </p:cTn>
                                        <p:tgtEl>
                                          <p:spTgt spid="60"/>
                                        </p:tgtEl>
                                        <p:attrNameLst>
                                          <p:attrName>style.visibility</p:attrName>
                                        </p:attrNameLst>
                                      </p:cBhvr>
                                      <p:to>
                                        <p:strVal val="visible"/>
                                      </p:to>
                                    </p:set>
                                  </p:childTnLst>
                                </p:cTn>
                              </p:par>
                              <p:par>
                                <p:cTn id="132" presetID="1" presetClass="entr" presetSubtype="0" fill="hold" grpId="0" nodeType="withEffect">
                                  <p:stCondLst>
                                    <p:cond delay="0"/>
                                  </p:stCondLst>
                                  <p:childTnLst>
                                    <p:set>
                                      <p:cBhvr>
                                        <p:cTn id="133" dur="1" fill="hold">
                                          <p:stCondLst>
                                            <p:cond delay="0"/>
                                          </p:stCondLst>
                                        </p:cTn>
                                        <p:tgtEl>
                                          <p:spTgt spid="61"/>
                                        </p:tgtEl>
                                        <p:attrNameLst>
                                          <p:attrName>style.visibility</p:attrName>
                                        </p:attrNameLst>
                                      </p:cBhvr>
                                      <p:to>
                                        <p:strVal val="visible"/>
                                      </p:to>
                                    </p:set>
                                  </p:childTnLst>
                                </p:cTn>
                              </p:par>
                              <p:par>
                                <p:cTn id="134" presetID="1" presetClass="entr" presetSubtype="0" fill="hold" nodeType="withEffect">
                                  <p:stCondLst>
                                    <p:cond delay="0"/>
                                  </p:stCondLst>
                                  <p:childTnLst>
                                    <p:set>
                                      <p:cBhvr>
                                        <p:cTn id="135" dur="1" fill="hold">
                                          <p:stCondLst>
                                            <p:cond delay="0"/>
                                          </p:stCondLst>
                                        </p:cTn>
                                        <p:tgtEl>
                                          <p:spTgt spid="62"/>
                                        </p:tgtEl>
                                        <p:attrNameLst>
                                          <p:attrName>style.visibility</p:attrName>
                                        </p:attrNameLst>
                                      </p:cBhvr>
                                      <p:to>
                                        <p:strVal val="visible"/>
                                      </p:to>
                                    </p:set>
                                  </p:childTnLst>
                                </p:cTn>
                              </p:par>
                              <p:par>
                                <p:cTn id="136" presetID="1" presetClass="entr" presetSubtype="0" fill="hold" grpId="0" nodeType="withEffect">
                                  <p:stCondLst>
                                    <p:cond delay="0"/>
                                  </p:stCondLst>
                                  <p:childTnLst>
                                    <p:set>
                                      <p:cBhvr>
                                        <p:cTn id="137" dur="1" fill="hold">
                                          <p:stCondLst>
                                            <p:cond delay="0"/>
                                          </p:stCondLst>
                                        </p:cTn>
                                        <p:tgtEl>
                                          <p:spTgt spid="63"/>
                                        </p:tgtEl>
                                        <p:attrNameLst>
                                          <p:attrName>style.visibility</p:attrName>
                                        </p:attrNameLst>
                                      </p:cBhvr>
                                      <p:to>
                                        <p:strVal val="visible"/>
                                      </p:to>
                                    </p:set>
                                  </p:childTnLst>
                                </p:cTn>
                              </p:par>
                              <p:par>
                                <p:cTn id="138" presetID="1" presetClass="entr" presetSubtype="0" fill="hold" grpId="0" nodeType="withEffect">
                                  <p:stCondLst>
                                    <p:cond delay="0"/>
                                  </p:stCondLst>
                                  <p:childTnLst>
                                    <p:set>
                                      <p:cBhvr>
                                        <p:cTn id="139" dur="1" fill="hold">
                                          <p:stCondLst>
                                            <p:cond delay="0"/>
                                          </p:stCondLst>
                                        </p:cTn>
                                        <p:tgtEl>
                                          <p:spTgt spid="64"/>
                                        </p:tgtEl>
                                        <p:attrNameLst>
                                          <p:attrName>style.visibility</p:attrName>
                                        </p:attrNameLst>
                                      </p:cBhvr>
                                      <p:to>
                                        <p:strVal val="visible"/>
                                      </p:to>
                                    </p:set>
                                  </p:childTnLst>
                                </p:cTn>
                              </p:par>
                              <p:par>
                                <p:cTn id="140" presetID="1" presetClass="entr" presetSubtype="0" fill="hold" grpId="0" nodeType="withEffect">
                                  <p:stCondLst>
                                    <p:cond delay="0"/>
                                  </p:stCondLst>
                                  <p:childTnLst>
                                    <p:set>
                                      <p:cBhvr>
                                        <p:cTn id="141" dur="1" fill="hold">
                                          <p:stCondLst>
                                            <p:cond delay="0"/>
                                          </p:stCondLst>
                                        </p:cTn>
                                        <p:tgtEl>
                                          <p:spTgt spid="73"/>
                                        </p:tgtEl>
                                        <p:attrNameLst>
                                          <p:attrName>style.visibility</p:attrName>
                                        </p:attrNameLst>
                                      </p:cBhvr>
                                      <p:to>
                                        <p:strVal val="visible"/>
                                      </p:to>
                                    </p:set>
                                  </p:childTnLst>
                                </p:cTn>
                              </p:par>
                              <p:par>
                                <p:cTn id="142" presetID="1" presetClass="entr" presetSubtype="0" fill="hold" nodeType="withEffect">
                                  <p:stCondLst>
                                    <p:cond delay="0"/>
                                  </p:stCondLst>
                                  <p:childTnLst>
                                    <p:set>
                                      <p:cBhvr>
                                        <p:cTn id="143" dur="1" fill="hold">
                                          <p:stCondLst>
                                            <p:cond delay="0"/>
                                          </p:stCondLst>
                                        </p:cTn>
                                        <p:tgtEl>
                                          <p:spTgt spid="74"/>
                                        </p:tgtEl>
                                        <p:attrNameLst>
                                          <p:attrName>style.visibility</p:attrName>
                                        </p:attrNameLst>
                                      </p:cBhvr>
                                      <p:to>
                                        <p:strVal val="visible"/>
                                      </p:to>
                                    </p:set>
                                  </p:childTnLst>
                                </p:cTn>
                              </p:par>
                              <p:par>
                                <p:cTn id="144" presetID="1" presetClass="entr" presetSubtype="0" fill="hold" nodeType="withEffect">
                                  <p:stCondLst>
                                    <p:cond delay="0"/>
                                  </p:stCondLst>
                                  <p:childTnLst>
                                    <p:set>
                                      <p:cBhvr>
                                        <p:cTn id="145" dur="1" fill="hold">
                                          <p:stCondLst>
                                            <p:cond delay="0"/>
                                          </p:stCondLst>
                                        </p:cTn>
                                        <p:tgtEl>
                                          <p:spTgt spid="76"/>
                                        </p:tgtEl>
                                        <p:attrNameLst>
                                          <p:attrName>style.visibility</p:attrName>
                                        </p:attrNameLst>
                                      </p:cBhvr>
                                      <p:to>
                                        <p:strVal val="visible"/>
                                      </p:to>
                                    </p:set>
                                  </p:childTnLst>
                                </p:cTn>
                              </p:par>
                              <p:par>
                                <p:cTn id="146" presetID="1" presetClass="entr" presetSubtype="0" fill="hold" nodeType="withEffect">
                                  <p:stCondLst>
                                    <p:cond delay="0"/>
                                  </p:stCondLst>
                                  <p:childTnLst>
                                    <p:set>
                                      <p:cBhvr>
                                        <p:cTn id="147" dur="1" fill="hold">
                                          <p:stCondLst>
                                            <p:cond delay="0"/>
                                          </p:stCondLst>
                                        </p:cTn>
                                        <p:tgtEl>
                                          <p:spTgt spid="77"/>
                                        </p:tgtEl>
                                        <p:attrNameLst>
                                          <p:attrName>style.visibility</p:attrName>
                                        </p:attrNameLst>
                                      </p:cBhvr>
                                      <p:to>
                                        <p:strVal val="visible"/>
                                      </p:to>
                                    </p:set>
                                  </p:childTnLst>
                                </p:cTn>
                              </p:par>
                              <p:par>
                                <p:cTn id="148" presetID="1" presetClass="entr" presetSubtype="0" fill="hold" grpId="0" nodeType="withEffect">
                                  <p:stCondLst>
                                    <p:cond delay="0"/>
                                  </p:stCondLst>
                                  <p:childTnLst>
                                    <p:set>
                                      <p:cBhvr>
                                        <p:cTn id="149" dur="1" fill="hold">
                                          <p:stCondLst>
                                            <p:cond delay="0"/>
                                          </p:stCondLst>
                                        </p:cTn>
                                        <p:tgtEl>
                                          <p:spTgt spid="78"/>
                                        </p:tgtEl>
                                        <p:attrNameLst>
                                          <p:attrName>style.visibility</p:attrName>
                                        </p:attrNameLst>
                                      </p:cBhvr>
                                      <p:to>
                                        <p:strVal val="visible"/>
                                      </p:to>
                                    </p:set>
                                  </p:childTnLst>
                                </p:cTn>
                              </p:par>
                              <p:par>
                                <p:cTn id="150" presetID="1" presetClass="entr" presetSubtype="0" fill="hold" nodeType="withEffect">
                                  <p:stCondLst>
                                    <p:cond delay="0"/>
                                  </p:stCondLst>
                                  <p:childTnLst>
                                    <p:set>
                                      <p:cBhvr>
                                        <p:cTn id="151" dur="1" fill="hold">
                                          <p:stCondLst>
                                            <p:cond delay="0"/>
                                          </p:stCondLst>
                                        </p:cTn>
                                        <p:tgtEl>
                                          <p:spTgt spid="79"/>
                                        </p:tgtEl>
                                        <p:attrNameLst>
                                          <p:attrName>style.visibility</p:attrName>
                                        </p:attrNameLst>
                                      </p:cBhvr>
                                      <p:to>
                                        <p:strVal val="visible"/>
                                      </p:to>
                                    </p:set>
                                  </p:childTnLst>
                                </p:cTn>
                              </p:par>
                              <p:par>
                                <p:cTn id="152" presetID="1" presetClass="entr" presetSubtype="0" fill="hold" nodeType="withEffect">
                                  <p:stCondLst>
                                    <p:cond delay="0"/>
                                  </p:stCondLst>
                                  <p:childTnLst>
                                    <p:set>
                                      <p:cBhvr>
                                        <p:cTn id="153" dur="1" fill="hold">
                                          <p:stCondLst>
                                            <p:cond delay="0"/>
                                          </p:stCondLst>
                                        </p:cTn>
                                        <p:tgtEl>
                                          <p:spTgt spid="80"/>
                                        </p:tgtEl>
                                        <p:attrNameLst>
                                          <p:attrName>style.visibility</p:attrName>
                                        </p:attrNameLst>
                                      </p:cBhvr>
                                      <p:to>
                                        <p:strVal val="visible"/>
                                      </p:to>
                                    </p:set>
                                  </p:childTnLst>
                                </p:cTn>
                              </p:par>
                              <p:par>
                                <p:cTn id="154" presetID="1" presetClass="entr" presetSubtype="0" fill="hold" nodeType="withEffect">
                                  <p:stCondLst>
                                    <p:cond delay="0"/>
                                  </p:stCondLst>
                                  <p:childTnLst>
                                    <p:set>
                                      <p:cBhvr>
                                        <p:cTn id="155" dur="1" fill="hold">
                                          <p:stCondLst>
                                            <p:cond delay="0"/>
                                          </p:stCondLst>
                                        </p:cTn>
                                        <p:tgtEl>
                                          <p:spTgt spid="81"/>
                                        </p:tgtEl>
                                        <p:attrNameLst>
                                          <p:attrName>style.visibility</p:attrName>
                                        </p:attrNameLst>
                                      </p:cBhvr>
                                      <p:to>
                                        <p:strVal val="visible"/>
                                      </p:to>
                                    </p:set>
                                  </p:childTnLst>
                                </p:cTn>
                              </p:par>
                              <p:par>
                                <p:cTn id="156" presetID="1" presetClass="entr" presetSubtype="0" fill="hold" grpId="0" nodeType="withEffect">
                                  <p:stCondLst>
                                    <p:cond delay="0"/>
                                  </p:stCondLst>
                                  <p:childTnLst>
                                    <p:set>
                                      <p:cBhvr>
                                        <p:cTn id="157" dur="1" fill="hold">
                                          <p:stCondLst>
                                            <p:cond delay="0"/>
                                          </p:stCondLst>
                                        </p:cTn>
                                        <p:tgtEl>
                                          <p:spTgt spid="82"/>
                                        </p:tgtEl>
                                        <p:attrNameLst>
                                          <p:attrName>style.visibility</p:attrName>
                                        </p:attrNameLst>
                                      </p:cBhvr>
                                      <p:to>
                                        <p:strVal val="visible"/>
                                      </p:to>
                                    </p:set>
                                  </p:childTnLst>
                                </p:cTn>
                              </p:par>
                              <p:par>
                                <p:cTn id="158" presetID="1" presetClass="entr" presetSubtype="0" fill="hold" nodeType="withEffect">
                                  <p:stCondLst>
                                    <p:cond delay="0"/>
                                  </p:stCondLst>
                                  <p:childTnLst>
                                    <p:set>
                                      <p:cBhvr>
                                        <p:cTn id="159" dur="1" fill="hold">
                                          <p:stCondLst>
                                            <p:cond delay="0"/>
                                          </p:stCondLst>
                                        </p:cTn>
                                        <p:tgtEl>
                                          <p:spTgt spid="83"/>
                                        </p:tgtEl>
                                        <p:attrNameLst>
                                          <p:attrName>style.visibility</p:attrName>
                                        </p:attrNameLst>
                                      </p:cBhvr>
                                      <p:to>
                                        <p:strVal val="visible"/>
                                      </p:to>
                                    </p:set>
                                  </p:childTnLst>
                                </p:cTn>
                              </p:par>
                              <p:par>
                                <p:cTn id="160" presetID="1" presetClass="entr" presetSubtype="0" fill="hold" grpId="0" nodeType="withEffect">
                                  <p:stCondLst>
                                    <p:cond delay="0"/>
                                  </p:stCondLst>
                                  <p:childTnLst>
                                    <p:set>
                                      <p:cBhvr>
                                        <p:cTn id="161" dur="1" fill="hold">
                                          <p:stCondLst>
                                            <p:cond delay="0"/>
                                          </p:stCondLst>
                                        </p:cTn>
                                        <p:tgtEl>
                                          <p:spTgt spid="84"/>
                                        </p:tgtEl>
                                        <p:attrNameLst>
                                          <p:attrName>style.visibility</p:attrName>
                                        </p:attrNameLst>
                                      </p:cBhvr>
                                      <p:to>
                                        <p:strVal val="visible"/>
                                      </p:to>
                                    </p:set>
                                  </p:childTnLst>
                                </p:cTn>
                              </p:par>
                              <p:par>
                                <p:cTn id="162" presetID="1" presetClass="entr" presetSubtype="0" fill="hold" nodeType="withEffect">
                                  <p:stCondLst>
                                    <p:cond delay="0"/>
                                  </p:stCondLst>
                                  <p:childTnLst>
                                    <p:set>
                                      <p:cBhvr>
                                        <p:cTn id="163" dur="1" fill="hold">
                                          <p:stCondLst>
                                            <p:cond delay="0"/>
                                          </p:stCondLst>
                                        </p:cTn>
                                        <p:tgtEl>
                                          <p:spTgt spid="85"/>
                                        </p:tgtEl>
                                        <p:attrNameLst>
                                          <p:attrName>style.visibility</p:attrName>
                                        </p:attrNameLst>
                                      </p:cBhvr>
                                      <p:to>
                                        <p:strVal val="visible"/>
                                      </p:to>
                                    </p:set>
                                  </p:childTnLst>
                                </p:cTn>
                              </p:par>
                              <p:par>
                                <p:cTn id="164" presetID="1" presetClass="entr" presetSubtype="0" fill="hold" grpId="0" nodeType="withEffect">
                                  <p:stCondLst>
                                    <p:cond delay="0"/>
                                  </p:stCondLst>
                                  <p:childTnLst>
                                    <p:set>
                                      <p:cBhvr>
                                        <p:cTn id="165" dur="1" fill="hold">
                                          <p:stCondLst>
                                            <p:cond delay="0"/>
                                          </p:stCondLst>
                                        </p:cTn>
                                        <p:tgtEl>
                                          <p:spTgt spid="86"/>
                                        </p:tgtEl>
                                        <p:attrNameLst>
                                          <p:attrName>style.visibility</p:attrName>
                                        </p:attrNameLst>
                                      </p:cBhvr>
                                      <p:to>
                                        <p:strVal val="visible"/>
                                      </p:to>
                                    </p:set>
                                  </p:childTnLst>
                                </p:cTn>
                              </p:par>
                              <p:par>
                                <p:cTn id="166" presetID="1" presetClass="entr" presetSubtype="0" fill="hold" nodeType="withEffect">
                                  <p:stCondLst>
                                    <p:cond delay="0"/>
                                  </p:stCondLst>
                                  <p:childTnLst>
                                    <p:set>
                                      <p:cBhvr>
                                        <p:cTn id="167" dur="1" fill="hold">
                                          <p:stCondLst>
                                            <p:cond delay="0"/>
                                          </p:stCondLst>
                                        </p:cTn>
                                        <p:tgtEl>
                                          <p:spTgt spid="87"/>
                                        </p:tgtEl>
                                        <p:attrNameLst>
                                          <p:attrName>style.visibility</p:attrName>
                                        </p:attrNameLst>
                                      </p:cBhvr>
                                      <p:to>
                                        <p:strVal val="visible"/>
                                      </p:to>
                                    </p:set>
                                  </p:childTnLst>
                                </p:cTn>
                              </p:par>
                              <p:par>
                                <p:cTn id="168" presetID="1" presetClass="entr" presetSubtype="0" fill="hold" grpId="0" nodeType="withEffect">
                                  <p:stCondLst>
                                    <p:cond delay="0"/>
                                  </p:stCondLst>
                                  <p:childTnLst>
                                    <p:set>
                                      <p:cBhvr>
                                        <p:cTn id="169" dur="1" fill="hold">
                                          <p:stCondLst>
                                            <p:cond delay="0"/>
                                          </p:stCondLst>
                                        </p:cTn>
                                        <p:tgtEl>
                                          <p:spTgt spid="88"/>
                                        </p:tgtEl>
                                        <p:attrNameLst>
                                          <p:attrName>style.visibility</p:attrName>
                                        </p:attrNameLst>
                                      </p:cBhvr>
                                      <p:to>
                                        <p:strVal val="visible"/>
                                      </p:to>
                                    </p:set>
                                  </p:childTnLst>
                                </p:cTn>
                              </p:par>
                              <p:par>
                                <p:cTn id="170" presetID="1" presetClass="entr" presetSubtype="0" fill="hold" nodeType="withEffect">
                                  <p:stCondLst>
                                    <p:cond delay="0"/>
                                  </p:stCondLst>
                                  <p:childTnLst>
                                    <p:set>
                                      <p:cBhvr>
                                        <p:cTn id="171" dur="1" fill="hold">
                                          <p:stCondLst>
                                            <p:cond delay="0"/>
                                          </p:stCondLst>
                                        </p:cTn>
                                        <p:tgtEl>
                                          <p:spTgt spid="89"/>
                                        </p:tgtEl>
                                        <p:attrNameLst>
                                          <p:attrName>style.visibility</p:attrName>
                                        </p:attrNameLst>
                                      </p:cBhvr>
                                      <p:to>
                                        <p:strVal val="visible"/>
                                      </p:to>
                                    </p:set>
                                  </p:childTnLst>
                                </p:cTn>
                              </p:par>
                              <p:par>
                                <p:cTn id="172" presetID="1" presetClass="entr" presetSubtype="0" fill="hold" grpId="0" nodeType="withEffect">
                                  <p:stCondLst>
                                    <p:cond delay="0"/>
                                  </p:stCondLst>
                                  <p:childTnLst>
                                    <p:set>
                                      <p:cBhvr>
                                        <p:cTn id="173" dur="1" fill="hold">
                                          <p:stCondLst>
                                            <p:cond delay="0"/>
                                          </p:stCondLst>
                                        </p:cTn>
                                        <p:tgtEl>
                                          <p:spTgt spid="90"/>
                                        </p:tgtEl>
                                        <p:attrNameLst>
                                          <p:attrName>style.visibility</p:attrName>
                                        </p:attrNameLst>
                                      </p:cBhvr>
                                      <p:to>
                                        <p:strVal val="visible"/>
                                      </p:to>
                                    </p:set>
                                  </p:childTnLst>
                                </p:cTn>
                              </p:par>
                              <p:par>
                                <p:cTn id="174" presetID="1" presetClass="entr" presetSubtype="0" fill="hold" grpId="0" nodeType="withEffect">
                                  <p:stCondLst>
                                    <p:cond delay="0"/>
                                  </p:stCondLst>
                                  <p:childTnLst>
                                    <p:set>
                                      <p:cBhvr>
                                        <p:cTn id="175" dur="1" fill="hold">
                                          <p:stCondLst>
                                            <p:cond delay="0"/>
                                          </p:stCondLst>
                                        </p:cTn>
                                        <p:tgtEl>
                                          <p:spTgt spid="91"/>
                                        </p:tgtEl>
                                        <p:attrNameLst>
                                          <p:attrName>style.visibility</p:attrName>
                                        </p:attrNameLst>
                                      </p:cBhvr>
                                      <p:to>
                                        <p:strVal val="visible"/>
                                      </p:to>
                                    </p:set>
                                  </p:childTnLst>
                                </p:cTn>
                              </p:par>
                              <p:par>
                                <p:cTn id="176" presetID="1" presetClass="entr" presetSubtype="0" fill="hold" grpId="0" nodeType="withEffect">
                                  <p:stCondLst>
                                    <p:cond delay="0"/>
                                  </p:stCondLst>
                                  <p:childTnLst>
                                    <p:set>
                                      <p:cBhvr>
                                        <p:cTn id="177" dur="1" fill="hold">
                                          <p:stCondLst>
                                            <p:cond delay="0"/>
                                          </p:stCondLst>
                                        </p:cTn>
                                        <p:tgtEl>
                                          <p:spTgt spid="92"/>
                                        </p:tgtEl>
                                        <p:attrNameLst>
                                          <p:attrName>style.visibility</p:attrName>
                                        </p:attrNameLst>
                                      </p:cBhvr>
                                      <p:to>
                                        <p:strVal val="visible"/>
                                      </p:to>
                                    </p:set>
                                  </p:childTnLst>
                                </p:cTn>
                              </p:par>
                              <p:par>
                                <p:cTn id="178" presetID="1" presetClass="entr" presetSubtype="0" fill="hold" grpId="0" nodeType="withEffect">
                                  <p:stCondLst>
                                    <p:cond delay="0"/>
                                  </p:stCondLst>
                                  <p:childTnLst>
                                    <p:set>
                                      <p:cBhvr>
                                        <p:cTn id="179" dur="1" fill="hold">
                                          <p:stCondLst>
                                            <p:cond delay="0"/>
                                          </p:stCondLst>
                                        </p:cTn>
                                        <p:tgtEl>
                                          <p:spTgt spid="93"/>
                                        </p:tgtEl>
                                        <p:attrNameLst>
                                          <p:attrName>style.visibility</p:attrName>
                                        </p:attrNameLst>
                                      </p:cBhvr>
                                      <p:to>
                                        <p:strVal val="visible"/>
                                      </p:to>
                                    </p:set>
                                  </p:childTnLst>
                                </p:cTn>
                              </p:par>
                              <p:par>
                                <p:cTn id="180" presetID="1" presetClass="entr" presetSubtype="0" fill="hold" nodeType="withEffect">
                                  <p:stCondLst>
                                    <p:cond delay="0"/>
                                  </p:stCondLst>
                                  <p:childTnLst>
                                    <p:set>
                                      <p:cBhvr>
                                        <p:cTn id="181" dur="1" fill="hold">
                                          <p:stCondLst>
                                            <p:cond delay="0"/>
                                          </p:stCondLst>
                                        </p:cTn>
                                        <p:tgtEl>
                                          <p:spTgt spid="94"/>
                                        </p:tgtEl>
                                        <p:attrNameLst>
                                          <p:attrName>style.visibility</p:attrName>
                                        </p:attrNameLst>
                                      </p:cBhvr>
                                      <p:to>
                                        <p:strVal val="visible"/>
                                      </p:to>
                                    </p:set>
                                  </p:childTnLst>
                                </p:cTn>
                              </p:par>
                              <p:par>
                                <p:cTn id="182" presetID="1" presetClass="entr" presetSubtype="0" fill="hold" grpId="0" nodeType="withEffect">
                                  <p:stCondLst>
                                    <p:cond delay="0"/>
                                  </p:stCondLst>
                                  <p:childTnLst>
                                    <p:set>
                                      <p:cBhvr>
                                        <p:cTn id="183" dur="1" fill="hold">
                                          <p:stCondLst>
                                            <p:cond delay="0"/>
                                          </p:stCondLst>
                                        </p:cTn>
                                        <p:tgtEl>
                                          <p:spTgt spid="95"/>
                                        </p:tgtEl>
                                        <p:attrNameLst>
                                          <p:attrName>style.visibility</p:attrName>
                                        </p:attrNameLst>
                                      </p:cBhvr>
                                      <p:to>
                                        <p:strVal val="visible"/>
                                      </p:to>
                                    </p:set>
                                  </p:childTnLst>
                                </p:cTn>
                              </p:par>
                              <p:par>
                                <p:cTn id="184" presetID="1" presetClass="entr" presetSubtype="0" fill="hold" grpId="0" nodeType="withEffect">
                                  <p:stCondLst>
                                    <p:cond delay="0"/>
                                  </p:stCondLst>
                                  <p:childTnLst>
                                    <p:set>
                                      <p:cBhvr>
                                        <p:cTn id="185" dur="1" fill="hold">
                                          <p:stCondLst>
                                            <p:cond delay="0"/>
                                          </p:stCondLst>
                                        </p:cTn>
                                        <p:tgtEl>
                                          <p:spTgt spid="96"/>
                                        </p:tgtEl>
                                        <p:attrNameLst>
                                          <p:attrName>style.visibility</p:attrName>
                                        </p:attrNameLst>
                                      </p:cBhvr>
                                      <p:to>
                                        <p:strVal val="visible"/>
                                      </p:to>
                                    </p:set>
                                  </p:childTnLst>
                                </p:cTn>
                              </p:par>
                              <p:par>
                                <p:cTn id="186" presetID="1" presetClass="entr" presetSubtype="0" fill="hold" grpId="0" nodeType="withEffect">
                                  <p:stCondLst>
                                    <p:cond delay="0"/>
                                  </p:stCondLst>
                                  <p:childTnLst>
                                    <p:set>
                                      <p:cBhvr>
                                        <p:cTn id="187" dur="1" fill="hold">
                                          <p:stCondLst>
                                            <p:cond delay="0"/>
                                          </p:stCondLst>
                                        </p:cTn>
                                        <p:tgtEl>
                                          <p:spTgt spid="97"/>
                                        </p:tgtEl>
                                        <p:attrNameLst>
                                          <p:attrName>style.visibility</p:attrName>
                                        </p:attrNameLst>
                                      </p:cBhvr>
                                      <p:to>
                                        <p:strVal val="visible"/>
                                      </p:to>
                                    </p:set>
                                  </p:childTnLst>
                                </p:cTn>
                              </p:par>
                              <p:par>
                                <p:cTn id="188" presetID="1" presetClass="entr" presetSubtype="0" fill="hold" nodeType="withEffect">
                                  <p:stCondLst>
                                    <p:cond delay="0"/>
                                  </p:stCondLst>
                                  <p:childTnLst>
                                    <p:set>
                                      <p:cBhvr>
                                        <p:cTn id="189" dur="1" fill="hold">
                                          <p:stCondLst>
                                            <p:cond delay="0"/>
                                          </p:stCondLst>
                                        </p:cTn>
                                        <p:tgtEl>
                                          <p:spTgt spid="98"/>
                                        </p:tgtEl>
                                        <p:attrNameLst>
                                          <p:attrName>style.visibility</p:attrName>
                                        </p:attrNameLst>
                                      </p:cBhvr>
                                      <p:to>
                                        <p:strVal val="visible"/>
                                      </p:to>
                                    </p:set>
                                  </p:childTnLst>
                                </p:cTn>
                              </p:par>
                              <p:par>
                                <p:cTn id="190" presetID="1" presetClass="entr" presetSubtype="0" fill="hold" grpId="0" nodeType="withEffect">
                                  <p:stCondLst>
                                    <p:cond delay="0"/>
                                  </p:stCondLst>
                                  <p:childTnLst>
                                    <p:set>
                                      <p:cBhvr>
                                        <p:cTn id="191" dur="1" fill="hold">
                                          <p:stCondLst>
                                            <p:cond delay="0"/>
                                          </p:stCondLst>
                                        </p:cTn>
                                        <p:tgtEl>
                                          <p:spTgt spid="106"/>
                                        </p:tgtEl>
                                        <p:attrNameLst>
                                          <p:attrName>style.visibility</p:attrName>
                                        </p:attrNameLst>
                                      </p:cBhvr>
                                      <p:to>
                                        <p:strVal val="visible"/>
                                      </p:to>
                                    </p:set>
                                  </p:childTnLst>
                                </p:cTn>
                              </p:par>
                              <p:par>
                                <p:cTn id="192" presetID="1" presetClass="entr" presetSubtype="0" fill="hold" grpId="0" nodeType="withEffect">
                                  <p:stCondLst>
                                    <p:cond delay="0"/>
                                  </p:stCondLst>
                                  <p:childTnLst>
                                    <p:set>
                                      <p:cBhvr>
                                        <p:cTn id="193" dur="1" fill="hold">
                                          <p:stCondLst>
                                            <p:cond delay="0"/>
                                          </p:stCondLst>
                                        </p:cTn>
                                        <p:tgtEl>
                                          <p:spTgt spid="107"/>
                                        </p:tgtEl>
                                        <p:attrNameLst>
                                          <p:attrName>style.visibility</p:attrName>
                                        </p:attrNameLst>
                                      </p:cBhvr>
                                      <p:to>
                                        <p:strVal val="visible"/>
                                      </p:to>
                                    </p:set>
                                  </p:childTnLst>
                                </p:cTn>
                              </p:par>
                              <p:par>
                                <p:cTn id="194" presetID="1" presetClass="entr" presetSubtype="0" fill="hold" grpId="0" nodeType="withEffect">
                                  <p:stCondLst>
                                    <p:cond delay="0"/>
                                  </p:stCondLst>
                                  <p:childTnLst>
                                    <p:set>
                                      <p:cBhvr>
                                        <p:cTn id="195" dur="1" fill="hold">
                                          <p:stCondLst>
                                            <p:cond delay="0"/>
                                          </p:stCondLst>
                                        </p:cTn>
                                        <p:tgtEl>
                                          <p:spTgt spid="108"/>
                                        </p:tgtEl>
                                        <p:attrNameLst>
                                          <p:attrName>style.visibility</p:attrName>
                                        </p:attrNameLst>
                                      </p:cBhvr>
                                      <p:to>
                                        <p:strVal val="visible"/>
                                      </p:to>
                                    </p:set>
                                  </p:childTnLst>
                                </p:cTn>
                              </p:par>
                              <p:par>
                                <p:cTn id="196" presetID="1" presetClass="entr" presetSubtype="0" fill="hold" grpId="0" nodeType="withEffect">
                                  <p:stCondLst>
                                    <p:cond delay="0"/>
                                  </p:stCondLst>
                                  <p:childTnLst>
                                    <p:set>
                                      <p:cBhvr>
                                        <p:cTn id="197" dur="1" fill="hold">
                                          <p:stCondLst>
                                            <p:cond delay="0"/>
                                          </p:stCondLst>
                                        </p:cTn>
                                        <p:tgtEl>
                                          <p:spTgt spid="109"/>
                                        </p:tgtEl>
                                        <p:attrNameLst>
                                          <p:attrName>style.visibility</p:attrName>
                                        </p:attrNameLst>
                                      </p:cBhvr>
                                      <p:to>
                                        <p:strVal val="visible"/>
                                      </p:to>
                                    </p:set>
                                  </p:childTnLst>
                                </p:cTn>
                              </p:par>
                              <p:par>
                                <p:cTn id="198" presetID="1" presetClass="entr" presetSubtype="0" fill="hold" grpId="0" nodeType="withEffect">
                                  <p:stCondLst>
                                    <p:cond delay="0"/>
                                  </p:stCondLst>
                                  <p:childTnLst>
                                    <p:set>
                                      <p:cBhvr>
                                        <p:cTn id="199" dur="1" fill="hold">
                                          <p:stCondLst>
                                            <p:cond delay="0"/>
                                          </p:stCondLst>
                                        </p:cTn>
                                        <p:tgtEl>
                                          <p:spTgt spid="110"/>
                                        </p:tgtEl>
                                        <p:attrNameLst>
                                          <p:attrName>style.visibility</p:attrName>
                                        </p:attrNameLst>
                                      </p:cBhvr>
                                      <p:to>
                                        <p:strVal val="visible"/>
                                      </p:to>
                                    </p:set>
                                  </p:childTnLst>
                                </p:cTn>
                              </p:par>
                              <p:par>
                                <p:cTn id="200" presetID="1" presetClass="entr" presetSubtype="0" fill="hold" grpId="0" nodeType="withEffect">
                                  <p:stCondLst>
                                    <p:cond delay="0"/>
                                  </p:stCondLst>
                                  <p:childTnLst>
                                    <p:set>
                                      <p:cBhvr>
                                        <p:cTn id="201" dur="1" fill="hold">
                                          <p:stCondLst>
                                            <p:cond delay="0"/>
                                          </p:stCondLst>
                                        </p:cTn>
                                        <p:tgtEl>
                                          <p:spTgt spid="111"/>
                                        </p:tgtEl>
                                        <p:attrNameLst>
                                          <p:attrName>style.visibility</p:attrName>
                                        </p:attrNameLst>
                                      </p:cBhvr>
                                      <p:to>
                                        <p:strVal val="visible"/>
                                      </p:to>
                                    </p:set>
                                  </p:childTnLst>
                                </p:cTn>
                              </p:par>
                              <p:par>
                                <p:cTn id="202" presetID="1" presetClass="entr" presetSubtype="0" fill="hold" grpId="0" nodeType="withEffect">
                                  <p:stCondLst>
                                    <p:cond delay="0"/>
                                  </p:stCondLst>
                                  <p:childTnLst>
                                    <p:set>
                                      <p:cBhvr>
                                        <p:cTn id="203" dur="1" fill="hold">
                                          <p:stCondLst>
                                            <p:cond delay="0"/>
                                          </p:stCondLst>
                                        </p:cTn>
                                        <p:tgtEl>
                                          <p:spTgt spid="112"/>
                                        </p:tgtEl>
                                        <p:attrNameLst>
                                          <p:attrName>style.visibility</p:attrName>
                                        </p:attrNameLst>
                                      </p:cBhvr>
                                      <p:to>
                                        <p:strVal val="visible"/>
                                      </p:to>
                                    </p:set>
                                  </p:childTnLst>
                                </p:cTn>
                              </p:par>
                              <p:par>
                                <p:cTn id="204" presetID="1" presetClass="entr" presetSubtype="0" fill="hold" grpId="0" nodeType="withEffect">
                                  <p:stCondLst>
                                    <p:cond delay="0"/>
                                  </p:stCondLst>
                                  <p:childTnLst>
                                    <p:set>
                                      <p:cBhvr>
                                        <p:cTn id="205" dur="1" fill="hold">
                                          <p:stCondLst>
                                            <p:cond delay="0"/>
                                          </p:stCondLst>
                                        </p:cTn>
                                        <p:tgtEl>
                                          <p:spTgt spid="113"/>
                                        </p:tgtEl>
                                        <p:attrNameLst>
                                          <p:attrName>style.visibility</p:attrName>
                                        </p:attrNameLst>
                                      </p:cBhvr>
                                      <p:to>
                                        <p:strVal val="visible"/>
                                      </p:to>
                                    </p:set>
                                  </p:childTnLst>
                                </p:cTn>
                              </p:par>
                              <p:par>
                                <p:cTn id="206" presetID="1" presetClass="entr" presetSubtype="0" fill="hold" grpId="0" nodeType="withEffect">
                                  <p:stCondLst>
                                    <p:cond delay="0"/>
                                  </p:stCondLst>
                                  <p:childTnLst>
                                    <p:set>
                                      <p:cBhvr>
                                        <p:cTn id="207" dur="1" fill="hold">
                                          <p:stCondLst>
                                            <p:cond delay="0"/>
                                          </p:stCondLst>
                                        </p:cTn>
                                        <p:tgtEl>
                                          <p:spTgt spid="114"/>
                                        </p:tgtEl>
                                        <p:attrNameLst>
                                          <p:attrName>style.visibility</p:attrName>
                                        </p:attrNameLst>
                                      </p:cBhvr>
                                      <p:to>
                                        <p:strVal val="visible"/>
                                      </p:to>
                                    </p:set>
                                  </p:childTnLst>
                                </p:cTn>
                              </p:par>
                              <p:par>
                                <p:cTn id="208" presetID="1" presetClass="entr" presetSubtype="0" fill="hold" grpId="0" nodeType="withEffect">
                                  <p:stCondLst>
                                    <p:cond delay="0"/>
                                  </p:stCondLst>
                                  <p:childTnLst>
                                    <p:set>
                                      <p:cBhvr>
                                        <p:cTn id="209" dur="1" fill="hold">
                                          <p:stCondLst>
                                            <p:cond delay="0"/>
                                          </p:stCondLst>
                                        </p:cTn>
                                        <p:tgtEl>
                                          <p:spTgt spid="115"/>
                                        </p:tgtEl>
                                        <p:attrNameLst>
                                          <p:attrName>style.visibility</p:attrName>
                                        </p:attrNameLst>
                                      </p:cBhvr>
                                      <p:to>
                                        <p:strVal val="visible"/>
                                      </p:to>
                                    </p:set>
                                  </p:childTnLst>
                                </p:cTn>
                              </p:par>
                              <p:par>
                                <p:cTn id="210" presetID="1" presetClass="entr" presetSubtype="0" fill="hold" grpId="0" nodeType="withEffect">
                                  <p:stCondLst>
                                    <p:cond delay="0"/>
                                  </p:stCondLst>
                                  <p:childTnLst>
                                    <p:set>
                                      <p:cBhvr>
                                        <p:cTn id="211" dur="1" fill="hold">
                                          <p:stCondLst>
                                            <p:cond delay="0"/>
                                          </p:stCondLst>
                                        </p:cTn>
                                        <p:tgtEl>
                                          <p:spTgt spid="116"/>
                                        </p:tgtEl>
                                        <p:attrNameLst>
                                          <p:attrName>style.visibility</p:attrName>
                                        </p:attrNameLst>
                                      </p:cBhvr>
                                      <p:to>
                                        <p:strVal val="visible"/>
                                      </p:to>
                                    </p:set>
                                  </p:childTnLst>
                                </p:cTn>
                              </p:par>
                              <p:par>
                                <p:cTn id="212" presetID="1" presetClass="entr" presetSubtype="0" fill="hold" grpId="0" nodeType="withEffect">
                                  <p:stCondLst>
                                    <p:cond delay="0"/>
                                  </p:stCondLst>
                                  <p:childTnLst>
                                    <p:set>
                                      <p:cBhvr>
                                        <p:cTn id="213" dur="1" fill="hold">
                                          <p:stCondLst>
                                            <p:cond delay="0"/>
                                          </p:stCondLst>
                                        </p:cTn>
                                        <p:tgtEl>
                                          <p:spTgt spid="117"/>
                                        </p:tgtEl>
                                        <p:attrNameLst>
                                          <p:attrName>style.visibility</p:attrName>
                                        </p:attrNameLst>
                                      </p:cBhvr>
                                      <p:to>
                                        <p:strVal val="visible"/>
                                      </p:to>
                                    </p:set>
                                  </p:childTnLst>
                                </p:cTn>
                              </p:par>
                              <p:par>
                                <p:cTn id="214" presetID="1" presetClass="entr" presetSubtype="0" fill="hold" grpId="0" nodeType="withEffect">
                                  <p:stCondLst>
                                    <p:cond delay="0"/>
                                  </p:stCondLst>
                                  <p:childTnLst>
                                    <p:set>
                                      <p:cBhvr>
                                        <p:cTn id="215" dur="1" fill="hold">
                                          <p:stCondLst>
                                            <p:cond delay="0"/>
                                          </p:stCondLst>
                                        </p:cTn>
                                        <p:tgtEl>
                                          <p:spTgt spid="118"/>
                                        </p:tgtEl>
                                        <p:attrNameLst>
                                          <p:attrName>style.visibility</p:attrName>
                                        </p:attrNameLst>
                                      </p:cBhvr>
                                      <p:to>
                                        <p:strVal val="visible"/>
                                      </p:to>
                                    </p:set>
                                  </p:childTnLst>
                                </p:cTn>
                              </p:par>
                              <p:par>
                                <p:cTn id="216" presetID="1" presetClass="entr" presetSubtype="0" fill="hold" grpId="0" nodeType="withEffect">
                                  <p:stCondLst>
                                    <p:cond delay="0"/>
                                  </p:stCondLst>
                                  <p:childTnLst>
                                    <p:set>
                                      <p:cBhvr>
                                        <p:cTn id="217" dur="1" fill="hold">
                                          <p:stCondLst>
                                            <p:cond delay="0"/>
                                          </p:stCondLst>
                                        </p:cTn>
                                        <p:tgtEl>
                                          <p:spTgt spid="119"/>
                                        </p:tgtEl>
                                        <p:attrNameLst>
                                          <p:attrName>style.visibility</p:attrName>
                                        </p:attrNameLst>
                                      </p:cBhvr>
                                      <p:to>
                                        <p:strVal val="visible"/>
                                      </p:to>
                                    </p:set>
                                  </p:childTnLst>
                                </p:cTn>
                              </p:par>
                              <p:par>
                                <p:cTn id="218" presetID="1" presetClass="entr" presetSubtype="0" fill="hold" grpId="0" nodeType="withEffect">
                                  <p:stCondLst>
                                    <p:cond delay="0"/>
                                  </p:stCondLst>
                                  <p:childTnLst>
                                    <p:set>
                                      <p:cBhvr>
                                        <p:cTn id="219" dur="1" fill="hold">
                                          <p:stCondLst>
                                            <p:cond delay="0"/>
                                          </p:stCondLst>
                                        </p:cTn>
                                        <p:tgtEl>
                                          <p:spTgt spid="120"/>
                                        </p:tgtEl>
                                        <p:attrNameLst>
                                          <p:attrName>style.visibility</p:attrName>
                                        </p:attrNameLst>
                                      </p:cBhvr>
                                      <p:to>
                                        <p:strVal val="visible"/>
                                      </p:to>
                                    </p:set>
                                  </p:childTnLst>
                                </p:cTn>
                              </p:par>
                              <p:par>
                                <p:cTn id="220" presetID="1" presetClass="entr" presetSubtype="0" fill="hold" grpId="0" nodeType="withEffect">
                                  <p:stCondLst>
                                    <p:cond delay="0"/>
                                  </p:stCondLst>
                                  <p:childTnLst>
                                    <p:set>
                                      <p:cBhvr>
                                        <p:cTn id="221" dur="1" fill="hold">
                                          <p:stCondLst>
                                            <p:cond delay="0"/>
                                          </p:stCondLst>
                                        </p:cTn>
                                        <p:tgtEl>
                                          <p:spTgt spid="121"/>
                                        </p:tgtEl>
                                        <p:attrNameLst>
                                          <p:attrName>style.visibility</p:attrName>
                                        </p:attrNameLst>
                                      </p:cBhvr>
                                      <p:to>
                                        <p:strVal val="visible"/>
                                      </p:to>
                                    </p:set>
                                  </p:childTnLst>
                                </p:cTn>
                              </p:par>
                              <p:par>
                                <p:cTn id="222" presetID="1" presetClass="entr" presetSubtype="0" fill="hold" grpId="0" nodeType="withEffect">
                                  <p:stCondLst>
                                    <p:cond delay="0"/>
                                  </p:stCondLst>
                                  <p:childTnLst>
                                    <p:set>
                                      <p:cBhvr>
                                        <p:cTn id="223" dur="1" fill="hold">
                                          <p:stCondLst>
                                            <p:cond delay="0"/>
                                          </p:stCondLst>
                                        </p:cTn>
                                        <p:tgtEl>
                                          <p:spTgt spid="122"/>
                                        </p:tgtEl>
                                        <p:attrNameLst>
                                          <p:attrName>style.visibility</p:attrName>
                                        </p:attrNameLst>
                                      </p:cBhvr>
                                      <p:to>
                                        <p:strVal val="visible"/>
                                      </p:to>
                                    </p:set>
                                  </p:childTnLst>
                                </p:cTn>
                              </p:par>
                              <p:par>
                                <p:cTn id="224" presetID="1" presetClass="entr" presetSubtype="0" fill="hold" grpId="0" nodeType="withEffect">
                                  <p:stCondLst>
                                    <p:cond delay="0"/>
                                  </p:stCondLst>
                                  <p:childTnLst>
                                    <p:set>
                                      <p:cBhvr>
                                        <p:cTn id="225" dur="1" fill="hold">
                                          <p:stCondLst>
                                            <p:cond delay="0"/>
                                          </p:stCondLst>
                                        </p:cTn>
                                        <p:tgtEl>
                                          <p:spTgt spid="123"/>
                                        </p:tgtEl>
                                        <p:attrNameLst>
                                          <p:attrName>style.visibility</p:attrName>
                                        </p:attrNameLst>
                                      </p:cBhvr>
                                      <p:to>
                                        <p:strVal val="visible"/>
                                      </p:to>
                                    </p:set>
                                  </p:childTnLst>
                                </p:cTn>
                              </p:par>
                              <p:par>
                                <p:cTn id="226" presetID="1" presetClass="entr" presetSubtype="0" fill="hold" grpId="0" nodeType="withEffect">
                                  <p:stCondLst>
                                    <p:cond delay="0"/>
                                  </p:stCondLst>
                                  <p:childTnLst>
                                    <p:set>
                                      <p:cBhvr>
                                        <p:cTn id="227" dur="1" fill="hold">
                                          <p:stCondLst>
                                            <p:cond delay="0"/>
                                          </p:stCondLst>
                                        </p:cTn>
                                        <p:tgtEl>
                                          <p:spTgt spid="124"/>
                                        </p:tgtEl>
                                        <p:attrNameLst>
                                          <p:attrName>style.visibility</p:attrName>
                                        </p:attrNameLst>
                                      </p:cBhvr>
                                      <p:to>
                                        <p:strVal val="visible"/>
                                      </p:to>
                                    </p:set>
                                  </p:childTnLst>
                                </p:cTn>
                              </p:par>
                              <p:par>
                                <p:cTn id="228" presetID="1" presetClass="entr" presetSubtype="0" fill="hold" grpId="0" nodeType="withEffect">
                                  <p:stCondLst>
                                    <p:cond delay="0"/>
                                  </p:stCondLst>
                                  <p:childTnLst>
                                    <p:set>
                                      <p:cBhvr>
                                        <p:cTn id="229" dur="1" fill="hold">
                                          <p:stCondLst>
                                            <p:cond delay="0"/>
                                          </p:stCondLst>
                                        </p:cTn>
                                        <p:tgtEl>
                                          <p:spTgt spid="125"/>
                                        </p:tgtEl>
                                        <p:attrNameLst>
                                          <p:attrName>style.visibility</p:attrName>
                                        </p:attrNameLst>
                                      </p:cBhvr>
                                      <p:to>
                                        <p:strVal val="visible"/>
                                      </p:to>
                                    </p:set>
                                  </p:childTnLst>
                                </p:cTn>
                              </p:par>
                              <p:par>
                                <p:cTn id="230" presetID="1" presetClass="entr" presetSubtype="0" fill="hold" grpId="0" nodeType="withEffect">
                                  <p:stCondLst>
                                    <p:cond delay="0"/>
                                  </p:stCondLst>
                                  <p:childTnLst>
                                    <p:set>
                                      <p:cBhvr>
                                        <p:cTn id="231" dur="1" fill="hold">
                                          <p:stCondLst>
                                            <p:cond delay="0"/>
                                          </p:stCondLst>
                                        </p:cTn>
                                        <p:tgtEl>
                                          <p:spTgt spid="126"/>
                                        </p:tgtEl>
                                        <p:attrNameLst>
                                          <p:attrName>style.visibility</p:attrName>
                                        </p:attrNameLst>
                                      </p:cBhvr>
                                      <p:to>
                                        <p:strVal val="visible"/>
                                      </p:to>
                                    </p:set>
                                  </p:childTnLst>
                                </p:cTn>
                              </p:par>
                              <p:par>
                                <p:cTn id="232" presetID="1" presetClass="entr" presetSubtype="0" fill="hold" grpId="0" nodeType="withEffect">
                                  <p:stCondLst>
                                    <p:cond delay="0"/>
                                  </p:stCondLst>
                                  <p:childTnLst>
                                    <p:set>
                                      <p:cBhvr>
                                        <p:cTn id="233" dur="1" fill="hold">
                                          <p:stCondLst>
                                            <p:cond delay="0"/>
                                          </p:stCondLst>
                                        </p:cTn>
                                        <p:tgtEl>
                                          <p:spTgt spid="127"/>
                                        </p:tgtEl>
                                        <p:attrNameLst>
                                          <p:attrName>style.visibility</p:attrName>
                                        </p:attrNameLst>
                                      </p:cBhvr>
                                      <p:to>
                                        <p:strVal val="visible"/>
                                      </p:to>
                                    </p:set>
                                  </p:childTnLst>
                                </p:cTn>
                              </p:par>
                              <p:par>
                                <p:cTn id="234" presetID="1" presetClass="entr" presetSubtype="0" fill="hold" grpId="0" nodeType="withEffect">
                                  <p:stCondLst>
                                    <p:cond delay="0"/>
                                  </p:stCondLst>
                                  <p:childTnLst>
                                    <p:set>
                                      <p:cBhvr>
                                        <p:cTn id="235" dur="1" fill="hold">
                                          <p:stCondLst>
                                            <p:cond delay="0"/>
                                          </p:stCondLst>
                                        </p:cTn>
                                        <p:tgtEl>
                                          <p:spTgt spid="128"/>
                                        </p:tgtEl>
                                        <p:attrNameLst>
                                          <p:attrName>style.visibility</p:attrName>
                                        </p:attrNameLst>
                                      </p:cBhvr>
                                      <p:to>
                                        <p:strVal val="visible"/>
                                      </p:to>
                                    </p:set>
                                  </p:childTnLst>
                                </p:cTn>
                              </p:par>
                              <p:par>
                                <p:cTn id="236" presetID="1" presetClass="entr" presetSubtype="0" fill="hold" grpId="0" nodeType="withEffect">
                                  <p:stCondLst>
                                    <p:cond delay="0"/>
                                  </p:stCondLst>
                                  <p:childTnLst>
                                    <p:set>
                                      <p:cBhvr>
                                        <p:cTn id="237" dur="1" fill="hold">
                                          <p:stCondLst>
                                            <p:cond delay="0"/>
                                          </p:stCondLst>
                                        </p:cTn>
                                        <p:tgtEl>
                                          <p:spTgt spid="129"/>
                                        </p:tgtEl>
                                        <p:attrNameLst>
                                          <p:attrName>style.visibility</p:attrName>
                                        </p:attrNameLst>
                                      </p:cBhvr>
                                      <p:to>
                                        <p:strVal val="visible"/>
                                      </p:to>
                                    </p:set>
                                  </p:childTnLst>
                                </p:cTn>
                              </p:par>
                              <p:par>
                                <p:cTn id="238" presetID="1" presetClass="entr" presetSubtype="0" fill="hold" grpId="0" nodeType="withEffect">
                                  <p:stCondLst>
                                    <p:cond delay="0"/>
                                  </p:stCondLst>
                                  <p:childTnLst>
                                    <p:set>
                                      <p:cBhvr>
                                        <p:cTn id="239" dur="1" fill="hold">
                                          <p:stCondLst>
                                            <p:cond delay="0"/>
                                          </p:stCondLst>
                                        </p:cTn>
                                        <p:tgtEl>
                                          <p:spTgt spid="131"/>
                                        </p:tgtEl>
                                        <p:attrNameLst>
                                          <p:attrName>style.visibility</p:attrName>
                                        </p:attrNameLst>
                                      </p:cBhvr>
                                      <p:to>
                                        <p:strVal val="visible"/>
                                      </p:to>
                                    </p:set>
                                  </p:childTnLst>
                                </p:cTn>
                              </p:par>
                              <p:par>
                                <p:cTn id="240" presetID="1" presetClass="entr" presetSubtype="0" fill="hold" grpId="0" nodeType="withEffect">
                                  <p:stCondLst>
                                    <p:cond delay="0"/>
                                  </p:stCondLst>
                                  <p:childTnLst>
                                    <p:set>
                                      <p:cBhvr>
                                        <p:cTn id="241" dur="1" fill="hold">
                                          <p:stCondLst>
                                            <p:cond delay="0"/>
                                          </p:stCondLst>
                                        </p:cTn>
                                        <p:tgtEl>
                                          <p:spTgt spid="130"/>
                                        </p:tgtEl>
                                        <p:attrNameLst>
                                          <p:attrName>style.visibility</p:attrName>
                                        </p:attrNameLst>
                                      </p:cBhvr>
                                      <p:to>
                                        <p:strVal val="visible"/>
                                      </p:to>
                                    </p:set>
                                  </p:childTnLst>
                                </p:cTn>
                              </p:par>
                            </p:childTnLst>
                          </p:cTn>
                        </p:par>
                      </p:childTnLst>
                    </p:cTn>
                  </p:par>
                  <p:par>
                    <p:cTn id="242" fill="hold">
                      <p:stCondLst>
                        <p:cond delay="indefinite"/>
                      </p:stCondLst>
                      <p:childTnLst>
                        <p:par>
                          <p:cTn id="243" fill="hold">
                            <p:stCondLst>
                              <p:cond delay="0"/>
                            </p:stCondLst>
                            <p:childTnLst>
                              <p:par>
                                <p:cTn id="244" presetID="1" presetClass="entr" presetSubtype="0" fill="hold" grpId="0" nodeType="clickEffect">
                                  <p:stCondLst>
                                    <p:cond delay="0"/>
                                  </p:stCondLst>
                                  <p:childTnLst>
                                    <p:set>
                                      <p:cBhvr>
                                        <p:cTn id="245" dur="1" fill="hold">
                                          <p:stCondLst>
                                            <p:cond delay="0"/>
                                          </p:stCondLst>
                                        </p:cTn>
                                        <p:tgtEl>
                                          <p:spTgt spid="99"/>
                                        </p:tgtEl>
                                        <p:attrNameLst>
                                          <p:attrName>style.visibility</p:attrName>
                                        </p:attrNameLst>
                                      </p:cBhvr>
                                      <p:to>
                                        <p:strVal val="visible"/>
                                      </p:to>
                                    </p:set>
                                  </p:childTnLst>
                                </p:cTn>
                              </p:par>
                              <p:par>
                                <p:cTn id="246" presetID="1" presetClass="entr" presetSubtype="0" fill="hold" grpId="0" nodeType="withEffect">
                                  <p:stCondLst>
                                    <p:cond delay="0"/>
                                  </p:stCondLst>
                                  <p:childTnLst>
                                    <p:set>
                                      <p:cBhvr>
                                        <p:cTn id="247" dur="1" fill="hold">
                                          <p:stCondLst>
                                            <p:cond delay="0"/>
                                          </p:stCondLst>
                                        </p:cTn>
                                        <p:tgtEl>
                                          <p:spTgt spid="100"/>
                                        </p:tgtEl>
                                        <p:attrNameLst>
                                          <p:attrName>style.visibility</p:attrName>
                                        </p:attrNameLst>
                                      </p:cBhvr>
                                      <p:to>
                                        <p:strVal val="visible"/>
                                      </p:to>
                                    </p:set>
                                  </p:childTnLst>
                                </p:cTn>
                              </p:par>
                              <p:par>
                                <p:cTn id="248" presetID="1" presetClass="entr" presetSubtype="0" fill="hold" grpId="0" nodeType="withEffect">
                                  <p:stCondLst>
                                    <p:cond delay="0"/>
                                  </p:stCondLst>
                                  <p:childTnLst>
                                    <p:set>
                                      <p:cBhvr>
                                        <p:cTn id="249" dur="1" fill="hold">
                                          <p:stCondLst>
                                            <p:cond delay="0"/>
                                          </p:stCondLst>
                                        </p:cTn>
                                        <p:tgtEl>
                                          <p:spTgt spid="101"/>
                                        </p:tgtEl>
                                        <p:attrNameLst>
                                          <p:attrName>style.visibility</p:attrName>
                                        </p:attrNameLst>
                                      </p:cBhvr>
                                      <p:to>
                                        <p:strVal val="visible"/>
                                      </p:to>
                                    </p:set>
                                  </p:childTnLst>
                                </p:cTn>
                              </p:par>
                              <p:par>
                                <p:cTn id="250" presetID="1" presetClass="entr" presetSubtype="0" fill="hold" grpId="0" nodeType="withEffect">
                                  <p:stCondLst>
                                    <p:cond delay="0"/>
                                  </p:stCondLst>
                                  <p:childTnLst>
                                    <p:set>
                                      <p:cBhvr>
                                        <p:cTn id="251" dur="1" fill="hold">
                                          <p:stCondLst>
                                            <p:cond delay="0"/>
                                          </p:stCondLst>
                                        </p:cTn>
                                        <p:tgtEl>
                                          <p:spTgt spid="102"/>
                                        </p:tgtEl>
                                        <p:attrNameLst>
                                          <p:attrName>style.visibility</p:attrName>
                                        </p:attrNameLst>
                                      </p:cBhvr>
                                      <p:to>
                                        <p:strVal val="visible"/>
                                      </p:to>
                                    </p:set>
                                  </p:childTnLst>
                                </p:cTn>
                              </p:par>
                            </p:childTnLst>
                          </p:cTn>
                        </p:par>
                      </p:childTnLst>
                    </p:cTn>
                  </p:par>
                  <p:par>
                    <p:cTn id="252" fill="hold">
                      <p:stCondLst>
                        <p:cond delay="indefinite"/>
                      </p:stCondLst>
                      <p:childTnLst>
                        <p:par>
                          <p:cTn id="253" fill="hold">
                            <p:stCondLst>
                              <p:cond delay="0"/>
                            </p:stCondLst>
                            <p:childTnLst>
                              <p:par>
                                <p:cTn id="254" presetID="1" presetClass="entr" presetSubtype="0" fill="hold" grpId="0" nodeType="clickEffect">
                                  <p:stCondLst>
                                    <p:cond delay="0"/>
                                  </p:stCondLst>
                                  <p:childTnLst>
                                    <p:set>
                                      <p:cBhvr>
                                        <p:cTn id="255" dur="1" fill="hold">
                                          <p:stCondLst>
                                            <p:cond delay="0"/>
                                          </p:stCondLst>
                                        </p:cTn>
                                        <p:tgtEl>
                                          <p:spTgt spid="105"/>
                                        </p:tgtEl>
                                        <p:attrNameLst>
                                          <p:attrName>style.visibility</p:attrName>
                                        </p:attrNameLst>
                                      </p:cBhvr>
                                      <p:to>
                                        <p:strVal val="visible"/>
                                      </p:to>
                                    </p:set>
                                  </p:childTnLst>
                                </p:cTn>
                              </p:par>
                              <p:par>
                                <p:cTn id="256" presetID="1" presetClass="entr" presetSubtype="0" fill="hold" grpId="0" nodeType="withEffect">
                                  <p:stCondLst>
                                    <p:cond delay="0"/>
                                  </p:stCondLst>
                                  <p:childTnLst>
                                    <p:set>
                                      <p:cBhvr>
                                        <p:cTn id="257" dur="1" fill="hold">
                                          <p:stCondLst>
                                            <p:cond delay="0"/>
                                          </p:stCondLst>
                                        </p:cTn>
                                        <p:tgtEl>
                                          <p:spTgt spid="10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9" grpId="0" animBg="1"/>
      <p:bldP spid="31" grpId="0" animBg="1"/>
      <p:bldP spid="33" grpId="0" animBg="1"/>
      <p:bldP spid="35" grpId="0" animBg="1"/>
      <p:bldP spid="37" grpId="0"/>
      <p:bldP spid="38" grpId="0"/>
      <p:bldP spid="39" grpId="0"/>
      <p:bldP spid="40" grpId="0"/>
      <p:bldP spid="41" grpId="0" animBg="1"/>
      <p:bldP spid="43" grpId="0"/>
      <p:bldP spid="46" grpId="0" animBg="1"/>
      <p:bldP spid="50" grpId="0" animBg="1"/>
      <p:bldP spid="52" grpId="0" animBg="1"/>
      <p:bldP spid="54" grpId="0" animBg="1"/>
      <p:bldP spid="56" grpId="0" animBg="1"/>
      <p:bldP spid="58" grpId="0"/>
      <p:bldP spid="59" grpId="0"/>
      <p:bldP spid="60" grpId="0"/>
      <p:bldP spid="61" grpId="0"/>
      <p:bldP spid="63" grpId="0"/>
      <p:bldP spid="64" grpId="0"/>
      <p:bldP spid="65" grpId="0" animBg="1"/>
      <p:bldP spid="66" grpId="0" animBg="1"/>
      <p:bldP spid="67" grpId="0" animBg="1"/>
      <p:bldP spid="68" grpId="0" animBg="1"/>
      <p:bldP spid="69" grpId="0" animBg="1"/>
      <p:bldP spid="70" grpId="0" animBg="1"/>
      <p:bldP spid="71" grpId="0" animBg="1"/>
      <p:bldP spid="72" grpId="0" animBg="1"/>
      <p:bldP spid="73" grpId="0" animBg="1"/>
      <p:bldP spid="75" grpId="0"/>
      <p:bldP spid="78" grpId="0" animBg="1"/>
      <p:bldP spid="82" grpId="0" animBg="1"/>
      <p:bldP spid="84" grpId="0" animBg="1"/>
      <p:bldP spid="86" grpId="0" animBg="1"/>
      <p:bldP spid="88" grpId="0" animBg="1"/>
      <p:bldP spid="90" grpId="0"/>
      <p:bldP spid="91" grpId="0"/>
      <p:bldP spid="92" grpId="0"/>
      <p:bldP spid="93" grpId="0"/>
      <p:bldP spid="95" grpId="0"/>
      <p:bldP spid="96" grpId="0"/>
      <p:bldP spid="97" grpId="0" animBg="1"/>
      <p:bldP spid="99" grpId="0" animBg="1"/>
      <p:bldP spid="100" grpId="0" animBg="1"/>
      <p:bldP spid="101" grpId="0" animBg="1"/>
      <p:bldP spid="102" grpId="0" animBg="1"/>
      <p:bldP spid="103" grpId="0"/>
      <p:bldP spid="104" grpId="0"/>
      <p:bldP spid="105" grpId="0" animBg="1"/>
      <p:bldP spid="106" grpId="0" animBg="1"/>
      <p:bldP spid="107" grpId="0" animBg="1"/>
      <p:bldP spid="108" grpId="0" animBg="1"/>
      <p:bldP spid="109" grpId="0" animBg="1"/>
      <p:bldP spid="110" grpId="0" animBg="1"/>
      <p:bldP spid="111" grpId="0" animBg="1"/>
      <p:bldP spid="112" grpId="0"/>
      <p:bldP spid="113" grpId="0"/>
      <p:bldP spid="114" grpId="0"/>
      <p:bldP spid="115" grpId="0"/>
      <p:bldP spid="116" grpId="0" animBg="1"/>
      <p:bldP spid="117" grpId="0" animBg="1"/>
      <p:bldP spid="118" grpId="0" animBg="1"/>
      <p:bldP spid="119" grpId="0" animBg="1"/>
      <p:bldP spid="120" grpId="0" animBg="1"/>
      <p:bldP spid="121" grpId="0" animBg="1"/>
      <p:bldP spid="122" grpId="0" animBg="1"/>
      <p:bldP spid="123" grpId="0" animBg="1"/>
      <p:bldP spid="124" grpId="0"/>
      <p:bldP spid="125" grpId="0"/>
      <p:bldP spid="126" grpId="0"/>
      <p:bldP spid="127" grpId="0"/>
      <p:bldP spid="128" grpId="0" animBg="1"/>
      <p:bldP spid="129" grpId="0" animBg="1"/>
      <p:bldP spid="130" grpId="0" animBg="1"/>
      <p:bldP spid="131" grpId="0" animBg="1"/>
    </p:bld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C9C348-CA34-F688-36A7-4214249C0179}"/>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F2F7888B-84C5-7F9C-FC73-21A6292B3693}"/>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A4BF18A4-907A-FDD6-4D43-24B3707D328D}"/>
              </a:ext>
            </a:extLst>
          </p:cNvPr>
          <p:cNvSpPr/>
          <p:nvPr/>
        </p:nvSpPr>
        <p:spPr>
          <a:xfrm>
            <a:off x="109728" y="3115658"/>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247AA25B-4FC1-A8E5-F2F4-90093CE06915}"/>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cs typeface="Calibri" pitchFamily="34" charset="-120"/>
              </a:rPr>
              <a:t>Introduction</a:t>
            </a:r>
          </a:p>
        </p:txBody>
      </p:sp>
      <p:sp>
        <p:nvSpPr>
          <p:cNvPr id="6" name="Text 4">
            <a:extLst>
              <a:ext uri="{FF2B5EF4-FFF2-40B4-BE49-F238E27FC236}">
                <a16:creationId xmlns:a16="http://schemas.microsoft.com/office/drawing/2014/main" id="{2FF9E99B-C366-41CC-19A7-5B78EFD4FCDF}"/>
              </a:ext>
            </a:extLst>
          </p:cNvPr>
          <p:cNvSpPr/>
          <p:nvPr/>
        </p:nvSpPr>
        <p:spPr>
          <a:xfrm>
            <a:off x="182880" y="2267712"/>
            <a:ext cx="1225296" cy="512064"/>
          </a:xfrm>
          <a:prstGeom prst="rect">
            <a:avLst/>
          </a:prstGeom>
          <a:noFill/>
          <a:ln/>
        </p:spPr>
        <p:txBody>
          <a:bodyPr wrap="square" rtlCol="0" anchor="ctr"/>
          <a:lstStyle/>
          <a:p>
            <a:r>
              <a:rPr lang="en-US" sz="1250" dirty="0">
                <a:solidFill>
                  <a:srgbClr val="EACBD1"/>
                </a:solidFill>
                <a:latin typeface="Calibri" pitchFamily="34" charset="0"/>
                <a:cs typeface="Calibri" pitchFamily="34" charset="-120"/>
              </a:rPr>
              <a:t>TACO</a:t>
            </a:r>
          </a:p>
        </p:txBody>
      </p:sp>
      <p:sp>
        <p:nvSpPr>
          <p:cNvPr id="7" name="Text 5">
            <a:extLst>
              <a:ext uri="{FF2B5EF4-FFF2-40B4-BE49-F238E27FC236}">
                <a16:creationId xmlns:a16="http://schemas.microsoft.com/office/drawing/2014/main" id="{7A7DF7B7-1D0E-7E16-8DFD-7487F8A177A8}"/>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cs typeface="Calibri" pitchFamily="34" charset="-120"/>
              </a:rPr>
              <a:t>UNIQ</a:t>
            </a:r>
          </a:p>
        </p:txBody>
      </p:sp>
      <p:sp>
        <p:nvSpPr>
          <p:cNvPr id="8" name="Text 6">
            <a:extLst>
              <a:ext uri="{FF2B5EF4-FFF2-40B4-BE49-F238E27FC236}">
                <a16:creationId xmlns:a16="http://schemas.microsoft.com/office/drawing/2014/main" id="{CC3E073C-9C20-C59A-1DFB-3578782AA6F5}"/>
              </a:ext>
            </a:extLst>
          </p:cNvPr>
          <p:cNvSpPr/>
          <p:nvPr/>
        </p:nvSpPr>
        <p:spPr>
          <a:xfrm>
            <a:off x="182880" y="4005072"/>
            <a:ext cx="1225296" cy="512064"/>
          </a:xfrm>
          <a:prstGeom prst="rect">
            <a:avLst/>
          </a:prstGeom>
          <a:noFill/>
          <a:ln/>
        </p:spPr>
        <p:txBody>
          <a:bodyPr wrap="square" rtlCol="0" anchor="ctr"/>
          <a:lstStyle/>
          <a:p>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a:extLst>
              <a:ext uri="{FF2B5EF4-FFF2-40B4-BE49-F238E27FC236}">
                <a16:creationId xmlns:a16="http://schemas.microsoft.com/office/drawing/2014/main" id="{4E61BE39-E3D2-9DC4-8BAA-C5A4B1EB083B}"/>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UNIQ: Communication-Efficient Distributed Quantum Computing</a:t>
            </a:r>
          </a:p>
        </p:txBody>
      </p:sp>
      <p:sp>
        <p:nvSpPr>
          <p:cNvPr id="13" name="Text 11">
            <a:extLst>
              <a:ext uri="{FF2B5EF4-FFF2-40B4-BE49-F238E27FC236}">
                <a16:creationId xmlns:a16="http://schemas.microsoft.com/office/drawing/2014/main" id="{9F940C2E-7694-CCDC-5597-8ED28355CA26}"/>
              </a:ext>
            </a:extLst>
          </p:cNvPr>
          <p:cNvSpPr/>
          <p:nvPr/>
        </p:nvSpPr>
        <p:spPr>
          <a:xfrm>
            <a:off x="11551615" y="6473952"/>
            <a:ext cx="411480" cy="274320"/>
          </a:xfrm>
          <a:prstGeom prst="rect">
            <a:avLst/>
          </a:prstGeom>
          <a:no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152</a:t>
            </a:fld>
            <a:endParaRPr lang="en-US" sz="1000" dirty="0"/>
          </a:p>
        </p:txBody>
      </p:sp>
      <p:sp>
        <p:nvSpPr>
          <p:cNvPr id="14" name="Text 12">
            <a:extLst>
              <a:ext uri="{FF2B5EF4-FFF2-40B4-BE49-F238E27FC236}">
                <a16:creationId xmlns:a16="http://schemas.microsoft.com/office/drawing/2014/main" id="{63FA43BB-ACA7-ED17-AB34-9DDE149DE323}"/>
              </a:ext>
            </a:extLst>
          </p:cNvPr>
          <p:cNvSpPr/>
          <p:nvPr/>
        </p:nvSpPr>
        <p:spPr>
          <a:xfrm>
            <a:off x="2011680" y="6473952"/>
            <a:ext cx="5486400" cy="274320"/>
          </a:xfrm>
          <a:prstGeom prst="rect">
            <a:avLst/>
          </a:prstGeom>
          <a:noFill/>
          <a:ln/>
        </p:spPr>
        <p:txBody>
          <a:bodyPr wrap="square" rtlCol="0" anchor="ctr"/>
          <a:lstStyle/>
          <a:p>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sp>
        <p:nvSpPr>
          <p:cNvPr id="11" name="Text 9">
            <a:extLst>
              <a:ext uri="{FF2B5EF4-FFF2-40B4-BE49-F238E27FC236}">
                <a16:creationId xmlns:a16="http://schemas.microsoft.com/office/drawing/2014/main" id="{168E64F3-B15F-5E56-06A7-AF0D7B822134}"/>
              </a:ext>
            </a:extLst>
          </p:cNvPr>
          <p:cNvSpPr/>
          <p:nvPr/>
        </p:nvSpPr>
        <p:spPr>
          <a:xfrm>
            <a:off x="2011680" y="621792"/>
            <a:ext cx="9677095" cy="658368"/>
          </a:xfrm>
          <a:prstGeom prst="rect">
            <a:avLst/>
          </a:prstGeom>
          <a:noFill/>
        </p:spPr>
        <p:txBody>
          <a:bodyPr wrap="square" rtlCol="0" anchor="ctr"/>
          <a:lstStyle/>
          <a:p>
            <a:r>
              <a:rPr lang="en-US" sz="2400" b="1" dirty="0">
                <a:solidFill>
                  <a:srgbClr val="231F20"/>
                </a:solidFill>
                <a:latin typeface="Cambria" panose="02040503050406030204" pitchFamily="34" charset="0"/>
                <a:ea typeface="Cambria" panose="02040503050406030204" pitchFamily="34" charset="-122"/>
                <a:cs typeface="Cambria" panose="02040503050406030204" pitchFamily="34" charset="-120"/>
              </a:rPr>
              <a:t>Stage 2 — </a:t>
            </a:r>
            <a:r>
              <a:rPr lang="en-US" altLang="zh-CN" sz="2400" b="1" dirty="0">
                <a:solidFill>
                  <a:srgbClr val="231F20"/>
                </a:solidFill>
                <a:latin typeface="Cambria" panose="02040503050406030204" pitchFamily="34" charset="0"/>
                <a:ea typeface="Cambria" panose="02040503050406030204" pitchFamily="34" charset="-122"/>
                <a:cs typeface="Cambria" panose="02040503050406030204" pitchFamily="34" charset="-120"/>
              </a:rPr>
              <a:t>Entanglement Management</a:t>
            </a:r>
            <a:endParaRPr lang="en-US" sz="2400" dirty="0"/>
          </a:p>
        </p:txBody>
      </p:sp>
      <p:sp>
        <p:nvSpPr>
          <p:cNvPr id="12" name="A0_9076">
            <a:extLst>
              <a:ext uri="{FF2B5EF4-FFF2-40B4-BE49-F238E27FC236}">
                <a16:creationId xmlns:a16="http://schemas.microsoft.com/office/drawing/2014/main" id="{2FE50560-D1CF-62BB-33BB-36B797341115}"/>
              </a:ext>
            </a:extLst>
          </p:cNvPr>
          <p:cNvSpPr/>
          <p:nvPr/>
        </p:nvSpPr>
        <p:spPr>
          <a:xfrm>
            <a:off x="2222582" y="1574113"/>
            <a:ext cx="2491293" cy="343004"/>
          </a:xfrm>
          <a:prstGeom prst="roundRect">
            <a:avLst>
              <a:gd name="adj" fmla="val 47368"/>
            </a:avLst>
          </a:prstGeom>
          <a:solidFill>
            <a:srgbClr val="1E5FA8"/>
          </a:solidFill>
          <a:ln w="12700">
            <a:solidFill>
              <a:srgbClr val="1E5FA8"/>
            </a:solidFill>
            <a:prstDash val="solid"/>
          </a:ln>
        </p:spPr>
        <p:txBody>
          <a:bodyPr/>
          <a:lstStyle/>
          <a:p>
            <a:endParaRPr lang="en-US"/>
          </a:p>
        </p:txBody>
      </p:sp>
      <p:sp>
        <p:nvSpPr>
          <p:cNvPr id="15" name="A0_9077">
            <a:extLst>
              <a:ext uri="{FF2B5EF4-FFF2-40B4-BE49-F238E27FC236}">
                <a16:creationId xmlns:a16="http://schemas.microsoft.com/office/drawing/2014/main" id="{C96B37EB-927D-DE2E-BF0C-3C8BB4383140}"/>
              </a:ext>
            </a:extLst>
          </p:cNvPr>
          <p:cNvSpPr/>
          <p:nvPr/>
        </p:nvSpPr>
        <p:spPr>
          <a:xfrm>
            <a:off x="2258687" y="1646325"/>
            <a:ext cx="1985813" cy="198581"/>
          </a:xfrm>
          <a:prstGeom prst="rect">
            <a:avLst/>
          </a:prstGeom>
          <a:noFill/>
        </p:spPr>
        <p:txBody>
          <a:bodyPr wrap="square" lIns="0" tIns="0" rIns="0" bIns="0" rtlCol="0" anchor="ctr"/>
          <a:lstStyle/>
          <a:p>
            <a:pPr marL="0" indent="0" algn="ctr">
              <a:buNone/>
            </a:pPr>
            <a:r>
              <a:rPr lang="en-US" sz="1705" b="1" dirty="0">
                <a:solidFill>
                  <a:srgbClr val="FFFFFF"/>
                </a:solidFill>
                <a:latin typeface="Aptos" pitchFamily="34" charset="0"/>
                <a:ea typeface="Aptos" pitchFamily="34" charset="-122"/>
                <a:cs typeface="Aptos" pitchFamily="34" charset="-120"/>
              </a:rPr>
              <a:t>1. Qubit allocation</a:t>
            </a:r>
            <a:endParaRPr lang="en-US" sz="1705" dirty="0"/>
          </a:p>
        </p:txBody>
      </p:sp>
      <p:sp>
        <p:nvSpPr>
          <p:cNvPr id="16" name="A0_9080">
            <a:extLst>
              <a:ext uri="{FF2B5EF4-FFF2-40B4-BE49-F238E27FC236}">
                <a16:creationId xmlns:a16="http://schemas.microsoft.com/office/drawing/2014/main" id="{F60FBA4E-262E-7A61-888D-0D965BC92980}"/>
              </a:ext>
            </a:extLst>
          </p:cNvPr>
          <p:cNvSpPr/>
          <p:nvPr/>
        </p:nvSpPr>
        <p:spPr>
          <a:xfrm>
            <a:off x="5480538" y="1574113"/>
            <a:ext cx="2637531" cy="370696"/>
          </a:xfrm>
          <a:prstGeom prst="roundRect">
            <a:avLst>
              <a:gd name="adj" fmla="val 47368"/>
            </a:avLst>
          </a:prstGeom>
          <a:solidFill>
            <a:srgbClr val="6CC3B2"/>
          </a:solidFill>
          <a:ln w="12700">
            <a:solidFill>
              <a:srgbClr val="6CC3B2"/>
            </a:solidFill>
            <a:prstDash val="solid"/>
          </a:ln>
        </p:spPr>
        <p:txBody>
          <a:bodyPr/>
          <a:lstStyle/>
          <a:p>
            <a:endParaRPr lang="en-US"/>
          </a:p>
        </p:txBody>
      </p:sp>
      <p:sp>
        <p:nvSpPr>
          <p:cNvPr id="17" name="A0_9081">
            <a:extLst>
              <a:ext uri="{FF2B5EF4-FFF2-40B4-BE49-F238E27FC236}">
                <a16:creationId xmlns:a16="http://schemas.microsoft.com/office/drawing/2014/main" id="{03DF970F-B31C-E5C5-880F-8278330B72A8}"/>
              </a:ext>
            </a:extLst>
          </p:cNvPr>
          <p:cNvSpPr/>
          <p:nvPr/>
        </p:nvSpPr>
        <p:spPr>
          <a:xfrm>
            <a:off x="5530777" y="1398879"/>
            <a:ext cx="2587293" cy="721163"/>
          </a:xfrm>
          <a:prstGeom prst="rect">
            <a:avLst/>
          </a:prstGeom>
          <a:noFill/>
        </p:spPr>
        <p:txBody>
          <a:bodyPr wrap="square" lIns="0" tIns="0" rIns="0" bIns="0" rtlCol="0" anchor="ctr"/>
          <a:lstStyle/>
          <a:p>
            <a:pPr marL="0" indent="0">
              <a:buNone/>
            </a:pPr>
            <a:r>
              <a:rPr lang="en-US" sz="1325" b="1" dirty="0">
                <a:solidFill>
                  <a:srgbClr val="FFFFFF"/>
                </a:solidFill>
                <a:latin typeface="Aptos" pitchFamily="34" charset="0"/>
                <a:ea typeface="Aptos" pitchFamily="34" charset="-122"/>
                <a:cs typeface="Aptos" pitchFamily="34" charset="-120"/>
              </a:rPr>
              <a:t>2. Entanglement  management</a:t>
            </a:r>
            <a:endParaRPr lang="en-US" sz="1325" dirty="0"/>
          </a:p>
        </p:txBody>
      </p:sp>
      <p:sp>
        <p:nvSpPr>
          <p:cNvPr id="18" name="A0_9084">
            <a:extLst>
              <a:ext uri="{FF2B5EF4-FFF2-40B4-BE49-F238E27FC236}">
                <a16:creationId xmlns:a16="http://schemas.microsoft.com/office/drawing/2014/main" id="{13A748DA-8BD2-CE77-BB63-CFBA9987BE49}"/>
              </a:ext>
            </a:extLst>
          </p:cNvPr>
          <p:cNvSpPr/>
          <p:nvPr/>
        </p:nvSpPr>
        <p:spPr>
          <a:xfrm>
            <a:off x="8832241" y="1564594"/>
            <a:ext cx="2494923" cy="343004"/>
          </a:xfrm>
          <a:prstGeom prst="roundRect">
            <a:avLst>
              <a:gd name="adj" fmla="val 47368"/>
            </a:avLst>
          </a:prstGeom>
          <a:solidFill>
            <a:srgbClr val="2BA7C8"/>
          </a:solidFill>
          <a:ln w="12700">
            <a:solidFill>
              <a:srgbClr val="2BA7C8"/>
            </a:solidFill>
            <a:prstDash val="solid"/>
          </a:ln>
        </p:spPr>
        <p:txBody>
          <a:bodyPr/>
          <a:lstStyle/>
          <a:p>
            <a:endParaRPr lang="en-US"/>
          </a:p>
        </p:txBody>
      </p:sp>
      <p:sp>
        <p:nvSpPr>
          <p:cNvPr id="19" name="A0_9085">
            <a:extLst>
              <a:ext uri="{FF2B5EF4-FFF2-40B4-BE49-F238E27FC236}">
                <a16:creationId xmlns:a16="http://schemas.microsoft.com/office/drawing/2014/main" id="{0934A5A3-509A-5EBD-A0A1-0D78A3F6816E}"/>
              </a:ext>
            </a:extLst>
          </p:cNvPr>
          <p:cNvSpPr/>
          <p:nvPr/>
        </p:nvSpPr>
        <p:spPr>
          <a:xfrm>
            <a:off x="8760030" y="1616373"/>
            <a:ext cx="2581557" cy="234687"/>
          </a:xfrm>
          <a:prstGeom prst="rect">
            <a:avLst/>
          </a:prstGeom>
          <a:noFill/>
        </p:spPr>
        <p:txBody>
          <a:bodyPr wrap="square" lIns="0" tIns="0" rIns="0" bIns="0" rtlCol="0" anchor="ctr"/>
          <a:lstStyle/>
          <a:p>
            <a:pPr marL="0" indent="0" algn="ctr">
              <a:buNone/>
            </a:pPr>
            <a:r>
              <a:rPr lang="en-US" sz="1705" b="1" dirty="0">
                <a:solidFill>
                  <a:srgbClr val="FFFFFF"/>
                </a:solidFill>
                <a:latin typeface="Aptos" pitchFamily="34" charset="0"/>
                <a:ea typeface="Aptos" pitchFamily="34" charset="-122"/>
                <a:cs typeface="Aptos" pitchFamily="34" charset="-120"/>
              </a:rPr>
              <a:t>3. Network scheduling</a:t>
            </a:r>
            <a:endParaRPr lang="en-US" sz="1705" dirty="0"/>
          </a:p>
        </p:txBody>
      </p:sp>
      <p:sp>
        <p:nvSpPr>
          <p:cNvPr id="20" name="A0_9087">
            <a:extLst>
              <a:ext uri="{FF2B5EF4-FFF2-40B4-BE49-F238E27FC236}">
                <a16:creationId xmlns:a16="http://schemas.microsoft.com/office/drawing/2014/main" id="{DF1CA07D-D547-7C78-73CF-B595FF775136}"/>
              </a:ext>
            </a:extLst>
          </p:cNvPr>
          <p:cNvSpPr/>
          <p:nvPr/>
        </p:nvSpPr>
        <p:spPr>
          <a:xfrm>
            <a:off x="4940007" y="1651111"/>
            <a:ext cx="198581" cy="198581"/>
          </a:xfrm>
          <a:prstGeom prst="rect">
            <a:avLst/>
          </a:prstGeom>
          <a:noFill/>
        </p:spPr>
        <p:txBody>
          <a:bodyPr wrap="square" lIns="0" tIns="0" rIns="0" bIns="0" rtlCol="0" anchor="ctr"/>
          <a:lstStyle/>
          <a:p>
            <a:pPr marL="0" indent="0">
              <a:buNone/>
            </a:pPr>
            <a:r>
              <a:rPr lang="en-US" sz="2465" b="1" dirty="0">
                <a:solidFill>
                  <a:srgbClr val="6B7280"/>
                </a:solidFill>
              </a:rPr>
              <a:t>→</a:t>
            </a:r>
            <a:endParaRPr lang="en-US" sz="2465" dirty="0"/>
          </a:p>
        </p:txBody>
      </p:sp>
      <p:sp>
        <p:nvSpPr>
          <p:cNvPr id="21" name="A0_9088">
            <a:extLst>
              <a:ext uri="{FF2B5EF4-FFF2-40B4-BE49-F238E27FC236}">
                <a16:creationId xmlns:a16="http://schemas.microsoft.com/office/drawing/2014/main" id="{E9B0E126-9AA8-B35C-85C2-1E7D5B546C20}"/>
              </a:ext>
            </a:extLst>
          </p:cNvPr>
          <p:cNvSpPr/>
          <p:nvPr/>
        </p:nvSpPr>
        <p:spPr>
          <a:xfrm>
            <a:off x="8311080" y="1646325"/>
            <a:ext cx="198581" cy="198581"/>
          </a:xfrm>
          <a:prstGeom prst="rect">
            <a:avLst/>
          </a:prstGeom>
          <a:noFill/>
        </p:spPr>
        <p:txBody>
          <a:bodyPr wrap="square" lIns="0" tIns="0" rIns="0" bIns="0" rtlCol="0" anchor="ctr"/>
          <a:lstStyle/>
          <a:p>
            <a:pPr marL="0" indent="0">
              <a:buNone/>
            </a:pPr>
            <a:r>
              <a:rPr lang="en-US" sz="2465" b="1" dirty="0">
                <a:solidFill>
                  <a:srgbClr val="6B7280"/>
                </a:solidFill>
              </a:rPr>
              <a:t>→</a:t>
            </a:r>
            <a:endParaRPr lang="en-US" sz="2465" dirty="0"/>
          </a:p>
        </p:txBody>
      </p:sp>
      <p:sp>
        <p:nvSpPr>
          <p:cNvPr id="22" name="A0_9089">
            <a:extLst>
              <a:ext uri="{FF2B5EF4-FFF2-40B4-BE49-F238E27FC236}">
                <a16:creationId xmlns:a16="http://schemas.microsoft.com/office/drawing/2014/main" id="{E95EB8BF-1FE3-BA43-F9D0-F0501215CDAE}"/>
              </a:ext>
            </a:extLst>
          </p:cNvPr>
          <p:cNvSpPr/>
          <p:nvPr/>
        </p:nvSpPr>
        <p:spPr>
          <a:xfrm>
            <a:off x="5411014" y="1369589"/>
            <a:ext cx="2836429" cy="758639"/>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lIns="90264" tIns="45132" rIns="90264" bIns="45132" rtlCol="0" anchor="ctr"/>
          <a:lstStyle/>
          <a:p>
            <a:pPr algn="ctr"/>
            <a:endParaRPr lang="zh-CN" altLang="en-US" sz="1705"/>
          </a:p>
        </p:txBody>
      </p:sp>
      <p:cxnSp>
        <p:nvCxnSpPr>
          <p:cNvPr id="23" name="直接连接符 2">
            <a:extLst>
              <a:ext uri="{FF2B5EF4-FFF2-40B4-BE49-F238E27FC236}">
                <a16:creationId xmlns:a16="http://schemas.microsoft.com/office/drawing/2014/main" id="{71D703DC-771A-903D-25FB-1D6E3140DF6F}"/>
              </a:ext>
            </a:extLst>
          </p:cNvPr>
          <p:cNvCxnSpPr>
            <a:cxnSpLocks/>
          </p:cNvCxnSpPr>
          <p:nvPr/>
        </p:nvCxnSpPr>
        <p:spPr>
          <a:xfrm>
            <a:off x="4052860" y="3642311"/>
            <a:ext cx="1847770" cy="371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4" name="直接连接符 11">
            <a:extLst>
              <a:ext uri="{FF2B5EF4-FFF2-40B4-BE49-F238E27FC236}">
                <a16:creationId xmlns:a16="http://schemas.microsoft.com/office/drawing/2014/main" id="{D76AA635-1AD4-9788-F566-60669A456C03}"/>
              </a:ext>
            </a:extLst>
          </p:cNvPr>
          <p:cNvCxnSpPr>
            <a:cxnSpLocks/>
          </p:cNvCxnSpPr>
          <p:nvPr/>
        </p:nvCxnSpPr>
        <p:spPr>
          <a:xfrm>
            <a:off x="4055944" y="4328225"/>
            <a:ext cx="1844686" cy="309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25" name="椭圆 14">
            <a:extLst>
              <a:ext uri="{FF2B5EF4-FFF2-40B4-BE49-F238E27FC236}">
                <a16:creationId xmlns:a16="http://schemas.microsoft.com/office/drawing/2014/main" id="{9F82A46F-EB44-FCA3-DEB0-E7C1EF56257F}"/>
              </a:ext>
            </a:extLst>
          </p:cNvPr>
          <p:cNvSpPr/>
          <p:nvPr/>
        </p:nvSpPr>
        <p:spPr>
          <a:xfrm>
            <a:off x="4211994" y="4224657"/>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26" name="直接连接符 15">
            <a:extLst>
              <a:ext uri="{FF2B5EF4-FFF2-40B4-BE49-F238E27FC236}">
                <a16:creationId xmlns:a16="http://schemas.microsoft.com/office/drawing/2014/main" id="{4E720A20-9E70-F597-66F7-68F1B9BA247F}"/>
              </a:ext>
            </a:extLst>
          </p:cNvPr>
          <p:cNvCxnSpPr>
            <a:cxnSpLocks/>
            <a:endCxn id="25" idx="4"/>
          </p:cNvCxnSpPr>
          <p:nvPr/>
        </p:nvCxnSpPr>
        <p:spPr>
          <a:xfrm>
            <a:off x="4320015" y="3642311"/>
            <a:ext cx="0" cy="78948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7" name="直接连接符 17">
            <a:extLst>
              <a:ext uri="{FF2B5EF4-FFF2-40B4-BE49-F238E27FC236}">
                <a16:creationId xmlns:a16="http://schemas.microsoft.com/office/drawing/2014/main" id="{109929D6-31C9-D5B5-7192-B13F78BF95DA}"/>
              </a:ext>
            </a:extLst>
          </p:cNvPr>
          <p:cNvCxnSpPr>
            <a:cxnSpLocks/>
          </p:cNvCxnSpPr>
          <p:nvPr/>
        </p:nvCxnSpPr>
        <p:spPr>
          <a:xfrm>
            <a:off x="4052860" y="3844436"/>
            <a:ext cx="184777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8" name="直接连接符 21">
            <a:extLst>
              <a:ext uri="{FF2B5EF4-FFF2-40B4-BE49-F238E27FC236}">
                <a16:creationId xmlns:a16="http://schemas.microsoft.com/office/drawing/2014/main" id="{2C41E985-A78B-7791-13A4-58694746EDF2}"/>
              </a:ext>
            </a:extLst>
          </p:cNvPr>
          <p:cNvCxnSpPr>
            <a:cxnSpLocks/>
          </p:cNvCxnSpPr>
          <p:nvPr/>
        </p:nvCxnSpPr>
        <p:spPr>
          <a:xfrm>
            <a:off x="4052860" y="4094573"/>
            <a:ext cx="184777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29" name="椭圆 22">
            <a:extLst>
              <a:ext uri="{FF2B5EF4-FFF2-40B4-BE49-F238E27FC236}">
                <a16:creationId xmlns:a16="http://schemas.microsoft.com/office/drawing/2014/main" id="{1FCF8EDA-A42E-E15E-204D-991E4B40F9AC}"/>
              </a:ext>
            </a:extLst>
          </p:cNvPr>
          <p:cNvSpPr/>
          <p:nvPr/>
        </p:nvSpPr>
        <p:spPr>
          <a:xfrm>
            <a:off x="4462455" y="3745686"/>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30" name="直接连接符 25">
            <a:extLst>
              <a:ext uri="{FF2B5EF4-FFF2-40B4-BE49-F238E27FC236}">
                <a16:creationId xmlns:a16="http://schemas.microsoft.com/office/drawing/2014/main" id="{ED714285-8F4B-4D86-A66F-030D2C8F9713}"/>
              </a:ext>
            </a:extLst>
          </p:cNvPr>
          <p:cNvCxnSpPr>
            <a:cxnSpLocks/>
            <a:endCxn id="29" idx="4"/>
          </p:cNvCxnSpPr>
          <p:nvPr/>
        </p:nvCxnSpPr>
        <p:spPr>
          <a:xfrm>
            <a:off x="4570476" y="3641940"/>
            <a:ext cx="0" cy="31088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31" name="椭圆 31">
            <a:extLst>
              <a:ext uri="{FF2B5EF4-FFF2-40B4-BE49-F238E27FC236}">
                <a16:creationId xmlns:a16="http://schemas.microsoft.com/office/drawing/2014/main" id="{D2FB596B-F378-4CBA-038F-BF4E80E0593C}"/>
              </a:ext>
            </a:extLst>
          </p:cNvPr>
          <p:cNvSpPr/>
          <p:nvPr/>
        </p:nvSpPr>
        <p:spPr>
          <a:xfrm>
            <a:off x="4751496" y="3745686"/>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32" name="直接连接符 32">
            <a:extLst>
              <a:ext uri="{FF2B5EF4-FFF2-40B4-BE49-F238E27FC236}">
                <a16:creationId xmlns:a16="http://schemas.microsoft.com/office/drawing/2014/main" id="{8A450F4F-8900-A323-CBA7-C026772E759E}"/>
              </a:ext>
            </a:extLst>
          </p:cNvPr>
          <p:cNvCxnSpPr>
            <a:cxnSpLocks/>
            <a:endCxn id="31" idx="4"/>
          </p:cNvCxnSpPr>
          <p:nvPr/>
        </p:nvCxnSpPr>
        <p:spPr>
          <a:xfrm>
            <a:off x="4859517" y="3641940"/>
            <a:ext cx="0" cy="31088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33" name="椭圆 33">
            <a:extLst>
              <a:ext uri="{FF2B5EF4-FFF2-40B4-BE49-F238E27FC236}">
                <a16:creationId xmlns:a16="http://schemas.microsoft.com/office/drawing/2014/main" id="{238F6EDA-1428-E8FC-6612-D414F157ADE1}"/>
              </a:ext>
            </a:extLst>
          </p:cNvPr>
          <p:cNvSpPr/>
          <p:nvPr/>
        </p:nvSpPr>
        <p:spPr>
          <a:xfrm>
            <a:off x="5017197" y="3979296"/>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34" name="直接连接符 34">
            <a:extLst>
              <a:ext uri="{FF2B5EF4-FFF2-40B4-BE49-F238E27FC236}">
                <a16:creationId xmlns:a16="http://schemas.microsoft.com/office/drawing/2014/main" id="{ED34FB99-359A-E9A4-1677-40EC63BEA2C1}"/>
              </a:ext>
            </a:extLst>
          </p:cNvPr>
          <p:cNvCxnSpPr>
            <a:cxnSpLocks/>
            <a:endCxn id="33" idx="4"/>
          </p:cNvCxnSpPr>
          <p:nvPr/>
        </p:nvCxnSpPr>
        <p:spPr>
          <a:xfrm>
            <a:off x="5125218" y="3637106"/>
            <a:ext cx="0" cy="54932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35" name="椭圆 35">
            <a:extLst>
              <a:ext uri="{FF2B5EF4-FFF2-40B4-BE49-F238E27FC236}">
                <a16:creationId xmlns:a16="http://schemas.microsoft.com/office/drawing/2014/main" id="{188453FD-C34D-5F1F-E964-B1E47AEC8290}"/>
              </a:ext>
            </a:extLst>
          </p:cNvPr>
          <p:cNvSpPr/>
          <p:nvPr/>
        </p:nvSpPr>
        <p:spPr>
          <a:xfrm>
            <a:off x="5321472" y="4224657"/>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36" name="直接连接符 36">
            <a:extLst>
              <a:ext uri="{FF2B5EF4-FFF2-40B4-BE49-F238E27FC236}">
                <a16:creationId xmlns:a16="http://schemas.microsoft.com/office/drawing/2014/main" id="{41E1C485-907C-AB0E-D653-27B3ABAE07E9}"/>
              </a:ext>
            </a:extLst>
          </p:cNvPr>
          <p:cNvCxnSpPr>
            <a:cxnSpLocks/>
            <a:endCxn id="35" idx="4"/>
          </p:cNvCxnSpPr>
          <p:nvPr/>
        </p:nvCxnSpPr>
        <p:spPr>
          <a:xfrm>
            <a:off x="5429493" y="4087176"/>
            <a:ext cx="0" cy="344616"/>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37" name="文本框 37">
            <a:extLst>
              <a:ext uri="{FF2B5EF4-FFF2-40B4-BE49-F238E27FC236}">
                <a16:creationId xmlns:a16="http://schemas.microsoft.com/office/drawing/2014/main" id="{EB353576-249F-2F8B-00F1-A6AB39D6B4CD}"/>
              </a:ext>
            </a:extLst>
          </p:cNvPr>
          <p:cNvSpPr txBox="1"/>
          <p:nvPr/>
        </p:nvSpPr>
        <p:spPr>
          <a:xfrm>
            <a:off x="3748714" y="3476591"/>
            <a:ext cx="483117" cy="276999"/>
          </a:xfrm>
          <a:prstGeom prst="rect">
            <a:avLst/>
          </a:prstGeom>
          <a:noFill/>
        </p:spPr>
        <p:txBody>
          <a:bodyPr wrap="square" rtlCol="0">
            <a:spAutoFit/>
          </a:bodyPr>
          <a:lstStyle/>
          <a:p>
            <a:r>
              <a:rPr lang="en-US" altLang="zh-CN" sz="1200" dirty="0"/>
              <a:t>q1</a:t>
            </a:r>
            <a:endParaRPr lang="zh-CN" altLang="en-US" sz="1200" dirty="0"/>
          </a:p>
        </p:txBody>
      </p:sp>
      <p:sp>
        <p:nvSpPr>
          <p:cNvPr id="38" name="文本框 38">
            <a:extLst>
              <a:ext uri="{FF2B5EF4-FFF2-40B4-BE49-F238E27FC236}">
                <a16:creationId xmlns:a16="http://schemas.microsoft.com/office/drawing/2014/main" id="{4D2DD0E7-7144-A702-9811-7848139C649A}"/>
              </a:ext>
            </a:extLst>
          </p:cNvPr>
          <p:cNvSpPr txBox="1"/>
          <p:nvPr/>
        </p:nvSpPr>
        <p:spPr>
          <a:xfrm>
            <a:off x="3742259" y="3722269"/>
            <a:ext cx="483117" cy="276999"/>
          </a:xfrm>
          <a:prstGeom prst="rect">
            <a:avLst/>
          </a:prstGeom>
          <a:noFill/>
        </p:spPr>
        <p:txBody>
          <a:bodyPr wrap="square" rtlCol="0">
            <a:spAutoFit/>
          </a:bodyPr>
          <a:lstStyle/>
          <a:p>
            <a:r>
              <a:rPr lang="en-US" altLang="zh-CN" sz="1200" b="1" dirty="0"/>
              <a:t>q3</a:t>
            </a:r>
            <a:endParaRPr lang="zh-CN" altLang="en-US" sz="1200" b="1" dirty="0"/>
          </a:p>
        </p:txBody>
      </p:sp>
      <p:sp>
        <p:nvSpPr>
          <p:cNvPr id="39" name="文本框 39">
            <a:extLst>
              <a:ext uri="{FF2B5EF4-FFF2-40B4-BE49-F238E27FC236}">
                <a16:creationId xmlns:a16="http://schemas.microsoft.com/office/drawing/2014/main" id="{E132DF36-E015-6E6E-E932-63A9E7A2EE5D}"/>
              </a:ext>
            </a:extLst>
          </p:cNvPr>
          <p:cNvSpPr txBox="1"/>
          <p:nvPr/>
        </p:nvSpPr>
        <p:spPr>
          <a:xfrm>
            <a:off x="3748714" y="3947658"/>
            <a:ext cx="483117" cy="276999"/>
          </a:xfrm>
          <a:prstGeom prst="rect">
            <a:avLst/>
          </a:prstGeom>
          <a:noFill/>
        </p:spPr>
        <p:txBody>
          <a:bodyPr wrap="square" rtlCol="0">
            <a:spAutoFit/>
          </a:bodyPr>
          <a:lstStyle/>
          <a:p>
            <a:r>
              <a:rPr lang="en-US" altLang="zh-CN" sz="1200" b="1" dirty="0"/>
              <a:t>q2</a:t>
            </a:r>
            <a:endParaRPr lang="zh-CN" altLang="en-US" sz="1200" b="1" dirty="0"/>
          </a:p>
        </p:txBody>
      </p:sp>
      <p:sp>
        <p:nvSpPr>
          <p:cNvPr id="40" name="文本框 40">
            <a:extLst>
              <a:ext uri="{FF2B5EF4-FFF2-40B4-BE49-F238E27FC236}">
                <a16:creationId xmlns:a16="http://schemas.microsoft.com/office/drawing/2014/main" id="{EDEDE751-96E3-BDCA-19ED-6F97F46865DE}"/>
              </a:ext>
            </a:extLst>
          </p:cNvPr>
          <p:cNvSpPr txBox="1"/>
          <p:nvPr/>
        </p:nvSpPr>
        <p:spPr>
          <a:xfrm>
            <a:off x="3758720" y="4181462"/>
            <a:ext cx="483117" cy="276999"/>
          </a:xfrm>
          <a:prstGeom prst="rect">
            <a:avLst/>
          </a:prstGeom>
          <a:noFill/>
        </p:spPr>
        <p:txBody>
          <a:bodyPr wrap="square" rtlCol="0">
            <a:spAutoFit/>
          </a:bodyPr>
          <a:lstStyle/>
          <a:p>
            <a:r>
              <a:rPr lang="en-US" altLang="zh-CN" sz="1200" dirty="0"/>
              <a:t>q4</a:t>
            </a:r>
            <a:endParaRPr lang="zh-CN" altLang="en-US" sz="1200" dirty="0"/>
          </a:p>
        </p:txBody>
      </p:sp>
      <p:cxnSp>
        <p:nvCxnSpPr>
          <p:cNvPr id="41" name="直接连接符 41">
            <a:extLst>
              <a:ext uri="{FF2B5EF4-FFF2-40B4-BE49-F238E27FC236}">
                <a16:creationId xmlns:a16="http://schemas.microsoft.com/office/drawing/2014/main" id="{9FFA1B95-03C0-AD49-A9C4-3435A9BD26DA}"/>
              </a:ext>
            </a:extLst>
          </p:cNvPr>
          <p:cNvCxnSpPr/>
          <p:nvPr/>
        </p:nvCxnSpPr>
        <p:spPr>
          <a:xfrm>
            <a:off x="3706517" y="3959020"/>
            <a:ext cx="2390589" cy="0"/>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42" name="文本框 42">
            <a:extLst>
              <a:ext uri="{FF2B5EF4-FFF2-40B4-BE49-F238E27FC236}">
                <a16:creationId xmlns:a16="http://schemas.microsoft.com/office/drawing/2014/main" id="{A9DD29E8-0F34-A229-1209-DF53A276CDA0}"/>
              </a:ext>
            </a:extLst>
          </p:cNvPr>
          <p:cNvSpPr txBox="1"/>
          <p:nvPr/>
        </p:nvSpPr>
        <p:spPr>
          <a:xfrm>
            <a:off x="6061312" y="3540775"/>
            <a:ext cx="1001457" cy="276999"/>
          </a:xfrm>
          <a:prstGeom prst="rect">
            <a:avLst/>
          </a:prstGeom>
          <a:noFill/>
        </p:spPr>
        <p:txBody>
          <a:bodyPr wrap="square" rtlCol="0">
            <a:spAutoFit/>
          </a:bodyPr>
          <a:lstStyle/>
          <a:p>
            <a:r>
              <a:rPr lang="en-US" altLang="zh-CN" sz="1200" dirty="0"/>
              <a:t>QPU A</a:t>
            </a:r>
            <a:endParaRPr lang="zh-CN" altLang="en-US" sz="1200" dirty="0"/>
          </a:p>
        </p:txBody>
      </p:sp>
      <p:sp>
        <p:nvSpPr>
          <p:cNvPr id="43" name="文本框 43">
            <a:extLst>
              <a:ext uri="{FF2B5EF4-FFF2-40B4-BE49-F238E27FC236}">
                <a16:creationId xmlns:a16="http://schemas.microsoft.com/office/drawing/2014/main" id="{DF0B199E-2FEE-BA40-D16F-C4AD838A121E}"/>
              </a:ext>
            </a:extLst>
          </p:cNvPr>
          <p:cNvSpPr txBox="1"/>
          <p:nvPr/>
        </p:nvSpPr>
        <p:spPr>
          <a:xfrm>
            <a:off x="6067319" y="4097911"/>
            <a:ext cx="1001457" cy="276999"/>
          </a:xfrm>
          <a:prstGeom prst="rect">
            <a:avLst/>
          </a:prstGeom>
          <a:noFill/>
        </p:spPr>
        <p:txBody>
          <a:bodyPr wrap="square" rtlCol="0">
            <a:spAutoFit/>
          </a:bodyPr>
          <a:lstStyle/>
          <a:p>
            <a:r>
              <a:rPr lang="en-US" altLang="zh-CN" sz="1200" dirty="0"/>
              <a:t>QPU B</a:t>
            </a:r>
            <a:endParaRPr lang="zh-CN" altLang="en-US" sz="1200" dirty="0"/>
          </a:p>
        </p:txBody>
      </p:sp>
      <p:sp>
        <p:nvSpPr>
          <p:cNvPr id="44" name="椭圆 44">
            <a:extLst>
              <a:ext uri="{FF2B5EF4-FFF2-40B4-BE49-F238E27FC236}">
                <a16:creationId xmlns:a16="http://schemas.microsoft.com/office/drawing/2014/main" id="{D8212E48-193B-BFF8-56BC-492713DA2557}"/>
              </a:ext>
            </a:extLst>
          </p:cNvPr>
          <p:cNvSpPr/>
          <p:nvPr/>
        </p:nvSpPr>
        <p:spPr>
          <a:xfrm>
            <a:off x="5560244" y="3745686"/>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45" name="直接连接符 45">
            <a:extLst>
              <a:ext uri="{FF2B5EF4-FFF2-40B4-BE49-F238E27FC236}">
                <a16:creationId xmlns:a16="http://schemas.microsoft.com/office/drawing/2014/main" id="{EB378B67-8E2D-678E-1064-64A9CE6A642E}"/>
              </a:ext>
            </a:extLst>
          </p:cNvPr>
          <p:cNvCxnSpPr>
            <a:cxnSpLocks/>
            <a:endCxn id="44" idx="4"/>
          </p:cNvCxnSpPr>
          <p:nvPr/>
        </p:nvCxnSpPr>
        <p:spPr>
          <a:xfrm>
            <a:off x="5668265" y="3636116"/>
            <a:ext cx="0" cy="31670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46" name="矩形 46">
            <a:extLst>
              <a:ext uri="{FF2B5EF4-FFF2-40B4-BE49-F238E27FC236}">
                <a16:creationId xmlns:a16="http://schemas.microsoft.com/office/drawing/2014/main" id="{B66DB9C8-A581-DF90-1004-E4F2D30B95D6}"/>
              </a:ext>
            </a:extLst>
          </p:cNvPr>
          <p:cNvSpPr/>
          <p:nvPr/>
        </p:nvSpPr>
        <p:spPr>
          <a:xfrm>
            <a:off x="4185488" y="3530080"/>
            <a:ext cx="276967" cy="937187"/>
          </a:xfrm>
          <a:prstGeom prst="rect">
            <a:avLst/>
          </a:prstGeom>
          <a:noFill/>
          <a:ln w="19050">
            <a:solidFill>
              <a:srgbClr val="EF8B4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7">
            <a:extLst>
              <a:ext uri="{FF2B5EF4-FFF2-40B4-BE49-F238E27FC236}">
                <a16:creationId xmlns:a16="http://schemas.microsoft.com/office/drawing/2014/main" id="{41FE7F98-C3A5-54B9-9BB2-BE4DD1ACDEF0}"/>
              </a:ext>
            </a:extLst>
          </p:cNvPr>
          <p:cNvSpPr/>
          <p:nvPr/>
        </p:nvSpPr>
        <p:spPr>
          <a:xfrm>
            <a:off x="4986734" y="3528907"/>
            <a:ext cx="276967" cy="937187"/>
          </a:xfrm>
          <a:prstGeom prst="rect">
            <a:avLst/>
          </a:prstGeom>
          <a:noFill/>
          <a:ln w="19050">
            <a:solidFill>
              <a:srgbClr val="EF8B4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文本框 48">
            <a:extLst>
              <a:ext uri="{FF2B5EF4-FFF2-40B4-BE49-F238E27FC236}">
                <a16:creationId xmlns:a16="http://schemas.microsoft.com/office/drawing/2014/main" id="{7E15E45C-FF64-4123-018E-743A92697CF9}"/>
              </a:ext>
            </a:extLst>
          </p:cNvPr>
          <p:cNvSpPr txBox="1"/>
          <p:nvPr/>
        </p:nvSpPr>
        <p:spPr>
          <a:xfrm>
            <a:off x="1697310" y="2320562"/>
            <a:ext cx="12062766" cy="686470"/>
          </a:xfrm>
          <a:prstGeom prst="rect">
            <a:avLst/>
          </a:prstGeom>
          <a:noFill/>
        </p:spPr>
        <p:txBody>
          <a:bodyPr wrap="square">
            <a:spAutoFit/>
          </a:bodyPr>
          <a:lstStyle/>
          <a:p>
            <a:pPr>
              <a:lnSpc>
                <a:spcPct val="110000"/>
              </a:lnSpc>
            </a:pPr>
            <a:r>
              <a:rPr lang="en-US" altLang="zh-CN" b="1" dirty="0"/>
              <a:t>Entanglement management:</a:t>
            </a:r>
          </a:p>
          <a:p>
            <a:pPr>
              <a:lnSpc>
                <a:spcPct val="110000"/>
              </a:lnSpc>
            </a:pPr>
            <a:r>
              <a:rPr lang="en-US" altLang="zh-CN" dirty="0"/>
              <a:t>Establish an EPR pair through communication qubits, which serves as a channel for information transmission.</a:t>
            </a:r>
            <a:endParaRPr lang="zh-CN" altLang="en-US" dirty="0"/>
          </a:p>
        </p:txBody>
      </p:sp>
      <p:sp>
        <p:nvSpPr>
          <p:cNvPr id="49" name="文本框 49">
            <a:extLst>
              <a:ext uri="{FF2B5EF4-FFF2-40B4-BE49-F238E27FC236}">
                <a16:creationId xmlns:a16="http://schemas.microsoft.com/office/drawing/2014/main" id="{78B8C20F-A9BF-629F-83E0-6FE3477CBBB3}"/>
              </a:ext>
            </a:extLst>
          </p:cNvPr>
          <p:cNvSpPr txBox="1"/>
          <p:nvPr/>
        </p:nvSpPr>
        <p:spPr>
          <a:xfrm>
            <a:off x="2621402" y="3537042"/>
            <a:ext cx="1010042" cy="646331"/>
          </a:xfrm>
          <a:prstGeom prst="rect">
            <a:avLst/>
          </a:prstGeom>
          <a:noFill/>
          <a:ln>
            <a:solidFill>
              <a:srgbClr val="0070C0"/>
            </a:solidFill>
          </a:ln>
        </p:spPr>
        <p:txBody>
          <a:bodyPr wrap="square" rtlCol="0">
            <a:spAutoFit/>
          </a:bodyPr>
          <a:lstStyle/>
          <a:p>
            <a:pPr algn="ctr"/>
            <a:r>
              <a:rPr lang="en-US" altLang="zh-CN" sz="1200" dirty="0"/>
              <a:t>QPU A</a:t>
            </a:r>
          </a:p>
          <a:p>
            <a:pPr algn="ctr"/>
            <a:endParaRPr lang="en-US" altLang="zh-CN" sz="1200" dirty="0"/>
          </a:p>
          <a:p>
            <a:pPr algn="ctr"/>
            <a:endParaRPr lang="zh-CN" altLang="en-US" sz="1200" dirty="0"/>
          </a:p>
        </p:txBody>
      </p:sp>
      <p:sp>
        <p:nvSpPr>
          <p:cNvPr id="50" name="椭圆 50">
            <a:extLst>
              <a:ext uri="{FF2B5EF4-FFF2-40B4-BE49-F238E27FC236}">
                <a16:creationId xmlns:a16="http://schemas.microsoft.com/office/drawing/2014/main" id="{A1F8F84E-CE06-3286-7C29-9DEC372461A7}"/>
              </a:ext>
            </a:extLst>
          </p:cNvPr>
          <p:cNvSpPr/>
          <p:nvPr/>
        </p:nvSpPr>
        <p:spPr>
          <a:xfrm>
            <a:off x="2720867" y="3801364"/>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1">
            <a:extLst>
              <a:ext uri="{FF2B5EF4-FFF2-40B4-BE49-F238E27FC236}">
                <a16:creationId xmlns:a16="http://schemas.microsoft.com/office/drawing/2014/main" id="{6355793D-E166-A0B5-F9C4-674EB53A350A}"/>
              </a:ext>
            </a:extLst>
          </p:cNvPr>
          <p:cNvSpPr/>
          <p:nvPr/>
        </p:nvSpPr>
        <p:spPr>
          <a:xfrm>
            <a:off x="3286399" y="3814856"/>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2" name="文本框 52">
            <a:extLst>
              <a:ext uri="{FF2B5EF4-FFF2-40B4-BE49-F238E27FC236}">
                <a16:creationId xmlns:a16="http://schemas.microsoft.com/office/drawing/2014/main" id="{1A9D9374-C318-F3B9-32E2-50D4C9FADE00}"/>
              </a:ext>
            </a:extLst>
          </p:cNvPr>
          <p:cNvSpPr txBox="1"/>
          <p:nvPr/>
        </p:nvSpPr>
        <p:spPr>
          <a:xfrm>
            <a:off x="2620426" y="4261983"/>
            <a:ext cx="1010042" cy="646331"/>
          </a:xfrm>
          <a:prstGeom prst="rect">
            <a:avLst/>
          </a:prstGeom>
          <a:noFill/>
          <a:ln>
            <a:solidFill>
              <a:srgbClr val="0070C0"/>
            </a:solidFill>
          </a:ln>
        </p:spPr>
        <p:txBody>
          <a:bodyPr wrap="square" rtlCol="0">
            <a:spAutoFit/>
          </a:bodyPr>
          <a:lstStyle/>
          <a:p>
            <a:pPr algn="ctr"/>
            <a:endParaRPr lang="en-US" altLang="zh-CN" sz="1200" dirty="0"/>
          </a:p>
          <a:p>
            <a:pPr algn="ctr"/>
            <a:endParaRPr lang="en-US" altLang="zh-CN" sz="1200" dirty="0"/>
          </a:p>
          <a:p>
            <a:pPr algn="ctr"/>
            <a:r>
              <a:rPr lang="en-US" altLang="zh-CN" sz="1200" dirty="0"/>
              <a:t>QPU B</a:t>
            </a:r>
            <a:endParaRPr lang="zh-CN" altLang="en-US" sz="1200" dirty="0"/>
          </a:p>
        </p:txBody>
      </p:sp>
      <p:sp>
        <p:nvSpPr>
          <p:cNvPr id="53" name="椭圆 53">
            <a:extLst>
              <a:ext uri="{FF2B5EF4-FFF2-40B4-BE49-F238E27FC236}">
                <a16:creationId xmlns:a16="http://schemas.microsoft.com/office/drawing/2014/main" id="{D25B764E-5CD1-0B24-8D63-3D170CE56999}"/>
              </a:ext>
            </a:extLst>
          </p:cNvPr>
          <p:cNvSpPr/>
          <p:nvPr/>
        </p:nvSpPr>
        <p:spPr>
          <a:xfrm>
            <a:off x="2731956" y="4459306"/>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4">
            <a:extLst>
              <a:ext uri="{FF2B5EF4-FFF2-40B4-BE49-F238E27FC236}">
                <a16:creationId xmlns:a16="http://schemas.microsoft.com/office/drawing/2014/main" id="{90509DA3-B3A9-C614-38DC-0F69B5FF8CF8}"/>
              </a:ext>
            </a:extLst>
          </p:cNvPr>
          <p:cNvSpPr/>
          <p:nvPr/>
        </p:nvSpPr>
        <p:spPr>
          <a:xfrm>
            <a:off x="3297488" y="4472798"/>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5" name="文本框 55">
            <a:extLst>
              <a:ext uri="{FF2B5EF4-FFF2-40B4-BE49-F238E27FC236}">
                <a16:creationId xmlns:a16="http://schemas.microsoft.com/office/drawing/2014/main" id="{C5485892-5C61-A52B-741E-0DAE24BD4837}"/>
              </a:ext>
            </a:extLst>
          </p:cNvPr>
          <p:cNvSpPr txBox="1"/>
          <p:nvPr/>
        </p:nvSpPr>
        <p:spPr>
          <a:xfrm>
            <a:off x="2650665" y="3750347"/>
            <a:ext cx="610541" cy="276999"/>
          </a:xfrm>
          <a:prstGeom prst="rect">
            <a:avLst/>
          </a:prstGeom>
          <a:noFill/>
        </p:spPr>
        <p:txBody>
          <a:bodyPr wrap="square" rtlCol="0">
            <a:spAutoFit/>
          </a:bodyPr>
          <a:lstStyle/>
          <a:p>
            <a:r>
              <a:rPr lang="en-US" altLang="zh-CN" sz="1200" dirty="0">
                <a:solidFill>
                  <a:schemeClr val="bg1"/>
                </a:solidFill>
              </a:rPr>
              <a:t>q1</a:t>
            </a:r>
            <a:endParaRPr lang="zh-CN" altLang="en-US" sz="1200" dirty="0">
              <a:solidFill>
                <a:schemeClr val="bg1"/>
              </a:solidFill>
            </a:endParaRPr>
          </a:p>
        </p:txBody>
      </p:sp>
      <p:sp>
        <p:nvSpPr>
          <p:cNvPr id="56" name="文本框 56">
            <a:extLst>
              <a:ext uri="{FF2B5EF4-FFF2-40B4-BE49-F238E27FC236}">
                <a16:creationId xmlns:a16="http://schemas.microsoft.com/office/drawing/2014/main" id="{03E1D075-640C-A91D-A0DB-D02429038681}"/>
              </a:ext>
            </a:extLst>
          </p:cNvPr>
          <p:cNvSpPr txBox="1"/>
          <p:nvPr/>
        </p:nvSpPr>
        <p:spPr>
          <a:xfrm>
            <a:off x="3208524" y="3747456"/>
            <a:ext cx="610541" cy="276999"/>
          </a:xfrm>
          <a:prstGeom prst="rect">
            <a:avLst/>
          </a:prstGeom>
          <a:noFill/>
        </p:spPr>
        <p:txBody>
          <a:bodyPr wrap="square" rtlCol="0">
            <a:spAutoFit/>
          </a:bodyPr>
          <a:lstStyle/>
          <a:p>
            <a:r>
              <a:rPr lang="en-US" altLang="zh-CN" sz="1200" dirty="0">
                <a:solidFill>
                  <a:schemeClr val="bg1"/>
                </a:solidFill>
              </a:rPr>
              <a:t>q3</a:t>
            </a:r>
            <a:endParaRPr lang="zh-CN" altLang="en-US" sz="1200" dirty="0">
              <a:solidFill>
                <a:schemeClr val="bg1"/>
              </a:solidFill>
            </a:endParaRPr>
          </a:p>
        </p:txBody>
      </p:sp>
      <p:sp>
        <p:nvSpPr>
          <p:cNvPr id="57" name="文本框 57">
            <a:extLst>
              <a:ext uri="{FF2B5EF4-FFF2-40B4-BE49-F238E27FC236}">
                <a16:creationId xmlns:a16="http://schemas.microsoft.com/office/drawing/2014/main" id="{22F08D4B-83C5-676E-D2F1-897311D5EE98}"/>
              </a:ext>
            </a:extLst>
          </p:cNvPr>
          <p:cNvSpPr txBox="1"/>
          <p:nvPr/>
        </p:nvSpPr>
        <p:spPr>
          <a:xfrm>
            <a:off x="2655727" y="4397406"/>
            <a:ext cx="610541" cy="276999"/>
          </a:xfrm>
          <a:prstGeom prst="rect">
            <a:avLst/>
          </a:prstGeom>
          <a:noFill/>
        </p:spPr>
        <p:txBody>
          <a:bodyPr wrap="square" rtlCol="0">
            <a:spAutoFit/>
          </a:bodyPr>
          <a:lstStyle/>
          <a:p>
            <a:r>
              <a:rPr lang="en-US" altLang="zh-CN" sz="1200" dirty="0">
                <a:solidFill>
                  <a:schemeClr val="bg1"/>
                </a:solidFill>
              </a:rPr>
              <a:t>q2</a:t>
            </a:r>
            <a:endParaRPr lang="zh-CN" altLang="en-US" sz="1200" dirty="0">
              <a:solidFill>
                <a:schemeClr val="bg1"/>
              </a:solidFill>
            </a:endParaRPr>
          </a:p>
        </p:txBody>
      </p:sp>
      <p:sp>
        <p:nvSpPr>
          <p:cNvPr id="58" name="文本框 58">
            <a:extLst>
              <a:ext uri="{FF2B5EF4-FFF2-40B4-BE49-F238E27FC236}">
                <a16:creationId xmlns:a16="http://schemas.microsoft.com/office/drawing/2014/main" id="{3BD0B996-CD3C-B55C-59D9-27482E3E8DE7}"/>
              </a:ext>
            </a:extLst>
          </p:cNvPr>
          <p:cNvSpPr txBox="1"/>
          <p:nvPr/>
        </p:nvSpPr>
        <p:spPr>
          <a:xfrm>
            <a:off x="3239448" y="4426224"/>
            <a:ext cx="610541" cy="276999"/>
          </a:xfrm>
          <a:prstGeom prst="rect">
            <a:avLst/>
          </a:prstGeom>
          <a:noFill/>
        </p:spPr>
        <p:txBody>
          <a:bodyPr wrap="square" rtlCol="0">
            <a:spAutoFit/>
          </a:bodyPr>
          <a:lstStyle/>
          <a:p>
            <a:r>
              <a:rPr lang="en-US" altLang="zh-CN" sz="1200" dirty="0">
                <a:solidFill>
                  <a:schemeClr val="bg1"/>
                </a:solidFill>
              </a:rPr>
              <a:t>q4</a:t>
            </a:r>
            <a:endParaRPr lang="zh-CN" altLang="en-US" sz="1200" dirty="0">
              <a:solidFill>
                <a:schemeClr val="bg1"/>
              </a:solidFill>
            </a:endParaRPr>
          </a:p>
        </p:txBody>
      </p:sp>
      <p:sp>
        <p:nvSpPr>
          <p:cNvPr id="59" name="椭圆 59">
            <a:extLst>
              <a:ext uri="{FF2B5EF4-FFF2-40B4-BE49-F238E27FC236}">
                <a16:creationId xmlns:a16="http://schemas.microsoft.com/office/drawing/2014/main" id="{21E7C268-D44A-A067-09D1-701F33EE9D1D}"/>
              </a:ext>
            </a:extLst>
          </p:cNvPr>
          <p:cNvSpPr/>
          <p:nvPr/>
        </p:nvSpPr>
        <p:spPr>
          <a:xfrm>
            <a:off x="2879366" y="3987937"/>
            <a:ext cx="216037" cy="202125"/>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0" name="椭圆 60">
            <a:extLst>
              <a:ext uri="{FF2B5EF4-FFF2-40B4-BE49-F238E27FC236}">
                <a16:creationId xmlns:a16="http://schemas.microsoft.com/office/drawing/2014/main" id="{B815CCC9-1996-96C3-FC05-A3132EFAB2EA}"/>
              </a:ext>
            </a:extLst>
          </p:cNvPr>
          <p:cNvSpPr/>
          <p:nvPr/>
        </p:nvSpPr>
        <p:spPr>
          <a:xfrm>
            <a:off x="2876502" y="4276951"/>
            <a:ext cx="216037" cy="202125"/>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1" name="文本框 61">
            <a:extLst>
              <a:ext uri="{FF2B5EF4-FFF2-40B4-BE49-F238E27FC236}">
                <a16:creationId xmlns:a16="http://schemas.microsoft.com/office/drawing/2014/main" id="{ACED6802-8A4E-99DE-A5E4-507FE5F87BAE}"/>
              </a:ext>
            </a:extLst>
          </p:cNvPr>
          <p:cNvSpPr txBox="1"/>
          <p:nvPr/>
        </p:nvSpPr>
        <p:spPr>
          <a:xfrm>
            <a:off x="2538870" y="4983561"/>
            <a:ext cx="3503557" cy="923330"/>
          </a:xfrm>
          <a:prstGeom prst="rect">
            <a:avLst/>
          </a:prstGeom>
          <a:noFill/>
        </p:spPr>
        <p:txBody>
          <a:bodyPr wrap="square" rtlCol="0">
            <a:spAutoFit/>
          </a:bodyPr>
          <a:lstStyle/>
          <a:p>
            <a:r>
              <a:rPr lang="en-US" altLang="zh-CN" dirty="0"/>
              <a:t>Each QPU </a:t>
            </a:r>
          </a:p>
          <a:p>
            <a:r>
              <a:rPr lang="en-US" altLang="zh-CN" dirty="0">
                <a:solidFill>
                  <a:srgbClr val="FF0000"/>
                </a:solidFill>
              </a:rPr>
              <a:t>Computing qubits: 2 </a:t>
            </a:r>
            <a:r>
              <a:rPr lang="en-US" altLang="zh-CN" dirty="0">
                <a:solidFill>
                  <a:srgbClr val="0070C0"/>
                </a:solidFill>
              </a:rPr>
              <a:t>Communication qubits: 1</a:t>
            </a:r>
            <a:endParaRPr lang="zh-CN" altLang="en-US" dirty="0">
              <a:solidFill>
                <a:srgbClr val="0070C0"/>
              </a:solidFill>
            </a:endParaRPr>
          </a:p>
        </p:txBody>
      </p:sp>
      <p:cxnSp>
        <p:nvCxnSpPr>
          <p:cNvPr id="62" name="直接连接符 62">
            <a:extLst>
              <a:ext uri="{FF2B5EF4-FFF2-40B4-BE49-F238E27FC236}">
                <a16:creationId xmlns:a16="http://schemas.microsoft.com/office/drawing/2014/main" id="{0F91A00D-F96C-9F08-8CEF-097AE8611327}"/>
              </a:ext>
            </a:extLst>
          </p:cNvPr>
          <p:cNvCxnSpPr>
            <a:cxnSpLocks/>
          </p:cNvCxnSpPr>
          <p:nvPr/>
        </p:nvCxnSpPr>
        <p:spPr>
          <a:xfrm>
            <a:off x="7585776" y="3442581"/>
            <a:ext cx="1847770" cy="371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3" name="直接连接符 9087">
            <a:extLst>
              <a:ext uri="{FF2B5EF4-FFF2-40B4-BE49-F238E27FC236}">
                <a16:creationId xmlns:a16="http://schemas.microsoft.com/office/drawing/2014/main" id="{1FEDF104-6FA6-7929-0C45-29271442DBA3}"/>
              </a:ext>
            </a:extLst>
          </p:cNvPr>
          <p:cNvCxnSpPr>
            <a:cxnSpLocks/>
          </p:cNvCxnSpPr>
          <p:nvPr/>
        </p:nvCxnSpPr>
        <p:spPr>
          <a:xfrm>
            <a:off x="7598356" y="4486655"/>
            <a:ext cx="1844686" cy="309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64" name="椭圆 9088">
            <a:extLst>
              <a:ext uri="{FF2B5EF4-FFF2-40B4-BE49-F238E27FC236}">
                <a16:creationId xmlns:a16="http://schemas.microsoft.com/office/drawing/2014/main" id="{7F75297B-30E7-5074-8914-DB97B0A856D2}"/>
              </a:ext>
            </a:extLst>
          </p:cNvPr>
          <p:cNvSpPr/>
          <p:nvPr/>
        </p:nvSpPr>
        <p:spPr>
          <a:xfrm>
            <a:off x="8126061" y="4386027"/>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65" name="直接连接符 9196">
            <a:extLst>
              <a:ext uri="{FF2B5EF4-FFF2-40B4-BE49-F238E27FC236}">
                <a16:creationId xmlns:a16="http://schemas.microsoft.com/office/drawing/2014/main" id="{0BD3BD2F-D43A-DF71-F815-411CCC10D636}"/>
              </a:ext>
            </a:extLst>
          </p:cNvPr>
          <p:cNvCxnSpPr>
            <a:cxnSpLocks/>
            <a:endCxn id="64" idx="4"/>
          </p:cNvCxnSpPr>
          <p:nvPr/>
        </p:nvCxnSpPr>
        <p:spPr>
          <a:xfrm>
            <a:off x="8234082" y="3442581"/>
            <a:ext cx="0" cy="115058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6" name="直接连接符 9197">
            <a:extLst>
              <a:ext uri="{FF2B5EF4-FFF2-40B4-BE49-F238E27FC236}">
                <a16:creationId xmlns:a16="http://schemas.microsoft.com/office/drawing/2014/main" id="{51EA1FD4-1FF8-3F1B-A581-1C26F8A58143}"/>
              </a:ext>
            </a:extLst>
          </p:cNvPr>
          <p:cNvCxnSpPr>
            <a:cxnSpLocks/>
          </p:cNvCxnSpPr>
          <p:nvPr/>
        </p:nvCxnSpPr>
        <p:spPr>
          <a:xfrm>
            <a:off x="7585776" y="3644706"/>
            <a:ext cx="184777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7" name="直接连接符 9198">
            <a:extLst>
              <a:ext uri="{FF2B5EF4-FFF2-40B4-BE49-F238E27FC236}">
                <a16:creationId xmlns:a16="http://schemas.microsoft.com/office/drawing/2014/main" id="{F65A66DA-DC80-9751-2945-86AABFAA72A7}"/>
              </a:ext>
            </a:extLst>
          </p:cNvPr>
          <p:cNvCxnSpPr>
            <a:cxnSpLocks/>
          </p:cNvCxnSpPr>
          <p:nvPr/>
        </p:nvCxnSpPr>
        <p:spPr>
          <a:xfrm>
            <a:off x="7595272" y="4253003"/>
            <a:ext cx="184777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68" name="椭圆 9199">
            <a:extLst>
              <a:ext uri="{FF2B5EF4-FFF2-40B4-BE49-F238E27FC236}">
                <a16:creationId xmlns:a16="http://schemas.microsoft.com/office/drawing/2014/main" id="{89A755F8-A2B9-9288-F6AE-C945F8D1A022}"/>
              </a:ext>
            </a:extLst>
          </p:cNvPr>
          <p:cNvSpPr/>
          <p:nvPr/>
        </p:nvSpPr>
        <p:spPr>
          <a:xfrm>
            <a:off x="8919970" y="4146369"/>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69" name="直接连接符 9200">
            <a:extLst>
              <a:ext uri="{FF2B5EF4-FFF2-40B4-BE49-F238E27FC236}">
                <a16:creationId xmlns:a16="http://schemas.microsoft.com/office/drawing/2014/main" id="{8ABBADE1-DA25-DC1A-D285-57A4C2FBFAF8}"/>
              </a:ext>
            </a:extLst>
          </p:cNvPr>
          <p:cNvCxnSpPr>
            <a:cxnSpLocks/>
            <a:endCxn id="68" idx="4"/>
          </p:cNvCxnSpPr>
          <p:nvPr/>
        </p:nvCxnSpPr>
        <p:spPr>
          <a:xfrm>
            <a:off x="9027991" y="3442581"/>
            <a:ext cx="0" cy="91092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70" name="文本框 9201">
            <a:extLst>
              <a:ext uri="{FF2B5EF4-FFF2-40B4-BE49-F238E27FC236}">
                <a16:creationId xmlns:a16="http://schemas.microsoft.com/office/drawing/2014/main" id="{27C155EF-48D5-96D1-6D41-5B60F0EEFAD7}"/>
              </a:ext>
            </a:extLst>
          </p:cNvPr>
          <p:cNvSpPr txBox="1"/>
          <p:nvPr/>
        </p:nvSpPr>
        <p:spPr>
          <a:xfrm>
            <a:off x="7281630" y="3276861"/>
            <a:ext cx="483117" cy="276999"/>
          </a:xfrm>
          <a:prstGeom prst="rect">
            <a:avLst/>
          </a:prstGeom>
          <a:noFill/>
        </p:spPr>
        <p:txBody>
          <a:bodyPr wrap="square" rtlCol="0">
            <a:spAutoFit/>
          </a:bodyPr>
          <a:lstStyle/>
          <a:p>
            <a:r>
              <a:rPr lang="en-US" altLang="zh-CN" sz="1200" dirty="0"/>
              <a:t>q1</a:t>
            </a:r>
            <a:endParaRPr lang="zh-CN" altLang="en-US" sz="1200" dirty="0"/>
          </a:p>
        </p:txBody>
      </p:sp>
      <p:sp>
        <p:nvSpPr>
          <p:cNvPr id="71" name="文本框 9202">
            <a:extLst>
              <a:ext uri="{FF2B5EF4-FFF2-40B4-BE49-F238E27FC236}">
                <a16:creationId xmlns:a16="http://schemas.microsoft.com/office/drawing/2014/main" id="{C209DFE6-424C-4737-EEB9-379A6390829E}"/>
              </a:ext>
            </a:extLst>
          </p:cNvPr>
          <p:cNvSpPr txBox="1"/>
          <p:nvPr/>
        </p:nvSpPr>
        <p:spPr>
          <a:xfrm>
            <a:off x="7275175" y="3522539"/>
            <a:ext cx="483117" cy="276999"/>
          </a:xfrm>
          <a:prstGeom prst="rect">
            <a:avLst/>
          </a:prstGeom>
          <a:noFill/>
        </p:spPr>
        <p:txBody>
          <a:bodyPr wrap="square" rtlCol="0">
            <a:spAutoFit/>
          </a:bodyPr>
          <a:lstStyle/>
          <a:p>
            <a:r>
              <a:rPr lang="en-US" altLang="zh-CN" sz="1200" b="1" dirty="0"/>
              <a:t>q3</a:t>
            </a:r>
            <a:endParaRPr lang="zh-CN" altLang="en-US" sz="1200" b="1" dirty="0"/>
          </a:p>
        </p:txBody>
      </p:sp>
      <p:sp>
        <p:nvSpPr>
          <p:cNvPr id="72" name="文本框 9203">
            <a:extLst>
              <a:ext uri="{FF2B5EF4-FFF2-40B4-BE49-F238E27FC236}">
                <a16:creationId xmlns:a16="http://schemas.microsoft.com/office/drawing/2014/main" id="{6ABAA0F8-55E1-600A-0A1B-7F997991A267}"/>
              </a:ext>
            </a:extLst>
          </p:cNvPr>
          <p:cNvSpPr txBox="1"/>
          <p:nvPr/>
        </p:nvSpPr>
        <p:spPr>
          <a:xfrm>
            <a:off x="7291126" y="4106088"/>
            <a:ext cx="483117" cy="276999"/>
          </a:xfrm>
          <a:prstGeom prst="rect">
            <a:avLst/>
          </a:prstGeom>
          <a:noFill/>
        </p:spPr>
        <p:txBody>
          <a:bodyPr wrap="square" rtlCol="0">
            <a:spAutoFit/>
          </a:bodyPr>
          <a:lstStyle/>
          <a:p>
            <a:r>
              <a:rPr lang="en-US" altLang="zh-CN" sz="1200" b="1" dirty="0"/>
              <a:t>q2</a:t>
            </a:r>
            <a:endParaRPr lang="zh-CN" altLang="en-US" sz="1200" b="1" dirty="0"/>
          </a:p>
        </p:txBody>
      </p:sp>
      <p:sp>
        <p:nvSpPr>
          <p:cNvPr id="73" name="文本框 9204">
            <a:extLst>
              <a:ext uri="{FF2B5EF4-FFF2-40B4-BE49-F238E27FC236}">
                <a16:creationId xmlns:a16="http://schemas.microsoft.com/office/drawing/2014/main" id="{613F6E54-0404-FC05-E528-6655DE63927E}"/>
              </a:ext>
            </a:extLst>
          </p:cNvPr>
          <p:cNvSpPr txBox="1"/>
          <p:nvPr/>
        </p:nvSpPr>
        <p:spPr>
          <a:xfrm>
            <a:off x="7301132" y="4339892"/>
            <a:ext cx="483117" cy="276999"/>
          </a:xfrm>
          <a:prstGeom prst="rect">
            <a:avLst/>
          </a:prstGeom>
          <a:noFill/>
        </p:spPr>
        <p:txBody>
          <a:bodyPr wrap="square" rtlCol="0">
            <a:spAutoFit/>
          </a:bodyPr>
          <a:lstStyle/>
          <a:p>
            <a:r>
              <a:rPr lang="en-US" altLang="zh-CN" sz="1200" dirty="0"/>
              <a:t>q4</a:t>
            </a:r>
            <a:endParaRPr lang="zh-CN" altLang="en-US" sz="1200" dirty="0"/>
          </a:p>
        </p:txBody>
      </p:sp>
      <p:cxnSp>
        <p:nvCxnSpPr>
          <p:cNvPr id="74" name="直接连接符 9205">
            <a:extLst>
              <a:ext uri="{FF2B5EF4-FFF2-40B4-BE49-F238E27FC236}">
                <a16:creationId xmlns:a16="http://schemas.microsoft.com/office/drawing/2014/main" id="{B51C7329-E936-8DD2-28CB-62162C82328F}"/>
              </a:ext>
            </a:extLst>
          </p:cNvPr>
          <p:cNvCxnSpPr/>
          <p:nvPr/>
        </p:nvCxnSpPr>
        <p:spPr>
          <a:xfrm>
            <a:off x="7288326" y="3945782"/>
            <a:ext cx="2390589" cy="0"/>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75" name="文本框 9206">
            <a:extLst>
              <a:ext uri="{FF2B5EF4-FFF2-40B4-BE49-F238E27FC236}">
                <a16:creationId xmlns:a16="http://schemas.microsoft.com/office/drawing/2014/main" id="{F935DDF5-8B77-C408-F0B3-55EF1070362F}"/>
              </a:ext>
            </a:extLst>
          </p:cNvPr>
          <p:cNvSpPr txBox="1"/>
          <p:nvPr/>
        </p:nvSpPr>
        <p:spPr>
          <a:xfrm>
            <a:off x="9620777" y="3530571"/>
            <a:ext cx="1001457" cy="276999"/>
          </a:xfrm>
          <a:prstGeom prst="rect">
            <a:avLst/>
          </a:prstGeom>
          <a:noFill/>
        </p:spPr>
        <p:txBody>
          <a:bodyPr wrap="square" rtlCol="0">
            <a:spAutoFit/>
          </a:bodyPr>
          <a:lstStyle/>
          <a:p>
            <a:r>
              <a:rPr lang="en-US" altLang="zh-CN" sz="1200" dirty="0"/>
              <a:t>QPU A</a:t>
            </a:r>
            <a:endParaRPr lang="zh-CN" altLang="en-US" sz="1200" dirty="0"/>
          </a:p>
        </p:txBody>
      </p:sp>
      <p:sp>
        <p:nvSpPr>
          <p:cNvPr id="76" name="文本框 9207">
            <a:extLst>
              <a:ext uri="{FF2B5EF4-FFF2-40B4-BE49-F238E27FC236}">
                <a16:creationId xmlns:a16="http://schemas.microsoft.com/office/drawing/2014/main" id="{FC2D5B6C-4053-58F6-6491-A0AE8996E2FC}"/>
              </a:ext>
            </a:extLst>
          </p:cNvPr>
          <p:cNvSpPr txBox="1"/>
          <p:nvPr/>
        </p:nvSpPr>
        <p:spPr>
          <a:xfrm>
            <a:off x="9622765" y="4060886"/>
            <a:ext cx="1001457" cy="276999"/>
          </a:xfrm>
          <a:prstGeom prst="rect">
            <a:avLst/>
          </a:prstGeom>
          <a:noFill/>
        </p:spPr>
        <p:txBody>
          <a:bodyPr wrap="square" rtlCol="0">
            <a:spAutoFit/>
          </a:bodyPr>
          <a:lstStyle/>
          <a:p>
            <a:r>
              <a:rPr lang="en-US" altLang="zh-CN" sz="1200" dirty="0"/>
              <a:t>QPU B</a:t>
            </a:r>
            <a:endParaRPr lang="zh-CN" altLang="en-US" sz="1200" dirty="0"/>
          </a:p>
        </p:txBody>
      </p:sp>
      <p:sp>
        <p:nvSpPr>
          <p:cNvPr id="77" name="矩形 9208">
            <a:extLst>
              <a:ext uri="{FF2B5EF4-FFF2-40B4-BE49-F238E27FC236}">
                <a16:creationId xmlns:a16="http://schemas.microsoft.com/office/drawing/2014/main" id="{0F5F8024-6B62-5A46-689B-9081977DE9E2}"/>
              </a:ext>
            </a:extLst>
          </p:cNvPr>
          <p:cNvSpPr/>
          <p:nvPr/>
        </p:nvSpPr>
        <p:spPr>
          <a:xfrm>
            <a:off x="7676540" y="3845063"/>
            <a:ext cx="503532" cy="194449"/>
          </a:xfrm>
          <a:prstGeom prst="rect">
            <a:avLst/>
          </a:prstGeom>
          <a:solidFill>
            <a:srgbClr val="99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000" dirty="0">
                <a:solidFill>
                  <a:schemeClr val="bg1"/>
                </a:solidFill>
              </a:rPr>
              <a:t>EPR 1</a:t>
            </a:r>
            <a:endParaRPr lang="zh-CN" altLang="en-US" sz="1000" dirty="0">
              <a:solidFill>
                <a:schemeClr val="bg1"/>
              </a:solidFill>
            </a:endParaRPr>
          </a:p>
        </p:txBody>
      </p:sp>
      <p:sp>
        <p:nvSpPr>
          <p:cNvPr id="78" name="矩形 9209">
            <a:extLst>
              <a:ext uri="{FF2B5EF4-FFF2-40B4-BE49-F238E27FC236}">
                <a16:creationId xmlns:a16="http://schemas.microsoft.com/office/drawing/2014/main" id="{76E80EFF-FB68-229C-C662-8EFA95315886}"/>
              </a:ext>
            </a:extLst>
          </p:cNvPr>
          <p:cNvSpPr/>
          <p:nvPr/>
        </p:nvSpPr>
        <p:spPr>
          <a:xfrm>
            <a:off x="8445414" y="3853652"/>
            <a:ext cx="528565" cy="185859"/>
          </a:xfrm>
          <a:prstGeom prst="rect">
            <a:avLst/>
          </a:prstGeom>
          <a:solidFill>
            <a:srgbClr val="99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000" dirty="0">
                <a:solidFill>
                  <a:schemeClr val="bg1"/>
                </a:solidFill>
              </a:rPr>
              <a:t>EPR 2</a:t>
            </a:r>
            <a:endParaRPr lang="zh-CN" altLang="en-US" sz="1000" dirty="0">
              <a:solidFill>
                <a:schemeClr val="bg1"/>
              </a:solidFill>
            </a:endParaRPr>
          </a:p>
        </p:txBody>
      </p:sp>
      <p:sp>
        <p:nvSpPr>
          <p:cNvPr id="79" name="箭头: 右 9210">
            <a:extLst>
              <a:ext uri="{FF2B5EF4-FFF2-40B4-BE49-F238E27FC236}">
                <a16:creationId xmlns:a16="http://schemas.microsoft.com/office/drawing/2014/main" id="{B82236F3-DE48-4A9C-CCEF-9794C489E656}"/>
              </a:ext>
            </a:extLst>
          </p:cNvPr>
          <p:cNvSpPr/>
          <p:nvPr/>
        </p:nvSpPr>
        <p:spPr>
          <a:xfrm>
            <a:off x="6826305" y="3913869"/>
            <a:ext cx="268878" cy="26425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文本框 9211">
            <a:extLst>
              <a:ext uri="{FF2B5EF4-FFF2-40B4-BE49-F238E27FC236}">
                <a16:creationId xmlns:a16="http://schemas.microsoft.com/office/drawing/2014/main" id="{144E3CE5-1B82-A826-2632-6EB2C2DDA1F7}"/>
              </a:ext>
            </a:extLst>
          </p:cNvPr>
          <p:cNvSpPr txBox="1"/>
          <p:nvPr/>
        </p:nvSpPr>
        <p:spPr>
          <a:xfrm>
            <a:off x="7994903" y="4761963"/>
            <a:ext cx="1010042" cy="646331"/>
          </a:xfrm>
          <a:prstGeom prst="rect">
            <a:avLst/>
          </a:prstGeom>
          <a:noFill/>
          <a:ln>
            <a:solidFill>
              <a:srgbClr val="0070C0"/>
            </a:solidFill>
          </a:ln>
        </p:spPr>
        <p:txBody>
          <a:bodyPr wrap="square" rtlCol="0">
            <a:spAutoFit/>
          </a:bodyPr>
          <a:lstStyle/>
          <a:p>
            <a:pPr algn="ctr"/>
            <a:r>
              <a:rPr lang="en-US" altLang="zh-CN" sz="1200" dirty="0"/>
              <a:t>QPU A</a:t>
            </a:r>
          </a:p>
          <a:p>
            <a:pPr algn="ctr"/>
            <a:endParaRPr lang="en-US" altLang="zh-CN" sz="1200" dirty="0"/>
          </a:p>
          <a:p>
            <a:pPr algn="ctr"/>
            <a:endParaRPr lang="zh-CN" altLang="en-US" sz="1200" dirty="0"/>
          </a:p>
        </p:txBody>
      </p:sp>
      <p:sp>
        <p:nvSpPr>
          <p:cNvPr id="81" name="椭圆 9212">
            <a:extLst>
              <a:ext uri="{FF2B5EF4-FFF2-40B4-BE49-F238E27FC236}">
                <a16:creationId xmlns:a16="http://schemas.microsoft.com/office/drawing/2014/main" id="{4F7EE489-1956-986D-2CBF-C9B40FE1C4B0}"/>
              </a:ext>
            </a:extLst>
          </p:cNvPr>
          <p:cNvSpPr/>
          <p:nvPr/>
        </p:nvSpPr>
        <p:spPr>
          <a:xfrm>
            <a:off x="8094368" y="5026285"/>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椭圆 9213">
            <a:extLst>
              <a:ext uri="{FF2B5EF4-FFF2-40B4-BE49-F238E27FC236}">
                <a16:creationId xmlns:a16="http://schemas.microsoft.com/office/drawing/2014/main" id="{8BB01283-A098-A833-CCE6-3605FA1BA8ED}"/>
              </a:ext>
            </a:extLst>
          </p:cNvPr>
          <p:cNvSpPr/>
          <p:nvPr/>
        </p:nvSpPr>
        <p:spPr>
          <a:xfrm>
            <a:off x="8659900" y="5039777"/>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3" name="文本框 9214">
            <a:extLst>
              <a:ext uri="{FF2B5EF4-FFF2-40B4-BE49-F238E27FC236}">
                <a16:creationId xmlns:a16="http://schemas.microsoft.com/office/drawing/2014/main" id="{BB5D212C-1702-FBC5-AB44-E933DFF841E6}"/>
              </a:ext>
            </a:extLst>
          </p:cNvPr>
          <p:cNvSpPr txBox="1"/>
          <p:nvPr/>
        </p:nvSpPr>
        <p:spPr>
          <a:xfrm>
            <a:off x="7993927" y="5486904"/>
            <a:ext cx="1010042" cy="646331"/>
          </a:xfrm>
          <a:prstGeom prst="rect">
            <a:avLst/>
          </a:prstGeom>
          <a:noFill/>
          <a:ln>
            <a:solidFill>
              <a:srgbClr val="0070C0"/>
            </a:solidFill>
          </a:ln>
        </p:spPr>
        <p:txBody>
          <a:bodyPr wrap="square" rtlCol="0">
            <a:spAutoFit/>
          </a:bodyPr>
          <a:lstStyle/>
          <a:p>
            <a:pPr algn="ctr"/>
            <a:endParaRPr lang="en-US" altLang="zh-CN" sz="1200" dirty="0"/>
          </a:p>
          <a:p>
            <a:pPr algn="ctr"/>
            <a:endParaRPr lang="en-US" altLang="zh-CN" sz="1200" dirty="0"/>
          </a:p>
          <a:p>
            <a:pPr algn="ctr"/>
            <a:r>
              <a:rPr lang="en-US" altLang="zh-CN" sz="1200" dirty="0"/>
              <a:t>QPU B</a:t>
            </a:r>
            <a:endParaRPr lang="zh-CN" altLang="en-US" sz="1200" dirty="0"/>
          </a:p>
        </p:txBody>
      </p:sp>
      <p:sp>
        <p:nvSpPr>
          <p:cNvPr id="84" name="椭圆 9215">
            <a:extLst>
              <a:ext uri="{FF2B5EF4-FFF2-40B4-BE49-F238E27FC236}">
                <a16:creationId xmlns:a16="http://schemas.microsoft.com/office/drawing/2014/main" id="{286F6FF7-F68D-77C5-4AEA-1E73BC91DCD7}"/>
              </a:ext>
            </a:extLst>
          </p:cNvPr>
          <p:cNvSpPr/>
          <p:nvPr/>
        </p:nvSpPr>
        <p:spPr>
          <a:xfrm>
            <a:off x="8105457" y="5684227"/>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椭圆 9216">
            <a:extLst>
              <a:ext uri="{FF2B5EF4-FFF2-40B4-BE49-F238E27FC236}">
                <a16:creationId xmlns:a16="http://schemas.microsoft.com/office/drawing/2014/main" id="{30E65EDC-A21D-0747-CFC3-C8C2DC65E522}"/>
              </a:ext>
            </a:extLst>
          </p:cNvPr>
          <p:cNvSpPr/>
          <p:nvPr/>
        </p:nvSpPr>
        <p:spPr>
          <a:xfrm>
            <a:off x="8670989" y="5697719"/>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6" name="矩形 9217">
            <a:extLst>
              <a:ext uri="{FF2B5EF4-FFF2-40B4-BE49-F238E27FC236}">
                <a16:creationId xmlns:a16="http://schemas.microsoft.com/office/drawing/2014/main" id="{3AB6C5E1-E0B0-4D42-0CA1-CD13ACD191CE}"/>
              </a:ext>
            </a:extLst>
          </p:cNvPr>
          <p:cNvSpPr/>
          <p:nvPr/>
        </p:nvSpPr>
        <p:spPr>
          <a:xfrm>
            <a:off x="8345526" y="5421609"/>
            <a:ext cx="45719" cy="83410"/>
          </a:xfrm>
          <a:prstGeom prst="rect">
            <a:avLst/>
          </a:prstGeom>
          <a:solidFill>
            <a:srgbClr val="99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文本框 9218">
            <a:extLst>
              <a:ext uri="{FF2B5EF4-FFF2-40B4-BE49-F238E27FC236}">
                <a16:creationId xmlns:a16="http://schemas.microsoft.com/office/drawing/2014/main" id="{575C29E1-9A11-BE84-18E3-6157E68D63E5}"/>
              </a:ext>
            </a:extLst>
          </p:cNvPr>
          <p:cNvSpPr txBox="1"/>
          <p:nvPr/>
        </p:nvSpPr>
        <p:spPr>
          <a:xfrm>
            <a:off x="8024166" y="4975268"/>
            <a:ext cx="610541" cy="276999"/>
          </a:xfrm>
          <a:prstGeom prst="rect">
            <a:avLst/>
          </a:prstGeom>
          <a:noFill/>
        </p:spPr>
        <p:txBody>
          <a:bodyPr wrap="square" rtlCol="0">
            <a:spAutoFit/>
          </a:bodyPr>
          <a:lstStyle/>
          <a:p>
            <a:r>
              <a:rPr lang="en-US" altLang="zh-CN" sz="1200" dirty="0">
                <a:solidFill>
                  <a:schemeClr val="bg1"/>
                </a:solidFill>
              </a:rPr>
              <a:t>q1</a:t>
            </a:r>
            <a:endParaRPr lang="zh-CN" altLang="en-US" sz="1200" dirty="0">
              <a:solidFill>
                <a:schemeClr val="bg1"/>
              </a:solidFill>
            </a:endParaRPr>
          </a:p>
        </p:txBody>
      </p:sp>
      <p:sp>
        <p:nvSpPr>
          <p:cNvPr id="88" name="文本框 9219">
            <a:extLst>
              <a:ext uri="{FF2B5EF4-FFF2-40B4-BE49-F238E27FC236}">
                <a16:creationId xmlns:a16="http://schemas.microsoft.com/office/drawing/2014/main" id="{8D6E5B31-4AB6-2454-057E-D0F3D3ECAAB3}"/>
              </a:ext>
            </a:extLst>
          </p:cNvPr>
          <p:cNvSpPr txBox="1"/>
          <p:nvPr/>
        </p:nvSpPr>
        <p:spPr>
          <a:xfrm>
            <a:off x="8582025" y="4972377"/>
            <a:ext cx="610541" cy="276999"/>
          </a:xfrm>
          <a:prstGeom prst="rect">
            <a:avLst/>
          </a:prstGeom>
          <a:noFill/>
        </p:spPr>
        <p:txBody>
          <a:bodyPr wrap="square" rtlCol="0">
            <a:spAutoFit/>
          </a:bodyPr>
          <a:lstStyle/>
          <a:p>
            <a:r>
              <a:rPr lang="en-US" altLang="zh-CN" sz="1200" dirty="0">
                <a:solidFill>
                  <a:schemeClr val="bg1"/>
                </a:solidFill>
              </a:rPr>
              <a:t>q2</a:t>
            </a:r>
            <a:endParaRPr lang="zh-CN" altLang="en-US" sz="1200" dirty="0">
              <a:solidFill>
                <a:schemeClr val="bg1"/>
              </a:solidFill>
            </a:endParaRPr>
          </a:p>
        </p:txBody>
      </p:sp>
      <p:sp>
        <p:nvSpPr>
          <p:cNvPr id="89" name="文本框 9220">
            <a:extLst>
              <a:ext uri="{FF2B5EF4-FFF2-40B4-BE49-F238E27FC236}">
                <a16:creationId xmlns:a16="http://schemas.microsoft.com/office/drawing/2014/main" id="{82CEFFF1-2C8C-F686-D484-9CB8D7F8B6A6}"/>
              </a:ext>
            </a:extLst>
          </p:cNvPr>
          <p:cNvSpPr txBox="1"/>
          <p:nvPr/>
        </p:nvSpPr>
        <p:spPr>
          <a:xfrm>
            <a:off x="8029228" y="5622327"/>
            <a:ext cx="610541" cy="276999"/>
          </a:xfrm>
          <a:prstGeom prst="rect">
            <a:avLst/>
          </a:prstGeom>
          <a:noFill/>
        </p:spPr>
        <p:txBody>
          <a:bodyPr wrap="square" rtlCol="0">
            <a:spAutoFit/>
          </a:bodyPr>
          <a:lstStyle/>
          <a:p>
            <a:r>
              <a:rPr lang="en-US" altLang="zh-CN" sz="1200" dirty="0">
                <a:solidFill>
                  <a:schemeClr val="bg1"/>
                </a:solidFill>
              </a:rPr>
              <a:t>q3</a:t>
            </a:r>
            <a:endParaRPr lang="zh-CN" altLang="en-US" sz="1200" dirty="0">
              <a:solidFill>
                <a:schemeClr val="bg1"/>
              </a:solidFill>
            </a:endParaRPr>
          </a:p>
        </p:txBody>
      </p:sp>
      <p:sp>
        <p:nvSpPr>
          <p:cNvPr id="90" name="文本框 9221">
            <a:extLst>
              <a:ext uri="{FF2B5EF4-FFF2-40B4-BE49-F238E27FC236}">
                <a16:creationId xmlns:a16="http://schemas.microsoft.com/office/drawing/2014/main" id="{E62398E5-E2D9-FE51-8DF1-CDDF76EC8161}"/>
              </a:ext>
            </a:extLst>
          </p:cNvPr>
          <p:cNvSpPr txBox="1"/>
          <p:nvPr/>
        </p:nvSpPr>
        <p:spPr>
          <a:xfrm>
            <a:off x="8612949" y="5651145"/>
            <a:ext cx="610541" cy="276999"/>
          </a:xfrm>
          <a:prstGeom prst="rect">
            <a:avLst/>
          </a:prstGeom>
          <a:noFill/>
        </p:spPr>
        <p:txBody>
          <a:bodyPr wrap="square" rtlCol="0">
            <a:spAutoFit/>
          </a:bodyPr>
          <a:lstStyle/>
          <a:p>
            <a:r>
              <a:rPr lang="en-US" altLang="zh-CN" sz="1200" dirty="0">
                <a:solidFill>
                  <a:schemeClr val="bg1"/>
                </a:solidFill>
              </a:rPr>
              <a:t>q4</a:t>
            </a:r>
            <a:endParaRPr lang="zh-CN" altLang="en-US" sz="1200" dirty="0">
              <a:solidFill>
                <a:schemeClr val="bg1"/>
              </a:solidFill>
            </a:endParaRPr>
          </a:p>
        </p:txBody>
      </p:sp>
      <p:sp>
        <p:nvSpPr>
          <p:cNvPr id="91" name="椭圆 9222">
            <a:extLst>
              <a:ext uri="{FF2B5EF4-FFF2-40B4-BE49-F238E27FC236}">
                <a16:creationId xmlns:a16="http://schemas.microsoft.com/office/drawing/2014/main" id="{37176047-7E68-258D-4B3E-6DD50089E460}"/>
              </a:ext>
            </a:extLst>
          </p:cNvPr>
          <p:cNvSpPr/>
          <p:nvPr/>
        </p:nvSpPr>
        <p:spPr>
          <a:xfrm>
            <a:off x="8252867" y="5212858"/>
            <a:ext cx="216037" cy="202125"/>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2" name="椭圆 9223">
            <a:extLst>
              <a:ext uri="{FF2B5EF4-FFF2-40B4-BE49-F238E27FC236}">
                <a16:creationId xmlns:a16="http://schemas.microsoft.com/office/drawing/2014/main" id="{84AD7386-A1E9-CFE2-0D81-191C4077B66D}"/>
              </a:ext>
            </a:extLst>
          </p:cNvPr>
          <p:cNvSpPr/>
          <p:nvPr/>
        </p:nvSpPr>
        <p:spPr>
          <a:xfrm>
            <a:off x="8250003" y="5501872"/>
            <a:ext cx="216037" cy="202125"/>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3" name="文本框 9224">
            <a:extLst>
              <a:ext uri="{FF2B5EF4-FFF2-40B4-BE49-F238E27FC236}">
                <a16:creationId xmlns:a16="http://schemas.microsoft.com/office/drawing/2014/main" id="{39EB0E51-AF74-0B83-575A-11C9C8D58B1A}"/>
              </a:ext>
            </a:extLst>
          </p:cNvPr>
          <p:cNvSpPr txBox="1"/>
          <p:nvPr/>
        </p:nvSpPr>
        <p:spPr>
          <a:xfrm>
            <a:off x="8176348" y="5166394"/>
            <a:ext cx="357800" cy="276999"/>
          </a:xfrm>
          <a:prstGeom prst="rect">
            <a:avLst/>
          </a:prstGeom>
          <a:noFill/>
        </p:spPr>
        <p:txBody>
          <a:bodyPr wrap="square" rtlCol="0">
            <a:spAutoFit/>
          </a:bodyPr>
          <a:lstStyle/>
          <a:p>
            <a:r>
              <a:rPr lang="en-US" altLang="zh-CN" sz="1200" dirty="0">
                <a:solidFill>
                  <a:schemeClr val="bg1"/>
                </a:solidFill>
              </a:rPr>
              <a:t>c1</a:t>
            </a:r>
            <a:endParaRPr lang="zh-CN" altLang="en-US" sz="1200" dirty="0">
              <a:solidFill>
                <a:schemeClr val="bg1"/>
              </a:solidFill>
            </a:endParaRPr>
          </a:p>
        </p:txBody>
      </p:sp>
      <p:sp>
        <p:nvSpPr>
          <p:cNvPr id="94" name="文本框 9225">
            <a:extLst>
              <a:ext uri="{FF2B5EF4-FFF2-40B4-BE49-F238E27FC236}">
                <a16:creationId xmlns:a16="http://schemas.microsoft.com/office/drawing/2014/main" id="{D82193F0-5B90-39DD-1A4B-1F7CC20148EC}"/>
              </a:ext>
            </a:extLst>
          </p:cNvPr>
          <p:cNvSpPr txBox="1"/>
          <p:nvPr/>
        </p:nvSpPr>
        <p:spPr>
          <a:xfrm>
            <a:off x="8187418" y="5482074"/>
            <a:ext cx="357869" cy="276999"/>
          </a:xfrm>
          <a:prstGeom prst="rect">
            <a:avLst/>
          </a:prstGeom>
          <a:noFill/>
        </p:spPr>
        <p:txBody>
          <a:bodyPr wrap="square" rtlCol="0">
            <a:spAutoFit/>
          </a:bodyPr>
          <a:lstStyle/>
          <a:p>
            <a:r>
              <a:rPr lang="en-US" altLang="zh-CN" sz="1200" dirty="0">
                <a:solidFill>
                  <a:schemeClr val="bg1"/>
                </a:solidFill>
              </a:rPr>
              <a:t>c2</a:t>
            </a:r>
            <a:endParaRPr lang="zh-CN" altLang="en-US" sz="1200" dirty="0">
              <a:solidFill>
                <a:schemeClr val="bg1"/>
              </a:solidFill>
            </a:endParaRPr>
          </a:p>
        </p:txBody>
      </p:sp>
      <p:cxnSp>
        <p:nvCxnSpPr>
          <p:cNvPr id="95" name="直接连接符 9226">
            <a:extLst>
              <a:ext uri="{FF2B5EF4-FFF2-40B4-BE49-F238E27FC236}">
                <a16:creationId xmlns:a16="http://schemas.microsoft.com/office/drawing/2014/main" id="{831B9917-9E4E-4225-9328-07F65FD66901}"/>
              </a:ext>
            </a:extLst>
          </p:cNvPr>
          <p:cNvCxnSpPr>
            <a:cxnSpLocks/>
          </p:cNvCxnSpPr>
          <p:nvPr/>
        </p:nvCxnSpPr>
        <p:spPr>
          <a:xfrm>
            <a:off x="7598583" y="3834317"/>
            <a:ext cx="1847770" cy="0"/>
          </a:xfrm>
          <a:prstGeom prst="line">
            <a:avLst/>
          </a:prstGeom>
          <a:ln>
            <a:solidFill>
              <a:srgbClr val="0070C0"/>
            </a:solidFill>
            <a:prstDash val="sysDot"/>
          </a:ln>
        </p:spPr>
        <p:style>
          <a:lnRef idx="2">
            <a:schemeClr val="accent1"/>
          </a:lnRef>
          <a:fillRef idx="0">
            <a:schemeClr val="accent1"/>
          </a:fillRef>
          <a:effectRef idx="1">
            <a:schemeClr val="accent1"/>
          </a:effectRef>
          <a:fontRef idx="minor">
            <a:schemeClr val="tx1"/>
          </a:fontRef>
        </p:style>
      </p:cxnSp>
      <p:sp>
        <p:nvSpPr>
          <p:cNvPr id="96" name="文本框 9227">
            <a:extLst>
              <a:ext uri="{FF2B5EF4-FFF2-40B4-BE49-F238E27FC236}">
                <a16:creationId xmlns:a16="http://schemas.microsoft.com/office/drawing/2014/main" id="{7A193978-9B6E-007A-7FAE-DCD51D8F3597}"/>
              </a:ext>
            </a:extLst>
          </p:cNvPr>
          <p:cNvSpPr txBox="1"/>
          <p:nvPr/>
        </p:nvSpPr>
        <p:spPr>
          <a:xfrm>
            <a:off x="7287982" y="3712150"/>
            <a:ext cx="483117" cy="276999"/>
          </a:xfrm>
          <a:prstGeom prst="rect">
            <a:avLst/>
          </a:prstGeom>
          <a:noFill/>
        </p:spPr>
        <p:txBody>
          <a:bodyPr wrap="square" rtlCol="0">
            <a:spAutoFit/>
          </a:bodyPr>
          <a:lstStyle/>
          <a:p>
            <a:r>
              <a:rPr lang="en-US" altLang="zh-CN" sz="1200" dirty="0">
                <a:solidFill>
                  <a:srgbClr val="0070C0"/>
                </a:solidFill>
              </a:rPr>
              <a:t>c1</a:t>
            </a:r>
            <a:endParaRPr lang="zh-CN" altLang="en-US" sz="1200" dirty="0">
              <a:solidFill>
                <a:srgbClr val="0070C0"/>
              </a:solidFill>
            </a:endParaRPr>
          </a:p>
        </p:txBody>
      </p:sp>
      <p:cxnSp>
        <p:nvCxnSpPr>
          <p:cNvPr id="97" name="直接连接符 9228">
            <a:extLst>
              <a:ext uri="{FF2B5EF4-FFF2-40B4-BE49-F238E27FC236}">
                <a16:creationId xmlns:a16="http://schemas.microsoft.com/office/drawing/2014/main" id="{1D378B9F-AEFF-3B27-EE27-7D5FEEB07DEC}"/>
              </a:ext>
            </a:extLst>
          </p:cNvPr>
          <p:cNvCxnSpPr>
            <a:cxnSpLocks/>
          </p:cNvCxnSpPr>
          <p:nvPr/>
        </p:nvCxnSpPr>
        <p:spPr>
          <a:xfrm>
            <a:off x="7610736" y="4073383"/>
            <a:ext cx="1847770" cy="0"/>
          </a:xfrm>
          <a:prstGeom prst="line">
            <a:avLst/>
          </a:prstGeom>
          <a:ln>
            <a:solidFill>
              <a:srgbClr val="0070C0"/>
            </a:solidFill>
            <a:prstDash val="sysDot"/>
          </a:ln>
        </p:spPr>
        <p:style>
          <a:lnRef idx="2">
            <a:schemeClr val="accent1"/>
          </a:lnRef>
          <a:fillRef idx="0">
            <a:schemeClr val="accent1"/>
          </a:fillRef>
          <a:effectRef idx="1">
            <a:schemeClr val="accent1"/>
          </a:effectRef>
          <a:fontRef idx="minor">
            <a:schemeClr val="tx1"/>
          </a:fontRef>
        </p:style>
      </p:cxnSp>
      <p:sp>
        <p:nvSpPr>
          <p:cNvPr id="98" name="文本框 9229">
            <a:extLst>
              <a:ext uri="{FF2B5EF4-FFF2-40B4-BE49-F238E27FC236}">
                <a16:creationId xmlns:a16="http://schemas.microsoft.com/office/drawing/2014/main" id="{F59D2EA3-AF1F-A081-3FA1-C864199E7859}"/>
              </a:ext>
            </a:extLst>
          </p:cNvPr>
          <p:cNvSpPr txBox="1"/>
          <p:nvPr/>
        </p:nvSpPr>
        <p:spPr>
          <a:xfrm>
            <a:off x="7300135" y="3951216"/>
            <a:ext cx="483117" cy="276999"/>
          </a:xfrm>
          <a:prstGeom prst="rect">
            <a:avLst/>
          </a:prstGeom>
          <a:noFill/>
        </p:spPr>
        <p:txBody>
          <a:bodyPr wrap="square" rtlCol="0">
            <a:spAutoFit/>
          </a:bodyPr>
          <a:lstStyle/>
          <a:p>
            <a:r>
              <a:rPr lang="en-US" altLang="zh-CN" sz="1200" dirty="0">
                <a:solidFill>
                  <a:srgbClr val="0070C0"/>
                </a:solidFill>
              </a:rPr>
              <a:t>c2</a:t>
            </a:r>
            <a:endParaRPr lang="zh-CN" altLang="en-US" sz="1200" dirty="0">
              <a:solidFill>
                <a:srgbClr val="0070C0"/>
              </a:solidFill>
            </a:endParaRPr>
          </a:p>
        </p:txBody>
      </p:sp>
      <p:sp>
        <p:nvSpPr>
          <p:cNvPr id="99" name="矩形 9230">
            <a:extLst>
              <a:ext uri="{FF2B5EF4-FFF2-40B4-BE49-F238E27FC236}">
                <a16:creationId xmlns:a16="http://schemas.microsoft.com/office/drawing/2014/main" id="{0C89CAF8-8DD2-4AED-5A33-53AAC11137A8}"/>
              </a:ext>
            </a:extLst>
          </p:cNvPr>
          <p:cNvSpPr/>
          <p:nvPr/>
        </p:nvSpPr>
        <p:spPr>
          <a:xfrm>
            <a:off x="8292024" y="5414826"/>
            <a:ext cx="155047" cy="8341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矩形 9231">
            <a:extLst>
              <a:ext uri="{FF2B5EF4-FFF2-40B4-BE49-F238E27FC236}">
                <a16:creationId xmlns:a16="http://schemas.microsoft.com/office/drawing/2014/main" id="{BD6DA7CE-2CFC-D314-E735-DD5C37AF8CA3}"/>
              </a:ext>
            </a:extLst>
          </p:cNvPr>
          <p:cNvSpPr/>
          <p:nvPr/>
        </p:nvSpPr>
        <p:spPr>
          <a:xfrm>
            <a:off x="8342103" y="5408294"/>
            <a:ext cx="45719" cy="83410"/>
          </a:xfrm>
          <a:prstGeom prst="rect">
            <a:avLst/>
          </a:prstGeom>
          <a:solidFill>
            <a:srgbClr val="99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171204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400"/>
                                        <p:tgtEl>
                                          <p:spTgt spid="12"/>
                                        </p:tgtEl>
                                      </p:cBhvr>
                                    </p:animEffect>
                                  </p:childTnLst>
                                </p:cTn>
                              </p:par>
                              <p:par>
                                <p:cTn id="8" presetID="10" presetClass="entr" presetSubtype="0"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400"/>
                                        <p:tgtEl>
                                          <p:spTgt spid="15"/>
                                        </p:tgtEl>
                                      </p:cBhvr>
                                    </p:animEffect>
                                  </p:childTnLst>
                                </p:cTn>
                              </p:par>
                              <p:par>
                                <p:cTn id="11" presetID="10"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400"/>
                                        <p:tgtEl>
                                          <p:spTgt spid="16"/>
                                        </p:tgtEl>
                                      </p:cBhvr>
                                    </p:animEffect>
                                  </p:childTnLst>
                                </p:cTn>
                              </p:par>
                              <p:par>
                                <p:cTn id="14" presetID="10" presetClass="entr" presetSubtype="0" fill="hold"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400"/>
                                        <p:tgtEl>
                                          <p:spTgt spid="17"/>
                                        </p:tgtEl>
                                      </p:cBhvr>
                                    </p:animEffect>
                                  </p:childTnLst>
                                </p:cTn>
                              </p:par>
                              <p:par>
                                <p:cTn id="17" presetID="10"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400"/>
                                        <p:tgtEl>
                                          <p:spTgt spid="18"/>
                                        </p:tgtEl>
                                      </p:cBhvr>
                                    </p:animEffect>
                                  </p:childTnLst>
                                </p:cTn>
                              </p:par>
                              <p:par>
                                <p:cTn id="20" presetID="10" presetClass="entr" presetSubtype="0" fill="hold"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400"/>
                                        <p:tgtEl>
                                          <p:spTgt spid="19"/>
                                        </p:tgtEl>
                                      </p:cBhvr>
                                    </p:animEffect>
                                  </p:childTnLst>
                                </p:cTn>
                              </p:par>
                              <p:par>
                                <p:cTn id="23" presetID="10" presetClass="entr" presetSubtype="0" fill="hold" nodeType="with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fade">
                                      <p:cBhvr>
                                        <p:cTn id="25" dur="400"/>
                                        <p:tgtEl>
                                          <p:spTgt spid="20"/>
                                        </p:tgtEl>
                                      </p:cBhvr>
                                    </p:animEffect>
                                  </p:childTnLst>
                                </p:cTn>
                              </p:par>
                              <p:par>
                                <p:cTn id="26" presetID="10" presetClass="entr" presetSubtype="0" fill="hold" nodeType="with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fade">
                                      <p:cBhvr>
                                        <p:cTn id="28" dur="400"/>
                                        <p:tgtEl>
                                          <p:spTgt spid="21"/>
                                        </p:tgtEl>
                                      </p:cBhvr>
                                    </p:animEffect>
                                  </p:childTnLst>
                                </p:cTn>
                              </p:par>
                              <p:par>
                                <p:cTn id="29" presetID="10" presetClass="entr" presetSubtype="0" fill="hold" nodeType="with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400"/>
                                        <p:tgtEl>
                                          <p:spTgt spid="22"/>
                                        </p:tgtEl>
                                      </p:cBhvr>
                                    </p:animEffect>
                                  </p:childTnLst>
                                </p:cTn>
                              </p:par>
                              <p:par>
                                <p:cTn id="32" presetID="1" presetClass="entr" presetSubtype="0" fill="hold" grpId="0" nodeType="withEffect">
                                  <p:stCondLst>
                                    <p:cond delay="0"/>
                                  </p:stCondLst>
                                  <p:childTnLst>
                                    <p:set>
                                      <p:cBhvr>
                                        <p:cTn id="33" dur="1" fill="hold">
                                          <p:stCondLst>
                                            <p:cond delay="0"/>
                                          </p:stCondLst>
                                        </p:cTn>
                                        <p:tgtEl>
                                          <p:spTgt spid="48"/>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23"/>
                                        </p:tgtEl>
                                        <p:attrNameLst>
                                          <p:attrName>style.visibility</p:attrName>
                                        </p:attrNameLst>
                                      </p:cBhvr>
                                      <p:to>
                                        <p:strVal val="visible"/>
                                      </p:to>
                                    </p:set>
                                  </p:childTnLst>
                                </p:cTn>
                              </p:par>
                              <p:par>
                                <p:cTn id="38" presetID="1" presetClass="entr" presetSubtype="0" fill="hold" nodeType="withEffect">
                                  <p:stCondLst>
                                    <p:cond delay="0"/>
                                  </p:stCondLst>
                                  <p:childTnLst>
                                    <p:set>
                                      <p:cBhvr>
                                        <p:cTn id="39" dur="1" fill="hold">
                                          <p:stCondLst>
                                            <p:cond delay="0"/>
                                          </p:stCondLst>
                                        </p:cTn>
                                        <p:tgtEl>
                                          <p:spTgt spid="24"/>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25"/>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26"/>
                                        </p:tgtEl>
                                        <p:attrNameLst>
                                          <p:attrName>style.visibility</p:attrName>
                                        </p:attrNameLst>
                                      </p:cBhvr>
                                      <p:to>
                                        <p:strVal val="visible"/>
                                      </p:to>
                                    </p:set>
                                  </p:childTnLst>
                                </p:cTn>
                              </p:par>
                              <p:par>
                                <p:cTn id="44" presetID="1" presetClass="entr" presetSubtype="0" fill="hold" nodeType="withEffect">
                                  <p:stCondLst>
                                    <p:cond delay="0"/>
                                  </p:stCondLst>
                                  <p:childTnLst>
                                    <p:set>
                                      <p:cBhvr>
                                        <p:cTn id="45" dur="1" fill="hold">
                                          <p:stCondLst>
                                            <p:cond delay="0"/>
                                          </p:stCondLst>
                                        </p:cTn>
                                        <p:tgtEl>
                                          <p:spTgt spid="27"/>
                                        </p:tgtEl>
                                        <p:attrNameLst>
                                          <p:attrName>style.visibility</p:attrName>
                                        </p:attrNameLst>
                                      </p:cBhvr>
                                      <p:to>
                                        <p:strVal val="visible"/>
                                      </p:to>
                                    </p:set>
                                  </p:childTnLst>
                                </p:cTn>
                              </p:par>
                              <p:par>
                                <p:cTn id="46" presetID="1" presetClass="entr" presetSubtype="0" fill="hold" nodeType="withEffect">
                                  <p:stCondLst>
                                    <p:cond delay="0"/>
                                  </p:stCondLst>
                                  <p:childTnLst>
                                    <p:set>
                                      <p:cBhvr>
                                        <p:cTn id="47" dur="1" fill="hold">
                                          <p:stCondLst>
                                            <p:cond delay="0"/>
                                          </p:stCondLst>
                                        </p:cTn>
                                        <p:tgtEl>
                                          <p:spTgt spid="28"/>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29"/>
                                        </p:tgtEl>
                                        <p:attrNameLst>
                                          <p:attrName>style.visibility</p:attrName>
                                        </p:attrNameLst>
                                      </p:cBhvr>
                                      <p:to>
                                        <p:strVal val="visible"/>
                                      </p:to>
                                    </p:set>
                                  </p:childTnLst>
                                </p:cTn>
                              </p:par>
                              <p:par>
                                <p:cTn id="50" presetID="1" presetClass="entr" presetSubtype="0" fill="hold" nodeType="withEffect">
                                  <p:stCondLst>
                                    <p:cond delay="0"/>
                                  </p:stCondLst>
                                  <p:childTnLst>
                                    <p:set>
                                      <p:cBhvr>
                                        <p:cTn id="51" dur="1" fill="hold">
                                          <p:stCondLst>
                                            <p:cond delay="0"/>
                                          </p:stCondLst>
                                        </p:cTn>
                                        <p:tgtEl>
                                          <p:spTgt spid="30"/>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31"/>
                                        </p:tgtEl>
                                        <p:attrNameLst>
                                          <p:attrName>style.visibility</p:attrName>
                                        </p:attrNameLst>
                                      </p:cBhvr>
                                      <p:to>
                                        <p:strVal val="visible"/>
                                      </p:to>
                                    </p:set>
                                  </p:childTnLst>
                                </p:cTn>
                              </p:par>
                              <p:par>
                                <p:cTn id="54" presetID="1" presetClass="entr" presetSubtype="0" fill="hold" nodeType="withEffect">
                                  <p:stCondLst>
                                    <p:cond delay="0"/>
                                  </p:stCondLst>
                                  <p:childTnLst>
                                    <p:set>
                                      <p:cBhvr>
                                        <p:cTn id="55" dur="1" fill="hold">
                                          <p:stCondLst>
                                            <p:cond delay="0"/>
                                          </p:stCondLst>
                                        </p:cTn>
                                        <p:tgtEl>
                                          <p:spTgt spid="32"/>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33"/>
                                        </p:tgtEl>
                                        <p:attrNameLst>
                                          <p:attrName>style.visibility</p:attrName>
                                        </p:attrNameLst>
                                      </p:cBhvr>
                                      <p:to>
                                        <p:strVal val="visible"/>
                                      </p:to>
                                    </p:set>
                                  </p:childTnLst>
                                </p:cTn>
                              </p:par>
                              <p:par>
                                <p:cTn id="58" presetID="1" presetClass="entr" presetSubtype="0" fill="hold" nodeType="withEffect">
                                  <p:stCondLst>
                                    <p:cond delay="0"/>
                                  </p:stCondLst>
                                  <p:childTnLst>
                                    <p:set>
                                      <p:cBhvr>
                                        <p:cTn id="59" dur="1" fill="hold">
                                          <p:stCondLst>
                                            <p:cond delay="0"/>
                                          </p:stCondLst>
                                        </p:cTn>
                                        <p:tgtEl>
                                          <p:spTgt spid="34"/>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35"/>
                                        </p:tgtEl>
                                        <p:attrNameLst>
                                          <p:attrName>style.visibility</p:attrName>
                                        </p:attrNameLst>
                                      </p:cBhvr>
                                      <p:to>
                                        <p:strVal val="visible"/>
                                      </p:to>
                                    </p:set>
                                  </p:childTnLst>
                                </p:cTn>
                              </p:par>
                              <p:par>
                                <p:cTn id="62" presetID="1" presetClass="entr" presetSubtype="0" fill="hold" nodeType="withEffect">
                                  <p:stCondLst>
                                    <p:cond delay="0"/>
                                  </p:stCondLst>
                                  <p:childTnLst>
                                    <p:set>
                                      <p:cBhvr>
                                        <p:cTn id="63" dur="1" fill="hold">
                                          <p:stCondLst>
                                            <p:cond delay="0"/>
                                          </p:stCondLst>
                                        </p:cTn>
                                        <p:tgtEl>
                                          <p:spTgt spid="36"/>
                                        </p:tgtEl>
                                        <p:attrNameLst>
                                          <p:attrName>style.visibility</p:attrName>
                                        </p:attrNameLst>
                                      </p:cBhvr>
                                      <p:to>
                                        <p:strVal val="visible"/>
                                      </p:to>
                                    </p:set>
                                  </p:childTnLst>
                                </p:cTn>
                              </p:par>
                              <p:par>
                                <p:cTn id="64" presetID="1" presetClass="entr" presetSubtype="0" fill="hold" grpId="0" nodeType="withEffect">
                                  <p:stCondLst>
                                    <p:cond delay="0"/>
                                  </p:stCondLst>
                                  <p:childTnLst>
                                    <p:set>
                                      <p:cBhvr>
                                        <p:cTn id="65" dur="1" fill="hold">
                                          <p:stCondLst>
                                            <p:cond delay="0"/>
                                          </p:stCondLst>
                                        </p:cTn>
                                        <p:tgtEl>
                                          <p:spTgt spid="37"/>
                                        </p:tgtEl>
                                        <p:attrNameLst>
                                          <p:attrName>style.visibility</p:attrName>
                                        </p:attrNameLst>
                                      </p:cBhvr>
                                      <p:to>
                                        <p:strVal val="visible"/>
                                      </p:to>
                                    </p:set>
                                  </p:childTnLst>
                                </p:cTn>
                              </p:par>
                              <p:par>
                                <p:cTn id="66" presetID="1" presetClass="entr" presetSubtype="0" fill="hold" grpId="0" nodeType="withEffect">
                                  <p:stCondLst>
                                    <p:cond delay="0"/>
                                  </p:stCondLst>
                                  <p:childTnLst>
                                    <p:set>
                                      <p:cBhvr>
                                        <p:cTn id="67" dur="1" fill="hold">
                                          <p:stCondLst>
                                            <p:cond delay="0"/>
                                          </p:stCondLst>
                                        </p:cTn>
                                        <p:tgtEl>
                                          <p:spTgt spid="38"/>
                                        </p:tgtEl>
                                        <p:attrNameLst>
                                          <p:attrName>style.visibility</p:attrName>
                                        </p:attrNameLst>
                                      </p:cBhvr>
                                      <p:to>
                                        <p:strVal val="visible"/>
                                      </p:to>
                                    </p:set>
                                  </p:childTnLst>
                                </p:cTn>
                              </p:par>
                              <p:par>
                                <p:cTn id="68" presetID="1" presetClass="entr" presetSubtype="0" fill="hold" grpId="0" nodeType="withEffect">
                                  <p:stCondLst>
                                    <p:cond delay="0"/>
                                  </p:stCondLst>
                                  <p:childTnLst>
                                    <p:set>
                                      <p:cBhvr>
                                        <p:cTn id="69" dur="1" fill="hold">
                                          <p:stCondLst>
                                            <p:cond delay="0"/>
                                          </p:stCondLst>
                                        </p:cTn>
                                        <p:tgtEl>
                                          <p:spTgt spid="39"/>
                                        </p:tgtEl>
                                        <p:attrNameLst>
                                          <p:attrName>style.visibility</p:attrName>
                                        </p:attrNameLst>
                                      </p:cBhvr>
                                      <p:to>
                                        <p:strVal val="visible"/>
                                      </p:to>
                                    </p:set>
                                  </p:childTnLst>
                                </p:cTn>
                              </p:par>
                              <p:par>
                                <p:cTn id="70" presetID="1" presetClass="entr" presetSubtype="0" fill="hold" grpId="0" nodeType="withEffect">
                                  <p:stCondLst>
                                    <p:cond delay="0"/>
                                  </p:stCondLst>
                                  <p:childTnLst>
                                    <p:set>
                                      <p:cBhvr>
                                        <p:cTn id="71" dur="1" fill="hold">
                                          <p:stCondLst>
                                            <p:cond delay="0"/>
                                          </p:stCondLst>
                                        </p:cTn>
                                        <p:tgtEl>
                                          <p:spTgt spid="40"/>
                                        </p:tgtEl>
                                        <p:attrNameLst>
                                          <p:attrName>style.visibility</p:attrName>
                                        </p:attrNameLst>
                                      </p:cBhvr>
                                      <p:to>
                                        <p:strVal val="visible"/>
                                      </p:to>
                                    </p:set>
                                  </p:childTnLst>
                                </p:cTn>
                              </p:par>
                              <p:par>
                                <p:cTn id="72" presetID="1" presetClass="entr" presetSubtype="0" fill="hold" nodeType="withEffect">
                                  <p:stCondLst>
                                    <p:cond delay="0"/>
                                  </p:stCondLst>
                                  <p:childTnLst>
                                    <p:set>
                                      <p:cBhvr>
                                        <p:cTn id="73" dur="1" fill="hold">
                                          <p:stCondLst>
                                            <p:cond delay="0"/>
                                          </p:stCondLst>
                                        </p:cTn>
                                        <p:tgtEl>
                                          <p:spTgt spid="41"/>
                                        </p:tgtEl>
                                        <p:attrNameLst>
                                          <p:attrName>style.visibility</p:attrName>
                                        </p:attrNameLst>
                                      </p:cBhvr>
                                      <p:to>
                                        <p:strVal val="visible"/>
                                      </p:to>
                                    </p:set>
                                  </p:childTnLst>
                                </p:cTn>
                              </p:par>
                              <p:par>
                                <p:cTn id="74" presetID="1" presetClass="entr" presetSubtype="0" fill="hold" grpId="0" nodeType="withEffect">
                                  <p:stCondLst>
                                    <p:cond delay="0"/>
                                  </p:stCondLst>
                                  <p:childTnLst>
                                    <p:set>
                                      <p:cBhvr>
                                        <p:cTn id="75" dur="1" fill="hold">
                                          <p:stCondLst>
                                            <p:cond delay="0"/>
                                          </p:stCondLst>
                                        </p:cTn>
                                        <p:tgtEl>
                                          <p:spTgt spid="44"/>
                                        </p:tgtEl>
                                        <p:attrNameLst>
                                          <p:attrName>style.visibility</p:attrName>
                                        </p:attrNameLst>
                                      </p:cBhvr>
                                      <p:to>
                                        <p:strVal val="visible"/>
                                      </p:to>
                                    </p:set>
                                  </p:childTnLst>
                                </p:cTn>
                              </p:par>
                              <p:par>
                                <p:cTn id="76" presetID="1" presetClass="entr" presetSubtype="0" fill="hold" nodeType="withEffect">
                                  <p:stCondLst>
                                    <p:cond delay="0"/>
                                  </p:stCondLst>
                                  <p:childTnLst>
                                    <p:set>
                                      <p:cBhvr>
                                        <p:cTn id="77" dur="1" fill="hold">
                                          <p:stCondLst>
                                            <p:cond delay="0"/>
                                          </p:stCondLst>
                                        </p:cTn>
                                        <p:tgtEl>
                                          <p:spTgt spid="45"/>
                                        </p:tgtEl>
                                        <p:attrNameLst>
                                          <p:attrName>style.visibility</p:attrName>
                                        </p:attrNameLst>
                                      </p:cBhvr>
                                      <p:to>
                                        <p:strVal val="visible"/>
                                      </p:to>
                                    </p:set>
                                  </p:childTnLst>
                                </p:cTn>
                              </p:par>
                              <p:par>
                                <p:cTn id="78" presetID="1" presetClass="entr" presetSubtype="0" fill="hold" grpId="0" nodeType="withEffect">
                                  <p:stCondLst>
                                    <p:cond delay="0"/>
                                  </p:stCondLst>
                                  <p:childTnLst>
                                    <p:set>
                                      <p:cBhvr>
                                        <p:cTn id="79" dur="1" fill="hold">
                                          <p:stCondLst>
                                            <p:cond delay="0"/>
                                          </p:stCondLst>
                                        </p:cTn>
                                        <p:tgtEl>
                                          <p:spTgt spid="46"/>
                                        </p:tgtEl>
                                        <p:attrNameLst>
                                          <p:attrName>style.visibility</p:attrName>
                                        </p:attrNameLst>
                                      </p:cBhvr>
                                      <p:to>
                                        <p:strVal val="visible"/>
                                      </p:to>
                                    </p:set>
                                  </p:childTnLst>
                                </p:cTn>
                              </p:par>
                              <p:par>
                                <p:cTn id="80" presetID="1" presetClass="entr" presetSubtype="0" fill="hold" grpId="0" nodeType="withEffect">
                                  <p:stCondLst>
                                    <p:cond delay="0"/>
                                  </p:stCondLst>
                                  <p:childTnLst>
                                    <p:set>
                                      <p:cBhvr>
                                        <p:cTn id="81" dur="1" fill="hold">
                                          <p:stCondLst>
                                            <p:cond delay="0"/>
                                          </p:stCondLst>
                                        </p:cTn>
                                        <p:tgtEl>
                                          <p:spTgt spid="47"/>
                                        </p:tgtEl>
                                        <p:attrNameLst>
                                          <p:attrName>style.visibility</p:attrName>
                                        </p:attrNameLst>
                                      </p:cBhvr>
                                      <p:to>
                                        <p:strVal val="visible"/>
                                      </p:to>
                                    </p:set>
                                  </p:childTnLst>
                                </p:cTn>
                              </p:par>
                              <p:par>
                                <p:cTn id="82" presetID="1" presetClass="entr" presetSubtype="0" fill="hold" grpId="0" nodeType="withEffect">
                                  <p:stCondLst>
                                    <p:cond delay="0"/>
                                  </p:stCondLst>
                                  <p:childTnLst>
                                    <p:set>
                                      <p:cBhvr>
                                        <p:cTn id="83" dur="1" fill="hold">
                                          <p:stCondLst>
                                            <p:cond delay="0"/>
                                          </p:stCondLst>
                                        </p:cTn>
                                        <p:tgtEl>
                                          <p:spTgt spid="49"/>
                                        </p:tgtEl>
                                        <p:attrNameLst>
                                          <p:attrName>style.visibility</p:attrName>
                                        </p:attrNameLst>
                                      </p:cBhvr>
                                      <p:to>
                                        <p:strVal val="visible"/>
                                      </p:to>
                                    </p:set>
                                  </p:childTnLst>
                                </p:cTn>
                              </p:par>
                              <p:par>
                                <p:cTn id="84" presetID="1" presetClass="entr" presetSubtype="0" fill="hold" grpId="0" nodeType="withEffect">
                                  <p:stCondLst>
                                    <p:cond delay="0"/>
                                  </p:stCondLst>
                                  <p:childTnLst>
                                    <p:set>
                                      <p:cBhvr>
                                        <p:cTn id="85" dur="1" fill="hold">
                                          <p:stCondLst>
                                            <p:cond delay="0"/>
                                          </p:stCondLst>
                                        </p:cTn>
                                        <p:tgtEl>
                                          <p:spTgt spid="50"/>
                                        </p:tgtEl>
                                        <p:attrNameLst>
                                          <p:attrName>style.visibility</p:attrName>
                                        </p:attrNameLst>
                                      </p:cBhvr>
                                      <p:to>
                                        <p:strVal val="visible"/>
                                      </p:to>
                                    </p:set>
                                  </p:childTnLst>
                                </p:cTn>
                              </p:par>
                              <p:par>
                                <p:cTn id="86" presetID="1" presetClass="entr" presetSubtype="0" fill="hold" grpId="0" nodeType="withEffect">
                                  <p:stCondLst>
                                    <p:cond delay="0"/>
                                  </p:stCondLst>
                                  <p:childTnLst>
                                    <p:set>
                                      <p:cBhvr>
                                        <p:cTn id="87" dur="1" fill="hold">
                                          <p:stCondLst>
                                            <p:cond delay="0"/>
                                          </p:stCondLst>
                                        </p:cTn>
                                        <p:tgtEl>
                                          <p:spTgt spid="51"/>
                                        </p:tgtEl>
                                        <p:attrNameLst>
                                          <p:attrName>style.visibility</p:attrName>
                                        </p:attrNameLst>
                                      </p:cBhvr>
                                      <p:to>
                                        <p:strVal val="visible"/>
                                      </p:to>
                                    </p:set>
                                  </p:childTnLst>
                                </p:cTn>
                              </p:par>
                              <p:par>
                                <p:cTn id="88" presetID="1" presetClass="entr" presetSubtype="0" fill="hold" grpId="0" nodeType="withEffect">
                                  <p:stCondLst>
                                    <p:cond delay="0"/>
                                  </p:stCondLst>
                                  <p:childTnLst>
                                    <p:set>
                                      <p:cBhvr>
                                        <p:cTn id="89" dur="1" fill="hold">
                                          <p:stCondLst>
                                            <p:cond delay="0"/>
                                          </p:stCondLst>
                                        </p:cTn>
                                        <p:tgtEl>
                                          <p:spTgt spid="52"/>
                                        </p:tgtEl>
                                        <p:attrNameLst>
                                          <p:attrName>style.visibility</p:attrName>
                                        </p:attrNameLst>
                                      </p:cBhvr>
                                      <p:to>
                                        <p:strVal val="visible"/>
                                      </p:to>
                                    </p:set>
                                  </p:childTnLst>
                                </p:cTn>
                              </p:par>
                              <p:par>
                                <p:cTn id="90" presetID="1" presetClass="entr" presetSubtype="0" fill="hold" grpId="0" nodeType="withEffect">
                                  <p:stCondLst>
                                    <p:cond delay="0"/>
                                  </p:stCondLst>
                                  <p:childTnLst>
                                    <p:set>
                                      <p:cBhvr>
                                        <p:cTn id="91" dur="1" fill="hold">
                                          <p:stCondLst>
                                            <p:cond delay="0"/>
                                          </p:stCondLst>
                                        </p:cTn>
                                        <p:tgtEl>
                                          <p:spTgt spid="53"/>
                                        </p:tgtEl>
                                        <p:attrNameLst>
                                          <p:attrName>style.visibility</p:attrName>
                                        </p:attrNameLst>
                                      </p:cBhvr>
                                      <p:to>
                                        <p:strVal val="visible"/>
                                      </p:to>
                                    </p:set>
                                  </p:childTnLst>
                                </p:cTn>
                              </p:par>
                              <p:par>
                                <p:cTn id="92" presetID="1" presetClass="entr" presetSubtype="0" fill="hold" grpId="0" nodeType="withEffect">
                                  <p:stCondLst>
                                    <p:cond delay="0"/>
                                  </p:stCondLst>
                                  <p:childTnLst>
                                    <p:set>
                                      <p:cBhvr>
                                        <p:cTn id="93" dur="1" fill="hold">
                                          <p:stCondLst>
                                            <p:cond delay="0"/>
                                          </p:stCondLst>
                                        </p:cTn>
                                        <p:tgtEl>
                                          <p:spTgt spid="54"/>
                                        </p:tgtEl>
                                        <p:attrNameLst>
                                          <p:attrName>style.visibility</p:attrName>
                                        </p:attrNameLst>
                                      </p:cBhvr>
                                      <p:to>
                                        <p:strVal val="visible"/>
                                      </p:to>
                                    </p:set>
                                  </p:childTnLst>
                                </p:cTn>
                              </p:par>
                              <p:par>
                                <p:cTn id="94" presetID="1" presetClass="entr" presetSubtype="0" fill="hold" grpId="0" nodeType="withEffect">
                                  <p:stCondLst>
                                    <p:cond delay="0"/>
                                  </p:stCondLst>
                                  <p:childTnLst>
                                    <p:set>
                                      <p:cBhvr>
                                        <p:cTn id="95" dur="1" fill="hold">
                                          <p:stCondLst>
                                            <p:cond delay="0"/>
                                          </p:stCondLst>
                                        </p:cTn>
                                        <p:tgtEl>
                                          <p:spTgt spid="55"/>
                                        </p:tgtEl>
                                        <p:attrNameLst>
                                          <p:attrName>style.visibility</p:attrName>
                                        </p:attrNameLst>
                                      </p:cBhvr>
                                      <p:to>
                                        <p:strVal val="visible"/>
                                      </p:to>
                                    </p:set>
                                  </p:childTnLst>
                                </p:cTn>
                              </p:par>
                              <p:par>
                                <p:cTn id="96" presetID="1" presetClass="entr" presetSubtype="0" fill="hold" grpId="0" nodeType="withEffect">
                                  <p:stCondLst>
                                    <p:cond delay="0"/>
                                  </p:stCondLst>
                                  <p:childTnLst>
                                    <p:set>
                                      <p:cBhvr>
                                        <p:cTn id="97" dur="1" fill="hold">
                                          <p:stCondLst>
                                            <p:cond delay="0"/>
                                          </p:stCondLst>
                                        </p:cTn>
                                        <p:tgtEl>
                                          <p:spTgt spid="56"/>
                                        </p:tgtEl>
                                        <p:attrNameLst>
                                          <p:attrName>style.visibility</p:attrName>
                                        </p:attrNameLst>
                                      </p:cBhvr>
                                      <p:to>
                                        <p:strVal val="visible"/>
                                      </p:to>
                                    </p:set>
                                  </p:childTnLst>
                                </p:cTn>
                              </p:par>
                              <p:par>
                                <p:cTn id="98" presetID="1" presetClass="entr" presetSubtype="0" fill="hold" grpId="0" nodeType="withEffect">
                                  <p:stCondLst>
                                    <p:cond delay="0"/>
                                  </p:stCondLst>
                                  <p:childTnLst>
                                    <p:set>
                                      <p:cBhvr>
                                        <p:cTn id="99" dur="1" fill="hold">
                                          <p:stCondLst>
                                            <p:cond delay="0"/>
                                          </p:stCondLst>
                                        </p:cTn>
                                        <p:tgtEl>
                                          <p:spTgt spid="57"/>
                                        </p:tgtEl>
                                        <p:attrNameLst>
                                          <p:attrName>style.visibility</p:attrName>
                                        </p:attrNameLst>
                                      </p:cBhvr>
                                      <p:to>
                                        <p:strVal val="visible"/>
                                      </p:to>
                                    </p:set>
                                  </p:childTnLst>
                                </p:cTn>
                              </p:par>
                              <p:par>
                                <p:cTn id="100" presetID="1" presetClass="entr" presetSubtype="0" fill="hold" grpId="0" nodeType="withEffect">
                                  <p:stCondLst>
                                    <p:cond delay="0"/>
                                  </p:stCondLst>
                                  <p:childTnLst>
                                    <p:set>
                                      <p:cBhvr>
                                        <p:cTn id="101" dur="1" fill="hold">
                                          <p:stCondLst>
                                            <p:cond delay="0"/>
                                          </p:stCondLst>
                                        </p:cTn>
                                        <p:tgtEl>
                                          <p:spTgt spid="58"/>
                                        </p:tgtEl>
                                        <p:attrNameLst>
                                          <p:attrName>style.visibility</p:attrName>
                                        </p:attrNameLst>
                                      </p:cBhvr>
                                      <p:to>
                                        <p:strVal val="visible"/>
                                      </p:to>
                                    </p:set>
                                  </p:childTnLst>
                                </p:cTn>
                              </p:par>
                              <p:par>
                                <p:cTn id="102" presetID="1" presetClass="entr" presetSubtype="0" fill="hold" grpId="0" nodeType="withEffect">
                                  <p:stCondLst>
                                    <p:cond delay="0"/>
                                  </p:stCondLst>
                                  <p:childTnLst>
                                    <p:set>
                                      <p:cBhvr>
                                        <p:cTn id="103" dur="1" fill="hold">
                                          <p:stCondLst>
                                            <p:cond delay="0"/>
                                          </p:stCondLst>
                                        </p:cTn>
                                        <p:tgtEl>
                                          <p:spTgt spid="59"/>
                                        </p:tgtEl>
                                        <p:attrNameLst>
                                          <p:attrName>style.visibility</p:attrName>
                                        </p:attrNameLst>
                                      </p:cBhvr>
                                      <p:to>
                                        <p:strVal val="visible"/>
                                      </p:to>
                                    </p:set>
                                  </p:childTnLst>
                                </p:cTn>
                              </p:par>
                              <p:par>
                                <p:cTn id="104" presetID="1" presetClass="entr" presetSubtype="0" fill="hold" grpId="0" nodeType="withEffect">
                                  <p:stCondLst>
                                    <p:cond delay="0"/>
                                  </p:stCondLst>
                                  <p:childTnLst>
                                    <p:set>
                                      <p:cBhvr>
                                        <p:cTn id="105" dur="1" fill="hold">
                                          <p:stCondLst>
                                            <p:cond delay="0"/>
                                          </p:stCondLst>
                                        </p:cTn>
                                        <p:tgtEl>
                                          <p:spTgt spid="60"/>
                                        </p:tgtEl>
                                        <p:attrNameLst>
                                          <p:attrName>style.visibility</p:attrName>
                                        </p:attrNameLst>
                                      </p:cBhvr>
                                      <p:to>
                                        <p:strVal val="visible"/>
                                      </p:to>
                                    </p:set>
                                  </p:childTnLst>
                                </p:cTn>
                              </p:par>
                              <p:par>
                                <p:cTn id="106" presetID="1" presetClass="entr" presetSubtype="0" fill="hold" grpId="0" nodeType="withEffect">
                                  <p:stCondLst>
                                    <p:cond delay="0"/>
                                  </p:stCondLst>
                                  <p:childTnLst>
                                    <p:set>
                                      <p:cBhvr>
                                        <p:cTn id="107" dur="1" fill="hold">
                                          <p:stCondLst>
                                            <p:cond delay="0"/>
                                          </p:stCondLst>
                                        </p:cTn>
                                        <p:tgtEl>
                                          <p:spTgt spid="61"/>
                                        </p:tgtEl>
                                        <p:attrNameLst>
                                          <p:attrName>style.visibility</p:attrName>
                                        </p:attrNameLst>
                                      </p:cBhvr>
                                      <p:to>
                                        <p:strVal val="visible"/>
                                      </p:to>
                                    </p:set>
                                  </p:childTnLst>
                                </p:cTn>
                              </p:par>
                              <p:par>
                                <p:cTn id="108" presetID="1" presetClass="entr" presetSubtype="0" fill="hold" grpId="0" nodeType="withEffect">
                                  <p:stCondLst>
                                    <p:cond delay="0"/>
                                  </p:stCondLst>
                                  <p:childTnLst>
                                    <p:set>
                                      <p:cBhvr>
                                        <p:cTn id="109" dur="1" fill="hold">
                                          <p:stCondLst>
                                            <p:cond delay="0"/>
                                          </p:stCondLst>
                                        </p:cTn>
                                        <p:tgtEl>
                                          <p:spTgt spid="42"/>
                                        </p:tgtEl>
                                        <p:attrNameLst>
                                          <p:attrName>style.visibility</p:attrName>
                                        </p:attrNameLst>
                                      </p:cBhvr>
                                      <p:to>
                                        <p:strVal val="visible"/>
                                      </p:to>
                                    </p:set>
                                  </p:childTnLst>
                                </p:cTn>
                              </p:par>
                              <p:par>
                                <p:cTn id="110" presetID="1" presetClass="entr" presetSubtype="0" fill="hold" grpId="0" nodeType="withEffect">
                                  <p:stCondLst>
                                    <p:cond delay="0"/>
                                  </p:stCondLst>
                                  <p:childTnLst>
                                    <p:set>
                                      <p:cBhvr>
                                        <p:cTn id="111" dur="1" fill="hold">
                                          <p:stCondLst>
                                            <p:cond delay="0"/>
                                          </p:stCondLst>
                                        </p:cTn>
                                        <p:tgtEl>
                                          <p:spTgt spid="43"/>
                                        </p:tgtEl>
                                        <p:attrNameLst>
                                          <p:attrName>style.visibility</p:attrName>
                                        </p:attrNameLst>
                                      </p:cBhvr>
                                      <p:to>
                                        <p:strVal val="visible"/>
                                      </p:to>
                                    </p:set>
                                  </p:childTnLst>
                                </p:cTn>
                              </p:par>
                            </p:childTnLst>
                          </p:cTn>
                        </p:par>
                      </p:childTnLst>
                    </p:cTn>
                  </p:par>
                  <p:par>
                    <p:cTn id="112" fill="hold">
                      <p:stCondLst>
                        <p:cond delay="indefinite"/>
                      </p:stCondLst>
                      <p:childTnLst>
                        <p:par>
                          <p:cTn id="113" fill="hold">
                            <p:stCondLst>
                              <p:cond delay="0"/>
                            </p:stCondLst>
                            <p:childTnLst>
                              <p:par>
                                <p:cTn id="114" presetID="1" presetClass="entr" presetSubtype="0" fill="hold" nodeType="clickEffect">
                                  <p:stCondLst>
                                    <p:cond delay="0"/>
                                  </p:stCondLst>
                                  <p:childTnLst>
                                    <p:set>
                                      <p:cBhvr>
                                        <p:cTn id="115" dur="1" fill="hold">
                                          <p:stCondLst>
                                            <p:cond delay="0"/>
                                          </p:stCondLst>
                                        </p:cTn>
                                        <p:tgtEl>
                                          <p:spTgt spid="62"/>
                                        </p:tgtEl>
                                        <p:attrNameLst>
                                          <p:attrName>style.visibility</p:attrName>
                                        </p:attrNameLst>
                                      </p:cBhvr>
                                      <p:to>
                                        <p:strVal val="visible"/>
                                      </p:to>
                                    </p:set>
                                  </p:childTnLst>
                                </p:cTn>
                              </p:par>
                              <p:par>
                                <p:cTn id="116" presetID="1" presetClass="entr" presetSubtype="0" fill="hold" nodeType="withEffect">
                                  <p:stCondLst>
                                    <p:cond delay="0"/>
                                  </p:stCondLst>
                                  <p:childTnLst>
                                    <p:set>
                                      <p:cBhvr>
                                        <p:cTn id="117" dur="1" fill="hold">
                                          <p:stCondLst>
                                            <p:cond delay="0"/>
                                          </p:stCondLst>
                                        </p:cTn>
                                        <p:tgtEl>
                                          <p:spTgt spid="63"/>
                                        </p:tgtEl>
                                        <p:attrNameLst>
                                          <p:attrName>style.visibility</p:attrName>
                                        </p:attrNameLst>
                                      </p:cBhvr>
                                      <p:to>
                                        <p:strVal val="visible"/>
                                      </p:to>
                                    </p:set>
                                  </p:childTnLst>
                                </p:cTn>
                              </p:par>
                              <p:par>
                                <p:cTn id="118" presetID="1" presetClass="entr" presetSubtype="0" fill="hold" nodeType="withEffect">
                                  <p:stCondLst>
                                    <p:cond delay="0"/>
                                  </p:stCondLst>
                                  <p:childTnLst>
                                    <p:set>
                                      <p:cBhvr>
                                        <p:cTn id="119" dur="1" fill="hold">
                                          <p:stCondLst>
                                            <p:cond delay="0"/>
                                          </p:stCondLst>
                                        </p:cTn>
                                        <p:tgtEl>
                                          <p:spTgt spid="66"/>
                                        </p:tgtEl>
                                        <p:attrNameLst>
                                          <p:attrName>style.visibility</p:attrName>
                                        </p:attrNameLst>
                                      </p:cBhvr>
                                      <p:to>
                                        <p:strVal val="visible"/>
                                      </p:to>
                                    </p:set>
                                  </p:childTnLst>
                                </p:cTn>
                              </p:par>
                              <p:par>
                                <p:cTn id="120" presetID="1" presetClass="entr" presetSubtype="0" fill="hold" nodeType="withEffect">
                                  <p:stCondLst>
                                    <p:cond delay="0"/>
                                  </p:stCondLst>
                                  <p:childTnLst>
                                    <p:set>
                                      <p:cBhvr>
                                        <p:cTn id="121" dur="1" fill="hold">
                                          <p:stCondLst>
                                            <p:cond delay="0"/>
                                          </p:stCondLst>
                                        </p:cTn>
                                        <p:tgtEl>
                                          <p:spTgt spid="67"/>
                                        </p:tgtEl>
                                        <p:attrNameLst>
                                          <p:attrName>style.visibility</p:attrName>
                                        </p:attrNameLst>
                                      </p:cBhvr>
                                      <p:to>
                                        <p:strVal val="visible"/>
                                      </p:to>
                                    </p:set>
                                  </p:childTnLst>
                                </p:cTn>
                              </p:par>
                              <p:par>
                                <p:cTn id="122" presetID="1" presetClass="entr" presetSubtype="0" fill="hold" grpId="0" nodeType="withEffect">
                                  <p:stCondLst>
                                    <p:cond delay="0"/>
                                  </p:stCondLst>
                                  <p:childTnLst>
                                    <p:set>
                                      <p:cBhvr>
                                        <p:cTn id="123" dur="1" fill="hold">
                                          <p:stCondLst>
                                            <p:cond delay="0"/>
                                          </p:stCondLst>
                                        </p:cTn>
                                        <p:tgtEl>
                                          <p:spTgt spid="70"/>
                                        </p:tgtEl>
                                        <p:attrNameLst>
                                          <p:attrName>style.visibility</p:attrName>
                                        </p:attrNameLst>
                                      </p:cBhvr>
                                      <p:to>
                                        <p:strVal val="visible"/>
                                      </p:to>
                                    </p:set>
                                  </p:childTnLst>
                                </p:cTn>
                              </p:par>
                              <p:par>
                                <p:cTn id="124" presetID="1" presetClass="entr" presetSubtype="0" fill="hold" grpId="0" nodeType="withEffect">
                                  <p:stCondLst>
                                    <p:cond delay="0"/>
                                  </p:stCondLst>
                                  <p:childTnLst>
                                    <p:set>
                                      <p:cBhvr>
                                        <p:cTn id="125" dur="1" fill="hold">
                                          <p:stCondLst>
                                            <p:cond delay="0"/>
                                          </p:stCondLst>
                                        </p:cTn>
                                        <p:tgtEl>
                                          <p:spTgt spid="71"/>
                                        </p:tgtEl>
                                        <p:attrNameLst>
                                          <p:attrName>style.visibility</p:attrName>
                                        </p:attrNameLst>
                                      </p:cBhvr>
                                      <p:to>
                                        <p:strVal val="visible"/>
                                      </p:to>
                                    </p:set>
                                  </p:childTnLst>
                                </p:cTn>
                              </p:par>
                              <p:par>
                                <p:cTn id="126" presetID="1" presetClass="entr" presetSubtype="0" fill="hold" grpId="0" nodeType="withEffect">
                                  <p:stCondLst>
                                    <p:cond delay="0"/>
                                  </p:stCondLst>
                                  <p:childTnLst>
                                    <p:set>
                                      <p:cBhvr>
                                        <p:cTn id="127" dur="1" fill="hold">
                                          <p:stCondLst>
                                            <p:cond delay="0"/>
                                          </p:stCondLst>
                                        </p:cTn>
                                        <p:tgtEl>
                                          <p:spTgt spid="72"/>
                                        </p:tgtEl>
                                        <p:attrNameLst>
                                          <p:attrName>style.visibility</p:attrName>
                                        </p:attrNameLst>
                                      </p:cBhvr>
                                      <p:to>
                                        <p:strVal val="visible"/>
                                      </p:to>
                                    </p:set>
                                  </p:childTnLst>
                                </p:cTn>
                              </p:par>
                              <p:par>
                                <p:cTn id="128" presetID="1" presetClass="entr" presetSubtype="0" fill="hold" grpId="0" nodeType="withEffect">
                                  <p:stCondLst>
                                    <p:cond delay="0"/>
                                  </p:stCondLst>
                                  <p:childTnLst>
                                    <p:set>
                                      <p:cBhvr>
                                        <p:cTn id="129" dur="1" fill="hold">
                                          <p:stCondLst>
                                            <p:cond delay="0"/>
                                          </p:stCondLst>
                                        </p:cTn>
                                        <p:tgtEl>
                                          <p:spTgt spid="73"/>
                                        </p:tgtEl>
                                        <p:attrNameLst>
                                          <p:attrName>style.visibility</p:attrName>
                                        </p:attrNameLst>
                                      </p:cBhvr>
                                      <p:to>
                                        <p:strVal val="visible"/>
                                      </p:to>
                                    </p:set>
                                  </p:childTnLst>
                                </p:cTn>
                              </p:par>
                              <p:par>
                                <p:cTn id="130" presetID="1" presetClass="entr" presetSubtype="0" fill="hold" nodeType="withEffect">
                                  <p:stCondLst>
                                    <p:cond delay="0"/>
                                  </p:stCondLst>
                                  <p:childTnLst>
                                    <p:set>
                                      <p:cBhvr>
                                        <p:cTn id="131" dur="1" fill="hold">
                                          <p:stCondLst>
                                            <p:cond delay="0"/>
                                          </p:stCondLst>
                                        </p:cTn>
                                        <p:tgtEl>
                                          <p:spTgt spid="74"/>
                                        </p:tgtEl>
                                        <p:attrNameLst>
                                          <p:attrName>style.visibility</p:attrName>
                                        </p:attrNameLst>
                                      </p:cBhvr>
                                      <p:to>
                                        <p:strVal val="visible"/>
                                      </p:to>
                                    </p:set>
                                  </p:childTnLst>
                                </p:cTn>
                              </p:par>
                              <p:par>
                                <p:cTn id="132" presetID="1" presetClass="entr" presetSubtype="0" fill="hold" grpId="0" nodeType="withEffect">
                                  <p:stCondLst>
                                    <p:cond delay="0"/>
                                  </p:stCondLst>
                                  <p:childTnLst>
                                    <p:set>
                                      <p:cBhvr>
                                        <p:cTn id="133" dur="1" fill="hold">
                                          <p:stCondLst>
                                            <p:cond delay="0"/>
                                          </p:stCondLst>
                                        </p:cTn>
                                        <p:tgtEl>
                                          <p:spTgt spid="75"/>
                                        </p:tgtEl>
                                        <p:attrNameLst>
                                          <p:attrName>style.visibility</p:attrName>
                                        </p:attrNameLst>
                                      </p:cBhvr>
                                      <p:to>
                                        <p:strVal val="visible"/>
                                      </p:to>
                                    </p:set>
                                  </p:childTnLst>
                                </p:cTn>
                              </p:par>
                              <p:par>
                                <p:cTn id="134" presetID="1" presetClass="entr" presetSubtype="0" fill="hold" grpId="0" nodeType="withEffect">
                                  <p:stCondLst>
                                    <p:cond delay="0"/>
                                  </p:stCondLst>
                                  <p:childTnLst>
                                    <p:set>
                                      <p:cBhvr>
                                        <p:cTn id="135" dur="1" fill="hold">
                                          <p:stCondLst>
                                            <p:cond delay="0"/>
                                          </p:stCondLst>
                                        </p:cTn>
                                        <p:tgtEl>
                                          <p:spTgt spid="76"/>
                                        </p:tgtEl>
                                        <p:attrNameLst>
                                          <p:attrName>style.visibility</p:attrName>
                                        </p:attrNameLst>
                                      </p:cBhvr>
                                      <p:to>
                                        <p:strVal val="visible"/>
                                      </p:to>
                                    </p:set>
                                  </p:childTnLst>
                                </p:cTn>
                              </p:par>
                              <p:par>
                                <p:cTn id="136" presetID="1" presetClass="entr" presetSubtype="0" fill="hold" nodeType="withEffect">
                                  <p:stCondLst>
                                    <p:cond delay="0"/>
                                  </p:stCondLst>
                                  <p:childTnLst>
                                    <p:set>
                                      <p:cBhvr>
                                        <p:cTn id="137" dur="1" fill="hold">
                                          <p:stCondLst>
                                            <p:cond delay="0"/>
                                          </p:stCondLst>
                                        </p:cTn>
                                        <p:tgtEl>
                                          <p:spTgt spid="95"/>
                                        </p:tgtEl>
                                        <p:attrNameLst>
                                          <p:attrName>style.visibility</p:attrName>
                                        </p:attrNameLst>
                                      </p:cBhvr>
                                      <p:to>
                                        <p:strVal val="visible"/>
                                      </p:to>
                                    </p:set>
                                  </p:childTnLst>
                                </p:cTn>
                              </p:par>
                              <p:par>
                                <p:cTn id="138" presetID="1" presetClass="entr" presetSubtype="0" fill="hold" grpId="0" nodeType="withEffect">
                                  <p:stCondLst>
                                    <p:cond delay="0"/>
                                  </p:stCondLst>
                                  <p:childTnLst>
                                    <p:set>
                                      <p:cBhvr>
                                        <p:cTn id="139" dur="1" fill="hold">
                                          <p:stCondLst>
                                            <p:cond delay="0"/>
                                          </p:stCondLst>
                                        </p:cTn>
                                        <p:tgtEl>
                                          <p:spTgt spid="96"/>
                                        </p:tgtEl>
                                        <p:attrNameLst>
                                          <p:attrName>style.visibility</p:attrName>
                                        </p:attrNameLst>
                                      </p:cBhvr>
                                      <p:to>
                                        <p:strVal val="visible"/>
                                      </p:to>
                                    </p:set>
                                  </p:childTnLst>
                                </p:cTn>
                              </p:par>
                              <p:par>
                                <p:cTn id="140" presetID="1" presetClass="entr" presetSubtype="0" fill="hold" nodeType="withEffect">
                                  <p:stCondLst>
                                    <p:cond delay="0"/>
                                  </p:stCondLst>
                                  <p:childTnLst>
                                    <p:set>
                                      <p:cBhvr>
                                        <p:cTn id="141" dur="1" fill="hold">
                                          <p:stCondLst>
                                            <p:cond delay="0"/>
                                          </p:stCondLst>
                                        </p:cTn>
                                        <p:tgtEl>
                                          <p:spTgt spid="97"/>
                                        </p:tgtEl>
                                        <p:attrNameLst>
                                          <p:attrName>style.visibility</p:attrName>
                                        </p:attrNameLst>
                                      </p:cBhvr>
                                      <p:to>
                                        <p:strVal val="visible"/>
                                      </p:to>
                                    </p:set>
                                  </p:childTnLst>
                                </p:cTn>
                              </p:par>
                              <p:par>
                                <p:cTn id="142" presetID="1" presetClass="entr" presetSubtype="0" fill="hold" grpId="0" nodeType="withEffect">
                                  <p:stCondLst>
                                    <p:cond delay="0"/>
                                  </p:stCondLst>
                                  <p:childTnLst>
                                    <p:set>
                                      <p:cBhvr>
                                        <p:cTn id="143" dur="1" fill="hold">
                                          <p:stCondLst>
                                            <p:cond delay="0"/>
                                          </p:stCondLst>
                                        </p:cTn>
                                        <p:tgtEl>
                                          <p:spTgt spid="98"/>
                                        </p:tgtEl>
                                        <p:attrNameLst>
                                          <p:attrName>style.visibility</p:attrName>
                                        </p:attrNameLst>
                                      </p:cBhvr>
                                      <p:to>
                                        <p:strVal val="visible"/>
                                      </p:to>
                                    </p:set>
                                  </p:childTnLst>
                                </p:cTn>
                              </p:par>
                              <p:par>
                                <p:cTn id="144" presetID="1" presetClass="entr" presetSubtype="0" fill="hold" grpId="0" nodeType="withEffect">
                                  <p:stCondLst>
                                    <p:cond delay="0"/>
                                  </p:stCondLst>
                                  <p:childTnLst>
                                    <p:set>
                                      <p:cBhvr>
                                        <p:cTn id="145" dur="1" fill="hold">
                                          <p:stCondLst>
                                            <p:cond delay="0"/>
                                          </p:stCondLst>
                                        </p:cTn>
                                        <p:tgtEl>
                                          <p:spTgt spid="79"/>
                                        </p:tgtEl>
                                        <p:attrNameLst>
                                          <p:attrName>style.visibility</p:attrName>
                                        </p:attrNameLst>
                                      </p:cBhvr>
                                      <p:to>
                                        <p:strVal val="visible"/>
                                      </p:to>
                                    </p:set>
                                  </p:childTnLst>
                                </p:cTn>
                              </p:par>
                              <p:par>
                                <p:cTn id="146" presetID="1" presetClass="entr" presetSubtype="0" fill="hold" grpId="0" nodeType="withEffect">
                                  <p:stCondLst>
                                    <p:cond delay="0"/>
                                  </p:stCondLst>
                                  <p:childTnLst>
                                    <p:set>
                                      <p:cBhvr>
                                        <p:cTn id="147" dur="1" fill="hold">
                                          <p:stCondLst>
                                            <p:cond delay="0"/>
                                          </p:stCondLst>
                                        </p:cTn>
                                        <p:tgtEl>
                                          <p:spTgt spid="80"/>
                                        </p:tgtEl>
                                        <p:attrNameLst>
                                          <p:attrName>style.visibility</p:attrName>
                                        </p:attrNameLst>
                                      </p:cBhvr>
                                      <p:to>
                                        <p:strVal val="visible"/>
                                      </p:to>
                                    </p:set>
                                  </p:childTnLst>
                                </p:cTn>
                              </p:par>
                              <p:par>
                                <p:cTn id="148" presetID="1" presetClass="entr" presetSubtype="0" fill="hold" grpId="0" nodeType="withEffect">
                                  <p:stCondLst>
                                    <p:cond delay="0"/>
                                  </p:stCondLst>
                                  <p:childTnLst>
                                    <p:set>
                                      <p:cBhvr>
                                        <p:cTn id="149" dur="1" fill="hold">
                                          <p:stCondLst>
                                            <p:cond delay="0"/>
                                          </p:stCondLst>
                                        </p:cTn>
                                        <p:tgtEl>
                                          <p:spTgt spid="81"/>
                                        </p:tgtEl>
                                        <p:attrNameLst>
                                          <p:attrName>style.visibility</p:attrName>
                                        </p:attrNameLst>
                                      </p:cBhvr>
                                      <p:to>
                                        <p:strVal val="visible"/>
                                      </p:to>
                                    </p:set>
                                  </p:childTnLst>
                                </p:cTn>
                              </p:par>
                              <p:par>
                                <p:cTn id="150" presetID="1" presetClass="entr" presetSubtype="0" fill="hold" grpId="0" nodeType="withEffect">
                                  <p:stCondLst>
                                    <p:cond delay="0"/>
                                  </p:stCondLst>
                                  <p:childTnLst>
                                    <p:set>
                                      <p:cBhvr>
                                        <p:cTn id="151" dur="1" fill="hold">
                                          <p:stCondLst>
                                            <p:cond delay="0"/>
                                          </p:stCondLst>
                                        </p:cTn>
                                        <p:tgtEl>
                                          <p:spTgt spid="82"/>
                                        </p:tgtEl>
                                        <p:attrNameLst>
                                          <p:attrName>style.visibility</p:attrName>
                                        </p:attrNameLst>
                                      </p:cBhvr>
                                      <p:to>
                                        <p:strVal val="visible"/>
                                      </p:to>
                                    </p:set>
                                  </p:childTnLst>
                                </p:cTn>
                              </p:par>
                              <p:par>
                                <p:cTn id="152" presetID="1" presetClass="entr" presetSubtype="0" fill="hold" grpId="0" nodeType="withEffect">
                                  <p:stCondLst>
                                    <p:cond delay="0"/>
                                  </p:stCondLst>
                                  <p:childTnLst>
                                    <p:set>
                                      <p:cBhvr>
                                        <p:cTn id="153" dur="1" fill="hold">
                                          <p:stCondLst>
                                            <p:cond delay="0"/>
                                          </p:stCondLst>
                                        </p:cTn>
                                        <p:tgtEl>
                                          <p:spTgt spid="83"/>
                                        </p:tgtEl>
                                        <p:attrNameLst>
                                          <p:attrName>style.visibility</p:attrName>
                                        </p:attrNameLst>
                                      </p:cBhvr>
                                      <p:to>
                                        <p:strVal val="visible"/>
                                      </p:to>
                                    </p:set>
                                  </p:childTnLst>
                                </p:cTn>
                              </p:par>
                              <p:par>
                                <p:cTn id="154" presetID="1" presetClass="entr" presetSubtype="0" fill="hold" grpId="0" nodeType="withEffect">
                                  <p:stCondLst>
                                    <p:cond delay="0"/>
                                  </p:stCondLst>
                                  <p:childTnLst>
                                    <p:set>
                                      <p:cBhvr>
                                        <p:cTn id="155" dur="1" fill="hold">
                                          <p:stCondLst>
                                            <p:cond delay="0"/>
                                          </p:stCondLst>
                                        </p:cTn>
                                        <p:tgtEl>
                                          <p:spTgt spid="84"/>
                                        </p:tgtEl>
                                        <p:attrNameLst>
                                          <p:attrName>style.visibility</p:attrName>
                                        </p:attrNameLst>
                                      </p:cBhvr>
                                      <p:to>
                                        <p:strVal val="visible"/>
                                      </p:to>
                                    </p:set>
                                  </p:childTnLst>
                                </p:cTn>
                              </p:par>
                              <p:par>
                                <p:cTn id="156" presetID="1" presetClass="entr" presetSubtype="0" fill="hold" grpId="0" nodeType="withEffect">
                                  <p:stCondLst>
                                    <p:cond delay="0"/>
                                  </p:stCondLst>
                                  <p:childTnLst>
                                    <p:set>
                                      <p:cBhvr>
                                        <p:cTn id="157" dur="1" fill="hold">
                                          <p:stCondLst>
                                            <p:cond delay="0"/>
                                          </p:stCondLst>
                                        </p:cTn>
                                        <p:tgtEl>
                                          <p:spTgt spid="85"/>
                                        </p:tgtEl>
                                        <p:attrNameLst>
                                          <p:attrName>style.visibility</p:attrName>
                                        </p:attrNameLst>
                                      </p:cBhvr>
                                      <p:to>
                                        <p:strVal val="visible"/>
                                      </p:to>
                                    </p:set>
                                  </p:childTnLst>
                                </p:cTn>
                              </p:par>
                              <p:par>
                                <p:cTn id="158" presetID="1" presetClass="entr" presetSubtype="0" fill="hold" grpId="0" nodeType="withEffect">
                                  <p:stCondLst>
                                    <p:cond delay="0"/>
                                  </p:stCondLst>
                                  <p:childTnLst>
                                    <p:set>
                                      <p:cBhvr>
                                        <p:cTn id="159" dur="1" fill="hold">
                                          <p:stCondLst>
                                            <p:cond delay="0"/>
                                          </p:stCondLst>
                                        </p:cTn>
                                        <p:tgtEl>
                                          <p:spTgt spid="87"/>
                                        </p:tgtEl>
                                        <p:attrNameLst>
                                          <p:attrName>style.visibility</p:attrName>
                                        </p:attrNameLst>
                                      </p:cBhvr>
                                      <p:to>
                                        <p:strVal val="visible"/>
                                      </p:to>
                                    </p:set>
                                  </p:childTnLst>
                                </p:cTn>
                              </p:par>
                              <p:par>
                                <p:cTn id="160" presetID="1" presetClass="entr" presetSubtype="0" fill="hold" grpId="0" nodeType="withEffect">
                                  <p:stCondLst>
                                    <p:cond delay="0"/>
                                  </p:stCondLst>
                                  <p:childTnLst>
                                    <p:set>
                                      <p:cBhvr>
                                        <p:cTn id="161" dur="1" fill="hold">
                                          <p:stCondLst>
                                            <p:cond delay="0"/>
                                          </p:stCondLst>
                                        </p:cTn>
                                        <p:tgtEl>
                                          <p:spTgt spid="88"/>
                                        </p:tgtEl>
                                        <p:attrNameLst>
                                          <p:attrName>style.visibility</p:attrName>
                                        </p:attrNameLst>
                                      </p:cBhvr>
                                      <p:to>
                                        <p:strVal val="visible"/>
                                      </p:to>
                                    </p:set>
                                  </p:childTnLst>
                                </p:cTn>
                              </p:par>
                              <p:par>
                                <p:cTn id="162" presetID="1" presetClass="entr" presetSubtype="0" fill="hold" grpId="0" nodeType="withEffect">
                                  <p:stCondLst>
                                    <p:cond delay="0"/>
                                  </p:stCondLst>
                                  <p:childTnLst>
                                    <p:set>
                                      <p:cBhvr>
                                        <p:cTn id="163" dur="1" fill="hold">
                                          <p:stCondLst>
                                            <p:cond delay="0"/>
                                          </p:stCondLst>
                                        </p:cTn>
                                        <p:tgtEl>
                                          <p:spTgt spid="89"/>
                                        </p:tgtEl>
                                        <p:attrNameLst>
                                          <p:attrName>style.visibility</p:attrName>
                                        </p:attrNameLst>
                                      </p:cBhvr>
                                      <p:to>
                                        <p:strVal val="visible"/>
                                      </p:to>
                                    </p:set>
                                  </p:childTnLst>
                                </p:cTn>
                              </p:par>
                              <p:par>
                                <p:cTn id="164" presetID="1" presetClass="entr" presetSubtype="0" fill="hold" grpId="0" nodeType="withEffect">
                                  <p:stCondLst>
                                    <p:cond delay="0"/>
                                  </p:stCondLst>
                                  <p:childTnLst>
                                    <p:set>
                                      <p:cBhvr>
                                        <p:cTn id="165" dur="1" fill="hold">
                                          <p:stCondLst>
                                            <p:cond delay="0"/>
                                          </p:stCondLst>
                                        </p:cTn>
                                        <p:tgtEl>
                                          <p:spTgt spid="90"/>
                                        </p:tgtEl>
                                        <p:attrNameLst>
                                          <p:attrName>style.visibility</p:attrName>
                                        </p:attrNameLst>
                                      </p:cBhvr>
                                      <p:to>
                                        <p:strVal val="visible"/>
                                      </p:to>
                                    </p:set>
                                  </p:childTnLst>
                                </p:cTn>
                              </p:par>
                              <p:par>
                                <p:cTn id="166" presetID="1" presetClass="entr" presetSubtype="0" fill="hold" grpId="0" nodeType="withEffect">
                                  <p:stCondLst>
                                    <p:cond delay="0"/>
                                  </p:stCondLst>
                                  <p:childTnLst>
                                    <p:set>
                                      <p:cBhvr>
                                        <p:cTn id="167" dur="1" fill="hold">
                                          <p:stCondLst>
                                            <p:cond delay="0"/>
                                          </p:stCondLst>
                                        </p:cTn>
                                        <p:tgtEl>
                                          <p:spTgt spid="91"/>
                                        </p:tgtEl>
                                        <p:attrNameLst>
                                          <p:attrName>style.visibility</p:attrName>
                                        </p:attrNameLst>
                                      </p:cBhvr>
                                      <p:to>
                                        <p:strVal val="visible"/>
                                      </p:to>
                                    </p:set>
                                  </p:childTnLst>
                                </p:cTn>
                              </p:par>
                              <p:par>
                                <p:cTn id="168" presetID="1" presetClass="entr" presetSubtype="0" fill="hold" grpId="0" nodeType="withEffect">
                                  <p:stCondLst>
                                    <p:cond delay="0"/>
                                  </p:stCondLst>
                                  <p:childTnLst>
                                    <p:set>
                                      <p:cBhvr>
                                        <p:cTn id="169" dur="1" fill="hold">
                                          <p:stCondLst>
                                            <p:cond delay="0"/>
                                          </p:stCondLst>
                                        </p:cTn>
                                        <p:tgtEl>
                                          <p:spTgt spid="92"/>
                                        </p:tgtEl>
                                        <p:attrNameLst>
                                          <p:attrName>style.visibility</p:attrName>
                                        </p:attrNameLst>
                                      </p:cBhvr>
                                      <p:to>
                                        <p:strVal val="visible"/>
                                      </p:to>
                                    </p:set>
                                  </p:childTnLst>
                                </p:cTn>
                              </p:par>
                              <p:par>
                                <p:cTn id="170" presetID="1" presetClass="entr" presetSubtype="0" fill="hold" grpId="0" nodeType="withEffect">
                                  <p:stCondLst>
                                    <p:cond delay="0"/>
                                  </p:stCondLst>
                                  <p:childTnLst>
                                    <p:set>
                                      <p:cBhvr>
                                        <p:cTn id="171" dur="1" fill="hold">
                                          <p:stCondLst>
                                            <p:cond delay="0"/>
                                          </p:stCondLst>
                                        </p:cTn>
                                        <p:tgtEl>
                                          <p:spTgt spid="93"/>
                                        </p:tgtEl>
                                        <p:attrNameLst>
                                          <p:attrName>style.visibility</p:attrName>
                                        </p:attrNameLst>
                                      </p:cBhvr>
                                      <p:to>
                                        <p:strVal val="visible"/>
                                      </p:to>
                                    </p:set>
                                  </p:childTnLst>
                                </p:cTn>
                              </p:par>
                              <p:par>
                                <p:cTn id="172" presetID="1" presetClass="entr" presetSubtype="0" fill="hold" grpId="0" nodeType="withEffect">
                                  <p:stCondLst>
                                    <p:cond delay="0"/>
                                  </p:stCondLst>
                                  <p:childTnLst>
                                    <p:set>
                                      <p:cBhvr>
                                        <p:cTn id="173" dur="1" fill="hold">
                                          <p:stCondLst>
                                            <p:cond delay="0"/>
                                          </p:stCondLst>
                                        </p:cTn>
                                        <p:tgtEl>
                                          <p:spTgt spid="94"/>
                                        </p:tgtEl>
                                        <p:attrNameLst>
                                          <p:attrName>style.visibility</p:attrName>
                                        </p:attrNameLst>
                                      </p:cBhvr>
                                      <p:to>
                                        <p:strVal val="visible"/>
                                      </p:to>
                                    </p:set>
                                  </p:childTnLst>
                                </p:cTn>
                              </p:par>
                            </p:childTnLst>
                          </p:cTn>
                        </p:par>
                      </p:childTnLst>
                    </p:cTn>
                  </p:par>
                  <p:par>
                    <p:cTn id="174" fill="hold">
                      <p:stCondLst>
                        <p:cond delay="indefinite"/>
                      </p:stCondLst>
                      <p:childTnLst>
                        <p:par>
                          <p:cTn id="175" fill="hold">
                            <p:stCondLst>
                              <p:cond delay="0"/>
                            </p:stCondLst>
                            <p:childTnLst>
                              <p:par>
                                <p:cTn id="176" presetID="1" presetClass="entr" presetSubtype="0" fill="hold" grpId="0" nodeType="clickEffect">
                                  <p:stCondLst>
                                    <p:cond delay="0"/>
                                  </p:stCondLst>
                                  <p:childTnLst>
                                    <p:set>
                                      <p:cBhvr>
                                        <p:cTn id="177" dur="1" fill="hold">
                                          <p:stCondLst>
                                            <p:cond delay="0"/>
                                          </p:stCondLst>
                                        </p:cTn>
                                        <p:tgtEl>
                                          <p:spTgt spid="86"/>
                                        </p:tgtEl>
                                        <p:attrNameLst>
                                          <p:attrName>style.visibility</p:attrName>
                                        </p:attrNameLst>
                                      </p:cBhvr>
                                      <p:to>
                                        <p:strVal val="visible"/>
                                      </p:to>
                                    </p:set>
                                  </p:childTnLst>
                                </p:cTn>
                              </p:par>
                              <p:par>
                                <p:cTn id="178" presetID="1" presetClass="entr" presetSubtype="0" fill="hold" grpId="0" nodeType="withEffect">
                                  <p:stCondLst>
                                    <p:cond delay="0"/>
                                  </p:stCondLst>
                                  <p:childTnLst>
                                    <p:set>
                                      <p:cBhvr>
                                        <p:cTn id="179" dur="1" fill="hold">
                                          <p:stCondLst>
                                            <p:cond delay="0"/>
                                          </p:stCondLst>
                                        </p:cTn>
                                        <p:tgtEl>
                                          <p:spTgt spid="77"/>
                                        </p:tgtEl>
                                        <p:attrNameLst>
                                          <p:attrName>style.visibility</p:attrName>
                                        </p:attrNameLst>
                                      </p:cBhvr>
                                      <p:to>
                                        <p:strVal val="visible"/>
                                      </p:to>
                                    </p:set>
                                  </p:childTnLst>
                                </p:cTn>
                              </p:par>
                              <p:par>
                                <p:cTn id="180" presetID="1" presetClass="entr" presetSubtype="0" fill="hold" grpId="0" nodeType="withEffect">
                                  <p:stCondLst>
                                    <p:cond delay="0"/>
                                  </p:stCondLst>
                                  <p:childTnLst>
                                    <p:set>
                                      <p:cBhvr>
                                        <p:cTn id="181" dur="1" fill="hold">
                                          <p:stCondLst>
                                            <p:cond delay="0"/>
                                          </p:stCondLst>
                                        </p:cTn>
                                        <p:tgtEl>
                                          <p:spTgt spid="64"/>
                                        </p:tgtEl>
                                        <p:attrNameLst>
                                          <p:attrName>style.visibility</p:attrName>
                                        </p:attrNameLst>
                                      </p:cBhvr>
                                      <p:to>
                                        <p:strVal val="visible"/>
                                      </p:to>
                                    </p:set>
                                  </p:childTnLst>
                                </p:cTn>
                              </p:par>
                              <p:par>
                                <p:cTn id="182" presetID="1" presetClass="entr" presetSubtype="0" fill="hold" nodeType="withEffect">
                                  <p:stCondLst>
                                    <p:cond delay="0"/>
                                  </p:stCondLst>
                                  <p:childTnLst>
                                    <p:set>
                                      <p:cBhvr>
                                        <p:cTn id="183" dur="1" fill="hold">
                                          <p:stCondLst>
                                            <p:cond delay="0"/>
                                          </p:stCondLst>
                                        </p:cTn>
                                        <p:tgtEl>
                                          <p:spTgt spid="65"/>
                                        </p:tgtEl>
                                        <p:attrNameLst>
                                          <p:attrName>style.visibility</p:attrName>
                                        </p:attrNameLst>
                                      </p:cBhvr>
                                      <p:to>
                                        <p:strVal val="visible"/>
                                      </p:to>
                                    </p:set>
                                  </p:childTnLst>
                                </p:cTn>
                              </p:par>
                            </p:childTnLst>
                          </p:cTn>
                        </p:par>
                      </p:childTnLst>
                    </p:cTn>
                  </p:par>
                  <p:par>
                    <p:cTn id="184" fill="hold">
                      <p:stCondLst>
                        <p:cond delay="indefinite"/>
                      </p:stCondLst>
                      <p:childTnLst>
                        <p:par>
                          <p:cTn id="185" fill="hold">
                            <p:stCondLst>
                              <p:cond delay="0"/>
                            </p:stCondLst>
                            <p:childTnLst>
                              <p:par>
                                <p:cTn id="186" presetID="1" presetClass="entr" presetSubtype="0" fill="hold" grpId="0" nodeType="clickEffect">
                                  <p:stCondLst>
                                    <p:cond delay="0"/>
                                  </p:stCondLst>
                                  <p:childTnLst>
                                    <p:set>
                                      <p:cBhvr>
                                        <p:cTn id="187" dur="1" fill="hold">
                                          <p:stCondLst>
                                            <p:cond delay="0"/>
                                          </p:stCondLst>
                                        </p:cTn>
                                        <p:tgtEl>
                                          <p:spTgt spid="99"/>
                                        </p:tgtEl>
                                        <p:attrNameLst>
                                          <p:attrName>style.visibility</p:attrName>
                                        </p:attrNameLst>
                                      </p:cBhvr>
                                      <p:to>
                                        <p:strVal val="visible"/>
                                      </p:to>
                                    </p:set>
                                  </p:childTnLst>
                                </p:cTn>
                              </p:par>
                            </p:childTnLst>
                          </p:cTn>
                        </p:par>
                      </p:childTnLst>
                    </p:cTn>
                  </p:par>
                  <p:par>
                    <p:cTn id="188" fill="hold">
                      <p:stCondLst>
                        <p:cond delay="indefinite"/>
                      </p:stCondLst>
                      <p:childTnLst>
                        <p:par>
                          <p:cTn id="189" fill="hold">
                            <p:stCondLst>
                              <p:cond delay="0"/>
                            </p:stCondLst>
                            <p:childTnLst>
                              <p:par>
                                <p:cTn id="190" presetID="1" presetClass="entr" presetSubtype="0" fill="hold" grpId="0" nodeType="clickEffect">
                                  <p:stCondLst>
                                    <p:cond delay="0"/>
                                  </p:stCondLst>
                                  <p:childTnLst>
                                    <p:set>
                                      <p:cBhvr>
                                        <p:cTn id="191" dur="1" fill="hold">
                                          <p:stCondLst>
                                            <p:cond delay="0"/>
                                          </p:stCondLst>
                                        </p:cTn>
                                        <p:tgtEl>
                                          <p:spTgt spid="68"/>
                                        </p:tgtEl>
                                        <p:attrNameLst>
                                          <p:attrName>style.visibility</p:attrName>
                                        </p:attrNameLst>
                                      </p:cBhvr>
                                      <p:to>
                                        <p:strVal val="visible"/>
                                      </p:to>
                                    </p:set>
                                  </p:childTnLst>
                                </p:cTn>
                              </p:par>
                              <p:par>
                                <p:cTn id="192" presetID="1" presetClass="entr" presetSubtype="0" fill="hold" nodeType="withEffect">
                                  <p:stCondLst>
                                    <p:cond delay="0"/>
                                  </p:stCondLst>
                                  <p:childTnLst>
                                    <p:set>
                                      <p:cBhvr>
                                        <p:cTn id="193" dur="1" fill="hold">
                                          <p:stCondLst>
                                            <p:cond delay="0"/>
                                          </p:stCondLst>
                                        </p:cTn>
                                        <p:tgtEl>
                                          <p:spTgt spid="69"/>
                                        </p:tgtEl>
                                        <p:attrNameLst>
                                          <p:attrName>style.visibility</p:attrName>
                                        </p:attrNameLst>
                                      </p:cBhvr>
                                      <p:to>
                                        <p:strVal val="visible"/>
                                      </p:to>
                                    </p:set>
                                  </p:childTnLst>
                                </p:cTn>
                              </p:par>
                              <p:par>
                                <p:cTn id="194" presetID="1" presetClass="entr" presetSubtype="0" fill="hold" grpId="0" nodeType="withEffect">
                                  <p:stCondLst>
                                    <p:cond delay="0"/>
                                  </p:stCondLst>
                                  <p:childTnLst>
                                    <p:set>
                                      <p:cBhvr>
                                        <p:cTn id="195" dur="1" fill="hold">
                                          <p:stCondLst>
                                            <p:cond delay="0"/>
                                          </p:stCondLst>
                                        </p:cTn>
                                        <p:tgtEl>
                                          <p:spTgt spid="78"/>
                                        </p:tgtEl>
                                        <p:attrNameLst>
                                          <p:attrName>style.visibility</p:attrName>
                                        </p:attrNameLst>
                                      </p:cBhvr>
                                      <p:to>
                                        <p:strVal val="visible"/>
                                      </p:to>
                                    </p:set>
                                  </p:childTnLst>
                                </p:cTn>
                              </p:par>
                              <p:par>
                                <p:cTn id="196" presetID="1" presetClass="entr" presetSubtype="0" fill="hold" grpId="0" nodeType="withEffect">
                                  <p:stCondLst>
                                    <p:cond delay="0"/>
                                  </p:stCondLst>
                                  <p:childTnLst>
                                    <p:set>
                                      <p:cBhvr>
                                        <p:cTn id="197" dur="1" fill="hold">
                                          <p:stCondLst>
                                            <p:cond delay="0"/>
                                          </p:stCondLst>
                                        </p:cTn>
                                        <p:tgtEl>
                                          <p:spTgt spid="1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9" grpId="0" animBg="1"/>
      <p:bldP spid="31" grpId="0" animBg="1"/>
      <p:bldP spid="33" grpId="0" animBg="1"/>
      <p:bldP spid="35" grpId="0" animBg="1"/>
      <p:bldP spid="37" grpId="0"/>
      <p:bldP spid="38" grpId="0"/>
      <p:bldP spid="39" grpId="0"/>
      <p:bldP spid="40" grpId="0"/>
      <p:bldP spid="42" grpId="0"/>
      <p:bldP spid="43" grpId="0"/>
      <p:bldP spid="44" grpId="0" animBg="1"/>
      <p:bldP spid="46" grpId="0" animBg="1"/>
      <p:bldP spid="47" grpId="0" animBg="1"/>
      <p:bldP spid="48" grpId="0"/>
      <p:bldP spid="49" grpId="0" animBg="1"/>
      <p:bldP spid="50" grpId="0" animBg="1"/>
      <p:bldP spid="51" grpId="0" animBg="1"/>
      <p:bldP spid="52" grpId="0" animBg="1"/>
      <p:bldP spid="53" grpId="0" animBg="1"/>
      <p:bldP spid="54" grpId="0" animBg="1"/>
      <p:bldP spid="55" grpId="0"/>
      <p:bldP spid="56" grpId="0"/>
      <p:bldP spid="57" grpId="0"/>
      <p:bldP spid="58" grpId="0"/>
      <p:bldP spid="59" grpId="0" animBg="1"/>
      <p:bldP spid="60" grpId="0" animBg="1"/>
      <p:bldP spid="61" grpId="0"/>
      <p:bldP spid="64" grpId="0" animBg="1"/>
      <p:bldP spid="68" grpId="0" animBg="1"/>
      <p:bldP spid="70" grpId="0"/>
      <p:bldP spid="71" grpId="0"/>
      <p:bldP spid="72" grpId="0"/>
      <p:bldP spid="73" grpId="0"/>
      <p:bldP spid="75" grpId="0"/>
      <p:bldP spid="76" grpId="0"/>
      <p:bldP spid="77" grpId="0" animBg="1"/>
      <p:bldP spid="78" grpId="0" animBg="1"/>
      <p:bldP spid="79" grpId="0" animBg="1"/>
      <p:bldP spid="80" grpId="0" animBg="1"/>
      <p:bldP spid="81" grpId="0" animBg="1"/>
      <p:bldP spid="82" grpId="0" animBg="1"/>
      <p:bldP spid="83" grpId="0" animBg="1"/>
      <p:bldP spid="84" grpId="0" animBg="1"/>
      <p:bldP spid="85" grpId="0" animBg="1"/>
      <p:bldP spid="86" grpId="0" animBg="1"/>
      <p:bldP spid="87" grpId="0"/>
      <p:bldP spid="88" grpId="0"/>
      <p:bldP spid="89" grpId="0"/>
      <p:bldP spid="90" grpId="0"/>
      <p:bldP spid="91" grpId="0" animBg="1"/>
      <p:bldP spid="92" grpId="0" animBg="1"/>
      <p:bldP spid="93" grpId="0"/>
      <p:bldP spid="94" grpId="0"/>
      <p:bldP spid="96" grpId="0"/>
      <p:bldP spid="98" grpId="0"/>
      <p:bldP spid="99" grpId="0" animBg="1"/>
      <p:bldP spid="100" grpId="0" animBg="1"/>
    </p:bld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9B06D2-191F-DB26-8D69-F62CEB987B77}"/>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F997EEA4-9A9A-7E7A-3173-65C707A8CA0B}"/>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B02E72BE-64CE-8B2E-F39D-AAAAB1EB693B}"/>
              </a:ext>
            </a:extLst>
          </p:cNvPr>
          <p:cNvSpPr/>
          <p:nvPr/>
        </p:nvSpPr>
        <p:spPr>
          <a:xfrm>
            <a:off x="109728" y="3115658"/>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0E84A183-3DE1-B9A6-0160-B79EABC7FAEF}"/>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cs typeface="Calibri" pitchFamily="34" charset="-120"/>
              </a:rPr>
              <a:t>Introduction</a:t>
            </a:r>
          </a:p>
        </p:txBody>
      </p:sp>
      <p:sp>
        <p:nvSpPr>
          <p:cNvPr id="6" name="Text 4">
            <a:extLst>
              <a:ext uri="{FF2B5EF4-FFF2-40B4-BE49-F238E27FC236}">
                <a16:creationId xmlns:a16="http://schemas.microsoft.com/office/drawing/2014/main" id="{56E1D1BE-7041-9CA2-DC02-C19D8D80931A}"/>
              </a:ext>
            </a:extLst>
          </p:cNvPr>
          <p:cNvSpPr/>
          <p:nvPr/>
        </p:nvSpPr>
        <p:spPr>
          <a:xfrm>
            <a:off x="182880" y="2267712"/>
            <a:ext cx="1225296" cy="512064"/>
          </a:xfrm>
          <a:prstGeom prst="rect">
            <a:avLst/>
          </a:prstGeom>
          <a:noFill/>
          <a:ln/>
        </p:spPr>
        <p:txBody>
          <a:bodyPr wrap="square" rtlCol="0" anchor="ctr"/>
          <a:lstStyle/>
          <a:p>
            <a:r>
              <a:rPr lang="en-US" sz="1250" dirty="0">
                <a:solidFill>
                  <a:srgbClr val="EACBD1"/>
                </a:solidFill>
                <a:latin typeface="Calibri" pitchFamily="34" charset="0"/>
                <a:cs typeface="Calibri" pitchFamily="34" charset="-120"/>
              </a:rPr>
              <a:t>TACO</a:t>
            </a:r>
          </a:p>
        </p:txBody>
      </p:sp>
      <p:sp>
        <p:nvSpPr>
          <p:cNvPr id="7" name="Text 5">
            <a:extLst>
              <a:ext uri="{FF2B5EF4-FFF2-40B4-BE49-F238E27FC236}">
                <a16:creationId xmlns:a16="http://schemas.microsoft.com/office/drawing/2014/main" id="{BE3F27E7-12A4-F0E1-D6CC-E33A513F288B}"/>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cs typeface="Calibri" pitchFamily="34" charset="-120"/>
              </a:rPr>
              <a:t>UNIQ</a:t>
            </a:r>
          </a:p>
        </p:txBody>
      </p:sp>
      <p:sp>
        <p:nvSpPr>
          <p:cNvPr id="8" name="Text 6">
            <a:extLst>
              <a:ext uri="{FF2B5EF4-FFF2-40B4-BE49-F238E27FC236}">
                <a16:creationId xmlns:a16="http://schemas.microsoft.com/office/drawing/2014/main" id="{ECB3B75E-8E91-7AF1-41A8-BE045EA6F9B0}"/>
              </a:ext>
            </a:extLst>
          </p:cNvPr>
          <p:cNvSpPr/>
          <p:nvPr/>
        </p:nvSpPr>
        <p:spPr>
          <a:xfrm>
            <a:off x="182880" y="4005072"/>
            <a:ext cx="1225296" cy="512064"/>
          </a:xfrm>
          <a:prstGeom prst="rect">
            <a:avLst/>
          </a:prstGeom>
          <a:noFill/>
          <a:ln/>
        </p:spPr>
        <p:txBody>
          <a:bodyPr wrap="square" rtlCol="0" anchor="ctr"/>
          <a:lstStyle/>
          <a:p>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a:extLst>
              <a:ext uri="{FF2B5EF4-FFF2-40B4-BE49-F238E27FC236}">
                <a16:creationId xmlns:a16="http://schemas.microsoft.com/office/drawing/2014/main" id="{3CF9FC1D-C2F1-FD15-B083-314EA3221F2C}"/>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UNIQ: Communication-Efficient Distributed Quantum Computing</a:t>
            </a:r>
          </a:p>
        </p:txBody>
      </p:sp>
      <p:sp>
        <p:nvSpPr>
          <p:cNvPr id="13" name="Text 11">
            <a:extLst>
              <a:ext uri="{FF2B5EF4-FFF2-40B4-BE49-F238E27FC236}">
                <a16:creationId xmlns:a16="http://schemas.microsoft.com/office/drawing/2014/main" id="{22C60578-B3B9-0D48-FE77-021B26D7FF36}"/>
              </a:ext>
            </a:extLst>
          </p:cNvPr>
          <p:cNvSpPr/>
          <p:nvPr/>
        </p:nvSpPr>
        <p:spPr>
          <a:xfrm>
            <a:off x="11551615" y="6473952"/>
            <a:ext cx="411480" cy="274320"/>
          </a:xfrm>
          <a:prstGeom prst="rect">
            <a:avLst/>
          </a:prstGeom>
          <a:no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153</a:t>
            </a:fld>
            <a:endParaRPr lang="en-US" sz="1000" dirty="0"/>
          </a:p>
        </p:txBody>
      </p:sp>
      <p:sp>
        <p:nvSpPr>
          <p:cNvPr id="14" name="Text 12">
            <a:extLst>
              <a:ext uri="{FF2B5EF4-FFF2-40B4-BE49-F238E27FC236}">
                <a16:creationId xmlns:a16="http://schemas.microsoft.com/office/drawing/2014/main" id="{61BE7C20-37C0-59A1-2FA6-0478243C26B6}"/>
              </a:ext>
            </a:extLst>
          </p:cNvPr>
          <p:cNvSpPr/>
          <p:nvPr/>
        </p:nvSpPr>
        <p:spPr>
          <a:xfrm>
            <a:off x="2011680" y="6473952"/>
            <a:ext cx="5486400" cy="274320"/>
          </a:xfrm>
          <a:prstGeom prst="rect">
            <a:avLst/>
          </a:prstGeom>
          <a:noFill/>
          <a:ln/>
        </p:spPr>
        <p:txBody>
          <a:bodyPr wrap="square" rtlCol="0" anchor="ctr"/>
          <a:lstStyle/>
          <a:p>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sp>
        <p:nvSpPr>
          <p:cNvPr id="11" name="Text 9">
            <a:extLst>
              <a:ext uri="{FF2B5EF4-FFF2-40B4-BE49-F238E27FC236}">
                <a16:creationId xmlns:a16="http://schemas.microsoft.com/office/drawing/2014/main" id="{B038CCC2-3617-8830-E20F-F74E0F77DB80}"/>
              </a:ext>
            </a:extLst>
          </p:cNvPr>
          <p:cNvSpPr/>
          <p:nvPr/>
        </p:nvSpPr>
        <p:spPr>
          <a:xfrm>
            <a:off x="2011680" y="621792"/>
            <a:ext cx="9677095" cy="658368"/>
          </a:xfrm>
          <a:prstGeom prst="rect">
            <a:avLst/>
          </a:prstGeom>
          <a:noFill/>
        </p:spPr>
        <p:txBody>
          <a:bodyPr wrap="square" rtlCol="0" anchor="ctr"/>
          <a:lstStyle/>
          <a:p>
            <a:r>
              <a:rPr lang="en-US" sz="2400" b="1" dirty="0">
                <a:solidFill>
                  <a:srgbClr val="231F20"/>
                </a:solidFill>
                <a:latin typeface="Cambria" panose="02040503050406030204" pitchFamily="34" charset="0"/>
                <a:ea typeface="Cambria" panose="02040503050406030204" pitchFamily="34" charset="-122"/>
                <a:cs typeface="Cambria" panose="02040503050406030204" pitchFamily="34" charset="-120"/>
              </a:rPr>
              <a:t>Stage 3 — </a:t>
            </a:r>
            <a:r>
              <a:rPr lang="en-US" altLang="zh-CN" sz="2400" b="1" dirty="0">
                <a:solidFill>
                  <a:srgbClr val="231F20"/>
                </a:solidFill>
                <a:latin typeface="Cambria" panose="02040503050406030204" pitchFamily="34" charset="0"/>
                <a:ea typeface="Cambria" panose="02040503050406030204" pitchFamily="34" charset="-122"/>
                <a:cs typeface="Cambria" panose="02040503050406030204" pitchFamily="34" charset="-120"/>
              </a:rPr>
              <a:t>Network Scheduling</a:t>
            </a:r>
            <a:endParaRPr lang="en-US" sz="2400" dirty="0"/>
          </a:p>
        </p:txBody>
      </p:sp>
      <p:sp>
        <p:nvSpPr>
          <p:cNvPr id="12" name="A0_9076">
            <a:extLst>
              <a:ext uri="{FF2B5EF4-FFF2-40B4-BE49-F238E27FC236}">
                <a16:creationId xmlns:a16="http://schemas.microsoft.com/office/drawing/2014/main" id="{4ED94495-49BD-DD2E-5140-53A36BDE4C51}"/>
              </a:ext>
            </a:extLst>
          </p:cNvPr>
          <p:cNvSpPr/>
          <p:nvPr/>
        </p:nvSpPr>
        <p:spPr>
          <a:xfrm>
            <a:off x="2222582" y="1574113"/>
            <a:ext cx="2491293" cy="343004"/>
          </a:xfrm>
          <a:prstGeom prst="roundRect">
            <a:avLst>
              <a:gd name="adj" fmla="val 47368"/>
            </a:avLst>
          </a:prstGeom>
          <a:solidFill>
            <a:srgbClr val="1E5FA8"/>
          </a:solidFill>
          <a:ln w="12700">
            <a:solidFill>
              <a:srgbClr val="1E5FA8"/>
            </a:solidFill>
            <a:prstDash val="solid"/>
          </a:ln>
        </p:spPr>
        <p:txBody>
          <a:bodyPr/>
          <a:lstStyle/>
          <a:p>
            <a:endParaRPr lang="en-US"/>
          </a:p>
        </p:txBody>
      </p:sp>
      <p:sp>
        <p:nvSpPr>
          <p:cNvPr id="15" name="A0_9077">
            <a:extLst>
              <a:ext uri="{FF2B5EF4-FFF2-40B4-BE49-F238E27FC236}">
                <a16:creationId xmlns:a16="http://schemas.microsoft.com/office/drawing/2014/main" id="{A200A9DC-730F-BAE5-5B72-E6BFC8759370}"/>
              </a:ext>
            </a:extLst>
          </p:cNvPr>
          <p:cNvSpPr/>
          <p:nvPr/>
        </p:nvSpPr>
        <p:spPr>
          <a:xfrm>
            <a:off x="2258687" y="1646325"/>
            <a:ext cx="1985813" cy="198581"/>
          </a:xfrm>
          <a:prstGeom prst="rect">
            <a:avLst/>
          </a:prstGeom>
          <a:noFill/>
        </p:spPr>
        <p:txBody>
          <a:bodyPr wrap="square" lIns="0" tIns="0" rIns="0" bIns="0" rtlCol="0" anchor="ctr"/>
          <a:lstStyle/>
          <a:p>
            <a:pPr marL="0" indent="0" algn="ctr">
              <a:buNone/>
            </a:pPr>
            <a:r>
              <a:rPr lang="en-US" sz="1705" b="1" dirty="0">
                <a:solidFill>
                  <a:srgbClr val="FFFFFF"/>
                </a:solidFill>
                <a:latin typeface="Aptos" pitchFamily="34" charset="0"/>
                <a:ea typeface="Aptos" pitchFamily="34" charset="-122"/>
                <a:cs typeface="Aptos" pitchFamily="34" charset="-120"/>
              </a:rPr>
              <a:t>1. Qubit allocation</a:t>
            </a:r>
            <a:endParaRPr lang="en-US" sz="1705" dirty="0"/>
          </a:p>
        </p:txBody>
      </p:sp>
      <p:sp>
        <p:nvSpPr>
          <p:cNvPr id="16" name="A0_9080">
            <a:extLst>
              <a:ext uri="{FF2B5EF4-FFF2-40B4-BE49-F238E27FC236}">
                <a16:creationId xmlns:a16="http://schemas.microsoft.com/office/drawing/2014/main" id="{FE6E913F-6661-3B13-8967-F11B47A842B4}"/>
              </a:ext>
            </a:extLst>
          </p:cNvPr>
          <p:cNvSpPr/>
          <p:nvPr/>
        </p:nvSpPr>
        <p:spPr>
          <a:xfrm>
            <a:off x="5480538" y="1574113"/>
            <a:ext cx="2637531" cy="370696"/>
          </a:xfrm>
          <a:prstGeom prst="roundRect">
            <a:avLst>
              <a:gd name="adj" fmla="val 47368"/>
            </a:avLst>
          </a:prstGeom>
          <a:solidFill>
            <a:srgbClr val="6CC3B2"/>
          </a:solidFill>
          <a:ln w="12700">
            <a:solidFill>
              <a:srgbClr val="6CC3B2"/>
            </a:solidFill>
            <a:prstDash val="solid"/>
          </a:ln>
        </p:spPr>
        <p:txBody>
          <a:bodyPr/>
          <a:lstStyle/>
          <a:p>
            <a:endParaRPr lang="en-US"/>
          </a:p>
        </p:txBody>
      </p:sp>
      <p:sp>
        <p:nvSpPr>
          <p:cNvPr id="17" name="A0_9081">
            <a:extLst>
              <a:ext uri="{FF2B5EF4-FFF2-40B4-BE49-F238E27FC236}">
                <a16:creationId xmlns:a16="http://schemas.microsoft.com/office/drawing/2014/main" id="{8C6F01D4-8959-958F-4DA5-B1F1699E58C9}"/>
              </a:ext>
            </a:extLst>
          </p:cNvPr>
          <p:cNvSpPr/>
          <p:nvPr/>
        </p:nvSpPr>
        <p:spPr>
          <a:xfrm>
            <a:off x="5530777" y="1398879"/>
            <a:ext cx="2587293" cy="721163"/>
          </a:xfrm>
          <a:prstGeom prst="rect">
            <a:avLst/>
          </a:prstGeom>
          <a:noFill/>
        </p:spPr>
        <p:txBody>
          <a:bodyPr wrap="square" lIns="0" tIns="0" rIns="0" bIns="0" rtlCol="0" anchor="ctr"/>
          <a:lstStyle/>
          <a:p>
            <a:pPr marL="0" indent="0">
              <a:buNone/>
            </a:pPr>
            <a:r>
              <a:rPr lang="en-US" sz="1325" b="1" dirty="0">
                <a:solidFill>
                  <a:srgbClr val="FFFFFF"/>
                </a:solidFill>
                <a:latin typeface="Aptos" pitchFamily="34" charset="0"/>
                <a:ea typeface="Aptos" pitchFamily="34" charset="-122"/>
                <a:cs typeface="Aptos" pitchFamily="34" charset="-120"/>
              </a:rPr>
              <a:t>2. Entanglement  management</a:t>
            </a:r>
            <a:endParaRPr lang="en-US" sz="1325" dirty="0"/>
          </a:p>
        </p:txBody>
      </p:sp>
      <p:sp>
        <p:nvSpPr>
          <p:cNvPr id="18" name="A0_9084">
            <a:extLst>
              <a:ext uri="{FF2B5EF4-FFF2-40B4-BE49-F238E27FC236}">
                <a16:creationId xmlns:a16="http://schemas.microsoft.com/office/drawing/2014/main" id="{82CBB21C-43E7-5F8A-63CA-BD1CFAEF04CB}"/>
              </a:ext>
            </a:extLst>
          </p:cNvPr>
          <p:cNvSpPr/>
          <p:nvPr/>
        </p:nvSpPr>
        <p:spPr>
          <a:xfrm>
            <a:off x="8832241" y="1564594"/>
            <a:ext cx="2494923" cy="343004"/>
          </a:xfrm>
          <a:prstGeom prst="roundRect">
            <a:avLst>
              <a:gd name="adj" fmla="val 47368"/>
            </a:avLst>
          </a:prstGeom>
          <a:solidFill>
            <a:srgbClr val="2BA7C8"/>
          </a:solidFill>
          <a:ln w="12700">
            <a:solidFill>
              <a:srgbClr val="2BA7C8"/>
            </a:solidFill>
            <a:prstDash val="solid"/>
          </a:ln>
        </p:spPr>
        <p:txBody>
          <a:bodyPr/>
          <a:lstStyle/>
          <a:p>
            <a:endParaRPr lang="en-US"/>
          </a:p>
        </p:txBody>
      </p:sp>
      <p:sp>
        <p:nvSpPr>
          <p:cNvPr id="19" name="A0_9085">
            <a:extLst>
              <a:ext uri="{FF2B5EF4-FFF2-40B4-BE49-F238E27FC236}">
                <a16:creationId xmlns:a16="http://schemas.microsoft.com/office/drawing/2014/main" id="{14E96BDF-3AEE-D9B9-3307-A7A5327DCCF9}"/>
              </a:ext>
            </a:extLst>
          </p:cNvPr>
          <p:cNvSpPr/>
          <p:nvPr/>
        </p:nvSpPr>
        <p:spPr>
          <a:xfrm>
            <a:off x="8760030" y="1616373"/>
            <a:ext cx="2581557" cy="234687"/>
          </a:xfrm>
          <a:prstGeom prst="rect">
            <a:avLst/>
          </a:prstGeom>
          <a:noFill/>
        </p:spPr>
        <p:txBody>
          <a:bodyPr wrap="square" lIns="0" tIns="0" rIns="0" bIns="0" rtlCol="0" anchor="ctr"/>
          <a:lstStyle/>
          <a:p>
            <a:pPr marL="0" indent="0" algn="ctr">
              <a:buNone/>
            </a:pPr>
            <a:r>
              <a:rPr lang="en-US" sz="1705" b="1" dirty="0">
                <a:solidFill>
                  <a:srgbClr val="FFFFFF"/>
                </a:solidFill>
                <a:latin typeface="Aptos" pitchFamily="34" charset="0"/>
                <a:ea typeface="Aptos" pitchFamily="34" charset="-122"/>
                <a:cs typeface="Aptos" pitchFamily="34" charset="-120"/>
              </a:rPr>
              <a:t>3. Network scheduling</a:t>
            </a:r>
            <a:endParaRPr lang="en-US" sz="1705" dirty="0"/>
          </a:p>
        </p:txBody>
      </p:sp>
      <p:sp>
        <p:nvSpPr>
          <p:cNvPr id="20" name="A0_9087">
            <a:extLst>
              <a:ext uri="{FF2B5EF4-FFF2-40B4-BE49-F238E27FC236}">
                <a16:creationId xmlns:a16="http://schemas.microsoft.com/office/drawing/2014/main" id="{FB5A4760-2015-C57D-9A25-980535D8ACAE}"/>
              </a:ext>
            </a:extLst>
          </p:cNvPr>
          <p:cNvSpPr/>
          <p:nvPr/>
        </p:nvSpPr>
        <p:spPr>
          <a:xfrm>
            <a:off x="4940007" y="1651111"/>
            <a:ext cx="198581" cy="198581"/>
          </a:xfrm>
          <a:prstGeom prst="rect">
            <a:avLst/>
          </a:prstGeom>
          <a:noFill/>
        </p:spPr>
        <p:txBody>
          <a:bodyPr wrap="square" lIns="0" tIns="0" rIns="0" bIns="0" rtlCol="0" anchor="ctr"/>
          <a:lstStyle/>
          <a:p>
            <a:pPr marL="0" indent="0">
              <a:buNone/>
            </a:pPr>
            <a:r>
              <a:rPr lang="en-US" sz="2465" b="1" dirty="0">
                <a:solidFill>
                  <a:srgbClr val="6B7280"/>
                </a:solidFill>
              </a:rPr>
              <a:t>→</a:t>
            </a:r>
            <a:endParaRPr lang="en-US" sz="2465" dirty="0"/>
          </a:p>
        </p:txBody>
      </p:sp>
      <p:sp>
        <p:nvSpPr>
          <p:cNvPr id="21" name="A0_9088">
            <a:extLst>
              <a:ext uri="{FF2B5EF4-FFF2-40B4-BE49-F238E27FC236}">
                <a16:creationId xmlns:a16="http://schemas.microsoft.com/office/drawing/2014/main" id="{68550FAD-F146-EEE1-8560-00511CB596A4}"/>
              </a:ext>
            </a:extLst>
          </p:cNvPr>
          <p:cNvSpPr/>
          <p:nvPr/>
        </p:nvSpPr>
        <p:spPr>
          <a:xfrm>
            <a:off x="8311080" y="1646325"/>
            <a:ext cx="198581" cy="198581"/>
          </a:xfrm>
          <a:prstGeom prst="rect">
            <a:avLst/>
          </a:prstGeom>
          <a:noFill/>
        </p:spPr>
        <p:txBody>
          <a:bodyPr wrap="square" lIns="0" tIns="0" rIns="0" bIns="0" rtlCol="0" anchor="ctr"/>
          <a:lstStyle/>
          <a:p>
            <a:pPr marL="0" indent="0">
              <a:buNone/>
            </a:pPr>
            <a:r>
              <a:rPr lang="en-US" sz="2465" b="1" dirty="0">
                <a:solidFill>
                  <a:srgbClr val="6B7280"/>
                </a:solidFill>
              </a:rPr>
              <a:t>→</a:t>
            </a:r>
            <a:endParaRPr lang="en-US" sz="2465" dirty="0"/>
          </a:p>
        </p:txBody>
      </p:sp>
      <p:sp>
        <p:nvSpPr>
          <p:cNvPr id="22" name="A0_9089">
            <a:extLst>
              <a:ext uri="{FF2B5EF4-FFF2-40B4-BE49-F238E27FC236}">
                <a16:creationId xmlns:a16="http://schemas.microsoft.com/office/drawing/2014/main" id="{BE5D1719-F24F-0B87-EAC7-D7B63B1FC606}"/>
              </a:ext>
            </a:extLst>
          </p:cNvPr>
          <p:cNvSpPr/>
          <p:nvPr/>
        </p:nvSpPr>
        <p:spPr>
          <a:xfrm>
            <a:off x="8715186" y="1361337"/>
            <a:ext cx="2836429" cy="758639"/>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lIns="90264" tIns="45132" rIns="90264" bIns="45132" rtlCol="0" anchor="ctr"/>
          <a:lstStyle/>
          <a:p>
            <a:pPr algn="ctr"/>
            <a:endParaRPr lang="zh-CN" altLang="en-US" sz="1705" dirty="0"/>
          </a:p>
        </p:txBody>
      </p:sp>
      <p:sp>
        <p:nvSpPr>
          <p:cNvPr id="23" name="文本框 29">
            <a:extLst>
              <a:ext uri="{FF2B5EF4-FFF2-40B4-BE49-F238E27FC236}">
                <a16:creationId xmlns:a16="http://schemas.microsoft.com/office/drawing/2014/main" id="{077724A0-1863-8585-DE10-3902F7CF918F}"/>
              </a:ext>
            </a:extLst>
          </p:cNvPr>
          <p:cNvSpPr txBox="1"/>
          <p:nvPr/>
        </p:nvSpPr>
        <p:spPr>
          <a:xfrm>
            <a:off x="1748625" y="2300452"/>
            <a:ext cx="10405671" cy="686470"/>
          </a:xfrm>
          <a:prstGeom prst="rect">
            <a:avLst/>
          </a:prstGeom>
          <a:noFill/>
        </p:spPr>
        <p:txBody>
          <a:bodyPr wrap="square">
            <a:spAutoFit/>
          </a:bodyPr>
          <a:lstStyle/>
          <a:p>
            <a:pPr>
              <a:lnSpc>
                <a:spcPct val="110000"/>
              </a:lnSpc>
            </a:pPr>
            <a:r>
              <a:rPr lang="en-US" altLang="zh-CN" b="1" dirty="0"/>
              <a:t>Network Scheduling:</a:t>
            </a:r>
          </a:p>
          <a:p>
            <a:pPr>
              <a:lnSpc>
                <a:spcPct val="110000"/>
              </a:lnSpc>
            </a:pPr>
            <a:r>
              <a:rPr lang="en-US" altLang="zh-CN" dirty="0"/>
              <a:t>Remote gates without qubit overlap can be parallel execution; otherwise, executed sequentially.</a:t>
            </a:r>
            <a:endParaRPr lang="zh-CN" altLang="en-US" dirty="0"/>
          </a:p>
        </p:txBody>
      </p:sp>
      <p:sp>
        <p:nvSpPr>
          <p:cNvPr id="24" name="文本框 30">
            <a:extLst>
              <a:ext uri="{FF2B5EF4-FFF2-40B4-BE49-F238E27FC236}">
                <a16:creationId xmlns:a16="http://schemas.microsoft.com/office/drawing/2014/main" id="{3A01BB3B-2C3D-1DD0-F9E3-135771DE5560}"/>
              </a:ext>
            </a:extLst>
          </p:cNvPr>
          <p:cNvSpPr txBox="1"/>
          <p:nvPr/>
        </p:nvSpPr>
        <p:spPr>
          <a:xfrm>
            <a:off x="2880722" y="3533846"/>
            <a:ext cx="1010042" cy="646331"/>
          </a:xfrm>
          <a:prstGeom prst="rect">
            <a:avLst/>
          </a:prstGeom>
          <a:noFill/>
          <a:ln>
            <a:solidFill>
              <a:srgbClr val="0070C0"/>
            </a:solidFill>
          </a:ln>
        </p:spPr>
        <p:txBody>
          <a:bodyPr wrap="square" rtlCol="0">
            <a:spAutoFit/>
          </a:bodyPr>
          <a:lstStyle/>
          <a:p>
            <a:pPr algn="ctr"/>
            <a:r>
              <a:rPr lang="en-US" altLang="zh-CN" sz="1200" dirty="0"/>
              <a:t>QPU A</a:t>
            </a:r>
          </a:p>
          <a:p>
            <a:pPr algn="ctr"/>
            <a:endParaRPr lang="en-US" altLang="zh-CN" sz="1200" dirty="0"/>
          </a:p>
          <a:p>
            <a:pPr algn="ctr"/>
            <a:endParaRPr lang="zh-CN" altLang="en-US" sz="1200" dirty="0"/>
          </a:p>
        </p:txBody>
      </p:sp>
      <p:sp>
        <p:nvSpPr>
          <p:cNvPr id="25" name="椭圆 9089">
            <a:extLst>
              <a:ext uri="{FF2B5EF4-FFF2-40B4-BE49-F238E27FC236}">
                <a16:creationId xmlns:a16="http://schemas.microsoft.com/office/drawing/2014/main" id="{D38277FB-C3CC-18D8-F166-1C36D714DA9F}"/>
              </a:ext>
            </a:extLst>
          </p:cNvPr>
          <p:cNvSpPr/>
          <p:nvPr/>
        </p:nvSpPr>
        <p:spPr>
          <a:xfrm>
            <a:off x="2980187" y="3798168"/>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9090">
            <a:extLst>
              <a:ext uri="{FF2B5EF4-FFF2-40B4-BE49-F238E27FC236}">
                <a16:creationId xmlns:a16="http://schemas.microsoft.com/office/drawing/2014/main" id="{819EB1C7-AB83-4C7B-5147-56D24E3C265E}"/>
              </a:ext>
            </a:extLst>
          </p:cNvPr>
          <p:cNvSpPr/>
          <p:nvPr/>
        </p:nvSpPr>
        <p:spPr>
          <a:xfrm>
            <a:off x="3545719" y="3811660"/>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7" name="文本框 9091">
            <a:extLst>
              <a:ext uri="{FF2B5EF4-FFF2-40B4-BE49-F238E27FC236}">
                <a16:creationId xmlns:a16="http://schemas.microsoft.com/office/drawing/2014/main" id="{BDAA034E-291E-53CA-B717-828CF25000DE}"/>
              </a:ext>
            </a:extLst>
          </p:cNvPr>
          <p:cNvSpPr txBox="1"/>
          <p:nvPr/>
        </p:nvSpPr>
        <p:spPr>
          <a:xfrm>
            <a:off x="2879746" y="4258787"/>
            <a:ext cx="1010042" cy="646331"/>
          </a:xfrm>
          <a:prstGeom prst="rect">
            <a:avLst/>
          </a:prstGeom>
          <a:noFill/>
          <a:ln>
            <a:solidFill>
              <a:srgbClr val="0070C0"/>
            </a:solidFill>
          </a:ln>
        </p:spPr>
        <p:txBody>
          <a:bodyPr wrap="square" rtlCol="0">
            <a:spAutoFit/>
          </a:bodyPr>
          <a:lstStyle/>
          <a:p>
            <a:pPr algn="ctr"/>
            <a:endParaRPr lang="en-US" altLang="zh-CN" sz="1200" dirty="0"/>
          </a:p>
          <a:p>
            <a:pPr algn="ctr"/>
            <a:endParaRPr lang="en-US" altLang="zh-CN" sz="1200" dirty="0"/>
          </a:p>
          <a:p>
            <a:pPr algn="ctr"/>
            <a:r>
              <a:rPr lang="en-US" altLang="zh-CN" sz="1200" dirty="0"/>
              <a:t>QPU B</a:t>
            </a:r>
            <a:endParaRPr lang="zh-CN" altLang="en-US" sz="1200" dirty="0"/>
          </a:p>
        </p:txBody>
      </p:sp>
      <p:sp>
        <p:nvSpPr>
          <p:cNvPr id="28" name="椭圆 9092">
            <a:extLst>
              <a:ext uri="{FF2B5EF4-FFF2-40B4-BE49-F238E27FC236}">
                <a16:creationId xmlns:a16="http://schemas.microsoft.com/office/drawing/2014/main" id="{26279A1B-CD9B-3335-5A47-346156C502A8}"/>
              </a:ext>
            </a:extLst>
          </p:cNvPr>
          <p:cNvSpPr/>
          <p:nvPr/>
        </p:nvSpPr>
        <p:spPr>
          <a:xfrm>
            <a:off x="2991276" y="4456110"/>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9093">
            <a:extLst>
              <a:ext uri="{FF2B5EF4-FFF2-40B4-BE49-F238E27FC236}">
                <a16:creationId xmlns:a16="http://schemas.microsoft.com/office/drawing/2014/main" id="{CCFB5666-3AF9-A862-0360-E98191E9C101}"/>
              </a:ext>
            </a:extLst>
          </p:cNvPr>
          <p:cNvSpPr/>
          <p:nvPr/>
        </p:nvSpPr>
        <p:spPr>
          <a:xfrm>
            <a:off x="3556808" y="4469602"/>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0" name="文本框 9094">
            <a:extLst>
              <a:ext uri="{FF2B5EF4-FFF2-40B4-BE49-F238E27FC236}">
                <a16:creationId xmlns:a16="http://schemas.microsoft.com/office/drawing/2014/main" id="{49631CCA-484A-6E07-CB27-73789088BB56}"/>
              </a:ext>
            </a:extLst>
          </p:cNvPr>
          <p:cNvSpPr txBox="1"/>
          <p:nvPr/>
        </p:nvSpPr>
        <p:spPr>
          <a:xfrm>
            <a:off x="2909985" y="3747151"/>
            <a:ext cx="610541" cy="276999"/>
          </a:xfrm>
          <a:prstGeom prst="rect">
            <a:avLst/>
          </a:prstGeom>
          <a:noFill/>
        </p:spPr>
        <p:txBody>
          <a:bodyPr wrap="square" rtlCol="0">
            <a:spAutoFit/>
          </a:bodyPr>
          <a:lstStyle/>
          <a:p>
            <a:r>
              <a:rPr lang="en-US" altLang="zh-CN" sz="1200" dirty="0">
                <a:solidFill>
                  <a:schemeClr val="bg1"/>
                </a:solidFill>
              </a:rPr>
              <a:t>q1</a:t>
            </a:r>
            <a:endParaRPr lang="zh-CN" altLang="en-US" sz="1200" dirty="0">
              <a:solidFill>
                <a:schemeClr val="bg1"/>
              </a:solidFill>
            </a:endParaRPr>
          </a:p>
        </p:txBody>
      </p:sp>
      <p:sp>
        <p:nvSpPr>
          <p:cNvPr id="31" name="文本框 9095">
            <a:extLst>
              <a:ext uri="{FF2B5EF4-FFF2-40B4-BE49-F238E27FC236}">
                <a16:creationId xmlns:a16="http://schemas.microsoft.com/office/drawing/2014/main" id="{6C4FAEB0-6FA1-0ED8-EB3C-35080D314816}"/>
              </a:ext>
            </a:extLst>
          </p:cNvPr>
          <p:cNvSpPr txBox="1"/>
          <p:nvPr/>
        </p:nvSpPr>
        <p:spPr>
          <a:xfrm>
            <a:off x="3467844" y="3744260"/>
            <a:ext cx="610541" cy="276999"/>
          </a:xfrm>
          <a:prstGeom prst="rect">
            <a:avLst/>
          </a:prstGeom>
          <a:noFill/>
        </p:spPr>
        <p:txBody>
          <a:bodyPr wrap="square" rtlCol="0">
            <a:spAutoFit/>
          </a:bodyPr>
          <a:lstStyle/>
          <a:p>
            <a:r>
              <a:rPr lang="en-US" altLang="zh-CN" sz="1200" dirty="0">
                <a:solidFill>
                  <a:schemeClr val="bg1"/>
                </a:solidFill>
              </a:rPr>
              <a:t>q3</a:t>
            </a:r>
            <a:endParaRPr lang="zh-CN" altLang="en-US" sz="1200" dirty="0">
              <a:solidFill>
                <a:schemeClr val="bg1"/>
              </a:solidFill>
            </a:endParaRPr>
          </a:p>
        </p:txBody>
      </p:sp>
      <p:sp>
        <p:nvSpPr>
          <p:cNvPr id="32" name="文本框 9096">
            <a:extLst>
              <a:ext uri="{FF2B5EF4-FFF2-40B4-BE49-F238E27FC236}">
                <a16:creationId xmlns:a16="http://schemas.microsoft.com/office/drawing/2014/main" id="{84F90B92-D3B6-E19E-D622-278787FB3AFF}"/>
              </a:ext>
            </a:extLst>
          </p:cNvPr>
          <p:cNvSpPr txBox="1"/>
          <p:nvPr/>
        </p:nvSpPr>
        <p:spPr>
          <a:xfrm>
            <a:off x="2915047" y="4394210"/>
            <a:ext cx="610541" cy="276999"/>
          </a:xfrm>
          <a:prstGeom prst="rect">
            <a:avLst/>
          </a:prstGeom>
          <a:noFill/>
        </p:spPr>
        <p:txBody>
          <a:bodyPr wrap="square" rtlCol="0">
            <a:spAutoFit/>
          </a:bodyPr>
          <a:lstStyle/>
          <a:p>
            <a:r>
              <a:rPr lang="en-US" altLang="zh-CN" sz="1200" dirty="0">
                <a:solidFill>
                  <a:schemeClr val="bg1"/>
                </a:solidFill>
              </a:rPr>
              <a:t>q2</a:t>
            </a:r>
            <a:endParaRPr lang="zh-CN" altLang="en-US" sz="1200" dirty="0">
              <a:solidFill>
                <a:schemeClr val="bg1"/>
              </a:solidFill>
            </a:endParaRPr>
          </a:p>
        </p:txBody>
      </p:sp>
      <p:sp>
        <p:nvSpPr>
          <p:cNvPr id="33" name="文本框 9097">
            <a:extLst>
              <a:ext uri="{FF2B5EF4-FFF2-40B4-BE49-F238E27FC236}">
                <a16:creationId xmlns:a16="http://schemas.microsoft.com/office/drawing/2014/main" id="{75E11949-20B8-8D4E-273B-4575CBB5A9ED}"/>
              </a:ext>
            </a:extLst>
          </p:cNvPr>
          <p:cNvSpPr txBox="1"/>
          <p:nvPr/>
        </p:nvSpPr>
        <p:spPr>
          <a:xfrm>
            <a:off x="3498768" y="4423028"/>
            <a:ext cx="610541" cy="276999"/>
          </a:xfrm>
          <a:prstGeom prst="rect">
            <a:avLst/>
          </a:prstGeom>
          <a:noFill/>
        </p:spPr>
        <p:txBody>
          <a:bodyPr wrap="square" rtlCol="0">
            <a:spAutoFit/>
          </a:bodyPr>
          <a:lstStyle/>
          <a:p>
            <a:r>
              <a:rPr lang="en-US" altLang="zh-CN" sz="1200" dirty="0">
                <a:solidFill>
                  <a:schemeClr val="bg1"/>
                </a:solidFill>
              </a:rPr>
              <a:t>q4</a:t>
            </a:r>
            <a:endParaRPr lang="zh-CN" altLang="en-US" sz="1200" dirty="0">
              <a:solidFill>
                <a:schemeClr val="bg1"/>
              </a:solidFill>
            </a:endParaRPr>
          </a:p>
        </p:txBody>
      </p:sp>
      <p:sp>
        <p:nvSpPr>
          <p:cNvPr id="34" name="椭圆 9098">
            <a:extLst>
              <a:ext uri="{FF2B5EF4-FFF2-40B4-BE49-F238E27FC236}">
                <a16:creationId xmlns:a16="http://schemas.microsoft.com/office/drawing/2014/main" id="{97A51740-29A0-7363-454D-B96B211990B3}"/>
              </a:ext>
            </a:extLst>
          </p:cNvPr>
          <p:cNvSpPr/>
          <p:nvPr/>
        </p:nvSpPr>
        <p:spPr>
          <a:xfrm>
            <a:off x="3138686" y="3984741"/>
            <a:ext cx="216037" cy="202125"/>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5" name="椭圆 9099">
            <a:extLst>
              <a:ext uri="{FF2B5EF4-FFF2-40B4-BE49-F238E27FC236}">
                <a16:creationId xmlns:a16="http://schemas.microsoft.com/office/drawing/2014/main" id="{471A76FC-8EBB-B08F-7F45-26BB3C4C171A}"/>
              </a:ext>
            </a:extLst>
          </p:cNvPr>
          <p:cNvSpPr/>
          <p:nvPr/>
        </p:nvSpPr>
        <p:spPr>
          <a:xfrm>
            <a:off x="3135822" y="4273755"/>
            <a:ext cx="216037" cy="202125"/>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6" name="文本框 9100">
            <a:extLst>
              <a:ext uri="{FF2B5EF4-FFF2-40B4-BE49-F238E27FC236}">
                <a16:creationId xmlns:a16="http://schemas.microsoft.com/office/drawing/2014/main" id="{5C584F2F-B89F-CFB4-9DDF-0F46021A15A9}"/>
              </a:ext>
            </a:extLst>
          </p:cNvPr>
          <p:cNvSpPr txBox="1"/>
          <p:nvPr/>
        </p:nvSpPr>
        <p:spPr>
          <a:xfrm>
            <a:off x="2798190" y="4980365"/>
            <a:ext cx="3503557" cy="923330"/>
          </a:xfrm>
          <a:prstGeom prst="rect">
            <a:avLst/>
          </a:prstGeom>
          <a:noFill/>
        </p:spPr>
        <p:txBody>
          <a:bodyPr wrap="square" rtlCol="0">
            <a:spAutoFit/>
          </a:bodyPr>
          <a:lstStyle/>
          <a:p>
            <a:r>
              <a:rPr lang="en-US" altLang="zh-CN" dirty="0"/>
              <a:t>Each QPU </a:t>
            </a:r>
          </a:p>
          <a:p>
            <a:r>
              <a:rPr lang="en-US" altLang="zh-CN" dirty="0">
                <a:solidFill>
                  <a:srgbClr val="FF0000"/>
                </a:solidFill>
              </a:rPr>
              <a:t>Computing qubits: 2 </a:t>
            </a:r>
            <a:r>
              <a:rPr lang="en-US" altLang="zh-CN" dirty="0">
                <a:solidFill>
                  <a:srgbClr val="0070C0"/>
                </a:solidFill>
              </a:rPr>
              <a:t>Communication qubits: 1</a:t>
            </a:r>
            <a:endParaRPr lang="zh-CN" altLang="en-US" dirty="0">
              <a:solidFill>
                <a:srgbClr val="0070C0"/>
              </a:solidFill>
            </a:endParaRPr>
          </a:p>
        </p:txBody>
      </p:sp>
      <p:cxnSp>
        <p:nvCxnSpPr>
          <p:cNvPr id="37" name="直接连接符 9101">
            <a:extLst>
              <a:ext uri="{FF2B5EF4-FFF2-40B4-BE49-F238E27FC236}">
                <a16:creationId xmlns:a16="http://schemas.microsoft.com/office/drawing/2014/main" id="{EA4DD59C-01A6-7EA1-6759-657A24CF90CE}"/>
              </a:ext>
            </a:extLst>
          </p:cNvPr>
          <p:cNvCxnSpPr>
            <a:cxnSpLocks/>
          </p:cNvCxnSpPr>
          <p:nvPr/>
        </p:nvCxnSpPr>
        <p:spPr>
          <a:xfrm>
            <a:off x="4475701" y="3959656"/>
            <a:ext cx="1847770" cy="371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8" name="直接连接符 9102">
            <a:extLst>
              <a:ext uri="{FF2B5EF4-FFF2-40B4-BE49-F238E27FC236}">
                <a16:creationId xmlns:a16="http://schemas.microsoft.com/office/drawing/2014/main" id="{F2C6511C-F728-9E9F-2D61-4FDFBD501373}"/>
              </a:ext>
            </a:extLst>
          </p:cNvPr>
          <p:cNvCxnSpPr>
            <a:cxnSpLocks/>
          </p:cNvCxnSpPr>
          <p:nvPr/>
        </p:nvCxnSpPr>
        <p:spPr>
          <a:xfrm>
            <a:off x="4488281" y="5003730"/>
            <a:ext cx="1844686" cy="309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39" name="椭圆 9103">
            <a:extLst>
              <a:ext uri="{FF2B5EF4-FFF2-40B4-BE49-F238E27FC236}">
                <a16:creationId xmlns:a16="http://schemas.microsoft.com/office/drawing/2014/main" id="{92BCDAA2-3270-5E53-38E4-F2EBB36DA187}"/>
              </a:ext>
            </a:extLst>
          </p:cNvPr>
          <p:cNvSpPr/>
          <p:nvPr/>
        </p:nvSpPr>
        <p:spPr>
          <a:xfrm>
            <a:off x="5015986" y="4903102"/>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40" name="直接连接符 9104">
            <a:extLst>
              <a:ext uri="{FF2B5EF4-FFF2-40B4-BE49-F238E27FC236}">
                <a16:creationId xmlns:a16="http://schemas.microsoft.com/office/drawing/2014/main" id="{F38DD39F-5D9D-BCD4-FEDE-312706D97DB5}"/>
              </a:ext>
            </a:extLst>
          </p:cNvPr>
          <p:cNvCxnSpPr>
            <a:cxnSpLocks/>
            <a:endCxn id="39" idx="4"/>
          </p:cNvCxnSpPr>
          <p:nvPr/>
        </p:nvCxnSpPr>
        <p:spPr>
          <a:xfrm>
            <a:off x="5124007" y="3959656"/>
            <a:ext cx="0" cy="115058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1" name="直接连接符 9105">
            <a:extLst>
              <a:ext uri="{FF2B5EF4-FFF2-40B4-BE49-F238E27FC236}">
                <a16:creationId xmlns:a16="http://schemas.microsoft.com/office/drawing/2014/main" id="{B1148E58-0010-DFCA-0EF6-0850BA565815}"/>
              </a:ext>
            </a:extLst>
          </p:cNvPr>
          <p:cNvCxnSpPr>
            <a:cxnSpLocks/>
          </p:cNvCxnSpPr>
          <p:nvPr/>
        </p:nvCxnSpPr>
        <p:spPr>
          <a:xfrm>
            <a:off x="4475701" y="4161781"/>
            <a:ext cx="184777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2" name="直接连接符 9106">
            <a:extLst>
              <a:ext uri="{FF2B5EF4-FFF2-40B4-BE49-F238E27FC236}">
                <a16:creationId xmlns:a16="http://schemas.microsoft.com/office/drawing/2014/main" id="{6FE83DB4-0EF1-4BD4-EA93-584E759F3871}"/>
              </a:ext>
            </a:extLst>
          </p:cNvPr>
          <p:cNvCxnSpPr>
            <a:cxnSpLocks/>
          </p:cNvCxnSpPr>
          <p:nvPr/>
        </p:nvCxnSpPr>
        <p:spPr>
          <a:xfrm>
            <a:off x="4485197" y="4770078"/>
            <a:ext cx="184777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43" name="椭圆 9107">
            <a:extLst>
              <a:ext uri="{FF2B5EF4-FFF2-40B4-BE49-F238E27FC236}">
                <a16:creationId xmlns:a16="http://schemas.microsoft.com/office/drawing/2014/main" id="{138F10D2-A38D-20BF-35B9-7E84E272F564}"/>
              </a:ext>
            </a:extLst>
          </p:cNvPr>
          <p:cNvSpPr/>
          <p:nvPr/>
        </p:nvSpPr>
        <p:spPr>
          <a:xfrm>
            <a:off x="5809895" y="4663444"/>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44" name="直接连接符 9108">
            <a:extLst>
              <a:ext uri="{FF2B5EF4-FFF2-40B4-BE49-F238E27FC236}">
                <a16:creationId xmlns:a16="http://schemas.microsoft.com/office/drawing/2014/main" id="{F7F3E38B-4AEF-BA64-5DE5-5B913BEBE2F4}"/>
              </a:ext>
            </a:extLst>
          </p:cNvPr>
          <p:cNvCxnSpPr>
            <a:cxnSpLocks/>
            <a:endCxn id="43" idx="4"/>
          </p:cNvCxnSpPr>
          <p:nvPr/>
        </p:nvCxnSpPr>
        <p:spPr>
          <a:xfrm>
            <a:off x="5917916" y="3959656"/>
            <a:ext cx="0" cy="91092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45" name="文本框 9109">
            <a:extLst>
              <a:ext uri="{FF2B5EF4-FFF2-40B4-BE49-F238E27FC236}">
                <a16:creationId xmlns:a16="http://schemas.microsoft.com/office/drawing/2014/main" id="{E8588E15-8FAC-CC91-3EEB-3BD9856713BC}"/>
              </a:ext>
            </a:extLst>
          </p:cNvPr>
          <p:cNvSpPr txBox="1"/>
          <p:nvPr/>
        </p:nvSpPr>
        <p:spPr>
          <a:xfrm>
            <a:off x="4171555" y="3793936"/>
            <a:ext cx="483117" cy="276999"/>
          </a:xfrm>
          <a:prstGeom prst="rect">
            <a:avLst/>
          </a:prstGeom>
          <a:noFill/>
        </p:spPr>
        <p:txBody>
          <a:bodyPr wrap="square" rtlCol="0">
            <a:spAutoFit/>
          </a:bodyPr>
          <a:lstStyle/>
          <a:p>
            <a:r>
              <a:rPr lang="en-US" altLang="zh-CN" sz="1200" dirty="0"/>
              <a:t>q1</a:t>
            </a:r>
            <a:endParaRPr lang="zh-CN" altLang="en-US" sz="1200" dirty="0"/>
          </a:p>
        </p:txBody>
      </p:sp>
      <p:sp>
        <p:nvSpPr>
          <p:cNvPr id="46" name="文本框 9110">
            <a:extLst>
              <a:ext uri="{FF2B5EF4-FFF2-40B4-BE49-F238E27FC236}">
                <a16:creationId xmlns:a16="http://schemas.microsoft.com/office/drawing/2014/main" id="{204DB26A-168C-55DF-25E0-43D3829552FB}"/>
              </a:ext>
            </a:extLst>
          </p:cNvPr>
          <p:cNvSpPr txBox="1"/>
          <p:nvPr/>
        </p:nvSpPr>
        <p:spPr>
          <a:xfrm>
            <a:off x="4165100" y="4039614"/>
            <a:ext cx="483117" cy="276999"/>
          </a:xfrm>
          <a:prstGeom prst="rect">
            <a:avLst/>
          </a:prstGeom>
          <a:noFill/>
        </p:spPr>
        <p:txBody>
          <a:bodyPr wrap="square" rtlCol="0">
            <a:spAutoFit/>
          </a:bodyPr>
          <a:lstStyle/>
          <a:p>
            <a:r>
              <a:rPr lang="en-US" altLang="zh-CN" sz="1200" b="1" dirty="0"/>
              <a:t>q3</a:t>
            </a:r>
            <a:endParaRPr lang="zh-CN" altLang="en-US" sz="1200" b="1" dirty="0"/>
          </a:p>
        </p:txBody>
      </p:sp>
      <p:sp>
        <p:nvSpPr>
          <p:cNvPr id="47" name="文本框 9111">
            <a:extLst>
              <a:ext uri="{FF2B5EF4-FFF2-40B4-BE49-F238E27FC236}">
                <a16:creationId xmlns:a16="http://schemas.microsoft.com/office/drawing/2014/main" id="{20A26ECB-1E1B-5924-8139-F2B1BA42330B}"/>
              </a:ext>
            </a:extLst>
          </p:cNvPr>
          <p:cNvSpPr txBox="1"/>
          <p:nvPr/>
        </p:nvSpPr>
        <p:spPr>
          <a:xfrm>
            <a:off x="4181051" y="4623163"/>
            <a:ext cx="483117" cy="276999"/>
          </a:xfrm>
          <a:prstGeom prst="rect">
            <a:avLst/>
          </a:prstGeom>
          <a:noFill/>
        </p:spPr>
        <p:txBody>
          <a:bodyPr wrap="square" rtlCol="0">
            <a:spAutoFit/>
          </a:bodyPr>
          <a:lstStyle/>
          <a:p>
            <a:r>
              <a:rPr lang="en-US" altLang="zh-CN" sz="1200" b="1" dirty="0"/>
              <a:t>q2</a:t>
            </a:r>
            <a:endParaRPr lang="zh-CN" altLang="en-US" sz="1200" b="1" dirty="0"/>
          </a:p>
        </p:txBody>
      </p:sp>
      <p:sp>
        <p:nvSpPr>
          <p:cNvPr id="48" name="文本框 9112">
            <a:extLst>
              <a:ext uri="{FF2B5EF4-FFF2-40B4-BE49-F238E27FC236}">
                <a16:creationId xmlns:a16="http://schemas.microsoft.com/office/drawing/2014/main" id="{49244C1F-FF27-D745-7F8F-21AB3D22B9BB}"/>
              </a:ext>
            </a:extLst>
          </p:cNvPr>
          <p:cNvSpPr txBox="1"/>
          <p:nvPr/>
        </p:nvSpPr>
        <p:spPr>
          <a:xfrm>
            <a:off x="4191057" y="4856967"/>
            <a:ext cx="483117" cy="276999"/>
          </a:xfrm>
          <a:prstGeom prst="rect">
            <a:avLst/>
          </a:prstGeom>
          <a:noFill/>
        </p:spPr>
        <p:txBody>
          <a:bodyPr wrap="square" rtlCol="0">
            <a:spAutoFit/>
          </a:bodyPr>
          <a:lstStyle/>
          <a:p>
            <a:r>
              <a:rPr lang="en-US" altLang="zh-CN" sz="1200" dirty="0"/>
              <a:t>q4</a:t>
            </a:r>
            <a:endParaRPr lang="zh-CN" altLang="en-US" sz="1200" dirty="0"/>
          </a:p>
        </p:txBody>
      </p:sp>
      <p:cxnSp>
        <p:nvCxnSpPr>
          <p:cNvPr id="49" name="直接连接符 9113">
            <a:extLst>
              <a:ext uri="{FF2B5EF4-FFF2-40B4-BE49-F238E27FC236}">
                <a16:creationId xmlns:a16="http://schemas.microsoft.com/office/drawing/2014/main" id="{054DB0FC-50F2-2DBC-9CC2-D79351E3A8A1}"/>
              </a:ext>
            </a:extLst>
          </p:cNvPr>
          <p:cNvCxnSpPr/>
          <p:nvPr/>
        </p:nvCxnSpPr>
        <p:spPr>
          <a:xfrm>
            <a:off x="4178251" y="4462857"/>
            <a:ext cx="2390589" cy="0"/>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50" name="文本框 9114">
            <a:extLst>
              <a:ext uri="{FF2B5EF4-FFF2-40B4-BE49-F238E27FC236}">
                <a16:creationId xmlns:a16="http://schemas.microsoft.com/office/drawing/2014/main" id="{B7E2E7FF-0B8F-A056-9B66-2B37240CE4BD}"/>
              </a:ext>
            </a:extLst>
          </p:cNvPr>
          <p:cNvSpPr txBox="1"/>
          <p:nvPr/>
        </p:nvSpPr>
        <p:spPr>
          <a:xfrm>
            <a:off x="6510702" y="4047646"/>
            <a:ext cx="1001457" cy="276999"/>
          </a:xfrm>
          <a:prstGeom prst="rect">
            <a:avLst/>
          </a:prstGeom>
          <a:noFill/>
        </p:spPr>
        <p:txBody>
          <a:bodyPr wrap="square" rtlCol="0">
            <a:spAutoFit/>
          </a:bodyPr>
          <a:lstStyle/>
          <a:p>
            <a:r>
              <a:rPr lang="en-US" altLang="zh-CN" sz="1200" dirty="0"/>
              <a:t>QPU A</a:t>
            </a:r>
            <a:endParaRPr lang="zh-CN" altLang="en-US" sz="1200" dirty="0"/>
          </a:p>
        </p:txBody>
      </p:sp>
      <p:sp>
        <p:nvSpPr>
          <p:cNvPr id="51" name="文本框 9115">
            <a:extLst>
              <a:ext uri="{FF2B5EF4-FFF2-40B4-BE49-F238E27FC236}">
                <a16:creationId xmlns:a16="http://schemas.microsoft.com/office/drawing/2014/main" id="{1B93ADC6-E2F1-EBB8-DF77-06B1F7748A99}"/>
              </a:ext>
            </a:extLst>
          </p:cNvPr>
          <p:cNvSpPr txBox="1"/>
          <p:nvPr/>
        </p:nvSpPr>
        <p:spPr>
          <a:xfrm>
            <a:off x="6512690" y="4577961"/>
            <a:ext cx="1001457" cy="276999"/>
          </a:xfrm>
          <a:prstGeom prst="rect">
            <a:avLst/>
          </a:prstGeom>
          <a:noFill/>
        </p:spPr>
        <p:txBody>
          <a:bodyPr wrap="square" rtlCol="0">
            <a:spAutoFit/>
          </a:bodyPr>
          <a:lstStyle/>
          <a:p>
            <a:r>
              <a:rPr lang="en-US" altLang="zh-CN" sz="1200" dirty="0"/>
              <a:t>QPU B</a:t>
            </a:r>
            <a:endParaRPr lang="zh-CN" altLang="en-US" sz="1200" dirty="0"/>
          </a:p>
        </p:txBody>
      </p:sp>
      <p:sp>
        <p:nvSpPr>
          <p:cNvPr id="52" name="矩形 9116">
            <a:extLst>
              <a:ext uri="{FF2B5EF4-FFF2-40B4-BE49-F238E27FC236}">
                <a16:creationId xmlns:a16="http://schemas.microsoft.com/office/drawing/2014/main" id="{1521BED2-7223-4CAC-388D-24441A71BCAC}"/>
              </a:ext>
            </a:extLst>
          </p:cNvPr>
          <p:cNvSpPr/>
          <p:nvPr/>
        </p:nvSpPr>
        <p:spPr>
          <a:xfrm>
            <a:off x="4556736" y="4383512"/>
            <a:ext cx="395295" cy="168632"/>
          </a:xfrm>
          <a:prstGeom prst="rect">
            <a:avLst/>
          </a:prstGeom>
          <a:solidFill>
            <a:srgbClr val="99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000" dirty="0">
                <a:solidFill>
                  <a:schemeClr val="bg1"/>
                </a:solidFill>
              </a:rPr>
              <a:t>EPR</a:t>
            </a:r>
            <a:endParaRPr lang="zh-CN" altLang="en-US" sz="1000" dirty="0">
              <a:solidFill>
                <a:schemeClr val="bg1"/>
              </a:solidFill>
            </a:endParaRPr>
          </a:p>
        </p:txBody>
      </p:sp>
      <p:sp>
        <p:nvSpPr>
          <p:cNvPr id="53" name="矩形 9117">
            <a:extLst>
              <a:ext uri="{FF2B5EF4-FFF2-40B4-BE49-F238E27FC236}">
                <a16:creationId xmlns:a16="http://schemas.microsoft.com/office/drawing/2014/main" id="{C8C1F1B3-F0D1-6157-D3CA-373DC81E9CD3}"/>
              </a:ext>
            </a:extLst>
          </p:cNvPr>
          <p:cNvSpPr/>
          <p:nvPr/>
        </p:nvSpPr>
        <p:spPr>
          <a:xfrm>
            <a:off x="5361939" y="4388485"/>
            <a:ext cx="395295" cy="168632"/>
          </a:xfrm>
          <a:prstGeom prst="rect">
            <a:avLst/>
          </a:prstGeom>
          <a:solidFill>
            <a:srgbClr val="99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000" dirty="0">
                <a:solidFill>
                  <a:schemeClr val="bg1"/>
                </a:solidFill>
              </a:rPr>
              <a:t>EPR</a:t>
            </a:r>
            <a:endParaRPr lang="zh-CN" altLang="en-US" sz="1000" dirty="0">
              <a:solidFill>
                <a:schemeClr val="bg1"/>
              </a:solidFill>
            </a:endParaRPr>
          </a:p>
        </p:txBody>
      </p:sp>
      <p:cxnSp>
        <p:nvCxnSpPr>
          <p:cNvPr id="54" name="直接连接符 9118">
            <a:extLst>
              <a:ext uri="{FF2B5EF4-FFF2-40B4-BE49-F238E27FC236}">
                <a16:creationId xmlns:a16="http://schemas.microsoft.com/office/drawing/2014/main" id="{0A8D3BD2-2AF0-ED9F-C12C-E22842D4E991}"/>
              </a:ext>
            </a:extLst>
          </p:cNvPr>
          <p:cNvCxnSpPr>
            <a:cxnSpLocks/>
          </p:cNvCxnSpPr>
          <p:nvPr/>
        </p:nvCxnSpPr>
        <p:spPr>
          <a:xfrm>
            <a:off x="4488508" y="4351392"/>
            <a:ext cx="1847770" cy="0"/>
          </a:xfrm>
          <a:prstGeom prst="line">
            <a:avLst/>
          </a:prstGeom>
          <a:ln>
            <a:solidFill>
              <a:srgbClr val="0070C0"/>
            </a:solidFill>
            <a:prstDash val="sysDot"/>
          </a:ln>
        </p:spPr>
        <p:style>
          <a:lnRef idx="2">
            <a:schemeClr val="accent1"/>
          </a:lnRef>
          <a:fillRef idx="0">
            <a:schemeClr val="accent1"/>
          </a:fillRef>
          <a:effectRef idx="1">
            <a:schemeClr val="accent1"/>
          </a:effectRef>
          <a:fontRef idx="minor">
            <a:schemeClr val="tx1"/>
          </a:fontRef>
        </p:style>
      </p:cxnSp>
      <p:sp>
        <p:nvSpPr>
          <p:cNvPr id="55" name="文本框 9119">
            <a:extLst>
              <a:ext uri="{FF2B5EF4-FFF2-40B4-BE49-F238E27FC236}">
                <a16:creationId xmlns:a16="http://schemas.microsoft.com/office/drawing/2014/main" id="{3CDEEFE3-F641-0399-72A4-3EBF33204557}"/>
              </a:ext>
            </a:extLst>
          </p:cNvPr>
          <p:cNvSpPr txBox="1"/>
          <p:nvPr/>
        </p:nvSpPr>
        <p:spPr>
          <a:xfrm>
            <a:off x="4177907" y="4229225"/>
            <a:ext cx="483117" cy="276999"/>
          </a:xfrm>
          <a:prstGeom prst="rect">
            <a:avLst/>
          </a:prstGeom>
          <a:noFill/>
        </p:spPr>
        <p:txBody>
          <a:bodyPr wrap="square" rtlCol="0">
            <a:spAutoFit/>
          </a:bodyPr>
          <a:lstStyle/>
          <a:p>
            <a:r>
              <a:rPr lang="en-US" altLang="zh-CN" sz="1200" dirty="0">
                <a:solidFill>
                  <a:srgbClr val="0070C0"/>
                </a:solidFill>
              </a:rPr>
              <a:t>c1</a:t>
            </a:r>
            <a:endParaRPr lang="zh-CN" altLang="en-US" sz="1200" dirty="0">
              <a:solidFill>
                <a:srgbClr val="0070C0"/>
              </a:solidFill>
            </a:endParaRPr>
          </a:p>
        </p:txBody>
      </p:sp>
      <p:cxnSp>
        <p:nvCxnSpPr>
          <p:cNvPr id="56" name="直接连接符 9120">
            <a:extLst>
              <a:ext uri="{FF2B5EF4-FFF2-40B4-BE49-F238E27FC236}">
                <a16:creationId xmlns:a16="http://schemas.microsoft.com/office/drawing/2014/main" id="{F1B52364-85FC-E3B0-9756-3C97BD5E8C51}"/>
              </a:ext>
            </a:extLst>
          </p:cNvPr>
          <p:cNvCxnSpPr>
            <a:cxnSpLocks/>
          </p:cNvCxnSpPr>
          <p:nvPr/>
        </p:nvCxnSpPr>
        <p:spPr>
          <a:xfrm>
            <a:off x="4500661" y="4590458"/>
            <a:ext cx="1847770" cy="0"/>
          </a:xfrm>
          <a:prstGeom prst="line">
            <a:avLst/>
          </a:prstGeom>
          <a:ln>
            <a:solidFill>
              <a:srgbClr val="0070C0"/>
            </a:solidFill>
            <a:prstDash val="sysDot"/>
          </a:ln>
        </p:spPr>
        <p:style>
          <a:lnRef idx="2">
            <a:schemeClr val="accent1"/>
          </a:lnRef>
          <a:fillRef idx="0">
            <a:schemeClr val="accent1"/>
          </a:fillRef>
          <a:effectRef idx="1">
            <a:schemeClr val="accent1"/>
          </a:effectRef>
          <a:fontRef idx="minor">
            <a:schemeClr val="tx1"/>
          </a:fontRef>
        </p:style>
      </p:cxnSp>
      <p:sp>
        <p:nvSpPr>
          <p:cNvPr id="57" name="文本框 9121">
            <a:extLst>
              <a:ext uri="{FF2B5EF4-FFF2-40B4-BE49-F238E27FC236}">
                <a16:creationId xmlns:a16="http://schemas.microsoft.com/office/drawing/2014/main" id="{22411C1E-7DF3-ADF4-5326-B33D167CB0E0}"/>
              </a:ext>
            </a:extLst>
          </p:cNvPr>
          <p:cNvSpPr txBox="1"/>
          <p:nvPr/>
        </p:nvSpPr>
        <p:spPr>
          <a:xfrm>
            <a:off x="4190060" y="4468291"/>
            <a:ext cx="483117" cy="276999"/>
          </a:xfrm>
          <a:prstGeom prst="rect">
            <a:avLst/>
          </a:prstGeom>
          <a:noFill/>
        </p:spPr>
        <p:txBody>
          <a:bodyPr wrap="square" rtlCol="0">
            <a:spAutoFit/>
          </a:bodyPr>
          <a:lstStyle/>
          <a:p>
            <a:r>
              <a:rPr lang="en-US" altLang="zh-CN" sz="1200" dirty="0">
                <a:solidFill>
                  <a:srgbClr val="0070C0"/>
                </a:solidFill>
              </a:rPr>
              <a:t>c2</a:t>
            </a:r>
            <a:endParaRPr lang="zh-CN" altLang="en-US" sz="1200" dirty="0">
              <a:solidFill>
                <a:srgbClr val="0070C0"/>
              </a:solidFill>
            </a:endParaRPr>
          </a:p>
        </p:txBody>
      </p:sp>
      <p:sp>
        <p:nvSpPr>
          <p:cNvPr id="58" name="文本框 9122">
            <a:extLst>
              <a:ext uri="{FF2B5EF4-FFF2-40B4-BE49-F238E27FC236}">
                <a16:creationId xmlns:a16="http://schemas.microsoft.com/office/drawing/2014/main" id="{88EE8AF1-8D4D-7BBC-DB2D-8AA20271DCF4}"/>
              </a:ext>
            </a:extLst>
          </p:cNvPr>
          <p:cNvSpPr txBox="1"/>
          <p:nvPr/>
        </p:nvSpPr>
        <p:spPr>
          <a:xfrm>
            <a:off x="4761596" y="3389085"/>
            <a:ext cx="877372" cy="523220"/>
          </a:xfrm>
          <a:prstGeom prst="rect">
            <a:avLst/>
          </a:prstGeom>
          <a:noFill/>
        </p:spPr>
        <p:txBody>
          <a:bodyPr wrap="square" rtlCol="0">
            <a:spAutoFit/>
          </a:bodyPr>
          <a:lstStyle/>
          <a:p>
            <a:r>
              <a:rPr lang="en-US" altLang="zh-CN" sz="1400" dirty="0"/>
              <a:t>Remote gate 1</a:t>
            </a:r>
            <a:endParaRPr lang="zh-CN" altLang="en-US" sz="1400" dirty="0"/>
          </a:p>
        </p:txBody>
      </p:sp>
      <p:sp>
        <p:nvSpPr>
          <p:cNvPr id="59" name="文本框 9123">
            <a:extLst>
              <a:ext uri="{FF2B5EF4-FFF2-40B4-BE49-F238E27FC236}">
                <a16:creationId xmlns:a16="http://schemas.microsoft.com/office/drawing/2014/main" id="{742CC212-67B9-F67A-5E8E-F58C91E8FF25}"/>
              </a:ext>
            </a:extLst>
          </p:cNvPr>
          <p:cNvSpPr txBox="1"/>
          <p:nvPr/>
        </p:nvSpPr>
        <p:spPr>
          <a:xfrm>
            <a:off x="5479230" y="3398337"/>
            <a:ext cx="877372" cy="523220"/>
          </a:xfrm>
          <a:prstGeom prst="rect">
            <a:avLst/>
          </a:prstGeom>
          <a:noFill/>
        </p:spPr>
        <p:txBody>
          <a:bodyPr wrap="square" rtlCol="0">
            <a:spAutoFit/>
          </a:bodyPr>
          <a:lstStyle/>
          <a:p>
            <a:r>
              <a:rPr lang="en-US" altLang="zh-CN" sz="1400" dirty="0"/>
              <a:t>Remote gate 2</a:t>
            </a:r>
            <a:endParaRPr lang="zh-CN" altLang="en-US" sz="1400" dirty="0"/>
          </a:p>
        </p:txBody>
      </p:sp>
      <p:cxnSp>
        <p:nvCxnSpPr>
          <p:cNvPr id="60" name="直接连接符 9124">
            <a:extLst>
              <a:ext uri="{FF2B5EF4-FFF2-40B4-BE49-F238E27FC236}">
                <a16:creationId xmlns:a16="http://schemas.microsoft.com/office/drawing/2014/main" id="{0531D771-D428-DBDC-BFFE-FE4738569058}"/>
              </a:ext>
            </a:extLst>
          </p:cNvPr>
          <p:cNvCxnSpPr>
            <a:cxnSpLocks/>
          </p:cNvCxnSpPr>
          <p:nvPr/>
        </p:nvCxnSpPr>
        <p:spPr>
          <a:xfrm>
            <a:off x="7681941" y="3932165"/>
            <a:ext cx="1847770" cy="3712"/>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61" name="直接连接符 9125">
            <a:extLst>
              <a:ext uri="{FF2B5EF4-FFF2-40B4-BE49-F238E27FC236}">
                <a16:creationId xmlns:a16="http://schemas.microsoft.com/office/drawing/2014/main" id="{6433BEAE-490A-6215-493B-E636C94535CD}"/>
              </a:ext>
            </a:extLst>
          </p:cNvPr>
          <p:cNvCxnSpPr>
            <a:cxnSpLocks/>
          </p:cNvCxnSpPr>
          <p:nvPr/>
        </p:nvCxnSpPr>
        <p:spPr>
          <a:xfrm>
            <a:off x="7694521" y="4976239"/>
            <a:ext cx="1844686" cy="309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62" name="椭圆 9126">
            <a:extLst>
              <a:ext uri="{FF2B5EF4-FFF2-40B4-BE49-F238E27FC236}">
                <a16:creationId xmlns:a16="http://schemas.microsoft.com/office/drawing/2014/main" id="{DE55BAE3-E2C0-E571-A852-FED926F1ABC9}"/>
              </a:ext>
            </a:extLst>
          </p:cNvPr>
          <p:cNvSpPr/>
          <p:nvPr/>
        </p:nvSpPr>
        <p:spPr>
          <a:xfrm>
            <a:off x="8222226" y="4875611"/>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63" name="直接连接符 9127">
            <a:extLst>
              <a:ext uri="{FF2B5EF4-FFF2-40B4-BE49-F238E27FC236}">
                <a16:creationId xmlns:a16="http://schemas.microsoft.com/office/drawing/2014/main" id="{11F06DAD-2A9A-463B-C11C-27BD3DF3162C}"/>
              </a:ext>
            </a:extLst>
          </p:cNvPr>
          <p:cNvCxnSpPr>
            <a:cxnSpLocks/>
            <a:endCxn id="62" idx="4"/>
          </p:cNvCxnSpPr>
          <p:nvPr/>
        </p:nvCxnSpPr>
        <p:spPr>
          <a:xfrm>
            <a:off x="8330247" y="3932165"/>
            <a:ext cx="0" cy="115058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4" name="直接连接符 9128">
            <a:extLst>
              <a:ext uri="{FF2B5EF4-FFF2-40B4-BE49-F238E27FC236}">
                <a16:creationId xmlns:a16="http://schemas.microsoft.com/office/drawing/2014/main" id="{DE7D6B25-C8C6-AE18-4AAC-4379CD5E31C3}"/>
              </a:ext>
            </a:extLst>
          </p:cNvPr>
          <p:cNvCxnSpPr>
            <a:cxnSpLocks/>
          </p:cNvCxnSpPr>
          <p:nvPr/>
        </p:nvCxnSpPr>
        <p:spPr>
          <a:xfrm>
            <a:off x="7681941" y="4134290"/>
            <a:ext cx="184777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5" name="直接连接符 9129">
            <a:extLst>
              <a:ext uri="{FF2B5EF4-FFF2-40B4-BE49-F238E27FC236}">
                <a16:creationId xmlns:a16="http://schemas.microsoft.com/office/drawing/2014/main" id="{F4CC495B-B299-2E5E-9988-EDDC3B9D97CB}"/>
              </a:ext>
            </a:extLst>
          </p:cNvPr>
          <p:cNvCxnSpPr>
            <a:cxnSpLocks/>
          </p:cNvCxnSpPr>
          <p:nvPr/>
        </p:nvCxnSpPr>
        <p:spPr>
          <a:xfrm>
            <a:off x="7691437" y="4742587"/>
            <a:ext cx="184777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66" name="椭圆 9130">
            <a:extLst>
              <a:ext uri="{FF2B5EF4-FFF2-40B4-BE49-F238E27FC236}">
                <a16:creationId xmlns:a16="http://schemas.microsoft.com/office/drawing/2014/main" id="{93503FA5-D851-A286-CA6A-8BE78F28A2ED}"/>
              </a:ext>
            </a:extLst>
          </p:cNvPr>
          <p:cNvSpPr/>
          <p:nvPr/>
        </p:nvSpPr>
        <p:spPr>
          <a:xfrm>
            <a:off x="9016135" y="4635953"/>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67" name="直接连接符 9131">
            <a:extLst>
              <a:ext uri="{FF2B5EF4-FFF2-40B4-BE49-F238E27FC236}">
                <a16:creationId xmlns:a16="http://schemas.microsoft.com/office/drawing/2014/main" id="{6457B678-5BC2-531F-7E15-220F5D0D2AEA}"/>
              </a:ext>
            </a:extLst>
          </p:cNvPr>
          <p:cNvCxnSpPr>
            <a:cxnSpLocks/>
            <a:endCxn id="66" idx="4"/>
          </p:cNvCxnSpPr>
          <p:nvPr/>
        </p:nvCxnSpPr>
        <p:spPr>
          <a:xfrm>
            <a:off x="9124156" y="3932165"/>
            <a:ext cx="0" cy="91092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68" name="文本框 9132">
            <a:extLst>
              <a:ext uri="{FF2B5EF4-FFF2-40B4-BE49-F238E27FC236}">
                <a16:creationId xmlns:a16="http://schemas.microsoft.com/office/drawing/2014/main" id="{99EEBD14-8B36-F300-0DEC-1F8EC5848686}"/>
              </a:ext>
            </a:extLst>
          </p:cNvPr>
          <p:cNvSpPr txBox="1"/>
          <p:nvPr/>
        </p:nvSpPr>
        <p:spPr>
          <a:xfrm>
            <a:off x="7377795" y="3766445"/>
            <a:ext cx="377689" cy="276999"/>
          </a:xfrm>
          <a:prstGeom prst="rect">
            <a:avLst/>
          </a:prstGeom>
          <a:noFill/>
          <a:ln>
            <a:noFill/>
          </a:ln>
        </p:spPr>
        <p:txBody>
          <a:bodyPr wrap="square" rtlCol="0">
            <a:spAutoFit/>
          </a:bodyPr>
          <a:lstStyle/>
          <a:p>
            <a:r>
              <a:rPr lang="en-US" altLang="zh-CN" sz="1200" dirty="0">
                <a:solidFill>
                  <a:srgbClr val="FF0000"/>
                </a:solidFill>
              </a:rPr>
              <a:t>q1</a:t>
            </a:r>
            <a:endParaRPr lang="zh-CN" altLang="en-US" sz="1200" dirty="0">
              <a:solidFill>
                <a:srgbClr val="FF0000"/>
              </a:solidFill>
            </a:endParaRPr>
          </a:p>
        </p:txBody>
      </p:sp>
      <p:sp>
        <p:nvSpPr>
          <p:cNvPr id="69" name="文本框 9133">
            <a:extLst>
              <a:ext uri="{FF2B5EF4-FFF2-40B4-BE49-F238E27FC236}">
                <a16:creationId xmlns:a16="http://schemas.microsoft.com/office/drawing/2014/main" id="{EACEE9A5-59D6-E306-07BB-E705DB204C52}"/>
              </a:ext>
            </a:extLst>
          </p:cNvPr>
          <p:cNvSpPr txBox="1"/>
          <p:nvPr/>
        </p:nvSpPr>
        <p:spPr>
          <a:xfrm>
            <a:off x="7371340" y="4012123"/>
            <a:ext cx="483117" cy="276999"/>
          </a:xfrm>
          <a:prstGeom prst="rect">
            <a:avLst/>
          </a:prstGeom>
          <a:noFill/>
        </p:spPr>
        <p:txBody>
          <a:bodyPr wrap="square" rtlCol="0">
            <a:spAutoFit/>
          </a:bodyPr>
          <a:lstStyle/>
          <a:p>
            <a:r>
              <a:rPr lang="en-US" altLang="zh-CN" sz="1200" b="1" dirty="0"/>
              <a:t>q3</a:t>
            </a:r>
            <a:endParaRPr lang="zh-CN" altLang="en-US" sz="1200" b="1" dirty="0"/>
          </a:p>
        </p:txBody>
      </p:sp>
      <p:sp>
        <p:nvSpPr>
          <p:cNvPr id="70" name="文本框 9134">
            <a:extLst>
              <a:ext uri="{FF2B5EF4-FFF2-40B4-BE49-F238E27FC236}">
                <a16:creationId xmlns:a16="http://schemas.microsoft.com/office/drawing/2014/main" id="{FB8768DF-F5E7-D60A-1585-9AF298244675}"/>
              </a:ext>
            </a:extLst>
          </p:cNvPr>
          <p:cNvSpPr txBox="1"/>
          <p:nvPr/>
        </p:nvSpPr>
        <p:spPr>
          <a:xfrm>
            <a:off x="7387291" y="4595672"/>
            <a:ext cx="483117" cy="276999"/>
          </a:xfrm>
          <a:prstGeom prst="rect">
            <a:avLst/>
          </a:prstGeom>
          <a:noFill/>
        </p:spPr>
        <p:txBody>
          <a:bodyPr wrap="square" rtlCol="0">
            <a:spAutoFit/>
          </a:bodyPr>
          <a:lstStyle/>
          <a:p>
            <a:r>
              <a:rPr lang="en-US" altLang="zh-CN" sz="1200" b="1" dirty="0"/>
              <a:t>q2</a:t>
            </a:r>
            <a:endParaRPr lang="zh-CN" altLang="en-US" sz="1200" b="1" dirty="0"/>
          </a:p>
        </p:txBody>
      </p:sp>
      <p:sp>
        <p:nvSpPr>
          <p:cNvPr id="71" name="文本框 9135">
            <a:extLst>
              <a:ext uri="{FF2B5EF4-FFF2-40B4-BE49-F238E27FC236}">
                <a16:creationId xmlns:a16="http://schemas.microsoft.com/office/drawing/2014/main" id="{3EF57EDC-78FC-D0DB-38C3-5F5E9CEDBDD8}"/>
              </a:ext>
            </a:extLst>
          </p:cNvPr>
          <p:cNvSpPr txBox="1"/>
          <p:nvPr/>
        </p:nvSpPr>
        <p:spPr>
          <a:xfrm>
            <a:off x="7397297" y="4829476"/>
            <a:ext cx="483117" cy="276999"/>
          </a:xfrm>
          <a:prstGeom prst="rect">
            <a:avLst/>
          </a:prstGeom>
          <a:noFill/>
        </p:spPr>
        <p:txBody>
          <a:bodyPr wrap="square" rtlCol="0">
            <a:spAutoFit/>
          </a:bodyPr>
          <a:lstStyle/>
          <a:p>
            <a:r>
              <a:rPr lang="en-US" altLang="zh-CN" sz="1200" dirty="0"/>
              <a:t>q4</a:t>
            </a:r>
            <a:endParaRPr lang="zh-CN" altLang="en-US" sz="1200" dirty="0"/>
          </a:p>
        </p:txBody>
      </p:sp>
      <p:cxnSp>
        <p:nvCxnSpPr>
          <p:cNvPr id="72" name="直接连接符 9136">
            <a:extLst>
              <a:ext uri="{FF2B5EF4-FFF2-40B4-BE49-F238E27FC236}">
                <a16:creationId xmlns:a16="http://schemas.microsoft.com/office/drawing/2014/main" id="{1E964894-164F-3575-7E5C-7665F494EE5A}"/>
              </a:ext>
            </a:extLst>
          </p:cNvPr>
          <p:cNvCxnSpPr/>
          <p:nvPr/>
        </p:nvCxnSpPr>
        <p:spPr>
          <a:xfrm>
            <a:off x="7384491" y="4435366"/>
            <a:ext cx="2390589" cy="0"/>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73" name="文本框 9137">
            <a:extLst>
              <a:ext uri="{FF2B5EF4-FFF2-40B4-BE49-F238E27FC236}">
                <a16:creationId xmlns:a16="http://schemas.microsoft.com/office/drawing/2014/main" id="{A65D56EB-4D44-4FFE-3E12-60DA92B75DDB}"/>
              </a:ext>
            </a:extLst>
          </p:cNvPr>
          <p:cNvSpPr txBox="1"/>
          <p:nvPr/>
        </p:nvSpPr>
        <p:spPr>
          <a:xfrm>
            <a:off x="9734991" y="4107135"/>
            <a:ext cx="1001457" cy="276999"/>
          </a:xfrm>
          <a:prstGeom prst="rect">
            <a:avLst/>
          </a:prstGeom>
          <a:noFill/>
        </p:spPr>
        <p:txBody>
          <a:bodyPr wrap="square" rtlCol="0">
            <a:spAutoFit/>
          </a:bodyPr>
          <a:lstStyle/>
          <a:p>
            <a:r>
              <a:rPr lang="en-US" altLang="zh-CN" sz="1200" dirty="0"/>
              <a:t>QPU A</a:t>
            </a:r>
            <a:endParaRPr lang="zh-CN" altLang="en-US" sz="1200" dirty="0"/>
          </a:p>
        </p:txBody>
      </p:sp>
      <p:sp>
        <p:nvSpPr>
          <p:cNvPr id="74" name="文本框 9138">
            <a:extLst>
              <a:ext uri="{FF2B5EF4-FFF2-40B4-BE49-F238E27FC236}">
                <a16:creationId xmlns:a16="http://schemas.microsoft.com/office/drawing/2014/main" id="{AEA9AC7D-371E-D5A2-93C6-E30A116B6C90}"/>
              </a:ext>
            </a:extLst>
          </p:cNvPr>
          <p:cNvSpPr txBox="1"/>
          <p:nvPr/>
        </p:nvSpPr>
        <p:spPr>
          <a:xfrm>
            <a:off x="9736979" y="4637450"/>
            <a:ext cx="1001457" cy="276999"/>
          </a:xfrm>
          <a:prstGeom prst="rect">
            <a:avLst/>
          </a:prstGeom>
          <a:noFill/>
        </p:spPr>
        <p:txBody>
          <a:bodyPr wrap="square" rtlCol="0">
            <a:spAutoFit/>
          </a:bodyPr>
          <a:lstStyle/>
          <a:p>
            <a:r>
              <a:rPr lang="en-US" altLang="zh-CN" sz="1200" dirty="0"/>
              <a:t>QPU B</a:t>
            </a:r>
            <a:endParaRPr lang="zh-CN" altLang="en-US" sz="1200" dirty="0"/>
          </a:p>
        </p:txBody>
      </p:sp>
      <p:sp>
        <p:nvSpPr>
          <p:cNvPr id="75" name="矩形 9139">
            <a:extLst>
              <a:ext uri="{FF2B5EF4-FFF2-40B4-BE49-F238E27FC236}">
                <a16:creationId xmlns:a16="http://schemas.microsoft.com/office/drawing/2014/main" id="{C76F405B-0461-1CCB-6A1D-686734BA428A}"/>
              </a:ext>
            </a:extLst>
          </p:cNvPr>
          <p:cNvSpPr/>
          <p:nvPr/>
        </p:nvSpPr>
        <p:spPr>
          <a:xfrm>
            <a:off x="7762976" y="4356021"/>
            <a:ext cx="395295" cy="168632"/>
          </a:xfrm>
          <a:prstGeom prst="rect">
            <a:avLst/>
          </a:prstGeom>
          <a:solidFill>
            <a:srgbClr val="99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000" dirty="0">
                <a:solidFill>
                  <a:schemeClr val="bg1"/>
                </a:solidFill>
              </a:rPr>
              <a:t>EPR</a:t>
            </a:r>
            <a:endParaRPr lang="zh-CN" altLang="en-US" sz="1000" dirty="0">
              <a:solidFill>
                <a:schemeClr val="bg1"/>
              </a:solidFill>
            </a:endParaRPr>
          </a:p>
        </p:txBody>
      </p:sp>
      <p:sp>
        <p:nvSpPr>
          <p:cNvPr id="76" name="矩形 9140">
            <a:extLst>
              <a:ext uri="{FF2B5EF4-FFF2-40B4-BE49-F238E27FC236}">
                <a16:creationId xmlns:a16="http://schemas.microsoft.com/office/drawing/2014/main" id="{A884CDA7-45CE-F1CC-B325-EC7A73EBD243}"/>
              </a:ext>
            </a:extLst>
          </p:cNvPr>
          <p:cNvSpPr/>
          <p:nvPr/>
        </p:nvSpPr>
        <p:spPr>
          <a:xfrm>
            <a:off x="8568179" y="4360994"/>
            <a:ext cx="395295" cy="168632"/>
          </a:xfrm>
          <a:prstGeom prst="rect">
            <a:avLst/>
          </a:prstGeom>
          <a:solidFill>
            <a:srgbClr val="99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000" dirty="0">
                <a:solidFill>
                  <a:schemeClr val="bg1"/>
                </a:solidFill>
              </a:rPr>
              <a:t>EPR</a:t>
            </a:r>
            <a:endParaRPr lang="zh-CN" altLang="en-US" sz="1000" dirty="0">
              <a:solidFill>
                <a:schemeClr val="bg1"/>
              </a:solidFill>
            </a:endParaRPr>
          </a:p>
        </p:txBody>
      </p:sp>
      <p:cxnSp>
        <p:nvCxnSpPr>
          <p:cNvPr id="77" name="直接连接符 9141">
            <a:extLst>
              <a:ext uri="{FF2B5EF4-FFF2-40B4-BE49-F238E27FC236}">
                <a16:creationId xmlns:a16="http://schemas.microsoft.com/office/drawing/2014/main" id="{25EEC8C9-974B-2B25-8F58-B3A0E33F226D}"/>
              </a:ext>
            </a:extLst>
          </p:cNvPr>
          <p:cNvCxnSpPr>
            <a:cxnSpLocks/>
          </p:cNvCxnSpPr>
          <p:nvPr/>
        </p:nvCxnSpPr>
        <p:spPr>
          <a:xfrm>
            <a:off x="7694748" y="4323901"/>
            <a:ext cx="1847770" cy="0"/>
          </a:xfrm>
          <a:prstGeom prst="line">
            <a:avLst/>
          </a:prstGeom>
          <a:ln>
            <a:solidFill>
              <a:srgbClr val="0070C0"/>
            </a:solidFill>
            <a:prstDash val="sysDot"/>
          </a:ln>
        </p:spPr>
        <p:style>
          <a:lnRef idx="2">
            <a:schemeClr val="accent1"/>
          </a:lnRef>
          <a:fillRef idx="0">
            <a:schemeClr val="accent1"/>
          </a:fillRef>
          <a:effectRef idx="1">
            <a:schemeClr val="accent1"/>
          </a:effectRef>
          <a:fontRef idx="minor">
            <a:schemeClr val="tx1"/>
          </a:fontRef>
        </p:style>
      </p:cxnSp>
      <p:sp>
        <p:nvSpPr>
          <p:cNvPr id="78" name="文本框 9142">
            <a:extLst>
              <a:ext uri="{FF2B5EF4-FFF2-40B4-BE49-F238E27FC236}">
                <a16:creationId xmlns:a16="http://schemas.microsoft.com/office/drawing/2014/main" id="{7486CDFF-AF45-8771-7062-E078B3825066}"/>
              </a:ext>
            </a:extLst>
          </p:cNvPr>
          <p:cNvSpPr txBox="1"/>
          <p:nvPr/>
        </p:nvSpPr>
        <p:spPr>
          <a:xfrm>
            <a:off x="7384147" y="4201734"/>
            <a:ext cx="483117" cy="276999"/>
          </a:xfrm>
          <a:prstGeom prst="rect">
            <a:avLst/>
          </a:prstGeom>
          <a:noFill/>
        </p:spPr>
        <p:txBody>
          <a:bodyPr wrap="square" rtlCol="0">
            <a:spAutoFit/>
          </a:bodyPr>
          <a:lstStyle/>
          <a:p>
            <a:r>
              <a:rPr lang="en-US" altLang="zh-CN" sz="1200" dirty="0">
                <a:solidFill>
                  <a:srgbClr val="0070C0"/>
                </a:solidFill>
              </a:rPr>
              <a:t>c1</a:t>
            </a:r>
            <a:endParaRPr lang="zh-CN" altLang="en-US" sz="1200" dirty="0">
              <a:solidFill>
                <a:srgbClr val="0070C0"/>
              </a:solidFill>
            </a:endParaRPr>
          </a:p>
        </p:txBody>
      </p:sp>
      <p:cxnSp>
        <p:nvCxnSpPr>
          <p:cNvPr id="79" name="直接连接符 9143">
            <a:extLst>
              <a:ext uri="{FF2B5EF4-FFF2-40B4-BE49-F238E27FC236}">
                <a16:creationId xmlns:a16="http://schemas.microsoft.com/office/drawing/2014/main" id="{39DB68FE-FFEA-AAE2-DE0B-1AC8C86DE7C6}"/>
              </a:ext>
            </a:extLst>
          </p:cNvPr>
          <p:cNvCxnSpPr>
            <a:cxnSpLocks/>
          </p:cNvCxnSpPr>
          <p:nvPr/>
        </p:nvCxnSpPr>
        <p:spPr>
          <a:xfrm>
            <a:off x="7706901" y="4562967"/>
            <a:ext cx="1847770" cy="0"/>
          </a:xfrm>
          <a:prstGeom prst="line">
            <a:avLst/>
          </a:prstGeom>
          <a:ln>
            <a:solidFill>
              <a:srgbClr val="0070C0"/>
            </a:solidFill>
            <a:prstDash val="sysDot"/>
          </a:ln>
        </p:spPr>
        <p:style>
          <a:lnRef idx="2">
            <a:schemeClr val="accent1"/>
          </a:lnRef>
          <a:fillRef idx="0">
            <a:schemeClr val="accent1"/>
          </a:fillRef>
          <a:effectRef idx="1">
            <a:schemeClr val="accent1"/>
          </a:effectRef>
          <a:fontRef idx="minor">
            <a:schemeClr val="tx1"/>
          </a:fontRef>
        </p:style>
      </p:cxnSp>
      <p:sp>
        <p:nvSpPr>
          <p:cNvPr id="80" name="文本框 9144">
            <a:extLst>
              <a:ext uri="{FF2B5EF4-FFF2-40B4-BE49-F238E27FC236}">
                <a16:creationId xmlns:a16="http://schemas.microsoft.com/office/drawing/2014/main" id="{AA9F7198-4184-D3A8-7AC2-FA8CCE9FE790}"/>
              </a:ext>
            </a:extLst>
          </p:cNvPr>
          <p:cNvSpPr txBox="1"/>
          <p:nvPr/>
        </p:nvSpPr>
        <p:spPr>
          <a:xfrm>
            <a:off x="7396300" y="4440800"/>
            <a:ext cx="483117" cy="276999"/>
          </a:xfrm>
          <a:prstGeom prst="rect">
            <a:avLst/>
          </a:prstGeom>
          <a:noFill/>
        </p:spPr>
        <p:txBody>
          <a:bodyPr wrap="square" rtlCol="0">
            <a:spAutoFit/>
          </a:bodyPr>
          <a:lstStyle/>
          <a:p>
            <a:r>
              <a:rPr lang="en-US" altLang="zh-CN" sz="1200" dirty="0">
                <a:solidFill>
                  <a:srgbClr val="0070C0"/>
                </a:solidFill>
              </a:rPr>
              <a:t>c2</a:t>
            </a:r>
            <a:endParaRPr lang="zh-CN" altLang="en-US" sz="1200" dirty="0">
              <a:solidFill>
                <a:srgbClr val="0070C0"/>
              </a:solidFill>
            </a:endParaRPr>
          </a:p>
        </p:txBody>
      </p:sp>
      <p:sp>
        <p:nvSpPr>
          <p:cNvPr id="81" name="文本框 9145">
            <a:extLst>
              <a:ext uri="{FF2B5EF4-FFF2-40B4-BE49-F238E27FC236}">
                <a16:creationId xmlns:a16="http://schemas.microsoft.com/office/drawing/2014/main" id="{FD5FEE84-541A-2DC7-F272-FA18B094FE02}"/>
              </a:ext>
            </a:extLst>
          </p:cNvPr>
          <p:cNvSpPr txBox="1"/>
          <p:nvPr/>
        </p:nvSpPr>
        <p:spPr>
          <a:xfrm>
            <a:off x="7994431" y="3370257"/>
            <a:ext cx="877372" cy="523220"/>
          </a:xfrm>
          <a:prstGeom prst="rect">
            <a:avLst/>
          </a:prstGeom>
          <a:noFill/>
        </p:spPr>
        <p:txBody>
          <a:bodyPr wrap="square" rtlCol="0">
            <a:spAutoFit/>
          </a:bodyPr>
          <a:lstStyle/>
          <a:p>
            <a:r>
              <a:rPr lang="en-US" altLang="zh-CN" sz="1400" dirty="0"/>
              <a:t>Remote gate 1</a:t>
            </a:r>
            <a:endParaRPr lang="zh-CN" altLang="en-US" sz="1400" dirty="0"/>
          </a:p>
        </p:txBody>
      </p:sp>
      <p:sp>
        <p:nvSpPr>
          <p:cNvPr id="82" name="文本框 9146">
            <a:extLst>
              <a:ext uri="{FF2B5EF4-FFF2-40B4-BE49-F238E27FC236}">
                <a16:creationId xmlns:a16="http://schemas.microsoft.com/office/drawing/2014/main" id="{6E56721D-28BC-6419-FF60-CFD36D5BCD9C}"/>
              </a:ext>
            </a:extLst>
          </p:cNvPr>
          <p:cNvSpPr txBox="1"/>
          <p:nvPr/>
        </p:nvSpPr>
        <p:spPr>
          <a:xfrm>
            <a:off x="8712065" y="3379509"/>
            <a:ext cx="877372" cy="523220"/>
          </a:xfrm>
          <a:prstGeom prst="rect">
            <a:avLst/>
          </a:prstGeom>
          <a:noFill/>
        </p:spPr>
        <p:txBody>
          <a:bodyPr wrap="square" rtlCol="0">
            <a:spAutoFit/>
          </a:bodyPr>
          <a:lstStyle/>
          <a:p>
            <a:r>
              <a:rPr lang="en-US" altLang="zh-CN" sz="1400" dirty="0"/>
              <a:t>Remote gate 2</a:t>
            </a:r>
            <a:endParaRPr lang="zh-CN" altLang="en-US" sz="1400" dirty="0"/>
          </a:p>
        </p:txBody>
      </p:sp>
    </p:spTree>
    <p:extLst>
      <p:ext uri="{BB962C8B-B14F-4D97-AF65-F5344CB8AC3E}">
        <p14:creationId xmlns:p14="http://schemas.microsoft.com/office/powerpoint/2010/main" val="227851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400"/>
                                        <p:tgtEl>
                                          <p:spTgt spid="12"/>
                                        </p:tgtEl>
                                      </p:cBhvr>
                                    </p:animEffect>
                                  </p:childTnLst>
                                </p:cTn>
                              </p:par>
                              <p:par>
                                <p:cTn id="8" presetID="10" presetClass="entr" presetSubtype="0"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400"/>
                                        <p:tgtEl>
                                          <p:spTgt spid="15"/>
                                        </p:tgtEl>
                                      </p:cBhvr>
                                    </p:animEffect>
                                  </p:childTnLst>
                                </p:cTn>
                              </p:par>
                              <p:par>
                                <p:cTn id="11" presetID="10"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400"/>
                                        <p:tgtEl>
                                          <p:spTgt spid="16"/>
                                        </p:tgtEl>
                                      </p:cBhvr>
                                    </p:animEffect>
                                  </p:childTnLst>
                                </p:cTn>
                              </p:par>
                              <p:par>
                                <p:cTn id="14" presetID="10" presetClass="entr" presetSubtype="0" fill="hold"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400"/>
                                        <p:tgtEl>
                                          <p:spTgt spid="17"/>
                                        </p:tgtEl>
                                      </p:cBhvr>
                                    </p:animEffect>
                                  </p:childTnLst>
                                </p:cTn>
                              </p:par>
                              <p:par>
                                <p:cTn id="17" presetID="10"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400"/>
                                        <p:tgtEl>
                                          <p:spTgt spid="18"/>
                                        </p:tgtEl>
                                      </p:cBhvr>
                                    </p:animEffect>
                                  </p:childTnLst>
                                </p:cTn>
                              </p:par>
                              <p:par>
                                <p:cTn id="20" presetID="10" presetClass="entr" presetSubtype="0" fill="hold"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400"/>
                                        <p:tgtEl>
                                          <p:spTgt spid="19"/>
                                        </p:tgtEl>
                                      </p:cBhvr>
                                    </p:animEffect>
                                  </p:childTnLst>
                                </p:cTn>
                              </p:par>
                              <p:par>
                                <p:cTn id="23" presetID="10" presetClass="entr" presetSubtype="0" fill="hold" nodeType="with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fade">
                                      <p:cBhvr>
                                        <p:cTn id="25" dur="400"/>
                                        <p:tgtEl>
                                          <p:spTgt spid="20"/>
                                        </p:tgtEl>
                                      </p:cBhvr>
                                    </p:animEffect>
                                  </p:childTnLst>
                                </p:cTn>
                              </p:par>
                              <p:par>
                                <p:cTn id="26" presetID="10" presetClass="entr" presetSubtype="0" fill="hold" nodeType="with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fade">
                                      <p:cBhvr>
                                        <p:cTn id="28" dur="400"/>
                                        <p:tgtEl>
                                          <p:spTgt spid="21"/>
                                        </p:tgtEl>
                                      </p:cBhvr>
                                    </p:animEffect>
                                  </p:childTnLst>
                                </p:cTn>
                              </p:par>
                              <p:par>
                                <p:cTn id="29" presetID="10" presetClass="entr" presetSubtype="0" fill="hold" nodeType="with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400"/>
                                        <p:tgtEl>
                                          <p:spTgt spid="22"/>
                                        </p:tgtEl>
                                      </p:cBhvr>
                                    </p:animEffect>
                                  </p:childTnLst>
                                </p:cTn>
                              </p:par>
                              <p:par>
                                <p:cTn id="32" presetID="1" presetClass="entr" presetSubtype="0" fill="hold" grpId="0" nodeType="withEffect">
                                  <p:stCondLst>
                                    <p:cond delay="0"/>
                                  </p:stCondLst>
                                  <p:childTnLst>
                                    <p:set>
                                      <p:cBhvr>
                                        <p:cTn id="33" dur="1" fill="hold">
                                          <p:stCondLst>
                                            <p:cond delay="0"/>
                                          </p:stCondLst>
                                        </p:cTn>
                                        <p:tgtEl>
                                          <p:spTgt spid="23"/>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24"/>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25"/>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26"/>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27"/>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0"/>
                                          </p:stCondLst>
                                        </p:cTn>
                                        <p:tgtEl>
                                          <p:spTgt spid="28"/>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29"/>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30"/>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31"/>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32"/>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33"/>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34"/>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35"/>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36"/>
                                        </p:tgtEl>
                                        <p:attrNameLst>
                                          <p:attrName>style.visibility</p:attrName>
                                        </p:attrNameLst>
                                      </p:cBhvr>
                                      <p:to>
                                        <p:strVal val="visible"/>
                                      </p:to>
                                    </p:set>
                                  </p:childTnLst>
                                </p:cTn>
                              </p:par>
                              <p:par>
                                <p:cTn id="62" presetID="1" presetClass="entr" presetSubtype="0" fill="hold" nodeType="withEffect">
                                  <p:stCondLst>
                                    <p:cond delay="0"/>
                                  </p:stCondLst>
                                  <p:childTnLst>
                                    <p:set>
                                      <p:cBhvr>
                                        <p:cTn id="63" dur="1" fill="hold">
                                          <p:stCondLst>
                                            <p:cond delay="0"/>
                                          </p:stCondLst>
                                        </p:cTn>
                                        <p:tgtEl>
                                          <p:spTgt spid="37"/>
                                        </p:tgtEl>
                                        <p:attrNameLst>
                                          <p:attrName>style.visibility</p:attrName>
                                        </p:attrNameLst>
                                      </p:cBhvr>
                                      <p:to>
                                        <p:strVal val="visible"/>
                                      </p:to>
                                    </p:set>
                                  </p:childTnLst>
                                </p:cTn>
                              </p:par>
                              <p:par>
                                <p:cTn id="64" presetID="1" presetClass="entr" presetSubtype="0" fill="hold" nodeType="withEffect">
                                  <p:stCondLst>
                                    <p:cond delay="0"/>
                                  </p:stCondLst>
                                  <p:childTnLst>
                                    <p:set>
                                      <p:cBhvr>
                                        <p:cTn id="65" dur="1" fill="hold">
                                          <p:stCondLst>
                                            <p:cond delay="0"/>
                                          </p:stCondLst>
                                        </p:cTn>
                                        <p:tgtEl>
                                          <p:spTgt spid="38"/>
                                        </p:tgtEl>
                                        <p:attrNameLst>
                                          <p:attrName>style.visibility</p:attrName>
                                        </p:attrNameLst>
                                      </p:cBhvr>
                                      <p:to>
                                        <p:strVal val="visible"/>
                                      </p:to>
                                    </p:set>
                                  </p:childTnLst>
                                </p:cTn>
                              </p:par>
                              <p:par>
                                <p:cTn id="66" presetID="1" presetClass="entr" presetSubtype="0" fill="hold" grpId="0" nodeType="withEffect">
                                  <p:stCondLst>
                                    <p:cond delay="0"/>
                                  </p:stCondLst>
                                  <p:childTnLst>
                                    <p:set>
                                      <p:cBhvr>
                                        <p:cTn id="67" dur="1" fill="hold">
                                          <p:stCondLst>
                                            <p:cond delay="0"/>
                                          </p:stCondLst>
                                        </p:cTn>
                                        <p:tgtEl>
                                          <p:spTgt spid="39"/>
                                        </p:tgtEl>
                                        <p:attrNameLst>
                                          <p:attrName>style.visibility</p:attrName>
                                        </p:attrNameLst>
                                      </p:cBhvr>
                                      <p:to>
                                        <p:strVal val="visible"/>
                                      </p:to>
                                    </p:set>
                                  </p:childTnLst>
                                </p:cTn>
                              </p:par>
                              <p:par>
                                <p:cTn id="68" presetID="1" presetClass="entr" presetSubtype="0" fill="hold" nodeType="withEffect">
                                  <p:stCondLst>
                                    <p:cond delay="0"/>
                                  </p:stCondLst>
                                  <p:childTnLst>
                                    <p:set>
                                      <p:cBhvr>
                                        <p:cTn id="69" dur="1" fill="hold">
                                          <p:stCondLst>
                                            <p:cond delay="0"/>
                                          </p:stCondLst>
                                        </p:cTn>
                                        <p:tgtEl>
                                          <p:spTgt spid="40"/>
                                        </p:tgtEl>
                                        <p:attrNameLst>
                                          <p:attrName>style.visibility</p:attrName>
                                        </p:attrNameLst>
                                      </p:cBhvr>
                                      <p:to>
                                        <p:strVal val="visible"/>
                                      </p:to>
                                    </p:set>
                                  </p:childTnLst>
                                </p:cTn>
                              </p:par>
                              <p:par>
                                <p:cTn id="70" presetID="1" presetClass="entr" presetSubtype="0" fill="hold" nodeType="withEffect">
                                  <p:stCondLst>
                                    <p:cond delay="0"/>
                                  </p:stCondLst>
                                  <p:childTnLst>
                                    <p:set>
                                      <p:cBhvr>
                                        <p:cTn id="71" dur="1" fill="hold">
                                          <p:stCondLst>
                                            <p:cond delay="0"/>
                                          </p:stCondLst>
                                        </p:cTn>
                                        <p:tgtEl>
                                          <p:spTgt spid="41"/>
                                        </p:tgtEl>
                                        <p:attrNameLst>
                                          <p:attrName>style.visibility</p:attrName>
                                        </p:attrNameLst>
                                      </p:cBhvr>
                                      <p:to>
                                        <p:strVal val="visible"/>
                                      </p:to>
                                    </p:set>
                                  </p:childTnLst>
                                </p:cTn>
                              </p:par>
                              <p:par>
                                <p:cTn id="72" presetID="1" presetClass="entr" presetSubtype="0" fill="hold" nodeType="withEffect">
                                  <p:stCondLst>
                                    <p:cond delay="0"/>
                                  </p:stCondLst>
                                  <p:childTnLst>
                                    <p:set>
                                      <p:cBhvr>
                                        <p:cTn id="73" dur="1" fill="hold">
                                          <p:stCondLst>
                                            <p:cond delay="0"/>
                                          </p:stCondLst>
                                        </p:cTn>
                                        <p:tgtEl>
                                          <p:spTgt spid="42"/>
                                        </p:tgtEl>
                                        <p:attrNameLst>
                                          <p:attrName>style.visibility</p:attrName>
                                        </p:attrNameLst>
                                      </p:cBhvr>
                                      <p:to>
                                        <p:strVal val="visible"/>
                                      </p:to>
                                    </p:set>
                                  </p:childTnLst>
                                </p:cTn>
                              </p:par>
                              <p:par>
                                <p:cTn id="74" presetID="1" presetClass="entr" presetSubtype="0" fill="hold" grpId="0" nodeType="withEffect">
                                  <p:stCondLst>
                                    <p:cond delay="0"/>
                                  </p:stCondLst>
                                  <p:childTnLst>
                                    <p:set>
                                      <p:cBhvr>
                                        <p:cTn id="75" dur="1" fill="hold">
                                          <p:stCondLst>
                                            <p:cond delay="0"/>
                                          </p:stCondLst>
                                        </p:cTn>
                                        <p:tgtEl>
                                          <p:spTgt spid="43"/>
                                        </p:tgtEl>
                                        <p:attrNameLst>
                                          <p:attrName>style.visibility</p:attrName>
                                        </p:attrNameLst>
                                      </p:cBhvr>
                                      <p:to>
                                        <p:strVal val="visible"/>
                                      </p:to>
                                    </p:set>
                                  </p:childTnLst>
                                </p:cTn>
                              </p:par>
                              <p:par>
                                <p:cTn id="76" presetID="1" presetClass="entr" presetSubtype="0" fill="hold" nodeType="withEffect">
                                  <p:stCondLst>
                                    <p:cond delay="0"/>
                                  </p:stCondLst>
                                  <p:childTnLst>
                                    <p:set>
                                      <p:cBhvr>
                                        <p:cTn id="77" dur="1" fill="hold">
                                          <p:stCondLst>
                                            <p:cond delay="0"/>
                                          </p:stCondLst>
                                        </p:cTn>
                                        <p:tgtEl>
                                          <p:spTgt spid="44"/>
                                        </p:tgtEl>
                                        <p:attrNameLst>
                                          <p:attrName>style.visibility</p:attrName>
                                        </p:attrNameLst>
                                      </p:cBhvr>
                                      <p:to>
                                        <p:strVal val="visible"/>
                                      </p:to>
                                    </p:set>
                                  </p:childTnLst>
                                </p:cTn>
                              </p:par>
                              <p:par>
                                <p:cTn id="78" presetID="1" presetClass="entr" presetSubtype="0" fill="hold" grpId="0" nodeType="withEffect">
                                  <p:stCondLst>
                                    <p:cond delay="0"/>
                                  </p:stCondLst>
                                  <p:childTnLst>
                                    <p:set>
                                      <p:cBhvr>
                                        <p:cTn id="79" dur="1" fill="hold">
                                          <p:stCondLst>
                                            <p:cond delay="0"/>
                                          </p:stCondLst>
                                        </p:cTn>
                                        <p:tgtEl>
                                          <p:spTgt spid="45"/>
                                        </p:tgtEl>
                                        <p:attrNameLst>
                                          <p:attrName>style.visibility</p:attrName>
                                        </p:attrNameLst>
                                      </p:cBhvr>
                                      <p:to>
                                        <p:strVal val="visible"/>
                                      </p:to>
                                    </p:set>
                                  </p:childTnLst>
                                </p:cTn>
                              </p:par>
                              <p:par>
                                <p:cTn id="80" presetID="1" presetClass="entr" presetSubtype="0" fill="hold" grpId="0" nodeType="withEffect">
                                  <p:stCondLst>
                                    <p:cond delay="0"/>
                                  </p:stCondLst>
                                  <p:childTnLst>
                                    <p:set>
                                      <p:cBhvr>
                                        <p:cTn id="81" dur="1" fill="hold">
                                          <p:stCondLst>
                                            <p:cond delay="0"/>
                                          </p:stCondLst>
                                        </p:cTn>
                                        <p:tgtEl>
                                          <p:spTgt spid="46"/>
                                        </p:tgtEl>
                                        <p:attrNameLst>
                                          <p:attrName>style.visibility</p:attrName>
                                        </p:attrNameLst>
                                      </p:cBhvr>
                                      <p:to>
                                        <p:strVal val="visible"/>
                                      </p:to>
                                    </p:set>
                                  </p:childTnLst>
                                </p:cTn>
                              </p:par>
                              <p:par>
                                <p:cTn id="82" presetID="1" presetClass="entr" presetSubtype="0" fill="hold" grpId="0" nodeType="withEffect">
                                  <p:stCondLst>
                                    <p:cond delay="0"/>
                                  </p:stCondLst>
                                  <p:childTnLst>
                                    <p:set>
                                      <p:cBhvr>
                                        <p:cTn id="83" dur="1" fill="hold">
                                          <p:stCondLst>
                                            <p:cond delay="0"/>
                                          </p:stCondLst>
                                        </p:cTn>
                                        <p:tgtEl>
                                          <p:spTgt spid="47"/>
                                        </p:tgtEl>
                                        <p:attrNameLst>
                                          <p:attrName>style.visibility</p:attrName>
                                        </p:attrNameLst>
                                      </p:cBhvr>
                                      <p:to>
                                        <p:strVal val="visible"/>
                                      </p:to>
                                    </p:set>
                                  </p:childTnLst>
                                </p:cTn>
                              </p:par>
                              <p:par>
                                <p:cTn id="84" presetID="1" presetClass="entr" presetSubtype="0" fill="hold" grpId="0" nodeType="withEffect">
                                  <p:stCondLst>
                                    <p:cond delay="0"/>
                                  </p:stCondLst>
                                  <p:childTnLst>
                                    <p:set>
                                      <p:cBhvr>
                                        <p:cTn id="85" dur="1" fill="hold">
                                          <p:stCondLst>
                                            <p:cond delay="0"/>
                                          </p:stCondLst>
                                        </p:cTn>
                                        <p:tgtEl>
                                          <p:spTgt spid="48"/>
                                        </p:tgtEl>
                                        <p:attrNameLst>
                                          <p:attrName>style.visibility</p:attrName>
                                        </p:attrNameLst>
                                      </p:cBhvr>
                                      <p:to>
                                        <p:strVal val="visible"/>
                                      </p:to>
                                    </p:set>
                                  </p:childTnLst>
                                </p:cTn>
                              </p:par>
                              <p:par>
                                <p:cTn id="86" presetID="1" presetClass="entr" presetSubtype="0" fill="hold" nodeType="withEffect">
                                  <p:stCondLst>
                                    <p:cond delay="0"/>
                                  </p:stCondLst>
                                  <p:childTnLst>
                                    <p:set>
                                      <p:cBhvr>
                                        <p:cTn id="87" dur="1" fill="hold">
                                          <p:stCondLst>
                                            <p:cond delay="0"/>
                                          </p:stCondLst>
                                        </p:cTn>
                                        <p:tgtEl>
                                          <p:spTgt spid="49"/>
                                        </p:tgtEl>
                                        <p:attrNameLst>
                                          <p:attrName>style.visibility</p:attrName>
                                        </p:attrNameLst>
                                      </p:cBhvr>
                                      <p:to>
                                        <p:strVal val="visible"/>
                                      </p:to>
                                    </p:set>
                                  </p:childTnLst>
                                </p:cTn>
                              </p:par>
                              <p:par>
                                <p:cTn id="88" presetID="1" presetClass="entr" presetSubtype="0" fill="hold" grpId="0" nodeType="withEffect">
                                  <p:stCondLst>
                                    <p:cond delay="0"/>
                                  </p:stCondLst>
                                  <p:childTnLst>
                                    <p:set>
                                      <p:cBhvr>
                                        <p:cTn id="89" dur="1" fill="hold">
                                          <p:stCondLst>
                                            <p:cond delay="0"/>
                                          </p:stCondLst>
                                        </p:cTn>
                                        <p:tgtEl>
                                          <p:spTgt spid="52"/>
                                        </p:tgtEl>
                                        <p:attrNameLst>
                                          <p:attrName>style.visibility</p:attrName>
                                        </p:attrNameLst>
                                      </p:cBhvr>
                                      <p:to>
                                        <p:strVal val="visible"/>
                                      </p:to>
                                    </p:set>
                                  </p:childTnLst>
                                </p:cTn>
                              </p:par>
                              <p:par>
                                <p:cTn id="90" presetID="1" presetClass="entr" presetSubtype="0" fill="hold" grpId="0" nodeType="withEffect">
                                  <p:stCondLst>
                                    <p:cond delay="0"/>
                                  </p:stCondLst>
                                  <p:childTnLst>
                                    <p:set>
                                      <p:cBhvr>
                                        <p:cTn id="91" dur="1" fill="hold">
                                          <p:stCondLst>
                                            <p:cond delay="0"/>
                                          </p:stCondLst>
                                        </p:cTn>
                                        <p:tgtEl>
                                          <p:spTgt spid="53"/>
                                        </p:tgtEl>
                                        <p:attrNameLst>
                                          <p:attrName>style.visibility</p:attrName>
                                        </p:attrNameLst>
                                      </p:cBhvr>
                                      <p:to>
                                        <p:strVal val="visible"/>
                                      </p:to>
                                    </p:set>
                                  </p:childTnLst>
                                </p:cTn>
                              </p:par>
                              <p:par>
                                <p:cTn id="92" presetID="1" presetClass="entr" presetSubtype="0" fill="hold" nodeType="withEffect">
                                  <p:stCondLst>
                                    <p:cond delay="0"/>
                                  </p:stCondLst>
                                  <p:childTnLst>
                                    <p:set>
                                      <p:cBhvr>
                                        <p:cTn id="93" dur="1" fill="hold">
                                          <p:stCondLst>
                                            <p:cond delay="0"/>
                                          </p:stCondLst>
                                        </p:cTn>
                                        <p:tgtEl>
                                          <p:spTgt spid="54"/>
                                        </p:tgtEl>
                                        <p:attrNameLst>
                                          <p:attrName>style.visibility</p:attrName>
                                        </p:attrNameLst>
                                      </p:cBhvr>
                                      <p:to>
                                        <p:strVal val="visible"/>
                                      </p:to>
                                    </p:set>
                                  </p:childTnLst>
                                </p:cTn>
                              </p:par>
                              <p:par>
                                <p:cTn id="94" presetID="1" presetClass="entr" presetSubtype="0" fill="hold" grpId="0" nodeType="withEffect">
                                  <p:stCondLst>
                                    <p:cond delay="0"/>
                                  </p:stCondLst>
                                  <p:childTnLst>
                                    <p:set>
                                      <p:cBhvr>
                                        <p:cTn id="95" dur="1" fill="hold">
                                          <p:stCondLst>
                                            <p:cond delay="0"/>
                                          </p:stCondLst>
                                        </p:cTn>
                                        <p:tgtEl>
                                          <p:spTgt spid="55"/>
                                        </p:tgtEl>
                                        <p:attrNameLst>
                                          <p:attrName>style.visibility</p:attrName>
                                        </p:attrNameLst>
                                      </p:cBhvr>
                                      <p:to>
                                        <p:strVal val="visible"/>
                                      </p:to>
                                    </p:set>
                                  </p:childTnLst>
                                </p:cTn>
                              </p:par>
                              <p:par>
                                <p:cTn id="96" presetID="1" presetClass="entr" presetSubtype="0" fill="hold" nodeType="withEffect">
                                  <p:stCondLst>
                                    <p:cond delay="0"/>
                                  </p:stCondLst>
                                  <p:childTnLst>
                                    <p:set>
                                      <p:cBhvr>
                                        <p:cTn id="97" dur="1" fill="hold">
                                          <p:stCondLst>
                                            <p:cond delay="0"/>
                                          </p:stCondLst>
                                        </p:cTn>
                                        <p:tgtEl>
                                          <p:spTgt spid="56"/>
                                        </p:tgtEl>
                                        <p:attrNameLst>
                                          <p:attrName>style.visibility</p:attrName>
                                        </p:attrNameLst>
                                      </p:cBhvr>
                                      <p:to>
                                        <p:strVal val="visible"/>
                                      </p:to>
                                    </p:set>
                                  </p:childTnLst>
                                </p:cTn>
                              </p:par>
                              <p:par>
                                <p:cTn id="98" presetID="1" presetClass="entr" presetSubtype="0" fill="hold" grpId="0" nodeType="withEffect">
                                  <p:stCondLst>
                                    <p:cond delay="0"/>
                                  </p:stCondLst>
                                  <p:childTnLst>
                                    <p:set>
                                      <p:cBhvr>
                                        <p:cTn id="99" dur="1" fill="hold">
                                          <p:stCondLst>
                                            <p:cond delay="0"/>
                                          </p:stCondLst>
                                        </p:cTn>
                                        <p:tgtEl>
                                          <p:spTgt spid="57"/>
                                        </p:tgtEl>
                                        <p:attrNameLst>
                                          <p:attrName>style.visibility</p:attrName>
                                        </p:attrNameLst>
                                      </p:cBhvr>
                                      <p:to>
                                        <p:strVal val="visible"/>
                                      </p:to>
                                    </p:set>
                                  </p:childTnLst>
                                </p:cTn>
                              </p:par>
                              <p:par>
                                <p:cTn id="100" presetID="1" presetClass="entr" presetSubtype="0" fill="hold" grpId="0" nodeType="withEffect">
                                  <p:stCondLst>
                                    <p:cond delay="0"/>
                                  </p:stCondLst>
                                  <p:childTnLst>
                                    <p:set>
                                      <p:cBhvr>
                                        <p:cTn id="101" dur="1" fill="hold">
                                          <p:stCondLst>
                                            <p:cond delay="0"/>
                                          </p:stCondLst>
                                        </p:cTn>
                                        <p:tgtEl>
                                          <p:spTgt spid="58"/>
                                        </p:tgtEl>
                                        <p:attrNameLst>
                                          <p:attrName>style.visibility</p:attrName>
                                        </p:attrNameLst>
                                      </p:cBhvr>
                                      <p:to>
                                        <p:strVal val="visible"/>
                                      </p:to>
                                    </p:set>
                                  </p:childTnLst>
                                </p:cTn>
                              </p:par>
                              <p:par>
                                <p:cTn id="102" presetID="1" presetClass="entr" presetSubtype="0" fill="hold" grpId="0" nodeType="withEffect">
                                  <p:stCondLst>
                                    <p:cond delay="0"/>
                                  </p:stCondLst>
                                  <p:childTnLst>
                                    <p:set>
                                      <p:cBhvr>
                                        <p:cTn id="103" dur="1" fill="hold">
                                          <p:stCondLst>
                                            <p:cond delay="0"/>
                                          </p:stCondLst>
                                        </p:cTn>
                                        <p:tgtEl>
                                          <p:spTgt spid="59"/>
                                        </p:tgtEl>
                                        <p:attrNameLst>
                                          <p:attrName>style.visibility</p:attrName>
                                        </p:attrNameLst>
                                      </p:cBhvr>
                                      <p:to>
                                        <p:strVal val="visible"/>
                                      </p:to>
                                    </p:set>
                                  </p:childTnLst>
                                </p:cTn>
                              </p:par>
                              <p:par>
                                <p:cTn id="104" presetID="1" presetClass="entr" presetSubtype="0" fill="hold" grpId="0" nodeType="withEffect">
                                  <p:stCondLst>
                                    <p:cond delay="0"/>
                                  </p:stCondLst>
                                  <p:childTnLst>
                                    <p:set>
                                      <p:cBhvr>
                                        <p:cTn id="105" dur="1" fill="hold">
                                          <p:stCondLst>
                                            <p:cond delay="0"/>
                                          </p:stCondLst>
                                        </p:cTn>
                                        <p:tgtEl>
                                          <p:spTgt spid="50"/>
                                        </p:tgtEl>
                                        <p:attrNameLst>
                                          <p:attrName>style.visibility</p:attrName>
                                        </p:attrNameLst>
                                      </p:cBhvr>
                                      <p:to>
                                        <p:strVal val="visible"/>
                                      </p:to>
                                    </p:set>
                                  </p:childTnLst>
                                </p:cTn>
                              </p:par>
                              <p:par>
                                <p:cTn id="106" presetID="1" presetClass="entr" presetSubtype="0" fill="hold" grpId="0" nodeType="withEffect">
                                  <p:stCondLst>
                                    <p:cond delay="0"/>
                                  </p:stCondLst>
                                  <p:childTnLst>
                                    <p:set>
                                      <p:cBhvr>
                                        <p:cTn id="107" dur="1" fill="hold">
                                          <p:stCondLst>
                                            <p:cond delay="0"/>
                                          </p:stCondLst>
                                        </p:cTn>
                                        <p:tgtEl>
                                          <p:spTgt spid="51"/>
                                        </p:tgtEl>
                                        <p:attrNameLst>
                                          <p:attrName>style.visibility</p:attrName>
                                        </p:attrNameLst>
                                      </p:cBhvr>
                                      <p:to>
                                        <p:strVal val="visible"/>
                                      </p:to>
                                    </p:set>
                                  </p:childTnLst>
                                </p:cTn>
                              </p:par>
                            </p:childTnLst>
                          </p:cTn>
                        </p:par>
                      </p:childTnLst>
                    </p:cTn>
                  </p:par>
                  <p:par>
                    <p:cTn id="108" fill="hold">
                      <p:stCondLst>
                        <p:cond delay="indefinite"/>
                      </p:stCondLst>
                      <p:childTnLst>
                        <p:par>
                          <p:cTn id="109" fill="hold">
                            <p:stCondLst>
                              <p:cond delay="0"/>
                            </p:stCondLst>
                            <p:childTnLst>
                              <p:par>
                                <p:cTn id="110" presetID="1" presetClass="entr" presetSubtype="0" fill="hold" nodeType="clickEffect">
                                  <p:stCondLst>
                                    <p:cond delay="0"/>
                                  </p:stCondLst>
                                  <p:childTnLst>
                                    <p:set>
                                      <p:cBhvr>
                                        <p:cTn id="111" dur="1" fill="hold">
                                          <p:stCondLst>
                                            <p:cond delay="0"/>
                                          </p:stCondLst>
                                        </p:cTn>
                                        <p:tgtEl>
                                          <p:spTgt spid="60"/>
                                        </p:tgtEl>
                                        <p:attrNameLst>
                                          <p:attrName>style.visibility</p:attrName>
                                        </p:attrNameLst>
                                      </p:cBhvr>
                                      <p:to>
                                        <p:strVal val="visible"/>
                                      </p:to>
                                    </p:set>
                                  </p:childTnLst>
                                </p:cTn>
                              </p:par>
                              <p:par>
                                <p:cTn id="112" presetID="1" presetClass="entr" presetSubtype="0" fill="hold" nodeType="withEffect">
                                  <p:stCondLst>
                                    <p:cond delay="0"/>
                                  </p:stCondLst>
                                  <p:childTnLst>
                                    <p:set>
                                      <p:cBhvr>
                                        <p:cTn id="113" dur="1" fill="hold">
                                          <p:stCondLst>
                                            <p:cond delay="0"/>
                                          </p:stCondLst>
                                        </p:cTn>
                                        <p:tgtEl>
                                          <p:spTgt spid="61"/>
                                        </p:tgtEl>
                                        <p:attrNameLst>
                                          <p:attrName>style.visibility</p:attrName>
                                        </p:attrNameLst>
                                      </p:cBhvr>
                                      <p:to>
                                        <p:strVal val="visible"/>
                                      </p:to>
                                    </p:set>
                                  </p:childTnLst>
                                </p:cTn>
                              </p:par>
                              <p:par>
                                <p:cTn id="114" presetID="1" presetClass="entr" presetSubtype="0" fill="hold" nodeType="withEffect">
                                  <p:stCondLst>
                                    <p:cond delay="0"/>
                                  </p:stCondLst>
                                  <p:childTnLst>
                                    <p:set>
                                      <p:cBhvr>
                                        <p:cTn id="115" dur="1" fill="hold">
                                          <p:stCondLst>
                                            <p:cond delay="0"/>
                                          </p:stCondLst>
                                        </p:cTn>
                                        <p:tgtEl>
                                          <p:spTgt spid="64"/>
                                        </p:tgtEl>
                                        <p:attrNameLst>
                                          <p:attrName>style.visibility</p:attrName>
                                        </p:attrNameLst>
                                      </p:cBhvr>
                                      <p:to>
                                        <p:strVal val="visible"/>
                                      </p:to>
                                    </p:set>
                                  </p:childTnLst>
                                </p:cTn>
                              </p:par>
                              <p:par>
                                <p:cTn id="116" presetID="1" presetClass="entr" presetSubtype="0" fill="hold" nodeType="withEffect">
                                  <p:stCondLst>
                                    <p:cond delay="0"/>
                                  </p:stCondLst>
                                  <p:childTnLst>
                                    <p:set>
                                      <p:cBhvr>
                                        <p:cTn id="117" dur="1" fill="hold">
                                          <p:stCondLst>
                                            <p:cond delay="0"/>
                                          </p:stCondLst>
                                        </p:cTn>
                                        <p:tgtEl>
                                          <p:spTgt spid="65"/>
                                        </p:tgtEl>
                                        <p:attrNameLst>
                                          <p:attrName>style.visibility</p:attrName>
                                        </p:attrNameLst>
                                      </p:cBhvr>
                                      <p:to>
                                        <p:strVal val="visible"/>
                                      </p:to>
                                    </p:set>
                                  </p:childTnLst>
                                </p:cTn>
                              </p:par>
                              <p:par>
                                <p:cTn id="118" presetID="1" presetClass="entr" presetSubtype="0" fill="hold" grpId="0" nodeType="withEffect">
                                  <p:stCondLst>
                                    <p:cond delay="0"/>
                                  </p:stCondLst>
                                  <p:childTnLst>
                                    <p:set>
                                      <p:cBhvr>
                                        <p:cTn id="119" dur="1" fill="hold">
                                          <p:stCondLst>
                                            <p:cond delay="0"/>
                                          </p:stCondLst>
                                        </p:cTn>
                                        <p:tgtEl>
                                          <p:spTgt spid="68"/>
                                        </p:tgtEl>
                                        <p:attrNameLst>
                                          <p:attrName>style.visibility</p:attrName>
                                        </p:attrNameLst>
                                      </p:cBhvr>
                                      <p:to>
                                        <p:strVal val="visible"/>
                                      </p:to>
                                    </p:set>
                                  </p:childTnLst>
                                </p:cTn>
                              </p:par>
                              <p:par>
                                <p:cTn id="120" presetID="1" presetClass="entr" presetSubtype="0" fill="hold" grpId="0" nodeType="withEffect">
                                  <p:stCondLst>
                                    <p:cond delay="0"/>
                                  </p:stCondLst>
                                  <p:childTnLst>
                                    <p:set>
                                      <p:cBhvr>
                                        <p:cTn id="121" dur="1" fill="hold">
                                          <p:stCondLst>
                                            <p:cond delay="0"/>
                                          </p:stCondLst>
                                        </p:cTn>
                                        <p:tgtEl>
                                          <p:spTgt spid="69"/>
                                        </p:tgtEl>
                                        <p:attrNameLst>
                                          <p:attrName>style.visibility</p:attrName>
                                        </p:attrNameLst>
                                      </p:cBhvr>
                                      <p:to>
                                        <p:strVal val="visible"/>
                                      </p:to>
                                    </p:set>
                                  </p:childTnLst>
                                </p:cTn>
                              </p:par>
                              <p:par>
                                <p:cTn id="122" presetID="1" presetClass="entr" presetSubtype="0" fill="hold" grpId="0" nodeType="withEffect">
                                  <p:stCondLst>
                                    <p:cond delay="0"/>
                                  </p:stCondLst>
                                  <p:childTnLst>
                                    <p:set>
                                      <p:cBhvr>
                                        <p:cTn id="123" dur="1" fill="hold">
                                          <p:stCondLst>
                                            <p:cond delay="0"/>
                                          </p:stCondLst>
                                        </p:cTn>
                                        <p:tgtEl>
                                          <p:spTgt spid="70"/>
                                        </p:tgtEl>
                                        <p:attrNameLst>
                                          <p:attrName>style.visibility</p:attrName>
                                        </p:attrNameLst>
                                      </p:cBhvr>
                                      <p:to>
                                        <p:strVal val="visible"/>
                                      </p:to>
                                    </p:set>
                                  </p:childTnLst>
                                </p:cTn>
                              </p:par>
                              <p:par>
                                <p:cTn id="124" presetID="1" presetClass="entr" presetSubtype="0" fill="hold" grpId="0" nodeType="withEffect">
                                  <p:stCondLst>
                                    <p:cond delay="0"/>
                                  </p:stCondLst>
                                  <p:childTnLst>
                                    <p:set>
                                      <p:cBhvr>
                                        <p:cTn id="125" dur="1" fill="hold">
                                          <p:stCondLst>
                                            <p:cond delay="0"/>
                                          </p:stCondLst>
                                        </p:cTn>
                                        <p:tgtEl>
                                          <p:spTgt spid="71"/>
                                        </p:tgtEl>
                                        <p:attrNameLst>
                                          <p:attrName>style.visibility</p:attrName>
                                        </p:attrNameLst>
                                      </p:cBhvr>
                                      <p:to>
                                        <p:strVal val="visible"/>
                                      </p:to>
                                    </p:set>
                                  </p:childTnLst>
                                </p:cTn>
                              </p:par>
                              <p:par>
                                <p:cTn id="126" presetID="1" presetClass="entr" presetSubtype="0" fill="hold" nodeType="withEffect">
                                  <p:stCondLst>
                                    <p:cond delay="0"/>
                                  </p:stCondLst>
                                  <p:childTnLst>
                                    <p:set>
                                      <p:cBhvr>
                                        <p:cTn id="127" dur="1" fill="hold">
                                          <p:stCondLst>
                                            <p:cond delay="0"/>
                                          </p:stCondLst>
                                        </p:cTn>
                                        <p:tgtEl>
                                          <p:spTgt spid="72"/>
                                        </p:tgtEl>
                                        <p:attrNameLst>
                                          <p:attrName>style.visibility</p:attrName>
                                        </p:attrNameLst>
                                      </p:cBhvr>
                                      <p:to>
                                        <p:strVal val="visible"/>
                                      </p:to>
                                    </p:set>
                                  </p:childTnLst>
                                </p:cTn>
                              </p:par>
                              <p:par>
                                <p:cTn id="128" presetID="1" presetClass="entr" presetSubtype="0" fill="hold" grpId="0" nodeType="withEffect">
                                  <p:stCondLst>
                                    <p:cond delay="0"/>
                                  </p:stCondLst>
                                  <p:childTnLst>
                                    <p:set>
                                      <p:cBhvr>
                                        <p:cTn id="129" dur="1" fill="hold">
                                          <p:stCondLst>
                                            <p:cond delay="0"/>
                                          </p:stCondLst>
                                        </p:cTn>
                                        <p:tgtEl>
                                          <p:spTgt spid="73"/>
                                        </p:tgtEl>
                                        <p:attrNameLst>
                                          <p:attrName>style.visibility</p:attrName>
                                        </p:attrNameLst>
                                      </p:cBhvr>
                                      <p:to>
                                        <p:strVal val="visible"/>
                                      </p:to>
                                    </p:set>
                                  </p:childTnLst>
                                </p:cTn>
                              </p:par>
                              <p:par>
                                <p:cTn id="130" presetID="1" presetClass="entr" presetSubtype="0" fill="hold" grpId="0" nodeType="withEffect">
                                  <p:stCondLst>
                                    <p:cond delay="0"/>
                                  </p:stCondLst>
                                  <p:childTnLst>
                                    <p:set>
                                      <p:cBhvr>
                                        <p:cTn id="131" dur="1" fill="hold">
                                          <p:stCondLst>
                                            <p:cond delay="0"/>
                                          </p:stCondLst>
                                        </p:cTn>
                                        <p:tgtEl>
                                          <p:spTgt spid="74"/>
                                        </p:tgtEl>
                                        <p:attrNameLst>
                                          <p:attrName>style.visibility</p:attrName>
                                        </p:attrNameLst>
                                      </p:cBhvr>
                                      <p:to>
                                        <p:strVal val="visible"/>
                                      </p:to>
                                    </p:set>
                                  </p:childTnLst>
                                </p:cTn>
                              </p:par>
                              <p:par>
                                <p:cTn id="132" presetID="1" presetClass="entr" presetSubtype="0" fill="hold" nodeType="withEffect">
                                  <p:stCondLst>
                                    <p:cond delay="0"/>
                                  </p:stCondLst>
                                  <p:childTnLst>
                                    <p:set>
                                      <p:cBhvr>
                                        <p:cTn id="133" dur="1" fill="hold">
                                          <p:stCondLst>
                                            <p:cond delay="0"/>
                                          </p:stCondLst>
                                        </p:cTn>
                                        <p:tgtEl>
                                          <p:spTgt spid="77"/>
                                        </p:tgtEl>
                                        <p:attrNameLst>
                                          <p:attrName>style.visibility</p:attrName>
                                        </p:attrNameLst>
                                      </p:cBhvr>
                                      <p:to>
                                        <p:strVal val="visible"/>
                                      </p:to>
                                    </p:set>
                                  </p:childTnLst>
                                </p:cTn>
                              </p:par>
                              <p:par>
                                <p:cTn id="134" presetID="1" presetClass="entr" presetSubtype="0" fill="hold" grpId="0" nodeType="withEffect">
                                  <p:stCondLst>
                                    <p:cond delay="0"/>
                                  </p:stCondLst>
                                  <p:childTnLst>
                                    <p:set>
                                      <p:cBhvr>
                                        <p:cTn id="135" dur="1" fill="hold">
                                          <p:stCondLst>
                                            <p:cond delay="0"/>
                                          </p:stCondLst>
                                        </p:cTn>
                                        <p:tgtEl>
                                          <p:spTgt spid="78"/>
                                        </p:tgtEl>
                                        <p:attrNameLst>
                                          <p:attrName>style.visibility</p:attrName>
                                        </p:attrNameLst>
                                      </p:cBhvr>
                                      <p:to>
                                        <p:strVal val="visible"/>
                                      </p:to>
                                    </p:set>
                                  </p:childTnLst>
                                </p:cTn>
                              </p:par>
                              <p:par>
                                <p:cTn id="136" presetID="1" presetClass="entr" presetSubtype="0" fill="hold" nodeType="withEffect">
                                  <p:stCondLst>
                                    <p:cond delay="0"/>
                                  </p:stCondLst>
                                  <p:childTnLst>
                                    <p:set>
                                      <p:cBhvr>
                                        <p:cTn id="137" dur="1" fill="hold">
                                          <p:stCondLst>
                                            <p:cond delay="0"/>
                                          </p:stCondLst>
                                        </p:cTn>
                                        <p:tgtEl>
                                          <p:spTgt spid="79"/>
                                        </p:tgtEl>
                                        <p:attrNameLst>
                                          <p:attrName>style.visibility</p:attrName>
                                        </p:attrNameLst>
                                      </p:cBhvr>
                                      <p:to>
                                        <p:strVal val="visible"/>
                                      </p:to>
                                    </p:set>
                                  </p:childTnLst>
                                </p:cTn>
                              </p:par>
                              <p:par>
                                <p:cTn id="138" presetID="1" presetClass="entr" presetSubtype="0" fill="hold" grpId="0" nodeType="withEffect">
                                  <p:stCondLst>
                                    <p:cond delay="0"/>
                                  </p:stCondLst>
                                  <p:childTnLst>
                                    <p:set>
                                      <p:cBhvr>
                                        <p:cTn id="139" dur="1" fill="hold">
                                          <p:stCondLst>
                                            <p:cond delay="0"/>
                                          </p:stCondLst>
                                        </p:cTn>
                                        <p:tgtEl>
                                          <p:spTgt spid="80"/>
                                        </p:tgtEl>
                                        <p:attrNameLst>
                                          <p:attrName>style.visibility</p:attrName>
                                        </p:attrNameLst>
                                      </p:cBhvr>
                                      <p:to>
                                        <p:strVal val="visible"/>
                                      </p:to>
                                    </p:set>
                                  </p:childTnLst>
                                </p:cTn>
                              </p:par>
                            </p:childTnLst>
                          </p:cTn>
                        </p:par>
                      </p:childTnLst>
                    </p:cTn>
                  </p:par>
                  <p:par>
                    <p:cTn id="140" fill="hold">
                      <p:stCondLst>
                        <p:cond delay="indefinite"/>
                      </p:stCondLst>
                      <p:childTnLst>
                        <p:par>
                          <p:cTn id="141" fill="hold">
                            <p:stCondLst>
                              <p:cond delay="0"/>
                            </p:stCondLst>
                            <p:childTnLst>
                              <p:par>
                                <p:cTn id="142" presetID="1" presetClass="entr" presetSubtype="0" fill="hold" grpId="0" nodeType="clickEffect">
                                  <p:stCondLst>
                                    <p:cond delay="0"/>
                                  </p:stCondLst>
                                  <p:childTnLst>
                                    <p:set>
                                      <p:cBhvr>
                                        <p:cTn id="143" dur="1" fill="hold">
                                          <p:stCondLst>
                                            <p:cond delay="0"/>
                                          </p:stCondLst>
                                        </p:cTn>
                                        <p:tgtEl>
                                          <p:spTgt spid="75"/>
                                        </p:tgtEl>
                                        <p:attrNameLst>
                                          <p:attrName>style.visibility</p:attrName>
                                        </p:attrNameLst>
                                      </p:cBhvr>
                                      <p:to>
                                        <p:strVal val="visible"/>
                                      </p:to>
                                    </p:set>
                                  </p:childTnLst>
                                </p:cTn>
                              </p:par>
                              <p:par>
                                <p:cTn id="144" presetID="1" presetClass="entr" presetSubtype="0" fill="hold" grpId="0" nodeType="withEffect">
                                  <p:stCondLst>
                                    <p:cond delay="0"/>
                                  </p:stCondLst>
                                  <p:childTnLst>
                                    <p:set>
                                      <p:cBhvr>
                                        <p:cTn id="145" dur="1" fill="hold">
                                          <p:stCondLst>
                                            <p:cond delay="0"/>
                                          </p:stCondLst>
                                        </p:cTn>
                                        <p:tgtEl>
                                          <p:spTgt spid="62"/>
                                        </p:tgtEl>
                                        <p:attrNameLst>
                                          <p:attrName>style.visibility</p:attrName>
                                        </p:attrNameLst>
                                      </p:cBhvr>
                                      <p:to>
                                        <p:strVal val="visible"/>
                                      </p:to>
                                    </p:set>
                                  </p:childTnLst>
                                </p:cTn>
                              </p:par>
                              <p:par>
                                <p:cTn id="146" presetID="1" presetClass="entr" presetSubtype="0" fill="hold" nodeType="withEffect">
                                  <p:stCondLst>
                                    <p:cond delay="0"/>
                                  </p:stCondLst>
                                  <p:childTnLst>
                                    <p:set>
                                      <p:cBhvr>
                                        <p:cTn id="147" dur="1" fill="hold">
                                          <p:stCondLst>
                                            <p:cond delay="0"/>
                                          </p:stCondLst>
                                        </p:cTn>
                                        <p:tgtEl>
                                          <p:spTgt spid="63"/>
                                        </p:tgtEl>
                                        <p:attrNameLst>
                                          <p:attrName>style.visibility</p:attrName>
                                        </p:attrNameLst>
                                      </p:cBhvr>
                                      <p:to>
                                        <p:strVal val="visible"/>
                                      </p:to>
                                    </p:set>
                                  </p:childTnLst>
                                </p:cTn>
                              </p:par>
                              <p:par>
                                <p:cTn id="148" presetID="1" presetClass="entr" presetSubtype="0" fill="hold" grpId="0" nodeType="withEffect">
                                  <p:stCondLst>
                                    <p:cond delay="0"/>
                                  </p:stCondLst>
                                  <p:childTnLst>
                                    <p:set>
                                      <p:cBhvr>
                                        <p:cTn id="149" dur="1" fill="hold">
                                          <p:stCondLst>
                                            <p:cond delay="0"/>
                                          </p:stCondLst>
                                        </p:cTn>
                                        <p:tgtEl>
                                          <p:spTgt spid="81"/>
                                        </p:tgtEl>
                                        <p:attrNameLst>
                                          <p:attrName>style.visibility</p:attrName>
                                        </p:attrNameLst>
                                      </p:cBhvr>
                                      <p:to>
                                        <p:strVal val="visible"/>
                                      </p:to>
                                    </p:set>
                                  </p:childTnLst>
                                </p:cTn>
                              </p:par>
                            </p:childTnLst>
                          </p:cTn>
                        </p:par>
                      </p:childTnLst>
                    </p:cTn>
                  </p:par>
                  <p:par>
                    <p:cTn id="150" fill="hold">
                      <p:stCondLst>
                        <p:cond delay="indefinite"/>
                      </p:stCondLst>
                      <p:childTnLst>
                        <p:par>
                          <p:cTn id="151" fill="hold">
                            <p:stCondLst>
                              <p:cond delay="0"/>
                            </p:stCondLst>
                            <p:childTnLst>
                              <p:par>
                                <p:cTn id="152" presetID="1" presetClass="entr" presetSubtype="0" fill="hold" grpId="0" nodeType="clickEffect">
                                  <p:stCondLst>
                                    <p:cond delay="0"/>
                                  </p:stCondLst>
                                  <p:childTnLst>
                                    <p:set>
                                      <p:cBhvr>
                                        <p:cTn id="153" dur="1" fill="hold">
                                          <p:stCondLst>
                                            <p:cond delay="0"/>
                                          </p:stCondLst>
                                        </p:cTn>
                                        <p:tgtEl>
                                          <p:spTgt spid="76"/>
                                        </p:tgtEl>
                                        <p:attrNameLst>
                                          <p:attrName>style.visibility</p:attrName>
                                        </p:attrNameLst>
                                      </p:cBhvr>
                                      <p:to>
                                        <p:strVal val="visible"/>
                                      </p:to>
                                    </p:set>
                                  </p:childTnLst>
                                </p:cTn>
                              </p:par>
                              <p:par>
                                <p:cTn id="154" presetID="1" presetClass="entr" presetSubtype="0" fill="hold" grpId="0" nodeType="withEffect">
                                  <p:stCondLst>
                                    <p:cond delay="0"/>
                                  </p:stCondLst>
                                  <p:childTnLst>
                                    <p:set>
                                      <p:cBhvr>
                                        <p:cTn id="155" dur="1" fill="hold">
                                          <p:stCondLst>
                                            <p:cond delay="0"/>
                                          </p:stCondLst>
                                        </p:cTn>
                                        <p:tgtEl>
                                          <p:spTgt spid="66"/>
                                        </p:tgtEl>
                                        <p:attrNameLst>
                                          <p:attrName>style.visibility</p:attrName>
                                        </p:attrNameLst>
                                      </p:cBhvr>
                                      <p:to>
                                        <p:strVal val="visible"/>
                                      </p:to>
                                    </p:set>
                                  </p:childTnLst>
                                </p:cTn>
                              </p:par>
                              <p:par>
                                <p:cTn id="156" presetID="1" presetClass="entr" presetSubtype="0" fill="hold" nodeType="withEffect">
                                  <p:stCondLst>
                                    <p:cond delay="0"/>
                                  </p:stCondLst>
                                  <p:childTnLst>
                                    <p:set>
                                      <p:cBhvr>
                                        <p:cTn id="157" dur="1" fill="hold">
                                          <p:stCondLst>
                                            <p:cond delay="0"/>
                                          </p:stCondLst>
                                        </p:cTn>
                                        <p:tgtEl>
                                          <p:spTgt spid="67"/>
                                        </p:tgtEl>
                                        <p:attrNameLst>
                                          <p:attrName>style.visibility</p:attrName>
                                        </p:attrNameLst>
                                      </p:cBhvr>
                                      <p:to>
                                        <p:strVal val="visible"/>
                                      </p:to>
                                    </p:set>
                                  </p:childTnLst>
                                </p:cTn>
                              </p:par>
                              <p:par>
                                <p:cTn id="158" presetID="1" presetClass="entr" presetSubtype="0" fill="hold" grpId="0" nodeType="withEffect">
                                  <p:stCondLst>
                                    <p:cond delay="0"/>
                                  </p:stCondLst>
                                  <p:childTnLst>
                                    <p:set>
                                      <p:cBhvr>
                                        <p:cTn id="159" dur="1" fill="hold">
                                          <p:stCondLst>
                                            <p:cond delay="0"/>
                                          </p:stCondLst>
                                        </p:cTn>
                                        <p:tgtEl>
                                          <p:spTgt spid="8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animBg="1"/>
      <p:bldP spid="25" grpId="0" animBg="1"/>
      <p:bldP spid="26" grpId="0" animBg="1"/>
      <p:bldP spid="27" grpId="0" animBg="1"/>
      <p:bldP spid="28" grpId="0" animBg="1"/>
      <p:bldP spid="29" grpId="0" animBg="1"/>
      <p:bldP spid="30" grpId="0"/>
      <p:bldP spid="31" grpId="0"/>
      <p:bldP spid="32" grpId="0"/>
      <p:bldP spid="33" grpId="0"/>
      <p:bldP spid="34" grpId="0" animBg="1"/>
      <p:bldP spid="35" grpId="0" animBg="1"/>
      <p:bldP spid="36" grpId="0"/>
      <p:bldP spid="39" grpId="0" animBg="1"/>
      <p:bldP spid="43" grpId="0" animBg="1"/>
      <p:bldP spid="45" grpId="0"/>
      <p:bldP spid="46" grpId="0"/>
      <p:bldP spid="47" grpId="0"/>
      <p:bldP spid="48" grpId="0"/>
      <p:bldP spid="50" grpId="0"/>
      <p:bldP spid="51" grpId="0"/>
      <p:bldP spid="52" grpId="0" animBg="1"/>
      <p:bldP spid="53" grpId="0" animBg="1"/>
      <p:bldP spid="55" grpId="0"/>
      <p:bldP spid="57" grpId="0"/>
      <p:bldP spid="58" grpId="0"/>
      <p:bldP spid="59" grpId="0"/>
      <p:bldP spid="62" grpId="0" animBg="1"/>
      <p:bldP spid="66" grpId="0" animBg="1"/>
      <p:bldP spid="68" grpId="0"/>
      <p:bldP spid="69" grpId="0"/>
      <p:bldP spid="70" grpId="0"/>
      <p:bldP spid="71" grpId="0"/>
      <p:bldP spid="73" grpId="0"/>
      <p:bldP spid="74" grpId="0"/>
      <p:bldP spid="75" grpId="0" animBg="1"/>
      <p:bldP spid="76" grpId="0" animBg="1"/>
      <p:bldP spid="78" grpId="0"/>
      <p:bldP spid="80" grpId="0"/>
      <p:bldP spid="81" grpId="0"/>
      <p:bldP spid="82" grpId="0"/>
    </p:bld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333071-E180-72F5-019A-550F5627CB95}"/>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26F3DE3B-F7DE-7D41-9232-D20F0402C3B7}"/>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8D535F62-F8FD-549E-E439-AF30675062B8}"/>
              </a:ext>
            </a:extLst>
          </p:cNvPr>
          <p:cNvSpPr/>
          <p:nvPr/>
        </p:nvSpPr>
        <p:spPr>
          <a:xfrm>
            <a:off x="109728" y="3115658"/>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3FE523A7-D46C-8918-FE0F-C4C7BA52D76B}"/>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cs typeface="Calibri" pitchFamily="34" charset="-120"/>
              </a:rPr>
              <a:t>Introduction</a:t>
            </a:r>
          </a:p>
        </p:txBody>
      </p:sp>
      <p:sp>
        <p:nvSpPr>
          <p:cNvPr id="6" name="Text 4">
            <a:extLst>
              <a:ext uri="{FF2B5EF4-FFF2-40B4-BE49-F238E27FC236}">
                <a16:creationId xmlns:a16="http://schemas.microsoft.com/office/drawing/2014/main" id="{62A7B849-E6C8-3B1D-82F8-92CFEE54EB1A}"/>
              </a:ext>
            </a:extLst>
          </p:cNvPr>
          <p:cNvSpPr/>
          <p:nvPr/>
        </p:nvSpPr>
        <p:spPr>
          <a:xfrm>
            <a:off x="182880" y="2267712"/>
            <a:ext cx="1225296" cy="512064"/>
          </a:xfrm>
          <a:prstGeom prst="rect">
            <a:avLst/>
          </a:prstGeom>
          <a:noFill/>
          <a:ln/>
        </p:spPr>
        <p:txBody>
          <a:bodyPr wrap="square" rtlCol="0" anchor="ctr"/>
          <a:lstStyle/>
          <a:p>
            <a:r>
              <a:rPr lang="en-US" sz="1250" dirty="0">
                <a:solidFill>
                  <a:srgbClr val="EACBD1"/>
                </a:solidFill>
                <a:latin typeface="Calibri" pitchFamily="34" charset="0"/>
                <a:cs typeface="Calibri" pitchFamily="34" charset="-120"/>
              </a:rPr>
              <a:t>TACO</a:t>
            </a:r>
          </a:p>
        </p:txBody>
      </p:sp>
      <p:sp>
        <p:nvSpPr>
          <p:cNvPr id="7" name="Text 5">
            <a:extLst>
              <a:ext uri="{FF2B5EF4-FFF2-40B4-BE49-F238E27FC236}">
                <a16:creationId xmlns:a16="http://schemas.microsoft.com/office/drawing/2014/main" id="{01BB381F-08A1-3BA1-557C-145CFC68BC4B}"/>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cs typeface="Calibri" pitchFamily="34" charset="-120"/>
              </a:rPr>
              <a:t>UNIQ</a:t>
            </a:r>
          </a:p>
        </p:txBody>
      </p:sp>
      <p:sp>
        <p:nvSpPr>
          <p:cNvPr id="8" name="Text 6">
            <a:extLst>
              <a:ext uri="{FF2B5EF4-FFF2-40B4-BE49-F238E27FC236}">
                <a16:creationId xmlns:a16="http://schemas.microsoft.com/office/drawing/2014/main" id="{D6BC69D1-57EA-732A-A4F0-E1E0FF235B2C}"/>
              </a:ext>
            </a:extLst>
          </p:cNvPr>
          <p:cNvSpPr/>
          <p:nvPr/>
        </p:nvSpPr>
        <p:spPr>
          <a:xfrm>
            <a:off x="182880" y="4005072"/>
            <a:ext cx="1225296" cy="512064"/>
          </a:xfrm>
          <a:prstGeom prst="rect">
            <a:avLst/>
          </a:prstGeom>
          <a:noFill/>
          <a:ln/>
        </p:spPr>
        <p:txBody>
          <a:bodyPr wrap="square" rtlCol="0" anchor="ctr"/>
          <a:lstStyle/>
          <a:p>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3" name="Text 11">
            <a:extLst>
              <a:ext uri="{FF2B5EF4-FFF2-40B4-BE49-F238E27FC236}">
                <a16:creationId xmlns:a16="http://schemas.microsoft.com/office/drawing/2014/main" id="{914D8F0F-0393-495D-49FB-4AA2D58464DC}"/>
              </a:ext>
            </a:extLst>
          </p:cNvPr>
          <p:cNvSpPr/>
          <p:nvPr/>
        </p:nvSpPr>
        <p:spPr>
          <a:xfrm>
            <a:off x="11551615" y="6473952"/>
            <a:ext cx="411480" cy="274320"/>
          </a:xfrm>
          <a:prstGeom prst="rect">
            <a:avLst/>
          </a:prstGeom>
          <a:no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154</a:t>
            </a:fld>
            <a:endParaRPr lang="en-US" sz="1000" dirty="0"/>
          </a:p>
        </p:txBody>
      </p:sp>
      <p:sp>
        <p:nvSpPr>
          <p:cNvPr id="14" name="Text 12">
            <a:extLst>
              <a:ext uri="{FF2B5EF4-FFF2-40B4-BE49-F238E27FC236}">
                <a16:creationId xmlns:a16="http://schemas.microsoft.com/office/drawing/2014/main" id="{07D40894-68A9-F0A0-1FC4-F6CE9F22C59C}"/>
              </a:ext>
            </a:extLst>
          </p:cNvPr>
          <p:cNvSpPr/>
          <p:nvPr/>
        </p:nvSpPr>
        <p:spPr>
          <a:xfrm>
            <a:off x="2011680" y="6473952"/>
            <a:ext cx="5486400" cy="274320"/>
          </a:xfrm>
          <a:prstGeom prst="rect">
            <a:avLst/>
          </a:prstGeom>
          <a:noFill/>
          <a:ln/>
        </p:spPr>
        <p:txBody>
          <a:bodyPr wrap="square" rtlCol="0" anchor="ctr"/>
          <a:lstStyle/>
          <a:p>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sp>
        <p:nvSpPr>
          <p:cNvPr id="3" name="Text 9">
            <a:extLst>
              <a:ext uri="{FF2B5EF4-FFF2-40B4-BE49-F238E27FC236}">
                <a16:creationId xmlns:a16="http://schemas.microsoft.com/office/drawing/2014/main" id="{084F12E4-C0FA-E7A4-EB19-D9F45065CF5F}"/>
              </a:ext>
            </a:extLst>
          </p:cNvPr>
          <p:cNvSpPr/>
          <p:nvPr/>
        </p:nvSpPr>
        <p:spPr>
          <a:xfrm>
            <a:off x="2011680" y="621792"/>
            <a:ext cx="9677095" cy="658368"/>
          </a:xfrm>
          <a:prstGeom prst="rect">
            <a:avLst/>
          </a:prstGeom>
          <a:noFill/>
        </p:spPr>
        <p:txBody>
          <a:bodyPr wrap="square" rtlCol="0" anchor="ctr"/>
          <a:lstStyle/>
          <a:p>
            <a:pPr marL="0" indent="0">
              <a:buNone/>
            </a:pPr>
            <a:r>
              <a:rPr lang="en-US" sz="2400" b="1" dirty="0">
                <a:solidFill>
                  <a:srgbClr val="231F20"/>
                </a:solidFill>
                <a:latin typeface="Cambria" panose="02040503050406030204" pitchFamily="34" charset="0"/>
                <a:ea typeface="Cambria" panose="02040503050406030204" pitchFamily="34" charset="-122"/>
                <a:cs typeface="Cambria" panose="02040503050406030204" pitchFamily="34" charset="-120"/>
              </a:rPr>
              <a:t>State of the Art and Its Limitation </a:t>
            </a:r>
            <a:r>
              <a:rPr lang="en-US" sz="2400" b="1" baseline="30000" dirty="0">
                <a:solidFill>
                  <a:srgbClr val="231F20"/>
                </a:solidFill>
                <a:latin typeface="Cambria" panose="02040503050406030204" pitchFamily="34" charset="0"/>
                <a:ea typeface="Cambria" panose="02040503050406030204" pitchFamily="34" charset="-122"/>
                <a:cs typeface="Cambria" panose="02040503050406030204" pitchFamily="34" charset="-120"/>
              </a:rPr>
              <a:t>[1]</a:t>
            </a:r>
            <a:endParaRPr lang="en-US" sz="2400" baseline="30000" dirty="0"/>
          </a:p>
        </p:txBody>
      </p:sp>
      <p:sp>
        <p:nvSpPr>
          <p:cNvPr id="9" name="文本框 9280">
            <a:extLst>
              <a:ext uri="{FF2B5EF4-FFF2-40B4-BE49-F238E27FC236}">
                <a16:creationId xmlns:a16="http://schemas.microsoft.com/office/drawing/2014/main" id="{D2DE1BE2-8588-4C9C-0577-CD62F091EDF2}"/>
              </a:ext>
            </a:extLst>
          </p:cNvPr>
          <p:cNvSpPr txBox="1"/>
          <p:nvPr/>
        </p:nvSpPr>
        <p:spPr>
          <a:xfrm>
            <a:off x="1966265" y="1356281"/>
            <a:ext cx="6175879" cy="861774"/>
          </a:xfrm>
          <a:prstGeom prst="rect">
            <a:avLst/>
          </a:prstGeom>
          <a:noFill/>
        </p:spPr>
        <p:txBody>
          <a:bodyPr wrap="square" rtlCol="0">
            <a:spAutoFit/>
          </a:bodyPr>
          <a:lstStyle/>
          <a:p>
            <a:r>
              <a:rPr lang="en-US" altLang="zh-CN" sz="1600" b="1" dirty="0"/>
              <a:t>STOA [1]: </a:t>
            </a:r>
          </a:p>
          <a:p>
            <a:r>
              <a:rPr lang="en-US" altLang="zh-CN" sz="1600" b="1" dirty="0"/>
              <a:t>Qubit allocation: </a:t>
            </a:r>
            <a:r>
              <a:rPr lang="en-US" altLang="zh-CN" sz="1600" dirty="0"/>
              <a:t>graph partitioning to minimize remote gates</a:t>
            </a:r>
          </a:p>
          <a:p>
            <a:r>
              <a:rPr lang="en-US" altLang="zh-CN" sz="1600" b="1" dirty="0"/>
              <a:t>Network scheduling: </a:t>
            </a:r>
            <a:r>
              <a:rPr lang="en-US" altLang="zh-CN" sz="1600" dirty="0"/>
              <a:t>priority-based scheduling</a:t>
            </a:r>
          </a:p>
        </p:txBody>
      </p:sp>
      <p:sp>
        <p:nvSpPr>
          <p:cNvPr id="11" name="文本框 9281">
            <a:extLst>
              <a:ext uri="{FF2B5EF4-FFF2-40B4-BE49-F238E27FC236}">
                <a16:creationId xmlns:a16="http://schemas.microsoft.com/office/drawing/2014/main" id="{FB716BC0-F4D6-60AF-417A-24115D05A030}"/>
              </a:ext>
            </a:extLst>
          </p:cNvPr>
          <p:cNvSpPr txBox="1"/>
          <p:nvPr/>
        </p:nvSpPr>
        <p:spPr>
          <a:xfrm>
            <a:off x="2880665" y="3613602"/>
            <a:ext cx="1003195" cy="830997"/>
          </a:xfrm>
          <a:prstGeom prst="rect">
            <a:avLst/>
          </a:prstGeom>
          <a:noFill/>
          <a:ln>
            <a:solidFill>
              <a:srgbClr val="0070C0"/>
            </a:solidFill>
          </a:ln>
        </p:spPr>
        <p:txBody>
          <a:bodyPr wrap="square" rtlCol="0">
            <a:spAutoFit/>
          </a:bodyPr>
          <a:lstStyle/>
          <a:p>
            <a:pPr algn="ctr"/>
            <a:r>
              <a:rPr lang="en-US" altLang="zh-CN" sz="1200" dirty="0"/>
              <a:t>QPU A</a:t>
            </a:r>
          </a:p>
          <a:p>
            <a:pPr algn="ctr"/>
            <a:endParaRPr lang="en-US" altLang="zh-CN" sz="1200" dirty="0"/>
          </a:p>
          <a:p>
            <a:pPr algn="ctr"/>
            <a:endParaRPr lang="en-US" altLang="zh-CN" sz="1200" dirty="0"/>
          </a:p>
          <a:p>
            <a:pPr algn="ctr"/>
            <a:endParaRPr lang="zh-CN" altLang="en-US" sz="1200" dirty="0"/>
          </a:p>
        </p:txBody>
      </p:sp>
      <p:sp>
        <p:nvSpPr>
          <p:cNvPr id="12" name="椭圆 9282">
            <a:extLst>
              <a:ext uri="{FF2B5EF4-FFF2-40B4-BE49-F238E27FC236}">
                <a16:creationId xmlns:a16="http://schemas.microsoft.com/office/drawing/2014/main" id="{09729402-8126-6228-35E8-3C9BC11DB8C2}"/>
              </a:ext>
            </a:extLst>
          </p:cNvPr>
          <p:cNvSpPr/>
          <p:nvPr/>
        </p:nvSpPr>
        <p:spPr>
          <a:xfrm>
            <a:off x="3556442" y="3901761"/>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5" name="文本框 9283">
            <a:extLst>
              <a:ext uri="{FF2B5EF4-FFF2-40B4-BE49-F238E27FC236}">
                <a16:creationId xmlns:a16="http://schemas.microsoft.com/office/drawing/2014/main" id="{36207A6A-A905-2244-5443-390C0A0A1764}"/>
              </a:ext>
            </a:extLst>
          </p:cNvPr>
          <p:cNvSpPr txBox="1"/>
          <p:nvPr/>
        </p:nvSpPr>
        <p:spPr>
          <a:xfrm>
            <a:off x="2879689" y="4638543"/>
            <a:ext cx="998492" cy="830997"/>
          </a:xfrm>
          <a:prstGeom prst="rect">
            <a:avLst/>
          </a:prstGeom>
          <a:noFill/>
          <a:ln>
            <a:solidFill>
              <a:srgbClr val="0070C0"/>
            </a:solidFill>
          </a:ln>
        </p:spPr>
        <p:txBody>
          <a:bodyPr wrap="square" rtlCol="0">
            <a:spAutoFit/>
          </a:bodyPr>
          <a:lstStyle/>
          <a:p>
            <a:pPr algn="ctr"/>
            <a:endParaRPr lang="en-US" altLang="zh-CN" sz="1200" dirty="0"/>
          </a:p>
          <a:p>
            <a:pPr algn="ctr"/>
            <a:endParaRPr lang="en-US" altLang="zh-CN" sz="1200" dirty="0"/>
          </a:p>
          <a:p>
            <a:pPr algn="ctr"/>
            <a:endParaRPr lang="en-US" altLang="zh-CN" sz="1200" dirty="0"/>
          </a:p>
          <a:p>
            <a:pPr algn="ctr"/>
            <a:r>
              <a:rPr lang="en-US" altLang="zh-CN" sz="1200" dirty="0"/>
              <a:t>QPU B</a:t>
            </a:r>
            <a:endParaRPr lang="zh-CN" altLang="en-US" sz="1200" dirty="0"/>
          </a:p>
        </p:txBody>
      </p:sp>
      <p:sp>
        <p:nvSpPr>
          <p:cNvPr id="16" name="椭圆 9284">
            <a:extLst>
              <a:ext uri="{FF2B5EF4-FFF2-40B4-BE49-F238E27FC236}">
                <a16:creationId xmlns:a16="http://schemas.microsoft.com/office/drawing/2014/main" id="{90CD1B49-4983-9AA8-76A9-29D36B95DBBB}"/>
              </a:ext>
            </a:extLst>
          </p:cNvPr>
          <p:cNvSpPr/>
          <p:nvPr/>
        </p:nvSpPr>
        <p:spPr>
          <a:xfrm>
            <a:off x="2994052" y="4996732"/>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9285">
            <a:extLst>
              <a:ext uri="{FF2B5EF4-FFF2-40B4-BE49-F238E27FC236}">
                <a16:creationId xmlns:a16="http://schemas.microsoft.com/office/drawing/2014/main" id="{CBB26A9D-90EC-A5DB-2339-9630DAF7A2B9}"/>
              </a:ext>
            </a:extLst>
          </p:cNvPr>
          <p:cNvSpPr/>
          <p:nvPr/>
        </p:nvSpPr>
        <p:spPr>
          <a:xfrm>
            <a:off x="3559584" y="5010224"/>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8" name="矩形 9286">
            <a:extLst>
              <a:ext uri="{FF2B5EF4-FFF2-40B4-BE49-F238E27FC236}">
                <a16:creationId xmlns:a16="http://schemas.microsoft.com/office/drawing/2014/main" id="{800F596E-CFBA-1429-A76D-60DBCE2BE68F}"/>
              </a:ext>
            </a:extLst>
          </p:cNvPr>
          <p:cNvSpPr/>
          <p:nvPr/>
        </p:nvSpPr>
        <p:spPr>
          <a:xfrm>
            <a:off x="3621528" y="4456048"/>
            <a:ext cx="86272" cy="195082"/>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9287">
            <a:extLst>
              <a:ext uri="{FF2B5EF4-FFF2-40B4-BE49-F238E27FC236}">
                <a16:creationId xmlns:a16="http://schemas.microsoft.com/office/drawing/2014/main" id="{FD58D485-39C3-52F9-14EE-9080BC72B81B}"/>
              </a:ext>
            </a:extLst>
          </p:cNvPr>
          <p:cNvSpPr/>
          <p:nvPr/>
        </p:nvSpPr>
        <p:spPr>
          <a:xfrm>
            <a:off x="2978472" y="3883546"/>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0" name="文本框 9288">
            <a:extLst>
              <a:ext uri="{FF2B5EF4-FFF2-40B4-BE49-F238E27FC236}">
                <a16:creationId xmlns:a16="http://schemas.microsoft.com/office/drawing/2014/main" id="{51B87BE5-C0AB-0DFC-1448-06CB6AE481B7}"/>
              </a:ext>
            </a:extLst>
          </p:cNvPr>
          <p:cNvSpPr txBox="1"/>
          <p:nvPr/>
        </p:nvSpPr>
        <p:spPr>
          <a:xfrm>
            <a:off x="2922768" y="3842932"/>
            <a:ext cx="610541" cy="276999"/>
          </a:xfrm>
          <a:prstGeom prst="rect">
            <a:avLst/>
          </a:prstGeom>
          <a:noFill/>
        </p:spPr>
        <p:txBody>
          <a:bodyPr wrap="square" rtlCol="0">
            <a:spAutoFit/>
          </a:bodyPr>
          <a:lstStyle/>
          <a:p>
            <a:r>
              <a:rPr lang="en-US" altLang="zh-CN" sz="1200" dirty="0">
                <a:solidFill>
                  <a:schemeClr val="bg1"/>
                </a:solidFill>
              </a:rPr>
              <a:t>q1</a:t>
            </a:r>
            <a:endParaRPr lang="zh-CN" altLang="en-US" sz="1200" dirty="0">
              <a:solidFill>
                <a:schemeClr val="bg1"/>
              </a:solidFill>
            </a:endParaRPr>
          </a:p>
        </p:txBody>
      </p:sp>
      <p:sp>
        <p:nvSpPr>
          <p:cNvPr id="21" name="文本框 9289">
            <a:extLst>
              <a:ext uri="{FF2B5EF4-FFF2-40B4-BE49-F238E27FC236}">
                <a16:creationId xmlns:a16="http://schemas.microsoft.com/office/drawing/2014/main" id="{289FE85A-B1C6-0E05-5803-FB346087C312}"/>
              </a:ext>
            </a:extLst>
          </p:cNvPr>
          <p:cNvSpPr txBox="1"/>
          <p:nvPr/>
        </p:nvSpPr>
        <p:spPr>
          <a:xfrm>
            <a:off x="3466232" y="3860561"/>
            <a:ext cx="610541" cy="276999"/>
          </a:xfrm>
          <a:prstGeom prst="rect">
            <a:avLst/>
          </a:prstGeom>
          <a:noFill/>
        </p:spPr>
        <p:txBody>
          <a:bodyPr wrap="square" rtlCol="0">
            <a:spAutoFit/>
          </a:bodyPr>
          <a:lstStyle/>
          <a:p>
            <a:r>
              <a:rPr lang="en-US" altLang="zh-CN" sz="1200" dirty="0">
                <a:solidFill>
                  <a:schemeClr val="bg1"/>
                </a:solidFill>
              </a:rPr>
              <a:t>q3</a:t>
            </a:r>
            <a:endParaRPr lang="zh-CN" altLang="en-US" sz="1200" dirty="0">
              <a:solidFill>
                <a:schemeClr val="bg1"/>
              </a:solidFill>
            </a:endParaRPr>
          </a:p>
        </p:txBody>
      </p:sp>
      <p:sp>
        <p:nvSpPr>
          <p:cNvPr id="22" name="文本框 9290">
            <a:extLst>
              <a:ext uri="{FF2B5EF4-FFF2-40B4-BE49-F238E27FC236}">
                <a16:creationId xmlns:a16="http://schemas.microsoft.com/office/drawing/2014/main" id="{CFAB044A-B506-9FF1-ED7E-4D23650B34E4}"/>
              </a:ext>
            </a:extLst>
          </p:cNvPr>
          <p:cNvSpPr txBox="1"/>
          <p:nvPr/>
        </p:nvSpPr>
        <p:spPr>
          <a:xfrm>
            <a:off x="3476197" y="4975878"/>
            <a:ext cx="610541" cy="276999"/>
          </a:xfrm>
          <a:prstGeom prst="rect">
            <a:avLst/>
          </a:prstGeom>
          <a:noFill/>
        </p:spPr>
        <p:txBody>
          <a:bodyPr wrap="square" rtlCol="0">
            <a:spAutoFit/>
          </a:bodyPr>
          <a:lstStyle/>
          <a:p>
            <a:r>
              <a:rPr lang="en-US" altLang="zh-CN" sz="1200" dirty="0">
                <a:solidFill>
                  <a:schemeClr val="bg1"/>
                </a:solidFill>
              </a:rPr>
              <a:t>q4</a:t>
            </a:r>
            <a:endParaRPr lang="zh-CN" altLang="en-US" sz="1200" dirty="0">
              <a:solidFill>
                <a:schemeClr val="bg1"/>
              </a:solidFill>
            </a:endParaRPr>
          </a:p>
        </p:txBody>
      </p:sp>
      <p:sp>
        <p:nvSpPr>
          <p:cNvPr id="23" name="文本框 9291">
            <a:extLst>
              <a:ext uri="{FF2B5EF4-FFF2-40B4-BE49-F238E27FC236}">
                <a16:creationId xmlns:a16="http://schemas.microsoft.com/office/drawing/2014/main" id="{39875E0C-1093-50BA-9486-17868AA60F14}"/>
              </a:ext>
            </a:extLst>
          </p:cNvPr>
          <p:cNvSpPr txBox="1"/>
          <p:nvPr/>
        </p:nvSpPr>
        <p:spPr>
          <a:xfrm>
            <a:off x="2922744" y="4951875"/>
            <a:ext cx="610541" cy="276999"/>
          </a:xfrm>
          <a:prstGeom prst="rect">
            <a:avLst/>
          </a:prstGeom>
          <a:noFill/>
        </p:spPr>
        <p:txBody>
          <a:bodyPr wrap="square" rtlCol="0">
            <a:spAutoFit/>
          </a:bodyPr>
          <a:lstStyle/>
          <a:p>
            <a:r>
              <a:rPr lang="en-US" altLang="zh-CN" sz="1200" dirty="0">
                <a:solidFill>
                  <a:schemeClr val="bg1"/>
                </a:solidFill>
              </a:rPr>
              <a:t>q2</a:t>
            </a:r>
            <a:endParaRPr lang="zh-CN" altLang="en-US" sz="1200" dirty="0">
              <a:solidFill>
                <a:schemeClr val="bg1"/>
              </a:solidFill>
            </a:endParaRPr>
          </a:p>
        </p:txBody>
      </p:sp>
      <p:sp>
        <p:nvSpPr>
          <p:cNvPr id="24" name="椭圆 9292">
            <a:extLst>
              <a:ext uri="{FF2B5EF4-FFF2-40B4-BE49-F238E27FC236}">
                <a16:creationId xmlns:a16="http://schemas.microsoft.com/office/drawing/2014/main" id="{EB70A3A1-05E1-9CE9-8019-62BF3AD6A209}"/>
              </a:ext>
            </a:extLst>
          </p:cNvPr>
          <p:cNvSpPr/>
          <p:nvPr/>
        </p:nvSpPr>
        <p:spPr>
          <a:xfrm>
            <a:off x="3556645" y="4253963"/>
            <a:ext cx="216037" cy="202125"/>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5" name="椭圆 9293">
            <a:extLst>
              <a:ext uri="{FF2B5EF4-FFF2-40B4-BE49-F238E27FC236}">
                <a16:creationId xmlns:a16="http://schemas.microsoft.com/office/drawing/2014/main" id="{9B0B7EC5-E2FF-DC4F-9815-3D15FE8AE7FB}"/>
              </a:ext>
            </a:extLst>
          </p:cNvPr>
          <p:cNvSpPr/>
          <p:nvPr/>
        </p:nvSpPr>
        <p:spPr>
          <a:xfrm>
            <a:off x="3557514" y="4639847"/>
            <a:ext cx="216037" cy="202125"/>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6" name="矩形 9294">
            <a:extLst>
              <a:ext uri="{FF2B5EF4-FFF2-40B4-BE49-F238E27FC236}">
                <a16:creationId xmlns:a16="http://schemas.microsoft.com/office/drawing/2014/main" id="{6B7C0A3B-551E-FF97-4F1E-B061F2F4A336}"/>
              </a:ext>
            </a:extLst>
          </p:cNvPr>
          <p:cNvSpPr/>
          <p:nvPr/>
        </p:nvSpPr>
        <p:spPr>
          <a:xfrm>
            <a:off x="3050302" y="4453856"/>
            <a:ext cx="86272" cy="195082"/>
          </a:xfrm>
          <a:prstGeom prst="rect">
            <a:avLst/>
          </a:prstGeom>
          <a:solidFill>
            <a:srgbClr val="99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9295">
            <a:extLst>
              <a:ext uri="{FF2B5EF4-FFF2-40B4-BE49-F238E27FC236}">
                <a16:creationId xmlns:a16="http://schemas.microsoft.com/office/drawing/2014/main" id="{164E3E9C-01AF-4BC4-7E5B-08680EBD3909}"/>
              </a:ext>
            </a:extLst>
          </p:cNvPr>
          <p:cNvSpPr/>
          <p:nvPr/>
        </p:nvSpPr>
        <p:spPr>
          <a:xfrm>
            <a:off x="2985419" y="4251771"/>
            <a:ext cx="216037" cy="202125"/>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8" name="椭圆 9296">
            <a:extLst>
              <a:ext uri="{FF2B5EF4-FFF2-40B4-BE49-F238E27FC236}">
                <a16:creationId xmlns:a16="http://schemas.microsoft.com/office/drawing/2014/main" id="{31E657A1-C340-1F8B-7FE6-F48AB9180BF4}"/>
              </a:ext>
            </a:extLst>
          </p:cNvPr>
          <p:cNvSpPr/>
          <p:nvPr/>
        </p:nvSpPr>
        <p:spPr>
          <a:xfrm>
            <a:off x="2986288" y="4637655"/>
            <a:ext cx="216037" cy="202125"/>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cxnSp>
        <p:nvCxnSpPr>
          <p:cNvPr id="29" name="直接连接符 9297">
            <a:extLst>
              <a:ext uri="{FF2B5EF4-FFF2-40B4-BE49-F238E27FC236}">
                <a16:creationId xmlns:a16="http://schemas.microsoft.com/office/drawing/2014/main" id="{D92122A4-0AC7-1F23-16DB-89875F75D2CC}"/>
              </a:ext>
            </a:extLst>
          </p:cNvPr>
          <p:cNvCxnSpPr>
            <a:cxnSpLocks/>
          </p:cNvCxnSpPr>
          <p:nvPr/>
        </p:nvCxnSpPr>
        <p:spPr>
          <a:xfrm>
            <a:off x="4402647" y="4229893"/>
            <a:ext cx="1847770" cy="371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0" name="直接连接符 9298">
            <a:extLst>
              <a:ext uri="{FF2B5EF4-FFF2-40B4-BE49-F238E27FC236}">
                <a16:creationId xmlns:a16="http://schemas.microsoft.com/office/drawing/2014/main" id="{55A0D49D-D76F-E9FC-E393-2EA866EAF0EC}"/>
              </a:ext>
            </a:extLst>
          </p:cNvPr>
          <p:cNvCxnSpPr>
            <a:cxnSpLocks/>
          </p:cNvCxnSpPr>
          <p:nvPr/>
        </p:nvCxnSpPr>
        <p:spPr>
          <a:xfrm>
            <a:off x="4405731" y="4915807"/>
            <a:ext cx="1844686" cy="309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31" name="椭圆 9299">
            <a:extLst>
              <a:ext uri="{FF2B5EF4-FFF2-40B4-BE49-F238E27FC236}">
                <a16:creationId xmlns:a16="http://schemas.microsoft.com/office/drawing/2014/main" id="{8607144C-6598-BDD5-EEFE-24DFE9B89807}"/>
              </a:ext>
            </a:extLst>
          </p:cNvPr>
          <p:cNvSpPr/>
          <p:nvPr/>
        </p:nvSpPr>
        <p:spPr>
          <a:xfrm>
            <a:off x="4561781" y="4812239"/>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32" name="直接连接符 9300">
            <a:extLst>
              <a:ext uri="{FF2B5EF4-FFF2-40B4-BE49-F238E27FC236}">
                <a16:creationId xmlns:a16="http://schemas.microsoft.com/office/drawing/2014/main" id="{CC2064D9-B4BA-E8A8-6EF3-74A86315FEBA}"/>
              </a:ext>
            </a:extLst>
          </p:cNvPr>
          <p:cNvCxnSpPr>
            <a:cxnSpLocks/>
            <a:endCxn id="31" idx="4"/>
          </p:cNvCxnSpPr>
          <p:nvPr/>
        </p:nvCxnSpPr>
        <p:spPr>
          <a:xfrm>
            <a:off x="4669802" y="4229893"/>
            <a:ext cx="0" cy="78948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3" name="直接连接符 9301">
            <a:extLst>
              <a:ext uri="{FF2B5EF4-FFF2-40B4-BE49-F238E27FC236}">
                <a16:creationId xmlns:a16="http://schemas.microsoft.com/office/drawing/2014/main" id="{D99A902A-98C3-368C-5C8E-69E914592284}"/>
              </a:ext>
            </a:extLst>
          </p:cNvPr>
          <p:cNvCxnSpPr>
            <a:cxnSpLocks/>
          </p:cNvCxnSpPr>
          <p:nvPr/>
        </p:nvCxnSpPr>
        <p:spPr>
          <a:xfrm>
            <a:off x="4402647" y="4432018"/>
            <a:ext cx="184777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4" name="直接连接符 9302">
            <a:extLst>
              <a:ext uri="{FF2B5EF4-FFF2-40B4-BE49-F238E27FC236}">
                <a16:creationId xmlns:a16="http://schemas.microsoft.com/office/drawing/2014/main" id="{A3AE0F5B-8186-998B-395E-AD354B824C43}"/>
              </a:ext>
            </a:extLst>
          </p:cNvPr>
          <p:cNvCxnSpPr>
            <a:cxnSpLocks/>
          </p:cNvCxnSpPr>
          <p:nvPr/>
        </p:nvCxnSpPr>
        <p:spPr>
          <a:xfrm>
            <a:off x="4402647" y="4682155"/>
            <a:ext cx="184777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35" name="椭圆 9303">
            <a:extLst>
              <a:ext uri="{FF2B5EF4-FFF2-40B4-BE49-F238E27FC236}">
                <a16:creationId xmlns:a16="http://schemas.microsoft.com/office/drawing/2014/main" id="{4976A276-C34B-7367-F5E5-719001025D07}"/>
              </a:ext>
            </a:extLst>
          </p:cNvPr>
          <p:cNvSpPr/>
          <p:nvPr/>
        </p:nvSpPr>
        <p:spPr>
          <a:xfrm>
            <a:off x="4812683" y="4323134"/>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36" name="直接连接符 9304">
            <a:extLst>
              <a:ext uri="{FF2B5EF4-FFF2-40B4-BE49-F238E27FC236}">
                <a16:creationId xmlns:a16="http://schemas.microsoft.com/office/drawing/2014/main" id="{F9D359AB-5B94-3AEE-D498-0C81A9855DDC}"/>
              </a:ext>
            </a:extLst>
          </p:cNvPr>
          <p:cNvCxnSpPr>
            <a:cxnSpLocks/>
            <a:endCxn id="35" idx="4"/>
          </p:cNvCxnSpPr>
          <p:nvPr/>
        </p:nvCxnSpPr>
        <p:spPr>
          <a:xfrm>
            <a:off x="4920704" y="4229893"/>
            <a:ext cx="0" cy="300376"/>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37" name="椭圆 9305">
            <a:extLst>
              <a:ext uri="{FF2B5EF4-FFF2-40B4-BE49-F238E27FC236}">
                <a16:creationId xmlns:a16="http://schemas.microsoft.com/office/drawing/2014/main" id="{38D4EFD3-48E1-933B-74D4-A7B71FE429DE}"/>
              </a:ext>
            </a:extLst>
          </p:cNvPr>
          <p:cNvSpPr/>
          <p:nvPr/>
        </p:nvSpPr>
        <p:spPr>
          <a:xfrm>
            <a:off x="5089649" y="4323134"/>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38" name="直接连接符 9306">
            <a:extLst>
              <a:ext uri="{FF2B5EF4-FFF2-40B4-BE49-F238E27FC236}">
                <a16:creationId xmlns:a16="http://schemas.microsoft.com/office/drawing/2014/main" id="{43ABD2B3-C988-8D1C-7211-93C662604D01}"/>
              </a:ext>
            </a:extLst>
          </p:cNvPr>
          <p:cNvCxnSpPr>
            <a:cxnSpLocks/>
            <a:endCxn id="37" idx="4"/>
          </p:cNvCxnSpPr>
          <p:nvPr/>
        </p:nvCxnSpPr>
        <p:spPr>
          <a:xfrm>
            <a:off x="5197670" y="4229893"/>
            <a:ext cx="0" cy="300376"/>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39" name="椭圆 9307">
            <a:extLst>
              <a:ext uri="{FF2B5EF4-FFF2-40B4-BE49-F238E27FC236}">
                <a16:creationId xmlns:a16="http://schemas.microsoft.com/office/drawing/2014/main" id="{08451125-E1CC-8D0D-81B6-1CB8D8E39290}"/>
              </a:ext>
            </a:extLst>
          </p:cNvPr>
          <p:cNvSpPr/>
          <p:nvPr/>
        </p:nvSpPr>
        <p:spPr>
          <a:xfrm>
            <a:off x="5376266" y="4572916"/>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40" name="直接连接符 9308">
            <a:extLst>
              <a:ext uri="{FF2B5EF4-FFF2-40B4-BE49-F238E27FC236}">
                <a16:creationId xmlns:a16="http://schemas.microsoft.com/office/drawing/2014/main" id="{7B5D1444-1CF9-A6C2-A81B-A9D4524CD7ED}"/>
              </a:ext>
            </a:extLst>
          </p:cNvPr>
          <p:cNvCxnSpPr>
            <a:cxnSpLocks/>
            <a:endCxn id="39" idx="4"/>
          </p:cNvCxnSpPr>
          <p:nvPr/>
        </p:nvCxnSpPr>
        <p:spPr>
          <a:xfrm>
            <a:off x="5484287" y="4224040"/>
            <a:ext cx="0" cy="55601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41" name="椭圆 9309">
            <a:extLst>
              <a:ext uri="{FF2B5EF4-FFF2-40B4-BE49-F238E27FC236}">
                <a16:creationId xmlns:a16="http://schemas.microsoft.com/office/drawing/2014/main" id="{73F1ACAC-6A72-B88B-F256-646C012C72D3}"/>
              </a:ext>
            </a:extLst>
          </p:cNvPr>
          <p:cNvSpPr/>
          <p:nvPr/>
        </p:nvSpPr>
        <p:spPr>
          <a:xfrm>
            <a:off x="5671259" y="4812239"/>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42" name="直接连接符 9310">
            <a:extLst>
              <a:ext uri="{FF2B5EF4-FFF2-40B4-BE49-F238E27FC236}">
                <a16:creationId xmlns:a16="http://schemas.microsoft.com/office/drawing/2014/main" id="{1638BC50-70FA-D450-77D1-B7EB5B5988EC}"/>
              </a:ext>
            </a:extLst>
          </p:cNvPr>
          <p:cNvCxnSpPr>
            <a:cxnSpLocks/>
            <a:endCxn id="41" idx="4"/>
          </p:cNvCxnSpPr>
          <p:nvPr/>
        </p:nvCxnSpPr>
        <p:spPr>
          <a:xfrm>
            <a:off x="5779280" y="4673739"/>
            <a:ext cx="0" cy="34563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43" name="文本框 9311">
            <a:extLst>
              <a:ext uri="{FF2B5EF4-FFF2-40B4-BE49-F238E27FC236}">
                <a16:creationId xmlns:a16="http://schemas.microsoft.com/office/drawing/2014/main" id="{BE15207A-F69E-C630-9A1C-B87A06C0400C}"/>
              </a:ext>
            </a:extLst>
          </p:cNvPr>
          <p:cNvSpPr txBox="1"/>
          <p:nvPr/>
        </p:nvSpPr>
        <p:spPr>
          <a:xfrm>
            <a:off x="4098501" y="4064173"/>
            <a:ext cx="483117" cy="276999"/>
          </a:xfrm>
          <a:prstGeom prst="rect">
            <a:avLst/>
          </a:prstGeom>
          <a:noFill/>
        </p:spPr>
        <p:txBody>
          <a:bodyPr wrap="square" rtlCol="0">
            <a:spAutoFit/>
          </a:bodyPr>
          <a:lstStyle/>
          <a:p>
            <a:r>
              <a:rPr lang="en-US" altLang="zh-CN" sz="1200" dirty="0"/>
              <a:t>q1</a:t>
            </a:r>
            <a:endParaRPr lang="zh-CN" altLang="en-US" sz="1200" dirty="0"/>
          </a:p>
        </p:txBody>
      </p:sp>
      <p:sp>
        <p:nvSpPr>
          <p:cNvPr id="44" name="文本框 9312">
            <a:extLst>
              <a:ext uri="{FF2B5EF4-FFF2-40B4-BE49-F238E27FC236}">
                <a16:creationId xmlns:a16="http://schemas.microsoft.com/office/drawing/2014/main" id="{BF94526A-AB17-41B1-2947-485E1293FFA7}"/>
              </a:ext>
            </a:extLst>
          </p:cNvPr>
          <p:cNvSpPr txBox="1"/>
          <p:nvPr/>
        </p:nvSpPr>
        <p:spPr>
          <a:xfrm>
            <a:off x="4092046" y="4309851"/>
            <a:ext cx="483117" cy="276999"/>
          </a:xfrm>
          <a:prstGeom prst="rect">
            <a:avLst/>
          </a:prstGeom>
          <a:noFill/>
        </p:spPr>
        <p:txBody>
          <a:bodyPr wrap="square" rtlCol="0">
            <a:spAutoFit/>
          </a:bodyPr>
          <a:lstStyle/>
          <a:p>
            <a:r>
              <a:rPr lang="en-US" altLang="zh-CN" sz="1200" dirty="0"/>
              <a:t>q3</a:t>
            </a:r>
            <a:endParaRPr lang="zh-CN" altLang="en-US" sz="1200" dirty="0"/>
          </a:p>
        </p:txBody>
      </p:sp>
      <p:sp>
        <p:nvSpPr>
          <p:cNvPr id="45" name="文本框 9313">
            <a:extLst>
              <a:ext uri="{FF2B5EF4-FFF2-40B4-BE49-F238E27FC236}">
                <a16:creationId xmlns:a16="http://schemas.microsoft.com/office/drawing/2014/main" id="{68181B07-43B1-ED57-5E4F-641C58679B1D}"/>
              </a:ext>
            </a:extLst>
          </p:cNvPr>
          <p:cNvSpPr txBox="1"/>
          <p:nvPr/>
        </p:nvSpPr>
        <p:spPr>
          <a:xfrm>
            <a:off x="4098501" y="4535240"/>
            <a:ext cx="483117" cy="276999"/>
          </a:xfrm>
          <a:prstGeom prst="rect">
            <a:avLst/>
          </a:prstGeom>
          <a:noFill/>
        </p:spPr>
        <p:txBody>
          <a:bodyPr wrap="square" rtlCol="0">
            <a:spAutoFit/>
          </a:bodyPr>
          <a:lstStyle/>
          <a:p>
            <a:r>
              <a:rPr lang="en-US" altLang="zh-CN" sz="1200" dirty="0"/>
              <a:t>q2</a:t>
            </a:r>
            <a:endParaRPr lang="zh-CN" altLang="en-US" sz="1200" dirty="0"/>
          </a:p>
        </p:txBody>
      </p:sp>
      <p:sp>
        <p:nvSpPr>
          <p:cNvPr id="46" name="文本框 9314">
            <a:extLst>
              <a:ext uri="{FF2B5EF4-FFF2-40B4-BE49-F238E27FC236}">
                <a16:creationId xmlns:a16="http://schemas.microsoft.com/office/drawing/2014/main" id="{9369F553-43BF-958E-2C06-A5B09267E5A1}"/>
              </a:ext>
            </a:extLst>
          </p:cNvPr>
          <p:cNvSpPr txBox="1"/>
          <p:nvPr/>
        </p:nvSpPr>
        <p:spPr>
          <a:xfrm>
            <a:off x="4108507" y="4769044"/>
            <a:ext cx="483117" cy="276999"/>
          </a:xfrm>
          <a:prstGeom prst="rect">
            <a:avLst/>
          </a:prstGeom>
          <a:noFill/>
        </p:spPr>
        <p:txBody>
          <a:bodyPr wrap="square" rtlCol="0">
            <a:spAutoFit/>
          </a:bodyPr>
          <a:lstStyle/>
          <a:p>
            <a:r>
              <a:rPr lang="en-US" altLang="zh-CN" sz="1200" dirty="0"/>
              <a:t>q4</a:t>
            </a:r>
            <a:endParaRPr lang="zh-CN" altLang="en-US" sz="1200" dirty="0"/>
          </a:p>
        </p:txBody>
      </p:sp>
      <p:cxnSp>
        <p:nvCxnSpPr>
          <p:cNvPr id="47" name="直接连接符 9315">
            <a:extLst>
              <a:ext uri="{FF2B5EF4-FFF2-40B4-BE49-F238E27FC236}">
                <a16:creationId xmlns:a16="http://schemas.microsoft.com/office/drawing/2014/main" id="{D2607084-520B-4D8D-0734-7AE8558D0B57}"/>
              </a:ext>
            </a:extLst>
          </p:cNvPr>
          <p:cNvCxnSpPr>
            <a:cxnSpLocks/>
          </p:cNvCxnSpPr>
          <p:nvPr/>
        </p:nvCxnSpPr>
        <p:spPr>
          <a:xfrm>
            <a:off x="4048410" y="4562752"/>
            <a:ext cx="2390589" cy="0"/>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48" name="文本框 9316">
            <a:extLst>
              <a:ext uri="{FF2B5EF4-FFF2-40B4-BE49-F238E27FC236}">
                <a16:creationId xmlns:a16="http://schemas.microsoft.com/office/drawing/2014/main" id="{E2963F48-2BE1-9DEA-FB08-E8A9A5A8625A}"/>
              </a:ext>
            </a:extLst>
          </p:cNvPr>
          <p:cNvSpPr txBox="1"/>
          <p:nvPr/>
        </p:nvSpPr>
        <p:spPr>
          <a:xfrm>
            <a:off x="6345261" y="4218967"/>
            <a:ext cx="1001457" cy="276999"/>
          </a:xfrm>
          <a:prstGeom prst="rect">
            <a:avLst/>
          </a:prstGeom>
          <a:noFill/>
        </p:spPr>
        <p:txBody>
          <a:bodyPr wrap="square" rtlCol="0">
            <a:spAutoFit/>
          </a:bodyPr>
          <a:lstStyle/>
          <a:p>
            <a:r>
              <a:rPr lang="en-US" altLang="zh-CN" sz="1200" dirty="0"/>
              <a:t>QPU A</a:t>
            </a:r>
            <a:endParaRPr lang="zh-CN" altLang="en-US" sz="1200" dirty="0"/>
          </a:p>
        </p:txBody>
      </p:sp>
      <p:sp>
        <p:nvSpPr>
          <p:cNvPr id="49" name="文本框 9317">
            <a:extLst>
              <a:ext uri="{FF2B5EF4-FFF2-40B4-BE49-F238E27FC236}">
                <a16:creationId xmlns:a16="http://schemas.microsoft.com/office/drawing/2014/main" id="{6D2E42F8-0442-21B8-8B0E-DCA8C3B89FB4}"/>
              </a:ext>
            </a:extLst>
          </p:cNvPr>
          <p:cNvSpPr txBox="1"/>
          <p:nvPr/>
        </p:nvSpPr>
        <p:spPr>
          <a:xfrm>
            <a:off x="6366837" y="4633499"/>
            <a:ext cx="1001457" cy="276999"/>
          </a:xfrm>
          <a:prstGeom prst="rect">
            <a:avLst/>
          </a:prstGeom>
          <a:noFill/>
        </p:spPr>
        <p:txBody>
          <a:bodyPr wrap="square" rtlCol="0">
            <a:spAutoFit/>
          </a:bodyPr>
          <a:lstStyle/>
          <a:p>
            <a:r>
              <a:rPr lang="en-US" altLang="zh-CN" sz="1200" dirty="0"/>
              <a:t>QPU B</a:t>
            </a:r>
            <a:endParaRPr lang="zh-CN" altLang="en-US" sz="1200" dirty="0"/>
          </a:p>
        </p:txBody>
      </p:sp>
      <p:sp>
        <p:nvSpPr>
          <p:cNvPr id="50" name="椭圆 9318">
            <a:extLst>
              <a:ext uri="{FF2B5EF4-FFF2-40B4-BE49-F238E27FC236}">
                <a16:creationId xmlns:a16="http://schemas.microsoft.com/office/drawing/2014/main" id="{849BA494-2007-B05A-60B2-3B2F97BBB222}"/>
              </a:ext>
            </a:extLst>
          </p:cNvPr>
          <p:cNvSpPr/>
          <p:nvPr/>
        </p:nvSpPr>
        <p:spPr>
          <a:xfrm>
            <a:off x="5676830" y="4331607"/>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51" name="直接连接符 9319">
            <a:extLst>
              <a:ext uri="{FF2B5EF4-FFF2-40B4-BE49-F238E27FC236}">
                <a16:creationId xmlns:a16="http://schemas.microsoft.com/office/drawing/2014/main" id="{751ACA1C-B9B7-1479-7483-0BFE5373B9F9}"/>
              </a:ext>
            </a:extLst>
          </p:cNvPr>
          <p:cNvCxnSpPr>
            <a:cxnSpLocks/>
            <a:endCxn id="50" idx="4"/>
          </p:cNvCxnSpPr>
          <p:nvPr/>
        </p:nvCxnSpPr>
        <p:spPr>
          <a:xfrm>
            <a:off x="5784851" y="4238366"/>
            <a:ext cx="0" cy="300376"/>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52" name="矩形 9320">
            <a:extLst>
              <a:ext uri="{FF2B5EF4-FFF2-40B4-BE49-F238E27FC236}">
                <a16:creationId xmlns:a16="http://schemas.microsoft.com/office/drawing/2014/main" id="{07A7AD42-CDFA-67AB-C371-BF4991EA988B}"/>
              </a:ext>
            </a:extLst>
          </p:cNvPr>
          <p:cNvSpPr/>
          <p:nvPr/>
        </p:nvSpPr>
        <p:spPr>
          <a:xfrm>
            <a:off x="4492776" y="4120391"/>
            <a:ext cx="309182" cy="984149"/>
          </a:xfrm>
          <a:prstGeom prst="rect">
            <a:avLst/>
          </a:prstGeom>
          <a:noFill/>
          <a:ln w="38100">
            <a:solidFill>
              <a:srgbClr val="EF8B4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9321">
            <a:extLst>
              <a:ext uri="{FF2B5EF4-FFF2-40B4-BE49-F238E27FC236}">
                <a16:creationId xmlns:a16="http://schemas.microsoft.com/office/drawing/2014/main" id="{B03F7211-B868-88C3-E6EE-00A187AEE994}"/>
              </a:ext>
            </a:extLst>
          </p:cNvPr>
          <p:cNvSpPr/>
          <p:nvPr/>
        </p:nvSpPr>
        <p:spPr>
          <a:xfrm>
            <a:off x="5334975" y="4111765"/>
            <a:ext cx="309182" cy="984149"/>
          </a:xfrm>
          <a:prstGeom prst="rect">
            <a:avLst/>
          </a:prstGeom>
          <a:noFill/>
          <a:ln w="38100">
            <a:solidFill>
              <a:srgbClr val="EF8B4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4" name="直接连接符 9322">
            <a:extLst>
              <a:ext uri="{FF2B5EF4-FFF2-40B4-BE49-F238E27FC236}">
                <a16:creationId xmlns:a16="http://schemas.microsoft.com/office/drawing/2014/main" id="{C4D4D0A5-A48F-0D1B-E39B-2B6D88C65D8A}"/>
              </a:ext>
            </a:extLst>
          </p:cNvPr>
          <p:cNvCxnSpPr>
            <a:cxnSpLocks/>
          </p:cNvCxnSpPr>
          <p:nvPr/>
        </p:nvCxnSpPr>
        <p:spPr>
          <a:xfrm>
            <a:off x="7947212" y="3920023"/>
            <a:ext cx="1847770" cy="371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5" name="直接连接符 9323">
            <a:extLst>
              <a:ext uri="{FF2B5EF4-FFF2-40B4-BE49-F238E27FC236}">
                <a16:creationId xmlns:a16="http://schemas.microsoft.com/office/drawing/2014/main" id="{04F5FBEF-38E1-5A3B-A140-7297C03D84A9}"/>
              </a:ext>
            </a:extLst>
          </p:cNvPr>
          <p:cNvCxnSpPr>
            <a:cxnSpLocks/>
          </p:cNvCxnSpPr>
          <p:nvPr/>
        </p:nvCxnSpPr>
        <p:spPr>
          <a:xfrm>
            <a:off x="7958037" y="4850517"/>
            <a:ext cx="1844686" cy="309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56" name="椭圆 9324">
            <a:extLst>
              <a:ext uri="{FF2B5EF4-FFF2-40B4-BE49-F238E27FC236}">
                <a16:creationId xmlns:a16="http://schemas.microsoft.com/office/drawing/2014/main" id="{1317EFD2-53FB-A29A-C0E2-E6813E668E6D}"/>
              </a:ext>
            </a:extLst>
          </p:cNvPr>
          <p:cNvSpPr/>
          <p:nvPr/>
        </p:nvSpPr>
        <p:spPr>
          <a:xfrm>
            <a:off x="8499258" y="4746866"/>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57" name="直接连接符 9325">
            <a:extLst>
              <a:ext uri="{FF2B5EF4-FFF2-40B4-BE49-F238E27FC236}">
                <a16:creationId xmlns:a16="http://schemas.microsoft.com/office/drawing/2014/main" id="{693A331F-028C-585D-9A43-6667AC326580}"/>
              </a:ext>
            </a:extLst>
          </p:cNvPr>
          <p:cNvCxnSpPr>
            <a:cxnSpLocks/>
            <a:endCxn id="56" idx="4"/>
          </p:cNvCxnSpPr>
          <p:nvPr/>
        </p:nvCxnSpPr>
        <p:spPr>
          <a:xfrm>
            <a:off x="8607279" y="3932756"/>
            <a:ext cx="0" cy="102124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8" name="直接连接符 9326">
            <a:extLst>
              <a:ext uri="{FF2B5EF4-FFF2-40B4-BE49-F238E27FC236}">
                <a16:creationId xmlns:a16="http://schemas.microsoft.com/office/drawing/2014/main" id="{4C61E64E-DF71-5775-A51D-92AB2F111832}"/>
              </a:ext>
            </a:extLst>
          </p:cNvPr>
          <p:cNvCxnSpPr>
            <a:cxnSpLocks/>
          </p:cNvCxnSpPr>
          <p:nvPr/>
        </p:nvCxnSpPr>
        <p:spPr>
          <a:xfrm>
            <a:off x="7954953" y="4068360"/>
            <a:ext cx="1847770" cy="0"/>
          </a:xfrm>
          <a:prstGeom prst="line">
            <a:avLst/>
          </a:prstGeom>
          <a:ln>
            <a:solidFill>
              <a:srgbClr val="0070C0"/>
            </a:solidFill>
          </a:ln>
        </p:spPr>
        <p:style>
          <a:lnRef idx="2">
            <a:schemeClr val="accent1"/>
          </a:lnRef>
          <a:fillRef idx="0">
            <a:schemeClr val="accent1"/>
          </a:fillRef>
          <a:effectRef idx="1">
            <a:schemeClr val="accent1"/>
          </a:effectRef>
          <a:fontRef idx="minor">
            <a:schemeClr val="tx1"/>
          </a:fontRef>
        </p:style>
      </p:cxnSp>
      <p:sp>
        <p:nvSpPr>
          <p:cNvPr id="59" name="椭圆 9327">
            <a:extLst>
              <a:ext uri="{FF2B5EF4-FFF2-40B4-BE49-F238E27FC236}">
                <a16:creationId xmlns:a16="http://schemas.microsoft.com/office/drawing/2014/main" id="{A40287C7-C535-A510-A67C-805421DFBC2A}"/>
              </a:ext>
            </a:extLst>
          </p:cNvPr>
          <p:cNvSpPr/>
          <p:nvPr/>
        </p:nvSpPr>
        <p:spPr>
          <a:xfrm>
            <a:off x="9228626" y="4586432"/>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60" name="直接连接符 9328">
            <a:extLst>
              <a:ext uri="{FF2B5EF4-FFF2-40B4-BE49-F238E27FC236}">
                <a16:creationId xmlns:a16="http://schemas.microsoft.com/office/drawing/2014/main" id="{BFBDBBD6-3C1E-3608-73A6-1B06C2B9CFB6}"/>
              </a:ext>
            </a:extLst>
          </p:cNvPr>
          <p:cNvCxnSpPr>
            <a:cxnSpLocks/>
            <a:endCxn id="59" idx="4"/>
          </p:cNvCxnSpPr>
          <p:nvPr/>
        </p:nvCxnSpPr>
        <p:spPr>
          <a:xfrm>
            <a:off x="9336647" y="3934422"/>
            <a:ext cx="0" cy="85914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61" name="文本框 9329">
            <a:extLst>
              <a:ext uri="{FF2B5EF4-FFF2-40B4-BE49-F238E27FC236}">
                <a16:creationId xmlns:a16="http://schemas.microsoft.com/office/drawing/2014/main" id="{19A024CD-BA09-18D0-304E-E07C62E7DE44}"/>
              </a:ext>
            </a:extLst>
          </p:cNvPr>
          <p:cNvSpPr txBox="1"/>
          <p:nvPr/>
        </p:nvSpPr>
        <p:spPr>
          <a:xfrm>
            <a:off x="7622422" y="3760666"/>
            <a:ext cx="483117" cy="276999"/>
          </a:xfrm>
          <a:prstGeom prst="rect">
            <a:avLst/>
          </a:prstGeom>
          <a:noFill/>
        </p:spPr>
        <p:txBody>
          <a:bodyPr wrap="square" rtlCol="0">
            <a:spAutoFit/>
          </a:bodyPr>
          <a:lstStyle/>
          <a:p>
            <a:r>
              <a:rPr lang="en-US" altLang="zh-CN" sz="1200" dirty="0"/>
              <a:t>q1</a:t>
            </a:r>
            <a:endParaRPr lang="zh-CN" altLang="en-US" sz="1200" dirty="0"/>
          </a:p>
        </p:txBody>
      </p:sp>
      <p:sp>
        <p:nvSpPr>
          <p:cNvPr id="62" name="文本框 9471">
            <a:extLst>
              <a:ext uri="{FF2B5EF4-FFF2-40B4-BE49-F238E27FC236}">
                <a16:creationId xmlns:a16="http://schemas.microsoft.com/office/drawing/2014/main" id="{D6310A5F-B9E3-5890-DD0A-3C88DC99757A}"/>
              </a:ext>
            </a:extLst>
          </p:cNvPr>
          <p:cNvSpPr txBox="1"/>
          <p:nvPr/>
        </p:nvSpPr>
        <p:spPr>
          <a:xfrm>
            <a:off x="7658548" y="4559597"/>
            <a:ext cx="483117" cy="276999"/>
          </a:xfrm>
          <a:prstGeom prst="rect">
            <a:avLst/>
          </a:prstGeom>
          <a:noFill/>
        </p:spPr>
        <p:txBody>
          <a:bodyPr wrap="square" rtlCol="0">
            <a:spAutoFit/>
          </a:bodyPr>
          <a:lstStyle/>
          <a:p>
            <a:r>
              <a:rPr lang="en-US" altLang="zh-CN" sz="1200" dirty="0"/>
              <a:t>q2</a:t>
            </a:r>
            <a:endParaRPr lang="zh-CN" altLang="en-US" sz="1200" dirty="0"/>
          </a:p>
        </p:txBody>
      </p:sp>
      <p:sp>
        <p:nvSpPr>
          <p:cNvPr id="63" name="文本框 9472">
            <a:extLst>
              <a:ext uri="{FF2B5EF4-FFF2-40B4-BE49-F238E27FC236}">
                <a16:creationId xmlns:a16="http://schemas.microsoft.com/office/drawing/2014/main" id="{68360F43-3383-C710-3C37-DAE7E0E9F2EF}"/>
              </a:ext>
            </a:extLst>
          </p:cNvPr>
          <p:cNvSpPr txBox="1"/>
          <p:nvPr/>
        </p:nvSpPr>
        <p:spPr>
          <a:xfrm>
            <a:off x="7665051" y="4730339"/>
            <a:ext cx="483117" cy="276999"/>
          </a:xfrm>
          <a:prstGeom prst="rect">
            <a:avLst/>
          </a:prstGeom>
          <a:noFill/>
        </p:spPr>
        <p:txBody>
          <a:bodyPr wrap="square" rtlCol="0">
            <a:spAutoFit/>
          </a:bodyPr>
          <a:lstStyle/>
          <a:p>
            <a:r>
              <a:rPr lang="en-US" altLang="zh-CN" sz="1200" dirty="0"/>
              <a:t>q4</a:t>
            </a:r>
            <a:endParaRPr lang="zh-CN" altLang="en-US" sz="1200" dirty="0"/>
          </a:p>
        </p:txBody>
      </p:sp>
      <p:cxnSp>
        <p:nvCxnSpPr>
          <p:cNvPr id="64" name="直接连接符 9473">
            <a:extLst>
              <a:ext uri="{FF2B5EF4-FFF2-40B4-BE49-F238E27FC236}">
                <a16:creationId xmlns:a16="http://schemas.microsoft.com/office/drawing/2014/main" id="{F7DF02BD-DB46-5672-2009-7C5FBB46EFCF}"/>
              </a:ext>
            </a:extLst>
          </p:cNvPr>
          <p:cNvCxnSpPr>
            <a:cxnSpLocks/>
          </p:cNvCxnSpPr>
          <p:nvPr/>
        </p:nvCxnSpPr>
        <p:spPr>
          <a:xfrm>
            <a:off x="7603800" y="4310288"/>
            <a:ext cx="2390589" cy="0"/>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65" name="文本框 9474">
            <a:extLst>
              <a:ext uri="{FF2B5EF4-FFF2-40B4-BE49-F238E27FC236}">
                <a16:creationId xmlns:a16="http://schemas.microsoft.com/office/drawing/2014/main" id="{4FDF45C6-2883-35B6-8E79-AA8465659BA4}"/>
              </a:ext>
            </a:extLst>
          </p:cNvPr>
          <p:cNvSpPr txBox="1"/>
          <p:nvPr/>
        </p:nvSpPr>
        <p:spPr>
          <a:xfrm>
            <a:off x="9826543" y="3989663"/>
            <a:ext cx="1001457" cy="276999"/>
          </a:xfrm>
          <a:prstGeom prst="rect">
            <a:avLst/>
          </a:prstGeom>
          <a:noFill/>
        </p:spPr>
        <p:txBody>
          <a:bodyPr wrap="square" rtlCol="0">
            <a:spAutoFit/>
          </a:bodyPr>
          <a:lstStyle/>
          <a:p>
            <a:r>
              <a:rPr lang="en-US" altLang="zh-CN" sz="1200" dirty="0"/>
              <a:t>QPU A</a:t>
            </a:r>
            <a:endParaRPr lang="zh-CN" altLang="en-US" sz="1200" dirty="0"/>
          </a:p>
        </p:txBody>
      </p:sp>
      <p:sp>
        <p:nvSpPr>
          <p:cNvPr id="66" name="文本框 9475">
            <a:extLst>
              <a:ext uri="{FF2B5EF4-FFF2-40B4-BE49-F238E27FC236}">
                <a16:creationId xmlns:a16="http://schemas.microsoft.com/office/drawing/2014/main" id="{8F4DA49F-40A3-D112-7D01-609A5647C835}"/>
              </a:ext>
            </a:extLst>
          </p:cNvPr>
          <p:cNvSpPr txBox="1"/>
          <p:nvPr/>
        </p:nvSpPr>
        <p:spPr>
          <a:xfrm>
            <a:off x="9815909" y="4503052"/>
            <a:ext cx="1001457" cy="276999"/>
          </a:xfrm>
          <a:prstGeom prst="rect">
            <a:avLst/>
          </a:prstGeom>
          <a:noFill/>
        </p:spPr>
        <p:txBody>
          <a:bodyPr wrap="square" rtlCol="0">
            <a:spAutoFit/>
          </a:bodyPr>
          <a:lstStyle/>
          <a:p>
            <a:r>
              <a:rPr lang="en-US" altLang="zh-CN" sz="1200" dirty="0"/>
              <a:t>QPU B</a:t>
            </a:r>
            <a:endParaRPr lang="zh-CN" altLang="en-US" sz="1200" dirty="0"/>
          </a:p>
        </p:txBody>
      </p:sp>
      <p:cxnSp>
        <p:nvCxnSpPr>
          <p:cNvPr id="67" name="直接连接符 9476">
            <a:extLst>
              <a:ext uri="{FF2B5EF4-FFF2-40B4-BE49-F238E27FC236}">
                <a16:creationId xmlns:a16="http://schemas.microsoft.com/office/drawing/2014/main" id="{D9F3DDF4-EC63-960E-1EA2-43FE507D3239}"/>
              </a:ext>
            </a:extLst>
          </p:cNvPr>
          <p:cNvCxnSpPr>
            <a:cxnSpLocks/>
          </p:cNvCxnSpPr>
          <p:nvPr/>
        </p:nvCxnSpPr>
        <p:spPr>
          <a:xfrm>
            <a:off x="7954953" y="4199244"/>
            <a:ext cx="1847770" cy="0"/>
          </a:xfrm>
          <a:prstGeom prst="line">
            <a:avLst/>
          </a:prstGeom>
          <a:ln>
            <a:solidFill>
              <a:srgbClr val="0070C0"/>
            </a:solidFill>
          </a:ln>
        </p:spPr>
        <p:style>
          <a:lnRef idx="2">
            <a:schemeClr val="accent1"/>
          </a:lnRef>
          <a:fillRef idx="0">
            <a:schemeClr val="accent1"/>
          </a:fillRef>
          <a:effectRef idx="1">
            <a:schemeClr val="accent1"/>
          </a:effectRef>
          <a:fontRef idx="minor">
            <a:schemeClr val="tx1"/>
          </a:fontRef>
        </p:style>
      </p:cxnSp>
      <p:cxnSp>
        <p:nvCxnSpPr>
          <p:cNvPr id="68" name="直接连接符 9477">
            <a:extLst>
              <a:ext uri="{FF2B5EF4-FFF2-40B4-BE49-F238E27FC236}">
                <a16:creationId xmlns:a16="http://schemas.microsoft.com/office/drawing/2014/main" id="{A5F0A4F0-3E3A-1985-5E27-2C45AFB81679}"/>
              </a:ext>
            </a:extLst>
          </p:cNvPr>
          <p:cNvCxnSpPr>
            <a:cxnSpLocks/>
          </p:cNvCxnSpPr>
          <p:nvPr/>
        </p:nvCxnSpPr>
        <p:spPr>
          <a:xfrm>
            <a:off x="7955542" y="4561419"/>
            <a:ext cx="1847770" cy="0"/>
          </a:xfrm>
          <a:prstGeom prst="line">
            <a:avLst/>
          </a:prstGeom>
          <a:ln>
            <a:solidFill>
              <a:srgbClr val="0070C0"/>
            </a:solidFill>
          </a:ln>
        </p:spPr>
        <p:style>
          <a:lnRef idx="2">
            <a:schemeClr val="accent1"/>
          </a:lnRef>
          <a:fillRef idx="0">
            <a:schemeClr val="accent1"/>
          </a:fillRef>
          <a:effectRef idx="1">
            <a:schemeClr val="accent1"/>
          </a:effectRef>
          <a:fontRef idx="minor">
            <a:schemeClr val="tx1"/>
          </a:fontRef>
        </p:style>
      </p:cxnSp>
      <p:cxnSp>
        <p:nvCxnSpPr>
          <p:cNvPr id="69" name="直接连接符 9478">
            <a:extLst>
              <a:ext uri="{FF2B5EF4-FFF2-40B4-BE49-F238E27FC236}">
                <a16:creationId xmlns:a16="http://schemas.microsoft.com/office/drawing/2014/main" id="{5FA3A8F9-17A1-CE02-5805-16E4B55860BC}"/>
              </a:ext>
            </a:extLst>
          </p:cNvPr>
          <p:cNvCxnSpPr>
            <a:cxnSpLocks/>
          </p:cNvCxnSpPr>
          <p:nvPr/>
        </p:nvCxnSpPr>
        <p:spPr>
          <a:xfrm>
            <a:off x="7958037" y="4706647"/>
            <a:ext cx="184777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0" name="直接连接符 9479">
            <a:extLst>
              <a:ext uri="{FF2B5EF4-FFF2-40B4-BE49-F238E27FC236}">
                <a16:creationId xmlns:a16="http://schemas.microsoft.com/office/drawing/2014/main" id="{B83FE8E3-790B-E1D9-7D9E-725596879356}"/>
              </a:ext>
            </a:extLst>
          </p:cNvPr>
          <p:cNvCxnSpPr>
            <a:cxnSpLocks/>
          </p:cNvCxnSpPr>
          <p:nvPr/>
        </p:nvCxnSpPr>
        <p:spPr>
          <a:xfrm>
            <a:off x="7942703" y="4412605"/>
            <a:ext cx="1847770" cy="0"/>
          </a:xfrm>
          <a:prstGeom prst="line">
            <a:avLst/>
          </a:prstGeom>
          <a:ln>
            <a:solidFill>
              <a:srgbClr val="0070C0"/>
            </a:solidFill>
          </a:ln>
        </p:spPr>
        <p:style>
          <a:lnRef idx="2">
            <a:schemeClr val="accent1"/>
          </a:lnRef>
          <a:fillRef idx="0">
            <a:schemeClr val="accent1"/>
          </a:fillRef>
          <a:effectRef idx="1">
            <a:schemeClr val="accent1"/>
          </a:effectRef>
          <a:fontRef idx="minor">
            <a:schemeClr val="tx1"/>
          </a:fontRef>
        </p:style>
      </p:cxnSp>
      <p:sp>
        <p:nvSpPr>
          <p:cNvPr id="71" name="文本框 9480">
            <a:extLst>
              <a:ext uri="{FF2B5EF4-FFF2-40B4-BE49-F238E27FC236}">
                <a16:creationId xmlns:a16="http://schemas.microsoft.com/office/drawing/2014/main" id="{CECDD00B-2FBF-C488-C15F-5E66160DE169}"/>
              </a:ext>
            </a:extLst>
          </p:cNvPr>
          <p:cNvSpPr txBox="1"/>
          <p:nvPr/>
        </p:nvSpPr>
        <p:spPr>
          <a:xfrm>
            <a:off x="7653048" y="3922245"/>
            <a:ext cx="483117" cy="276999"/>
          </a:xfrm>
          <a:prstGeom prst="rect">
            <a:avLst/>
          </a:prstGeom>
          <a:noFill/>
        </p:spPr>
        <p:txBody>
          <a:bodyPr wrap="square" rtlCol="0">
            <a:spAutoFit/>
          </a:bodyPr>
          <a:lstStyle/>
          <a:p>
            <a:r>
              <a:rPr lang="en-US" altLang="zh-CN" sz="1200" dirty="0">
                <a:solidFill>
                  <a:srgbClr val="0070C0"/>
                </a:solidFill>
              </a:rPr>
              <a:t>c1</a:t>
            </a:r>
            <a:endParaRPr lang="zh-CN" altLang="en-US" sz="1200" dirty="0">
              <a:solidFill>
                <a:srgbClr val="0070C0"/>
              </a:solidFill>
            </a:endParaRPr>
          </a:p>
        </p:txBody>
      </p:sp>
      <p:sp>
        <p:nvSpPr>
          <p:cNvPr id="72" name="文本框 9481">
            <a:extLst>
              <a:ext uri="{FF2B5EF4-FFF2-40B4-BE49-F238E27FC236}">
                <a16:creationId xmlns:a16="http://schemas.microsoft.com/office/drawing/2014/main" id="{CF04C0A3-4C8E-C629-66EF-93C60F65813E}"/>
              </a:ext>
            </a:extLst>
          </p:cNvPr>
          <p:cNvSpPr txBox="1"/>
          <p:nvPr/>
        </p:nvSpPr>
        <p:spPr>
          <a:xfrm>
            <a:off x="7652899" y="4061887"/>
            <a:ext cx="483117" cy="276999"/>
          </a:xfrm>
          <a:prstGeom prst="rect">
            <a:avLst/>
          </a:prstGeom>
          <a:noFill/>
        </p:spPr>
        <p:txBody>
          <a:bodyPr wrap="square" rtlCol="0">
            <a:spAutoFit/>
          </a:bodyPr>
          <a:lstStyle/>
          <a:p>
            <a:r>
              <a:rPr lang="en-US" altLang="zh-CN" sz="1200" dirty="0">
                <a:solidFill>
                  <a:srgbClr val="0070C0"/>
                </a:solidFill>
              </a:rPr>
              <a:t>c2</a:t>
            </a:r>
            <a:endParaRPr lang="zh-CN" altLang="en-US" sz="1200" dirty="0">
              <a:solidFill>
                <a:srgbClr val="0070C0"/>
              </a:solidFill>
            </a:endParaRPr>
          </a:p>
        </p:txBody>
      </p:sp>
      <p:sp>
        <p:nvSpPr>
          <p:cNvPr id="73" name="文本框 9482">
            <a:extLst>
              <a:ext uri="{FF2B5EF4-FFF2-40B4-BE49-F238E27FC236}">
                <a16:creationId xmlns:a16="http://schemas.microsoft.com/office/drawing/2014/main" id="{BFD3406D-D93E-661B-D207-2CEB5DC3B1C3}"/>
              </a:ext>
            </a:extLst>
          </p:cNvPr>
          <p:cNvSpPr txBox="1"/>
          <p:nvPr/>
        </p:nvSpPr>
        <p:spPr>
          <a:xfrm>
            <a:off x="7654651" y="4270342"/>
            <a:ext cx="483117" cy="276999"/>
          </a:xfrm>
          <a:prstGeom prst="rect">
            <a:avLst/>
          </a:prstGeom>
          <a:noFill/>
        </p:spPr>
        <p:txBody>
          <a:bodyPr wrap="square" rtlCol="0">
            <a:spAutoFit/>
          </a:bodyPr>
          <a:lstStyle/>
          <a:p>
            <a:r>
              <a:rPr lang="en-US" altLang="zh-CN" sz="1200" dirty="0">
                <a:solidFill>
                  <a:srgbClr val="0070C0"/>
                </a:solidFill>
              </a:rPr>
              <a:t>c3</a:t>
            </a:r>
            <a:endParaRPr lang="zh-CN" altLang="en-US" sz="1200" dirty="0">
              <a:solidFill>
                <a:srgbClr val="0070C0"/>
              </a:solidFill>
            </a:endParaRPr>
          </a:p>
        </p:txBody>
      </p:sp>
      <p:sp>
        <p:nvSpPr>
          <p:cNvPr id="74" name="文本框 9483">
            <a:extLst>
              <a:ext uri="{FF2B5EF4-FFF2-40B4-BE49-F238E27FC236}">
                <a16:creationId xmlns:a16="http://schemas.microsoft.com/office/drawing/2014/main" id="{DB2C94EC-1C3D-CA8C-6F64-552E49BA9611}"/>
              </a:ext>
            </a:extLst>
          </p:cNvPr>
          <p:cNvSpPr txBox="1"/>
          <p:nvPr/>
        </p:nvSpPr>
        <p:spPr>
          <a:xfrm>
            <a:off x="7663409" y="4426246"/>
            <a:ext cx="483117" cy="276999"/>
          </a:xfrm>
          <a:prstGeom prst="rect">
            <a:avLst/>
          </a:prstGeom>
          <a:noFill/>
        </p:spPr>
        <p:txBody>
          <a:bodyPr wrap="square" rtlCol="0">
            <a:spAutoFit/>
          </a:bodyPr>
          <a:lstStyle/>
          <a:p>
            <a:r>
              <a:rPr lang="en-US" altLang="zh-CN" sz="1200" dirty="0">
                <a:solidFill>
                  <a:srgbClr val="0070C0"/>
                </a:solidFill>
              </a:rPr>
              <a:t>c4</a:t>
            </a:r>
            <a:endParaRPr lang="zh-CN" altLang="en-US" sz="1200" dirty="0">
              <a:solidFill>
                <a:srgbClr val="0070C0"/>
              </a:solidFill>
            </a:endParaRPr>
          </a:p>
        </p:txBody>
      </p:sp>
      <p:sp>
        <p:nvSpPr>
          <p:cNvPr id="75" name="矩形 9484">
            <a:extLst>
              <a:ext uri="{FF2B5EF4-FFF2-40B4-BE49-F238E27FC236}">
                <a16:creationId xmlns:a16="http://schemas.microsoft.com/office/drawing/2014/main" id="{B20397CF-3DAB-278D-9309-F5012D566529}"/>
              </a:ext>
            </a:extLst>
          </p:cNvPr>
          <p:cNvSpPr/>
          <p:nvPr/>
        </p:nvSpPr>
        <p:spPr>
          <a:xfrm>
            <a:off x="8026035" y="4027239"/>
            <a:ext cx="483117" cy="581447"/>
          </a:xfrm>
          <a:prstGeom prst="rect">
            <a:avLst/>
          </a:prstGeom>
          <a:solidFill>
            <a:srgbClr val="99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200" dirty="0"/>
              <a:t>EPR1</a:t>
            </a:r>
            <a:endParaRPr lang="zh-CN" altLang="en-US" sz="1200" dirty="0"/>
          </a:p>
        </p:txBody>
      </p:sp>
      <p:sp>
        <p:nvSpPr>
          <p:cNvPr id="76" name="矩形 9485">
            <a:extLst>
              <a:ext uri="{FF2B5EF4-FFF2-40B4-BE49-F238E27FC236}">
                <a16:creationId xmlns:a16="http://schemas.microsoft.com/office/drawing/2014/main" id="{958A6663-0FB0-E379-9895-F76CE9DA0F12}"/>
              </a:ext>
            </a:extLst>
          </p:cNvPr>
          <p:cNvSpPr/>
          <p:nvPr/>
        </p:nvSpPr>
        <p:spPr>
          <a:xfrm>
            <a:off x="8753820" y="4156772"/>
            <a:ext cx="483116" cy="327394"/>
          </a:xfrm>
          <a:prstGeom prst="rect">
            <a:avLst/>
          </a:prstGeom>
          <a:solidFill>
            <a:schemeClr val="accent6">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200" dirty="0"/>
              <a:t>EPR2</a:t>
            </a:r>
            <a:endParaRPr lang="zh-CN" altLang="en-US" sz="1200" dirty="0"/>
          </a:p>
        </p:txBody>
      </p:sp>
      <p:sp>
        <p:nvSpPr>
          <p:cNvPr id="77" name="箭头: 右 9486">
            <a:extLst>
              <a:ext uri="{FF2B5EF4-FFF2-40B4-BE49-F238E27FC236}">
                <a16:creationId xmlns:a16="http://schemas.microsoft.com/office/drawing/2014/main" id="{26A56B78-9858-9C73-8EDA-07EE323248D0}"/>
              </a:ext>
            </a:extLst>
          </p:cNvPr>
          <p:cNvSpPr/>
          <p:nvPr/>
        </p:nvSpPr>
        <p:spPr>
          <a:xfrm>
            <a:off x="7096502" y="4288937"/>
            <a:ext cx="268323" cy="20713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b="1" dirty="0"/>
          </a:p>
        </p:txBody>
      </p:sp>
      <p:sp>
        <p:nvSpPr>
          <p:cNvPr id="78" name="文本框 9487">
            <a:extLst>
              <a:ext uri="{FF2B5EF4-FFF2-40B4-BE49-F238E27FC236}">
                <a16:creationId xmlns:a16="http://schemas.microsoft.com/office/drawing/2014/main" id="{BCB9B36B-A3FC-12F9-3AAF-2E5F23F2F17B}"/>
              </a:ext>
            </a:extLst>
          </p:cNvPr>
          <p:cNvSpPr txBox="1"/>
          <p:nvPr/>
        </p:nvSpPr>
        <p:spPr>
          <a:xfrm>
            <a:off x="2931492" y="4209340"/>
            <a:ext cx="610541" cy="276999"/>
          </a:xfrm>
          <a:prstGeom prst="rect">
            <a:avLst/>
          </a:prstGeom>
          <a:noFill/>
        </p:spPr>
        <p:txBody>
          <a:bodyPr wrap="square" rtlCol="0">
            <a:spAutoFit/>
          </a:bodyPr>
          <a:lstStyle/>
          <a:p>
            <a:r>
              <a:rPr lang="en-US" altLang="zh-CN" sz="1200" dirty="0">
                <a:solidFill>
                  <a:schemeClr val="bg1"/>
                </a:solidFill>
              </a:rPr>
              <a:t>c1</a:t>
            </a:r>
            <a:endParaRPr lang="zh-CN" altLang="en-US" sz="1200" dirty="0">
              <a:solidFill>
                <a:schemeClr val="bg1"/>
              </a:solidFill>
            </a:endParaRPr>
          </a:p>
        </p:txBody>
      </p:sp>
      <p:sp>
        <p:nvSpPr>
          <p:cNvPr id="79" name="文本框 9488">
            <a:extLst>
              <a:ext uri="{FF2B5EF4-FFF2-40B4-BE49-F238E27FC236}">
                <a16:creationId xmlns:a16="http://schemas.microsoft.com/office/drawing/2014/main" id="{3D7C1E7C-3585-8D86-2E52-3850753F6481}"/>
              </a:ext>
            </a:extLst>
          </p:cNvPr>
          <p:cNvSpPr txBox="1"/>
          <p:nvPr/>
        </p:nvSpPr>
        <p:spPr>
          <a:xfrm>
            <a:off x="3510763" y="4201233"/>
            <a:ext cx="610541" cy="276999"/>
          </a:xfrm>
          <a:prstGeom prst="rect">
            <a:avLst/>
          </a:prstGeom>
          <a:noFill/>
        </p:spPr>
        <p:txBody>
          <a:bodyPr wrap="square" rtlCol="0">
            <a:spAutoFit/>
          </a:bodyPr>
          <a:lstStyle/>
          <a:p>
            <a:r>
              <a:rPr lang="en-US" altLang="zh-CN" sz="1200" dirty="0">
                <a:solidFill>
                  <a:schemeClr val="bg1"/>
                </a:solidFill>
              </a:rPr>
              <a:t>c2</a:t>
            </a:r>
            <a:endParaRPr lang="zh-CN" altLang="en-US" sz="1200" dirty="0">
              <a:solidFill>
                <a:schemeClr val="bg1"/>
              </a:solidFill>
            </a:endParaRPr>
          </a:p>
        </p:txBody>
      </p:sp>
      <p:sp>
        <p:nvSpPr>
          <p:cNvPr id="80" name="文本框 9489">
            <a:extLst>
              <a:ext uri="{FF2B5EF4-FFF2-40B4-BE49-F238E27FC236}">
                <a16:creationId xmlns:a16="http://schemas.microsoft.com/office/drawing/2014/main" id="{029058FD-C4CD-446A-16E2-51E1F4667D6C}"/>
              </a:ext>
            </a:extLst>
          </p:cNvPr>
          <p:cNvSpPr txBox="1"/>
          <p:nvPr/>
        </p:nvSpPr>
        <p:spPr>
          <a:xfrm>
            <a:off x="2931492" y="4596825"/>
            <a:ext cx="610541" cy="276999"/>
          </a:xfrm>
          <a:prstGeom prst="rect">
            <a:avLst/>
          </a:prstGeom>
          <a:noFill/>
        </p:spPr>
        <p:txBody>
          <a:bodyPr wrap="square" rtlCol="0">
            <a:spAutoFit/>
          </a:bodyPr>
          <a:lstStyle/>
          <a:p>
            <a:r>
              <a:rPr lang="en-US" altLang="zh-CN" sz="1200" dirty="0">
                <a:solidFill>
                  <a:schemeClr val="bg1"/>
                </a:solidFill>
              </a:rPr>
              <a:t>c3</a:t>
            </a:r>
            <a:endParaRPr lang="zh-CN" altLang="en-US" sz="1200" dirty="0">
              <a:solidFill>
                <a:schemeClr val="bg1"/>
              </a:solidFill>
            </a:endParaRPr>
          </a:p>
        </p:txBody>
      </p:sp>
      <p:sp>
        <p:nvSpPr>
          <p:cNvPr id="81" name="文本框 9490">
            <a:extLst>
              <a:ext uri="{FF2B5EF4-FFF2-40B4-BE49-F238E27FC236}">
                <a16:creationId xmlns:a16="http://schemas.microsoft.com/office/drawing/2014/main" id="{718651AD-C153-7B55-77D6-846AD577226B}"/>
              </a:ext>
            </a:extLst>
          </p:cNvPr>
          <p:cNvSpPr txBox="1"/>
          <p:nvPr/>
        </p:nvSpPr>
        <p:spPr>
          <a:xfrm>
            <a:off x="3513729" y="4603310"/>
            <a:ext cx="610541" cy="276999"/>
          </a:xfrm>
          <a:prstGeom prst="rect">
            <a:avLst/>
          </a:prstGeom>
          <a:noFill/>
        </p:spPr>
        <p:txBody>
          <a:bodyPr wrap="square" rtlCol="0">
            <a:spAutoFit/>
          </a:bodyPr>
          <a:lstStyle/>
          <a:p>
            <a:r>
              <a:rPr lang="en-US" altLang="zh-CN" sz="1200" dirty="0">
                <a:solidFill>
                  <a:schemeClr val="bg1"/>
                </a:solidFill>
              </a:rPr>
              <a:t>c4</a:t>
            </a:r>
            <a:endParaRPr lang="zh-CN" altLang="en-US" sz="1200" dirty="0">
              <a:solidFill>
                <a:schemeClr val="bg1"/>
              </a:solidFill>
            </a:endParaRPr>
          </a:p>
        </p:txBody>
      </p:sp>
      <p:sp>
        <p:nvSpPr>
          <p:cNvPr id="82" name="文本框 9491">
            <a:extLst>
              <a:ext uri="{FF2B5EF4-FFF2-40B4-BE49-F238E27FC236}">
                <a16:creationId xmlns:a16="http://schemas.microsoft.com/office/drawing/2014/main" id="{A93082D9-EF04-5CDE-156E-C93E26DB275E}"/>
              </a:ext>
            </a:extLst>
          </p:cNvPr>
          <p:cNvSpPr txBox="1"/>
          <p:nvPr/>
        </p:nvSpPr>
        <p:spPr>
          <a:xfrm>
            <a:off x="1960843" y="2555082"/>
            <a:ext cx="5656331" cy="861774"/>
          </a:xfrm>
          <a:prstGeom prst="rect">
            <a:avLst/>
          </a:prstGeom>
          <a:noFill/>
        </p:spPr>
        <p:txBody>
          <a:bodyPr wrap="square">
            <a:spAutoFit/>
          </a:bodyPr>
          <a:lstStyle/>
          <a:p>
            <a:r>
              <a:rPr lang="en-US" altLang="zh-CN" sz="1600" b="1" dirty="0">
                <a:solidFill>
                  <a:srgbClr val="FF0000"/>
                </a:solidFill>
              </a:rPr>
              <a:t>Disadvantage:</a:t>
            </a:r>
          </a:p>
          <a:p>
            <a:r>
              <a:rPr lang="en-US" altLang="zh-CN" sz="1600" dirty="0"/>
              <a:t>Process each step </a:t>
            </a:r>
            <a:r>
              <a:rPr lang="en-US" altLang="zh-CN" sz="1600" b="1" dirty="0"/>
              <a:t>sequentially and independently</a:t>
            </a:r>
          </a:p>
          <a:p>
            <a:r>
              <a:rPr lang="en-US" altLang="zh-CN" sz="1600" dirty="0"/>
              <a:t>Parallel gate execution is </a:t>
            </a:r>
            <a:r>
              <a:rPr lang="en-US" altLang="zh-CN" sz="1600" b="1" dirty="0"/>
              <a:t>not</a:t>
            </a:r>
            <a:r>
              <a:rPr lang="en-US" altLang="zh-CN" sz="1600" dirty="0"/>
              <a:t> considered.</a:t>
            </a:r>
            <a:endParaRPr lang="zh-CN" altLang="en-US" sz="1600" b="1" dirty="0"/>
          </a:p>
        </p:txBody>
      </p:sp>
      <p:graphicFrame>
        <p:nvGraphicFramePr>
          <p:cNvPr id="83" name="表格 9492">
            <a:extLst>
              <a:ext uri="{FF2B5EF4-FFF2-40B4-BE49-F238E27FC236}">
                <a16:creationId xmlns:a16="http://schemas.microsoft.com/office/drawing/2014/main" id="{0519D7A4-36DF-30D6-FC5A-1A8EAB09F7E0}"/>
              </a:ext>
            </a:extLst>
          </p:cNvPr>
          <p:cNvGraphicFramePr>
            <a:graphicFrameLocks noGrp="1"/>
          </p:cNvGraphicFramePr>
          <p:nvPr/>
        </p:nvGraphicFramePr>
        <p:xfrm>
          <a:off x="7826579" y="1477475"/>
          <a:ext cx="3362847" cy="1738788"/>
        </p:xfrm>
        <a:graphic>
          <a:graphicData uri="http://schemas.openxmlformats.org/drawingml/2006/table">
            <a:tbl>
              <a:tblPr firstRow="1" bandRow="1">
                <a:tableStyleId>{5C22544A-7EE6-4342-B048-85BDC9FD1C3A}</a:tableStyleId>
              </a:tblPr>
              <a:tblGrid>
                <a:gridCol w="2013622">
                  <a:extLst>
                    <a:ext uri="{9D8B030D-6E8A-4147-A177-3AD203B41FA5}">
                      <a16:colId xmlns:a16="http://schemas.microsoft.com/office/drawing/2014/main" val="3827508847"/>
                    </a:ext>
                  </a:extLst>
                </a:gridCol>
                <a:gridCol w="1349225">
                  <a:extLst>
                    <a:ext uri="{9D8B030D-6E8A-4147-A177-3AD203B41FA5}">
                      <a16:colId xmlns:a16="http://schemas.microsoft.com/office/drawing/2014/main" val="1088771129"/>
                    </a:ext>
                  </a:extLst>
                </a:gridCol>
              </a:tblGrid>
              <a:tr h="305132">
                <a:tc>
                  <a:txBody>
                    <a:bodyPr/>
                    <a:lstStyle/>
                    <a:p>
                      <a:pPr>
                        <a:buNone/>
                      </a:pPr>
                      <a:r>
                        <a:rPr lang="en-US" sz="1600" dirty="0"/>
                        <a:t>Operation</a:t>
                      </a:r>
                    </a:p>
                  </a:txBody>
                  <a:tcPr anchor="ctr"/>
                </a:tc>
                <a:tc>
                  <a:txBody>
                    <a:bodyPr/>
                    <a:lstStyle/>
                    <a:p>
                      <a:r>
                        <a:rPr lang="en-US" altLang="zh-CN" sz="1600" dirty="0"/>
                        <a:t>Latency</a:t>
                      </a:r>
                      <a:endParaRPr lang="zh-CN" altLang="en-US" sz="1600" dirty="0"/>
                    </a:p>
                  </a:txBody>
                  <a:tcPr/>
                </a:tc>
                <a:extLst>
                  <a:ext uri="{0D108BD9-81ED-4DB2-BD59-A6C34878D82A}">
                    <a16:rowId xmlns:a16="http://schemas.microsoft.com/office/drawing/2014/main" val="1912585320"/>
                  </a:ext>
                </a:extLst>
              </a:tr>
              <a:tr h="397668">
                <a:tc>
                  <a:txBody>
                    <a:bodyPr/>
                    <a:lstStyle/>
                    <a:p>
                      <a:pPr>
                        <a:buNone/>
                      </a:pPr>
                      <a:r>
                        <a:rPr lang="en-US" sz="1600" dirty="0"/>
                        <a:t>Single-qubit gates</a:t>
                      </a:r>
                    </a:p>
                  </a:txBody>
                  <a:tcPr anchor="ctr"/>
                </a:tc>
                <a:tc>
                  <a:txBody>
                    <a:bodyPr/>
                    <a:lstStyle/>
                    <a:p>
                      <a:pPr>
                        <a:buNone/>
                      </a:pPr>
                      <a:r>
                        <a:rPr lang="en-US" sz="1600"/>
                        <a:t>~20 ns</a:t>
                      </a:r>
                    </a:p>
                  </a:txBody>
                  <a:tcPr anchor="ctr"/>
                </a:tc>
                <a:extLst>
                  <a:ext uri="{0D108BD9-81ED-4DB2-BD59-A6C34878D82A}">
                    <a16:rowId xmlns:a16="http://schemas.microsoft.com/office/drawing/2014/main" val="3093078295"/>
                  </a:ext>
                </a:extLst>
              </a:tr>
              <a:tr h="305132">
                <a:tc>
                  <a:txBody>
                    <a:bodyPr/>
                    <a:lstStyle/>
                    <a:p>
                      <a:pPr>
                        <a:buNone/>
                      </a:pPr>
                      <a:r>
                        <a:rPr lang="en-US" sz="1600" dirty="0"/>
                        <a:t>Two-qubit gates</a:t>
                      </a:r>
                    </a:p>
                  </a:txBody>
                  <a:tcPr anchor="ctr"/>
                </a:tc>
                <a:tc>
                  <a:txBody>
                    <a:bodyPr/>
                    <a:lstStyle/>
                    <a:p>
                      <a:pPr>
                        <a:buNone/>
                      </a:pPr>
                      <a:r>
                        <a:rPr lang="en-US" sz="1600" dirty="0"/>
                        <a:t>~200 ns</a:t>
                      </a:r>
                    </a:p>
                  </a:txBody>
                  <a:tcPr anchor="ctr"/>
                </a:tc>
                <a:extLst>
                  <a:ext uri="{0D108BD9-81ED-4DB2-BD59-A6C34878D82A}">
                    <a16:rowId xmlns:a16="http://schemas.microsoft.com/office/drawing/2014/main" val="1227774712"/>
                  </a:ext>
                </a:extLst>
              </a:tr>
              <a:tr h="305132">
                <a:tc>
                  <a:txBody>
                    <a:bodyPr/>
                    <a:lstStyle/>
                    <a:p>
                      <a:pPr>
                        <a:buNone/>
                      </a:pPr>
                      <a:r>
                        <a:rPr lang="en-US" sz="1600"/>
                        <a:t>Measurement</a:t>
                      </a:r>
                    </a:p>
                  </a:txBody>
                  <a:tcPr anchor="ctr"/>
                </a:tc>
                <a:tc>
                  <a:txBody>
                    <a:bodyPr/>
                    <a:lstStyle/>
                    <a:p>
                      <a:pPr>
                        <a:buNone/>
                      </a:pPr>
                      <a:r>
                        <a:rPr lang="el-GR" sz="1600"/>
                        <a:t>~1 μ</a:t>
                      </a:r>
                      <a:r>
                        <a:rPr lang="en-US" sz="1600"/>
                        <a:t>s</a:t>
                      </a:r>
                    </a:p>
                  </a:txBody>
                  <a:tcPr anchor="ctr"/>
                </a:tc>
                <a:extLst>
                  <a:ext uri="{0D108BD9-81ED-4DB2-BD59-A6C34878D82A}">
                    <a16:rowId xmlns:a16="http://schemas.microsoft.com/office/drawing/2014/main" val="898314913"/>
                  </a:ext>
                </a:extLst>
              </a:tr>
              <a:tr h="305132">
                <a:tc>
                  <a:txBody>
                    <a:bodyPr/>
                    <a:lstStyle/>
                    <a:p>
                      <a:pPr>
                        <a:buNone/>
                      </a:pPr>
                      <a:r>
                        <a:rPr lang="en-US" sz="1600" dirty="0"/>
                        <a:t>EPR preparation</a:t>
                      </a:r>
                    </a:p>
                  </a:txBody>
                  <a:tcPr anchor="ctr"/>
                </a:tc>
                <a:tc>
                  <a:txBody>
                    <a:bodyPr/>
                    <a:lstStyle/>
                    <a:p>
                      <a:pPr>
                        <a:buNone/>
                      </a:pPr>
                      <a:r>
                        <a:rPr lang="el-GR" sz="1600" dirty="0"/>
                        <a:t>~2 μ</a:t>
                      </a:r>
                      <a:r>
                        <a:rPr lang="en-US" sz="1600" dirty="0"/>
                        <a:t>s</a:t>
                      </a:r>
                    </a:p>
                  </a:txBody>
                  <a:tcPr anchor="ctr"/>
                </a:tc>
                <a:extLst>
                  <a:ext uri="{0D108BD9-81ED-4DB2-BD59-A6C34878D82A}">
                    <a16:rowId xmlns:a16="http://schemas.microsoft.com/office/drawing/2014/main" val="2238858501"/>
                  </a:ext>
                </a:extLst>
              </a:tr>
            </a:tbl>
          </a:graphicData>
        </a:graphic>
      </p:graphicFrame>
      <p:sp>
        <p:nvSpPr>
          <p:cNvPr id="84" name="右大括号 9493">
            <a:extLst>
              <a:ext uri="{FF2B5EF4-FFF2-40B4-BE49-F238E27FC236}">
                <a16:creationId xmlns:a16="http://schemas.microsoft.com/office/drawing/2014/main" id="{700CE566-B6F9-5CCB-479E-49035917AA69}"/>
              </a:ext>
            </a:extLst>
          </p:cNvPr>
          <p:cNvSpPr/>
          <p:nvPr/>
        </p:nvSpPr>
        <p:spPr>
          <a:xfrm rot="5400000">
            <a:off x="8159934" y="4815730"/>
            <a:ext cx="179295" cy="483117"/>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zh-CN" altLang="en-US"/>
          </a:p>
        </p:txBody>
      </p:sp>
      <p:sp>
        <p:nvSpPr>
          <p:cNvPr id="85" name="右大括号 9494">
            <a:extLst>
              <a:ext uri="{FF2B5EF4-FFF2-40B4-BE49-F238E27FC236}">
                <a16:creationId xmlns:a16="http://schemas.microsoft.com/office/drawing/2014/main" id="{5D4643C8-AA4C-C0CF-2540-81E50E7A4A7D}"/>
              </a:ext>
            </a:extLst>
          </p:cNvPr>
          <p:cNvSpPr/>
          <p:nvPr/>
        </p:nvSpPr>
        <p:spPr>
          <a:xfrm rot="5400000">
            <a:off x="8540302" y="4934554"/>
            <a:ext cx="160405" cy="250369"/>
          </a:xfrm>
          <a:prstGeom prst="rightBrace">
            <a:avLst/>
          </a:prstGeom>
          <a:ln>
            <a:solidFill>
              <a:srgbClr val="92D05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zh-CN" altLang="en-US"/>
          </a:p>
        </p:txBody>
      </p:sp>
      <p:sp>
        <p:nvSpPr>
          <p:cNvPr id="86" name="右大括号 9495">
            <a:extLst>
              <a:ext uri="{FF2B5EF4-FFF2-40B4-BE49-F238E27FC236}">
                <a16:creationId xmlns:a16="http://schemas.microsoft.com/office/drawing/2014/main" id="{B2DB1736-CA08-C91D-F4C0-574BAFF13CD3}"/>
              </a:ext>
            </a:extLst>
          </p:cNvPr>
          <p:cNvSpPr/>
          <p:nvPr/>
        </p:nvSpPr>
        <p:spPr>
          <a:xfrm rot="5400000">
            <a:off x="8897612" y="4818113"/>
            <a:ext cx="179295" cy="483117"/>
          </a:xfrm>
          <a:prstGeom prst="rightBrace">
            <a:avLst/>
          </a:prstGeom>
          <a:ln>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zh-CN" altLang="en-US">
              <a:solidFill>
                <a:srgbClr val="FF0000"/>
              </a:solidFill>
            </a:endParaRPr>
          </a:p>
        </p:txBody>
      </p:sp>
      <p:sp>
        <p:nvSpPr>
          <p:cNvPr id="87" name="右大括号 9496">
            <a:extLst>
              <a:ext uri="{FF2B5EF4-FFF2-40B4-BE49-F238E27FC236}">
                <a16:creationId xmlns:a16="http://schemas.microsoft.com/office/drawing/2014/main" id="{A7E55C96-B244-E263-40ED-27925A4CD207}"/>
              </a:ext>
            </a:extLst>
          </p:cNvPr>
          <p:cNvSpPr/>
          <p:nvPr/>
        </p:nvSpPr>
        <p:spPr>
          <a:xfrm rot="5400000">
            <a:off x="9277980" y="4936937"/>
            <a:ext cx="160405" cy="250369"/>
          </a:xfrm>
          <a:prstGeom prst="rightBrace">
            <a:avLst/>
          </a:prstGeom>
          <a:ln>
            <a:solidFill>
              <a:srgbClr val="92D05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zh-CN" altLang="en-US"/>
          </a:p>
        </p:txBody>
      </p:sp>
      <p:sp>
        <p:nvSpPr>
          <p:cNvPr id="88" name="文本框 9497">
            <a:extLst>
              <a:ext uri="{FF2B5EF4-FFF2-40B4-BE49-F238E27FC236}">
                <a16:creationId xmlns:a16="http://schemas.microsoft.com/office/drawing/2014/main" id="{F8EACC6F-4CE9-FDFD-4E7E-0FE0F3521788}"/>
              </a:ext>
            </a:extLst>
          </p:cNvPr>
          <p:cNvSpPr txBox="1"/>
          <p:nvPr/>
        </p:nvSpPr>
        <p:spPr>
          <a:xfrm>
            <a:off x="8017917" y="5123316"/>
            <a:ext cx="446227" cy="276999"/>
          </a:xfrm>
          <a:prstGeom prst="rect">
            <a:avLst/>
          </a:prstGeom>
          <a:noFill/>
        </p:spPr>
        <p:txBody>
          <a:bodyPr wrap="square" rtlCol="0">
            <a:spAutoFit/>
          </a:bodyPr>
          <a:lstStyle/>
          <a:p>
            <a:r>
              <a:rPr lang="el-GR" altLang="zh-CN" sz="1200" dirty="0">
                <a:solidFill>
                  <a:srgbClr val="0070C0"/>
                </a:solidFill>
              </a:rPr>
              <a:t>2μ</a:t>
            </a:r>
            <a:r>
              <a:rPr lang="en-US" altLang="zh-CN" sz="1200" dirty="0">
                <a:solidFill>
                  <a:srgbClr val="0070C0"/>
                </a:solidFill>
              </a:rPr>
              <a:t>s</a:t>
            </a:r>
            <a:endParaRPr lang="zh-CN" altLang="en-US" sz="1200" dirty="0">
              <a:solidFill>
                <a:srgbClr val="0070C0"/>
              </a:solidFill>
            </a:endParaRPr>
          </a:p>
        </p:txBody>
      </p:sp>
      <p:sp>
        <p:nvSpPr>
          <p:cNvPr id="89" name="文本框 9498">
            <a:extLst>
              <a:ext uri="{FF2B5EF4-FFF2-40B4-BE49-F238E27FC236}">
                <a16:creationId xmlns:a16="http://schemas.microsoft.com/office/drawing/2014/main" id="{AF6D38F3-E1F4-4288-5787-E49677BFCFD8}"/>
              </a:ext>
            </a:extLst>
          </p:cNvPr>
          <p:cNvSpPr txBox="1"/>
          <p:nvPr/>
        </p:nvSpPr>
        <p:spPr>
          <a:xfrm>
            <a:off x="8362466" y="5122903"/>
            <a:ext cx="561513" cy="276999"/>
          </a:xfrm>
          <a:prstGeom prst="rect">
            <a:avLst/>
          </a:prstGeom>
          <a:noFill/>
        </p:spPr>
        <p:txBody>
          <a:bodyPr wrap="square" rtlCol="0">
            <a:spAutoFit/>
          </a:bodyPr>
          <a:lstStyle/>
          <a:p>
            <a:r>
              <a:rPr lang="el-GR" altLang="zh-CN" sz="1200" dirty="0">
                <a:solidFill>
                  <a:srgbClr val="00B050"/>
                </a:solidFill>
              </a:rPr>
              <a:t>2</a:t>
            </a:r>
            <a:r>
              <a:rPr lang="en-US" altLang="zh-CN" sz="1200" dirty="0">
                <a:solidFill>
                  <a:srgbClr val="00B050"/>
                </a:solidFill>
              </a:rPr>
              <a:t>00ns</a:t>
            </a:r>
            <a:endParaRPr lang="zh-CN" altLang="en-US" sz="1200" dirty="0">
              <a:solidFill>
                <a:srgbClr val="00B050"/>
              </a:solidFill>
            </a:endParaRPr>
          </a:p>
        </p:txBody>
      </p:sp>
      <p:sp>
        <p:nvSpPr>
          <p:cNvPr id="90" name="文本框 9499">
            <a:extLst>
              <a:ext uri="{FF2B5EF4-FFF2-40B4-BE49-F238E27FC236}">
                <a16:creationId xmlns:a16="http://schemas.microsoft.com/office/drawing/2014/main" id="{ACE8E1A6-A06B-F141-0BAD-B489D6658BD5}"/>
              </a:ext>
            </a:extLst>
          </p:cNvPr>
          <p:cNvSpPr txBox="1"/>
          <p:nvPr/>
        </p:nvSpPr>
        <p:spPr>
          <a:xfrm>
            <a:off x="8808439" y="5136795"/>
            <a:ext cx="446227" cy="276999"/>
          </a:xfrm>
          <a:prstGeom prst="rect">
            <a:avLst/>
          </a:prstGeom>
          <a:noFill/>
          <a:ln>
            <a:noFill/>
          </a:ln>
        </p:spPr>
        <p:txBody>
          <a:bodyPr wrap="square" rtlCol="0">
            <a:spAutoFit/>
          </a:bodyPr>
          <a:lstStyle/>
          <a:p>
            <a:r>
              <a:rPr lang="el-GR" altLang="zh-CN" sz="1200" dirty="0">
                <a:solidFill>
                  <a:srgbClr val="FF0000"/>
                </a:solidFill>
              </a:rPr>
              <a:t>2μ</a:t>
            </a:r>
            <a:r>
              <a:rPr lang="en-US" altLang="zh-CN" sz="1200" dirty="0">
                <a:solidFill>
                  <a:srgbClr val="FF0000"/>
                </a:solidFill>
              </a:rPr>
              <a:t>s</a:t>
            </a:r>
            <a:endParaRPr lang="zh-CN" altLang="en-US" sz="1200" dirty="0">
              <a:solidFill>
                <a:srgbClr val="FF0000"/>
              </a:solidFill>
            </a:endParaRPr>
          </a:p>
        </p:txBody>
      </p:sp>
      <p:sp>
        <p:nvSpPr>
          <p:cNvPr id="91" name="文本框 9500">
            <a:extLst>
              <a:ext uri="{FF2B5EF4-FFF2-40B4-BE49-F238E27FC236}">
                <a16:creationId xmlns:a16="http://schemas.microsoft.com/office/drawing/2014/main" id="{2E46DCCD-8C50-8052-421A-FFA68B4A2122}"/>
              </a:ext>
            </a:extLst>
          </p:cNvPr>
          <p:cNvSpPr txBox="1"/>
          <p:nvPr/>
        </p:nvSpPr>
        <p:spPr>
          <a:xfrm>
            <a:off x="9152988" y="5136382"/>
            <a:ext cx="561513" cy="276999"/>
          </a:xfrm>
          <a:prstGeom prst="rect">
            <a:avLst/>
          </a:prstGeom>
          <a:noFill/>
        </p:spPr>
        <p:txBody>
          <a:bodyPr wrap="square" rtlCol="0">
            <a:spAutoFit/>
          </a:bodyPr>
          <a:lstStyle/>
          <a:p>
            <a:r>
              <a:rPr lang="el-GR" altLang="zh-CN" sz="1200" dirty="0">
                <a:solidFill>
                  <a:srgbClr val="00B050"/>
                </a:solidFill>
              </a:rPr>
              <a:t>2</a:t>
            </a:r>
            <a:r>
              <a:rPr lang="en-US" altLang="zh-CN" sz="1200" dirty="0">
                <a:solidFill>
                  <a:srgbClr val="00B050"/>
                </a:solidFill>
              </a:rPr>
              <a:t>00ns</a:t>
            </a:r>
            <a:endParaRPr lang="zh-CN" altLang="en-US" sz="1200" dirty="0">
              <a:solidFill>
                <a:srgbClr val="00B050"/>
              </a:solidFill>
            </a:endParaRPr>
          </a:p>
        </p:txBody>
      </p:sp>
      <p:sp>
        <p:nvSpPr>
          <p:cNvPr id="92" name="文本框 9501">
            <a:extLst>
              <a:ext uri="{FF2B5EF4-FFF2-40B4-BE49-F238E27FC236}">
                <a16:creationId xmlns:a16="http://schemas.microsoft.com/office/drawing/2014/main" id="{388C8E3A-9A3F-F2F1-1C98-86520B4CE696}"/>
              </a:ext>
            </a:extLst>
          </p:cNvPr>
          <p:cNvSpPr txBox="1"/>
          <p:nvPr/>
        </p:nvSpPr>
        <p:spPr>
          <a:xfrm>
            <a:off x="6523078" y="5374899"/>
            <a:ext cx="1347707" cy="338554"/>
          </a:xfrm>
          <a:prstGeom prst="rect">
            <a:avLst/>
          </a:prstGeom>
          <a:noFill/>
        </p:spPr>
        <p:txBody>
          <a:bodyPr wrap="square" rtlCol="0">
            <a:spAutoFit/>
          </a:bodyPr>
          <a:lstStyle/>
          <a:p>
            <a:r>
              <a:rPr lang="en-US" altLang="zh-CN" sz="1600" dirty="0">
                <a:solidFill>
                  <a:srgbClr val="FF0000"/>
                </a:solidFill>
              </a:rPr>
              <a:t>Total time 4</a:t>
            </a:r>
            <a:r>
              <a:rPr lang="el-GR" altLang="zh-CN" sz="1600" dirty="0">
                <a:solidFill>
                  <a:srgbClr val="FF0000"/>
                </a:solidFill>
              </a:rPr>
              <a:t>μ</a:t>
            </a:r>
            <a:r>
              <a:rPr lang="en-US" altLang="zh-CN" sz="1600" dirty="0">
                <a:solidFill>
                  <a:srgbClr val="FF0000"/>
                </a:solidFill>
              </a:rPr>
              <a:t>s</a:t>
            </a:r>
            <a:endParaRPr lang="zh-CN" altLang="en-US" sz="1600" dirty="0">
              <a:solidFill>
                <a:srgbClr val="FF0000"/>
              </a:solidFill>
            </a:endParaRPr>
          </a:p>
        </p:txBody>
      </p:sp>
      <p:sp>
        <p:nvSpPr>
          <p:cNvPr id="93" name="矩形 9502">
            <a:extLst>
              <a:ext uri="{FF2B5EF4-FFF2-40B4-BE49-F238E27FC236}">
                <a16:creationId xmlns:a16="http://schemas.microsoft.com/office/drawing/2014/main" id="{6B9135A1-9B7A-1B46-04F2-3402424FA085}"/>
              </a:ext>
            </a:extLst>
          </p:cNvPr>
          <p:cNvSpPr/>
          <p:nvPr/>
        </p:nvSpPr>
        <p:spPr>
          <a:xfrm>
            <a:off x="7961786" y="5492766"/>
            <a:ext cx="473223" cy="92759"/>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94" name="矩形 9503">
            <a:extLst>
              <a:ext uri="{FF2B5EF4-FFF2-40B4-BE49-F238E27FC236}">
                <a16:creationId xmlns:a16="http://schemas.microsoft.com/office/drawing/2014/main" id="{10EDF439-D7E1-9E2E-9CE0-AA3DB5A56484}"/>
              </a:ext>
            </a:extLst>
          </p:cNvPr>
          <p:cNvSpPr/>
          <p:nvPr/>
        </p:nvSpPr>
        <p:spPr>
          <a:xfrm>
            <a:off x="8756162" y="5492766"/>
            <a:ext cx="473223" cy="92759"/>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95" name="矩形 9504">
            <a:extLst>
              <a:ext uri="{FF2B5EF4-FFF2-40B4-BE49-F238E27FC236}">
                <a16:creationId xmlns:a16="http://schemas.microsoft.com/office/drawing/2014/main" id="{AD33ED25-F860-C3D4-81B4-BF88A3A36705}"/>
              </a:ext>
            </a:extLst>
          </p:cNvPr>
          <p:cNvSpPr/>
          <p:nvPr/>
        </p:nvSpPr>
        <p:spPr>
          <a:xfrm>
            <a:off x="8478688" y="5492002"/>
            <a:ext cx="236612" cy="94288"/>
          </a:xfrm>
          <a:prstGeom prst="rect">
            <a:avLst/>
          </a:prstGeom>
          <a:solidFill>
            <a:srgbClr val="FFC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96" name="矩形 9505">
            <a:extLst>
              <a:ext uri="{FF2B5EF4-FFF2-40B4-BE49-F238E27FC236}">
                <a16:creationId xmlns:a16="http://schemas.microsoft.com/office/drawing/2014/main" id="{60BB4785-0893-A597-B12A-EA463127D0A8}"/>
              </a:ext>
            </a:extLst>
          </p:cNvPr>
          <p:cNvSpPr/>
          <p:nvPr/>
        </p:nvSpPr>
        <p:spPr>
          <a:xfrm>
            <a:off x="9271320" y="5496969"/>
            <a:ext cx="236612" cy="94197"/>
          </a:xfrm>
          <a:prstGeom prst="rect">
            <a:avLst/>
          </a:prstGeom>
          <a:solidFill>
            <a:srgbClr val="FFC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dirty="0"/>
          </a:p>
        </p:txBody>
      </p:sp>
      <p:sp>
        <p:nvSpPr>
          <p:cNvPr id="97" name="文本框 9506">
            <a:extLst>
              <a:ext uri="{FF2B5EF4-FFF2-40B4-BE49-F238E27FC236}">
                <a16:creationId xmlns:a16="http://schemas.microsoft.com/office/drawing/2014/main" id="{7AEE7917-03CC-B1F1-2EC3-B597667C8657}"/>
              </a:ext>
            </a:extLst>
          </p:cNvPr>
          <p:cNvSpPr txBox="1"/>
          <p:nvPr/>
        </p:nvSpPr>
        <p:spPr>
          <a:xfrm>
            <a:off x="8276662" y="3268371"/>
            <a:ext cx="2743199" cy="307777"/>
          </a:xfrm>
          <a:prstGeom prst="rect">
            <a:avLst/>
          </a:prstGeom>
          <a:noFill/>
        </p:spPr>
        <p:txBody>
          <a:bodyPr wrap="square">
            <a:spAutoFit/>
          </a:bodyPr>
          <a:lstStyle/>
          <a:p>
            <a:r>
              <a:rPr lang="en-US" altLang="zh-CN" sz="1400" dirty="0"/>
              <a:t>Table 1. EPR generation time [1].</a:t>
            </a:r>
            <a:endParaRPr lang="zh-CN" altLang="en-US" sz="1400" dirty="0"/>
          </a:p>
        </p:txBody>
      </p:sp>
      <p:sp>
        <p:nvSpPr>
          <p:cNvPr id="98" name="A0_9076">
            <a:extLst>
              <a:ext uri="{FF2B5EF4-FFF2-40B4-BE49-F238E27FC236}">
                <a16:creationId xmlns:a16="http://schemas.microsoft.com/office/drawing/2014/main" id="{C60F8882-7E1C-909F-C9D4-F9B9A877D6DA}"/>
              </a:ext>
            </a:extLst>
          </p:cNvPr>
          <p:cNvSpPr/>
          <p:nvPr/>
        </p:nvSpPr>
        <p:spPr>
          <a:xfrm>
            <a:off x="2939006" y="210900"/>
            <a:ext cx="2491293" cy="343004"/>
          </a:xfrm>
          <a:prstGeom prst="roundRect">
            <a:avLst>
              <a:gd name="adj" fmla="val 47368"/>
            </a:avLst>
          </a:prstGeom>
          <a:solidFill>
            <a:srgbClr val="1E5FA8"/>
          </a:solidFill>
          <a:ln w="12700">
            <a:solidFill>
              <a:srgbClr val="1E5FA8"/>
            </a:solidFill>
            <a:prstDash val="solid"/>
          </a:ln>
        </p:spPr>
        <p:txBody>
          <a:bodyPr/>
          <a:lstStyle/>
          <a:p>
            <a:endParaRPr lang="en-US"/>
          </a:p>
        </p:txBody>
      </p:sp>
      <p:sp>
        <p:nvSpPr>
          <p:cNvPr id="99" name="A0_9077">
            <a:extLst>
              <a:ext uri="{FF2B5EF4-FFF2-40B4-BE49-F238E27FC236}">
                <a16:creationId xmlns:a16="http://schemas.microsoft.com/office/drawing/2014/main" id="{3A00BAF8-1F81-E9C1-F9D9-C44C1612B74F}"/>
              </a:ext>
            </a:extLst>
          </p:cNvPr>
          <p:cNvSpPr/>
          <p:nvPr/>
        </p:nvSpPr>
        <p:spPr>
          <a:xfrm>
            <a:off x="2975111" y="283112"/>
            <a:ext cx="1985813" cy="198581"/>
          </a:xfrm>
          <a:prstGeom prst="rect">
            <a:avLst/>
          </a:prstGeom>
          <a:noFill/>
        </p:spPr>
        <p:txBody>
          <a:bodyPr wrap="square" lIns="0" tIns="0" rIns="0" bIns="0" rtlCol="0" anchor="ctr"/>
          <a:lstStyle/>
          <a:p>
            <a:pPr marL="0" indent="0" algn="ctr">
              <a:buNone/>
            </a:pPr>
            <a:r>
              <a:rPr lang="en-US" sz="1705" b="1" dirty="0">
                <a:solidFill>
                  <a:srgbClr val="FFFFFF"/>
                </a:solidFill>
                <a:latin typeface="Aptos" pitchFamily="34" charset="0"/>
                <a:ea typeface="Aptos" pitchFamily="34" charset="-122"/>
                <a:cs typeface="Aptos" pitchFamily="34" charset="-120"/>
              </a:rPr>
              <a:t>1. Qubit allocation</a:t>
            </a:r>
            <a:endParaRPr lang="en-US" sz="1705" dirty="0"/>
          </a:p>
        </p:txBody>
      </p:sp>
      <p:sp>
        <p:nvSpPr>
          <p:cNvPr id="100" name="A0_9080">
            <a:extLst>
              <a:ext uri="{FF2B5EF4-FFF2-40B4-BE49-F238E27FC236}">
                <a16:creationId xmlns:a16="http://schemas.microsoft.com/office/drawing/2014/main" id="{7565F389-6E44-D813-AAA2-5817C38F7485}"/>
              </a:ext>
            </a:extLst>
          </p:cNvPr>
          <p:cNvSpPr/>
          <p:nvPr/>
        </p:nvSpPr>
        <p:spPr>
          <a:xfrm>
            <a:off x="6196962" y="210900"/>
            <a:ext cx="2637531" cy="370696"/>
          </a:xfrm>
          <a:prstGeom prst="roundRect">
            <a:avLst>
              <a:gd name="adj" fmla="val 47368"/>
            </a:avLst>
          </a:prstGeom>
          <a:solidFill>
            <a:srgbClr val="6CC3B2"/>
          </a:solidFill>
          <a:ln w="12700">
            <a:solidFill>
              <a:srgbClr val="6CC3B2"/>
            </a:solidFill>
            <a:prstDash val="solid"/>
          </a:ln>
        </p:spPr>
        <p:txBody>
          <a:bodyPr/>
          <a:lstStyle/>
          <a:p>
            <a:endParaRPr lang="en-US"/>
          </a:p>
        </p:txBody>
      </p:sp>
      <p:sp>
        <p:nvSpPr>
          <p:cNvPr id="101" name="A0_9084">
            <a:extLst>
              <a:ext uri="{FF2B5EF4-FFF2-40B4-BE49-F238E27FC236}">
                <a16:creationId xmlns:a16="http://schemas.microsoft.com/office/drawing/2014/main" id="{E49FF650-2D57-12FB-1D8E-D77E656CEFD9}"/>
              </a:ext>
            </a:extLst>
          </p:cNvPr>
          <p:cNvSpPr/>
          <p:nvPr/>
        </p:nvSpPr>
        <p:spPr>
          <a:xfrm>
            <a:off x="9548665" y="201381"/>
            <a:ext cx="2494923" cy="343004"/>
          </a:xfrm>
          <a:prstGeom prst="roundRect">
            <a:avLst>
              <a:gd name="adj" fmla="val 47368"/>
            </a:avLst>
          </a:prstGeom>
          <a:solidFill>
            <a:srgbClr val="2BA7C8"/>
          </a:solidFill>
          <a:ln w="12700">
            <a:solidFill>
              <a:srgbClr val="2BA7C8"/>
            </a:solidFill>
            <a:prstDash val="solid"/>
          </a:ln>
        </p:spPr>
        <p:txBody>
          <a:bodyPr/>
          <a:lstStyle/>
          <a:p>
            <a:endParaRPr lang="en-US"/>
          </a:p>
        </p:txBody>
      </p:sp>
      <p:sp>
        <p:nvSpPr>
          <p:cNvPr id="102" name="A0_9085">
            <a:extLst>
              <a:ext uri="{FF2B5EF4-FFF2-40B4-BE49-F238E27FC236}">
                <a16:creationId xmlns:a16="http://schemas.microsoft.com/office/drawing/2014/main" id="{2EE8F921-9CB5-2BA2-5057-87BF1850E114}"/>
              </a:ext>
            </a:extLst>
          </p:cNvPr>
          <p:cNvSpPr/>
          <p:nvPr/>
        </p:nvSpPr>
        <p:spPr>
          <a:xfrm>
            <a:off x="9476454" y="253160"/>
            <a:ext cx="2581557" cy="234687"/>
          </a:xfrm>
          <a:prstGeom prst="rect">
            <a:avLst/>
          </a:prstGeom>
          <a:noFill/>
        </p:spPr>
        <p:txBody>
          <a:bodyPr wrap="square" lIns="0" tIns="0" rIns="0" bIns="0" rtlCol="0" anchor="ctr"/>
          <a:lstStyle/>
          <a:p>
            <a:pPr marL="0" indent="0" algn="ctr">
              <a:buNone/>
            </a:pPr>
            <a:r>
              <a:rPr lang="en-US" sz="1705" b="1" dirty="0">
                <a:solidFill>
                  <a:srgbClr val="FFFFFF"/>
                </a:solidFill>
                <a:latin typeface="Aptos" pitchFamily="34" charset="0"/>
                <a:ea typeface="Aptos" pitchFamily="34" charset="-122"/>
                <a:cs typeface="Aptos" pitchFamily="34" charset="-120"/>
              </a:rPr>
              <a:t>3. Network scheduling</a:t>
            </a:r>
            <a:endParaRPr lang="en-US" sz="1705" dirty="0"/>
          </a:p>
        </p:txBody>
      </p:sp>
      <p:sp>
        <p:nvSpPr>
          <p:cNvPr id="103" name="A0_9087">
            <a:extLst>
              <a:ext uri="{FF2B5EF4-FFF2-40B4-BE49-F238E27FC236}">
                <a16:creationId xmlns:a16="http://schemas.microsoft.com/office/drawing/2014/main" id="{8CD41B5B-DF19-8542-A3D5-B02F1E1F74C3}"/>
              </a:ext>
            </a:extLst>
          </p:cNvPr>
          <p:cNvSpPr/>
          <p:nvPr/>
        </p:nvSpPr>
        <p:spPr>
          <a:xfrm>
            <a:off x="5656431" y="287898"/>
            <a:ext cx="198581" cy="198581"/>
          </a:xfrm>
          <a:prstGeom prst="rect">
            <a:avLst/>
          </a:prstGeom>
          <a:noFill/>
        </p:spPr>
        <p:txBody>
          <a:bodyPr wrap="square" lIns="0" tIns="0" rIns="0" bIns="0" rtlCol="0" anchor="ctr"/>
          <a:lstStyle/>
          <a:p>
            <a:pPr marL="0" indent="0">
              <a:buNone/>
            </a:pPr>
            <a:r>
              <a:rPr lang="en-US" sz="2465" b="1" dirty="0">
                <a:solidFill>
                  <a:srgbClr val="6B7280"/>
                </a:solidFill>
              </a:rPr>
              <a:t>→</a:t>
            </a:r>
            <a:endParaRPr lang="en-US" sz="2465" dirty="0"/>
          </a:p>
        </p:txBody>
      </p:sp>
      <p:sp>
        <p:nvSpPr>
          <p:cNvPr id="104" name="A0_9088">
            <a:extLst>
              <a:ext uri="{FF2B5EF4-FFF2-40B4-BE49-F238E27FC236}">
                <a16:creationId xmlns:a16="http://schemas.microsoft.com/office/drawing/2014/main" id="{2309B927-1BD8-711C-427E-B1B5A25A808E}"/>
              </a:ext>
            </a:extLst>
          </p:cNvPr>
          <p:cNvSpPr/>
          <p:nvPr/>
        </p:nvSpPr>
        <p:spPr>
          <a:xfrm>
            <a:off x="9027504" y="283112"/>
            <a:ext cx="198581" cy="198581"/>
          </a:xfrm>
          <a:prstGeom prst="rect">
            <a:avLst/>
          </a:prstGeom>
          <a:noFill/>
        </p:spPr>
        <p:txBody>
          <a:bodyPr wrap="square" lIns="0" tIns="0" rIns="0" bIns="0" rtlCol="0" anchor="ctr"/>
          <a:lstStyle/>
          <a:p>
            <a:pPr marL="0" indent="0">
              <a:buNone/>
            </a:pPr>
            <a:r>
              <a:rPr lang="en-US" sz="2465" b="1" dirty="0">
                <a:solidFill>
                  <a:srgbClr val="6B7280"/>
                </a:solidFill>
              </a:rPr>
              <a:t>→</a:t>
            </a:r>
            <a:endParaRPr lang="en-US" sz="2465" dirty="0"/>
          </a:p>
        </p:txBody>
      </p:sp>
      <p:sp>
        <p:nvSpPr>
          <p:cNvPr id="105" name="文本框 9518">
            <a:extLst>
              <a:ext uri="{FF2B5EF4-FFF2-40B4-BE49-F238E27FC236}">
                <a16:creationId xmlns:a16="http://schemas.microsoft.com/office/drawing/2014/main" id="{ABB1EDC8-F58E-87B4-B408-E85064FD1333}"/>
              </a:ext>
            </a:extLst>
          </p:cNvPr>
          <p:cNvSpPr txBox="1"/>
          <p:nvPr/>
        </p:nvSpPr>
        <p:spPr>
          <a:xfrm>
            <a:off x="1669092" y="6145996"/>
            <a:ext cx="10085237" cy="369332"/>
          </a:xfrm>
          <a:prstGeom prst="rect">
            <a:avLst/>
          </a:prstGeom>
          <a:noFill/>
        </p:spPr>
        <p:txBody>
          <a:bodyPr wrap="square">
            <a:spAutoFit/>
          </a:bodyPr>
          <a:lstStyle/>
          <a:p>
            <a:pPr>
              <a:defRPr/>
            </a:pPr>
            <a:r>
              <a:rPr lang="en-US" altLang="zh-CN" sz="900" dirty="0">
                <a:highlight>
                  <a:srgbClr val="FFFFFF"/>
                </a:highlight>
                <a:ea typeface="等线" panose="02010600030101010101" pitchFamily="2" charset="-122"/>
              </a:rPr>
              <a:t>[1] Zhou, R., Gan, Y., Liu, Y., &amp; Qian, C. (2025, July). </a:t>
            </a:r>
            <a:r>
              <a:rPr lang="en-US" altLang="zh-CN" sz="900" dirty="0" err="1">
                <a:highlight>
                  <a:srgbClr val="FFFFFF"/>
                </a:highlight>
                <a:ea typeface="等线" panose="02010600030101010101" pitchFamily="2" charset="-122"/>
              </a:rPr>
              <a:t>CloudQC</a:t>
            </a:r>
            <a:r>
              <a:rPr lang="en-US" altLang="zh-CN" sz="900" dirty="0">
                <a:highlight>
                  <a:srgbClr val="FFFFFF"/>
                </a:highlight>
                <a:ea typeface="等线" panose="02010600030101010101" pitchFamily="2" charset="-122"/>
              </a:rPr>
              <a:t>: A network-aware framework for multi-tenant distributed quantum computing. In 2025 IEEE 45th International Conference on Distributed Computing Systems (ICDCS) (pp. 155-165). IEEE.</a:t>
            </a:r>
            <a:endParaRPr lang="zh-CN" altLang="en-US" sz="900" dirty="0">
              <a:highlight>
                <a:srgbClr val="FFFFFF"/>
              </a:highlight>
              <a:ea typeface="等线" panose="02010600030101010101" pitchFamily="2" charset="-122"/>
            </a:endParaRPr>
          </a:p>
        </p:txBody>
      </p:sp>
      <p:sp>
        <p:nvSpPr>
          <p:cNvPr id="106" name="A0_9081">
            <a:extLst>
              <a:ext uri="{FF2B5EF4-FFF2-40B4-BE49-F238E27FC236}">
                <a16:creationId xmlns:a16="http://schemas.microsoft.com/office/drawing/2014/main" id="{4E30C134-AE14-8E20-8C3D-B169F6943A82}"/>
              </a:ext>
            </a:extLst>
          </p:cNvPr>
          <p:cNvSpPr/>
          <p:nvPr/>
        </p:nvSpPr>
        <p:spPr>
          <a:xfrm>
            <a:off x="6247201" y="35666"/>
            <a:ext cx="2587293" cy="721163"/>
          </a:xfrm>
          <a:prstGeom prst="rect">
            <a:avLst/>
          </a:prstGeom>
          <a:noFill/>
        </p:spPr>
        <p:txBody>
          <a:bodyPr wrap="square" lIns="0" tIns="0" rIns="0" bIns="0" rtlCol="0" anchor="ctr"/>
          <a:lstStyle/>
          <a:p>
            <a:pPr marL="0" indent="0">
              <a:buNone/>
            </a:pPr>
            <a:r>
              <a:rPr lang="en-US" sz="1325" b="1" dirty="0">
                <a:solidFill>
                  <a:srgbClr val="FFFFFF"/>
                </a:solidFill>
                <a:latin typeface="Aptos" pitchFamily="34" charset="0"/>
                <a:ea typeface="Aptos" pitchFamily="34" charset="-122"/>
                <a:cs typeface="Aptos" pitchFamily="34" charset="-120"/>
              </a:rPr>
              <a:t>2. Entanglement  management</a:t>
            </a:r>
            <a:endParaRPr lang="en-US" sz="1325" dirty="0"/>
          </a:p>
        </p:txBody>
      </p:sp>
    </p:spTree>
    <p:extLst>
      <p:ext uri="{BB962C8B-B14F-4D97-AF65-F5344CB8AC3E}">
        <p14:creationId xmlns:p14="http://schemas.microsoft.com/office/powerpoint/2010/main" val="428326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8"/>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9"/>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0"/>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1"/>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2"/>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3"/>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34"/>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5"/>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36"/>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7"/>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38"/>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9"/>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40"/>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41"/>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42"/>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43"/>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44"/>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45"/>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46"/>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47"/>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50"/>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51"/>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78"/>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79"/>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80"/>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81"/>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48"/>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49"/>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53"/>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52"/>
                                        </p:tgtEl>
                                        <p:attrNameLst>
                                          <p:attrName>style.visibility</p:attrName>
                                        </p:attrNameLst>
                                      </p:cBhvr>
                                      <p:to>
                                        <p:strVal val="visible"/>
                                      </p:to>
                                    </p:set>
                                  </p:childTnLst>
                                </p:cTn>
                              </p:par>
                            </p:childTnLst>
                          </p:cTn>
                        </p:par>
                      </p:childTnLst>
                    </p:cTn>
                  </p:par>
                  <p:par>
                    <p:cTn id="97" fill="hold">
                      <p:stCondLst>
                        <p:cond delay="indefinite"/>
                      </p:stCondLst>
                      <p:childTnLst>
                        <p:par>
                          <p:cTn id="98" fill="hold">
                            <p:stCondLst>
                              <p:cond delay="0"/>
                            </p:stCondLst>
                            <p:childTnLst>
                              <p:par>
                                <p:cTn id="99" presetID="1" presetClass="entr" presetSubtype="0" fill="hold" nodeType="clickEffect">
                                  <p:stCondLst>
                                    <p:cond delay="0"/>
                                  </p:stCondLst>
                                  <p:childTnLst>
                                    <p:set>
                                      <p:cBhvr>
                                        <p:cTn id="100" dur="1" fill="hold">
                                          <p:stCondLst>
                                            <p:cond delay="0"/>
                                          </p:stCondLst>
                                        </p:cTn>
                                        <p:tgtEl>
                                          <p:spTgt spid="54"/>
                                        </p:tgtEl>
                                        <p:attrNameLst>
                                          <p:attrName>style.visibility</p:attrName>
                                        </p:attrNameLst>
                                      </p:cBhvr>
                                      <p:to>
                                        <p:strVal val="visible"/>
                                      </p:to>
                                    </p:set>
                                  </p:childTnLst>
                                </p:cTn>
                              </p:par>
                              <p:par>
                                <p:cTn id="101" presetID="1" presetClass="entr" presetSubtype="0" fill="hold" nodeType="withEffect">
                                  <p:stCondLst>
                                    <p:cond delay="0"/>
                                  </p:stCondLst>
                                  <p:childTnLst>
                                    <p:set>
                                      <p:cBhvr>
                                        <p:cTn id="102" dur="1" fill="hold">
                                          <p:stCondLst>
                                            <p:cond delay="0"/>
                                          </p:stCondLst>
                                        </p:cTn>
                                        <p:tgtEl>
                                          <p:spTgt spid="55"/>
                                        </p:tgtEl>
                                        <p:attrNameLst>
                                          <p:attrName>style.visibility</p:attrName>
                                        </p:attrNameLst>
                                      </p:cBhvr>
                                      <p:to>
                                        <p:strVal val="visible"/>
                                      </p:to>
                                    </p:set>
                                  </p:childTnLst>
                                </p:cTn>
                              </p:par>
                              <p:par>
                                <p:cTn id="103" presetID="1" presetClass="entr" presetSubtype="0" fill="hold" nodeType="withEffect">
                                  <p:stCondLst>
                                    <p:cond delay="0"/>
                                  </p:stCondLst>
                                  <p:childTnLst>
                                    <p:set>
                                      <p:cBhvr>
                                        <p:cTn id="104" dur="1" fill="hold">
                                          <p:stCondLst>
                                            <p:cond delay="0"/>
                                          </p:stCondLst>
                                        </p:cTn>
                                        <p:tgtEl>
                                          <p:spTgt spid="58"/>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61"/>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62"/>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63"/>
                                        </p:tgtEl>
                                        <p:attrNameLst>
                                          <p:attrName>style.visibility</p:attrName>
                                        </p:attrNameLst>
                                      </p:cBhvr>
                                      <p:to>
                                        <p:strVal val="visible"/>
                                      </p:to>
                                    </p:set>
                                  </p:childTnLst>
                                </p:cTn>
                              </p:par>
                              <p:par>
                                <p:cTn id="111" presetID="1" presetClass="entr" presetSubtype="0" fill="hold" nodeType="withEffect">
                                  <p:stCondLst>
                                    <p:cond delay="0"/>
                                  </p:stCondLst>
                                  <p:childTnLst>
                                    <p:set>
                                      <p:cBhvr>
                                        <p:cTn id="112" dur="1" fill="hold">
                                          <p:stCondLst>
                                            <p:cond delay="0"/>
                                          </p:stCondLst>
                                        </p:cTn>
                                        <p:tgtEl>
                                          <p:spTgt spid="64"/>
                                        </p:tgtEl>
                                        <p:attrNameLst>
                                          <p:attrName>style.visibility</p:attrName>
                                        </p:attrNameLst>
                                      </p:cBhvr>
                                      <p:to>
                                        <p:strVal val="visible"/>
                                      </p:to>
                                    </p:set>
                                  </p:childTnLst>
                                </p:cTn>
                              </p:par>
                              <p:par>
                                <p:cTn id="113" presetID="1" presetClass="entr" presetSubtype="0" fill="hold" nodeType="withEffect">
                                  <p:stCondLst>
                                    <p:cond delay="0"/>
                                  </p:stCondLst>
                                  <p:childTnLst>
                                    <p:set>
                                      <p:cBhvr>
                                        <p:cTn id="114" dur="1" fill="hold">
                                          <p:stCondLst>
                                            <p:cond delay="0"/>
                                          </p:stCondLst>
                                        </p:cTn>
                                        <p:tgtEl>
                                          <p:spTgt spid="67"/>
                                        </p:tgtEl>
                                        <p:attrNameLst>
                                          <p:attrName>style.visibility</p:attrName>
                                        </p:attrNameLst>
                                      </p:cBhvr>
                                      <p:to>
                                        <p:strVal val="visible"/>
                                      </p:to>
                                    </p:set>
                                  </p:childTnLst>
                                </p:cTn>
                              </p:par>
                              <p:par>
                                <p:cTn id="115" presetID="1" presetClass="entr" presetSubtype="0" fill="hold" nodeType="withEffect">
                                  <p:stCondLst>
                                    <p:cond delay="0"/>
                                  </p:stCondLst>
                                  <p:childTnLst>
                                    <p:set>
                                      <p:cBhvr>
                                        <p:cTn id="116" dur="1" fill="hold">
                                          <p:stCondLst>
                                            <p:cond delay="0"/>
                                          </p:stCondLst>
                                        </p:cTn>
                                        <p:tgtEl>
                                          <p:spTgt spid="68"/>
                                        </p:tgtEl>
                                        <p:attrNameLst>
                                          <p:attrName>style.visibility</p:attrName>
                                        </p:attrNameLst>
                                      </p:cBhvr>
                                      <p:to>
                                        <p:strVal val="visible"/>
                                      </p:to>
                                    </p:set>
                                  </p:childTnLst>
                                </p:cTn>
                              </p:par>
                              <p:par>
                                <p:cTn id="117" presetID="1" presetClass="entr" presetSubtype="0" fill="hold" nodeType="withEffect">
                                  <p:stCondLst>
                                    <p:cond delay="0"/>
                                  </p:stCondLst>
                                  <p:childTnLst>
                                    <p:set>
                                      <p:cBhvr>
                                        <p:cTn id="118" dur="1" fill="hold">
                                          <p:stCondLst>
                                            <p:cond delay="0"/>
                                          </p:stCondLst>
                                        </p:cTn>
                                        <p:tgtEl>
                                          <p:spTgt spid="69"/>
                                        </p:tgtEl>
                                        <p:attrNameLst>
                                          <p:attrName>style.visibility</p:attrName>
                                        </p:attrNameLst>
                                      </p:cBhvr>
                                      <p:to>
                                        <p:strVal val="visible"/>
                                      </p:to>
                                    </p:set>
                                  </p:childTnLst>
                                </p:cTn>
                              </p:par>
                              <p:par>
                                <p:cTn id="119" presetID="1" presetClass="entr" presetSubtype="0" fill="hold" nodeType="withEffect">
                                  <p:stCondLst>
                                    <p:cond delay="0"/>
                                  </p:stCondLst>
                                  <p:childTnLst>
                                    <p:set>
                                      <p:cBhvr>
                                        <p:cTn id="120" dur="1" fill="hold">
                                          <p:stCondLst>
                                            <p:cond delay="0"/>
                                          </p:stCondLst>
                                        </p:cTn>
                                        <p:tgtEl>
                                          <p:spTgt spid="70"/>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71"/>
                                        </p:tgtEl>
                                        <p:attrNameLst>
                                          <p:attrName>style.visibility</p:attrName>
                                        </p:attrNameLst>
                                      </p:cBhvr>
                                      <p:to>
                                        <p:strVal val="visible"/>
                                      </p:to>
                                    </p:set>
                                  </p:childTnLst>
                                </p:cTn>
                              </p:par>
                              <p:par>
                                <p:cTn id="123" presetID="1" presetClass="entr" presetSubtype="0" fill="hold" grpId="0" nodeType="withEffect">
                                  <p:stCondLst>
                                    <p:cond delay="0"/>
                                  </p:stCondLst>
                                  <p:childTnLst>
                                    <p:set>
                                      <p:cBhvr>
                                        <p:cTn id="124" dur="1" fill="hold">
                                          <p:stCondLst>
                                            <p:cond delay="0"/>
                                          </p:stCondLst>
                                        </p:cTn>
                                        <p:tgtEl>
                                          <p:spTgt spid="72"/>
                                        </p:tgtEl>
                                        <p:attrNameLst>
                                          <p:attrName>style.visibility</p:attrName>
                                        </p:attrNameLst>
                                      </p:cBhvr>
                                      <p:to>
                                        <p:strVal val="visible"/>
                                      </p:to>
                                    </p:set>
                                  </p:childTnLst>
                                </p:cTn>
                              </p:par>
                              <p:par>
                                <p:cTn id="125" presetID="1" presetClass="entr" presetSubtype="0" fill="hold" grpId="0" nodeType="withEffect">
                                  <p:stCondLst>
                                    <p:cond delay="0"/>
                                  </p:stCondLst>
                                  <p:childTnLst>
                                    <p:set>
                                      <p:cBhvr>
                                        <p:cTn id="126" dur="1" fill="hold">
                                          <p:stCondLst>
                                            <p:cond delay="0"/>
                                          </p:stCondLst>
                                        </p:cTn>
                                        <p:tgtEl>
                                          <p:spTgt spid="73"/>
                                        </p:tgtEl>
                                        <p:attrNameLst>
                                          <p:attrName>style.visibility</p:attrName>
                                        </p:attrNameLst>
                                      </p:cBhvr>
                                      <p:to>
                                        <p:strVal val="visible"/>
                                      </p:to>
                                    </p:set>
                                  </p:childTnLst>
                                </p:cTn>
                              </p:par>
                              <p:par>
                                <p:cTn id="127" presetID="1" presetClass="entr" presetSubtype="0" fill="hold" grpId="0" nodeType="withEffect">
                                  <p:stCondLst>
                                    <p:cond delay="0"/>
                                  </p:stCondLst>
                                  <p:childTnLst>
                                    <p:set>
                                      <p:cBhvr>
                                        <p:cTn id="128" dur="1" fill="hold">
                                          <p:stCondLst>
                                            <p:cond delay="0"/>
                                          </p:stCondLst>
                                        </p:cTn>
                                        <p:tgtEl>
                                          <p:spTgt spid="74"/>
                                        </p:tgtEl>
                                        <p:attrNameLst>
                                          <p:attrName>style.visibility</p:attrName>
                                        </p:attrNameLst>
                                      </p:cBhvr>
                                      <p:to>
                                        <p:strVal val="visible"/>
                                      </p:to>
                                    </p:set>
                                  </p:childTnLst>
                                </p:cTn>
                              </p:par>
                              <p:par>
                                <p:cTn id="129" presetID="1" presetClass="entr" presetSubtype="0" fill="hold" grpId="0" nodeType="withEffect">
                                  <p:stCondLst>
                                    <p:cond delay="0"/>
                                  </p:stCondLst>
                                  <p:childTnLst>
                                    <p:set>
                                      <p:cBhvr>
                                        <p:cTn id="130" dur="1" fill="hold">
                                          <p:stCondLst>
                                            <p:cond delay="0"/>
                                          </p:stCondLst>
                                        </p:cTn>
                                        <p:tgtEl>
                                          <p:spTgt spid="66"/>
                                        </p:tgtEl>
                                        <p:attrNameLst>
                                          <p:attrName>style.visibility</p:attrName>
                                        </p:attrNameLst>
                                      </p:cBhvr>
                                      <p:to>
                                        <p:strVal val="visible"/>
                                      </p:to>
                                    </p:set>
                                  </p:childTnLst>
                                </p:cTn>
                              </p:par>
                              <p:par>
                                <p:cTn id="131" presetID="1" presetClass="entr" presetSubtype="0" fill="hold" grpId="0" nodeType="withEffect">
                                  <p:stCondLst>
                                    <p:cond delay="0"/>
                                  </p:stCondLst>
                                  <p:childTnLst>
                                    <p:set>
                                      <p:cBhvr>
                                        <p:cTn id="132" dur="1" fill="hold">
                                          <p:stCondLst>
                                            <p:cond delay="0"/>
                                          </p:stCondLst>
                                        </p:cTn>
                                        <p:tgtEl>
                                          <p:spTgt spid="65"/>
                                        </p:tgtEl>
                                        <p:attrNameLst>
                                          <p:attrName>style.visibility</p:attrName>
                                        </p:attrNameLst>
                                      </p:cBhvr>
                                      <p:to>
                                        <p:strVal val="visible"/>
                                      </p:to>
                                    </p:set>
                                  </p:childTnLst>
                                </p:cTn>
                              </p:par>
                              <p:par>
                                <p:cTn id="133" presetID="1" presetClass="entr" presetSubtype="0" fill="hold" grpId="0" nodeType="withEffect">
                                  <p:stCondLst>
                                    <p:cond delay="0"/>
                                  </p:stCondLst>
                                  <p:childTnLst>
                                    <p:set>
                                      <p:cBhvr>
                                        <p:cTn id="134" dur="1" fill="hold">
                                          <p:stCondLst>
                                            <p:cond delay="0"/>
                                          </p:stCondLst>
                                        </p:cTn>
                                        <p:tgtEl>
                                          <p:spTgt spid="77"/>
                                        </p:tgtEl>
                                        <p:attrNameLst>
                                          <p:attrName>style.visibility</p:attrName>
                                        </p:attrNameLst>
                                      </p:cBhvr>
                                      <p:to>
                                        <p:strVal val="visible"/>
                                      </p:to>
                                    </p:set>
                                  </p:childTnLst>
                                </p:cTn>
                              </p:par>
                            </p:childTnLst>
                          </p:cTn>
                        </p:par>
                      </p:childTnLst>
                    </p:cTn>
                  </p:par>
                  <p:par>
                    <p:cTn id="135" fill="hold">
                      <p:stCondLst>
                        <p:cond delay="indefinite"/>
                      </p:stCondLst>
                      <p:childTnLst>
                        <p:par>
                          <p:cTn id="136" fill="hold">
                            <p:stCondLst>
                              <p:cond delay="0"/>
                            </p:stCondLst>
                            <p:childTnLst>
                              <p:par>
                                <p:cTn id="137" presetID="1" presetClass="entr" presetSubtype="0" fill="hold" grpId="0" nodeType="clickEffect">
                                  <p:stCondLst>
                                    <p:cond delay="0"/>
                                  </p:stCondLst>
                                  <p:childTnLst>
                                    <p:set>
                                      <p:cBhvr>
                                        <p:cTn id="138" dur="1" fill="hold">
                                          <p:stCondLst>
                                            <p:cond delay="0"/>
                                          </p:stCondLst>
                                        </p:cTn>
                                        <p:tgtEl>
                                          <p:spTgt spid="56"/>
                                        </p:tgtEl>
                                        <p:attrNameLst>
                                          <p:attrName>style.visibility</p:attrName>
                                        </p:attrNameLst>
                                      </p:cBhvr>
                                      <p:to>
                                        <p:strVal val="visible"/>
                                      </p:to>
                                    </p:set>
                                  </p:childTnLst>
                                </p:cTn>
                              </p:par>
                              <p:par>
                                <p:cTn id="139" presetID="1" presetClass="entr" presetSubtype="0" fill="hold" grpId="0" nodeType="withEffect">
                                  <p:stCondLst>
                                    <p:cond delay="0"/>
                                  </p:stCondLst>
                                  <p:childTnLst>
                                    <p:set>
                                      <p:cBhvr>
                                        <p:cTn id="140" dur="1" fill="hold">
                                          <p:stCondLst>
                                            <p:cond delay="0"/>
                                          </p:stCondLst>
                                        </p:cTn>
                                        <p:tgtEl>
                                          <p:spTgt spid="26"/>
                                        </p:tgtEl>
                                        <p:attrNameLst>
                                          <p:attrName>style.visibility</p:attrName>
                                        </p:attrNameLst>
                                      </p:cBhvr>
                                      <p:to>
                                        <p:strVal val="visible"/>
                                      </p:to>
                                    </p:set>
                                  </p:childTnLst>
                                </p:cTn>
                              </p:par>
                              <p:par>
                                <p:cTn id="141" presetID="1" presetClass="entr" presetSubtype="0" fill="hold" nodeType="withEffect">
                                  <p:stCondLst>
                                    <p:cond delay="0"/>
                                  </p:stCondLst>
                                  <p:childTnLst>
                                    <p:set>
                                      <p:cBhvr>
                                        <p:cTn id="142" dur="1" fill="hold">
                                          <p:stCondLst>
                                            <p:cond delay="0"/>
                                          </p:stCondLst>
                                        </p:cTn>
                                        <p:tgtEl>
                                          <p:spTgt spid="57"/>
                                        </p:tgtEl>
                                        <p:attrNameLst>
                                          <p:attrName>style.visibility</p:attrName>
                                        </p:attrNameLst>
                                      </p:cBhvr>
                                      <p:to>
                                        <p:strVal val="visible"/>
                                      </p:to>
                                    </p:set>
                                  </p:childTnLst>
                                </p:cTn>
                              </p:par>
                              <p:par>
                                <p:cTn id="143" presetID="1" presetClass="entr" presetSubtype="0" fill="hold" grpId="0" nodeType="withEffect">
                                  <p:stCondLst>
                                    <p:cond delay="0"/>
                                  </p:stCondLst>
                                  <p:childTnLst>
                                    <p:set>
                                      <p:cBhvr>
                                        <p:cTn id="144" dur="1" fill="hold">
                                          <p:stCondLst>
                                            <p:cond delay="0"/>
                                          </p:stCondLst>
                                        </p:cTn>
                                        <p:tgtEl>
                                          <p:spTgt spid="75"/>
                                        </p:tgtEl>
                                        <p:attrNameLst>
                                          <p:attrName>style.visibility</p:attrName>
                                        </p:attrNameLst>
                                      </p:cBhvr>
                                      <p:to>
                                        <p:strVal val="visible"/>
                                      </p:to>
                                    </p:set>
                                  </p:childTnLst>
                                </p:cTn>
                              </p:par>
                            </p:childTnLst>
                          </p:cTn>
                        </p:par>
                      </p:childTnLst>
                    </p:cTn>
                  </p:par>
                  <p:par>
                    <p:cTn id="145" fill="hold">
                      <p:stCondLst>
                        <p:cond delay="indefinite"/>
                      </p:stCondLst>
                      <p:childTnLst>
                        <p:par>
                          <p:cTn id="146" fill="hold">
                            <p:stCondLst>
                              <p:cond delay="0"/>
                            </p:stCondLst>
                            <p:childTnLst>
                              <p:par>
                                <p:cTn id="147" presetID="1" presetClass="entr" presetSubtype="0" fill="hold" grpId="0" nodeType="clickEffect">
                                  <p:stCondLst>
                                    <p:cond delay="0"/>
                                  </p:stCondLst>
                                  <p:childTnLst>
                                    <p:set>
                                      <p:cBhvr>
                                        <p:cTn id="148" dur="1" fill="hold">
                                          <p:stCondLst>
                                            <p:cond delay="0"/>
                                          </p:stCondLst>
                                        </p:cTn>
                                        <p:tgtEl>
                                          <p:spTgt spid="59"/>
                                        </p:tgtEl>
                                        <p:attrNameLst>
                                          <p:attrName>style.visibility</p:attrName>
                                        </p:attrNameLst>
                                      </p:cBhvr>
                                      <p:to>
                                        <p:strVal val="visible"/>
                                      </p:to>
                                    </p:set>
                                  </p:childTnLst>
                                </p:cTn>
                              </p:par>
                              <p:par>
                                <p:cTn id="149" presetID="1" presetClass="entr" presetSubtype="0" fill="hold" nodeType="withEffect">
                                  <p:stCondLst>
                                    <p:cond delay="0"/>
                                  </p:stCondLst>
                                  <p:childTnLst>
                                    <p:set>
                                      <p:cBhvr>
                                        <p:cTn id="150" dur="1" fill="hold">
                                          <p:stCondLst>
                                            <p:cond delay="0"/>
                                          </p:stCondLst>
                                        </p:cTn>
                                        <p:tgtEl>
                                          <p:spTgt spid="60"/>
                                        </p:tgtEl>
                                        <p:attrNameLst>
                                          <p:attrName>style.visibility</p:attrName>
                                        </p:attrNameLst>
                                      </p:cBhvr>
                                      <p:to>
                                        <p:strVal val="visible"/>
                                      </p:to>
                                    </p:set>
                                  </p:childTnLst>
                                </p:cTn>
                              </p:par>
                              <p:par>
                                <p:cTn id="151" presetID="1" presetClass="entr" presetSubtype="0" fill="hold" grpId="0" nodeType="withEffect">
                                  <p:stCondLst>
                                    <p:cond delay="0"/>
                                  </p:stCondLst>
                                  <p:childTnLst>
                                    <p:set>
                                      <p:cBhvr>
                                        <p:cTn id="152" dur="1" fill="hold">
                                          <p:stCondLst>
                                            <p:cond delay="0"/>
                                          </p:stCondLst>
                                        </p:cTn>
                                        <p:tgtEl>
                                          <p:spTgt spid="18"/>
                                        </p:tgtEl>
                                        <p:attrNameLst>
                                          <p:attrName>style.visibility</p:attrName>
                                        </p:attrNameLst>
                                      </p:cBhvr>
                                      <p:to>
                                        <p:strVal val="visible"/>
                                      </p:to>
                                    </p:set>
                                  </p:childTnLst>
                                </p:cTn>
                              </p:par>
                              <p:par>
                                <p:cTn id="153" presetID="1" presetClass="entr" presetSubtype="0" fill="hold" grpId="0" nodeType="withEffect">
                                  <p:stCondLst>
                                    <p:cond delay="0"/>
                                  </p:stCondLst>
                                  <p:childTnLst>
                                    <p:set>
                                      <p:cBhvr>
                                        <p:cTn id="154" dur="1" fill="hold">
                                          <p:stCondLst>
                                            <p:cond delay="0"/>
                                          </p:stCondLst>
                                        </p:cTn>
                                        <p:tgtEl>
                                          <p:spTgt spid="76"/>
                                        </p:tgtEl>
                                        <p:attrNameLst>
                                          <p:attrName>style.visibility</p:attrName>
                                        </p:attrNameLst>
                                      </p:cBhvr>
                                      <p:to>
                                        <p:strVal val="visible"/>
                                      </p:to>
                                    </p:set>
                                  </p:childTnLst>
                                </p:cTn>
                              </p:par>
                            </p:childTnLst>
                          </p:cTn>
                        </p:par>
                      </p:childTnLst>
                    </p:cTn>
                  </p:par>
                  <p:par>
                    <p:cTn id="155" fill="hold">
                      <p:stCondLst>
                        <p:cond delay="indefinite"/>
                      </p:stCondLst>
                      <p:childTnLst>
                        <p:par>
                          <p:cTn id="156" fill="hold">
                            <p:stCondLst>
                              <p:cond delay="0"/>
                            </p:stCondLst>
                            <p:childTnLst>
                              <p:par>
                                <p:cTn id="157" presetID="1" presetClass="entr" presetSubtype="0" fill="hold" nodeType="clickEffect">
                                  <p:stCondLst>
                                    <p:cond delay="0"/>
                                  </p:stCondLst>
                                  <p:childTnLst>
                                    <p:set>
                                      <p:cBhvr>
                                        <p:cTn id="158" dur="1" fill="hold">
                                          <p:stCondLst>
                                            <p:cond delay="0"/>
                                          </p:stCondLst>
                                        </p:cTn>
                                        <p:tgtEl>
                                          <p:spTgt spid="83"/>
                                        </p:tgtEl>
                                        <p:attrNameLst>
                                          <p:attrName>style.visibility</p:attrName>
                                        </p:attrNameLst>
                                      </p:cBhvr>
                                      <p:to>
                                        <p:strVal val="visible"/>
                                      </p:to>
                                    </p:set>
                                  </p:childTnLst>
                                </p:cTn>
                              </p:par>
                              <p:par>
                                <p:cTn id="159" presetID="1" presetClass="entr" presetSubtype="0" fill="hold" grpId="0" nodeType="withEffect">
                                  <p:stCondLst>
                                    <p:cond delay="0"/>
                                  </p:stCondLst>
                                  <p:childTnLst>
                                    <p:set>
                                      <p:cBhvr>
                                        <p:cTn id="160" dur="1" fill="hold">
                                          <p:stCondLst>
                                            <p:cond delay="0"/>
                                          </p:stCondLst>
                                        </p:cTn>
                                        <p:tgtEl>
                                          <p:spTgt spid="84"/>
                                        </p:tgtEl>
                                        <p:attrNameLst>
                                          <p:attrName>style.visibility</p:attrName>
                                        </p:attrNameLst>
                                      </p:cBhvr>
                                      <p:to>
                                        <p:strVal val="visible"/>
                                      </p:to>
                                    </p:set>
                                  </p:childTnLst>
                                </p:cTn>
                              </p:par>
                              <p:par>
                                <p:cTn id="161" presetID="1" presetClass="entr" presetSubtype="0" fill="hold" grpId="0" nodeType="withEffect">
                                  <p:stCondLst>
                                    <p:cond delay="0"/>
                                  </p:stCondLst>
                                  <p:childTnLst>
                                    <p:set>
                                      <p:cBhvr>
                                        <p:cTn id="162" dur="1" fill="hold">
                                          <p:stCondLst>
                                            <p:cond delay="0"/>
                                          </p:stCondLst>
                                        </p:cTn>
                                        <p:tgtEl>
                                          <p:spTgt spid="85"/>
                                        </p:tgtEl>
                                        <p:attrNameLst>
                                          <p:attrName>style.visibility</p:attrName>
                                        </p:attrNameLst>
                                      </p:cBhvr>
                                      <p:to>
                                        <p:strVal val="visible"/>
                                      </p:to>
                                    </p:set>
                                  </p:childTnLst>
                                </p:cTn>
                              </p:par>
                              <p:par>
                                <p:cTn id="163" presetID="1" presetClass="entr" presetSubtype="0" fill="hold" grpId="0" nodeType="withEffect">
                                  <p:stCondLst>
                                    <p:cond delay="0"/>
                                  </p:stCondLst>
                                  <p:childTnLst>
                                    <p:set>
                                      <p:cBhvr>
                                        <p:cTn id="164" dur="1" fill="hold">
                                          <p:stCondLst>
                                            <p:cond delay="0"/>
                                          </p:stCondLst>
                                        </p:cTn>
                                        <p:tgtEl>
                                          <p:spTgt spid="86"/>
                                        </p:tgtEl>
                                        <p:attrNameLst>
                                          <p:attrName>style.visibility</p:attrName>
                                        </p:attrNameLst>
                                      </p:cBhvr>
                                      <p:to>
                                        <p:strVal val="visible"/>
                                      </p:to>
                                    </p:set>
                                  </p:childTnLst>
                                </p:cTn>
                              </p:par>
                              <p:par>
                                <p:cTn id="165" presetID="1" presetClass="entr" presetSubtype="0" fill="hold" grpId="0" nodeType="withEffect">
                                  <p:stCondLst>
                                    <p:cond delay="0"/>
                                  </p:stCondLst>
                                  <p:childTnLst>
                                    <p:set>
                                      <p:cBhvr>
                                        <p:cTn id="166" dur="1" fill="hold">
                                          <p:stCondLst>
                                            <p:cond delay="0"/>
                                          </p:stCondLst>
                                        </p:cTn>
                                        <p:tgtEl>
                                          <p:spTgt spid="87"/>
                                        </p:tgtEl>
                                        <p:attrNameLst>
                                          <p:attrName>style.visibility</p:attrName>
                                        </p:attrNameLst>
                                      </p:cBhvr>
                                      <p:to>
                                        <p:strVal val="visible"/>
                                      </p:to>
                                    </p:set>
                                  </p:childTnLst>
                                </p:cTn>
                              </p:par>
                              <p:par>
                                <p:cTn id="167" presetID="1" presetClass="entr" presetSubtype="0" fill="hold" grpId="0" nodeType="withEffect">
                                  <p:stCondLst>
                                    <p:cond delay="0"/>
                                  </p:stCondLst>
                                  <p:childTnLst>
                                    <p:set>
                                      <p:cBhvr>
                                        <p:cTn id="168" dur="1" fill="hold">
                                          <p:stCondLst>
                                            <p:cond delay="0"/>
                                          </p:stCondLst>
                                        </p:cTn>
                                        <p:tgtEl>
                                          <p:spTgt spid="88"/>
                                        </p:tgtEl>
                                        <p:attrNameLst>
                                          <p:attrName>style.visibility</p:attrName>
                                        </p:attrNameLst>
                                      </p:cBhvr>
                                      <p:to>
                                        <p:strVal val="visible"/>
                                      </p:to>
                                    </p:set>
                                  </p:childTnLst>
                                </p:cTn>
                              </p:par>
                              <p:par>
                                <p:cTn id="169" presetID="1" presetClass="entr" presetSubtype="0" fill="hold" grpId="0" nodeType="withEffect">
                                  <p:stCondLst>
                                    <p:cond delay="0"/>
                                  </p:stCondLst>
                                  <p:childTnLst>
                                    <p:set>
                                      <p:cBhvr>
                                        <p:cTn id="170" dur="1" fill="hold">
                                          <p:stCondLst>
                                            <p:cond delay="0"/>
                                          </p:stCondLst>
                                        </p:cTn>
                                        <p:tgtEl>
                                          <p:spTgt spid="89"/>
                                        </p:tgtEl>
                                        <p:attrNameLst>
                                          <p:attrName>style.visibility</p:attrName>
                                        </p:attrNameLst>
                                      </p:cBhvr>
                                      <p:to>
                                        <p:strVal val="visible"/>
                                      </p:to>
                                    </p:set>
                                  </p:childTnLst>
                                </p:cTn>
                              </p:par>
                              <p:par>
                                <p:cTn id="171" presetID="1" presetClass="entr" presetSubtype="0" fill="hold" grpId="0" nodeType="withEffect">
                                  <p:stCondLst>
                                    <p:cond delay="0"/>
                                  </p:stCondLst>
                                  <p:childTnLst>
                                    <p:set>
                                      <p:cBhvr>
                                        <p:cTn id="172" dur="1" fill="hold">
                                          <p:stCondLst>
                                            <p:cond delay="0"/>
                                          </p:stCondLst>
                                        </p:cTn>
                                        <p:tgtEl>
                                          <p:spTgt spid="97"/>
                                        </p:tgtEl>
                                        <p:attrNameLst>
                                          <p:attrName>style.visibility</p:attrName>
                                        </p:attrNameLst>
                                      </p:cBhvr>
                                      <p:to>
                                        <p:strVal val="visible"/>
                                      </p:to>
                                    </p:set>
                                  </p:childTnLst>
                                </p:cTn>
                              </p:par>
                              <p:par>
                                <p:cTn id="173" presetID="1" presetClass="entr" presetSubtype="0" fill="hold" grpId="0" nodeType="withEffect">
                                  <p:stCondLst>
                                    <p:cond delay="0"/>
                                  </p:stCondLst>
                                  <p:childTnLst>
                                    <p:set>
                                      <p:cBhvr>
                                        <p:cTn id="174" dur="1" fill="hold">
                                          <p:stCondLst>
                                            <p:cond delay="0"/>
                                          </p:stCondLst>
                                        </p:cTn>
                                        <p:tgtEl>
                                          <p:spTgt spid="90"/>
                                        </p:tgtEl>
                                        <p:attrNameLst>
                                          <p:attrName>style.visibility</p:attrName>
                                        </p:attrNameLst>
                                      </p:cBhvr>
                                      <p:to>
                                        <p:strVal val="visible"/>
                                      </p:to>
                                    </p:set>
                                  </p:childTnLst>
                                </p:cTn>
                              </p:par>
                              <p:par>
                                <p:cTn id="175" presetID="1" presetClass="entr" presetSubtype="0" fill="hold" grpId="0" nodeType="withEffect">
                                  <p:stCondLst>
                                    <p:cond delay="0"/>
                                  </p:stCondLst>
                                  <p:childTnLst>
                                    <p:set>
                                      <p:cBhvr>
                                        <p:cTn id="176" dur="1" fill="hold">
                                          <p:stCondLst>
                                            <p:cond delay="0"/>
                                          </p:stCondLst>
                                        </p:cTn>
                                        <p:tgtEl>
                                          <p:spTgt spid="91"/>
                                        </p:tgtEl>
                                        <p:attrNameLst>
                                          <p:attrName>style.visibility</p:attrName>
                                        </p:attrNameLst>
                                      </p:cBhvr>
                                      <p:to>
                                        <p:strVal val="visible"/>
                                      </p:to>
                                    </p:set>
                                  </p:childTnLst>
                                </p:cTn>
                              </p:par>
                            </p:childTnLst>
                          </p:cTn>
                        </p:par>
                      </p:childTnLst>
                    </p:cTn>
                  </p:par>
                  <p:par>
                    <p:cTn id="177" fill="hold">
                      <p:stCondLst>
                        <p:cond delay="indefinite"/>
                      </p:stCondLst>
                      <p:childTnLst>
                        <p:par>
                          <p:cTn id="178" fill="hold">
                            <p:stCondLst>
                              <p:cond delay="0"/>
                            </p:stCondLst>
                            <p:childTnLst>
                              <p:par>
                                <p:cTn id="179" presetID="1" presetClass="entr" presetSubtype="0" fill="hold" grpId="0" nodeType="clickEffect">
                                  <p:stCondLst>
                                    <p:cond delay="0"/>
                                  </p:stCondLst>
                                  <p:childTnLst>
                                    <p:set>
                                      <p:cBhvr>
                                        <p:cTn id="180" dur="1" fill="hold">
                                          <p:stCondLst>
                                            <p:cond delay="0"/>
                                          </p:stCondLst>
                                        </p:cTn>
                                        <p:tgtEl>
                                          <p:spTgt spid="92"/>
                                        </p:tgtEl>
                                        <p:attrNameLst>
                                          <p:attrName>style.visibility</p:attrName>
                                        </p:attrNameLst>
                                      </p:cBhvr>
                                      <p:to>
                                        <p:strVal val="visible"/>
                                      </p:to>
                                    </p:set>
                                  </p:childTnLst>
                                </p:cTn>
                              </p:par>
                              <p:par>
                                <p:cTn id="181" presetID="1" presetClass="entr" presetSubtype="0" fill="hold" grpId="0" nodeType="withEffect">
                                  <p:stCondLst>
                                    <p:cond delay="0"/>
                                  </p:stCondLst>
                                  <p:childTnLst>
                                    <p:set>
                                      <p:cBhvr>
                                        <p:cTn id="182" dur="1" fill="hold">
                                          <p:stCondLst>
                                            <p:cond delay="0"/>
                                          </p:stCondLst>
                                        </p:cTn>
                                        <p:tgtEl>
                                          <p:spTgt spid="93"/>
                                        </p:tgtEl>
                                        <p:attrNameLst>
                                          <p:attrName>style.visibility</p:attrName>
                                        </p:attrNameLst>
                                      </p:cBhvr>
                                      <p:to>
                                        <p:strVal val="visible"/>
                                      </p:to>
                                    </p:set>
                                  </p:childTnLst>
                                </p:cTn>
                              </p:par>
                              <p:par>
                                <p:cTn id="183" presetID="1" presetClass="entr" presetSubtype="0" fill="hold" grpId="0" nodeType="withEffect">
                                  <p:stCondLst>
                                    <p:cond delay="0"/>
                                  </p:stCondLst>
                                  <p:childTnLst>
                                    <p:set>
                                      <p:cBhvr>
                                        <p:cTn id="184" dur="1" fill="hold">
                                          <p:stCondLst>
                                            <p:cond delay="0"/>
                                          </p:stCondLst>
                                        </p:cTn>
                                        <p:tgtEl>
                                          <p:spTgt spid="94"/>
                                        </p:tgtEl>
                                        <p:attrNameLst>
                                          <p:attrName>style.visibility</p:attrName>
                                        </p:attrNameLst>
                                      </p:cBhvr>
                                      <p:to>
                                        <p:strVal val="visible"/>
                                      </p:to>
                                    </p:set>
                                  </p:childTnLst>
                                </p:cTn>
                              </p:par>
                              <p:par>
                                <p:cTn id="185" presetID="1" presetClass="entr" presetSubtype="0" fill="hold" grpId="0" nodeType="withEffect">
                                  <p:stCondLst>
                                    <p:cond delay="0"/>
                                  </p:stCondLst>
                                  <p:childTnLst>
                                    <p:set>
                                      <p:cBhvr>
                                        <p:cTn id="186" dur="1" fill="hold">
                                          <p:stCondLst>
                                            <p:cond delay="0"/>
                                          </p:stCondLst>
                                        </p:cTn>
                                        <p:tgtEl>
                                          <p:spTgt spid="95"/>
                                        </p:tgtEl>
                                        <p:attrNameLst>
                                          <p:attrName>style.visibility</p:attrName>
                                        </p:attrNameLst>
                                      </p:cBhvr>
                                      <p:to>
                                        <p:strVal val="visible"/>
                                      </p:to>
                                    </p:set>
                                  </p:childTnLst>
                                </p:cTn>
                              </p:par>
                              <p:par>
                                <p:cTn id="187" presetID="1" presetClass="entr" presetSubtype="0" fill="hold" grpId="0" nodeType="withEffect">
                                  <p:stCondLst>
                                    <p:cond delay="0"/>
                                  </p:stCondLst>
                                  <p:childTnLst>
                                    <p:set>
                                      <p:cBhvr>
                                        <p:cTn id="188" dur="1" fill="hold">
                                          <p:stCondLst>
                                            <p:cond delay="0"/>
                                          </p:stCondLst>
                                        </p:cTn>
                                        <p:tgtEl>
                                          <p:spTgt spid="96"/>
                                        </p:tgtEl>
                                        <p:attrNameLst>
                                          <p:attrName>style.visibility</p:attrName>
                                        </p:attrNameLst>
                                      </p:cBhvr>
                                      <p:to>
                                        <p:strVal val="visible"/>
                                      </p:to>
                                    </p:set>
                                  </p:childTnLst>
                                </p:cTn>
                              </p:par>
                              <p:par>
                                <p:cTn id="189" presetID="1" presetClass="entr" presetSubtype="0" fill="hold" grpId="0" nodeType="withEffect">
                                  <p:stCondLst>
                                    <p:cond delay="0"/>
                                  </p:stCondLst>
                                  <p:childTnLst>
                                    <p:set>
                                      <p:cBhvr>
                                        <p:cTn id="190" dur="1" fill="hold">
                                          <p:stCondLst>
                                            <p:cond delay="0"/>
                                          </p:stCondLst>
                                        </p:cTn>
                                        <p:tgtEl>
                                          <p:spTgt spid="8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animBg="1"/>
      <p:bldP spid="12" grpId="0" animBg="1"/>
      <p:bldP spid="15" grpId="0" animBg="1"/>
      <p:bldP spid="16" grpId="0" animBg="1"/>
      <p:bldP spid="17" grpId="0" animBg="1"/>
      <p:bldP spid="18" grpId="0" animBg="1"/>
      <p:bldP spid="19" grpId="0" animBg="1"/>
      <p:bldP spid="20" grpId="0"/>
      <p:bldP spid="21" grpId="0"/>
      <p:bldP spid="22" grpId="0"/>
      <p:bldP spid="23" grpId="0"/>
      <p:bldP spid="24" grpId="0" animBg="1"/>
      <p:bldP spid="25" grpId="0" animBg="1"/>
      <p:bldP spid="26" grpId="0" animBg="1"/>
      <p:bldP spid="27" grpId="0" animBg="1"/>
      <p:bldP spid="28" grpId="0" animBg="1"/>
      <p:bldP spid="31" grpId="0" animBg="1"/>
      <p:bldP spid="35" grpId="0" animBg="1"/>
      <p:bldP spid="37" grpId="0" animBg="1"/>
      <p:bldP spid="39" grpId="0" animBg="1"/>
      <p:bldP spid="41" grpId="0" animBg="1"/>
      <p:bldP spid="43" grpId="0"/>
      <p:bldP spid="44" grpId="0"/>
      <p:bldP spid="45" grpId="0"/>
      <p:bldP spid="46" grpId="0"/>
      <p:bldP spid="48" grpId="0"/>
      <p:bldP spid="49" grpId="0"/>
      <p:bldP spid="50" grpId="0" animBg="1"/>
      <p:bldP spid="52" grpId="0" animBg="1"/>
      <p:bldP spid="53" grpId="0" animBg="1"/>
      <p:bldP spid="56" grpId="0" animBg="1"/>
      <p:bldP spid="59" grpId="0" animBg="1"/>
      <p:bldP spid="61" grpId="0"/>
      <p:bldP spid="62" grpId="0"/>
      <p:bldP spid="63" grpId="0"/>
      <p:bldP spid="65" grpId="0"/>
      <p:bldP spid="66" grpId="0"/>
      <p:bldP spid="71" grpId="0"/>
      <p:bldP spid="72" grpId="0"/>
      <p:bldP spid="73" grpId="0"/>
      <p:bldP spid="74" grpId="0"/>
      <p:bldP spid="75" grpId="0" animBg="1"/>
      <p:bldP spid="76" grpId="0" animBg="1"/>
      <p:bldP spid="77" grpId="0" animBg="1"/>
      <p:bldP spid="78" grpId="0"/>
      <p:bldP spid="79" grpId="0"/>
      <p:bldP spid="80" grpId="0"/>
      <p:bldP spid="81" grpId="0"/>
      <p:bldP spid="82" grpId="0"/>
      <p:bldP spid="84" grpId="0" animBg="1"/>
      <p:bldP spid="85" grpId="0" animBg="1"/>
      <p:bldP spid="86" grpId="0" animBg="1"/>
      <p:bldP spid="87" grpId="0" animBg="1"/>
      <p:bldP spid="88" grpId="0"/>
      <p:bldP spid="89" grpId="0"/>
      <p:bldP spid="90" grpId="0"/>
      <p:bldP spid="91" grpId="0"/>
      <p:bldP spid="92" grpId="0"/>
      <p:bldP spid="93" grpId="0" animBg="1"/>
      <p:bldP spid="94" grpId="0" animBg="1"/>
      <p:bldP spid="95" grpId="0" animBg="1"/>
      <p:bldP spid="96" grpId="0" animBg="1"/>
      <p:bldP spid="97" grpId="0"/>
    </p:bld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9185BF-018F-48EB-0028-20400410B65F}"/>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B1FC8526-C756-42E8-7844-7D830E7645DF}"/>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1F0B3FFD-B480-0176-79F3-85324A02863B}"/>
              </a:ext>
            </a:extLst>
          </p:cNvPr>
          <p:cNvSpPr/>
          <p:nvPr/>
        </p:nvSpPr>
        <p:spPr>
          <a:xfrm>
            <a:off x="109728" y="3115658"/>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421B3F58-AF89-F762-0D2F-4582A56B5DB3}"/>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cs typeface="Calibri" pitchFamily="34" charset="-120"/>
              </a:rPr>
              <a:t>Introduction</a:t>
            </a:r>
          </a:p>
        </p:txBody>
      </p:sp>
      <p:sp>
        <p:nvSpPr>
          <p:cNvPr id="6" name="Text 4">
            <a:extLst>
              <a:ext uri="{FF2B5EF4-FFF2-40B4-BE49-F238E27FC236}">
                <a16:creationId xmlns:a16="http://schemas.microsoft.com/office/drawing/2014/main" id="{E4E57FFA-48DD-79C8-6922-60FB3F08D8B9}"/>
              </a:ext>
            </a:extLst>
          </p:cNvPr>
          <p:cNvSpPr/>
          <p:nvPr/>
        </p:nvSpPr>
        <p:spPr>
          <a:xfrm>
            <a:off x="182880" y="2267712"/>
            <a:ext cx="1225296" cy="512064"/>
          </a:xfrm>
          <a:prstGeom prst="rect">
            <a:avLst/>
          </a:prstGeom>
          <a:noFill/>
          <a:ln/>
        </p:spPr>
        <p:txBody>
          <a:bodyPr wrap="square" rtlCol="0" anchor="ctr"/>
          <a:lstStyle/>
          <a:p>
            <a:r>
              <a:rPr lang="en-US" sz="1250" dirty="0">
                <a:solidFill>
                  <a:srgbClr val="EACBD1"/>
                </a:solidFill>
                <a:latin typeface="Calibri" pitchFamily="34" charset="0"/>
                <a:cs typeface="Calibri" pitchFamily="34" charset="-120"/>
              </a:rPr>
              <a:t>TACO</a:t>
            </a:r>
          </a:p>
        </p:txBody>
      </p:sp>
      <p:sp>
        <p:nvSpPr>
          <p:cNvPr id="7" name="Text 5">
            <a:extLst>
              <a:ext uri="{FF2B5EF4-FFF2-40B4-BE49-F238E27FC236}">
                <a16:creationId xmlns:a16="http://schemas.microsoft.com/office/drawing/2014/main" id="{2700BAEF-4F5A-B7DA-A92A-ECAFBD862C37}"/>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cs typeface="Calibri" pitchFamily="34" charset="-120"/>
              </a:rPr>
              <a:t>UNIQ</a:t>
            </a:r>
          </a:p>
        </p:txBody>
      </p:sp>
      <p:sp>
        <p:nvSpPr>
          <p:cNvPr id="8" name="Text 6">
            <a:extLst>
              <a:ext uri="{FF2B5EF4-FFF2-40B4-BE49-F238E27FC236}">
                <a16:creationId xmlns:a16="http://schemas.microsoft.com/office/drawing/2014/main" id="{B3A6952A-47F0-0690-BE92-EF2C4B091526}"/>
              </a:ext>
            </a:extLst>
          </p:cNvPr>
          <p:cNvSpPr/>
          <p:nvPr/>
        </p:nvSpPr>
        <p:spPr>
          <a:xfrm>
            <a:off x="182880" y="4005072"/>
            <a:ext cx="1225296" cy="512064"/>
          </a:xfrm>
          <a:prstGeom prst="rect">
            <a:avLst/>
          </a:prstGeom>
          <a:noFill/>
          <a:ln/>
        </p:spPr>
        <p:txBody>
          <a:bodyPr wrap="square" rtlCol="0" anchor="ctr"/>
          <a:lstStyle/>
          <a:p>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3" name="Text 11">
            <a:extLst>
              <a:ext uri="{FF2B5EF4-FFF2-40B4-BE49-F238E27FC236}">
                <a16:creationId xmlns:a16="http://schemas.microsoft.com/office/drawing/2014/main" id="{0B297FE3-A92D-0854-A7AB-EC200B40AD49}"/>
              </a:ext>
            </a:extLst>
          </p:cNvPr>
          <p:cNvSpPr/>
          <p:nvPr/>
        </p:nvSpPr>
        <p:spPr>
          <a:xfrm>
            <a:off x="11551615" y="6473952"/>
            <a:ext cx="411480" cy="274320"/>
          </a:xfrm>
          <a:prstGeom prst="rect">
            <a:avLst/>
          </a:prstGeom>
          <a:no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155</a:t>
            </a:fld>
            <a:endParaRPr lang="en-US" sz="1000" dirty="0"/>
          </a:p>
        </p:txBody>
      </p:sp>
      <p:sp>
        <p:nvSpPr>
          <p:cNvPr id="14" name="Text 12">
            <a:extLst>
              <a:ext uri="{FF2B5EF4-FFF2-40B4-BE49-F238E27FC236}">
                <a16:creationId xmlns:a16="http://schemas.microsoft.com/office/drawing/2014/main" id="{AA0FF63B-C61D-975E-1B14-76301805B688}"/>
              </a:ext>
            </a:extLst>
          </p:cNvPr>
          <p:cNvSpPr/>
          <p:nvPr/>
        </p:nvSpPr>
        <p:spPr>
          <a:xfrm>
            <a:off x="2011680" y="6473952"/>
            <a:ext cx="5486400" cy="274320"/>
          </a:xfrm>
          <a:prstGeom prst="rect">
            <a:avLst/>
          </a:prstGeom>
          <a:noFill/>
          <a:ln/>
        </p:spPr>
        <p:txBody>
          <a:bodyPr wrap="square" rtlCol="0" anchor="ctr"/>
          <a:lstStyle/>
          <a:p>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sp>
        <p:nvSpPr>
          <p:cNvPr id="3" name="Text 9">
            <a:extLst>
              <a:ext uri="{FF2B5EF4-FFF2-40B4-BE49-F238E27FC236}">
                <a16:creationId xmlns:a16="http://schemas.microsoft.com/office/drawing/2014/main" id="{F4639637-5DC6-1788-DFFB-9EC29E70B806}"/>
              </a:ext>
            </a:extLst>
          </p:cNvPr>
          <p:cNvSpPr/>
          <p:nvPr/>
        </p:nvSpPr>
        <p:spPr>
          <a:xfrm>
            <a:off x="2011680" y="621792"/>
            <a:ext cx="9677095" cy="658368"/>
          </a:xfrm>
          <a:prstGeom prst="rect">
            <a:avLst/>
          </a:prstGeom>
          <a:noFill/>
        </p:spPr>
        <p:txBody>
          <a:bodyPr wrap="square" rtlCol="0" anchor="ctr"/>
          <a:lstStyle/>
          <a:p>
            <a:pPr marL="0" indent="0">
              <a:buNone/>
            </a:pPr>
            <a:r>
              <a:rPr lang="en-US" sz="2400" b="1" dirty="0">
                <a:solidFill>
                  <a:srgbClr val="231F20"/>
                </a:solidFill>
                <a:latin typeface="Cambria" panose="02040503050406030204" pitchFamily="34" charset="0"/>
                <a:ea typeface="Cambria" panose="02040503050406030204" pitchFamily="34" charset="-122"/>
                <a:cs typeface="Cambria" panose="02040503050406030204" pitchFamily="34" charset="-120"/>
              </a:rPr>
              <a:t>State of the Art and Its Limitation </a:t>
            </a:r>
            <a:r>
              <a:rPr lang="en-US" sz="2400" b="1" baseline="30000" dirty="0">
                <a:solidFill>
                  <a:srgbClr val="231F20"/>
                </a:solidFill>
                <a:latin typeface="Cambria" panose="02040503050406030204" pitchFamily="34" charset="0"/>
                <a:ea typeface="Cambria" panose="02040503050406030204" pitchFamily="34" charset="-122"/>
                <a:cs typeface="Cambria" panose="02040503050406030204" pitchFamily="34" charset="-120"/>
              </a:rPr>
              <a:t>[2]</a:t>
            </a:r>
            <a:endParaRPr lang="en-US" sz="2400" baseline="30000" dirty="0"/>
          </a:p>
        </p:txBody>
      </p:sp>
      <p:sp>
        <p:nvSpPr>
          <p:cNvPr id="9" name="A0_9076">
            <a:extLst>
              <a:ext uri="{FF2B5EF4-FFF2-40B4-BE49-F238E27FC236}">
                <a16:creationId xmlns:a16="http://schemas.microsoft.com/office/drawing/2014/main" id="{7E3C7BF2-5FFF-1B2B-CF12-A39E08C140F5}"/>
              </a:ext>
            </a:extLst>
          </p:cNvPr>
          <p:cNvSpPr/>
          <p:nvPr/>
        </p:nvSpPr>
        <p:spPr>
          <a:xfrm>
            <a:off x="2939006" y="210900"/>
            <a:ext cx="2491293" cy="343004"/>
          </a:xfrm>
          <a:prstGeom prst="roundRect">
            <a:avLst>
              <a:gd name="adj" fmla="val 47368"/>
            </a:avLst>
          </a:prstGeom>
          <a:solidFill>
            <a:srgbClr val="1E5FA8"/>
          </a:solidFill>
          <a:ln w="12700">
            <a:solidFill>
              <a:srgbClr val="1E5FA8"/>
            </a:solidFill>
            <a:prstDash val="solid"/>
          </a:ln>
        </p:spPr>
        <p:txBody>
          <a:bodyPr/>
          <a:lstStyle/>
          <a:p>
            <a:endParaRPr lang="en-US"/>
          </a:p>
        </p:txBody>
      </p:sp>
      <p:sp>
        <p:nvSpPr>
          <p:cNvPr id="11" name="A0_9077">
            <a:extLst>
              <a:ext uri="{FF2B5EF4-FFF2-40B4-BE49-F238E27FC236}">
                <a16:creationId xmlns:a16="http://schemas.microsoft.com/office/drawing/2014/main" id="{170B183B-17C0-A16F-5EB1-C606A0FF494E}"/>
              </a:ext>
            </a:extLst>
          </p:cNvPr>
          <p:cNvSpPr/>
          <p:nvPr/>
        </p:nvSpPr>
        <p:spPr>
          <a:xfrm>
            <a:off x="2975111" y="283112"/>
            <a:ext cx="1985813" cy="198581"/>
          </a:xfrm>
          <a:prstGeom prst="rect">
            <a:avLst/>
          </a:prstGeom>
          <a:noFill/>
        </p:spPr>
        <p:txBody>
          <a:bodyPr wrap="square" lIns="0" tIns="0" rIns="0" bIns="0" rtlCol="0" anchor="ctr"/>
          <a:lstStyle/>
          <a:p>
            <a:pPr marL="0" indent="0" algn="ctr">
              <a:buNone/>
            </a:pPr>
            <a:r>
              <a:rPr lang="en-US" sz="1705" b="1" dirty="0">
                <a:solidFill>
                  <a:srgbClr val="FFFFFF"/>
                </a:solidFill>
                <a:latin typeface="Aptos" pitchFamily="34" charset="0"/>
                <a:ea typeface="Aptos" pitchFamily="34" charset="-122"/>
                <a:cs typeface="Aptos" pitchFamily="34" charset="-120"/>
              </a:rPr>
              <a:t>1. Qubit allocation</a:t>
            </a:r>
            <a:endParaRPr lang="en-US" sz="1705" dirty="0"/>
          </a:p>
        </p:txBody>
      </p:sp>
      <p:sp>
        <p:nvSpPr>
          <p:cNvPr id="12" name="A0_9080">
            <a:extLst>
              <a:ext uri="{FF2B5EF4-FFF2-40B4-BE49-F238E27FC236}">
                <a16:creationId xmlns:a16="http://schemas.microsoft.com/office/drawing/2014/main" id="{5A2E978F-B5C8-2D05-2370-841F33337D8B}"/>
              </a:ext>
            </a:extLst>
          </p:cNvPr>
          <p:cNvSpPr/>
          <p:nvPr/>
        </p:nvSpPr>
        <p:spPr>
          <a:xfrm>
            <a:off x="6196962" y="210900"/>
            <a:ext cx="2637531" cy="370696"/>
          </a:xfrm>
          <a:prstGeom prst="roundRect">
            <a:avLst>
              <a:gd name="adj" fmla="val 47368"/>
            </a:avLst>
          </a:prstGeom>
          <a:solidFill>
            <a:srgbClr val="6CC3B2"/>
          </a:solidFill>
          <a:ln w="12700">
            <a:solidFill>
              <a:srgbClr val="6CC3B2"/>
            </a:solidFill>
            <a:prstDash val="solid"/>
          </a:ln>
        </p:spPr>
        <p:txBody>
          <a:bodyPr/>
          <a:lstStyle/>
          <a:p>
            <a:endParaRPr lang="en-US"/>
          </a:p>
        </p:txBody>
      </p:sp>
      <p:sp>
        <p:nvSpPr>
          <p:cNvPr id="15" name="A0_9081">
            <a:extLst>
              <a:ext uri="{FF2B5EF4-FFF2-40B4-BE49-F238E27FC236}">
                <a16:creationId xmlns:a16="http://schemas.microsoft.com/office/drawing/2014/main" id="{DCBF1830-86FA-7310-23BD-6B5FF4F39AC4}"/>
              </a:ext>
            </a:extLst>
          </p:cNvPr>
          <p:cNvSpPr/>
          <p:nvPr/>
        </p:nvSpPr>
        <p:spPr>
          <a:xfrm>
            <a:off x="6247201" y="35666"/>
            <a:ext cx="2587293" cy="721163"/>
          </a:xfrm>
          <a:prstGeom prst="rect">
            <a:avLst/>
          </a:prstGeom>
          <a:noFill/>
        </p:spPr>
        <p:txBody>
          <a:bodyPr wrap="square" lIns="0" tIns="0" rIns="0" bIns="0" rtlCol="0" anchor="ctr"/>
          <a:lstStyle/>
          <a:p>
            <a:pPr marL="0" indent="0">
              <a:buNone/>
            </a:pPr>
            <a:r>
              <a:rPr lang="en-US" sz="1325" b="1" dirty="0">
                <a:solidFill>
                  <a:srgbClr val="FFFFFF"/>
                </a:solidFill>
                <a:latin typeface="Aptos" pitchFamily="34" charset="0"/>
                <a:ea typeface="Aptos" pitchFamily="34" charset="-122"/>
                <a:cs typeface="Aptos" pitchFamily="34" charset="-120"/>
              </a:rPr>
              <a:t>2. Entanglement  management</a:t>
            </a:r>
            <a:endParaRPr lang="en-US" sz="1325" dirty="0"/>
          </a:p>
        </p:txBody>
      </p:sp>
      <p:sp>
        <p:nvSpPr>
          <p:cNvPr id="16" name="A0_9084">
            <a:extLst>
              <a:ext uri="{FF2B5EF4-FFF2-40B4-BE49-F238E27FC236}">
                <a16:creationId xmlns:a16="http://schemas.microsoft.com/office/drawing/2014/main" id="{F8DC17FC-CE35-5B63-0559-A50C9AA6A2FF}"/>
              </a:ext>
            </a:extLst>
          </p:cNvPr>
          <p:cNvSpPr/>
          <p:nvPr/>
        </p:nvSpPr>
        <p:spPr>
          <a:xfrm>
            <a:off x="9548665" y="201381"/>
            <a:ext cx="2494923" cy="343004"/>
          </a:xfrm>
          <a:prstGeom prst="roundRect">
            <a:avLst>
              <a:gd name="adj" fmla="val 47368"/>
            </a:avLst>
          </a:prstGeom>
          <a:solidFill>
            <a:srgbClr val="2BA7C8"/>
          </a:solidFill>
          <a:ln w="12700">
            <a:solidFill>
              <a:srgbClr val="2BA7C8"/>
            </a:solidFill>
            <a:prstDash val="solid"/>
          </a:ln>
        </p:spPr>
        <p:txBody>
          <a:bodyPr/>
          <a:lstStyle/>
          <a:p>
            <a:endParaRPr lang="en-US"/>
          </a:p>
        </p:txBody>
      </p:sp>
      <p:sp>
        <p:nvSpPr>
          <p:cNvPr id="17" name="A0_9085">
            <a:extLst>
              <a:ext uri="{FF2B5EF4-FFF2-40B4-BE49-F238E27FC236}">
                <a16:creationId xmlns:a16="http://schemas.microsoft.com/office/drawing/2014/main" id="{33652447-3D88-7DA1-03FF-60F415B533B7}"/>
              </a:ext>
            </a:extLst>
          </p:cNvPr>
          <p:cNvSpPr/>
          <p:nvPr/>
        </p:nvSpPr>
        <p:spPr>
          <a:xfrm>
            <a:off x="9476454" y="253160"/>
            <a:ext cx="2581557" cy="234687"/>
          </a:xfrm>
          <a:prstGeom prst="rect">
            <a:avLst/>
          </a:prstGeom>
          <a:noFill/>
        </p:spPr>
        <p:txBody>
          <a:bodyPr wrap="square" lIns="0" tIns="0" rIns="0" bIns="0" rtlCol="0" anchor="ctr"/>
          <a:lstStyle/>
          <a:p>
            <a:pPr marL="0" indent="0" algn="ctr">
              <a:buNone/>
            </a:pPr>
            <a:r>
              <a:rPr lang="en-US" sz="1705" b="1" dirty="0">
                <a:solidFill>
                  <a:srgbClr val="FFFFFF"/>
                </a:solidFill>
                <a:latin typeface="Aptos" pitchFamily="34" charset="0"/>
                <a:ea typeface="Aptos" pitchFamily="34" charset="-122"/>
                <a:cs typeface="Aptos" pitchFamily="34" charset="-120"/>
              </a:rPr>
              <a:t>3. Network scheduling</a:t>
            </a:r>
            <a:endParaRPr lang="en-US" sz="1705" dirty="0"/>
          </a:p>
        </p:txBody>
      </p:sp>
      <p:sp>
        <p:nvSpPr>
          <p:cNvPr id="18" name="A0_9087">
            <a:extLst>
              <a:ext uri="{FF2B5EF4-FFF2-40B4-BE49-F238E27FC236}">
                <a16:creationId xmlns:a16="http://schemas.microsoft.com/office/drawing/2014/main" id="{A21D6021-6334-4FB4-E14D-77F16C6A75BF}"/>
              </a:ext>
            </a:extLst>
          </p:cNvPr>
          <p:cNvSpPr/>
          <p:nvPr/>
        </p:nvSpPr>
        <p:spPr>
          <a:xfrm>
            <a:off x="5656431" y="287898"/>
            <a:ext cx="198581" cy="198581"/>
          </a:xfrm>
          <a:prstGeom prst="rect">
            <a:avLst/>
          </a:prstGeom>
          <a:noFill/>
        </p:spPr>
        <p:txBody>
          <a:bodyPr wrap="square" lIns="0" tIns="0" rIns="0" bIns="0" rtlCol="0" anchor="ctr"/>
          <a:lstStyle/>
          <a:p>
            <a:pPr marL="0" indent="0">
              <a:buNone/>
            </a:pPr>
            <a:r>
              <a:rPr lang="en-US" sz="2465" b="1" dirty="0">
                <a:solidFill>
                  <a:srgbClr val="6B7280"/>
                </a:solidFill>
              </a:rPr>
              <a:t>→</a:t>
            </a:r>
            <a:endParaRPr lang="en-US" sz="2465" dirty="0"/>
          </a:p>
        </p:txBody>
      </p:sp>
      <p:sp>
        <p:nvSpPr>
          <p:cNvPr id="19" name="A0_9088">
            <a:extLst>
              <a:ext uri="{FF2B5EF4-FFF2-40B4-BE49-F238E27FC236}">
                <a16:creationId xmlns:a16="http://schemas.microsoft.com/office/drawing/2014/main" id="{12AF4D4D-51CD-10D5-F395-B6BE71CC4C59}"/>
              </a:ext>
            </a:extLst>
          </p:cNvPr>
          <p:cNvSpPr/>
          <p:nvPr/>
        </p:nvSpPr>
        <p:spPr>
          <a:xfrm>
            <a:off x="9027504" y="283112"/>
            <a:ext cx="198581" cy="198581"/>
          </a:xfrm>
          <a:prstGeom prst="rect">
            <a:avLst/>
          </a:prstGeom>
          <a:noFill/>
        </p:spPr>
        <p:txBody>
          <a:bodyPr wrap="square" lIns="0" tIns="0" rIns="0" bIns="0" rtlCol="0" anchor="ctr"/>
          <a:lstStyle/>
          <a:p>
            <a:pPr marL="0" indent="0">
              <a:buNone/>
            </a:pPr>
            <a:r>
              <a:rPr lang="en-US" sz="2465" b="1" dirty="0">
                <a:solidFill>
                  <a:srgbClr val="6B7280"/>
                </a:solidFill>
              </a:rPr>
              <a:t>→</a:t>
            </a:r>
            <a:endParaRPr lang="en-US" sz="2465" dirty="0"/>
          </a:p>
        </p:txBody>
      </p:sp>
      <p:sp>
        <p:nvSpPr>
          <p:cNvPr id="20" name="文本框 9508">
            <a:extLst>
              <a:ext uri="{FF2B5EF4-FFF2-40B4-BE49-F238E27FC236}">
                <a16:creationId xmlns:a16="http://schemas.microsoft.com/office/drawing/2014/main" id="{13E8F8DD-A2D4-DFBA-B46E-1990B41CDBC1}"/>
              </a:ext>
            </a:extLst>
          </p:cNvPr>
          <p:cNvSpPr txBox="1"/>
          <p:nvPr/>
        </p:nvSpPr>
        <p:spPr>
          <a:xfrm>
            <a:off x="1715871" y="6163752"/>
            <a:ext cx="9674353" cy="369332"/>
          </a:xfrm>
          <a:prstGeom prst="rect">
            <a:avLst/>
          </a:prstGeom>
          <a:noFill/>
        </p:spPr>
        <p:txBody>
          <a:bodyPr wrap="square">
            <a:spAutoFit/>
          </a:bodyPr>
          <a:lstStyle/>
          <a:p>
            <a:pPr>
              <a:defRPr/>
            </a:pPr>
            <a:r>
              <a:rPr lang="en-US" altLang="zh-CN" sz="900" dirty="0">
                <a:highlight>
                  <a:srgbClr val="FFFFFF"/>
                </a:highlight>
                <a:ea typeface="等线" panose="02010600030101010101" pitchFamily="2" charset="-122"/>
              </a:rPr>
              <a:t>[2] Wu, A., Zhang, H., Li, G., Shabani, A., Xie, Y., &amp; Ding, Y. (2022, October). </a:t>
            </a:r>
            <a:r>
              <a:rPr lang="en-US" altLang="zh-CN" sz="900" dirty="0" err="1">
                <a:highlight>
                  <a:srgbClr val="FFFFFF"/>
                </a:highlight>
                <a:ea typeface="等线" panose="02010600030101010101" pitchFamily="2" charset="-122"/>
              </a:rPr>
              <a:t>Autocomm</a:t>
            </a:r>
            <a:r>
              <a:rPr lang="en-US" altLang="zh-CN" sz="900" dirty="0">
                <a:highlight>
                  <a:srgbClr val="FFFFFF"/>
                </a:highlight>
                <a:ea typeface="等线" panose="02010600030101010101" pitchFamily="2" charset="-122"/>
              </a:rPr>
              <a:t>: A framework for enabling efficient communication in distributed quantum programs. In 2022 55th IEEE/ACM International Symposium on Microarchitecture (MICRO) (pp. 1027-1041). IEEE.</a:t>
            </a:r>
            <a:endParaRPr lang="zh-CN" altLang="en-US" sz="900" dirty="0">
              <a:highlight>
                <a:srgbClr val="FFFFFF"/>
              </a:highlight>
              <a:ea typeface="等线" panose="02010600030101010101" pitchFamily="2" charset="-122"/>
            </a:endParaRPr>
          </a:p>
        </p:txBody>
      </p:sp>
      <p:cxnSp>
        <p:nvCxnSpPr>
          <p:cNvPr id="21" name="直接连接符 2">
            <a:extLst>
              <a:ext uri="{FF2B5EF4-FFF2-40B4-BE49-F238E27FC236}">
                <a16:creationId xmlns:a16="http://schemas.microsoft.com/office/drawing/2014/main" id="{11182BDE-7D9F-6C1A-834B-93EFA766077D}"/>
              </a:ext>
            </a:extLst>
          </p:cNvPr>
          <p:cNvCxnSpPr>
            <a:cxnSpLocks/>
          </p:cNvCxnSpPr>
          <p:nvPr/>
        </p:nvCxnSpPr>
        <p:spPr>
          <a:xfrm>
            <a:off x="8013618" y="3883512"/>
            <a:ext cx="1847770" cy="0"/>
          </a:xfrm>
          <a:prstGeom prst="line">
            <a:avLst/>
          </a:prstGeom>
          <a:ln>
            <a:solidFill>
              <a:srgbClr val="0070C0"/>
            </a:solidFill>
          </a:ln>
        </p:spPr>
        <p:style>
          <a:lnRef idx="2">
            <a:schemeClr val="accent1"/>
          </a:lnRef>
          <a:fillRef idx="0">
            <a:schemeClr val="accent1"/>
          </a:fillRef>
          <a:effectRef idx="1">
            <a:schemeClr val="accent1"/>
          </a:effectRef>
          <a:fontRef idx="minor">
            <a:schemeClr val="tx1"/>
          </a:fontRef>
        </p:style>
      </p:cxnSp>
      <p:sp>
        <p:nvSpPr>
          <p:cNvPr id="22" name="文本框 11">
            <a:extLst>
              <a:ext uri="{FF2B5EF4-FFF2-40B4-BE49-F238E27FC236}">
                <a16:creationId xmlns:a16="http://schemas.microsoft.com/office/drawing/2014/main" id="{1564AECC-D087-2B72-721C-57F4E26D4105}"/>
              </a:ext>
            </a:extLst>
          </p:cNvPr>
          <p:cNvSpPr txBox="1"/>
          <p:nvPr/>
        </p:nvSpPr>
        <p:spPr>
          <a:xfrm>
            <a:off x="1673672" y="1298194"/>
            <a:ext cx="6175879" cy="584775"/>
          </a:xfrm>
          <a:prstGeom prst="rect">
            <a:avLst/>
          </a:prstGeom>
          <a:noFill/>
        </p:spPr>
        <p:txBody>
          <a:bodyPr wrap="square" rtlCol="0">
            <a:spAutoFit/>
          </a:bodyPr>
          <a:lstStyle/>
          <a:p>
            <a:r>
              <a:rPr lang="en-US" altLang="zh-CN" sz="1600" b="1" dirty="0"/>
              <a:t>STOA [2]: </a:t>
            </a:r>
          </a:p>
          <a:p>
            <a:r>
              <a:rPr lang="en-US" altLang="zh-CN" sz="1600" dirty="0"/>
              <a:t>Generate EPR pairs in parallel to save execution time</a:t>
            </a:r>
          </a:p>
        </p:txBody>
      </p:sp>
      <p:sp>
        <p:nvSpPr>
          <p:cNvPr id="23" name="文本框 12">
            <a:extLst>
              <a:ext uri="{FF2B5EF4-FFF2-40B4-BE49-F238E27FC236}">
                <a16:creationId xmlns:a16="http://schemas.microsoft.com/office/drawing/2014/main" id="{17FEC0AB-4FDE-B3CB-39DE-BFAA9679C0DC}"/>
              </a:ext>
            </a:extLst>
          </p:cNvPr>
          <p:cNvSpPr txBox="1"/>
          <p:nvPr/>
        </p:nvSpPr>
        <p:spPr>
          <a:xfrm>
            <a:off x="7307937" y="1405164"/>
            <a:ext cx="4766323" cy="1569660"/>
          </a:xfrm>
          <a:prstGeom prst="rect">
            <a:avLst/>
          </a:prstGeom>
          <a:noFill/>
        </p:spPr>
        <p:txBody>
          <a:bodyPr wrap="square" rtlCol="0">
            <a:spAutoFit/>
          </a:bodyPr>
          <a:lstStyle/>
          <a:p>
            <a:r>
              <a:rPr lang="en-US" altLang="zh-CN" sz="1600" b="1" dirty="0"/>
              <a:t>Ours:</a:t>
            </a:r>
          </a:p>
          <a:p>
            <a:pPr marL="285750" indent="-285750">
              <a:buFont typeface="Arial" panose="020B0604020202020204" pitchFamily="34" charset="0"/>
              <a:buChar char="•"/>
            </a:pPr>
            <a:r>
              <a:rPr lang="en-US" altLang="zh-CN" sz="1600" dirty="0"/>
              <a:t>Formulate </a:t>
            </a:r>
            <a:r>
              <a:rPr lang="en-US" altLang="zh-CN" sz="1600" b="1" dirty="0">
                <a:solidFill>
                  <a:srgbClr val="00B050"/>
                </a:solidFill>
              </a:rPr>
              <a:t>the joint optimization </a:t>
            </a:r>
            <a:r>
              <a:rPr lang="en-US" altLang="zh-CN" sz="1600" dirty="0"/>
              <a:t>of 3 steps as a </a:t>
            </a:r>
            <a:r>
              <a:rPr lang="en-US" altLang="zh-CN" sz="1600" b="1" dirty="0">
                <a:solidFill>
                  <a:srgbClr val="00B050"/>
                </a:solidFill>
              </a:rPr>
              <a:t>Nonlinear Integer Programming (NIP) </a:t>
            </a:r>
            <a:r>
              <a:rPr lang="en-US" altLang="zh-CN" sz="1600" dirty="0"/>
              <a:t>problem</a:t>
            </a:r>
          </a:p>
          <a:p>
            <a:endParaRPr lang="en-US" altLang="zh-CN" sz="1600" dirty="0"/>
          </a:p>
          <a:p>
            <a:pPr marL="285750" indent="-285750">
              <a:buFont typeface="Arial" panose="020B0604020202020204" pitchFamily="34" charset="0"/>
              <a:buChar char="•"/>
            </a:pPr>
            <a:r>
              <a:rPr lang="en-US" altLang="zh-CN" sz="1600" dirty="0"/>
              <a:t>Generate EPR in parallel; </a:t>
            </a:r>
            <a:r>
              <a:rPr lang="en-US" altLang="zh-CN" sz="1600" b="1" dirty="0">
                <a:solidFill>
                  <a:srgbClr val="00B050"/>
                </a:solidFill>
              </a:rPr>
              <a:t>A generalizable framework </a:t>
            </a:r>
            <a:r>
              <a:rPr lang="en-US" altLang="zh-CN" sz="1600" dirty="0"/>
              <a:t>for arbitrary networks, easy to scale up</a:t>
            </a:r>
            <a:endParaRPr lang="zh-CN" altLang="en-US" sz="1600" dirty="0"/>
          </a:p>
        </p:txBody>
      </p:sp>
      <p:cxnSp>
        <p:nvCxnSpPr>
          <p:cNvPr id="24" name="直接连接符 13">
            <a:extLst>
              <a:ext uri="{FF2B5EF4-FFF2-40B4-BE49-F238E27FC236}">
                <a16:creationId xmlns:a16="http://schemas.microsoft.com/office/drawing/2014/main" id="{6AA6A767-D800-46F1-FB5F-695E2BD20DD6}"/>
              </a:ext>
            </a:extLst>
          </p:cNvPr>
          <p:cNvCxnSpPr>
            <a:cxnSpLocks/>
          </p:cNvCxnSpPr>
          <p:nvPr/>
        </p:nvCxnSpPr>
        <p:spPr>
          <a:xfrm>
            <a:off x="4529479" y="3711600"/>
            <a:ext cx="1847770" cy="371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5" name="直接连接符 14">
            <a:extLst>
              <a:ext uri="{FF2B5EF4-FFF2-40B4-BE49-F238E27FC236}">
                <a16:creationId xmlns:a16="http://schemas.microsoft.com/office/drawing/2014/main" id="{9E8E7693-DAF5-8290-C7A1-C7CCC7A56978}"/>
              </a:ext>
            </a:extLst>
          </p:cNvPr>
          <p:cNvCxnSpPr>
            <a:cxnSpLocks/>
          </p:cNvCxnSpPr>
          <p:nvPr/>
        </p:nvCxnSpPr>
        <p:spPr>
          <a:xfrm>
            <a:off x="4540304" y="4642094"/>
            <a:ext cx="1844686" cy="309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26" name="椭圆 15">
            <a:extLst>
              <a:ext uri="{FF2B5EF4-FFF2-40B4-BE49-F238E27FC236}">
                <a16:creationId xmlns:a16="http://schemas.microsoft.com/office/drawing/2014/main" id="{25E3F7A0-14C8-D767-B04C-17EC0ABBB064}"/>
              </a:ext>
            </a:extLst>
          </p:cNvPr>
          <p:cNvSpPr/>
          <p:nvPr/>
        </p:nvSpPr>
        <p:spPr>
          <a:xfrm>
            <a:off x="5081525" y="4538443"/>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27" name="直接连接符 16">
            <a:extLst>
              <a:ext uri="{FF2B5EF4-FFF2-40B4-BE49-F238E27FC236}">
                <a16:creationId xmlns:a16="http://schemas.microsoft.com/office/drawing/2014/main" id="{BE3198ED-6811-928B-0F15-4E255E2B60ED}"/>
              </a:ext>
            </a:extLst>
          </p:cNvPr>
          <p:cNvCxnSpPr>
            <a:cxnSpLocks/>
            <a:endCxn id="26" idx="4"/>
          </p:cNvCxnSpPr>
          <p:nvPr/>
        </p:nvCxnSpPr>
        <p:spPr>
          <a:xfrm>
            <a:off x="5189546" y="3724333"/>
            <a:ext cx="0" cy="102124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8" name="直接连接符 17">
            <a:extLst>
              <a:ext uri="{FF2B5EF4-FFF2-40B4-BE49-F238E27FC236}">
                <a16:creationId xmlns:a16="http://schemas.microsoft.com/office/drawing/2014/main" id="{C954768F-F12D-16BE-32A7-536283D6791C}"/>
              </a:ext>
            </a:extLst>
          </p:cNvPr>
          <p:cNvCxnSpPr>
            <a:cxnSpLocks/>
          </p:cNvCxnSpPr>
          <p:nvPr/>
        </p:nvCxnSpPr>
        <p:spPr>
          <a:xfrm>
            <a:off x="4537220" y="3859937"/>
            <a:ext cx="1847770" cy="0"/>
          </a:xfrm>
          <a:prstGeom prst="line">
            <a:avLst/>
          </a:prstGeom>
          <a:ln>
            <a:solidFill>
              <a:srgbClr val="0070C0"/>
            </a:solidFill>
          </a:ln>
        </p:spPr>
        <p:style>
          <a:lnRef idx="2">
            <a:schemeClr val="accent1"/>
          </a:lnRef>
          <a:fillRef idx="0">
            <a:schemeClr val="accent1"/>
          </a:fillRef>
          <a:effectRef idx="1">
            <a:schemeClr val="accent1"/>
          </a:effectRef>
          <a:fontRef idx="minor">
            <a:schemeClr val="tx1"/>
          </a:fontRef>
        </p:style>
      </p:cxnSp>
      <p:sp>
        <p:nvSpPr>
          <p:cNvPr id="29" name="椭圆 20">
            <a:extLst>
              <a:ext uri="{FF2B5EF4-FFF2-40B4-BE49-F238E27FC236}">
                <a16:creationId xmlns:a16="http://schemas.microsoft.com/office/drawing/2014/main" id="{65D3D1D7-9018-5DF0-F205-5027CE4863D1}"/>
              </a:ext>
            </a:extLst>
          </p:cNvPr>
          <p:cNvSpPr/>
          <p:nvPr/>
        </p:nvSpPr>
        <p:spPr>
          <a:xfrm>
            <a:off x="5810893" y="4378009"/>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30" name="直接连接符 21">
            <a:extLst>
              <a:ext uri="{FF2B5EF4-FFF2-40B4-BE49-F238E27FC236}">
                <a16:creationId xmlns:a16="http://schemas.microsoft.com/office/drawing/2014/main" id="{6C61AD6F-1904-057B-8974-6AF0B8CB4623}"/>
              </a:ext>
            </a:extLst>
          </p:cNvPr>
          <p:cNvCxnSpPr>
            <a:cxnSpLocks/>
            <a:endCxn id="29" idx="4"/>
          </p:cNvCxnSpPr>
          <p:nvPr/>
        </p:nvCxnSpPr>
        <p:spPr>
          <a:xfrm>
            <a:off x="5918914" y="3725999"/>
            <a:ext cx="0" cy="85914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31" name="文本框 22">
            <a:extLst>
              <a:ext uri="{FF2B5EF4-FFF2-40B4-BE49-F238E27FC236}">
                <a16:creationId xmlns:a16="http://schemas.microsoft.com/office/drawing/2014/main" id="{D006C1AB-42CE-8695-2347-E0A401C56B7C}"/>
              </a:ext>
            </a:extLst>
          </p:cNvPr>
          <p:cNvSpPr txBox="1"/>
          <p:nvPr/>
        </p:nvSpPr>
        <p:spPr>
          <a:xfrm>
            <a:off x="4204689" y="3552243"/>
            <a:ext cx="483117" cy="276999"/>
          </a:xfrm>
          <a:prstGeom prst="rect">
            <a:avLst/>
          </a:prstGeom>
          <a:noFill/>
        </p:spPr>
        <p:txBody>
          <a:bodyPr wrap="square" rtlCol="0">
            <a:spAutoFit/>
          </a:bodyPr>
          <a:lstStyle/>
          <a:p>
            <a:r>
              <a:rPr lang="en-US" altLang="zh-CN" sz="1200" dirty="0"/>
              <a:t>q1</a:t>
            </a:r>
            <a:endParaRPr lang="zh-CN" altLang="en-US" sz="1200" dirty="0"/>
          </a:p>
        </p:txBody>
      </p:sp>
      <p:sp>
        <p:nvSpPr>
          <p:cNvPr id="32" name="文本框 23">
            <a:extLst>
              <a:ext uri="{FF2B5EF4-FFF2-40B4-BE49-F238E27FC236}">
                <a16:creationId xmlns:a16="http://schemas.microsoft.com/office/drawing/2014/main" id="{5C2C200E-D3C1-CC7C-4AAB-36B0E5B3BCE4}"/>
              </a:ext>
            </a:extLst>
          </p:cNvPr>
          <p:cNvSpPr txBox="1"/>
          <p:nvPr/>
        </p:nvSpPr>
        <p:spPr>
          <a:xfrm>
            <a:off x="4240815" y="4351174"/>
            <a:ext cx="483117" cy="276999"/>
          </a:xfrm>
          <a:prstGeom prst="rect">
            <a:avLst/>
          </a:prstGeom>
          <a:noFill/>
        </p:spPr>
        <p:txBody>
          <a:bodyPr wrap="square" rtlCol="0">
            <a:spAutoFit/>
          </a:bodyPr>
          <a:lstStyle/>
          <a:p>
            <a:r>
              <a:rPr lang="en-US" altLang="zh-CN" sz="1200" dirty="0"/>
              <a:t>q2</a:t>
            </a:r>
            <a:endParaRPr lang="zh-CN" altLang="en-US" sz="1200" dirty="0"/>
          </a:p>
        </p:txBody>
      </p:sp>
      <p:sp>
        <p:nvSpPr>
          <p:cNvPr id="33" name="文本框 24">
            <a:extLst>
              <a:ext uri="{FF2B5EF4-FFF2-40B4-BE49-F238E27FC236}">
                <a16:creationId xmlns:a16="http://schemas.microsoft.com/office/drawing/2014/main" id="{0D7BCDEC-0FF4-8F04-9500-CD2D57D4040C}"/>
              </a:ext>
            </a:extLst>
          </p:cNvPr>
          <p:cNvSpPr txBox="1"/>
          <p:nvPr/>
        </p:nvSpPr>
        <p:spPr>
          <a:xfrm>
            <a:off x="4247318" y="4521916"/>
            <a:ext cx="483117" cy="276999"/>
          </a:xfrm>
          <a:prstGeom prst="rect">
            <a:avLst/>
          </a:prstGeom>
          <a:noFill/>
        </p:spPr>
        <p:txBody>
          <a:bodyPr wrap="square" rtlCol="0">
            <a:spAutoFit/>
          </a:bodyPr>
          <a:lstStyle/>
          <a:p>
            <a:r>
              <a:rPr lang="en-US" altLang="zh-CN" sz="1200" dirty="0"/>
              <a:t>q4</a:t>
            </a:r>
            <a:endParaRPr lang="zh-CN" altLang="en-US" sz="1200" dirty="0"/>
          </a:p>
        </p:txBody>
      </p:sp>
      <p:cxnSp>
        <p:nvCxnSpPr>
          <p:cNvPr id="34" name="直接连接符 25">
            <a:extLst>
              <a:ext uri="{FF2B5EF4-FFF2-40B4-BE49-F238E27FC236}">
                <a16:creationId xmlns:a16="http://schemas.microsoft.com/office/drawing/2014/main" id="{E2EB1881-254F-18EE-13F2-64B067EE7EE7}"/>
              </a:ext>
            </a:extLst>
          </p:cNvPr>
          <p:cNvCxnSpPr>
            <a:cxnSpLocks/>
          </p:cNvCxnSpPr>
          <p:nvPr/>
        </p:nvCxnSpPr>
        <p:spPr>
          <a:xfrm>
            <a:off x="4186067" y="4101865"/>
            <a:ext cx="2390589" cy="0"/>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35" name="文本框 26">
            <a:extLst>
              <a:ext uri="{FF2B5EF4-FFF2-40B4-BE49-F238E27FC236}">
                <a16:creationId xmlns:a16="http://schemas.microsoft.com/office/drawing/2014/main" id="{962929C3-CE41-17B3-73AB-6C7B396C9067}"/>
              </a:ext>
            </a:extLst>
          </p:cNvPr>
          <p:cNvSpPr txBox="1"/>
          <p:nvPr/>
        </p:nvSpPr>
        <p:spPr>
          <a:xfrm>
            <a:off x="6408810" y="3781240"/>
            <a:ext cx="1001457" cy="276999"/>
          </a:xfrm>
          <a:prstGeom prst="rect">
            <a:avLst/>
          </a:prstGeom>
          <a:noFill/>
        </p:spPr>
        <p:txBody>
          <a:bodyPr wrap="square" rtlCol="0">
            <a:spAutoFit/>
          </a:bodyPr>
          <a:lstStyle/>
          <a:p>
            <a:r>
              <a:rPr lang="en-US" altLang="zh-CN" sz="1200" dirty="0"/>
              <a:t>QPU A</a:t>
            </a:r>
            <a:endParaRPr lang="zh-CN" altLang="en-US" sz="1200" dirty="0"/>
          </a:p>
        </p:txBody>
      </p:sp>
      <p:sp>
        <p:nvSpPr>
          <p:cNvPr id="36" name="文本框 27">
            <a:extLst>
              <a:ext uri="{FF2B5EF4-FFF2-40B4-BE49-F238E27FC236}">
                <a16:creationId xmlns:a16="http://schemas.microsoft.com/office/drawing/2014/main" id="{D7107857-6304-C88A-0B4A-97D12A7E6CCF}"/>
              </a:ext>
            </a:extLst>
          </p:cNvPr>
          <p:cNvSpPr txBox="1"/>
          <p:nvPr/>
        </p:nvSpPr>
        <p:spPr>
          <a:xfrm>
            <a:off x="6398176" y="4294629"/>
            <a:ext cx="1001457" cy="276999"/>
          </a:xfrm>
          <a:prstGeom prst="rect">
            <a:avLst/>
          </a:prstGeom>
          <a:noFill/>
        </p:spPr>
        <p:txBody>
          <a:bodyPr wrap="square" rtlCol="0">
            <a:spAutoFit/>
          </a:bodyPr>
          <a:lstStyle/>
          <a:p>
            <a:r>
              <a:rPr lang="en-US" altLang="zh-CN" sz="1200" dirty="0"/>
              <a:t>QPU B</a:t>
            </a:r>
            <a:endParaRPr lang="zh-CN" altLang="en-US" sz="1200" dirty="0"/>
          </a:p>
        </p:txBody>
      </p:sp>
      <p:cxnSp>
        <p:nvCxnSpPr>
          <p:cNvPr id="37" name="直接连接符 28">
            <a:extLst>
              <a:ext uri="{FF2B5EF4-FFF2-40B4-BE49-F238E27FC236}">
                <a16:creationId xmlns:a16="http://schemas.microsoft.com/office/drawing/2014/main" id="{14A82DCC-C705-5954-2358-7B7906B3189F}"/>
              </a:ext>
            </a:extLst>
          </p:cNvPr>
          <p:cNvCxnSpPr>
            <a:cxnSpLocks/>
          </p:cNvCxnSpPr>
          <p:nvPr/>
        </p:nvCxnSpPr>
        <p:spPr>
          <a:xfrm>
            <a:off x="4537220" y="3990821"/>
            <a:ext cx="1847770" cy="0"/>
          </a:xfrm>
          <a:prstGeom prst="line">
            <a:avLst/>
          </a:prstGeom>
          <a:ln>
            <a:solidFill>
              <a:srgbClr val="0070C0"/>
            </a:solidFill>
          </a:ln>
        </p:spPr>
        <p:style>
          <a:lnRef idx="2">
            <a:schemeClr val="accent1"/>
          </a:lnRef>
          <a:fillRef idx="0">
            <a:schemeClr val="accent1"/>
          </a:fillRef>
          <a:effectRef idx="1">
            <a:schemeClr val="accent1"/>
          </a:effectRef>
          <a:fontRef idx="minor">
            <a:schemeClr val="tx1"/>
          </a:fontRef>
        </p:style>
      </p:cxnSp>
      <p:cxnSp>
        <p:nvCxnSpPr>
          <p:cNvPr id="38" name="直接连接符 29">
            <a:extLst>
              <a:ext uri="{FF2B5EF4-FFF2-40B4-BE49-F238E27FC236}">
                <a16:creationId xmlns:a16="http://schemas.microsoft.com/office/drawing/2014/main" id="{308B6ED8-272D-5628-C382-D8A8D4D71AA9}"/>
              </a:ext>
            </a:extLst>
          </p:cNvPr>
          <p:cNvCxnSpPr>
            <a:cxnSpLocks/>
          </p:cNvCxnSpPr>
          <p:nvPr/>
        </p:nvCxnSpPr>
        <p:spPr>
          <a:xfrm>
            <a:off x="4537809" y="4352996"/>
            <a:ext cx="1847770" cy="0"/>
          </a:xfrm>
          <a:prstGeom prst="line">
            <a:avLst/>
          </a:prstGeom>
          <a:ln>
            <a:solidFill>
              <a:srgbClr val="0070C0"/>
            </a:solidFill>
          </a:ln>
        </p:spPr>
        <p:style>
          <a:lnRef idx="2">
            <a:schemeClr val="accent1"/>
          </a:lnRef>
          <a:fillRef idx="0">
            <a:schemeClr val="accent1"/>
          </a:fillRef>
          <a:effectRef idx="1">
            <a:schemeClr val="accent1"/>
          </a:effectRef>
          <a:fontRef idx="minor">
            <a:schemeClr val="tx1"/>
          </a:fontRef>
        </p:style>
      </p:cxnSp>
      <p:cxnSp>
        <p:nvCxnSpPr>
          <p:cNvPr id="39" name="直接连接符 30">
            <a:extLst>
              <a:ext uri="{FF2B5EF4-FFF2-40B4-BE49-F238E27FC236}">
                <a16:creationId xmlns:a16="http://schemas.microsoft.com/office/drawing/2014/main" id="{4DB38F65-AFC4-D238-B014-5A5FF3E8B0AA}"/>
              </a:ext>
            </a:extLst>
          </p:cNvPr>
          <p:cNvCxnSpPr>
            <a:cxnSpLocks/>
          </p:cNvCxnSpPr>
          <p:nvPr/>
        </p:nvCxnSpPr>
        <p:spPr>
          <a:xfrm>
            <a:off x="4540304" y="4498224"/>
            <a:ext cx="184777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0" name="直接连接符 31">
            <a:extLst>
              <a:ext uri="{FF2B5EF4-FFF2-40B4-BE49-F238E27FC236}">
                <a16:creationId xmlns:a16="http://schemas.microsoft.com/office/drawing/2014/main" id="{7E3AB48A-9D88-96E2-B0E2-4FECFC52061B}"/>
              </a:ext>
            </a:extLst>
          </p:cNvPr>
          <p:cNvCxnSpPr>
            <a:cxnSpLocks/>
          </p:cNvCxnSpPr>
          <p:nvPr/>
        </p:nvCxnSpPr>
        <p:spPr>
          <a:xfrm>
            <a:off x="4524970" y="4204182"/>
            <a:ext cx="1847770" cy="0"/>
          </a:xfrm>
          <a:prstGeom prst="line">
            <a:avLst/>
          </a:prstGeom>
          <a:ln>
            <a:solidFill>
              <a:srgbClr val="0070C0"/>
            </a:solidFill>
          </a:ln>
        </p:spPr>
        <p:style>
          <a:lnRef idx="2">
            <a:schemeClr val="accent1"/>
          </a:lnRef>
          <a:fillRef idx="0">
            <a:schemeClr val="accent1"/>
          </a:fillRef>
          <a:effectRef idx="1">
            <a:schemeClr val="accent1"/>
          </a:effectRef>
          <a:fontRef idx="minor">
            <a:schemeClr val="tx1"/>
          </a:fontRef>
        </p:style>
      </p:cxnSp>
      <p:sp>
        <p:nvSpPr>
          <p:cNvPr id="41" name="文本框 32">
            <a:extLst>
              <a:ext uri="{FF2B5EF4-FFF2-40B4-BE49-F238E27FC236}">
                <a16:creationId xmlns:a16="http://schemas.microsoft.com/office/drawing/2014/main" id="{65549AB5-9B0B-594B-4C54-5B47D7FFC7CA}"/>
              </a:ext>
            </a:extLst>
          </p:cNvPr>
          <p:cNvSpPr txBox="1"/>
          <p:nvPr/>
        </p:nvSpPr>
        <p:spPr>
          <a:xfrm>
            <a:off x="4235315" y="3713822"/>
            <a:ext cx="483117" cy="276999"/>
          </a:xfrm>
          <a:prstGeom prst="rect">
            <a:avLst/>
          </a:prstGeom>
          <a:noFill/>
        </p:spPr>
        <p:txBody>
          <a:bodyPr wrap="square" rtlCol="0">
            <a:spAutoFit/>
          </a:bodyPr>
          <a:lstStyle/>
          <a:p>
            <a:r>
              <a:rPr lang="en-US" altLang="zh-CN" sz="1200" dirty="0">
                <a:solidFill>
                  <a:srgbClr val="0070C0"/>
                </a:solidFill>
              </a:rPr>
              <a:t>c1</a:t>
            </a:r>
            <a:endParaRPr lang="zh-CN" altLang="en-US" sz="1200" dirty="0">
              <a:solidFill>
                <a:srgbClr val="0070C0"/>
              </a:solidFill>
            </a:endParaRPr>
          </a:p>
        </p:txBody>
      </p:sp>
      <p:sp>
        <p:nvSpPr>
          <p:cNvPr id="42" name="文本框 33">
            <a:extLst>
              <a:ext uri="{FF2B5EF4-FFF2-40B4-BE49-F238E27FC236}">
                <a16:creationId xmlns:a16="http://schemas.microsoft.com/office/drawing/2014/main" id="{3FF84572-D7DD-F48F-5A8B-68D970251699}"/>
              </a:ext>
            </a:extLst>
          </p:cNvPr>
          <p:cNvSpPr txBox="1"/>
          <p:nvPr/>
        </p:nvSpPr>
        <p:spPr>
          <a:xfrm>
            <a:off x="4235166" y="3853464"/>
            <a:ext cx="483117" cy="276999"/>
          </a:xfrm>
          <a:prstGeom prst="rect">
            <a:avLst/>
          </a:prstGeom>
          <a:noFill/>
        </p:spPr>
        <p:txBody>
          <a:bodyPr wrap="square" rtlCol="0">
            <a:spAutoFit/>
          </a:bodyPr>
          <a:lstStyle/>
          <a:p>
            <a:r>
              <a:rPr lang="en-US" altLang="zh-CN" sz="1200" dirty="0">
                <a:solidFill>
                  <a:srgbClr val="0070C0"/>
                </a:solidFill>
              </a:rPr>
              <a:t>c2</a:t>
            </a:r>
            <a:endParaRPr lang="zh-CN" altLang="en-US" sz="1200" dirty="0">
              <a:solidFill>
                <a:srgbClr val="0070C0"/>
              </a:solidFill>
            </a:endParaRPr>
          </a:p>
        </p:txBody>
      </p:sp>
      <p:sp>
        <p:nvSpPr>
          <p:cNvPr id="43" name="文本框 34">
            <a:extLst>
              <a:ext uri="{FF2B5EF4-FFF2-40B4-BE49-F238E27FC236}">
                <a16:creationId xmlns:a16="http://schemas.microsoft.com/office/drawing/2014/main" id="{C7B4CCE8-1B49-EAB7-06D4-9713E8D231DA}"/>
              </a:ext>
            </a:extLst>
          </p:cNvPr>
          <p:cNvSpPr txBox="1"/>
          <p:nvPr/>
        </p:nvSpPr>
        <p:spPr>
          <a:xfrm>
            <a:off x="4236918" y="4061919"/>
            <a:ext cx="483117" cy="276999"/>
          </a:xfrm>
          <a:prstGeom prst="rect">
            <a:avLst/>
          </a:prstGeom>
          <a:noFill/>
        </p:spPr>
        <p:txBody>
          <a:bodyPr wrap="square" rtlCol="0">
            <a:spAutoFit/>
          </a:bodyPr>
          <a:lstStyle/>
          <a:p>
            <a:r>
              <a:rPr lang="en-US" altLang="zh-CN" sz="1200" dirty="0">
                <a:solidFill>
                  <a:srgbClr val="0070C0"/>
                </a:solidFill>
              </a:rPr>
              <a:t>c3</a:t>
            </a:r>
            <a:endParaRPr lang="zh-CN" altLang="en-US" sz="1200" dirty="0">
              <a:solidFill>
                <a:srgbClr val="0070C0"/>
              </a:solidFill>
            </a:endParaRPr>
          </a:p>
        </p:txBody>
      </p:sp>
      <p:sp>
        <p:nvSpPr>
          <p:cNvPr id="44" name="文本框 35">
            <a:extLst>
              <a:ext uri="{FF2B5EF4-FFF2-40B4-BE49-F238E27FC236}">
                <a16:creationId xmlns:a16="http://schemas.microsoft.com/office/drawing/2014/main" id="{189A9ECE-D4A4-DD4D-3A15-73E8D2B87489}"/>
              </a:ext>
            </a:extLst>
          </p:cNvPr>
          <p:cNvSpPr txBox="1"/>
          <p:nvPr/>
        </p:nvSpPr>
        <p:spPr>
          <a:xfrm>
            <a:off x="4245676" y="4217823"/>
            <a:ext cx="483117" cy="276999"/>
          </a:xfrm>
          <a:prstGeom prst="rect">
            <a:avLst/>
          </a:prstGeom>
          <a:noFill/>
        </p:spPr>
        <p:txBody>
          <a:bodyPr wrap="square" rtlCol="0">
            <a:spAutoFit/>
          </a:bodyPr>
          <a:lstStyle/>
          <a:p>
            <a:r>
              <a:rPr lang="en-US" altLang="zh-CN" sz="1200" dirty="0">
                <a:solidFill>
                  <a:srgbClr val="0070C0"/>
                </a:solidFill>
              </a:rPr>
              <a:t>c4</a:t>
            </a:r>
            <a:endParaRPr lang="zh-CN" altLang="en-US" sz="1200" dirty="0">
              <a:solidFill>
                <a:srgbClr val="0070C0"/>
              </a:solidFill>
            </a:endParaRPr>
          </a:p>
        </p:txBody>
      </p:sp>
      <p:sp>
        <p:nvSpPr>
          <p:cNvPr id="45" name="矩形 36">
            <a:extLst>
              <a:ext uri="{FF2B5EF4-FFF2-40B4-BE49-F238E27FC236}">
                <a16:creationId xmlns:a16="http://schemas.microsoft.com/office/drawing/2014/main" id="{4A4050DF-BE4F-2D15-792F-E0DF570505BC}"/>
              </a:ext>
            </a:extLst>
          </p:cNvPr>
          <p:cNvSpPr/>
          <p:nvPr/>
        </p:nvSpPr>
        <p:spPr>
          <a:xfrm>
            <a:off x="4608302" y="3818816"/>
            <a:ext cx="483117" cy="581447"/>
          </a:xfrm>
          <a:prstGeom prst="rect">
            <a:avLst/>
          </a:prstGeom>
          <a:solidFill>
            <a:srgbClr val="99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200" dirty="0"/>
              <a:t>EPR1</a:t>
            </a:r>
            <a:endParaRPr lang="zh-CN" altLang="en-US" sz="1200" dirty="0"/>
          </a:p>
        </p:txBody>
      </p:sp>
      <p:sp>
        <p:nvSpPr>
          <p:cNvPr id="46" name="矩形 37">
            <a:extLst>
              <a:ext uri="{FF2B5EF4-FFF2-40B4-BE49-F238E27FC236}">
                <a16:creationId xmlns:a16="http://schemas.microsoft.com/office/drawing/2014/main" id="{1815C26F-92D7-E20F-01D7-34D8B54ECB7F}"/>
              </a:ext>
            </a:extLst>
          </p:cNvPr>
          <p:cNvSpPr/>
          <p:nvPr/>
        </p:nvSpPr>
        <p:spPr>
          <a:xfrm>
            <a:off x="5336087" y="3948349"/>
            <a:ext cx="483116" cy="327394"/>
          </a:xfrm>
          <a:prstGeom prst="rect">
            <a:avLst/>
          </a:prstGeom>
          <a:solidFill>
            <a:schemeClr val="accent6">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200" dirty="0"/>
              <a:t>EPR2</a:t>
            </a:r>
            <a:endParaRPr lang="zh-CN" altLang="en-US" sz="1200" dirty="0"/>
          </a:p>
        </p:txBody>
      </p:sp>
      <p:cxnSp>
        <p:nvCxnSpPr>
          <p:cNvPr id="47" name="直接连接符 38">
            <a:extLst>
              <a:ext uri="{FF2B5EF4-FFF2-40B4-BE49-F238E27FC236}">
                <a16:creationId xmlns:a16="http://schemas.microsoft.com/office/drawing/2014/main" id="{2F714228-382C-747B-C074-AC2F6C53B6CB}"/>
              </a:ext>
            </a:extLst>
          </p:cNvPr>
          <p:cNvCxnSpPr>
            <a:cxnSpLocks/>
          </p:cNvCxnSpPr>
          <p:nvPr/>
        </p:nvCxnSpPr>
        <p:spPr>
          <a:xfrm>
            <a:off x="8005877" y="3735175"/>
            <a:ext cx="1847770" cy="371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8" name="直接连接符 39">
            <a:extLst>
              <a:ext uri="{FF2B5EF4-FFF2-40B4-BE49-F238E27FC236}">
                <a16:creationId xmlns:a16="http://schemas.microsoft.com/office/drawing/2014/main" id="{F8379FC0-4B00-ACB0-3815-5BCA0DF9FCEA}"/>
              </a:ext>
            </a:extLst>
          </p:cNvPr>
          <p:cNvCxnSpPr>
            <a:cxnSpLocks/>
          </p:cNvCxnSpPr>
          <p:nvPr/>
        </p:nvCxnSpPr>
        <p:spPr>
          <a:xfrm>
            <a:off x="8016702" y="4665669"/>
            <a:ext cx="1844686" cy="309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49" name="椭圆 40">
            <a:extLst>
              <a:ext uri="{FF2B5EF4-FFF2-40B4-BE49-F238E27FC236}">
                <a16:creationId xmlns:a16="http://schemas.microsoft.com/office/drawing/2014/main" id="{5D8D2CD6-E93D-4A41-C7DE-143B64CAAC2C}"/>
              </a:ext>
            </a:extLst>
          </p:cNvPr>
          <p:cNvSpPr/>
          <p:nvPr/>
        </p:nvSpPr>
        <p:spPr>
          <a:xfrm>
            <a:off x="8794498" y="4562379"/>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50" name="直接连接符 41">
            <a:extLst>
              <a:ext uri="{FF2B5EF4-FFF2-40B4-BE49-F238E27FC236}">
                <a16:creationId xmlns:a16="http://schemas.microsoft.com/office/drawing/2014/main" id="{C1299407-A984-414C-B889-DA0748D721E0}"/>
              </a:ext>
            </a:extLst>
          </p:cNvPr>
          <p:cNvCxnSpPr>
            <a:cxnSpLocks/>
            <a:endCxn id="49" idx="4"/>
          </p:cNvCxnSpPr>
          <p:nvPr/>
        </p:nvCxnSpPr>
        <p:spPr>
          <a:xfrm>
            <a:off x="8902519" y="3748269"/>
            <a:ext cx="0" cy="102124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51" name="椭圆 42">
            <a:extLst>
              <a:ext uri="{FF2B5EF4-FFF2-40B4-BE49-F238E27FC236}">
                <a16:creationId xmlns:a16="http://schemas.microsoft.com/office/drawing/2014/main" id="{3E49EB20-CCB7-5D81-022D-BF74CC49EF5C}"/>
              </a:ext>
            </a:extLst>
          </p:cNvPr>
          <p:cNvSpPr/>
          <p:nvPr/>
        </p:nvSpPr>
        <p:spPr>
          <a:xfrm>
            <a:off x="9124828" y="4405088"/>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52" name="直接连接符 43">
            <a:extLst>
              <a:ext uri="{FF2B5EF4-FFF2-40B4-BE49-F238E27FC236}">
                <a16:creationId xmlns:a16="http://schemas.microsoft.com/office/drawing/2014/main" id="{A5D6D693-5B9B-73DD-05E0-48C2994C98C0}"/>
              </a:ext>
            </a:extLst>
          </p:cNvPr>
          <p:cNvCxnSpPr>
            <a:cxnSpLocks/>
            <a:endCxn id="51" idx="4"/>
          </p:cNvCxnSpPr>
          <p:nvPr/>
        </p:nvCxnSpPr>
        <p:spPr>
          <a:xfrm>
            <a:off x="9232849" y="3753078"/>
            <a:ext cx="0" cy="85914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53" name="文本框 44">
            <a:extLst>
              <a:ext uri="{FF2B5EF4-FFF2-40B4-BE49-F238E27FC236}">
                <a16:creationId xmlns:a16="http://schemas.microsoft.com/office/drawing/2014/main" id="{13188B70-9A5D-2A0A-A8F4-646C6BA9662D}"/>
              </a:ext>
            </a:extLst>
          </p:cNvPr>
          <p:cNvSpPr txBox="1"/>
          <p:nvPr/>
        </p:nvSpPr>
        <p:spPr>
          <a:xfrm>
            <a:off x="7695855" y="3546134"/>
            <a:ext cx="370305" cy="276999"/>
          </a:xfrm>
          <a:prstGeom prst="rect">
            <a:avLst/>
          </a:prstGeom>
          <a:noFill/>
        </p:spPr>
        <p:txBody>
          <a:bodyPr wrap="square" rtlCol="0">
            <a:spAutoFit/>
          </a:bodyPr>
          <a:lstStyle/>
          <a:p>
            <a:r>
              <a:rPr lang="en-US" altLang="zh-CN" sz="1200" dirty="0"/>
              <a:t>q1</a:t>
            </a:r>
            <a:endParaRPr lang="zh-CN" altLang="en-US" sz="1200" dirty="0"/>
          </a:p>
        </p:txBody>
      </p:sp>
      <p:sp>
        <p:nvSpPr>
          <p:cNvPr id="54" name="文本框 45">
            <a:extLst>
              <a:ext uri="{FF2B5EF4-FFF2-40B4-BE49-F238E27FC236}">
                <a16:creationId xmlns:a16="http://schemas.microsoft.com/office/drawing/2014/main" id="{CC62C6E7-0254-5CB9-AD09-3EB0C8A957B6}"/>
              </a:ext>
            </a:extLst>
          </p:cNvPr>
          <p:cNvSpPr txBox="1"/>
          <p:nvPr/>
        </p:nvSpPr>
        <p:spPr>
          <a:xfrm>
            <a:off x="7717213" y="4374749"/>
            <a:ext cx="483117" cy="276999"/>
          </a:xfrm>
          <a:prstGeom prst="rect">
            <a:avLst/>
          </a:prstGeom>
          <a:noFill/>
        </p:spPr>
        <p:txBody>
          <a:bodyPr wrap="square" rtlCol="0">
            <a:spAutoFit/>
          </a:bodyPr>
          <a:lstStyle/>
          <a:p>
            <a:r>
              <a:rPr lang="en-US" altLang="zh-CN" sz="1200" dirty="0"/>
              <a:t>q2</a:t>
            </a:r>
            <a:endParaRPr lang="zh-CN" altLang="en-US" sz="1200" dirty="0"/>
          </a:p>
        </p:txBody>
      </p:sp>
      <p:sp>
        <p:nvSpPr>
          <p:cNvPr id="55" name="文本框 46">
            <a:extLst>
              <a:ext uri="{FF2B5EF4-FFF2-40B4-BE49-F238E27FC236}">
                <a16:creationId xmlns:a16="http://schemas.microsoft.com/office/drawing/2014/main" id="{6E009375-72DE-3B7B-8C5A-87C711C5DA5C}"/>
              </a:ext>
            </a:extLst>
          </p:cNvPr>
          <p:cNvSpPr txBox="1"/>
          <p:nvPr/>
        </p:nvSpPr>
        <p:spPr>
          <a:xfrm>
            <a:off x="7723716" y="4545491"/>
            <a:ext cx="483117" cy="276999"/>
          </a:xfrm>
          <a:prstGeom prst="rect">
            <a:avLst/>
          </a:prstGeom>
          <a:noFill/>
        </p:spPr>
        <p:txBody>
          <a:bodyPr wrap="square" rtlCol="0">
            <a:spAutoFit/>
          </a:bodyPr>
          <a:lstStyle/>
          <a:p>
            <a:r>
              <a:rPr lang="en-US" altLang="zh-CN" sz="1200" dirty="0"/>
              <a:t>q4</a:t>
            </a:r>
            <a:endParaRPr lang="zh-CN" altLang="en-US" sz="1200" dirty="0"/>
          </a:p>
        </p:txBody>
      </p:sp>
      <p:cxnSp>
        <p:nvCxnSpPr>
          <p:cNvPr id="56" name="直接连接符 47">
            <a:extLst>
              <a:ext uri="{FF2B5EF4-FFF2-40B4-BE49-F238E27FC236}">
                <a16:creationId xmlns:a16="http://schemas.microsoft.com/office/drawing/2014/main" id="{BC0F4901-1950-708E-2290-25A42F4097A0}"/>
              </a:ext>
            </a:extLst>
          </p:cNvPr>
          <p:cNvCxnSpPr>
            <a:cxnSpLocks/>
          </p:cNvCxnSpPr>
          <p:nvPr/>
        </p:nvCxnSpPr>
        <p:spPr>
          <a:xfrm>
            <a:off x="7662465" y="4125440"/>
            <a:ext cx="2390589" cy="0"/>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57" name="文本框 48">
            <a:extLst>
              <a:ext uri="{FF2B5EF4-FFF2-40B4-BE49-F238E27FC236}">
                <a16:creationId xmlns:a16="http://schemas.microsoft.com/office/drawing/2014/main" id="{FD286A4E-D1BA-BBCC-BF44-87C1EF77D887}"/>
              </a:ext>
            </a:extLst>
          </p:cNvPr>
          <p:cNvSpPr txBox="1"/>
          <p:nvPr/>
        </p:nvSpPr>
        <p:spPr>
          <a:xfrm>
            <a:off x="9962310" y="3745383"/>
            <a:ext cx="1001457" cy="276999"/>
          </a:xfrm>
          <a:prstGeom prst="rect">
            <a:avLst/>
          </a:prstGeom>
          <a:noFill/>
        </p:spPr>
        <p:txBody>
          <a:bodyPr wrap="square" rtlCol="0">
            <a:spAutoFit/>
          </a:bodyPr>
          <a:lstStyle/>
          <a:p>
            <a:r>
              <a:rPr lang="en-US" altLang="zh-CN" sz="1200" dirty="0"/>
              <a:t>QPU A</a:t>
            </a:r>
            <a:endParaRPr lang="zh-CN" altLang="en-US" sz="1200" dirty="0"/>
          </a:p>
        </p:txBody>
      </p:sp>
      <p:sp>
        <p:nvSpPr>
          <p:cNvPr id="58" name="文本框 49">
            <a:extLst>
              <a:ext uri="{FF2B5EF4-FFF2-40B4-BE49-F238E27FC236}">
                <a16:creationId xmlns:a16="http://schemas.microsoft.com/office/drawing/2014/main" id="{C181C6F8-ED1B-F9DB-4062-2043BA2F8CC3}"/>
              </a:ext>
            </a:extLst>
          </p:cNvPr>
          <p:cNvSpPr txBox="1"/>
          <p:nvPr/>
        </p:nvSpPr>
        <p:spPr>
          <a:xfrm>
            <a:off x="9962310" y="4341483"/>
            <a:ext cx="1001457" cy="276999"/>
          </a:xfrm>
          <a:prstGeom prst="rect">
            <a:avLst/>
          </a:prstGeom>
          <a:noFill/>
        </p:spPr>
        <p:txBody>
          <a:bodyPr wrap="square" rtlCol="0">
            <a:spAutoFit/>
          </a:bodyPr>
          <a:lstStyle/>
          <a:p>
            <a:r>
              <a:rPr lang="en-US" altLang="zh-CN" sz="1200" dirty="0"/>
              <a:t>QPU B</a:t>
            </a:r>
            <a:endParaRPr lang="zh-CN" altLang="en-US" sz="1200" dirty="0"/>
          </a:p>
        </p:txBody>
      </p:sp>
      <p:cxnSp>
        <p:nvCxnSpPr>
          <p:cNvPr id="59" name="直接连接符 50">
            <a:extLst>
              <a:ext uri="{FF2B5EF4-FFF2-40B4-BE49-F238E27FC236}">
                <a16:creationId xmlns:a16="http://schemas.microsoft.com/office/drawing/2014/main" id="{90D69346-D105-893B-C021-66195895B225}"/>
              </a:ext>
            </a:extLst>
          </p:cNvPr>
          <p:cNvCxnSpPr>
            <a:cxnSpLocks/>
          </p:cNvCxnSpPr>
          <p:nvPr/>
        </p:nvCxnSpPr>
        <p:spPr>
          <a:xfrm>
            <a:off x="8013618" y="4014396"/>
            <a:ext cx="1847770" cy="0"/>
          </a:xfrm>
          <a:prstGeom prst="line">
            <a:avLst/>
          </a:prstGeom>
          <a:ln>
            <a:solidFill>
              <a:srgbClr val="0070C0"/>
            </a:solidFill>
          </a:ln>
        </p:spPr>
        <p:style>
          <a:lnRef idx="2">
            <a:schemeClr val="accent1"/>
          </a:lnRef>
          <a:fillRef idx="0">
            <a:schemeClr val="accent1"/>
          </a:fillRef>
          <a:effectRef idx="1">
            <a:schemeClr val="accent1"/>
          </a:effectRef>
          <a:fontRef idx="minor">
            <a:schemeClr val="tx1"/>
          </a:fontRef>
        </p:style>
      </p:cxnSp>
      <p:cxnSp>
        <p:nvCxnSpPr>
          <p:cNvPr id="60" name="直接连接符 51">
            <a:extLst>
              <a:ext uri="{FF2B5EF4-FFF2-40B4-BE49-F238E27FC236}">
                <a16:creationId xmlns:a16="http://schemas.microsoft.com/office/drawing/2014/main" id="{2B0F30A2-8171-414E-301E-9619F721E805}"/>
              </a:ext>
            </a:extLst>
          </p:cNvPr>
          <p:cNvCxnSpPr>
            <a:cxnSpLocks/>
          </p:cNvCxnSpPr>
          <p:nvPr/>
        </p:nvCxnSpPr>
        <p:spPr>
          <a:xfrm>
            <a:off x="8014207" y="4376571"/>
            <a:ext cx="1847770" cy="0"/>
          </a:xfrm>
          <a:prstGeom prst="line">
            <a:avLst/>
          </a:prstGeom>
          <a:ln>
            <a:solidFill>
              <a:srgbClr val="0070C0"/>
            </a:solidFill>
          </a:ln>
        </p:spPr>
        <p:style>
          <a:lnRef idx="2">
            <a:schemeClr val="accent1"/>
          </a:lnRef>
          <a:fillRef idx="0">
            <a:schemeClr val="accent1"/>
          </a:fillRef>
          <a:effectRef idx="1">
            <a:schemeClr val="accent1"/>
          </a:effectRef>
          <a:fontRef idx="minor">
            <a:schemeClr val="tx1"/>
          </a:fontRef>
        </p:style>
      </p:cxnSp>
      <p:cxnSp>
        <p:nvCxnSpPr>
          <p:cNvPr id="61" name="直接连接符 52">
            <a:extLst>
              <a:ext uri="{FF2B5EF4-FFF2-40B4-BE49-F238E27FC236}">
                <a16:creationId xmlns:a16="http://schemas.microsoft.com/office/drawing/2014/main" id="{45DD1493-5ED7-91A5-BA21-45A98FA631EB}"/>
              </a:ext>
            </a:extLst>
          </p:cNvPr>
          <p:cNvCxnSpPr>
            <a:cxnSpLocks/>
          </p:cNvCxnSpPr>
          <p:nvPr/>
        </p:nvCxnSpPr>
        <p:spPr>
          <a:xfrm>
            <a:off x="8016702" y="4521799"/>
            <a:ext cx="184777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2" name="直接连接符 53">
            <a:extLst>
              <a:ext uri="{FF2B5EF4-FFF2-40B4-BE49-F238E27FC236}">
                <a16:creationId xmlns:a16="http://schemas.microsoft.com/office/drawing/2014/main" id="{2BD1FA09-D2D3-5A5D-B184-A5C18DBF3DB9}"/>
              </a:ext>
            </a:extLst>
          </p:cNvPr>
          <p:cNvCxnSpPr>
            <a:cxnSpLocks/>
          </p:cNvCxnSpPr>
          <p:nvPr/>
        </p:nvCxnSpPr>
        <p:spPr>
          <a:xfrm>
            <a:off x="8001368" y="4227757"/>
            <a:ext cx="1847770" cy="0"/>
          </a:xfrm>
          <a:prstGeom prst="line">
            <a:avLst/>
          </a:prstGeom>
          <a:ln>
            <a:solidFill>
              <a:srgbClr val="0070C0"/>
            </a:solidFill>
          </a:ln>
        </p:spPr>
        <p:style>
          <a:lnRef idx="2">
            <a:schemeClr val="accent1"/>
          </a:lnRef>
          <a:fillRef idx="0">
            <a:schemeClr val="accent1"/>
          </a:fillRef>
          <a:effectRef idx="1">
            <a:schemeClr val="accent1"/>
          </a:effectRef>
          <a:fontRef idx="minor">
            <a:schemeClr val="tx1"/>
          </a:fontRef>
        </p:style>
      </p:cxnSp>
      <p:sp>
        <p:nvSpPr>
          <p:cNvPr id="63" name="文本框 54">
            <a:extLst>
              <a:ext uri="{FF2B5EF4-FFF2-40B4-BE49-F238E27FC236}">
                <a16:creationId xmlns:a16="http://schemas.microsoft.com/office/drawing/2014/main" id="{7471F068-33A5-C5A4-DA49-F0C27AC28084}"/>
              </a:ext>
            </a:extLst>
          </p:cNvPr>
          <p:cNvSpPr txBox="1"/>
          <p:nvPr/>
        </p:nvSpPr>
        <p:spPr>
          <a:xfrm>
            <a:off x="7709812" y="3728143"/>
            <a:ext cx="483117" cy="276999"/>
          </a:xfrm>
          <a:prstGeom prst="rect">
            <a:avLst/>
          </a:prstGeom>
          <a:noFill/>
        </p:spPr>
        <p:txBody>
          <a:bodyPr wrap="square" rtlCol="0">
            <a:spAutoFit/>
          </a:bodyPr>
          <a:lstStyle/>
          <a:p>
            <a:r>
              <a:rPr lang="en-US" altLang="zh-CN" sz="1200" dirty="0">
                <a:solidFill>
                  <a:srgbClr val="0070C0"/>
                </a:solidFill>
              </a:rPr>
              <a:t>c1</a:t>
            </a:r>
            <a:endParaRPr lang="zh-CN" altLang="en-US" sz="1200" dirty="0">
              <a:solidFill>
                <a:srgbClr val="0070C0"/>
              </a:solidFill>
            </a:endParaRPr>
          </a:p>
        </p:txBody>
      </p:sp>
      <p:sp>
        <p:nvSpPr>
          <p:cNvPr id="64" name="文本框 55">
            <a:extLst>
              <a:ext uri="{FF2B5EF4-FFF2-40B4-BE49-F238E27FC236}">
                <a16:creationId xmlns:a16="http://schemas.microsoft.com/office/drawing/2014/main" id="{E1B80110-0720-7E67-6326-108F9410AB0C}"/>
              </a:ext>
            </a:extLst>
          </p:cNvPr>
          <p:cNvSpPr txBox="1"/>
          <p:nvPr/>
        </p:nvSpPr>
        <p:spPr>
          <a:xfrm>
            <a:off x="7711564" y="3877039"/>
            <a:ext cx="483117" cy="276999"/>
          </a:xfrm>
          <a:prstGeom prst="rect">
            <a:avLst/>
          </a:prstGeom>
          <a:noFill/>
        </p:spPr>
        <p:txBody>
          <a:bodyPr wrap="square" rtlCol="0">
            <a:spAutoFit/>
          </a:bodyPr>
          <a:lstStyle/>
          <a:p>
            <a:r>
              <a:rPr lang="en-US" altLang="zh-CN" sz="1200" dirty="0">
                <a:solidFill>
                  <a:srgbClr val="0070C0"/>
                </a:solidFill>
              </a:rPr>
              <a:t>c2</a:t>
            </a:r>
            <a:endParaRPr lang="zh-CN" altLang="en-US" sz="1200" dirty="0">
              <a:solidFill>
                <a:srgbClr val="0070C0"/>
              </a:solidFill>
            </a:endParaRPr>
          </a:p>
        </p:txBody>
      </p:sp>
      <p:sp>
        <p:nvSpPr>
          <p:cNvPr id="65" name="文本框 56">
            <a:extLst>
              <a:ext uri="{FF2B5EF4-FFF2-40B4-BE49-F238E27FC236}">
                <a16:creationId xmlns:a16="http://schemas.microsoft.com/office/drawing/2014/main" id="{F39DFA95-9954-2B92-718B-F3DB959BF9F1}"/>
              </a:ext>
            </a:extLst>
          </p:cNvPr>
          <p:cNvSpPr txBox="1"/>
          <p:nvPr/>
        </p:nvSpPr>
        <p:spPr>
          <a:xfrm>
            <a:off x="7713316" y="4085494"/>
            <a:ext cx="483117" cy="276999"/>
          </a:xfrm>
          <a:prstGeom prst="rect">
            <a:avLst/>
          </a:prstGeom>
          <a:noFill/>
        </p:spPr>
        <p:txBody>
          <a:bodyPr wrap="square" rtlCol="0">
            <a:spAutoFit/>
          </a:bodyPr>
          <a:lstStyle/>
          <a:p>
            <a:r>
              <a:rPr lang="en-US" altLang="zh-CN" sz="1200" dirty="0">
                <a:solidFill>
                  <a:srgbClr val="0070C0"/>
                </a:solidFill>
              </a:rPr>
              <a:t>c3</a:t>
            </a:r>
            <a:endParaRPr lang="zh-CN" altLang="en-US" sz="1200" dirty="0">
              <a:solidFill>
                <a:srgbClr val="0070C0"/>
              </a:solidFill>
            </a:endParaRPr>
          </a:p>
        </p:txBody>
      </p:sp>
      <p:sp>
        <p:nvSpPr>
          <p:cNvPr id="66" name="文本框 57">
            <a:extLst>
              <a:ext uri="{FF2B5EF4-FFF2-40B4-BE49-F238E27FC236}">
                <a16:creationId xmlns:a16="http://schemas.microsoft.com/office/drawing/2014/main" id="{3428E8AC-7E2C-6E4E-BA67-C436B08D4897}"/>
              </a:ext>
            </a:extLst>
          </p:cNvPr>
          <p:cNvSpPr txBox="1"/>
          <p:nvPr/>
        </p:nvSpPr>
        <p:spPr>
          <a:xfrm>
            <a:off x="7722074" y="4241398"/>
            <a:ext cx="483117" cy="276999"/>
          </a:xfrm>
          <a:prstGeom prst="rect">
            <a:avLst/>
          </a:prstGeom>
          <a:noFill/>
        </p:spPr>
        <p:txBody>
          <a:bodyPr wrap="square" rtlCol="0">
            <a:spAutoFit/>
          </a:bodyPr>
          <a:lstStyle/>
          <a:p>
            <a:r>
              <a:rPr lang="en-US" altLang="zh-CN" sz="1200" dirty="0">
                <a:solidFill>
                  <a:srgbClr val="0070C0"/>
                </a:solidFill>
              </a:rPr>
              <a:t>c4</a:t>
            </a:r>
            <a:endParaRPr lang="zh-CN" altLang="en-US" sz="1200" dirty="0">
              <a:solidFill>
                <a:srgbClr val="0070C0"/>
              </a:solidFill>
            </a:endParaRPr>
          </a:p>
        </p:txBody>
      </p:sp>
      <p:sp>
        <p:nvSpPr>
          <p:cNvPr id="67" name="矩形 58">
            <a:extLst>
              <a:ext uri="{FF2B5EF4-FFF2-40B4-BE49-F238E27FC236}">
                <a16:creationId xmlns:a16="http://schemas.microsoft.com/office/drawing/2014/main" id="{DAF4895E-F773-7AD8-6433-4058A8B3504E}"/>
              </a:ext>
            </a:extLst>
          </p:cNvPr>
          <p:cNvSpPr/>
          <p:nvPr/>
        </p:nvSpPr>
        <p:spPr>
          <a:xfrm>
            <a:off x="8060500" y="3782210"/>
            <a:ext cx="569687" cy="681839"/>
          </a:xfrm>
          <a:prstGeom prst="rect">
            <a:avLst/>
          </a:prstGeom>
          <a:solidFill>
            <a:srgbClr val="99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200" dirty="0"/>
          </a:p>
        </p:txBody>
      </p:sp>
      <p:sp>
        <p:nvSpPr>
          <p:cNvPr id="68" name="矩形 59">
            <a:extLst>
              <a:ext uri="{FF2B5EF4-FFF2-40B4-BE49-F238E27FC236}">
                <a16:creationId xmlns:a16="http://schemas.microsoft.com/office/drawing/2014/main" id="{DA8EA562-2E53-2AC1-497E-636472BD9887}"/>
              </a:ext>
            </a:extLst>
          </p:cNvPr>
          <p:cNvSpPr/>
          <p:nvPr/>
        </p:nvSpPr>
        <p:spPr>
          <a:xfrm>
            <a:off x="8074661" y="3946763"/>
            <a:ext cx="573190" cy="336851"/>
          </a:xfrm>
          <a:prstGeom prst="rect">
            <a:avLst/>
          </a:prstGeom>
          <a:solidFill>
            <a:schemeClr val="accent6">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200" dirty="0"/>
              <a:t>EPR 1 EPR 2</a:t>
            </a:r>
            <a:endParaRPr lang="zh-CN" altLang="en-US" sz="1200" dirty="0"/>
          </a:p>
        </p:txBody>
      </p:sp>
      <p:sp>
        <p:nvSpPr>
          <p:cNvPr id="69" name="箭头: 右 60">
            <a:extLst>
              <a:ext uri="{FF2B5EF4-FFF2-40B4-BE49-F238E27FC236}">
                <a16:creationId xmlns:a16="http://schemas.microsoft.com/office/drawing/2014/main" id="{0E45864F-3665-66B1-445A-A1EFF2B26D79}"/>
              </a:ext>
            </a:extLst>
          </p:cNvPr>
          <p:cNvSpPr/>
          <p:nvPr/>
        </p:nvSpPr>
        <p:spPr>
          <a:xfrm>
            <a:off x="7150377" y="4094279"/>
            <a:ext cx="268323" cy="20713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b="1" dirty="0"/>
          </a:p>
        </p:txBody>
      </p:sp>
      <p:sp>
        <p:nvSpPr>
          <p:cNvPr id="70" name="文本框 61">
            <a:extLst>
              <a:ext uri="{FF2B5EF4-FFF2-40B4-BE49-F238E27FC236}">
                <a16:creationId xmlns:a16="http://schemas.microsoft.com/office/drawing/2014/main" id="{D997CCE1-86DF-0224-011C-5A6EB332DD5D}"/>
              </a:ext>
            </a:extLst>
          </p:cNvPr>
          <p:cNvSpPr txBox="1"/>
          <p:nvPr/>
        </p:nvSpPr>
        <p:spPr>
          <a:xfrm>
            <a:off x="1673672" y="1973421"/>
            <a:ext cx="5656331" cy="1077218"/>
          </a:xfrm>
          <a:prstGeom prst="rect">
            <a:avLst/>
          </a:prstGeom>
          <a:noFill/>
        </p:spPr>
        <p:txBody>
          <a:bodyPr wrap="square">
            <a:spAutoFit/>
          </a:bodyPr>
          <a:lstStyle/>
          <a:p>
            <a:r>
              <a:rPr lang="en-US" altLang="zh-CN" sz="1600" b="1" dirty="0">
                <a:solidFill>
                  <a:srgbClr val="FF0000"/>
                </a:solidFill>
              </a:rPr>
              <a:t>Disadvantage:</a:t>
            </a:r>
          </a:p>
          <a:p>
            <a:r>
              <a:rPr lang="en-US" altLang="zh-CN" sz="1600" dirty="0"/>
              <a:t>Process each step </a:t>
            </a:r>
            <a:r>
              <a:rPr lang="en-US" altLang="zh-CN" sz="1600" b="1" dirty="0"/>
              <a:t>independently</a:t>
            </a:r>
          </a:p>
          <a:p>
            <a:r>
              <a:rPr lang="en-US" altLang="zh-CN" sz="1600" dirty="0"/>
              <a:t>The design is highly architecture-dependent, requiring </a:t>
            </a:r>
            <a:r>
              <a:rPr lang="en-US" altLang="zh-CN" sz="1600" b="1" dirty="0"/>
              <a:t>circuit-by-circuit</a:t>
            </a:r>
            <a:r>
              <a:rPr lang="en-US" altLang="zh-CN" sz="1600" dirty="0"/>
              <a:t> analysis</a:t>
            </a:r>
            <a:endParaRPr lang="zh-CN" altLang="en-US" sz="1600" b="1" dirty="0"/>
          </a:p>
        </p:txBody>
      </p:sp>
      <p:sp>
        <p:nvSpPr>
          <p:cNvPr id="71" name="右大括号 62">
            <a:extLst>
              <a:ext uri="{FF2B5EF4-FFF2-40B4-BE49-F238E27FC236}">
                <a16:creationId xmlns:a16="http://schemas.microsoft.com/office/drawing/2014/main" id="{822252D2-0EE7-A5B9-9FD0-CCE460294AA1}"/>
              </a:ext>
            </a:extLst>
          </p:cNvPr>
          <p:cNvSpPr/>
          <p:nvPr/>
        </p:nvSpPr>
        <p:spPr>
          <a:xfrm rot="5400000">
            <a:off x="4742201" y="4607307"/>
            <a:ext cx="179295" cy="483117"/>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zh-CN" altLang="en-US"/>
          </a:p>
        </p:txBody>
      </p:sp>
      <p:sp>
        <p:nvSpPr>
          <p:cNvPr id="72" name="右大括号 9407">
            <a:extLst>
              <a:ext uri="{FF2B5EF4-FFF2-40B4-BE49-F238E27FC236}">
                <a16:creationId xmlns:a16="http://schemas.microsoft.com/office/drawing/2014/main" id="{6AB86651-FB05-3375-55D9-08A3B0B26DCC}"/>
              </a:ext>
            </a:extLst>
          </p:cNvPr>
          <p:cNvSpPr/>
          <p:nvPr/>
        </p:nvSpPr>
        <p:spPr>
          <a:xfrm rot="5400000">
            <a:off x="5122569" y="4726131"/>
            <a:ext cx="160405" cy="250369"/>
          </a:xfrm>
          <a:prstGeom prst="rightBrace">
            <a:avLst/>
          </a:prstGeom>
          <a:ln>
            <a:solidFill>
              <a:srgbClr val="92D05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zh-CN" altLang="en-US"/>
          </a:p>
        </p:txBody>
      </p:sp>
      <p:sp>
        <p:nvSpPr>
          <p:cNvPr id="73" name="右大括号 9408">
            <a:extLst>
              <a:ext uri="{FF2B5EF4-FFF2-40B4-BE49-F238E27FC236}">
                <a16:creationId xmlns:a16="http://schemas.microsoft.com/office/drawing/2014/main" id="{E2D8BF8E-0394-9AA8-24AE-404A8503A0C1}"/>
              </a:ext>
            </a:extLst>
          </p:cNvPr>
          <p:cNvSpPr/>
          <p:nvPr/>
        </p:nvSpPr>
        <p:spPr>
          <a:xfrm rot="5400000">
            <a:off x="5479879" y="4609690"/>
            <a:ext cx="179295" cy="483117"/>
          </a:xfrm>
          <a:prstGeom prst="rightBrace">
            <a:avLst/>
          </a:prstGeom>
          <a:ln>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zh-CN" altLang="en-US">
              <a:solidFill>
                <a:srgbClr val="FF0000"/>
              </a:solidFill>
            </a:endParaRPr>
          </a:p>
        </p:txBody>
      </p:sp>
      <p:sp>
        <p:nvSpPr>
          <p:cNvPr id="74" name="右大括号 9409">
            <a:extLst>
              <a:ext uri="{FF2B5EF4-FFF2-40B4-BE49-F238E27FC236}">
                <a16:creationId xmlns:a16="http://schemas.microsoft.com/office/drawing/2014/main" id="{2915CC2C-EEA3-2B2B-310F-FDDBFBDD3D1A}"/>
              </a:ext>
            </a:extLst>
          </p:cNvPr>
          <p:cNvSpPr/>
          <p:nvPr/>
        </p:nvSpPr>
        <p:spPr>
          <a:xfrm rot="5400000">
            <a:off x="5860247" y="4728514"/>
            <a:ext cx="160405" cy="250369"/>
          </a:xfrm>
          <a:prstGeom prst="rightBrace">
            <a:avLst/>
          </a:prstGeom>
          <a:ln>
            <a:solidFill>
              <a:srgbClr val="92D05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zh-CN" altLang="en-US"/>
          </a:p>
        </p:txBody>
      </p:sp>
      <p:sp>
        <p:nvSpPr>
          <p:cNvPr id="75" name="文本框 9410">
            <a:extLst>
              <a:ext uri="{FF2B5EF4-FFF2-40B4-BE49-F238E27FC236}">
                <a16:creationId xmlns:a16="http://schemas.microsoft.com/office/drawing/2014/main" id="{A9E8E215-1362-563D-F778-36714ECA3BF5}"/>
              </a:ext>
            </a:extLst>
          </p:cNvPr>
          <p:cNvSpPr txBox="1"/>
          <p:nvPr/>
        </p:nvSpPr>
        <p:spPr>
          <a:xfrm>
            <a:off x="4600184" y="4914893"/>
            <a:ext cx="446227" cy="276999"/>
          </a:xfrm>
          <a:prstGeom prst="rect">
            <a:avLst/>
          </a:prstGeom>
          <a:noFill/>
        </p:spPr>
        <p:txBody>
          <a:bodyPr wrap="square" rtlCol="0">
            <a:spAutoFit/>
          </a:bodyPr>
          <a:lstStyle/>
          <a:p>
            <a:r>
              <a:rPr lang="el-GR" altLang="zh-CN" sz="1200" dirty="0">
                <a:solidFill>
                  <a:srgbClr val="0070C0"/>
                </a:solidFill>
              </a:rPr>
              <a:t>2μ</a:t>
            </a:r>
            <a:r>
              <a:rPr lang="en-US" altLang="zh-CN" sz="1200" dirty="0">
                <a:solidFill>
                  <a:srgbClr val="0070C0"/>
                </a:solidFill>
              </a:rPr>
              <a:t>s</a:t>
            </a:r>
            <a:endParaRPr lang="zh-CN" altLang="en-US" sz="1200" dirty="0">
              <a:solidFill>
                <a:srgbClr val="0070C0"/>
              </a:solidFill>
            </a:endParaRPr>
          </a:p>
        </p:txBody>
      </p:sp>
      <p:sp>
        <p:nvSpPr>
          <p:cNvPr id="76" name="文本框 9411">
            <a:extLst>
              <a:ext uri="{FF2B5EF4-FFF2-40B4-BE49-F238E27FC236}">
                <a16:creationId xmlns:a16="http://schemas.microsoft.com/office/drawing/2014/main" id="{380BB156-4879-2F7B-696A-51747D7F7EB0}"/>
              </a:ext>
            </a:extLst>
          </p:cNvPr>
          <p:cNvSpPr txBox="1"/>
          <p:nvPr/>
        </p:nvSpPr>
        <p:spPr>
          <a:xfrm>
            <a:off x="4944733" y="4914480"/>
            <a:ext cx="561513" cy="276999"/>
          </a:xfrm>
          <a:prstGeom prst="rect">
            <a:avLst/>
          </a:prstGeom>
          <a:noFill/>
        </p:spPr>
        <p:txBody>
          <a:bodyPr wrap="square" rtlCol="0">
            <a:spAutoFit/>
          </a:bodyPr>
          <a:lstStyle/>
          <a:p>
            <a:r>
              <a:rPr lang="el-GR" altLang="zh-CN" sz="1200" dirty="0">
                <a:solidFill>
                  <a:srgbClr val="00B050"/>
                </a:solidFill>
              </a:rPr>
              <a:t>2</a:t>
            </a:r>
            <a:r>
              <a:rPr lang="en-US" altLang="zh-CN" sz="1200" dirty="0">
                <a:solidFill>
                  <a:srgbClr val="00B050"/>
                </a:solidFill>
              </a:rPr>
              <a:t>00ns</a:t>
            </a:r>
            <a:endParaRPr lang="zh-CN" altLang="en-US" sz="1200" dirty="0">
              <a:solidFill>
                <a:srgbClr val="00B050"/>
              </a:solidFill>
            </a:endParaRPr>
          </a:p>
        </p:txBody>
      </p:sp>
      <p:sp>
        <p:nvSpPr>
          <p:cNvPr id="77" name="文本框 9412">
            <a:extLst>
              <a:ext uri="{FF2B5EF4-FFF2-40B4-BE49-F238E27FC236}">
                <a16:creationId xmlns:a16="http://schemas.microsoft.com/office/drawing/2014/main" id="{5CFC5DB3-60F4-1E6B-E0C6-90CE5EAF6413}"/>
              </a:ext>
            </a:extLst>
          </p:cNvPr>
          <p:cNvSpPr txBox="1"/>
          <p:nvPr/>
        </p:nvSpPr>
        <p:spPr>
          <a:xfrm>
            <a:off x="5390706" y="4928372"/>
            <a:ext cx="446227" cy="276999"/>
          </a:xfrm>
          <a:prstGeom prst="rect">
            <a:avLst/>
          </a:prstGeom>
          <a:noFill/>
          <a:ln>
            <a:noFill/>
          </a:ln>
        </p:spPr>
        <p:txBody>
          <a:bodyPr wrap="square" rtlCol="0">
            <a:spAutoFit/>
          </a:bodyPr>
          <a:lstStyle/>
          <a:p>
            <a:r>
              <a:rPr lang="el-GR" altLang="zh-CN" sz="1200" dirty="0">
                <a:solidFill>
                  <a:srgbClr val="FF0000"/>
                </a:solidFill>
              </a:rPr>
              <a:t>2μ</a:t>
            </a:r>
            <a:r>
              <a:rPr lang="en-US" altLang="zh-CN" sz="1200" dirty="0">
                <a:solidFill>
                  <a:srgbClr val="FF0000"/>
                </a:solidFill>
              </a:rPr>
              <a:t>s</a:t>
            </a:r>
            <a:endParaRPr lang="zh-CN" altLang="en-US" sz="1200" dirty="0">
              <a:solidFill>
                <a:srgbClr val="FF0000"/>
              </a:solidFill>
            </a:endParaRPr>
          </a:p>
        </p:txBody>
      </p:sp>
      <p:sp>
        <p:nvSpPr>
          <p:cNvPr id="78" name="文本框 9413">
            <a:extLst>
              <a:ext uri="{FF2B5EF4-FFF2-40B4-BE49-F238E27FC236}">
                <a16:creationId xmlns:a16="http://schemas.microsoft.com/office/drawing/2014/main" id="{860DD599-2445-22F2-ED2A-D4B95864BC8B}"/>
              </a:ext>
            </a:extLst>
          </p:cNvPr>
          <p:cNvSpPr txBox="1"/>
          <p:nvPr/>
        </p:nvSpPr>
        <p:spPr>
          <a:xfrm>
            <a:off x="5735255" y="4927959"/>
            <a:ext cx="561513" cy="276999"/>
          </a:xfrm>
          <a:prstGeom prst="rect">
            <a:avLst/>
          </a:prstGeom>
          <a:noFill/>
        </p:spPr>
        <p:txBody>
          <a:bodyPr wrap="square" rtlCol="0">
            <a:spAutoFit/>
          </a:bodyPr>
          <a:lstStyle/>
          <a:p>
            <a:r>
              <a:rPr lang="el-GR" altLang="zh-CN" sz="1200" dirty="0">
                <a:solidFill>
                  <a:srgbClr val="00B050"/>
                </a:solidFill>
              </a:rPr>
              <a:t>2</a:t>
            </a:r>
            <a:r>
              <a:rPr lang="en-US" altLang="zh-CN" sz="1200" dirty="0">
                <a:solidFill>
                  <a:srgbClr val="00B050"/>
                </a:solidFill>
              </a:rPr>
              <a:t>00ns</a:t>
            </a:r>
            <a:endParaRPr lang="zh-CN" altLang="en-US" sz="1200" dirty="0">
              <a:solidFill>
                <a:srgbClr val="00B050"/>
              </a:solidFill>
            </a:endParaRPr>
          </a:p>
        </p:txBody>
      </p:sp>
      <p:sp>
        <p:nvSpPr>
          <p:cNvPr id="79" name="右大括号 9414">
            <a:extLst>
              <a:ext uri="{FF2B5EF4-FFF2-40B4-BE49-F238E27FC236}">
                <a16:creationId xmlns:a16="http://schemas.microsoft.com/office/drawing/2014/main" id="{916E1034-8AFE-1741-67F3-FAE8AE52EEF1}"/>
              </a:ext>
            </a:extLst>
          </p:cNvPr>
          <p:cNvSpPr/>
          <p:nvPr/>
        </p:nvSpPr>
        <p:spPr>
          <a:xfrm rot="5400000">
            <a:off x="8288847" y="4647004"/>
            <a:ext cx="179295" cy="483117"/>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zh-CN" altLang="en-US"/>
          </a:p>
        </p:txBody>
      </p:sp>
      <p:sp>
        <p:nvSpPr>
          <p:cNvPr id="80" name="右大括号 9415">
            <a:extLst>
              <a:ext uri="{FF2B5EF4-FFF2-40B4-BE49-F238E27FC236}">
                <a16:creationId xmlns:a16="http://schemas.microsoft.com/office/drawing/2014/main" id="{0427E65F-F67C-4174-592B-52D38824FC2B}"/>
              </a:ext>
            </a:extLst>
          </p:cNvPr>
          <p:cNvSpPr/>
          <p:nvPr/>
        </p:nvSpPr>
        <p:spPr>
          <a:xfrm rot="5400000">
            <a:off x="8849559" y="4753933"/>
            <a:ext cx="160405" cy="250369"/>
          </a:xfrm>
          <a:prstGeom prst="rightBrace">
            <a:avLst/>
          </a:prstGeom>
          <a:ln>
            <a:solidFill>
              <a:srgbClr val="92D05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zh-CN" altLang="en-US"/>
          </a:p>
        </p:txBody>
      </p:sp>
      <p:sp>
        <p:nvSpPr>
          <p:cNvPr id="81" name="右大括号 9416">
            <a:extLst>
              <a:ext uri="{FF2B5EF4-FFF2-40B4-BE49-F238E27FC236}">
                <a16:creationId xmlns:a16="http://schemas.microsoft.com/office/drawing/2014/main" id="{E1322E6D-0A30-B867-0515-7F4FC4186B38}"/>
              </a:ext>
            </a:extLst>
          </p:cNvPr>
          <p:cNvSpPr/>
          <p:nvPr/>
        </p:nvSpPr>
        <p:spPr>
          <a:xfrm rot="5400000">
            <a:off x="9130926" y="4753933"/>
            <a:ext cx="160405" cy="250369"/>
          </a:xfrm>
          <a:prstGeom prst="rightBrace">
            <a:avLst/>
          </a:prstGeom>
          <a:ln>
            <a:solidFill>
              <a:srgbClr val="92D05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zh-CN" altLang="en-US"/>
          </a:p>
        </p:txBody>
      </p:sp>
      <p:sp>
        <p:nvSpPr>
          <p:cNvPr id="82" name="文本框 9417">
            <a:extLst>
              <a:ext uri="{FF2B5EF4-FFF2-40B4-BE49-F238E27FC236}">
                <a16:creationId xmlns:a16="http://schemas.microsoft.com/office/drawing/2014/main" id="{8750D2F0-E30B-4384-7CDD-8582284F48D5}"/>
              </a:ext>
            </a:extLst>
          </p:cNvPr>
          <p:cNvSpPr txBox="1"/>
          <p:nvPr/>
        </p:nvSpPr>
        <p:spPr>
          <a:xfrm>
            <a:off x="8146830" y="4954590"/>
            <a:ext cx="446227" cy="276999"/>
          </a:xfrm>
          <a:prstGeom prst="rect">
            <a:avLst/>
          </a:prstGeom>
          <a:noFill/>
        </p:spPr>
        <p:txBody>
          <a:bodyPr wrap="square" rtlCol="0">
            <a:spAutoFit/>
          </a:bodyPr>
          <a:lstStyle/>
          <a:p>
            <a:r>
              <a:rPr lang="el-GR" altLang="zh-CN" sz="1200" dirty="0">
                <a:solidFill>
                  <a:srgbClr val="0070C0"/>
                </a:solidFill>
              </a:rPr>
              <a:t>2μ</a:t>
            </a:r>
            <a:r>
              <a:rPr lang="en-US" altLang="zh-CN" sz="1200" dirty="0">
                <a:solidFill>
                  <a:srgbClr val="0070C0"/>
                </a:solidFill>
              </a:rPr>
              <a:t>s</a:t>
            </a:r>
            <a:endParaRPr lang="zh-CN" altLang="en-US" sz="1200" dirty="0">
              <a:solidFill>
                <a:srgbClr val="0070C0"/>
              </a:solidFill>
            </a:endParaRPr>
          </a:p>
        </p:txBody>
      </p:sp>
      <p:sp>
        <p:nvSpPr>
          <p:cNvPr id="83" name="文本框 9418">
            <a:extLst>
              <a:ext uri="{FF2B5EF4-FFF2-40B4-BE49-F238E27FC236}">
                <a16:creationId xmlns:a16="http://schemas.microsoft.com/office/drawing/2014/main" id="{53D15E90-4BED-FD5C-E1BE-3A2EEE80D393}"/>
              </a:ext>
            </a:extLst>
          </p:cNvPr>
          <p:cNvSpPr txBox="1"/>
          <p:nvPr/>
        </p:nvSpPr>
        <p:spPr>
          <a:xfrm>
            <a:off x="8604742" y="4966534"/>
            <a:ext cx="561513" cy="276999"/>
          </a:xfrm>
          <a:prstGeom prst="rect">
            <a:avLst/>
          </a:prstGeom>
          <a:noFill/>
        </p:spPr>
        <p:txBody>
          <a:bodyPr wrap="square" rtlCol="0">
            <a:spAutoFit/>
          </a:bodyPr>
          <a:lstStyle/>
          <a:p>
            <a:r>
              <a:rPr lang="el-GR" altLang="zh-CN" sz="1200" dirty="0">
                <a:solidFill>
                  <a:srgbClr val="00B050"/>
                </a:solidFill>
              </a:rPr>
              <a:t>2</a:t>
            </a:r>
            <a:r>
              <a:rPr lang="en-US" altLang="zh-CN" sz="1200" dirty="0">
                <a:solidFill>
                  <a:srgbClr val="00B050"/>
                </a:solidFill>
              </a:rPr>
              <a:t>00ns</a:t>
            </a:r>
            <a:endParaRPr lang="zh-CN" altLang="en-US" sz="1200" dirty="0">
              <a:solidFill>
                <a:srgbClr val="00B050"/>
              </a:solidFill>
            </a:endParaRPr>
          </a:p>
        </p:txBody>
      </p:sp>
      <p:sp>
        <p:nvSpPr>
          <p:cNvPr id="84" name="文本框 9419">
            <a:extLst>
              <a:ext uri="{FF2B5EF4-FFF2-40B4-BE49-F238E27FC236}">
                <a16:creationId xmlns:a16="http://schemas.microsoft.com/office/drawing/2014/main" id="{8A8CB322-3C78-A15B-2CFA-52380A3FC46F}"/>
              </a:ext>
            </a:extLst>
          </p:cNvPr>
          <p:cNvSpPr txBox="1"/>
          <p:nvPr/>
        </p:nvSpPr>
        <p:spPr>
          <a:xfrm>
            <a:off x="9051242" y="4971775"/>
            <a:ext cx="561513" cy="276999"/>
          </a:xfrm>
          <a:prstGeom prst="rect">
            <a:avLst/>
          </a:prstGeom>
          <a:noFill/>
        </p:spPr>
        <p:txBody>
          <a:bodyPr wrap="square" rtlCol="0">
            <a:spAutoFit/>
          </a:bodyPr>
          <a:lstStyle/>
          <a:p>
            <a:r>
              <a:rPr lang="el-GR" altLang="zh-CN" sz="1200" dirty="0">
                <a:solidFill>
                  <a:srgbClr val="00B050"/>
                </a:solidFill>
              </a:rPr>
              <a:t>2</a:t>
            </a:r>
            <a:r>
              <a:rPr lang="en-US" altLang="zh-CN" sz="1200" dirty="0">
                <a:solidFill>
                  <a:srgbClr val="00B050"/>
                </a:solidFill>
              </a:rPr>
              <a:t>00ns</a:t>
            </a:r>
            <a:endParaRPr lang="zh-CN" altLang="en-US" sz="1200" dirty="0">
              <a:solidFill>
                <a:srgbClr val="00B050"/>
              </a:solidFill>
            </a:endParaRPr>
          </a:p>
        </p:txBody>
      </p:sp>
      <p:sp>
        <p:nvSpPr>
          <p:cNvPr id="85" name="文本框 9420">
            <a:extLst>
              <a:ext uri="{FF2B5EF4-FFF2-40B4-BE49-F238E27FC236}">
                <a16:creationId xmlns:a16="http://schemas.microsoft.com/office/drawing/2014/main" id="{0D63503B-760A-1BD4-CC2C-E98D35A30CE1}"/>
              </a:ext>
            </a:extLst>
          </p:cNvPr>
          <p:cNvSpPr txBox="1"/>
          <p:nvPr/>
        </p:nvSpPr>
        <p:spPr>
          <a:xfrm>
            <a:off x="3105345" y="5300745"/>
            <a:ext cx="1347707" cy="338554"/>
          </a:xfrm>
          <a:prstGeom prst="rect">
            <a:avLst/>
          </a:prstGeom>
          <a:noFill/>
        </p:spPr>
        <p:txBody>
          <a:bodyPr wrap="square" rtlCol="0">
            <a:spAutoFit/>
          </a:bodyPr>
          <a:lstStyle/>
          <a:p>
            <a:r>
              <a:rPr lang="en-US" altLang="zh-CN" sz="1600" dirty="0">
                <a:solidFill>
                  <a:srgbClr val="FF0000"/>
                </a:solidFill>
              </a:rPr>
              <a:t>Total time 4</a:t>
            </a:r>
            <a:r>
              <a:rPr lang="el-GR" altLang="zh-CN" sz="1600" dirty="0">
                <a:solidFill>
                  <a:srgbClr val="FF0000"/>
                </a:solidFill>
              </a:rPr>
              <a:t>μ</a:t>
            </a:r>
            <a:r>
              <a:rPr lang="en-US" altLang="zh-CN" sz="1600" dirty="0">
                <a:solidFill>
                  <a:srgbClr val="FF0000"/>
                </a:solidFill>
              </a:rPr>
              <a:t>s</a:t>
            </a:r>
            <a:endParaRPr lang="zh-CN" altLang="en-US" sz="1600" dirty="0">
              <a:solidFill>
                <a:srgbClr val="FF0000"/>
              </a:solidFill>
            </a:endParaRPr>
          </a:p>
        </p:txBody>
      </p:sp>
      <p:sp>
        <p:nvSpPr>
          <p:cNvPr id="86" name="文本框 9421">
            <a:extLst>
              <a:ext uri="{FF2B5EF4-FFF2-40B4-BE49-F238E27FC236}">
                <a16:creationId xmlns:a16="http://schemas.microsoft.com/office/drawing/2014/main" id="{D1222576-0978-0EF5-923E-2D5673CA024B}"/>
              </a:ext>
            </a:extLst>
          </p:cNvPr>
          <p:cNvSpPr txBox="1"/>
          <p:nvPr/>
        </p:nvSpPr>
        <p:spPr>
          <a:xfrm>
            <a:off x="6419184" y="5290209"/>
            <a:ext cx="1882801" cy="584775"/>
          </a:xfrm>
          <a:prstGeom prst="rect">
            <a:avLst/>
          </a:prstGeom>
          <a:noFill/>
        </p:spPr>
        <p:txBody>
          <a:bodyPr wrap="square" rtlCol="0">
            <a:spAutoFit/>
          </a:bodyPr>
          <a:lstStyle/>
          <a:p>
            <a:pPr algn="ctr"/>
            <a:r>
              <a:rPr lang="en-US" altLang="zh-CN" sz="1600" dirty="0">
                <a:solidFill>
                  <a:srgbClr val="00B050"/>
                </a:solidFill>
              </a:rPr>
              <a:t>Total time 2</a:t>
            </a:r>
            <a:r>
              <a:rPr lang="el-GR" altLang="zh-CN" sz="1600" dirty="0">
                <a:solidFill>
                  <a:srgbClr val="00B050"/>
                </a:solidFill>
              </a:rPr>
              <a:t>μ</a:t>
            </a:r>
            <a:r>
              <a:rPr lang="en-US" altLang="zh-CN" sz="1600" dirty="0">
                <a:solidFill>
                  <a:srgbClr val="00B050"/>
                </a:solidFill>
              </a:rPr>
              <a:t>s</a:t>
            </a:r>
          </a:p>
          <a:p>
            <a:pPr algn="ctr"/>
            <a:r>
              <a:rPr lang="en-US" altLang="zh-CN" sz="1600" dirty="0">
                <a:solidFill>
                  <a:srgbClr val="00B050"/>
                </a:solidFill>
              </a:rPr>
              <a:t>Save Time</a:t>
            </a:r>
            <a:endParaRPr lang="zh-CN" altLang="en-US" sz="1600" dirty="0">
              <a:solidFill>
                <a:srgbClr val="00B050"/>
              </a:solidFill>
            </a:endParaRPr>
          </a:p>
        </p:txBody>
      </p:sp>
      <p:sp>
        <p:nvSpPr>
          <p:cNvPr id="87" name="矩形 9422">
            <a:extLst>
              <a:ext uri="{FF2B5EF4-FFF2-40B4-BE49-F238E27FC236}">
                <a16:creationId xmlns:a16="http://schemas.microsoft.com/office/drawing/2014/main" id="{86E21143-B842-3B3E-371C-AEF2491BC157}"/>
              </a:ext>
            </a:extLst>
          </p:cNvPr>
          <p:cNvSpPr/>
          <p:nvPr/>
        </p:nvSpPr>
        <p:spPr>
          <a:xfrm>
            <a:off x="4544053" y="5418612"/>
            <a:ext cx="473223" cy="92759"/>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88" name="矩形 9423">
            <a:extLst>
              <a:ext uri="{FF2B5EF4-FFF2-40B4-BE49-F238E27FC236}">
                <a16:creationId xmlns:a16="http://schemas.microsoft.com/office/drawing/2014/main" id="{A9F2B125-1B74-B03C-CD08-28DB339B064D}"/>
              </a:ext>
            </a:extLst>
          </p:cNvPr>
          <p:cNvSpPr/>
          <p:nvPr/>
        </p:nvSpPr>
        <p:spPr>
          <a:xfrm>
            <a:off x="5338429" y="5418612"/>
            <a:ext cx="473223" cy="92759"/>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89" name="矩形 9424">
            <a:extLst>
              <a:ext uri="{FF2B5EF4-FFF2-40B4-BE49-F238E27FC236}">
                <a16:creationId xmlns:a16="http://schemas.microsoft.com/office/drawing/2014/main" id="{CFDB51DE-3EB1-F28B-3E08-F7EEF85C4CF7}"/>
              </a:ext>
            </a:extLst>
          </p:cNvPr>
          <p:cNvSpPr/>
          <p:nvPr/>
        </p:nvSpPr>
        <p:spPr>
          <a:xfrm>
            <a:off x="5060955" y="5417848"/>
            <a:ext cx="236612" cy="94288"/>
          </a:xfrm>
          <a:prstGeom prst="rect">
            <a:avLst/>
          </a:prstGeom>
          <a:solidFill>
            <a:srgbClr val="FFC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90" name="矩形 9425">
            <a:extLst>
              <a:ext uri="{FF2B5EF4-FFF2-40B4-BE49-F238E27FC236}">
                <a16:creationId xmlns:a16="http://schemas.microsoft.com/office/drawing/2014/main" id="{4B0D9C1F-B100-4FC9-0A16-215B58A5E04A}"/>
              </a:ext>
            </a:extLst>
          </p:cNvPr>
          <p:cNvSpPr/>
          <p:nvPr/>
        </p:nvSpPr>
        <p:spPr>
          <a:xfrm>
            <a:off x="5853587" y="5422815"/>
            <a:ext cx="236612" cy="94197"/>
          </a:xfrm>
          <a:prstGeom prst="rect">
            <a:avLst/>
          </a:prstGeom>
          <a:solidFill>
            <a:srgbClr val="FFC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dirty="0"/>
          </a:p>
        </p:txBody>
      </p:sp>
      <p:sp>
        <p:nvSpPr>
          <p:cNvPr id="91" name="矩形 9426">
            <a:extLst>
              <a:ext uri="{FF2B5EF4-FFF2-40B4-BE49-F238E27FC236}">
                <a16:creationId xmlns:a16="http://schemas.microsoft.com/office/drawing/2014/main" id="{A11717D4-5483-7472-43A2-FF64D9CCFF23}"/>
              </a:ext>
            </a:extLst>
          </p:cNvPr>
          <p:cNvSpPr/>
          <p:nvPr/>
        </p:nvSpPr>
        <p:spPr>
          <a:xfrm>
            <a:off x="8164239" y="5401438"/>
            <a:ext cx="473223" cy="92759"/>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92" name="矩形 9427">
            <a:extLst>
              <a:ext uri="{FF2B5EF4-FFF2-40B4-BE49-F238E27FC236}">
                <a16:creationId xmlns:a16="http://schemas.microsoft.com/office/drawing/2014/main" id="{A6BEB286-032E-E358-6080-36D17FE5F1FA}"/>
              </a:ext>
            </a:extLst>
          </p:cNvPr>
          <p:cNvSpPr/>
          <p:nvPr/>
        </p:nvSpPr>
        <p:spPr>
          <a:xfrm>
            <a:off x="8681141" y="5400674"/>
            <a:ext cx="236612" cy="94288"/>
          </a:xfrm>
          <a:prstGeom prst="rect">
            <a:avLst/>
          </a:prstGeom>
          <a:solidFill>
            <a:srgbClr val="FFC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93" name="矩形 9428">
            <a:extLst>
              <a:ext uri="{FF2B5EF4-FFF2-40B4-BE49-F238E27FC236}">
                <a16:creationId xmlns:a16="http://schemas.microsoft.com/office/drawing/2014/main" id="{33439087-B331-6244-05C6-D220BFE7D5AC}"/>
              </a:ext>
            </a:extLst>
          </p:cNvPr>
          <p:cNvSpPr/>
          <p:nvPr/>
        </p:nvSpPr>
        <p:spPr>
          <a:xfrm>
            <a:off x="8946391" y="5395386"/>
            <a:ext cx="236612" cy="94197"/>
          </a:xfrm>
          <a:prstGeom prst="rect">
            <a:avLst/>
          </a:prstGeom>
          <a:solidFill>
            <a:srgbClr val="FFC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dirty="0"/>
          </a:p>
        </p:txBody>
      </p:sp>
      <p:sp>
        <p:nvSpPr>
          <p:cNvPr id="94" name="文本框 9429">
            <a:extLst>
              <a:ext uri="{FF2B5EF4-FFF2-40B4-BE49-F238E27FC236}">
                <a16:creationId xmlns:a16="http://schemas.microsoft.com/office/drawing/2014/main" id="{12CB2D28-8F19-8ABA-2333-884B2EC57B7E}"/>
              </a:ext>
            </a:extLst>
          </p:cNvPr>
          <p:cNvSpPr txBox="1"/>
          <p:nvPr/>
        </p:nvSpPr>
        <p:spPr>
          <a:xfrm>
            <a:off x="10777526" y="3256122"/>
            <a:ext cx="1003195" cy="830997"/>
          </a:xfrm>
          <a:prstGeom prst="rect">
            <a:avLst/>
          </a:prstGeom>
          <a:noFill/>
          <a:ln>
            <a:solidFill>
              <a:srgbClr val="0070C0"/>
            </a:solidFill>
          </a:ln>
        </p:spPr>
        <p:txBody>
          <a:bodyPr wrap="square" rtlCol="0">
            <a:spAutoFit/>
          </a:bodyPr>
          <a:lstStyle/>
          <a:p>
            <a:pPr algn="ctr"/>
            <a:r>
              <a:rPr lang="en-US" altLang="zh-CN" sz="1200" dirty="0"/>
              <a:t>QPU A</a:t>
            </a:r>
          </a:p>
          <a:p>
            <a:pPr algn="ctr"/>
            <a:endParaRPr lang="en-US" altLang="zh-CN" sz="1200" dirty="0"/>
          </a:p>
          <a:p>
            <a:pPr algn="ctr"/>
            <a:endParaRPr lang="en-US" altLang="zh-CN" sz="1200" dirty="0"/>
          </a:p>
          <a:p>
            <a:pPr algn="ctr"/>
            <a:endParaRPr lang="zh-CN" altLang="en-US" sz="1200" dirty="0"/>
          </a:p>
        </p:txBody>
      </p:sp>
      <p:sp>
        <p:nvSpPr>
          <p:cNvPr id="95" name="椭圆 9430">
            <a:extLst>
              <a:ext uri="{FF2B5EF4-FFF2-40B4-BE49-F238E27FC236}">
                <a16:creationId xmlns:a16="http://schemas.microsoft.com/office/drawing/2014/main" id="{CF6E6AEC-F35A-BECB-6DC7-19C11C5336FF}"/>
              </a:ext>
            </a:extLst>
          </p:cNvPr>
          <p:cNvSpPr/>
          <p:nvPr/>
        </p:nvSpPr>
        <p:spPr>
          <a:xfrm>
            <a:off x="11453303" y="3544281"/>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6" name="文本框 9431">
            <a:extLst>
              <a:ext uri="{FF2B5EF4-FFF2-40B4-BE49-F238E27FC236}">
                <a16:creationId xmlns:a16="http://schemas.microsoft.com/office/drawing/2014/main" id="{689F0407-F4FE-1E94-6F83-9ABA0E4155AE}"/>
              </a:ext>
            </a:extLst>
          </p:cNvPr>
          <p:cNvSpPr txBox="1"/>
          <p:nvPr/>
        </p:nvSpPr>
        <p:spPr>
          <a:xfrm>
            <a:off x="10776550" y="4281063"/>
            <a:ext cx="998492" cy="830997"/>
          </a:xfrm>
          <a:prstGeom prst="rect">
            <a:avLst/>
          </a:prstGeom>
          <a:noFill/>
          <a:ln>
            <a:solidFill>
              <a:srgbClr val="0070C0"/>
            </a:solidFill>
          </a:ln>
        </p:spPr>
        <p:txBody>
          <a:bodyPr wrap="square" rtlCol="0">
            <a:spAutoFit/>
          </a:bodyPr>
          <a:lstStyle/>
          <a:p>
            <a:pPr algn="ctr"/>
            <a:endParaRPr lang="en-US" altLang="zh-CN" sz="1200" dirty="0"/>
          </a:p>
          <a:p>
            <a:pPr algn="ctr"/>
            <a:endParaRPr lang="en-US" altLang="zh-CN" sz="1200" dirty="0"/>
          </a:p>
          <a:p>
            <a:pPr algn="ctr"/>
            <a:endParaRPr lang="en-US" altLang="zh-CN" sz="1200" dirty="0"/>
          </a:p>
          <a:p>
            <a:pPr algn="ctr"/>
            <a:r>
              <a:rPr lang="en-US" altLang="zh-CN" sz="1200" dirty="0"/>
              <a:t>QPU B</a:t>
            </a:r>
            <a:endParaRPr lang="zh-CN" altLang="en-US" sz="1200" dirty="0"/>
          </a:p>
        </p:txBody>
      </p:sp>
      <p:sp>
        <p:nvSpPr>
          <p:cNvPr id="97" name="椭圆 9432">
            <a:extLst>
              <a:ext uri="{FF2B5EF4-FFF2-40B4-BE49-F238E27FC236}">
                <a16:creationId xmlns:a16="http://schemas.microsoft.com/office/drawing/2014/main" id="{0BBBD570-8A39-4E23-8D30-DCFCE702BAAA}"/>
              </a:ext>
            </a:extLst>
          </p:cNvPr>
          <p:cNvSpPr/>
          <p:nvPr/>
        </p:nvSpPr>
        <p:spPr>
          <a:xfrm>
            <a:off x="10890913" y="4639252"/>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椭圆 9433">
            <a:extLst>
              <a:ext uri="{FF2B5EF4-FFF2-40B4-BE49-F238E27FC236}">
                <a16:creationId xmlns:a16="http://schemas.microsoft.com/office/drawing/2014/main" id="{B0D2DAB5-425F-7C9C-5C47-5788D40DBD2B}"/>
              </a:ext>
            </a:extLst>
          </p:cNvPr>
          <p:cNvSpPr/>
          <p:nvPr/>
        </p:nvSpPr>
        <p:spPr>
          <a:xfrm>
            <a:off x="11456445" y="4652744"/>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9" name="矩形 9434">
            <a:extLst>
              <a:ext uri="{FF2B5EF4-FFF2-40B4-BE49-F238E27FC236}">
                <a16:creationId xmlns:a16="http://schemas.microsoft.com/office/drawing/2014/main" id="{2E773E92-BB63-38ED-514D-23636170658C}"/>
              </a:ext>
            </a:extLst>
          </p:cNvPr>
          <p:cNvSpPr/>
          <p:nvPr/>
        </p:nvSpPr>
        <p:spPr>
          <a:xfrm>
            <a:off x="11518389" y="4098568"/>
            <a:ext cx="86272" cy="195082"/>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椭圆 9435">
            <a:extLst>
              <a:ext uri="{FF2B5EF4-FFF2-40B4-BE49-F238E27FC236}">
                <a16:creationId xmlns:a16="http://schemas.microsoft.com/office/drawing/2014/main" id="{B0508851-DDC3-51C2-1B86-9AFD55AA59C5}"/>
              </a:ext>
            </a:extLst>
          </p:cNvPr>
          <p:cNvSpPr/>
          <p:nvPr/>
        </p:nvSpPr>
        <p:spPr>
          <a:xfrm>
            <a:off x="10875333" y="3526066"/>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1" name="文本框 9436">
            <a:extLst>
              <a:ext uri="{FF2B5EF4-FFF2-40B4-BE49-F238E27FC236}">
                <a16:creationId xmlns:a16="http://schemas.microsoft.com/office/drawing/2014/main" id="{D0CB2678-4DF1-421D-4F0D-A833486CECC3}"/>
              </a:ext>
            </a:extLst>
          </p:cNvPr>
          <p:cNvSpPr txBox="1"/>
          <p:nvPr/>
        </p:nvSpPr>
        <p:spPr>
          <a:xfrm>
            <a:off x="10819629" y="3485452"/>
            <a:ext cx="610541" cy="276999"/>
          </a:xfrm>
          <a:prstGeom prst="rect">
            <a:avLst/>
          </a:prstGeom>
          <a:noFill/>
        </p:spPr>
        <p:txBody>
          <a:bodyPr wrap="square" rtlCol="0">
            <a:spAutoFit/>
          </a:bodyPr>
          <a:lstStyle/>
          <a:p>
            <a:r>
              <a:rPr lang="en-US" altLang="zh-CN" sz="1200" dirty="0">
                <a:solidFill>
                  <a:schemeClr val="bg1"/>
                </a:solidFill>
              </a:rPr>
              <a:t>q1</a:t>
            </a:r>
            <a:endParaRPr lang="zh-CN" altLang="en-US" sz="1200" dirty="0">
              <a:solidFill>
                <a:schemeClr val="bg1"/>
              </a:solidFill>
            </a:endParaRPr>
          </a:p>
        </p:txBody>
      </p:sp>
      <p:sp>
        <p:nvSpPr>
          <p:cNvPr id="102" name="文本框 9437">
            <a:extLst>
              <a:ext uri="{FF2B5EF4-FFF2-40B4-BE49-F238E27FC236}">
                <a16:creationId xmlns:a16="http://schemas.microsoft.com/office/drawing/2014/main" id="{D70EA22C-488B-8FCB-93C1-5C0FD403B6B3}"/>
              </a:ext>
            </a:extLst>
          </p:cNvPr>
          <p:cNvSpPr txBox="1"/>
          <p:nvPr/>
        </p:nvSpPr>
        <p:spPr>
          <a:xfrm>
            <a:off x="11363093" y="3503081"/>
            <a:ext cx="610541" cy="276999"/>
          </a:xfrm>
          <a:prstGeom prst="rect">
            <a:avLst/>
          </a:prstGeom>
          <a:noFill/>
        </p:spPr>
        <p:txBody>
          <a:bodyPr wrap="square" rtlCol="0">
            <a:spAutoFit/>
          </a:bodyPr>
          <a:lstStyle/>
          <a:p>
            <a:r>
              <a:rPr lang="en-US" altLang="zh-CN" sz="1200" dirty="0">
                <a:solidFill>
                  <a:schemeClr val="bg1"/>
                </a:solidFill>
              </a:rPr>
              <a:t>q3</a:t>
            </a:r>
            <a:endParaRPr lang="zh-CN" altLang="en-US" sz="1200" dirty="0">
              <a:solidFill>
                <a:schemeClr val="bg1"/>
              </a:solidFill>
            </a:endParaRPr>
          </a:p>
        </p:txBody>
      </p:sp>
      <p:sp>
        <p:nvSpPr>
          <p:cNvPr id="103" name="文本框 9438">
            <a:extLst>
              <a:ext uri="{FF2B5EF4-FFF2-40B4-BE49-F238E27FC236}">
                <a16:creationId xmlns:a16="http://schemas.microsoft.com/office/drawing/2014/main" id="{112054AF-691A-7EA4-A26F-925B070DDF33}"/>
              </a:ext>
            </a:extLst>
          </p:cNvPr>
          <p:cNvSpPr txBox="1"/>
          <p:nvPr/>
        </p:nvSpPr>
        <p:spPr>
          <a:xfrm>
            <a:off x="11373058" y="4618398"/>
            <a:ext cx="610541" cy="276999"/>
          </a:xfrm>
          <a:prstGeom prst="rect">
            <a:avLst/>
          </a:prstGeom>
          <a:noFill/>
        </p:spPr>
        <p:txBody>
          <a:bodyPr wrap="square" rtlCol="0">
            <a:spAutoFit/>
          </a:bodyPr>
          <a:lstStyle/>
          <a:p>
            <a:r>
              <a:rPr lang="en-US" altLang="zh-CN" sz="1200" dirty="0">
                <a:solidFill>
                  <a:schemeClr val="bg1"/>
                </a:solidFill>
              </a:rPr>
              <a:t>q4</a:t>
            </a:r>
            <a:endParaRPr lang="zh-CN" altLang="en-US" sz="1200" dirty="0">
              <a:solidFill>
                <a:schemeClr val="bg1"/>
              </a:solidFill>
            </a:endParaRPr>
          </a:p>
        </p:txBody>
      </p:sp>
      <p:sp>
        <p:nvSpPr>
          <p:cNvPr id="104" name="文本框 9439">
            <a:extLst>
              <a:ext uri="{FF2B5EF4-FFF2-40B4-BE49-F238E27FC236}">
                <a16:creationId xmlns:a16="http://schemas.microsoft.com/office/drawing/2014/main" id="{997CB7FD-F6F4-AF96-CEEB-2F2681EDAA23}"/>
              </a:ext>
            </a:extLst>
          </p:cNvPr>
          <p:cNvSpPr txBox="1"/>
          <p:nvPr/>
        </p:nvSpPr>
        <p:spPr>
          <a:xfrm>
            <a:off x="10819605" y="4594395"/>
            <a:ext cx="610541" cy="276999"/>
          </a:xfrm>
          <a:prstGeom prst="rect">
            <a:avLst/>
          </a:prstGeom>
          <a:noFill/>
        </p:spPr>
        <p:txBody>
          <a:bodyPr wrap="square" rtlCol="0">
            <a:spAutoFit/>
          </a:bodyPr>
          <a:lstStyle/>
          <a:p>
            <a:r>
              <a:rPr lang="en-US" altLang="zh-CN" sz="1200" dirty="0">
                <a:solidFill>
                  <a:schemeClr val="bg1"/>
                </a:solidFill>
              </a:rPr>
              <a:t>q2</a:t>
            </a:r>
            <a:endParaRPr lang="zh-CN" altLang="en-US" sz="1200" dirty="0">
              <a:solidFill>
                <a:schemeClr val="bg1"/>
              </a:solidFill>
            </a:endParaRPr>
          </a:p>
        </p:txBody>
      </p:sp>
      <p:sp>
        <p:nvSpPr>
          <p:cNvPr id="105" name="椭圆 9440">
            <a:extLst>
              <a:ext uri="{FF2B5EF4-FFF2-40B4-BE49-F238E27FC236}">
                <a16:creationId xmlns:a16="http://schemas.microsoft.com/office/drawing/2014/main" id="{4D0ACA2B-A723-C4BC-C56C-B57018634521}"/>
              </a:ext>
            </a:extLst>
          </p:cNvPr>
          <p:cNvSpPr/>
          <p:nvPr/>
        </p:nvSpPr>
        <p:spPr>
          <a:xfrm>
            <a:off x="11453506" y="3896483"/>
            <a:ext cx="216037" cy="202125"/>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6" name="椭圆 9441">
            <a:extLst>
              <a:ext uri="{FF2B5EF4-FFF2-40B4-BE49-F238E27FC236}">
                <a16:creationId xmlns:a16="http://schemas.microsoft.com/office/drawing/2014/main" id="{EDF31F32-92C1-26F6-F019-2CF216BD0F5F}"/>
              </a:ext>
            </a:extLst>
          </p:cNvPr>
          <p:cNvSpPr/>
          <p:nvPr/>
        </p:nvSpPr>
        <p:spPr>
          <a:xfrm>
            <a:off x="11454375" y="4282367"/>
            <a:ext cx="216037" cy="202125"/>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7" name="矩形 9442">
            <a:extLst>
              <a:ext uri="{FF2B5EF4-FFF2-40B4-BE49-F238E27FC236}">
                <a16:creationId xmlns:a16="http://schemas.microsoft.com/office/drawing/2014/main" id="{769BEB2A-9D10-DECF-BC45-40AE7B2F9707}"/>
              </a:ext>
            </a:extLst>
          </p:cNvPr>
          <p:cNvSpPr/>
          <p:nvPr/>
        </p:nvSpPr>
        <p:spPr>
          <a:xfrm>
            <a:off x="10947163" y="4096376"/>
            <a:ext cx="86272" cy="195082"/>
          </a:xfrm>
          <a:prstGeom prst="rect">
            <a:avLst/>
          </a:prstGeom>
          <a:solidFill>
            <a:srgbClr val="99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椭圆 9443">
            <a:extLst>
              <a:ext uri="{FF2B5EF4-FFF2-40B4-BE49-F238E27FC236}">
                <a16:creationId xmlns:a16="http://schemas.microsoft.com/office/drawing/2014/main" id="{9C90959F-F11E-08C9-8461-537D3835874B}"/>
              </a:ext>
            </a:extLst>
          </p:cNvPr>
          <p:cNvSpPr/>
          <p:nvPr/>
        </p:nvSpPr>
        <p:spPr>
          <a:xfrm>
            <a:off x="10882280" y="3894291"/>
            <a:ext cx="216037" cy="202125"/>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9" name="椭圆 9444">
            <a:extLst>
              <a:ext uri="{FF2B5EF4-FFF2-40B4-BE49-F238E27FC236}">
                <a16:creationId xmlns:a16="http://schemas.microsoft.com/office/drawing/2014/main" id="{49E9AF86-EC5D-6BAA-6DD8-2EC758B3C073}"/>
              </a:ext>
            </a:extLst>
          </p:cNvPr>
          <p:cNvSpPr/>
          <p:nvPr/>
        </p:nvSpPr>
        <p:spPr>
          <a:xfrm>
            <a:off x="10883149" y="4280175"/>
            <a:ext cx="216037" cy="202125"/>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0" name="文本框 9445">
            <a:extLst>
              <a:ext uri="{FF2B5EF4-FFF2-40B4-BE49-F238E27FC236}">
                <a16:creationId xmlns:a16="http://schemas.microsoft.com/office/drawing/2014/main" id="{522E15AD-D1E1-2D37-DB3B-A6E3060EF653}"/>
              </a:ext>
            </a:extLst>
          </p:cNvPr>
          <p:cNvSpPr txBox="1"/>
          <p:nvPr/>
        </p:nvSpPr>
        <p:spPr>
          <a:xfrm>
            <a:off x="10828353" y="3851860"/>
            <a:ext cx="610541" cy="276999"/>
          </a:xfrm>
          <a:prstGeom prst="rect">
            <a:avLst/>
          </a:prstGeom>
          <a:noFill/>
        </p:spPr>
        <p:txBody>
          <a:bodyPr wrap="square" rtlCol="0">
            <a:spAutoFit/>
          </a:bodyPr>
          <a:lstStyle/>
          <a:p>
            <a:r>
              <a:rPr lang="en-US" altLang="zh-CN" sz="1200" dirty="0">
                <a:solidFill>
                  <a:schemeClr val="bg1"/>
                </a:solidFill>
              </a:rPr>
              <a:t>c1</a:t>
            </a:r>
            <a:endParaRPr lang="zh-CN" altLang="en-US" sz="1200" dirty="0">
              <a:solidFill>
                <a:schemeClr val="bg1"/>
              </a:solidFill>
            </a:endParaRPr>
          </a:p>
        </p:txBody>
      </p:sp>
      <p:sp>
        <p:nvSpPr>
          <p:cNvPr id="111" name="文本框 9446">
            <a:extLst>
              <a:ext uri="{FF2B5EF4-FFF2-40B4-BE49-F238E27FC236}">
                <a16:creationId xmlns:a16="http://schemas.microsoft.com/office/drawing/2014/main" id="{16255C63-51BA-E3E2-FC6B-61F709C7CC63}"/>
              </a:ext>
            </a:extLst>
          </p:cNvPr>
          <p:cNvSpPr txBox="1"/>
          <p:nvPr/>
        </p:nvSpPr>
        <p:spPr>
          <a:xfrm>
            <a:off x="10828353" y="4239345"/>
            <a:ext cx="610541" cy="276999"/>
          </a:xfrm>
          <a:prstGeom prst="rect">
            <a:avLst/>
          </a:prstGeom>
          <a:noFill/>
        </p:spPr>
        <p:txBody>
          <a:bodyPr wrap="square" rtlCol="0">
            <a:spAutoFit/>
          </a:bodyPr>
          <a:lstStyle/>
          <a:p>
            <a:r>
              <a:rPr lang="en-US" altLang="zh-CN" sz="1200" dirty="0">
                <a:solidFill>
                  <a:schemeClr val="bg1"/>
                </a:solidFill>
              </a:rPr>
              <a:t>c3</a:t>
            </a:r>
            <a:endParaRPr lang="zh-CN" altLang="en-US" sz="1200" dirty="0">
              <a:solidFill>
                <a:schemeClr val="bg1"/>
              </a:solidFill>
            </a:endParaRPr>
          </a:p>
        </p:txBody>
      </p:sp>
      <p:sp>
        <p:nvSpPr>
          <p:cNvPr id="112" name="文本框 9447">
            <a:extLst>
              <a:ext uri="{FF2B5EF4-FFF2-40B4-BE49-F238E27FC236}">
                <a16:creationId xmlns:a16="http://schemas.microsoft.com/office/drawing/2014/main" id="{ECD1A8A5-FCE3-7724-BF96-6588ECC5FDA6}"/>
              </a:ext>
            </a:extLst>
          </p:cNvPr>
          <p:cNvSpPr txBox="1"/>
          <p:nvPr/>
        </p:nvSpPr>
        <p:spPr>
          <a:xfrm>
            <a:off x="11416738" y="3851037"/>
            <a:ext cx="610541" cy="276999"/>
          </a:xfrm>
          <a:prstGeom prst="rect">
            <a:avLst/>
          </a:prstGeom>
          <a:noFill/>
        </p:spPr>
        <p:txBody>
          <a:bodyPr wrap="square" rtlCol="0">
            <a:spAutoFit/>
          </a:bodyPr>
          <a:lstStyle/>
          <a:p>
            <a:r>
              <a:rPr lang="en-US" altLang="zh-CN" sz="1200" dirty="0">
                <a:solidFill>
                  <a:schemeClr val="bg1"/>
                </a:solidFill>
              </a:rPr>
              <a:t>c2</a:t>
            </a:r>
            <a:endParaRPr lang="zh-CN" altLang="en-US" sz="1200" dirty="0">
              <a:solidFill>
                <a:schemeClr val="bg1"/>
              </a:solidFill>
            </a:endParaRPr>
          </a:p>
        </p:txBody>
      </p:sp>
      <p:sp>
        <p:nvSpPr>
          <p:cNvPr id="113" name="文本框 9448">
            <a:extLst>
              <a:ext uri="{FF2B5EF4-FFF2-40B4-BE49-F238E27FC236}">
                <a16:creationId xmlns:a16="http://schemas.microsoft.com/office/drawing/2014/main" id="{A48BBFFC-2064-C7E5-8470-9000A5A1D2C4}"/>
              </a:ext>
            </a:extLst>
          </p:cNvPr>
          <p:cNvSpPr txBox="1"/>
          <p:nvPr/>
        </p:nvSpPr>
        <p:spPr>
          <a:xfrm>
            <a:off x="11416738" y="4251453"/>
            <a:ext cx="610541" cy="276999"/>
          </a:xfrm>
          <a:prstGeom prst="rect">
            <a:avLst/>
          </a:prstGeom>
          <a:noFill/>
        </p:spPr>
        <p:txBody>
          <a:bodyPr wrap="square" rtlCol="0">
            <a:spAutoFit/>
          </a:bodyPr>
          <a:lstStyle/>
          <a:p>
            <a:r>
              <a:rPr lang="en-US" altLang="zh-CN" sz="1200" dirty="0">
                <a:solidFill>
                  <a:schemeClr val="bg1"/>
                </a:solidFill>
              </a:rPr>
              <a:t>c4</a:t>
            </a:r>
            <a:endParaRPr lang="zh-CN" altLang="en-US" sz="1200" dirty="0">
              <a:solidFill>
                <a:schemeClr val="bg1"/>
              </a:solidFill>
            </a:endParaRPr>
          </a:p>
        </p:txBody>
      </p:sp>
      <p:sp>
        <p:nvSpPr>
          <p:cNvPr id="114" name="文本框 9449">
            <a:extLst>
              <a:ext uri="{FF2B5EF4-FFF2-40B4-BE49-F238E27FC236}">
                <a16:creationId xmlns:a16="http://schemas.microsoft.com/office/drawing/2014/main" id="{B8265DF5-05D4-F67B-4861-0C6BECD59ACB}"/>
              </a:ext>
            </a:extLst>
          </p:cNvPr>
          <p:cNvSpPr txBox="1"/>
          <p:nvPr/>
        </p:nvSpPr>
        <p:spPr>
          <a:xfrm>
            <a:off x="1639784" y="3298687"/>
            <a:ext cx="1003195" cy="830997"/>
          </a:xfrm>
          <a:prstGeom prst="rect">
            <a:avLst/>
          </a:prstGeom>
          <a:noFill/>
          <a:ln>
            <a:solidFill>
              <a:srgbClr val="0070C0"/>
            </a:solidFill>
          </a:ln>
        </p:spPr>
        <p:txBody>
          <a:bodyPr wrap="square" rtlCol="0">
            <a:spAutoFit/>
          </a:bodyPr>
          <a:lstStyle/>
          <a:p>
            <a:pPr algn="ctr"/>
            <a:r>
              <a:rPr lang="en-US" altLang="zh-CN" sz="1200" dirty="0"/>
              <a:t>QPU A</a:t>
            </a:r>
          </a:p>
          <a:p>
            <a:pPr algn="ctr"/>
            <a:endParaRPr lang="en-US" altLang="zh-CN" sz="1200" dirty="0"/>
          </a:p>
          <a:p>
            <a:pPr algn="ctr"/>
            <a:endParaRPr lang="en-US" altLang="zh-CN" sz="1200" dirty="0"/>
          </a:p>
          <a:p>
            <a:pPr algn="ctr"/>
            <a:endParaRPr lang="zh-CN" altLang="en-US" sz="1200" dirty="0"/>
          </a:p>
        </p:txBody>
      </p:sp>
      <p:sp>
        <p:nvSpPr>
          <p:cNvPr id="115" name="椭圆 9450">
            <a:extLst>
              <a:ext uri="{FF2B5EF4-FFF2-40B4-BE49-F238E27FC236}">
                <a16:creationId xmlns:a16="http://schemas.microsoft.com/office/drawing/2014/main" id="{1E92C2E4-0EB6-F82C-D79C-14C32A15A3A3}"/>
              </a:ext>
            </a:extLst>
          </p:cNvPr>
          <p:cNvSpPr/>
          <p:nvPr/>
        </p:nvSpPr>
        <p:spPr>
          <a:xfrm>
            <a:off x="2315561" y="3586846"/>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6" name="文本框 9451">
            <a:extLst>
              <a:ext uri="{FF2B5EF4-FFF2-40B4-BE49-F238E27FC236}">
                <a16:creationId xmlns:a16="http://schemas.microsoft.com/office/drawing/2014/main" id="{C24A8E9C-53BC-438D-71F8-BAE52C94B23B}"/>
              </a:ext>
            </a:extLst>
          </p:cNvPr>
          <p:cNvSpPr txBox="1"/>
          <p:nvPr/>
        </p:nvSpPr>
        <p:spPr>
          <a:xfrm>
            <a:off x="1638808" y="4323628"/>
            <a:ext cx="998492" cy="830997"/>
          </a:xfrm>
          <a:prstGeom prst="rect">
            <a:avLst/>
          </a:prstGeom>
          <a:noFill/>
          <a:ln>
            <a:solidFill>
              <a:srgbClr val="0070C0"/>
            </a:solidFill>
          </a:ln>
        </p:spPr>
        <p:txBody>
          <a:bodyPr wrap="square" rtlCol="0">
            <a:spAutoFit/>
          </a:bodyPr>
          <a:lstStyle/>
          <a:p>
            <a:pPr algn="ctr"/>
            <a:endParaRPr lang="en-US" altLang="zh-CN" sz="1200" dirty="0"/>
          </a:p>
          <a:p>
            <a:pPr algn="ctr"/>
            <a:endParaRPr lang="en-US" altLang="zh-CN" sz="1200" dirty="0"/>
          </a:p>
          <a:p>
            <a:pPr algn="ctr"/>
            <a:endParaRPr lang="en-US" altLang="zh-CN" sz="1200" dirty="0"/>
          </a:p>
          <a:p>
            <a:pPr algn="ctr"/>
            <a:r>
              <a:rPr lang="en-US" altLang="zh-CN" sz="1200" dirty="0"/>
              <a:t>QPU B</a:t>
            </a:r>
            <a:endParaRPr lang="zh-CN" altLang="en-US" sz="1200" dirty="0"/>
          </a:p>
        </p:txBody>
      </p:sp>
      <p:sp>
        <p:nvSpPr>
          <p:cNvPr id="117" name="椭圆 9452">
            <a:extLst>
              <a:ext uri="{FF2B5EF4-FFF2-40B4-BE49-F238E27FC236}">
                <a16:creationId xmlns:a16="http://schemas.microsoft.com/office/drawing/2014/main" id="{554E2B36-6AE7-CDEF-A7A9-5E1D7B9AA29A}"/>
              </a:ext>
            </a:extLst>
          </p:cNvPr>
          <p:cNvSpPr/>
          <p:nvPr/>
        </p:nvSpPr>
        <p:spPr>
          <a:xfrm>
            <a:off x="1753171" y="4681817"/>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8" name="椭圆 9453">
            <a:extLst>
              <a:ext uri="{FF2B5EF4-FFF2-40B4-BE49-F238E27FC236}">
                <a16:creationId xmlns:a16="http://schemas.microsoft.com/office/drawing/2014/main" id="{66D63C93-EF16-BCC3-3A14-03E6D485C670}"/>
              </a:ext>
            </a:extLst>
          </p:cNvPr>
          <p:cNvSpPr/>
          <p:nvPr/>
        </p:nvSpPr>
        <p:spPr>
          <a:xfrm>
            <a:off x="2318703" y="4695309"/>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9" name="椭圆 9454">
            <a:extLst>
              <a:ext uri="{FF2B5EF4-FFF2-40B4-BE49-F238E27FC236}">
                <a16:creationId xmlns:a16="http://schemas.microsoft.com/office/drawing/2014/main" id="{DF6B0245-EA76-E090-128A-799D501966C1}"/>
              </a:ext>
            </a:extLst>
          </p:cNvPr>
          <p:cNvSpPr/>
          <p:nvPr/>
        </p:nvSpPr>
        <p:spPr>
          <a:xfrm>
            <a:off x="1737591" y="3568631"/>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0" name="文本框 9455">
            <a:extLst>
              <a:ext uri="{FF2B5EF4-FFF2-40B4-BE49-F238E27FC236}">
                <a16:creationId xmlns:a16="http://schemas.microsoft.com/office/drawing/2014/main" id="{F9A44ECD-2E51-F189-4D82-E56A74DB7729}"/>
              </a:ext>
            </a:extLst>
          </p:cNvPr>
          <p:cNvSpPr txBox="1"/>
          <p:nvPr/>
        </p:nvSpPr>
        <p:spPr>
          <a:xfrm>
            <a:off x="1681887" y="3528017"/>
            <a:ext cx="610541" cy="276999"/>
          </a:xfrm>
          <a:prstGeom prst="rect">
            <a:avLst/>
          </a:prstGeom>
          <a:noFill/>
        </p:spPr>
        <p:txBody>
          <a:bodyPr wrap="square" rtlCol="0">
            <a:spAutoFit/>
          </a:bodyPr>
          <a:lstStyle/>
          <a:p>
            <a:r>
              <a:rPr lang="en-US" altLang="zh-CN" sz="1200" dirty="0">
                <a:solidFill>
                  <a:schemeClr val="bg1"/>
                </a:solidFill>
              </a:rPr>
              <a:t>q1</a:t>
            </a:r>
            <a:endParaRPr lang="zh-CN" altLang="en-US" sz="1200" dirty="0">
              <a:solidFill>
                <a:schemeClr val="bg1"/>
              </a:solidFill>
            </a:endParaRPr>
          </a:p>
        </p:txBody>
      </p:sp>
      <p:sp>
        <p:nvSpPr>
          <p:cNvPr id="121" name="文本框 9456">
            <a:extLst>
              <a:ext uri="{FF2B5EF4-FFF2-40B4-BE49-F238E27FC236}">
                <a16:creationId xmlns:a16="http://schemas.microsoft.com/office/drawing/2014/main" id="{2C01BCE8-9105-85D0-7915-7481B02F5D9A}"/>
              </a:ext>
            </a:extLst>
          </p:cNvPr>
          <p:cNvSpPr txBox="1"/>
          <p:nvPr/>
        </p:nvSpPr>
        <p:spPr>
          <a:xfrm>
            <a:off x="2225351" y="3545646"/>
            <a:ext cx="610541" cy="276999"/>
          </a:xfrm>
          <a:prstGeom prst="rect">
            <a:avLst/>
          </a:prstGeom>
          <a:noFill/>
        </p:spPr>
        <p:txBody>
          <a:bodyPr wrap="square" rtlCol="0">
            <a:spAutoFit/>
          </a:bodyPr>
          <a:lstStyle/>
          <a:p>
            <a:r>
              <a:rPr lang="en-US" altLang="zh-CN" sz="1200" dirty="0">
                <a:solidFill>
                  <a:schemeClr val="bg1"/>
                </a:solidFill>
              </a:rPr>
              <a:t>q3</a:t>
            </a:r>
            <a:endParaRPr lang="zh-CN" altLang="en-US" sz="1200" dirty="0">
              <a:solidFill>
                <a:schemeClr val="bg1"/>
              </a:solidFill>
            </a:endParaRPr>
          </a:p>
        </p:txBody>
      </p:sp>
      <p:sp>
        <p:nvSpPr>
          <p:cNvPr id="122" name="文本框 9457">
            <a:extLst>
              <a:ext uri="{FF2B5EF4-FFF2-40B4-BE49-F238E27FC236}">
                <a16:creationId xmlns:a16="http://schemas.microsoft.com/office/drawing/2014/main" id="{B08B2E76-A5A4-D8C0-9C22-A22DFC2FB321}"/>
              </a:ext>
            </a:extLst>
          </p:cNvPr>
          <p:cNvSpPr txBox="1"/>
          <p:nvPr/>
        </p:nvSpPr>
        <p:spPr>
          <a:xfrm>
            <a:off x="2235316" y="4660963"/>
            <a:ext cx="610541" cy="276999"/>
          </a:xfrm>
          <a:prstGeom prst="rect">
            <a:avLst/>
          </a:prstGeom>
          <a:noFill/>
        </p:spPr>
        <p:txBody>
          <a:bodyPr wrap="square" rtlCol="0">
            <a:spAutoFit/>
          </a:bodyPr>
          <a:lstStyle/>
          <a:p>
            <a:r>
              <a:rPr lang="en-US" altLang="zh-CN" sz="1200" dirty="0">
                <a:solidFill>
                  <a:schemeClr val="bg1"/>
                </a:solidFill>
              </a:rPr>
              <a:t>q4</a:t>
            </a:r>
            <a:endParaRPr lang="zh-CN" altLang="en-US" sz="1200" dirty="0">
              <a:solidFill>
                <a:schemeClr val="bg1"/>
              </a:solidFill>
            </a:endParaRPr>
          </a:p>
        </p:txBody>
      </p:sp>
      <p:sp>
        <p:nvSpPr>
          <p:cNvPr id="123" name="文本框 9458">
            <a:extLst>
              <a:ext uri="{FF2B5EF4-FFF2-40B4-BE49-F238E27FC236}">
                <a16:creationId xmlns:a16="http://schemas.microsoft.com/office/drawing/2014/main" id="{81EB0AEC-77F4-DA87-F7D2-5A43951C18B3}"/>
              </a:ext>
            </a:extLst>
          </p:cNvPr>
          <p:cNvSpPr txBox="1"/>
          <p:nvPr/>
        </p:nvSpPr>
        <p:spPr>
          <a:xfrm>
            <a:off x="1681863" y="4636960"/>
            <a:ext cx="610541" cy="276999"/>
          </a:xfrm>
          <a:prstGeom prst="rect">
            <a:avLst/>
          </a:prstGeom>
          <a:noFill/>
        </p:spPr>
        <p:txBody>
          <a:bodyPr wrap="square" rtlCol="0">
            <a:spAutoFit/>
          </a:bodyPr>
          <a:lstStyle/>
          <a:p>
            <a:r>
              <a:rPr lang="en-US" altLang="zh-CN" sz="1200" dirty="0">
                <a:solidFill>
                  <a:schemeClr val="bg1"/>
                </a:solidFill>
              </a:rPr>
              <a:t>q2</a:t>
            </a:r>
            <a:endParaRPr lang="zh-CN" altLang="en-US" sz="1200" dirty="0">
              <a:solidFill>
                <a:schemeClr val="bg1"/>
              </a:solidFill>
            </a:endParaRPr>
          </a:p>
        </p:txBody>
      </p:sp>
      <p:sp>
        <p:nvSpPr>
          <p:cNvPr id="124" name="椭圆 9459">
            <a:extLst>
              <a:ext uri="{FF2B5EF4-FFF2-40B4-BE49-F238E27FC236}">
                <a16:creationId xmlns:a16="http://schemas.microsoft.com/office/drawing/2014/main" id="{CD4F6AE3-33DE-B598-3794-2E43FC6269A2}"/>
              </a:ext>
            </a:extLst>
          </p:cNvPr>
          <p:cNvSpPr/>
          <p:nvPr/>
        </p:nvSpPr>
        <p:spPr>
          <a:xfrm>
            <a:off x="2315764" y="3939048"/>
            <a:ext cx="216037" cy="202125"/>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5" name="椭圆 9460">
            <a:extLst>
              <a:ext uri="{FF2B5EF4-FFF2-40B4-BE49-F238E27FC236}">
                <a16:creationId xmlns:a16="http://schemas.microsoft.com/office/drawing/2014/main" id="{1D652672-C531-07D7-A4C6-05B699A97F38}"/>
              </a:ext>
            </a:extLst>
          </p:cNvPr>
          <p:cNvSpPr/>
          <p:nvPr/>
        </p:nvSpPr>
        <p:spPr>
          <a:xfrm>
            <a:off x="2316633" y="4324932"/>
            <a:ext cx="216037" cy="202125"/>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6" name="矩形 9461">
            <a:extLst>
              <a:ext uri="{FF2B5EF4-FFF2-40B4-BE49-F238E27FC236}">
                <a16:creationId xmlns:a16="http://schemas.microsoft.com/office/drawing/2014/main" id="{B84CD24F-AA0A-A77A-6C3F-2FA10ED378AD}"/>
              </a:ext>
            </a:extLst>
          </p:cNvPr>
          <p:cNvSpPr/>
          <p:nvPr/>
        </p:nvSpPr>
        <p:spPr>
          <a:xfrm>
            <a:off x="1809421" y="4138941"/>
            <a:ext cx="86272" cy="195082"/>
          </a:xfrm>
          <a:prstGeom prst="rect">
            <a:avLst/>
          </a:prstGeom>
          <a:solidFill>
            <a:srgbClr val="99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7" name="椭圆 9462">
            <a:extLst>
              <a:ext uri="{FF2B5EF4-FFF2-40B4-BE49-F238E27FC236}">
                <a16:creationId xmlns:a16="http://schemas.microsoft.com/office/drawing/2014/main" id="{5CFEDB91-F8A3-7E9F-1CA6-E494C0716738}"/>
              </a:ext>
            </a:extLst>
          </p:cNvPr>
          <p:cNvSpPr/>
          <p:nvPr/>
        </p:nvSpPr>
        <p:spPr>
          <a:xfrm>
            <a:off x="1744538" y="3936856"/>
            <a:ext cx="216037" cy="202125"/>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8" name="椭圆 9507">
            <a:extLst>
              <a:ext uri="{FF2B5EF4-FFF2-40B4-BE49-F238E27FC236}">
                <a16:creationId xmlns:a16="http://schemas.microsoft.com/office/drawing/2014/main" id="{C8025CF5-86ED-62B9-0ACE-81CB6073C271}"/>
              </a:ext>
            </a:extLst>
          </p:cNvPr>
          <p:cNvSpPr/>
          <p:nvPr/>
        </p:nvSpPr>
        <p:spPr>
          <a:xfrm>
            <a:off x="1745407" y="4322740"/>
            <a:ext cx="216037" cy="202125"/>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9" name="文本框 9509">
            <a:extLst>
              <a:ext uri="{FF2B5EF4-FFF2-40B4-BE49-F238E27FC236}">
                <a16:creationId xmlns:a16="http://schemas.microsoft.com/office/drawing/2014/main" id="{C651FD06-18B2-25AE-C4AC-D67BF8722932}"/>
              </a:ext>
            </a:extLst>
          </p:cNvPr>
          <p:cNvSpPr txBox="1"/>
          <p:nvPr/>
        </p:nvSpPr>
        <p:spPr>
          <a:xfrm>
            <a:off x="1690611" y="3894425"/>
            <a:ext cx="610541" cy="276999"/>
          </a:xfrm>
          <a:prstGeom prst="rect">
            <a:avLst/>
          </a:prstGeom>
          <a:noFill/>
        </p:spPr>
        <p:txBody>
          <a:bodyPr wrap="square" rtlCol="0">
            <a:spAutoFit/>
          </a:bodyPr>
          <a:lstStyle/>
          <a:p>
            <a:r>
              <a:rPr lang="en-US" altLang="zh-CN" sz="1200" dirty="0">
                <a:solidFill>
                  <a:schemeClr val="bg1"/>
                </a:solidFill>
              </a:rPr>
              <a:t>c1</a:t>
            </a:r>
            <a:endParaRPr lang="zh-CN" altLang="en-US" sz="1200" dirty="0">
              <a:solidFill>
                <a:schemeClr val="bg1"/>
              </a:solidFill>
            </a:endParaRPr>
          </a:p>
        </p:txBody>
      </p:sp>
      <p:sp>
        <p:nvSpPr>
          <p:cNvPr id="130" name="文本框 9510">
            <a:extLst>
              <a:ext uri="{FF2B5EF4-FFF2-40B4-BE49-F238E27FC236}">
                <a16:creationId xmlns:a16="http://schemas.microsoft.com/office/drawing/2014/main" id="{C1ACD3B9-8A94-76DF-E04D-EA99A4FCD3AE}"/>
              </a:ext>
            </a:extLst>
          </p:cNvPr>
          <p:cNvSpPr txBox="1"/>
          <p:nvPr/>
        </p:nvSpPr>
        <p:spPr>
          <a:xfrm>
            <a:off x="1690611" y="4281910"/>
            <a:ext cx="610541" cy="276999"/>
          </a:xfrm>
          <a:prstGeom prst="rect">
            <a:avLst/>
          </a:prstGeom>
          <a:noFill/>
        </p:spPr>
        <p:txBody>
          <a:bodyPr wrap="square" rtlCol="0">
            <a:spAutoFit/>
          </a:bodyPr>
          <a:lstStyle/>
          <a:p>
            <a:r>
              <a:rPr lang="en-US" altLang="zh-CN" sz="1200" dirty="0">
                <a:solidFill>
                  <a:schemeClr val="bg1"/>
                </a:solidFill>
              </a:rPr>
              <a:t>c3</a:t>
            </a:r>
            <a:endParaRPr lang="zh-CN" altLang="en-US" sz="1200" dirty="0">
              <a:solidFill>
                <a:schemeClr val="bg1"/>
              </a:solidFill>
            </a:endParaRPr>
          </a:p>
        </p:txBody>
      </p:sp>
      <p:sp>
        <p:nvSpPr>
          <p:cNvPr id="131" name="文本框 9511">
            <a:extLst>
              <a:ext uri="{FF2B5EF4-FFF2-40B4-BE49-F238E27FC236}">
                <a16:creationId xmlns:a16="http://schemas.microsoft.com/office/drawing/2014/main" id="{04210225-E3B1-0FBB-E42E-DB8F9C1393E4}"/>
              </a:ext>
            </a:extLst>
          </p:cNvPr>
          <p:cNvSpPr txBox="1"/>
          <p:nvPr/>
        </p:nvSpPr>
        <p:spPr>
          <a:xfrm>
            <a:off x="2278996" y="3893602"/>
            <a:ext cx="610541" cy="276999"/>
          </a:xfrm>
          <a:prstGeom prst="rect">
            <a:avLst/>
          </a:prstGeom>
          <a:noFill/>
        </p:spPr>
        <p:txBody>
          <a:bodyPr wrap="square" rtlCol="0">
            <a:spAutoFit/>
          </a:bodyPr>
          <a:lstStyle/>
          <a:p>
            <a:r>
              <a:rPr lang="en-US" altLang="zh-CN" sz="1200" dirty="0">
                <a:solidFill>
                  <a:schemeClr val="bg1"/>
                </a:solidFill>
              </a:rPr>
              <a:t>c2</a:t>
            </a:r>
            <a:endParaRPr lang="zh-CN" altLang="en-US" sz="1200" dirty="0">
              <a:solidFill>
                <a:schemeClr val="bg1"/>
              </a:solidFill>
            </a:endParaRPr>
          </a:p>
        </p:txBody>
      </p:sp>
      <p:sp>
        <p:nvSpPr>
          <p:cNvPr id="132" name="文本框 9512">
            <a:extLst>
              <a:ext uri="{FF2B5EF4-FFF2-40B4-BE49-F238E27FC236}">
                <a16:creationId xmlns:a16="http://schemas.microsoft.com/office/drawing/2014/main" id="{68FFBA81-B6D0-A2E3-4C8E-24A78F94F2B7}"/>
              </a:ext>
            </a:extLst>
          </p:cNvPr>
          <p:cNvSpPr txBox="1"/>
          <p:nvPr/>
        </p:nvSpPr>
        <p:spPr>
          <a:xfrm>
            <a:off x="2278996" y="4294018"/>
            <a:ext cx="610541" cy="276999"/>
          </a:xfrm>
          <a:prstGeom prst="rect">
            <a:avLst/>
          </a:prstGeom>
          <a:noFill/>
        </p:spPr>
        <p:txBody>
          <a:bodyPr wrap="square" rtlCol="0">
            <a:spAutoFit/>
          </a:bodyPr>
          <a:lstStyle/>
          <a:p>
            <a:r>
              <a:rPr lang="en-US" altLang="zh-CN" sz="1200" dirty="0">
                <a:solidFill>
                  <a:schemeClr val="bg1"/>
                </a:solidFill>
              </a:rPr>
              <a:t>c4</a:t>
            </a:r>
            <a:endParaRPr lang="zh-CN" altLang="en-US" sz="1200" dirty="0">
              <a:solidFill>
                <a:schemeClr val="bg1"/>
              </a:solidFill>
            </a:endParaRPr>
          </a:p>
        </p:txBody>
      </p:sp>
      <p:sp>
        <p:nvSpPr>
          <p:cNvPr id="133" name="文本框 9513">
            <a:extLst>
              <a:ext uri="{FF2B5EF4-FFF2-40B4-BE49-F238E27FC236}">
                <a16:creationId xmlns:a16="http://schemas.microsoft.com/office/drawing/2014/main" id="{FA2ED7F1-ADE7-B5E2-3921-DDB32ACA2A59}"/>
              </a:ext>
            </a:extLst>
          </p:cNvPr>
          <p:cNvSpPr txBox="1"/>
          <p:nvPr/>
        </p:nvSpPr>
        <p:spPr>
          <a:xfrm>
            <a:off x="2809801" y="3310538"/>
            <a:ext cx="1003195" cy="830997"/>
          </a:xfrm>
          <a:prstGeom prst="rect">
            <a:avLst/>
          </a:prstGeom>
          <a:noFill/>
          <a:ln>
            <a:solidFill>
              <a:srgbClr val="0070C0"/>
            </a:solidFill>
          </a:ln>
        </p:spPr>
        <p:txBody>
          <a:bodyPr wrap="square" rtlCol="0">
            <a:spAutoFit/>
          </a:bodyPr>
          <a:lstStyle/>
          <a:p>
            <a:pPr algn="ctr"/>
            <a:r>
              <a:rPr lang="en-US" altLang="zh-CN" sz="1200" dirty="0"/>
              <a:t>QPU A</a:t>
            </a:r>
          </a:p>
          <a:p>
            <a:pPr algn="ctr"/>
            <a:endParaRPr lang="en-US" altLang="zh-CN" sz="1200" dirty="0"/>
          </a:p>
          <a:p>
            <a:pPr algn="ctr"/>
            <a:endParaRPr lang="en-US" altLang="zh-CN" sz="1200" dirty="0"/>
          </a:p>
          <a:p>
            <a:pPr algn="ctr"/>
            <a:endParaRPr lang="zh-CN" altLang="en-US" sz="1200" dirty="0"/>
          </a:p>
        </p:txBody>
      </p:sp>
      <p:sp>
        <p:nvSpPr>
          <p:cNvPr id="134" name="椭圆 9514">
            <a:extLst>
              <a:ext uri="{FF2B5EF4-FFF2-40B4-BE49-F238E27FC236}">
                <a16:creationId xmlns:a16="http://schemas.microsoft.com/office/drawing/2014/main" id="{79EBC2A8-2E4B-2972-2E51-DD6A372710C6}"/>
              </a:ext>
            </a:extLst>
          </p:cNvPr>
          <p:cNvSpPr/>
          <p:nvPr/>
        </p:nvSpPr>
        <p:spPr>
          <a:xfrm>
            <a:off x="3485578" y="3598697"/>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5" name="文本框 9515">
            <a:extLst>
              <a:ext uri="{FF2B5EF4-FFF2-40B4-BE49-F238E27FC236}">
                <a16:creationId xmlns:a16="http://schemas.microsoft.com/office/drawing/2014/main" id="{A832F6B2-B262-B754-4075-F8307B191C63}"/>
              </a:ext>
            </a:extLst>
          </p:cNvPr>
          <p:cNvSpPr txBox="1"/>
          <p:nvPr/>
        </p:nvSpPr>
        <p:spPr>
          <a:xfrm>
            <a:off x="2808825" y="4335479"/>
            <a:ext cx="998492" cy="830997"/>
          </a:xfrm>
          <a:prstGeom prst="rect">
            <a:avLst/>
          </a:prstGeom>
          <a:noFill/>
          <a:ln>
            <a:solidFill>
              <a:srgbClr val="0070C0"/>
            </a:solidFill>
          </a:ln>
        </p:spPr>
        <p:txBody>
          <a:bodyPr wrap="square" rtlCol="0">
            <a:spAutoFit/>
          </a:bodyPr>
          <a:lstStyle/>
          <a:p>
            <a:pPr algn="ctr"/>
            <a:endParaRPr lang="en-US" altLang="zh-CN" sz="1200" dirty="0"/>
          </a:p>
          <a:p>
            <a:pPr algn="ctr"/>
            <a:endParaRPr lang="en-US" altLang="zh-CN" sz="1200" dirty="0"/>
          </a:p>
          <a:p>
            <a:pPr algn="ctr"/>
            <a:endParaRPr lang="en-US" altLang="zh-CN" sz="1200" dirty="0"/>
          </a:p>
          <a:p>
            <a:pPr algn="ctr"/>
            <a:r>
              <a:rPr lang="en-US" altLang="zh-CN" sz="1200" dirty="0"/>
              <a:t>QPU B</a:t>
            </a:r>
            <a:endParaRPr lang="zh-CN" altLang="en-US" sz="1200" dirty="0"/>
          </a:p>
        </p:txBody>
      </p:sp>
      <p:sp>
        <p:nvSpPr>
          <p:cNvPr id="136" name="椭圆 9516">
            <a:extLst>
              <a:ext uri="{FF2B5EF4-FFF2-40B4-BE49-F238E27FC236}">
                <a16:creationId xmlns:a16="http://schemas.microsoft.com/office/drawing/2014/main" id="{B27AB09A-D7A0-DC52-5C0C-DEC856BA1FC9}"/>
              </a:ext>
            </a:extLst>
          </p:cNvPr>
          <p:cNvSpPr/>
          <p:nvPr/>
        </p:nvSpPr>
        <p:spPr>
          <a:xfrm>
            <a:off x="2923188" y="4693668"/>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7" name="椭圆 9517">
            <a:extLst>
              <a:ext uri="{FF2B5EF4-FFF2-40B4-BE49-F238E27FC236}">
                <a16:creationId xmlns:a16="http://schemas.microsoft.com/office/drawing/2014/main" id="{704C79BF-DFA8-5B72-4712-77956F2B8AFF}"/>
              </a:ext>
            </a:extLst>
          </p:cNvPr>
          <p:cNvSpPr/>
          <p:nvPr/>
        </p:nvSpPr>
        <p:spPr>
          <a:xfrm>
            <a:off x="3488720" y="4707160"/>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8" name="矩形 9518">
            <a:extLst>
              <a:ext uri="{FF2B5EF4-FFF2-40B4-BE49-F238E27FC236}">
                <a16:creationId xmlns:a16="http://schemas.microsoft.com/office/drawing/2014/main" id="{50C4550A-7AEF-ABCF-819A-31CF6D2BBB68}"/>
              </a:ext>
            </a:extLst>
          </p:cNvPr>
          <p:cNvSpPr/>
          <p:nvPr/>
        </p:nvSpPr>
        <p:spPr>
          <a:xfrm>
            <a:off x="3550664" y="4152984"/>
            <a:ext cx="86272" cy="195082"/>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9" name="椭圆 9519">
            <a:extLst>
              <a:ext uri="{FF2B5EF4-FFF2-40B4-BE49-F238E27FC236}">
                <a16:creationId xmlns:a16="http://schemas.microsoft.com/office/drawing/2014/main" id="{751E9966-6ECE-2784-03F0-AA0B5FDFB7BE}"/>
              </a:ext>
            </a:extLst>
          </p:cNvPr>
          <p:cNvSpPr/>
          <p:nvPr/>
        </p:nvSpPr>
        <p:spPr>
          <a:xfrm>
            <a:off x="2907608" y="3580482"/>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40" name="文本框 9520">
            <a:extLst>
              <a:ext uri="{FF2B5EF4-FFF2-40B4-BE49-F238E27FC236}">
                <a16:creationId xmlns:a16="http://schemas.microsoft.com/office/drawing/2014/main" id="{83661A98-5DF2-6830-0274-8523C2E8578C}"/>
              </a:ext>
            </a:extLst>
          </p:cNvPr>
          <p:cNvSpPr txBox="1"/>
          <p:nvPr/>
        </p:nvSpPr>
        <p:spPr>
          <a:xfrm>
            <a:off x="2851904" y="3539868"/>
            <a:ext cx="610541" cy="276999"/>
          </a:xfrm>
          <a:prstGeom prst="rect">
            <a:avLst/>
          </a:prstGeom>
          <a:noFill/>
        </p:spPr>
        <p:txBody>
          <a:bodyPr wrap="square" rtlCol="0">
            <a:spAutoFit/>
          </a:bodyPr>
          <a:lstStyle/>
          <a:p>
            <a:r>
              <a:rPr lang="en-US" altLang="zh-CN" sz="1200" dirty="0">
                <a:solidFill>
                  <a:schemeClr val="bg1"/>
                </a:solidFill>
              </a:rPr>
              <a:t>q1</a:t>
            </a:r>
            <a:endParaRPr lang="zh-CN" altLang="en-US" sz="1200" dirty="0">
              <a:solidFill>
                <a:schemeClr val="bg1"/>
              </a:solidFill>
            </a:endParaRPr>
          </a:p>
        </p:txBody>
      </p:sp>
      <p:sp>
        <p:nvSpPr>
          <p:cNvPr id="141" name="文本框 9521">
            <a:extLst>
              <a:ext uri="{FF2B5EF4-FFF2-40B4-BE49-F238E27FC236}">
                <a16:creationId xmlns:a16="http://schemas.microsoft.com/office/drawing/2014/main" id="{71C3316C-5AF6-18FB-FB93-CF7842B125C6}"/>
              </a:ext>
            </a:extLst>
          </p:cNvPr>
          <p:cNvSpPr txBox="1"/>
          <p:nvPr/>
        </p:nvSpPr>
        <p:spPr>
          <a:xfrm>
            <a:off x="3395368" y="3557497"/>
            <a:ext cx="610541" cy="276999"/>
          </a:xfrm>
          <a:prstGeom prst="rect">
            <a:avLst/>
          </a:prstGeom>
          <a:noFill/>
        </p:spPr>
        <p:txBody>
          <a:bodyPr wrap="square" rtlCol="0">
            <a:spAutoFit/>
          </a:bodyPr>
          <a:lstStyle/>
          <a:p>
            <a:r>
              <a:rPr lang="en-US" altLang="zh-CN" sz="1200" dirty="0">
                <a:solidFill>
                  <a:schemeClr val="bg1"/>
                </a:solidFill>
              </a:rPr>
              <a:t>q3</a:t>
            </a:r>
            <a:endParaRPr lang="zh-CN" altLang="en-US" sz="1200" dirty="0">
              <a:solidFill>
                <a:schemeClr val="bg1"/>
              </a:solidFill>
            </a:endParaRPr>
          </a:p>
        </p:txBody>
      </p:sp>
      <p:sp>
        <p:nvSpPr>
          <p:cNvPr id="142" name="文本框 9522">
            <a:extLst>
              <a:ext uri="{FF2B5EF4-FFF2-40B4-BE49-F238E27FC236}">
                <a16:creationId xmlns:a16="http://schemas.microsoft.com/office/drawing/2014/main" id="{22C9BE71-86B3-5B36-4E39-63D913882463}"/>
              </a:ext>
            </a:extLst>
          </p:cNvPr>
          <p:cNvSpPr txBox="1"/>
          <p:nvPr/>
        </p:nvSpPr>
        <p:spPr>
          <a:xfrm>
            <a:off x="3405333" y="4672814"/>
            <a:ext cx="610541" cy="276999"/>
          </a:xfrm>
          <a:prstGeom prst="rect">
            <a:avLst/>
          </a:prstGeom>
          <a:noFill/>
        </p:spPr>
        <p:txBody>
          <a:bodyPr wrap="square" rtlCol="0">
            <a:spAutoFit/>
          </a:bodyPr>
          <a:lstStyle/>
          <a:p>
            <a:r>
              <a:rPr lang="en-US" altLang="zh-CN" sz="1200" dirty="0">
                <a:solidFill>
                  <a:schemeClr val="bg1"/>
                </a:solidFill>
              </a:rPr>
              <a:t>q4</a:t>
            </a:r>
            <a:endParaRPr lang="zh-CN" altLang="en-US" sz="1200" dirty="0">
              <a:solidFill>
                <a:schemeClr val="bg1"/>
              </a:solidFill>
            </a:endParaRPr>
          </a:p>
        </p:txBody>
      </p:sp>
      <p:sp>
        <p:nvSpPr>
          <p:cNvPr id="143" name="文本框 9523">
            <a:extLst>
              <a:ext uri="{FF2B5EF4-FFF2-40B4-BE49-F238E27FC236}">
                <a16:creationId xmlns:a16="http://schemas.microsoft.com/office/drawing/2014/main" id="{F773DD19-9153-54C7-455E-ACF21AB36701}"/>
              </a:ext>
            </a:extLst>
          </p:cNvPr>
          <p:cNvSpPr txBox="1"/>
          <p:nvPr/>
        </p:nvSpPr>
        <p:spPr>
          <a:xfrm>
            <a:off x="2851880" y="4648811"/>
            <a:ext cx="610541" cy="276999"/>
          </a:xfrm>
          <a:prstGeom prst="rect">
            <a:avLst/>
          </a:prstGeom>
          <a:noFill/>
        </p:spPr>
        <p:txBody>
          <a:bodyPr wrap="square" rtlCol="0">
            <a:spAutoFit/>
          </a:bodyPr>
          <a:lstStyle/>
          <a:p>
            <a:r>
              <a:rPr lang="en-US" altLang="zh-CN" sz="1200" dirty="0">
                <a:solidFill>
                  <a:schemeClr val="bg1"/>
                </a:solidFill>
              </a:rPr>
              <a:t>q2</a:t>
            </a:r>
            <a:endParaRPr lang="zh-CN" altLang="en-US" sz="1200" dirty="0">
              <a:solidFill>
                <a:schemeClr val="bg1"/>
              </a:solidFill>
            </a:endParaRPr>
          </a:p>
        </p:txBody>
      </p:sp>
      <p:sp>
        <p:nvSpPr>
          <p:cNvPr id="144" name="椭圆 9524">
            <a:extLst>
              <a:ext uri="{FF2B5EF4-FFF2-40B4-BE49-F238E27FC236}">
                <a16:creationId xmlns:a16="http://schemas.microsoft.com/office/drawing/2014/main" id="{0FE13660-73B4-9ACB-B77A-A12E5B6CF4DB}"/>
              </a:ext>
            </a:extLst>
          </p:cNvPr>
          <p:cNvSpPr/>
          <p:nvPr/>
        </p:nvSpPr>
        <p:spPr>
          <a:xfrm>
            <a:off x="3485781" y="3950899"/>
            <a:ext cx="216037" cy="202125"/>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45" name="椭圆 9525">
            <a:extLst>
              <a:ext uri="{FF2B5EF4-FFF2-40B4-BE49-F238E27FC236}">
                <a16:creationId xmlns:a16="http://schemas.microsoft.com/office/drawing/2014/main" id="{5A599DD8-A05F-2778-2E23-AFB0FB966806}"/>
              </a:ext>
            </a:extLst>
          </p:cNvPr>
          <p:cNvSpPr/>
          <p:nvPr/>
        </p:nvSpPr>
        <p:spPr>
          <a:xfrm>
            <a:off x="3486650" y="4336783"/>
            <a:ext cx="216037" cy="202125"/>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46" name="椭圆 9526">
            <a:extLst>
              <a:ext uri="{FF2B5EF4-FFF2-40B4-BE49-F238E27FC236}">
                <a16:creationId xmlns:a16="http://schemas.microsoft.com/office/drawing/2014/main" id="{1A9E93C3-59A3-60C2-49F8-F9E0355CADD9}"/>
              </a:ext>
            </a:extLst>
          </p:cNvPr>
          <p:cNvSpPr/>
          <p:nvPr/>
        </p:nvSpPr>
        <p:spPr>
          <a:xfrm>
            <a:off x="2914555" y="3948707"/>
            <a:ext cx="216037" cy="202125"/>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47" name="椭圆 9527">
            <a:extLst>
              <a:ext uri="{FF2B5EF4-FFF2-40B4-BE49-F238E27FC236}">
                <a16:creationId xmlns:a16="http://schemas.microsoft.com/office/drawing/2014/main" id="{F6ADC916-7C86-2C32-BCC3-B28CE53D4656}"/>
              </a:ext>
            </a:extLst>
          </p:cNvPr>
          <p:cNvSpPr/>
          <p:nvPr/>
        </p:nvSpPr>
        <p:spPr>
          <a:xfrm>
            <a:off x="2915424" y="4334591"/>
            <a:ext cx="216037" cy="202125"/>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48" name="文本框 9528">
            <a:extLst>
              <a:ext uri="{FF2B5EF4-FFF2-40B4-BE49-F238E27FC236}">
                <a16:creationId xmlns:a16="http://schemas.microsoft.com/office/drawing/2014/main" id="{95123F29-B1C3-7FF4-13B5-E1743A63F2AB}"/>
              </a:ext>
            </a:extLst>
          </p:cNvPr>
          <p:cNvSpPr txBox="1"/>
          <p:nvPr/>
        </p:nvSpPr>
        <p:spPr>
          <a:xfrm>
            <a:off x="2860628" y="3906276"/>
            <a:ext cx="610541" cy="276999"/>
          </a:xfrm>
          <a:prstGeom prst="rect">
            <a:avLst/>
          </a:prstGeom>
          <a:noFill/>
        </p:spPr>
        <p:txBody>
          <a:bodyPr wrap="square" rtlCol="0">
            <a:spAutoFit/>
          </a:bodyPr>
          <a:lstStyle/>
          <a:p>
            <a:r>
              <a:rPr lang="en-US" altLang="zh-CN" sz="1200" dirty="0">
                <a:solidFill>
                  <a:schemeClr val="bg1"/>
                </a:solidFill>
              </a:rPr>
              <a:t>c1</a:t>
            </a:r>
            <a:endParaRPr lang="zh-CN" altLang="en-US" sz="1200" dirty="0">
              <a:solidFill>
                <a:schemeClr val="bg1"/>
              </a:solidFill>
            </a:endParaRPr>
          </a:p>
        </p:txBody>
      </p:sp>
      <p:sp>
        <p:nvSpPr>
          <p:cNvPr id="149" name="文本框 9529">
            <a:extLst>
              <a:ext uri="{FF2B5EF4-FFF2-40B4-BE49-F238E27FC236}">
                <a16:creationId xmlns:a16="http://schemas.microsoft.com/office/drawing/2014/main" id="{C59FE288-3D41-2BD4-B879-8A3992AC5937}"/>
              </a:ext>
            </a:extLst>
          </p:cNvPr>
          <p:cNvSpPr txBox="1"/>
          <p:nvPr/>
        </p:nvSpPr>
        <p:spPr>
          <a:xfrm>
            <a:off x="2860628" y="4293761"/>
            <a:ext cx="610541" cy="276999"/>
          </a:xfrm>
          <a:prstGeom prst="rect">
            <a:avLst/>
          </a:prstGeom>
          <a:noFill/>
        </p:spPr>
        <p:txBody>
          <a:bodyPr wrap="square" rtlCol="0">
            <a:spAutoFit/>
          </a:bodyPr>
          <a:lstStyle/>
          <a:p>
            <a:r>
              <a:rPr lang="en-US" altLang="zh-CN" sz="1200" dirty="0">
                <a:solidFill>
                  <a:schemeClr val="bg1"/>
                </a:solidFill>
              </a:rPr>
              <a:t>c3</a:t>
            </a:r>
            <a:endParaRPr lang="zh-CN" altLang="en-US" sz="1200" dirty="0">
              <a:solidFill>
                <a:schemeClr val="bg1"/>
              </a:solidFill>
            </a:endParaRPr>
          </a:p>
        </p:txBody>
      </p:sp>
      <p:sp>
        <p:nvSpPr>
          <p:cNvPr id="150" name="文本框 9530">
            <a:extLst>
              <a:ext uri="{FF2B5EF4-FFF2-40B4-BE49-F238E27FC236}">
                <a16:creationId xmlns:a16="http://schemas.microsoft.com/office/drawing/2014/main" id="{F5BA3E1F-0044-D407-985A-84A1307FA6B6}"/>
              </a:ext>
            </a:extLst>
          </p:cNvPr>
          <p:cNvSpPr txBox="1"/>
          <p:nvPr/>
        </p:nvSpPr>
        <p:spPr>
          <a:xfrm>
            <a:off x="3449013" y="3905453"/>
            <a:ext cx="610541" cy="276999"/>
          </a:xfrm>
          <a:prstGeom prst="rect">
            <a:avLst/>
          </a:prstGeom>
          <a:noFill/>
        </p:spPr>
        <p:txBody>
          <a:bodyPr wrap="square" rtlCol="0">
            <a:spAutoFit/>
          </a:bodyPr>
          <a:lstStyle/>
          <a:p>
            <a:r>
              <a:rPr lang="en-US" altLang="zh-CN" sz="1200" dirty="0">
                <a:solidFill>
                  <a:schemeClr val="bg1"/>
                </a:solidFill>
              </a:rPr>
              <a:t>c2</a:t>
            </a:r>
            <a:endParaRPr lang="zh-CN" altLang="en-US" sz="1200" dirty="0">
              <a:solidFill>
                <a:schemeClr val="bg1"/>
              </a:solidFill>
            </a:endParaRPr>
          </a:p>
        </p:txBody>
      </p:sp>
      <p:sp>
        <p:nvSpPr>
          <p:cNvPr id="151" name="文本框 9531">
            <a:extLst>
              <a:ext uri="{FF2B5EF4-FFF2-40B4-BE49-F238E27FC236}">
                <a16:creationId xmlns:a16="http://schemas.microsoft.com/office/drawing/2014/main" id="{72614FB4-423B-7771-983B-5F5320CA746C}"/>
              </a:ext>
            </a:extLst>
          </p:cNvPr>
          <p:cNvSpPr txBox="1"/>
          <p:nvPr/>
        </p:nvSpPr>
        <p:spPr>
          <a:xfrm>
            <a:off x="3449013" y="4305869"/>
            <a:ext cx="610541" cy="276999"/>
          </a:xfrm>
          <a:prstGeom prst="rect">
            <a:avLst/>
          </a:prstGeom>
          <a:noFill/>
        </p:spPr>
        <p:txBody>
          <a:bodyPr wrap="square" rtlCol="0">
            <a:spAutoFit/>
          </a:bodyPr>
          <a:lstStyle/>
          <a:p>
            <a:r>
              <a:rPr lang="en-US" altLang="zh-CN" sz="1200" dirty="0">
                <a:solidFill>
                  <a:schemeClr val="bg1"/>
                </a:solidFill>
              </a:rPr>
              <a:t>c4</a:t>
            </a:r>
            <a:endParaRPr lang="zh-CN" altLang="en-US" sz="1200" dirty="0">
              <a:solidFill>
                <a:schemeClr val="bg1"/>
              </a:solidFill>
            </a:endParaRPr>
          </a:p>
        </p:txBody>
      </p:sp>
      <p:sp>
        <p:nvSpPr>
          <p:cNvPr id="152" name="文本框 9532">
            <a:extLst>
              <a:ext uri="{FF2B5EF4-FFF2-40B4-BE49-F238E27FC236}">
                <a16:creationId xmlns:a16="http://schemas.microsoft.com/office/drawing/2014/main" id="{60EE210B-C6A4-52DB-678C-36EDF3E679B4}"/>
              </a:ext>
            </a:extLst>
          </p:cNvPr>
          <p:cNvSpPr txBox="1"/>
          <p:nvPr/>
        </p:nvSpPr>
        <p:spPr>
          <a:xfrm rot="20258136">
            <a:off x="7617996" y="3868832"/>
            <a:ext cx="3030463" cy="461665"/>
          </a:xfrm>
          <a:prstGeom prst="rect">
            <a:avLst/>
          </a:prstGeom>
          <a:solidFill>
            <a:schemeClr val="bg1"/>
          </a:solidFill>
        </p:spPr>
        <p:txBody>
          <a:bodyPr wrap="square" rtlCol="0">
            <a:spAutoFit/>
          </a:bodyPr>
          <a:lstStyle/>
          <a:p>
            <a:r>
              <a:rPr lang="en-US" altLang="zh-CN" sz="2400" dirty="0">
                <a:solidFill>
                  <a:srgbClr val="FF0000"/>
                </a:solidFill>
              </a:rPr>
              <a:t>Circuit by circuit!</a:t>
            </a:r>
            <a:endParaRPr lang="zh-CN" altLang="en-US" sz="2400" dirty="0">
              <a:solidFill>
                <a:srgbClr val="FF0000"/>
              </a:solidFill>
            </a:endParaRPr>
          </a:p>
        </p:txBody>
      </p:sp>
    </p:spTree>
    <p:extLst>
      <p:ext uri="{BB962C8B-B14F-4D97-AF65-F5344CB8AC3E}">
        <p14:creationId xmlns:p14="http://schemas.microsoft.com/office/powerpoint/2010/main" val="588269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8"/>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9"/>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6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1"/>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6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3"/>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64"/>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65"/>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66"/>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69"/>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94"/>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95"/>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96"/>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97"/>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98"/>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00"/>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01"/>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102"/>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103"/>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104"/>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105"/>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106"/>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108"/>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109"/>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110"/>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111"/>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112"/>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113"/>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grpId="0" nodeType="clickEffect">
                                  <p:stCondLst>
                                    <p:cond delay="0"/>
                                  </p:stCondLst>
                                  <p:childTnLst>
                                    <p:set>
                                      <p:cBhvr>
                                        <p:cTn id="84" dur="1" fill="hold">
                                          <p:stCondLst>
                                            <p:cond delay="0"/>
                                          </p:stCondLst>
                                        </p:cTn>
                                        <p:tgtEl>
                                          <p:spTgt spid="67"/>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68"/>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107"/>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99"/>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49"/>
                                        </p:tgtEl>
                                        <p:attrNameLst>
                                          <p:attrName>style.visibility</p:attrName>
                                        </p:attrNameLst>
                                      </p:cBhvr>
                                      <p:to>
                                        <p:strVal val="visible"/>
                                      </p:to>
                                    </p:set>
                                  </p:childTnLst>
                                </p:cTn>
                              </p:par>
                              <p:par>
                                <p:cTn id="95" presetID="1" presetClass="entr" presetSubtype="0" fill="hold" nodeType="withEffect">
                                  <p:stCondLst>
                                    <p:cond delay="0"/>
                                  </p:stCondLst>
                                  <p:childTnLst>
                                    <p:set>
                                      <p:cBhvr>
                                        <p:cTn id="96" dur="1" fill="hold">
                                          <p:stCondLst>
                                            <p:cond delay="0"/>
                                          </p:stCondLst>
                                        </p:cTn>
                                        <p:tgtEl>
                                          <p:spTgt spid="50"/>
                                        </p:tgtEl>
                                        <p:attrNameLst>
                                          <p:attrName>style.visibility</p:attrName>
                                        </p:attrNameLst>
                                      </p:cBhvr>
                                      <p:to>
                                        <p:strVal val="visible"/>
                                      </p:to>
                                    </p:set>
                                  </p:childTnLst>
                                </p:cTn>
                              </p:par>
                            </p:childTnLst>
                          </p:cTn>
                        </p:par>
                      </p:childTnLst>
                    </p:cTn>
                  </p:par>
                  <p:par>
                    <p:cTn id="97" fill="hold">
                      <p:stCondLst>
                        <p:cond delay="indefinite"/>
                      </p:stCondLst>
                      <p:childTnLst>
                        <p:par>
                          <p:cTn id="98" fill="hold">
                            <p:stCondLst>
                              <p:cond delay="0"/>
                            </p:stCondLst>
                            <p:childTnLst>
                              <p:par>
                                <p:cTn id="99" presetID="1" presetClass="entr" presetSubtype="0" fill="hold" grpId="0" nodeType="clickEffect">
                                  <p:stCondLst>
                                    <p:cond delay="0"/>
                                  </p:stCondLst>
                                  <p:childTnLst>
                                    <p:set>
                                      <p:cBhvr>
                                        <p:cTn id="100" dur="1" fill="hold">
                                          <p:stCondLst>
                                            <p:cond delay="0"/>
                                          </p:stCondLst>
                                        </p:cTn>
                                        <p:tgtEl>
                                          <p:spTgt spid="51"/>
                                        </p:tgtEl>
                                        <p:attrNameLst>
                                          <p:attrName>style.visibility</p:attrName>
                                        </p:attrNameLst>
                                      </p:cBhvr>
                                      <p:to>
                                        <p:strVal val="visible"/>
                                      </p:to>
                                    </p:set>
                                  </p:childTnLst>
                                </p:cTn>
                              </p:par>
                              <p:par>
                                <p:cTn id="101" presetID="1" presetClass="entr" presetSubtype="0" fill="hold" nodeType="withEffect">
                                  <p:stCondLst>
                                    <p:cond delay="0"/>
                                  </p:stCondLst>
                                  <p:childTnLst>
                                    <p:set>
                                      <p:cBhvr>
                                        <p:cTn id="102" dur="1" fill="hold">
                                          <p:stCondLst>
                                            <p:cond delay="0"/>
                                          </p:stCondLst>
                                        </p:cTn>
                                        <p:tgtEl>
                                          <p:spTgt spid="52"/>
                                        </p:tgtEl>
                                        <p:attrNameLst>
                                          <p:attrName>style.visibility</p:attrName>
                                        </p:attrNameLst>
                                      </p:cBhvr>
                                      <p:to>
                                        <p:strVal val="visible"/>
                                      </p:to>
                                    </p:set>
                                  </p:childTnLst>
                                </p:cTn>
                              </p:par>
                            </p:childTnLst>
                          </p:cTn>
                        </p:par>
                      </p:childTnLst>
                    </p:cTn>
                  </p:par>
                  <p:par>
                    <p:cTn id="103" fill="hold">
                      <p:stCondLst>
                        <p:cond delay="indefinite"/>
                      </p:stCondLst>
                      <p:childTnLst>
                        <p:par>
                          <p:cTn id="104" fill="hold">
                            <p:stCondLst>
                              <p:cond delay="0"/>
                            </p:stCondLst>
                            <p:childTnLst>
                              <p:par>
                                <p:cTn id="105" presetID="1" presetClass="entr" presetSubtype="0" fill="hold" grpId="0" nodeType="clickEffect">
                                  <p:stCondLst>
                                    <p:cond delay="0"/>
                                  </p:stCondLst>
                                  <p:childTnLst>
                                    <p:set>
                                      <p:cBhvr>
                                        <p:cTn id="106" dur="1" fill="hold">
                                          <p:stCondLst>
                                            <p:cond delay="0"/>
                                          </p:stCondLst>
                                        </p:cTn>
                                        <p:tgtEl>
                                          <p:spTgt spid="79"/>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80"/>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81"/>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82"/>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83"/>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84"/>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91"/>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92"/>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93"/>
                                        </p:tgtEl>
                                        <p:attrNameLst>
                                          <p:attrName>style.visibility</p:attrName>
                                        </p:attrNameLst>
                                      </p:cBhvr>
                                      <p:to>
                                        <p:strVal val="visible"/>
                                      </p:to>
                                    </p:set>
                                  </p:childTnLst>
                                </p:cTn>
                              </p:par>
                              <p:par>
                                <p:cTn id="123" presetID="1" presetClass="entr" presetSubtype="0" fill="hold" grpId="0" nodeType="withEffect">
                                  <p:stCondLst>
                                    <p:cond delay="0"/>
                                  </p:stCondLst>
                                  <p:childTnLst>
                                    <p:set>
                                      <p:cBhvr>
                                        <p:cTn id="124" dur="1" fill="hold">
                                          <p:stCondLst>
                                            <p:cond delay="0"/>
                                          </p:stCondLst>
                                        </p:cTn>
                                        <p:tgtEl>
                                          <p:spTgt spid="86"/>
                                        </p:tgtEl>
                                        <p:attrNameLst>
                                          <p:attrName>style.visibility</p:attrName>
                                        </p:attrNameLst>
                                      </p:cBhvr>
                                      <p:to>
                                        <p:strVal val="visible"/>
                                      </p:to>
                                    </p:set>
                                  </p:childTnLst>
                                </p:cTn>
                              </p:par>
                            </p:childTnLst>
                          </p:cTn>
                        </p:par>
                      </p:childTnLst>
                    </p:cTn>
                  </p:par>
                  <p:par>
                    <p:cTn id="125" fill="hold">
                      <p:stCondLst>
                        <p:cond delay="indefinite"/>
                      </p:stCondLst>
                      <p:childTnLst>
                        <p:par>
                          <p:cTn id="126" fill="hold">
                            <p:stCondLst>
                              <p:cond delay="0"/>
                            </p:stCondLst>
                            <p:childTnLst>
                              <p:par>
                                <p:cTn id="127" presetID="1" presetClass="entr" presetSubtype="0" fill="hold" grpId="0" nodeType="clickEffect">
                                  <p:stCondLst>
                                    <p:cond delay="0"/>
                                  </p:stCondLst>
                                  <p:childTnLst>
                                    <p:set>
                                      <p:cBhvr>
                                        <p:cTn id="128" dur="1" fill="hold">
                                          <p:stCondLst>
                                            <p:cond delay="0"/>
                                          </p:stCondLst>
                                        </p:cTn>
                                        <p:tgtEl>
                                          <p:spTgt spid="152"/>
                                        </p:tgtEl>
                                        <p:attrNameLst>
                                          <p:attrName>style.visibility</p:attrName>
                                        </p:attrNameLst>
                                      </p:cBhvr>
                                      <p:to>
                                        <p:strVal val="visible"/>
                                      </p:to>
                                    </p:set>
                                  </p:childTnLst>
                                </p:cTn>
                              </p:par>
                              <p:par>
                                <p:cTn id="129" presetID="1" presetClass="entr" presetSubtype="0" fill="hold" grpId="0" nodeType="withEffect">
                                  <p:stCondLst>
                                    <p:cond delay="0"/>
                                  </p:stCondLst>
                                  <p:childTnLst>
                                    <p:set>
                                      <p:cBhvr>
                                        <p:cTn id="130" dur="1" fill="hold">
                                          <p:stCondLst>
                                            <p:cond delay="0"/>
                                          </p:stCondLst>
                                        </p:cTn>
                                        <p:tgtEl>
                                          <p:spTgt spid="70"/>
                                        </p:tgtEl>
                                        <p:attrNameLst>
                                          <p:attrName>style.visibility</p:attrName>
                                        </p:attrNameLst>
                                      </p:cBhvr>
                                      <p:to>
                                        <p:strVal val="visible"/>
                                      </p:to>
                                    </p:set>
                                  </p:childTnLst>
                                </p:cTn>
                              </p:par>
                            </p:childTnLst>
                          </p:cTn>
                        </p:par>
                      </p:childTnLst>
                    </p:cTn>
                  </p:par>
                  <p:par>
                    <p:cTn id="131" fill="hold">
                      <p:stCondLst>
                        <p:cond delay="indefinite"/>
                      </p:stCondLst>
                      <p:childTnLst>
                        <p:par>
                          <p:cTn id="132" fill="hold">
                            <p:stCondLst>
                              <p:cond delay="0"/>
                            </p:stCondLst>
                            <p:childTnLst>
                              <p:par>
                                <p:cTn id="133" presetID="1" presetClass="entr" presetSubtype="0" fill="hold" grpId="0" nodeType="clickEffect">
                                  <p:stCondLst>
                                    <p:cond delay="0"/>
                                  </p:stCondLst>
                                  <p:childTnLst>
                                    <p:set>
                                      <p:cBhvr>
                                        <p:cTn id="134"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49" grpId="0" animBg="1"/>
      <p:bldP spid="51" grpId="0" animBg="1"/>
      <p:bldP spid="53" grpId="0"/>
      <p:bldP spid="54" grpId="0"/>
      <p:bldP spid="55" grpId="0"/>
      <p:bldP spid="57" grpId="0"/>
      <p:bldP spid="58" grpId="0"/>
      <p:bldP spid="63" grpId="0"/>
      <p:bldP spid="64" grpId="0"/>
      <p:bldP spid="65" grpId="0"/>
      <p:bldP spid="66" grpId="0"/>
      <p:bldP spid="67" grpId="0" animBg="1"/>
      <p:bldP spid="68" grpId="0" animBg="1"/>
      <p:bldP spid="69" grpId="0" animBg="1"/>
      <p:bldP spid="70" grpId="0"/>
      <p:bldP spid="79" grpId="0" animBg="1"/>
      <p:bldP spid="80" grpId="0" animBg="1"/>
      <p:bldP spid="81" grpId="0" animBg="1"/>
      <p:bldP spid="82" grpId="0"/>
      <p:bldP spid="83" grpId="0"/>
      <p:bldP spid="84" grpId="0"/>
      <p:bldP spid="86" grpId="0"/>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p:bldP spid="102" grpId="0"/>
      <p:bldP spid="103" grpId="0"/>
      <p:bldP spid="104" grpId="0"/>
      <p:bldP spid="105" grpId="0" animBg="1"/>
      <p:bldP spid="106" grpId="0" animBg="1"/>
      <p:bldP spid="107" grpId="0" animBg="1"/>
      <p:bldP spid="108" grpId="0" animBg="1"/>
      <p:bldP spid="109" grpId="0" animBg="1"/>
      <p:bldP spid="110" grpId="0"/>
      <p:bldP spid="111" grpId="0"/>
      <p:bldP spid="112" grpId="0"/>
      <p:bldP spid="113" grpId="0"/>
      <p:bldP spid="152" grpId="0" animBg="1"/>
    </p:bld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CF7E0C-F4DD-6550-E221-64853D56D88F}"/>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52CCEE9C-D9B2-0E7D-43F0-523C4CE50727}"/>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12DF756E-07AE-A767-0BCE-2CE607437DA5}"/>
              </a:ext>
            </a:extLst>
          </p:cNvPr>
          <p:cNvSpPr/>
          <p:nvPr/>
        </p:nvSpPr>
        <p:spPr>
          <a:xfrm>
            <a:off x="109728" y="3115658"/>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81D34613-876D-E9D7-1FF5-EE5CDF5E3F0A}"/>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cs typeface="Calibri" pitchFamily="34" charset="-120"/>
              </a:rPr>
              <a:t>Introduction</a:t>
            </a:r>
          </a:p>
        </p:txBody>
      </p:sp>
      <p:sp>
        <p:nvSpPr>
          <p:cNvPr id="6" name="Text 4">
            <a:extLst>
              <a:ext uri="{FF2B5EF4-FFF2-40B4-BE49-F238E27FC236}">
                <a16:creationId xmlns:a16="http://schemas.microsoft.com/office/drawing/2014/main" id="{27C0DEFA-7EB3-6B04-C4BF-2EE8B04D4CCA}"/>
              </a:ext>
            </a:extLst>
          </p:cNvPr>
          <p:cNvSpPr/>
          <p:nvPr/>
        </p:nvSpPr>
        <p:spPr>
          <a:xfrm>
            <a:off x="182880" y="2267712"/>
            <a:ext cx="1225296" cy="512064"/>
          </a:xfrm>
          <a:prstGeom prst="rect">
            <a:avLst/>
          </a:prstGeom>
          <a:noFill/>
          <a:ln/>
        </p:spPr>
        <p:txBody>
          <a:bodyPr wrap="square" rtlCol="0" anchor="ctr"/>
          <a:lstStyle/>
          <a:p>
            <a:r>
              <a:rPr lang="en-US" sz="1250" dirty="0">
                <a:solidFill>
                  <a:srgbClr val="EACBD1"/>
                </a:solidFill>
                <a:latin typeface="Calibri" pitchFamily="34" charset="0"/>
                <a:cs typeface="Calibri" pitchFamily="34" charset="-120"/>
              </a:rPr>
              <a:t>TACO</a:t>
            </a:r>
          </a:p>
        </p:txBody>
      </p:sp>
      <p:sp>
        <p:nvSpPr>
          <p:cNvPr id="7" name="Text 5">
            <a:extLst>
              <a:ext uri="{FF2B5EF4-FFF2-40B4-BE49-F238E27FC236}">
                <a16:creationId xmlns:a16="http://schemas.microsoft.com/office/drawing/2014/main" id="{FAC1101D-5B2C-1077-41B0-E18E74B1E7C3}"/>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cs typeface="Calibri" pitchFamily="34" charset="-120"/>
              </a:rPr>
              <a:t>UNIQ</a:t>
            </a:r>
          </a:p>
        </p:txBody>
      </p:sp>
      <p:sp>
        <p:nvSpPr>
          <p:cNvPr id="8" name="Text 6">
            <a:extLst>
              <a:ext uri="{FF2B5EF4-FFF2-40B4-BE49-F238E27FC236}">
                <a16:creationId xmlns:a16="http://schemas.microsoft.com/office/drawing/2014/main" id="{2B226EB5-4285-9CDF-E423-EAB5B86E9AC5}"/>
              </a:ext>
            </a:extLst>
          </p:cNvPr>
          <p:cNvSpPr/>
          <p:nvPr/>
        </p:nvSpPr>
        <p:spPr>
          <a:xfrm>
            <a:off x="182880" y="4005072"/>
            <a:ext cx="1225296" cy="512064"/>
          </a:xfrm>
          <a:prstGeom prst="rect">
            <a:avLst/>
          </a:prstGeom>
          <a:noFill/>
          <a:ln/>
        </p:spPr>
        <p:txBody>
          <a:bodyPr wrap="square" rtlCol="0" anchor="ctr"/>
          <a:lstStyle/>
          <a:p>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a:extLst>
              <a:ext uri="{FF2B5EF4-FFF2-40B4-BE49-F238E27FC236}">
                <a16:creationId xmlns:a16="http://schemas.microsoft.com/office/drawing/2014/main" id="{4660DE34-6FE8-ADB3-B829-C1692ACC4B74}"/>
              </a:ext>
            </a:extLst>
          </p:cNvPr>
          <p:cNvSpPr/>
          <p:nvPr/>
        </p:nvSpPr>
        <p:spPr>
          <a:xfrm>
            <a:off x="2011679" y="353417"/>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UNIQ: Communication-Efficient Distributed Quantum Computing</a:t>
            </a:r>
          </a:p>
        </p:txBody>
      </p:sp>
      <p:sp>
        <p:nvSpPr>
          <p:cNvPr id="13" name="Text 11">
            <a:extLst>
              <a:ext uri="{FF2B5EF4-FFF2-40B4-BE49-F238E27FC236}">
                <a16:creationId xmlns:a16="http://schemas.microsoft.com/office/drawing/2014/main" id="{CE5C52BD-56D7-C78A-D93C-827EB3E85326}"/>
              </a:ext>
            </a:extLst>
          </p:cNvPr>
          <p:cNvSpPr/>
          <p:nvPr/>
        </p:nvSpPr>
        <p:spPr>
          <a:xfrm>
            <a:off x="11551615" y="6473952"/>
            <a:ext cx="411480" cy="274320"/>
          </a:xfrm>
          <a:prstGeom prst="rect">
            <a:avLst/>
          </a:prstGeom>
          <a:no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156</a:t>
            </a:fld>
            <a:endParaRPr lang="en-US" sz="1000" dirty="0"/>
          </a:p>
        </p:txBody>
      </p:sp>
      <p:sp>
        <p:nvSpPr>
          <p:cNvPr id="14" name="Text 12">
            <a:extLst>
              <a:ext uri="{FF2B5EF4-FFF2-40B4-BE49-F238E27FC236}">
                <a16:creationId xmlns:a16="http://schemas.microsoft.com/office/drawing/2014/main" id="{283EEFB9-B57E-CB3E-F526-C96AD0B96648}"/>
              </a:ext>
            </a:extLst>
          </p:cNvPr>
          <p:cNvSpPr/>
          <p:nvPr/>
        </p:nvSpPr>
        <p:spPr>
          <a:xfrm>
            <a:off x="2011680" y="6473952"/>
            <a:ext cx="5486400" cy="274320"/>
          </a:xfrm>
          <a:prstGeom prst="rect">
            <a:avLst/>
          </a:prstGeom>
          <a:noFill/>
          <a:ln/>
        </p:spPr>
        <p:txBody>
          <a:bodyPr wrap="square" rtlCol="0" anchor="ctr"/>
          <a:lstStyle/>
          <a:p>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sp>
        <p:nvSpPr>
          <p:cNvPr id="9" name="Text 9">
            <a:extLst>
              <a:ext uri="{FF2B5EF4-FFF2-40B4-BE49-F238E27FC236}">
                <a16:creationId xmlns:a16="http://schemas.microsoft.com/office/drawing/2014/main" id="{ED733CEE-663F-79BD-9F26-459C7F82D992}"/>
              </a:ext>
            </a:extLst>
          </p:cNvPr>
          <p:cNvSpPr/>
          <p:nvPr/>
        </p:nvSpPr>
        <p:spPr>
          <a:xfrm>
            <a:off x="2011680" y="532749"/>
            <a:ext cx="9677095" cy="658368"/>
          </a:xfrm>
          <a:prstGeom prst="rect">
            <a:avLst/>
          </a:prstGeom>
          <a:noFill/>
        </p:spPr>
        <p:txBody>
          <a:bodyPr wrap="square" rtlCol="0" anchor="ctr"/>
          <a:lstStyle/>
          <a:p>
            <a:pPr marL="0" indent="0">
              <a:buNone/>
            </a:pPr>
            <a:r>
              <a:rPr lang="en-US" sz="2400" b="1" dirty="0">
                <a:solidFill>
                  <a:srgbClr val="231F20"/>
                </a:solidFill>
                <a:latin typeface="Cambria" panose="02040503050406030204" pitchFamily="34" charset="0"/>
                <a:ea typeface="Cambria" panose="02040503050406030204" pitchFamily="34" charset="-122"/>
                <a:cs typeface="Cambria" panose="02040503050406030204" pitchFamily="34" charset="-120"/>
              </a:rPr>
              <a:t>State of the Art and Its Limitation </a:t>
            </a:r>
            <a:r>
              <a:rPr lang="en-US" sz="2400" b="1" baseline="30000" dirty="0">
                <a:solidFill>
                  <a:srgbClr val="231F20"/>
                </a:solidFill>
                <a:latin typeface="Cambria" panose="02040503050406030204" pitchFamily="34" charset="0"/>
                <a:ea typeface="Cambria" panose="02040503050406030204" pitchFamily="34" charset="-122"/>
                <a:cs typeface="Cambria" panose="02040503050406030204" pitchFamily="34" charset="-120"/>
              </a:rPr>
              <a:t>[2]</a:t>
            </a:r>
            <a:endParaRPr lang="en-US" sz="2400" baseline="30000" dirty="0"/>
          </a:p>
        </p:txBody>
      </p:sp>
      <p:sp>
        <p:nvSpPr>
          <p:cNvPr id="11" name="矩形 9539">
            <a:extLst>
              <a:ext uri="{FF2B5EF4-FFF2-40B4-BE49-F238E27FC236}">
                <a16:creationId xmlns:a16="http://schemas.microsoft.com/office/drawing/2014/main" id="{728B2449-FCC1-345C-4E9B-EBA0E2759535}"/>
              </a:ext>
            </a:extLst>
          </p:cNvPr>
          <p:cNvSpPr/>
          <p:nvPr/>
        </p:nvSpPr>
        <p:spPr>
          <a:xfrm>
            <a:off x="1728084" y="1216537"/>
            <a:ext cx="5044955" cy="5150925"/>
          </a:xfrm>
          <a:prstGeom prst="rect">
            <a:avLst/>
          </a:prstGeom>
          <a:noFill/>
          <a:ln w="28575">
            <a:solidFill>
              <a:srgbClr val="0070C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dirty="0"/>
          </a:p>
        </p:txBody>
      </p:sp>
      <p:sp>
        <p:nvSpPr>
          <p:cNvPr id="12" name="矩形 9540">
            <a:extLst>
              <a:ext uri="{FF2B5EF4-FFF2-40B4-BE49-F238E27FC236}">
                <a16:creationId xmlns:a16="http://schemas.microsoft.com/office/drawing/2014/main" id="{FDE47F06-353F-A44D-8571-BC6A52BECC76}"/>
              </a:ext>
            </a:extLst>
          </p:cNvPr>
          <p:cNvSpPr/>
          <p:nvPr/>
        </p:nvSpPr>
        <p:spPr>
          <a:xfrm>
            <a:off x="1728083" y="1222714"/>
            <a:ext cx="5044957" cy="394233"/>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err="1"/>
              <a:t>Autocomm</a:t>
            </a:r>
            <a:r>
              <a:rPr lang="en-US" altLang="zh-CN" sz="1600" dirty="0"/>
              <a:t>: circuit-by-circuit optimization </a:t>
            </a:r>
            <a:r>
              <a:rPr lang="en-US" altLang="zh-CN" sz="1600" baseline="30000" dirty="0"/>
              <a:t>[2]</a:t>
            </a:r>
            <a:endParaRPr lang="zh-CN" altLang="en-US" sz="1600" baseline="30000" dirty="0"/>
          </a:p>
        </p:txBody>
      </p:sp>
      <p:sp>
        <p:nvSpPr>
          <p:cNvPr id="15" name="文本框 9541">
            <a:extLst>
              <a:ext uri="{FF2B5EF4-FFF2-40B4-BE49-F238E27FC236}">
                <a16:creationId xmlns:a16="http://schemas.microsoft.com/office/drawing/2014/main" id="{6D410808-680F-A225-CEA1-5256E7CB836C}"/>
              </a:ext>
            </a:extLst>
          </p:cNvPr>
          <p:cNvSpPr txBox="1"/>
          <p:nvPr/>
        </p:nvSpPr>
        <p:spPr>
          <a:xfrm>
            <a:off x="1714114" y="2829398"/>
            <a:ext cx="1526059" cy="338554"/>
          </a:xfrm>
          <a:prstGeom prst="rect">
            <a:avLst/>
          </a:prstGeom>
          <a:noFill/>
        </p:spPr>
        <p:txBody>
          <a:bodyPr wrap="square" rtlCol="0">
            <a:spAutoFit/>
          </a:bodyPr>
          <a:lstStyle/>
          <a:p>
            <a:r>
              <a:rPr lang="en-US" altLang="zh-CN" sz="1600" dirty="0"/>
              <a:t>Circuit 1:</a:t>
            </a:r>
          </a:p>
        </p:txBody>
      </p:sp>
      <p:sp>
        <p:nvSpPr>
          <p:cNvPr id="16" name="文本框 9542">
            <a:extLst>
              <a:ext uri="{FF2B5EF4-FFF2-40B4-BE49-F238E27FC236}">
                <a16:creationId xmlns:a16="http://schemas.microsoft.com/office/drawing/2014/main" id="{02C7EA4F-7C88-C562-9C0F-1D19F7C27ED7}"/>
              </a:ext>
            </a:extLst>
          </p:cNvPr>
          <p:cNvSpPr txBox="1"/>
          <p:nvPr/>
        </p:nvSpPr>
        <p:spPr>
          <a:xfrm>
            <a:off x="1728085" y="3982779"/>
            <a:ext cx="1526059" cy="338554"/>
          </a:xfrm>
          <a:prstGeom prst="rect">
            <a:avLst/>
          </a:prstGeom>
          <a:noFill/>
        </p:spPr>
        <p:txBody>
          <a:bodyPr wrap="square" rtlCol="0">
            <a:spAutoFit/>
          </a:bodyPr>
          <a:lstStyle/>
          <a:p>
            <a:r>
              <a:rPr lang="en-US" altLang="zh-CN" sz="1600" dirty="0"/>
              <a:t>Circuit 2:</a:t>
            </a:r>
          </a:p>
        </p:txBody>
      </p:sp>
      <p:pic>
        <p:nvPicPr>
          <p:cNvPr id="17" name="图片 9543">
            <a:extLst>
              <a:ext uri="{FF2B5EF4-FFF2-40B4-BE49-F238E27FC236}">
                <a16:creationId xmlns:a16="http://schemas.microsoft.com/office/drawing/2014/main" id="{84A5A812-56C7-0BCC-15D4-255C4BF825B2}"/>
              </a:ext>
            </a:extLst>
          </p:cNvPr>
          <p:cNvPicPr>
            <a:picLocks noChangeAspect="1"/>
          </p:cNvPicPr>
          <p:nvPr/>
        </p:nvPicPr>
        <p:blipFill>
          <a:blip r:embed="rId3"/>
          <a:stretch>
            <a:fillRect/>
          </a:stretch>
        </p:blipFill>
        <p:spPr>
          <a:xfrm>
            <a:off x="2753599" y="2612252"/>
            <a:ext cx="1524896" cy="1196457"/>
          </a:xfrm>
          <a:prstGeom prst="rect">
            <a:avLst/>
          </a:prstGeom>
        </p:spPr>
      </p:pic>
      <p:pic>
        <p:nvPicPr>
          <p:cNvPr id="18" name="图片 9544">
            <a:extLst>
              <a:ext uri="{FF2B5EF4-FFF2-40B4-BE49-F238E27FC236}">
                <a16:creationId xmlns:a16="http://schemas.microsoft.com/office/drawing/2014/main" id="{650F7BCD-4382-1BEB-59F1-3E8EDD0277D6}"/>
              </a:ext>
            </a:extLst>
          </p:cNvPr>
          <p:cNvPicPr>
            <a:picLocks noChangeAspect="1"/>
          </p:cNvPicPr>
          <p:nvPr/>
        </p:nvPicPr>
        <p:blipFill>
          <a:blip r:embed="rId4"/>
          <a:stretch>
            <a:fillRect/>
          </a:stretch>
        </p:blipFill>
        <p:spPr>
          <a:xfrm>
            <a:off x="4723897" y="2619347"/>
            <a:ext cx="1740275" cy="1186552"/>
          </a:xfrm>
          <a:prstGeom prst="rect">
            <a:avLst/>
          </a:prstGeom>
        </p:spPr>
      </p:pic>
      <p:pic>
        <p:nvPicPr>
          <p:cNvPr id="19" name="图片 9545">
            <a:extLst>
              <a:ext uri="{FF2B5EF4-FFF2-40B4-BE49-F238E27FC236}">
                <a16:creationId xmlns:a16="http://schemas.microsoft.com/office/drawing/2014/main" id="{6AC91AF7-F864-F39A-C2C1-CAD108671D0C}"/>
              </a:ext>
            </a:extLst>
          </p:cNvPr>
          <p:cNvPicPr>
            <a:picLocks noChangeAspect="1"/>
          </p:cNvPicPr>
          <p:nvPr/>
        </p:nvPicPr>
        <p:blipFill>
          <a:blip r:embed="rId5"/>
          <a:stretch>
            <a:fillRect/>
          </a:stretch>
        </p:blipFill>
        <p:spPr>
          <a:xfrm>
            <a:off x="2752490" y="4052415"/>
            <a:ext cx="1590369" cy="866854"/>
          </a:xfrm>
          <a:prstGeom prst="rect">
            <a:avLst/>
          </a:prstGeom>
        </p:spPr>
      </p:pic>
      <p:pic>
        <p:nvPicPr>
          <p:cNvPr id="20" name="图片 9546">
            <a:extLst>
              <a:ext uri="{FF2B5EF4-FFF2-40B4-BE49-F238E27FC236}">
                <a16:creationId xmlns:a16="http://schemas.microsoft.com/office/drawing/2014/main" id="{2FFEFFF6-B384-1D64-2815-70CE00196D76}"/>
              </a:ext>
            </a:extLst>
          </p:cNvPr>
          <p:cNvPicPr>
            <a:picLocks noChangeAspect="1"/>
          </p:cNvPicPr>
          <p:nvPr/>
        </p:nvPicPr>
        <p:blipFill>
          <a:blip r:embed="rId6"/>
          <a:stretch>
            <a:fillRect/>
          </a:stretch>
        </p:blipFill>
        <p:spPr>
          <a:xfrm>
            <a:off x="4770368" y="3932914"/>
            <a:ext cx="1590370" cy="1067820"/>
          </a:xfrm>
          <a:prstGeom prst="rect">
            <a:avLst/>
          </a:prstGeom>
        </p:spPr>
      </p:pic>
      <p:pic>
        <p:nvPicPr>
          <p:cNvPr id="21" name="图片 9547">
            <a:extLst>
              <a:ext uri="{FF2B5EF4-FFF2-40B4-BE49-F238E27FC236}">
                <a16:creationId xmlns:a16="http://schemas.microsoft.com/office/drawing/2014/main" id="{F25D24AA-6B81-26C6-7D13-18350C1A76B4}"/>
              </a:ext>
            </a:extLst>
          </p:cNvPr>
          <p:cNvPicPr>
            <a:picLocks noChangeAspect="1"/>
          </p:cNvPicPr>
          <p:nvPr/>
        </p:nvPicPr>
        <p:blipFill>
          <a:blip r:embed="rId7"/>
          <a:stretch>
            <a:fillRect/>
          </a:stretch>
        </p:blipFill>
        <p:spPr>
          <a:xfrm>
            <a:off x="5782249" y="3845857"/>
            <a:ext cx="419100" cy="209550"/>
          </a:xfrm>
          <a:prstGeom prst="rect">
            <a:avLst/>
          </a:prstGeom>
        </p:spPr>
      </p:pic>
      <p:pic>
        <p:nvPicPr>
          <p:cNvPr id="22" name="图片 9548">
            <a:extLst>
              <a:ext uri="{FF2B5EF4-FFF2-40B4-BE49-F238E27FC236}">
                <a16:creationId xmlns:a16="http://schemas.microsoft.com/office/drawing/2014/main" id="{168D4BC9-C864-8208-68AC-64CEF552C95F}"/>
              </a:ext>
            </a:extLst>
          </p:cNvPr>
          <p:cNvPicPr>
            <a:picLocks noChangeAspect="1"/>
          </p:cNvPicPr>
          <p:nvPr/>
        </p:nvPicPr>
        <p:blipFill>
          <a:blip r:embed="rId7"/>
          <a:stretch>
            <a:fillRect/>
          </a:stretch>
        </p:blipFill>
        <p:spPr>
          <a:xfrm>
            <a:off x="5025191" y="4276894"/>
            <a:ext cx="315381" cy="119575"/>
          </a:xfrm>
          <a:prstGeom prst="rect">
            <a:avLst/>
          </a:prstGeom>
        </p:spPr>
      </p:pic>
      <p:pic>
        <p:nvPicPr>
          <p:cNvPr id="23" name="图片 9549">
            <a:extLst>
              <a:ext uri="{FF2B5EF4-FFF2-40B4-BE49-F238E27FC236}">
                <a16:creationId xmlns:a16="http://schemas.microsoft.com/office/drawing/2014/main" id="{B3CE9856-8A56-8830-4CA5-9E354DA14D71}"/>
              </a:ext>
            </a:extLst>
          </p:cNvPr>
          <p:cNvPicPr>
            <a:picLocks noChangeAspect="1"/>
          </p:cNvPicPr>
          <p:nvPr/>
        </p:nvPicPr>
        <p:blipFill>
          <a:blip r:embed="rId7"/>
          <a:stretch>
            <a:fillRect/>
          </a:stretch>
        </p:blipFill>
        <p:spPr>
          <a:xfrm>
            <a:off x="2945721" y="2627119"/>
            <a:ext cx="560200" cy="202279"/>
          </a:xfrm>
          <a:prstGeom prst="rect">
            <a:avLst/>
          </a:prstGeom>
        </p:spPr>
      </p:pic>
      <p:pic>
        <p:nvPicPr>
          <p:cNvPr id="24" name="图片 9550">
            <a:extLst>
              <a:ext uri="{FF2B5EF4-FFF2-40B4-BE49-F238E27FC236}">
                <a16:creationId xmlns:a16="http://schemas.microsoft.com/office/drawing/2014/main" id="{7B1E6D27-6368-D761-0748-7DC8CC196E10}"/>
              </a:ext>
            </a:extLst>
          </p:cNvPr>
          <p:cNvPicPr>
            <a:picLocks noChangeAspect="1"/>
          </p:cNvPicPr>
          <p:nvPr/>
        </p:nvPicPr>
        <p:blipFill>
          <a:blip r:embed="rId7"/>
          <a:stretch>
            <a:fillRect/>
          </a:stretch>
        </p:blipFill>
        <p:spPr>
          <a:xfrm>
            <a:off x="5109856" y="2623099"/>
            <a:ext cx="1281291" cy="144274"/>
          </a:xfrm>
          <a:prstGeom prst="rect">
            <a:avLst/>
          </a:prstGeom>
        </p:spPr>
      </p:pic>
      <p:pic>
        <p:nvPicPr>
          <p:cNvPr id="25" name="图片 9551">
            <a:extLst>
              <a:ext uri="{FF2B5EF4-FFF2-40B4-BE49-F238E27FC236}">
                <a16:creationId xmlns:a16="http://schemas.microsoft.com/office/drawing/2014/main" id="{AF3F3778-EEFA-35F1-2C8E-4B7175C8EB25}"/>
              </a:ext>
            </a:extLst>
          </p:cNvPr>
          <p:cNvPicPr>
            <a:picLocks noChangeAspect="1"/>
          </p:cNvPicPr>
          <p:nvPr/>
        </p:nvPicPr>
        <p:blipFill>
          <a:blip r:embed="rId7"/>
          <a:stretch>
            <a:fillRect/>
          </a:stretch>
        </p:blipFill>
        <p:spPr>
          <a:xfrm>
            <a:off x="5631949" y="2720187"/>
            <a:ext cx="315381" cy="113879"/>
          </a:xfrm>
          <a:prstGeom prst="rect">
            <a:avLst/>
          </a:prstGeom>
        </p:spPr>
      </p:pic>
      <p:sp>
        <p:nvSpPr>
          <p:cNvPr id="26" name="文本框 9552">
            <a:extLst>
              <a:ext uri="{FF2B5EF4-FFF2-40B4-BE49-F238E27FC236}">
                <a16:creationId xmlns:a16="http://schemas.microsoft.com/office/drawing/2014/main" id="{E33D1BF8-0984-61F0-6B24-944CD934B7A2}"/>
              </a:ext>
            </a:extLst>
          </p:cNvPr>
          <p:cNvSpPr txBox="1"/>
          <p:nvPr/>
        </p:nvSpPr>
        <p:spPr>
          <a:xfrm>
            <a:off x="1845691" y="1818274"/>
            <a:ext cx="2577466" cy="584775"/>
          </a:xfrm>
          <a:prstGeom prst="rect">
            <a:avLst/>
          </a:prstGeom>
          <a:noFill/>
        </p:spPr>
        <p:txBody>
          <a:bodyPr wrap="square">
            <a:spAutoFit/>
          </a:bodyPr>
          <a:lstStyle/>
          <a:p>
            <a:r>
              <a:rPr lang="en-US" altLang="zh-CN" sz="1600" dirty="0"/>
              <a:t>Circuit rewriting rules for parallel EPR preparation</a:t>
            </a:r>
            <a:endParaRPr lang="zh-CN" altLang="en-US" sz="1600" dirty="0"/>
          </a:p>
        </p:txBody>
      </p:sp>
      <p:sp>
        <p:nvSpPr>
          <p:cNvPr id="27" name="文本框 9553">
            <a:extLst>
              <a:ext uri="{FF2B5EF4-FFF2-40B4-BE49-F238E27FC236}">
                <a16:creationId xmlns:a16="http://schemas.microsoft.com/office/drawing/2014/main" id="{6BF5F156-35EC-F50D-BC9A-4E5484D8358E}"/>
              </a:ext>
            </a:extLst>
          </p:cNvPr>
          <p:cNvSpPr txBox="1"/>
          <p:nvPr/>
        </p:nvSpPr>
        <p:spPr>
          <a:xfrm>
            <a:off x="1747061" y="5104821"/>
            <a:ext cx="1526059" cy="338554"/>
          </a:xfrm>
          <a:prstGeom prst="rect">
            <a:avLst/>
          </a:prstGeom>
          <a:noFill/>
        </p:spPr>
        <p:txBody>
          <a:bodyPr wrap="square" rtlCol="0">
            <a:spAutoFit/>
          </a:bodyPr>
          <a:lstStyle/>
          <a:p>
            <a:r>
              <a:rPr lang="en-US" altLang="zh-CN" sz="1600" dirty="0"/>
              <a:t>Circuit…</a:t>
            </a:r>
          </a:p>
        </p:txBody>
      </p:sp>
      <p:sp>
        <p:nvSpPr>
          <p:cNvPr id="28" name="文本框 9554">
            <a:extLst>
              <a:ext uri="{FF2B5EF4-FFF2-40B4-BE49-F238E27FC236}">
                <a16:creationId xmlns:a16="http://schemas.microsoft.com/office/drawing/2014/main" id="{648029EF-9AA0-852F-E108-D7F8D3268588}"/>
              </a:ext>
            </a:extLst>
          </p:cNvPr>
          <p:cNvSpPr txBox="1"/>
          <p:nvPr/>
        </p:nvSpPr>
        <p:spPr>
          <a:xfrm>
            <a:off x="2277908" y="5489896"/>
            <a:ext cx="4333410" cy="338554"/>
          </a:xfrm>
          <a:prstGeom prst="rect">
            <a:avLst/>
          </a:prstGeom>
          <a:noFill/>
        </p:spPr>
        <p:txBody>
          <a:bodyPr wrap="square">
            <a:spAutoFit/>
          </a:bodyPr>
          <a:lstStyle/>
          <a:p>
            <a:r>
              <a:rPr lang="en-US" altLang="zh-CN" sz="1600" b="1" dirty="0"/>
              <a:t>Rule-based, Circuit-by-circuit optimization</a:t>
            </a:r>
            <a:endParaRPr lang="zh-CN" altLang="en-US" sz="1600" b="1" dirty="0"/>
          </a:p>
        </p:txBody>
      </p:sp>
      <p:sp>
        <p:nvSpPr>
          <p:cNvPr id="29" name="文本框 9555">
            <a:extLst>
              <a:ext uri="{FF2B5EF4-FFF2-40B4-BE49-F238E27FC236}">
                <a16:creationId xmlns:a16="http://schemas.microsoft.com/office/drawing/2014/main" id="{7A33F62E-E175-04FD-C6EC-1227F03213AA}"/>
              </a:ext>
            </a:extLst>
          </p:cNvPr>
          <p:cNvSpPr txBox="1"/>
          <p:nvPr/>
        </p:nvSpPr>
        <p:spPr>
          <a:xfrm>
            <a:off x="2277908" y="5921493"/>
            <a:ext cx="4333410" cy="338554"/>
          </a:xfrm>
          <a:prstGeom prst="rect">
            <a:avLst/>
          </a:prstGeom>
          <a:noFill/>
        </p:spPr>
        <p:txBody>
          <a:bodyPr wrap="square">
            <a:spAutoFit/>
          </a:bodyPr>
          <a:lstStyle/>
          <a:p>
            <a:r>
              <a:rPr lang="en-US" altLang="zh-CN" sz="1600" b="1" dirty="0">
                <a:solidFill>
                  <a:srgbClr val="FF0000"/>
                </a:solidFill>
              </a:rPr>
              <a:t>Limited generalizability and scalability</a:t>
            </a:r>
            <a:endParaRPr lang="zh-CN" altLang="en-US" sz="1600" b="1" dirty="0"/>
          </a:p>
        </p:txBody>
      </p:sp>
      <p:sp>
        <p:nvSpPr>
          <p:cNvPr id="30" name="箭头: 右 9556">
            <a:extLst>
              <a:ext uri="{FF2B5EF4-FFF2-40B4-BE49-F238E27FC236}">
                <a16:creationId xmlns:a16="http://schemas.microsoft.com/office/drawing/2014/main" id="{1A46F1C6-E73B-F43D-BE2C-E40BB63FA1A1}"/>
              </a:ext>
            </a:extLst>
          </p:cNvPr>
          <p:cNvSpPr/>
          <p:nvPr/>
        </p:nvSpPr>
        <p:spPr>
          <a:xfrm rot="5400000">
            <a:off x="4246252" y="5786681"/>
            <a:ext cx="156657" cy="185186"/>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pic>
        <p:nvPicPr>
          <p:cNvPr id="31" name="图片 9557">
            <a:extLst>
              <a:ext uri="{FF2B5EF4-FFF2-40B4-BE49-F238E27FC236}">
                <a16:creationId xmlns:a16="http://schemas.microsoft.com/office/drawing/2014/main" id="{1BC2DE0E-DF79-F559-B034-62E39C62116F}"/>
              </a:ext>
            </a:extLst>
          </p:cNvPr>
          <p:cNvPicPr>
            <a:picLocks noChangeAspect="1"/>
          </p:cNvPicPr>
          <p:nvPr/>
        </p:nvPicPr>
        <p:blipFill>
          <a:blip r:embed="rId8"/>
          <a:stretch>
            <a:fillRect/>
          </a:stretch>
        </p:blipFill>
        <p:spPr>
          <a:xfrm>
            <a:off x="4338344" y="1744559"/>
            <a:ext cx="1638311" cy="895951"/>
          </a:xfrm>
          <a:prstGeom prst="rect">
            <a:avLst/>
          </a:prstGeom>
        </p:spPr>
      </p:pic>
      <p:sp>
        <p:nvSpPr>
          <p:cNvPr id="32" name="文本框 9558">
            <a:extLst>
              <a:ext uri="{FF2B5EF4-FFF2-40B4-BE49-F238E27FC236}">
                <a16:creationId xmlns:a16="http://schemas.microsoft.com/office/drawing/2014/main" id="{FA017926-35D7-E089-D46F-2191E75AFB2A}"/>
              </a:ext>
            </a:extLst>
          </p:cNvPr>
          <p:cNvSpPr txBox="1"/>
          <p:nvPr/>
        </p:nvSpPr>
        <p:spPr>
          <a:xfrm>
            <a:off x="6036504" y="1926542"/>
            <a:ext cx="635947" cy="338554"/>
          </a:xfrm>
          <a:prstGeom prst="rect">
            <a:avLst/>
          </a:prstGeom>
          <a:noFill/>
        </p:spPr>
        <p:txBody>
          <a:bodyPr wrap="square">
            <a:spAutoFit/>
          </a:bodyPr>
          <a:lstStyle/>
          <a:p>
            <a:r>
              <a:rPr lang="en-US" altLang="zh-CN" sz="1600" dirty="0"/>
              <a:t>…</a:t>
            </a:r>
            <a:endParaRPr lang="zh-CN" altLang="en-US" sz="1600" dirty="0"/>
          </a:p>
        </p:txBody>
      </p:sp>
      <p:sp>
        <p:nvSpPr>
          <p:cNvPr id="33" name="矩形 9559">
            <a:extLst>
              <a:ext uri="{FF2B5EF4-FFF2-40B4-BE49-F238E27FC236}">
                <a16:creationId xmlns:a16="http://schemas.microsoft.com/office/drawing/2014/main" id="{7986A405-36D3-6C00-2703-1BDC5791BD17}"/>
              </a:ext>
            </a:extLst>
          </p:cNvPr>
          <p:cNvSpPr/>
          <p:nvPr/>
        </p:nvSpPr>
        <p:spPr>
          <a:xfrm>
            <a:off x="6915411" y="1216538"/>
            <a:ext cx="5041230" cy="5150924"/>
          </a:xfrm>
          <a:prstGeom prst="rect">
            <a:avLst/>
          </a:prstGeom>
          <a:noFill/>
          <a:ln w="28575">
            <a:solidFill>
              <a:srgbClr val="0070C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dirty="0"/>
          </a:p>
        </p:txBody>
      </p:sp>
      <p:sp>
        <p:nvSpPr>
          <p:cNvPr id="34" name="矩形 9560">
            <a:extLst>
              <a:ext uri="{FF2B5EF4-FFF2-40B4-BE49-F238E27FC236}">
                <a16:creationId xmlns:a16="http://schemas.microsoft.com/office/drawing/2014/main" id="{4F69FD5F-CBF5-5C64-7B63-938E8BA49398}"/>
              </a:ext>
            </a:extLst>
          </p:cNvPr>
          <p:cNvSpPr/>
          <p:nvPr/>
        </p:nvSpPr>
        <p:spPr>
          <a:xfrm>
            <a:off x="6923361" y="1205673"/>
            <a:ext cx="5041230" cy="394233"/>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t>Our work: one generalizable and scalable solution </a:t>
            </a:r>
            <a:endParaRPr lang="zh-CN" altLang="en-US" sz="1600" dirty="0"/>
          </a:p>
        </p:txBody>
      </p:sp>
      <p:sp>
        <p:nvSpPr>
          <p:cNvPr id="35" name="文本框 9561">
            <a:extLst>
              <a:ext uri="{FF2B5EF4-FFF2-40B4-BE49-F238E27FC236}">
                <a16:creationId xmlns:a16="http://schemas.microsoft.com/office/drawing/2014/main" id="{5075B983-D5CC-E8E4-C9A9-98201C95B12F}"/>
              </a:ext>
            </a:extLst>
          </p:cNvPr>
          <p:cNvSpPr txBox="1"/>
          <p:nvPr/>
        </p:nvSpPr>
        <p:spPr>
          <a:xfrm>
            <a:off x="6915410" y="2882683"/>
            <a:ext cx="1526059" cy="338554"/>
          </a:xfrm>
          <a:prstGeom prst="rect">
            <a:avLst/>
          </a:prstGeom>
          <a:noFill/>
        </p:spPr>
        <p:txBody>
          <a:bodyPr wrap="square" rtlCol="0">
            <a:spAutoFit/>
          </a:bodyPr>
          <a:lstStyle/>
          <a:p>
            <a:r>
              <a:rPr lang="en-US" altLang="zh-CN" sz="1600" dirty="0"/>
              <a:t>Circuit 1:</a:t>
            </a:r>
          </a:p>
        </p:txBody>
      </p:sp>
      <p:sp>
        <p:nvSpPr>
          <p:cNvPr id="36" name="文本框 9562">
            <a:extLst>
              <a:ext uri="{FF2B5EF4-FFF2-40B4-BE49-F238E27FC236}">
                <a16:creationId xmlns:a16="http://schemas.microsoft.com/office/drawing/2014/main" id="{20FF41BF-9993-0EC7-356F-A553577741B1}"/>
              </a:ext>
            </a:extLst>
          </p:cNvPr>
          <p:cNvSpPr txBox="1"/>
          <p:nvPr/>
        </p:nvSpPr>
        <p:spPr>
          <a:xfrm>
            <a:off x="6944321" y="4024618"/>
            <a:ext cx="1526059" cy="338554"/>
          </a:xfrm>
          <a:prstGeom prst="rect">
            <a:avLst/>
          </a:prstGeom>
          <a:noFill/>
        </p:spPr>
        <p:txBody>
          <a:bodyPr wrap="square" rtlCol="0">
            <a:spAutoFit/>
          </a:bodyPr>
          <a:lstStyle/>
          <a:p>
            <a:r>
              <a:rPr lang="en-US" altLang="zh-CN" sz="1600" dirty="0"/>
              <a:t>Circuit 2:</a:t>
            </a:r>
          </a:p>
        </p:txBody>
      </p:sp>
      <p:pic>
        <p:nvPicPr>
          <p:cNvPr id="37" name="图片 9563">
            <a:extLst>
              <a:ext uri="{FF2B5EF4-FFF2-40B4-BE49-F238E27FC236}">
                <a16:creationId xmlns:a16="http://schemas.microsoft.com/office/drawing/2014/main" id="{F2B27413-DC1C-1624-49B2-B5971F767FCD}"/>
              </a:ext>
            </a:extLst>
          </p:cNvPr>
          <p:cNvPicPr>
            <a:picLocks noChangeAspect="1"/>
          </p:cNvPicPr>
          <p:nvPr/>
        </p:nvPicPr>
        <p:blipFill>
          <a:blip r:embed="rId3"/>
          <a:stretch>
            <a:fillRect/>
          </a:stretch>
        </p:blipFill>
        <p:spPr>
          <a:xfrm>
            <a:off x="8066678" y="2677478"/>
            <a:ext cx="1526060" cy="1197370"/>
          </a:xfrm>
          <a:prstGeom prst="rect">
            <a:avLst/>
          </a:prstGeom>
        </p:spPr>
      </p:pic>
      <p:pic>
        <p:nvPicPr>
          <p:cNvPr id="38" name="图片 9564">
            <a:extLst>
              <a:ext uri="{FF2B5EF4-FFF2-40B4-BE49-F238E27FC236}">
                <a16:creationId xmlns:a16="http://schemas.microsoft.com/office/drawing/2014/main" id="{26CC1BFD-11E7-3643-ECFA-78F4F0D3C7CB}"/>
              </a:ext>
            </a:extLst>
          </p:cNvPr>
          <p:cNvPicPr>
            <a:picLocks noChangeAspect="1"/>
          </p:cNvPicPr>
          <p:nvPr/>
        </p:nvPicPr>
        <p:blipFill>
          <a:blip r:embed="rId5"/>
          <a:stretch>
            <a:fillRect/>
          </a:stretch>
        </p:blipFill>
        <p:spPr>
          <a:xfrm>
            <a:off x="8066678" y="4032208"/>
            <a:ext cx="1729301" cy="942581"/>
          </a:xfrm>
          <a:prstGeom prst="rect">
            <a:avLst/>
          </a:prstGeom>
        </p:spPr>
      </p:pic>
      <p:pic>
        <p:nvPicPr>
          <p:cNvPr id="39" name="图片 9565">
            <a:extLst>
              <a:ext uri="{FF2B5EF4-FFF2-40B4-BE49-F238E27FC236}">
                <a16:creationId xmlns:a16="http://schemas.microsoft.com/office/drawing/2014/main" id="{AB84BBD4-A5DC-42C8-F03B-01AA292277EB}"/>
              </a:ext>
            </a:extLst>
          </p:cNvPr>
          <p:cNvPicPr>
            <a:picLocks noChangeAspect="1"/>
          </p:cNvPicPr>
          <p:nvPr/>
        </p:nvPicPr>
        <p:blipFill>
          <a:blip r:embed="rId7"/>
          <a:stretch>
            <a:fillRect/>
          </a:stretch>
        </p:blipFill>
        <p:spPr>
          <a:xfrm>
            <a:off x="8283834" y="2654579"/>
            <a:ext cx="526478" cy="190103"/>
          </a:xfrm>
          <a:prstGeom prst="rect">
            <a:avLst/>
          </a:prstGeom>
        </p:spPr>
      </p:pic>
      <p:sp>
        <p:nvSpPr>
          <p:cNvPr id="40" name="文本框 9566">
            <a:extLst>
              <a:ext uri="{FF2B5EF4-FFF2-40B4-BE49-F238E27FC236}">
                <a16:creationId xmlns:a16="http://schemas.microsoft.com/office/drawing/2014/main" id="{220F6B31-2273-0A15-F751-E85F175DCC97}"/>
              </a:ext>
            </a:extLst>
          </p:cNvPr>
          <p:cNvSpPr txBox="1"/>
          <p:nvPr/>
        </p:nvSpPr>
        <p:spPr>
          <a:xfrm>
            <a:off x="6931403" y="5104821"/>
            <a:ext cx="1526059" cy="338554"/>
          </a:xfrm>
          <a:prstGeom prst="rect">
            <a:avLst/>
          </a:prstGeom>
          <a:noFill/>
        </p:spPr>
        <p:txBody>
          <a:bodyPr wrap="square" rtlCol="0">
            <a:spAutoFit/>
          </a:bodyPr>
          <a:lstStyle/>
          <a:p>
            <a:r>
              <a:rPr lang="en-US" altLang="zh-CN" sz="1600" dirty="0"/>
              <a:t>Circuit…</a:t>
            </a:r>
          </a:p>
        </p:txBody>
      </p:sp>
      <p:sp>
        <p:nvSpPr>
          <p:cNvPr id="41" name="箭头: 右 9567">
            <a:extLst>
              <a:ext uri="{FF2B5EF4-FFF2-40B4-BE49-F238E27FC236}">
                <a16:creationId xmlns:a16="http://schemas.microsoft.com/office/drawing/2014/main" id="{1D90FD64-C54C-25EF-4A9E-AB2551389BF9}"/>
              </a:ext>
            </a:extLst>
          </p:cNvPr>
          <p:cNvSpPr/>
          <p:nvPr/>
        </p:nvSpPr>
        <p:spPr>
          <a:xfrm rot="10800000">
            <a:off x="9832861" y="3751534"/>
            <a:ext cx="333488" cy="253538"/>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42" name="文本框 9568">
            <a:extLst>
              <a:ext uri="{FF2B5EF4-FFF2-40B4-BE49-F238E27FC236}">
                <a16:creationId xmlns:a16="http://schemas.microsoft.com/office/drawing/2014/main" id="{805F2469-8A4B-DB34-15AF-75126B3C3102}"/>
              </a:ext>
            </a:extLst>
          </p:cNvPr>
          <p:cNvSpPr txBox="1"/>
          <p:nvPr/>
        </p:nvSpPr>
        <p:spPr>
          <a:xfrm>
            <a:off x="10015006" y="3132529"/>
            <a:ext cx="1983661" cy="584775"/>
          </a:xfrm>
          <a:prstGeom prst="rect">
            <a:avLst/>
          </a:prstGeom>
          <a:noFill/>
        </p:spPr>
        <p:txBody>
          <a:bodyPr wrap="square" rtlCol="0">
            <a:spAutoFit/>
          </a:bodyPr>
          <a:lstStyle/>
          <a:p>
            <a:r>
              <a:rPr lang="en-US" altLang="zh-CN" sz="1600" dirty="0"/>
              <a:t>One generalizable and scalable solution </a:t>
            </a:r>
            <a:endParaRPr lang="zh-CN" altLang="en-US" sz="1600" dirty="0"/>
          </a:p>
        </p:txBody>
      </p:sp>
      <p:sp>
        <p:nvSpPr>
          <p:cNvPr id="43" name="文本框 9569">
            <a:extLst>
              <a:ext uri="{FF2B5EF4-FFF2-40B4-BE49-F238E27FC236}">
                <a16:creationId xmlns:a16="http://schemas.microsoft.com/office/drawing/2014/main" id="{37D320CD-0158-CCE7-2857-F8A27DEF7994}"/>
              </a:ext>
            </a:extLst>
          </p:cNvPr>
          <p:cNvSpPr txBox="1"/>
          <p:nvPr/>
        </p:nvSpPr>
        <p:spPr>
          <a:xfrm>
            <a:off x="8066678" y="5486247"/>
            <a:ext cx="4316240" cy="338554"/>
          </a:xfrm>
          <a:prstGeom prst="rect">
            <a:avLst/>
          </a:prstGeom>
          <a:noFill/>
        </p:spPr>
        <p:txBody>
          <a:bodyPr wrap="square">
            <a:spAutoFit/>
          </a:bodyPr>
          <a:lstStyle/>
          <a:p>
            <a:r>
              <a:rPr lang="en-US" altLang="zh-CN" sz="1600" b="1" dirty="0"/>
              <a:t>A unified mathematical way</a:t>
            </a:r>
            <a:endParaRPr lang="zh-CN" altLang="en-US" sz="1600" b="1" dirty="0"/>
          </a:p>
        </p:txBody>
      </p:sp>
      <p:sp>
        <p:nvSpPr>
          <p:cNvPr id="44" name="Shape 3">
            <a:extLst>
              <a:ext uri="{FF2B5EF4-FFF2-40B4-BE49-F238E27FC236}">
                <a16:creationId xmlns:a16="http://schemas.microsoft.com/office/drawing/2014/main" id="{64DE0EAF-56BA-0E21-0416-83C349C28A34}"/>
              </a:ext>
            </a:extLst>
          </p:cNvPr>
          <p:cNvSpPr/>
          <p:nvPr/>
        </p:nvSpPr>
        <p:spPr>
          <a:xfrm>
            <a:off x="6955943" y="1749986"/>
            <a:ext cx="1688986" cy="862266"/>
          </a:xfrm>
          <a:prstGeom prst="roundRect">
            <a:avLst>
              <a:gd name="adj" fmla="val 5455"/>
            </a:avLst>
          </a:prstGeom>
          <a:solidFill>
            <a:srgbClr val="EEF4FA"/>
          </a:solidFill>
          <a:ln w="12700">
            <a:solidFill>
              <a:srgbClr val="D9E2EC"/>
            </a:solidFill>
            <a:prstDash val="solid"/>
          </a:ln>
          <a:effectLst>
            <a:outerShdw blurRad="25400" dist="6350" dir="2700000" algn="bl" rotWithShape="0">
              <a:srgbClr val="000000">
                <a:alpha val="12000"/>
              </a:srgbClr>
            </a:outerShdw>
          </a:effectLst>
        </p:spPr>
        <p:txBody>
          <a:bodyPr/>
          <a:lstStyle/>
          <a:p>
            <a:endParaRPr lang="en-US"/>
          </a:p>
        </p:txBody>
      </p:sp>
      <p:sp>
        <p:nvSpPr>
          <p:cNvPr id="45" name="文本框 9571">
            <a:extLst>
              <a:ext uri="{FF2B5EF4-FFF2-40B4-BE49-F238E27FC236}">
                <a16:creationId xmlns:a16="http://schemas.microsoft.com/office/drawing/2014/main" id="{19F27976-9133-E4D6-6E24-BB2B0C18F70C}"/>
              </a:ext>
            </a:extLst>
          </p:cNvPr>
          <p:cNvSpPr txBox="1"/>
          <p:nvPr/>
        </p:nvSpPr>
        <p:spPr>
          <a:xfrm>
            <a:off x="7010400" y="1755797"/>
            <a:ext cx="1649617" cy="791435"/>
          </a:xfrm>
          <a:prstGeom prst="rect">
            <a:avLst/>
          </a:prstGeom>
          <a:noFill/>
        </p:spPr>
        <p:txBody>
          <a:bodyPr wrap="square" rtlCol="0">
            <a:spAutoFit/>
          </a:bodyPr>
          <a:lstStyle/>
          <a:p>
            <a:pPr algn="ctr">
              <a:lnSpc>
                <a:spcPct val="110000"/>
              </a:lnSpc>
            </a:pPr>
            <a:r>
              <a:rPr lang="en-US" altLang="zh-CN" sz="1400" dirty="0"/>
              <a:t>Formulate as a unified optimization problem</a:t>
            </a:r>
            <a:endParaRPr lang="zh-CN" altLang="en-US" sz="1200" dirty="0"/>
          </a:p>
        </p:txBody>
      </p:sp>
      <p:pic>
        <p:nvPicPr>
          <p:cNvPr id="46" name="图片 9572">
            <a:extLst>
              <a:ext uri="{FF2B5EF4-FFF2-40B4-BE49-F238E27FC236}">
                <a16:creationId xmlns:a16="http://schemas.microsoft.com/office/drawing/2014/main" id="{50980316-7CF6-A7DC-616F-67CDEA24524C}"/>
              </a:ext>
            </a:extLst>
          </p:cNvPr>
          <p:cNvPicPr>
            <a:picLocks noChangeAspect="1"/>
          </p:cNvPicPr>
          <p:nvPr/>
        </p:nvPicPr>
        <p:blipFill>
          <a:blip r:embed="rId7"/>
          <a:stretch>
            <a:fillRect/>
          </a:stretch>
        </p:blipFill>
        <p:spPr>
          <a:xfrm>
            <a:off x="10674593" y="2967118"/>
            <a:ext cx="526478" cy="190103"/>
          </a:xfrm>
          <a:prstGeom prst="rect">
            <a:avLst/>
          </a:prstGeom>
        </p:spPr>
      </p:pic>
      <p:sp>
        <p:nvSpPr>
          <p:cNvPr id="47" name="Shape 3">
            <a:extLst>
              <a:ext uri="{FF2B5EF4-FFF2-40B4-BE49-F238E27FC236}">
                <a16:creationId xmlns:a16="http://schemas.microsoft.com/office/drawing/2014/main" id="{029FB0C7-F4AA-5CD9-4F8B-4782278852B0}"/>
              </a:ext>
            </a:extLst>
          </p:cNvPr>
          <p:cNvSpPr/>
          <p:nvPr/>
        </p:nvSpPr>
        <p:spPr>
          <a:xfrm>
            <a:off x="8742805" y="1760739"/>
            <a:ext cx="1576179" cy="866380"/>
          </a:xfrm>
          <a:prstGeom prst="roundRect">
            <a:avLst>
              <a:gd name="adj" fmla="val 5455"/>
            </a:avLst>
          </a:prstGeom>
          <a:solidFill>
            <a:srgbClr val="EEF4FA"/>
          </a:solidFill>
          <a:ln w="12700">
            <a:solidFill>
              <a:srgbClr val="D9E2EC"/>
            </a:solidFill>
            <a:prstDash val="solid"/>
          </a:ln>
          <a:effectLst>
            <a:outerShdw blurRad="25400" dist="6350" dir="2700000" algn="bl" rotWithShape="0">
              <a:srgbClr val="000000">
                <a:alpha val="12000"/>
              </a:srgbClr>
            </a:outerShdw>
          </a:effectLst>
        </p:spPr>
        <p:txBody>
          <a:bodyPr/>
          <a:lstStyle/>
          <a:p>
            <a:endParaRPr lang="en-US"/>
          </a:p>
        </p:txBody>
      </p:sp>
      <p:sp>
        <p:nvSpPr>
          <p:cNvPr id="48" name="文本框 9574">
            <a:extLst>
              <a:ext uri="{FF2B5EF4-FFF2-40B4-BE49-F238E27FC236}">
                <a16:creationId xmlns:a16="http://schemas.microsoft.com/office/drawing/2014/main" id="{AF12F7F4-0BF9-111B-FF84-CD4AED39ECCE}"/>
              </a:ext>
            </a:extLst>
          </p:cNvPr>
          <p:cNvSpPr txBox="1"/>
          <p:nvPr/>
        </p:nvSpPr>
        <p:spPr>
          <a:xfrm>
            <a:off x="8692364" y="1760739"/>
            <a:ext cx="1690891" cy="554447"/>
          </a:xfrm>
          <a:prstGeom prst="rect">
            <a:avLst/>
          </a:prstGeom>
          <a:noFill/>
        </p:spPr>
        <p:txBody>
          <a:bodyPr wrap="square" rtlCol="0">
            <a:spAutoFit/>
          </a:bodyPr>
          <a:lstStyle/>
          <a:p>
            <a:pPr algn="ctr">
              <a:lnSpc>
                <a:spcPct val="110000"/>
              </a:lnSpc>
            </a:pPr>
            <a:r>
              <a:rPr lang="en-US" altLang="zh-CN" sz="1400" dirty="0"/>
              <a:t>Design an algorithmic solution</a:t>
            </a:r>
            <a:endParaRPr lang="zh-CN" altLang="en-US" sz="1400" dirty="0"/>
          </a:p>
        </p:txBody>
      </p:sp>
      <p:sp>
        <p:nvSpPr>
          <p:cNvPr id="49" name="Shape 3">
            <a:extLst>
              <a:ext uri="{FF2B5EF4-FFF2-40B4-BE49-F238E27FC236}">
                <a16:creationId xmlns:a16="http://schemas.microsoft.com/office/drawing/2014/main" id="{08B07DD4-E3CF-7DCC-20DD-16671005EB4D}"/>
              </a:ext>
            </a:extLst>
          </p:cNvPr>
          <p:cNvSpPr/>
          <p:nvPr/>
        </p:nvSpPr>
        <p:spPr>
          <a:xfrm>
            <a:off x="10411203" y="1746715"/>
            <a:ext cx="1481092" cy="865537"/>
          </a:xfrm>
          <a:prstGeom prst="roundRect">
            <a:avLst>
              <a:gd name="adj" fmla="val 5455"/>
            </a:avLst>
          </a:prstGeom>
          <a:solidFill>
            <a:srgbClr val="EEF4FA"/>
          </a:solidFill>
          <a:ln w="12700">
            <a:solidFill>
              <a:srgbClr val="D9E2EC"/>
            </a:solidFill>
            <a:prstDash val="solid"/>
          </a:ln>
          <a:effectLst>
            <a:outerShdw blurRad="25400" dist="6350" dir="2700000" algn="bl" rotWithShape="0">
              <a:srgbClr val="000000">
                <a:alpha val="12000"/>
              </a:srgbClr>
            </a:outerShdw>
          </a:effectLst>
        </p:spPr>
        <p:txBody>
          <a:bodyPr/>
          <a:lstStyle/>
          <a:p>
            <a:endParaRPr lang="en-US"/>
          </a:p>
        </p:txBody>
      </p:sp>
      <p:sp>
        <p:nvSpPr>
          <p:cNvPr id="50" name="文本框 9576">
            <a:extLst>
              <a:ext uri="{FF2B5EF4-FFF2-40B4-BE49-F238E27FC236}">
                <a16:creationId xmlns:a16="http://schemas.microsoft.com/office/drawing/2014/main" id="{024D2CEC-5487-8ED8-1CD3-8D50CA5280DC}"/>
              </a:ext>
            </a:extLst>
          </p:cNvPr>
          <p:cNvSpPr txBox="1"/>
          <p:nvPr/>
        </p:nvSpPr>
        <p:spPr>
          <a:xfrm>
            <a:off x="10365766" y="1728969"/>
            <a:ext cx="1638310" cy="791435"/>
          </a:xfrm>
          <a:prstGeom prst="rect">
            <a:avLst/>
          </a:prstGeom>
          <a:noFill/>
        </p:spPr>
        <p:txBody>
          <a:bodyPr wrap="square" rtlCol="0">
            <a:spAutoFit/>
          </a:bodyPr>
          <a:lstStyle/>
          <a:p>
            <a:pPr algn="ctr">
              <a:lnSpc>
                <a:spcPct val="110000"/>
              </a:lnSpc>
            </a:pPr>
            <a:r>
              <a:rPr lang="en-US" altLang="zh-CN" sz="1400" dirty="0"/>
              <a:t>Generate execution plans for arbitrary circuits</a:t>
            </a:r>
            <a:endParaRPr lang="zh-CN" altLang="en-US" sz="1400" dirty="0"/>
          </a:p>
        </p:txBody>
      </p:sp>
      <p:sp>
        <p:nvSpPr>
          <p:cNvPr id="51" name="箭头: 右 9577">
            <a:extLst>
              <a:ext uri="{FF2B5EF4-FFF2-40B4-BE49-F238E27FC236}">
                <a16:creationId xmlns:a16="http://schemas.microsoft.com/office/drawing/2014/main" id="{B059D75E-7001-151C-A778-9522B664184E}"/>
              </a:ext>
            </a:extLst>
          </p:cNvPr>
          <p:cNvSpPr/>
          <p:nvPr/>
        </p:nvSpPr>
        <p:spPr>
          <a:xfrm>
            <a:off x="8561377" y="1917749"/>
            <a:ext cx="243814" cy="213591"/>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52" name="箭头: 右 9578">
            <a:extLst>
              <a:ext uri="{FF2B5EF4-FFF2-40B4-BE49-F238E27FC236}">
                <a16:creationId xmlns:a16="http://schemas.microsoft.com/office/drawing/2014/main" id="{BA25D04E-DDCE-E4EB-22FC-A6DD301A6010}"/>
              </a:ext>
            </a:extLst>
          </p:cNvPr>
          <p:cNvSpPr/>
          <p:nvPr/>
        </p:nvSpPr>
        <p:spPr>
          <a:xfrm>
            <a:off x="10255727" y="1911096"/>
            <a:ext cx="243814" cy="213591"/>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53" name="文本框 9579">
            <a:extLst>
              <a:ext uri="{FF2B5EF4-FFF2-40B4-BE49-F238E27FC236}">
                <a16:creationId xmlns:a16="http://schemas.microsoft.com/office/drawing/2014/main" id="{4BAC8E8D-44D8-F211-B993-072F6E77E527}"/>
              </a:ext>
            </a:extLst>
          </p:cNvPr>
          <p:cNvSpPr txBox="1"/>
          <p:nvPr/>
        </p:nvSpPr>
        <p:spPr>
          <a:xfrm>
            <a:off x="8021285" y="5962838"/>
            <a:ext cx="3785614" cy="338554"/>
          </a:xfrm>
          <a:prstGeom prst="rect">
            <a:avLst/>
          </a:prstGeom>
          <a:noFill/>
        </p:spPr>
        <p:txBody>
          <a:bodyPr wrap="square">
            <a:spAutoFit/>
          </a:bodyPr>
          <a:lstStyle/>
          <a:p>
            <a:r>
              <a:rPr lang="en-US" altLang="zh-CN" sz="1600" b="1" dirty="0">
                <a:solidFill>
                  <a:srgbClr val="00B050"/>
                </a:solidFill>
              </a:rPr>
              <a:t>Applicable to arbitrary circuits</a:t>
            </a:r>
            <a:endParaRPr lang="zh-CN" altLang="en-US" sz="1600" b="1" dirty="0">
              <a:solidFill>
                <a:srgbClr val="00B050"/>
              </a:solidFill>
            </a:endParaRPr>
          </a:p>
        </p:txBody>
      </p:sp>
      <p:sp>
        <p:nvSpPr>
          <p:cNvPr id="54" name="箭头: 右 9580">
            <a:extLst>
              <a:ext uri="{FF2B5EF4-FFF2-40B4-BE49-F238E27FC236}">
                <a16:creationId xmlns:a16="http://schemas.microsoft.com/office/drawing/2014/main" id="{52EEE4F1-D4BA-6BFD-D18A-7300CED06F5C}"/>
              </a:ext>
            </a:extLst>
          </p:cNvPr>
          <p:cNvSpPr/>
          <p:nvPr/>
        </p:nvSpPr>
        <p:spPr>
          <a:xfrm rot="5400000">
            <a:off x="9374329" y="5809253"/>
            <a:ext cx="156657" cy="185186"/>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55" name="文本框 9582">
            <a:extLst>
              <a:ext uri="{FF2B5EF4-FFF2-40B4-BE49-F238E27FC236}">
                <a16:creationId xmlns:a16="http://schemas.microsoft.com/office/drawing/2014/main" id="{D9CBA4F7-1793-F4B4-E061-A388096C4531}"/>
              </a:ext>
            </a:extLst>
          </p:cNvPr>
          <p:cNvSpPr txBox="1"/>
          <p:nvPr/>
        </p:nvSpPr>
        <p:spPr>
          <a:xfrm>
            <a:off x="1728083" y="6389874"/>
            <a:ext cx="10032151" cy="369332"/>
          </a:xfrm>
          <a:prstGeom prst="rect">
            <a:avLst/>
          </a:prstGeom>
          <a:noFill/>
        </p:spPr>
        <p:txBody>
          <a:bodyPr wrap="square">
            <a:spAutoFit/>
          </a:bodyPr>
          <a:lstStyle/>
          <a:p>
            <a:pPr>
              <a:defRPr/>
            </a:pPr>
            <a:r>
              <a:rPr lang="en-US" altLang="zh-CN" sz="900" dirty="0">
                <a:highlight>
                  <a:srgbClr val="FFFFFF"/>
                </a:highlight>
                <a:ea typeface="等线" panose="02010600030101010101" pitchFamily="2" charset="-122"/>
              </a:rPr>
              <a:t>[2] Wu, A., Zhang, H., Li, G., Shabani, A., Xie, Y., &amp; Ding, Y. (2022, October). </a:t>
            </a:r>
            <a:r>
              <a:rPr lang="en-US" altLang="zh-CN" sz="900" dirty="0" err="1">
                <a:highlight>
                  <a:srgbClr val="FFFFFF"/>
                </a:highlight>
                <a:ea typeface="等线" panose="02010600030101010101" pitchFamily="2" charset="-122"/>
              </a:rPr>
              <a:t>Autocomm</a:t>
            </a:r>
            <a:r>
              <a:rPr lang="en-US" altLang="zh-CN" sz="900" dirty="0">
                <a:highlight>
                  <a:srgbClr val="FFFFFF"/>
                </a:highlight>
                <a:ea typeface="等线" panose="02010600030101010101" pitchFamily="2" charset="-122"/>
              </a:rPr>
              <a:t>: A framework for enabling efficient communication in distributed quantum programs. In 2022 55th IEEE/ACM International Symposium on Microarchitecture (MICRO) (pp. 1027-1041). IEEE.</a:t>
            </a:r>
            <a:endParaRPr lang="zh-CN" altLang="en-US" sz="900" dirty="0">
              <a:highlight>
                <a:srgbClr val="FFFFFF"/>
              </a:highlight>
              <a:ea typeface="等线" panose="02010600030101010101" pitchFamily="2" charset="-122"/>
            </a:endParaRPr>
          </a:p>
        </p:txBody>
      </p:sp>
    </p:spTree>
    <p:extLst>
      <p:ext uri="{BB962C8B-B14F-4D97-AF65-F5344CB8AC3E}">
        <p14:creationId xmlns:p14="http://schemas.microsoft.com/office/powerpoint/2010/main" val="525505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4"/>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5"/>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8"/>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30"/>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9"/>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3"/>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4"/>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39"/>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46"/>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44"/>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45"/>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47"/>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48"/>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49"/>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50"/>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51"/>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52"/>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grpId="0" nodeType="clickEffect">
                                  <p:stCondLst>
                                    <p:cond delay="0"/>
                                  </p:stCondLst>
                                  <p:childTnLst>
                                    <p:set>
                                      <p:cBhvr>
                                        <p:cTn id="84" dur="1" fill="hold">
                                          <p:stCondLst>
                                            <p:cond delay="0"/>
                                          </p:stCondLst>
                                        </p:cTn>
                                        <p:tgtEl>
                                          <p:spTgt spid="35"/>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37"/>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36"/>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38"/>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40"/>
                                        </p:tgtEl>
                                        <p:attrNameLst>
                                          <p:attrName>style.visibility</p:attrName>
                                        </p:attrNameLst>
                                      </p:cBhvr>
                                      <p:to>
                                        <p:strVal val="visible"/>
                                      </p:to>
                                    </p:set>
                                  </p:childTnLst>
                                </p:cTn>
                              </p:par>
                            </p:childTnLst>
                          </p:cTn>
                        </p:par>
                      </p:childTnLst>
                    </p:cTn>
                  </p:par>
                  <p:par>
                    <p:cTn id="93" fill="hold">
                      <p:stCondLst>
                        <p:cond delay="indefinite"/>
                      </p:stCondLst>
                      <p:childTnLst>
                        <p:par>
                          <p:cTn id="94" fill="hold">
                            <p:stCondLst>
                              <p:cond delay="0"/>
                            </p:stCondLst>
                            <p:childTnLst>
                              <p:par>
                                <p:cTn id="95" presetID="1" presetClass="entr" presetSubtype="0" fill="hold" grpId="0" nodeType="clickEffect">
                                  <p:stCondLst>
                                    <p:cond delay="0"/>
                                  </p:stCondLst>
                                  <p:childTnLst>
                                    <p:set>
                                      <p:cBhvr>
                                        <p:cTn id="96" dur="1" fill="hold">
                                          <p:stCondLst>
                                            <p:cond delay="0"/>
                                          </p:stCondLst>
                                        </p:cTn>
                                        <p:tgtEl>
                                          <p:spTgt spid="41"/>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42"/>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grpId="0" nodeType="clickEffect">
                                  <p:stCondLst>
                                    <p:cond delay="0"/>
                                  </p:stCondLst>
                                  <p:childTnLst>
                                    <p:set>
                                      <p:cBhvr>
                                        <p:cTn id="102" dur="1" fill="hold">
                                          <p:stCondLst>
                                            <p:cond delay="0"/>
                                          </p:stCondLst>
                                        </p:cTn>
                                        <p:tgtEl>
                                          <p:spTgt spid="43"/>
                                        </p:tgtEl>
                                        <p:attrNameLst>
                                          <p:attrName>style.visibility</p:attrName>
                                        </p:attrNameLst>
                                      </p:cBhvr>
                                      <p:to>
                                        <p:strVal val="visible"/>
                                      </p:to>
                                    </p:set>
                                  </p:childTnLst>
                                </p:cTn>
                              </p:par>
                            </p:childTnLst>
                          </p:cTn>
                        </p:par>
                      </p:childTnLst>
                    </p:cTn>
                  </p:par>
                  <p:par>
                    <p:cTn id="103" fill="hold">
                      <p:stCondLst>
                        <p:cond delay="indefinite"/>
                      </p:stCondLst>
                      <p:childTnLst>
                        <p:par>
                          <p:cTn id="104" fill="hold">
                            <p:stCondLst>
                              <p:cond delay="0"/>
                            </p:stCondLst>
                            <p:childTnLst>
                              <p:par>
                                <p:cTn id="105" presetID="1" presetClass="entr" presetSubtype="0" fill="hold" grpId="0" nodeType="clickEffect">
                                  <p:stCondLst>
                                    <p:cond delay="0"/>
                                  </p:stCondLst>
                                  <p:childTnLst>
                                    <p:set>
                                      <p:cBhvr>
                                        <p:cTn id="106" dur="1" fill="hold">
                                          <p:stCondLst>
                                            <p:cond delay="0"/>
                                          </p:stCondLst>
                                        </p:cTn>
                                        <p:tgtEl>
                                          <p:spTgt spid="54"/>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5" grpId="0"/>
      <p:bldP spid="16" grpId="0"/>
      <p:bldP spid="26" grpId="0"/>
      <p:bldP spid="27" grpId="0"/>
      <p:bldP spid="28" grpId="0"/>
      <p:bldP spid="29" grpId="0"/>
      <p:bldP spid="30" grpId="0" animBg="1"/>
      <p:bldP spid="32" grpId="0"/>
      <p:bldP spid="33" grpId="0" animBg="1"/>
      <p:bldP spid="34" grpId="0" animBg="1"/>
      <p:bldP spid="35" grpId="0"/>
      <p:bldP spid="36" grpId="0"/>
      <p:bldP spid="40" grpId="0"/>
      <p:bldP spid="41" grpId="0" animBg="1"/>
      <p:bldP spid="42" grpId="0"/>
      <p:bldP spid="43" grpId="0"/>
      <p:bldP spid="45" grpId="0"/>
      <p:bldP spid="48" grpId="0"/>
      <p:bldP spid="50" grpId="0"/>
      <p:bldP spid="51" grpId="0" animBg="1"/>
      <p:bldP spid="52" grpId="0" animBg="1"/>
      <p:bldP spid="53" grpId="0"/>
      <p:bldP spid="54" grpId="0" animBg="1"/>
    </p:bld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991716-068D-6F55-13B2-B2F8A75837DC}"/>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63B61813-41C1-F83E-274C-1F63965A5A00}"/>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3B940F41-2B10-DC6C-03A6-EA6205D57454}"/>
              </a:ext>
            </a:extLst>
          </p:cNvPr>
          <p:cNvSpPr/>
          <p:nvPr/>
        </p:nvSpPr>
        <p:spPr>
          <a:xfrm>
            <a:off x="109728" y="3115658"/>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7FB8CAFF-3153-A66D-601D-57799418F9B7}"/>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cs typeface="Calibri" pitchFamily="34" charset="-120"/>
              </a:rPr>
              <a:t>Introduction</a:t>
            </a:r>
          </a:p>
        </p:txBody>
      </p:sp>
      <p:sp>
        <p:nvSpPr>
          <p:cNvPr id="6" name="Text 4">
            <a:extLst>
              <a:ext uri="{FF2B5EF4-FFF2-40B4-BE49-F238E27FC236}">
                <a16:creationId xmlns:a16="http://schemas.microsoft.com/office/drawing/2014/main" id="{48672542-7365-66FE-098E-C8C5521EDF01}"/>
              </a:ext>
            </a:extLst>
          </p:cNvPr>
          <p:cNvSpPr/>
          <p:nvPr/>
        </p:nvSpPr>
        <p:spPr>
          <a:xfrm>
            <a:off x="182880" y="2267712"/>
            <a:ext cx="1225296" cy="512064"/>
          </a:xfrm>
          <a:prstGeom prst="rect">
            <a:avLst/>
          </a:prstGeom>
          <a:noFill/>
          <a:ln/>
        </p:spPr>
        <p:txBody>
          <a:bodyPr wrap="square" rtlCol="0" anchor="ctr"/>
          <a:lstStyle/>
          <a:p>
            <a:r>
              <a:rPr lang="en-US" sz="1250" dirty="0">
                <a:solidFill>
                  <a:srgbClr val="EACBD1"/>
                </a:solidFill>
                <a:latin typeface="Calibri" pitchFamily="34" charset="0"/>
                <a:cs typeface="Calibri" pitchFamily="34" charset="-120"/>
              </a:rPr>
              <a:t>TACO</a:t>
            </a:r>
          </a:p>
        </p:txBody>
      </p:sp>
      <p:sp>
        <p:nvSpPr>
          <p:cNvPr id="7" name="Text 5">
            <a:extLst>
              <a:ext uri="{FF2B5EF4-FFF2-40B4-BE49-F238E27FC236}">
                <a16:creationId xmlns:a16="http://schemas.microsoft.com/office/drawing/2014/main" id="{2231B711-2A03-69D1-9CCB-E706125E965B}"/>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cs typeface="Calibri" pitchFamily="34" charset="-120"/>
              </a:rPr>
              <a:t>UNIQ</a:t>
            </a:r>
          </a:p>
        </p:txBody>
      </p:sp>
      <p:sp>
        <p:nvSpPr>
          <p:cNvPr id="8" name="Text 6">
            <a:extLst>
              <a:ext uri="{FF2B5EF4-FFF2-40B4-BE49-F238E27FC236}">
                <a16:creationId xmlns:a16="http://schemas.microsoft.com/office/drawing/2014/main" id="{FDD9D168-27BB-328D-9E97-124D9CD00117}"/>
              </a:ext>
            </a:extLst>
          </p:cNvPr>
          <p:cNvSpPr/>
          <p:nvPr/>
        </p:nvSpPr>
        <p:spPr>
          <a:xfrm>
            <a:off x="182880" y="4005072"/>
            <a:ext cx="1225296" cy="512064"/>
          </a:xfrm>
          <a:prstGeom prst="rect">
            <a:avLst/>
          </a:prstGeom>
          <a:noFill/>
          <a:ln/>
        </p:spPr>
        <p:txBody>
          <a:bodyPr wrap="square" rtlCol="0" anchor="ctr"/>
          <a:lstStyle/>
          <a:p>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a:extLst>
              <a:ext uri="{FF2B5EF4-FFF2-40B4-BE49-F238E27FC236}">
                <a16:creationId xmlns:a16="http://schemas.microsoft.com/office/drawing/2014/main" id="{B411639D-76DC-55E0-2C8A-B146CEC70137}"/>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UNIQ: Communication-Efficient Distributed Quantum Computing</a:t>
            </a:r>
          </a:p>
        </p:txBody>
      </p:sp>
      <p:sp>
        <p:nvSpPr>
          <p:cNvPr id="13" name="Text 11">
            <a:extLst>
              <a:ext uri="{FF2B5EF4-FFF2-40B4-BE49-F238E27FC236}">
                <a16:creationId xmlns:a16="http://schemas.microsoft.com/office/drawing/2014/main" id="{C4B0CBF7-F251-89ED-4696-3F51A171665E}"/>
              </a:ext>
            </a:extLst>
          </p:cNvPr>
          <p:cNvSpPr/>
          <p:nvPr/>
        </p:nvSpPr>
        <p:spPr>
          <a:xfrm>
            <a:off x="11551615" y="6473952"/>
            <a:ext cx="411480" cy="274320"/>
          </a:xfrm>
          <a:prstGeom prst="rect">
            <a:avLst/>
          </a:prstGeom>
          <a:no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157</a:t>
            </a:fld>
            <a:endParaRPr lang="en-US" sz="1000" dirty="0"/>
          </a:p>
        </p:txBody>
      </p:sp>
      <p:sp>
        <p:nvSpPr>
          <p:cNvPr id="14" name="Text 12">
            <a:extLst>
              <a:ext uri="{FF2B5EF4-FFF2-40B4-BE49-F238E27FC236}">
                <a16:creationId xmlns:a16="http://schemas.microsoft.com/office/drawing/2014/main" id="{924247E8-446D-3564-0E42-113E17383707}"/>
              </a:ext>
            </a:extLst>
          </p:cNvPr>
          <p:cNvSpPr/>
          <p:nvPr/>
        </p:nvSpPr>
        <p:spPr>
          <a:xfrm>
            <a:off x="2011680" y="6473952"/>
            <a:ext cx="5486400" cy="274320"/>
          </a:xfrm>
          <a:prstGeom prst="rect">
            <a:avLst/>
          </a:prstGeom>
          <a:noFill/>
          <a:ln/>
        </p:spPr>
        <p:txBody>
          <a:bodyPr wrap="square" rtlCol="0" anchor="ctr"/>
          <a:lstStyle/>
          <a:p>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sp>
        <p:nvSpPr>
          <p:cNvPr id="3" name="Text 9">
            <a:extLst>
              <a:ext uri="{FF2B5EF4-FFF2-40B4-BE49-F238E27FC236}">
                <a16:creationId xmlns:a16="http://schemas.microsoft.com/office/drawing/2014/main" id="{84B31870-D8CE-F15A-71C4-9D5CB1668255}"/>
              </a:ext>
            </a:extLst>
          </p:cNvPr>
          <p:cNvSpPr/>
          <p:nvPr/>
        </p:nvSpPr>
        <p:spPr>
          <a:xfrm>
            <a:off x="2011680" y="621792"/>
            <a:ext cx="9677095" cy="658368"/>
          </a:xfrm>
          <a:prstGeom prst="rect">
            <a:avLst/>
          </a:prstGeom>
          <a:noFill/>
        </p:spPr>
        <p:txBody>
          <a:bodyPr wrap="square" rtlCol="0" anchor="ctr"/>
          <a:lstStyle/>
          <a:p>
            <a:r>
              <a:rPr lang="en-US" sz="2400" b="1" dirty="0">
                <a:solidFill>
                  <a:srgbClr val="231F20"/>
                </a:solidFill>
                <a:latin typeface="Cambria" panose="02040503050406030204" pitchFamily="34" charset="0"/>
                <a:ea typeface="Cambria" panose="02040503050406030204" pitchFamily="34" charset="-122"/>
                <a:cs typeface="Cambria" panose="02040503050406030204" pitchFamily="34" charset="-120"/>
              </a:rPr>
              <a:t>Mathematical Formulation (1/3)</a:t>
            </a:r>
            <a:endParaRPr lang="en-US" sz="2400" dirty="0"/>
          </a:p>
        </p:txBody>
      </p:sp>
      <p:sp>
        <p:nvSpPr>
          <p:cNvPr id="9" name="文本框 9526">
            <a:extLst>
              <a:ext uri="{FF2B5EF4-FFF2-40B4-BE49-F238E27FC236}">
                <a16:creationId xmlns:a16="http://schemas.microsoft.com/office/drawing/2014/main" id="{31897440-72CC-8100-BF7E-39A88585BBE6}"/>
              </a:ext>
            </a:extLst>
          </p:cNvPr>
          <p:cNvSpPr txBox="1"/>
          <p:nvPr/>
        </p:nvSpPr>
        <p:spPr>
          <a:xfrm>
            <a:off x="1737360" y="1324639"/>
            <a:ext cx="2209808" cy="369332"/>
          </a:xfrm>
          <a:prstGeom prst="rect">
            <a:avLst/>
          </a:prstGeom>
          <a:noFill/>
        </p:spPr>
        <p:txBody>
          <a:bodyPr wrap="square">
            <a:spAutoFit/>
          </a:bodyPr>
          <a:lstStyle/>
          <a:p>
            <a:r>
              <a:rPr lang="en-US" altLang="zh-CN" b="1" dirty="0"/>
              <a:t>Objective Function:</a:t>
            </a:r>
            <a:endParaRPr lang="zh-CN" altLang="en-US" b="1" dirty="0"/>
          </a:p>
        </p:txBody>
      </p:sp>
      <p:pic>
        <p:nvPicPr>
          <p:cNvPr id="11" name="图片 9527">
            <a:extLst>
              <a:ext uri="{FF2B5EF4-FFF2-40B4-BE49-F238E27FC236}">
                <a16:creationId xmlns:a16="http://schemas.microsoft.com/office/drawing/2014/main" id="{CBBB081A-6094-71D2-1680-4B65E38E0E5E}"/>
              </a:ext>
            </a:extLst>
          </p:cNvPr>
          <p:cNvPicPr>
            <a:picLocks noChangeAspect="1"/>
          </p:cNvPicPr>
          <p:nvPr/>
        </p:nvPicPr>
        <p:blipFill>
          <a:blip r:embed="rId3"/>
          <a:stretch>
            <a:fillRect/>
          </a:stretch>
        </p:blipFill>
        <p:spPr>
          <a:xfrm>
            <a:off x="3947168" y="1234524"/>
            <a:ext cx="4711653" cy="964335"/>
          </a:xfrm>
          <a:prstGeom prst="rect">
            <a:avLst/>
          </a:prstGeom>
        </p:spPr>
      </p:pic>
      <p:sp>
        <p:nvSpPr>
          <p:cNvPr id="12" name="文本框 9528">
            <a:extLst>
              <a:ext uri="{FF2B5EF4-FFF2-40B4-BE49-F238E27FC236}">
                <a16:creationId xmlns:a16="http://schemas.microsoft.com/office/drawing/2014/main" id="{0BAEB115-B63C-4D01-C95C-220572721B98}"/>
              </a:ext>
            </a:extLst>
          </p:cNvPr>
          <p:cNvSpPr txBox="1"/>
          <p:nvPr/>
        </p:nvSpPr>
        <p:spPr>
          <a:xfrm>
            <a:off x="1914928" y="2004094"/>
            <a:ext cx="3503864" cy="338554"/>
          </a:xfrm>
          <a:prstGeom prst="rect">
            <a:avLst/>
          </a:prstGeom>
          <a:noFill/>
        </p:spPr>
        <p:txBody>
          <a:bodyPr wrap="square" rtlCol="0">
            <a:spAutoFit/>
          </a:bodyPr>
          <a:lstStyle/>
          <a:p>
            <a:r>
              <a:rPr lang="en-US" altLang="zh-CN" sz="1600" dirty="0">
                <a:solidFill>
                  <a:srgbClr val="0070C0"/>
                </a:solidFill>
              </a:rPr>
              <a:t>Minimize the total execution time</a:t>
            </a:r>
            <a:endParaRPr lang="zh-CN" altLang="en-US" sz="1600" dirty="0">
              <a:solidFill>
                <a:srgbClr val="0070C0"/>
              </a:solidFill>
            </a:endParaRPr>
          </a:p>
        </p:txBody>
      </p:sp>
      <p:sp>
        <p:nvSpPr>
          <p:cNvPr id="15" name="文本框 9529">
            <a:extLst>
              <a:ext uri="{FF2B5EF4-FFF2-40B4-BE49-F238E27FC236}">
                <a16:creationId xmlns:a16="http://schemas.microsoft.com/office/drawing/2014/main" id="{3229A871-B463-3760-9A68-066044CB31CA}"/>
              </a:ext>
            </a:extLst>
          </p:cNvPr>
          <p:cNvSpPr txBox="1"/>
          <p:nvPr/>
        </p:nvSpPr>
        <p:spPr>
          <a:xfrm>
            <a:off x="5131380" y="2000951"/>
            <a:ext cx="3503864" cy="338554"/>
          </a:xfrm>
          <a:prstGeom prst="rect">
            <a:avLst/>
          </a:prstGeom>
          <a:noFill/>
        </p:spPr>
        <p:txBody>
          <a:bodyPr wrap="square" rtlCol="0">
            <a:spAutoFit/>
          </a:bodyPr>
          <a:lstStyle/>
          <a:p>
            <a:r>
              <a:rPr lang="en-US" altLang="zh-CN" sz="1600" dirty="0">
                <a:solidFill>
                  <a:srgbClr val="0070C0"/>
                </a:solidFill>
              </a:rPr>
              <a:t>Minimize the communication cost</a:t>
            </a:r>
            <a:endParaRPr lang="zh-CN" altLang="en-US" sz="1600" dirty="0">
              <a:solidFill>
                <a:srgbClr val="0070C0"/>
              </a:solidFill>
            </a:endParaRPr>
          </a:p>
        </p:txBody>
      </p:sp>
      <p:cxnSp>
        <p:nvCxnSpPr>
          <p:cNvPr id="16" name="直接箭头连接符 9530">
            <a:extLst>
              <a:ext uri="{FF2B5EF4-FFF2-40B4-BE49-F238E27FC236}">
                <a16:creationId xmlns:a16="http://schemas.microsoft.com/office/drawing/2014/main" id="{DEBEFDB4-94F3-50C0-25AE-7838EF74290B}"/>
              </a:ext>
            </a:extLst>
          </p:cNvPr>
          <p:cNvCxnSpPr>
            <a:cxnSpLocks/>
          </p:cNvCxnSpPr>
          <p:nvPr/>
        </p:nvCxnSpPr>
        <p:spPr>
          <a:xfrm flipH="1">
            <a:off x="4065088" y="1693971"/>
            <a:ext cx="320013" cy="2616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直接箭头连接符 9531">
            <a:extLst>
              <a:ext uri="{FF2B5EF4-FFF2-40B4-BE49-F238E27FC236}">
                <a16:creationId xmlns:a16="http://schemas.microsoft.com/office/drawing/2014/main" id="{67E2CCC8-747D-837F-5789-5DF02BA20C62}"/>
              </a:ext>
            </a:extLst>
          </p:cNvPr>
          <p:cNvCxnSpPr>
            <a:cxnSpLocks/>
          </p:cNvCxnSpPr>
          <p:nvPr/>
        </p:nvCxnSpPr>
        <p:spPr>
          <a:xfrm flipH="1">
            <a:off x="5321489" y="1819626"/>
            <a:ext cx="330181" cy="23157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1" name="文本框 9535">
            <a:extLst>
              <a:ext uri="{FF2B5EF4-FFF2-40B4-BE49-F238E27FC236}">
                <a16:creationId xmlns:a16="http://schemas.microsoft.com/office/drawing/2014/main" id="{A99DDB8C-5E2C-19A8-9EC0-BAC100B4644C}"/>
              </a:ext>
            </a:extLst>
          </p:cNvPr>
          <p:cNvSpPr txBox="1"/>
          <p:nvPr/>
        </p:nvSpPr>
        <p:spPr>
          <a:xfrm>
            <a:off x="10989626" y="2956016"/>
            <a:ext cx="1003195" cy="830997"/>
          </a:xfrm>
          <a:prstGeom prst="rect">
            <a:avLst/>
          </a:prstGeom>
          <a:noFill/>
          <a:ln>
            <a:solidFill>
              <a:srgbClr val="0070C0"/>
            </a:solidFill>
          </a:ln>
        </p:spPr>
        <p:txBody>
          <a:bodyPr wrap="square" rtlCol="0">
            <a:spAutoFit/>
          </a:bodyPr>
          <a:lstStyle/>
          <a:p>
            <a:pPr algn="ctr"/>
            <a:r>
              <a:rPr lang="en-US" altLang="zh-CN" sz="1200" dirty="0"/>
              <a:t>QPU A</a:t>
            </a:r>
          </a:p>
          <a:p>
            <a:pPr algn="ctr"/>
            <a:endParaRPr lang="en-US" altLang="zh-CN" sz="1200" dirty="0"/>
          </a:p>
          <a:p>
            <a:pPr algn="ctr"/>
            <a:endParaRPr lang="en-US" altLang="zh-CN" sz="1200" dirty="0"/>
          </a:p>
          <a:p>
            <a:pPr algn="ctr"/>
            <a:endParaRPr lang="zh-CN" altLang="en-US" sz="1200" dirty="0"/>
          </a:p>
        </p:txBody>
      </p:sp>
      <p:sp>
        <p:nvSpPr>
          <p:cNvPr id="22" name="椭圆 9536">
            <a:extLst>
              <a:ext uri="{FF2B5EF4-FFF2-40B4-BE49-F238E27FC236}">
                <a16:creationId xmlns:a16="http://schemas.microsoft.com/office/drawing/2014/main" id="{E9D3002D-88C1-9643-1EA0-8D0904C0CB30}"/>
              </a:ext>
            </a:extLst>
          </p:cNvPr>
          <p:cNvSpPr/>
          <p:nvPr/>
        </p:nvSpPr>
        <p:spPr>
          <a:xfrm>
            <a:off x="11665403" y="3244175"/>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3" name="文本框 9537">
            <a:extLst>
              <a:ext uri="{FF2B5EF4-FFF2-40B4-BE49-F238E27FC236}">
                <a16:creationId xmlns:a16="http://schemas.microsoft.com/office/drawing/2014/main" id="{18322631-0AC4-4938-771D-C564C879D8EB}"/>
              </a:ext>
            </a:extLst>
          </p:cNvPr>
          <p:cNvSpPr txBox="1"/>
          <p:nvPr/>
        </p:nvSpPr>
        <p:spPr>
          <a:xfrm>
            <a:off x="10988650" y="3980957"/>
            <a:ext cx="998492" cy="830997"/>
          </a:xfrm>
          <a:prstGeom prst="rect">
            <a:avLst/>
          </a:prstGeom>
          <a:noFill/>
          <a:ln>
            <a:solidFill>
              <a:srgbClr val="0070C0"/>
            </a:solidFill>
          </a:ln>
        </p:spPr>
        <p:txBody>
          <a:bodyPr wrap="square" rtlCol="0">
            <a:spAutoFit/>
          </a:bodyPr>
          <a:lstStyle/>
          <a:p>
            <a:pPr algn="ctr"/>
            <a:endParaRPr lang="en-US" altLang="zh-CN" sz="1200" dirty="0"/>
          </a:p>
          <a:p>
            <a:pPr algn="ctr"/>
            <a:endParaRPr lang="en-US" altLang="zh-CN" sz="1200" dirty="0"/>
          </a:p>
          <a:p>
            <a:pPr algn="ctr"/>
            <a:endParaRPr lang="en-US" altLang="zh-CN" sz="1200" dirty="0"/>
          </a:p>
          <a:p>
            <a:pPr algn="ctr"/>
            <a:r>
              <a:rPr lang="en-US" altLang="zh-CN" sz="1200" dirty="0"/>
              <a:t>QPU B</a:t>
            </a:r>
            <a:endParaRPr lang="zh-CN" altLang="en-US" sz="1200" dirty="0"/>
          </a:p>
        </p:txBody>
      </p:sp>
      <p:sp>
        <p:nvSpPr>
          <p:cNvPr id="24" name="椭圆 9538">
            <a:extLst>
              <a:ext uri="{FF2B5EF4-FFF2-40B4-BE49-F238E27FC236}">
                <a16:creationId xmlns:a16="http://schemas.microsoft.com/office/drawing/2014/main" id="{0B3AC259-D55F-3A48-EE61-CB9005728F2B}"/>
              </a:ext>
            </a:extLst>
          </p:cNvPr>
          <p:cNvSpPr/>
          <p:nvPr/>
        </p:nvSpPr>
        <p:spPr>
          <a:xfrm>
            <a:off x="11103013" y="4339146"/>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9539">
            <a:extLst>
              <a:ext uri="{FF2B5EF4-FFF2-40B4-BE49-F238E27FC236}">
                <a16:creationId xmlns:a16="http://schemas.microsoft.com/office/drawing/2014/main" id="{7C2172CE-4A0E-D303-0B3C-18C4E0DB21F0}"/>
              </a:ext>
            </a:extLst>
          </p:cNvPr>
          <p:cNvSpPr/>
          <p:nvPr/>
        </p:nvSpPr>
        <p:spPr>
          <a:xfrm>
            <a:off x="11668545" y="4352638"/>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6" name="椭圆 9540">
            <a:extLst>
              <a:ext uri="{FF2B5EF4-FFF2-40B4-BE49-F238E27FC236}">
                <a16:creationId xmlns:a16="http://schemas.microsoft.com/office/drawing/2014/main" id="{5B86EE84-2CBD-D454-CD8B-07C239F163F3}"/>
              </a:ext>
            </a:extLst>
          </p:cNvPr>
          <p:cNvSpPr/>
          <p:nvPr/>
        </p:nvSpPr>
        <p:spPr>
          <a:xfrm>
            <a:off x="11087433" y="3225960"/>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7" name="文本框 9541">
            <a:extLst>
              <a:ext uri="{FF2B5EF4-FFF2-40B4-BE49-F238E27FC236}">
                <a16:creationId xmlns:a16="http://schemas.microsoft.com/office/drawing/2014/main" id="{22FE261A-ACF1-596F-BE41-2E6E39397A85}"/>
              </a:ext>
            </a:extLst>
          </p:cNvPr>
          <p:cNvSpPr txBox="1"/>
          <p:nvPr/>
        </p:nvSpPr>
        <p:spPr>
          <a:xfrm>
            <a:off x="11031729" y="3185346"/>
            <a:ext cx="610541" cy="276999"/>
          </a:xfrm>
          <a:prstGeom prst="rect">
            <a:avLst/>
          </a:prstGeom>
          <a:noFill/>
        </p:spPr>
        <p:txBody>
          <a:bodyPr wrap="square" rtlCol="0">
            <a:spAutoFit/>
          </a:bodyPr>
          <a:lstStyle/>
          <a:p>
            <a:r>
              <a:rPr lang="en-US" altLang="zh-CN" sz="1200" dirty="0">
                <a:solidFill>
                  <a:schemeClr val="bg1"/>
                </a:solidFill>
              </a:rPr>
              <a:t>q1</a:t>
            </a:r>
            <a:endParaRPr lang="zh-CN" altLang="en-US" sz="1200" dirty="0">
              <a:solidFill>
                <a:schemeClr val="bg1"/>
              </a:solidFill>
            </a:endParaRPr>
          </a:p>
        </p:txBody>
      </p:sp>
      <p:sp>
        <p:nvSpPr>
          <p:cNvPr id="28" name="文本框 9542">
            <a:extLst>
              <a:ext uri="{FF2B5EF4-FFF2-40B4-BE49-F238E27FC236}">
                <a16:creationId xmlns:a16="http://schemas.microsoft.com/office/drawing/2014/main" id="{1B4C47C2-57C4-BA1E-B74B-6902BBF0B030}"/>
              </a:ext>
            </a:extLst>
          </p:cNvPr>
          <p:cNvSpPr txBox="1"/>
          <p:nvPr/>
        </p:nvSpPr>
        <p:spPr>
          <a:xfrm>
            <a:off x="11603015" y="3205610"/>
            <a:ext cx="610541" cy="276999"/>
          </a:xfrm>
          <a:prstGeom prst="rect">
            <a:avLst/>
          </a:prstGeom>
          <a:noFill/>
        </p:spPr>
        <p:txBody>
          <a:bodyPr wrap="square" rtlCol="0">
            <a:spAutoFit/>
          </a:bodyPr>
          <a:lstStyle/>
          <a:p>
            <a:r>
              <a:rPr lang="en-US" altLang="zh-CN" sz="1200" dirty="0">
                <a:solidFill>
                  <a:schemeClr val="bg1"/>
                </a:solidFill>
              </a:rPr>
              <a:t>q3</a:t>
            </a:r>
            <a:endParaRPr lang="zh-CN" altLang="en-US" sz="1200" dirty="0">
              <a:solidFill>
                <a:schemeClr val="bg1"/>
              </a:solidFill>
            </a:endParaRPr>
          </a:p>
        </p:txBody>
      </p:sp>
      <p:sp>
        <p:nvSpPr>
          <p:cNvPr id="29" name="文本框 9543">
            <a:extLst>
              <a:ext uri="{FF2B5EF4-FFF2-40B4-BE49-F238E27FC236}">
                <a16:creationId xmlns:a16="http://schemas.microsoft.com/office/drawing/2014/main" id="{DEC04F70-3FBD-074C-7506-81E019DCF1FF}"/>
              </a:ext>
            </a:extLst>
          </p:cNvPr>
          <p:cNvSpPr txBox="1"/>
          <p:nvPr/>
        </p:nvSpPr>
        <p:spPr>
          <a:xfrm>
            <a:off x="11585158" y="4318292"/>
            <a:ext cx="610541" cy="276999"/>
          </a:xfrm>
          <a:prstGeom prst="rect">
            <a:avLst/>
          </a:prstGeom>
          <a:noFill/>
        </p:spPr>
        <p:txBody>
          <a:bodyPr wrap="square" rtlCol="0">
            <a:spAutoFit/>
          </a:bodyPr>
          <a:lstStyle/>
          <a:p>
            <a:r>
              <a:rPr lang="en-US" altLang="zh-CN" sz="1200" dirty="0">
                <a:solidFill>
                  <a:schemeClr val="bg1"/>
                </a:solidFill>
              </a:rPr>
              <a:t>q4</a:t>
            </a:r>
            <a:endParaRPr lang="zh-CN" altLang="en-US" sz="1200" dirty="0">
              <a:solidFill>
                <a:schemeClr val="bg1"/>
              </a:solidFill>
            </a:endParaRPr>
          </a:p>
        </p:txBody>
      </p:sp>
      <p:sp>
        <p:nvSpPr>
          <p:cNvPr id="30" name="文本框 9544">
            <a:extLst>
              <a:ext uri="{FF2B5EF4-FFF2-40B4-BE49-F238E27FC236}">
                <a16:creationId xmlns:a16="http://schemas.microsoft.com/office/drawing/2014/main" id="{C722790B-540A-EBD6-CCB1-016B9076E66E}"/>
              </a:ext>
            </a:extLst>
          </p:cNvPr>
          <p:cNvSpPr txBox="1"/>
          <p:nvPr/>
        </p:nvSpPr>
        <p:spPr>
          <a:xfrm>
            <a:off x="11031705" y="4294289"/>
            <a:ext cx="610541" cy="276999"/>
          </a:xfrm>
          <a:prstGeom prst="rect">
            <a:avLst/>
          </a:prstGeom>
          <a:noFill/>
        </p:spPr>
        <p:txBody>
          <a:bodyPr wrap="square" rtlCol="0">
            <a:spAutoFit/>
          </a:bodyPr>
          <a:lstStyle/>
          <a:p>
            <a:r>
              <a:rPr lang="en-US" altLang="zh-CN" sz="1200" dirty="0">
                <a:solidFill>
                  <a:schemeClr val="bg1"/>
                </a:solidFill>
              </a:rPr>
              <a:t>q2</a:t>
            </a:r>
            <a:endParaRPr lang="zh-CN" altLang="en-US" sz="1200" dirty="0">
              <a:solidFill>
                <a:schemeClr val="bg1"/>
              </a:solidFill>
            </a:endParaRPr>
          </a:p>
        </p:txBody>
      </p:sp>
      <p:sp>
        <p:nvSpPr>
          <p:cNvPr id="31" name="椭圆 9545">
            <a:extLst>
              <a:ext uri="{FF2B5EF4-FFF2-40B4-BE49-F238E27FC236}">
                <a16:creationId xmlns:a16="http://schemas.microsoft.com/office/drawing/2014/main" id="{637F201B-0F78-B366-CFDF-6C6602F1053C}"/>
              </a:ext>
            </a:extLst>
          </p:cNvPr>
          <p:cNvSpPr/>
          <p:nvPr/>
        </p:nvSpPr>
        <p:spPr>
          <a:xfrm>
            <a:off x="11665606" y="3596377"/>
            <a:ext cx="216037" cy="202125"/>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2" name="椭圆 9546">
            <a:extLst>
              <a:ext uri="{FF2B5EF4-FFF2-40B4-BE49-F238E27FC236}">
                <a16:creationId xmlns:a16="http://schemas.microsoft.com/office/drawing/2014/main" id="{C16B329A-8875-0E69-EE88-6D9F7A7CA5DA}"/>
              </a:ext>
            </a:extLst>
          </p:cNvPr>
          <p:cNvSpPr/>
          <p:nvPr/>
        </p:nvSpPr>
        <p:spPr>
          <a:xfrm>
            <a:off x="11666475" y="3982261"/>
            <a:ext cx="216037" cy="202125"/>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3" name="椭圆 9547">
            <a:extLst>
              <a:ext uri="{FF2B5EF4-FFF2-40B4-BE49-F238E27FC236}">
                <a16:creationId xmlns:a16="http://schemas.microsoft.com/office/drawing/2014/main" id="{04CBA272-FB99-F415-0AC6-4B138FDA5FD5}"/>
              </a:ext>
            </a:extLst>
          </p:cNvPr>
          <p:cNvSpPr/>
          <p:nvPr/>
        </p:nvSpPr>
        <p:spPr>
          <a:xfrm>
            <a:off x="11094380" y="3594185"/>
            <a:ext cx="216037" cy="202125"/>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4" name="椭圆 9548">
            <a:extLst>
              <a:ext uri="{FF2B5EF4-FFF2-40B4-BE49-F238E27FC236}">
                <a16:creationId xmlns:a16="http://schemas.microsoft.com/office/drawing/2014/main" id="{E8422511-BE22-868C-450C-922623D17143}"/>
              </a:ext>
            </a:extLst>
          </p:cNvPr>
          <p:cNvSpPr/>
          <p:nvPr/>
        </p:nvSpPr>
        <p:spPr>
          <a:xfrm>
            <a:off x="11095249" y="3980069"/>
            <a:ext cx="216037" cy="202125"/>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8" name="文本框 9552">
            <a:extLst>
              <a:ext uri="{FF2B5EF4-FFF2-40B4-BE49-F238E27FC236}">
                <a16:creationId xmlns:a16="http://schemas.microsoft.com/office/drawing/2014/main" id="{9D37584D-9905-EC26-6963-E79574BEB909}"/>
              </a:ext>
            </a:extLst>
          </p:cNvPr>
          <p:cNvSpPr txBox="1"/>
          <p:nvPr/>
        </p:nvSpPr>
        <p:spPr>
          <a:xfrm>
            <a:off x="9907987" y="2037456"/>
            <a:ext cx="2490821" cy="830997"/>
          </a:xfrm>
          <a:prstGeom prst="rect">
            <a:avLst/>
          </a:prstGeom>
          <a:noFill/>
        </p:spPr>
        <p:txBody>
          <a:bodyPr wrap="square" rtlCol="0">
            <a:spAutoFit/>
          </a:bodyPr>
          <a:lstStyle/>
          <a:p>
            <a:r>
              <a:rPr lang="en-US" altLang="zh-CN" sz="1600" dirty="0"/>
              <a:t>Each QPU </a:t>
            </a:r>
          </a:p>
          <a:p>
            <a:r>
              <a:rPr lang="en-US" altLang="zh-CN" sz="1600" dirty="0">
                <a:solidFill>
                  <a:srgbClr val="FF0000"/>
                </a:solidFill>
              </a:rPr>
              <a:t>Computing qubits: 2 </a:t>
            </a:r>
          </a:p>
          <a:p>
            <a:r>
              <a:rPr lang="en-US" altLang="zh-CN" sz="1600" dirty="0">
                <a:solidFill>
                  <a:srgbClr val="0070C0"/>
                </a:solidFill>
              </a:rPr>
              <a:t>Communication qubits: 2</a:t>
            </a:r>
            <a:endParaRPr lang="zh-CN" altLang="en-US" sz="1600" dirty="0">
              <a:solidFill>
                <a:srgbClr val="0070C0"/>
              </a:solidFill>
            </a:endParaRPr>
          </a:p>
        </p:txBody>
      </p:sp>
      <p:cxnSp>
        <p:nvCxnSpPr>
          <p:cNvPr id="39" name="直接连接符 9553">
            <a:extLst>
              <a:ext uri="{FF2B5EF4-FFF2-40B4-BE49-F238E27FC236}">
                <a16:creationId xmlns:a16="http://schemas.microsoft.com/office/drawing/2014/main" id="{6003819A-E366-0973-BBE7-A0D318D64A89}"/>
              </a:ext>
            </a:extLst>
          </p:cNvPr>
          <p:cNvCxnSpPr>
            <a:cxnSpLocks/>
          </p:cNvCxnSpPr>
          <p:nvPr/>
        </p:nvCxnSpPr>
        <p:spPr>
          <a:xfrm>
            <a:off x="7992429" y="2680320"/>
            <a:ext cx="1847770" cy="371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0" name="直接连接符 9554">
            <a:extLst>
              <a:ext uri="{FF2B5EF4-FFF2-40B4-BE49-F238E27FC236}">
                <a16:creationId xmlns:a16="http://schemas.microsoft.com/office/drawing/2014/main" id="{31145731-FED8-79C5-1DDA-578AA58C8669}"/>
              </a:ext>
            </a:extLst>
          </p:cNvPr>
          <p:cNvCxnSpPr>
            <a:cxnSpLocks/>
          </p:cNvCxnSpPr>
          <p:nvPr/>
        </p:nvCxnSpPr>
        <p:spPr>
          <a:xfrm>
            <a:off x="7995513" y="3366234"/>
            <a:ext cx="1844686" cy="309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41" name="椭圆 9555">
            <a:extLst>
              <a:ext uri="{FF2B5EF4-FFF2-40B4-BE49-F238E27FC236}">
                <a16:creationId xmlns:a16="http://schemas.microsoft.com/office/drawing/2014/main" id="{E70EF548-F56A-C6E8-6C61-94BA5FE1F3F1}"/>
              </a:ext>
            </a:extLst>
          </p:cNvPr>
          <p:cNvSpPr/>
          <p:nvPr/>
        </p:nvSpPr>
        <p:spPr>
          <a:xfrm>
            <a:off x="8151563" y="3262666"/>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42" name="直接连接符 9556">
            <a:extLst>
              <a:ext uri="{FF2B5EF4-FFF2-40B4-BE49-F238E27FC236}">
                <a16:creationId xmlns:a16="http://schemas.microsoft.com/office/drawing/2014/main" id="{55E92D7C-9D06-C064-0E3B-786007B35CD3}"/>
              </a:ext>
            </a:extLst>
          </p:cNvPr>
          <p:cNvCxnSpPr>
            <a:cxnSpLocks/>
            <a:endCxn id="41" idx="4"/>
          </p:cNvCxnSpPr>
          <p:nvPr/>
        </p:nvCxnSpPr>
        <p:spPr>
          <a:xfrm>
            <a:off x="8259584" y="2680320"/>
            <a:ext cx="0" cy="78948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3" name="直接连接符 9557">
            <a:extLst>
              <a:ext uri="{FF2B5EF4-FFF2-40B4-BE49-F238E27FC236}">
                <a16:creationId xmlns:a16="http://schemas.microsoft.com/office/drawing/2014/main" id="{E1D74618-127C-B8CA-65FC-2B012D4F7E6F}"/>
              </a:ext>
            </a:extLst>
          </p:cNvPr>
          <p:cNvCxnSpPr>
            <a:cxnSpLocks/>
          </p:cNvCxnSpPr>
          <p:nvPr/>
        </p:nvCxnSpPr>
        <p:spPr>
          <a:xfrm>
            <a:off x="7992429" y="2882445"/>
            <a:ext cx="184777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4" name="直接连接符 9558">
            <a:extLst>
              <a:ext uri="{FF2B5EF4-FFF2-40B4-BE49-F238E27FC236}">
                <a16:creationId xmlns:a16="http://schemas.microsoft.com/office/drawing/2014/main" id="{92C9C097-4C41-2101-2FCC-4DFC4CA1F725}"/>
              </a:ext>
            </a:extLst>
          </p:cNvPr>
          <p:cNvCxnSpPr>
            <a:cxnSpLocks/>
          </p:cNvCxnSpPr>
          <p:nvPr/>
        </p:nvCxnSpPr>
        <p:spPr>
          <a:xfrm>
            <a:off x="7992429" y="3132582"/>
            <a:ext cx="184777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45" name="椭圆 9559">
            <a:extLst>
              <a:ext uri="{FF2B5EF4-FFF2-40B4-BE49-F238E27FC236}">
                <a16:creationId xmlns:a16="http://schemas.microsoft.com/office/drawing/2014/main" id="{B51557AB-C9EA-A40F-7260-6247F9877131}"/>
              </a:ext>
            </a:extLst>
          </p:cNvPr>
          <p:cNvSpPr/>
          <p:nvPr/>
        </p:nvSpPr>
        <p:spPr>
          <a:xfrm>
            <a:off x="8428530" y="3012530"/>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46" name="直接连接符 9560">
            <a:extLst>
              <a:ext uri="{FF2B5EF4-FFF2-40B4-BE49-F238E27FC236}">
                <a16:creationId xmlns:a16="http://schemas.microsoft.com/office/drawing/2014/main" id="{7F83C15B-08A6-620E-7121-F9C2043BA116}"/>
              </a:ext>
            </a:extLst>
          </p:cNvPr>
          <p:cNvCxnSpPr>
            <a:cxnSpLocks/>
            <a:endCxn id="45" idx="4"/>
          </p:cNvCxnSpPr>
          <p:nvPr/>
        </p:nvCxnSpPr>
        <p:spPr>
          <a:xfrm>
            <a:off x="8536551" y="2679671"/>
            <a:ext cx="0" cy="539994"/>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47" name="椭圆 9561">
            <a:extLst>
              <a:ext uri="{FF2B5EF4-FFF2-40B4-BE49-F238E27FC236}">
                <a16:creationId xmlns:a16="http://schemas.microsoft.com/office/drawing/2014/main" id="{764B56A0-708D-14BD-B0D1-554FB449F613}"/>
              </a:ext>
            </a:extLst>
          </p:cNvPr>
          <p:cNvSpPr/>
          <p:nvPr/>
        </p:nvSpPr>
        <p:spPr>
          <a:xfrm>
            <a:off x="8705496" y="3012530"/>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48" name="直接连接符 9562">
            <a:extLst>
              <a:ext uri="{FF2B5EF4-FFF2-40B4-BE49-F238E27FC236}">
                <a16:creationId xmlns:a16="http://schemas.microsoft.com/office/drawing/2014/main" id="{84D130D8-5DBD-1E8A-D8AC-5D2A4E75B8CF}"/>
              </a:ext>
            </a:extLst>
          </p:cNvPr>
          <p:cNvCxnSpPr>
            <a:cxnSpLocks/>
            <a:endCxn id="47" idx="4"/>
          </p:cNvCxnSpPr>
          <p:nvPr/>
        </p:nvCxnSpPr>
        <p:spPr>
          <a:xfrm>
            <a:off x="8813517" y="2679671"/>
            <a:ext cx="0" cy="539994"/>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49" name="椭圆 9563">
            <a:extLst>
              <a:ext uri="{FF2B5EF4-FFF2-40B4-BE49-F238E27FC236}">
                <a16:creationId xmlns:a16="http://schemas.microsoft.com/office/drawing/2014/main" id="{730EEA77-6363-E1D9-A0C3-8C2BA7A9AE30}"/>
              </a:ext>
            </a:extLst>
          </p:cNvPr>
          <p:cNvSpPr/>
          <p:nvPr/>
        </p:nvSpPr>
        <p:spPr>
          <a:xfrm>
            <a:off x="9003910" y="2783117"/>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50" name="直接连接符 9564">
            <a:extLst>
              <a:ext uri="{FF2B5EF4-FFF2-40B4-BE49-F238E27FC236}">
                <a16:creationId xmlns:a16="http://schemas.microsoft.com/office/drawing/2014/main" id="{BC3B60FE-8C3A-8D4F-7E9A-2A730414F202}"/>
              </a:ext>
            </a:extLst>
          </p:cNvPr>
          <p:cNvCxnSpPr>
            <a:cxnSpLocks/>
            <a:endCxn id="49" idx="4"/>
          </p:cNvCxnSpPr>
          <p:nvPr/>
        </p:nvCxnSpPr>
        <p:spPr>
          <a:xfrm>
            <a:off x="9111931" y="2679671"/>
            <a:ext cx="0" cy="31058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51" name="椭圆 9565">
            <a:extLst>
              <a:ext uri="{FF2B5EF4-FFF2-40B4-BE49-F238E27FC236}">
                <a16:creationId xmlns:a16="http://schemas.microsoft.com/office/drawing/2014/main" id="{B4C204B9-F78E-6A1D-AAB6-7895467F32E5}"/>
              </a:ext>
            </a:extLst>
          </p:cNvPr>
          <p:cNvSpPr/>
          <p:nvPr/>
        </p:nvSpPr>
        <p:spPr>
          <a:xfrm>
            <a:off x="9261041" y="3262666"/>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52" name="直接连接符 9566">
            <a:extLst>
              <a:ext uri="{FF2B5EF4-FFF2-40B4-BE49-F238E27FC236}">
                <a16:creationId xmlns:a16="http://schemas.microsoft.com/office/drawing/2014/main" id="{3DB69C7A-2157-4C91-53E4-C7BBE3CFE9C8}"/>
              </a:ext>
            </a:extLst>
          </p:cNvPr>
          <p:cNvCxnSpPr>
            <a:cxnSpLocks/>
            <a:endCxn id="51" idx="4"/>
          </p:cNvCxnSpPr>
          <p:nvPr/>
        </p:nvCxnSpPr>
        <p:spPr>
          <a:xfrm>
            <a:off x="9369062" y="2882445"/>
            <a:ext cx="0" cy="587356"/>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53" name="文本框 9567">
            <a:extLst>
              <a:ext uri="{FF2B5EF4-FFF2-40B4-BE49-F238E27FC236}">
                <a16:creationId xmlns:a16="http://schemas.microsoft.com/office/drawing/2014/main" id="{A33FE5AD-7A54-7830-1646-26E19FF70D24}"/>
              </a:ext>
            </a:extLst>
          </p:cNvPr>
          <p:cNvSpPr txBox="1"/>
          <p:nvPr/>
        </p:nvSpPr>
        <p:spPr>
          <a:xfrm>
            <a:off x="7676933" y="2544309"/>
            <a:ext cx="483117" cy="276999"/>
          </a:xfrm>
          <a:prstGeom prst="rect">
            <a:avLst/>
          </a:prstGeom>
          <a:noFill/>
        </p:spPr>
        <p:txBody>
          <a:bodyPr wrap="square" rtlCol="0">
            <a:spAutoFit/>
          </a:bodyPr>
          <a:lstStyle/>
          <a:p>
            <a:r>
              <a:rPr lang="en-US" altLang="zh-CN" sz="1200" dirty="0"/>
              <a:t>q1</a:t>
            </a:r>
            <a:endParaRPr lang="zh-CN" altLang="en-US" sz="1200" dirty="0"/>
          </a:p>
        </p:txBody>
      </p:sp>
      <p:sp>
        <p:nvSpPr>
          <p:cNvPr id="54" name="文本框 9568">
            <a:extLst>
              <a:ext uri="{FF2B5EF4-FFF2-40B4-BE49-F238E27FC236}">
                <a16:creationId xmlns:a16="http://schemas.microsoft.com/office/drawing/2014/main" id="{700F7568-DFD5-1CCD-0AC6-B3F0EF77CD99}"/>
              </a:ext>
            </a:extLst>
          </p:cNvPr>
          <p:cNvSpPr txBox="1"/>
          <p:nvPr/>
        </p:nvSpPr>
        <p:spPr>
          <a:xfrm>
            <a:off x="7681828" y="2760278"/>
            <a:ext cx="483117" cy="276999"/>
          </a:xfrm>
          <a:prstGeom prst="rect">
            <a:avLst/>
          </a:prstGeom>
          <a:noFill/>
        </p:spPr>
        <p:txBody>
          <a:bodyPr wrap="square" rtlCol="0">
            <a:spAutoFit/>
          </a:bodyPr>
          <a:lstStyle/>
          <a:p>
            <a:r>
              <a:rPr lang="en-US" altLang="zh-CN" sz="1200" dirty="0"/>
              <a:t>q2</a:t>
            </a:r>
            <a:endParaRPr lang="zh-CN" altLang="en-US" sz="1200" dirty="0"/>
          </a:p>
        </p:txBody>
      </p:sp>
      <p:sp>
        <p:nvSpPr>
          <p:cNvPr id="55" name="文本框 9569">
            <a:extLst>
              <a:ext uri="{FF2B5EF4-FFF2-40B4-BE49-F238E27FC236}">
                <a16:creationId xmlns:a16="http://schemas.microsoft.com/office/drawing/2014/main" id="{76B4EB39-1F03-B3DD-6532-DFE217F65E5E}"/>
              </a:ext>
            </a:extLst>
          </p:cNvPr>
          <p:cNvSpPr txBox="1"/>
          <p:nvPr/>
        </p:nvSpPr>
        <p:spPr>
          <a:xfrm>
            <a:off x="7688283" y="2985667"/>
            <a:ext cx="483117" cy="276999"/>
          </a:xfrm>
          <a:prstGeom prst="rect">
            <a:avLst/>
          </a:prstGeom>
          <a:noFill/>
        </p:spPr>
        <p:txBody>
          <a:bodyPr wrap="square" rtlCol="0">
            <a:spAutoFit/>
          </a:bodyPr>
          <a:lstStyle/>
          <a:p>
            <a:r>
              <a:rPr lang="en-US" altLang="zh-CN" sz="1200" dirty="0"/>
              <a:t>q3</a:t>
            </a:r>
            <a:endParaRPr lang="zh-CN" altLang="en-US" sz="1200" dirty="0"/>
          </a:p>
        </p:txBody>
      </p:sp>
      <p:sp>
        <p:nvSpPr>
          <p:cNvPr id="56" name="文本框 9570">
            <a:extLst>
              <a:ext uri="{FF2B5EF4-FFF2-40B4-BE49-F238E27FC236}">
                <a16:creationId xmlns:a16="http://schemas.microsoft.com/office/drawing/2014/main" id="{24E88FA8-19C8-5FC4-A9C6-DC26CC408FA4}"/>
              </a:ext>
            </a:extLst>
          </p:cNvPr>
          <p:cNvSpPr txBox="1"/>
          <p:nvPr/>
        </p:nvSpPr>
        <p:spPr>
          <a:xfrm>
            <a:off x="7698289" y="3219471"/>
            <a:ext cx="483117" cy="276999"/>
          </a:xfrm>
          <a:prstGeom prst="rect">
            <a:avLst/>
          </a:prstGeom>
          <a:noFill/>
        </p:spPr>
        <p:txBody>
          <a:bodyPr wrap="square" rtlCol="0">
            <a:spAutoFit/>
          </a:bodyPr>
          <a:lstStyle/>
          <a:p>
            <a:r>
              <a:rPr lang="en-US" altLang="zh-CN" sz="1200" dirty="0"/>
              <a:t>q4</a:t>
            </a:r>
            <a:endParaRPr lang="zh-CN" altLang="en-US" sz="1200" dirty="0"/>
          </a:p>
        </p:txBody>
      </p:sp>
      <p:sp>
        <p:nvSpPr>
          <p:cNvPr id="57" name="椭圆 9571">
            <a:extLst>
              <a:ext uri="{FF2B5EF4-FFF2-40B4-BE49-F238E27FC236}">
                <a16:creationId xmlns:a16="http://schemas.microsoft.com/office/drawing/2014/main" id="{AAC8528B-00A7-3F5A-0D65-D037DEC8947B}"/>
              </a:ext>
            </a:extLst>
          </p:cNvPr>
          <p:cNvSpPr/>
          <p:nvPr/>
        </p:nvSpPr>
        <p:spPr>
          <a:xfrm>
            <a:off x="9488432" y="3028495"/>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58" name="直接连接符 9572">
            <a:extLst>
              <a:ext uri="{FF2B5EF4-FFF2-40B4-BE49-F238E27FC236}">
                <a16:creationId xmlns:a16="http://schemas.microsoft.com/office/drawing/2014/main" id="{53EC5C6D-C78D-1E3D-F166-58D0FF3F3AEC}"/>
              </a:ext>
            </a:extLst>
          </p:cNvPr>
          <p:cNvCxnSpPr>
            <a:cxnSpLocks/>
            <a:endCxn id="57" idx="4"/>
          </p:cNvCxnSpPr>
          <p:nvPr/>
        </p:nvCxnSpPr>
        <p:spPr>
          <a:xfrm>
            <a:off x="9596453" y="2695636"/>
            <a:ext cx="0" cy="539994"/>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9" name="直接连接符 9573">
            <a:extLst>
              <a:ext uri="{FF2B5EF4-FFF2-40B4-BE49-F238E27FC236}">
                <a16:creationId xmlns:a16="http://schemas.microsoft.com/office/drawing/2014/main" id="{68538096-F1F8-C1A8-317C-7ECAA20F820E}"/>
              </a:ext>
            </a:extLst>
          </p:cNvPr>
          <p:cNvCxnSpPr>
            <a:cxnSpLocks/>
          </p:cNvCxnSpPr>
          <p:nvPr/>
        </p:nvCxnSpPr>
        <p:spPr>
          <a:xfrm>
            <a:off x="8020847" y="3905809"/>
            <a:ext cx="1847770" cy="371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0" name="直接连接符 9574">
            <a:extLst>
              <a:ext uri="{FF2B5EF4-FFF2-40B4-BE49-F238E27FC236}">
                <a16:creationId xmlns:a16="http://schemas.microsoft.com/office/drawing/2014/main" id="{12CE2561-9B7A-34FF-C090-C23F36FF38CD}"/>
              </a:ext>
            </a:extLst>
          </p:cNvPr>
          <p:cNvCxnSpPr>
            <a:cxnSpLocks/>
          </p:cNvCxnSpPr>
          <p:nvPr/>
        </p:nvCxnSpPr>
        <p:spPr>
          <a:xfrm>
            <a:off x="8023931" y="4591723"/>
            <a:ext cx="1844686" cy="309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61" name="椭圆 9575">
            <a:extLst>
              <a:ext uri="{FF2B5EF4-FFF2-40B4-BE49-F238E27FC236}">
                <a16:creationId xmlns:a16="http://schemas.microsoft.com/office/drawing/2014/main" id="{E358CC71-CB85-1802-99A1-113129DFAA18}"/>
              </a:ext>
            </a:extLst>
          </p:cNvPr>
          <p:cNvSpPr/>
          <p:nvPr/>
        </p:nvSpPr>
        <p:spPr>
          <a:xfrm>
            <a:off x="8179981" y="4488155"/>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62" name="直接连接符 9576">
            <a:extLst>
              <a:ext uri="{FF2B5EF4-FFF2-40B4-BE49-F238E27FC236}">
                <a16:creationId xmlns:a16="http://schemas.microsoft.com/office/drawing/2014/main" id="{084B720E-1605-3912-47B2-9E5600E9FC57}"/>
              </a:ext>
            </a:extLst>
          </p:cNvPr>
          <p:cNvCxnSpPr>
            <a:cxnSpLocks/>
            <a:endCxn id="61" idx="4"/>
          </p:cNvCxnSpPr>
          <p:nvPr/>
        </p:nvCxnSpPr>
        <p:spPr>
          <a:xfrm>
            <a:off x="8288002" y="3905809"/>
            <a:ext cx="0" cy="78948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3" name="直接连接符 9577">
            <a:extLst>
              <a:ext uri="{FF2B5EF4-FFF2-40B4-BE49-F238E27FC236}">
                <a16:creationId xmlns:a16="http://schemas.microsoft.com/office/drawing/2014/main" id="{4231EBCB-C2E5-6670-8FD6-E94F4A2CED03}"/>
              </a:ext>
            </a:extLst>
          </p:cNvPr>
          <p:cNvCxnSpPr>
            <a:cxnSpLocks/>
          </p:cNvCxnSpPr>
          <p:nvPr/>
        </p:nvCxnSpPr>
        <p:spPr>
          <a:xfrm>
            <a:off x="8020847" y="4107934"/>
            <a:ext cx="184777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4" name="直接连接符 9578">
            <a:extLst>
              <a:ext uri="{FF2B5EF4-FFF2-40B4-BE49-F238E27FC236}">
                <a16:creationId xmlns:a16="http://schemas.microsoft.com/office/drawing/2014/main" id="{043A29F0-4E5D-43B2-DD00-E2AE8A40F2D8}"/>
              </a:ext>
            </a:extLst>
          </p:cNvPr>
          <p:cNvCxnSpPr>
            <a:cxnSpLocks/>
          </p:cNvCxnSpPr>
          <p:nvPr/>
        </p:nvCxnSpPr>
        <p:spPr>
          <a:xfrm>
            <a:off x="8020847" y="4358071"/>
            <a:ext cx="184777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65" name="椭圆 9579">
            <a:extLst>
              <a:ext uri="{FF2B5EF4-FFF2-40B4-BE49-F238E27FC236}">
                <a16:creationId xmlns:a16="http://schemas.microsoft.com/office/drawing/2014/main" id="{45C4CD67-5D70-7299-811D-C151D1014D6D}"/>
              </a:ext>
            </a:extLst>
          </p:cNvPr>
          <p:cNvSpPr/>
          <p:nvPr/>
        </p:nvSpPr>
        <p:spPr>
          <a:xfrm>
            <a:off x="8430442" y="4009184"/>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66" name="直接连接符 9580">
            <a:extLst>
              <a:ext uri="{FF2B5EF4-FFF2-40B4-BE49-F238E27FC236}">
                <a16:creationId xmlns:a16="http://schemas.microsoft.com/office/drawing/2014/main" id="{05F9CCFB-7001-9C61-5BB9-6FBF2D02C09F}"/>
              </a:ext>
            </a:extLst>
          </p:cNvPr>
          <p:cNvCxnSpPr>
            <a:cxnSpLocks/>
            <a:endCxn id="65" idx="4"/>
          </p:cNvCxnSpPr>
          <p:nvPr/>
        </p:nvCxnSpPr>
        <p:spPr>
          <a:xfrm>
            <a:off x="8538463" y="3905438"/>
            <a:ext cx="0" cy="31088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67" name="椭圆 9581">
            <a:extLst>
              <a:ext uri="{FF2B5EF4-FFF2-40B4-BE49-F238E27FC236}">
                <a16:creationId xmlns:a16="http://schemas.microsoft.com/office/drawing/2014/main" id="{5F241B43-365C-89E5-B365-0D138EE13C7E}"/>
              </a:ext>
            </a:extLst>
          </p:cNvPr>
          <p:cNvSpPr/>
          <p:nvPr/>
        </p:nvSpPr>
        <p:spPr>
          <a:xfrm>
            <a:off x="8719483" y="4009184"/>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68" name="直接连接符 9582">
            <a:extLst>
              <a:ext uri="{FF2B5EF4-FFF2-40B4-BE49-F238E27FC236}">
                <a16:creationId xmlns:a16="http://schemas.microsoft.com/office/drawing/2014/main" id="{F963AB21-F7A4-04F4-9001-02C45499E47B}"/>
              </a:ext>
            </a:extLst>
          </p:cNvPr>
          <p:cNvCxnSpPr>
            <a:cxnSpLocks/>
            <a:endCxn id="67" idx="4"/>
          </p:cNvCxnSpPr>
          <p:nvPr/>
        </p:nvCxnSpPr>
        <p:spPr>
          <a:xfrm>
            <a:off x="8827504" y="3905438"/>
            <a:ext cx="0" cy="31088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69" name="椭圆 9583">
            <a:extLst>
              <a:ext uri="{FF2B5EF4-FFF2-40B4-BE49-F238E27FC236}">
                <a16:creationId xmlns:a16="http://schemas.microsoft.com/office/drawing/2014/main" id="{A77ACB87-CE38-5D78-BA45-4FE027E4976E}"/>
              </a:ext>
            </a:extLst>
          </p:cNvPr>
          <p:cNvSpPr/>
          <p:nvPr/>
        </p:nvSpPr>
        <p:spPr>
          <a:xfrm>
            <a:off x="8985184" y="4242794"/>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70" name="直接连接符 9584">
            <a:extLst>
              <a:ext uri="{FF2B5EF4-FFF2-40B4-BE49-F238E27FC236}">
                <a16:creationId xmlns:a16="http://schemas.microsoft.com/office/drawing/2014/main" id="{1A90D4D6-D39A-A60D-33C4-9D01AD55C61A}"/>
              </a:ext>
            </a:extLst>
          </p:cNvPr>
          <p:cNvCxnSpPr>
            <a:cxnSpLocks/>
            <a:endCxn id="69" idx="4"/>
          </p:cNvCxnSpPr>
          <p:nvPr/>
        </p:nvCxnSpPr>
        <p:spPr>
          <a:xfrm>
            <a:off x="9093205" y="3900604"/>
            <a:ext cx="0" cy="54932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71" name="椭圆 9585">
            <a:extLst>
              <a:ext uri="{FF2B5EF4-FFF2-40B4-BE49-F238E27FC236}">
                <a16:creationId xmlns:a16="http://schemas.microsoft.com/office/drawing/2014/main" id="{37B6416E-69B6-BCDB-2AAE-F0651622EA41}"/>
              </a:ext>
            </a:extLst>
          </p:cNvPr>
          <p:cNvSpPr/>
          <p:nvPr/>
        </p:nvSpPr>
        <p:spPr>
          <a:xfrm>
            <a:off x="9289459" y="4488155"/>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72" name="直接连接符 9586">
            <a:extLst>
              <a:ext uri="{FF2B5EF4-FFF2-40B4-BE49-F238E27FC236}">
                <a16:creationId xmlns:a16="http://schemas.microsoft.com/office/drawing/2014/main" id="{E6E4FFA4-9D9D-E0E2-B9C6-8F89EDD605FA}"/>
              </a:ext>
            </a:extLst>
          </p:cNvPr>
          <p:cNvCxnSpPr>
            <a:cxnSpLocks/>
            <a:endCxn id="71" idx="4"/>
          </p:cNvCxnSpPr>
          <p:nvPr/>
        </p:nvCxnSpPr>
        <p:spPr>
          <a:xfrm>
            <a:off x="9397480" y="4350674"/>
            <a:ext cx="0" cy="344616"/>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73" name="文本框 9587">
            <a:extLst>
              <a:ext uri="{FF2B5EF4-FFF2-40B4-BE49-F238E27FC236}">
                <a16:creationId xmlns:a16="http://schemas.microsoft.com/office/drawing/2014/main" id="{BF16049B-E7AD-F49D-8652-3D3EE3A3C92E}"/>
              </a:ext>
            </a:extLst>
          </p:cNvPr>
          <p:cNvSpPr txBox="1"/>
          <p:nvPr/>
        </p:nvSpPr>
        <p:spPr>
          <a:xfrm>
            <a:off x="7716701" y="3740089"/>
            <a:ext cx="483117" cy="276999"/>
          </a:xfrm>
          <a:prstGeom prst="rect">
            <a:avLst/>
          </a:prstGeom>
          <a:noFill/>
        </p:spPr>
        <p:txBody>
          <a:bodyPr wrap="square" rtlCol="0">
            <a:spAutoFit/>
          </a:bodyPr>
          <a:lstStyle/>
          <a:p>
            <a:r>
              <a:rPr lang="en-US" altLang="zh-CN" sz="1200" dirty="0"/>
              <a:t>q1</a:t>
            </a:r>
            <a:endParaRPr lang="zh-CN" altLang="en-US" sz="1200" dirty="0"/>
          </a:p>
        </p:txBody>
      </p:sp>
      <p:sp>
        <p:nvSpPr>
          <p:cNvPr id="74" name="文本框 9588">
            <a:extLst>
              <a:ext uri="{FF2B5EF4-FFF2-40B4-BE49-F238E27FC236}">
                <a16:creationId xmlns:a16="http://schemas.microsoft.com/office/drawing/2014/main" id="{E10AAA5F-82BB-1B35-33DE-7817AEF8AAC4}"/>
              </a:ext>
            </a:extLst>
          </p:cNvPr>
          <p:cNvSpPr txBox="1"/>
          <p:nvPr/>
        </p:nvSpPr>
        <p:spPr>
          <a:xfrm>
            <a:off x="7710246" y="3985767"/>
            <a:ext cx="483117" cy="276999"/>
          </a:xfrm>
          <a:prstGeom prst="rect">
            <a:avLst/>
          </a:prstGeom>
          <a:noFill/>
        </p:spPr>
        <p:txBody>
          <a:bodyPr wrap="square" rtlCol="0">
            <a:spAutoFit/>
          </a:bodyPr>
          <a:lstStyle/>
          <a:p>
            <a:r>
              <a:rPr lang="en-US" altLang="zh-CN" sz="1200" b="1" dirty="0"/>
              <a:t>q3</a:t>
            </a:r>
            <a:endParaRPr lang="zh-CN" altLang="en-US" sz="1200" b="1" dirty="0"/>
          </a:p>
        </p:txBody>
      </p:sp>
      <p:sp>
        <p:nvSpPr>
          <p:cNvPr id="75" name="文本框 9589">
            <a:extLst>
              <a:ext uri="{FF2B5EF4-FFF2-40B4-BE49-F238E27FC236}">
                <a16:creationId xmlns:a16="http://schemas.microsoft.com/office/drawing/2014/main" id="{972BCFD0-1B1E-E0F6-EA6C-6CFAAB1D7591}"/>
              </a:ext>
            </a:extLst>
          </p:cNvPr>
          <p:cNvSpPr txBox="1"/>
          <p:nvPr/>
        </p:nvSpPr>
        <p:spPr>
          <a:xfrm>
            <a:off x="7716701" y="4211156"/>
            <a:ext cx="483117" cy="276999"/>
          </a:xfrm>
          <a:prstGeom prst="rect">
            <a:avLst/>
          </a:prstGeom>
          <a:noFill/>
        </p:spPr>
        <p:txBody>
          <a:bodyPr wrap="square" rtlCol="0">
            <a:spAutoFit/>
          </a:bodyPr>
          <a:lstStyle/>
          <a:p>
            <a:r>
              <a:rPr lang="en-US" altLang="zh-CN" sz="1200" b="1" dirty="0"/>
              <a:t>q2</a:t>
            </a:r>
            <a:endParaRPr lang="zh-CN" altLang="en-US" sz="1200" b="1" dirty="0"/>
          </a:p>
        </p:txBody>
      </p:sp>
      <p:sp>
        <p:nvSpPr>
          <p:cNvPr id="76" name="文本框 9590">
            <a:extLst>
              <a:ext uri="{FF2B5EF4-FFF2-40B4-BE49-F238E27FC236}">
                <a16:creationId xmlns:a16="http://schemas.microsoft.com/office/drawing/2014/main" id="{87D35358-E175-AFC3-A24D-C4DCF7A1C28B}"/>
              </a:ext>
            </a:extLst>
          </p:cNvPr>
          <p:cNvSpPr txBox="1"/>
          <p:nvPr/>
        </p:nvSpPr>
        <p:spPr>
          <a:xfrm>
            <a:off x="7726707" y="4444960"/>
            <a:ext cx="483117" cy="276999"/>
          </a:xfrm>
          <a:prstGeom prst="rect">
            <a:avLst/>
          </a:prstGeom>
          <a:noFill/>
        </p:spPr>
        <p:txBody>
          <a:bodyPr wrap="square" rtlCol="0">
            <a:spAutoFit/>
          </a:bodyPr>
          <a:lstStyle/>
          <a:p>
            <a:r>
              <a:rPr lang="en-US" altLang="zh-CN" sz="1200" dirty="0"/>
              <a:t>q4</a:t>
            </a:r>
            <a:endParaRPr lang="zh-CN" altLang="en-US" sz="1200" dirty="0"/>
          </a:p>
        </p:txBody>
      </p:sp>
      <p:cxnSp>
        <p:nvCxnSpPr>
          <p:cNvPr id="77" name="直接连接符 9591">
            <a:extLst>
              <a:ext uri="{FF2B5EF4-FFF2-40B4-BE49-F238E27FC236}">
                <a16:creationId xmlns:a16="http://schemas.microsoft.com/office/drawing/2014/main" id="{5FCEC3B2-6043-5336-D46A-331E347F71DB}"/>
              </a:ext>
            </a:extLst>
          </p:cNvPr>
          <p:cNvCxnSpPr/>
          <p:nvPr/>
        </p:nvCxnSpPr>
        <p:spPr>
          <a:xfrm>
            <a:off x="7674504" y="4222518"/>
            <a:ext cx="2390589" cy="0"/>
          </a:xfrm>
          <a:prstGeom prst="line">
            <a:avLst/>
          </a:prstGeom>
          <a:ln w="19050">
            <a:solidFill>
              <a:srgbClr val="FF0000"/>
            </a:solidFill>
            <a:prstDash val="solid"/>
          </a:ln>
        </p:spPr>
        <p:style>
          <a:lnRef idx="1">
            <a:schemeClr val="accent1"/>
          </a:lnRef>
          <a:fillRef idx="0">
            <a:schemeClr val="accent1"/>
          </a:fillRef>
          <a:effectRef idx="0">
            <a:schemeClr val="accent1"/>
          </a:effectRef>
          <a:fontRef idx="minor">
            <a:schemeClr val="tx1"/>
          </a:fontRef>
        </p:style>
      </p:cxnSp>
      <p:sp>
        <p:nvSpPr>
          <p:cNvPr id="78" name="文本框 9592">
            <a:extLst>
              <a:ext uri="{FF2B5EF4-FFF2-40B4-BE49-F238E27FC236}">
                <a16:creationId xmlns:a16="http://schemas.microsoft.com/office/drawing/2014/main" id="{54F8C2C6-9AA4-D295-630D-15C4AA677F4B}"/>
              </a:ext>
            </a:extLst>
          </p:cNvPr>
          <p:cNvSpPr txBox="1"/>
          <p:nvPr/>
        </p:nvSpPr>
        <p:spPr>
          <a:xfrm>
            <a:off x="10061903" y="3805821"/>
            <a:ext cx="1001457" cy="276999"/>
          </a:xfrm>
          <a:prstGeom prst="rect">
            <a:avLst/>
          </a:prstGeom>
          <a:noFill/>
        </p:spPr>
        <p:txBody>
          <a:bodyPr wrap="square" rtlCol="0">
            <a:spAutoFit/>
          </a:bodyPr>
          <a:lstStyle/>
          <a:p>
            <a:r>
              <a:rPr lang="en-US" altLang="zh-CN" sz="1200" dirty="0"/>
              <a:t>QPU A</a:t>
            </a:r>
            <a:endParaRPr lang="zh-CN" altLang="en-US" sz="1200" dirty="0"/>
          </a:p>
        </p:txBody>
      </p:sp>
      <p:sp>
        <p:nvSpPr>
          <p:cNvPr id="79" name="文本框 9593">
            <a:extLst>
              <a:ext uri="{FF2B5EF4-FFF2-40B4-BE49-F238E27FC236}">
                <a16:creationId xmlns:a16="http://schemas.microsoft.com/office/drawing/2014/main" id="{0CDE0DA6-ACAA-D755-9F9E-4D644E131DCA}"/>
              </a:ext>
            </a:extLst>
          </p:cNvPr>
          <p:cNvSpPr txBox="1"/>
          <p:nvPr/>
        </p:nvSpPr>
        <p:spPr>
          <a:xfrm>
            <a:off x="10061903" y="4361051"/>
            <a:ext cx="1001457" cy="276999"/>
          </a:xfrm>
          <a:prstGeom prst="rect">
            <a:avLst/>
          </a:prstGeom>
          <a:noFill/>
        </p:spPr>
        <p:txBody>
          <a:bodyPr wrap="square" rtlCol="0">
            <a:spAutoFit/>
          </a:bodyPr>
          <a:lstStyle/>
          <a:p>
            <a:r>
              <a:rPr lang="en-US" altLang="zh-CN" sz="1200" dirty="0"/>
              <a:t>QPU B</a:t>
            </a:r>
            <a:endParaRPr lang="zh-CN" altLang="en-US" sz="1200" dirty="0"/>
          </a:p>
        </p:txBody>
      </p:sp>
      <p:sp>
        <p:nvSpPr>
          <p:cNvPr id="80" name="椭圆 9594">
            <a:extLst>
              <a:ext uri="{FF2B5EF4-FFF2-40B4-BE49-F238E27FC236}">
                <a16:creationId xmlns:a16="http://schemas.microsoft.com/office/drawing/2014/main" id="{BE94C8C5-C8B6-94AC-13B7-30E362BF4235}"/>
              </a:ext>
            </a:extLst>
          </p:cNvPr>
          <p:cNvSpPr/>
          <p:nvPr/>
        </p:nvSpPr>
        <p:spPr>
          <a:xfrm>
            <a:off x="9528231" y="4009184"/>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81" name="直接连接符 9595">
            <a:extLst>
              <a:ext uri="{FF2B5EF4-FFF2-40B4-BE49-F238E27FC236}">
                <a16:creationId xmlns:a16="http://schemas.microsoft.com/office/drawing/2014/main" id="{C4013ED0-97B8-A34B-1903-F68D805E0B13}"/>
              </a:ext>
            </a:extLst>
          </p:cNvPr>
          <p:cNvCxnSpPr>
            <a:cxnSpLocks/>
            <a:endCxn id="80" idx="4"/>
          </p:cNvCxnSpPr>
          <p:nvPr/>
        </p:nvCxnSpPr>
        <p:spPr>
          <a:xfrm>
            <a:off x="9636252" y="3899614"/>
            <a:ext cx="0" cy="31670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5" name="直接连接符 9599">
            <a:extLst>
              <a:ext uri="{FF2B5EF4-FFF2-40B4-BE49-F238E27FC236}">
                <a16:creationId xmlns:a16="http://schemas.microsoft.com/office/drawing/2014/main" id="{8767A6E2-0C65-D9D9-2FC6-C56FBA17FA3A}"/>
              </a:ext>
            </a:extLst>
          </p:cNvPr>
          <p:cNvCxnSpPr>
            <a:cxnSpLocks/>
          </p:cNvCxnSpPr>
          <p:nvPr/>
        </p:nvCxnSpPr>
        <p:spPr>
          <a:xfrm>
            <a:off x="8049832" y="5586612"/>
            <a:ext cx="1847770" cy="371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6" name="直接连接符 9600">
            <a:extLst>
              <a:ext uri="{FF2B5EF4-FFF2-40B4-BE49-F238E27FC236}">
                <a16:creationId xmlns:a16="http://schemas.microsoft.com/office/drawing/2014/main" id="{772D5B20-9F21-2ACC-915D-93E2D039F593}"/>
              </a:ext>
            </a:extLst>
          </p:cNvPr>
          <p:cNvCxnSpPr>
            <a:cxnSpLocks/>
          </p:cNvCxnSpPr>
          <p:nvPr/>
        </p:nvCxnSpPr>
        <p:spPr>
          <a:xfrm>
            <a:off x="8052916" y="6272526"/>
            <a:ext cx="1844686" cy="309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87" name="椭圆 9601">
            <a:extLst>
              <a:ext uri="{FF2B5EF4-FFF2-40B4-BE49-F238E27FC236}">
                <a16:creationId xmlns:a16="http://schemas.microsoft.com/office/drawing/2014/main" id="{3A2E3A3F-3D64-556C-5750-661A10E2EB3E}"/>
              </a:ext>
            </a:extLst>
          </p:cNvPr>
          <p:cNvSpPr/>
          <p:nvPr/>
        </p:nvSpPr>
        <p:spPr>
          <a:xfrm>
            <a:off x="8208966" y="6168958"/>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88" name="直接连接符 9602">
            <a:extLst>
              <a:ext uri="{FF2B5EF4-FFF2-40B4-BE49-F238E27FC236}">
                <a16:creationId xmlns:a16="http://schemas.microsoft.com/office/drawing/2014/main" id="{E7E26E10-BBC6-DDA3-05F9-287F1B42E957}"/>
              </a:ext>
            </a:extLst>
          </p:cNvPr>
          <p:cNvCxnSpPr>
            <a:cxnSpLocks/>
            <a:endCxn id="87" idx="4"/>
          </p:cNvCxnSpPr>
          <p:nvPr/>
        </p:nvCxnSpPr>
        <p:spPr>
          <a:xfrm>
            <a:off x="8316987" y="5586612"/>
            <a:ext cx="0" cy="78948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9" name="直接连接符 9603">
            <a:extLst>
              <a:ext uri="{FF2B5EF4-FFF2-40B4-BE49-F238E27FC236}">
                <a16:creationId xmlns:a16="http://schemas.microsoft.com/office/drawing/2014/main" id="{1C29C7CC-EC1B-99BE-4D2D-25E0967D0A0D}"/>
              </a:ext>
            </a:extLst>
          </p:cNvPr>
          <p:cNvCxnSpPr>
            <a:cxnSpLocks/>
          </p:cNvCxnSpPr>
          <p:nvPr/>
        </p:nvCxnSpPr>
        <p:spPr>
          <a:xfrm>
            <a:off x="8049832" y="5788737"/>
            <a:ext cx="184777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0" name="直接连接符 9604">
            <a:extLst>
              <a:ext uri="{FF2B5EF4-FFF2-40B4-BE49-F238E27FC236}">
                <a16:creationId xmlns:a16="http://schemas.microsoft.com/office/drawing/2014/main" id="{A3893FDE-AEFA-6AEF-B9FB-3904FB69A235}"/>
              </a:ext>
            </a:extLst>
          </p:cNvPr>
          <p:cNvCxnSpPr>
            <a:cxnSpLocks/>
          </p:cNvCxnSpPr>
          <p:nvPr/>
        </p:nvCxnSpPr>
        <p:spPr>
          <a:xfrm>
            <a:off x="8049832" y="6038874"/>
            <a:ext cx="184777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91" name="椭圆 9605">
            <a:extLst>
              <a:ext uri="{FF2B5EF4-FFF2-40B4-BE49-F238E27FC236}">
                <a16:creationId xmlns:a16="http://schemas.microsoft.com/office/drawing/2014/main" id="{D846B556-CB99-3D66-CE59-1F189A4E7276}"/>
              </a:ext>
            </a:extLst>
          </p:cNvPr>
          <p:cNvSpPr/>
          <p:nvPr/>
        </p:nvSpPr>
        <p:spPr>
          <a:xfrm>
            <a:off x="9014169" y="5923597"/>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92" name="直接连接符 9606">
            <a:extLst>
              <a:ext uri="{FF2B5EF4-FFF2-40B4-BE49-F238E27FC236}">
                <a16:creationId xmlns:a16="http://schemas.microsoft.com/office/drawing/2014/main" id="{7DED056C-8297-F49A-09E4-7060629E9A1D}"/>
              </a:ext>
            </a:extLst>
          </p:cNvPr>
          <p:cNvCxnSpPr>
            <a:cxnSpLocks/>
            <a:endCxn id="91" idx="4"/>
          </p:cNvCxnSpPr>
          <p:nvPr/>
        </p:nvCxnSpPr>
        <p:spPr>
          <a:xfrm>
            <a:off x="9122190" y="5581407"/>
            <a:ext cx="0" cy="54932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93" name="文本框 9607">
            <a:extLst>
              <a:ext uri="{FF2B5EF4-FFF2-40B4-BE49-F238E27FC236}">
                <a16:creationId xmlns:a16="http://schemas.microsoft.com/office/drawing/2014/main" id="{1F5EF258-C88D-0AF8-3FB0-00886A0572F5}"/>
              </a:ext>
            </a:extLst>
          </p:cNvPr>
          <p:cNvSpPr txBox="1"/>
          <p:nvPr/>
        </p:nvSpPr>
        <p:spPr>
          <a:xfrm>
            <a:off x="7745686" y="5420892"/>
            <a:ext cx="483117" cy="276999"/>
          </a:xfrm>
          <a:prstGeom prst="rect">
            <a:avLst/>
          </a:prstGeom>
          <a:noFill/>
        </p:spPr>
        <p:txBody>
          <a:bodyPr wrap="square" rtlCol="0">
            <a:spAutoFit/>
          </a:bodyPr>
          <a:lstStyle/>
          <a:p>
            <a:r>
              <a:rPr lang="en-US" altLang="zh-CN" sz="1200" dirty="0"/>
              <a:t>q1</a:t>
            </a:r>
            <a:endParaRPr lang="zh-CN" altLang="en-US" sz="1200" dirty="0"/>
          </a:p>
        </p:txBody>
      </p:sp>
      <p:sp>
        <p:nvSpPr>
          <p:cNvPr id="94" name="文本框 9608">
            <a:extLst>
              <a:ext uri="{FF2B5EF4-FFF2-40B4-BE49-F238E27FC236}">
                <a16:creationId xmlns:a16="http://schemas.microsoft.com/office/drawing/2014/main" id="{2A2DFD0E-D283-FB2D-66DB-DE227E36DD23}"/>
              </a:ext>
            </a:extLst>
          </p:cNvPr>
          <p:cNvSpPr txBox="1"/>
          <p:nvPr/>
        </p:nvSpPr>
        <p:spPr>
          <a:xfrm>
            <a:off x="7739231" y="5666570"/>
            <a:ext cx="483117" cy="276999"/>
          </a:xfrm>
          <a:prstGeom prst="rect">
            <a:avLst/>
          </a:prstGeom>
          <a:noFill/>
        </p:spPr>
        <p:txBody>
          <a:bodyPr wrap="square" rtlCol="0">
            <a:spAutoFit/>
          </a:bodyPr>
          <a:lstStyle/>
          <a:p>
            <a:r>
              <a:rPr lang="en-US" altLang="zh-CN" sz="1200" b="1" dirty="0"/>
              <a:t>q3</a:t>
            </a:r>
            <a:endParaRPr lang="zh-CN" altLang="en-US" sz="1200" b="1" dirty="0"/>
          </a:p>
        </p:txBody>
      </p:sp>
      <p:sp>
        <p:nvSpPr>
          <p:cNvPr id="95" name="文本框 9609">
            <a:extLst>
              <a:ext uri="{FF2B5EF4-FFF2-40B4-BE49-F238E27FC236}">
                <a16:creationId xmlns:a16="http://schemas.microsoft.com/office/drawing/2014/main" id="{F7C7C215-02EA-A419-A603-5CBA497847B1}"/>
              </a:ext>
            </a:extLst>
          </p:cNvPr>
          <p:cNvSpPr txBox="1"/>
          <p:nvPr/>
        </p:nvSpPr>
        <p:spPr>
          <a:xfrm>
            <a:off x="7745686" y="5891959"/>
            <a:ext cx="483117" cy="276999"/>
          </a:xfrm>
          <a:prstGeom prst="rect">
            <a:avLst/>
          </a:prstGeom>
          <a:noFill/>
        </p:spPr>
        <p:txBody>
          <a:bodyPr wrap="square" rtlCol="0">
            <a:spAutoFit/>
          </a:bodyPr>
          <a:lstStyle/>
          <a:p>
            <a:r>
              <a:rPr lang="en-US" altLang="zh-CN" sz="1200" b="1" dirty="0"/>
              <a:t>q2</a:t>
            </a:r>
            <a:endParaRPr lang="zh-CN" altLang="en-US" sz="1200" b="1" dirty="0"/>
          </a:p>
        </p:txBody>
      </p:sp>
      <p:sp>
        <p:nvSpPr>
          <p:cNvPr id="96" name="文本框 9610">
            <a:extLst>
              <a:ext uri="{FF2B5EF4-FFF2-40B4-BE49-F238E27FC236}">
                <a16:creationId xmlns:a16="http://schemas.microsoft.com/office/drawing/2014/main" id="{245B9336-0543-C2BD-F2C7-1777E5F2B167}"/>
              </a:ext>
            </a:extLst>
          </p:cNvPr>
          <p:cNvSpPr txBox="1"/>
          <p:nvPr/>
        </p:nvSpPr>
        <p:spPr>
          <a:xfrm>
            <a:off x="7755692" y="6125763"/>
            <a:ext cx="483117" cy="276999"/>
          </a:xfrm>
          <a:prstGeom prst="rect">
            <a:avLst/>
          </a:prstGeom>
          <a:noFill/>
        </p:spPr>
        <p:txBody>
          <a:bodyPr wrap="square" rtlCol="0">
            <a:spAutoFit/>
          </a:bodyPr>
          <a:lstStyle/>
          <a:p>
            <a:r>
              <a:rPr lang="en-US" altLang="zh-CN" sz="1200" dirty="0"/>
              <a:t>q4</a:t>
            </a:r>
            <a:endParaRPr lang="zh-CN" altLang="en-US" sz="1200" dirty="0"/>
          </a:p>
        </p:txBody>
      </p:sp>
      <p:cxnSp>
        <p:nvCxnSpPr>
          <p:cNvPr id="97" name="直接连接符 9611">
            <a:extLst>
              <a:ext uri="{FF2B5EF4-FFF2-40B4-BE49-F238E27FC236}">
                <a16:creationId xmlns:a16="http://schemas.microsoft.com/office/drawing/2014/main" id="{A2E63CF3-4C99-5779-C890-7FB6321B5B2D}"/>
              </a:ext>
            </a:extLst>
          </p:cNvPr>
          <p:cNvCxnSpPr/>
          <p:nvPr/>
        </p:nvCxnSpPr>
        <p:spPr>
          <a:xfrm>
            <a:off x="7703489" y="5903321"/>
            <a:ext cx="2390589" cy="0"/>
          </a:xfrm>
          <a:prstGeom prst="line">
            <a:avLst/>
          </a:prstGeom>
          <a:ln w="19050">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98" name="直接连接符 9612">
            <a:extLst>
              <a:ext uri="{FF2B5EF4-FFF2-40B4-BE49-F238E27FC236}">
                <a16:creationId xmlns:a16="http://schemas.microsoft.com/office/drawing/2014/main" id="{665ABA8C-6ACD-9220-1BC5-3F6906A0565F}"/>
              </a:ext>
            </a:extLst>
          </p:cNvPr>
          <p:cNvCxnSpPr>
            <a:cxnSpLocks/>
          </p:cNvCxnSpPr>
          <p:nvPr/>
        </p:nvCxnSpPr>
        <p:spPr>
          <a:xfrm flipH="1" flipV="1">
            <a:off x="8709445" y="5357981"/>
            <a:ext cx="4224" cy="1253978"/>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9" name="文本框 9613">
                <a:extLst>
                  <a:ext uri="{FF2B5EF4-FFF2-40B4-BE49-F238E27FC236}">
                    <a16:creationId xmlns:a16="http://schemas.microsoft.com/office/drawing/2014/main" id="{A630FCE1-AF4D-BEB6-0D67-B839E8EB9677}"/>
                  </a:ext>
                </a:extLst>
              </p:cNvPr>
              <p:cNvSpPr txBox="1"/>
              <p:nvPr/>
            </p:nvSpPr>
            <p:spPr>
              <a:xfrm>
                <a:off x="8097368" y="5198431"/>
                <a:ext cx="443165"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altLang="zh-CN" sz="1200" b="0" i="1" dirty="0" smtClean="0">
                              <a:latin typeface="Cambria Math" panose="02040503050406030204" pitchFamily="18" charset="0"/>
                            </a:rPr>
                          </m:ctrlPr>
                        </m:sSubPr>
                        <m:e>
                          <m:r>
                            <a:rPr lang="en-US" altLang="zh-CN" sz="1200" b="0" i="1" dirty="0" smtClean="0">
                              <a:latin typeface="Cambria Math" panose="02040503050406030204" pitchFamily="18" charset="0"/>
                            </a:rPr>
                            <m:t>𝑡</m:t>
                          </m:r>
                        </m:e>
                        <m:sub>
                          <m:r>
                            <a:rPr lang="en-US" altLang="zh-CN" sz="1200" b="0" i="1" dirty="0" smtClean="0">
                              <a:latin typeface="Cambria Math" panose="02040503050406030204" pitchFamily="18" charset="0"/>
                            </a:rPr>
                            <m:t>1</m:t>
                          </m:r>
                        </m:sub>
                      </m:sSub>
                    </m:oMath>
                  </m:oMathPara>
                </a14:m>
                <a:endParaRPr lang="zh-CN" altLang="en-US" sz="1200" dirty="0"/>
              </a:p>
            </p:txBody>
          </p:sp>
        </mc:Choice>
        <mc:Fallback xmlns="">
          <p:sp>
            <p:nvSpPr>
              <p:cNvPr id="99" name="文本框 9613">
                <a:extLst>
                  <a:ext uri="{FF2B5EF4-FFF2-40B4-BE49-F238E27FC236}">
                    <a16:creationId xmlns:a16="http://schemas.microsoft.com/office/drawing/2014/main" id="{A630FCE1-AF4D-BEB6-0D67-B839E8EB9677}"/>
                  </a:ext>
                </a:extLst>
              </p:cNvPr>
              <p:cNvSpPr txBox="1">
                <a:spLocks noRot="1" noChangeAspect="1" noMove="1" noResize="1" noEditPoints="1" noAdjustHandles="1" noChangeArrowheads="1" noChangeShapeType="1" noTextEdit="1"/>
              </p:cNvSpPr>
              <p:nvPr/>
            </p:nvSpPr>
            <p:spPr>
              <a:xfrm>
                <a:off x="8097368" y="5198431"/>
                <a:ext cx="443165" cy="276999"/>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0" name="文本框 9614">
                <a:extLst>
                  <a:ext uri="{FF2B5EF4-FFF2-40B4-BE49-F238E27FC236}">
                    <a16:creationId xmlns:a16="http://schemas.microsoft.com/office/drawing/2014/main" id="{2A8DAD4D-5332-B137-2BA2-34048CC77C99}"/>
                  </a:ext>
                </a:extLst>
              </p:cNvPr>
              <p:cNvSpPr txBox="1"/>
              <p:nvPr/>
            </p:nvSpPr>
            <p:spPr>
              <a:xfrm>
                <a:off x="8902375" y="5200476"/>
                <a:ext cx="443165"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altLang="zh-CN" sz="1200" b="0" i="1" dirty="0" smtClean="0">
                              <a:latin typeface="Cambria Math" panose="02040503050406030204" pitchFamily="18" charset="0"/>
                            </a:rPr>
                          </m:ctrlPr>
                        </m:sSubPr>
                        <m:e>
                          <m:r>
                            <a:rPr lang="en-US" altLang="zh-CN" sz="1200" b="0" i="1" dirty="0" smtClean="0">
                              <a:latin typeface="Cambria Math" panose="02040503050406030204" pitchFamily="18" charset="0"/>
                            </a:rPr>
                            <m:t>𝑡</m:t>
                          </m:r>
                        </m:e>
                        <m:sub>
                          <m:r>
                            <a:rPr lang="en-US" altLang="zh-CN" sz="1200" b="0" i="1" dirty="0" smtClean="0">
                              <a:latin typeface="Cambria Math" panose="02040503050406030204" pitchFamily="18" charset="0"/>
                            </a:rPr>
                            <m:t>2</m:t>
                          </m:r>
                        </m:sub>
                      </m:sSub>
                    </m:oMath>
                  </m:oMathPara>
                </a14:m>
                <a:endParaRPr lang="zh-CN" altLang="en-US" sz="1200" dirty="0"/>
              </a:p>
            </p:txBody>
          </p:sp>
        </mc:Choice>
        <mc:Fallback xmlns="">
          <p:sp>
            <p:nvSpPr>
              <p:cNvPr id="100" name="文本框 9614">
                <a:extLst>
                  <a:ext uri="{FF2B5EF4-FFF2-40B4-BE49-F238E27FC236}">
                    <a16:creationId xmlns:a16="http://schemas.microsoft.com/office/drawing/2014/main" id="{2A8DAD4D-5332-B137-2BA2-34048CC77C99}"/>
                  </a:ext>
                </a:extLst>
              </p:cNvPr>
              <p:cNvSpPr txBox="1">
                <a:spLocks noRot="1" noChangeAspect="1" noMove="1" noResize="1" noEditPoints="1" noAdjustHandles="1" noChangeArrowheads="1" noChangeShapeType="1" noTextEdit="1"/>
              </p:cNvSpPr>
              <p:nvPr/>
            </p:nvSpPr>
            <p:spPr>
              <a:xfrm>
                <a:off x="8902375" y="5200476"/>
                <a:ext cx="443165" cy="276999"/>
              </a:xfrm>
              <a:prstGeom prst="rect">
                <a:avLst/>
              </a:prstGeom>
              <a:blipFill>
                <a:blip r:embed="rId8"/>
                <a:stretch>
                  <a:fillRect/>
                </a:stretch>
              </a:blipFill>
            </p:spPr>
            <p:txBody>
              <a:bodyPr/>
              <a:lstStyle/>
              <a:p>
                <a:r>
                  <a:rPr lang="en-US">
                    <a:noFill/>
                  </a:rPr>
                  <a:t> </a:t>
                </a:r>
              </a:p>
            </p:txBody>
          </p:sp>
        </mc:Fallback>
      </mc:AlternateContent>
      <p:sp>
        <p:nvSpPr>
          <p:cNvPr id="101" name="文本框 9615">
            <a:extLst>
              <a:ext uri="{FF2B5EF4-FFF2-40B4-BE49-F238E27FC236}">
                <a16:creationId xmlns:a16="http://schemas.microsoft.com/office/drawing/2014/main" id="{CA6658A5-8AB0-2DDA-5BFA-C82E3FC3436F}"/>
              </a:ext>
            </a:extLst>
          </p:cNvPr>
          <p:cNvSpPr txBox="1"/>
          <p:nvPr/>
        </p:nvSpPr>
        <p:spPr>
          <a:xfrm>
            <a:off x="10131445" y="5686365"/>
            <a:ext cx="1001457" cy="276999"/>
          </a:xfrm>
          <a:prstGeom prst="rect">
            <a:avLst/>
          </a:prstGeom>
          <a:noFill/>
        </p:spPr>
        <p:txBody>
          <a:bodyPr wrap="square" rtlCol="0">
            <a:spAutoFit/>
          </a:bodyPr>
          <a:lstStyle/>
          <a:p>
            <a:r>
              <a:rPr lang="en-US" altLang="zh-CN" sz="1200" dirty="0"/>
              <a:t>QPU A</a:t>
            </a:r>
            <a:endParaRPr lang="zh-CN" altLang="en-US" sz="1200" dirty="0"/>
          </a:p>
        </p:txBody>
      </p:sp>
      <p:sp>
        <p:nvSpPr>
          <p:cNvPr id="102" name="文本框 9616">
            <a:extLst>
              <a:ext uri="{FF2B5EF4-FFF2-40B4-BE49-F238E27FC236}">
                <a16:creationId xmlns:a16="http://schemas.microsoft.com/office/drawing/2014/main" id="{6BA3A3DB-16E5-AA2A-7182-2F6715E30A50}"/>
              </a:ext>
            </a:extLst>
          </p:cNvPr>
          <p:cNvSpPr txBox="1"/>
          <p:nvPr/>
        </p:nvSpPr>
        <p:spPr>
          <a:xfrm>
            <a:off x="10131445" y="6241953"/>
            <a:ext cx="1001457" cy="276999"/>
          </a:xfrm>
          <a:prstGeom prst="rect">
            <a:avLst/>
          </a:prstGeom>
          <a:noFill/>
        </p:spPr>
        <p:txBody>
          <a:bodyPr wrap="square" rtlCol="0">
            <a:spAutoFit/>
          </a:bodyPr>
          <a:lstStyle/>
          <a:p>
            <a:r>
              <a:rPr lang="en-US" altLang="zh-CN" sz="1200" dirty="0"/>
              <a:t>QPU B</a:t>
            </a:r>
            <a:endParaRPr lang="zh-CN" altLang="en-US" sz="1200" dirty="0"/>
          </a:p>
        </p:txBody>
      </p:sp>
      <p:sp>
        <p:nvSpPr>
          <p:cNvPr id="103" name="文本框 9617">
            <a:extLst>
              <a:ext uri="{FF2B5EF4-FFF2-40B4-BE49-F238E27FC236}">
                <a16:creationId xmlns:a16="http://schemas.microsoft.com/office/drawing/2014/main" id="{01393716-280E-4B5A-D01D-91200895E51D}"/>
              </a:ext>
            </a:extLst>
          </p:cNvPr>
          <p:cNvSpPr txBox="1"/>
          <p:nvPr/>
        </p:nvSpPr>
        <p:spPr>
          <a:xfrm>
            <a:off x="11029425" y="3543752"/>
            <a:ext cx="610541" cy="276999"/>
          </a:xfrm>
          <a:prstGeom prst="rect">
            <a:avLst/>
          </a:prstGeom>
          <a:noFill/>
        </p:spPr>
        <p:txBody>
          <a:bodyPr wrap="square" rtlCol="0">
            <a:spAutoFit/>
          </a:bodyPr>
          <a:lstStyle/>
          <a:p>
            <a:r>
              <a:rPr lang="en-US" altLang="zh-CN" sz="1200" dirty="0">
                <a:solidFill>
                  <a:schemeClr val="bg1"/>
                </a:solidFill>
              </a:rPr>
              <a:t>c1</a:t>
            </a:r>
            <a:endParaRPr lang="zh-CN" altLang="en-US" sz="1200" dirty="0">
              <a:solidFill>
                <a:schemeClr val="bg1"/>
              </a:solidFill>
            </a:endParaRPr>
          </a:p>
        </p:txBody>
      </p:sp>
      <p:sp>
        <p:nvSpPr>
          <p:cNvPr id="104" name="文本框 9618">
            <a:extLst>
              <a:ext uri="{FF2B5EF4-FFF2-40B4-BE49-F238E27FC236}">
                <a16:creationId xmlns:a16="http://schemas.microsoft.com/office/drawing/2014/main" id="{319AFE74-61F9-A597-E284-076FFADF4718}"/>
              </a:ext>
            </a:extLst>
          </p:cNvPr>
          <p:cNvSpPr txBox="1"/>
          <p:nvPr/>
        </p:nvSpPr>
        <p:spPr>
          <a:xfrm>
            <a:off x="11029425" y="3931237"/>
            <a:ext cx="610541" cy="276999"/>
          </a:xfrm>
          <a:prstGeom prst="rect">
            <a:avLst/>
          </a:prstGeom>
          <a:noFill/>
        </p:spPr>
        <p:txBody>
          <a:bodyPr wrap="square" rtlCol="0">
            <a:spAutoFit/>
          </a:bodyPr>
          <a:lstStyle/>
          <a:p>
            <a:r>
              <a:rPr lang="en-US" altLang="zh-CN" sz="1200" dirty="0">
                <a:solidFill>
                  <a:schemeClr val="bg1"/>
                </a:solidFill>
              </a:rPr>
              <a:t>c3</a:t>
            </a:r>
            <a:endParaRPr lang="zh-CN" altLang="en-US" sz="1200" dirty="0">
              <a:solidFill>
                <a:schemeClr val="bg1"/>
              </a:solidFill>
            </a:endParaRPr>
          </a:p>
        </p:txBody>
      </p:sp>
      <p:sp>
        <p:nvSpPr>
          <p:cNvPr id="105" name="文本框 9619">
            <a:extLst>
              <a:ext uri="{FF2B5EF4-FFF2-40B4-BE49-F238E27FC236}">
                <a16:creationId xmlns:a16="http://schemas.microsoft.com/office/drawing/2014/main" id="{706B766A-A59F-7446-2109-7A87227CB441}"/>
              </a:ext>
            </a:extLst>
          </p:cNvPr>
          <p:cNvSpPr txBox="1"/>
          <p:nvPr/>
        </p:nvSpPr>
        <p:spPr>
          <a:xfrm>
            <a:off x="11616100" y="3565835"/>
            <a:ext cx="610541" cy="276999"/>
          </a:xfrm>
          <a:prstGeom prst="rect">
            <a:avLst/>
          </a:prstGeom>
          <a:noFill/>
        </p:spPr>
        <p:txBody>
          <a:bodyPr wrap="square" rtlCol="0">
            <a:spAutoFit/>
          </a:bodyPr>
          <a:lstStyle/>
          <a:p>
            <a:r>
              <a:rPr lang="en-US" altLang="zh-CN" sz="1200" dirty="0">
                <a:solidFill>
                  <a:schemeClr val="bg1"/>
                </a:solidFill>
              </a:rPr>
              <a:t>c2</a:t>
            </a:r>
            <a:endParaRPr lang="zh-CN" altLang="en-US" sz="1200" dirty="0">
              <a:solidFill>
                <a:schemeClr val="bg1"/>
              </a:solidFill>
            </a:endParaRPr>
          </a:p>
        </p:txBody>
      </p:sp>
      <p:sp>
        <p:nvSpPr>
          <p:cNvPr id="106" name="文本框 9620">
            <a:extLst>
              <a:ext uri="{FF2B5EF4-FFF2-40B4-BE49-F238E27FC236}">
                <a16:creationId xmlns:a16="http://schemas.microsoft.com/office/drawing/2014/main" id="{B9F2C7B6-547E-B0C0-7979-ECA8ACE479E4}"/>
              </a:ext>
            </a:extLst>
          </p:cNvPr>
          <p:cNvSpPr txBox="1"/>
          <p:nvPr/>
        </p:nvSpPr>
        <p:spPr>
          <a:xfrm>
            <a:off x="11617190" y="3945275"/>
            <a:ext cx="610541" cy="276999"/>
          </a:xfrm>
          <a:prstGeom prst="rect">
            <a:avLst/>
          </a:prstGeom>
          <a:noFill/>
        </p:spPr>
        <p:txBody>
          <a:bodyPr wrap="square" rtlCol="0">
            <a:spAutoFit/>
          </a:bodyPr>
          <a:lstStyle/>
          <a:p>
            <a:r>
              <a:rPr lang="en-US" altLang="zh-CN" sz="1200" dirty="0">
                <a:solidFill>
                  <a:schemeClr val="bg1"/>
                </a:solidFill>
              </a:rPr>
              <a:t>c4</a:t>
            </a:r>
            <a:endParaRPr lang="zh-CN" altLang="en-US" sz="1200" dirty="0">
              <a:solidFill>
                <a:schemeClr val="bg1"/>
              </a:solidFill>
            </a:endParaRPr>
          </a:p>
        </p:txBody>
      </p:sp>
      <p:pic>
        <p:nvPicPr>
          <p:cNvPr id="107" name="Picture 106">
            <a:extLst>
              <a:ext uri="{FF2B5EF4-FFF2-40B4-BE49-F238E27FC236}">
                <a16:creationId xmlns:a16="http://schemas.microsoft.com/office/drawing/2014/main" id="{1818469D-28D3-1A87-2D32-D1CF0BA94DBF}"/>
              </a:ext>
            </a:extLst>
          </p:cNvPr>
          <p:cNvPicPr>
            <a:picLocks noChangeAspect="1"/>
          </p:cNvPicPr>
          <p:nvPr/>
        </p:nvPicPr>
        <p:blipFill>
          <a:blip r:embed="rId9"/>
          <a:stretch>
            <a:fillRect/>
          </a:stretch>
        </p:blipFill>
        <p:spPr>
          <a:xfrm>
            <a:off x="1707197" y="2703830"/>
            <a:ext cx="6003925" cy="3238500"/>
          </a:xfrm>
          <a:prstGeom prst="rect">
            <a:avLst/>
          </a:prstGeom>
        </p:spPr>
      </p:pic>
    </p:spTree>
    <p:extLst>
      <p:ext uri="{BB962C8B-B14F-4D97-AF65-F5344CB8AC3E}">
        <p14:creationId xmlns:p14="http://schemas.microsoft.com/office/powerpoint/2010/main" val="2460189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7"/>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5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1"/>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2"/>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3"/>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4"/>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5"/>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6"/>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1"/>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2"/>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103"/>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104"/>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105"/>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106"/>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33"/>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34"/>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38"/>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59"/>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60"/>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61"/>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62"/>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63"/>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64"/>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65"/>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66"/>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67"/>
                                        </p:tgtEl>
                                        <p:attrNameLst>
                                          <p:attrName>style.visibility</p:attrName>
                                        </p:attrNameLst>
                                      </p:cBhvr>
                                      <p:to>
                                        <p:strVal val="visible"/>
                                      </p:to>
                                    </p:set>
                                  </p:childTnLst>
                                </p:cTn>
                              </p:par>
                              <p:par>
                                <p:cTn id="95" presetID="1" presetClass="entr" presetSubtype="0" fill="hold" nodeType="withEffect">
                                  <p:stCondLst>
                                    <p:cond delay="0"/>
                                  </p:stCondLst>
                                  <p:childTnLst>
                                    <p:set>
                                      <p:cBhvr>
                                        <p:cTn id="96" dur="1" fill="hold">
                                          <p:stCondLst>
                                            <p:cond delay="0"/>
                                          </p:stCondLst>
                                        </p:cTn>
                                        <p:tgtEl>
                                          <p:spTgt spid="68"/>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69"/>
                                        </p:tgtEl>
                                        <p:attrNameLst>
                                          <p:attrName>style.visibility</p:attrName>
                                        </p:attrNameLst>
                                      </p:cBhvr>
                                      <p:to>
                                        <p:strVal val="visible"/>
                                      </p:to>
                                    </p:set>
                                  </p:childTnLst>
                                </p:cTn>
                              </p:par>
                              <p:par>
                                <p:cTn id="99" presetID="1" presetClass="entr" presetSubtype="0" fill="hold" nodeType="withEffect">
                                  <p:stCondLst>
                                    <p:cond delay="0"/>
                                  </p:stCondLst>
                                  <p:childTnLst>
                                    <p:set>
                                      <p:cBhvr>
                                        <p:cTn id="100" dur="1" fill="hold">
                                          <p:stCondLst>
                                            <p:cond delay="0"/>
                                          </p:stCondLst>
                                        </p:cTn>
                                        <p:tgtEl>
                                          <p:spTgt spid="70"/>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71"/>
                                        </p:tgtEl>
                                        <p:attrNameLst>
                                          <p:attrName>style.visibility</p:attrName>
                                        </p:attrNameLst>
                                      </p:cBhvr>
                                      <p:to>
                                        <p:strVal val="visible"/>
                                      </p:to>
                                    </p:set>
                                  </p:childTnLst>
                                </p:cTn>
                              </p:par>
                              <p:par>
                                <p:cTn id="103" presetID="1" presetClass="entr" presetSubtype="0" fill="hold" nodeType="withEffect">
                                  <p:stCondLst>
                                    <p:cond delay="0"/>
                                  </p:stCondLst>
                                  <p:childTnLst>
                                    <p:set>
                                      <p:cBhvr>
                                        <p:cTn id="104" dur="1" fill="hold">
                                          <p:stCondLst>
                                            <p:cond delay="0"/>
                                          </p:stCondLst>
                                        </p:cTn>
                                        <p:tgtEl>
                                          <p:spTgt spid="72"/>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73"/>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74"/>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75"/>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76"/>
                                        </p:tgtEl>
                                        <p:attrNameLst>
                                          <p:attrName>style.visibility</p:attrName>
                                        </p:attrNameLst>
                                      </p:cBhvr>
                                      <p:to>
                                        <p:strVal val="visible"/>
                                      </p:to>
                                    </p:set>
                                  </p:childTnLst>
                                </p:cTn>
                              </p:par>
                              <p:par>
                                <p:cTn id="113" presetID="1" presetClass="entr" presetSubtype="0" fill="hold" nodeType="withEffect">
                                  <p:stCondLst>
                                    <p:cond delay="0"/>
                                  </p:stCondLst>
                                  <p:childTnLst>
                                    <p:set>
                                      <p:cBhvr>
                                        <p:cTn id="114" dur="1" fill="hold">
                                          <p:stCondLst>
                                            <p:cond delay="0"/>
                                          </p:stCondLst>
                                        </p:cTn>
                                        <p:tgtEl>
                                          <p:spTgt spid="77"/>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80"/>
                                        </p:tgtEl>
                                        <p:attrNameLst>
                                          <p:attrName>style.visibility</p:attrName>
                                        </p:attrNameLst>
                                      </p:cBhvr>
                                      <p:to>
                                        <p:strVal val="visible"/>
                                      </p:to>
                                    </p:set>
                                  </p:childTnLst>
                                </p:cTn>
                              </p:par>
                              <p:par>
                                <p:cTn id="117" presetID="1" presetClass="entr" presetSubtype="0" fill="hold" nodeType="withEffect">
                                  <p:stCondLst>
                                    <p:cond delay="0"/>
                                  </p:stCondLst>
                                  <p:childTnLst>
                                    <p:set>
                                      <p:cBhvr>
                                        <p:cTn id="118" dur="1" fill="hold">
                                          <p:stCondLst>
                                            <p:cond delay="0"/>
                                          </p:stCondLst>
                                        </p:cTn>
                                        <p:tgtEl>
                                          <p:spTgt spid="81"/>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78"/>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79"/>
                                        </p:tgtEl>
                                        <p:attrNameLst>
                                          <p:attrName>style.visibility</p:attrName>
                                        </p:attrNameLst>
                                      </p:cBhvr>
                                      <p:to>
                                        <p:strVal val="visible"/>
                                      </p:to>
                                    </p:set>
                                  </p:childTnLst>
                                </p:cTn>
                              </p:par>
                            </p:childTnLst>
                          </p:cTn>
                        </p:par>
                      </p:childTnLst>
                    </p:cTn>
                  </p:par>
                  <p:par>
                    <p:cTn id="123" fill="hold">
                      <p:stCondLst>
                        <p:cond delay="indefinite"/>
                      </p:stCondLst>
                      <p:childTnLst>
                        <p:par>
                          <p:cTn id="124" fill="hold">
                            <p:stCondLst>
                              <p:cond delay="0"/>
                            </p:stCondLst>
                            <p:childTnLst>
                              <p:par>
                                <p:cTn id="125" presetID="1" presetClass="entr" presetSubtype="0" fill="hold" grpId="0" nodeType="clickEffect">
                                  <p:stCondLst>
                                    <p:cond delay="0"/>
                                  </p:stCondLst>
                                  <p:childTnLst>
                                    <p:set>
                                      <p:cBhvr>
                                        <p:cTn id="126" dur="1" fill="hold">
                                          <p:stCondLst>
                                            <p:cond delay="0"/>
                                          </p:stCondLst>
                                        </p:cTn>
                                        <p:tgtEl>
                                          <p:spTgt spid="27"/>
                                        </p:tgtEl>
                                        <p:attrNameLst>
                                          <p:attrName>style.visibility</p:attrName>
                                        </p:attrNameLst>
                                      </p:cBhvr>
                                      <p:to>
                                        <p:strVal val="visible"/>
                                      </p:to>
                                    </p:set>
                                  </p:childTnLst>
                                </p:cTn>
                              </p:par>
                            </p:childTnLst>
                          </p:cTn>
                        </p:par>
                      </p:childTnLst>
                    </p:cTn>
                  </p:par>
                  <p:par>
                    <p:cTn id="127" fill="hold">
                      <p:stCondLst>
                        <p:cond delay="indefinite"/>
                      </p:stCondLst>
                      <p:childTnLst>
                        <p:par>
                          <p:cTn id="128" fill="hold">
                            <p:stCondLst>
                              <p:cond delay="0"/>
                            </p:stCondLst>
                            <p:childTnLst>
                              <p:par>
                                <p:cTn id="129" presetID="1" presetClass="entr" presetSubtype="0" fill="hold" grpId="0" nodeType="clickEffect">
                                  <p:stCondLst>
                                    <p:cond delay="0"/>
                                  </p:stCondLst>
                                  <p:childTnLst>
                                    <p:set>
                                      <p:cBhvr>
                                        <p:cTn id="130" dur="1" fill="hold">
                                          <p:stCondLst>
                                            <p:cond delay="0"/>
                                          </p:stCondLst>
                                        </p:cTn>
                                        <p:tgtEl>
                                          <p:spTgt spid="28"/>
                                        </p:tgtEl>
                                        <p:attrNameLst>
                                          <p:attrName>style.visibility</p:attrName>
                                        </p:attrNameLst>
                                      </p:cBhvr>
                                      <p:to>
                                        <p:strVal val="visible"/>
                                      </p:to>
                                    </p:set>
                                  </p:childTnLst>
                                </p:cTn>
                              </p:par>
                            </p:childTnLst>
                          </p:cTn>
                        </p:par>
                      </p:childTnLst>
                    </p:cTn>
                  </p:par>
                  <p:par>
                    <p:cTn id="131" fill="hold">
                      <p:stCondLst>
                        <p:cond delay="indefinite"/>
                      </p:stCondLst>
                      <p:childTnLst>
                        <p:par>
                          <p:cTn id="132" fill="hold">
                            <p:stCondLst>
                              <p:cond delay="0"/>
                            </p:stCondLst>
                            <p:childTnLst>
                              <p:par>
                                <p:cTn id="133" presetID="1" presetClass="entr" presetSubtype="0" fill="hold" grpId="0" nodeType="clickEffect">
                                  <p:stCondLst>
                                    <p:cond delay="0"/>
                                  </p:stCondLst>
                                  <p:childTnLst>
                                    <p:set>
                                      <p:cBhvr>
                                        <p:cTn id="134" dur="1" fill="hold">
                                          <p:stCondLst>
                                            <p:cond delay="0"/>
                                          </p:stCondLst>
                                        </p:cTn>
                                        <p:tgtEl>
                                          <p:spTgt spid="30"/>
                                        </p:tgtEl>
                                        <p:attrNameLst>
                                          <p:attrName>style.visibility</p:attrName>
                                        </p:attrNameLst>
                                      </p:cBhvr>
                                      <p:to>
                                        <p:strVal val="visible"/>
                                      </p:to>
                                    </p:set>
                                  </p:childTnLst>
                                </p:cTn>
                              </p:par>
                            </p:childTnLst>
                          </p:cTn>
                        </p:par>
                      </p:childTnLst>
                    </p:cTn>
                  </p:par>
                  <p:par>
                    <p:cTn id="135" fill="hold">
                      <p:stCondLst>
                        <p:cond delay="indefinite"/>
                      </p:stCondLst>
                      <p:childTnLst>
                        <p:par>
                          <p:cTn id="136" fill="hold">
                            <p:stCondLst>
                              <p:cond delay="0"/>
                            </p:stCondLst>
                            <p:childTnLst>
                              <p:par>
                                <p:cTn id="137" presetID="1" presetClass="entr" presetSubtype="0" fill="hold" grpId="0" nodeType="clickEffect">
                                  <p:stCondLst>
                                    <p:cond delay="0"/>
                                  </p:stCondLst>
                                  <p:childTnLst>
                                    <p:set>
                                      <p:cBhvr>
                                        <p:cTn id="138" dur="1" fill="hold">
                                          <p:stCondLst>
                                            <p:cond delay="0"/>
                                          </p:stCondLst>
                                        </p:cTn>
                                        <p:tgtEl>
                                          <p:spTgt spid="29"/>
                                        </p:tgtEl>
                                        <p:attrNameLst>
                                          <p:attrName>style.visibility</p:attrName>
                                        </p:attrNameLst>
                                      </p:cBhvr>
                                      <p:to>
                                        <p:strVal val="visible"/>
                                      </p:to>
                                    </p:set>
                                  </p:childTnLst>
                                </p:cTn>
                              </p:par>
                            </p:childTnLst>
                          </p:cTn>
                        </p:par>
                      </p:childTnLst>
                    </p:cTn>
                  </p:par>
                  <p:par>
                    <p:cTn id="139" fill="hold">
                      <p:stCondLst>
                        <p:cond delay="indefinite"/>
                      </p:stCondLst>
                      <p:childTnLst>
                        <p:par>
                          <p:cTn id="140" fill="hold">
                            <p:stCondLst>
                              <p:cond delay="0"/>
                            </p:stCondLst>
                            <p:childTnLst>
                              <p:par>
                                <p:cTn id="141" presetID="1" presetClass="entr" presetSubtype="0" fill="hold" nodeType="clickEffect">
                                  <p:stCondLst>
                                    <p:cond delay="0"/>
                                  </p:stCondLst>
                                  <p:childTnLst>
                                    <p:set>
                                      <p:cBhvr>
                                        <p:cTn id="142" dur="1" fill="hold">
                                          <p:stCondLst>
                                            <p:cond delay="0"/>
                                          </p:stCondLst>
                                        </p:cTn>
                                        <p:tgtEl>
                                          <p:spTgt spid="85"/>
                                        </p:tgtEl>
                                        <p:attrNameLst>
                                          <p:attrName>style.visibility</p:attrName>
                                        </p:attrNameLst>
                                      </p:cBhvr>
                                      <p:to>
                                        <p:strVal val="visible"/>
                                      </p:to>
                                    </p:set>
                                  </p:childTnLst>
                                </p:cTn>
                              </p:par>
                              <p:par>
                                <p:cTn id="143" presetID="1" presetClass="entr" presetSubtype="0" fill="hold" nodeType="withEffect">
                                  <p:stCondLst>
                                    <p:cond delay="0"/>
                                  </p:stCondLst>
                                  <p:childTnLst>
                                    <p:set>
                                      <p:cBhvr>
                                        <p:cTn id="144" dur="1" fill="hold">
                                          <p:stCondLst>
                                            <p:cond delay="0"/>
                                          </p:stCondLst>
                                        </p:cTn>
                                        <p:tgtEl>
                                          <p:spTgt spid="86"/>
                                        </p:tgtEl>
                                        <p:attrNameLst>
                                          <p:attrName>style.visibility</p:attrName>
                                        </p:attrNameLst>
                                      </p:cBhvr>
                                      <p:to>
                                        <p:strVal val="visible"/>
                                      </p:to>
                                    </p:set>
                                  </p:childTnLst>
                                </p:cTn>
                              </p:par>
                              <p:par>
                                <p:cTn id="145" presetID="1" presetClass="entr" presetSubtype="0" fill="hold" nodeType="withEffect">
                                  <p:stCondLst>
                                    <p:cond delay="0"/>
                                  </p:stCondLst>
                                  <p:childTnLst>
                                    <p:set>
                                      <p:cBhvr>
                                        <p:cTn id="146" dur="1" fill="hold">
                                          <p:stCondLst>
                                            <p:cond delay="0"/>
                                          </p:stCondLst>
                                        </p:cTn>
                                        <p:tgtEl>
                                          <p:spTgt spid="89"/>
                                        </p:tgtEl>
                                        <p:attrNameLst>
                                          <p:attrName>style.visibility</p:attrName>
                                        </p:attrNameLst>
                                      </p:cBhvr>
                                      <p:to>
                                        <p:strVal val="visible"/>
                                      </p:to>
                                    </p:set>
                                  </p:childTnLst>
                                </p:cTn>
                              </p:par>
                              <p:par>
                                <p:cTn id="147" presetID="1" presetClass="entr" presetSubtype="0" fill="hold" nodeType="withEffect">
                                  <p:stCondLst>
                                    <p:cond delay="0"/>
                                  </p:stCondLst>
                                  <p:childTnLst>
                                    <p:set>
                                      <p:cBhvr>
                                        <p:cTn id="148" dur="1" fill="hold">
                                          <p:stCondLst>
                                            <p:cond delay="0"/>
                                          </p:stCondLst>
                                        </p:cTn>
                                        <p:tgtEl>
                                          <p:spTgt spid="90"/>
                                        </p:tgtEl>
                                        <p:attrNameLst>
                                          <p:attrName>style.visibility</p:attrName>
                                        </p:attrNameLst>
                                      </p:cBhvr>
                                      <p:to>
                                        <p:strVal val="visible"/>
                                      </p:to>
                                    </p:set>
                                  </p:childTnLst>
                                </p:cTn>
                              </p:par>
                              <p:par>
                                <p:cTn id="149" presetID="1" presetClass="entr" presetSubtype="0" fill="hold" grpId="0" nodeType="withEffect">
                                  <p:stCondLst>
                                    <p:cond delay="0"/>
                                  </p:stCondLst>
                                  <p:childTnLst>
                                    <p:set>
                                      <p:cBhvr>
                                        <p:cTn id="150" dur="1" fill="hold">
                                          <p:stCondLst>
                                            <p:cond delay="0"/>
                                          </p:stCondLst>
                                        </p:cTn>
                                        <p:tgtEl>
                                          <p:spTgt spid="93"/>
                                        </p:tgtEl>
                                        <p:attrNameLst>
                                          <p:attrName>style.visibility</p:attrName>
                                        </p:attrNameLst>
                                      </p:cBhvr>
                                      <p:to>
                                        <p:strVal val="visible"/>
                                      </p:to>
                                    </p:set>
                                  </p:childTnLst>
                                </p:cTn>
                              </p:par>
                              <p:par>
                                <p:cTn id="151" presetID="1" presetClass="entr" presetSubtype="0" fill="hold" grpId="0" nodeType="withEffect">
                                  <p:stCondLst>
                                    <p:cond delay="0"/>
                                  </p:stCondLst>
                                  <p:childTnLst>
                                    <p:set>
                                      <p:cBhvr>
                                        <p:cTn id="152" dur="1" fill="hold">
                                          <p:stCondLst>
                                            <p:cond delay="0"/>
                                          </p:stCondLst>
                                        </p:cTn>
                                        <p:tgtEl>
                                          <p:spTgt spid="94"/>
                                        </p:tgtEl>
                                        <p:attrNameLst>
                                          <p:attrName>style.visibility</p:attrName>
                                        </p:attrNameLst>
                                      </p:cBhvr>
                                      <p:to>
                                        <p:strVal val="visible"/>
                                      </p:to>
                                    </p:set>
                                  </p:childTnLst>
                                </p:cTn>
                              </p:par>
                              <p:par>
                                <p:cTn id="153" presetID="1" presetClass="entr" presetSubtype="0" fill="hold" grpId="0" nodeType="withEffect">
                                  <p:stCondLst>
                                    <p:cond delay="0"/>
                                  </p:stCondLst>
                                  <p:childTnLst>
                                    <p:set>
                                      <p:cBhvr>
                                        <p:cTn id="154" dur="1" fill="hold">
                                          <p:stCondLst>
                                            <p:cond delay="0"/>
                                          </p:stCondLst>
                                        </p:cTn>
                                        <p:tgtEl>
                                          <p:spTgt spid="95"/>
                                        </p:tgtEl>
                                        <p:attrNameLst>
                                          <p:attrName>style.visibility</p:attrName>
                                        </p:attrNameLst>
                                      </p:cBhvr>
                                      <p:to>
                                        <p:strVal val="visible"/>
                                      </p:to>
                                    </p:set>
                                  </p:childTnLst>
                                </p:cTn>
                              </p:par>
                              <p:par>
                                <p:cTn id="155" presetID="1" presetClass="entr" presetSubtype="0" fill="hold" grpId="0" nodeType="withEffect">
                                  <p:stCondLst>
                                    <p:cond delay="0"/>
                                  </p:stCondLst>
                                  <p:childTnLst>
                                    <p:set>
                                      <p:cBhvr>
                                        <p:cTn id="156" dur="1" fill="hold">
                                          <p:stCondLst>
                                            <p:cond delay="0"/>
                                          </p:stCondLst>
                                        </p:cTn>
                                        <p:tgtEl>
                                          <p:spTgt spid="96"/>
                                        </p:tgtEl>
                                        <p:attrNameLst>
                                          <p:attrName>style.visibility</p:attrName>
                                        </p:attrNameLst>
                                      </p:cBhvr>
                                      <p:to>
                                        <p:strVal val="visible"/>
                                      </p:to>
                                    </p:set>
                                  </p:childTnLst>
                                </p:cTn>
                              </p:par>
                              <p:par>
                                <p:cTn id="157" presetID="1" presetClass="entr" presetSubtype="0" fill="hold" nodeType="withEffect">
                                  <p:stCondLst>
                                    <p:cond delay="0"/>
                                  </p:stCondLst>
                                  <p:childTnLst>
                                    <p:set>
                                      <p:cBhvr>
                                        <p:cTn id="158" dur="1" fill="hold">
                                          <p:stCondLst>
                                            <p:cond delay="0"/>
                                          </p:stCondLst>
                                        </p:cTn>
                                        <p:tgtEl>
                                          <p:spTgt spid="97"/>
                                        </p:tgtEl>
                                        <p:attrNameLst>
                                          <p:attrName>style.visibility</p:attrName>
                                        </p:attrNameLst>
                                      </p:cBhvr>
                                      <p:to>
                                        <p:strVal val="visible"/>
                                      </p:to>
                                    </p:set>
                                  </p:childTnLst>
                                </p:cTn>
                              </p:par>
                              <p:par>
                                <p:cTn id="159" presetID="1" presetClass="entr" presetSubtype="0" fill="hold" nodeType="withEffect">
                                  <p:stCondLst>
                                    <p:cond delay="0"/>
                                  </p:stCondLst>
                                  <p:childTnLst>
                                    <p:set>
                                      <p:cBhvr>
                                        <p:cTn id="160" dur="1" fill="hold">
                                          <p:stCondLst>
                                            <p:cond delay="0"/>
                                          </p:stCondLst>
                                        </p:cTn>
                                        <p:tgtEl>
                                          <p:spTgt spid="98"/>
                                        </p:tgtEl>
                                        <p:attrNameLst>
                                          <p:attrName>style.visibility</p:attrName>
                                        </p:attrNameLst>
                                      </p:cBhvr>
                                      <p:to>
                                        <p:strVal val="visible"/>
                                      </p:to>
                                    </p:set>
                                  </p:childTnLst>
                                </p:cTn>
                              </p:par>
                              <p:par>
                                <p:cTn id="161" presetID="1" presetClass="entr" presetSubtype="0" fill="hold" grpId="0" nodeType="withEffect">
                                  <p:stCondLst>
                                    <p:cond delay="0"/>
                                  </p:stCondLst>
                                  <p:childTnLst>
                                    <p:set>
                                      <p:cBhvr>
                                        <p:cTn id="162" dur="1" fill="hold">
                                          <p:stCondLst>
                                            <p:cond delay="0"/>
                                          </p:stCondLst>
                                        </p:cTn>
                                        <p:tgtEl>
                                          <p:spTgt spid="99"/>
                                        </p:tgtEl>
                                        <p:attrNameLst>
                                          <p:attrName>style.visibility</p:attrName>
                                        </p:attrNameLst>
                                      </p:cBhvr>
                                      <p:to>
                                        <p:strVal val="visible"/>
                                      </p:to>
                                    </p:set>
                                  </p:childTnLst>
                                </p:cTn>
                              </p:par>
                              <p:par>
                                <p:cTn id="163" presetID="1" presetClass="entr" presetSubtype="0" fill="hold" grpId="0" nodeType="withEffect">
                                  <p:stCondLst>
                                    <p:cond delay="0"/>
                                  </p:stCondLst>
                                  <p:childTnLst>
                                    <p:set>
                                      <p:cBhvr>
                                        <p:cTn id="164" dur="1" fill="hold">
                                          <p:stCondLst>
                                            <p:cond delay="0"/>
                                          </p:stCondLst>
                                        </p:cTn>
                                        <p:tgtEl>
                                          <p:spTgt spid="100"/>
                                        </p:tgtEl>
                                        <p:attrNameLst>
                                          <p:attrName>style.visibility</p:attrName>
                                        </p:attrNameLst>
                                      </p:cBhvr>
                                      <p:to>
                                        <p:strVal val="visible"/>
                                      </p:to>
                                    </p:set>
                                  </p:childTnLst>
                                </p:cTn>
                              </p:par>
                              <p:par>
                                <p:cTn id="165" presetID="1" presetClass="entr" presetSubtype="0" fill="hold" grpId="0" nodeType="withEffect">
                                  <p:stCondLst>
                                    <p:cond delay="0"/>
                                  </p:stCondLst>
                                  <p:childTnLst>
                                    <p:set>
                                      <p:cBhvr>
                                        <p:cTn id="166" dur="1" fill="hold">
                                          <p:stCondLst>
                                            <p:cond delay="0"/>
                                          </p:stCondLst>
                                        </p:cTn>
                                        <p:tgtEl>
                                          <p:spTgt spid="101"/>
                                        </p:tgtEl>
                                        <p:attrNameLst>
                                          <p:attrName>style.visibility</p:attrName>
                                        </p:attrNameLst>
                                      </p:cBhvr>
                                      <p:to>
                                        <p:strVal val="visible"/>
                                      </p:to>
                                    </p:set>
                                  </p:childTnLst>
                                </p:cTn>
                              </p:par>
                              <p:par>
                                <p:cTn id="167" presetID="1" presetClass="entr" presetSubtype="0" fill="hold" grpId="0" nodeType="withEffect">
                                  <p:stCondLst>
                                    <p:cond delay="0"/>
                                  </p:stCondLst>
                                  <p:childTnLst>
                                    <p:set>
                                      <p:cBhvr>
                                        <p:cTn id="168" dur="1" fill="hold">
                                          <p:stCondLst>
                                            <p:cond delay="0"/>
                                          </p:stCondLst>
                                        </p:cTn>
                                        <p:tgtEl>
                                          <p:spTgt spid="102"/>
                                        </p:tgtEl>
                                        <p:attrNameLst>
                                          <p:attrName>style.visibility</p:attrName>
                                        </p:attrNameLst>
                                      </p:cBhvr>
                                      <p:to>
                                        <p:strVal val="visible"/>
                                      </p:to>
                                    </p:set>
                                  </p:childTnLst>
                                </p:cTn>
                              </p:par>
                            </p:childTnLst>
                          </p:cTn>
                        </p:par>
                      </p:childTnLst>
                    </p:cTn>
                  </p:par>
                  <p:par>
                    <p:cTn id="169" fill="hold">
                      <p:stCondLst>
                        <p:cond delay="indefinite"/>
                      </p:stCondLst>
                      <p:childTnLst>
                        <p:par>
                          <p:cTn id="170" fill="hold">
                            <p:stCondLst>
                              <p:cond delay="0"/>
                            </p:stCondLst>
                            <p:childTnLst>
                              <p:par>
                                <p:cTn id="171" presetID="1" presetClass="entr" presetSubtype="0" fill="hold" grpId="0" nodeType="clickEffect">
                                  <p:stCondLst>
                                    <p:cond delay="0"/>
                                  </p:stCondLst>
                                  <p:childTnLst>
                                    <p:set>
                                      <p:cBhvr>
                                        <p:cTn id="172" dur="1" fill="hold">
                                          <p:stCondLst>
                                            <p:cond delay="0"/>
                                          </p:stCondLst>
                                        </p:cTn>
                                        <p:tgtEl>
                                          <p:spTgt spid="87"/>
                                        </p:tgtEl>
                                        <p:attrNameLst>
                                          <p:attrName>style.visibility</p:attrName>
                                        </p:attrNameLst>
                                      </p:cBhvr>
                                      <p:to>
                                        <p:strVal val="visible"/>
                                      </p:to>
                                    </p:set>
                                  </p:childTnLst>
                                </p:cTn>
                              </p:par>
                              <p:par>
                                <p:cTn id="173" presetID="1" presetClass="entr" presetSubtype="0" fill="hold" nodeType="withEffect">
                                  <p:stCondLst>
                                    <p:cond delay="0"/>
                                  </p:stCondLst>
                                  <p:childTnLst>
                                    <p:set>
                                      <p:cBhvr>
                                        <p:cTn id="174" dur="1" fill="hold">
                                          <p:stCondLst>
                                            <p:cond delay="0"/>
                                          </p:stCondLst>
                                        </p:cTn>
                                        <p:tgtEl>
                                          <p:spTgt spid="88"/>
                                        </p:tgtEl>
                                        <p:attrNameLst>
                                          <p:attrName>style.visibility</p:attrName>
                                        </p:attrNameLst>
                                      </p:cBhvr>
                                      <p:to>
                                        <p:strVal val="visible"/>
                                      </p:to>
                                    </p:set>
                                  </p:childTnLst>
                                </p:cTn>
                              </p:par>
                            </p:childTnLst>
                          </p:cTn>
                        </p:par>
                      </p:childTnLst>
                    </p:cTn>
                  </p:par>
                  <p:par>
                    <p:cTn id="175" fill="hold">
                      <p:stCondLst>
                        <p:cond delay="indefinite"/>
                      </p:stCondLst>
                      <p:childTnLst>
                        <p:par>
                          <p:cTn id="176" fill="hold">
                            <p:stCondLst>
                              <p:cond delay="0"/>
                            </p:stCondLst>
                            <p:childTnLst>
                              <p:par>
                                <p:cTn id="177" presetID="1" presetClass="entr" presetSubtype="0" fill="hold" grpId="0" nodeType="clickEffect">
                                  <p:stCondLst>
                                    <p:cond delay="0"/>
                                  </p:stCondLst>
                                  <p:childTnLst>
                                    <p:set>
                                      <p:cBhvr>
                                        <p:cTn id="178" dur="1" fill="hold">
                                          <p:stCondLst>
                                            <p:cond delay="0"/>
                                          </p:stCondLst>
                                        </p:cTn>
                                        <p:tgtEl>
                                          <p:spTgt spid="91"/>
                                        </p:tgtEl>
                                        <p:attrNameLst>
                                          <p:attrName>style.visibility</p:attrName>
                                        </p:attrNameLst>
                                      </p:cBhvr>
                                      <p:to>
                                        <p:strVal val="visible"/>
                                      </p:to>
                                    </p:set>
                                  </p:childTnLst>
                                </p:cTn>
                              </p:par>
                              <p:par>
                                <p:cTn id="179" presetID="1" presetClass="entr" presetSubtype="0" fill="hold" nodeType="withEffect">
                                  <p:stCondLst>
                                    <p:cond delay="0"/>
                                  </p:stCondLst>
                                  <p:childTnLst>
                                    <p:set>
                                      <p:cBhvr>
                                        <p:cTn id="180" dur="1" fill="hold">
                                          <p:stCondLst>
                                            <p:cond delay="0"/>
                                          </p:stCondLst>
                                        </p:cTn>
                                        <p:tgtEl>
                                          <p:spTgt spid="9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25" grpId="0" animBg="1"/>
      <p:bldP spid="26" grpId="0" animBg="1"/>
      <p:bldP spid="27" grpId="0"/>
      <p:bldP spid="28" grpId="0"/>
      <p:bldP spid="29" grpId="0"/>
      <p:bldP spid="30" grpId="0"/>
      <p:bldP spid="31" grpId="0" animBg="1"/>
      <p:bldP spid="32" grpId="0" animBg="1"/>
      <p:bldP spid="33" grpId="0" animBg="1"/>
      <p:bldP spid="34" grpId="0" animBg="1"/>
      <p:bldP spid="38" grpId="0"/>
      <p:bldP spid="41" grpId="0" animBg="1"/>
      <p:bldP spid="45" grpId="0" animBg="1"/>
      <p:bldP spid="47" grpId="0" animBg="1"/>
      <p:bldP spid="49" grpId="0" animBg="1"/>
      <p:bldP spid="51" grpId="0" animBg="1"/>
      <p:bldP spid="53" grpId="0"/>
      <p:bldP spid="54" grpId="0"/>
      <p:bldP spid="55" grpId="0"/>
      <p:bldP spid="56" grpId="0"/>
      <p:bldP spid="57" grpId="0" animBg="1"/>
      <p:bldP spid="61" grpId="0" animBg="1"/>
      <p:bldP spid="65" grpId="0" animBg="1"/>
      <p:bldP spid="67" grpId="0" animBg="1"/>
      <p:bldP spid="69" grpId="0" animBg="1"/>
      <p:bldP spid="71" grpId="0" animBg="1"/>
      <p:bldP spid="73" grpId="0"/>
      <p:bldP spid="74" grpId="0"/>
      <p:bldP spid="75" grpId="0"/>
      <p:bldP spid="76" grpId="0"/>
      <p:bldP spid="78" grpId="0"/>
      <p:bldP spid="79" grpId="0"/>
      <p:bldP spid="80" grpId="0" animBg="1"/>
      <p:bldP spid="87" grpId="0" animBg="1"/>
      <p:bldP spid="91" grpId="0" animBg="1"/>
      <p:bldP spid="93" grpId="0"/>
      <p:bldP spid="94" grpId="0"/>
      <p:bldP spid="95" grpId="0"/>
      <p:bldP spid="96" grpId="0"/>
      <p:bldP spid="99" grpId="0"/>
      <p:bldP spid="100" grpId="0"/>
      <p:bldP spid="101" grpId="0"/>
      <p:bldP spid="102" grpId="0"/>
      <p:bldP spid="103" grpId="0"/>
      <p:bldP spid="104" grpId="0"/>
      <p:bldP spid="105" grpId="0"/>
      <p:bldP spid="106" grpId="0"/>
    </p:bld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991716-068D-6F55-13B2-B2F8A75837DC}"/>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63B61813-41C1-F83E-274C-1F63965A5A00}"/>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3B940F41-2B10-DC6C-03A6-EA6205D57454}"/>
              </a:ext>
            </a:extLst>
          </p:cNvPr>
          <p:cNvSpPr/>
          <p:nvPr/>
        </p:nvSpPr>
        <p:spPr>
          <a:xfrm>
            <a:off x="109728" y="3115658"/>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7FB8CAFF-3153-A66D-601D-57799418F9B7}"/>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cs typeface="Calibri" pitchFamily="34" charset="-120"/>
              </a:rPr>
              <a:t>Introduction</a:t>
            </a:r>
          </a:p>
        </p:txBody>
      </p:sp>
      <p:sp>
        <p:nvSpPr>
          <p:cNvPr id="6" name="Text 4">
            <a:extLst>
              <a:ext uri="{FF2B5EF4-FFF2-40B4-BE49-F238E27FC236}">
                <a16:creationId xmlns:a16="http://schemas.microsoft.com/office/drawing/2014/main" id="{48672542-7365-66FE-098E-C8C5521EDF01}"/>
              </a:ext>
            </a:extLst>
          </p:cNvPr>
          <p:cNvSpPr/>
          <p:nvPr/>
        </p:nvSpPr>
        <p:spPr>
          <a:xfrm>
            <a:off x="182880" y="2267712"/>
            <a:ext cx="1225296" cy="512064"/>
          </a:xfrm>
          <a:prstGeom prst="rect">
            <a:avLst/>
          </a:prstGeom>
          <a:noFill/>
          <a:ln/>
        </p:spPr>
        <p:txBody>
          <a:bodyPr wrap="square" rtlCol="0" anchor="ctr"/>
          <a:lstStyle/>
          <a:p>
            <a:r>
              <a:rPr lang="en-US" sz="1250" dirty="0">
                <a:solidFill>
                  <a:srgbClr val="EACBD1"/>
                </a:solidFill>
                <a:latin typeface="Calibri" pitchFamily="34" charset="0"/>
                <a:cs typeface="Calibri" pitchFamily="34" charset="-120"/>
              </a:rPr>
              <a:t>TACO</a:t>
            </a:r>
          </a:p>
        </p:txBody>
      </p:sp>
      <p:sp>
        <p:nvSpPr>
          <p:cNvPr id="7" name="Text 5">
            <a:extLst>
              <a:ext uri="{FF2B5EF4-FFF2-40B4-BE49-F238E27FC236}">
                <a16:creationId xmlns:a16="http://schemas.microsoft.com/office/drawing/2014/main" id="{2231B711-2A03-69D1-9CCB-E706125E965B}"/>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cs typeface="Calibri" pitchFamily="34" charset="-120"/>
              </a:rPr>
              <a:t>UNIQ</a:t>
            </a:r>
          </a:p>
        </p:txBody>
      </p:sp>
      <p:sp>
        <p:nvSpPr>
          <p:cNvPr id="8" name="Text 6">
            <a:extLst>
              <a:ext uri="{FF2B5EF4-FFF2-40B4-BE49-F238E27FC236}">
                <a16:creationId xmlns:a16="http://schemas.microsoft.com/office/drawing/2014/main" id="{FDD9D168-27BB-328D-9E97-124D9CD00117}"/>
              </a:ext>
            </a:extLst>
          </p:cNvPr>
          <p:cNvSpPr/>
          <p:nvPr/>
        </p:nvSpPr>
        <p:spPr>
          <a:xfrm>
            <a:off x="182880" y="4005072"/>
            <a:ext cx="1225296" cy="512064"/>
          </a:xfrm>
          <a:prstGeom prst="rect">
            <a:avLst/>
          </a:prstGeom>
          <a:noFill/>
          <a:ln/>
        </p:spPr>
        <p:txBody>
          <a:bodyPr wrap="square" rtlCol="0" anchor="ctr"/>
          <a:lstStyle/>
          <a:p>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a:extLst>
              <a:ext uri="{FF2B5EF4-FFF2-40B4-BE49-F238E27FC236}">
                <a16:creationId xmlns:a16="http://schemas.microsoft.com/office/drawing/2014/main" id="{B411639D-76DC-55E0-2C8A-B146CEC70137}"/>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UNIQ: Communication-Efficient Distributed Quantum Computing</a:t>
            </a:r>
          </a:p>
        </p:txBody>
      </p:sp>
      <p:sp>
        <p:nvSpPr>
          <p:cNvPr id="13" name="Text 11">
            <a:extLst>
              <a:ext uri="{FF2B5EF4-FFF2-40B4-BE49-F238E27FC236}">
                <a16:creationId xmlns:a16="http://schemas.microsoft.com/office/drawing/2014/main" id="{C4B0CBF7-F251-89ED-4696-3F51A171665E}"/>
              </a:ext>
            </a:extLst>
          </p:cNvPr>
          <p:cNvSpPr/>
          <p:nvPr/>
        </p:nvSpPr>
        <p:spPr>
          <a:xfrm>
            <a:off x="11551615" y="6473952"/>
            <a:ext cx="411480" cy="274320"/>
          </a:xfrm>
          <a:prstGeom prst="rect">
            <a:avLst/>
          </a:prstGeom>
          <a:no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158</a:t>
            </a:fld>
            <a:endParaRPr lang="en-US" sz="1000" dirty="0"/>
          </a:p>
        </p:txBody>
      </p:sp>
      <p:sp>
        <p:nvSpPr>
          <p:cNvPr id="14" name="Text 12">
            <a:extLst>
              <a:ext uri="{FF2B5EF4-FFF2-40B4-BE49-F238E27FC236}">
                <a16:creationId xmlns:a16="http://schemas.microsoft.com/office/drawing/2014/main" id="{924247E8-446D-3564-0E42-113E17383707}"/>
              </a:ext>
            </a:extLst>
          </p:cNvPr>
          <p:cNvSpPr/>
          <p:nvPr/>
        </p:nvSpPr>
        <p:spPr>
          <a:xfrm>
            <a:off x="2011680" y="6473952"/>
            <a:ext cx="5486400" cy="274320"/>
          </a:xfrm>
          <a:prstGeom prst="rect">
            <a:avLst/>
          </a:prstGeom>
          <a:noFill/>
          <a:ln/>
        </p:spPr>
        <p:txBody>
          <a:bodyPr wrap="square" rtlCol="0" anchor="ctr"/>
          <a:lstStyle/>
          <a:p>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sp>
        <p:nvSpPr>
          <p:cNvPr id="3" name="Text 9">
            <a:extLst>
              <a:ext uri="{FF2B5EF4-FFF2-40B4-BE49-F238E27FC236}">
                <a16:creationId xmlns:a16="http://schemas.microsoft.com/office/drawing/2014/main" id="{84B31870-D8CE-F15A-71C4-9D5CB1668255}"/>
              </a:ext>
            </a:extLst>
          </p:cNvPr>
          <p:cNvSpPr/>
          <p:nvPr/>
        </p:nvSpPr>
        <p:spPr>
          <a:xfrm>
            <a:off x="2011680" y="621792"/>
            <a:ext cx="9677095" cy="658368"/>
          </a:xfrm>
          <a:prstGeom prst="rect">
            <a:avLst/>
          </a:prstGeom>
          <a:noFill/>
        </p:spPr>
        <p:txBody>
          <a:bodyPr wrap="square" rtlCol="0" anchor="ctr"/>
          <a:lstStyle/>
          <a:p>
            <a:r>
              <a:rPr lang="en-US" sz="2400" b="1" dirty="0">
                <a:solidFill>
                  <a:srgbClr val="231F20"/>
                </a:solidFill>
                <a:latin typeface="Cambria" panose="02040503050406030204" pitchFamily="34" charset="0"/>
                <a:ea typeface="Cambria" panose="02040503050406030204" pitchFamily="34" charset="-122"/>
                <a:cs typeface="Cambria" panose="02040503050406030204" pitchFamily="34" charset="-120"/>
              </a:rPr>
              <a:t>Mathematical Formulation (1/3)</a:t>
            </a:r>
            <a:endParaRPr lang="en-US" sz="2400" dirty="0"/>
          </a:p>
        </p:txBody>
      </p:sp>
      <p:sp>
        <p:nvSpPr>
          <p:cNvPr id="9" name="文本框 9526">
            <a:extLst>
              <a:ext uri="{FF2B5EF4-FFF2-40B4-BE49-F238E27FC236}">
                <a16:creationId xmlns:a16="http://schemas.microsoft.com/office/drawing/2014/main" id="{31897440-72CC-8100-BF7E-39A88585BBE6}"/>
              </a:ext>
            </a:extLst>
          </p:cNvPr>
          <p:cNvSpPr txBox="1"/>
          <p:nvPr/>
        </p:nvSpPr>
        <p:spPr>
          <a:xfrm>
            <a:off x="1737360" y="1324639"/>
            <a:ext cx="2209808" cy="369332"/>
          </a:xfrm>
          <a:prstGeom prst="rect">
            <a:avLst/>
          </a:prstGeom>
          <a:noFill/>
        </p:spPr>
        <p:txBody>
          <a:bodyPr wrap="square">
            <a:spAutoFit/>
          </a:bodyPr>
          <a:lstStyle/>
          <a:p>
            <a:r>
              <a:rPr lang="en-US" altLang="zh-CN" b="1" dirty="0"/>
              <a:t>Objective Function:</a:t>
            </a:r>
            <a:endParaRPr lang="zh-CN" altLang="en-US" b="1" dirty="0"/>
          </a:p>
        </p:txBody>
      </p:sp>
      <p:pic>
        <p:nvPicPr>
          <p:cNvPr id="11" name="图片 9527">
            <a:extLst>
              <a:ext uri="{FF2B5EF4-FFF2-40B4-BE49-F238E27FC236}">
                <a16:creationId xmlns:a16="http://schemas.microsoft.com/office/drawing/2014/main" id="{CBBB081A-6094-71D2-1680-4B65E38E0E5E}"/>
              </a:ext>
            </a:extLst>
          </p:cNvPr>
          <p:cNvPicPr>
            <a:picLocks noChangeAspect="1"/>
          </p:cNvPicPr>
          <p:nvPr/>
        </p:nvPicPr>
        <p:blipFill>
          <a:blip r:embed="rId3"/>
          <a:stretch>
            <a:fillRect/>
          </a:stretch>
        </p:blipFill>
        <p:spPr>
          <a:xfrm>
            <a:off x="3947168" y="1234524"/>
            <a:ext cx="4711653" cy="964335"/>
          </a:xfrm>
          <a:prstGeom prst="rect">
            <a:avLst/>
          </a:prstGeom>
        </p:spPr>
      </p:pic>
      <p:sp>
        <p:nvSpPr>
          <p:cNvPr id="12" name="文本框 9528">
            <a:extLst>
              <a:ext uri="{FF2B5EF4-FFF2-40B4-BE49-F238E27FC236}">
                <a16:creationId xmlns:a16="http://schemas.microsoft.com/office/drawing/2014/main" id="{0BAEB115-B63C-4D01-C95C-220572721B98}"/>
              </a:ext>
            </a:extLst>
          </p:cNvPr>
          <p:cNvSpPr txBox="1"/>
          <p:nvPr/>
        </p:nvSpPr>
        <p:spPr>
          <a:xfrm>
            <a:off x="1914928" y="2004094"/>
            <a:ext cx="3503864" cy="338554"/>
          </a:xfrm>
          <a:prstGeom prst="rect">
            <a:avLst/>
          </a:prstGeom>
          <a:noFill/>
        </p:spPr>
        <p:txBody>
          <a:bodyPr wrap="square" rtlCol="0">
            <a:spAutoFit/>
          </a:bodyPr>
          <a:lstStyle/>
          <a:p>
            <a:r>
              <a:rPr lang="en-US" altLang="zh-CN" sz="1600" dirty="0">
                <a:solidFill>
                  <a:srgbClr val="0070C0"/>
                </a:solidFill>
              </a:rPr>
              <a:t>Minimize the total execution time</a:t>
            </a:r>
            <a:endParaRPr lang="zh-CN" altLang="en-US" sz="1600" dirty="0">
              <a:solidFill>
                <a:srgbClr val="0070C0"/>
              </a:solidFill>
            </a:endParaRPr>
          </a:p>
        </p:txBody>
      </p:sp>
      <p:sp>
        <p:nvSpPr>
          <p:cNvPr id="15" name="文本框 9529">
            <a:extLst>
              <a:ext uri="{FF2B5EF4-FFF2-40B4-BE49-F238E27FC236}">
                <a16:creationId xmlns:a16="http://schemas.microsoft.com/office/drawing/2014/main" id="{3229A871-B463-3760-9A68-066044CB31CA}"/>
              </a:ext>
            </a:extLst>
          </p:cNvPr>
          <p:cNvSpPr txBox="1"/>
          <p:nvPr/>
        </p:nvSpPr>
        <p:spPr>
          <a:xfrm>
            <a:off x="5131380" y="2000951"/>
            <a:ext cx="3503864" cy="338554"/>
          </a:xfrm>
          <a:prstGeom prst="rect">
            <a:avLst/>
          </a:prstGeom>
          <a:noFill/>
        </p:spPr>
        <p:txBody>
          <a:bodyPr wrap="square" rtlCol="0">
            <a:spAutoFit/>
          </a:bodyPr>
          <a:lstStyle/>
          <a:p>
            <a:r>
              <a:rPr lang="en-US" altLang="zh-CN" sz="1600" dirty="0">
                <a:solidFill>
                  <a:srgbClr val="0070C0"/>
                </a:solidFill>
              </a:rPr>
              <a:t>Minimize the communication cost</a:t>
            </a:r>
            <a:endParaRPr lang="zh-CN" altLang="en-US" sz="1600" dirty="0">
              <a:solidFill>
                <a:srgbClr val="0070C0"/>
              </a:solidFill>
            </a:endParaRPr>
          </a:p>
        </p:txBody>
      </p:sp>
      <p:cxnSp>
        <p:nvCxnSpPr>
          <p:cNvPr id="16" name="直接箭头连接符 9530">
            <a:extLst>
              <a:ext uri="{FF2B5EF4-FFF2-40B4-BE49-F238E27FC236}">
                <a16:creationId xmlns:a16="http://schemas.microsoft.com/office/drawing/2014/main" id="{DEBEFDB4-94F3-50C0-25AE-7838EF74290B}"/>
              </a:ext>
            </a:extLst>
          </p:cNvPr>
          <p:cNvCxnSpPr>
            <a:cxnSpLocks/>
          </p:cNvCxnSpPr>
          <p:nvPr/>
        </p:nvCxnSpPr>
        <p:spPr>
          <a:xfrm flipH="1">
            <a:off x="4065088" y="1693971"/>
            <a:ext cx="320013" cy="2616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直接箭头连接符 9531">
            <a:extLst>
              <a:ext uri="{FF2B5EF4-FFF2-40B4-BE49-F238E27FC236}">
                <a16:creationId xmlns:a16="http://schemas.microsoft.com/office/drawing/2014/main" id="{67E2CCC8-747D-837F-5789-5DF02BA20C62}"/>
              </a:ext>
            </a:extLst>
          </p:cNvPr>
          <p:cNvCxnSpPr>
            <a:cxnSpLocks/>
          </p:cNvCxnSpPr>
          <p:nvPr/>
        </p:nvCxnSpPr>
        <p:spPr>
          <a:xfrm flipH="1">
            <a:off x="5321489" y="1819626"/>
            <a:ext cx="330181" cy="23157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8" name="文本框 9532">
            <a:extLst>
              <a:ext uri="{FF2B5EF4-FFF2-40B4-BE49-F238E27FC236}">
                <a16:creationId xmlns:a16="http://schemas.microsoft.com/office/drawing/2014/main" id="{8A134E08-1447-DB2C-A899-42499333622B}"/>
              </a:ext>
            </a:extLst>
          </p:cNvPr>
          <p:cNvSpPr txBox="1"/>
          <p:nvPr/>
        </p:nvSpPr>
        <p:spPr>
          <a:xfrm>
            <a:off x="1737795" y="2711363"/>
            <a:ext cx="2209808" cy="369332"/>
          </a:xfrm>
          <a:prstGeom prst="rect">
            <a:avLst/>
          </a:prstGeom>
          <a:noFill/>
        </p:spPr>
        <p:txBody>
          <a:bodyPr wrap="square">
            <a:spAutoFit/>
          </a:bodyPr>
          <a:lstStyle/>
          <a:p>
            <a:r>
              <a:rPr lang="en-US" altLang="zh-CN" b="1" dirty="0"/>
              <a:t>a) Mapping Validity:</a:t>
            </a:r>
            <a:endParaRPr lang="zh-CN" altLang="en-US" b="1" dirty="0"/>
          </a:p>
        </p:txBody>
      </p:sp>
      <p:pic>
        <p:nvPicPr>
          <p:cNvPr id="19" name="图片 9533">
            <a:extLst>
              <a:ext uri="{FF2B5EF4-FFF2-40B4-BE49-F238E27FC236}">
                <a16:creationId xmlns:a16="http://schemas.microsoft.com/office/drawing/2014/main" id="{4C7EB277-3E70-D934-68D3-ECF9196ADD6D}"/>
              </a:ext>
            </a:extLst>
          </p:cNvPr>
          <p:cNvPicPr>
            <a:picLocks noChangeAspect="1"/>
          </p:cNvPicPr>
          <p:nvPr/>
        </p:nvPicPr>
        <p:blipFill>
          <a:blip r:embed="rId4"/>
          <a:stretch>
            <a:fillRect/>
          </a:stretch>
        </p:blipFill>
        <p:spPr>
          <a:xfrm>
            <a:off x="3856683" y="2674534"/>
            <a:ext cx="3046525" cy="498741"/>
          </a:xfrm>
          <a:prstGeom prst="rect">
            <a:avLst/>
          </a:prstGeom>
        </p:spPr>
      </p:pic>
      <p:sp>
        <p:nvSpPr>
          <p:cNvPr id="20" name="文本框 9534">
            <a:extLst>
              <a:ext uri="{FF2B5EF4-FFF2-40B4-BE49-F238E27FC236}">
                <a16:creationId xmlns:a16="http://schemas.microsoft.com/office/drawing/2014/main" id="{CE900880-67D8-8D51-41EF-B2D047987CC9}"/>
              </a:ext>
            </a:extLst>
          </p:cNvPr>
          <p:cNvSpPr txBox="1"/>
          <p:nvPr/>
        </p:nvSpPr>
        <p:spPr>
          <a:xfrm>
            <a:off x="1721286" y="3188192"/>
            <a:ext cx="6126480" cy="369332"/>
          </a:xfrm>
          <a:prstGeom prst="rect">
            <a:avLst/>
          </a:prstGeom>
          <a:noFill/>
        </p:spPr>
        <p:txBody>
          <a:bodyPr wrap="square">
            <a:spAutoFit/>
          </a:bodyPr>
          <a:lstStyle/>
          <a:p>
            <a:r>
              <a:rPr lang="en-US" altLang="zh-CN" dirty="0">
                <a:solidFill>
                  <a:srgbClr val="0070C0"/>
                </a:solidFill>
              </a:rPr>
              <a:t>Each logical qubit q must be assigned to exactly one QPU u. </a:t>
            </a:r>
            <a:endParaRPr lang="zh-CN" altLang="en-US" dirty="0">
              <a:solidFill>
                <a:srgbClr val="0070C0"/>
              </a:solidFill>
            </a:endParaRPr>
          </a:p>
        </p:txBody>
      </p:sp>
      <p:sp>
        <p:nvSpPr>
          <p:cNvPr id="21" name="文本框 9535">
            <a:extLst>
              <a:ext uri="{FF2B5EF4-FFF2-40B4-BE49-F238E27FC236}">
                <a16:creationId xmlns:a16="http://schemas.microsoft.com/office/drawing/2014/main" id="{A99DDB8C-5E2C-19A8-9EC0-BAC100B4644C}"/>
              </a:ext>
            </a:extLst>
          </p:cNvPr>
          <p:cNvSpPr txBox="1"/>
          <p:nvPr/>
        </p:nvSpPr>
        <p:spPr>
          <a:xfrm>
            <a:off x="10989626" y="2956016"/>
            <a:ext cx="1003195" cy="830997"/>
          </a:xfrm>
          <a:prstGeom prst="rect">
            <a:avLst/>
          </a:prstGeom>
          <a:noFill/>
          <a:ln>
            <a:solidFill>
              <a:srgbClr val="0070C0"/>
            </a:solidFill>
          </a:ln>
        </p:spPr>
        <p:txBody>
          <a:bodyPr wrap="square" rtlCol="0">
            <a:spAutoFit/>
          </a:bodyPr>
          <a:lstStyle/>
          <a:p>
            <a:pPr algn="ctr"/>
            <a:r>
              <a:rPr lang="en-US" altLang="zh-CN" sz="1200" dirty="0"/>
              <a:t>QPU A</a:t>
            </a:r>
          </a:p>
          <a:p>
            <a:pPr algn="ctr"/>
            <a:endParaRPr lang="en-US" altLang="zh-CN" sz="1200" dirty="0"/>
          </a:p>
          <a:p>
            <a:pPr algn="ctr"/>
            <a:endParaRPr lang="en-US" altLang="zh-CN" sz="1200" dirty="0"/>
          </a:p>
          <a:p>
            <a:pPr algn="ctr"/>
            <a:endParaRPr lang="zh-CN" altLang="en-US" sz="1200" dirty="0"/>
          </a:p>
        </p:txBody>
      </p:sp>
      <p:sp>
        <p:nvSpPr>
          <p:cNvPr id="22" name="椭圆 9536">
            <a:extLst>
              <a:ext uri="{FF2B5EF4-FFF2-40B4-BE49-F238E27FC236}">
                <a16:creationId xmlns:a16="http://schemas.microsoft.com/office/drawing/2014/main" id="{E9D3002D-88C1-9643-1EA0-8D0904C0CB30}"/>
              </a:ext>
            </a:extLst>
          </p:cNvPr>
          <p:cNvSpPr/>
          <p:nvPr/>
        </p:nvSpPr>
        <p:spPr>
          <a:xfrm>
            <a:off x="11665403" y="3244175"/>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3" name="文本框 9537">
            <a:extLst>
              <a:ext uri="{FF2B5EF4-FFF2-40B4-BE49-F238E27FC236}">
                <a16:creationId xmlns:a16="http://schemas.microsoft.com/office/drawing/2014/main" id="{18322631-0AC4-4938-771D-C564C879D8EB}"/>
              </a:ext>
            </a:extLst>
          </p:cNvPr>
          <p:cNvSpPr txBox="1"/>
          <p:nvPr/>
        </p:nvSpPr>
        <p:spPr>
          <a:xfrm>
            <a:off x="10988650" y="3980957"/>
            <a:ext cx="998492" cy="830997"/>
          </a:xfrm>
          <a:prstGeom prst="rect">
            <a:avLst/>
          </a:prstGeom>
          <a:noFill/>
          <a:ln>
            <a:solidFill>
              <a:srgbClr val="0070C0"/>
            </a:solidFill>
          </a:ln>
        </p:spPr>
        <p:txBody>
          <a:bodyPr wrap="square" rtlCol="0">
            <a:spAutoFit/>
          </a:bodyPr>
          <a:lstStyle/>
          <a:p>
            <a:pPr algn="ctr"/>
            <a:endParaRPr lang="en-US" altLang="zh-CN" sz="1200" dirty="0"/>
          </a:p>
          <a:p>
            <a:pPr algn="ctr"/>
            <a:endParaRPr lang="en-US" altLang="zh-CN" sz="1200" dirty="0"/>
          </a:p>
          <a:p>
            <a:pPr algn="ctr"/>
            <a:endParaRPr lang="en-US" altLang="zh-CN" sz="1200" dirty="0"/>
          </a:p>
          <a:p>
            <a:pPr algn="ctr"/>
            <a:r>
              <a:rPr lang="en-US" altLang="zh-CN" sz="1200" dirty="0"/>
              <a:t>QPU B</a:t>
            </a:r>
            <a:endParaRPr lang="zh-CN" altLang="en-US" sz="1200" dirty="0"/>
          </a:p>
        </p:txBody>
      </p:sp>
      <p:sp>
        <p:nvSpPr>
          <p:cNvPr id="24" name="椭圆 9538">
            <a:extLst>
              <a:ext uri="{FF2B5EF4-FFF2-40B4-BE49-F238E27FC236}">
                <a16:creationId xmlns:a16="http://schemas.microsoft.com/office/drawing/2014/main" id="{0B3AC259-D55F-3A48-EE61-CB9005728F2B}"/>
              </a:ext>
            </a:extLst>
          </p:cNvPr>
          <p:cNvSpPr/>
          <p:nvPr/>
        </p:nvSpPr>
        <p:spPr>
          <a:xfrm>
            <a:off x="11103013" y="4339146"/>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9539">
            <a:extLst>
              <a:ext uri="{FF2B5EF4-FFF2-40B4-BE49-F238E27FC236}">
                <a16:creationId xmlns:a16="http://schemas.microsoft.com/office/drawing/2014/main" id="{7C2172CE-4A0E-D303-0B3C-18C4E0DB21F0}"/>
              </a:ext>
            </a:extLst>
          </p:cNvPr>
          <p:cNvSpPr/>
          <p:nvPr/>
        </p:nvSpPr>
        <p:spPr>
          <a:xfrm>
            <a:off x="11668545" y="4352638"/>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6" name="椭圆 9540">
            <a:extLst>
              <a:ext uri="{FF2B5EF4-FFF2-40B4-BE49-F238E27FC236}">
                <a16:creationId xmlns:a16="http://schemas.microsoft.com/office/drawing/2014/main" id="{5B86EE84-2CBD-D454-CD8B-07C239F163F3}"/>
              </a:ext>
            </a:extLst>
          </p:cNvPr>
          <p:cNvSpPr/>
          <p:nvPr/>
        </p:nvSpPr>
        <p:spPr>
          <a:xfrm>
            <a:off x="11087433" y="3225960"/>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7" name="文本框 9541">
            <a:extLst>
              <a:ext uri="{FF2B5EF4-FFF2-40B4-BE49-F238E27FC236}">
                <a16:creationId xmlns:a16="http://schemas.microsoft.com/office/drawing/2014/main" id="{22FE261A-ACF1-596F-BE41-2E6E39397A85}"/>
              </a:ext>
            </a:extLst>
          </p:cNvPr>
          <p:cNvSpPr txBox="1"/>
          <p:nvPr/>
        </p:nvSpPr>
        <p:spPr>
          <a:xfrm>
            <a:off x="11031729" y="3185346"/>
            <a:ext cx="610541" cy="276999"/>
          </a:xfrm>
          <a:prstGeom prst="rect">
            <a:avLst/>
          </a:prstGeom>
          <a:noFill/>
        </p:spPr>
        <p:txBody>
          <a:bodyPr wrap="square" rtlCol="0">
            <a:spAutoFit/>
          </a:bodyPr>
          <a:lstStyle/>
          <a:p>
            <a:r>
              <a:rPr lang="en-US" altLang="zh-CN" sz="1200" dirty="0">
                <a:solidFill>
                  <a:schemeClr val="bg1"/>
                </a:solidFill>
              </a:rPr>
              <a:t>q1</a:t>
            </a:r>
            <a:endParaRPr lang="zh-CN" altLang="en-US" sz="1200" dirty="0">
              <a:solidFill>
                <a:schemeClr val="bg1"/>
              </a:solidFill>
            </a:endParaRPr>
          </a:p>
        </p:txBody>
      </p:sp>
      <p:sp>
        <p:nvSpPr>
          <p:cNvPr id="28" name="文本框 9542">
            <a:extLst>
              <a:ext uri="{FF2B5EF4-FFF2-40B4-BE49-F238E27FC236}">
                <a16:creationId xmlns:a16="http://schemas.microsoft.com/office/drawing/2014/main" id="{1B4C47C2-57C4-BA1E-B74B-6902BBF0B030}"/>
              </a:ext>
            </a:extLst>
          </p:cNvPr>
          <p:cNvSpPr txBox="1"/>
          <p:nvPr/>
        </p:nvSpPr>
        <p:spPr>
          <a:xfrm>
            <a:off x="11603015" y="3205610"/>
            <a:ext cx="610541" cy="276999"/>
          </a:xfrm>
          <a:prstGeom prst="rect">
            <a:avLst/>
          </a:prstGeom>
          <a:noFill/>
        </p:spPr>
        <p:txBody>
          <a:bodyPr wrap="square" rtlCol="0">
            <a:spAutoFit/>
          </a:bodyPr>
          <a:lstStyle/>
          <a:p>
            <a:r>
              <a:rPr lang="en-US" altLang="zh-CN" sz="1200" dirty="0">
                <a:solidFill>
                  <a:schemeClr val="bg1"/>
                </a:solidFill>
              </a:rPr>
              <a:t>q3</a:t>
            </a:r>
            <a:endParaRPr lang="zh-CN" altLang="en-US" sz="1200" dirty="0">
              <a:solidFill>
                <a:schemeClr val="bg1"/>
              </a:solidFill>
            </a:endParaRPr>
          </a:p>
        </p:txBody>
      </p:sp>
      <p:sp>
        <p:nvSpPr>
          <p:cNvPr id="29" name="文本框 9543">
            <a:extLst>
              <a:ext uri="{FF2B5EF4-FFF2-40B4-BE49-F238E27FC236}">
                <a16:creationId xmlns:a16="http://schemas.microsoft.com/office/drawing/2014/main" id="{DEC04F70-3FBD-074C-7506-81E019DCF1FF}"/>
              </a:ext>
            </a:extLst>
          </p:cNvPr>
          <p:cNvSpPr txBox="1"/>
          <p:nvPr/>
        </p:nvSpPr>
        <p:spPr>
          <a:xfrm>
            <a:off x="11585158" y="4318292"/>
            <a:ext cx="610541" cy="276999"/>
          </a:xfrm>
          <a:prstGeom prst="rect">
            <a:avLst/>
          </a:prstGeom>
          <a:noFill/>
        </p:spPr>
        <p:txBody>
          <a:bodyPr wrap="square" rtlCol="0">
            <a:spAutoFit/>
          </a:bodyPr>
          <a:lstStyle/>
          <a:p>
            <a:r>
              <a:rPr lang="en-US" altLang="zh-CN" sz="1200" dirty="0">
                <a:solidFill>
                  <a:schemeClr val="bg1"/>
                </a:solidFill>
              </a:rPr>
              <a:t>q4</a:t>
            </a:r>
            <a:endParaRPr lang="zh-CN" altLang="en-US" sz="1200" dirty="0">
              <a:solidFill>
                <a:schemeClr val="bg1"/>
              </a:solidFill>
            </a:endParaRPr>
          </a:p>
        </p:txBody>
      </p:sp>
      <p:sp>
        <p:nvSpPr>
          <p:cNvPr id="30" name="文本框 9544">
            <a:extLst>
              <a:ext uri="{FF2B5EF4-FFF2-40B4-BE49-F238E27FC236}">
                <a16:creationId xmlns:a16="http://schemas.microsoft.com/office/drawing/2014/main" id="{C722790B-540A-EBD6-CCB1-016B9076E66E}"/>
              </a:ext>
            </a:extLst>
          </p:cNvPr>
          <p:cNvSpPr txBox="1"/>
          <p:nvPr/>
        </p:nvSpPr>
        <p:spPr>
          <a:xfrm>
            <a:off x="11031705" y="4294289"/>
            <a:ext cx="610541" cy="276999"/>
          </a:xfrm>
          <a:prstGeom prst="rect">
            <a:avLst/>
          </a:prstGeom>
          <a:noFill/>
        </p:spPr>
        <p:txBody>
          <a:bodyPr wrap="square" rtlCol="0">
            <a:spAutoFit/>
          </a:bodyPr>
          <a:lstStyle/>
          <a:p>
            <a:r>
              <a:rPr lang="en-US" altLang="zh-CN" sz="1200" dirty="0">
                <a:solidFill>
                  <a:schemeClr val="bg1"/>
                </a:solidFill>
              </a:rPr>
              <a:t>q2</a:t>
            </a:r>
            <a:endParaRPr lang="zh-CN" altLang="en-US" sz="1200" dirty="0">
              <a:solidFill>
                <a:schemeClr val="bg1"/>
              </a:solidFill>
            </a:endParaRPr>
          </a:p>
        </p:txBody>
      </p:sp>
      <p:sp>
        <p:nvSpPr>
          <p:cNvPr id="31" name="椭圆 9545">
            <a:extLst>
              <a:ext uri="{FF2B5EF4-FFF2-40B4-BE49-F238E27FC236}">
                <a16:creationId xmlns:a16="http://schemas.microsoft.com/office/drawing/2014/main" id="{637F201B-0F78-B366-CFDF-6C6602F1053C}"/>
              </a:ext>
            </a:extLst>
          </p:cNvPr>
          <p:cNvSpPr/>
          <p:nvPr/>
        </p:nvSpPr>
        <p:spPr>
          <a:xfrm>
            <a:off x="11665606" y="3596377"/>
            <a:ext cx="216037" cy="202125"/>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2" name="椭圆 9546">
            <a:extLst>
              <a:ext uri="{FF2B5EF4-FFF2-40B4-BE49-F238E27FC236}">
                <a16:creationId xmlns:a16="http://schemas.microsoft.com/office/drawing/2014/main" id="{C16B329A-8875-0E69-EE88-6D9F7A7CA5DA}"/>
              </a:ext>
            </a:extLst>
          </p:cNvPr>
          <p:cNvSpPr/>
          <p:nvPr/>
        </p:nvSpPr>
        <p:spPr>
          <a:xfrm>
            <a:off x="11666475" y="3982261"/>
            <a:ext cx="216037" cy="202125"/>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3" name="椭圆 9547">
            <a:extLst>
              <a:ext uri="{FF2B5EF4-FFF2-40B4-BE49-F238E27FC236}">
                <a16:creationId xmlns:a16="http://schemas.microsoft.com/office/drawing/2014/main" id="{04CBA272-FB99-F415-0AC6-4B138FDA5FD5}"/>
              </a:ext>
            </a:extLst>
          </p:cNvPr>
          <p:cNvSpPr/>
          <p:nvPr/>
        </p:nvSpPr>
        <p:spPr>
          <a:xfrm>
            <a:off x="11094380" y="3594185"/>
            <a:ext cx="216037" cy="202125"/>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4" name="椭圆 9548">
            <a:extLst>
              <a:ext uri="{FF2B5EF4-FFF2-40B4-BE49-F238E27FC236}">
                <a16:creationId xmlns:a16="http://schemas.microsoft.com/office/drawing/2014/main" id="{E8422511-BE22-868C-450C-922623D17143}"/>
              </a:ext>
            </a:extLst>
          </p:cNvPr>
          <p:cNvSpPr/>
          <p:nvPr/>
        </p:nvSpPr>
        <p:spPr>
          <a:xfrm>
            <a:off x="11095249" y="3980069"/>
            <a:ext cx="216037" cy="202125"/>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5" name="文本框 9549">
            <a:extLst>
              <a:ext uri="{FF2B5EF4-FFF2-40B4-BE49-F238E27FC236}">
                <a16:creationId xmlns:a16="http://schemas.microsoft.com/office/drawing/2014/main" id="{49EE505C-34CA-6229-1A69-2ECBB6A4BF4B}"/>
              </a:ext>
            </a:extLst>
          </p:cNvPr>
          <p:cNvSpPr txBox="1"/>
          <p:nvPr/>
        </p:nvSpPr>
        <p:spPr>
          <a:xfrm>
            <a:off x="1730297" y="3895461"/>
            <a:ext cx="2209808" cy="369332"/>
          </a:xfrm>
          <a:prstGeom prst="rect">
            <a:avLst/>
          </a:prstGeom>
          <a:noFill/>
        </p:spPr>
        <p:txBody>
          <a:bodyPr wrap="square">
            <a:spAutoFit/>
          </a:bodyPr>
          <a:lstStyle/>
          <a:p>
            <a:r>
              <a:rPr lang="en-US" altLang="zh-CN" b="1" dirty="0"/>
              <a:t>b) QPU Capacity: </a:t>
            </a:r>
            <a:endParaRPr lang="zh-CN" altLang="en-US" b="1" dirty="0"/>
          </a:p>
        </p:txBody>
      </p:sp>
      <p:pic>
        <p:nvPicPr>
          <p:cNvPr id="36" name="图片 9550">
            <a:extLst>
              <a:ext uri="{FF2B5EF4-FFF2-40B4-BE49-F238E27FC236}">
                <a16:creationId xmlns:a16="http://schemas.microsoft.com/office/drawing/2014/main" id="{571C6637-4A9B-56D5-08B1-FDA1C5E3C408}"/>
              </a:ext>
            </a:extLst>
          </p:cNvPr>
          <p:cNvPicPr>
            <a:picLocks noChangeAspect="1"/>
          </p:cNvPicPr>
          <p:nvPr/>
        </p:nvPicPr>
        <p:blipFill>
          <a:blip r:embed="rId5"/>
          <a:stretch>
            <a:fillRect/>
          </a:stretch>
        </p:blipFill>
        <p:spPr>
          <a:xfrm>
            <a:off x="3768313" y="3849354"/>
            <a:ext cx="3127397" cy="498741"/>
          </a:xfrm>
          <a:prstGeom prst="rect">
            <a:avLst/>
          </a:prstGeom>
        </p:spPr>
      </p:pic>
      <p:sp>
        <p:nvSpPr>
          <p:cNvPr id="37" name="文本框 9551">
            <a:extLst>
              <a:ext uri="{FF2B5EF4-FFF2-40B4-BE49-F238E27FC236}">
                <a16:creationId xmlns:a16="http://schemas.microsoft.com/office/drawing/2014/main" id="{A04AFB28-7A4E-B5FB-C730-21C4D12C2935}"/>
              </a:ext>
            </a:extLst>
          </p:cNvPr>
          <p:cNvSpPr txBox="1"/>
          <p:nvPr/>
        </p:nvSpPr>
        <p:spPr>
          <a:xfrm>
            <a:off x="1721286" y="4398980"/>
            <a:ext cx="5697046" cy="646331"/>
          </a:xfrm>
          <a:prstGeom prst="rect">
            <a:avLst/>
          </a:prstGeom>
          <a:noFill/>
        </p:spPr>
        <p:txBody>
          <a:bodyPr wrap="square">
            <a:spAutoFit/>
          </a:bodyPr>
          <a:lstStyle/>
          <a:p>
            <a:r>
              <a:rPr lang="en-US" altLang="zh-CN" dirty="0">
                <a:solidFill>
                  <a:srgbClr val="0070C0"/>
                </a:solidFill>
              </a:rPr>
              <a:t>The number of allocated qubits q on a QPU u cannot exceed its capacity. </a:t>
            </a:r>
            <a:endParaRPr lang="zh-CN" altLang="en-US" dirty="0">
              <a:solidFill>
                <a:srgbClr val="0070C0"/>
              </a:solidFill>
            </a:endParaRPr>
          </a:p>
        </p:txBody>
      </p:sp>
      <p:sp>
        <p:nvSpPr>
          <p:cNvPr id="38" name="文本框 9552">
            <a:extLst>
              <a:ext uri="{FF2B5EF4-FFF2-40B4-BE49-F238E27FC236}">
                <a16:creationId xmlns:a16="http://schemas.microsoft.com/office/drawing/2014/main" id="{9D37584D-9905-EC26-6963-E79574BEB909}"/>
              </a:ext>
            </a:extLst>
          </p:cNvPr>
          <p:cNvSpPr txBox="1"/>
          <p:nvPr/>
        </p:nvSpPr>
        <p:spPr>
          <a:xfrm>
            <a:off x="9907987" y="2037456"/>
            <a:ext cx="2490821" cy="830997"/>
          </a:xfrm>
          <a:prstGeom prst="rect">
            <a:avLst/>
          </a:prstGeom>
          <a:noFill/>
        </p:spPr>
        <p:txBody>
          <a:bodyPr wrap="square" rtlCol="0">
            <a:spAutoFit/>
          </a:bodyPr>
          <a:lstStyle/>
          <a:p>
            <a:r>
              <a:rPr lang="en-US" altLang="zh-CN" sz="1600" dirty="0"/>
              <a:t>Each QPU </a:t>
            </a:r>
          </a:p>
          <a:p>
            <a:r>
              <a:rPr lang="en-US" altLang="zh-CN" sz="1600" dirty="0">
                <a:solidFill>
                  <a:srgbClr val="FF0000"/>
                </a:solidFill>
              </a:rPr>
              <a:t>Computing qubits: 2 </a:t>
            </a:r>
          </a:p>
          <a:p>
            <a:r>
              <a:rPr lang="en-US" altLang="zh-CN" sz="1600" dirty="0">
                <a:solidFill>
                  <a:srgbClr val="0070C0"/>
                </a:solidFill>
              </a:rPr>
              <a:t>Communication qubits: 2</a:t>
            </a:r>
            <a:endParaRPr lang="zh-CN" altLang="en-US" sz="1600" dirty="0">
              <a:solidFill>
                <a:srgbClr val="0070C0"/>
              </a:solidFill>
            </a:endParaRPr>
          </a:p>
        </p:txBody>
      </p:sp>
      <p:cxnSp>
        <p:nvCxnSpPr>
          <p:cNvPr id="39" name="直接连接符 9553">
            <a:extLst>
              <a:ext uri="{FF2B5EF4-FFF2-40B4-BE49-F238E27FC236}">
                <a16:creationId xmlns:a16="http://schemas.microsoft.com/office/drawing/2014/main" id="{6003819A-E366-0973-BBE7-A0D318D64A89}"/>
              </a:ext>
            </a:extLst>
          </p:cNvPr>
          <p:cNvCxnSpPr>
            <a:cxnSpLocks/>
          </p:cNvCxnSpPr>
          <p:nvPr/>
        </p:nvCxnSpPr>
        <p:spPr>
          <a:xfrm>
            <a:off x="7992429" y="2680320"/>
            <a:ext cx="1847770" cy="371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0" name="直接连接符 9554">
            <a:extLst>
              <a:ext uri="{FF2B5EF4-FFF2-40B4-BE49-F238E27FC236}">
                <a16:creationId xmlns:a16="http://schemas.microsoft.com/office/drawing/2014/main" id="{31145731-FED8-79C5-1DDA-578AA58C8669}"/>
              </a:ext>
            </a:extLst>
          </p:cNvPr>
          <p:cNvCxnSpPr>
            <a:cxnSpLocks/>
          </p:cNvCxnSpPr>
          <p:nvPr/>
        </p:nvCxnSpPr>
        <p:spPr>
          <a:xfrm>
            <a:off x="7995513" y="3366234"/>
            <a:ext cx="1844686" cy="309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41" name="椭圆 9555">
            <a:extLst>
              <a:ext uri="{FF2B5EF4-FFF2-40B4-BE49-F238E27FC236}">
                <a16:creationId xmlns:a16="http://schemas.microsoft.com/office/drawing/2014/main" id="{E70EF548-F56A-C6E8-6C61-94BA5FE1F3F1}"/>
              </a:ext>
            </a:extLst>
          </p:cNvPr>
          <p:cNvSpPr/>
          <p:nvPr/>
        </p:nvSpPr>
        <p:spPr>
          <a:xfrm>
            <a:off x="8151563" y="3262666"/>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42" name="直接连接符 9556">
            <a:extLst>
              <a:ext uri="{FF2B5EF4-FFF2-40B4-BE49-F238E27FC236}">
                <a16:creationId xmlns:a16="http://schemas.microsoft.com/office/drawing/2014/main" id="{55E92D7C-9D06-C064-0E3B-786007B35CD3}"/>
              </a:ext>
            </a:extLst>
          </p:cNvPr>
          <p:cNvCxnSpPr>
            <a:cxnSpLocks/>
            <a:endCxn id="41" idx="4"/>
          </p:cNvCxnSpPr>
          <p:nvPr/>
        </p:nvCxnSpPr>
        <p:spPr>
          <a:xfrm>
            <a:off x="8259584" y="2680320"/>
            <a:ext cx="0" cy="78948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3" name="直接连接符 9557">
            <a:extLst>
              <a:ext uri="{FF2B5EF4-FFF2-40B4-BE49-F238E27FC236}">
                <a16:creationId xmlns:a16="http://schemas.microsoft.com/office/drawing/2014/main" id="{E1D74618-127C-B8CA-65FC-2B012D4F7E6F}"/>
              </a:ext>
            </a:extLst>
          </p:cNvPr>
          <p:cNvCxnSpPr>
            <a:cxnSpLocks/>
          </p:cNvCxnSpPr>
          <p:nvPr/>
        </p:nvCxnSpPr>
        <p:spPr>
          <a:xfrm>
            <a:off x="7992429" y="2882445"/>
            <a:ext cx="184777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4" name="直接连接符 9558">
            <a:extLst>
              <a:ext uri="{FF2B5EF4-FFF2-40B4-BE49-F238E27FC236}">
                <a16:creationId xmlns:a16="http://schemas.microsoft.com/office/drawing/2014/main" id="{92C9C097-4C41-2101-2FCC-4DFC4CA1F725}"/>
              </a:ext>
            </a:extLst>
          </p:cNvPr>
          <p:cNvCxnSpPr>
            <a:cxnSpLocks/>
          </p:cNvCxnSpPr>
          <p:nvPr/>
        </p:nvCxnSpPr>
        <p:spPr>
          <a:xfrm>
            <a:off x="7992429" y="3132582"/>
            <a:ext cx="184777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45" name="椭圆 9559">
            <a:extLst>
              <a:ext uri="{FF2B5EF4-FFF2-40B4-BE49-F238E27FC236}">
                <a16:creationId xmlns:a16="http://schemas.microsoft.com/office/drawing/2014/main" id="{B51557AB-C9EA-A40F-7260-6247F9877131}"/>
              </a:ext>
            </a:extLst>
          </p:cNvPr>
          <p:cNvSpPr/>
          <p:nvPr/>
        </p:nvSpPr>
        <p:spPr>
          <a:xfrm>
            <a:off x="8428530" y="3012530"/>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46" name="直接连接符 9560">
            <a:extLst>
              <a:ext uri="{FF2B5EF4-FFF2-40B4-BE49-F238E27FC236}">
                <a16:creationId xmlns:a16="http://schemas.microsoft.com/office/drawing/2014/main" id="{7F83C15B-08A6-620E-7121-F9C2043BA116}"/>
              </a:ext>
            </a:extLst>
          </p:cNvPr>
          <p:cNvCxnSpPr>
            <a:cxnSpLocks/>
            <a:endCxn id="45" idx="4"/>
          </p:cNvCxnSpPr>
          <p:nvPr/>
        </p:nvCxnSpPr>
        <p:spPr>
          <a:xfrm>
            <a:off x="8536551" y="2679671"/>
            <a:ext cx="0" cy="539994"/>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47" name="椭圆 9561">
            <a:extLst>
              <a:ext uri="{FF2B5EF4-FFF2-40B4-BE49-F238E27FC236}">
                <a16:creationId xmlns:a16="http://schemas.microsoft.com/office/drawing/2014/main" id="{764B56A0-708D-14BD-B0D1-554FB449F613}"/>
              </a:ext>
            </a:extLst>
          </p:cNvPr>
          <p:cNvSpPr/>
          <p:nvPr/>
        </p:nvSpPr>
        <p:spPr>
          <a:xfrm>
            <a:off x="8705496" y="3012530"/>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48" name="直接连接符 9562">
            <a:extLst>
              <a:ext uri="{FF2B5EF4-FFF2-40B4-BE49-F238E27FC236}">
                <a16:creationId xmlns:a16="http://schemas.microsoft.com/office/drawing/2014/main" id="{84D130D8-5DBD-1E8A-D8AC-5D2A4E75B8CF}"/>
              </a:ext>
            </a:extLst>
          </p:cNvPr>
          <p:cNvCxnSpPr>
            <a:cxnSpLocks/>
            <a:endCxn id="47" idx="4"/>
          </p:cNvCxnSpPr>
          <p:nvPr/>
        </p:nvCxnSpPr>
        <p:spPr>
          <a:xfrm>
            <a:off x="8813517" y="2679671"/>
            <a:ext cx="0" cy="539994"/>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49" name="椭圆 9563">
            <a:extLst>
              <a:ext uri="{FF2B5EF4-FFF2-40B4-BE49-F238E27FC236}">
                <a16:creationId xmlns:a16="http://schemas.microsoft.com/office/drawing/2014/main" id="{730EEA77-6363-E1D9-A0C3-8C2BA7A9AE30}"/>
              </a:ext>
            </a:extLst>
          </p:cNvPr>
          <p:cNvSpPr/>
          <p:nvPr/>
        </p:nvSpPr>
        <p:spPr>
          <a:xfrm>
            <a:off x="9003910" y="2783117"/>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50" name="直接连接符 9564">
            <a:extLst>
              <a:ext uri="{FF2B5EF4-FFF2-40B4-BE49-F238E27FC236}">
                <a16:creationId xmlns:a16="http://schemas.microsoft.com/office/drawing/2014/main" id="{BC3B60FE-8C3A-8D4F-7E9A-2A730414F202}"/>
              </a:ext>
            </a:extLst>
          </p:cNvPr>
          <p:cNvCxnSpPr>
            <a:cxnSpLocks/>
            <a:endCxn id="49" idx="4"/>
          </p:cNvCxnSpPr>
          <p:nvPr/>
        </p:nvCxnSpPr>
        <p:spPr>
          <a:xfrm>
            <a:off x="9111931" y="2679671"/>
            <a:ext cx="0" cy="31058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51" name="椭圆 9565">
            <a:extLst>
              <a:ext uri="{FF2B5EF4-FFF2-40B4-BE49-F238E27FC236}">
                <a16:creationId xmlns:a16="http://schemas.microsoft.com/office/drawing/2014/main" id="{B4C204B9-F78E-6A1D-AAB6-7895467F32E5}"/>
              </a:ext>
            </a:extLst>
          </p:cNvPr>
          <p:cNvSpPr/>
          <p:nvPr/>
        </p:nvSpPr>
        <p:spPr>
          <a:xfrm>
            <a:off x="9261041" y="3262666"/>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52" name="直接连接符 9566">
            <a:extLst>
              <a:ext uri="{FF2B5EF4-FFF2-40B4-BE49-F238E27FC236}">
                <a16:creationId xmlns:a16="http://schemas.microsoft.com/office/drawing/2014/main" id="{3DB69C7A-2157-4C91-53E4-C7BBE3CFE9C8}"/>
              </a:ext>
            </a:extLst>
          </p:cNvPr>
          <p:cNvCxnSpPr>
            <a:cxnSpLocks/>
            <a:endCxn id="51" idx="4"/>
          </p:cNvCxnSpPr>
          <p:nvPr/>
        </p:nvCxnSpPr>
        <p:spPr>
          <a:xfrm>
            <a:off x="9369062" y="2882445"/>
            <a:ext cx="0" cy="587356"/>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53" name="文本框 9567">
            <a:extLst>
              <a:ext uri="{FF2B5EF4-FFF2-40B4-BE49-F238E27FC236}">
                <a16:creationId xmlns:a16="http://schemas.microsoft.com/office/drawing/2014/main" id="{A33FE5AD-7A54-7830-1646-26E19FF70D24}"/>
              </a:ext>
            </a:extLst>
          </p:cNvPr>
          <p:cNvSpPr txBox="1"/>
          <p:nvPr/>
        </p:nvSpPr>
        <p:spPr>
          <a:xfrm>
            <a:off x="7676933" y="2544309"/>
            <a:ext cx="483117" cy="276999"/>
          </a:xfrm>
          <a:prstGeom prst="rect">
            <a:avLst/>
          </a:prstGeom>
          <a:noFill/>
        </p:spPr>
        <p:txBody>
          <a:bodyPr wrap="square" rtlCol="0">
            <a:spAutoFit/>
          </a:bodyPr>
          <a:lstStyle/>
          <a:p>
            <a:r>
              <a:rPr lang="en-US" altLang="zh-CN" sz="1200" dirty="0"/>
              <a:t>q1</a:t>
            </a:r>
            <a:endParaRPr lang="zh-CN" altLang="en-US" sz="1200" dirty="0"/>
          </a:p>
        </p:txBody>
      </p:sp>
      <p:sp>
        <p:nvSpPr>
          <p:cNvPr id="54" name="文本框 9568">
            <a:extLst>
              <a:ext uri="{FF2B5EF4-FFF2-40B4-BE49-F238E27FC236}">
                <a16:creationId xmlns:a16="http://schemas.microsoft.com/office/drawing/2014/main" id="{700F7568-DFD5-1CCD-0AC6-B3F0EF77CD99}"/>
              </a:ext>
            </a:extLst>
          </p:cNvPr>
          <p:cNvSpPr txBox="1"/>
          <p:nvPr/>
        </p:nvSpPr>
        <p:spPr>
          <a:xfrm>
            <a:off x="7681828" y="2760278"/>
            <a:ext cx="483117" cy="276999"/>
          </a:xfrm>
          <a:prstGeom prst="rect">
            <a:avLst/>
          </a:prstGeom>
          <a:noFill/>
        </p:spPr>
        <p:txBody>
          <a:bodyPr wrap="square" rtlCol="0">
            <a:spAutoFit/>
          </a:bodyPr>
          <a:lstStyle/>
          <a:p>
            <a:r>
              <a:rPr lang="en-US" altLang="zh-CN" sz="1200" dirty="0"/>
              <a:t>q2</a:t>
            </a:r>
            <a:endParaRPr lang="zh-CN" altLang="en-US" sz="1200" dirty="0"/>
          </a:p>
        </p:txBody>
      </p:sp>
      <p:sp>
        <p:nvSpPr>
          <p:cNvPr id="55" name="文本框 9569">
            <a:extLst>
              <a:ext uri="{FF2B5EF4-FFF2-40B4-BE49-F238E27FC236}">
                <a16:creationId xmlns:a16="http://schemas.microsoft.com/office/drawing/2014/main" id="{76B4EB39-1F03-B3DD-6532-DFE217F65E5E}"/>
              </a:ext>
            </a:extLst>
          </p:cNvPr>
          <p:cNvSpPr txBox="1"/>
          <p:nvPr/>
        </p:nvSpPr>
        <p:spPr>
          <a:xfrm>
            <a:off x="7688283" y="2985667"/>
            <a:ext cx="483117" cy="276999"/>
          </a:xfrm>
          <a:prstGeom prst="rect">
            <a:avLst/>
          </a:prstGeom>
          <a:noFill/>
        </p:spPr>
        <p:txBody>
          <a:bodyPr wrap="square" rtlCol="0">
            <a:spAutoFit/>
          </a:bodyPr>
          <a:lstStyle/>
          <a:p>
            <a:r>
              <a:rPr lang="en-US" altLang="zh-CN" sz="1200" dirty="0"/>
              <a:t>q3</a:t>
            </a:r>
            <a:endParaRPr lang="zh-CN" altLang="en-US" sz="1200" dirty="0"/>
          </a:p>
        </p:txBody>
      </p:sp>
      <p:sp>
        <p:nvSpPr>
          <p:cNvPr id="56" name="文本框 9570">
            <a:extLst>
              <a:ext uri="{FF2B5EF4-FFF2-40B4-BE49-F238E27FC236}">
                <a16:creationId xmlns:a16="http://schemas.microsoft.com/office/drawing/2014/main" id="{24E88FA8-19C8-5FC4-A9C6-DC26CC408FA4}"/>
              </a:ext>
            </a:extLst>
          </p:cNvPr>
          <p:cNvSpPr txBox="1"/>
          <p:nvPr/>
        </p:nvSpPr>
        <p:spPr>
          <a:xfrm>
            <a:off x="7698289" y="3219471"/>
            <a:ext cx="483117" cy="276999"/>
          </a:xfrm>
          <a:prstGeom prst="rect">
            <a:avLst/>
          </a:prstGeom>
          <a:noFill/>
        </p:spPr>
        <p:txBody>
          <a:bodyPr wrap="square" rtlCol="0">
            <a:spAutoFit/>
          </a:bodyPr>
          <a:lstStyle/>
          <a:p>
            <a:r>
              <a:rPr lang="en-US" altLang="zh-CN" sz="1200" dirty="0"/>
              <a:t>q4</a:t>
            </a:r>
            <a:endParaRPr lang="zh-CN" altLang="en-US" sz="1200" dirty="0"/>
          </a:p>
        </p:txBody>
      </p:sp>
      <p:sp>
        <p:nvSpPr>
          <p:cNvPr id="57" name="椭圆 9571">
            <a:extLst>
              <a:ext uri="{FF2B5EF4-FFF2-40B4-BE49-F238E27FC236}">
                <a16:creationId xmlns:a16="http://schemas.microsoft.com/office/drawing/2014/main" id="{AAC8528B-00A7-3F5A-0D65-D037DEC8947B}"/>
              </a:ext>
            </a:extLst>
          </p:cNvPr>
          <p:cNvSpPr/>
          <p:nvPr/>
        </p:nvSpPr>
        <p:spPr>
          <a:xfrm>
            <a:off x="9488432" y="3028495"/>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58" name="直接连接符 9572">
            <a:extLst>
              <a:ext uri="{FF2B5EF4-FFF2-40B4-BE49-F238E27FC236}">
                <a16:creationId xmlns:a16="http://schemas.microsoft.com/office/drawing/2014/main" id="{53EC5C6D-C78D-1E3D-F166-58D0FF3F3AEC}"/>
              </a:ext>
            </a:extLst>
          </p:cNvPr>
          <p:cNvCxnSpPr>
            <a:cxnSpLocks/>
            <a:endCxn id="57" idx="4"/>
          </p:cNvCxnSpPr>
          <p:nvPr/>
        </p:nvCxnSpPr>
        <p:spPr>
          <a:xfrm>
            <a:off x="9596453" y="2695636"/>
            <a:ext cx="0" cy="539994"/>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9" name="直接连接符 9573">
            <a:extLst>
              <a:ext uri="{FF2B5EF4-FFF2-40B4-BE49-F238E27FC236}">
                <a16:creationId xmlns:a16="http://schemas.microsoft.com/office/drawing/2014/main" id="{68538096-F1F8-C1A8-317C-7ECAA20F820E}"/>
              </a:ext>
            </a:extLst>
          </p:cNvPr>
          <p:cNvCxnSpPr>
            <a:cxnSpLocks/>
          </p:cNvCxnSpPr>
          <p:nvPr/>
        </p:nvCxnSpPr>
        <p:spPr>
          <a:xfrm>
            <a:off x="8020847" y="3905809"/>
            <a:ext cx="1847770" cy="371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0" name="直接连接符 9574">
            <a:extLst>
              <a:ext uri="{FF2B5EF4-FFF2-40B4-BE49-F238E27FC236}">
                <a16:creationId xmlns:a16="http://schemas.microsoft.com/office/drawing/2014/main" id="{12CE2561-9B7A-34FF-C090-C23F36FF38CD}"/>
              </a:ext>
            </a:extLst>
          </p:cNvPr>
          <p:cNvCxnSpPr>
            <a:cxnSpLocks/>
          </p:cNvCxnSpPr>
          <p:nvPr/>
        </p:nvCxnSpPr>
        <p:spPr>
          <a:xfrm>
            <a:off x="8023931" y="4591723"/>
            <a:ext cx="1844686" cy="309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61" name="椭圆 9575">
            <a:extLst>
              <a:ext uri="{FF2B5EF4-FFF2-40B4-BE49-F238E27FC236}">
                <a16:creationId xmlns:a16="http://schemas.microsoft.com/office/drawing/2014/main" id="{E358CC71-CB85-1802-99A1-113129DFAA18}"/>
              </a:ext>
            </a:extLst>
          </p:cNvPr>
          <p:cNvSpPr/>
          <p:nvPr/>
        </p:nvSpPr>
        <p:spPr>
          <a:xfrm>
            <a:off x="8179981" y="4488155"/>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62" name="直接连接符 9576">
            <a:extLst>
              <a:ext uri="{FF2B5EF4-FFF2-40B4-BE49-F238E27FC236}">
                <a16:creationId xmlns:a16="http://schemas.microsoft.com/office/drawing/2014/main" id="{084B720E-1605-3912-47B2-9E5600E9FC57}"/>
              </a:ext>
            </a:extLst>
          </p:cNvPr>
          <p:cNvCxnSpPr>
            <a:cxnSpLocks/>
            <a:endCxn id="61" idx="4"/>
          </p:cNvCxnSpPr>
          <p:nvPr/>
        </p:nvCxnSpPr>
        <p:spPr>
          <a:xfrm>
            <a:off x="8288002" y="3905809"/>
            <a:ext cx="0" cy="78948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3" name="直接连接符 9577">
            <a:extLst>
              <a:ext uri="{FF2B5EF4-FFF2-40B4-BE49-F238E27FC236}">
                <a16:creationId xmlns:a16="http://schemas.microsoft.com/office/drawing/2014/main" id="{4231EBCB-C2E5-6670-8FD6-E94F4A2CED03}"/>
              </a:ext>
            </a:extLst>
          </p:cNvPr>
          <p:cNvCxnSpPr>
            <a:cxnSpLocks/>
          </p:cNvCxnSpPr>
          <p:nvPr/>
        </p:nvCxnSpPr>
        <p:spPr>
          <a:xfrm>
            <a:off x="8020847" y="4107934"/>
            <a:ext cx="184777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4" name="直接连接符 9578">
            <a:extLst>
              <a:ext uri="{FF2B5EF4-FFF2-40B4-BE49-F238E27FC236}">
                <a16:creationId xmlns:a16="http://schemas.microsoft.com/office/drawing/2014/main" id="{043A29F0-4E5D-43B2-DD00-E2AE8A40F2D8}"/>
              </a:ext>
            </a:extLst>
          </p:cNvPr>
          <p:cNvCxnSpPr>
            <a:cxnSpLocks/>
          </p:cNvCxnSpPr>
          <p:nvPr/>
        </p:nvCxnSpPr>
        <p:spPr>
          <a:xfrm>
            <a:off x="8020847" y="4358071"/>
            <a:ext cx="184777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65" name="椭圆 9579">
            <a:extLst>
              <a:ext uri="{FF2B5EF4-FFF2-40B4-BE49-F238E27FC236}">
                <a16:creationId xmlns:a16="http://schemas.microsoft.com/office/drawing/2014/main" id="{45C4CD67-5D70-7299-811D-C151D1014D6D}"/>
              </a:ext>
            </a:extLst>
          </p:cNvPr>
          <p:cNvSpPr/>
          <p:nvPr/>
        </p:nvSpPr>
        <p:spPr>
          <a:xfrm>
            <a:off x="8430442" y="4009184"/>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66" name="直接连接符 9580">
            <a:extLst>
              <a:ext uri="{FF2B5EF4-FFF2-40B4-BE49-F238E27FC236}">
                <a16:creationId xmlns:a16="http://schemas.microsoft.com/office/drawing/2014/main" id="{05F9CCFB-7001-9C61-5BB9-6FBF2D02C09F}"/>
              </a:ext>
            </a:extLst>
          </p:cNvPr>
          <p:cNvCxnSpPr>
            <a:cxnSpLocks/>
            <a:endCxn id="65" idx="4"/>
          </p:cNvCxnSpPr>
          <p:nvPr/>
        </p:nvCxnSpPr>
        <p:spPr>
          <a:xfrm>
            <a:off x="8538463" y="3905438"/>
            <a:ext cx="0" cy="31088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67" name="椭圆 9581">
            <a:extLst>
              <a:ext uri="{FF2B5EF4-FFF2-40B4-BE49-F238E27FC236}">
                <a16:creationId xmlns:a16="http://schemas.microsoft.com/office/drawing/2014/main" id="{5F241B43-365C-89E5-B365-0D138EE13C7E}"/>
              </a:ext>
            </a:extLst>
          </p:cNvPr>
          <p:cNvSpPr/>
          <p:nvPr/>
        </p:nvSpPr>
        <p:spPr>
          <a:xfrm>
            <a:off x="8719483" y="4009184"/>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68" name="直接连接符 9582">
            <a:extLst>
              <a:ext uri="{FF2B5EF4-FFF2-40B4-BE49-F238E27FC236}">
                <a16:creationId xmlns:a16="http://schemas.microsoft.com/office/drawing/2014/main" id="{F963AB21-F7A4-04F4-9001-02C45499E47B}"/>
              </a:ext>
            </a:extLst>
          </p:cNvPr>
          <p:cNvCxnSpPr>
            <a:cxnSpLocks/>
            <a:endCxn id="67" idx="4"/>
          </p:cNvCxnSpPr>
          <p:nvPr/>
        </p:nvCxnSpPr>
        <p:spPr>
          <a:xfrm>
            <a:off x="8827504" y="3905438"/>
            <a:ext cx="0" cy="31088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69" name="椭圆 9583">
            <a:extLst>
              <a:ext uri="{FF2B5EF4-FFF2-40B4-BE49-F238E27FC236}">
                <a16:creationId xmlns:a16="http://schemas.microsoft.com/office/drawing/2014/main" id="{A77ACB87-CE38-5D78-BA45-4FE027E4976E}"/>
              </a:ext>
            </a:extLst>
          </p:cNvPr>
          <p:cNvSpPr/>
          <p:nvPr/>
        </p:nvSpPr>
        <p:spPr>
          <a:xfrm>
            <a:off x="8985184" y="4242794"/>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70" name="直接连接符 9584">
            <a:extLst>
              <a:ext uri="{FF2B5EF4-FFF2-40B4-BE49-F238E27FC236}">
                <a16:creationId xmlns:a16="http://schemas.microsoft.com/office/drawing/2014/main" id="{1A90D4D6-D39A-A60D-33C4-9D01AD55C61A}"/>
              </a:ext>
            </a:extLst>
          </p:cNvPr>
          <p:cNvCxnSpPr>
            <a:cxnSpLocks/>
            <a:endCxn id="69" idx="4"/>
          </p:cNvCxnSpPr>
          <p:nvPr/>
        </p:nvCxnSpPr>
        <p:spPr>
          <a:xfrm>
            <a:off x="9093205" y="3900604"/>
            <a:ext cx="0" cy="54932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71" name="椭圆 9585">
            <a:extLst>
              <a:ext uri="{FF2B5EF4-FFF2-40B4-BE49-F238E27FC236}">
                <a16:creationId xmlns:a16="http://schemas.microsoft.com/office/drawing/2014/main" id="{37B6416E-69B6-BCDB-2AAE-F0651622EA41}"/>
              </a:ext>
            </a:extLst>
          </p:cNvPr>
          <p:cNvSpPr/>
          <p:nvPr/>
        </p:nvSpPr>
        <p:spPr>
          <a:xfrm>
            <a:off x="9289459" y="4488155"/>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72" name="直接连接符 9586">
            <a:extLst>
              <a:ext uri="{FF2B5EF4-FFF2-40B4-BE49-F238E27FC236}">
                <a16:creationId xmlns:a16="http://schemas.microsoft.com/office/drawing/2014/main" id="{E6E4FFA4-9D9D-E0E2-B9C6-8F89EDD605FA}"/>
              </a:ext>
            </a:extLst>
          </p:cNvPr>
          <p:cNvCxnSpPr>
            <a:cxnSpLocks/>
            <a:endCxn id="71" idx="4"/>
          </p:cNvCxnSpPr>
          <p:nvPr/>
        </p:nvCxnSpPr>
        <p:spPr>
          <a:xfrm>
            <a:off x="9397480" y="4350674"/>
            <a:ext cx="0" cy="344616"/>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73" name="文本框 9587">
            <a:extLst>
              <a:ext uri="{FF2B5EF4-FFF2-40B4-BE49-F238E27FC236}">
                <a16:creationId xmlns:a16="http://schemas.microsoft.com/office/drawing/2014/main" id="{BF16049B-E7AD-F49D-8652-3D3EE3A3C92E}"/>
              </a:ext>
            </a:extLst>
          </p:cNvPr>
          <p:cNvSpPr txBox="1"/>
          <p:nvPr/>
        </p:nvSpPr>
        <p:spPr>
          <a:xfrm>
            <a:off x="7716701" y="3740089"/>
            <a:ext cx="483117" cy="276999"/>
          </a:xfrm>
          <a:prstGeom prst="rect">
            <a:avLst/>
          </a:prstGeom>
          <a:noFill/>
        </p:spPr>
        <p:txBody>
          <a:bodyPr wrap="square" rtlCol="0">
            <a:spAutoFit/>
          </a:bodyPr>
          <a:lstStyle/>
          <a:p>
            <a:r>
              <a:rPr lang="en-US" altLang="zh-CN" sz="1200" dirty="0"/>
              <a:t>q1</a:t>
            </a:r>
            <a:endParaRPr lang="zh-CN" altLang="en-US" sz="1200" dirty="0"/>
          </a:p>
        </p:txBody>
      </p:sp>
      <p:sp>
        <p:nvSpPr>
          <p:cNvPr id="74" name="文本框 9588">
            <a:extLst>
              <a:ext uri="{FF2B5EF4-FFF2-40B4-BE49-F238E27FC236}">
                <a16:creationId xmlns:a16="http://schemas.microsoft.com/office/drawing/2014/main" id="{E10AAA5F-82BB-1B35-33DE-7817AEF8AAC4}"/>
              </a:ext>
            </a:extLst>
          </p:cNvPr>
          <p:cNvSpPr txBox="1"/>
          <p:nvPr/>
        </p:nvSpPr>
        <p:spPr>
          <a:xfrm>
            <a:off x="7710246" y="3985767"/>
            <a:ext cx="483117" cy="276999"/>
          </a:xfrm>
          <a:prstGeom prst="rect">
            <a:avLst/>
          </a:prstGeom>
          <a:noFill/>
        </p:spPr>
        <p:txBody>
          <a:bodyPr wrap="square" rtlCol="0">
            <a:spAutoFit/>
          </a:bodyPr>
          <a:lstStyle/>
          <a:p>
            <a:r>
              <a:rPr lang="en-US" altLang="zh-CN" sz="1200" b="1" dirty="0"/>
              <a:t>q3</a:t>
            </a:r>
            <a:endParaRPr lang="zh-CN" altLang="en-US" sz="1200" b="1" dirty="0"/>
          </a:p>
        </p:txBody>
      </p:sp>
      <p:sp>
        <p:nvSpPr>
          <p:cNvPr id="75" name="文本框 9589">
            <a:extLst>
              <a:ext uri="{FF2B5EF4-FFF2-40B4-BE49-F238E27FC236}">
                <a16:creationId xmlns:a16="http://schemas.microsoft.com/office/drawing/2014/main" id="{972BCFD0-1B1E-E0F6-EA6C-6CFAAB1D7591}"/>
              </a:ext>
            </a:extLst>
          </p:cNvPr>
          <p:cNvSpPr txBox="1"/>
          <p:nvPr/>
        </p:nvSpPr>
        <p:spPr>
          <a:xfrm>
            <a:off x="7716701" y="4211156"/>
            <a:ext cx="483117" cy="276999"/>
          </a:xfrm>
          <a:prstGeom prst="rect">
            <a:avLst/>
          </a:prstGeom>
          <a:noFill/>
        </p:spPr>
        <p:txBody>
          <a:bodyPr wrap="square" rtlCol="0">
            <a:spAutoFit/>
          </a:bodyPr>
          <a:lstStyle/>
          <a:p>
            <a:r>
              <a:rPr lang="en-US" altLang="zh-CN" sz="1200" b="1" dirty="0"/>
              <a:t>q2</a:t>
            </a:r>
            <a:endParaRPr lang="zh-CN" altLang="en-US" sz="1200" b="1" dirty="0"/>
          </a:p>
        </p:txBody>
      </p:sp>
      <p:sp>
        <p:nvSpPr>
          <p:cNvPr id="76" name="文本框 9590">
            <a:extLst>
              <a:ext uri="{FF2B5EF4-FFF2-40B4-BE49-F238E27FC236}">
                <a16:creationId xmlns:a16="http://schemas.microsoft.com/office/drawing/2014/main" id="{87D35358-E175-AFC3-A24D-C4DCF7A1C28B}"/>
              </a:ext>
            </a:extLst>
          </p:cNvPr>
          <p:cNvSpPr txBox="1"/>
          <p:nvPr/>
        </p:nvSpPr>
        <p:spPr>
          <a:xfrm>
            <a:off x="7726707" y="4444960"/>
            <a:ext cx="483117" cy="276999"/>
          </a:xfrm>
          <a:prstGeom prst="rect">
            <a:avLst/>
          </a:prstGeom>
          <a:noFill/>
        </p:spPr>
        <p:txBody>
          <a:bodyPr wrap="square" rtlCol="0">
            <a:spAutoFit/>
          </a:bodyPr>
          <a:lstStyle/>
          <a:p>
            <a:r>
              <a:rPr lang="en-US" altLang="zh-CN" sz="1200" dirty="0"/>
              <a:t>q4</a:t>
            </a:r>
            <a:endParaRPr lang="zh-CN" altLang="en-US" sz="1200" dirty="0"/>
          </a:p>
        </p:txBody>
      </p:sp>
      <p:cxnSp>
        <p:nvCxnSpPr>
          <p:cNvPr id="77" name="直接连接符 9591">
            <a:extLst>
              <a:ext uri="{FF2B5EF4-FFF2-40B4-BE49-F238E27FC236}">
                <a16:creationId xmlns:a16="http://schemas.microsoft.com/office/drawing/2014/main" id="{5FCEC3B2-6043-5336-D46A-331E347F71DB}"/>
              </a:ext>
            </a:extLst>
          </p:cNvPr>
          <p:cNvCxnSpPr/>
          <p:nvPr/>
        </p:nvCxnSpPr>
        <p:spPr>
          <a:xfrm>
            <a:off x="7674504" y="4222518"/>
            <a:ext cx="2390589" cy="0"/>
          </a:xfrm>
          <a:prstGeom prst="line">
            <a:avLst/>
          </a:prstGeom>
          <a:ln w="19050">
            <a:solidFill>
              <a:srgbClr val="FF0000"/>
            </a:solidFill>
            <a:prstDash val="solid"/>
          </a:ln>
        </p:spPr>
        <p:style>
          <a:lnRef idx="1">
            <a:schemeClr val="accent1"/>
          </a:lnRef>
          <a:fillRef idx="0">
            <a:schemeClr val="accent1"/>
          </a:fillRef>
          <a:effectRef idx="0">
            <a:schemeClr val="accent1"/>
          </a:effectRef>
          <a:fontRef idx="minor">
            <a:schemeClr val="tx1"/>
          </a:fontRef>
        </p:style>
      </p:cxnSp>
      <p:sp>
        <p:nvSpPr>
          <p:cNvPr id="78" name="文本框 9592">
            <a:extLst>
              <a:ext uri="{FF2B5EF4-FFF2-40B4-BE49-F238E27FC236}">
                <a16:creationId xmlns:a16="http://schemas.microsoft.com/office/drawing/2014/main" id="{54F8C2C6-9AA4-D295-630D-15C4AA677F4B}"/>
              </a:ext>
            </a:extLst>
          </p:cNvPr>
          <p:cNvSpPr txBox="1"/>
          <p:nvPr/>
        </p:nvSpPr>
        <p:spPr>
          <a:xfrm>
            <a:off x="10061903" y="3805821"/>
            <a:ext cx="1001457" cy="276999"/>
          </a:xfrm>
          <a:prstGeom prst="rect">
            <a:avLst/>
          </a:prstGeom>
          <a:noFill/>
        </p:spPr>
        <p:txBody>
          <a:bodyPr wrap="square" rtlCol="0">
            <a:spAutoFit/>
          </a:bodyPr>
          <a:lstStyle/>
          <a:p>
            <a:r>
              <a:rPr lang="en-US" altLang="zh-CN" sz="1200" dirty="0"/>
              <a:t>QPU A</a:t>
            </a:r>
            <a:endParaRPr lang="zh-CN" altLang="en-US" sz="1200" dirty="0"/>
          </a:p>
        </p:txBody>
      </p:sp>
      <p:sp>
        <p:nvSpPr>
          <p:cNvPr id="79" name="文本框 9593">
            <a:extLst>
              <a:ext uri="{FF2B5EF4-FFF2-40B4-BE49-F238E27FC236}">
                <a16:creationId xmlns:a16="http://schemas.microsoft.com/office/drawing/2014/main" id="{0CDE0DA6-ACAA-D755-9F9E-4D644E131DCA}"/>
              </a:ext>
            </a:extLst>
          </p:cNvPr>
          <p:cNvSpPr txBox="1"/>
          <p:nvPr/>
        </p:nvSpPr>
        <p:spPr>
          <a:xfrm>
            <a:off x="10061903" y="4361051"/>
            <a:ext cx="1001457" cy="276999"/>
          </a:xfrm>
          <a:prstGeom prst="rect">
            <a:avLst/>
          </a:prstGeom>
          <a:noFill/>
        </p:spPr>
        <p:txBody>
          <a:bodyPr wrap="square" rtlCol="0">
            <a:spAutoFit/>
          </a:bodyPr>
          <a:lstStyle/>
          <a:p>
            <a:r>
              <a:rPr lang="en-US" altLang="zh-CN" sz="1200" dirty="0"/>
              <a:t>QPU B</a:t>
            </a:r>
            <a:endParaRPr lang="zh-CN" altLang="en-US" sz="1200" dirty="0"/>
          </a:p>
        </p:txBody>
      </p:sp>
      <p:sp>
        <p:nvSpPr>
          <p:cNvPr id="80" name="椭圆 9594">
            <a:extLst>
              <a:ext uri="{FF2B5EF4-FFF2-40B4-BE49-F238E27FC236}">
                <a16:creationId xmlns:a16="http://schemas.microsoft.com/office/drawing/2014/main" id="{BE94C8C5-C8B6-94AC-13B7-30E362BF4235}"/>
              </a:ext>
            </a:extLst>
          </p:cNvPr>
          <p:cNvSpPr/>
          <p:nvPr/>
        </p:nvSpPr>
        <p:spPr>
          <a:xfrm>
            <a:off x="9528231" y="4009184"/>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81" name="直接连接符 9595">
            <a:extLst>
              <a:ext uri="{FF2B5EF4-FFF2-40B4-BE49-F238E27FC236}">
                <a16:creationId xmlns:a16="http://schemas.microsoft.com/office/drawing/2014/main" id="{C4013ED0-97B8-A34B-1903-F68D805E0B13}"/>
              </a:ext>
            </a:extLst>
          </p:cNvPr>
          <p:cNvCxnSpPr>
            <a:cxnSpLocks/>
            <a:endCxn id="80" idx="4"/>
          </p:cNvCxnSpPr>
          <p:nvPr/>
        </p:nvCxnSpPr>
        <p:spPr>
          <a:xfrm>
            <a:off x="9636252" y="3899614"/>
            <a:ext cx="0" cy="31670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82" name="文本框 9596">
            <a:extLst>
              <a:ext uri="{FF2B5EF4-FFF2-40B4-BE49-F238E27FC236}">
                <a16:creationId xmlns:a16="http://schemas.microsoft.com/office/drawing/2014/main" id="{38DE1F5C-16D4-931E-9B39-9C502B197015}"/>
              </a:ext>
            </a:extLst>
          </p:cNvPr>
          <p:cNvSpPr txBox="1"/>
          <p:nvPr/>
        </p:nvSpPr>
        <p:spPr>
          <a:xfrm>
            <a:off x="1724980" y="5495091"/>
            <a:ext cx="2128936" cy="369332"/>
          </a:xfrm>
          <a:prstGeom prst="rect">
            <a:avLst/>
          </a:prstGeom>
          <a:noFill/>
        </p:spPr>
        <p:txBody>
          <a:bodyPr wrap="square">
            <a:spAutoFit/>
          </a:bodyPr>
          <a:lstStyle/>
          <a:p>
            <a:r>
              <a:rPr lang="en-US" altLang="zh-CN" b="1" dirty="0"/>
              <a:t>c) Gate Scheduling: </a:t>
            </a:r>
            <a:endParaRPr lang="zh-CN" altLang="en-US" b="1" dirty="0"/>
          </a:p>
        </p:txBody>
      </p:sp>
      <p:pic>
        <p:nvPicPr>
          <p:cNvPr id="83" name="图片 9597">
            <a:extLst>
              <a:ext uri="{FF2B5EF4-FFF2-40B4-BE49-F238E27FC236}">
                <a16:creationId xmlns:a16="http://schemas.microsoft.com/office/drawing/2014/main" id="{9EC0E8E4-4252-FFE5-4ACA-9974DAF17D5D}"/>
              </a:ext>
            </a:extLst>
          </p:cNvPr>
          <p:cNvPicPr>
            <a:picLocks noChangeAspect="1"/>
          </p:cNvPicPr>
          <p:nvPr/>
        </p:nvPicPr>
        <p:blipFill>
          <a:blip r:embed="rId6"/>
          <a:stretch>
            <a:fillRect/>
          </a:stretch>
        </p:blipFill>
        <p:spPr>
          <a:xfrm>
            <a:off x="3813479" y="5421244"/>
            <a:ext cx="3046525" cy="585174"/>
          </a:xfrm>
          <a:prstGeom prst="rect">
            <a:avLst/>
          </a:prstGeom>
        </p:spPr>
      </p:pic>
      <p:sp>
        <p:nvSpPr>
          <p:cNvPr id="84" name="文本框 9598">
            <a:extLst>
              <a:ext uri="{FF2B5EF4-FFF2-40B4-BE49-F238E27FC236}">
                <a16:creationId xmlns:a16="http://schemas.microsoft.com/office/drawing/2014/main" id="{8D88B399-007F-1186-B0B7-A8B9D8395BA9}"/>
              </a:ext>
            </a:extLst>
          </p:cNvPr>
          <p:cNvSpPr txBox="1"/>
          <p:nvPr/>
        </p:nvSpPr>
        <p:spPr>
          <a:xfrm>
            <a:off x="1724980" y="5957143"/>
            <a:ext cx="5703624" cy="646331"/>
          </a:xfrm>
          <a:prstGeom prst="rect">
            <a:avLst/>
          </a:prstGeom>
          <a:noFill/>
        </p:spPr>
        <p:txBody>
          <a:bodyPr wrap="square">
            <a:spAutoFit/>
          </a:bodyPr>
          <a:lstStyle/>
          <a:p>
            <a:r>
              <a:rPr lang="en-US" altLang="zh-CN" dirty="0">
                <a:solidFill>
                  <a:srgbClr val="0070C0"/>
                </a:solidFill>
              </a:rPr>
              <a:t>Each gate g must be and can only be assigned an exact time slot t.</a:t>
            </a:r>
            <a:endParaRPr lang="zh-CN" altLang="en-US" dirty="0">
              <a:solidFill>
                <a:srgbClr val="0070C0"/>
              </a:solidFill>
            </a:endParaRPr>
          </a:p>
        </p:txBody>
      </p:sp>
      <p:cxnSp>
        <p:nvCxnSpPr>
          <p:cNvPr id="85" name="直接连接符 9599">
            <a:extLst>
              <a:ext uri="{FF2B5EF4-FFF2-40B4-BE49-F238E27FC236}">
                <a16:creationId xmlns:a16="http://schemas.microsoft.com/office/drawing/2014/main" id="{8767A6E2-0C65-D9D9-2FC6-C56FBA17FA3A}"/>
              </a:ext>
            </a:extLst>
          </p:cNvPr>
          <p:cNvCxnSpPr>
            <a:cxnSpLocks/>
          </p:cNvCxnSpPr>
          <p:nvPr/>
        </p:nvCxnSpPr>
        <p:spPr>
          <a:xfrm>
            <a:off x="8049832" y="5586612"/>
            <a:ext cx="1847770" cy="371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6" name="直接连接符 9600">
            <a:extLst>
              <a:ext uri="{FF2B5EF4-FFF2-40B4-BE49-F238E27FC236}">
                <a16:creationId xmlns:a16="http://schemas.microsoft.com/office/drawing/2014/main" id="{772D5B20-9F21-2ACC-915D-93E2D039F593}"/>
              </a:ext>
            </a:extLst>
          </p:cNvPr>
          <p:cNvCxnSpPr>
            <a:cxnSpLocks/>
          </p:cNvCxnSpPr>
          <p:nvPr/>
        </p:nvCxnSpPr>
        <p:spPr>
          <a:xfrm>
            <a:off x="8052916" y="6272526"/>
            <a:ext cx="1844686" cy="309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87" name="椭圆 9601">
            <a:extLst>
              <a:ext uri="{FF2B5EF4-FFF2-40B4-BE49-F238E27FC236}">
                <a16:creationId xmlns:a16="http://schemas.microsoft.com/office/drawing/2014/main" id="{3A2E3A3F-3D64-556C-5750-661A10E2EB3E}"/>
              </a:ext>
            </a:extLst>
          </p:cNvPr>
          <p:cNvSpPr/>
          <p:nvPr/>
        </p:nvSpPr>
        <p:spPr>
          <a:xfrm>
            <a:off x="8208966" y="6168958"/>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88" name="直接连接符 9602">
            <a:extLst>
              <a:ext uri="{FF2B5EF4-FFF2-40B4-BE49-F238E27FC236}">
                <a16:creationId xmlns:a16="http://schemas.microsoft.com/office/drawing/2014/main" id="{E7E26E10-BBC6-DDA3-05F9-287F1B42E957}"/>
              </a:ext>
            </a:extLst>
          </p:cNvPr>
          <p:cNvCxnSpPr>
            <a:cxnSpLocks/>
            <a:endCxn id="87" idx="4"/>
          </p:cNvCxnSpPr>
          <p:nvPr/>
        </p:nvCxnSpPr>
        <p:spPr>
          <a:xfrm>
            <a:off x="8316987" y="5586612"/>
            <a:ext cx="0" cy="78948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9" name="直接连接符 9603">
            <a:extLst>
              <a:ext uri="{FF2B5EF4-FFF2-40B4-BE49-F238E27FC236}">
                <a16:creationId xmlns:a16="http://schemas.microsoft.com/office/drawing/2014/main" id="{1C29C7CC-EC1B-99BE-4D2D-25E0967D0A0D}"/>
              </a:ext>
            </a:extLst>
          </p:cNvPr>
          <p:cNvCxnSpPr>
            <a:cxnSpLocks/>
          </p:cNvCxnSpPr>
          <p:nvPr/>
        </p:nvCxnSpPr>
        <p:spPr>
          <a:xfrm>
            <a:off x="8049832" y="5788737"/>
            <a:ext cx="184777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0" name="直接连接符 9604">
            <a:extLst>
              <a:ext uri="{FF2B5EF4-FFF2-40B4-BE49-F238E27FC236}">
                <a16:creationId xmlns:a16="http://schemas.microsoft.com/office/drawing/2014/main" id="{A3893FDE-AEFA-6AEF-B9FB-3904FB69A235}"/>
              </a:ext>
            </a:extLst>
          </p:cNvPr>
          <p:cNvCxnSpPr>
            <a:cxnSpLocks/>
          </p:cNvCxnSpPr>
          <p:nvPr/>
        </p:nvCxnSpPr>
        <p:spPr>
          <a:xfrm>
            <a:off x="8049832" y="6038874"/>
            <a:ext cx="184777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91" name="椭圆 9605">
            <a:extLst>
              <a:ext uri="{FF2B5EF4-FFF2-40B4-BE49-F238E27FC236}">
                <a16:creationId xmlns:a16="http://schemas.microsoft.com/office/drawing/2014/main" id="{D846B556-CB99-3D66-CE59-1F189A4E7276}"/>
              </a:ext>
            </a:extLst>
          </p:cNvPr>
          <p:cNvSpPr/>
          <p:nvPr/>
        </p:nvSpPr>
        <p:spPr>
          <a:xfrm>
            <a:off x="9014169" y="5923597"/>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92" name="直接连接符 9606">
            <a:extLst>
              <a:ext uri="{FF2B5EF4-FFF2-40B4-BE49-F238E27FC236}">
                <a16:creationId xmlns:a16="http://schemas.microsoft.com/office/drawing/2014/main" id="{7DED056C-8297-F49A-09E4-7060629E9A1D}"/>
              </a:ext>
            </a:extLst>
          </p:cNvPr>
          <p:cNvCxnSpPr>
            <a:cxnSpLocks/>
            <a:endCxn id="91" idx="4"/>
          </p:cNvCxnSpPr>
          <p:nvPr/>
        </p:nvCxnSpPr>
        <p:spPr>
          <a:xfrm>
            <a:off x="9122190" y="5581407"/>
            <a:ext cx="0" cy="54932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93" name="文本框 9607">
            <a:extLst>
              <a:ext uri="{FF2B5EF4-FFF2-40B4-BE49-F238E27FC236}">
                <a16:creationId xmlns:a16="http://schemas.microsoft.com/office/drawing/2014/main" id="{1F5EF258-C88D-0AF8-3FB0-00886A0572F5}"/>
              </a:ext>
            </a:extLst>
          </p:cNvPr>
          <p:cNvSpPr txBox="1"/>
          <p:nvPr/>
        </p:nvSpPr>
        <p:spPr>
          <a:xfrm>
            <a:off x="7745686" y="5420892"/>
            <a:ext cx="483117" cy="276999"/>
          </a:xfrm>
          <a:prstGeom prst="rect">
            <a:avLst/>
          </a:prstGeom>
          <a:noFill/>
        </p:spPr>
        <p:txBody>
          <a:bodyPr wrap="square" rtlCol="0">
            <a:spAutoFit/>
          </a:bodyPr>
          <a:lstStyle/>
          <a:p>
            <a:r>
              <a:rPr lang="en-US" altLang="zh-CN" sz="1200" dirty="0"/>
              <a:t>q1</a:t>
            </a:r>
            <a:endParaRPr lang="zh-CN" altLang="en-US" sz="1200" dirty="0"/>
          </a:p>
        </p:txBody>
      </p:sp>
      <p:sp>
        <p:nvSpPr>
          <p:cNvPr id="94" name="文本框 9608">
            <a:extLst>
              <a:ext uri="{FF2B5EF4-FFF2-40B4-BE49-F238E27FC236}">
                <a16:creationId xmlns:a16="http://schemas.microsoft.com/office/drawing/2014/main" id="{2A2DFD0E-D283-FB2D-66DB-DE227E36DD23}"/>
              </a:ext>
            </a:extLst>
          </p:cNvPr>
          <p:cNvSpPr txBox="1"/>
          <p:nvPr/>
        </p:nvSpPr>
        <p:spPr>
          <a:xfrm>
            <a:off x="7739231" y="5666570"/>
            <a:ext cx="483117" cy="276999"/>
          </a:xfrm>
          <a:prstGeom prst="rect">
            <a:avLst/>
          </a:prstGeom>
          <a:noFill/>
        </p:spPr>
        <p:txBody>
          <a:bodyPr wrap="square" rtlCol="0">
            <a:spAutoFit/>
          </a:bodyPr>
          <a:lstStyle/>
          <a:p>
            <a:r>
              <a:rPr lang="en-US" altLang="zh-CN" sz="1200" b="1" dirty="0"/>
              <a:t>q3</a:t>
            </a:r>
            <a:endParaRPr lang="zh-CN" altLang="en-US" sz="1200" b="1" dirty="0"/>
          </a:p>
        </p:txBody>
      </p:sp>
      <p:sp>
        <p:nvSpPr>
          <p:cNvPr id="95" name="文本框 9609">
            <a:extLst>
              <a:ext uri="{FF2B5EF4-FFF2-40B4-BE49-F238E27FC236}">
                <a16:creationId xmlns:a16="http://schemas.microsoft.com/office/drawing/2014/main" id="{F7C7C215-02EA-A419-A603-5CBA497847B1}"/>
              </a:ext>
            </a:extLst>
          </p:cNvPr>
          <p:cNvSpPr txBox="1"/>
          <p:nvPr/>
        </p:nvSpPr>
        <p:spPr>
          <a:xfrm>
            <a:off x="7745686" y="5891959"/>
            <a:ext cx="483117" cy="276999"/>
          </a:xfrm>
          <a:prstGeom prst="rect">
            <a:avLst/>
          </a:prstGeom>
          <a:noFill/>
        </p:spPr>
        <p:txBody>
          <a:bodyPr wrap="square" rtlCol="0">
            <a:spAutoFit/>
          </a:bodyPr>
          <a:lstStyle/>
          <a:p>
            <a:r>
              <a:rPr lang="en-US" altLang="zh-CN" sz="1200" b="1" dirty="0"/>
              <a:t>q2</a:t>
            </a:r>
            <a:endParaRPr lang="zh-CN" altLang="en-US" sz="1200" b="1" dirty="0"/>
          </a:p>
        </p:txBody>
      </p:sp>
      <p:sp>
        <p:nvSpPr>
          <p:cNvPr id="96" name="文本框 9610">
            <a:extLst>
              <a:ext uri="{FF2B5EF4-FFF2-40B4-BE49-F238E27FC236}">
                <a16:creationId xmlns:a16="http://schemas.microsoft.com/office/drawing/2014/main" id="{245B9336-0543-C2BD-F2C7-1777E5F2B167}"/>
              </a:ext>
            </a:extLst>
          </p:cNvPr>
          <p:cNvSpPr txBox="1"/>
          <p:nvPr/>
        </p:nvSpPr>
        <p:spPr>
          <a:xfrm>
            <a:off x="7755692" y="6125763"/>
            <a:ext cx="483117" cy="276999"/>
          </a:xfrm>
          <a:prstGeom prst="rect">
            <a:avLst/>
          </a:prstGeom>
          <a:noFill/>
        </p:spPr>
        <p:txBody>
          <a:bodyPr wrap="square" rtlCol="0">
            <a:spAutoFit/>
          </a:bodyPr>
          <a:lstStyle/>
          <a:p>
            <a:r>
              <a:rPr lang="en-US" altLang="zh-CN" sz="1200" dirty="0"/>
              <a:t>q4</a:t>
            </a:r>
            <a:endParaRPr lang="zh-CN" altLang="en-US" sz="1200" dirty="0"/>
          </a:p>
        </p:txBody>
      </p:sp>
      <p:cxnSp>
        <p:nvCxnSpPr>
          <p:cNvPr id="97" name="直接连接符 9611">
            <a:extLst>
              <a:ext uri="{FF2B5EF4-FFF2-40B4-BE49-F238E27FC236}">
                <a16:creationId xmlns:a16="http://schemas.microsoft.com/office/drawing/2014/main" id="{A2E63CF3-4C99-5779-C890-7FB6321B5B2D}"/>
              </a:ext>
            </a:extLst>
          </p:cNvPr>
          <p:cNvCxnSpPr/>
          <p:nvPr/>
        </p:nvCxnSpPr>
        <p:spPr>
          <a:xfrm>
            <a:off x="7703489" y="5903321"/>
            <a:ext cx="2390589" cy="0"/>
          </a:xfrm>
          <a:prstGeom prst="line">
            <a:avLst/>
          </a:prstGeom>
          <a:ln w="19050">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98" name="直接连接符 9612">
            <a:extLst>
              <a:ext uri="{FF2B5EF4-FFF2-40B4-BE49-F238E27FC236}">
                <a16:creationId xmlns:a16="http://schemas.microsoft.com/office/drawing/2014/main" id="{665ABA8C-6ACD-9220-1BC5-3F6906A0565F}"/>
              </a:ext>
            </a:extLst>
          </p:cNvPr>
          <p:cNvCxnSpPr>
            <a:cxnSpLocks/>
          </p:cNvCxnSpPr>
          <p:nvPr/>
        </p:nvCxnSpPr>
        <p:spPr>
          <a:xfrm flipH="1" flipV="1">
            <a:off x="8709445" y="5357981"/>
            <a:ext cx="4224" cy="1253978"/>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9" name="文本框 9613">
                <a:extLst>
                  <a:ext uri="{FF2B5EF4-FFF2-40B4-BE49-F238E27FC236}">
                    <a16:creationId xmlns:a16="http://schemas.microsoft.com/office/drawing/2014/main" id="{A630FCE1-AF4D-BEB6-0D67-B839E8EB9677}"/>
                  </a:ext>
                </a:extLst>
              </p:cNvPr>
              <p:cNvSpPr txBox="1"/>
              <p:nvPr/>
            </p:nvSpPr>
            <p:spPr>
              <a:xfrm>
                <a:off x="8097368" y="5198431"/>
                <a:ext cx="443165"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altLang="zh-CN" sz="1200" b="0" i="1" dirty="0" smtClean="0">
                              <a:latin typeface="Cambria Math" panose="02040503050406030204" pitchFamily="18" charset="0"/>
                            </a:rPr>
                          </m:ctrlPr>
                        </m:sSubPr>
                        <m:e>
                          <m:r>
                            <a:rPr lang="en-US" altLang="zh-CN" sz="1200" b="0" i="1" dirty="0" smtClean="0">
                              <a:latin typeface="Cambria Math" panose="02040503050406030204" pitchFamily="18" charset="0"/>
                            </a:rPr>
                            <m:t>𝑡</m:t>
                          </m:r>
                        </m:e>
                        <m:sub>
                          <m:r>
                            <a:rPr lang="en-US" altLang="zh-CN" sz="1200" b="0" i="1" dirty="0" smtClean="0">
                              <a:latin typeface="Cambria Math" panose="02040503050406030204" pitchFamily="18" charset="0"/>
                            </a:rPr>
                            <m:t>1</m:t>
                          </m:r>
                        </m:sub>
                      </m:sSub>
                    </m:oMath>
                  </m:oMathPara>
                </a14:m>
                <a:endParaRPr lang="zh-CN" altLang="en-US" sz="1200" dirty="0"/>
              </a:p>
            </p:txBody>
          </p:sp>
        </mc:Choice>
        <mc:Fallback xmlns="">
          <p:sp>
            <p:nvSpPr>
              <p:cNvPr id="99" name="文本框 9613">
                <a:extLst>
                  <a:ext uri="{FF2B5EF4-FFF2-40B4-BE49-F238E27FC236}">
                    <a16:creationId xmlns:a16="http://schemas.microsoft.com/office/drawing/2014/main" id="{A630FCE1-AF4D-BEB6-0D67-B839E8EB9677}"/>
                  </a:ext>
                </a:extLst>
              </p:cNvPr>
              <p:cNvSpPr txBox="1">
                <a:spLocks noRot="1" noChangeAspect="1" noMove="1" noResize="1" noEditPoints="1" noAdjustHandles="1" noChangeArrowheads="1" noChangeShapeType="1" noTextEdit="1"/>
              </p:cNvSpPr>
              <p:nvPr/>
            </p:nvSpPr>
            <p:spPr>
              <a:xfrm>
                <a:off x="8097368" y="5198431"/>
                <a:ext cx="443165" cy="276999"/>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0" name="文本框 9614">
                <a:extLst>
                  <a:ext uri="{FF2B5EF4-FFF2-40B4-BE49-F238E27FC236}">
                    <a16:creationId xmlns:a16="http://schemas.microsoft.com/office/drawing/2014/main" id="{2A8DAD4D-5332-B137-2BA2-34048CC77C99}"/>
                  </a:ext>
                </a:extLst>
              </p:cNvPr>
              <p:cNvSpPr txBox="1"/>
              <p:nvPr/>
            </p:nvSpPr>
            <p:spPr>
              <a:xfrm>
                <a:off x="8902375" y="5200476"/>
                <a:ext cx="443165"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altLang="zh-CN" sz="1200" b="0" i="1" dirty="0" smtClean="0">
                              <a:latin typeface="Cambria Math" panose="02040503050406030204" pitchFamily="18" charset="0"/>
                            </a:rPr>
                          </m:ctrlPr>
                        </m:sSubPr>
                        <m:e>
                          <m:r>
                            <a:rPr lang="en-US" altLang="zh-CN" sz="1200" b="0" i="1" dirty="0" smtClean="0">
                              <a:latin typeface="Cambria Math" panose="02040503050406030204" pitchFamily="18" charset="0"/>
                            </a:rPr>
                            <m:t>𝑡</m:t>
                          </m:r>
                        </m:e>
                        <m:sub>
                          <m:r>
                            <a:rPr lang="en-US" altLang="zh-CN" sz="1200" b="0" i="1" dirty="0" smtClean="0">
                              <a:latin typeface="Cambria Math" panose="02040503050406030204" pitchFamily="18" charset="0"/>
                            </a:rPr>
                            <m:t>2</m:t>
                          </m:r>
                        </m:sub>
                      </m:sSub>
                    </m:oMath>
                  </m:oMathPara>
                </a14:m>
                <a:endParaRPr lang="zh-CN" altLang="en-US" sz="1200" dirty="0"/>
              </a:p>
            </p:txBody>
          </p:sp>
        </mc:Choice>
        <mc:Fallback xmlns="">
          <p:sp>
            <p:nvSpPr>
              <p:cNvPr id="100" name="文本框 9614">
                <a:extLst>
                  <a:ext uri="{FF2B5EF4-FFF2-40B4-BE49-F238E27FC236}">
                    <a16:creationId xmlns:a16="http://schemas.microsoft.com/office/drawing/2014/main" id="{2A8DAD4D-5332-B137-2BA2-34048CC77C99}"/>
                  </a:ext>
                </a:extLst>
              </p:cNvPr>
              <p:cNvSpPr txBox="1">
                <a:spLocks noRot="1" noChangeAspect="1" noMove="1" noResize="1" noEditPoints="1" noAdjustHandles="1" noChangeArrowheads="1" noChangeShapeType="1" noTextEdit="1"/>
              </p:cNvSpPr>
              <p:nvPr/>
            </p:nvSpPr>
            <p:spPr>
              <a:xfrm>
                <a:off x="8902375" y="5200476"/>
                <a:ext cx="443165" cy="276999"/>
              </a:xfrm>
              <a:prstGeom prst="rect">
                <a:avLst/>
              </a:prstGeom>
              <a:blipFill>
                <a:blip r:embed="rId8"/>
                <a:stretch>
                  <a:fillRect/>
                </a:stretch>
              </a:blipFill>
            </p:spPr>
            <p:txBody>
              <a:bodyPr/>
              <a:lstStyle/>
              <a:p>
                <a:r>
                  <a:rPr lang="en-US">
                    <a:noFill/>
                  </a:rPr>
                  <a:t> </a:t>
                </a:r>
              </a:p>
            </p:txBody>
          </p:sp>
        </mc:Fallback>
      </mc:AlternateContent>
      <p:sp>
        <p:nvSpPr>
          <p:cNvPr id="101" name="文本框 9615">
            <a:extLst>
              <a:ext uri="{FF2B5EF4-FFF2-40B4-BE49-F238E27FC236}">
                <a16:creationId xmlns:a16="http://schemas.microsoft.com/office/drawing/2014/main" id="{CA6658A5-8AB0-2DDA-5BFA-C82E3FC3436F}"/>
              </a:ext>
            </a:extLst>
          </p:cNvPr>
          <p:cNvSpPr txBox="1"/>
          <p:nvPr/>
        </p:nvSpPr>
        <p:spPr>
          <a:xfrm>
            <a:off x="10131445" y="5686365"/>
            <a:ext cx="1001457" cy="276999"/>
          </a:xfrm>
          <a:prstGeom prst="rect">
            <a:avLst/>
          </a:prstGeom>
          <a:noFill/>
        </p:spPr>
        <p:txBody>
          <a:bodyPr wrap="square" rtlCol="0">
            <a:spAutoFit/>
          </a:bodyPr>
          <a:lstStyle/>
          <a:p>
            <a:r>
              <a:rPr lang="en-US" altLang="zh-CN" sz="1200" dirty="0"/>
              <a:t>QPU A</a:t>
            </a:r>
            <a:endParaRPr lang="zh-CN" altLang="en-US" sz="1200" dirty="0"/>
          </a:p>
        </p:txBody>
      </p:sp>
      <p:sp>
        <p:nvSpPr>
          <p:cNvPr id="102" name="文本框 9616">
            <a:extLst>
              <a:ext uri="{FF2B5EF4-FFF2-40B4-BE49-F238E27FC236}">
                <a16:creationId xmlns:a16="http://schemas.microsoft.com/office/drawing/2014/main" id="{6BA3A3DB-16E5-AA2A-7182-2F6715E30A50}"/>
              </a:ext>
            </a:extLst>
          </p:cNvPr>
          <p:cNvSpPr txBox="1"/>
          <p:nvPr/>
        </p:nvSpPr>
        <p:spPr>
          <a:xfrm>
            <a:off x="10131445" y="6241953"/>
            <a:ext cx="1001457" cy="276999"/>
          </a:xfrm>
          <a:prstGeom prst="rect">
            <a:avLst/>
          </a:prstGeom>
          <a:noFill/>
        </p:spPr>
        <p:txBody>
          <a:bodyPr wrap="square" rtlCol="0">
            <a:spAutoFit/>
          </a:bodyPr>
          <a:lstStyle/>
          <a:p>
            <a:r>
              <a:rPr lang="en-US" altLang="zh-CN" sz="1200" dirty="0"/>
              <a:t>QPU B</a:t>
            </a:r>
            <a:endParaRPr lang="zh-CN" altLang="en-US" sz="1200" dirty="0"/>
          </a:p>
        </p:txBody>
      </p:sp>
      <p:sp>
        <p:nvSpPr>
          <p:cNvPr id="103" name="文本框 9617">
            <a:extLst>
              <a:ext uri="{FF2B5EF4-FFF2-40B4-BE49-F238E27FC236}">
                <a16:creationId xmlns:a16="http://schemas.microsoft.com/office/drawing/2014/main" id="{01393716-280E-4B5A-D01D-91200895E51D}"/>
              </a:ext>
            </a:extLst>
          </p:cNvPr>
          <p:cNvSpPr txBox="1"/>
          <p:nvPr/>
        </p:nvSpPr>
        <p:spPr>
          <a:xfrm>
            <a:off x="11029425" y="3543752"/>
            <a:ext cx="610541" cy="276999"/>
          </a:xfrm>
          <a:prstGeom prst="rect">
            <a:avLst/>
          </a:prstGeom>
          <a:noFill/>
        </p:spPr>
        <p:txBody>
          <a:bodyPr wrap="square" rtlCol="0">
            <a:spAutoFit/>
          </a:bodyPr>
          <a:lstStyle/>
          <a:p>
            <a:r>
              <a:rPr lang="en-US" altLang="zh-CN" sz="1200" dirty="0">
                <a:solidFill>
                  <a:schemeClr val="bg1"/>
                </a:solidFill>
              </a:rPr>
              <a:t>c1</a:t>
            </a:r>
            <a:endParaRPr lang="zh-CN" altLang="en-US" sz="1200" dirty="0">
              <a:solidFill>
                <a:schemeClr val="bg1"/>
              </a:solidFill>
            </a:endParaRPr>
          </a:p>
        </p:txBody>
      </p:sp>
      <p:sp>
        <p:nvSpPr>
          <p:cNvPr id="104" name="文本框 9618">
            <a:extLst>
              <a:ext uri="{FF2B5EF4-FFF2-40B4-BE49-F238E27FC236}">
                <a16:creationId xmlns:a16="http://schemas.microsoft.com/office/drawing/2014/main" id="{319AFE74-61F9-A597-E284-076FFADF4718}"/>
              </a:ext>
            </a:extLst>
          </p:cNvPr>
          <p:cNvSpPr txBox="1"/>
          <p:nvPr/>
        </p:nvSpPr>
        <p:spPr>
          <a:xfrm>
            <a:off x="11029425" y="3931237"/>
            <a:ext cx="610541" cy="276999"/>
          </a:xfrm>
          <a:prstGeom prst="rect">
            <a:avLst/>
          </a:prstGeom>
          <a:noFill/>
        </p:spPr>
        <p:txBody>
          <a:bodyPr wrap="square" rtlCol="0">
            <a:spAutoFit/>
          </a:bodyPr>
          <a:lstStyle/>
          <a:p>
            <a:r>
              <a:rPr lang="en-US" altLang="zh-CN" sz="1200" dirty="0">
                <a:solidFill>
                  <a:schemeClr val="bg1"/>
                </a:solidFill>
              </a:rPr>
              <a:t>c3</a:t>
            </a:r>
            <a:endParaRPr lang="zh-CN" altLang="en-US" sz="1200" dirty="0">
              <a:solidFill>
                <a:schemeClr val="bg1"/>
              </a:solidFill>
            </a:endParaRPr>
          </a:p>
        </p:txBody>
      </p:sp>
      <p:sp>
        <p:nvSpPr>
          <p:cNvPr id="105" name="文本框 9619">
            <a:extLst>
              <a:ext uri="{FF2B5EF4-FFF2-40B4-BE49-F238E27FC236}">
                <a16:creationId xmlns:a16="http://schemas.microsoft.com/office/drawing/2014/main" id="{706B766A-A59F-7446-2109-7A87227CB441}"/>
              </a:ext>
            </a:extLst>
          </p:cNvPr>
          <p:cNvSpPr txBox="1"/>
          <p:nvPr/>
        </p:nvSpPr>
        <p:spPr>
          <a:xfrm>
            <a:off x="11616100" y="3565835"/>
            <a:ext cx="610541" cy="276999"/>
          </a:xfrm>
          <a:prstGeom prst="rect">
            <a:avLst/>
          </a:prstGeom>
          <a:noFill/>
        </p:spPr>
        <p:txBody>
          <a:bodyPr wrap="square" rtlCol="0">
            <a:spAutoFit/>
          </a:bodyPr>
          <a:lstStyle/>
          <a:p>
            <a:r>
              <a:rPr lang="en-US" altLang="zh-CN" sz="1200" dirty="0">
                <a:solidFill>
                  <a:schemeClr val="bg1"/>
                </a:solidFill>
              </a:rPr>
              <a:t>c2</a:t>
            </a:r>
            <a:endParaRPr lang="zh-CN" altLang="en-US" sz="1200" dirty="0">
              <a:solidFill>
                <a:schemeClr val="bg1"/>
              </a:solidFill>
            </a:endParaRPr>
          </a:p>
        </p:txBody>
      </p:sp>
      <p:sp>
        <p:nvSpPr>
          <p:cNvPr id="106" name="文本框 9620">
            <a:extLst>
              <a:ext uri="{FF2B5EF4-FFF2-40B4-BE49-F238E27FC236}">
                <a16:creationId xmlns:a16="http://schemas.microsoft.com/office/drawing/2014/main" id="{B9F2C7B6-547E-B0C0-7979-ECA8ACE479E4}"/>
              </a:ext>
            </a:extLst>
          </p:cNvPr>
          <p:cNvSpPr txBox="1"/>
          <p:nvPr/>
        </p:nvSpPr>
        <p:spPr>
          <a:xfrm>
            <a:off x="11617190" y="3945275"/>
            <a:ext cx="610541" cy="276999"/>
          </a:xfrm>
          <a:prstGeom prst="rect">
            <a:avLst/>
          </a:prstGeom>
          <a:noFill/>
        </p:spPr>
        <p:txBody>
          <a:bodyPr wrap="square" rtlCol="0">
            <a:spAutoFit/>
          </a:bodyPr>
          <a:lstStyle/>
          <a:p>
            <a:r>
              <a:rPr lang="en-US" altLang="zh-CN" sz="1200" dirty="0">
                <a:solidFill>
                  <a:schemeClr val="bg1"/>
                </a:solidFill>
              </a:rPr>
              <a:t>c4</a:t>
            </a:r>
            <a:endParaRPr lang="zh-CN" altLang="en-US" sz="1200" dirty="0">
              <a:solidFill>
                <a:schemeClr val="bg1"/>
              </a:solidFill>
            </a:endParaRPr>
          </a:p>
        </p:txBody>
      </p:sp>
    </p:spTree>
    <p:extLst>
      <p:ext uri="{BB962C8B-B14F-4D97-AF65-F5344CB8AC3E}">
        <p14:creationId xmlns:p14="http://schemas.microsoft.com/office/powerpoint/2010/main" val="1408969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7"/>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9"/>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5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52"/>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54"/>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5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5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57"/>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58"/>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1"/>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2"/>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3"/>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24"/>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25"/>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26"/>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31"/>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32"/>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103"/>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104"/>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105"/>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106"/>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33"/>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34"/>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38"/>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nodeType="clickEffect">
                                  <p:stCondLst>
                                    <p:cond delay="0"/>
                                  </p:stCondLst>
                                  <p:childTnLst>
                                    <p:set>
                                      <p:cBhvr>
                                        <p:cTn id="86" dur="1" fill="hold">
                                          <p:stCondLst>
                                            <p:cond delay="0"/>
                                          </p:stCondLst>
                                        </p:cTn>
                                        <p:tgtEl>
                                          <p:spTgt spid="59"/>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60"/>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61"/>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62"/>
                                        </p:tgtEl>
                                        <p:attrNameLst>
                                          <p:attrName>style.visibility</p:attrName>
                                        </p:attrNameLst>
                                      </p:cBhvr>
                                      <p:to>
                                        <p:strVal val="visible"/>
                                      </p:to>
                                    </p:set>
                                  </p:childTnLst>
                                </p:cTn>
                              </p:par>
                              <p:par>
                                <p:cTn id="93" presetID="1" presetClass="entr" presetSubtype="0" fill="hold" nodeType="withEffect">
                                  <p:stCondLst>
                                    <p:cond delay="0"/>
                                  </p:stCondLst>
                                  <p:childTnLst>
                                    <p:set>
                                      <p:cBhvr>
                                        <p:cTn id="94" dur="1" fill="hold">
                                          <p:stCondLst>
                                            <p:cond delay="0"/>
                                          </p:stCondLst>
                                        </p:cTn>
                                        <p:tgtEl>
                                          <p:spTgt spid="63"/>
                                        </p:tgtEl>
                                        <p:attrNameLst>
                                          <p:attrName>style.visibility</p:attrName>
                                        </p:attrNameLst>
                                      </p:cBhvr>
                                      <p:to>
                                        <p:strVal val="visible"/>
                                      </p:to>
                                    </p:set>
                                  </p:childTnLst>
                                </p:cTn>
                              </p:par>
                              <p:par>
                                <p:cTn id="95" presetID="1" presetClass="entr" presetSubtype="0" fill="hold" nodeType="withEffect">
                                  <p:stCondLst>
                                    <p:cond delay="0"/>
                                  </p:stCondLst>
                                  <p:childTnLst>
                                    <p:set>
                                      <p:cBhvr>
                                        <p:cTn id="96" dur="1" fill="hold">
                                          <p:stCondLst>
                                            <p:cond delay="0"/>
                                          </p:stCondLst>
                                        </p:cTn>
                                        <p:tgtEl>
                                          <p:spTgt spid="64"/>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65"/>
                                        </p:tgtEl>
                                        <p:attrNameLst>
                                          <p:attrName>style.visibility</p:attrName>
                                        </p:attrNameLst>
                                      </p:cBhvr>
                                      <p:to>
                                        <p:strVal val="visible"/>
                                      </p:to>
                                    </p:set>
                                  </p:childTnLst>
                                </p:cTn>
                              </p:par>
                              <p:par>
                                <p:cTn id="99" presetID="1" presetClass="entr" presetSubtype="0" fill="hold" nodeType="withEffect">
                                  <p:stCondLst>
                                    <p:cond delay="0"/>
                                  </p:stCondLst>
                                  <p:childTnLst>
                                    <p:set>
                                      <p:cBhvr>
                                        <p:cTn id="100" dur="1" fill="hold">
                                          <p:stCondLst>
                                            <p:cond delay="0"/>
                                          </p:stCondLst>
                                        </p:cTn>
                                        <p:tgtEl>
                                          <p:spTgt spid="66"/>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67"/>
                                        </p:tgtEl>
                                        <p:attrNameLst>
                                          <p:attrName>style.visibility</p:attrName>
                                        </p:attrNameLst>
                                      </p:cBhvr>
                                      <p:to>
                                        <p:strVal val="visible"/>
                                      </p:to>
                                    </p:set>
                                  </p:childTnLst>
                                </p:cTn>
                              </p:par>
                              <p:par>
                                <p:cTn id="103" presetID="1" presetClass="entr" presetSubtype="0" fill="hold" nodeType="withEffect">
                                  <p:stCondLst>
                                    <p:cond delay="0"/>
                                  </p:stCondLst>
                                  <p:childTnLst>
                                    <p:set>
                                      <p:cBhvr>
                                        <p:cTn id="104" dur="1" fill="hold">
                                          <p:stCondLst>
                                            <p:cond delay="0"/>
                                          </p:stCondLst>
                                        </p:cTn>
                                        <p:tgtEl>
                                          <p:spTgt spid="68"/>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69"/>
                                        </p:tgtEl>
                                        <p:attrNameLst>
                                          <p:attrName>style.visibility</p:attrName>
                                        </p:attrNameLst>
                                      </p:cBhvr>
                                      <p:to>
                                        <p:strVal val="visible"/>
                                      </p:to>
                                    </p:set>
                                  </p:childTnLst>
                                </p:cTn>
                              </p:par>
                              <p:par>
                                <p:cTn id="107" presetID="1" presetClass="entr" presetSubtype="0" fill="hold" nodeType="withEffect">
                                  <p:stCondLst>
                                    <p:cond delay="0"/>
                                  </p:stCondLst>
                                  <p:childTnLst>
                                    <p:set>
                                      <p:cBhvr>
                                        <p:cTn id="108" dur="1" fill="hold">
                                          <p:stCondLst>
                                            <p:cond delay="0"/>
                                          </p:stCondLst>
                                        </p:cTn>
                                        <p:tgtEl>
                                          <p:spTgt spid="70"/>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71"/>
                                        </p:tgtEl>
                                        <p:attrNameLst>
                                          <p:attrName>style.visibility</p:attrName>
                                        </p:attrNameLst>
                                      </p:cBhvr>
                                      <p:to>
                                        <p:strVal val="visible"/>
                                      </p:to>
                                    </p:set>
                                  </p:childTnLst>
                                </p:cTn>
                              </p:par>
                              <p:par>
                                <p:cTn id="111" presetID="1" presetClass="entr" presetSubtype="0" fill="hold" nodeType="withEffect">
                                  <p:stCondLst>
                                    <p:cond delay="0"/>
                                  </p:stCondLst>
                                  <p:childTnLst>
                                    <p:set>
                                      <p:cBhvr>
                                        <p:cTn id="112" dur="1" fill="hold">
                                          <p:stCondLst>
                                            <p:cond delay="0"/>
                                          </p:stCondLst>
                                        </p:cTn>
                                        <p:tgtEl>
                                          <p:spTgt spid="72"/>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73"/>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74"/>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75"/>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76"/>
                                        </p:tgtEl>
                                        <p:attrNameLst>
                                          <p:attrName>style.visibility</p:attrName>
                                        </p:attrNameLst>
                                      </p:cBhvr>
                                      <p:to>
                                        <p:strVal val="visible"/>
                                      </p:to>
                                    </p:set>
                                  </p:childTnLst>
                                </p:cTn>
                              </p:par>
                              <p:par>
                                <p:cTn id="121" presetID="1" presetClass="entr" presetSubtype="0" fill="hold" nodeType="withEffect">
                                  <p:stCondLst>
                                    <p:cond delay="0"/>
                                  </p:stCondLst>
                                  <p:childTnLst>
                                    <p:set>
                                      <p:cBhvr>
                                        <p:cTn id="122" dur="1" fill="hold">
                                          <p:stCondLst>
                                            <p:cond delay="0"/>
                                          </p:stCondLst>
                                        </p:cTn>
                                        <p:tgtEl>
                                          <p:spTgt spid="77"/>
                                        </p:tgtEl>
                                        <p:attrNameLst>
                                          <p:attrName>style.visibility</p:attrName>
                                        </p:attrNameLst>
                                      </p:cBhvr>
                                      <p:to>
                                        <p:strVal val="visible"/>
                                      </p:to>
                                    </p:set>
                                  </p:childTnLst>
                                </p:cTn>
                              </p:par>
                              <p:par>
                                <p:cTn id="123" presetID="1" presetClass="entr" presetSubtype="0" fill="hold" grpId="0" nodeType="withEffect">
                                  <p:stCondLst>
                                    <p:cond delay="0"/>
                                  </p:stCondLst>
                                  <p:childTnLst>
                                    <p:set>
                                      <p:cBhvr>
                                        <p:cTn id="124" dur="1" fill="hold">
                                          <p:stCondLst>
                                            <p:cond delay="0"/>
                                          </p:stCondLst>
                                        </p:cTn>
                                        <p:tgtEl>
                                          <p:spTgt spid="80"/>
                                        </p:tgtEl>
                                        <p:attrNameLst>
                                          <p:attrName>style.visibility</p:attrName>
                                        </p:attrNameLst>
                                      </p:cBhvr>
                                      <p:to>
                                        <p:strVal val="visible"/>
                                      </p:to>
                                    </p:set>
                                  </p:childTnLst>
                                </p:cTn>
                              </p:par>
                              <p:par>
                                <p:cTn id="125" presetID="1" presetClass="entr" presetSubtype="0" fill="hold" nodeType="withEffect">
                                  <p:stCondLst>
                                    <p:cond delay="0"/>
                                  </p:stCondLst>
                                  <p:childTnLst>
                                    <p:set>
                                      <p:cBhvr>
                                        <p:cTn id="126" dur="1" fill="hold">
                                          <p:stCondLst>
                                            <p:cond delay="0"/>
                                          </p:stCondLst>
                                        </p:cTn>
                                        <p:tgtEl>
                                          <p:spTgt spid="81"/>
                                        </p:tgtEl>
                                        <p:attrNameLst>
                                          <p:attrName>style.visibility</p:attrName>
                                        </p:attrNameLst>
                                      </p:cBhvr>
                                      <p:to>
                                        <p:strVal val="visible"/>
                                      </p:to>
                                    </p:set>
                                  </p:childTnLst>
                                </p:cTn>
                              </p:par>
                              <p:par>
                                <p:cTn id="127" presetID="1" presetClass="entr" presetSubtype="0" fill="hold" grpId="0" nodeType="withEffect">
                                  <p:stCondLst>
                                    <p:cond delay="0"/>
                                  </p:stCondLst>
                                  <p:childTnLst>
                                    <p:set>
                                      <p:cBhvr>
                                        <p:cTn id="128" dur="1" fill="hold">
                                          <p:stCondLst>
                                            <p:cond delay="0"/>
                                          </p:stCondLst>
                                        </p:cTn>
                                        <p:tgtEl>
                                          <p:spTgt spid="78"/>
                                        </p:tgtEl>
                                        <p:attrNameLst>
                                          <p:attrName>style.visibility</p:attrName>
                                        </p:attrNameLst>
                                      </p:cBhvr>
                                      <p:to>
                                        <p:strVal val="visible"/>
                                      </p:to>
                                    </p:set>
                                  </p:childTnLst>
                                </p:cTn>
                              </p:par>
                              <p:par>
                                <p:cTn id="129" presetID="1" presetClass="entr" presetSubtype="0" fill="hold" grpId="0" nodeType="withEffect">
                                  <p:stCondLst>
                                    <p:cond delay="0"/>
                                  </p:stCondLst>
                                  <p:childTnLst>
                                    <p:set>
                                      <p:cBhvr>
                                        <p:cTn id="130" dur="1" fill="hold">
                                          <p:stCondLst>
                                            <p:cond delay="0"/>
                                          </p:stCondLst>
                                        </p:cTn>
                                        <p:tgtEl>
                                          <p:spTgt spid="79"/>
                                        </p:tgtEl>
                                        <p:attrNameLst>
                                          <p:attrName>style.visibility</p:attrName>
                                        </p:attrNameLst>
                                      </p:cBhvr>
                                      <p:to>
                                        <p:strVal val="visible"/>
                                      </p:to>
                                    </p:set>
                                  </p:childTnLst>
                                </p:cTn>
                              </p:par>
                            </p:childTnLst>
                          </p:cTn>
                        </p:par>
                      </p:childTnLst>
                    </p:cTn>
                  </p:par>
                  <p:par>
                    <p:cTn id="131" fill="hold">
                      <p:stCondLst>
                        <p:cond delay="indefinite"/>
                      </p:stCondLst>
                      <p:childTnLst>
                        <p:par>
                          <p:cTn id="132" fill="hold">
                            <p:stCondLst>
                              <p:cond delay="0"/>
                            </p:stCondLst>
                            <p:childTnLst>
                              <p:par>
                                <p:cTn id="133" presetID="1" presetClass="entr" presetSubtype="0" fill="hold" grpId="0" nodeType="clickEffect">
                                  <p:stCondLst>
                                    <p:cond delay="0"/>
                                  </p:stCondLst>
                                  <p:childTnLst>
                                    <p:set>
                                      <p:cBhvr>
                                        <p:cTn id="134" dur="1" fill="hold">
                                          <p:stCondLst>
                                            <p:cond delay="0"/>
                                          </p:stCondLst>
                                        </p:cTn>
                                        <p:tgtEl>
                                          <p:spTgt spid="27"/>
                                        </p:tgtEl>
                                        <p:attrNameLst>
                                          <p:attrName>style.visibility</p:attrName>
                                        </p:attrNameLst>
                                      </p:cBhvr>
                                      <p:to>
                                        <p:strVal val="visible"/>
                                      </p:to>
                                    </p:set>
                                  </p:childTnLst>
                                </p:cTn>
                              </p:par>
                            </p:childTnLst>
                          </p:cTn>
                        </p:par>
                      </p:childTnLst>
                    </p:cTn>
                  </p:par>
                  <p:par>
                    <p:cTn id="135" fill="hold">
                      <p:stCondLst>
                        <p:cond delay="indefinite"/>
                      </p:stCondLst>
                      <p:childTnLst>
                        <p:par>
                          <p:cTn id="136" fill="hold">
                            <p:stCondLst>
                              <p:cond delay="0"/>
                            </p:stCondLst>
                            <p:childTnLst>
                              <p:par>
                                <p:cTn id="137" presetID="1" presetClass="entr" presetSubtype="0" fill="hold" grpId="0" nodeType="clickEffect">
                                  <p:stCondLst>
                                    <p:cond delay="0"/>
                                  </p:stCondLst>
                                  <p:childTnLst>
                                    <p:set>
                                      <p:cBhvr>
                                        <p:cTn id="138" dur="1" fill="hold">
                                          <p:stCondLst>
                                            <p:cond delay="0"/>
                                          </p:stCondLst>
                                        </p:cTn>
                                        <p:tgtEl>
                                          <p:spTgt spid="28"/>
                                        </p:tgtEl>
                                        <p:attrNameLst>
                                          <p:attrName>style.visibility</p:attrName>
                                        </p:attrNameLst>
                                      </p:cBhvr>
                                      <p:to>
                                        <p:strVal val="visible"/>
                                      </p:to>
                                    </p:set>
                                  </p:childTnLst>
                                </p:cTn>
                              </p:par>
                            </p:childTnLst>
                          </p:cTn>
                        </p:par>
                      </p:childTnLst>
                    </p:cTn>
                  </p:par>
                  <p:par>
                    <p:cTn id="139" fill="hold">
                      <p:stCondLst>
                        <p:cond delay="indefinite"/>
                      </p:stCondLst>
                      <p:childTnLst>
                        <p:par>
                          <p:cTn id="140" fill="hold">
                            <p:stCondLst>
                              <p:cond delay="0"/>
                            </p:stCondLst>
                            <p:childTnLst>
                              <p:par>
                                <p:cTn id="141" presetID="1" presetClass="entr" presetSubtype="0" fill="hold" grpId="0" nodeType="clickEffect">
                                  <p:stCondLst>
                                    <p:cond delay="0"/>
                                  </p:stCondLst>
                                  <p:childTnLst>
                                    <p:set>
                                      <p:cBhvr>
                                        <p:cTn id="142" dur="1" fill="hold">
                                          <p:stCondLst>
                                            <p:cond delay="0"/>
                                          </p:stCondLst>
                                        </p:cTn>
                                        <p:tgtEl>
                                          <p:spTgt spid="30"/>
                                        </p:tgtEl>
                                        <p:attrNameLst>
                                          <p:attrName>style.visibility</p:attrName>
                                        </p:attrNameLst>
                                      </p:cBhvr>
                                      <p:to>
                                        <p:strVal val="visible"/>
                                      </p:to>
                                    </p:set>
                                  </p:childTnLst>
                                </p:cTn>
                              </p:par>
                            </p:childTnLst>
                          </p:cTn>
                        </p:par>
                      </p:childTnLst>
                    </p:cTn>
                  </p:par>
                  <p:par>
                    <p:cTn id="143" fill="hold">
                      <p:stCondLst>
                        <p:cond delay="indefinite"/>
                      </p:stCondLst>
                      <p:childTnLst>
                        <p:par>
                          <p:cTn id="144" fill="hold">
                            <p:stCondLst>
                              <p:cond delay="0"/>
                            </p:stCondLst>
                            <p:childTnLst>
                              <p:par>
                                <p:cTn id="145" presetID="1" presetClass="entr" presetSubtype="0" fill="hold" grpId="0" nodeType="clickEffect">
                                  <p:stCondLst>
                                    <p:cond delay="0"/>
                                  </p:stCondLst>
                                  <p:childTnLst>
                                    <p:set>
                                      <p:cBhvr>
                                        <p:cTn id="146" dur="1" fill="hold">
                                          <p:stCondLst>
                                            <p:cond delay="0"/>
                                          </p:stCondLst>
                                        </p:cTn>
                                        <p:tgtEl>
                                          <p:spTgt spid="29"/>
                                        </p:tgtEl>
                                        <p:attrNameLst>
                                          <p:attrName>style.visibility</p:attrName>
                                        </p:attrNameLst>
                                      </p:cBhvr>
                                      <p:to>
                                        <p:strVal val="visible"/>
                                      </p:to>
                                    </p:set>
                                  </p:childTnLst>
                                </p:cTn>
                              </p:par>
                            </p:childTnLst>
                          </p:cTn>
                        </p:par>
                      </p:childTnLst>
                    </p:cTn>
                  </p:par>
                  <p:par>
                    <p:cTn id="147" fill="hold">
                      <p:stCondLst>
                        <p:cond delay="indefinite"/>
                      </p:stCondLst>
                      <p:childTnLst>
                        <p:par>
                          <p:cTn id="148" fill="hold">
                            <p:stCondLst>
                              <p:cond delay="0"/>
                            </p:stCondLst>
                            <p:childTnLst>
                              <p:par>
                                <p:cTn id="149" presetID="1" presetClass="entr" presetSubtype="0" fill="hold" grpId="0" nodeType="clickEffect">
                                  <p:stCondLst>
                                    <p:cond delay="0"/>
                                  </p:stCondLst>
                                  <p:childTnLst>
                                    <p:set>
                                      <p:cBhvr>
                                        <p:cTn id="150" dur="1" fill="hold">
                                          <p:stCondLst>
                                            <p:cond delay="0"/>
                                          </p:stCondLst>
                                        </p:cTn>
                                        <p:tgtEl>
                                          <p:spTgt spid="35"/>
                                        </p:tgtEl>
                                        <p:attrNameLst>
                                          <p:attrName>style.visibility</p:attrName>
                                        </p:attrNameLst>
                                      </p:cBhvr>
                                      <p:to>
                                        <p:strVal val="visible"/>
                                      </p:to>
                                    </p:set>
                                  </p:childTnLst>
                                </p:cTn>
                              </p:par>
                              <p:par>
                                <p:cTn id="151" presetID="1" presetClass="entr" presetSubtype="0" fill="hold" nodeType="withEffect">
                                  <p:stCondLst>
                                    <p:cond delay="0"/>
                                  </p:stCondLst>
                                  <p:childTnLst>
                                    <p:set>
                                      <p:cBhvr>
                                        <p:cTn id="152" dur="1" fill="hold">
                                          <p:stCondLst>
                                            <p:cond delay="0"/>
                                          </p:stCondLst>
                                        </p:cTn>
                                        <p:tgtEl>
                                          <p:spTgt spid="36"/>
                                        </p:tgtEl>
                                        <p:attrNameLst>
                                          <p:attrName>style.visibility</p:attrName>
                                        </p:attrNameLst>
                                      </p:cBhvr>
                                      <p:to>
                                        <p:strVal val="visible"/>
                                      </p:to>
                                    </p:set>
                                  </p:childTnLst>
                                </p:cTn>
                              </p:par>
                              <p:par>
                                <p:cTn id="153" presetID="1" presetClass="entr" presetSubtype="0" fill="hold" grpId="0" nodeType="withEffect">
                                  <p:stCondLst>
                                    <p:cond delay="0"/>
                                  </p:stCondLst>
                                  <p:childTnLst>
                                    <p:set>
                                      <p:cBhvr>
                                        <p:cTn id="154" dur="1" fill="hold">
                                          <p:stCondLst>
                                            <p:cond delay="0"/>
                                          </p:stCondLst>
                                        </p:cTn>
                                        <p:tgtEl>
                                          <p:spTgt spid="37"/>
                                        </p:tgtEl>
                                        <p:attrNameLst>
                                          <p:attrName>style.visibility</p:attrName>
                                        </p:attrNameLst>
                                      </p:cBhvr>
                                      <p:to>
                                        <p:strVal val="visible"/>
                                      </p:to>
                                    </p:set>
                                  </p:childTnLst>
                                </p:cTn>
                              </p:par>
                            </p:childTnLst>
                          </p:cTn>
                        </p:par>
                      </p:childTnLst>
                    </p:cTn>
                  </p:par>
                  <p:par>
                    <p:cTn id="155" fill="hold">
                      <p:stCondLst>
                        <p:cond delay="indefinite"/>
                      </p:stCondLst>
                      <p:childTnLst>
                        <p:par>
                          <p:cTn id="156" fill="hold">
                            <p:stCondLst>
                              <p:cond delay="0"/>
                            </p:stCondLst>
                            <p:childTnLst>
                              <p:par>
                                <p:cTn id="157" presetID="1" presetClass="entr" presetSubtype="0" fill="hold" grpId="0" nodeType="clickEffect">
                                  <p:stCondLst>
                                    <p:cond delay="0"/>
                                  </p:stCondLst>
                                  <p:childTnLst>
                                    <p:set>
                                      <p:cBhvr>
                                        <p:cTn id="158" dur="1" fill="hold">
                                          <p:stCondLst>
                                            <p:cond delay="0"/>
                                          </p:stCondLst>
                                        </p:cTn>
                                        <p:tgtEl>
                                          <p:spTgt spid="82"/>
                                        </p:tgtEl>
                                        <p:attrNameLst>
                                          <p:attrName>style.visibility</p:attrName>
                                        </p:attrNameLst>
                                      </p:cBhvr>
                                      <p:to>
                                        <p:strVal val="visible"/>
                                      </p:to>
                                    </p:set>
                                  </p:childTnLst>
                                </p:cTn>
                              </p:par>
                              <p:par>
                                <p:cTn id="159" presetID="1" presetClass="entr" presetSubtype="0" fill="hold" nodeType="withEffect">
                                  <p:stCondLst>
                                    <p:cond delay="0"/>
                                  </p:stCondLst>
                                  <p:childTnLst>
                                    <p:set>
                                      <p:cBhvr>
                                        <p:cTn id="160" dur="1" fill="hold">
                                          <p:stCondLst>
                                            <p:cond delay="0"/>
                                          </p:stCondLst>
                                        </p:cTn>
                                        <p:tgtEl>
                                          <p:spTgt spid="83"/>
                                        </p:tgtEl>
                                        <p:attrNameLst>
                                          <p:attrName>style.visibility</p:attrName>
                                        </p:attrNameLst>
                                      </p:cBhvr>
                                      <p:to>
                                        <p:strVal val="visible"/>
                                      </p:to>
                                    </p:set>
                                  </p:childTnLst>
                                </p:cTn>
                              </p:par>
                              <p:par>
                                <p:cTn id="161" presetID="1" presetClass="entr" presetSubtype="0" fill="hold" grpId="0" nodeType="withEffect">
                                  <p:stCondLst>
                                    <p:cond delay="0"/>
                                  </p:stCondLst>
                                  <p:childTnLst>
                                    <p:set>
                                      <p:cBhvr>
                                        <p:cTn id="162" dur="1" fill="hold">
                                          <p:stCondLst>
                                            <p:cond delay="0"/>
                                          </p:stCondLst>
                                        </p:cTn>
                                        <p:tgtEl>
                                          <p:spTgt spid="84"/>
                                        </p:tgtEl>
                                        <p:attrNameLst>
                                          <p:attrName>style.visibility</p:attrName>
                                        </p:attrNameLst>
                                      </p:cBhvr>
                                      <p:to>
                                        <p:strVal val="visible"/>
                                      </p:to>
                                    </p:set>
                                  </p:childTnLst>
                                </p:cTn>
                              </p:par>
                            </p:childTnLst>
                          </p:cTn>
                        </p:par>
                      </p:childTnLst>
                    </p:cTn>
                  </p:par>
                  <p:par>
                    <p:cTn id="163" fill="hold">
                      <p:stCondLst>
                        <p:cond delay="indefinite"/>
                      </p:stCondLst>
                      <p:childTnLst>
                        <p:par>
                          <p:cTn id="164" fill="hold">
                            <p:stCondLst>
                              <p:cond delay="0"/>
                            </p:stCondLst>
                            <p:childTnLst>
                              <p:par>
                                <p:cTn id="165" presetID="1" presetClass="entr" presetSubtype="0" fill="hold" nodeType="clickEffect">
                                  <p:stCondLst>
                                    <p:cond delay="0"/>
                                  </p:stCondLst>
                                  <p:childTnLst>
                                    <p:set>
                                      <p:cBhvr>
                                        <p:cTn id="166" dur="1" fill="hold">
                                          <p:stCondLst>
                                            <p:cond delay="0"/>
                                          </p:stCondLst>
                                        </p:cTn>
                                        <p:tgtEl>
                                          <p:spTgt spid="85"/>
                                        </p:tgtEl>
                                        <p:attrNameLst>
                                          <p:attrName>style.visibility</p:attrName>
                                        </p:attrNameLst>
                                      </p:cBhvr>
                                      <p:to>
                                        <p:strVal val="visible"/>
                                      </p:to>
                                    </p:set>
                                  </p:childTnLst>
                                </p:cTn>
                              </p:par>
                              <p:par>
                                <p:cTn id="167" presetID="1" presetClass="entr" presetSubtype="0" fill="hold" nodeType="withEffect">
                                  <p:stCondLst>
                                    <p:cond delay="0"/>
                                  </p:stCondLst>
                                  <p:childTnLst>
                                    <p:set>
                                      <p:cBhvr>
                                        <p:cTn id="168" dur="1" fill="hold">
                                          <p:stCondLst>
                                            <p:cond delay="0"/>
                                          </p:stCondLst>
                                        </p:cTn>
                                        <p:tgtEl>
                                          <p:spTgt spid="86"/>
                                        </p:tgtEl>
                                        <p:attrNameLst>
                                          <p:attrName>style.visibility</p:attrName>
                                        </p:attrNameLst>
                                      </p:cBhvr>
                                      <p:to>
                                        <p:strVal val="visible"/>
                                      </p:to>
                                    </p:set>
                                  </p:childTnLst>
                                </p:cTn>
                              </p:par>
                              <p:par>
                                <p:cTn id="169" presetID="1" presetClass="entr" presetSubtype="0" fill="hold" nodeType="withEffect">
                                  <p:stCondLst>
                                    <p:cond delay="0"/>
                                  </p:stCondLst>
                                  <p:childTnLst>
                                    <p:set>
                                      <p:cBhvr>
                                        <p:cTn id="170" dur="1" fill="hold">
                                          <p:stCondLst>
                                            <p:cond delay="0"/>
                                          </p:stCondLst>
                                        </p:cTn>
                                        <p:tgtEl>
                                          <p:spTgt spid="89"/>
                                        </p:tgtEl>
                                        <p:attrNameLst>
                                          <p:attrName>style.visibility</p:attrName>
                                        </p:attrNameLst>
                                      </p:cBhvr>
                                      <p:to>
                                        <p:strVal val="visible"/>
                                      </p:to>
                                    </p:set>
                                  </p:childTnLst>
                                </p:cTn>
                              </p:par>
                              <p:par>
                                <p:cTn id="171" presetID="1" presetClass="entr" presetSubtype="0" fill="hold" nodeType="withEffect">
                                  <p:stCondLst>
                                    <p:cond delay="0"/>
                                  </p:stCondLst>
                                  <p:childTnLst>
                                    <p:set>
                                      <p:cBhvr>
                                        <p:cTn id="172" dur="1" fill="hold">
                                          <p:stCondLst>
                                            <p:cond delay="0"/>
                                          </p:stCondLst>
                                        </p:cTn>
                                        <p:tgtEl>
                                          <p:spTgt spid="90"/>
                                        </p:tgtEl>
                                        <p:attrNameLst>
                                          <p:attrName>style.visibility</p:attrName>
                                        </p:attrNameLst>
                                      </p:cBhvr>
                                      <p:to>
                                        <p:strVal val="visible"/>
                                      </p:to>
                                    </p:set>
                                  </p:childTnLst>
                                </p:cTn>
                              </p:par>
                              <p:par>
                                <p:cTn id="173" presetID="1" presetClass="entr" presetSubtype="0" fill="hold" grpId="0" nodeType="withEffect">
                                  <p:stCondLst>
                                    <p:cond delay="0"/>
                                  </p:stCondLst>
                                  <p:childTnLst>
                                    <p:set>
                                      <p:cBhvr>
                                        <p:cTn id="174" dur="1" fill="hold">
                                          <p:stCondLst>
                                            <p:cond delay="0"/>
                                          </p:stCondLst>
                                        </p:cTn>
                                        <p:tgtEl>
                                          <p:spTgt spid="93"/>
                                        </p:tgtEl>
                                        <p:attrNameLst>
                                          <p:attrName>style.visibility</p:attrName>
                                        </p:attrNameLst>
                                      </p:cBhvr>
                                      <p:to>
                                        <p:strVal val="visible"/>
                                      </p:to>
                                    </p:set>
                                  </p:childTnLst>
                                </p:cTn>
                              </p:par>
                              <p:par>
                                <p:cTn id="175" presetID="1" presetClass="entr" presetSubtype="0" fill="hold" grpId="0" nodeType="withEffect">
                                  <p:stCondLst>
                                    <p:cond delay="0"/>
                                  </p:stCondLst>
                                  <p:childTnLst>
                                    <p:set>
                                      <p:cBhvr>
                                        <p:cTn id="176" dur="1" fill="hold">
                                          <p:stCondLst>
                                            <p:cond delay="0"/>
                                          </p:stCondLst>
                                        </p:cTn>
                                        <p:tgtEl>
                                          <p:spTgt spid="94"/>
                                        </p:tgtEl>
                                        <p:attrNameLst>
                                          <p:attrName>style.visibility</p:attrName>
                                        </p:attrNameLst>
                                      </p:cBhvr>
                                      <p:to>
                                        <p:strVal val="visible"/>
                                      </p:to>
                                    </p:set>
                                  </p:childTnLst>
                                </p:cTn>
                              </p:par>
                              <p:par>
                                <p:cTn id="177" presetID="1" presetClass="entr" presetSubtype="0" fill="hold" grpId="0" nodeType="withEffect">
                                  <p:stCondLst>
                                    <p:cond delay="0"/>
                                  </p:stCondLst>
                                  <p:childTnLst>
                                    <p:set>
                                      <p:cBhvr>
                                        <p:cTn id="178" dur="1" fill="hold">
                                          <p:stCondLst>
                                            <p:cond delay="0"/>
                                          </p:stCondLst>
                                        </p:cTn>
                                        <p:tgtEl>
                                          <p:spTgt spid="95"/>
                                        </p:tgtEl>
                                        <p:attrNameLst>
                                          <p:attrName>style.visibility</p:attrName>
                                        </p:attrNameLst>
                                      </p:cBhvr>
                                      <p:to>
                                        <p:strVal val="visible"/>
                                      </p:to>
                                    </p:set>
                                  </p:childTnLst>
                                </p:cTn>
                              </p:par>
                              <p:par>
                                <p:cTn id="179" presetID="1" presetClass="entr" presetSubtype="0" fill="hold" grpId="0" nodeType="withEffect">
                                  <p:stCondLst>
                                    <p:cond delay="0"/>
                                  </p:stCondLst>
                                  <p:childTnLst>
                                    <p:set>
                                      <p:cBhvr>
                                        <p:cTn id="180" dur="1" fill="hold">
                                          <p:stCondLst>
                                            <p:cond delay="0"/>
                                          </p:stCondLst>
                                        </p:cTn>
                                        <p:tgtEl>
                                          <p:spTgt spid="96"/>
                                        </p:tgtEl>
                                        <p:attrNameLst>
                                          <p:attrName>style.visibility</p:attrName>
                                        </p:attrNameLst>
                                      </p:cBhvr>
                                      <p:to>
                                        <p:strVal val="visible"/>
                                      </p:to>
                                    </p:set>
                                  </p:childTnLst>
                                </p:cTn>
                              </p:par>
                              <p:par>
                                <p:cTn id="181" presetID="1" presetClass="entr" presetSubtype="0" fill="hold" nodeType="withEffect">
                                  <p:stCondLst>
                                    <p:cond delay="0"/>
                                  </p:stCondLst>
                                  <p:childTnLst>
                                    <p:set>
                                      <p:cBhvr>
                                        <p:cTn id="182" dur="1" fill="hold">
                                          <p:stCondLst>
                                            <p:cond delay="0"/>
                                          </p:stCondLst>
                                        </p:cTn>
                                        <p:tgtEl>
                                          <p:spTgt spid="97"/>
                                        </p:tgtEl>
                                        <p:attrNameLst>
                                          <p:attrName>style.visibility</p:attrName>
                                        </p:attrNameLst>
                                      </p:cBhvr>
                                      <p:to>
                                        <p:strVal val="visible"/>
                                      </p:to>
                                    </p:set>
                                  </p:childTnLst>
                                </p:cTn>
                              </p:par>
                              <p:par>
                                <p:cTn id="183" presetID="1" presetClass="entr" presetSubtype="0" fill="hold" nodeType="withEffect">
                                  <p:stCondLst>
                                    <p:cond delay="0"/>
                                  </p:stCondLst>
                                  <p:childTnLst>
                                    <p:set>
                                      <p:cBhvr>
                                        <p:cTn id="184" dur="1" fill="hold">
                                          <p:stCondLst>
                                            <p:cond delay="0"/>
                                          </p:stCondLst>
                                        </p:cTn>
                                        <p:tgtEl>
                                          <p:spTgt spid="98"/>
                                        </p:tgtEl>
                                        <p:attrNameLst>
                                          <p:attrName>style.visibility</p:attrName>
                                        </p:attrNameLst>
                                      </p:cBhvr>
                                      <p:to>
                                        <p:strVal val="visible"/>
                                      </p:to>
                                    </p:set>
                                  </p:childTnLst>
                                </p:cTn>
                              </p:par>
                              <p:par>
                                <p:cTn id="185" presetID="1" presetClass="entr" presetSubtype="0" fill="hold" grpId="0" nodeType="withEffect">
                                  <p:stCondLst>
                                    <p:cond delay="0"/>
                                  </p:stCondLst>
                                  <p:childTnLst>
                                    <p:set>
                                      <p:cBhvr>
                                        <p:cTn id="186" dur="1" fill="hold">
                                          <p:stCondLst>
                                            <p:cond delay="0"/>
                                          </p:stCondLst>
                                        </p:cTn>
                                        <p:tgtEl>
                                          <p:spTgt spid="99"/>
                                        </p:tgtEl>
                                        <p:attrNameLst>
                                          <p:attrName>style.visibility</p:attrName>
                                        </p:attrNameLst>
                                      </p:cBhvr>
                                      <p:to>
                                        <p:strVal val="visible"/>
                                      </p:to>
                                    </p:set>
                                  </p:childTnLst>
                                </p:cTn>
                              </p:par>
                              <p:par>
                                <p:cTn id="187" presetID="1" presetClass="entr" presetSubtype="0" fill="hold" grpId="0" nodeType="withEffect">
                                  <p:stCondLst>
                                    <p:cond delay="0"/>
                                  </p:stCondLst>
                                  <p:childTnLst>
                                    <p:set>
                                      <p:cBhvr>
                                        <p:cTn id="188" dur="1" fill="hold">
                                          <p:stCondLst>
                                            <p:cond delay="0"/>
                                          </p:stCondLst>
                                        </p:cTn>
                                        <p:tgtEl>
                                          <p:spTgt spid="100"/>
                                        </p:tgtEl>
                                        <p:attrNameLst>
                                          <p:attrName>style.visibility</p:attrName>
                                        </p:attrNameLst>
                                      </p:cBhvr>
                                      <p:to>
                                        <p:strVal val="visible"/>
                                      </p:to>
                                    </p:set>
                                  </p:childTnLst>
                                </p:cTn>
                              </p:par>
                              <p:par>
                                <p:cTn id="189" presetID="1" presetClass="entr" presetSubtype="0" fill="hold" grpId="0" nodeType="withEffect">
                                  <p:stCondLst>
                                    <p:cond delay="0"/>
                                  </p:stCondLst>
                                  <p:childTnLst>
                                    <p:set>
                                      <p:cBhvr>
                                        <p:cTn id="190" dur="1" fill="hold">
                                          <p:stCondLst>
                                            <p:cond delay="0"/>
                                          </p:stCondLst>
                                        </p:cTn>
                                        <p:tgtEl>
                                          <p:spTgt spid="101"/>
                                        </p:tgtEl>
                                        <p:attrNameLst>
                                          <p:attrName>style.visibility</p:attrName>
                                        </p:attrNameLst>
                                      </p:cBhvr>
                                      <p:to>
                                        <p:strVal val="visible"/>
                                      </p:to>
                                    </p:set>
                                  </p:childTnLst>
                                </p:cTn>
                              </p:par>
                              <p:par>
                                <p:cTn id="191" presetID="1" presetClass="entr" presetSubtype="0" fill="hold" grpId="0" nodeType="withEffect">
                                  <p:stCondLst>
                                    <p:cond delay="0"/>
                                  </p:stCondLst>
                                  <p:childTnLst>
                                    <p:set>
                                      <p:cBhvr>
                                        <p:cTn id="192" dur="1" fill="hold">
                                          <p:stCondLst>
                                            <p:cond delay="0"/>
                                          </p:stCondLst>
                                        </p:cTn>
                                        <p:tgtEl>
                                          <p:spTgt spid="102"/>
                                        </p:tgtEl>
                                        <p:attrNameLst>
                                          <p:attrName>style.visibility</p:attrName>
                                        </p:attrNameLst>
                                      </p:cBhvr>
                                      <p:to>
                                        <p:strVal val="visible"/>
                                      </p:to>
                                    </p:set>
                                  </p:childTnLst>
                                </p:cTn>
                              </p:par>
                            </p:childTnLst>
                          </p:cTn>
                        </p:par>
                      </p:childTnLst>
                    </p:cTn>
                  </p:par>
                  <p:par>
                    <p:cTn id="193" fill="hold">
                      <p:stCondLst>
                        <p:cond delay="indefinite"/>
                      </p:stCondLst>
                      <p:childTnLst>
                        <p:par>
                          <p:cTn id="194" fill="hold">
                            <p:stCondLst>
                              <p:cond delay="0"/>
                            </p:stCondLst>
                            <p:childTnLst>
                              <p:par>
                                <p:cTn id="195" presetID="1" presetClass="entr" presetSubtype="0" fill="hold" grpId="0" nodeType="clickEffect">
                                  <p:stCondLst>
                                    <p:cond delay="0"/>
                                  </p:stCondLst>
                                  <p:childTnLst>
                                    <p:set>
                                      <p:cBhvr>
                                        <p:cTn id="196" dur="1" fill="hold">
                                          <p:stCondLst>
                                            <p:cond delay="0"/>
                                          </p:stCondLst>
                                        </p:cTn>
                                        <p:tgtEl>
                                          <p:spTgt spid="87"/>
                                        </p:tgtEl>
                                        <p:attrNameLst>
                                          <p:attrName>style.visibility</p:attrName>
                                        </p:attrNameLst>
                                      </p:cBhvr>
                                      <p:to>
                                        <p:strVal val="visible"/>
                                      </p:to>
                                    </p:set>
                                  </p:childTnLst>
                                </p:cTn>
                              </p:par>
                              <p:par>
                                <p:cTn id="197" presetID="1" presetClass="entr" presetSubtype="0" fill="hold" nodeType="withEffect">
                                  <p:stCondLst>
                                    <p:cond delay="0"/>
                                  </p:stCondLst>
                                  <p:childTnLst>
                                    <p:set>
                                      <p:cBhvr>
                                        <p:cTn id="198" dur="1" fill="hold">
                                          <p:stCondLst>
                                            <p:cond delay="0"/>
                                          </p:stCondLst>
                                        </p:cTn>
                                        <p:tgtEl>
                                          <p:spTgt spid="88"/>
                                        </p:tgtEl>
                                        <p:attrNameLst>
                                          <p:attrName>style.visibility</p:attrName>
                                        </p:attrNameLst>
                                      </p:cBhvr>
                                      <p:to>
                                        <p:strVal val="visible"/>
                                      </p:to>
                                    </p:set>
                                  </p:childTnLst>
                                </p:cTn>
                              </p:par>
                            </p:childTnLst>
                          </p:cTn>
                        </p:par>
                      </p:childTnLst>
                    </p:cTn>
                  </p:par>
                  <p:par>
                    <p:cTn id="199" fill="hold">
                      <p:stCondLst>
                        <p:cond delay="indefinite"/>
                      </p:stCondLst>
                      <p:childTnLst>
                        <p:par>
                          <p:cTn id="200" fill="hold">
                            <p:stCondLst>
                              <p:cond delay="0"/>
                            </p:stCondLst>
                            <p:childTnLst>
                              <p:par>
                                <p:cTn id="201" presetID="1" presetClass="entr" presetSubtype="0" fill="hold" grpId="0" nodeType="clickEffect">
                                  <p:stCondLst>
                                    <p:cond delay="0"/>
                                  </p:stCondLst>
                                  <p:childTnLst>
                                    <p:set>
                                      <p:cBhvr>
                                        <p:cTn id="202" dur="1" fill="hold">
                                          <p:stCondLst>
                                            <p:cond delay="0"/>
                                          </p:stCondLst>
                                        </p:cTn>
                                        <p:tgtEl>
                                          <p:spTgt spid="91"/>
                                        </p:tgtEl>
                                        <p:attrNameLst>
                                          <p:attrName>style.visibility</p:attrName>
                                        </p:attrNameLst>
                                      </p:cBhvr>
                                      <p:to>
                                        <p:strVal val="visible"/>
                                      </p:to>
                                    </p:set>
                                  </p:childTnLst>
                                </p:cTn>
                              </p:par>
                              <p:par>
                                <p:cTn id="203" presetID="1" presetClass="entr" presetSubtype="0" fill="hold" nodeType="withEffect">
                                  <p:stCondLst>
                                    <p:cond delay="0"/>
                                  </p:stCondLst>
                                  <p:childTnLst>
                                    <p:set>
                                      <p:cBhvr>
                                        <p:cTn id="204" dur="1" fill="hold">
                                          <p:stCondLst>
                                            <p:cond delay="0"/>
                                          </p:stCondLst>
                                        </p:cTn>
                                        <p:tgtEl>
                                          <p:spTgt spid="9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0" grpId="0"/>
      <p:bldP spid="21" grpId="0" animBg="1"/>
      <p:bldP spid="22" grpId="0" animBg="1"/>
      <p:bldP spid="23" grpId="0" animBg="1"/>
      <p:bldP spid="24" grpId="0" animBg="1"/>
      <p:bldP spid="25" grpId="0" animBg="1"/>
      <p:bldP spid="26" grpId="0" animBg="1"/>
      <p:bldP spid="27" grpId="0"/>
      <p:bldP spid="28" grpId="0"/>
      <p:bldP spid="29" grpId="0"/>
      <p:bldP spid="30" grpId="0"/>
      <p:bldP spid="31" grpId="0" animBg="1"/>
      <p:bldP spid="32" grpId="0" animBg="1"/>
      <p:bldP spid="33" grpId="0" animBg="1"/>
      <p:bldP spid="34" grpId="0" animBg="1"/>
      <p:bldP spid="35" grpId="0"/>
      <p:bldP spid="37" grpId="0"/>
      <p:bldP spid="38" grpId="0"/>
      <p:bldP spid="41" grpId="0" animBg="1"/>
      <p:bldP spid="45" grpId="0" animBg="1"/>
      <p:bldP spid="47" grpId="0" animBg="1"/>
      <p:bldP spid="49" grpId="0" animBg="1"/>
      <p:bldP spid="51" grpId="0" animBg="1"/>
      <p:bldP spid="53" grpId="0"/>
      <p:bldP spid="54" grpId="0"/>
      <p:bldP spid="55" grpId="0"/>
      <p:bldP spid="56" grpId="0"/>
      <p:bldP spid="57" grpId="0" animBg="1"/>
      <p:bldP spid="61" grpId="0" animBg="1"/>
      <p:bldP spid="65" grpId="0" animBg="1"/>
      <p:bldP spid="67" grpId="0" animBg="1"/>
      <p:bldP spid="69" grpId="0" animBg="1"/>
      <p:bldP spid="71" grpId="0" animBg="1"/>
      <p:bldP spid="73" grpId="0"/>
      <p:bldP spid="74" grpId="0"/>
      <p:bldP spid="75" grpId="0"/>
      <p:bldP spid="76" grpId="0"/>
      <p:bldP spid="78" grpId="0"/>
      <p:bldP spid="79" grpId="0"/>
      <p:bldP spid="80" grpId="0" animBg="1"/>
      <p:bldP spid="82" grpId="0"/>
      <p:bldP spid="84" grpId="0"/>
      <p:bldP spid="87" grpId="0" animBg="1"/>
      <p:bldP spid="91" grpId="0" animBg="1"/>
      <p:bldP spid="93" grpId="0"/>
      <p:bldP spid="94" grpId="0"/>
      <p:bldP spid="95" grpId="0"/>
      <p:bldP spid="96" grpId="0"/>
      <p:bldP spid="99" grpId="0"/>
      <p:bldP spid="100" grpId="0"/>
      <p:bldP spid="101" grpId="0"/>
      <p:bldP spid="102" grpId="0"/>
      <p:bldP spid="103" grpId="0"/>
      <p:bldP spid="104" grpId="0"/>
      <p:bldP spid="105" grpId="0"/>
      <p:bldP spid="106" grpId="0"/>
    </p:bld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4EAE53-C12B-0CCA-7EFA-8004D3B40A11}"/>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D89D4EB4-1C5A-F722-5244-B62DC3D9C609}"/>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4571337A-97B7-81F0-B039-168DF2EA04C9}"/>
              </a:ext>
            </a:extLst>
          </p:cNvPr>
          <p:cNvSpPr/>
          <p:nvPr/>
        </p:nvSpPr>
        <p:spPr>
          <a:xfrm>
            <a:off x="109728" y="3115658"/>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397B8A85-0B0F-BFB0-6335-747681E68365}"/>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cs typeface="Calibri" pitchFamily="34" charset="-120"/>
              </a:rPr>
              <a:t>Introduction</a:t>
            </a:r>
          </a:p>
        </p:txBody>
      </p:sp>
      <p:sp>
        <p:nvSpPr>
          <p:cNvPr id="6" name="Text 4">
            <a:extLst>
              <a:ext uri="{FF2B5EF4-FFF2-40B4-BE49-F238E27FC236}">
                <a16:creationId xmlns:a16="http://schemas.microsoft.com/office/drawing/2014/main" id="{DBB94F3E-5548-E63C-8CEA-FC94B7A7D28C}"/>
              </a:ext>
            </a:extLst>
          </p:cNvPr>
          <p:cNvSpPr/>
          <p:nvPr/>
        </p:nvSpPr>
        <p:spPr>
          <a:xfrm>
            <a:off x="182880" y="2267712"/>
            <a:ext cx="1225296" cy="512064"/>
          </a:xfrm>
          <a:prstGeom prst="rect">
            <a:avLst/>
          </a:prstGeom>
          <a:noFill/>
          <a:ln/>
        </p:spPr>
        <p:txBody>
          <a:bodyPr wrap="square" rtlCol="0" anchor="ctr"/>
          <a:lstStyle/>
          <a:p>
            <a:r>
              <a:rPr lang="en-US" sz="1250" dirty="0">
                <a:solidFill>
                  <a:srgbClr val="EACBD1"/>
                </a:solidFill>
                <a:latin typeface="Calibri" pitchFamily="34" charset="0"/>
                <a:cs typeface="Calibri" pitchFamily="34" charset="-120"/>
              </a:rPr>
              <a:t>TACO</a:t>
            </a:r>
          </a:p>
        </p:txBody>
      </p:sp>
      <p:sp>
        <p:nvSpPr>
          <p:cNvPr id="7" name="Text 5">
            <a:extLst>
              <a:ext uri="{FF2B5EF4-FFF2-40B4-BE49-F238E27FC236}">
                <a16:creationId xmlns:a16="http://schemas.microsoft.com/office/drawing/2014/main" id="{94447383-670D-C401-2272-FB52537B32D9}"/>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cs typeface="Calibri" pitchFamily="34" charset="-120"/>
              </a:rPr>
              <a:t>UNIQ</a:t>
            </a:r>
          </a:p>
        </p:txBody>
      </p:sp>
      <p:sp>
        <p:nvSpPr>
          <p:cNvPr id="8" name="Text 6">
            <a:extLst>
              <a:ext uri="{FF2B5EF4-FFF2-40B4-BE49-F238E27FC236}">
                <a16:creationId xmlns:a16="http://schemas.microsoft.com/office/drawing/2014/main" id="{9B7D4F12-8E5A-327B-5CC9-D377DA6AA0FA}"/>
              </a:ext>
            </a:extLst>
          </p:cNvPr>
          <p:cNvSpPr/>
          <p:nvPr/>
        </p:nvSpPr>
        <p:spPr>
          <a:xfrm>
            <a:off x="182880" y="4005072"/>
            <a:ext cx="1225296" cy="512064"/>
          </a:xfrm>
          <a:prstGeom prst="rect">
            <a:avLst/>
          </a:prstGeom>
          <a:noFill/>
          <a:ln/>
        </p:spPr>
        <p:txBody>
          <a:bodyPr wrap="square" rtlCol="0" anchor="ctr"/>
          <a:lstStyle/>
          <a:p>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a:extLst>
              <a:ext uri="{FF2B5EF4-FFF2-40B4-BE49-F238E27FC236}">
                <a16:creationId xmlns:a16="http://schemas.microsoft.com/office/drawing/2014/main" id="{3713D24C-FA7B-DB57-45F0-CC0B4EF00ECB}"/>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UNIQ: Communication-Efficient Distributed Quantum Computing</a:t>
            </a:r>
          </a:p>
        </p:txBody>
      </p:sp>
      <p:sp>
        <p:nvSpPr>
          <p:cNvPr id="13" name="Text 11">
            <a:extLst>
              <a:ext uri="{FF2B5EF4-FFF2-40B4-BE49-F238E27FC236}">
                <a16:creationId xmlns:a16="http://schemas.microsoft.com/office/drawing/2014/main" id="{24A85DFB-129C-6290-66C0-25F33104AED5}"/>
              </a:ext>
            </a:extLst>
          </p:cNvPr>
          <p:cNvSpPr/>
          <p:nvPr/>
        </p:nvSpPr>
        <p:spPr>
          <a:xfrm>
            <a:off x="11551615" y="6473952"/>
            <a:ext cx="411480" cy="274320"/>
          </a:xfrm>
          <a:prstGeom prst="rect">
            <a:avLst/>
          </a:prstGeom>
          <a:no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159</a:t>
            </a:fld>
            <a:endParaRPr lang="en-US" sz="1000" dirty="0"/>
          </a:p>
        </p:txBody>
      </p:sp>
      <p:sp>
        <p:nvSpPr>
          <p:cNvPr id="14" name="Text 12">
            <a:extLst>
              <a:ext uri="{FF2B5EF4-FFF2-40B4-BE49-F238E27FC236}">
                <a16:creationId xmlns:a16="http://schemas.microsoft.com/office/drawing/2014/main" id="{FC7878BB-C0C7-EDB4-0A7C-99EFA4FB9676}"/>
              </a:ext>
            </a:extLst>
          </p:cNvPr>
          <p:cNvSpPr/>
          <p:nvPr/>
        </p:nvSpPr>
        <p:spPr>
          <a:xfrm>
            <a:off x="2011680" y="6473952"/>
            <a:ext cx="5486400" cy="274320"/>
          </a:xfrm>
          <a:prstGeom prst="rect">
            <a:avLst/>
          </a:prstGeom>
          <a:noFill/>
          <a:ln/>
        </p:spPr>
        <p:txBody>
          <a:bodyPr wrap="square" rtlCol="0" anchor="ctr"/>
          <a:lstStyle/>
          <a:p>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sp>
        <p:nvSpPr>
          <p:cNvPr id="3" name="Text 9">
            <a:extLst>
              <a:ext uri="{FF2B5EF4-FFF2-40B4-BE49-F238E27FC236}">
                <a16:creationId xmlns:a16="http://schemas.microsoft.com/office/drawing/2014/main" id="{C6C9DFA6-6478-B7DF-0BE0-9F9648EE2C12}"/>
              </a:ext>
            </a:extLst>
          </p:cNvPr>
          <p:cNvSpPr/>
          <p:nvPr/>
        </p:nvSpPr>
        <p:spPr>
          <a:xfrm>
            <a:off x="2011680" y="621792"/>
            <a:ext cx="9677095" cy="658368"/>
          </a:xfrm>
          <a:prstGeom prst="rect">
            <a:avLst/>
          </a:prstGeom>
          <a:noFill/>
        </p:spPr>
        <p:txBody>
          <a:bodyPr wrap="square" rtlCol="0" anchor="ctr"/>
          <a:lstStyle/>
          <a:p>
            <a:r>
              <a:rPr lang="en-US" sz="2400" b="1" dirty="0">
                <a:solidFill>
                  <a:srgbClr val="231F20"/>
                </a:solidFill>
                <a:latin typeface="Cambria" panose="02040503050406030204" pitchFamily="34" charset="0"/>
                <a:ea typeface="Cambria" panose="02040503050406030204" pitchFamily="34" charset="-122"/>
                <a:cs typeface="Cambria" panose="02040503050406030204" pitchFamily="34" charset="-120"/>
              </a:rPr>
              <a:t>Mathematical Formulation (2/3)</a:t>
            </a:r>
            <a:endParaRPr lang="en-US" sz="2400" dirty="0"/>
          </a:p>
        </p:txBody>
      </p:sp>
      <p:sp>
        <p:nvSpPr>
          <p:cNvPr id="9" name="文本框 2">
            <a:extLst>
              <a:ext uri="{FF2B5EF4-FFF2-40B4-BE49-F238E27FC236}">
                <a16:creationId xmlns:a16="http://schemas.microsoft.com/office/drawing/2014/main" id="{0CE2189A-D4DB-9166-9998-DC227A47447F}"/>
              </a:ext>
            </a:extLst>
          </p:cNvPr>
          <p:cNvSpPr txBox="1"/>
          <p:nvPr/>
        </p:nvSpPr>
        <p:spPr>
          <a:xfrm>
            <a:off x="1640612" y="1265485"/>
            <a:ext cx="2209808" cy="369332"/>
          </a:xfrm>
          <a:prstGeom prst="rect">
            <a:avLst/>
          </a:prstGeom>
          <a:noFill/>
        </p:spPr>
        <p:txBody>
          <a:bodyPr wrap="square">
            <a:spAutoFit/>
          </a:bodyPr>
          <a:lstStyle/>
          <a:p>
            <a:r>
              <a:rPr lang="en-US" altLang="zh-CN" b="1" dirty="0"/>
              <a:t>Objective Function:</a:t>
            </a:r>
            <a:endParaRPr lang="zh-CN" altLang="en-US" b="1" dirty="0"/>
          </a:p>
        </p:txBody>
      </p:sp>
      <p:pic>
        <p:nvPicPr>
          <p:cNvPr id="11" name="图片 11">
            <a:extLst>
              <a:ext uri="{FF2B5EF4-FFF2-40B4-BE49-F238E27FC236}">
                <a16:creationId xmlns:a16="http://schemas.microsoft.com/office/drawing/2014/main" id="{B09CE213-F7E2-933F-65BC-89CD1E1BC2D2}"/>
              </a:ext>
            </a:extLst>
          </p:cNvPr>
          <p:cNvPicPr>
            <a:picLocks noChangeAspect="1"/>
          </p:cNvPicPr>
          <p:nvPr/>
        </p:nvPicPr>
        <p:blipFill>
          <a:blip r:embed="rId3"/>
          <a:stretch>
            <a:fillRect/>
          </a:stretch>
        </p:blipFill>
        <p:spPr>
          <a:xfrm>
            <a:off x="3850420" y="1175370"/>
            <a:ext cx="4711653" cy="964335"/>
          </a:xfrm>
          <a:prstGeom prst="rect">
            <a:avLst/>
          </a:prstGeom>
        </p:spPr>
      </p:pic>
      <p:sp>
        <p:nvSpPr>
          <p:cNvPr id="12" name="文本框 12">
            <a:extLst>
              <a:ext uri="{FF2B5EF4-FFF2-40B4-BE49-F238E27FC236}">
                <a16:creationId xmlns:a16="http://schemas.microsoft.com/office/drawing/2014/main" id="{05B2127E-D478-1473-7F1A-9E99DD6A7B91}"/>
              </a:ext>
            </a:extLst>
          </p:cNvPr>
          <p:cNvSpPr txBox="1"/>
          <p:nvPr/>
        </p:nvSpPr>
        <p:spPr>
          <a:xfrm>
            <a:off x="1817300" y="1889114"/>
            <a:ext cx="3503864" cy="338554"/>
          </a:xfrm>
          <a:prstGeom prst="rect">
            <a:avLst/>
          </a:prstGeom>
          <a:noFill/>
        </p:spPr>
        <p:txBody>
          <a:bodyPr wrap="square" rtlCol="0">
            <a:spAutoFit/>
          </a:bodyPr>
          <a:lstStyle/>
          <a:p>
            <a:r>
              <a:rPr lang="en-US" altLang="zh-CN" sz="1600" dirty="0">
                <a:solidFill>
                  <a:srgbClr val="0070C0"/>
                </a:solidFill>
              </a:rPr>
              <a:t>Minimize the total execution time</a:t>
            </a:r>
            <a:endParaRPr lang="zh-CN" altLang="en-US" sz="1600" dirty="0">
              <a:solidFill>
                <a:srgbClr val="0070C0"/>
              </a:solidFill>
            </a:endParaRPr>
          </a:p>
        </p:txBody>
      </p:sp>
      <p:sp>
        <p:nvSpPr>
          <p:cNvPr id="15" name="文本框 13">
            <a:extLst>
              <a:ext uri="{FF2B5EF4-FFF2-40B4-BE49-F238E27FC236}">
                <a16:creationId xmlns:a16="http://schemas.microsoft.com/office/drawing/2014/main" id="{50B7C52C-0A8E-9CB2-A486-A0EC8D561199}"/>
              </a:ext>
            </a:extLst>
          </p:cNvPr>
          <p:cNvSpPr txBox="1"/>
          <p:nvPr/>
        </p:nvSpPr>
        <p:spPr>
          <a:xfrm>
            <a:off x="5033752" y="1874476"/>
            <a:ext cx="3503864" cy="338554"/>
          </a:xfrm>
          <a:prstGeom prst="rect">
            <a:avLst/>
          </a:prstGeom>
          <a:noFill/>
        </p:spPr>
        <p:txBody>
          <a:bodyPr wrap="square" rtlCol="0">
            <a:spAutoFit/>
          </a:bodyPr>
          <a:lstStyle/>
          <a:p>
            <a:r>
              <a:rPr lang="en-US" altLang="zh-CN" sz="1600" dirty="0">
                <a:solidFill>
                  <a:srgbClr val="0070C0"/>
                </a:solidFill>
              </a:rPr>
              <a:t>Minimize the communication cost</a:t>
            </a:r>
            <a:endParaRPr lang="zh-CN" altLang="en-US" sz="1600" dirty="0">
              <a:solidFill>
                <a:srgbClr val="0070C0"/>
              </a:solidFill>
            </a:endParaRPr>
          </a:p>
        </p:txBody>
      </p:sp>
      <p:cxnSp>
        <p:nvCxnSpPr>
          <p:cNvPr id="16" name="直接箭头连接符 14">
            <a:extLst>
              <a:ext uri="{FF2B5EF4-FFF2-40B4-BE49-F238E27FC236}">
                <a16:creationId xmlns:a16="http://schemas.microsoft.com/office/drawing/2014/main" id="{CD59F171-5B7C-2E49-2A54-E5BB6F0D6DB3}"/>
              </a:ext>
            </a:extLst>
          </p:cNvPr>
          <p:cNvCxnSpPr>
            <a:cxnSpLocks/>
          </p:cNvCxnSpPr>
          <p:nvPr/>
        </p:nvCxnSpPr>
        <p:spPr>
          <a:xfrm flipH="1">
            <a:off x="3968340" y="1634817"/>
            <a:ext cx="320013" cy="2616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直接箭头连接符 15">
            <a:extLst>
              <a:ext uri="{FF2B5EF4-FFF2-40B4-BE49-F238E27FC236}">
                <a16:creationId xmlns:a16="http://schemas.microsoft.com/office/drawing/2014/main" id="{5588E1DB-FBE9-EB1C-8451-3CCAD1EA3910}"/>
              </a:ext>
            </a:extLst>
          </p:cNvPr>
          <p:cNvCxnSpPr>
            <a:cxnSpLocks/>
          </p:cNvCxnSpPr>
          <p:nvPr/>
        </p:nvCxnSpPr>
        <p:spPr>
          <a:xfrm flipH="1">
            <a:off x="7024103" y="1657537"/>
            <a:ext cx="330181" cy="23157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8" name="文本框 16">
            <a:extLst>
              <a:ext uri="{FF2B5EF4-FFF2-40B4-BE49-F238E27FC236}">
                <a16:creationId xmlns:a16="http://schemas.microsoft.com/office/drawing/2014/main" id="{B4FC0873-5570-B910-6693-8A3508A55767}"/>
              </a:ext>
            </a:extLst>
          </p:cNvPr>
          <p:cNvSpPr txBox="1"/>
          <p:nvPr/>
        </p:nvSpPr>
        <p:spPr>
          <a:xfrm>
            <a:off x="1640612" y="2630504"/>
            <a:ext cx="2637693" cy="338554"/>
          </a:xfrm>
          <a:prstGeom prst="rect">
            <a:avLst/>
          </a:prstGeom>
          <a:noFill/>
        </p:spPr>
        <p:txBody>
          <a:bodyPr wrap="square">
            <a:spAutoFit/>
          </a:bodyPr>
          <a:lstStyle/>
          <a:p>
            <a:r>
              <a:rPr lang="en-US" altLang="zh-CN" sz="1600" b="1" dirty="0"/>
              <a:t>d) Same-QPU Indicator: </a:t>
            </a:r>
            <a:endParaRPr lang="zh-CN" altLang="en-US" sz="1600" b="1" dirty="0"/>
          </a:p>
        </p:txBody>
      </p:sp>
      <p:pic>
        <p:nvPicPr>
          <p:cNvPr id="19" name="图片 17">
            <a:extLst>
              <a:ext uri="{FF2B5EF4-FFF2-40B4-BE49-F238E27FC236}">
                <a16:creationId xmlns:a16="http://schemas.microsoft.com/office/drawing/2014/main" id="{CF99CC84-BF4C-D5E1-3CE3-177A281B6B70}"/>
              </a:ext>
            </a:extLst>
          </p:cNvPr>
          <p:cNvPicPr>
            <a:picLocks noChangeAspect="1"/>
          </p:cNvPicPr>
          <p:nvPr/>
        </p:nvPicPr>
        <p:blipFill>
          <a:blip r:embed="rId4"/>
          <a:stretch>
            <a:fillRect/>
          </a:stretch>
        </p:blipFill>
        <p:spPr>
          <a:xfrm>
            <a:off x="4362002" y="2588220"/>
            <a:ext cx="3597169" cy="498741"/>
          </a:xfrm>
          <a:prstGeom prst="rect">
            <a:avLst/>
          </a:prstGeom>
        </p:spPr>
      </p:pic>
      <mc:AlternateContent xmlns:mc="http://schemas.openxmlformats.org/markup-compatibility/2006" xmlns:a14="http://schemas.microsoft.com/office/drawing/2010/main">
        <mc:Choice Requires="a14">
          <p:sp>
            <p:nvSpPr>
              <p:cNvPr id="20" name="文本框 18">
                <a:extLst>
                  <a:ext uri="{FF2B5EF4-FFF2-40B4-BE49-F238E27FC236}">
                    <a16:creationId xmlns:a16="http://schemas.microsoft.com/office/drawing/2014/main" id="{C0261C7C-A057-CF62-614A-87E5F372147B}"/>
                  </a:ext>
                </a:extLst>
              </p:cNvPr>
              <p:cNvSpPr txBox="1"/>
              <p:nvPr/>
            </p:nvSpPr>
            <p:spPr>
              <a:xfrm>
                <a:off x="1650260" y="3073730"/>
                <a:ext cx="6308911" cy="624786"/>
              </a:xfrm>
              <a:prstGeom prst="rect">
                <a:avLst/>
              </a:prstGeom>
              <a:noFill/>
            </p:spPr>
            <p:txBody>
              <a:bodyPr wrap="square">
                <a:spAutoFit/>
              </a:bodyPr>
              <a:lstStyle/>
              <a:p>
                <a:r>
                  <a:rPr lang="en-US" altLang="zh-CN" sz="1600" dirty="0">
                    <a:solidFill>
                      <a:srgbClr val="0070C0"/>
                    </a:solidFill>
                  </a:rPr>
                  <a:t>Whether the two qubits of CNOT gate g = (</a:t>
                </a:r>
                <a14:m>
                  <m:oMath xmlns:m="http://schemas.openxmlformats.org/officeDocument/2006/math">
                    <m:sSub>
                      <m:sSubPr>
                        <m:ctrlPr>
                          <a:rPr lang="en-US" altLang="zh-CN" sz="1600" b="0" i="1" dirty="0" smtClean="0">
                            <a:solidFill>
                              <a:srgbClr val="0070C0"/>
                            </a:solidFill>
                            <a:latin typeface="Cambria Math" panose="02040503050406030204" pitchFamily="18" charset="0"/>
                          </a:rPr>
                        </m:ctrlPr>
                      </m:sSubPr>
                      <m:e>
                        <m:r>
                          <a:rPr lang="en-US" altLang="zh-CN" sz="1600" b="0" i="1" dirty="0" smtClean="0">
                            <a:solidFill>
                              <a:srgbClr val="0070C0"/>
                            </a:solidFill>
                            <a:latin typeface="Cambria Math" panose="02040503050406030204" pitchFamily="18" charset="0"/>
                          </a:rPr>
                          <m:t>𝑖</m:t>
                        </m:r>
                      </m:e>
                      <m:sub>
                        <m:r>
                          <a:rPr lang="en-US" altLang="zh-CN" sz="1600" b="0" i="1" dirty="0" smtClean="0">
                            <a:solidFill>
                              <a:srgbClr val="0070C0"/>
                            </a:solidFill>
                            <a:latin typeface="Cambria Math" panose="02040503050406030204" pitchFamily="18" charset="0"/>
                          </a:rPr>
                          <m:t>𝑔</m:t>
                        </m:r>
                      </m:sub>
                    </m:sSub>
                    <m:r>
                      <a:rPr lang="en-US" altLang="zh-CN" sz="1600" b="0" i="1" dirty="0" smtClean="0">
                        <a:solidFill>
                          <a:srgbClr val="0070C0"/>
                        </a:solidFill>
                        <a:latin typeface="Cambria Math" panose="02040503050406030204" pitchFamily="18" charset="0"/>
                      </a:rPr>
                      <m:t>,</m:t>
                    </m:r>
                    <m:sSub>
                      <m:sSubPr>
                        <m:ctrlPr>
                          <a:rPr lang="en-US" altLang="zh-CN" sz="1600" b="0" i="1" dirty="0" smtClean="0">
                            <a:solidFill>
                              <a:srgbClr val="0070C0"/>
                            </a:solidFill>
                            <a:latin typeface="Cambria Math" panose="02040503050406030204" pitchFamily="18" charset="0"/>
                          </a:rPr>
                        </m:ctrlPr>
                      </m:sSubPr>
                      <m:e>
                        <m:r>
                          <a:rPr lang="en-US" altLang="zh-CN" sz="1600" b="0" i="1" dirty="0" smtClean="0">
                            <a:solidFill>
                              <a:srgbClr val="0070C0"/>
                            </a:solidFill>
                            <a:latin typeface="Cambria Math" panose="02040503050406030204" pitchFamily="18" charset="0"/>
                          </a:rPr>
                          <m:t>𝑗</m:t>
                        </m:r>
                      </m:e>
                      <m:sub>
                        <m:r>
                          <a:rPr lang="en-US" altLang="zh-CN" sz="1600" i="1" dirty="0">
                            <a:solidFill>
                              <a:srgbClr val="0070C0"/>
                            </a:solidFill>
                            <a:latin typeface="Cambria Math" panose="02040503050406030204" pitchFamily="18" charset="0"/>
                          </a:rPr>
                          <m:t>𝑔</m:t>
                        </m:r>
                      </m:sub>
                    </m:sSub>
                  </m:oMath>
                </a14:m>
                <a:r>
                  <a:rPr lang="en-US" altLang="zh-CN" sz="1600" dirty="0">
                    <a:solidFill>
                      <a:srgbClr val="0070C0"/>
                    </a:solidFill>
                  </a:rPr>
                  <a:t>) reside on different QPUs. </a:t>
                </a:r>
              </a:p>
              <a:p>
                <a:r>
                  <a:rPr lang="en-US" altLang="zh-CN" sz="1600" dirty="0">
                    <a:solidFill>
                      <a:srgbClr val="0070C0"/>
                    </a:solidFill>
                  </a:rPr>
                  <a:t>If </a:t>
                </a:r>
                <a14:m>
                  <m:oMath xmlns:m="http://schemas.openxmlformats.org/officeDocument/2006/math">
                    <m:sSub>
                      <m:sSubPr>
                        <m:ctrlPr>
                          <a:rPr lang="en-US" altLang="zh-CN" sz="1600" i="1" dirty="0">
                            <a:solidFill>
                              <a:srgbClr val="0070C0"/>
                            </a:solidFill>
                            <a:latin typeface="Cambria Math" panose="02040503050406030204" pitchFamily="18" charset="0"/>
                          </a:rPr>
                        </m:ctrlPr>
                      </m:sSubPr>
                      <m:e>
                        <m:r>
                          <a:rPr lang="en-US" altLang="zh-CN" sz="1600" i="1" dirty="0">
                            <a:solidFill>
                              <a:srgbClr val="0070C0"/>
                            </a:solidFill>
                            <a:latin typeface="Cambria Math" panose="02040503050406030204" pitchFamily="18" charset="0"/>
                          </a:rPr>
                          <m:t>𝛿</m:t>
                        </m:r>
                      </m:e>
                      <m:sub>
                        <m:r>
                          <a:rPr lang="en-US" altLang="zh-CN" sz="1600" b="0" i="1" dirty="0" smtClean="0">
                            <a:solidFill>
                              <a:srgbClr val="0070C0"/>
                            </a:solidFill>
                            <a:latin typeface="Cambria Math" panose="02040503050406030204" pitchFamily="18" charset="0"/>
                          </a:rPr>
                          <m:t>𝑔</m:t>
                        </m:r>
                      </m:sub>
                    </m:sSub>
                  </m:oMath>
                </a14:m>
                <a:r>
                  <a:rPr lang="en-US" altLang="zh-CN" sz="1600" dirty="0">
                    <a:solidFill>
                      <a:srgbClr val="0070C0"/>
                    </a:solidFill>
                  </a:rPr>
                  <a:t> = 0, it means that the gate g is local gate</a:t>
                </a:r>
                <a:endParaRPr lang="zh-CN" altLang="en-US" sz="1600" dirty="0">
                  <a:solidFill>
                    <a:srgbClr val="0070C0"/>
                  </a:solidFill>
                </a:endParaRPr>
              </a:p>
            </p:txBody>
          </p:sp>
        </mc:Choice>
        <mc:Fallback xmlns="">
          <p:sp>
            <p:nvSpPr>
              <p:cNvPr id="20" name="文本框 18">
                <a:extLst>
                  <a:ext uri="{FF2B5EF4-FFF2-40B4-BE49-F238E27FC236}">
                    <a16:creationId xmlns:a16="http://schemas.microsoft.com/office/drawing/2014/main" id="{C0261C7C-A057-CF62-614A-87E5F372147B}"/>
                  </a:ext>
                </a:extLst>
              </p:cNvPr>
              <p:cNvSpPr txBox="1">
                <a:spLocks noRot="1" noChangeAspect="1" noMove="1" noResize="1" noEditPoints="1" noAdjustHandles="1" noChangeArrowheads="1" noChangeShapeType="1" noTextEdit="1"/>
              </p:cNvSpPr>
              <p:nvPr/>
            </p:nvSpPr>
            <p:spPr>
              <a:xfrm>
                <a:off x="1650260" y="3073730"/>
                <a:ext cx="6308911" cy="624786"/>
              </a:xfrm>
              <a:prstGeom prst="rect">
                <a:avLst/>
              </a:prstGeom>
              <a:blipFill>
                <a:blip r:embed="rId5"/>
                <a:stretch>
                  <a:fillRect l="-604" t="-1961" r="-805" b="-7843"/>
                </a:stretch>
              </a:blipFill>
            </p:spPr>
            <p:txBody>
              <a:bodyPr/>
              <a:lstStyle/>
              <a:p>
                <a:r>
                  <a:rPr lang="en-US">
                    <a:noFill/>
                  </a:rPr>
                  <a:t> </a:t>
                </a:r>
              </a:p>
            </p:txBody>
          </p:sp>
        </mc:Fallback>
      </mc:AlternateContent>
      <p:sp>
        <p:nvSpPr>
          <p:cNvPr id="21" name="文本框 19">
            <a:extLst>
              <a:ext uri="{FF2B5EF4-FFF2-40B4-BE49-F238E27FC236}">
                <a16:creationId xmlns:a16="http://schemas.microsoft.com/office/drawing/2014/main" id="{0FD1B268-4D9F-EF6F-9C00-6633BD7C9EDA}"/>
              </a:ext>
            </a:extLst>
          </p:cNvPr>
          <p:cNvSpPr txBox="1"/>
          <p:nvPr/>
        </p:nvSpPr>
        <p:spPr>
          <a:xfrm>
            <a:off x="1641968" y="3998348"/>
            <a:ext cx="6129494" cy="338554"/>
          </a:xfrm>
          <a:prstGeom prst="rect">
            <a:avLst/>
          </a:prstGeom>
          <a:noFill/>
        </p:spPr>
        <p:txBody>
          <a:bodyPr wrap="square">
            <a:spAutoFit/>
          </a:bodyPr>
          <a:lstStyle/>
          <a:p>
            <a:r>
              <a:rPr lang="en-US" altLang="zh-CN" sz="1600" b="1" dirty="0"/>
              <a:t>e) EPR Generation Requirement: </a:t>
            </a:r>
            <a:endParaRPr lang="zh-CN" altLang="en-US" sz="1600" b="1" dirty="0"/>
          </a:p>
        </p:txBody>
      </p:sp>
      <p:pic>
        <p:nvPicPr>
          <p:cNvPr id="22" name="图片 20">
            <a:extLst>
              <a:ext uri="{FF2B5EF4-FFF2-40B4-BE49-F238E27FC236}">
                <a16:creationId xmlns:a16="http://schemas.microsoft.com/office/drawing/2014/main" id="{D6CB0834-CE78-9E35-02C4-36C89A45F872}"/>
              </a:ext>
            </a:extLst>
          </p:cNvPr>
          <p:cNvPicPr>
            <a:picLocks noChangeAspect="1"/>
          </p:cNvPicPr>
          <p:nvPr/>
        </p:nvPicPr>
        <p:blipFill>
          <a:blip r:embed="rId6"/>
          <a:stretch>
            <a:fillRect/>
          </a:stretch>
        </p:blipFill>
        <p:spPr>
          <a:xfrm>
            <a:off x="4875202" y="3929181"/>
            <a:ext cx="3067399" cy="557709"/>
          </a:xfrm>
          <a:prstGeom prst="rect">
            <a:avLst/>
          </a:prstGeom>
        </p:spPr>
      </p:pic>
      <mc:AlternateContent xmlns:mc="http://schemas.openxmlformats.org/markup-compatibility/2006" xmlns:a14="http://schemas.microsoft.com/office/drawing/2010/main">
        <mc:Choice Requires="a14">
          <p:sp>
            <p:nvSpPr>
              <p:cNvPr id="23" name="文本框 21">
                <a:extLst>
                  <a:ext uri="{FF2B5EF4-FFF2-40B4-BE49-F238E27FC236}">
                    <a16:creationId xmlns:a16="http://schemas.microsoft.com/office/drawing/2014/main" id="{A8A666C5-BD32-EC01-657F-5A4BED2589A1}"/>
                  </a:ext>
                </a:extLst>
              </p:cNvPr>
              <p:cNvSpPr txBox="1"/>
              <p:nvPr/>
            </p:nvSpPr>
            <p:spPr>
              <a:xfrm>
                <a:off x="1623722" y="4417004"/>
                <a:ext cx="6526589" cy="624786"/>
              </a:xfrm>
              <a:prstGeom prst="rect">
                <a:avLst/>
              </a:prstGeom>
              <a:noFill/>
            </p:spPr>
            <p:txBody>
              <a:bodyPr wrap="square">
                <a:spAutoFit/>
              </a:bodyPr>
              <a:lstStyle/>
              <a:p>
                <a:r>
                  <a:rPr lang="en-US" altLang="zh-CN" sz="1600" dirty="0">
                    <a:solidFill>
                      <a:srgbClr val="0070C0"/>
                    </a:solidFill>
                  </a:rPr>
                  <a:t>The execution of a remote gate (</a:t>
                </a:r>
                <a14:m>
                  <m:oMath xmlns:m="http://schemas.openxmlformats.org/officeDocument/2006/math">
                    <m:sSub>
                      <m:sSubPr>
                        <m:ctrlPr>
                          <a:rPr lang="en-US" altLang="zh-CN" sz="1600" i="1" dirty="0">
                            <a:solidFill>
                              <a:srgbClr val="0070C0"/>
                            </a:solidFill>
                            <a:latin typeface="Cambria Math" panose="02040503050406030204" pitchFamily="18" charset="0"/>
                          </a:rPr>
                        </m:ctrlPr>
                      </m:sSubPr>
                      <m:e>
                        <m:r>
                          <a:rPr lang="en-US" altLang="zh-CN" sz="1600" i="1" dirty="0">
                            <a:solidFill>
                              <a:srgbClr val="0070C0"/>
                            </a:solidFill>
                            <a:latin typeface="Cambria Math" panose="02040503050406030204" pitchFamily="18" charset="0"/>
                          </a:rPr>
                          <m:t>𝛿</m:t>
                        </m:r>
                      </m:e>
                      <m:sub>
                        <m:r>
                          <a:rPr lang="en-US" altLang="zh-CN" sz="1600" i="1" dirty="0">
                            <a:solidFill>
                              <a:srgbClr val="0070C0"/>
                            </a:solidFill>
                            <a:latin typeface="Cambria Math" panose="02040503050406030204" pitchFamily="18" charset="0"/>
                          </a:rPr>
                          <m:t>𝑔</m:t>
                        </m:r>
                      </m:sub>
                    </m:sSub>
                  </m:oMath>
                </a14:m>
                <a:r>
                  <a:rPr lang="en-US" altLang="zh-CN" sz="1600" dirty="0">
                    <a:solidFill>
                      <a:srgbClr val="0070C0"/>
                    </a:solidFill>
                  </a:rPr>
                  <a:t> = 1) strictly demands the consumption of an EPR entangled pair (</a:t>
                </a:r>
                <a14:m>
                  <m:oMath xmlns:m="http://schemas.openxmlformats.org/officeDocument/2006/math">
                    <m:sSub>
                      <m:sSubPr>
                        <m:ctrlPr>
                          <a:rPr lang="en-US" altLang="zh-CN" sz="1600" b="0" i="1" dirty="0" smtClean="0">
                            <a:solidFill>
                              <a:srgbClr val="0070C0"/>
                            </a:solidFill>
                            <a:latin typeface="Cambria Math" panose="02040503050406030204" pitchFamily="18" charset="0"/>
                          </a:rPr>
                        </m:ctrlPr>
                      </m:sSubPr>
                      <m:e>
                        <m:r>
                          <a:rPr lang="en-US" altLang="zh-CN" sz="1600" b="0" i="1" dirty="0" smtClean="0">
                            <a:solidFill>
                              <a:srgbClr val="0070C0"/>
                            </a:solidFill>
                            <a:latin typeface="Cambria Math" panose="02040503050406030204" pitchFamily="18" charset="0"/>
                          </a:rPr>
                          <m:t>𝑦</m:t>
                        </m:r>
                      </m:e>
                      <m:sub>
                        <m:r>
                          <a:rPr lang="en-US" altLang="zh-CN" sz="1600" i="1" dirty="0">
                            <a:solidFill>
                              <a:srgbClr val="0070C0"/>
                            </a:solidFill>
                            <a:latin typeface="Cambria Math" panose="02040503050406030204" pitchFamily="18" charset="0"/>
                          </a:rPr>
                          <m:t>𝑔</m:t>
                        </m:r>
                        <m:r>
                          <a:rPr lang="en-US" altLang="zh-CN" sz="1600" b="0" i="1" dirty="0" smtClean="0">
                            <a:solidFill>
                              <a:srgbClr val="0070C0"/>
                            </a:solidFill>
                            <a:latin typeface="Cambria Math" panose="02040503050406030204" pitchFamily="18" charset="0"/>
                          </a:rPr>
                          <m:t>,</m:t>
                        </m:r>
                        <m:r>
                          <a:rPr lang="en-US" altLang="zh-CN" sz="1600" b="0" i="1" dirty="0" smtClean="0">
                            <a:solidFill>
                              <a:srgbClr val="0070C0"/>
                            </a:solidFill>
                            <a:latin typeface="Cambria Math" panose="02040503050406030204" pitchFamily="18" charset="0"/>
                          </a:rPr>
                          <m:t>𝑡</m:t>
                        </m:r>
                      </m:sub>
                    </m:sSub>
                  </m:oMath>
                </a14:m>
                <a:r>
                  <a:rPr lang="en-US" altLang="zh-CN" sz="1600" dirty="0">
                    <a:solidFill>
                      <a:srgbClr val="0070C0"/>
                    </a:solidFill>
                  </a:rPr>
                  <a:t> = 1)</a:t>
                </a:r>
                <a:endParaRPr lang="zh-CN" altLang="en-US" sz="1600" dirty="0">
                  <a:solidFill>
                    <a:srgbClr val="0070C0"/>
                  </a:solidFill>
                </a:endParaRPr>
              </a:p>
            </p:txBody>
          </p:sp>
        </mc:Choice>
        <mc:Fallback xmlns="">
          <p:sp>
            <p:nvSpPr>
              <p:cNvPr id="23" name="文本框 21">
                <a:extLst>
                  <a:ext uri="{FF2B5EF4-FFF2-40B4-BE49-F238E27FC236}">
                    <a16:creationId xmlns:a16="http://schemas.microsoft.com/office/drawing/2014/main" id="{A8A666C5-BD32-EC01-657F-5A4BED2589A1}"/>
                  </a:ext>
                </a:extLst>
              </p:cNvPr>
              <p:cNvSpPr txBox="1">
                <a:spLocks noRot="1" noChangeAspect="1" noMove="1" noResize="1" noEditPoints="1" noAdjustHandles="1" noChangeArrowheads="1" noChangeShapeType="1" noTextEdit="1"/>
              </p:cNvSpPr>
              <p:nvPr/>
            </p:nvSpPr>
            <p:spPr>
              <a:xfrm>
                <a:off x="1623722" y="4417004"/>
                <a:ext cx="6526589" cy="624786"/>
              </a:xfrm>
              <a:prstGeom prst="rect">
                <a:avLst/>
              </a:prstGeom>
              <a:blipFill>
                <a:blip r:embed="rId7"/>
                <a:stretch>
                  <a:fillRect l="-388" t="-4082" r="-777" b="-10204"/>
                </a:stretch>
              </a:blipFill>
            </p:spPr>
            <p:txBody>
              <a:bodyPr/>
              <a:lstStyle/>
              <a:p>
                <a:r>
                  <a:rPr lang="en-US">
                    <a:noFill/>
                  </a:rPr>
                  <a:t> </a:t>
                </a:r>
              </a:p>
            </p:txBody>
          </p:sp>
        </mc:Fallback>
      </mc:AlternateContent>
      <p:sp>
        <p:nvSpPr>
          <p:cNvPr id="24" name="文本框 22">
            <a:extLst>
              <a:ext uri="{FF2B5EF4-FFF2-40B4-BE49-F238E27FC236}">
                <a16:creationId xmlns:a16="http://schemas.microsoft.com/office/drawing/2014/main" id="{091C1BA9-552E-FD18-C31B-275123F826EB}"/>
              </a:ext>
            </a:extLst>
          </p:cNvPr>
          <p:cNvSpPr txBox="1"/>
          <p:nvPr/>
        </p:nvSpPr>
        <p:spPr>
          <a:xfrm>
            <a:off x="1623722" y="5372396"/>
            <a:ext cx="6094324" cy="338554"/>
          </a:xfrm>
          <a:prstGeom prst="rect">
            <a:avLst/>
          </a:prstGeom>
          <a:noFill/>
        </p:spPr>
        <p:txBody>
          <a:bodyPr wrap="square">
            <a:spAutoFit/>
          </a:bodyPr>
          <a:lstStyle/>
          <a:p>
            <a:r>
              <a:rPr lang="en-US" altLang="zh-CN" sz="1600" b="1" dirty="0"/>
              <a:t>f) EPR Before Execution Ordering: </a:t>
            </a:r>
            <a:endParaRPr lang="zh-CN" altLang="en-US" sz="1600" b="1" dirty="0"/>
          </a:p>
        </p:txBody>
      </p:sp>
      <p:pic>
        <p:nvPicPr>
          <p:cNvPr id="25" name="图片 23">
            <a:extLst>
              <a:ext uri="{FF2B5EF4-FFF2-40B4-BE49-F238E27FC236}">
                <a16:creationId xmlns:a16="http://schemas.microsoft.com/office/drawing/2014/main" id="{F12675FF-F600-1735-1819-0FA9E9EBCF2B}"/>
              </a:ext>
            </a:extLst>
          </p:cNvPr>
          <p:cNvPicPr>
            <a:picLocks noChangeAspect="1"/>
          </p:cNvPicPr>
          <p:nvPr/>
        </p:nvPicPr>
        <p:blipFill>
          <a:blip r:embed="rId8"/>
          <a:stretch>
            <a:fillRect/>
          </a:stretch>
        </p:blipFill>
        <p:spPr>
          <a:xfrm>
            <a:off x="2610054" y="5714101"/>
            <a:ext cx="4526943" cy="611749"/>
          </a:xfrm>
          <a:prstGeom prst="rect">
            <a:avLst/>
          </a:prstGeom>
        </p:spPr>
      </p:pic>
      <p:sp>
        <p:nvSpPr>
          <p:cNvPr id="26" name="文本框 24">
            <a:extLst>
              <a:ext uri="{FF2B5EF4-FFF2-40B4-BE49-F238E27FC236}">
                <a16:creationId xmlns:a16="http://schemas.microsoft.com/office/drawing/2014/main" id="{6DBA93B6-9946-2205-431F-C9827DA3D2C3}"/>
              </a:ext>
            </a:extLst>
          </p:cNvPr>
          <p:cNvSpPr txBox="1"/>
          <p:nvPr/>
        </p:nvSpPr>
        <p:spPr>
          <a:xfrm>
            <a:off x="1640292" y="6274957"/>
            <a:ext cx="7053534" cy="338554"/>
          </a:xfrm>
          <a:prstGeom prst="rect">
            <a:avLst/>
          </a:prstGeom>
          <a:noFill/>
        </p:spPr>
        <p:txBody>
          <a:bodyPr wrap="square">
            <a:spAutoFit/>
          </a:bodyPr>
          <a:lstStyle/>
          <a:p>
            <a:r>
              <a:rPr lang="en-US" altLang="zh-CN" sz="1600" dirty="0">
                <a:solidFill>
                  <a:srgbClr val="0070C0"/>
                </a:solidFill>
              </a:rPr>
              <a:t>The EPR pair for the remote gate g must be generated before the gate is executed.</a:t>
            </a:r>
            <a:endParaRPr lang="zh-CN" altLang="en-US" sz="1600" dirty="0">
              <a:solidFill>
                <a:srgbClr val="0070C0"/>
              </a:solidFill>
            </a:endParaRPr>
          </a:p>
        </p:txBody>
      </p:sp>
      <p:cxnSp>
        <p:nvCxnSpPr>
          <p:cNvPr id="27" name="直接连接符 25">
            <a:extLst>
              <a:ext uri="{FF2B5EF4-FFF2-40B4-BE49-F238E27FC236}">
                <a16:creationId xmlns:a16="http://schemas.microsoft.com/office/drawing/2014/main" id="{8EC8EC0C-C90B-FA13-49D6-B76DD37E0D25}"/>
              </a:ext>
            </a:extLst>
          </p:cNvPr>
          <p:cNvCxnSpPr>
            <a:cxnSpLocks/>
          </p:cNvCxnSpPr>
          <p:nvPr/>
        </p:nvCxnSpPr>
        <p:spPr>
          <a:xfrm>
            <a:off x="8971984" y="2418547"/>
            <a:ext cx="1847770" cy="371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8" name="直接连接符 26">
            <a:extLst>
              <a:ext uri="{FF2B5EF4-FFF2-40B4-BE49-F238E27FC236}">
                <a16:creationId xmlns:a16="http://schemas.microsoft.com/office/drawing/2014/main" id="{35F32CEC-6D22-F9E9-F158-8FCFFBA367EF}"/>
              </a:ext>
            </a:extLst>
          </p:cNvPr>
          <p:cNvCxnSpPr>
            <a:cxnSpLocks/>
          </p:cNvCxnSpPr>
          <p:nvPr/>
        </p:nvCxnSpPr>
        <p:spPr>
          <a:xfrm>
            <a:off x="8975068" y="3104461"/>
            <a:ext cx="1844686" cy="309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29" name="椭圆 27">
            <a:extLst>
              <a:ext uri="{FF2B5EF4-FFF2-40B4-BE49-F238E27FC236}">
                <a16:creationId xmlns:a16="http://schemas.microsoft.com/office/drawing/2014/main" id="{906EC8DD-3E0A-1FE3-8B98-A79F4D2C87F5}"/>
              </a:ext>
            </a:extLst>
          </p:cNvPr>
          <p:cNvSpPr/>
          <p:nvPr/>
        </p:nvSpPr>
        <p:spPr>
          <a:xfrm>
            <a:off x="9380638" y="3009409"/>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30" name="直接连接符 28">
            <a:extLst>
              <a:ext uri="{FF2B5EF4-FFF2-40B4-BE49-F238E27FC236}">
                <a16:creationId xmlns:a16="http://schemas.microsoft.com/office/drawing/2014/main" id="{AA979E30-BFE0-ECEF-025F-3CF30EECFAF2}"/>
              </a:ext>
            </a:extLst>
          </p:cNvPr>
          <p:cNvCxnSpPr>
            <a:cxnSpLocks/>
            <a:endCxn id="29" idx="4"/>
          </p:cNvCxnSpPr>
          <p:nvPr/>
        </p:nvCxnSpPr>
        <p:spPr>
          <a:xfrm>
            <a:off x="9488659" y="2427063"/>
            <a:ext cx="0" cy="78948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1" name="直接连接符 29">
            <a:extLst>
              <a:ext uri="{FF2B5EF4-FFF2-40B4-BE49-F238E27FC236}">
                <a16:creationId xmlns:a16="http://schemas.microsoft.com/office/drawing/2014/main" id="{281EAB60-D7E3-638F-58A8-C7998013C7F4}"/>
              </a:ext>
            </a:extLst>
          </p:cNvPr>
          <p:cNvCxnSpPr>
            <a:cxnSpLocks/>
          </p:cNvCxnSpPr>
          <p:nvPr/>
        </p:nvCxnSpPr>
        <p:spPr>
          <a:xfrm>
            <a:off x="8971984" y="2620672"/>
            <a:ext cx="184777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2" name="直接连接符 30">
            <a:extLst>
              <a:ext uri="{FF2B5EF4-FFF2-40B4-BE49-F238E27FC236}">
                <a16:creationId xmlns:a16="http://schemas.microsoft.com/office/drawing/2014/main" id="{EBA48465-6E98-24F8-4069-BF01FDD48BF8}"/>
              </a:ext>
            </a:extLst>
          </p:cNvPr>
          <p:cNvCxnSpPr>
            <a:cxnSpLocks/>
          </p:cNvCxnSpPr>
          <p:nvPr/>
        </p:nvCxnSpPr>
        <p:spPr>
          <a:xfrm>
            <a:off x="8971984" y="2870809"/>
            <a:ext cx="184777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33" name="椭圆 31">
            <a:extLst>
              <a:ext uri="{FF2B5EF4-FFF2-40B4-BE49-F238E27FC236}">
                <a16:creationId xmlns:a16="http://schemas.microsoft.com/office/drawing/2014/main" id="{99F688C3-F098-9217-2932-D7D8B3A03AE0}"/>
              </a:ext>
            </a:extLst>
          </p:cNvPr>
          <p:cNvSpPr/>
          <p:nvPr/>
        </p:nvSpPr>
        <p:spPr>
          <a:xfrm>
            <a:off x="10108184" y="2521829"/>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34" name="直接连接符 32">
            <a:extLst>
              <a:ext uri="{FF2B5EF4-FFF2-40B4-BE49-F238E27FC236}">
                <a16:creationId xmlns:a16="http://schemas.microsoft.com/office/drawing/2014/main" id="{0F2A9ABC-F1FF-F754-610E-EBD768418E16}"/>
              </a:ext>
            </a:extLst>
          </p:cNvPr>
          <p:cNvCxnSpPr>
            <a:cxnSpLocks/>
            <a:endCxn id="33" idx="4"/>
          </p:cNvCxnSpPr>
          <p:nvPr/>
        </p:nvCxnSpPr>
        <p:spPr>
          <a:xfrm>
            <a:off x="10216205" y="2418083"/>
            <a:ext cx="0" cy="31088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35" name="文本框 33">
            <a:extLst>
              <a:ext uri="{FF2B5EF4-FFF2-40B4-BE49-F238E27FC236}">
                <a16:creationId xmlns:a16="http://schemas.microsoft.com/office/drawing/2014/main" id="{3BD25618-4DB5-27BD-3709-D0D958ED2068}"/>
              </a:ext>
            </a:extLst>
          </p:cNvPr>
          <p:cNvSpPr txBox="1"/>
          <p:nvPr/>
        </p:nvSpPr>
        <p:spPr>
          <a:xfrm>
            <a:off x="8667838" y="2252827"/>
            <a:ext cx="483117" cy="276999"/>
          </a:xfrm>
          <a:prstGeom prst="rect">
            <a:avLst/>
          </a:prstGeom>
          <a:noFill/>
        </p:spPr>
        <p:txBody>
          <a:bodyPr wrap="square" rtlCol="0">
            <a:spAutoFit/>
          </a:bodyPr>
          <a:lstStyle/>
          <a:p>
            <a:r>
              <a:rPr lang="en-US" altLang="zh-CN" sz="1200" dirty="0"/>
              <a:t>q1</a:t>
            </a:r>
            <a:endParaRPr lang="zh-CN" altLang="en-US" sz="1200" dirty="0"/>
          </a:p>
        </p:txBody>
      </p:sp>
      <p:sp>
        <p:nvSpPr>
          <p:cNvPr id="36" name="文本框 34">
            <a:extLst>
              <a:ext uri="{FF2B5EF4-FFF2-40B4-BE49-F238E27FC236}">
                <a16:creationId xmlns:a16="http://schemas.microsoft.com/office/drawing/2014/main" id="{DCE2C978-12BD-FE1F-9A8C-96293178DC6C}"/>
              </a:ext>
            </a:extLst>
          </p:cNvPr>
          <p:cNvSpPr txBox="1"/>
          <p:nvPr/>
        </p:nvSpPr>
        <p:spPr>
          <a:xfrm>
            <a:off x="8661383" y="2498505"/>
            <a:ext cx="483117" cy="276999"/>
          </a:xfrm>
          <a:prstGeom prst="rect">
            <a:avLst/>
          </a:prstGeom>
          <a:noFill/>
        </p:spPr>
        <p:txBody>
          <a:bodyPr wrap="square" rtlCol="0">
            <a:spAutoFit/>
          </a:bodyPr>
          <a:lstStyle/>
          <a:p>
            <a:r>
              <a:rPr lang="en-US" altLang="zh-CN" sz="1200" b="1" dirty="0"/>
              <a:t>q3</a:t>
            </a:r>
            <a:endParaRPr lang="zh-CN" altLang="en-US" sz="1200" b="1" dirty="0"/>
          </a:p>
        </p:txBody>
      </p:sp>
      <p:sp>
        <p:nvSpPr>
          <p:cNvPr id="37" name="文本框 35">
            <a:extLst>
              <a:ext uri="{FF2B5EF4-FFF2-40B4-BE49-F238E27FC236}">
                <a16:creationId xmlns:a16="http://schemas.microsoft.com/office/drawing/2014/main" id="{2C2E0458-8B63-EC12-4D5D-661AD49CBC65}"/>
              </a:ext>
            </a:extLst>
          </p:cNvPr>
          <p:cNvSpPr txBox="1"/>
          <p:nvPr/>
        </p:nvSpPr>
        <p:spPr>
          <a:xfrm>
            <a:off x="8667838" y="2723894"/>
            <a:ext cx="483117" cy="276999"/>
          </a:xfrm>
          <a:prstGeom prst="rect">
            <a:avLst/>
          </a:prstGeom>
          <a:noFill/>
        </p:spPr>
        <p:txBody>
          <a:bodyPr wrap="square" rtlCol="0">
            <a:spAutoFit/>
          </a:bodyPr>
          <a:lstStyle/>
          <a:p>
            <a:r>
              <a:rPr lang="en-US" altLang="zh-CN" sz="1200" b="1" dirty="0"/>
              <a:t>q2</a:t>
            </a:r>
            <a:endParaRPr lang="zh-CN" altLang="en-US" sz="1200" b="1" dirty="0"/>
          </a:p>
        </p:txBody>
      </p:sp>
      <p:sp>
        <p:nvSpPr>
          <p:cNvPr id="38" name="文本框 36">
            <a:extLst>
              <a:ext uri="{FF2B5EF4-FFF2-40B4-BE49-F238E27FC236}">
                <a16:creationId xmlns:a16="http://schemas.microsoft.com/office/drawing/2014/main" id="{82760C75-C4A9-7485-C25C-26BF199C7A3B}"/>
              </a:ext>
            </a:extLst>
          </p:cNvPr>
          <p:cNvSpPr txBox="1"/>
          <p:nvPr/>
        </p:nvSpPr>
        <p:spPr>
          <a:xfrm>
            <a:off x="8677844" y="2957698"/>
            <a:ext cx="483117" cy="276999"/>
          </a:xfrm>
          <a:prstGeom prst="rect">
            <a:avLst/>
          </a:prstGeom>
          <a:noFill/>
        </p:spPr>
        <p:txBody>
          <a:bodyPr wrap="square" rtlCol="0">
            <a:spAutoFit/>
          </a:bodyPr>
          <a:lstStyle/>
          <a:p>
            <a:r>
              <a:rPr lang="en-US" altLang="zh-CN" sz="1200" dirty="0"/>
              <a:t>q4</a:t>
            </a:r>
            <a:endParaRPr lang="zh-CN" altLang="en-US" sz="1200" dirty="0"/>
          </a:p>
        </p:txBody>
      </p:sp>
      <p:cxnSp>
        <p:nvCxnSpPr>
          <p:cNvPr id="39" name="直接连接符 37">
            <a:extLst>
              <a:ext uri="{FF2B5EF4-FFF2-40B4-BE49-F238E27FC236}">
                <a16:creationId xmlns:a16="http://schemas.microsoft.com/office/drawing/2014/main" id="{617CF25E-2986-CB95-1090-F98B9F2CF043}"/>
              </a:ext>
            </a:extLst>
          </p:cNvPr>
          <p:cNvCxnSpPr/>
          <p:nvPr/>
        </p:nvCxnSpPr>
        <p:spPr>
          <a:xfrm>
            <a:off x="8625641" y="2735256"/>
            <a:ext cx="2390589" cy="0"/>
          </a:xfrm>
          <a:prstGeom prst="line">
            <a:avLst/>
          </a:prstGeom>
          <a:ln w="19050">
            <a:solidFill>
              <a:srgbClr val="FF0000"/>
            </a:solidFill>
            <a:prstDash val="solid"/>
          </a:ln>
        </p:spPr>
        <p:style>
          <a:lnRef idx="1">
            <a:schemeClr val="accent1"/>
          </a:lnRef>
          <a:fillRef idx="0">
            <a:schemeClr val="accent1"/>
          </a:fillRef>
          <a:effectRef idx="0">
            <a:schemeClr val="accent1"/>
          </a:effectRef>
          <a:fontRef idx="minor">
            <a:schemeClr val="tx1"/>
          </a:fontRef>
        </p:style>
      </p:cxnSp>
      <p:sp>
        <p:nvSpPr>
          <p:cNvPr id="40" name="文本框 38">
            <a:extLst>
              <a:ext uri="{FF2B5EF4-FFF2-40B4-BE49-F238E27FC236}">
                <a16:creationId xmlns:a16="http://schemas.microsoft.com/office/drawing/2014/main" id="{68E5FB86-4DED-B99C-2297-A6B49D325C47}"/>
              </a:ext>
            </a:extLst>
          </p:cNvPr>
          <p:cNvSpPr txBox="1"/>
          <p:nvPr/>
        </p:nvSpPr>
        <p:spPr>
          <a:xfrm>
            <a:off x="11013040" y="2318559"/>
            <a:ext cx="1001457" cy="276999"/>
          </a:xfrm>
          <a:prstGeom prst="rect">
            <a:avLst/>
          </a:prstGeom>
          <a:noFill/>
        </p:spPr>
        <p:txBody>
          <a:bodyPr wrap="square" rtlCol="0">
            <a:spAutoFit/>
          </a:bodyPr>
          <a:lstStyle/>
          <a:p>
            <a:r>
              <a:rPr lang="en-US" altLang="zh-CN" sz="1200" dirty="0"/>
              <a:t>QPU A</a:t>
            </a:r>
            <a:endParaRPr lang="zh-CN" altLang="en-US" sz="1200" dirty="0"/>
          </a:p>
        </p:txBody>
      </p:sp>
      <p:sp>
        <p:nvSpPr>
          <p:cNvPr id="41" name="文本框 39">
            <a:extLst>
              <a:ext uri="{FF2B5EF4-FFF2-40B4-BE49-F238E27FC236}">
                <a16:creationId xmlns:a16="http://schemas.microsoft.com/office/drawing/2014/main" id="{35910ADD-E048-04E6-A8A0-913713A35375}"/>
              </a:ext>
            </a:extLst>
          </p:cNvPr>
          <p:cNvSpPr txBox="1"/>
          <p:nvPr/>
        </p:nvSpPr>
        <p:spPr>
          <a:xfrm>
            <a:off x="11013040" y="2873789"/>
            <a:ext cx="1001457" cy="276999"/>
          </a:xfrm>
          <a:prstGeom prst="rect">
            <a:avLst/>
          </a:prstGeom>
          <a:noFill/>
        </p:spPr>
        <p:txBody>
          <a:bodyPr wrap="square" rtlCol="0">
            <a:spAutoFit/>
          </a:bodyPr>
          <a:lstStyle/>
          <a:p>
            <a:r>
              <a:rPr lang="en-US" altLang="zh-CN" sz="1200" dirty="0"/>
              <a:t>QPU B</a:t>
            </a:r>
            <a:endParaRPr lang="zh-CN" altLang="en-US" sz="1200" dirty="0"/>
          </a:p>
        </p:txBody>
      </p:sp>
      <mc:AlternateContent xmlns:mc="http://schemas.openxmlformats.org/markup-compatibility/2006" xmlns:a14="http://schemas.microsoft.com/office/drawing/2010/main">
        <mc:Choice Requires="a14">
          <p:sp>
            <p:nvSpPr>
              <p:cNvPr id="42" name="文本框 40">
                <a:extLst>
                  <a:ext uri="{FF2B5EF4-FFF2-40B4-BE49-F238E27FC236}">
                    <a16:creationId xmlns:a16="http://schemas.microsoft.com/office/drawing/2014/main" id="{49790A9A-7B07-1F9C-4984-745F6101A4CB}"/>
                  </a:ext>
                </a:extLst>
              </p:cNvPr>
              <p:cNvSpPr txBox="1"/>
              <p:nvPr/>
            </p:nvSpPr>
            <p:spPr>
              <a:xfrm>
                <a:off x="9710546" y="1723046"/>
                <a:ext cx="1983739" cy="60580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CN" sz="1400" i="1">
                              <a:solidFill>
                                <a:srgbClr val="0070C0"/>
                              </a:solidFill>
                              <a:latin typeface="Cambria Math" panose="02040503050406030204" pitchFamily="18" charset="0"/>
                            </a:rPr>
                          </m:ctrlPr>
                        </m:sSubPr>
                        <m:e>
                          <m:nary>
                            <m:naryPr>
                              <m:chr m:val="∑"/>
                              <m:ctrlPr>
                                <a:rPr lang="en-US" altLang="zh-CN" sz="1400" i="1">
                                  <a:solidFill>
                                    <a:srgbClr val="0070C0"/>
                                  </a:solidFill>
                                  <a:latin typeface="Cambria Math" panose="02040503050406030204" pitchFamily="18" charset="0"/>
                                </a:rPr>
                              </m:ctrlPr>
                            </m:naryPr>
                            <m:sub>
                              <m:r>
                                <m:rPr>
                                  <m:brk m:alnAt="23"/>
                                </m:rPr>
                                <a:rPr lang="en-US" altLang="zh-CN" sz="1400" i="1">
                                  <a:solidFill>
                                    <a:srgbClr val="0070C0"/>
                                  </a:solidFill>
                                  <a:latin typeface="Cambria Math" panose="02040503050406030204" pitchFamily="18" charset="0"/>
                                </a:rPr>
                                <m:t>𝑡</m:t>
                              </m:r>
                              <m:r>
                                <a:rPr lang="en-US" altLang="zh-CN" sz="1400" i="1">
                                  <a:solidFill>
                                    <a:srgbClr val="0070C0"/>
                                  </a:solidFill>
                                  <a:latin typeface="Cambria Math" panose="02040503050406030204" pitchFamily="18" charset="0"/>
                                </a:rPr>
                                <m:t>=1</m:t>
                              </m:r>
                            </m:sub>
                            <m:sup>
                              <m:r>
                                <a:rPr lang="en-US" altLang="zh-CN" sz="1400" i="1">
                                  <a:solidFill>
                                    <a:srgbClr val="0070C0"/>
                                  </a:solidFill>
                                  <a:latin typeface="Cambria Math" panose="02040503050406030204" pitchFamily="18" charset="0"/>
                                </a:rPr>
                                <m:t>𝐻</m:t>
                              </m:r>
                            </m:sup>
                            <m:e>
                              <m:sSub>
                                <m:sSubPr>
                                  <m:ctrlPr>
                                    <a:rPr lang="en-US" altLang="zh-CN" sz="1400" i="1">
                                      <a:solidFill>
                                        <a:srgbClr val="0070C0"/>
                                      </a:solidFill>
                                      <a:latin typeface="Cambria Math" panose="02040503050406030204" pitchFamily="18" charset="0"/>
                                    </a:rPr>
                                  </m:ctrlPr>
                                </m:sSubPr>
                                <m:e>
                                  <m:r>
                                    <a:rPr lang="en-US" altLang="zh-CN" sz="1400" i="1">
                                      <a:solidFill>
                                        <a:srgbClr val="0070C0"/>
                                      </a:solidFill>
                                      <a:latin typeface="Cambria Math" panose="02040503050406030204" pitchFamily="18" charset="0"/>
                                    </a:rPr>
                                    <m:t>𝑦</m:t>
                                  </m:r>
                                </m:e>
                                <m:sub>
                                  <m:sSub>
                                    <m:sSubPr>
                                      <m:ctrlPr>
                                        <a:rPr lang="en-US" altLang="zh-CN" sz="1400" i="1">
                                          <a:solidFill>
                                            <a:srgbClr val="0070C0"/>
                                          </a:solidFill>
                                          <a:latin typeface="Cambria Math" panose="02040503050406030204" pitchFamily="18" charset="0"/>
                                        </a:rPr>
                                      </m:ctrlPr>
                                    </m:sSubPr>
                                    <m:e>
                                      <m:r>
                                        <a:rPr lang="en-US" altLang="zh-CN" sz="1400" i="1">
                                          <a:solidFill>
                                            <a:srgbClr val="0070C0"/>
                                          </a:solidFill>
                                          <a:latin typeface="Cambria Math" panose="02040503050406030204" pitchFamily="18" charset="0"/>
                                        </a:rPr>
                                        <m:t>𝑔</m:t>
                                      </m:r>
                                    </m:e>
                                    <m:sub>
                                      <m:r>
                                        <a:rPr lang="en-US" altLang="zh-CN" sz="1400" i="1">
                                          <a:solidFill>
                                            <a:srgbClr val="0070C0"/>
                                          </a:solidFill>
                                          <a:latin typeface="Cambria Math" panose="02040503050406030204" pitchFamily="18" charset="0"/>
                                        </a:rPr>
                                        <m:t>4</m:t>
                                      </m:r>
                                    </m:sub>
                                  </m:sSub>
                                  <m:r>
                                    <a:rPr lang="en-US" altLang="zh-CN" sz="1400" i="1">
                                      <a:solidFill>
                                        <a:srgbClr val="0070C0"/>
                                      </a:solidFill>
                                      <a:latin typeface="Cambria Math" panose="02040503050406030204" pitchFamily="18" charset="0"/>
                                    </a:rPr>
                                    <m:t>,</m:t>
                                  </m:r>
                                  <m:r>
                                    <a:rPr lang="en-US" altLang="zh-CN" sz="1400" b="0" i="1" smtClean="0">
                                      <a:solidFill>
                                        <a:srgbClr val="0070C0"/>
                                      </a:solidFill>
                                      <a:latin typeface="Cambria Math" panose="02040503050406030204" pitchFamily="18" charset="0"/>
                                    </a:rPr>
                                    <m:t>𝑡</m:t>
                                  </m:r>
                                </m:sub>
                              </m:sSub>
                            </m:e>
                          </m:nary>
                          <m:r>
                            <a:rPr lang="en-US" altLang="zh-CN" sz="1400" b="0" i="1" smtClean="0">
                              <a:solidFill>
                                <a:srgbClr val="0070C0"/>
                              </a:solidFill>
                              <a:latin typeface="Cambria Math" panose="02040503050406030204" pitchFamily="18" charset="0"/>
                            </a:rPr>
                            <m:t>=</m:t>
                          </m:r>
                          <m:r>
                            <a:rPr lang="en-US" altLang="zh-CN" sz="1400" i="1">
                              <a:solidFill>
                                <a:srgbClr val="0070C0"/>
                              </a:solidFill>
                              <a:latin typeface="Cambria Math" panose="02040503050406030204" pitchFamily="18" charset="0"/>
                            </a:rPr>
                            <m:t>𝛿</m:t>
                          </m:r>
                        </m:e>
                        <m:sub>
                          <m:sSub>
                            <m:sSubPr>
                              <m:ctrlPr>
                                <a:rPr lang="en-US" altLang="zh-CN" sz="1400" b="0" i="1" smtClean="0">
                                  <a:solidFill>
                                    <a:srgbClr val="0070C0"/>
                                  </a:solidFill>
                                  <a:latin typeface="Cambria Math" panose="02040503050406030204" pitchFamily="18" charset="0"/>
                                </a:rPr>
                              </m:ctrlPr>
                            </m:sSubPr>
                            <m:e>
                              <m:r>
                                <a:rPr lang="en-US" altLang="zh-CN" sz="1400" b="0" i="1" smtClean="0">
                                  <a:solidFill>
                                    <a:srgbClr val="0070C0"/>
                                  </a:solidFill>
                                  <a:latin typeface="Cambria Math" panose="02040503050406030204" pitchFamily="18" charset="0"/>
                                </a:rPr>
                                <m:t>𝑔</m:t>
                              </m:r>
                            </m:e>
                            <m:sub>
                              <m:r>
                                <a:rPr lang="en-US" altLang="zh-CN" sz="1400" b="0" i="1" smtClean="0">
                                  <a:solidFill>
                                    <a:srgbClr val="0070C0"/>
                                  </a:solidFill>
                                  <a:latin typeface="Cambria Math" panose="02040503050406030204" pitchFamily="18" charset="0"/>
                                </a:rPr>
                                <m:t>4</m:t>
                              </m:r>
                            </m:sub>
                          </m:sSub>
                        </m:sub>
                      </m:sSub>
                      <m:r>
                        <a:rPr lang="en-US" altLang="zh-CN" sz="1400" b="0" i="1" smtClean="0">
                          <a:solidFill>
                            <a:srgbClr val="0070C0"/>
                          </a:solidFill>
                          <a:latin typeface="Cambria Math" panose="02040503050406030204" pitchFamily="18" charset="0"/>
                        </a:rPr>
                        <m:t>=0</m:t>
                      </m:r>
                    </m:oMath>
                  </m:oMathPara>
                </a14:m>
                <a:endParaRPr lang="zh-CN" altLang="en-US" sz="1400" dirty="0"/>
              </a:p>
            </p:txBody>
          </p:sp>
        </mc:Choice>
        <mc:Fallback xmlns="">
          <p:sp>
            <p:nvSpPr>
              <p:cNvPr id="42" name="文本框 40">
                <a:extLst>
                  <a:ext uri="{FF2B5EF4-FFF2-40B4-BE49-F238E27FC236}">
                    <a16:creationId xmlns:a16="http://schemas.microsoft.com/office/drawing/2014/main" id="{49790A9A-7B07-1F9C-4984-745F6101A4CB}"/>
                  </a:ext>
                </a:extLst>
              </p:cNvPr>
              <p:cNvSpPr txBox="1">
                <a:spLocks noRot="1" noChangeAspect="1" noMove="1" noResize="1" noEditPoints="1" noAdjustHandles="1" noChangeArrowheads="1" noChangeShapeType="1" noTextEdit="1"/>
              </p:cNvSpPr>
              <p:nvPr/>
            </p:nvSpPr>
            <p:spPr>
              <a:xfrm>
                <a:off x="9710546" y="1723046"/>
                <a:ext cx="1983739" cy="605807"/>
              </a:xfrm>
              <a:prstGeom prst="rect">
                <a:avLst/>
              </a:prstGeom>
              <a:blipFill>
                <a:blip r:embed="rId9"/>
                <a:stretch>
                  <a:fillRect l="-20382" t="-112245" b="-17551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 name="文本框 41">
                <a:extLst>
                  <a:ext uri="{FF2B5EF4-FFF2-40B4-BE49-F238E27FC236}">
                    <a16:creationId xmlns:a16="http://schemas.microsoft.com/office/drawing/2014/main" id="{64A12FF4-76E3-4A4F-0E8E-950CB4A93859}"/>
                  </a:ext>
                </a:extLst>
              </p:cNvPr>
              <p:cNvSpPr txBox="1"/>
              <p:nvPr/>
            </p:nvSpPr>
            <p:spPr>
              <a:xfrm>
                <a:off x="8952562" y="3199783"/>
                <a:ext cx="1464247" cy="60580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CN" sz="1400" i="1">
                              <a:solidFill>
                                <a:srgbClr val="0070C0"/>
                              </a:solidFill>
                              <a:latin typeface="Cambria Math" panose="02040503050406030204" pitchFamily="18" charset="0"/>
                            </a:rPr>
                          </m:ctrlPr>
                        </m:sSubPr>
                        <m:e>
                          <m:nary>
                            <m:naryPr>
                              <m:chr m:val="∑"/>
                              <m:ctrlPr>
                                <a:rPr lang="en-US" altLang="zh-CN" sz="1400" i="1">
                                  <a:solidFill>
                                    <a:srgbClr val="0070C0"/>
                                  </a:solidFill>
                                  <a:latin typeface="Cambria Math" panose="02040503050406030204" pitchFamily="18" charset="0"/>
                                </a:rPr>
                              </m:ctrlPr>
                            </m:naryPr>
                            <m:sub>
                              <m:r>
                                <m:rPr>
                                  <m:brk m:alnAt="23"/>
                                </m:rPr>
                                <a:rPr lang="en-US" altLang="zh-CN" sz="1400" i="1">
                                  <a:solidFill>
                                    <a:srgbClr val="0070C0"/>
                                  </a:solidFill>
                                  <a:latin typeface="Cambria Math" panose="02040503050406030204" pitchFamily="18" charset="0"/>
                                </a:rPr>
                                <m:t>𝑡</m:t>
                              </m:r>
                              <m:r>
                                <a:rPr lang="en-US" altLang="zh-CN" sz="1400" i="1">
                                  <a:solidFill>
                                    <a:srgbClr val="0070C0"/>
                                  </a:solidFill>
                                  <a:latin typeface="Cambria Math" panose="02040503050406030204" pitchFamily="18" charset="0"/>
                                </a:rPr>
                                <m:t>=1</m:t>
                              </m:r>
                            </m:sub>
                            <m:sup>
                              <m:r>
                                <a:rPr lang="en-US" altLang="zh-CN" sz="1400" i="1">
                                  <a:solidFill>
                                    <a:srgbClr val="0070C0"/>
                                  </a:solidFill>
                                  <a:latin typeface="Cambria Math" panose="02040503050406030204" pitchFamily="18" charset="0"/>
                                </a:rPr>
                                <m:t>𝐻</m:t>
                              </m:r>
                            </m:sup>
                            <m:e>
                              <m:sSub>
                                <m:sSubPr>
                                  <m:ctrlPr>
                                    <a:rPr lang="en-US" altLang="zh-CN" sz="1400" i="1">
                                      <a:solidFill>
                                        <a:srgbClr val="0070C0"/>
                                      </a:solidFill>
                                      <a:latin typeface="Cambria Math" panose="02040503050406030204" pitchFamily="18" charset="0"/>
                                    </a:rPr>
                                  </m:ctrlPr>
                                </m:sSubPr>
                                <m:e>
                                  <m:r>
                                    <a:rPr lang="en-US" altLang="zh-CN" sz="1400" i="1">
                                      <a:solidFill>
                                        <a:srgbClr val="0070C0"/>
                                      </a:solidFill>
                                      <a:latin typeface="Cambria Math" panose="02040503050406030204" pitchFamily="18" charset="0"/>
                                    </a:rPr>
                                    <m:t>𝑦</m:t>
                                  </m:r>
                                </m:e>
                                <m:sub>
                                  <m:sSub>
                                    <m:sSubPr>
                                      <m:ctrlPr>
                                        <a:rPr lang="en-US" altLang="zh-CN" sz="1400" i="1">
                                          <a:solidFill>
                                            <a:srgbClr val="0070C0"/>
                                          </a:solidFill>
                                          <a:latin typeface="Cambria Math" panose="02040503050406030204" pitchFamily="18" charset="0"/>
                                        </a:rPr>
                                      </m:ctrlPr>
                                    </m:sSubPr>
                                    <m:e>
                                      <m:r>
                                        <a:rPr lang="en-US" altLang="zh-CN" sz="1400" i="1">
                                          <a:solidFill>
                                            <a:srgbClr val="0070C0"/>
                                          </a:solidFill>
                                          <a:latin typeface="Cambria Math" panose="02040503050406030204" pitchFamily="18" charset="0"/>
                                        </a:rPr>
                                        <m:t>𝑔</m:t>
                                      </m:r>
                                    </m:e>
                                    <m:sub>
                                      <m:r>
                                        <a:rPr lang="en-US" altLang="zh-CN" sz="1400" b="0" i="1" smtClean="0">
                                          <a:solidFill>
                                            <a:srgbClr val="0070C0"/>
                                          </a:solidFill>
                                          <a:latin typeface="Cambria Math" panose="02040503050406030204" pitchFamily="18" charset="0"/>
                                        </a:rPr>
                                        <m:t>3</m:t>
                                      </m:r>
                                    </m:sub>
                                  </m:sSub>
                                  <m:r>
                                    <a:rPr lang="en-US" altLang="zh-CN" sz="1400" i="1">
                                      <a:solidFill>
                                        <a:srgbClr val="0070C0"/>
                                      </a:solidFill>
                                      <a:latin typeface="Cambria Math" panose="02040503050406030204" pitchFamily="18" charset="0"/>
                                    </a:rPr>
                                    <m:t>,</m:t>
                                  </m:r>
                                  <m:r>
                                    <a:rPr lang="en-US" altLang="zh-CN" sz="1400" b="0" i="1" smtClean="0">
                                      <a:solidFill>
                                        <a:srgbClr val="0070C0"/>
                                      </a:solidFill>
                                      <a:latin typeface="Cambria Math" panose="02040503050406030204" pitchFamily="18" charset="0"/>
                                    </a:rPr>
                                    <m:t>𝑡</m:t>
                                  </m:r>
                                </m:sub>
                              </m:sSub>
                            </m:e>
                          </m:nary>
                          <m:r>
                            <a:rPr lang="en-US" altLang="zh-CN" sz="1400" b="0" i="1" smtClean="0">
                              <a:solidFill>
                                <a:srgbClr val="0070C0"/>
                              </a:solidFill>
                              <a:latin typeface="Cambria Math" panose="02040503050406030204" pitchFamily="18" charset="0"/>
                            </a:rPr>
                            <m:t>=</m:t>
                          </m:r>
                          <m:r>
                            <a:rPr lang="en-US" altLang="zh-CN" sz="1400" i="1">
                              <a:solidFill>
                                <a:srgbClr val="0070C0"/>
                              </a:solidFill>
                              <a:latin typeface="Cambria Math" panose="02040503050406030204" pitchFamily="18" charset="0"/>
                            </a:rPr>
                            <m:t>𝛿</m:t>
                          </m:r>
                        </m:e>
                        <m:sub>
                          <m:sSub>
                            <m:sSubPr>
                              <m:ctrlPr>
                                <a:rPr lang="en-US" altLang="zh-CN" sz="1400" b="0" i="1" smtClean="0">
                                  <a:solidFill>
                                    <a:srgbClr val="0070C0"/>
                                  </a:solidFill>
                                  <a:latin typeface="Cambria Math" panose="02040503050406030204" pitchFamily="18" charset="0"/>
                                </a:rPr>
                              </m:ctrlPr>
                            </m:sSubPr>
                            <m:e>
                              <m:r>
                                <a:rPr lang="en-US" altLang="zh-CN" sz="1400" b="0" i="1" smtClean="0">
                                  <a:solidFill>
                                    <a:srgbClr val="0070C0"/>
                                  </a:solidFill>
                                  <a:latin typeface="Cambria Math" panose="02040503050406030204" pitchFamily="18" charset="0"/>
                                </a:rPr>
                                <m:t>𝑔</m:t>
                              </m:r>
                            </m:e>
                            <m:sub>
                              <m:r>
                                <a:rPr lang="en-US" altLang="zh-CN" sz="1400" b="0" i="1" smtClean="0">
                                  <a:solidFill>
                                    <a:srgbClr val="0070C0"/>
                                  </a:solidFill>
                                  <a:latin typeface="Cambria Math" panose="02040503050406030204" pitchFamily="18" charset="0"/>
                                </a:rPr>
                                <m:t>3</m:t>
                              </m:r>
                            </m:sub>
                          </m:sSub>
                        </m:sub>
                      </m:sSub>
                      <m:r>
                        <a:rPr lang="en-US" altLang="zh-CN" sz="1400" b="0" i="1" smtClean="0">
                          <a:solidFill>
                            <a:srgbClr val="0070C0"/>
                          </a:solidFill>
                          <a:latin typeface="Cambria Math" panose="02040503050406030204" pitchFamily="18" charset="0"/>
                        </a:rPr>
                        <m:t>=1</m:t>
                      </m:r>
                    </m:oMath>
                  </m:oMathPara>
                </a14:m>
                <a:endParaRPr lang="zh-CN" altLang="en-US" sz="1400" dirty="0"/>
              </a:p>
            </p:txBody>
          </p:sp>
        </mc:Choice>
        <mc:Fallback xmlns="">
          <p:sp>
            <p:nvSpPr>
              <p:cNvPr id="43" name="文本框 41">
                <a:extLst>
                  <a:ext uri="{FF2B5EF4-FFF2-40B4-BE49-F238E27FC236}">
                    <a16:creationId xmlns:a16="http://schemas.microsoft.com/office/drawing/2014/main" id="{64A12FF4-76E3-4A4F-0E8E-950CB4A93859}"/>
                  </a:ext>
                </a:extLst>
              </p:cNvPr>
              <p:cNvSpPr txBox="1">
                <a:spLocks noRot="1" noChangeAspect="1" noMove="1" noResize="1" noEditPoints="1" noAdjustHandles="1" noChangeArrowheads="1" noChangeShapeType="1" noTextEdit="1"/>
              </p:cNvSpPr>
              <p:nvPr/>
            </p:nvSpPr>
            <p:spPr>
              <a:xfrm>
                <a:off x="8952562" y="3199783"/>
                <a:ext cx="1464247" cy="605807"/>
              </a:xfrm>
              <a:prstGeom prst="rect">
                <a:avLst/>
              </a:prstGeom>
              <a:blipFill>
                <a:blip r:embed="rId10"/>
                <a:stretch>
                  <a:fillRect l="-45690" t="-116667" r="-1724" b="-181250"/>
                </a:stretch>
              </a:blipFill>
            </p:spPr>
            <p:txBody>
              <a:bodyPr/>
              <a:lstStyle/>
              <a:p>
                <a:r>
                  <a:rPr lang="en-US">
                    <a:noFill/>
                  </a:rPr>
                  <a:t> </a:t>
                </a:r>
              </a:p>
            </p:txBody>
          </p:sp>
        </mc:Fallback>
      </mc:AlternateContent>
      <p:cxnSp>
        <p:nvCxnSpPr>
          <p:cNvPr id="44" name="直接连接符 42">
            <a:extLst>
              <a:ext uri="{FF2B5EF4-FFF2-40B4-BE49-F238E27FC236}">
                <a16:creationId xmlns:a16="http://schemas.microsoft.com/office/drawing/2014/main" id="{876A99AD-2734-4210-69BA-AF140BF519E4}"/>
              </a:ext>
            </a:extLst>
          </p:cNvPr>
          <p:cNvCxnSpPr>
            <a:cxnSpLocks/>
          </p:cNvCxnSpPr>
          <p:nvPr/>
        </p:nvCxnSpPr>
        <p:spPr>
          <a:xfrm>
            <a:off x="8536738" y="4579335"/>
            <a:ext cx="1847770" cy="371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5" name="直接连接符 43">
            <a:extLst>
              <a:ext uri="{FF2B5EF4-FFF2-40B4-BE49-F238E27FC236}">
                <a16:creationId xmlns:a16="http://schemas.microsoft.com/office/drawing/2014/main" id="{13147D46-5341-D041-1C46-704F8D906F1A}"/>
              </a:ext>
            </a:extLst>
          </p:cNvPr>
          <p:cNvCxnSpPr>
            <a:cxnSpLocks/>
          </p:cNvCxnSpPr>
          <p:nvPr/>
        </p:nvCxnSpPr>
        <p:spPr>
          <a:xfrm>
            <a:off x="8553298" y="6073826"/>
            <a:ext cx="1844686" cy="309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46" name="椭圆 44">
            <a:extLst>
              <a:ext uri="{FF2B5EF4-FFF2-40B4-BE49-F238E27FC236}">
                <a16:creationId xmlns:a16="http://schemas.microsoft.com/office/drawing/2014/main" id="{4D218B7C-EA64-4BB6-B51E-EC72F22E21DC}"/>
              </a:ext>
            </a:extLst>
          </p:cNvPr>
          <p:cNvSpPr/>
          <p:nvPr/>
        </p:nvSpPr>
        <p:spPr>
          <a:xfrm>
            <a:off x="9459778" y="5970258"/>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47" name="直接连接符 45">
            <a:extLst>
              <a:ext uri="{FF2B5EF4-FFF2-40B4-BE49-F238E27FC236}">
                <a16:creationId xmlns:a16="http://schemas.microsoft.com/office/drawing/2014/main" id="{F0D452A8-0DDB-77C9-660A-D6D04C2C91F5}"/>
              </a:ext>
            </a:extLst>
          </p:cNvPr>
          <p:cNvCxnSpPr>
            <a:cxnSpLocks/>
            <a:endCxn id="46" idx="4"/>
          </p:cNvCxnSpPr>
          <p:nvPr/>
        </p:nvCxnSpPr>
        <p:spPr>
          <a:xfrm>
            <a:off x="9567799" y="4592731"/>
            <a:ext cx="0" cy="158466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8" name="直接连接符 46">
            <a:extLst>
              <a:ext uri="{FF2B5EF4-FFF2-40B4-BE49-F238E27FC236}">
                <a16:creationId xmlns:a16="http://schemas.microsoft.com/office/drawing/2014/main" id="{39B45EA1-85B2-3A7B-87CD-1A957C78FF4B}"/>
              </a:ext>
            </a:extLst>
          </p:cNvPr>
          <p:cNvCxnSpPr>
            <a:cxnSpLocks/>
          </p:cNvCxnSpPr>
          <p:nvPr/>
        </p:nvCxnSpPr>
        <p:spPr>
          <a:xfrm>
            <a:off x="8536738" y="4781460"/>
            <a:ext cx="184777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9" name="直接连接符 47">
            <a:extLst>
              <a:ext uri="{FF2B5EF4-FFF2-40B4-BE49-F238E27FC236}">
                <a16:creationId xmlns:a16="http://schemas.microsoft.com/office/drawing/2014/main" id="{970735DC-D7C6-A865-7271-E951CFBCB2D9}"/>
              </a:ext>
            </a:extLst>
          </p:cNvPr>
          <p:cNvCxnSpPr>
            <a:cxnSpLocks/>
          </p:cNvCxnSpPr>
          <p:nvPr/>
        </p:nvCxnSpPr>
        <p:spPr>
          <a:xfrm>
            <a:off x="8550214" y="5840174"/>
            <a:ext cx="184777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50" name="椭圆 48">
            <a:extLst>
              <a:ext uri="{FF2B5EF4-FFF2-40B4-BE49-F238E27FC236}">
                <a16:creationId xmlns:a16="http://schemas.microsoft.com/office/drawing/2014/main" id="{CF9DCBEB-B87E-8132-2F8E-19F6D1F5AC87}"/>
              </a:ext>
            </a:extLst>
          </p:cNvPr>
          <p:cNvSpPr/>
          <p:nvPr/>
        </p:nvSpPr>
        <p:spPr>
          <a:xfrm>
            <a:off x="9958768" y="5739360"/>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51" name="直接连接符 49">
            <a:extLst>
              <a:ext uri="{FF2B5EF4-FFF2-40B4-BE49-F238E27FC236}">
                <a16:creationId xmlns:a16="http://schemas.microsoft.com/office/drawing/2014/main" id="{69E826F2-9733-32FF-CBE8-1B45A0F28026}"/>
              </a:ext>
            </a:extLst>
          </p:cNvPr>
          <p:cNvCxnSpPr>
            <a:cxnSpLocks/>
            <a:endCxn id="50" idx="4"/>
          </p:cNvCxnSpPr>
          <p:nvPr/>
        </p:nvCxnSpPr>
        <p:spPr>
          <a:xfrm flipH="1">
            <a:off x="10066789" y="4592731"/>
            <a:ext cx="7845" cy="1353764"/>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52" name="文本框 50">
            <a:extLst>
              <a:ext uri="{FF2B5EF4-FFF2-40B4-BE49-F238E27FC236}">
                <a16:creationId xmlns:a16="http://schemas.microsoft.com/office/drawing/2014/main" id="{BCE7398A-C065-A65E-BB66-3D4548643B08}"/>
              </a:ext>
            </a:extLst>
          </p:cNvPr>
          <p:cNvSpPr txBox="1"/>
          <p:nvPr/>
        </p:nvSpPr>
        <p:spPr>
          <a:xfrm>
            <a:off x="8232592" y="4413615"/>
            <a:ext cx="483117" cy="276999"/>
          </a:xfrm>
          <a:prstGeom prst="rect">
            <a:avLst/>
          </a:prstGeom>
          <a:noFill/>
        </p:spPr>
        <p:txBody>
          <a:bodyPr wrap="square" rtlCol="0">
            <a:spAutoFit/>
          </a:bodyPr>
          <a:lstStyle/>
          <a:p>
            <a:r>
              <a:rPr lang="en-US" altLang="zh-CN" sz="1200" dirty="0"/>
              <a:t>q1</a:t>
            </a:r>
            <a:endParaRPr lang="zh-CN" altLang="en-US" sz="1200" dirty="0"/>
          </a:p>
        </p:txBody>
      </p:sp>
      <p:sp>
        <p:nvSpPr>
          <p:cNvPr id="53" name="文本框 51">
            <a:extLst>
              <a:ext uri="{FF2B5EF4-FFF2-40B4-BE49-F238E27FC236}">
                <a16:creationId xmlns:a16="http://schemas.microsoft.com/office/drawing/2014/main" id="{B1BEE4E1-2A73-A360-AF86-2E716B268FDA}"/>
              </a:ext>
            </a:extLst>
          </p:cNvPr>
          <p:cNvSpPr txBox="1"/>
          <p:nvPr/>
        </p:nvSpPr>
        <p:spPr>
          <a:xfrm>
            <a:off x="8226137" y="4659293"/>
            <a:ext cx="483117" cy="276999"/>
          </a:xfrm>
          <a:prstGeom prst="rect">
            <a:avLst/>
          </a:prstGeom>
          <a:noFill/>
        </p:spPr>
        <p:txBody>
          <a:bodyPr wrap="square" rtlCol="0">
            <a:spAutoFit/>
          </a:bodyPr>
          <a:lstStyle/>
          <a:p>
            <a:r>
              <a:rPr lang="en-US" altLang="zh-CN" sz="1200" b="1" dirty="0"/>
              <a:t>q3</a:t>
            </a:r>
            <a:endParaRPr lang="zh-CN" altLang="en-US" sz="1200" b="1" dirty="0"/>
          </a:p>
        </p:txBody>
      </p:sp>
      <p:sp>
        <p:nvSpPr>
          <p:cNvPr id="54" name="文本框 52">
            <a:extLst>
              <a:ext uri="{FF2B5EF4-FFF2-40B4-BE49-F238E27FC236}">
                <a16:creationId xmlns:a16="http://schemas.microsoft.com/office/drawing/2014/main" id="{6182FFB9-6F8F-C947-0C8A-9D29A8CC6394}"/>
              </a:ext>
            </a:extLst>
          </p:cNvPr>
          <p:cNvSpPr txBox="1"/>
          <p:nvPr/>
        </p:nvSpPr>
        <p:spPr>
          <a:xfrm>
            <a:off x="8246068" y="5693259"/>
            <a:ext cx="483117" cy="276999"/>
          </a:xfrm>
          <a:prstGeom prst="rect">
            <a:avLst/>
          </a:prstGeom>
          <a:noFill/>
        </p:spPr>
        <p:txBody>
          <a:bodyPr wrap="square" rtlCol="0">
            <a:spAutoFit/>
          </a:bodyPr>
          <a:lstStyle/>
          <a:p>
            <a:r>
              <a:rPr lang="en-US" altLang="zh-CN" sz="1200" b="1" dirty="0"/>
              <a:t>q2</a:t>
            </a:r>
            <a:endParaRPr lang="zh-CN" altLang="en-US" sz="1200" b="1" dirty="0"/>
          </a:p>
        </p:txBody>
      </p:sp>
      <p:sp>
        <p:nvSpPr>
          <p:cNvPr id="55" name="文本框 53">
            <a:extLst>
              <a:ext uri="{FF2B5EF4-FFF2-40B4-BE49-F238E27FC236}">
                <a16:creationId xmlns:a16="http://schemas.microsoft.com/office/drawing/2014/main" id="{E9972B80-4DE2-AE0B-48B3-00FAB566821C}"/>
              </a:ext>
            </a:extLst>
          </p:cNvPr>
          <p:cNvSpPr txBox="1"/>
          <p:nvPr/>
        </p:nvSpPr>
        <p:spPr>
          <a:xfrm>
            <a:off x="8256074" y="5927063"/>
            <a:ext cx="483117" cy="276999"/>
          </a:xfrm>
          <a:prstGeom prst="rect">
            <a:avLst/>
          </a:prstGeom>
          <a:noFill/>
        </p:spPr>
        <p:txBody>
          <a:bodyPr wrap="square" rtlCol="0">
            <a:spAutoFit/>
          </a:bodyPr>
          <a:lstStyle/>
          <a:p>
            <a:r>
              <a:rPr lang="en-US" altLang="zh-CN" sz="1200" dirty="0"/>
              <a:t>q4</a:t>
            </a:r>
            <a:endParaRPr lang="zh-CN" altLang="en-US" sz="1200" dirty="0"/>
          </a:p>
        </p:txBody>
      </p:sp>
      <p:cxnSp>
        <p:nvCxnSpPr>
          <p:cNvPr id="56" name="直接连接符 54">
            <a:extLst>
              <a:ext uri="{FF2B5EF4-FFF2-40B4-BE49-F238E27FC236}">
                <a16:creationId xmlns:a16="http://schemas.microsoft.com/office/drawing/2014/main" id="{CBFD021C-9A01-875C-32E9-AE7F8175BE21}"/>
              </a:ext>
            </a:extLst>
          </p:cNvPr>
          <p:cNvCxnSpPr/>
          <p:nvPr/>
        </p:nvCxnSpPr>
        <p:spPr>
          <a:xfrm>
            <a:off x="8216472" y="5303156"/>
            <a:ext cx="2390589" cy="0"/>
          </a:xfrm>
          <a:prstGeom prst="line">
            <a:avLst/>
          </a:prstGeom>
          <a:ln w="19050">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57" name="直接连接符 55">
            <a:extLst>
              <a:ext uri="{FF2B5EF4-FFF2-40B4-BE49-F238E27FC236}">
                <a16:creationId xmlns:a16="http://schemas.microsoft.com/office/drawing/2014/main" id="{B9E01018-164B-1643-5831-B1706B0EA884}"/>
              </a:ext>
            </a:extLst>
          </p:cNvPr>
          <p:cNvCxnSpPr>
            <a:cxnSpLocks/>
          </p:cNvCxnSpPr>
          <p:nvPr/>
        </p:nvCxnSpPr>
        <p:spPr>
          <a:xfrm flipV="1">
            <a:off x="9839036" y="4413615"/>
            <a:ext cx="19196" cy="1868476"/>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8" name="文本框 56">
                <a:extLst>
                  <a:ext uri="{FF2B5EF4-FFF2-40B4-BE49-F238E27FC236}">
                    <a16:creationId xmlns:a16="http://schemas.microsoft.com/office/drawing/2014/main" id="{11B2E25E-0A06-6635-47D2-861341611B74}"/>
                  </a:ext>
                </a:extLst>
              </p:cNvPr>
              <p:cNvSpPr txBox="1"/>
              <p:nvPr/>
            </p:nvSpPr>
            <p:spPr>
              <a:xfrm>
                <a:off x="8863081" y="4191015"/>
                <a:ext cx="443165"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altLang="zh-CN" sz="1200" b="0" i="1" dirty="0" smtClean="0">
                              <a:latin typeface="Cambria Math" panose="02040503050406030204" pitchFamily="18" charset="0"/>
                            </a:rPr>
                          </m:ctrlPr>
                        </m:sSubPr>
                        <m:e>
                          <m:r>
                            <a:rPr lang="en-US" altLang="zh-CN" sz="1200" b="0" i="1" dirty="0" smtClean="0">
                              <a:latin typeface="Cambria Math" panose="02040503050406030204" pitchFamily="18" charset="0"/>
                            </a:rPr>
                            <m:t>𝑡</m:t>
                          </m:r>
                        </m:e>
                        <m:sub>
                          <m:r>
                            <a:rPr lang="en-US" altLang="zh-CN" sz="1200" b="0" i="1" dirty="0" smtClean="0">
                              <a:latin typeface="Cambria Math" panose="02040503050406030204" pitchFamily="18" charset="0"/>
                            </a:rPr>
                            <m:t>1</m:t>
                          </m:r>
                        </m:sub>
                      </m:sSub>
                    </m:oMath>
                  </m:oMathPara>
                </a14:m>
                <a:endParaRPr lang="zh-CN" altLang="en-US" sz="1200" dirty="0"/>
              </a:p>
            </p:txBody>
          </p:sp>
        </mc:Choice>
        <mc:Fallback xmlns="">
          <p:sp>
            <p:nvSpPr>
              <p:cNvPr id="58" name="文本框 56">
                <a:extLst>
                  <a:ext uri="{FF2B5EF4-FFF2-40B4-BE49-F238E27FC236}">
                    <a16:creationId xmlns:a16="http://schemas.microsoft.com/office/drawing/2014/main" id="{11B2E25E-0A06-6635-47D2-861341611B74}"/>
                  </a:ext>
                </a:extLst>
              </p:cNvPr>
              <p:cNvSpPr txBox="1">
                <a:spLocks noRot="1" noChangeAspect="1" noMove="1" noResize="1" noEditPoints="1" noAdjustHandles="1" noChangeArrowheads="1" noChangeShapeType="1" noTextEdit="1"/>
              </p:cNvSpPr>
              <p:nvPr/>
            </p:nvSpPr>
            <p:spPr>
              <a:xfrm>
                <a:off x="8863081" y="4191015"/>
                <a:ext cx="443165" cy="276999"/>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9" name="文本框 57">
                <a:extLst>
                  <a:ext uri="{FF2B5EF4-FFF2-40B4-BE49-F238E27FC236}">
                    <a16:creationId xmlns:a16="http://schemas.microsoft.com/office/drawing/2014/main" id="{74501C45-C2C7-FE99-2365-E55EBCEC858B}"/>
                  </a:ext>
                </a:extLst>
              </p:cNvPr>
              <p:cNvSpPr txBox="1"/>
              <p:nvPr/>
            </p:nvSpPr>
            <p:spPr>
              <a:xfrm>
                <a:off x="9852154" y="4169727"/>
                <a:ext cx="443165"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altLang="zh-CN" sz="1200" b="0" i="1" dirty="0" smtClean="0">
                              <a:latin typeface="Cambria Math" panose="02040503050406030204" pitchFamily="18" charset="0"/>
                            </a:rPr>
                          </m:ctrlPr>
                        </m:sSubPr>
                        <m:e>
                          <m:r>
                            <a:rPr lang="en-US" altLang="zh-CN" sz="1200" b="0" i="1" dirty="0" smtClean="0">
                              <a:latin typeface="Cambria Math" panose="02040503050406030204" pitchFamily="18" charset="0"/>
                            </a:rPr>
                            <m:t>𝑡</m:t>
                          </m:r>
                        </m:e>
                        <m:sub>
                          <m:r>
                            <a:rPr lang="en-US" altLang="zh-CN" sz="1200" b="0" i="1" dirty="0" smtClean="0">
                              <a:latin typeface="Cambria Math" panose="02040503050406030204" pitchFamily="18" charset="0"/>
                            </a:rPr>
                            <m:t>2</m:t>
                          </m:r>
                        </m:sub>
                      </m:sSub>
                    </m:oMath>
                  </m:oMathPara>
                </a14:m>
                <a:endParaRPr lang="zh-CN" altLang="en-US" sz="1200" dirty="0"/>
              </a:p>
            </p:txBody>
          </p:sp>
        </mc:Choice>
        <mc:Fallback xmlns="">
          <p:sp>
            <p:nvSpPr>
              <p:cNvPr id="59" name="文本框 57">
                <a:extLst>
                  <a:ext uri="{FF2B5EF4-FFF2-40B4-BE49-F238E27FC236}">
                    <a16:creationId xmlns:a16="http://schemas.microsoft.com/office/drawing/2014/main" id="{74501C45-C2C7-FE99-2365-E55EBCEC858B}"/>
                  </a:ext>
                </a:extLst>
              </p:cNvPr>
              <p:cNvSpPr txBox="1">
                <a:spLocks noRot="1" noChangeAspect="1" noMove="1" noResize="1" noEditPoints="1" noAdjustHandles="1" noChangeArrowheads="1" noChangeShapeType="1" noTextEdit="1"/>
              </p:cNvSpPr>
              <p:nvPr/>
            </p:nvSpPr>
            <p:spPr>
              <a:xfrm>
                <a:off x="9852154" y="4169727"/>
                <a:ext cx="443165" cy="276999"/>
              </a:xfrm>
              <a:prstGeom prst="rect">
                <a:avLst/>
              </a:prstGeom>
              <a:blipFill>
                <a:blip r:embed="rId12"/>
                <a:stretch>
                  <a:fillRect/>
                </a:stretch>
              </a:blipFill>
            </p:spPr>
            <p:txBody>
              <a:bodyPr/>
              <a:lstStyle/>
              <a:p>
                <a:r>
                  <a:rPr lang="en-US">
                    <a:noFill/>
                  </a:rPr>
                  <a:t> </a:t>
                </a:r>
              </a:p>
            </p:txBody>
          </p:sp>
        </mc:Fallback>
      </mc:AlternateContent>
      <p:sp>
        <p:nvSpPr>
          <p:cNvPr id="60" name="文本框 58">
            <a:extLst>
              <a:ext uri="{FF2B5EF4-FFF2-40B4-BE49-F238E27FC236}">
                <a16:creationId xmlns:a16="http://schemas.microsoft.com/office/drawing/2014/main" id="{87C3E8D1-0892-4D40-F0EF-CC693919BA37}"/>
              </a:ext>
            </a:extLst>
          </p:cNvPr>
          <p:cNvSpPr txBox="1"/>
          <p:nvPr/>
        </p:nvSpPr>
        <p:spPr>
          <a:xfrm>
            <a:off x="10405728" y="4882380"/>
            <a:ext cx="1001457" cy="276999"/>
          </a:xfrm>
          <a:prstGeom prst="rect">
            <a:avLst/>
          </a:prstGeom>
          <a:noFill/>
        </p:spPr>
        <p:txBody>
          <a:bodyPr wrap="square" rtlCol="0">
            <a:spAutoFit/>
          </a:bodyPr>
          <a:lstStyle/>
          <a:p>
            <a:r>
              <a:rPr lang="en-US" altLang="zh-CN" sz="1200" dirty="0"/>
              <a:t>QPU A</a:t>
            </a:r>
            <a:endParaRPr lang="zh-CN" altLang="en-US" sz="1200" dirty="0"/>
          </a:p>
        </p:txBody>
      </p:sp>
      <p:sp>
        <p:nvSpPr>
          <p:cNvPr id="61" name="文本框 59">
            <a:extLst>
              <a:ext uri="{FF2B5EF4-FFF2-40B4-BE49-F238E27FC236}">
                <a16:creationId xmlns:a16="http://schemas.microsoft.com/office/drawing/2014/main" id="{42ECF4A1-B8EE-32CD-8167-F70B68D83237}"/>
              </a:ext>
            </a:extLst>
          </p:cNvPr>
          <p:cNvSpPr txBox="1"/>
          <p:nvPr/>
        </p:nvSpPr>
        <p:spPr>
          <a:xfrm>
            <a:off x="10405727" y="5552795"/>
            <a:ext cx="1001457" cy="276999"/>
          </a:xfrm>
          <a:prstGeom prst="rect">
            <a:avLst/>
          </a:prstGeom>
          <a:noFill/>
        </p:spPr>
        <p:txBody>
          <a:bodyPr wrap="square" rtlCol="0">
            <a:spAutoFit/>
          </a:bodyPr>
          <a:lstStyle/>
          <a:p>
            <a:r>
              <a:rPr lang="en-US" altLang="zh-CN" sz="1200" dirty="0"/>
              <a:t>QPU B</a:t>
            </a:r>
            <a:endParaRPr lang="zh-CN" altLang="en-US" sz="1200" dirty="0"/>
          </a:p>
        </p:txBody>
      </p:sp>
      <p:cxnSp>
        <p:nvCxnSpPr>
          <p:cNvPr id="62" name="直接连接符 60">
            <a:extLst>
              <a:ext uri="{FF2B5EF4-FFF2-40B4-BE49-F238E27FC236}">
                <a16:creationId xmlns:a16="http://schemas.microsoft.com/office/drawing/2014/main" id="{DF29D3B4-21E3-490C-D07D-BFB7C7C8D29A}"/>
              </a:ext>
            </a:extLst>
          </p:cNvPr>
          <p:cNvCxnSpPr>
            <a:cxnSpLocks/>
          </p:cNvCxnSpPr>
          <p:nvPr/>
        </p:nvCxnSpPr>
        <p:spPr>
          <a:xfrm>
            <a:off x="8536738" y="5465940"/>
            <a:ext cx="1847770" cy="0"/>
          </a:xfrm>
          <a:prstGeom prst="line">
            <a:avLst/>
          </a:prstGeom>
          <a:ln>
            <a:solidFill>
              <a:srgbClr val="0070C0"/>
            </a:solidFill>
          </a:ln>
        </p:spPr>
        <p:style>
          <a:lnRef idx="2">
            <a:schemeClr val="accent1"/>
          </a:lnRef>
          <a:fillRef idx="0">
            <a:schemeClr val="accent1"/>
          </a:fillRef>
          <a:effectRef idx="1">
            <a:schemeClr val="accent1"/>
          </a:effectRef>
          <a:fontRef idx="minor">
            <a:schemeClr val="tx1"/>
          </a:fontRef>
        </p:style>
      </p:cxnSp>
      <p:cxnSp>
        <p:nvCxnSpPr>
          <p:cNvPr id="63" name="直接连接符 61">
            <a:extLst>
              <a:ext uri="{FF2B5EF4-FFF2-40B4-BE49-F238E27FC236}">
                <a16:creationId xmlns:a16="http://schemas.microsoft.com/office/drawing/2014/main" id="{94A9E426-25D2-E652-04EC-00AB6E43B5D5}"/>
              </a:ext>
            </a:extLst>
          </p:cNvPr>
          <p:cNvCxnSpPr>
            <a:cxnSpLocks/>
          </p:cNvCxnSpPr>
          <p:nvPr/>
        </p:nvCxnSpPr>
        <p:spPr>
          <a:xfrm>
            <a:off x="8536738" y="5153368"/>
            <a:ext cx="1847770" cy="0"/>
          </a:xfrm>
          <a:prstGeom prst="line">
            <a:avLst/>
          </a:prstGeom>
          <a:ln>
            <a:solidFill>
              <a:srgbClr val="0070C0"/>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64" name="文本框 62">
                <a:extLst>
                  <a:ext uri="{FF2B5EF4-FFF2-40B4-BE49-F238E27FC236}">
                    <a16:creationId xmlns:a16="http://schemas.microsoft.com/office/drawing/2014/main" id="{F5BB77CD-B1E5-7147-6BF5-895A9806E96E}"/>
                  </a:ext>
                </a:extLst>
              </p:cNvPr>
              <p:cNvSpPr txBox="1"/>
              <p:nvPr/>
            </p:nvSpPr>
            <p:spPr>
              <a:xfrm>
                <a:off x="8213174" y="5027356"/>
                <a:ext cx="364296"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altLang="zh-CN" sz="1200" i="1" dirty="0">
                              <a:solidFill>
                                <a:srgbClr val="0070C0"/>
                              </a:solidFill>
                              <a:latin typeface="Cambria Math" panose="02040503050406030204" pitchFamily="18" charset="0"/>
                            </a:rPr>
                          </m:ctrlPr>
                        </m:sSubPr>
                        <m:e>
                          <m:r>
                            <m:rPr>
                              <m:sty m:val="p"/>
                            </m:rPr>
                            <a:rPr lang="en-US" altLang="zh-CN" sz="1200" i="1" dirty="0">
                              <a:solidFill>
                                <a:srgbClr val="0070C0"/>
                              </a:solidFill>
                              <a:latin typeface="Cambria Math" panose="02040503050406030204" pitchFamily="18" charset="0"/>
                            </a:rPr>
                            <m:t>q</m:t>
                          </m:r>
                        </m:e>
                        <m:sub>
                          <m:r>
                            <a:rPr lang="en-US" altLang="zh-CN" sz="1200" b="0" i="1" dirty="0" smtClean="0">
                              <a:solidFill>
                                <a:srgbClr val="0070C0"/>
                              </a:solidFill>
                              <a:latin typeface="Cambria Math" panose="02040503050406030204" pitchFamily="18" charset="0"/>
                            </a:rPr>
                            <m:t>𝑐</m:t>
                          </m:r>
                          <m:r>
                            <a:rPr lang="en-US" altLang="zh-CN" sz="1200" b="0" i="1" dirty="0" smtClean="0">
                              <a:solidFill>
                                <a:srgbClr val="0070C0"/>
                              </a:solidFill>
                              <a:latin typeface="Cambria Math" panose="02040503050406030204" pitchFamily="18" charset="0"/>
                            </a:rPr>
                            <m:t>2</m:t>
                          </m:r>
                        </m:sub>
                      </m:sSub>
                    </m:oMath>
                  </m:oMathPara>
                </a14:m>
                <a:endParaRPr lang="zh-CN" altLang="en-US" sz="1200" dirty="0">
                  <a:solidFill>
                    <a:srgbClr val="0070C0"/>
                  </a:solidFill>
                </a:endParaRPr>
              </a:p>
            </p:txBody>
          </p:sp>
        </mc:Choice>
        <mc:Fallback xmlns="">
          <p:sp>
            <p:nvSpPr>
              <p:cNvPr id="64" name="文本框 62">
                <a:extLst>
                  <a:ext uri="{FF2B5EF4-FFF2-40B4-BE49-F238E27FC236}">
                    <a16:creationId xmlns:a16="http://schemas.microsoft.com/office/drawing/2014/main" id="{F5BB77CD-B1E5-7147-6BF5-895A9806E96E}"/>
                  </a:ext>
                </a:extLst>
              </p:cNvPr>
              <p:cNvSpPr txBox="1">
                <a:spLocks noRot="1" noChangeAspect="1" noMove="1" noResize="1" noEditPoints="1" noAdjustHandles="1" noChangeArrowheads="1" noChangeShapeType="1" noTextEdit="1"/>
              </p:cNvSpPr>
              <p:nvPr/>
            </p:nvSpPr>
            <p:spPr>
              <a:xfrm>
                <a:off x="8213174" y="5027356"/>
                <a:ext cx="364296" cy="276999"/>
              </a:xfrm>
              <a:prstGeom prst="rect">
                <a:avLst/>
              </a:prstGeom>
              <a:blipFill>
                <a:blip r:embed="rId13"/>
                <a:stretch>
                  <a:fillRect b="-454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5" name="文本框 9471">
                <a:extLst>
                  <a:ext uri="{FF2B5EF4-FFF2-40B4-BE49-F238E27FC236}">
                    <a16:creationId xmlns:a16="http://schemas.microsoft.com/office/drawing/2014/main" id="{221E438C-159F-D953-014B-5B52C694C16E}"/>
                  </a:ext>
                </a:extLst>
              </p:cNvPr>
              <p:cNvSpPr txBox="1"/>
              <p:nvPr/>
            </p:nvSpPr>
            <p:spPr>
              <a:xfrm>
                <a:off x="8202904" y="5319487"/>
                <a:ext cx="407748"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altLang="zh-CN" sz="1200" i="1" dirty="0">
                              <a:solidFill>
                                <a:srgbClr val="0070C0"/>
                              </a:solidFill>
                              <a:latin typeface="Cambria Math" panose="02040503050406030204" pitchFamily="18" charset="0"/>
                            </a:rPr>
                          </m:ctrlPr>
                        </m:sSubPr>
                        <m:e>
                          <m:r>
                            <m:rPr>
                              <m:sty m:val="p"/>
                            </m:rPr>
                            <a:rPr lang="en-US" altLang="zh-CN" sz="1200" i="1" dirty="0">
                              <a:solidFill>
                                <a:srgbClr val="0070C0"/>
                              </a:solidFill>
                              <a:latin typeface="Cambria Math" panose="02040503050406030204" pitchFamily="18" charset="0"/>
                            </a:rPr>
                            <m:t>q</m:t>
                          </m:r>
                        </m:e>
                        <m:sub>
                          <m:r>
                            <a:rPr lang="en-US" altLang="zh-CN" sz="1200" b="0" i="1" dirty="0" smtClean="0">
                              <a:solidFill>
                                <a:srgbClr val="0070C0"/>
                              </a:solidFill>
                              <a:latin typeface="Cambria Math" panose="02040503050406030204" pitchFamily="18" charset="0"/>
                            </a:rPr>
                            <m:t>𝑐</m:t>
                          </m:r>
                          <m:r>
                            <a:rPr lang="en-US" altLang="zh-CN" sz="1200" b="0" i="1" dirty="0" smtClean="0">
                              <a:solidFill>
                                <a:srgbClr val="0070C0"/>
                              </a:solidFill>
                              <a:latin typeface="Cambria Math" panose="02040503050406030204" pitchFamily="18" charset="0"/>
                            </a:rPr>
                            <m:t>3</m:t>
                          </m:r>
                        </m:sub>
                      </m:sSub>
                    </m:oMath>
                  </m:oMathPara>
                </a14:m>
                <a:endParaRPr lang="zh-CN" altLang="en-US" sz="1200" dirty="0">
                  <a:solidFill>
                    <a:srgbClr val="0070C0"/>
                  </a:solidFill>
                </a:endParaRPr>
              </a:p>
            </p:txBody>
          </p:sp>
        </mc:Choice>
        <mc:Fallback xmlns="">
          <p:sp>
            <p:nvSpPr>
              <p:cNvPr id="65" name="文本框 9471">
                <a:extLst>
                  <a:ext uri="{FF2B5EF4-FFF2-40B4-BE49-F238E27FC236}">
                    <a16:creationId xmlns:a16="http://schemas.microsoft.com/office/drawing/2014/main" id="{221E438C-159F-D953-014B-5B52C694C16E}"/>
                  </a:ext>
                </a:extLst>
              </p:cNvPr>
              <p:cNvSpPr txBox="1">
                <a:spLocks noRot="1" noChangeAspect="1" noMove="1" noResize="1" noEditPoints="1" noAdjustHandles="1" noChangeArrowheads="1" noChangeShapeType="1" noTextEdit="1"/>
              </p:cNvSpPr>
              <p:nvPr/>
            </p:nvSpPr>
            <p:spPr>
              <a:xfrm>
                <a:off x="8202904" y="5319487"/>
                <a:ext cx="407748" cy="276999"/>
              </a:xfrm>
              <a:prstGeom prst="rect">
                <a:avLst/>
              </a:prstGeom>
              <a:blipFill>
                <a:blip r:embed="rId14"/>
                <a:stretch>
                  <a:fillRect b="-4545"/>
                </a:stretch>
              </a:blipFill>
            </p:spPr>
            <p:txBody>
              <a:bodyPr/>
              <a:lstStyle/>
              <a:p>
                <a:r>
                  <a:rPr lang="en-US">
                    <a:noFill/>
                  </a:rPr>
                  <a:t> </a:t>
                </a:r>
              </a:p>
            </p:txBody>
          </p:sp>
        </mc:Fallback>
      </mc:AlternateContent>
      <p:sp>
        <p:nvSpPr>
          <p:cNvPr id="66" name="文本框 9472">
            <a:extLst>
              <a:ext uri="{FF2B5EF4-FFF2-40B4-BE49-F238E27FC236}">
                <a16:creationId xmlns:a16="http://schemas.microsoft.com/office/drawing/2014/main" id="{72622D21-06F2-7960-8658-ECA6DC0AE60F}"/>
              </a:ext>
            </a:extLst>
          </p:cNvPr>
          <p:cNvSpPr txBox="1"/>
          <p:nvPr/>
        </p:nvSpPr>
        <p:spPr>
          <a:xfrm>
            <a:off x="11027987" y="4213265"/>
            <a:ext cx="1003195" cy="830997"/>
          </a:xfrm>
          <a:prstGeom prst="rect">
            <a:avLst/>
          </a:prstGeom>
          <a:noFill/>
          <a:ln>
            <a:solidFill>
              <a:srgbClr val="0070C0"/>
            </a:solidFill>
          </a:ln>
        </p:spPr>
        <p:txBody>
          <a:bodyPr wrap="square" rtlCol="0">
            <a:spAutoFit/>
          </a:bodyPr>
          <a:lstStyle/>
          <a:p>
            <a:pPr algn="ctr"/>
            <a:r>
              <a:rPr lang="en-US" altLang="zh-CN" sz="1200" dirty="0"/>
              <a:t>QPU A</a:t>
            </a:r>
          </a:p>
          <a:p>
            <a:pPr algn="ctr"/>
            <a:endParaRPr lang="en-US" altLang="zh-CN" sz="1200" dirty="0"/>
          </a:p>
          <a:p>
            <a:pPr algn="ctr"/>
            <a:endParaRPr lang="en-US" altLang="zh-CN" sz="1200" dirty="0"/>
          </a:p>
          <a:p>
            <a:pPr algn="ctr"/>
            <a:endParaRPr lang="zh-CN" altLang="en-US" sz="1200" dirty="0"/>
          </a:p>
        </p:txBody>
      </p:sp>
      <p:sp>
        <p:nvSpPr>
          <p:cNvPr id="67" name="椭圆 9473">
            <a:extLst>
              <a:ext uri="{FF2B5EF4-FFF2-40B4-BE49-F238E27FC236}">
                <a16:creationId xmlns:a16="http://schemas.microsoft.com/office/drawing/2014/main" id="{9B11E46B-D909-F04C-2723-AB4082E4444A}"/>
              </a:ext>
            </a:extLst>
          </p:cNvPr>
          <p:cNvSpPr/>
          <p:nvPr/>
        </p:nvSpPr>
        <p:spPr>
          <a:xfrm>
            <a:off x="11703764" y="4501424"/>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8" name="文本框 9474">
            <a:extLst>
              <a:ext uri="{FF2B5EF4-FFF2-40B4-BE49-F238E27FC236}">
                <a16:creationId xmlns:a16="http://schemas.microsoft.com/office/drawing/2014/main" id="{02B2AD28-DC9E-E12B-2493-D0C1AF645721}"/>
              </a:ext>
            </a:extLst>
          </p:cNvPr>
          <p:cNvSpPr txBox="1"/>
          <p:nvPr/>
        </p:nvSpPr>
        <p:spPr>
          <a:xfrm>
            <a:off x="11027011" y="5238206"/>
            <a:ext cx="998492" cy="830997"/>
          </a:xfrm>
          <a:prstGeom prst="rect">
            <a:avLst/>
          </a:prstGeom>
          <a:noFill/>
          <a:ln>
            <a:solidFill>
              <a:srgbClr val="0070C0"/>
            </a:solidFill>
          </a:ln>
        </p:spPr>
        <p:txBody>
          <a:bodyPr wrap="square" rtlCol="0">
            <a:spAutoFit/>
          </a:bodyPr>
          <a:lstStyle/>
          <a:p>
            <a:pPr algn="ctr"/>
            <a:endParaRPr lang="en-US" altLang="zh-CN" sz="1200" dirty="0"/>
          </a:p>
          <a:p>
            <a:pPr algn="ctr"/>
            <a:endParaRPr lang="en-US" altLang="zh-CN" sz="1200" dirty="0"/>
          </a:p>
          <a:p>
            <a:pPr algn="ctr"/>
            <a:endParaRPr lang="en-US" altLang="zh-CN" sz="1200" dirty="0"/>
          </a:p>
          <a:p>
            <a:pPr algn="ctr"/>
            <a:r>
              <a:rPr lang="en-US" altLang="zh-CN" sz="1200" dirty="0"/>
              <a:t>QPU B</a:t>
            </a:r>
            <a:endParaRPr lang="zh-CN" altLang="en-US" sz="1200" dirty="0"/>
          </a:p>
        </p:txBody>
      </p:sp>
      <p:sp>
        <p:nvSpPr>
          <p:cNvPr id="69" name="椭圆 9475">
            <a:extLst>
              <a:ext uri="{FF2B5EF4-FFF2-40B4-BE49-F238E27FC236}">
                <a16:creationId xmlns:a16="http://schemas.microsoft.com/office/drawing/2014/main" id="{86E21BE9-38DA-70D9-281F-43E321176119}"/>
              </a:ext>
            </a:extLst>
          </p:cNvPr>
          <p:cNvSpPr/>
          <p:nvPr/>
        </p:nvSpPr>
        <p:spPr>
          <a:xfrm>
            <a:off x="11141374" y="5596395"/>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椭圆 9476">
            <a:extLst>
              <a:ext uri="{FF2B5EF4-FFF2-40B4-BE49-F238E27FC236}">
                <a16:creationId xmlns:a16="http://schemas.microsoft.com/office/drawing/2014/main" id="{849827A4-081F-084C-0086-5167AC7AC0C1}"/>
              </a:ext>
            </a:extLst>
          </p:cNvPr>
          <p:cNvSpPr/>
          <p:nvPr/>
        </p:nvSpPr>
        <p:spPr>
          <a:xfrm>
            <a:off x="11706906" y="5609887"/>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1" name="椭圆 9477">
            <a:extLst>
              <a:ext uri="{FF2B5EF4-FFF2-40B4-BE49-F238E27FC236}">
                <a16:creationId xmlns:a16="http://schemas.microsoft.com/office/drawing/2014/main" id="{86EB49FE-5BEE-C40C-EA6C-8658B460AED3}"/>
              </a:ext>
            </a:extLst>
          </p:cNvPr>
          <p:cNvSpPr/>
          <p:nvPr/>
        </p:nvSpPr>
        <p:spPr>
          <a:xfrm>
            <a:off x="11125794" y="4483209"/>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2" name="文本框 9478">
            <a:extLst>
              <a:ext uri="{FF2B5EF4-FFF2-40B4-BE49-F238E27FC236}">
                <a16:creationId xmlns:a16="http://schemas.microsoft.com/office/drawing/2014/main" id="{DB92A33E-2AB5-EB77-0BD2-D91A3F54FE73}"/>
              </a:ext>
            </a:extLst>
          </p:cNvPr>
          <p:cNvSpPr txBox="1"/>
          <p:nvPr/>
        </p:nvSpPr>
        <p:spPr>
          <a:xfrm>
            <a:off x="11070090" y="4442595"/>
            <a:ext cx="610541" cy="276999"/>
          </a:xfrm>
          <a:prstGeom prst="rect">
            <a:avLst/>
          </a:prstGeom>
          <a:noFill/>
        </p:spPr>
        <p:txBody>
          <a:bodyPr wrap="square" rtlCol="0">
            <a:spAutoFit/>
          </a:bodyPr>
          <a:lstStyle/>
          <a:p>
            <a:r>
              <a:rPr lang="en-US" altLang="zh-CN" sz="1200" dirty="0">
                <a:solidFill>
                  <a:schemeClr val="bg1"/>
                </a:solidFill>
              </a:rPr>
              <a:t>q1</a:t>
            </a:r>
            <a:endParaRPr lang="zh-CN" altLang="en-US" sz="1200" dirty="0">
              <a:solidFill>
                <a:schemeClr val="bg1"/>
              </a:solidFill>
            </a:endParaRPr>
          </a:p>
        </p:txBody>
      </p:sp>
      <p:sp>
        <p:nvSpPr>
          <p:cNvPr id="73" name="文本框 9479">
            <a:extLst>
              <a:ext uri="{FF2B5EF4-FFF2-40B4-BE49-F238E27FC236}">
                <a16:creationId xmlns:a16="http://schemas.microsoft.com/office/drawing/2014/main" id="{3A00B346-BC00-765D-2D89-DD79836E4E3C}"/>
              </a:ext>
            </a:extLst>
          </p:cNvPr>
          <p:cNvSpPr txBox="1"/>
          <p:nvPr/>
        </p:nvSpPr>
        <p:spPr>
          <a:xfrm>
            <a:off x="11641376" y="4462859"/>
            <a:ext cx="610541" cy="276999"/>
          </a:xfrm>
          <a:prstGeom prst="rect">
            <a:avLst/>
          </a:prstGeom>
          <a:noFill/>
        </p:spPr>
        <p:txBody>
          <a:bodyPr wrap="square" rtlCol="0">
            <a:spAutoFit/>
          </a:bodyPr>
          <a:lstStyle/>
          <a:p>
            <a:r>
              <a:rPr lang="en-US" altLang="zh-CN" sz="1200" dirty="0">
                <a:solidFill>
                  <a:schemeClr val="bg1"/>
                </a:solidFill>
              </a:rPr>
              <a:t>q3</a:t>
            </a:r>
            <a:endParaRPr lang="zh-CN" altLang="en-US" sz="1200" dirty="0">
              <a:solidFill>
                <a:schemeClr val="bg1"/>
              </a:solidFill>
            </a:endParaRPr>
          </a:p>
        </p:txBody>
      </p:sp>
      <p:sp>
        <p:nvSpPr>
          <p:cNvPr id="74" name="文本框 9480">
            <a:extLst>
              <a:ext uri="{FF2B5EF4-FFF2-40B4-BE49-F238E27FC236}">
                <a16:creationId xmlns:a16="http://schemas.microsoft.com/office/drawing/2014/main" id="{3F1887CC-32FD-B39E-29B6-390336C1EC49}"/>
              </a:ext>
            </a:extLst>
          </p:cNvPr>
          <p:cNvSpPr txBox="1"/>
          <p:nvPr/>
        </p:nvSpPr>
        <p:spPr>
          <a:xfrm>
            <a:off x="11623519" y="5575541"/>
            <a:ext cx="610541" cy="276999"/>
          </a:xfrm>
          <a:prstGeom prst="rect">
            <a:avLst/>
          </a:prstGeom>
          <a:noFill/>
        </p:spPr>
        <p:txBody>
          <a:bodyPr wrap="square" rtlCol="0">
            <a:spAutoFit/>
          </a:bodyPr>
          <a:lstStyle/>
          <a:p>
            <a:r>
              <a:rPr lang="en-US" altLang="zh-CN" sz="1200" dirty="0">
                <a:solidFill>
                  <a:schemeClr val="bg1"/>
                </a:solidFill>
              </a:rPr>
              <a:t>q4</a:t>
            </a:r>
            <a:endParaRPr lang="zh-CN" altLang="en-US" sz="1200" dirty="0">
              <a:solidFill>
                <a:schemeClr val="bg1"/>
              </a:solidFill>
            </a:endParaRPr>
          </a:p>
        </p:txBody>
      </p:sp>
      <p:sp>
        <p:nvSpPr>
          <p:cNvPr id="75" name="文本框 9481">
            <a:extLst>
              <a:ext uri="{FF2B5EF4-FFF2-40B4-BE49-F238E27FC236}">
                <a16:creationId xmlns:a16="http://schemas.microsoft.com/office/drawing/2014/main" id="{8546233C-F3FF-29D9-E042-AD56D7BD4AAA}"/>
              </a:ext>
            </a:extLst>
          </p:cNvPr>
          <p:cNvSpPr txBox="1"/>
          <p:nvPr/>
        </p:nvSpPr>
        <p:spPr>
          <a:xfrm>
            <a:off x="11070066" y="5551538"/>
            <a:ext cx="610541" cy="276999"/>
          </a:xfrm>
          <a:prstGeom prst="rect">
            <a:avLst/>
          </a:prstGeom>
          <a:noFill/>
        </p:spPr>
        <p:txBody>
          <a:bodyPr wrap="square" rtlCol="0">
            <a:spAutoFit/>
          </a:bodyPr>
          <a:lstStyle/>
          <a:p>
            <a:r>
              <a:rPr lang="en-US" altLang="zh-CN" sz="1200" dirty="0">
                <a:solidFill>
                  <a:schemeClr val="bg1"/>
                </a:solidFill>
              </a:rPr>
              <a:t>q2</a:t>
            </a:r>
            <a:endParaRPr lang="zh-CN" altLang="en-US" sz="1200" dirty="0">
              <a:solidFill>
                <a:schemeClr val="bg1"/>
              </a:solidFill>
            </a:endParaRPr>
          </a:p>
        </p:txBody>
      </p:sp>
      <p:sp>
        <p:nvSpPr>
          <p:cNvPr id="76" name="椭圆 9482">
            <a:extLst>
              <a:ext uri="{FF2B5EF4-FFF2-40B4-BE49-F238E27FC236}">
                <a16:creationId xmlns:a16="http://schemas.microsoft.com/office/drawing/2014/main" id="{9D772C33-F333-A0DE-A65A-2171B72FD52E}"/>
              </a:ext>
            </a:extLst>
          </p:cNvPr>
          <p:cNvSpPr/>
          <p:nvPr/>
        </p:nvSpPr>
        <p:spPr>
          <a:xfrm>
            <a:off x="11703967" y="4853626"/>
            <a:ext cx="216037" cy="202125"/>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7" name="椭圆 9483">
            <a:extLst>
              <a:ext uri="{FF2B5EF4-FFF2-40B4-BE49-F238E27FC236}">
                <a16:creationId xmlns:a16="http://schemas.microsoft.com/office/drawing/2014/main" id="{CBA5AD5C-837B-5B49-8590-D71865DBD3FB}"/>
              </a:ext>
            </a:extLst>
          </p:cNvPr>
          <p:cNvSpPr/>
          <p:nvPr/>
        </p:nvSpPr>
        <p:spPr>
          <a:xfrm>
            <a:off x="11704836" y="5239510"/>
            <a:ext cx="216037" cy="202125"/>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8" name="椭圆 9484">
            <a:extLst>
              <a:ext uri="{FF2B5EF4-FFF2-40B4-BE49-F238E27FC236}">
                <a16:creationId xmlns:a16="http://schemas.microsoft.com/office/drawing/2014/main" id="{F112F0E4-0DA6-AE4B-EF63-2565D933D98E}"/>
              </a:ext>
            </a:extLst>
          </p:cNvPr>
          <p:cNvSpPr/>
          <p:nvPr/>
        </p:nvSpPr>
        <p:spPr>
          <a:xfrm>
            <a:off x="11132741" y="4851434"/>
            <a:ext cx="216037" cy="202125"/>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9" name="椭圆 9485">
            <a:extLst>
              <a:ext uri="{FF2B5EF4-FFF2-40B4-BE49-F238E27FC236}">
                <a16:creationId xmlns:a16="http://schemas.microsoft.com/office/drawing/2014/main" id="{81F39C15-4CE6-0930-1444-E1F42CEFEB89}"/>
              </a:ext>
            </a:extLst>
          </p:cNvPr>
          <p:cNvSpPr/>
          <p:nvPr/>
        </p:nvSpPr>
        <p:spPr>
          <a:xfrm>
            <a:off x="11133610" y="5237318"/>
            <a:ext cx="216037" cy="202125"/>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0" name="文本框 9486">
            <a:extLst>
              <a:ext uri="{FF2B5EF4-FFF2-40B4-BE49-F238E27FC236}">
                <a16:creationId xmlns:a16="http://schemas.microsoft.com/office/drawing/2014/main" id="{92B17C01-1CBD-F7D2-B65D-07D15C7CF30A}"/>
              </a:ext>
            </a:extLst>
          </p:cNvPr>
          <p:cNvSpPr txBox="1"/>
          <p:nvPr/>
        </p:nvSpPr>
        <p:spPr>
          <a:xfrm>
            <a:off x="11070066" y="4822756"/>
            <a:ext cx="610541" cy="276999"/>
          </a:xfrm>
          <a:prstGeom prst="rect">
            <a:avLst/>
          </a:prstGeom>
          <a:noFill/>
        </p:spPr>
        <p:txBody>
          <a:bodyPr wrap="square" rtlCol="0">
            <a:spAutoFit/>
          </a:bodyPr>
          <a:lstStyle/>
          <a:p>
            <a:r>
              <a:rPr lang="en-US" altLang="zh-CN" sz="1200" dirty="0">
                <a:solidFill>
                  <a:schemeClr val="bg1"/>
                </a:solidFill>
              </a:rPr>
              <a:t>c1</a:t>
            </a:r>
            <a:endParaRPr lang="zh-CN" altLang="en-US" sz="1200" dirty="0">
              <a:solidFill>
                <a:schemeClr val="bg1"/>
              </a:solidFill>
            </a:endParaRPr>
          </a:p>
        </p:txBody>
      </p:sp>
      <p:sp>
        <p:nvSpPr>
          <p:cNvPr id="81" name="文本框 9487">
            <a:extLst>
              <a:ext uri="{FF2B5EF4-FFF2-40B4-BE49-F238E27FC236}">
                <a16:creationId xmlns:a16="http://schemas.microsoft.com/office/drawing/2014/main" id="{D32DCF3F-8F16-B928-5F1D-94EEA55F34DB}"/>
              </a:ext>
            </a:extLst>
          </p:cNvPr>
          <p:cNvSpPr txBox="1"/>
          <p:nvPr/>
        </p:nvSpPr>
        <p:spPr>
          <a:xfrm>
            <a:off x="11070066" y="5210241"/>
            <a:ext cx="610541" cy="276999"/>
          </a:xfrm>
          <a:prstGeom prst="rect">
            <a:avLst/>
          </a:prstGeom>
          <a:noFill/>
        </p:spPr>
        <p:txBody>
          <a:bodyPr wrap="square" rtlCol="0">
            <a:spAutoFit/>
          </a:bodyPr>
          <a:lstStyle/>
          <a:p>
            <a:r>
              <a:rPr lang="en-US" altLang="zh-CN" sz="1200" dirty="0">
                <a:solidFill>
                  <a:schemeClr val="bg1"/>
                </a:solidFill>
              </a:rPr>
              <a:t>c3</a:t>
            </a:r>
            <a:endParaRPr lang="zh-CN" altLang="en-US" sz="1200" dirty="0">
              <a:solidFill>
                <a:schemeClr val="bg1"/>
              </a:solidFill>
            </a:endParaRPr>
          </a:p>
        </p:txBody>
      </p:sp>
      <p:sp>
        <p:nvSpPr>
          <p:cNvPr id="82" name="文本框 9488">
            <a:extLst>
              <a:ext uri="{FF2B5EF4-FFF2-40B4-BE49-F238E27FC236}">
                <a16:creationId xmlns:a16="http://schemas.microsoft.com/office/drawing/2014/main" id="{E346BA08-FD8B-6536-C720-2B0D9D0C2489}"/>
              </a:ext>
            </a:extLst>
          </p:cNvPr>
          <p:cNvSpPr txBox="1"/>
          <p:nvPr/>
        </p:nvSpPr>
        <p:spPr>
          <a:xfrm>
            <a:off x="11656741" y="4844839"/>
            <a:ext cx="610541" cy="276999"/>
          </a:xfrm>
          <a:prstGeom prst="rect">
            <a:avLst/>
          </a:prstGeom>
          <a:noFill/>
        </p:spPr>
        <p:txBody>
          <a:bodyPr wrap="square" rtlCol="0">
            <a:spAutoFit/>
          </a:bodyPr>
          <a:lstStyle/>
          <a:p>
            <a:r>
              <a:rPr lang="en-US" altLang="zh-CN" sz="1200" dirty="0">
                <a:solidFill>
                  <a:schemeClr val="bg1"/>
                </a:solidFill>
              </a:rPr>
              <a:t>c2</a:t>
            </a:r>
            <a:endParaRPr lang="zh-CN" altLang="en-US" sz="1200" dirty="0">
              <a:solidFill>
                <a:schemeClr val="bg1"/>
              </a:solidFill>
            </a:endParaRPr>
          </a:p>
        </p:txBody>
      </p:sp>
      <p:sp>
        <p:nvSpPr>
          <p:cNvPr id="83" name="文本框 9489">
            <a:extLst>
              <a:ext uri="{FF2B5EF4-FFF2-40B4-BE49-F238E27FC236}">
                <a16:creationId xmlns:a16="http://schemas.microsoft.com/office/drawing/2014/main" id="{9A32F865-0A97-BA36-D65C-8E832EA1662E}"/>
              </a:ext>
            </a:extLst>
          </p:cNvPr>
          <p:cNvSpPr txBox="1"/>
          <p:nvPr/>
        </p:nvSpPr>
        <p:spPr>
          <a:xfrm>
            <a:off x="11657831" y="5224279"/>
            <a:ext cx="610541" cy="276999"/>
          </a:xfrm>
          <a:prstGeom prst="rect">
            <a:avLst/>
          </a:prstGeom>
          <a:noFill/>
        </p:spPr>
        <p:txBody>
          <a:bodyPr wrap="square" rtlCol="0">
            <a:spAutoFit/>
          </a:bodyPr>
          <a:lstStyle/>
          <a:p>
            <a:r>
              <a:rPr lang="en-US" altLang="zh-CN" sz="1200" dirty="0">
                <a:solidFill>
                  <a:schemeClr val="bg1"/>
                </a:solidFill>
              </a:rPr>
              <a:t>c4</a:t>
            </a:r>
            <a:endParaRPr lang="zh-CN" altLang="en-US" sz="1200" dirty="0">
              <a:solidFill>
                <a:schemeClr val="bg1"/>
              </a:solidFill>
            </a:endParaRPr>
          </a:p>
        </p:txBody>
      </p:sp>
      <p:cxnSp>
        <p:nvCxnSpPr>
          <p:cNvPr id="84" name="直接连接符 9490">
            <a:extLst>
              <a:ext uri="{FF2B5EF4-FFF2-40B4-BE49-F238E27FC236}">
                <a16:creationId xmlns:a16="http://schemas.microsoft.com/office/drawing/2014/main" id="{6496F61C-C1BC-04C3-958D-6C28BC23A816}"/>
              </a:ext>
            </a:extLst>
          </p:cNvPr>
          <p:cNvCxnSpPr>
            <a:cxnSpLocks/>
          </p:cNvCxnSpPr>
          <p:nvPr/>
        </p:nvCxnSpPr>
        <p:spPr>
          <a:xfrm>
            <a:off x="8550214" y="5643882"/>
            <a:ext cx="1847770" cy="0"/>
          </a:xfrm>
          <a:prstGeom prst="line">
            <a:avLst/>
          </a:prstGeom>
          <a:ln>
            <a:solidFill>
              <a:srgbClr val="0070C0"/>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85" name="文本框 9491">
                <a:extLst>
                  <a:ext uri="{FF2B5EF4-FFF2-40B4-BE49-F238E27FC236}">
                    <a16:creationId xmlns:a16="http://schemas.microsoft.com/office/drawing/2014/main" id="{BBF03142-4131-80DD-7741-2A3E35C17390}"/>
                  </a:ext>
                </a:extLst>
              </p:cNvPr>
              <p:cNvSpPr txBox="1"/>
              <p:nvPr/>
            </p:nvSpPr>
            <p:spPr>
              <a:xfrm>
                <a:off x="8216380" y="5497429"/>
                <a:ext cx="407748"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altLang="zh-CN" sz="1200" i="1" dirty="0">
                              <a:solidFill>
                                <a:srgbClr val="0070C0"/>
                              </a:solidFill>
                              <a:latin typeface="Cambria Math" panose="02040503050406030204" pitchFamily="18" charset="0"/>
                            </a:rPr>
                          </m:ctrlPr>
                        </m:sSubPr>
                        <m:e>
                          <m:r>
                            <m:rPr>
                              <m:sty m:val="p"/>
                            </m:rPr>
                            <a:rPr lang="en-US" altLang="zh-CN" sz="1200" i="1" dirty="0">
                              <a:solidFill>
                                <a:srgbClr val="0070C0"/>
                              </a:solidFill>
                              <a:latin typeface="Cambria Math" panose="02040503050406030204" pitchFamily="18" charset="0"/>
                            </a:rPr>
                            <m:t>q</m:t>
                          </m:r>
                        </m:e>
                        <m:sub>
                          <m:r>
                            <a:rPr lang="en-US" altLang="zh-CN" sz="1200" b="0" i="1" dirty="0" smtClean="0">
                              <a:solidFill>
                                <a:srgbClr val="0070C0"/>
                              </a:solidFill>
                              <a:latin typeface="Cambria Math" panose="02040503050406030204" pitchFamily="18" charset="0"/>
                            </a:rPr>
                            <m:t>𝑐</m:t>
                          </m:r>
                          <m:r>
                            <a:rPr lang="en-US" altLang="zh-CN" sz="1200" b="0" i="1" dirty="0" smtClean="0">
                              <a:solidFill>
                                <a:srgbClr val="0070C0"/>
                              </a:solidFill>
                              <a:latin typeface="Cambria Math" panose="02040503050406030204" pitchFamily="18" charset="0"/>
                            </a:rPr>
                            <m:t>4</m:t>
                          </m:r>
                        </m:sub>
                      </m:sSub>
                    </m:oMath>
                  </m:oMathPara>
                </a14:m>
                <a:endParaRPr lang="zh-CN" altLang="en-US" sz="1200" dirty="0">
                  <a:solidFill>
                    <a:srgbClr val="0070C0"/>
                  </a:solidFill>
                </a:endParaRPr>
              </a:p>
            </p:txBody>
          </p:sp>
        </mc:Choice>
        <mc:Fallback xmlns="">
          <p:sp>
            <p:nvSpPr>
              <p:cNvPr id="85" name="文本框 9491">
                <a:extLst>
                  <a:ext uri="{FF2B5EF4-FFF2-40B4-BE49-F238E27FC236}">
                    <a16:creationId xmlns:a16="http://schemas.microsoft.com/office/drawing/2014/main" id="{BBF03142-4131-80DD-7741-2A3E35C17390}"/>
                  </a:ext>
                </a:extLst>
              </p:cNvPr>
              <p:cNvSpPr txBox="1">
                <a:spLocks noRot="1" noChangeAspect="1" noMove="1" noResize="1" noEditPoints="1" noAdjustHandles="1" noChangeArrowheads="1" noChangeShapeType="1" noTextEdit="1"/>
              </p:cNvSpPr>
              <p:nvPr/>
            </p:nvSpPr>
            <p:spPr>
              <a:xfrm>
                <a:off x="8216380" y="5497429"/>
                <a:ext cx="407748" cy="276999"/>
              </a:xfrm>
              <a:prstGeom prst="rect">
                <a:avLst/>
              </a:prstGeom>
              <a:blipFill>
                <a:blip r:embed="rId15"/>
                <a:stretch>
                  <a:fillRect b="-4348"/>
                </a:stretch>
              </a:blipFill>
            </p:spPr>
            <p:txBody>
              <a:bodyPr/>
              <a:lstStyle/>
              <a:p>
                <a:r>
                  <a:rPr lang="en-US">
                    <a:noFill/>
                  </a:rPr>
                  <a:t> </a:t>
                </a:r>
              </a:p>
            </p:txBody>
          </p:sp>
        </mc:Fallback>
      </mc:AlternateContent>
      <p:cxnSp>
        <p:nvCxnSpPr>
          <p:cNvPr id="86" name="直接连接符 9492">
            <a:extLst>
              <a:ext uri="{FF2B5EF4-FFF2-40B4-BE49-F238E27FC236}">
                <a16:creationId xmlns:a16="http://schemas.microsoft.com/office/drawing/2014/main" id="{0499FAF4-52AD-296D-D1AC-555099A82D9A}"/>
              </a:ext>
            </a:extLst>
          </p:cNvPr>
          <p:cNvCxnSpPr>
            <a:cxnSpLocks/>
          </p:cNvCxnSpPr>
          <p:nvPr/>
        </p:nvCxnSpPr>
        <p:spPr>
          <a:xfrm>
            <a:off x="8525983" y="4941902"/>
            <a:ext cx="1847770" cy="0"/>
          </a:xfrm>
          <a:prstGeom prst="line">
            <a:avLst/>
          </a:prstGeom>
          <a:ln>
            <a:solidFill>
              <a:srgbClr val="0070C0"/>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87" name="文本框 9493">
                <a:extLst>
                  <a:ext uri="{FF2B5EF4-FFF2-40B4-BE49-F238E27FC236}">
                    <a16:creationId xmlns:a16="http://schemas.microsoft.com/office/drawing/2014/main" id="{20910275-04BD-D026-82DC-688E623F908A}"/>
                  </a:ext>
                </a:extLst>
              </p:cNvPr>
              <p:cNvSpPr txBox="1"/>
              <p:nvPr/>
            </p:nvSpPr>
            <p:spPr>
              <a:xfrm>
                <a:off x="8202419" y="4815890"/>
                <a:ext cx="364296"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altLang="zh-CN" sz="1200" i="1" dirty="0">
                              <a:solidFill>
                                <a:srgbClr val="0070C0"/>
                              </a:solidFill>
                              <a:latin typeface="Cambria Math" panose="02040503050406030204" pitchFamily="18" charset="0"/>
                            </a:rPr>
                          </m:ctrlPr>
                        </m:sSubPr>
                        <m:e>
                          <m:r>
                            <m:rPr>
                              <m:sty m:val="p"/>
                            </m:rPr>
                            <a:rPr lang="en-US" altLang="zh-CN" sz="1200" i="1" dirty="0">
                              <a:solidFill>
                                <a:srgbClr val="0070C0"/>
                              </a:solidFill>
                              <a:latin typeface="Cambria Math" panose="02040503050406030204" pitchFamily="18" charset="0"/>
                            </a:rPr>
                            <m:t>q</m:t>
                          </m:r>
                        </m:e>
                        <m:sub>
                          <m:r>
                            <a:rPr lang="en-US" altLang="zh-CN" sz="1200" b="0" i="1" dirty="0" smtClean="0">
                              <a:solidFill>
                                <a:srgbClr val="0070C0"/>
                              </a:solidFill>
                              <a:latin typeface="Cambria Math" panose="02040503050406030204" pitchFamily="18" charset="0"/>
                            </a:rPr>
                            <m:t>𝑐</m:t>
                          </m:r>
                          <m:r>
                            <a:rPr lang="en-US" altLang="zh-CN" sz="1200" b="0" i="1" dirty="0" smtClean="0">
                              <a:solidFill>
                                <a:srgbClr val="0070C0"/>
                              </a:solidFill>
                              <a:latin typeface="Cambria Math" panose="02040503050406030204" pitchFamily="18" charset="0"/>
                            </a:rPr>
                            <m:t>1</m:t>
                          </m:r>
                        </m:sub>
                      </m:sSub>
                    </m:oMath>
                  </m:oMathPara>
                </a14:m>
                <a:endParaRPr lang="zh-CN" altLang="en-US" sz="1200" dirty="0">
                  <a:solidFill>
                    <a:srgbClr val="0070C0"/>
                  </a:solidFill>
                </a:endParaRPr>
              </a:p>
            </p:txBody>
          </p:sp>
        </mc:Choice>
        <mc:Fallback xmlns="">
          <p:sp>
            <p:nvSpPr>
              <p:cNvPr id="87" name="文本框 9493">
                <a:extLst>
                  <a:ext uri="{FF2B5EF4-FFF2-40B4-BE49-F238E27FC236}">
                    <a16:creationId xmlns:a16="http://schemas.microsoft.com/office/drawing/2014/main" id="{20910275-04BD-D026-82DC-688E623F908A}"/>
                  </a:ext>
                </a:extLst>
              </p:cNvPr>
              <p:cNvSpPr txBox="1">
                <a:spLocks noRot="1" noChangeAspect="1" noMove="1" noResize="1" noEditPoints="1" noAdjustHandles="1" noChangeArrowheads="1" noChangeShapeType="1" noTextEdit="1"/>
              </p:cNvSpPr>
              <p:nvPr/>
            </p:nvSpPr>
            <p:spPr>
              <a:xfrm>
                <a:off x="8202419" y="4815890"/>
                <a:ext cx="364296" cy="276999"/>
              </a:xfrm>
              <a:prstGeom prst="rect">
                <a:avLst/>
              </a:prstGeom>
              <a:blipFill>
                <a:blip r:embed="rId16"/>
                <a:stretch>
                  <a:fillRect b="-454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8" name="矩形 9494">
                <a:extLst>
                  <a:ext uri="{FF2B5EF4-FFF2-40B4-BE49-F238E27FC236}">
                    <a16:creationId xmlns:a16="http://schemas.microsoft.com/office/drawing/2014/main" id="{65F5D459-DA11-774F-4411-462E3579ACCE}"/>
                  </a:ext>
                </a:extLst>
              </p:cNvPr>
              <p:cNvSpPr/>
              <p:nvPr/>
            </p:nvSpPr>
            <p:spPr>
              <a:xfrm>
                <a:off x="8626244" y="4889812"/>
                <a:ext cx="389315" cy="645840"/>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900" dirty="0"/>
                  <a:t>EPR </a:t>
                </a:r>
                <a14:m>
                  <m:oMath xmlns:m="http://schemas.openxmlformats.org/officeDocument/2006/math">
                    <m:sSub>
                      <m:sSubPr>
                        <m:ctrlPr>
                          <a:rPr lang="en-US" altLang="zh-CN" sz="900" i="1" dirty="0">
                            <a:solidFill>
                              <a:schemeClr val="bg1"/>
                            </a:solidFill>
                            <a:latin typeface="Cambria Math" panose="02040503050406030204" pitchFamily="18" charset="0"/>
                          </a:rPr>
                        </m:ctrlPr>
                      </m:sSubPr>
                      <m:e>
                        <m:r>
                          <a:rPr lang="en-US" altLang="zh-CN" sz="900" i="1" dirty="0">
                            <a:solidFill>
                              <a:schemeClr val="bg1"/>
                            </a:solidFill>
                            <a:latin typeface="Cambria Math" panose="02040503050406030204" pitchFamily="18" charset="0"/>
                          </a:rPr>
                          <m:t>𝑔</m:t>
                        </m:r>
                      </m:e>
                      <m:sub>
                        <m:r>
                          <a:rPr lang="en-US" altLang="zh-CN" sz="900" i="1" dirty="0">
                            <a:solidFill>
                              <a:schemeClr val="bg1"/>
                            </a:solidFill>
                            <a:latin typeface="Cambria Math" panose="02040503050406030204" pitchFamily="18" charset="0"/>
                          </a:rPr>
                          <m:t>1</m:t>
                        </m:r>
                      </m:sub>
                    </m:sSub>
                  </m:oMath>
                </a14:m>
                <a:endParaRPr lang="zh-CN" altLang="en-US" sz="900" dirty="0"/>
              </a:p>
            </p:txBody>
          </p:sp>
        </mc:Choice>
        <mc:Fallback xmlns="">
          <p:sp>
            <p:nvSpPr>
              <p:cNvPr id="88" name="矩形 9494">
                <a:extLst>
                  <a:ext uri="{FF2B5EF4-FFF2-40B4-BE49-F238E27FC236}">
                    <a16:creationId xmlns:a16="http://schemas.microsoft.com/office/drawing/2014/main" id="{65F5D459-DA11-774F-4411-462E3579ACCE}"/>
                  </a:ext>
                </a:extLst>
              </p:cNvPr>
              <p:cNvSpPr>
                <a:spLocks noRot="1" noChangeAspect="1" noMove="1" noResize="1" noEditPoints="1" noAdjustHandles="1" noChangeArrowheads="1" noChangeShapeType="1" noTextEdit="1"/>
              </p:cNvSpPr>
              <p:nvPr/>
            </p:nvSpPr>
            <p:spPr>
              <a:xfrm>
                <a:off x="8626244" y="4889812"/>
                <a:ext cx="389315" cy="645840"/>
              </a:xfrm>
              <a:prstGeom prst="rect">
                <a:avLst/>
              </a:prstGeom>
              <a:blipFill>
                <a:blip r:embed="rId17"/>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9" name="矩形 9495">
                <a:extLst>
                  <a:ext uri="{FF2B5EF4-FFF2-40B4-BE49-F238E27FC236}">
                    <a16:creationId xmlns:a16="http://schemas.microsoft.com/office/drawing/2014/main" id="{C3E22D6E-D5B6-32C9-0F02-4878AE5A753A}"/>
                  </a:ext>
                </a:extLst>
              </p:cNvPr>
              <p:cNvSpPr/>
              <p:nvPr/>
            </p:nvSpPr>
            <p:spPr>
              <a:xfrm>
                <a:off x="9118301" y="5065925"/>
                <a:ext cx="389315" cy="645840"/>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900" dirty="0"/>
                  <a:t>EPR </a:t>
                </a:r>
                <a14:m>
                  <m:oMath xmlns:m="http://schemas.openxmlformats.org/officeDocument/2006/math">
                    <m:sSub>
                      <m:sSubPr>
                        <m:ctrlPr>
                          <a:rPr lang="en-US" altLang="zh-CN" sz="900" i="1" dirty="0">
                            <a:solidFill>
                              <a:schemeClr val="bg1"/>
                            </a:solidFill>
                            <a:latin typeface="Cambria Math" panose="02040503050406030204" pitchFamily="18" charset="0"/>
                          </a:rPr>
                        </m:ctrlPr>
                      </m:sSubPr>
                      <m:e>
                        <m:r>
                          <a:rPr lang="en-US" altLang="zh-CN" sz="900" i="1" dirty="0">
                            <a:solidFill>
                              <a:schemeClr val="bg1"/>
                            </a:solidFill>
                            <a:latin typeface="Cambria Math" panose="02040503050406030204" pitchFamily="18" charset="0"/>
                          </a:rPr>
                          <m:t>𝑔</m:t>
                        </m:r>
                      </m:e>
                      <m:sub>
                        <m:r>
                          <a:rPr lang="en-US" altLang="zh-CN" sz="900" b="0" i="1" dirty="0" smtClean="0">
                            <a:solidFill>
                              <a:schemeClr val="bg1"/>
                            </a:solidFill>
                            <a:latin typeface="Cambria Math" panose="02040503050406030204" pitchFamily="18" charset="0"/>
                          </a:rPr>
                          <m:t>2</m:t>
                        </m:r>
                      </m:sub>
                    </m:sSub>
                  </m:oMath>
                </a14:m>
                <a:endParaRPr lang="zh-CN" altLang="en-US" sz="900" dirty="0"/>
              </a:p>
            </p:txBody>
          </p:sp>
        </mc:Choice>
        <mc:Fallback xmlns="">
          <p:sp>
            <p:nvSpPr>
              <p:cNvPr id="89" name="矩形 9495">
                <a:extLst>
                  <a:ext uri="{FF2B5EF4-FFF2-40B4-BE49-F238E27FC236}">
                    <a16:creationId xmlns:a16="http://schemas.microsoft.com/office/drawing/2014/main" id="{C3E22D6E-D5B6-32C9-0F02-4878AE5A753A}"/>
                  </a:ext>
                </a:extLst>
              </p:cNvPr>
              <p:cNvSpPr>
                <a:spLocks noRot="1" noChangeAspect="1" noMove="1" noResize="1" noEditPoints="1" noAdjustHandles="1" noChangeArrowheads="1" noChangeShapeType="1" noTextEdit="1"/>
              </p:cNvSpPr>
              <p:nvPr/>
            </p:nvSpPr>
            <p:spPr>
              <a:xfrm>
                <a:off x="9118301" y="5065925"/>
                <a:ext cx="389315" cy="645840"/>
              </a:xfrm>
              <a:prstGeom prst="rect">
                <a:avLst/>
              </a:prstGeom>
              <a:blipFill>
                <a:blip r:embed="rId18"/>
                <a:stretch>
                  <a:fillRect/>
                </a:stretch>
              </a:blipFill>
              <a:ln>
                <a:noFill/>
              </a:ln>
            </p:spPr>
            <p:txBody>
              <a:bodyPr/>
              <a:lstStyle/>
              <a:p>
                <a:r>
                  <a:rPr lang="en-US">
                    <a:noFill/>
                  </a:rPr>
                  <a:t> </a:t>
                </a:r>
              </a:p>
            </p:txBody>
          </p:sp>
        </mc:Fallback>
      </mc:AlternateContent>
      <p:sp>
        <p:nvSpPr>
          <p:cNvPr id="90" name="矩形 9496">
            <a:extLst>
              <a:ext uri="{FF2B5EF4-FFF2-40B4-BE49-F238E27FC236}">
                <a16:creationId xmlns:a16="http://schemas.microsoft.com/office/drawing/2014/main" id="{1ABEB271-1017-4481-C5D8-64539AA862A3}"/>
              </a:ext>
            </a:extLst>
          </p:cNvPr>
          <p:cNvSpPr/>
          <p:nvPr/>
        </p:nvSpPr>
        <p:spPr>
          <a:xfrm>
            <a:off x="11787538" y="5060158"/>
            <a:ext cx="54771" cy="173620"/>
          </a:xfrm>
          <a:prstGeom prst="rect">
            <a:avLst/>
          </a:prstGeom>
          <a:solidFill>
            <a:srgbClr val="7030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91" name="矩形 9497">
            <a:extLst>
              <a:ext uri="{FF2B5EF4-FFF2-40B4-BE49-F238E27FC236}">
                <a16:creationId xmlns:a16="http://schemas.microsoft.com/office/drawing/2014/main" id="{7219174A-094E-9893-84AD-81FB36F9B0D5}"/>
              </a:ext>
            </a:extLst>
          </p:cNvPr>
          <p:cNvSpPr/>
          <p:nvPr/>
        </p:nvSpPr>
        <p:spPr>
          <a:xfrm>
            <a:off x="11222006" y="5057792"/>
            <a:ext cx="54771" cy="173620"/>
          </a:xfrm>
          <a:prstGeom prst="rect">
            <a:avLst/>
          </a:prstGeom>
          <a:solidFill>
            <a:srgbClr val="7030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985139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1"/>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3"/>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7"/>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8"/>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9"/>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0"/>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1"/>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43"/>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42"/>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4"/>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25"/>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26"/>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44"/>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45"/>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46"/>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47"/>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48"/>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49"/>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50"/>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51"/>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52"/>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53"/>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54"/>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55"/>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56"/>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57"/>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58"/>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59"/>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60"/>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61"/>
                                        </p:tgtEl>
                                        <p:attrNameLst>
                                          <p:attrName>style.visibility</p:attrName>
                                        </p:attrNameLst>
                                      </p:cBhvr>
                                      <p:to>
                                        <p:strVal val="visible"/>
                                      </p:to>
                                    </p:set>
                                  </p:childTnLst>
                                </p:cTn>
                              </p:par>
                              <p:par>
                                <p:cTn id="101" presetID="1" presetClass="entr" presetSubtype="0" fill="hold" nodeType="withEffect">
                                  <p:stCondLst>
                                    <p:cond delay="0"/>
                                  </p:stCondLst>
                                  <p:childTnLst>
                                    <p:set>
                                      <p:cBhvr>
                                        <p:cTn id="102" dur="1" fill="hold">
                                          <p:stCondLst>
                                            <p:cond delay="0"/>
                                          </p:stCondLst>
                                        </p:cTn>
                                        <p:tgtEl>
                                          <p:spTgt spid="62"/>
                                        </p:tgtEl>
                                        <p:attrNameLst>
                                          <p:attrName>style.visibility</p:attrName>
                                        </p:attrNameLst>
                                      </p:cBhvr>
                                      <p:to>
                                        <p:strVal val="visible"/>
                                      </p:to>
                                    </p:set>
                                  </p:childTnLst>
                                </p:cTn>
                              </p:par>
                              <p:par>
                                <p:cTn id="103" presetID="1" presetClass="entr" presetSubtype="0" fill="hold" nodeType="withEffect">
                                  <p:stCondLst>
                                    <p:cond delay="0"/>
                                  </p:stCondLst>
                                  <p:childTnLst>
                                    <p:set>
                                      <p:cBhvr>
                                        <p:cTn id="104" dur="1" fill="hold">
                                          <p:stCondLst>
                                            <p:cond delay="0"/>
                                          </p:stCondLst>
                                        </p:cTn>
                                        <p:tgtEl>
                                          <p:spTgt spid="63"/>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64"/>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65"/>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66"/>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67"/>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68"/>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69"/>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70"/>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71"/>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72"/>
                                        </p:tgtEl>
                                        <p:attrNameLst>
                                          <p:attrName>style.visibility</p:attrName>
                                        </p:attrNameLst>
                                      </p:cBhvr>
                                      <p:to>
                                        <p:strVal val="visible"/>
                                      </p:to>
                                    </p:set>
                                  </p:childTnLst>
                                </p:cTn>
                              </p:par>
                              <p:par>
                                <p:cTn id="123" presetID="1" presetClass="entr" presetSubtype="0" fill="hold" grpId="0" nodeType="withEffect">
                                  <p:stCondLst>
                                    <p:cond delay="0"/>
                                  </p:stCondLst>
                                  <p:childTnLst>
                                    <p:set>
                                      <p:cBhvr>
                                        <p:cTn id="124" dur="1" fill="hold">
                                          <p:stCondLst>
                                            <p:cond delay="0"/>
                                          </p:stCondLst>
                                        </p:cTn>
                                        <p:tgtEl>
                                          <p:spTgt spid="73"/>
                                        </p:tgtEl>
                                        <p:attrNameLst>
                                          <p:attrName>style.visibility</p:attrName>
                                        </p:attrNameLst>
                                      </p:cBhvr>
                                      <p:to>
                                        <p:strVal val="visible"/>
                                      </p:to>
                                    </p:set>
                                  </p:childTnLst>
                                </p:cTn>
                              </p:par>
                              <p:par>
                                <p:cTn id="125" presetID="1" presetClass="entr" presetSubtype="0" fill="hold" grpId="0" nodeType="withEffect">
                                  <p:stCondLst>
                                    <p:cond delay="0"/>
                                  </p:stCondLst>
                                  <p:childTnLst>
                                    <p:set>
                                      <p:cBhvr>
                                        <p:cTn id="126" dur="1" fill="hold">
                                          <p:stCondLst>
                                            <p:cond delay="0"/>
                                          </p:stCondLst>
                                        </p:cTn>
                                        <p:tgtEl>
                                          <p:spTgt spid="74"/>
                                        </p:tgtEl>
                                        <p:attrNameLst>
                                          <p:attrName>style.visibility</p:attrName>
                                        </p:attrNameLst>
                                      </p:cBhvr>
                                      <p:to>
                                        <p:strVal val="visible"/>
                                      </p:to>
                                    </p:set>
                                  </p:childTnLst>
                                </p:cTn>
                              </p:par>
                              <p:par>
                                <p:cTn id="127" presetID="1" presetClass="entr" presetSubtype="0" fill="hold" grpId="0" nodeType="withEffect">
                                  <p:stCondLst>
                                    <p:cond delay="0"/>
                                  </p:stCondLst>
                                  <p:childTnLst>
                                    <p:set>
                                      <p:cBhvr>
                                        <p:cTn id="128" dur="1" fill="hold">
                                          <p:stCondLst>
                                            <p:cond delay="0"/>
                                          </p:stCondLst>
                                        </p:cTn>
                                        <p:tgtEl>
                                          <p:spTgt spid="75"/>
                                        </p:tgtEl>
                                        <p:attrNameLst>
                                          <p:attrName>style.visibility</p:attrName>
                                        </p:attrNameLst>
                                      </p:cBhvr>
                                      <p:to>
                                        <p:strVal val="visible"/>
                                      </p:to>
                                    </p:set>
                                  </p:childTnLst>
                                </p:cTn>
                              </p:par>
                              <p:par>
                                <p:cTn id="129" presetID="1" presetClass="entr" presetSubtype="0" fill="hold" grpId="0" nodeType="withEffect">
                                  <p:stCondLst>
                                    <p:cond delay="0"/>
                                  </p:stCondLst>
                                  <p:childTnLst>
                                    <p:set>
                                      <p:cBhvr>
                                        <p:cTn id="130" dur="1" fill="hold">
                                          <p:stCondLst>
                                            <p:cond delay="0"/>
                                          </p:stCondLst>
                                        </p:cTn>
                                        <p:tgtEl>
                                          <p:spTgt spid="76"/>
                                        </p:tgtEl>
                                        <p:attrNameLst>
                                          <p:attrName>style.visibility</p:attrName>
                                        </p:attrNameLst>
                                      </p:cBhvr>
                                      <p:to>
                                        <p:strVal val="visible"/>
                                      </p:to>
                                    </p:set>
                                  </p:childTnLst>
                                </p:cTn>
                              </p:par>
                              <p:par>
                                <p:cTn id="131" presetID="1" presetClass="entr" presetSubtype="0" fill="hold" grpId="0" nodeType="withEffect">
                                  <p:stCondLst>
                                    <p:cond delay="0"/>
                                  </p:stCondLst>
                                  <p:childTnLst>
                                    <p:set>
                                      <p:cBhvr>
                                        <p:cTn id="132" dur="1" fill="hold">
                                          <p:stCondLst>
                                            <p:cond delay="0"/>
                                          </p:stCondLst>
                                        </p:cTn>
                                        <p:tgtEl>
                                          <p:spTgt spid="77"/>
                                        </p:tgtEl>
                                        <p:attrNameLst>
                                          <p:attrName>style.visibility</p:attrName>
                                        </p:attrNameLst>
                                      </p:cBhvr>
                                      <p:to>
                                        <p:strVal val="visible"/>
                                      </p:to>
                                    </p:set>
                                  </p:childTnLst>
                                </p:cTn>
                              </p:par>
                              <p:par>
                                <p:cTn id="133" presetID="1" presetClass="entr" presetSubtype="0" fill="hold" grpId="0" nodeType="withEffect">
                                  <p:stCondLst>
                                    <p:cond delay="0"/>
                                  </p:stCondLst>
                                  <p:childTnLst>
                                    <p:set>
                                      <p:cBhvr>
                                        <p:cTn id="134" dur="1" fill="hold">
                                          <p:stCondLst>
                                            <p:cond delay="0"/>
                                          </p:stCondLst>
                                        </p:cTn>
                                        <p:tgtEl>
                                          <p:spTgt spid="78"/>
                                        </p:tgtEl>
                                        <p:attrNameLst>
                                          <p:attrName>style.visibility</p:attrName>
                                        </p:attrNameLst>
                                      </p:cBhvr>
                                      <p:to>
                                        <p:strVal val="visible"/>
                                      </p:to>
                                    </p:set>
                                  </p:childTnLst>
                                </p:cTn>
                              </p:par>
                              <p:par>
                                <p:cTn id="135" presetID="1" presetClass="entr" presetSubtype="0" fill="hold" grpId="0" nodeType="withEffect">
                                  <p:stCondLst>
                                    <p:cond delay="0"/>
                                  </p:stCondLst>
                                  <p:childTnLst>
                                    <p:set>
                                      <p:cBhvr>
                                        <p:cTn id="136" dur="1" fill="hold">
                                          <p:stCondLst>
                                            <p:cond delay="0"/>
                                          </p:stCondLst>
                                        </p:cTn>
                                        <p:tgtEl>
                                          <p:spTgt spid="79"/>
                                        </p:tgtEl>
                                        <p:attrNameLst>
                                          <p:attrName>style.visibility</p:attrName>
                                        </p:attrNameLst>
                                      </p:cBhvr>
                                      <p:to>
                                        <p:strVal val="visible"/>
                                      </p:to>
                                    </p:set>
                                  </p:childTnLst>
                                </p:cTn>
                              </p:par>
                              <p:par>
                                <p:cTn id="137" presetID="1" presetClass="entr" presetSubtype="0" fill="hold" grpId="0" nodeType="withEffect">
                                  <p:stCondLst>
                                    <p:cond delay="0"/>
                                  </p:stCondLst>
                                  <p:childTnLst>
                                    <p:set>
                                      <p:cBhvr>
                                        <p:cTn id="138" dur="1" fill="hold">
                                          <p:stCondLst>
                                            <p:cond delay="0"/>
                                          </p:stCondLst>
                                        </p:cTn>
                                        <p:tgtEl>
                                          <p:spTgt spid="80"/>
                                        </p:tgtEl>
                                        <p:attrNameLst>
                                          <p:attrName>style.visibility</p:attrName>
                                        </p:attrNameLst>
                                      </p:cBhvr>
                                      <p:to>
                                        <p:strVal val="visible"/>
                                      </p:to>
                                    </p:set>
                                  </p:childTnLst>
                                </p:cTn>
                              </p:par>
                              <p:par>
                                <p:cTn id="139" presetID="1" presetClass="entr" presetSubtype="0" fill="hold" grpId="0" nodeType="withEffect">
                                  <p:stCondLst>
                                    <p:cond delay="0"/>
                                  </p:stCondLst>
                                  <p:childTnLst>
                                    <p:set>
                                      <p:cBhvr>
                                        <p:cTn id="140" dur="1" fill="hold">
                                          <p:stCondLst>
                                            <p:cond delay="0"/>
                                          </p:stCondLst>
                                        </p:cTn>
                                        <p:tgtEl>
                                          <p:spTgt spid="81"/>
                                        </p:tgtEl>
                                        <p:attrNameLst>
                                          <p:attrName>style.visibility</p:attrName>
                                        </p:attrNameLst>
                                      </p:cBhvr>
                                      <p:to>
                                        <p:strVal val="visible"/>
                                      </p:to>
                                    </p:set>
                                  </p:childTnLst>
                                </p:cTn>
                              </p:par>
                              <p:par>
                                <p:cTn id="141" presetID="1" presetClass="entr" presetSubtype="0" fill="hold" grpId="0" nodeType="withEffect">
                                  <p:stCondLst>
                                    <p:cond delay="0"/>
                                  </p:stCondLst>
                                  <p:childTnLst>
                                    <p:set>
                                      <p:cBhvr>
                                        <p:cTn id="142" dur="1" fill="hold">
                                          <p:stCondLst>
                                            <p:cond delay="0"/>
                                          </p:stCondLst>
                                        </p:cTn>
                                        <p:tgtEl>
                                          <p:spTgt spid="82"/>
                                        </p:tgtEl>
                                        <p:attrNameLst>
                                          <p:attrName>style.visibility</p:attrName>
                                        </p:attrNameLst>
                                      </p:cBhvr>
                                      <p:to>
                                        <p:strVal val="visible"/>
                                      </p:to>
                                    </p:set>
                                  </p:childTnLst>
                                </p:cTn>
                              </p:par>
                              <p:par>
                                <p:cTn id="143" presetID="1" presetClass="entr" presetSubtype="0" fill="hold" grpId="0" nodeType="withEffect">
                                  <p:stCondLst>
                                    <p:cond delay="0"/>
                                  </p:stCondLst>
                                  <p:childTnLst>
                                    <p:set>
                                      <p:cBhvr>
                                        <p:cTn id="144" dur="1" fill="hold">
                                          <p:stCondLst>
                                            <p:cond delay="0"/>
                                          </p:stCondLst>
                                        </p:cTn>
                                        <p:tgtEl>
                                          <p:spTgt spid="83"/>
                                        </p:tgtEl>
                                        <p:attrNameLst>
                                          <p:attrName>style.visibility</p:attrName>
                                        </p:attrNameLst>
                                      </p:cBhvr>
                                      <p:to>
                                        <p:strVal val="visible"/>
                                      </p:to>
                                    </p:set>
                                  </p:childTnLst>
                                </p:cTn>
                              </p:par>
                              <p:par>
                                <p:cTn id="145" presetID="1" presetClass="entr" presetSubtype="0" fill="hold" nodeType="withEffect">
                                  <p:stCondLst>
                                    <p:cond delay="0"/>
                                  </p:stCondLst>
                                  <p:childTnLst>
                                    <p:set>
                                      <p:cBhvr>
                                        <p:cTn id="146" dur="1" fill="hold">
                                          <p:stCondLst>
                                            <p:cond delay="0"/>
                                          </p:stCondLst>
                                        </p:cTn>
                                        <p:tgtEl>
                                          <p:spTgt spid="84"/>
                                        </p:tgtEl>
                                        <p:attrNameLst>
                                          <p:attrName>style.visibility</p:attrName>
                                        </p:attrNameLst>
                                      </p:cBhvr>
                                      <p:to>
                                        <p:strVal val="visible"/>
                                      </p:to>
                                    </p:set>
                                  </p:childTnLst>
                                </p:cTn>
                              </p:par>
                              <p:par>
                                <p:cTn id="147" presetID="1" presetClass="entr" presetSubtype="0" fill="hold" grpId="0" nodeType="withEffect">
                                  <p:stCondLst>
                                    <p:cond delay="0"/>
                                  </p:stCondLst>
                                  <p:childTnLst>
                                    <p:set>
                                      <p:cBhvr>
                                        <p:cTn id="148" dur="1" fill="hold">
                                          <p:stCondLst>
                                            <p:cond delay="0"/>
                                          </p:stCondLst>
                                        </p:cTn>
                                        <p:tgtEl>
                                          <p:spTgt spid="85"/>
                                        </p:tgtEl>
                                        <p:attrNameLst>
                                          <p:attrName>style.visibility</p:attrName>
                                        </p:attrNameLst>
                                      </p:cBhvr>
                                      <p:to>
                                        <p:strVal val="visible"/>
                                      </p:to>
                                    </p:set>
                                  </p:childTnLst>
                                </p:cTn>
                              </p:par>
                              <p:par>
                                <p:cTn id="149" presetID="1" presetClass="entr" presetSubtype="0" fill="hold" nodeType="withEffect">
                                  <p:stCondLst>
                                    <p:cond delay="0"/>
                                  </p:stCondLst>
                                  <p:childTnLst>
                                    <p:set>
                                      <p:cBhvr>
                                        <p:cTn id="150" dur="1" fill="hold">
                                          <p:stCondLst>
                                            <p:cond delay="0"/>
                                          </p:stCondLst>
                                        </p:cTn>
                                        <p:tgtEl>
                                          <p:spTgt spid="86"/>
                                        </p:tgtEl>
                                        <p:attrNameLst>
                                          <p:attrName>style.visibility</p:attrName>
                                        </p:attrNameLst>
                                      </p:cBhvr>
                                      <p:to>
                                        <p:strVal val="visible"/>
                                      </p:to>
                                    </p:set>
                                  </p:childTnLst>
                                </p:cTn>
                              </p:par>
                              <p:par>
                                <p:cTn id="151" presetID="1" presetClass="entr" presetSubtype="0" fill="hold" grpId="0" nodeType="withEffect">
                                  <p:stCondLst>
                                    <p:cond delay="0"/>
                                  </p:stCondLst>
                                  <p:childTnLst>
                                    <p:set>
                                      <p:cBhvr>
                                        <p:cTn id="152" dur="1" fill="hold">
                                          <p:stCondLst>
                                            <p:cond delay="0"/>
                                          </p:stCondLst>
                                        </p:cTn>
                                        <p:tgtEl>
                                          <p:spTgt spid="87"/>
                                        </p:tgtEl>
                                        <p:attrNameLst>
                                          <p:attrName>style.visibility</p:attrName>
                                        </p:attrNameLst>
                                      </p:cBhvr>
                                      <p:to>
                                        <p:strVal val="visible"/>
                                      </p:to>
                                    </p:set>
                                  </p:childTnLst>
                                </p:cTn>
                              </p:par>
                            </p:childTnLst>
                          </p:cTn>
                        </p:par>
                      </p:childTnLst>
                    </p:cTn>
                  </p:par>
                  <p:par>
                    <p:cTn id="153" fill="hold">
                      <p:stCondLst>
                        <p:cond delay="indefinite"/>
                      </p:stCondLst>
                      <p:childTnLst>
                        <p:par>
                          <p:cTn id="154" fill="hold">
                            <p:stCondLst>
                              <p:cond delay="0"/>
                            </p:stCondLst>
                            <p:childTnLst>
                              <p:par>
                                <p:cTn id="155" presetID="1" presetClass="entr" presetSubtype="0" fill="hold" grpId="0" nodeType="clickEffect">
                                  <p:stCondLst>
                                    <p:cond delay="0"/>
                                  </p:stCondLst>
                                  <p:childTnLst>
                                    <p:set>
                                      <p:cBhvr>
                                        <p:cTn id="156" dur="1" fill="hold">
                                          <p:stCondLst>
                                            <p:cond delay="0"/>
                                          </p:stCondLst>
                                        </p:cTn>
                                        <p:tgtEl>
                                          <p:spTgt spid="88"/>
                                        </p:tgtEl>
                                        <p:attrNameLst>
                                          <p:attrName>style.visibility</p:attrName>
                                        </p:attrNameLst>
                                      </p:cBhvr>
                                      <p:to>
                                        <p:strVal val="visible"/>
                                      </p:to>
                                    </p:set>
                                  </p:childTnLst>
                                </p:cTn>
                              </p:par>
                              <p:par>
                                <p:cTn id="157" presetID="1" presetClass="entr" presetSubtype="0" fill="hold" grpId="0" nodeType="withEffect">
                                  <p:stCondLst>
                                    <p:cond delay="0"/>
                                  </p:stCondLst>
                                  <p:childTnLst>
                                    <p:set>
                                      <p:cBhvr>
                                        <p:cTn id="158" dur="1" fill="hold">
                                          <p:stCondLst>
                                            <p:cond delay="0"/>
                                          </p:stCondLst>
                                        </p:cTn>
                                        <p:tgtEl>
                                          <p:spTgt spid="89"/>
                                        </p:tgtEl>
                                        <p:attrNameLst>
                                          <p:attrName>style.visibility</p:attrName>
                                        </p:attrNameLst>
                                      </p:cBhvr>
                                      <p:to>
                                        <p:strVal val="visible"/>
                                      </p:to>
                                    </p:set>
                                  </p:childTnLst>
                                </p:cTn>
                              </p:par>
                              <p:par>
                                <p:cTn id="159" presetID="1" presetClass="entr" presetSubtype="0" fill="hold" grpId="0" nodeType="withEffect">
                                  <p:stCondLst>
                                    <p:cond delay="0"/>
                                  </p:stCondLst>
                                  <p:childTnLst>
                                    <p:set>
                                      <p:cBhvr>
                                        <p:cTn id="160" dur="1" fill="hold">
                                          <p:stCondLst>
                                            <p:cond delay="0"/>
                                          </p:stCondLst>
                                        </p:cTn>
                                        <p:tgtEl>
                                          <p:spTgt spid="91"/>
                                        </p:tgtEl>
                                        <p:attrNameLst>
                                          <p:attrName>style.visibility</p:attrName>
                                        </p:attrNameLst>
                                      </p:cBhvr>
                                      <p:to>
                                        <p:strVal val="visible"/>
                                      </p:to>
                                    </p:set>
                                  </p:childTnLst>
                                </p:cTn>
                              </p:par>
                              <p:par>
                                <p:cTn id="161" presetID="1" presetClass="entr" presetSubtype="0" fill="hold" grpId="0" nodeType="withEffect">
                                  <p:stCondLst>
                                    <p:cond delay="0"/>
                                  </p:stCondLst>
                                  <p:childTnLst>
                                    <p:set>
                                      <p:cBhvr>
                                        <p:cTn id="162" dur="1" fill="hold">
                                          <p:stCondLst>
                                            <p:cond delay="0"/>
                                          </p:stCondLst>
                                        </p:cTn>
                                        <p:tgtEl>
                                          <p:spTgt spid="9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0" grpId="0"/>
      <p:bldP spid="21" grpId="0"/>
      <p:bldP spid="23" grpId="0"/>
      <p:bldP spid="24" grpId="0"/>
      <p:bldP spid="26" grpId="0"/>
      <p:bldP spid="29" grpId="0" animBg="1"/>
      <p:bldP spid="33" grpId="0" animBg="1"/>
      <p:bldP spid="35" grpId="0"/>
      <p:bldP spid="36" grpId="0"/>
      <p:bldP spid="37" grpId="0"/>
      <p:bldP spid="38" grpId="0"/>
      <p:bldP spid="40" grpId="0"/>
      <p:bldP spid="41" grpId="0"/>
      <p:bldP spid="42" grpId="0"/>
      <p:bldP spid="43" grpId="0"/>
      <p:bldP spid="46" grpId="0" animBg="1"/>
      <p:bldP spid="50" grpId="0" animBg="1"/>
      <p:bldP spid="52" grpId="0"/>
      <p:bldP spid="53" grpId="0"/>
      <p:bldP spid="54" grpId="0"/>
      <p:bldP spid="55" grpId="0"/>
      <p:bldP spid="58" grpId="0"/>
      <p:bldP spid="59" grpId="0"/>
      <p:bldP spid="60" grpId="0"/>
      <p:bldP spid="61" grpId="0"/>
      <p:bldP spid="64" grpId="0"/>
      <p:bldP spid="65" grpId="0"/>
      <p:bldP spid="66" grpId="0" animBg="1"/>
      <p:bldP spid="67" grpId="0" animBg="1"/>
      <p:bldP spid="68" grpId="0" animBg="1"/>
      <p:bldP spid="69" grpId="0" animBg="1"/>
      <p:bldP spid="70" grpId="0" animBg="1"/>
      <p:bldP spid="71" grpId="0" animBg="1"/>
      <p:bldP spid="72" grpId="0"/>
      <p:bldP spid="73" grpId="0"/>
      <p:bldP spid="74" grpId="0"/>
      <p:bldP spid="75" grpId="0"/>
      <p:bldP spid="76" grpId="0" animBg="1"/>
      <p:bldP spid="77" grpId="0" animBg="1"/>
      <p:bldP spid="78" grpId="0" animBg="1"/>
      <p:bldP spid="79" grpId="0" animBg="1"/>
      <p:bldP spid="80" grpId="0"/>
      <p:bldP spid="81" grpId="0"/>
      <p:bldP spid="82" grpId="0"/>
      <p:bldP spid="83" grpId="0"/>
      <p:bldP spid="85" grpId="0"/>
      <p:bldP spid="87" grpId="0"/>
      <p:bldP spid="88" grpId="0" animBg="1"/>
      <p:bldP spid="89" grpId="0" animBg="1"/>
      <p:bldP spid="90" grpId="0" animBg="1"/>
      <p:bldP spid="91" grpId="0" animBg="1"/>
    </p:bld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DD7D0E-E7E4-169E-9C42-A33965253BA5}"/>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7B429F0E-0CC6-3381-4ED3-DF1B7D233BDC}"/>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F730CEE9-56D0-68DC-DC1B-D79D56832BD9}"/>
              </a:ext>
            </a:extLst>
          </p:cNvPr>
          <p:cNvSpPr/>
          <p:nvPr/>
        </p:nvSpPr>
        <p:spPr>
          <a:xfrm>
            <a:off x="109728" y="3115658"/>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5BFEB89A-8A10-D2DF-6DC7-90F217F10D99}"/>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cs typeface="Calibri" pitchFamily="34" charset="-120"/>
              </a:rPr>
              <a:t>Introduction</a:t>
            </a:r>
          </a:p>
        </p:txBody>
      </p:sp>
      <p:sp>
        <p:nvSpPr>
          <p:cNvPr id="6" name="Text 4">
            <a:extLst>
              <a:ext uri="{FF2B5EF4-FFF2-40B4-BE49-F238E27FC236}">
                <a16:creationId xmlns:a16="http://schemas.microsoft.com/office/drawing/2014/main" id="{A1A45948-2ACC-F3E7-6AA3-5CA901CAD03C}"/>
              </a:ext>
            </a:extLst>
          </p:cNvPr>
          <p:cNvSpPr/>
          <p:nvPr/>
        </p:nvSpPr>
        <p:spPr>
          <a:xfrm>
            <a:off x="182880" y="2267712"/>
            <a:ext cx="1225296" cy="512064"/>
          </a:xfrm>
          <a:prstGeom prst="rect">
            <a:avLst/>
          </a:prstGeom>
          <a:noFill/>
          <a:ln/>
        </p:spPr>
        <p:txBody>
          <a:bodyPr wrap="square" rtlCol="0" anchor="ctr"/>
          <a:lstStyle/>
          <a:p>
            <a:r>
              <a:rPr lang="en-US" sz="1250" dirty="0">
                <a:solidFill>
                  <a:srgbClr val="EACBD1"/>
                </a:solidFill>
                <a:latin typeface="Calibri" pitchFamily="34" charset="0"/>
                <a:cs typeface="Calibri" pitchFamily="34" charset="-120"/>
              </a:rPr>
              <a:t>TACO</a:t>
            </a:r>
          </a:p>
        </p:txBody>
      </p:sp>
      <p:sp>
        <p:nvSpPr>
          <p:cNvPr id="7" name="Text 5">
            <a:extLst>
              <a:ext uri="{FF2B5EF4-FFF2-40B4-BE49-F238E27FC236}">
                <a16:creationId xmlns:a16="http://schemas.microsoft.com/office/drawing/2014/main" id="{1CB3DDF8-2212-1156-DCE2-1608DC501E67}"/>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cs typeface="Calibri" pitchFamily="34" charset="-120"/>
              </a:rPr>
              <a:t>UNIQ</a:t>
            </a:r>
          </a:p>
        </p:txBody>
      </p:sp>
      <p:sp>
        <p:nvSpPr>
          <p:cNvPr id="8" name="Text 6">
            <a:extLst>
              <a:ext uri="{FF2B5EF4-FFF2-40B4-BE49-F238E27FC236}">
                <a16:creationId xmlns:a16="http://schemas.microsoft.com/office/drawing/2014/main" id="{FBBB0D57-7BD6-B883-16B2-522E1FD27B8D}"/>
              </a:ext>
            </a:extLst>
          </p:cNvPr>
          <p:cNvSpPr/>
          <p:nvPr/>
        </p:nvSpPr>
        <p:spPr>
          <a:xfrm>
            <a:off x="182880" y="4005072"/>
            <a:ext cx="1225296" cy="512064"/>
          </a:xfrm>
          <a:prstGeom prst="rect">
            <a:avLst/>
          </a:prstGeom>
          <a:noFill/>
          <a:ln/>
        </p:spPr>
        <p:txBody>
          <a:bodyPr wrap="square" rtlCol="0" anchor="ctr"/>
          <a:lstStyle/>
          <a:p>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a:extLst>
              <a:ext uri="{FF2B5EF4-FFF2-40B4-BE49-F238E27FC236}">
                <a16:creationId xmlns:a16="http://schemas.microsoft.com/office/drawing/2014/main" id="{1B7A9F01-E599-8DD1-FFF8-7292D21B8604}"/>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UNIQ: Communication-Efficient Distributed Quantum Computing</a:t>
            </a:r>
          </a:p>
        </p:txBody>
      </p:sp>
      <p:sp>
        <p:nvSpPr>
          <p:cNvPr id="13" name="Text 11">
            <a:extLst>
              <a:ext uri="{FF2B5EF4-FFF2-40B4-BE49-F238E27FC236}">
                <a16:creationId xmlns:a16="http://schemas.microsoft.com/office/drawing/2014/main" id="{22FFE870-E295-1C5A-4CA1-7927ABBC457D}"/>
              </a:ext>
            </a:extLst>
          </p:cNvPr>
          <p:cNvSpPr/>
          <p:nvPr/>
        </p:nvSpPr>
        <p:spPr>
          <a:xfrm>
            <a:off x="11551615" y="6473952"/>
            <a:ext cx="411480" cy="274320"/>
          </a:xfrm>
          <a:prstGeom prst="rect">
            <a:avLst/>
          </a:prstGeom>
          <a:no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160</a:t>
            </a:fld>
            <a:endParaRPr lang="en-US" sz="1000" dirty="0"/>
          </a:p>
        </p:txBody>
      </p:sp>
      <p:sp>
        <p:nvSpPr>
          <p:cNvPr id="3" name="Text 9">
            <a:extLst>
              <a:ext uri="{FF2B5EF4-FFF2-40B4-BE49-F238E27FC236}">
                <a16:creationId xmlns:a16="http://schemas.microsoft.com/office/drawing/2014/main" id="{B8DF797F-0D4E-FDEA-5833-14FA547DECED}"/>
              </a:ext>
            </a:extLst>
          </p:cNvPr>
          <p:cNvSpPr/>
          <p:nvPr/>
        </p:nvSpPr>
        <p:spPr>
          <a:xfrm>
            <a:off x="2011680" y="621792"/>
            <a:ext cx="9677095" cy="658368"/>
          </a:xfrm>
          <a:prstGeom prst="rect">
            <a:avLst/>
          </a:prstGeom>
          <a:noFill/>
        </p:spPr>
        <p:txBody>
          <a:bodyPr wrap="square" rtlCol="0" anchor="ctr"/>
          <a:lstStyle/>
          <a:p>
            <a:r>
              <a:rPr lang="en-US" sz="2400" b="1" dirty="0">
                <a:solidFill>
                  <a:srgbClr val="231F20"/>
                </a:solidFill>
                <a:latin typeface="Cambria" panose="02040503050406030204" pitchFamily="34" charset="0"/>
                <a:ea typeface="Cambria" panose="02040503050406030204" pitchFamily="34" charset="-122"/>
                <a:cs typeface="Cambria" panose="02040503050406030204" pitchFamily="34" charset="-120"/>
              </a:rPr>
              <a:t>Mathematical Formulation (3/3)</a:t>
            </a:r>
            <a:endParaRPr lang="en-US" sz="2400" dirty="0"/>
          </a:p>
        </p:txBody>
      </p:sp>
      <p:sp>
        <p:nvSpPr>
          <p:cNvPr id="9" name="文本框 9479">
            <a:extLst>
              <a:ext uri="{FF2B5EF4-FFF2-40B4-BE49-F238E27FC236}">
                <a16:creationId xmlns:a16="http://schemas.microsoft.com/office/drawing/2014/main" id="{A3B636A7-6C33-AAE3-07A1-EC2AF247628E}"/>
              </a:ext>
            </a:extLst>
          </p:cNvPr>
          <p:cNvSpPr txBox="1"/>
          <p:nvPr/>
        </p:nvSpPr>
        <p:spPr>
          <a:xfrm>
            <a:off x="10974722" y="4450493"/>
            <a:ext cx="610541" cy="276999"/>
          </a:xfrm>
          <a:prstGeom prst="rect">
            <a:avLst/>
          </a:prstGeom>
          <a:noFill/>
        </p:spPr>
        <p:txBody>
          <a:bodyPr wrap="square" rtlCol="0">
            <a:spAutoFit/>
          </a:bodyPr>
          <a:lstStyle/>
          <a:p>
            <a:r>
              <a:rPr lang="en-US" altLang="zh-CN" sz="1200" dirty="0">
                <a:solidFill>
                  <a:schemeClr val="bg1"/>
                </a:solidFill>
              </a:rPr>
              <a:t>q3</a:t>
            </a:r>
            <a:endParaRPr lang="zh-CN" altLang="en-US" sz="1200" dirty="0">
              <a:solidFill>
                <a:schemeClr val="bg1"/>
              </a:solidFill>
            </a:endParaRPr>
          </a:p>
        </p:txBody>
      </p:sp>
      <p:sp>
        <p:nvSpPr>
          <p:cNvPr id="11" name="文本框 9488">
            <a:extLst>
              <a:ext uri="{FF2B5EF4-FFF2-40B4-BE49-F238E27FC236}">
                <a16:creationId xmlns:a16="http://schemas.microsoft.com/office/drawing/2014/main" id="{FCB92772-D694-5E2A-4562-4B5DBBD95D66}"/>
              </a:ext>
            </a:extLst>
          </p:cNvPr>
          <p:cNvSpPr txBox="1"/>
          <p:nvPr/>
        </p:nvSpPr>
        <p:spPr>
          <a:xfrm>
            <a:off x="10990087" y="4832473"/>
            <a:ext cx="610541" cy="276999"/>
          </a:xfrm>
          <a:prstGeom prst="rect">
            <a:avLst/>
          </a:prstGeom>
          <a:noFill/>
        </p:spPr>
        <p:txBody>
          <a:bodyPr wrap="square" rtlCol="0">
            <a:spAutoFit/>
          </a:bodyPr>
          <a:lstStyle/>
          <a:p>
            <a:r>
              <a:rPr lang="en-US" altLang="zh-CN" sz="1200" dirty="0">
                <a:solidFill>
                  <a:schemeClr val="bg1"/>
                </a:solidFill>
              </a:rPr>
              <a:t>c2</a:t>
            </a:r>
            <a:endParaRPr lang="zh-CN" altLang="en-US" sz="1200" dirty="0">
              <a:solidFill>
                <a:schemeClr val="bg1"/>
              </a:solidFill>
            </a:endParaRPr>
          </a:p>
        </p:txBody>
      </p:sp>
      <p:sp>
        <p:nvSpPr>
          <p:cNvPr id="12" name="文本框 9489">
            <a:extLst>
              <a:ext uri="{FF2B5EF4-FFF2-40B4-BE49-F238E27FC236}">
                <a16:creationId xmlns:a16="http://schemas.microsoft.com/office/drawing/2014/main" id="{E5EBD29C-EA0F-B0BD-7FA2-A9C7177928DE}"/>
              </a:ext>
            </a:extLst>
          </p:cNvPr>
          <p:cNvSpPr txBox="1"/>
          <p:nvPr/>
        </p:nvSpPr>
        <p:spPr>
          <a:xfrm>
            <a:off x="10991177" y="5211913"/>
            <a:ext cx="610541" cy="276999"/>
          </a:xfrm>
          <a:prstGeom prst="rect">
            <a:avLst/>
          </a:prstGeom>
          <a:noFill/>
        </p:spPr>
        <p:txBody>
          <a:bodyPr wrap="square" rtlCol="0">
            <a:spAutoFit/>
          </a:bodyPr>
          <a:lstStyle/>
          <a:p>
            <a:r>
              <a:rPr lang="en-US" altLang="zh-CN" sz="1200" dirty="0">
                <a:solidFill>
                  <a:schemeClr val="bg1"/>
                </a:solidFill>
              </a:rPr>
              <a:t>c4</a:t>
            </a:r>
            <a:endParaRPr lang="zh-CN" altLang="en-US" sz="1200" dirty="0">
              <a:solidFill>
                <a:schemeClr val="bg1"/>
              </a:solidFill>
            </a:endParaRPr>
          </a:p>
        </p:txBody>
      </p:sp>
      <p:sp>
        <p:nvSpPr>
          <p:cNvPr id="15" name="文本框 9498">
            <a:extLst>
              <a:ext uri="{FF2B5EF4-FFF2-40B4-BE49-F238E27FC236}">
                <a16:creationId xmlns:a16="http://schemas.microsoft.com/office/drawing/2014/main" id="{8E7BC9FC-E7DE-2CED-90C0-2F34A9B04E76}"/>
              </a:ext>
            </a:extLst>
          </p:cNvPr>
          <p:cNvSpPr txBox="1"/>
          <p:nvPr/>
        </p:nvSpPr>
        <p:spPr>
          <a:xfrm>
            <a:off x="1671147" y="1287091"/>
            <a:ext cx="2209808" cy="369332"/>
          </a:xfrm>
          <a:prstGeom prst="rect">
            <a:avLst/>
          </a:prstGeom>
          <a:noFill/>
        </p:spPr>
        <p:txBody>
          <a:bodyPr wrap="square">
            <a:spAutoFit/>
          </a:bodyPr>
          <a:lstStyle/>
          <a:p>
            <a:r>
              <a:rPr lang="en-US" altLang="zh-CN" b="1" dirty="0"/>
              <a:t>Objective Function:</a:t>
            </a:r>
            <a:endParaRPr lang="zh-CN" altLang="en-US" b="1" dirty="0"/>
          </a:p>
        </p:txBody>
      </p:sp>
      <p:pic>
        <p:nvPicPr>
          <p:cNvPr id="16" name="图片 9499">
            <a:extLst>
              <a:ext uri="{FF2B5EF4-FFF2-40B4-BE49-F238E27FC236}">
                <a16:creationId xmlns:a16="http://schemas.microsoft.com/office/drawing/2014/main" id="{E057563A-D07C-5D06-E929-04910C642DDA}"/>
              </a:ext>
            </a:extLst>
          </p:cNvPr>
          <p:cNvPicPr>
            <a:picLocks noChangeAspect="1"/>
          </p:cNvPicPr>
          <p:nvPr/>
        </p:nvPicPr>
        <p:blipFill>
          <a:blip r:embed="rId3"/>
          <a:stretch>
            <a:fillRect/>
          </a:stretch>
        </p:blipFill>
        <p:spPr>
          <a:xfrm>
            <a:off x="3771645" y="1121624"/>
            <a:ext cx="4711653" cy="964335"/>
          </a:xfrm>
          <a:prstGeom prst="rect">
            <a:avLst/>
          </a:prstGeom>
        </p:spPr>
      </p:pic>
      <p:sp>
        <p:nvSpPr>
          <p:cNvPr id="17" name="文本框 9500">
            <a:extLst>
              <a:ext uri="{FF2B5EF4-FFF2-40B4-BE49-F238E27FC236}">
                <a16:creationId xmlns:a16="http://schemas.microsoft.com/office/drawing/2014/main" id="{3D41EC53-DAFB-3FA5-92D4-F8C8F825E299}"/>
              </a:ext>
            </a:extLst>
          </p:cNvPr>
          <p:cNvSpPr txBox="1"/>
          <p:nvPr/>
        </p:nvSpPr>
        <p:spPr>
          <a:xfrm>
            <a:off x="1738525" y="1835368"/>
            <a:ext cx="3503864" cy="338554"/>
          </a:xfrm>
          <a:prstGeom prst="rect">
            <a:avLst/>
          </a:prstGeom>
          <a:noFill/>
        </p:spPr>
        <p:txBody>
          <a:bodyPr wrap="square" rtlCol="0">
            <a:spAutoFit/>
          </a:bodyPr>
          <a:lstStyle/>
          <a:p>
            <a:r>
              <a:rPr lang="en-US" altLang="zh-CN" sz="1600" dirty="0">
                <a:solidFill>
                  <a:srgbClr val="0070C0"/>
                </a:solidFill>
              </a:rPr>
              <a:t>Minimize the total execution time</a:t>
            </a:r>
            <a:endParaRPr lang="zh-CN" altLang="en-US" sz="1600" dirty="0">
              <a:solidFill>
                <a:srgbClr val="0070C0"/>
              </a:solidFill>
            </a:endParaRPr>
          </a:p>
        </p:txBody>
      </p:sp>
      <p:sp>
        <p:nvSpPr>
          <p:cNvPr id="18" name="文本框 9501">
            <a:extLst>
              <a:ext uri="{FF2B5EF4-FFF2-40B4-BE49-F238E27FC236}">
                <a16:creationId xmlns:a16="http://schemas.microsoft.com/office/drawing/2014/main" id="{25E95EC9-EC85-E9EA-3544-4ABF594570DF}"/>
              </a:ext>
            </a:extLst>
          </p:cNvPr>
          <p:cNvSpPr txBox="1"/>
          <p:nvPr/>
        </p:nvSpPr>
        <p:spPr>
          <a:xfrm>
            <a:off x="4954977" y="1820730"/>
            <a:ext cx="3503864" cy="338554"/>
          </a:xfrm>
          <a:prstGeom prst="rect">
            <a:avLst/>
          </a:prstGeom>
          <a:noFill/>
        </p:spPr>
        <p:txBody>
          <a:bodyPr wrap="square" rtlCol="0">
            <a:spAutoFit/>
          </a:bodyPr>
          <a:lstStyle/>
          <a:p>
            <a:r>
              <a:rPr lang="en-US" altLang="zh-CN" sz="1600" dirty="0">
                <a:solidFill>
                  <a:srgbClr val="0070C0"/>
                </a:solidFill>
              </a:rPr>
              <a:t>Minimize the communication cost</a:t>
            </a:r>
            <a:endParaRPr lang="zh-CN" altLang="en-US" sz="1600" dirty="0">
              <a:solidFill>
                <a:srgbClr val="0070C0"/>
              </a:solidFill>
            </a:endParaRPr>
          </a:p>
        </p:txBody>
      </p:sp>
      <p:cxnSp>
        <p:nvCxnSpPr>
          <p:cNvPr id="19" name="直接箭头连接符 9502">
            <a:extLst>
              <a:ext uri="{FF2B5EF4-FFF2-40B4-BE49-F238E27FC236}">
                <a16:creationId xmlns:a16="http://schemas.microsoft.com/office/drawing/2014/main" id="{C2A50A6C-9A86-B274-333E-6E2476FA54F8}"/>
              </a:ext>
            </a:extLst>
          </p:cNvPr>
          <p:cNvCxnSpPr>
            <a:cxnSpLocks/>
          </p:cNvCxnSpPr>
          <p:nvPr/>
        </p:nvCxnSpPr>
        <p:spPr>
          <a:xfrm flipH="1">
            <a:off x="3889565" y="1581071"/>
            <a:ext cx="320013" cy="2616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直接箭头连接符 9503">
            <a:extLst>
              <a:ext uri="{FF2B5EF4-FFF2-40B4-BE49-F238E27FC236}">
                <a16:creationId xmlns:a16="http://schemas.microsoft.com/office/drawing/2014/main" id="{18FE30A6-0E16-7958-5C00-D477640BA0EB}"/>
              </a:ext>
            </a:extLst>
          </p:cNvPr>
          <p:cNvCxnSpPr>
            <a:cxnSpLocks/>
          </p:cNvCxnSpPr>
          <p:nvPr/>
        </p:nvCxnSpPr>
        <p:spPr>
          <a:xfrm flipH="1">
            <a:off x="6945328" y="1603791"/>
            <a:ext cx="330181" cy="23157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1" name="文本框 9504">
            <a:extLst>
              <a:ext uri="{FF2B5EF4-FFF2-40B4-BE49-F238E27FC236}">
                <a16:creationId xmlns:a16="http://schemas.microsoft.com/office/drawing/2014/main" id="{C628290D-E417-14FB-69E4-AE5DB01947E3}"/>
              </a:ext>
            </a:extLst>
          </p:cNvPr>
          <p:cNvSpPr txBox="1"/>
          <p:nvPr/>
        </p:nvSpPr>
        <p:spPr>
          <a:xfrm>
            <a:off x="1635686" y="2180853"/>
            <a:ext cx="1633275" cy="338554"/>
          </a:xfrm>
          <a:prstGeom prst="rect">
            <a:avLst/>
          </a:prstGeom>
          <a:noFill/>
        </p:spPr>
        <p:txBody>
          <a:bodyPr wrap="square">
            <a:spAutoFit/>
          </a:bodyPr>
          <a:lstStyle/>
          <a:p>
            <a:r>
              <a:rPr lang="en-US" altLang="zh-CN" sz="1600" b="1" dirty="0"/>
              <a:t>g) Precedence: </a:t>
            </a:r>
            <a:endParaRPr lang="zh-CN" altLang="en-US" sz="1600" b="1" dirty="0"/>
          </a:p>
        </p:txBody>
      </p:sp>
      <p:sp>
        <p:nvSpPr>
          <p:cNvPr id="22" name="文本框 9505">
            <a:extLst>
              <a:ext uri="{FF2B5EF4-FFF2-40B4-BE49-F238E27FC236}">
                <a16:creationId xmlns:a16="http://schemas.microsoft.com/office/drawing/2014/main" id="{749B97E2-558B-9B6E-74EA-59318E7A0B20}"/>
              </a:ext>
            </a:extLst>
          </p:cNvPr>
          <p:cNvSpPr txBox="1"/>
          <p:nvPr/>
        </p:nvSpPr>
        <p:spPr>
          <a:xfrm>
            <a:off x="1640620" y="3137914"/>
            <a:ext cx="3514411" cy="338554"/>
          </a:xfrm>
          <a:prstGeom prst="rect">
            <a:avLst/>
          </a:prstGeom>
          <a:noFill/>
        </p:spPr>
        <p:txBody>
          <a:bodyPr wrap="square">
            <a:spAutoFit/>
          </a:bodyPr>
          <a:lstStyle/>
          <a:p>
            <a:r>
              <a:rPr lang="en-US" altLang="zh-CN" sz="1600" b="1" dirty="0"/>
              <a:t>h) Undirected Mapping Indicator:</a:t>
            </a:r>
            <a:endParaRPr lang="zh-CN" altLang="en-US" sz="1600" b="1" dirty="0"/>
          </a:p>
        </p:txBody>
      </p:sp>
      <p:sp>
        <p:nvSpPr>
          <p:cNvPr id="23" name="文本框 9506">
            <a:extLst>
              <a:ext uri="{FF2B5EF4-FFF2-40B4-BE49-F238E27FC236}">
                <a16:creationId xmlns:a16="http://schemas.microsoft.com/office/drawing/2014/main" id="{94F4E4D0-8175-EF44-B5C7-10BA4FCFA972}"/>
              </a:ext>
            </a:extLst>
          </p:cNvPr>
          <p:cNvSpPr txBox="1"/>
          <p:nvPr/>
        </p:nvSpPr>
        <p:spPr>
          <a:xfrm>
            <a:off x="1608535" y="4393413"/>
            <a:ext cx="6124470" cy="338554"/>
          </a:xfrm>
          <a:prstGeom prst="rect">
            <a:avLst/>
          </a:prstGeom>
          <a:noFill/>
        </p:spPr>
        <p:txBody>
          <a:bodyPr wrap="square">
            <a:spAutoFit/>
          </a:bodyPr>
          <a:lstStyle/>
          <a:p>
            <a:r>
              <a:rPr lang="en-US" altLang="zh-CN" sz="1600" b="1" dirty="0" err="1"/>
              <a:t>i</a:t>
            </a:r>
            <a:r>
              <a:rPr lang="en-US" altLang="zh-CN" sz="1600" b="1" dirty="0"/>
              <a:t>) Concurrent EPR Generation and Inventory: </a:t>
            </a:r>
            <a:endParaRPr lang="zh-CN" altLang="en-US" sz="1600" b="1" dirty="0"/>
          </a:p>
        </p:txBody>
      </p:sp>
      <p:pic>
        <p:nvPicPr>
          <p:cNvPr id="24" name="图片 9507">
            <a:extLst>
              <a:ext uri="{FF2B5EF4-FFF2-40B4-BE49-F238E27FC236}">
                <a16:creationId xmlns:a16="http://schemas.microsoft.com/office/drawing/2014/main" id="{7BA25940-A43F-1741-74CE-BE2D88968C20}"/>
              </a:ext>
            </a:extLst>
          </p:cNvPr>
          <p:cNvPicPr>
            <a:picLocks noChangeAspect="1"/>
          </p:cNvPicPr>
          <p:nvPr/>
        </p:nvPicPr>
        <p:blipFill>
          <a:blip r:embed="rId4"/>
          <a:stretch>
            <a:fillRect/>
          </a:stretch>
        </p:blipFill>
        <p:spPr>
          <a:xfrm>
            <a:off x="3268961" y="2178458"/>
            <a:ext cx="4486172" cy="634343"/>
          </a:xfrm>
          <a:prstGeom prst="rect">
            <a:avLst/>
          </a:prstGeom>
        </p:spPr>
      </p:pic>
      <p:pic>
        <p:nvPicPr>
          <p:cNvPr id="25" name="图片 9508">
            <a:extLst>
              <a:ext uri="{FF2B5EF4-FFF2-40B4-BE49-F238E27FC236}">
                <a16:creationId xmlns:a16="http://schemas.microsoft.com/office/drawing/2014/main" id="{094FEB13-103E-8F2E-A685-CD52B48166CB}"/>
              </a:ext>
            </a:extLst>
          </p:cNvPr>
          <p:cNvPicPr>
            <a:picLocks noChangeAspect="1"/>
          </p:cNvPicPr>
          <p:nvPr/>
        </p:nvPicPr>
        <p:blipFill>
          <a:blip r:embed="rId5"/>
          <a:stretch>
            <a:fillRect/>
          </a:stretch>
        </p:blipFill>
        <p:spPr>
          <a:xfrm>
            <a:off x="1640620" y="3433925"/>
            <a:ext cx="5161743" cy="571147"/>
          </a:xfrm>
          <a:prstGeom prst="rect">
            <a:avLst/>
          </a:prstGeom>
        </p:spPr>
      </p:pic>
      <p:pic>
        <p:nvPicPr>
          <p:cNvPr id="26" name="图片 9509">
            <a:extLst>
              <a:ext uri="{FF2B5EF4-FFF2-40B4-BE49-F238E27FC236}">
                <a16:creationId xmlns:a16="http://schemas.microsoft.com/office/drawing/2014/main" id="{A76030A6-CCE1-6ABF-686E-FA37FEA64EBB}"/>
              </a:ext>
            </a:extLst>
          </p:cNvPr>
          <p:cNvPicPr>
            <a:picLocks noChangeAspect="1"/>
          </p:cNvPicPr>
          <p:nvPr/>
        </p:nvPicPr>
        <p:blipFill>
          <a:blip r:embed="rId6"/>
          <a:stretch>
            <a:fillRect/>
          </a:stretch>
        </p:blipFill>
        <p:spPr>
          <a:xfrm>
            <a:off x="2658147" y="4701596"/>
            <a:ext cx="4277226" cy="1836691"/>
          </a:xfrm>
          <a:prstGeom prst="rect">
            <a:avLst/>
          </a:prstGeom>
        </p:spPr>
      </p:pic>
      <p:sp>
        <p:nvSpPr>
          <p:cNvPr id="27" name="文本框 9510">
            <a:extLst>
              <a:ext uri="{FF2B5EF4-FFF2-40B4-BE49-F238E27FC236}">
                <a16:creationId xmlns:a16="http://schemas.microsoft.com/office/drawing/2014/main" id="{968F861E-C722-8FB6-1694-BD040125F909}"/>
              </a:ext>
            </a:extLst>
          </p:cNvPr>
          <p:cNvSpPr txBox="1"/>
          <p:nvPr/>
        </p:nvSpPr>
        <p:spPr>
          <a:xfrm>
            <a:off x="1630511" y="2799923"/>
            <a:ext cx="7421222" cy="338554"/>
          </a:xfrm>
          <a:prstGeom prst="rect">
            <a:avLst/>
          </a:prstGeom>
          <a:noFill/>
        </p:spPr>
        <p:txBody>
          <a:bodyPr wrap="square">
            <a:spAutoFit/>
          </a:bodyPr>
          <a:lstStyle/>
          <a:p>
            <a:r>
              <a:rPr lang="en-US" altLang="zh-CN" sz="1600" dirty="0">
                <a:solidFill>
                  <a:srgbClr val="0070C0"/>
                </a:solidFill>
              </a:rPr>
              <a:t>If two CNOT gates have qubit overlap, then they have execution order. </a:t>
            </a:r>
            <a:endParaRPr lang="zh-CN" altLang="en-US" sz="1600" dirty="0">
              <a:solidFill>
                <a:srgbClr val="0070C0"/>
              </a:solidFill>
            </a:endParaRPr>
          </a:p>
        </p:txBody>
      </p:sp>
      <mc:AlternateContent xmlns:mc="http://schemas.openxmlformats.org/markup-compatibility/2006" xmlns:a14="http://schemas.microsoft.com/office/drawing/2010/main">
        <mc:Choice Requires="a14">
          <p:sp>
            <p:nvSpPr>
              <p:cNvPr id="28" name="文本框 9511">
                <a:extLst>
                  <a:ext uri="{FF2B5EF4-FFF2-40B4-BE49-F238E27FC236}">
                    <a16:creationId xmlns:a16="http://schemas.microsoft.com/office/drawing/2014/main" id="{6894F513-2DD1-1F5D-A98B-A7C38B52756D}"/>
                  </a:ext>
                </a:extLst>
              </p:cNvPr>
              <p:cNvSpPr txBox="1"/>
              <p:nvPr/>
            </p:nvSpPr>
            <p:spPr>
              <a:xfrm>
                <a:off x="1640469" y="3986143"/>
                <a:ext cx="8777917" cy="358560"/>
              </a:xfrm>
              <a:prstGeom prst="rect">
                <a:avLst/>
              </a:prstGeom>
              <a:noFill/>
            </p:spPr>
            <p:txBody>
              <a:bodyPr wrap="square">
                <a:spAutoFit/>
              </a:bodyPr>
              <a:lstStyle/>
              <a:p>
                <a:r>
                  <a:rPr lang="en-US" altLang="zh-CN" sz="1600" dirty="0">
                    <a:solidFill>
                      <a:srgbClr val="0070C0"/>
                    </a:solidFill>
                  </a:rPr>
                  <a:t>A dummy variable </a:t>
                </a:r>
                <a14:m>
                  <m:oMath xmlns:m="http://schemas.openxmlformats.org/officeDocument/2006/math">
                    <m:sSub>
                      <m:sSubPr>
                        <m:ctrlPr>
                          <a:rPr lang="en-US" altLang="zh-CN" sz="1600" i="1" dirty="0">
                            <a:solidFill>
                              <a:srgbClr val="0070C0"/>
                            </a:solidFill>
                            <a:latin typeface="Cambria Math" panose="02040503050406030204" pitchFamily="18" charset="0"/>
                          </a:rPr>
                        </m:ctrlPr>
                      </m:sSubPr>
                      <m:e>
                        <m:r>
                          <a:rPr lang="en-US" altLang="zh-CN" sz="1600" i="1" dirty="0">
                            <a:solidFill>
                              <a:srgbClr val="0070C0"/>
                            </a:solidFill>
                            <a:latin typeface="Cambria Math" panose="02040503050406030204" pitchFamily="18" charset="0"/>
                          </a:rPr>
                          <m:t>𝜃</m:t>
                        </m:r>
                      </m:e>
                      <m:sub>
                        <m:r>
                          <a:rPr lang="en-US" altLang="zh-CN" sz="1600" b="0" i="1" dirty="0" smtClean="0">
                            <a:solidFill>
                              <a:srgbClr val="0070C0"/>
                            </a:solidFill>
                            <a:latin typeface="Cambria Math" panose="02040503050406030204" pitchFamily="18" charset="0"/>
                          </a:rPr>
                          <m:t>𝑔</m:t>
                        </m:r>
                        <m:r>
                          <a:rPr lang="en-US" altLang="zh-CN" sz="1600" b="0" i="1" dirty="0" smtClean="0">
                            <a:solidFill>
                              <a:srgbClr val="0070C0"/>
                            </a:solidFill>
                            <a:latin typeface="Cambria Math" panose="02040503050406030204" pitchFamily="18" charset="0"/>
                          </a:rPr>
                          <m:t>,</m:t>
                        </m:r>
                        <m:r>
                          <a:rPr lang="en-US" altLang="zh-CN" sz="1600" b="0" i="1" dirty="0" smtClean="0">
                            <a:solidFill>
                              <a:srgbClr val="0070C0"/>
                            </a:solidFill>
                            <a:latin typeface="Cambria Math" panose="02040503050406030204" pitchFamily="18" charset="0"/>
                          </a:rPr>
                          <m:t>𝑢</m:t>
                        </m:r>
                        <m:r>
                          <a:rPr lang="en-US" altLang="zh-CN" sz="1600" b="0" i="1" dirty="0" smtClean="0">
                            <a:solidFill>
                              <a:srgbClr val="0070C0"/>
                            </a:solidFill>
                            <a:latin typeface="Cambria Math" panose="02040503050406030204" pitchFamily="18" charset="0"/>
                          </a:rPr>
                          <m:t>,</m:t>
                        </m:r>
                        <m:r>
                          <a:rPr lang="en-US" altLang="zh-CN" sz="1600" b="0" i="1" dirty="0" smtClean="0">
                            <a:solidFill>
                              <a:srgbClr val="0070C0"/>
                            </a:solidFill>
                            <a:latin typeface="Cambria Math" panose="02040503050406030204" pitchFamily="18" charset="0"/>
                          </a:rPr>
                          <m:t>𝑣</m:t>
                        </m:r>
                      </m:sub>
                    </m:sSub>
                    <m:r>
                      <a:rPr lang="en-US" altLang="zh-CN" sz="1600" b="0" i="1" dirty="0" smtClean="0">
                        <a:solidFill>
                          <a:srgbClr val="0070C0"/>
                        </a:solidFill>
                        <a:latin typeface="Cambria Math" panose="02040503050406030204" pitchFamily="18" charset="0"/>
                      </a:rPr>
                      <m:t> </m:t>
                    </m:r>
                  </m:oMath>
                </a14:m>
                <a:r>
                  <a:rPr lang="en-US" altLang="zh-CN" sz="1600" dirty="0">
                    <a:solidFill>
                      <a:srgbClr val="0070C0"/>
                    </a:solidFill>
                  </a:rPr>
                  <a:t>indicates whether gate g spans QPUs u and v. </a:t>
                </a:r>
                <a:endParaRPr lang="zh-CN" altLang="en-US" sz="1600" dirty="0">
                  <a:solidFill>
                    <a:srgbClr val="0070C0"/>
                  </a:solidFill>
                </a:endParaRPr>
              </a:p>
            </p:txBody>
          </p:sp>
        </mc:Choice>
        <mc:Fallback xmlns="">
          <p:sp>
            <p:nvSpPr>
              <p:cNvPr id="28" name="文本框 9511">
                <a:extLst>
                  <a:ext uri="{FF2B5EF4-FFF2-40B4-BE49-F238E27FC236}">
                    <a16:creationId xmlns:a16="http://schemas.microsoft.com/office/drawing/2014/main" id="{6894F513-2DD1-1F5D-A98B-A7C38B52756D}"/>
                  </a:ext>
                </a:extLst>
              </p:cNvPr>
              <p:cNvSpPr txBox="1">
                <a:spLocks noRot="1" noChangeAspect="1" noMove="1" noResize="1" noEditPoints="1" noAdjustHandles="1" noChangeArrowheads="1" noChangeShapeType="1" noTextEdit="1"/>
              </p:cNvSpPr>
              <p:nvPr/>
            </p:nvSpPr>
            <p:spPr>
              <a:xfrm>
                <a:off x="1640469" y="3986143"/>
                <a:ext cx="8777917" cy="358560"/>
              </a:xfrm>
              <a:prstGeom prst="rect">
                <a:avLst/>
              </a:prstGeom>
              <a:blipFill>
                <a:blip r:embed="rId7"/>
                <a:stretch>
                  <a:fillRect l="-434" t="-3333" b="-13333"/>
                </a:stretch>
              </a:blipFill>
            </p:spPr>
            <p:txBody>
              <a:bodyPr/>
              <a:lstStyle/>
              <a:p>
                <a:r>
                  <a:rPr lang="en-US">
                    <a:noFill/>
                  </a:rPr>
                  <a:t> </a:t>
                </a:r>
              </a:p>
            </p:txBody>
          </p:sp>
        </mc:Fallback>
      </mc:AlternateContent>
      <p:sp>
        <p:nvSpPr>
          <p:cNvPr id="29" name="文本框 9512">
            <a:extLst>
              <a:ext uri="{FF2B5EF4-FFF2-40B4-BE49-F238E27FC236}">
                <a16:creationId xmlns:a16="http://schemas.microsoft.com/office/drawing/2014/main" id="{7A3BA24F-A9B9-FA25-903D-E908871C929E}"/>
              </a:ext>
            </a:extLst>
          </p:cNvPr>
          <p:cNvSpPr txBox="1"/>
          <p:nvPr/>
        </p:nvSpPr>
        <p:spPr>
          <a:xfrm>
            <a:off x="2011680" y="6473952"/>
            <a:ext cx="6126480" cy="338554"/>
          </a:xfrm>
          <a:prstGeom prst="rect">
            <a:avLst/>
          </a:prstGeom>
          <a:noFill/>
        </p:spPr>
        <p:txBody>
          <a:bodyPr wrap="square">
            <a:spAutoFit/>
          </a:bodyPr>
          <a:lstStyle/>
          <a:p>
            <a:r>
              <a:rPr lang="en-US" altLang="zh-CN" sz="1600" dirty="0">
                <a:solidFill>
                  <a:srgbClr val="0070C0"/>
                </a:solidFill>
              </a:rPr>
              <a:t>EPR pairs can be stored and used, subject to inventory limits.</a:t>
            </a:r>
            <a:endParaRPr lang="zh-CN" altLang="en-US" sz="1600" dirty="0">
              <a:solidFill>
                <a:srgbClr val="0070C0"/>
              </a:solidFill>
            </a:endParaRPr>
          </a:p>
        </p:txBody>
      </p:sp>
      <p:cxnSp>
        <p:nvCxnSpPr>
          <p:cNvPr id="30" name="直接连接符 9513">
            <a:extLst>
              <a:ext uri="{FF2B5EF4-FFF2-40B4-BE49-F238E27FC236}">
                <a16:creationId xmlns:a16="http://schemas.microsoft.com/office/drawing/2014/main" id="{CA64393C-28A4-F57F-C07E-D2B21531AA71}"/>
              </a:ext>
            </a:extLst>
          </p:cNvPr>
          <p:cNvCxnSpPr>
            <a:cxnSpLocks/>
          </p:cNvCxnSpPr>
          <p:nvPr/>
        </p:nvCxnSpPr>
        <p:spPr>
          <a:xfrm>
            <a:off x="8821458" y="2016455"/>
            <a:ext cx="1847770" cy="371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1" name="直接连接符 9514">
            <a:extLst>
              <a:ext uri="{FF2B5EF4-FFF2-40B4-BE49-F238E27FC236}">
                <a16:creationId xmlns:a16="http://schemas.microsoft.com/office/drawing/2014/main" id="{117C1DDE-3E22-C439-FE5E-CD29B6F5B46B}"/>
              </a:ext>
            </a:extLst>
          </p:cNvPr>
          <p:cNvCxnSpPr>
            <a:cxnSpLocks/>
          </p:cNvCxnSpPr>
          <p:nvPr/>
        </p:nvCxnSpPr>
        <p:spPr>
          <a:xfrm>
            <a:off x="8824542" y="2702369"/>
            <a:ext cx="1844686" cy="309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32" name="椭圆 9515">
            <a:extLst>
              <a:ext uri="{FF2B5EF4-FFF2-40B4-BE49-F238E27FC236}">
                <a16:creationId xmlns:a16="http://schemas.microsoft.com/office/drawing/2014/main" id="{A639E63B-39EC-5A91-54BE-C1A3F0CA3675}"/>
              </a:ext>
            </a:extLst>
          </p:cNvPr>
          <p:cNvSpPr/>
          <p:nvPr/>
        </p:nvSpPr>
        <p:spPr>
          <a:xfrm>
            <a:off x="8980592" y="2598801"/>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33" name="直接连接符 9516">
            <a:extLst>
              <a:ext uri="{FF2B5EF4-FFF2-40B4-BE49-F238E27FC236}">
                <a16:creationId xmlns:a16="http://schemas.microsoft.com/office/drawing/2014/main" id="{30080816-AF07-F2B2-D03F-AD7722478BEA}"/>
              </a:ext>
            </a:extLst>
          </p:cNvPr>
          <p:cNvCxnSpPr>
            <a:cxnSpLocks/>
            <a:endCxn id="32" idx="4"/>
          </p:cNvCxnSpPr>
          <p:nvPr/>
        </p:nvCxnSpPr>
        <p:spPr>
          <a:xfrm>
            <a:off x="9088613" y="2016455"/>
            <a:ext cx="0" cy="78948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4" name="直接连接符 9517">
            <a:extLst>
              <a:ext uri="{FF2B5EF4-FFF2-40B4-BE49-F238E27FC236}">
                <a16:creationId xmlns:a16="http://schemas.microsoft.com/office/drawing/2014/main" id="{2C5524CD-E5EE-2659-D2FE-D0926791998F}"/>
              </a:ext>
            </a:extLst>
          </p:cNvPr>
          <p:cNvCxnSpPr>
            <a:cxnSpLocks/>
          </p:cNvCxnSpPr>
          <p:nvPr/>
        </p:nvCxnSpPr>
        <p:spPr>
          <a:xfrm>
            <a:off x="8821458" y="2218580"/>
            <a:ext cx="184777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5" name="直接连接符 9518">
            <a:extLst>
              <a:ext uri="{FF2B5EF4-FFF2-40B4-BE49-F238E27FC236}">
                <a16:creationId xmlns:a16="http://schemas.microsoft.com/office/drawing/2014/main" id="{D639E5D0-CBAA-D22A-0CEA-3820BFB30C70}"/>
              </a:ext>
            </a:extLst>
          </p:cNvPr>
          <p:cNvCxnSpPr>
            <a:cxnSpLocks/>
          </p:cNvCxnSpPr>
          <p:nvPr/>
        </p:nvCxnSpPr>
        <p:spPr>
          <a:xfrm>
            <a:off x="8821458" y="2468717"/>
            <a:ext cx="184777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36" name="椭圆 9519">
            <a:extLst>
              <a:ext uri="{FF2B5EF4-FFF2-40B4-BE49-F238E27FC236}">
                <a16:creationId xmlns:a16="http://schemas.microsoft.com/office/drawing/2014/main" id="{0973A753-6629-4CF2-23CE-F58928495B27}"/>
              </a:ext>
            </a:extLst>
          </p:cNvPr>
          <p:cNvSpPr/>
          <p:nvPr/>
        </p:nvSpPr>
        <p:spPr>
          <a:xfrm>
            <a:off x="9785795" y="2353440"/>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37" name="直接连接符 9520">
            <a:extLst>
              <a:ext uri="{FF2B5EF4-FFF2-40B4-BE49-F238E27FC236}">
                <a16:creationId xmlns:a16="http://schemas.microsoft.com/office/drawing/2014/main" id="{2497569D-37E5-2954-BC96-B684958D029E}"/>
              </a:ext>
            </a:extLst>
          </p:cNvPr>
          <p:cNvCxnSpPr>
            <a:cxnSpLocks/>
            <a:endCxn id="36" idx="4"/>
          </p:cNvCxnSpPr>
          <p:nvPr/>
        </p:nvCxnSpPr>
        <p:spPr>
          <a:xfrm>
            <a:off x="9893816" y="2011250"/>
            <a:ext cx="0" cy="54932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38" name="文本框 9521">
            <a:extLst>
              <a:ext uri="{FF2B5EF4-FFF2-40B4-BE49-F238E27FC236}">
                <a16:creationId xmlns:a16="http://schemas.microsoft.com/office/drawing/2014/main" id="{7BE04811-E5D2-B8A2-CB6E-2DA5204913DA}"/>
              </a:ext>
            </a:extLst>
          </p:cNvPr>
          <p:cNvSpPr txBox="1"/>
          <p:nvPr/>
        </p:nvSpPr>
        <p:spPr>
          <a:xfrm>
            <a:off x="8517312" y="1850735"/>
            <a:ext cx="483117" cy="276999"/>
          </a:xfrm>
          <a:prstGeom prst="rect">
            <a:avLst/>
          </a:prstGeom>
          <a:noFill/>
        </p:spPr>
        <p:txBody>
          <a:bodyPr wrap="square" rtlCol="0">
            <a:spAutoFit/>
          </a:bodyPr>
          <a:lstStyle/>
          <a:p>
            <a:r>
              <a:rPr lang="en-US" altLang="zh-CN" sz="1200" dirty="0"/>
              <a:t>q1</a:t>
            </a:r>
            <a:endParaRPr lang="zh-CN" altLang="en-US" sz="1200" dirty="0"/>
          </a:p>
        </p:txBody>
      </p:sp>
      <p:sp>
        <p:nvSpPr>
          <p:cNvPr id="39" name="文本框 9522">
            <a:extLst>
              <a:ext uri="{FF2B5EF4-FFF2-40B4-BE49-F238E27FC236}">
                <a16:creationId xmlns:a16="http://schemas.microsoft.com/office/drawing/2014/main" id="{4469C903-E5A6-1AD2-90BF-A7119C91A4EF}"/>
              </a:ext>
            </a:extLst>
          </p:cNvPr>
          <p:cNvSpPr txBox="1"/>
          <p:nvPr/>
        </p:nvSpPr>
        <p:spPr>
          <a:xfrm>
            <a:off x="8510857" y="2096413"/>
            <a:ext cx="483117" cy="276999"/>
          </a:xfrm>
          <a:prstGeom prst="rect">
            <a:avLst/>
          </a:prstGeom>
          <a:noFill/>
        </p:spPr>
        <p:txBody>
          <a:bodyPr wrap="square" rtlCol="0">
            <a:spAutoFit/>
          </a:bodyPr>
          <a:lstStyle/>
          <a:p>
            <a:r>
              <a:rPr lang="en-US" altLang="zh-CN" sz="1200" b="1" dirty="0"/>
              <a:t>q3</a:t>
            </a:r>
            <a:endParaRPr lang="zh-CN" altLang="en-US" sz="1200" b="1" dirty="0"/>
          </a:p>
        </p:txBody>
      </p:sp>
      <p:sp>
        <p:nvSpPr>
          <p:cNvPr id="40" name="文本框 9523">
            <a:extLst>
              <a:ext uri="{FF2B5EF4-FFF2-40B4-BE49-F238E27FC236}">
                <a16:creationId xmlns:a16="http://schemas.microsoft.com/office/drawing/2014/main" id="{A8724FE6-9984-24BF-EE8C-225A25C883C5}"/>
              </a:ext>
            </a:extLst>
          </p:cNvPr>
          <p:cNvSpPr txBox="1"/>
          <p:nvPr/>
        </p:nvSpPr>
        <p:spPr>
          <a:xfrm>
            <a:off x="8517312" y="2321802"/>
            <a:ext cx="483117" cy="276999"/>
          </a:xfrm>
          <a:prstGeom prst="rect">
            <a:avLst/>
          </a:prstGeom>
          <a:noFill/>
        </p:spPr>
        <p:txBody>
          <a:bodyPr wrap="square" rtlCol="0">
            <a:spAutoFit/>
          </a:bodyPr>
          <a:lstStyle/>
          <a:p>
            <a:r>
              <a:rPr lang="en-US" altLang="zh-CN" sz="1200" b="1" dirty="0"/>
              <a:t>q2</a:t>
            </a:r>
            <a:endParaRPr lang="zh-CN" altLang="en-US" sz="1200" b="1" dirty="0"/>
          </a:p>
        </p:txBody>
      </p:sp>
      <p:sp>
        <p:nvSpPr>
          <p:cNvPr id="41" name="文本框 9524">
            <a:extLst>
              <a:ext uri="{FF2B5EF4-FFF2-40B4-BE49-F238E27FC236}">
                <a16:creationId xmlns:a16="http://schemas.microsoft.com/office/drawing/2014/main" id="{7D750002-F5AE-670A-A874-DEC32EE9D69F}"/>
              </a:ext>
            </a:extLst>
          </p:cNvPr>
          <p:cNvSpPr txBox="1"/>
          <p:nvPr/>
        </p:nvSpPr>
        <p:spPr>
          <a:xfrm>
            <a:off x="8527318" y="2555606"/>
            <a:ext cx="483117" cy="276999"/>
          </a:xfrm>
          <a:prstGeom prst="rect">
            <a:avLst/>
          </a:prstGeom>
          <a:noFill/>
        </p:spPr>
        <p:txBody>
          <a:bodyPr wrap="square" rtlCol="0">
            <a:spAutoFit/>
          </a:bodyPr>
          <a:lstStyle/>
          <a:p>
            <a:r>
              <a:rPr lang="en-US" altLang="zh-CN" sz="1200" dirty="0"/>
              <a:t>q4</a:t>
            </a:r>
            <a:endParaRPr lang="zh-CN" altLang="en-US" sz="1200" dirty="0"/>
          </a:p>
        </p:txBody>
      </p:sp>
      <p:cxnSp>
        <p:nvCxnSpPr>
          <p:cNvPr id="42" name="直接连接符 9525">
            <a:extLst>
              <a:ext uri="{FF2B5EF4-FFF2-40B4-BE49-F238E27FC236}">
                <a16:creationId xmlns:a16="http://schemas.microsoft.com/office/drawing/2014/main" id="{316F16C5-39E1-6362-CD81-74C8BF0C604C}"/>
              </a:ext>
            </a:extLst>
          </p:cNvPr>
          <p:cNvCxnSpPr/>
          <p:nvPr/>
        </p:nvCxnSpPr>
        <p:spPr>
          <a:xfrm>
            <a:off x="8475115" y="2333164"/>
            <a:ext cx="2390589" cy="0"/>
          </a:xfrm>
          <a:prstGeom prst="line">
            <a:avLst/>
          </a:prstGeom>
          <a:ln w="19050">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43" name="直接连接符 9526">
            <a:extLst>
              <a:ext uri="{FF2B5EF4-FFF2-40B4-BE49-F238E27FC236}">
                <a16:creationId xmlns:a16="http://schemas.microsoft.com/office/drawing/2014/main" id="{8EF9F705-9325-ADAB-8743-5F057B074DAD}"/>
              </a:ext>
            </a:extLst>
          </p:cNvPr>
          <p:cNvCxnSpPr>
            <a:cxnSpLocks/>
          </p:cNvCxnSpPr>
          <p:nvPr/>
        </p:nvCxnSpPr>
        <p:spPr>
          <a:xfrm flipH="1" flipV="1">
            <a:off x="9481071" y="1787824"/>
            <a:ext cx="4224" cy="1253978"/>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4" name="文本框 9527">
                <a:extLst>
                  <a:ext uri="{FF2B5EF4-FFF2-40B4-BE49-F238E27FC236}">
                    <a16:creationId xmlns:a16="http://schemas.microsoft.com/office/drawing/2014/main" id="{B69A9EBD-309B-5FC4-4093-01534ABD8F18}"/>
                  </a:ext>
                </a:extLst>
              </p:cNvPr>
              <p:cNvSpPr txBox="1"/>
              <p:nvPr/>
            </p:nvSpPr>
            <p:spPr>
              <a:xfrm>
                <a:off x="8865325" y="1629151"/>
                <a:ext cx="443165"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altLang="zh-CN" sz="1200" b="0" i="1" dirty="0" smtClean="0">
                              <a:latin typeface="Cambria Math" panose="02040503050406030204" pitchFamily="18" charset="0"/>
                            </a:rPr>
                          </m:ctrlPr>
                        </m:sSubPr>
                        <m:e>
                          <m:r>
                            <a:rPr lang="en-US" altLang="zh-CN" sz="1200" b="0" i="1" dirty="0" smtClean="0">
                              <a:latin typeface="Cambria Math" panose="02040503050406030204" pitchFamily="18" charset="0"/>
                            </a:rPr>
                            <m:t>𝑡</m:t>
                          </m:r>
                        </m:e>
                        <m:sub>
                          <m:r>
                            <a:rPr lang="en-US" altLang="zh-CN" sz="1200" b="0" i="1" dirty="0" smtClean="0">
                              <a:latin typeface="Cambria Math" panose="02040503050406030204" pitchFamily="18" charset="0"/>
                            </a:rPr>
                            <m:t>1</m:t>
                          </m:r>
                        </m:sub>
                      </m:sSub>
                    </m:oMath>
                  </m:oMathPara>
                </a14:m>
                <a:endParaRPr lang="zh-CN" altLang="en-US" sz="1200" dirty="0"/>
              </a:p>
            </p:txBody>
          </p:sp>
        </mc:Choice>
        <mc:Fallback xmlns="">
          <p:sp>
            <p:nvSpPr>
              <p:cNvPr id="44" name="文本框 9527">
                <a:extLst>
                  <a:ext uri="{FF2B5EF4-FFF2-40B4-BE49-F238E27FC236}">
                    <a16:creationId xmlns:a16="http://schemas.microsoft.com/office/drawing/2014/main" id="{B69A9EBD-309B-5FC4-4093-01534ABD8F18}"/>
                  </a:ext>
                </a:extLst>
              </p:cNvPr>
              <p:cNvSpPr txBox="1">
                <a:spLocks noRot="1" noChangeAspect="1" noMove="1" noResize="1" noEditPoints="1" noAdjustHandles="1" noChangeArrowheads="1" noChangeShapeType="1" noTextEdit="1"/>
              </p:cNvSpPr>
              <p:nvPr/>
            </p:nvSpPr>
            <p:spPr>
              <a:xfrm>
                <a:off x="8865325" y="1629151"/>
                <a:ext cx="443165" cy="276999"/>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5" name="文本框 9528">
                <a:extLst>
                  <a:ext uri="{FF2B5EF4-FFF2-40B4-BE49-F238E27FC236}">
                    <a16:creationId xmlns:a16="http://schemas.microsoft.com/office/drawing/2014/main" id="{A4D959EE-FAB5-77CE-17A1-B3302411D1A4}"/>
                  </a:ext>
                </a:extLst>
              </p:cNvPr>
              <p:cNvSpPr txBox="1"/>
              <p:nvPr/>
            </p:nvSpPr>
            <p:spPr>
              <a:xfrm>
                <a:off x="9674001" y="1630319"/>
                <a:ext cx="443165"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altLang="zh-CN" sz="1200" b="0" i="1" dirty="0" smtClean="0">
                              <a:latin typeface="Cambria Math" panose="02040503050406030204" pitchFamily="18" charset="0"/>
                            </a:rPr>
                          </m:ctrlPr>
                        </m:sSubPr>
                        <m:e>
                          <m:r>
                            <a:rPr lang="en-US" altLang="zh-CN" sz="1200" b="0" i="1" dirty="0" smtClean="0">
                              <a:latin typeface="Cambria Math" panose="02040503050406030204" pitchFamily="18" charset="0"/>
                            </a:rPr>
                            <m:t>𝑡</m:t>
                          </m:r>
                        </m:e>
                        <m:sub>
                          <m:r>
                            <a:rPr lang="en-US" altLang="zh-CN" sz="1200" b="0" i="1" dirty="0" smtClean="0">
                              <a:latin typeface="Cambria Math" panose="02040503050406030204" pitchFamily="18" charset="0"/>
                            </a:rPr>
                            <m:t>2</m:t>
                          </m:r>
                        </m:sub>
                      </m:sSub>
                    </m:oMath>
                  </m:oMathPara>
                </a14:m>
                <a:endParaRPr lang="zh-CN" altLang="en-US" sz="1200" dirty="0"/>
              </a:p>
            </p:txBody>
          </p:sp>
        </mc:Choice>
        <mc:Fallback xmlns="">
          <p:sp>
            <p:nvSpPr>
              <p:cNvPr id="45" name="文本框 9528">
                <a:extLst>
                  <a:ext uri="{FF2B5EF4-FFF2-40B4-BE49-F238E27FC236}">
                    <a16:creationId xmlns:a16="http://schemas.microsoft.com/office/drawing/2014/main" id="{A4D959EE-FAB5-77CE-17A1-B3302411D1A4}"/>
                  </a:ext>
                </a:extLst>
              </p:cNvPr>
              <p:cNvSpPr txBox="1">
                <a:spLocks noRot="1" noChangeAspect="1" noMove="1" noResize="1" noEditPoints="1" noAdjustHandles="1" noChangeArrowheads="1" noChangeShapeType="1" noTextEdit="1"/>
              </p:cNvSpPr>
              <p:nvPr/>
            </p:nvSpPr>
            <p:spPr>
              <a:xfrm>
                <a:off x="9674001" y="1630319"/>
                <a:ext cx="443165" cy="276999"/>
              </a:xfrm>
              <a:prstGeom prst="rect">
                <a:avLst/>
              </a:prstGeom>
              <a:blipFill>
                <a:blip r:embed="rId9"/>
                <a:stretch>
                  <a:fillRect/>
                </a:stretch>
              </a:blipFill>
            </p:spPr>
            <p:txBody>
              <a:bodyPr/>
              <a:lstStyle/>
              <a:p>
                <a:r>
                  <a:rPr lang="en-US">
                    <a:noFill/>
                  </a:rPr>
                  <a:t> </a:t>
                </a:r>
              </a:p>
            </p:txBody>
          </p:sp>
        </mc:Fallback>
      </mc:AlternateContent>
      <p:cxnSp>
        <p:nvCxnSpPr>
          <p:cNvPr id="46" name="直接连接符 9529">
            <a:extLst>
              <a:ext uri="{FF2B5EF4-FFF2-40B4-BE49-F238E27FC236}">
                <a16:creationId xmlns:a16="http://schemas.microsoft.com/office/drawing/2014/main" id="{89448A93-3E71-2682-2A15-DDE0B2907F83}"/>
              </a:ext>
            </a:extLst>
          </p:cNvPr>
          <p:cNvCxnSpPr>
            <a:cxnSpLocks/>
          </p:cNvCxnSpPr>
          <p:nvPr/>
        </p:nvCxnSpPr>
        <p:spPr>
          <a:xfrm>
            <a:off x="8770932" y="3930361"/>
            <a:ext cx="1847770" cy="371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7" name="直接连接符 9530">
            <a:extLst>
              <a:ext uri="{FF2B5EF4-FFF2-40B4-BE49-F238E27FC236}">
                <a16:creationId xmlns:a16="http://schemas.microsoft.com/office/drawing/2014/main" id="{DA821801-988F-03CD-E14E-E9CA21586673}"/>
              </a:ext>
            </a:extLst>
          </p:cNvPr>
          <p:cNvCxnSpPr>
            <a:cxnSpLocks/>
          </p:cNvCxnSpPr>
          <p:nvPr/>
        </p:nvCxnSpPr>
        <p:spPr>
          <a:xfrm>
            <a:off x="8774016" y="4616275"/>
            <a:ext cx="1844686" cy="309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48" name="椭圆 9531">
            <a:extLst>
              <a:ext uri="{FF2B5EF4-FFF2-40B4-BE49-F238E27FC236}">
                <a16:creationId xmlns:a16="http://schemas.microsoft.com/office/drawing/2014/main" id="{FE6B9E9A-4D4F-4D9D-48A3-0593229EDA2B}"/>
              </a:ext>
            </a:extLst>
          </p:cNvPr>
          <p:cNvSpPr/>
          <p:nvPr/>
        </p:nvSpPr>
        <p:spPr>
          <a:xfrm>
            <a:off x="9179586" y="4521223"/>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49" name="直接连接符 9532">
            <a:extLst>
              <a:ext uri="{FF2B5EF4-FFF2-40B4-BE49-F238E27FC236}">
                <a16:creationId xmlns:a16="http://schemas.microsoft.com/office/drawing/2014/main" id="{CB5C07E9-2DD8-B3F7-D5F4-0BC93A4FCA0A}"/>
              </a:ext>
            </a:extLst>
          </p:cNvPr>
          <p:cNvCxnSpPr>
            <a:cxnSpLocks/>
            <a:endCxn id="48" idx="4"/>
          </p:cNvCxnSpPr>
          <p:nvPr/>
        </p:nvCxnSpPr>
        <p:spPr>
          <a:xfrm>
            <a:off x="9287607" y="3938877"/>
            <a:ext cx="0" cy="78948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0" name="直接连接符 9533">
            <a:extLst>
              <a:ext uri="{FF2B5EF4-FFF2-40B4-BE49-F238E27FC236}">
                <a16:creationId xmlns:a16="http://schemas.microsoft.com/office/drawing/2014/main" id="{F82216E3-07A9-8EEC-8E1F-76EBBD1940FE}"/>
              </a:ext>
            </a:extLst>
          </p:cNvPr>
          <p:cNvCxnSpPr>
            <a:cxnSpLocks/>
          </p:cNvCxnSpPr>
          <p:nvPr/>
        </p:nvCxnSpPr>
        <p:spPr>
          <a:xfrm>
            <a:off x="8770932" y="4132486"/>
            <a:ext cx="184777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1" name="直接连接符 9534">
            <a:extLst>
              <a:ext uri="{FF2B5EF4-FFF2-40B4-BE49-F238E27FC236}">
                <a16:creationId xmlns:a16="http://schemas.microsoft.com/office/drawing/2014/main" id="{EFEE1947-B237-5A33-73C9-9963E5802B41}"/>
              </a:ext>
            </a:extLst>
          </p:cNvPr>
          <p:cNvCxnSpPr>
            <a:cxnSpLocks/>
          </p:cNvCxnSpPr>
          <p:nvPr/>
        </p:nvCxnSpPr>
        <p:spPr>
          <a:xfrm>
            <a:off x="8770932" y="4382623"/>
            <a:ext cx="184777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52" name="椭圆 9535">
            <a:extLst>
              <a:ext uri="{FF2B5EF4-FFF2-40B4-BE49-F238E27FC236}">
                <a16:creationId xmlns:a16="http://schemas.microsoft.com/office/drawing/2014/main" id="{697DAA1C-A1F2-B984-C602-7E62902A2950}"/>
              </a:ext>
            </a:extLst>
          </p:cNvPr>
          <p:cNvSpPr/>
          <p:nvPr/>
        </p:nvSpPr>
        <p:spPr>
          <a:xfrm>
            <a:off x="9907132" y="4033643"/>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53" name="直接连接符 9536">
            <a:extLst>
              <a:ext uri="{FF2B5EF4-FFF2-40B4-BE49-F238E27FC236}">
                <a16:creationId xmlns:a16="http://schemas.microsoft.com/office/drawing/2014/main" id="{15B29972-8BE5-DE55-54CB-293EF49293DC}"/>
              </a:ext>
            </a:extLst>
          </p:cNvPr>
          <p:cNvCxnSpPr>
            <a:cxnSpLocks/>
            <a:endCxn id="52" idx="4"/>
          </p:cNvCxnSpPr>
          <p:nvPr/>
        </p:nvCxnSpPr>
        <p:spPr>
          <a:xfrm>
            <a:off x="10015153" y="3929897"/>
            <a:ext cx="0" cy="31088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54" name="文本框 9537">
            <a:extLst>
              <a:ext uri="{FF2B5EF4-FFF2-40B4-BE49-F238E27FC236}">
                <a16:creationId xmlns:a16="http://schemas.microsoft.com/office/drawing/2014/main" id="{B47DEF89-B5F6-8809-DF7B-DB5CEF635A45}"/>
              </a:ext>
            </a:extLst>
          </p:cNvPr>
          <p:cNvSpPr txBox="1"/>
          <p:nvPr/>
        </p:nvSpPr>
        <p:spPr>
          <a:xfrm>
            <a:off x="8466786" y="3764641"/>
            <a:ext cx="483117" cy="276999"/>
          </a:xfrm>
          <a:prstGeom prst="rect">
            <a:avLst/>
          </a:prstGeom>
          <a:noFill/>
        </p:spPr>
        <p:txBody>
          <a:bodyPr wrap="square" rtlCol="0">
            <a:spAutoFit/>
          </a:bodyPr>
          <a:lstStyle/>
          <a:p>
            <a:r>
              <a:rPr lang="en-US" altLang="zh-CN" sz="1200" dirty="0"/>
              <a:t>q1</a:t>
            </a:r>
            <a:endParaRPr lang="zh-CN" altLang="en-US" sz="1200" dirty="0"/>
          </a:p>
        </p:txBody>
      </p:sp>
      <p:sp>
        <p:nvSpPr>
          <p:cNvPr id="55" name="文本框 9538">
            <a:extLst>
              <a:ext uri="{FF2B5EF4-FFF2-40B4-BE49-F238E27FC236}">
                <a16:creationId xmlns:a16="http://schemas.microsoft.com/office/drawing/2014/main" id="{B2615FD8-CEE3-D449-6A5C-7392781A47EB}"/>
              </a:ext>
            </a:extLst>
          </p:cNvPr>
          <p:cNvSpPr txBox="1"/>
          <p:nvPr/>
        </p:nvSpPr>
        <p:spPr>
          <a:xfrm>
            <a:off x="8460331" y="4010319"/>
            <a:ext cx="483117" cy="276999"/>
          </a:xfrm>
          <a:prstGeom prst="rect">
            <a:avLst/>
          </a:prstGeom>
          <a:noFill/>
        </p:spPr>
        <p:txBody>
          <a:bodyPr wrap="square" rtlCol="0">
            <a:spAutoFit/>
          </a:bodyPr>
          <a:lstStyle/>
          <a:p>
            <a:r>
              <a:rPr lang="en-US" altLang="zh-CN" sz="1200" b="1" dirty="0"/>
              <a:t>q3</a:t>
            </a:r>
            <a:endParaRPr lang="zh-CN" altLang="en-US" sz="1200" b="1" dirty="0"/>
          </a:p>
        </p:txBody>
      </p:sp>
      <p:sp>
        <p:nvSpPr>
          <p:cNvPr id="56" name="文本框 9539">
            <a:extLst>
              <a:ext uri="{FF2B5EF4-FFF2-40B4-BE49-F238E27FC236}">
                <a16:creationId xmlns:a16="http://schemas.microsoft.com/office/drawing/2014/main" id="{C4985F40-DB03-5575-1C4B-57B3A6A166C7}"/>
              </a:ext>
            </a:extLst>
          </p:cNvPr>
          <p:cNvSpPr txBox="1"/>
          <p:nvPr/>
        </p:nvSpPr>
        <p:spPr>
          <a:xfrm>
            <a:off x="8466786" y="4235708"/>
            <a:ext cx="483117" cy="276999"/>
          </a:xfrm>
          <a:prstGeom prst="rect">
            <a:avLst/>
          </a:prstGeom>
          <a:noFill/>
        </p:spPr>
        <p:txBody>
          <a:bodyPr wrap="square" rtlCol="0">
            <a:spAutoFit/>
          </a:bodyPr>
          <a:lstStyle/>
          <a:p>
            <a:r>
              <a:rPr lang="en-US" altLang="zh-CN" sz="1200" b="1" dirty="0"/>
              <a:t>q2</a:t>
            </a:r>
            <a:endParaRPr lang="zh-CN" altLang="en-US" sz="1200" b="1" dirty="0"/>
          </a:p>
        </p:txBody>
      </p:sp>
      <p:sp>
        <p:nvSpPr>
          <p:cNvPr id="57" name="文本框 9540">
            <a:extLst>
              <a:ext uri="{FF2B5EF4-FFF2-40B4-BE49-F238E27FC236}">
                <a16:creationId xmlns:a16="http://schemas.microsoft.com/office/drawing/2014/main" id="{5A2D2EE8-8BE0-7DB1-0468-9FC2DD3B5A42}"/>
              </a:ext>
            </a:extLst>
          </p:cNvPr>
          <p:cNvSpPr txBox="1"/>
          <p:nvPr/>
        </p:nvSpPr>
        <p:spPr>
          <a:xfrm>
            <a:off x="8476792" y="4469512"/>
            <a:ext cx="483117" cy="276999"/>
          </a:xfrm>
          <a:prstGeom prst="rect">
            <a:avLst/>
          </a:prstGeom>
          <a:noFill/>
        </p:spPr>
        <p:txBody>
          <a:bodyPr wrap="square" rtlCol="0">
            <a:spAutoFit/>
          </a:bodyPr>
          <a:lstStyle/>
          <a:p>
            <a:r>
              <a:rPr lang="en-US" altLang="zh-CN" sz="1200" dirty="0"/>
              <a:t>q4</a:t>
            </a:r>
            <a:endParaRPr lang="zh-CN" altLang="en-US" sz="1200" dirty="0"/>
          </a:p>
        </p:txBody>
      </p:sp>
      <p:cxnSp>
        <p:nvCxnSpPr>
          <p:cNvPr id="58" name="直接连接符 9541">
            <a:extLst>
              <a:ext uri="{FF2B5EF4-FFF2-40B4-BE49-F238E27FC236}">
                <a16:creationId xmlns:a16="http://schemas.microsoft.com/office/drawing/2014/main" id="{35583A7C-6C0C-1531-800E-6DFC13316FB6}"/>
              </a:ext>
            </a:extLst>
          </p:cNvPr>
          <p:cNvCxnSpPr/>
          <p:nvPr/>
        </p:nvCxnSpPr>
        <p:spPr>
          <a:xfrm>
            <a:off x="8424589" y="4247070"/>
            <a:ext cx="2390589" cy="0"/>
          </a:xfrm>
          <a:prstGeom prst="line">
            <a:avLst/>
          </a:prstGeom>
          <a:ln w="19050">
            <a:solidFill>
              <a:srgbClr val="FF0000"/>
            </a:solidFill>
            <a:prstDash val="solid"/>
          </a:ln>
        </p:spPr>
        <p:style>
          <a:lnRef idx="1">
            <a:schemeClr val="accent1"/>
          </a:lnRef>
          <a:fillRef idx="0">
            <a:schemeClr val="accent1"/>
          </a:fillRef>
          <a:effectRef idx="0">
            <a:schemeClr val="accent1"/>
          </a:effectRef>
          <a:fontRef idx="minor">
            <a:schemeClr val="tx1"/>
          </a:fontRef>
        </p:style>
      </p:cxnSp>
      <p:sp>
        <p:nvSpPr>
          <p:cNvPr id="59" name="文本框 9542">
            <a:extLst>
              <a:ext uri="{FF2B5EF4-FFF2-40B4-BE49-F238E27FC236}">
                <a16:creationId xmlns:a16="http://schemas.microsoft.com/office/drawing/2014/main" id="{C98AFC5B-6824-8C1B-0F3C-35E7605D429A}"/>
              </a:ext>
            </a:extLst>
          </p:cNvPr>
          <p:cNvSpPr txBox="1"/>
          <p:nvPr/>
        </p:nvSpPr>
        <p:spPr>
          <a:xfrm>
            <a:off x="10811988" y="3830373"/>
            <a:ext cx="1001457" cy="276999"/>
          </a:xfrm>
          <a:prstGeom prst="rect">
            <a:avLst/>
          </a:prstGeom>
          <a:noFill/>
        </p:spPr>
        <p:txBody>
          <a:bodyPr wrap="square" rtlCol="0">
            <a:spAutoFit/>
          </a:bodyPr>
          <a:lstStyle/>
          <a:p>
            <a:r>
              <a:rPr lang="en-US" altLang="zh-CN" sz="1200" dirty="0"/>
              <a:t>QPU A</a:t>
            </a:r>
            <a:endParaRPr lang="zh-CN" altLang="en-US" sz="1200" dirty="0"/>
          </a:p>
        </p:txBody>
      </p:sp>
      <p:sp>
        <p:nvSpPr>
          <p:cNvPr id="60" name="文本框 9543">
            <a:extLst>
              <a:ext uri="{FF2B5EF4-FFF2-40B4-BE49-F238E27FC236}">
                <a16:creationId xmlns:a16="http://schemas.microsoft.com/office/drawing/2014/main" id="{B71CB822-8FC8-0C95-2047-E4DAB9ADE946}"/>
              </a:ext>
            </a:extLst>
          </p:cNvPr>
          <p:cNvSpPr txBox="1"/>
          <p:nvPr/>
        </p:nvSpPr>
        <p:spPr>
          <a:xfrm>
            <a:off x="10811988" y="4385603"/>
            <a:ext cx="1001457" cy="276999"/>
          </a:xfrm>
          <a:prstGeom prst="rect">
            <a:avLst/>
          </a:prstGeom>
          <a:noFill/>
        </p:spPr>
        <p:txBody>
          <a:bodyPr wrap="square" rtlCol="0">
            <a:spAutoFit/>
          </a:bodyPr>
          <a:lstStyle/>
          <a:p>
            <a:r>
              <a:rPr lang="en-US" altLang="zh-CN" sz="1200" dirty="0"/>
              <a:t>QPU B</a:t>
            </a:r>
            <a:endParaRPr lang="zh-CN" altLang="en-US" sz="1200" dirty="0"/>
          </a:p>
        </p:txBody>
      </p:sp>
      <p:sp>
        <p:nvSpPr>
          <p:cNvPr id="61" name="文本框 9544">
            <a:extLst>
              <a:ext uri="{FF2B5EF4-FFF2-40B4-BE49-F238E27FC236}">
                <a16:creationId xmlns:a16="http://schemas.microsoft.com/office/drawing/2014/main" id="{234BC2D6-EA05-7B19-3F48-6B5ECAD86447}"/>
              </a:ext>
            </a:extLst>
          </p:cNvPr>
          <p:cNvSpPr txBox="1"/>
          <p:nvPr/>
        </p:nvSpPr>
        <p:spPr>
          <a:xfrm>
            <a:off x="10865704" y="1954369"/>
            <a:ext cx="1001457" cy="276999"/>
          </a:xfrm>
          <a:prstGeom prst="rect">
            <a:avLst/>
          </a:prstGeom>
          <a:noFill/>
        </p:spPr>
        <p:txBody>
          <a:bodyPr wrap="square" rtlCol="0">
            <a:spAutoFit/>
          </a:bodyPr>
          <a:lstStyle/>
          <a:p>
            <a:r>
              <a:rPr lang="en-US" altLang="zh-CN" sz="1200" dirty="0"/>
              <a:t>QPU A</a:t>
            </a:r>
            <a:endParaRPr lang="zh-CN" altLang="en-US" sz="1200" dirty="0"/>
          </a:p>
        </p:txBody>
      </p:sp>
      <p:sp>
        <p:nvSpPr>
          <p:cNvPr id="62" name="文本框 9545">
            <a:extLst>
              <a:ext uri="{FF2B5EF4-FFF2-40B4-BE49-F238E27FC236}">
                <a16:creationId xmlns:a16="http://schemas.microsoft.com/office/drawing/2014/main" id="{EBD008A6-2503-77A0-3407-74E20B55D59F}"/>
              </a:ext>
            </a:extLst>
          </p:cNvPr>
          <p:cNvSpPr txBox="1"/>
          <p:nvPr/>
        </p:nvSpPr>
        <p:spPr>
          <a:xfrm>
            <a:off x="10865704" y="2509599"/>
            <a:ext cx="1001457" cy="276999"/>
          </a:xfrm>
          <a:prstGeom prst="rect">
            <a:avLst/>
          </a:prstGeom>
          <a:noFill/>
        </p:spPr>
        <p:txBody>
          <a:bodyPr wrap="square" rtlCol="0">
            <a:spAutoFit/>
          </a:bodyPr>
          <a:lstStyle/>
          <a:p>
            <a:r>
              <a:rPr lang="en-US" altLang="zh-CN" sz="1200" dirty="0"/>
              <a:t>QPU B</a:t>
            </a:r>
            <a:endParaRPr lang="zh-CN" altLang="en-US" sz="1200" dirty="0"/>
          </a:p>
        </p:txBody>
      </p:sp>
      <mc:AlternateContent xmlns:mc="http://schemas.openxmlformats.org/markup-compatibility/2006" xmlns:a14="http://schemas.microsoft.com/office/drawing/2010/main">
        <mc:Choice Requires="a14">
          <p:sp>
            <p:nvSpPr>
              <p:cNvPr id="63" name="文本框 9546">
                <a:extLst>
                  <a:ext uri="{FF2B5EF4-FFF2-40B4-BE49-F238E27FC236}">
                    <a16:creationId xmlns:a16="http://schemas.microsoft.com/office/drawing/2014/main" id="{8AD161BE-84BC-0757-6674-B167CA1E5183}"/>
                  </a:ext>
                </a:extLst>
              </p:cNvPr>
              <p:cNvSpPr txBox="1"/>
              <p:nvPr/>
            </p:nvSpPr>
            <p:spPr>
              <a:xfrm>
                <a:off x="9684325" y="3594610"/>
                <a:ext cx="771686" cy="23294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zh-CN" altLang="en-US" sz="1400" i="1" smtClean="0">
                              <a:solidFill>
                                <a:srgbClr val="0070C0"/>
                              </a:solidFill>
                              <a:latin typeface="Cambria Math" panose="02040503050406030204" pitchFamily="18" charset="0"/>
                            </a:rPr>
                          </m:ctrlPr>
                        </m:sSubPr>
                        <m:e>
                          <m:r>
                            <a:rPr lang="zh-CN" altLang="en-US" sz="1400" i="1" smtClean="0">
                              <a:solidFill>
                                <a:srgbClr val="0070C0"/>
                              </a:solidFill>
                              <a:latin typeface="Cambria Math" panose="02040503050406030204" pitchFamily="18" charset="0"/>
                            </a:rPr>
                            <m:t>𝜃</m:t>
                          </m:r>
                        </m:e>
                        <m:sub>
                          <m:r>
                            <a:rPr lang="en-US" altLang="zh-CN" sz="1400" i="1" smtClean="0">
                              <a:solidFill>
                                <a:srgbClr val="0070C0"/>
                              </a:solidFill>
                              <a:latin typeface="Cambria Math" panose="02040503050406030204" pitchFamily="18" charset="0"/>
                            </a:rPr>
                            <m:t>𝑔</m:t>
                          </m:r>
                          <m:r>
                            <a:rPr lang="en-US" altLang="zh-CN" sz="1400" b="0" i="1" smtClean="0">
                              <a:solidFill>
                                <a:srgbClr val="0070C0"/>
                              </a:solidFill>
                              <a:latin typeface="Cambria Math" panose="02040503050406030204" pitchFamily="18" charset="0"/>
                            </a:rPr>
                            <m:t>,</m:t>
                          </m:r>
                          <m:r>
                            <a:rPr lang="en-US" altLang="zh-CN" sz="1400" b="0" i="1" smtClean="0">
                              <a:solidFill>
                                <a:srgbClr val="0070C0"/>
                              </a:solidFill>
                              <a:latin typeface="Cambria Math" panose="02040503050406030204" pitchFamily="18" charset="0"/>
                            </a:rPr>
                            <m:t>𝑢</m:t>
                          </m:r>
                          <m:r>
                            <a:rPr lang="en-US" altLang="zh-CN" sz="1400" b="0" i="1" smtClean="0">
                              <a:solidFill>
                                <a:srgbClr val="0070C0"/>
                              </a:solidFill>
                              <a:latin typeface="Cambria Math" panose="02040503050406030204" pitchFamily="18" charset="0"/>
                            </a:rPr>
                            <m:t>,</m:t>
                          </m:r>
                          <m:r>
                            <a:rPr lang="en-US" altLang="zh-CN" sz="1400" b="0" i="1" smtClean="0">
                              <a:solidFill>
                                <a:srgbClr val="0070C0"/>
                              </a:solidFill>
                              <a:latin typeface="Cambria Math" panose="02040503050406030204" pitchFamily="18" charset="0"/>
                            </a:rPr>
                            <m:t>𝑣</m:t>
                          </m:r>
                        </m:sub>
                      </m:sSub>
                      <m:r>
                        <a:rPr lang="en-US" altLang="zh-CN" sz="1400" b="0" i="1" smtClean="0">
                          <a:solidFill>
                            <a:srgbClr val="0070C0"/>
                          </a:solidFill>
                          <a:latin typeface="Cambria Math" panose="02040503050406030204" pitchFamily="18" charset="0"/>
                        </a:rPr>
                        <m:t>=0</m:t>
                      </m:r>
                    </m:oMath>
                  </m:oMathPara>
                </a14:m>
                <a:endParaRPr lang="zh-CN" altLang="en-US" sz="1400" dirty="0"/>
              </a:p>
            </p:txBody>
          </p:sp>
        </mc:Choice>
        <mc:Fallback xmlns="">
          <p:sp>
            <p:nvSpPr>
              <p:cNvPr id="63" name="文本框 9546">
                <a:extLst>
                  <a:ext uri="{FF2B5EF4-FFF2-40B4-BE49-F238E27FC236}">
                    <a16:creationId xmlns:a16="http://schemas.microsoft.com/office/drawing/2014/main" id="{8AD161BE-84BC-0757-6674-B167CA1E5183}"/>
                  </a:ext>
                </a:extLst>
              </p:cNvPr>
              <p:cNvSpPr txBox="1">
                <a:spLocks noRot="1" noChangeAspect="1" noMove="1" noResize="1" noEditPoints="1" noAdjustHandles="1" noChangeArrowheads="1" noChangeShapeType="1" noTextEdit="1"/>
              </p:cNvSpPr>
              <p:nvPr/>
            </p:nvSpPr>
            <p:spPr>
              <a:xfrm>
                <a:off x="9684325" y="3594610"/>
                <a:ext cx="771686" cy="232949"/>
              </a:xfrm>
              <a:prstGeom prst="rect">
                <a:avLst/>
              </a:prstGeom>
              <a:blipFill>
                <a:blip r:embed="rId10"/>
                <a:stretch>
                  <a:fillRect l="-4839" r="-4839" b="-1578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4" name="文本框 9547">
                <a:extLst>
                  <a:ext uri="{FF2B5EF4-FFF2-40B4-BE49-F238E27FC236}">
                    <a16:creationId xmlns:a16="http://schemas.microsoft.com/office/drawing/2014/main" id="{97E8CD63-3197-4E8C-75E0-569BD5B69967}"/>
                  </a:ext>
                </a:extLst>
              </p:cNvPr>
              <p:cNvSpPr txBox="1"/>
              <p:nvPr/>
            </p:nvSpPr>
            <p:spPr>
              <a:xfrm>
                <a:off x="8980592" y="4865706"/>
                <a:ext cx="771686" cy="23294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zh-CN" altLang="en-US" sz="1400" i="1" smtClean="0">
                              <a:solidFill>
                                <a:srgbClr val="0070C0"/>
                              </a:solidFill>
                              <a:latin typeface="Cambria Math" panose="02040503050406030204" pitchFamily="18" charset="0"/>
                            </a:rPr>
                          </m:ctrlPr>
                        </m:sSubPr>
                        <m:e>
                          <m:r>
                            <a:rPr lang="zh-CN" altLang="en-US" sz="1400" i="1" smtClean="0">
                              <a:solidFill>
                                <a:srgbClr val="0070C0"/>
                              </a:solidFill>
                              <a:latin typeface="Cambria Math" panose="02040503050406030204" pitchFamily="18" charset="0"/>
                            </a:rPr>
                            <m:t>𝜃</m:t>
                          </m:r>
                        </m:e>
                        <m:sub>
                          <m:r>
                            <a:rPr lang="en-US" altLang="zh-CN" sz="1400" b="0" i="1" smtClean="0">
                              <a:solidFill>
                                <a:srgbClr val="0070C0"/>
                              </a:solidFill>
                              <a:latin typeface="Cambria Math" panose="02040503050406030204" pitchFamily="18" charset="0"/>
                            </a:rPr>
                            <m:t>𝑔</m:t>
                          </m:r>
                          <m:r>
                            <a:rPr lang="en-US" altLang="zh-CN" sz="1400" b="0" i="1" smtClean="0">
                              <a:solidFill>
                                <a:srgbClr val="0070C0"/>
                              </a:solidFill>
                              <a:latin typeface="Cambria Math" panose="02040503050406030204" pitchFamily="18" charset="0"/>
                            </a:rPr>
                            <m:t>,</m:t>
                          </m:r>
                          <m:r>
                            <a:rPr lang="en-US" altLang="zh-CN" sz="1400" b="0" i="1" smtClean="0">
                              <a:solidFill>
                                <a:srgbClr val="0070C0"/>
                              </a:solidFill>
                              <a:latin typeface="Cambria Math" panose="02040503050406030204" pitchFamily="18" charset="0"/>
                            </a:rPr>
                            <m:t>𝑢</m:t>
                          </m:r>
                          <m:r>
                            <a:rPr lang="en-US" altLang="zh-CN" sz="1400" b="0" i="1" smtClean="0">
                              <a:solidFill>
                                <a:srgbClr val="0070C0"/>
                              </a:solidFill>
                              <a:latin typeface="Cambria Math" panose="02040503050406030204" pitchFamily="18" charset="0"/>
                            </a:rPr>
                            <m:t>,</m:t>
                          </m:r>
                          <m:r>
                            <a:rPr lang="en-US" altLang="zh-CN" sz="1400" b="0" i="1" smtClean="0">
                              <a:solidFill>
                                <a:srgbClr val="0070C0"/>
                              </a:solidFill>
                              <a:latin typeface="Cambria Math" panose="02040503050406030204" pitchFamily="18" charset="0"/>
                            </a:rPr>
                            <m:t>𝑣</m:t>
                          </m:r>
                        </m:sub>
                      </m:sSub>
                      <m:r>
                        <a:rPr lang="en-US" altLang="zh-CN" sz="1400" b="0" i="1" smtClean="0">
                          <a:solidFill>
                            <a:srgbClr val="0070C0"/>
                          </a:solidFill>
                          <a:latin typeface="Cambria Math" panose="02040503050406030204" pitchFamily="18" charset="0"/>
                        </a:rPr>
                        <m:t>=1</m:t>
                      </m:r>
                    </m:oMath>
                  </m:oMathPara>
                </a14:m>
                <a:endParaRPr lang="zh-CN" altLang="en-US" sz="1400" dirty="0"/>
              </a:p>
            </p:txBody>
          </p:sp>
        </mc:Choice>
        <mc:Fallback xmlns="">
          <p:sp>
            <p:nvSpPr>
              <p:cNvPr id="64" name="文本框 9547">
                <a:extLst>
                  <a:ext uri="{FF2B5EF4-FFF2-40B4-BE49-F238E27FC236}">
                    <a16:creationId xmlns:a16="http://schemas.microsoft.com/office/drawing/2014/main" id="{97E8CD63-3197-4E8C-75E0-569BD5B69967}"/>
                  </a:ext>
                </a:extLst>
              </p:cNvPr>
              <p:cNvSpPr txBox="1">
                <a:spLocks noRot="1" noChangeAspect="1" noMove="1" noResize="1" noEditPoints="1" noAdjustHandles="1" noChangeArrowheads="1" noChangeShapeType="1" noTextEdit="1"/>
              </p:cNvSpPr>
              <p:nvPr/>
            </p:nvSpPr>
            <p:spPr>
              <a:xfrm>
                <a:off x="8980592" y="4865706"/>
                <a:ext cx="771686" cy="232949"/>
              </a:xfrm>
              <a:prstGeom prst="rect">
                <a:avLst/>
              </a:prstGeom>
              <a:blipFill>
                <a:blip r:embed="rId11"/>
                <a:stretch>
                  <a:fillRect l="-6557" r="-4918" b="-15789"/>
                </a:stretch>
              </a:blipFill>
            </p:spPr>
            <p:txBody>
              <a:bodyPr/>
              <a:lstStyle/>
              <a:p>
                <a:r>
                  <a:rPr lang="en-US">
                    <a:noFill/>
                  </a:rPr>
                  <a:t> </a:t>
                </a:r>
              </a:p>
            </p:txBody>
          </p:sp>
        </mc:Fallback>
      </mc:AlternateContent>
      <p:sp>
        <p:nvSpPr>
          <p:cNvPr id="65" name="文本框 9548">
            <a:extLst>
              <a:ext uri="{FF2B5EF4-FFF2-40B4-BE49-F238E27FC236}">
                <a16:creationId xmlns:a16="http://schemas.microsoft.com/office/drawing/2014/main" id="{540F2256-2971-76C7-E677-7744A6CCB32F}"/>
              </a:ext>
            </a:extLst>
          </p:cNvPr>
          <p:cNvSpPr txBox="1"/>
          <p:nvPr/>
        </p:nvSpPr>
        <p:spPr>
          <a:xfrm>
            <a:off x="8607847" y="5828921"/>
            <a:ext cx="2024072" cy="400110"/>
          </a:xfrm>
          <a:prstGeom prst="rect">
            <a:avLst/>
          </a:prstGeom>
          <a:noFill/>
        </p:spPr>
        <p:txBody>
          <a:bodyPr wrap="square">
            <a:spAutoFit/>
          </a:bodyPr>
          <a:lstStyle/>
          <a:p>
            <a:r>
              <a:rPr lang="en-US" altLang="zh-CN" sz="2000" b="1" dirty="0">
                <a:solidFill>
                  <a:srgbClr val="FF0000"/>
                </a:solidFill>
              </a:rPr>
              <a:t>NP hard problem!</a:t>
            </a:r>
          </a:p>
        </p:txBody>
      </p:sp>
    </p:spTree>
    <p:extLst>
      <p:ext uri="{BB962C8B-B14F-4D97-AF65-F5344CB8AC3E}">
        <p14:creationId xmlns:p14="http://schemas.microsoft.com/office/powerpoint/2010/main" val="766928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4"/>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1"/>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42"/>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43"/>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44"/>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45"/>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61"/>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62"/>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32"/>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33"/>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36"/>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37"/>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22"/>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25"/>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28"/>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46"/>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47"/>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48"/>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49"/>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50"/>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51"/>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52"/>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53"/>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54"/>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55"/>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56"/>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57"/>
                                        </p:tgtEl>
                                        <p:attrNameLst>
                                          <p:attrName>style.visibility</p:attrName>
                                        </p:attrNameLst>
                                      </p:cBhvr>
                                      <p:to>
                                        <p:strVal val="visible"/>
                                      </p:to>
                                    </p:set>
                                  </p:childTnLst>
                                </p:cTn>
                              </p:par>
                              <p:par>
                                <p:cTn id="95" presetID="1" presetClass="entr" presetSubtype="0" fill="hold" nodeType="withEffect">
                                  <p:stCondLst>
                                    <p:cond delay="0"/>
                                  </p:stCondLst>
                                  <p:childTnLst>
                                    <p:set>
                                      <p:cBhvr>
                                        <p:cTn id="96" dur="1" fill="hold">
                                          <p:stCondLst>
                                            <p:cond delay="0"/>
                                          </p:stCondLst>
                                        </p:cTn>
                                        <p:tgtEl>
                                          <p:spTgt spid="58"/>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59"/>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60"/>
                                        </p:tgtEl>
                                        <p:attrNameLst>
                                          <p:attrName>style.visibility</p:attrName>
                                        </p:attrNameLst>
                                      </p:cBhvr>
                                      <p:to>
                                        <p:strVal val="visible"/>
                                      </p:to>
                                    </p:set>
                                  </p:childTnLst>
                                </p:cTn>
                              </p:par>
                            </p:childTnLst>
                          </p:cTn>
                        </p:par>
                      </p:childTnLst>
                    </p:cTn>
                  </p:par>
                  <p:par>
                    <p:cTn id="101" fill="hold">
                      <p:stCondLst>
                        <p:cond delay="indefinite"/>
                      </p:stCondLst>
                      <p:childTnLst>
                        <p:par>
                          <p:cTn id="102" fill="hold">
                            <p:stCondLst>
                              <p:cond delay="0"/>
                            </p:stCondLst>
                            <p:childTnLst>
                              <p:par>
                                <p:cTn id="103" presetID="1" presetClass="entr" presetSubtype="0" fill="hold" grpId="0" nodeType="clickEffect">
                                  <p:stCondLst>
                                    <p:cond delay="0"/>
                                  </p:stCondLst>
                                  <p:childTnLst>
                                    <p:set>
                                      <p:cBhvr>
                                        <p:cTn id="104" dur="1" fill="hold">
                                          <p:stCondLst>
                                            <p:cond delay="0"/>
                                          </p:stCondLst>
                                        </p:cTn>
                                        <p:tgtEl>
                                          <p:spTgt spid="63"/>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64"/>
                                        </p:tgtEl>
                                        <p:attrNameLst>
                                          <p:attrName>style.visibility</p:attrName>
                                        </p:attrNameLst>
                                      </p:cBhvr>
                                      <p:to>
                                        <p:strVal val="visible"/>
                                      </p:to>
                                    </p:set>
                                  </p:childTnLst>
                                </p:cTn>
                              </p:par>
                            </p:childTnLst>
                          </p:cTn>
                        </p:par>
                      </p:childTnLst>
                    </p:cTn>
                  </p:par>
                  <p:par>
                    <p:cTn id="107" fill="hold">
                      <p:stCondLst>
                        <p:cond delay="indefinite"/>
                      </p:stCondLst>
                      <p:childTnLst>
                        <p:par>
                          <p:cTn id="108" fill="hold">
                            <p:stCondLst>
                              <p:cond delay="0"/>
                            </p:stCondLst>
                            <p:childTnLst>
                              <p:par>
                                <p:cTn id="109" presetID="1" presetClass="entr" presetSubtype="0" fill="hold" grpId="0" nodeType="clickEffect">
                                  <p:stCondLst>
                                    <p:cond delay="0"/>
                                  </p:stCondLst>
                                  <p:childTnLst>
                                    <p:set>
                                      <p:cBhvr>
                                        <p:cTn id="110" dur="1" fill="hold">
                                          <p:stCondLst>
                                            <p:cond delay="0"/>
                                          </p:stCondLst>
                                        </p:cTn>
                                        <p:tgtEl>
                                          <p:spTgt spid="23"/>
                                        </p:tgtEl>
                                        <p:attrNameLst>
                                          <p:attrName>style.visibility</p:attrName>
                                        </p:attrNameLst>
                                      </p:cBhvr>
                                      <p:to>
                                        <p:strVal val="visible"/>
                                      </p:to>
                                    </p:set>
                                  </p:childTnLst>
                                </p:cTn>
                              </p:par>
                              <p:par>
                                <p:cTn id="111" presetID="1" presetClass="entr" presetSubtype="0" fill="hold" nodeType="withEffect">
                                  <p:stCondLst>
                                    <p:cond delay="0"/>
                                  </p:stCondLst>
                                  <p:childTnLst>
                                    <p:set>
                                      <p:cBhvr>
                                        <p:cTn id="112" dur="1" fill="hold">
                                          <p:stCondLst>
                                            <p:cond delay="0"/>
                                          </p:stCondLst>
                                        </p:cTn>
                                        <p:tgtEl>
                                          <p:spTgt spid="26"/>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29"/>
                                        </p:tgtEl>
                                        <p:attrNameLst>
                                          <p:attrName>style.visibility</p:attrName>
                                        </p:attrNameLst>
                                      </p:cBhvr>
                                      <p:to>
                                        <p:strVal val="visible"/>
                                      </p:to>
                                    </p:set>
                                  </p:childTnLst>
                                </p:cTn>
                              </p:par>
                            </p:childTnLst>
                          </p:cTn>
                        </p:par>
                      </p:childTnLst>
                    </p:cTn>
                  </p:par>
                  <p:par>
                    <p:cTn id="115" fill="hold">
                      <p:stCondLst>
                        <p:cond delay="indefinite"/>
                      </p:stCondLst>
                      <p:childTnLst>
                        <p:par>
                          <p:cTn id="116" fill="hold">
                            <p:stCondLst>
                              <p:cond delay="0"/>
                            </p:stCondLst>
                            <p:childTnLst>
                              <p:par>
                                <p:cTn id="117" presetID="1" presetClass="entr" presetSubtype="0" fill="hold" grpId="0" nodeType="clickEffect">
                                  <p:stCondLst>
                                    <p:cond delay="0"/>
                                  </p:stCondLst>
                                  <p:childTnLst>
                                    <p:set>
                                      <p:cBhvr>
                                        <p:cTn id="118" dur="1" fill="hold">
                                          <p:stCondLst>
                                            <p:cond delay="0"/>
                                          </p:stCondLst>
                                        </p:cTn>
                                        <p:tgtEl>
                                          <p:spTgt spid="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2" grpId="0"/>
      <p:bldP spid="21" grpId="0"/>
      <p:bldP spid="22" grpId="0"/>
      <p:bldP spid="23" grpId="0"/>
      <p:bldP spid="27" grpId="0"/>
      <p:bldP spid="28" grpId="0"/>
      <p:bldP spid="29" grpId="0"/>
      <p:bldP spid="32" grpId="0" animBg="1"/>
      <p:bldP spid="36" grpId="0" animBg="1"/>
      <p:bldP spid="38" grpId="0"/>
      <p:bldP spid="39" grpId="0"/>
      <p:bldP spid="40" grpId="0"/>
      <p:bldP spid="41" grpId="0"/>
      <p:bldP spid="44" grpId="0"/>
      <p:bldP spid="45" grpId="0"/>
      <p:bldP spid="48" grpId="0" animBg="1"/>
      <p:bldP spid="52" grpId="0" animBg="1"/>
      <p:bldP spid="54" grpId="0"/>
      <p:bldP spid="55" grpId="0"/>
      <p:bldP spid="56" grpId="0"/>
      <p:bldP spid="57" grpId="0"/>
      <p:bldP spid="59" grpId="0"/>
      <p:bldP spid="60" grpId="0"/>
      <p:bldP spid="61" grpId="0"/>
      <p:bldP spid="62" grpId="0"/>
      <p:bldP spid="63" grpId="0"/>
      <p:bldP spid="64" grpId="0"/>
      <p:bldP spid="65" grpId="0"/>
    </p:bld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314E0C-3658-D9D9-3E5E-50C503320282}"/>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910EDA00-C699-6C7F-FD3B-9CF1408E8784}"/>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62A0B818-08B7-0087-C6A4-05759180E739}"/>
              </a:ext>
            </a:extLst>
          </p:cNvPr>
          <p:cNvSpPr/>
          <p:nvPr/>
        </p:nvSpPr>
        <p:spPr>
          <a:xfrm>
            <a:off x="109728" y="3115658"/>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9F7B7C4A-9E7B-03B5-5E00-51EC61CD5E0B}"/>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cs typeface="Calibri" pitchFamily="34" charset="-120"/>
              </a:rPr>
              <a:t>Introduction</a:t>
            </a:r>
          </a:p>
        </p:txBody>
      </p:sp>
      <p:sp>
        <p:nvSpPr>
          <p:cNvPr id="6" name="Text 4">
            <a:extLst>
              <a:ext uri="{FF2B5EF4-FFF2-40B4-BE49-F238E27FC236}">
                <a16:creationId xmlns:a16="http://schemas.microsoft.com/office/drawing/2014/main" id="{648157D9-C76F-42B4-699A-91E65ECAAEC1}"/>
              </a:ext>
            </a:extLst>
          </p:cNvPr>
          <p:cNvSpPr/>
          <p:nvPr/>
        </p:nvSpPr>
        <p:spPr>
          <a:xfrm>
            <a:off x="182880" y="2267712"/>
            <a:ext cx="1225296" cy="512064"/>
          </a:xfrm>
          <a:prstGeom prst="rect">
            <a:avLst/>
          </a:prstGeom>
          <a:noFill/>
          <a:ln/>
        </p:spPr>
        <p:txBody>
          <a:bodyPr wrap="square" rtlCol="0" anchor="ctr"/>
          <a:lstStyle/>
          <a:p>
            <a:r>
              <a:rPr lang="en-US" sz="1250" dirty="0">
                <a:solidFill>
                  <a:srgbClr val="EACBD1"/>
                </a:solidFill>
                <a:latin typeface="Calibri" pitchFamily="34" charset="0"/>
                <a:cs typeface="Calibri" pitchFamily="34" charset="-120"/>
              </a:rPr>
              <a:t>TACO</a:t>
            </a:r>
          </a:p>
        </p:txBody>
      </p:sp>
      <p:sp>
        <p:nvSpPr>
          <p:cNvPr id="7" name="Text 5">
            <a:extLst>
              <a:ext uri="{FF2B5EF4-FFF2-40B4-BE49-F238E27FC236}">
                <a16:creationId xmlns:a16="http://schemas.microsoft.com/office/drawing/2014/main" id="{E181F88D-651F-DE5A-43CF-DCFEC91885B7}"/>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cs typeface="Calibri" pitchFamily="34" charset="-120"/>
              </a:rPr>
              <a:t>UNIQ</a:t>
            </a:r>
          </a:p>
        </p:txBody>
      </p:sp>
      <p:sp>
        <p:nvSpPr>
          <p:cNvPr id="8" name="Text 6">
            <a:extLst>
              <a:ext uri="{FF2B5EF4-FFF2-40B4-BE49-F238E27FC236}">
                <a16:creationId xmlns:a16="http://schemas.microsoft.com/office/drawing/2014/main" id="{4BC5A822-6AF2-97A4-A364-D87457B98B02}"/>
              </a:ext>
            </a:extLst>
          </p:cNvPr>
          <p:cNvSpPr/>
          <p:nvPr/>
        </p:nvSpPr>
        <p:spPr>
          <a:xfrm>
            <a:off x="182880" y="4005072"/>
            <a:ext cx="1225296" cy="512064"/>
          </a:xfrm>
          <a:prstGeom prst="rect">
            <a:avLst/>
          </a:prstGeom>
          <a:noFill/>
          <a:ln/>
        </p:spPr>
        <p:txBody>
          <a:bodyPr wrap="square" rtlCol="0" anchor="ctr"/>
          <a:lstStyle/>
          <a:p>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a:extLst>
              <a:ext uri="{FF2B5EF4-FFF2-40B4-BE49-F238E27FC236}">
                <a16:creationId xmlns:a16="http://schemas.microsoft.com/office/drawing/2014/main" id="{7D925313-7E87-0ACA-26C7-48B95B01A0B5}"/>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UNIQ: Communication-Efficient Distributed Quantum Computing</a:t>
            </a:r>
          </a:p>
        </p:txBody>
      </p:sp>
      <p:sp>
        <p:nvSpPr>
          <p:cNvPr id="13" name="Text 11">
            <a:extLst>
              <a:ext uri="{FF2B5EF4-FFF2-40B4-BE49-F238E27FC236}">
                <a16:creationId xmlns:a16="http://schemas.microsoft.com/office/drawing/2014/main" id="{7428601A-141F-10C6-1539-465713C591E0}"/>
              </a:ext>
            </a:extLst>
          </p:cNvPr>
          <p:cNvSpPr/>
          <p:nvPr/>
        </p:nvSpPr>
        <p:spPr>
          <a:xfrm>
            <a:off x="11551615" y="6473952"/>
            <a:ext cx="411480" cy="274320"/>
          </a:xfrm>
          <a:prstGeom prst="rect">
            <a:avLst/>
          </a:prstGeom>
          <a:no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161</a:t>
            </a:fld>
            <a:endParaRPr lang="en-US" sz="1000" dirty="0"/>
          </a:p>
        </p:txBody>
      </p:sp>
      <p:sp>
        <p:nvSpPr>
          <p:cNvPr id="3" name="Text 9">
            <a:extLst>
              <a:ext uri="{FF2B5EF4-FFF2-40B4-BE49-F238E27FC236}">
                <a16:creationId xmlns:a16="http://schemas.microsoft.com/office/drawing/2014/main" id="{6D09EFD1-8F4C-68C8-1FA9-4E042EBEC92D}"/>
              </a:ext>
            </a:extLst>
          </p:cNvPr>
          <p:cNvSpPr/>
          <p:nvPr/>
        </p:nvSpPr>
        <p:spPr>
          <a:xfrm>
            <a:off x="2011680" y="621792"/>
            <a:ext cx="9677095" cy="658368"/>
          </a:xfrm>
          <a:prstGeom prst="rect">
            <a:avLst/>
          </a:prstGeom>
          <a:noFill/>
        </p:spPr>
        <p:txBody>
          <a:bodyPr wrap="square" rtlCol="0" anchor="ctr"/>
          <a:lstStyle/>
          <a:p>
            <a:r>
              <a:rPr lang="en-US" sz="2400" b="1" dirty="0">
                <a:solidFill>
                  <a:srgbClr val="231F20"/>
                </a:solidFill>
                <a:latin typeface="Cambria" panose="02040503050406030204" pitchFamily="34" charset="0"/>
                <a:ea typeface="Cambria" panose="02040503050406030204" pitchFamily="34" charset="-122"/>
                <a:cs typeface="Cambria" panose="02040503050406030204" pitchFamily="34" charset="-120"/>
              </a:rPr>
              <a:t>Algorithm: A Two-Stage Heuristic</a:t>
            </a:r>
            <a:endParaRPr lang="en-US" sz="2400" dirty="0"/>
          </a:p>
        </p:txBody>
      </p:sp>
      <p:sp>
        <p:nvSpPr>
          <p:cNvPr id="9" name="Shape 3">
            <a:extLst>
              <a:ext uri="{FF2B5EF4-FFF2-40B4-BE49-F238E27FC236}">
                <a16:creationId xmlns:a16="http://schemas.microsoft.com/office/drawing/2014/main" id="{087CD879-FCCF-12B2-4D4F-4D0401C90A5B}"/>
              </a:ext>
            </a:extLst>
          </p:cNvPr>
          <p:cNvSpPr/>
          <p:nvPr/>
        </p:nvSpPr>
        <p:spPr>
          <a:xfrm>
            <a:off x="1694284" y="1276874"/>
            <a:ext cx="2481017" cy="996339"/>
          </a:xfrm>
          <a:prstGeom prst="roundRect">
            <a:avLst>
              <a:gd name="adj" fmla="val 5455"/>
            </a:avLst>
          </a:prstGeom>
          <a:solidFill>
            <a:srgbClr val="EEF4FA"/>
          </a:solidFill>
          <a:ln w="12700">
            <a:solidFill>
              <a:srgbClr val="D9E2EC"/>
            </a:solidFill>
            <a:prstDash val="solid"/>
          </a:ln>
          <a:effectLst>
            <a:outerShdw blurRad="25400" dist="6350" dir="2700000" algn="bl" rotWithShape="0">
              <a:srgbClr val="000000">
                <a:alpha val="12000"/>
              </a:srgbClr>
            </a:outerShdw>
          </a:effectLst>
        </p:spPr>
        <p:txBody>
          <a:bodyPr/>
          <a:lstStyle/>
          <a:p>
            <a:endParaRPr lang="en-US"/>
          </a:p>
        </p:txBody>
      </p:sp>
      <p:sp>
        <p:nvSpPr>
          <p:cNvPr id="11" name="文本框 13">
            <a:extLst>
              <a:ext uri="{FF2B5EF4-FFF2-40B4-BE49-F238E27FC236}">
                <a16:creationId xmlns:a16="http://schemas.microsoft.com/office/drawing/2014/main" id="{BED1C1D6-27D5-E81F-AED3-F46AC52BD0F4}"/>
              </a:ext>
            </a:extLst>
          </p:cNvPr>
          <p:cNvSpPr txBox="1"/>
          <p:nvPr/>
        </p:nvSpPr>
        <p:spPr>
          <a:xfrm>
            <a:off x="1694284" y="1337401"/>
            <a:ext cx="2481016" cy="791435"/>
          </a:xfrm>
          <a:prstGeom prst="rect">
            <a:avLst/>
          </a:prstGeom>
          <a:noFill/>
        </p:spPr>
        <p:txBody>
          <a:bodyPr wrap="square" rtlCol="0">
            <a:spAutoFit/>
          </a:bodyPr>
          <a:lstStyle/>
          <a:p>
            <a:pPr algn="ctr">
              <a:lnSpc>
                <a:spcPct val="110000"/>
              </a:lnSpc>
            </a:pPr>
            <a:r>
              <a:rPr lang="en-US" altLang="zh-CN" sz="1400" b="1" dirty="0"/>
              <a:t>DQC stages</a:t>
            </a:r>
          </a:p>
          <a:p>
            <a:pPr>
              <a:lnSpc>
                <a:spcPct val="110000"/>
              </a:lnSpc>
            </a:pPr>
            <a:r>
              <a:rPr lang="en-US" altLang="zh-CN" sz="1400" dirty="0"/>
              <a:t>Allocation, EPR management, Scheduling are interdependent</a:t>
            </a:r>
            <a:endParaRPr lang="zh-CN" altLang="en-US" sz="1400" dirty="0"/>
          </a:p>
        </p:txBody>
      </p:sp>
      <p:sp>
        <p:nvSpPr>
          <p:cNvPr id="12" name="Shape 3">
            <a:extLst>
              <a:ext uri="{FF2B5EF4-FFF2-40B4-BE49-F238E27FC236}">
                <a16:creationId xmlns:a16="http://schemas.microsoft.com/office/drawing/2014/main" id="{522BFD11-F2BB-AA00-16AF-D92B65A2A95E}"/>
              </a:ext>
            </a:extLst>
          </p:cNvPr>
          <p:cNvSpPr/>
          <p:nvPr/>
        </p:nvSpPr>
        <p:spPr>
          <a:xfrm>
            <a:off x="4579125" y="1297782"/>
            <a:ext cx="2481017" cy="996339"/>
          </a:xfrm>
          <a:prstGeom prst="roundRect">
            <a:avLst>
              <a:gd name="adj" fmla="val 5455"/>
            </a:avLst>
          </a:prstGeom>
          <a:solidFill>
            <a:srgbClr val="EEF4FA"/>
          </a:solidFill>
          <a:ln w="12700">
            <a:solidFill>
              <a:srgbClr val="D9E2EC"/>
            </a:solidFill>
            <a:prstDash val="solid"/>
          </a:ln>
          <a:effectLst>
            <a:outerShdw blurRad="25400" dist="6350" dir="2700000" algn="bl" rotWithShape="0">
              <a:srgbClr val="000000">
                <a:alpha val="12000"/>
              </a:srgbClr>
            </a:outerShdw>
          </a:effectLst>
        </p:spPr>
        <p:txBody>
          <a:bodyPr/>
          <a:lstStyle/>
          <a:p>
            <a:endParaRPr lang="en-US"/>
          </a:p>
        </p:txBody>
      </p:sp>
      <p:sp>
        <p:nvSpPr>
          <p:cNvPr id="15" name="文本框 15">
            <a:extLst>
              <a:ext uri="{FF2B5EF4-FFF2-40B4-BE49-F238E27FC236}">
                <a16:creationId xmlns:a16="http://schemas.microsoft.com/office/drawing/2014/main" id="{6C1CE821-CAA6-7D22-B40F-282B67396596}"/>
              </a:ext>
            </a:extLst>
          </p:cNvPr>
          <p:cNvSpPr txBox="1"/>
          <p:nvPr/>
        </p:nvSpPr>
        <p:spPr>
          <a:xfrm>
            <a:off x="4579125" y="1358309"/>
            <a:ext cx="2481016" cy="791435"/>
          </a:xfrm>
          <a:prstGeom prst="rect">
            <a:avLst/>
          </a:prstGeom>
          <a:noFill/>
        </p:spPr>
        <p:txBody>
          <a:bodyPr wrap="square" rtlCol="0">
            <a:spAutoFit/>
          </a:bodyPr>
          <a:lstStyle/>
          <a:p>
            <a:pPr algn="ctr">
              <a:lnSpc>
                <a:spcPct val="110000"/>
              </a:lnSpc>
            </a:pPr>
            <a:r>
              <a:rPr lang="en-US" altLang="zh-CN" sz="1400" b="1" dirty="0"/>
              <a:t>Unified NIP</a:t>
            </a:r>
          </a:p>
          <a:p>
            <a:pPr>
              <a:lnSpc>
                <a:spcPct val="110000"/>
              </a:lnSpc>
            </a:pPr>
            <a:r>
              <a:rPr lang="en-US" altLang="zh-CN" sz="1400" dirty="0"/>
              <a:t>Jointly optimize runtime and communication cost</a:t>
            </a:r>
            <a:endParaRPr lang="zh-CN" altLang="en-US" sz="1400" dirty="0"/>
          </a:p>
        </p:txBody>
      </p:sp>
      <p:sp>
        <p:nvSpPr>
          <p:cNvPr id="16" name="文本框 16">
            <a:extLst>
              <a:ext uri="{FF2B5EF4-FFF2-40B4-BE49-F238E27FC236}">
                <a16:creationId xmlns:a16="http://schemas.microsoft.com/office/drawing/2014/main" id="{8A091D40-2967-5100-6DAB-52296BE1FFDB}"/>
              </a:ext>
            </a:extLst>
          </p:cNvPr>
          <p:cNvSpPr txBox="1"/>
          <p:nvPr/>
        </p:nvSpPr>
        <p:spPr>
          <a:xfrm>
            <a:off x="6747866" y="1325349"/>
            <a:ext cx="2582626" cy="317459"/>
          </a:xfrm>
          <a:prstGeom prst="rect">
            <a:avLst/>
          </a:prstGeom>
          <a:noFill/>
        </p:spPr>
        <p:txBody>
          <a:bodyPr wrap="square" rtlCol="0">
            <a:spAutoFit/>
          </a:bodyPr>
          <a:lstStyle/>
          <a:p>
            <a:pPr algn="ctr">
              <a:lnSpc>
                <a:spcPct val="110000"/>
              </a:lnSpc>
            </a:pPr>
            <a:r>
              <a:rPr lang="en-US" altLang="zh-CN" sz="1400" b="1" dirty="0">
                <a:solidFill>
                  <a:srgbClr val="FF0000"/>
                </a:solidFill>
              </a:rPr>
              <a:t>Hard to solve</a:t>
            </a:r>
          </a:p>
        </p:txBody>
      </p:sp>
      <p:sp>
        <p:nvSpPr>
          <p:cNvPr id="17" name="Shape 3">
            <a:extLst>
              <a:ext uri="{FF2B5EF4-FFF2-40B4-BE49-F238E27FC236}">
                <a16:creationId xmlns:a16="http://schemas.microsoft.com/office/drawing/2014/main" id="{07612B3B-A3E5-FE39-1E9F-82AD5B730FAF}"/>
              </a:ext>
            </a:extLst>
          </p:cNvPr>
          <p:cNvSpPr/>
          <p:nvPr/>
        </p:nvSpPr>
        <p:spPr>
          <a:xfrm>
            <a:off x="9194739" y="1377076"/>
            <a:ext cx="2863911" cy="971282"/>
          </a:xfrm>
          <a:prstGeom prst="roundRect">
            <a:avLst>
              <a:gd name="adj" fmla="val 5455"/>
            </a:avLst>
          </a:prstGeom>
          <a:solidFill>
            <a:srgbClr val="EEF4FA"/>
          </a:solidFill>
          <a:ln w="12700">
            <a:solidFill>
              <a:srgbClr val="D9E2EC"/>
            </a:solidFill>
            <a:prstDash val="solid"/>
          </a:ln>
          <a:effectLst>
            <a:outerShdw blurRad="25400" dist="6350" dir="2700000" algn="bl" rotWithShape="0">
              <a:srgbClr val="000000">
                <a:alpha val="12000"/>
              </a:srgbClr>
            </a:outerShdw>
          </a:effectLst>
        </p:spPr>
        <p:txBody>
          <a:bodyPr/>
          <a:lstStyle/>
          <a:p>
            <a:endParaRPr lang="en-US"/>
          </a:p>
        </p:txBody>
      </p:sp>
      <p:sp>
        <p:nvSpPr>
          <p:cNvPr id="18" name="文本框 21">
            <a:extLst>
              <a:ext uri="{FF2B5EF4-FFF2-40B4-BE49-F238E27FC236}">
                <a16:creationId xmlns:a16="http://schemas.microsoft.com/office/drawing/2014/main" id="{9B65EEC7-38F9-0460-C280-332FE869AA6F}"/>
              </a:ext>
            </a:extLst>
          </p:cNvPr>
          <p:cNvSpPr txBox="1"/>
          <p:nvPr/>
        </p:nvSpPr>
        <p:spPr>
          <a:xfrm>
            <a:off x="9292291" y="1450737"/>
            <a:ext cx="2766360" cy="791435"/>
          </a:xfrm>
          <a:prstGeom prst="rect">
            <a:avLst/>
          </a:prstGeom>
          <a:noFill/>
        </p:spPr>
        <p:txBody>
          <a:bodyPr wrap="square" rtlCol="0">
            <a:spAutoFit/>
          </a:bodyPr>
          <a:lstStyle/>
          <a:p>
            <a:pPr algn="ctr">
              <a:lnSpc>
                <a:spcPct val="110000"/>
              </a:lnSpc>
            </a:pPr>
            <a:r>
              <a:rPr lang="en-US" altLang="zh-CN" sz="1400" b="1" dirty="0"/>
              <a:t>Greedy Mapping + JIT Scheduling</a:t>
            </a:r>
          </a:p>
          <a:p>
            <a:pPr>
              <a:lnSpc>
                <a:spcPct val="110000"/>
              </a:lnSpc>
            </a:pPr>
            <a:r>
              <a:rPr lang="en-US" altLang="zh-CN" sz="1400" dirty="0"/>
              <a:t>Decompose into mapping and scheduling decisions</a:t>
            </a:r>
            <a:endParaRPr lang="zh-CN" altLang="en-US" sz="1400" dirty="0"/>
          </a:p>
        </p:txBody>
      </p:sp>
      <p:sp>
        <p:nvSpPr>
          <p:cNvPr id="19" name="箭头: 右 22">
            <a:extLst>
              <a:ext uri="{FF2B5EF4-FFF2-40B4-BE49-F238E27FC236}">
                <a16:creationId xmlns:a16="http://schemas.microsoft.com/office/drawing/2014/main" id="{6BD6AD08-204E-E981-F9C3-C2CCEF284FE6}"/>
              </a:ext>
            </a:extLst>
          </p:cNvPr>
          <p:cNvSpPr/>
          <p:nvPr/>
        </p:nvSpPr>
        <p:spPr>
          <a:xfrm>
            <a:off x="4238708" y="1640426"/>
            <a:ext cx="267286" cy="29009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20" name="箭头: 右 23">
            <a:extLst>
              <a:ext uri="{FF2B5EF4-FFF2-40B4-BE49-F238E27FC236}">
                <a16:creationId xmlns:a16="http://schemas.microsoft.com/office/drawing/2014/main" id="{12D9E026-6812-23AD-6ABC-E6F944552946}"/>
              </a:ext>
            </a:extLst>
          </p:cNvPr>
          <p:cNvSpPr/>
          <p:nvPr/>
        </p:nvSpPr>
        <p:spPr>
          <a:xfrm>
            <a:off x="7161682" y="1640426"/>
            <a:ext cx="1931518" cy="120431"/>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21" name="文本框 24">
            <a:extLst>
              <a:ext uri="{FF2B5EF4-FFF2-40B4-BE49-F238E27FC236}">
                <a16:creationId xmlns:a16="http://schemas.microsoft.com/office/drawing/2014/main" id="{6478DD96-4805-47E5-F875-7A9458EC72BF}"/>
              </a:ext>
            </a:extLst>
          </p:cNvPr>
          <p:cNvSpPr txBox="1"/>
          <p:nvPr/>
        </p:nvSpPr>
        <p:spPr>
          <a:xfrm>
            <a:off x="7060141" y="1767241"/>
            <a:ext cx="2364328" cy="554447"/>
          </a:xfrm>
          <a:prstGeom prst="rect">
            <a:avLst/>
          </a:prstGeom>
          <a:noFill/>
        </p:spPr>
        <p:txBody>
          <a:bodyPr wrap="square">
            <a:spAutoFit/>
          </a:bodyPr>
          <a:lstStyle/>
          <a:p>
            <a:pPr>
              <a:lnSpc>
                <a:spcPct val="110000"/>
              </a:lnSpc>
            </a:pPr>
            <a:r>
              <a:rPr lang="en-US" altLang="zh-CN" sz="1400" dirty="0"/>
              <a:t>Exact solving is computationally prohibitive</a:t>
            </a:r>
            <a:endParaRPr lang="zh-CN" altLang="en-US" sz="1400" dirty="0"/>
          </a:p>
        </p:txBody>
      </p:sp>
      <p:sp>
        <p:nvSpPr>
          <p:cNvPr id="22" name="矩形 25">
            <a:extLst>
              <a:ext uri="{FF2B5EF4-FFF2-40B4-BE49-F238E27FC236}">
                <a16:creationId xmlns:a16="http://schemas.microsoft.com/office/drawing/2014/main" id="{F33EF703-6D40-845F-F8AE-59C0A55A086C}"/>
              </a:ext>
            </a:extLst>
          </p:cNvPr>
          <p:cNvSpPr/>
          <p:nvPr/>
        </p:nvSpPr>
        <p:spPr>
          <a:xfrm>
            <a:off x="9432031" y="1384213"/>
            <a:ext cx="1262540" cy="334570"/>
          </a:xfrm>
          <a:prstGeom prst="rect">
            <a:avLst/>
          </a:prstGeom>
          <a:noFill/>
          <a:ln w="19050">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sz="1400"/>
          </a:p>
        </p:txBody>
      </p:sp>
      <p:sp>
        <p:nvSpPr>
          <p:cNvPr id="23" name="矩形 27">
            <a:extLst>
              <a:ext uri="{FF2B5EF4-FFF2-40B4-BE49-F238E27FC236}">
                <a16:creationId xmlns:a16="http://schemas.microsoft.com/office/drawing/2014/main" id="{2CB174B8-837C-33DC-2049-3605DAA15442}"/>
              </a:ext>
            </a:extLst>
          </p:cNvPr>
          <p:cNvSpPr/>
          <p:nvPr/>
        </p:nvSpPr>
        <p:spPr>
          <a:xfrm>
            <a:off x="10796111" y="1377076"/>
            <a:ext cx="1262540" cy="334570"/>
          </a:xfrm>
          <a:prstGeom prst="rect">
            <a:avLst/>
          </a:prstGeom>
          <a:noFill/>
          <a:ln w="19050">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sz="1400"/>
          </a:p>
        </p:txBody>
      </p:sp>
      <p:sp>
        <p:nvSpPr>
          <p:cNvPr id="24" name="矩形 28">
            <a:extLst>
              <a:ext uri="{FF2B5EF4-FFF2-40B4-BE49-F238E27FC236}">
                <a16:creationId xmlns:a16="http://schemas.microsoft.com/office/drawing/2014/main" id="{CB31854D-0998-8676-C614-EB9CF90E1AE6}"/>
              </a:ext>
            </a:extLst>
          </p:cNvPr>
          <p:cNvSpPr/>
          <p:nvPr/>
        </p:nvSpPr>
        <p:spPr>
          <a:xfrm>
            <a:off x="1639444" y="2492427"/>
            <a:ext cx="5081216" cy="3263314"/>
          </a:xfrm>
          <a:prstGeom prst="rect">
            <a:avLst/>
          </a:prstGeom>
          <a:noFill/>
          <a:ln w="28575">
            <a:solidFill>
              <a:srgbClr val="0070C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dirty="0"/>
          </a:p>
        </p:txBody>
      </p:sp>
      <p:sp>
        <p:nvSpPr>
          <p:cNvPr id="25" name="矩形 29">
            <a:extLst>
              <a:ext uri="{FF2B5EF4-FFF2-40B4-BE49-F238E27FC236}">
                <a16:creationId xmlns:a16="http://schemas.microsoft.com/office/drawing/2014/main" id="{AE9E6AD4-B1AD-DA3B-B3A8-6CC45C44C5F6}"/>
              </a:ext>
            </a:extLst>
          </p:cNvPr>
          <p:cNvSpPr/>
          <p:nvPr/>
        </p:nvSpPr>
        <p:spPr>
          <a:xfrm>
            <a:off x="1653047" y="2498603"/>
            <a:ext cx="5081216" cy="394233"/>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dirty="0"/>
              <a:t>What is Mapping?</a:t>
            </a:r>
            <a:endParaRPr lang="zh-CN" altLang="en-US" dirty="0"/>
          </a:p>
        </p:txBody>
      </p:sp>
      <p:sp>
        <p:nvSpPr>
          <p:cNvPr id="26" name="文本框 30">
            <a:extLst>
              <a:ext uri="{FF2B5EF4-FFF2-40B4-BE49-F238E27FC236}">
                <a16:creationId xmlns:a16="http://schemas.microsoft.com/office/drawing/2014/main" id="{91AF919A-3918-B4AB-79A1-F46194F1892B}"/>
              </a:ext>
            </a:extLst>
          </p:cNvPr>
          <p:cNvSpPr txBox="1"/>
          <p:nvPr/>
        </p:nvSpPr>
        <p:spPr>
          <a:xfrm>
            <a:off x="1609645" y="2987965"/>
            <a:ext cx="5669199" cy="1028423"/>
          </a:xfrm>
          <a:prstGeom prst="rect">
            <a:avLst/>
          </a:prstGeom>
          <a:noFill/>
        </p:spPr>
        <p:txBody>
          <a:bodyPr wrap="square" rtlCol="0">
            <a:spAutoFit/>
          </a:bodyPr>
          <a:lstStyle/>
          <a:p>
            <a:pPr>
              <a:lnSpc>
                <a:spcPct val="110000"/>
              </a:lnSpc>
            </a:pPr>
            <a:r>
              <a:rPr lang="en-US" altLang="zh-CN" sz="1400" dirty="0"/>
              <a:t>Placement determines whether a CNOT gate is </a:t>
            </a:r>
            <a:r>
              <a:rPr lang="en-US" altLang="zh-CN" sz="1400" b="1" dirty="0"/>
              <a:t>local or remote</a:t>
            </a:r>
            <a:r>
              <a:rPr lang="en-US" altLang="zh-CN" sz="1400" dirty="0"/>
              <a:t>.</a:t>
            </a:r>
          </a:p>
          <a:p>
            <a:pPr>
              <a:lnSpc>
                <a:spcPct val="110000"/>
              </a:lnSpc>
            </a:pPr>
            <a:r>
              <a:rPr lang="en-US" altLang="zh-CN" sz="1400" b="1" dirty="0"/>
              <a:t>Mapping</a:t>
            </a:r>
            <a:r>
              <a:rPr lang="en-US" altLang="zh-CN" sz="1400" dirty="0"/>
              <a:t> is </a:t>
            </a:r>
            <a:r>
              <a:rPr lang="en-US" altLang="zh-CN" sz="1400" b="1" dirty="0"/>
              <a:t>the spatial decision </a:t>
            </a:r>
            <a:r>
              <a:rPr lang="en-US" altLang="zh-CN" sz="1400" dirty="0"/>
              <a:t>that reduces communication cost.</a:t>
            </a:r>
          </a:p>
          <a:p>
            <a:pPr marL="285750" indent="-285750">
              <a:lnSpc>
                <a:spcPct val="110000"/>
              </a:lnSpc>
              <a:buFont typeface="Arial" panose="020B0604020202020204" pitchFamily="34" charset="0"/>
              <a:buChar char="•"/>
            </a:pPr>
            <a:r>
              <a:rPr lang="en-US" altLang="zh-CN" sz="1400" dirty="0"/>
              <a:t>Map qubits with strong interaction weights in same QPU</a:t>
            </a:r>
          </a:p>
          <a:p>
            <a:pPr marL="285750" indent="-285750">
              <a:lnSpc>
                <a:spcPct val="110000"/>
              </a:lnSpc>
              <a:buFont typeface="Arial" panose="020B0604020202020204" pitchFamily="34" charset="0"/>
              <a:buChar char="•"/>
            </a:pPr>
            <a:r>
              <a:rPr lang="en-US" altLang="zh-CN" sz="1400" dirty="0">
                <a:solidFill>
                  <a:srgbClr val="00B050"/>
                </a:solidFill>
              </a:rPr>
              <a:t>Fewer remote gates ----- Less EPR demand</a:t>
            </a:r>
            <a:endParaRPr lang="zh-CN" altLang="en-US" sz="1400" dirty="0">
              <a:solidFill>
                <a:srgbClr val="00B050"/>
              </a:solidFill>
            </a:endParaRPr>
          </a:p>
        </p:txBody>
      </p:sp>
      <p:cxnSp>
        <p:nvCxnSpPr>
          <p:cNvPr id="27" name="直接连接符 31">
            <a:extLst>
              <a:ext uri="{FF2B5EF4-FFF2-40B4-BE49-F238E27FC236}">
                <a16:creationId xmlns:a16="http://schemas.microsoft.com/office/drawing/2014/main" id="{69953965-68B2-E91E-203A-EE3EBF68FF67}"/>
              </a:ext>
            </a:extLst>
          </p:cNvPr>
          <p:cNvCxnSpPr>
            <a:cxnSpLocks/>
          </p:cNvCxnSpPr>
          <p:nvPr/>
        </p:nvCxnSpPr>
        <p:spPr>
          <a:xfrm>
            <a:off x="2030048" y="4373202"/>
            <a:ext cx="1847770" cy="3712"/>
          </a:xfrm>
          <a:prstGeom prst="line">
            <a:avLst/>
          </a:prstGeom>
          <a:ln>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28" name="直接连接符 32">
            <a:extLst>
              <a:ext uri="{FF2B5EF4-FFF2-40B4-BE49-F238E27FC236}">
                <a16:creationId xmlns:a16="http://schemas.microsoft.com/office/drawing/2014/main" id="{9D28E72E-7387-B80D-970D-D45315205C0D}"/>
              </a:ext>
            </a:extLst>
          </p:cNvPr>
          <p:cNvCxnSpPr>
            <a:cxnSpLocks/>
          </p:cNvCxnSpPr>
          <p:nvPr/>
        </p:nvCxnSpPr>
        <p:spPr>
          <a:xfrm>
            <a:off x="2033132" y="5059116"/>
            <a:ext cx="1844686" cy="309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29" name="椭圆 33">
            <a:extLst>
              <a:ext uri="{FF2B5EF4-FFF2-40B4-BE49-F238E27FC236}">
                <a16:creationId xmlns:a16="http://schemas.microsoft.com/office/drawing/2014/main" id="{A8FE9E5E-0C42-A607-A924-4BF30A2C074E}"/>
              </a:ext>
            </a:extLst>
          </p:cNvPr>
          <p:cNvSpPr/>
          <p:nvPr/>
        </p:nvSpPr>
        <p:spPr>
          <a:xfrm>
            <a:off x="2189182" y="4955548"/>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30" name="直接连接符 34">
            <a:extLst>
              <a:ext uri="{FF2B5EF4-FFF2-40B4-BE49-F238E27FC236}">
                <a16:creationId xmlns:a16="http://schemas.microsoft.com/office/drawing/2014/main" id="{082BD81E-5025-6C80-C11C-88A5FB07CDCE}"/>
              </a:ext>
            </a:extLst>
          </p:cNvPr>
          <p:cNvCxnSpPr>
            <a:cxnSpLocks/>
            <a:endCxn id="29" idx="4"/>
          </p:cNvCxnSpPr>
          <p:nvPr/>
        </p:nvCxnSpPr>
        <p:spPr>
          <a:xfrm>
            <a:off x="2297203" y="4373202"/>
            <a:ext cx="0" cy="78948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1" name="直接连接符 35">
            <a:extLst>
              <a:ext uri="{FF2B5EF4-FFF2-40B4-BE49-F238E27FC236}">
                <a16:creationId xmlns:a16="http://schemas.microsoft.com/office/drawing/2014/main" id="{6BD1CB49-0807-4034-6573-594BE47DD6B4}"/>
              </a:ext>
            </a:extLst>
          </p:cNvPr>
          <p:cNvCxnSpPr>
            <a:cxnSpLocks/>
          </p:cNvCxnSpPr>
          <p:nvPr/>
        </p:nvCxnSpPr>
        <p:spPr>
          <a:xfrm>
            <a:off x="2030048" y="4575327"/>
            <a:ext cx="184777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2" name="直接连接符 36">
            <a:extLst>
              <a:ext uri="{FF2B5EF4-FFF2-40B4-BE49-F238E27FC236}">
                <a16:creationId xmlns:a16="http://schemas.microsoft.com/office/drawing/2014/main" id="{29E7BB62-9B1B-4B69-C050-AB9F2935A956}"/>
              </a:ext>
            </a:extLst>
          </p:cNvPr>
          <p:cNvCxnSpPr>
            <a:cxnSpLocks/>
          </p:cNvCxnSpPr>
          <p:nvPr/>
        </p:nvCxnSpPr>
        <p:spPr>
          <a:xfrm>
            <a:off x="2030048" y="4825464"/>
            <a:ext cx="1847770" cy="0"/>
          </a:xfrm>
          <a:prstGeom prst="line">
            <a:avLst/>
          </a:prstGeom>
          <a:ln>
            <a:solidFill>
              <a:srgbClr val="00B050"/>
            </a:solidFill>
          </a:ln>
        </p:spPr>
        <p:style>
          <a:lnRef idx="2">
            <a:schemeClr val="accent1"/>
          </a:lnRef>
          <a:fillRef idx="0">
            <a:schemeClr val="accent1"/>
          </a:fillRef>
          <a:effectRef idx="1">
            <a:schemeClr val="accent1"/>
          </a:effectRef>
          <a:fontRef idx="minor">
            <a:schemeClr val="tx1"/>
          </a:fontRef>
        </p:style>
      </p:cxnSp>
      <p:sp>
        <p:nvSpPr>
          <p:cNvPr id="33" name="椭圆 37">
            <a:extLst>
              <a:ext uri="{FF2B5EF4-FFF2-40B4-BE49-F238E27FC236}">
                <a16:creationId xmlns:a16="http://schemas.microsoft.com/office/drawing/2014/main" id="{A24D4545-06D5-BFAD-CC9D-E9C50FC4EDC5}"/>
              </a:ext>
            </a:extLst>
          </p:cNvPr>
          <p:cNvSpPr/>
          <p:nvPr/>
        </p:nvSpPr>
        <p:spPr>
          <a:xfrm>
            <a:off x="2466149" y="4705412"/>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34" name="直接连接符 38">
            <a:extLst>
              <a:ext uri="{FF2B5EF4-FFF2-40B4-BE49-F238E27FC236}">
                <a16:creationId xmlns:a16="http://schemas.microsoft.com/office/drawing/2014/main" id="{0D91CAFA-6DE9-8992-21BD-467E795C881A}"/>
              </a:ext>
            </a:extLst>
          </p:cNvPr>
          <p:cNvCxnSpPr>
            <a:cxnSpLocks/>
            <a:endCxn id="33" idx="4"/>
          </p:cNvCxnSpPr>
          <p:nvPr/>
        </p:nvCxnSpPr>
        <p:spPr>
          <a:xfrm>
            <a:off x="2574170" y="4372553"/>
            <a:ext cx="0" cy="539994"/>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35" name="椭圆 39">
            <a:extLst>
              <a:ext uri="{FF2B5EF4-FFF2-40B4-BE49-F238E27FC236}">
                <a16:creationId xmlns:a16="http://schemas.microsoft.com/office/drawing/2014/main" id="{76622F39-448D-EADC-B568-C994FF88CF66}"/>
              </a:ext>
            </a:extLst>
          </p:cNvPr>
          <p:cNvSpPr/>
          <p:nvPr/>
        </p:nvSpPr>
        <p:spPr>
          <a:xfrm>
            <a:off x="2743115" y="4705412"/>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36" name="直接连接符 40">
            <a:extLst>
              <a:ext uri="{FF2B5EF4-FFF2-40B4-BE49-F238E27FC236}">
                <a16:creationId xmlns:a16="http://schemas.microsoft.com/office/drawing/2014/main" id="{49A4F793-E213-37BE-E783-4C09A11C95B6}"/>
              </a:ext>
            </a:extLst>
          </p:cNvPr>
          <p:cNvCxnSpPr>
            <a:cxnSpLocks/>
            <a:endCxn id="35" idx="4"/>
          </p:cNvCxnSpPr>
          <p:nvPr/>
        </p:nvCxnSpPr>
        <p:spPr>
          <a:xfrm>
            <a:off x="2851136" y="4372553"/>
            <a:ext cx="0" cy="539994"/>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37" name="文本框 41">
            <a:extLst>
              <a:ext uri="{FF2B5EF4-FFF2-40B4-BE49-F238E27FC236}">
                <a16:creationId xmlns:a16="http://schemas.microsoft.com/office/drawing/2014/main" id="{4A05732C-2B95-E68E-9B6C-219DC624F257}"/>
              </a:ext>
            </a:extLst>
          </p:cNvPr>
          <p:cNvSpPr txBox="1"/>
          <p:nvPr/>
        </p:nvSpPr>
        <p:spPr>
          <a:xfrm>
            <a:off x="1725902" y="4207482"/>
            <a:ext cx="483117" cy="276999"/>
          </a:xfrm>
          <a:prstGeom prst="rect">
            <a:avLst/>
          </a:prstGeom>
          <a:noFill/>
        </p:spPr>
        <p:txBody>
          <a:bodyPr wrap="square" rtlCol="0">
            <a:spAutoFit/>
          </a:bodyPr>
          <a:lstStyle/>
          <a:p>
            <a:r>
              <a:rPr lang="en-US" altLang="zh-CN" sz="1200" dirty="0"/>
              <a:t>q1</a:t>
            </a:r>
            <a:endParaRPr lang="zh-CN" altLang="en-US" sz="1200" dirty="0"/>
          </a:p>
        </p:txBody>
      </p:sp>
      <p:sp>
        <p:nvSpPr>
          <p:cNvPr id="38" name="文本框 42">
            <a:extLst>
              <a:ext uri="{FF2B5EF4-FFF2-40B4-BE49-F238E27FC236}">
                <a16:creationId xmlns:a16="http://schemas.microsoft.com/office/drawing/2014/main" id="{78BBED5E-CFC4-1993-442C-5646056D239D}"/>
              </a:ext>
            </a:extLst>
          </p:cNvPr>
          <p:cNvSpPr txBox="1"/>
          <p:nvPr/>
        </p:nvSpPr>
        <p:spPr>
          <a:xfrm>
            <a:off x="1719447" y="4453160"/>
            <a:ext cx="483117" cy="276999"/>
          </a:xfrm>
          <a:prstGeom prst="rect">
            <a:avLst/>
          </a:prstGeom>
          <a:noFill/>
        </p:spPr>
        <p:txBody>
          <a:bodyPr wrap="square" rtlCol="0">
            <a:spAutoFit/>
          </a:bodyPr>
          <a:lstStyle/>
          <a:p>
            <a:r>
              <a:rPr lang="en-US" altLang="zh-CN" sz="1200" dirty="0"/>
              <a:t>q2</a:t>
            </a:r>
            <a:endParaRPr lang="zh-CN" altLang="en-US" sz="1200" dirty="0"/>
          </a:p>
        </p:txBody>
      </p:sp>
      <p:sp>
        <p:nvSpPr>
          <p:cNvPr id="39" name="文本框 43">
            <a:extLst>
              <a:ext uri="{FF2B5EF4-FFF2-40B4-BE49-F238E27FC236}">
                <a16:creationId xmlns:a16="http://schemas.microsoft.com/office/drawing/2014/main" id="{2F040B63-173F-0A40-643E-174B0FAA7707}"/>
              </a:ext>
            </a:extLst>
          </p:cNvPr>
          <p:cNvSpPr txBox="1"/>
          <p:nvPr/>
        </p:nvSpPr>
        <p:spPr>
          <a:xfrm>
            <a:off x="1725902" y="4678549"/>
            <a:ext cx="483117" cy="276999"/>
          </a:xfrm>
          <a:prstGeom prst="rect">
            <a:avLst/>
          </a:prstGeom>
          <a:noFill/>
        </p:spPr>
        <p:txBody>
          <a:bodyPr wrap="square" rtlCol="0">
            <a:spAutoFit/>
          </a:bodyPr>
          <a:lstStyle/>
          <a:p>
            <a:r>
              <a:rPr lang="en-US" altLang="zh-CN" sz="1200" dirty="0"/>
              <a:t>q3</a:t>
            </a:r>
            <a:endParaRPr lang="zh-CN" altLang="en-US" sz="1200" dirty="0"/>
          </a:p>
        </p:txBody>
      </p:sp>
      <p:sp>
        <p:nvSpPr>
          <p:cNvPr id="40" name="文本框 44">
            <a:extLst>
              <a:ext uri="{FF2B5EF4-FFF2-40B4-BE49-F238E27FC236}">
                <a16:creationId xmlns:a16="http://schemas.microsoft.com/office/drawing/2014/main" id="{625BF621-9140-BAA5-A567-F992F9D1C41F}"/>
              </a:ext>
            </a:extLst>
          </p:cNvPr>
          <p:cNvSpPr txBox="1"/>
          <p:nvPr/>
        </p:nvSpPr>
        <p:spPr>
          <a:xfrm>
            <a:off x="1735908" y="4912353"/>
            <a:ext cx="483117" cy="276999"/>
          </a:xfrm>
          <a:prstGeom prst="rect">
            <a:avLst/>
          </a:prstGeom>
          <a:noFill/>
        </p:spPr>
        <p:txBody>
          <a:bodyPr wrap="square" rtlCol="0">
            <a:spAutoFit/>
          </a:bodyPr>
          <a:lstStyle/>
          <a:p>
            <a:r>
              <a:rPr lang="en-US" altLang="zh-CN" sz="1200" dirty="0"/>
              <a:t>q4</a:t>
            </a:r>
            <a:endParaRPr lang="zh-CN" altLang="en-US" sz="1200" dirty="0"/>
          </a:p>
        </p:txBody>
      </p:sp>
      <p:sp>
        <p:nvSpPr>
          <p:cNvPr id="41" name="椭圆 45">
            <a:extLst>
              <a:ext uri="{FF2B5EF4-FFF2-40B4-BE49-F238E27FC236}">
                <a16:creationId xmlns:a16="http://schemas.microsoft.com/office/drawing/2014/main" id="{A9DFFA1F-E91A-3B24-9656-2C12DE0F557F}"/>
              </a:ext>
            </a:extLst>
          </p:cNvPr>
          <p:cNvSpPr/>
          <p:nvPr/>
        </p:nvSpPr>
        <p:spPr>
          <a:xfrm>
            <a:off x="3005579" y="4711733"/>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42" name="直接连接符 46">
            <a:extLst>
              <a:ext uri="{FF2B5EF4-FFF2-40B4-BE49-F238E27FC236}">
                <a16:creationId xmlns:a16="http://schemas.microsoft.com/office/drawing/2014/main" id="{AFAAABB1-D397-9810-1AFD-9B50727B6840}"/>
              </a:ext>
            </a:extLst>
          </p:cNvPr>
          <p:cNvCxnSpPr>
            <a:cxnSpLocks/>
            <a:endCxn id="41" idx="4"/>
          </p:cNvCxnSpPr>
          <p:nvPr/>
        </p:nvCxnSpPr>
        <p:spPr>
          <a:xfrm>
            <a:off x="3113600" y="4378874"/>
            <a:ext cx="0" cy="539994"/>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43" name="Shape 3">
            <a:extLst>
              <a:ext uri="{FF2B5EF4-FFF2-40B4-BE49-F238E27FC236}">
                <a16:creationId xmlns:a16="http://schemas.microsoft.com/office/drawing/2014/main" id="{797EECB9-16B5-42A4-6D63-2F3D0B40963F}"/>
              </a:ext>
            </a:extLst>
          </p:cNvPr>
          <p:cNvSpPr/>
          <p:nvPr/>
        </p:nvSpPr>
        <p:spPr>
          <a:xfrm>
            <a:off x="4802537" y="4259393"/>
            <a:ext cx="1837069" cy="996339"/>
          </a:xfrm>
          <a:prstGeom prst="roundRect">
            <a:avLst>
              <a:gd name="adj" fmla="val 5455"/>
            </a:avLst>
          </a:prstGeom>
          <a:solidFill>
            <a:srgbClr val="EEF4FA"/>
          </a:solidFill>
          <a:ln w="12700">
            <a:solidFill>
              <a:srgbClr val="D9E2EC"/>
            </a:solidFill>
            <a:prstDash val="solid"/>
          </a:ln>
          <a:effectLst>
            <a:outerShdw blurRad="25400" dist="6350" dir="2700000" algn="bl" rotWithShape="0">
              <a:srgbClr val="000000">
                <a:alpha val="12000"/>
              </a:srgbClr>
            </a:outerShdw>
          </a:effectLst>
        </p:spPr>
        <p:txBody>
          <a:bodyPr/>
          <a:lstStyle/>
          <a:p>
            <a:endParaRPr lang="en-US"/>
          </a:p>
        </p:txBody>
      </p:sp>
      <p:sp>
        <p:nvSpPr>
          <p:cNvPr id="44" name="文本框 48">
            <a:extLst>
              <a:ext uri="{FF2B5EF4-FFF2-40B4-BE49-F238E27FC236}">
                <a16:creationId xmlns:a16="http://schemas.microsoft.com/office/drawing/2014/main" id="{A53D3C10-E7C7-9460-D164-FF8F33B017C9}"/>
              </a:ext>
            </a:extLst>
          </p:cNvPr>
          <p:cNvSpPr txBox="1"/>
          <p:nvPr/>
        </p:nvSpPr>
        <p:spPr>
          <a:xfrm>
            <a:off x="4995644" y="4283525"/>
            <a:ext cx="745129" cy="307777"/>
          </a:xfrm>
          <a:prstGeom prst="rect">
            <a:avLst/>
          </a:prstGeom>
          <a:noFill/>
        </p:spPr>
        <p:txBody>
          <a:bodyPr wrap="square" rtlCol="0">
            <a:spAutoFit/>
          </a:bodyPr>
          <a:lstStyle/>
          <a:p>
            <a:r>
              <a:rPr lang="en-US" altLang="zh-CN" sz="1400" dirty="0"/>
              <a:t>QPU 1</a:t>
            </a:r>
            <a:endParaRPr lang="zh-CN" altLang="en-US" sz="1200" dirty="0"/>
          </a:p>
        </p:txBody>
      </p:sp>
      <p:sp>
        <p:nvSpPr>
          <p:cNvPr id="45" name="文本框 49">
            <a:extLst>
              <a:ext uri="{FF2B5EF4-FFF2-40B4-BE49-F238E27FC236}">
                <a16:creationId xmlns:a16="http://schemas.microsoft.com/office/drawing/2014/main" id="{5EFC9B2D-F9BF-D4EF-2320-47B2F9D8F3BD}"/>
              </a:ext>
            </a:extLst>
          </p:cNvPr>
          <p:cNvSpPr txBox="1"/>
          <p:nvPr/>
        </p:nvSpPr>
        <p:spPr>
          <a:xfrm>
            <a:off x="5861353" y="4260224"/>
            <a:ext cx="745129" cy="307777"/>
          </a:xfrm>
          <a:prstGeom prst="rect">
            <a:avLst/>
          </a:prstGeom>
          <a:noFill/>
        </p:spPr>
        <p:txBody>
          <a:bodyPr wrap="square" rtlCol="0">
            <a:spAutoFit/>
          </a:bodyPr>
          <a:lstStyle/>
          <a:p>
            <a:r>
              <a:rPr lang="en-US" altLang="zh-CN" sz="1400" dirty="0"/>
              <a:t>QPU 2</a:t>
            </a:r>
            <a:endParaRPr lang="zh-CN" altLang="en-US" sz="1200" dirty="0"/>
          </a:p>
        </p:txBody>
      </p:sp>
      <p:sp>
        <p:nvSpPr>
          <p:cNvPr id="46" name="Shape 3">
            <a:extLst>
              <a:ext uri="{FF2B5EF4-FFF2-40B4-BE49-F238E27FC236}">
                <a16:creationId xmlns:a16="http://schemas.microsoft.com/office/drawing/2014/main" id="{E8ADC91A-179E-5FEC-6428-8057A1C1F5DE}"/>
              </a:ext>
            </a:extLst>
          </p:cNvPr>
          <p:cNvSpPr/>
          <p:nvPr/>
        </p:nvSpPr>
        <p:spPr>
          <a:xfrm>
            <a:off x="4851821" y="4613755"/>
            <a:ext cx="794918" cy="516707"/>
          </a:xfrm>
          <a:prstGeom prst="roundRect">
            <a:avLst>
              <a:gd name="adj" fmla="val 5455"/>
            </a:avLst>
          </a:prstGeom>
          <a:solidFill>
            <a:schemeClr val="bg1"/>
          </a:solidFill>
          <a:ln w="12700">
            <a:solidFill>
              <a:srgbClr val="D9E2EC"/>
            </a:solidFill>
            <a:prstDash val="solid"/>
          </a:ln>
          <a:effectLst>
            <a:outerShdw blurRad="25400" dist="6350" dir="2700000" algn="bl" rotWithShape="0">
              <a:srgbClr val="000000">
                <a:alpha val="12000"/>
              </a:srgbClr>
            </a:outerShdw>
          </a:effectLst>
        </p:spPr>
        <p:txBody>
          <a:bodyPr/>
          <a:lstStyle/>
          <a:p>
            <a:endParaRPr lang="en-US"/>
          </a:p>
        </p:txBody>
      </p:sp>
      <p:sp>
        <p:nvSpPr>
          <p:cNvPr id="47" name="Shape 3">
            <a:extLst>
              <a:ext uri="{FF2B5EF4-FFF2-40B4-BE49-F238E27FC236}">
                <a16:creationId xmlns:a16="http://schemas.microsoft.com/office/drawing/2014/main" id="{CB1ED0DD-50D9-0ED5-CF1E-1EC23AF1F93A}"/>
              </a:ext>
            </a:extLst>
          </p:cNvPr>
          <p:cNvSpPr/>
          <p:nvPr/>
        </p:nvSpPr>
        <p:spPr>
          <a:xfrm>
            <a:off x="5836618" y="4613755"/>
            <a:ext cx="773344" cy="516707"/>
          </a:xfrm>
          <a:prstGeom prst="roundRect">
            <a:avLst>
              <a:gd name="adj" fmla="val 5455"/>
            </a:avLst>
          </a:prstGeom>
          <a:solidFill>
            <a:schemeClr val="bg1"/>
          </a:solidFill>
          <a:ln w="12700">
            <a:solidFill>
              <a:srgbClr val="D9E2EC"/>
            </a:solidFill>
            <a:prstDash val="solid"/>
          </a:ln>
          <a:effectLst>
            <a:outerShdw blurRad="25400" dist="6350" dir="2700000" algn="bl" rotWithShape="0">
              <a:srgbClr val="000000">
                <a:alpha val="12000"/>
              </a:srgbClr>
            </a:outerShdw>
          </a:effectLst>
        </p:spPr>
        <p:txBody>
          <a:bodyPr/>
          <a:lstStyle/>
          <a:p>
            <a:endParaRPr lang="en-US"/>
          </a:p>
        </p:txBody>
      </p:sp>
      <p:sp>
        <p:nvSpPr>
          <p:cNvPr id="48" name="椭圆 52">
            <a:extLst>
              <a:ext uri="{FF2B5EF4-FFF2-40B4-BE49-F238E27FC236}">
                <a16:creationId xmlns:a16="http://schemas.microsoft.com/office/drawing/2014/main" id="{F3D04346-C09F-A22C-F614-FE5817932D22}"/>
              </a:ext>
            </a:extLst>
          </p:cNvPr>
          <p:cNvSpPr/>
          <p:nvPr/>
        </p:nvSpPr>
        <p:spPr>
          <a:xfrm>
            <a:off x="5313829" y="4758423"/>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9" name="椭圆 53">
            <a:extLst>
              <a:ext uri="{FF2B5EF4-FFF2-40B4-BE49-F238E27FC236}">
                <a16:creationId xmlns:a16="http://schemas.microsoft.com/office/drawing/2014/main" id="{41DBD26D-ED48-9D30-8DA9-A4A17EE60EC7}"/>
              </a:ext>
            </a:extLst>
          </p:cNvPr>
          <p:cNvSpPr/>
          <p:nvPr/>
        </p:nvSpPr>
        <p:spPr>
          <a:xfrm>
            <a:off x="4951452" y="4768396"/>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0" name="文本框 54">
            <a:extLst>
              <a:ext uri="{FF2B5EF4-FFF2-40B4-BE49-F238E27FC236}">
                <a16:creationId xmlns:a16="http://schemas.microsoft.com/office/drawing/2014/main" id="{5D06DAF0-3174-0281-8E60-BF8B5E3CEA49}"/>
              </a:ext>
            </a:extLst>
          </p:cNvPr>
          <p:cNvSpPr txBox="1"/>
          <p:nvPr/>
        </p:nvSpPr>
        <p:spPr>
          <a:xfrm>
            <a:off x="4895748" y="4727782"/>
            <a:ext cx="610541" cy="276999"/>
          </a:xfrm>
          <a:prstGeom prst="rect">
            <a:avLst/>
          </a:prstGeom>
          <a:noFill/>
        </p:spPr>
        <p:txBody>
          <a:bodyPr wrap="square" rtlCol="0">
            <a:spAutoFit/>
          </a:bodyPr>
          <a:lstStyle/>
          <a:p>
            <a:r>
              <a:rPr lang="en-US" altLang="zh-CN" sz="1200" dirty="0">
                <a:solidFill>
                  <a:schemeClr val="bg1"/>
                </a:solidFill>
              </a:rPr>
              <a:t>q1</a:t>
            </a:r>
            <a:endParaRPr lang="zh-CN" altLang="en-US" sz="1200" dirty="0">
              <a:solidFill>
                <a:schemeClr val="bg1"/>
              </a:solidFill>
            </a:endParaRPr>
          </a:p>
        </p:txBody>
      </p:sp>
      <p:sp>
        <p:nvSpPr>
          <p:cNvPr id="51" name="文本框 55">
            <a:extLst>
              <a:ext uri="{FF2B5EF4-FFF2-40B4-BE49-F238E27FC236}">
                <a16:creationId xmlns:a16="http://schemas.microsoft.com/office/drawing/2014/main" id="{73B21648-741C-16A3-A3D4-CE222A1EAC32}"/>
              </a:ext>
            </a:extLst>
          </p:cNvPr>
          <p:cNvSpPr txBox="1"/>
          <p:nvPr/>
        </p:nvSpPr>
        <p:spPr>
          <a:xfrm>
            <a:off x="5251441" y="4719858"/>
            <a:ext cx="610541" cy="276999"/>
          </a:xfrm>
          <a:prstGeom prst="rect">
            <a:avLst/>
          </a:prstGeom>
          <a:noFill/>
        </p:spPr>
        <p:txBody>
          <a:bodyPr wrap="square" rtlCol="0">
            <a:spAutoFit/>
          </a:bodyPr>
          <a:lstStyle/>
          <a:p>
            <a:r>
              <a:rPr lang="en-US" altLang="zh-CN" sz="1200" dirty="0">
                <a:solidFill>
                  <a:schemeClr val="bg1"/>
                </a:solidFill>
              </a:rPr>
              <a:t>q3</a:t>
            </a:r>
            <a:endParaRPr lang="zh-CN" altLang="en-US" sz="1200" dirty="0">
              <a:solidFill>
                <a:schemeClr val="bg1"/>
              </a:solidFill>
            </a:endParaRPr>
          </a:p>
        </p:txBody>
      </p:sp>
      <p:sp>
        <p:nvSpPr>
          <p:cNvPr id="52" name="椭圆 56">
            <a:extLst>
              <a:ext uri="{FF2B5EF4-FFF2-40B4-BE49-F238E27FC236}">
                <a16:creationId xmlns:a16="http://schemas.microsoft.com/office/drawing/2014/main" id="{48B0B502-3E2F-7021-3E6F-BC2906412FEC}"/>
              </a:ext>
            </a:extLst>
          </p:cNvPr>
          <p:cNvSpPr/>
          <p:nvPr/>
        </p:nvSpPr>
        <p:spPr>
          <a:xfrm>
            <a:off x="5926494" y="4797111"/>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7">
            <a:extLst>
              <a:ext uri="{FF2B5EF4-FFF2-40B4-BE49-F238E27FC236}">
                <a16:creationId xmlns:a16="http://schemas.microsoft.com/office/drawing/2014/main" id="{F774CE32-51CE-0CCF-76BA-3C2B59E5CB23}"/>
              </a:ext>
            </a:extLst>
          </p:cNvPr>
          <p:cNvSpPr/>
          <p:nvPr/>
        </p:nvSpPr>
        <p:spPr>
          <a:xfrm>
            <a:off x="6286435" y="4791383"/>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4" name="文本框 58">
            <a:extLst>
              <a:ext uri="{FF2B5EF4-FFF2-40B4-BE49-F238E27FC236}">
                <a16:creationId xmlns:a16="http://schemas.microsoft.com/office/drawing/2014/main" id="{EC096F88-EA4A-D2D7-68B6-0077635FF13D}"/>
              </a:ext>
            </a:extLst>
          </p:cNvPr>
          <p:cNvSpPr txBox="1"/>
          <p:nvPr/>
        </p:nvSpPr>
        <p:spPr>
          <a:xfrm>
            <a:off x="5850265" y="4735211"/>
            <a:ext cx="610541" cy="276999"/>
          </a:xfrm>
          <a:prstGeom prst="rect">
            <a:avLst/>
          </a:prstGeom>
          <a:noFill/>
        </p:spPr>
        <p:txBody>
          <a:bodyPr wrap="square" rtlCol="0">
            <a:spAutoFit/>
          </a:bodyPr>
          <a:lstStyle/>
          <a:p>
            <a:r>
              <a:rPr lang="en-US" altLang="zh-CN" sz="1200" dirty="0">
                <a:solidFill>
                  <a:schemeClr val="bg1"/>
                </a:solidFill>
              </a:rPr>
              <a:t>q2</a:t>
            </a:r>
            <a:endParaRPr lang="zh-CN" altLang="en-US" sz="1200" dirty="0">
              <a:solidFill>
                <a:schemeClr val="bg1"/>
              </a:solidFill>
            </a:endParaRPr>
          </a:p>
        </p:txBody>
      </p:sp>
      <p:sp>
        <p:nvSpPr>
          <p:cNvPr id="55" name="文本框 59">
            <a:extLst>
              <a:ext uri="{FF2B5EF4-FFF2-40B4-BE49-F238E27FC236}">
                <a16:creationId xmlns:a16="http://schemas.microsoft.com/office/drawing/2014/main" id="{6EA04268-B861-E86E-87A2-E0E206EA162B}"/>
              </a:ext>
            </a:extLst>
          </p:cNvPr>
          <p:cNvSpPr txBox="1"/>
          <p:nvPr/>
        </p:nvSpPr>
        <p:spPr>
          <a:xfrm>
            <a:off x="6228395" y="4744809"/>
            <a:ext cx="610541" cy="276999"/>
          </a:xfrm>
          <a:prstGeom prst="rect">
            <a:avLst/>
          </a:prstGeom>
          <a:noFill/>
        </p:spPr>
        <p:txBody>
          <a:bodyPr wrap="square" rtlCol="0">
            <a:spAutoFit/>
          </a:bodyPr>
          <a:lstStyle/>
          <a:p>
            <a:r>
              <a:rPr lang="en-US" altLang="zh-CN" sz="1200" dirty="0">
                <a:solidFill>
                  <a:schemeClr val="bg1"/>
                </a:solidFill>
              </a:rPr>
              <a:t>q4</a:t>
            </a:r>
            <a:endParaRPr lang="zh-CN" altLang="en-US" sz="1200" dirty="0">
              <a:solidFill>
                <a:schemeClr val="bg1"/>
              </a:solidFill>
            </a:endParaRPr>
          </a:p>
        </p:txBody>
      </p:sp>
      <p:sp>
        <p:nvSpPr>
          <p:cNvPr id="56" name="文本框 60">
            <a:extLst>
              <a:ext uri="{FF2B5EF4-FFF2-40B4-BE49-F238E27FC236}">
                <a16:creationId xmlns:a16="http://schemas.microsoft.com/office/drawing/2014/main" id="{15F7CD6F-35CB-ADF2-158D-924E6EA41DEB}"/>
              </a:ext>
            </a:extLst>
          </p:cNvPr>
          <p:cNvSpPr txBox="1"/>
          <p:nvPr/>
        </p:nvSpPr>
        <p:spPr>
          <a:xfrm>
            <a:off x="3902423" y="4364998"/>
            <a:ext cx="873169" cy="461665"/>
          </a:xfrm>
          <a:prstGeom prst="rect">
            <a:avLst/>
          </a:prstGeom>
          <a:noFill/>
        </p:spPr>
        <p:txBody>
          <a:bodyPr wrap="square">
            <a:spAutoFit/>
          </a:bodyPr>
          <a:lstStyle/>
          <a:p>
            <a:r>
              <a:rPr lang="en-US" altLang="zh-CN" sz="1200" dirty="0">
                <a:solidFill>
                  <a:srgbClr val="00B050"/>
                </a:solidFill>
              </a:rPr>
              <a:t>Strong interaction</a:t>
            </a:r>
            <a:endParaRPr lang="zh-CN" altLang="en-US" sz="1200" dirty="0"/>
          </a:p>
        </p:txBody>
      </p:sp>
      <p:sp>
        <p:nvSpPr>
          <p:cNvPr id="57" name="矩形 61">
            <a:extLst>
              <a:ext uri="{FF2B5EF4-FFF2-40B4-BE49-F238E27FC236}">
                <a16:creationId xmlns:a16="http://schemas.microsoft.com/office/drawing/2014/main" id="{2DB4408F-23A1-6431-AEDD-B02088F6578A}"/>
              </a:ext>
            </a:extLst>
          </p:cNvPr>
          <p:cNvSpPr/>
          <p:nvPr/>
        </p:nvSpPr>
        <p:spPr>
          <a:xfrm>
            <a:off x="6867489" y="2498603"/>
            <a:ext cx="5210399" cy="3257138"/>
          </a:xfrm>
          <a:prstGeom prst="rect">
            <a:avLst/>
          </a:prstGeom>
          <a:noFill/>
          <a:ln w="28575">
            <a:solidFill>
              <a:srgbClr val="0070C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dirty="0"/>
          </a:p>
        </p:txBody>
      </p:sp>
      <p:sp>
        <p:nvSpPr>
          <p:cNvPr id="58" name="矩形 62">
            <a:extLst>
              <a:ext uri="{FF2B5EF4-FFF2-40B4-BE49-F238E27FC236}">
                <a16:creationId xmlns:a16="http://schemas.microsoft.com/office/drawing/2014/main" id="{DA6AB51A-29B7-F45A-0346-AB1470BEA997}"/>
              </a:ext>
            </a:extLst>
          </p:cNvPr>
          <p:cNvSpPr/>
          <p:nvPr/>
        </p:nvSpPr>
        <p:spPr>
          <a:xfrm>
            <a:off x="6881093" y="2504779"/>
            <a:ext cx="5210400" cy="394233"/>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dirty="0"/>
              <a:t>What is Scheduling?</a:t>
            </a:r>
            <a:endParaRPr lang="zh-CN" altLang="en-US" dirty="0"/>
          </a:p>
        </p:txBody>
      </p:sp>
      <p:sp>
        <p:nvSpPr>
          <p:cNvPr id="59" name="文本框 9471">
            <a:extLst>
              <a:ext uri="{FF2B5EF4-FFF2-40B4-BE49-F238E27FC236}">
                <a16:creationId xmlns:a16="http://schemas.microsoft.com/office/drawing/2014/main" id="{FB355C6A-0753-F62B-D9D5-89084E2FA575}"/>
              </a:ext>
            </a:extLst>
          </p:cNvPr>
          <p:cNvSpPr txBox="1"/>
          <p:nvPr/>
        </p:nvSpPr>
        <p:spPr>
          <a:xfrm>
            <a:off x="6833567" y="2867312"/>
            <a:ext cx="5244321" cy="1502399"/>
          </a:xfrm>
          <a:prstGeom prst="rect">
            <a:avLst/>
          </a:prstGeom>
          <a:noFill/>
        </p:spPr>
        <p:txBody>
          <a:bodyPr wrap="square" rtlCol="0">
            <a:spAutoFit/>
          </a:bodyPr>
          <a:lstStyle/>
          <a:p>
            <a:pPr>
              <a:lnSpc>
                <a:spcPct val="110000"/>
              </a:lnSpc>
            </a:pPr>
            <a:r>
              <a:rPr lang="en-US" altLang="zh-CN" sz="1400" dirty="0"/>
              <a:t>Gates and EPR pairs must satisfy </a:t>
            </a:r>
            <a:r>
              <a:rPr lang="en-US" altLang="zh-CN" sz="1400" b="1" dirty="0"/>
              <a:t>precedence and communication qubit budgets </a:t>
            </a:r>
            <a:r>
              <a:rPr lang="en-US" altLang="zh-CN" sz="1400" dirty="0"/>
              <a:t>over time</a:t>
            </a:r>
          </a:p>
          <a:p>
            <a:pPr>
              <a:lnSpc>
                <a:spcPct val="110000"/>
              </a:lnSpc>
            </a:pPr>
            <a:r>
              <a:rPr lang="en-US" altLang="zh-CN" sz="1400" b="1" dirty="0"/>
              <a:t>Scheduling </a:t>
            </a:r>
            <a:r>
              <a:rPr lang="en-US" altLang="zh-CN" sz="1400" dirty="0"/>
              <a:t>determines when to execute each gate to finish the circuit as early as possible.</a:t>
            </a:r>
          </a:p>
          <a:p>
            <a:pPr marL="285750" indent="-285750">
              <a:lnSpc>
                <a:spcPct val="110000"/>
              </a:lnSpc>
              <a:buFont typeface="Arial" panose="020B0604020202020204" pitchFamily="34" charset="0"/>
              <a:buChar char="•"/>
            </a:pPr>
            <a:r>
              <a:rPr lang="en-US" altLang="zh-CN" sz="1400" dirty="0"/>
              <a:t>Schedule each gate in </a:t>
            </a:r>
            <a:r>
              <a:rPr lang="en-US" altLang="zh-CN" sz="1400" dirty="0">
                <a:solidFill>
                  <a:srgbClr val="00B050"/>
                </a:solidFill>
              </a:rPr>
              <a:t>earliest feasible slot</a:t>
            </a:r>
          </a:p>
          <a:p>
            <a:pPr marL="285750" indent="-285750">
              <a:lnSpc>
                <a:spcPct val="110000"/>
              </a:lnSpc>
              <a:buFont typeface="Arial" panose="020B0604020202020204" pitchFamily="34" charset="0"/>
              <a:buChar char="•"/>
            </a:pPr>
            <a:r>
              <a:rPr lang="en-US" altLang="zh-CN" sz="1400" dirty="0"/>
              <a:t>Generate EPR pairs </a:t>
            </a:r>
            <a:r>
              <a:rPr lang="en-US" altLang="zh-CN" sz="1400" dirty="0">
                <a:solidFill>
                  <a:srgbClr val="00B050"/>
                </a:solidFill>
              </a:rPr>
              <a:t>in slot or earlier </a:t>
            </a:r>
            <a:r>
              <a:rPr lang="en-US" altLang="zh-CN" sz="1400" dirty="0"/>
              <a:t>when beneficial</a:t>
            </a:r>
            <a:endParaRPr lang="zh-CN" altLang="en-US" sz="1400" dirty="0"/>
          </a:p>
        </p:txBody>
      </p:sp>
      <p:cxnSp>
        <p:nvCxnSpPr>
          <p:cNvPr id="60" name="直接连接符 9472">
            <a:extLst>
              <a:ext uri="{FF2B5EF4-FFF2-40B4-BE49-F238E27FC236}">
                <a16:creationId xmlns:a16="http://schemas.microsoft.com/office/drawing/2014/main" id="{E2F7D8C3-0126-DBEB-6F3F-45CA4777B4D3}"/>
              </a:ext>
            </a:extLst>
          </p:cNvPr>
          <p:cNvCxnSpPr>
            <a:cxnSpLocks/>
          </p:cNvCxnSpPr>
          <p:nvPr/>
        </p:nvCxnSpPr>
        <p:spPr>
          <a:xfrm>
            <a:off x="8176271" y="4711443"/>
            <a:ext cx="1847770" cy="0"/>
          </a:xfrm>
          <a:prstGeom prst="line">
            <a:avLst/>
          </a:prstGeom>
          <a:ln>
            <a:solidFill>
              <a:srgbClr val="0070C0"/>
            </a:solidFill>
          </a:ln>
        </p:spPr>
        <p:style>
          <a:lnRef idx="2">
            <a:schemeClr val="accent1"/>
          </a:lnRef>
          <a:fillRef idx="0">
            <a:schemeClr val="accent1"/>
          </a:fillRef>
          <a:effectRef idx="1">
            <a:schemeClr val="accent1"/>
          </a:effectRef>
          <a:fontRef idx="minor">
            <a:schemeClr val="tx1"/>
          </a:fontRef>
        </p:style>
      </p:cxnSp>
      <p:cxnSp>
        <p:nvCxnSpPr>
          <p:cNvPr id="61" name="直接连接符 9473">
            <a:extLst>
              <a:ext uri="{FF2B5EF4-FFF2-40B4-BE49-F238E27FC236}">
                <a16:creationId xmlns:a16="http://schemas.microsoft.com/office/drawing/2014/main" id="{7029C5A9-B851-A569-7412-C2A25D4CA996}"/>
              </a:ext>
            </a:extLst>
          </p:cNvPr>
          <p:cNvCxnSpPr>
            <a:cxnSpLocks/>
          </p:cNvCxnSpPr>
          <p:nvPr/>
        </p:nvCxnSpPr>
        <p:spPr>
          <a:xfrm>
            <a:off x="8168530" y="4563106"/>
            <a:ext cx="1847770" cy="371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2" name="直接连接符 9474">
            <a:extLst>
              <a:ext uri="{FF2B5EF4-FFF2-40B4-BE49-F238E27FC236}">
                <a16:creationId xmlns:a16="http://schemas.microsoft.com/office/drawing/2014/main" id="{5F80D304-F6B3-6B0E-910E-1A7C15B04E8B}"/>
              </a:ext>
            </a:extLst>
          </p:cNvPr>
          <p:cNvCxnSpPr>
            <a:cxnSpLocks/>
          </p:cNvCxnSpPr>
          <p:nvPr/>
        </p:nvCxnSpPr>
        <p:spPr>
          <a:xfrm>
            <a:off x="8179355" y="5493600"/>
            <a:ext cx="1844686" cy="309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63" name="椭圆 9475">
            <a:extLst>
              <a:ext uri="{FF2B5EF4-FFF2-40B4-BE49-F238E27FC236}">
                <a16:creationId xmlns:a16="http://schemas.microsoft.com/office/drawing/2014/main" id="{1A5657DC-9126-DE0A-3242-CBA069A85F41}"/>
              </a:ext>
            </a:extLst>
          </p:cNvPr>
          <p:cNvSpPr/>
          <p:nvPr/>
        </p:nvSpPr>
        <p:spPr>
          <a:xfrm>
            <a:off x="8957151" y="5390310"/>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64" name="直接连接符 9476">
            <a:extLst>
              <a:ext uri="{FF2B5EF4-FFF2-40B4-BE49-F238E27FC236}">
                <a16:creationId xmlns:a16="http://schemas.microsoft.com/office/drawing/2014/main" id="{5D3FF548-C0A6-0F3B-497B-6A8BDED0B45D}"/>
              </a:ext>
            </a:extLst>
          </p:cNvPr>
          <p:cNvCxnSpPr>
            <a:cxnSpLocks/>
            <a:endCxn id="63" idx="4"/>
          </p:cNvCxnSpPr>
          <p:nvPr/>
        </p:nvCxnSpPr>
        <p:spPr>
          <a:xfrm>
            <a:off x="9065172" y="4576200"/>
            <a:ext cx="0" cy="102124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65" name="椭圆 9477">
            <a:extLst>
              <a:ext uri="{FF2B5EF4-FFF2-40B4-BE49-F238E27FC236}">
                <a16:creationId xmlns:a16="http://schemas.microsoft.com/office/drawing/2014/main" id="{FD766B55-50E1-417C-26A8-3D350DC601D1}"/>
              </a:ext>
            </a:extLst>
          </p:cNvPr>
          <p:cNvSpPr/>
          <p:nvPr/>
        </p:nvSpPr>
        <p:spPr>
          <a:xfrm>
            <a:off x="9287481" y="5233019"/>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66" name="直接连接符 9478">
            <a:extLst>
              <a:ext uri="{FF2B5EF4-FFF2-40B4-BE49-F238E27FC236}">
                <a16:creationId xmlns:a16="http://schemas.microsoft.com/office/drawing/2014/main" id="{782A39F2-1089-DE15-CFD5-BD30DAC717D2}"/>
              </a:ext>
            </a:extLst>
          </p:cNvPr>
          <p:cNvCxnSpPr>
            <a:cxnSpLocks/>
            <a:endCxn id="65" idx="4"/>
          </p:cNvCxnSpPr>
          <p:nvPr/>
        </p:nvCxnSpPr>
        <p:spPr>
          <a:xfrm>
            <a:off x="9395502" y="4581009"/>
            <a:ext cx="0" cy="85914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67" name="文本框 9479">
            <a:extLst>
              <a:ext uri="{FF2B5EF4-FFF2-40B4-BE49-F238E27FC236}">
                <a16:creationId xmlns:a16="http://schemas.microsoft.com/office/drawing/2014/main" id="{8582193E-CF6E-AF0D-6019-A07A510CAF8C}"/>
              </a:ext>
            </a:extLst>
          </p:cNvPr>
          <p:cNvSpPr txBox="1"/>
          <p:nvPr/>
        </p:nvSpPr>
        <p:spPr>
          <a:xfrm>
            <a:off x="7858508" y="4374065"/>
            <a:ext cx="370305" cy="276999"/>
          </a:xfrm>
          <a:prstGeom prst="rect">
            <a:avLst/>
          </a:prstGeom>
          <a:noFill/>
        </p:spPr>
        <p:txBody>
          <a:bodyPr wrap="square" rtlCol="0">
            <a:spAutoFit/>
          </a:bodyPr>
          <a:lstStyle/>
          <a:p>
            <a:r>
              <a:rPr lang="en-US" altLang="zh-CN" sz="1200" dirty="0"/>
              <a:t>q1</a:t>
            </a:r>
            <a:endParaRPr lang="zh-CN" altLang="en-US" sz="1200" dirty="0"/>
          </a:p>
        </p:txBody>
      </p:sp>
      <p:sp>
        <p:nvSpPr>
          <p:cNvPr id="68" name="文本框 9480">
            <a:extLst>
              <a:ext uri="{FF2B5EF4-FFF2-40B4-BE49-F238E27FC236}">
                <a16:creationId xmlns:a16="http://schemas.microsoft.com/office/drawing/2014/main" id="{2F2603F5-E161-BACA-F058-DB3A97FC101C}"/>
              </a:ext>
            </a:extLst>
          </p:cNvPr>
          <p:cNvSpPr txBox="1"/>
          <p:nvPr/>
        </p:nvSpPr>
        <p:spPr>
          <a:xfrm>
            <a:off x="7879866" y="5202680"/>
            <a:ext cx="483117" cy="276999"/>
          </a:xfrm>
          <a:prstGeom prst="rect">
            <a:avLst/>
          </a:prstGeom>
          <a:noFill/>
        </p:spPr>
        <p:txBody>
          <a:bodyPr wrap="square" rtlCol="0">
            <a:spAutoFit/>
          </a:bodyPr>
          <a:lstStyle/>
          <a:p>
            <a:r>
              <a:rPr lang="en-US" altLang="zh-CN" sz="1200" dirty="0"/>
              <a:t>q2</a:t>
            </a:r>
            <a:endParaRPr lang="zh-CN" altLang="en-US" sz="1200" dirty="0"/>
          </a:p>
        </p:txBody>
      </p:sp>
      <p:sp>
        <p:nvSpPr>
          <p:cNvPr id="69" name="文本框 9481">
            <a:extLst>
              <a:ext uri="{FF2B5EF4-FFF2-40B4-BE49-F238E27FC236}">
                <a16:creationId xmlns:a16="http://schemas.microsoft.com/office/drawing/2014/main" id="{644A93EC-7798-A685-90E3-3068B93C6427}"/>
              </a:ext>
            </a:extLst>
          </p:cNvPr>
          <p:cNvSpPr txBox="1"/>
          <p:nvPr/>
        </p:nvSpPr>
        <p:spPr>
          <a:xfrm>
            <a:off x="7886369" y="5373422"/>
            <a:ext cx="483117" cy="276999"/>
          </a:xfrm>
          <a:prstGeom prst="rect">
            <a:avLst/>
          </a:prstGeom>
          <a:noFill/>
        </p:spPr>
        <p:txBody>
          <a:bodyPr wrap="square" rtlCol="0">
            <a:spAutoFit/>
          </a:bodyPr>
          <a:lstStyle/>
          <a:p>
            <a:r>
              <a:rPr lang="en-US" altLang="zh-CN" sz="1200" dirty="0"/>
              <a:t>q4</a:t>
            </a:r>
            <a:endParaRPr lang="zh-CN" altLang="en-US" sz="1200" dirty="0"/>
          </a:p>
        </p:txBody>
      </p:sp>
      <p:cxnSp>
        <p:nvCxnSpPr>
          <p:cNvPr id="70" name="直接连接符 9482">
            <a:extLst>
              <a:ext uri="{FF2B5EF4-FFF2-40B4-BE49-F238E27FC236}">
                <a16:creationId xmlns:a16="http://schemas.microsoft.com/office/drawing/2014/main" id="{0A3F5B9F-33D1-402E-7DE2-C806F17C9795}"/>
              </a:ext>
            </a:extLst>
          </p:cNvPr>
          <p:cNvCxnSpPr>
            <a:cxnSpLocks/>
          </p:cNvCxnSpPr>
          <p:nvPr/>
        </p:nvCxnSpPr>
        <p:spPr>
          <a:xfrm>
            <a:off x="7825118" y="4953371"/>
            <a:ext cx="2390589" cy="0"/>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71" name="文本框 9483">
            <a:extLst>
              <a:ext uri="{FF2B5EF4-FFF2-40B4-BE49-F238E27FC236}">
                <a16:creationId xmlns:a16="http://schemas.microsoft.com/office/drawing/2014/main" id="{E98CCE03-9937-9E30-6E16-F8CD0BA9E3DA}"/>
              </a:ext>
            </a:extLst>
          </p:cNvPr>
          <p:cNvSpPr txBox="1"/>
          <p:nvPr/>
        </p:nvSpPr>
        <p:spPr>
          <a:xfrm>
            <a:off x="10138918" y="4615130"/>
            <a:ext cx="1001457" cy="276999"/>
          </a:xfrm>
          <a:prstGeom prst="rect">
            <a:avLst/>
          </a:prstGeom>
          <a:noFill/>
        </p:spPr>
        <p:txBody>
          <a:bodyPr wrap="square" rtlCol="0">
            <a:spAutoFit/>
          </a:bodyPr>
          <a:lstStyle/>
          <a:p>
            <a:r>
              <a:rPr lang="en-US" altLang="zh-CN" sz="1200" dirty="0"/>
              <a:t>QPU A</a:t>
            </a:r>
            <a:endParaRPr lang="zh-CN" altLang="en-US" sz="1200" dirty="0"/>
          </a:p>
        </p:txBody>
      </p:sp>
      <p:sp>
        <p:nvSpPr>
          <p:cNvPr id="72" name="文本框 9531">
            <a:extLst>
              <a:ext uri="{FF2B5EF4-FFF2-40B4-BE49-F238E27FC236}">
                <a16:creationId xmlns:a16="http://schemas.microsoft.com/office/drawing/2014/main" id="{468C0F5B-1565-5C2A-B9F4-45FB5A2B93AD}"/>
              </a:ext>
            </a:extLst>
          </p:cNvPr>
          <p:cNvSpPr txBox="1"/>
          <p:nvPr/>
        </p:nvSpPr>
        <p:spPr>
          <a:xfrm>
            <a:off x="10138918" y="5211230"/>
            <a:ext cx="1001457" cy="276999"/>
          </a:xfrm>
          <a:prstGeom prst="rect">
            <a:avLst/>
          </a:prstGeom>
          <a:noFill/>
        </p:spPr>
        <p:txBody>
          <a:bodyPr wrap="square" rtlCol="0">
            <a:spAutoFit/>
          </a:bodyPr>
          <a:lstStyle/>
          <a:p>
            <a:r>
              <a:rPr lang="en-US" altLang="zh-CN" sz="1200" dirty="0"/>
              <a:t>QPU B</a:t>
            </a:r>
            <a:endParaRPr lang="zh-CN" altLang="en-US" sz="1200" dirty="0"/>
          </a:p>
        </p:txBody>
      </p:sp>
      <p:cxnSp>
        <p:nvCxnSpPr>
          <p:cNvPr id="73" name="直接连接符 9532">
            <a:extLst>
              <a:ext uri="{FF2B5EF4-FFF2-40B4-BE49-F238E27FC236}">
                <a16:creationId xmlns:a16="http://schemas.microsoft.com/office/drawing/2014/main" id="{201ADA3C-8ADA-E5FB-4591-CF515D99009F}"/>
              </a:ext>
            </a:extLst>
          </p:cNvPr>
          <p:cNvCxnSpPr>
            <a:cxnSpLocks/>
          </p:cNvCxnSpPr>
          <p:nvPr/>
        </p:nvCxnSpPr>
        <p:spPr>
          <a:xfrm>
            <a:off x="8176271" y="4842327"/>
            <a:ext cx="1847770" cy="0"/>
          </a:xfrm>
          <a:prstGeom prst="line">
            <a:avLst/>
          </a:prstGeom>
          <a:ln>
            <a:solidFill>
              <a:srgbClr val="0070C0"/>
            </a:solidFill>
          </a:ln>
        </p:spPr>
        <p:style>
          <a:lnRef idx="2">
            <a:schemeClr val="accent1"/>
          </a:lnRef>
          <a:fillRef idx="0">
            <a:schemeClr val="accent1"/>
          </a:fillRef>
          <a:effectRef idx="1">
            <a:schemeClr val="accent1"/>
          </a:effectRef>
          <a:fontRef idx="minor">
            <a:schemeClr val="tx1"/>
          </a:fontRef>
        </p:style>
      </p:cxnSp>
      <p:cxnSp>
        <p:nvCxnSpPr>
          <p:cNvPr id="74" name="直接连接符 9533">
            <a:extLst>
              <a:ext uri="{FF2B5EF4-FFF2-40B4-BE49-F238E27FC236}">
                <a16:creationId xmlns:a16="http://schemas.microsoft.com/office/drawing/2014/main" id="{A3768D54-DCA1-0D79-E331-0C1AD523E650}"/>
              </a:ext>
            </a:extLst>
          </p:cNvPr>
          <p:cNvCxnSpPr>
            <a:cxnSpLocks/>
          </p:cNvCxnSpPr>
          <p:nvPr/>
        </p:nvCxnSpPr>
        <p:spPr>
          <a:xfrm>
            <a:off x="8176860" y="5204502"/>
            <a:ext cx="1847770" cy="0"/>
          </a:xfrm>
          <a:prstGeom prst="line">
            <a:avLst/>
          </a:prstGeom>
          <a:ln>
            <a:solidFill>
              <a:srgbClr val="0070C0"/>
            </a:solidFill>
          </a:ln>
        </p:spPr>
        <p:style>
          <a:lnRef idx="2">
            <a:schemeClr val="accent1"/>
          </a:lnRef>
          <a:fillRef idx="0">
            <a:schemeClr val="accent1"/>
          </a:fillRef>
          <a:effectRef idx="1">
            <a:schemeClr val="accent1"/>
          </a:effectRef>
          <a:fontRef idx="minor">
            <a:schemeClr val="tx1"/>
          </a:fontRef>
        </p:style>
      </p:cxnSp>
      <p:cxnSp>
        <p:nvCxnSpPr>
          <p:cNvPr id="75" name="直接连接符 9534">
            <a:extLst>
              <a:ext uri="{FF2B5EF4-FFF2-40B4-BE49-F238E27FC236}">
                <a16:creationId xmlns:a16="http://schemas.microsoft.com/office/drawing/2014/main" id="{B009E061-D829-7DDC-9C37-4EA25B5A09EF}"/>
              </a:ext>
            </a:extLst>
          </p:cNvPr>
          <p:cNvCxnSpPr>
            <a:cxnSpLocks/>
          </p:cNvCxnSpPr>
          <p:nvPr/>
        </p:nvCxnSpPr>
        <p:spPr>
          <a:xfrm>
            <a:off x="8179355" y="5349730"/>
            <a:ext cx="184777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6" name="直接连接符 9535">
            <a:extLst>
              <a:ext uri="{FF2B5EF4-FFF2-40B4-BE49-F238E27FC236}">
                <a16:creationId xmlns:a16="http://schemas.microsoft.com/office/drawing/2014/main" id="{B33C3FF8-E9AA-9FF0-2CD3-12140E031955}"/>
              </a:ext>
            </a:extLst>
          </p:cNvPr>
          <p:cNvCxnSpPr>
            <a:cxnSpLocks/>
          </p:cNvCxnSpPr>
          <p:nvPr/>
        </p:nvCxnSpPr>
        <p:spPr>
          <a:xfrm>
            <a:off x="8164021" y="5055688"/>
            <a:ext cx="1847770" cy="0"/>
          </a:xfrm>
          <a:prstGeom prst="line">
            <a:avLst/>
          </a:prstGeom>
          <a:ln>
            <a:solidFill>
              <a:srgbClr val="0070C0"/>
            </a:solidFill>
          </a:ln>
        </p:spPr>
        <p:style>
          <a:lnRef idx="2">
            <a:schemeClr val="accent1"/>
          </a:lnRef>
          <a:fillRef idx="0">
            <a:schemeClr val="accent1"/>
          </a:fillRef>
          <a:effectRef idx="1">
            <a:schemeClr val="accent1"/>
          </a:effectRef>
          <a:fontRef idx="minor">
            <a:schemeClr val="tx1"/>
          </a:fontRef>
        </p:style>
      </p:cxnSp>
      <p:sp>
        <p:nvSpPr>
          <p:cNvPr id="77" name="文本框 9536">
            <a:extLst>
              <a:ext uri="{FF2B5EF4-FFF2-40B4-BE49-F238E27FC236}">
                <a16:creationId xmlns:a16="http://schemas.microsoft.com/office/drawing/2014/main" id="{CFD2D0A2-E298-0301-FDBA-728D8E40002D}"/>
              </a:ext>
            </a:extLst>
          </p:cNvPr>
          <p:cNvSpPr txBox="1"/>
          <p:nvPr/>
        </p:nvSpPr>
        <p:spPr>
          <a:xfrm>
            <a:off x="7872465" y="4556074"/>
            <a:ext cx="483117" cy="276999"/>
          </a:xfrm>
          <a:prstGeom prst="rect">
            <a:avLst/>
          </a:prstGeom>
          <a:noFill/>
        </p:spPr>
        <p:txBody>
          <a:bodyPr wrap="square" rtlCol="0">
            <a:spAutoFit/>
          </a:bodyPr>
          <a:lstStyle/>
          <a:p>
            <a:r>
              <a:rPr lang="en-US" altLang="zh-CN" sz="1200" dirty="0">
                <a:solidFill>
                  <a:srgbClr val="0070C0"/>
                </a:solidFill>
              </a:rPr>
              <a:t>c1</a:t>
            </a:r>
            <a:endParaRPr lang="zh-CN" altLang="en-US" sz="1200" dirty="0">
              <a:solidFill>
                <a:srgbClr val="0070C0"/>
              </a:solidFill>
            </a:endParaRPr>
          </a:p>
        </p:txBody>
      </p:sp>
      <p:sp>
        <p:nvSpPr>
          <p:cNvPr id="78" name="文本框 9537">
            <a:extLst>
              <a:ext uri="{FF2B5EF4-FFF2-40B4-BE49-F238E27FC236}">
                <a16:creationId xmlns:a16="http://schemas.microsoft.com/office/drawing/2014/main" id="{5054BBBE-94AE-D904-6703-16DC600310A0}"/>
              </a:ext>
            </a:extLst>
          </p:cNvPr>
          <p:cNvSpPr txBox="1"/>
          <p:nvPr/>
        </p:nvSpPr>
        <p:spPr>
          <a:xfrm>
            <a:off x="7874217" y="4704970"/>
            <a:ext cx="483117" cy="276999"/>
          </a:xfrm>
          <a:prstGeom prst="rect">
            <a:avLst/>
          </a:prstGeom>
          <a:noFill/>
        </p:spPr>
        <p:txBody>
          <a:bodyPr wrap="square" rtlCol="0">
            <a:spAutoFit/>
          </a:bodyPr>
          <a:lstStyle/>
          <a:p>
            <a:r>
              <a:rPr lang="en-US" altLang="zh-CN" sz="1200" dirty="0">
                <a:solidFill>
                  <a:srgbClr val="0070C0"/>
                </a:solidFill>
              </a:rPr>
              <a:t>c2</a:t>
            </a:r>
            <a:endParaRPr lang="zh-CN" altLang="en-US" sz="1200" dirty="0">
              <a:solidFill>
                <a:srgbClr val="0070C0"/>
              </a:solidFill>
            </a:endParaRPr>
          </a:p>
        </p:txBody>
      </p:sp>
      <p:sp>
        <p:nvSpPr>
          <p:cNvPr id="79" name="文本框 9538">
            <a:extLst>
              <a:ext uri="{FF2B5EF4-FFF2-40B4-BE49-F238E27FC236}">
                <a16:creationId xmlns:a16="http://schemas.microsoft.com/office/drawing/2014/main" id="{B72A8B98-0362-83C5-2945-CD1880827090}"/>
              </a:ext>
            </a:extLst>
          </p:cNvPr>
          <p:cNvSpPr txBox="1"/>
          <p:nvPr/>
        </p:nvSpPr>
        <p:spPr>
          <a:xfrm>
            <a:off x="7875969" y="4913425"/>
            <a:ext cx="483117" cy="276999"/>
          </a:xfrm>
          <a:prstGeom prst="rect">
            <a:avLst/>
          </a:prstGeom>
          <a:noFill/>
        </p:spPr>
        <p:txBody>
          <a:bodyPr wrap="square" rtlCol="0">
            <a:spAutoFit/>
          </a:bodyPr>
          <a:lstStyle/>
          <a:p>
            <a:r>
              <a:rPr lang="en-US" altLang="zh-CN" sz="1200" dirty="0">
                <a:solidFill>
                  <a:srgbClr val="0070C0"/>
                </a:solidFill>
              </a:rPr>
              <a:t>c3</a:t>
            </a:r>
            <a:endParaRPr lang="zh-CN" altLang="en-US" sz="1200" dirty="0">
              <a:solidFill>
                <a:srgbClr val="0070C0"/>
              </a:solidFill>
            </a:endParaRPr>
          </a:p>
        </p:txBody>
      </p:sp>
      <p:sp>
        <p:nvSpPr>
          <p:cNvPr id="80" name="文本框 9539">
            <a:extLst>
              <a:ext uri="{FF2B5EF4-FFF2-40B4-BE49-F238E27FC236}">
                <a16:creationId xmlns:a16="http://schemas.microsoft.com/office/drawing/2014/main" id="{12BDBEB1-AEAF-78D4-CDA2-5969DF479EF4}"/>
              </a:ext>
            </a:extLst>
          </p:cNvPr>
          <p:cNvSpPr txBox="1"/>
          <p:nvPr/>
        </p:nvSpPr>
        <p:spPr>
          <a:xfrm>
            <a:off x="7884727" y="5069329"/>
            <a:ext cx="483117" cy="276999"/>
          </a:xfrm>
          <a:prstGeom prst="rect">
            <a:avLst/>
          </a:prstGeom>
          <a:noFill/>
        </p:spPr>
        <p:txBody>
          <a:bodyPr wrap="square" rtlCol="0">
            <a:spAutoFit/>
          </a:bodyPr>
          <a:lstStyle/>
          <a:p>
            <a:r>
              <a:rPr lang="en-US" altLang="zh-CN" sz="1200" dirty="0">
                <a:solidFill>
                  <a:srgbClr val="0070C0"/>
                </a:solidFill>
              </a:rPr>
              <a:t>c4</a:t>
            </a:r>
            <a:endParaRPr lang="zh-CN" altLang="en-US" sz="1200" dirty="0">
              <a:solidFill>
                <a:srgbClr val="0070C0"/>
              </a:solidFill>
            </a:endParaRPr>
          </a:p>
        </p:txBody>
      </p:sp>
      <p:sp>
        <p:nvSpPr>
          <p:cNvPr id="81" name="矩形 9540">
            <a:extLst>
              <a:ext uri="{FF2B5EF4-FFF2-40B4-BE49-F238E27FC236}">
                <a16:creationId xmlns:a16="http://schemas.microsoft.com/office/drawing/2014/main" id="{0418738D-0AF6-9CCB-D7C3-0EF8CED95835}"/>
              </a:ext>
            </a:extLst>
          </p:cNvPr>
          <p:cNvSpPr/>
          <p:nvPr/>
        </p:nvSpPr>
        <p:spPr>
          <a:xfrm>
            <a:off x="8223153" y="4610141"/>
            <a:ext cx="569687" cy="681839"/>
          </a:xfrm>
          <a:prstGeom prst="rect">
            <a:avLst/>
          </a:prstGeom>
          <a:solidFill>
            <a:srgbClr val="99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200" dirty="0"/>
          </a:p>
        </p:txBody>
      </p:sp>
      <p:sp>
        <p:nvSpPr>
          <p:cNvPr id="82" name="矩形 9541">
            <a:extLst>
              <a:ext uri="{FF2B5EF4-FFF2-40B4-BE49-F238E27FC236}">
                <a16:creationId xmlns:a16="http://schemas.microsoft.com/office/drawing/2014/main" id="{CA265B0D-21B4-72C0-FA80-9900FCA0AAA6}"/>
              </a:ext>
            </a:extLst>
          </p:cNvPr>
          <p:cNvSpPr/>
          <p:nvPr/>
        </p:nvSpPr>
        <p:spPr>
          <a:xfrm>
            <a:off x="8237314" y="4774694"/>
            <a:ext cx="573190" cy="336851"/>
          </a:xfrm>
          <a:prstGeom prst="rect">
            <a:avLst/>
          </a:prstGeom>
          <a:solidFill>
            <a:schemeClr val="accent6">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200" dirty="0"/>
              <a:t>EPR 1 EPR 2</a:t>
            </a:r>
            <a:endParaRPr lang="zh-CN" altLang="en-US" sz="1200" dirty="0"/>
          </a:p>
        </p:txBody>
      </p:sp>
      <p:sp>
        <p:nvSpPr>
          <p:cNvPr id="83" name="文本框 9542">
            <a:extLst>
              <a:ext uri="{FF2B5EF4-FFF2-40B4-BE49-F238E27FC236}">
                <a16:creationId xmlns:a16="http://schemas.microsoft.com/office/drawing/2014/main" id="{EE6696D0-333B-32FF-8F2C-CF35C06FE704}"/>
              </a:ext>
            </a:extLst>
          </p:cNvPr>
          <p:cNvSpPr txBox="1"/>
          <p:nvPr/>
        </p:nvSpPr>
        <p:spPr>
          <a:xfrm>
            <a:off x="1653047" y="5764995"/>
            <a:ext cx="8938448" cy="1077218"/>
          </a:xfrm>
          <a:prstGeom prst="rect">
            <a:avLst/>
          </a:prstGeom>
          <a:noFill/>
        </p:spPr>
        <p:txBody>
          <a:bodyPr wrap="square" rtlCol="0">
            <a:spAutoFit/>
          </a:bodyPr>
          <a:lstStyle/>
          <a:p>
            <a:pPr marL="285750" indent="-285750">
              <a:buFont typeface="Arial" panose="020B0604020202020204" pitchFamily="34" charset="0"/>
              <a:buChar char="•"/>
            </a:pPr>
            <a:r>
              <a:rPr lang="en-US" altLang="zh-CN" sz="1600" b="1" dirty="0"/>
              <a:t>Input: </a:t>
            </a:r>
            <a:r>
              <a:rPr lang="en-US" altLang="zh-CN" sz="1600" dirty="0"/>
              <a:t>circuit + QPU topology + capacities</a:t>
            </a:r>
          </a:p>
          <a:p>
            <a:pPr marL="285750" indent="-285750">
              <a:buFont typeface="Arial" panose="020B0604020202020204" pitchFamily="34" charset="0"/>
              <a:buChar char="•"/>
            </a:pPr>
            <a:r>
              <a:rPr lang="en-US" altLang="zh-CN" sz="1600" b="1" dirty="0"/>
              <a:t>Stage 1: </a:t>
            </a:r>
            <a:r>
              <a:rPr lang="en-US" altLang="zh-CN" sz="1600" dirty="0"/>
              <a:t>greedily map qubits using interaction weights</a:t>
            </a:r>
          </a:p>
          <a:p>
            <a:pPr marL="285750" indent="-285750">
              <a:buFont typeface="Arial" panose="020B0604020202020204" pitchFamily="34" charset="0"/>
              <a:buChar char="•"/>
            </a:pPr>
            <a:r>
              <a:rPr lang="en-US" altLang="zh-CN" sz="1600" b="1" dirty="0"/>
              <a:t>Stage 2: </a:t>
            </a:r>
            <a:r>
              <a:rPr lang="en-US" altLang="zh-CN" sz="1600" dirty="0"/>
              <a:t>schedule gates in earliest feasible slots; pre-build EPR pairs</a:t>
            </a:r>
          </a:p>
          <a:p>
            <a:pPr marL="285750" indent="-285750">
              <a:buFont typeface="Arial" panose="020B0604020202020204" pitchFamily="34" charset="0"/>
              <a:buChar char="•"/>
            </a:pPr>
            <a:r>
              <a:rPr lang="en-US" altLang="zh-CN" sz="1600" b="1" dirty="0"/>
              <a:t>Output: </a:t>
            </a:r>
            <a:r>
              <a:rPr lang="en-US" altLang="zh-CN" sz="1600" dirty="0"/>
              <a:t>a feasible execution plan with lower runtime and communication cost</a:t>
            </a:r>
            <a:endParaRPr lang="zh-CN" altLang="en-US" sz="1400" dirty="0"/>
          </a:p>
        </p:txBody>
      </p:sp>
    </p:spTree>
    <p:extLst>
      <p:ext uri="{BB962C8B-B14F-4D97-AF65-F5344CB8AC3E}">
        <p14:creationId xmlns:p14="http://schemas.microsoft.com/office/powerpoint/2010/main" val="2775315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27"/>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8"/>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9"/>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0"/>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31"/>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32"/>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3"/>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34"/>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5"/>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36"/>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7"/>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8"/>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39"/>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40"/>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41"/>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42"/>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43"/>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44"/>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45"/>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46"/>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47"/>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48"/>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49"/>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50"/>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51"/>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52"/>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53"/>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54"/>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55"/>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56"/>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grpId="0" nodeType="clickEffect">
                                  <p:stCondLst>
                                    <p:cond delay="0"/>
                                  </p:stCondLst>
                                  <p:childTnLst>
                                    <p:set>
                                      <p:cBhvr>
                                        <p:cTn id="102" dur="1" fill="hold">
                                          <p:stCondLst>
                                            <p:cond delay="0"/>
                                          </p:stCondLst>
                                        </p:cTn>
                                        <p:tgtEl>
                                          <p:spTgt spid="57"/>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58"/>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23"/>
                                        </p:tgtEl>
                                        <p:attrNameLst>
                                          <p:attrName>style.visibility</p:attrName>
                                        </p:attrNameLst>
                                      </p:cBhvr>
                                      <p:to>
                                        <p:strVal val="visible"/>
                                      </p:to>
                                    </p:set>
                                  </p:childTnLst>
                                </p:cTn>
                              </p:par>
                            </p:childTnLst>
                          </p:cTn>
                        </p:par>
                      </p:childTnLst>
                    </p:cTn>
                  </p:par>
                  <p:par>
                    <p:cTn id="107" fill="hold">
                      <p:stCondLst>
                        <p:cond delay="indefinite"/>
                      </p:stCondLst>
                      <p:childTnLst>
                        <p:par>
                          <p:cTn id="108" fill="hold">
                            <p:stCondLst>
                              <p:cond delay="0"/>
                            </p:stCondLst>
                            <p:childTnLst>
                              <p:par>
                                <p:cTn id="109" presetID="1" presetClass="entr" presetSubtype="0" fill="hold" grpId="0" nodeType="clickEffect">
                                  <p:stCondLst>
                                    <p:cond delay="0"/>
                                  </p:stCondLst>
                                  <p:childTnLst>
                                    <p:set>
                                      <p:cBhvr>
                                        <p:cTn id="110" dur="1" fill="hold">
                                          <p:stCondLst>
                                            <p:cond delay="0"/>
                                          </p:stCondLst>
                                        </p:cTn>
                                        <p:tgtEl>
                                          <p:spTgt spid="59"/>
                                        </p:tgtEl>
                                        <p:attrNameLst>
                                          <p:attrName>style.visibility</p:attrName>
                                        </p:attrNameLst>
                                      </p:cBhvr>
                                      <p:to>
                                        <p:strVal val="visible"/>
                                      </p:to>
                                    </p:set>
                                  </p:childTnLst>
                                </p:cTn>
                              </p:par>
                            </p:childTnLst>
                          </p:cTn>
                        </p:par>
                      </p:childTnLst>
                    </p:cTn>
                  </p:par>
                  <p:par>
                    <p:cTn id="111" fill="hold">
                      <p:stCondLst>
                        <p:cond delay="indefinite"/>
                      </p:stCondLst>
                      <p:childTnLst>
                        <p:par>
                          <p:cTn id="112" fill="hold">
                            <p:stCondLst>
                              <p:cond delay="0"/>
                            </p:stCondLst>
                            <p:childTnLst>
                              <p:par>
                                <p:cTn id="113" presetID="1" presetClass="entr" presetSubtype="0" fill="hold" nodeType="clickEffect">
                                  <p:stCondLst>
                                    <p:cond delay="0"/>
                                  </p:stCondLst>
                                  <p:childTnLst>
                                    <p:set>
                                      <p:cBhvr>
                                        <p:cTn id="114" dur="1" fill="hold">
                                          <p:stCondLst>
                                            <p:cond delay="0"/>
                                          </p:stCondLst>
                                        </p:cTn>
                                        <p:tgtEl>
                                          <p:spTgt spid="60"/>
                                        </p:tgtEl>
                                        <p:attrNameLst>
                                          <p:attrName>style.visibility</p:attrName>
                                        </p:attrNameLst>
                                      </p:cBhvr>
                                      <p:to>
                                        <p:strVal val="visible"/>
                                      </p:to>
                                    </p:set>
                                  </p:childTnLst>
                                </p:cTn>
                              </p:par>
                              <p:par>
                                <p:cTn id="115" presetID="1" presetClass="entr" presetSubtype="0" fill="hold" nodeType="withEffect">
                                  <p:stCondLst>
                                    <p:cond delay="0"/>
                                  </p:stCondLst>
                                  <p:childTnLst>
                                    <p:set>
                                      <p:cBhvr>
                                        <p:cTn id="116" dur="1" fill="hold">
                                          <p:stCondLst>
                                            <p:cond delay="0"/>
                                          </p:stCondLst>
                                        </p:cTn>
                                        <p:tgtEl>
                                          <p:spTgt spid="61"/>
                                        </p:tgtEl>
                                        <p:attrNameLst>
                                          <p:attrName>style.visibility</p:attrName>
                                        </p:attrNameLst>
                                      </p:cBhvr>
                                      <p:to>
                                        <p:strVal val="visible"/>
                                      </p:to>
                                    </p:set>
                                  </p:childTnLst>
                                </p:cTn>
                              </p:par>
                              <p:par>
                                <p:cTn id="117" presetID="1" presetClass="entr" presetSubtype="0" fill="hold" nodeType="withEffect">
                                  <p:stCondLst>
                                    <p:cond delay="0"/>
                                  </p:stCondLst>
                                  <p:childTnLst>
                                    <p:set>
                                      <p:cBhvr>
                                        <p:cTn id="118" dur="1" fill="hold">
                                          <p:stCondLst>
                                            <p:cond delay="0"/>
                                          </p:stCondLst>
                                        </p:cTn>
                                        <p:tgtEl>
                                          <p:spTgt spid="62"/>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63"/>
                                        </p:tgtEl>
                                        <p:attrNameLst>
                                          <p:attrName>style.visibility</p:attrName>
                                        </p:attrNameLst>
                                      </p:cBhvr>
                                      <p:to>
                                        <p:strVal val="visible"/>
                                      </p:to>
                                    </p:set>
                                  </p:childTnLst>
                                </p:cTn>
                              </p:par>
                              <p:par>
                                <p:cTn id="121" presetID="1" presetClass="entr" presetSubtype="0" fill="hold" nodeType="withEffect">
                                  <p:stCondLst>
                                    <p:cond delay="0"/>
                                  </p:stCondLst>
                                  <p:childTnLst>
                                    <p:set>
                                      <p:cBhvr>
                                        <p:cTn id="122" dur="1" fill="hold">
                                          <p:stCondLst>
                                            <p:cond delay="0"/>
                                          </p:stCondLst>
                                        </p:cTn>
                                        <p:tgtEl>
                                          <p:spTgt spid="64"/>
                                        </p:tgtEl>
                                        <p:attrNameLst>
                                          <p:attrName>style.visibility</p:attrName>
                                        </p:attrNameLst>
                                      </p:cBhvr>
                                      <p:to>
                                        <p:strVal val="visible"/>
                                      </p:to>
                                    </p:set>
                                  </p:childTnLst>
                                </p:cTn>
                              </p:par>
                              <p:par>
                                <p:cTn id="123" presetID="1" presetClass="entr" presetSubtype="0" fill="hold" grpId="0" nodeType="withEffect">
                                  <p:stCondLst>
                                    <p:cond delay="0"/>
                                  </p:stCondLst>
                                  <p:childTnLst>
                                    <p:set>
                                      <p:cBhvr>
                                        <p:cTn id="124" dur="1" fill="hold">
                                          <p:stCondLst>
                                            <p:cond delay="0"/>
                                          </p:stCondLst>
                                        </p:cTn>
                                        <p:tgtEl>
                                          <p:spTgt spid="65"/>
                                        </p:tgtEl>
                                        <p:attrNameLst>
                                          <p:attrName>style.visibility</p:attrName>
                                        </p:attrNameLst>
                                      </p:cBhvr>
                                      <p:to>
                                        <p:strVal val="visible"/>
                                      </p:to>
                                    </p:set>
                                  </p:childTnLst>
                                </p:cTn>
                              </p:par>
                              <p:par>
                                <p:cTn id="125" presetID="1" presetClass="entr" presetSubtype="0" fill="hold" nodeType="withEffect">
                                  <p:stCondLst>
                                    <p:cond delay="0"/>
                                  </p:stCondLst>
                                  <p:childTnLst>
                                    <p:set>
                                      <p:cBhvr>
                                        <p:cTn id="126" dur="1" fill="hold">
                                          <p:stCondLst>
                                            <p:cond delay="0"/>
                                          </p:stCondLst>
                                        </p:cTn>
                                        <p:tgtEl>
                                          <p:spTgt spid="66"/>
                                        </p:tgtEl>
                                        <p:attrNameLst>
                                          <p:attrName>style.visibility</p:attrName>
                                        </p:attrNameLst>
                                      </p:cBhvr>
                                      <p:to>
                                        <p:strVal val="visible"/>
                                      </p:to>
                                    </p:set>
                                  </p:childTnLst>
                                </p:cTn>
                              </p:par>
                              <p:par>
                                <p:cTn id="127" presetID="1" presetClass="entr" presetSubtype="0" fill="hold" grpId="0" nodeType="withEffect">
                                  <p:stCondLst>
                                    <p:cond delay="0"/>
                                  </p:stCondLst>
                                  <p:childTnLst>
                                    <p:set>
                                      <p:cBhvr>
                                        <p:cTn id="128" dur="1" fill="hold">
                                          <p:stCondLst>
                                            <p:cond delay="0"/>
                                          </p:stCondLst>
                                        </p:cTn>
                                        <p:tgtEl>
                                          <p:spTgt spid="67"/>
                                        </p:tgtEl>
                                        <p:attrNameLst>
                                          <p:attrName>style.visibility</p:attrName>
                                        </p:attrNameLst>
                                      </p:cBhvr>
                                      <p:to>
                                        <p:strVal val="visible"/>
                                      </p:to>
                                    </p:set>
                                  </p:childTnLst>
                                </p:cTn>
                              </p:par>
                              <p:par>
                                <p:cTn id="129" presetID="1" presetClass="entr" presetSubtype="0" fill="hold" grpId="0" nodeType="withEffect">
                                  <p:stCondLst>
                                    <p:cond delay="0"/>
                                  </p:stCondLst>
                                  <p:childTnLst>
                                    <p:set>
                                      <p:cBhvr>
                                        <p:cTn id="130" dur="1" fill="hold">
                                          <p:stCondLst>
                                            <p:cond delay="0"/>
                                          </p:stCondLst>
                                        </p:cTn>
                                        <p:tgtEl>
                                          <p:spTgt spid="68"/>
                                        </p:tgtEl>
                                        <p:attrNameLst>
                                          <p:attrName>style.visibility</p:attrName>
                                        </p:attrNameLst>
                                      </p:cBhvr>
                                      <p:to>
                                        <p:strVal val="visible"/>
                                      </p:to>
                                    </p:set>
                                  </p:childTnLst>
                                </p:cTn>
                              </p:par>
                              <p:par>
                                <p:cTn id="131" presetID="1" presetClass="entr" presetSubtype="0" fill="hold" grpId="0" nodeType="withEffect">
                                  <p:stCondLst>
                                    <p:cond delay="0"/>
                                  </p:stCondLst>
                                  <p:childTnLst>
                                    <p:set>
                                      <p:cBhvr>
                                        <p:cTn id="132" dur="1" fill="hold">
                                          <p:stCondLst>
                                            <p:cond delay="0"/>
                                          </p:stCondLst>
                                        </p:cTn>
                                        <p:tgtEl>
                                          <p:spTgt spid="69"/>
                                        </p:tgtEl>
                                        <p:attrNameLst>
                                          <p:attrName>style.visibility</p:attrName>
                                        </p:attrNameLst>
                                      </p:cBhvr>
                                      <p:to>
                                        <p:strVal val="visible"/>
                                      </p:to>
                                    </p:set>
                                  </p:childTnLst>
                                </p:cTn>
                              </p:par>
                              <p:par>
                                <p:cTn id="133" presetID="1" presetClass="entr" presetSubtype="0" fill="hold" nodeType="withEffect">
                                  <p:stCondLst>
                                    <p:cond delay="0"/>
                                  </p:stCondLst>
                                  <p:childTnLst>
                                    <p:set>
                                      <p:cBhvr>
                                        <p:cTn id="134" dur="1" fill="hold">
                                          <p:stCondLst>
                                            <p:cond delay="0"/>
                                          </p:stCondLst>
                                        </p:cTn>
                                        <p:tgtEl>
                                          <p:spTgt spid="70"/>
                                        </p:tgtEl>
                                        <p:attrNameLst>
                                          <p:attrName>style.visibility</p:attrName>
                                        </p:attrNameLst>
                                      </p:cBhvr>
                                      <p:to>
                                        <p:strVal val="visible"/>
                                      </p:to>
                                    </p:set>
                                  </p:childTnLst>
                                </p:cTn>
                              </p:par>
                              <p:par>
                                <p:cTn id="135" presetID="1" presetClass="entr" presetSubtype="0" fill="hold" grpId="0" nodeType="withEffect">
                                  <p:stCondLst>
                                    <p:cond delay="0"/>
                                  </p:stCondLst>
                                  <p:childTnLst>
                                    <p:set>
                                      <p:cBhvr>
                                        <p:cTn id="136" dur="1" fill="hold">
                                          <p:stCondLst>
                                            <p:cond delay="0"/>
                                          </p:stCondLst>
                                        </p:cTn>
                                        <p:tgtEl>
                                          <p:spTgt spid="71"/>
                                        </p:tgtEl>
                                        <p:attrNameLst>
                                          <p:attrName>style.visibility</p:attrName>
                                        </p:attrNameLst>
                                      </p:cBhvr>
                                      <p:to>
                                        <p:strVal val="visible"/>
                                      </p:to>
                                    </p:set>
                                  </p:childTnLst>
                                </p:cTn>
                              </p:par>
                              <p:par>
                                <p:cTn id="137" presetID="1" presetClass="entr" presetSubtype="0" fill="hold" grpId="0" nodeType="withEffect">
                                  <p:stCondLst>
                                    <p:cond delay="0"/>
                                  </p:stCondLst>
                                  <p:childTnLst>
                                    <p:set>
                                      <p:cBhvr>
                                        <p:cTn id="138" dur="1" fill="hold">
                                          <p:stCondLst>
                                            <p:cond delay="0"/>
                                          </p:stCondLst>
                                        </p:cTn>
                                        <p:tgtEl>
                                          <p:spTgt spid="72"/>
                                        </p:tgtEl>
                                        <p:attrNameLst>
                                          <p:attrName>style.visibility</p:attrName>
                                        </p:attrNameLst>
                                      </p:cBhvr>
                                      <p:to>
                                        <p:strVal val="visible"/>
                                      </p:to>
                                    </p:set>
                                  </p:childTnLst>
                                </p:cTn>
                              </p:par>
                              <p:par>
                                <p:cTn id="139" presetID="1" presetClass="entr" presetSubtype="0" fill="hold" nodeType="withEffect">
                                  <p:stCondLst>
                                    <p:cond delay="0"/>
                                  </p:stCondLst>
                                  <p:childTnLst>
                                    <p:set>
                                      <p:cBhvr>
                                        <p:cTn id="140" dur="1" fill="hold">
                                          <p:stCondLst>
                                            <p:cond delay="0"/>
                                          </p:stCondLst>
                                        </p:cTn>
                                        <p:tgtEl>
                                          <p:spTgt spid="73"/>
                                        </p:tgtEl>
                                        <p:attrNameLst>
                                          <p:attrName>style.visibility</p:attrName>
                                        </p:attrNameLst>
                                      </p:cBhvr>
                                      <p:to>
                                        <p:strVal val="visible"/>
                                      </p:to>
                                    </p:set>
                                  </p:childTnLst>
                                </p:cTn>
                              </p:par>
                              <p:par>
                                <p:cTn id="141" presetID="1" presetClass="entr" presetSubtype="0" fill="hold" nodeType="withEffect">
                                  <p:stCondLst>
                                    <p:cond delay="0"/>
                                  </p:stCondLst>
                                  <p:childTnLst>
                                    <p:set>
                                      <p:cBhvr>
                                        <p:cTn id="142" dur="1" fill="hold">
                                          <p:stCondLst>
                                            <p:cond delay="0"/>
                                          </p:stCondLst>
                                        </p:cTn>
                                        <p:tgtEl>
                                          <p:spTgt spid="74"/>
                                        </p:tgtEl>
                                        <p:attrNameLst>
                                          <p:attrName>style.visibility</p:attrName>
                                        </p:attrNameLst>
                                      </p:cBhvr>
                                      <p:to>
                                        <p:strVal val="visible"/>
                                      </p:to>
                                    </p:set>
                                  </p:childTnLst>
                                </p:cTn>
                              </p:par>
                              <p:par>
                                <p:cTn id="143" presetID="1" presetClass="entr" presetSubtype="0" fill="hold" nodeType="withEffect">
                                  <p:stCondLst>
                                    <p:cond delay="0"/>
                                  </p:stCondLst>
                                  <p:childTnLst>
                                    <p:set>
                                      <p:cBhvr>
                                        <p:cTn id="144" dur="1" fill="hold">
                                          <p:stCondLst>
                                            <p:cond delay="0"/>
                                          </p:stCondLst>
                                        </p:cTn>
                                        <p:tgtEl>
                                          <p:spTgt spid="75"/>
                                        </p:tgtEl>
                                        <p:attrNameLst>
                                          <p:attrName>style.visibility</p:attrName>
                                        </p:attrNameLst>
                                      </p:cBhvr>
                                      <p:to>
                                        <p:strVal val="visible"/>
                                      </p:to>
                                    </p:set>
                                  </p:childTnLst>
                                </p:cTn>
                              </p:par>
                              <p:par>
                                <p:cTn id="145" presetID="1" presetClass="entr" presetSubtype="0" fill="hold" nodeType="withEffect">
                                  <p:stCondLst>
                                    <p:cond delay="0"/>
                                  </p:stCondLst>
                                  <p:childTnLst>
                                    <p:set>
                                      <p:cBhvr>
                                        <p:cTn id="146" dur="1" fill="hold">
                                          <p:stCondLst>
                                            <p:cond delay="0"/>
                                          </p:stCondLst>
                                        </p:cTn>
                                        <p:tgtEl>
                                          <p:spTgt spid="76"/>
                                        </p:tgtEl>
                                        <p:attrNameLst>
                                          <p:attrName>style.visibility</p:attrName>
                                        </p:attrNameLst>
                                      </p:cBhvr>
                                      <p:to>
                                        <p:strVal val="visible"/>
                                      </p:to>
                                    </p:set>
                                  </p:childTnLst>
                                </p:cTn>
                              </p:par>
                              <p:par>
                                <p:cTn id="147" presetID="1" presetClass="entr" presetSubtype="0" fill="hold" grpId="0" nodeType="withEffect">
                                  <p:stCondLst>
                                    <p:cond delay="0"/>
                                  </p:stCondLst>
                                  <p:childTnLst>
                                    <p:set>
                                      <p:cBhvr>
                                        <p:cTn id="148" dur="1" fill="hold">
                                          <p:stCondLst>
                                            <p:cond delay="0"/>
                                          </p:stCondLst>
                                        </p:cTn>
                                        <p:tgtEl>
                                          <p:spTgt spid="77"/>
                                        </p:tgtEl>
                                        <p:attrNameLst>
                                          <p:attrName>style.visibility</p:attrName>
                                        </p:attrNameLst>
                                      </p:cBhvr>
                                      <p:to>
                                        <p:strVal val="visible"/>
                                      </p:to>
                                    </p:set>
                                  </p:childTnLst>
                                </p:cTn>
                              </p:par>
                              <p:par>
                                <p:cTn id="149" presetID="1" presetClass="entr" presetSubtype="0" fill="hold" grpId="0" nodeType="withEffect">
                                  <p:stCondLst>
                                    <p:cond delay="0"/>
                                  </p:stCondLst>
                                  <p:childTnLst>
                                    <p:set>
                                      <p:cBhvr>
                                        <p:cTn id="150" dur="1" fill="hold">
                                          <p:stCondLst>
                                            <p:cond delay="0"/>
                                          </p:stCondLst>
                                        </p:cTn>
                                        <p:tgtEl>
                                          <p:spTgt spid="78"/>
                                        </p:tgtEl>
                                        <p:attrNameLst>
                                          <p:attrName>style.visibility</p:attrName>
                                        </p:attrNameLst>
                                      </p:cBhvr>
                                      <p:to>
                                        <p:strVal val="visible"/>
                                      </p:to>
                                    </p:set>
                                  </p:childTnLst>
                                </p:cTn>
                              </p:par>
                              <p:par>
                                <p:cTn id="151" presetID="1" presetClass="entr" presetSubtype="0" fill="hold" grpId="0" nodeType="withEffect">
                                  <p:stCondLst>
                                    <p:cond delay="0"/>
                                  </p:stCondLst>
                                  <p:childTnLst>
                                    <p:set>
                                      <p:cBhvr>
                                        <p:cTn id="152" dur="1" fill="hold">
                                          <p:stCondLst>
                                            <p:cond delay="0"/>
                                          </p:stCondLst>
                                        </p:cTn>
                                        <p:tgtEl>
                                          <p:spTgt spid="79"/>
                                        </p:tgtEl>
                                        <p:attrNameLst>
                                          <p:attrName>style.visibility</p:attrName>
                                        </p:attrNameLst>
                                      </p:cBhvr>
                                      <p:to>
                                        <p:strVal val="visible"/>
                                      </p:to>
                                    </p:set>
                                  </p:childTnLst>
                                </p:cTn>
                              </p:par>
                              <p:par>
                                <p:cTn id="153" presetID="1" presetClass="entr" presetSubtype="0" fill="hold" grpId="0" nodeType="withEffect">
                                  <p:stCondLst>
                                    <p:cond delay="0"/>
                                  </p:stCondLst>
                                  <p:childTnLst>
                                    <p:set>
                                      <p:cBhvr>
                                        <p:cTn id="154" dur="1" fill="hold">
                                          <p:stCondLst>
                                            <p:cond delay="0"/>
                                          </p:stCondLst>
                                        </p:cTn>
                                        <p:tgtEl>
                                          <p:spTgt spid="80"/>
                                        </p:tgtEl>
                                        <p:attrNameLst>
                                          <p:attrName>style.visibility</p:attrName>
                                        </p:attrNameLst>
                                      </p:cBhvr>
                                      <p:to>
                                        <p:strVal val="visible"/>
                                      </p:to>
                                    </p:set>
                                  </p:childTnLst>
                                </p:cTn>
                              </p:par>
                              <p:par>
                                <p:cTn id="155" presetID="1" presetClass="entr" presetSubtype="0" fill="hold" grpId="0" nodeType="withEffect">
                                  <p:stCondLst>
                                    <p:cond delay="0"/>
                                  </p:stCondLst>
                                  <p:childTnLst>
                                    <p:set>
                                      <p:cBhvr>
                                        <p:cTn id="156" dur="1" fill="hold">
                                          <p:stCondLst>
                                            <p:cond delay="0"/>
                                          </p:stCondLst>
                                        </p:cTn>
                                        <p:tgtEl>
                                          <p:spTgt spid="81"/>
                                        </p:tgtEl>
                                        <p:attrNameLst>
                                          <p:attrName>style.visibility</p:attrName>
                                        </p:attrNameLst>
                                      </p:cBhvr>
                                      <p:to>
                                        <p:strVal val="visible"/>
                                      </p:to>
                                    </p:set>
                                  </p:childTnLst>
                                </p:cTn>
                              </p:par>
                              <p:par>
                                <p:cTn id="157" presetID="1" presetClass="entr" presetSubtype="0" fill="hold" grpId="0" nodeType="withEffect">
                                  <p:stCondLst>
                                    <p:cond delay="0"/>
                                  </p:stCondLst>
                                  <p:childTnLst>
                                    <p:set>
                                      <p:cBhvr>
                                        <p:cTn id="158" dur="1" fill="hold">
                                          <p:stCondLst>
                                            <p:cond delay="0"/>
                                          </p:stCondLst>
                                        </p:cTn>
                                        <p:tgtEl>
                                          <p:spTgt spid="82"/>
                                        </p:tgtEl>
                                        <p:attrNameLst>
                                          <p:attrName>style.visibility</p:attrName>
                                        </p:attrNameLst>
                                      </p:cBhvr>
                                      <p:to>
                                        <p:strVal val="visible"/>
                                      </p:to>
                                    </p:set>
                                  </p:childTnLst>
                                </p:cTn>
                              </p:par>
                            </p:childTnLst>
                          </p:cTn>
                        </p:par>
                      </p:childTnLst>
                    </p:cTn>
                  </p:par>
                  <p:par>
                    <p:cTn id="159" fill="hold">
                      <p:stCondLst>
                        <p:cond delay="indefinite"/>
                      </p:stCondLst>
                      <p:childTnLst>
                        <p:par>
                          <p:cTn id="160" fill="hold">
                            <p:stCondLst>
                              <p:cond delay="0"/>
                            </p:stCondLst>
                            <p:childTnLst>
                              <p:par>
                                <p:cTn id="161" presetID="1" presetClass="entr" presetSubtype="0" fill="hold" grpId="0" nodeType="clickEffect">
                                  <p:stCondLst>
                                    <p:cond delay="0"/>
                                  </p:stCondLst>
                                  <p:childTnLst>
                                    <p:set>
                                      <p:cBhvr>
                                        <p:cTn id="162" dur="1" fill="hold">
                                          <p:stCondLst>
                                            <p:cond delay="0"/>
                                          </p:stCondLst>
                                        </p:cTn>
                                        <p:tgtEl>
                                          <p:spTgt spid="8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8" grpId="0"/>
      <p:bldP spid="19" grpId="0" animBg="1"/>
      <p:bldP spid="20" grpId="0" animBg="1"/>
      <p:bldP spid="21" grpId="0"/>
      <p:bldP spid="22" grpId="0" animBg="1"/>
      <p:bldP spid="23" grpId="0" animBg="1"/>
      <p:bldP spid="24" grpId="0" animBg="1"/>
      <p:bldP spid="25" grpId="0" animBg="1"/>
      <p:bldP spid="26" grpId="0"/>
      <p:bldP spid="29" grpId="0" animBg="1"/>
      <p:bldP spid="33" grpId="0" animBg="1"/>
      <p:bldP spid="35" grpId="0" animBg="1"/>
      <p:bldP spid="37" grpId="0"/>
      <p:bldP spid="38" grpId="0"/>
      <p:bldP spid="39" grpId="0"/>
      <p:bldP spid="40" grpId="0"/>
      <p:bldP spid="41" grpId="0" animBg="1"/>
      <p:bldP spid="44" grpId="0"/>
      <p:bldP spid="45" grpId="0"/>
      <p:bldP spid="48" grpId="0" animBg="1"/>
      <p:bldP spid="49" grpId="0" animBg="1"/>
      <p:bldP spid="50" grpId="0"/>
      <p:bldP spid="51" grpId="0"/>
      <p:bldP spid="52" grpId="0" animBg="1"/>
      <p:bldP spid="53" grpId="0" animBg="1"/>
      <p:bldP spid="54" grpId="0"/>
      <p:bldP spid="55" grpId="0"/>
      <p:bldP spid="56" grpId="0"/>
      <p:bldP spid="57" grpId="0" animBg="1"/>
      <p:bldP spid="58" grpId="0" animBg="1"/>
      <p:bldP spid="59" grpId="0"/>
      <p:bldP spid="63" grpId="0" animBg="1"/>
      <p:bldP spid="65" grpId="0" animBg="1"/>
      <p:bldP spid="67" grpId="0"/>
      <p:bldP spid="68" grpId="0"/>
      <p:bldP spid="69" grpId="0"/>
      <p:bldP spid="71" grpId="0"/>
      <p:bldP spid="72" grpId="0"/>
      <p:bldP spid="77" grpId="0"/>
      <p:bldP spid="78" grpId="0"/>
      <p:bldP spid="79" grpId="0"/>
      <p:bldP spid="80" grpId="0"/>
      <p:bldP spid="81" grpId="0" animBg="1"/>
      <p:bldP spid="82" grpId="0" animBg="1"/>
      <p:bldP spid="83" grpId="0"/>
    </p:bld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FFCCA8-4FE3-ED05-263D-37CA5FDD4EE6}"/>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CB99A1C0-A4C8-9471-F034-D91C9F3D95E2}"/>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93A2F8A6-71C0-6170-5041-F636C536B895}"/>
              </a:ext>
            </a:extLst>
          </p:cNvPr>
          <p:cNvSpPr/>
          <p:nvPr/>
        </p:nvSpPr>
        <p:spPr>
          <a:xfrm>
            <a:off x="109728" y="3115658"/>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7B46614D-E371-84D4-4320-D8C3FDC48679}"/>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cs typeface="Calibri" pitchFamily="34" charset="-120"/>
              </a:rPr>
              <a:t>Introduction</a:t>
            </a:r>
          </a:p>
        </p:txBody>
      </p:sp>
      <p:sp>
        <p:nvSpPr>
          <p:cNvPr id="6" name="Text 4">
            <a:extLst>
              <a:ext uri="{FF2B5EF4-FFF2-40B4-BE49-F238E27FC236}">
                <a16:creationId xmlns:a16="http://schemas.microsoft.com/office/drawing/2014/main" id="{4F421598-3347-C76C-238D-0C19587DC528}"/>
              </a:ext>
            </a:extLst>
          </p:cNvPr>
          <p:cNvSpPr/>
          <p:nvPr/>
        </p:nvSpPr>
        <p:spPr>
          <a:xfrm>
            <a:off x="182880" y="2267712"/>
            <a:ext cx="1225296" cy="512064"/>
          </a:xfrm>
          <a:prstGeom prst="rect">
            <a:avLst/>
          </a:prstGeom>
          <a:noFill/>
          <a:ln/>
        </p:spPr>
        <p:txBody>
          <a:bodyPr wrap="square" rtlCol="0" anchor="ctr"/>
          <a:lstStyle/>
          <a:p>
            <a:r>
              <a:rPr lang="en-US" sz="1250" dirty="0">
                <a:solidFill>
                  <a:srgbClr val="EACBD1"/>
                </a:solidFill>
                <a:latin typeface="Calibri" pitchFamily="34" charset="0"/>
                <a:cs typeface="Calibri" pitchFamily="34" charset="-120"/>
              </a:rPr>
              <a:t>TACO</a:t>
            </a:r>
          </a:p>
        </p:txBody>
      </p:sp>
      <p:sp>
        <p:nvSpPr>
          <p:cNvPr id="7" name="Text 5">
            <a:extLst>
              <a:ext uri="{FF2B5EF4-FFF2-40B4-BE49-F238E27FC236}">
                <a16:creationId xmlns:a16="http://schemas.microsoft.com/office/drawing/2014/main" id="{CCEC9C69-C1E0-7191-69AB-091BBF5206CF}"/>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cs typeface="Calibri" pitchFamily="34" charset="-120"/>
              </a:rPr>
              <a:t>UNIQ</a:t>
            </a:r>
          </a:p>
        </p:txBody>
      </p:sp>
      <p:sp>
        <p:nvSpPr>
          <p:cNvPr id="8" name="Text 6">
            <a:extLst>
              <a:ext uri="{FF2B5EF4-FFF2-40B4-BE49-F238E27FC236}">
                <a16:creationId xmlns:a16="http://schemas.microsoft.com/office/drawing/2014/main" id="{AC9101F0-E227-4319-F3E3-1710A26672B8}"/>
              </a:ext>
            </a:extLst>
          </p:cNvPr>
          <p:cNvSpPr/>
          <p:nvPr/>
        </p:nvSpPr>
        <p:spPr>
          <a:xfrm>
            <a:off x="182880" y="4005072"/>
            <a:ext cx="1225296" cy="512064"/>
          </a:xfrm>
          <a:prstGeom prst="rect">
            <a:avLst/>
          </a:prstGeom>
          <a:noFill/>
          <a:ln/>
        </p:spPr>
        <p:txBody>
          <a:bodyPr wrap="square" rtlCol="0" anchor="ctr"/>
          <a:lstStyle/>
          <a:p>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a:extLst>
              <a:ext uri="{FF2B5EF4-FFF2-40B4-BE49-F238E27FC236}">
                <a16:creationId xmlns:a16="http://schemas.microsoft.com/office/drawing/2014/main" id="{682D11D1-584F-3856-8F75-ABC0C4D4581E}"/>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UNIQ: Communication-Efficient Distributed Quantum Computing</a:t>
            </a:r>
          </a:p>
        </p:txBody>
      </p:sp>
      <p:sp>
        <p:nvSpPr>
          <p:cNvPr id="13" name="Text 11">
            <a:extLst>
              <a:ext uri="{FF2B5EF4-FFF2-40B4-BE49-F238E27FC236}">
                <a16:creationId xmlns:a16="http://schemas.microsoft.com/office/drawing/2014/main" id="{626ECFAA-94E5-A14F-F895-829E1E88E44A}"/>
              </a:ext>
            </a:extLst>
          </p:cNvPr>
          <p:cNvSpPr/>
          <p:nvPr/>
        </p:nvSpPr>
        <p:spPr>
          <a:xfrm>
            <a:off x="11551615" y="6473952"/>
            <a:ext cx="411480" cy="274320"/>
          </a:xfrm>
          <a:prstGeom prst="rect">
            <a:avLst/>
          </a:prstGeom>
          <a:no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162</a:t>
            </a:fld>
            <a:endParaRPr lang="en-US" sz="1000" dirty="0"/>
          </a:p>
        </p:txBody>
      </p:sp>
      <p:sp>
        <p:nvSpPr>
          <p:cNvPr id="14" name="Text 12">
            <a:extLst>
              <a:ext uri="{FF2B5EF4-FFF2-40B4-BE49-F238E27FC236}">
                <a16:creationId xmlns:a16="http://schemas.microsoft.com/office/drawing/2014/main" id="{72B7A60F-ECBA-C113-F3D2-16718B55AF79}"/>
              </a:ext>
            </a:extLst>
          </p:cNvPr>
          <p:cNvSpPr/>
          <p:nvPr/>
        </p:nvSpPr>
        <p:spPr>
          <a:xfrm>
            <a:off x="2011680" y="6473952"/>
            <a:ext cx="5486400" cy="274320"/>
          </a:xfrm>
          <a:prstGeom prst="rect">
            <a:avLst/>
          </a:prstGeom>
          <a:noFill/>
          <a:ln/>
        </p:spPr>
        <p:txBody>
          <a:bodyPr wrap="square" rtlCol="0" anchor="ctr"/>
          <a:lstStyle/>
          <a:p>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sp>
        <p:nvSpPr>
          <p:cNvPr id="3" name="Text 9">
            <a:extLst>
              <a:ext uri="{FF2B5EF4-FFF2-40B4-BE49-F238E27FC236}">
                <a16:creationId xmlns:a16="http://schemas.microsoft.com/office/drawing/2014/main" id="{7160A8AA-F7D5-663E-E208-99778111B2DC}"/>
              </a:ext>
            </a:extLst>
          </p:cNvPr>
          <p:cNvSpPr/>
          <p:nvPr/>
        </p:nvSpPr>
        <p:spPr>
          <a:xfrm>
            <a:off x="2011680" y="621792"/>
            <a:ext cx="9677095" cy="658368"/>
          </a:xfrm>
          <a:prstGeom prst="rect">
            <a:avLst/>
          </a:prstGeom>
          <a:noFill/>
        </p:spPr>
        <p:txBody>
          <a:bodyPr wrap="square" rtlCol="0" anchor="ctr"/>
          <a:lstStyle/>
          <a:p>
            <a:r>
              <a:rPr lang="en-US" sz="2400" b="1" dirty="0">
                <a:solidFill>
                  <a:srgbClr val="231F20"/>
                </a:solidFill>
                <a:latin typeface="Cambria" panose="02040503050406030204" pitchFamily="34" charset="0"/>
                <a:ea typeface="Cambria" panose="02040503050406030204" pitchFamily="34" charset="-122"/>
                <a:cs typeface="Cambria" panose="02040503050406030204" pitchFamily="34" charset="-120"/>
              </a:rPr>
              <a:t>Evaluation Setting</a:t>
            </a:r>
            <a:endParaRPr lang="en-US" sz="2400" dirty="0"/>
          </a:p>
        </p:txBody>
      </p:sp>
      <p:sp>
        <p:nvSpPr>
          <p:cNvPr id="9" name="文本框 13">
            <a:extLst>
              <a:ext uri="{FF2B5EF4-FFF2-40B4-BE49-F238E27FC236}">
                <a16:creationId xmlns:a16="http://schemas.microsoft.com/office/drawing/2014/main" id="{7DBCC314-0B7A-104E-0C19-92AF42CBD718}"/>
              </a:ext>
            </a:extLst>
          </p:cNvPr>
          <p:cNvSpPr txBox="1"/>
          <p:nvPr/>
        </p:nvSpPr>
        <p:spPr>
          <a:xfrm>
            <a:off x="1885885" y="1285702"/>
            <a:ext cx="4406224" cy="1162113"/>
          </a:xfrm>
          <a:prstGeom prst="rect">
            <a:avLst/>
          </a:prstGeom>
          <a:noFill/>
        </p:spPr>
        <p:txBody>
          <a:bodyPr wrap="square">
            <a:spAutoFit/>
          </a:bodyPr>
          <a:lstStyle/>
          <a:p>
            <a:pPr>
              <a:lnSpc>
                <a:spcPct val="110000"/>
              </a:lnSpc>
            </a:pPr>
            <a:r>
              <a:rPr lang="en-US" altLang="zh-CN" sz="1600" b="1" dirty="0"/>
              <a:t>1) Implementation</a:t>
            </a:r>
          </a:p>
          <a:p>
            <a:pPr>
              <a:lnSpc>
                <a:spcPct val="110000"/>
              </a:lnSpc>
            </a:pPr>
            <a:r>
              <a:rPr lang="en-US" altLang="zh-CN" sz="1600" dirty="0"/>
              <a:t>A lightweight discrete–event simulator in Python</a:t>
            </a:r>
          </a:p>
          <a:p>
            <a:pPr>
              <a:lnSpc>
                <a:spcPct val="110000"/>
              </a:lnSpc>
            </a:pPr>
            <a:r>
              <a:rPr lang="en-US" altLang="zh-CN" sz="1600" dirty="0"/>
              <a:t>Quantum circuits: </a:t>
            </a:r>
            <a:r>
              <a:rPr lang="en-US" altLang="zh-CN" sz="1600" dirty="0" err="1"/>
              <a:t>Qiskit</a:t>
            </a:r>
            <a:r>
              <a:rPr lang="en-US" altLang="zh-CN" sz="1600" dirty="0"/>
              <a:t> package</a:t>
            </a:r>
          </a:p>
          <a:p>
            <a:pPr>
              <a:lnSpc>
                <a:spcPct val="110000"/>
              </a:lnSpc>
            </a:pPr>
            <a:endParaRPr lang="en-US" altLang="zh-CN" sz="1600" dirty="0"/>
          </a:p>
        </p:txBody>
      </p:sp>
      <p:pic>
        <p:nvPicPr>
          <p:cNvPr id="11" name="图片 15">
            <a:extLst>
              <a:ext uri="{FF2B5EF4-FFF2-40B4-BE49-F238E27FC236}">
                <a16:creationId xmlns:a16="http://schemas.microsoft.com/office/drawing/2014/main" id="{175DDBBE-EC68-4D50-C1EE-19B8B8DDB00C}"/>
              </a:ext>
            </a:extLst>
          </p:cNvPr>
          <p:cNvPicPr>
            <a:picLocks noChangeAspect="1"/>
          </p:cNvPicPr>
          <p:nvPr/>
        </p:nvPicPr>
        <p:blipFill>
          <a:blip r:embed="rId3"/>
          <a:stretch>
            <a:fillRect/>
          </a:stretch>
        </p:blipFill>
        <p:spPr>
          <a:xfrm>
            <a:off x="6689672" y="2907558"/>
            <a:ext cx="4344721" cy="889235"/>
          </a:xfrm>
          <a:prstGeom prst="rect">
            <a:avLst/>
          </a:prstGeom>
        </p:spPr>
      </p:pic>
      <p:pic>
        <p:nvPicPr>
          <p:cNvPr id="12" name="图片 20">
            <a:extLst>
              <a:ext uri="{FF2B5EF4-FFF2-40B4-BE49-F238E27FC236}">
                <a16:creationId xmlns:a16="http://schemas.microsoft.com/office/drawing/2014/main" id="{53224A15-6074-5B73-4F58-0FE08D2D373C}"/>
              </a:ext>
            </a:extLst>
          </p:cNvPr>
          <p:cNvPicPr>
            <a:picLocks noChangeAspect="1"/>
          </p:cNvPicPr>
          <p:nvPr/>
        </p:nvPicPr>
        <p:blipFill>
          <a:blip r:embed="rId4"/>
          <a:stretch>
            <a:fillRect/>
          </a:stretch>
        </p:blipFill>
        <p:spPr>
          <a:xfrm>
            <a:off x="2007445" y="3703694"/>
            <a:ext cx="4038351" cy="1014987"/>
          </a:xfrm>
          <a:prstGeom prst="rect">
            <a:avLst/>
          </a:prstGeom>
        </p:spPr>
      </p:pic>
      <p:sp>
        <p:nvSpPr>
          <p:cNvPr id="15" name="文本框 22">
            <a:extLst>
              <a:ext uri="{FF2B5EF4-FFF2-40B4-BE49-F238E27FC236}">
                <a16:creationId xmlns:a16="http://schemas.microsoft.com/office/drawing/2014/main" id="{1A2459C5-EEE4-BF6A-8B14-68435161C5DF}"/>
              </a:ext>
            </a:extLst>
          </p:cNvPr>
          <p:cNvSpPr txBox="1"/>
          <p:nvPr/>
        </p:nvSpPr>
        <p:spPr>
          <a:xfrm>
            <a:off x="2007445" y="3395917"/>
            <a:ext cx="4284664" cy="338554"/>
          </a:xfrm>
          <a:prstGeom prst="rect">
            <a:avLst/>
          </a:prstGeom>
          <a:noFill/>
        </p:spPr>
        <p:txBody>
          <a:bodyPr wrap="square">
            <a:spAutoFit/>
          </a:bodyPr>
          <a:lstStyle/>
          <a:p>
            <a:r>
              <a:rPr lang="en-US" altLang="zh-CN" sz="1600" dirty="0"/>
              <a:t>Table 2. Characteristics of user-defined circuits.</a:t>
            </a:r>
            <a:endParaRPr lang="zh-CN" altLang="en-US" sz="1600" dirty="0"/>
          </a:p>
        </p:txBody>
      </p:sp>
      <p:sp>
        <p:nvSpPr>
          <p:cNvPr id="16" name="文本框 24">
            <a:extLst>
              <a:ext uri="{FF2B5EF4-FFF2-40B4-BE49-F238E27FC236}">
                <a16:creationId xmlns:a16="http://schemas.microsoft.com/office/drawing/2014/main" id="{195D0876-B6B5-F2F1-1364-B89BC9D8524B}"/>
              </a:ext>
            </a:extLst>
          </p:cNvPr>
          <p:cNvSpPr txBox="1"/>
          <p:nvPr/>
        </p:nvSpPr>
        <p:spPr>
          <a:xfrm>
            <a:off x="6567756" y="1301797"/>
            <a:ext cx="5492580" cy="1432956"/>
          </a:xfrm>
          <a:prstGeom prst="rect">
            <a:avLst/>
          </a:prstGeom>
          <a:noFill/>
        </p:spPr>
        <p:txBody>
          <a:bodyPr wrap="square">
            <a:spAutoFit/>
          </a:bodyPr>
          <a:lstStyle/>
          <a:p>
            <a:pPr>
              <a:lnSpc>
                <a:spcPct val="110000"/>
              </a:lnSpc>
            </a:pPr>
            <a:r>
              <a:rPr lang="en-US" altLang="zh-CN" sz="1600" b="1" dirty="0"/>
              <a:t>3) Evaluation Metrics</a:t>
            </a:r>
          </a:p>
          <a:p>
            <a:pPr>
              <a:lnSpc>
                <a:spcPct val="110000"/>
              </a:lnSpc>
            </a:pPr>
            <a:r>
              <a:rPr lang="en-US" altLang="zh-CN" sz="1600" dirty="0"/>
              <a:t>circuit runtime, algorithm execution time, the objective value defined in Eq. (1), and EPR pairs utilization</a:t>
            </a:r>
          </a:p>
          <a:p>
            <a:pPr marL="285750" indent="-285750">
              <a:lnSpc>
                <a:spcPct val="110000"/>
              </a:lnSpc>
              <a:buFont typeface="Arial" panose="020B0604020202020204" pitchFamily="34" charset="0"/>
              <a:buChar char="•"/>
            </a:pPr>
            <a:r>
              <a:rPr lang="en-US" altLang="zh-CN" sz="1600" dirty="0"/>
              <a:t>minimize the first three metrics</a:t>
            </a:r>
          </a:p>
          <a:p>
            <a:pPr marL="285750" indent="-285750">
              <a:lnSpc>
                <a:spcPct val="110000"/>
              </a:lnSpc>
              <a:buFont typeface="Arial" panose="020B0604020202020204" pitchFamily="34" charset="0"/>
              <a:buChar char="•"/>
            </a:pPr>
            <a:r>
              <a:rPr lang="en-US" altLang="zh-CN" sz="1600" dirty="0"/>
              <a:t>maximize EPR pairs utilization</a:t>
            </a:r>
          </a:p>
        </p:txBody>
      </p:sp>
      <p:pic>
        <p:nvPicPr>
          <p:cNvPr id="17" name="图片 26">
            <a:extLst>
              <a:ext uri="{FF2B5EF4-FFF2-40B4-BE49-F238E27FC236}">
                <a16:creationId xmlns:a16="http://schemas.microsoft.com/office/drawing/2014/main" id="{FC102BC1-5EEA-98A7-9958-5D701A5AF989}"/>
              </a:ext>
            </a:extLst>
          </p:cNvPr>
          <p:cNvPicPr>
            <a:picLocks noChangeAspect="1"/>
          </p:cNvPicPr>
          <p:nvPr/>
        </p:nvPicPr>
        <p:blipFill>
          <a:blip r:embed="rId5"/>
          <a:stretch>
            <a:fillRect/>
          </a:stretch>
        </p:blipFill>
        <p:spPr>
          <a:xfrm>
            <a:off x="2007445" y="5200565"/>
            <a:ext cx="3440415" cy="1084717"/>
          </a:xfrm>
          <a:prstGeom prst="rect">
            <a:avLst/>
          </a:prstGeom>
        </p:spPr>
      </p:pic>
      <p:sp>
        <p:nvSpPr>
          <p:cNvPr id="18" name="文本框 28">
            <a:extLst>
              <a:ext uri="{FF2B5EF4-FFF2-40B4-BE49-F238E27FC236}">
                <a16:creationId xmlns:a16="http://schemas.microsoft.com/office/drawing/2014/main" id="{2F30394D-7C07-FC76-2F38-FA68ED359F9A}"/>
              </a:ext>
            </a:extLst>
          </p:cNvPr>
          <p:cNvSpPr txBox="1"/>
          <p:nvPr/>
        </p:nvSpPr>
        <p:spPr>
          <a:xfrm>
            <a:off x="2007445" y="4879294"/>
            <a:ext cx="5116682" cy="338554"/>
          </a:xfrm>
          <a:prstGeom prst="rect">
            <a:avLst/>
          </a:prstGeom>
          <a:noFill/>
        </p:spPr>
        <p:txBody>
          <a:bodyPr wrap="square">
            <a:spAutoFit/>
          </a:bodyPr>
          <a:lstStyle/>
          <a:p>
            <a:r>
              <a:rPr lang="en-US" altLang="zh-CN" sz="1600" dirty="0"/>
              <a:t>Table 3. Characteristics of real-world quantum circuits.</a:t>
            </a:r>
            <a:endParaRPr lang="zh-CN" altLang="en-US" sz="1600" dirty="0"/>
          </a:p>
        </p:txBody>
      </p:sp>
      <p:sp>
        <p:nvSpPr>
          <p:cNvPr id="19" name="文本框 30">
            <a:extLst>
              <a:ext uri="{FF2B5EF4-FFF2-40B4-BE49-F238E27FC236}">
                <a16:creationId xmlns:a16="http://schemas.microsoft.com/office/drawing/2014/main" id="{C431EED0-498A-0C35-7C01-D5E0A7FA2A69}"/>
              </a:ext>
            </a:extLst>
          </p:cNvPr>
          <p:cNvSpPr txBox="1"/>
          <p:nvPr/>
        </p:nvSpPr>
        <p:spPr>
          <a:xfrm>
            <a:off x="1893793" y="2491090"/>
            <a:ext cx="6219928" cy="855619"/>
          </a:xfrm>
          <a:prstGeom prst="rect">
            <a:avLst/>
          </a:prstGeom>
          <a:noFill/>
        </p:spPr>
        <p:txBody>
          <a:bodyPr wrap="square">
            <a:spAutoFit/>
          </a:bodyPr>
          <a:lstStyle/>
          <a:p>
            <a:pPr>
              <a:lnSpc>
                <a:spcPct val="110000"/>
              </a:lnSpc>
            </a:pPr>
            <a:r>
              <a:rPr lang="en-US" altLang="zh-CN" sz="1600" b="1" dirty="0"/>
              <a:t>2) Circuits Settings</a:t>
            </a:r>
          </a:p>
          <a:p>
            <a:pPr marL="285750" indent="-285750">
              <a:buFont typeface="Arial" panose="020B0604020202020204" pitchFamily="34" charset="0"/>
              <a:buChar char="•"/>
            </a:pPr>
            <a:r>
              <a:rPr lang="en-US" altLang="zh-CN" sz="1600" dirty="0"/>
              <a:t>Circuits with four different scales</a:t>
            </a:r>
          </a:p>
          <a:p>
            <a:pPr marL="285750" indent="-285750">
              <a:buFont typeface="Arial" panose="020B0604020202020204" pitchFamily="34" charset="0"/>
              <a:buChar char="•"/>
            </a:pPr>
            <a:r>
              <a:rPr lang="en-US" altLang="zh-CN" sz="1600" dirty="0"/>
              <a:t>Real-world quantum circuits</a:t>
            </a:r>
          </a:p>
        </p:txBody>
      </p:sp>
      <p:sp>
        <p:nvSpPr>
          <p:cNvPr id="20" name="文本框 32">
            <a:extLst>
              <a:ext uri="{FF2B5EF4-FFF2-40B4-BE49-F238E27FC236}">
                <a16:creationId xmlns:a16="http://schemas.microsoft.com/office/drawing/2014/main" id="{637906CA-2CA3-33D3-65B1-EB44CCE9A5AC}"/>
              </a:ext>
            </a:extLst>
          </p:cNvPr>
          <p:cNvSpPr txBox="1"/>
          <p:nvPr/>
        </p:nvSpPr>
        <p:spPr>
          <a:xfrm>
            <a:off x="6567756" y="3912864"/>
            <a:ext cx="6094324" cy="1703800"/>
          </a:xfrm>
          <a:prstGeom prst="rect">
            <a:avLst/>
          </a:prstGeom>
          <a:noFill/>
        </p:spPr>
        <p:txBody>
          <a:bodyPr wrap="square">
            <a:spAutoFit/>
          </a:bodyPr>
          <a:lstStyle/>
          <a:p>
            <a:pPr>
              <a:lnSpc>
                <a:spcPct val="110000"/>
              </a:lnSpc>
            </a:pPr>
            <a:r>
              <a:rPr lang="en-US" altLang="zh-CN" sz="1600" b="1" dirty="0"/>
              <a:t>4) Baseline Methods</a:t>
            </a:r>
          </a:p>
          <a:p>
            <a:pPr marL="285750" indent="-285750">
              <a:lnSpc>
                <a:spcPct val="110000"/>
              </a:lnSpc>
              <a:buFont typeface="Arial" panose="020B0604020202020204" pitchFamily="34" charset="0"/>
              <a:buChar char="•"/>
            </a:pPr>
            <a:r>
              <a:rPr lang="en-US" altLang="zh-CN" sz="1600" dirty="0"/>
              <a:t>Simulated annealing: heuristic global optimization</a:t>
            </a:r>
          </a:p>
          <a:p>
            <a:pPr marL="285750" indent="-285750">
              <a:lnSpc>
                <a:spcPct val="110000"/>
              </a:lnSpc>
              <a:buFont typeface="Arial" panose="020B0604020202020204" pitchFamily="34" charset="0"/>
              <a:buChar char="•"/>
            </a:pPr>
            <a:r>
              <a:rPr lang="en-US" altLang="zh-CN" sz="1600" dirty="0"/>
              <a:t>Random: random mapping</a:t>
            </a:r>
          </a:p>
          <a:p>
            <a:pPr marL="285750" indent="-285750">
              <a:lnSpc>
                <a:spcPct val="110000"/>
              </a:lnSpc>
              <a:buFont typeface="Arial" panose="020B0604020202020204" pitchFamily="34" charset="0"/>
              <a:buChar char="•"/>
            </a:pPr>
            <a:r>
              <a:rPr lang="en-US" altLang="zh-CN" sz="1600" dirty="0"/>
              <a:t>Average: average over random trials</a:t>
            </a:r>
          </a:p>
          <a:p>
            <a:pPr marL="285750" indent="-285750">
              <a:lnSpc>
                <a:spcPct val="110000"/>
              </a:lnSpc>
              <a:buFont typeface="Arial" panose="020B0604020202020204" pitchFamily="34" charset="0"/>
              <a:buChar char="•"/>
            </a:pPr>
            <a:r>
              <a:rPr lang="en-US" altLang="zh-CN" sz="1600" dirty="0" err="1"/>
              <a:t>CloudQC</a:t>
            </a:r>
            <a:r>
              <a:rPr lang="en-US" altLang="zh-CN" sz="1600" dirty="0"/>
              <a:t> </a:t>
            </a:r>
            <a:r>
              <a:rPr lang="en-US" altLang="zh-CN" sz="1600" baseline="30000" dirty="0"/>
              <a:t>[1]</a:t>
            </a:r>
          </a:p>
          <a:p>
            <a:pPr>
              <a:lnSpc>
                <a:spcPct val="110000"/>
              </a:lnSpc>
            </a:pPr>
            <a:endParaRPr lang="en-US" altLang="zh-CN" sz="1600" dirty="0"/>
          </a:p>
        </p:txBody>
      </p:sp>
      <p:sp>
        <p:nvSpPr>
          <p:cNvPr id="21" name="文本框 36">
            <a:extLst>
              <a:ext uri="{FF2B5EF4-FFF2-40B4-BE49-F238E27FC236}">
                <a16:creationId xmlns:a16="http://schemas.microsoft.com/office/drawing/2014/main" id="{EC1F86D2-7947-624A-EAC8-D81E68BDDD65}"/>
              </a:ext>
            </a:extLst>
          </p:cNvPr>
          <p:cNvSpPr txBox="1"/>
          <p:nvPr/>
        </p:nvSpPr>
        <p:spPr>
          <a:xfrm>
            <a:off x="6567756" y="5881040"/>
            <a:ext cx="5523129" cy="507831"/>
          </a:xfrm>
          <a:prstGeom prst="rect">
            <a:avLst/>
          </a:prstGeom>
          <a:noFill/>
        </p:spPr>
        <p:txBody>
          <a:bodyPr wrap="square">
            <a:spAutoFit/>
          </a:bodyPr>
          <a:lstStyle/>
          <a:p>
            <a:pPr>
              <a:defRPr/>
            </a:pPr>
            <a:r>
              <a:rPr lang="en-US" altLang="zh-CN" sz="900" dirty="0">
                <a:highlight>
                  <a:srgbClr val="FFFFFF"/>
                </a:highlight>
                <a:ea typeface="等线" panose="02010600030101010101" pitchFamily="2" charset="-122"/>
              </a:rPr>
              <a:t>[1] Zhou, R., Gan, Y., Liu, Y., &amp; Qian, C. (2025, July). </a:t>
            </a:r>
            <a:r>
              <a:rPr lang="en-US" altLang="zh-CN" sz="900" dirty="0" err="1">
                <a:highlight>
                  <a:srgbClr val="FFFFFF"/>
                </a:highlight>
                <a:ea typeface="等线" panose="02010600030101010101" pitchFamily="2" charset="-122"/>
              </a:rPr>
              <a:t>CloudQC</a:t>
            </a:r>
            <a:r>
              <a:rPr lang="en-US" altLang="zh-CN" sz="900" dirty="0">
                <a:highlight>
                  <a:srgbClr val="FFFFFF"/>
                </a:highlight>
                <a:ea typeface="等线" panose="02010600030101010101" pitchFamily="2" charset="-122"/>
              </a:rPr>
              <a:t>: A network-aware framework for multi-tenant distributed quantum computing. In 2025 IEEE 45th International Conference on Distributed Computing Systems (ICDCS) (pp. 155-165). IEEE.</a:t>
            </a:r>
            <a:endParaRPr lang="zh-CN" altLang="en-US" sz="900" dirty="0">
              <a:highlight>
                <a:srgbClr val="FFFFFF"/>
              </a:highlight>
              <a:ea typeface="等线" panose="02010600030101010101" pitchFamily="2" charset="-122"/>
            </a:endParaRPr>
          </a:p>
        </p:txBody>
      </p:sp>
    </p:spTree>
    <p:extLst>
      <p:ext uri="{BB962C8B-B14F-4D97-AF65-F5344CB8AC3E}">
        <p14:creationId xmlns:p14="http://schemas.microsoft.com/office/powerpoint/2010/main" val="4255997375"/>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7C0A14-C1CE-9C34-E76A-354B6369874B}"/>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1B4D8470-E671-FE56-AAF1-5D3E6A06381E}"/>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72DD0192-F33D-1A2D-E6F2-BFE3538A6C59}"/>
              </a:ext>
            </a:extLst>
          </p:cNvPr>
          <p:cNvSpPr/>
          <p:nvPr/>
        </p:nvSpPr>
        <p:spPr>
          <a:xfrm>
            <a:off x="109728" y="3115658"/>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18027B62-8912-BA4D-AE1D-31FE9982FD6C}"/>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cs typeface="Calibri" pitchFamily="34" charset="-120"/>
              </a:rPr>
              <a:t>Introduction</a:t>
            </a:r>
          </a:p>
        </p:txBody>
      </p:sp>
      <p:sp>
        <p:nvSpPr>
          <p:cNvPr id="6" name="Text 4">
            <a:extLst>
              <a:ext uri="{FF2B5EF4-FFF2-40B4-BE49-F238E27FC236}">
                <a16:creationId xmlns:a16="http://schemas.microsoft.com/office/drawing/2014/main" id="{3478FE80-6A73-E70D-3445-DE98557FB67D}"/>
              </a:ext>
            </a:extLst>
          </p:cNvPr>
          <p:cNvSpPr/>
          <p:nvPr/>
        </p:nvSpPr>
        <p:spPr>
          <a:xfrm>
            <a:off x="182880" y="2267712"/>
            <a:ext cx="1225296" cy="512064"/>
          </a:xfrm>
          <a:prstGeom prst="rect">
            <a:avLst/>
          </a:prstGeom>
          <a:noFill/>
          <a:ln/>
        </p:spPr>
        <p:txBody>
          <a:bodyPr wrap="square" rtlCol="0" anchor="ctr"/>
          <a:lstStyle/>
          <a:p>
            <a:r>
              <a:rPr lang="en-US" sz="1250" dirty="0">
                <a:solidFill>
                  <a:srgbClr val="EACBD1"/>
                </a:solidFill>
                <a:latin typeface="Calibri" pitchFamily="34" charset="0"/>
                <a:cs typeface="Calibri" pitchFamily="34" charset="-120"/>
              </a:rPr>
              <a:t>TACO</a:t>
            </a:r>
          </a:p>
        </p:txBody>
      </p:sp>
      <p:sp>
        <p:nvSpPr>
          <p:cNvPr id="7" name="Text 5">
            <a:extLst>
              <a:ext uri="{FF2B5EF4-FFF2-40B4-BE49-F238E27FC236}">
                <a16:creationId xmlns:a16="http://schemas.microsoft.com/office/drawing/2014/main" id="{2137151C-E1C7-CBCE-53CC-6C6B4FE04359}"/>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cs typeface="Calibri" pitchFamily="34" charset="-120"/>
              </a:rPr>
              <a:t>UNIQ</a:t>
            </a:r>
          </a:p>
        </p:txBody>
      </p:sp>
      <p:sp>
        <p:nvSpPr>
          <p:cNvPr id="8" name="Text 6">
            <a:extLst>
              <a:ext uri="{FF2B5EF4-FFF2-40B4-BE49-F238E27FC236}">
                <a16:creationId xmlns:a16="http://schemas.microsoft.com/office/drawing/2014/main" id="{00EF6433-336E-6751-5FE2-C8EBBA6D8295}"/>
              </a:ext>
            </a:extLst>
          </p:cNvPr>
          <p:cNvSpPr/>
          <p:nvPr/>
        </p:nvSpPr>
        <p:spPr>
          <a:xfrm>
            <a:off x="182880" y="4005072"/>
            <a:ext cx="1225296" cy="512064"/>
          </a:xfrm>
          <a:prstGeom prst="rect">
            <a:avLst/>
          </a:prstGeom>
          <a:noFill/>
          <a:ln/>
        </p:spPr>
        <p:txBody>
          <a:bodyPr wrap="square" rtlCol="0" anchor="ctr"/>
          <a:lstStyle/>
          <a:p>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a:extLst>
              <a:ext uri="{FF2B5EF4-FFF2-40B4-BE49-F238E27FC236}">
                <a16:creationId xmlns:a16="http://schemas.microsoft.com/office/drawing/2014/main" id="{C9405673-AA68-2560-BE69-AEF985DDBC92}"/>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UNIQ: Communication-Efficient Distributed Quantum Computing</a:t>
            </a:r>
          </a:p>
        </p:txBody>
      </p:sp>
      <p:sp>
        <p:nvSpPr>
          <p:cNvPr id="13" name="Text 11">
            <a:extLst>
              <a:ext uri="{FF2B5EF4-FFF2-40B4-BE49-F238E27FC236}">
                <a16:creationId xmlns:a16="http://schemas.microsoft.com/office/drawing/2014/main" id="{3A778F53-8D15-F5A9-C11D-44B7C5E5949B}"/>
              </a:ext>
            </a:extLst>
          </p:cNvPr>
          <p:cNvSpPr/>
          <p:nvPr/>
        </p:nvSpPr>
        <p:spPr>
          <a:xfrm>
            <a:off x="11551615" y="6473952"/>
            <a:ext cx="411480" cy="274320"/>
          </a:xfrm>
          <a:prstGeom prst="rect">
            <a:avLst/>
          </a:prstGeom>
          <a:no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163</a:t>
            </a:fld>
            <a:endParaRPr lang="en-US" sz="1000" dirty="0"/>
          </a:p>
        </p:txBody>
      </p:sp>
      <p:sp>
        <p:nvSpPr>
          <p:cNvPr id="3" name="Text 9">
            <a:extLst>
              <a:ext uri="{FF2B5EF4-FFF2-40B4-BE49-F238E27FC236}">
                <a16:creationId xmlns:a16="http://schemas.microsoft.com/office/drawing/2014/main" id="{BD6193D9-FD64-EB42-A110-3FBF41E7A349}"/>
              </a:ext>
            </a:extLst>
          </p:cNvPr>
          <p:cNvSpPr/>
          <p:nvPr/>
        </p:nvSpPr>
        <p:spPr>
          <a:xfrm>
            <a:off x="2011680" y="621792"/>
            <a:ext cx="9677095" cy="658368"/>
          </a:xfrm>
          <a:prstGeom prst="rect">
            <a:avLst/>
          </a:prstGeom>
          <a:noFill/>
        </p:spPr>
        <p:txBody>
          <a:bodyPr wrap="square" rtlCol="0" anchor="ctr"/>
          <a:lstStyle/>
          <a:p>
            <a:r>
              <a:rPr lang="en-US" sz="2400" b="1" dirty="0">
                <a:solidFill>
                  <a:srgbClr val="231F20"/>
                </a:solidFill>
                <a:latin typeface="Cambria" panose="02040503050406030204" pitchFamily="34" charset="0"/>
                <a:ea typeface="Cambria" panose="02040503050406030204" pitchFamily="34" charset="-122"/>
                <a:cs typeface="Cambria" panose="02040503050406030204" pitchFamily="34" charset="-120"/>
              </a:rPr>
              <a:t>Representative Example</a:t>
            </a:r>
            <a:endParaRPr lang="en-US" sz="2400" dirty="0"/>
          </a:p>
        </p:txBody>
      </p:sp>
      <p:pic>
        <p:nvPicPr>
          <p:cNvPr id="9" name="图片 2">
            <a:extLst>
              <a:ext uri="{FF2B5EF4-FFF2-40B4-BE49-F238E27FC236}">
                <a16:creationId xmlns:a16="http://schemas.microsoft.com/office/drawing/2014/main" id="{AB583B44-0A29-1E87-BE95-FAA4184B9A62}"/>
              </a:ext>
            </a:extLst>
          </p:cNvPr>
          <p:cNvPicPr>
            <a:picLocks noChangeAspect="1"/>
          </p:cNvPicPr>
          <p:nvPr/>
        </p:nvPicPr>
        <p:blipFill>
          <a:blip r:embed="rId3"/>
          <a:stretch>
            <a:fillRect/>
          </a:stretch>
        </p:blipFill>
        <p:spPr>
          <a:xfrm>
            <a:off x="3530009" y="3904592"/>
            <a:ext cx="3342164" cy="2794702"/>
          </a:xfrm>
          <a:prstGeom prst="rect">
            <a:avLst/>
          </a:prstGeom>
        </p:spPr>
      </p:pic>
      <p:pic>
        <p:nvPicPr>
          <p:cNvPr id="11" name="图片 13">
            <a:extLst>
              <a:ext uri="{FF2B5EF4-FFF2-40B4-BE49-F238E27FC236}">
                <a16:creationId xmlns:a16="http://schemas.microsoft.com/office/drawing/2014/main" id="{47293342-2897-B65F-F421-A212E6425816}"/>
              </a:ext>
            </a:extLst>
          </p:cNvPr>
          <p:cNvPicPr>
            <a:picLocks noChangeAspect="1"/>
          </p:cNvPicPr>
          <p:nvPr/>
        </p:nvPicPr>
        <p:blipFill>
          <a:blip r:embed="rId4"/>
          <a:stretch>
            <a:fillRect/>
          </a:stretch>
        </p:blipFill>
        <p:spPr>
          <a:xfrm>
            <a:off x="8717370" y="1042725"/>
            <a:ext cx="3303639" cy="2731855"/>
          </a:xfrm>
          <a:prstGeom prst="rect">
            <a:avLst/>
          </a:prstGeom>
        </p:spPr>
      </p:pic>
      <p:sp>
        <p:nvSpPr>
          <p:cNvPr id="12" name="文本框 15">
            <a:extLst>
              <a:ext uri="{FF2B5EF4-FFF2-40B4-BE49-F238E27FC236}">
                <a16:creationId xmlns:a16="http://schemas.microsoft.com/office/drawing/2014/main" id="{5CFE6854-1974-D528-6D8F-A83BB8B5C28C}"/>
              </a:ext>
            </a:extLst>
          </p:cNvPr>
          <p:cNvSpPr txBox="1"/>
          <p:nvPr/>
        </p:nvSpPr>
        <p:spPr>
          <a:xfrm>
            <a:off x="3188320" y="6602564"/>
            <a:ext cx="5343646" cy="307777"/>
          </a:xfrm>
          <a:prstGeom prst="rect">
            <a:avLst/>
          </a:prstGeom>
          <a:noFill/>
        </p:spPr>
        <p:txBody>
          <a:bodyPr wrap="square">
            <a:spAutoFit/>
          </a:bodyPr>
          <a:lstStyle/>
          <a:p>
            <a:r>
              <a:rPr lang="en-US" altLang="zh-CN" sz="1400" dirty="0"/>
              <a:t>Fig 2. Comparison with our method and Random Scheduling.</a:t>
            </a:r>
            <a:endParaRPr lang="zh-CN" altLang="en-US" sz="1400" dirty="0"/>
          </a:p>
        </p:txBody>
      </p:sp>
      <p:pic>
        <p:nvPicPr>
          <p:cNvPr id="15" name="图片 16">
            <a:extLst>
              <a:ext uri="{FF2B5EF4-FFF2-40B4-BE49-F238E27FC236}">
                <a16:creationId xmlns:a16="http://schemas.microsoft.com/office/drawing/2014/main" id="{AA382CE0-F355-6D0A-CF33-308165DBE399}"/>
              </a:ext>
            </a:extLst>
          </p:cNvPr>
          <p:cNvPicPr>
            <a:picLocks noChangeAspect="1"/>
          </p:cNvPicPr>
          <p:nvPr/>
        </p:nvPicPr>
        <p:blipFill>
          <a:blip r:embed="rId5"/>
          <a:stretch>
            <a:fillRect/>
          </a:stretch>
        </p:blipFill>
        <p:spPr>
          <a:xfrm>
            <a:off x="3338287" y="1204925"/>
            <a:ext cx="3205242" cy="2713348"/>
          </a:xfrm>
          <a:prstGeom prst="rect">
            <a:avLst/>
          </a:prstGeom>
        </p:spPr>
      </p:pic>
      <p:sp>
        <p:nvSpPr>
          <p:cNvPr id="16" name="矩形 20">
            <a:extLst>
              <a:ext uri="{FF2B5EF4-FFF2-40B4-BE49-F238E27FC236}">
                <a16:creationId xmlns:a16="http://schemas.microsoft.com/office/drawing/2014/main" id="{1D360717-E923-1064-30A1-B8B553E9333A}"/>
              </a:ext>
            </a:extLst>
          </p:cNvPr>
          <p:cNvSpPr/>
          <p:nvPr/>
        </p:nvSpPr>
        <p:spPr>
          <a:xfrm>
            <a:off x="3835012" y="1303664"/>
            <a:ext cx="688255" cy="2369476"/>
          </a:xfrm>
          <a:prstGeom prst="rect">
            <a:avLst/>
          </a:prstGeom>
          <a:noFill/>
          <a:ln w="38100">
            <a:solidFill>
              <a:srgbClr val="00B050"/>
            </a:solidFill>
            <a:prstDash val="sysDot"/>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17" name="箭头: 右 21">
            <a:extLst>
              <a:ext uri="{FF2B5EF4-FFF2-40B4-BE49-F238E27FC236}">
                <a16:creationId xmlns:a16="http://schemas.microsoft.com/office/drawing/2014/main" id="{DE5C96F0-B4E7-14A7-ACED-5C431D48354C}"/>
              </a:ext>
            </a:extLst>
          </p:cNvPr>
          <p:cNvSpPr/>
          <p:nvPr/>
        </p:nvSpPr>
        <p:spPr>
          <a:xfrm rot="888232">
            <a:off x="3142494" y="3188843"/>
            <a:ext cx="727748" cy="185736"/>
          </a:xfrm>
          <a:prstGeom prst="rightArrow">
            <a:avLst/>
          </a:prstGeom>
          <a:solidFill>
            <a:srgbClr val="00B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dirty="0"/>
          </a:p>
        </p:txBody>
      </p:sp>
      <p:sp>
        <p:nvSpPr>
          <p:cNvPr id="18" name="文本框 22">
            <a:extLst>
              <a:ext uri="{FF2B5EF4-FFF2-40B4-BE49-F238E27FC236}">
                <a16:creationId xmlns:a16="http://schemas.microsoft.com/office/drawing/2014/main" id="{4E51448A-0C84-3881-8175-20593CEE1239}"/>
              </a:ext>
            </a:extLst>
          </p:cNvPr>
          <p:cNvSpPr txBox="1"/>
          <p:nvPr/>
        </p:nvSpPr>
        <p:spPr>
          <a:xfrm>
            <a:off x="1561559" y="2080322"/>
            <a:ext cx="1996796" cy="1077218"/>
          </a:xfrm>
          <a:prstGeom prst="rect">
            <a:avLst/>
          </a:prstGeom>
          <a:noFill/>
        </p:spPr>
        <p:txBody>
          <a:bodyPr wrap="square">
            <a:spAutoFit/>
          </a:bodyPr>
          <a:lstStyle/>
          <a:p>
            <a:r>
              <a:rPr lang="en-US" altLang="zh-CN" sz="1600" dirty="0"/>
              <a:t>At time slot 1, </a:t>
            </a:r>
            <a:r>
              <a:rPr lang="en-US" altLang="zh-CN" sz="1600" dirty="0">
                <a:solidFill>
                  <a:srgbClr val="00B050"/>
                </a:solidFill>
              </a:rPr>
              <a:t>most gates are executed. </a:t>
            </a:r>
          </a:p>
          <a:p>
            <a:r>
              <a:rPr lang="en-US" altLang="zh-CN" sz="1600" dirty="0"/>
              <a:t>(15 local gates, 14 remote gates)</a:t>
            </a:r>
            <a:endParaRPr lang="zh-CN" altLang="en-US" sz="1600" dirty="0"/>
          </a:p>
        </p:txBody>
      </p:sp>
      <p:sp>
        <p:nvSpPr>
          <p:cNvPr id="19" name="箭头: 右 23">
            <a:extLst>
              <a:ext uri="{FF2B5EF4-FFF2-40B4-BE49-F238E27FC236}">
                <a16:creationId xmlns:a16="http://schemas.microsoft.com/office/drawing/2014/main" id="{C407C318-D7EF-F57F-79CE-A92506548041}"/>
              </a:ext>
            </a:extLst>
          </p:cNvPr>
          <p:cNvSpPr/>
          <p:nvPr/>
        </p:nvSpPr>
        <p:spPr>
          <a:xfrm rot="9170594">
            <a:off x="6277970" y="3424963"/>
            <a:ext cx="580048" cy="202121"/>
          </a:xfrm>
          <a:prstGeom prst="rightArrow">
            <a:avLst/>
          </a:prstGeom>
          <a:solidFill>
            <a:srgbClr val="00B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20" name="文本框 28">
            <a:extLst>
              <a:ext uri="{FF2B5EF4-FFF2-40B4-BE49-F238E27FC236}">
                <a16:creationId xmlns:a16="http://schemas.microsoft.com/office/drawing/2014/main" id="{364AE16F-F107-4BD7-0EE8-C72B6BBBB28B}"/>
              </a:ext>
            </a:extLst>
          </p:cNvPr>
          <p:cNvSpPr txBox="1"/>
          <p:nvPr/>
        </p:nvSpPr>
        <p:spPr>
          <a:xfrm>
            <a:off x="6814142" y="2649110"/>
            <a:ext cx="1792500" cy="830997"/>
          </a:xfrm>
          <a:prstGeom prst="rect">
            <a:avLst/>
          </a:prstGeom>
          <a:noFill/>
        </p:spPr>
        <p:txBody>
          <a:bodyPr wrap="square">
            <a:spAutoFit/>
          </a:bodyPr>
          <a:lstStyle/>
          <a:p>
            <a:r>
              <a:rPr lang="en-US" altLang="zh-CN" sz="1600" dirty="0"/>
              <a:t>It </a:t>
            </a:r>
            <a:r>
              <a:rPr lang="en-US" altLang="zh-CN" sz="1600" dirty="0">
                <a:solidFill>
                  <a:srgbClr val="00B050"/>
                </a:solidFill>
              </a:rPr>
              <a:t>only takes 5 time slots </a:t>
            </a:r>
            <a:r>
              <a:rPr lang="en-US" altLang="zh-CN" sz="1600" dirty="0"/>
              <a:t>to complete the entire circuit.</a:t>
            </a:r>
            <a:endParaRPr lang="zh-CN" altLang="en-US" sz="1600" dirty="0"/>
          </a:p>
        </p:txBody>
      </p:sp>
      <p:sp>
        <p:nvSpPr>
          <p:cNvPr id="21" name="箭头: 右 29">
            <a:extLst>
              <a:ext uri="{FF2B5EF4-FFF2-40B4-BE49-F238E27FC236}">
                <a16:creationId xmlns:a16="http://schemas.microsoft.com/office/drawing/2014/main" id="{17600BF6-3A85-75B6-28E2-3D62BBB07C00}"/>
              </a:ext>
            </a:extLst>
          </p:cNvPr>
          <p:cNvSpPr/>
          <p:nvPr/>
        </p:nvSpPr>
        <p:spPr>
          <a:xfrm rot="11733599">
            <a:off x="8376358" y="1461612"/>
            <a:ext cx="727748" cy="185736"/>
          </a:xfrm>
          <a:prstGeom prst="rightArrow">
            <a:avLst/>
          </a:prstGeom>
          <a:solidFill>
            <a:srgbClr val="00B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22" name="文本框 30">
            <a:extLst>
              <a:ext uri="{FF2B5EF4-FFF2-40B4-BE49-F238E27FC236}">
                <a16:creationId xmlns:a16="http://schemas.microsoft.com/office/drawing/2014/main" id="{C52EB628-3C5A-7217-0DC3-B2FA7CC94196}"/>
              </a:ext>
            </a:extLst>
          </p:cNvPr>
          <p:cNvSpPr txBox="1"/>
          <p:nvPr/>
        </p:nvSpPr>
        <p:spPr>
          <a:xfrm>
            <a:off x="6697108" y="654244"/>
            <a:ext cx="2511849" cy="830997"/>
          </a:xfrm>
          <a:prstGeom prst="rect">
            <a:avLst/>
          </a:prstGeom>
          <a:noFill/>
        </p:spPr>
        <p:txBody>
          <a:bodyPr wrap="square">
            <a:spAutoFit/>
          </a:bodyPr>
          <a:lstStyle/>
          <a:p>
            <a:r>
              <a:rPr lang="en-US" altLang="zh-CN" sz="1600" dirty="0"/>
              <a:t>In the preceding periods, the available </a:t>
            </a:r>
            <a:r>
              <a:rPr lang="en-US" altLang="zh-CN" sz="1600" dirty="0">
                <a:solidFill>
                  <a:srgbClr val="00B050"/>
                </a:solidFill>
              </a:rPr>
              <a:t>resources </a:t>
            </a:r>
            <a:r>
              <a:rPr lang="en-US" altLang="zh-CN" sz="1600" dirty="0"/>
              <a:t>were </a:t>
            </a:r>
            <a:r>
              <a:rPr lang="en-US" altLang="zh-CN" sz="1600" dirty="0">
                <a:solidFill>
                  <a:srgbClr val="00B050"/>
                </a:solidFill>
              </a:rPr>
              <a:t>being fully utilized</a:t>
            </a:r>
            <a:r>
              <a:rPr lang="en-US" altLang="zh-CN" sz="1600" dirty="0"/>
              <a:t>.</a:t>
            </a:r>
            <a:endParaRPr lang="zh-CN" altLang="en-US" sz="1600" dirty="0"/>
          </a:p>
        </p:txBody>
      </p:sp>
      <p:sp>
        <p:nvSpPr>
          <p:cNvPr id="23" name="矩形 31">
            <a:extLst>
              <a:ext uri="{FF2B5EF4-FFF2-40B4-BE49-F238E27FC236}">
                <a16:creationId xmlns:a16="http://schemas.microsoft.com/office/drawing/2014/main" id="{FF068CED-97F5-D45A-43D9-E4759D1BCE06}"/>
              </a:ext>
            </a:extLst>
          </p:cNvPr>
          <p:cNvSpPr/>
          <p:nvPr/>
        </p:nvSpPr>
        <p:spPr>
          <a:xfrm>
            <a:off x="3800087" y="4115639"/>
            <a:ext cx="344128" cy="2448779"/>
          </a:xfrm>
          <a:prstGeom prst="rect">
            <a:avLst/>
          </a:prstGeom>
          <a:noFill/>
          <a:ln w="38100">
            <a:solidFill>
              <a:srgbClr val="FF0000"/>
            </a:solidFill>
            <a:prstDash val="sysDot"/>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24" name="箭头: 右 32">
            <a:extLst>
              <a:ext uri="{FF2B5EF4-FFF2-40B4-BE49-F238E27FC236}">
                <a16:creationId xmlns:a16="http://schemas.microsoft.com/office/drawing/2014/main" id="{3AB72FC6-825A-966C-BBE5-10AA4F357EE1}"/>
              </a:ext>
            </a:extLst>
          </p:cNvPr>
          <p:cNvSpPr/>
          <p:nvPr/>
        </p:nvSpPr>
        <p:spPr>
          <a:xfrm rot="1435637">
            <a:off x="2996779" y="5953924"/>
            <a:ext cx="727748" cy="185736"/>
          </a:xfrm>
          <a:prstGeom prst="rightArrow">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25" name="文本框 33">
            <a:extLst>
              <a:ext uri="{FF2B5EF4-FFF2-40B4-BE49-F238E27FC236}">
                <a16:creationId xmlns:a16="http://schemas.microsoft.com/office/drawing/2014/main" id="{85EAD754-5A63-72F6-1687-1867FED2B131}"/>
              </a:ext>
            </a:extLst>
          </p:cNvPr>
          <p:cNvSpPr txBox="1"/>
          <p:nvPr/>
        </p:nvSpPr>
        <p:spPr>
          <a:xfrm>
            <a:off x="1561559" y="4799897"/>
            <a:ext cx="1996797" cy="1077218"/>
          </a:xfrm>
          <a:prstGeom prst="rect">
            <a:avLst/>
          </a:prstGeom>
          <a:noFill/>
        </p:spPr>
        <p:txBody>
          <a:bodyPr wrap="square">
            <a:spAutoFit/>
          </a:bodyPr>
          <a:lstStyle/>
          <a:p>
            <a:r>
              <a:rPr lang="en-US" altLang="zh-CN" sz="1600" dirty="0"/>
              <a:t>At time slot 1, </a:t>
            </a:r>
            <a:r>
              <a:rPr lang="en-US" altLang="zh-CN" sz="1600" dirty="0">
                <a:solidFill>
                  <a:srgbClr val="FF0000"/>
                </a:solidFill>
              </a:rPr>
              <a:t>a small number of gates are executed. </a:t>
            </a:r>
          </a:p>
          <a:p>
            <a:r>
              <a:rPr lang="en-US" altLang="zh-CN" sz="1600" dirty="0"/>
              <a:t>(4 remote gates)</a:t>
            </a:r>
            <a:endParaRPr lang="zh-CN" altLang="en-US" sz="1600" dirty="0"/>
          </a:p>
        </p:txBody>
      </p:sp>
      <p:sp>
        <p:nvSpPr>
          <p:cNvPr id="26" name="箭头: 右 34">
            <a:extLst>
              <a:ext uri="{FF2B5EF4-FFF2-40B4-BE49-F238E27FC236}">
                <a16:creationId xmlns:a16="http://schemas.microsoft.com/office/drawing/2014/main" id="{5961D7DF-4E3C-1A2B-DF06-9BD65914F9D5}"/>
              </a:ext>
            </a:extLst>
          </p:cNvPr>
          <p:cNvSpPr/>
          <p:nvPr/>
        </p:nvSpPr>
        <p:spPr>
          <a:xfrm rot="9125736">
            <a:off x="6713030" y="6289392"/>
            <a:ext cx="580048" cy="202121"/>
          </a:xfrm>
          <a:prstGeom prst="rightArrow">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27" name="文本框 35">
            <a:extLst>
              <a:ext uri="{FF2B5EF4-FFF2-40B4-BE49-F238E27FC236}">
                <a16:creationId xmlns:a16="http://schemas.microsoft.com/office/drawing/2014/main" id="{706508A1-86A6-934E-F197-8D6E993AEA18}"/>
              </a:ext>
            </a:extLst>
          </p:cNvPr>
          <p:cNvSpPr txBox="1"/>
          <p:nvPr/>
        </p:nvSpPr>
        <p:spPr>
          <a:xfrm>
            <a:off x="6947733" y="5405211"/>
            <a:ext cx="1792499" cy="830997"/>
          </a:xfrm>
          <a:prstGeom prst="rect">
            <a:avLst/>
          </a:prstGeom>
          <a:noFill/>
        </p:spPr>
        <p:txBody>
          <a:bodyPr wrap="square">
            <a:spAutoFit/>
          </a:bodyPr>
          <a:lstStyle/>
          <a:p>
            <a:r>
              <a:rPr lang="en-US" altLang="zh-CN" sz="1600" dirty="0"/>
              <a:t>It </a:t>
            </a:r>
            <a:r>
              <a:rPr lang="en-US" altLang="zh-CN" sz="1600" dirty="0">
                <a:solidFill>
                  <a:srgbClr val="FF0000"/>
                </a:solidFill>
              </a:rPr>
              <a:t>takes 13 time slots </a:t>
            </a:r>
            <a:r>
              <a:rPr lang="en-US" altLang="zh-CN" sz="1600" dirty="0"/>
              <a:t>to complete the entire circuit.</a:t>
            </a:r>
            <a:endParaRPr lang="zh-CN" altLang="en-US" sz="1600" dirty="0"/>
          </a:p>
        </p:txBody>
      </p:sp>
      <p:sp>
        <p:nvSpPr>
          <p:cNvPr id="28" name="文本框 36">
            <a:extLst>
              <a:ext uri="{FF2B5EF4-FFF2-40B4-BE49-F238E27FC236}">
                <a16:creationId xmlns:a16="http://schemas.microsoft.com/office/drawing/2014/main" id="{050916CA-FB8C-37E3-F4FD-5720578EA7A0}"/>
              </a:ext>
            </a:extLst>
          </p:cNvPr>
          <p:cNvSpPr txBox="1"/>
          <p:nvPr/>
        </p:nvSpPr>
        <p:spPr>
          <a:xfrm>
            <a:off x="8105780" y="3774580"/>
            <a:ext cx="4055901" cy="307777"/>
          </a:xfrm>
          <a:prstGeom prst="rect">
            <a:avLst/>
          </a:prstGeom>
          <a:noFill/>
        </p:spPr>
        <p:txBody>
          <a:bodyPr wrap="square">
            <a:spAutoFit/>
          </a:bodyPr>
          <a:lstStyle/>
          <a:p>
            <a:r>
              <a:rPr lang="en-US" altLang="zh-CN" sz="1400" dirty="0"/>
              <a:t>Fig 3. Communication qubit utilization in our method.</a:t>
            </a:r>
            <a:endParaRPr lang="zh-CN" altLang="en-US" sz="1400" dirty="0"/>
          </a:p>
        </p:txBody>
      </p:sp>
      <p:sp>
        <p:nvSpPr>
          <p:cNvPr id="29" name="文本框 37">
            <a:extLst>
              <a:ext uri="{FF2B5EF4-FFF2-40B4-BE49-F238E27FC236}">
                <a16:creationId xmlns:a16="http://schemas.microsoft.com/office/drawing/2014/main" id="{1ADA98A2-AA3C-2ABD-DCFF-74EB052551B2}"/>
              </a:ext>
            </a:extLst>
          </p:cNvPr>
          <p:cNvSpPr txBox="1"/>
          <p:nvPr/>
        </p:nvSpPr>
        <p:spPr>
          <a:xfrm>
            <a:off x="8717370" y="4717507"/>
            <a:ext cx="3444311" cy="1200329"/>
          </a:xfrm>
          <a:prstGeom prst="rect">
            <a:avLst/>
          </a:prstGeom>
          <a:noFill/>
        </p:spPr>
        <p:txBody>
          <a:bodyPr wrap="square">
            <a:spAutoFit/>
          </a:bodyPr>
          <a:lstStyle/>
          <a:p>
            <a:r>
              <a:rPr lang="en-US" altLang="zh-CN" b="1" dirty="0">
                <a:solidFill>
                  <a:srgbClr val="00B050"/>
                </a:solidFill>
              </a:rPr>
              <a:t>Overall,</a:t>
            </a:r>
            <a:r>
              <a:rPr lang="en-US" altLang="zh-CN" dirty="0"/>
              <a:t> our method significantly </a:t>
            </a:r>
            <a:r>
              <a:rPr lang="en-US" altLang="zh-CN" dirty="0">
                <a:solidFill>
                  <a:srgbClr val="00B050"/>
                </a:solidFill>
              </a:rPr>
              <a:t>reduces circuit execution time </a:t>
            </a:r>
            <a:r>
              <a:rPr lang="en-US" altLang="zh-CN" dirty="0"/>
              <a:t>and achieves </a:t>
            </a:r>
            <a:r>
              <a:rPr lang="en-US" altLang="zh-CN" dirty="0">
                <a:solidFill>
                  <a:srgbClr val="00B050"/>
                </a:solidFill>
              </a:rPr>
              <a:t>high communication resource utilization</a:t>
            </a:r>
            <a:r>
              <a:rPr lang="en-US" altLang="zh-CN" dirty="0"/>
              <a:t>.</a:t>
            </a:r>
            <a:endParaRPr lang="zh-CN" altLang="en-US" dirty="0"/>
          </a:p>
        </p:txBody>
      </p:sp>
    </p:spTree>
    <p:extLst>
      <p:ext uri="{BB962C8B-B14F-4D97-AF65-F5344CB8AC3E}">
        <p14:creationId xmlns:p14="http://schemas.microsoft.com/office/powerpoint/2010/main" val="3897656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p:bldP spid="19" grpId="0" animBg="1"/>
      <p:bldP spid="20" grpId="0"/>
      <p:bldP spid="21" grpId="0" animBg="1"/>
      <p:bldP spid="22" grpId="0"/>
      <p:bldP spid="23" grpId="0" animBg="1"/>
      <p:bldP spid="24" grpId="0" animBg="1"/>
      <p:bldP spid="25" grpId="0"/>
      <p:bldP spid="26" grpId="0" animBg="1"/>
      <p:bldP spid="27" grpId="0"/>
      <p:bldP spid="28" grpId="0"/>
      <p:bldP spid="29" grpId="0"/>
    </p:bld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1DF33E-FD9F-7E51-2CF9-0DB27D545764}"/>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18C5623D-4490-F357-6DD5-EFBC8615FA43}"/>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EF845BD1-AC20-F8B1-786F-ECFA7468F7D8}"/>
              </a:ext>
            </a:extLst>
          </p:cNvPr>
          <p:cNvSpPr/>
          <p:nvPr/>
        </p:nvSpPr>
        <p:spPr>
          <a:xfrm>
            <a:off x="109728" y="3115658"/>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784D7296-1BA1-8E72-D458-82083E8310C9}"/>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cs typeface="Calibri" pitchFamily="34" charset="-120"/>
              </a:rPr>
              <a:t>Introduction</a:t>
            </a:r>
          </a:p>
        </p:txBody>
      </p:sp>
      <p:sp>
        <p:nvSpPr>
          <p:cNvPr id="6" name="Text 4">
            <a:extLst>
              <a:ext uri="{FF2B5EF4-FFF2-40B4-BE49-F238E27FC236}">
                <a16:creationId xmlns:a16="http://schemas.microsoft.com/office/drawing/2014/main" id="{303334A1-4142-394D-E8FA-3DE142EE6D92}"/>
              </a:ext>
            </a:extLst>
          </p:cNvPr>
          <p:cNvSpPr/>
          <p:nvPr/>
        </p:nvSpPr>
        <p:spPr>
          <a:xfrm>
            <a:off x="182880" y="2267712"/>
            <a:ext cx="1225296" cy="512064"/>
          </a:xfrm>
          <a:prstGeom prst="rect">
            <a:avLst/>
          </a:prstGeom>
          <a:noFill/>
          <a:ln/>
        </p:spPr>
        <p:txBody>
          <a:bodyPr wrap="square" rtlCol="0" anchor="ctr"/>
          <a:lstStyle/>
          <a:p>
            <a:r>
              <a:rPr lang="en-US" sz="1250" dirty="0">
                <a:solidFill>
                  <a:srgbClr val="EACBD1"/>
                </a:solidFill>
                <a:latin typeface="Calibri" pitchFamily="34" charset="0"/>
                <a:cs typeface="Calibri" pitchFamily="34" charset="-120"/>
              </a:rPr>
              <a:t>TACO</a:t>
            </a:r>
          </a:p>
        </p:txBody>
      </p:sp>
      <p:sp>
        <p:nvSpPr>
          <p:cNvPr id="7" name="Text 5">
            <a:extLst>
              <a:ext uri="{FF2B5EF4-FFF2-40B4-BE49-F238E27FC236}">
                <a16:creationId xmlns:a16="http://schemas.microsoft.com/office/drawing/2014/main" id="{7B77F5BD-9D90-AF28-56CD-1AC8C4F61338}"/>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cs typeface="Calibri" pitchFamily="34" charset="-120"/>
              </a:rPr>
              <a:t>UNIQ</a:t>
            </a:r>
          </a:p>
        </p:txBody>
      </p:sp>
      <p:sp>
        <p:nvSpPr>
          <p:cNvPr id="8" name="Text 6">
            <a:extLst>
              <a:ext uri="{FF2B5EF4-FFF2-40B4-BE49-F238E27FC236}">
                <a16:creationId xmlns:a16="http://schemas.microsoft.com/office/drawing/2014/main" id="{C591AEE1-0BDE-F426-2F72-970B5F201068}"/>
              </a:ext>
            </a:extLst>
          </p:cNvPr>
          <p:cNvSpPr/>
          <p:nvPr/>
        </p:nvSpPr>
        <p:spPr>
          <a:xfrm>
            <a:off x="182880" y="4005072"/>
            <a:ext cx="1225296" cy="512064"/>
          </a:xfrm>
          <a:prstGeom prst="rect">
            <a:avLst/>
          </a:prstGeom>
          <a:noFill/>
          <a:ln/>
        </p:spPr>
        <p:txBody>
          <a:bodyPr wrap="square" rtlCol="0" anchor="ctr"/>
          <a:lstStyle/>
          <a:p>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a:extLst>
              <a:ext uri="{FF2B5EF4-FFF2-40B4-BE49-F238E27FC236}">
                <a16:creationId xmlns:a16="http://schemas.microsoft.com/office/drawing/2014/main" id="{741B8CC8-3BFA-69FD-A8EB-6ECC6EDA1B5E}"/>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UNIQ: Communication-Efficient Distributed Quantum Computing</a:t>
            </a:r>
          </a:p>
        </p:txBody>
      </p:sp>
      <p:sp>
        <p:nvSpPr>
          <p:cNvPr id="13" name="Text 11">
            <a:extLst>
              <a:ext uri="{FF2B5EF4-FFF2-40B4-BE49-F238E27FC236}">
                <a16:creationId xmlns:a16="http://schemas.microsoft.com/office/drawing/2014/main" id="{9B695133-385E-F1C3-5EDA-B3A930B4BEB2}"/>
              </a:ext>
            </a:extLst>
          </p:cNvPr>
          <p:cNvSpPr/>
          <p:nvPr/>
        </p:nvSpPr>
        <p:spPr>
          <a:xfrm>
            <a:off x="11551615" y="6473952"/>
            <a:ext cx="411480" cy="274320"/>
          </a:xfrm>
          <a:prstGeom prst="rect">
            <a:avLst/>
          </a:prstGeom>
          <a:no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164</a:t>
            </a:fld>
            <a:endParaRPr lang="en-US" sz="1000" dirty="0"/>
          </a:p>
        </p:txBody>
      </p:sp>
      <p:sp>
        <p:nvSpPr>
          <p:cNvPr id="14" name="Text 12">
            <a:extLst>
              <a:ext uri="{FF2B5EF4-FFF2-40B4-BE49-F238E27FC236}">
                <a16:creationId xmlns:a16="http://schemas.microsoft.com/office/drawing/2014/main" id="{97037B21-401D-9D24-C204-05EAFF6C0156}"/>
              </a:ext>
            </a:extLst>
          </p:cNvPr>
          <p:cNvSpPr/>
          <p:nvPr/>
        </p:nvSpPr>
        <p:spPr>
          <a:xfrm>
            <a:off x="2011680" y="6473952"/>
            <a:ext cx="5486400" cy="274320"/>
          </a:xfrm>
          <a:prstGeom prst="rect">
            <a:avLst/>
          </a:prstGeom>
          <a:noFill/>
          <a:ln/>
        </p:spPr>
        <p:txBody>
          <a:bodyPr wrap="square" rtlCol="0" anchor="ctr"/>
          <a:lstStyle/>
          <a:p>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sp>
        <p:nvSpPr>
          <p:cNvPr id="3" name="Text 9">
            <a:extLst>
              <a:ext uri="{FF2B5EF4-FFF2-40B4-BE49-F238E27FC236}">
                <a16:creationId xmlns:a16="http://schemas.microsoft.com/office/drawing/2014/main" id="{A1B58EA4-7C48-1D16-DEA3-18B5DF2F5907}"/>
              </a:ext>
            </a:extLst>
          </p:cNvPr>
          <p:cNvSpPr/>
          <p:nvPr/>
        </p:nvSpPr>
        <p:spPr>
          <a:xfrm>
            <a:off x="2011680" y="621792"/>
            <a:ext cx="9677095" cy="658368"/>
          </a:xfrm>
          <a:prstGeom prst="rect">
            <a:avLst/>
          </a:prstGeom>
          <a:noFill/>
        </p:spPr>
        <p:txBody>
          <a:bodyPr wrap="square" rtlCol="0" anchor="ctr"/>
          <a:lstStyle/>
          <a:p>
            <a:r>
              <a:rPr lang="en-US" sz="2400" b="1" dirty="0">
                <a:solidFill>
                  <a:srgbClr val="231F20"/>
                </a:solidFill>
                <a:latin typeface="Cambria" panose="02040503050406030204" pitchFamily="34" charset="0"/>
                <a:ea typeface="Cambria" panose="02040503050406030204" pitchFamily="34" charset="-122"/>
                <a:cs typeface="Cambria" panose="02040503050406030204" pitchFamily="34" charset="-120"/>
              </a:rPr>
              <a:t>Different User-Defined Circuits</a:t>
            </a:r>
            <a:endParaRPr lang="en-US" sz="2400" dirty="0"/>
          </a:p>
        </p:txBody>
      </p:sp>
      <p:pic>
        <p:nvPicPr>
          <p:cNvPr id="19" name="图片 2">
            <a:extLst>
              <a:ext uri="{FF2B5EF4-FFF2-40B4-BE49-F238E27FC236}">
                <a16:creationId xmlns:a16="http://schemas.microsoft.com/office/drawing/2014/main" id="{0731EDC8-54EA-247D-B588-5CCC306B13A8}"/>
              </a:ext>
            </a:extLst>
          </p:cNvPr>
          <p:cNvPicPr>
            <a:picLocks noChangeAspect="1"/>
          </p:cNvPicPr>
          <p:nvPr/>
        </p:nvPicPr>
        <p:blipFill>
          <a:blip r:embed="rId3"/>
          <a:stretch>
            <a:fillRect/>
          </a:stretch>
        </p:blipFill>
        <p:spPr>
          <a:xfrm>
            <a:off x="2512640" y="3181550"/>
            <a:ext cx="8466070" cy="3324910"/>
          </a:xfrm>
          <a:prstGeom prst="rect">
            <a:avLst/>
          </a:prstGeom>
        </p:spPr>
      </p:pic>
      <p:pic>
        <p:nvPicPr>
          <p:cNvPr id="20" name="图片 12">
            <a:extLst>
              <a:ext uri="{FF2B5EF4-FFF2-40B4-BE49-F238E27FC236}">
                <a16:creationId xmlns:a16="http://schemas.microsoft.com/office/drawing/2014/main" id="{7C75F622-143E-1699-1945-5D535A327DDE}"/>
              </a:ext>
            </a:extLst>
          </p:cNvPr>
          <p:cNvPicPr>
            <a:picLocks noChangeAspect="1"/>
          </p:cNvPicPr>
          <p:nvPr/>
        </p:nvPicPr>
        <p:blipFill>
          <a:blip r:embed="rId4"/>
          <a:stretch>
            <a:fillRect/>
          </a:stretch>
        </p:blipFill>
        <p:spPr>
          <a:xfrm>
            <a:off x="4428253" y="1323541"/>
            <a:ext cx="4442697" cy="1116614"/>
          </a:xfrm>
          <a:prstGeom prst="rect">
            <a:avLst/>
          </a:prstGeom>
        </p:spPr>
      </p:pic>
      <p:sp>
        <p:nvSpPr>
          <p:cNvPr id="21" name="文本框 14">
            <a:extLst>
              <a:ext uri="{FF2B5EF4-FFF2-40B4-BE49-F238E27FC236}">
                <a16:creationId xmlns:a16="http://schemas.microsoft.com/office/drawing/2014/main" id="{7A916B7C-D0B4-B91B-FCD5-604DA72FF7EA}"/>
              </a:ext>
            </a:extLst>
          </p:cNvPr>
          <p:cNvSpPr txBox="1"/>
          <p:nvPr/>
        </p:nvSpPr>
        <p:spPr>
          <a:xfrm>
            <a:off x="4647302" y="2503075"/>
            <a:ext cx="4497018" cy="307777"/>
          </a:xfrm>
          <a:prstGeom prst="rect">
            <a:avLst/>
          </a:prstGeom>
          <a:noFill/>
        </p:spPr>
        <p:txBody>
          <a:bodyPr wrap="square">
            <a:spAutoFit/>
          </a:bodyPr>
          <a:lstStyle/>
          <a:p>
            <a:r>
              <a:rPr lang="en-US" altLang="zh-CN" sz="1400" dirty="0"/>
              <a:t>Table 2. Characteristics of user-defined circuits.</a:t>
            </a:r>
            <a:endParaRPr lang="zh-CN" altLang="en-US" sz="1400" dirty="0"/>
          </a:p>
        </p:txBody>
      </p:sp>
      <p:sp>
        <p:nvSpPr>
          <p:cNvPr id="22" name="文本框 15">
            <a:extLst>
              <a:ext uri="{FF2B5EF4-FFF2-40B4-BE49-F238E27FC236}">
                <a16:creationId xmlns:a16="http://schemas.microsoft.com/office/drawing/2014/main" id="{062E8DFF-CBCF-F646-F809-870BE2294B8C}"/>
              </a:ext>
            </a:extLst>
          </p:cNvPr>
          <p:cNvSpPr txBox="1"/>
          <p:nvPr/>
        </p:nvSpPr>
        <p:spPr>
          <a:xfrm>
            <a:off x="5310466" y="6527326"/>
            <a:ext cx="5533823" cy="307777"/>
          </a:xfrm>
          <a:prstGeom prst="rect">
            <a:avLst/>
          </a:prstGeom>
          <a:noFill/>
        </p:spPr>
        <p:txBody>
          <a:bodyPr wrap="square">
            <a:spAutoFit/>
          </a:bodyPr>
          <a:lstStyle/>
          <a:p>
            <a:r>
              <a:rPr lang="en-US" altLang="zh-CN" sz="1400" dirty="0"/>
              <a:t>Fig 4. Comparison of our method with existing methods</a:t>
            </a:r>
            <a:endParaRPr lang="zh-CN" altLang="en-US" sz="1400" dirty="0"/>
          </a:p>
        </p:txBody>
      </p:sp>
      <p:sp>
        <p:nvSpPr>
          <p:cNvPr id="23" name="文本框 16">
            <a:extLst>
              <a:ext uri="{FF2B5EF4-FFF2-40B4-BE49-F238E27FC236}">
                <a16:creationId xmlns:a16="http://schemas.microsoft.com/office/drawing/2014/main" id="{AC58F016-DB66-BB27-68CD-F755530EB067}"/>
              </a:ext>
            </a:extLst>
          </p:cNvPr>
          <p:cNvSpPr txBox="1"/>
          <p:nvPr/>
        </p:nvSpPr>
        <p:spPr>
          <a:xfrm>
            <a:off x="1628155" y="1768465"/>
            <a:ext cx="2101736" cy="1077218"/>
          </a:xfrm>
          <a:prstGeom prst="rect">
            <a:avLst/>
          </a:prstGeom>
          <a:noFill/>
        </p:spPr>
        <p:txBody>
          <a:bodyPr wrap="square">
            <a:spAutoFit/>
          </a:bodyPr>
          <a:lstStyle/>
          <a:p>
            <a:r>
              <a:rPr lang="en-US" altLang="zh-CN" sz="1600" dirty="0"/>
              <a:t>Achieves</a:t>
            </a:r>
            <a:r>
              <a:rPr lang="en-US" altLang="zh-CN" sz="1600" dirty="0">
                <a:solidFill>
                  <a:srgbClr val="0070C0"/>
                </a:solidFill>
              </a:rPr>
              <a:t> the lowest objective value</a:t>
            </a:r>
            <a:r>
              <a:rPr lang="en-US" altLang="zh-CN" sz="1600" dirty="0"/>
              <a:t>, indicating </a:t>
            </a:r>
            <a:r>
              <a:rPr lang="en-US" altLang="zh-CN" sz="1600" dirty="0">
                <a:solidFill>
                  <a:srgbClr val="0070C0"/>
                </a:solidFill>
              </a:rPr>
              <a:t>the shortest circuit runtime</a:t>
            </a:r>
            <a:r>
              <a:rPr lang="en-US" altLang="zh-CN" sz="1600" dirty="0"/>
              <a:t>.</a:t>
            </a:r>
            <a:endParaRPr lang="zh-CN" altLang="en-US" sz="1600" dirty="0"/>
          </a:p>
        </p:txBody>
      </p:sp>
      <p:sp>
        <p:nvSpPr>
          <p:cNvPr id="24" name="文本框 20">
            <a:extLst>
              <a:ext uri="{FF2B5EF4-FFF2-40B4-BE49-F238E27FC236}">
                <a16:creationId xmlns:a16="http://schemas.microsoft.com/office/drawing/2014/main" id="{B63FF3B7-ECCF-3DCF-8D4F-C376948451EB}"/>
              </a:ext>
            </a:extLst>
          </p:cNvPr>
          <p:cNvSpPr txBox="1"/>
          <p:nvPr/>
        </p:nvSpPr>
        <p:spPr>
          <a:xfrm>
            <a:off x="9899651" y="1914610"/>
            <a:ext cx="2012248" cy="830997"/>
          </a:xfrm>
          <a:prstGeom prst="rect">
            <a:avLst/>
          </a:prstGeom>
          <a:noFill/>
        </p:spPr>
        <p:txBody>
          <a:bodyPr wrap="square">
            <a:spAutoFit/>
          </a:bodyPr>
          <a:lstStyle/>
          <a:p>
            <a:r>
              <a:rPr lang="en-US" altLang="zh-CN" sz="1600" dirty="0">
                <a:solidFill>
                  <a:srgbClr val="0070C0"/>
                </a:solidFill>
              </a:rPr>
              <a:t>The algorithm execution time </a:t>
            </a:r>
            <a:r>
              <a:rPr lang="en-US" altLang="zh-CN" sz="1600" dirty="0"/>
              <a:t>of our method is </a:t>
            </a:r>
            <a:r>
              <a:rPr lang="en-US" altLang="zh-CN" sz="1600" dirty="0">
                <a:solidFill>
                  <a:srgbClr val="0070C0"/>
                </a:solidFill>
              </a:rPr>
              <a:t>acceptable</a:t>
            </a:r>
            <a:r>
              <a:rPr lang="en-US" altLang="zh-CN" sz="1600" dirty="0"/>
              <a:t>.</a:t>
            </a:r>
            <a:endParaRPr lang="zh-CN" altLang="en-US" sz="1600" dirty="0"/>
          </a:p>
        </p:txBody>
      </p:sp>
      <p:sp>
        <p:nvSpPr>
          <p:cNvPr id="25" name="箭头: 右 22">
            <a:extLst>
              <a:ext uri="{FF2B5EF4-FFF2-40B4-BE49-F238E27FC236}">
                <a16:creationId xmlns:a16="http://schemas.microsoft.com/office/drawing/2014/main" id="{B2871D12-E388-A5B8-BDA9-1C51DD2425F2}"/>
              </a:ext>
            </a:extLst>
          </p:cNvPr>
          <p:cNvSpPr/>
          <p:nvPr/>
        </p:nvSpPr>
        <p:spPr>
          <a:xfrm rot="2541059">
            <a:off x="2968187" y="3096214"/>
            <a:ext cx="809893" cy="170672"/>
          </a:xfrm>
          <a:prstGeom prst="rightArrow">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26" name="箭头: 右 25">
            <a:extLst>
              <a:ext uri="{FF2B5EF4-FFF2-40B4-BE49-F238E27FC236}">
                <a16:creationId xmlns:a16="http://schemas.microsoft.com/office/drawing/2014/main" id="{849AE019-B127-3A85-3314-49A7D454B276}"/>
              </a:ext>
            </a:extLst>
          </p:cNvPr>
          <p:cNvSpPr/>
          <p:nvPr/>
        </p:nvSpPr>
        <p:spPr>
          <a:xfrm rot="7206499">
            <a:off x="10403092" y="3248615"/>
            <a:ext cx="809893" cy="170672"/>
          </a:xfrm>
          <a:prstGeom prst="rightArrow">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1739752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P spid="25" grpId="0" animBg="1"/>
      <p:bldP spid="26" grpId="0" animBg="1"/>
    </p:bld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ED2380-0107-1B24-D04F-5B49F9B655C3}"/>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23E27EBD-5B3B-11C4-0233-26F740349F56}"/>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BA81818B-24B3-9DB8-934D-33F4C184B87E}"/>
              </a:ext>
            </a:extLst>
          </p:cNvPr>
          <p:cNvSpPr/>
          <p:nvPr/>
        </p:nvSpPr>
        <p:spPr>
          <a:xfrm>
            <a:off x="109728" y="3115658"/>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C23C6913-276E-F982-4F76-311EBCCA1046}"/>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cs typeface="Calibri" pitchFamily="34" charset="-120"/>
              </a:rPr>
              <a:t>Introduction</a:t>
            </a:r>
          </a:p>
        </p:txBody>
      </p:sp>
      <p:sp>
        <p:nvSpPr>
          <p:cNvPr id="6" name="Text 4">
            <a:extLst>
              <a:ext uri="{FF2B5EF4-FFF2-40B4-BE49-F238E27FC236}">
                <a16:creationId xmlns:a16="http://schemas.microsoft.com/office/drawing/2014/main" id="{C68788D3-19C0-4932-6397-C9ABD3519E1D}"/>
              </a:ext>
            </a:extLst>
          </p:cNvPr>
          <p:cNvSpPr/>
          <p:nvPr/>
        </p:nvSpPr>
        <p:spPr>
          <a:xfrm>
            <a:off x="182880" y="2267712"/>
            <a:ext cx="1225296" cy="512064"/>
          </a:xfrm>
          <a:prstGeom prst="rect">
            <a:avLst/>
          </a:prstGeom>
          <a:noFill/>
          <a:ln/>
        </p:spPr>
        <p:txBody>
          <a:bodyPr wrap="square" rtlCol="0" anchor="ctr"/>
          <a:lstStyle/>
          <a:p>
            <a:r>
              <a:rPr lang="en-US" sz="1250" dirty="0">
                <a:solidFill>
                  <a:srgbClr val="EACBD1"/>
                </a:solidFill>
                <a:latin typeface="Calibri" pitchFamily="34" charset="0"/>
                <a:cs typeface="Calibri" pitchFamily="34" charset="-120"/>
              </a:rPr>
              <a:t>TACO</a:t>
            </a:r>
          </a:p>
        </p:txBody>
      </p:sp>
      <p:sp>
        <p:nvSpPr>
          <p:cNvPr id="7" name="Text 5">
            <a:extLst>
              <a:ext uri="{FF2B5EF4-FFF2-40B4-BE49-F238E27FC236}">
                <a16:creationId xmlns:a16="http://schemas.microsoft.com/office/drawing/2014/main" id="{5F4C5D79-36E8-940A-0EA6-714B3354EFE9}"/>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cs typeface="Calibri" pitchFamily="34" charset="-120"/>
              </a:rPr>
              <a:t>UNIQ</a:t>
            </a:r>
          </a:p>
        </p:txBody>
      </p:sp>
      <p:sp>
        <p:nvSpPr>
          <p:cNvPr id="8" name="Text 6">
            <a:extLst>
              <a:ext uri="{FF2B5EF4-FFF2-40B4-BE49-F238E27FC236}">
                <a16:creationId xmlns:a16="http://schemas.microsoft.com/office/drawing/2014/main" id="{E1E441B4-D074-4B1A-9D5C-C22B6E6CAC8F}"/>
              </a:ext>
            </a:extLst>
          </p:cNvPr>
          <p:cNvSpPr/>
          <p:nvPr/>
        </p:nvSpPr>
        <p:spPr>
          <a:xfrm>
            <a:off x="182880" y="4005072"/>
            <a:ext cx="1225296" cy="512064"/>
          </a:xfrm>
          <a:prstGeom prst="rect">
            <a:avLst/>
          </a:prstGeom>
          <a:noFill/>
          <a:ln/>
        </p:spPr>
        <p:txBody>
          <a:bodyPr wrap="square" rtlCol="0" anchor="ctr"/>
          <a:lstStyle/>
          <a:p>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a:extLst>
              <a:ext uri="{FF2B5EF4-FFF2-40B4-BE49-F238E27FC236}">
                <a16:creationId xmlns:a16="http://schemas.microsoft.com/office/drawing/2014/main" id="{1311C677-DDB7-2925-CCB0-45AEA5D90F71}"/>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UNIQ: Communication-Efficient Distributed Quantum Computing</a:t>
            </a:r>
          </a:p>
        </p:txBody>
      </p:sp>
      <p:sp>
        <p:nvSpPr>
          <p:cNvPr id="13" name="Text 11">
            <a:extLst>
              <a:ext uri="{FF2B5EF4-FFF2-40B4-BE49-F238E27FC236}">
                <a16:creationId xmlns:a16="http://schemas.microsoft.com/office/drawing/2014/main" id="{17B375C9-8EA5-638F-49B9-F94C18964257}"/>
              </a:ext>
            </a:extLst>
          </p:cNvPr>
          <p:cNvSpPr/>
          <p:nvPr/>
        </p:nvSpPr>
        <p:spPr>
          <a:xfrm>
            <a:off x="11551615" y="6473952"/>
            <a:ext cx="411480" cy="274320"/>
          </a:xfrm>
          <a:prstGeom prst="rect">
            <a:avLst/>
          </a:prstGeom>
          <a:no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165</a:t>
            </a:fld>
            <a:endParaRPr lang="en-US" sz="1000" dirty="0"/>
          </a:p>
        </p:txBody>
      </p:sp>
      <p:sp>
        <p:nvSpPr>
          <p:cNvPr id="14" name="Text 12">
            <a:extLst>
              <a:ext uri="{FF2B5EF4-FFF2-40B4-BE49-F238E27FC236}">
                <a16:creationId xmlns:a16="http://schemas.microsoft.com/office/drawing/2014/main" id="{15DC03BB-E1F2-1249-8C55-85CD2DCDF6B1}"/>
              </a:ext>
            </a:extLst>
          </p:cNvPr>
          <p:cNvSpPr/>
          <p:nvPr/>
        </p:nvSpPr>
        <p:spPr>
          <a:xfrm>
            <a:off x="2011680" y="6473952"/>
            <a:ext cx="5486400" cy="274320"/>
          </a:xfrm>
          <a:prstGeom prst="rect">
            <a:avLst/>
          </a:prstGeom>
          <a:noFill/>
          <a:ln/>
        </p:spPr>
        <p:txBody>
          <a:bodyPr wrap="square" rtlCol="0" anchor="ctr"/>
          <a:lstStyle/>
          <a:p>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sp>
        <p:nvSpPr>
          <p:cNvPr id="3" name="Text 9">
            <a:extLst>
              <a:ext uri="{FF2B5EF4-FFF2-40B4-BE49-F238E27FC236}">
                <a16:creationId xmlns:a16="http://schemas.microsoft.com/office/drawing/2014/main" id="{F5977E96-9A90-47FB-B4DC-06CD1850FF47}"/>
              </a:ext>
            </a:extLst>
          </p:cNvPr>
          <p:cNvSpPr/>
          <p:nvPr/>
        </p:nvSpPr>
        <p:spPr>
          <a:xfrm>
            <a:off x="2011680" y="621792"/>
            <a:ext cx="9677095" cy="658368"/>
          </a:xfrm>
          <a:prstGeom prst="rect">
            <a:avLst/>
          </a:prstGeom>
          <a:noFill/>
        </p:spPr>
        <p:txBody>
          <a:bodyPr wrap="square" rtlCol="0" anchor="ctr"/>
          <a:lstStyle/>
          <a:p>
            <a:r>
              <a:rPr lang="en-US" sz="2400" b="1" dirty="0">
                <a:solidFill>
                  <a:srgbClr val="231F20"/>
                </a:solidFill>
                <a:latin typeface="Cambria" panose="02040503050406030204" pitchFamily="34" charset="0"/>
                <a:ea typeface="Cambria" panose="02040503050406030204" pitchFamily="34" charset="-122"/>
                <a:cs typeface="Cambria" panose="02040503050406030204" pitchFamily="34" charset="-120"/>
              </a:rPr>
              <a:t>Framework Comparison with </a:t>
            </a:r>
            <a:r>
              <a:rPr lang="en-US" sz="2400" b="1" dirty="0" err="1">
                <a:solidFill>
                  <a:srgbClr val="231F20"/>
                </a:solidFill>
                <a:latin typeface="Cambria" panose="02040503050406030204" pitchFamily="34" charset="0"/>
                <a:ea typeface="Cambria" panose="02040503050406030204" pitchFamily="34" charset="-122"/>
                <a:cs typeface="Cambria" panose="02040503050406030204" pitchFamily="34" charset="-120"/>
              </a:rPr>
              <a:t>CloudQC</a:t>
            </a:r>
            <a:endParaRPr lang="en-US" sz="2400" dirty="0"/>
          </a:p>
        </p:txBody>
      </p:sp>
      <p:pic>
        <p:nvPicPr>
          <p:cNvPr id="9" name="图片 12">
            <a:extLst>
              <a:ext uri="{FF2B5EF4-FFF2-40B4-BE49-F238E27FC236}">
                <a16:creationId xmlns:a16="http://schemas.microsoft.com/office/drawing/2014/main" id="{0238341F-E965-A5BB-C05D-9CF159854963}"/>
              </a:ext>
            </a:extLst>
          </p:cNvPr>
          <p:cNvPicPr>
            <a:picLocks noChangeAspect="1"/>
          </p:cNvPicPr>
          <p:nvPr/>
        </p:nvPicPr>
        <p:blipFill>
          <a:blip r:embed="rId3"/>
          <a:stretch>
            <a:fillRect/>
          </a:stretch>
        </p:blipFill>
        <p:spPr>
          <a:xfrm>
            <a:off x="3211121" y="1541911"/>
            <a:ext cx="6040840" cy="4496093"/>
          </a:xfrm>
          <a:prstGeom prst="rect">
            <a:avLst/>
          </a:prstGeom>
        </p:spPr>
      </p:pic>
      <p:sp>
        <p:nvSpPr>
          <p:cNvPr id="11" name="文本框 14">
            <a:extLst>
              <a:ext uri="{FF2B5EF4-FFF2-40B4-BE49-F238E27FC236}">
                <a16:creationId xmlns:a16="http://schemas.microsoft.com/office/drawing/2014/main" id="{C93F5BB5-6B90-0C32-5D14-C5E66990316E}"/>
              </a:ext>
            </a:extLst>
          </p:cNvPr>
          <p:cNvSpPr txBox="1"/>
          <p:nvPr/>
        </p:nvSpPr>
        <p:spPr>
          <a:xfrm>
            <a:off x="4941450" y="6166175"/>
            <a:ext cx="3978436" cy="307777"/>
          </a:xfrm>
          <a:prstGeom prst="rect">
            <a:avLst/>
          </a:prstGeom>
          <a:noFill/>
        </p:spPr>
        <p:txBody>
          <a:bodyPr wrap="square">
            <a:spAutoFit/>
          </a:bodyPr>
          <a:lstStyle/>
          <a:p>
            <a:r>
              <a:rPr lang="en-US" altLang="zh-CN" sz="1400" dirty="0"/>
              <a:t>Fig 5. Comparison with </a:t>
            </a:r>
            <a:r>
              <a:rPr lang="en-US" altLang="zh-CN" sz="1400" dirty="0" err="1"/>
              <a:t>CloudQC</a:t>
            </a:r>
            <a:r>
              <a:rPr lang="en-US" altLang="zh-CN" sz="1400" dirty="0"/>
              <a:t> [1].</a:t>
            </a:r>
            <a:endParaRPr lang="zh-CN" altLang="en-US" sz="1400" dirty="0"/>
          </a:p>
        </p:txBody>
      </p:sp>
      <p:sp>
        <p:nvSpPr>
          <p:cNvPr id="12" name="文本框 16">
            <a:extLst>
              <a:ext uri="{FF2B5EF4-FFF2-40B4-BE49-F238E27FC236}">
                <a16:creationId xmlns:a16="http://schemas.microsoft.com/office/drawing/2014/main" id="{C3E91FF9-8AEA-4897-78B5-EB3CD2F952E9}"/>
              </a:ext>
            </a:extLst>
          </p:cNvPr>
          <p:cNvSpPr txBox="1"/>
          <p:nvPr/>
        </p:nvSpPr>
        <p:spPr>
          <a:xfrm>
            <a:off x="9428467" y="1811045"/>
            <a:ext cx="2763533" cy="1015663"/>
          </a:xfrm>
          <a:prstGeom prst="rect">
            <a:avLst/>
          </a:prstGeom>
          <a:noFill/>
        </p:spPr>
        <p:txBody>
          <a:bodyPr wrap="square" rtlCol="0">
            <a:spAutoFit/>
          </a:bodyPr>
          <a:lstStyle/>
          <a:p>
            <a:r>
              <a:rPr lang="en-US" altLang="zh-CN" sz="2000" dirty="0">
                <a:solidFill>
                  <a:srgbClr val="00B050"/>
                </a:solidFill>
              </a:rPr>
              <a:t>UNIQ</a:t>
            </a:r>
            <a:r>
              <a:rPr lang="en-US" altLang="zh-CN" sz="2000" dirty="0"/>
              <a:t> can further </a:t>
            </a:r>
            <a:r>
              <a:rPr lang="en-US" altLang="zh-CN" sz="2000" dirty="0">
                <a:solidFill>
                  <a:srgbClr val="00B050"/>
                </a:solidFill>
              </a:rPr>
              <a:t>reduce communication cost </a:t>
            </a:r>
            <a:r>
              <a:rPr lang="en-US" altLang="zh-CN" sz="2000" dirty="0"/>
              <a:t>and </a:t>
            </a:r>
            <a:r>
              <a:rPr lang="en-US" altLang="zh-CN" sz="2000" dirty="0">
                <a:solidFill>
                  <a:srgbClr val="00B050"/>
                </a:solidFill>
              </a:rPr>
              <a:t>execution time</a:t>
            </a:r>
            <a:r>
              <a:rPr lang="en-US" altLang="zh-CN" sz="2000" dirty="0"/>
              <a:t>.</a:t>
            </a:r>
            <a:endParaRPr lang="zh-CN" altLang="en-US" sz="2000" dirty="0"/>
          </a:p>
        </p:txBody>
      </p:sp>
      <p:pic>
        <p:nvPicPr>
          <p:cNvPr id="15" name="图片 20">
            <a:extLst>
              <a:ext uri="{FF2B5EF4-FFF2-40B4-BE49-F238E27FC236}">
                <a16:creationId xmlns:a16="http://schemas.microsoft.com/office/drawing/2014/main" id="{27896667-5589-624F-982F-E0CAB9024ECF}"/>
              </a:ext>
            </a:extLst>
          </p:cNvPr>
          <p:cNvPicPr>
            <a:picLocks noChangeAspect="1"/>
          </p:cNvPicPr>
          <p:nvPr/>
        </p:nvPicPr>
        <p:blipFill>
          <a:blip r:embed="rId4"/>
          <a:stretch>
            <a:fillRect/>
          </a:stretch>
        </p:blipFill>
        <p:spPr>
          <a:xfrm>
            <a:off x="9573143" y="919122"/>
            <a:ext cx="685800" cy="707886"/>
          </a:xfrm>
          <a:prstGeom prst="rect">
            <a:avLst/>
          </a:prstGeom>
        </p:spPr>
      </p:pic>
      <p:sp>
        <p:nvSpPr>
          <p:cNvPr id="16" name="箭头: 右 21">
            <a:extLst>
              <a:ext uri="{FF2B5EF4-FFF2-40B4-BE49-F238E27FC236}">
                <a16:creationId xmlns:a16="http://schemas.microsoft.com/office/drawing/2014/main" id="{4127662D-77D7-C881-7142-5E3DB6205561}"/>
              </a:ext>
            </a:extLst>
          </p:cNvPr>
          <p:cNvSpPr/>
          <p:nvPr/>
        </p:nvSpPr>
        <p:spPr>
          <a:xfrm>
            <a:off x="1957864" y="5578531"/>
            <a:ext cx="1382521" cy="188234"/>
          </a:xfrm>
          <a:prstGeom prst="rightArrow">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17" name="文本框 22">
            <a:extLst>
              <a:ext uri="{FF2B5EF4-FFF2-40B4-BE49-F238E27FC236}">
                <a16:creationId xmlns:a16="http://schemas.microsoft.com/office/drawing/2014/main" id="{889EEBC3-5D62-CA0C-6DBC-DC349E5CC2B8}"/>
              </a:ext>
            </a:extLst>
          </p:cNvPr>
          <p:cNvSpPr txBox="1"/>
          <p:nvPr/>
        </p:nvSpPr>
        <p:spPr>
          <a:xfrm>
            <a:off x="1591056" y="4730940"/>
            <a:ext cx="1602659" cy="830997"/>
          </a:xfrm>
          <a:prstGeom prst="rect">
            <a:avLst/>
          </a:prstGeom>
          <a:noFill/>
        </p:spPr>
        <p:txBody>
          <a:bodyPr wrap="square">
            <a:spAutoFit/>
          </a:bodyPr>
          <a:lstStyle/>
          <a:p>
            <a:r>
              <a:rPr lang="en-US" altLang="zh-CN" sz="1600" dirty="0"/>
              <a:t>The </a:t>
            </a:r>
            <a:r>
              <a:rPr lang="en-US" altLang="zh-CN" sz="1600" dirty="0">
                <a:solidFill>
                  <a:srgbClr val="0070C0"/>
                </a:solidFill>
              </a:rPr>
              <a:t>shorter circuit runtime </a:t>
            </a:r>
            <a:r>
              <a:rPr lang="en-US" altLang="zh-CN" sz="1600" dirty="0"/>
              <a:t>than </a:t>
            </a:r>
            <a:r>
              <a:rPr lang="en-US" altLang="zh-CN" sz="1600" dirty="0" err="1"/>
              <a:t>CloudQC</a:t>
            </a:r>
            <a:r>
              <a:rPr lang="en-US" altLang="zh-CN" sz="1600" dirty="0"/>
              <a:t> [1].</a:t>
            </a:r>
            <a:endParaRPr lang="zh-CN" altLang="en-US" sz="1600" dirty="0"/>
          </a:p>
        </p:txBody>
      </p:sp>
      <p:cxnSp>
        <p:nvCxnSpPr>
          <p:cNvPr id="18" name="直接连接符 23">
            <a:extLst>
              <a:ext uri="{FF2B5EF4-FFF2-40B4-BE49-F238E27FC236}">
                <a16:creationId xmlns:a16="http://schemas.microsoft.com/office/drawing/2014/main" id="{EED7C4E2-559B-DCD4-A750-703BD24AB448}"/>
              </a:ext>
            </a:extLst>
          </p:cNvPr>
          <p:cNvCxnSpPr>
            <a:cxnSpLocks/>
          </p:cNvCxnSpPr>
          <p:nvPr/>
        </p:nvCxnSpPr>
        <p:spPr>
          <a:xfrm>
            <a:off x="4533545" y="1287863"/>
            <a:ext cx="0" cy="2411605"/>
          </a:xfrm>
          <a:prstGeom prst="line">
            <a:avLst/>
          </a:prstGeom>
          <a:ln w="19050">
            <a:solidFill>
              <a:srgbClr val="0070C0"/>
            </a:solidFill>
            <a:prstDash val="sysDash"/>
          </a:ln>
        </p:spPr>
        <p:style>
          <a:lnRef idx="2">
            <a:schemeClr val="accent1"/>
          </a:lnRef>
          <a:fillRef idx="0">
            <a:schemeClr val="accent1"/>
          </a:fillRef>
          <a:effectRef idx="1">
            <a:schemeClr val="accent1"/>
          </a:effectRef>
          <a:fontRef idx="minor">
            <a:schemeClr val="tx1"/>
          </a:fontRef>
        </p:style>
      </p:cxnSp>
      <p:cxnSp>
        <p:nvCxnSpPr>
          <p:cNvPr id="19" name="直接连接符 24">
            <a:extLst>
              <a:ext uri="{FF2B5EF4-FFF2-40B4-BE49-F238E27FC236}">
                <a16:creationId xmlns:a16="http://schemas.microsoft.com/office/drawing/2014/main" id="{92005EF2-2D0F-597B-5FF6-5910C405B26F}"/>
              </a:ext>
            </a:extLst>
          </p:cNvPr>
          <p:cNvCxnSpPr>
            <a:cxnSpLocks/>
          </p:cNvCxnSpPr>
          <p:nvPr/>
        </p:nvCxnSpPr>
        <p:spPr>
          <a:xfrm flipV="1">
            <a:off x="3692109" y="3223215"/>
            <a:ext cx="1249341" cy="26682"/>
          </a:xfrm>
          <a:prstGeom prst="line">
            <a:avLst/>
          </a:prstGeom>
          <a:ln w="19050">
            <a:solidFill>
              <a:srgbClr val="0070C0"/>
            </a:solidFill>
            <a:prstDash val="sysDash"/>
          </a:ln>
        </p:spPr>
        <p:style>
          <a:lnRef idx="2">
            <a:schemeClr val="accent1"/>
          </a:lnRef>
          <a:fillRef idx="0">
            <a:schemeClr val="accent1"/>
          </a:fillRef>
          <a:effectRef idx="1">
            <a:schemeClr val="accent1"/>
          </a:effectRef>
          <a:fontRef idx="minor">
            <a:schemeClr val="tx1"/>
          </a:fontRef>
        </p:style>
      </p:cxnSp>
      <p:sp>
        <p:nvSpPr>
          <p:cNvPr id="20" name="矩形 25">
            <a:extLst>
              <a:ext uri="{FF2B5EF4-FFF2-40B4-BE49-F238E27FC236}">
                <a16:creationId xmlns:a16="http://schemas.microsoft.com/office/drawing/2014/main" id="{D9813AF4-8C4D-CF4A-1738-DC1ADECA615E}"/>
              </a:ext>
            </a:extLst>
          </p:cNvPr>
          <p:cNvSpPr/>
          <p:nvPr/>
        </p:nvSpPr>
        <p:spPr>
          <a:xfrm>
            <a:off x="3374831" y="3167380"/>
            <a:ext cx="317278" cy="188234"/>
          </a:xfrm>
          <a:prstGeom prst="rect">
            <a:avLst/>
          </a:prstGeom>
          <a:noFill/>
          <a:ln w="19050">
            <a:solidFill>
              <a:srgbClr val="00B050"/>
            </a:solidFill>
            <a:prstDash val="soli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21" name="矩形 26">
            <a:extLst>
              <a:ext uri="{FF2B5EF4-FFF2-40B4-BE49-F238E27FC236}">
                <a16:creationId xmlns:a16="http://schemas.microsoft.com/office/drawing/2014/main" id="{00A016E3-9E26-3C3B-48C7-B3B233420406}"/>
              </a:ext>
            </a:extLst>
          </p:cNvPr>
          <p:cNvSpPr/>
          <p:nvPr/>
        </p:nvSpPr>
        <p:spPr>
          <a:xfrm>
            <a:off x="4290906" y="3503945"/>
            <a:ext cx="317278" cy="188234"/>
          </a:xfrm>
          <a:prstGeom prst="rect">
            <a:avLst/>
          </a:prstGeom>
          <a:noFill/>
          <a:ln w="19050">
            <a:solidFill>
              <a:srgbClr val="FF0000"/>
            </a:solidFill>
            <a:prstDash val="soli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22" name="箭头: 右 27">
            <a:extLst>
              <a:ext uri="{FF2B5EF4-FFF2-40B4-BE49-F238E27FC236}">
                <a16:creationId xmlns:a16="http://schemas.microsoft.com/office/drawing/2014/main" id="{1E7F872C-E730-7956-1266-D4E5363D3FF3}"/>
              </a:ext>
            </a:extLst>
          </p:cNvPr>
          <p:cNvSpPr/>
          <p:nvPr/>
        </p:nvSpPr>
        <p:spPr>
          <a:xfrm>
            <a:off x="2333719" y="3180861"/>
            <a:ext cx="897315" cy="188234"/>
          </a:xfrm>
          <a:prstGeom prst="rightArrow">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23" name="文本框 28">
            <a:extLst>
              <a:ext uri="{FF2B5EF4-FFF2-40B4-BE49-F238E27FC236}">
                <a16:creationId xmlns:a16="http://schemas.microsoft.com/office/drawing/2014/main" id="{EB801544-33D8-696A-A9EB-BA658E7B4CAC}"/>
              </a:ext>
            </a:extLst>
          </p:cNvPr>
          <p:cNvSpPr txBox="1"/>
          <p:nvPr/>
        </p:nvSpPr>
        <p:spPr>
          <a:xfrm>
            <a:off x="1591056" y="1901735"/>
            <a:ext cx="1602659" cy="1323439"/>
          </a:xfrm>
          <a:prstGeom prst="rect">
            <a:avLst/>
          </a:prstGeom>
          <a:noFill/>
        </p:spPr>
        <p:txBody>
          <a:bodyPr wrap="square">
            <a:spAutoFit/>
          </a:bodyPr>
          <a:lstStyle/>
          <a:p>
            <a:r>
              <a:rPr lang="en-US" altLang="zh-CN" sz="1600" dirty="0"/>
              <a:t>Achieves</a:t>
            </a:r>
            <a:r>
              <a:rPr lang="en-US" altLang="zh-CN" sz="1600" dirty="0">
                <a:solidFill>
                  <a:srgbClr val="0070C0"/>
                </a:solidFill>
              </a:rPr>
              <a:t> the lowest objective value</a:t>
            </a:r>
            <a:r>
              <a:rPr lang="en-US" altLang="zh-CN" sz="1600" dirty="0"/>
              <a:t>, indicating </a:t>
            </a:r>
            <a:r>
              <a:rPr lang="en-US" altLang="zh-CN" sz="1600" dirty="0">
                <a:solidFill>
                  <a:srgbClr val="0070C0"/>
                </a:solidFill>
              </a:rPr>
              <a:t>the shorter circuit runtime</a:t>
            </a:r>
            <a:r>
              <a:rPr lang="en-US" altLang="zh-CN" sz="1600" dirty="0"/>
              <a:t>.</a:t>
            </a:r>
            <a:endParaRPr lang="zh-CN" altLang="en-US" sz="1600" dirty="0"/>
          </a:p>
        </p:txBody>
      </p:sp>
      <p:sp>
        <p:nvSpPr>
          <p:cNvPr id="24" name="箭头: 右 29">
            <a:extLst>
              <a:ext uri="{FF2B5EF4-FFF2-40B4-BE49-F238E27FC236}">
                <a16:creationId xmlns:a16="http://schemas.microsoft.com/office/drawing/2014/main" id="{10E1DCDB-AB87-572E-CB64-0AE09A041DFB}"/>
              </a:ext>
            </a:extLst>
          </p:cNvPr>
          <p:cNvSpPr/>
          <p:nvPr/>
        </p:nvSpPr>
        <p:spPr>
          <a:xfrm rot="10800000">
            <a:off x="8468327" y="5015172"/>
            <a:ext cx="1382521" cy="188234"/>
          </a:xfrm>
          <a:prstGeom prst="rightArrow">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25" name="文本框 30">
            <a:extLst>
              <a:ext uri="{FF2B5EF4-FFF2-40B4-BE49-F238E27FC236}">
                <a16:creationId xmlns:a16="http://schemas.microsoft.com/office/drawing/2014/main" id="{A42349E8-4FCA-03C3-2ACD-4C2A79C5A7DC}"/>
              </a:ext>
            </a:extLst>
          </p:cNvPr>
          <p:cNvSpPr txBox="1"/>
          <p:nvPr/>
        </p:nvSpPr>
        <p:spPr>
          <a:xfrm>
            <a:off x="9573144" y="4126231"/>
            <a:ext cx="2066406" cy="830997"/>
          </a:xfrm>
          <a:prstGeom prst="rect">
            <a:avLst/>
          </a:prstGeom>
          <a:noFill/>
        </p:spPr>
        <p:txBody>
          <a:bodyPr wrap="square">
            <a:spAutoFit/>
          </a:bodyPr>
          <a:lstStyle/>
          <a:p>
            <a:r>
              <a:rPr lang="en-US" altLang="zh-CN" sz="1600" dirty="0"/>
              <a:t>The </a:t>
            </a:r>
            <a:r>
              <a:rPr lang="en-US" altLang="zh-CN" sz="1600" dirty="0">
                <a:solidFill>
                  <a:srgbClr val="0070C0"/>
                </a:solidFill>
              </a:rPr>
              <a:t>algorithm execution time </a:t>
            </a:r>
            <a:r>
              <a:rPr lang="en-US" altLang="zh-CN" sz="1600" dirty="0"/>
              <a:t>of our method is </a:t>
            </a:r>
            <a:r>
              <a:rPr lang="en-US" altLang="zh-CN" sz="1600" dirty="0">
                <a:solidFill>
                  <a:srgbClr val="0070C0"/>
                </a:solidFill>
              </a:rPr>
              <a:t>shorter</a:t>
            </a:r>
            <a:r>
              <a:rPr lang="en-US" altLang="zh-CN" sz="1600" dirty="0"/>
              <a:t>.</a:t>
            </a:r>
            <a:endParaRPr lang="zh-CN" altLang="en-US" sz="1600" dirty="0"/>
          </a:p>
        </p:txBody>
      </p:sp>
      <p:sp>
        <p:nvSpPr>
          <p:cNvPr id="26" name="文本框 32">
            <a:extLst>
              <a:ext uri="{FF2B5EF4-FFF2-40B4-BE49-F238E27FC236}">
                <a16:creationId xmlns:a16="http://schemas.microsoft.com/office/drawing/2014/main" id="{C27649A1-139C-8AA4-E3B7-CB5E2EC03A79}"/>
              </a:ext>
            </a:extLst>
          </p:cNvPr>
          <p:cNvSpPr txBox="1"/>
          <p:nvPr/>
        </p:nvSpPr>
        <p:spPr>
          <a:xfrm>
            <a:off x="1672118" y="6458360"/>
            <a:ext cx="10085237" cy="369332"/>
          </a:xfrm>
          <a:prstGeom prst="rect">
            <a:avLst/>
          </a:prstGeom>
          <a:noFill/>
        </p:spPr>
        <p:txBody>
          <a:bodyPr wrap="square">
            <a:spAutoFit/>
          </a:bodyPr>
          <a:lstStyle/>
          <a:p>
            <a:pPr>
              <a:defRPr/>
            </a:pPr>
            <a:r>
              <a:rPr lang="en-US" altLang="zh-CN" sz="900" dirty="0">
                <a:highlight>
                  <a:srgbClr val="FFFFFF"/>
                </a:highlight>
                <a:ea typeface="等线" panose="02010600030101010101" pitchFamily="2" charset="-122"/>
              </a:rPr>
              <a:t>[1] Zhou, R., Gan, Y., Liu, Y., &amp; Qian, C. (2025, July). </a:t>
            </a:r>
            <a:r>
              <a:rPr lang="en-US" altLang="zh-CN" sz="900" dirty="0" err="1">
                <a:highlight>
                  <a:srgbClr val="FFFFFF"/>
                </a:highlight>
                <a:ea typeface="等线" panose="02010600030101010101" pitchFamily="2" charset="-122"/>
              </a:rPr>
              <a:t>CloudQC</a:t>
            </a:r>
            <a:r>
              <a:rPr lang="en-US" altLang="zh-CN" sz="900" dirty="0">
                <a:highlight>
                  <a:srgbClr val="FFFFFF"/>
                </a:highlight>
                <a:ea typeface="等线" panose="02010600030101010101" pitchFamily="2" charset="-122"/>
              </a:rPr>
              <a:t>: A network-aware framework for multi-tenant distributed quantum computing. In 2025 IEEE 45th International Conference on Distributed Computing Systems (ICDCS) (pp. 155-165). IEEE.</a:t>
            </a:r>
            <a:endParaRPr lang="zh-CN" altLang="en-US" sz="900" dirty="0">
              <a:highlight>
                <a:srgbClr val="FFFFFF"/>
              </a:highlight>
              <a:ea typeface="等线" panose="02010600030101010101" pitchFamily="2" charset="-122"/>
            </a:endParaRPr>
          </a:p>
        </p:txBody>
      </p:sp>
    </p:spTree>
    <p:extLst>
      <p:ext uri="{BB962C8B-B14F-4D97-AF65-F5344CB8AC3E}">
        <p14:creationId xmlns:p14="http://schemas.microsoft.com/office/powerpoint/2010/main" val="353330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6" grpId="0" animBg="1"/>
      <p:bldP spid="17" grpId="0"/>
      <p:bldP spid="20" grpId="0" animBg="1"/>
      <p:bldP spid="21" grpId="0" animBg="1"/>
      <p:bldP spid="22" grpId="0" animBg="1"/>
      <p:bldP spid="23" grpId="0"/>
      <p:bldP spid="24" grpId="0" animBg="1"/>
      <p:bldP spid="25" grpId="0"/>
    </p:bld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4D1639-CD88-B4D4-3688-62FAF718142E}"/>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39728855-DD39-6070-0257-B2C8896C2B46}"/>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5A2CCD95-59A2-4285-0247-B8838B3EF1F0}"/>
              </a:ext>
            </a:extLst>
          </p:cNvPr>
          <p:cNvSpPr/>
          <p:nvPr/>
        </p:nvSpPr>
        <p:spPr>
          <a:xfrm>
            <a:off x="109728" y="3115658"/>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C76D6B45-8CFA-B71D-BD03-38ABACC2E088}"/>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cs typeface="Calibri" pitchFamily="34" charset="-120"/>
              </a:rPr>
              <a:t>Introduction</a:t>
            </a:r>
          </a:p>
        </p:txBody>
      </p:sp>
      <p:sp>
        <p:nvSpPr>
          <p:cNvPr id="6" name="Text 4">
            <a:extLst>
              <a:ext uri="{FF2B5EF4-FFF2-40B4-BE49-F238E27FC236}">
                <a16:creationId xmlns:a16="http://schemas.microsoft.com/office/drawing/2014/main" id="{30EEBB26-D076-3100-356A-EC2FAF66D5A9}"/>
              </a:ext>
            </a:extLst>
          </p:cNvPr>
          <p:cNvSpPr/>
          <p:nvPr/>
        </p:nvSpPr>
        <p:spPr>
          <a:xfrm>
            <a:off x="182880" y="2267712"/>
            <a:ext cx="1225296" cy="512064"/>
          </a:xfrm>
          <a:prstGeom prst="rect">
            <a:avLst/>
          </a:prstGeom>
          <a:noFill/>
          <a:ln/>
        </p:spPr>
        <p:txBody>
          <a:bodyPr wrap="square" rtlCol="0" anchor="ctr"/>
          <a:lstStyle/>
          <a:p>
            <a:r>
              <a:rPr lang="en-US" sz="1250" dirty="0">
                <a:solidFill>
                  <a:srgbClr val="EACBD1"/>
                </a:solidFill>
                <a:latin typeface="Calibri" pitchFamily="34" charset="0"/>
                <a:cs typeface="Calibri" pitchFamily="34" charset="-120"/>
              </a:rPr>
              <a:t>TACO</a:t>
            </a:r>
          </a:p>
        </p:txBody>
      </p:sp>
      <p:sp>
        <p:nvSpPr>
          <p:cNvPr id="7" name="Text 5">
            <a:extLst>
              <a:ext uri="{FF2B5EF4-FFF2-40B4-BE49-F238E27FC236}">
                <a16:creationId xmlns:a16="http://schemas.microsoft.com/office/drawing/2014/main" id="{CD486A07-F0F6-1A12-9612-34D61F4B55BA}"/>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cs typeface="Calibri" pitchFamily="34" charset="-120"/>
              </a:rPr>
              <a:t>UNIQ</a:t>
            </a:r>
          </a:p>
        </p:txBody>
      </p:sp>
      <p:sp>
        <p:nvSpPr>
          <p:cNvPr id="8" name="Text 6">
            <a:extLst>
              <a:ext uri="{FF2B5EF4-FFF2-40B4-BE49-F238E27FC236}">
                <a16:creationId xmlns:a16="http://schemas.microsoft.com/office/drawing/2014/main" id="{9CC11C83-93BB-57DD-86A8-CA9F1722B72C}"/>
              </a:ext>
            </a:extLst>
          </p:cNvPr>
          <p:cNvSpPr/>
          <p:nvPr/>
        </p:nvSpPr>
        <p:spPr>
          <a:xfrm>
            <a:off x="182880" y="4005072"/>
            <a:ext cx="1225296" cy="512064"/>
          </a:xfrm>
          <a:prstGeom prst="rect">
            <a:avLst/>
          </a:prstGeom>
          <a:noFill/>
          <a:ln/>
        </p:spPr>
        <p:txBody>
          <a:bodyPr wrap="square" rtlCol="0" anchor="ctr"/>
          <a:lstStyle/>
          <a:p>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a:extLst>
              <a:ext uri="{FF2B5EF4-FFF2-40B4-BE49-F238E27FC236}">
                <a16:creationId xmlns:a16="http://schemas.microsoft.com/office/drawing/2014/main" id="{DEB4489C-E80E-5BC7-7F91-4370B83C4664}"/>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UNIQ: Communication-Efficient Distributed Quantum Computing</a:t>
            </a:r>
          </a:p>
        </p:txBody>
      </p:sp>
      <p:sp>
        <p:nvSpPr>
          <p:cNvPr id="13" name="Text 11">
            <a:extLst>
              <a:ext uri="{FF2B5EF4-FFF2-40B4-BE49-F238E27FC236}">
                <a16:creationId xmlns:a16="http://schemas.microsoft.com/office/drawing/2014/main" id="{6A6D4453-7968-40FF-3218-B59BC620FC9C}"/>
              </a:ext>
            </a:extLst>
          </p:cNvPr>
          <p:cNvSpPr/>
          <p:nvPr/>
        </p:nvSpPr>
        <p:spPr>
          <a:xfrm>
            <a:off x="11551615" y="6473952"/>
            <a:ext cx="411480" cy="274320"/>
          </a:xfrm>
          <a:prstGeom prst="rect">
            <a:avLst/>
          </a:prstGeom>
          <a:no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166</a:t>
            </a:fld>
            <a:endParaRPr lang="en-US" sz="1000" dirty="0"/>
          </a:p>
        </p:txBody>
      </p:sp>
      <p:sp>
        <p:nvSpPr>
          <p:cNvPr id="14" name="Text 12">
            <a:extLst>
              <a:ext uri="{FF2B5EF4-FFF2-40B4-BE49-F238E27FC236}">
                <a16:creationId xmlns:a16="http://schemas.microsoft.com/office/drawing/2014/main" id="{72CEF96C-2F8F-5738-106A-07B7ED3AF11B}"/>
              </a:ext>
            </a:extLst>
          </p:cNvPr>
          <p:cNvSpPr/>
          <p:nvPr/>
        </p:nvSpPr>
        <p:spPr>
          <a:xfrm>
            <a:off x="2011680" y="6473952"/>
            <a:ext cx="5486400" cy="274320"/>
          </a:xfrm>
          <a:prstGeom prst="rect">
            <a:avLst/>
          </a:prstGeom>
          <a:noFill/>
          <a:ln/>
        </p:spPr>
        <p:txBody>
          <a:bodyPr wrap="square" rtlCol="0" anchor="ctr"/>
          <a:lstStyle/>
          <a:p>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sp>
        <p:nvSpPr>
          <p:cNvPr id="3" name="Text 9">
            <a:extLst>
              <a:ext uri="{FF2B5EF4-FFF2-40B4-BE49-F238E27FC236}">
                <a16:creationId xmlns:a16="http://schemas.microsoft.com/office/drawing/2014/main" id="{54E13E81-544A-CC9A-E38F-8EF8337EC4DD}"/>
              </a:ext>
            </a:extLst>
          </p:cNvPr>
          <p:cNvSpPr/>
          <p:nvPr/>
        </p:nvSpPr>
        <p:spPr>
          <a:xfrm>
            <a:off x="2011680" y="621792"/>
            <a:ext cx="9677095" cy="658368"/>
          </a:xfrm>
          <a:prstGeom prst="rect">
            <a:avLst/>
          </a:prstGeom>
          <a:noFill/>
        </p:spPr>
        <p:txBody>
          <a:bodyPr wrap="square" rtlCol="0" anchor="ctr"/>
          <a:lstStyle/>
          <a:p>
            <a:r>
              <a:rPr lang="en-US" sz="2400" b="1" dirty="0">
                <a:solidFill>
                  <a:srgbClr val="231F20"/>
                </a:solidFill>
                <a:latin typeface="Cambria" panose="02040503050406030204" pitchFamily="34" charset="0"/>
                <a:ea typeface="Cambria" panose="02040503050406030204" pitchFamily="34" charset="-122"/>
                <a:cs typeface="Cambria" panose="02040503050406030204" pitchFamily="34" charset="-120"/>
              </a:rPr>
              <a:t>Summary and Next Steps</a:t>
            </a:r>
            <a:endParaRPr lang="en-US" sz="2400" dirty="0"/>
          </a:p>
        </p:txBody>
      </p:sp>
      <p:sp>
        <p:nvSpPr>
          <p:cNvPr id="11" name="Text 10">
            <a:extLst>
              <a:ext uri="{FF2B5EF4-FFF2-40B4-BE49-F238E27FC236}">
                <a16:creationId xmlns:a16="http://schemas.microsoft.com/office/drawing/2014/main" id="{04CDD3D9-B409-00EF-1403-BAB843D5073B}"/>
              </a:ext>
            </a:extLst>
          </p:cNvPr>
          <p:cNvSpPr/>
          <p:nvPr/>
        </p:nvSpPr>
        <p:spPr>
          <a:xfrm>
            <a:off x="2011679" y="1608048"/>
            <a:ext cx="9716495" cy="4206240"/>
          </a:xfrm>
          <a:prstGeom prst="rect">
            <a:avLst/>
          </a:prstGeom>
          <a:noFill/>
        </p:spPr>
        <p:txBody>
          <a:bodyPr wrap="square" rtlCol="0" anchor="t"/>
          <a:lstStyle/>
          <a:p>
            <a:pPr>
              <a:lnSpc>
                <a:spcPct val="150000"/>
              </a:lnSpc>
            </a:pPr>
            <a:r>
              <a:rPr lang="en-US" altLang="zh-CN" sz="2000" b="1" dirty="0">
                <a:solidFill>
                  <a:srgbClr val="231F20"/>
                </a:solidFill>
                <a:latin typeface="Calibri" panose="020F0502020204030204" pitchFamily="34" charset="0"/>
                <a:ea typeface="Calibri" panose="020F0502020204030204" pitchFamily="34" charset="-122"/>
                <a:cs typeface="Calibri" panose="020F0502020204030204" pitchFamily="34" charset="-120"/>
              </a:rPr>
              <a:t>Summary:</a:t>
            </a:r>
            <a:endParaRPr lang="en-US" altLang="zh-CN" sz="2000" dirty="0">
              <a:solidFill>
                <a:srgbClr val="0070C0"/>
              </a:solidFill>
            </a:endParaRPr>
          </a:p>
          <a:p>
            <a:pPr lvl="0" indent="-342900">
              <a:lnSpc>
                <a:spcPct val="150000"/>
              </a:lnSpc>
              <a:buFont typeface="Arial" panose="020B0604020202020204" pitchFamily="34" charset="0"/>
              <a:buChar char="•"/>
            </a:pPr>
            <a:r>
              <a:rPr lang="en-US" altLang="zh-CN" sz="2000" dirty="0">
                <a:solidFill>
                  <a:srgbClr val="0070C0"/>
                </a:solidFill>
              </a:rPr>
              <a:t>Jointly optimize </a:t>
            </a:r>
            <a:r>
              <a:rPr lang="en-US" altLang="zh-CN" sz="2000" dirty="0"/>
              <a:t>DQC execution workflows </a:t>
            </a:r>
          </a:p>
          <a:p>
            <a:pPr lvl="0" indent="-342900">
              <a:lnSpc>
                <a:spcPct val="150000"/>
              </a:lnSpc>
              <a:buFont typeface="Arial" panose="020B0604020202020204" pitchFamily="34" charset="0"/>
              <a:buChar char="•"/>
            </a:pPr>
            <a:r>
              <a:rPr lang="en-US" altLang="zh-CN" sz="2000" dirty="0"/>
              <a:t>Formulate DQC optimization as a </a:t>
            </a:r>
            <a:r>
              <a:rPr lang="en-US" altLang="zh-CN" sz="2000" dirty="0">
                <a:solidFill>
                  <a:srgbClr val="0070C0"/>
                </a:solidFill>
              </a:rPr>
              <a:t>unified nonlinear integer programming problem</a:t>
            </a:r>
          </a:p>
          <a:p>
            <a:pPr lvl="0" indent="-342900">
              <a:lnSpc>
                <a:spcPct val="150000"/>
              </a:lnSpc>
              <a:buFont typeface="Arial" panose="020B0604020202020204" pitchFamily="34" charset="0"/>
              <a:buChar char="•"/>
            </a:pPr>
            <a:r>
              <a:rPr lang="en-US" altLang="zh-CN" sz="2000" dirty="0"/>
              <a:t>Reduce circuit execution time through </a:t>
            </a:r>
            <a:r>
              <a:rPr lang="en-US" altLang="zh-CN" sz="2000" dirty="0">
                <a:solidFill>
                  <a:srgbClr val="0070C0"/>
                </a:solidFill>
              </a:rPr>
              <a:t>parallel EPR generation</a:t>
            </a:r>
          </a:p>
          <a:p>
            <a:pPr lvl="0">
              <a:lnSpc>
                <a:spcPct val="150000"/>
              </a:lnSpc>
            </a:pPr>
            <a:endParaRPr lang="en-US" altLang="zh-CN" sz="2000" dirty="0">
              <a:solidFill>
                <a:srgbClr val="0070C0"/>
              </a:solidFill>
            </a:endParaRPr>
          </a:p>
          <a:p>
            <a:pPr lvl="0"/>
            <a:r>
              <a:rPr lang="en-US" sz="2000" b="1" dirty="0">
                <a:solidFill>
                  <a:srgbClr val="231F20"/>
                </a:solidFill>
                <a:latin typeface="Calibri" panose="020F0502020204030204" pitchFamily="34" charset="0"/>
                <a:ea typeface="Calibri" panose="020F0502020204030204" pitchFamily="34" charset="-122"/>
                <a:cs typeface="Calibri" panose="020F0502020204030204" pitchFamily="34" charset="-120"/>
              </a:rPr>
              <a:t>Next S</a:t>
            </a:r>
            <a:r>
              <a:rPr lang="en-US" altLang="zh-CN" sz="2000" b="1" dirty="0">
                <a:solidFill>
                  <a:srgbClr val="231F20"/>
                </a:solidFill>
                <a:latin typeface="Calibri" panose="020F0502020204030204" pitchFamily="34" charset="0"/>
                <a:ea typeface="Calibri" panose="020F0502020204030204" pitchFamily="34" charset="-122"/>
                <a:cs typeface="Calibri" panose="020F0502020204030204" pitchFamily="34" charset="-120"/>
              </a:rPr>
              <a:t>tep</a:t>
            </a:r>
            <a:r>
              <a:rPr lang="en-US" sz="2000" b="1" dirty="0">
                <a:solidFill>
                  <a:srgbClr val="231F20"/>
                </a:solidFill>
                <a:latin typeface="Calibri" panose="020F0502020204030204" pitchFamily="34" charset="0"/>
                <a:ea typeface="Calibri" panose="020F0502020204030204" pitchFamily="34" charset="-122"/>
                <a:cs typeface="Calibri" panose="020F0502020204030204" pitchFamily="34" charset="-120"/>
              </a:rPr>
              <a:t>:</a:t>
            </a:r>
          </a:p>
          <a:p>
            <a:pPr marL="342900" indent="-342900">
              <a:lnSpc>
                <a:spcPct val="150000"/>
              </a:lnSpc>
              <a:buFont typeface="Arial" panose="020B0604020202020204" pitchFamily="34" charset="0"/>
              <a:buChar char="•"/>
            </a:pPr>
            <a:r>
              <a:rPr lang="zh-CN" altLang="zh-CN" sz="2000" dirty="0"/>
              <a:t>Probabilistic EPR generation and fidelity-aware scheduling </a:t>
            </a:r>
          </a:p>
          <a:p>
            <a:pPr marL="342900" indent="-342900">
              <a:lnSpc>
                <a:spcPct val="150000"/>
              </a:lnSpc>
              <a:buFont typeface="Arial" panose="020B0604020202020204" pitchFamily="34" charset="0"/>
              <a:buChar char="•"/>
            </a:pPr>
            <a:r>
              <a:rPr lang="zh-CN" altLang="zh-CN" sz="2000" dirty="0"/>
              <a:t>Resource-constrained quantum data-center topology design </a:t>
            </a:r>
          </a:p>
          <a:p>
            <a:pPr marL="342900" indent="-342900">
              <a:lnSpc>
                <a:spcPct val="150000"/>
              </a:lnSpc>
              <a:buFont typeface="Arial" panose="020B0604020202020204" pitchFamily="34" charset="0"/>
              <a:buChar char="•"/>
            </a:pPr>
            <a:r>
              <a:rPr lang="zh-CN" altLang="zh-CN" sz="2000" dirty="0"/>
              <a:t>Learning-based scheduling policies warm-started by UNIQ</a:t>
            </a:r>
          </a:p>
          <a:p>
            <a:pPr indent="-342900">
              <a:lnSpc>
                <a:spcPct val="150000"/>
              </a:lnSpc>
              <a:spcAft>
                <a:spcPts val="1400"/>
              </a:spcAft>
              <a:buSzPct val="100000"/>
              <a:buChar char="•"/>
            </a:pPr>
            <a:endParaRPr lang="en-US" sz="2000" dirty="0"/>
          </a:p>
        </p:txBody>
      </p:sp>
      <p:sp>
        <p:nvSpPr>
          <p:cNvPr id="12" name="文本框 2">
            <a:extLst>
              <a:ext uri="{FF2B5EF4-FFF2-40B4-BE49-F238E27FC236}">
                <a16:creationId xmlns:a16="http://schemas.microsoft.com/office/drawing/2014/main" id="{01B77E81-6E27-6455-06DF-32B64A797AA4}"/>
              </a:ext>
            </a:extLst>
          </p:cNvPr>
          <p:cNvSpPr txBox="1"/>
          <p:nvPr/>
        </p:nvSpPr>
        <p:spPr>
          <a:xfrm>
            <a:off x="8258850" y="314389"/>
            <a:ext cx="2823280" cy="338554"/>
          </a:xfrm>
          <a:prstGeom prst="rect">
            <a:avLst/>
          </a:prstGeom>
          <a:noFill/>
        </p:spPr>
        <p:txBody>
          <a:bodyPr wrap="square" rtlCol="0">
            <a:spAutoFit/>
          </a:bodyPr>
          <a:lstStyle/>
          <a:p>
            <a:pPr algn="ctr"/>
            <a:r>
              <a:rPr lang="en-US" altLang="zh-CN" sz="1600" b="1" dirty="0"/>
              <a:t>UNIQ: </a:t>
            </a:r>
            <a:r>
              <a:rPr lang="en-US" altLang="zh-CN" sz="1600" dirty="0"/>
              <a:t>Unified optimization</a:t>
            </a:r>
          </a:p>
        </p:txBody>
      </p:sp>
      <p:sp>
        <p:nvSpPr>
          <p:cNvPr id="15" name="文本框 13">
            <a:extLst>
              <a:ext uri="{FF2B5EF4-FFF2-40B4-BE49-F238E27FC236}">
                <a16:creationId xmlns:a16="http://schemas.microsoft.com/office/drawing/2014/main" id="{4D9BD922-D69B-095E-E987-7E007258BA4B}"/>
              </a:ext>
            </a:extLst>
          </p:cNvPr>
          <p:cNvSpPr txBox="1"/>
          <p:nvPr/>
        </p:nvSpPr>
        <p:spPr>
          <a:xfrm>
            <a:off x="9412422" y="1023493"/>
            <a:ext cx="1211933" cy="307777"/>
          </a:xfrm>
          <a:prstGeom prst="rect">
            <a:avLst/>
          </a:prstGeom>
          <a:solidFill>
            <a:schemeClr val="accent1">
              <a:lumMod val="20000"/>
              <a:lumOff val="80000"/>
            </a:schemeClr>
          </a:solidFill>
        </p:spPr>
        <p:txBody>
          <a:bodyPr wrap="square" rtlCol="0">
            <a:spAutoFit/>
          </a:bodyPr>
          <a:lstStyle/>
          <a:p>
            <a:r>
              <a:rPr lang="en-US" altLang="zh-CN" sz="1400" dirty="0"/>
              <a:t>Allocation</a:t>
            </a:r>
            <a:endParaRPr lang="zh-CN" altLang="en-US" sz="1400" dirty="0"/>
          </a:p>
        </p:txBody>
      </p:sp>
      <p:sp>
        <p:nvSpPr>
          <p:cNvPr id="16" name="文本框 14">
            <a:extLst>
              <a:ext uri="{FF2B5EF4-FFF2-40B4-BE49-F238E27FC236}">
                <a16:creationId xmlns:a16="http://schemas.microsoft.com/office/drawing/2014/main" id="{8CF08DE9-51DF-DC88-DD3D-6058BFCF9016}"/>
              </a:ext>
            </a:extLst>
          </p:cNvPr>
          <p:cNvSpPr txBox="1"/>
          <p:nvPr/>
        </p:nvSpPr>
        <p:spPr>
          <a:xfrm>
            <a:off x="9405068" y="1393993"/>
            <a:ext cx="1225656" cy="307777"/>
          </a:xfrm>
          <a:prstGeom prst="rect">
            <a:avLst/>
          </a:prstGeom>
          <a:solidFill>
            <a:schemeClr val="accent1">
              <a:lumMod val="20000"/>
              <a:lumOff val="80000"/>
            </a:schemeClr>
          </a:solidFill>
        </p:spPr>
        <p:txBody>
          <a:bodyPr wrap="square" rtlCol="0">
            <a:spAutoFit/>
          </a:bodyPr>
          <a:lstStyle/>
          <a:p>
            <a:r>
              <a:rPr lang="en-US" altLang="zh-CN" sz="1400" dirty="0"/>
              <a:t>Entanglement</a:t>
            </a:r>
            <a:endParaRPr lang="zh-CN" altLang="en-US" sz="1400" dirty="0"/>
          </a:p>
        </p:txBody>
      </p:sp>
      <p:sp>
        <p:nvSpPr>
          <p:cNvPr id="17" name="文本框 15">
            <a:extLst>
              <a:ext uri="{FF2B5EF4-FFF2-40B4-BE49-F238E27FC236}">
                <a16:creationId xmlns:a16="http://schemas.microsoft.com/office/drawing/2014/main" id="{FB3C6F43-7E34-630C-D612-1D222430AC2A}"/>
              </a:ext>
            </a:extLst>
          </p:cNvPr>
          <p:cNvSpPr txBox="1"/>
          <p:nvPr/>
        </p:nvSpPr>
        <p:spPr>
          <a:xfrm>
            <a:off x="9412422" y="1790857"/>
            <a:ext cx="1225655" cy="307777"/>
          </a:xfrm>
          <a:prstGeom prst="rect">
            <a:avLst/>
          </a:prstGeom>
          <a:solidFill>
            <a:schemeClr val="accent1">
              <a:lumMod val="20000"/>
              <a:lumOff val="80000"/>
            </a:schemeClr>
          </a:solidFill>
        </p:spPr>
        <p:txBody>
          <a:bodyPr wrap="square" rtlCol="0">
            <a:spAutoFit/>
          </a:bodyPr>
          <a:lstStyle/>
          <a:p>
            <a:r>
              <a:rPr lang="en-US" altLang="zh-CN" sz="1400" dirty="0"/>
              <a:t>Scheduling</a:t>
            </a:r>
            <a:endParaRPr lang="zh-CN" altLang="en-US" sz="1400" dirty="0"/>
          </a:p>
        </p:txBody>
      </p:sp>
      <p:pic>
        <p:nvPicPr>
          <p:cNvPr id="18" name="图片 16">
            <a:extLst>
              <a:ext uri="{FF2B5EF4-FFF2-40B4-BE49-F238E27FC236}">
                <a16:creationId xmlns:a16="http://schemas.microsoft.com/office/drawing/2014/main" id="{E4116D79-313E-D00E-1719-6E0FA3AD7D64}"/>
              </a:ext>
            </a:extLst>
          </p:cNvPr>
          <p:cNvPicPr>
            <a:picLocks noChangeAspect="1"/>
          </p:cNvPicPr>
          <p:nvPr/>
        </p:nvPicPr>
        <p:blipFill>
          <a:blip r:embed="rId3"/>
          <a:stretch>
            <a:fillRect/>
          </a:stretch>
        </p:blipFill>
        <p:spPr>
          <a:xfrm>
            <a:off x="8465553" y="1142017"/>
            <a:ext cx="792427" cy="792427"/>
          </a:xfrm>
          <a:prstGeom prst="rect">
            <a:avLst/>
          </a:prstGeom>
        </p:spPr>
      </p:pic>
    </p:spTree>
    <p:extLst>
      <p:ext uri="{BB962C8B-B14F-4D97-AF65-F5344CB8AC3E}">
        <p14:creationId xmlns:p14="http://schemas.microsoft.com/office/powerpoint/2010/main" val="3905805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400"/>
                                        <p:tgtEl>
                                          <p:spTgt spid="11"/>
                                        </p:tgtEl>
                                      </p:cBhvr>
                                    </p:animEffect>
                                  </p:childTnLst>
                                </p:cTn>
                              </p:par>
                              <p:par>
                                <p:cTn id="8" presetID="1"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childTnLst>
                                </p:cTn>
                              </p:par>
                              <p:par>
                                <p:cTn id="10" presetID="1" presetClass="entr" presetSubtype="0"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16"/>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17"/>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5" grpId="0" animBg="1"/>
      <p:bldP spid="16" grpId="0" animBg="1"/>
      <p:bldP spid="17" grpId="0" animBg="1"/>
    </p:bld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0CB4D5-54DF-F17B-EF0F-ABC76E0B39A7}"/>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9783B77D-0473-4BD9-C561-D418E66332A8}"/>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20BCF77B-56F9-666E-49F1-00D6D45C7077}"/>
              </a:ext>
            </a:extLst>
          </p:cNvPr>
          <p:cNvSpPr/>
          <p:nvPr/>
        </p:nvSpPr>
        <p:spPr>
          <a:xfrm>
            <a:off x="109728" y="4002135"/>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164EDBB2-9AE7-EF2E-70DA-4487526D869A}"/>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cs typeface="Calibri" pitchFamily="34" charset="-120"/>
              </a:rPr>
              <a:t>Introduction</a:t>
            </a:r>
          </a:p>
        </p:txBody>
      </p:sp>
      <p:sp>
        <p:nvSpPr>
          <p:cNvPr id="6" name="Text 4">
            <a:extLst>
              <a:ext uri="{FF2B5EF4-FFF2-40B4-BE49-F238E27FC236}">
                <a16:creationId xmlns:a16="http://schemas.microsoft.com/office/drawing/2014/main" id="{79492D1B-62C0-1F67-827B-19EC8D31BB6D}"/>
              </a:ext>
            </a:extLst>
          </p:cNvPr>
          <p:cNvSpPr/>
          <p:nvPr/>
        </p:nvSpPr>
        <p:spPr>
          <a:xfrm>
            <a:off x="182880" y="2267712"/>
            <a:ext cx="1225296" cy="512064"/>
          </a:xfrm>
          <a:prstGeom prst="rect">
            <a:avLst/>
          </a:prstGeom>
          <a:noFill/>
          <a:ln/>
        </p:spPr>
        <p:txBody>
          <a:bodyPr wrap="square" rtlCol="0" anchor="ctr"/>
          <a:lstStyle/>
          <a:p>
            <a:r>
              <a:rPr lang="en-US" sz="1250" dirty="0">
                <a:solidFill>
                  <a:srgbClr val="EACBD1"/>
                </a:solidFill>
                <a:latin typeface="Calibri" pitchFamily="34" charset="0"/>
                <a:cs typeface="Calibri" pitchFamily="34" charset="-120"/>
              </a:rPr>
              <a:t>TACO</a:t>
            </a:r>
          </a:p>
        </p:txBody>
      </p:sp>
      <p:sp>
        <p:nvSpPr>
          <p:cNvPr id="7" name="Text 5">
            <a:extLst>
              <a:ext uri="{FF2B5EF4-FFF2-40B4-BE49-F238E27FC236}">
                <a16:creationId xmlns:a16="http://schemas.microsoft.com/office/drawing/2014/main" id="{E2ED9F41-0225-1779-0E85-BE508B72385B}"/>
              </a:ext>
            </a:extLst>
          </p:cNvPr>
          <p:cNvSpPr/>
          <p:nvPr/>
        </p:nvSpPr>
        <p:spPr>
          <a:xfrm>
            <a:off x="182880" y="3136392"/>
            <a:ext cx="1225296" cy="512064"/>
          </a:xfrm>
          <a:prstGeom prst="rect">
            <a:avLst/>
          </a:prstGeom>
          <a:noFill/>
          <a:ln/>
        </p:spPr>
        <p:txBody>
          <a:bodyPr wrap="square" rtlCol="0" anchor="ctr"/>
          <a:lstStyle/>
          <a:p>
            <a:pPr indent="0">
              <a:buNone/>
            </a:pPr>
            <a:r>
              <a:rPr lang="en-US" sz="1250" dirty="0">
                <a:solidFill>
                  <a:srgbClr val="EACBD1"/>
                </a:solidFill>
                <a:latin typeface="Calibri" pitchFamily="34" charset="0"/>
                <a:cs typeface="Calibri" pitchFamily="34" charset="-120"/>
              </a:rPr>
              <a:t>UNIQ</a:t>
            </a:r>
          </a:p>
        </p:txBody>
      </p:sp>
      <p:sp>
        <p:nvSpPr>
          <p:cNvPr id="8" name="Text 6">
            <a:extLst>
              <a:ext uri="{FF2B5EF4-FFF2-40B4-BE49-F238E27FC236}">
                <a16:creationId xmlns:a16="http://schemas.microsoft.com/office/drawing/2014/main" id="{4BCC182F-636C-D61A-6D6F-E6624F97A171}"/>
              </a:ext>
            </a:extLst>
          </p:cNvPr>
          <p:cNvSpPr/>
          <p:nvPr/>
        </p:nvSpPr>
        <p:spPr>
          <a:xfrm>
            <a:off x="182880" y="4005072"/>
            <a:ext cx="1225296" cy="512064"/>
          </a:xfrm>
          <a:prstGeom prst="rect">
            <a:avLst/>
          </a:prstGeom>
          <a:noFill/>
          <a:ln/>
        </p:spPr>
        <p:txBody>
          <a:bodyPr wrap="square" rtlCol="0" anchor="ctr"/>
          <a:lstStyle/>
          <a:p>
            <a:r>
              <a:rPr lang="en-US" sz="1250" b="1" dirty="0">
                <a:solidFill>
                  <a:srgbClr val="A42037"/>
                </a:solidFill>
                <a:latin typeface="Calibri" pitchFamily="34" charset="0"/>
                <a:cs typeface="Calibri" pitchFamily="34" charset="-120"/>
              </a:rPr>
              <a:t>Conclusion</a:t>
            </a:r>
          </a:p>
        </p:txBody>
      </p:sp>
      <p:sp>
        <p:nvSpPr>
          <p:cNvPr id="10" name="Text 8">
            <a:extLst>
              <a:ext uri="{FF2B5EF4-FFF2-40B4-BE49-F238E27FC236}">
                <a16:creationId xmlns:a16="http://schemas.microsoft.com/office/drawing/2014/main" id="{1B9C71A4-BD36-FFDE-2037-A73DDF7F4531}"/>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CONCLUSION</a:t>
            </a:r>
          </a:p>
        </p:txBody>
      </p:sp>
      <p:sp>
        <p:nvSpPr>
          <p:cNvPr id="13" name="Text 11">
            <a:extLst>
              <a:ext uri="{FF2B5EF4-FFF2-40B4-BE49-F238E27FC236}">
                <a16:creationId xmlns:a16="http://schemas.microsoft.com/office/drawing/2014/main" id="{A83053ED-08AF-CB94-CBB6-1E87F9AE0B1B}"/>
              </a:ext>
            </a:extLst>
          </p:cNvPr>
          <p:cNvSpPr/>
          <p:nvPr/>
        </p:nvSpPr>
        <p:spPr>
          <a:xfrm>
            <a:off x="11551615" y="6473952"/>
            <a:ext cx="411480" cy="274320"/>
          </a:xfrm>
          <a:prstGeom prst="rect">
            <a:avLst/>
          </a:prstGeom>
          <a:no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167</a:t>
            </a:fld>
            <a:endParaRPr lang="en-US" sz="1000" dirty="0"/>
          </a:p>
        </p:txBody>
      </p:sp>
      <p:sp>
        <p:nvSpPr>
          <p:cNvPr id="14" name="Text 12">
            <a:extLst>
              <a:ext uri="{FF2B5EF4-FFF2-40B4-BE49-F238E27FC236}">
                <a16:creationId xmlns:a16="http://schemas.microsoft.com/office/drawing/2014/main" id="{6E050494-C019-B27D-6C19-2AEAC8CF1DEE}"/>
              </a:ext>
            </a:extLst>
          </p:cNvPr>
          <p:cNvSpPr/>
          <p:nvPr/>
        </p:nvSpPr>
        <p:spPr>
          <a:xfrm>
            <a:off x="2011680" y="6473952"/>
            <a:ext cx="5486400" cy="274320"/>
          </a:xfrm>
          <a:prstGeom prst="rect">
            <a:avLst/>
          </a:prstGeom>
          <a:noFill/>
          <a:ln/>
        </p:spPr>
        <p:txBody>
          <a:bodyPr wrap="square" rtlCol="0" anchor="ctr"/>
          <a:lstStyle/>
          <a:p>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sp>
        <p:nvSpPr>
          <p:cNvPr id="3" name="Text 9">
            <a:extLst>
              <a:ext uri="{FF2B5EF4-FFF2-40B4-BE49-F238E27FC236}">
                <a16:creationId xmlns:a16="http://schemas.microsoft.com/office/drawing/2014/main" id="{CDBB0FB6-B6B2-3B98-3B1B-239FCB0BB10E}"/>
              </a:ext>
            </a:extLst>
          </p:cNvPr>
          <p:cNvSpPr/>
          <p:nvPr/>
        </p:nvSpPr>
        <p:spPr>
          <a:xfrm>
            <a:off x="2011680" y="621792"/>
            <a:ext cx="9677095" cy="658368"/>
          </a:xfrm>
          <a:prstGeom prst="rect">
            <a:avLst/>
          </a:prstGeom>
          <a:noFill/>
        </p:spPr>
        <p:txBody>
          <a:bodyPr wrap="square" rtlCol="0" anchor="ctr"/>
          <a:lstStyle/>
          <a:p>
            <a:pPr marL="0" indent="0">
              <a:buNone/>
            </a:pPr>
            <a:r>
              <a:rPr lang="en-US" sz="2400" b="1" dirty="0">
                <a:solidFill>
                  <a:srgbClr val="231F20"/>
                </a:solidFill>
                <a:latin typeface="Cambria" panose="02040503050406030204" pitchFamily="34" charset="0"/>
                <a:ea typeface="Cambria" panose="02040503050406030204" pitchFamily="34" charset="-122"/>
                <a:cs typeface="Cambria" panose="02040503050406030204" pitchFamily="34" charset="-120"/>
              </a:rPr>
              <a:t>Conclusion</a:t>
            </a:r>
            <a:endParaRPr lang="en-US" sz="2400" dirty="0"/>
          </a:p>
        </p:txBody>
      </p:sp>
      <p:sp>
        <p:nvSpPr>
          <p:cNvPr id="9" name="Text 10">
            <a:extLst>
              <a:ext uri="{FF2B5EF4-FFF2-40B4-BE49-F238E27FC236}">
                <a16:creationId xmlns:a16="http://schemas.microsoft.com/office/drawing/2014/main" id="{531CA376-532D-5468-A3E6-0FEE6238AE93}"/>
              </a:ext>
            </a:extLst>
          </p:cNvPr>
          <p:cNvSpPr/>
          <p:nvPr/>
        </p:nvSpPr>
        <p:spPr>
          <a:xfrm>
            <a:off x="1922569" y="1399032"/>
            <a:ext cx="6470169" cy="4206240"/>
          </a:xfrm>
          <a:prstGeom prst="rect">
            <a:avLst/>
          </a:prstGeom>
          <a:noFill/>
          <a:ln/>
        </p:spPr>
        <p:txBody>
          <a:bodyPr wrap="square" rtlCol="0" anchor="t"/>
          <a:lstStyle/>
          <a:p>
            <a:pPr marL="342900" indent="-342900">
              <a:spcAft>
                <a:spcPts val="1400"/>
              </a:spcAft>
              <a:buSzPct val="100000"/>
              <a:buChar char="•"/>
            </a:pPr>
            <a:r>
              <a:rPr lang="en-US" sz="1600" b="1" dirty="0">
                <a:solidFill>
                  <a:srgbClr val="231F20"/>
                </a:solidFill>
                <a:latin typeface="Calibri" pitchFamily="34" charset="0"/>
                <a:ea typeface="Calibri" pitchFamily="34" charset="-122"/>
                <a:cs typeface="Calibri" pitchFamily="34" charset="-120"/>
              </a:rPr>
              <a:t>DQC </a:t>
            </a:r>
            <a:r>
              <a:rPr lang="en-US" sz="1600" b="1" dirty="0">
                <a:solidFill>
                  <a:srgbClr val="231F20"/>
                </a:solidFill>
                <a:latin typeface="Calibri" pitchFamily="34" charset="0"/>
                <a:cs typeface="Calibri" pitchFamily="34" charset="-120"/>
              </a:rPr>
              <a:t>is a new paradigm where multiple interconnected quantum processors (QPUs) work together to solve computational problems beyond the current QPU limitation</a:t>
            </a:r>
          </a:p>
          <a:p>
            <a:pPr marL="342900" indent="-342900">
              <a:spcAft>
                <a:spcPts val="1400"/>
              </a:spcAft>
              <a:buSzPct val="100000"/>
              <a:buChar char="•"/>
            </a:pPr>
            <a:r>
              <a:rPr lang="en-US" sz="1600" b="1" dirty="0">
                <a:solidFill>
                  <a:srgbClr val="231F20"/>
                </a:solidFill>
                <a:latin typeface="Calibri" pitchFamily="34" charset="0"/>
                <a:cs typeface="Calibri" pitchFamily="34" charset="-120"/>
              </a:rPr>
              <a:t>Hybrid satellite-ground quantum networks provide an infrastructure to </a:t>
            </a:r>
            <a:br>
              <a:rPr lang="en-US" sz="1600" b="1" dirty="0">
                <a:solidFill>
                  <a:srgbClr val="231F20"/>
                </a:solidFill>
                <a:latin typeface="Calibri" pitchFamily="34" charset="0"/>
                <a:cs typeface="Calibri" pitchFamily="34" charset="-120"/>
              </a:rPr>
            </a:br>
            <a:r>
              <a:rPr lang="en-US" sz="1600" b="1" dirty="0">
                <a:solidFill>
                  <a:srgbClr val="231F20"/>
                </a:solidFill>
                <a:latin typeface="Calibri" pitchFamily="34" charset="0"/>
                <a:cs typeface="Calibri" pitchFamily="34" charset="-120"/>
              </a:rPr>
              <a:t>support DQC in the space</a:t>
            </a:r>
          </a:p>
          <a:p>
            <a:pPr marL="685800" lvl="1" indent="-342900">
              <a:spcAft>
                <a:spcPts val="1400"/>
              </a:spcAft>
              <a:buSzPct val="100000"/>
              <a:buChar char="–"/>
            </a:pPr>
            <a:r>
              <a:rPr lang="en-US" sz="1400" dirty="0">
                <a:solidFill>
                  <a:srgbClr val="58595B"/>
                </a:solidFill>
                <a:latin typeface="Calibri" pitchFamily="34" charset="0"/>
                <a:ea typeface="Calibri" pitchFamily="34" charset="-122"/>
                <a:cs typeface="Calibri" pitchFamily="34" charset="-120"/>
              </a:rPr>
              <a:t>Global coverage, low latency</a:t>
            </a:r>
          </a:p>
          <a:p>
            <a:pPr marL="685800" lvl="1" indent="-342900">
              <a:spcAft>
                <a:spcPts val="1400"/>
              </a:spcAft>
              <a:buSzPct val="100000"/>
              <a:buChar char="–"/>
            </a:pPr>
            <a:r>
              <a:rPr lang="en-US" sz="1400" dirty="0">
                <a:solidFill>
                  <a:srgbClr val="58595B"/>
                </a:solidFill>
                <a:latin typeface="Calibri" pitchFamily="34" charset="0"/>
                <a:ea typeface="Calibri" pitchFamily="34" charset="-122"/>
                <a:cs typeface="Calibri" pitchFamily="34" charset="-120"/>
              </a:rPr>
              <a:t>High security, easier cooling, reduced EM interference </a:t>
            </a:r>
          </a:p>
          <a:p>
            <a:pPr marL="342900" indent="-342900">
              <a:spcAft>
                <a:spcPts val="1400"/>
              </a:spcAft>
              <a:buSzPct val="100000"/>
              <a:buChar char="•"/>
            </a:pPr>
            <a:r>
              <a:rPr lang="en-US" sz="1600" b="1" dirty="0">
                <a:solidFill>
                  <a:srgbClr val="231F20"/>
                </a:solidFill>
                <a:latin typeface="Calibri" pitchFamily="34" charset="0"/>
                <a:ea typeface="Calibri" pitchFamily="34" charset="-122"/>
                <a:cs typeface="Calibri" pitchFamily="34" charset="-120"/>
              </a:rPr>
              <a:t>Such space DQC can support many new applications </a:t>
            </a:r>
          </a:p>
          <a:p>
            <a:pPr marL="342900" indent="-342900">
              <a:spcAft>
                <a:spcPts val="1400"/>
              </a:spcAft>
              <a:buSzPct val="100000"/>
              <a:buChar char="•"/>
            </a:pPr>
            <a:r>
              <a:rPr lang="en-US" sz="1600" b="1" dirty="0">
                <a:solidFill>
                  <a:srgbClr val="231F20"/>
                </a:solidFill>
                <a:latin typeface="Calibri" pitchFamily="34" charset="0"/>
                <a:ea typeface="Calibri" pitchFamily="34" charset="-122"/>
                <a:cs typeface="Calibri" pitchFamily="34" charset="-120"/>
              </a:rPr>
              <a:t>However, there are many challenging DQC optimizations</a:t>
            </a:r>
          </a:p>
          <a:p>
            <a:pPr marL="685800" lvl="1" indent="-342900">
              <a:spcAft>
                <a:spcPts val="1400"/>
              </a:spcAft>
              <a:buSzPct val="100000"/>
              <a:buChar char="–"/>
            </a:pPr>
            <a:r>
              <a:rPr lang="en-US" sz="1400" dirty="0">
                <a:solidFill>
                  <a:srgbClr val="58595B"/>
                </a:solidFill>
                <a:latin typeface="Calibri" pitchFamily="34" charset="0"/>
                <a:ea typeface="Calibri" pitchFamily="34" charset="-122"/>
                <a:cs typeface="Calibri" pitchFamily="34" charset="-120"/>
              </a:rPr>
              <a:t>Joint qubit allocation and network topology (focusing on entanglement distribution cost for remote gate over quantum networks)</a:t>
            </a:r>
          </a:p>
          <a:p>
            <a:pPr marL="685800" lvl="1" indent="-342900">
              <a:spcAft>
                <a:spcPts val="1400"/>
              </a:spcAft>
              <a:buSzPct val="100000"/>
              <a:buChar char="–"/>
            </a:pPr>
            <a:r>
              <a:rPr lang="en-US" sz="1400" dirty="0">
                <a:solidFill>
                  <a:srgbClr val="58595B"/>
                </a:solidFill>
                <a:latin typeface="Calibri" pitchFamily="34" charset="0"/>
                <a:ea typeface="Calibri" pitchFamily="34" charset="-122"/>
                <a:cs typeface="Calibri" pitchFamily="34" charset="-120"/>
              </a:rPr>
              <a:t>Jointly optimize DQC execution workflows (qubit allocation, entanglement management and gate scheduling)</a:t>
            </a:r>
          </a:p>
          <a:p>
            <a:pPr marL="685800" lvl="1" indent="-342900">
              <a:spcAft>
                <a:spcPts val="1400"/>
              </a:spcAft>
              <a:buSzPct val="100000"/>
              <a:buChar char="–"/>
            </a:pPr>
            <a:r>
              <a:rPr lang="en-US" sz="1400" dirty="0">
                <a:solidFill>
                  <a:srgbClr val="58595B"/>
                </a:solidFill>
                <a:latin typeface="Calibri" pitchFamily="34" charset="0"/>
                <a:ea typeface="Calibri" pitchFamily="34" charset="-122"/>
                <a:cs typeface="Calibri" pitchFamily="34" charset="-120"/>
              </a:rPr>
              <a:t>More to be studied and hybrid quantum-classical framework may be helpful.</a:t>
            </a:r>
          </a:p>
          <a:p>
            <a:pPr marL="342900" lvl="1">
              <a:spcAft>
                <a:spcPts val="1400"/>
              </a:spcAft>
              <a:buSzPct val="100000"/>
            </a:pPr>
            <a:endParaRPr lang="en-US" sz="1400" dirty="0">
              <a:solidFill>
                <a:srgbClr val="58595B"/>
              </a:solidFill>
              <a:latin typeface="Calibri" pitchFamily="34" charset="0"/>
              <a:ea typeface="Calibri" pitchFamily="34" charset="-122"/>
              <a:cs typeface="Calibri" pitchFamily="34" charset="-120"/>
            </a:endParaRPr>
          </a:p>
        </p:txBody>
      </p:sp>
      <p:pic>
        <p:nvPicPr>
          <p:cNvPr id="12" name="Picture 2" descr="Nvidia&gt;Taylor swift : r/pcmasterrace">
            <a:extLst>
              <a:ext uri="{FF2B5EF4-FFF2-40B4-BE49-F238E27FC236}">
                <a16:creationId xmlns:a16="http://schemas.microsoft.com/office/drawing/2014/main" id="{D650457C-32A2-5C7D-2C50-ADCF424E35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55524" y="950976"/>
            <a:ext cx="3926748" cy="51560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1492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877996-AF58-9E03-B442-714E0A157041}"/>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CE9A9492-0B35-6361-7BC1-7B0F0EC92342}"/>
              </a:ext>
            </a:extLst>
          </p:cNvPr>
          <p:cNvSpPr/>
          <p:nvPr/>
        </p:nvSpPr>
        <p:spPr>
          <a:xfrm>
            <a:off x="0" y="0"/>
            <a:ext cx="1554480" cy="6858000"/>
          </a:xfrm>
          <a:prstGeom prst="rect">
            <a:avLst/>
          </a:prstGeom>
          <a:solidFill>
            <a:srgbClr val="A42037"/>
          </a:solidFill>
          <a:ln/>
        </p:spPr>
        <p:txBody>
          <a:bodyPr/>
          <a:lstStyle/>
          <a:p>
            <a:endParaRPr lang="en-US"/>
          </a:p>
        </p:txBody>
      </p:sp>
      <p:sp>
        <p:nvSpPr>
          <p:cNvPr id="4" name="Text 2">
            <a:extLst>
              <a:ext uri="{FF2B5EF4-FFF2-40B4-BE49-F238E27FC236}">
                <a16:creationId xmlns:a16="http://schemas.microsoft.com/office/drawing/2014/main" id="{FDD41D94-4C40-61FA-BB03-2F7BFF0546C5}"/>
              </a:ext>
            </a:extLst>
          </p:cNvPr>
          <p:cNvSpPr/>
          <p:nvPr/>
        </p:nvSpPr>
        <p:spPr>
          <a:xfrm>
            <a:off x="2011680" y="411480"/>
            <a:ext cx="9677095" cy="658368"/>
          </a:xfrm>
          <a:prstGeom prst="rect">
            <a:avLst/>
          </a:prstGeom>
          <a:noFill/>
          <a:ln/>
        </p:spPr>
        <p:txBody>
          <a:bodyPr wrap="square" rtlCol="0" anchor="ctr"/>
          <a:lstStyle/>
          <a:p>
            <a:pPr marL="0" indent="0">
              <a:buNone/>
            </a:pPr>
            <a:r>
              <a:rPr lang="en-US" sz="3000" b="1" dirty="0">
                <a:solidFill>
                  <a:srgbClr val="231F20"/>
                </a:solidFill>
                <a:latin typeface="Cambria" pitchFamily="34" charset="0"/>
                <a:ea typeface="Cambria" pitchFamily="34" charset="-122"/>
                <a:cs typeface="Cambria" pitchFamily="34" charset="-120"/>
              </a:rPr>
              <a:t>References</a:t>
            </a:r>
            <a:endParaRPr lang="en-US" sz="3000" dirty="0"/>
          </a:p>
        </p:txBody>
      </p:sp>
      <p:sp>
        <p:nvSpPr>
          <p:cNvPr id="30" name="Text 28">
            <a:extLst>
              <a:ext uri="{FF2B5EF4-FFF2-40B4-BE49-F238E27FC236}">
                <a16:creationId xmlns:a16="http://schemas.microsoft.com/office/drawing/2014/main" id="{0085EA6E-2A83-3C73-4BF4-E23EDB59D195}"/>
              </a:ext>
            </a:extLst>
          </p:cNvPr>
          <p:cNvSpPr/>
          <p:nvPr/>
        </p:nvSpPr>
        <p:spPr>
          <a:xfrm>
            <a:off x="2011680" y="6473952"/>
            <a:ext cx="5486400" cy="274320"/>
          </a:xfrm>
          <a:prstGeom prst="rect">
            <a:avLst/>
          </a:prstGeom>
          <a:noFill/>
          <a:ln/>
        </p:spPr>
        <p:txBody>
          <a:bodyPr wrap="square" rtlCol="0" anchor="ctr"/>
          <a:lstStyle/>
          <a:p>
            <a:pPr marL="0" indent="0">
              <a:buNone/>
            </a:pPr>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sp>
        <p:nvSpPr>
          <p:cNvPr id="3" name="Source 3 · Text Placeholder 5">
            <a:extLst>
              <a:ext uri="{FF2B5EF4-FFF2-40B4-BE49-F238E27FC236}">
                <a16:creationId xmlns:a16="http://schemas.microsoft.com/office/drawing/2014/main" id="{B05A58D5-C8A9-2654-9A20-53B0C92A46C8}"/>
              </a:ext>
            </a:extLst>
          </p:cNvPr>
          <p:cNvSpPr>
            <a:spLocks noGrp="1"/>
          </p:cNvSpPr>
          <p:nvPr/>
        </p:nvSpPr>
        <p:spPr>
          <a:xfrm>
            <a:off x="2011681" y="1069848"/>
            <a:ext cx="9127132" cy="5341895"/>
          </a:xfrm>
          <a:prstGeom prst="rect">
            <a:avLst/>
          </a:prstGeom>
          <a:noFill/>
        </p:spPr>
        <p:txBody>
          <a:bodyPr wrap="square" lIns="17066" tIns="17066" rIns="17066" bIns="17066" anchor="t">
            <a:noAutofit/>
          </a:bodyPr>
          <a:lstStyle>
            <a:lvl1pPr marL="341319" indent="-255989" algn="l" defTabSz="853298">
              <a:lnSpc>
                <a:spcPct val="105000"/>
              </a:lnSpc>
              <a:spcBef>
                <a:spcPts val="0"/>
              </a:spcBef>
              <a:spcAft>
                <a:spcPts val="467"/>
              </a:spcAft>
              <a:buFont typeface="Candara"/>
              <a:buChar char="•"/>
              <a:defRPr sz="1866" kern="1200">
                <a:solidFill>
                  <a:srgbClr val="181818"/>
                </a:solidFill>
                <a:latin typeface="Candara"/>
                <a:ea typeface="Candara"/>
                <a:cs typeface="Candara"/>
              </a:defRPr>
            </a:lvl1pPr>
            <a:lvl2pPr marL="682638" indent="-213325" algn="l" defTabSz="853298">
              <a:lnSpc>
                <a:spcPct val="105000"/>
              </a:lnSpc>
              <a:spcBef>
                <a:spcPts val="0"/>
              </a:spcBef>
              <a:spcAft>
                <a:spcPts val="233"/>
              </a:spcAft>
              <a:buFont typeface="Candara"/>
              <a:buChar char="○"/>
              <a:defRPr sz="1680" kern="1200">
                <a:solidFill>
                  <a:srgbClr val="181818"/>
                </a:solidFill>
                <a:latin typeface="Candara"/>
                <a:ea typeface="Candara"/>
                <a:cs typeface="Candara"/>
              </a:defRPr>
            </a:lvl2pPr>
            <a:lvl3pPr marL="938628" indent="-170660" algn="l" defTabSz="853298">
              <a:lnSpc>
                <a:spcPct val="105000"/>
              </a:lnSpc>
              <a:spcBef>
                <a:spcPts val="0"/>
              </a:spcBef>
              <a:spcAft>
                <a:spcPts val="93"/>
              </a:spcAft>
              <a:buFont typeface="Candara"/>
              <a:buChar char="–"/>
              <a:defRPr sz="1493" kern="1200">
                <a:solidFill>
                  <a:srgbClr val="181818"/>
                </a:solidFill>
                <a:latin typeface="Candara"/>
                <a:ea typeface="Candara"/>
                <a:cs typeface="Candara"/>
              </a:defRPr>
            </a:lvl3pPr>
            <a:lvl4pPr marL="1194617"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4pPr>
            <a:lvl5pPr marL="1450607"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5pPr>
            <a:lvl6pPr marL="1706596"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6pPr>
            <a:lvl7pPr marL="1962586"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7pPr>
            <a:lvl8pPr marL="2218575"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8pPr>
            <a:lvl9pPr marL="2474564"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9pPr>
          </a:lstStyle>
          <a:p>
            <a:pPr marL="0" indent="0" defTabSz="914400">
              <a:lnSpc>
                <a:spcPct val="100000"/>
              </a:lnSpc>
              <a:spcAft>
                <a:spcPts val="200"/>
              </a:spcAft>
              <a:buSzPct val="100000"/>
              <a:buNone/>
            </a:pPr>
            <a:r>
              <a:rPr lang="en-US" sz="1400" dirty="0">
                <a:solidFill>
                  <a:schemeClr val="tx1"/>
                </a:solidFill>
                <a:latin typeface="Calibri" pitchFamily="34" charset="0"/>
                <a:ea typeface="Calibri" pitchFamily="34" charset="-122"/>
                <a:cs typeface="Calibri" pitchFamily="34" charset="-120"/>
              </a:rPr>
              <a:t>[1] Z. Zhao, L. Fan and Z. Han. "Hybrid quantum benders’ decomposition for mixed-integer linear programming." in Proc. Of WCNC, 2022 </a:t>
            </a:r>
          </a:p>
          <a:p>
            <a:pPr marL="0" indent="0" defTabSz="914400">
              <a:lnSpc>
                <a:spcPct val="100000"/>
              </a:lnSpc>
              <a:spcAft>
                <a:spcPts val="200"/>
              </a:spcAft>
              <a:buSzPct val="100000"/>
              <a:buNone/>
            </a:pPr>
            <a:r>
              <a:rPr lang="en-US" sz="1400" dirty="0">
                <a:solidFill>
                  <a:schemeClr val="tx1"/>
                </a:solidFill>
                <a:latin typeface="Calibri" pitchFamily="34" charset="0"/>
                <a:ea typeface="Calibri" pitchFamily="34" charset="-122"/>
                <a:cs typeface="Calibri" pitchFamily="34" charset="-120"/>
              </a:rPr>
              <a:t>[2] Z. Zhao, M. Li, L. Fan and Z. Han, "HQC-Bend: A Python Package of Hybrid Quantum-Classical Multi-cuts Benders’ Decomposition Algorithm,” in Proc. of QCNC, 2025</a:t>
            </a:r>
          </a:p>
          <a:p>
            <a:pPr marL="0" indent="0" defTabSz="914400">
              <a:lnSpc>
                <a:spcPct val="100000"/>
              </a:lnSpc>
              <a:spcAft>
                <a:spcPts val="200"/>
              </a:spcAft>
              <a:buSzPct val="100000"/>
              <a:buNone/>
            </a:pPr>
            <a:r>
              <a:rPr lang="en-US" sz="1400" dirty="0">
                <a:solidFill>
                  <a:schemeClr val="tx1"/>
                </a:solidFill>
                <a:latin typeface="Calibri" pitchFamily="34" charset="0"/>
                <a:ea typeface="Calibri" pitchFamily="34" charset="-122"/>
                <a:cs typeface="Calibri" pitchFamily="34" charset="-120"/>
              </a:rPr>
              <a:t>[3] X. Wei, , J. Liu, L. Fan, Y. Guo, Z. Han, and Y. Wang, "Hybrid quantum-classical computing via Dantzig-Wolfe decomposition for integer linear programming." In ICCCN, 2024.</a:t>
            </a:r>
          </a:p>
          <a:p>
            <a:pPr marL="0" indent="0" defTabSz="914400">
              <a:lnSpc>
                <a:spcPct val="100000"/>
              </a:lnSpc>
              <a:spcAft>
                <a:spcPts val="200"/>
              </a:spcAft>
              <a:buSzPct val="100000"/>
              <a:buNone/>
            </a:pPr>
            <a:r>
              <a:rPr lang="en-US" sz="1400" dirty="0">
                <a:solidFill>
                  <a:schemeClr val="tx1"/>
                </a:solidFill>
                <a:latin typeface="Calibri" pitchFamily="34" charset="0"/>
                <a:ea typeface="Calibri" pitchFamily="34" charset="-122"/>
                <a:cs typeface="Calibri" pitchFamily="34" charset="-120"/>
              </a:rPr>
              <a:t>[4] X. Wei, J. Liu, L. Fan, Y. Guo, Y. Gong, Z. Han, and Y. Wang, “Quantum-Assisted Resource Management for Data Access in Space-Air-Terrestrial Integrated Networks”, IEEE TWC, Volume: 25, Pages: 5127-5140, 2026</a:t>
            </a:r>
          </a:p>
          <a:p>
            <a:pPr marL="0" indent="0" defTabSz="914400">
              <a:lnSpc>
                <a:spcPct val="100000"/>
              </a:lnSpc>
              <a:spcAft>
                <a:spcPts val="200"/>
              </a:spcAft>
              <a:buSzPct val="100000"/>
              <a:buNone/>
            </a:pPr>
            <a:r>
              <a:rPr lang="en-US" sz="1400" dirty="0">
                <a:solidFill>
                  <a:schemeClr val="tx1"/>
                </a:solidFill>
                <a:latin typeface="Calibri" pitchFamily="34" charset="0"/>
                <a:ea typeface="Calibri" pitchFamily="34" charset="-122"/>
                <a:cs typeface="Calibri" pitchFamily="34" charset="-120"/>
              </a:rPr>
              <a:t>[5] X. Wei, J. Liu, L. Fan, Y. Guo, Z. Han, and Y. Wang, “Optimal entanglement distribution problem in satellite-based quantum networks,” IEEE Network, vol. 39, no. 1, pp. 97–103, 2025.</a:t>
            </a:r>
          </a:p>
          <a:p>
            <a:pPr marL="0" indent="0" defTabSz="914400">
              <a:lnSpc>
                <a:spcPct val="100000"/>
              </a:lnSpc>
              <a:spcAft>
                <a:spcPts val="200"/>
              </a:spcAft>
              <a:buSzPct val="100000"/>
              <a:buNone/>
            </a:pPr>
            <a:r>
              <a:rPr lang="en-US" sz="1400" dirty="0">
                <a:solidFill>
                  <a:schemeClr val="tx1"/>
                </a:solidFill>
                <a:latin typeface="Calibri" pitchFamily="34" charset="0"/>
                <a:ea typeface="Calibri" pitchFamily="34" charset="-122"/>
                <a:cs typeface="Calibri" pitchFamily="34" charset="-120"/>
              </a:rPr>
              <a:t>[6] X. Wei, L. Fan, Y. Guo, Z. Han, and Y. Wang, “Entanglement from sky: Optimizing satellite-based entanglement distribution for quantum networks,” IEEE/ACM TON, vol. 32, no. 6, pp. 5295–5309, 2024.</a:t>
            </a:r>
          </a:p>
          <a:p>
            <a:pPr marL="0" indent="0" defTabSz="914400">
              <a:lnSpc>
                <a:spcPct val="100000"/>
              </a:lnSpc>
              <a:spcAft>
                <a:spcPts val="200"/>
              </a:spcAft>
              <a:buSzPct val="100000"/>
              <a:buNone/>
            </a:pPr>
            <a:r>
              <a:rPr lang="en-US" sz="1400" dirty="0">
                <a:solidFill>
                  <a:schemeClr val="tx1"/>
                </a:solidFill>
                <a:latin typeface="Calibri" pitchFamily="34" charset="0"/>
                <a:ea typeface="Calibri" pitchFamily="34" charset="-122"/>
                <a:cs typeface="Calibri" pitchFamily="34" charset="-120"/>
              </a:rPr>
              <a:t>[7] Y. Zhang, Y. Gong, L. Fan, Y. Wang, Z. Han, and Y. Guo, “Efficient entanglement routing for satellite-aerial-terrestrial quantum networks,” in Proc. of ICCCN, 2025.</a:t>
            </a:r>
          </a:p>
          <a:p>
            <a:pPr marL="0" indent="0" defTabSz="914400">
              <a:lnSpc>
                <a:spcPct val="100000"/>
              </a:lnSpc>
              <a:spcAft>
                <a:spcPts val="200"/>
              </a:spcAft>
              <a:buSzPct val="100000"/>
              <a:buNone/>
            </a:pPr>
            <a:r>
              <a:rPr lang="en-US" sz="1400" dirty="0">
                <a:solidFill>
                  <a:schemeClr val="tx1"/>
                </a:solidFill>
                <a:latin typeface="Calibri" pitchFamily="34" charset="0"/>
                <a:ea typeface="Calibri" pitchFamily="34" charset="-122"/>
                <a:cs typeface="Calibri" pitchFamily="34" charset="-120"/>
              </a:rPr>
              <a:t>[8] X Guo, Y. Zhang, L. Fan, Y. Wang, Z. Han, Y. Gong, and Y. Guo, Multipartite Entanglement Routing in the Integrated Ground-Satellite Quantum Networks, in Proc. of ICCCN, 2026</a:t>
            </a:r>
          </a:p>
          <a:p>
            <a:pPr marL="0" indent="0" defTabSz="914400">
              <a:lnSpc>
                <a:spcPct val="100000"/>
              </a:lnSpc>
              <a:spcAft>
                <a:spcPts val="200"/>
              </a:spcAft>
              <a:buSzPct val="100000"/>
              <a:buNone/>
            </a:pPr>
            <a:r>
              <a:rPr lang="en-US" altLang="zh-CN" sz="1400" dirty="0">
                <a:solidFill>
                  <a:schemeClr val="tx1"/>
                </a:solidFill>
              </a:rPr>
              <a:t>[9] X Guo, </a:t>
            </a:r>
            <a:r>
              <a:rPr lang="en-US" sz="1400" dirty="0">
                <a:solidFill>
                  <a:schemeClr val="tx1"/>
                </a:solidFill>
                <a:latin typeface="Calibri" pitchFamily="34" charset="0"/>
                <a:ea typeface="Calibri" pitchFamily="34" charset="-122"/>
                <a:cs typeface="Calibri" pitchFamily="34" charset="-120"/>
              </a:rPr>
              <a:t>Y. Zhang, L. Fan, Y. Wang, Z. Han, Y. Gong, and Y. Guo </a:t>
            </a:r>
            <a:r>
              <a:rPr lang="en-US" altLang="zh-CN" sz="1400" dirty="0">
                <a:solidFill>
                  <a:schemeClr val="tx1"/>
                </a:solidFill>
              </a:rPr>
              <a:t>"Stochastic Infrastructure Planning for Entanglement Distribution in Integrated Terrestrial–Satellite Quantum Networks."  under review.</a:t>
            </a:r>
            <a:endParaRPr lang="en-US" sz="1400" dirty="0">
              <a:solidFill>
                <a:schemeClr val="tx1"/>
              </a:solidFill>
              <a:latin typeface="Calibri" pitchFamily="34" charset="0"/>
              <a:ea typeface="Calibri" pitchFamily="34" charset="-122"/>
              <a:cs typeface="Calibri" pitchFamily="34" charset="-120"/>
            </a:endParaRPr>
          </a:p>
          <a:p>
            <a:pPr marL="0" indent="0" defTabSz="914400">
              <a:lnSpc>
                <a:spcPct val="100000"/>
              </a:lnSpc>
              <a:spcAft>
                <a:spcPts val="200"/>
              </a:spcAft>
              <a:buSzPct val="100000"/>
              <a:buNone/>
            </a:pPr>
            <a:r>
              <a:rPr lang="en-US" sz="1400" dirty="0">
                <a:solidFill>
                  <a:schemeClr val="tx1"/>
                </a:solidFill>
                <a:latin typeface="Calibri" pitchFamily="34" charset="0"/>
                <a:ea typeface="Calibri" pitchFamily="34" charset="-122"/>
                <a:cs typeface="Calibri" pitchFamily="34" charset="-120"/>
              </a:rPr>
              <a:t>[10] J. Liu, L. Fan, Y. Guo, Z. Han, and Y. Wang, “Co-design of network topology and qubit allocation for distributed quantum computing,” in Proc. of QCNC, 2025. Extended version to appear TNET.</a:t>
            </a:r>
          </a:p>
          <a:p>
            <a:pPr marL="0" indent="0" defTabSz="914400">
              <a:lnSpc>
                <a:spcPct val="100000"/>
              </a:lnSpc>
              <a:spcAft>
                <a:spcPts val="200"/>
              </a:spcAft>
              <a:buSzPct val="100000"/>
              <a:buNone/>
            </a:pPr>
            <a:r>
              <a:rPr lang="en-US" sz="1400" dirty="0">
                <a:solidFill>
                  <a:schemeClr val="tx1"/>
                </a:solidFill>
                <a:latin typeface="Calibri" pitchFamily="34" charset="0"/>
                <a:ea typeface="Calibri" pitchFamily="34" charset="-122"/>
                <a:cs typeface="Calibri" pitchFamily="34" charset="-120"/>
              </a:rPr>
              <a:t>[11] H. Zhong, J. Shen, L. Fan, X. Zhang, H. Wang, M. Pan, and Z. Han, “Uniq: Communication-efficient distributed quantum computing via unified nonlinear integer programming,” 2025. [Online]. Available: https://</a:t>
            </a:r>
            <a:r>
              <a:rPr lang="en-US" sz="1400" dirty="0" err="1">
                <a:solidFill>
                  <a:schemeClr val="tx1"/>
                </a:solidFill>
                <a:latin typeface="Calibri" pitchFamily="34" charset="0"/>
                <a:ea typeface="Calibri" pitchFamily="34" charset="-122"/>
                <a:cs typeface="Calibri" pitchFamily="34" charset="-120"/>
              </a:rPr>
              <a:t>arxiv.org</a:t>
            </a:r>
            <a:r>
              <a:rPr lang="en-US" sz="1400" dirty="0">
                <a:solidFill>
                  <a:schemeClr val="tx1"/>
                </a:solidFill>
                <a:latin typeface="Calibri" pitchFamily="34" charset="0"/>
                <a:ea typeface="Calibri" pitchFamily="34" charset="-122"/>
                <a:cs typeface="Calibri" pitchFamily="34" charset="-120"/>
              </a:rPr>
              <a:t>/abs/2512.00401</a:t>
            </a:r>
            <a:endParaRPr sz="1600" dirty="0">
              <a:solidFill>
                <a:schemeClr val="tx1"/>
              </a:solidFill>
            </a:endParaRPr>
          </a:p>
        </p:txBody>
      </p:sp>
      <p:sp>
        <p:nvSpPr>
          <p:cNvPr id="29" name="Right Brace 28">
            <a:extLst>
              <a:ext uri="{FF2B5EF4-FFF2-40B4-BE49-F238E27FC236}">
                <a16:creationId xmlns:a16="http://schemas.microsoft.com/office/drawing/2014/main" id="{01A3AA85-FF6A-8D87-2D17-1F3DE6AD8DD9}"/>
              </a:ext>
            </a:extLst>
          </p:cNvPr>
          <p:cNvSpPr/>
          <p:nvPr/>
        </p:nvSpPr>
        <p:spPr>
          <a:xfrm>
            <a:off x="11369842" y="1069848"/>
            <a:ext cx="45719" cy="1816949"/>
          </a:xfrm>
          <a:prstGeom prst="rightBrace">
            <a:avLst/>
          </a:prstGeom>
          <a:ln w="254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1" name="TextBox 30">
            <a:extLst>
              <a:ext uri="{FF2B5EF4-FFF2-40B4-BE49-F238E27FC236}">
                <a16:creationId xmlns:a16="http://schemas.microsoft.com/office/drawing/2014/main" id="{62B2F149-3897-8AFE-6525-1AA0C7CAC293}"/>
              </a:ext>
            </a:extLst>
          </p:cNvPr>
          <p:cNvSpPr txBox="1"/>
          <p:nvPr/>
        </p:nvSpPr>
        <p:spPr>
          <a:xfrm>
            <a:off x="11466095" y="1833463"/>
            <a:ext cx="673582" cy="369332"/>
          </a:xfrm>
          <a:prstGeom prst="rect">
            <a:avLst/>
          </a:prstGeom>
          <a:noFill/>
        </p:spPr>
        <p:txBody>
          <a:bodyPr wrap="none" rtlCol="0">
            <a:spAutoFit/>
          </a:bodyPr>
          <a:lstStyle/>
          <a:p>
            <a:r>
              <a:rPr lang="en-US" dirty="0"/>
              <a:t>Sec 2</a:t>
            </a:r>
          </a:p>
        </p:txBody>
      </p:sp>
      <p:sp>
        <p:nvSpPr>
          <p:cNvPr id="32" name="Right Brace 31">
            <a:extLst>
              <a:ext uri="{FF2B5EF4-FFF2-40B4-BE49-F238E27FC236}">
                <a16:creationId xmlns:a16="http://schemas.microsoft.com/office/drawing/2014/main" id="{8952EC48-9264-C85D-248D-9EA523AA5537}"/>
              </a:ext>
            </a:extLst>
          </p:cNvPr>
          <p:cNvSpPr/>
          <p:nvPr/>
        </p:nvSpPr>
        <p:spPr>
          <a:xfrm>
            <a:off x="11360231" y="2949011"/>
            <a:ext cx="64939" cy="877943"/>
          </a:xfrm>
          <a:prstGeom prst="rightBrace">
            <a:avLst/>
          </a:prstGeom>
          <a:ln w="254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3" name="TextBox 32">
            <a:extLst>
              <a:ext uri="{FF2B5EF4-FFF2-40B4-BE49-F238E27FC236}">
                <a16:creationId xmlns:a16="http://schemas.microsoft.com/office/drawing/2014/main" id="{1C06D22D-73CB-8EC8-DCE7-AF845D7B3642}"/>
              </a:ext>
            </a:extLst>
          </p:cNvPr>
          <p:cNvSpPr txBox="1"/>
          <p:nvPr/>
        </p:nvSpPr>
        <p:spPr>
          <a:xfrm>
            <a:off x="11523199" y="3387983"/>
            <a:ext cx="673582" cy="369332"/>
          </a:xfrm>
          <a:prstGeom prst="rect">
            <a:avLst/>
          </a:prstGeom>
          <a:noFill/>
        </p:spPr>
        <p:txBody>
          <a:bodyPr wrap="none" rtlCol="0">
            <a:spAutoFit/>
          </a:bodyPr>
          <a:lstStyle/>
          <a:p>
            <a:r>
              <a:rPr lang="en-US" dirty="0"/>
              <a:t>Sec 3</a:t>
            </a:r>
          </a:p>
        </p:txBody>
      </p:sp>
      <p:sp>
        <p:nvSpPr>
          <p:cNvPr id="34" name="Right Brace 33">
            <a:extLst>
              <a:ext uri="{FF2B5EF4-FFF2-40B4-BE49-F238E27FC236}">
                <a16:creationId xmlns:a16="http://schemas.microsoft.com/office/drawing/2014/main" id="{37F8D174-A2A6-76C1-096D-8039A6D5D30C}"/>
              </a:ext>
            </a:extLst>
          </p:cNvPr>
          <p:cNvSpPr/>
          <p:nvPr/>
        </p:nvSpPr>
        <p:spPr>
          <a:xfrm>
            <a:off x="11338528" y="3914507"/>
            <a:ext cx="96253" cy="1226245"/>
          </a:xfrm>
          <a:prstGeom prst="rightBrace">
            <a:avLst/>
          </a:prstGeom>
          <a:ln w="254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5" name="TextBox 34">
            <a:extLst>
              <a:ext uri="{FF2B5EF4-FFF2-40B4-BE49-F238E27FC236}">
                <a16:creationId xmlns:a16="http://schemas.microsoft.com/office/drawing/2014/main" id="{0585E012-3A9E-4690-7591-C700FEF67D8F}"/>
              </a:ext>
            </a:extLst>
          </p:cNvPr>
          <p:cNvSpPr txBox="1"/>
          <p:nvPr/>
        </p:nvSpPr>
        <p:spPr>
          <a:xfrm>
            <a:off x="11457745" y="4397483"/>
            <a:ext cx="673582" cy="369332"/>
          </a:xfrm>
          <a:prstGeom prst="rect">
            <a:avLst/>
          </a:prstGeom>
          <a:noFill/>
        </p:spPr>
        <p:txBody>
          <a:bodyPr wrap="none" rtlCol="0">
            <a:spAutoFit/>
          </a:bodyPr>
          <a:lstStyle/>
          <a:p>
            <a:r>
              <a:rPr lang="en-US" dirty="0"/>
              <a:t>Sec 4</a:t>
            </a:r>
          </a:p>
        </p:txBody>
      </p:sp>
      <p:sp>
        <p:nvSpPr>
          <p:cNvPr id="36" name="Right Brace 35">
            <a:extLst>
              <a:ext uri="{FF2B5EF4-FFF2-40B4-BE49-F238E27FC236}">
                <a16:creationId xmlns:a16="http://schemas.microsoft.com/office/drawing/2014/main" id="{9DA07EAB-5332-487D-F180-0907E36E3718}"/>
              </a:ext>
            </a:extLst>
          </p:cNvPr>
          <p:cNvSpPr/>
          <p:nvPr/>
        </p:nvSpPr>
        <p:spPr>
          <a:xfrm>
            <a:off x="11338528" y="5222218"/>
            <a:ext cx="96253" cy="853729"/>
          </a:xfrm>
          <a:prstGeom prst="rightBrace">
            <a:avLst/>
          </a:prstGeom>
          <a:ln w="254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7" name="TextBox 36">
            <a:extLst>
              <a:ext uri="{FF2B5EF4-FFF2-40B4-BE49-F238E27FC236}">
                <a16:creationId xmlns:a16="http://schemas.microsoft.com/office/drawing/2014/main" id="{97513380-FF93-097C-BD0B-3B49471CD2EE}"/>
              </a:ext>
            </a:extLst>
          </p:cNvPr>
          <p:cNvSpPr txBox="1"/>
          <p:nvPr/>
        </p:nvSpPr>
        <p:spPr>
          <a:xfrm>
            <a:off x="11434781" y="5358088"/>
            <a:ext cx="673582" cy="369332"/>
          </a:xfrm>
          <a:prstGeom prst="rect">
            <a:avLst/>
          </a:prstGeom>
          <a:noFill/>
        </p:spPr>
        <p:txBody>
          <a:bodyPr wrap="none" rtlCol="0">
            <a:spAutoFit/>
          </a:bodyPr>
          <a:lstStyle/>
          <a:p>
            <a:r>
              <a:rPr lang="en-US" dirty="0"/>
              <a:t>Sec 5</a:t>
            </a:r>
          </a:p>
        </p:txBody>
      </p:sp>
    </p:spTree>
    <p:extLst>
      <p:ext uri="{BB962C8B-B14F-4D97-AF65-F5344CB8AC3E}">
        <p14:creationId xmlns:p14="http://schemas.microsoft.com/office/powerpoint/2010/main" val="2745852243"/>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home/claude/assets/bg_texture.png"/>
          <p:cNvPicPr>
            <a:picLocks noChangeAspect="1"/>
          </p:cNvPicPr>
          <p:nvPr/>
        </p:nvPicPr>
        <p:blipFill>
          <a:blip r:embed="rId3"/>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A42037">
              <a:alpha val="70000"/>
            </a:srgbClr>
          </a:solidFill>
          <a:ln/>
        </p:spPr>
        <p:txBody>
          <a:bodyPr/>
          <a:lstStyle/>
          <a:p>
            <a:endParaRPr lang="en-US"/>
          </a:p>
        </p:txBody>
      </p:sp>
      <p:sp>
        <p:nvSpPr>
          <p:cNvPr id="4" name="Text 1"/>
          <p:cNvSpPr/>
          <p:nvPr/>
        </p:nvSpPr>
        <p:spPr>
          <a:xfrm>
            <a:off x="822960" y="2103120"/>
            <a:ext cx="10515600" cy="914400"/>
          </a:xfrm>
          <a:prstGeom prst="rect">
            <a:avLst/>
          </a:prstGeom>
          <a:noFill/>
          <a:ln/>
        </p:spPr>
        <p:txBody>
          <a:bodyPr wrap="square" rtlCol="0" anchor="ctr"/>
          <a:lstStyle/>
          <a:p>
            <a:pPr marL="0" indent="0">
              <a:buNone/>
            </a:pPr>
            <a:r>
              <a:rPr lang="en-US" sz="3400" b="1" dirty="0">
                <a:solidFill>
                  <a:srgbClr val="FFFFFF"/>
                </a:solidFill>
                <a:latin typeface="Cambria" pitchFamily="34" charset="0"/>
                <a:ea typeface="Cambria" pitchFamily="34" charset="-122"/>
                <a:cs typeface="Cambria" pitchFamily="34" charset="-120"/>
              </a:rPr>
              <a:t>Thank You &amp; Questions</a:t>
            </a:r>
            <a:endParaRPr lang="en-US" sz="3400" dirty="0"/>
          </a:p>
        </p:txBody>
      </p:sp>
      <p:sp>
        <p:nvSpPr>
          <p:cNvPr id="6" name="Shape 3"/>
          <p:cNvSpPr/>
          <p:nvPr/>
        </p:nvSpPr>
        <p:spPr>
          <a:xfrm>
            <a:off x="2163928" y="5394960"/>
            <a:ext cx="7863840" cy="868680"/>
          </a:xfrm>
          <a:prstGeom prst="roundRect">
            <a:avLst>
              <a:gd name="adj" fmla="val 8421"/>
            </a:avLst>
          </a:prstGeom>
          <a:solidFill>
            <a:srgbClr val="FFFFFF"/>
          </a:solidFill>
          <a:ln/>
        </p:spPr>
        <p:txBody>
          <a:bodyPr/>
          <a:lstStyle/>
          <a:p>
            <a:endParaRPr lang="en-US"/>
          </a:p>
        </p:txBody>
      </p:sp>
      <p:pic>
        <p:nvPicPr>
          <p:cNvPr id="7" name="Image 1" descr="/home/claude/assets/logo_temple.png"/>
          <p:cNvPicPr>
            <a:picLocks noChangeAspect="1"/>
          </p:cNvPicPr>
          <p:nvPr/>
        </p:nvPicPr>
        <p:blipFill>
          <a:blip r:embed="rId4"/>
          <a:stretch>
            <a:fillRect/>
          </a:stretch>
        </p:blipFill>
        <p:spPr>
          <a:xfrm>
            <a:off x="2483968" y="5614416"/>
            <a:ext cx="2331720" cy="457200"/>
          </a:xfrm>
          <a:prstGeom prst="rect">
            <a:avLst/>
          </a:prstGeom>
        </p:spPr>
      </p:pic>
      <p:pic>
        <p:nvPicPr>
          <p:cNvPr id="8" name="Image 2" descr="/home/claude/assets/logo_houston.png"/>
          <p:cNvPicPr>
            <a:picLocks noChangeAspect="1"/>
          </p:cNvPicPr>
          <p:nvPr/>
        </p:nvPicPr>
        <p:blipFill>
          <a:blip r:embed="rId5"/>
          <a:stretch>
            <a:fillRect/>
          </a:stretch>
        </p:blipFill>
        <p:spPr>
          <a:xfrm>
            <a:off x="5009579" y="5570481"/>
            <a:ext cx="2158849" cy="534031"/>
          </a:xfrm>
          <a:prstGeom prst="rect">
            <a:avLst/>
          </a:prstGeom>
        </p:spPr>
      </p:pic>
      <p:pic>
        <p:nvPicPr>
          <p:cNvPr id="9" name="Image 3" descr="/home/claude/assets/logo_utsa.png"/>
          <p:cNvPicPr>
            <a:picLocks noChangeAspect="1"/>
          </p:cNvPicPr>
          <p:nvPr/>
        </p:nvPicPr>
        <p:blipFill>
          <a:blip r:embed="rId6"/>
          <a:stretch>
            <a:fillRect/>
          </a:stretch>
        </p:blipFill>
        <p:spPr>
          <a:xfrm>
            <a:off x="7362319" y="5570481"/>
            <a:ext cx="2432808" cy="534031"/>
          </a:xfrm>
          <a:prstGeom prst="rect">
            <a:avLst/>
          </a:prstGeom>
        </p:spPr>
      </p:pic>
      <p:sp>
        <p:nvSpPr>
          <p:cNvPr id="5" name="Text 2">
            <a:extLst>
              <a:ext uri="{FF2B5EF4-FFF2-40B4-BE49-F238E27FC236}">
                <a16:creationId xmlns:a16="http://schemas.microsoft.com/office/drawing/2014/main" id="{54416C85-3696-39C3-6EE4-B982FD2BA07C}"/>
              </a:ext>
            </a:extLst>
          </p:cNvPr>
          <p:cNvSpPr/>
          <p:nvPr/>
        </p:nvSpPr>
        <p:spPr>
          <a:xfrm>
            <a:off x="822960" y="3063240"/>
            <a:ext cx="9144000" cy="822960"/>
          </a:xfrm>
          <a:prstGeom prst="rect">
            <a:avLst/>
          </a:prstGeom>
          <a:noFill/>
          <a:ln/>
        </p:spPr>
        <p:txBody>
          <a:bodyPr wrap="square" rtlCol="0" anchor="ctr"/>
          <a:lstStyle/>
          <a:p>
            <a:pPr>
              <a:lnSpc>
                <a:spcPct val="130000"/>
              </a:lnSpc>
            </a:pPr>
            <a:r>
              <a:rPr lang="en-US" sz="1400" b="1" dirty="0">
                <a:solidFill>
                  <a:srgbClr val="FFFFFF"/>
                </a:solidFill>
                <a:latin typeface="Calibri" pitchFamily="34" charset="0"/>
                <a:ea typeface="Calibri" pitchFamily="34" charset="-122"/>
                <a:cs typeface="Calibri" pitchFamily="34" charset="-120"/>
              </a:rPr>
              <a:t>Lei Fan, </a:t>
            </a:r>
            <a:r>
              <a:rPr lang="en-US" sz="1400" b="1" dirty="0" err="1">
                <a:solidFill>
                  <a:srgbClr val="FFFFFF"/>
                </a:solidFill>
                <a:latin typeface="Calibri" pitchFamily="34" charset="0"/>
                <a:ea typeface="Calibri" pitchFamily="34" charset="-122"/>
                <a:cs typeface="Calibri" pitchFamily="34" charset="-120"/>
              </a:rPr>
              <a:t>Yuanxiong</a:t>
            </a:r>
            <a:r>
              <a:rPr lang="en-US" sz="1400" b="1" dirty="0">
                <a:solidFill>
                  <a:srgbClr val="FFFFFF"/>
                </a:solidFill>
                <a:latin typeface="Calibri" pitchFamily="34" charset="0"/>
                <a:ea typeface="Calibri" pitchFamily="34" charset="-122"/>
                <a:cs typeface="Calibri" pitchFamily="34" charset="-120"/>
              </a:rPr>
              <a:t> Guo, Yu Wang and Zhu Han </a:t>
            </a:r>
            <a:r>
              <a:rPr lang="en-US" sz="1400" dirty="0">
                <a:solidFill>
                  <a:srgbClr val="FFFFFF"/>
                </a:solidFill>
                <a:latin typeface="Calibri" pitchFamily="34" charset="0"/>
                <a:ea typeface="Calibri" pitchFamily="34" charset="-122"/>
                <a:cs typeface="Calibri" pitchFamily="34" charset="-120"/>
              </a:rPr>
              <a:t>·  lfan8,zhan2@uh.edu, ·  </a:t>
            </a:r>
            <a:r>
              <a:rPr lang="en-US" sz="1400" dirty="0" err="1">
                <a:solidFill>
                  <a:srgbClr val="FFFFFF"/>
                </a:solidFill>
                <a:latin typeface="Calibri" pitchFamily="34" charset="0"/>
                <a:ea typeface="Calibri" pitchFamily="34" charset="-122"/>
                <a:cs typeface="Calibri" pitchFamily="34" charset="-120"/>
              </a:rPr>
              <a:t>yuanxiong.guo@utsa.edu</a:t>
            </a:r>
            <a:r>
              <a:rPr lang="en-US" sz="1400" dirty="0">
                <a:solidFill>
                  <a:srgbClr val="FFFFFF"/>
                </a:solidFill>
                <a:latin typeface="Calibri" pitchFamily="34" charset="0"/>
                <a:ea typeface="Calibri" pitchFamily="34" charset="-122"/>
                <a:cs typeface="Calibri" pitchFamily="34" charset="-120"/>
              </a:rPr>
              <a:t>, </a:t>
            </a:r>
            <a:r>
              <a:rPr lang="en-US" sz="1400" dirty="0" err="1">
                <a:solidFill>
                  <a:srgbClr val="FFFFFF"/>
                </a:solidFill>
                <a:latin typeface="Calibri" pitchFamily="34" charset="0"/>
                <a:ea typeface="Calibri" pitchFamily="34" charset="-122"/>
                <a:cs typeface="Calibri" pitchFamily="34" charset="-120"/>
              </a:rPr>
              <a:t>wangyu@temple.edu</a:t>
            </a:r>
            <a:r>
              <a:rPr lang="en-US" sz="1400" dirty="0">
                <a:solidFill>
                  <a:srgbClr val="FFFFFF"/>
                </a:solidFill>
                <a:latin typeface="Calibri" pitchFamily="34" charset="0"/>
                <a:ea typeface="Calibri" pitchFamily="34" charset="-122"/>
                <a:cs typeface="Calibri" pitchFamily="34" charset="-120"/>
              </a:rPr>
              <a:t>
</a:t>
            </a:r>
            <a:r>
              <a:rPr lang="en-US" sz="1400" b="1" dirty="0">
                <a:solidFill>
                  <a:srgbClr val="FFFFFF"/>
                </a:solidFill>
                <a:latin typeface="Calibri" pitchFamily="34" charset="0"/>
                <a:ea typeface="Calibri" pitchFamily="34" charset="-122"/>
                <a:cs typeface="Calibri" pitchFamily="34" charset="-120"/>
              </a:rPr>
              <a:t>Lab / Group Website</a:t>
            </a:r>
            <a:r>
              <a:rPr lang="en-US" sz="1400" dirty="0">
                <a:solidFill>
                  <a:srgbClr val="FFFFFF"/>
                </a:solidFill>
                <a:latin typeface="Calibri" pitchFamily="34" charset="0"/>
                <a:ea typeface="Calibri" pitchFamily="34" charset="-122"/>
                <a:cs typeface="Calibri" pitchFamily="34" charset="-120"/>
              </a:rPr>
              <a:t>  ·  https://sites.google.com/view/lorelab/home, https://</a:t>
            </a:r>
            <a:r>
              <a:rPr lang="en-US" sz="1400" dirty="0" err="1">
                <a:solidFill>
                  <a:srgbClr val="FFFFFF"/>
                </a:solidFill>
                <a:latin typeface="Calibri" pitchFamily="34" charset="0"/>
                <a:ea typeface="Calibri" pitchFamily="34" charset="-122"/>
                <a:cs typeface="Calibri" pitchFamily="34" charset="-120"/>
              </a:rPr>
              <a:t>guoyuanxiong.github.io</a:t>
            </a:r>
            <a:r>
              <a:rPr lang="en-US" sz="1400" dirty="0">
                <a:solidFill>
                  <a:srgbClr val="FFFFFF"/>
                </a:solidFill>
                <a:latin typeface="Calibri" pitchFamily="34" charset="0"/>
                <a:ea typeface="Calibri" pitchFamily="34" charset="-122"/>
                <a:cs typeface="Calibri" pitchFamily="34" charset="-120"/>
              </a:rPr>
              <a:t>/,</a:t>
            </a:r>
          </a:p>
          <a:p>
            <a:pPr>
              <a:lnSpc>
                <a:spcPct val="130000"/>
              </a:lnSpc>
            </a:pPr>
            <a:r>
              <a:rPr lang="en-US" sz="1400" dirty="0">
                <a:solidFill>
                  <a:srgbClr val="FFFFFF"/>
                </a:solidFill>
                <a:latin typeface="Calibri" pitchFamily="34" charset="0"/>
                <a:ea typeface="Calibri" pitchFamily="34" charset="-122"/>
                <a:cs typeface="Calibri" pitchFamily="34" charset="-120"/>
              </a:rPr>
              <a:t> 	                    https://</a:t>
            </a:r>
            <a:r>
              <a:rPr lang="en-US" sz="1400" dirty="0" err="1">
                <a:solidFill>
                  <a:srgbClr val="FFFFFF"/>
                </a:solidFill>
                <a:latin typeface="Calibri" pitchFamily="34" charset="0"/>
                <a:ea typeface="Calibri" pitchFamily="34" charset="-122"/>
                <a:cs typeface="Calibri" pitchFamily="34" charset="-120"/>
              </a:rPr>
              <a:t>cis.temple.edu</a:t>
            </a:r>
            <a:r>
              <a:rPr lang="en-US" sz="1400" dirty="0">
                <a:solidFill>
                  <a:srgbClr val="FFFFFF"/>
                </a:solidFill>
                <a:latin typeface="Calibri" pitchFamily="34" charset="0"/>
                <a:ea typeface="Calibri" pitchFamily="34" charset="-122"/>
                <a:cs typeface="Calibri" pitchFamily="34" charset="-120"/>
              </a:rPr>
              <a:t>/~</a:t>
            </a:r>
            <a:r>
              <a:rPr lang="en-US" sz="1400" dirty="0" err="1">
                <a:solidFill>
                  <a:srgbClr val="FFFFFF"/>
                </a:solidFill>
                <a:latin typeface="Calibri" pitchFamily="34" charset="0"/>
                <a:ea typeface="Calibri" pitchFamily="34" charset="-122"/>
                <a:cs typeface="Calibri" pitchFamily="34" charset="-120"/>
              </a:rPr>
              <a:t>yu</a:t>
            </a:r>
            <a:r>
              <a:rPr lang="en-US" sz="1400" dirty="0">
                <a:solidFill>
                  <a:srgbClr val="FFFFFF"/>
                </a:solidFill>
                <a:latin typeface="Calibri" pitchFamily="34" charset="0"/>
                <a:ea typeface="Calibri" pitchFamily="34" charset="-122"/>
                <a:cs typeface="Calibri" pitchFamily="34" charset="-120"/>
              </a:rPr>
              <a:t>/</a:t>
            </a:r>
            <a:r>
              <a:rPr lang="en-US" sz="1400" dirty="0" err="1">
                <a:solidFill>
                  <a:srgbClr val="FFFFFF"/>
                </a:solidFill>
                <a:latin typeface="Calibri" pitchFamily="34" charset="0"/>
                <a:ea typeface="Calibri" pitchFamily="34" charset="-122"/>
                <a:cs typeface="Calibri" pitchFamily="34" charset="-120"/>
              </a:rPr>
              <a:t>wanglab</a:t>
            </a:r>
            <a:r>
              <a:rPr lang="en-US" sz="1400" dirty="0">
                <a:solidFill>
                  <a:srgbClr val="FFFFFF"/>
                </a:solidFill>
                <a:latin typeface="Calibri" pitchFamily="34" charset="0"/>
                <a:ea typeface="Calibri" pitchFamily="34" charset="-122"/>
                <a:cs typeface="Calibri" pitchFamily="34" charset="-120"/>
              </a:rPr>
              <a:t>/ and https://</a:t>
            </a:r>
            <a:r>
              <a:rPr lang="en-US" sz="1400" dirty="0" err="1">
                <a:solidFill>
                  <a:srgbClr val="FFFFFF"/>
                </a:solidFill>
                <a:latin typeface="Calibri" pitchFamily="34" charset="0"/>
                <a:ea typeface="Calibri" pitchFamily="34" charset="-122"/>
                <a:cs typeface="Calibri" pitchFamily="34" charset="-120"/>
              </a:rPr>
              <a:t>wireless.egr.uh.edu</a:t>
            </a:r>
            <a:r>
              <a:rPr lang="en-US" sz="1400" dirty="0">
                <a:solidFill>
                  <a:srgbClr val="FFFFFF"/>
                </a:solidFill>
                <a:latin typeface="Calibri" pitchFamily="34" charset="0"/>
                <a:ea typeface="Calibri" pitchFamily="34" charset="-122"/>
                <a:cs typeface="Calibri" pitchFamily="34" charset="-120"/>
              </a:rPr>
              <a:t>/</a:t>
            </a:r>
            <a:endParaRPr lang="en-US" sz="1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64</TotalTime>
  <Words>17756</Words>
  <Application>Microsoft Macintosh PowerPoint</Application>
  <PresentationFormat>Widescreen</PresentationFormat>
  <Paragraphs>3492</Paragraphs>
  <Slides>169</Slides>
  <Notes>135</Notes>
  <HiddenSlides>0</HiddenSlides>
  <MMClips>2</MMClips>
  <ScaleCrop>false</ScaleCrop>
  <HeadingPairs>
    <vt:vector size="6" baseType="variant">
      <vt:variant>
        <vt:lpstr>Fonts Used</vt:lpstr>
      </vt:variant>
      <vt:variant>
        <vt:i4>24</vt:i4>
      </vt:variant>
      <vt:variant>
        <vt:lpstr>Theme</vt:lpstr>
      </vt:variant>
      <vt:variant>
        <vt:i4>1</vt:i4>
      </vt:variant>
      <vt:variant>
        <vt:lpstr>Slide Titles</vt:lpstr>
      </vt:variant>
      <vt:variant>
        <vt:i4>169</vt:i4>
      </vt:variant>
    </vt:vector>
  </HeadingPairs>
  <TitlesOfParts>
    <vt:vector size="194" baseType="lpstr">
      <vt:lpstr>Abadi Extra Light</vt:lpstr>
      <vt:lpstr>Adobe Devanagari</vt:lpstr>
      <vt:lpstr>CMSY10</vt:lpstr>
      <vt:lpstr>Corbel Light</vt:lpstr>
      <vt:lpstr>等线</vt:lpstr>
      <vt:lpstr>F31</vt:lpstr>
      <vt:lpstr>Times</vt:lpstr>
      <vt:lpstr>华光中楷_CNKI</vt:lpstr>
      <vt:lpstr>Aptos</vt:lpstr>
      <vt:lpstr>Arial</vt:lpstr>
      <vt:lpstr>Arial Nova</vt:lpstr>
      <vt:lpstr>Arial Nova Cond Light</vt:lpstr>
      <vt:lpstr>Bahnschrift</vt:lpstr>
      <vt:lpstr>Bell MT</vt:lpstr>
      <vt:lpstr>Calibri</vt:lpstr>
      <vt:lpstr>Cambria</vt:lpstr>
      <vt:lpstr>Cambria Math</vt:lpstr>
      <vt:lpstr>Candara</vt:lpstr>
      <vt:lpstr>Courier New</vt:lpstr>
      <vt:lpstr>Helvetica</vt:lpstr>
      <vt:lpstr>IBM Plex Sans</vt:lpstr>
      <vt:lpstr>Lato</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Temple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Wang Lab</dc:creator>
  <cp:lastModifiedBy>Han, Zhu</cp:lastModifiedBy>
  <cp:revision>17</cp:revision>
  <dcterms:created xsi:type="dcterms:W3CDTF">2026-08-08T14:59:03Z</dcterms:created>
  <dcterms:modified xsi:type="dcterms:W3CDTF">2026-09-14T21:55:33Z</dcterms:modified>
</cp:coreProperties>
</file>